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png" ContentType="image/png"/>
  <Default Extension="rels" ContentType="application/vnd.openxmlformats-package.relationships+xml"/>
  <Default Extension="svg" ContentType="image/svg+xml"/>
  <Default Extension="wmf" ContentType="image/x-wmf"/>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autoCompressPictures="0">
  <p:sldMasterIdLst>
    <p:sldMasterId id="2147484229" r:id="rId4"/>
  </p:sldMasterIdLst>
  <p:notesMasterIdLst>
    <p:notesMasterId r:id="rId87"/>
  </p:notesMasterIdLst>
  <p:handoutMasterIdLst>
    <p:handoutMasterId r:id="rId88"/>
  </p:handoutMasterIdLst>
  <p:sldIdLst>
    <p:sldId id="1719" r:id="rId5"/>
    <p:sldId id="1721" r:id="rId6"/>
    <p:sldId id="1723" r:id="rId7"/>
    <p:sldId id="2491" r:id="rId8"/>
    <p:sldId id="1860" r:id="rId9"/>
    <p:sldId id="2481" r:id="rId10"/>
    <p:sldId id="1770" r:id="rId11"/>
    <p:sldId id="1771" r:id="rId12"/>
    <p:sldId id="1765" r:id="rId13"/>
    <p:sldId id="2568" r:id="rId14"/>
    <p:sldId id="1764" r:id="rId15"/>
    <p:sldId id="2495" r:id="rId16"/>
    <p:sldId id="2547" r:id="rId17"/>
    <p:sldId id="2559" r:id="rId18"/>
    <p:sldId id="2542" r:id="rId19"/>
    <p:sldId id="2548" r:id="rId20"/>
    <p:sldId id="2532" r:id="rId21"/>
    <p:sldId id="2531" r:id="rId22"/>
    <p:sldId id="2387" r:id="rId23"/>
    <p:sldId id="2389" r:id="rId24"/>
    <p:sldId id="2556" r:id="rId25"/>
    <p:sldId id="2553" r:id="rId26"/>
    <p:sldId id="2554" r:id="rId27"/>
    <p:sldId id="2555" r:id="rId28"/>
    <p:sldId id="2566" r:id="rId29"/>
    <p:sldId id="2522" r:id="rId30"/>
    <p:sldId id="2512" r:id="rId31"/>
    <p:sldId id="2574" r:id="rId32"/>
    <p:sldId id="2569" r:id="rId33"/>
    <p:sldId id="2575" r:id="rId34"/>
    <p:sldId id="2582" r:id="rId35"/>
    <p:sldId id="2583" r:id="rId36"/>
    <p:sldId id="2584" r:id="rId37"/>
    <p:sldId id="2541" r:id="rId38"/>
    <p:sldId id="2549" r:id="rId39"/>
    <p:sldId id="1727" r:id="rId40"/>
    <p:sldId id="2492" r:id="rId41"/>
    <p:sldId id="2493" r:id="rId42"/>
    <p:sldId id="2563" r:id="rId43"/>
    <p:sldId id="2494" r:id="rId44"/>
    <p:sldId id="2496" r:id="rId45"/>
    <p:sldId id="2497" r:id="rId46"/>
    <p:sldId id="2521" r:id="rId47"/>
    <p:sldId id="2585" r:id="rId48"/>
    <p:sldId id="2586" r:id="rId49"/>
    <p:sldId id="2534" r:id="rId50"/>
    <p:sldId id="2587" r:id="rId51"/>
    <p:sldId id="2499" r:id="rId52"/>
    <p:sldId id="2557" r:id="rId53"/>
    <p:sldId id="2500" r:id="rId54"/>
    <p:sldId id="2546" r:id="rId55"/>
    <p:sldId id="2550" r:id="rId56"/>
    <p:sldId id="2462" r:id="rId57"/>
    <p:sldId id="2513" r:id="rId58"/>
    <p:sldId id="2516" r:id="rId59"/>
    <p:sldId id="2588" r:id="rId60"/>
    <p:sldId id="2589" r:id="rId61"/>
    <p:sldId id="2519" r:id="rId62"/>
    <p:sldId id="2590" r:id="rId63"/>
    <p:sldId id="2591" r:id="rId64"/>
    <p:sldId id="2592" r:id="rId65"/>
    <p:sldId id="2593" r:id="rId66"/>
    <p:sldId id="2594" r:id="rId67"/>
    <p:sldId id="2518" r:id="rId68"/>
    <p:sldId id="2579" r:id="rId69"/>
    <p:sldId id="2580" r:id="rId70"/>
    <p:sldId id="2523" r:id="rId71"/>
    <p:sldId id="1942" r:id="rId72"/>
    <p:sldId id="2524" r:id="rId73"/>
    <p:sldId id="2526" r:id="rId74"/>
    <p:sldId id="2527" r:id="rId75"/>
    <p:sldId id="2565" r:id="rId76"/>
    <p:sldId id="2529" r:id="rId77"/>
    <p:sldId id="2551" r:id="rId78"/>
    <p:sldId id="2552" r:id="rId79"/>
    <p:sldId id="2514" r:id="rId80"/>
    <p:sldId id="2560" r:id="rId81"/>
    <p:sldId id="2538" r:id="rId82"/>
    <p:sldId id="2561" r:id="rId83"/>
    <p:sldId id="2537" r:id="rId84"/>
    <p:sldId id="2562" r:id="rId85"/>
    <p:sldId id="2558" r:id="rId86"/>
  </p:sldIdLst>
  <p:sldSz cx="12192000" cy="6858000"/>
  <p:notesSz cx="6858000" cy="4248150"/>
  <p:defaultTextStyle>
    <a:defPPr>
      <a:defRPr lang="en-US"/>
    </a:defPPr>
    <a:lvl1pPr marL="0" algn="l" defTabSz="914367" rtl="0" eaLnBrk="1" latinLnBrk="0" hangingPunct="1">
      <a:defRPr sz="1765" kern="1200">
        <a:solidFill>
          <a:schemeClr val="tx1"/>
        </a:solidFill>
        <a:latin typeface="+mn-lt"/>
        <a:ea typeface="+mn-ea"/>
        <a:cs typeface="+mn-cs"/>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p:defaultTextStyle>
  <p:extLst>
    <p:ext uri="{521415D9-36F7-43E2-AB2F-B90AF26B5E84}">
      <p14:sectionLst xmlns:p14="http://schemas.microsoft.com/office/powerpoint/2010/main">
        <p14:section name="White Template" id="{A073DAE3-B461-442F-A3D3-6642BD875E45}">
          <p14:sldIdLst>
            <p14:sldId id="1719"/>
            <p14:sldId id="1721"/>
          </p14:sldIdLst>
        </p14:section>
        <p14:section name="Network Security" id="{C6DAB33A-B992-4A09-A8F1-77D97FE23534}">
          <p14:sldIdLst>
            <p14:sldId id="1723"/>
            <p14:sldId id="2491"/>
            <p14:sldId id="1860"/>
            <p14:sldId id="2481"/>
            <p14:sldId id="1770"/>
            <p14:sldId id="1771"/>
            <p14:sldId id="1765"/>
            <p14:sldId id="2568"/>
            <p14:sldId id="1764"/>
            <p14:sldId id="2495"/>
            <p14:sldId id="2547"/>
            <p14:sldId id="2559"/>
            <p14:sldId id="2542"/>
            <p14:sldId id="2548"/>
            <p14:sldId id="2532"/>
            <p14:sldId id="2531"/>
            <p14:sldId id="2387"/>
            <p14:sldId id="2389"/>
            <p14:sldId id="2556"/>
            <p14:sldId id="2553"/>
            <p14:sldId id="2554"/>
            <p14:sldId id="2555"/>
            <p14:sldId id="2566"/>
            <p14:sldId id="2522"/>
            <p14:sldId id="2512"/>
            <p14:sldId id="2574"/>
            <p14:sldId id="2569"/>
            <p14:sldId id="2575"/>
            <p14:sldId id="2582"/>
            <p14:sldId id="2583"/>
            <p14:sldId id="2584"/>
            <p14:sldId id="2541"/>
            <p14:sldId id="2549"/>
          </p14:sldIdLst>
        </p14:section>
        <p14:section name="Host Security" id="{BC799AF3-03E9-49A3-ACEB-2130A74AE4D7}">
          <p14:sldIdLst>
            <p14:sldId id="1727"/>
            <p14:sldId id="2492"/>
            <p14:sldId id="2493"/>
            <p14:sldId id="2563"/>
            <p14:sldId id="2494"/>
            <p14:sldId id="2496"/>
            <p14:sldId id="2497"/>
            <p14:sldId id="2521"/>
            <p14:sldId id="2585"/>
            <p14:sldId id="2586"/>
            <p14:sldId id="2534"/>
            <p14:sldId id="2587"/>
            <p14:sldId id="2499"/>
            <p14:sldId id="2557"/>
            <p14:sldId id="2500"/>
            <p14:sldId id="2546"/>
            <p14:sldId id="2550"/>
            <p14:sldId id="2462"/>
            <p14:sldId id="2513"/>
            <p14:sldId id="2516"/>
            <p14:sldId id="2588"/>
            <p14:sldId id="2589"/>
            <p14:sldId id="2519"/>
            <p14:sldId id="2590"/>
            <p14:sldId id="2591"/>
            <p14:sldId id="2592"/>
            <p14:sldId id="2593"/>
            <p14:sldId id="2594"/>
            <p14:sldId id="2518"/>
            <p14:sldId id="2579"/>
            <p14:sldId id="2580"/>
            <p14:sldId id="2523"/>
            <p14:sldId id="1942"/>
            <p14:sldId id="2524"/>
            <p14:sldId id="2526"/>
            <p14:sldId id="2527"/>
            <p14:sldId id="2565"/>
            <p14:sldId id="2529"/>
            <p14:sldId id="2551"/>
            <p14:sldId id="2552"/>
            <p14:sldId id="2514"/>
            <p14:sldId id="2560"/>
            <p14:sldId id="2538"/>
            <p14:sldId id="2561"/>
            <p14:sldId id="2537"/>
            <p14:sldId id="2562"/>
            <p14:sldId id="2558"/>
          </p14:sldIdLst>
        </p14:section>
      </p14:sectionLst>
    </p:ext>
    <p:ext uri="{EFAFB233-063F-42B5-8137-9DF3F51BA10A}">
      <p15:sldGuideLst xmlns:p15="http://schemas.microsoft.com/office/powerpoint/2012/main"/>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0000000-0000-0000-0000-000000000000}" name="Author" initials="A" userId="Author"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0" name="Author" initials="A" lastIdx="0" clrIdx="1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0078D4"/>
    <a:srgbClr val="1A1A1A"/>
    <a:srgbClr val="00BCF2"/>
    <a:srgbClr val="40CDF5"/>
    <a:srgbClr val="40587C"/>
    <a:srgbClr val="00B0E3"/>
    <a:srgbClr val="00188F"/>
    <a:srgbClr val="005291"/>
    <a:srgbClr val="BA68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8757" autoAdjust="0"/>
    <p:restoredTop sz="59067" autoAdjust="0"/>
  </p:normalViewPr>
  <p:slideViewPr>
    <p:cSldViewPr snapToGrid="0">
      <p:cViewPr varScale="1">
        <p:scale>
          <a:sx n="91" d="100"/>
          <a:sy n="91" d="100"/>
        </p:scale>
        <p:origin x="2694" y="78"/>
      </p:cViewPr>
      <p:guideLst/>
    </p:cSldViewPr>
  </p:slideViewPr>
  <p:notesTextViewPr>
    <p:cViewPr>
      <p:scale>
        <a:sx n="3" d="2"/>
        <a:sy n="3" d="2"/>
      </p:scale>
      <p:origin x="0" y="0"/>
    </p:cViewPr>
  </p:notesTextViewPr>
  <p:sorterViewPr>
    <p:cViewPr varScale="1">
      <p:scale>
        <a:sx n="1" d="1"/>
        <a:sy n="1" d="1"/>
      </p:scale>
      <p:origin x="0" y="-7500"/>
    </p:cViewPr>
  </p:sorterViewPr>
  <p:notesViewPr>
    <p:cSldViewPr snapToGrid="0">
      <p:cViewPr>
        <p:scale>
          <a:sx n="1" d="2"/>
          <a:sy n="1" d="2"/>
        </p:scale>
        <p:origin x="0" y="0"/>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slide" Target="slides/slide59.xml"/><Relationship Id="rId68" Type="http://schemas.openxmlformats.org/officeDocument/2006/relationships/slide" Target="slides/slide64.xml"/><Relationship Id="rId84" Type="http://schemas.openxmlformats.org/officeDocument/2006/relationships/slide" Target="slides/slide80.xml"/><Relationship Id="rId89" Type="http://schemas.openxmlformats.org/officeDocument/2006/relationships/commentAuthors" Target="commentAuthors.xml"/><Relationship Id="rId16" Type="http://schemas.openxmlformats.org/officeDocument/2006/relationships/slide" Target="slides/slide12.xml"/><Relationship Id="rId11" Type="http://schemas.openxmlformats.org/officeDocument/2006/relationships/slide" Target="slides/slide7.xml"/><Relationship Id="rId32" Type="http://schemas.openxmlformats.org/officeDocument/2006/relationships/slide" Target="slides/slide28.xml"/><Relationship Id="rId37" Type="http://schemas.openxmlformats.org/officeDocument/2006/relationships/slide" Target="slides/slide33.xml"/><Relationship Id="rId53" Type="http://schemas.openxmlformats.org/officeDocument/2006/relationships/slide" Target="slides/slide49.xml"/><Relationship Id="rId58" Type="http://schemas.openxmlformats.org/officeDocument/2006/relationships/slide" Target="slides/slide54.xml"/><Relationship Id="rId74" Type="http://schemas.openxmlformats.org/officeDocument/2006/relationships/slide" Target="slides/slide70.xml"/><Relationship Id="rId79" Type="http://schemas.openxmlformats.org/officeDocument/2006/relationships/slide" Target="slides/slide75.xml"/><Relationship Id="rId5" Type="http://schemas.openxmlformats.org/officeDocument/2006/relationships/slide" Target="slides/slide1.xml"/><Relationship Id="rId90" Type="http://schemas.openxmlformats.org/officeDocument/2006/relationships/presProps" Target="presProps.xml"/><Relationship Id="rId22" Type="http://schemas.openxmlformats.org/officeDocument/2006/relationships/slide" Target="slides/slide18.xml"/><Relationship Id="rId27" Type="http://schemas.openxmlformats.org/officeDocument/2006/relationships/slide" Target="slides/slide23.xml"/><Relationship Id="rId43" Type="http://schemas.openxmlformats.org/officeDocument/2006/relationships/slide" Target="slides/slide39.xml"/><Relationship Id="rId48" Type="http://schemas.openxmlformats.org/officeDocument/2006/relationships/slide" Target="slides/slide44.xml"/><Relationship Id="rId64" Type="http://schemas.openxmlformats.org/officeDocument/2006/relationships/slide" Target="slides/slide60.xml"/><Relationship Id="rId69" Type="http://schemas.openxmlformats.org/officeDocument/2006/relationships/slide" Target="slides/slide65.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80" Type="http://schemas.openxmlformats.org/officeDocument/2006/relationships/slide" Target="slides/slide76.xml"/><Relationship Id="rId85" Type="http://schemas.openxmlformats.org/officeDocument/2006/relationships/slide" Target="slides/slide81.xml"/><Relationship Id="rId93" Type="http://schemas.openxmlformats.org/officeDocument/2006/relationships/tableStyles" Target="tableStyles.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slide" Target="slides/slide63.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slide" Target="slides/slide66.xml"/><Relationship Id="rId75" Type="http://schemas.openxmlformats.org/officeDocument/2006/relationships/slide" Target="slides/slide71.xml"/><Relationship Id="rId83" Type="http://schemas.openxmlformats.org/officeDocument/2006/relationships/slide" Target="slides/slide79.xml"/><Relationship Id="rId88" Type="http://schemas.openxmlformats.org/officeDocument/2006/relationships/handoutMaster" Target="handoutMasters/handoutMaster1.xml"/><Relationship Id="rId91"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73" Type="http://schemas.openxmlformats.org/officeDocument/2006/relationships/slide" Target="slides/slide69.xml"/><Relationship Id="rId78" Type="http://schemas.openxmlformats.org/officeDocument/2006/relationships/slide" Target="slides/slide74.xml"/><Relationship Id="rId81" Type="http://schemas.openxmlformats.org/officeDocument/2006/relationships/slide" Target="slides/slide77.xml"/><Relationship Id="rId86" Type="http://schemas.openxmlformats.org/officeDocument/2006/relationships/slide" Target="slides/slide82.xml"/><Relationship Id="rId94" Type="http://schemas.microsoft.com/office/2018/10/relationships/authors" Target="authors.xml"/><Relationship Id="rId4" Type="http://schemas.openxmlformats.org/officeDocument/2006/relationships/slideMaster" Target="slideMasters/slideMaster1.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6" Type="http://schemas.openxmlformats.org/officeDocument/2006/relationships/slide" Target="slides/slide72.xml"/><Relationship Id="rId7" Type="http://schemas.openxmlformats.org/officeDocument/2006/relationships/slide" Target="slides/slide3.xml"/><Relationship Id="rId71" Type="http://schemas.openxmlformats.org/officeDocument/2006/relationships/slide" Target="slides/slide67.xml"/><Relationship Id="rId92" Type="http://schemas.openxmlformats.org/officeDocument/2006/relationships/theme" Target="theme/theme1.xml"/><Relationship Id="rId2" Type="http://schemas.openxmlformats.org/officeDocument/2006/relationships/customXml" Target="../customXml/item2.xml"/><Relationship Id="rId29" Type="http://schemas.openxmlformats.org/officeDocument/2006/relationships/slide" Target="slides/slide25.xml"/><Relationship Id="rId24" Type="http://schemas.openxmlformats.org/officeDocument/2006/relationships/slide" Target="slides/slide20.xml"/><Relationship Id="rId40" Type="http://schemas.openxmlformats.org/officeDocument/2006/relationships/slide" Target="slides/slide36.xml"/><Relationship Id="rId45" Type="http://schemas.openxmlformats.org/officeDocument/2006/relationships/slide" Target="slides/slide41.xml"/><Relationship Id="rId66" Type="http://schemas.openxmlformats.org/officeDocument/2006/relationships/slide" Target="slides/slide62.xml"/><Relationship Id="rId87" Type="http://schemas.openxmlformats.org/officeDocument/2006/relationships/notesMaster" Target="notesMasters/notesMaster1.xml"/><Relationship Id="rId61" Type="http://schemas.openxmlformats.org/officeDocument/2006/relationships/slide" Target="slides/slide57.xml"/><Relationship Id="rId82" Type="http://schemas.openxmlformats.org/officeDocument/2006/relationships/slide" Target="slides/slide78.xml"/><Relationship Id="rId19" Type="http://schemas.openxmlformats.org/officeDocument/2006/relationships/slide" Target="slides/slide15.xml"/><Relationship Id="rId14" Type="http://schemas.openxmlformats.org/officeDocument/2006/relationships/slide" Target="slides/slide10.xml"/><Relationship Id="rId30" Type="http://schemas.openxmlformats.org/officeDocument/2006/relationships/slide" Target="slides/slide26.xml"/><Relationship Id="rId35" Type="http://schemas.openxmlformats.org/officeDocument/2006/relationships/slide" Target="slides/slide31.xml"/><Relationship Id="rId56" Type="http://schemas.openxmlformats.org/officeDocument/2006/relationships/slide" Target="slides/slide52.xml"/><Relationship Id="rId77" Type="http://schemas.openxmlformats.org/officeDocument/2006/relationships/slide" Target="slides/slide7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Header Placeholder 5"/>
          <p:cNvSpPr>
            <a:spLocks noGrp="1"/>
          </p:cNvSpPr>
          <p:nvPr>
            <p:ph type="hdr" sz="quarter"/>
          </p:nvPr>
        </p:nvSpPr>
        <p:spPr>
          <a:xfrm>
            <a:off x="0" y="-11574"/>
            <a:ext cx="2971800" cy="457200"/>
          </a:xfrm>
          <a:prstGeom prst="rect">
            <a:avLst/>
          </a:prstGeom>
        </p:spPr>
        <p:txBody>
          <a:bodyPr vert="horz" lIns="91440" tIns="45720" rIns="91440" bIns="45720" rtlCol="0"/>
          <a:lstStyle>
            <a:lvl1pPr algn="l">
              <a:defRPr sz="1200"/>
            </a:lvl1pPr>
          </a:lstStyle>
          <a:p>
            <a:endParaRPr lang="en-US" dirty="0">
              <a:latin typeface="Segoe UI" pitchFamily="34" charset="0"/>
            </a:endParaRPr>
          </a:p>
        </p:txBody>
      </p:sp>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460F9EC6-89FF-47E1-8594-1A32E3B45134}" type="datetime8">
              <a:rPr lang="en-US" smtClean="0">
                <a:latin typeface="Segoe UI" pitchFamily="34" charset="0"/>
              </a:rPr>
              <a:t>10/18/2022 10:22 AM</a:t>
            </a:fld>
            <a:endParaRPr lang="en-US" dirty="0">
              <a:latin typeface="Segoe UI" pitchFamily="34" charset="0"/>
            </a:endParaRPr>
          </a:p>
        </p:txBody>
      </p:sp>
      <p:sp>
        <p:nvSpPr>
          <p:cNvPr id="8" name="Footer Placeholder 7"/>
          <p:cNvSpPr>
            <a:spLocks noGrp="1"/>
          </p:cNvSpPr>
          <p:nvPr>
            <p:ph type="ftr" sz="quarter" idx="2"/>
          </p:nvPr>
        </p:nvSpPr>
        <p:spPr>
          <a:xfrm>
            <a:off x="0" y="8685213"/>
            <a:ext cx="5795010" cy="332434"/>
          </a:xfrm>
          <a:prstGeom prst="rect">
            <a:avLst/>
          </a:prstGeom>
        </p:spPr>
        <p:txBody>
          <a:bodyPr vert="horz" lIns="91440" tIns="45720" rIns="91440" bIns="45720" rtlCol="0" anchor="b"/>
          <a:lstStyle>
            <a:lvl1pPr algn="l">
              <a:defRPr sz="1200"/>
            </a:lvl1pPr>
          </a:lstStyle>
          <a:p>
            <a:pPr marL="398463" defTabSz="914099" eaLnBrk="0" hangingPunct="0"/>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dirty="0">
              <a:latin typeface="Segoe UI" pitchFamily="34" charset="0"/>
            </a:endParaRPr>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endParaRPr lang="en-US" dirty="0"/>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386CE63F-9E7F-4C04-9D0D-FCA25A8E9E86}" type="datetime8">
              <a:rPr lang="en-US" smtClean="0"/>
              <a:t>10/18/2022 10:22 AM</a:t>
            </a:fld>
            <a:endParaRPr lang="en-US" dirty="0"/>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dirty="0"/>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p:notesStyle>
    <a:lvl1pPr marL="0" algn="l" defTabSz="914367" rtl="0" eaLnBrk="1" latinLnBrk="0" hangingPunct="1">
      <a:lnSpc>
        <a:spcPct val="90000"/>
      </a:lnSpc>
      <a:spcAft>
        <a:spcPts val="333"/>
      </a:spcAft>
      <a:defRPr sz="882" kern="1200">
        <a:solidFill>
          <a:schemeClr val="tx1"/>
        </a:solidFill>
        <a:latin typeface="Segoe UI Light" pitchFamily="34" charset="0"/>
        <a:ea typeface="+mn-ea"/>
        <a:cs typeface="+mn-cs"/>
      </a:defRPr>
    </a:lvl1pPr>
    <a:lvl2pPr marL="212982" indent="-105829" algn="l" defTabSz="914367" rtl="0" eaLnBrk="1" latinLnBrk="0" hangingPunct="1">
      <a:lnSpc>
        <a:spcPct val="90000"/>
      </a:lnSpc>
      <a:spcAft>
        <a:spcPts val="333"/>
      </a:spcAft>
      <a:buFont typeface="Arial" pitchFamily="34" charset="0"/>
      <a:buChar char="•"/>
      <a:defRPr sz="882" kern="1200">
        <a:solidFill>
          <a:schemeClr val="tx1"/>
        </a:solidFill>
        <a:latin typeface="Segoe UI Light" pitchFamily="34" charset="0"/>
        <a:ea typeface="+mn-ea"/>
        <a:cs typeface="+mn-cs"/>
      </a:defRPr>
    </a:lvl2pPr>
    <a:lvl3pPr marL="328071" indent="-115090" algn="l" defTabSz="914367" rtl="0" eaLnBrk="1" latinLnBrk="0" hangingPunct="1">
      <a:lnSpc>
        <a:spcPct val="90000"/>
      </a:lnSpc>
      <a:spcAft>
        <a:spcPts val="333"/>
      </a:spcAft>
      <a:buFont typeface="Arial" pitchFamily="34" charset="0"/>
      <a:buChar char="•"/>
      <a:defRPr sz="882" kern="1200">
        <a:solidFill>
          <a:schemeClr val="tx1"/>
        </a:solidFill>
        <a:latin typeface="Segoe UI Light" pitchFamily="34" charset="0"/>
        <a:ea typeface="+mn-ea"/>
        <a:cs typeface="+mn-cs"/>
      </a:defRPr>
    </a:lvl3pPr>
    <a:lvl4pPr marL="482848" indent="-146838" algn="l" defTabSz="914367" rtl="0" eaLnBrk="1" latinLnBrk="0" hangingPunct="1">
      <a:lnSpc>
        <a:spcPct val="90000"/>
      </a:lnSpc>
      <a:spcAft>
        <a:spcPts val="333"/>
      </a:spcAft>
      <a:buFont typeface="Arial" pitchFamily="34" charset="0"/>
      <a:buChar char="•"/>
      <a:defRPr sz="882" kern="1200">
        <a:solidFill>
          <a:schemeClr val="tx1"/>
        </a:solidFill>
        <a:latin typeface="Segoe UI Light" pitchFamily="34" charset="0"/>
        <a:ea typeface="+mn-ea"/>
        <a:cs typeface="+mn-cs"/>
      </a:defRPr>
    </a:lvl4pPr>
    <a:lvl5pPr marL="615134" indent="-115090" algn="l" defTabSz="914367" rtl="0" eaLnBrk="1" latinLnBrk="0" hangingPunct="1">
      <a:lnSpc>
        <a:spcPct val="90000"/>
      </a:lnSpc>
      <a:spcAft>
        <a:spcPts val="333"/>
      </a:spcAft>
      <a:buFont typeface="Arial" pitchFamily="34" charset="0"/>
      <a:buChar char="•"/>
      <a:defRPr sz="882" kern="1200">
        <a:solidFill>
          <a:schemeClr val="tx1"/>
        </a:solidFill>
        <a:latin typeface="Segoe UI Light" pitchFamily="34" charset="0"/>
        <a:ea typeface="+mn-ea"/>
        <a:cs typeface="+mn-cs"/>
      </a:defRPr>
    </a:lvl5pPr>
    <a:lvl6pPr marL="2285918" algn="l" defTabSz="914367" rtl="0" eaLnBrk="1" latinLnBrk="0" hangingPunct="1">
      <a:defRPr sz="1176" kern="1200">
        <a:solidFill>
          <a:schemeClr val="tx1"/>
        </a:solidFill>
        <a:latin typeface="+mn-lt"/>
        <a:ea typeface="+mn-ea"/>
        <a:cs typeface="+mn-cs"/>
      </a:defRPr>
    </a:lvl6pPr>
    <a:lvl7pPr marL="2743101" algn="l" defTabSz="914367" rtl="0" eaLnBrk="1" latinLnBrk="0" hangingPunct="1">
      <a:defRPr sz="1176" kern="1200">
        <a:solidFill>
          <a:schemeClr val="tx1"/>
        </a:solidFill>
        <a:latin typeface="+mn-lt"/>
        <a:ea typeface="+mn-ea"/>
        <a:cs typeface="+mn-cs"/>
      </a:defRPr>
    </a:lvl7pPr>
    <a:lvl8pPr marL="3200284" algn="l" defTabSz="914367" rtl="0" eaLnBrk="1" latinLnBrk="0" hangingPunct="1">
      <a:defRPr sz="1176" kern="1200">
        <a:solidFill>
          <a:schemeClr val="tx1"/>
        </a:solidFill>
        <a:latin typeface="+mn-lt"/>
        <a:ea typeface="+mn-ea"/>
        <a:cs typeface="+mn-cs"/>
      </a:defRPr>
    </a:lvl8pPr>
    <a:lvl9pPr marL="3657469" algn="l" defTabSz="914367" rtl="0" eaLnBrk="1" latinLnBrk="0" hangingPunct="1">
      <a:defRPr sz="1176"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3" Type="http://schemas.openxmlformats.org/officeDocument/2006/relationships/hyperlink" Target="https://docs.microsoft.com/en-us/azure/firewall-manager/overview" TargetMode="External"/><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3" Type="http://schemas.openxmlformats.org/officeDocument/2006/relationships/hyperlink" Target="https://docs.microsoft.com/en-us/azure/firewall/overview" TargetMode="External"/><Relationship Id="rId2" Type="http://schemas.openxmlformats.org/officeDocument/2006/relationships/slide" Target="../slides/slide11.xml"/><Relationship Id="rId1" Type="http://schemas.openxmlformats.org/officeDocument/2006/relationships/notesMaster" Target="../notesMasters/notesMaster1.xml"/><Relationship Id="rId4" Type="http://schemas.openxmlformats.org/officeDocument/2006/relationships/hyperlink" Target="https://docs.microsoft.com/en-us/azure/firewall/forced-tunneling" TargetMode="External"/></Relationships>
</file>

<file path=ppt/notesSlides/_rels/notesSlide12.xml.rels><?xml version="1.0" encoding="UTF-8" standalone="yes"?>
<Relationships xmlns="http://schemas.openxmlformats.org/package/2006/relationships"><Relationship Id="rId3" Type="http://schemas.openxmlformats.org/officeDocument/2006/relationships/hyperlink" Target="https://docs.microsoft.com/en-us/azure/vpn-gateway/vpn-gateway-forced-tunneling-rm" TargetMode="External"/><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3" Type="http://schemas.openxmlformats.org/officeDocument/2006/relationships/hyperlink" Target="https://docs.microsoft.com/en-us/azure/virtual-network/virtual-networks-udr-overview" TargetMode="External"/><Relationship Id="rId2" Type="http://schemas.openxmlformats.org/officeDocument/2006/relationships/slide" Target="../slides/slide13.xml"/><Relationship Id="rId1" Type="http://schemas.openxmlformats.org/officeDocument/2006/relationships/notesMaster" Target="../notesMasters/notesMaster1.xml"/><Relationship Id="rId4" Type="http://schemas.openxmlformats.org/officeDocument/2006/relationships/hyperlink" Target="https://docs.microsoft.com/en-us/azure/architecture/reference-architectures/dmz/nva-ha" TargetMode="Externa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3" Type="http://schemas.openxmlformats.org/officeDocument/2006/relationships/hyperlink" Target="https://docs.microsoft.com/en-us/azure/virtual-network/security-overview#network-security-groups" TargetMode="External"/><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3" Type="http://schemas.openxmlformats.org/officeDocument/2006/relationships/hyperlink" Target="https://docs.microsoft.com/en-us/azure/virtual-network/security-overview#network-security-groups" TargetMode="External"/><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3" Type="http://schemas.openxmlformats.org/officeDocument/2006/relationships/hyperlink" Target="https://docs.microsoft.com/en-us/azure/virtual-network/virtual-network-service-endpoints-overview" TargetMode="External"/><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3" Type="http://schemas.openxmlformats.org/officeDocument/2006/relationships/hyperlink" Target="https://docs.microsoft.com/en-us/azure/virtual-network/virtual-network-service-endpoints-overview" TargetMode="External"/><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3" Type="http://schemas.openxmlformats.org/officeDocument/2006/relationships/hyperlink" Target="https://docs.microsoft.com/en-us/azure/private-link/private-endpoint-overview" TargetMode="External"/><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3" Type="http://schemas.openxmlformats.org/officeDocument/2006/relationships/hyperlink" Target="https://docs.microsoft.com/en-us/azure/load-balancer/load-balancer-overview" TargetMode="External"/><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3" Type="http://schemas.openxmlformats.org/officeDocument/2006/relationships/hyperlink" Target="https://docs.microsoft.com/en-us/azure/application-gateway/log-analytics" TargetMode="External"/><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3" Type="http://schemas.openxmlformats.org/officeDocument/2006/relationships/hyperlink" Target="https://docs.microsoft.com/en-us/azure/application-gateway/features#web-application-firewall" TargetMode="External"/><Relationship Id="rId2" Type="http://schemas.openxmlformats.org/officeDocument/2006/relationships/slide" Target="../slides/slide27.xml"/><Relationship Id="rId1" Type="http://schemas.openxmlformats.org/officeDocument/2006/relationships/notesMaster" Target="../notesMasters/notesMaster1.xml"/><Relationship Id="rId4" Type="http://schemas.openxmlformats.org/officeDocument/2006/relationships/hyperlink" Target="https://docs.microsoft.com/en-us/azure/web-application-firewall/overview" TargetMode="External"/></Relationships>
</file>

<file path=ppt/notesSlides/_rels/notesSlide28.xml.rels><?xml version="1.0" encoding="UTF-8" standalone="yes"?>
<Relationships xmlns="http://schemas.openxmlformats.org/package/2006/relationships"><Relationship Id="rId3" Type="http://schemas.openxmlformats.org/officeDocument/2006/relationships/hyperlink" Target="https://docs.microsoft.com/en-us/azure/frontdoor/front-door-overview" TargetMode="External"/><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3" Type="http://schemas.openxmlformats.org/officeDocument/2006/relationships/hyperlink" Target="https://docs.microsoft.com/en-us/azure/expressroute/expressroute-introduction" TargetMode="External"/><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3" Type="http://schemas.openxmlformats.org/officeDocument/2006/relationships/hyperlink" Target="https://docs.microsoft.com/en-us/azure/virtual-network/manage-ddos-protection" TargetMode="External"/><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3" Type="http://schemas.openxmlformats.org/officeDocument/2006/relationships/hyperlink" Target="https://docs.microsoft.com/en-us/security/compass/privileged-access-devices" TargetMode="External"/><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3" Type="http://schemas.openxmlformats.org/officeDocument/2006/relationships/hyperlink" Target="https://docs.microsoft.com/en-us/windows-server/identity/securing-privileged-access/privileged-access-workstations" TargetMode="External"/><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3" Type="http://schemas.openxmlformats.org/officeDocument/2006/relationships/hyperlink" Target="https://docs.microsoft.com/en-us/azure/azure-resource-manager/templates/overview" TargetMode="External"/><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3" Type="http://schemas.openxmlformats.org/officeDocument/2006/relationships/hyperlink" Target="https://docs.microsoft.com/en-us/azure/marketplace/cloud-partner-portal/virtual-machine/cpp-connect-vm" TargetMode="External"/><Relationship Id="rId2" Type="http://schemas.openxmlformats.org/officeDocument/2006/relationships/slide" Target="../slides/slide42.xml"/><Relationship Id="rId1" Type="http://schemas.openxmlformats.org/officeDocument/2006/relationships/notesMaster" Target="../notesMasters/notesMaster1.xml"/><Relationship Id="rId4" Type="http://schemas.openxmlformats.org/officeDocument/2006/relationships/hyperlink" Target="https://docs.microsoft.com/en-us/azure/bastion/bastion-overview" TargetMode="Externa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3" Type="http://schemas.openxmlformats.org/officeDocument/2006/relationships/hyperlink" Target="https://docs.microsoft.com/en-us/azure/virtual-machines/windows/disk-encryption-overview" TargetMode="External"/><Relationship Id="rId2" Type="http://schemas.openxmlformats.org/officeDocument/2006/relationships/slide" Target="../slides/slide46.xml"/><Relationship Id="rId1" Type="http://schemas.openxmlformats.org/officeDocument/2006/relationships/notesMaster" Target="../notesMasters/notesMaster1.xml"/><Relationship Id="rId4" Type="http://schemas.openxmlformats.org/officeDocument/2006/relationships/hyperlink" Target="https://docs.microsoft.com/en-us/azure/virtual-machines/linux/disk-encryption-overview" TargetMode="Externa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3" Type="http://schemas.openxmlformats.org/officeDocument/2006/relationships/hyperlink" Target="https://docs.microsoft.com/en-us/security/benchmark/azure/introduction" TargetMode="External"/><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3" Type="http://schemas.openxmlformats.org/officeDocument/2006/relationships/hyperlink" Target="https://docs.microsoft.com/en-us/azure/security-center/security-center-virtual-machine-protection" TargetMode="External"/><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3" Type="http://schemas.openxmlformats.org/officeDocument/2006/relationships/hyperlink" Target="https://docs.microsoft.com/en-us/virtualization/windowscontainers/about/containers-vs-vm" TargetMode="External"/><Relationship Id="rId2" Type="http://schemas.openxmlformats.org/officeDocument/2006/relationships/slide" Target="../slides/slide55.xml"/><Relationship Id="rId1" Type="http://schemas.openxmlformats.org/officeDocument/2006/relationships/notesMaster" Target="../notesMasters/notesMaster1.xml"/><Relationship Id="rId6" Type="http://schemas.openxmlformats.org/officeDocument/2006/relationships/hyperlink" Target="https://www.docker.com/" TargetMode="External"/><Relationship Id="rId5" Type="http://schemas.openxmlformats.org/officeDocument/2006/relationships/hyperlink" Target="https://www.cisecurity.org/benchmark/kubernetes/" TargetMode="External"/><Relationship Id="rId4" Type="http://schemas.openxmlformats.org/officeDocument/2006/relationships/hyperlink" Target="https://nvlpubs.nist.gov/nistpubs/SpecialPublications/NIST.SP.800-190.pdf" TargetMode="External"/></Relationships>
</file>

<file path=ppt/notesSlides/_rels/notesSlide56.xml.rels><?xml version="1.0" encoding="UTF-8" standalone="yes"?>
<Relationships xmlns="http://schemas.openxmlformats.org/package/2006/relationships"><Relationship Id="rId3" Type="http://schemas.openxmlformats.org/officeDocument/2006/relationships/hyperlink" Target="https://docs.microsoft.com/en-us/azure/container-registry/container-registry-intro" TargetMode="External"/><Relationship Id="rId2" Type="http://schemas.openxmlformats.org/officeDocument/2006/relationships/slide" Target="../slides/slide56.xml"/><Relationship Id="rId1" Type="http://schemas.openxmlformats.org/officeDocument/2006/relationships/notesMaster" Target="../notesMasters/notesMaster1.xml"/><Relationship Id="rId5" Type="http://schemas.openxmlformats.org/officeDocument/2006/relationships/hyperlink" Target="https://docs.microsoft.com/en-us/azure/container-registry/container-registry-concepts" TargetMode="External"/><Relationship Id="rId4" Type="http://schemas.openxmlformats.org/officeDocument/2006/relationships/hyperlink" Target="https://docs.docker.com/engine/docker-overview/" TargetMode="External"/></Relationships>
</file>

<file path=ppt/notesSlides/_rels/notesSlide57.xml.rels><?xml version="1.0" encoding="UTF-8" standalone="yes"?>
<Relationships xmlns="http://schemas.openxmlformats.org/package/2006/relationships"><Relationship Id="rId3" Type="http://schemas.openxmlformats.org/officeDocument/2006/relationships/hyperlink" Target="https://docs.microsoft.com/en-us/azure/container-registry/container-registry-intro" TargetMode="External"/><Relationship Id="rId2" Type="http://schemas.openxmlformats.org/officeDocument/2006/relationships/slide" Target="../slides/slide57.xml"/><Relationship Id="rId1" Type="http://schemas.openxmlformats.org/officeDocument/2006/relationships/notesMaster" Target="../notesMasters/notesMaster1.xml"/><Relationship Id="rId5" Type="http://schemas.openxmlformats.org/officeDocument/2006/relationships/hyperlink" Target="https://docs.microsoft.com/en-us/azure/container-registry/container-registry-concepts" TargetMode="External"/><Relationship Id="rId4" Type="http://schemas.openxmlformats.org/officeDocument/2006/relationships/hyperlink" Target="https://docs.docker.com/engine/docker-overview/" TargetMode="External"/></Relationships>
</file>

<file path=ppt/notesSlides/_rels/notesSlide58.xml.rels><?xml version="1.0" encoding="UTF-8" standalone="yes"?>
<Relationships xmlns="http://schemas.openxmlformats.org/package/2006/relationships"><Relationship Id="rId3" Type="http://schemas.openxmlformats.org/officeDocument/2006/relationships/hyperlink" Target="https://docs.microsoft.com/en-us/azure/container-registry/container-registry-intro" TargetMode="External"/><Relationship Id="rId2" Type="http://schemas.openxmlformats.org/officeDocument/2006/relationships/slide" Target="../slides/slide58.xml"/><Relationship Id="rId1" Type="http://schemas.openxmlformats.org/officeDocument/2006/relationships/notesMaster" Target="../notesMasters/notesMaster1.xml"/><Relationship Id="rId5" Type="http://schemas.openxmlformats.org/officeDocument/2006/relationships/hyperlink" Target="https://docs.microsoft.com/en-us/azure/container-registry/container-registry-concepts" TargetMode="External"/><Relationship Id="rId4" Type="http://schemas.openxmlformats.org/officeDocument/2006/relationships/hyperlink" Target="https://docs.docker.com/engine/docker-overview/" TargetMode="Externa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3" Type="http://schemas.openxmlformats.org/officeDocument/2006/relationships/hyperlink" Target="https://docs.microsoft.com/en-us/azure/container-instances/container-instances-overview" TargetMode="External"/><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3" Type="http://schemas.openxmlformats.org/officeDocument/2006/relationships/hyperlink" Target="https://docs.microsoft.com/en-us/azure/container-instances/container-instances-image-security" TargetMode="External"/><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3" Type="http://schemas.openxmlformats.org/officeDocument/2006/relationships/hyperlink" Target="https://docs.microsoft.com/en-us/azure/container-registry/container-registry-authentication" TargetMode="External"/><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3" Type="http://schemas.openxmlformats.org/officeDocument/2006/relationships/hyperlink" Target="https://docs.microsoft.com/en-us/azure/container-registry/container-registry-authentication" TargetMode="External"/><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3" Type="http://schemas.openxmlformats.org/officeDocument/2006/relationships/hyperlink" Target="https://docs.microsoft.com/en-us/azure/aks/intro-kubernetes" TargetMode="External"/><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3" Type="http://schemas.openxmlformats.org/officeDocument/2006/relationships/hyperlink" Target="https://docs.microsoft.com/en-us/azure/aks/concepts-clusters-workloads" TargetMode="External"/><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3" Type="http://schemas.openxmlformats.org/officeDocument/2006/relationships/hyperlink" Target="https://docs.microsoft.com/en-us/azure/aks/concepts-clusters-workloads" TargetMode="External"/><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3" Type="http://schemas.openxmlformats.org/officeDocument/2006/relationships/hyperlink" Target="https://www.microsoft.com/securityinsights/DDoS" TargetMode="External"/><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3" Type="http://schemas.openxmlformats.org/officeDocument/2006/relationships/hyperlink" Target="https://docs.microsoft.com/en-us/azure/aks/azure-ad-integration" TargetMode="External"/><Relationship Id="rId2" Type="http://schemas.openxmlformats.org/officeDocument/2006/relationships/slide" Target="../slides/slide73.xml"/><Relationship Id="rId1" Type="http://schemas.openxmlformats.org/officeDocument/2006/relationships/notesMaster" Target="../notesMasters/notesMaster1.xml"/><Relationship Id="rId5" Type="http://schemas.openxmlformats.org/officeDocument/2006/relationships/hyperlink" Target="https://docs.microsoft.com/en-us/azure/aks/use-managed-identity" TargetMode="External"/><Relationship Id="rId4" Type="http://schemas.openxmlformats.org/officeDocument/2006/relationships/hyperlink" Target="https://docs.microsoft.com/en-us/azure/aks/kubernetes-service-principal" TargetMode="Externa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3" Type="http://schemas.openxmlformats.org/officeDocument/2006/relationships/hyperlink" Target="https://docs.microsoft.com/en-us/azure/virtual-network/ddos-protection-overview" TargetMode="External"/><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3" Type="http://schemas.openxmlformats.org/officeDocument/2006/relationships/hyperlink" Target="https://docs.microsoft.com/en-us/azure/firewall/overview" TargetMode="External"/><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3619146B-24F9-441E-A368-DB3B5A84C1D4}" type="datetime8">
              <a:rPr lang="en-US" smtClean="0"/>
              <a:t>10/18/2022 10:22 AM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a:t>
            </a:fld>
            <a:endParaRPr lang="en-US" dirty="0"/>
          </a:p>
        </p:txBody>
      </p:sp>
    </p:spTree>
    <p:extLst>
      <p:ext uri="{BB962C8B-B14F-4D97-AF65-F5344CB8AC3E}">
        <p14:creationId xmlns:p14="http://schemas.microsoft.com/office/powerpoint/2010/main" val="208039592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850" b="1" dirty="0">
                <a:latin typeface="Segoe UI Light"/>
                <a:cs typeface="Segoe UI Light"/>
              </a:rPr>
              <a:t>What is Azure Firewall Manager?</a:t>
            </a:r>
            <a:r>
              <a:rPr lang="en-US" sz="850" dirty="0">
                <a:latin typeface="Segoe UI Light"/>
                <a:cs typeface="Segoe UI Light"/>
              </a:rPr>
              <a:t> - </a:t>
            </a:r>
            <a:r>
              <a:rPr lang="en-US" sz="900" u="sng" dirty="0">
                <a:solidFill>
                  <a:srgbClr val="0563C1"/>
                </a:solidFill>
                <a:effectLst/>
                <a:latin typeface="Calibri" panose="020F0502020204030204" pitchFamily="34" charset="0"/>
                <a:ea typeface="Calibri" panose="020F0502020204030204" pitchFamily="34" charset="0"/>
                <a:cs typeface="Times New Roman" panose="02020603050405020304" pitchFamily="18" charset="0"/>
                <a:hlinkClick r:id="rId3"/>
              </a:rPr>
              <a:t>https://docs.microsoft.com/en-us/azure/firewall-manager/overview</a:t>
            </a:r>
            <a:endParaRPr lang="en-US" sz="850" dirty="0">
              <a:latin typeface="Segoe UI Light"/>
              <a:cs typeface="Segoe UI Light"/>
            </a:endParaRPr>
          </a:p>
          <a:p>
            <a:endParaRPr lang="en-US" sz="850" dirty="0">
              <a:latin typeface="Segoe UI Light"/>
              <a:cs typeface="Segoe UI Light"/>
            </a:endParaRPr>
          </a:p>
          <a:p>
            <a:r>
              <a:rPr lang="en-US" sz="1600" b="0" i="0" dirty="0">
                <a:solidFill>
                  <a:srgbClr val="171717"/>
                </a:solidFill>
                <a:effectLst/>
                <a:latin typeface="Segoe UI" panose="020B0502040204020203" pitchFamily="34" charset="0"/>
              </a:rPr>
              <a:t>Azure Firewall Manager is a security management service that provides central security policy and route management for cloud-based security perimeters.</a:t>
            </a:r>
            <a:endParaRPr lang="en-US" sz="850" dirty="0">
              <a:latin typeface="Segoe UI Light"/>
              <a:cs typeface="Segoe UI Light"/>
            </a:endParaRPr>
          </a:p>
          <a:p>
            <a:endParaRPr lang="en-US" sz="850" dirty="0">
              <a:latin typeface="Segoe UI Light"/>
              <a:cs typeface="Segoe UI Light"/>
            </a:endParaRPr>
          </a:p>
          <a:p>
            <a:r>
              <a:rPr lang="en-US" dirty="0"/>
              <a:t>Firewall Manager can provide security management for two network architecture types:</a:t>
            </a:r>
          </a:p>
          <a:p>
            <a:endParaRPr lang="en-US" dirty="0"/>
          </a:p>
          <a:p>
            <a:r>
              <a:rPr lang="en-US" b="1" dirty="0"/>
              <a:t>Secured virtual hub</a:t>
            </a:r>
          </a:p>
          <a:p>
            <a:endParaRPr lang="en-US" dirty="0"/>
          </a:p>
          <a:p>
            <a:pPr marL="171450" indent="-171450">
              <a:buFont typeface="Arial" panose="020B0604020202020204" pitchFamily="34" charset="0"/>
              <a:buChar char="•"/>
            </a:pPr>
            <a:r>
              <a:rPr lang="en-US" dirty="0"/>
              <a:t>An Azure Virtual WAN Hub is a Microsoft-managed resource that lets you easily create hub and spoke architectures. When security and routing policies are associated with such a hub, it is referred to as a secured virtual hub.</a:t>
            </a:r>
          </a:p>
          <a:p>
            <a:endParaRPr lang="en-US" dirty="0"/>
          </a:p>
          <a:p>
            <a:r>
              <a:rPr lang="en-US" b="1" dirty="0"/>
              <a:t>Hub virtual network</a:t>
            </a:r>
          </a:p>
          <a:p>
            <a:endParaRPr lang="en-US" dirty="0"/>
          </a:p>
          <a:p>
            <a:pPr marL="171450" indent="-171450">
              <a:buFont typeface="Arial" panose="020B0604020202020204" pitchFamily="34" charset="0"/>
              <a:buChar char="•"/>
            </a:pPr>
            <a:r>
              <a:rPr lang="en-US" dirty="0"/>
              <a:t>This is a standard Azure virtual network that you create and manage yourself. When security policies are associated with such a hub, it is referred to as a hub virtual network. At this time, only Azure Firewall Policy is supported. You can peer spoke virtual networks that contain your workload servers and services. You can also manage firewalls in standalone virtual networks that aren't peered to any spoke.</a:t>
            </a:r>
          </a:p>
          <a:p>
            <a:pPr marL="171450" indent="-171450">
              <a:buFont typeface="Arial" panose="020B0604020202020204" pitchFamily="34" charset="0"/>
              <a:buChar char="•"/>
            </a:pPr>
            <a:endParaRPr lang="en-US" dirty="0"/>
          </a:p>
          <a:p>
            <a:pPr marL="0" indent="0">
              <a:buFont typeface="Arial" panose="020B0604020202020204" pitchFamily="34" charset="0"/>
              <a:buNone/>
            </a:pPr>
            <a:r>
              <a:rPr lang="en-US" b="1" dirty="0"/>
              <a:t>Azure Firewall Manager features</a:t>
            </a:r>
          </a:p>
          <a:p>
            <a:pPr marL="0" indent="0">
              <a:buFont typeface="Arial" panose="020B0604020202020204" pitchFamily="34" charset="0"/>
              <a:buNone/>
            </a:pPr>
            <a:r>
              <a:rPr lang="en-US" dirty="0"/>
              <a:t>Azure Firewall Manager offers the following features:</a:t>
            </a:r>
          </a:p>
          <a:p>
            <a:pPr marL="0" indent="0">
              <a:buFont typeface="Arial" panose="020B0604020202020204" pitchFamily="34" charset="0"/>
              <a:buNone/>
            </a:pPr>
            <a:endParaRPr lang="en-US" dirty="0"/>
          </a:p>
          <a:p>
            <a:pPr marL="0" indent="0">
              <a:buFont typeface="Arial" panose="020B0604020202020204" pitchFamily="34" charset="0"/>
              <a:buNone/>
            </a:pPr>
            <a:r>
              <a:rPr lang="en-US" b="1" dirty="0"/>
              <a:t>Central Azure Firewall deployment and configuration</a:t>
            </a:r>
          </a:p>
          <a:p>
            <a:pPr marL="0" indent="0">
              <a:buFont typeface="Arial" panose="020B0604020202020204" pitchFamily="34" charset="0"/>
              <a:buNone/>
            </a:pPr>
            <a:r>
              <a:rPr lang="en-US" dirty="0"/>
              <a:t>You can centrally deploy and configure multiple Azure Firewall instances that span different Azure regions and subscriptions.</a:t>
            </a:r>
          </a:p>
          <a:p>
            <a:pPr marL="0" indent="0">
              <a:buFont typeface="Arial" panose="020B0604020202020204" pitchFamily="34" charset="0"/>
              <a:buNone/>
            </a:pPr>
            <a:endParaRPr lang="en-US" dirty="0"/>
          </a:p>
          <a:p>
            <a:pPr marL="0" indent="0">
              <a:buFont typeface="Arial" panose="020B0604020202020204" pitchFamily="34" charset="0"/>
              <a:buNone/>
            </a:pPr>
            <a:r>
              <a:rPr lang="en-US" b="1" dirty="0"/>
              <a:t>Hierarchical policies (global and local)</a:t>
            </a:r>
          </a:p>
          <a:p>
            <a:pPr marL="0" indent="0">
              <a:buFont typeface="Arial" panose="020B0604020202020204" pitchFamily="34" charset="0"/>
              <a:buNone/>
            </a:pPr>
            <a:r>
              <a:rPr lang="en-US" dirty="0"/>
              <a:t>You can use Azure Firewall Manager to centrally manage Azure Firewall policies across multiple secured virtual hubs. Your central IT teams can author global firewall policies to enforce organization wide firewall policy across teams. Locally authored firewall policies allow a DevOps self-service model for better agility.</a:t>
            </a:r>
          </a:p>
          <a:p>
            <a:pPr marL="0" indent="0">
              <a:buFont typeface="Arial" panose="020B0604020202020204" pitchFamily="34" charset="0"/>
              <a:buNone/>
            </a:pPr>
            <a:endParaRPr lang="en-US" dirty="0"/>
          </a:p>
          <a:p>
            <a:pPr marL="0" indent="0">
              <a:buFont typeface="Arial" panose="020B0604020202020204" pitchFamily="34" charset="0"/>
              <a:buNone/>
            </a:pPr>
            <a:r>
              <a:rPr lang="en-US" b="1" dirty="0"/>
              <a:t>Integrated with third-party security-as-a-service for advanced security</a:t>
            </a:r>
          </a:p>
          <a:p>
            <a:pPr marL="0" indent="0">
              <a:buFont typeface="Arial" panose="020B0604020202020204" pitchFamily="34" charset="0"/>
              <a:buNone/>
            </a:pPr>
            <a:r>
              <a:rPr lang="en-US" dirty="0"/>
              <a:t>In addition to Azure Firewall, you can integrate third-party security as a service (SECaaS) providers to provide additional network protection for your VNet and branch Internet connections.</a:t>
            </a:r>
          </a:p>
          <a:p>
            <a:pPr marL="0" indent="0">
              <a:buFont typeface="Arial" panose="020B0604020202020204" pitchFamily="34" charset="0"/>
              <a:buNone/>
            </a:pPr>
            <a:endParaRPr lang="en-US" dirty="0"/>
          </a:p>
          <a:p>
            <a:pPr marL="0" indent="0">
              <a:buFont typeface="Arial" panose="020B0604020202020204" pitchFamily="34" charset="0"/>
              <a:buNone/>
            </a:pPr>
            <a:r>
              <a:rPr lang="en-US" dirty="0"/>
              <a:t>This feature is available only with secured virtual hub deployments.</a:t>
            </a:r>
          </a:p>
          <a:p>
            <a:pPr marL="0" indent="0">
              <a:buFont typeface="Arial" panose="020B0604020202020204" pitchFamily="34" charset="0"/>
              <a:buNone/>
            </a:pPr>
            <a:endParaRPr lang="en-US" dirty="0"/>
          </a:p>
          <a:p>
            <a:pPr marL="171450" indent="-171450">
              <a:buFont typeface="Arial" panose="020B0604020202020204" pitchFamily="34" charset="0"/>
              <a:buChar char="•"/>
            </a:pPr>
            <a:r>
              <a:rPr lang="en-US" dirty="0"/>
              <a:t>VNet to Internet (</a:t>
            </a:r>
            <a:r>
              <a:rPr lang="en-US" b="1" dirty="0"/>
              <a:t>V2I</a:t>
            </a:r>
            <a:r>
              <a:rPr lang="en-US" dirty="0"/>
              <a:t>) traffic filtering</a:t>
            </a:r>
          </a:p>
          <a:p>
            <a:pPr marL="0" indent="0">
              <a:buFont typeface="Arial" panose="020B0604020202020204" pitchFamily="34" charset="0"/>
              <a:buNone/>
            </a:pPr>
            <a:endParaRPr lang="en-US" dirty="0"/>
          </a:p>
          <a:p>
            <a:pPr marL="384432" lvl="1" indent="-171450">
              <a:buFont typeface="Courier New" panose="02070309020205020404" pitchFamily="49" charset="0"/>
              <a:buChar char="o"/>
            </a:pPr>
            <a:r>
              <a:rPr lang="en-US" dirty="0"/>
              <a:t>Filter outbound virtual network traffic with your preferred third-party security provider.</a:t>
            </a:r>
          </a:p>
          <a:p>
            <a:pPr marL="384432" lvl="1" indent="-171450">
              <a:buFont typeface="Courier New" panose="02070309020205020404" pitchFamily="49" charset="0"/>
              <a:buChar char="o"/>
            </a:pPr>
            <a:r>
              <a:rPr lang="en-US" dirty="0"/>
              <a:t>Leverage advanced user-aware Internet protection for your cloud workloads running on Azure.</a:t>
            </a:r>
          </a:p>
          <a:p>
            <a:pPr marL="0" indent="0">
              <a:buFont typeface="Arial" panose="020B0604020202020204" pitchFamily="34" charset="0"/>
              <a:buNone/>
            </a:pPr>
            <a:endParaRPr lang="en-US" dirty="0"/>
          </a:p>
          <a:p>
            <a:pPr marL="171450" indent="-171450">
              <a:buFont typeface="Arial" panose="020B0604020202020204" pitchFamily="34" charset="0"/>
              <a:buChar char="•"/>
            </a:pPr>
            <a:r>
              <a:rPr lang="en-US" b="0" i="0" dirty="0">
                <a:solidFill>
                  <a:srgbClr val="171717"/>
                </a:solidFill>
                <a:effectLst/>
                <a:latin typeface="Segoe UI" panose="020B0502040204020203" pitchFamily="34" charset="0"/>
              </a:rPr>
              <a:t>Branch to Internet (</a:t>
            </a:r>
            <a:r>
              <a:rPr lang="en-US" b="1" i="0" dirty="0">
                <a:solidFill>
                  <a:srgbClr val="171717"/>
                </a:solidFill>
                <a:effectLst/>
                <a:latin typeface="Segoe UI" panose="020B0502040204020203" pitchFamily="34" charset="0"/>
              </a:rPr>
              <a:t>B2I</a:t>
            </a:r>
            <a:r>
              <a:rPr lang="en-US" b="0" i="0" dirty="0">
                <a:solidFill>
                  <a:srgbClr val="171717"/>
                </a:solidFill>
                <a:effectLst/>
                <a:latin typeface="Segoe UI" panose="020B0502040204020203" pitchFamily="34" charset="0"/>
              </a:rPr>
              <a:t>) traffic filtering</a:t>
            </a:r>
          </a:p>
          <a:p>
            <a:pPr marL="384432" lvl="1" indent="-171450">
              <a:buFont typeface="Courier New" panose="02070309020205020404" pitchFamily="49" charset="0"/>
              <a:buChar char="o"/>
            </a:pPr>
            <a:r>
              <a:rPr lang="en-US" dirty="0"/>
              <a:t>Leverage your Azure connectivity and global distribution to easily add third-party filtering for branch to Internet scenarios.</a:t>
            </a:r>
          </a:p>
          <a:p>
            <a:pPr marL="0" indent="0">
              <a:buFont typeface="Arial" panose="020B0604020202020204" pitchFamily="34" charset="0"/>
              <a:buNone/>
            </a:pPr>
            <a:endParaRPr lang="en-US" dirty="0"/>
          </a:p>
          <a:p>
            <a:pPr marL="0" indent="0">
              <a:buFont typeface="Arial" panose="020B0604020202020204" pitchFamily="34" charset="0"/>
              <a:buNone/>
            </a:pPr>
            <a:r>
              <a:rPr lang="en-US" b="1" dirty="0"/>
              <a:t>Centralized route management</a:t>
            </a:r>
          </a:p>
          <a:p>
            <a:pPr marL="0" indent="0">
              <a:buFont typeface="Arial" panose="020B0604020202020204" pitchFamily="34" charset="0"/>
              <a:buNone/>
            </a:pPr>
            <a:r>
              <a:rPr lang="en-US" dirty="0"/>
              <a:t>Easily route traffic to your secured hub for filtering and logging without the need to manually set up User Defined Routes (UDR) on spoke virtual networks.</a:t>
            </a:r>
          </a:p>
          <a:p>
            <a:pPr marL="0" indent="0">
              <a:buFont typeface="Arial" panose="020B0604020202020204" pitchFamily="34" charset="0"/>
              <a:buNone/>
            </a:pPr>
            <a:endParaRPr lang="en-US" dirty="0"/>
          </a:p>
          <a:p>
            <a:pPr marL="0" indent="0">
              <a:buFont typeface="Arial" panose="020B0604020202020204" pitchFamily="34" charset="0"/>
              <a:buNone/>
            </a:pPr>
            <a:r>
              <a:rPr lang="en-US" dirty="0"/>
              <a:t>This feature is available only with secured virtual hub deployments.</a:t>
            </a:r>
          </a:p>
          <a:p>
            <a:pPr marL="0" indent="0">
              <a:buFont typeface="Arial" panose="020B0604020202020204" pitchFamily="34" charset="0"/>
              <a:buNone/>
            </a:pPr>
            <a:endParaRPr lang="en-US" dirty="0"/>
          </a:p>
          <a:p>
            <a:pPr marL="0" indent="0">
              <a:buFont typeface="Arial" panose="020B0604020202020204" pitchFamily="34" charset="0"/>
              <a:buNone/>
            </a:pPr>
            <a:r>
              <a:rPr lang="en-US" dirty="0"/>
              <a:t>You can use third-party providers for Branch to Internet (B2I) traffic filtering, side by side with Azure Firewall for Branch to VNet (B2V), VNet to VNet (V2V) and VNet to Internet (V2I).</a:t>
            </a:r>
          </a:p>
          <a:p>
            <a:pPr marL="0" indent="0">
              <a:buFont typeface="Arial" panose="020B0604020202020204" pitchFamily="34" charset="0"/>
              <a:buNone/>
            </a:pPr>
            <a:endParaRPr lang="en-US" dirty="0"/>
          </a:p>
          <a:p>
            <a:pPr marL="0" indent="0">
              <a:buFont typeface="Arial" panose="020B0604020202020204" pitchFamily="34" charset="0"/>
              <a:buNone/>
            </a:pPr>
            <a:r>
              <a:rPr lang="en-US" b="1" dirty="0"/>
              <a:t>Region availability</a:t>
            </a:r>
          </a:p>
          <a:p>
            <a:pPr marL="0" indent="0">
              <a:buFont typeface="Arial" panose="020B0604020202020204" pitchFamily="34" charset="0"/>
              <a:buNone/>
            </a:pPr>
            <a:r>
              <a:rPr lang="en-US" dirty="0"/>
              <a:t>Azure Firewall Policies can be used across regions. For example, you can create a policy in West US, and use it in East US</a:t>
            </a:r>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10/18/2022 10:22 AM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10</a:t>
            </a:fld>
            <a:endParaRPr lang="en-US" dirty="0"/>
          </a:p>
        </p:txBody>
      </p:sp>
    </p:spTree>
    <p:extLst>
      <p:ext uri="{BB962C8B-B14F-4D97-AF65-F5344CB8AC3E}">
        <p14:creationId xmlns:p14="http://schemas.microsoft.com/office/powerpoint/2010/main" val="48802337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0" kern="1200" dirty="0">
                <a:effectLst/>
              </a:rPr>
              <a:t>What </a:t>
            </a:r>
            <a:r>
              <a:rPr lang="en-US" dirty="0"/>
              <a:t>is </a:t>
            </a:r>
            <a:r>
              <a:rPr lang="en-US" i="0" kern="1200" dirty="0">
                <a:effectLst/>
              </a:rPr>
              <a:t>Azure Firewall</a:t>
            </a:r>
            <a:r>
              <a:rPr lang="en-US" dirty="0"/>
              <a:t> - </a:t>
            </a:r>
            <a:r>
              <a:rPr lang="en-US" dirty="0">
                <a:hlinkClick r:id="rId3"/>
              </a:rPr>
              <a:t>https://docs.microsoft.com/en-us/azure/</a:t>
            </a:r>
            <a:r>
              <a:rPr lang="en-US" b="0" i="0" kern="1200" dirty="0">
                <a:effectLst/>
                <a:hlinkClick r:id="rId3"/>
              </a:rPr>
              <a:t>firewall</a:t>
            </a:r>
            <a:r>
              <a:rPr lang="en-US" dirty="0">
                <a:hlinkClick r:id="rId3"/>
              </a:rPr>
              <a:t>/overview</a:t>
            </a:r>
            <a:endParaRPr lang="en-US" dirty="0"/>
          </a:p>
          <a:p>
            <a:endParaRPr lang="en-US" dirty="0">
              <a:ea typeface="+mn-ea"/>
              <a:cs typeface="+mn-cs"/>
            </a:endParaRPr>
          </a:p>
          <a:p>
            <a:r>
              <a:rPr lang="en-US" b="1" dirty="0">
                <a:ea typeface="+mn-ea"/>
                <a:cs typeface="+mn-cs"/>
              </a:rPr>
              <a:t>Firewall Forced Tunnelling - </a:t>
            </a:r>
            <a:r>
              <a:rPr lang="en-US" dirty="0">
                <a:hlinkClick r:id="rId4"/>
              </a:rPr>
              <a:t>Azure Firewall forced tunneling | Microsoft Docs</a:t>
            </a:r>
            <a:endParaRPr lang="en-US" b="1" dirty="0">
              <a:ea typeface="+mn-ea"/>
              <a:cs typeface="+mn-cs"/>
            </a:endParaRPr>
          </a:p>
          <a:p>
            <a:r>
              <a:rPr lang="en-US" b="0" i="0" dirty="0">
                <a:solidFill>
                  <a:srgbClr val="171717"/>
                </a:solidFill>
                <a:effectLst/>
                <a:latin typeface="Segoe UI" panose="020B0502040204020203" pitchFamily="34" charset="0"/>
              </a:rPr>
              <a:t>When you configure a new Azure Firewall, you can route all Internet-bound traffic to a designated next hop instead of going directly to the Internet. For example, you may have an on-premises edge firewall or other network virtual appliance (NVA) to process network traffic before it's passed to the Internet. However, you can't configure an existing firewall for forced tunneling.</a:t>
            </a:r>
            <a:endParaRPr lang="en-US" b="0" i="0" dirty="0">
              <a:solidFill>
                <a:srgbClr val="171717"/>
              </a:solidFill>
              <a:effectLst/>
              <a:latin typeface="Segoe UI" panose="020B0502040204020203" pitchFamily="34" charset="0"/>
              <a:ea typeface="+mn-ea"/>
              <a:cs typeface="+mn-cs"/>
            </a:endParaRPr>
          </a:p>
          <a:p>
            <a:endParaRPr lang="en-US" b="0" i="0" dirty="0">
              <a:solidFill>
                <a:srgbClr val="171717"/>
              </a:solidFill>
              <a:effectLst/>
              <a:latin typeface="Segoe UI" panose="020B0502040204020203" pitchFamily="34" charset="0"/>
              <a:ea typeface="+mn-ea"/>
              <a:cs typeface="+mn-cs"/>
            </a:endParaRPr>
          </a:p>
          <a:p>
            <a:r>
              <a:rPr lang="en-US" b="0" i="0" dirty="0">
                <a:solidFill>
                  <a:srgbClr val="171717"/>
                </a:solidFill>
                <a:effectLst/>
                <a:latin typeface="Segoe UI" panose="020B0502040204020203" pitchFamily="34" charset="0"/>
              </a:rPr>
              <a:t>For example, you can create a default route on the </a:t>
            </a:r>
            <a:r>
              <a:rPr lang="en-US" b="0" i="1" dirty="0" err="1">
                <a:solidFill>
                  <a:srgbClr val="171717"/>
                </a:solidFill>
                <a:effectLst/>
                <a:latin typeface="Segoe UI" panose="020B0502040204020203" pitchFamily="34" charset="0"/>
              </a:rPr>
              <a:t>AzureFirewallSubnet</a:t>
            </a:r>
            <a:r>
              <a:rPr lang="en-US" b="0" i="0" dirty="0">
                <a:solidFill>
                  <a:srgbClr val="171717"/>
                </a:solidFill>
                <a:effectLst/>
                <a:latin typeface="Segoe UI" panose="020B0502040204020203" pitchFamily="34" charset="0"/>
              </a:rPr>
              <a:t> with your VPN gateway as the next hop to get to your on-premises device. Or you can enable </a:t>
            </a:r>
            <a:r>
              <a:rPr lang="en-US" b="1" i="0" dirty="0">
                <a:solidFill>
                  <a:srgbClr val="171717"/>
                </a:solidFill>
                <a:effectLst/>
                <a:latin typeface="Segoe UI" panose="020B0502040204020203" pitchFamily="34" charset="0"/>
              </a:rPr>
              <a:t>Propagate gateway routes</a:t>
            </a:r>
            <a:r>
              <a:rPr lang="en-US" b="0" i="0" dirty="0">
                <a:solidFill>
                  <a:srgbClr val="171717"/>
                </a:solidFill>
                <a:effectLst/>
                <a:latin typeface="Segoe UI" panose="020B0502040204020203" pitchFamily="34" charset="0"/>
              </a:rPr>
              <a:t> to get the appropriate routes to the on-premises network.</a:t>
            </a:r>
            <a:endParaRPr lang="en-US" dirty="0">
              <a:ea typeface="+mn-ea"/>
              <a:cs typeface="+mn-cs"/>
            </a:endParaRPr>
          </a:p>
          <a:p>
            <a:endParaRPr lang="bs-Latn-BA" dirty="0"/>
          </a:p>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10/18/2022 10:22 AM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11</a:t>
            </a:fld>
            <a:endParaRPr lang="en-US" dirty="0"/>
          </a:p>
        </p:txBody>
      </p:sp>
    </p:spTree>
    <p:extLst>
      <p:ext uri="{BB962C8B-B14F-4D97-AF65-F5344CB8AC3E}">
        <p14:creationId xmlns:p14="http://schemas.microsoft.com/office/powerpoint/2010/main" val="248823383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850" dirty="0">
                <a:latin typeface="Calibri"/>
                <a:cs typeface="Calibri"/>
              </a:rPr>
              <a:t>Configure Forced Tunneling - </a:t>
            </a:r>
            <a:r>
              <a:rPr lang="en-US" dirty="0">
                <a:hlinkClick r:id="rId3"/>
              </a:rPr>
              <a:t>https://docs.microsoft.com/en-us/azure/vpn-gateway/vpn-gateway-forced-tunneling-rm</a:t>
            </a:r>
            <a:endParaRPr lang="en-US" dirty="0">
              <a:latin typeface="Calibri"/>
              <a:cs typeface="Calibri"/>
            </a:endParaRPr>
          </a:p>
          <a:p>
            <a:endParaRPr lang="en-US" dirty="0">
              <a:latin typeface="Calibri"/>
              <a:cs typeface="Calibri"/>
            </a:endParaRPr>
          </a:p>
          <a:p>
            <a:r>
              <a:rPr lang="en-US" sz="850" dirty="0">
                <a:latin typeface="Segoe UI Light"/>
                <a:cs typeface="Segoe UI Light"/>
              </a:rPr>
              <a:t>Forced tunneling lets you redirect or "force" all Internet-bound traffic back to your on-premises location via a Site-to-Site VPN tunnel for inspection and auditing. This is a critical security requirement for most enterprise IT policies. </a:t>
            </a:r>
          </a:p>
          <a:p>
            <a:endParaRPr lang="en-US" sz="850" dirty="0">
              <a:latin typeface="Segoe UI Light"/>
              <a:cs typeface="Segoe UI Light"/>
            </a:endParaRPr>
          </a:p>
          <a:p>
            <a:r>
              <a:rPr lang="en-US" sz="850" dirty="0">
                <a:latin typeface="Segoe UI Light"/>
                <a:cs typeface="Segoe UI Light"/>
              </a:rPr>
              <a:t>Without forced tunneling, Internet-bound traffic from your VMs in Azure always traverses from Azure network infrastructure directly out to the Internet, without the option to allow you to inspect or audit the traffic. Unauthorized Internet access can potentially lead to information disclosure or other types of security breaches.</a:t>
            </a:r>
            <a:endParaRPr lang="en-US" sz="850" dirty="0">
              <a:cs typeface="Segoe UI Light"/>
            </a:endParaRPr>
          </a:p>
          <a:p>
            <a:endParaRPr lang="en-US" sz="850" dirty="0">
              <a:latin typeface="Segoe UI Light"/>
              <a:cs typeface="Segoe UI Light"/>
            </a:endParaRPr>
          </a:p>
          <a:p>
            <a:r>
              <a:rPr lang="en-US" sz="850" dirty="0">
                <a:latin typeface="Segoe UI Light"/>
                <a:cs typeface="Segoe UI Light"/>
              </a:rPr>
              <a:t>In the example on the slide, the front-end subnet doesn’t use forced tunneling. The workloads in the front-end subnet can continue to accept and respond to customer requests that come directly from the internet. The mid-tier and back-end subnets use forced tunneling. Any outbound connections from these two subnets to the internet are forced back to an on-premises site via one of the S2S VPN tunnels.</a:t>
            </a:r>
          </a:p>
          <a:p>
            <a:endParaRPr lang="en-US" sz="850" dirty="0">
              <a:latin typeface="Calibri"/>
              <a:cs typeface="Calibri"/>
            </a:endParaRPr>
          </a:p>
        </p:txBody>
      </p:sp>
      <p:sp>
        <p:nvSpPr>
          <p:cNvPr id="4" name="Header Placeholder 3"/>
          <p:cNvSpPr>
            <a:spLocks noGrp="1"/>
          </p:cNvSpPr>
          <p:nvPr>
            <p:ph type="hdr" sz="quarter"/>
          </p:nvPr>
        </p:nvSpPr>
        <p:spPr/>
        <p:txBody>
          <a:bodyPr/>
          <a:lstStyle/>
          <a:p>
            <a:endParaRPr lang="en-US" dirty="0"/>
          </a:p>
        </p:txBody>
      </p:sp>
      <p:sp>
        <p:nvSpPr>
          <p:cNvPr id="5" name="Footer Placeholder 4"/>
          <p:cNvSpPr>
            <a:spLocks noGrp="1"/>
          </p:cNvSpPr>
          <p:nvPr>
            <p:ph type="ftr" sz="quarter" idx="4"/>
          </p:nvPr>
        </p:nvSpPr>
        <p:spPr/>
        <p:txBody>
          <a:body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fld id="{386CE63F-9E7F-4C04-9D0D-FCA25A8E9E86}" type="datetime8">
              <a:rPr lang="en-US" smtClean="0"/>
              <a:t>10/18/2022 10:22 AM</a:t>
            </a:fld>
            <a:endParaRPr lang="en-US" dirty="0"/>
          </a:p>
        </p:txBody>
      </p:sp>
      <p:sp>
        <p:nvSpPr>
          <p:cNvPr id="7" name="Slide Number Placeholder 6"/>
          <p:cNvSpPr>
            <a:spLocks noGrp="1"/>
          </p:cNvSpPr>
          <p:nvPr>
            <p:ph type="sldNum" sz="quarter" idx="5"/>
          </p:nvPr>
        </p:nvSpPr>
        <p:spPr/>
        <p:txBody>
          <a:bodyPr/>
          <a:lstStyle/>
          <a:p>
            <a:fld id="{B4008EB6-D09E-4580-8CD6-DDB14511944F}" type="slidenum">
              <a:rPr lang="en-US" smtClean="0"/>
              <a:pPr/>
              <a:t>12</a:t>
            </a:fld>
            <a:endParaRPr lang="en-US" dirty="0"/>
          </a:p>
        </p:txBody>
      </p:sp>
    </p:spTree>
    <p:extLst>
      <p:ext uri="{BB962C8B-B14F-4D97-AF65-F5344CB8AC3E}">
        <p14:creationId xmlns:p14="http://schemas.microsoft.com/office/powerpoint/2010/main" val="371444648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b="0" i="0" dirty="0">
                <a:solidFill>
                  <a:srgbClr val="171717"/>
                </a:solidFill>
                <a:effectLst/>
                <a:latin typeface="Segoe UI" panose="020B0502040204020203" pitchFamily="34" charset="0"/>
              </a:rPr>
              <a:t>Virtual network traffic routing - </a:t>
            </a:r>
            <a:r>
              <a:rPr lang="en-US" dirty="0">
                <a:hlinkClick r:id="rId3"/>
              </a:rPr>
              <a:t>https://docs.microsoft.com/en-us/azure/virtual-network/virtual-networks-udr-overview</a:t>
            </a:r>
            <a:endParaRPr lang="en-US" b="0" i="0" dirty="0">
              <a:solidFill>
                <a:srgbClr val="171717"/>
              </a:solidFill>
              <a:effectLst/>
              <a:latin typeface="Segoe UI" panose="020B0502040204020203" pitchFamily="34" charset="0"/>
            </a:endParaRPr>
          </a:p>
          <a:p>
            <a:pPr algn="l"/>
            <a:br>
              <a:rPr lang="en-US" b="0" i="0" dirty="0">
                <a:effectLst/>
                <a:latin typeface="Segoe UI" panose="020B0502040204020203" pitchFamily="34" charset="0"/>
              </a:rPr>
            </a:br>
            <a:r>
              <a:rPr lang="en-US" b="0" i="0" dirty="0">
                <a:solidFill>
                  <a:srgbClr val="171717"/>
                </a:solidFill>
                <a:effectLst/>
                <a:latin typeface="Segoe UI" panose="020B0502040204020203" pitchFamily="34" charset="0"/>
              </a:rPr>
              <a:t>Deploy highly available network virtual appliances - </a:t>
            </a:r>
            <a:r>
              <a:rPr lang="en-US" dirty="0">
                <a:hlinkClick r:id="rId4"/>
              </a:rPr>
              <a:t>https://docs.microsoft.com/en-us/azure/architecture/reference-architectures/dmz/nva-ha</a:t>
            </a:r>
            <a:endParaRPr lang="en-US" dirty="0"/>
          </a:p>
          <a:p>
            <a:pPr algn="l"/>
            <a:endParaRPr lang="en-US" b="0" i="0" dirty="0">
              <a:solidFill>
                <a:srgbClr val="171717"/>
              </a:solidFill>
              <a:effectLst/>
              <a:latin typeface="Segoe UI" panose="020B0502040204020203" pitchFamily="34" charset="0"/>
            </a:endParaRPr>
          </a:p>
          <a:p>
            <a:pPr algn="l"/>
            <a:r>
              <a:rPr lang="en-US" b="0" i="0" dirty="0">
                <a:solidFill>
                  <a:srgbClr val="171717"/>
                </a:solidFill>
                <a:effectLst/>
                <a:latin typeface="Segoe UI" panose="020B0502040204020203" pitchFamily="34" charset="0"/>
              </a:rPr>
              <a:t>In this architecture, the NVA provides a secure network boundary by checking all inbound and outbound network traffic and passing only the traffic that meets network security rules. However, the fact that all network traffic must pass through the NVA means that the NVA is a single point of failure in the network. If the NVA fails, there is no other path for network traffic and all the back-end subnets are unavailable.</a:t>
            </a:r>
          </a:p>
        </p:txBody>
      </p:sp>
      <p:sp>
        <p:nvSpPr>
          <p:cNvPr id="4" name="Header Placeholder 3"/>
          <p:cNvSpPr>
            <a:spLocks noGrp="1"/>
          </p:cNvSpPr>
          <p:nvPr>
            <p:ph type="hdr" sz="quarter"/>
          </p:nvPr>
        </p:nvSpPr>
        <p:spPr/>
        <p:txBody>
          <a:bodyPr/>
          <a:lstStyle/>
          <a:p>
            <a:endParaRPr lang="en-US" dirty="0"/>
          </a:p>
        </p:txBody>
      </p:sp>
      <p:sp>
        <p:nvSpPr>
          <p:cNvPr id="5" name="Footer Placeholder 4"/>
          <p:cNvSpPr>
            <a:spLocks noGrp="1"/>
          </p:cNvSpPr>
          <p:nvPr>
            <p:ph type="ftr" sz="quarter" idx="4"/>
          </p:nvPr>
        </p:nvSpPr>
        <p:spPr/>
        <p:txBody>
          <a:body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fld id="{386CE63F-9E7F-4C04-9D0D-FCA25A8E9E86}" type="datetime8">
              <a:rPr lang="en-US" smtClean="0"/>
              <a:t>10/18/2022 10:22 AM</a:t>
            </a:fld>
            <a:endParaRPr lang="en-US" dirty="0"/>
          </a:p>
        </p:txBody>
      </p:sp>
      <p:sp>
        <p:nvSpPr>
          <p:cNvPr id="7" name="Slide Number Placeholder 6"/>
          <p:cNvSpPr>
            <a:spLocks noGrp="1"/>
          </p:cNvSpPr>
          <p:nvPr>
            <p:ph type="sldNum" sz="quarter" idx="5"/>
          </p:nvPr>
        </p:nvSpPr>
        <p:spPr/>
        <p:txBody>
          <a:bodyPr/>
          <a:lstStyle/>
          <a:p>
            <a:fld id="{B4008EB6-D09E-4580-8CD6-DDB14511944F}" type="slidenum">
              <a:rPr lang="en-US" smtClean="0"/>
              <a:pPr/>
              <a:t>13</a:t>
            </a:fld>
            <a:endParaRPr lang="en-US" dirty="0"/>
          </a:p>
        </p:txBody>
      </p:sp>
    </p:spTree>
    <p:extLst>
      <p:ext uri="{BB962C8B-B14F-4D97-AF65-F5344CB8AC3E}">
        <p14:creationId xmlns:p14="http://schemas.microsoft.com/office/powerpoint/2010/main" val="359837456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architecture consists of the following components.</a:t>
            </a:r>
          </a:p>
          <a:p>
            <a:endParaRPr lang="en-US" dirty="0"/>
          </a:p>
          <a:p>
            <a:r>
              <a:rPr lang="en-US" b="1" dirty="0"/>
              <a:t>On-premises network - </a:t>
            </a:r>
            <a:r>
              <a:rPr lang="en-US" dirty="0"/>
              <a:t>A private local-area network running within an organization.</a:t>
            </a:r>
          </a:p>
          <a:p>
            <a:endParaRPr lang="en-US" dirty="0"/>
          </a:p>
          <a:p>
            <a:r>
              <a:rPr lang="en-US" b="1" dirty="0"/>
              <a:t>VPN device -</a:t>
            </a:r>
            <a:r>
              <a:rPr lang="en-US" dirty="0"/>
              <a:t> A device or service that provides external connectivity to the on-premises network. The VPN device may be a hardware device, or a software solution such as the Routing and Remote Access Service (RRAS) in Windows Server 2012. For a list of supported VPN appliances and information on configuring selected VPN appliances for connecting to Azure, see About VPN devices for Site-to-Site VPN Gateway connections.</a:t>
            </a:r>
          </a:p>
          <a:p>
            <a:endParaRPr lang="en-US" dirty="0"/>
          </a:p>
          <a:p>
            <a:r>
              <a:rPr lang="en-US" b="1" dirty="0"/>
              <a:t>VPN virtual network gateway or ExpressRoute gateway -</a:t>
            </a:r>
            <a:r>
              <a:rPr lang="en-US" dirty="0"/>
              <a:t> The virtual network gateway enables the virtual network to connect to the VPN device, or ExpressRoute circuit, used for connectivity with your on-premises network. For more information, see Connect an on-premises network to a Microsoft Azure virtual network.</a:t>
            </a:r>
          </a:p>
          <a:p>
            <a:endParaRPr lang="en-US" dirty="0"/>
          </a:p>
          <a:p>
            <a:r>
              <a:rPr lang="en-US" b="1" dirty="0"/>
              <a:t>Hub virtual network -</a:t>
            </a:r>
            <a:r>
              <a:rPr lang="en-US" dirty="0"/>
              <a:t> The virtual network used as the hub in the hub-spoke topology. The hub is the central point of connectivity to your on-premises network, and a place to host services that can be consumed by the different workloads hosted in the spoke virtual networks.</a:t>
            </a:r>
          </a:p>
          <a:p>
            <a:endParaRPr lang="en-US" dirty="0"/>
          </a:p>
          <a:p>
            <a:r>
              <a:rPr lang="en-US" b="1" dirty="0"/>
              <a:t>Gateway subnet -</a:t>
            </a:r>
            <a:r>
              <a:rPr lang="en-US" dirty="0"/>
              <a:t> The virtual network gateways are held in the same subnet.</a:t>
            </a:r>
          </a:p>
          <a:p>
            <a:endParaRPr lang="en-US" dirty="0"/>
          </a:p>
          <a:p>
            <a:r>
              <a:rPr lang="en-US" b="1" dirty="0"/>
              <a:t>Spoke virtual networks -</a:t>
            </a:r>
            <a:r>
              <a:rPr lang="en-US" dirty="0"/>
              <a:t> One or more virtual networks that are used as spokes in the hub-spoke topology. Spokes can be used to isolate workloads in their own virtual networks, managed separately from other spokes. Each workload might include multiple tiers, with multiple subnets connected through Azure load balancers. For more information about the application infrastructure, see Running Windows VM workloads and Running Linux VM workloads.</a:t>
            </a:r>
          </a:p>
          <a:p>
            <a:endParaRPr lang="en-US" dirty="0"/>
          </a:p>
          <a:p>
            <a:r>
              <a:rPr lang="en-US" b="1" dirty="0"/>
              <a:t>Virtual network peering -</a:t>
            </a:r>
            <a:r>
              <a:rPr lang="en-US" dirty="0"/>
              <a:t> Two virtual networks can be connected using a peering connection. Peering connections are non-transitive, low latency connections between virtual networks. Once peered, the virtual networks exchange traffic by using the Azure backbone, without the need for a router. In a hub-spoke network topology, you use virtual network peering to connect the hub to each spoke. You can peer virtual networks in the same region, or different regions. For more information, see Requirements and constraints.</a:t>
            </a:r>
          </a:p>
        </p:txBody>
      </p:sp>
      <p:sp>
        <p:nvSpPr>
          <p:cNvPr id="4" name="Header Placeholder 3"/>
          <p:cNvSpPr>
            <a:spLocks noGrp="1"/>
          </p:cNvSpPr>
          <p:nvPr>
            <p:ph type="hdr" sz="quarter"/>
          </p:nvPr>
        </p:nvSpPr>
        <p:spPr/>
        <p:txBody>
          <a:bodyPr/>
          <a:lstStyle/>
          <a:p>
            <a:endParaRPr lang="en-US" dirty="0"/>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
          </p:nvPr>
        </p:nvSpPr>
        <p:spPr/>
        <p:txBody>
          <a:bodyPr/>
          <a:lstStyle/>
          <a:p>
            <a:fld id="{386CE63F-9E7F-4C04-9D0D-FCA25A8E9E86}" type="datetime8">
              <a:rPr lang="en-US" smtClean="0"/>
              <a:t>10/18/2022 10:22 AM</a:t>
            </a:fld>
            <a:endParaRPr lang="en-US" dirty="0"/>
          </a:p>
        </p:txBody>
      </p:sp>
      <p:sp>
        <p:nvSpPr>
          <p:cNvPr id="7" name="Slide Number Placeholder 6"/>
          <p:cNvSpPr>
            <a:spLocks noGrp="1"/>
          </p:cNvSpPr>
          <p:nvPr>
            <p:ph type="sldNum" sz="quarter" idx="5"/>
          </p:nvPr>
        </p:nvSpPr>
        <p:spPr/>
        <p:txBody>
          <a:bodyPr/>
          <a:lstStyle/>
          <a:p>
            <a:fld id="{B4008EB6-D09E-4580-8CD6-DDB14511944F}" type="slidenum">
              <a:rPr lang="en-US" smtClean="0"/>
              <a:pPr/>
              <a:t>14</a:t>
            </a:fld>
            <a:endParaRPr lang="en-US" dirty="0"/>
          </a:p>
        </p:txBody>
      </p:sp>
    </p:spTree>
    <p:extLst>
      <p:ext uri="{BB962C8B-B14F-4D97-AF65-F5344CB8AC3E}">
        <p14:creationId xmlns:p14="http://schemas.microsoft.com/office/powerpoint/2010/main" val="406862395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 the virtual classroom consider having the students join you in doing the demonstrations. Or you could have someone share their screen and be coached through the demonstration. Consider which demonstrations to provide given your student’s interests and the labs they will be assigned. </a:t>
            </a:r>
          </a:p>
        </p:txBody>
      </p:sp>
      <p:sp>
        <p:nvSpPr>
          <p:cNvPr id="4" name="Header Placeholder 3"/>
          <p:cNvSpPr>
            <a:spLocks noGrp="1"/>
          </p:cNvSpPr>
          <p:nvPr>
            <p:ph type="hdr" sz="quarter"/>
          </p:nvPr>
        </p:nvSpPr>
        <p:spPr/>
        <p:txBody>
          <a:bodyPr/>
          <a:lstStyle/>
          <a:p>
            <a:endParaRPr lang="en-US" dirty="0"/>
          </a:p>
        </p:txBody>
      </p:sp>
      <p:sp>
        <p:nvSpPr>
          <p:cNvPr id="5" name="Footer Placeholder 4"/>
          <p:cNvSpPr>
            <a:spLocks noGrp="1"/>
          </p:cNvSpPr>
          <p:nvPr>
            <p:ph type="ftr" sz="quarter" idx="4"/>
          </p:nvPr>
        </p:nvSpPr>
        <p:spPr/>
        <p:txBody>
          <a:body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fld id="{386CE63F-9E7F-4C04-9D0D-FCA25A8E9E86}" type="datetime8">
              <a:rPr lang="en-US" smtClean="0"/>
              <a:t>10/18/2022 10:22 AM</a:t>
            </a:fld>
            <a:endParaRPr lang="en-US" dirty="0"/>
          </a:p>
        </p:txBody>
      </p:sp>
      <p:sp>
        <p:nvSpPr>
          <p:cNvPr id="7" name="Slide Number Placeholder 6"/>
          <p:cNvSpPr>
            <a:spLocks noGrp="1"/>
          </p:cNvSpPr>
          <p:nvPr>
            <p:ph type="sldNum" sz="quarter" idx="5"/>
          </p:nvPr>
        </p:nvSpPr>
        <p:spPr/>
        <p:txBody>
          <a:bodyPr/>
          <a:lstStyle/>
          <a:p>
            <a:fld id="{B4008EB6-D09E-4580-8CD6-DDB14511944F}" type="slidenum">
              <a:rPr lang="en-US" smtClean="0"/>
              <a:pPr/>
              <a:t>15</a:t>
            </a:fld>
            <a:endParaRPr lang="en-US" dirty="0"/>
          </a:p>
        </p:txBody>
      </p:sp>
    </p:spTree>
    <p:extLst>
      <p:ext uri="{BB962C8B-B14F-4D97-AF65-F5344CB8AC3E}">
        <p14:creationId xmlns:p14="http://schemas.microsoft.com/office/powerpoint/2010/main" val="202786486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07153" marR="0" lvl="1" indent="0" algn="l" defTabSz="914367" rtl="0" eaLnBrk="1" fontAlgn="auto" latinLnBrk="0" hangingPunct="1">
              <a:lnSpc>
                <a:spcPct val="90000"/>
              </a:lnSpc>
              <a:spcBef>
                <a:spcPts val="0"/>
              </a:spcBef>
              <a:spcAft>
                <a:spcPts val="333"/>
              </a:spcAft>
              <a:buClrTx/>
              <a:buSzTx/>
              <a:buFont typeface="Arial" panose="020B0604020202020204" pitchFamily="34" charset="0"/>
              <a:buNone/>
              <a:tabLst/>
              <a:defRPr/>
            </a:pPr>
            <a:r>
              <a:rPr lang="en-US" sz="900" dirty="0">
                <a:latin typeface="Segoe UI Semilight"/>
                <a:cs typeface="Segoe UI Semilight"/>
              </a:rPr>
              <a:t>For students who may be new to Azure or are struggling with the labs consider having them use their lab time going through the Learn modules instead.</a:t>
            </a:r>
          </a:p>
          <a:p>
            <a:pPr marL="107153" marR="0" lvl="1" indent="0" algn="l" defTabSz="914367" rtl="0" eaLnBrk="1" fontAlgn="auto" latinLnBrk="0" hangingPunct="1">
              <a:lnSpc>
                <a:spcPct val="90000"/>
              </a:lnSpc>
              <a:spcBef>
                <a:spcPts val="0"/>
              </a:spcBef>
              <a:spcAft>
                <a:spcPts val="333"/>
              </a:spcAft>
              <a:buClrTx/>
              <a:buSzTx/>
              <a:buFont typeface="Arial" panose="020B0604020202020204" pitchFamily="34" charset="0"/>
              <a:buNone/>
              <a:tabLst/>
              <a:defRPr/>
            </a:pPr>
            <a:endParaRPr lang="en-US" sz="900" dirty="0">
              <a:latin typeface="Segoe UI Semilight"/>
              <a:cs typeface="Segoe UI Semilight"/>
            </a:endParaRPr>
          </a:p>
          <a:p>
            <a:pPr marL="107153" marR="0" lvl="1" indent="0" algn="l" defTabSz="914367" rtl="0" eaLnBrk="1" fontAlgn="auto" latinLnBrk="0" hangingPunct="1">
              <a:lnSpc>
                <a:spcPct val="90000"/>
              </a:lnSpc>
              <a:spcBef>
                <a:spcPts val="0"/>
              </a:spcBef>
              <a:spcAft>
                <a:spcPts val="333"/>
              </a:spcAft>
              <a:buClrTx/>
              <a:buSzTx/>
              <a:buFont typeface="Arial" panose="020B0604020202020204" pitchFamily="34" charset="0"/>
              <a:buNone/>
              <a:tabLst/>
              <a:defRPr/>
            </a:pPr>
            <a:r>
              <a:rPr lang="en-US" sz="900" dirty="0">
                <a:latin typeface="Segoe UI Semilight"/>
                <a:cs typeface="Segoe UI Semilight"/>
              </a:rPr>
              <a:t>(docs.microsoft.com/Learn)</a:t>
            </a:r>
            <a:endParaRPr lang="en-US" sz="900" dirty="0"/>
          </a:p>
          <a:p>
            <a:pPr lvl="1">
              <a:buFont typeface="Arial" panose="020B0604020202020204" pitchFamily="34" charset="0"/>
              <a:buChar char="•"/>
            </a:pPr>
            <a:r>
              <a:rPr lang="en-US" sz="900" dirty="0"/>
              <a:t>Fundamentals of Computer Networking – https://docs.microsoft.com/en-us/learn/modules/network-fundamentals/</a:t>
            </a:r>
          </a:p>
          <a:p>
            <a:pPr lvl="1">
              <a:buFont typeface="Arial" panose="020B0604020202020204" pitchFamily="34" charset="0"/>
              <a:buChar char="•"/>
            </a:pPr>
            <a:r>
              <a:rPr lang="en-US" sz="900" dirty="0"/>
              <a:t>Fundamentals of Network Security – https://docs.microsoft.com/en-us/learn/modules/network-fundamentals-2/</a:t>
            </a:r>
          </a:p>
          <a:p>
            <a:pPr lvl="1">
              <a:buFont typeface="Arial" panose="020B0604020202020204" pitchFamily="34" charset="0"/>
              <a:buChar char="•"/>
            </a:pPr>
            <a:r>
              <a:rPr lang="en-US" sz="900" dirty="0"/>
              <a:t>Manage and control traffic flow in your Azure deployment with routes – https://docs.microsoft.com/en-us/learn/modules/control-network-traffic-flow-with-routes/</a:t>
            </a:r>
          </a:p>
          <a:p>
            <a:pPr lvl="1">
              <a:buFont typeface="Arial" panose="020B0604020202020204" pitchFamily="34" charset="0"/>
              <a:buChar char="•"/>
            </a:pPr>
            <a:r>
              <a:rPr lang="en-US" sz="900" dirty="0"/>
              <a:t>Distribute your services across Azure virtual networks and integrate them by using virtual network peering - https://docs.microsoft.com/en-us/learn/modules/integrate-vnets-with-vnet-peering/</a:t>
            </a:r>
          </a:p>
          <a:p>
            <a:pPr lvl="1">
              <a:buFont typeface="Arial" panose="020B0604020202020204" pitchFamily="34" charset="0"/>
              <a:buChar char="•"/>
            </a:pPr>
            <a:r>
              <a:rPr lang="en-US" sz="900" dirty="0"/>
              <a:t>Microsoft Azure Well-Architected Framework (Security) - https://docs.microsoft.com/en-us/learn/modules/azure-well-architected-security/</a:t>
            </a:r>
          </a:p>
          <a:p>
            <a:pPr lvl="1">
              <a:buFont typeface="Arial" panose="020B0604020202020204" pitchFamily="34" charset="0"/>
              <a:buChar char="•"/>
            </a:pPr>
            <a:r>
              <a:rPr lang="en-US" sz="900" dirty="0"/>
              <a:t>Configure the network for your virtual machines - https://docs.microsoft.com/en-us/learn/modules/configure-network-for-azure-virtual-machines/</a:t>
            </a:r>
          </a:p>
          <a:p>
            <a:endParaRPr lang="en-US" dirty="0"/>
          </a:p>
        </p:txBody>
      </p:sp>
      <p:sp>
        <p:nvSpPr>
          <p:cNvPr id="4" name="Header Placeholder 3"/>
          <p:cNvSpPr>
            <a:spLocks noGrp="1"/>
          </p:cNvSpPr>
          <p:nvPr>
            <p:ph type="hdr" sz="quarter"/>
          </p:nvPr>
        </p:nvSpPr>
        <p:spPr/>
        <p:txBody>
          <a:bodyPr/>
          <a:lstStyle/>
          <a:p>
            <a:endParaRPr lang="en-US" dirty="0"/>
          </a:p>
        </p:txBody>
      </p:sp>
      <p:sp>
        <p:nvSpPr>
          <p:cNvPr id="5" name="Footer Placeholder 4"/>
          <p:cNvSpPr>
            <a:spLocks noGrp="1"/>
          </p:cNvSpPr>
          <p:nvPr>
            <p:ph type="ftr" sz="quarter" idx="4"/>
          </p:nvPr>
        </p:nvSpPr>
        <p:spPr/>
        <p:txBody>
          <a:body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fld id="{386CE63F-9E7F-4C04-9D0D-FCA25A8E9E86}" type="datetime8">
              <a:rPr lang="en-US" smtClean="0"/>
              <a:t>10/18/2022 10:22 AM</a:t>
            </a:fld>
            <a:endParaRPr lang="en-US" dirty="0"/>
          </a:p>
        </p:txBody>
      </p:sp>
      <p:sp>
        <p:nvSpPr>
          <p:cNvPr id="7" name="Slide Number Placeholder 6"/>
          <p:cNvSpPr>
            <a:spLocks noGrp="1"/>
          </p:cNvSpPr>
          <p:nvPr>
            <p:ph type="sldNum" sz="quarter" idx="5"/>
          </p:nvPr>
        </p:nvSpPr>
        <p:spPr/>
        <p:txBody>
          <a:bodyPr/>
          <a:lstStyle/>
          <a:p>
            <a:fld id="{B4008EB6-D09E-4580-8CD6-DDB14511944F}" type="slidenum">
              <a:rPr lang="en-US" smtClean="0"/>
              <a:pPr/>
              <a:t>16</a:t>
            </a:fld>
            <a:endParaRPr lang="en-US" dirty="0"/>
          </a:p>
        </p:txBody>
      </p:sp>
    </p:spTree>
    <p:extLst>
      <p:ext uri="{BB962C8B-B14F-4D97-AF65-F5344CB8AC3E}">
        <p14:creationId xmlns:p14="http://schemas.microsoft.com/office/powerpoint/2010/main" val="362820922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E2F19A73-88F5-4B80-A929-CF8E66EE5449}" type="datetime8">
              <a:rPr lang="en-US" smtClean="0"/>
              <a:t>10/18/2022 10:22 AM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17</a:t>
            </a:fld>
            <a:endParaRPr lang="en-US" dirty="0"/>
          </a:p>
        </p:txBody>
      </p:sp>
    </p:spTree>
    <p:extLst>
      <p:ext uri="{BB962C8B-B14F-4D97-AF65-F5344CB8AC3E}">
        <p14:creationId xmlns:p14="http://schemas.microsoft.com/office/powerpoint/2010/main" val="65351524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15000"/>
              </a:lnSpc>
              <a:spcBef>
                <a:spcPts val="2400"/>
              </a:spcBef>
              <a:spcAft>
                <a:spcPts val="0"/>
              </a:spcAft>
            </a:pPr>
            <a:r>
              <a:rPr lang="en-US" sz="1400" b="1" kern="0" dirty="0">
                <a:solidFill>
                  <a:srgbClr val="365F91"/>
                </a:solidFill>
                <a:effectLst/>
                <a:latin typeface="Cambria" panose="02040503050406030204" pitchFamily="18" charset="0"/>
                <a:ea typeface="Times New Roman" panose="02020603050405020304" pitchFamily="18" charset="0"/>
                <a:cs typeface="Times New Roman" panose="02020603050405020304" pitchFamily="18" charset="0"/>
              </a:rPr>
              <a:t>Implement platform protection (15-20%)</a:t>
            </a:r>
          </a:p>
          <a:p>
            <a:pPr marL="0" marR="0">
              <a:lnSpc>
                <a:spcPct val="107000"/>
              </a:lnSpc>
              <a:spcBef>
                <a:spcPts val="200"/>
              </a:spcBef>
              <a:spcAft>
                <a:spcPts val="0"/>
              </a:spcAft>
            </a:pPr>
            <a:r>
              <a:rPr lang="en-US" sz="1300" b="1" dirty="0">
                <a:solidFill>
                  <a:srgbClr val="2F5496"/>
                </a:solidFill>
                <a:effectLst/>
                <a:latin typeface="Calibri Light" panose="020F0302020204030204" pitchFamily="34" charset="0"/>
                <a:ea typeface="Times New Roman" panose="02020603050405020304" pitchFamily="18" charset="0"/>
                <a:cs typeface="Times New Roman" panose="02020603050405020304" pitchFamily="18" charset="0"/>
              </a:rPr>
              <a:t>Implement advanced network security</a:t>
            </a:r>
          </a:p>
          <a:p>
            <a:pPr marL="342900" marR="0" lvl="0" indent="-342900">
              <a:lnSpc>
                <a:spcPct val="107000"/>
              </a:lnSpc>
              <a:spcBef>
                <a:spcPts val="0"/>
              </a:spcBef>
              <a:spcAft>
                <a:spcPts val="0"/>
              </a:spcAft>
              <a:buFont typeface="Symbol" panose="05050102010706020507" pitchFamily="18" charset="2"/>
              <a:buChar char=""/>
              <a:tabLst>
                <a:tab pos="678180" algn="l"/>
              </a:tabLst>
            </a:pPr>
            <a:r>
              <a:rPr lang="en-US" sz="11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Secure the connectivity of virtual networks</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0"/>
              </a:spcAft>
              <a:buFont typeface="Symbol" panose="05050102010706020507" pitchFamily="18" charset="2"/>
              <a:buChar char=""/>
            </a:pPr>
            <a:r>
              <a:rPr lang="en-US" sz="1100" dirty="0">
                <a:effectLst/>
                <a:latin typeface="Calibri" panose="020F0502020204030204" pitchFamily="34" charset="0"/>
                <a:ea typeface="Calibri" panose="020F0502020204030204" pitchFamily="34" charset="0"/>
                <a:cs typeface="Times New Roman" panose="02020603050405020304" pitchFamily="18" charset="0"/>
              </a:rPr>
              <a:t>Configure Network Security Groups (NSGs)</a:t>
            </a:r>
            <a:r>
              <a:rPr lang="en-US" sz="11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 and Application Security Groups (ASGs)</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0"/>
              </a:spcAft>
              <a:buFont typeface="Symbol" panose="05050102010706020507" pitchFamily="18" charset="2"/>
              <a:buChar char=""/>
              <a:tabLst>
                <a:tab pos="678180" algn="l"/>
              </a:tabLst>
            </a:pPr>
            <a:r>
              <a:rPr lang="en-US" sz="11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Configure Azure Front Door service as an Application Gateway</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0"/>
              </a:spcAft>
              <a:buFont typeface="Symbol" panose="05050102010706020507" pitchFamily="18" charset="2"/>
              <a:buChar char=""/>
            </a:pPr>
            <a:r>
              <a:rPr lang="en-US" sz="11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Configure a Web Application Firewall (WAF) on Azure Application Gateway</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0"/>
              </a:spcAft>
              <a:buFont typeface="Symbol" panose="05050102010706020507" pitchFamily="18" charset="2"/>
              <a:buChar char=""/>
              <a:tabLst>
                <a:tab pos="678180" algn="l"/>
              </a:tabLst>
            </a:pPr>
            <a:r>
              <a:rPr lang="en-US" sz="11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Implement Service Endpoints</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endParaRPr lang="en-US" dirty="0">
              <a:latin typeface="Calibri"/>
              <a:cs typeface="Calibri"/>
            </a:endParaRPr>
          </a:p>
        </p:txBody>
      </p:sp>
      <p:sp>
        <p:nvSpPr>
          <p:cNvPr id="4" name="Header Placeholder 3"/>
          <p:cNvSpPr>
            <a:spLocks noGrp="1"/>
          </p:cNvSpPr>
          <p:nvPr>
            <p:ph type="hdr" sz="quarter"/>
          </p:nvPr>
        </p:nvSpPr>
        <p:spPr/>
        <p:txBody>
          <a:bodyPr/>
          <a:lstStyle/>
          <a:p>
            <a:endParaRPr lang="en-US" dirty="0"/>
          </a:p>
        </p:txBody>
      </p:sp>
      <p:sp>
        <p:nvSpPr>
          <p:cNvPr id="5" name="Footer Placeholder 4"/>
          <p:cNvSpPr>
            <a:spLocks noGrp="1"/>
          </p:cNvSpPr>
          <p:nvPr>
            <p:ph type="ftr" sz="quarter" idx="4"/>
          </p:nvPr>
        </p:nvSpPr>
        <p:spPr/>
        <p:txBody>
          <a:body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fld id="{386CE63F-9E7F-4C04-9D0D-FCA25A8E9E86}" type="datetime8">
              <a:rPr lang="en-US" smtClean="0"/>
              <a:t>10/18/2022 10:22 AM</a:t>
            </a:fld>
            <a:endParaRPr lang="en-US" dirty="0"/>
          </a:p>
        </p:txBody>
      </p:sp>
      <p:sp>
        <p:nvSpPr>
          <p:cNvPr id="7" name="Slide Number Placeholder 6"/>
          <p:cNvSpPr>
            <a:spLocks noGrp="1"/>
          </p:cNvSpPr>
          <p:nvPr>
            <p:ph type="sldNum" sz="quarter" idx="5"/>
          </p:nvPr>
        </p:nvSpPr>
        <p:spPr/>
        <p:txBody>
          <a:bodyPr/>
          <a:lstStyle/>
          <a:p>
            <a:fld id="{B4008EB6-D09E-4580-8CD6-DDB14511944F}" type="slidenum">
              <a:rPr lang="en-US" smtClean="0"/>
              <a:pPr/>
              <a:t>18</a:t>
            </a:fld>
            <a:endParaRPr lang="en-US" dirty="0"/>
          </a:p>
        </p:txBody>
      </p:sp>
    </p:spTree>
    <p:extLst>
      <p:ext uri="{BB962C8B-B14F-4D97-AF65-F5344CB8AC3E}">
        <p14:creationId xmlns:p14="http://schemas.microsoft.com/office/powerpoint/2010/main" val="339877858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850" dirty="0">
                <a:latin typeface="Segoe UI Light"/>
                <a:cs typeface="Segoe UI Light"/>
              </a:rPr>
              <a:t>Network Security Groups - </a:t>
            </a:r>
            <a:r>
              <a:rPr lang="en-US" sz="850" dirty="0">
                <a:latin typeface="Segoe UI Light"/>
                <a:cs typeface="Segoe UI Light"/>
                <a:hlinkClick r:id="rId3"/>
              </a:rPr>
              <a:t>https://docs.microsoft.com/en-us/azure/virtual-network/security-overview#network-security-groups</a:t>
            </a:r>
            <a:r>
              <a:rPr lang="en-US" sz="850" dirty="0">
                <a:latin typeface="Segoe UI Light"/>
                <a:cs typeface="Segoe UI Light"/>
              </a:rPr>
              <a:t> </a:t>
            </a:r>
          </a:p>
          <a:p>
            <a:endParaRPr lang="en-US" sz="850" dirty="0">
              <a:latin typeface="Segoe UI Light"/>
              <a:cs typeface="Segoe UI Light"/>
            </a:endParaRPr>
          </a:p>
          <a:p>
            <a:endParaRPr lang="en-US" sz="850" dirty="0">
              <a:latin typeface="Segoe UI Light"/>
              <a:cs typeface="Segoe UI Light"/>
            </a:endParaRPr>
          </a:p>
          <a:p>
            <a:endParaRPr lang="en-US" sz="850" dirty="0">
              <a:cs typeface="Segoe UI Light"/>
            </a:endParaRPr>
          </a:p>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10/18/2022 10:22 AM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19</a:t>
            </a:fld>
            <a:endParaRPr lang="en-US" dirty="0"/>
          </a:p>
        </p:txBody>
      </p:sp>
    </p:spTree>
    <p:extLst>
      <p:ext uri="{BB962C8B-B14F-4D97-AF65-F5344CB8AC3E}">
        <p14:creationId xmlns:p14="http://schemas.microsoft.com/office/powerpoint/2010/main" val="9612137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E2F19A73-88F5-4B80-A929-CF8E66EE5449}" type="datetime8">
              <a:rPr lang="en-US" smtClean="0"/>
              <a:t>10/18/2022 10:22 AM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a:t>
            </a:fld>
            <a:endParaRPr lang="en-US" dirty="0"/>
          </a:p>
        </p:txBody>
      </p:sp>
    </p:spTree>
    <p:extLst>
      <p:ext uri="{BB962C8B-B14F-4D97-AF65-F5344CB8AC3E}">
        <p14:creationId xmlns:p14="http://schemas.microsoft.com/office/powerpoint/2010/main" val="210821150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850" dirty="0">
                <a:latin typeface="Segoe UI Light"/>
                <a:cs typeface="Segoe UI Light"/>
              </a:rPr>
              <a:t>Network Security Groups - </a:t>
            </a:r>
            <a:r>
              <a:rPr lang="en-US" sz="850" dirty="0">
                <a:latin typeface="Segoe UI Light"/>
                <a:cs typeface="Segoe UI Light"/>
                <a:hlinkClick r:id="rId3"/>
              </a:rPr>
              <a:t>https://docs.microsoft.com/en-us/azure/virtual-network/security-overview#network-security-groups</a:t>
            </a:r>
            <a:r>
              <a:rPr lang="en-US" sz="850" dirty="0">
                <a:latin typeface="Segoe UI Light"/>
                <a:cs typeface="Segoe UI Light"/>
              </a:rPr>
              <a:t> </a:t>
            </a:r>
          </a:p>
          <a:p>
            <a:endParaRPr lang="en-US" dirty="0"/>
          </a:p>
          <a:p>
            <a:r>
              <a:rPr lang="en-US" sz="850" dirty="0">
                <a:latin typeface="Segoe UI Light"/>
                <a:cs typeface="Segoe UI Light"/>
              </a:rPr>
              <a:t>To simplify management of security rules, it's recommended that you associate a network security group to individual subnets, rather than individual network interfaces within the subnet.</a:t>
            </a:r>
          </a:p>
          <a:p>
            <a:endParaRPr lang="en-US" dirty="0"/>
          </a:p>
          <a:p>
            <a:r>
              <a:rPr lang="en-US" sz="850" dirty="0">
                <a:solidFill>
                  <a:srgbClr val="3C3C3C"/>
                </a:solidFill>
                <a:latin typeface="Segoe UI Light"/>
                <a:ea typeface="Times New Roman" panose="02020603050405020304" pitchFamily="18" charset="0"/>
                <a:cs typeface="Segoe UI Light"/>
              </a:rPr>
              <a:t>Security rules in NSGs enable you to filter network traffic that can flow in and out of virtual network subnets and network interfaces. </a:t>
            </a:r>
            <a:endParaRPr lang="en-US" dirty="0"/>
          </a:p>
          <a:p>
            <a:endParaRPr lang="en-US" dirty="0">
              <a:solidFill>
                <a:srgbClr val="3C3C3C"/>
              </a:solidFill>
              <a:ea typeface="Times New Roman" panose="02020603050405020304" pitchFamily="18" charset="0"/>
            </a:endParaRPr>
          </a:p>
          <a:p>
            <a:r>
              <a:rPr lang="en-US" sz="850" dirty="0">
                <a:latin typeface="Segoe UI Light"/>
                <a:cs typeface="Segoe UI Light"/>
              </a:rPr>
              <a:t>There are default security rules. You cannot delete the default rules, but you can add other rules with a higher priority. </a:t>
            </a:r>
            <a:endParaRPr lang="en-US" sz="850" dirty="0">
              <a:cs typeface="Segoe UI Light"/>
            </a:endParaRPr>
          </a:p>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10/18/2022 10:22 AM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20</a:t>
            </a:fld>
            <a:endParaRPr lang="en-US" dirty="0"/>
          </a:p>
        </p:txBody>
      </p:sp>
    </p:spTree>
    <p:extLst>
      <p:ext uri="{BB962C8B-B14F-4D97-AF65-F5344CB8AC3E}">
        <p14:creationId xmlns:p14="http://schemas.microsoft.com/office/powerpoint/2010/main" val="287339148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Aft>
                <a:spcPts val="1200"/>
              </a:spcAft>
              <a:buFont typeface="Wingdings" panose="05000000000000000000" pitchFamily="2" charset="2"/>
              <a:buChar char="§"/>
            </a:pPr>
            <a:r>
              <a:rPr lang="en-US" sz="800" dirty="0"/>
              <a:t>NIC1 and NIC2 are members of the AsgWeb application security group.</a:t>
            </a:r>
          </a:p>
          <a:p>
            <a:pPr>
              <a:spcAft>
                <a:spcPts val="1200"/>
              </a:spcAft>
              <a:buFont typeface="Wingdings" panose="05000000000000000000" pitchFamily="2" charset="2"/>
              <a:buChar char="§"/>
            </a:pPr>
            <a:r>
              <a:rPr lang="en-US" sz="800" dirty="0"/>
              <a:t>NIC3 is a member of the AsgLogic application security group. </a:t>
            </a:r>
          </a:p>
          <a:p>
            <a:pPr>
              <a:spcAft>
                <a:spcPts val="1200"/>
              </a:spcAft>
              <a:buFont typeface="Wingdings" panose="05000000000000000000" pitchFamily="2" charset="2"/>
              <a:buChar char="§"/>
            </a:pPr>
            <a:r>
              <a:rPr lang="en-US" sz="800" dirty="0"/>
              <a:t>NIC4 is a member of the AsgDb application security group. </a:t>
            </a:r>
          </a:p>
          <a:p>
            <a:pPr>
              <a:spcAft>
                <a:spcPts val="1200"/>
              </a:spcAft>
              <a:buFont typeface="Wingdings" panose="05000000000000000000" pitchFamily="2" charset="2"/>
              <a:buChar char="§"/>
            </a:pPr>
            <a:r>
              <a:rPr lang="en-US" sz="800" dirty="0"/>
              <a:t>None of the network interfaces have an associated network security group. </a:t>
            </a:r>
          </a:p>
          <a:p>
            <a:pPr>
              <a:spcAft>
                <a:spcPts val="1200"/>
              </a:spcAft>
              <a:buFont typeface="Wingdings" panose="05000000000000000000" pitchFamily="2" charset="2"/>
              <a:buChar char="§"/>
            </a:pPr>
            <a:endParaRPr lang="en-US" sz="800" dirty="0"/>
          </a:p>
          <a:p>
            <a:r>
              <a:rPr lang="en-US" sz="800" dirty="0"/>
              <a:t>NSG1 is associated to both subnets a</a:t>
            </a:r>
            <a:r>
              <a:rPr lang="en-US" sz="1600" dirty="0">
                <a:effectLst/>
              </a:rPr>
              <a:t>nd contains the following rules:</a:t>
            </a:r>
          </a:p>
          <a:p>
            <a:pPr>
              <a:buFont typeface="Arial" panose="020B0604020202020204" pitchFamily="34" charset="0"/>
              <a:buChar char="•"/>
            </a:pPr>
            <a:r>
              <a:rPr lang="en-US" sz="1600" b="1" i="0" dirty="0">
                <a:effectLst/>
                <a:latin typeface="Segoe UI VSS (Regular)"/>
              </a:rPr>
              <a:t>Allow-HTTP-Inbound-Internet</a:t>
            </a:r>
            <a:endParaRPr lang="en-US" sz="1600" b="0" i="0" dirty="0">
              <a:effectLst/>
              <a:latin typeface="Segoe UI VSS (Regular)"/>
            </a:endParaRPr>
          </a:p>
          <a:p>
            <a:pPr>
              <a:buFont typeface="Arial" panose="020B0604020202020204" pitchFamily="34" charset="0"/>
              <a:buChar char="•"/>
            </a:pPr>
            <a:r>
              <a:rPr lang="en-US" sz="1600" b="1" i="0" dirty="0">
                <a:effectLst/>
                <a:latin typeface="Segoe UI VSS (Regular)"/>
              </a:rPr>
              <a:t>Deny-Database-All</a:t>
            </a:r>
            <a:endParaRPr lang="en-US" sz="1600" b="0" i="0" dirty="0">
              <a:effectLst/>
              <a:latin typeface="Segoe UI VSS (Regular)"/>
            </a:endParaRPr>
          </a:p>
          <a:p>
            <a:pPr algn="l">
              <a:buFont typeface="Arial" panose="020B0604020202020204" pitchFamily="34" charset="0"/>
              <a:buChar char="•"/>
            </a:pPr>
            <a:r>
              <a:rPr lang="en-US" sz="4000" b="1" i="0" dirty="0">
                <a:effectLst/>
                <a:latin typeface="Segoe UI VSS (Regular)"/>
              </a:rPr>
              <a:t>Allow-Database-BusinessLogic</a:t>
            </a:r>
            <a:endParaRPr lang="en-US" sz="4000" b="0" i="0" dirty="0">
              <a:effectLst/>
              <a:latin typeface="Segoe UI VSS (Regular)"/>
            </a:endParaRPr>
          </a:p>
          <a:p>
            <a:pPr algn="l"/>
            <a:r>
              <a:rPr lang="en-US" sz="4000" b="0" i="0" dirty="0">
                <a:effectLst/>
                <a:latin typeface="Segoe UI VSS (Regular)"/>
              </a:rPr>
              <a:t>The rules that specify an ASG as the source or destination are only applied to the network interfaces that are members of the ASG. If the network interface is not a member of an ASG, the rule is not applied to the network interface even though the network security group is associated to the subnet.</a:t>
            </a:r>
          </a:p>
          <a:p>
            <a:pPr algn="l"/>
            <a:endParaRPr lang="en-US" sz="4000" b="0" i="0" dirty="0">
              <a:effectLst/>
              <a:latin typeface="Segoe UI VSS (Regular)"/>
            </a:endParaRPr>
          </a:p>
          <a:p>
            <a:pPr algn="l"/>
            <a:r>
              <a:rPr lang="en-US" sz="8000" b="1" i="0" dirty="0">
                <a:effectLst/>
                <a:latin typeface="Segoe UI VSS (Regular)"/>
              </a:rPr>
              <a:t>Summary</a:t>
            </a:r>
          </a:p>
          <a:p>
            <a:pPr algn="l"/>
            <a:r>
              <a:rPr lang="en-US" sz="8000" b="0" i="0" dirty="0">
                <a:effectLst/>
                <a:latin typeface="Segoe UI VSS (Regular)"/>
              </a:rPr>
              <a:t>Application Security Groups along with NSGs, have brought multiple benefits on the network security area:</a:t>
            </a:r>
          </a:p>
          <a:p>
            <a:pPr algn="l">
              <a:buFont typeface="Arial" panose="020B0604020202020204" pitchFamily="34" charset="0"/>
              <a:buChar char="•"/>
            </a:pPr>
            <a:r>
              <a:rPr lang="en-US" sz="8000" b="0" i="0" dirty="0">
                <a:effectLst/>
                <a:latin typeface="Segoe UI VSS (Regular)"/>
              </a:rPr>
              <a:t>A single management experience</a:t>
            </a:r>
          </a:p>
          <a:p>
            <a:pPr algn="l">
              <a:buFont typeface="Arial" panose="020B0604020202020204" pitchFamily="34" charset="0"/>
              <a:buChar char="•"/>
            </a:pPr>
            <a:r>
              <a:rPr lang="en-US" sz="8000" b="0" i="0" dirty="0">
                <a:effectLst/>
                <a:latin typeface="Segoe UI VSS (Regular)"/>
              </a:rPr>
              <a:t>Increased limits on multiple dimensions</a:t>
            </a:r>
          </a:p>
          <a:p>
            <a:pPr algn="l">
              <a:buFont typeface="Arial" panose="020B0604020202020204" pitchFamily="34" charset="0"/>
              <a:buChar char="•"/>
            </a:pPr>
            <a:r>
              <a:rPr lang="en-US" sz="8000" b="0" i="0" dirty="0">
                <a:effectLst/>
                <a:latin typeface="Segoe UI VSS (Regular)"/>
              </a:rPr>
              <a:t>A great level of simplification</a:t>
            </a:r>
          </a:p>
          <a:p>
            <a:pPr algn="l">
              <a:buFont typeface="Arial" panose="020B0604020202020204" pitchFamily="34" charset="0"/>
              <a:buChar char="•"/>
            </a:pPr>
            <a:r>
              <a:rPr lang="en-US" sz="8000" b="0" i="0" dirty="0">
                <a:effectLst/>
                <a:latin typeface="Segoe UI VSS (Regular)"/>
              </a:rPr>
              <a:t>A seamless integration with your architecture</a:t>
            </a:r>
          </a:p>
          <a:p>
            <a:pPr algn="l"/>
            <a:endParaRPr lang="en-US" sz="4000" b="0" i="0" dirty="0">
              <a:effectLst/>
              <a:latin typeface="Segoe UI VSS (Regular)"/>
            </a:endParaRPr>
          </a:p>
          <a:p>
            <a:br>
              <a:rPr lang="en-US" sz="4000" dirty="0"/>
            </a:br>
            <a:br>
              <a:rPr lang="en-US" sz="1600" b="0" i="0" dirty="0">
                <a:effectLst/>
                <a:latin typeface="Segoe UI VSS (Regular)"/>
              </a:rPr>
            </a:br>
            <a:endParaRPr lang="en-US" sz="800" dirty="0"/>
          </a:p>
          <a:p>
            <a:endParaRPr lang="en-US" sz="850" dirty="0">
              <a:latin typeface="Segoe UI Light"/>
              <a:cs typeface="Segoe UI Light"/>
            </a:endParaRPr>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10/18/2022 10:22 AM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21</a:t>
            </a:fld>
            <a:endParaRPr lang="en-US" dirty="0"/>
          </a:p>
        </p:txBody>
      </p:sp>
    </p:spTree>
    <p:extLst>
      <p:ext uri="{BB962C8B-B14F-4D97-AF65-F5344CB8AC3E}">
        <p14:creationId xmlns:p14="http://schemas.microsoft.com/office/powerpoint/2010/main" val="70526923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Virtual network service endpoints - </a:t>
            </a:r>
            <a:r>
              <a:rPr lang="en-US" dirty="0">
                <a:hlinkClick r:id="rId3"/>
              </a:rPr>
              <a:t>https://docs.microsoft.com/en-us/azure/virtual-network/virtual-network-service-endpoints-overview</a:t>
            </a:r>
            <a:endParaRPr lang="en-US" dirty="0"/>
          </a:p>
          <a:p>
            <a:endParaRPr lang="en-US" dirty="0">
              <a:cs typeface="Calibri"/>
            </a:endParaRPr>
          </a:p>
        </p:txBody>
      </p:sp>
      <p:sp>
        <p:nvSpPr>
          <p:cNvPr id="4" name="Slide Number Placeholder 3"/>
          <p:cNvSpPr>
            <a:spLocks noGrp="1"/>
          </p:cNvSpPr>
          <p:nvPr>
            <p:ph type="sldNum" sz="quarter" idx="5"/>
          </p:nvPr>
        </p:nvSpPr>
        <p:spPr/>
        <p:txBody>
          <a:bodyPr/>
          <a:lstStyle/>
          <a:p>
            <a:fld id="{8507DC7E-BC41-4478-BA30-CBCC3A644F0A}" type="slidenum">
              <a:rPr lang="en-US" smtClean="0"/>
              <a:t>22</a:t>
            </a:fld>
            <a:endParaRPr lang="en-US" dirty="0"/>
          </a:p>
        </p:txBody>
      </p:sp>
    </p:spTree>
    <p:extLst>
      <p:ext uri="{BB962C8B-B14F-4D97-AF65-F5344CB8AC3E}">
        <p14:creationId xmlns:p14="http://schemas.microsoft.com/office/powerpoint/2010/main" val="313216841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US" dirty="0"/>
              <a:t>Virtual network service endpoints - </a:t>
            </a:r>
            <a:r>
              <a:rPr lang="en-US" dirty="0">
                <a:hlinkClick r:id="rId3"/>
              </a:rPr>
              <a:t>https://docs.microsoft.com/en-us/azure/virtual-network/virtual-network-service-endpoints-overview</a:t>
            </a:r>
            <a:endParaRPr lang="en-US" dirty="0"/>
          </a:p>
          <a:p>
            <a:pPr marL="0" marR="0" lvl="0" indent="0" algn="l" defTabSz="914367">
              <a:lnSpc>
                <a:spcPct val="90000"/>
              </a:lnSpc>
              <a:spcBef>
                <a:spcPts val="0"/>
              </a:spcBef>
              <a:spcAft>
                <a:spcPts val="333"/>
              </a:spcAft>
              <a:buClrTx/>
              <a:buSzTx/>
              <a:buFontTx/>
              <a:buNone/>
              <a:tabLst/>
              <a:defRPr/>
            </a:pPr>
            <a:endParaRPr lang="en-US" sz="850" dirty="0">
              <a:cs typeface="Segoe UI Light"/>
            </a:endParaRPr>
          </a:p>
          <a:p>
            <a:endParaRPr lang="en-US" dirty="0"/>
          </a:p>
        </p:txBody>
      </p:sp>
      <p:sp>
        <p:nvSpPr>
          <p:cNvPr id="4" name="Header Placeholder 3"/>
          <p:cNvSpPr>
            <a:spLocks noGrp="1"/>
          </p:cNvSpPr>
          <p:nvPr>
            <p:ph type="hdr" sz="quarter"/>
          </p:nvPr>
        </p:nvSpPr>
        <p:spPr/>
        <p:txBody>
          <a:bodyPr/>
          <a:lstStyle/>
          <a:p>
            <a:endParaRPr lang="en-US" dirty="0"/>
          </a:p>
        </p:txBody>
      </p:sp>
      <p:sp>
        <p:nvSpPr>
          <p:cNvPr id="5" name="Footer Placeholder 4"/>
          <p:cNvSpPr>
            <a:spLocks noGrp="1"/>
          </p:cNvSpPr>
          <p:nvPr>
            <p:ph type="ftr" sz="quarter" idx="4"/>
          </p:nvPr>
        </p:nvSpPr>
        <p:spPr/>
        <p:txBody>
          <a:body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fld id="{386CE63F-9E7F-4C04-9D0D-FCA25A8E9E86}" type="datetime8">
              <a:rPr lang="en-US" smtClean="0"/>
              <a:t>10/18/2022 10:22 AM</a:t>
            </a:fld>
            <a:endParaRPr lang="en-US" dirty="0"/>
          </a:p>
        </p:txBody>
      </p:sp>
      <p:sp>
        <p:nvSpPr>
          <p:cNvPr id="7" name="Slide Number Placeholder 6"/>
          <p:cNvSpPr>
            <a:spLocks noGrp="1"/>
          </p:cNvSpPr>
          <p:nvPr>
            <p:ph type="sldNum" sz="quarter" idx="5"/>
          </p:nvPr>
        </p:nvSpPr>
        <p:spPr/>
        <p:txBody>
          <a:bodyPr/>
          <a:lstStyle/>
          <a:p>
            <a:fld id="{B4008EB6-D09E-4580-8CD6-DDB14511944F}" type="slidenum">
              <a:rPr lang="en-US" smtClean="0"/>
              <a:pPr/>
              <a:t>23</a:t>
            </a:fld>
            <a:endParaRPr lang="en-US" dirty="0"/>
          </a:p>
        </p:txBody>
      </p:sp>
    </p:spTree>
    <p:extLst>
      <p:ext uri="{BB962C8B-B14F-4D97-AF65-F5344CB8AC3E}">
        <p14:creationId xmlns:p14="http://schemas.microsoft.com/office/powerpoint/2010/main" val="130914155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600" b="0" i="0" dirty="0">
                <a:solidFill>
                  <a:srgbClr val="171717"/>
                </a:solidFill>
                <a:effectLst/>
                <a:latin typeface="Segoe UI" panose="020B0502040204020203" pitchFamily="34" charset="0"/>
              </a:rPr>
              <a:t>More info at - </a:t>
            </a:r>
            <a:r>
              <a:rPr lang="en-US" sz="4000" dirty="0">
                <a:hlinkClick r:id="rId3"/>
              </a:rPr>
              <a:t>What is an Azure Private Endpoint? | Microsoft Docs</a:t>
            </a:r>
            <a:endParaRPr lang="en-US" sz="1600" b="0" i="0" dirty="0">
              <a:solidFill>
                <a:srgbClr val="171717"/>
              </a:solidFill>
              <a:effectLst/>
              <a:latin typeface="Segoe UI" panose="020B0502040204020203" pitchFamily="34" charset="0"/>
            </a:endParaRPr>
          </a:p>
          <a:p>
            <a:r>
              <a:rPr lang="en-US" sz="1600" b="0" i="0" dirty="0">
                <a:solidFill>
                  <a:srgbClr val="171717"/>
                </a:solidFill>
                <a:effectLst/>
                <a:latin typeface="Segoe UI" panose="020B0502040204020203" pitchFamily="34" charset="0"/>
              </a:rPr>
              <a:t>Azure Private Endpoint is a network interface that connects you privately and securely to a service powered by Azure Private Link. Private Endpoint uses a private IP address from your VNet, effectively bringing the service into your VNet. The service could be an Azure service such as Azure Storage, Azure Cosmos DB, SQL, etc.</a:t>
            </a:r>
          </a:p>
          <a:p>
            <a:endParaRPr lang="en-US" sz="1600" b="0" i="0" dirty="0">
              <a:solidFill>
                <a:srgbClr val="171717"/>
              </a:solidFill>
              <a:effectLst/>
              <a:latin typeface="Segoe UI" panose="020B0502040204020203" pitchFamily="34" charset="0"/>
              <a:cs typeface="Segoe UI Light"/>
            </a:endParaRPr>
          </a:p>
          <a:p>
            <a:pPr marL="171450" indent="-171450">
              <a:buFont typeface="Arial" panose="020B0604020202020204" pitchFamily="34" charset="0"/>
              <a:buChar char="•"/>
            </a:pPr>
            <a:r>
              <a:rPr lang="en-US" sz="850" dirty="0">
                <a:cs typeface="Segoe UI Light"/>
              </a:rPr>
              <a:t>Private endpoint enables connectivity between the consumers from the same VNet, regionally peered </a:t>
            </a:r>
            <a:r>
              <a:rPr lang="en-US" sz="850" dirty="0" err="1">
                <a:cs typeface="Segoe UI Light"/>
              </a:rPr>
              <a:t>VNets</a:t>
            </a:r>
            <a:r>
              <a:rPr lang="en-US" sz="850" dirty="0">
                <a:cs typeface="Segoe UI Light"/>
              </a:rPr>
              <a:t>, globally peered </a:t>
            </a:r>
            <a:r>
              <a:rPr lang="en-US" sz="850" dirty="0" err="1">
                <a:cs typeface="Segoe UI Light"/>
              </a:rPr>
              <a:t>VNets</a:t>
            </a:r>
            <a:r>
              <a:rPr lang="en-US" sz="850" dirty="0">
                <a:cs typeface="Segoe UI Light"/>
              </a:rPr>
              <a:t> and on premises using VPN or Express Route and services powered by Private Link.</a:t>
            </a:r>
          </a:p>
          <a:p>
            <a:pPr marL="171450" indent="-171450">
              <a:buFont typeface="Arial" panose="020B0604020202020204" pitchFamily="34" charset="0"/>
              <a:buChar char="•"/>
            </a:pPr>
            <a:r>
              <a:rPr lang="en-US" sz="850" dirty="0">
                <a:cs typeface="Segoe UI Light"/>
              </a:rPr>
              <a:t>Network connections can only be initiated by clients connecting to the Private endpoint, Service providers do not have any routing configuration to initiate connections into service consumers. Connections can only be establish in a single direction.</a:t>
            </a:r>
          </a:p>
          <a:p>
            <a:pPr marL="171450" indent="-171450">
              <a:buFont typeface="Arial" panose="020B0604020202020204" pitchFamily="34" charset="0"/>
              <a:buChar char="•"/>
            </a:pPr>
            <a:r>
              <a:rPr lang="en-US" sz="850" dirty="0">
                <a:cs typeface="Segoe UI Light"/>
              </a:rPr>
              <a:t>When creating a private endpoint, a read-only network interface is also created for the lifecycle of the resource. The interface is assigned dynamically private IP addresses from the subnet that maps to the private link resource. The value of the private IP address remains unchanged for the entire lifecycle of the private endpoint.</a:t>
            </a:r>
          </a:p>
          <a:p>
            <a:pPr marL="171450" indent="-171450">
              <a:buFont typeface="Arial" panose="020B0604020202020204" pitchFamily="34" charset="0"/>
              <a:buChar char="•"/>
            </a:pPr>
            <a:r>
              <a:rPr lang="en-US" sz="850" dirty="0">
                <a:cs typeface="Segoe UI Light"/>
              </a:rPr>
              <a:t>The private endpoint must be deployed in the same region and subscription as the virtual network.</a:t>
            </a:r>
          </a:p>
          <a:p>
            <a:pPr marL="171450" indent="-171450">
              <a:buFont typeface="Arial" panose="020B0604020202020204" pitchFamily="34" charset="0"/>
              <a:buChar char="•"/>
            </a:pPr>
            <a:endParaRPr lang="en-US" sz="850" dirty="0">
              <a:cs typeface="Segoe UI Light"/>
            </a:endParaRPr>
          </a:p>
        </p:txBody>
      </p:sp>
      <p:sp>
        <p:nvSpPr>
          <p:cNvPr id="4" name="Header Placeholder 3"/>
          <p:cNvSpPr>
            <a:spLocks noGrp="1"/>
          </p:cNvSpPr>
          <p:nvPr>
            <p:ph type="hdr" sz="quarter"/>
          </p:nvPr>
        </p:nvSpPr>
        <p:spPr/>
        <p:txBody>
          <a:bodyPr/>
          <a:lstStyle/>
          <a:p>
            <a:endParaRPr lang="en-US" dirty="0"/>
          </a:p>
        </p:txBody>
      </p:sp>
      <p:sp>
        <p:nvSpPr>
          <p:cNvPr id="5" name="Footer Placeholder 4"/>
          <p:cNvSpPr>
            <a:spLocks noGrp="1"/>
          </p:cNvSpPr>
          <p:nvPr>
            <p:ph type="ftr" sz="quarter" idx="4"/>
          </p:nvPr>
        </p:nvSpPr>
        <p:spPr/>
        <p:txBody>
          <a:body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fld id="{386CE63F-9E7F-4C04-9D0D-FCA25A8E9E86}" type="datetime8">
              <a:rPr lang="en-US" smtClean="0"/>
              <a:t>10/18/2022 10:22 AM</a:t>
            </a:fld>
            <a:endParaRPr lang="en-US" dirty="0"/>
          </a:p>
        </p:txBody>
      </p:sp>
      <p:sp>
        <p:nvSpPr>
          <p:cNvPr id="7" name="Slide Number Placeholder 6"/>
          <p:cNvSpPr>
            <a:spLocks noGrp="1"/>
          </p:cNvSpPr>
          <p:nvPr>
            <p:ph type="sldNum" sz="quarter" idx="5"/>
          </p:nvPr>
        </p:nvSpPr>
        <p:spPr/>
        <p:txBody>
          <a:bodyPr/>
          <a:lstStyle/>
          <a:p>
            <a:fld id="{B4008EB6-D09E-4580-8CD6-DDB14511944F}" type="slidenum">
              <a:rPr lang="en-US" smtClean="0"/>
              <a:pPr/>
              <a:t>24</a:t>
            </a:fld>
            <a:endParaRPr lang="en-US" dirty="0"/>
          </a:p>
        </p:txBody>
      </p:sp>
    </p:spTree>
    <p:extLst>
      <p:ext uri="{BB962C8B-B14F-4D97-AF65-F5344CB8AC3E}">
        <p14:creationId xmlns:p14="http://schemas.microsoft.com/office/powerpoint/2010/main" val="77342872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Azure Load Balancer operates at layer 4 of the Open Systems Interconnection (OSI) model. It's the single point of contact for clients. Load balancer distributes inbound flows that arrive at the load balancer's front end to backend pool instances. These flows are according to configured load-balancing rules and health probes. The backend pool instances can be Azure Virtual Machines or instances in a virtual machine scale set.</a:t>
            </a:r>
          </a:p>
          <a:p>
            <a:endParaRPr lang="en-US" dirty="0"/>
          </a:p>
          <a:p>
            <a:r>
              <a:rPr lang="en-US" b="1" dirty="0"/>
              <a:t>A public load balancer </a:t>
            </a:r>
            <a:r>
              <a:rPr lang="en-US" dirty="0"/>
              <a:t>can provide outbound connections for virtual machines (VMs) inside your virtual network. These connections are accomplished by translating their private IP addresses to public IP addresses. Public Load Balancers are used to load balance internet traffic to your VMs.</a:t>
            </a:r>
          </a:p>
          <a:p>
            <a:endParaRPr lang="en-US" dirty="0"/>
          </a:p>
          <a:p>
            <a:r>
              <a:rPr lang="en-US" dirty="0"/>
              <a:t>An internal (</a:t>
            </a:r>
            <a:r>
              <a:rPr lang="en-US" b="1" dirty="0"/>
              <a:t>or private) load balancer </a:t>
            </a:r>
            <a:r>
              <a:rPr lang="en-US" dirty="0"/>
              <a:t>is used where private IPs are needed at the frontend only. Internal load balancers are used to load balance traffic inside a virtual network. A load balancer frontend can be accessed from an on-premises network in a hybrid scenario.</a:t>
            </a:r>
          </a:p>
          <a:p>
            <a:endParaRPr lang="en-US" dirty="0"/>
          </a:p>
          <a:p>
            <a:r>
              <a:rPr lang="en-US" b="1" dirty="0"/>
              <a:t>Why use Azure Load Balancer?</a:t>
            </a:r>
          </a:p>
          <a:p>
            <a:endParaRPr lang="en-US" b="1" dirty="0"/>
          </a:p>
          <a:p>
            <a:r>
              <a:rPr lang="en-US" dirty="0"/>
              <a:t>With Azure Load Balancer, you can scale your applications and create highly available services. Load balancer supports both inbound and outbound scenarios. Load balancer provides low latency and high throughput and scales up to millions of flows for all TCP and UDP applications.</a:t>
            </a:r>
          </a:p>
          <a:p>
            <a:endParaRPr lang="en-US" dirty="0"/>
          </a:p>
          <a:p>
            <a:r>
              <a:rPr lang="en-US" dirty="0"/>
              <a:t>Key scenarios that you can accomplish using Azure Standard Load Balancer include:</a:t>
            </a:r>
          </a:p>
          <a:p>
            <a:endParaRPr lang="en-US" dirty="0"/>
          </a:p>
          <a:p>
            <a:pPr marL="171450" indent="-171450">
              <a:buFont typeface="Arial" panose="020B0604020202020204" pitchFamily="34" charset="0"/>
              <a:buChar char="•"/>
            </a:pPr>
            <a:r>
              <a:rPr lang="en-US" dirty="0"/>
              <a:t>Load balance </a:t>
            </a:r>
            <a:r>
              <a:rPr lang="en-US" b="1" dirty="0"/>
              <a:t>internal</a:t>
            </a:r>
            <a:r>
              <a:rPr lang="en-US" dirty="0"/>
              <a:t> and </a:t>
            </a:r>
            <a:r>
              <a:rPr lang="en-US" b="1" dirty="0"/>
              <a:t>external </a:t>
            </a:r>
            <a:r>
              <a:rPr lang="en-US" dirty="0"/>
              <a:t>traffic to Azure virtual machines.</a:t>
            </a:r>
          </a:p>
          <a:p>
            <a:pPr marL="171450" indent="-171450">
              <a:buFont typeface="Arial" panose="020B0604020202020204" pitchFamily="34" charset="0"/>
              <a:buChar char="•"/>
            </a:pPr>
            <a:endParaRPr lang="en-US" dirty="0"/>
          </a:p>
          <a:p>
            <a:pPr marL="171450" indent="-171450">
              <a:buFont typeface="Arial" panose="020B0604020202020204" pitchFamily="34" charset="0"/>
              <a:buChar char="•"/>
            </a:pPr>
            <a:r>
              <a:rPr lang="en-US" dirty="0"/>
              <a:t>Increase availability by distributing resources within and across zones.</a:t>
            </a:r>
          </a:p>
          <a:p>
            <a:pPr marL="171450" indent="-171450">
              <a:buFont typeface="Arial" panose="020B0604020202020204" pitchFamily="34" charset="0"/>
              <a:buChar char="•"/>
            </a:pPr>
            <a:endParaRPr lang="en-US" dirty="0"/>
          </a:p>
          <a:p>
            <a:pPr marL="171450" indent="-171450">
              <a:buFont typeface="Arial" panose="020B0604020202020204" pitchFamily="34" charset="0"/>
              <a:buChar char="•"/>
            </a:pPr>
            <a:r>
              <a:rPr lang="en-US" dirty="0"/>
              <a:t>Configure </a:t>
            </a:r>
            <a:r>
              <a:rPr lang="en-US" b="1" dirty="0"/>
              <a:t>outbound connectivity </a:t>
            </a:r>
            <a:r>
              <a:rPr lang="en-US" dirty="0"/>
              <a:t>for Azure virtual machines.</a:t>
            </a:r>
          </a:p>
          <a:p>
            <a:pPr marL="171450" indent="-171450">
              <a:buFont typeface="Arial" panose="020B0604020202020204" pitchFamily="34" charset="0"/>
              <a:buChar char="•"/>
            </a:pPr>
            <a:endParaRPr lang="en-US" dirty="0"/>
          </a:p>
          <a:p>
            <a:pPr marL="171450" indent="-171450">
              <a:buFont typeface="Arial" panose="020B0604020202020204" pitchFamily="34" charset="0"/>
              <a:buChar char="•"/>
            </a:pPr>
            <a:r>
              <a:rPr lang="en-US" dirty="0"/>
              <a:t>Use health probes to monitor load-balanced resources.</a:t>
            </a:r>
          </a:p>
          <a:p>
            <a:pPr marL="171450" indent="-171450">
              <a:buFont typeface="Arial" panose="020B0604020202020204" pitchFamily="34" charset="0"/>
              <a:buChar char="•"/>
            </a:pPr>
            <a:endParaRPr lang="en-US" dirty="0"/>
          </a:p>
          <a:p>
            <a:pPr marL="171450" indent="-171450">
              <a:buFont typeface="Arial" panose="020B0604020202020204" pitchFamily="34" charset="0"/>
              <a:buChar char="•"/>
            </a:pPr>
            <a:r>
              <a:rPr lang="en-US" dirty="0"/>
              <a:t>Employ port forwarding to access virtual machines in a virtual network by public IP address and port.</a:t>
            </a:r>
          </a:p>
          <a:p>
            <a:pPr marL="171450" indent="-171450">
              <a:buFont typeface="Arial" panose="020B0604020202020204" pitchFamily="34" charset="0"/>
              <a:buChar char="•"/>
            </a:pPr>
            <a:endParaRPr lang="en-US" dirty="0"/>
          </a:p>
          <a:p>
            <a:pPr marL="171450" indent="-171450">
              <a:buFont typeface="Arial" panose="020B0604020202020204" pitchFamily="34" charset="0"/>
              <a:buChar char="•"/>
            </a:pPr>
            <a:r>
              <a:rPr lang="en-US" dirty="0"/>
              <a:t>Enable support for </a:t>
            </a:r>
            <a:r>
              <a:rPr lang="en-US" b="1" dirty="0"/>
              <a:t>load-balancing</a:t>
            </a:r>
            <a:r>
              <a:rPr lang="en-US" dirty="0"/>
              <a:t> of IPv6.</a:t>
            </a:r>
          </a:p>
          <a:p>
            <a:pPr marL="171450" indent="-171450">
              <a:buFont typeface="Arial" panose="020B0604020202020204" pitchFamily="34" charset="0"/>
              <a:buChar char="•"/>
            </a:pPr>
            <a:endParaRPr lang="en-US" dirty="0"/>
          </a:p>
          <a:p>
            <a:pPr marL="171450" indent="-171450">
              <a:buFont typeface="Arial" panose="020B0604020202020204" pitchFamily="34" charset="0"/>
              <a:buChar char="•"/>
            </a:pPr>
            <a:r>
              <a:rPr lang="en-US" dirty="0"/>
              <a:t>Standard load balancer provides multi-dimensional metrics through Azure Monitor. These metrics can be filtered, grouped, and broken out for a given dimension. They provide current and historic insights into performance and health of your service. Insights for Azure Load Balancer offers a preconfigured dashboard with useful visualizations for these metrics. Resource Health is also supported. Review Standard load balancer diagnostics for more details.</a:t>
            </a:r>
          </a:p>
          <a:p>
            <a:pPr marL="171450" indent="-171450">
              <a:buFont typeface="Arial" panose="020B0604020202020204" pitchFamily="34" charset="0"/>
              <a:buChar char="•"/>
            </a:pPr>
            <a:endParaRPr lang="en-US" dirty="0"/>
          </a:p>
          <a:p>
            <a:pPr marL="171450" indent="-171450">
              <a:buFont typeface="Arial" panose="020B0604020202020204" pitchFamily="34" charset="0"/>
              <a:buChar char="•"/>
            </a:pPr>
            <a:r>
              <a:rPr lang="en-US" dirty="0"/>
              <a:t>Load balance services on multiple ports, multiple IP addresses, or both.</a:t>
            </a:r>
          </a:p>
          <a:p>
            <a:pPr marL="171450" indent="-171450">
              <a:buFont typeface="Arial" panose="020B0604020202020204" pitchFamily="34" charset="0"/>
              <a:buChar char="•"/>
            </a:pPr>
            <a:endParaRPr lang="en-US" dirty="0"/>
          </a:p>
          <a:p>
            <a:pPr marL="171450" indent="-171450">
              <a:buFont typeface="Arial" panose="020B0604020202020204" pitchFamily="34" charset="0"/>
              <a:buChar char="•"/>
            </a:pPr>
            <a:r>
              <a:rPr lang="en-US" dirty="0"/>
              <a:t>Move internal and external load balancer resources across Azure regions.</a:t>
            </a:r>
          </a:p>
          <a:p>
            <a:pPr marL="171450" indent="-171450">
              <a:buFont typeface="Arial" panose="020B0604020202020204" pitchFamily="34" charset="0"/>
              <a:buChar char="•"/>
            </a:pPr>
            <a:endParaRPr lang="en-US" dirty="0"/>
          </a:p>
          <a:p>
            <a:pPr marL="171450" indent="-171450">
              <a:buFont typeface="Arial" panose="020B0604020202020204" pitchFamily="34" charset="0"/>
              <a:buChar char="•"/>
            </a:pPr>
            <a:r>
              <a:rPr lang="en-US" dirty="0"/>
              <a:t>Load balance TCP and UDP flow on all ports simultaneously using HA ports.</a:t>
            </a:r>
          </a:p>
          <a:p>
            <a:endParaRPr lang="en-US" dirty="0"/>
          </a:p>
          <a:p>
            <a:r>
              <a:rPr lang="en-US" b="1" dirty="0"/>
              <a:t>Secure by default</a:t>
            </a:r>
          </a:p>
          <a:p>
            <a:endParaRPr lang="en-US" b="1" dirty="0"/>
          </a:p>
          <a:p>
            <a:pPr marL="171450" indent="-171450">
              <a:buFont typeface="Arial" panose="020B0604020202020204" pitchFamily="34" charset="0"/>
              <a:buChar char="•"/>
            </a:pPr>
            <a:r>
              <a:rPr lang="en-US" dirty="0"/>
              <a:t>Standard load balancer is built on the zero-trust network security model.</a:t>
            </a:r>
          </a:p>
          <a:p>
            <a:pPr marL="171450" indent="-171450">
              <a:buFont typeface="Arial" panose="020B0604020202020204" pitchFamily="34" charset="0"/>
              <a:buChar char="•"/>
            </a:pPr>
            <a:endParaRPr lang="en-US" dirty="0"/>
          </a:p>
          <a:p>
            <a:pPr marL="171450" indent="-171450">
              <a:buFont typeface="Arial" panose="020B0604020202020204" pitchFamily="34" charset="0"/>
              <a:buChar char="•"/>
            </a:pPr>
            <a:r>
              <a:rPr lang="en-US" dirty="0"/>
              <a:t>Standard Load Balancer is secure by default and part of your virtual network. The virtual network is a private and isolated network.</a:t>
            </a:r>
          </a:p>
          <a:p>
            <a:pPr marL="171450" indent="-171450">
              <a:buFont typeface="Arial" panose="020B0604020202020204" pitchFamily="34" charset="0"/>
              <a:buChar char="•"/>
            </a:pPr>
            <a:endParaRPr lang="en-US" dirty="0"/>
          </a:p>
          <a:p>
            <a:pPr marL="171450" indent="-171450">
              <a:buFont typeface="Arial" panose="020B0604020202020204" pitchFamily="34" charset="0"/>
              <a:buChar char="•"/>
            </a:pPr>
            <a:r>
              <a:rPr lang="en-US" dirty="0"/>
              <a:t>Standard load balancers and standard public IP addresses are closed to inbound connections unless opened by Network Security Groups. NSGs are used to explicitly permit allowed traffic. If you don't have an NSG on a subnet or NIC of your virtual machine resource, traffic isn't allowed to reach this resource. To learn about NSGs and how to apply them to your scenario, see Network Security Groups.</a:t>
            </a:r>
          </a:p>
          <a:p>
            <a:pPr marL="171450" indent="-171450">
              <a:buFont typeface="Arial" panose="020B0604020202020204" pitchFamily="34" charset="0"/>
              <a:buChar char="•"/>
            </a:pPr>
            <a:endParaRPr lang="en-US" dirty="0"/>
          </a:p>
          <a:p>
            <a:pPr marL="171450" indent="-171450">
              <a:buFont typeface="Arial" panose="020B0604020202020204" pitchFamily="34" charset="0"/>
              <a:buChar char="•"/>
            </a:pPr>
            <a:r>
              <a:rPr lang="en-US" dirty="0"/>
              <a:t>Basic load balancer is open to the internet by default.</a:t>
            </a:r>
          </a:p>
          <a:p>
            <a:pPr marL="171450" indent="-171450">
              <a:buFont typeface="Arial" panose="020B0604020202020204" pitchFamily="34" charset="0"/>
              <a:buChar char="•"/>
            </a:pPr>
            <a:endParaRPr lang="en-US" dirty="0"/>
          </a:p>
          <a:p>
            <a:pPr marL="171450" indent="-171450">
              <a:buFont typeface="Arial" panose="020B0604020202020204" pitchFamily="34" charset="0"/>
              <a:buChar char="•"/>
            </a:pPr>
            <a:r>
              <a:rPr lang="en-US" dirty="0"/>
              <a:t>Load balancer doesn't store customer data.</a:t>
            </a:r>
          </a:p>
          <a:p>
            <a:pPr marL="171450" indent="-171450">
              <a:buFont typeface="Arial" panose="020B0604020202020204" pitchFamily="34" charset="0"/>
              <a:buChar char="•"/>
            </a:pPr>
            <a:endParaRPr lang="en-US" dirty="0"/>
          </a:p>
          <a:p>
            <a:pPr marL="0" marR="0" lvl="0" indent="0" algn="l" defTabSz="914367" rtl="0" eaLnBrk="1" fontAlgn="auto" latinLnBrk="0" hangingPunct="1">
              <a:lnSpc>
                <a:spcPct val="90000"/>
              </a:lnSpc>
              <a:spcBef>
                <a:spcPts val="0"/>
              </a:spcBef>
              <a:spcAft>
                <a:spcPts val="333"/>
              </a:spcAft>
              <a:buClrTx/>
              <a:buSzTx/>
              <a:buFont typeface="Arial" panose="020B0604020202020204" pitchFamily="34" charset="0"/>
              <a:buNone/>
              <a:tabLst/>
              <a:defRPr/>
            </a:pPr>
            <a:r>
              <a:rPr lang="en-US" dirty="0"/>
              <a:t>For more information on the individual load balancer components, see </a:t>
            </a:r>
            <a:r>
              <a:rPr lang="en-US" sz="1800" u="sng" dirty="0">
                <a:solidFill>
                  <a:srgbClr val="323232"/>
                </a:solidFill>
                <a:effectLst/>
                <a:latin typeface="Helvetica" panose="020B0604020202020204" pitchFamily="34" charset="0"/>
                <a:ea typeface="Times New Roman" panose="02020603050405020304" pitchFamily="18" charset="0"/>
                <a:cs typeface="Times New Roman" panose="02020603050405020304" pitchFamily="18" charset="0"/>
                <a:hlinkClick r:id="rId3"/>
              </a:rPr>
              <a:t>https://docs.microsoft.com/en-us/azure/load-balancer/load-balancer-overview</a:t>
            </a:r>
            <a:r>
              <a:rPr lang="en-US" sz="1800" dirty="0">
                <a:solidFill>
                  <a:srgbClr val="323232"/>
                </a:solidFill>
                <a:effectLst/>
                <a:latin typeface="Helvetica" panose="020B0604020202020204" pitchFamily="34" charset="0"/>
                <a:ea typeface="Times New Roman" panose="02020603050405020304" pitchFamily="18" charset="0"/>
                <a:cs typeface="Times New Roman" panose="02020603050405020304" pitchFamily="18" charset="0"/>
              </a:rPr>
              <a:t>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lvl="0" indent="0" algn="l" defTabSz="914367" rtl="0" eaLnBrk="1" fontAlgn="auto" latinLnBrk="0" hangingPunct="1">
              <a:lnSpc>
                <a:spcPct val="90000"/>
              </a:lnSpc>
              <a:spcBef>
                <a:spcPts val="0"/>
              </a:spcBef>
              <a:spcAft>
                <a:spcPts val="333"/>
              </a:spcAft>
              <a:buClrTx/>
              <a:buSzTx/>
              <a:buFont typeface="Arial" panose="020B0604020202020204" pitchFamily="34" charset="0"/>
              <a:buNone/>
              <a:tabLst/>
              <a:defRPr/>
            </a:pPr>
            <a:endParaRPr lang="en-US" dirty="0"/>
          </a:p>
        </p:txBody>
      </p:sp>
      <p:sp>
        <p:nvSpPr>
          <p:cNvPr id="4" name="Header Placeholder 3"/>
          <p:cNvSpPr>
            <a:spLocks noGrp="1"/>
          </p:cNvSpPr>
          <p:nvPr>
            <p:ph type="hdr" sz="quarter"/>
          </p:nvPr>
        </p:nvSpPr>
        <p:spPr/>
        <p:txBody>
          <a:bodyPr/>
          <a:lstStyle/>
          <a:p>
            <a:endParaRPr lang="en-US" dirty="0"/>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
          </p:nvPr>
        </p:nvSpPr>
        <p:spPr/>
        <p:txBody>
          <a:bodyPr/>
          <a:lstStyle/>
          <a:p>
            <a:fld id="{386CE63F-9E7F-4C04-9D0D-FCA25A8E9E86}" type="datetime8">
              <a:rPr lang="en-US" smtClean="0"/>
              <a:t>10/18/2022 10:22 AM</a:t>
            </a:fld>
            <a:endParaRPr lang="en-US" dirty="0"/>
          </a:p>
        </p:txBody>
      </p:sp>
      <p:sp>
        <p:nvSpPr>
          <p:cNvPr id="7" name="Slide Number Placeholder 6"/>
          <p:cNvSpPr>
            <a:spLocks noGrp="1"/>
          </p:cNvSpPr>
          <p:nvPr>
            <p:ph type="sldNum" sz="quarter" idx="5"/>
          </p:nvPr>
        </p:nvSpPr>
        <p:spPr/>
        <p:txBody>
          <a:bodyPr/>
          <a:lstStyle/>
          <a:p>
            <a:fld id="{B4008EB6-D09E-4580-8CD6-DDB14511944F}" type="slidenum">
              <a:rPr lang="en-US" smtClean="0"/>
              <a:pPr/>
              <a:t>25</a:t>
            </a:fld>
            <a:endParaRPr lang="en-US" dirty="0"/>
          </a:p>
        </p:txBody>
      </p:sp>
    </p:spTree>
    <p:extLst>
      <p:ext uri="{BB962C8B-B14F-4D97-AF65-F5344CB8AC3E}">
        <p14:creationId xmlns:p14="http://schemas.microsoft.com/office/powerpoint/2010/main" val="229177674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367" rtl="0" eaLnBrk="1" fontAlgn="auto" latinLnBrk="0" hangingPunct="1">
              <a:lnSpc>
                <a:spcPct val="90000"/>
              </a:lnSpc>
              <a:spcBef>
                <a:spcPts val="0"/>
              </a:spcBef>
              <a:spcAft>
                <a:spcPts val="333"/>
              </a:spcAft>
              <a:buClrTx/>
              <a:buSzTx/>
              <a:buFontTx/>
              <a:buNone/>
              <a:tabLst/>
              <a:defRPr/>
            </a:pPr>
            <a:r>
              <a:rPr lang="en-US" sz="850" dirty="0">
                <a:cs typeface="Segoe UI Light"/>
              </a:rPr>
              <a:t>What is Azure Application Gateway? </a:t>
            </a:r>
            <a:r>
              <a:rPr lang="en-US" sz="850" dirty="0">
                <a:latin typeface="Segoe UI Light"/>
                <a:cs typeface="Segoe UI Light"/>
                <a:hlinkClick r:id="rId3"/>
              </a:rPr>
              <a:t>https://docs.microsoft.com/en-us/azure/application-gateway/log-analytics</a:t>
            </a:r>
          </a:p>
          <a:p>
            <a:endParaRPr lang="en-US" sz="850" dirty="0">
              <a:cs typeface="Segoe UI Light"/>
            </a:endParaRPr>
          </a:p>
        </p:txBody>
      </p:sp>
      <p:sp>
        <p:nvSpPr>
          <p:cNvPr id="4" name="Header Placeholder 3"/>
          <p:cNvSpPr>
            <a:spLocks noGrp="1"/>
          </p:cNvSpPr>
          <p:nvPr>
            <p:ph type="hdr" sz="quarter"/>
          </p:nvPr>
        </p:nvSpPr>
        <p:spPr/>
        <p:txBody>
          <a:bodyPr/>
          <a:lstStyle/>
          <a:p>
            <a:endParaRPr lang="en-US" dirty="0"/>
          </a:p>
        </p:txBody>
      </p:sp>
      <p:sp>
        <p:nvSpPr>
          <p:cNvPr id="5" name="Footer Placeholder 4"/>
          <p:cNvSpPr>
            <a:spLocks noGrp="1"/>
          </p:cNvSpPr>
          <p:nvPr>
            <p:ph type="ftr" sz="quarter" idx="4"/>
          </p:nvPr>
        </p:nvSpPr>
        <p:spPr/>
        <p:txBody>
          <a:body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fld id="{386CE63F-9E7F-4C04-9D0D-FCA25A8E9E86}" type="datetime8">
              <a:rPr lang="en-US" smtClean="0"/>
              <a:t>10/18/2022 10:22 AM</a:t>
            </a:fld>
            <a:endParaRPr lang="en-US" dirty="0"/>
          </a:p>
        </p:txBody>
      </p:sp>
      <p:sp>
        <p:nvSpPr>
          <p:cNvPr id="7" name="Slide Number Placeholder 6"/>
          <p:cNvSpPr>
            <a:spLocks noGrp="1"/>
          </p:cNvSpPr>
          <p:nvPr>
            <p:ph type="sldNum" sz="quarter" idx="5"/>
          </p:nvPr>
        </p:nvSpPr>
        <p:spPr/>
        <p:txBody>
          <a:bodyPr/>
          <a:lstStyle/>
          <a:p>
            <a:fld id="{B4008EB6-D09E-4580-8CD6-DDB14511944F}" type="slidenum">
              <a:rPr lang="en-US" smtClean="0"/>
              <a:pPr/>
              <a:t>26</a:t>
            </a:fld>
            <a:endParaRPr lang="en-US" dirty="0"/>
          </a:p>
        </p:txBody>
      </p:sp>
    </p:spTree>
    <p:extLst>
      <p:ext uri="{BB962C8B-B14F-4D97-AF65-F5344CB8AC3E}">
        <p14:creationId xmlns:p14="http://schemas.microsoft.com/office/powerpoint/2010/main" val="131599717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sz="850" dirty="0">
                <a:latin typeface="Segoe UI Light"/>
                <a:cs typeface="Segoe UI Light"/>
                <a:hlinkClick r:id="rId3"/>
              </a:rPr>
              <a:t>https://docs.microsoft.com/en-us/azure/application-gateway/features#web-application-firewall</a:t>
            </a:r>
            <a:endParaRPr lang="en-US" sz="850" dirty="0">
              <a:latin typeface="Segoe UI Light"/>
              <a:cs typeface="Segoe UI Light"/>
            </a:endParaRPr>
          </a:p>
          <a:p>
            <a:r>
              <a:rPr lang="en-AU" sz="850" dirty="0">
                <a:latin typeface="Segoe UI Light"/>
                <a:cs typeface="Segoe UI Light"/>
                <a:hlinkClick r:id="rId4"/>
              </a:rPr>
              <a:t>https://docs.microsoft.com/en-us/azure/web-application-firewall/overview</a:t>
            </a:r>
            <a:endParaRPr lang="en-US" sz="850" dirty="0">
              <a:latin typeface="Segoe UI Light"/>
              <a:cs typeface="Segoe UI Light"/>
            </a:endParaRPr>
          </a:p>
          <a:p>
            <a:endParaRPr lang="en-AU" sz="850" dirty="0">
              <a:latin typeface="Segoe UI Light"/>
              <a:cs typeface="Segoe UI Light"/>
            </a:endParaRPr>
          </a:p>
          <a:p>
            <a:r>
              <a:rPr lang="en-AU" sz="850" dirty="0">
                <a:latin typeface="Segoe UI Light"/>
                <a:cs typeface="Segoe UI Light"/>
              </a:rPr>
              <a:t>Web Application Firewall (WAF) provides centralized protection of your web applications from common exploits and vulnerabilities. Web applications are increasingly targeted by malicious attacks that exploit commonly known vulnerabilities. SQL injection and cross-site scripting are among the most common attacks.</a:t>
            </a:r>
            <a:endParaRPr lang="en-US" sz="850" dirty="0">
              <a:latin typeface="Segoe UI Light"/>
              <a:cs typeface="Segoe UI Light"/>
            </a:endParaRPr>
          </a:p>
          <a:p>
            <a:endParaRPr lang="en-AU" sz="850" dirty="0">
              <a:cs typeface="Segoe UI Light"/>
            </a:endParaRPr>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10/18/2022 10:22 AM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27</a:t>
            </a:fld>
            <a:endParaRPr lang="en-US" dirty="0"/>
          </a:p>
        </p:txBody>
      </p:sp>
    </p:spTree>
    <p:extLst>
      <p:ext uri="{BB962C8B-B14F-4D97-AF65-F5344CB8AC3E}">
        <p14:creationId xmlns:p14="http://schemas.microsoft.com/office/powerpoint/2010/main" val="327571360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sz="800" dirty="0">
                <a:latin typeface="Segoe UI Light"/>
                <a:cs typeface="Segoe UI Light"/>
                <a:hlinkClick r:id="rId3"/>
              </a:rPr>
              <a:t>https://docs.microsoft.com/en-us/azure/frontdoor/front-door-overview</a:t>
            </a:r>
            <a:endParaRPr lang="en-US" sz="850" kern="1200" dirty="0">
              <a:effectLst/>
              <a:latin typeface="Segoe UI Light"/>
              <a:cs typeface="Segoe UI Light"/>
            </a:endParaRPr>
          </a:p>
          <a:p>
            <a:endParaRPr lang="en-US" sz="850" kern="1200" dirty="0">
              <a:effectLst/>
              <a:latin typeface="Segoe UI Light"/>
              <a:cs typeface="Segoe UI Light"/>
            </a:endParaRPr>
          </a:p>
          <a:p>
            <a:r>
              <a:rPr lang="en-US" sz="850" kern="1200" dirty="0">
                <a:effectLst/>
                <a:latin typeface="Segoe UI Light"/>
                <a:cs typeface="Segoe UI Light"/>
              </a:rPr>
              <a:t>One way to protect an Azure service is to make it highly </a:t>
            </a:r>
            <a:r>
              <a:rPr lang="en-US" sz="850" dirty="0">
                <a:latin typeface="Segoe UI Light"/>
                <a:cs typeface="Segoe UI Light"/>
              </a:rPr>
              <a:t>available, </a:t>
            </a:r>
            <a:r>
              <a:rPr lang="en-US" sz="850" kern="1200" dirty="0">
                <a:effectLst/>
                <a:latin typeface="Segoe UI Light"/>
                <a:cs typeface="Segoe UI Light"/>
              </a:rPr>
              <a:t>very responsive, and monitor its performance for unresponsiveness. Azure Front Door Service (AFD) offers these protections.</a:t>
            </a:r>
            <a:r>
              <a:rPr lang="en-US" sz="850" dirty="0">
                <a:latin typeface="Segoe UI Light"/>
                <a:cs typeface="Segoe UI Light"/>
              </a:rPr>
              <a:t> </a:t>
            </a:r>
            <a:endParaRPr lang="en-US" sz="882" kern="1200" dirty="0">
              <a:cs typeface="Segoe UI Light" pitchFamily="34" charset="0"/>
            </a:endParaRPr>
          </a:p>
          <a:p>
            <a:r>
              <a:rPr lang="en-US" sz="850" kern="1200" dirty="0">
                <a:effectLst/>
                <a:latin typeface="Segoe UI Light"/>
                <a:cs typeface="Segoe UI Light"/>
              </a:rPr>
              <a:t>AFD enables you to define, manage, and monitor the global routing for your web traffic by optimizing for best performance and instant global failover for high availability. With AFD, you can transform your multiple-region consumer and enterprise applications into robust, high-performance, personalized modern applications, APIs, and content that reaches a global audience with Azure.</a:t>
            </a:r>
            <a:endParaRPr lang="en-US" sz="850" kern="1200" dirty="0">
              <a:latin typeface="Segoe UI Light"/>
              <a:cs typeface="Segoe UI Light"/>
            </a:endParaRPr>
          </a:p>
          <a:p>
            <a:r>
              <a:rPr lang="en-US" sz="850" kern="1200" dirty="0">
                <a:effectLst/>
                <a:latin typeface="Segoe UI Light"/>
                <a:cs typeface="Segoe UI Light"/>
              </a:rPr>
              <a:t>AFD works at Layer 7 or HTTP/</a:t>
            </a:r>
            <a:r>
              <a:rPr lang="en-US" sz="850" kern="1200">
                <a:effectLst/>
                <a:latin typeface="Segoe UI Light"/>
                <a:cs typeface="Segoe UI Light"/>
              </a:rPr>
              <a:t>HTTPS layer, and </a:t>
            </a:r>
            <a:r>
              <a:rPr lang="en-US" sz="850" kern="1200" dirty="0">
                <a:effectLst/>
                <a:latin typeface="Segoe UI Light"/>
                <a:cs typeface="Segoe UI Light"/>
              </a:rPr>
              <a:t>uses anycast protocol with split TCP and Microsoft's global network for improving global connectivity. Based on your routing method selection in the configuration, you can ensure that AFD is routing your client requests to the fastest and most available application backend. An </a:t>
            </a:r>
            <a:r>
              <a:rPr lang="en-US" sz="850" i="1" kern="1200" dirty="0">
                <a:effectLst/>
                <a:latin typeface="Segoe UI Light"/>
                <a:cs typeface="Segoe UI Light"/>
              </a:rPr>
              <a:t>application backend</a:t>
            </a:r>
            <a:r>
              <a:rPr lang="en-US" sz="850" kern="1200" dirty="0">
                <a:effectLst/>
                <a:latin typeface="Segoe UI Light"/>
                <a:cs typeface="Segoe UI Light"/>
              </a:rPr>
              <a:t> is any internet-facing service hosted inside or outside of Azure.</a:t>
            </a:r>
            <a:r>
              <a:rPr lang="en-US" sz="850" dirty="0">
                <a:latin typeface="Segoe UI Light"/>
                <a:cs typeface="Segoe UI Light"/>
              </a:rPr>
              <a:t> </a:t>
            </a:r>
            <a:endParaRPr lang="en-US" sz="850" kern="1200" dirty="0">
              <a:latin typeface="Segoe UI Light" pitchFamily="34" charset="0"/>
              <a:cs typeface="Segoe UI Light"/>
            </a:endParaRPr>
          </a:p>
          <a:p>
            <a:r>
              <a:rPr lang="en-US" sz="850" kern="1200" dirty="0">
                <a:effectLst/>
                <a:latin typeface="Segoe UI Light"/>
                <a:cs typeface="Segoe UI Light"/>
              </a:rPr>
              <a:t>AFD provides a range of traffic-routing methods and backend health monitoring options to suit different application needs and automatic failover models. Similar to Traffic Manager, AFD is resilient to failures, including an entire Azure region failure. AFD is not a new service; it was developed years ago to enhance its Bing and Microsoft Office 365 services.</a:t>
            </a:r>
            <a:endParaRPr lang="en-US" sz="850" kern="1200" dirty="0">
              <a:latin typeface="Segoe UI Light"/>
              <a:cs typeface="Segoe UI Light"/>
            </a:endParaRPr>
          </a:p>
          <a:p>
            <a:endParaRPr lang="en-US" dirty="0"/>
          </a:p>
          <a:p>
            <a:r>
              <a:rPr lang="en-US" sz="850" dirty="0">
                <a:latin typeface="Segoe UI Light"/>
                <a:cs typeface="Segoe UI Light"/>
              </a:rPr>
              <a:t>As you</a:t>
            </a:r>
            <a:r>
              <a:rPr lang="en-US" sz="850" baseline="0" dirty="0">
                <a:latin typeface="Segoe UI Light"/>
                <a:cs typeface="Segoe UI Light"/>
              </a:rPr>
              <a:t> present this slide, demonstrate the process of provisioning and configuring Azure Front Door service</a:t>
            </a:r>
            <a:r>
              <a:rPr lang="en-US" sz="850" dirty="0">
                <a:latin typeface="Segoe UI Light"/>
                <a:cs typeface="Segoe UI Light"/>
              </a:rPr>
              <a:t>.</a:t>
            </a:r>
          </a:p>
          <a:p>
            <a:endParaRPr lang="en-US" sz="850" dirty="0">
              <a:latin typeface="Segoe UI Light"/>
              <a:cs typeface="Segoe UI Light"/>
            </a:endParaRPr>
          </a:p>
          <a:p>
            <a:r>
              <a:rPr lang="en-AU" dirty="0">
                <a:hlinkClick r:id="rId3"/>
              </a:rPr>
              <a:t>https://docs.microsoft.com/en-us/azure/frontdoor/front-door-overview</a:t>
            </a:r>
            <a:endParaRPr lang="en-US" dirty="0"/>
          </a:p>
          <a:p>
            <a:endParaRPr lang="en-US" dirty="0"/>
          </a:p>
          <a:p>
            <a:r>
              <a:rPr lang="en-US" sz="850" dirty="0">
                <a:latin typeface="Segoe UI Light"/>
                <a:cs typeface="Segoe UI Light"/>
              </a:rPr>
              <a:t>One way to protect an Azure service is to make it highly available, very responsive, and monitor its performance for unresponsiveness. Azure Front Door Service (AFD) offers these protections. </a:t>
            </a:r>
          </a:p>
          <a:p>
            <a:r>
              <a:rPr lang="en-US" sz="850" dirty="0">
                <a:latin typeface="Segoe UI Light"/>
                <a:cs typeface="Segoe UI Light"/>
              </a:rPr>
              <a:t>AFD enables you to define, manage, and monitor the global routing for your web traffic by optimizing for best performance and instant global failover for high availability. With AFD, you can transform your multiple-region consumer and enterprise applications into robust, high-performance, personalized modern applications, APIs, and content that reaches a global audience with Azure.</a:t>
            </a:r>
          </a:p>
          <a:p>
            <a:r>
              <a:rPr lang="en-US" sz="850" dirty="0">
                <a:latin typeface="Segoe UI Light"/>
                <a:cs typeface="Segoe UI Light"/>
              </a:rPr>
              <a:t>AFD works at Layer 7 or HTTP/HTTPS layer, and uses anycast protocol with split TCP and Microsoft's global network for improving global connectivity. Based on your routing method selection in the configuration, you can ensure that AFD is routing your client requests to the fastest and most available application backend. An </a:t>
            </a:r>
            <a:r>
              <a:rPr lang="en-US" sz="850" i="1" dirty="0">
                <a:latin typeface="Segoe UI Light"/>
                <a:cs typeface="Segoe UI Light"/>
              </a:rPr>
              <a:t>application backend</a:t>
            </a:r>
            <a:r>
              <a:rPr lang="en-US" sz="850" dirty="0">
                <a:latin typeface="Segoe UI Light"/>
                <a:cs typeface="Segoe UI Light"/>
              </a:rPr>
              <a:t> is any internet-facing service hosted inside or outside of Azure. </a:t>
            </a:r>
          </a:p>
          <a:p>
            <a:r>
              <a:rPr lang="en-US" sz="850" dirty="0">
                <a:latin typeface="Segoe UI Light"/>
                <a:cs typeface="Segoe UI Light"/>
              </a:rPr>
              <a:t>AFD provides a range of traffic-routing methods and backend health monitoring options to suit different application needs and automatic failover models. Similar to Traffic Manager, AFD is resilient to failures, including an entire Azure region failure. AFD is not a new service; it was developed years ago to enhance its Bing and Microsoft Office 365 services.</a:t>
            </a:r>
          </a:p>
          <a:p>
            <a:endParaRPr lang="en-US" dirty="0"/>
          </a:p>
          <a:p>
            <a:r>
              <a:rPr lang="en-US" sz="850" dirty="0">
                <a:latin typeface="Segoe UI Light"/>
                <a:cs typeface="Segoe UI Light"/>
              </a:rPr>
              <a:t>As you present this slide, demonstrate the process of provisioning and configuring Azure Front Door service.</a:t>
            </a:r>
          </a:p>
          <a:p>
            <a:endParaRPr lang="en-US" sz="850" dirty="0">
              <a:latin typeface="Segoe UI Light"/>
              <a:cs typeface="Segoe UI Light"/>
            </a:endParaRPr>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10/18/2022 10:22 AM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28</a:t>
            </a:fld>
            <a:endParaRPr lang="en-US" dirty="0"/>
          </a:p>
        </p:txBody>
      </p:sp>
    </p:spTree>
    <p:extLst>
      <p:ext uri="{BB962C8B-B14F-4D97-AF65-F5344CB8AC3E}">
        <p14:creationId xmlns:p14="http://schemas.microsoft.com/office/powerpoint/2010/main" val="77038295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r>
              <a:rPr lang="en-US" sz="1800" dirty="0">
                <a:solidFill>
                  <a:srgbClr val="171717"/>
                </a:solidFill>
                <a:latin typeface="Segoe UI"/>
                <a:ea typeface="Times New Roman" panose="02020603050405020304" pitchFamily="18" charset="0"/>
                <a:cs typeface="Segoe UI"/>
              </a:rPr>
              <a:t>ExpressRoute Overview - </a:t>
            </a:r>
            <a:r>
              <a:rPr lang="en-US" sz="850" dirty="0">
                <a:latin typeface="Segoe UI Light"/>
                <a:cs typeface="Segoe UI Light"/>
                <a:hlinkClick r:id="rId3"/>
              </a:rPr>
              <a:t>https://docs.microsoft.com/en-us/azure/expressroute/expressroute-introduction</a:t>
            </a:r>
            <a:endParaRPr lang="en-US" sz="850" dirty="0">
              <a:solidFill>
                <a:srgbClr val="171717"/>
              </a:solidFill>
              <a:latin typeface="Segoe UI Light"/>
              <a:ea typeface="Times New Roman" panose="02020603050405020304" pitchFamily="18" charset="0"/>
              <a:cs typeface="Segoe UI Light"/>
            </a:endParaRPr>
          </a:p>
          <a:p>
            <a:pPr>
              <a:lnSpc>
                <a:spcPct val="107000"/>
              </a:lnSpc>
              <a:spcAft>
                <a:spcPts val="800"/>
              </a:spcAft>
            </a:pPr>
            <a:endParaRPr lang="en-US" sz="1800" dirty="0">
              <a:solidFill>
                <a:srgbClr val="171717"/>
              </a:solidFill>
              <a:latin typeface="Segoe UI"/>
              <a:ea typeface="Times New Roman" panose="02020603050405020304" pitchFamily="18" charset="0"/>
              <a:cs typeface="Segoe UI"/>
            </a:endParaRPr>
          </a:p>
          <a:p>
            <a:pPr algn="l"/>
            <a:r>
              <a:rPr lang="en-US" sz="1600" b="0" i="0" dirty="0">
                <a:solidFill>
                  <a:srgbClr val="171717"/>
                </a:solidFill>
                <a:effectLst/>
                <a:latin typeface="Segoe UI" panose="020B0502040204020203" pitchFamily="34" charset="0"/>
              </a:rPr>
              <a:t>ExpressRoute lets you extend your on-premises networks into the Microsoft cloud over a private connection with the help of a connectivity provider. With ExpressRoute, you can establish connections to Microsoft cloud services, such as Microsoft Azure and Microsoft 365.</a:t>
            </a:r>
          </a:p>
          <a:p>
            <a:pPr algn="l"/>
            <a:endParaRPr lang="en-US" sz="1600" b="0" i="0" dirty="0">
              <a:solidFill>
                <a:srgbClr val="171717"/>
              </a:solidFill>
              <a:effectLst/>
              <a:latin typeface="Segoe UI" panose="020B0502040204020203" pitchFamily="34" charset="0"/>
            </a:endParaRPr>
          </a:p>
          <a:p>
            <a:pPr algn="l"/>
            <a:r>
              <a:rPr lang="en-US" sz="1600" b="0" i="0" dirty="0">
                <a:solidFill>
                  <a:srgbClr val="171717"/>
                </a:solidFill>
                <a:effectLst/>
                <a:latin typeface="Segoe UI" panose="020B0502040204020203" pitchFamily="34" charset="0"/>
              </a:rPr>
              <a:t>Connectivity can be from an any-to-any (IP VPN) network, a point-to-point Ethernet network, or a virtual cross-connection through a connectivity provider at a colocation facility. ExpressRoute connections don't go over the public Internet. This allows ExpressRoute connections to offer more reliability, faster speeds, consistent latencies, and higher security than typical connections over the Internet. </a:t>
            </a:r>
          </a:p>
          <a:p>
            <a:pPr algn="l"/>
            <a:endParaRPr lang="en-US" sz="850" dirty="0">
              <a:cs typeface="Segoe UI Light"/>
            </a:endParaRPr>
          </a:p>
          <a:p>
            <a:r>
              <a:rPr lang="en-US" sz="850" b="1" dirty="0">
                <a:cs typeface="Segoe UI Light"/>
              </a:rPr>
              <a:t>Note</a:t>
            </a:r>
            <a:r>
              <a:rPr lang="en-US" sz="850" dirty="0">
                <a:cs typeface="Segoe UI Light"/>
              </a:rPr>
              <a:t>: </a:t>
            </a:r>
            <a:r>
              <a:rPr lang="en-US" sz="1600" b="0" i="0" dirty="0">
                <a:solidFill>
                  <a:srgbClr val="171717"/>
                </a:solidFill>
                <a:effectLst/>
                <a:latin typeface="Segoe UI" panose="020B0502040204020203" pitchFamily="34" charset="0"/>
              </a:rPr>
              <a:t>In the context of ExpressRoute, the Microsoft Edge describes the edge routers on the Microsoft side of the ExpressRoute circuit. This is the ExpressRoute circuit's point of entry into Microsoft's network.</a:t>
            </a:r>
          </a:p>
          <a:p>
            <a:endParaRPr lang="en-US" sz="1600" b="0" i="0" dirty="0">
              <a:solidFill>
                <a:srgbClr val="171717"/>
              </a:solidFill>
              <a:effectLst/>
              <a:latin typeface="Segoe UI" panose="020B0502040204020203" pitchFamily="34" charset="0"/>
              <a:cs typeface="Segoe UI Light"/>
            </a:endParaRPr>
          </a:p>
          <a:p>
            <a:r>
              <a:rPr lang="en-US" sz="850" b="1" dirty="0">
                <a:cs typeface="Segoe UI Light"/>
              </a:rPr>
              <a:t>Key benefits</a:t>
            </a:r>
          </a:p>
          <a:p>
            <a:pPr marL="171450" indent="-171450">
              <a:buFont typeface="Arial" panose="020B0604020202020204" pitchFamily="34" charset="0"/>
              <a:buChar char="•"/>
            </a:pPr>
            <a:r>
              <a:rPr lang="en-US" sz="850" dirty="0">
                <a:cs typeface="Segoe UI Light"/>
              </a:rPr>
              <a:t>Layer 3 connectivity between your on-premises network and the Microsoft Cloud through a connectivity provider. Connectivity can be from an any-to-any (IPVPN) network, a point-to-point Ethernet connection, or through a virtual cross-connection via an Ethernet exchange.</a:t>
            </a:r>
          </a:p>
          <a:p>
            <a:pPr marL="171450" indent="-171450">
              <a:buFont typeface="Arial" panose="020B0604020202020204" pitchFamily="34" charset="0"/>
              <a:buChar char="•"/>
            </a:pPr>
            <a:r>
              <a:rPr lang="en-US" sz="850" dirty="0">
                <a:cs typeface="Segoe UI Light"/>
              </a:rPr>
              <a:t>Connectivity to Microsoft cloud services across all regions in the geopolitical region.</a:t>
            </a:r>
          </a:p>
          <a:p>
            <a:pPr marL="171450" indent="-171450">
              <a:buFont typeface="Arial" panose="020B0604020202020204" pitchFamily="34" charset="0"/>
              <a:buChar char="•"/>
            </a:pPr>
            <a:r>
              <a:rPr lang="en-US" sz="850" dirty="0">
                <a:cs typeface="Segoe UI Light"/>
              </a:rPr>
              <a:t>Global connectivity to Microsoft services across all regions with the ExpressRoute premium add-on.</a:t>
            </a:r>
          </a:p>
          <a:p>
            <a:pPr marL="171450" indent="-171450">
              <a:buFont typeface="Arial" panose="020B0604020202020204" pitchFamily="34" charset="0"/>
              <a:buChar char="•"/>
            </a:pPr>
            <a:r>
              <a:rPr lang="en-US" sz="850" dirty="0">
                <a:cs typeface="Segoe UI Light"/>
              </a:rPr>
              <a:t>Dynamic routing between your network and Microsoft via </a:t>
            </a:r>
            <a:r>
              <a:rPr lang="en-US" sz="1600" b="0" i="0" dirty="0">
                <a:solidFill>
                  <a:srgbClr val="444444"/>
                </a:solidFill>
                <a:effectLst/>
                <a:latin typeface="Roboto" panose="02000000000000000000" pitchFamily="2" charset="0"/>
              </a:rPr>
              <a:t>Border Gateway Protocol (</a:t>
            </a:r>
            <a:r>
              <a:rPr lang="en-US" sz="850" dirty="0">
                <a:cs typeface="Segoe UI Light"/>
              </a:rPr>
              <a:t>BGP).</a:t>
            </a:r>
          </a:p>
          <a:p>
            <a:pPr marL="171450" indent="-171450">
              <a:buFont typeface="Arial" panose="020B0604020202020204" pitchFamily="34" charset="0"/>
              <a:buChar char="•"/>
            </a:pPr>
            <a:r>
              <a:rPr lang="en-US" sz="850" dirty="0">
                <a:cs typeface="Segoe UI Light"/>
              </a:rPr>
              <a:t>Built-in redundancy in every peering location for higher reliability.</a:t>
            </a:r>
          </a:p>
          <a:p>
            <a:pPr marL="171450" indent="-171450">
              <a:buFont typeface="Arial" panose="020B0604020202020204" pitchFamily="34" charset="0"/>
              <a:buChar char="•"/>
            </a:pPr>
            <a:r>
              <a:rPr lang="en-US" sz="850" dirty="0">
                <a:cs typeface="Segoe UI Light"/>
              </a:rPr>
              <a:t>Connection uptime SLA.</a:t>
            </a:r>
          </a:p>
          <a:p>
            <a:pPr marL="171450" indent="-171450">
              <a:buFont typeface="Arial" panose="020B0604020202020204" pitchFamily="34" charset="0"/>
              <a:buChar char="•"/>
            </a:pPr>
            <a:r>
              <a:rPr lang="en-US" sz="850" dirty="0">
                <a:cs typeface="Segoe UI Light"/>
              </a:rPr>
              <a:t>QoS support for Skype for Business</a:t>
            </a:r>
          </a:p>
          <a:p>
            <a:pPr marL="0" indent="0">
              <a:buFont typeface="Arial" panose="020B0604020202020204" pitchFamily="34" charset="0"/>
              <a:buNone/>
            </a:pPr>
            <a:endParaRPr lang="en-US" sz="850" dirty="0">
              <a:cs typeface="Segoe UI Light"/>
            </a:endParaRPr>
          </a:p>
          <a:p>
            <a:pPr marL="0" indent="0">
              <a:buFont typeface="Arial" panose="020B0604020202020204" pitchFamily="34" charset="0"/>
              <a:buNone/>
            </a:pPr>
            <a:r>
              <a:rPr lang="en-US" sz="850" b="1" dirty="0">
                <a:cs typeface="Segoe UI Light"/>
              </a:rPr>
              <a:t>Features</a:t>
            </a:r>
          </a:p>
          <a:p>
            <a:pPr marL="0" indent="0">
              <a:buFont typeface="Arial" panose="020B0604020202020204" pitchFamily="34" charset="0"/>
              <a:buNone/>
            </a:pPr>
            <a:endParaRPr lang="en-US" sz="850" dirty="0">
              <a:cs typeface="Segoe UI Light"/>
            </a:endParaRPr>
          </a:p>
          <a:p>
            <a:pPr algn="l"/>
            <a:r>
              <a:rPr lang="en-US" sz="1600" b="1" i="0" dirty="0">
                <a:solidFill>
                  <a:srgbClr val="171717"/>
                </a:solidFill>
                <a:effectLst/>
                <a:latin typeface="Segoe UI" panose="020B0502040204020203" pitchFamily="34" charset="0"/>
              </a:rPr>
              <a:t>Layer 3 connectivity</a:t>
            </a:r>
          </a:p>
          <a:p>
            <a:pPr algn="l"/>
            <a:r>
              <a:rPr lang="en-US" sz="1600" b="0" i="0" dirty="0">
                <a:solidFill>
                  <a:srgbClr val="171717"/>
                </a:solidFill>
                <a:effectLst/>
                <a:latin typeface="Segoe UI" panose="020B0502040204020203" pitchFamily="34" charset="0"/>
              </a:rPr>
              <a:t>Microsoft uses Border Gateway Protocol (BGP), an industry standard dynamic routing protocol, to exchange routes between your on-premises network, your instances in Azure, and Microsoft public addresses. We establish multiple BGP sessions with your network for different traffic profiles.</a:t>
            </a:r>
          </a:p>
          <a:p>
            <a:pPr marL="0" indent="0">
              <a:buFont typeface="Arial" panose="020B0604020202020204" pitchFamily="34" charset="0"/>
              <a:buNone/>
            </a:pPr>
            <a:endParaRPr lang="en-US" sz="850" dirty="0">
              <a:cs typeface="Segoe UI Light"/>
            </a:endParaRPr>
          </a:p>
          <a:p>
            <a:pPr algn="l"/>
            <a:r>
              <a:rPr lang="en-US" sz="1600" b="1" i="0" dirty="0">
                <a:solidFill>
                  <a:srgbClr val="171717"/>
                </a:solidFill>
                <a:effectLst/>
                <a:latin typeface="Segoe UI" panose="020B0502040204020203" pitchFamily="34" charset="0"/>
              </a:rPr>
              <a:t>Redundancy</a:t>
            </a:r>
          </a:p>
          <a:p>
            <a:pPr algn="l"/>
            <a:r>
              <a:rPr lang="en-US" sz="1600" b="0" i="0" dirty="0">
                <a:solidFill>
                  <a:srgbClr val="171717"/>
                </a:solidFill>
                <a:effectLst/>
                <a:latin typeface="Segoe UI" panose="020B0502040204020203" pitchFamily="34" charset="0"/>
              </a:rPr>
              <a:t>Each ExpressRoute circuit consists of two connections to two Microsoft Enterprise edge routers (MSEEs) at an </a:t>
            </a:r>
            <a:r>
              <a:rPr lang="en-US" sz="1600" b="0" i="0" u="none" strike="noStrike" dirty="0">
                <a:solidFill>
                  <a:srgbClr val="171717"/>
                </a:solidFill>
                <a:effectLst/>
                <a:latin typeface="Segoe UI" panose="020B0502040204020203" pitchFamily="34" charset="0"/>
              </a:rPr>
              <a:t>ExpressRoute Location</a:t>
            </a:r>
            <a:r>
              <a:rPr lang="en-US" sz="1600" b="0" i="0" dirty="0">
                <a:solidFill>
                  <a:srgbClr val="171717"/>
                </a:solidFill>
                <a:effectLst/>
                <a:latin typeface="Segoe UI" panose="020B0502040204020203" pitchFamily="34" charset="0"/>
              </a:rPr>
              <a:t> from the connectivity provider/your network edge. Microsoft requires dual BGP connection from the connectivity provider/your network edge – one to each MSEE. You may choose not to deploy redundant devices/Ethernet circuits at your end. However, connectivity providers use redundant devices to ensure that your connections are handed off to Microsoft in a redundant manner. A redundant Layer 3 connectivity configuration is a requirement for our </a:t>
            </a:r>
            <a:r>
              <a:rPr lang="en-US" sz="1600" b="0" i="0" u="none" strike="noStrike" dirty="0">
                <a:solidFill>
                  <a:srgbClr val="171717"/>
                </a:solidFill>
                <a:effectLst/>
                <a:latin typeface="Segoe UI" panose="020B0502040204020203" pitchFamily="34" charset="0"/>
              </a:rPr>
              <a:t>SLA</a:t>
            </a:r>
            <a:r>
              <a:rPr lang="en-US" sz="1600" b="0" i="0" dirty="0">
                <a:solidFill>
                  <a:srgbClr val="171717"/>
                </a:solidFill>
                <a:effectLst/>
                <a:latin typeface="Segoe UI" panose="020B0502040204020203" pitchFamily="34" charset="0"/>
              </a:rPr>
              <a:t> to be valid.</a:t>
            </a:r>
          </a:p>
          <a:p>
            <a:pPr marL="0" indent="0">
              <a:buFont typeface="Arial" panose="020B0604020202020204" pitchFamily="34" charset="0"/>
              <a:buNone/>
            </a:pPr>
            <a:endParaRPr lang="en-US" sz="850" dirty="0">
              <a:cs typeface="Segoe UI Light"/>
            </a:endParaRPr>
          </a:p>
          <a:p>
            <a:pPr algn="l"/>
            <a:r>
              <a:rPr lang="en-US" sz="1600" b="1" i="0" dirty="0">
                <a:solidFill>
                  <a:srgbClr val="171717"/>
                </a:solidFill>
                <a:effectLst/>
                <a:latin typeface="Segoe UI" panose="020B0502040204020203" pitchFamily="34" charset="0"/>
              </a:rPr>
              <a:t>Connectivity to all regions within a geopolitical region</a:t>
            </a:r>
          </a:p>
          <a:p>
            <a:pPr algn="l"/>
            <a:r>
              <a:rPr lang="en-US" sz="1600" b="0" i="0" dirty="0">
                <a:solidFill>
                  <a:srgbClr val="171717"/>
                </a:solidFill>
                <a:effectLst/>
                <a:latin typeface="Segoe UI" panose="020B0502040204020203" pitchFamily="34" charset="0"/>
              </a:rPr>
              <a:t>You can connect to Microsoft in one of our </a:t>
            </a:r>
            <a:r>
              <a:rPr lang="en-US" sz="1600" b="0" i="0" u="none" strike="noStrike" dirty="0">
                <a:solidFill>
                  <a:srgbClr val="171717"/>
                </a:solidFill>
                <a:effectLst/>
                <a:latin typeface="Segoe UI" panose="020B0502040204020203" pitchFamily="34" charset="0"/>
              </a:rPr>
              <a:t>peering locations</a:t>
            </a:r>
            <a:r>
              <a:rPr lang="en-US" sz="1600" b="0" i="0" dirty="0">
                <a:solidFill>
                  <a:srgbClr val="171717"/>
                </a:solidFill>
                <a:effectLst/>
                <a:latin typeface="Segoe UI" panose="020B0502040204020203" pitchFamily="34" charset="0"/>
              </a:rPr>
              <a:t> and access regions within the geopolitical region.</a:t>
            </a:r>
          </a:p>
          <a:p>
            <a:pPr algn="l"/>
            <a:r>
              <a:rPr lang="en-US" sz="1600" b="0" i="0" dirty="0">
                <a:solidFill>
                  <a:srgbClr val="171717"/>
                </a:solidFill>
                <a:effectLst/>
                <a:latin typeface="Segoe UI" panose="020B0502040204020203" pitchFamily="34" charset="0"/>
              </a:rPr>
              <a:t>For example, if you connect to Microsoft in Amsterdam through ExpressRoute. You'll have access to all Microsoft cloud services hosted in Northern and Western Europe;</a:t>
            </a:r>
          </a:p>
          <a:p>
            <a:pPr algn="l"/>
            <a:endParaRPr lang="en-US" sz="1600" b="0" i="0" dirty="0">
              <a:solidFill>
                <a:srgbClr val="171717"/>
              </a:solidFill>
              <a:effectLst/>
              <a:latin typeface="Segoe UI" panose="020B0502040204020203" pitchFamily="34" charset="0"/>
            </a:endParaRPr>
          </a:p>
          <a:p>
            <a:pPr algn="l"/>
            <a:r>
              <a:rPr lang="en-US" sz="4000" b="1" i="0" dirty="0">
                <a:solidFill>
                  <a:srgbClr val="171717"/>
                </a:solidFill>
                <a:effectLst/>
                <a:latin typeface="Segoe UI" panose="020B0502040204020203" pitchFamily="34" charset="0"/>
              </a:rPr>
              <a:t>Global connectivity with ExpressRoute Premium</a:t>
            </a:r>
          </a:p>
          <a:p>
            <a:pPr algn="l"/>
            <a:r>
              <a:rPr lang="en-US" sz="4000" b="0" i="0" dirty="0">
                <a:solidFill>
                  <a:srgbClr val="171717"/>
                </a:solidFill>
                <a:effectLst/>
                <a:latin typeface="Segoe UI" panose="020B0502040204020203" pitchFamily="34" charset="0"/>
              </a:rPr>
              <a:t>You can enable </a:t>
            </a:r>
            <a:r>
              <a:rPr lang="en-US" sz="4000" b="0" i="0" u="none" strike="noStrike" dirty="0">
                <a:solidFill>
                  <a:srgbClr val="171717"/>
                </a:solidFill>
                <a:effectLst/>
                <a:latin typeface="Segoe UI" panose="020B0502040204020203" pitchFamily="34" charset="0"/>
              </a:rPr>
              <a:t>ExpressRoute Premium</a:t>
            </a:r>
            <a:r>
              <a:rPr lang="en-US" sz="4000" b="0" i="0" dirty="0">
                <a:solidFill>
                  <a:srgbClr val="171717"/>
                </a:solidFill>
                <a:effectLst/>
                <a:latin typeface="Segoe UI" panose="020B0502040204020203" pitchFamily="34" charset="0"/>
              </a:rPr>
              <a:t> to extend connectivity across geopolitical boundaries. For example, if you connect to Microsoft in Amsterdam through ExpressRoute you'll have access to all Microsoft cloud services hosted in all regions across the world. You can also access services deployed in South America or Australia the same way you access North and West Europe regions. National clouds are excluded.</a:t>
            </a:r>
          </a:p>
          <a:p>
            <a:pPr algn="l"/>
            <a:endParaRPr lang="en-US" sz="4000" b="0" i="0" dirty="0">
              <a:solidFill>
                <a:srgbClr val="171717"/>
              </a:solidFill>
              <a:effectLst/>
              <a:latin typeface="Segoe UI" panose="020B0502040204020203" pitchFamily="34" charset="0"/>
            </a:endParaRPr>
          </a:p>
          <a:p>
            <a:pPr algn="l"/>
            <a:r>
              <a:rPr lang="en-US" sz="8000" b="1" i="0" dirty="0">
                <a:solidFill>
                  <a:srgbClr val="171717"/>
                </a:solidFill>
                <a:effectLst/>
                <a:latin typeface="Segoe UI" panose="020B0502040204020203" pitchFamily="34" charset="0"/>
              </a:rPr>
              <a:t>Local connectivity with ExpressRoute Local</a:t>
            </a:r>
          </a:p>
          <a:p>
            <a:pPr algn="l"/>
            <a:r>
              <a:rPr lang="en-US" sz="8000" b="0" i="0" dirty="0">
                <a:solidFill>
                  <a:srgbClr val="171717"/>
                </a:solidFill>
                <a:effectLst/>
                <a:latin typeface="Segoe UI" panose="020B0502040204020203" pitchFamily="34" charset="0"/>
              </a:rPr>
              <a:t>You can transfer data cost-effectively by enabling the </a:t>
            </a:r>
            <a:r>
              <a:rPr lang="en-US" sz="8000" b="0" i="0" u="none" strike="noStrike" dirty="0">
                <a:solidFill>
                  <a:srgbClr val="171717"/>
                </a:solidFill>
                <a:effectLst/>
                <a:latin typeface="Segoe UI" panose="020B0502040204020203" pitchFamily="34" charset="0"/>
              </a:rPr>
              <a:t>Local SKU</a:t>
            </a:r>
            <a:r>
              <a:rPr lang="en-US" sz="8000" b="0" i="0" dirty="0">
                <a:solidFill>
                  <a:srgbClr val="171717"/>
                </a:solidFill>
                <a:effectLst/>
                <a:latin typeface="Segoe UI" panose="020B0502040204020203" pitchFamily="34" charset="0"/>
              </a:rPr>
              <a:t>. With Local SKU, you can bring your data to an ExpressRoute location near the Azure region you want. With Local, Data transfer is included in the ExpressRoute port charge.</a:t>
            </a:r>
          </a:p>
          <a:p>
            <a:pPr algn="l"/>
            <a:endParaRPr lang="en-US" sz="8000" b="0" i="0" dirty="0">
              <a:solidFill>
                <a:srgbClr val="171717"/>
              </a:solidFill>
              <a:effectLst/>
              <a:latin typeface="Segoe UI" panose="020B0502040204020203" pitchFamily="34" charset="0"/>
            </a:endParaRPr>
          </a:p>
          <a:p>
            <a:pPr algn="l"/>
            <a:r>
              <a:rPr lang="en-US" sz="9600" b="1" i="0" dirty="0">
                <a:solidFill>
                  <a:srgbClr val="171717"/>
                </a:solidFill>
                <a:effectLst/>
                <a:latin typeface="Segoe UI" panose="020B0502040204020203" pitchFamily="34" charset="0"/>
              </a:rPr>
              <a:t>Connectivity to national clouds</a:t>
            </a:r>
          </a:p>
          <a:p>
            <a:pPr algn="l"/>
            <a:r>
              <a:rPr lang="en-US" sz="9600" b="0" i="0" dirty="0">
                <a:solidFill>
                  <a:srgbClr val="171717"/>
                </a:solidFill>
                <a:effectLst/>
                <a:latin typeface="Segoe UI" panose="020B0502040204020203" pitchFamily="34" charset="0"/>
              </a:rPr>
              <a:t>Microsoft operates isolated cloud environments for special geopolitical regions and customer segments. </a:t>
            </a:r>
          </a:p>
          <a:p>
            <a:pPr algn="l"/>
            <a:endParaRPr lang="en-US" sz="9600" b="0" i="0" dirty="0">
              <a:solidFill>
                <a:srgbClr val="171717"/>
              </a:solidFill>
              <a:effectLst/>
              <a:latin typeface="Segoe UI" panose="020B0502040204020203" pitchFamily="34" charset="0"/>
            </a:endParaRPr>
          </a:p>
          <a:p>
            <a:pPr algn="l"/>
            <a:r>
              <a:rPr lang="en-US" sz="9600" b="1" i="0" dirty="0">
                <a:solidFill>
                  <a:srgbClr val="171717"/>
                </a:solidFill>
                <a:effectLst/>
                <a:latin typeface="Segoe UI" panose="020B0502040204020203" pitchFamily="34" charset="0"/>
              </a:rPr>
              <a:t>ExpressRoute Direct</a:t>
            </a:r>
          </a:p>
          <a:p>
            <a:pPr algn="l"/>
            <a:r>
              <a:rPr lang="en-US" sz="9600" b="0" i="0" dirty="0">
                <a:solidFill>
                  <a:srgbClr val="171717"/>
                </a:solidFill>
                <a:effectLst/>
                <a:latin typeface="Segoe UI" panose="020B0502040204020203" pitchFamily="34" charset="0"/>
              </a:rPr>
              <a:t>ExpressRoute Direct provides customers the opportunity to connect directly into Microsoft’s global network at peering locations strategically distributed across the world. ExpressRoute Direct provides dual 100-Gbps connectivity, which supports Active/Active connectivity at scale.</a:t>
            </a:r>
          </a:p>
          <a:p>
            <a:pPr algn="l"/>
            <a:endParaRPr lang="en-US" sz="9600" b="0" i="0" dirty="0">
              <a:solidFill>
                <a:srgbClr val="171717"/>
              </a:solidFill>
              <a:effectLst/>
              <a:latin typeface="Segoe UI" panose="020B0502040204020203" pitchFamily="34" charset="0"/>
            </a:endParaRPr>
          </a:p>
          <a:p>
            <a:pPr algn="l"/>
            <a:r>
              <a:rPr lang="en-US" sz="9600" b="1" i="0" dirty="0">
                <a:solidFill>
                  <a:srgbClr val="171717"/>
                </a:solidFill>
                <a:effectLst/>
                <a:latin typeface="Segoe UI" panose="020B0502040204020203" pitchFamily="34" charset="0"/>
              </a:rPr>
              <a:t>Bandwidth options</a:t>
            </a:r>
          </a:p>
          <a:p>
            <a:pPr algn="l"/>
            <a:r>
              <a:rPr lang="en-US" sz="9600" b="0" i="0" dirty="0">
                <a:solidFill>
                  <a:srgbClr val="171717"/>
                </a:solidFill>
                <a:effectLst/>
                <a:latin typeface="Segoe UI" panose="020B0502040204020203" pitchFamily="34" charset="0"/>
              </a:rPr>
              <a:t>You can purchase ExpressRoute circuits for a wide range of bandwidths. The supported bandwidths are listed as followed. Note: Be sure to check with your connectivity provider to determine the bandwidths they support.</a:t>
            </a:r>
          </a:p>
          <a:p>
            <a:pPr marL="171450" marR="0" lvl="0" indent="-171450" algn="l" defTabSz="914367" rtl="0" eaLnBrk="1" fontAlgn="auto" latinLnBrk="0" hangingPunct="1">
              <a:lnSpc>
                <a:spcPct val="90000"/>
              </a:lnSpc>
              <a:spcBef>
                <a:spcPts val="0"/>
              </a:spcBef>
              <a:spcAft>
                <a:spcPts val="333"/>
              </a:spcAft>
              <a:buClrTx/>
              <a:buSzTx/>
              <a:buFont typeface="Arial" panose="020B0604020202020204" pitchFamily="34" charset="0"/>
              <a:buChar char="•"/>
              <a:tabLst/>
              <a:defRPr/>
            </a:pPr>
            <a:r>
              <a:rPr kumimoji="0" lang="en-US" sz="850" b="0" i="0" u="none" strike="noStrike" kern="1200" cap="none" spc="0" normalizeH="0" baseline="0" noProof="0" dirty="0">
                <a:ln>
                  <a:noFill/>
                </a:ln>
                <a:solidFill>
                  <a:prstClr val="black"/>
                </a:solidFill>
                <a:effectLst/>
                <a:uLnTx/>
                <a:uFillTx/>
                <a:latin typeface="Segoe UI Light" pitchFamily="34" charset="0"/>
                <a:ea typeface="+mn-ea"/>
                <a:cs typeface="Segoe UI Light"/>
              </a:rPr>
              <a:t>50 Mbps</a:t>
            </a:r>
            <a:endParaRPr kumimoji="0" lang="en-US" sz="9600" b="0" i="0" u="none" strike="noStrike" kern="1200" cap="none" spc="0" normalizeH="0" baseline="0" noProof="0" dirty="0">
              <a:ln>
                <a:noFill/>
              </a:ln>
              <a:solidFill>
                <a:srgbClr val="171717"/>
              </a:solidFill>
              <a:effectLst/>
              <a:uLnTx/>
              <a:uFillTx/>
              <a:latin typeface="Segoe UI" panose="020B0502040204020203" pitchFamily="34" charset="0"/>
              <a:ea typeface="+mn-ea"/>
              <a:cs typeface="Segoe UI Light"/>
            </a:endParaRPr>
          </a:p>
          <a:p>
            <a:pPr marL="171450" marR="0" lvl="0" indent="-171450" algn="l" defTabSz="914367" rtl="0" eaLnBrk="1" fontAlgn="auto" latinLnBrk="0" hangingPunct="1">
              <a:lnSpc>
                <a:spcPct val="90000"/>
              </a:lnSpc>
              <a:spcBef>
                <a:spcPts val="0"/>
              </a:spcBef>
              <a:spcAft>
                <a:spcPts val="333"/>
              </a:spcAft>
              <a:buClrTx/>
              <a:buSzTx/>
              <a:buFont typeface="Arial" panose="020B0604020202020204" pitchFamily="34" charset="0"/>
              <a:buChar char="•"/>
              <a:tabLst/>
              <a:defRPr/>
            </a:pPr>
            <a:r>
              <a:rPr lang="en-US" sz="9600" b="0" i="0" dirty="0">
                <a:solidFill>
                  <a:srgbClr val="171717"/>
                </a:solidFill>
                <a:effectLst/>
                <a:latin typeface="Segoe UI" panose="020B0502040204020203" pitchFamily="34" charset="0"/>
              </a:rPr>
              <a:t>100 Mbps</a:t>
            </a:r>
          </a:p>
          <a:p>
            <a:pPr marL="171450" marR="0" lvl="0" indent="-171450" algn="l" defTabSz="914367" rtl="0" eaLnBrk="1" fontAlgn="auto" latinLnBrk="0" hangingPunct="1">
              <a:lnSpc>
                <a:spcPct val="90000"/>
              </a:lnSpc>
              <a:spcBef>
                <a:spcPts val="0"/>
              </a:spcBef>
              <a:spcAft>
                <a:spcPts val="333"/>
              </a:spcAft>
              <a:buClrTx/>
              <a:buSzTx/>
              <a:buFont typeface="Arial" panose="020B0604020202020204" pitchFamily="34" charset="0"/>
              <a:buChar char="•"/>
              <a:tabLst/>
              <a:defRPr/>
            </a:pPr>
            <a:r>
              <a:rPr lang="en-US" sz="9600" b="0" i="0" dirty="0">
                <a:solidFill>
                  <a:srgbClr val="171717"/>
                </a:solidFill>
                <a:effectLst/>
                <a:latin typeface="Segoe UI" panose="020B0502040204020203" pitchFamily="34" charset="0"/>
              </a:rPr>
              <a:t>200 Mbps</a:t>
            </a:r>
          </a:p>
          <a:p>
            <a:pPr marL="171450" marR="0" lvl="0" indent="-171450" algn="l" defTabSz="914367" rtl="0" eaLnBrk="1" fontAlgn="auto" latinLnBrk="0" hangingPunct="1">
              <a:lnSpc>
                <a:spcPct val="90000"/>
              </a:lnSpc>
              <a:spcBef>
                <a:spcPts val="0"/>
              </a:spcBef>
              <a:spcAft>
                <a:spcPts val="333"/>
              </a:spcAft>
              <a:buClrTx/>
              <a:buSzTx/>
              <a:buFont typeface="Arial" panose="020B0604020202020204" pitchFamily="34" charset="0"/>
              <a:buChar char="•"/>
              <a:tabLst/>
              <a:defRPr/>
            </a:pPr>
            <a:r>
              <a:rPr lang="en-US" sz="9600" b="0" i="0" dirty="0">
                <a:solidFill>
                  <a:srgbClr val="171717"/>
                </a:solidFill>
                <a:effectLst/>
                <a:latin typeface="Segoe UI" panose="020B0502040204020203" pitchFamily="34" charset="0"/>
              </a:rPr>
              <a:t>500 Mbps</a:t>
            </a:r>
          </a:p>
          <a:p>
            <a:pPr marL="171450" marR="0" lvl="0" indent="-171450" algn="l" defTabSz="914367" rtl="0" eaLnBrk="1" fontAlgn="auto" latinLnBrk="0" hangingPunct="1">
              <a:lnSpc>
                <a:spcPct val="90000"/>
              </a:lnSpc>
              <a:spcBef>
                <a:spcPts val="0"/>
              </a:spcBef>
              <a:spcAft>
                <a:spcPts val="333"/>
              </a:spcAft>
              <a:buClrTx/>
              <a:buSzTx/>
              <a:buFont typeface="Arial" panose="020B0604020202020204" pitchFamily="34" charset="0"/>
              <a:buChar char="•"/>
              <a:tabLst/>
              <a:defRPr/>
            </a:pPr>
            <a:r>
              <a:rPr lang="en-US" sz="9600" b="0" i="0" dirty="0">
                <a:solidFill>
                  <a:srgbClr val="171717"/>
                </a:solidFill>
                <a:effectLst/>
                <a:latin typeface="Segoe UI" panose="020B0502040204020203" pitchFamily="34" charset="0"/>
              </a:rPr>
              <a:t>1 Gbps</a:t>
            </a:r>
          </a:p>
          <a:p>
            <a:pPr marL="171450" marR="0" lvl="0" indent="-171450" algn="l" defTabSz="914367" rtl="0" eaLnBrk="1" fontAlgn="auto" latinLnBrk="0" hangingPunct="1">
              <a:lnSpc>
                <a:spcPct val="90000"/>
              </a:lnSpc>
              <a:spcBef>
                <a:spcPts val="0"/>
              </a:spcBef>
              <a:spcAft>
                <a:spcPts val="333"/>
              </a:spcAft>
              <a:buClrTx/>
              <a:buSzTx/>
              <a:buFont typeface="Arial" panose="020B0604020202020204" pitchFamily="34" charset="0"/>
              <a:buChar char="•"/>
              <a:tabLst/>
              <a:defRPr/>
            </a:pPr>
            <a:r>
              <a:rPr lang="en-US" sz="9600" b="0" i="0" dirty="0">
                <a:solidFill>
                  <a:srgbClr val="171717"/>
                </a:solidFill>
                <a:effectLst/>
                <a:latin typeface="Segoe UI" panose="020B0502040204020203" pitchFamily="34" charset="0"/>
              </a:rPr>
              <a:t>2 Gbps</a:t>
            </a:r>
          </a:p>
          <a:p>
            <a:pPr marL="171450" marR="0" lvl="0" indent="-171450" algn="l" defTabSz="914367" rtl="0" eaLnBrk="1" fontAlgn="auto" latinLnBrk="0" hangingPunct="1">
              <a:lnSpc>
                <a:spcPct val="90000"/>
              </a:lnSpc>
              <a:spcBef>
                <a:spcPts val="0"/>
              </a:spcBef>
              <a:spcAft>
                <a:spcPts val="333"/>
              </a:spcAft>
              <a:buClrTx/>
              <a:buSzTx/>
              <a:buFont typeface="Arial" panose="020B0604020202020204" pitchFamily="34" charset="0"/>
              <a:buChar char="•"/>
              <a:tabLst/>
              <a:defRPr/>
            </a:pPr>
            <a:r>
              <a:rPr lang="en-US" sz="9600" b="0" i="0" dirty="0">
                <a:solidFill>
                  <a:srgbClr val="171717"/>
                </a:solidFill>
                <a:effectLst/>
                <a:latin typeface="Segoe UI" panose="020B0502040204020203" pitchFamily="34" charset="0"/>
              </a:rPr>
              <a:t>5 Gbps</a:t>
            </a:r>
          </a:p>
          <a:p>
            <a:pPr marL="171450" marR="0" lvl="0" indent="-171450" algn="l" defTabSz="914367" rtl="0" eaLnBrk="1" fontAlgn="auto" latinLnBrk="0" hangingPunct="1">
              <a:lnSpc>
                <a:spcPct val="90000"/>
              </a:lnSpc>
              <a:spcBef>
                <a:spcPts val="0"/>
              </a:spcBef>
              <a:spcAft>
                <a:spcPts val="333"/>
              </a:spcAft>
              <a:buClrTx/>
              <a:buSzTx/>
              <a:buFont typeface="Arial" panose="020B0604020202020204" pitchFamily="34" charset="0"/>
              <a:buChar char="•"/>
              <a:tabLst/>
              <a:defRPr/>
            </a:pPr>
            <a:r>
              <a:rPr lang="en-US" sz="9600" b="0" i="0" dirty="0">
                <a:solidFill>
                  <a:srgbClr val="171717"/>
                </a:solidFill>
                <a:effectLst/>
                <a:latin typeface="Segoe UI" panose="020B0502040204020203" pitchFamily="34" charset="0"/>
              </a:rPr>
              <a:t>10 Gbps</a:t>
            </a:r>
          </a:p>
          <a:p>
            <a:pPr algn="l"/>
            <a:endParaRPr lang="en-US" sz="9600" b="1" i="0" dirty="0">
              <a:solidFill>
                <a:srgbClr val="171717"/>
              </a:solidFill>
              <a:effectLst/>
              <a:latin typeface="Segoe UI" panose="020B0502040204020203" pitchFamily="34" charset="0"/>
            </a:endParaRPr>
          </a:p>
          <a:p>
            <a:pPr algn="l"/>
            <a:r>
              <a:rPr lang="en-US" sz="9600" b="1" i="0" dirty="0">
                <a:solidFill>
                  <a:srgbClr val="171717"/>
                </a:solidFill>
                <a:effectLst/>
                <a:latin typeface="Segoe UI" panose="020B0502040204020203" pitchFamily="34" charset="0"/>
              </a:rPr>
              <a:t>Dynamic scaling of bandwidth</a:t>
            </a:r>
          </a:p>
          <a:p>
            <a:pPr algn="l"/>
            <a:r>
              <a:rPr lang="en-US" sz="9600" b="0" i="0" dirty="0">
                <a:solidFill>
                  <a:srgbClr val="171717"/>
                </a:solidFill>
                <a:effectLst/>
                <a:latin typeface="Segoe UI" panose="020B0502040204020203" pitchFamily="34" charset="0"/>
              </a:rPr>
              <a:t>You can increase the ExpressRoute circuit bandwidth (on a best effort basis) without having to tear down your connections. </a:t>
            </a:r>
          </a:p>
          <a:p>
            <a:pPr algn="l"/>
            <a:endParaRPr lang="en-US" sz="9600" b="0" i="0" dirty="0">
              <a:solidFill>
                <a:srgbClr val="171717"/>
              </a:solidFill>
              <a:effectLst/>
              <a:latin typeface="Segoe UI" panose="020B0502040204020203" pitchFamily="34" charset="0"/>
            </a:endParaRPr>
          </a:p>
          <a:p>
            <a:pPr marL="0" marR="0" lvl="0" indent="0" algn="l" defTabSz="914367" rtl="0" eaLnBrk="1" fontAlgn="auto" latinLnBrk="0" hangingPunct="1">
              <a:lnSpc>
                <a:spcPct val="90000"/>
              </a:lnSpc>
              <a:spcBef>
                <a:spcPts val="0"/>
              </a:spcBef>
              <a:spcAft>
                <a:spcPts val="333"/>
              </a:spcAft>
              <a:buClrTx/>
              <a:buSzTx/>
              <a:buFontTx/>
              <a:buNone/>
              <a:tabLst/>
              <a:defRPr/>
            </a:pPr>
            <a:r>
              <a:rPr lang="en-US" sz="9600" b="1" dirty="0">
                <a:cs typeface="Segoe UI Light"/>
              </a:rPr>
              <a:t>ExpressRoute Encryption</a:t>
            </a:r>
          </a:p>
          <a:p>
            <a:pPr marL="0" marR="0" lvl="0" indent="0" algn="l" defTabSz="914367" rtl="0" eaLnBrk="1" fontAlgn="auto" latinLnBrk="0" hangingPunct="1">
              <a:lnSpc>
                <a:spcPct val="90000"/>
              </a:lnSpc>
              <a:spcBef>
                <a:spcPts val="0"/>
              </a:spcBef>
              <a:spcAft>
                <a:spcPts val="333"/>
              </a:spcAft>
              <a:buClrTx/>
              <a:buSzTx/>
              <a:buFontTx/>
              <a:buNone/>
              <a:tabLst/>
              <a:defRPr/>
            </a:pPr>
            <a:r>
              <a:rPr lang="en-US" sz="9600" b="0" i="0" dirty="0">
                <a:solidFill>
                  <a:srgbClr val="171717"/>
                </a:solidFill>
                <a:effectLst/>
                <a:latin typeface="Segoe UI" panose="020B0502040204020203" pitchFamily="34" charset="0"/>
              </a:rPr>
              <a:t>ExpressRoute supports two encryption technologies to ensure confidentiality and integrity of the data traversing between your network and Microsoft's network.</a:t>
            </a:r>
          </a:p>
          <a:p>
            <a:pPr marL="1371600" indent="-1371600">
              <a:lnSpc>
                <a:spcPct val="90000"/>
              </a:lnSpc>
              <a:spcAft>
                <a:spcPts val="333"/>
              </a:spcAft>
              <a:buFont typeface="+mj-lt"/>
              <a:buAutoNum type="arabicPeriod"/>
            </a:pPr>
            <a:endParaRPr lang="en-US" sz="9600" b="0" dirty="0">
              <a:cs typeface="Segoe UI Light"/>
            </a:endParaRPr>
          </a:p>
          <a:p>
            <a:pPr marL="228600" marR="0" lvl="0" indent="-228600" algn="l" defTabSz="914367" rtl="0" eaLnBrk="1" fontAlgn="auto" latinLnBrk="0" hangingPunct="1">
              <a:lnSpc>
                <a:spcPct val="90000"/>
              </a:lnSpc>
              <a:spcBef>
                <a:spcPts val="0"/>
              </a:spcBef>
              <a:spcAft>
                <a:spcPts val="333"/>
              </a:spcAft>
              <a:buClrTx/>
              <a:buSzTx/>
              <a:buFont typeface="+mj-lt"/>
              <a:buAutoNum type="arabicPeriod"/>
              <a:tabLst/>
              <a:defRPr/>
            </a:pPr>
            <a:r>
              <a:rPr lang="en-US" sz="900" b="1" dirty="0"/>
              <a:t>Point-to-point encryption by MACsec</a:t>
            </a:r>
          </a:p>
          <a:p>
            <a:pPr marL="228600" indent="0">
              <a:lnSpc>
                <a:spcPct val="90000"/>
              </a:lnSpc>
              <a:spcAft>
                <a:spcPts val="313"/>
              </a:spcAft>
              <a:buFont typeface="Arial" panose="020B0604020202020204" pitchFamily="34" charset="0"/>
              <a:buNone/>
            </a:pPr>
            <a:r>
              <a:rPr lang="en-US" sz="9600" dirty="0"/>
              <a:t>MACsec is an Institute of Electrical and Electronics Engineers (IEEE) standard. It encrypts data at the Media Access control (MAC) level or Network Layer 2. You can use MACsec to encrypt the physical links between your network devices and Microsoft's network devices when you connect to Microsoft via ExpressRoute Direct. MACsec is disabled on ExpressRoute Direct ports by default. You bring your own MACsec key for encryption and store it in Azure Key Vault. You decide when to rotate the key.</a:t>
            </a:r>
          </a:p>
          <a:p>
            <a:pPr>
              <a:lnSpc>
                <a:spcPct val="107000"/>
              </a:lnSpc>
              <a:spcAft>
                <a:spcPts val="800"/>
              </a:spcAft>
            </a:pPr>
            <a:endParaRPr lang="en-US" sz="9600" dirty="0"/>
          </a:p>
          <a:p>
            <a:pPr marL="228600" marR="0" lvl="0" indent="-228600" algn="l" defTabSz="914367" rtl="0" eaLnBrk="1" fontAlgn="auto" latinLnBrk="0" hangingPunct="1">
              <a:lnSpc>
                <a:spcPct val="90000"/>
              </a:lnSpc>
              <a:spcBef>
                <a:spcPts val="0"/>
              </a:spcBef>
              <a:spcAft>
                <a:spcPts val="333"/>
              </a:spcAft>
              <a:buClrTx/>
              <a:buSzTx/>
              <a:buFont typeface="+mj-lt"/>
              <a:buAutoNum type="arabicPeriod" startAt="2"/>
              <a:tabLst/>
              <a:defRPr/>
            </a:pPr>
            <a:r>
              <a:rPr kumimoji="0" lang="en-US" sz="900" b="1" i="0" u="none" strike="noStrike" kern="1200" cap="none" spc="0" normalizeH="0" baseline="0" noProof="0" dirty="0">
                <a:ln>
                  <a:noFill/>
                </a:ln>
                <a:solidFill>
                  <a:prstClr val="black"/>
                </a:solidFill>
                <a:effectLst/>
                <a:uLnTx/>
                <a:uFillTx/>
                <a:latin typeface="Segoe UI Light" pitchFamily="34" charset="0"/>
                <a:ea typeface="+mn-ea"/>
                <a:cs typeface="+mn-cs"/>
              </a:rPr>
              <a:t>End-to-end encryption by IPsec and MACsec</a:t>
            </a:r>
          </a:p>
          <a:p>
            <a:pPr marL="228600">
              <a:lnSpc>
                <a:spcPct val="107000"/>
              </a:lnSpc>
              <a:spcAft>
                <a:spcPts val="800"/>
              </a:spcAft>
            </a:pPr>
            <a:r>
              <a:rPr lang="en-US" sz="9600" dirty="0"/>
              <a:t>IPsec is an Internet Engineering Task Force (IETF) standard. It encrypts data at the Internet Protocol (IP) level or Network Layer 3. You can use IPsec to encrypt an end-to-end connection between your on-premises network and your virtual network (VNET) on Azure.  MACsec secures the physical connections between you and Microsoft. IPsec secures the end-to-end connection between you and your virtual networks on Azure. You can enable them independently.</a:t>
            </a:r>
          </a:p>
          <a:p>
            <a:pPr marL="0" indent="0">
              <a:buFont typeface="Arial" panose="020B0604020202020204" pitchFamily="34" charset="0"/>
              <a:buNone/>
            </a:pPr>
            <a:endParaRPr lang="en-US" sz="850" dirty="0">
              <a:cs typeface="Segoe UI Light"/>
            </a:endParaRPr>
          </a:p>
        </p:txBody>
      </p:sp>
      <p:sp>
        <p:nvSpPr>
          <p:cNvPr id="4" name="Header Placeholder 3"/>
          <p:cNvSpPr>
            <a:spLocks noGrp="1"/>
          </p:cNvSpPr>
          <p:nvPr>
            <p:ph type="hdr" sz="quarter"/>
          </p:nvPr>
        </p:nvSpPr>
        <p:spPr/>
        <p:txBody>
          <a:bodyPr/>
          <a:lstStyle/>
          <a:p>
            <a:endParaRPr lang="en-US" dirty="0"/>
          </a:p>
        </p:txBody>
      </p:sp>
      <p:sp>
        <p:nvSpPr>
          <p:cNvPr id="5" name="Footer Placeholder 4"/>
          <p:cNvSpPr>
            <a:spLocks noGrp="1"/>
          </p:cNvSpPr>
          <p:nvPr>
            <p:ph type="ftr" sz="quarter" idx="4"/>
          </p:nvPr>
        </p:nvSpPr>
        <p:spPr/>
        <p:txBody>
          <a:body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fld id="{386CE63F-9E7F-4C04-9D0D-FCA25A8E9E86}" type="datetime8">
              <a:rPr lang="en-US" smtClean="0"/>
              <a:t>10/18/2022 10:22 AM</a:t>
            </a:fld>
            <a:endParaRPr lang="en-US" dirty="0"/>
          </a:p>
        </p:txBody>
      </p:sp>
      <p:sp>
        <p:nvSpPr>
          <p:cNvPr id="7" name="Slide Number Placeholder 6"/>
          <p:cNvSpPr>
            <a:spLocks noGrp="1"/>
          </p:cNvSpPr>
          <p:nvPr>
            <p:ph type="sldNum" sz="quarter" idx="5"/>
          </p:nvPr>
        </p:nvSpPr>
        <p:spPr/>
        <p:txBody>
          <a:bodyPr/>
          <a:lstStyle/>
          <a:p>
            <a:fld id="{B4008EB6-D09E-4580-8CD6-DDB14511944F}" type="slidenum">
              <a:rPr lang="en-US" smtClean="0"/>
              <a:pPr/>
              <a:t>29</a:t>
            </a:fld>
            <a:endParaRPr lang="en-US" dirty="0"/>
          </a:p>
        </p:txBody>
      </p:sp>
    </p:spTree>
    <p:extLst>
      <p:ext uri="{BB962C8B-B14F-4D97-AF65-F5344CB8AC3E}">
        <p14:creationId xmlns:p14="http://schemas.microsoft.com/office/powerpoint/2010/main" val="268648218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E2F19A73-88F5-4B80-A929-CF8E66EE5449}" type="datetime8">
              <a:rPr lang="en-US" smtClean="0"/>
              <a:t>10/18/2022 10:22 AM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3</a:t>
            </a:fld>
            <a:endParaRPr lang="en-US" dirty="0"/>
          </a:p>
        </p:txBody>
      </p:sp>
    </p:spTree>
    <p:extLst>
      <p:ext uri="{BB962C8B-B14F-4D97-AF65-F5344CB8AC3E}">
        <p14:creationId xmlns:p14="http://schemas.microsoft.com/office/powerpoint/2010/main" val="193136585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r>
              <a:rPr lang="en-US" sz="1800" b="1" dirty="0">
                <a:solidFill>
                  <a:srgbClr val="171717"/>
                </a:solidFill>
                <a:latin typeface="Segoe UI"/>
                <a:ea typeface="Times New Roman" panose="02020603050405020304" pitchFamily="18" charset="0"/>
                <a:cs typeface="Segoe UI"/>
              </a:rPr>
              <a:t>ExpressRoute Service Provider Connectivity - </a:t>
            </a:r>
            <a:r>
              <a:rPr lang="en-US" sz="1800" dirty="0">
                <a:solidFill>
                  <a:srgbClr val="171717"/>
                </a:solidFill>
                <a:latin typeface="Segoe UI"/>
                <a:ea typeface="Times New Roman" panose="02020603050405020304" pitchFamily="18" charset="0"/>
                <a:cs typeface="Segoe UI"/>
              </a:rPr>
              <a:t>https://docs.microsoft.com/en-us/azure/expressroute/expressroute-connectivity-models</a:t>
            </a:r>
          </a:p>
          <a:p>
            <a:pPr>
              <a:lnSpc>
                <a:spcPct val="107000"/>
              </a:lnSpc>
              <a:spcAft>
                <a:spcPts val="800"/>
              </a:spcAft>
            </a:pPr>
            <a:endParaRPr lang="en-US" sz="1800" dirty="0">
              <a:solidFill>
                <a:srgbClr val="171717"/>
              </a:solidFill>
              <a:latin typeface="Segoe UI"/>
              <a:ea typeface="Times New Roman" panose="02020603050405020304" pitchFamily="18" charset="0"/>
              <a:cs typeface="Segoe UI"/>
            </a:endParaRPr>
          </a:p>
          <a:p>
            <a:pPr marL="0" indent="0">
              <a:buFont typeface="Arial" panose="020B0604020202020204" pitchFamily="34" charset="0"/>
              <a:buNone/>
            </a:pPr>
            <a:r>
              <a:rPr lang="en-US" sz="850" b="1" dirty="0">
                <a:cs typeface="Segoe UI Light"/>
              </a:rPr>
              <a:t>Co-located at a cloud exchange</a:t>
            </a:r>
          </a:p>
          <a:p>
            <a:pPr marL="0" indent="0">
              <a:buFont typeface="Arial" panose="020B0604020202020204" pitchFamily="34" charset="0"/>
              <a:buNone/>
            </a:pPr>
            <a:r>
              <a:rPr lang="en-US" sz="850" dirty="0">
                <a:cs typeface="Segoe UI Light"/>
              </a:rPr>
              <a:t>If you're co-located in a facility with a cloud exchange, you can order virtual cross-connections to the Microsoft cloud through the co-location provider’s Ethernet exchange. Co-location providers can offer either Layer 2 cross-connections, or managed Layer 3 cross-connections between your infrastructure in the co-location facility and the Microsoft cloud.</a:t>
            </a:r>
          </a:p>
          <a:p>
            <a:pPr marL="0" indent="0">
              <a:buFont typeface="Arial" panose="020B0604020202020204" pitchFamily="34" charset="0"/>
              <a:buNone/>
            </a:pPr>
            <a:endParaRPr lang="en-US" sz="850" dirty="0">
              <a:cs typeface="Segoe UI Light"/>
            </a:endParaRPr>
          </a:p>
          <a:p>
            <a:pPr marL="0" indent="0">
              <a:buFont typeface="Arial" panose="020B0604020202020204" pitchFamily="34" charset="0"/>
              <a:buNone/>
            </a:pPr>
            <a:r>
              <a:rPr lang="en-US" sz="850" b="1" dirty="0">
                <a:cs typeface="Segoe UI Light"/>
              </a:rPr>
              <a:t>Point-to-point Ethernet connections</a:t>
            </a:r>
          </a:p>
          <a:p>
            <a:pPr marL="0" indent="0">
              <a:buFont typeface="Arial" panose="020B0604020202020204" pitchFamily="34" charset="0"/>
              <a:buNone/>
            </a:pPr>
            <a:r>
              <a:rPr lang="en-US" sz="850" dirty="0">
                <a:cs typeface="Segoe UI Light"/>
              </a:rPr>
              <a:t>You can connect your on-premises datacenters/offices to the Microsoft cloud through point-to-point Ethernet links. Point-to-point Ethernet providers can offer Layer 2 connections, or managed Layer 3 connections between your site and the Microsoft cloud.</a:t>
            </a:r>
          </a:p>
          <a:p>
            <a:pPr marL="0" indent="0">
              <a:buFont typeface="Arial" panose="020B0604020202020204" pitchFamily="34" charset="0"/>
              <a:buNone/>
            </a:pPr>
            <a:endParaRPr lang="en-US" sz="850" dirty="0">
              <a:cs typeface="Segoe UI Light"/>
            </a:endParaRPr>
          </a:p>
          <a:p>
            <a:pPr marL="0" indent="0">
              <a:buFont typeface="Arial" panose="020B0604020202020204" pitchFamily="34" charset="0"/>
              <a:buNone/>
            </a:pPr>
            <a:r>
              <a:rPr lang="en-US" sz="850" b="1" dirty="0">
                <a:cs typeface="Segoe UI Light"/>
              </a:rPr>
              <a:t>Any-to-any (IPVPN) networks</a:t>
            </a:r>
          </a:p>
          <a:p>
            <a:pPr marL="0" indent="0">
              <a:buFont typeface="Arial" panose="020B0604020202020204" pitchFamily="34" charset="0"/>
              <a:buNone/>
            </a:pPr>
            <a:r>
              <a:rPr lang="en-US" sz="850" dirty="0">
                <a:cs typeface="Segoe UI Light"/>
              </a:rPr>
              <a:t>You can integrate your WAN with the Microsoft cloud. IPVPN providers (typically MPLS VPN) offer any-to-any connectivity between your branch offices and datacenters. The Microsoft cloud can be interconnected to your WAN to make it look just like any other branch office. WAN providers typically offer managed Layer 3 connectivity. ExpressRoute capabilities and features are all identical across all of the above connectivity models.</a:t>
            </a:r>
          </a:p>
        </p:txBody>
      </p:sp>
      <p:sp>
        <p:nvSpPr>
          <p:cNvPr id="4" name="Header Placeholder 3"/>
          <p:cNvSpPr>
            <a:spLocks noGrp="1"/>
          </p:cNvSpPr>
          <p:nvPr>
            <p:ph type="hdr" sz="quarter"/>
          </p:nvPr>
        </p:nvSpPr>
        <p:spPr/>
        <p:txBody>
          <a:bodyPr/>
          <a:lstStyle/>
          <a:p>
            <a:endParaRPr lang="en-US" dirty="0"/>
          </a:p>
        </p:txBody>
      </p:sp>
      <p:sp>
        <p:nvSpPr>
          <p:cNvPr id="5" name="Footer Placeholder 4"/>
          <p:cNvSpPr>
            <a:spLocks noGrp="1"/>
          </p:cNvSpPr>
          <p:nvPr>
            <p:ph type="ftr" sz="quarter" idx="4"/>
          </p:nvPr>
        </p:nvSpPr>
        <p:spPr/>
        <p:txBody>
          <a:body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fld id="{386CE63F-9E7F-4C04-9D0D-FCA25A8E9E86}" type="datetime8">
              <a:rPr lang="en-US" smtClean="0"/>
              <a:t>10/18/2022 10:22 AM</a:t>
            </a:fld>
            <a:endParaRPr lang="en-US" dirty="0"/>
          </a:p>
        </p:txBody>
      </p:sp>
      <p:sp>
        <p:nvSpPr>
          <p:cNvPr id="7" name="Slide Number Placeholder 6"/>
          <p:cNvSpPr>
            <a:spLocks noGrp="1"/>
          </p:cNvSpPr>
          <p:nvPr>
            <p:ph type="sldNum" sz="quarter" idx="5"/>
          </p:nvPr>
        </p:nvSpPr>
        <p:spPr/>
        <p:txBody>
          <a:bodyPr/>
          <a:lstStyle/>
          <a:p>
            <a:fld id="{B4008EB6-D09E-4580-8CD6-DDB14511944F}" type="slidenum">
              <a:rPr lang="en-US" smtClean="0"/>
              <a:pPr/>
              <a:t>30</a:t>
            </a:fld>
            <a:endParaRPr lang="en-US" dirty="0"/>
          </a:p>
        </p:txBody>
      </p:sp>
    </p:spTree>
    <p:extLst>
      <p:ext uri="{BB962C8B-B14F-4D97-AF65-F5344CB8AC3E}">
        <p14:creationId xmlns:p14="http://schemas.microsoft.com/office/powerpoint/2010/main" val="426476534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r>
              <a:rPr lang="en-US" sz="1800" b="1" dirty="0">
                <a:solidFill>
                  <a:srgbClr val="171717"/>
                </a:solidFill>
                <a:latin typeface="Segoe UI"/>
                <a:ea typeface="Times New Roman" panose="02020603050405020304" pitchFamily="18" charset="0"/>
                <a:cs typeface="Segoe UI"/>
              </a:rPr>
              <a:t>ExpressRoute Direct - </a:t>
            </a:r>
            <a:r>
              <a:rPr lang="en-US" sz="1800" dirty="0">
                <a:solidFill>
                  <a:srgbClr val="171717"/>
                </a:solidFill>
                <a:latin typeface="Segoe UI"/>
                <a:ea typeface="Times New Roman" panose="02020603050405020304" pitchFamily="18" charset="0"/>
                <a:cs typeface="Segoe UI"/>
              </a:rPr>
              <a:t>https://docs.microsoft.com/en-us/azure/expressroute/expressroute-erdirect-about </a:t>
            </a:r>
          </a:p>
          <a:p>
            <a:pPr>
              <a:lnSpc>
                <a:spcPct val="107000"/>
              </a:lnSpc>
              <a:spcAft>
                <a:spcPts val="800"/>
              </a:spcAft>
            </a:pPr>
            <a:endParaRPr lang="en-US" sz="1800" dirty="0">
              <a:solidFill>
                <a:srgbClr val="171717"/>
              </a:solidFill>
              <a:latin typeface="Segoe UI"/>
              <a:ea typeface="Times New Roman" panose="02020603050405020304" pitchFamily="18" charset="0"/>
              <a:cs typeface="Segoe UI"/>
            </a:endParaRPr>
          </a:p>
          <a:p>
            <a:pPr algn="l"/>
            <a:r>
              <a:rPr lang="en-US" sz="900" b="0" i="0" dirty="0">
                <a:solidFill>
                  <a:srgbClr val="171717"/>
                </a:solidFill>
                <a:effectLst/>
                <a:latin typeface="Segoe UI" panose="020B0502040204020203" pitchFamily="34" charset="0"/>
              </a:rPr>
              <a:t>ExpressRoute Direct provides customers the opportunity to connect directly into Microsoft’s global network at peering locations strategically distributed across the </a:t>
            </a:r>
            <a:r>
              <a:rPr lang="en-US" sz="900" b="0" i="0">
                <a:solidFill>
                  <a:srgbClr val="171717"/>
                </a:solidFill>
                <a:effectLst/>
                <a:latin typeface="Segoe UI" panose="020B0502040204020203" pitchFamily="34" charset="0"/>
              </a:rPr>
              <a:t>world.  ExpressRoute </a:t>
            </a:r>
            <a:r>
              <a:rPr lang="en-US" sz="900" b="0" i="0" dirty="0">
                <a:solidFill>
                  <a:srgbClr val="171717"/>
                </a:solidFill>
                <a:effectLst/>
                <a:latin typeface="Segoe UI" panose="020B0502040204020203" pitchFamily="34" charset="0"/>
              </a:rPr>
              <a:t>Direct provides dual 100-Gbps connectivity, which supports Active/Active connectivity at scale.</a:t>
            </a:r>
          </a:p>
          <a:p>
            <a:pPr algn="l"/>
            <a:endParaRPr lang="en-US" sz="900" b="0" i="0" dirty="0">
              <a:solidFill>
                <a:srgbClr val="171717"/>
              </a:solidFill>
              <a:effectLst/>
              <a:latin typeface="Segoe UI" panose="020B0502040204020203" pitchFamily="34" charset="0"/>
            </a:endParaRPr>
          </a:p>
          <a:p>
            <a:pPr algn="l"/>
            <a:r>
              <a:rPr lang="en-US" sz="900" b="0" i="0" dirty="0">
                <a:solidFill>
                  <a:srgbClr val="171717"/>
                </a:solidFill>
                <a:effectLst/>
                <a:latin typeface="Segoe UI" panose="020B0502040204020203" pitchFamily="34" charset="0"/>
              </a:rPr>
              <a:t>Key features that ExpressRoute Direct provides include, but aren't limited to:</a:t>
            </a:r>
          </a:p>
          <a:p>
            <a:pPr marL="173736" indent="-173736" algn="l">
              <a:buFont typeface="Arial" panose="020B0604020202020204" pitchFamily="34" charset="0"/>
              <a:buChar char="•"/>
            </a:pPr>
            <a:r>
              <a:rPr lang="en-US" sz="900" b="0" i="0" dirty="0">
                <a:solidFill>
                  <a:srgbClr val="171717"/>
                </a:solidFill>
                <a:effectLst/>
                <a:latin typeface="Segoe UI" panose="020B0502040204020203" pitchFamily="34" charset="0"/>
              </a:rPr>
              <a:t>Massive Data Ingestion into services like Storage and Cosmos DB</a:t>
            </a:r>
          </a:p>
          <a:p>
            <a:pPr marL="173736" indent="-173736" algn="l">
              <a:buFont typeface="Arial" panose="020B0604020202020204" pitchFamily="34" charset="0"/>
              <a:buChar char="•"/>
            </a:pPr>
            <a:r>
              <a:rPr lang="en-US" sz="900" b="0" i="0" dirty="0">
                <a:solidFill>
                  <a:srgbClr val="171717"/>
                </a:solidFill>
                <a:effectLst/>
                <a:latin typeface="Segoe UI" panose="020B0502040204020203" pitchFamily="34" charset="0"/>
              </a:rPr>
              <a:t>Physical isolation for industries that are regulated and require dedicated and isolated connectivity like: Banking, Government, and Retail</a:t>
            </a:r>
          </a:p>
          <a:p>
            <a:pPr marL="173736" indent="-173736" algn="l">
              <a:buFont typeface="Arial" panose="020B0604020202020204" pitchFamily="34" charset="0"/>
              <a:buChar char="•"/>
            </a:pPr>
            <a:r>
              <a:rPr lang="en-US" sz="900" b="0" i="0" dirty="0">
                <a:solidFill>
                  <a:srgbClr val="171717"/>
                </a:solidFill>
                <a:effectLst/>
                <a:latin typeface="Segoe UI" panose="020B0502040204020203" pitchFamily="34" charset="0"/>
              </a:rPr>
              <a:t>Granular control of circuit distribution based on business unit</a:t>
            </a:r>
          </a:p>
          <a:p>
            <a:pPr marL="0" indent="0">
              <a:buFont typeface="Arial" panose="020B0604020202020204" pitchFamily="34" charset="0"/>
              <a:buNone/>
            </a:pPr>
            <a:endParaRPr lang="en-US" sz="850" dirty="0">
              <a:cs typeface="Segoe UI Light"/>
            </a:endParaRPr>
          </a:p>
        </p:txBody>
      </p:sp>
      <p:sp>
        <p:nvSpPr>
          <p:cNvPr id="4" name="Header Placeholder 3"/>
          <p:cNvSpPr>
            <a:spLocks noGrp="1"/>
          </p:cNvSpPr>
          <p:nvPr>
            <p:ph type="hdr" sz="quarter"/>
          </p:nvPr>
        </p:nvSpPr>
        <p:spPr/>
        <p:txBody>
          <a:bodyPr/>
          <a:lstStyle/>
          <a:p>
            <a:endParaRPr lang="en-US" dirty="0"/>
          </a:p>
        </p:txBody>
      </p:sp>
      <p:sp>
        <p:nvSpPr>
          <p:cNvPr id="5" name="Footer Placeholder 4"/>
          <p:cNvSpPr>
            <a:spLocks noGrp="1"/>
          </p:cNvSpPr>
          <p:nvPr>
            <p:ph type="ftr" sz="quarter" idx="4"/>
          </p:nvPr>
        </p:nvSpPr>
        <p:spPr/>
        <p:txBody>
          <a:body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fld id="{386CE63F-9E7F-4C04-9D0D-FCA25A8E9E86}" type="datetime8">
              <a:rPr lang="en-US" smtClean="0"/>
              <a:t>10/18/2022 10:22 AM</a:t>
            </a:fld>
            <a:endParaRPr lang="en-US" dirty="0"/>
          </a:p>
        </p:txBody>
      </p:sp>
      <p:sp>
        <p:nvSpPr>
          <p:cNvPr id="7" name="Slide Number Placeholder 6"/>
          <p:cNvSpPr>
            <a:spLocks noGrp="1"/>
          </p:cNvSpPr>
          <p:nvPr>
            <p:ph type="sldNum" sz="quarter" idx="5"/>
          </p:nvPr>
        </p:nvSpPr>
        <p:spPr/>
        <p:txBody>
          <a:bodyPr/>
          <a:lstStyle/>
          <a:p>
            <a:fld id="{B4008EB6-D09E-4580-8CD6-DDB14511944F}" type="slidenum">
              <a:rPr lang="en-US" smtClean="0"/>
              <a:pPr/>
              <a:t>31</a:t>
            </a:fld>
            <a:endParaRPr lang="en-US" dirty="0"/>
          </a:p>
        </p:txBody>
      </p:sp>
    </p:spTree>
    <p:extLst>
      <p:ext uri="{BB962C8B-B14F-4D97-AF65-F5344CB8AC3E}">
        <p14:creationId xmlns:p14="http://schemas.microsoft.com/office/powerpoint/2010/main" val="222248872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sz="900" b="0" i="0" dirty="0">
                <a:solidFill>
                  <a:srgbClr val="171717"/>
                </a:solidFill>
                <a:effectLst/>
                <a:latin typeface="Segoe UI" panose="020B0502040204020203" pitchFamily="34" charset="0"/>
              </a:rPr>
              <a:t>ExpressRoute Direct</a:t>
            </a:r>
          </a:p>
          <a:p>
            <a:pPr algn="l"/>
            <a:endParaRPr lang="en-US" sz="900" b="1" i="0" dirty="0">
              <a:solidFill>
                <a:srgbClr val="171717"/>
              </a:solidFill>
              <a:effectLst/>
              <a:latin typeface="Segoe UI" panose="020B0502040204020203" pitchFamily="34" charset="0"/>
            </a:endParaRPr>
          </a:p>
          <a:p>
            <a:pPr algn="l"/>
            <a:r>
              <a:rPr lang="en-US" sz="4800" b="0" i="0" dirty="0">
                <a:solidFill>
                  <a:srgbClr val="171717"/>
                </a:solidFill>
                <a:effectLst/>
                <a:latin typeface="Segoe UI" panose="020B0502040204020203" pitchFamily="34" charset="0"/>
              </a:rPr>
              <a:t>ExpressRoute Direct gives you the ability to connect directly into Microsoft’s global network at peering locations strategically distributed around the world. ExpressRoute Direct provides dual 100 Gbps or 10-Gbps connectivity, which supports Active/Active connectivity at scale. You can work with any service provider for ExpressRoute Direct.</a:t>
            </a:r>
            <a:endParaRPr lang="en-US" sz="2000" b="0" i="0" dirty="0">
              <a:solidFill>
                <a:srgbClr val="171717"/>
              </a:solidFill>
              <a:effectLst/>
              <a:latin typeface="Segoe UI" panose="020B0502040204020203" pitchFamily="34" charset="0"/>
            </a:endParaRPr>
          </a:p>
          <a:p>
            <a:pPr algn="l"/>
            <a:endParaRPr lang="en-US" sz="2000" b="0" i="0" dirty="0">
              <a:solidFill>
                <a:srgbClr val="171717"/>
              </a:solidFill>
              <a:effectLst/>
              <a:latin typeface="Segoe UI" panose="020B0502040204020203" pitchFamily="34" charset="0"/>
            </a:endParaRPr>
          </a:p>
          <a:p>
            <a:pPr algn="l"/>
            <a:r>
              <a:rPr lang="en-US" sz="900" b="0" i="0" dirty="0">
                <a:solidFill>
                  <a:srgbClr val="171717"/>
                </a:solidFill>
                <a:effectLst/>
                <a:latin typeface="Segoe UI" panose="020B0502040204020203" pitchFamily="34" charset="0"/>
              </a:rPr>
              <a:t>Key features that ExpressRoute Direct provides include, but aren't limited to:</a:t>
            </a:r>
          </a:p>
          <a:p>
            <a:pPr marL="171450" marR="0" lvl="0" indent="-171450" algn="l" defTabSz="914367" rtl="0" eaLnBrk="1" fontAlgn="auto" latinLnBrk="0" hangingPunct="1">
              <a:lnSpc>
                <a:spcPct val="90000"/>
              </a:lnSpc>
              <a:spcBef>
                <a:spcPts val="0"/>
              </a:spcBef>
              <a:spcAft>
                <a:spcPts val="333"/>
              </a:spcAft>
              <a:buClrTx/>
              <a:buSzTx/>
              <a:buFont typeface="Arial" panose="020B0604020202020204" pitchFamily="34" charset="0"/>
              <a:buChar char="•"/>
              <a:tabLst/>
              <a:defRPr/>
            </a:pPr>
            <a:r>
              <a:rPr kumimoji="0" lang="en-US" sz="800" b="0" i="0" u="none" strike="noStrike" kern="1200" cap="none" spc="0" normalizeH="0" baseline="0" noProof="0" dirty="0">
                <a:ln>
                  <a:noFill/>
                </a:ln>
                <a:solidFill>
                  <a:prstClr val="black"/>
                </a:solidFill>
                <a:effectLst/>
                <a:uLnTx/>
                <a:uFillTx/>
                <a:latin typeface="Segoe UI Light" pitchFamily="34" charset="0"/>
                <a:ea typeface="+mn-ea"/>
                <a:cs typeface="Segoe UI Light"/>
              </a:rPr>
              <a:t>50 Massive Data Ingestion into services like Storage and Cosmos Database</a:t>
            </a:r>
          </a:p>
          <a:p>
            <a:pPr marL="171450" marR="0" lvl="0" indent="-171450" algn="l" defTabSz="914367" rtl="0" eaLnBrk="1" fontAlgn="auto" latinLnBrk="0" hangingPunct="1">
              <a:lnSpc>
                <a:spcPct val="90000"/>
              </a:lnSpc>
              <a:spcBef>
                <a:spcPts val="0"/>
              </a:spcBef>
              <a:spcAft>
                <a:spcPts val="333"/>
              </a:spcAft>
              <a:buClrTx/>
              <a:buSzTx/>
              <a:buFont typeface="Arial" panose="020B0604020202020204" pitchFamily="34" charset="0"/>
              <a:buChar char="•"/>
              <a:tabLst/>
              <a:defRPr/>
            </a:pPr>
            <a:r>
              <a:rPr kumimoji="0" lang="en-US" sz="800" b="0" i="0" u="none" strike="noStrike" kern="1200" cap="none" spc="0" normalizeH="0" baseline="0" noProof="0" dirty="0">
                <a:ln>
                  <a:noFill/>
                </a:ln>
                <a:solidFill>
                  <a:prstClr val="black"/>
                </a:solidFill>
                <a:effectLst/>
                <a:uLnTx/>
                <a:uFillTx/>
                <a:latin typeface="Segoe UI Light" pitchFamily="34" charset="0"/>
                <a:ea typeface="+mn-ea"/>
                <a:cs typeface="Segoe UI Light"/>
              </a:rPr>
              <a:t>Physical isolation for industries that are regulated and require dedicated and isolated connectivity, such as: Banking, Government, and Retail</a:t>
            </a:r>
          </a:p>
          <a:p>
            <a:pPr marL="171450" marR="0" lvl="0" indent="-171450" algn="l" defTabSz="914367" rtl="0" eaLnBrk="1" fontAlgn="auto" latinLnBrk="0" hangingPunct="1">
              <a:lnSpc>
                <a:spcPct val="90000"/>
              </a:lnSpc>
              <a:spcBef>
                <a:spcPts val="0"/>
              </a:spcBef>
              <a:spcAft>
                <a:spcPts val="333"/>
              </a:spcAft>
              <a:buClrTx/>
              <a:buSzTx/>
              <a:buFont typeface="Arial" panose="020B0604020202020204" pitchFamily="34" charset="0"/>
              <a:buChar char="•"/>
              <a:tabLst/>
              <a:defRPr/>
            </a:pPr>
            <a:r>
              <a:rPr lang="en-US" sz="800" b="0" i="0" dirty="0">
                <a:solidFill>
                  <a:srgbClr val="171717"/>
                </a:solidFill>
                <a:effectLst/>
                <a:latin typeface="Segoe UI" panose="020B0502040204020203" pitchFamily="34" charset="0"/>
              </a:rPr>
              <a:t>Granular control of circuit distribution based on business unit</a:t>
            </a:r>
          </a:p>
          <a:p>
            <a:pPr marL="0" indent="0">
              <a:buFont typeface="Arial" panose="020B0604020202020204" pitchFamily="34" charset="0"/>
              <a:buNone/>
            </a:pPr>
            <a:endParaRPr lang="en-US" sz="850" dirty="0">
              <a:cs typeface="Segoe UI Light"/>
            </a:endParaRPr>
          </a:p>
        </p:txBody>
      </p:sp>
      <p:sp>
        <p:nvSpPr>
          <p:cNvPr id="4" name="Header Placeholder 3"/>
          <p:cNvSpPr>
            <a:spLocks noGrp="1"/>
          </p:cNvSpPr>
          <p:nvPr>
            <p:ph type="hdr" sz="quarter"/>
          </p:nvPr>
        </p:nvSpPr>
        <p:spPr/>
        <p:txBody>
          <a:bodyPr/>
          <a:lstStyle/>
          <a:p>
            <a:endParaRPr lang="en-US" dirty="0"/>
          </a:p>
        </p:txBody>
      </p:sp>
      <p:sp>
        <p:nvSpPr>
          <p:cNvPr id="5" name="Footer Placeholder 4"/>
          <p:cNvSpPr>
            <a:spLocks noGrp="1"/>
          </p:cNvSpPr>
          <p:nvPr>
            <p:ph type="ftr" sz="quarter" idx="4"/>
          </p:nvPr>
        </p:nvSpPr>
        <p:spPr/>
        <p:txBody>
          <a:body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fld id="{386CE63F-9E7F-4C04-9D0D-FCA25A8E9E86}" type="datetime8">
              <a:rPr lang="en-US" smtClean="0"/>
              <a:t>10/18/2022 10:22 AM</a:t>
            </a:fld>
            <a:endParaRPr lang="en-US" dirty="0"/>
          </a:p>
        </p:txBody>
      </p:sp>
      <p:sp>
        <p:nvSpPr>
          <p:cNvPr id="7" name="Slide Number Placeholder 6"/>
          <p:cNvSpPr>
            <a:spLocks noGrp="1"/>
          </p:cNvSpPr>
          <p:nvPr>
            <p:ph type="sldNum" sz="quarter" idx="5"/>
          </p:nvPr>
        </p:nvSpPr>
        <p:spPr/>
        <p:txBody>
          <a:bodyPr/>
          <a:lstStyle/>
          <a:p>
            <a:fld id="{B4008EB6-D09E-4580-8CD6-DDB14511944F}" type="slidenum">
              <a:rPr lang="en-US" smtClean="0"/>
              <a:pPr/>
              <a:t>32</a:t>
            </a:fld>
            <a:endParaRPr lang="en-US" dirty="0"/>
          </a:p>
        </p:txBody>
      </p:sp>
    </p:spTree>
    <p:extLst>
      <p:ext uri="{BB962C8B-B14F-4D97-AF65-F5344CB8AC3E}">
        <p14:creationId xmlns:p14="http://schemas.microsoft.com/office/powerpoint/2010/main" val="161452722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sz="900" b="0" i="0" dirty="0">
                <a:solidFill>
                  <a:srgbClr val="171717"/>
                </a:solidFill>
                <a:effectLst/>
                <a:latin typeface="Segoe UI" panose="020B0502040204020203" pitchFamily="34" charset="0"/>
              </a:rPr>
              <a:t>Circuit SKUs</a:t>
            </a:r>
          </a:p>
          <a:p>
            <a:pPr algn="l"/>
            <a:endParaRPr lang="en-US" sz="900" b="1" i="0" dirty="0">
              <a:solidFill>
                <a:srgbClr val="171717"/>
              </a:solidFill>
              <a:effectLst/>
              <a:latin typeface="Segoe UI" panose="020B0502040204020203" pitchFamily="34" charset="0"/>
            </a:endParaRPr>
          </a:p>
          <a:p>
            <a:pPr marL="0" indent="0">
              <a:buFont typeface="Arial" panose="020B0604020202020204" pitchFamily="34" charset="0"/>
              <a:buNone/>
            </a:pPr>
            <a:r>
              <a:rPr lang="en-US" sz="1600" b="0" i="0" dirty="0">
                <a:solidFill>
                  <a:srgbClr val="171717"/>
                </a:solidFill>
                <a:effectLst/>
                <a:latin typeface="Segoe UI" panose="020B0502040204020203" pitchFamily="34" charset="0"/>
              </a:rPr>
              <a:t>ExpressRoute Direct supports massive data ingestion scenarios into Azure storage and other big data services. ExpressRoute circuits on 100-Gbps ExpressRoute Direct now also support </a:t>
            </a:r>
            <a:r>
              <a:rPr lang="en-US" sz="1600" b="1" i="0" dirty="0">
                <a:solidFill>
                  <a:srgbClr val="171717"/>
                </a:solidFill>
                <a:effectLst/>
                <a:latin typeface="Segoe UI" panose="020B0502040204020203" pitchFamily="34" charset="0"/>
              </a:rPr>
              <a:t>40 Gbps</a:t>
            </a:r>
            <a:r>
              <a:rPr lang="en-US" sz="1600" b="0" i="0" dirty="0">
                <a:solidFill>
                  <a:srgbClr val="171717"/>
                </a:solidFill>
                <a:effectLst/>
                <a:latin typeface="Segoe UI" panose="020B0502040204020203" pitchFamily="34" charset="0"/>
              </a:rPr>
              <a:t> and </a:t>
            </a:r>
            <a:r>
              <a:rPr lang="en-US" sz="1600" b="1" i="0" dirty="0">
                <a:solidFill>
                  <a:srgbClr val="171717"/>
                </a:solidFill>
                <a:effectLst/>
                <a:latin typeface="Segoe UI" panose="020B0502040204020203" pitchFamily="34" charset="0"/>
              </a:rPr>
              <a:t>100 Gbps</a:t>
            </a:r>
            <a:r>
              <a:rPr lang="en-US" sz="1600" b="0" i="0" dirty="0">
                <a:solidFill>
                  <a:srgbClr val="171717"/>
                </a:solidFill>
                <a:effectLst/>
                <a:latin typeface="Segoe UI" panose="020B0502040204020203" pitchFamily="34" charset="0"/>
              </a:rPr>
              <a:t> circuit SKUs. </a:t>
            </a:r>
          </a:p>
          <a:p>
            <a:pPr marL="0" indent="0">
              <a:buFont typeface="Arial" panose="020B0604020202020204" pitchFamily="34" charset="0"/>
              <a:buNone/>
            </a:pPr>
            <a:endParaRPr lang="en-US" sz="1600" b="0" i="0" dirty="0">
              <a:solidFill>
                <a:srgbClr val="171717"/>
              </a:solidFill>
              <a:effectLst/>
              <a:latin typeface="Segoe UI" panose="020B0502040204020203" pitchFamily="34" charset="0"/>
              <a:cs typeface="Segoe UI Light"/>
            </a:endParaRPr>
          </a:p>
          <a:p>
            <a:pPr marL="0" indent="0">
              <a:buFont typeface="Arial" panose="020B0604020202020204" pitchFamily="34" charset="0"/>
              <a:buNone/>
            </a:pPr>
            <a:r>
              <a:rPr lang="en-US" sz="850" dirty="0">
                <a:cs typeface="Segoe UI Light"/>
              </a:rPr>
              <a:t>Technical Requirements</a:t>
            </a:r>
          </a:p>
          <a:p>
            <a:pPr marL="0" indent="0">
              <a:buFont typeface="Arial" panose="020B0604020202020204" pitchFamily="34" charset="0"/>
              <a:buNone/>
            </a:pPr>
            <a:endParaRPr lang="en-US" sz="850" dirty="0">
              <a:cs typeface="Segoe UI Light"/>
            </a:endParaRPr>
          </a:p>
          <a:p>
            <a:pPr marL="171450" indent="-171450">
              <a:buFont typeface="Arial" panose="020B0604020202020204" pitchFamily="34" charset="0"/>
              <a:buChar char="•"/>
            </a:pPr>
            <a:r>
              <a:rPr lang="en-US" sz="850" dirty="0">
                <a:cs typeface="Segoe UI Light"/>
              </a:rPr>
              <a:t>Microsoft Enterprise Edge Router (MSEE) Interfaces:</a:t>
            </a:r>
          </a:p>
          <a:p>
            <a:pPr marL="384432" lvl="1" indent="-171450">
              <a:buFont typeface="Courier New" panose="02070309020205020404" pitchFamily="49" charset="0"/>
              <a:buChar char="o"/>
            </a:pPr>
            <a:r>
              <a:rPr lang="en-US" sz="850" dirty="0">
                <a:cs typeface="Segoe UI Light"/>
              </a:rPr>
              <a:t>Dual 10 Gigabit or 100-Gigabit Ethernet ports only across router pair</a:t>
            </a:r>
          </a:p>
          <a:p>
            <a:pPr marL="384432" lvl="1" indent="-171450">
              <a:buFont typeface="Courier New" panose="02070309020205020404" pitchFamily="49" charset="0"/>
              <a:buChar char="o"/>
            </a:pPr>
            <a:r>
              <a:rPr lang="en-US" sz="850" dirty="0">
                <a:cs typeface="Segoe UI Light"/>
              </a:rPr>
              <a:t>Single Mode Long Reach (LR) Fiber connectivity</a:t>
            </a:r>
          </a:p>
          <a:p>
            <a:pPr marL="384432" lvl="1" indent="-171450">
              <a:buFont typeface="Courier New" panose="02070309020205020404" pitchFamily="49" charset="0"/>
              <a:buChar char="o"/>
            </a:pPr>
            <a:r>
              <a:rPr lang="en-US" sz="850" dirty="0">
                <a:cs typeface="Segoe UI Light"/>
              </a:rPr>
              <a:t>IPv4 and IPv6</a:t>
            </a:r>
          </a:p>
          <a:p>
            <a:pPr marL="384432" lvl="1" indent="-171450">
              <a:buFont typeface="Courier New" panose="02070309020205020404" pitchFamily="49" charset="0"/>
              <a:buChar char="o"/>
            </a:pPr>
            <a:r>
              <a:rPr lang="en-US" sz="850" dirty="0">
                <a:cs typeface="Segoe UI Light"/>
              </a:rPr>
              <a:t>IP Maximum Transmit Unit (MTU) 1500 bytes</a:t>
            </a:r>
          </a:p>
          <a:p>
            <a:pPr marL="0" indent="0">
              <a:buFont typeface="Arial" panose="020B0604020202020204" pitchFamily="34" charset="0"/>
              <a:buNone/>
            </a:pPr>
            <a:endParaRPr lang="en-US" sz="850" dirty="0">
              <a:cs typeface="Segoe UI Light"/>
            </a:endParaRPr>
          </a:p>
          <a:p>
            <a:pPr marL="171450" indent="-171450">
              <a:buFont typeface="Arial" panose="020B0604020202020204" pitchFamily="34" charset="0"/>
              <a:buChar char="•"/>
            </a:pPr>
            <a:r>
              <a:rPr lang="en-US" sz="850" dirty="0">
                <a:cs typeface="Segoe UI Light"/>
              </a:rPr>
              <a:t>Switch/Router Layer 2/Layer three Connectivity:</a:t>
            </a:r>
          </a:p>
          <a:p>
            <a:pPr marL="384432" lvl="1" indent="-171450">
              <a:buFont typeface="Courier New" panose="02070309020205020404" pitchFamily="49" charset="0"/>
              <a:buChar char="o"/>
            </a:pPr>
            <a:r>
              <a:rPr lang="en-US" sz="850" dirty="0">
                <a:cs typeface="Segoe UI Light"/>
              </a:rPr>
              <a:t>Must support 1 802.1Q (Dot1Q) tag or two Tag 802.1Q (QinQ) tag encapsulation</a:t>
            </a:r>
          </a:p>
          <a:p>
            <a:pPr marL="384432" lvl="1" indent="-171450">
              <a:buFont typeface="Courier New" panose="02070309020205020404" pitchFamily="49" charset="0"/>
              <a:buChar char="o"/>
            </a:pPr>
            <a:r>
              <a:rPr lang="en-US" sz="850" dirty="0">
                <a:cs typeface="Segoe UI Light"/>
              </a:rPr>
              <a:t>Ethertype = 0x8100</a:t>
            </a:r>
          </a:p>
          <a:p>
            <a:pPr marL="384432" lvl="1" indent="-171450">
              <a:buFont typeface="Courier New" panose="02070309020205020404" pitchFamily="49" charset="0"/>
              <a:buChar char="o"/>
            </a:pPr>
            <a:r>
              <a:rPr lang="en-US" sz="850" dirty="0">
                <a:cs typeface="Segoe UI Light"/>
              </a:rPr>
              <a:t>Must add the outer VLAN tag (STAG) based on the VLAN ID specified by Microsoft - applicable only on QinQ</a:t>
            </a:r>
          </a:p>
          <a:p>
            <a:pPr marL="384432" lvl="1" indent="-171450">
              <a:buFont typeface="Courier New" panose="02070309020205020404" pitchFamily="49" charset="0"/>
              <a:buChar char="o"/>
            </a:pPr>
            <a:r>
              <a:rPr lang="en-US" sz="850" dirty="0">
                <a:cs typeface="Segoe UI Light"/>
              </a:rPr>
              <a:t>Must support multiple BGP sessions (VLANs) per port and device</a:t>
            </a:r>
          </a:p>
          <a:p>
            <a:pPr marL="384432" lvl="1" indent="-171450">
              <a:buFont typeface="Courier New" panose="02070309020205020404" pitchFamily="49" charset="0"/>
              <a:buChar char="o"/>
            </a:pPr>
            <a:r>
              <a:rPr lang="en-US" sz="850" dirty="0">
                <a:cs typeface="Segoe UI Light"/>
              </a:rPr>
              <a:t>IPv4 and IPv6 connectivity. For IPv6 no extra subinterface will be created. IPv6 address will be added to existing subinterface.</a:t>
            </a:r>
          </a:p>
          <a:p>
            <a:pPr marL="384432" lvl="1" indent="-171450">
              <a:buFont typeface="Courier New" panose="02070309020205020404" pitchFamily="49" charset="0"/>
              <a:buChar char="o"/>
            </a:pPr>
            <a:r>
              <a:rPr lang="en-US" sz="850" dirty="0">
                <a:cs typeface="Segoe UI Light"/>
              </a:rPr>
              <a:t>Optional: Bidirectional Forwarding Detection (BFD) support, which is configured by default on all Private </a:t>
            </a:r>
            <a:r>
              <a:rPr lang="en-US" sz="850" dirty="0" err="1">
                <a:cs typeface="Segoe UI Light"/>
              </a:rPr>
              <a:t>Peerings</a:t>
            </a:r>
            <a:r>
              <a:rPr lang="en-US" sz="850" dirty="0">
                <a:cs typeface="Segoe UI Light"/>
              </a:rPr>
              <a:t> on ExpressRoute circuits</a:t>
            </a:r>
          </a:p>
          <a:p>
            <a:pPr marL="212982" lvl="1" indent="0">
              <a:buFont typeface="Courier New" panose="02070309020205020404" pitchFamily="49" charset="0"/>
              <a:buNone/>
            </a:pPr>
            <a:endParaRPr lang="en-US" sz="850" dirty="0">
              <a:cs typeface="Segoe UI Light"/>
            </a:endParaRPr>
          </a:p>
          <a:p>
            <a:pPr marL="171450" indent="-171450">
              <a:buFont typeface="Arial" panose="020B0604020202020204" pitchFamily="34" charset="0"/>
              <a:buChar char="•"/>
            </a:pPr>
            <a:r>
              <a:rPr lang="en-US" sz="850" dirty="0">
                <a:cs typeface="Segoe UI Light"/>
              </a:rPr>
              <a:t>VLAN Tagging - </a:t>
            </a:r>
            <a:r>
              <a:rPr lang="en-US" sz="1600" b="0" i="0" dirty="0">
                <a:solidFill>
                  <a:srgbClr val="171717"/>
                </a:solidFill>
                <a:effectLst/>
                <a:latin typeface="Segoe UI" panose="020B0502040204020203" pitchFamily="34" charset="0"/>
              </a:rPr>
              <a:t>ExpressRoute Direct supports both QinQ and Dot1Q VLAN tagging.</a:t>
            </a:r>
          </a:p>
          <a:p>
            <a:pPr marL="0" indent="0">
              <a:buFont typeface="Arial" panose="020B0604020202020204" pitchFamily="34" charset="0"/>
              <a:buNone/>
            </a:pPr>
            <a:endParaRPr lang="en-US" sz="850" dirty="0">
              <a:cs typeface="Segoe UI Light"/>
            </a:endParaRPr>
          </a:p>
          <a:p>
            <a:pPr marL="384432" marR="0" lvl="1" indent="-171450" algn="l" defTabSz="914367" rtl="0" eaLnBrk="1" fontAlgn="auto" latinLnBrk="0" hangingPunct="1">
              <a:lnSpc>
                <a:spcPct val="90000"/>
              </a:lnSpc>
              <a:spcBef>
                <a:spcPts val="0"/>
              </a:spcBef>
              <a:spcAft>
                <a:spcPts val="333"/>
              </a:spcAft>
              <a:buClrTx/>
              <a:buSzTx/>
              <a:buFont typeface="Courier New" panose="02070309020205020404" pitchFamily="49" charset="0"/>
              <a:buChar char="o"/>
              <a:tabLst/>
              <a:defRPr/>
            </a:pPr>
            <a:r>
              <a:rPr lang="en-US" sz="1600" b="1" i="0" dirty="0">
                <a:solidFill>
                  <a:srgbClr val="171717"/>
                </a:solidFill>
                <a:effectLst/>
                <a:latin typeface="Segoe UI" panose="020B0502040204020203" pitchFamily="34" charset="0"/>
              </a:rPr>
              <a:t>QinQ VLAN Tagging</a:t>
            </a:r>
            <a:r>
              <a:rPr lang="en-US" sz="1600" b="0" i="0" dirty="0">
                <a:solidFill>
                  <a:srgbClr val="171717"/>
                </a:solidFill>
                <a:effectLst/>
                <a:latin typeface="Segoe UI" panose="020B0502040204020203" pitchFamily="34" charset="0"/>
              </a:rPr>
              <a:t> allows for isolated routing domains on a per ExpressRoute circuit basis. Azure dynamically gives an S-Tag at circuit creation and cannot be changed. Each peering on the circuit (Private and Microsoft) will use a unique C-Tag as the VLAN. The C-Tag isn't required to be unique across circuits on the ExpressRoute Direct ports.</a:t>
            </a:r>
          </a:p>
          <a:p>
            <a:pPr marL="212982" lvl="1" indent="0">
              <a:buFont typeface="Courier New" panose="02070309020205020404" pitchFamily="49" charset="0"/>
              <a:buNone/>
            </a:pPr>
            <a:endParaRPr lang="en-US" sz="850" dirty="0">
              <a:cs typeface="Segoe UI Light"/>
            </a:endParaRPr>
          </a:p>
          <a:p>
            <a:pPr marL="384432" marR="0" lvl="1" indent="-171450" algn="l" defTabSz="914367" rtl="0" eaLnBrk="1" fontAlgn="auto" latinLnBrk="0" hangingPunct="1">
              <a:lnSpc>
                <a:spcPct val="90000"/>
              </a:lnSpc>
              <a:spcBef>
                <a:spcPts val="0"/>
              </a:spcBef>
              <a:spcAft>
                <a:spcPts val="333"/>
              </a:spcAft>
              <a:buClrTx/>
              <a:buSzTx/>
              <a:buFont typeface="Courier New" panose="02070309020205020404" pitchFamily="49" charset="0"/>
              <a:buChar char="o"/>
              <a:tabLst/>
              <a:defRPr/>
            </a:pPr>
            <a:r>
              <a:rPr lang="en-US" sz="1600" b="1" i="0" dirty="0">
                <a:solidFill>
                  <a:srgbClr val="171717"/>
                </a:solidFill>
                <a:effectLst/>
                <a:latin typeface="Segoe UI" panose="020B0502040204020203" pitchFamily="34" charset="0"/>
              </a:rPr>
              <a:t>Dot1Q VLAN Tagging</a:t>
            </a:r>
            <a:r>
              <a:rPr lang="en-US" sz="1600" b="0" i="0" dirty="0">
                <a:solidFill>
                  <a:srgbClr val="171717"/>
                </a:solidFill>
                <a:effectLst/>
                <a:latin typeface="Segoe UI" panose="020B0502040204020203" pitchFamily="34" charset="0"/>
              </a:rPr>
              <a:t> allows for a single tagged VLAN on a per ExpressRoute Direct port pair basis. A C-Tag used on a peering must be unique across all circuits and </a:t>
            </a:r>
            <a:r>
              <a:rPr lang="en-US" sz="1600" b="0" i="0" dirty="0" err="1">
                <a:solidFill>
                  <a:srgbClr val="171717"/>
                </a:solidFill>
                <a:effectLst/>
                <a:latin typeface="Segoe UI" panose="020B0502040204020203" pitchFamily="34" charset="0"/>
              </a:rPr>
              <a:t>peerings</a:t>
            </a:r>
            <a:r>
              <a:rPr lang="en-US" sz="1600" b="0" i="0" dirty="0">
                <a:solidFill>
                  <a:srgbClr val="171717"/>
                </a:solidFill>
                <a:effectLst/>
                <a:latin typeface="Segoe UI" panose="020B0502040204020203" pitchFamily="34" charset="0"/>
              </a:rPr>
              <a:t> on the ExpressRoute Direct port pair.</a:t>
            </a:r>
          </a:p>
          <a:p>
            <a:pPr marL="212982" lvl="1" indent="0">
              <a:buFont typeface="Courier New" panose="02070309020205020404" pitchFamily="49" charset="0"/>
              <a:buNone/>
            </a:pPr>
            <a:endParaRPr lang="en-US" sz="850" dirty="0">
              <a:cs typeface="Segoe UI Light"/>
            </a:endParaRPr>
          </a:p>
        </p:txBody>
      </p:sp>
      <p:sp>
        <p:nvSpPr>
          <p:cNvPr id="4" name="Header Placeholder 3"/>
          <p:cNvSpPr>
            <a:spLocks noGrp="1"/>
          </p:cNvSpPr>
          <p:nvPr>
            <p:ph type="hdr" sz="quarter"/>
          </p:nvPr>
        </p:nvSpPr>
        <p:spPr/>
        <p:txBody>
          <a:bodyPr/>
          <a:lstStyle/>
          <a:p>
            <a:endParaRPr lang="en-US" dirty="0"/>
          </a:p>
        </p:txBody>
      </p:sp>
      <p:sp>
        <p:nvSpPr>
          <p:cNvPr id="5" name="Footer Placeholder 4"/>
          <p:cNvSpPr>
            <a:spLocks noGrp="1"/>
          </p:cNvSpPr>
          <p:nvPr>
            <p:ph type="ftr" sz="quarter" idx="4"/>
          </p:nvPr>
        </p:nvSpPr>
        <p:spPr/>
        <p:txBody>
          <a:body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fld id="{386CE63F-9E7F-4C04-9D0D-FCA25A8E9E86}" type="datetime8">
              <a:rPr lang="en-US" smtClean="0"/>
              <a:t>10/18/2022 10:22 AM</a:t>
            </a:fld>
            <a:endParaRPr lang="en-US" dirty="0"/>
          </a:p>
        </p:txBody>
      </p:sp>
      <p:sp>
        <p:nvSpPr>
          <p:cNvPr id="7" name="Slide Number Placeholder 6"/>
          <p:cNvSpPr>
            <a:spLocks noGrp="1"/>
          </p:cNvSpPr>
          <p:nvPr>
            <p:ph type="sldNum" sz="quarter" idx="5"/>
          </p:nvPr>
        </p:nvSpPr>
        <p:spPr/>
        <p:txBody>
          <a:bodyPr/>
          <a:lstStyle/>
          <a:p>
            <a:fld id="{B4008EB6-D09E-4580-8CD6-DDB14511944F}" type="slidenum">
              <a:rPr lang="en-US" smtClean="0"/>
              <a:pPr/>
              <a:t>33</a:t>
            </a:fld>
            <a:endParaRPr lang="en-US" dirty="0"/>
          </a:p>
        </p:txBody>
      </p:sp>
    </p:spTree>
    <p:extLst>
      <p:ext uri="{BB962C8B-B14F-4D97-AF65-F5344CB8AC3E}">
        <p14:creationId xmlns:p14="http://schemas.microsoft.com/office/powerpoint/2010/main" val="282756025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 the virtual classroom consider having the students join you in doing the demonstrations. Or you could have someone share their screen and be coached through the demonstration. Consider which demonstrations to provide given your student’s interests and the labs they will be assigned. </a:t>
            </a:r>
          </a:p>
        </p:txBody>
      </p:sp>
      <p:sp>
        <p:nvSpPr>
          <p:cNvPr id="4" name="Header Placeholder 3"/>
          <p:cNvSpPr>
            <a:spLocks noGrp="1"/>
          </p:cNvSpPr>
          <p:nvPr>
            <p:ph type="hdr" sz="quarter"/>
          </p:nvPr>
        </p:nvSpPr>
        <p:spPr/>
        <p:txBody>
          <a:bodyPr/>
          <a:lstStyle/>
          <a:p>
            <a:endParaRPr lang="en-US" dirty="0"/>
          </a:p>
        </p:txBody>
      </p:sp>
      <p:sp>
        <p:nvSpPr>
          <p:cNvPr id="5" name="Footer Placeholder 4"/>
          <p:cNvSpPr>
            <a:spLocks noGrp="1"/>
          </p:cNvSpPr>
          <p:nvPr>
            <p:ph type="ftr" sz="quarter" idx="4"/>
          </p:nvPr>
        </p:nvSpPr>
        <p:spPr/>
        <p:txBody>
          <a:body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fld id="{386CE63F-9E7F-4C04-9D0D-FCA25A8E9E86}" type="datetime8">
              <a:rPr lang="en-US" smtClean="0"/>
              <a:t>10/18/2022 10:22 AM</a:t>
            </a:fld>
            <a:endParaRPr lang="en-US" dirty="0"/>
          </a:p>
        </p:txBody>
      </p:sp>
      <p:sp>
        <p:nvSpPr>
          <p:cNvPr id="7" name="Slide Number Placeholder 6"/>
          <p:cNvSpPr>
            <a:spLocks noGrp="1"/>
          </p:cNvSpPr>
          <p:nvPr>
            <p:ph type="sldNum" sz="quarter" idx="5"/>
          </p:nvPr>
        </p:nvSpPr>
        <p:spPr/>
        <p:txBody>
          <a:bodyPr/>
          <a:lstStyle/>
          <a:p>
            <a:fld id="{B4008EB6-D09E-4580-8CD6-DDB14511944F}" type="slidenum">
              <a:rPr lang="en-US" smtClean="0"/>
              <a:pPr/>
              <a:t>34</a:t>
            </a:fld>
            <a:endParaRPr lang="en-US" dirty="0"/>
          </a:p>
        </p:txBody>
      </p:sp>
    </p:spTree>
    <p:extLst>
      <p:ext uri="{BB962C8B-B14F-4D97-AF65-F5344CB8AC3E}">
        <p14:creationId xmlns:p14="http://schemas.microsoft.com/office/powerpoint/2010/main" val="385083147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367" rtl="0" eaLnBrk="1" fontAlgn="auto" latinLnBrk="0" hangingPunct="1">
              <a:lnSpc>
                <a:spcPct val="90000"/>
              </a:lnSpc>
              <a:spcBef>
                <a:spcPts val="0"/>
              </a:spcBef>
              <a:spcAft>
                <a:spcPts val="333"/>
              </a:spcAft>
              <a:buClrTx/>
              <a:buSzTx/>
              <a:buFontTx/>
              <a:buNone/>
              <a:tabLst/>
              <a:defRPr/>
            </a:pPr>
            <a:r>
              <a:rPr lang="en-US" sz="800" dirty="0">
                <a:latin typeface="Segoe UI Semilight"/>
                <a:cs typeface="Segoe UI Semilight"/>
              </a:rPr>
              <a:t>For students who may be new to Azure or are struggling with the labs consider having them use their lab time going through the Learn modules instead.</a:t>
            </a:r>
          </a:p>
          <a:p>
            <a:pPr marL="0" marR="0" lvl="0" indent="0" algn="l" defTabSz="914367" rtl="0" eaLnBrk="1" fontAlgn="auto" latinLnBrk="0" hangingPunct="1">
              <a:lnSpc>
                <a:spcPct val="90000"/>
              </a:lnSpc>
              <a:spcBef>
                <a:spcPts val="0"/>
              </a:spcBef>
              <a:spcAft>
                <a:spcPts val="333"/>
              </a:spcAft>
              <a:buClrTx/>
              <a:buSzTx/>
              <a:buFontTx/>
              <a:buNone/>
              <a:tabLst/>
              <a:defRPr/>
            </a:pPr>
            <a:endParaRPr lang="en-US" sz="800" dirty="0">
              <a:latin typeface="Segoe UI Semilight"/>
              <a:cs typeface="Segoe UI Semilight"/>
            </a:endParaRPr>
          </a:p>
          <a:p>
            <a:pPr marL="0" marR="0" lvl="0" indent="0" algn="l" defTabSz="914367" rtl="0" eaLnBrk="1" fontAlgn="auto" latinLnBrk="0" hangingPunct="1">
              <a:lnSpc>
                <a:spcPct val="90000"/>
              </a:lnSpc>
              <a:spcBef>
                <a:spcPts val="0"/>
              </a:spcBef>
              <a:spcAft>
                <a:spcPts val="333"/>
              </a:spcAft>
              <a:buClrTx/>
              <a:buSzTx/>
              <a:buFontTx/>
              <a:buNone/>
              <a:tabLst/>
              <a:defRPr/>
            </a:pPr>
            <a:r>
              <a:rPr lang="en-US" sz="800" dirty="0">
                <a:latin typeface="Segoe UI Semilight"/>
                <a:cs typeface="Segoe UI Semilight"/>
              </a:rPr>
              <a:t>(docs.microsoft.com/Learn)</a:t>
            </a:r>
            <a:endParaRPr lang="en-US" sz="800" dirty="0"/>
          </a:p>
          <a:p>
            <a:pPr lvl="1">
              <a:buFont typeface="Arial" panose="020B0604020202020204" pitchFamily="34" charset="0"/>
              <a:buChar char="•"/>
            </a:pPr>
            <a:r>
              <a:rPr lang="en-US" sz="900" dirty="0"/>
              <a:t>Encrypt network traffic end to end with Azure Application Gateway - https://docs.microsoft.com/en-us/learn/modules/end-to-end-encryption-with-app-gateway/</a:t>
            </a:r>
          </a:p>
          <a:p>
            <a:pPr lvl="1">
              <a:buFont typeface="Arial" panose="020B0604020202020204" pitchFamily="34" charset="0"/>
              <a:buChar char="•"/>
            </a:pPr>
            <a:r>
              <a:rPr lang="en-US" dirty="0"/>
              <a:t>Connect your on-premises network to the Microsoft global network by using ExpressRoute - https://docs.microsoft.com/en-us/learn/modules/connect-on-premises-network-with-expressroute/</a:t>
            </a:r>
          </a:p>
          <a:p>
            <a:pPr lvl="1">
              <a:buFont typeface="Arial" panose="020B0604020202020204" pitchFamily="34" charset="0"/>
              <a:buChar char="•"/>
            </a:pPr>
            <a:r>
              <a:rPr lang="en-US" dirty="0"/>
              <a:t>Design a hybrid network architecture on Azure - https://docs.microsoft.com/en-us/learn/modules/design-a-hybrid-network-architecture/</a:t>
            </a:r>
          </a:p>
          <a:p>
            <a:pPr lvl="1">
              <a:buFont typeface="Arial" panose="020B0604020202020204" pitchFamily="34" charset="0"/>
              <a:buChar char="•"/>
            </a:pPr>
            <a:r>
              <a:rPr lang="en-US" dirty="0"/>
              <a:t>Secure and isolate access to Azure resources by using network security groups and service endpoints - https://docs.microsoft.com/en-us/learn/modules/secure-and-isolate-with-nsg-and-service-endpoints/</a:t>
            </a:r>
          </a:p>
          <a:p>
            <a:pPr lvl="1">
              <a:buFont typeface="Arial" panose="020B0604020202020204" pitchFamily="34" charset="0"/>
              <a:buChar char="•"/>
            </a:pPr>
            <a:endParaRPr lang="en-US" dirty="0"/>
          </a:p>
          <a:p>
            <a:endParaRPr lang="en-US" dirty="0"/>
          </a:p>
        </p:txBody>
      </p:sp>
      <p:sp>
        <p:nvSpPr>
          <p:cNvPr id="4" name="Header Placeholder 3"/>
          <p:cNvSpPr>
            <a:spLocks noGrp="1"/>
          </p:cNvSpPr>
          <p:nvPr>
            <p:ph type="hdr" sz="quarter"/>
          </p:nvPr>
        </p:nvSpPr>
        <p:spPr/>
        <p:txBody>
          <a:bodyPr/>
          <a:lstStyle/>
          <a:p>
            <a:endParaRPr lang="en-US" dirty="0"/>
          </a:p>
        </p:txBody>
      </p:sp>
      <p:sp>
        <p:nvSpPr>
          <p:cNvPr id="5" name="Footer Placeholder 4"/>
          <p:cNvSpPr>
            <a:spLocks noGrp="1"/>
          </p:cNvSpPr>
          <p:nvPr>
            <p:ph type="ftr" sz="quarter" idx="4"/>
          </p:nvPr>
        </p:nvSpPr>
        <p:spPr/>
        <p:txBody>
          <a:body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fld id="{386CE63F-9E7F-4C04-9D0D-FCA25A8E9E86}" type="datetime8">
              <a:rPr lang="en-US" smtClean="0"/>
              <a:t>10/18/2022 10:22 AM</a:t>
            </a:fld>
            <a:endParaRPr lang="en-US" dirty="0"/>
          </a:p>
        </p:txBody>
      </p:sp>
      <p:sp>
        <p:nvSpPr>
          <p:cNvPr id="7" name="Slide Number Placeholder 6"/>
          <p:cNvSpPr>
            <a:spLocks noGrp="1"/>
          </p:cNvSpPr>
          <p:nvPr>
            <p:ph type="sldNum" sz="quarter" idx="5"/>
          </p:nvPr>
        </p:nvSpPr>
        <p:spPr/>
        <p:txBody>
          <a:bodyPr/>
          <a:lstStyle/>
          <a:p>
            <a:fld id="{B4008EB6-D09E-4580-8CD6-DDB14511944F}" type="slidenum">
              <a:rPr lang="en-US" smtClean="0"/>
              <a:pPr/>
              <a:t>35</a:t>
            </a:fld>
            <a:endParaRPr lang="en-US" dirty="0"/>
          </a:p>
        </p:txBody>
      </p:sp>
    </p:spTree>
    <p:extLst>
      <p:ext uri="{BB962C8B-B14F-4D97-AF65-F5344CB8AC3E}">
        <p14:creationId xmlns:p14="http://schemas.microsoft.com/office/powerpoint/2010/main" val="1328457620"/>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E2F19A73-88F5-4B80-A929-CF8E66EE5449}" type="datetime8">
              <a:rPr lang="en-US" smtClean="0"/>
              <a:t>10/18/2022 10:22 AM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36</a:t>
            </a:fld>
            <a:endParaRPr lang="en-US" dirty="0"/>
          </a:p>
        </p:txBody>
      </p:sp>
    </p:spTree>
    <p:extLst>
      <p:ext uri="{BB962C8B-B14F-4D97-AF65-F5344CB8AC3E}">
        <p14:creationId xmlns:p14="http://schemas.microsoft.com/office/powerpoint/2010/main" val="1348290892"/>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15000"/>
              </a:lnSpc>
              <a:spcBef>
                <a:spcPts val="2400"/>
              </a:spcBef>
              <a:spcAft>
                <a:spcPts val="0"/>
              </a:spcAft>
            </a:pPr>
            <a:r>
              <a:rPr lang="en-US" sz="1400" b="1" kern="0" dirty="0">
                <a:solidFill>
                  <a:srgbClr val="365F91"/>
                </a:solidFill>
                <a:effectLst/>
                <a:latin typeface="Cambria" panose="02040503050406030204" pitchFamily="18" charset="0"/>
                <a:ea typeface="Times New Roman" panose="02020603050405020304" pitchFamily="18" charset="0"/>
                <a:cs typeface="Times New Roman" panose="02020603050405020304" pitchFamily="18" charset="0"/>
              </a:rPr>
              <a:t>Implement platform protection (15-20%)</a:t>
            </a:r>
          </a:p>
          <a:p>
            <a:pPr marL="0" marR="0">
              <a:lnSpc>
                <a:spcPct val="107000"/>
              </a:lnSpc>
              <a:spcBef>
                <a:spcPts val="200"/>
              </a:spcBef>
              <a:spcAft>
                <a:spcPts val="0"/>
              </a:spcAft>
            </a:pPr>
            <a:r>
              <a:rPr lang="en-US" sz="1300" b="1" dirty="0">
                <a:solidFill>
                  <a:srgbClr val="2F5496"/>
                </a:solidFill>
                <a:effectLst/>
                <a:latin typeface="Calibri Light" panose="020F0302020204030204" pitchFamily="34" charset="0"/>
                <a:ea typeface="Times New Roman" panose="02020603050405020304" pitchFamily="18" charset="0"/>
                <a:cs typeface="Times New Roman" panose="02020603050405020304" pitchFamily="18" charset="0"/>
              </a:rPr>
              <a:t>Implement advanced network security</a:t>
            </a:r>
          </a:p>
          <a:p>
            <a:pPr marL="342900" marR="0" lvl="0" indent="-342900">
              <a:lnSpc>
                <a:spcPct val="107000"/>
              </a:lnSpc>
              <a:spcBef>
                <a:spcPts val="0"/>
              </a:spcBef>
              <a:spcAft>
                <a:spcPts val="0"/>
              </a:spcAft>
              <a:buFont typeface="Symbol" panose="05050102010706020507" pitchFamily="18" charset="2"/>
              <a:buChar char=""/>
            </a:pPr>
            <a:r>
              <a:rPr lang="en-US" sz="11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Configure Azure Bastion</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200"/>
              </a:spcBef>
              <a:spcAft>
                <a:spcPts val="0"/>
              </a:spcAft>
            </a:pPr>
            <a:r>
              <a:rPr lang="en-US" sz="1300" b="1" dirty="0">
                <a:solidFill>
                  <a:srgbClr val="2F5496"/>
                </a:solidFill>
                <a:effectLst/>
                <a:latin typeface="Calibri Light" panose="020F0302020204030204" pitchFamily="34" charset="0"/>
                <a:ea typeface="Times New Roman" panose="02020603050405020304" pitchFamily="18" charset="0"/>
                <a:cs typeface="Times New Roman" panose="02020603050405020304" pitchFamily="18" charset="0"/>
              </a:rPr>
              <a:t>Configure advanced security for compute</a:t>
            </a:r>
          </a:p>
          <a:p>
            <a:pPr marL="342900" marR="0" lvl="0" indent="-342900">
              <a:lnSpc>
                <a:spcPct val="107000"/>
              </a:lnSpc>
              <a:spcBef>
                <a:spcPts val="0"/>
              </a:spcBef>
              <a:spcAft>
                <a:spcPts val="0"/>
              </a:spcAft>
              <a:buFont typeface="Symbol" panose="05050102010706020507" pitchFamily="18" charset="2"/>
              <a:buChar char=""/>
              <a:tabLst>
                <a:tab pos="678180" algn="l"/>
              </a:tabLst>
            </a:pPr>
            <a:r>
              <a:rPr lang="en-US" sz="11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Configure endpoint protection </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0"/>
              </a:spcAft>
              <a:buFont typeface="Symbol" panose="05050102010706020507" pitchFamily="18" charset="2"/>
              <a:buChar char=""/>
              <a:tabLst>
                <a:tab pos="678180" algn="l"/>
              </a:tabLst>
            </a:pPr>
            <a:r>
              <a:rPr lang="en-US" sz="11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Configure and monitor system updates for VMs</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0"/>
              </a:spcAft>
              <a:buFont typeface="Symbol" panose="05050102010706020507" pitchFamily="18" charset="2"/>
              <a:buChar char=""/>
            </a:pPr>
            <a:r>
              <a:rPr lang="en-US" sz="1100" dirty="0">
                <a:effectLst/>
                <a:latin typeface="Calibri" panose="020F0502020204030204" pitchFamily="34" charset="0"/>
                <a:ea typeface="Calibri" panose="020F0502020204030204" pitchFamily="34" charset="0"/>
                <a:cs typeface="Times New Roman" panose="02020603050405020304" pitchFamily="18" charset="0"/>
              </a:rPr>
              <a:t>Implement Azure Disk Encryption</a:t>
            </a:r>
          </a:p>
          <a:p>
            <a:pPr marL="342900" marR="0" lvl="0" indent="-342900">
              <a:lnSpc>
                <a:spcPct val="107000"/>
              </a:lnSpc>
              <a:spcBef>
                <a:spcPts val="0"/>
              </a:spcBef>
              <a:spcAft>
                <a:spcPts val="800"/>
              </a:spcAft>
              <a:buFont typeface="Symbol" panose="05050102010706020507" pitchFamily="18" charset="2"/>
              <a:buChar char=""/>
            </a:pPr>
            <a:r>
              <a:rPr lang="en-US" sz="1100" dirty="0">
                <a:effectLst/>
                <a:latin typeface="Calibri" panose="020F0502020204030204" pitchFamily="34" charset="0"/>
                <a:ea typeface="Calibri" panose="020F0502020204030204" pitchFamily="34" charset="0"/>
                <a:cs typeface="Times New Roman" panose="02020603050405020304" pitchFamily="18" charset="0"/>
              </a:rPr>
              <a:t>Configure automatic updates</a:t>
            </a:r>
          </a:p>
          <a:p>
            <a:endParaRPr lang="en-US" dirty="0">
              <a:latin typeface="Calibri"/>
              <a:cs typeface="Calibri"/>
            </a:endParaRPr>
          </a:p>
        </p:txBody>
      </p:sp>
      <p:sp>
        <p:nvSpPr>
          <p:cNvPr id="4" name="Header Placeholder 3"/>
          <p:cNvSpPr>
            <a:spLocks noGrp="1"/>
          </p:cNvSpPr>
          <p:nvPr>
            <p:ph type="hdr" sz="quarter"/>
          </p:nvPr>
        </p:nvSpPr>
        <p:spPr/>
        <p:txBody>
          <a:bodyPr/>
          <a:lstStyle/>
          <a:p>
            <a:endParaRPr lang="en-US" dirty="0"/>
          </a:p>
        </p:txBody>
      </p:sp>
      <p:sp>
        <p:nvSpPr>
          <p:cNvPr id="5" name="Footer Placeholder 4"/>
          <p:cNvSpPr>
            <a:spLocks noGrp="1"/>
          </p:cNvSpPr>
          <p:nvPr>
            <p:ph type="ftr" sz="quarter" idx="4"/>
          </p:nvPr>
        </p:nvSpPr>
        <p:spPr/>
        <p:txBody>
          <a:body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fld id="{386CE63F-9E7F-4C04-9D0D-FCA25A8E9E86}" type="datetime8">
              <a:rPr lang="en-US" smtClean="0"/>
              <a:t>10/18/2022 10:22 AM</a:t>
            </a:fld>
            <a:endParaRPr lang="en-US" dirty="0"/>
          </a:p>
        </p:txBody>
      </p:sp>
      <p:sp>
        <p:nvSpPr>
          <p:cNvPr id="7" name="Slide Number Placeholder 6"/>
          <p:cNvSpPr>
            <a:spLocks noGrp="1"/>
          </p:cNvSpPr>
          <p:nvPr>
            <p:ph type="sldNum" sz="quarter" idx="5"/>
          </p:nvPr>
        </p:nvSpPr>
        <p:spPr/>
        <p:txBody>
          <a:bodyPr/>
          <a:lstStyle/>
          <a:p>
            <a:fld id="{B4008EB6-D09E-4580-8CD6-DDB14511944F}" type="slidenum">
              <a:rPr lang="en-US" smtClean="0"/>
              <a:pPr/>
              <a:t>37</a:t>
            </a:fld>
            <a:endParaRPr lang="en-US" dirty="0"/>
          </a:p>
        </p:txBody>
      </p:sp>
    </p:spTree>
    <p:extLst>
      <p:ext uri="{BB962C8B-B14F-4D97-AF65-F5344CB8AC3E}">
        <p14:creationId xmlns:p14="http://schemas.microsoft.com/office/powerpoint/2010/main" val="2201361021"/>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0000"/>
              </a:lnSpc>
              <a:spcAft>
                <a:spcPts val="0"/>
              </a:spcAft>
            </a:pPr>
            <a:r>
              <a:rPr lang="en-US" sz="850" dirty="0">
                <a:latin typeface="Segoe UI Light"/>
                <a:cs typeface="Segoe UI Light"/>
              </a:rPr>
              <a:t>Computer systems that interact directly with users are considered </a:t>
            </a:r>
            <a:r>
              <a:rPr lang="en-US" sz="850" i="1" dirty="0">
                <a:latin typeface="Segoe UI Light"/>
                <a:cs typeface="Segoe UI Light"/>
              </a:rPr>
              <a:t>endpoint systems</a:t>
            </a:r>
            <a:r>
              <a:rPr lang="en-US" sz="850" dirty="0">
                <a:latin typeface="Segoe UI Light"/>
                <a:cs typeface="Segoe UI Light"/>
              </a:rPr>
              <a:t>. Systems on devices, such as laptops, smartphones, tablets, and computers, all need to be secured to help prevent them from acting as gateways for security attacks on an organization’s networked systems.</a:t>
            </a:r>
          </a:p>
          <a:p>
            <a:pPr>
              <a:lnSpc>
                <a:spcPct val="100000"/>
              </a:lnSpc>
              <a:spcAft>
                <a:spcPts val="0"/>
              </a:spcAft>
            </a:pPr>
            <a:r>
              <a:rPr lang="en-US" sz="850" dirty="0">
                <a:latin typeface="Segoe UI Light"/>
                <a:cs typeface="Segoe UI Light"/>
              </a:rPr>
              <a:t> </a:t>
            </a:r>
          </a:p>
          <a:p>
            <a:pPr>
              <a:lnSpc>
                <a:spcPct val="100000"/>
              </a:lnSpc>
              <a:spcAft>
                <a:spcPts val="0"/>
              </a:spcAft>
            </a:pPr>
            <a:r>
              <a:rPr lang="en-US" sz="850" dirty="0">
                <a:latin typeface="Segoe UI Light"/>
                <a:cs typeface="Segoe UI Light"/>
              </a:rPr>
              <a:t>Earlier, this module discussed the shared responsibilities of helping secure services in Azure. IaaS involves more customer responsibility than PaaS and SaaS did, and Microsoft Defender for Cloud provides the tools you need to harden your network, help secure your services, and stay on top of your security posture.</a:t>
            </a:r>
          </a:p>
          <a:p>
            <a:pPr>
              <a:lnSpc>
                <a:spcPct val="100000"/>
              </a:lnSpc>
              <a:spcAft>
                <a:spcPts val="0"/>
              </a:spcAft>
            </a:pPr>
            <a:r>
              <a:rPr lang="en-US" sz="850" dirty="0">
                <a:latin typeface="Segoe UI Light"/>
                <a:cs typeface="Segoe UI Light"/>
              </a:rPr>
              <a:t> </a:t>
            </a:r>
          </a:p>
          <a:p>
            <a:pPr>
              <a:lnSpc>
                <a:spcPct val="100000"/>
              </a:lnSpc>
              <a:spcAft>
                <a:spcPts val="0"/>
              </a:spcAft>
            </a:pPr>
            <a:r>
              <a:rPr lang="en-US" sz="850" b="1" dirty="0">
                <a:latin typeface="Segoe UI Light"/>
                <a:cs typeface="Segoe UI Light"/>
              </a:rPr>
              <a:t>First step: Help protect against malware</a:t>
            </a:r>
            <a:endParaRPr lang="en-US" sz="850" dirty="0">
              <a:latin typeface="Segoe UI Light"/>
              <a:cs typeface="Segoe UI Light"/>
            </a:endParaRPr>
          </a:p>
          <a:p>
            <a:pPr>
              <a:lnSpc>
                <a:spcPct val="100000"/>
              </a:lnSpc>
              <a:spcAft>
                <a:spcPts val="0"/>
              </a:spcAft>
            </a:pPr>
            <a:r>
              <a:rPr lang="en-US" sz="850" dirty="0">
                <a:latin typeface="Segoe UI Light"/>
                <a:cs typeface="Segoe UI Light"/>
              </a:rPr>
              <a:t>Install antimalware to help identify and remove viruses, spyware, and other malicious software. You can install </a:t>
            </a:r>
            <a:r>
              <a:rPr lang="en-US" sz="850" u="sng" dirty="0">
                <a:latin typeface="Segoe UI Light"/>
                <a:cs typeface="Segoe UI Light"/>
                <a:hlinkClick r:id="rId3"/>
              </a:rPr>
              <a:t>Microsoft Antimalware</a:t>
            </a:r>
            <a:r>
              <a:rPr lang="en-US" sz="850" dirty="0">
                <a:latin typeface="Segoe UI Light"/>
                <a:cs typeface="Segoe UI Light"/>
              </a:rPr>
              <a:t> or an endpoint protection solution from a Microsoft Partner.</a:t>
            </a:r>
          </a:p>
          <a:p>
            <a:pPr>
              <a:lnSpc>
                <a:spcPct val="100000"/>
              </a:lnSpc>
              <a:spcAft>
                <a:spcPts val="0"/>
              </a:spcAft>
            </a:pPr>
            <a:r>
              <a:rPr lang="en-US" sz="850" dirty="0">
                <a:latin typeface="Segoe UI Light"/>
                <a:cs typeface="Segoe UI Light"/>
              </a:rPr>
              <a:t> </a:t>
            </a:r>
          </a:p>
          <a:p>
            <a:pPr>
              <a:lnSpc>
                <a:spcPct val="100000"/>
              </a:lnSpc>
              <a:spcAft>
                <a:spcPts val="0"/>
              </a:spcAft>
            </a:pPr>
            <a:r>
              <a:rPr lang="en-US" sz="850" dirty="0">
                <a:latin typeface="Segoe UI Light"/>
                <a:cs typeface="Segoe UI Light"/>
              </a:rPr>
              <a:t>Next, integrate your antimalware solution with Microsoft Defender for Cloud to monitor the status of the antimalware protection. Security Center reports this on the </a:t>
            </a:r>
            <a:r>
              <a:rPr lang="en-US" sz="850" b="1" dirty="0">
                <a:latin typeface="Segoe UI Light"/>
                <a:cs typeface="Segoe UI Light"/>
              </a:rPr>
              <a:t>Endpoint protection issues</a:t>
            </a:r>
            <a:r>
              <a:rPr lang="en-US" sz="850" dirty="0">
                <a:latin typeface="Segoe UI Light"/>
                <a:cs typeface="Segoe UI Light"/>
              </a:rPr>
              <a:t> blade. Security Center highlights issues, such as detected threats and insufficient protection, which might make your VMs and computers vulnerable to malware threats. By using the information on </a:t>
            </a:r>
            <a:r>
              <a:rPr lang="en-US" sz="850" b="1" dirty="0">
                <a:latin typeface="Segoe UI Light"/>
                <a:cs typeface="Segoe UI Light"/>
              </a:rPr>
              <a:t>Endpoint protection issues</a:t>
            </a:r>
            <a:r>
              <a:rPr lang="en-US" sz="850" dirty="0">
                <a:latin typeface="Segoe UI Light"/>
                <a:cs typeface="Segoe UI Light"/>
              </a:rPr>
              <a:t>, you can make a plan to address any identified issues.</a:t>
            </a:r>
          </a:p>
          <a:p>
            <a:pPr>
              <a:lnSpc>
                <a:spcPct val="100000"/>
              </a:lnSpc>
              <a:spcAft>
                <a:spcPts val="0"/>
              </a:spcAft>
            </a:pPr>
            <a:r>
              <a:rPr lang="en-US" sz="850" dirty="0">
                <a:latin typeface="Segoe UI Light"/>
                <a:cs typeface="Segoe UI Light"/>
              </a:rPr>
              <a:t>Microsoft Defender for Cloud monitors the status of antimalware protection and reports this on the </a:t>
            </a:r>
            <a:r>
              <a:rPr lang="en-US" sz="850" b="1" dirty="0">
                <a:latin typeface="Segoe UI Light"/>
                <a:cs typeface="Segoe UI Light"/>
              </a:rPr>
              <a:t>Endpoint protection issues</a:t>
            </a:r>
            <a:r>
              <a:rPr lang="en-US" sz="850" dirty="0">
                <a:latin typeface="Segoe UI Light"/>
                <a:cs typeface="Segoe UI Light"/>
              </a:rPr>
              <a:t> blade. Security Center notes issues, such as detected threats and insufficient protection, that might make your VMs and computers vulnerable to malware threats. By using the information on </a:t>
            </a:r>
            <a:r>
              <a:rPr lang="en-US" sz="850" b="1" dirty="0">
                <a:latin typeface="Segoe UI Light"/>
                <a:cs typeface="Segoe UI Light"/>
              </a:rPr>
              <a:t>Endpoint protection issues</a:t>
            </a:r>
            <a:r>
              <a:rPr lang="en-US" sz="850" dirty="0">
                <a:latin typeface="Segoe UI Light"/>
                <a:cs typeface="Segoe UI Light"/>
              </a:rPr>
              <a:t>, you can make a plan to address any identified issues.</a:t>
            </a:r>
          </a:p>
          <a:p>
            <a:endParaRPr lang="en-US" dirty="0">
              <a:latin typeface="Calibri"/>
              <a:cs typeface="Calibri"/>
            </a:endParaRPr>
          </a:p>
        </p:txBody>
      </p:sp>
      <p:sp>
        <p:nvSpPr>
          <p:cNvPr id="4" name="Header Placeholder 3"/>
          <p:cNvSpPr>
            <a:spLocks noGrp="1"/>
          </p:cNvSpPr>
          <p:nvPr>
            <p:ph type="hdr" sz="quarter"/>
          </p:nvPr>
        </p:nvSpPr>
        <p:spPr/>
        <p:txBody>
          <a:bodyPr/>
          <a:lstStyle/>
          <a:p>
            <a:endParaRPr lang="en-US" dirty="0"/>
          </a:p>
        </p:txBody>
      </p:sp>
      <p:sp>
        <p:nvSpPr>
          <p:cNvPr id="5" name="Footer Placeholder 4"/>
          <p:cNvSpPr>
            <a:spLocks noGrp="1"/>
          </p:cNvSpPr>
          <p:nvPr>
            <p:ph type="ftr" sz="quarter" idx="4"/>
          </p:nvPr>
        </p:nvSpPr>
        <p:spPr/>
        <p:txBody>
          <a:body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fld id="{386CE63F-9E7F-4C04-9D0D-FCA25A8E9E86}" type="datetime8">
              <a:rPr lang="en-US" smtClean="0"/>
              <a:t>10/18/2022 10:22 AM</a:t>
            </a:fld>
            <a:endParaRPr lang="en-US" dirty="0"/>
          </a:p>
        </p:txBody>
      </p:sp>
      <p:sp>
        <p:nvSpPr>
          <p:cNvPr id="7" name="Slide Number Placeholder 6"/>
          <p:cNvSpPr>
            <a:spLocks noGrp="1"/>
          </p:cNvSpPr>
          <p:nvPr>
            <p:ph type="sldNum" sz="quarter" idx="5"/>
          </p:nvPr>
        </p:nvSpPr>
        <p:spPr/>
        <p:txBody>
          <a:bodyPr/>
          <a:lstStyle/>
          <a:p>
            <a:fld id="{B4008EB6-D09E-4580-8CD6-DDB14511944F}" type="slidenum">
              <a:rPr lang="en-US" smtClean="0"/>
              <a:pPr/>
              <a:t>38</a:t>
            </a:fld>
            <a:endParaRPr lang="en-US" dirty="0"/>
          </a:p>
        </p:txBody>
      </p:sp>
    </p:spTree>
    <p:extLst>
      <p:ext uri="{BB962C8B-B14F-4D97-AF65-F5344CB8AC3E}">
        <p14:creationId xmlns:p14="http://schemas.microsoft.com/office/powerpoint/2010/main" val="3544627904"/>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hlinkClick r:id="rId3"/>
              </a:rPr>
              <a:t>Why are privileged access devices important | Microsoft Docs</a:t>
            </a:r>
            <a:endParaRPr lang="en-US" dirty="0"/>
          </a:p>
          <a:p>
            <a:endParaRPr lang="en-US" dirty="0"/>
          </a:p>
          <a:p>
            <a:r>
              <a:rPr lang="en-US" dirty="0"/>
              <a:t>This guidance is part of a complete privileged access strategy and is implemented as part of the Privileged access deployment</a:t>
            </a:r>
          </a:p>
          <a:p>
            <a:endParaRPr lang="en-US" dirty="0"/>
          </a:p>
          <a:p>
            <a:r>
              <a:rPr lang="en-US" dirty="0"/>
              <a:t>End to end zero trust security for privileged access requires a strong foundation of device security upon which to build other security assurances for the session. While security assurances may be enhanced in the session, they will always be limited by how strong the security assurances are in the originating device. An attacker with control of this device can impersonate users on it or steal their credentials for future impersonation. This risk undermines other assurances on the account, intermediaries like jump servers, and on the resources themselves. For more information, see clean source principle</a:t>
            </a:r>
          </a:p>
          <a:p>
            <a:endParaRPr lang="en-US" dirty="0"/>
          </a:p>
          <a:p>
            <a:r>
              <a:rPr lang="en-US" dirty="0"/>
              <a:t>The article provides an overview of security controls to provide a secure workstation for sensitive users throughout its lifecycle.</a:t>
            </a:r>
          </a:p>
          <a:p>
            <a:endParaRPr lang="en-US" dirty="0"/>
          </a:p>
          <a:p>
            <a:r>
              <a:rPr lang="en-US" dirty="0"/>
              <a:t>Workflow to acquire and deploy a secure workstation</a:t>
            </a:r>
          </a:p>
          <a:p>
            <a:endParaRPr lang="en-US" dirty="0"/>
          </a:p>
          <a:p>
            <a:r>
              <a:rPr lang="en-US" dirty="0"/>
              <a:t>This solution relies on core security capabilities in the Windows 10 operating system, Microsoft Defender for Endpoints, Azure Active Directory, and Microsoft Intune.</a:t>
            </a:r>
          </a:p>
          <a:p>
            <a:endParaRPr lang="en-US" dirty="0"/>
          </a:p>
          <a:p>
            <a:r>
              <a:rPr lang="en-US" dirty="0"/>
              <a:t>Who benefits from a secure workstation?</a:t>
            </a:r>
          </a:p>
          <a:p>
            <a:r>
              <a:rPr lang="en-US" dirty="0"/>
              <a:t>All users and operators benefit from using a secure workstation. An attacker who compromises a PC or device can impersonate or steal credentials/tokens for all accounts that use it, undermining many or all other security assurances. For administrators or sensitive accounts, this allows attackers to escalate privileges and increase the access they have in your organization, often dramatically to domain, global, or enterprise administrator privileges.</a:t>
            </a:r>
          </a:p>
          <a:p>
            <a:endParaRPr lang="en-US" dirty="0"/>
          </a:p>
          <a:p>
            <a:r>
              <a:rPr lang="en-US" dirty="0"/>
              <a:t>For details on security levels and which users should be assigned to which level, see Privileged access security levels</a:t>
            </a:r>
          </a:p>
          <a:p>
            <a:endParaRPr lang="en-US" dirty="0"/>
          </a:p>
          <a:p>
            <a:r>
              <a:rPr lang="en-US" dirty="0"/>
              <a:t>Device Security Controls</a:t>
            </a:r>
          </a:p>
          <a:p>
            <a:r>
              <a:rPr lang="en-US" dirty="0"/>
              <a:t>The successful deployment of a secure workstation requires it to be part of an end to end approach including devices, accounts, intermediaries, and security policies applied to your application interfaces. All elements of the stack must be addressed for a complete privileged access security strategy.</a:t>
            </a:r>
          </a:p>
          <a:p>
            <a:endParaRPr lang="en-US" dirty="0"/>
          </a:p>
          <a:p>
            <a:endParaRPr lang="en-US" dirty="0"/>
          </a:p>
        </p:txBody>
      </p:sp>
      <p:sp>
        <p:nvSpPr>
          <p:cNvPr id="4" name="Header Placeholder 3"/>
          <p:cNvSpPr>
            <a:spLocks noGrp="1"/>
          </p:cNvSpPr>
          <p:nvPr>
            <p:ph type="hdr" sz="quarter"/>
          </p:nvPr>
        </p:nvSpPr>
        <p:spPr/>
        <p:txBody>
          <a:bodyPr/>
          <a:lstStyle/>
          <a:p>
            <a:endParaRPr lang="en-US" dirty="0"/>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
          </p:nvPr>
        </p:nvSpPr>
        <p:spPr/>
        <p:txBody>
          <a:bodyPr/>
          <a:lstStyle/>
          <a:p>
            <a:fld id="{386CE63F-9E7F-4C04-9D0D-FCA25A8E9E86}" type="datetime8">
              <a:rPr lang="en-US" smtClean="0"/>
              <a:t>10/18/2022 10:22 AM</a:t>
            </a:fld>
            <a:endParaRPr lang="en-US" dirty="0"/>
          </a:p>
        </p:txBody>
      </p:sp>
      <p:sp>
        <p:nvSpPr>
          <p:cNvPr id="7" name="Slide Number Placeholder 6"/>
          <p:cNvSpPr>
            <a:spLocks noGrp="1"/>
          </p:cNvSpPr>
          <p:nvPr>
            <p:ph type="sldNum" sz="quarter" idx="5"/>
          </p:nvPr>
        </p:nvSpPr>
        <p:spPr/>
        <p:txBody>
          <a:bodyPr/>
          <a:lstStyle/>
          <a:p>
            <a:fld id="{B4008EB6-D09E-4580-8CD6-DDB14511944F}" type="slidenum">
              <a:rPr lang="en-US" smtClean="0"/>
              <a:pPr/>
              <a:t>39</a:t>
            </a:fld>
            <a:endParaRPr lang="en-US" dirty="0"/>
          </a:p>
        </p:txBody>
      </p:sp>
    </p:spTree>
    <p:extLst>
      <p:ext uri="{BB962C8B-B14F-4D97-AF65-F5344CB8AC3E}">
        <p14:creationId xmlns:p14="http://schemas.microsoft.com/office/powerpoint/2010/main" val="427103490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15000"/>
              </a:lnSpc>
              <a:spcBef>
                <a:spcPts val="2400"/>
              </a:spcBef>
              <a:spcAft>
                <a:spcPts val="0"/>
              </a:spcAft>
            </a:pPr>
            <a:r>
              <a:rPr lang="en-US" sz="1400" b="1" kern="0" dirty="0">
                <a:solidFill>
                  <a:srgbClr val="365F91"/>
                </a:solidFill>
                <a:effectLst/>
                <a:latin typeface="Cambria" panose="02040503050406030204" pitchFamily="18" charset="0"/>
                <a:ea typeface="Times New Roman" panose="02020603050405020304" pitchFamily="18" charset="0"/>
                <a:cs typeface="Times New Roman" panose="02020603050405020304" pitchFamily="18" charset="0"/>
              </a:rPr>
              <a:t>Implement platform protection (15-20%)</a:t>
            </a:r>
          </a:p>
          <a:p>
            <a:pPr marL="0" marR="0">
              <a:lnSpc>
                <a:spcPct val="107000"/>
              </a:lnSpc>
              <a:spcBef>
                <a:spcPts val="200"/>
              </a:spcBef>
              <a:spcAft>
                <a:spcPts val="0"/>
              </a:spcAft>
            </a:pPr>
            <a:r>
              <a:rPr lang="en-US" sz="1300" b="1" dirty="0">
                <a:solidFill>
                  <a:srgbClr val="2F5496"/>
                </a:solidFill>
                <a:effectLst/>
                <a:latin typeface="Calibri Light" panose="020F0302020204030204" pitchFamily="34" charset="0"/>
                <a:ea typeface="Times New Roman" panose="02020603050405020304" pitchFamily="18" charset="0"/>
                <a:cs typeface="Times New Roman" panose="02020603050405020304" pitchFamily="18" charset="0"/>
              </a:rPr>
              <a:t>Implement advanced network security</a:t>
            </a:r>
          </a:p>
          <a:p>
            <a:pPr marL="342900" marR="0" lvl="0" indent="-342900">
              <a:lnSpc>
                <a:spcPct val="107000"/>
              </a:lnSpc>
              <a:spcBef>
                <a:spcPts val="0"/>
              </a:spcBef>
              <a:spcAft>
                <a:spcPts val="0"/>
              </a:spcAft>
              <a:buFont typeface="Symbol" panose="05050102010706020507" pitchFamily="18" charset="2"/>
              <a:buChar char=""/>
              <a:tabLst>
                <a:tab pos="678180" algn="l"/>
              </a:tabLst>
            </a:pPr>
            <a:r>
              <a:rPr lang="en-US" sz="11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Secure the connectivity of virtual networks</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0"/>
              </a:spcAft>
              <a:buFont typeface="Symbol" panose="05050102010706020507" pitchFamily="18" charset="2"/>
              <a:buChar char=""/>
            </a:pPr>
            <a:r>
              <a:rPr lang="en-US" sz="1100" dirty="0">
                <a:effectLst/>
                <a:latin typeface="Calibri" panose="020F0502020204030204" pitchFamily="34" charset="0"/>
                <a:ea typeface="Calibri" panose="020F0502020204030204" pitchFamily="34" charset="0"/>
                <a:cs typeface="Times New Roman" panose="02020603050405020304" pitchFamily="18" charset="0"/>
              </a:rPr>
              <a:t>Create and configure Azure Firewall </a:t>
            </a:r>
          </a:p>
          <a:p>
            <a:pPr marL="342900" marR="0" lvl="0" indent="-342900">
              <a:lnSpc>
                <a:spcPct val="107000"/>
              </a:lnSpc>
              <a:spcBef>
                <a:spcPts val="0"/>
              </a:spcBef>
              <a:spcAft>
                <a:spcPts val="0"/>
              </a:spcAft>
              <a:buFont typeface="Symbol" panose="05050102010706020507" pitchFamily="18" charset="2"/>
              <a:buChar char=""/>
              <a:tabLst>
                <a:tab pos="678180" algn="l"/>
              </a:tabLst>
            </a:pPr>
            <a:r>
              <a:rPr lang="en-US" sz="11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Configure a firewall on a storage account, Azure SQL, KeyVault, or App Service</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0"/>
              </a:spcAft>
              <a:buFont typeface="Symbol" panose="05050102010706020507" pitchFamily="18" charset="2"/>
              <a:buChar char=""/>
              <a:tabLst>
                <a:tab pos="678180" algn="l"/>
              </a:tabLst>
            </a:pPr>
            <a:r>
              <a:rPr lang="en-US" sz="11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Implement DDoS</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endParaRPr lang="en-US" dirty="0">
              <a:latin typeface="Calibri"/>
              <a:cs typeface="Calibri"/>
            </a:endParaRPr>
          </a:p>
        </p:txBody>
      </p:sp>
      <p:sp>
        <p:nvSpPr>
          <p:cNvPr id="4" name="Header Placeholder 3"/>
          <p:cNvSpPr>
            <a:spLocks noGrp="1"/>
          </p:cNvSpPr>
          <p:nvPr>
            <p:ph type="hdr" sz="quarter"/>
          </p:nvPr>
        </p:nvSpPr>
        <p:spPr/>
        <p:txBody>
          <a:bodyPr/>
          <a:lstStyle/>
          <a:p>
            <a:endParaRPr lang="en-US" dirty="0"/>
          </a:p>
        </p:txBody>
      </p:sp>
      <p:sp>
        <p:nvSpPr>
          <p:cNvPr id="5" name="Footer Placeholder 4"/>
          <p:cNvSpPr>
            <a:spLocks noGrp="1"/>
          </p:cNvSpPr>
          <p:nvPr>
            <p:ph type="ftr" sz="quarter" idx="4"/>
          </p:nvPr>
        </p:nvSpPr>
        <p:spPr/>
        <p:txBody>
          <a:body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fld id="{386CE63F-9E7F-4C04-9D0D-FCA25A8E9E86}" type="datetime8">
              <a:rPr lang="en-US" smtClean="0"/>
              <a:t>10/18/2022 10:22 AM</a:t>
            </a:fld>
            <a:endParaRPr lang="en-US" dirty="0"/>
          </a:p>
        </p:txBody>
      </p:sp>
      <p:sp>
        <p:nvSpPr>
          <p:cNvPr id="7" name="Slide Number Placeholder 6"/>
          <p:cNvSpPr>
            <a:spLocks noGrp="1"/>
          </p:cNvSpPr>
          <p:nvPr>
            <p:ph type="sldNum" sz="quarter" idx="5"/>
          </p:nvPr>
        </p:nvSpPr>
        <p:spPr/>
        <p:txBody>
          <a:bodyPr/>
          <a:lstStyle/>
          <a:p>
            <a:fld id="{B4008EB6-D09E-4580-8CD6-DDB14511944F}" type="slidenum">
              <a:rPr lang="en-US" smtClean="0"/>
              <a:pPr/>
              <a:t>4</a:t>
            </a:fld>
            <a:endParaRPr lang="en-US" dirty="0"/>
          </a:p>
        </p:txBody>
      </p:sp>
    </p:spTree>
    <p:extLst>
      <p:ext uri="{BB962C8B-B14F-4D97-AF65-F5344CB8AC3E}">
        <p14:creationId xmlns:p14="http://schemas.microsoft.com/office/powerpoint/2010/main" val="355905627"/>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0000"/>
              </a:lnSpc>
              <a:spcAft>
                <a:spcPts val="0"/>
              </a:spcAft>
            </a:pPr>
            <a:r>
              <a:rPr lang="en-US" sz="850" dirty="0">
                <a:latin typeface="Segoe UI Light"/>
                <a:cs typeface="Segoe UI Light"/>
              </a:rPr>
              <a:t>Privileged Access Workstations - </a:t>
            </a:r>
            <a:r>
              <a:rPr lang="en-US" sz="850" dirty="0">
                <a:latin typeface="Segoe UI Light"/>
                <a:cs typeface="Segoe UI Light"/>
                <a:hlinkClick r:id="rId3"/>
              </a:rPr>
              <a:t>https://docs.microsoft.com/en-us/windows-server/identity/securing-privileged-access/privileged-access-workstations</a:t>
            </a:r>
            <a:r>
              <a:rPr lang="en-US" sz="850" dirty="0">
                <a:latin typeface="Segoe UI Light"/>
                <a:cs typeface="Segoe UI Light"/>
              </a:rPr>
              <a:t>Remind students about PAW concept and why it is recommended to use it in this scenario.</a:t>
            </a:r>
          </a:p>
          <a:p>
            <a:pPr>
              <a:lnSpc>
                <a:spcPct val="100000"/>
              </a:lnSpc>
              <a:spcAft>
                <a:spcPts val="0"/>
              </a:spcAft>
            </a:pPr>
            <a:endParaRPr lang="en-US" sz="850" dirty="0">
              <a:latin typeface="Segoe UI Light"/>
              <a:cs typeface="Segoe UI Light"/>
            </a:endParaRPr>
          </a:p>
          <a:p>
            <a:pPr>
              <a:lnSpc>
                <a:spcPct val="100000"/>
              </a:lnSpc>
              <a:spcAft>
                <a:spcPts val="0"/>
              </a:spcAft>
            </a:pPr>
            <a:r>
              <a:rPr lang="en-US" sz="850" dirty="0">
                <a:latin typeface="Segoe UI Light"/>
                <a:cs typeface="Segoe UI Light"/>
              </a:rPr>
              <a:t>We recommend using Privileged Access Workstations (PAWs) and VPN when administering VMs in Azure. PAWs provide a dedicated operating system for sensitive tasks, with additional protection from internet attacks and threat vectors</a:t>
            </a:r>
          </a:p>
          <a:p>
            <a:pPr>
              <a:lnSpc>
                <a:spcPct val="100000"/>
              </a:lnSpc>
              <a:spcAft>
                <a:spcPts val="0"/>
              </a:spcAft>
            </a:pPr>
            <a:r>
              <a:rPr lang="en-US" sz="850" b="1" dirty="0">
                <a:latin typeface="Segoe UI Light"/>
                <a:cs typeface="Segoe UI Light"/>
              </a:rPr>
              <a:t>Use a security-enhanced management workstation to help protect sensitive accounts, tasks, and data</a:t>
            </a:r>
            <a:endParaRPr lang="en-US" sz="850" dirty="0">
              <a:latin typeface="Segoe UI Light"/>
              <a:cs typeface="Segoe UI Light"/>
            </a:endParaRPr>
          </a:p>
          <a:p>
            <a:pPr>
              <a:lnSpc>
                <a:spcPct val="100000"/>
              </a:lnSpc>
              <a:spcAft>
                <a:spcPts val="0"/>
              </a:spcAft>
            </a:pPr>
            <a:r>
              <a:rPr lang="en-US" sz="850" b="1" dirty="0">
                <a:latin typeface="Segoe UI Light"/>
                <a:cs typeface="Segoe UI Light"/>
              </a:rPr>
              <a:t>PAWs reduce the attack surface of workstations. These security-enhanced management workstations can help you mitigate some of these attacks and make data safer.</a:t>
            </a:r>
            <a:endParaRPr lang="en-US" sz="850" dirty="0">
              <a:latin typeface="Segoe UI Light"/>
              <a:cs typeface="Segoe UI Light"/>
            </a:endParaRPr>
          </a:p>
          <a:p>
            <a:pPr>
              <a:lnSpc>
                <a:spcPct val="100000"/>
              </a:lnSpc>
              <a:spcAft>
                <a:spcPts val="0"/>
              </a:spcAft>
            </a:pPr>
            <a:r>
              <a:rPr lang="en-US" sz="850" b="1" dirty="0">
                <a:latin typeface="Segoe UI Light"/>
                <a:cs typeface="Segoe UI Light"/>
              </a:rPr>
              <a:t>Get powerful endpoint protection</a:t>
            </a:r>
            <a:endParaRPr lang="en-US" dirty="0"/>
          </a:p>
          <a:p>
            <a:pPr>
              <a:lnSpc>
                <a:spcPct val="100000"/>
              </a:lnSpc>
              <a:spcAft>
                <a:spcPts val="0"/>
              </a:spcAft>
            </a:pPr>
            <a:endParaRPr lang="en-US" sz="850" b="1" dirty="0">
              <a:latin typeface="Segoe UI Light"/>
              <a:cs typeface="Segoe UI Light"/>
            </a:endParaRPr>
          </a:p>
          <a:p>
            <a:pPr>
              <a:lnSpc>
                <a:spcPct val="100000"/>
              </a:lnSpc>
              <a:spcAft>
                <a:spcPts val="0"/>
              </a:spcAft>
            </a:pPr>
            <a:r>
              <a:rPr lang="en-US" sz="850" dirty="0">
                <a:latin typeface="Segoe UI Light"/>
                <a:cs typeface="Segoe UI Light"/>
              </a:rPr>
              <a:t>Enforce security policies across all devices that are used to consume data, regardless of the data location (cloud or on-premises).</a:t>
            </a:r>
          </a:p>
          <a:p>
            <a:endParaRPr lang="en-US" dirty="0">
              <a:latin typeface="Calibri"/>
              <a:cs typeface="Calibri"/>
            </a:endParaRPr>
          </a:p>
        </p:txBody>
      </p:sp>
      <p:sp>
        <p:nvSpPr>
          <p:cNvPr id="4" name="Header Placeholder 3"/>
          <p:cNvSpPr>
            <a:spLocks noGrp="1"/>
          </p:cNvSpPr>
          <p:nvPr>
            <p:ph type="hdr" sz="quarter"/>
          </p:nvPr>
        </p:nvSpPr>
        <p:spPr/>
        <p:txBody>
          <a:bodyPr/>
          <a:lstStyle/>
          <a:p>
            <a:endParaRPr lang="en-US" dirty="0"/>
          </a:p>
        </p:txBody>
      </p:sp>
      <p:sp>
        <p:nvSpPr>
          <p:cNvPr id="5" name="Footer Placeholder 4"/>
          <p:cNvSpPr>
            <a:spLocks noGrp="1"/>
          </p:cNvSpPr>
          <p:nvPr>
            <p:ph type="ftr" sz="quarter" idx="4"/>
          </p:nvPr>
        </p:nvSpPr>
        <p:spPr/>
        <p:txBody>
          <a:body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fld id="{386CE63F-9E7F-4C04-9D0D-FCA25A8E9E86}" type="datetime8">
              <a:rPr lang="en-US" smtClean="0"/>
              <a:t>10/18/2022 10:22 AM</a:t>
            </a:fld>
            <a:endParaRPr lang="en-US" dirty="0"/>
          </a:p>
        </p:txBody>
      </p:sp>
      <p:sp>
        <p:nvSpPr>
          <p:cNvPr id="7" name="Slide Number Placeholder 6"/>
          <p:cNvSpPr>
            <a:spLocks noGrp="1"/>
          </p:cNvSpPr>
          <p:nvPr>
            <p:ph type="sldNum" sz="quarter" idx="5"/>
          </p:nvPr>
        </p:nvSpPr>
        <p:spPr/>
        <p:txBody>
          <a:bodyPr/>
          <a:lstStyle/>
          <a:p>
            <a:fld id="{B4008EB6-D09E-4580-8CD6-DDB14511944F}" type="slidenum">
              <a:rPr lang="en-US" smtClean="0"/>
              <a:pPr/>
              <a:t>40</a:t>
            </a:fld>
            <a:endParaRPr lang="en-US" dirty="0"/>
          </a:p>
        </p:txBody>
      </p:sp>
    </p:spTree>
    <p:extLst>
      <p:ext uri="{BB962C8B-B14F-4D97-AF65-F5344CB8AC3E}">
        <p14:creationId xmlns:p14="http://schemas.microsoft.com/office/powerpoint/2010/main" val="2509491621"/>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850" dirty="0">
                <a:latin typeface="Calibri"/>
                <a:cs typeface="Calibri"/>
              </a:rPr>
              <a:t>What are ARM Templates - </a:t>
            </a:r>
            <a:r>
              <a:rPr lang="en-US" dirty="0">
                <a:hlinkClick r:id="rId3"/>
              </a:rPr>
              <a:t>https://docs.microsoft.com/en-us/azure/azure-resource-manager/templates/overview</a:t>
            </a:r>
            <a:endParaRPr lang="en-US" dirty="0">
              <a:latin typeface="Calibri"/>
              <a:cs typeface="Calibri"/>
            </a:endParaRPr>
          </a:p>
          <a:p>
            <a:endParaRPr lang="en-US" dirty="0">
              <a:latin typeface="Calibri"/>
              <a:cs typeface="Calibri"/>
            </a:endParaRPr>
          </a:p>
          <a:p>
            <a:r>
              <a:rPr lang="en-US" sz="850" dirty="0">
                <a:latin typeface="Segoe UI Light"/>
                <a:cs typeface="Segoe UI Light"/>
              </a:rPr>
              <a:t>Before diving into configuring VM policies and templates, you need to understand the features and functionality of Azure Resource Manager.</a:t>
            </a:r>
          </a:p>
          <a:p>
            <a:endParaRPr lang="en-US" sz="850" dirty="0">
              <a:latin typeface="Segoe UI Light"/>
              <a:cs typeface="Segoe UI Light"/>
            </a:endParaRPr>
          </a:p>
          <a:p>
            <a:r>
              <a:rPr lang="en-US" sz="850" dirty="0">
                <a:latin typeface="Segoe UI Light"/>
                <a:cs typeface="Segoe UI Light"/>
              </a:rPr>
              <a:t>Resource Manager is the deployment and management service for your Azure subscription. It provides a consistent management layer that allows you to create, update, and delete resources in your Azure subscription. You can use its access control, auditing, and tagging features to help secure and organize your resources after deployment.</a:t>
            </a:r>
          </a:p>
          <a:p>
            <a:endParaRPr lang="en-US" sz="850" dirty="0">
              <a:latin typeface="Segoe UI Light"/>
              <a:cs typeface="Segoe UI Light"/>
            </a:endParaRPr>
          </a:p>
          <a:p>
            <a:r>
              <a:rPr lang="en-US" sz="850" dirty="0">
                <a:latin typeface="Segoe UI Light"/>
                <a:cs typeface="Segoe UI Light"/>
              </a:rPr>
              <a:t>When you take actions through the portal, Azure PowerShell, the Azure CLI, REST APIs, or client SDKs, the Resource Manager API handles your request. Because the same API handles all requests, you get consistent results and capabilities in all the different tools. The figure on the slide depicts this point. Some additional terms to know when using ARM:</a:t>
            </a:r>
          </a:p>
          <a:p>
            <a:endParaRPr lang="en-US" sz="850" dirty="0">
              <a:latin typeface="Segoe UI Light"/>
              <a:cs typeface="Segoe UI Light"/>
            </a:endParaRPr>
          </a:p>
          <a:p>
            <a:r>
              <a:rPr lang="en-US" sz="850" b="1" dirty="0">
                <a:latin typeface="Segoe UI Light"/>
                <a:cs typeface="Segoe UI Light"/>
              </a:rPr>
              <a:t>resource provider</a:t>
            </a:r>
            <a:r>
              <a:rPr lang="en-US" sz="850" dirty="0">
                <a:latin typeface="Segoe UI Light"/>
                <a:cs typeface="Segoe UI Light"/>
              </a:rPr>
              <a:t> - A service that supplies Azure resources. For example, a common resource provider is </a:t>
            </a:r>
            <a:r>
              <a:rPr lang="en-US" sz="850" b="1" dirty="0">
                <a:latin typeface="Segoe UI Light"/>
                <a:cs typeface="Segoe UI Light"/>
              </a:rPr>
              <a:t>Microsoft.Compute</a:t>
            </a:r>
            <a:r>
              <a:rPr lang="en-US" sz="850" dirty="0">
                <a:latin typeface="Segoe UI Light"/>
                <a:cs typeface="Segoe UI Light"/>
              </a:rPr>
              <a:t>, which supplies the virtual machine resource. </a:t>
            </a:r>
            <a:r>
              <a:rPr lang="en-US" sz="850" b="1" dirty="0">
                <a:latin typeface="Segoe UI Light"/>
                <a:cs typeface="Segoe UI Light"/>
              </a:rPr>
              <a:t>Microsoft.Storage</a:t>
            </a:r>
            <a:r>
              <a:rPr lang="en-US" sz="850" dirty="0">
                <a:latin typeface="Segoe UI Light"/>
                <a:cs typeface="Segoe UI Light"/>
              </a:rPr>
              <a:t> is another common resource provider.</a:t>
            </a:r>
          </a:p>
          <a:p>
            <a:r>
              <a:rPr lang="en-US" sz="850" b="1" dirty="0">
                <a:latin typeface="Segoe UI Light"/>
                <a:cs typeface="Segoe UI Light"/>
              </a:rPr>
              <a:t>Resource Manager template</a:t>
            </a:r>
            <a:r>
              <a:rPr lang="en-US" sz="850" dirty="0">
                <a:latin typeface="Segoe UI Light"/>
                <a:cs typeface="Segoe UI Light"/>
              </a:rPr>
              <a:t> - A JavaScript Object Notation (JSON) file that defines one or more resources to deploy to a resource group or subscription. The template can be used to deploy the resources consistently and repeatedly.</a:t>
            </a:r>
          </a:p>
          <a:p>
            <a:r>
              <a:rPr lang="en-US" sz="850" b="1" dirty="0">
                <a:latin typeface="Segoe UI Light"/>
                <a:cs typeface="Segoe UI Light"/>
              </a:rPr>
              <a:t>declarative syntax</a:t>
            </a:r>
            <a:r>
              <a:rPr lang="en-US" sz="850" dirty="0">
                <a:latin typeface="Segoe UI Light"/>
                <a:cs typeface="Segoe UI Light"/>
              </a:rPr>
              <a:t> - Syntax that lets you state "Here is what I intend to create" without having to write the sequence of programming commands to create it. The Resource Manager template is an example of declarative syntax. In the file, you define the properties for the infrastructure to deploy to Azure.</a:t>
            </a:r>
          </a:p>
          <a:p>
            <a:endParaRPr lang="en-US" sz="850" dirty="0">
              <a:latin typeface="Calibri"/>
              <a:cs typeface="Calibri"/>
            </a:endParaRPr>
          </a:p>
        </p:txBody>
      </p:sp>
      <p:sp>
        <p:nvSpPr>
          <p:cNvPr id="4" name="Header Placeholder 3"/>
          <p:cNvSpPr>
            <a:spLocks noGrp="1"/>
          </p:cNvSpPr>
          <p:nvPr>
            <p:ph type="hdr" sz="quarter"/>
          </p:nvPr>
        </p:nvSpPr>
        <p:spPr/>
        <p:txBody>
          <a:bodyPr/>
          <a:lstStyle/>
          <a:p>
            <a:endParaRPr lang="en-US" dirty="0"/>
          </a:p>
        </p:txBody>
      </p:sp>
      <p:sp>
        <p:nvSpPr>
          <p:cNvPr id="5" name="Footer Placeholder 4"/>
          <p:cNvSpPr>
            <a:spLocks noGrp="1"/>
          </p:cNvSpPr>
          <p:nvPr>
            <p:ph type="ftr" sz="quarter" idx="4"/>
          </p:nvPr>
        </p:nvSpPr>
        <p:spPr/>
        <p:txBody>
          <a:body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fld id="{386CE63F-9E7F-4C04-9D0D-FCA25A8E9E86}" type="datetime8">
              <a:rPr lang="en-US" smtClean="0"/>
              <a:t>10/18/2022 10:22 AM</a:t>
            </a:fld>
            <a:endParaRPr lang="en-US" dirty="0"/>
          </a:p>
        </p:txBody>
      </p:sp>
      <p:sp>
        <p:nvSpPr>
          <p:cNvPr id="7" name="Slide Number Placeholder 6"/>
          <p:cNvSpPr>
            <a:spLocks noGrp="1"/>
          </p:cNvSpPr>
          <p:nvPr>
            <p:ph type="sldNum" sz="quarter" idx="5"/>
          </p:nvPr>
        </p:nvSpPr>
        <p:spPr/>
        <p:txBody>
          <a:bodyPr/>
          <a:lstStyle/>
          <a:p>
            <a:fld id="{B4008EB6-D09E-4580-8CD6-DDB14511944F}" type="slidenum">
              <a:rPr lang="en-US" smtClean="0"/>
              <a:pPr/>
              <a:t>41</a:t>
            </a:fld>
            <a:endParaRPr lang="en-US" dirty="0"/>
          </a:p>
        </p:txBody>
      </p:sp>
    </p:spTree>
    <p:extLst>
      <p:ext uri="{BB962C8B-B14F-4D97-AF65-F5344CB8AC3E}">
        <p14:creationId xmlns:p14="http://schemas.microsoft.com/office/powerpoint/2010/main" val="2318357578"/>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850" b="1" dirty="0">
                <a:latin typeface="Segoe UI Light"/>
                <a:cs typeface="Segoe UI Light"/>
              </a:rPr>
              <a:t>Connect to your Azure-based virtual machine - </a:t>
            </a:r>
            <a:r>
              <a:rPr lang="en-US" sz="850" dirty="0">
                <a:latin typeface="Segoe UI Light"/>
                <a:cs typeface="Segoe UI Light"/>
                <a:hlinkClick r:id="rId3"/>
              </a:rPr>
              <a:t>https://docs.microsoft.com/en-us/azure/marketplace/cloud-partner-portal/virtual-machine/cpp-connect-vm</a:t>
            </a:r>
            <a:endParaRPr lang="en-US" dirty="0">
              <a:cs typeface="Segoe UI Light" pitchFamily="34" charset="0"/>
            </a:endParaRPr>
          </a:p>
          <a:p>
            <a:r>
              <a:rPr lang="en-US" sz="850" dirty="0">
                <a:latin typeface="Segoe UI Light"/>
                <a:cs typeface="Segoe UI Light"/>
              </a:rPr>
              <a:t>What is Azure Bastion - </a:t>
            </a:r>
            <a:r>
              <a:rPr lang="en-US" dirty="0">
                <a:hlinkClick r:id="rId4"/>
              </a:rPr>
              <a:t>https://docs.microsoft.com/en-us/azure/bastion/bastion-overview</a:t>
            </a:r>
            <a:endParaRPr lang="en-US" sz="850" dirty="0">
              <a:latin typeface="Segoe UI Light"/>
              <a:cs typeface="Segoe UI Light"/>
            </a:endParaRPr>
          </a:p>
          <a:p>
            <a:endParaRPr lang="en-US" sz="850" dirty="0">
              <a:latin typeface="Segoe UI Light"/>
              <a:cs typeface="Segoe UI Light"/>
            </a:endParaRPr>
          </a:p>
        </p:txBody>
      </p:sp>
      <p:sp>
        <p:nvSpPr>
          <p:cNvPr id="4" name="Header Placeholder 3"/>
          <p:cNvSpPr>
            <a:spLocks noGrp="1"/>
          </p:cNvSpPr>
          <p:nvPr>
            <p:ph type="hdr" sz="quarter"/>
          </p:nvPr>
        </p:nvSpPr>
        <p:spPr/>
        <p:txBody>
          <a:bodyPr/>
          <a:lstStyle/>
          <a:p>
            <a:endParaRPr lang="en-US" dirty="0"/>
          </a:p>
        </p:txBody>
      </p:sp>
      <p:sp>
        <p:nvSpPr>
          <p:cNvPr id="5" name="Footer Placeholder 4"/>
          <p:cNvSpPr>
            <a:spLocks noGrp="1"/>
          </p:cNvSpPr>
          <p:nvPr>
            <p:ph type="ftr" sz="quarter" idx="4"/>
          </p:nvPr>
        </p:nvSpPr>
        <p:spPr/>
        <p:txBody>
          <a:body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fld id="{386CE63F-9E7F-4C04-9D0D-FCA25A8E9E86}" type="datetime8">
              <a:rPr lang="en-US" smtClean="0"/>
              <a:t>10/18/2022 10:22 AM</a:t>
            </a:fld>
            <a:endParaRPr lang="en-US" dirty="0"/>
          </a:p>
        </p:txBody>
      </p:sp>
      <p:sp>
        <p:nvSpPr>
          <p:cNvPr id="7" name="Slide Number Placeholder 6"/>
          <p:cNvSpPr>
            <a:spLocks noGrp="1"/>
          </p:cNvSpPr>
          <p:nvPr>
            <p:ph type="sldNum" sz="quarter" idx="5"/>
          </p:nvPr>
        </p:nvSpPr>
        <p:spPr/>
        <p:txBody>
          <a:bodyPr/>
          <a:lstStyle/>
          <a:p>
            <a:fld id="{B4008EB6-D09E-4580-8CD6-DDB14511944F}" type="slidenum">
              <a:rPr lang="en-US" smtClean="0"/>
              <a:pPr/>
              <a:t>42</a:t>
            </a:fld>
            <a:endParaRPr lang="en-US" dirty="0"/>
          </a:p>
        </p:txBody>
      </p:sp>
    </p:spTree>
    <p:extLst>
      <p:ext uri="{BB962C8B-B14F-4D97-AF65-F5344CB8AC3E}">
        <p14:creationId xmlns:p14="http://schemas.microsoft.com/office/powerpoint/2010/main" val="3216657995"/>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850" b="0" dirty="0">
                <a:latin typeface="Segoe UI Light"/>
                <a:cs typeface="Segoe UI Light"/>
              </a:rPr>
              <a:t>Update Management in Azure Automation - https://docs.microsoft.com/en-us/azure/automation/automation-update-management</a:t>
            </a:r>
          </a:p>
          <a:p>
            <a:r>
              <a:rPr lang="en-US" sz="850" b="0" dirty="0">
                <a:latin typeface="Segoe UI Light"/>
                <a:cs typeface="Segoe UI Light"/>
              </a:rPr>
              <a:t>Automate resources in your datacenter or cloud by using Hybrid Runbook Worker - https://docs.microsoft.com/en-us/azure/automation/automation-hybrid-runbook-worker</a:t>
            </a:r>
          </a:p>
        </p:txBody>
      </p:sp>
      <p:sp>
        <p:nvSpPr>
          <p:cNvPr id="4" name="Header Placeholder 3"/>
          <p:cNvSpPr>
            <a:spLocks noGrp="1"/>
          </p:cNvSpPr>
          <p:nvPr>
            <p:ph type="hdr" sz="quarter"/>
          </p:nvPr>
        </p:nvSpPr>
        <p:spPr/>
        <p:txBody>
          <a:bodyPr/>
          <a:lstStyle/>
          <a:p>
            <a:endParaRPr lang="en-US" dirty="0"/>
          </a:p>
        </p:txBody>
      </p:sp>
      <p:sp>
        <p:nvSpPr>
          <p:cNvPr id="5" name="Footer Placeholder 4"/>
          <p:cNvSpPr>
            <a:spLocks noGrp="1"/>
          </p:cNvSpPr>
          <p:nvPr>
            <p:ph type="ftr" sz="quarter" idx="4"/>
          </p:nvPr>
        </p:nvSpPr>
        <p:spPr/>
        <p:txBody>
          <a:body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fld id="{386CE63F-9E7F-4C04-9D0D-FCA25A8E9E86}" type="datetime8">
              <a:rPr lang="en-US" smtClean="0"/>
              <a:t>10/18/2022 10:22 AM</a:t>
            </a:fld>
            <a:endParaRPr lang="en-US" dirty="0"/>
          </a:p>
        </p:txBody>
      </p:sp>
      <p:sp>
        <p:nvSpPr>
          <p:cNvPr id="7" name="Slide Number Placeholder 6"/>
          <p:cNvSpPr>
            <a:spLocks noGrp="1"/>
          </p:cNvSpPr>
          <p:nvPr>
            <p:ph type="sldNum" sz="quarter" idx="5"/>
          </p:nvPr>
        </p:nvSpPr>
        <p:spPr/>
        <p:txBody>
          <a:bodyPr/>
          <a:lstStyle/>
          <a:p>
            <a:fld id="{B4008EB6-D09E-4580-8CD6-DDB14511944F}" type="slidenum">
              <a:rPr lang="en-US" smtClean="0"/>
              <a:pPr/>
              <a:t>43</a:t>
            </a:fld>
            <a:endParaRPr lang="en-US" dirty="0"/>
          </a:p>
        </p:txBody>
      </p:sp>
    </p:spTree>
    <p:extLst>
      <p:ext uri="{BB962C8B-B14F-4D97-AF65-F5344CB8AC3E}">
        <p14:creationId xmlns:p14="http://schemas.microsoft.com/office/powerpoint/2010/main" val="1561219268"/>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850" b="1" dirty="0">
                <a:latin typeface="Segoe UI Light"/>
                <a:cs typeface="Segoe UI Light"/>
              </a:rPr>
              <a:t>Update Management</a:t>
            </a:r>
          </a:p>
          <a:p>
            <a:endParaRPr lang="en-US" sz="850" b="0" dirty="0">
              <a:latin typeface="Segoe UI Light"/>
              <a:cs typeface="Segoe UI Light"/>
            </a:endParaRPr>
          </a:p>
          <a:p>
            <a:r>
              <a:rPr lang="en-US" sz="850" b="0" dirty="0">
                <a:latin typeface="Segoe UI Light"/>
                <a:cs typeface="Segoe UI Light"/>
              </a:rPr>
              <a:t>The following diagram illustrates how Update Management assesses and applies security updates to all connected Windows Server and Linux servers.</a:t>
            </a:r>
          </a:p>
          <a:p>
            <a:endParaRPr lang="en-US" sz="850" b="0" dirty="0">
              <a:latin typeface="Segoe UI Light"/>
              <a:cs typeface="Segoe UI Light"/>
            </a:endParaRPr>
          </a:p>
          <a:p>
            <a:r>
              <a:rPr lang="en-US" sz="850" b="0" dirty="0">
                <a:latin typeface="Segoe UI Light"/>
                <a:cs typeface="Segoe UI Light"/>
              </a:rPr>
              <a:t>Update Management integrates with Azure Monitor Logs to store update assessments and update deployment results as log data, from assigned Azure and non-Azure machines. To collect this data, the Automation Account and Log Analytics workspace are linked together, and the Log Analytics agent for Windows and Linux is required on the machine and configured to report to this workspace.</a:t>
            </a:r>
          </a:p>
          <a:p>
            <a:endParaRPr lang="en-US" sz="850" b="0" dirty="0">
              <a:latin typeface="Segoe UI Light"/>
              <a:cs typeface="Segoe UI Light"/>
            </a:endParaRPr>
          </a:p>
          <a:p>
            <a:r>
              <a:rPr lang="en-US" sz="850" b="0" dirty="0">
                <a:latin typeface="Segoe UI Light"/>
                <a:cs typeface="Segoe UI Light"/>
              </a:rPr>
              <a:t>Update Management supports collecting information about system updates from agents in a System Center Operations Manager management group connected to the workspace. Having a machine registered for Update Management in more than one Log Analytics workspace (also referred to as multihoming) isn't supported.</a:t>
            </a:r>
          </a:p>
          <a:p>
            <a:endParaRPr lang="en-US" sz="850" b="0" dirty="0">
              <a:latin typeface="Segoe UI Light"/>
              <a:cs typeface="Segoe UI Light"/>
            </a:endParaRPr>
          </a:p>
        </p:txBody>
      </p:sp>
      <p:sp>
        <p:nvSpPr>
          <p:cNvPr id="4" name="Header Placeholder 3"/>
          <p:cNvSpPr>
            <a:spLocks noGrp="1"/>
          </p:cNvSpPr>
          <p:nvPr>
            <p:ph type="hdr" sz="quarter"/>
          </p:nvPr>
        </p:nvSpPr>
        <p:spPr/>
        <p:txBody>
          <a:bodyPr/>
          <a:lstStyle/>
          <a:p>
            <a:endParaRPr lang="en-US" dirty="0"/>
          </a:p>
        </p:txBody>
      </p:sp>
      <p:sp>
        <p:nvSpPr>
          <p:cNvPr id="5" name="Footer Placeholder 4"/>
          <p:cNvSpPr>
            <a:spLocks noGrp="1"/>
          </p:cNvSpPr>
          <p:nvPr>
            <p:ph type="ftr" sz="quarter" idx="4"/>
          </p:nvPr>
        </p:nvSpPr>
        <p:spPr/>
        <p:txBody>
          <a:body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fld id="{386CE63F-9E7F-4C04-9D0D-FCA25A8E9E86}" type="datetime8">
              <a:rPr lang="en-US" smtClean="0"/>
              <a:t>10/18/2022 10:22 AM</a:t>
            </a:fld>
            <a:endParaRPr lang="en-US" dirty="0"/>
          </a:p>
        </p:txBody>
      </p:sp>
      <p:sp>
        <p:nvSpPr>
          <p:cNvPr id="7" name="Slide Number Placeholder 6"/>
          <p:cNvSpPr>
            <a:spLocks noGrp="1"/>
          </p:cNvSpPr>
          <p:nvPr>
            <p:ph type="sldNum" sz="quarter" idx="5"/>
          </p:nvPr>
        </p:nvSpPr>
        <p:spPr/>
        <p:txBody>
          <a:bodyPr/>
          <a:lstStyle/>
          <a:p>
            <a:fld id="{B4008EB6-D09E-4580-8CD6-DDB14511944F}" type="slidenum">
              <a:rPr lang="en-US" smtClean="0"/>
              <a:pPr/>
              <a:t>44</a:t>
            </a:fld>
            <a:endParaRPr lang="en-US" dirty="0"/>
          </a:p>
        </p:txBody>
      </p:sp>
    </p:spTree>
    <p:extLst>
      <p:ext uri="{BB962C8B-B14F-4D97-AF65-F5344CB8AC3E}">
        <p14:creationId xmlns:p14="http://schemas.microsoft.com/office/powerpoint/2010/main" val="2249240604"/>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850" b="1" dirty="0">
                <a:latin typeface="Segoe UI Light"/>
                <a:cs typeface="Segoe UI Light"/>
              </a:rPr>
              <a:t>Update Management (cont’d)</a:t>
            </a:r>
          </a:p>
          <a:p>
            <a:endParaRPr lang="en-US" sz="850" b="0" dirty="0">
              <a:latin typeface="Segoe UI Light"/>
              <a:cs typeface="Segoe UI Light"/>
            </a:endParaRPr>
          </a:p>
          <a:p>
            <a:r>
              <a:rPr lang="en-US" sz="850" b="0" dirty="0">
                <a:latin typeface="Segoe UI Light"/>
                <a:cs typeface="Segoe UI Light"/>
              </a:rPr>
              <a:t>The following table summarizes the supported connected sources with Update Management.</a:t>
            </a:r>
          </a:p>
        </p:txBody>
      </p:sp>
      <p:sp>
        <p:nvSpPr>
          <p:cNvPr id="4" name="Header Placeholder 3"/>
          <p:cNvSpPr>
            <a:spLocks noGrp="1"/>
          </p:cNvSpPr>
          <p:nvPr>
            <p:ph type="hdr" sz="quarter"/>
          </p:nvPr>
        </p:nvSpPr>
        <p:spPr/>
        <p:txBody>
          <a:bodyPr/>
          <a:lstStyle/>
          <a:p>
            <a:endParaRPr lang="en-US" dirty="0"/>
          </a:p>
        </p:txBody>
      </p:sp>
      <p:sp>
        <p:nvSpPr>
          <p:cNvPr id="5" name="Footer Placeholder 4"/>
          <p:cNvSpPr>
            <a:spLocks noGrp="1"/>
          </p:cNvSpPr>
          <p:nvPr>
            <p:ph type="ftr" sz="quarter" idx="4"/>
          </p:nvPr>
        </p:nvSpPr>
        <p:spPr/>
        <p:txBody>
          <a:body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fld id="{386CE63F-9E7F-4C04-9D0D-FCA25A8E9E86}" type="datetime8">
              <a:rPr lang="en-US" smtClean="0"/>
              <a:t>10/18/2022 10:22 AM</a:t>
            </a:fld>
            <a:endParaRPr lang="en-US" dirty="0"/>
          </a:p>
        </p:txBody>
      </p:sp>
      <p:sp>
        <p:nvSpPr>
          <p:cNvPr id="7" name="Slide Number Placeholder 6"/>
          <p:cNvSpPr>
            <a:spLocks noGrp="1"/>
          </p:cNvSpPr>
          <p:nvPr>
            <p:ph type="sldNum" sz="quarter" idx="5"/>
          </p:nvPr>
        </p:nvSpPr>
        <p:spPr/>
        <p:txBody>
          <a:bodyPr/>
          <a:lstStyle/>
          <a:p>
            <a:fld id="{B4008EB6-D09E-4580-8CD6-DDB14511944F}" type="slidenum">
              <a:rPr lang="en-US" smtClean="0"/>
              <a:pPr/>
              <a:t>45</a:t>
            </a:fld>
            <a:endParaRPr lang="en-US" dirty="0"/>
          </a:p>
        </p:txBody>
      </p:sp>
    </p:spTree>
    <p:extLst>
      <p:ext uri="{BB962C8B-B14F-4D97-AF65-F5344CB8AC3E}">
        <p14:creationId xmlns:p14="http://schemas.microsoft.com/office/powerpoint/2010/main" val="3506163085"/>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850" dirty="0">
                <a:latin typeface="Segoe UI Light"/>
                <a:cs typeface="Segoe UI Light"/>
              </a:rPr>
              <a:t>Azure Disk Encryption (Windows) - </a:t>
            </a:r>
            <a:r>
              <a:rPr lang="en-US" sz="850" dirty="0">
                <a:latin typeface="Segoe UI Light"/>
                <a:cs typeface="Segoe UI Light"/>
                <a:hlinkClick r:id="rId3"/>
              </a:rPr>
              <a:t>https://docs.microsoft.com/en-us/azure/virtual-machines/windows/disk-encryption-overview</a:t>
            </a:r>
            <a:endParaRPr lang="en-US" sz="850" dirty="0">
              <a:latin typeface="Segoe UI Light"/>
              <a:cs typeface="Segoe UI Light"/>
            </a:endParaRPr>
          </a:p>
          <a:p>
            <a:r>
              <a:rPr lang="en-US" sz="850" dirty="0">
                <a:latin typeface="Segoe UI Light"/>
                <a:cs typeface="Segoe UI Light"/>
              </a:rPr>
              <a:t>Azure Disk Encryption (Linux) - </a:t>
            </a:r>
            <a:r>
              <a:rPr lang="en-US" sz="850" dirty="0">
                <a:latin typeface="Segoe UI Light"/>
                <a:cs typeface="Segoe UI Light"/>
                <a:hlinkClick r:id="rId4"/>
              </a:rPr>
              <a:t>https://docs.microsoft.com/en-us/azure/virtual-machines/linux/disk-encryption-overview</a:t>
            </a:r>
            <a:endParaRPr lang="en-US" sz="850" dirty="0">
              <a:latin typeface="Segoe UI Light"/>
              <a:cs typeface="Segoe UI Light"/>
            </a:endParaRPr>
          </a:p>
          <a:p>
            <a:endParaRPr lang="en-US" dirty="0"/>
          </a:p>
          <a:p>
            <a:r>
              <a:rPr lang="en-US" sz="850" dirty="0">
                <a:latin typeface="Segoe UI Light"/>
                <a:cs typeface="Segoe UI Light"/>
              </a:rPr>
              <a:t>Azure Disk Encryption helps you encrypt your Windows IaaS and Linux IaaS VM disks. Disk Encryption uses the industry standard BitLocker feature of Windows, and the DM-Crypt feature of Linux to provide volume encryption for the OS and data disks. The solution is integrated with Azure Key Vault to help you control and manage the disk-encryption keys and secrets. The solution also ensures that all data on the VM disks are encrypted at rest in your Azure storage.</a:t>
            </a:r>
          </a:p>
          <a:p>
            <a:endParaRPr lang="en-US" dirty="0"/>
          </a:p>
          <a:p>
            <a:r>
              <a:rPr lang="en-US" sz="850" dirty="0">
                <a:latin typeface="Segoe UI Light"/>
                <a:cs typeface="Segoe UI Light"/>
              </a:rPr>
              <a:t>Disk Encryption for Windows IaaS and Linux VMs is in General Availability in all Azure public regions and Azure Government regions for Standard VMs and VMs with Azure Premium Storage. </a:t>
            </a:r>
          </a:p>
          <a:p>
            <a:r>
              <a:rPr lang="en-US" sz="850" dirty="0">
                <a:latin typeface="Segoe UI Light"/>
                <a:cs typeface="Segoe UI Light"/>
              </a:rPr>
              <a:t>Point out that if you use Microsoft Defender for Cloud, you're alerted if you have VMs that aren't encrypted. The alerts display as High Severity, and the recommendation is to encrypt these VMs.</a:t>
            </a:r>
          </a:p>
          <a:p>
            <a:endParaRPr lang="en-US" dirty="0"/>
          </a:p>
          <a:p>
            <a:r>
              <a:rPr lang="en-US" sz="850" dirty="0">
                <a:latin typeface="Segoe UI Light"/>
                <a:cs typeface="Segoe UI Light"/>
              </a:rPr>
              <a:t>Step through the implementation process and reference the image on this slide. Enabling disk encryption for Windows and Linux VMs, involves the following high-level steps:</a:t>
            </a:r>
          </a:p>
          <a:p>
            <a:r>
              <a:rPr lang="en-US" sz="850" dirty="0">
                <a:latin typeface="Segoe UI Light"/>
                <a:cs typeface="Segoe UI Light"/>
              </a:rPr>
              <a:t>1. Choose an encryption scenario from the scenarios listed in the Encryption scenarios section.</a:t>
            </a:r>
          </a:p>
          <a:p>
            <a:r>
              <a:rPr lang="en-US" sz="850" dirty="0">
                <a:latin typeface="Segoe UI Light"/>
                <a:cs typeface="Segoe UI Light"/>
              </a:rPr>
              <a:t>2. Enable disk encryption and specify the encryption configuration via Azure Disk Encryption Resource Manager template, PowerShell cmdlets, or Azure CLI</a:t>
            </a:r>
          </a:p>
          <a:p>
            <a:r>
              <a:rPr lang="en-US" sz="850" dirty="0">
                <a:latin typeface="Segoe UI Light"/>
                <a:cs typeface="Segoe UI Light"/>
              </a:rPr>
              <a:t>3. For the customer-encrypted VHD scenario, upload the encrypted VHD to your storage account and the encryption key material to your key vault. Then, provide the encryption configuration to enable encryption on a new IaaS VM.</a:t>
            </a:r>
          </a:p>
          <a:p>
            <a:r>
              <a:rPr lang="en-US" sz="850" dirty="0">
                <a:latin typeface="Segoe UI Light"/>
                <a:cs typeface="Segoe UI Light"/>
              </a:rPr>
              <a:t>4. For new VMs that you get from the Marketplace, and for existing VMs that already run in Azure, provide the encryption configuration to enable encryption on the IaaS VM.</a:t>
            </a:r>
          </a:p>
          <a:p>
            <a:r>
              <a:rPr lang="en-US" sz="850" dirty="0">
                <a:latin typeface="Segoe UI Light"/>
                <a:cs typeface="Segoe UI Light"/>
              </a:rPr>
              <a:t>5. Grant access to the Azure platform to read the encryption key material (BitLocker encryption keys for Windows systems and Passphrase for Linux) from your key vault to enable encryption on the IaaS VM.</a:t>
            </a:r>
          </a:p>
          <a:p>
            <a:pPr marL="228600" indent="-228600">
              <a:buAutoNum type="arabicPeriod"/>
            </a:pPr>
            <a:endParaRPr lang="en-US" dirty="0"/>
          </a:p>
          <a:p>
            <a:r>
              <a:rPr lang="en-US" sz="850" dirty="0">
                <a:latin typeface="Segoe UI Light"/>
                <a:cs typeface="Segoe UI Light"/>
              </a:rPr>
              <a:t>Note that it is also possible to disable disk encryption by using the ARM templates, PowerShell, or Azure CLI.</a:t>
            </a:r>
          </a:p>
          <a:p>
            <a:endParaRPr lang="en-US" dirty="0"/>
          </a:p>
          <a:p>
            <a:endParaRPr lang="en-US" dirty="0">
              <a:latin typeface="Calibri"/>
              <a:cs typeface="Calibri"/>
            </a:endParaRPr>
          </a:p>
        </p:txBody>
      </p:sp>
      <p:sp>
        <p:nvSpPr>
          <p:cNvPr id="4" name="Header Placeholder 3"/>
          <p:cNvSpPr>
            <a:spLocks noGrp="1"/>
          </p:cNvSpPr>
          <p:nvPr>
            <p:ph type="hdr" sz="quarter"/>
          </p:nvPr>
        </p:nvSpPr>
        <p:spPr/>
        <p:txBody>
          <a:bodyPr/>
          <a:lstStyle/>
          <a:p>
            <a:endParaRPr lang="en-US" dirty="0"/>
          </a:p>
        </p:txBody>
      </p:sp>
      <p:sp>
        <p:nvSpPr>
          <p:cNvPr id="5" name="Footer Placeholder 4"/>
          <p:cNvSpPr>
            <a:spLocks noGrp="1"/>
          </p:cNvSpPr>
          <p:nvPr>
            <p:ph type="ftr" sz="quarter" idx="4"/>
          </p:nvPr>
        </p:nvSpPr>
        <p:spPr/>
        <p:txBody>
          <a:body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fld id="{386CE63F-9E7F-4C04-9D0D-FCA25A8E9E86}" type="datetime8">
              <a:rPr lang="en-US" smtClean="0"/>
              <a:t>10/18/2022 10:22 AM</a:t>
            </a:fld>
            <a:endParaRPr lang="en-US" dirty="0"/>
          </a:p>
        </p:txBody>
      </p:sp>
      <p:sp>
        <p:nvSpPr>
          <p:cNvPr id="7" name="Slide Number Placeholder 6"/>
          <p:cNvSpPr>
            <a:spLocks noGrp="1"/>
          </p:cNvSpPr>
          <p:nvPr>
            <p:ph type="sldNum" sz="quarter" idx="5"/>
          </p:nvPr>
        </p:nvSpPr>
        <p:spPr/>
        <p:txBody>
          <a:bodyPr/>
          <a:lstStyle/>
          <a:p>
            <a:fld id="{B4008EB6-D09E-4580-8CD6-DDB14511944F}" type="slidenum">
              <a:rPr lang="en-US" smtClean="0"/>
              <a:pPr/>
              <a:t>46</a:t>
            </a:fld>
            <a:endParaRPr lang="en-US" dirty="0"/>
          </a:p>
        </p:txBody>
      </p:sp>
    </p:spTree>
    <p:extLst>
      <p:ext uri="{BB962C8B-B14F-4D97-AF65-F5344CB8AC3E}">
        <p14:creationId xmlns:p14="http://schemas.microsoft.com/office/powerpoint/2010/main" val="1033273694"/>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latin typeface="Calibri"/>
                <a:cs typeface="Calibri"/>
              </a:rPr>
              <a:t>Managed disk encryption options</a:t>
            </a:r>
          </a:p>
          <a:p>
            <a:endParaRPr lang="en-US" dirty="0">
              <a:latin typeface="Calibri"/>
              <a:cs typeface="Calibri"/>
            </a:endParaRPr>
          </a:p>
          <a:p>
            <a:r>
              <a:rPr lang="en-US" dirty="0">
                <a:latin typeface="Calibri"/>
                <a:cs typeface="Calibri"/>
              </a:rPr>
              <a:t>There are several types of encryption available for your managed disks, including Azure Disk Encryption (ADE), Server-Side Encryption (SSE) and encryption at host.</a:t>
            </a:r>
          </a:p>
          <a:p>
            <a:endParaRPr lang="en-US" dirty="0">
              <a:latin typeface="Calibri"/>
              <a:cs typeface="Calibri"/>
            </a:endParaRPr>
          </a:p>
          <a:p>
            <a:r>
              <a:rPr lang="en-US" dirty="0">
                <a:latin typeface="Calibri"/>
                <a:cs typeface="Calibri"/>
              </a:rPr>
              <a:t>Azure Disk Encryption helps protect and safeguard your data to meet your organizational security and compliance commitments. ADE provides volume encryption for the OS and data disks of Azure virtual machines (VMs) through the use of feature DM-Crypt of Linux or the BitLocker feature of Windows. ADE is integrated with Azure Key Vault to help you control and manage the disk encryption keys and secrets. For full details, see Azure Disk Encryption for Linux VMs or Azure Disk Encryption for Windows VMs.</a:t>
            </a:r>
          </a:p>
          <a:p>
            <a:endParaRPr lang="en-US" dirty="0">
              <a:latin typeface="Calibri"/>
              <a:cs typeface="Calibri"/>
            </a:endParaRPr>
          </a:p>
          <a:p>
            <a:r>
              <a:rPr lang="en-US" dirty="0">
                <a:latin typeface="Calibri"/>
                <a:cs typeface="Calibri"/>
              </a:rPr>
              <a:t>Server-Side Encryption (also referred to as encryption-at-rest or Azure Storage encryption) automatically encrypts data stored on Azure managed disks (OS and data disks) when persisting it to the cloud. For full details, see Server-side encryption of Azure Disk Storage.</a:t>
            </a:r>
          </a:p>
          <a:p>
            <a:endParaRPr lang="en-US" dirty="0">
              <a:latin typeface="Calibri"/>
              <a:cs typeface="Calibri"/>
            </a:endParaRPr>
          </a:p>
          <a:p>
            <a:r>
              <a:rPr lang="en-US" dirty="0">
                <a:latin typeface="Calibri"/>
                <a:cs typeface="Calibri"/>
              </a:rPr>
              <a:t>Encryption at host ensures that data stored on the VM host is encrypted at rest and flows encrypted to the Storage service. Disks with encryption at host enabled are not encrypted with SSE; instead, the server hosting your VM provides the encryption for your data, and that encrypted data flows into Azure Storage.</a:t>
            </a:r>
          </a:p>
        </p:txBody>
      </p:sp>
      <p:sp>
        <p:nvSpPr>
          <p:cNvPr id="4" name="Header Placeholder 3"/>
          <p:cNvSpPr>
            <a:spLocks noGrp="1"/>
          </p:cNvSpPr>
          <p:nvPr>
            <p:ph type="hdr" sz="quarter"/>
          </p:nvPr>
        </p:nvSpPr>
        <p:spPr/>
        <p:txBody>
          <a:bodyPr/>
          <a:lstStyle/>
          <a:p>
            <a:endParaRPr lang="en-US" dirty="0"/>
          </a:p>
        </p:txBody>
      </p:sp>
      <p:sp>
        <p:nvSpPr>
          <p:cNvPr id="5" name="Footer Placeholder 4"/>
          <p:cNvSpPr>
            <a:spLocks noGrp="1"/>
          </p:cNvSpPr>
          <p:nvPr>
            <p:ph type="ftr" sz="quarter" idx="4"/>
          </p:nvPr>
        </p:nvSpPr>
        <p:spPr/>
        <p:txBody>
          <a:body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fld id="{386CE63F-9E7F-4C04-9D0D-FCA25A8E9E86}" type="datetime8">
              <a:rPr lang="en-US" smtClean="0"/>
              <a:t>10/18/2022 10:22 AM</a:t>
            </a:fld>
            <a:endParaRPr lang="en-US" dirty="0"/>
          </a:p>
        </p:txBody>
      </p:sp>
      <p:sp>
        <p:nvSpPr>
          <p:cNvPr id="7" name="Slide Number Placeholder 6"/>
          <p:cNvSpPr>
            <a:spLocks noGrp="1"/>
          </p:cNvSpPr>
          <p:nvPr>
            <p:ph type="sldNum" sz="quarter" idx="5"/>
          </p:nvPr>
        </p:nvSpPr>
        <p:spPr/>
        <p:txBody>
          <a:bodyPr/>
          <a:lstStyle/>
          <a:p>
            <a:fld id="{B4008EB6-D09E-4580-8CD6-DDB14511944F}" type="slidenum">
              <a:rPr lang="en-US" smtClean="0"/>
              <a:pPr/>
              <a:t>47</a:t>
            </a:fld>
            <a:endParaRPr lang="en-US" dirty="0"/>
          </a:p>
        </p:txBody>
      </p:sp>
    </p:spTree>
    <p:extLst>
      <p:ext uri="{BB962C8B-B14F-4D97-AF65-F5344CB8AC3E}">
        <p14:creationId xmlns:p14="http://schemas.microsoft.com/office/powerpoint/2010/main" val="3694175002"/>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850" dirty="0">
                <a:latin typeface="Calibri"/>
                <a:cs typeface="Calibri"/>
              </a:rPr>
              <a:t>Reference?</a:t>
            </a:r>
            <a:endParaRPr lang="en-US" dirty="0">
              <a:latin typeface="Calibri"/>
              <a:cs typeface="Calibri"/>
            </a:endParaRPr>
          </a:p>
          <a:p>
            <a:endParaRPr lang="en-US" dirty="0">
              <a:latin typeface="Calibri"/>
              <a:cs typeface="Calibri"/>
            </a:endParaRPr>
          </a:p>
          <a:p>
            <a:r>
              <a:rPr lang="en-US" sz="850" dirty="0">
                <a:latin typeface="Segoe UI Light"/>
                <a:cs typeface="Segoe UI Light"/>
              </a:rPr>
              <a:t>There are key security features that are included with Windows 10, and Windows Server 2016, Windows Server 2019. They are Windows Defender Credential Guard, Device Guard, and Windows Defender Application Control.</a:t>
            </a:r>
          </a:p>
          <a:p>
            <a:endParaRPr lang="en-US" sz="850" dirty="0">
              <a:latin typeface="Segoe UI Light"/>
              <a:cs typeface="Segoe UI Light"/>
            </a:endParaRPr>
          </a:p>
          <a:p>
            <a:r>
              <a:rPr lang="en-US" sz="850" dirty="0">
                <a:latin typeface="Segoe UI Light"/>
                <a:cs typeface="Segoe UI Light"/>
              </a:rPr>
              <a:t>Credential Guard uses virtualization-based security enhancement to isolate secrets so that only privileged system software can access them. Unauthorized access to these secrets might lead to credential theft attacks, such as Pass-the-Hash or pass-the-ticket attacks. Windows Defender Credential Guard helps prevent these attacks by helping protect Integrated Windows Authentication (NTLM) password hashes, Kerberos authentication ticket-granting tickets, and credentials that applications store as domain credentials.</a:t>
            </a:r>
          </a:p>
          <a:p>
            <a:endParaRPr lang="en-US" sz="850" dirty="0">
              <a:latin typeface="Segoe UI Light"/>
              <a:cs typeface="Segoe UI Light"/>
            </a:endParaRPr>
          </a:p>
          <a:p>
            <a:r>
              <a:rPr lang="en-US" sz="850" dirty="0">
                <a:latin typeface="Segoe UI Light"/>
                <a:cs typeface="Segoe UI Light"/>
              </a:rPr>
              <a:t>The configuration state of Windows Defender Device Guard was originally designed with a specific security idea in mind. Although no direct dependencies existed between the two main OS features of the Windows Defender Device Guard configuration—that is, between configurable code integrity and Hypervisor-protected code integrity (HVCI)—the discussion intentionally focused on the Windows Defender Device Guard lockdown state that can be achieved when they’re deployed together.</a:t>
            </a:r>
          </a:p>
          <a:p>
            <a:endParaRPr lang="en-US" sz="850" dirty="0">
              <a:latin typeface="Segoe UI Light"/>
              <a:cs typeface="Segoe UI Light"/>
            </a:endParaRPr>
          </a:p>
          <a:p>
            <a:r>
              <a:rPr lang="en-US" sz="850" dirty="0">
                <a:latin typeface="Segoe UI Light"/>
                <a:cs typeface="Segoe UI Light"/>
              </a:rPr>
              <a:t>Windows Defender Application Control helps mitigate these types of threats by restricting the applications that users can run and the code that runs in the system core, or kernel. Policies in Windows Defender Application Control also block unsigned scripts and MSIs, and Windows PowerShell runs in Constrained language mode.</a:t>
            </a:r>
          </a:p>
          <a:p>
            <a:endParaRPr lang="en-US" sz="850" dirty="0">
              <a:latin typeface="Calibri"/>
              <a:cs typeface="Calibri"/>
            </a:endParaRPr>
          </a:p>
        </p:txBody>
      </p:sp>
      <p:sp>
        <p:nvSpPr>
          <p:cNvPr id="4" name="Header Placeholder 3"/>
          <p:cNvSpPr>
            <a:spLocks noGrp="1"/>
          </p:cNvSpPr>
          <p:nvPr>
            <p:ph type="hdr" sz="quarter"/>
          </p:nvPr>
        </p:nvSpPr>
        <p:spPr/>
        <p:txBody>
          <a:bodyPr/>
          <a:lstStyle/>
          <a:p>
            <a:endParaRPr lang="en-US" dirty="0"/>
          </a:p>
        </p:txBody>
      </p:sp>
      <p:sp>
        <p:nvSpPr>
          <p:cNvPr id="5" name="Footer Placeholder 4"/>
          <p:cNvSpPr>
            <a:spLocks noGrp="1"/>
          </p:cNvSpPr>
          <p:nvPr>
            <p:ph type="ftr" sz="quarter" idx="4"/>
          </p:nvPr>
        </p:nvSpPr>
        <p:spPr/>
        <p:txBody>
          <a:body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fld id="{386CE63F-9E7F-4C04-9D0D-FCA25A8E9E86}" type="datetime8">
              <a:rPr lang="en-US" smtClean="0"/>
              <a:t>10/18/2022 10:22 AM</a:t>
            </a:fld>
            <a:endParaRPr lang="en-US" dirty="0"/>
          </a:p>
        </p:txBody>
      </p:sp>
      <p:sp>
        <p:nvSpPr>
          <p:cNvPr id="7" name="Slide Number Placeholder 6"/>
          <p:cNvSpPr>
            <a:spLocks noGrp="1"/>
          </p:cNvSpPr>
          <p:nvPr>
            <p:ph type="sldNum" sz="quarter" idx="5"/>
          </p:nvPr>
        </p:nvSpPr>
        <p:spPr/>
        <p:txBody>
          <a:bodyPr/>
          <a:lstStyle/>
          <a:p>
            <a:fld id="{B4008EB6-D09E-4580-8CD6-DDB14511944F}" type="slidenum">
              <a:rPr lang="en-US" smtClean="0"/>
              <a:pPr/>
              <a:t>48</a:t>
            </a:fld>
            <a:endParaRPr lang="en-US" dirty="0"/>
          </a:p>
        </p:txBody>
      </p:sp>
    </p:spTree>
    <p:extLst>
      <p:ext uri="{BB962C8B-B14F-4D97-AF65-F5344CB8AC3E}">
        <p14:creationId xmlns:p14="http://schemas.microsoft.com/office/powerpoint/2010/main" val="2942878461"/>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Azure Security Benchmark - </a:t>
            </a:r>
            <a:r>
              <a:rPr lang="en-US" dirty="0">
                <a:hlinkClick r:id="rId3"/>
              </a:rPr>
              <a:t>Azure Security Benchmark Introduction | Microsoft Docs</a:t>
            </a:r>
            <a:endParaRPr lang="en-US" dirty="0"/>
          </a:p>
          <a:p>
            <a:pPr algn="l"/>
            <a:r>
              <a:rPr lang="en-US" b="0" i="0" dirty="0">
                <a:solidFill>
                  <a:srgbClr val="171717"/>
                </a:solidFill>
                <a:effectLst/>
                <a:latin typeface="Segoe UI" panose="020B0502040204020203" pitchFamily="34" charset="0"/>
              </a:rPr>
              <a:t>The Azure Security Benchmark includes a collection of high-impact security recommendations you can use to help secure the services you use in Azure:</a:t>
            </a:r>
          </a:p>
          <a:p>
            <a:pPr algn="l">
              <a:buFont typeface="Arial" panose="020B0604020202020204" pitchFamily="34" charset="0"/>
              <a:buChar char="•"/>
            </a:pPr>
            <a:r>
              <a:rPr lang="en-US" b="1" i="0" dirty="0">
                <a:solidFill>
                  <a:srgbClr val="171717"/>
                </a:solidFill>
                <a:effectLst/>
                <a:latin typeface="Segoe UI" panose="020B0502040204020203" pitchFamily="34" charset="0"/>
              </a:rPr>
              <a:t>Security controls</a:t>
            </a:r>
            <a:r>
              <a:rPr lang="en-US" b="0" i="0" dirty="0">
                <a:solidFill>
                  <a:srgbClr val="171717"/>
                </a:solidFill>
                <a:effectLst/>
                <a:latin typeface="Segoe UI" panose="020B0502040204020203" pitchFamily="34" charset="0"/>
              </a:rPr>
              <a:t>: These recommendations are generally applicable across your Azure tenant and Azure services. Each recommendation identifies a list of stakeholders that are typically involved in planning, approval, or implementation of the benchmark.</a:t>
            </a:r>
          </a:p>
          <a:p>
            <a:pPr algn="l">
              <a:buFont typeface="Arial" panose="020B0604020202020204" pitchFamily="34" charset="0"/>
              <a:buChar char="•"/>
            </a:pPr>
            <a:r>
              <a:rPr lang="en-US" b="1" i="0" dirty="0">
                <a:solidFill>
                  <a:srgbClr val="171717"/>
                </a:solidFill>
                <a:effectLst/>
                <a:latin typeface="Segoe UI" panose="020B0502040204020203" pitchFamily="34" charset="0"/>
              </a:rPr>
              <a:t>Service baselines</a:t>
            </a:r>
            <a:r>
              <a:rPr lang="en-US" b="0" i="0" dirty="0">
                <a:solidFill>
                  <a:srgbClr val="171717"/>
                </a:solidFill>
                <a:effectLst/>
                <a:latin typeface="Segoe UI" panose="020B0502040204020203" pitchFamily="34" charset="0"/>
              </a:rPr>
              <a:t>: These apply the controls to individual Azure services to provide recommendations on that service’s security configuration.</a:t>
            </a:r>
          </a:p>
          <a:p>
            <a:endParaRPr lang="en-US" dirty="0"/>
          </a:p>
          <a:p>
            <a:r>
              <a:rPr lang="en-US" dirty="0"/>
              <a:t>Center for Internet Security (CIS) Benchmarks - </a:t>
            </a:r>
            <a:r>
              <a:rPr lang="en-US" b="0" dirty="0">
                <a:solidFill>
                  <a:srgbClr val="A31515"/>
                </a:solidFill>
                <a:effectLst/>
                <a:latin typeface="Consolas" panose="020B0609020204030204" pitchFamily="49" charset="0"/>
              </a:rPr>
              <a:t>https://azure.microsoft.com/resources/cis-microsoft-azure-foundations-security-benchmark</a:t>
            </a:r>
            <a:endParaRPr lang="en-US" b="0" dirty="0">
              <a:solidFill>
                <a:srgbClr val="000000"/>
              </a:solidFill>
              <a:effectLst/>
              <a:latin typeface="Consolas" panose="020B0609020204030204" pitchFamily="49" charset="0"/>
            </a:endParaRPr>
          </a:p>
          <a:p>
            <a:pPr marL="0" marR="0" algn="l">
              <a:spcBef>
                <a:spcPts val="0"/>
              </a:spcBef>
              <a:spcAft>
                <a:spcPts val="0"/>
              </a:spcAft>
            </a:pPr>
            <a:endParaRPr lang="en-US" sz="1800" b="0" i="0" dirty="0">
              <a:solidFill>
                <a:srgbClr val="171717"/>
              </a:solidFill>
              <a:effectLst/>
              <a:latin typeface="Segoe UI" panose="020B0502040204020203" pitchFamily="34" charset="0"/>
            </a:endParaRPr>
          </a:p>
          <a:p>
            <a:r>
              <a:rPr lang="en-US" dirty="0"/>
              <a:t>Microsoft's cybersecurity group in conjunction with the Center for Internet Security (CIS) developed best practices to help establish security baselines for the Azure platform.</a:t>
            </a:r>
          </a:p>
          <a:p>
            <a:br>
              <a:rPr lang="en-US" dirty="0"/>
            </a:br>
            <a:r>
              <a:rPr lang="en-US" b="0" i="0" dirty="0">
                <a:solidFill>
                  <a:srgbClr val="171717"/>
                </a:solidFill>
                <a:effectLst/>
                <a:latin typeface="Segoe UI" panose="020B0502040204020203" pitchFamily="34" charset="0"/>
              </a:rPr>
              <a:t>Microsoft initially partnered with CIS for the development of an off-the-shelf hardened Azure VM. An initiative then began to use the CIS Benchmarks (their term for best practices) with Azure sec</a:t>
            </a:r>
          </a:p>
          <a:p>
            <a:endParaRPr lang="en-US" b="0" i="0" dirty="0">
              <a:solidFill>
                <a:srgbClr val="171717"/>
              </a:solidFill>
              <a:effectLst/>
              <a:latin typeface="Segoe UI" panose="020B0502040204020203" pitchFamily="34" charset="0"/>
            </a:endParaRPr>
          </a:p>
          <a:p>
            <a:pPr>
              <a:spcAft>
                <a:spcPts val="600"/>
              </a:spcAft>
            </a:pPr>
            <a:r>
              <a:rPr lang="en-US" sz="900" dirty="0">
                <a:gradFill>
                  <a:gsLst>
                    <a:gs pos="1250">
                      <a:schemeClr val="tx1"/>
                    </a:gs>
                    <a:gs pos="100000">
                      <a:schemeClr val="tx1"/>
                    </a:gs>
                  </a:gsLst>
                  <a:lin ang="5400000" scaled="0"/>
                </a:gradFill>
                <a:cs typeface="Segoe UI Semilight"/>
              </a:rPr>
              <a:t>Level 1: </a:t>
            </a:r>
          </a:p>
          <a:p>
            <a:pPr marL="285750" indent="-285750">
              <a:spcAft>
                <a:spcPts val="600"/>
              </a:spcAft>
              <a:buFont typeface="Arial" panose="020B0604020202020204" pitchFamily="34" charset="0"/>
              <a:buChar char="•"/>
            </a:pPr>
            <a:r>
              <a:rPr lang="en-US" sz="900" dirty="0">
                <a:gradFill>
                  <a:gsLst>
                    <a:gs pos="1250">
                      <a:schemeClr val="tx1"/>
                    </a:gs>
                    <a:gs pos="100000">
                      <a:schemeClr val="tx1"/>
                    </a:gs>
                  </a:gsLst>
                  <a:lin ang="5400000" scaled="0"/>
                </a:gradFill>
                <a:cs typeface="Segoe UI Semilight"/>
              </a:rPr>
              <a:t>Ensure that OS disk are encrypted </a:t>
            </a:r>
          </a:p>
          <a:p>
            <a:pPr marL="285750" indent="-285750">
              <a:spcAft>
                <a:spcPts val="600"/>
              </a:spcAft>
              <a:buFont typeface="Arial" panose="020B0604020202020204" pitchFamily="34" charset="0"/>
              <a:buChar char="•"/>
            </a:pPr>
            <a:r>
              <a:rPr lang="en-US" sz="900" dirty="0">
                <a:gradFill>
                  <a:gsLst>
                    <a:gs pos="1250">
                      <a:schemeClr val="tx1"/>
                    </a:gs>
                    <a:gs pos="100000">
                      <a:schemeClr val="tx1"/>
                    </a:gs>
                  </a:gsLst>
                  <a:lin ang="5400000" scaled="0"/>
                </a:gradFill>
                <a:cs typeface="Segoe UI Semilight"/>
              </a:rPr>
              <a:t>Ensure only approved extensions are installed</a:t>
            </a:r>
          </a:p>
          <a:p>
            <a:pPr marL="285750" indent="-285750">
              <a:spcAft>
                <a:spcPts val="600"/>
              </a:spcAft>
              <a:buFont typeface="Arial" panose="020B0604020202020204" pitchFamily="34" charset="0"/>
              <a:buChar char="•"/>
            </a:pPr>
            <a:r>
              <a:rPr lang="en-US" sz="900" dirty="0">
                <a:gradFill>
                  <a:gsLst>
                    <a:gs pos="1250">
                      <a:schemeClr val="tx1"/>
                    </a:gs>
                    <a:gs pos="100000">
                      <a:schemeClr val="tx1"/>
                    </a:gs>
                  </a:gsLst>
                  <a:lin ang="5400000" scaled="0"/>
                </a:gradFill>
                <a:cs typeface="Segoe UI Semilight"/>
              </a:rPr>
              <a:t>Ensure that the OS patches for the VMs are applied</a:t>
            </a:r>
            <a:endParaRPr lang="en-US" dirty="0"/>
          </a:p>
        </p:txBody>
      </p:sp>
      <p:sp>
        <p:nvSpPr>
          <p:cNvPr id="4" name="Header Placeholder 3"/>
          <p:cNvSpPr>
            <a:spLocks noGrp="1"/>
          </p:cNvSpPr>
          <p:nvPr>
            <p:ph type="hdr" sz="quarter"/>
          </p:nvPr>
        </p:nvSpPr>
        <p:spPr/>
        <p:txBody>
          <a:bodyPr/>
          <a:lstStyle/>
          <a:p>
            <a:endParaRPr lang="en-US" dirty="0"/>
          </a:p>
        </p:txBody>
      </p:sp>
      <p:sp>
        <p:nvSpPr>
          <p:cNvPr id="5" name="Footer Placeholder 4"/>
          <p:cNvSpPr>
            <a:spLocks noGrp="1"/>
          </p:cNvSpPr>
          <p:nvPr>
            <p:ph type="ftr" sz="quarter" idx="4"/>
          </p:nvPr>
        </p:nvSpPr>
        <p:spPr/>
        <p:txBody>
          <a:body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fld id="{386CE63F-9E7F-4C04-9D0D-FCA25A8E9E86}" type="datetime8">
              <a:rPr lang="en-US" smtClean="0"/>
              <a:t>10/18/2022 10:22 AM</a:t>
            </a:fld>
            <a:endParaRPr lang="en-US" dirty="0"/>
          </a:p>
        </p:txBody>
      </p:sp>
      <p:sp>
        <p:nvSpPr>
          <p:cNvPr id="7" name="Slide Number Placeholder 6"/>
          <p:cNvSpPr>
            <a:spLocks noGrp="1"/>
          </p:cNvSpPr>
          <p:nvPr>
            <p:ph type="sldNum" sz="quarter" idx="5"/>
          </p:nvPr>
        </p:nvSpPr>
        <p:spPr/>
        <p:txBody>
          <a:bodyPr/>
          <a:lstStyle/>
          <a:p>
            <a:fld id="{B4008EB6-D09E-4580-8CD6-DDB14511944F}" type="slidenum">
              <a:rPr lang="en-US" smtClean="0"/>
              <a:pPr/>
              <a:t>49</a:t>
            </a:fld>
            <a:endParaRPr lang="en-US" dirty="0"/>
          </a:p>
        </p:txBody>
      </p:sp>
    </p:spTree>
    <p:extLst>
      <p:ext uri="{BB962C8B-B14F-4D97-AF65-F5344CB8AC3E}">
        <p14:creationId xmlns:p14="http://schemas.microsoft.com/office/powerpoint/2010/main" val="184223849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367" rtl="0" eaLnBrk="1" fontAlgn="auto" latinLnBrk="0" hangingPunct="1">
              <a:lnSpc>
                <a:spcPct val="90000"/>
              </a:lnSpc>
              <a:spcBef>
                <a:spcPts val="0"/>
              </a:spcBef>
              <a:spcAft>
                <a:spcPts val="333"/>
              </a:spcAft>
              <a:buClrTx/>
              <a:buSzTx/>
              <a:buFontTx/>
              <a:buNone/>
              <a:tabLst/>
              <a:defRPr/>
            </a:pPr>
            <a:r>
              <a:rPr lang="en-US" sz="900" b="0" i="0" u="none" strike="noStrike" kern="1200" noProof="0" dirty="0">
                <a:solidFill>
                  <a:schemeClr val="tx1"/>
                </a:solidFill>
                <a:effectLst/>
                <a:latin typeface="Segoe UI Light"/>
                <a:cs typeface="Segoe UI Light"/>
              </a:rPr>
              <a:t>This is conceptual, to be kept high level, explaining how security options can be targeted at each layer. We will discuss two layers in more depth in the next slide.</a:t>
            </a:r>
          </a:p>
          <a:p>
            <a:pPr marL="0" marR="0" lvl="0" indent="0" algn="l" defTabSz="914367" rtl="0" eaLnBrk="1" fontAlgn="auto" latinLnBrk="0" hangingPunct="1">
              <a:lnSpc>
                <a:spcPct val="90000"/>
              </a:lnSpc>
              <a:spcBef>
                <a:spcPts val="0"/>
              </a:spcBef>
              <a:spcAft>
                <a:spcPts val="333"/>
              </a:spcAft>
              <a:buClrTx/>
              <a:buSzTx/>
              <a:buFontTx/>
              <a:buNone/>
              <a:tabLst/>
              <a:defRPr/>
            </a:pPr>
            <a:endParaRPr lang="en-US" sz="900" b="0" i="0" u="none" strike="noStrike" kern="1200" noProof="0" dirty="0">
              <a:solidFill>
                <a:schemeClr val="tx1"/>
              </a:solidFill>
              <a:effectLst/>
              <a:latin typeface="Segoe UI Light" pitchFamily="34" charset="0"/>
              <a:ea typeface="+mn-ea"/>
              <a:cs typeface="+mn-cs"/>
            </a:endParaRPr>
          </a:p>
          <a:p>
            <a:pPr>
              <a:defRPr/>
            </a:pPr>
            <a:r>
              <a:rPr lang="en-US" sz="850" noProof="0" dirty="0">
                <a:latin typeface="Segoe UI Light"/>
                <a:cs typeface="Segoe UI Light"/>
              </a:rPr>
              <a:t>The previous slide outlined “the defense in depth” layered approach. This </a:t>
            </a:r>
            <a:r>
              <a:rPr lang="en-US" sz="850" baseline="0" noProof="0" dirty="0">
                <a:latin typeface="Segoe UI Light"/>
                <a:cs typeface="Segoe UI Light"/>
              </a:rPr>
              <a:t>slide uses</a:t>
            </a:r>
            <a:r>
              <a:rPr lang="en-US" sz="850" noProof="0" dirty="0">
                <a:latin typeface="Segoe UI Light"/>
                <a:cs typeface="Segoe UI Light"/>
              </a:rPr>
              <a:t> the Perimeter and Networking</a:t>
            </a:r>
            <a:r>
              <a:rPr lang="en-US" sz="850" baseline="0" noProof="0" dirty="0">
                <a:latin typeface="Segoe UI Light"/>
                <a:cs typeface="Segoe UI Light"/>
              </a:rPr>
              <a:t> </a:t>
            </a:r>
            <a:r>
              <a:rPr lang="en-US" sz="850" noProof="0" dirty="0">
                <a:latin typeface="Segoe UI Light"/>
                <a:cs typeface="Segoe UI Light"/>
              </a:rPr>
              <a:t>layers as examples. Discussing Azure networking security solutions at each layer is beyond the</a:t>
            </a:r>
            <a:r>
              <a:rPr lang="en-US" sz="850" baseline="0" noProof="0" dirty="0">
                <a:latin typeface="Segoe UI Light"/>
                <a:cs typeface="Segoe UI Light"/>
              </a:rPr>
              <a:t> scope of this course</a:t>
            </a:r>
            <a:r>
              <a:rPr lang="en-US" sz="850" noProof="0" dirty="0">
                <a:latin typeface="Segoe UI Light"/>
                <a:cs typeface="Segoe UI Light"/>
              </a:rPr>
              <a:t>. </a:t>
            </a:r>
            <a:endParaRPr lang="en-US" b="1" noProof="0" dirty="0"/>
          </a:p>
          <a:p>
            <a:pPr marL="0" marR="0" lvl="0" indent="0" algn="l" defTabSz="914367">
              <a:lnSpc>
                <a:spcPct val="90000"/>
              </a:lnSpc>
              <a:spcBef>
                <a:spcPts val="0"/>
              </a:spcBef>
              <a:spcAft>
                <a:spcPts val="333"/>
              </a:spcAft>
              <a:buClrTx/>
              <a:buSzTx/>
              <a:buFontTx/>
              <a:buNone/>
              <a:tabLst/>
              <a:defRPr/>
            </a:pPr>
            <a:endParaRPr lang="en-US" sz="850" noProof="0" dirty="0">
              <a:cs typeface="Segoe UI Light"/>
            </a:endParaRPr>
          </a:p>
          <a:p>
            <a:pPr>
              <a:defRPr/>
            </a:pPr>
            <a:r>
              <a:rPr lang="en-US" sz="850" b="1" noProof="0" dirty="0">
                <a:latin typeface="Segoe UI Light"/>
                <a:cs typeface="Segoe UI Light"/>
              </a:rPr>
              <a:t>Combining services</a:t>
            </a:r>
            <a:r>
              <a:rPr lang="en-US" sz="850" b="1" baseline="0" noProof="0" dirty="0">
                <a:latin typeface="Segoe UI Light"/>
                <a:cs typeface="Segoe UI Light"/>
              </a:rPr>
              <a:t> </a:t>
            </a:r>
            <a:r>
              <a:rPr lang="en-US" sz="850" b="1" noProof="0" dirty="0">
                <a:latin typeface="Segoe UI Light"/>
                <a:cs typeface="Segoe UI Light"/>
              </a:rPr>
              <a:t>: </a:t>
            </a:r>
          </a:p>
          <a:p>
            <a:pPr marL="0" marR="0" lvl="0" indent="0" algn="l" defTabSz="914367" rtl="0" eaLnBrk="1" fontAlgn="auto" latinLnBrk="0" hangingPunct="1">
              <a:lnSpc>
                <a:spcPct val="90000"/>
              </a:lnSpc>
              <a:spcBef>
                <a:spcPts val="0"/>
              </a:spcBef>
              <a:spcAft>
                <a:spcPts val="333"/>
              </a:spcAft>
              <a:buClrTx/>
              <a:buSzTx/>
              <a:buFont typeface="Arial" pitchFamily="34" charset="0"/>
              <a:buNone/>
              <a:tabLst/>
              <a:defRPr/>
            </a:pPr>
            <a:r>
              <a:rPr lang="en-US" sz="850" b="1" i="0" u="none" strike="noStrike" kern="1200" noProof="0" dirty="0">
                <a:solidFill>
                  <a:schemeClr val="tx1"/>
                </a:solidFill>
                <a:effectLst/>
                <a:latin typeface="Segoe UI Light"/>
                <a:cs typeface="Segoe UI Light"/>
              </a:rPr>
              <a:t>Azure Firewall </a:t>
            </a:r>
            <a:r>
              <a:rPr lang="en-US" sz="850" b="0" i="0" u="none" strike="noStrike" kern="1200" noProof="0" dirty="0">
                <a:solidFill>
                  <a:schemeClr val="tx1"/>
                </a:solidFill>
                <a:effectLst/>
                <a:latin typeface="Segoe UI Light"/>
                <a:cs typeface="Segoe UI Light"/>
              </a:rPr>
              <a:t>complements the functionality of </a:t>
            </a:r>
            <a:r>
              <a:rPr lang="en-US" sz="850" b="1" i="0" u="none" strike="noStrike" kern="1200" noProof="0" dirty="0">
                <a:solidFill>
                  <a:schemeClr val="tx1"/>
                </a:solidFill>
                <a:effectLst/>
                <a:latin typeface="Segoe UI Light"/>
                <a:cs typeface="Segoe UI Light"/>
              </a:rPr>
              <a:t>Azure Network Security Groups</a:t>
            </a:r>
            <a:r>
              <a:rPr lang="en-US" sz="850" b="0" i="0" u="none" strike="noStrike" kern="1200" noProof="0" dirty="0">
                <a:solidFill>
                  <a:schemeClr val="tx1"/>
                </a:solidFill>
                <a:effectLst/>
                <a:latin typeface="Segoe UI Light"/>
                <a:cs typeface="Segoe UI Light"/>
              </a:rPr>
              <a:t> (NSG).</a:t>
            </a:r>
            <a:r>
              <a:rPr lang="en-US" sz="850" b="0" i="0" u="none" strike="noStrike" kern="1200" baseline="0" noProof="0" dirty="0">
                <a:solidFill>
                  <a:schemeClr val="tx1"/>
                </a:solidFill>
                <a:effectLst/>
                <a:latin typeface="Segoe UI Light"/>
                <a:cs typeface="Segoe UI Light"/>
              </a:rPr>
              <a:t> </a:t>
            </a:r>
            <a:r>
              <a:rPr lang="en-US" sz="850" b="0" i="0" u="none" strike="noStrike" kern="1200" noProof="0" dirty="0">
                <a:solidFill>
                  <a:schemeClr val="tx1"/>
                </a:solidFill>
                <a:effectLst/>
                <a:latin typeface="Segoe UI Light"/>
                <a:cs typeface="Segoe UI Light"/>
              </a:rPr>
              <a:t>Together, they provide robust</a:t>
            </a:r>
            <a:r>
              <a:rPr lang="en-US" sz="850" b="0" i="0" u="none" strike="noStrike" kern="1200" baseline="0" noProof="0" dirty="0">
                <a:solidFill>
                  <a:schemeClr val="tx1"/>
                </a:solidFill>
                <a:effectLst/>
                <a:latin typeface="Segoe UI Light"/>
                <a:cs typeface="Segoe UI Light"/>
              </a:rPr>
              <a:t> “defense </a:t>
            </a:r>
            <a:r>
              <a:rPr lang="en-US" sz="850" b="0" i="0" u="none" strike="noStrike" kern="1200" noProof="0" dirty="0">
                <a:solidFill>
                  <a:schemeClr val="tx1"/>
                </a:solidFill>
                <a:effectLst/>
                <a:latin typeface="Segoe UI Light"/>
                <a:cs typeface="Segoe UI Light"/>
              </a:rPr>
              <a:t>in</a:t>
            </a:r>
            <a:r>
              <a:rPr lang="en-US" sz="850" b="0" i="0" u="none" strike="noStrike" kern="1200" baseline="0" noProof="0" dirty="0">
                <a:solidFill>
                  <a:schemeClr val="tx1"/>
                </a:solidFill>
                <a:effectLst/>
                <a:latin typeface="Segoe UI Light"/>
                <a:cs typeface="Segoe UI Light"/>
              </a:rPr>
              <a:t> </a:t>
            </a:r>
            <a:r>
              <a:rPr lang="en-US" sz="850" b="0" i="0" u="none" strike="noStrike" kern="1200" noProof="0" dirty="0">
                <a:solidFill>
                  <a:schemeClr val="tx1"/>
                </a:solidFill>
                <a:effectLst/>
                <a:latin typeface="Segoe UI Light"/>
                <a:cs typeface="Segoe UI Light"/>
              </a:rPr>
              <a:t>depth” network security. Network Security Groups add distributed, network layer, traffic filtering to protect traffic between resources, on</a:t>
            </a:r>
            <a:r>
              <a:rPr lang="en-US" sz="850" b="0" i="0" u="none" strike="noStrike" kern="1200" baseline="0" noProof="0" dirty="0">
                <a:solidFill>
                  <a:schemeClr val="tx1"/>
                </a:solidFill>
                <a:effectLst/>
                <a:latin typeface="Segoe UI Light"/>
                <a:cs typeface="Segoe UI Light"/>
              </a:rPr>
              <a:t> </a:t>
            </a:r>
            <a:r>
              <a:rPr lang="en-US" sz="850" b="0" i="0" u="none" strike="noStrike" kern="1200" noProof="0" dirty="0">
                <a:solidFill>
                  <a:schemeClr val="tx1"/>
                </a:solidFill>
                <a:effectLst/>
                <a:latin typeface="Segoe UI Light"/>
                <a:cs typeface="Segoe UI Light"/>
              </a:rPr>
              <a:t>virtual networks, within an Azure subscription.</a:t>
            </a:r>
            <a:r>
              <a:rPr lang="en-US" sz="850" noProof="0" dirty="0">
                <a:latin typeface="Segoe UI Light"/>
                <a:cs typeface="Segoe UI Light"/>
              </a:rPr>
              <a:t> </a:t>
            </a:r>
            <a:endParaRPr lang="en-US" sz="850" b="0" i="0" u="none" strike="noStrike" kern="1200" noProof="0" dirty="0">
              <a:solidFill>
                <a:schemeClr val="tx1"/>
              </a:solidFill>
              <a:effectLst/>
              <a:latin typeface="Segoe UI Light" pitchFamily="34" charset="0"/>
              <a:cs typeface="Segoe UI Light"/>
            </a:endParaRPr>
          </a:p>
          <a:p>
            <a:pPr marL="171450" marR="0" lvl="0" indent="-171450" algn="l" defTabSz="914367" rtl="0" eaLnBrk="1" fontAlgn="auto" latinLnBrk="0" hangingPunct="1">
              <a:lnSpc>
                <a:spcPct val="90000"/>
              </a:lnSpc>
              <a:spcBef>
                <a:spcPts val="0"/>
              </a:spcBef>
              <a:spcAft>
                <a:spcPts val="333"/>
              </a:spcAft>
              <a:buClrTx/>
              <a:buSzTx/>
              <a:buFont typeface="Arial" pitchFamily="34" charset="0"/>
              <a:buChar char="•"/>
              <a:tabLst/>
              <a:defRPr/>
            </a:pPr>
            <a:r>
              <a:rPr lang="en-US" sz="850" b="1" i="0" u="none" strike="noStrike" kern="1200" noProof="0" dirty="0">
                <a:solidFill>
                  <a:schemeClr val="tx1"/>
                </a:solidFill>
                <a:effectLst/>
                <a:latin typeface="Segoe UI Light"/>
                <a:cs typeface="Segoe UI Light"/>
              </a:rPr>
              <a:t>Azure Firewall</a:t>
            </a:r>
            <a:r>
              <a:rPr lang="en-US" sz="850" b="0" i="0" u="none" strike="noStrike" kern="1200" noProof="0" dirty="0">
                <a:solidFill>
                  <a:schemeClr val="tx1"/>
                </a:solidFill>
                <a:effectLst/>
                <a:latin typeface="Segoe UI Light"/>
                <a:cs typeface="Segoe UI Light"/>
              </a:rPr>
              <a:t> is a fully stateful, centralized, network Firewall-as-a-Service, which provides network and application-level protection across different subscriptions and virtual networks.</a:t>
            </a:r>
          </a:p>
          <a:p>
            <a:pPr marL="171450" indent="-171450">
              <a:buFont typeface="Arial" pitchFamily="34" charset="0"/>
              <a:buChar char="•"/>
              <a:defRPr/>
            </a:pPr>
            <a:r>
              <a:rPr lang="en-US" sz="850" b="1" i="0" u="none" strike="noStrike" kern="1200" noProof="0" dirty="0">
                <a:solidFill>
                  <a:schemeClr val="tx1"/>
                </a:solidFill>
                <a:effectLst/>
                <a:latin typeface="Segoe UI Light"/>
                <a:cs typeface="Segoe UI Light"/>
              </a:rPr>
              <a:t>WAF</a:t>
            </a:r>
            <a:r>
              <a:rPr lang="en-US" sz="850" b="0" i="0" u="none" strike="noStrike" kern="1200" noProof="0" dirty="0">
                <a:solidFill>
                  <a:schemeClr val="tx1"/>
                </a:solidFill>
                <a:effectLst/>
                <a:latin typeface="Segoe UI Light"/>
                <a:cs typeface="Segoe UI Light"/>
              </a:rPr>
              <a:t> is a feature of </a:t>
            </a:r>
            <a:r>
              <a:rPr lang="en-US" sz="850" b="1" i="0" u="none" strike="noStrike" kern="1200" noProof="0" dirty="0">
                <a:solidFill>
                  <a:schemeClr val="tx1"/>
                </a:solidFill>
                <a:effectLst/>
                <a:latin typeface="Segoe UI Light"/>
                <a:cs typeface="Segoe UI Light"/>
              </a:rPr>
              <a:t>Application Gateway</a:t>
            </a:r>
            <a:r>
              <a:rPr lang="en-US" sz="850" b="0" i="0" u="none" strike="noStrike" kern="1200" noProof="0" dirty="0">
                <a:solidFill>
                  <a:schemeClr val="tx1"/>
                </a:solidFill>
                <a:effectLst/>
                <a:latin typeface="Segoe UI Light"/>
                <a:cs typeface="Segoe UI Light"/>
              </a:rPr>
              <a:t>. It provides web applications with centralized, inbound, protection against exploits and vulnerabilities. Combining WAF with Azure Firewall adds</a:t>
            </a:r>
            <a:r>
              <a:rPr lang="en-US" sz="850" b="0" i="0" u="none" strike="noStrike" kern="1200" baseline="0" noProof="0" dirty="0">
                <a:solidFill>
                  <a:schemeClr val="tx1"/>
                </a:solidFill>
                <a:effectLst/>
                <a:latin typeface="Segoe UI Light"/>
                <a:cs typeface="Segoe UI Light"/>
              </a:rPr>
              <a:t> </a:t>
            </a:r>
            <a:r>
              <a:rPr lang="en-US" sz="850" b="0" i="0" u="none" strike="noStrike" kern="1200" noProof="0" dirty="0">
                <a:solidFill>
                  <a:schemeClr val="tx1"/>
                </a:solidFill>
                <a:effectLst/>
                <a:latin typeface="Segoe UI Light"/>
                <a:cs typeface="Segoe UI Light"/>
              </a:rPr>
              <a:t>layers of protection. Azure Firewall provides</a:t>
            </a:r>
            <a:r>
              <a:rPr lang="en-US" sz="850" noProof="0" dirty="0">
                <a:latin typeface="Segoe UI Light"/>
                <a:cs typeface="Segoe UI Light"/>
              </a:rPr>
              <a:t> </a:t>
            </a:r>
            <a:endParaRPr lang="en-US" sz="850" b="0" i="0" u="none" strike="noStrike" kern="1200" noProof="0" dirty="0">
              <a:solidFill>
                <a:schemeClr val="tx1"/>
              </a:solidFill>
              <a:effectLst/>
              <a:latin typeface="Segoe UI Light" pitchFamily="34" charset="0"/>
              <a:cs typeface="Segoe UI Light"/>
            </a:endParaRPr>
          </a:p>
          <a:p>
            <a:pPr marL="384175" lvl="1" indent="-171450">
              <a:buFont typeface="Arial" pitchFamily="34" charset="0"/>
              <a:buChar char="•"/>
            </a:pPr>
            <a:r>
              <a:rPr lang="en-US" sz="850" b="0" i="0" u="none" strike="noStrike" kern="1200" noProof="0" dirty="0">
                <a:solidFill>
                  <a:schemeClr val="tx1"/>
                </a:solidFill>
                <a:effectLst/>
                <a:latin typeface="Segoe UI Light"/>
                <a:cs typeface="Segoe UI Light"/>
              </a:rPr>
              <a:t>inbound protection for non-HTTP/S protocols (for example, RDP, SSH, FTP).</a:t>
            </a:r>
          </a:p>
          <a:p>
            <a:pPr marL="384175" lvl="1" indent="-171450">
              <a:buFont typeface="Arial" pitchFamily="34" charset="0"/>
              <a:buChar char="•"/>
            </a:pPr>
            <a:r>
              <a:rPr lang="en-US" sz="850" b="0" i="0" u="none" strike="noStrike" kern="1200" noProof="0" dirty="0">
                <a:solidFill>
                  <a:schemeClr val="tx1"/>
                </a:solidFill>
                <a:effectLst/>
                <a:latin typeface="Segoe UI Light"/>
                <a:cs typeface="Segoe UI Light"/>
              </a:rPr>
              <a:t>outbound network-level protection for all ports and protocols.</a:t>
            </a:r>
          </a:p>
          <a:p>
            <a:pPr marL="384175" lvl="1" indent="-171450">
              <a:buFont typeface="Arial" pitchFamily="34" charset="0"/>
              <a:buChar char="•"/>
            </a:pPr>
            <a:r>
              <a:rPr lang="en-US" sz="850" b="0" i="0" u="none" strike="noStrike" kern="1200" noProof="0" dirty="0">
                <a:solidFill>
                  <a:schemeClr val="tx1"/>
                </a:solidFill>
                <a:effectLst/>
                <a:latin typeface="Segoe UI Light"/>
                <a:cs typeface="Segoe UI Light"/>
              </a:rPr>
              <a:t>application-level protection for outbound HTTP/S.</a:t>
            </a:r>
          </a:p>
          <a:p>
            <a:pPr marL="171450" marR="0" lvl="0" indent="-171450" algn="l" defTabSz="914367" rtl="0" eaLnBrk="1" fontAlgn="auto" latinLnBrk="0" hangingPunct="1">
              <a:lnSpc>
                <a:spcPct val="90000"/>
              </a:lnSpc>
              <a:spcBef>
                <a:spcPts val="0"/>
              </a:spcBef>
              <a:spcAft>
                <a:spcPts val="333"/>
              </a:spcAft>
              <a:buClrTx/>
              <a:buSzTx/>
              <a:buFont typeface="Arial" pitchFamily="34" charset="0"/>
              <a:buChar char="•"/>
              <a:tabLst/>
              <a:defRPr/>
            </a:pPr>
            <a:r>
              <a:rPr lang="en-US" sz="800" b="1" noProof="0" dirty="0">
                <a:solidFill>
                  <a:schemeClr val="tx1"/>
                </a:solidFill>
                <a:latin typeface="Segoe UI Light"/>
                <a:cs typeface="Segoe UI Light"/>
              </a:rPr>
              <a:t>Data</a:t>
            </a:r>
            <a:r>
              <a:rPr lang="en-US" sz="800" noProof="0" dirty="0">
                <a:solidFill>
                  <a:schemeClr val="tx1"/>
                </a:solidFill>
                <a:latin typeface="Segoe UI Light"/>
                <a:cs typeface="Segoe UI Light"/>
              </a:rPr>
              <a:t> - AIP Azure Information Protection</a:t>
            </a:r>
          </a:p>
          <a:p>
            <a:pPr marL="0" lvl="0" indent="0">
              <a:buFont typeface="Arial" pitchFamily="34" charset="0"/>
              <a:buNone/>
            </a:pPr>
            <a:endParaRPr lang="en-US" sz="882" b="0" i="0" u="none" strike="noStrike" kern="1200" noProof="0" dirty="0">
              <a:solidFill>
                <a:schemeClr val="tx1"/>
              </a:solidFill>
              <a:effectLst/>
              <a:latin typeface="Segoe UI Light" pitchFamily="34" charset="0"/>
              <a:ea typeface="+mn-ea"/>
              <a:cs typeface="+mn-cs"/>
            </a:endParaRPr>
          </a:p>
          <a:p>
            <a:pPr marL="0" marR="0" lvl="0" indent="0" algn="l" defTabSz="914367" rtl="0" eaLnBrk="1" fontAlgn="auto" latinLnBrk="0" hangingPunct="1">
              <a:lnSpc>
                <a:spcPct val="90000"/>
              </a:lnSpc>
              <a:spcBef>
                <a:spcPts val="0"/>
              </a:spcBef>
              <a:spcAft>
                <a:spcPts val="333"/>
              </a:spcAft>
              <a:buClrTx/>
              <a:buSzTx/>
              <a:buFontTx/>
              <a:buNone/>
              <a:tabLst/>
              <a:defRPr/>
            </a:pPr>
            <a:endParaRPr lang="en-US" sz="900" b="0" i="0" u="none" strike="noStrike" kern="1200" noProof="0" dirty="0">
              <a:solidFill>
                <a:schemeClr val="tx1"/>
              </a:solidFill>
              <a:effectLst/>
              <a:latin typeface="Segoe UI Light" pitchFamily="34" charset="0"/>
              <a:ea typeface="+mn-ea"/>
              <a:cs typeface="+mn-cs"/>
            </a:endParaRPr>
          </a:p>
          <a:p>
            <a:pPr>
              <a:defRPr/>
            </a:pPr>
            <a:r>
              <a:rPr lang="en-US" sz="900" b="1" i="0" u="none" strike="noStrike" kern="1200" noProof="0" dirty="0">
                <a:solidFill>
                  <a:schemeClr val="tx1"/>
                </a:solidFill>
                <a:effectLst/>
                <a:latin typeface="Segoe UI Light"/>
                <a:cs typeface="Segoe UI Light"/>
              </a:rPr>
              <a:t>Talked about </a:t>
            </a:r>
            <a:r>
              <a:rPr lang="en-US" sz="900" b="1" noProof="0" dirty="0">
                <a:latin typeface="Segoe UI Light"/>
                <a:cs typeface="Segoe UI Light"/>
              </a:rPr>
              <a:t>in other lessons</a:t>
            </a:r>
            <a:endParaRPr lang="en-US" sz="900" b="1" i="0" u="none" strike="noStrike" kern="1200" noProof="0" dirty="0">
              <a:solidFill>
                <a:schemeClr val="tx1"/>
              </a:solidFill>
              <a:effectLst/>
              <a:latin typeface="Segoe UI Light" pitchFamily="34" charset="0"/>
              <a:cs typeface="Segoe UI Light"/>
            </a:endParaRPr>
          </a:p>
          <a:p>
            <a:pPr marL="0" indent="0">
              <a:buNone/>
            </a:pPr>
            <a:r>
              <a:rPr lang="en-US" sz="900" b="1" noProof="0" dirty="0">
                <a:solidFill>
                  <a:schemeClr val="tx1"/>
                </a:solidFill>
                <a:latin typeface="Segoe UI Light"/>
                <a:cs typeface="Segoe UI Light"/>
              </a:rPr>
              <a:t>Compute</a:t>
            </a:r>
            <a:r>
              <a:rPr lang="en-US" sz="900" noProof="0" dirty="0">
                <a:solidFill>
                  <a:schemeClr val="tx1"/>
                </a:solidFill>
                <a:latin typeface="Segoe UI Light"/>
                <a:cs typeface="Segoe UI Light"/>
              </a:rPr>
              <a:t> – Host Security</a:t>
            </a:r>
          </a:p>
          <a:p>
            <a:pPr marL="0" indent="0">
              <a:buNone/>
            </a:pPr>
            <a:r>
              <a:rPr lang="en-US" sz="900" b="1" noProof="0" dirty="0">
                <a:solidFill>
                  <a:schemeClr val="tx1"/>
                </a:solidFill>
                <a:latin typeface="Segoe UI Light"/>
                <a:cs typeface="Segoe UI Light"/>
              </a:rPr>
              <a:t>Application – </a:t>
            </a:r>
            <a:r>
              <a:rPr lang="en-US" sz="900" noProof="0" dirty="0">
                <a:solidFill>
                  <a:schemeClr val="tx1"/>
                </a:solidFill>
                <a:latin typeface="Segoe UI Light"/>
                <a:cs typeface="Segoe UI Light"/>
              </a:rPr>
              <a:t>Code Quality, Application authentication/authorization</a:t>
            </a:r>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10/18/2022 10:22 AM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5</a:t>
            </a:fld>
            <a:endParaRPr lang="en-US" dirty="0"/>
          </a:p>
        </p:txBody>
      </p:sp>
    </p:spTree>
    <p:extLst>
      <p:ext uri="{BB962C8B-B14F-4D97-AF65-F5344CB8AC3E}">
        <p14:creationId xmlns:p14="http://schemas.microsoft.com/office/powerpoint/2010/main" val="576915161"/>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850" b="1" dirty="0">
                <a:latin typeface="Segoe UI Light"/>
                <a:cs typeface="Segoe UI Light"/>
              </a:rPr>
              <a:t>Protect your machines and applications - </a:t>
            </a:r>
            <a:r>
              <a:rPr lang="en-US" dirty="0">
                <a:hlinkClick r:id="rId3"/>
              </a:rPr>
              <a:t>https://docs.microsoft.com/en-us/azure/security-center/security-center-virtual-machine-protection</a:t>
            </a:r>
            <a:endParaRPr lang="en-US" dirty="0"/>
          </a:p>
          <a:p>
            <a:endParaRPr lang="en-US" dirty="0">
              <a:latin typeface="Calibri"/>
              <a:cs typeface="Calibri"/>
            </a:endParaRPr>
          </a:p>
          <a:p>
            <a:r>
              <a:rPr lang="en-US" sz="850" dirty="0">
                <a:latin typeface="Segoe UI Light"/>
                <a:cs typeface="Segoe UI Light"/>
              </a:rPr>
              <a:t>A security policy defines the set of controls which are recommended for resources within the specified subscription or resource group. Before enabling security policy, you must have data collection enabled, Security Center collects data from your virtual machines in order to assess their security state, provide security recommendations, and alert you to threats. In Security Center, you define policies for your Azure subscriptions or resource groups according to your company’s security needs and the type of applications or sensitivity of the data in each subscription.</a:t>
            </a:r>
          </a:p>
          <a:p>
            <a:r>
              <a:rPr lang="en-US" sz="850" dirty="0">
                <a:latin typeface="Segoe UI Light"/>
                <a:cs typeface="Segoe UI Light"/>
              </a:rPr>
              <a:t> </a:t>
            </a:r>
          </a:p>
          <a:p>
            <a:r>
              <a:rPr lang="en-US" sz="850" dirty="0">
                <a:latin typeface="Segoe UI Light"/>
                <a:cs typeface="Segoe UI Light"/>
              </a:rPr>
              <a:t>Security Center analyzes the security state of your Azure resources. When Security Center identifies potential security vulnerabilities, it creates recommendations. The recommendations guide you through the process of configuring the needed controls.</a:t>
            </a:r>
          </a:p>
          <a:p>
            <a:r>
              <a:rPr lang="en-US" sz="850" dirty="0">
                <a:latin typeface="Segoe UI Light"/>
                <a:cs typeface="Segoe UI Light"/>
              </a:rPr>
              <a:t> </a:t>
            </a:r>
          </a:p>
          <a:p>
            <a:r>
              <a:rPr lang="en-US" sz="850" dirty="0">
                <a:latin typeface="Segoe UI Light"/>
                <a:cs typeface="Segoe UI Light"/>
              </a:rPr>
              <a:t>After setting a security policy, Security Center analyzes the security state of your resources to identify potential vulnerabilities. The recommendations are shown in a table format where each line represents one recommendation. ASC will monitor and analyze the enable security policies to identify potential vulnerabilities. </a:t>
            </a:r>
          </a:p>
          <a:p>
            <a:endParaRPr lang="en-US" sz="850" dirty="0">
              <a:latin typeface="Calibri"/>
              <a:cs typeface="Calibri"/>
            </a:endParaRPr>
          </a:p>
        </p:txBody>
      </p:sp>
      <p:sp>
        <p:nvSpPr>
          <p:cNvPr id="4" name="Header Placeholder 3"/>
          <p:cNvSpPr>
            <a:spLocks noGrp="1"/>
          </p:cNvSpPr>
          <p:nvPr>
            <p:ph type="hdr" sz="quarter"/>
          </p:nvPr>
        </p:nvSpPr>
        <p:spPr/>
        <p:txBody>
          <a:bodyPr/>
          <a:lstStyle/>
          <a:p>
            <a:endParaRPr lang="en-US" dirty="0"/>
          </a:p>
        </p:txBody>
      </p:sp>
      <p:sp>
        <p:nvSpPr>
          <p:cNvPr id="5" name="Footer Placeholder 4"/>
          <p:cNvSpPr>
            <a:spLocks noGrp="1"/>
          </p:cNvSpPr>
          <p:nvPr>
            <p:ph type="ftr" sz="quarter" idx="4"/>
          </p:nvPr>
        </p:nvSpPr>
        <p:spPr/>
        <p:txBody>
          <a:body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fld id="{386CE63F-9E7F-4C04-9D0D-FCA25A8E9E86}" type="datetime8">
              <a:rPr lang="en-US" smtClean="0"/>
              <a:t>10/18/2022 10:22 AM</a:t>
            </a:fld>
            <a:endParaRPr lang="en-US" dirty="0"/>
          </a:p>
        </p:txBody>
      </p:sp>
      <p:sp>
        <p:nvSpPr>
          <p:cNvPr id="7" name="Slide Number Placeholder 6"/>
          <p:cNvSpPr>
            <a:spLocks noGrp="1"/>
          </p:cNvSpPr>
          <p:nvPr>
            <p:ph type="sldNum" sz="quarter" idx="5"/>
          </p:nvPr>
        </p:nvSpPr>
        <p:spPr/>
        <p:txBody>
          <a:bodyPr/>
          <a:lstStyle/>
          <a:p>
            <a:fld id="{B4008EB6-D09E-4580-8CD6-DDB14511944F}" type="slidenum">
              <a:rPr lang="en-US" smtClean="0"/>
              <a:pPr/>
              <a:t>50</a:t>
            </a:fld>
            <a:endParaRPr lang="en-US" dirty="0"/>
          </a:p>
        </p:txBody>
      </p:sp>
    </p:spTree>
    <p:extLst>
      <p:ext uri="{BB962C8B-B14F-4D97-AF65-F5344CB8AC3E}">
        <p14:creationId xmlns:p14="http://schemas.microsoft.com/office/powerpoint/2010/main" val="3806068879"/>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 the virtual classroom consider having the students join you in doing the demonstrations. Or you could have someone share their screen and be coached through the demonstration. Consider which demonstrations to provide given your student’s interests and the labs they will be assigned. </a:t>
            </a:r>
          </a:p>
        </p:txBody>
      </p:sp>
      <p:sp>
        <p:nvSpPr>
          <p:cNvPr id="4" name="Header Placeholder 3"/>
          <p:cNvSpPr>
            <a:spLocks noGrp="1"/>
          </p:cNvSpPr>
          <p:nvPr>
            <p:ph type="hdr" sz="quarter"/>
          </p:nvPr>
        </p:nvSpPr>
        <p:spPr/>
        <p:txBody>
          <a:bodyPr/>
          <a:lstStyle/>
          <a:p>
            <a:endParaRPr lang="en-US" dirty="0"/>
          </a:p>
        </p:txBody>
      </p:sp>
      <p:sp>
        <p:nvSpPr>
          <p:cNvPr id="5" name="Footer Placeholder 4"/>
          <p:cNvSpPr>
            <a:spLocks noGrp="1"/>
          </p:cNvSpPr>
          <p:nvPr>
            <p:ph type="ftr" sz="quarter" idx="4"/>
          </p:nvPr>
        </p:nvSpPr>
        <p:spPr/>
        <p:txBody>
          <a:body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fld id="{386CE63F-9E7F-4C04-9D0D-FCA25A8E9E86}" type="datetime8">
              <a:rPr lang="en-US" smtClean="0"/>
              <a:t>10/18/2022 10:22 AM</a:t>
            </a:fld>
            <a:endParaRPr lang="en-US" dirty="0"/>
          </a:p>
        </p:txBody>
      </p:sp>
      <p:sp>
        <p:nvSpPr>
          <p:cNvPr id="7" name="Slide Number Placeholder 6"/>
          <p:cNvSpPr>
            <a:spLocks noGrp="1"/>
          </p:cNvSpPr>
          <p:nvPr>
            <p:ph type="sldNum" sz="quarter" idx="5"/>
          </p:nvPr>
        </p:nvSpPr>
        <p:spPr/>
        <p:txBody>
          <a:bodyPr/>
          <a:lstStyle/>
          <a:p>
            <a:fld id="{B4008EB6-D09E-4580-8CD6-DDB14511944F}" type="slidenum">
              <a:rPr lang="en-US" smtClean="0"/>
              <a:pPr/>
              <a:t>51</a:t>
            </a:fld>
            <a:endParaRPr lang="en-US" dirty="0"/>
          </a:p>
        </p:txBody>
      </p:sp>
    </p:spTree>
    <p:extLst>
      <p:ext uri="{BB962C8B-B14F-4D97-AF65-F5344CB8AC3E}">
        <p14:creationId xmlns:p14="http://schemas.microsoft.com/office/powerpoint/2010/main" val="1390862851"/>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367" rtl="0" eaLnBrk="1" fontAlgn="auto" latinLnBrk="0" hangingPunct="1">
              <a:lnSpc>
                <a:spcPct val="90000"/>
              </a:lnSpc>
              <a:spcBef>
                <a:spcPts val="0"/>
              </a:spcBef>
              <a:spcAft>
                <a:spcPts val="333"/>
              </a:spcAft>
              <a:buClrTx/>
              <a:buSzTx/>
              <a:buFontTx/>
              <a:buNone/>
              <a:tabLst/>
              <a:defRPr/>
            </a:pPr>
            <a:r>
              <a:rPr lang="en-US" sz="900" dirty="0">
                <a:latin typeface="Segoe UI Semilight"/>
                <a:cs typeface="Segoe UI Semilight"/>
              </a:rPr>
              <a:t>For students who may be new to Azure or are struggling with the labs consider having them use their lab time going through the Learn modules instead.</a:t>
            </a:r>
          </a:p>
          <a:p>
            <a:pPr marL="0" marR="0" lvl="0" indent="0" algn="l" defTabSz="914367" rtl="0" eaLnBrk="1" fontAlgn="auto" latinLnBrk="0" hangingPunct="1">
              <a:lnSpc>
                <a:spcPct val="90000"/>
              </a:lnSpc>
              <a:spcBef>
                <a:spcPts val="0"/>
              </a:spcBef>
              <a:spcAft>
                <a:spcPts val="333"/>
              </a:spcAft>
              <a:buClrTx/>
              <a:buSzTx/>
              <a:buFontTx/>
              <a:buNone/>
              <a:tabLst/>
              <a:defRPr/>
            </a:pPr>
            <a:endParaRPr lang="en-US" sz="900" dirty="0">
              <a:latin typeface="Segoe UI Semilight"/>
              <a:cs typeface="Segoe UI Semilight"/>
            </a:endParaRPr>
          </a:p>
          <a:p>
            <a:pPr marL="0" marR="0" lvl="0" indent="0" algn="l" defTabSz="914367" rtl="0" eaLnBrk="1" fontAlgn="auto" latinLnBrk="0" hangingPunct="1">
              <a:lnSpc>
                <a:spcPct val="90000"/>
              </a:lnSpc>
              <a:spcBef>
                <a:spcPts val="0"/>
              </a:spcBef>
              <a:spcAft>
                <a:spcPts val="333"/>
              </a:spcAft>
              <a:buClrTx/>
              <a:buSzTx/>
              <a:buFontTx/>
              <a:buNone/>
              <a:tabLst/>
              <a:defRPr/>
            </a:pPr>
            <a:r>
              <a:rPr lang="en-US" sz="900" dirty="0">
                <a:latin typeface="Segoe UI Semilight"/>
                <a:cs typeface="Segoe UI Semilight"/>
              </a:rPr>
              <a:t>(docs.microsoft.com/Learn)</a:t>
            </a:r>
            <a:endParaRPr lang="en-US" sz="900" dirty="0"/>
          </a:p>
          <a:p>
            <a:pPr lvl="1">
              <a:buFont typeface="Arial" panose="020B0604020202020204" pitchFamily="34" charset="0"/>
              <a:buChar char="•"/>
            </a:pPr>
            <a:r>
              <a:rPr lang="en-US" sz="900" dirty="0"/>
              <a:t>Build Azure Resource Manager templates - https://docs.microsoft.com/en-us/learn/modules/build-azure-vm-templates/</a:t>
            </a:r>
          </a:p>
          <a:p>
            <a:pPr lvl="1">
              <a:buFont typeface="Arial" panose="020B0604020202020204" pitchFamily="34" charset="0"/>
              <a:buChar char="•"/>
            </a:pPr>
            <a:r>
              <a:rPr lang="en-US" sz="900" dirty="0"/>
              <a:t>Secure your Azure virtual machine disks - https://docs.microsoft.com/en-us/learn/modules/secure-your-azure-virtual-machine-disks/</a:t>
            </a:r>
          </a:p>
          <a:p>
            <a:pPr lvl="1">
              <a:buFont typeface="Arial" panose="020B0604020202020204" pitchFamily="34" charset="0"/>
              <a:buChar char="•"/>
            </a:pPr>
            <a:r>
              <a:rPr lang="en-US" dirty="0"/>
              <a:t>Protect against threats with Microsoft Defender Advanced Threat Protection - https://docs.microsoft.com/en-us/learn/modules/m365-security-threat-protect/</a:t>
            </a:r>
          </a:p>
          <a:p>
            <a:pPr lvl="1">
              <a:buFont typeface="Arial" panose="020B0604020202020204" pitchFamily="34" charset="0"/>
              <a:buChar char="•"/>
            </a:pPr>
            <a:r>
              <a:rPr lang="en-US" dirty="0"/>
              <a:t>Introduction to Azure virtual machines - https://docs.microsoft.com/en-us/learn/modules/intro-to-azure-virtual-machines/</a:t>
            </a:r>
          </a:p>
          <a:p>
            <a:pPr lvl="1">
              <a:buFont typeface="Arial" panose="020B0604020202020204" pitchFamily="34" charset="0"/>
              <a:buChar char="•"/>
            </a:pPr>
            <a:r>
              <a:rPr lang="en-US" dirty="0"/>
              <a:t>Keep your virtual machines updated - https://docs.microsoft.com/en-us/learn/modules/keep-your-virtual-machines-updated/</a:t>
            </a:r>
          </a:p>
          <a:p>
            <a:pPr lvl="1">
              <a:buFont typeface="Arial" panose="020B0604020202020204" pitchFamily="34" charset="0"/>
              <a:buChar char="•"/>
            </a:pPr>
            <a:r>
              <a:rPr lang="en-US" dirty="0"/>
              <a:t>Create a Windows virtual machine in Azure - https://docs.microsoft.com/en-us/learn/modules/create-windows-virtual-machine-in-azure/</a:t>
            </a:r>
          </a:p>
          <a:p>
            <a:pPr lvl="1">
              <a:buFont typeface="Arial" panose="020B0604020202020204" pitchFamily="34" charset="0"/>
              <a:buChar char="•"/>
            </a:pPr>
            <a:r>
              <a:rPr lang="en-US" dirty="0"/>
              <a:t>Create a Linux virtual machine in Azure - https://docs.microsoft.com/en-us/learn/modules/create-linux-virtual-machine-in-azure/</a:t>
            </a:r>
          </a:p>
          <a:p>
            <a:pPr lvl="1">
              <a:buFont typeface="Arial" panose="020B0604020202020204" pitchFamily="34" charset="0"/>
              <a:buChar char="•"/>
            </a:pPr>
            <a:r>
              <a:rPr lang="en-US" dirty="0"/>
              <a:t>Security baselines - Security Baselines - https://docs.microsoft.com/en-us/learn/modules/create-security-baselines/</a:t>
            </a:r>
          </a:p>
          <a:p>
            <a:pPr lvl="1">
              <a:buFont typeface="Arial" panose="020B0604020202020204" pitchFamily="34" charset="0"/>
              <a:buChar char="•"/>
            </a:pPr>
            <a:endParaRPr lang="en-US" dirty="0"/>
          </a:p>
          <a:p>
            <a:pPr lvl="1">
              <a:buFont typeface="Arial" panose="020B0604020202020204" pitchFamily="34" charset="0"/>
              <a:buChar char="•"/>
            </a:pPr>
            <a:endParaRPr lang="en-US" dirty="0"/>
          </a:p>
          <a:p>
            <a:pPr lvl="1">
              <a:buFont typeface="Arial" panose="020B0604020202020204" pitchFamily="34" charset="0"/>
              <a:buChar char="•"/>
            </a:pPr>
            <a:endParaRPr lang="en-US" dirty="0"/>
          </a:p>
          <a:p>
            <a:pPr lvl="1">
              <a:buFont typeface="Arial" panose="020B0604020202020204" pitchFamily="34" charset="0"/>
              <a:buChar char="•"/>
            </a:pPr>
            <a:endParaRPr lang="en-US" dirty="0"/>
          </a:p>
        </p:txBody>
      </p:sp>
      <p:sp>
        <p:nvSpPr>
          <p:cNvPr id="4" name="Header Placeholder 3"/>
          <p:cNvSpPr>
            <a:spLocks noGrp="1"/>
          </p:cNvSpPr>
          <p:nvPr>
            <p:ph type="hdr" sz="quarter"/>
          </p:nvPr>
        </p:nvSpPr>
        <p:spPr/>
        <p:txBody>
          <a:bodyPr/>
          <a:lstStyle/>
          <a:p>
            <a:endParaRPr lang="en-US" dirty="0"/>
          </a:p>
        </p:txBody>
      </p:sp>
      <p:sp>
        <p:nvSpPr>
          <p:cNvPr id="5" name="Footer Placeholder 4"/>
          <p:cNvSpPr>
            <a:spLocks noGrp="1"/>
          </p:cNvSpPr>
          <p:nvPr>
            <p:ph type="ftr" sz="quarter" idx="4"/>
          </p:nvPr>
        </p:nvSpPr>
        <p:spPr/>
        <p:txBody>
          <a:body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fld id="{386CE63F-9E7F-4C04-9D0D-FCA25A8E9E86}" type="datetime8">
              <a:rPr lang="en-US" smtClean="0"/>
              <a:t>10/18/2022 10:22 AM</a:t>
            </a:fld>
            <a:endParaRPr lang="en-US" dirty="0"/>
          </a:p>
        </p:txBody>
      </p:sp>
      <p:sp>
        <p:nvSpPr>
          <p:cNvPr id="7" name="Slide Number Placeholder 6"/>
          <p:cNvSpPr>
            <a:spLocks noGrp="1"/>
          </p:cNvSpPr>
          <p:nvPr>
            <p:ph type="sldNum" sz="quarter" idx="5"/>
          </p:nvPr>
        </p:nvSpPr>
        <p:spPr/>
        <p:txBody>
          <a:bodyPr/>
          <a:lstStyle/>
          <a:p>
            <a:fld id="{B4008EB6-D09E-4580-8CD6-DDB14511944F}" type="slidenum">
              <a:rPr lang="en-US" smtClean="0"/>
              <a:pPr/>
              <a:t>52</a:t>
            </a:fld>
            <a:endParaRPr lang="en-US" dirty="0"/>
          </a:p>
        </p:txBody>
      </p:sp>
    </p:spTree>
    <p:extLst>
      <p:ext uri="{BB962C8B-B14F-4D97-AF65-F5344CB8AC3E}">
        <p14:creationId xmlns:p14="http://schemas.microsoft.com/office/powerpoint/2010/main" val="2957393630"/>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br>
              <a:rPr lang="en-US" dirty="0"/>
            </a:br>
            <a:endParaRPr lang="en-US" dirty="0"/>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E2F19A73-88F5-4B80-A929-CF8E66EE5449}" type="datetime8">
              <a:rPr lang="en-US" smtClean="0"/>
              <a:t>10/18/2022 10:22 AM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53</a:t>
            </a:fld>
            <a:endParaRPr lang="en-US" dirty="0"/>
          </a:p>
        </p:txBody>
      </p:sp>
    </p:spTree>
    <p:extLst>
      <p:ext uri="{BB962C8B-B14F-4D97-AF65-F5344CB8AC3E}">
        <p14:creationId xmlns:p14="http://schemas.microsoft.com/office/powerpoint/2010/main" val="596598719"/>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15000"/>
              </a:lnSpc>
              <a:spcBef>
                <a:spcPts val="2400"/>
              </a:spcBef>
              <a:spcAft>
                <a:spcPts val="0"/>
              </a:spcAft>
            </a:pPr>
            <a:r>
              <a:rPr lang="en-US" sz="1400" b="1" kern="0" dirty="0">
                <a:solidFill>
                  <a:srgbClr val="365F91"/>
                </a:solidFill>
                <a:effectLst/>
                <a:latin typeface="Cambria" panose="02040503050406030204" pitchFamily="18" charset="0"/>
                <a:ea typeface="Times New Roman" panose="02020603050405020304" pitchFamily="18" charset="0"/>
                <a:cs typeface="Times New Roman" panose="02020603050405020304" pitchFamily="18" charset="0"/>
              </a:rPr>
              <a:t>Implement platform protection (15-20%)</a:t>
            </a:r>
          </a:p>
          <a:p>
            <a:pPr marL="0" marR="0">
              <a:lnSpc>
                <a:spcPct val="107000"/>
              </a:lnSpc>
              <a:spcBef>
                <a:spcPts val="200"/>
              </a:spcBef>
              <a:spcAft>
                <a:spcPts val="0"/>
              </a:spcAft>
            </a:pPr>
            <a:r>
              <a:rPr lang="en-US" sz="1300" b="1" dirty="0">
                <a:solidFill>
                  <a:srgbClr val="2F5496"/>
                </a:solidFill>
                <a:effectLst/>
                <a:latin typeface="Calibri Light" panose="020F0302020204030204" pitchFamily="34" charset="0"/>
                <a:ea typeface="Times New Roman" panose="02020603050405020304" pitchFamily="18" charset="0"/>
                <a:cs typeface="Times New Roman" panose="02020603050405020304" pitchFamily="18" charset="0"/>
              </a:rPr>
              <a:t>Configure advanced security for compute</a:t>
            </a:r>
          </a:p>
          <a:p>
            <a:pPr marL="342900" marR="0" lvl="0" indent="-342900">
              <a:lnSpc>
                <a:spcPct val="107000"/>
              </a:lnSpc>
              <a:spcBef>
                <a:spcPts val="0"/>
              </a:spcBef>
              <a:spcAft>
                <a:spcPts val="0"/>
              </a:spcAft>
              <a:buFont typeface="Symbol" panose="05050102010706020507" pitchFamily="18" charset="2"/>
              <a:buChar char=""/>
              <a:tabLst>
                <a:tab pos="678180" algn="l"/>
              </a:tabLst>
            </a:pPr>
            <a:r>
              <a:rPr lang="en-US" sz="11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Configure authentication for containers</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0"/>
              </a:spcAft>
              <a:buFont typeface="Symbol" panose="05050102010706020507" pitchFamily="18" charset="2"/>
              <a:buChar char=""/>
              <a:tabLst>
                <a:tab pos="678180" algn="l"/>
              </a:tabLst>
            </a:pPr>
            <a:r>
              <a:rPr lang="en-US" sz="11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Configure security for different types of containers</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0"/>
              </a:spcAft>
              <a:buFont typeface="Symbol" panose="05050102010706020507" pitchFamily="18" charset="2"/>
              <a:buChar char=""/>
              <a:tabLst>
                <a:tab pos="678180" algn="l"/>
              </a:tabLst>
            </a:pPr>
            <a:r>
              <a:rPr lang="en-US" sz="11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Configure isolation for AKS</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0"/>
              </a:spcAft>
              <a:buFont typeface="Symbol" panose="05050102010706020507" pitchFamily="18" charset="2"/>
              <a:buChar char=""/>
              <a:tabLst>
                <a:tab pos="678180" algn="l"/>
              </a:tabLst>
            </a:pPr>
            <a:r>
              <a:rPr lang="en-US" sz="11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Configure security for container registry</a:t>
            </a:r>
            <a:endParaRPr lang="en-US" dirty="0"/>
          </a:p>
        </p:txBody>
      </p:sp>
      <p:sp>
        <p:nvSpPr>
          <p:cNvPr id="4" name="Header Placeholder 3"/>
          <p:cNvSpPr>
            <a:spLocks noGrp="1"/>
          </p:cNvSpPr>
          <p:nvPr>
            <p:ph type="hdr" sz="quarter"/>
          </p:nvPr>
        </p:nvSpPr>
        <p:spPr/>
        <p:txBody>
          <a:bodyPr/>
          <a:lstStyle/>
          <a:p>
            <a:endParaRPr lang="en-US" dirty="0"/>
          </a:p>
        </p:txBody>
      </p:sp>
      <p:sp>
        <p:nvSpPr>
          <p:cNvPr id="5" name="Footer Placeholder 4"/>
          <p:cNvSpPr>
            <a:spLocks noGrp="1"/>
          </p:cNvSpPr>
          <p:nvPr>
            <p:ph type="ftr" sz="quarter" idx="4"/>
          </p:nvPr>
        </p:nvSpPr>
        <p:spPr/>
        <p:txBody>
          <a:body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fld id="{386CE63F-9E7F-4C04-9D0D-FCA25A8E9E86}" type="datetime8">
              <a:rPr lang="en-US" smtClean="0"/>
              <a:t>10/18/2022 10:22 AM</a:t>
            </a:fld>
            <a:endParaRPr lang="en-US" dirty="0"/>
          </a:p>
        </p:txBody>
      </p:sp>
      <p:sp>
        <p:nvSpPr>
          <p:cNvPr id="7" name="Slide Number Placeholder 6"/>
          <p:cNvSpPr>
            <a:spLocks noGrp="1"/>
          </p:cNvSpPr>
          <p:nvPr>
            <p:ph type="sldNum" sz="quarter" idx="5"/>
          </p:nvPr>
        </p:nvSpPr>
        <p:spPr/>
        <p:txBody>
          <a:bodyPr/>
          <a:lstStyle/>
          <a:p>
            <a:fld id="{B4008EB6-D09E-4580-8CD6-DDB14511944F}" type="slidenum">
              <a:rPr lang="en-US" smtClean="0"/>
              <a:pPr/>
              <a:t>54</a:t>
            </a:fld>
            <a:endParaRPr lang="en-US" dirty="0"/>
          </a:p>
        </p:txBody>
      </p:sp>
    </p:spTree>
    <p:extLst>
      <p:ext uri="{BB962C8B-B14F-4D97-AF65-F5344CB8AC3E}">
        <p14:creationId xmlns:p14="http://schemas.microsoft.com/office/powerpoint/2010/main" val="2642402648"/>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0000"/>
              </a:lnSpc>
              <a:spcAft>
                <a:spcPts val="0"/>
              </a:spcAft>
            </a:pPr>
            <a:r>
              <a:rPr lang="en-US" sz="850" dirty="0">
                <a:latin typeface="Segoe UI Light"/>
                <a:cs typeface="Segoe UI Light"/>
              </a:rPr>
              <a:t>Containers vs Virtual Machines - </a:t>
            </a:r>
            <a:r>
              <a:rPr lang="en-US" sz="850" dirty="0">
                <a:latin typeface="Segoe UI Light"/>
                <a:cs typeface="Segoe UI Light"/>
                <a:hlinkClick r:id="rId3"/>
              </a:rPr>
              <a:t>https://docs.microsoft.com/en-us/virtualization/windowscontainers/about/containers-vs-vm</a:t>
            </a:r>
            <a:endParaRPr lang="en-US" sz="850" dirty="0">
              <a:latin typeface="Segoe UI Light"/>
              <a:cs typeface="Segoe UI Light"/>
            </a:endParaRPr>
          </a:p>
          <a:p>
            <a:r>
              <a:rPr lang="en-US" sz="850" dirty="0">
                <a:latin typeface="Segoe UI Light"/>
                <a:cs typeface="Segoe UI Light"/>
              </a:rPr>
              <a:t>Application Container Security Guide NIST SP 800-190 </a:t>
            </a:r>
            <a:r>
              <a:rPr lang="en-US" dirty="0">
                <a:hlinkClick r:id="rId4"/>
              </a:rPr>
              <a:t>https://nvlpubs.nist.gov/nistpubs/SpecialPublications/NIST.SP.800-190.pdf</a:t>
            </a:r>
            <a:endParaRPr lang="en-US" sz="850" dirty="0">
              <a:cs typeface="Segoe UI Light"/>
            </a:endParaRPr>
          </a:p>
          <a:p>
            <a:r>
              <a:rPr lang="en-US" sz="850" dirty="0">
                <a:latin typeface="Segoe UI Light"/>
                <a:cs typeface="Segoe UI Light"/>
              </a:rPr>
              <a:t>CIS Guidelines for Kubernetes  </a:t>
            </a:r>
            <a:r>
              <a:rPr lang="en-US" dirty="0">
                <a:hlinkClick r:id="rId5"/>
              </a:rPr>
              <a:t>https://www.cisecurity.org/benchmark/kubernetes/</a:t>
            </a:r>
            <a:endParaRPr lang="en-US" sz="850" dirty="0">
              <a:latin typeface="Segoe UI Light"/>
              <a:cs typeface="Segoe UI Light"/>
            </a:endParaRPr>
          </a:p>
          <a:p>
            <a:endParaRPr lang="en-US" sz="850" dirty="0">
              <a:latin typeface="Calibri"/>
              <a:cs typeface="Calibri"/>
            </a:endParaRPr>
          </a:p>
          <a:p>
            <a:r>
              <a:rPr lang="en-US" dirty="0"/>
              <a:t>A container is an isolated, lightweight silo for running an application on the host operating system. Containers build on top of the host operating system's kernel (which can be thought of as the buried plumbing of the operating system and contain only apps and some lightweight operating system APIs and services that run in user mode. While a container shares the host operating system's kernel, the container doesn't get unfettered access to it. Instead, the container gets an isolated–and in some cases virtualized–view of the system. For example, a container can access a virtualized version of the file system and registry, but any changes affect only the container and are discarded when it stops. To save data, the container can mount persistent storage such as an Azure Disk or a file share (including Azure Files).</a:t>
            </a:r>
          </a:p>
          <a:p>
            <a:endParaRPr lang="en-US" dirty="0"/>
          </a:p>
          <a:p>
            <a:r>
              <a:rPr lang="en-US" sz="850" dirty="0">
                <a:latin typeface="Segoe UI Light"/>
                <a:cs typeface="Segoe UI Light"/>
              </a:rPr>
              <a:t>You need </a:t>
            </a:r>
            <a:r>
              <a:rPr lang="en-US" sz="850" dirty="0">
                <a:latin typeface="Segoe UI Light"/>
                <a:cs typeface="Segoe UI Light"/>
                <a:hlinkClick r:id="rId6"/>
              </a:rPr>
              <a:t>Docker</a:t>
            </a:r>
            <a:r>
              <a:rPr lang="en-US" sz="850" dirty="0">
                <a:latin typeface="Segoe UI Light"/>
                <a:cs typeface="Segoe UI Light"/>
              </a:rPr>
              <a:t>  in order to work with Windows Containers. Docker consists of the Docker Engine (dockerd.exe), and the Docker client (docker.exe).</a:t>
            </a:r>
          </a:p>
          <a:p>
            <a:endParaRPr lang="en-US" sz="850" dirty="0">
              <a:latin typeface="Segoe UI Light"/>
              <a:cs typeface="Segoe UI Light"/>
            </a:endParaRPr>
          </a:p>
          <a:p>
            <a:r>
              <a:rPr lang="en-US" b="1" dirty="0"/>
              <a:t>How it works</a:t>
            </a:r>
          </a:p>
          <a:p>
            <a:endParaRPr lang="en-US" dirty="0"/>
          </a:p>
          <a:p>
            <a:r>
              <a:rPr lang="en-US" dirty="0"/>
              <a:t>A container builds on top of the kernel, but the kernel doesn't provide all of the APIs and services an app needs to run–most of these are provided by system files (libraries) that run above the kernel in user mode. Because a container is isolated from the host's user mode environment, the container needs its own copy of these user mode system files, which are packaged into something known as a base image. The base image serves as the foundational layer upon which your container is built, providing it with operating system services not provided by the kernel.</a:t>
            </a:r>
          </a:p>
          <a:p>
            <a:endParaRPr lang="en-US" sz="850" dirty="0">
              <a:cs typeface="Segoe UI Light"/>
            </a:endParaRPr>
          </a:p>
          <a:p>
            <a:r>
              <a:rPr lang="en-US" dirty="0"/>
              <a:t>Because containers require far fewer resources (for example, they don't need a full OS), they're easy to deploy and they start fast. This allows you to have higher density, meaning that it allows you to run more services on the same hardware unit, thereby reducing costs.</a:t>
            </a:r>
          </a:p>
          <a:p>
            <a:br>
              <a:rPr lang="en-US" dirty="0"/>
            </a:br>
            <a:endParaRPr lang="en-US" dirty="0"/>
          </a:p>
        </p:txBody>
      </p:sp>
      <p:sp>
        <p:nvSpPr>
          <p:cNvPr id="4" name="Header Placeholder 3"/>
          <p:cNvSpPr>
            <a:spLocks noGrp="1"/>
          </p:cNvSpPr>
          <p:nvPr>
            <p:ph type="hdr" sz="quarter"/>
          </p:nvPr>
        </p:nvSpPr>
        <p:spPr/>
        <p:txBody>
          <a:bodyPr/>
          <a:lstStyle/>
          <a:p>
            <a:endParaRPr lang="en-US" dirty="0"/>
          </a:p>
        </p:txBody>
      </p:sp>
      <p:sp>
        <p:nvSpPr>
          <p:cNvPr id="5" name="Footer Placeholder 4"/>
          <p:cNvSpPr>
            <a:spLocks noGrp="1"/>
          </p:cNvSpPr>
          <p:nvPr>
            <p:ph type="ftr" sz="quarter" idx="4"/>
          </p:nvPr>
        </p:nvSpPr>
        <p:spPr/>
        <p:txBody>
          <a:body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fld id="{386CE63F-9E7F-4C04-9D0D-FCA25A8E9E86}" type="datetime8">
              <a:rPr lang="en-US" smtClean="0"/>
              <a:t>10/18/2022 10:22 AM</a:t>
            </a:fld>
            <a:endParaRPr lang="en-US" dirty="0"/>
          </a:p>
        </p:txBody>
      </p:sp>
      <p:sp>
        <p:nvSpPr>
          <p:cNvPr id="7" name="Slide Number Placeholder 6"/>
          <p:cNvSpPr>
            <a:spLocks noGrp="1"/>
          </p:cNvSpPr>
          <p:nvPr>
            <p:ph type="sldNum" sz="quarter" idx="5"/>
          </p:nvPr>
        </p:nvSpPr>
        <p:spPr/>
        <p:txBody>
          <a:bodyPr/>
          <a:lstStyle/>
          <a:p>
            <a:fld id="{B4008EB6-D09E-4580-8CD6-DDB14511944F}" type="slidenum">
              <a:rPr lang="en-US" smtClean="0"/>
              <a:pPr/>
              <a:t>55</a:t>
            </a:fld>
            <a:endParaRPr lang="en-US" dirty="0"/>
          </a:p>
        </p:txBody>
      </p:sp>
    </p:spTree>
    <p:extLst>
      <p:ext uri="{BB962C8B-B14F-4D97-AF65-F5344CB8AC3E}">
        <p14:creationId xmlns:p14="http://schemas.microsoft.com/office/powerpoint/2010/main" val="946565750"/>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0000"/>
              </a:lnSpc>
              <a:spcAft>
                <a:spcPts val="0"/>
              </a:spcAft>
            </a:pPr>
            <a:r>
              <a:rPr lang="en-US" b="1" dirty="0"/>
              <a:t>Registry</a:t>
            </a:r>
          </a:p>
          <a:p>
            <a:pPr>
              <a:lnSpc>
                <a:spcPct val="100000"/>
              </a:lnSpc>
              <a:spcAft>
                <a:spcPts val="0"/>
              </a:spcAft>
            </a:pPr>
            <a:endParaRPr lang="en-US" b="1" dirty="0"/>
          </a:p>
          <a:p>
            <a:pPr>
              <a:lnSpc>
                <a:spcPct val="100000"/>
              </a:lnSpc>
              <a:spcAft>
                <a:spcPts val="0"/>
              </a:spcAft>
            </a:pPr>
            <a:r>
              <a:rPr lang="en-US" b="0" dirty="0"/>
              <a:t>A container registry is a service that stores and distributes container images and related artifacts. Docker Hub is an example of a public container registry that serves as a general catalog of Docker container images. Azure Container Registry provides users with direct control of their container content, with integrated authentication, geo-replication supporting global distribution and reliability for network-close deployments, virtual network configuration with Private Link, tag locking, and many other enhanced features.</a:t>
            </a:r>
          </a:p>
          <a:p>
            <a:pPr>
              <a:lnSpc>
                <a:spcPct val="100000"/>
              </a:lnSpc>
              <a:spcAft>
                <a:spcPts val="0"/>
              </a:spcAft>
            </a:pPr>
            <a:endParaRPr lang="en-US" b="0" dirty="0"/>
          </a:p>
          <a:p>
            <a:pPr>
              <a:lnSpc>
                <a:spcPct val="100000"/>
              </a:lnSpc>
              <a:spcAft>
                <a:spcPts val="0"/>
              </a:spcAft>
            </a:pPr>
            <a:r>
              <a:rPr lang="en-US" b="0" dirty="0"/>
              <a:t>In addition to Docker-compatible container images, Azure Container Registry supports a range of content artifacts including Helm charts and Open Container Initiative (OCI) image formats.</a:t>
            </a:r>
          </a:p>
          <a:p>
            <a:pPr>
              <a:lnSpc>
                <a:spcPct val="100000"/>
              </a:lnSpc>
              <a:spcAft>
                <a:spcPts val="0"/>
              </a:spcAft>
            </a:pPr>
            <a:endParaRPr lang="en-US" b="1" dirty="0"/>
          </a:p>
          <a:p>
            <a:pPr>
              <a:lnSpc>
                <a:spcPct val="100000"/>
              </a:lnSpc>
              <a:spcAft>
                <a:spcPts val="0"/>
              </a:spcAft>
            </a:pPr>
            <a:r>
              <a:rPr lang="en-US" b="1" dirty="0"/>
              <a:t>Repository</a:t>
            </a:r>
          </a:p>
          <a:p>
            <a:pPr>
              <a:lnSpc>
                <a:spcPct val="100000"/>
              </a:lnSpc>
              <a:spcAft>
                <a:spcPts val="0"/>
              </a:spcAft>
            </a:pPr>
            <a:endParaRPr lang="en-US" b="0" dirty="0"/>
          </a:p>
          <a:p>
            <a:pPr>
              <a:lnSpc>
                <a:spcPct val="100000"/>
              </a:lnSpc>
              <a:spcAft>
                <a:spcPts val="0"/>
              </a:spcAft>
            </a:pPr>
            <a:r>
              <a:rPr lang="en-US" b="0" dirty="0"/>
              <a:t>A repository is a collection of container images or other artifacts in a registry that have the same name, but different tags. For example, the following three images are in the acr-</a:t>
            </a:r>
            <a:r>
              <a:rPr lang="en-US" b="0" dirty="0" err="1"/>
              <a:t>helloworld</a:t>
            </a:r>
            <a:r>
              <a:rPr lang="en-US" b="0" dirty="0"/>
              <a:t> repository:</a:t>
            </a:r>
          </a:p>
          <a:p>
            <a:pPr>
              <a:lnSpc>
                <a:spcPct val="100000"/>
              </a:lnSpc>
              <a:spcAft>
                <a:spcPts val="0"/>
              </a:spcAft>
            </a:pPr>
            <a:endParaRPr lang="en-US" b="0" dirty="0"/>
          </a:p>
          <a:p>
            <a:pPr marL="171450" indent="-171450">
              <a:lnSpc>
                <a:spcPct val="100000"/>
              </a:lnSpc>
              <a:spcAft>
                <a:spcPts val="0"/>
              </a:spcAft>
              <a:buFont typeface="Arial" panose="020B0604020202020204" pitchFamily="34" charset="0"/>
              <a:buChar char="•"/>
            </a:pPr>
            <a:r>
              <a:rPr lang="en-US" b="0" dirty="0" err="1"/>
              <a:t>acr-helloworld:latest</a:t>
            </a:r>
            <a:endParaRPr lang="en-US" b="0" dirty="0"/>
          </a:p>
          <a:p>
            <a:pPr marL="171450" indent="-171450">
              <a:lnSpc>
                <a:spcPct val="100000"/>
              </a:lnSpc>
              <a:spcAft>
                <a:spcPts val="0"/>
              </a:spcAft>
              <a:buFont typeface="Arial" panose="020B0604020202020204" pitchFamily="34" charset="0"/>
              <a:buChar char="•"/>
            </a:pPr>
            <a:r>
              <a:rPr lang="en-US" b="0" dirty="0"/>
              <a:t>acr-helloworld:v1</a:t>
            </a:r>
          </a:p>
          <a:p>
            <a:pPr marL="171450" indent="-171450">
              <a:lnSpc>
                <a:spcPct val="100000"/>
              </a:lnSpc>
              <a:spcAft>
                <a:spcPts val="0"/>
              </a:spcAft>
              <a:buFont typeface="Arial" panose="020B0604020202020204" pitchFamily="34" charset="0"/>
              <a:buChar char="•"/>
            </a:pPr>
            <a:r>
              <a:rPr lang="en-US" b="0" dirty="0"/>
              <a:t>acr-helloworld:v2</a:t>
            </a:r>
          </a:p>
          <a:p>
            <a:pPr>
              <a:lnSpc>
                <a:spcPct val="100000"/>
              </a:lnSpc>
              <a:spcAft>
                <a:spcPts val="0"/>
              </a:spcAft>
            </a:pPr>
            <a:endParaRPr lang="en-US" b="0" dirty="0"/>
          </a:p>
          <a:p>
            <a:pPr>
              <a:lnSpc>
                <a:spcPct val="100000"/>
              </a:lnSpc>
              <a:spcAft>
                <a:spcPts val="0"/>
              </a:spcAft>
            </a:pPr>
            <a:r>
              <a:rPr lang="en-US" b="0" dirty="0"/>
              <a:t>Repository names can also include namespaces. Namespaces allow you to identify related repositories and artifact ownership in your organization by using forward slash-delimited names. However, the registry manages all repositories independently, not as a hierarchy. For example:</a:t>
            </a:r>
          </a:p>
          <a:p>
            <a:pPr>
              <a:lnSpc>
                <a:spcPct val="100000"/>
              </a:lnSpc>
              <a:spcAft>
                <a:spcPts val="0"/>
              </a:spcAft>
            </a:pPr>
            <a:endParaRPr lang="en-US" b="0" dirty="0"/>
          </a:p>
          <a:p>
            <a:pPr marL="171450" indent="-171450">
              <a:lnSpc>
                <a:spcPct val="100000"/>
              </a:lnSpc>
              <a:spcAft>
                <a:spcPts val="0"/>
              </a:spcAft>
              <a:buFont typeface="Arial" panose="020B0604020202020204" pitchFamily="34" charset="0"/>
              <a:buChar char="•"/>
            </a:pPr>
            <a:r>
              <a:rPr lang="en-US" b="0" dirty="0"/>
              <a:t>marketing/campaign10-18/web:v2</a:t>
            </a:r>
          </a:p>
          <a:p>
            <a:pPr marL="171450" indent="-171450">
              <a:lnSpc>
                <a:spcPct val="100000"/>
              </a:lnSpc>
              <a:spcAft>
                <a:spcPts val="0"/>
              </a:spcAft>
              <a:buFont typeface="Arial" panose="020B0604020202020204" pitchFamily="34" charset="0"/>
              <a:buChar char="•"/>
            </a:pPr>
            <a:r>
              <a:rPr lang="en-US" b="0" dirty="0"/>
              <a:t>marketing/campaign10-18/api:v3</a:t>
            </a:r>
          </a:p>
          <a:p>
            <a:pPr marL="171450" indent="-171450">
              <a:lnSpc>
                <a:spcPct val="100000"/>
              </a:lnSpc>
              <a:spcAft>
                <a:spcPts val="0"/>
              </a:spcAft>
              <a:buFont typeface="Arial" panose="020B0604020202020204" pitchFamily="34" charset="0"/>
              <a:buChar char="•"/>
            </a:pPr>
            <a:r>
              <a:rPr lang="en-US" b="0" dirty="0"/>
              <a:t>marketing/campaign10-18/email-sender:v2</a:t>
            </a:r>
          </a:p>
          <a:p>
            <a:pPr marL="171450" indent="-171450">
              <a:lnSpc>
                <a:spcPct val="100000"/>
              </a:lnSpc>
              <a:spcAft>
                <a:spcPts val="0"/>
              </a:spcAft>
              <a:buFont typeface="Arial" panose="020B0604020202020204" pitchFamily="34" charset="0"/>
              <a:buChar char="•"/>
            </a:pPr>
            <a:r>
              <a:rPr lang="en-US" b="0" dirty="0"/>
              <a:t>product-returns/web-submission:20180604</a:t>
            </a:r>
          </a:p>
          <a:p>
            <a:pPr marL="171450" indent="-171450">
              <a:lnSpc>
                <a:spcPct val="100000"/>
              </a:lnSpc>
              <a:spcAft>
                <a:spcPts val="0"/>
              </a:spcAft>
              <a:buFont typeface="Arial" panose="020B0604020202020204" pitchFamily="34" charset="0"/>
              <a:buChar char="•"/>
            </a:pPr>
            <a:r>
              <a:rPr lang="en-US" b="0" dirty="0"/>
              <a:t>product-returns/legacy-integrator:20180715</a:t>
            </a:r>
          </a:p>
          <a:p>
            <a:pPr>
              <a:lnSpc>
                <a:spcPct val="100000"/>
              </a:lnSpc>
              <a:spcAft>
                <a:spcPts val="0"/>
              </a:spcAft>
            </a:pPr>
            <a:endParaRPr lang="en-US" b="0" dirty="0"/>
          </a:p>
          <a:p>
            <a:pPr>
              <a:lnSpc>
                <a:spcPct val="100000"/>
              </a:lnSpc>
              <a:spcAft>
                <a:spcPts val="0"/>
              </a:spcAft>
            </a:pPr>
            <a:r>
              <a:rPr lang="en-US" b="0" dirty="0"/>
              <a:t>Repository names can only include lowercase alphanumeric characters, periods, dashes, underscores, and forward slashes.</a:t>
            </a:r>
          </a:p>
          <a:p>
            <a:pPr>
              <a:lnSpc>
                <a:spcPct val="100000"/>
              </a:lnSpc>
              <a:spcAft>
                <a:spcPts val="0"/>
              </a:spcAft>
            </a:pPr>
            <a:endParaRPr lang="en-US" b="1" dirty="0"/>
          </a:p>
          <a:p>
            <a:r>
              <a:rPr lang="en-AU" sz="800" dirty="0">
                <a:hlinkClick r:id="rId3"/>
              </a:rPr>
              <a:t>https://docs.microsoft.com/en-us/azure/container-registry/container-registry-intro</a:t>
            </a:r>
            <a:endParaRPr lang="en-AU" sz="800" dirty="0"/>
          </a:p>
          <a:p>
            <a:endParaRPr lang="en-AU" sz="800" dirty="0"/>
          </a:p>
          <a:p>
            <a:r>
              <a:rPr lang="en-GB" sz="800" b="0" i="0" u="sng" kern="1200" dirty="0">
                <a:solidFill>
                  <a:schemeClr val="tx1"/>
                </a:solidFill>
                <a:effectLst/>
                <a:latin typeface="Segoe UI Light" pitchFamily="34" charset="0"/>
                <a:ea typeface="+mn-ea"/>
                <a:cs typeface="+mn-cs"/>
                <a:hlinkClick r:id="rId4"/>
              </a:rPr>
              <a:t>Docker overview</a:t>
            </a:r>
            <a:r>
              <a:rPr lang="en-GB" sz="800" b="0" i="0" kern="1200" dirty="0">
                <a:solidFill>
                  <a:schemeClr val="tx1"/>
                </a:solidFill>
                <a:effectLst/>
                <a:latin typeface="Segoe UI Light" pitchFamily="34" charset="0"/>
                <a:ea typeface="+mn-ea"/>
                <a:cs typeface="+mn-cs"/>
              </a:rPr>
              <a:t> and </a:t>
            </a:r>
            <a:r>
              <a:rPr lang="en-GB" sz="800" b="0" i="0" u="sng" kern="1200" dirty="0">
                <a:solidFill>
                  <a:schemeClr val="tx1"/>
                </a:solidFill>
                <a:effectLst/>
                <a:latin typeface="Segoe UI Light" pitchFamily="34" charset="0"/>
                <a:ea typeface="+mn-ea"/>
                <a:cs typeface="+mn-cs"/>
                <a:hlinkClick r:id="rId5"/>
              </a:rPr>
              <a:t>About registries, repositories, and images</a:t>
            </a:r>
            <a:r>
              <a:rPr lang="en-GB" sz="800" b="0" i="0" kern="1200" dirty="0">
                <a:solidFill>
                  <a:schemeClr val="tx1"/>
                </a:solidFill>
                <a:effectLst/>
                <a:latin typeface="Segoe UI Light" pitchFamily="34" charset="0"/>
                <a:ea typeface="+mn-ea"/>
                <a:cs typeface="+mn-cs"/>
              </a:rPr>
              <a:t>.</a:t>
            </a:r>
          </a:p>
          <a:p>
            <a:endParaRPr lang="en-US" sz="850" dirty="0">
              <a:latin typeface="Calibri"/>
              <a:cs typeface="Calibri"/>
            </a:endParaRPr>
          </a:p>
        </p:txBody>
      </p:sp>
      <p:sp>
        <p:nvSpPr>
          <p:cNvPr id="4" name="Header Placeholder 3"/>
          <p:cNvSpPr>
            <a:spLocks noGrp="1"/>
          </p:cNvSpPr>
          <p:nvPr>
            <p:ph type="hdr" sz="quarter"/>
          </p:nvPr>
        </p:nvSpPr>
        <p:spPr/>
        <p:txBody>
          <a:bodyPr/>
          <a:lstStyle/>
          <a:p>
            <a:endParaRPr lang="en-US" dirty="0"/>
          </a:p>
        </p:txBody>
      </p:sp>
      <p:sp>
        <p:nvSpPr>
          <p:cNvPr id="5" name="Footer Placeholder 4"/>
          <p:cNvSpPr>
            <a:spLocks noGrp="1"/>
          </p:cNvSpPr>
          <p:nvPr>
            <p:ph type="ftr" sz="quarter" idx="4"/>
          </p:nvPr>
        </p:nvSpPr>
        <p:spPr/>
        <p:txBody>
          <a:body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fld id="{386CE63F-9E7F-4C04-9D0D-FCA25A8E9E86}" type="datetime8">
              <a:rPr lang="en-US" smtClean="0"/>
              <a:t>10/18/2022 10:22 AM</a:t>
            </a:fld>
            <a:endParaRPr lang="en-US" dirty="0"/>
          </a:p>
        </p:txBody>
      </p:sp>
      <p:sp>
        <p:nvSpPr>
          <p:cNvPr id="7" name="Slide Number Placeholder 6"/>
          <p:cNvSpPr>
            <a:spLocks noGrp="1"/>
          </p:cNvSpPr>
          <p:nvPr>
            <p:ph type="sldNum" sz="quarter" idx="5"/>
          </p:nvPr>
        </p:nvSpPr>
        <p:spPr/>
        <p:txBody>
          <a:bodyPr/>
          <a:lstStyle/>
          <a:p>
            <a:fld id="{B4008EB6-D09E-4580-8CD6-DDB14511944F}" type="slidenum">
              <a:rPr lang="en-US" smtClean="0"/>
              <a:pPr/>
              <a:t>56</a:t>
            </a:fld>
            <a:endParaRPr lang="en-US" dirty="0"/>
          </a:p>
        </p:txBody>
      </p:sp>
    </p:spTree>
    <p:extLst>
      <p:ext uri="{BB962C8B-B14F-4D97-AF65-F5344CB8AC3E}">
        <p14:creationId xmlns:p14="http://schemas.microsoft.com/office/powerpoint/2010/main" val="1561086031"/>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850" b="1" dirty="0">
                <a:latin typeface="Calibri"/>
                <a:cs typeface="Calibri"/>
              </a:rPr>
              <a:t>Container Registry (cont’d)</a:t>
            </a:r>
          </a:p>
          <a:p>
            <a:endParaRPr lang="en-US" sz="850" b="1" dirty="0">
              <a:latin typeface="Calibri"/>
              <a:cs typeface="Calibri"/>
            </a:endParaRPr>
          </a:p>
          <a:p>
            <a:r>
              <a:rPr lang="en-US" sz="850" b="1" dirty="0">
                <a:latin typeface="Calibri"/>
                <a:cs typeface="Calibri"/>
              </a:rPr>
              <a:t>Artifact</a:t>
            </a:r>
          </a:p>
          <a:p>
            <a:endParaRPr lang="en-US" sz="850" dirty="0">
              <a:latin typeface="Calibri"/>
              <a:cs typeface="Calibri"/>
            </a:endParaRPr>
          </a:p>
          <a:p>
            <a:r>
              <a:rPr lang="en-US" sz="850" dirty="0">
                <a:latin typeface="Calibri"/>
                <a:cs typeface="Calibri"/>
              </a:rPr>
              <a:t>A container image or other artifact within a registry is associated with one or more tags, has one or more layers, and is identified by a manifest. Understanding how these components relate to each other can help you manage your registry effectively.</a:t>
            </a:r>
          </a:p>
          <a:p>
            <a:endParaRPr lang="en-US" sz="850" dirty="0">
              <a:latin typeface="Calibri"/>
              <a:cs typeface="Calibri"/>
            </a:endParaRPr>
          </a:p>
          <a:p>
            <a:r>
              <a:rPr lang="en-US" sz="850" b="1" i="1" dirty="0">
                <a:latin typeface="Calibri"/>
                <a:cs typeface="Calibri"/>
              </a:rPr>
              <a:t>Tag</a:t>
            </a:r>
            <a:r>
              <a:rPr lang="en-US" sz="850" b="0" i="1" dirty="0">
                <a:latin typeface="Calibri"/>
                <a:cs typeface="Calibri"/>
              </a:rPr>
              <a:t> - </a:t>
            </a:r>
            <a:r>
              <a:rPr lang="en-US" sz="850" dirty="0">
                <a:latin typeface="Calibri"/>
                <a:cs typeface="Calibri"/>
              </a:rPr>
              <a:t>The tag for an image or other artifact specifies its version. A single artifact within a repository can be assigned one or many tags and may also be "untagged." That is, you can delete all tags from an image, while the image's data (its layers) remain in the registry.</a:t>
            </a:r>
          </a:p>
          <a:p>
            <a:endParaRPr lang="en-US" sz="850" dirty="0">
              <a:latin typeface="Calibri"/>
              <a:cs typeface="Calibri"/>
            </a:endParaRPr>
          </a:p>
          <a:p>
            <a:r>
              <a:rPr lang="en-US" sz="850" dirty="0">
                <a:latin typeface="Calibri"/>
                <a:cs typeface="Calibri"/>
              </a:rPr>
              <a:t>The repository (or repository and namespace) plus a tag defines an image's name. You can push and pull an image by specifying its name in the push or pull operation. The tag latest is used by default if you don't provide one in your Docker commands.</a:t>
            </a:r>
          </a:p>
          <a:p>
            <a:endParaRPr lang="en-US" sz="850" dirty="0">
              <a:latin typeface="Calibri"/>
              <a:cs typeface="Calibri"/>
            </a:endParaRPr>
          </a:p>
          <a:p>
            <a:r>
              <a:rPr lang="en-US" sz="850" dirty="0">
                <a:latin typeface="Calibri"/>
                <a:cs typeface="Calibri"/>
              </a:rPr>
              <a:t>How you tag container images is guided by your scenarios to develop or deploy them. For example, stable tags are recommended for maintaining your base images, and unique tags for deploying images. For more information, see Recommendations for tagging and versioning container images.</a:t>
            </a:r>
          </a:p>
          <a:p>
            <a:endParaRPr lang="en-US" sz="850" dirty="0">
              <a:latin typeface="Calibri"/>
              <a:cs typeface="Calibri"/>
            </a:endParaRPr>
          </a:p>
          <a:p>
            <a:r>
              <a:rPr lang="en-US" sz="850" b="1" i="1" dirty="0">
                <a:latin typeface="Calibri"/>
                <a:cs typeface="Calibri"/>
              </a:rPr>
              <a:t>Layer</a:t>
            </a:r>
            <a:r>
              <a:rPr lang="en-US" sz="850" b="1" dirty="0">
                <a:latin typeface="Calibri"/>
                <a:cs typeface="Calibri"/>
              </a:rPr>
              <a:t> </a:t>
            </a:r>
            <a:r>
              <a:rPr lang="en-US" sz="850" dirty="0">
                <a:latin typeface="Calibri"/>
                <a:cs typeface="Calibri"/>
              </a:rPr>
              <a:t>- Container images and artifacts are made up of one or more layers. Different artifact types define layers differently. For example, in a Docker container image, each layer corresponds to a line in the </a:t>
            </a:r>
            <a:r>
              <a:rPr lang="en-US" sz="850" dirty="0" err="1">
                <a:latin typeface="Calibri"/>
                <a:cs typeface="Calibri"/>
              </a:rPr>
              <a:t>Dockerfile</a:t>
            </a:r>
            <a:r>
              <a:rPr lang="en-US" sz="850" dirty="0">
                <a:latin typeface="Calibri"/>
                <a:cs typeface="Calibri"/>
              </a:rPr>
              <a:t> that defines the image:</a:t>
            </a:r>
          </a:p>
          <a:p>
            <a:endParaRPr lang="en-US" sz="850" dirty="0">
              <a:latin typeface="Calibri"/>
              <a:cs typeface="Calibri"/>
            </a:endParaRPr>
          </a:p>
          <a:p>
            <a:r>
              <a:rPr lang="en-US" sz="850" dirty="0">
                <a:latin typeface="Calibri"/>
                <a:cs typeface="Calibri"/>
              </a:rPr>
              <a:t>Artifacts in a registry share common layers, increasing storage efficiency. For example, several images in different repositories might have a common ASP.NET Core base layer, but only one copy of that layer is stored in the registry. Layer sharing also optimizes layer distribution to nodes, with multiple artifacts sharing common layers. If an image already on a node includes the ASP.NET Core layer as its base, the subsequent pull of a different image referencing the same layer doesn't transfer the layer to the node. Instead, it references the layer already existing on the node.</a:t>
            </a:r>
          </a:p>
          <a:p>
            <a:endParaRPr lang="en-US" sz="850" dirty="0">
              <a:latin typeface="Calibri"/>
              <a:cs typeface="Calibri"/>
            </a:endParaRPr>
          </a:p>
          <a:p>
            <a:r>
              <a:rPr lang="en-US" sz="850" dirty="0">
                <a:latin typeface="Calibri"/>
                <a:cs typeface="Calibri"/>
              </a:rPr>
              <a:t>To provide secure isolation and protection from potential layer manipulation, layers are not shared across registries.</a:t>
            </a:r>
          </a:p>
          <a:p>
            <a:endParaRPr lang="en-US" sz="850" dirty="0">
              <a:latin typeface="Calibri"/>
              <a:cs typeface="Calibri"/>
            </a:endParaRPr>
          </a:p>
          <a:p>
            <a:r>
              <a:rPr lang="en-US" sz="850" b="1" i="1" dirty="0">
                <a:latin typeface="Calibri"/>
                <a:cs typeface="Calibri"/>
              </a:rPr>
              <a:t>Manifest</a:t>
            </a:r>
            <a:r>
              <a:rPr lang="en-US" sz="850" b="0" i="1" dirty="0">
                <a:latin typeface="Calibri"/>
                <a:cs typeface="Calibri"/>
              </a:rPr>
              <a:t> </a:t>
            </a:r>
            <a:r>
              <a:rPr lang="en-US" sz="850" b="1" i="1" dirty="0">
                <a:latin typeface="Calibri"/>
                <a:cs typeface="Calibri"/>
              </a:rPr>
              <a:t>- </a:t>
            </a:r>
            <a:r>
              <a:rPr lang="en-US" sz="850" dirty="0">
                <a:latin typeface="Calibri"/>
                <a:cs typeface="Calibri"/>
              </a:rPr>
              <a:t>Each container image or artifact pushed to a container registry is associated with a manifest. The manifest, generated by the registry when the content is pushed, uniquely identifies the artifacts and specifies the layers.</a:t>
            </a:r>
          </a:p>
          <a:p>
            <a:endParaRPr lang="en-US" sz="850" dirty="0">
              <a:latin typeface="Calibri"/>
              <a:cs typeface="Calibri"/>
            </a:endParaRPr>
          </a:p>
          <a:p>
            <a:endParaRPr lang="en-US" sz="850" dirty="0">
              <a:latin typeface="Calibri"/>
              <a:cs typeface="Calibri"/>
            </a:endParaRPr>
          </a:p>
          <a:p>
            <a:endParaRPr lang="en-US" sz="850" dirty="0">
              <a:latin typeface="Calibri"/>
              <a:cs typeface="Calibri"/>
            </a:endParaRPr>
          </a:p>
          <a:p>
            <a:endParaRPr lang="en-US" sz="850" dirty="0">
              <a:latin typeface="Calibri"/>
              <a:cs typeface="Calibri"/>
            </a:endParaRPr>
          </a:p>
          <a:p>
            <a:endParaRPr lang="en-US" sz="850" dirty="0">
              <a:latin typeface="Calibri"/>
              <a:cs typeface="Calibri"/>
            </a:endParaRPr>
          </a:p>
          <a:p>
            <a:endParaRPr lang="en-US" sz="850" dirty="0">
              <a:latin typeface="Calibri"/>
              <a:cs typeface="Calibri"/>
            </a:endParaRPr>
          </a:p>
          <a:p>
            <a:endParaRPr lang="en-US" sz="850" dirty="0">
              <a:latin typeface="Calibri"/>
              <a:cs typeface="Calibri"/>
            </a:endParaRPr>
          </a:p>
          <a:p>
            <a:endParaRPr lang="en-US" sz="850" dirty="0">
              <a:latin typeface="Calibri"/>
              <a:cs typeface="Calibri"/>
            </a:endParaRPr>
          </a:p>
          <a:p>
            <a:endParaRPr lang="en-US" sz="850" dirty="0">
              <a:latin typeface="Calibri"/>
              <a:cs typeface="Calibri"/>
            </a:endParaRPr>
          </a:p>
          <a:p>
            <a:endParaRPr lang="en-US" sz="850" dirty="0">
              <a:latin typeface="Calibri"/>
              <a:cs typeface="Calibri"/>
            </a:endParaRPr>
          </a:p>
          <a:p>
            <a:endParaRPr lang="en-US" sz="850" dirty="0">
              <a:latin typeface="Calibri"/>
              <a:cs typeface="Calibri"/>
            </a:endParaRPr>
          </a:p>
          <a:p>
            <a:endParaRPr lang="en-US" sz="850" dirty="0">
              <a:latin typeface="Calibri"/>
              <a:cs typeface="Calibri"/>
            </a:endParaRPr>
          </a:p>
          <a:p>
            <a:endParaRPr lang="en-US" sz="850" dirty="0">
              <a:latin typeface="Calibri"/>
              <a:cs typeface="Calibri"/>
            </a:endParaRPr>
          </a:p>
          <a:p>
            <a:endParaRPr lang="en-US" sz="850" dirty="0">
              <a:latin typeface="Calibri"/>
              <a:cs typeface="Calibri"/>
            </a:endParaRPr>
          </a:p>
          <a:p>
            <a:endParaRPr lang="en-US" sz="850" dirty="0">
              <a:latin typeface="Calibri"/>
              <a:cs typeface="Calibri"/>
            </a:endParaRPr>
          </a:p>
          <a:p>
            <a:endParaRPr lang="en-US" sz="850" dirty="0">
              <a:latin typeface="Calibri"/>
              <a:cs typeface="Calibri"/>
            </a:endParaRPr>
          </a:p>
          <a:p>
            <a:endParaRPr lang="en-US" sz="850" dirty="0">
              <a:latin typeface="Calibri"/>
              <a:cs typeface="Calibri"/>
            </a:endParaRPr>
          </a:p>
          <a:p>
            <a:r>
              <a:rPr lang="en-AU" sz="800" dirty="0">
                <a:hlinkClick r:id="rId3"/>
              </a:rPr>
              <a:t>https://docs.microsoft.com/en-us/azure/container-registry/container-registry-intro</a:t>
            </a:r>
            <a:endParaRPr lang="en-AU" sz="800" dirty="0"/>
          </a:p>
          <a:p>
            <a:endParaRPr lang="en-AU" sz="800" dirty="0"/>
          </a:p>
          <a:p>
            <a:r>
              <a:rPr lang="en-GB" sz="800" b="0" i="0" u="sng" kern="1200" dirty="0">
                <a:solidFill>
                  <a:schemeClr val="tx1"/>
                </a:solidFill>
                <a:effectLst/>
                <a:latin typeface="Segoe UI Light" pitchFamily="34" charset="0"/>
                <a:ea typeface="+mn-ea"/>
                <a:cs typeface="+mn-cs"/>
                <a:hlinkClick r:id="rId4"/>
              </a:rPr>
              <a:t>Docker overview</a:t>
            </a:r>
            <a:r>
              <a:rPr lang="en-GB" sz="800" b="0" i="0" kern="1200" dirty="0">
                <a:solidFill>
                  <a:schemeClr val="tx1"/>
                </a:solidFill>
                <a:effectLst/>
                <a:latin typeface="Segoe UI Light" pitchFamily="34" charset="0"/>
                <a:ea typeface="+mn-ea"/>
                <a:cs typeface="+mn-cs"/>
              </a:rPr>
              <a:t> and </a:t>
            </a:r>
            <a:r>
              <a:rPr lang="en-GB" sz="800" b="0" i="0" u="sng" kern="1200" dirty="0">
                <a:solidFill>
                  <a:schemeClr val="tx1"/>
                </a:solidFill>
                <a:effectLst/>
                <a:latin typeface="Segoe UI Light" pitchFamily="34" charset="0"/>
                <a:ea typeface="+mn-ea"/>
                <a:cs typeface="+mn-cs"/>
                <a:hlinkClick r:id="rId5"/>
              </a:rPr>
              <a:t>About registries, repositories, and images</a:t>
            </a:r>
            <a:r>
              <a:rPr lang="en-GB" sz="800" b="0" i="0" kern="1200" dirty="0">
                <a:solidFill>
                  <a:schemeClr val="tx1"/>
                </a:solidFill>
                <a:effectLst/>
                <a:latin typeface="Segoe UI Light" pitchFamily="34" charset="0"/>
                <a:ea typeface="+mn-ea"/>
                <a:cs typeface="+mn-cs"/>
              </a:rPr>
              <a:t>.</a:t>
            </a:r>
          </a:p>
          <a:p>
            <a:endParaRPr lang="en-US" sz="850" dirty="0">
              <a:latin typeface="Calibri"/>
              <a:cs typeface="Calibri"/>
            </a:endParaRPr>
          </a:p>
        </p:txBody>
      </p:sp>
      <p:sp>
        <p:nvSpPr>
          <p:cNvPr id="4" name="Header Placeholder 3"/>
          <p:cNvSpPr>
            <a:spLocks noGrp="1"/>
          </p:cNvSpPr>
          <p:nvPr>
            <p:ph type="hdr" sz="quarter"/>
          </p:nvPr>
        </p:nvSpPr>
        <p:spPr/>
        <p:txBody>
          <a:bodyPr/>
          <a:lstStyle/>
          <a:p>
            <a:endParaRPr lang="en-US" dirty="0"/>
          </a:p>
        </p:txBody>
      </p:sp>
      <p:sp>
        <p:nvSpPr>
          <p:cNvPr id="5" name="Footer Placeholder 4"/>
          <p:cNvSpPr>
            <a:spLocks noGrp="1"/>
          </p:cNvSpPr>
          <p:nvPr>
            <p:ph type="ftr" sz="quarter" idx="4"/>
          </p:nvPr>
        </p:nvSpPr>
        <p:spPr/>
        <p:txBody>
          <a:body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fld id="{386CE63F-9E7F-4C04-9D0D-FCA25A8E9E86}" type="datetime8">
              <a:rPr lang="en-US" smtClean="0"/>
              <a:t>10/18/2022 10:22 AM</a:t>
            </a:fld>
            <a:endParaRPr lang="en-US" dirty="0"/>
          </a:p>
        </p:txBody>
      </p:sp>
      <p:sp>
        <p:nvSpPr>
          <p:cNvPr id="7" name="Slide Number Placeholder 6"/>
          <p:cNvSpPr>
            <a:spLocks noGrp="1"/>
          </p:cNvSpPr>
          <p:nvPr>
            <p:ph type="sldNum" sz="quarter" idx="5"/>
          </p:nvPr>
        </p:nvSpPr>
        <p:spPr/>
        <p:txBody>
          <a:bodyPr/>
          <a:lstStyle/>
          <a:p>
            <a:fld id="{B4008EB6-D09E-4580-8CD6-DDB14511944F}" type="slidenum">
              <a:rPr lang="en-US" smtClean="0"/>
              <a:pPr/>
              <a:t>57</a:t>
            </a:fld>
            <a:endParaRPr lang="en-US" dirty="0"/>
          </a:p>
        </p:txBody>
      </p:sp>
    </p:spTree>
    <p:extLst>
      <p:ext uri="{BB962C8B-B14F-4D97-AF65-F5344CB8AC3E}">
        <p14:creationId xmlns:p14="http://schemas.microsoft.com/office/powerpoint/2010/main" val="1535318673"/>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0000"/>
              </a:lnSpc>
              <a:spcAft>
                <a:spcPts val="0"/>
              </a:spcAft>
            </a:pPr>
            <a:r>
              <a:rPr lang="en-US" b="1" dirty="0"/>
              <a:t>Registry</a:t>
            </a:r>
            <a:endParaRPr lang="en-US" dirty="0"/>
          </a:p>
          <a:p>
            <a:pPr>
              <a:lnSpc>
                <a:spcPct val="100000"/>
              </a:lnSpc>
              <a:spcAft>
                <a:spcPts val="0"/>
              </a:spcAft>
            </a:pPr>
            <a:r>
              <a:rPr lang="en-US" dirty="0"/>
              <a:t>A container registry is a service that stores and distributes container images. Docker Hub is a public container registry that supports the open source community and serves as a general catalog of images. Azure Container Registry provides users with direct control of their images, with integrated authentication, geo-replication supporting global distribution and reliability for network-close deployments, virtual network and firewall configuration, tag locking, and many other enhanced features.</a:t>
            </a:r>
          </a:p>
          <a:p>
            <a:pPr>
              <a:lnSpc>
                <a:spcPct val="100000"/>
              </a:lnSpc>
              <a:spcAft>
                <a:spcPts val="0"/>
              </a:spcAft>
            </a:pPr>
            <a:r>
              <a:rPr lang="en-US" dirty="0"/>
              <a:t>In addition to Docker container images, Azure Container Registry supports related content artifacts including Open Container Initiative (OCI) image formats.</a:t>
            </a:r>
          </a:p>
          <a:p>
            <a:endParaRPr lang="en-US" dirty="0">
              <a:latin typeface="Calibri"/>
              <a:cs typeface="Calibri"/>
            </a:endParaRPr>
          </a:p>
          <a:p>
            <a:r>
              <a:rPr lang="en-US" b="1" dirty="0"/>
              <a:t>Security and access</a:t>
            </a:r>
          </a:p>
          <a:p>
            <a:endParaRPr lang="en-US" dirty="0"/>
          </a:p>
          <a:p>
            <a:r>
              <a:rPr lang="en-US" dirty="0"/>
              <a:t>You log in to a registry using the Azure CLI or the standard docker login command. Azure Container Registry transfers container images over HTTPS, and supports TLS to secure client connections. Azure Container Registry requires all secure connections from servers and applications to use TLS 1.2. Enable TLS 1.2 by using any recent docker client (version 18.03.0 or later). You control access to a container registry using an Azure identity, an Azure Active Directory-backed service principal, or a provided admin account. Use role-based access control (RBAC) to assign users or systems fine-grained permissions to a registry.</a:t>
            </a:r>
          </a:p>
          <a:p>
            <a:endParaRPr lang="en-US" dirty="0"/>
          </a:p>
          <a:p>
            <a:r>
              <a:rPr lang="en-US" dirty="0"/>
              <a:t>Security features of the Premium SKU include content trust for image tag signing, and firewalls and virtual networks to restrict access to the registry. Microsoft Defender for Cloud optionally integrates with Azure Container Registry to scan images whenever an image is pushed to a registry.</a:t>
            </a:r>
          </a:p>
          <a:p>
            <a:endParaRPr lang="en-US" sz="850" dirty="0">
              <a:latin typeface="Calibri"/>
              <a:cs typeface="Calibri"/>
            </a:endParaRPr>
          </a:p>
          <a:p>
            <a:endParaRPr lang="en-US" sz="850" dirty="0">
              <a:latin typeface="Calibri"/>
              <a:cs typeface="Calibri"/>
            </a:endParaRPr>
          </a:p>
          <a:p>
            <a:r>
              <a:rPr lang="en-AU" sz="800" dirty="0">
                <a:hlinkClick r:id="rId3"/>
              </a:rPr>
              <a:t>https://docs.microsoft.com/en-us/azure/container-registry/container-registry-intro</a:t>
            </a:r>
            <a:endParaRPr lang="en-AU" sz="800" dirty="0"/>
          </a:p>
          <a:p>
            <a:endParaRPr lang="en-AU" sz="800" dirty="0"/>
          </a:p>
          <a:p>
            <a:r>
              <a:rPr lang="en-GB" sz="800" b="0" i="0" u="sng" kern="1200" dirty="0">
                <a:solidFill>
                  <a:schemeClr val="tx1"/>
                </a:solidFill>
                <a:effectLst/>
                <a:latin typeface="Segoe UI Light" pitchFamily="34" charset="0"/>
                <a:ea typeface="+mn-ea"/>
                <a:cs typeface="+mn-cs"/>
                <a:hlinkClick r:id="rId4"/>
              </a:rPr>
              <a:t>Docker overview</a:t>
            </a:r>
            <a:r>
              <a:rPr lang="en-GB" sz="800" b="0" i="0" kern="1200" dirty="0">
                <a:solidFill>
                  <a:schemeClr val="tx1"/>
                </a:solidFill>
                <a:effectLst/>
                <a:latin typeface="Segoe UI Light" pitchFamily="34" charset="0"/>
                <a:ea typeface="+mn-ea"/>
                <a:cs typeface="+mn-cs"/>
              </a:rPr>
              <a:t> and </a:t>
            </a:r>
            <a:r>
              <a:rPr lang="en-GB" sz="800" b="0" i="0" u="sng" kern="1200" dirty="0">
                <a:solidFill>
                  <a:schemeClr val="tx1"/>
                </a:solidFill>
                <a:effectLst/>
                <a:latin typeface="Segoe UI Light" pitchFamily="34" charset="0"/>
                <a:ea typeface="+mn-ea"/>
                <a:cs typeface="+mn-cs"/>
                <a:hlinkClick r:id="rId5"/>
              </a:rPr>
              <a:t>About registries, repositories, and images</a:t>
            </a:r>
            <a:r>
              <a:rPr lang="en-GB" sz="800" b="0" i="0" kern="1200" dirty="0">
                <a:solidFill>
                  <a:schemeClr val="tx1"/>
                </a:solidFill>
                <a:effectLst/>
                <a:latin typeface="Segoe UI Light" pitchFamily="34" charset="0"/>
                <a:ea typeface="+mn-ea"/>
                <a:cs typeface="+mn-cs"/>
              </a:rPr>
              <a:t>.</a:t>
            </a:r>
          </a:p>
          <a:p>
            <a:endParaRPr lang="en-US" sz="850" dirty="0">
              <a:latin typeface="Calibri"/>
              <a:cs typeface="Calibri"/>
            </a:endParaRPr>
          </a:p>
        </p:txBody>
      </p:sp>
      <p:sp>
        <p:nvSpPr>
          <p:cNvPr id="4" name="Header Placeholder 3"/>
          <p:cNvSpPr>
            <a:spLocks noGrp="1"/>
          </p:cNvSpPr>
          <p:nvPr>
            <p:ph type="hdr" sz="quarter"/>
          </p:nvPr>
        </p:nvSpPr>
        <p:spPr/>
        <p:txBody>
          <a:bodyPr/>
          <a:lstStyle/>
          <a:p>
            <a:endParaRPr lang="en-US" dirty="0"/>
          </a:p>
        </p:txBody>
      </p:sp>
      <p:sp>
        <p:nvSpPr>
          <p:cNvPr id="5" name="Footer Placeholder 4"/>
          <p:cNvSpPr>
            <a:spLocks noGrp="1"/>
          </p:cNvSpPr>
          <p:nvPr>
            <p:ph type="ftr" sz="quarter" idx="4"/>
          </p:nvPr>
        </p:nvSpPr>
        <p:spPr/>
        <p:txBody>
          <a:body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fld id="{386CE63F-9E7F-4C04-9D0D-FCA25A8E9E86}" type="datetime8">
              <a:rPr lang="en-US" smtClean="0"/>
              <a:t>10/18/2022 10:22 AM</a:t>
            </a:fld>
            <a:endParaRPr lang="en-US" dirty="0"/>
          </a:p>
        </p:txBody>
      </p:sp>
      <p:sp>
        <p:nvSpPr>
          <p:cNvPr id="7" name="Slide Number Placeholder 6"/>
          <p:cNvSpPr>
            <a:spLocks noGrp="1"/>
          </p:cNvSpPr>
          <p:nvPr>
            <p:ph type="sldNum" sz="quarter" idx="5"/>
          </p:nvPr>
        </p:nvSpPr>
        <p:spPr/>
        <p:txBody>
          <a:bodyPr/>
          <a:lstStyle/>
          <a:p>
            <a:fld id="{B4008EB6-D09E-4580-8CD6-DDB14511944F}" type="slidenum">
              <a:rPr lang="en-US" smtClean="0"/>
              <a:pPr/>
              <a:t>58</a:t>
            </a:fld>
            <a:endParaRPr lang="en-US" dirty="0"/>
          </a:p>
        </p:txBody>
      </p:sp>
    </p:spTree>
    <p:extLst>
      <p:ext uri="{BB962C8B-B14F-4D97-AF65-F5344CB8AC3E}">
        <p14:creationId xmlns:p14="http://schemas.microsoft.com/office/powerpoint/2010/main" val="1418138812"/>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Azure Container Registry – Key Features</a:t>
            </a:r>
          </a:p>
          <a:p>
            <a:endParaRPr lang="en-US" b="1" dirty="0"/>
          </a:p>
          <a:p>
            <a:r>
              <a:rPr lang="en-US" b="1" i="1" dirty="0"/>
              <a:t>Registry service tiers</a:t>
            </a:r>
            <a:r>
              <a:rPr lang="en-US" b="1" dirty="0"/>
              <a:t> </a:t>
            </a:r>
            <a:r>
              <a:rPr lang="en-US" b="0" dirty="0"/>
              <a:t>- Create one or more container registries in your Azure subscription. Registries are available in three tiers: Basic, Standard, and Premium, each of which supports webhook integration, registry authentication with Azure Active Directory, and delete functionality. Take advantage of local, network-close storage of your container images by creating a registry in the same Azure location as your deployments. Use the geo-replication feature of Premium registries for advanced replication and container image distribution scenarios.</a:t>
            </a:r>
          </a:p>
          <a:p>
            <a:endParaRPr lang="en-US" b="0" dirty="0"/>
          </a:p>
          <a:p>
            <a:r>
              <a:rPr lang="en-US" b="1" i="1" dirty="0"/>
              <a:t>Security and access </a:t>
            </a:r>
            <a:r>
              <a:rPr lang="en-US" b="0" dirty="0"/>
              <a:t>- You log in to a registry using the Azure CLI or the standard docker login command. Azure Container Registry transfers container images over HTTPS, and supports TLS to secure client connections.</a:t>
            </a:r>
          </a:p>
          <a:p>
            <a:endParaRPr lang="en-US" b="0" dirty="0"/>
          </a:p>
          <a:p>
            <a:r>
              <a:rPr lang="en-US" b="0" dirty="0"/>
              <a:t>You control access to a container registry using an Azure identity, an Azure Active Directory-backed service principal, or a provided admin account. Use Azure role-based access control (Azure RBAC) to assign users or systems fine-grained permissions to a registry.</a:t>
            </a:r>
          </a:p>
          <a:p>
            <a:endParaRPr lang="en-US" b="0" dirty="0"/>
          </a:p>
          <a:p>
            <a:r>
              <a:rPr lang="en-US" b="0" dirty="0"/>
              <a:t>Security features of the Premium service tier include content trust for image tag signing, and firewalls and virtual networks (preview) to restrict access to the registry. Microsoft Defender for Cloud optionally integrates with Azure Container Registry to scan images whenever an image is pushed to a registry.</a:t>
            </a:r>
          </a:p>
          <a:p>
            <a:endParaRPr lang="en-US" b="0" dirty="0"/>
          </a:p>
          <a:p>
            <a:r>
              <a:rPr lang="en-US" b="1" i="1" dirty="0"/>
              <a:t>Supported images and artifacts </a:t>
            </a:r>
            <a:r>
              <a:rPr lang="en-US" b="0" dirty="0"/>
              <a:t>- Grouped in a repository, each image is a read-only snapshot of a Docker-compatible container. Azure container registries can include both Windows and Linux images. You control image names for all your container deployments. Use standard Docker commands to push images into a repository, or pull an image from a repository. In addition to Docker container images, Azure Container Registry stores related content formats such as Helm charts and images built to the Open Container Initiative (OCI) Image Format Specification.</a:t>
            </a:r>
          </a:p>
          <a:p>
            <a:endParaRPr lang="en-US" b="0" dirty="0"/>
          </a:p>
          <a:p>
            <a:r>
              <a:rPr lang="en-US" b="1" i="1" dirty="0"/>
              <a:t>Automated image builds</a:t>
            </a:r>
            <a:r>
              <a:rPr lang="en-US" b="0" i="1" dirty="0"/>
              <a:t> </a:t>
            </a:r>
            <a:r>
              <a:rPr lang="en-US" b="0" dirty="0"/>
              <a:t>- Use Azure Container Registry Tasks (ACR Tasks) to streamline building, testing, pushing, and deploying images in Azure. For example, use ACR Tasks to extend your development inner-loop to the cloud by offloading docker build operations to Azure. Configure build tasks to automate your container OS and framework patching pipeline, and build images automatically when your team commits code to source control.</a:t>
            </a:r>
          </a:p>
          <a:p>
            <a:endParaRPr lang="en-US" b="0" dirty="0"/>
          </a:p>
          <a:p>
            <a:r>
              <a:rPr lang="en-US" b="0" dirty="0"/>
              <a:t>Multi-step tasks provide step-based task definition and execution for building, testing, and patching container images in the cloud. Task steps define individual container image build and push operations. They can also define the execution of one or more containers, with each step using the container as its execution environment.</a:t>
            </a:r>
          </a:p>
        </p:txBody>
      </p:sp>
      <p:sp>
        <p:nvSpPr>
          <p:cNvPr id="4" name="Header Placeholder 3"/>
          <p:cNvSpPr>
            <a:spLocks noGrp="1"/>
          </p:cNvSpPr>
          <p:nvPr>
            <p:ph type="hdr" sz="quarter"/>
          </p:nvPr>
        </p:nvSpPr>
        <p:spPr/>
        <p:txBody>
          <a:bodyPr/>
          <a:lstStyle/>
          <a:p>
            <a:endParaRPr lang="en-US" dirty="0"/>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
          </p:nvPr>
        </p:nvSpPr>
        <p:spPr/>
        <p:txBody>
          <a:bodyPr/>
          <a:lstStyle/>
          <a:p>
            <a:fld id="{386CE63F-9E7F-4C04-9D0D-FCA25A8E9E86}" type="datetime8">
              <a:rPr lang="en-US" smtClean="0"/>
              <a:t>10/18/2022 10:22 AM</a:t>
            </a:fld>
            <a:endParaRPr lang="en-US" dirty="0"/>
          </a:p>
        </p:txBody>
      </p:sp>
      <p:sp>
        <p:nvSpPr>
          <p:cNvPr id="7" name="Slide Number Placeholder 6"/>
          <p:cNvSpPr>
            <a:spLocks noGrp="1"/>
          </p:cNvSpPr>
          <p:nvPr>
            <p:ph type="sldNum" sz="quarter" idx="5"/>
          </p:nvPr>
        </p:nvSpPr>
        <p:spPr/>
        <p:txBody>
          <a:bodyPr/>
          <a:lstStyle/>
          <a:p>
            <a:fld id="{B4008EB6-D09E-4580-8CD6-DDB14511944F}" type="slidenum">
              <a:rPr lang="en-US" smtClean="0"/>
              <a:pPr/>
              <a:t>59</a:t>
            </a:fld>
            <a:endParaRPr lang="en-US" dirty="0"/>
          </a:p>
        </p:txBody>
      </p:sp>
    </p:spTree>
    <p:extLst>
      <p:ext uri="{BB962C8B-B14F-4D97-AF65-F5344CB8AC3E}">
        <p14:creationId xmlns:p14="http://schemas.microsoft.com/office/powerpoint/2010/main" val="354017244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850" dirty="0">
                <a:latin typeface="Calibri"/>
                <a:cs typeface="Calibri"/>
              </a:rPr>
              <a:t>Use this slide as a guide to discuss network security on premises vs in the cloud. </a:t>
            </a:r>
            <a:endParaRPr lang="en-US" dirty="0">
              <a:cs typeface="Segoe UI Light" pitchFamily="34" charset="0"/>
            </a:endParaRPr>
          </a:p>
          <a:p>
            <a:r>
              <a:rPr lang="en-US" sz="850" dirty="0">
                <a:latin typeface="Calibri"/>
                <a:cs typeface="Calibri"/>
              </a:rPr>
              <a:t>Whiteboard a solution together with your students.</a:t>
            </a:r>
            <a:endParaRPr lang="en-US" sz="850" dirty="0">
              <a:cs typeface="Segoe UI Light"/>
            </a:endParaRPr>
          </a:p>
          <a:p>
            <a:r>
              <a:rPr lang="en-US" sz="850" dirty="0">
                <a:latin typeface="Calibri"/>
                <a:cs typeface="Calibri"/>
              </a:rPr>
              <a:t>Use the following questions as a guide.</a:t>
            </a:r>
          </a:p>
          <a:p>
            <a:r>
              <a:rPr lang="en-US" sz="850" dirty="0">
                <a:latin typeface="Calibri"/>
                <a:cs typeface="Calibri"/>
              </a:rPr>
              <a:t>Keep the focus on Security and relate the solution to Azure services and structures.</a:t>
            </a:r>
          </a:p>
          <a:p>
            <a:endParaRPr lang="en-US" sz="850" dirty="0">
              <a:latin typeface="Calibri"/>
              <a:cs typeface="Calibri"/>
            </a:endParaRPr>
          </a:p>
          <a:p>
            <a:r>
              <a:rPr lang="en-US" sz="850" dirty="0">
                <a:latin typeface="Calibri"/>
                <a:cs typeface="Calibri"/>
              </a:rPr>
              <a:t>What does a network look like on-premises ?</a:t>
            </a:r>
          </a:p>
          <a:p>
            <a:r>
              <a:rPr lang="en-US" sz="850" dirty="0">
                <a:latin typeface="Calibri"/>
                <a:cs typeface="Calibri"/>
              </a:rPr>
              <a:t>How do we secure traffic coming into our network ?</a:t>
            </a:r>
          </a:p>
          <a:p>
            <a:r>
              <a:rPr lang="en-US" sz="850" dirty="0">
                <a:latin typeface="Calibri"/>
                <a:cs typeface="Calibri"/>
              </a:rPr>
              <a:t>How do we separate our applications ?</a:t>
            </a:r>
          </a:p>
          <a:p>
            <a:r>
              <a:rPr lang="en-US" sz="850" dirty="0">
                <a:latin typeface="Calibri"/>
                <a:cs typeface="Calibri"/>
              </a:rPr>
              <a:t>How do we separate Dev/Test and Production ?</a:t>
            </a:r>
          </a:p>
          <a:p>
            <a:r>
              <a:rPr lang="en-US" sz="850" dirty="0">
                <a:latin typeface="Calibri"/>
                <a:cs typeface="Calibri"/>
              </a:rPr>
              <a:t>How do we protect internet facing applications ?</a:t>
            </a:r>
            <a:endParaRPr lang="en-US" dirty="0"/>
          </a:p>
          <a:p>
            <a:r>
              <a:rPr lang="en-US" sz="850" dirty="0">
                <a:latin typeface="Calibri"/>
                <a:cs typeface="Calibri"/>
              </a:rPr>
              <a:t>What do we do to protect DDOS attacks ?</a:t>
            </a:r>
          </a:p>
          <a:p>
            <a:r>
              <a:rPr lang="en-US" sz="850" dirty="0">
                <a:latin typeface="Calibri"/>
                <a:cs typeface="Calibri"/>
              </a:rPr>
              <a:t>How do we manage DNS ?</a:t>
            </a:r>
          </a:p>
          <a:p>
            <a:r>
              <a:rPr lang="en-US" sz="850" dirty="0">
                <a:latin typeface="Calibri"/>
                <a:cs typeface="Calibri"/>
              </a:rPr>
              <a:t>How do we balance our traffic between multiple servers ?</a:t>
            </a:r>
          </a:p>
          <a:p>
            <a:endParaRPr lang="en-US" sz="850" dirty="0">
              <a:latin typeface="Calibri"/>
              <a:cs typeface="Calibri"/>
            </a:endParaRPr>
          </a:p>
        </p:txBody>
      </p:sp>
      <p:sp>
        <p:nvSpPr>
          <p:cNvPr id="4" name="Header Placeholder 3"/>
          <p:cNvSpPr>
            <a:spLocks noGrp="1"/>
          </p:cNvSpPr>
          <p:nvPr>
            <p:ph type="hdr" sz="quarter"/>
          </p:nvPr>
        </p:nvSpPr>
        <p:spPr/>
        <p:txBody>
          <a:bodyPr/>
          <a:lstStyle/>
          <a:p>
            <a:endParaRPr lang="en-US" dirty="0"/>
          </a:p>
        </p:txBody>
      </p:sp>
      <p:sp>
        <p:nvSpPr>
          <p:cNvPr id="5" name="Footer Placeholder 4"/>
          <p:cNvSpPr>
            <a:spLocks noGrp="1"/>
          </p:cNvSpPr>
          <p:nvPr>
            <p:ph type="ftr" sz="quarter" idx="4"/>
          </p:nvPr>
        </p:nvSpPr>
        <p:spPr/>
        <p:txBody>
          <a:body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fld id="{386CE63F-9E7F-4C04-9D0D-FCA25A8E9E86}" type="datetime8">
              <a:rPr lang="en-US" smtClean="0"/>
              <a:t>10/18/2022 10:22 AM</a:t>
            </a:fld>
            <a:endParaRPr lang="en-US" dirty="0"/>
          </a:p>
        </p:txBody>
      </p:sp>
      <p:sp>
        <p:nvSpPr>
          <p:cNvPr id="7" name="Slide Number Placeholder 6"/>
          <p:cNvSpPr>
            <a:spLocks noGrp="1"/>
          </p:cNvSpPr>
          <p:nvPr>
            <p:ph type="sldNum" sz="quarter" idx="5"/>
          </p:nvPr>
        </p:nvSpPr>
        <p:spPr/>
        <p:txBody>
          <a:bodyPr/>
          <a:lstStyle/>
          <a:p>
            <a:fld id="{B4008EB6-D09E-4580-8CD6-DDB14511944F}" type="slidenum">
              <a:rPr lang="en-US" smtClean="0"/>
              <a:pPr/>
              <a:t>6</a:t>
            </a:fld>
            <a:endParaRPr lang="en-US" dirty="0"/>
          </a:p>
        </p:txBody>
      </p:sp>
    </p:spTree>
    <p:extLst>
      <p:ext uri="{BB962C8B-B14F-4D97-AF65-F5344CB8AC3E}">
        <p14:creationId xmlns:p14="http://schemas.microsoft.com/office/powerpoint/2010/main" val="3602456740"/>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0000"/>
              </a:lnSpc>
              <a:spcAft>
                <a:spcPts val="0"/>
              </a:spcAft>
            </a:pPr>
            <a:r>
              <a:rPr lang="en-US" b="1" dirty="0"/>
              <a:t>Azure Container Registry - Service Tiers</a:t>
            </a:r>
          </a:p>
          <a:p>
            <a:pPr>
              <a:lnSpc>
                <a:spcPct val="100000"/>
              </a:lnSpc>
              <a:spcAft>
                <a:spcPts val="0"/>
              </a:spcAft>
            </a:pPr>
            <a:endParaRPr lang="en-US" dirty="0"/>
          </a:p>
          <a:p>
            <a:r>
              <a:rPr lang="en-US" sz="850" dirty="0">
                <a:latin typeface="Calibri"/>
                <a:cs typeface="Calibri"/>
              </a:rPr>
              <a:t>Azure Container Registry is available in multiple service tiers (also known as SKUs). These tiers provide predictable pricing and several options for aligning to the capacity and usage patterns of your private Docker registry in Azure.</a:t>
            </a:r>
          </a:p>
          <a:p>
            <a:endParaRPr lang="en-US" sz="850" dirty="0">
              <a:latin typeface="Calibri"/>
              <a:cs typeface="Calibri"/>
            </a:endParaRPr>
          </a:p>
          <a:p>
            <a:r>
              <a:rPr lang="en-US" sz="850" dirty="0">
                <a:latin typeface="Calibri"/>
                <a:cs typeface="Calibri"/>
              </a:rPr>
              <a:t>The Basic, Standard, and Premium tiers all provide the same programmatic capabilities. They also all benefit from image storage managed entirely by Azure. Choosing a higher-level tier provides more performance and scale. With multiple service tiers, you can get started with Basic, then convert to Standard and Premium as your registry usage increases.</a:t>
            </a:r>
          </a:p>
        </p:txBody>
      </p:sp>
      <p:sp>
        <p:nvSpPr>
          <p:cNvPr id="4" name="Header Placeholder 3"/>
          <p:cNvSpPr>
            <a:spLocks noGrp="1"/>
          </p:cNvSpPr>
          <p:nvPr>
            <p:ph type="hdr" sz="quarter"/>
          </p:nvPr>
        </p:nvSpPr>
        <p:spPr/>
        <p:txBody>
          <a:bodyPr/>
          <a:lstStyle/>
          <a:p>
            <a:endParaRPr lang="en-US" dirty="0"/>
          </a:p>
        </p:txBody>
      </p:sp>
      <p:sp>
        <p:nvSpPr>
          <p:cNvPr id="5" name="Footer Placeholder 4"/>
          <p:cNvSpPr>
            <a:spLocks noGrp="1"/>
          </p:cNvSpPr>
          <p:nvPr>
            <p:ph type="ftr" sz="quarter" idx="4"/>
          </p:nvPr>
        </p:nvSpPr>
        <p:spPr/>
        <p:txBody>
          <a:body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fld id="{386CE63F-9E7F-4C04-9D0D-FCA25A8E9E86}" type="datetime8">
              <a:rPr lang="en-US" smtClean="0"/>
              <a:t>10/18/2022 10:22 AM</a:t>
            </a:fld>
            <a:endParaRPr lang="en-US" dirty="0"/>
          </a:p>
        </p:txBody>
      </p:sp>
      <p:sp>
        <p:nvSpPr>
          <p:cNvPr id="7" name="Slide Number Placeholder 6"/>
          <p:cNvSpPr>
            <a:spLocks noGrp="1"/>
          </p:cNvSpPr>
          <p:nvPr>
            <p:ph type="sldNum" sz="quarter" idx="5"/>
          </p:nvPr>
        </p:nvSpPr>
        <p:spPr/>
        <p:txBody>
          <a:bodyPr/>
          <a:lstStyle/>
          <a:p>
            <a:fld id="{B4008EB6-D09E-4580-8CD6-DDB14511944F}" type="slidenum">
              <a:rPr lang="en-US" smtClean="0"/>
              <a:pPr/>
              <a:t>60</a:t>
            </a:fld>
            <a:endParaRPr lang="en-US" dirty="0"/>
          </a:p>
        </p:txBody>
      </p:sp>
    </p:spTree>
    <p:extLst>
      <p:ext uri="{BB962C8B-B14F-4D97-AF65-F5344CB8AC3E}">
        <p14:creationId xmlns:p14="http://schemas.microsoft.com/office/powerpoint/2010/main" val="4247982056"/>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0000"/>
              </a:lnSpc>
              <a:spcAft>
                <a:spcPts val="0"/>
              </a:spcAft>
            </a:pPr>
            <a:r>
              <a:rPr lang="en-US" sz="850" b="1" dirty="0">
                <a:latin typeface="Segoe UI Light"/>
                <a:cs typeface="Segoe UI Light"/>
              </a:rPr>
              <a:t>Azure Container Instances (ACI)</a:t>
            </a:r>
          </a:p>
          <a:p>
            <a:pPr>
              <a:lnSpc>
                <a:spcPct val="100000"/>
              </a:lnSpc>
              <a:spcAft>
                <a:spcPts val="0"/>
              </a:spcAft>
            </a:pPr>
            <a:endParaRPr lang="en-US" sz="850" dirty="0">
              <a:latin typeface="Segoe UI Light"/>
              <a:cs typeface="Segoe UI Light"/>
            </a:endParaRPr>
          </a:p>
          <a:p>
            <a:pPr>
              <a:lnSpc>
                <a:spcPct val="100000"/>
              </a:lnSpc>
              <a:spcAft>
                <a:spcPts val="0"/>
              </a:spcAft>
            </a:pPr>
            <a:r>
              <a:rPr lang="en-US" sz="850" dirty="0">
                <a:latin typeface="Segoe UI Light"/>
                <a:cs typeface="Segoe UI Light"/>
              </a:rPr>
              <a:t>Containers are becoming the preferred way to package, deploy, and manage cloud applications.  Azure Container Instances offers the fastest and simplest way to run a container in Azure, without having to manage any virtual machines and without having to adopt a higher-level service.</a:t>
            </a:r>
          </a:p>
          <a:p>
            <a:pPr>
              <a:lnSpc>
                <a:spcPct val="100000"/>
              </a:lnSpc>
              <a:spcAft>
                <a:spcPts val="0"/>
              </a:spcAft>
            </a:pPr>
            <a:endParaRPr lang="en-US" sz="850" dirty="0">
              <a:latin typeface="Segoe UI Light"/>
              <a:cs typeface="Segoe UI Light"/>
            </a:endParaRPr>
          </a:p>
          <a:p>
            <a:pPr>
              <a:lnSpc>
                <a:spcPct val="100000"/>
              </a:lnSpc>
              <a:spcAft>
                <a:spcPts val="0"/>
              </a:spcAft>
            </a:pPr>
            <a:r>
              <a:rPr lang="en-US" sz="850" dirty="0">
                <a:latin typeface="Segoe UI Light"/>
                <a:cs typeface="Segoe UI Light"/>
              </a:rPr>
              <a:t>Azure Container Instances is a great solution for any scenario that can operate in isolated containers, including simple applications, task automation, and build jobs.  For scenarios where you need full container orchestration, including service discovery across multiple containers, automatic scaling, and coordinated application upgrades, we recommend Azure Kubernetes Service (AKS).</a:t>
            </a:r>
          </a:p>
          <a:p>
            <a:pPr>
              <a:lnSpc>
                <a:spcPct val="100000"/>
              </a:lnSpc>
              <a:spcAft>
                <a:spcPts val="0"/>
              </a:spcAft>
            </a:pPr>
            <a:endParaRPr lang="en-US" sz="850" dirty="0">
              <a:latin typeface="Segoe UI Light"/>
              <a:cs typeface="Segoe UI Light"/>
            </a:endParaRPr>
          </a:p>
          <a:p>
            <a:pPr>
              <a:lnSpc>
                <a:spcPct val="100000"/>
              </a:lnSpc>
              <a:spcAft>
                <a:spcPts val="0"/>
              </a:spcAft>
            </a:pPr>
            <a:r>
              <a:rPr lang="en-US" sz="850" b="1" i="1" dirty="0">
                <a:latin typeface="Segoe UI Light"/>
                <a:cs typeface="Segoe UI Light"/>
              </a:rPr>
              <a:t>Fast startup times - </a:t>
            </a:r>
            <a:r>
              <a:rPr lang="en-US" sz="850" dirty="0">
                <a:latin typeface="Segoe UI Light"/>
                <a:cs typeface="Segoe UI Light"/>
              </a:rPr>
              <a:t>Containers offer significant startup benefits over virtual machines (VMs).  Azure Container Instances can start containers in Azure in seconds, without the need to provision and manage VMs. Bring Linux or Windows container images from Docker Hub, a private Azure container registry, or another cloud-based docker registry. Visit the FAQ to learn which registries are supported by ACI. Azure Container Instances caches several common base OS images, helping speed deployment of your custom application images.</a:t>
            </a:r>
          </a:p>
          <a:p>
            <a:pPr>
              <a:lnSpc>
                <a:spcPct val="100000"/>
              </a:lnSpc>
              <a:spcAft>
                <a:spcPts val="0"/>
              </a:spcAft>
            </a:pPr>
            <a:endParaRPr lang="en-US" sz="850" dirty="0">
              <a:latin typeface="Segoe UI Light"/>
              <a:cs typeface="Segoe UI Light"/>
            </a:endParaRPr>
          </a:p>
          <a:p>
            <a:pPr>
              <a:lnSpc>
                <a:spcPct val="100000"/>
              </a:lnSpc>
              <a:spcAft>
                <a:spcPts val="0"/>
              </a:spcAft>
            </a:pPr>
            <a:r>
              <a:rPr lang="en-US" sz="850" b="1" i="1" dirty="0">
                <a:latin typeface="Segoe UI Light"/>
                <a:cs typeface="Segoe UI Light"/>
              </a:rPr>
              <a:t>Container access </a:t>
            </a:r>
            <a:r>
              <a:rPr lang="en-US" sz="850" b="1" dirty="0">
                <a:latin typeface="Segoe UI Light"/>
                <a:cs typeface="Segoe UI Light"/>
              </a:rPr>
              <a:t>- </a:t>
            </a:r>
            <a:r>
              <a:rPr lang="en-US" sz="850" dirty="0">
                <a:latin typeface="Segoe UI Light"/>
                <a:cs typeface="Segoe UI Light"/>
              </a:rPr>
              <a:t>Azure Container Instances enables exposing your container groups directly to the internet with an IP address and a fully qualified domain name (FQDN). When you create a container instance, you can specify a custom DNS name label, so your application is reachable at customlabel.azureregion.azurecontainer.io.  Azure Container Instances also supports executing a command in a running container by providing an interactive shell to help with application development and troubleshooting. Access takes places over HTTPS, using TLS to secure client connections.</a:t>
            </a:r>
          </a:p>
          <a:p>
            <a:pPr>
              <a:lnSpc>
                <a:spcPct val="100000"/>
              </a:lnSpc>
              <a:spcAft>
                <a:spcPts val="0"/>
              </a:spcAft>
            </a:pPr>
            <a:endParaRPr lang="en-US" sz="850" dirty="0">
              <a:latin typeface="Segoe UI Light"/>
              <a:cs typeface="Segoe UI Light"/>
            </a:endParaRPr>
          </a:p>
          <a:p>
            <a:pPr>
              <a:lnSpc>
                <a:spcPct val="100000"/>
              </a:lnSpc>
              <a:spcAft>
                <a:spcPts val="0"/>
              </a:spcAft>
            </a:pPr>
            <a:endParaRPr lang="en-US" sz="850" dirty="0">
              <a:latin typeface="Segoe UI Light"/>
              <a:cs typeface="Segoe UI Light"/>
            </a:endParaRPr>
          </a:p>
          <a:p>
            <a:pPr>
              <a:lnSpc>
                <a:spcPct val="100000"/>
              </a:lnSpc>
              <a:spcAft>
                <a:spcPts val="0"/>
              </a:spcAft>
            </a:pPr>
            <a:endParaRPr lang="en-US" sz="850" dirty="0">
              <a:latin typeface="Segoe UI Light"/>
              <a:cs typeface="Segoe UI Light"/>
            </a:endParaRPr>
          </a:p>
          <a:p>
            <a:pPr>
              <a:lnSpc>
                <a:spcPct val="100000"/>
              </a:lnSpc>
              <a:spcAft>
                <a:spcPts val="0"/>
              </a:spcAft>
            </a:pPr>
            <a:endParaRPr lang="en-US" sz="850" dirty="0">
              <a:latin typeface="Segoe UI Light"/>
              <a:cs typeface="Segoe UI Light"/>
            </a:endParaRPr>
          </a:p>
          <a:p>
            <a:pPr>
              <a:lnSpc>
                <a:spcPct val="100000"/>
              </a:lnSpc>
              <a:spcAft>
                <a:spcPts val="0"/>
              </a:spcAft>
            </a:pPr>
            <a:endParaRPr lang="en-US" sz="850" dirty="0">
              <a:latin typeface="Segoe UI Light"/>
              <a:cs typeface="Segoe UI Light"/>
            </a:endParaRPr>
          </a:p>
          <a:p>
            <a:pPr>
              <a:lnSpc>
                <a:spcPct val="100000"/>
              </a:lnSpc>
              <a:spcAft>
                <a:spcPts val="0"/>
              </a:spcAft>
            </a:pPr>
            <a:endParaRPr lang="en-US" sz="850" dirty="0">
              <a:latin typeface="Segoe UI Light"/>
              <a:cs typeface="Segoe UI Light"/>
            </a:endParaRPr>
          </a:p>
          <a:p>
            <a:pPr>
              <a:lnSpc>
                <a:spcPct val="100000"/>
              </a:lnSpc>
              <a:spcAft>
                <a:spcPts val="0"/>
              </a:spcAft>
            </a:pPr>
            <a:endParaRPr lang="en-US" sz="850" dirty="0">
              <a:latin typeface="Segoe UI Light"/>
              <a:cs typeface="Segoe UI Light"/>
            </a:endParaRPr>
          </a:p>
          <a:p>
            <a:pPr>
              <a:lnSpc>
                <a:spcPct val="100000"/>
              </a:lnSpc>
              <a:spcAft>
                <a:spcPts val="0"/>
              </a:spcAft>
            </a:pPr>
            <a:endParaRPr lang="en-US" sz="850" dirty="0">
              <a:latin typeface="Segoe UI Light"/>
              <a:cs typeface="Segoe UI Light"/>
            </a:endParaRPr>
          </a:p>
          <a:p>
            <a:pPr>
              <a:lnSpc>
                <a:spcPct val="100000"/>
              </a:lnSpc>
              <a:spcAft>
                <a:spcPts val="0"/>
              </a:spcAft>
            </a:pPr>
            <a:endParaRPr lang="en-US" sz="850" dirty="0">
              <a:latin typeface="Segoe UI Light"/>
              <a:cs typeface="Segoe UI Light"/>
            </a:endParaRPr>
          </a:p>
          <a:p>
            <a:pPr>
              <a:lnSpc>
                <a:spcPct val="100000"/>
              </a:lnSpc>
              <a:spcAft>
                <a:spcPts val="0"/>
              </a:spcAft>
            </a:pPr>
            <a:endParaRPr lang="en-US" sz="850" dirty="0">
              <a:latin typeface="Segoe UI Light"/>
              <a:cs typeface="Segoe UI Light"/>
            </a:endParaRPr>
          </a:p>
          <a:p>
            <a:pPr>
              <a:lnSpc>
                <a:spcPct val="100000"/>
              </a:lnSpc>
              <a:spcAft>
                <a:spcPts val="0"/>
              </a:spcAft>
            </a:pPr>
            <a:endParaRPr lang="en-US" sz="850" dirty="0">
              <a:latin typeface="Segoe UI Light"/>
              <a:cs typeface="Segoe UI Light"/>
            </a:endParaRPr>
          </a:p>
          <a:p>
            <a:pPr>
              <a:lnSpc>
                <a:spcPct val="100000"/>
              </a:lnSpc>
              <a:spcAft>
                <a:spcPts val="0"/>
              </a:spcAft>
            </a:pPr>
            <a:r>
              <a:rPr lang="en-US" sz="850" dirty="0">
                <a:latin typeface="Segoe UI Light"/>
                <a:cs typeface="Segoe UI Light"/>
              </a:rPr>
              <a:t>What is Azure Container Instances - </a:t>
            </a:r>
            <a:r>
              <a:rPr lang="en-US" sz="850" dirty="0">
                <a:latin typeface="Segoe UI Light"/>
                <a:cs typeface="Segoe UI Light"/>
                <a:hlinkClick r:id="rId3"/>
              </a:rPr>
              <a:t>https://docs.microsoft.com/en-us/azure/container-instances/container-instances-overview</a:t>
            </a:r>
            <a:endParaRPr lang="en-US" sz="850" dirty="0">
              <a:latin typeface="Segoe UI Light"/>
              <a:cs typeface="Segoe UI Light"/>
            </a:endParaRPr>
          </a:p>
          <a:p>
            <a:endParaRPr lang="en-US" dirty="0">
              <a:latin typeface="Calibri"/>
              <a:cs typeface="Calibri"/>
            </a:endParaRPr>
          </a:p>
          <a:p>
            <a:r>
              <a:rPr lang="en-US" b="0" dirty="0"/>
              <a:t>View the student notes for information about each item.</a:t>
            </a:r>
          </a:p>
          <a:p>
            <a:endParaRPr lang="en-US" sz="850" dirty="0">
              <a:latin typeface="Calibri"/>
              <a:cs typeface="Calibri"/>
            </a:endParaRPr>
          </a:p>
        </p:txBody>
      </p:sp>
      <p:sp>
        <p:nvSpPr>
          <p:cNvPr id="4" name="Header Placeholder 3"/>
          <p:cNvSpPr>
            <a:spLocks noGrp="1"/>
          </p:cNvSpPr>
          <p:nvPr>
            <p:ph type="hdr" sz="quarter"/>
          </p:nvPr>
        </p:nvSpPr>
        <p:spPr/>
        <p:txBody>
          <a:bodyPr/>
          <a:lstStyle/>
          <a:p>
            <a:endParaRPr lang="en-US" dirty="0"/>
          </a:p>
        </p:txBody>
      </p:sp>
      <p:sp>
        <p:nvSpPr>
          <p:cNvPr id="5" name="Footer Placeholder 4"/>
          <p:cNvSpPr>
            <a:spLocks noGrp="1"/>
          </p:cNvSpPr>
          <p:nvPr>
            <p:ph type="ftr" sz="quarter" idx="4"/>
          </p:nvPr>
        </p:nvSpPr>
        <p:spPr/>
        <p:txBody>
          <a:body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fld id="{386CE63F-9E7F-4C04-9D0D-FCA25A8E9E86}" type="datetime8">
              <a:rPr lang="en-US" smtClean="0"/>
              <a:t>10/18/2022 10:22 AM</a:t>
            </a:fld>
            <a:endParaRPr lang="en-US" dirty="0"/>
          </a:p>
        </p:txBody>
      </p:sp>
      <p:sp>
        <p:nvSpPr>
          <p:cNvPr id="7" name="Slide Number Placeholder 6"/>
          <p:cNvSpPr>
            <a:spLocks noGrp="1"/>
          </p:cNvSpPr>
          <p:nvPr>
            <p:ph type="sldNum" sz="quarter" idx="5"/>
          </p:nvPr>
        </p:nvSpPr>
        <p:spPr/>
        <p:txBody>
          <a:bodyPr/>
          <a:lstStyle/>
          <a:p>
            <a:fld id="{B4008EB6-D09E-4580-8CD6-DDB14511944F}" type="slidenum">
              <a:rPr lang="en-US" smtClean="0"/>
              <a:pPr/>
              <a:t>61</a:t>
            </a:fld>
            <a:endParaRPr lang="en-US" dirty="0"/>
          </a:p>
        </p:txBody>
      </p:sp>
    </p:spTree>
    <p:extLst>
      <p:ext uri="{BB962C8B-B14F-4D97-AF65-F5344CB8AC3E}">
        <p14:creationId xmlns:p14="http://schemas.microsoft.com/office/powerpoint/2010/main" val="540387855"/>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Azure Container Instances (ACI)</a:t>
            </a:r>
          </a:p>
          <a:p>
            <a:endParaRPr lang="en-US" dirty="0"/>
          </a:p>
          <a:p>
            <a:r>
              <a:rPr lang="en-US" dirty="0"/>
              <a:t>Containers are becoming the preferred way to package, deploy, and manage cloud applications.  Azure Container Instances offers the fastest and simplest way to run a container in Azure, without having to manage any virtual machines and without having to adopt a higher-level service.</a:t>
            </a:r>
          </a:p>
          <a:p>
            <a:endParaRPr lang="en-US" dirty="0"/>
          </a:p>
          <a:p>
            <a:r>
              <a:rPr lang="en-US" dirty="0"/>
              <a:t>Azure Container Instances is a great solution for any scenario that can operate in isolated containers, including simple applications, task automation, and build jobs.  For scenarios where you need full container orchestration, including service discovery across multiple containers, automatic scaling, and coordinated application upgrades, we recommend Azure Kubernetes Service (AKS).</a:t>
            </a:r>
          </a:p>
          <a:p>
            <a:endParaRPr lang="en-US" dirty="0"/>
          </a:p>
          <a:p>
            <a:r>
              <a:rPr lang="en-US" b="1" i="1" dirty="0"/>
              <a:t>Run containers without managing servers </a:t>
            </a:r>
            <a:r>
              <a:rPr lang="en-US" b="1" dirty="0"/>
              <a:t>- </a:t>
            </a:r>
            <a:r>
              <a:rPr lang="en-US" dirty="0"/>
              <a:t>By running your workloads in Azure Container Instances (ACI), you can focus on designing and building your applications instead of managing the infrastructure that runs them.</a:t>
            </a:r>
          </a:p>
          <a:p>
            <a:endParaRPr lang="en-US" dirty="0"/>
          </a:p>
          <a:p>
            <a:r>
              <a:rPr lang="en-US" b="1" i="1" dirty="0"/>
              <a:t>Increase agility with containers on demand - </a:t>
            </a:r>
            <a:r>
              <a:rPr lang="en-US" dirty="0"/>
              <a:t>Deploy containers to the cloud with unprecedented simplicity and speed—with a single command. Use ACI to provision additional compute for demanding workloads whenever you need. For example, with the Virtual Kubelet, use ACI to elastically burst from your Azure Kubernetes Service (AKS) cluster when traffic comes in spikes.</a:t>
            </a:r>
          </a:p>
          <a:p>
            <a:endParaRPr lang="en-US" dirty="0"/>
          </a:p>
          <a:p>
            <a:r>
              <a:rPr lang="en-US" b="1" i="1" dirty="0"/>
              <a:t>Secure applications with hypervisor isolation - </a:t>
            </a:r>
            <a:r>
              <a:rPr lang="en-US" dirty="0"/>
              <a:t>Gain the security of virtual machines for your container workloads, while preserving the efficiency of lightweight containers. ACI provides hypervisor isolation for each container group to ensure containers run in isolation without sharing a kernel.</a:t>
            </a:r>
          </a:p>
          <a:p>
            <a:endParaRPr lang="en-US" dirty="0"/>
          </a:p>
          <a:p>
            <a:endParaRPr lang="en-US" dirty="0"/>
          </a:p>
          <a:p>
            <a:endParaRPr lang="en-US" dirty="0"/>
          </a:p>
          <a:p>
            <a:endParaRPr lang="en-US" dirty="0"/>
          </a:p>
        </p:txBody>
      </p:sp>
      <p:sp>
        <p:nvSpPr>
          <p:cNvPr id="4" name="Header Placeholder 3"/>
          <p:cNvSpPr>
            <a:spLocks noGrp="1"/>
          </p:cNvSpPr>
          <p:nvPr>
            <p:ph type="hdr" sz="quarter"/>
          </p:nvPr>
        </p:nvSpPr>
        <p:spPr/>
        <p:txBody>
          <a:bodyPr/>
          <a:lstStyle/>
          <a:p>
            <a:endParaRPr lang="en-US" dirty="0"/>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
          </p:nvPr>
        </p:nvSpPr>
        <p:spPr/>
        <p:txBody>
          <a:bodyPr/>
          <a:lstStyle/>
          <a:p>
            <a:fld id="{386CE63F-9E7F-4C04-9D0D-FCA25A8E9E86}" type="datetime8">
              <a:rPr lang="en-US" smtClean="0"/>
              <a:t>10/18/2022 10:22 AM</a:t>
            </a:fld>
            <a:endParaRPr lang="en-US" dirty="0"/>
          </a:p>
        </p:txBody>
      </p:sp>
      <p:sp>
        <p:nvSpPr>
          <p:cNvPr id="7" name="Slide Number Placeholder 6"/>
          <p:cNvSpPr>
            <a:spLocks noGrp="1"/>
          </p:cNvSpPr>
          <p:nvPr>
            <p:ph type="sldNum" sz="quarter" idx="5"/>
          </p:nvPr>
        </p:nvSpPr>
        <p:spPr/>
        <p:txBody>
          <a:bodyPr/>
          <a:lstStyle/>
          <a:p>
            <a:fld id="{B4008EB6-D09E-4580-8CD6-DDB14511944F}" type="slidenum">
              <a:rPr lang="en-US" smtClean="0"/>
              <a:pPr/>
              <a:t>62</a:t>
            </a:fld>
            <a:endParaRPr lang="en-US" dirty="0"/>
          </a:p>
        </p:txBody>
      </p:sp>
    </p:spTree>
    <p:extLst>
      <p:ext uri="{BB962C8B-B14F-4D97-AF65-F5344CB8AC3E}">
        <p14:creationId xmlns:p14="http://schemas.microsoft.com/office/powerpoint/2010/main" val="711831179"/>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Compliant Deployments</a:t>
            </a:r>
          </a:p>
          <a:p>
            <a:endParaRPr lang="en-US" b="1" dirty="0"/>
          </a:p>
          <a:p>
            <a:r>
              <a:rPr lang="en-US" b="1" i="1" dirty="0"/>
              <a:t>Hypervisor-level security</a:t>
            </a:r>
          </a:p>
          <a:p>
            <a:r>
              <a:rPr lang="en-US" dirty="0"/>
              <a:t>Historically, containers have offered application dependency isolation and resource governance but have not been considered sufficiently hardened for hostile multi-tenant usage. Azure Container Instances guarantees your application is as isolated in a container as it would be in a VM.</a:t>
            </a:r>
          </a:p>
          <a:p>
            <a:endParaRPr lang="en-US" dirty="0"/>
          </a:p>
          <a:p>
            <a:r>
              <a:rPr lang="en-US" b="1" i="1" dirty="0"/>
              <a:t>Customer data - </a:t>
            </a:r>
            <a:r>
              <a:rPr lang="en-US" dirty="0"/>
              <a:t>The ACI service stores the minimum customer data required to ensure your container groups are running as expected. </a:t>
            </a:r>
          </a:p>
          <a:p>
            <a:r>
              <a:rPr lang="en-US" i="1" dirty="0"/>
              <a:t>Note</a:t>
            </a:r>
            <a:r>
              <a:rPr lang="en-US" dirty="0"/>
              <a:t>: Storing customer data in a single region is currently only available in the Southeast Asia Region (Singapore) of the Asia Pacific Geo and Brazil South (Sao Paulo State) Region of Brazil Geo. For all other regions, customer data is stored in Geo. </a:t>
            </a:r>
          </a:p>
          <a:p>
            <a:endParaRPr lang="en-US" dirty="0"/>
          </a:p>
          <a:p>
            <a:r>
              <a:rPr lang="en-US" b="1" i="1" dirty="0"/>
              <a:t>Custom sizes - </a:t>
            </a:r>
            <a:r>
              <a:rPr lang="en-US" dirty="0"/>
              <a:t>Containers are typically optimized to run just a single application, but the exact needs of those applications can differ greatly. Azure Container Instances provides optimum utilization by allowing exact specifications of CPU cores and memory. You pay based on what you need and get billed by the second, so you can fine-tune your spending based on actual need.</a:t>
            </a:r>
          </a:p>
          <a:p>
            <a:endParaRPr lang="en-US" dirty="0"/>
          </a:p>
          <a:p>
            <a:r>
              <a:rPr lang="en-US" dirty="0"/>
              <a:t>For compute-intensive jobs such as machine learning, Azure Container Instances can schedule Linux containers to use NVIDIA Tesla GPU resources (preview).</a:t>
            </a:r>
          </a:p>
          <a:p>
            <a:endParaRPr lang="en-US" dirty="0"/>
          </a:p>
          <a:p>
            <a:r>
              <a:rPr lang="en-US" b="1" i="1" dirty="0"/>
              <a:t>Persistent storage - </a:t>
            </a:r>
            <a:r>
              <a:rPr lang="en-US" dirty="0"/>
              <a:t>To retrieve and persist state with Azure Container Instances, we offer direct mounting of Azure Files shares backed by Azure Storage.</a:t>
            </a:r>
          </a:p>
          <a:p>
            <a:endParaRPr lang="en-US" dirty="0"/>
          </a:p>
          <a:p>
            <a:r>
              <a:rPr lang="en-US" b="1" i="1" dirty="0"/>
              <a:t>Linux and Windows containers - </a:t>
            </a:r>
            <a:r>
              <a:rPr lang="en-US" dirty="0"/>
              <a:t>Azure Container Instances can schedule both Windows and Linux containers with the same API. Simply specify the OS type when you create your container groups.</a:t>
            </a:r>
          </a:p>
          <a:p>
            <a:endParaRPr lang="en-US" dirty="0"/>
          </a:p>
          <a:p>
            <a:r>
              <a:rPr lang="en-US" dirty="0"/>
              <a:t>Some features are currently restricted to Linux containers:</a:t>
            </a:r>
          </a:p>
          <a:p>
            <a:endParaRPr lang="en-US" dirty="0"/>
          </a:p>
          <a:p>
            <a:pPr marL="171450" indent="-171450">
              <a:buFont typeface="Arial" panose="020B0604020202020204" pitchFamily="34" charset="0"/>
              <a:buChar char="•"/>
            </a:pPr>
            <a:r>
              <a:rPr lang="en-US" dirty="0"/>
              <a:t>Multiple containers per container group</a:t>
            </a:r>
          </a:p>
          <a:p>
            <a:pPr marL="171450" indent="-171450">
              <a:buFont typeface="Arial" panose="020B0604020202020204" pitchFamily="34" charset="0"/>
              <a:buChar char="•"/>
            </a:pPr>
            <a:r>
              <a:rPr lang="en-US" dirty="0"/>
              <a:t>Volume mounting (Azure Files, </a:t>
            </a:r>
            <a:r>
              <a:rPr lang="en-US" dirty="0" err="1"/>
              <a:t>emptyDir</a:t>
            </a:r>
            <a:r>
              <a:rPr lang="en-US" dirty="0"/>
              <a:t>, </a:t>
            </a:r>
            <a:r>
              <a:rPr lang="en-US" dirty="0" err="1"/>
              <a:t>GitRepo</a:t>
            </a:r>
            <a:r>
              <a:rPr lang="en-US" dirty="0"/>
              <a:t>, secret)</a:t>
            </a:r>
          </a:p>
          <a:p>
            <a:pPr marL="171450" indent="-171450">
              <a:buFont typeface="Arial" panose="020B0604020202020204" pitchFamily="34" charset="0"/>
              <a:buChar char="•"/>
            </a:pPr>
            <a:r>
              <a:rPr lang="en-US" dirty="0"/>
              <a:t>Resource usage metrics with Azure Monitor</a:t>
            </a:r>
          </a:p>
          <a:p>
            <a:pPr marL="171450" indent="-171450">
              <a:buFont typeface="Arial" panose="020B0604020202020204" pitchFamily="34" charset="0"/>
              <a:buChar char="•"/>
            </a:pPr>
            <a:r>
              <a:rPr lang="en-US" dirty="0"/>
              <a:t>Virtual network deployment</a:t>
            </a:r>
          </a:p>
          <a:p>
            <a:pPr marL="171450" indent="-171450">
              <a:buFont typeface="Arial" panose="020B0604020202020204" pitchFamily="34" charset="0"/>
              <a:buChar char="•"/>
            </a:pPr>
            <a:r>
              <a:rPr lang="en-US" dirty="0"/>
              <a:t>GPU resources (preview)</a:t>
            </a:r>
          </a:p>
          <a:p>
            <a:endParaRPr lang="en-US" dirty="0"/>
          </a:p>
          <a:p>
            <a:r>
              <a:rPr lang="en-US" dirty="0"/>
              <a:t>For Windows container deployments, use images based on common Windows base images.</a:t>
            </a:r>
          </a:p>
          <a:p>
            <a:endParaRPr lang="en-US" dirty="0"/>
          </a:p>
          <a:p>
            <a:r>
              <a:rPr lang="en-US" b="1" i="1" dirty="0"/>
              <a:t>Co-scheduled groups - </a:t>
            </a:r>
            <a:r>
              <a:rPr lang="en-US" dirty="0"/>
              <a:t>Azure Container Instances supports scheduling of multi-container groups that share a host machine, local network, storage, and lifecycle. This enables you to combine your main application container with other supporting role containers, such as logging sidecars.</a:t>
            </a:r>
          </a:p>
          <a:p>
            <a:endParaRPr lang="en-US" b="0" i="0" dirty="0"/>
          </a:p>
          <a:p>
            <a:r>
              <a:rPr lang="en-US" b="1" i="1" dirty="0"/>
              <a:t>Virtual network deployment - </a:t>
            </a:r>
            <a:r>
              <a:rPr lang="en-US" dirty="0"/>
              <a:t>Azure Container Instances enables deployment of container instances into an Azure virtual network. When deployed into a subnet within your virtual network, container instances can communicate securely with other resources in the virtual network, including those that are on premises (through VPN gateway or ExpressRoute).</a:t>
            </a:r>
          </a:p>
          <a:p>
            <a:endParaRPr lang="en-US" dirty="0"/>
          </a:p>
          <a:p>
            <a:endParaRPr lang="en-US" dirty="0"/>
          </a:p>
          <a:p>
            <a:endParaRPr lang="en-US" dirty="0"/>
          </a:p>
          <a:p>
            <a:endParaRPr lang="en-US" dirty="0"/>
          </a:p>
          <a:p>
            <a:endParaRPr lang="en-US" dirty="0"/>
          </a:p>
        </p:txBody>
      </p:sp>
      <p:sp>
        <p:nvSpPr>
          <p:cNvPr id="4" name="Header Placeholder 3"/>
          <p:cNvSpPr>
            <a:spLocks noGrp="1"/>
          </p:cNvSpPr>
          <p:nvPr>
            <p:ph type="hdr" sz="quarter"/>
          </p:nvPr>
        </p:nvSpPr>
        <p:spPr/>
        <p:txBody>
          <a:bodyPr/>
          <a:lstStyle/>
          <a:p>
            <a:endParaRPr lang="en-US" dirty="0"/>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
          </p:nvPr>
        </p:nvSpPr>
        <p:spPr/>
        <p:txBody>
          <a:bodyPr/>
          <a:lstStyle/>
          <a:p>
            <a:fld id="{386CE63F-9E7F-4C04-9D0D-FCA25A8E9E86}" type="datetime8">
              <a:rPr lang="en-US" smtClean="0"/>
              <a:t>10/18/2022 10:22 AM</a:t>
            </a:fld>
            <a:endParaRPr lang="en-US" dirty="0"/>
          </a:p>
        </p:txBody>
      </p:sp>
      <p:sp>
        <p:nvSpPr>
          <p:cNvPr id="7" name="Slide Number Placeholder 6"/>
          <p:cNvSpPr>
            <a:spLocks noGrp="1"/>
          </p:cNvSpPr>
          <p:nvPr>
            <p:ph type="sldNum" sz="quarter" idx="5"/>
          </p:nvPr>
        </p:nvSpPr>
        <p:spPr/>
        <p:txBody>
          <a:bodyPr/>
          <a:lstStyle/>
          <a:p>
            <a:fld id="{B4008EB6-D09E-4580-8CD6-DDB14511944F}" type="slidenum">
              <a:rPr lang="en-US" smtClean="0"/>
              <a:pPr/>
              <a:t>63</a:t>
            </a:fld>
            <a:endParaRPr lang="en-US" dirty="0"/>
          </a:p>
        </p:txBody>
      </p:sp>
    </p:spTree>
    <p:extLst>
      <p:ext uri="{BB962C8B-B14F-4D97-AF65-F5344CB8AC3E}">
        <p14:creationId xmlns:p14="http://schemas.microsoft.com/office/powerpoint/2010/main" val="504567146"/>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0000"/>
              </a:lnSpc>
              <a:spcAft>
                <a:spcPts val="0"/>
              </a:spcAft>
            </a:pPr>
            <a:r>
              <a:rPr lang="en-US" sz="850" b="1" dirty="0">
                <a:latin typeface="Segoe UI Light"/>
                <a:cs typeface="Segoe UI Light"/>
              </a:rPr>
              <a:t>Security considerations for Azure Container Instances - - </a:t>
            </a:r>
            <a:r>
              <a:rPr lang="en-US" sz="850" dirty="0">
                <a:latin typeface="Segoe UI Light"/>
                <a:cs typeface="Segoe UI Light"/>
                <a:hlinkClick r:id="rId3"/>
              </a:rPr>
              <a:t>https://docs.microsoft.com/en-us/azure/container-instances/container-instances-image-security</a:t>
            </a:r>
            <a:endParaRPr lang="en-US" sz="850" dirty="0">
              <a:latin typeface="Segoe UI Light"/>
              <a:cs typeface="Segoe UI Light"/>
            </a:endParaRPr>
          </a:p>
          <a:p>
            <a:endParaRPr lang="en-US" dirty="0">
              <a:latin typeface="Calibri"/>
              <a:cs typeface="Calibri"/>
            </a:endParaRPr>
          </a:p>
          <a:p>
            <a:r>
              <a:rPr lang="en-US" b="1" dirty="0"/>
              <a:t>Security concerns for containers</a:t>
            </a:r>
            <a:endParaRPr lang="en-US" dirty="0"/>
          </a:p>
          <a:p>
            <a:r>
              <a:rPr lang="en-US" dirty="0"/>
              <a:t>Containers are not inherently vulnerable. But as with all IT technologies, it’s important to adhere to strict guidelines and procedures for security. The following guidelines and procedures address operational practices more than technical practices.</a:t>
            </a:r>
          </a:p>
          <a:p>
            <a:endParaRPr lang="en-US" dirty="0"/>
          </a:p>
          <a:p>
            <a:r>
              <a:rPr lang="en-US" dirty="0"/>
              <a:t>For example, privilege escalation, repository validation, and image signing represent special threats in the container world. These are new constructs, and people unfamiliar with them might not know the proper way to govern and work with them.</a:t>
            </a:r>
          </a:p>
          <a:p>
            <a:endParaRPr lang="en-US" dirty="0"/>
          </a:p>
          <a:p>
            <a:r>
              <a:rPr lang="en-US" dirty="0"/>
              <a:t>Networking in a container deployment is another special area that needs to be addressed in security scenarios. Unlike VMs, containers have open network traffic across services and a shared kernel—which is a serious security concern. However, you can make the case that VMs are less secure than containers, because breaking applications into microservices with well-defined interfaces and limited, packaged services reduces the overall attack surface. To use containers more safely, you need to be aware of the potential security issues and the major tools and techniques for helping secure container-based systems.</a:t>
            </a:r>
          </a:p>
          <a:p>
            <a:endParaRPr lang="en-US" dirty="0"/>
          </a:p>
          <a:p>
            <a:r>
              <a:rPr lang="en-US" b="1" dirty="0"/>
              <a:t>Kernel exploits</a:t>
            </a:r>
          </a:p>
          <a:p>
            <a:endParaRPr lang="en-US" dirty="0"/>
          </a:p>
          <a:p>
            <a:r>
              <a:rPr lang="en-US" dirty="0"/>
              <a:t>Unlike in a VM, all containers and the host share the kernel. This sharing magnifies the importance of any vulnerabilities in the kernel.</a:t>
            </a:r>
          </a:p>
          <a:p>
            <a:endParaRPr lang="en-US" dirty="0"/>
          </a:p>
          <a:p>
            <a:r>
              <a:rPr lang="en-US" b="1" dirty="0"/>
              <a:t>Denial of service attacks</a:t>
            </a:r>
          </a:p>
          <a:p>
            <a:endParaRPr lang="en-US" dirty="0"/>
          </a:p>
          <a:p>
            <a:r>
              <a:rPr lang="en-US" dirty="0"/>
              <a:t>All containers share kernel resources. If one container can monopolize access to certain resources—including memory and user IDs—it can deprive the other containers on the host. The result is a DoS, whereby legitimate users are unable to access part or all of the system. For example, repeatedly opening sockets will slow down the entire host machine and eventually cause it to stop working.</a:t>
            </a:r>
          </a:p>
          <a:p>
            <a:endParaRPr lang="en-US" dirty="0"/>
          </a:p>
          <a:p>
            <a:r>
              <a:rPr lang="en-US" b="1" dirty="0"/>
              <a:t>Container breakouts</a:t>
            </a:r>
          </a:p>
          <a:p>
            <a:endParaRPr lang="en-US" dirty="0"/>
          </a:p>
          <a:p>
            <a:r>
              <a:rPr lang="en-US" dirty="0"/>
              <a:t>A malicious hacker who gains access to a container shouldn’t be able to gain access to other containers or the host. By default, the container namespace doesn’t include users, so any process that breaks out of the container will have the same privileges on the host as it did in the container. Anyone signed in as a root or a administrator user in the container will thus have root access on the host. You need to prepare for potential privilege escalation attacks—whereby a user gains elevated privileges, such as those of the root user.</a:t>
            </a:r>
          </a:p>
          <a:p>
            <a:endParaRPr lang="en-US" b="1" dirty="0"/>
          </a:p>
          <a:p>
            <a:r>
              <a:rPr lang="en-US" b="1" dirty="0"/>
              <a:t>Poisoned images</a:t>
            </a:r>
          </a:p>
          <a:p>
            <a:endParaRPr lang="en-US" dirty="0"/>
          </a:p>
          <a:p>
            <a:r>
              <a:rPr lang="en-US" dirty="0"/>
              <a:t>How do you know that the images you’re using have improved safety, haven’t been tampered with, and come from where they claim to come from? If a malicious hacker can trick you into running an image, both the host and your data are will be at risk. Similarly, you want to be sure that the images you’re running are up to date and don’t contain versions of software with known vulnerabilities.</a:t>
            </a:r>
          </a:p>
          <a:p>
            <a:endParaRPr lang="en-US" dirty="0"/>
          </a:p>
        </p:txBody>
      </p:sp>
      <p:sp>
        <p:nvSpPr>
          <p:cNvPr id="4" name="Header Placeholder 3"/>
          <p:cNvSpPr>
            <a:spLocks noGrp="1"/>
          </p:cNvSpPr>
          <p:nvPr>
            <p:ph type="hdr" sz="quarter"/>
          </p:nvPr>
        </p:nvSpPr>
        <p:spPr/>
        <p:txBody>
          <a:bodyPr/>
          <a:lstStyle/>
          <a:p>
            <a:endParaRPr lang="en-US" dirty="0"/>
          </a:p>
        </p:txBody>
      </p:sp>
      <p:sp>
        <p:nvSpPr>
          <p:cNvPr id="5" name="Footer Placeholder 4"/>
          <p:cNvSpPr>
            <a:spLocks noGrp="1"/>
          </p:cNvSpPr>
          <p:nvPr>
            <p:ph type="ftr" sz="quarter" idx="4"/>
          </p:nvPr>
        </p:nvSpPr>
        <p:spPr/>
        <p:txBody>
          <a:body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fld id="{386CE63F-9E7F-4C04-9D0D-FCA25A8E9E86}" type="datetime8">
              <a:rPr lang="en-US" smtClean="0"/>
              <a:t>10/18/2022 10:22 AM</a:t>
            </a:fld>
            <a:endParaRPr lang="en-US" dirty="0"/>
          </a:p>
        </p:txBody>
      </p:sp>
      <p:sp>
        <p:nvSpPr>
          <p:cNvPr id="7" name="Slide Number Placeholder 6"/>
          <p:cNvSpPr>
            <a:spLocks noGrp="1"/>
          </p:cNvSpPr>
          <p:nvPr>
            <p:ph type="sldNum" sz="quarter" idx="5"/>
          </p:nvPr>
        </p:nvSpPr>
        <p:spPr/>
        <p:txBody>
          <a:bodyPr/>
          <a:lstStyle/>
          <a:p>
            <a:fld id="{B4008EB6-D09E-4580-8CD6-DDB14511944F}" type="slidenum">
              <a:rPr lang="en-US" smtClean="0"/>
              <a:pPr/>
              <a:t>64</a:t>
            </a:fld>
            <a:endParaRPr lang="en-US" dirty="0"/>
          </a:p>
        </p:txBody>
      </p:sp>
    </p:spTree>
    <p:extLst>
      <p:ext uri="{BB962C8B-B14F-4D97-AF65-F5344CB8AC3E}">
        <p14:creationId xmlns:p14="http://schemas.microsoft.com/office/powerpoint/2010/main" val="2660599600"/>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0000"/>
              </a:lnSpc>
              <a:spcAft>
                <a:spcPts val="0"/>
              </a:spcAft>
            </a:pPr>
            <a:r>
              <a:rPr lang="en-US" sz="850" b="1" dirty="0">
                <a:latin typeface="Segoe UI Light"/>
                <a:cs typeface="Segoe UI Light"/>
              </a:rPr>
              <a:t>Authenticate with an Azure container registry - </a:t>
            </a:r>
            <a:r>
              <a:rPr lang="en-US" sz="850" dirty="0">
                <a:latin typeface="Segoe UI Light"/>
                <a:cs typeface="Segoe UI Light"/>
                <a:hlinkClick r:id="rId3"/>
              </a:rPr>
              <a:t>https://docs.microsoft.com/en-us/azure/container-registry/container-registry-authentication</a:t>
            </a:r>
            <a:endParaRPr lang="en-US" sz="850" dirty="0">
              <a:latin typeface="Segoe UI Light"/>
              <a:cs typeface="Segoe UI Light"/>
            </a:endParaRPr>
          </a:p>
          <a:p>
            <a:endParaRPr lang="en-US" dirty="0">
              <a:latin typeface="Calibri"/>
              <a:cs typeface="Calibri"/>
            </a:endParaRPr>
          </a:p>
          <a:p>
            <a:r>
              <a:rPr lang="en-US" b="1" dirty="0"/>
              <a:t>Authenticate with an Azure container registry</a:t>
            </a:r>
            <a:endParaRPr lang="en-US" dirty="0"/>
          </a:p>
          <a:p>
            <a:r>
              <a:rPr lang="en-US" dirty="0"/>
              <a:t>There are several ways to authenticate with an Azure container registry, each of which is applicable to one or more registry usage scenarios.</a:t>
            </a:r>
          </a:p>
          <a:p>
            <a:r>
              <a:rPr lang="en-US" dirty="0"/>
              <a:t>Recommended ways include authenticating to a registry directly via individual login, or your applications and container orchestrators can perform unattended, or "headless," authentication by using an Azure Active Directory (Azure AD) service principal.</a:t>
            </a:r>
          </a:p>
          <a:p>
            <a:endParaRPr lang="en-US" sz="850" dirty="0">
              <a:latin typeface="Segoe UI Light"/>
              <a:cs typeface="Segoe UI Light"/>
            </a:endParaRPr>
          </a:p>
          <a:p>
            <a:r>
              <a:rPr lang="en-US" b="1" dirty="0"/>
              <a:t>Individual login with Azure AD</a:t>
            </a:r>
            <a:endParaRPr lang="en-US" dirty="0"/>
          </a:p>
          <a:p>
            <a:r>
              <a:rPr lang="en-US" dirty="0"/>
              <a:t>When working with your registry directly, such as pulling images to and pushing images from a development workstation, authenticate by using the az acr login command in the Azure CLI. When you log in with az acr login, the CLI uses the token created when you executed az login to seamlessly authenticate your session with your registry. To complete the authentication flow, Docker must be installed and running in your environment. az acr login uses the Docker client to set an Azure Active Directory token in the docker.config file. Once you've logged in this way, your credentials are cached, and subsequent docker commands in your session do not require a username or password.</a:t>
            </a:r>
          </a:p>
          <a:p>
            <a:r>
              <a:rPr lang="en-US" b="1" dirty="0"/>
              <a:t>Service principal</a:t>
            </a:r>
            <a:endParaRPr lang="en-US" dirty="0"/>
          </a:p>
          <a:p>
            <a:r>
              <a:rPr lang="en-US" dirty="0"/>
              <a:t>If you assign a service principal to your registry, your application or service can use it for headless authentication. Service principals allow role-based access to a registry, and you can assign multiple service principals to a registry. Multiple service principals allow you to define different access for different applications.</a:t>
            </a:r>
          </a:p>
          <a:p>
            <a:r>
              <a:rPr lang="en-US" dirty="0"/>
              <a:t>The available roles for a container registry include:</a:t>
            </a:r>
          </a:p>
          <a:p>
            <a:pPr marL="285750" indent="-285750">
              <a:buFont typeface="Arial"/>
              <a:buChar char="•"/>
            </a:pPr>
            <a:r>
              <a:rPr lang="en-US" dirty="0"/>
              <a:t>AcrPull: pull</a:t>
            </a:r>
          </a:p>
          <a:p>
            <a:pPr marL="285750" indent="-285750">
              <a:buFont typeface="Arial"/>
              <a:buChar char="•"/>
            </a:pPr>
            <a:r>
              <a:rPr lang="en-US" dirty="0"/>
              <a:t>AcrPush: pull and push</a:t>
            </a:r>
          </a:p>
          <a:p>
            <a:pPr marL="285750" indent="-285750">
              <a:buFont typeface="Arial"/>
              <a:buChar char="•"/>
            </a:pPr>
            <a:r>
              <a:rPr lang="en-US" dirty="0"/>
              <a:t>Owner: pull, push, and assign roles to other users</a:t>
            </a:r>
          </a:p>
          <a:p>
            <a:r>
              <a:rPr lang="en-US" b="1" dirty="0"/>
              <a:t>Admin account</a:t>
            </a:r>
            <a:endParaRPr lang="en-US" dirty="0"/>
          </a:p>
          <a:p>
            <a:r>
              <a:rPr lang="en-US" dirty="0"/>
              <a:t>Each container registry includes an admin user account, which is disabled by default. You can enable the admin user and manage its credentials in the Azure portal, or by using the Azure CLI or other Azure tools. The admin account is provided with two passwords, both of which can be regenerated. Two passwords allow you to maintain connection to the registry by using one password while you regenerate the other. If the admin account is enabled, you can pass the username and either password to the docker login command when prompted for basic authentication to the registry.</a:t>
            </a:r>
          </a:p>
          <a:p>
            <a:endParaRPr lang="en-US" sz="850" dirty="0">
              <a:latin typeface="Segoe UI Light"/>
              <a:cs typeface="Segoe UI Light"/>
            </a:endParaRPr>
          </a:p>
          <a:p>
            <a:endParaRPr lang="en-US" sz="850" dirty="0">
              <a:latin typeface="Calibri"/>
              <a:cs typeface="Calibri"/>
            </a:endParaRPr>
          </a:p>
          <a:p>
            <a:endParaRPr lang="en-US" sz="850" dirty="0">
              <a:latin typeface="Calibri"/>
              <a:cs typeface="Calibri"/>
            </a:endParaRPr>
          </a:p>
        </p:txBody>
      </p:sp>
      <p:sp>
        <p:nvSpPr>
          <p:cNvPr id="4" name="Header Placeholder 3"/>
          <p:cNvSpPr>
            <a:spLocks noGrp="1"/>
          </p:cNvSpPr>
          <p:nvPr>
            <p:ph type="hdr" sz="quarter"/>
          </p:nvPr>
        </p:nvSpPr>
        <p:spPr/>
        <p:txBody>
          <a:bodyPr/>
          <a:lstStyle/>
          <a:p>
            <a:endParaRPr lang="en-US" dirty="0"/>
          </a:p>
        </p:txBody>
      </p:sp>
      <p:sp>
        <p:nvSpPr>
          <p:cNvPr id="5" name="Footer Placeholder 4"/>
          <p:cNvSpPr>
            <a:spLocks noGrp="1"/>
          </p:cNvSpPr>
          <p:nvPr>
            <p:ph type="ftr" sz="quarter" idx="4"/>
          </p:nvPr>
        </p:nvSpPr>
        <p:spPr/>
        <p:txBody>
          <a:body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fld id="{386CE63F-9E7F-4C04-9D0D-FCA25A8E9E86}" type="datetime8">
              <a:rPr lang="en-US" smtClean="0"/>
              <a:t>10/18/2022 10:22 AM</a:t>
            </a:fld>
            <a:endParaRPr lang="en-US" dirty="0"/>
          </a:p>
        </p:txBody>
      </p:sp>
      <p:sp>
        <p:nvSpPr>
          <p:cNvPr id="7" name="Slide Number Placeholder 6"/>
          <p:cNvSpPr>
            <a:spLocks noGrp="1"/>
          </p:cNvSpPr>
          <p:nvPr>
            <p:ph type="sldNum" sz="quarter" idx="5"/>
          </p:nvPr>
        </p:nvSpPr>
        <p:spPr/>
        <p:txBody>
          <a:bodyPr/>
          <a:lstStyle/>
          <a:p>
            <a:fld id="{B4008EB6-D09E-4580-8CD6-DDB14511944F}" type="slidenum">
              <a:rPr lang="en-US" smtClean="0"/>
              <a:pPr/>
              <a:t>65</a:t>
            </a:fld>
            <a:endParaRPr lang="en-US" dirty="0"/>
          </a:p>
        </p:txBody>
      </p:sp>
    </p:spTree>
    <p:extLst>
      <p:ext uri="{BB962C8B-B14F-4D97-AF65-F5344CB8AC3E}">
        <p14:creationId xmlns:p14="http://schemas.microsoft.com/office/powerpoint/2010/main" val="329458989"/>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0000"/>
              </a:lnSpc>
              <a:spcAft>
                <a:spcPts val="0"/>
              </a:spcAft>
            </a:pPr>
            <a:r>
              <a:rPr lang="en-US" sz="850" b="1" dirty="0">
                <a:latin typeface="Segoe UI Light"/>
                <a:cs typeface="Segoe UI Light"/>
              </a:rPr>
              <a:t>Authenticate with an Azure container registry - </a:t>
            </a:r>
            <a:r>
              <a:rPr lang="en-US" sz="850" dirty="0">
                <a:latin typeface="Segoe UI Light"/>
                <a:cs typeface="Segoe UI Light"/>
                <a:hlinkClick r:id="rId3"/>
              </a:rPr>
              <a:t>https://docs.microsoft.com/en-us/azure/container-registry/container-registry-authentication</a:t>
            </a:r>
            <a:endParaRPr lang="en-US" sz="850" dirty="0">
              <a:latin typeface="Segoe UI Light"/>
              <a:cs typeface="Segoe UI Light"/>
            </a:endParaRPr>
          </a:p>
          <a:p>
            <a:endParaRPr lang="en-US" dirty="0">
              <a:latin typeface="Calibri"/>
              <a:cs typeface="Calibri"/>
            </a:endParaRPr>
          </a:p>
          <a:p>
            <a:r>
              <a:rPr lang="en-US" b="1" dirty="0"/>
              <a:t>Authenticate with an Azure container registry</a:t>
            </a:r>
            <a:endParaRPr lang="en-US" dirty="0"/>
          </a:p>
          <a:p>
            <a:r>
              <a:rPr lang="en-US" dirty="0"/>
              <a:t>There are several ways to authenticate with an Azure container registry, each of which is applicable to one or more registry usage scenarios.</a:t>
            </a:r>
          </a:p>
          <a:p>
            <a:r>
              <a:rPr lang="en-US" dirty="0"/>
              <a:t>Recommended ways include authenticating to a registry directly via individual login, or your applications and container orchestrators can perform unattended, or "headless," authentication by using an Azure Active Directory (Azure AD) service principal.</a:t>
            </a:r>
          </a:p>
          <a:p>
            <a:endParaRPr lang="en-US" sz="850" dirty="0">
              <a:latin typeface="Segoe UI Light"/>
              <a:cs typeface="Segoe UI Light"/>
            </a:endParaRPr>
          </a:p>
          <a:p>
            <a:r>
              <a:rPr lang="en-US" b="1" dirty="0"/>
              <a:t>Individual login with Azure AD</a:t>
            </a:r>
            <a:endParaRPr lang="en-US" dirty="0"/>
          </a:p>
          <a:p>
            <a:r>
              <a:rPr lang="en-US" dirty="0"/>
              <a:t>When working with your registry directly, such as pulling images to and pushing images from a development workstation, authenticate by using the az acr login command in the Azure CLI. When you log in with az acr login, the CLI uses the token created when you executed az login to seamlessly authenticate your session with your registry. To complete the authentication flow, Docker must be installed and running in your environment. az acr login uses the Docker client to set an Azure Active Directory token in the docker.config file. Once you've logged in this way, your credentials are cached, and subsequent docker commands in your session do not require a username or password.</a:t>
            </a:r>
          </a:p>
          <a:p>
            <a:r>
              <a:rPr lang="en-US" b="1" dirty="0"/>
              <a:t>Service principal</a:t>
            </a:r>
            <a:endParaRPr lang="en-US" dirty="0"/>
          </a:p>
          <a:p>
            <a:r>
              <a:rPr lang="en-US" dirty="0"/>
              <a:t>If you assign a service principal to your registry, your application or service can use it for headless authentication. Service principals allow role-based access to a registry, and you can assign multiple service principals to a registry. Multiple service principals allow you to define different access for different applications.</a:t>
            </a:r>
          </a:p>
          <a:p>
            <a:r>
              <a:rPr lang="en-US" dirty="0"/>
              <a:t>The available roles for a container registry include:</a:t>
            </a:r>
          </a:p>
          <a:p>
            <a:pPr marL="285750" indent="-285750">
              <a:buFont typeface="Arial"/>
              <a:buChar char="•"/>
            </a:pPr>
            <a:r>
              <a:rPr lang="en-US" dirty="0"/>
              <a:t>AcrPull: pull</a:t>
            </a:r>
          </a:p>
          <a:p>
            <a:pPr marL="285750" indent="-285750">
              <a:buFont typeface="Arial"/>
              <a:buChar char="•"/>
            </a:pPr>
            <a:r>
              <a:rPr lang="en-US" dirty="0"/>
              <a:t>AcrPush: pull and push</a:t>
            </a:r>
          </a:p>
          <a:p>
            <a:pPr marL="285750" indent="-285750">
              <a:buFont typeface="Arial"/>
              <a:buChar char="•"/>
            </a:pPr>
            <a:r>
              <a:rPr lang="en-US" dirty="0"/>
              <a:t>Owner: pull, push, and assign roles to other users</a:t>
            </a:r>
          </a:p>
          <a:p>
            <a:r>
              <a:rPr lang="en-US" b="1" dirty="0"/>
              <a:t>Admin account</a:t>
            </a:r>
            <a:endParaRPr lang="en-US" dirty="0"/>
          </a:p>
          <a:p>
            <a:r>
              <a:rPr lang="en-US" dirty="0"/>
              <a:t>Each container registry includes an admin user account, which is disabled by default. You can enable the admin user and manage its credentials in the Azure portal, or by using the Azure CLI or other Azure tools. The admin account is provided with two passwords, both of which can be regenerated. Two passwords allow you to maintain connection to the registry by using one password while you regenerate the other. If the admin account is enabled, you can pass the username and either password to the docker login command when prompted for basic authentication to the registry.</a:t>
            </a:r>
          </a:p>
          <a:p>
            <a:endParaRPr lang="en-US" sz="850" dirty="0">
              <a:latin typeface="Segoe UI Light"/>
              <a:cs typeface="Segoe UI Light"/>
            </a:endParaRPr>
          </a:p>
          <a:p>
            <a:endParaRPr lang="en-US" sz="850" dirty="0">
              <a:latin typeface="Calibri"/>
              <a:cs typeface="Calibri"/>
            </a:endParaRPr>
          </a:p>
          <a:p>
            <a:endParaRPr lang="en-US" sz="850" dirty="0">
              <a:latin typeface="Calibri"/>
              <a:cs typeface="Calibri"/>
            </a:endParaRPr>
          </a:p>
        </p:txBody>
      </p:sp>
      <p:sp>
        <p:nvSpPr>
          <p:cNvPr id="4" name="Header Placeholder 3"/>
          <p:cNvSpPr>
            <a:spLocks noGrp="1"/>
          </p:cNvSpPr>
          <p:nvPr>
            <p:ph type="hdr" sz="quarter"/>
          </p:nvPr>
        </p:nvSpPr>
        <p:spPr/>
        <p:txBody>
          <a:bodyPr/>
          <a:lstStyle/>
          <a:p>
            <a:endParaRPr lang="en-US" dirty="0"/>
          </a:p>
        </p:txBody>
      </p:sp>
      <p:sp>
        <p:nvSpPr>
          <p:cNvPr id="5" name="Footer Placeholder 4"/>
          <p:cNvSpPr>
            <a:spLocks noGrp="1"/>
          </p:cNvSpPr>
          <p:nvPr>
            <p:ph type="ftr" sz="quarter" idx="4"/>
          </p:nvPr>
        </p:nvSpPr>
        <p:spPr/>
        <p:txBody>
          <a:body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fld id="{386CE63F-9E7F-4C04-9D0D-FCA25A8E9E86}" type="datetime8">
              <a:rPr lang="en-US" smtClean="0"/>
              <a:t>10/18/2022 10:22 AM</a:t>
            </a:fld>
            <a:endParaRPr lang="en-US" dirty="0"/>
          </a:p>
        </p:txBody>
      </p:sp>
      <p:sp>
        <p:nvSpPr>
          <p:cNvPr id="7" name="Slide Number Placeholder 6"/>
          <p:cNvSpPr>
            <a:spLocks noGrp="1"/>
          </p:cNvSpPr>
          <p:nvPr>
            <p:ph type="sldNum" sz="quarter" idx="5"/>
          </p:nvPr>
        </p:nvSpPr>
        <p:spPr/>
        <p:txBody>
          <a:bodyPr/>
          <a:lstStyle/>
          <a:p>
            <a:fld id="{B4008EB6-D09E-4580-8CD6-DDB14511944F}" type="slidenum">
              <a:rPr lang="en-US" smtClean="0"/>
              <a:pPr/>
              <a:t>66</a:t>
            </a:fld>
            <a:endParaRPr lang="en-US" dirty="0"/>
          </a:p>
        </p:txBody>
      </p:sp>
    </p:spTree>
    <p:extLst>
      <p:ext uri="{BB962C8B-B14F-4D97-AF65-F5344CB8AC3E}">
        <p14:creationId xmlns:p14="http://schemas.microsoft.com/office/powerpoint/2010/main" val="1554685382"/>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0000"/>
              </a:lnSpc>
              <a:spcAft>
                <a:spcPts val="0"/>
              </a:spcAft>
            </a:pPr>
            <a:r>
              <a:rPr lang="en-US" sz="850" b="1" dirty="0">
                <a:latin typeface="Segoe UI Light"/>
                <a:cs typeface="Segoe UI Light"/>
              </a:rPr>
              <a:t>Azure Kubernetes Service (AKS) - </a:t>
            </a:r>
            <a:r>
              <a:rPr lang="en-US" sz="850" dirty="0">
                <a:latin typeface="Segoe UI Light"/>
                <a:cs typeface="Segoe UI Light"/>
                <a:hlinkClick r:id="rId3"/>
              </a:rPr>
              <a:t>https://docs.microsoft.com/en-us/azure/aks/intro-kubernetes</a:t>
            </a:r>
            <a:endParaRPr lang="en-US" sz="850" dirty="0">
              <a:latin typeface="Segoe UI Light"/>
              <a:cs typeface="Segoe UI Light"/>
            </a:endParaRPr>
          </a:p>
          <a:p>
            <a:endParaRPr lang="en-US" dirty="0">
              <a:latin typeface="Calibri"/>
              <a:cs typeface="Calibri"/>
            </a:endParaRPr>
          </a:p>
        </p:txBody>
      </p:sp>
      <p:sp>
        <p:nvSpPr>
          <p:cNvPr id="4" name="Header Placeholder 3"/>
          <p:cNvSpPr>
            <a:spLocks noGrp="1"/>
          </p:cNvSpPr>
          <p:nvPr>
            <p:ph type="hdr" sz="quarter"/>
          </p:nvPr>
        </p:nvSpPr>
        <p:spPr/>
        <p:txBody>
          <a:bodyPr/>
          <a:lstStyle/>
          <a:p>
            <a:endParaRPr lang="en-US" dirty="0"/>
          </a:p>
        </p:txBody>
      </p:sp>
      <p:sp>
        <p:nvSpPr>
          <p:cNvPr id="5" name="Footer Placeholder 4"/>
          <p:cNvSpPr>
            <a:spLocks noGrp="1"/>
          </p:cNvSpPr>
          <p:nvPr>
            <p:ph type="ftr" sz="quarter" idx="4"/>
          </p:nvPr>
        </p:nvSpPr>
        <p:spPr/>
        <p:txBody>
          <a:body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fld id="{386CE63F-9E7F-4C04-9D0D-FCA25A8E9E86}" type="datetime8">
              <a:rPr lang="en-US" smtClean="0"/>
              <a:t>10/18/2022 10:22 AM</a:t>
            </a:fld>
            <a:endParaRPr lang="en-US" dirty="0"/>
          </a:p>
        </p:txBody>
      </p:sp>
      <p:sp>
        <p:nvSpPr>
          <p:cNvPr id="7" name="Slide Number Placeholder 6"/>
          <p:cNvSpPr>
            <a:spLocks noGrp="1"/>
          </p:cNvSpPr>
          <p:nvPr>
            <p:ph type="sldNum" sz="quarter" idx="5"/>
          </p:nvPr>
        </p:nvSpPr>
        <p:spPr/>
        <p:txBody>
          <a:bodyPr/>
          <a:lstStyle/>
          <a:p>
            <a:fld id="{B4008EB6-D09E-4580-8CD6-DDB14511944F}" type="slidenum">
              <a:rPr lang="en-US" smtClean="0"/>
              <a:pPr/>
              <a:t>67</a:t>
            </a:fld>
            <a:endParaRPr lang="en-US" dirty="0"/>
          </a:p>
        </p:txBody>
      </p:sp>
    </p:spTree>
    <p:extLst>
      <p:ext uri="{BB962C8B-B14F-4D97-AF65-F5344CB8AC3E}">
        <p14:creationId xmlns:p14="http://schemas.microsoft.com/office/powerpoint/2010/main" val="1543540096"/>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367" rtl="0" eaLnBrk="1" fontAlgn="auto" latinLnBrk="0" hangingPunct="1">
              <a:lnSpc>
                <a:spcPct val="90000"/>
              </a:lnSpc>
              <a:spcBef>
                <a:spcPts val="0"/>
              </a:spcBef>
              <a:spcAft>
                <a:spcPts val="333"/>
              </a:spcAft>
              <a:buClrTx/>
              <a:buSzTx/>
              <a:buFontTx/>
              <a:buNone/>
              <a:tabLst/>
              <a:defRPr/>
            </a:pPr>
            <a:r>
              <a:rPr lang="en-US" b="1" i="0" dirty="0">
                <a:solidFill>
                  <a:srgbClr val="171717"/>
                </a:solidFill>
                <a:effectLst/>
                <a:latin typeface="Segoe UI" panose="020B0502040204020203" pitchFamily="34" charset="0"/>
              </a:rPr>
              <a:t>Kubernetes core concepts for Azure Kubernetes Service (AKS) - </a:t>
            </a:r>
            <a:r>
              <a:rPr lang="en-US" dirty="0">
                <a:hlinkClick r:id="rId3"/>
              </a:rPr>
              <a:t>https://docs.microsoft.com/en-us/azure/aks/concepts-clusters-workloads</a:t>
            </a:r>
            <a:endParaRPr lang="en-US" b="1" i="0" dirty="0">
              <a:solidFill>
                <a:srgbClr val="171717"/>
              </a:solidFill>
              <a:effectLst/>
              <a:latin typeface="Segoe UI" panose="020B0502040204020203" pitchFamily="34" charset="0"/>
            </a:endParaRPr>
          </a:p>
          <a:p>
            <a:endParaRPr lang="en-US" sz="882" b="1" i="0" kern="1200" dirty="0">
              <a:solidFill>
                <a:schemeClr val="tx1"/>
              </a:solidFill>
              <a:effectLst/>
              <a:latin typeface="Segoe UI Light" pitchFamily="34" charset="0"/>
              <a:ea typeface="+mn-ea"/>
              <a:cs typeface="+mn-cs"/>
            </a:endParaRPr>
          </a:p>
          <a:p>
            <a:r>
              <a:rPr lang="en-US" sz="882" b="1" i="0" kern="1200" dirty="0">
                <a:solidFill>
                  <a:schemeClr val="tx1"/>
                </a:solidFill>
                <a:effectLst/>
                <a:latin typeface="Segoe UI Light" pitchFamily="34" charset="0"/>
                <a:ea typeface="+mn-ea"/>
                <a:cs typeface="+mn-cs"/>
              </a:rPr>
              <a:t>Nodes</a:t>
            </a:r>
          </a:p>
          <a:p>
            <a:r>
              <a:rPr lang="en-US" sz="882" b="0" i="0" kern="1200" dirty="0">
                <a:solidFill>
                  <a:schemeClr val="tx1"/>
                </a:solidFill>
                <a:effectLst/>
                <a:latin typeface="Segoe UI Light" pitchFamily="34" charset="0"/>
                <a:ea typeface="+mn-ea"/>
                <a:cs typeface="+mn-cs"/>
              </a:rPr>
              <a:t>An AKS cluster has one or more nodes, which is an Azure virtual machine (VM) that runs the Kubernetes node components and container runtime.</a:t>
            </a:r>
          </a:p>
          <a:p>
            <a:endParaRPr lang="en-US" sz="882" b="0" i="0" kern="1200" dirty="0">
              <a:solidFill>
                <a:schemeClr val="tx1"/>
              </a:solidFill>
              <a:effectLst/>
              <a:latin typeface="Segoe UI Light" pitchFamily="34" charset="0"/>
              <a:ea typeface="+mn-ea"/>
              <a:cs typeface="+mn-cs"/>
            </a:endParaRPr>
          </a:p>
          <a:p>
            <a:r>
              <a:rPr lang="en-US" sz="882" b="0" i="0" kern="1200" dirty="0">
                <a:solidFill>
                  <a:schemeClr val="tx1"/>
                </a:solidFill>
                <a:effectLst/>
                <a:latin typeface="Segoe UI Light" pitchFamily="34" charset="0"/>
                <a:ea typeface="+mn-ea"/>
                <a:cs typeface="+mn-cs"/>
              </a:rPr>
              <a:t>In AKS, the VM image for the nodes in your cluster is currently based on Ubuntu Linux. When you create an AKS cluster or scale up the number of nodes, the Azure platform creates the requested number of VMs and configures them. There is no manual configuration for you to perform.</a:t>
            </a:r>
          </a:p>
          <a:p>
            <a:endParaRPr lang="en-US" sz="882" b="1" i="0" kern="1200" dirty="0">
              <a:solidFill>
                <a:schemeClr val="tx1"/>
              </a:solidFill>
              <a:effectLst/>
              <a:latin typeface="Segoe UI Light" pitchFamily="34" charset="0"/>
              <a:ea typeface="+mn-ea"/>
              <a:cs typeface="+mn-cs"/>
            </a:endParaRPr>
          </a:p>
          <a:p>
            <a:r>
              <a:rPr lang="en-US" sz="882" b="1" i="0" kern="1200" dirty="0">
                <a:solidFill>
                  <a:schemeClr val="tx1"/>
                </a:solidFill>
                <a:effectLst/>
                <a:latin typeface="Segoe UI Light" pitchFamily="34" charset="0"/>
                <a:ea typeface="+mn-ea"/>
                <a:cs typeface="+mn-cs"/>
              </a:rPr>
              <a:t>Node pools</a:t>
            </a:r>
          </a:p>
          <a:p>
            <a:r>
              <a:rPr lang="en-US" sz="882" b="0" i="0" kern="1200" dirty="0">
                <a:solidFill>
                  <a:schemeClr val="tx1"/>
                </a:solidFill>
                <a:effectLst/>
                <a:latin typeface="Segoe UI Light" pitchFamily="34" charset="0"/>
                <a:ea typeface="+mn-ea"/>
                <a:cs typeface="+mn-cs"/>
              </a:rPr>
              <a:t>Nodes of the same configuration are grouped together into </a:t>
            </a:r>
            <a:r>
              <a:rPr lang="en-US" sz="882" b="0" i="1" kern="1200" dirty="0">
                <a:solidFill>
                  <a:schemeClr val="tx1"/>
                </a:solidFill>
                <a:effectLst/>
                <a:latin typeface="Segoe UI Light" pitchFamily="34" charset="0"/>
                <a:ea typeface="+mn-ea"/>
                <a:cs typeface="+mn-cs"/>
              </a:rPr>
              <a:t>node pools</a:t>
            </a:r>
            <a:r>
              <a:rPr lang="en-US" sz="882" b="0" i="0" kern="1200" dirty="0">
                <a:solidFill>
                  <a:schemeClr val="tx1"/>
                </a:solidFill>
                <a:effectLst/>
                <a:latin typeface="Segoe UI Light" pitchFamily="34" charset="0"/>
                <a:ea typeface="+mn-ea"/>
                <a:cs typeface="+mn-cs"/>
              </a:rPr>
              <a:t>. A Kubernetes cluster contains one or more node pools. The initial number of nodes and size are defined when you create an AKS cluster, which creates a </a:t>
            </a:r>
            <a:r>
              <a:rPr lang="en-US" sz="882" b="0" i="1" kern="1200" dirty="0">
                <a:solidFill>
                  <a:schemeClr val="tx1"/>
                </a:solidFill>
                <a:effectLst/>
                <a:latin typeface="Segoe UI Light" pitchFamily="34" charset="0"/>
                <a:ea typeface="+mn-ea"/>
                <a:cs typeface="+mn-cs"/>
              </a:rPr>
              <a:t>default node pool</a:t>
            </a:r>
            <a:r>
              <a:rPr lang="en-US" sz="882" b="0" i="0" kern="1200" dirty="0">
                <a:solidFill>
                  <a:schemeClr val="tx1"/>
                </a:solidFill>
                <a:effectLst/>
                <a:latin typeface="Segoe UI Light" pitchFamily="34" charset="0"/>
                <a:ea typeface="+mn-ea"/>
                <a:cs typeface="+mn-cs"/>
              </a:rPr>
              <a:t>. This default node pool in AKS contains the underlying VMs that run your agent nodes.</a:t>
            </a:r>
          </a:p>
          <a:p>
            <a:endParaRPr lang="en-US" sz="882" b="0" i="0" kern="1200" dirty="0">
              <a:solidFill>
                <a:schemeClr val="tx1"/>
              </a:solidFill>
              <a:effectLst/>
              <a:latin typeface="Segoe UI Light" pitchFamily="34" charset="0"/>
              <a:ea typeface="+mn-ea"/>
              <a:cs typeface="+mn-cs"/>
            </a:endParaRPr>
          </a:p>
          <a:p>
            <a:r>
              <a:rPr lang="en-US" sz="882" b="1" i="0" kern="1200" dirty="0">
                <a:solidFill>
                  <a:schemeClr val="tx1"/>
                </a:solidFill>
                <a:effectLst/>
                <a:latin typeface="Segoe UI Light" pitchFamily="34" charset="0"/>
                <a:ea typeface="+mn-ea"/>
                <a:cs typeface="+mn-cs"/>
              </a:rPr>
              <a:t>Pods</a:t>
            </a:r>
          </a:p>
          <a:p>
            <a:r>
              <a:rPr lang="en-US" sz="882" b="0" i="0" kern="1200" dirty="0">
                <a:solidFill>
                  <a:schemeClr val="tx1"/>
                </a:solidFill>
                <a:effectLst/>
                <a:latin typeface="Segoe UI Light" pitchFamily="34" charset="0"/>
                <a:ea typeface="+mn-ea"/>
                <a:cs typeface="+mn-cs"/>
              </a:rPr>
              <a:t>Kubernetes uses </a:t>
            </a:r>
            <a:r>
              <a:rPr lang="en-US" sz="882" b="0" i="1" kern="1200" dirty="0">
                <a:solidFill>
                  <a:schemeClr val="tx1"/>
                </a:solidFill>
                <a:effectLst/>
                <a:latin typeface="Segoe UI Light" pitchFamily="34" charset="0"/>
                <a:ea typeface="+mn-ea"/>
                <a:cs typeface="+mn-cs"/>
              </a:rPr>
              <a:t>pods</a:t>
            </a:r>
            <a:r>
              <a:rPr lang="en-US" sz="882" b="0" i="0" kern="1200" dirty="0">
                <a:solidFill>
                  <a:schemeClr val="tx1"/>
                </a:solidFill>
                <a:effectLst/>
                <a:latin typeface="Segoe UI Light" pitchFamily="34" charset="0"/>
                <a:ea typeface="+mn-ea"/>
                <a:cs typeface="+mn-cs"/>
              </a:rPr>
              <a:t> to run an instance of your application. A pod represents a single instance of your application. Pods typically have a 1:1 mapping with a container, although there are advanced scenarios where a pod may contain multiple containers. These multi-container pods are scheduled together on the same node, and allow containers to share related resources.</a:t>
            </a:r>
          </a:p>
          <a:p>
            <a:endParaRPr lang="en-US" sz="882" b="0" i="0" kern="1200" dirty="0">
              <a:solidFill>
                <a:schemeClr val="tx1"/>
              </a:solidFill>
              <a:effectLst/>
              <a:latin typeface="Segoe UI Light" pitchFamily="34" charset="0"/>
              <a:ea typeface="+mn-ea"/>
              <a:cs typeface="+mn-cs"/>
            </a:endParaRPr>
          </a:p>
          <a:p>
            <a:r>
              <a:rPr lang="en-US" sz="882" b="0" i="0" kern="1200" dirty="0">
                <a:solidFill>
                  <a:schemeClr val="tx1"/>
                </a:solidFill>
                <a:effectLst/>
                <a:latin typeface="Segoe UI Light" pitchFamily="34" charset="0"/>
                <a:ea typeface="+mn-ea"/>
                <a:cs typeface="+mn-cs"/>
              </a:rPr>
              <a:t>A pod is a logical resource, but the container(s) are where the application workloads run. Pods are typically ephemeral, disposable resources, and individually scheduled pods miss some of the high availability and redundancy features that Kubernetes provides. Instead, pods are usually deployed and managed by Kubernetes </a:t>
            </a:r>
            <a:r>
              <a:rPr lang="en-US" sz="882" b="0" i="1" kern="1200" dirty="0">
                <a:solidFill>
                  <a:schemeClr val="tx1"/>
                </a:solidFill>
                <a:effectLst/>
                <a:latin typeface="Segoe UI Light" pitchFamily="34" charset="0"/>
                <a:ea typeface="+mn-ea"/>
                <a:cs typeface="+mn-cs"/>
              </a:rPr>
              <a:t>Controllers</a:t>
            </a:r>
            <a:r>
              <a:rPr lang="en-US" sz="882" b="0" i="0" kern="1200" dirty="0">
                <a:solidFill>
                  <a:schemeClr val="tx1"/>
                </a:solidFill>
                <a:effectLst/>
                <a:latin typeface="Segoe UI Light" pitchFamily="34" charset="0"/>
                <a:ea typeface="+mn-ea"/>
                <a:cs typeface="+mn-cs"/>
              </a:rPr>
              <a:t>, such as the Deployment Controller.</a:t>
            </a:r>
          </a:p>
          <a:p>
            <a:br>
              <a:rPr lang="en-US" dirty="0"/>
            </a:br>
            <a:r>
              <a:rPr lang="en-US" b="1" dirty="0"/>
              <a:t>Manifests</a:t>
            </a:r>
          </a:p>
          <a:p>
            <a:r>
              <a:rPr lang="en-US" b="0" dirty="0"/>
              <a:t>A YAML file describing a deployment.</a:t>
            </a:r>
          </a:p>
          <a:p>
            <a:endParaRPr lang="en-US" b="1" dirty="0"/>
          </a:p>
          <a:p>
            <a:r>
              <a:rPr lang="en-US" b="1" dirty="0"/>
              <a:t>Deployments</a:t>
            </a:r>
          </a:p>
          <a:p>
            <a:r>
              <a:rPr lang="en-US" dirty="0"/>
              <a:t>A deployment represents one or more identical pods, managed by the Kubernetes Deployment Controller. A deployment defines the number of replicas (pods) to create, and the Kubernetes Scheduler ensures that if pods or nodes encounter problems, additional pods are scheduled on healthy nodes.</a:t>
            </a:r>
          </a:p>
          <a:p>
            <a:endParaRPr lang="en-US" dirty="0"/>
          </a:p>
          <a:p>
            <a:r>
              <a:rPr lang="en-US" dirty="0"/>
              <a:t>You can update deployments to change the configuration of pods, container image used, or attached storage. The Deployment Controller drains and terminates a given number of replicas, creates replicas from the new deployment definition, and continues the process until all replicas in the deployment are updated.</a:t>
            </a:r>
          </a:p>
        </p:txBody>
      </p:sp>
      <p:sp>
        <p:nvSpPr>
          <p:cNvPr id="4" name="Header Placeholder 3"/>
          <p:cNvSpPr>
            <a:spLocks noGrp="1"/>
          </p:cNvSpPr>
          <p:nvPr>
            <p:ph type="hdr" sz="quarter"/>
          </p:nvPr>
        </p:nvSpPr>
        <p:spPr/>
        <p:txBody>
          <a:bodyPr/>
          <a:lstStyle/>
          <a:p>
            <a:endParaRPr lang="en-US" dirty="0"/>
          </a:p>
        </p:txBody>
      </p:sp>
      <p:sp>
        <p:nvSpPr>
          <p:cNvPr id="5" name="Footer Placeholder 4"/>
          <p:cNvSpPr>
            <a:spLocks noGrp="1"/>
          </p:cNvSpPr>
          <p:nvPr>
            <p:ph type="ftr" sz="quarter" idx="4"/>
          </p:nvPr>
        </p:nvSpPr>
        <p:spPr/>
        <p:txBody>
          <a:body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fld id="{386CE63F-9E7F-4C04-9D0D-FCA25A8E9E86}" type="datetime8">
              <a:rPr lang="en-US" smtClean="0"/>
              <a:t>10/18/2022 10:22 AM</a:t>
            </a:fld>
            <a:endParaRPr lang="en-US" dirty="0"/>
          </a:p>
        </p:txBody>
      </p:sp>
      <p:sp>
        <p:nvSpPr>
          <p:cNvPr id="7" name="Slide Number Placeholder 6"/>
          <p:cNvSpPr>
            <a:spLocks noGrp="1"/>
          </p:cNvSpPr>
          <p:nvPr>
            <p:ph type="sldNum" sz="quarter" idx="5"/>
          </p:nvPr>
        </p:nvSpPr>
        <p:spPr/>
        <p:txBody>
          <a:bodyPr/>
          <a:lstStyle/>
          <a:p>
            <a:fld id="{B4008EB6-D09E-4580-8CD6-DDB14511944F}" type="slidenum">
              <a:rPr lang="en-US" smtClean="0"/>
              <a:pPr/>
              <a:t>68</a:t>
            </a:fld>
            <a:endParaRPr lang="en-US" dirty="0"/>
          </a:p>
        </p:txBody>
      </p:sp>
    </p:spTree>
    <p:extLst>
      <p:ext uri="{BB962C8B-B14F-4D97-AF65-F5344CB8AC3E}">
        <p14:creationId xmlns:p14="http://schemas.microsoft.com/office/powerpoint/2010/main" val="2280004181"/>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0000"/>
              </a:lnSpc>
              <a:spcAft>
                <a:spcPts val="0"/>
              </a:spcAft>
            </a:pPr>
            <a:r>
              <a:rPr lang="en-US" sz="850" b="1" dirty="0">
                <a:latin typeface="Segoe UI Light"/>
                <a:cs typeface="Segoe UI Light"/>
              </a:rPr>
              <a:t>Kubernetes core concepts for Azure Kubernetes Service (AKS) - </a:t>
            </a:r>
            <a:r>
              <a:rPr lang="en-US" sz="850" dirty="0">
                <a:latin typeface="Segoe UI Light"/>
                <a:cs typeface="Segoe UI Light"/>
                <a:hlinkClick r:id="rId3"/>
              </a:rPr>
              <a:t>https://docs.microsoft.com/en-us/azure/aks/concepts-clusters-workloads</a:t>
            </a:r>
            <a:endParaRPr lang="en-US" sz="850" dirty="0">
              <a:latin typeface="Segoe UI Light"/>
              <a:cs typeface="Segoe UI Light"/>
            </a:endParaRPr>
          </a:p>
          <a:p>
            <a:endParaRPr lang="en-US" dirty="0">
              <a:latin typeface="Calibri"/>
              <a:cs typeface="Calibri"/>
            </a:endParaRPr>
          </a:p>
          <a:p>
            <a:r>
              <a:rPr lang="en-US" sz="850" b="1" dirty="0">
                <a:latin typeface="Segoe UI Light"/>
                <a:cs typeface="Segoe UI Light"/>
              </a:rPr>
              <a:t>Nodes and node pools</a:t>
            </a:r>
            <a:endParaRPr lang="en-US" sz="850" dirty="0">
              <a:latin typeface="Segoe UI Light"/>
              <a:cs typeface="Segoe UI Light"/>
            </a:endParaRPr>
          </a:p>
          <a:p>
            <a:r>
              <a:rPr lang="en-US" sz="1600" b="0" i="0" dirty="0">
                <a:effectLst/>
                <a:latin typeface="Segoe UI" panose="020B0502040204020203" pitchFamily="34" charset="0"/>
              </a:rPr>
              <a:t>To run your applications and supporting services, you need a Kubernetes node. An AKS cluster has one or more nodes, which is an Azure virtual machine (VM) that runs the Kubernetes node components and container runtime:</a:t>
            </a:r>
          </a:p>
          <a:p>
            <a:endParaRPr lang="en-US" sz="1600" b="0" i="0" dirty="0">
              <a:effectLst/>
              <a:latin typeface="Segoe UI" panose="020B0502040204020203" pitchFamily="34" charset="0"/>
            </a:endParaRPr>
          </a:p>
          <a:p>
            <a:pPr marL="285750" indent="-285750">
              <a:buFont typeface="Arial" panose="020B0604020202020204" pitchFamily="34" charset="0"/>
              <a:buChar char="•"/>
            </a:pPr>
            <a:r>
              <a:rPr lang="en-US" sz="1600" b="0" i="0" dirty="0">
                <a:effectLst/>
                <a:latin typeface="Segoe UI" panose="020B0502040204020203" pitchFamily="34" charset="0"/>
              </a:rPr>
              <a:t>The kubelet is the Kubernetes agent that processes the orchestration requests from the control plane and scheduling of running the requested containers.</a:t>
            </a:r>
          </a:p>
          <a:p>
            <a:pPr marL="285750" indent="-285750" algn="l">
              <a:buFont typeface="Arial" panose="020B0604020202020204" pitchFamily="34" charset="0"/>
              <a:buChar char="•"/>
            </a:pPr>
            <a:r>
              <a:rPr lang="en-US" sz="1600" b="0" i="0" dirty="0">
                <a:effectLst/>
                <a:latin typeface="Segoe UI" panose="020B0502040204020203" pitchFamily="34" charset="0"/>
              </a:rPr>
              <a:t>Virtual networking is handled by the kube-proxy on each node. The proxy routes network traffic and manages IP addressing for services and pods.</a:t>
            </a:r>
          </a:p>
          <a:p>
            <a:pPr marL="285750" indent="-285750" algn="l">
              <a:buFont typeface="Arial" panose="020B0604020202020204" pitchFamily="34" charset="0"/>
              <a:buChar char="•"/>
            </a:pPr>
            <a:r>
              <a:rPr lang="en-US" sz="1600" b="0" i="0" dirty="0">
                <a:effectLst/>
                <a:latin typeface="Segoe UI" panose="020B0502040204020203" pitchFamily="34" charset="0"/>
              </a:rPr>
              <a:t>The </a:t>
            </a:r>
            <a:r>
              <a:rPr lang="en-US" sz="1600" b="0" i="1" dirty="0">
                <a:effectLst/>
                <a:latin typeface="Segoe UI" panose="020B0502040204020203" pitchFamily="34" charset="0"/>
              </a:rPr>
              <a:t>container runtime</a:t>
            </a:r>
            <a:r>
              <a:rPr lang="en-US" sz="1600" b="0" i="0" dirty="0">
                <a:effectLst/>
                <a:latin typeface="Segoe UI" panose="020B0502040204020203" pitchFamily="34" charset="0"/>
              </a:rPr>
              <a:t> is the component that allows containerized applications to run and interact with additional resources such as the virtual network and storage. In AKS, Moby is used as the container runtime.</a:t>
            </a:r>
          </a:p>
          <a:p>
            <a:pPr algn="l"/>
            <a:br>
              <a:rPr lang="en-US" sz="1600" dirty="0"/>
            </a:br>
            <a:r>
              <a:rPr lang="en-US" sz="1600" b="0" i="0" dirty="0">
                <a:effectLst/>
                <a:latin typeface="Segoe UI" panose="020B0502040204020203" pitchFamily="34" charset="0"/>
              </a:rPr>
              <a:t>The Azure VM size for your nodes defines how many CPUs, how much memory, and the size and type of storage available (such as high-performance SSD or regular HDD). If you anticipate a need for applications that require large amounts of CPU and memory or high-performance storage, plan the node size accordingly. You can also scale out the number of nodes in your AKS cluster to meet demand.</a:t>
            </a:r>
          </a:p>
          <a:p>
            <a:pPr algn="l"/>
            <a:endParaRPr lang="en-US" sz="1600" b="0" i="0" dirty="0">
              <a:effectLst/>
              <a:latin typeface="Segoe UI" panose="020B0502040204020203" pitchFamily="34" charset="0"/>
            </a:endParaRPr>
          </a:p>
          <a:p>
            <a:pPr algn="l"/>
            <a:r>
              <a:rPr lang="en-US" sz="1600" b="0" i="0" dirty="0">
                <a:effectLst/>
                <a:latin typeface="Segoe UI" panose="020B0502040204020203" pitchFamily="34" charset="0"/>
              </a:rPr>
              <a:t>In AKS, the VM image for the nodes in your cluster is currently based on Ubuntu Linux or Windows Server 2019. When you create an AKS cluster or scale out the number of nodes, the Azure platform creates the requested number of VMs and configures them. There's no manual configuration for you to perform. Agent nodes are billed as standard virtual machines, so any discounts you have on the VM size you're using (including Azure reservations) are automatically applied.</a:t>
            </a:r>
          </a:p>
          <a:p>
            <a:pPr algn="l"/>
            <a:endParaRPr lang="en-US" sz="1600" b="0" i="0" dirty="0">
              <a:effectLst/>
              <a:latin typeface="Segoe UI" panose="020B0502040204020203" pitchFamily="34" charset="0"/>
            </a:endParaRPr>
          </a:p>
          <a:p>
            <a:pPr algn="l"/>
            <a:r>
              <a:rPr lang="en-US" sz="1600" b="0" i="0" dirty="0">
                <a:effectLst/>
                <a:latin typeface="Segoe UI" panose="020B0502040204020203" pitchFamily="34" charset="0"/>
              </a:rPr>
              <a:t>If you need to use a different host OS, container runtime, or include custom packages, you can deploy your own Kubernetes cluster using </a:t>
            </a:r>
            <a:r>
              <a:rPr lang="en-US" sz="1600" b="0" i="0" dirty="0" err="1">
                <a:effectLst/>
                <a:latin typeface="Segoe UI" panose="020B0502040204020203" pitchFamily="34" charset="0"/>
              </a:rPr>
              <a:t>aks</a:t>
            </a:r>
            <a:r>
              <a:rPr lang="en-US" sz="1600" b="0" i="0" dirty="0">
                <a:effectLst/>
                <a:latin typeface="Segoe UI" panose="020B0502040204020203" pitchFamily="34" charset="0"/>
              </a:rPr>
              <a:t>-engine. The upstream </a:t>
            </a:r>
            <a:r>
              <a:rPr lang="en-US" sz="1600" b="0" i="0" dirty="0" err="1">
                <a:effectLst/>
                <a:latin typeface="Segoe UI" panose="020B0502040204020203" pitchFamily="34" charset="0"/>
              </a:rPr>
              <a:t>aks</a:t>
            </a:r>
            <a:r>
              <a:rPr lang="en-US" sz="1600" b="0" i="0" dirty="0">
                <a:effectLst/>
                <a:latin typeface="Segoe UI" panose="020B0502040204020203" pitchFamily="34" charset="0"/>
              </a:rPr>
              <a:t>-engine releases features and provides configuration options before they are officially supported in AKS clusters. For example, if you wish to use a container runtime other than Moby, you can use </a:t>
            </a:r>
            <a:r>
              <a:rPr lang="en-US" sz="1600" b="0" i="0" dirty="0" err="1">
                <a:effectLst/>
                <a:latin typeface="Segoe UI" panose="020B0502040204020203" pitchFamily="34" charset="0"/>
              </a:rPr>
              <a:t>aks</a:t>
            </a:r>
            <a:r>
              <a:rPr lang="en-US" sz="1600" b="0" i="0" dirty="0">
                <a:effectLst/>
                <a:latin typeface="Segoe UI" panose="020B0502040204020203" pitchFamily="34" charset="0"/>
              </a:rPr>
              <a:t>-engine to configure and deploy a Kubernetes cluster that meets your current needs.</a:t>
            </a:r>
          </a:p>
          <a:p>
            <a:br>
              <a:rPr lang="en-US" sz="1600" dirty="0"/>
            </a:br>
            <a:endParaRPr lang="en-US" sz="850" dirty="0">
              <a:latin typeface="Calibri"/>
              <a:cs typeface="Calibri"/>
            </a:endParaRPr>
          </a:p>
        </p:txBody>
      </p:sp>
      <p:sp>
        <p:nvSpPr>
          <p:cNvPr id="4" name="Header Placeholder 3"/>
          <p:cNvSpPr>
            <a:spLocks noGrp="1"/>
          </p:cNvSpPr>
          <p:nvPr>
            <p:ph type="hdr" sz="quarter"/>
          </p:nvPr>
        </p:nvSpPr>
        <p:spPr/>
        <p:txBody>
          <a:bodyPr/>
          <a:lstStyle/>
          <a:p>
            <a:endParaRPr lang="en-US" dirty="0"/>
          </a:p>
        </p:txBody>
      </p:sp>
      <p:sp>
        <p:nvSpPr>
          <p:cNvPr id="5" name="Footer Placeholder 4"/>
          <p:cNvSpPr>
            <a:spLocks noGrp="1"/>
          </p:cNvSpPr>
          <p:nvPr>
            <p:ph type="ftr" sz="quarter" idx="4"/>
          </p:nvPr>
        </p:nvSpPr>
        <p:spPr/>
        <p:txBody>
          <a:body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fld id="{386CE63F-9E7F-4C04-9D0D-FCA25A8E9E86}" type="datetime8">
              <a:rPr lang="en-US" smtClean="0"/>
              <a:t>10/18/2022 10:22 AM</a:t>
            </a:fld>
            <a:endParaRPr lang="en-US" dirty="0"/>
          </a:p>
        </p:txBody>
      </p:sp>
      <p:sp>
        <p:nvSpPr>
          <p:cNvPr id="7" name="Slide Number Placeholder 6"/>
          <p:cNvSpPr>
            <a:spLocks noGrp="1"/>
          </p:cNvSpPr>
          <p:nvPr>
            <p:ph type="sldNum" sz="quarter" idx="5"/>
          </p:nvPr>
        </p:nvSpPr>
        <p:spPr/>
        <p:txBody>
          <a:bodyPr/>
          <a:lstStyle/>
          <a:p>
            <a:fld id="{B4008EB6-D09E-4580-8CD6-DDB14511944F}" type="slidenum">
              <a:rPr lang="en-US" smtClean="0"/>
              <a:pPr/>
              <a:t>69</a:t>
            </a:fld>
            <a:endParaRPr lang="en-US" dirty="0"/>
          </a:p>
        </p:txBody>
      </p:sp>
    </p:spTree>
    <p:extLst>
      <p:ext uri="{BB962C8B-B14F-4D97-AF65-F5344CB8AC3E}">
        <p14:creationId xmlns:p14="http://schemas.microsoft.com/office/powerpoint/2010/main" val="138582921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850" dirty="0">
                <a:latin typeface="Segoe UI Light"/>
                <a:cs typeface="Segoe UI Light"/>
              </a:rPr>
              <a:t>Cloud Provider DDoS attacks - </a:t>
            </a:r>
            <a:r>
              <a:rPr lang="en-US" sz="850" dirty="0">
                <a:latin typeface="Segoe UI Light"/>
                <a:cs typeface="Segoe UI Light"/>
                <a:hlinkClick r:id="rId3"/>
              </a:rPr>
              <a:t>https://www.microsoft.com/securityinsights/DDoS</a:t>
            </a:r>
            <a:endParaRPr lang="en-US" sz="850" dirty="0">
              <a:latin typeface="Segoe UI Light"/>
              <a:cs typeface="Segoe UI Light"/>
            </a:endParaRPr>
          </a:p>
          <a:p>
            <a:endParaRPr lang="en-US" sz="850" dirty="0">
              <a:latin typeface="Segoe UI Light"/>
              <a:cs typeface="Segoe UI Light"/>
            </a:endParaRPr>
          </a:p>
          <a:p>
            <a:r>
              <a:rPr lang="en-US" sz="850" dirty="0">
                <a:latin typeface="Segoe UI Light"/>
                <a:cs typeface="Segoe UI Light"/>
              </a:rPr>
              <a:t>A denial of service attack (DoS) is an attack that has the goal of preventing access to services or systems. If the attack originates from one location, it is called a DoS. If the attack originates from multiple networks and systems, it is called distributed denial of service (DDoS).</a:t>
            </a:r>
            <a:endParaRPr lang="bs-Latn-BA" sz="850" dirty="0">
              <a:latin typeface="Segoe UI Light"/>
              <a:cs typeface="Segoe UI Light"/>
            </a:endParaRPr>
          </a:p>
          <a:p>
            <a:r>
              <a:rPr lang="en-US" sz="850" dirty="0">
                <a:latin typeface="Segoe UI Light"/>
                <a:cs typeface="Segoe UI Light"/>
              </a:rPr>
              <a:t> </a:t>
            </a:r>
            <a:endParaRPr lang="bs-Latn-BA" sz="850" dirty="0">
              <a:latin typeface="Segoe UI Light"/>
              <a:cs typeface="Segoe UI Light"/>
            </a:endParaRPr>
          </a:p>
          <a:p>
            <a:r>
              <a:rPr lang="en-US" sz="850" dirty="0">
                <a:latin typeface="Segoe UI Light"/>
                <a:cs typeface="Segoe UI Light"/>
              </a:rPr>
              <a:t>Before learning more about DDoS, you need to know what botnets are. </a:t>
            </a:r>
            <a:r>
              <a:rPr lang="en-US" sz="850" i="1" dirty="0">
                <a:latin typeface="Segoe UI Light"/>
                <a:cs typeface="Segoe UI Light"/>
              </a:rPr>
              <a:t>Botnets</a:t>
            </a:r>
            <a:r>
              <a:rPr lang="en-US" sz="850" dirty="0">
                <a:latin typeface="Segoe UI Light"/>
                <a:cs typeface="Segoe UI Light"/>
              </a:rPr>
              <a:t> are collections of internet-connected systems that an individual controls and uses without their owners’ knowledge. Botnet owners use them to perform various actions of their choosing. Often, they use them for spamming, data storage, DDoS, or various other actions that are up to the person in control of the botnet. In the past, botnets were made up just of compromised computers, but now, botnets are also made up of Internet of Things (IoT) devices. Malicious hackers can get these poorly secured security cameras, digital video recorders, thermostats, and other internet-connected devices under their control.</a:t>
            </a:r>
            <a:endParaRPr lang="bs-Latn-BA" sz="850" dirty="0">
              <a:latin typeface="Segoe UI Light"/>
              <a:cs typeface="Segoe UI Light"/>
            </a:endParaRPr>
          </a:p>
          <a:p>
            <a:endParaRPr lang="en-US" sz="850" dirty="0">
              <a:latin typeface="Segoe UI Light"/>
              <a:cs typeface="Segoe UI Light"/>
            </a:endParaRPr>
          </a:p>
          <a:p>
            <a:r>
              <a:rPr lang="en-US" sz="850" dirty="0">
                <a:latin typeface="Segoe UI Light"/>
                <a:cs typeface="Segoe UI Light"/>
              </a:rPr>
              <a:t>So, DDoS is a collection of attack types aimed at disrupting the availability of a target. These attacks involve a coordinated effort that uses multiple internet-connected systems to launch many network requests against DNS, web services, email, and more. Pretty much any application that the malicious hacker can access might become the target of a DDoS. The malicious hacker’s goal is to overwhelm system resources on targeted servers so they can no longer process legitimate traffic, effectively making the system inaccessible.</a:t>
            </a:r>
            <a:endParaRPr lang="bs-Latn-BA" sz="850" dirty="0">
              <a:latin typeface="Segoe UI Light"/>
              <a:cs typeface="Segoe UI Light"/>
            </a:endParaRPr>
          </a:p>
          <a:p>
            <a:endParaRPr lang="en-US" sz="850" dirty="0">
              <a:latin typeface="Segoe UI Light"/>
              <a:cs typeface="Segoe UI Light"/>
            </a:endParaRPr>
          </a:p>
          <a:p>
            <a:r>
              <a:rPr lang="en-US" sz="850" dirty="0">
                <a:latin typeface="Segoe UI Light"/>
                <a:cs typeface="Segoe UI Light"/>
              </a:rPr>
              <a:t>A DDoS generally involves many systems sending traffic to targets as part of a botnet. In most cases, the owners of the systems in a botnet don’t know that their devices are compromised and participating in an attack. Botnets are becoming a bigger problem than before because of the increasing numbers of connected devices.</a:t>
            </a:r>
            <a:endParaRPr lang="bs-Latn-BA" sz="850" kern="1200" dirty="0">
              <a:solidFill>
                <a:schemeClr val="tx1"/>
              </a:solidFill>
              <a:effectLst/>
              <a:latin typeface="Segoe UI Light"/>
              <a:cs typeface="Segoe UI Light"/>
            </a:endParaRPr>
          </a:p>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10/18/2022 10:22 AM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7</a:t>
            </a:fld>
            <a:endParaRPr lang="en-US" dirty="0"/>
          </a:p>
        </p:txBody>
      </p:sp>
    </p:spTree>
    <p:extLst>
      <p:ext uri="{BB962C8B-B14F-4D97-AF65-F5344CB8AC3E}">
        <p14:creationId xmlns:p14="http://schemas.microsoft.com/office/powerpoint/2010/main" val="2789385262"/>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0000"/>
              </a:lnSpc>
              <a:spcAft>
                <a:spcPts val="0"/>
              </a:spcAft>
            </a:pPr>
            <a:r>
              <a:rPr lang="en-US" dirty="0"/>
              <a:t>To allow access to your applications, or for application components to communicate with each other, Kubernetes provides an abstraction layer to virtual networking. Kubernetes nodes are connected to a virtual network and can provide inbound and outbound connectivity for pods. The kube-proxy component runs on each node to provide these network features.</a:t>
            </a:r>
          </a:p>
          <a:p>
            <a:pPr>
              <a:lnSpc>
                <a:spcPct val="100000"/>
              </a:lnSpc>
              <a:spcAft>
                <a:spcPts val="0"/>
              </a:spcAft>
            </a:pPr>
            <a:endParaRPr lang="en-US" dirty="0"/>
          </a:p>
          <a:p>
            <a:pPr>
              <a:lnSpc>
                <a:spcPct val="100000"/>
              </a:lnSpc>
              <a:spcAft>
                <a:spcPts val="0"/>
              </a:spcAft>
            </a:pPr>
            <a:r>
              <a:rPr lang="en-US" dirty="0"/>
              <a:t>In Kubernetes, Services logically group pods to allow for direct access via an IP address or DNS name and on a specific port. You can also distribute traffic using a load balancer. More complex routing of application traffic can also be achieved with Ingress Controllers. Security and filtering of the network traffic for pods is possible with Kubernetes network policies.</a:t>
            </a:r>
          </a:p>
          <a:p>
            <a:pPr>
              <a:lnSpc>
                <a:spcPct val="100000"/>
              </a:lnSpc>
              <a:spcAft>
                <a:spcPts val="0"/>
              </a:spcAft>
            </a:pPr>
            <a:endParaRPr lang="en-US" dirty="0"/>
          </a:p>
          <a:p>
            <a:pPr>
              <a:lnSpc>
                <a:spcPct val="100000"/>
              </a:lnSpc>
              <a:spcAft>
                <a:spcPts val="0"/>
              </a:spcAft>
            </a:pPr>
            <a:r>
              <a:rPr lang="en-US" dirty="0"/>
              <a:t>The Azure platform also helps to simplify virtual networking for AKS clusters. When you create a Kubernetes load balancer, the underlying Azure load balancer resource is created and configured. As you open network ports to pods, the corresponding Azure network security group rules are configured. For HTTP application routing, Azure can also configure external DNS as new ingress routes are configured.</a:t>
            </a:r>
          </a:p>
          <a:p>
            <a:pPr>
              <a:lnSpc>
                <a:spcPct val="100000"/>
              </a:lnSpc>
              <a:spcAft>
                <a:spcPts val="0"/>
              </a:spcAft>
            </a:pPr>
            <a:endParaRPr lang="en-US" dirty="0"/>
          </a:p>
          <a:p>
            <a:pPr>
              <a:lnSpc>
                <a:spcPct val="100000"/>
              </a:lnSpc>
              <a:spcAft>
                <a:spcPts val="0"/>
              </a:spcAft>
            </a:pPr>
            <a:r>
              <a:rPr lang="en-US" b="1" dirty="0"/>
              <a:t>Services</a:t>
            </a:r>
            <a:endParaRPr lang="en-US" dirty="0"/>
          </a:p>
          <a:p>
            <a:pPr>
              <a:lnSpc>
                <a:spcPct val="100000"/>
              </a:lnSpc>
              <a:spcAft>
                <a:spcPts val="0"/>
              </a:spcAft>
            </a:pPr>
            <a:r>
              <a:rPr lang="en-US" dirty="0"/>
              <a:t>To simplify the network configuration for application workloads, Kubernetes uses Services to logically group a set of pods together and provide network connectivity. The following Service types are available:</a:t>
            </a:r>
          </a:p>
          <a:p>
            <a:pPr marL="285750" indent="-285750">
              <a:lnSpc>
                <a:spcPct val="100000"/>
              </a:lnSpc>
              <a:spcAft>
                <a:spcPts val="0"/>
              </a:spcAft>
              <a:buFont typeface="Arial"/>
              <a:buChar char="•"/>
            </a:pPr>
            <a:r>
              <a:rPr lang="en-US" b="1" dirty="0"/>
              <a:t>Cluster IP</a:t>
            </a:r>
            <a:r>
              <a:rPr lang="en-US" dirty="0"/>
              <a:t> - Creates an internal IP address for use within the AKS cluster. Good for internal-only applications that support other workloads within the cluster.</a:t>
            </a:r>
          </a:p>
          <a:p>
            <a:pPr marL="285750" indent="-285750">
              <a:lnSpc>
                <a:spcPct val="100000"/>
              </a:lnSpc>
              <a:spcAft>
                <a:spcPts val="0"/>
              </a:spcAft>
              <a:buFont typeface="Arial"/>
              <a:buChar char="•"/>
            </a:pPr>
            <a:r>
              <a:rPr lang="en-US" b="1" dirty="0"/>
              <a:t>NodePort</a:t>
            </a:r>
            <a:r>
              <a:rPr lang="en-US" dirty="0"/>
              <a:t> - Creates a port mapping on the underlying node that allows the application to be accessed directly with the node IP address and port.</a:t>
            </a:r>
          </a:p>
          <a:p>
            <a:pPr marL="285750" indent="-285750">
              <a:lnSpc>
                <a:spcPct val="100000"/>
              </a:lnSpc>
              <a:spcAft>
                <a:spcPts val="0"/>
              </a:spcAft>
              <a:buFont typeface="Arial"/>
              <a:buChar char="•"/>
            </a:pPr>
            <a:r>
              <a:rPr lang="en-US" b="1" dirty="0"/>
              <a:t>LoadBalancer</a:t>
            </a:r>
            <a:r>
              <a:rPr lang="en-US" dirty="0"/>
              <a:t> - Creates an Azure load balancer resource, configures an external IP address, and connects the requested pods to the load balancer backend pool. To allow customers' traffic to reach the application, load balancing rules are created on the desired ports.</a:t>
            </a:r>
          </a:p>
          <a:p>
            <a:pPr marL="285750" indent="-285750">
              <a:lnSpc>
                <a:spcPct val="100000"/>
              </a:lnSpc>
              <a:spcAft>
                <a:spcPts val="0"/>
              </a:spcAft>
              <a:buFont typeface="Arial"/>
              <a:buChar char="•"/>
            </a:pPr>
            <a:r>
              <a:rPr lang="en-US" sz="850" b="1" dirty="0">
                <a:latin typeface="Segoe UI Light"/>
                <a:cs typeface="Segoe UI Light"/>
              </a:rPr>
              <a:t>ExternalName</a:t>
            </a:r>
            <a:r>
              <a:rPr lang="en-US" sz="850" dirty="0">
                <a:latin typeface="Segoe UI Light"/>
                <a:cs typeface="Segoe UI Light"/>
              </a:rPr>
              <a:t> - Creates a specific DNS entry for easier application access.</a:t>
            </a:r>
          </a:p>
          <a:p>
            <a:endParaRPr lang="en-US" dirty="0">
              <a:latin typeface="Calibri"/>
              <a:cs typeface="Calibri"/>
            </a:endParaRPr>
          </a:p>
          <a:p>
            <a:r>
              <a:rPr lang="en-US" dirty="0"/>
              <a:t>When you run modern, microservices-based applications in Kubernetes, you often want to control which components can communicate with each other. The </a:t>
            </a:r>
            <a:r>
              <a:rPr lang="en-US" b="1" dirty="0"/>
              <a:t>principle of least privilege</a:t>
            </a:r>
            <a:r>
              <a:rPr lang="en-US" dirty="0"/>
              <a:t> should be applied to how traffic can flow between pods in an Azure Kubernetes Service (AKS) cluster. Let's say you likely want to block traffic directly to back-end applications. The </a:t>
            </a:r>
            <a:r>
              <a:rPr lang="en-US" i="1" dirty="0"/>
              <a:t>Network Policy</a:t>
            </a:r>
            <a:r>
              <a:rPr lang="en-US" dirty="0"/>
              <a:t> feature in Kubernetes lets you define rules for ingress and egress traffic between pods in a cluster.</a:t>
            </a:r>
          </a:p>
        </p:txBody>
      </p:sp>
      <p:sp>
        <p:nvSpPr>
          <p:cNvPr id="4" name="Header Placeholder 3"/>
          <p:cNvSpPr>
            <a:spLocks noGrp="1"/>
          </p:cNvSpPr>
          <p:nvPr>
            <p:ph type="hdr" sz="quarter"/>
          </p:nvPr>
        </p:nvSpPr>
        <p:spPr/>
        <p:txBody>
          <a:bodyPr/>
          <a:lstStyle/>
          <a:p>
            <a:endParaRPr lang="en-US" dirty="0"/>
          </a:p>
        </p:txBody>
      </p:sp>
      <p:sp>
        <p:nvSpPr>
          <p:cNvPr id="5" name="Footer Placeholder 4"/>
          <p:cNvSpPr>
            <a:spLocks noGrp="1"/>
          </p:cNvSpPr>
          <p:nvPr>
            <p:ph type="ftr" sz="quarter" idx="4"/>
          </p:nvPr>
        </p:nvSpPr>
        <p:spPr/>
        <p:txBody>
          <a:body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fld id="{386CE63F-9E7F-4C04-9D0D-FCA25A8E9E86}" type="datetime8">
              <a:rPr lang="en-US" smtClean="0"/>
              <a:t>10/18/2022 10:22 AM</a:t>
            </a:fld>
            <a:endParaRPr lang="en-US" dirty="0"/>
          </a:p>
        </p:txBody>
      </p:sp>
      <p:sp>
        <p:nvSpPr>
          <p:cNvPr id="7" name="Slide Number Placeholder 6"/>
          <p:cNvSpPr>
            <a:spLocks noGrp="1"/>
          </p:cNvSpPr>
          <p:nvPr>
            <p:ph type="sldNum" sz="quarter" idx="5"/>
          </p:nvPr>
        </p:nvSpPr>
        <p:spPr/>
        <p:txBody>
          <a:bodyPr/>
          <a:lstStyle/>
          <a:p>
            <a:fld id="{B4008EB6-D09E-4580-8CD6-DDB14511944F}" type="slidenum">
              <a:rPr lang="en-US" smtClean="0"/>
              <a:pPr/>
              <a:t>70</a:t>
            </a:fld>
            <a:endParaRPr lang="en-US" dirty="0"/>
          </a:p>
        </p:txBody>
      </p:sp>
    </p:spTree>
    <p:extLst>
      <p:ext uri="{BB962C8B-B14F-4D97-AF65-F5344CB8AC3E}">
        <p14:creationId xmlns:p14="http://schemas.microsoft.com/office/powerpoint/2010/main" val="3276415618"/>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367" rtl="0" eaLnBrk="1" fontAlgn="auto" latinLnBrk="0" hangingPunct="1">
              <a:lnSpc>
                <a:spcPct val="90000"/>
              </a:lnSpc>
              <a:spcBef>
                <a:spcPts val="0"/>
              </a:spcBef>
              <a:spcAft>
                <a:spcPts val="333"/>
              </a:spcAft>
              <a:buClrTx/>
              <a:buSzTx/>
              <a:buFontTx/>
              <a:buNone/>
              <a:tabLst/>
              <a:defRPr/>
            </a:pPr>
            <a:r>
              <a:rPr lang="en-US" sz="1600" b="0" i="0" dirty="0">
                <a:solidFill>
                  <a:srgbClr val="171717"/>
                </a:solidFill>
                <a:effectLst/>
                <a:latin typeface="Segoe UI" panose="020B0502040204020203" pitchFamily="34" charset="0"/>
              </a:rPr>
              <a:t>Integrate Azure Active Directory with Azure Kubernetes Service - </a:t>
            </a:r>
            <a:r>
              <a:rPr lang="en-AU" sz="850" dirty="0">
                <a:latin typeface="Segoe UI Light"/>
                <a:cs typeface="Segoe UI Light"/>
                <a:hlinkClick r:id="rId3"/>
              </a:rPr>
              <a:t>https://docs.microsoft.com/en-us/azure/aks/azure-ad-integration</a:t>
            </a:r>
            <a:endParaRPr lang="en-AU" sz="850" dirty="0">
              <a:latin typeface="Segoe UI Light"/>
              <a:cs typeface="Segoe UI Light"/>
            </a:endParaRPr>
          </a:p>
          <a:p>
            <a:pPr marL="0" marR="0" lvl="0" indent="0" algn="l" defTabSz="914367" rtl="0" eaLnBrk="1" fontAlgn="auto" latinLnBrk="0" hangingPunct="1">
              <a:lnSpc>
                <a:spcPct val="90000"/>
              </a:lnSpc>
              <a:spcBef>
                <a:spcPts val="0"/>
              </a:spcBef>
              <a:spcAft>
                <a:spcPts val="333"/>
              </a:spcAft>
              <a:buClrTx/>
              <a:buSzTx/>
              <a:buFontTx/>
              <a:buNone/>
              <a:tabLst/>
              <a:defRPr/>
            </a:pPr>
            <a:r>
              <a:rPr lang="en-US" sz="1600" b="0" i="0" dirty="0">
                <a:solidFill>
                  <a:srgbClr val="171717"/>
                </a:solidFill>
                <a:effectLst/>
                <a:latin typeface="Segoe UI" panose="020B0502040204020203" pitchFamily="34" charset="0"/>
              </a:rPr>
              <a:t>Service principals with Azure Kubernetes Service (AKS) - </a:t>
            </a:r>
            <a:r>
              <a:rPr lang="en-AU" sz="850" dirty="0">
                <a:latin typeface="Segoe UI Light"/>
                <a:cs typeface="Segoe UI Light"/>
                <a:hlinkClick r:id="rId4"/>
              </a:rPr>
              <a:t>https://docs.microsoft.com/en-us/azure/aks/kubernetes-service-principal</a:t>
            </a:r>
            <a:endParaRPr lang="en-AU" sz="850" dirty="0">
              <a:latin typeface="Segoe UI Light"/>
              <a:cs typeface="Segoe UI Light"/>
            </a:endParaRPr>
          </a:p>
          <a:p>
            <a:pPr marL="0" marR="0" lvl="0" indent="0" algn="l" defTabSz="914367" rtl="0" eaLnBrk="1" fontAlgn="auto" latinLnBrk="0" hangingPunct="1">
              <a:lnSpc>
                <a:spcPct val="90000"/>
              </a:lnSpc>
              <a:spcBef>
                <a:spcPts val="0"/>
              </a:spcBef>
              <a:spcAft>
                <a:spcPts val="333"/>
              </a:spcAft>
              <a:buClrTx/>
              <a:buSzTx/>
              <a:buFontTx/>
              <a:buNone/>
              <a:tabLst/>
              <a:defRPr/>
            </a:pPr>
            <a:r>
              <a:rPr lang="en-US" sz="1600" b="0" i="0" dirty="0">
                <a:solidFill>
                  <a:srgbClr val="171717"/>
                </a:solidFill>
                <a:effectLst/>
                <a:latin typeface="Segoe UI" panose="020B0502040204020203" pitchFamily="34" charset="0"/>
              </a:rPr>
              <a:t>Use managed identities in Azure Kubernetes Service - </a:t>
            </a:r>
            <a:r>
              <a:rPr lang="en-AU" sz="850" dirty="0">
                <a:latin typeface="Segoe UI Light"/>
                <a:cs typeface="Segoe UI Light"/>
                <a:hlinkClick r:id="rId5"/>
              </a:rPr>
              <a:t>https://docs.microsoft.com/en-us/azure/aks/use-managed-identity</a:t>
            </a:r>
          </a:p>
          <a:p>
            <a:endParaRPr lang="en-AU" sz="850" dirty="0">
              <a:cs typeface="Segoe UI Light"/>
            </a:endParaRPr>
          </a:p>
          <a:p>
            <a:r>
              <a:rPr lang="en-AU" dirty="0"/>
              <a:t>There are different ways to authenticate with and secure Kubernetes clusters. Using role-based access controls (RBAC), you can grant users or groups access to only the resources they need. With Azure Kubernetes Service (AKS), you can further enhance the security and permissions structure by using Azure Active Directory. These approaches help you secure your application workloads and customer data.</a:t>
            </a:r>
          </a:p>
          <a:p>
            <a:endParaRPr lang="en-AU" dirty="0"/>
          </a:p>
          <a:p>
            <a:r>
              <a:rPr lang="en-AU" b="1" dirty="0"/>
              <a:t>Kubernetes service accounts</a:t>
            </a:r>
          </a:p>
          <a:p>
            <a:endParaRPr lang="en-AU" dirty="0"/>
          </a:p>
          <a:p>
            <a:r>
              <a:rPr lang="en-AU" dirty="0"/>
              <a:t>One of the primary user types in Kubernetes is a service account. A service account exists in, and is managed by, the Kubernetes API. The credentials for service accounts are stored as Kubernetes secrets, which allows them to be used by authorized pods to communicate with the API Server. Most API requests provide an authentication token for a service account or a normal user account.</a:t>
            </a:r>
          </a:p>
          <a:p>
            <a:r>
              <a:rPr lang="en-AU" dirty="0"/>
              <a:t>Normal user accounts allow more traditional access for human administrators or developers, not just services and processes. Kubernetes itself doesn't provide an identity management solution where regular user accounts and passwords are stored. Instead, external identity solutions can be integrated into Kubernetes. For AKS clusters, this integrated identity solution is Azure Active Directory.</a:t>
            </a:r>
          </a:p>
          <a:p>
            <a:endParaRPr lang="en-AU" b="1" dirty="0"/>
          </a:p>
          <a:p>
            <a:r>
              <a:rPr lang="en-AU" b="1" dirty="0"/>
              <a:t>Azure Active Directory integration</a:t>
            </a:r>
          </a:p>
          <a:p>
            <a:endParaRPr lang="en-AU" dirty="0"/>
          </a:p>
          <a:p>
            <a:r>
              <a:rPr lang="en-AU" dirty="0"/>
              <a:t>The security of AKS clusters can be enhanced with the integration of Azure Active Directory (AD). Built on decades of enterprise identity management, Azure AD is a multi-tenant, cloud-based directory, and identity management service that combines core directory services, application access management, and identity protection. With Azure AD, you can integrate on-premises identities into AKS clusters to provide a single source for account management and security.</a:t>
            </a:r>
          </a:p>
          <a:p>
            <a:endParaRPr lang="en-AU" sz="850" dirty="0">
              <a:cs typeface="Segoe UI Light"/>
            </a:endParaRPr>
          </a:p>
          <a:p>
            <a:r>
              <a:rPr lang="en-AU" dirty="0"/>
              <a:t>With Azure AD-integrated AKS clusters, you can grant users or groups access to Kubernetes resources within a namespace or across the cluster. To obtain a kubectl configuration context, a user can run the az aks get-credentials command. When a user then interacts with the AKS cluster with kubectl, they are prompted to sign in with their Azure AD credentials. This approach provides a single source for user account management and password credentials. The user can only access the resources as defined by the cluster administrator.</a:t>
            </a:r>
          </a:p>
          <a:p>
            <a:r>
              <a:rPr lang="en-AU" dirty="0"/>
              <a:t>Azure AD authentication in AKS clusters uses OpenID Connect, an identity layer built on top of the OAuth 2.0 protocol. OAuth 2.0 defines mechanisms to obtain and use access tokens to access protected resources, and OpenID Connect implements authentication as an extension to the OAuth 2.0 authorization process.</a:t>
            </a:r>
          </a:p>
          <a:p>
            <a:endParaRPr lang="en-AU" sz="850" dirty="0">
              <a:cs typeface="Segoe UI Light"/>
            </a:endParaRPr>
          </a:p>
          <a:p>
            <a:endParaRPr lang="en-AU" sz="850" dirty="0">
              <a:cs typeface="Segoe UI Light"/>
            </a:endParaRPr>
          </a:p>
        </p:txBody>
      </p:sp>
      <p:sp>
        <p:nvSpPr>
          <p:cNvPr id="4" name="Header Placeholder 3"/>
          <p:cNvSpPr>
            <a:spLocks noGrp="1"/>
          </p:cNvSpPr>
          <p:nvPr>
            <p:ph type="hdr" sz="quarter"/>
          </p:nvPr>
        </p:nvSpPr>
        <p:spPr/>
        <p:txBody>
          <a:bodyPr/>
          <a:lstStyle/>
          <a:p>
            <a:endParaRPr lang="en-US" dirty="0"/>
          </a:p>
        </p:txBody>
      </p:sp>
      <p:sp>
        <p:nvSpPr>
          <p:cNvPr id="5" name="Footer Placeholder 4"/>
          <p:cNvSpPr>
            <a:spLocks noGrp="1"/>
          </p:cNvSpPr>
          <p:nvPr>
            <p:ph type="ftr" sz="quarter" idx="4"/>
          </p:nvPr>
        </p:nvSpPr>
        <p:spPr/>
        <p:txBody>
          <a:body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fld id="{386CE63F-9E7F-4C04-9D0D-FCA25A8E9E86}" type="datetime8">
              <a:rPr lang="en-US" smtClean="0"/>
              <a:t>10/18/2022 10:22 AM</a:t>
            </a:fld>
            <a:endParaRPr lang="en-US" dirty="0"/>
          </a:p>
        </p:txBody>
      </p:sp>
      <p:sp>
        <p:nvSpPr>
          <p:cNvPr id="7" name="Slide Number Placeholder 6"/>
          <p:cNvSpPr>
            <a:spLocks noGrp="1"/>
          </p:cNvSpPr>
          <p:nvPr>
            <p:ph type="sldNum" sz="quarter" idx="5"/>
          </p:nvPr>
        </p:nvSpPr>
        <p:spPr/>
        <p:txBody>
          <a:bodyPr/>
          <a:lstStyle/>
          <a:p>
            <a:fld id="{B4008EB6-D09E-4580-8CD6-DDB14511944F}" type="slidenum">
              <a:rPr lang="en-US" smtClean="0"/>
              <a:pPr/>
              <a:t>73</a:t>
            </a:fld>
            <a:endParaRPr lang="en-US" dirty="0"/>
          </a:p>
        </p:txBody>
      </p:sp>
    </p:spTree>
    <p:extLst>
      <p:ext uri="{BB962C8B-B14F-4D97-AF65-F5344CB8AC3E}">
        <p14:creationId xmlns:p14="http://schemas.microsoft.com/office/powerpoint/2010/main" val="267842882"/>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367" rtl="0" eaLnBrk="1" fontAlgn="auto" latinLnBrk="0" hangingPunct="1">
              <a:lnSpc>
                <a:spcPct val="90000"/>
              </a:lnSpc>
              <a:spcBef>
                <a:spcPts val="0"/>
              </a:spcBef>
              <a:spcAft>
                <a:spcPts val="333"/>
              </a:spcAft>
              <a:buClrTx/>
              <a:buSzTx/>
              <a:buFontTx/>
              <a:buNone/>
              <a:tabLst/>
              <a:defRPr/>
            </a:pPr>
            <a:r>
              <a:rPr lang="en-US" sz="800" dirty="0">
                <a:latin typeface="Segoe UI Semilight"/>
                <a:cs typeface="Segoe UI Semilight"/>
              </a:rPr>
              <a:t>For students who may be new to Azure or are struggling with the labs consider having them use their lab time going through the Learn modules instead.</a:t>
            </a:r>
          </a:p>
          <a:p>
            <a:pPr marL="0" marR="0" lvl="0" indent="0" algn="l" defTabSz="914367" rtl="0" eaLnBrk="1" fontAlgn="auto" latinLnBrk="0" hangingPunct="1">
              <a:lnSpc>
                <a:spcPct val="90000"/>
              </a:lnSpc>
              <a:spcBef>
                <a:spcPts val="0"/>
              </a:spcBef>
              <a:spcAft>
                <a:spcPts val="333"/>
              </a:spcAft>
              <a:buClrTx/>
              <a:buSzTx/>
              <a:buFontTx/>
              <a:buNone/>
              <a:tabLst/>
              <a:defRPr/>
            </a:pPr>
            <a:endParaRPr lang="en-US" sz="800" dirty="0">
              <a:latin typeface="Segoe UI Semilight"/>
              <a:cs typeface="Segoe UI Semilight"/>
            </a:endParaRPr>
          </a:p>
          <a:p>
            <a:pPr marL="0" marR="0" lvl="0" indent="0" algn="l" defTabSz="914367" rtl="0" eaLnBrk="1" fontAlgn="auto" latinLnBrk="0" hangingPunct="1">
              <a:lnSpc>
                <a:spcPct val="90000"/>
              </a:lnSpc>
              <a:spcBef>
                <a:spcPts val="0"/>
              </a:spcBef>
              <a:spcAft>
                <a:spcPts val="333"/>
              </a:spcAft>
              <a:buClrTx/>
              <a:buSzTx/>
              <a:buFontTx/>
              <a:buNone/>
              <a:tabLst/>
              <a:defRPr/>
            </a:pPr>
            <a:r>
              <a:rPr lang="en-US" sz="800" dirty="0">
                <a:latin typeface="Segoe UI Semilight"/>
                <a:cs typeface="Segoe UI Semilight"/>
              </a:rPr>
              <a:t>(docs.microsoft.com/Learn)</a:t>
            </a:r>
            <a:endParaRPr lang="en-US" sz="800" dirty="0"/>
          </a:p>
          <a:p>
            <a:pPr lvl="1">
              <a:buFont typeface="Arial" panose="020B0604020202020204" pitchFamily="34" charset="0"/>
              <a:buChar char="•"/>
            </a:pPr>
            <a:r>
              <a:rPr lang="fr-FR" sz="900" kern="1200" dirty="0">
                <a:solidFill>
                  <a:schemeClr val="tx1"/>
                </a:solidFill>
                <a:latin typeface="Segoe UI Light" pitchFamily="34" charset="0"/>
                <a:ea typeface="+mn-ea"/>
                <a:cs typeface="+mn-cs"/>
              </a:rPr>
              <a:t>Core Cloud Services - Azure compute options – https://docs.microsoft.com/en-us/learn/modules/intro-to-azure-compute/</a:t>
            </a:r>
          </a:p>
          <a:p>
            <a:pPr lvl="1">
              <a:buFont typeface="Arial" panose="020B0604020202020204" pitchFamily="34" charset="0"/>
              <a:buChar char="•"/>
            </a:pPr>
            <a:r>
              <a:rPr lang="en-US" sz="900" dirty="0"/>
              <a:t>Build and store container images with Azure Container Registry - https://docs.microsoft.com/en-us/learn/modules/build-and-store-container-images/</a:t>
            </a:r>
          </a:p>
          <a:p>
            <a:pPr lvl="1">
              <a:buFont typeface="Arial" panose="020B0604020202020204" pitchFamily="34" charset="0"/>
              <a:buChar char="•"/>
            </a:pPr>
            <a:r>
              <a:rPr lang="en-US" sz="900" dirty="0"/>
              <a:t>Build a containerized web application with Docker - https://docs.microsoft.com/en-us/learn/modules/intro-to-containers/</a:t>
            </a:r>
          </a:p>
          <a:p>
            <a:pPr lvl="1">
              <a:buFont typeface="Arial" panose="020B0604020202020204" pitchFamily="34" charset="0"/>
              <a:buChar char="•"/>
            </a:pPr>
            <a:r>
              <a:rPr lang="en-US" sz="900" dirty="0"/>
              <a:t>Introduction to Docker containers - https://docs.microsoft.com/en-us/learn/modules/intro-to-docker-containers/</a:t>
            </a:r>
          </a:p>
          <a:p>
            <a:pPr lvl="1">
              <a:buFont typeface="Arial" panose="020B0604020202020204" pitchFamily="34" charset="0"/>
              <a:buChar char="•"/>
            </a:pPr>
            <a:r>
              <a:rPr lang="en-US" sz="900" dirty="0"/>
              <a:t>Run Docker containers with Azure Container Instances - https://docs.microsoft.com/en-us/learn/modules/run-docker-with-azure-container-instances/</a:t>
            </a:r>
          </a:p>
          <a:p>
            <a:pPr lvl="1">
              <a:buFont typeface="Arial" panose="020B0604020202020204" pitchFamily="34" charset="0"/>
              <a:buChar char="•"/>
            </a:pPr>
            <a:r>
              <a:rPr lang="en-US" sz="900" dirty="0"/>
              <a:t>Azure Kubernetes Service Workshop - https://docs.microsoft.com/en-us/learn/modules/aks-workshop/</a:t>
            </a:r>
          </a:p>
          <a:p>
            <a:endParaRPr lang="en-US" dirty="0"/>
          </a:p>
        </p:txBody>
      </p:sp>
      <p:sp>
        <p:nvSpPr>
          <p:cNvPr id="4" name="Header Placeholder 3"/>
          <p:cNvSpPr>
            <a:spLocks noGrp="1"/>
          </p:cNvSpPr>
          <p:nvPr>
            <p:ph type="hdr" sz="quarter"/>
          </p:nvPr>
        </p:nvSpPr>
        <p:spPr/>
        <p:txBody>
          <a:bodyPr/>
          <a:lstStyle/>
          <a:p>
            <a:endParaRPr lang="en-US" dirty="0"/>
          </a:p>
        </p:txBody>
      </p:sp>
      <p:sp>
        <p:nvSpPr>
          <p:cNvPr id="5" name="Footer Placeholder 4"/>
          <p:cNvSpPr>
            <a:spLocks noGrp="1"/>
          </p:cNvSpPr>
          <p:nvPr>
            <p:ph type="ftr" sz="quarter" idx="4"/>
          </p:nvPr>
        </p:nvSpPr>
        <p:spPr/>
        <p:txBody>
          <a:body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fld id="{386CE63F-9E7F-4C04-9D0D-FCA25A8E9E86}" type="datetime8">
              <a:rPr lang="en-US" smtClean="0"/>
              <a:t>10/18/2022 10:22 AM</a:t>
            </a:fld>
            <a:endParaRPr lang="en-US" dirty="0"/>
          </a:p>
        </p:txBody>
      </p:sp>
      <p:sp>
        <p:nvSpPr>
          <p:cNvPr id="7" name="Slide Number Placeholder 6"/>
          <p:cNvSpPr>
            <a:spLocks noGrp="1"/>
          </p:cNvSpPr>
          <p:nvPr>
            <p:ph type="sldNum" sz="quarter" idx="5"/>
          </p:nvPr>
        </p:nvSpPr>
        <p:spPr/>
        <p:txBody>
          <a:bodyPr/>
          <a:lstStyle/>
          <a:p>
            <a:fld id="{B4008EB6-D09E-4580-8CD6-DDB14511944F}" type="slidenum">
              <a:rPr lang="en-US" smtClean="0"/>
              <a:pPr/>
              <a:t>74</a:t>
            </a:fld>
            <a:endParaRPr lang="en-US" dirty="0"/>
          </a:p>
        </p:txBody>
      </p:sp>
    </p:spTree>
    <p:extLst>
      <p:ext uri="{BB962C8B-B14F-4D97-AF65-F5344CB8AC3E}">
        <p14:creationId xmlns:p14="http://schemas.microsoft.com/office/powerpoint/2010/main" val="2414996603"/>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Lab scenario</a:t>
            </a:r>
            <a:endParaRPr lang="en-US" dirty="0"/>
          </a:p>
          <a:p>
            <a:endParaRPr lang="en-US" dirty="0"/>
          </a:p>
          <a:p>
            <a:r>
              <a:rPr lang="en-US" sz="850" dirty="0">
                <a:latin typeface="Segoe UI Light"/>
                <a:cs typeface="Segoe UI Light"/>
              </a:rPr>
              <a:t>You have been asked to implement your organization's virtual networking infrastructure and test to ensure it is working correctly. In particular:</a:t>
            </a:r>
          </a:p>
          <a:p>
            <a:endParaRPr lang="en-US" dirty="0"/>
          </a:p>
          <a:p>
            <a:pPr marL="171450" indent="-171450">
              <a:buFont typeface="Arial,Sans-Serif"/>
              <a:buChar char="•"/>
            </a:pPr>
            <a:r>
              <a:rPr lang="en-US" sz="850" dirty="0">
                <a:latin typeface="Segoe UI Light"/>
                <a:cs typeface="Segoe UI Light"/>
              </a:rPr>
              <a:t>The organization has two groups of servers: Web Servers and Management Servers.</a:t>
            </a:r>
          </a:p>
          <a:p>
            <a:pPr marL="171450" indent="-171450">
              <a:buFont typeface="Arial,Sans-Serif"/>
              <a:buChar char="•"/>
            </a:pPr>
            <a:r>
              <a:rPr lang="en-US" sz="850" dirty="0">
                <a:latin typeface="Segoe UI Light"/>
                <a:cs typeface="Segoe UI Light"/>
              </a:rPr>
              <a:t>Each group of servers should be in its own Application Security Group.</a:t>
            </a:r>
          </a:p>
          <a:p>
            <a:pPr marL="171450" indent="-171450">
              <a:buFont typeface="Arial,Sans-Serif"/>
              <a:buChar char="•"/>
            </a:pPr>
            <a:r>
              <a:rPr lang="en-US" sz="850" dirty="0">
                <a:latin typeface="Segoe UI Light"/>
                <a:cs typeface="Segoe UI Light"/>
              </a:rPr>
              <a:t>You should be able to RDP into the Management Servers, but not the Web Servers.</a:t>
            </a:r>
          </a:p>
          <a:p>
            <a:pPr marL="171450" indent="-171450">
              <a:buFont typeface="Arial,Sans-Serif"/>
              <a:buChar char="•"/>
            </a:pPr>
            <a:r>
              <a:rPr lang="en-US" dirty="0"/>
              <a:t>The Web Servers should display the IIS web page when accessed from the internet.</a:t>
            </a:r>
          </a:p>
          <a:p>
            <a:pPr marL="171450" indent="-171450">
              <a:buFont typeface="Arial,Sans-Serif"/>
              <a:buChar char="•"/>
            </a:pPr>
            <a:r>
              <a:rPr lang="en-US" dirty="0"/>
              <a:t>Network security group rules should be used to control network access.</a:t>
            </a:r>
          </a:p>
          <a:p>
            <a:pPr marL="171450" indent="-171450">
              <a:buFont typeface="Arial,Sans-Serif"/>
              <a:buChar char="•"/>
            </a:pPr>
            <a:r>
              <a:rPr lang="en-US" dirty="0"/>
              <a:t>For all the resources in this lab, we are using the East US region. Verify with your instructor this is the region to use for class.</a:t>
            </a:r>
          </a:p>
          <a:p>
            <a:endParaRPr lang="en-US" dirty="0"/>
          </a:p>
          <a:p>
            <a:r>
              <a:rPr lang="en-US" sz="850" b="1" dirty="0">
                <a:latin typeface="Segoe UI Light"/>
                <a:cs typeface="Segoe UI Light"/>
              </a:rPr>
              <a:t>Lab exercises</a:t>
            </a:r>
            <a:endParaRPr lang="en-US" sz="850" dirty="0">
              <a:latin typeface="Segoe UI Light"/>
              <a:cs typeface="Segoe UI Light"/>
            </a:endParaRPr>
          </a:p>
          <a:p>
            <a:endParaRPr lang="en-US" dirty="0"/>
          </a:p>
          <a:p>
            <a:r>
              <a:rPr lang="en-US" dirty="0"/>
              <a:t>In this lab, you will complete the following exercises:</a:t>
            </a:r>
          </a:p>
          <a:p>
            <a:endParaRPr lang="en-US" dirty="0"/>
          </a:p>
          <a:p>
            <a:pPr marL="171450" indent="-171450">
              <a:buFont typeface="Arial,Sans-Serif"/>
              <a:buChar char="•"/>
            </a:pPr>
            <a:r>
              <a:rPr lang="en-US" dirty="0"/>
              <a:t>Exercise 1: Create the virtual networking infrastructure</a:t>
            </a:r>
          </a:p>
          <a:p>
            <a:pPr marL="171450" indent="-171450">
              <a:buFont typeface="Arial,Sans-Serif"/>
              <a:buChar char="•"/>
            </a:pPr>
            <a:r>
              <a:rPr lang="en-US" dirty="0"/>
              <a:t>Exercise 2: Deploy virtual machines and test the network filters</a:t>
            </a:r>
          </a:p>
        </p:txBody>
      </p:sp>
      <p:sp>
        <p:nvSpPr>
          <p:cNvPr id="4" name="Header Placeholder 3"/>
          <p:cNvSpPr>
            <a:spLocks noGrp="1"/>
          </p:cNvSpPr>
          <p:nvPr>
            <p:ph type="hdr" sz="quarter"/>
          </p:nvPr>
        </p:nvSpPr>
        <p:spPr/>
        <p:txBody>
          <a:bodyPr/>
          <a:lstStyle/>
          <a:p>
            <a:endParaRPr lang="en-US" dirty="0"/>
          </a:p>
        </p:txBody>
      </p:sp>
      <p:sp>
        <p:nvSpPr>
          <p:cNvPr id="5" name="Footer Placeholder 4"/>
          <p:cNvSpPr>
            <a:spLocks noGrp="1"/>
          </p:cNvSpPr>
          <p:nvPr>
            <p:ph type="ftr" sz="quarter" idx="4"/>
          </p:nvPr>
        </p:nvSpPr>
        <p:spPr/>
        <p:txBody>
          <a:body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fld id="{386CE63F-9E7F-4C04-9D0D-FCA25A8E9E86}" type="datetime8">
              <a:rPr lang="en-US" smtClean="0"/>
              <a:t>10/18/2022 10:22 AM</a:t>
            </a:fld>
            <a:endParaRPr lang="en-US" dirty="0"/>
          </a:p>
        </p:txBody>
      </p:sp>
      <p:sp>
        <p:nvSpPr>
          <p:cNvPr id="7" name="Slide Number Placeholder 6"/>
          <p:cNvSpPr>
            <a:spLocks noGrp="1"/>
          </p:cNvSpPr>
          <p:nvPr>
            <p:ph type="sldNum" sz="quarter" idx="5"/>
          </p:nvPr>
        </p:nvSpPr>
        <p:spPr/>
        <p:txBody>
          <a:bodyPr/>
          <a:lstStyle/>
          <a:p>
            <a:fld id="{B4008EB6-D09E-4580-8CD6-DDB14511944F}" type="slidenum">
              <a:rPr lang="en-US" smtClean="0"/>
              <a:pPr/>
              <a:t>76</a:t>
            </a:fld>
            <a:endParaRPr lang="en-US" dirty="0"/>
          </a:p>
        </p:txBody>
      </p:sp>
    </p:spTree>
    <p:extLst>
      <p:ext uri="{BB962C8B-B14F-4D97-AF65-F5344CB8AC3E}">
        <p14:creationId xmlns:p14="http://schemas.microsoft.com/office/powerpoint/2010/main" val="166127764"/>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b="1" i="0" dirty="0">
                <a:solidFill>
                  <a:srgbClr val="24292E"/>
                </a:solidFill>
                <a:effectLst/>
                <a:latin typeface="-apple-system"/>
              </a:rPr>
              <a:t>Lab scenario</a:t>
            </a:r>
          </a:p>
          <a:p>
            <a:pPr algn="l"/>
            <a:endParaRPr lang="en-US" b="0" i="0" dirty="0">
              <a:solidFill>
                <a:srgbClr val="24292E"/>
              </a:solidFill>
              <a:effectLst/>
              <a:latin typeface="-apple-system"/>
            </a:endParaRPr>
          </a:p>
          <a:p>
            <a:pPr algn="l"/>
            <a:r>
              <a:rPr lang="en-US" b="0" i="0" dirty="0">
                <a:solidFill>
                  <a:srgbClr val="24292E"/>
                </a:solidFill>
                <a:effectLst/>
                <a:latin typeface="-apple-system"/>
              </a:rPr>
              <a:t>You have been asked to install Azure Firewall. This will help your organization control inbound and outbound network access which is an important part of an overall network security plan. Specifically, you would like to create and test the following infrastructure components:</a:t>
            </a:r>
          </a:p>
          <a:p>
            <a:pPr algn="l"/>
            <a:endParaRPr lang="en-US" b="0" i="0" dirty="0">
              <a:solidFill>
                <a:srgbClr val="24292E"/>
              </a:solidFill>
              <a:effectLst/>
              <a:latin typeface="-apple-system"/>
            </a:endParaRPr>
          </a:p>
          <a:p>
            <a:pPr algn="l">
              <a:buFont typeface="Arial" panose="020B0604020202020204" pitchFamily="34" charset="0"/>
              <a:buChar char="•"/>
            </a:pPr>
            <a:r>
              <a:rPr lang="en-US" b="0" i="0" dirty="0">
                <a:solidFill>
                  <a:srgbClr val="24292E"/>
                </a:solidFill>
                <a:effectLst/>
                <a:latin typeface="-apple-system"/>
              </a:rPr>
              <a:t> A virtual network with a workload subnet and a jump host subnet.</a:t>
            </a:r>
          </a:p>
          <a:p>
            <a:pPr algn="l">
              <a:buFont typeface="Arial" panose="020B0604020202020204" pitchFamily="34" charset="0"/>
              <a:buChar char="•"/>
            </a:pPr>
            <a:r>
              <a:rPr lang="en-US" b="0" i="0" dirty="0">
                <a:solidFill>
                  <a:srgbClr val="24292E"/>
                </a:solidFill>
                <a:effectLst/>
                <a:latin typeface="-apple-system"/>
              </a:rPr>
              <a:t> A virtual machine is each subnet.</a:t>
            </a:r>
          </a:p>
          <a:p>
            <a:pPr algn="l">
              <a:buFont typeface="Arial" panose="020B0604020202020204" pitchFamily="34" charset="0"/>
              <a:buChar char="•"/>
            </a:pPr>
            <a:r>
              <a:rPr lang="en-US" b="0" i="0" dirty="0">
                <a:solidFill>
                  <a:srgbClr val="24292E"/>
                </a:solidFill>
                <a:effectLst/>
                <a:latin typeface="-apple-system"/>
              </a:rPr>
              <a:t> A custom route that ensures all outbound workload traffic from the workload subnet must use the firewall.</a:t>
            </a:r>
          </a:p>
          <a:p>
            <a:pPr algn="l">
              <a:buFont typeface="Arial" panose="020B0604020202020204" pitchFamily="34" charset="0"/>
              <a:buChar char="•"/>
            </a:pPr>
            <a:r>
              <a:rPr lang="en-US" b="0" i="0" dirty="0">
                <a:solidFill>
                  <a:srgbClr val="24292E"/>
                </a:solidFill>
                <a:effectLst/>
                <a:latin typeface="-apple-system"/>
              </a:rPr>
              <a:t> Firewall Application rules that only allow outbound traffic to www.bing.com.</a:t>
            </a:r>
          </a:p>
          <a:p>
            <a:pPr algn="l">
              <a:buFont typeface="Arial" panose="020B0604020202020204" pitchFamily="34" charset="0"/>
              <a:buChar char="•"/>
            </a:pPr>
            <a:r>
              <a:rPr lang="en-US" b="0" i="0" dirty="0">
                <a:solidFill>
                  <a:srgbClr val="24292E"/>
                </a:solidFill>
                <a:effectLst/>
                <a:latin typeface="-apple-system"/>
              </a:rPr>
              <a:t> Firewall Network rules that allow external DNS server lookups.</a:t>
            </a:r>
          </a:p>
          <a:p>
            <a:endParaRPr lang="en-US" b="0" dirty="0">
              <a:effectLst/>
            </a:endParaRPr>
          </a:p>
          <a:p>
            <a:r>
              <a:rPr lang="en-US" b="0" dirty="0">
                <a:effectLst/>
              </a:rPr>
              <a:t>For all the resources in this lab, we are using the East US region. Verify with your instructor this is the region to use for class.</a:t>
            </a:r>
          </a:p>
          <a:p>
            <a:pPr algn="l"/>
            <a:endParaRPr lang="en-US" b="0" i="0" dirty="0">
              <a:solidFill>
                <a:srgbClr val="24292E"/>
              </a:solidFill>
              <a:effectLst/>
              <a:latin typeface="-apple-system"/>
            </a:endParaRPr>
          </a:p>
          <a:p>
            <a:pPr algn="l"/>
            <a:r>
              <a:rPr lang="en-US" b="1" i="0" dirty="0">
                <a:solidFill>
                  <a:srgbClr val="24292E"/>
                </a:solidFill>
                <a:effectLst/>
                <a:latin typeface="-apple-system"/>
              </a:rPr>
              <a:t>Lab exercises</a:t>
            </a:r>
          </a:p>
          <a:p>
            <a:pPr algn="l"/>
            <a:endParaRPr lang="en-US" b="0" i="0" dirty="0">
              <a:solidFill>
                <a:srgbClr val="24292E"/>
              </a:solidFill>
              <a:effectLst/>
              <a:latin typeface="-apple-system"/>
            </a:endParaRPr>
          </a:p>
          <a:p>
            <a:pPr algn="l">
              <a:buFont typeface="Arial" panose="020B0604020202020204" pitchFamily="34" charset="0"/>
              <a:buChar char="•"/>
            </a:pPr>
            <a:r>
              <a:rPr lang="en-US" b="0" i="0" dirty="0">
                <a:solidFill>
                  <a:srgbClr val="24292E"/>
                </a:solidFill>
                <a:effectLst/>
                <a:latin typeface="-apple-system"/>
              </a:rPr>
              <a:t> Exercise 1: Deploy and test an Azure Firewall</a:t>
            </a:r>
          </a:p>
        </p:txBody>
      </p:sp>
      <p:sp>
        <p:nvSpPr>
          <p:cNvPr id="4" name="Header Placeholder 3"/>
          <p:cNvSpPr>
            <a:spLocks noGrp="1"/>
          </p:cNvSpPr>
          <p:nvPr>
            <p:ph type="hdr" sz="quarter"/>
          </p:nvPr>
        </p:nvSpPr>
        <p:spPr/>
        <p:txBody>
          <a:bodyPr/>
          <a:lstStyle/>
          <a:p>
            <a:endParaRPr lang="en-US" dirty="0"/>
          </a:p>
        </p:txBody>
      </p:sp>
      <p:sp>
        <p:nvSpPr>
          <p:cNvPr id="5" name="Footer Placeholder 4"/>
          <p:cNvSpPr>
            <a:spLocks noGrp="1"/>
          </p:cNvSpPr>
          <p:nvPr>
            <p:ph type="ftr" sz="quarter" idx="4"/>
          </p:nvPr>
        </p:nvSpPr>
        <p:spPr/>
        <p:txBody>
          <a:body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fld id="{386CE63F-9E7F-4C04-9D0D-FCA25A8E9E86}" type="datetime8">
              <a:rPr lang="en-US" smtClean="0"/>
              <a:t>10/18/2022 10:22 AM</a:t>
            </a:fld>
            <a:endParaRPr lang="en-US" dirty="0"/>
          </a:p>
        </p:txBody>
      </p:sp>
      <p:sp>
        <p:nvSpPr>
          <p:cNvPr id="7" name="Slide Number Placeholder 6"/>
          <p:cNvSpPr>
            <a:spLocks noGrp="1"/>
          </p:cNvSpPr>
          <p:nvPr>
            <p:ph type="sldNum" sz="quarter" idx="5"/>
          </p:nvPr>
        </p:nvSpPr>
        <p:spPr/>
        <p:txBody>
          <a:bodyPr/>
          <a:lstStyle/>
          <a:p>
            <a:fld id="{B4008EB6-D09E-4580-8CD6-DDB14511944F}" type="slidenum">
              <a:rPr lang="en-US" smtClean="0"/>
              <a:pPr/>
              <a:t>78</a:t>
            </a:fld>
            <a:endParaRPr lang="en-US" dirty="0"/>
          </a:p>
        </p:txBody>
      </p:sp>
    </p:spTree>
    <p:extLst>
      <p:ext uri="{BB962C8B-B14F-4D97-AF65-F5344CB8AC3E}">
        <p14:creationId xmlns:p14="http://schemas.microsoft.com/office/powerpoint/2010/main" val="2930192908"/>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b="1" i="0" dirty="0">
                <a:solidFill>
                  <a:srgbClr val="24292E"/>
                </a:solidFill>
                <a:effectLst/>
                <a:latin typeface="-apple-system"/>
              </a:rPr>
              <a:t>Lab scenario</a:t>
            </a:r>
          </a:p>
          <a:p>
            <a:pPr algn="l"/>
            <a:endParaRPr lang="en-US" b="1" i="0" dirty="0">
              <a:solidFill>
                <a:srgbClr val="24292E"/>
              </a:solidFill>
              <a:effectLst/>
              <a:latin typeface="-apple-system"/>
            </a:endParaRPr>
          </a:p>
          <a:p>
            <a:pPr algn="l"/>
            <a:r>
              <a:rPr lang="en-US" b="0" i="0" dirty="0">
                <a:solidFill>
                  <a:srgbClr val="24292E"/>
                </a:solidFill>
                <a:effectLst/>
                <a:latin typeface="-apple-system"/>
              </a:rPr>
              <a:t>You have been asked to deploy a proof of concept with Azure Container Registry and Azure Kubernetes Service. Specifically, the proof of concept should demonstrate:</a:t>
            </a:r>
          </a:p>
          <a:p>
            <a:pPr algn="l"/>
            <a:endParaRPr lang="en-US" b="0" i="0" dirty="0">
              <a:solidFill>
                <a:srgbClr val="24292E"/>
              </a:solidFill>
              <a:effectLst/>
              <a:latin typeface="-apple-system"/>
            </a:endParaRPr>
          </a:p>
          <a:p>
            <a:pPr algn="l">
              <a:buFont typeface="Arial" panose="020B0604020202020204" pitchFamily="34" charset="0"/>
              <a:buChar char="•"/>
            </a:pPr>
            <a:r>
              <a:rPr lang="en-US" b="0" i="0" dirty="0">
                <a:solidFill>
                  <a:srgbClr val="24292E"/>
                </a:solidFill>
                <a:effectLst/>
                <a:latin typeface="-apple-system"/>
              </a:rPr>
              <a:t>  Using Dockerfile to build an image.</a:t>
            </a:r>
          </a:p>
          <a:p>
            <a:pPr algn="l">
              <a:buFont typeface="Arial" panose="020B0604020202020204" pitchFamily="34" charset="0"/>
              <a:buChar char="•"/>
            </a:pPr>
            <a:r>
              <a:rPr lang="en-US" b="0" i="0" dirty="0">
                <a:solidFill>
                  <a:srgbClr val="24292E"/>
                </a:solidFill>
                <a:effectLst/>
                <a:latin typeface="-apple-system"/>
              </a:rPr>
              <a:t>  Using Azure Container Registry to store images.</a:t>
            </a:r>
          </a:p>
          <a:p>
            <a:pPr algn="l">
              <a:buFont typeface="Arial" panose="020B0604020202020204" pitchFamily="34" charset="0"/>
              <a:buChar char="•"/>
            </a:pPr>
            <a:r>
              <a:rPr lang="en-US" b="0" i="0" dirty="0">
                <a:solidFill>
                  <a:srgbClr val="24292E"/>
                </a:solidFill>
                <a:effectLst/>
                <a:latin typeface="-apple-system"/>
              </a:rPr>
              <a:t>  Configuring an Azure Kubernetes Service.</a:t>
            </a:r>
          </a:p>
          <a:p>
            <a:pPr algn="l">
              <a:buFont typeface="Arial" panose="020B0604020202020204" pitchFamily="34" charset="0"/>
              <a:buChar char="•"/>
            </a:pPr>
            <a:r>
              <a:rPr lang="en-US" b="0" i="0" dirty="0">
                <a:solidFill>
                  <a:srgbClr val="24292E"/>
                </a:solidFill>
                <a:effectLst/>
                <a:latin typeface="-apple-system"/>
              </a:rPr>
              <a:t>  Securing and accessing container applications both internally and externally.</a:t>
            </a:r>
          </a:p>
          <a:p>
            <a:endParaRPr lang="en-US" dirty="0">
              <a:effectLst/>
            </a:endParaRPr>
          </a:p>
          <a:p>
            <a:pPr algn="l"/>
            <a:r>
              <a:rPr lang="en-US" b="1" i="0" dirty="0">
                <a:solidFill>
                  <a:srgbClr val="24292E"/>
                </a:solidFill>
                <a:effectLst/>
                <a:latin typeface="-apple-system"/>
              </a:rPr>
              <a:t>Lab exercises</a:t>
            </a:r>
          </a:p>
          <a:p>
            <a:pPr algn="l">
              <a:buFont typeface="Arial" panose="020B0604020202020204" pitchFamily="34" charset="0"/>
              <a:buChar char="•"/>
            </a:pPr>
            <a:endParaRPr lang="en-US" b="0" i="0" dirty="0">
              <a:solidFill>
                <a:srgbClr val="24292E"/>
              </a:solidFill>
              <a:effectLst/>
              <a:latin typeface="-apple-system"/>
            </a:endParaRPr>
          </a:p>
          <a:p>
            <a:pPr algn="l">
              <a:buFont typeface="Arial" panose="020B0604020202020204" pitchFamily="34" charset="0"/>
              <a:buChar char="•"/>
            </a:pPr>
            <a:r>
              <a:rPr lang="en-US" b="0" i="0" dirty="0">
                <a:solidFill>
                  <a:srgbClr val="24292E"/>
                </a:solidFill>
                <a:effectLst/>
                <a:latin typeface="-apple-system"/>
              </a:rPr>
              <a:t> Exercise 1: Configuring and Securing ACR and AKS</a:t>
            </a:r>
          </a:p>
        </p:txBody>
      </p:sp>
      <p:sp>
        <p:nvSpPr>
          <p:cNvPr id="4" name="Header Placeholder 3"/>
          <p:cNvSpPr>
            <a:spLocks noGrp="1"/>
          </p:cNvSpPr>
          <p:nvPr>
            <p:ph type="hdr" sz="quarter"/>
          </p:nvPr>
        </p:nvSpPr>
        <p:spPr/>
        <p:txBody>
          <a:bodyPr/>
          <a:lstStyle/>
          <a:p>
            <a:endParaRPr lang="en-US" dirty="0"/>
          </a:p>
        </p:txBody>
      </p:sp>
      <p:sp>
        <p:nvSpPr>
          <p:cNvPr id="5" name="Footer Placeholder 4"/>
          <p:cNvSpPr>
            <a:spLocks noGrp="1"/>
          </p:cNvSpPr>
          <p:nvPr>
            <p:ph type="ftr" sz="quarter" idx="4"/>
          </p:nvPr>
        </p:nvSpPr>
        <p:spPr/>
        <p:txBody>
          <a:body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fld id="{386CE63F-9E7F-4C04-9D0D-FCA25A8E9E86}" type="datetime8">
              <a:rPr lang="en-US" smtClean="0"/>
              <a:t>10/18/2022 10:22 AM</a:t>
            </a:fld>
            <a:endParaRPr lang="en-US" dirty="0"/>
          </a:p>
        </p:txBody>
      </p:sp>
      <p:sp>
        <p:nvSpPr>
          <p:cNvPr id="7" name="Slide Number Placeholder 6"/>
          <p:cNvSpPr>
            <a:spLocks noGrp="1"/>
          </p:cNvSpPr>
          <p:nvPr>
            <p:ph type="sldNum" sz="quarter" idx="5"/>
          </p:nvPr>
        </p:nvSpPr>
        <p:spPr/>
        <p:txBody>
          <a:bodyPr/>
          <a:lstStyle/>
          <a:p>
            <a:fld id="{B4008EB6-D09E-4580-8CD6-DDB14511944F}" type="slidenum">
              <a:rPr lang="en-US" smtClean="0"/>
              <a:pPr/>
              <a:t>80</a:t>
            </a:fld>
            <a:endParaRPr lang="en-US" dirty="0"/>
          </a:p>
        </p:txBody>
      </p:sp>
    </p:spTree>
    <p:extLst>
      <p:ext uri="{BB962C8B-B14F-4D97-AF65-F5344CB8AC3E}">
        <p14:creationId xmlns:p14="http://schemas.microsoft.com/office/powerpoint/2010/main" val="283736345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850" b="1" dirty="0">
                <a:latin typeface="Segoe UI Light"/>
                <a:cs typeface="Segoe UI Light"/>
              </a:rPr>
              <a:t>Azure DDoS Protection Standard overview - </a:t>
            </a:r>
            <a:r>
              <a:rPr lang="en-US" sz="850" dirty="0">
                <a:latin typeface="Segoe UI Light"/>
                <a:cs typeface="Segoe UI Light"/>
                <a:hlinkClick r:id="rId3"/>
              </a:rPr>
              <a:t>https://docs.microsoft.com/en-us/azure/virtual-network/ddos-protection-overview</a:t>
            </a:r>
            <a:endParaRPr lang="en-US" sz="850" dirty="0">
              <a:latin typeface="Segoe UI Light"/>
              <a:cs typeface="Segoe UI Light"/>
            </a:endParaRPr>
          </a:p>
          <a:p>
            <a:br>
              <a:rPr lang="en-US" sz="850" dirty="0">
                <a:cs typeface="Segoe UI Light"/>
              </a:rPr>
            </a:br>
            <a:r>
              <a:rPr lang="en-US" sz="850" kern="1200" dirty="0">
                <a:solidFill>
                  <a:schemeClr val="tx1"/>
                </a:solidFill>
                <a:effectLst/>
                <a:latin typeface="Segoe UI Light"/>
                <a:cs typeface="Segoe UI Light"/>
              </a:rPr>
              <a:t>Azure DDoS Protection combined with application design best practices helps defend against DDoS. Azure DDoS Protection provides the following service tiers:</a:t>
            </a:r>
            <a:endParaRPr lang="bs-Latn-BA" sz="850" kern="1200" dirty="0">
              <a:solidFill>
                <a:schemeClr val="tx1"/>
              </a:solidFill>
              <a:effectLst/>
              <a:latin typeface="Segoe UI Light"/>
              <a:cs typeface="Segoe UI Light"/>
            </a:endParaRPr>
          </a:p>
          <a:p>
            <a:endParaRPr lang="en-US" sz="850" dirty="0">
              <a:latin typeface="Segoe UI Light"/>
              <a:cs typeface="Segoe UI Light"/>
            </a:endParaRPr>
          </a:p>
          <a:p>
            <a:pPr lvl="0"/>
            <a:r>
              <a:rPr lang="en-US" sz="850" kern="1200" dirty="0">
                <a:solidFill>
                  <a:schemeClr val="tx1"/>
                </a:solidFill>
                <a:effectLst/>
                <a:latin typeface="Segoe UI Light"/>
                <a:cs typeface="Segoe UI Light"/>
              </a:rPr>
              <a:t>Basic. This service tier is automatically enabled as part of the Azure platform. It includes always-on traffic monitoring and the real-time mitigation of common network-level attacks, providing the same defenses that Microsoft Online Services uses. The entire scale of the Azure global network can be used to distribute and mitigate attack traffic across regions. This service tier provides powerful protection for Internet Protocol version 4 (IPv4) and Internet Protocol version 6 (IPv6) Azure public IP addresses.</a:t>
            </a:r>
            <a:endParaRPr lang="bs-Latn-BA" sz="850" kern="1200" dirty="0">
              <a:solidFill>
                <a:schemeClr val="tx1"/>
              </a:solidFill>
              <a:effectLst/>
              <a:latin typeface="Segoe UI Light"/>
              <a:cs typeface="Segoe UI Light"/>
            </a:endParaRPr>
          </a:p>
          <a:p>
            <a:endParaRPr lang="en-US" sz="850" dirty="0">
              <a:latin typeface="Segoe UI Light"/>
              <a:cs typeface="Segoe UI Light"/>
            </a:endParaRPr>
          </a:p>
          <a:p>
            <a:r>
              <a:rPr lang="en-US" sz="850" kern="1200" dirty="0">
                <a:solidFill>
                  <a:schemeClr val="tx1"/>
                </a:solidFill>
                <a:effectLst/>
                <a:latin typeface="Segoe UI Light"/>
                <a:cs typeface="Segoe UI Light"/>
              </a:rPr>
              <a:t>Standard. This service tier provides additional mitigation capabilities over the Basic service tier that are tuned specifically to Azure Virtual Network resources. DDoS Protection Standard is simple to enable and requires no application changes. Protection policies are tuned through dedicated traffic monitoring and machine learning algorithms. Policies are applied to public IP addresses associated to resources deployed in virtual networks, such as Azure Load Balancer, Azure Application Gateway, and Azure Service Fabric instances, but this protection doesn’t apply to Azure App Service Environment. Azure Monitor views make real-time telemetry available during an attack and for history. Rich attack mitigation analytics are available via diagnostic settings. You can add application layer protection through the</a:t>
            </a:r>
            <a:r>
              <a:rPr lang="en-US" sz="850" dirty="0">
                <a:latin typeface="Segoe UI Light"/>
                <a:cs typeface="Segoe UI Light"/>
              </a:rPr>
              <a:t> Azure Application Gateway WAF</a:t>
            </a:r>
            <a:r>
              <a:rPr lang="en-US" sz="850" kern="1200" dirty="0">
                <a:solidFill>
                  <a:schemeClr val="tx1"/>
                </a:solidFill>
                <a:effectLst/>
                <a:latin typeface="Segoe UI Light"/>
                <a:cs typeface="Segoe UI Light"/>
              </a:rPr>
              <a:t> or by installing a third-party firewall from Azure Marketplace. This service tier helps protect IPv4 Azure public IP addresses.</a:t>
            </a:r>
            <a:endParaRPr lang="bs-Latn-BA" sz="850" kern="1200" dirty="0">
              <a:solidFill>
                <a:schemeClr val="tx1"/>
              </a:solidFill>
              <a:effectLst/>
              <a:latin typeface="Segoe UI Light"/>
              <a:cs typeface="Segoe UI Light"/>
            </a:endParaRPr>
          </a:p>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10/18/2022 10:22 AM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8</a:t>
            </a:fld>
            <a:endParaRPr lang="en-US" dirty="0"/>
          </a:p>
        </p:txBody>
      </p:sp>
    </p:spTree>
    <p:extLst>
      <p:ext uri="{BB962C8B-B14F-4D97-AF65-F5344CB8AC3E}">
        <p14:creationId xmlns:p14="http://schemas.microsoft.com/office/powerpoint/2010/main" val="216474512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850" b="1" dirty="0">
                <a:latin typeface="Segoe UI Light"/>
                <a:cs typeface="Segoe UI Light"/>
              </a:rPr>
              <a:t>What is Azure Firewall</a:t>
            </a:r>
            <a:r>
              <a:rPr lang="en-US" sz="850" dirty="0">
                <a:latin typeface="Segoe UI Light"/>
                <a:cs typeface="Segoe UI Light"/>
              </a:rPr>
              <a:t> - </a:t>
            </a:r>
            <a:r>
              <a:rPr lang="en-US" sz="850" dirty="0">
                <a:latin typeface="Segoe UI Light"/>
                <a:cs typeface="Segoe UI Light"/>
                <a:hlinkClick r:id="rId3"/>
              </a:rPr>
              <a:t>https://docs.microsoft.com/en-us/azure/firewall/overview</a:t>
            </a:r>
            <a:endParaRPr lang="en-US" sz="850" dirty="0">
              <a:latin typeface="Segoe UI Light"/>
              <a:cs typeface="Segoe UI Light"/>
            </a:endParaRPr>
          </a:p>
          <a:p>
            <a:endParaRPr lang="en-US" sz="850" dirty="0">
              <a:latin typeface="Segoe UI Light"/>
              <a:cs typeface="Segoe UI Light"/>
            </a:endParaRPr>
          </a:p>
          <a:p>
            <a:r>
              <a:rPr lang="en-US" sz="850" dirty="0">
                <a:latin typeface="Segoe UI Light"/>
                <a:cs typeface="Segoe UI Light"/>
              </a:rPr>
              <a:t>Azure Firewall is a cloud-native and intelligent network firewall security service that provides the best of breed threat protection for your cloud workloads running in Azure. It's a fully stateful, firewall as a service with built-in high availability and unrestricted cloud scalability. It provides both east-west and north-south traffic inspection.</a:t>
            </a:r>
          </a:p>
          <a:p>
            <a:endParaRPr lang="en-US" sz="850" dirty="0">
              <a:latin typeface="Segoe UI Light"/>
              <a:cs typeface="Segoe UI Light"/>
            </a:endParaRPr>
          </a:p>
          <a:p>
            <a:r>
              <a:rPr lang="en-US" sz="850" dirty="0">
                <a:latin typeface="Segoe UI Light"/>
                <a:cs typeface="Segoe UI Light"/>
              </a:rPr>
              <a:t>Azure Firewall is offered in two SKUs: </a:t>
            </a:r>
            <a:r>
              <a:rPr lang="en-US" sz="850" b="1" dirty="0">
                <a:latin typeface="Segoe UI Light"/>
                <a:cs typeface="Segoe UI Light"/>
              </a:rPr>
              <a:t>Standard</a:t>
            </a:r>
            <a:r>
              <a:rPr lang="en-US" sz="850" dirty="0">
                <a:latin typeface="Segoe UI Light"/>
                <a:cs typeface="Segoe UI Light"/>
              </a:rPr>
              <a:t> and </a:t>
            </a:r>
            <a:r>
              <a:rPr lang="en-US" sz="850" b="1" dirty="0">
                <a:latin typeface="Segoe UI Light"/>
                <a:cs typeface="Segoe UI Light"/>
              </a:rPr>
              <a:t>Premium</a:t>
            </a:r>
            <a:r>
              <a:rPr lang="en-US" sz="850" dirty="0">
                <a:latin typeface="Segoe UI Light"/>
                <a:cs typeface="Segoe UI Light"/>
              </a:rPr>
              <a:t>.</a:t>
            </a:r>
          </a:p>
          <a:p>
            <a:endParaRPr lang="en-US" sz="850" dirty="0">
              <a:latin typeface="Segoe UI Light"/>
              <a:cs typeface="Segoe UI Light"/>
            </a:endParaRPr>
          </a:p>
          <a:p>
            <a:pPr algn="l"/>
            <a:r>
              <a:rPr lang="en-US" sz="1600" b="1" i="0" dirty="0">
                <a:solidFill>
                  <a:srgbClr val="171717"/>
                </a:solidFill>
                <a:effectLst/>
                <a:latin typeface="Segoe UI" panose="020B0502040204020203" pitchFamily="34" charset="0"/>
              </a:rPr>
              <a:t>Azure Firewall Standard</a:t>
            </a:r>
          </a:p>
          <a:p>
            <a:pPr algn="l"/>
            <a:endParaRPr lang="en-US" sz="1600" b="1" i="0" dirty="0">
              <a:solidFill>
                <a:srgbClr val="171717"/>
              </a:solidFill>
              <a:effectLst/>
              <a:latin typeface="Segoe UI" panose="020B0502040204020203" pitchFamily="34" charset="0"/>
            </a:endParaRPr>
          </a:p>
          <a:p>
            <a:pPr algn="l"/>
            <a:r>
              <a:rPr lang="en-US" sz="1600" b="0" i="0" dirty="0">
                <a:solidFill>
                  <a:srgbClr val="171717"/>
                </a:solidFill>
                <a:effectLst/>
                <a:latin typeface="Segoe UI" panose="020B0502040204020203" pitchFamily="34" charset="0"/>
              </a:rPr>
              <a:t>Azure Firewall Standard provides L3-L7 filtering and threat intelligence feeds directly from Microsoft Cyber Security. Threat intelligence-based filtering can alert and deny traffic from/to known malicious IP addresses and domains which are updated in real time to protect against new and emerging attacks.</a:t>
            </a:r>
          </a:p>
          <a:p>
            <a:endParaRPr lang="en-US" sz="850" dirty="0">
              <a:latin typeface="Segoe UI Light"/>
              <a:cs typeface="Segoe UI Light"/>
            </a:endParaRPr>
          </a:p>
          <a:p>
            <a:pPr algn="l"/>
            <a:r>
              <a:rPr lang="en-US" b="1" i="0" dirty="0">
                <a:solidFill>
                  <a:srgbClr val="171717"/>
                </a:solidFill>
                <a:effectLst/>
                <a:latin typeface="Segoe UI" panose="020B0502040204020203" pitchFamily="34" charset="0"/>
              </a:rPr>
              <a:t>Azure Firewall Premium</a:t>
            </a:r>
          </a:p>
          <a:p>
            <a:pPr algn="l"/>
            <a:endParaRPr lang="en-US" b="1" i="0" dirty="0">
              <a:solidFill>
                <a:srgbClr val="171717"/>
              </a:solidFill>
              <a:effectLst/>
              <a:latin typeface="Segoe UI" panose="020B0502040204020203" pitchFamily="34" charset="0"/>
            </a:endParaRPr>
          </a:p>
          <a:p>
            <a:pPr algn="l"/>
            <a:r>
              <a:rPr lang="en-US" b="0" i="0" dirty="0">
                <a:solidFill>
                  <a:srgbClr val="171717"/>
                </a:solidFill>
                <a:effectLst/>
                <a:latin typeface="Segoe UI" panose="020B0502040204020203" pitchFamily="34" charset="0"/>
              </a:rPr>
              <a:t>Azure Firewall Premium provides advanced capabilities include signature-based IDPs to allow rapid detection of attacks by looking for specific patterns. These patterns can include byte sequences in network traffic or known malicious instruction sequences used by malware. There are more than 58,000 signatures in over 50 categories which are updated in real time to protect against new and emerging exploits. The exploit categories include malware, phishing, coin mining, and Trojan attacks.</a:t>
            </a:r>
          </a:p>
          <a:p>
            <a:endParaRPr lang="en-US" dirty="0"/>
          </a:p>
          <a:p>
            <a:pPr algn="l"/>
            <a:r>
              <a:rPr lang="en-US" b="1" i="0" dirty="0">
                <a:solidFill>
                  <a:srgbClr val="171717"/>
                </a:solidFill>
                <a:effectLst/>
                <a:latin typeface="Segoe UI" panose="020B0502040204020203" pitchFamily="34" charset="0"/>
              </a:rPr>
              <a:t>Azure Firewall Manager</a:t>
            </a:r>
          </a:p>
          <a:p>
            <a:pPr algn="l"/>
            <a:endParaRPr lang="en-US" b="1" i="0" dirty="0">
              <a:solidFill>
                <a:srgbClr val="171717"/>
              </a:solidFill>
              <a:effectLst/>
              <a:latin typeface="Segoe UI" panose="020B0502040204020203" pitchFamily="34" charset="0"/>
            </a:endParaRPr>
          </a:p>
          <a:p>
            <a:pPr algn="l"/>
            <a:r>
              <a:rPr lang="en-US" b="0" i="0" dirty="0">
                <a:solidFill>
                  <a:srgbClr val="171717"/>
                </a:solidFill>
                <a:effectLst/>
                <a:latin typeface="Segoe UI" panose="020B0502040204020203" pitchFamily="34" charset="0"/>
              </a:rPr>
              <a:t>You can use Azure Firewall Manager to centrally manage Azure Firewalls across multiple subscriptions. Firewall Manager leverages firewall policy to apply a common set of network/application rules and configuration to the firewalls in your tenant.</a:t>
            </a:r>
          </a:p>
          <a:p>
            <a:pPr algn="l"/>
            <a:r>
              <a:rPr lang="en-US" b="0" i="0" dirty="0">
                <a:solidFill>
                  <a:srgbClr val="171717"/>
                </a:solidFill>
                <a:effectLst/>
                <a:latin typeface="Segoe UI" panose="020B0502040204020203" pitchFamily="34" charset="0"/>
              </a:rPr>
              <a:t>Firewall Manager supports firewalls in both VNet and Virtual WANs (Secure Virtual Hub) environments. Secure Virtual Hubs use the Virtual WAN route automation solution to simplify routing traffic to the firewall with a few clicks.</a:t>
            </a:r>
          </a:p>
          <a:p>
            <a:endParaRPr lang="en-US" dirty="0"/>
          </a:p>
          <a:p>
            <a:r>
              <a:rPr lang="en-US" sz="850" kern="1200" dirty="0">
                <a:solidFill>
                  <a:schemeClr val="tx1"/>
                </a:solidFill>
                <a:effectLst/>
                <a:latin typeface="Segoe UI Light"/>
                <a:cs typeface="Segoe UI Light"/>
              </a:rPr>
              <a:t>Some of the key features of Azure Firewall are:</a:t>
            </a:r>
          </a:p>
          <a:p>
            <a:endParaRPr lang="bs-Latn-BA" sz="850" kern="1200" dirty="0">
              <a:solidFill>
                <a:schemeClr val="tx1"/>
              </a:solidFill>
              <a:effectLst/>
              <a:latin typeface="Segoe UI Light"/>
              <a:cs typeface="Segoe UI Light"/>
            </a:endParaRPr>
          </a:p>
          <a:p>
            <a:pPr marL="285750" lvl="0" indent="-285750">
              <a:buFont typeface="Arial"/>
              <a:buChar char="•"/>
            </a:pPr>
            <a:r>
              <a:rPr lang="en-US" sz="850" kern="1200" dirty="0">
                <a:solidFill>
                  <a:schemeClr val="tx1"/>
                </a:solidFill>
                <a:effectLst/>
                <a:latin typeface="Segoe UI Light"/>
                <a:cs typeface="Segoe UI Light"/>
              </a:rPr>
              <a:t>Built-in high availability. You don’t need additional load balancers.</a:t>
            </a:r>
            <a:endParaRPr lang="bs-Latn-BA" sz="850" kern="1200" dirty="0">
              <a:solidFill>
                <a:schemeClr val="tx1"/>
              </a:solidFill>
              <a:latin typeface="Segoe UI Light"/>
              <a:cs typeface="Segoe UI Light"/>
            </a:endParaRPr>
          </a:p>
          <a:p>
            <a:pPr marL="285750" lvl="0" indent="-285750">
              <a:buFont typeface="Arial"/>
              <a:buChar char="•"/>
            </a:pPr>
            <a:r>
              <a:rPr lang="en-US" sz="850" kern="1200" dirty="0">
                <a:solidFill>
                  <a:schemeClr val="tx1"/>
                </a:solidFill>
                <a:effectLst/>
                <a:latin typeface="Segoe UI Light"/>
                <a:cs typeface="Segoe UI Light"/>
              </a:rPr>
              <a:t>Unrestricted cloud scalability. You don’t need to budget for peak traffic times.</a:t>
            </a:r>
            <a:endParaRPr lang="bs-Latn-BA" sz="850" kern="1200" dirty="0">
              <a:solidFill>
                <a:schemeClr val="tx1"/>
              </a:solidFill>
              <a:latin typeface="Segoe UI Light"/>
              <a:cs typeface="Segoe UI Light"/>
            </a:endParaRPr>
          </a:p>
          <a:p>
            <a:pPr marL="285750" lvl="0" indent="-285750">
              <a:buFont typeface="Arial"/>
              <a:buChar char="•"/>
            </a:pPr>
            <a:r>
              <a:rPr lang="en-US" sz="850" kern="1200" dirty="0">
                <a:solidFill>
                  <a:schemeClr val="tx1"/>
                </a:solidFill>
                <a:effectLst/>
                <a:latin typeface="Segoe UI Light"/>
                <a:cs typeface="Segoe UI Light"/>
              </a:rPr>
              <a:t>Application FQDN filtering rules. You can limit outbound HTTP and HTTPS traffic to a specified list of FQDNs, including wildcards. This feature doesn’t require SSL termination.</a:t>
            </a:r>
            <a:endParaRPr lang="bs-Latn-BA" sz="850" kern="1200" dirty="0">
              <a:solidFill>
                <a:schemeClr val="tx1"/>
              </a:solidFill>
              <a:latin typeface="Segoe UI Light"/>
              <a:cs typeface="Segoe UI Light"/>
            </a:endParaRPr>
          </a:p>
          <a:p>
            <a:pPr marL="285750" lvl="0" indent="-285750">
              <a:buFont typeface="Arial"/>
              <a:buChar char="•"/>
            </a:pPr>
            <a:r>
              <a:rPr lang="en-US" sz="850" kern="1200" dirty="0">
                <a:solidFill>
                  <a:schemeClr val="tx1"/>
                </a:solidFill>
                <a:effectLst/>
                <a:latin typeface="Segoe UI Light"/>
                <a:cs typeface="Segoe UI Light"/>
              </a:rPr>
              <a:t>Network traffic filtering rules. You can centrally create allow or deny network filtering rules by source and destination IP addresses, port, and protocol. Azure Firewall is fully stateful, so it can distinguish legitimate packets for different types of connections. It enforces and logs rules across multiple subscriptions and virtual networks.</a:t>
            </a:r>
            <a:endParaRPr lang="bs-Latn-BA" sz="850" kern="1200" dirty="0">
              <a:solidFill>
                <a:schemeClr val="tx1"/>
              </a:solidFill>
              <a:latin typeface="Segoe UI Light"/>
              <a:cs typeface="Segoe UI Light"/>
            </a:endParaRPr>
          </a:p>
          <a:p>
            <a:pPr marL="285750" lvl="0" indent="-285750">
              <a:buFont typeface="Arial"/>
              <a:buChar char="•"/>
            </a:pPr>
            <a:r>
              <a:rPr lang="en-US" sz="850" kern="1200" dirty="0">
                <a:solidFill>
                  <a:schemeClr val="tx1"/>
                </a:solidFill>
                <a:effectLst/>
                <a:latin typeface="Segoe UI Light"/>
                <a:cs typeface="Segoe UI Light"/>
              </a:rPr>
              <a:t>FQDN tags. FQDN tags make it easy for you to allow well-known Azure service network traffic through your firewall. For example, if you want to allow Windows Update network traffic through your firewall, you create an application rule and include the Windows Update tag. Then, network traffic from Windows Update can flow through your firewall.</a:t>
            </a:r>
            <a:endParaRPr lang="bs-Latn-BA" sz="850" kern="1200" dirty="0">
              <a:solidFill>
                <a:schemeClr val="tx1"/>
              </a:solidFill>
              <a:latin typeface="Segoe UI Light"/>
              <a:cs typeface="Segoe UI Light"/>
            </a:endParaRPr>
          </a:p>
          <a:p>
            <a:pPr marL="285750" lvl="0" indent="-285750">
              <a:buFont typeface="Arial"/>
              <a:buChar char="•"/>
            </a:pPr>
            <a:r>
              <a:rPr lang="en-US" sz="850" kern="1200" dirty="0">
                <a:solidFill>
                  <a:schemeClr val="tx1"/>
                </a:solidFill>
                <a:effectLst/>
                <a:latin typeface="Segoe UI Light"/>
                <a:cs typeface="Segoe UI Light"/>
              </a:rPr>
              <a:t>Outbound SNAT support. SNAT translates all outbound virtual network traffic IP addresses to the Azure Firewall public IP address. You can identify and allow traffic originating from your virtual network to remote internet destinations.</a:t>
            </a:r>
            <a:endParaRPr lang="bs-Latn-BA" sz="850" kern="1200" dirty="0">
              <a:solidFill>
                <a:schemeClr val="tx1"/>
              </a:solidFill>
              <a:latin typeface="Segoe UI Light"/>
              <a:cs typeface="Segoe UI Light"/>
            </a:endParaRPr>
          </a:p>
          <a:p>
            <a:pPr marL="285750" lvl="0" indent="-285750">
              <a:buFont typeface="Arial"/>
              <a:buChar char="•"/>
            </a:pPr>
            <a:r>
              <a:rPr lang="en-US" sz="850" kern="1200" dirty="0">
                <a:solidFill>
                  <a:schemeClr val="tx1"/>
                </a:solidFill>
                <a:effectLst/>
                <a:latin typeface="Segoe UI Light"/>
                <a:cs typeface="Segoe UI Light"/>
              </a:rPr>
              <a:t>Inbound Destination Network Address Translation (DNAT) support. DNAT translates inbound network traffic to your firewall public IP address and filters that traffic to the private IP addresses in your virtual networks.</a:t>
            </a:r>
            <a:endParaRPr lang="bs-Latn-BA" sz="850" kern="1200" dirty="0">
              <a:solidFill>
                <a:schemeClr val="tx1"/>
              </a:solidFill>
              <a:latin typeface="Segoe UI Light"/>
              <a:cs typeface="Segoe UI Light"/>
            </a:endParaRPr>
          </a:p>
          <a:p>
            <a:pPr marL="285750" lvl="0" indent="-285750">
              <a:buFont typeface="Arial"/>
              <a:buChar char="•"/>
            </a:pPr>
            <a:r>
              <a:rPr lang="en-US" sz="850" kern="1200" dirty="0">
                <a:solidFill>
                  <a:schemeClr val="tx1"/>
                </a:solidFill>
                <a:effectLst/>
                <a:latin typeface="Segoe UI Light"/>
                <a:cs typeface="Segoe UI Light"/>
              </a:rPr>
              <a:t>Azure Monitor logging. All events are integrated with Azure Monitor, allowing you to archive logs to a storage account, stream events to your event hub, or send events to Azure Monitor logs.</a:t>
            </a:r>
            <a:endParaRPr lang="bs-Latn-BA" sz="850" kern="1200" dirty="0">
              <a:solidFill>
                <a:schemeClr val="tx1"/>
              </a:solidFill>
              <a:latin typeface="Segoe UI Light"/>
              <a:cs typeface="Segoe UI Light"/>
            </a:endParaRPr>
          </a:p>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10/18/2022 10:22 AM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9</a:t>
            </a:fld>
            <a:endParaRPr lang="en-US" dirty="0"/>
          </a:p>
        </p:txBody>
      </p:sp>
    </p:spTree>
    <p:extLst>
      <p:ext uri="{BB962C8B-B14F-4D97-AF65-F5344CB8AC3E}">
        <p14:creationId xmlns:p14="http://schemas.microsoft.com/office/powerpoint/2010/main" val="370026494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quare photo 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D0408F-4A76-4E13-B20C-89E0FD40DC32}"/>
              </a:ext>
            </a:extLst>
          </p:cNvPr>
          <p:cNvSpPr>
            <a:spLocks noGrp="1"/>
          </p:cNvSpPr>
          <p:nvPr>
            <p:ph type="title" hasCustomPrompt="1"/>
          </p:nvPr>
        </p:nvSpPr>
        <p:spPr>
          <a:xfrm>
            <a:off x="588263" y="2425541"/>
            <a:ext cx="4167887" cy="1107996"/>
          </a:xfrm>
        </p:spPr>
        <p:txBody>
          <a:bodyPr anchor="b" anchorCtr="0">
            <a:spAutoFit/>
          </a:bodyPr>
          <a:lstStyle>
            <a:lvl1pPr>
              <a:defRPr/>
            </a:lvl1pPr>
          </a:lstStyle>
          <a:p>
            <a:r>
              <a:rPr lang="en-US" dirty="0"/>
              <a:t>Event name or presentation title </a:t>
            </a:r>
          </a:p>
        </p:txBody>
      </p:sp>
      <p:sp>
        <p:nvSpPr>
          <p:cNvPr id="5" name="Text Placeholder 4"/>
          <p:cNvSpPr>
            <a:spLocks noGrp="1"/>
          </p:cNvSpPr>
          <p:nvPr>
            <p:ph type="body" sz="quarter" idx="12" hasCustomPrompt="1"/>
          </p:nvPr>
        </p:nvSpPr>
        <p:spPr>
          <a:xfrm>
            <a:off x="582042" y="3962400"/>
            <a:ext cx="4164583" cy="307777"/>
          </a:xfrm>
          <a:noFill/>
        </p:spPr>
        <p:txBody>
          <a:bodyPr wrap="square" lIns="0" tIns="0" rIns="0" bIns="0">
            <a:spAutoFit/>
          </a:bodyPr>
          <a:lstStyle>
            <a:lvl1pPr marL="0" indent="0">
              <a:spcBef>
                <a:spcPts val="0"/>
              </a:spcBef>
              <a:buNone/>
              <a:defRPr sz="2000" spc="0" baseline="0">
                <a:gradFill>
                  <a:gsLst>
                    <a:gs pos="91000">
                      <a:schemeClr val="tx1"/>
                    </a:gs>
                    <a:gs pos="0">
                      <a:schemeClr val="tx1"/>
                    </a:gs>
                  </a:gsLst>
                  <a:lin ang="5400000" scaled="0"/>
                </a:gradFill>
                <a:latin typeface="+mn-lt"/>
                <a:cs typeface="Segoe UI" panose="020B0502040204020203" pitchFamily="34" charset="0"/>
              </a:defRPr>
            </a:lvl1pPr>
          </a:lstStyle>
          <a:p>
            <a:pPr lvl="0"/>
            <a:r>
              <a:rPr lang="en-US"/>
              <a:t>Speaker name or subtitle</a:t>
            </a:r>
          </a:p>
        </p:txBody>
      </p:sp>
      <p:pic>
        <p:nvPicPr>
          <p:cNvPr id="4" name="Picture 3">
            <a:extLst>
              <a:ext uri="{FF2B5EF4-FFF2-40B4-BE49-F238E27FC236}">
                <a16:creationId xmlns:a16="http://schemas.microsoft.com/office/drawing/2014/main" id="{B7B62E1D-AE88-4FA6-908E-0087D6C20C2D}"/>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362700" y="696267"/>
            <a:ext cx="4341342" cy="4842544"/>
          </a:xfrm>
          <a:prstGeom prst="rect">
            <a:avLst/>
          </a:prstGeom>
        </p:spPr>
      </p:pic>
    </p:spTree>
    <p:extLst>
      <p:ext uri="{BB962C8B-B14F-4D97-AF65-F5344CB8AC3E}">
        <p14:creationId xmlns:p14="http://schemas.microsoft.com/office/powerpoint/2010/main" val="16054354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2" orient="horz" pos="2496">
          <p15:clr>
            <a:srgbClr val="5ACBF0"/>
          </p15:clr>
        </p15:guide>
        <p15:guide id="3" pos="3360" userDrawn="1">
          <p15:clr>
            <a:srgbClr val="FBAE40"/>
          </p15:clr>
        </p15:guide>
        <p15:guide id="5" orient="horz" pos="2160">
          <p15:clr>
            <a:srgbClr val="FBAE40"/>
          </p15:clr>
        </p15:guide>
        <p15:guide id="6" orient="horz" pos="2229">
          <p15:clr>
            <a:srgbClr val="5ACBF0"/>
          </p15:clr>
        </p15:guide>
        <p15:guide id="7" pos="2996">
          <p15:clr>
            <a:srgbClr val="5ACBF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4">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B0419340-DB0C-B34E-84FE-2AA1A19A58C9}"/>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857617" y="0"/>
            <a:ext cx="5973790" cy="6858000"/>
          </a:xfrm>
          <a:prstGeom prst="rect">
            <a:avLst/>
          </a:prstGeom>
        </p:spPr>
      </p:pic>
      <p:sp>
        <p:nvSpPr>
          <p:cNvPr id="8" name="Title 1">
            <a:extLst>
              <a:ext uri="{FF2B5EF4-FFF2-40B4-BE49-F238E27FC236}">
                <a16:creationId xmlns:a16="http://schemas.microsoft.com/office/drawing/2014/main" id="{1D09A9D1-6212-8B49-96D7-B3E9D17D4BAB}"/>
              </a:ext>
            </a:extLst>
          </p:cNvPr>
          <p:cNvSpPr>
            <a:spLocks noGrp="1"/>
          </p:cNvSpPr>
          <p:nvPr>
            <p:ph type="title" hasCustomPrompt="1"/>
          </p:nvPr>
        </p:nvSpPr>
        <p:spPr>
          <a:xfrm>
            <a:off x="428681" y="2692797"/>
            <a:ext cx="5428936" cy="1632755"/>
          </a:xfrm>
          <a:prstGeom prst="rect">
            <a:avLst/>
          </a:prstGeom>
          <a:noFill/>
        </p:spPr>
        <p:txBody>
          <a:bodyPr lIns="0" tIns="0" rIns="0" bIns="182880" anchor="b" anchorCtr="0"/>
          <a:lstStyle>
            <a:lvl1pPr>
              <a:defRPr sz="4705" strike="noStrike" spc="-49" baseline="0">
                <a:solidFill>
                  <a:srgbClr val="000000"/>
                </a:solidFill>
              </a:defRPr>
            </a:lvl1pPr>
          </a:lstStyle>
          <a:p>
            <a:r>
              <a:rPr lang="en-US" dirty="0"/>
              <a:t>Azure presentation</a:t>
            </a:r>
            <a:br>
              <a:rPr lang="en-US" dirty="0"/>
            </a:br>
            <a:r>
              <a:rPr lang="en-US" dirty="0"/>
              <a:t>title or event name</a:t>
            </a:r>
          </a:p>
        </p:txBody>
      </p:sp>
      <p:sp>
        <p:nvSpPr>
          <p:cNvPr id="9" name="Text Placeholder 10">
            <a:extLst>
              <a:ext uri="{FF2B5EF4-FFF2-40B4-BE49-F238E27FC236}">
                <a16:creationId xmlns:a16="http://schemas.microsoft.com/office/drawing/2014/main" id="{0881A9F1-B3A4-0742-8DAD-18EC8A78C522}"/>
              </a:ext>
            </a:extLst>
          </p:cNvPr>
          <p:cNvSpPr>
            <a:spLocks noGrp="1"/>
          </p:cNvSpPr>
          <p:nvPr>
            <p:ph type="body" sz="quarter" idx="15" hasCustomPrompt="1"/>
          </p:nvPr>
        </p:nvSpPr>
        <p:spPr>
          <a:xfrm>
            <a:off x="442466" y="4350114"/>
            <a:ext cx="5413394" cy="543226"/>
          </a:xfrm>
          <a:prstGeom prst="rect">
            <a:avLst/>
          </a:prstGeom>
        </p:spPr>
        <p:txBody>
          <a:bodyPr/>
          <a:lstStyle>
            <a:lvl1pPr>
              <a:defRPr sz="1765">
                <a:solidFill>
                  <a:srgbClr val="000000"/>
                </a:solidFill>
              </a:defRPr>
            </a:lvl1pPr>
            <a:lvl2pPr>
              <a:defRPr sz="1765">
                <a:solidFill>
                  <a:srgbClr val="000000"/>
                </a:solidFill>
              </a:defRPr>
            </a:lvl2pPr>
            <a:lvl3pPr>
              <a:defRPr sz="1372"/>
            </a:lvl3pPr>
            <a:lvl4pPr>
              <a:defRPr sz="1372"/>
            </a:lvl4pPr>
            <a:lvl5pPr>
              <a:defRPr sz="1029"/>
            </a:lvl5pPr>
          </a:lstStyle>
          <a:p>
            <a:pPr lvl="0"/>
            <a:r>
              <a:rPr lang="en-US" dirty="0"/>
              <a:t>Author name</a:t>
            </a:r>
            <a:br>
              <a:rPr lang="en-US" dirty="0"/>
            </a:br>
            <a:r>
              <a:rPr lang="en-US" dirty="0"/>
              <a:t>Date</a:t>
            </a:r>
          </a:p>
        </p:txBody>
      </p:sp>
      <p:pic>
        <p:nvPicPr>
          <p:cNvPr id="2" name="Picture 1" descr="Microsoft Azure logo">
            <a:extLst>
              <a:ext uri="{FF2B5EF4-FFF2-40B4-BE49-F238E27FC236}">
                <a16:creationId xmlns:a16="http://schemas.microsoft.com/office/drawing/2014/main" id="{A88BEE98-E6A1-4792-866F-5644732E0245}"/>
              </a:ext>
            </a:extLst>
          </p:cNvPr>
          <p:cNvPicPr>
            <a:picLocks noChangeAspect="1"/>
          </p:cNvPicPr>
          <p:nvPr userDrawn="1"/>
        </p:nvPicPr>
        <p:blipFill rotWithShape="1">
          <a:blip r:embed="rId3" cstate="print">
            <a:extLst>
              <a:ext uri="{28A0092B-C50C-407E-A947-70E740481C1C}">
                <a14:useLocalDpi xmlns:a14="http://schemas.microsoft.com/office/drawing/2010/main" val="0"/>
              </a:ext>
            </a:extLst>
          </a:blip>
          <a:srcRect/>
          <a:stretch/>
        </p:blipFill>
        <p:spPr>
          <a:xfrm>
            <a:off x="463276" y="448056"/>
            <a:ext cx="1362456" cy="192347"/>
          </a:xfrm>
          <a:prstGeom prst="rect">
            <a:avLst/>
          </a:prstGeom>
        </p:spPr>
      </p:pic>
    </p:spTree>
    <p:extLst>
      <p:ext uri="{BB962C8B-B14F-4D97-AF65-F5344CB8AC3E}">
        <p14:creationId xmlns:p14="http://schemas.microsoft.com/office/powerpoint/2010/main" val="2541572462"/>
      </p:ext>
    </p:extLst>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divider">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D1FDE817-4581-481C-9C54-D23C2F82ACA3}"/>
              </a:ext>
            </a:extLst>
          </p:cNvPr>
          <p:cNvSpPr>
            <a:spLocks noGrp="1"/>
          </p:cNvSpPr>
          <p:nvPr>
            <p:ph type="title" hasCustomPrompt="1"/>
          </p:nvPr>
        </p:nvSpPr>
        <p:spPr>
          <a:xfrm>
            <a:off x="585217" y="3179701"/>
            <a:ext cx="8892608" cy="498598"/>
          </a:xfrm>
          <a:noFill/>
        </p:spPr>
        <p:txBody>
          <a:bodyPr wrap="square" lIns="0" tIns="0" rIns="0" bIns="0" anchor="ctr" anchorCtr="0">
            <a:spAutoFit/>
          </a:bodyPr>
          <a:lstStyle>
            <a:lvl1pPr algn="l" defTabSz="932563" rtl="0" eaLnBrk="1" latinLnBrk="0" hangingPunct="1">
              <a:lnSpc>
                <a:spcPct val="90000"/>
              </a:lnSpc>
              <a:spcBef>
                <a:spcPct val="0"/>
              </a:spcBef>
              <a:buNone/>
              <a:defRPr lang="en-US" sz="3529" b="0" kern="1200" cap="none" spc="-50" baseline="0" dirty="0">
                <a:ln w="3175">
                  <a:noFill/>
                </a:ln>
                <a:solidFill>
                  <a:schemeClr val="bg1"/>
                </a:solidFill>
                <a:effectLst/>
                <a:latin typeface="+mj-lt"/>
                <a:ea typeface="+mn-ea"/>
                <a:cs typeface="Segoe UI" pitchFamily="34" charset="0"/>
              </a:defRPr>
            </a:lvl1pPr>
          </a:lstStyle>
          <a:p>
            <a:r>
              <a:rPr lang="en-US"/>
              <a:t>Section title</a:t>
            </a:r>
          </a:p>
        </p:txBody>
      </p:sp>
    </p:spTree>
    <p:extLst>
      <p:ext uri="{BB962C8B-B14F-4D97-AF65-F5344CB8AC3E}">
        <p14:creationId xmlns:p14="http://schemas.microsoft.com/office/powerpoint/2010/main" val="2033086772"/>
      </p:ext>
    </p:extLst>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3_Title">
    <p:bg>
      <p:bgPr>
        <a:blipFill dpi="0" rotWithShape="1">
          <a:blip r:embed="rId2">
            <a:duotone>
              <a:prstClr val="black"/>
              <a:schemeClr val="accent1">
                <a:tint val="45000"/>
                <a:satMod val="400000"/>
              </a:schemeClr>
            </a:duotone>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5995" y="3227821"/>
            <a:ext cx="2457386" cy="402359"/>
          </a:xfrm>
          <a:prstGeom prst="rect">
            <a:avLst/>
          </a:prstGeom>
        </p:spPr>
        <p:txBody>
          <a:bodyPr wrap="square" lIns="0" tIns="0" rIns="0" bIns="0" anchor="ctr">
            <a:spAutoFit/>
          </a:bodyPr>
          <a:lstStyle>
            <a:lvl1pPr>
              <a:lnSpc>
                <a:spcPts val="3137"/>
              </a:lnSpc>
              <a:defRPr sz="2745" strike="noStrike">
                <a:solidFill>
                  <a:schemeClr val="bg1"/>
                </a:solidFill>
              </a:defRPr>
            </a:lvl1pPr>
          </a:lstStyle>
          <a:p>
            <a:r>
              <a:rPr lang="en-US"/>
              <a:t>Title</a:t>
            </a:r>
          </a:p>
        </p:txBody>
      </p:sp>
    </p:spTree>
    <p:extLst>
      <p:ext uri="{BB962C8B-B14F-4D97-AF65-F5344CB8AC3E}">
        <p14:creationId xmlns:p14="http://schemas.microsoft.com/office/powerpoint/2010/main" val="4228288297"/>
      </p:ext>
    </p:extLst>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FCFEFD-88E5-4869-B5C3-1611B0B50E15}"/>
              </a:ext>
            </a:extLst>
          </p:cNvPr>
          <p:cNvSpPr>
            <a:spLocks noGrp="1"/>
          </p:cNvSpPr>
          <p:nvPr>
            <p:ph type="title"/>
          </p:nvPr>
        </p:nvSpPr>
        <p:spPr>
          <a:xfrm>
            <a:off x="588263" y="457200"/>
            <a:ext cx="11018520" cy="430887"/>
          </a:xfrm>
        </p:spPr>
        <p:txBody>
          <a:bodyPr/>
          <a:lstStyle>
            <a:lvl1pPr>
              <a:defRPr sz="2800"/>
            </a:lvl1pPr>
          </a:lstStyle>
          <a:p>
            <a:r>
              <a:rPr lang="en-US" dirty="0"/>
              <a:t>Click to edit Master title style</a:t>
            </a:r>
          </a:p>
        </p:txBody>
      </p:sp>
      <p:sp>
        <p:nvSpPr>
          <p:cNvPr id="3" name="Text Placeholder 2"/>
          <p:cNvSpPr>
            <a:spLocks noGrp="1"/>
          </p:cNvSpPr>
          <p:nvPr>
            <p:ph type="body" sz="quarter" idx="10"/>
          </p:nvPr>
        </p:nvSpPr>
        <p:spPr>
          <a:xfrm>
            <a:off x="584200" y="1435497"/>
            <a:ext cx="11018520" cy="1612749"/>
          </a:xfrm>
        </p:spPr>
        <p:txBody>
          <a:bodyPr/>
          <a:lstStyle>
            <a:lvl1pPr marL="228600" indent="-228600">
              <a:buFont typeface="Arial" panose="020B0604020202020204" pitchFamily="34" charset="0"/>
              <a:buChar char="•"/>
              <a:defRPr>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703268474"/>
      </p:ext>
    </p:extLst>
  </p:cSld>
  <p:clrMapOvr>
    <a:masterClrMapping/>
  </p:clrMapOvr>
  <p:transition>
    <p:fade/>
  </p:transition>
  <p:extLst>
    <p:ext uri="{DCECCB84-F9BA-43D5-87BE-67443E8EF086}">
      <p15:sldGuideLst xmlns:p15="http://schemas.microsoft.com/office/powerpoint/2012/main">
        <p15:guide id="2" orient="horz" pos="1272" userDrawn="1">
          <p15:clr>
            <a:srgbClr val="5ACBF0"/>
          </p15:clr>
        </p15:guide>
        <p15:guide id="3" orient="horz" pos="288" userDrawn="1">
          <p15:clr>
            <a:srgbClr val="5ACBF0"/>
          </p15:clr>
        </p15:guide>
        <p15:guide id="5" orient="horz" pos="904" userDrawn="1">
          <p15:clr>
            <a:srgbClr val="5ACBF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2754DF-CB0E-46F9-AA3C-00BC673EBDF3}"/>
              </a:ext>
            </a:extLst>
          </p:cNvPr>
          <p:cNvSpPr>
            <a:spLocks noGrp="1"/>
          </p:cNvSpPr>
          <p:nvPr>
            <p:ph type="title"/>
          </p:nvPr>
        </p:nvSpPr>
        <p:spPr>
          <a:xfrm>
            <a:off x="588263" y="457200"/>
            <a:ext cx="11018520" cy="430887"/>
          </a:xfrm>
        </p:spPr>
        <p:txBody>
          <a:bodyPr/>
          <a:lstStyle>
            <a:lvl1pPr>
              <a:defRPr sz="2800"/>
            </a:lvl1pPr>
          </a:lstStyle>
          <a:p>
            <a:r>
              <a:rPr lang="en-US" dirty="0"/>
              <a:t>Click to edit Master title style</a:t>
            </a:r>
          </a:p>
        </p:txBody>
      </p:sp>
    </p:spTree>
    <p:extLst>
      <p:ext uri="{BB962C8B-B14F-4D97-AF65-F5344CB8AC3E}">
        <p14:creationId xmlns:p14="http://schemas.microsoft.com/office/powerpoint/2010/main" val="2189335521"/>
      </p:ext>
    </p:extLst>
  </p:cSld>
  <p:clrMapOvr>
    <a:masterClrMapping/>
  </p:clrMapOvr>
  <p:transition>
    <p:fade/>
  </p:transition>
  <p:extLst>
    <p:ext uri="{DCECCB84-F9BA-43D5-87BE-67443E8EF086}">
      <p15:sldGuideLst xmlns:p15="http://schemas.microsoft.com/office/powerpoint/2012/main">
        <p15:guide id="3" orient="horz" pos="900" userDrawn="1">
          <p15:clr>
            <a:srgbClr val="5ACBF0"/>
          </p15:clr>
        </p15:guide>
        <p15:guide id="4" orient="horz" pos="1276" userDrawn="1">
          <p15:clr>
            <a:srgbClr val="5ACBF0"/>
          </p15:clr>
        </p15:guide>
        <p15:guide id="5" orient="horz" pos="288" userDrawn="1">
          <p15:clr>
            <a:srgbClr val="5ACBF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userDrawn="1">
            <p:ph type="title"/>
          </p:nvPr>
        </p:nvSpPr>
        <p:spPr>
          <a:xfrm>
            <a:off x="588263" y="457200"/>
            <a:ext cx="11018520" cy="553998"/>
          </a:xfrm>
          <a:prstGeom prst="rect">
            <a:avLst/>
          </a:prstGeom>
        </p:spPr>
        <p:txBody>
          <a:bodyPr vert="horz" wrap="square" lIns="0" tIns="0" rIns="0" bIns="0" rtlCol="0" anchor="t">
            <a:spAutoFit/>
          </a:bodyPr>
          <a:lstStyle/>
          <a:p>
            <a:r>
              <a:rPr lang="en-US"/>
              <a:t>Click to edit Master title style</a:t>
            </a:r>
          </a:p>
        </p:txBody>
      </p:sp>
      <p:sp>
        <p:nvSpPr>
          <p:cNvPr id="4" name="Text Placeholder 3"/>
          <p:cNvSpPr>
            <a:spLocks noGrp="1"/>
          </p:cNvSpPr>
          <p:nvPr userDrawn="1">
            <p:ph type="body" idx="1"/>
          </p:nvPr>
        </p:nvSpPr>
        <p:spPr>
          <a:xfrm>
            <a:off x="584200" y="1435503"/>
            <a:ext cx="11018520" cy="1612749"/>
          </a:xfrm>
          <a:prstGeom prst="rect">
            <a:avLst/>
          </a:prstGeom>
        </p:spPr>
        <p:txBody>
          <a:bodyPr vert="horz" wrap="square" lIns="0" tIns="0" rIns="0" bIns="0" rtlCol="0">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grpSp>
        <p:nvGrpSpPr>
          <p:cNvPr id="47" name="GRID" hidden="1">
            <a:extLst>
              <a:ext uri="{FF2B5EF4-FFF2-40B4-BE49-F238E27FC236}">
                <a16:creationId xmlns:a16="http://schemas.microsoft.com/office/drawing/2014/main" id="{32B5FFBF-552A-4973-B5B3-9EE3A765185F}"/>
              </a:ext>
            </a:extLst>
          </p:cNvPr>
          <p:cNvGrpSpPr/>
          <p:nvPr userDrawn="1"/>
        </p:nvGrpSpPr>
        <p:grpSpPr>
          <a:xfrm>
            <a:off x="0" y="0"/>
            <a:ext cx="12192000" cy="6858000"/>
            <a:chOff x="0" y="0"/>
            <a:chExt cx="12192000" cy="6858000"/>
          </a:xfrm>
        </p:grpSpPr>
        <p:cxnSp>
          <p:nvCxnSpPr>
            <p:cNvPr id="7" name="Straight Connector 6">
              <a:extLst>
                <a:ext uri="{FF2B5EF4-FFF2-40B4-BE49-F238E27FC236}">
                  <a16:creationId xmlns:a16="http://schemas.microsoft.com/office/drawing/2014/main" id="{5CD412E5-2492-4063-96AB-C451FC39F2B6}"/>
                </a:ext>
              </a:extLst>
            </p:cNvPr>
            <p:cNvCxnSpPr/>
            <p:nvPr/>
          </p:nvCxnSpPr>
          <p:spPr>
            <a:xfrm>
              <a:off x="0" y="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D25E7FAE-6A98-413B-871E-10F8DF6FF1E3}"/>
                </a:ext>
              </a:extLst>
            </p:cNvPr>
            <p:cNvCxnSpPr/>
            <p:nvPr/>
          </p:nvCxnSpPr>
          <p:spPr>
            <a:xfrm>
              <a:off x="0" y="29260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EF42BDE7-00A0-446E-9CEE-23DDF6A13E6E}"/>
                </a:ext>
              </a:extLst>
            </p:cNvPr>
            <p:cNvCxnSpPr/>
            <p:nvPr/>
          </p:nvCxnSpPr>
          <p:spPr>
            <a:xfrm>
              <a:off x="0" y="585216"/>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AD48FF31-9C6A-4C0C-AB96-ED556488A1BA}"/>
                </a:ext>
              </a:extLst>
            </p:cNvPr>
            <p:cNvCxnSpPr/>
            <p:nvPr/>
          </p:nvCxnSpPr>
          <p:spPr>
            <a:xfrm>
              <a:off x="0" y="6272784"/>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28D811B2-F122-4FF3-A4F6-E7291A5152BB}"/>
                </a:ext>
              </a:extLst>
            </p:cNvPr>
            <p:cNvCxnSpPr/>
            <p:nvPr/>
          </p:nvCxnSpPr>
          <p:spPr>
            <a:xfrm>
              <a:off x="0" y="656539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A2029335-BA6E-4B6F-B752-D02603169DE6}"/>
                </a:ext>
              </a:extLst>
            </p:cNvPr>
            <p:cNvCxnSpPr/>
            <p:nvPr/>
          </p:nvCxnSpPr>
          <p:spPr>
            <a:xfrm>
              <a:off x="0" y="685800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708D55A0-D16C-4191-B9F9-C95B51610B5E}"/>
                </a:ext>
              </a:extLst>
            </p:cNvPr>
            <p:cNvCxnSpPr/>
            <p:nvPr/>
          </p:nvCxnSpPr>
          <p:spPr>
            <a:xfrm>
              <a:off x="0" y="87782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DA3FCB58-9F61-404B-A493-7860A942FCC2}"/>
                </a:ext>
              </a:extLst>
            </p:cNvPr>
            <p:cNvCxnSpPr/>
            <p:nvPr/>
          </p:nvCxnSpPr>
          <p:spPr>
            <a:xfrm>
              <a:off x="0" y="117043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0EFD38DF-4402-499A-B7B2-D5BBF3AD467C}"/>
                </a:ext>
              </a:extLst>
            </p:cNvPr>
            <p:cNvCxnSpPr/>
            <p:nvPr/>
          </p:nvCxnSpPr>
          <p:spPr>
            <a:xfrm>
              <a:off x="0" y="146304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26DFD209-A624-4FEA-8F60-067FBF0CC1E8}"/>
                </a:ext>
              </a:extLst>
            </p:cNvPr>
            <p:cNvCxnSpPr/>
            <p:nvPr/>
          </p:nvCxnSpPr>
          <p:spPr>
            <a:xfrm>
              <a:off x="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F1B8ED61-88C3-48AA-91A7-BFD779B3B3BA}"/>
                </a:ext>
              </a:extLst>
            </p:cNvPr>
            <p:cNvCxnSpPr/>
            <p:nvPr/>
          </p:nvCxnSpPr>
          <p:spPr>
            <a:xfrm>
              <a:off x="585216"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822AC47D-49D2-4B9E-B580-53A7922E5654}"/>
                </a:ext>
              </a:extLst>
            </p:cNvPr>
            <p:cNvCxnSpPr/>
            <p:nvPr/>
          </p:nvCxnSpPr>
          <p:spPr>
            <a:xfrm>
              <a:off x="29260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20D7A2DB-4310-49CD-83F6-55B33BE76665}"/>
                </a:ext>
              </a:extLst>
            </p:cNvPr>
            <p:cNvCxnSpPr/>
            <p:nvPr/>
          </p:nvCxnSpPr>
          <p:spPr>
            <a:xfrm>
              <a:off x="877824"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20C40071-7BC6-4682-9CD1-0631E07C9F11}"/>
                </a:ext>
              </a:extLst>
            </p:cNvPr>
            <p:cNvCxnSpPr/>
            <p:nvPr/>
          </p:nvCxnSpPr>
          <p:spPr>
            <a:xfrm>
              <a:off x="117043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EE0ACFAA-26E9-44D2-BEF0-E02CAE93F397}"/>
                </a:ext>
              </a:extLst>
            </p:cNvPr>
            <p:cNvCxnSpPr/>
            <p:nvPr/>
          </p:nvCxnSpPr>
          <p:spPr>
            <a:xfrm>
              <a:off x="1102156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385D1186-93AE-4B67-8544-763E0B213AAC}"/>
                </a:ext>
              </a:extLst>
            </p:cNvPr>
            <p:cNvCxnSpPr/>
            <p:nvPr/>
          </p:nvCxnSpPr>
          <p:spPr>
            <a:xfrm>
              <a:off x="11606784"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CB1D45AE-FC53-4BB4-A9CD-C563C03A1195}"/>
                </a:ext>
              </a:extLst>
            </p:cNvPr>
            <p:cNvCxnSpPr/>
            <p:nvPr/>
          </p:nvCxnSpPr>
          <p:spPr>
            <a:xfrm>
              <a:off x="11314176"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8325177A-06D9-4C2A-B7EF-984A90245BF7}"/>
                </a:ext>
              </a:extLst>
            </p:cNvPr>
            <p:cNvCxnSpPr/>
            <p:nvPr/>
          </p:nvCxnSpPr>
          <p:spPr>
            <a:xfrm>
              <a:off x="1189939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D2B67796-DF72-4C3B-A79D-7534FD3084C9}"/>
                </a:ext>
              </a:extLst>
            </p:cNvPr>
            <p:cNvCxnSpPr/>
            <p:nvPr/>
          </p:nvCxnSpPr>
          <p:spPr>
            <a:xfrm>
              <a:off x="1219200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C8B2C409-2FF7-4120-9E48-02A446B82DD6}"/>
                </a:ext>
              </a:extLst>
            </p:cNvPr>
            <p:cNvCxnSpPr/>
            <p:nvPr/>
          </p:nvCxnSpPr>
          <p:spPr>
            <a:xfrm>
              <a:off x="0" y="175564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F3E0130A-B11A-42AB-8439-3CB0569F1C08}"/>
                </a:ext>
              </a:extLst>
            </p:cNvPr>
            <p:cNvCxnSpPr/>
            <p:nvPr/>
          </p:nvCxnSpPr>
          <p:spPr>
            <a:xfrm>
              <a:off x="0" y="204825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0840B631-CB23-44B8-823B-56619D54F0E4}"/>
                </a:ext>
              </a:extLst>
            </p:cNvPr>
            <p:cNvCxnSpPr/>
            <p:nvPr/>
          </p:nvCxnSpPr>
          <p:spPr>
            <a:xfrm>
              <a:off x="0" y="234086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C7DD460B-BBE5-43D6-95DF-C1C1CC6239C6}"/>
                </a:ext>
              </a:extLst>
            </p:cNvPr>
            <p:cNvCxnSpPr/>
            <p:nvPr/>
          </p:nvCxnSpPr>
          <p:spPr>
            <a:xfrm>
              <a:off x="0" y="263347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7F5BEEB4-62B8-420A-9489-8319B9432C34}"/>
                </a:ext>
              </a:extLst>
            </p:cNvPr>
            <p:cNvCxnSpPr/>
            <p:nvPr/>
          </p:nvCxnSpPr>
          <p:spPr>
            <a:xfrm>
              <a:off x="0" y="292608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79242164-82A4-4DA9-B78C-33430C241872}"/>
                </a:ext>
              </a:extLst>
            </p:cNvPr>
            <p:cNvCxnSpPr/>
            <p:nvPr/>
          </p:nvCxnSpPr>
          <p:spPr>
            <a:xfrm>
              <a:off x="0" y="321868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1D8767DD-4892-4904-AE72-87087DD9CCC2}"/>
                </a:ext>
              </a:extLst>
            </p:cNvPr>
            <p:cNvCxnSpPr/>
            <p:nvPr/>
          </p:nvCxnSpPr>
          <p:spPr>
            <a:xfrm>
              <a:off x="0" y="351129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245FC793-2AD0-4021-B3FB-391EDDE6CB63}"/>
                </a:ext>
              </a:extLst>
            </p:cNvPr>
            <p:cNvCxnSpPr/>
            <p:nvPr userDrawn="1"/>
          </p:nvCxnSpPr>
          <p:spPr>
            <a:xfrm>
              <a:off x="0" y="380390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8091C6C8-296D-4AA9-8F03-7DEA5FA7D71A}"/>
                </a:ext>
              </a:extLst>
            </p:cNvPr>
            <p:cNvCxnSpPr/>
            <p:nvPr userDrawn="1"/>
          </p:nvCxnSpPr>
          <p:spPr>
            <a:xfrm>
              <a:off x="0" y="409651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71CBDA8A-698A-4B1C-BC41-CD72C2900FE8}"/>
                </a:ext>
              </a:extLst>
            </p:cNvPr>
            <p:cNvCxnSpPr/>
            <p:nvPr userDrawn="1"/>
          </p:nvCxnSpPr>
          <p:spPr>
            <a:xfrm>
              <a:off x="0" y="438912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F0780C82-EF19-43A2-BF1B-31FDFBA092CA}"/>
                </a:ext>
              </a:extLst>
            </p:cNvPr>
            <p:cNvCxnSpPr/>
            <p:nvPr userDrawn="1"/>
          </p:nvCxnSpPr>
          <p:spPr>
            <a:xfrm>
              <a:off x="0" y="468172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13492339-9370-44E2-8C4D-414393DEB764}"/>
                </a:ext>
              </a:extLst>
            </p:cNvPr>
            <p:cNvCxnSpPr/>
            <p:nvPr userDrawn="1"/>
          </p:nvCxnSpPr>
          <p:spPr>
            <a:xfrm>
              <a:off x="0" y="497433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EBF7CE2A-C0A7-4C6F-88B8-E40107AE34E8}"/>
                </a:ext>
              </a:extLst>
            </p:cNvPr>
            <p:cNvCxnSpPr/>
            <p:nvPr userDrawn="1"/>
          </p:nvCxnSpPr>
          <p:spPr>
            <a:xfrm>
              <a:off x="0" y="526694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CCD7A1D0-B060-4037-BFAE-80FAF89CC35F}"/>
                </a:ext>
              </a:extLst>
            </p:cNvPr>
            <p:cNvCxnSpPr/>
            <p:nvPr userDrawn="1"/>
          </p:nvCxnSpPr>
          <p:spPr>
            <a:xfrm>
              <a:off x="0" y="555955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2A121C21-7F60-43D7-B9B4-682B9D22E24D}"/>
                </a:ext>
              </a:extLst>
            </p:cNvPr>
            <p:cNvCxnSpPr/>
            <p:nvPr userDrawn="1"/>
          </p:nvCxnSpPr>
          <p:spPr>
            <a:xfrm>
              <a:off x="0" y="585216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sp>
        <p:nvSpPr>
          <p:cNvPr id="3" name=".64 square" hidden="1">
            <a:extLst>
              <a:ext uri="{FF2B5EF4-FFF2-40B4-BE49-F238E27FC236}">
                <a16:creationId xmlns:a16="http://schemas.microsoft.com/office/drawing/2014/main" id="{90E0CE0A-15D7-405F-8DFA-B7F5AF47B03C}"/>
              </a:ext>
            </a:extLst>
          </p:cNvPr>
          <p:cNvSpPr/>
          <p:nvPr userDrawn="1"/>
        </p:nvSpPr>
        <p:spPr bwMode="auto">
          <a:xfrm>
            <a:off x="0" y="0"/>
            <a:ext cx="585216" cy="585216"/>
          </a:xfrm>
          <a:prstGeom prst="rect">
            <a:avLst/>
          </a:prstGeom>
          <a:solidFill>
            <a:schemeClr val="tx1">
              <a:alpha val="17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sp>
        <p:nvSpPr>
          <p:cNvPr id="35" name=".32 square" hidden="1">
            <a:extLst>
              <a:ext uri="{FF2B5EF4-FFF2-40B4-BE49-F238E27FC236}">
                <a16:creationId xmlns:a16="http://schemas.microsoft.com/office/drawing/2014/main" id="{09835393-211C-428D-B22F-51EE7A413599}"/>
              </a:ext>
            </a:extLst>
          </p:cNvPr>
          <p:cNvSpPr/>
          <p:nvPr userDrawn="1"/>
        </p:nvSpPr>
        <p:spPr bwMode="auto">
          <a:xfrm>
            <a:off x="0" y="0"/>
            <a:ext cx="292608" cy="292608"/>
          </a:xfrm>
          <a:prstGeom prst="rect">
            <a:avLst/>
          </a:prstGeom>
          <a:solidFill>
            <a:schemeClr val="tx1">
              <a:alpha val="17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3588427678"/>
      </p:ext>
    </p:extLst>
  </p:cSld>
  <p:clrMap bg1="lt1" tx1="dk1" bg2="lt2" tx2="dk2" accent1="accent1" accent2="accent2" accent3="accent3" accent4="accent4" accent5="accent5" accent6="accent6" hlink="hlink" folHlink="folHlink"/>
  <p:sldLayoutIdLst>
    <p:sldLayoutId id="2147484609" r:id="rId1"/>
    <p:sldLayoutId id="2147484780" r:id="rId2"/>
    <p:sldLayoutId id="2147484781" r:id="rId3"/>
    <p:sldLayoutId id="2147484782" r:id="rId4"/>
    <p:sldLayoutId id="2147484241" r:id="rId5"/>
    <p:sldLayoutId id="2147484247" r:id="rId6"/>
  </p:sldLayoutIdLst>
  <p:transition>
    <p:fade/>
  </p:transition>
  <p:hf sldNum="0" hdr="0" ftr="0" dt="0"/>
  <p:txStyles>
    <p:titleStyle>
      <a:lvl1pPr algn="l" defTabSz="932742" rtl="0" eaLnBrk="1" latinLnBrk="0" hangingPunct="1">
        <a:lnSpc>
          <a:spcPct val="100000"/>
        </a:lnSpc>
        <a:spcBef>
          <a:spcPct val="0"/>
        </a:spcBef>
        <a:buNone/>
        <a:defRPr lang="en-US" sz="3600" b="0" kern="1200" cap="none" spc="-50"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gradFill>
            <a:gsLst>
              <a:gs pos="1250">
                <a:schemeClr val="tx1"/>
              </a:gs>
              <a:gs pos="100000">
                <a:schemeClr val="tx1"/>
              </a:gs>
            </a:gsLst>
            <a:lin ang="5400000" scaled="0"/>
          </a:gradFill>
          <a:latin typeface="Segoe UI Semilight" panose="020B0402040204020203" pitchFamily="34" charset="0"/>
          <a:ea typeface="+mn-ea"/>
          <a:cs typeface="Segoe UI Semilight" panose="020B04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gradFill>
            <a:gsLst>
              <a:gs pos="1250">
                <a:schemeClr val="tx1"/>
              </a:gs>
              <a:gs pos="100000">
                <a:schemeClr val="tx1"/>
              </a:gs>
            </a:gsLst>
            <a:lin ang="5400000" scaled="0"/>
          </a:gra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gradFill>
            <a:gsLst>
              <a:gs pos="1250">
                <a:schemeClr val="tx1"/>
              </a:gs>
              <a:gs pos="100000">
                <a:schemeClr val="tx1"/>
              </a:gs>
            </a:gsLst>
            <a:lin ang="5400000" scaled="0"/>
          </a:gra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6" pos="368" userDrawn="1">
          <p15:clr>
            <a:srgbClr val="C35EA4"/>
          </p15:clr>
        </p15:guide>
        <p15:guide id="17" pos="7313" userDrawn="1">
          <p15:clr>
            <a:srgbClr val="C35EA4"/>
          </p15:clr>
        </p15:guide>
        <p15:guide id="25" orient="horz" pos="369" userDrawn="1">
          <p15:clr>
            <a:srgbClr val="C35EA4"/>
          </p15:clr>
        </p15:guide>
        <p15:guide id="26" orient="horz" pos="3949" userDrawn="1">
          <p15:clr>
            <a:srgbClr val="C35EA4"/>
          </p15:clr>
        </p15:guide>
        <p15:guide id="27" orient="horz" pos="184" userDrawn="1">
          <p15:clr>
            <a:srgbClr val="A4A3A4"/>
          </p15:clr>
        </p15:guide>
        <p15:guide id="28" pos="185" userDrawn="1">
          <p15:clr>
            <a:srgbClr val="A4A3A4"/>
          </p15:clr>
        </p15:guide>
        <p15:guide id="29" orient="horz" pos="4135" userDrawn="1">
          <p15:clr>
            <a:srgbClr val="A4A3A4"/>
          </p15:clr>
        </p15:guide>
        <p15:guide id="30" pos="7495" userDrawn="1">
          <p15:clr>
            <a:srgbClr val="A4A3A4"/>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2.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3.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4.xml"/><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22.emf"/><Relationship Id="rId2" Type="http://schemas.openxmlformats.org/officeDocument/2006/relationships/notesSlide" Target="../notesSlides/notesSlide16.xml"/><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3" Type="http://schemas.openxmlformats.org/officeDocument/2006/relationships/image" Target="../media/image23.emf"/><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8.xml"/><Relationship Id="rId1" Type="http://schemas.openxmlformats.org/officeDocument/2006/relationships/slideLayout" Target="../slideLayouts/slideLayout4.xml"/><Relationship Id="rId6" Type="http://schemas.openxmlformats.org/officeDocument/2006/relationships/image" Target="../media/image27.png"/><Relationship Id="rId5" Type="http://schemas.openxmlformats.org/officeDocument/2006/relationships/image" Target="../media/image26.png"/><Relationship Id="rId4" Type="http://schemas.openxmlformats.org/officeDocument/2006/relationships/image" Target="../media/image25.png"/></Relationships>
</file>

<file path=ppt/slides/_rels/slide19.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9.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0.xml"/><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1.xml"/><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22.xml"/><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23.xml"/><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24.xml"/><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25.xml"/><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26.xml"/><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27.xml"/><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28.xml"/><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29.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30.xml"/><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31.xml"/><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3" Type="http://schemas.openxmlformats.org/officeDocument/2006/relationships/image" Target="../media/image22.emf"/><Relationship Id="rId2" Type="http://schemas.openxmlformats.org/officeDocument/2006/relationships/notesSlide" Target="../notesSlides/notesSlide35.xml"/><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3" Type="http://schemas.openxmlformats.org/officeDocument/2006/relationships/image" Target="../media/image41.emf"/><Relationship Id="rId2" Type="http://schemas.openxmlformats.org/officeDocument/2006/relationships/notesSlide" Target="../notesSlides/notesSlide36.xml"/><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8" Type="http://schemas.openxmlformats.org/officeDocument/2006/relationships/image" Target="../media/image47.emf"/><Relationship Id="rId13" Type="http://schemas.openxmlformats.org/officeDocument/2006/relationships/image" Target="../media/image52.emf"/><Relationship Id="rId3" Type="http://schemas.openxmlformats.org/officeDocument/2006/relationships/image" Target="../media/image42.png"/><Relationship Id="rId7" Type="http://schemas.openxmlformats.org/officeDocument/2006/relationships/image" Target="../media/image46.emf"/><Relationship Id="rId12" Type="http://schemas.openxmlformats.org/officeDocument/2006/relationships/image" Target="../media/image51.emf"/><Relationship Id="rId2" Type="http://schemas.openxmlformats.org/officeDocument/2006/relationships/notesSlide" Target="../notesSlides/notesSlide37.xml"/><Relationship Id="rId1" Type="http://schemas.openxmlformats.org/officeDocument/2006/relationships/slideLayout" Target="../slideLayouts/slideLayout4.xml"/><Relationship Id="rId6" Type="http://schemas.openxmlformats.org/officeDocument/2006/relationships/image" Target="../media/image45.png"/><Relationship Id="rId11" Type="http://schemas.openxmlformats.org/officeDocument/2006/relationships/image" Target="../media/image50.emf"/><Relationship Id="rId5" Type="http://schemas.openxmlformats.org/officeDocument/2006/relationships/image" Target="../media/image44.png"/><Relationship Id="rId10" Type="http://schemas.openxmlformats.org/officeDocument/2006/relationships/image" Target="../media/image49.emf"/><Relationship Id="rId4" Type="http://schemas.openxmlformats.org/officeDocument/2006/relationships/image" Target="../media/image43.png"/><Relationship Id="rId9" Type="http://schemas.openxmlformats.org/officeDocument/2006/relationships/image" Target="../media/image48.emf"/></Relationships>
</file>

<file path=ppt/slides/_rels/slide38.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38.xml"/><Relationship Id="rId1" Type="http://schemas.openxmlformats.org/officeDocument/2006/relationships/slideLayout" Target="../slideLayouts/slideLayout6.xml"/></Relationships>
</file>

<file path=ppt/slides/_rels/slide39.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39.xml"/><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xml"/><Relationship Id="rId1" Type="http://schemas.openxmlformats.org/officeDocument/2006/relationships/slideLayout" Target="../slideLayouts/slideLayout4.xml"/><Relationship Id="rId4" Type="http://schemas.openxmlformats.org/officeDocument/2006/relationships/image" Target="../media/image9.png"/></Relationships>
</file>

<file path=ppt/slides/_rels/slide40.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40.xml"/><Relationship Id="rId1" Type="http://schemas.openxmlformats.org/officeDocument/2006/relationships/slideLayout" Target="../slideLayouts/slideLayout6.xml"/></Relationships>
</file>

<file path=ppt/slides/_rels/slide41.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41.xml"/><Relationship Id="rId1" Type="http://schemas.openxmlformats.org/officeDocument/2006/relationships/slideLayout" Target="../slideLayouts/slideLayout6.xml"/></Relationships>
</file>

<file path=ppt/slides/_rels/slide42.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42.xml"/><Relationship Id="rId1" Type="http://schemas.openxmlformats.org/officeDocument/2006/relationships/slideLayout" Target="../slideLayouts/slideLayout6.xml"/></Relationships>
</file>

<file path=ppt/slides/_rels/slide43.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43.xml"/><Relationship Id="rId1" Type="http://schemas.openxmlformats.org/officeDocument/2006/relationships/slideLayout" Target="../slideLayouts/slideLayout5.xml"/></Relationships>
</file>

<file path=ppt/slides/_rels/slide44.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44.xml"/><Relationship Id="rId1" Type="http://schemas.openxmlformats.org/officeDocument/2006/relationships/slideLayout" Target="../slideLayouts/slideLayout5.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5.xml"/></Relationships>
</file>

<file path=ppt/slides/_rels/slide46.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46.xml"/><Relationship Id="rId1" Type="http://schemas.openxmlformats.org/officeDocument/2006/relationships/slideLayout" Target="../slideLayouts/slideLayout6.xml"/></Relationships>
</file>

<file path=ppt/slides/_rels/slide47.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47.xml"/><Relationship Id="rId1" Type="http://schemas.openxmlformats.org/officeDocument/2006/relationships/slideLayout" Target="../slideLayouts/slideLayout6.xml"/><Relationship Id="rId6" Type="http://schemas.openxmlformats.org/officeDocument/2006/relationships/image" Target="../media/image64.svg"/><Relationship Id="rId5" Type="http://schemas.openxmlformats.org/officeDocument/2006/relationships/image" Target="../media/image63.png"/><Relationship Id="rId4" Type="http://schemas.openxmlformats.org/officeDocument/2006/relationships/image" Target="../media/image62.svg"/></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6.xml"/></Relationships>
</file>

<file path=ppt/slides/_rels/slide49.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notesSlide" Target="../notesSlides/notesSlide49.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50.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notesSlide" Target="../notesSlides/notesSlide50.xml"/><Relationship Id="rId1" Type="http://schemas.openxmlformats.org/officeDocument/2006/relationships/slideLayout" Target="../slideLayouts/slideLayout6.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3" Type="http://schemas.openxmlformats.org/officeDocument/2006/relationships/image" Target="../media/image22.emf"/><Relationship Id="rId2" Type="http://schemas.openxmlformats.org/officeDocument/2006/relationships/notesSlide" Target="../notesSlides/notesSlide52.xml"/><Relationship Id="rId1" Type="http://schemas.openxmlformats.org/officeDocument/2006/relationships/slideLayout" Target="../slideLayouts/slideLayout6.xml"/></Relationships>
</file>

<file path=ppt/slides/_rels/slide53.xml.rels><?xml version="1.0" encoding="UTF-8" standalone="yes"?>
<Relationships xmlns="http://schemas.openxmlformats.org/package/2006/relationships"><Relationship Id="rId3" Type="http://schemas.openxmlformats.org/officeDocument/2006/relationships/image" Target="../media/image49.emf"/><Relationship Id="rId2" Type="http://schemas.openxmlformats.org/officeDocument/2006/relationships/notesSlide" Target="../notesSlides/notesSlide53.xml"/><Relationship Id="rId1" Type="http://schemas.openxmlformats.org/officeDocument/2006/relationships/slideLayout" Target="../slideLayouts/slideLayout3.xml"/></Relationships>
</file>

<file path=ppt/slides/_rels/slide54.xml.rels><?xml version="1.0" encoding="UTF-8" standalone="yes"?>
<Relationships xmlns="http://schemas.openxmlformats.org/package/2006/relationships"><Relationship Id="rId8" Type="http://schemas.openxmlformats.org/officeDocument/2006/relationships/image" Target="../media/image48.emf"/><Relationship Id="rId13" Type="http://schemas.openxmlformats.org/officeDocument/2006/relationships/image" Target="../media/image46.emf"/><Relationship Id="rId3" Type="http://schemas.openxmlformats.org/officeDocument/2006/relationships/image" Target="../media/image42.png"/><Relationship Id="rId7" Type="http://schemas.openxmlformats.org/officeDocument/2006/relationships/image" Target="../media/image47.emf"/><Relationship Id="rId12" Type="http://schemas.openxmlformats.org/officeDocument/2006/relationships/image" Target="../media/image52.emf"/><Relationship Id="rId2" Type="http://schemas.openxmlformats.org/officeDocument/2006/relationships/notesSlide" Target="../notesSlides/notesSlide54.xml"/><Relationship Id="rId16" Type="http://schemas.openxmlformats.org/officeDocument/2006/relationships/image" Target="../media/image69.png"/><Relationship Id="rId1" Type="http://schemas.openxmlformats.org/officeDocument/2006/relationships/slideLayout" Target="../slideLayouts/slideLayout4.xml"/><Relationship Id="rId6" Type="http://schemas.openxmlformats.org/officeDocument/2006/relationships/image" Target="../media/image45.png"/><Relationship Id="rId11" Type="http://schemas.openxmlformats.org/officeDocument/2006/relationships/image" Target="../media/image51.emf"/><Relationship Id="rId5" Type="http://schemas.openxmlformats.org/officeDocument/2006/relationships/image" Target="../media/image44.png"/><Relationship Id="rId15" Type="http://schemas.openxmlformats.org/officeDocument/2006/relationships/image" Target="../media/image68.png"/><Relationship Id="rId10" Type="http://schemas.openxmlformats.org/officeDocument/2006/relationships/image" Target="../media/image50.emf"/><Relationship Id="rId4" Type="http://schemas.openxmlformats.org/officeDocument/2006/relationships/image" Target="../media/image43.png"/><Relationship Id="rId9" Type="http://schemas.openxmlformats.org/officeDocument/2006/relationships/image" Target="../media/image49.emf"/><Relationship Id="rId14" Type="http://schemas.openxmlformats.org/officeDocument/2006/relationships/image" Target="../media/image67.png"/></Relationships>
</file>

<file path=ppt/slides/_rels/slide55.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notesSlide" Target="../notesSlides/notesSlide55.xml"/><Relationship Id="rId1" Type="http://schemas.openxmlformats.org/officeDocument/2006/relationships/slideLayout" Target="../slideLayouts/slideLayout5.xml"/></Relationships>
</file>

<file path=ppt/slides/_rels/slide56.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notesSlide" Target="../notesSlides/notesSlide56.xml"/><Relationship Id="rId1" Type="http://schemas.openxmlformats.org/officeDocument/2006/relationships/slideLayout" Target="../slideLayouts/slideLayout6.xml"/></Relationships>
</file>

<file path=ppt/slides/_rels/slide57.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notesSlide" Target="../notesSlides/notesSlide57.xml"/><Relationship Id="rId1" Type="http://schemas.openxmlformats.org/officeDocument/2006/relationships/slideLayout" Target="../slideLayouts/slideLayout6.xml"/></Relationships>
</file>

<file path=ppt/slides/_rels/slide58.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notesSlide" Target="../notesSlides/notesSlide58.xml"/><Relationship Id="rId1" Type="http://schemas.openxmlformats.org/officeDocument/2006/relationships/slideLayout" Target="../slideLayouts/slideLayout6.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6.xml"/></Relationships>
</file>

<file path=ppt/slides/_rels/slide61.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notesSlide" Target="../notesSlides/notesSlide61.xml"/><Relationship Id="rId1" Type="http://schemas.openxmlformats.org/officeDocument/2006/relationships/slideLayout" Target="../slideLayouts/slideLayout6.xml"/><Relationship Id="rId4" Type="http://schemas.openxmlformats.org/officeDocument/2006/relationships/image" Target="../media/image75.png"/></Relationships>
</file>

<file path=ppt/slides/_rels/slide62.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notesSlide" Target="../notesSlides/notesSlide62.xml"/><Relationship Id="rId1" Type="http://schemas.openxmlformats.org/officeDocument/2006/relationships/slideLayout" Target="../slideLayouts/slideLayout5.xml"/><Relationship Id="rId5" Type="http://schemas.openxmlformats.org/officeDocument/2006/relationships/image" Target="../media/image75.png"/><Relationship Id="rId4" Type="http://schemas.openxmlformats.org/officeDocument/2006/relationships/image" Target="../media/image77.png"/></Relationships>
</file>

<file path=ppt/slides/_rels/slide63.xml.rels><?xml version="1.0" encoding="UTF-8" standalone="yes"?>
<Relationships xmlns="http://schemas.openxmlformats.org/package/2006/relationships"><Relationship Id="rId8" Type="http://schemas.openxmlformats.org/officeDocument/2006/relationships/image" Target="../media/image82.emf"/><Relationship Id="rId3" Type="http://schemas.openxmlformats.org/officeDocument/2006/relationships/image" Target="../media/image78.emf"/><Relationship Id="rId7" Type="http://schemas.openxmlformats.org/officeDocument/2006/relationships/image" Target="../media/image81.emf"/><Relationship Id="rId2" Type="http://schemas.openxmlformats.org/officeDocument/2006/relationships/notesSlide" Target="../notesSlides/notesSlide63.xml"/><Relationship Id="rId1" Type="http://schemas.openxmlformats.org/officeDocument/2006/relationships/slideLayout" Target="../slideLayouts/slideLayout5.xml"/><Relationship Id="rId6" Type="http://schemas.openxmlformats.org/officeDocument/2006/relationships/image" Target="../media/image76.png"/><Relationship Id="rId11" Type="http://schemas.openxmlformats.org/officeDocument/2006/relationships/image" Target="../media/image85.emf"/><Relationship Id="rId5" Type="http://schemas.openxmlformats.org/officeDocument/2006/relationships/image" Target="../media/image80.png"/><Relationship Id="rId10" Type="http://schemas.openxmlformats.org/officeDocument/2006/relationships/image" Target="../media/image84.emf"/><Relationship Id="rId4" Type="http://schemas.openxmlformats.org/officeDocument/2006/relationships/image" Target="../media/image79.emf"/><Relationship Id="rId9" Type="http://schemas.openxmlformats.org/officeDocument/2006/relationships/image" Target="../media/image83.emf"/></Relationships>
</file>

<file path=ppt/slides/_rels/slide64.xml.rels><?xml version="1.0" encoding="UTF-8" standalone="yes"?>
<Relationships xmlns="http://schemas.openxmlformats.org/package/2006/relationships"><Relationship Id="rId3" Type="http://schemas.openxmlformats.org/officeDocument/2006/relationships/image" Target="../media/image86.png"/><Relationship Id="rId2" Type="http://schemas.openxmlformats.org/officeDocument/2006/relationships/notesSlide" Target="../notesSlides/notesSlide64.xml"/><Relationship Id="rId1" Type="http://schemas.openxmlformats.org/officeDocument/2006/relationships/slideLayout" Target="../slideLayouts/slideLayout6.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6.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6.xml"/></Relationships>
</file>

<file path=ppt/slides/_rels/slide67.xml.rels><?xml version="1.0" encoding="UTF-8" standalone="yes"?>
<Relationships xmlns="http://schemas.openxmlformats.org/package/2006/relationships"><Relationship Id="rId3" Type="http://schemas.openxmlformats.org/officeDocument/2006/relationships/image" Target="../media/image87.png"/><Relationship Id="rId2" Type="http://schemas.openxmlformats.org/officeDocument/2006/relationships/notesSlide" Target="../notesSlides/notesSlide67.xml"/><Relationship Id="rId1" Type="http://schemas.openxmlformats.org/officeDocument/2006/relationships/slideLayout" Target="../slideLayouts/slideLayout6.xml"/></Relationships>
</file>

<file path=ppt/slides/_rels/slide68.xml.rels><?xml version="1.0" encoding="UTF-8" standalone="yes"?>
<Relationships xmlns="http://schemas.openxmlformats.org/package/2006/relationships"><Relationship Id="rId3" Type="http://schemas.openxmlformats.org/officeDocument/2006/relationships/image" Target="../media/image88.png"/><Relationship Id="rId2" Type="http://schemas.openxmlformats.org/officeDocument/2006/relationships/notesSlide" Target="../notesSlides/notesSlide68.xml"/><Relationship Id="rId1" Type="http://schemas.openxmlformats.org/officeDocument/2006/relationships/slideLayout" Target="../slideLayouts/slideLayout6.xml"/><Relationship Id="rId4" Type="http://schemas.openxmlformats.org/officeDocument/2006/relationships/image" Target="../media/image89.png"/></Relationships>
</file>

<file path=ppt/slides/_rels/slide69.xml.rels><?xml version="1.0" encoding="UTF-8" standalone="yes"?>
<Relationships xmlns="http://schemas.openxmlformats.org/package/2006/relationships"><Relationship Id="rId3" Type="http://schemas.openxmlformats.org/officeDocument/2006/relationships/image" Target="../media/image90.png"/><Relationship Id="rId2" Type="http://schemas.openxmlformats.org/officeDocument/2006/relationships/notesSlide" Target="../notesSlides/notesSlide69.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70.xml.rels><?xml version="1.0" encoding="UTF-8" standalone="yes"?>
<Relationships xmlns="http://schemas.openxmlformats.org/package/2006/relationships"><Relationship Id="rId3" Type="http://schemas.openxmlformats.org/officeDocument/2006/relationships/image" Target="../media/image91.png"/><Relationship Id="rId2" Type="http://schemas.openxmlformats.org/officeDocument/2006/relationships/notesSlide" Target="../notesSlides/notesSlide70.xml"/><Relationship Id="rId1" Type="http://schemas.openxmlformats.org/officeDocument/2006/relationships/slideLayout" Target="../slideLayouts/slideLayout6.xml"/></Relationships>
</file>

<file path=ppt/slides/_rels/slide71.xml.rels><?xml version="1.0" encoding="UTF-8" standalone="yes"?>
<Relationships xmlns="http://schemas.openxmlformats.org/package/2006/relationships"><Relationship Id="rId2" Type="http://schemas.openxmlformats.org/officeDocument/2006/relationships/image" Target="../media/image92.png"/><Relationship Id="rId1" Type="http://schemas.openxmlformats.org/officeDocument/2006/relationships/slideLayout" Target="../slideLayouts/slideLayout6.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3.xml.rels><?xml version="1.0" encoding="UTF-8" standalone="yes"?>
<Relationships xmlns="http://schemas.openxmlformats.org/package/2006/relationships"><Relationship Id="rId3" Type="http://schemas.openxmlformats.org/officeDocument/2006/relationships/image" Target="../media/image93.png"/><Relationship Id="rId2" Type="http://schemas.openxmlformats.org/officeDocument/2006/relationships/notesSlide" Target="../notesSlides/notesSlide71.xml"/><Relationship Id="rId1" Type="http://schemas.openxmlformats.org/officeDocument/2006/relationships/slideLayout" Target="../slideLayouts/slideLayout6.xml"/></Relationships>
</file>

<file path=ppt/slides/_rels/slide74.xml.rels><?xml version="1.0" encoding="UTF-8" standalone="yes"?>
<Relationships xmlns="http://schemas.openxmlformats.org/package/2006/relationships"><Relationship Id="rId3" Type="http://schemas.openxmlformats.org/officeDocument/2006/relationships/image" Target="../media/image22.emf"/><Relationship Id="rId2" Type="http://schemas.openxmlformats.org/officeDocument/2006/relationships/notesSlide" Target="../notesSlides/notesSlide72.xml"/><Relationship Id="rId1" Type="http://schemas.openxmlformats.org/officeDocument/2006/relationships/slideLayout" Target="../slideLayouts/slideLayout6.xml"/></Relationships>
</file>

<file path=ppt/slides/_rels/slide75.xml.rels><?xml version="1.0" encoding="UTF-8" standalone="yes"?>
<Relationships xmlns="http://schemas.openxmlformats.org/package/2006/relationships"><Relationship Id="rId2" Type="http://schemas.openxmlformats.org/officeDocument/2006/relationships/image" Target="../media/image94.emf"/><Relationship Id="rId1" Type="http://schemas.openxmlformats.org/officeDocument/2006/relationships/slideLayout" Target="../slideLayouts/slideLayout3.xml"/></Relationships>
</file>

<file path=ppt/slides/_rels/slide76.xml.rels><?xml version="1.0" encoding="UTF-8" standalone="yes"?>
<Relationships xmlns="http://schemas.openxmlformats.org/package/2006/relationships"><Relationship Id="rId3" Type="http://schemas.openxmlformats.org/officeDocument/2006/relationships/image" Target="../media/image95.png"/><Relationship Id="rId2" Type="http://schemas.openxmlformats.org/officeDocument/2006/relationships/notesSlide" Target="../notesSlides/notesSlide73.xml"/><Relationship Id="rId1" Type="http://schemas.openxmlformats.org/officeDocument/2006/relationships/slideLayout" Target="../slideLayouts/slideLayout5.xml"/><Relationship Id="rId5" Type="http://schemas.openxmlformats.org/officeDocument/2006/relationships/image" Target="../media/image97.png"/><Relationship Id="rId4" Type="http://schemas.openxmlformats.org/officeDocument/2006/relationships/image" Target="../media/image96.png"/></Relationships>
</file>

<file path=ppt/slides/_rels/slide77.xml.rels><?xml version="1.0" encoding="UTF-8" standalone="yes"?>
<Relationships xmlns="http://schemas.openxmlformats.org/package/2006/relationships"><Relationship Id="rId8" Type="http://schemas.openxmlformats.org/officeDocument/2006/relationships/image" Target="../media/image104.png"/><Relationship Id="rId13" Type="http://schemas.openxmlformats.org/officeDocument/2006/relationships/image" Target="../media/image109.svg"/><Relationship Id="rId3" Type="http://schemas.openxmlformats.org/officeDocument/2006/relationships/image" Target="../media/image99.svg"/><Relationship Id="rId7" Type="http://schemas.openxmlformats.org/officeDocument/2006/relationships/image" Target="../media/image103.svg"/><Relationship Id="rId12" Type="http://schemas.openxmlformats.org/officeDocument/2006/relationships/image" Target="../media/image108.png"/><Relationship Id="rId2" Type="http://schemas.openxmlformats.org/officeDocument/2006/relationships/image" Target="../media/image98.png"/><Relationship Id="rId1" Type="http://schemas.openxmlformats.org/officeDocument/2006/relationships/slideLayout" Target="../slideLayouts/slideLayout5.xml"/><Relationship Id="rId6" Type="http://schemas.openxmlformats.org/officeDocument/2006/relationships/image" Target="../media/image102.png"/><Relationship Id="rId11" Type="http://schemas.openxmlformats.org/officeDocument/2006/relationships/image" Target="../media/image107.svg"/><Relationship Id="rId5" Type="http://schemas.openxmlformats.org/officeDocument/2006/relationships/image" Target="../media/image101.svg"/><Relationship Id="rId10" Type="http://schemas.openxmlformats.org/officeDocument/2006/relationships/image" Target="../media/image106.png"/><Relationship Id="rId4" Type="http://schemas.openxmlformats.org/officeDocument/2006/relationships/image" Target="../media/image100.png"/><Relationship Id="rId9" Type="http://schemas.openxmlformats.org/officeDocument/2006/relationships/image" Target="../media/image105.svg"/></Relationships>
</file>

<file path=ppt/slides/_rels/slide78.xml.rels><?xml version="1.0" encoding="UTF-8" standalone="yes"?>
<Relationships xmlns="http://schemas.openxmlformats.org/package/2006/relationships"><Relationship Id="rId3" Type="http://schemas.openxmlformats.org/officeDocument/2006/relationships/image" Target="../media/image110.png"/><Relationship Id="rId2" Type="http://schemas.openxmlformats.org/officeDocument/2006/relationships/notesSlide" Target="../notesSlides/notesSlide74.xml"/><Relationship Id="rId1" Type="http://schemas.openxmlformats.org/officeDocument/2006/relationships/slideLayout" Target="../slideLayouts/slideLayout6.xml"/><Relationship Id="rId4" Type="http://schemas.openxmlformats.org/officeDocument/2006/relationships/image" Target="../media/image95.png"/></Relationships>
</file>

<file path=ppt/slides/_rels/slide79.xml.rels><?xml version="1.0" encoding="UTF-8" standalone="yes"?>
<Relationships xmlns="http://schemas.openxmlformats.org/package/2006/relationships"><Relationship Id="rId8" Type="http://schemas.openxmlformats.org/officeDocument/2006/relationships/image" Target="../media/image111.png"/><Relationship Id="rId13" Type="http://schemas.openxmlformats.org/officeDocument/2006/relationships/image" Target="../media/image116.svg"/><Relationship Id="rId3" Type="http://schemas.openxmlformats.org/officeDocument/2006/relationships/image" Target="../media/image99.svg"/><Relationship Id="rId7" Type="http://schemas.openxmlformats.org/officeDocument/2006/relationships/image" Target="../media/image107.svg"/><Relationship Id="rId12" Type="http://schemas.openxmlformats.org/officeDocument/2006/relationships/image" Target="../media/image115.png"/><Relationship Id="rId2" Type="http://schemas.openxmlformats.org/officeDocument/2006/relationships/image" Target="../media/image98.png"/><Relationship Id="rId1" Type="http://schemas.openxmlformats.org/officeDocument/2006/relationships/slideLayout" Target="../slideLayouts/slideLayout6.xml"/><Relationship Id="rId6" Type="http://schemas.openxmlformats.org/officeDocument/2006/relationships/image" Target="../media/image106.png"/><Relationship Id="rId11" Type="http://schemas.openxmlformats.org/officeDocument/2006/relationships/image" Target="../media/image114.svg"/><Relationship Id="rId5" Type="http://schemas.openxmlformats.org/officeDocument/2006/relationships/image" Target="../media/image101.svg"/><Relationship Id="rId15" Type="http://schemas.openxmlformats.org/officeDocument/2006/relationships/image" Target="../media/image109.svg"/><Relationship Id="rId10" Type="http://schemas.openxmlformats.org/officeDocument/2006/relationships/image" Target="../media/image113.png"/><Relationship Id="rId4" Type="http://schemas.openxmlformats.org/officeDocument/2006/relationships/image" Target="../media/image100.png"/><Relationship Id="rId9" Type="http://schemas.openxmlformats.org/officeDocument/2006/relationships/image" Target="../media/image112.svg"/><Relationship Id="rId14" Type="http://schemas.openxmlformats.org/officeDocument/2006/relationships/image" Target="../media/image108.png"/></Relationships>
</file>

<file path=ppt/slides/_rels/slide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8.xml"/><Relationship Id="rId1" Type="http://schemas.openxmlformats.org/officeDocument/2006/relationships/slideLayout" Target="../slideLayouts/slideLayout6.xml"/><Relationship Id="rId5" Type="http://schemas.openxmlformats.org/officeDocument/2006/relationships/image" Target="../media/image14.png"/><Relationship Id="rId4" Type="http://schemas.openxmlformats.org/officeDocument/2006/relationships/image" Target="../media/image13.png"/></Relationships>
</file>

<file path=ppt/slides/_rels/slide80.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notesSlide" Target="../notesSlides/notesSlide75.xml"/><Relationship Id="rId1" Type="http://schemas.openxmlformats.org/officeDocument/2006/relationships/slideLayout" Target="../slideLayouts/slideLayout6.xml"/><Relationship Id="rId6" Type="http://schemas.openxmlformats.org/officeDocument/2006/relationships/image" Target="../media/image119.png"/><Relationship Id="rId5" Type="http://schemas.openxmlformats.org/officeDocument/2006/relationships/image" Target="../media/image118.png"/><Relationship Id="rId4" Type="http://schemas.openxmlformats.org/officeDocument/2006/relationships/image" Target="../media/image117.wmf"/></Relationships>
</file>

<file path=ppt/slides/_rels/slide81.xml.rels><?xml version="1.0" encoding="UTF-8" standalone="yes"?>
<Relationships xmlns="http://schemas.openxmlformats.org/package/2006/relationships"><Relationship Id="rId8" Type="http://schemas.openxmlformats.org/officeDocument/2006/relationships/image" Target="../media/image124.png"/><Relationship Id="rId3" Type="http://schemas.openxmlformats.org/officeDocument/2006/relationships/image" Target="../media/image121.svg"/><Relationship Id="rId7" Type="http://schemas.openxmlformats.org/officeDocument/2006/relationships/image" Target="../media/image123.svg"/><Relationship Id="rId2" Type="http://schemas.openxmlformats.org/officeDocument/2006/relationships/image" Target="../media/image120.png"/><Relationship Id="rId1" Type="http://schemas.openxmlformats.org/officeDocument/2006/relationships/slideLayout" Target="../slideLayouts/slideLayout6.xml"/><Relationship Id="rId6" Type="http://schemas.openxmlformats.org/officeDocument/2006/relationships/image" Target="../media/image122.png"/><Relationship Id="rId11" Type="http://schemas.openxmlformats.org/officeDocument/2006/relationships/image" Target="../media/image127.png"/><Relationship Id="rId5" Type="http://schemas.openxmlformats.org/officeDocument/2006/relationships/image" Target="../media/image101.svg"/><Relationship Id="rId10" Type="http://schemas.openxmlformats.org/officeDocument/2006/relationships/image" Target="../media/image126.svg"/><Relationship Id="rId4" Type="http://schemas.openxmlformats.org/officeDocument/2006/relationships/image" Target="../media/image100.png"/><Relationship Id="rId9" Type="http://schemas.openxmlformats.org/officeDocument/2006/relationships/image" Target="../media/image125.png"/></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9.xml"/><Relationship Id="rId1" Type="http://schemas.openxmlformats.org/officeDocument/2006/relationships/slideLayout" Target="../slideLayouts/slideLayout6.xml"/><Relationship Id="rId4" Type="http://schemas.openxmlformats.org/officeDocument/2006/relationships/image" Target="../media/image1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4B7DE2B-3864-45AA-96AA-A23639E07787}"/>
              </a:ext>
            </a:extLst>
          </p:cNvPr>
          <p:cNvSpPr>
            <a:spLocks noGrp="1"/>
          </p:cNvSpPr>
          <p:nvPr>
            <p:ph type="title"/>
          </p:nvPr>
        </p:nvSpPr>
        <p:spPr>
          <a:xfrm>
            <a:off x="428680" y="2692797"/>
            <a:ext cx="5895919" cy="1632755"/>
          </a:xfrm>
        </p:spPr>
        <p:txBody>
          <a:bodyPr/>
          <a:lstStyle/>
          <a:p>
            <a:r>
              <a:rPr lang="en-US" dirty="0"/>
              <a:t>AZ-500T00A:</a:t>
            </a:r>
            <a:br>
              <a:rPr lang="en-US" dirty="0"/>
            </a:br>
            <a:r>
              <a:rPr lang="en-US" dirty="0"/>
              <a:t>Microsoft Azure Security Technologies</a:t>
            </a:r>
          </a:p>
        </p:txBody>
      </p:sp>
      <p:sp>
        <p:nvSpPr>
          <p:cNvPr id="2" name="Text Placeholder 1">
            <a:extLst>
              <a:ext uri="{FF2B5EF4-FFF2-40B4-BE49-F238E27FC236}">
                <a16:creationId xmlns:a16="http://schemas.microsoft.com/office/drawing/2014/main" id="{4C5FFB06-C585-4A52-B2DE-475A65DAE8C4}"/>
              </a:ext>
            </a:extLst>
          </p:cNvPr>
          <p:cNvSpPr>
            <a:spLocks noGrp="1"/>
          </p:cNvSpPr>
          <p:nvPr>
            <p:ph type="body" sz="quarter" idx="15"/>
          </p:nvPr>
        </p:nvSpPr>
        <p:spPr>
          <a:xfrm>
            <a:off x="442466" y="4350114"/>
            <a:ext cx="5413394" cy="271613"/>
          </a:xfrm>
        </p:spPr>
        <p:txBody>
          <a:bodyPr/>
          <a:lstStyle/>
          <a:p>
            <a:r>
              <a:rPr lang="en-US" dirty="0"/>
              <a:t>Subtitle or speaker name</a:t>
            </a:r>
          </a:p>
        </p:txBody>
      </p:sp>
    </p:spTree>
    <p:extLst>
      <p:ext uri="{BB962C8B-B14F-4D97-AF65-F5344CB8AC3E}">
        <p14:creationId xmlns:p14="http://schemas.microsoft.com/office/powerpoint/2010/main" val="3635852913"/>
      </p:ext>
    </p:extLst>
  </p:cSld>
  <p:clrMapOvr>
    <a:masterClrMapping/>
  </p:clrMapOvr>
  <p:transition>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firewall-manager">
            <a:extLst>
              <a:ext uri="{FF2B5EF4-FFF2-40B4-BE49-F238E27FC236}">
                <a16:creationId xmlns:a16="http://schemas.microsoft.com/office/drawing/2014/main" id="{20005046-6599-45D9-A0B7-22EF67C824F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673314" y="1112520"/>
            <a:ext cx="4845371" cy="5669280"/>
          </a:xfrm>
          <a:prstGeom prst="rect">
            <a:avLst/>
          </a:prstGeom>
          <a:noFill/>
          <a:extLst>
            <a:ext uri="{909E8E84-426E-40DD-AFC4-6F175D3DCCD1}">
              <a14:hiddenFill xmlns:a14="http://schemas.microsoft.com/office/drawing/2010/main">
                <a:solidFill>
                  <a:srgbClr val="FFFFFF"/>
                </a:solidFill>
              </a14:hiddenFill>
            </a:ext>
          </a:extLst>
        </p:spPr>
      </p:pic>
      <p:sp>
        <p:nvSpPr>
          <p:cNvPr id="17" name="Title 16"/>
          <p:cNvSpPr>
            <a:spLocks noGrp="1"/>
          </p:cNvSpPr>
          <p:nvPr>
            <p:ph type="title"/>
          </p:nvPr>
        </p:nvSpPr>
        <p:spPr/>
        <p:txBody>
          <a:bodyPr/>
          <a:lstStyle/>
          <a:p>
            <a:r>
              <a:rPr lang="bs-Latn-BA" dirty="0">
                <a:cs typeface="Segoe UI"/>
              </a:rPr>
              <a:t>Azure </a:t>
            </a:r>
            <a:r>
              <a:rPr lang="en-US" dirty="0">
                <a:cs typeface="Segoe UI"/>
              </a:rPr>
              <a:t>Firewall Manager</a:t>
            </a:r>
            <a:endParaRPr lang="en-US" dirty="0"/>
          </a:p>
        </p:txBody>
      </p:sp>
      <p:sp>
        <p:nvSpPr>
          <p:cNvPr id="20" name="Rectangle 19">
            <a:extLst>
              <a:ext uri="{FF2B5EF4-FFF2-40B4-BE49-F238E27FC236}">
                <a16:creationId xmlns:a16="http://schemas.microsoft.com/office/drawing/2014/main" id="{BB60E7EE-49DD-4A1B-84A2-DD77BF8E93CE}"/>
              </a:ext>
              <a:ext uri="{C183D7F6-B498-43B3-948B-1728B52AA6E4}">
                <adec:decorative xmlns:adec="http://schemas.microsoft.com/office/drawing/2017/decorative" val="1"/>
              </a:ext>
            </a:extLst>
          </p:cNvPr>
          <p:cNvSpPr/>
          <p:nvPr/>
        </p:nvSpPr>
        <p:spPr bwMode="auto">
          <a:xfrm>
            <a:off x="3015342" y="1036320"/>
            <a:ext cx="6313715" cy="5745480"/>
          </a:xfrm>
          <a:prstGeom prst="rect">
            <a:avLst/>
          </a:prstGeom>
          <a:noFill/>
          <a:ln>
            <a:solidFill>
              <a:schemeClr val="bg1">
                <a:lumMod val="7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dirty="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29982469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bs-Latn-BA" dirty="0">
                <a:cs typeface="Segoe UI"/>
              </a:rPr>
              <a:t>Azur</a:t>
            </a:r>
            <a:r>
              <a:rPr lang="en-US" dirty="0">
                <a:cs typeface="Segoe UI"/>
              </a:rPr>
              <a:t>e Firewall Implementation</a:t>
            </a:r>
            <a:endParaRPr lang="en-US" dirty="0"/>
          </a:p>
        </p:txBody>
      </p:sp>
      <p:sp>
        <p:nvSpPr>
          <p:cNvPr id="2" name="Rectangle 1">
            <a:extLst>
              <a:ext uri="{FF2B5EF4-FFF2-40B4-BE49-F238E27FC236}">
                <a16:creationId xmlns:a16="http://schemas.microsoft.com/office/drawing/2014/main" id="{6EBB0A2B-9770-44B1-B1AF-2BC3DEEC24A6}"/>
              </a:ext>
            </a:extLst>
          </p:cNvPr>
          <p:cNvSpPr/>
          <p:nvPr/>
        </p:nvSpPr>
        <p:spPr>
          <a:xfrm>
            <a:off x="588264" y="1042375"/>
            <a:ext cx="4164711" cy="430888"/>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defTabSz="1066800" eaLnBrk="1" fontAlgn="auto" latinLnBrk="0" hangingPunct="1">
              <a:lnSpc>
                <a:spcPct val="100000"/>
              </a:lnSpc>
              <a:spcBef>
                <a:spcPct val="0"/>
              </a:spcBef>
              <a:spcAft>
                <a:spcPct val="35000"/>
              </a:spcAft>
              <a:buClrTx/>
              <a:buSzTx/>
              <a:buFontTx/>
              <a:buNone/>
              <a:tabLst/>
              <a:defRPr/>
            </a:pPr>
            <a:r>
              <a:rPr kumimoji="0" lang="en-US" sz="2000" b="0" i="0" u="none" strike="noStrike" kern="0" cap="none" spc="0" normalizeH="0" baseline="0" noProof="0" dirty="0">
                <a:ln>
                  <a:noFill/>
                </a:ln>
                <a:effectLst/>
                <a:uLnTx/>
                <a:uFillTx/>
                <a:latin typeface="Segoe UI"/>
                <a:ea typeface="+mn-ea"/>
                <a:cs typeface="+mn-cs"/>
              </a:rPr>
              <a:t>Application FQDN filtering rules </a:t>
            </a:r>
          </a:p>
        </p:txBody>
      </p:sp>
      <p:sp>
        <p:nvSpPr>
          <p:cNvPr id="3" name="Rectangle 2">
            <a:extLst>
              <a:ext uri="{FF2B5EF4-FFF2-40B4-BE49-F238E27FC236}">
                <a16:creationId xmlns:a16="http://schemas.microsoft.com/office/drawing/2014/main" id="{F8AA584F-8244-47C1-B594-43C6BDFEE621}"/>
              </a:ext>
            </a:extLst>
          </p:cNvPr>
          <p:cNvSpPr/>
          <p:nvPr/>
        </p:nvSpPr>
        <p:spPr>
          <a:xfrm>
            <a:off x="588264" y="1683271"/>
            <a:ext cx="4164711" cy="430888"/>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defTabSz="1066800" eaLnBrk="1" fontAlgn="auto" latinLnBrk="0" hangingPunct="1">
              <a:lnSpc>
                <a:spcPct val="100000"/>
              </a:lnSpc>
              <a:spcBef>
                <a:spcPct val="0"/>
              </a:spcBef>
              <a:spcAft>
                <a:spcPct val="35000"/>
              </a:spcAft>
              <a:buClrTx/>
              <a:buSzTx/>
              <a:buFontTx/>
              <a:buNone/>
              <a:tabLst/>
              <a:defRPr/>
            </a:pPr>
            <a:r>
              <a:rPr kumimoji="0" lang="en-US" sz="2000" b="0" i="0" u="none" strike="noStrike" kern="0" cap="none" spc="0" normalizeH="0" baseline="0" noProof="0" dirty="0">
                <a:ln>
                  <a:noFill/>
                </a:ln>
                <a:effectLst/>
                <a:uLnTx/>
                <a:uFillTx/>
                <a:latin typeface="Segoe UI"/>
                <a:ea typeface="+mn-ea"/>
                <a:cs typeface="+mn-cs"/>
              </a:rPr>
              <a:t>Network traffic filtering rules </a:t>
            </a:r>
          </a:p>
        </p:txBody>
      </p:sp>
      <p:sp>
        <p:nvSpPr>
          <p:cNvPr id="8" name="Rectangle 7">
            <a:extLst>
              <a:ext uri="{FF2B5EF4-FFF2-40B4-BE49-F238E27FC236}">
                <a16:creationId xmlns:a16="http://schemas.microsoft.com/office/drawing/2014/main" id="{268CF638-B337-4E40-840B-1FF47344BA5F}"/>
              </a:ext>
            </a:extLst>
          </p:cNvPr>
          <p:cNvSpPr/>
          <p:nvPr/>
        </p:nvSpPr>
        <p:spPr>
          <a:xfrm>
            <a:off x="588264" y="2324167"/>
            <a:ext cx="4164711" cy="430888"/>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defTabSz="1066800" eaLnBrk="1" fontAlgn="auto" latinLnBrk="0" hangingPunct="1">
              <a:lnSpc>
                <a:spcPct val="100000"/>
              </a:lnSpc>
              <a:spcBef>
                <a:spcPct val="0"/>
              </a:spcBef>
              <a:spcAft>
                <a:spcPct val="35000"/>
              </a:spcAft>
              <a:buClrTx/>
              <a:buSzTx/>
              <a:buFontTx/>
              <a:buNone/>
              <a:tabLst/>
              <a:defRPr/>
            </a:pPr>
            <a:r>
              <a:rPr kumimoji="0" lang="en-US" sz="2000" b="0" i="0" u="none" strike="noStrike" kern="0" cap="none" spc="0" normalizeH="0" baseline="0" noProof="0" dirty="0">
                <a:ln>
                  <a:noFill/>
                </a:ln>
                <a:effectLst/>
                <a:uLnTx/>
                <a:uFillTx/>
                <a:latin typeface="Segoe UI"/>
                <a:ea typeface="+mn-ea"/>
                <a:cs typeface="+mn-cs"/>
              </a:rPr>
              <a:t>FQDN tags </a:t>
            </a:r>
          </a:p>
        </p:txBody>
      </p:sp>
      <p:sp>
        <p:nvSpPr>
          <p:cNvPr id="10" name="Rectangle 9">
            <a:extLst>
              <a:ext uri="{FF2B5EF4-FFF2-40B4-BE49-F238E27FC236}">
                <a16:creationId xmlns:a16="http://schemas.microsoft.com/office/drawing/2014/main" id="{6BEF48F9-D23C-4F17-93B9-98C7F9F19F1D}"/>
              </a:ext>
            </a:extLst>
          </p:cNvPr>
          <p:cNvSpPr/>
          <p:nvPr/>
        </p:nvSpPr>
        <p:spPr>
          <a:xfrm>
            <a:off x="588264" y="2965063"/>
            <a:ext cx="4164711" cy="430888"/>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defTabSz="1066800" eaLnBrk="1" fontAlgn="auto" latinLnBrk="0" hangingPunct="1">
              <a:lnSpc>
                <a:spcPct val="100000"/>
              </a:lnSpc>
              <a:spcBef>
                <a:spcPct val="0"/>
              </a:spcBef>
              <a:spcAft>
                <a:spcPct val="35000"/>
              </a:spcAft>
              <a:buClrTx/>
              <a:buSzTx/>
              <a:buFontTx/>
              <a:buNone/>
              <a:tabLst/>
              <a:defRPr/>
            </a:pPr>
            <a:r>
              <a:rPr kumimoji="0" lang="en-US" sz="2000" b="0" i="0" u="none" strike="noStrike" kern="0" cap="none" spc="0" normalizeH="0" baseline="0" noProof="0" dirty="0">
                <a:ln>
                  <a:noFill/>
                </a:ln>
                <a:effectLst/>
                <a:uLnTx/>
                <a:uFillTx/>
                <a:latin typeface="Segoe UI"/>
                <a:ea typeface="+mn-ea"/>
                <a:cs typeface="+mn-cs"/>
              </a:rPr>
              <a:t>Outbound SNAT</a:t>
            </a:r>
          </a:p>
        </p:txBody>
      </p:sp>
      <p:sp>
        <p:nvSpPr>
          <p:cNvPr id="12" name="Rectangle 11">
            <a:extLst>
              <a:ext uri="{FF2B5EF4-FFF2-40B4-BE49-F238E27FC236}">
                <a16:creationId xmlns:a16="http://schemas.microsoft.com/office/drawing/2014/main" id="{0B9BE435-5F22-4D34-9CBD-CC47577A1479}"/>
              </a:ext>
            </a:extLst>
          </p:cNvPr>
          <p:cNvSpPr/>
          <p:nvPr/>
        </p:nvSpPr>
        <p:spPr>
          <a:xfrm>
            <a:off x="588264" y="3605959"/>
            <a:ext cx="4164711" cy="430888"/>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defTabSz="1066800" eaLnBrk="1" fontAlgn="auto" latinLnBrk="0" hangingPunct="1">
              <a:lnSpc>
                <a:spcPct val="100000"/>
              </a:lnSpc>
              <a:spcBef>
                <a:spcPct val="0"/>
              </a:spcBef>
              <a:spcAft>
                <a:spcPct val="35000"/>
              </a:spcAft>
              <a:buClrTx/>
              <a:buSzTx/>
              <a:buFontTx/>
              <a:buNone/>
              <a:tabLst/>
              <a:defRPr/>
            </a:pPr>
            <a:r>
              <a:rPr kumimoji="0" lang="en-US" sz="2000" b="0" i="0" u="none" strike="noStrike" kern="0" cap="none" spc="0" normalizeH="0" baseline="0" noProof="0" dirty="0">
                <a:ln>
                  <a:noFill/>
                </a:ln>
                <a:effectLst/>
                <a:uLnTx/>
                <a:uFillTx/>
                <a:latin typeface="Segoe UI"/>
                <a:ea typeface="+mn-ea"/>
                <a:cs typeface="+mn-cs"/>
              </a:rPr>
              <a:t>Inbound </a:t>
            </a:r>
            <a:r>
              <a:rPr lang="en-US" sz="2000" kern="0" dirty="0">
                <a:latin typeface="Segoe UI"/>
                <a:ea typeface="+mn-ea"/>
                <a:cs typeface="+mn-cs"/>
              </a:rPr>
              <a:t>D</a:t>
            </a:r>
            <a:r>
              <a:rPr kumimoji="0" lang="en-US" sz="2000" b="0" i="0" u="none" strike="noStrike" kern="0" cap="none" spc="0" normalizeH="0" baseline="0" noProof="0" dirty="0">
                <a:ln>
                  <a:noFill/>
                </a:ln>
                <a:effectLst/>
                <a:uLnTx/>
                <a:uFillTx/>
                <a:latin typeface="Segoe UI"/>
                <a:ea typeface="+mn-ea"/>
                <a:cs typeface="+mn-cs"/>
              </a:rPr>
              <a:t>NAT support</a:t>
            </a:r>
          </a:p>
        </p:txBody>
      </p:sp>
      <p:sp>
        <p:nvSpPr>
          <p:cNvPr id="14" name="Rectangle 13">
            <a:extLst>
              <a:ext uri="{FF2B5EF4-FFF2-40B4-BE49-F238E27FC236}">
                <a16:creationId xmlns:a16="http://schemas.microsoft.com/office/drawing/2014/main" id="{13D24659-8304-4CDE-A3A0-529755DF4647}"/>
              </a:ext>
            </a:extLst>
          </p:cNvPr>
          <p:cNvSpPr/>
          <p:nvPr/>
        </p:nvSpPr>
        <p:spPr>
          <a:xfrm>
            <a:off x="588264" y="4246855"/>
            <a:ext cx="4164711" cy="430888"/>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defTabSz="1066800" eaLnBrk="1" fontAlgn="auto" latinLnBrk="0" hangingPunct="1">
              <a:lnSpc>
                <a:spcPct val="100000"/>
              </a:lnSpc>
              <a:spcBef>
                <a:spcPct val="0"/>
              </a:spcBef>
              <a:spcAft>
                <a:spcPct val="35000"/>
              </a:spcAft>
              <a:buClrTx/>
              <a:buSzTx/>
              <a:buFontTx/>
              <a:buNone/>
              <a:tabLst/>
              <a:defRPr/>
            </a:pPr>
            <a:r>
              <a:rPr kumimoji="0" lang="en-US" sz="2000" b="0" i="0" u="none" strike="noStrike" kern="0" cap="none" spc="0" normalizeH="0" baseline="0" noProof="0" dirty="0">
                <a:ln>
                  <a:noFill/>
                </a:ln>
                <a:effectLst/>
                <a:uLnTx/>
                <a:uFillTx/>
                <a:latin typeface="Segoe UI"/>
                <a:ea typeface="+mn-ea"/>
                <a:cs typeface="+mn-cs"/>
              </a:rPr>
              <a:t>L3-L7 connectivity policies</a:t>
            </a:r>
          </a:p>
        </p:txBody>
      </p:sp>
      <p:sp>
        <p:nvSpPr>
          <p:cNvPr id="16" name="Rectangle 15">
            <a:extLst>
              <a:ext uri="{FF2B5EF4-FFF2-40B4-BE49-F238E27FC236}">
                <a16:creationId xmlns:a16="http://schemas.microsoft.com/office/drawing/2014/main" id="{602353FE-4B1B-4835-BB2A-2E4BA5F7887A}"/>
              </a:ext>
            </a:extLst>
          </p:cNvPr>
          <p:cNvSpPr/>
          <p:nvPr/>
        </p:nvSpPr>
        <p:spPr>
          <a:xfrm>
            <a:off x="588264" y="4887751"/>
            <a:ext cx="4164711" cy="430888"/>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defTabSz="1066800" eaLnBrk="1" fontAlgn="auto" latinLnBrk="0" hangingPunct="1">
              <a:lnSpc>
                <a:spcPct val="100000"/>
              </a:lnSpc>
              <a:spcBef>
                <a:spcPct val="0"/>
              </a:spcBef>
              <a:spcAft>
                <a:spcPct val="35000"/>
              </a:spcAft>
              <a:buClrTx/>
              <a:buSzTx/>
              <a:buFontTx/>
              <a:buNone/>
              <a:tabLst/>
              <a:defRPr/>
            </a:pPr>
            <a:r>
              <a:rPr kumimoji="0" lang="en-US" sz="2000" b="0" i="0" u="none" strike="noStrike" kern="0" cap="none" spc="0" normalizeH="0" baseline="0" noProof="0" dirty="0">
                <a:ln>
                  <a:noFill/>
                </a:ln>
                <a:effectLst/>
                <a:uLnTx/>
                <a:uFillTx/>
                <a:latin typeface="Segoe UI"/>
                <a:ea typeface="+mn-ea"/>
                <a:cs typeface="+mn-cs"/>
              </a:rPr>
              <a:t>Separate firewall subnet</a:t>
            </a:r>
          </a:p>
        </p:txBody>
      </p:sp>
      <p:sp>
        <p:nvSpPr>
          <p:cNvPr id="20" name="Rectangle 19">
            <a:extLst>
              <a:ext uri="{FF2B5EF4-FFF2-40B4-BE49-F238E27FC236}">
                <a16:creationId xmlns:a16="http://schemas.microsoft.com/office/drawing/2014/main" id="{978E058D-D53F-4D40-8198-095011C9A68C}"/>
              </a:ext>
            </a:extLst>
          </p:cNvPr>
          <p:cNvSpPr/>
          <p:nvPr/>
        </p:nvSpPr>
        <p:spPr>
          <a:xfrm>
            <a:off x="588263" y="5528650"/>
            <a:ext cx="4164711" cy="430888"/>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defTabSz="1066800" eaLnBrk="1" fontAlgn="auto" latinLnBrk="0" hangingPunct="1">
              <a:lnSpc>
                <a:spcPct val="100000"/>
              </a:lnSpc>
              <a:spcBef>
                <a:spcPct val="0"/>
              </a:spcBef>
              <a:spcAft>
                <a:spcPct val="35000"/>
              </a:spcAft>
              <a:buClrTx/>
              <a:buSzTx/>
              <a:buFontTx/>
              <a:buNone/>
              <a:tabLst/>
              <a:defRPr/>
            </a:pPr>
            <a:r>
              <a:rPr kumimoji="0" lang="en-US" sz="2000" b="0" i="0" u="none" strike="noStrike" kern="0" cap="none" spc="0" normalizeH="0" baseline="0" noProof="0" dirty="0">
                <a:ln>
                  <a:noFill/>
                </a:ln>
                <a:effectLst/>
                <a:uLnTx/>
                <a:uFillTx/>
                <a:latin typeface="Segoe UI"/>
                <a:ea typeface="+mn-ea"/>
                <a:cs typeface="+mn-cs"/>
              </a:rPr>
              <a:t>Static public IP address</a:t>
            </a:r>
          </a:p>
        </p:txBody>
      </p:sp>
      <p:pic>
        <p:nvPicPr>
          <p:cNvPr id="4" name="Picture" descr="Diagram that depicts spoke virtual networks connected to a central virtual network which, in turn, is connected to the on-premises location with Azure with on-premises traffic filtering. The central virtual network has layer 3 through layer 7 connectivity policies, and it's connected to the Internet  via network address translation (NAT) and network and application traffic filtering rules for inbound and outbound access.">
            <a:extLst>
              <a:ext uri="{FF2B5EF4-FFF2-40B4-BE49-F238E27FC236}">
                <a16:creationId xmlns:a16="http://schemas.microsoft.com/office/drawing/2014/main" id="{5E1A84A7-10F0-4E56-B823-893DD671F84B}"/>
              </a:ext>
            </a:extLst>
          </p:cNvPr>
          <p:cNvPicPr/>
          <p:nvPr/>
        </p:nvPicPr>
        <p:blipFill>
          <a:blip r:embed="rId3">
            <a:extLst>
              <a:ext uri="{28A0092B-C50C-407E-A947-70E740481C1C}">
                <a14:useLocalDpi xmlns:a14="http://schemas.microsoft.com/office/drawing/2010/main" val="0"/>
              </a:ext>
            </a:extLst>
          </a:blip>
          <a:stretch>
            <a:fillRect/>
          </a:stretch>
        </p:blipFill>
        <p:spPr>
          <a:xfrm>
            <a:off x="5114924" y="1473263"/>
            <a:ext cx="6791325" cy="3985005"/>
          </a:xfrm>
          <a:prstGeom prst="rect">
            <a:avLst/>
          </a:prstGeom>
        </p:spPr>
      </p:pic>
      <p:sp>
        <p:nvSpPr>
          <p:cNvPr id="24" name="Rectangle 23">
            <a:extLst>
              <a:ext uri="{FF2B5EF4-FFF2-40B4-BE49-F238E27FC236}">
                <a16:creationId xmlns:a16="http://schemas.microsoft.com/office/drawing/2014/main" id="{91334801-D5AD-4D03-94B1-AA4B1FEB1625}"/>
              </a:ext>
              <a:ext uri="{C183D7F6-B498-43B3-948B-1728B52AA6E4}">
                <adec:decorative xmlns:adec="http://schemas.microsoft.com/office/drawing/2017/decorative" val="1"/>
              </a:ext>
            </a:extLst>
          </p:cNvPr>
          <p:cNvSpPr/>
          <p:nvPr/>
        </p:nvSpPr>
        <p:spPr bwMode="auto">
          <a:xfrm>
            <a:off x="4905374" y="1058508"/>
            <a:ext cx="7210426" cy="4901030"/>
          </a:xfrm>
          <a:prstGeom prst="rect">
            <a:avLst/>
          </a:prstGeom>
          <a:noFill/>
          <a:ln>
            <a:solidFill>
              <a:schemeClr val="bg1">
                <a:lumMod val="7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dirty="0">
              <a:gradFill>
                <a:gsLst>
                  <a:gs pos="0">
                    <a:srgbClr val="FFFFFF"/>
                  </a:gs>
                  <a:gs pos="100000">
                    <a:srgbClr val="FFFFFF"/>
                  </a:gs>
                </a:gsLst>
                <a:lin ang="5400000" scaled="0"/>
              </a:gradFill>
              <a:ea typeface="Segoe UI" pitchFamily="34" charset="0"/>
              <a:cs typeface="Segoe UI" pitchFamily="34" charset="0"/>
            </a:endParaRPr>
          </a:p>
        </p:txBody>
      </p:sp>
      <p:sp>
        <p:nvSpPr>
          <p:cNvPr id="5" name="Rectangle 4">
            <a:extLst>
              <a:ext uri="{FF2B5EF4-FFF2-40B4-BE49-F238E27FC236}">
                <a16:creationId xmlns:a16="http://schemas.microsoft.com/office/drawing/2014/main" id="{9B7B07C6-93E1-44A2-BAD6-1E54E966185B}"/>
              </a:ext>
            </a:extLst>
          </p:cNvPr>
          <p:cNvSpPr/>
          <p:nvPr/>
        </p:nvSpPr>
        <p:spPr>
          <a:xfrm>
            <a:off x="588264" y="6093731"/>
            <a:ext cx="11447792" cy="430888"/>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defTabSz="1066800" eaLnBrk="1" fontAlgn="auto" latinLnBrk="0" hangingPunct="1">
              <a:lnSpc>
                <a:spcPct val="100000"/>
              </a:lnSpc>
              <a:spcBef>
                <a:spcPct val="0"/>
              </a:spcBef>
              <a:spcAft>
                <a:spcPct val="35000"/>
              </a:spcAft>
              <a:buClrTx/>
              <a:buSzTx/>
              <a:buFontTx/>
              <a:buNone/>
              <a:tabLst/>
              <a:defRPr/>
            </a:pPr>
            <a:r>
              <a:rPr lang="en-US" sz="2000" kern="0" dirty="0">
                <a:latin typeface="Segoe UI"/>
                <a:ea typeface="+mn-ea"/>
                <a:cs typeface="+mn-cs"/>
              </a:rPr>
              <a:t>Forced tunnelling – Push all internet traffic for specific next hop (example – on-premises device).</a:t>
            </a:r>
            <a:endParaRPr kumimoji="0" lang="en-US" sz="2000" b="0" i="0" u="none" strike="noStrike" kern="0" cap="none" spc="0" normalizeH="0" baseline="0" noProof="0" dirty="0">
              <a:ln>
                <a:noFill/>
              </a:ln>
              <a:effectLst/>
              <a:uLnTx/>
              <a:uFillTx/>
              <a:latin typeface="Segoe UI"/>
              <a:ea typeface="+mn-ea"/>
              <a:cs typeface="+mn-cs"/>
            </a:endParaRPr>
          </a:p>
        </p:txBody>
      </p:sp>
    </p:spTree>
    <p:extLst>
      <p:ext uri="{BB962C8B-B14F-4D97-AF65-F5344CB8AC3E}">
        <p14:creationId xmlns:p14="http://schemas.microsoft.com/office/powerpoint/2010/main" val="18233350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66AD4E-E27D-4BA2-B34C-5B8207A17C2B}"/>
              </a:ext>
            </a:extLst>
          </p:cNvPr>
          <p:cNvSpPr>
            <a:spLocks noGrp="1"/>
          </p:cNvSpPr>
          <p:nvPr>
            <p:ph type="title"/>
          </p:nvPr>
        </p:nvSpPr>
        <p:spPr/>
        <p:txBody>
          <a:bodyPr/>
          <a:lstStyle/>
          <a:p>
            <a:r>
              <a:rPr lang="en-US" dirty="0">
                <a:cs typeface="Segoe UI"/>
              </a:rPr>
              <a:t>VPN Forced Tunneling</a:t>
            </a:r>
            <a:endParaRPr lang="en-US" dirty="0"/>
          </a:p>
        </p:txBody>
      </p:sp>
      <p:sp>
        <p:nvSpPr>
          <p:cNvPr id="4" name="Rectangle 3">
            <a:extLst>
              <a:ext uri="{FF2B5EF4-FFF2-40B4-BE49-F238E27FC236}">
                <a16:creationId xmlns:a16="http://schemas.microsoft.com/office/drawing/2014/main" id="{D96C5A56-8912-49C9-ABEA-E4E55B70061C}"/>
              </a:ext>
            </a:extLst>
          </p:cNvPr>
          <p:cNvSpPr/>
          <p:nvPr/>
        </p:nvSpPr>
        <p:spPr>
          <a:xfrm>
            <a:off x="588263" y="1459061"/>
            <a:ext cx="3629776" cy="1969939"/>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defTabSz="1066800" eaLnBrk="1" fontAlgn="auto" latinLnBrk="0" hangingPunct="1">
              <a:lnSpc>
                <a:spcPct val="100000"/>
              </a:lnSpc>
              <a:spcBef>
                <a:spcPct val="0"/>
              </a:spcBef>
              <a:spcAft>
                <a:spcPct val="35000"/>
              </a:spcAft>
              <a:buClrTx/>
              <a:buSzTx/>
              <a:buFontTx/>
              <a:buNone/>
              <a:tabLst/>
              <a:defRPr/>
            </a:pPr>
            <a:r>
              <a:rPr kumimoji="0" lang="en-US" sz="2000" b="0" i="0" u="none" strike="noStrike" kern="0" cap="none" spc="0" normalizeH="0" baseline="0" noProof="0" dirty="0">
                <a:ln>
                  <a:noFill/>
                </a:ln>
                <a:effectLst/>
                <a:uLnTx/>
                <a:uFillTx/>
                <a:latin typeface="Segoe UI"/>
                <a:ea typeface="+mn-ea"/>
                <a:cs typeface="+mn-cs"/>
              </a:rPr>
              <a:t>Redirect internet-bound traffic back to the company’s on-premises infrastructure for inspection and auditing</a:t>
            </a:r>
          </a:p>
        </p:txBody>
      </p:sp>
      <p:sp>
        <p:nvSpPr>
          <p:cNvPr id="5" name="Rectangle 4">
            <a:extLst>
              <a:ext uri="{FF2B5EF4-FFF2-40B4-BE49-F238E27FC236}">
                <a16:creationId xmlns:a16="http://schemas.microsoft.com/office/drawing/2014/main" id="{F0E274B6-E455-4E3A-8DCB-0321C58048D1}"/>
              </a:ext>
            </a:extLst>
          </p:cNvPr>
          <p:cNvSpPr/>
          <p:nvPr/>
        </p:nvSpPr>
        <p:spPr>
          <a:xfrm>
            <a:off x="609346" y="3823871"/>
            <a:ext cx="3629776" cy="1969939"/>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defTabSz="1066800" eaLnBrk="1" fontAlgn="auto" latinLnBrk="0" hangingPunct="1">
              <a:lnSpc>
                <a:spcPct val="100000"/>
              </a:lnSpc>
              <a:spcBef>
                <a:spcPct val="0"/>
              </a:spcBef>
              <a:spcAft>
                <a:spcPct val="35000"/>
              </a:spcAft>
              <a:buClrTx/>
              <a:buSzTx/>
              <a:buFontTx/>
              <a:buNone/>
              <a:tabLst/>
              <a:defRPr/>
            </a:pPr>
            <a:r>
              <a:rPr kumimoji="0" lang="en-US" sz="2000" b="0" i="0" u="none" strike="noStrike" kern="0" cap="none" spc="0" normalizeH="0" baseline="0" noProof="0" dirty="0">
                <a:ln>
                  <a:noFill/>
                </a:ln>
                <a:effectLst/>
                <a:uLnTx/>
                <a:uFillTx/>
                <a:latin typeface="Segoe UI"/>
                <a:ea typeface="+mn-ea"/>
                <a:cs typeface="+mn-cs"/>
              </a:rPr>
              <a:t>Internet-bound traffic from VMs always traverses from Azure network infrastructure directly out to the internet, without inspection or audit</a:t>
            </a:r>
          </a:p>
        </p:txBody>
      </p:sp>
      <p:pic>
        <p:nvPicPr>
          <p:cNvPr id="6" name="Picture 6" descr="Forced tunneling is used between the virtual network and the on-premises infrastructure. ">
            <a:extLst>
              <a:ext uri="{FF2B5EF4-FFF2-40B4-BE49-F238E27FC236}">
                <a16:creationId xmlns:a16="http://schemas.microsoft.com/office/drawing/2014/main" id="{A3ABD839-622B-42DD-A396-82D64E11F320}"/>
              </a:ext>
            </a:extLst>
          </p:cNvPr>
          <p:cNvPicPr>
            <a:picLocks noChangeAspect="1"/>
          </p:cNvPicPr>
          <p:nvPr/>
        </p:nvPicPr>
        <p:blipFill>
          <a:blip r:embed="rId3"/>
          <a:stretch>
            <a:fillRect/>
          </a:stretch>
        </p:blipFill>
        <p:spPr>
          <a:xfrm>
            <a:off x="5116940" y="1421064"/>
            <a:ext cx="6150827" cy="4653843"/>
          </a:xfrm>
          <a:prstGeom prst="rect">
            <a:avLst/>
          </a:prstGeom>
        </p:spPr>
      </p:pic>
      <p:sp>
        <p:nvSpPr>
          <p:cNvPr id="3" name="Rectangle 2">
            <a:extLst>
              <a:ext uri="{FF2B5EF4-FFF2-40B4-BE49-F238E27FC236}">
                <a16:creationId xmlns:a16="http://schemas.microsoft.com/office/drawing/2014/main" id="{49C903FD-C14B-4270-B832-C4FE66626B7B}"/>
              </a:ext>
              <a:ext uri="{C183D7F6-B498-43B3-948B-1728B52AA6E4}">
                <adec:decorative xmlns:adec="http://schemas.microsoft.com/office/drawing/2017/decorative" val="1"/>
              </a:ext>
            </a:extLst>
          </p:cNvPr>
          <p:cNvSpPr/>
          <p:nvPr/>
        </p:nvSpPr>
        <p:spPr bwMode="auto">
          <a:xfrm>
            <a:off x="4470402" y="1242466"/>
            <a:ext cx="7210426" cy="4901030"/>
          </a:xfrm>
          <a:prstGeom prst="rect">
            <a:avLst/>
          </a:prstGeom>
          <a:noFill/>
          <a:ln>
            <a:solidFill>
              <a:schemeClr val="bg1">
                <a:lumMod val="7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dirty="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1475193804"/>
      </p:ext>
    </p:extLst>
  </p:cSld>
  <p:clrMapOvr>
    <a:masterClrMapping/>
  </p:clrMapOvr>
  <p:transition>
    <p:fade/>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039B50-1AD0-438F-B55A-752964CCEC0B}"/>
              </a:ext>
            </a:extLst>
          </p:cNvPr>
          <p:cNvSpPr>
            <a:spLocks noGrp="1"/>
          </p:cNvSpPr>
          <p:nvPr>
            <p:ph type="title"/>
          </p:nvPr>
        </p:nvSpPr>
        <p:spPr/>
        <p:txBody>
          <a:bodyPr/>
          <a:lstStyle/>
          <a:p>
            <a:r>
              <a:rPr lang="en-US" dirty="0">
                <a:cs typeface="Segoe UI"/>
              </a:rPr>
              <a:t>User Defined Routes and Network Virtual Appliances</a:t>
            </a:r>
            <a:endParaRPr lang="en-US" dirty="0"/>
          </a:p>
        </p:txBody>
      </p:sp>
      <p:sp>
        <p:nvSpPr>
          <p:cNvPr id="4" name="Rectangle 3">
            <a:extLst>
              <a:ext uri="{FF2B5EF4-FFF2-40B4-BE49-F238E27FC236}">
                <a16:creationId xmlns:a16="http://schemas.microsoft.com/office/drawing/2014/main" id="{6703961E-A261-43F3-9F5E-6DAFC2AABB71}"/>
              </a:ext>
            </a:extLst>
          </p:cNvPr>
          <p:cNvSpPr/>
          <p:nvPr/>
        </p:nvSpPr>
        <p:spPr>
          <a:xfrm>
            <a:off x="797335" y="1593969"/>
            <a:ext cx="3549206" cy="1831833"/>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defTabSz="1066800" eaLnBrk="1" fontAlgn="auto" latinLnBrk="0" hangingPunct="1">
              <a:lnSpc>
                <a:spcPct val="100000"/>
              </a:lnSpc>
              <a:spcBef>
                <a:spcPct val="0"/>
              </a:spcBef>
              <a:spcAft>
                <a:spcPct val="35000"/>
              </a:spcAft>
              <a:buClrTx/>
              <a:buSzTx/>
              <a:buFontTx/>
              <a:buNone/>
              <a:tabLst/>
              <a:defRPr/>
            </a:pPr>
            <a:r>
              <a:rPr kumimoji="0" lang="en-US" sz="2000" b="0" i="0" u="none" strike="noStrike" kern="0" cap="none" spc="0" normalizeH="0" baseline="0" noProof="0" dirty="0">
                <a:ln>
                  <a:noFill/>
                </a:ln>
                <a:effectLst/>
                <a:uLnTx/>
                <a:uFillTx/>
                <a:latin typeface="Segoe UI"/>
                <a:ea typeface="+mn-ea"/>
                <a:cs typeface="+mn-cs"/>
              </a:rPr>
              <a:t>UDRs override the default system routes and are associated with a subnet</a:t>
            </a:r>
          </a:p>
        </p:txBody>
      </p:sp>
      <p:sp>
        <p:nvSpPr>
          <p:cNvPr id="8" name="Rectangle 7">
            <a:extLst>
              <a:ext uri="{FF2B5EF4-FFF2-40B4-BE49-F238E27FC236}">
                <a16:creationId xmlns:a16="http://schemas.microsoft.com/office/drawing/2014/main" id="{C43700C2-CB00-4600-A5AB-A6CE86AE767C}"/>
              </a:ext>
            </a:extLst>
          </p:cNvPr>
          <p:cNvSpPr/>
          <p:nvPr/>
        </p:nvSpPr>
        <p:spPr>
          <a:xfrm>
            <a:off x="797335" y="3970917"/>
            <a:ext cx="3549206" cy="1831833"/>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defTabSz="1066800" eaLnBrk="1" fontAlgn="auto" latinLnBrk="0" hangingPunct="1">
              <a:lnSpc>
                <a:spcPct val="100000"/>
              </a:lnSpc>
              <a:spcBef>
                <a:spcPct val="0"/>
              </a:spcBef>
              <a:spcAft>
                <a:spcPct val="35000"/>
              </a:spcAft>
              <a:buClrTx/>
              <a:buSzTx/>
              <a:buFontTx/>
              <a:buNone/>
              <a:tabLst/>
              <a:defRPr/>
            </a:pPr>
            <a:r>
              <a:rPr kumimoji="0" lang="en-US" sz="2000" b="0" i="0" u="none" strike="noStrike" kern="0" cap="none" spc="0" normalizeH="0" baseline="0" noProof="0" dirty="0">
                <a:ln>
                  <a:noFill/>
                </a:ln>
                <a:effectLst/>
                <a:uLnTx/>
                <a:uFillTx/>
                <a:latin typeface="Segoe UI"/>
                <a:ea typeface="+mn-ea"/>
                <a:cs typeface="+mn-cs"/>
              </a:rPr>
              <a:t>NVAs control the flow of network traffic from one network to another</a:t>
            </a:r>
          </a:p>
        </p:txBody>
      </p:sp>
      <p:pic>
        <p:nvPicPr>
          <p:cNvPr id="6" name="Picture 5" descr="A gateway and a web tier subnet uses a NVA for requests. ">
            <a:extLst>
              <a:ext uri="{FF2B5EF4-FFF2-40B4-BE49-F238E27FC236}">
                <a16:creationId xmlns:a16="http://schemas.microsoft.com/office/drawing/2014/main" id="{81BC44CB-5C49-452A-891B-FE8476E92076}"/>
              </a:ext>
            </a:extLst>
          </p:cNvPr>
          <p:cNvPicPr>
            <a:picLocks noChangeAspect="1"/>
          </p:cNvPicPr>
          <p:nvPr/>
        </p:nvPicPr>
        <p:blipFill>
          <a:blip r:embed="rId3"/>
          <a:stretch>
            <a:fillRect/>
          </a:stretch>
        </p:blipFill>
        <p:spPr>
          <a:xfrm>
            <a:off x="4921345" y="1384281"/>
            <a:ext cx="6549222" cy="4798544"/>
          </a:xfrm>
          <a:prstGeom prst="rect">
            <a:avLst/>
          </a:prstGeom>
        </p:spPr>
      </p:pic>
      <p:sp>
        <p:nvSpPr>
          <p:cNvPr id="10" name="Rectangle 9">
            <a:extLst>
              <a:ext uri="{FF2B5EF4-FFF2-40B4-BE49-F238E27FC236}">
                <a16:creationId xmlns:a16="http://schemas.microsoft.com/office/drawing/2014/main" id="{6DCB2854-893E-421A-A131-8AE66819A1C1}"/>
              </a:ext>
              <a:ext uri="{C183D7F6-B498-43B3-948B-1728B52AA6E4}">
                <adec:decorative xmlns:adec="http://schemas.microsoft.com/office/drawing/2017/decorative" val="1"/>
              </a:ext>
            </a:extLst>
          </p:cNvPr>
          <p:cNvSpPr/>
          <p:nvPr/>
        </p:nvSpPr>
        <p:spPr bwMode="auto">
          <a:xfrm>
            <a:off x="4590743" y="1281795"/>
            <a:ext cx="7210426" cy="4901030"/>
          </a:xfrm>
          <a:prstGeom prst="rect">
            <a:avLst/>
          </a:prstGeom>
          <a:noFill/>
          <a:ln>
            <a:solidFill>
              <a:schemeClr val="bg1">
                <a:lumMod val="7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dirty="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4207950926"/>
      </p:ext>
    </p:extLst>
  </p:cSld>
  <p:clrMapOvr>
    <a:masterClrMapping/>
  </p:clrMapOvr>
  <p:transition>
    <p:fade/>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BA6D1A-8875-467A-A9EA-F3E0B2FBC445}"/>
              </a:ext>
            </a:extLst>
          </p:cNvPr>
          <p:cNvSpPr>
            <a:spLocks noGrp="1"/>
          </p:cNvSpPr>
          <p:nvPr>
            <p:ph type="title"/>
          </p:nvPr>
        </p:nvSpPr>
        <p:spPr/>
        <p:txBody>
          <a:bodyPr/>
          <a:lstStyle/>
          <a:p>
            <a:r>
              <a:rPr lang="en-US" dirty="0"/>
              <a:t>Hub and Spoke topology with Azure</a:t>
            </a:r>
          </a:p>
        </p:txBody>
      </p:sp>
      <p:sp>
        <p:nvSpPr>
          <p:cNvPr id="5" name="TextBox 4">
            <a:extLst>
              <a:ext uri="{FF2B5EF4-FFF2-40B4-BE49-F238E27FC236}">
                <a16:creationId xmlns:a16="http://schemas.microsoft.com/office/drawing/2014/main" id="{65592661-614A-458A-8E93-7B9EDC0A9C26}"/>
              </a:ext>
            </a:extLst>
          </p:cNvPr>
          <p:cNvSpPr txBox="1"/>
          <p:nvPr/>
        </p:nvSpPr>
        <p:spPr>
          <a:xfrm>
            <a:off x="588264" y="5242328"/>
            <a:ext cx="10708786" cy="923330"/>
          </a:xfrm>
          <a:prstGeom prst="rect">
            <a:avLst/>
          </a:prstGeom>
          <a:noFill/>
        </p:spPr>
        <p:txBody>
          <a:bodyPr wrap="square" lIns="0" tIns="0" rIns="0" bIns="0" rtlCol="0">
            <a:spAutoFit/>
          </a:bodyPr>
          <a:lstStyle/>
          <a:p>
            <a:pPr algn="l"/>
            <a:r>
              <a:rPr lang="en-US" sz="2000" b="1" i="0" dirty="0">
                <a:solidFill>
                  <a:srgbClr val="171717"/>
                </a:solidFill>
                <a:effectLst/>
                <a:latin typeface="Segoe UI" panose="020B0502040204020203" pitchFamily="34" charset="0"/>
              </a:rPr>
              <a:t>Hub</a:t>
            </a:r>
            <a:r>
              <a:rPr lang="en-US" sz="2000" b="0" i="0" dirty="0">
                <a:solidFill>
                  <a:srgbClr val="171717"/>
                </a:solidFill>
                <a:effectLst/>
                <a:latin typeface="Segoe UI" panose="020B0502040204020203" pitchFamily="34" charset="0"/>
              </a:rPr>
              <a:t> is a virtual network in Azure that acts as a central point of connectivity to your on-premises network. </a:t>
            </a:r>
          </a:p>
          <a:p>
            <a:pPr algn="l"/>
            <a:r>
              <a:rPr lang="en-US" sz="2000" b="1" dirty="0">
                <a:solidFill>
                  <a:srgbClr val="171717"/>
                </a:solidFill>
                <a:effectLst/>
                <a:latin typeface="Segoe UI" panose="020B0502040204020203" pitchFamily="34" charset="0"/>
              </a:rPr>
              <a:t>Spokes</a:t>
            </a:r>
            <a:r>
              <a:rPr lang="en-US" sz="2000" b="0" i="0" dirty="0">
                <a:solidFill>
                  <a:srgbClr val="171717"/>
                </a:solidFill>
                <a:effectLst/>
                <a:latin typeface="Segoe UI" panose="020B0502040204020203" pitchFamily="34" charset="0"/>
              </a:rPr>
              <a:t> are virtual networks that peer with the hub and can be used to isolate workloads. </a:t>
            </a:r>
            <a:endParaRPr lang="en-US" sz="2000" dirty="0">
              <a:gradFill>
                <a:gsLst>
                  <a:gs pos="2917">
                    <a:schemeClr val="tx1"/>
                  </a:gs>
                  <a:gs pos="30000">
                    <a:schemeClr val="tx1"/>
                  </a:gs>
                </a:gsLst>
                <a:lin ang="5400000" scaled="0"/>
              </a:gradFill>
            </a:endParaRPr>
          </a:p>
        </p:txBody>
      </p:sp>
      <p:pic>
        <p:nvPicPr>
          <p:cNvPr id="1026" name="Picture 2" descr="Sample Hub-spoke topology in Azure with content on-premises and in a virtual network.">
            <a:extLst>
              <a:ext uri="{FF2B5EF4-FFF2-40B4-BE49-F238E27FC236}">
                <a16:creationId xmlns:a16="http://schemas.microsoft.com/office/drawing/2014/main" id="{ED2DBD14-CD52-478C-A0A6-7059133BD96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0525" y="1160207"/>
            <a:ext cx="11410950" cy="3810000"/>
          </a:xfrm>
          <a:prstGeom prst="rect">
            <a:avLst/>
          </a:prstGeom>
          <a:noFill/>
          <a:ln>
            <a:solidFill>
              <a:schemeClr val="accent1"/>
            </a:solidFill>
          </a:ln>
        </p:spPr>
      </p:pic>
    </p:spTree>
    <p:extLst>
      <p:ext uri="{BB962C8B-B14F-4D97-AF65-F5344CB8AC3E}">
        <p14:creationId xmlns:p14="http://schemas.microsoft.com/office/powerpoint/2010/main" val="2366659598"/>
      </p:ext>
    </p:extLst>
  </p:cSld>
  <p:clrMapOvr>
    <a:masterClrMapping/>
  </p:clrMapOvr>
  <p:transition>
    <p:fade/>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3F471A-D7BC-45D8-B757-F380AA5B41FA}"/>
              </a:ext>
            </a:extLst>
          </p:cNvPr>
          <p:cNvSpPr>
            <a:spLocks noGrp="1"/>
          </p:cNvSpPr>
          <p:nvPr>
            <p:ph type="title"/>
          </p:nvPr>
        </p:nvSpPr>
        <p:spPr>
          <a:xfrm>
            <a:off x="578738" y="1368266"/>
            <a:ext cx="4167887" cy="1107996"/>
          </a:xfrm>
        </p:spPr>
        <p:txBody>
          <a:bodyPr/>
          <a:lstStyle/>
          <a:p>
            <a:r>
              <a:rPr lang="en-US" dirty="0"/>
              <a:t>Demonstration:</a:t>
            </a:r>
            <a:br>
              <a:rPr lang="en-US" dirty="0"/>
            </a:br>
            <a:r>
              <a:rPr lang="en-US" dirty="0"/>
              <a:t>Perimeter Security</a:t>
            </a:r>
          </a:p>
        </p:txBody>
      </p:sp>
      <p:sp>
        <p:nvSpPr>
          <p:cNvPr id="3" name="Text Placeholder 2">
            <a:extLst>
              <a:ext uri="{FF2B5EF4-FFF2-40B4-BE49-F238E27FC236}">
                <a16:creationId xmlns:a16="http://schemas.microsoft.com/office/drawing/2014/main" id="{1CC2CB86-2771-402D-9ACC-E78F67866795}"/>
              </a:ext>
            </a:extLst>
          </p:cNvPr>
          <p:cNvSpPr>
            <a:spLocks noGrp="1"/>
          </p:cNvSpPr>
          <p:nvPr>
            <p:ph type="body" sz="quarter" idx="12"/>
          </p:nvPr>
        </p:nvSpPr>
        <p:spPr>
          <a:xfrm>
            <a:off x="572517" y="2905125"/>
            <a:ext cx="4164583" cy="692497"/>
          </a:xfrm>
        </p:spPr>
        <p:txBody>
          <a:bodyPr/>
          <a:lstStyle/>
          <a:p>
            <a:pPr marL="342900" indent="-342900">
              <a:spcAft>
                <a:spcPts val="600"/>
              </a:spcAft>
              <a:buFont typeface="Arial" panose="020B0604020202020204" pitchFamily="34" charset="0"/>
              <a:buChar char="•"/>
            </a:pPr>
            <a:r>
              <a:rPr lang="en-US" dirty="0">
                <a:latin typeface="Segoe UI" panose="020B0502040204020203" pitchFamily="34" charset="0"/>
                <a:cs typeface="Segoe UI" panose="020B0502040204020203" pitchFamily="34" charset="0"/>
              </a:rPr>
              <a:t>VNet Peering</a:t>
            </a:r>
          </a:p>
          <a:p>
            <a:pPr marL="342900" indent="-342900">
              <a:spcAft>
                <a:spcPts val="600"/>
              </a:spcAft>
              <a:buFont typeface="Arial" panose="020B0604020202020204" pitchFamily="34" charset="0"/>
              <a:buChar char="•"/>
            </a:pPr>
            <a:r>
              <a:rPr lang="en-US" dirty="0">
                <a:latin typeface="Segoe UI" panose="020B0502040204020203" pitchFamily="34" charset="0"/>
                <a:cs typeface="Segoe UI" panose="020B0502040204020203" pitchFamily="34" charset="0"/>
              </a:rPr>
              <a:t>Azure Firewall</a:t>
            </a:r>
          </a:p>
        </p:txBody>
      </p:sp>
    </p:spTree>
    <p:extLst>
      <p:ext uri="{BB962C8B-B14F-4D97-AF65-F5344CB8AC3E}">
        <p14:creationId xmlns:p14="http://schemas.microsoft.com/office/powerpoint/2010/main" val="41454929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3F17D8-EF92-43F9-A573-C0CD57A4AFC8}"/>
              </a:ext>
            </a:extLst>
          </p:cNvPr>
          <p:cNvSpPr>
            <a:spLocks noGrp="1"/>
          </p:cNvSpPr>
          <p:nvPr>
            <p:ph type="title"/>
          </p:nvPr>
        </p:nvSpPr>
        <p:spPr/>
        <p:txBody>
          <a:bodyPr/>
          <a:lstStyle/>
          <a:p>
            <a:r>
              <a:rPr lang="en-US" dirty="0"/>
              <a:t>Additional Study – Perimeter Security</a:t>
            </a:r>
          </a:p>
        </p:txBody>
      </p:sp>
      <p:sp>
        <p:nvSpPr>
          <p:cNvPr id="3" name="Text Placeholder 2">
            <a:extLst>
              <a:ext uri="{FF2B5EF4-FFF2-40B4-BE49-F238E27FC236}">
                <a16:creationId xmlns:a16="http://schemas.microsoft.com/office/drawing/2014/main" id="{4D036082-CA0B-4B74-B9FB-01212028965C}"/>
              </a:ext>
            </a:extLst>
          </p:cNvPr>
          <p:cNvSpPr>
            <a:spLocks noGrp="1"/>
          </p:cNvSpPr>
          <p:nvPr>
            <p:ph type="body" sz="quarter" idx="4294967295"/>
          </p:nvPr>
        </p:nvSpPr>
        <p:spPr>
          <a:xfrm>
            <a:off x="5421313" y="1970088"/>
            <a:ext cx="6770687" cy="3048000"/>
          </a:xfrm>
        </p:spPr>
        <p:txBody>
          <a:bodyPr/>
          <a:lstStyle/>
          <a:p>
            <a:pPr marL="228600" lvl="1" indent="0">
              <a:buNone/>
            </a:pPr>
            <a:r>
              <a:rPr lang="en-US" sz="2200" dirty="0"/>
              <a:t>Fundamentals of network security</a:t>
            </a:r>
          </a:p>
          <a:p>
            <a:pPr marL="228600" lvl="1" indent="0">
              <a:buNone/>
            </a:pPr>
            <a:r>
              <a:rPr lang="en-US" sz="2200" dirty="0"/>
              <a:t>Fundamentals of computer networking</a:t>
            </a:r>
          </a:p>
          <a:p>
            <a:pPr marL="228600" lvl="1" indent="0">
              <a:buNone/>
            </a:pPr>
            <a:r>
              <a:rPr lang="en-US" sz="2200" dirty="0"/>
              <a:t>Manage and control traffic flow in your Azure deployment with routes (Exercise)</a:t>
            </a:r>
          </a:p>
          <a:p>
            <a:pPr marL="228600" lvl="1" indent="0">
              <a:buNone/>
            </a:pPr>
            <a:r>
              <a:rPr lang="en-US" sz="2200" dirty="0"/>
              <a:t>Distribute your services across Azure virtual networks and integrate them by using virtual network peering (Exercise)</a:t>
            </a:r>
          </a:p>
          <a:p>
            <a:pPr marL="228600" lvl="1" indent="0">
              <a:buNone/>
            </a:pPr>
            <a:r>
              <a:rPr lang="en-US" sz="2200" dirty="0"/>
              <a:t>Microsoft Azure Well-Architected Framework – Security</a:t>
            </a:r>
          </a:p>
          <a:p>
            <a:pPr marL="228600" lvl="1" indent="0">
              <a:buNone/>
            </a:pPr>
            <a:r>
              <a:rPr lang="en-US" sz="2200" dirty="0"/>
              <a:t>Configure the network for your virtual machines (Exercise)</a:t>
            </a:r>
          </a:p>
        </p:txBody>
      </p:sp>
      <p:sp>
        <p:nvSpPr>
          <p:cNvPr id="6" name="Rectangle 5">
            <a:extLst>
              <a:ext uri="{FF2B5EF4-FFF2-40B4-BE49-F238E27FC236}">
                <a16:creationId xmlns:a16="http://schemas.microsoft.com/office/drawing/2014/main" id="{73AB6F48-A559-42A9-A30C-41A4787FDB27}"/>
              </a:ext>
            </a:extLst>
          </p:cNvPr>
          <p:cNvSpPr/>
          <p:nvPr/>
        </p:nvSpPr>
        <p:spPr bwMode="auto">
          <a:xfrm>
            <a:off x="588263" y="1200405"/>
            <a:ext cx="3454496" cy="640080"/>
          </a:xfrm>
          <a:prstGeom prst="rect">
            <a:avLst/>
          </a:prstGeom>
          <a:solidFill>
            <a:schemeClr val="accent1">
              <a:lumMod val="50000"/>
            </a:schemeClr>
          </a:solidFill>
          <a:ln w="6350">
            <a:solidFill>
              <a:srgbClr val="0078D3"/>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defTabSz="932742"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FFFFFF"/>
                </a:solidFill>
                <a:effectLst/>
                <a:uLnTx/>
                <a:uFillTx/>
                <a:latin typeface="Segoe UI Semibold"/>
                <a:ea typeface="+mn-ea"/>
                <a:cs typeface="+mn-cs"/>
              </a:rPr>
              <a:t>Module Review Questions</a:t>
            </a:r>
          </a:p>
        </p:txBody>
      </p:sp>
      <p:sp>
        <p:nvSpPr>
          <p:cNvPr id="8" name="Rectangle 7">
            <a:extLst>
              <a:ext uri="{FF2B5EF4-FFF2-40B4-BE49-F238E27FC236}">
                <a16:creationId xmlns:a16="http://schemas.microsoft.com/office/drawing/2014/main" id="{1F4570AD-15AB-4B33-AC0A-EDD109F04742}"/>
              </a:ext>
            </a:extLst>
          </p:cNvPr>
          <p:cNvSpPr/>
          <p:nvPr/>
        </p:nvSpPr>
        <p:spPr bwMode="auto">
          <a:xfrm>
            <a:off x="4179977" y="1200405"/>
            <a:ext cx="7938532" cy="640080"/>
          </a:xfrm>
          <a:prstGeom prst="rect">
            <a:avLst/>
          </a:prstGeom>
          <a:solidFill>
            <a:schemeClr val="accent1">
              <a:lumMod val="50000"/>
            </a:schemeClr>
          </a:solidFill>
          <a:ln w="6350">
            <a:solidFill>
              <a:srgbClr val="0078D3"/>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defTabSz="932742"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FFFFFF"/>
                </a:solidFill>
                <a:effectLst/>
                <a:uLnTx/>
                <a:uFillTx/>
                <a:latin typeface="Segoe UI Semibold"/>
                <a:ea typeface="+mn-ea"/>
                <a:cs typeface="+mn-cs"/>
              </a:rPr>
              <a:t>Microsoft Learn Modules (docs.microsoft.com/Learn)</a:t>
            </a:r>
          </a:p>
        </p:txBody>
      </p:sp>
      <p:cxnSp>
        <p:nvCxnSpPr>
          <p:cNvPr id="9" name="Straight Connector 8">
            <a:extLst>
              <a:ext uri="{FF2B5EF4-FFF2-40B4-BE49-F238E27FC236}">
                <a16:creationId xmlns:a16="http://schemas.microsoft.com/office/drawing/2014/main" id="{797309A4-0117-4B58-B100-0ACADDDC54E3}"/>
              </a:ext>
              <a:ext uri="{C183D7F6-B498-43B3-948B-1728B52AA6E4}">
                <adec:decorative xmlns:adec="http://schemas.microsoft.com/office/drawing/2017/decorative" val="1"/>
              </a:ext>
            </a:extLst>
          </p:cNvPr>
          <p:cNvCxnSpPr>
            <a:cxnSpLocks/>
          </p:cNvCxnSpPr>
          <p:nvPr/>
        </p:nvCxnSpPr>
        <p:spPr>
          <a:xfrm>
            <a:off x="4348566" y="2360143"/>
            <a:ext cx="6498704" cy="0"/>
          </a:xfrm>
          <a:prstGeom prst="line">
            <a:avLst/>
          </a:prstGeom>
          <a:ln w="9525">
            <a:solidFill>
              <a:schemeClr val="bg1">
                <a:lumMod val="7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1CFA3CD7-A89C-484B-9120-23D3DEBD0B27}"/>
              </a:ext>
              <a:ext uri="{C183D7F6-B498-43B3-948B-1728B52AA6E4}">
                <adec:decorative xmlns:adec="http://schemas.microsoft.com/office/drawing/2017/decorative" val="1"/>
              </a:ext>
            </a:extLst>
          </p:cNvPr>
          <p:cNvCxnSpPr>
            <a:cxnSpLocks/>
          </p:cNvCxnSpPr>
          <p:nvPr/>
        </p:nvCxnSpPr>
        <p:spPr>
          <a:xfrm>
            <a:off x="4348566" y="2779243"/>
            <a:ext cx="6498704" cy="0"/>
          </a:xfrm>
          <a:prstGeom prst="line">
            <a:avLst/>
          </a:prstGeom>
          <a:ln w="9525">
            <a:solidFill>
              <a:schemeClr val="bg1">
                <a:lumMod val="7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A56CC97F-74A7-4BE1-9079-AE73433B7B46}"/>
              </a:ext>
              <a:ext uri="{C183D7F6-B498-43B3-948B-1728B52AA6E4}">
                <adec:decorative xmlns:adec="http://schemas.microsoft.com/office/drawing/2017/decorative" val="1"/>
              </a:ext>
            </a:extLst>
          </p:cNvPr>
          <p:cNvCxnSpPr>
            <a:cxnSpLocks/>
          </p:cNvCxnSpPr>
          <p:nvPr/>
        </p:nvCxnSpPr>
        <p:spPr>
          <a:xfrm>
            <a:off x="4348566" y="3474568"/>
            <a:ext cx="6498704" cy="0"/>
          </a:xfrm>
          <a:prstGeom prst="line">
            <a:avLst/>
          </a:prstGeom>
          <a:ln w="9525">
            <a:solidFill>
              <a:schemeClr val="bg1">
                <a:lumMod val="7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862320C9-EC8D-4FB3-9DF6-1A7518F6DF15}"/>
              </a:ext>
              <a:ext uri="{C183D7F6-B498-43B3-948B-1728B52AA6E4}">
                <adec:decorative xmlns:adec="http://schemas.microsoft.com/office/drawing/2017/decorative" val="1"/>
              </a:ext>
            </a:extLst>
          </p:cNvPr>
          <p:cNvCxnSpPr>
            <a:cxnSpLocks/>
          </p:cNvCxnSpPr>
          <p:nvPr/>
        </p:nvCxnSpPr>
        <p:spPr>
          <a:xfrm>
            <a:off x="4348566" y="4588993"/>
            <a:ext cx="6498704" cy="0"/>
          </a:xfrm>
          <a:prstGeom prst="line">
            <a:avLst/>
          </a:prstGeom>
          <a:ln w="9525">
            <a:solidFill>
              <a:schemeClr val="bg1">
                <a:lumMod val="7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0AEB3B94-64DA-4D49-AADB-ABA92EE1E6BF}"/>
              </a:ext>
              <a:ext uri="{C183D7F6-B498-43B3-948B-1728B52AA6E4}">
                <adec:decorative xmlns:adec="http://schemas.microsoft.com/office/drawing/2017/decorative" val="1"/>
              </a:ext>
            </a:extLst>
          </p:cNvPr>
          <p:cNvCxnSpPr>
            <a:cxnSpLocks/>
          </p:cNvCxnSpPr>
          <p:nvPr/>
        </p:nvCxnSpPr>
        <p:spPr>
          <a:xfrm>
            <a:off x="4348566" y="5312893"/>
            <a:ext cx="6498704" cy="0"/>
          </a:xfrm>
          <a:prstGeom prst="line">
            <a:avLst/>
          </a:prstGeom>
          <a:ln w="9525">
            <a:solidFill>
              <a:schemeClr val="bg1">
                <a:lumMod val="7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pic>
        <p:nvPicPr>
          <p:cNvPr id="11" name="Picture 10">
            <a:extLst>
              <a:ext uri="{FF2B5EF4-FFF2-40B4-BE49-F238E27FC236}">
                <a16:creationId xmlns:a16="http://schemas.microsoft.com/office/drawing/2014/main" id="{DA1C36F2-42D9-48DC-9424-63A302A42F31}"/>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1695529" y="2472843"/>
            <a:ext cx="1494645" cy="2173707"/>
          </a:xfrm>
          <a:prstGeom prst="rect">
            <a:avLst/>
          </a:prstGeom>
        </p:spPr>
      </p:pic>
    </p:spTree>
    <p:extLst>
      <p:ext uri="{BB962C8B-B14F-4D97-AF65-F5344CB8AC3E}">
        <p14:creationId xmlns:p14="http://schemas.microsoft.com/office/powerpoint/2010/main" val="636722574"/>
      </p:ext>
    </p:extLst>
  </p:cSld>
  <p:clrMapOvr>
    <a:masterClrMapping/>
  </p:clrMapOvr>
  <p:transition>
    <p:fade/>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cs typeface="Segoe UI"/>
              </a:rPr>
              <a:t>Network Security</a:t>
            </a:r>
            <a:endParaRPr lang="en-AU" dirty="0">
              <a:cs typeface="Segoe UI"/>
            </a:endParaRPr>
          </a:p>
        </p:txBody>
      </p:sp>
      <p:pic>
        <p:nvPicPr>
          <p:cNvPr id="4" name="Picture 3">
            <a:extLst>
              <a:ext uri="{FF2B5EF4-FFF2-40B4-BE49-F238E27FC236}">
                <a16:creationId xmlns:a16="http://schemas.microsoft.com/office/drawing/2014/main" id="{E2D16E21-F3DB-4870-A986-A2111FA8432A}"/>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9934641" y="2618767"/>
            <a:ext cx="1409634" cy="1409634"/>
          </a:xfrm>
          <a:prstGeom prst="rect">
            <a:avLst/>
          </a:prstGeom>
        </p:spPr>
      </p:pic>
    </p:spTree>
    <p:extLst>
      <p:ext uri="{BB962C8B-B14F-4D97-AF65-F5344CB8AC3E}">
        <p14:creationId xmlns:p14="http://schemas.microsoft.com/office/powerpoint/2010/main" val="3501746320"/>
      </p:ext>
    </p:extLst>
  </p:cSld>
  <p:clrMapOvr>
    <a:masterClrMapping/>
  </p:clrMapOvr>
  <p:transition>
    <p:fade/>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F86C78-8EBF-4700-A242-E54D565EC479}"/>
              </a:ext>
            </a:extLst>
          </p:cNvPr>
          <p:cNvSpPr>
            <a:spLocks noGrp="1"/>
          </p:cNvSpPr>
          <p:nvPr>
            <p:ph type="title"/>
          </p:nvPr>
        </p:nvSpPr>
        <p:spPr/>
        <p:txBody>
          <a:bodyPr/>
          <a:lstStyle/>
          <a:p>
            <a:r>
              <a:rPr lang="en-US" dirty="0">
                <a:cs typeface="Segoe UI"/>
              </a:rPr>
              <a:t>Network Security</a:t>
            </a:r>
            <a:endParaRPr lang="en-US" dirty="0"/>
          </a:p>
        </p:txBody>
      </p:sp>
      <p:sp>
        <p:nvSpPr>
          <p:cNvPr id="3" name="Text Placeholder 2">
            <a:extLst>
              <a:ext uri="{FF2B5EF4-FFF2-40B4-BE49-F238E27FC236}">
                <a16:creationId xmlns:a16="http://schemas.microsoft.com/office/drawing/2014/main" id="{690A5342-62F2-4EBA-92C2-25C9491FD217}"/>
              </a:ext>
            </a:extLst>
          </p:cNvPr>
          <p:cNvSpPr>
            <a:spLocks noGrp="1"/>
          </p:cNvSpPr>
          <p:nvPr>
            <p:ph type="body" sz="quarter" idx="4294967295"/>
          </p:nvPr>
        </p:nvSpPr>
        <p:spPr>
          <a:xfrm>
            <a:off x="4521200" y="568325"/>
            <a:ext cx="7670800" cy="5170488"/>
          </a:xfrm>
        </p:spPr>
        <p:txBody>
          <a:bodyPr vert="horz" wrap="square" lIns="0" tIns="0" rIns="0" bIns="0" rtlCol="0" anchor="t">
            <a:spAutoFit/>
          </a:bodyPr>
          <a:lstStyle/>
          <a:p>
            <a:pPr marL="0" indent="0">
              <a:spcBef>
                <a:spcPts val="1200"/>
              </a:spcBef>
              <a:spcAft>
                <a:spcPts val="600"/>
              </a:spcAft>
              <a:buNone/>
            </a:pPr>
            <a:r>
              <a:rPr lang="en-US" sz="2400" dirty="0">
                <a:latin typeface="Segoe UI" panose="020B0502040204020203" pitchFamily="34" charset="0"/>
                <a:ea typeface="+mn-lt"/>
                <a:cs typeface="Segoe UI" panose="020B0502040204020203" pitchFamily="34" charset="0"/>
              </a:rPr>
              <a:t>Network Security Groups (NSG)</a:t>
            </a:r>
          </a:p>
          <a:p>
            <a:pPr marL="0" indent="0">
              <a:spcBef>
                <a:spcPts val="1200"/>
              </a:spcBef>
              <a:spcAft>
                <a:spcPts val="600"/>
              </a:spcAft>
              <a:buNone/>
            </a:pPr>
            <a:r>
              <a:rPr lang="en-US" sz="2400" dirty="0">
                <a:latin typeface="Segoe UI" panose="020B0502040204020203" pitchFamily="34" charset="0"/>
                <a:cs typeface="Segoe UI" panose="020B0502040204020203" pitchFamily="34" charset="0"/>
              </a:rPr>
              <a:t>NSG Implementation</a:t>
            </a:r>
          </a:p>
          <a:p>
            <a:pPr marL="0" indent="0">
              <a:spcBef>
                <a:spcPts val="1200"/>
              </a:spcBef>
              <a:spcAft>
                <a:spcPts val="600"/>
              </a:spcAft>
              <a:buNone/>
            </a:pPr>
            <a:r>
              <a:rPr lang="en-US" sz="2400" dirty="0">
                <a:latin typeface="Segoe UI" panose="020B0502040204020203" pitchFamily="34" charset="0"/>
                <a:ea typeface="+mn-lt"/>
                <a:cs typeface="Segoe UI" panose="020B0502040204020203" pitchFamily="34" charset="0"/>
              </a:rPr>
              <a:t>Application Security Groups</a:t>
            </a:r>
          </a:p>
          <a:p>
            <a:pPr marL="0" indent="0">
              <a:spcBef>
                <a:spcPts val="1200"/>
              </a:spcBef>
              <a:spcAft>
                <a:spcPts val="600"/>
              </a:spcAft>
              <a:buNone/>
            </a:pPr>
            <a:r>
              <a:rPr lang="en-US" sz="2400" dirty="0">
                <a:latin typeface="Segoe UI" panose="020B0502040204020203" pitchFamily="34" charset="0"/>
                <a:ea typeface="+mn-lt"/>
                <a:cs typeface="Segoe UI" panose="020B0502040204020203" pitchFamily="34" charset="0"/>
              </a:rPr>
              <a:t>Service Endpoints </a:t>
            </a:r>
          </a:p>
          <a:p>
            <a:pPr marL="0" indent="0">
              <a:spcBef>
                <a:spcPts val="1200"/>
              </a:spcBef>
              <a:spcAft>
                <a:spcPts val="600"/>
              </a:spcAft>
              <a:buNone/>
            </a:pPr>
            <a:r>
              <a:rPr lang="en-US" sz="2400" dirty="0">
                <a:latin typeface="Segoe UI"/>
                <a:ea typeface="+mn-lt"/>
                <a:cs typeface="Segoe UI"/>
              </a:rPr>
              <a:t>Private Endpoints</a:t>
            </a:r>
            <a:endParaRPr lang="en-US" sz="2400" dirty="0">
              <a:latin typeface="Segoe UI" panose="020B0502040204020203" pitchFamily="34" charset="0"/>
              <a:cs typeface="Segoe UI" panose="020B0502040204020203" pitchFamily="34" charset="0"/>
            </a:endParaRPr>
          </a:p>
          <a:p>
            <a:pPr marL="0" indent="0">
              <a:spcBef>
                <a:spcPts val="1200"/>
              </a:spcBef>
              <a:spcAft>
                <a:spcPts val="600"/>
              </a:spcAft>
              <a:buNone/>
            </a:pPr>
            <a:r>
              <a:rPr lang="en-US" sz="2400" dirty="0">
                <a:latin typeface="Segoe UI" panose="020B0502040204020203" pitchFamily="34" charset="0"/>
                <a:ea typeface="+mn-lt"/>
                <a:cs typeface="Segoe UI" panose="020B0502040204020203" pitchFamily="34" charset="0"/>
              </a:rPr>
              <a:t>Azure Application Gateway</a:t>
            </a:r>
          </a:p>
          <a:p>
            <a:pPr marL="0" indent="0">
              <a:spcBef>
                <a:spcPts val="1200"/>
              </a:spcBef>
              <a:spcAft>
                <a:spcPts val="600"/>
              </a:spcAft>
              <a:buNone/>
            </a:pPr>
            <a:r>
              <a:rPr lang="en-US" sz="2400" dirty="0">
                <a:latin typeface="Segoe UI" panose="020B0502040204020203" pitchFamily="34" charset="0"/>
                <a:ea typeface="+mn-lt"/>
                <a:cs typeface="Segoe UI" panose="020B0502040204020203" pitchFamily="34" charset="0"/>
              </a:rPr>
              <a:t>Web Application Firewall</a:t>
            </a:r>
          </a:p>
          <a:p>
            <a:pPr marL="0" indent="0">
              <a:spcBef>
                <a:spcPts val="1200"/>
              </a:spcBef>
              <a:spcAft>
                <a:spcPts val="600"/>
              </a:spcAft>
              <a:buNone/>
            </a:pPr>
            <a:r>
              <a:rPr lang="en-US" sz="2400" dirty="0">
                <a:latin typeface="Segoe UI" panose="020B0502040204020203" pitchFamily="34" charset="0"/>
                <a:ea typeface="+mn-lt"/>
                <a:cs typeface="Segoe UI" panose="020B0502040204020203" pitchFamily="34" charset="0"/>
              </a:rPr>
              <a:t>Azure Front Door</a:t>
            </a:r>
          </a:p>
          <a:p>
            <a:pPr marL="0" indent="0">
              <a:spcBef>
                <a:spcPts val="1200"/>
              </a:spcBef>
              <a:spcAft>
                <a:spcPts val="600"/>
              </a:spcAft>
              <a:buNone/>
            </a:pPr>
            <a:r>
              <a:rPr lang="en-US" sz="2400" dirty="0">
                <a:latin typeface="Segoe UI" panose="020B0502040204020203" pitchFamily="34" charset="0"/>
                <a:ea typeface="+mn-lt"/>
                <a:cs typeface="Segoe UI" panose="020B0502040204020203" pitchFamily="34" charset="0"/>
              </a:rPr>
              <a:t>ExpressRoute</a:t>
            </a:r>
          </a:p>
        </p:txBody>
      </p:sp>
      <p:grpSp>
        <p:nvGrpSpPr>
          <p:cNvPr id="28" name="Group 27">
            <a:extLst>
              <a:ext uri="{FF2B5EF4-FFF2-40B4-BE49-F238E27FC236}">
                <a16:creationId xmlns:a16="http://schemas.microsoft.com/office/drawing/2014/main" id="{66285AB0-90B4-4D3B-BD3B-0E13FA5D4E22}"/>
              </a:ext>
              <a:ext uri="{C183D7F6-B498-43B3-948B-1728B52AA6E4}">
                <adec:decorative xmlns:adec="http://schemas.microsoft.com/office/drawing/2017/decorative" val="1"/>
              </a:ext>
            </a:extLst>
          </p:cNvPr>
          <p:cNvGrpSpPr/>
          <p:nvPr/>
        </p:nvGrpSpPr>
        <p:grpSpPr>
          <a:xfrm>
            <a:off x="3407015" y="568325"/>
            <a:ext cx="717479" cy="5218749"/>
            <a:chOff x="3407015" y="568325"/>
            <a:chExt cx="717479" cy="5218749"/>
          </a:xfrm>
        </p:grpSpPr>
        <p:pic>
          <p:nvPicPr>
            <p:cNvPr id="5" name="Picture 4">
              <a:extLst>
                <a:ext uri="{FF2B5EF4-FFF2-40B4-BE49-F238E27FC236}">
                  <a16:creationId xmlns:a16="http://schemas.microsoft.com/office/drawing/2014/main" id="{C33C3173-1B3F-46C9-B695-BF8B740A6931}"/>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3489530" y="568325"/>
              <a:ext cx="552450" cy="2162175"/>
            </a:xfrm>
            <a:prstGeom prst="rect">
              <a:avLst/>
            </a:prstGeom>
          </p:spPr>
        </p:pic>
        <p:pic>
          <p:nvPicPr>
            <p:cNvPr id="7" name="Picture 6">
              <a:extLst>
                <a:ext uri="{FF2B5EF4-FFF2-40B4-BE49-F238E27FC236}">
                  <a16:creationId xmlns:a16="http://schemas.microsoft.com/office/drawing/2014/main" id="{E347B43D-1682-4B94-A84F-E93A939FD468}"/>
                </a:ext>
                <a:ext uri="{C183D7F6-B498-43B3-948B-1728B52AA6E4}">
                  <adec:decorative xmlns:adec="http://schemas.microsoft.com/office/drawing/2017/decorative" val="1"/>
                </a:ext>
              </a:extLst>
            </p:cNvPr>
            <p:cNvPicPr>
              <a:picLocks noChangeAspect="1"/>
            </p:cNvPicPr>
            <p:nvPr/>
          </p:nvPicPr>
          <p:blipFill>
            <a:blip r:embed="rId4"/>
            <a:stretch>
              <a:fillRect/>
            </a:stretch>
          </p:blipFill>
          <p:spPr>
            <a:xfrm>
              <a:off x="3441905" y="2851944"/>
              <a:ext cx="647700" cy="1685925"/>
            </a:xfrm>
            <a:prstGeom prst="rect">
              <a:avLst/>
            </a:prstGeom>
          </p:spPr>
        </p:pic>
        <p:pic>
          <p:nvPicPr>
            <p:cNvPr id="9" name="Picture 8">
              <a:extLst>
                <a:ext uri="{FF2B5EF4-FFF2-40B4-BE49-F238E27FC236}">
                  <a16:creationId xmlns:a16="http://schemas.microsoft.com/office/drawing/2014/main" id="{92DE74DA-E687-4C4C-8277-21252153D77A}"/>
                </a:ext>
                <a:ext uri="{C183D7F6-B498-43B3-948B-1728B52AA6E4}">
                  <adec:decorative xmlns:adec="http://schemas.microsoft.com/office/drawing/2017/decorative" val="1"/>
                </a:ext>
              </a:extLst>
            </p:cNvPr>
            <p:cNvPicPr>
              <a:picLocks noChangeAspect="1"/>
            </p:cNvPicPr>
            <p:nvPr/>
          </p:nvPicPr>
          <p:blipFill>
            <a:blip r:embed="rId5"/>
            <a:stretch>
              <a:fillRect/>
            </a:stretch>
          </p:blipFill>
          <p:spPr>
            <a:xfrm>
              <a:off x="3407015" y="4537664"/>
              <a:ext cx="717479" cy="597899"/>
            </a:xfrm>
            <a:prstGeom prst="rect">
              <a:avLst/>
            </a:prstGeom>
          </p:spPr>
        </p:pic>
        <p:pic>
          <p:nvPicPr>
            <p:cNvPr id="11" name="Picture 10">
              <a:extLst>
                <a:ext uri="{FF2B5EF4-FFF2-40B4-BE49-F238E27FC236}">
                  <a16:creationId xmlns:a16="http://schemas.microsoft.com/office/drawing/2014/main" id="{4A31E849-CA52-4A3E-895F-D4888E7A76A1}"/>
                </a:ext>
                <a:ext uri="{C183D7F6-B498-43B3-948B-1728B52AA6E4}">
                  <adec:decorative xmlns:adec="http://schemas.microsoft.com/office/drawing/2017/decorative" val="1"/>
                </a:ext>
              </a:extLst>
            </p:cNvPr>
            <p:cNvPicPr>
              <a:picLocks noChangeAspect="1"/>
            </p:cNvPicPr>
            <p:nvPr/>
          </p:nvPicPr>
          <p:blipFill>
            <a:blip r:embed="rId6"/>
            <a:stretch>
              <a:fillRect/>
            </a:stretch>
          </p:blipFill>
          <p:spPr>
            <a:xfrm>
              <a:off x="3441905" y="5135563"/>
              <a:ext cx="600075" cy="651511"/>
            </a:xfrm>
            <a:prstGeom prst="rect">
              <a:avLst/>
            </a:prstGeom>
          </p:spPr>
        </p:pic>
      </p:grpSp>
      <p:grpSp>
        <p:nvGrpSpPr>
          <p:cNvPr id="29" name="Group 28">
            <a:extLst>
              <a:ext uri="{FF2B5EF4-FFF2-40B4-BE49-F238E27FC236}">
                <a16:creationId xmlns:a16="http://schemas.microsoft.com/office/drawing/2014/main" id="{777C1347-74EB-4D49-8239-4131D7562048}"/>
              </a:ext>
              <a:ext uri="{C183D7F6-B498-43B3-948B-1728B52AA6E4}">
                <adec:decorative xmlns:adec="http://schemas.microsoft.com/office/drawing/2017/decorative" val="1"/>
              </a:ext>
            </a:extLst>
          </p:cNvPr>
          <p:cNvGrpSpPr/>
          <p:nvPr/>
        </p:nvGrpSpPr>
        <p:grpSpPr>
          <a:xfrm>
            <a:off x="4124325" y="1092398"/>
            <a:ext cx="6498704" cy="4135905"/>
            <a:chOff x="4124325" y="1092398"/>
            <a:chExt cx="6498704" cy="4135905"/>
          </a:xfrm>
        </p:grpSpPr>
        <p:cxnSp>
          <p:nvCxnSpPr>
            <p:cNvPr id="13" name="Straight Connector 12">
              <a:extLst>
                <a:ext uri="{FF2B5EF4-FFF2-40B4-BE49-F238E27FC236}">
                  <a16:creationId xmlns:a16="http://schemas.microsoft.com/office/drawing/2014/main" id="{040331D3-63C5-4CF8-92D8-B0356D4EA685}"/>
                </a:ext>
                <a:ext uri="{C183D7F6-B498-43B3-948B-1728B52AA6E4}">
                  <adec:decorative xmlns:adec="http://schemas.microsoft.com/office/drawing/2017/decorative" val="1"/>
                </a:ext>
              </a:extLst>
            </p:cNvPr>
            <p:cNvCxnSpPr>
              <a:cxnSpLocks/>
            </p:cNvCxnSpPr>
            <p:nvPr/>
          </p:nvCxnSpPr>
          <p:spPr>
            <a:xfrm>
              <a:off x="4124325" y="1092398"/>
              <a:ext cx="6498704" cy="0"/>
            </a:xfrm>
            <a:prstGeom prst="line">
              <a:avLst/>
            </a:prstGeom>
            <a:ln w="9525">
              <a:solidFill>
                <a:schemeClr val="bg1">
                  <a:lumMod val="7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E14F0ECA-0AB0-4504-962D-81006B3CF375}"/>
                </a:ext>
                <a:ext uri="{C183D7F6-B498-43B3-948B-1728B52AA6E4}">
                  <adec:decorative xmlns:adec="http://schemas.microsoft.com/office/drawing/2017/decorative" val="1"/>
                </a:ext>
              </a:extLst>
            </p:cNvPr>
            <p:cNvCxnSpPr>
              <a:cxnSpLocks/>
            </p:cNvCxnSpPr>
            <p:nvPr/>
          </p:nvCxnSpPr>
          <p:spPr>
            <a:xfrm>
              <a:off x="4124325" y="1687249"/>
              <a:ext cx="6498704" cy="0"/>
            </a:xfrm>
            <a:prstGeom prst="line">
              <a:avLst/>
            </a:prstGeom>
            <a:ln w="9525">
              <a:solidFill>
                <a:schemeClr val="bg1">
                  <a:lumMod val="7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67885A6B-0EF5-43F4-96C3-E28ED9389B9C}"/>
                </a:ext>
                <a:ext uri="{C183D7F6-B498-43B3-948B-1728B52AA6E4}">
                  <adec:decorative xmlns:adec="http://schemas.microsoft.com/office/drawing/2017/decorative" val="1"/>
                </a:ext>
              </a:extLst>
            </p:cNvPr>
            <p:cNvCxnSpPr>
              <a:cxnSpLocks/>
            </p:cNvCxnSpPr>
            <p:nvPr/>
          </p:nvCxnSpPr>
          <p:spPr>
            <a:xfrm>
              <a:off x="4124325" y="2296850"/>
              <a:ext cx="6498704" cy="0"/>
            </a:xfrm>
            <a:prstGeom prst="line">
              <a:avLst/>
            </a:prstGeom>
            <a:ln w="9525">
              <a:solidFill>
                <a:schemeClr val="bg1">
                  <a:lumMod val="7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10FCF1AD-008B-4DCC-A694-C503B28CDCDC}"/>
                </a:ext>
                <a:ext uri="{C183D7F6-B498-43B3-948B-1728B52AA6E4}">
                  <adec:decorative xmlns:adec="http://schemas.microsoft.com/office/drawing/2017/decorative" val="1"/>
                </a:ext>
              </a:extLst>
            </p:cNvPr>
            <p:cNvCxnSpPr>
              <a:cxnSpLocks/>
            </p:cNvCxnSpPr>
            <p:nvPr/>
          </p:nvCxnSpPr>
          <p:spPr>
            <a:xfrm>
              <a:off x="4124325" y="2891701"/>
              <a:ext cx="6498704" cy="0"/>
            </a:xfrm>
            <a:prstGeom prst="line">
              <a:avLst/>
            </a:prstGeom>
            <a:ln w="9525">
              <a:solidFill>
                <a:schemeClr val="bg1">
                  <a:lumMod val="7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D9AA11D6-189B-40E9-AB9A-403028FCBEA8}"/>
                </a:ext>
                <a:ext uri="{C183D7F6-B498-43B3-948B-1728B52AA6E4}">
                  <adec:decorative xmlns:adec="http://schemas.microsoft.com/office/drawing/2017/decorative" val="1"/>
                </a:ext>
              </a:extLst>
            </p:cNvPr>
            <p:cNvCxnSpPr>
              <a:cxnSpLocks/>
            </p:cNvCxnSpPr>
            <p:nvPr/>
          </p:nvCxnSpPr>
          <p:spPr>
            <a:xfrm>
              <a:off x="4124325" y="3429000"/>
              <a:ext cx="6498704" cy="0"/>
            </a:xfrm>
            <a:prstGeom prst="line">
              <a:avLst/>
            </a:prstGeom>
            <a:ln w="9525">
              <a:solidFill>
                <a:schemeClr val="bg1">
                  <a:lumMod val="7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497FA13E-2CD8-4236-B03E-77E857295B0B}"/>
                </a:ext>
                <a:ext uri="{C183D7F6-B498-43B3-948B-1728B52AA6E4}">
                  <adec:decorative xmlns:adec="http://schemas.microsoft.com/office/drawing/2017/decorative" val="1"/>
                </a:ext>
              </a:extLst>
            </p:cNvPr>
            <p:cNvCxnSpPr>
              <a:cxnSpLocks/>
            </p:cNvCxnSpPr>
            <p:nvPr/>
          </p:nvCxnSpPr>
          <p:spPr>
            <a:xfrm>
              <a:off x="4124325" y="4023851"/>
              <a:ext cx="6498704" cy="0"/>
            </a:xfrm>
            <a:prstGeom prst="line">
              <a:avLst/>
            </a:prstGeom>
            <a:ln w="9525">
              <a:solidFill>
                <a:schemeClr val="bg1">
                  <a:lumMod val="7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51957309-5DC8-4F96-9F28-9787CB829ABD}"/>
                </a:ext>
                <a:ext uri="{C183D7F6-B498-43B3-948B-1728B52AA6E4}">
                  <adec:decorative xmlns:adec="http://schemas.microsoft.com/office/drawing/2017/decorative" val="1"/>
                </a:ext>
              </a:extLst>
            </p:cNvPr>
            <p:cNvCxnSpPr>
              <a:cxnSpLocks/>
            </p:cNvCxnSpPr>
            <p:nvPr/>
          </p:nvCxnSpPr>
          <p:spPr>
            <a:xfrm>
              <a:off x="4124325" y="4633452"/>
              <a:ext cx="6498704" cy="0"/>
            </a:xfrm>
            <a:prstGeom prst="line">
              <a:avLst/>
            </a:prstGeom>
            <a:ln w="9525">
              <a:solidFill>
                <a:schemeClr val="bg1">
                  <a:lumMod val="7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5F6C0755-14CE-473B-A79C-F1953508002C}"/>
                </a:ext>
                <a:ext uri="{C183D7F6-B498-43B3-948B-1728B52AA6E4}">
                  <adec:decorative xmlns:adec="http://schemas.microsoft.com/office/drawing/2017/decorative" val="1"/>
                </a:ext>
              </a:extLst>
            </p:cNvPr>
            <p:cNvCxnSpPr>
              <a:cxnSpLocks/>
            </p:cNvCxnSpPr>
            <p:nvPr/>
          </p:nvCxnSpPr>
          <p:spPr>
            <a:xfrm>
              <a:off x="4124325" y="5228303"/>
              <a:ext cx="6498704" cy="0"/>
            </a:xfrm>
            <a:prstGeom prst="line">
              <a:avLst/>
            </a:prstGeom>
            <a:ln w="9525">
              <a:solidFill>
                <a:schemeClr val="bg1">
                  <a:lumMod val="7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825975013"/>
      </p:ext>
    </p:extLst>
  </p:cSld>
  <p:clrMapOvr>
    <a:masterClrMapping/>
  </p:clrMapOvr>
  <p:transition>
    <p:fade/>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a:t>Network Security Groups (NSG)</a:t>
            </a:r>
          </a:p>
        </p:txBody>
      </p:sp>
      <p:sp>
        <p:nvSpPr>
          <p:cNvPr id="2" name="Rectangle 1">
            <a:extLst>
              <a:ext uri="{FF2B5EF4-FFF2-40B4-BE49-F238E27FC236}">
                <a16:creationId xmlns:a16="http://schemas.microsoft.com/office/drawing/2014/main" id="{4D65080E-87D0-4C7F-90B6-D22C8A36CAFA}"/>
              </a:ext>
            </a:extLst>
          </p:cNvPr>
          <p:cNvSpPr/>
          <p:nvPr/>
        </p:nvSpPr>
        <p:spPr>
          <a:xfrm>
            <a:off x="588264" y="1431411"/>
            <a:ext cx="4164711" cy="743897"/>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defTabSz="1066800" eaLnBrk="1" fontAlgn="auto" latinLnBrk="0" hangingPunct="1">
              <a:lnSpc>
                <a:spcPct val="100000"/>
              </a:lnSpc>
              <a:spcBef>
                <a:spcPct val="0"/>
              </a:spcBef>
              <a:spcAft>
                <a:spcPct val="35000"/>
              </a:spcAft>
              <a:buClrTx/>
              <a:buSzTx/>
              <a:buFontTx/>
              <a:buNone/>
              <a:tabLst/>
              <a:defRPr/>
            </a:pPr>
            <a:r>
              <a:rPr kumimoji="0" lang="en-US" sz="2000" b="0" i="0" u="none" strike="noStrike" kern="0" cap="none" spc="0" normalizeH="0" baseline="0" noProof="0" dirty="0">
                <a:ln>
                  <a:noFill/>
                </a:ln>
                <a:effectLst/>
                <a:uLnTx/>
                <a:uFillTx/>
                <a:latin typeface="Segoe UI"/>
                <a:ea typeface="+mn-ea"/>
                <a:cs typeface="+mn-cs"/>
              </a:rPr>
              <a:t>Limit virtual network traffic </a:t>
            </a:r>
          </a:p>
        </p:txBody>
      </p:sp>
      <p:sp>
        <p:nvSpPr>
          <p:cNvPr id="4" name="Rectangle 3">
            <a:extLst>
              <a:ext uri="{FF2B5EF4-FFF2-40B4-BE49-F238E27FC236}">
                <a16:creationId xmlns:a16="http://schemas.microsoft.com/office/drawing/2014/main" id="{FA27826A-393F-49F2-8B16-BA63261F3542}"/>
              </a:ext>
            </a:extLst>
          </p:cNvPr>
          <p:cNvSpPr/>
          <p:nvPr/>
        </p:nvSpPr>
        <p:spPr>
          <a:xfrm>
            <a:off x="588263" y="2346683"/>
            <a:ext cx="4164711" cy="743897"/>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defTabSz="1066800" eaLnBrk="1" fontAlgn="auto" latinLnBrk="0" hangingPunct="1">
              <a:lnSpc>
                <a:spcPct val="100000"/>
              </a:lnSpc>
              <a:spcBef>
                <a:spcPct val="0"/>
              </a:spcBef>
              <a:spcAft>
                <a:spcPct val="35000"/>
              </a:spcAft>
              <a:buClrTx/>
              <a:buSzTx/>
              <a:buFontTx/>
              <a:buNone/>
              <a:tabLst/>
              <a:defRPr/>
            </a:pPr>
            <a:r>
              <a:rPr kumimoji="0" lang="en-US" sz="2000" b="0" i="0" u="none" strike="noStrike" kern="0" cap="none" spc="0" normalizeH="0" baseline="0" noProof="0" dirty="0">
                <a:ln>
                  <a:noFill/>
                </a:ln>
                <a:effectLst/>
                <a:uLnTx/>
                <a:uFillTx/>
                <a:latin typeface="Segoe UI"/>
                <a:ea typeface="+mn-ea"/>
                <a:cs typeface="+mn-cs"/>
              </a:rPr>
              <a:t>Can be associated to a subnet or a network interface </a:t>
            </a:r>
          </a:p>
        </p:txBody>
      </p:sp>
      <p:sp>
        <p:nvSpPr>
          <p:cNvPr id="6" name="Rectangle 5">
            <a:extLst>
              <a:ext uri="{FF2B5EF4-FFF2-40B4-BE49-F238E27FC236}">
                <a16:creationId xmlns:a16="http://schemas.microsoft.com/office/drawing/2014/main" id="{8D04E510-E2A8-494C-9EBC-98685D4CCCED}"/>
              </a:ext>
            </a:extLst>
          </p:cNvPr>
          <p:cNvSpPr/>
          <p:nvPr/>
        </p:nvSpPr>
        <p:spPr>
          <a:xfrm>
            <a:off x="588262" y="3261955"/>
            <a:ext cx="4164711" cy="743897"/>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defTabSz="1066800" eaLnBrk="1" fontAlgn="auto" latinLnBrk="0" hangingPunct="1">
              <a:lnSpc>
                <a:spcPct val="100000"/>
              </a:lnSpc>
              <a:spcBef>
                <a:spcPct val="0"/>
              </a:spcBef>
              <a:spcAft>
                <a:spcPct val="35000"/>
              </a:spcAft>
              <a:buClrTx/>
              <a:buSzTx/>
              <a:buFontTx/>
              <a:buNone/>
              <a:tabLst/>
              <a:defRPr/>
            </a:pPr>
            <a:r>
              <a:rPr kumimoji="0" lang="en-US" sz="2000" b="0" i="0" u="none" strike="noStrike" kern="0" cap="none" spc="0" normalizeH="0" baseline="0" noProof="0" dirty="0">
                <a:ln>
                  <a:noFill/>
                </a:ln>
                <a:effectLst/>
                <a:uLnTx/>
                <a:uFillTx/>
                <a:latin typeface="Segoe UI"/>
                <a:ea typeface="+mn-ea"/>
                <a:cs typeface="+mn-cs"/>
              </a:rPr>
              <a:t>Uses security rules to allow or deny network traffic </a:t>
            </a:r>
          </a:p>
        </p:txBody>
      </p:sp>
      <p:sp>
        <p:nvSpPr>
          <p:cNvPr id="10" name="Rectangle 9">
            <a:extLst>
              <a:ext uri="{FF2B5EF4-FFF2-40B4-BE49-F238E27FC236}">
                <a16:creationId xmlns:a16="http://schemas.microsoft.com/office/drawing/2014/main" id="{34A28B69-30C3-4E5A-99BB-D1F6ADEF0768}"/>
              </a:ext>
            </a:extLst>
          </p:cNvPr>
          <p:cNvSpPr/>
          <p:nvPr/>
        </p:nvSpPr>
        <p:spPr>
          <a:xfrm>
            <a:off x="588261" y="4177227"/>
            <a:ext cx="4164711" cy="1327583"/>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defTabSz="1066800" eaLnBrk="1" fontAlgn="auto" latinLnBrk="0" hangingPunct="1">
              <a:lnSpc>
                <a:spcPct val="100000"/>
              </a:lnSpc>
              <a:spcBef>
                <a:spcPct val="0"/>
              </a:spcBef>
              <a:spcAft>
                <a:spcPct val="35000"/>
              </a:spcAft>
              <a:buClrTx/>
              <a:buSzTx/>
              <a:buFontTx/>
              <a:buNone/>
              <a:tabLst/>
              <a:defRPr/>
            </a:pPr>
            <a:r>
              <a:rPr kumimoji="0" lang="en-US" sz="2000" b="0" i="0" u="none" strike="noStrike" kern="0" cap="none" spc="0" normalizeH="0" baseline="0" noProof="0" dirty="0">
                <a:ln>
                  <a:noFill/>
                </a:ln>
                <a:effectLst/>
                <a:uLnTx/>
                <a:uFillTx/>
                <a:latin typeface="Segoe UI"/>
                <a:ea typeface="+mn-ea"/>
                <a:cs typeface="+mn-cs"/>
              </a:rPr>
              <a:t>Default inbound and outbound rules allow virtual network and load balancers – all other traffic denied</a:t>
            </a:r>
          </a:p>
        </p:txBody>
      </p:sp>
      <p:pic>
        <p:nvPicPr>
          <p:cNvPr id="8" name="Picture 7" descr="A virtual network includes a virtual machine NSG and a subnet NSG. ">
            <a:extLst>
              <a:ext uri="{FF2B5EF4-FFF2-40B4-BE49-F238E27FC236}">
                <a16:creationId xmlns:a16="http://schemas.microsoft.com/office/drawing/2014/main" id="{25646F7A-C915-4F0A-A9D8-418DA7A5CFDE}"/>
              </a:ext>
            </a:extLst>
          </p:cNvPr>
          <p:cNvPicPr>
            <a:picLocks noChangeAspect="1"/>
          </p:cNvPicPr>
          <p:nvPr/>
        </p:nvPicPr>
        <p:blipFill>
          <a:blip r:embed="rId3"/>
          <a:stretch>
            <a:fillRect/>
          </a:stretch>
        </p:blipFill>
        <p:spPr>
          <a:xfrm>
            <a:off x="5431858" y="1685345"/>
            <a:ext cx="5738812" cy="4093930"/>
          </a:xfrm>
          <a:prstGeom prst="rect">
            <a:avLst/>
          </a:prstGeom>
        </p:spPr>
      </p:pic>
      <p:sp>
        <p:nvSpPr>
          <p:cNvPr id="12" name="Rectangle 11">
            <a:extLst>
              <a:ext uri="{FF2B5EF4-FFF2-40B4-BE49-F238E27FC236}">
                <a16:creationId xmlns:a16="http://schemas.microsoft.com/office/drawing/2014/main" id="{76C2FC75-ECD9-4FBD-B788-B51947BDE4F8}"/>
              </a:ext>
              <a:ext uri="{C183D7F6-B498-43B3-948B-1728B52AA6E4}">
                <adec:decorative xmlns:adec="http://schemas.microsoft.com/office/drawing/2017/decorative" val="1"/>
              </a:ext>
            </a:extLst>
          </p:cNvPr>
          <p:cNvSpPr/>
          <p:nvPr/>
        </p:nvSpPr>
        <p:spPr bwMode="auto">
          <a:xfrm>
            <a:off x="5043637" y="1281795"/>
            <a:ext cx="6757531" cy="4901030"/>
          </a:xfrm>
          <a:prstGeom prst="rect">
            <a:avLst/>
          </a:prstGeom>
          <a:noFill/>
          <a:ln>
            <a:solidFill>
              <a:schemeClr val="bg1">
                <a:lumMod val="7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dirty="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7698720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5995" y="2633911"/>
            <a:ext cx="2457386" cy="1590179"/>
          </a:xfrm>
        </p:spPr>
        <p:txBody>
          <a:bodyPr/>
          <a:lstStyle/>
          <a:p>
            <a:r>
              <a:rPr lang="en-US" dirty="0">
                <a:cs typeface="Segoe UI"/>
              </a:rPr>
              <a:t>Learning Path</a:t>
            </a:r>
            <a:r>
              <a:rPr lang="bs-Latn-BA" dirty="0">
                <a:cs typeface="Segoe UI"/>
              </a:rPr>
              <a:t>: Implement </a:t>
            </a:r>
            <a:r>
              <a:rPr lang="en-US" dirty="0">
                <a:cs typeface="Segoe UI"/>
              </a:rPr>
              <a:t>      Platform</a:t>
            </a:r>
            <a:r>
              <a:rPr lang="bs-Latn-BA" dirty="0">
                <a:cs typeface="Segoe UI"/>
              </a:rPr>
              <a:t> Protection</a:t>
            </a:r>
            <a:endParaRPr lang="bs-Latn-BA" dirty="0"/>
          </a:p>
        </p:txBody>
      </p:sp>
      <p:sp>
        <p:nvSpPr>
          <p:cNvPr id="3" name="Text Placeholder 5">
            <a:extLst>
              <a:ext uri="{FF2B5EF4-FFF2-40B4-BE49-F238E27FC236}">
                <a16:creationId xmlns:a16="http://schemas.microsoft.com/office/drawing/2014/main" id="{B8B8E824-E5B7-4868-B778-31C1661BC551}"/>
              </a:ext>
            </a:extLst>
          </p:cNvPr>
          <p:cNvSpPr txBox="1">
            <a:spLocks/>
          </p:cNvSpPr>
          <p:nvPr/>
        </p:nvSpPr>
        <p:spPr>
          <a:xfrm>
            <a:off x="4565650" y="911622"/>
            <a:ext cx="5664200" cy="3730252"/>
          </a:xfrm>
          <a:prstGeom prst="rect">
            <a:avLst/>
          </a:prstGeom>
        </p:spPr>
        <p:txBody>
          <a:bodyPr vert="horz" wrap="square" lIns="0" tIns="0" rIns="0" bIns="0" rtlCol="0" anchor="t">
            <a:spAutoFit/>
          </a:bodyPr>
          <a:lst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gradFill>
                  <a:gsLst>
                    <a:gs pos="1250">
                      <a:schemeClr val="tx1"/>
                    </a:gs>
                    <a:gs pos="100000">
                      <a:schemeClr val="tx1"/>
                    </a:gs>
                  </a:gsLst>
                  <a:lin ang="5400000" scaled="0"/>
                </a:gradFill>
                <a:latin typeface="Segoe UI Semilight" panose="020B0402040204020203" pitchFamily="34" charset="0"/>
                <a:ea typeface="+mn-ea"/>
                <a:cs typeface="Segoe UI Semilight" panose="020B04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gradFill>
                  <a:gsLst>
                    <a:gs pos="1250">
                      <a:schemeClr val="tx1"/>
                    </a:gs>
                    <a:gs pos="100000">
                      <a:schemeClr val="tx1"/>
                    </a:gs>
                  </a:gsLst>
                  <a:lin ang="5400000" scaled="0"/>
                </a:gra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gradFill>
                  <a:gsLst>
                    <a:gs pos="1250">
                      <a:schemeClr val="tx1"/>
                    </a:gs>
                    <a:gs pos="100000">
                      <a:schemeClr val="tx1"/>
                    </a:gs>
                  </a:gsLst>
                  <a:lin ang="5400000" scaled="0"/>
                </a:gra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spcAft>
                <a:spcPts val="2400"/>
              </a:spcAft>
              <a:buNone/>
            </a:pPr>
            <a:r>
              <a:rPr lang="en-US" dirty="0">
                <a:latin typeface="+mn-lt"/>
                <a:cs typeface="Segoe UI Semilight"/>
              </a:rPr>
              <a:t>Perimeter Security</a:t>
            </a:r>
            <a:endParaRPr lang="en-AU" dirty="0">
              <a:latin typeface="+mn-lt"/>
              <a:cs typeface="Segoe UI Semilight"/>
            </a:endParaRPr>
          </a:p>
          <a:p>
            <a:pPr marL="0" indent="0">
              <a:spcAft>
                <a:spcPts val="2400"/>
              </a:spcAft>
              <a:buNone/>
            </a:pPr>
            <a:r>
              <a:rPr lang="en-US" dirty="0">
                <a:latin typeface="+mn-lt"/>
                <a:cs typeface="Segoe UI Semilight"/>
              </a:rPr>
              <a:t>Network Security</a:t>
            </a:r>
          </a:p>
          <a:p>
            <a:pPr marL="0" indent="0">
              <a:spcAft>
                <a:spcPts val="2400"/>
              </a:spcAft>
              <a:buNone/>
            </a:pPr>
            <a:r>
              <a:rPr lang="en-US" dirty="0">
                <a:latin typeface="+mn-lt"/>
                <a:cs typeface="Segoe UI Semilight"/>
              </a:rPr>
              <a:t>Host Security</a:t>
            </a:r>
          </a:p>
          <a:p>
            <a:pPr marL="0" indent="0">
              <a:spcAft>
                <a:spcPts val="2400"/>
              </a:spcAft>
              <a:buNone/>
            </a:pPr>
            <a:r>
              <a:rPr lang="en-US" dirty="0">
                <a:solidFill>
                  <a:schemeClr val="tx1"/>
                </a:solidFill>
                <a:latin typeface="+mn-lt"/>
                <a:cs typeface="Segoe UI Semilight"/>
              </a:rPr>
              <a:t>Container Security</a:t>
            </a:r>
          </a:p>
          <a:p>
            <a:pPr marL="0" indent="0">
              <a:spcAft>
                <a:spcPts val="2400"/>
              </a:spcAft>
              <a:buNone/>
            </a:pPr>
            <a:r>
              <a:rPr lang="en-US" dirty="0">
                <a:solidFill>
                  <a:schemeClr val="tx1"/>
                </a:solidFill>
                <a:latin typeface="+mn-lt"/>
                <a:cs typeface="Segoe UI Semilight"/>
              </a:rPr>
              <a:t>Module Labs</a:t>
            </a:r>
          </a:p>
        </p:txBody>
      </p:sp>
      <p:pic>
        <p:nvPicPr>
          <p:cNvPr id="5" name="Picture 4">
            <a:extLst>
              <a:ext uri="{FF2B5EF4-FFF2-40B4-BE49-F238E27FC236}">
                <a16:creationId xmlns:a16="http://schemas.microsoft.com/office/drawing/2014/main" id="{796348D2-AAD0-4769-BE92-FD91D049B82B}"/>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3638550" y="785812"/>
            <a:ext cx="800100" cy="3967163"/>
          </a:xfrm>
          <a:prstGeom prst="rect">
            <a:avLst/>
          </a:prstGeom>
        </p:spPr>
      </p:pic>
      <p:grpSp>
        <p:nvGrpSpPr>
          <p:cNvPr id="13" name="Group 12">
            <a:extLst>
              <a:ext uri="{FF2B5EF4-FFF2-40B4-BE49-F238E27FC236}">
                <a16:creationId xmlns:a16="http://schemas.microsoft.com/office/drawing/2014/main" id="{3C2BC99B-F276-4674-AD52-C69BB3201E76}"/>
              </a:ext>
              <a:ext uri="{C183D7F6-B498-43B3-948B-1728B52AA6E4}">
                <adec:decorative xmlns:adec="http://schemas.microsoft.com/office/drawing/2017/decorative" val="1"/>
              </a:ext>
            </a:extLst>
          </p:cNvPr>
          <p:cNvGrpSpPr/>
          <p:nvPr/>
        </p:nvGrpSpPr>
        <p:grpSpPr>
          <a:xfrm>
            <a:off x="4565650" y="1571625"/>
            <a:ext cx="6559551" cy="2466975"/>
            <a:chOff x="4565650" y="1571625"/>
            <a:chExt cx="6559551" cy="2466975"/>
          </a:xfrm>
        </p:grpSpPr>
        <p:cxnSp>
          <p:nvCxnSpPr>
            <p:cNvPr id="7" name="Straight Connector 6">
              <a:extLst>
                <a:ext uri="{FF2B5EF4-FFF2-40B4-BE49-F238E27FC236}">
                  <a16:creationId xmlns:a16="http://schemas.microsoft.com/office/drawing/2014/main" id="{1C5100CE-6C9F-4052-8F2E-1D9F3C21F1CD}"/>
                </a:ext>
              </a:extLst>
            </p:cNvPr>
            <p:cNvCxnSpPr>
              <a:cxnSpLocks/>
            </p:cNvCxnSpPr>
            <p:nvPr/>
          </p:nvCxnSpPr>
          <p:spPr>
            <a:xfrm>
              <a:off x="4565651" y="1571625"/>
              <a:ext cx="6559550" cy="0"/>
            </a:xfrm>
            <a:prstGeom prst="line">
              <a:avLst/>
            </a:prstGeom>
            <a:ln>
              <a:solidFill>
                <a:schemeClr val="tx1"/>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DA776063-B105-4173-91A0-9AF4FBEBC704}"/>
                </a:ext>
              </a:extLst>
            </p:cNvPr>
            <p:cNvCxnSpPr>
              <a:cxnSpLocks/>
            </p:cNvCxnSpPr>
            <p:nvPr/>
          </p:nvCxnSpPr>
          <p:spPr>
            <a:xfrm>
              <a:off x="4565651" y="2400300"/>
              <a:ext cx="6559550" cy="0"/>
            </a:xfrm>
            <a:prstGeom prst="line">
              <a:avLst/>
            </a:prstGeom>
            <a:ln>
              <a:solidFill>
                <a:schemeClr val="tx1"/>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3E4E4722-C15C-4E09-AB4B-1EA00CC8104D}"/>
                </a:ext>
              </a:extLst>
            </p:cNvPr>
            <p:cNvCxnSpPr>
              <a:cxnSpLocks/>
            </p:cNvCxnSpPr>
            <p:nvPr/>
          </p:nvCxnSpPr>
          <p:spPr>
            <a:xfrm>
              <a:off x="4565651" y="3238500"/>
              <a:ext cx="6559550" cy="0"/>
            </a:xfrm>
            <a:prstGeom prst="line">
              <a:avLst/>
            </a:prstGeom>
            <a:ln>
              <a:solidFill>
                <a:schemeClr val="tx1"/>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F8D8B262-F580-4D9B-AE10-02D89F3D9572}"/>
                </a:ext>
              </a:extLst>
            </p:cNvPr>
            <p:cNvCxnSpPr>
              <a:cxnSpLocks/>
            </p:cNvCxnSpPr>
            <p:nvPr/>
          </p:nvCxnSpPr>
          <p:spPr>
            <a:xfrm>
              <a:off x="4565650" y="4038600"/>
              <a:ext cx="6559550" cy="0"/>
            </a:xfrm>
            <a:prstGeom prst="line">
              <a:avLst/>
            </a:prstGeom>
            <a:ln>
              <a:solidFill>
                <a:schemeClr val="tx1"/>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754656475"/>
      </p:ext>
    </p:extLst>
  </p:cSld>
  <p:clrMapOvr>
    <a:masterClrMapping/>
  </p:clrMapOvr>
  <p:transition>
    <p:fade/>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a:cs typeface="Segoe UI"/>
              </a:rPr>
              <a:t>NSG Implementation</a:t>
            </a:r>
          </a:p>
        </p:txBody>
      </p:sp>
      <p:sp>
        <p:nvSpPr>
          <p:cNvPr id="2" name="Rectangle 1">
            <a:extLst>
              <a:ext uri="{FF2B5EF4-FFF2-40B4-BE49-F238E27FC236}">
                <a16:creationId xmlns:a16="http://schemas.microsoft.com/office/drawing/2014/main" id="{1B9AC060-A5AF-45EB-8E1B-E6616D7A08F1}"/>
              </a:ext>
            </a:extLst>
          </p:cNvPr>
          <p:cNvSpPr/>
          <p:nvPr/>
        </p:nvSpPr>
        <p:spPr>
          <a:xfrm>
            <a:off x="588263" y="1282274"/>
            <a:ext cx="4164711" cy="1081377"/>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defTabSz="1066800" eaLnBrk="1" fontAlgn="auto" latinLnBrk="0" hangingPunct="1">
              <a:lnSpc>
                <a:spcPct val="100000"/>
              </a:lnSpc>
              <a:spcBef>
                <a:spcPct val="0"/>
              </a:spcBef>
              <a:spcAft>
                <a:spcPct val="35000"/>
              </a:spcAft>
              <a:buClrTx/>
              <a:buSzTx/>
              <a:buFontTx/>
              <a:buNone/>
              <a:tabLst/>
              <a:defRPr/>
            </a:pPr>
            <a:r>
              <a:rPr kumimoji="0" lang="en-US" sz="2000" b="0" i="0" u="none" strike="noStrike" kern="0" cap="none" spc="0" normalizeH="0" baseline="0" noProof="0" dirty="0">
                <a:ln>
                  <a:noFill/>
                </a:ln>
                <a:effectLst/>
                <a:uLnTx/>
                <a:uFillTx/>
                <a:latin typeface="Segoe UI"/>
                <a:ea typeface="+mn-ea"/>
                <a:cs typeface="+mn-cs"/>
              </a:rPr>
              <a:t>NSGs are evaluated independently for the subnet and NIC </a:t>
            </a:r>
          </a:p>
        </p:txBody>
      </p:sp>
      <p:sp>
        <p:nvSpPr>
          <p:cNvPr id="3" name="Rectangle 2">
            <a:extLst>
              <a:ext uri="{FF2B5EF4-FFF2-40B4-BE49-F238E27FC236}">
                <a16:creationId xmlns:a16="http://schemas.microsoft.com/office/drawing/2014/main" id="{980A0111-05A6-4001-808C-975B0CAD9ACA}"/>
              </a:ext>
            </a:extLst>
          </p:cNvPr>
          <p:cNvSpPr/>
          <p:nvPr/>
        </p:nvSpPr>
        <p:spPr>
          <a:xfrm>
            <a:off x="588263" y="2554274"/>
            <a:ext cx="4164711" cy="1081377"/>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defTabSz="1066800" eaLnBrk="1" fontAlgn="auto" latinLnBrk="0" hangingPunct="1">
              <a:lnSpc>
                <a:spcPct val="100000"/>
              </a:lnSpc>
              <a:spcBef>
                <a:spcPct val="0"/>
              </a:spcBef>
              <a:spcAft>
                <a:spcPct val="35000"/>
              </a:spcAft>
              <a:buClrTx/>
              <a:buSzTx/>
              <a:buFontTx/>
              <a:buNone/>
              <a:tabLst/>
              <a:defRPr/>
            </a:pPr>
            <a:r>
              <a:rPr kumimoji="0" lang="en-US" sz="2000" b="0" i="0" u="none" strike="noStrike" kern="0" cap="none" spc="0" normalizeH="0" baseline="0" noProof="0" dirty="0">
                <a:ln>
                  <a:noFill/>
                </a:ln>
                <a:effectLst/>
                <a:uLnTx/>
                <a:uFillTx/>
                <a:latin typeface="Segoe UI"/>
                <a:ea typeface="+mn-ea"/>
                <a:cs typeface="+mn-cs"/>
              </a:rPr>
              <a:t>An “allow” rule must exist at both levels for traffic to be admitted </a:t>
            </a:r>
          </a:p>
        </p:txBody>
      </p:sp>
      <p:sp>
        <p:nvSpPr>
          <p:cNvPr id="4" name="Rectangle 3">
            <a:extLst>
              <a:ext uri="{FF2B5EF4-FFF2-40B4-BE49-F238E27FC236}">
                <a16:creationId xmlns:a16="http://schemas.microsoft.com/office/drawing/2014/main" id="{0AADEEB5-AF0F-46F1-A23D-2171E25ABCAA}"/>
              </a:ext>
            </a:extLst>
          </p:cNvPr>
          <p:cNvSpPr/>
          <p:nvPr/>
        </p:nvSpPr>
        <p:spPr>
          <a:xfrm>
            <a:off x="588263" y="3826274"/>
            <a:ext cx="4164711" cy="1081377"/>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defTabSz="1066800" eaLnBrk="1" fontAlgn="auto" latinLnBrk="0" hangingPunct="1">
              <a:lnSpc>
                <a:spcPct val="100000"/>
              </a:lnSpc>
              <a:spcBef>
                <a:spcPct val="0"/>
              </a:spcBef>
              <a:spcAft>
                <a:spcPct val="35000"/>
              </a:spcAft>
              <a:buClrTx/>
              <a:buSzTx/>
              <a:buFontTx/>
              <a:buNone/>
              <a:tabLst/>
              <a:defRPr/>
            </a:pPr>
            <a:r>
              <a:rPr kumimoji="0" lang="en-US" sz="2000" b="0" i="0" u="none" strike="noStrike" kern="0" cap="none" spc="0" normalizeH="0" baseline="0" noProof="0" dirty="0">
                <a:ln>
                  <a:noFill/>
                </a:ln>
                <a:effectLst/>
                <a:uLnTx/>
                <a:uFillTx/>
                <a:latin typeface="Segoe UI"/>
                <a:ea typeface="+mn-ea"/>
                <a:cs typeface="+mn-cs"/>
              </a:rPr>
              <a:t>You can add more rules – many preconfigured selections (SSH, RDP, FTP… )</a:t>
            </a:r>
          </a:p>
        </p:txBody>
      </p:sp>
      <p:sp>
        <p:nvSpPr>
          <p:cNvPr id="11" name="Rectangle 10">
            <a:extLst>
              <a:ext uri="{FF2B5EF4-FFF2-40B4-BE49-F238E27FC236}">
                <a16:creationId xmlns:a16="http://schemas.microsoft.com/office/drawing/2014/main" id="{8BC9FB61-0662-4E77-8103-2FD901105148}"/>
              </a:ext>
            </a:extLst>
          </p:cNvPr>
          <p:cNvSpPr/>
          <p:nvPr/>
        </p:nvSpPr>
        <p:spPr>
          <a:xfrm>
            <a:off x="588263" y="5098273"/>
            <a:ext cx="4164711" cy="1081377"/>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defTabSz="1066800" eaLnBrk="1" fontAlgn="auto" latinLnBrk="0" hangingPunct="1">
              <a:lnSpc>
                <a:spcPct val="100000"/>
              </a:lnSpc>
              <a:spcBef>
                <a:spcPct val="0"/>
              </a:spcBef>
              <a:spcAft>
                <a:spcPct val="35000"/>
              </a:spcAft>
              <a:buClrTx/>
              <a:buSzTx/>
              <a:buFontTx/>
              <a:buNone/>
              <a:tabLst/>
              <a:defRPr/>
            </a:pPr>
            <a:r>
              <a:rPr kumimoji="0" lang="en-US" sz="2000" b="0" i="0" u="none" strike="noStrike" kern="0" cap="none" spc="0" normalizeH="0" baseline="0" noProof="0" dirty="0">
                <a:ln>
                  <a:noFill/>
                </a:ln>
                <a:effectLst/>
                <a:uLnTx/>
                <a:uFillTx/>
                <a:latin typeface="Segoe UI"/>
                <a:ea typeface="+mn-ea"/>
                <a:cs typeface="+mn-cs"/>
              </a:rPr>
              <a:t>Troubleshoot with the Effective Security Rules link</a:t>
            </a:r>
          </a:p>
        </p:txBody>
      </p:sp>
      <p:pic>
        <p:nvPicPr>
          <p:cNvPr id="7" name="Picture 6" descr="A NSG is controlling traffic to a subnet. Inside the subnet another NSG is shown controlling traffic to a virtual machine NIC. ">
            <a:extLst>
              <a:ext uri="{FF2B5EF4-FFF2-40B4-BE49-F238E27FC236}">
                <a16:creationId xmlns:a16="http://schemas.microsoft.com/office/drawing/2014/main" id="{345F8CA4-6895-4F95-9B5A-2FD3EE05A671}"/>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5606401" y="1920305"/>
            <a:ext cx="5671680" cy="3293297"/>
          </a:xfrm>
          <a:prstGeom prst="rect">
            <a:avLst/>
          </a:prstGeom>
          <a:noFill/>
        </p:spPr>
      </p:pic>
      <p:sp>
        <p:nvSpPr>
          <p:cNvPr id="13" name="Rectangle 12">
            <a:extLst>
              <a:ext uri="{FF2B5EF4-FFF2-40B4-BE49-F238E27FC236}">
                <a16:creationId xmlns:a16="http://schemas.microsoft.com/office/drawing/2014/main" id="{9BE61F29-8EAD-4E86-83FF-574E574F7E5B}"/>
              </a:ext>
              <a:ext uri="{C183D7F6-B498-43B3-948B-1728B52AA6E4}">
                <adec:decorative xmlns:adec="http://schemas.microsoft.com/office/drawing/2017/decorative" val="1"/>
              </a:ext>
            </a:extLst>
          </p:cNvPr>
          <p:cNvSpPr/>
          <p:nvPr/>
        </p:nvSpPr>
        <p:spPr bwMode="auto">
          <a:xfrm>
            <a:off x="4905374" y="1281795"/>
            <a:ext cx="7210426" cy="4901030"/>
          </a:xfrm>
          <a:prstGeom prst="rect">
            <a:avLst/>
          </a:prstGeom>
          <a:noFill/>
          <a:ln>
            <a:solidFill>
              <a:schemeClr val="bg1">
                <a:lumMod val="7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dirty="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9079978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a:t>Application Security Groups (ASGs)</a:t>
            </a:r>
          </a:p>
        </p:txBody>
      </p:sp>
      <p:sp>
        <p:nvSpPr>
          <p:cNvPr id="2" name="Rectangle 1">
            <a:extLst>
              <a:ext uri="{FF2B5EF4-FFF2-40B4-BE49-F238E27FC236}">
                <a16:creationId xmlns:a16="http://schemas.microsoft.com/office/drawing/2014/main" id="{4A552CC6-6AC8-4DA4-A202-731C1ABFF9FF}"/>
              </a:ext>
            </a:extLst>
          </p:cNvPr>
          <p:cNvSpPr/>
          <p:nvPr/>
        </p:nvSpPr>
        <p:spPr>
          <a:xfrm>
            <a:off x="588263" y="1285449"/>
            <a:ext cx="4164711" cy="1081377"/>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defTabSz="1066800" eaLnBrk="1" fontAlgn="auto" latinLnBrk="0" hangingPunct="1">
              <a:lnSpc>
                <a:spcPct val="100000"/>
              </a:lnSpc>
              <a:spcBef>
                <a:spcPct val="0"/>
              </a:spcBef>
              <a:spcAft>
                <a:spcPct val="35000"/>
              </a:spcAft>
              <a:buClrTx/>
              <a:buSzTx/>
              <a:buFontTx/>
              <a:buNone/>
              <a:tabLst/>
              <a:defRPr/>
            </a:pPr>
            <a:r>
              <a:rPr kumimoji="0" lang="en-US" sz="2000" b="0" i="0" u="none" strike="noStrike" kern="0" cap="none" spc="0" normalizeH="0" baseline="0" noProof="0" dirty="0">
                <a:ln>
                  <a:noFill/>
                </a:ln>
                <a:effectLst/>
                <a:uLnTx/>
                <a:uFillTx/>
                <a:latin typeface="Segoe UI"/>
                <a:ea typeface="+mn-ea"/>
                <a:cs typeface="+mn-cs"/>
              </a:rPr>
              <a:t>Extends your application's structure</a:t>
            </a:r>
          </a:p>
        </p:txBody>
      </p:sp>
      <p:sp>
        <p:nvSpPr>
          <p:cNvPr id="4" name="Rectangle 3">
            <a:extLst>
              <a:ext uri="{FF2B5EF4-FFF2-40B4-BE49-F238E27FC236}">
                <a16:creationId xmlns:a16="http://schemas.microsoft.com/office/drawing/2014/main" id="{23FE501D-C8E9-4DB7-90F5-4CC34F13458B}"/>
              </a:ext>
            </a:extLst>
          </p:cNvPr>
          <p:cNvSpPr/>
          <p:nvPr/>
        </p:nvSpPr>
        <p:spPr>
          <a:xfrm>
            <a:off x="588263" y="2557449"/>
            <a:ext cx="4164711" cy="1081377"/>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defTabSz="1066800" eaLnBrk="1" fontAlgn="auto" latinLnBrk="0" hangingPunct="1">
              <a:lnSpc>
                <a:spcPct val="100000"/>
              </a:lnSpc>
              <a:spcBef>
                <a:spcPct val="0"/>
              </a:spcBef>
              <a:spcAft>
                <a:spcPct val="35000"/>
              </a:spcAft>
              <a:buClrTx/>
              <a:buSzTx/>
              <a:buFontTx/>
              <a:buNone/>
              <a:tabLst/>
              <a:defRPr/>
            </a:pPr>
            <a:r>
              <a:rPr kumimoji="0" lang="en-US" sz="2000" b="0" i="0" u="none" strike="noStrike" kern="0" cap="none" spc="0" normalizeH="0" baseline="0" noProof="0" dirty="0">
                <a:ln>
                  <a:noFill/>
                </a:ln>
                <a:effectLst/>
                <a:uLnTx/>
                <a:uFillTx/>
                <a:latin typeface="Segoe UI"/>
                <a:ea typeface="+mn-ea"/>
                <a:cs typeface="+mn-cs"/>
              </a:rPr>
              <a:t>ASGs logically group virtual machines – web servers, application servers</a:t>
            </a:r>
          </a:p>
        </p:txBody>
      </p:sp>
      <p:sp>
        <p:nvSpPr>
          <p:cNvPr id="8" name="Rectangle 7">
            <a:extLst>
              <a:ext uri="{FF2B5EF4-FFF2-40B4-BE49-F238E27FC236}">
                <a16:creationId xmlns:a16="http://schemas.microsoft.com/office/drawing/2014/main" id="{E06A86C6-A680-4A85-8187-36C2433DCAFB}"/>
              </a:ext>
            </a:extLst>
          </p:cNvPr>
          <p:cNvSpPr/>
          <p:nvPr/>
        </p:nvSpPr>
        <p:spPr>
          <a:xfrm>
            <a:off x="588263" y="3829449"/>
            <a:ext cx="4164711" cy="1081377"/>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defTabSz="1066800" eaLnBrk="1" fontAlgn="auto" latinLnBrk="0" hangingPunct="1">
              <a:lnSpc>
                <a:spcPct val="100000"/>
              </a:lnSpc>
              <a:spcBef>
                <a:spcPct val="0"/>
              </a:spcBef>
              <a:spcAft>
                <a:spcPct val="35000"/>
              </a:spcAft>
              <a:buClrTx/>
              <a:buSzTx/>
              <a:buFontTx/>
              <a:buNone/>
              <a:tabLst/>
              <a:defRPr/>
            </a:pPr>
            <a:r>
              <a:rPr kumimoji="0" lang="en-US" sz="2000" b="0" i="0" u="none" strike="noStrike" kern="0" cap="none" spc="0" normalizeH="0" baseline="0" noProof="0" dirty="0">
                <a:ln>
                  <a:noFill/>
                </a:ln>
                <a:effectLst/>
                <a:uLnTx/>
                <a:uFillTx/>
                <a:latin typeface="Segoe UI"/>
                <a:ea typeface="+mn-ea"/>
                <a:cs typeface="+mn-cs"/>
              </a:rPr>
              <a:t>Define rules to control the traffic flow</a:t>
            </a:r>
          </a:p>
        </p:txBody>
      </p:sp>
      <p:sp>
        <p:nvSpPr>
          <p:cNvPr id="10" name="Rectangle 9">
            <a:extLst>
              <a:ext uri="{FF2B5EF4-FFF2-40B4-BE49-F238E27FC236}">
                <a16:creationId xmlns:a16="http://schemas.microsoft.com/office/drawing/2014/main" id="{699A14B5-5C69-4AB3-9A06-5B61042BCF76}"/>
              </a:ext>
            </a:extLst>
          </p:cNvPr>
          <p:cNvSpPr/>
          <p:nvPr/>
        </p:nvSpPr>
        <p:spPr>
          <a:xfrm>
            <a:off x="588263" y="5101448"/>
            <a:ext cx="4164711" cy="1081377"/>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defTabSz="1066800" eaLnBrk="1" fontAlgn="auto" latinLnBrk="0" hangingPunct="1">
              <a:lnSpc>
                <a:spcPct val="100000"/>
              </a:lnSpc>
              <a:spcBef>
                <a:spcPct val="0"/>
              </a:spcBef>
              <a:spcAft>
                <a:spcPct val="35000"/>
              </a:spcAft>
              <a:buClrTx/>
              <a:buSzTx/>
              <a:buFontTx/>
              <a:buNone/>
              <a:tabLst/>
              <a:defRPr/>
            </a:pPr>
            <a:r>
              <a:rPr kumimoji="0" lang="en-US" sz="2000" b="0" i="0" u="none" strike="noStrike" kern="0" cap="none" spc="0" normalizeH="0" baseline="0" noProof="0" dirty="0">
                <a:ln>
                  <a:noFill/>
                </a:ln>
                <a:effectLst/>
                <a:uLnTx/>
                <a:uFillTx/>
                <a:latin typeface="Segoe UI"/>
                <a:ea typeface="+mn-ea"/>
                <a:cs typeface="+mn-cs"/>
              </a:rPr>
              <a:t>Wrap the ASG with an NSG for added security</a:t>
            </a:r>
          </a:p>
        </p:txBody>
      </p:sp>
      <p:pic>
        <p:nvPicPr>
          <p:cNvPr id="5" name="Picture 4" descr="Application Security Groups and Network Security Groups are controlling access to the internet. "/>
          <p:cNvPicPr/>
          <p:nvPr/>
        </p:nvPicPr>
        <p:blipFill>
          <a:blip r:embed="rId3">
            <a:extLst>
              <a:ext uri="{28A0092B-C50C-407E-A947-70E740481C1C}">
                <a14:useLocalDpi xmlns:a14="http://schemas.microsoft.com/office/drawing/2010/main" val="0"/>
              </a:ext>
            </a:extLst>
          </a:blip>
          <a:stretch>
            <a:fillRect/>
          </a:stretch>
        </p:blipFill>
        <p:spPr>
          <a:xfrm>
            <a:off x="5539328" y="1345246"/>
            <a:ext cx="5938297" cy="4837579"/>
          </a:xfrm>
          <a:prstGeom prst="rect">
            <a:avLst/>
          </a:prstGeom>
        </p:spPr>
      </p:pic>
      <p:sp>
        <p:nvSpPr>
          <p:cNvPr id="12" name="Rectangle 11">
            <a:extLst>
              <a:ext uri="{FF2B5EF4-FFF2-40B4-BE49-F238E27FC236}">
                <a16:creationId xmlns:a16="http://schemas.microsoft.com/office/drawing/2014/main" id="{509C40AD-FDC0-4995-B4B5-EAB158852B82}"/>
              </a:ext>
              <a:ext uri="{C183D7F6-B498-43B3-948B-1728B52AA6E4}">
                <adec:decorative xmlns:adec="http://schemas.microsoft.com/office/drawing/2017/decorative" val="1"/>
              </a:ext>
            </a:extLst>
          </p:cNvPr>
          <p:cNvSpPr/>
          <p:nvPr/>
        </p:nvSpPr>
        <p:spPr bwMode="auto">
          <a:xfrm>
            <a:off x="5043637" y="1281795"/>
            <a:ext cx="6757531" cy="4901030"/>
          </a:xfrm>
          <a:prstGeom prst="rect">
            <a:avLst/>
          </a:prstGeom>
          <a:noFill/>
          <a:ln>
            <a:solidFill>
              <a:schemeClr val="bg1">
                <a:lumMod val="7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dirty="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32984888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FFB8E0-B03B-4F79-B486-579B098B3916}"/>
              </a:ext>
            </a:extLst>
          </p:cNvPr>
          <p:cNvSpPr>
            <a:spLocks noGrp="1"/>
          </p:cNvSpPr>
          <p:nvPr>
            <p:ph type="title"/>
          </p:nvPr>
        </p:nvSpPr>
        <p:spPr/>
        <p:txBody>
          <a:bodyPr/>
          <a:lstStyle/>
          <a:p>
            <a:r>
              <a:rPr lang="en-US" dirty="0">
                <a:cs typeface="Segoe UI"/>
              </a:rPr>
              <a:t>Service Endpoints</a:t>
            </a:r>
            <a:endParaRPr lang="en-US" dirty="0"/>
          </a:p>
        </p:txBody>
      </p:sp>
      <p:sp>
        <p:nvSpPr>
          <p:cNvPr id="4" name="Rectangle 3">
            <a:extLst>
              <a:ext uri="{FF2B5EF4-FFF2-40B4-BE49-F238E27FC236}">
                <a16:creationId xmlns:a16="http://schemas.microsoft.com/office/drawing/2014/main" id="{56CC9F0B-C8B2-427E-97E1-2D1073148802}"/>
              </a:ext>
            </a:extLst>
          </p:cNvPr>
          <p:cNvSpPr/>
          <p:nvPr/>
        </p:nvSpPr>
        <p:spPr>
          <a:xfrm>
            <a:off x="588263" y="1453698"/>
            <a:ext cx="4164711" cy="742975"/>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defTabSz="1066800" eaLnBrk="1" fontAlgn="auto" latinLnBrk="0" hangingPunct="1">
              <a:lnSpc>
                <a:spcPct val="100000"/>
              </a:lnSpc>
              <a:spcBef>
                <a:spcPct val="0"/>
              </a:spcBef>
              <a:spcAft>
                <a:spcPct val="35000"/>
              </a:spcAft>
              <a:buClrTx/>
              <a:buSzTx/>
              <a:buFontTx/>
              <a:buNone/>
              <a:tabLst/>
              <a:defRPr/>
            </a:pPr>
            <a:r>
              <a:rPr kumimoji="0" lang="en-US" sz="2000" b="0" i="0" u="none" strike="noStrike" kern="0" cap="none" spc="0" normalizeH="0" baseline="0" noProof="0" dirty="0">
                <a:ln>
                  <a:noFill/>
                </a:ln>
                <a:effectLst/>
                <a:uLnTx/>
                <a:uFillTx/>
                <a:latin typeface="Segoe UI"/>
                <a:ea typeface="+mn-ea"/>
                <a:cs typeface="+mn-cs"/>
              </a:rPr>
              <a:t>Endpoints limit network access to specific subnets and IP addresses </a:t>
            </a:r>
          </a:p>
        </p:txBody>
      </p:sp>
      <p:sp>
        <p:nvSpPr>
          <p:cNvPr id="8" name="Rectangle 7">
            <a:extLst>
              <a:ext uri="{FF2B5EF4-FFF2-40B4-BE49-F238E27FC236}">
                <a16:creationId xmlns:a16="http://schemas.microsoft.com/office/drawing/2014/main" id="{8E385C29-9F2E-45DE-ADA5-AF04304A2D4B}"/>
              </a:ext>
            </a:extLst>
          </p:cNvPr>
          <p:cNvSpPr/>
          <p:nvPr/>
        </p:nvSpPr>
        <p:spPr>
          <a:xfrm>
            <a:off x="588263" y="2419047"/>
            <a:ext cx="4164711" cy="742975"/>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defTabSz="1066800" eaLnBrk="1" fontAlgn="auto" latinLnBrk="0" hangingPunct="1">
              <a:lnSpc>
                <a:spcPct val="100000"/>
              </a:lnSpc>
              <a:spcBef>
                <a:spcPct val="0"/>
              </a:spcBef>
              <a:spcAft>
                <a:spcPct val="35000"/>
              </a:spcAft>
              <a:buClrTx/>
              <a:buSzTx/>
              <a:buFontTx/>
              <a:buNone/>
              <a:tabLst/>
              <a:defRPr/>
            </a:pPr>
            <a:r>
              <a:rPr kumimoji="0" lang="en-US" sz="2000" b="0" i="0" u="none" strike="noStrike" kern="0" cap="none" spc="0" normalizeH="0" baseline="0" noProof="0" dirty="0">
                <a:ln>
                  <a:noFill/>
                </a:ln>
                <a:effectLst/>
                <a:uLnTx/>
                <a:uFillTx/>
                <a:latin typeface="Segoe UI"/>
                <a:ea typeface="+mn-ea"/>
                <a:cs typeface="+mn-cs"/>
              </a:rPr>
              <a:t>Improved security for your Azure service resources</a:t>
            </a:r>
          </a:p>
        </p:txBody>
      </p:sp>
      <p:sp>
        <p:nvSpPr>
          <p:cNvPr id="10" name="Rectangle 9">
            <a:extLst>
              <a:ext uri="{FF2B5EF4-FFF2-40B4-BE49-F238E27FC236}">
                <a16:creationId xmlns:a16="http://schemas.microsoft.com/office/drawing/2014/main" id="{F0BCC42B-2AF7-425E-9FFC-D338437CC15F}"/>
              </a:ext>
            </a:extLst>
          </p:cNvPr>
          <p:cNvSpPr/>
          <p:nvPr/>
        </p:nvSpPr>
        <p:spPr>
          <a:xfrm>
            <a:off x="588263" y="3384396"/>
            <a:ext cx="4164711" cy="742975"/>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defTabSz="1066800" eaLnBrk="1" fontAlgn="auto" latinLnBrk="0" hangingPunct="1">
              <a:lnSpc>
                <a:spcPct val="100000"/>
              </a:lnSpc>
              <a:spcBef>
                <a:spcPct val="0"/>
              </a:spcBef>
              <a:spcAft>
                <a:spcPct val="35000"/>
              </a:spcAft>
              <a:buClrTx/>
              <a:buSzTx/>
              <a:buFontTx/>
              <a:buNone/>
              <a:tabLst/>
              <a:defRPr/>
            </a:pPr>
            <a:r>
              <a:rPr kumimoji="0" lang="en-US" sz="2000" b="0" i="0" u="none" strike="noStrike" kern="0" cap="none" spc="0" normalizeH="0" baseline="0" noProof="0" dirty="0">
                <a:ln>
                  <a:noFill/>
                </a:ln>
                <a:effectLst/>
                <a:uLnTx/>
                <a:uFillTx/>
                <a:latin typeface="Segoe UI"/>
                <a:ea typeface="+mn-ea"/>
                <a:cs typeface="+mn-cs"/>
              </a:rPr>
              <a:t>Optimal routing for Azure service traffic from your virtual network</a:t>
            </a:r>
          </a:p>
        </p:txBody>
      </p:sp>
      <p:sp>
        <p:nvSpPr>
          <p:cNvPr id="12" name="Rectangle 11">
            <a:extLst>
              <a:ext uri="{FF2B5EF4-FFF2-40B4-BE49-F238E27FC236}">
                <a16:creationId xmlns:a16="http://schemas.microsoft.com/office/drawing/2014/main" id="{85BEAEF5-DC99-4D3A-A186-C872CE5C0DD6}"/>
              </a:ext>
            </a:extLst>
          </p:cNvPr>
          <p:cNvSpPr/>
          <p:nvPr/>
        </p:nvSpPr>
        <p:spPr>
          <a:xfrm>
            <a:off x="570504" y="4349745"/>
            <a:ext cx="4164711" cy="742975"/>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defTabSz="1066800" eaLnBrk="1" fontAlgn="auto" latinLnBrk="0" hangingPunct="1">
              <a:lnSpc>
                <a:spcPct val="100000"/>
              </a:lnSpc>
              <a:spcBef>
                <a:spcPct val="0"/>
              </a:spcBef>
              <a:spcAft>
                <a:spcPct val="35000"/>
              </a:spcAft>
              <a:buClrTx/>
              <a:buSzTx/>
              <a:buFontTx/>
              <a:buNone/>
              <a:tabLst/>
              <a:defRPr/>
            </a:pPr>
            <a:r>
              <a:rPr kumimoji="0" lang="en-US" sz="2000" b="0" i="0" u="none" strike="noStrike" kern="0" cap="none" spc="0" normalizeH="0" baseline="0" noProof="0" dirty="0">
                <a:ln>
                  <a:noFill/>
                </a:ln>
                <a:effectLst/>
                <a:uLnTx/>
                <a:uFillTx/>
                <a:latin typeface="Segoe UI"/>
                <a:ea typeface="+mn-ea"/>
                <a:cs typeface="+mn-cs"/>
              </a:rPr>
              <a:t>Endpoints use the Microsoft Azure backbone network</a:t>
            </a:r>
          </a:p>
        </p:txBody>
      </p:sp>
      <p:sp>
        <p:nvSpPr>
          <p:cNvPr id="14" name="Rectangle 13">
            <a:extLst>
              <a:ext uri="{FF2B5EF4-FFF2-40B4-BE49-F238E27FC236}">
                <a16:creationId xmlns:a16="http://schemas.microsoft.com/office/drawing/2014/main" id="{FACE6263-1880-4B0D-964F-DE468691FB8E}"/>
              </a:ext>
            </a:extLst>
          </p:cNvPr>
          <p:cNvSpPr/>
          <p:nvPr/>
        </p:nvSpPr>
        <p:spPr>
          <a:xfrm>
            <a:off x="588263" y="5315094"/>
            <a:ext cx="4164711" cy="742975"/>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defTabSz="1066800" eaLnBrk="1" fontAlgn="auto" latinLnBrk="0" hangingPunct="1">
              <a:lnSpc>
                <a:spcPct val="100000"/>
              </a:lnSpc>
              <a:spcBef>
                <a:spcPct val="0"/>
              </a:spcBef>
              <a:spcAft>
                <a:spcPct val="35000"/>
              </a:spcAft>
              <a:buClrTx/>
              <a:buSzTx/>
              <a:buFontTx/>
              <a:buNone/>
              <a:tabLst/>
              <a:defRPr/>
            </a:pPr>
            <a:r>
              <a:rPr kumimoji="0" lang="en-US" sz="2000" b="0" i="0" u="none" strike="noStrike" kern="0" cap="none" spc="0" normalizeH="0" baseline="0" noProof="0" dirty="0">
                <a:ln>
                  <a:noFill/>
                </a:ln>
                <a:effectLst/>
                <a:uLnTx/>
                <a:uFillTx/>
                <a:latin typeface="Segoe UI"/>
                <a:ea typeface="+mn-ea"/>
                <a:cs typeface="+mn-cs"/>
              </a:rPr>
              <a:t>Simple to set up with less management overhead</a:t>
            </a:r>
          </a:p>
        </p:txBody>
      </p:sp>
      <p:pic>
        <p:nvPicPr>
          <p:cNvPr id="6" name="Picture 5" descr="A virtual machine is using an endpoint to access a storage account. ">
            <a:extLst>
              <a:ext uri="{FF2B5EF4-FFF2-40B4-BE49-F238E27FC236}">
                <a16:creationId xmlns:a16="http://schemas.microsoft.com/office/drawing/2014/main" id="{7ECA9B78-B740-4F78-8AA3-515C3789213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660480" y="1325417"/>
            <a:ext cx="5523844" cy="4813785"/>
          </a:xfrm>
          <a:prstGeom prst="rect">
            <a:avLst/>
          </a:prstGeom>
        </p:spPr>
      </p:pic>
      <p:sp>
        <p:nvSpPr>
          <p:cNvPr id="16" name="Rectangle 15">
            <a:extLst>
              <a:ext uri="{FF2B5EF4-FFF2-40B4-BE49-F238E27FC236}">
                <a16:creationId xmlns:a16="http://schemas.microsoft.com/office/drawing/2014/main" id="{F93FF663-1CC6-40AC-9E48-DB5B5047C17D}"/>
              </a:ext>
              <a:ext uri="{C183D7F6-B498-43B3-948B-1728B52AA6E4}">
                <adec:decorative xmlns:adec="http://schemas.microsoft.com/office/drawing/2017/decorative" val="1"/>
              </a:ext>
            </a:extLst>
          </p:cNvPr>
          <p:cNvSpPr/>
          <p:nvPr/>
        </p:nvSpPr>
        <p:spPr bwMode="auto">
          <a:xfrm>
            <a:off x="5043637" y="1281795"/>
            <a:ext cx="6757531" cy="4901030"/>
          </a:xfrm>
          <a:prstGeom prst="rect">
            <a:avLst/>
          </a:prstGeom>
          <a:noFill/>
          <a:ln>
            <a:solidFill>
              <a:schemeClr val="bg1">
                <a:lumMod val="7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dirty="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2043618248"/>
      </p:ext>
    </p:extLst>
  </p:cSld>
  <p:clrMapOvr>
    <a:masterClrMapping/>
  </p:clrMapOvr>
  <p:transition>
    <p:fade/>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98DC09-5266-4087-96CA-B5D189023FEA}"/>
              </a:ext>
            </a:extLst>
          </p:cNvPr>
          <p:cNvSpPr>
            <a:spLocks noGrp="1"/>
          </p:cNvSpPr>
          <p:nvPr>
            <p:ph type="title"/>
          </p:nvPr>
        </p:nvSpPr>
        <p:spPr/>
        <p:txBody>
          <a:bodyPr/>
          <a:lstStyle/>
          <a:p>
            <a:r>
              <a:rPr lang="en-US" dirty="0">
                <a:ea typeface="+mj-lt"/>
                <a:cs typeface="+mj-lt"/>
              </a:rPr>
              <a:t>Service Endpoint Services</a:t>
            </a:r>
            <a:endParaRPr lang="en-US" dirty="0"/>
          </a:p>
        </p:txBody>
      </p:sp>
      <p:sp>
        <p:nvSpPr>
          <p:cNvPr id="4" name="Rectangle 3">
            <a:extLst>
              <a:ext uri="{FF2B5EF4-FFF2-40B4-BE49-F238E27FC236}">
                <a16:creationId xmlns:a16="http://schemas.microsoft.com/office/drawing/2014/main" id="{AC7E715C-F51A-46B5-AF6F-45D8275F2609}"/>
              </a:ext>
            </a:extLst>
          </p:cNvPr>
          <p:cNvSpPr/>
          <p:nvPr/>
        </p:nvSpPr>
        <p:spPr>
          <a:xfrm>
            <a:off x="588263" y="2368098"/>
            <a:ext cx="4183762" cy="1718127"/>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400050" indent="-400050">
              <a:buNone/>
            </a:pPr>
            <a:r>
              <a:rPr lang="en-US" sz="2000" dirty="0">
                <a:latin typeface="Segoe UI" panose="020B0502040204020203" pitchFamily="34" charset="0"/>
                <a:cs typeface="Segoe UI" panose="020B0502040204020203" pitchFamily="34" charset="0"/>
              </a:rPr>
              <a:t>✔️ Adding service endpoints can take up to 15 minutes to complete </a:t>
            </a:r>
          </a:p>
        </p:txBody>
      </p:sp>
      <p:pic>
        <p:nvPicPr>
          <p:cNvPr id="5" name="Picture 4" descr="Screenshot of the add service endpoints pane.">
            <a:extLst>
              <a:ext uri="{FF2B5EF4-FFF2-40B4-BE49-F238E27FC236}">
                <a16:creationId xmlns:a16="http://schemas.microsoft.com/office/drawing/2014/main" id="{5C5AB429-4EB5-4F76-BAFF-2972339C34EB}"/>
              </a:ext>
            </a:extLst>
          </p:cNvPr>
          <p:cNvPicPr>
            <a:picLocks noChangeAspect="1"/>
          </p:cNvPicPr>
          <p:nvPr/>
        </p:nvPicPr>
        <p:blipFill>
          <a:blip r:embed="rId3"/>
          <a:stretch>
            <a:fillRect/>
          </a:stretch>
        </p:blipFill>
        <p:spPr>
          <a:xfrm>
            <a:off x="6841499" y="1418645"/>
            <a:ext cx="3338176" cy="4627329"/>
          </a:xfrm>
          <a:prstGeom prst="rect">
            <a:avLst/>
          </a:prstGeom>
          <a:ln>
            <a:solidFill>
              <a:schemeClr val="tx1"/>
            </a:solidFill>
          </a:ln>
        </p:spPr>
      </p:pic>
      <p:sp>
        <p:nvSpPr>
          <p:cNvPr id="8" name="Rectangle 7">
            <a:extLst>
              <a:ext uri="{FF2B5EF4-FFF2-40B4-BE49-F238E27FC236}">
                <a16:creationId xmlns:a16="http://schemas.microsoft.com/office/drawing/2014/main" id="{C156B499-6106-4D92-B149-C02C0419F359}"/>
              </a:ext>
              <a:ext uri="{C183D7F6-B498-43B3-948B-1728B52AA6E4}">
                <adec:decorative xmlns:adec="http://schemas.microsoft.com/office/drawing/2017/decorative" val="1"/>
              </a:ext>
            </a:extLst>
          </p:cNvPr>
          <p:cNvSpPr/>
          <p:nvPr/>
        </p:nvSpPr>
        <p:spPr bwMode="auto">
          <a:xfrm>
            <a:off x="4905374" y="1292681"/>
            <a:ext cx="7210426" cy="4901030"/>
          </a:xfrm>
          <a:prstGeom prst="rect">
            <a:avLst/>
          </a:prstGeom>
          <a:noFill/>
          <a:ln>
            <a:solidFill>
              <a:schemeClr val="bg1">
                <a:lumMod val="7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dirty="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1522066843"/>
      </p:ext>
    </p:extLst>
  </p:cSld>
  <p:clrMapOvr>
    <a:masterClrMapping/>
  </p:clrMapOvr>
  <p:transition>
    <p:fade/>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98DC09-5266-4087-96CA-B5D189023FEA}"/>
              </a:ext>
            </a:extLst>
          </p:cNvPr>
          <p:cNvSpPr>
            <a:spLocks noGrp="1"/>
          </p:cNvSpPr>
          <p:nvPr>
            <p:ph type="title"/>
          </p:nvPr>
        </p:nvSpPr>
        <p:spPr/>
        <p:txBody>
          <a:bodyPr/>
          <a:lstStyle/>
          <a:p>
            <a:r>
              <a:rPr lang="en-US" dirty="0">
                <a:ea typeface="+mj-lt"/>
                <a:cs typeface="+mj-lt"/>
              </a:rPr>
              <a:t>Private Endpoint</a:t>
            </a:r>
            <a:endParaRPr lang="en-US" dirty="0"/>
          </a:p>
        </p:txBody>
      </p:sp>
      <p:sp>
        <p:nvSpPr>
          <p:cNvPr id="3" name="Rectangle 2">
            <a:extLst>
              <a:ext uri="{FF2B5EF4-FFF2-40B4-BE49-F238E27FC236}">
                <a16:creationId xmlns:a16="http://schemas.microsoft.com/office/drawing/2014/main" id="{3CF6680A-8F76-4463-A3FF-892F1D4AEE11}"/>
              </a:ext>
            </a:extLst>
          </p:cNvPr>
          <p:cNvSpPr/>
          <p:nvPr/>
        </p:nvSpPr>
        <p:spPr>
          <a:xfrm>
            <a:off x="515684" y="4480648"/>
            <a:ext cx="5104068" cy="793101"/>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defTabSz="1066800" eaLnBrk="1" fontAlgn="auto" latinLnBrk="0" hangingPunct="1">
              <a:lnSpc>
                <a:spcPct val="100000"/>
              </a:lnSpc>
              <a:spcBef>
                <a:spcPct val="0"/>
              </a:spcBef>
              <a:spcAft>
                <a:spcPct val="35000"/>
              </a:spcAft>
              <a:buClrTx/>
              <a:buSzTx/>
              <a:buFontTx/>
              <a:buNone/>
              <a:tabLst/>
              <a:defRPr/>
            </a:pPr>
            <a:r>
              <a:rPr kumimoji="0" lang="en-US" sz="2000" b="0" i="0" u="none" strike="noStrike" kern="0" cap="none" spc="0" normalizeH="0" baseline="0" noProof="0" dirty="0">
                <a:ln>
                  <a:noFill/>
                </a:ln>
                <a:effectLst/>
                <a:uLnTx/>
                <a:uFillTx/>
                <a:latin typeface="Segoe UI"/>
                <a:ea typeface="+mn-ea"/>
                <a:cs typeface="+mn-cs"/>
              </a:rPr>
              <a:t>Private connectivity to services on Azure</a:t>
            </a:r>
          </a:p>
        </p:txBody>
      </p:sp>
      <p:sp>
        <p:nvSpPr>
          <p:cNvPr id="4" name="Rectangle 3">
            <a:extLst>
              <a:ext uri="{FF2B5EF4-FFF2-40B4-BE49-F238E27FC236}">
                <a16:creationId xmlns:a16="http://schemas.microsoft.com/office/drawing/2014/main" id="{6FA2B842-E573-497B-894C-3AF0AE511EB1}"/>
              </a:ext>
            </a:extLst>
          </p:cNvPr>
          <p:cNvSpPr/>
          <p:nvPr/>
        </p:nvSpPr>
        <p:spPr>
          <a:xfrm>
            <a:off x="515683" y="5484981"/>
            <a:ext cx="5104068" cy="793102"/>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defTabSz="1066800" eaLnBrk="1" fontAlgn="auto" latinLnBrk="0" hangingPunct="1">
              <a:lnSpc>
                <a:spcPct val="100000"/>
              </a:lnSpc>
              <a:spcBef>
                <a:spcPct val="0"/>
              </a:spcBef>
              <a:spcAft>
                <a:spcPct val="35000"/>
              </a:spcAft>
              <a:buClrTx/>
              <a:buSzTx/>
              <a:buFontTx/>
              <a:buNone/>
              <a:tabLst/>
              <a:defRPr/>
            </a:pPr>
            <a:r>
              <a:rPr kumimoji="0" lang="en-US" sz="2000" b="0" i="0" u="none" strike="noStrike" kern="0" cap="none" spc="0" normalizeH="0" baseline="0" noProof="0" dirty="0">
                <a:ln>
                  <a:noFill/>
                </a:ln>
                <a:effectLst/>
                <a:uLnTx/>
                <a:uFillTx/>
                <a:latin typeface="Segoe UI"/>
                <a:ea typeface="+mn-ea"/>
                <a:cs typeface="+mn-cs"/>
              </a:rPr>
              <a:t>Traffic remains on the Microsoft network, with no public internet access</a:t>
            </a:r>
          </a:p>
        </p:txBody>
      </p:sp>
      <p:sp>
        <p:nvSpPr>
          <p:cNvPr id="10" name="Rectangle 9">
            <a:extLst>
              <a:ext uri="{FF2B5EF4-FFF2-40B4-BE49-F238E27FC236}">
                <a16:creationId xmlns:a16="http://schemas.microsoft.com/office/drawing/2014/main" id="{2E3BE430-5B61-4A9C-9858-C51BA12B7764}"/>
              </a:ext>
            </a:extLst>
          </p:cNvPr>
          <p:cNvSpPr/>
          <p:nvPr/>
        </p:nvSpPr>
        <p:spPr>
          <a:xfrm>
            <a:off x="5817487" y="4480648"/>
            <a:ext cx="5693288" cy="793101"/>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defTabSz="1066800" eaLnBrk="1" fontAlgn="auto" latinLnBrk="0" hangingPunct="1">
              <a:lnSpc>
                <a:spcPct val="100000"/>
              </a:lnSpc>
              <a:spcBef>
                <a:spcPct val="0"/>
              </a:spcBef>
              <a:spcAft>
                <a:spcPct val="35000"/>
              </a:spcAft>
              <a:buClrTx/>
              <a:buSzTx/>
              <a:buFontTx/>
              <a:buNone/>
              <a:tabLst/>
              <a:defRPr/>
            </a:pPr>
            <a:r>
              <a:rPr kumimoji="0" lang="en-US" sz="2000" b="0" i="0" u="none" strike="noStrike" kern="0" cap="none" spc="0" normalizeH="0" baseline="0" noProof="0" dirty="0">
                <a:ln>
                  <a:noFill/>
                </a:ln>
                <a:effectLst/>
                <a:uLnTx/>
                <a:uFillTx/>
                <a:latin typeface="Segoe UI"/>
                <a:ea typeface="+mn-ea"/>
                <a:cs typeface="+mn-cs"/>
              </a:rPr>
              <a:t>Integration with on-premises and peered networks</a:t>
            </a:r>
          </a:p>
        </p:txBody>
      </p:sp>
      <p:sp>
        <p:nvSpPr>
          <p:cNvPr id="12" name="Rectangle 11">
            <a:extLst>
              <a:ext uri="{FF2B5EF4-FFF2-40B4-BE49-F238E27FC236}">
                <a16:creationId xmlns:a16="http://schemas.microsoft.com/office/drawing/2014/main" id="{3A51DCE4-2424-480E-9385-F62C8FECAA9C}"/>
              </a:ext>
            </a:extLst>
          </p:cNvPr>
          <p:cNvSpPr/>
          <p:nvPr/>
        </p:nvSpPr>
        <p:spPr>
          <a:xfrm>
            <a:off x="5817487" y="5484981"/>
            <a:ext cx="5693288" cy="793101"/>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defTabSz="1066800" eaLnBrk="1" fontAlgn="auto" latinLnBrk="0" hangingPunct="1">
              <a:lnSpc>
                <a:spcPct val="100000"/>
              </a:lnSpc>
              <a:spcBef>
                <a:spcPct val="0"/>
              </a:spcBef>
              <a:spcAft>
                <a:spcPct val="35000"/>
              </a:spcAft>
              <a:buClrTx/>
              <a:buSzTx/>
              <a:buFontTx/>
              <a:buNone/>
              <a:tabLst/>
              <a:defRPr/>
            </a:pPr>
            <a:r>
              <a:rPr kumimoji="0" lang="en-US" sz="2000" b="0" i="0" u="none" strike="noStrike" kern="0" cap="none" spc="0" normalizeH="0" baseline="0" noProof="0" dirty="0">
                <a:ln>
                  <a:noFill/>
                </a:ln>
                <a:effectLst/>
                <a:uLnTx/>
                <a:uFillTx/>
                <a:latin typeface="Segoe UI"/>
                <a:ea typeface="+mn-ea"/>
                <a:cs typeface="+mn-cs"/>
              </a:rPr>
              <a:t>During a security incident within your network, only the mapped resource would be accessible</a:t>
            </a:r>
          </a:p>
        </p:txBody>
      </p:sp>
      <p:sp>
        <p:nvSpPr>
          <p:cNvPr id="14" name="Rectangle 13">
            <a:extLst>
              <a:ext uri="{FF2B5EF4-FFF2-40B4-BE49-F238E27FC236}">
                <a16:creationId xmlns:a16="http://schemas.microsoft.com/office/drawing/2014/main" id="{BEF7825A-9BDF-4C9D-AAD0-94859F69C61D}"/>
              </a:ext>
              <a:ext uri="{C183D7F6-B498-43B3-948B-1728B52AA6E4}">
                <adec:decorative xmlns:adec="http://schemas.microsoft.com/office/drawing/2017/decorative" val="1"/>
              </a:ext>
            </a:extLst>
          </p:cNvPr>
          <p:cNvSpPr/>
          <p:nvPr/>
        </p:nvSpPr>
        <p:spPr bwMode="auto">
          <a:xfrm>
            <a:off x="515683" y="1119880"/>
            <a:ext cx="10995092" cy="3182412"/>
          </a:xfrm>
          <a:prstGeom prst="rect">
            <a:avLst/>
          </a:prstGeom>
          <a:noFill/>
          <a:ln>
            <a:solidFill>
              <a:schemeClr val="bg1">
                <a:lumMod val="7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dirty="0">
              <a:gradFill>
                <a:gsLst>
                  <a:gs pos="0">
                    <a:srgbClr val="FFFFFF"/>
                  </a:gs>
                  <a:gs pos="100000">
                    <a:srgbClr val="FFFFFF"/>
                  </a:gs>
                </a:gsLst>
                <a:lin ang="5400000" scaled="0"/>
              </a:gradFill>
              <a:ea typeface="Segoe UI" pitchFamily="34" charset="0"/>
              <a:cs typeface="Segoe UI" pitchFamily="34" charset="0"/>
            </a:endParaRPr>
          </a:p>
        </p:txBody>
      </p:sp>
      <p:pic>
        <p:nvPicPr>
          <p:cNvPr id="7" name="Picture 6" descr="A private endpoint uses an Azure private link to access services like Microsoft Partner Services. ">
            <a:extLst>
              <a:ext uri="{FF2B5EF4-FFF2-40B4-BE49-F238E27FC236}">
                <a16:creationId xmlns:a16="http://schemas.microsoft.com/office/drawing/2014/main" id="{D7B88E9B-D004-4F84-8D0D-984F0B16786F}"/>
              </a:ext>
            </a:extLst>
          </p:cNvPr>
          <p:cNvPicPr>
            <a:picLocks noChangeAspect="1"/>
          </p:cNvPicPr>
          <p:nvPr/>
        </p:nvPicPr>
        <p:blipFill>
          <a:blip r:embed="rId3"/>
          <a:stretch>
            <a:fillRect/>
          </a:stretch>
        </p:blipFill>
        <p:spPr>
          <a:xfrm>
            <a:off x="1127052" y="1458352"/>
            <a:ext cx="10079664" cy="2669403"/>
          </a:xfrm>
          <a:prstGeom prst="rect">
            <a:avLst/>
          </a:prstGeom>
        </p:spPr>
      </p:pic>
      <p:sp>
        <p:nvSpPr>
          <p:cNvPr id="8" name="TextBox 7">
            <a:extLst>
              <a:ext uri="{FF2B5EF4-FFF2-40B4-BE49-F238E27FC236}">
                <a16:creationId xmlns:a16="http://schemas.microsoft.com/office/drawing/2014/main" id="{819B7A0E-014B-4F86-B701-3ADCEE1082BC}"/>
              </a:ext>
            </a:extLst>
          </p:cNvPr>
          <p:cNvSpPr txBox="1"/>
          <p:nvPr/>
        </p:nvSpPr>
        <p:spPr>
          <a:xfrm>
            <a:off x="4072270" y="1373020"/>
            <a:ext cx="504946" cy="307777"/>
          </a:xfrm>
          <a:prstGeom prst="rect">
            <a:avLst/>
          </a:prstGeom>
          <a:noFill/>
        </p:spPr>
        <p:txBody>
          <a:bodyPr wrap="none" lIns="0" tIns="0" rIns="0" bIns="0" rtlCol="0">
            <a:spAutoFit/>
          </a:bodyPr>
          <a:lstStyle/>
          <a:p>
            <a:pPr algn="l"/>
            <a:r>
              <a:rPr lang="en-US" sz="2000" dirty="0">
                <a:gradFill>
                  <a:gsLst>
                    <a:gs pos="2917">
                      <a:schemeClr val="tx1"/>
                    </a:gs>
                    <a:gs pos="30000">
                      <a:schemeClr val="tx1"/>
                    </a:gs>
                  </a:gsLst>
                  <a:lin ang="5400000" scaled="0"/>
                </a:gradFill>
              </a:rPr>
              <a:t>NSG</a:t>
            </a:r>
          </a:p>
        </p:txBody>
      </p:sp>
      <p:sp>
        <p:nvSpPr>
          <p:cNvPr id="9" name="TextBox 8">
            <a:extLst>
              <a:ext uri="{FF2B5EF4-FFF2-40B4-BE49-F238E27FC236}">
                <a16:creationId xmlns:a16="http://schemas.microsoft.com/office/drawing/2014/main" id="{52A6E576-EDB8-4A63-827E-520210AECDB0}"/>
              </a:ext>
            </a:extLst>
          </p:cNvPr>
          <p:cNvSpPr txBox="1"/>
          <p:nvPr/>
        </p:nvSpPr>
        <p:spPr>
          <a:xfrm>
            <a:off x="4597035" y="2957953"/>
            <a:ext cx="1022716" cy="615553"/>
          </a:xfrm>
          <a:prstGeom prst="rect">
            <a:avLst/>
          </a:prstGeom>
          <a:noFill/>
        </p:spPr>
        <p:txBody>
          <a:bodyPr wrap="none" lIns="0" tIns="0" rIns="0" bIns="0" rtlCol="0">
            <a:spAutoFit/>
          </a:bodyPr>
          <a:lstStyle/>
          <a:p>
            <a:pPr algn="ctr"/>
            <a:r>
              <a:rPr lang="en-US" sz="2000" dirty="0">
                <a:gradFill>
                  <a:gsLst>
                    <a:gs pos="2917">
                      <a:schemeClr val="tx1"/>
                    </a:gs>
                    <a:gs pos="30000">
                      <a:schemeClr val="tx1"/>
                    </a:gs>
                  </a:gsLst>
                  <a:lin ang="5400000" scaled="0"/>
                </a:gradFill>
              </a:rPr>
              <a:t>Private</a:t>
            </a:r>
          </a:p>
          <a:p>
            <a:pPr algn="ctr"/>
            <a:r>
              <a:rPr lang="en-US" sz="2000" dirty="0">
                <a:gradFill>
                  <a:gsLst>
                    <a:gs pos="2917">
                      <a:schemeClr val="tx1"/>
                    </a:gs>
                    <a:gs pos="30000">
                      <a:schemeClr val="tx1"/>
                    </a:gs>
                  </a:gsLst>
                  <a:lin ang="5400000" scaled="0"/>
                </a:gradFill>
              </a:rPr>
              <a:t>Endpoint</a:t>
            </a:r>
          </a:p>
        </p:txBody>
      </p:sp>
      <p:sp>
        <p:nvSpPr>
          <p:cNvPr id="11" name="TextBox 10">
            <a:extLst>
              <a:ext uri="{FF2B5EF4-FFF2-40B4-BE49-F238E27FC236}">
                <a16:creationId xmlns:a16="http://schemas.microsoft.com/office/drawing/2014/main" id="{82798DC8-213B-48D1-9E70-59F87F5A1DE3}"/>
              </a:ext>
            </a:extLst>
          </p:cNvPr>
          <p:cNvSpPr txBox="1"/>
          <p:nvPr/>
        </p:nvSpPr>
        <p:spPr>
          <a:xfrm>
            <a:off x="6322957" y="1755509"/>
            <a:ext cx="1291829" cy="615553"/>
          </a:xfrm>
          <a:prstGeom prst="rect">
            <a:avLst/>
          </a:prstGeom>
          <a:noFill/>
        </p:spPr>
        <p:txBody>
          <a:bodyPr wrap="none" lIns="0" tIns="0" rIns="0" bIns="0" rtlCol="0">
            <a:spAutoFit/>
          </a:bodyPr>
          <a:lstStyle/>
          <a:p>
            <a:pPr algn="ctr"/>
            <a:r>
              <a:rPr lang="en-US" sz="2000" dirty="0">
                <a:gradFill>
                  <a:gsLst>
                    <a:gs pos="2917">
                      <a:schemeClr val="tx1"/>
                    </a:gs>
                    <a:gs pos="30000">
                      <a:schemeClr val="tx1"/>
                    </a:gs>
                  </a:gsLst>
                  <a:lin ang="5400000" scaled="0"/>
                </a:gradFill>
              </a:rPr>
              <a:t>Azure</a:t>
            </a:r>
          </a:p>
          <a:p>
            <a:pPr algn="ctr"/>
            <a:r>
              <a:rPr lang="en-US" sz="2000" dirty="0">
                <a:gradFill>
                  <a:gsLst>
                    <a:gs pos="2917">
                      <a:schemeClr val="tx1"/>
                    </a:gs>
                    <a:gs pos="30000">
                      <a:schemeClr val="tx1"/>
                    </a:gs>
                  </a:gsLst>
                  <a:lin ang="5400000" scaled="0"/>
                </a:gradFill>
              </a:rPr>
              <a:t>Private Link</a:t>
            </a:r>
          </a:p>
        </p:txBody>
      </p:sp>
    </p:spTree>
    <p:extLst>
      <p:ext uri="{BB962C8B-B14F-4D97-AF65-F5344CB8AC3E}">
        <p14:creationId xmlns:p14="http://schemas.microsoft.com/office/powerpoint/2010/main" val="2356673596"/>
      </p:ext>
    </p:extLst>
  </p:cSld>
  <p:clrMapOvr>
    <a:masterClrMapping/>
  </p:clrMapOvr>
  <p:transition>
    <p:fade/>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AutoShape 2" descr="Figure depicts both public and internal load balancers directing traffic to port 80 on multiple servers on a Web tier and port 443 on multiple servers on a business tier.">
            <a:extLst>
              <a:ext uri="{FF2B5EF4-FFF2-40B4-BE49-F238E27FC236}">
                <a16:creationId xmlns:a16="http://schemas.microsoft.com/office/drawing/2014/main" id="{0B3991D2-2746-4551-A3E5-A3ABDB0F3D1C}"/>
              </a:ext>
            </a:extLst>
          </p:cNvPr>
          <p:cNvSpPr>
            <a:spLocks noChangeAspect="1" noChangeArrowheads="1"/>
          </p:cNvSpPr>
          <p:nvPr/>
        </p:nvSpPr>
        <p:spPr bwMode="auto">
          <a:xfrm>
            <a:off x="5943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 name="AutoShape 4" descr="Figure depicts both public and internal load balancers directing traffic to port 80 on multiple servers on a Web tier and port 443 on multiple servers on a business tier.">
            <a:extLst>
              <a:ext uri="{FF2B5EF4-FFF2-40B4-BE49-F238E27FC236}">
                <a16:creationId xmlns:a16="http://schemas.microsoft.com/office/drawing/2014/main" id="{F90ECCE7-BBDA-4721-9648-A68EB9C938FE}"/>
              </a:ext>
            </a:extLst>
          </p:cNvPr>
          <p:cNvSpPr>
            <a:spLocks noChangeAspect="1" noChangeArrowheads="1"/>
          </p:cNvSpPr>
          <p:nvPr/>
        </p:nvSpPr>
        <p:spPr bwMode="auto">
          <a:xfrm>
            <a:off x="6096000" y="34290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 name="Title 1">
            <a:extLst>
              <a:ext uri="{FF2B5EF4-FFF2-40B4-BE49-F238E27FC236}">
                <a16:creationId xmlns:a16="http://schemas.microsoft.com/office/drawing/2014/main" id="{43DE20EC-36C2-4F0C-99CF-97EB2DF1FE5A}"/>
              </a:ext>
            </a:extLst>
          </p:cNvPr>
          <p:cNvSpPr>
            <a:spLocks noGrp="1"/>
          </p:cNvSpPr>
          <p:nvPr>
            <p:ph type="title"/>
          </p:nvPr>
        </p:nvSpPr>
        <p:spPr/>
        <p:txBody>
          <a:bodyPr/>
          <a:lstStyle/>
          <a:p>
            <a:r>
              <a:rPr lang="en-US" dirty="0"/>
              <a:t>Load Balancer</a:t>
            </a:r>
          </a:p>
        </p:txBody>
      </p:sp>
      <p:pic>
        <p:nvPicPr>
          <p:cNvPr id="2058" name="Picture 10" descr="Tiered load balancer example">
            <a:extLst>
              <a:ext uri="{FF2B5EF4-FFF2-40B4-BE49-F238E27FC236}">
                <a16:creationId xmlns:a16="http://schemas.microsoft.com/office/drawing/2014/main" id="{9D6556EE-E533-46A2-BF09-1921B26B09C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36450" y="195057"/>
            <a:ext cx="3719100" cy="6126480"/>
          </a:xfrm>
          <a:prstGeom prst="rect">
            <a:avLst/>
          </a:prstGeom>
          <a:noFill/>
          <a:extLst>
            <a:ext uri="{909E8E84-426E-40DD-AFC4-6F175D3DCCD1}">
              <a14:hiddenFill xmlns:a14="http://schemas.microsoft.com/office/drawing/2010/main">
                <a:solidFill>
                  <a:srgbClr val="FFFFFF"/>
                </a:solidFill>
              </a14:hiddenFill>
            </a:ext>
          </a:extLst>
        </p:spPr>
      </p:pic>
      <p:sp>
        <p:nvSpPr>
          <p:cNvPr id="10" name="Rectangle 9">
            <a:extLst>
              <a:ext uri="{FF2B5EF4-FFF2-40B4-BE49-F238E27FC236}">
                <a16:creationId xmlns:a16="http://schemas.microsoft.com/office/drawing/2014/main" id="{3524559C-47F3-4D86-84B6-D8FF1F1818A3}"/>
              </a:ext>
              <a:ext uri="{C183D7F6-B498-43B3-948B-1728B52AA6E4}">
                <adec:decorative xmlns:adec="http://schemas.microsoft.com/office/drawing/2017/decorative" val="1"/>
              </a:ext>
            </a:extLst>
          </p:cNvPr>
          <p:cNvSpPr/>
          <p:nvPr/>
        </p:nvSpPr>
        <p:spPr bwMode="auto">
          <a:xfrm>
            <a:off x="3505200" y="126734"/>
            <a:ext cx="5422232" cy="6571064"/>
          </a:xfrm>
          <a:prstGeom prst="rect">
            <a:avLst/>
          </a:prstGeom>
          <a:noFill/>
          <a:ln>
            <a:solidFill>
              <a:schemeClr val="bg1">
                <a:lumMod val="7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dirty="0">
              <a:gradFill>
                <a:gsLst>
                  <a:gs pos="0">
                    <a:srgbClr val="FFFFFF"/>
                  </a:gs>
                  <a:gs pos="100000">
                    <a:srgbClr val="FFFFFF"/>
                  </a:gs>
                </a:gsLst>
                <a:lin ang="5400000" scaled="0"/>
              </a:gradFill>
              <a:ea typeface="Segoe UI" pitchFamily="34" charset="0"/>
              <a:cs typeface="Segoe UI" pitchFamily="34" charset="0"/>
            </a:endParaRPr>
          </a:p>
        </p:txBody>
      </p:sp>
      <p:sp>
        <p:nvSpPr>
          <p:cNvPr id="11" name="Rectangle 10">
            <a:extLst>
              <a:ext uri="{FF2B5EF4-FFF2-40B4-BE49-F238E27FC236}">
                <a16:creationId xmlns:a16="http://schemas.microsoft.com/office/drawing/2014/main" id="{64C905F7-DB7F-485F-8F4B-04DEBDECE999}"/>
              </a:ext>
            </a:extLst>
          </p:cNvPr>
          <p:cNvSpPr/>
          <p:nvPr/>
        </p:nvSpPr>
        <p:spPr>
          <a:xfrm>
            <a:off x="1295400" y="6321537"/>
            <a:ext cx="9601200" cy="324488"/>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algn="ctr">
              <a:buNone/>
            </a:pPr>
            <a:r>
              <a:rPr lang="en-US" sz="2000" dirty="0">
                <a:latin typeface="Segoe UI" panose="020B0502040204020203" pitchFamily="34" charset="0"/>
                <a:cs typeface="Segoe UI" panose="020B0502040204020203" pitchFamily="34" charset="0"/>
              </a:rPr>
              <a:t>Balancing multi-tier applications by using both </a:t>
            </a:r>
            <a:r>
              <a:rPr lang="en-US" sz="2000" b="1" dirty="0">
                <a:latin typeface="Segoe UI" panose="020B0502040204020203" pitchFamily="34" charset="0"/>
                <a:cs typeface="Segoe UI" panose="020B0502040204020203" pitchFamily="34" charset="0"/>
              </a:rPr>
              <a:t>public</a:t>
            </a:r>
            <a:r>
              <a:rPr lang="en-US" sz="2000" dirty="0">
                <a:latin typeface="Segoe UI" panose="020B0502040204020203" pitchFamily="34" charset="0"/>
                <a:cs typeface="Segoe UI" panose="020B0502040204020203" pitchFamily="34" charset="0"/>
              </a:rPr>
              <a:t> and </a:t>
            </a:r>
            <a:r>
              <a:rPr lang="en-US" sz="2000" b="1" dirty="0">
                <a:latin typeface="Segoe UI" panose="020B0502040204020203" pitchFamily="34" charset="0"/>
                <a:cs typeface="Segoe UI" panose="020B0502040204020203" pitchFamily="34" charset="0"/>
              </a:rPr>
              <a:t>internal</a:t>
            </a:r>
            <a:r>
              <a:rPr lang="en-US" sz="2000" dirty="0">
                <a:latin typeface="Segoe UI" panose="020B0502040204020203" pitchFamily="34" charset="0"/>
                <a:cs typeface="Segoe UI" panose="020B0502040204020203" pitchFamily="34" charset="0"/>
              </a:rPr>
              <a:t> Load Balancer</a:t>
            </a:r>
          </a:p>
        </p:txBody>
      </p:sp>
    </p:spTree>
    <p:extLst>
      <p:ext uri="{BB962C8B-B14F-4D97-AF65-F5344CB8AC3E}">
        <p14:creationId xmlns:p14="http://schemas.microsoft.com/office/powerpoint/2010/main" val="750190413"/>
      </p:ext>
    </p:extLst>
  </p:cSld>
  <p:clrMapOvr>
    <a:masterClrMapping/>
  </p:clrMapOvr>
  <p:transition>
    <p:fade/>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3054FE-EA6E-4068-8E41-DF8ED6CAABE8}"/>
              </a:ext>
              <a:ext uri="{C183D7F6-B498-43B3-948B-1728B52AA6E4}">
                <adec:decorative xmlns:adec="http://schemas.microsoft.com/office/drawing/2017/decorative" val="0"/>
              </a:ext>
            </a:extLst>
          </p:cNvPr>
          <p:cNvSpPr>
            <a:spLocks noGrp="1"/>
          </p:cNvSpPr>
          <p:nvPr>
            <p:ph type="title"/>
          </p:nvPr>
        </p:nvSpPr>
        <p:spPr/>
        <p:txBody>
          <a:bodyPr/>
          <a:lstStyle/>
          <a:p>
            <a:r>
              <a:rPr lang="en-US" dirty="0">
                <a:cs typeface="Segoe UI"/>
              </a:rPr>
              <a:t>Azure Application Gateway</a:t>
            </a:r>
            <a:endParaRPr lang="en-US" dirty="0"/>
          </a:p>
        </p:txBody>
      </p:sp>
      <p:pic>
        <p:nvPicPr>
          <p:cNvPr id="4" name="Picture 4" descr="Users are connecting to a application gateway frontend which uses a listener and rules to connect to the backend pool. ">
            <a:extLst>
              <a:ext uri="{FF2B5EF4-FFF2-40B4-BE49-F238E27FC236}">
                <a16:creationId xmlns:a16="http://schemas.microsoft.com/office/drawing/2014/main" id="{B7F38EE8-ADBB-4415-8F85-E56F9AA0FF3A}"/>
              </a:ext>
            </a:extLst>
          </p:cNvPr>
          <p:cNvPicPr>
            <a:picLocks noChangeAspect="1"/>
          </p:cNvPicPr>
          <p:nvPr/>
        </p:nvPicPr>
        <p:blipFill>
          <a:blip r:embed="rId3"/>
          <a:stretch>
            <a:fillRect/>
          </a:stretch>
        </p:blipFill>
        <p:spPr>
          <a:xfrm>
            <a:off x="1345862" y="1280406"/>
            <a:ext cx="9643689" cy="3005844"/>
          </a:xfrm>
          <a:prstGeom prst="rect">
            <a:avLst/>
          </a:prstGeom>
        </p:spPr>
      </p:pic>
      <p:sp>
        <p:nvSpPr>
          <p:cNvPr id="5" name="Rectangle 4">
            <a:extLst>
              <a:ext uri="{FF2B5EF4-FFF2-40B4-BE49-F238E27FC236}">
                <a16:creationId xmlns:a16="http://schemas.microsoft.com/office/drawing/2014/main" id="{B5E6E247-F123-4671-BD6F-400DBCA89629}"/>
              </a:ext>
              <a:ext uri="{C183D7F6-B498-43B3-948B-1728B52AA6E4}">
                <adec:decorative xmlns:adec="http://schemas.microsoft.com/office/drawing/2017/decorative" val="1"/>
              </a:ext>
            </a:extLst>
          </p:cNvPr>
          <p:cNvSpPr/>
          <p:nvPr/>
        </p:nvSpPr>
        <p:spPr bwMode="auto">
          <a:xfrm>
            <a:off x="515683" y="1103838"/>
            <a:ext cx="10995092" cy="3182412"/>
          </a:xfrm>
          <a:prstGeom prst="rect">
            <a:avLst/>
          </a:prstGeom>
          <a:noFill/>
          <a:ln>
            <a:solidFill>
              <a:schemeClr val="bg1">
                <a:lumMod val="7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dirty="0">
              <a:gradFill>
                <a:gsLst>
                  <a:gs pos="0">
                    <a:srgbClr val="FFFFFF"/>
                  </a:gs>
                  <a:gs pos="100000">
                    <a:srgbClr val="FFFFFF"/>
                  </a:gs>
                </a:gsLst>
                <a:lin ang="5400000" scaled="0"/>
              </a:gradFill>
              <a:ea typeface="Segoe UI" pitchFamily="34" charset="0"/>
              <a:cs typeface="Segoe UI" pitchFamily="34" charset="0"/>
            </a:endParaRPr>
          </a:p>
        </p:txBody>
      </p:sp>
      <p:sp>
        <p:nvSpPr>
          <p:cNvPr id="6" name="Rectangle 5">
            <a:extLst>
              <a:ext uri="{FF2B5EF4-FFF2-40B4-BE49-F238E27FC236}">
                <a16:creationId xmlns:a16="http://schemas.microsoft.com/office/drawing/2014/main" id="{E6FE2C5F-ECE5-4D4F-9203-93E5EAC29766}"/>
              </a:ext>
            </a:extLst>
          </p:cNvPr>
          <p:cNvSpPr/>
          <p:nvPr/>
        </p:nvSpPr>
        <p:spPr>
          <a:xfrm>
            <a:off x="515683" y="4608098"/>
            <a:ext cx="2333395" cy="2023708"/>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t" anchorCtr="0">
            <a:noAutofit/>
          </a:bodyPr>
          <a:lstStyle/>
          <a:p>
            <a:pPr marL="228600" marR="0" lvl="0" indent="-228600" defTabSz="1066800" eaLnBrk="1" fontAlgn="auto" latinLnBrk="0" hangingPunct="1">
              <a:lnSpc>
                <a:spcPct val="100000"/>
              </a:lnSpc>
              <a:spcBef>
                <a:spcPct val="0"/>
              </a:spcBef>
              <a:spcAft>
                <a:spcPct val="35000"/>
              </a:spcAft>
              <a:buClrTx/>
              <a:buSzTx/>
              <a:buFont typeface="Arial" panose="020B0604020202020204" pitchFamily="34" charset="0"/>
              <a:buChar char="•"/>
              <a:tabLst/>
              <a:defRPr/>
            </a:pPr>
            <a:r>
              <a:rPr kumimoji="0" lang="en-US" sz="1800" b="0" i="0" u="none" strike="noStrike" kern="0" cap="none" spc="0" normalizeH="0" baseline="0" noProof="0" dirty="0">
                <a:ln>
                  <a:noFill/>
                </a:ln>
                <a:effectLst/>
                <a:uLnTx/>
                <a:uFillTx/>
                <a:latin typeface="Segoe UI"/>
                <a:ea typeface="+mn-ea"/>
                <a:cs typeface="+mn-cs"/>
              </a:rPr>
              <a:t>Websocket and HTTP/2 traffic</a:t>
            </a:r>
          </a:p>
          <a:p>
            <a:pPr marL="228600" marR="0" lvl="0" indent="-228600" defTabSz="1066800" eaLnBrk="1" fontAlgn="auto" latinLnBrk="0" hangingPunct="1">
              <a:lnSpc>
                <a:spcPct val="100000"/>
              </a:lnSpc>
              <a:spcBef>
                <a:spcPct val="0"/>
              </a:spcBef>
              <a:spcAft>
                <a:spcPct val="35000"/>
              </a:spcAft>
              <a:buClrTx/>
              <a:buSzTx/>
              <a:buFont typeface="Arial" panose="020B0604020202020204" pitchFamily="34" charset="0"/>
              <a:buChar char="•"/>
              <a:tabLst/>
              <a:defRPr/>
            </a:pPr>
            <a:r>
              <a:rPr kumimoji="0" lang="en-US" sz="1800" b="0" i="0" u="none" strike="noStrike" kern="0" cap="none" spc="0" normalizeH="0" baseline="0" noProof="0" dirty="0">
                <a:ln>
                  <a:noFill/>
                </a:ln>
                <a:effectLst/>
                <a:uLnTx/>
                <a:uFillTx/>
                <a:latin typeface="Segoe UI"/>
                <a:ea typeface="+mn-ea"/>
                <a:cs typeface="+mn-cs"/>
              </a:rPr>
              <a:t>Custom error pages</a:t>
            </a:r>
          </a:p>
          <a:p>
            <a:pPr marL="228600" marR="0" lvl="0" indent="-228600" defTabSz="1066800" eaLnBrk="1" fontAlgn="auto" latinLnBrk="0" hangingPunct="1">
              <a:lnSpc>
                <a:spcPct val="100000"/>
              </a:lnSpc>
              <a:spcBef>
                <a:spcPct val="0"/>
              </a:spcBef>
              <a:spcAft>
                <a:spcPct val="35000"/>
              </a:spcAft>
              <a:buClrTx/>
              <a:buSzTx/>
              <a:buFont typeface="Arial" panose="020B0604020202020204" pitchFamily="34" charset="0"/>
              <a:buChar char="•"/>
              <a:tabLst/>
              <a:defRPr/>
            </a:pPr>
            <a:r>
              <a:rPr kumimoji="0" lang="en-US" sz="1800" b="0" i="0" u="none" strike="noStrike" kern="0" cap="none" spc="0" normalizeH="0" baseline="0" noProof="0" dirty="0">
                <a:ln>
                  <a:noFill/>
                </a:ln>
                <a:effectLst/>
                <a:uLnTx/>
                <a:uFillTx/>
                <a:latin typeface="Segoe UI"/>
                <a:ea typeface="+mn-ea"/>
                <a:cs typeface="+mn-cs"/>
              </a:rPr>
              <a:t>Rewrite HTTP headers</a:t>
            </a:r>
          </a:p>
        </p:txBody>
      </p:sp>
      <p:sp>
        <p:nvSpPr>
          <p:cNvPr id="13" name="Rectangle 12">
            <a:extLst>
              <a:ext uri="{FF2B5EF4-FFF2-40B4-BE49-F238E27FC236}">
                <a16:creationId xmlns:a16="http://schemas.microsoft.com/office/drawing/2014/main" id="{5CAFE6E5-A05E-4DFD-A7A0-B8E2BBF93D59}"/>
              </a:ext>
            </a:extLst>
          </p:cNvPr>
          <p:cNvSpPr/>
          <p:nvPr/>
        </p:nvSpPr>
        <p:spPr>
          <a:xfrm>
            <a:off x="3254353" y="4608098"/>
            <a:ext cx="2333395" cy="2023708"/>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t" anchorCtr="0">
            <a:noAutofit/>
          </a:bodyPr>
          <a:lstStyle/>
          <a:p>
            <a:pPr marL="228600" marR="0" lvl="0" indent="-228600" defTabSz="1066800" eaLnBrk="1" fontAlgn="auto" latinLnBrk="0" hangingPunct="1">
              <a:lnSpc>
                <a:spcPct val="100000"/>
              </a:lnSpc>
              <a:spcBef>
                <a:spcPct val="0"/>
              </a:spcBef>
              <a:spcAft>
                <a:spcPct val="35000"/>
              </a:spcAft>
              <a:buClrTx/>
              <a:buSzTx/>
              <a:buFont typeface="Arial" panose="020B0604020202020204" pitchFamily="34" charset="0"/>
              <a:buChar char="•"/>
              <a:tabLst/>
              <a:defRPr/>
            </a:pPr>
            <a:r>
              <a:rPr kumimoji="0" lang="en-US" sz="1800" b="0" i="0" u="none" strike="noStrike" kern="0" cap="none" spc="0" normalizeH="0" baseline="0" noProof="0" dirty="0">
                <a:ln>
                  <a:noFill/>
                </a:ln>
                <a:effectLst/>
                <a:uLnTx/>
                <a:uFillTx/>
                <a:latin typeface="Segoe UI"/>
                <a:ea typeface="+mn-ea"/>
                <a:cs typeface="+mn-cs"/>
              </a:rPr>
              <a:t>Secure Sockets Layer (SSL/TLS) termination</a:t>
            </a:r>
          </a:p>
          <a:p>
            <a:pPr marL="228600" marR="0" lvl="0" indent="-228600" defTabSz="1066800" eaLnBrk="1" fontAlgn="auto" latinLnBrk="0" hangingPunct="1">
              <a:lnSpc>
                <a:spcPct val="100000"/>
              </a:lnSpc>
              <a:spcBef>
                <a:spcPct val="0"/>
              </a:spcBef>
              <a:spcAft>
                <a:spcPct val="35000"/>
              </a:spcAft>
              <a:buClrTx/>
              <a:buSzTx/>
              <a:buFont typeface="Arial" panose="020B0604020202020204" pitchFamily="34" charset="0"/>
              <a:buChar char="•"/>
              <a:tabLst/>
              <a:defRPr/>
            </a:pPr>
            <a:r>
              <a:rPr kumimoji="0" lang="en-US" sz="1800" b="0" i="0" u="none" strike="noStrike" kern="0" cap="none" spc="0" normalizeH="0" baseline="0" noProof="0" dirty="0">
                <a:ln>
                  <a:noFill/>
                </a:ln>
                <a:effectLst/>
                <a:uLnTx/>
                <a:uFillTx/>
                <a:latin typeface="Segoe UI"/>
                <a:ea typeface="+mn-ea"/>
                <a:cs typeface="+mn-cs"/>
              </a:rPr>
              <a:t>Multiple site hosting</a:t>
            </a:r>
          </a:p>
        </p:txBody>
      </p:sp>
      <p:sp>
        <p:nvSpPr>
          <p:cNvPr id="15" name="Rectangle 14">
            <a:extLst>
              <a:ext uri="{FF2B5EF4-FFF2-40B4-BE49-F238E27FC236}">
                <a16:creationId xmlns:a16="http://schemas.microsoft.com/office/drawing/2014/main" id="{7986FAFD-6B5E-4036-8113-30F7B3E55343}"/>
              </a:ext>
            </a:extLst>
          </p:cNvPr>
          <p:cNvSpPr/>
          <p:nvPr/>
        </p:nvSpPr>
        <p:spPr>
          <a:xfrm>
            <a:off x="6021883" y="4608098"/>
            <a:ext cx="2333395" cy="2023708"/>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t" anchorCtr="0">
            <a:noAutofit/>
          </a:bodyPr>
          <a:lstStyle/>
          <a:p>
            <a:pPr marL="228600" marR="0" lvl="0" indent="-228600" defTabSz="1066800" eaLnBrk="1" fontAlgn="auto" latinLnBrk="0" hangingPunct="1">
              <a:lnSpc>
                <a:spcPct val="100000"/>
              </a:lnSpc>
              <a:spcBef>
                <a:spcPct val="0"/>
              </a:spcBef>
              <a:spcAft>
                <a:spcPct val="35000"/>
              </a:spcAft>
              <a:buClrTx/>
              <a:buSzTx/>
              <a:buFont typeface="Arial" panose="020B0604020202020204" pitchFamily="34" charset="0"/>
              <a:buChar char="•"/>
              <a:tabLst/>
              <a:defRPr/>
            </a:pPr>
            <a:r>
              <a:rPr kumimoji="0" lang="en-US" sz="1800" b="0" i="0" u="none" strike="noStrike" kern="0" cap="none" spc="0" normalizeH="0" baseline="0" noProof="0" dirty="0">
                <a:ln>
                  <a:noFill/>
                </a:ln>
                <a:effectLst/>
                <a:uLnTx/>
                <a:uFillTx/>
                <a:latin typeface="Segoe UI"/>
                <a:ea typeface="+mn-ea"/>
                <a:cs typeface="+mn-cs"/>
              </a:rPr>
              <a:t>URL based routing</a:t>
            </a:r>
          </a:p>
          <a:p>
            <a:pPr marL="228600" marR="0" lvl="0" indent="-228600" defTabSz="1066800" eaLnBrk="1" fontAlgn="auto" latinLnBrk="0" hangingPunct="1">
              <a:lnSpc>
                <a:spcPct val="100000"/>
              </a:lnSpc>
              <a:spcBef>
                <a:spcPct val="0"/>
              </a:spcBef>
              <a:spcAft>
                <a:spcPct val="35000"/>
              </a:spcAft>
              <a:buClrTx/>
              <a:buSzTx/>
              <a:buFont typeface="Arial" panose="020B0604020202020204" pitchFamily="34" charset="0"/>
              <a:buChar char="•"/>
              <a:tabLst/>
              <a:defRPr/>
            </a:pPr>
            <a:r>
              <a:rPr kumimoji="0" lang="en-US" sz="1800" b="0" i="0" u="none" strike="noStrike" kern="0" cap="none" spc="0" normalizeH="0" baseline="0" noProof="0" dirty="0">
                <a:ln>
                  <a:noFill/>
                </a:ln>
                <a:effectLst/>
                <a:uLnTx/>
                <a:uFillTx/>
                <a:latin typeface="Segoe UI"/>
                <a:ea typeface="+mn-ea"/>
                <a:cs typeface="+mn-cs"/>
              </a:rPr>
              <a:t>Path-based redirection</a:t>
            </a:r>
          </a:p>
          <a:p>
            <a:pPr marL="228600" marR="0" lvl="0" indent="-228600" defTabSz="1066800" eaLnBrk="1" fontAlgn="auto" latinLnBrk="0" hangingPunct="1">
              <a:lnSpc>
                <a:spcPct val="100000"/>
              </a:lnSpc>
              <a:spcBef>
                <a:spcPct val="0"/>
              </a:spcBef>
              <a:spcAft>
                <a:spcPct val="35000"/>
              </a:spcAft>
              <a:buClrTx/>
              <a:buSzTx/>
              <a:buFont typeface="Arial" panose="020B0604020202020204" pitchFamily="34" charset="0"/>
              <a:buChar char="•"/>
              <a:tabLst/>
              <a:defRPr/>
            </a:pPr>
            <a:r>
              <a:rPr kumimoji="0" lang="en-US" sz="1800" b="0" i="0" u="none" strike="noStrike" kern="0" cap="none" spc="0" normalizeH="0" baseline="0" noProof="0" dirty="0">
                <a:ln>
                  <a:noFill/>
                </a:ln>
                <a:effectLst/>
                <a:uLnTx/>
                <a:uFillTx/>
                <a:latin typeface="Segoe UI"/>
                <a:ea typeface="+mn-ea"/>
                <a:cs typeface="+mn-cs"/>
              </a:rPr>
              <a:t>Session affinity</a:t>
            </a:r>
          </a:p>
        </p:txBody>
      </p:sp>
      <p:sp>
        <p:nvSpPr>
          <p:cNvPr id="17" name="Rectangle 16">
            <a:extLst>
              <a:ext uri="{FF2B5EF4-FFF2-40B4-BE49-F238E27FC236}">
                <a16:creationId xmlns:a16="http://schemas.microsoft.com/office/drawing/2014/main" id="{45643C03-3281-44A2-B872-80C4792CD5EB}"/>
              </a:ext>
            </a:extLst>
          </p:cNvPr>
          <p:cNvSpPr/>
          <p:nvPr/>
        </p:nvSpPr>
        <p:spPr>
          <a:xfrm>
            <a:off x="8789414" y="4608098"/>
            <a:ext cx="2333395" cy="2023708"/>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t" anchorCtr="0">
            <a:noAutofit/>
          </a:bodyPr>
          <a:lstStyle/>
          <a:p>
            <a:pPr marL="228600" marR="0" lvl="0" indent="-228600" defTabSz="1066800" eaLnBrk="1" fontAlgn="auto" latinLnBrk="0" hangingPunct="1">
              <a:lnSpc>
                <a:spcPct val="100000"/>
              </a:lnSpc>
              <a:spcBef>
                <a:spcPct val="0"/>
              </a:spcBef>
              <a:spcAft>
                <a:spcPct val="35000"/>
              </a:spcAft>
              <a:buClrTx/>
              <a:buSzTx/>
              <a:buFont typeface="Arial" panose="020B0604020202020204" pitchFamily="34" charset="0"/>
              <a:buChar char="•"/>
              <a:tabLst/>
              <a:defRPr/>
            </a:pPr>
            <a:r>
              <a:rPr kumimoji="0" lang="en-US" sz="1800" b="0" i="0" u="none" strike="noStrike" kern="0" cap="none" spc="0" normalizeH="0" baseline="0" noProof="0" dirty="0">
                <a:ln>
                  <a:noFill/>
                </a:ln>
                <a:effectLst/>
                <a:uLnTx/>
                <a:uFillTx/>
                <a:latin typeface="Segoe UI"/>
                <a:ea typeface="+mn-ea"/>
                <a:cs typeface="+mn-cs"/>
              </a:rPr>
              <a:t>Connection draining</a:t>
            </a:r>
          </a:p>
          <a:p>
            <a:pPr marR="0" lvl="0" defTabSz="1066800" eaLnBrk="1" fontAlgn="auto" latinLnBrk="0" hangingPunct="1">
              <a:lnSpc>
                <a:spcPct val="100000"/>
              </a:lnSpc>
              <a:spcBef>
                <a:spcPct val="0"/>
              </a:spcBef>
              <a:spcAft>
                <a:spcPct val="35000"/>
              </a:spcAft>
              <a:buClrTx/>
              <a:buSzTx/>
              <a:tabLst/>
              <a:defRPr/>
            </a:pPr>
            <a:endParaRPr kumimoji="0" lang="en-US" sz="1800" b="0" i="0" u="none" strike="noStrike" kern="0" cap="none" spc="0" normalizeH="0" baseline="0" noProof="0" dirty="0">
              <a:ln>
                <a:noFill/>
              </a:ln>
              <a:effectLst/>
              <a:uLnTx/>
              <a:uFillTx/>
              <a:latin typeface="Segoe UI"/>
              <a:ea typeface="+mn-ea"/>
              <a:cs typeface="+mn-cs"/>
            </a:endParaRPr>
          </a:p>
        </p:txBody>
      </p:sp>
      <p:grpSp>
        <p:nvGrpSpPr>
          <p:cNvPr id="33" name="Group 32">
            <a:extLst>
              <a:ext uri="{FF2B5EF4-FFF2-40B4-BE49-F238E27FC236}">
                <a16:creationId xmlns:a16="http://schemas.microsoft.com/office/drawing/2014/main" id="{E97D2CFE-D10E-4B50-A4D7-50C108BC55AC}"/>
              </a:ext>
              <a:ext uri="{C183D7F6-B498-43B3-948B-1728B52AA6E4}">
                <adec:decorative xmlns:adec="http://schemas.microsoft.com/office/drawing/2017/decorative" val="1"/>
              </a:ext>
            </a:extLst>
          </p:cNvPr>
          <p:cNvGrpSpPr/>
          <p:nvPr/>
        </p:nvGrpSpPr>
        <p:grpSpPr>
          <a:xfrm>
            <a:off x="1681829" y="3933826"/>
            <a:ext cx="8274283" cy="674272"/>
            <a:chOff x="1681829" y="3933826"/>
            <a:chExt cx="8274283" cy="674272"/>
          </a:xfrm>
        </p:grpSpPr>
        <p:cxnSp>
          <p:nvCxnSpPr>
            <p:cNvPr id="19" name="Straight Arrow Connector 18">
              <a:extLst>
                <a:ext uri="{FF2B5EF4-FFF2-40B4-BE49-F238E27FC236}">
                  <a16:creationId xmlns:a16="http://schemas.microsoft.com/office/drawing/2014/main" id="{34BDCA69-E7CB-4634-AD9E-8FC5A3A3554E}"/>
                </a:ext>
              </a:extLst>
            </p:cNvPr>
            <p:cNvCxnSpPr>
              <a:cxnSpLocks/>
              <a:stCxn id="6" idx="0"/>
            </p:cNvCxnSpPr>
            <p:nvPr/>
          </p:nvCxnSpPr>
          <p:spPr>
            <a:xfrm flipH="1" flipV="1">
              <a:off x="1681829" y="4243388"/>
              <a:ext cx="552" cy="364710"/>
            </a:xfrm>
            <a:prstGeom prst="straightConnector1">
              <a:avLst/>
            </a:prstGeom>
            <a:ln>
              <a:solidFill>
                <a:schemeClr val="tx1"/>
              </a:solidFill>
              <a:headEnd type="none" w="lg" len="med"/>
              <a:tailEnd type="triangle"/>
            </a:ln>
          </p:spPr>
          <p:style>
            <a:lnRef idx="1">
              <a:schemeClr val="accent1"/>
            </a:lnRef>
            <a:fillRef idx="0">
              <a:schemeClr val="accent1"/>
            </a:fillRef>
            <a:effectRef idx="0">
              <a:schemeClr val="accent1"/>
            </a:effectRef>
            <a:fontRef idx="minor">
              <a:schemeClr val="tx1"/>
            </a:fontRef>
          </p:style>
        </p:cxnSp>
        <p:cxnSp>
          <p:nvCxnSpPr>
            <p:cNvPr id="22" name="Straight Arrow Connector 21">
              <a:extLst>
                <a:ext uri="{FF2B5EF4-FFF2-40B4-BE49-F238E27FC236}">
                  <a16:creationId xmlns:a16="http://schemas.microsoft.com/office/drawing/2014/main" id="{E278BEFE-5FB4-427B-9834-89D6FA67E05E}"/>
                </a:ext>
              </a:extLst>
            </p:cNvPr>
            <p:cNvCxnSpPr>
              <a:cxnSpLocks/>
              <a:stCxn id="13" idx="0"/>
            </p:cNvCxnSpPr>
            <p:nvPr/>
          </p:nvCxnSpPr>
          <p:spPr>
            <a:xfrm flipH="1" flipV="1">
              <a:off x="4420499" y="3933826"/>
              <a:ext cx="552" cy="674272"/>
            </a:xfrm>
            <a:prstGeom prst="straightConnector1">
              <a:avLst/>
            </a:prstGeom>
            <a:ln>
              <a:solidFill>
                <a:schemeClr val="tx1"/>
              </a:solidFill>
              <a:headEnd type="none" w="lg" len="med"/>
              <a:tailEnd type="triangle"/>
            </a:ln>
          </p:spPr>
          <p:style>
            <a:lnRef idx="1">
              <a:schemeClr val="accent1"/>
            </a:lnRef>
            <a:fillRef idx="0">
              <a:schemeClr val="accent1"/>
            </a:fillRef>
            <a:effectRef idx="0">
              <a:schemeClr val="accent1"/>
            </a:effectRef>
            <a:fontRef idx="minor">
              <a:schemeClr val="tx1"/>
            </a:fontRef>
          </p:style>
        </p:cxnSp>
        <p:cxnSp>
          <p:nvCxnSpPr>
            <p:cNvPr id="26" name="Straight Arrow Connector 25">
              <a:extLst>
                <a:ext uri="{FF2B5EF4-FFF2-40B4-BE49-F238E27FC236}">
                  <a16:creationId xmlns:a16="http://schemas.microsoft.com/office/drawing/2014/main" id="{07AEEA90-851E-490F-873A-731FD9C8A6DE}"/>
                </a:ext>
              </a:extLst>
            </p:cNvPr>
            <p:cNvCxnSpPr>
              <a:cxnSpLocks/>
              <a:stCxn id="15" idx="0"/>
            </p:cNvCxnSpPr>
            <p:nvPr/>
          </p:nvCxnSpPr>
          <p:spPr>
            <a:xfrm flipH="1" flipV="1">
              <a:off x="7188029" y="4096252"/>
              <a:ext cx="552" cy="511846"/>
            </a:xfrm>
            <a:prstGeom prst="straightConnector1">
              <a:avLst/>
            </a:prstGeom>
            <a:ln>
              <a:solidFill>
                <a:schemeClr val="tx1"/>
              </a:solidFill>
              <a:headEnd type="none" w="lg" len="med"/>
              <a:tailEnd type="triangle"/>
            </a:ln>
          </p:spPr>
          <p:style>
            <a:lnRef idx="1">
              <a:schemeClr val="accent1"/>
            </a:lnRef>
            <a:fillRef idx="0">
              <a:schemeClr val="accent1"/>
            </a:fillRef>
            <a:effectRef idx="0">
              <a:schemeClr val="accent1"/>
            </a:effectRef>
            <a:fontRef idx="minor">
              <a:schemeClr val="tx1"/>
            </a:fontRef>
          </p:style>
        </p:cxnSp>
        <p:cxnSp>
          <p:nvCxnSpPr>
            <p:cNvPr id="30" name="Straight Arrow Connector 29">
              <a:extLst>
                <a:ext uri="{FF2B5EF4-FFF2-40B4-BE49-F238E27FC236}">
                  <a16:creationId xmlns:a16="http://schemas.microsoft.com/office/drawing/2014/main" id="{F64D65F3-E139-4810-B980-67B72E795D60}"/>
                </a:ext>
              </a:extLst>
            </p:cNvPr>
            <p:cNvCxnSpPr>
              <a:cxnSpLocks/>
              <a:stCxn id="17" idx="0"/>
            </p:cNvCxnSpPr>
            <p:nvPr/>
          </p:nvCxnSpPr>
          <p:spPr>
            <a:xfrm flipH="1" flipV="1">
              <a:off x="9955560" y="4096252"/>
              <a:ext cx="552" cy="511846"/>
            </a:xfrm>
            <a:prstGeom prst="straightConnector1">
              <a:avLst/>
            </a:prstGeom>
            <a:ln>
              <a:solidFill>
                <a:schemeClr val="tx1"/>
              </a:solidFill>
              <a:headEnd type="none" w="lg" len="med"/>
              <a:tailEnd type="triangle"/>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088280612"/>
      </p:ext>
    </p:extLst>
  </p:cSld>
  <p:clrMapOvr>
    <a:masterClrMapping/>
  </p:clrMapOvr>
  <p:transition>
    <p:fade/>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a:t>Web Application Firewall</a:t>
            </a:r>
          </a:p>
        </p:txBody>
      </p:sp>
      <p:sp>
        <p:nvSpPr>
          <p:cNvPr id="3" name="Rectangle 2">
            <a:extLst>
              <a:ext uri="{FF2B5EF4-FFF2-40B4-BE49-F238E27FC236}">
                <a16:creationId xmlns:a16="http://schemas.microsoft.com/office/drawing/2014/main" id="{36C0AAEC-F0FE-44A7-8B97-5B3F43561AF3}"/>
              </a:ext>
            </a:extLst>
          </p:cNvPr>
          <p:cNvSpPr/>
          <p:nvPr/>
        </p:nvSpPr>
        <p:spPr>
          <a:xfrm>
            <a:off x="628787" y="1281795"/>
            <a:ext cx="4164711" cy="1118058"/>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defTabSz="1066800" eaLnBrk="1" fontAlgn="auto" latinLnBrk="0" hangingPunct="1">
              <a:lnSpc>
                <a:spcPct val="100000"/>
              </a:lnSpc>
              <a:spcBef>
                <a:spcPct val="0"/>
              </a:spcBef>
              <a:spcAft>
                <a:spcPct val="35000"/>
              </a:spcAft>
              <a:buClrTx/>
              <a:buSzTx/>
              <a:buFontTx/>
              <a:buNone/>
              <a:tabLst/>
              <a:defRPr/>
            </a:pPr>
            <a:r>
              <a:rPr kumimoji="0" lang="en-US" sz="2000" b="0" i="0" u="none" strike="noStrike" kern="0" cap="none" spc="0" normalizeH="0" baseline="0" noProof="0" dirty="0">
                <a:ln>
                  <a:noFill/>
                </a:ln>
                <a:effectLst/>
                <a:uLnTx/>
                <a:uFillTx/>
                <a:latin typeface="Segoe UI"/>
                <a:ea typeface="+mn-ea"/>
                <a:cs typeface="+mn-cs"/>
              </a:rPr>
              <a:t>Protects against cross site scripting and SQL injection</a:t>
            </a:r>
          </a:p>
        </p:txBody>
      </p:sp>
      <p:sp>
        <p:nvSpPr>
          <p:cNvPr id="4" name="Rectangle 3">
            <a:extLst>
              <a:ext uri="{FF2B5EF4-FFF2-40B4-BE49-F238E27FC236}">
                <a16:creationId xmlns:a16="http://schemas.microsoft.com/office/drawing/2014/main" id="{D839BBCD-260C-4DB7-A353-F5AAEDE9C027}"/>
              </a:ext>
            </a:extLst>
          </p:cNvPr>
          <p:cNvSpPr/>
          <p:nvPr/>
        </p:nvSpPr>
        <p:spPr>
          <a:xfrm>
            <a:off x="595672" y="2614252"/>
            <a:ext cx="4164711" cy="1118058"/>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defTabSz="1066800" eaLnBrk="1" fontAlgn="auto" latinLnBrk="0" hangingPunct="1">
              <a:lnSpc>
                <a:spcPct val="100000"/>
              </a:lnSpc>
              <a:spcBef>
                <a:spcPct val="0"/>
              </a:spcBef>
              <a:spcAft>
                <a:spcPct val="35000"/>
              </a:spcAft>
              <a:buClrTx/>
              <a:buSzTx/>
              <a:buFontTx/>
              <a:buNone/>
              <a:tabLst/>
              <a:defRPr/>
            </a:pPr>
            <a:r>
              <a:rPr kumimoji="0" lang="en-US" sz="2000" b="0" i="0" u="none" strike="noStrike" kern="0" cap="none" spc="0" normalizeH="0" baseline="0" noProof="0" dirty="0">
                <a:ln>
                  <a:noFill/>
                </a:ln>
                <a:effectLst/>
                <a:uLnTx/>
                <a:uFillTx/>
                <a:latin typeface="Segoe UI"/>
                <a:ea typeface="+mn-ea"/>
                <a:cs typeface="+mn-cs"/>
              </a:rPr>
              <a:t>OWASP Core Rule sets 3.1, 3.0, 2.29</a:t>
            </a:r>
          </a:p>
        </p:txBody>
      </p:sp>
      <p:sp>
        <p:nvSpPr>
          <p:cNvPr id="8" name="Rectangle 7">
            <a:extLst>
              <a:ext uri="{FF2B5EF4-FFF2-40B4-BE49-F238E27FC236}">
                <a16:creationId xmlns:a16="http://schemas.microsoft.com/office/drawing/2014/main" id="{E57AD2D9-D432-49C4-BFDE-9CF7753F4BE7}"/>
              </a:ext>
            </a:extLst>
          </p:cNvPr>
          <p:cNvSpPr/>
          <p:nvPr/>
        </p:nvSpPr>
        <p:spPr>
          <a:xfrm>
            <a:off x="595672" y="3839509"/>
            <a:ext cx="4164711" cy="1118058"/>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defTabSz="1066800" eaLnBrk="1" fontAlgn="auto" latinLnBrk="0" hangingPunct="1">
              <a:lnSpc>
                <a:spcPct val="100000"/>
              </a:lnSpc>
              <a:spcBef>
                <a:spcPct val="0"/>
              </a:spcBef>
              <a:spcAft>
                <a:spcPct val="35000"/>
              </a:spcAft>
              <a:buClrTx/>
              <a:buSzTx/>
              <a:buFontTx/>
              <a:buNone/>
              <a:tabLst/>
              <a:defRPr/>
            </a:pPr>
            <a:r>
              <a:rPr kumimoji="0" lang="en-US" sz="2000" b="0" i="0" u="none" strike="noStrike" kern="0" cap="none" spc="0" normalizeH="0" baseline="0" noProof="0" dirty="0">
                <a:ln>
                  <a:noFill/>
                </a:ln>
                <a:effectLst/>
                <a:uLnTx/>
                <a:uFillTx/>
                <a:latin typeface="Segoe UI"/>
                <a:ea typeface="+mn-ea"/>
                <a:cs typeface="+mn-cs"/>
              </a:rPr>
              <a:t>Custom access control</a:t>
            </a:r>
          </a:p>
        </p:txBody>
      </p:sp>
      <p:sp>
        <p:nvSpPr>
          <p:cNvPr id="10" name="Rectangle 9">
            <a:extLst>
              <a:ext uri="{FF2B5EF4-FFF2-40B4-BE49-F238E27FC236}">
                <a16:creationId xmlns:a16="http://schemas.microsoft.com/office/drawing/2014/main" id="{FB757E57-AD3B-4C2F-A11D-A192A517B4CE}"/>
              </a:ext>
            </a:extLst>
          </p:cNvPr>
          <p:cNvSpPr/>
          <p:nvPr/>
        </p:nvSpPr>
        <p:spPr>
          <a:xfrm>
            <a:off x="595672" y="5064767"/>
            <a:ext cx="4164711" cy="1118058"/>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defTabSz="1066800" eaLnBrk="1" fontAlgn="auto" latinLnBrk="0" hangingPunct="1">
              <a:lnSpc>
                <a:spcPct val="100000"/>
              </a:lnSpc>
              <a:spcBef>
                <a:spcPct val="0"/>
              </a:spcBef>
              <a:spcAft>
                <a:spcPct val="35000"/>
              </a:spcAft>
              <a:buClrTx/>
              <a:buSzTx/>
              <a:buFontTx/>
              <a:buNone/>
              <a:tabLst/>
              <a:defRPr/>
            </a:pPr>
            <a:r>
              <a:rPr kumimoji="0" lang="en-US" sz="2000" b="0" i="0" u="none" strike="noStrike" kern="0" cap="none" spc="0" normalizeH="0" baseline="0" noProof="0" dirty="0">
                <a:ln>
                  <a:noFill/>
                </a:ln>
                <a:effectLst/>
                <a:uLnTx/>
                <a:uFillTx/>
                <a:latin typeface="Segoe UI"/>
                <a:ea typeface="+mn-ea"/>
                <a:cs typeface="+mn-cs"/>
              </a:rPr>
              <a:t>Supports Azure Front Door, Azure Application Gateway, and CDN (preview)</a:t>
            </a:r>
          </a:p>
        </p:txBody>
      </p:sp>
      <p:pic>
        <p:nvPicPr>
          <p:cNvPr id="1026" name="Picture 2" descr="WAF policies provide custom access control.">
            <a:extLst>
              <a:ext uri="{FF2B5EF4-FFF2-40B4-BE49-F238E27FC236}">
                <a16:creationId xmlns:a16="http://schemas.microsoft.com/office/drawing/2014/main" id="{8C9FAE3A-1E3C-4DBC-ACD6-A33018BE466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187420" y="1594759"/>
            <a:ext cx="6646334" cy="4489499"/>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a:extLst>
              <a:ext uri="{FF2B5EF4-FFF2-40B4-BE49-F238E27FC236}">
                <a16:creationId xmlns:a16="http://schemas.microsoft.com/office/drawing/2014/main" id="{E493F8A1-D188-4D63-A285-8D7F5EC68F53}"/>
              </a:ext>
              <a:ext uri="{C183D7F6-B498-43B3-948B-1728B52AA6E4}">
                <adec:decorative xmlns:adec="http://schemas.microsoft.com/office/drawing/2017/decorative" val="1"/>
              </a:ext>
            </a:extLst>
          </p:cNvPr>
          <p:cNvSpPr/>
          <p:nvPr/>
        </p:nvSpPr>
        <p:spPr bwMode="auto">
          <a:xfrm>
            <a:off x="4905374" y="1281795"/>
            <a:ext cx="7210426" cy="4901030"/>
          </a:xfrm>
          <a:prstGeom prst="rect">
            <a:avLst/>
          </a:prstGeom>
          <a:noFill/>
          <a:ln>
            <a:solidFill>
              <a:schemeClr val="bg1">
                <a:lumMod val="7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dirty="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40627581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Front Door architecture">
            <a:extLst>
              <a:ext uri="{FF2B5EF4-FFF2-40B4-BE49-F238E27FC236}">
                <a16:creationId xmlns:a16="http://schemas.microsoft.com/office/drawing/2014/main" id="{07FA1F6D-AB4D-4A68-87E1-FE579E8C348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834871" y="244185"/>
            <a:ext cx="5926667" cy="6400800"/>
          </a:xfrm>
          <a:prstGeom prst="rect">
            <a:avLst/>
          </a:prstGeom>
          <a:noFill/>
          <a:extLst>
            <a:ext uri="{909E8E84-426E-40DD-AFC4-6F175D3DCCD1}">
              <a14:hiddenFill xmlns:a14="http://schemas.microsoft.com/office/drawing/2010/main">
                <a:solidFill>
                  <a:srgbClr val="FFFFFF"/>
                </a:solidFill>
              </a14:hiddenFill>
            </a:ext>
          </a:extLst>
        </p:spPr>
      </p:pic>
      <p:sp>
        <p:nvSpPr>
          <p:cNvPr id="17" name="Title 16"/>
          <p:cNvSpPr>
            <a:spLocks noGrp="1"/>
          </p:cNvSpPr>
          <p:nvPr>
            <p:ph type="title"/>
          </p:nvPr>
        </p:nvSpPr>
        <p:spPr/>
        <p:txBody>
          <a:bodyPr/>
          <a:lstStyle/>
          <a:p>
            <a:r>
              <a:rPr lang="en-US" b="1" dirty="0">
                <a:cs typeface="Segoe UI"/>
              </a:rPr>
              <a:t>Azure Front Door</a:t>
            </a:r>
            <a:endParaRPr lang="en-US" dirty="0">
              <a:cs typeface="Segoe UI"/>
            </a:endParaRPr>
          </a:p>
        </p:txBody>
      </p:sp>
      <p:sp>
        <p:nvSpPr>
          <p:cNvPr id="14" name="Rectangle 13">
            <a:extLst>
              <a:ext uri="{FF2B5EF4-FFF2-40B4-BE49-F238E27FC236}">
                <a16:creationId xmlns:a16="http://schemas.microsoft.com/office/drawing/2014/main" id="{4E0D71B2-343B-4F4E-ACE5-57B26360181D}"/>
              </a:ext>
            </a:extLst>
          </p:cNvPr>
          <p:cNvSpPr/>
          <p:nvPr/>
        </p:nvSpPr>
        <p:spPr>
          <a:xfrm>
            <a:off x="206681" y="4592194"/>
            <a:ext cx="5061506" cy="548640"/>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defTabSz="1066800" eaLnBrk="1" fontAlgn="auto" latinLnBrk="0" hangingPunct="1">
              <a:lnSpc>
                <a:spcPct val="100000"/>
              </a:lnSpc>
              <a:spcBef>
                <a:spcPct val="0"/>
              </a:spcBef>
              <a:spcAft>
                <a:spcPct val="35000"/>
              </a:spcAft>
              <a:buClrTx/>
              <a:buSzTx/>
              <a:buFontTx/>
              <a:buNone/>
              <a:tabLst/>
              <a:defRPr/>
            </a:pPr>
            <a:r>
              <a:rPr kumimoji="0" lang="en-US" sz="1800" b="0" i="0" u="none" strike="noStrike" kern="0" cap="none" spc="0" normalizeH="0" baseline="0" noProof="0" dirty="0">
                <a:ln>
                  <a:noFill/>
                </a:ln>
                <a:effectLst/>
                <a:uLnTx/>
                <a:uFillTx/>
                <a:latin typeface="Segoe UI"/>
                <a:ea typeface="+mn-ea"/>
                <a:cs typeface="+mn-cs"/>
              </a:rPr>
              <a:t>Application layer security - WAF</a:t>
            </a:r>
          </a:p>
        </p:txBody>
      </p:sp>
      <p:sp>
        <p:nvSpPr>
          <p:cNvPr id="5" name="Rectangle 4">
            <a:extLst>
              <a:ext uri="{FF2B5EF4-FFF2-40B4-BE49-F238E27FC236}">
                <a16:creationId xmlns:a16="http://schemas.microsoft.com/office/drawing/2014/main" id="{2AD0C9B0-5DC0-4270-A78F-11FAC49E8878}"/>
              </a:ext>
            </a:extLst>
          </p:cNvPr>
          <p:cNvSpPr/>
          <p:nvPr/>
        </p:nvSpPr>
        <p:spPr>
          <a:xfrm>
            <a:off x="206681" y="3873437"/>
            <a:ext cx="5061510" cy="548640"/>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defTabSz="1066800" eaLnBrk="1" fontAlgn="auto" latinLnBrk="0" hangingPunct="1">
              <a:lnSpc>
                <a:spcPct val="100000"/>
              </a:lnSpc>
              <a:spcBef>
                <a:spcPct val="0"/>
              </a:spcBef>
              <a:spcAft>
                <a:spcPct val="35000"/>
              </a:spcAft>
              <a:buClrTx/>
              <a:buSzTx/>
              <a:buFontTx/>
              <a:buNone/>
              <a:tabLst/>
              <a:defRPr/>
            </a:pPr>
            <a:r>
              <a:rPr kumimoji="0" lang="en-US" sz="1800" b="0" i="0" u="none" strike="noStrike" kern="0" cap="none" spc="0" normalizeH="0" baseline="0" noProof="0" dirty="0">
                <a:ln>
                  <a:noFill/>
                </a:ln>
                <a:effectLst/>
                <a:uLnTx/>
                <a:uFillTx/>
                <a:latin typeface="Segoe UI"/>
                <a:ea typeface="+mn-ea"/>
                <a:cs typeface="+mn-cs"/>
              </a:rPr>
              <a:t>Custom domains and certificate management</a:t>
            </a:r>
          </a:p>
        </p:txBody>
      </p:sp>
      <p:sp>
        <p:nvSpPr>
          <p:cNvPr id="6" name="Rectangle 5">
            <a:extLst>
              <a:ext uri="{FF2B5EF4-FFF2-40B4-BE49-F238E27FC236}">
                <a16:creationId xmlns:a16="http://schemas.microsoft.com/office/drawing/2014/main" id="{7E16E453-F8F7-411C-8295-A8270B389753}"/>
              </a:ext>
            </a:extLst>
          </p:cNvPr>
          <p:cNvSpPr/>
          <p:nvPr/>
        </p:nvSpPr>
        <p:spPr>
          <a:xfrm>
            <a:off x="206681" y="3154680"/>
            <a:ext cx="5061510" cy="548640"/>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defTabSz="1066800" eaLnBrk="1" fontAlgn="auto" latinLnBrk="0" hangingPunct="1">
              <a:lnSpc>
                <a:spcPct val="100000"/>
              </a:lnSpc>
              <a:spcBef>
                <a:spcPct val="0"/>
              </a:spcBef>
              <a:spcAft>
                <a:spcPct val="35000"/>
              </a:spcAft>
              <a:buClrTx/>
              <a:buSzTx/>
              <a:buFontTx/>
              <a:buNone/>
              <a:tabLst/>
              <a:defRPr/>
            </a:pPr>
            <a:r>
              <a:rPr kumimoji="0" lang="en-US" sz="1800" b="0" i="0" u="none" strike="noStrike" kern="0" cap="none" spc="0" normalizeH="0" baseline="0" noProof="0" dirty="0">
                <a:ln>
                  <a:noFill/>
                </a:ln>
                <a:effectLst/>
                <a:uLnTx/>
                <a:uFillTx/>
                <a:latin typeface="Segoe UI"/>
                <a:ea typeface="+mn-ea"/>
                <a:cs typeface="+mn-cs"/>
              </a:rPr>
              <a:t>Multi-site hosting</a:t>
            </a:r>
          </a:p>
        </p:txBody>
      </p:sp>
      <p:sp>
        <p:nvSpPr>
          <p:cNvPr id="7" name="Rectangle 6">
            <a:extLst>
              <a:ext uri="{FF2B5EF4-FFF2-40B4-BE49-F238E27FC236}">
                <a16:creationId xmlns:a16="http://schemas.microsoft.com/office/drawing/2014/main" id="{E5D04D54-FF5A-431E-A003-7071001716A9}"/>
              </a:ext>
            </a:extLst>
          </p:cNvPr>
          <p:cNvSpPr/>
          <p:nvPr/>
        </p:nvSpPr>
        <p:spPr>
          <a:xfrm>
            <a:off x="206681" y="5286821"/>
            <a:ext cx="5061506" cy="548640"/>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defTabSz="1066800" eaLnBrk="1" fontAlgn="auto" latinLnBrk="0" hangingPunct="1">
              <a:lnSpc>
                <a:spcPct val="100000"/>
              </a:lnSpc>
              <a:spcBef>
                <a:spcPct val="0"/>
              </a:spcBef>
              <a:spcAft>
                <a:spcPct val="35000"/>
              </a:spcAft>
              <a:buClrTx/>
              <a:buSzTx/>
              <a:buFontTx/>
              <a:buNone/>
              <a:tabLst/>
              <a:defRPr/>
            </a:pPr>
            <a:r>
              <a:rPr kumimoji="0" lang="en-US" sz="1800" b="0" i="0" u="none" strike="noStrike" kern="0" cap="none" spc="0" normalizeH="0" baseline="0" noProof="0" dirty="0">
                <a:ln>
                  <a:noFill/>
                </a:ln>
                <a:effectLst/>
                <a:uLnTx/>
                <a:uFillTx/>
                <a:latin typeface="Segoe UI"/>
                <a:ea typeface="+mn-ea"/>
                <a:cs typeface="+mn-cs"/>
              </a:rPr>
              <a:t>URL redirection and URL rewrite</a:t>
            </a:r>
          </a:p>
        </p:txBody>
      </p:sp>
      <p:sp>
        <p:nvSpPr>
          <p:cNvPr id="9" name="Rectangle 8">
            <a:extLst>
              <a:ext uri="{FF2B5EF4-FFF2-40B4-BE49-F238E27FC236}">
                <a16:creationId xmlns:a16="http://schemas.microsoft.com/office/drawing/2014/main" id="{6BAD15CC-4306-4619-9B54-BF66935D8470}"/>
              </a:ext>
            </a:extLst>
          </p:cNvPr>
          <p:cNvSpPr/>
          <p:nvPr/>
        </p:nvSpPr>
        <p:spPr>
          <a:xfrm>
            <a:off x="206680" y="5981448"/>
            <a:ext cx="5061505" cy="548640"/>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defTabSz="1066800" eaLnBrk="1" fontAlgn="auto" latinLnBrk="0" hangingPunct="1">
              <a:lnSpc>
                <a:spcPct val="100000"/>
              </a:lnSpc>
              <a:spcBef>
                <a:spcPct val="0"/>
              </a:spcBef>
              <a:spcAft>
                <a:spcPct val="35000"/>
              </a:spcAft>
              <a:buClrTx/>
              <a:buSzTx/>
              <a:buFontTx/>
              <a:buNone/>
              <a:tabLst/>
              <a:defRPr/>
            </a:pPr>
            <a:r>
              <a:rPr kumimoji="0" lang="en-US" sz="1800" b="0" i="0" u="none" strike="noStrike" kern="0" cap="none" spc="0" normalizeH="0" baseline="0" noProof="0" dirty="0">
                <a:ln>
                  <a:noFill/>
                </a:ln>
                <a:effectLst/>
                <a:uLnTx/>
                <a:uFillTx/>
                <a:latin typeface="Segoe UI"/>
                <a:ea typeface="+mn-ea"/>
                <a:cs typeface="+mn-cs"/>
              </a:rPr>
              <a:t>Protocol support – IPv6 and HTTP/2 traffic </a:t>
            </a:r>
          </a:p>
        </p:txBody>
      </p:sp>
      <p:sp>
        <p:nvSpPr>
          <p:cNvPr id="11" name="Rectangle 10">
            <a:extLst>
              <a:ext uri="{FF2B5EF4-FFF2-40B4-BE49-F238E27FC236}">
                <a16:creationId xmlns:a16="http://schemas.microsoft.com/office/drawing/2014/main" id="{98011AAF-E219-4DE2-B44C-3788A9D8ABDD}"/>
              </a:ext>
            </a:extLst>
          </p:cNvPr>
          <p:cNvSpPr/>
          <p:nvPr/>
        </p:nvSpPr>
        <p:spPr>
          <a:xfrm>
            <a:off x="206680" y="2462740"/>
            <a:ext cx="5061509" cy="548640"/>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defTabSz="1066800" eaLnBrk="1" fontAlgn="auto" latinLnBrk="0" hangingPunct="1">
              <a:lnSpc>
                <a:spcPct val="100000"/>
              </a:lnSpc>
              <a:spcBef>
                <a:spcPct val="0"/>
              </a:spcBef>
              <a:spcAft>
                <a:spcPct val="35000"/>
              </a:spcAft>
              <a:buClrTx/>
              <a:buSzTx/>
              <a:buFontTx/>
              <a:buNone/>
              <a:tabLst/>
              <a:defRPr/>
            </a:pPr>
            <a:r>
              <a:rPr kumimoji="0" lang="en-US" sz="1800" b="0" i="0" u="none" strike="noStrike" kern="0" cap="none" spc="0" normalizeH="0" baseline="0" noProof="0" dirty="0">
                <a:ln>
                  <a:noFill/>
                </a:ln>
                <a:effectLst/>
                <a:uLnTx/>
                <a:uFillTx/>
                <a:latin typeface="Segoe UI"/>
                <a:ea typeface="+mn-ea"/>
                <a:cs typeface="+mn-cs"/>
              </a:rPr>
              <a:t>URL-based routing and session affinity</a:t>
            </a:r>
          </a:p>
        </p:txBody>
      </p:sp>
      <p:sp>
        <p:nvSpPr>
          <p:cNvPr id="23" name="Rectangle 22">
            <a:extLst>
              <a:ext uri="{FF2B5EF4-FFF2-40B4-BE49-F238E27FC236}">
                <a16:creationId xmlns:a16="http://schemas.microsoft.com/office/drawing/2014/main" id="{970F8A7C-19A6-460E-B724-B0F4511043B4}"/>
              </a:ext>
            </a:extLst>
          </p:cNvPr>
          <p:cNvSpPr/>
          <p:nvPr/>
        </p:nvSpPr>
        <p:spPr>
          <a:xfrm>
            <a:off x="206681" y="1770451"/>
            <a:ext cx="5061508" cy="548640"/>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defTabSz="1066800" eaLnBrk="1" fontAlgn="auto" latinLnBrk="0" hangingPunct="1">
              <a:lnSpc>
                <a:spcPct val="100000"/>
              </a:lnSpc>
              <a:spcBef>
                <a:spcPct val="0"/>
              </a:spcBef>
              <a:spcAft>
                <a:spcPct val="35000"/>
              </a:spcAft>
              <a:buClrTx/>
              <a:buSzTx/>
              <a:buFontTx/>
              <a:buNone/>
              <a:tabLst/>
              <a:defRPr/>
            </a:pPr>
            <a:r>
              <a:rPr kumimoji="0" lang="en-US" sz="1800" b="0" i="0" u="none" strike="noStrike" kern="0" cap="none" spc="0" normalizeH="0" baseline="0" noProof="0" dirty="0">
                <a:ln>
                  <a:noFill/>
                </a:ln>
                <a:effectLst/>
                <a:uLnTx/>
                <a:uFillTx/>
                <a:latin typeface="Segoe UI"/>
                <a:ea typeface="+mn-ea"/>
                <a:cs typeface="+mn-cs"/>
              </a:rPr>
              <a:t>Accelerate application performance with anycast and split TCP</a:t>
            </a:r>
          </a:p>
        </p:txBody>
      </p:sp>
      <p:sp>
        <p:nvSpPr>
          <p:cNvPr id="25" name="Rectangle 24">
            <a:extLst>
              <a:ext uri="{FF2B5EF4-FFF2-40B4-BE49-F238E27FC236}">
                <a16:creationId xmlns:a16="http://schemas.microsoft.com/office/drawing/2014/main" id="{429F0FD7-BFF2-4346-AD46-FC49475BCAF6}"/>
              </a:ext>
            </a:extLst>
          </p:cNvPr>
          <p:cNvSpPr>
            <a:spLocks noChangeAspect="1"/>
          </p:cNvSpPr>
          <p:nvPr/>
        </p:nvSpPr>
        <p:spPr>
          <a:xfrm>
            <a:off x="206680" y="1059321"/>
            <a:ext cx="5061507" cy="548640"/>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defTabSz="1066800" eaLnBrk="1" fontAlgn="auto" latinLnBrk="0" hangingPunct="1">
              <a:lnSpc>
                <a:spcPct val="100000"/>
              </a:lnSpc>
              <a:spcBef>
                <a:spcPct val="0"/>
              </a:spcBef>
              <a:spcAft>
                <a:spcPct val="35000"/>
              </a:spcAft>
              <a:buClrTx/>
              <a:buSzTx/>
              <a:buFontTx/>
              <a:buNone/>
              <a:tabLst/>
              <a:defRPr/>
            </a:pPr>
            <a:r>
              <a:rPr kumimoji="0" lang="en-US" sz="1800" b="0" i="0" u="none" strike="noStrike" kern="0" cap="none" spc="0" normalizeH="0" baseline="0" noProof="0" dirty="0">
                <a:ln>
                  <a:noFill/>
                </a:ln>
                <a:effectLst/>
                <a:uLnTx/>
                <a:uFillTx/>
                <a:latin typeface="Segoe UI"/>
                <a:ea typeface="+mn-ea"/>
                <a:cs typeface="+mn-cs"/>
              </a:rPr>
              <a:t>Layer 7 global routing</a:t>
            </a:r>
          </a:p>
        </p:txBody>
      </p:sp>
      <p:sp>
        <p:nvSpPr>
          <p:cNvPr id="26" name="Rectangle 25">
            <a:extLst>
              <a:ext uri="{FF2B5EF4-FFF2-40B4-BE49-F238E27FC236}">
                <a16:creationId xmlns:a16="http://schemas.microsoft.com/office/drawing/2014/main" id="{30CC38CA-080A-4F34-9BC3-234C9D93EE58}"/>
              </a:ext>
              <a:ext uri="{C183D7F6-B498-43B3-948B-1728B52AA6E4}">
                <adec:decorative xmlns:adec="http://schemas.microsoft.com/office/drawing/2017/decorative" val="1"/>
              </a:ext>
            </a:extLst>
          </p:cNvPr>
          <p:cNvSpPr/>
          <p:nvPr/>
        </p:nvSpPr>
        <p:spPr bwMode="auto">
          <a:xfrm>
            <a:off x="5611091" y="135081"/>
            <a:ext cx="6374228" cy="6619009"/>
          </a:xfrm>
          <a:prstGeom prst="rect">
            <a:avLst/>
          </a:prstGeom>
          <a:noFill/>
          <a:ln>
            <a:solidFill>
              <a:schemeClr val="bg1">
                <a:lumMod val="7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dirty="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30864828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CF26E5-8F0B-491E-BAD5-7CED967CF27F}"/>
              </a:ext>
            </a:extLst>
          </p:cNvPr>
          <p:cNvSpPr>
            <a:spLocks noGrp="1"/>
          </p:cNvSpPr>
          <p:nvPr>
            <p:ph type="title"/>
          </p:nvPr>
        </p:nvSpPr>
        <p:spPr/>
        <p:txBody>
          <a:bodyPr/>
          <a:lstStyle/>
          <a:p>
            <a:r>
              <a:rPr lang="en-US" dirty="0"/>
              <a:t>ExpressRoute</a:t>
            </a:r>
          </a:p>
        </p:txBody>
      </p:sp>
      <p:pic>
        <p:nvPicPr>
          <p:cNvPr id="4098" name="Picture 2" descr="ExpressRoute connection overview">
            <a:extLst>
              <a:ext uri="{FF2B5EF4-FFF2-40B4-BE49-F238E27FC236}">
                <a16:creationId xmlns:a16="http://schemas.microsoft.com/office/drawing/2014/main" id="{728F54AF-462A-425C-8734-CF7926DB9F9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9359" y="1059958"/>
            <a:ext cx="11473281" cy="54864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47258722"/>
      </p:ext>
    </p:extLst>
  </p:cSld>
  <p:clrMapOvr>
    <a:masterClrMapping/>
  </p:clrMapOvr>
  <p:transition>
    <p:fad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a:cs typeface="Segoe UI"/>
              </a:rPr>
              <a:t>Perimeter Security</a:t>
            </a:r>
            <a:endParaRPr lang="en-US" dirty="0">
              <a:cs typeface="Segoe UI"/>
            </a:endParaRPr>
          </a:p>
        </p:txBody>
      </p:sp>
      <p:pic>
        <p:nvPicPr>
          <p:cNvPr id="4" name="Picture 3">
            <a:extLst>
              <a:ext uri="{FF2B5EF4-FFF2-40B4-BE49-F238E27FC236}">
                <a16:creationId xmlns:a16="http://schemas.microsoft.com/office/drawing/2014/main" id="{7E734A7E-8476-4D68-BC1B-80293FDAA381}"/>
              </a:ext>
              <a:ext uri="{C183D7F6-B498-43B3-948B-1728B52AA6E4}">
                <adec:decorative xmlns:adec="http://schemas.microsoft.com/office/drawing/2017/decorative" val="1"/>
              </a:ext>
            </a:extLst>
          </p:cNvPr>
          <p:cNvPicPr>
            <a:picLocks noChangeAspect="1"/>
          </p:cNvPicPr>
          <p:nvPr/>
        </p:nvPicPr>
        <p:blipFill>
          <a:blip r:embed="rId3">
            <a:clrChange>
              <a:clrFrom>
                <a:srgbClr val="FFFFFF"/>
              </a:clrFrom>
              <a:clrTo>
                <a:srgbClr val="FFFFFF">
                  <a:alpha val="0"/>
                </a:srgbClr>
              </a:clrTo>
            </a:clrChange>
          </a:blip>
          <a:srcRect/>
          <a:stretch/>
        </p:blipFill>
        <p:spPr>
          <a:xfrm>
            <a:off x="9787503" y="2519362"/>
            <a:ext cx="1819280" cy="1819276"/>
          </a:xfrm>
          <a:prstGeom prst="rect">
            <a:avLst/>
          </a:prstGeom>
        </p:spPr>
      </p:pic>
    </p:spTree>
    <p:extLst>
      <p:ext uri="{BB962C8B-B14F-4D97-AF65-F5344CB8AC3E}">
        <p14:creationId xmlns:p14="http://schemas.microsoft.com/office/powerpoint/2010/main" val="973494851"/>
      </p:ext>
    </p:extLst>
  </p:cSld>
  <p:clrMapOvr>
    <a:masterClrMapping/>
  </p:clrMapOvr>
  <p:transition>
    <p:fade/>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CF26E5-8F0B-491E-BAD5-7CED967CF27F}"/>
              </a:ext>
            </a:extLst>
          </p:cNvPr>
          <p:cNvSpPr>
            <a:spLocks noGrp="1"/>
          </p:cNvSpPr>
          <p:nvPr>
            <p:ph type="title"/>
          </p:nvPr>
        </p:nvSpPr>
        <p:spPr/>
        <p:txBody>
          <a:bodyPr/>
          <a:lstStyle/>
          <a:p>
            <a:r>
              <a:rPr lang="en-US" dirty="0"/>
              <a:t>ExpressRoute – Service Provider Model</a:t>
            </a:r>
          </a:p>
        </p:txBody>
      </p:sp>
      <p:pic>
        <p:nvPicPr>
          <p:cNvPr id="4" name="Picture 3">
            <a:extLst>
              <a:ext uri="{FF2B5EF4-FFF2-40B4-BE49-F238E27FC236}">
                <a16:creationId xmlns:a16="http://schemas.microsoft.com/office/drawing/2014/main" id="{A3615438-528E-4C0E-8806-D0E293A97CE8}"/>
              </a:ext>
            </a:extLst>
          </p:cNvPr>
          <p:cNvPicPr>
            <a:picLocks noChangeAspect="1"/>
          </p:cNvPicPr>
          <p:nvPr/>
        </p:nvPicPr>
        <p:blipFill>
          <a:blip r:embed="rId3"/>
          <a:stretch>
            <a:fillRect/>
          </a:stretch>
        </p:blipFill>
        <p:spPr>
          <a:xfrm>
            <a:off x="2146115" y="1012353"/>
            <a:ext cx="7836965" cy="5212080"/>
          </a:xfrm>
          <a:prstGeom prst="rect">
            <a:avLst/>
          </a:prstGeom>
          <a:ln>
            <a:noFill/>
          </a:ln>
        </p:spPr>
      </p:pic>
      <p:sp>
        <p:nvSpPr>
          <p:cNvPr id="5" name="Rectangle 4">
            <a:extLst>
              <a:ext uri="{FF2B5EF4-FFF2-40B4-BE49-F238E27FC236}">
                <a16:creationId xmlns:a16="http://schemas.microsoft.com/office/drawing/2014/main" id="{AEB780EC-8992-459C-89E8-4D6331C347D8}"/>
              </a:ext>
            </a:extLst>
          </p:cNvPr>
          <p:cNvSpPr/>
          <p:nvPr/>
        </p:nvSpPr>
        <p:spPr>
          <a:xfrm>
            <a:off x="2161109" y="6339882"/>
            <a:ext cx="7772026" cy="430887"/>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algn="ctr" defTabSz="1066800" eaLnBrk="1" fontAlgn="auto" latinLnBrk="0" hangingPunct="1">
              <a:lnSpc>
                <a:spcPct val="100000"/>
              </a:lnSpc>
              <a:spcBef>
                <a:spcPct val="0"/>
              </a:spcBef>
              <a:spcAft>
                <a:spcPct val="35000"/>
              </a:spcAft>
              <a:buClrTx/>
              <a:buSzTx/>
              <a:buFontTx/>
              <a:buNone/>
              <a:tabLst/>
              <a:defRPr/>
            </a:pPr>
            <a:r>
              <a:rPr lang="en-US" sz="1800" b="1" kern="0" dirty="0">
                <a:latin typeface="Segoe UI"/>
                <a:ea typeface="+mn-ea"/>
                <a:cs typeface="+mn-cs"/>
              </a:rPr>
              <a:t>Note</a:t>
            </a:r>
            <a:r>
              <a:rPr lang="en-US" sz="1800" kern="0" dirty="0">
                <a:latin typeface="Segoe UI"/>
                <a:ea typeface="+mn-ea"/>
                <a:cs typeface="+mn-cs"/>
              </a:rPr>
              <a:t>: Connectivity providers may offer one or more connectivity models. </a:t>
            </a:r>
          </a:p>
        </p:txBody>
      </p:sp>
      <p:sp>
        <p:nvSpPr>
          <p:cNvPr id="11" name="Rectangle 10">
            <a:extLst>
              <a:ext uri="{FF2B5EF4-FFF2-40B4-BE49-F238E27FC236}">
                <a16:creationId xmlns:a16="http://schemas.microsoft.com/office/drawing/2014/main" id="{A7718486-2618-4DB8-A128-6A58CFD475AC}"/>
              </a:ext>
              <a:ext uri="{C183D7F6-B498-43B3-948B-1728B52AA6E4}">
                <adec:decorative xmlns:adec="http://schemas.microsoft.com/office/drawing/2017/decorative" val="1"/>
              </a:ext>
            </a:extLst>
          </p:cNvPr>
          <p:cNvSpPr/>
          <p:nvPr/>
        </p:nvSpPr>
        <p:spPr bwMode="auto">
          <a:xfrm>
            <a:off x="1996108" y="954629"/>
            <a:ext cx="8102028" cy="5327529"/>
          </a:xfrm>
          <a:prstGeom prst="rect">
            <a:avLst/>
          </a:prstGeom>
          <a:noFill/>
          <a:ln>
            <a:solidFill>
              <a:schemeClr val="bg1">
                <a:lumMod val="7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dirty="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4052490266"/>
      </p:ext>
    </p:extLst>
  </p:cSld>
  <p:clrMapOvr>
    <a:masterClrMapping/>
  </p:clrMapOvr>
  <p:transition>
    <p:fade/>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CF26E5-8F0B-491E-BAD5-7CED967CF27F}"/>
              </a:ext>
            </a:extLst>
          </p:cNvPr>
          <p:cNvSpPr>
            <a:spLocks noGrp="1"/>
          </p:cNvSpPr>
          <p:nvPr>
            <p:ph type="title"/>
          </p:nvPr>
        </p:nvSpPr>
        <p:spPr/>
        <p:txBody>
          <a:bodyPr/>
          <a:lstStyle/>
          <a:p>
            <a:r>
              <a:rPr lang="en-US" dirty="0"/>
              <a:t>ExpressRoute Direct</a:t>
            </a:r>
          </a:p>
        </p:txBody>
      </p:sp>
      <p:pic>
        <p:nvPicPr>
          <p:cNvPr id="6" name="Picture 5">
            <a:extLst>
              <a:ext uri="{FF2B5EF4-FFF2-40B4-BE49-F238E27FC236}">
                <a16:creationId xmlns:a16="http://schemas.microsoft.com/office/drawing/2014/main" id="{B2C438EC-0412-4870-8CB0-DD8974D42B64}"/>
              </a:ext>
            </a:extLst>
          </p:cNvPr>
          <p:cNvPicPr>
            <a:picLocks noChangeAspect="1"/>
          </p:cNvPicPr>
          <p:nvPr/>
        </p:nvPicPr>
        <p:blipFill>
          <a:blip r:embed="rId3"/>
          <a:stretch>
            <a:fillRect/>
          </a:stretch>
        </p:blipFill>
        <p:spPr>
          <a:xfrm>
            <a:off x="6995691" y="228600"/>
            <a:ext cx="2861533" cy="6400800"/>
          </a:xfrm>
          <a:prstGeom prst="rect">
            <a:avLst/>
          </a:prstGeom>
        </p:spPr>
      </p:pic>
      <p:sp>
        <p:nvSpPr>
          <p:cNvPr id="11" name="Rectangle 10">
            <a:extLst>
              <a:ext uri="{FF2B5EF4-FFF2-40B4-BE49-F238E27FC236}">
                <a16:creationId xmlns:a16="http://schemas.microsoft.com/office/drawing/2014/main" id="{A7718486-2618-4DB8-A128-6A58CFD475AC}"/>
              </a:ext>
              <a:ext uri="{C183D7F6-B498-43B3-948B-1728B52AA6E4}">
                <adec:decorative xmlns:adec="http://schemas.microsoft.com/office/drawing/2017/decorative" val="1"/>
              </a:ext>
            </a:extLst>
          </p:cNvPr>
          <p:cNvSpPr/>
          <p:nvPr/>
        </p:nvSpPr>
        <p:spPr bwMode="auto">
          <a:xfrm>
            <a:off x="6554877" y="119496"/>
            <a:ext cx="3723827" cy="6619009"/>
          </a:xfrm>
          <a:prstGeom prst="rect">
            <a:avLst/>
          </a:prstGeom>
          <a:noFill/>
          <a:ln>
            <a:solidFill>
              <a:schemeClr val="bg1">
                <a:lumMod val="7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dirty="0">
              <a:gradFill>
                <a:gsLst>
                  <a:gs pos="0">
                    <a:srgbClr val="FFFFFF"/>
                  </a:gs>
                  <a:gs pos="100000">
                    <a:srgbClr val="FFFFFF"/>
                  </a:gs>
                </a:gsLst>
                <a:lin ang="5400000" scaled="0"/>
              </a:gradFill>
              <a:ea typeface="Segoe UI" pitchFamily="34" charset="0"/>
              <a:cs typeface="Segoe UI" pitchFamily="34" charset="0"/>
            </a:endParaRPr>
          </a:p>
        </p:txBody>
      </p:sp>
      <p:sp>
        <p:nvSpPr>
          <p:cNvPr id="13" name="Rectangle 12">
            <a:extLst>
              <a:ext uri="{FF2B5EF4-FFF2-40B4-BE49-F238E27FC236}">
                <a16:creationId xmlns:a16="http://schemas.microsoft.com/office/drawing/2014/main" id="{B0058FD6-AA4E-4BB2-86E8-3A8F8F289D52}"/>
              </a:ext>
            </a:extLst>
          </p:cNvPr>
          <p:cNvSpPr/>
          <p:nvPr/>
        </p:nvSpPr>
        <p:spPr>
          <a:xfrm>
            <a:off x="219260" y="2513345"/>
            <a:ext cx="6084407" cy="1385415"/>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a:buNone/>
            </a:pPr>
            <a:r>
              <a:rPr lang="en-US" sz="2000" dirty="0">
                <a:latin typeface="Segoe UI" panose="020B0502040204020203" pitchFamily="34" charset="0"/>
                <a:cs typeface="Segoe UI" panose="020B0502040204020203" pitchFamily="34" charset="0"/>
              </a:rPr>
              <a:t>You can connect directly into the Microsoft's global network at a peering location strategically distributed across the world. </a:t>
            </a:r>
          </a:p>
        </p:txBody>
      </p:sp>
    </p:spTree>
    <p:extLst>
      <p:ext uri="{BB962C8B-B14F-4D97-AF65-F5344CB8AC3E}">
        <p14:creationId xmlns:p14="http://schemas.microsoft.com/office/powerpoint/2010/main" val="2047877794"/>
      </p:ext>
    </p:extLst>
  </p:cSld>
  <p:clrMapOvr>
    <a:masterClrMapping/>
  </p:clrMapOvr>
  <p:transition>
    <p:fade/>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CF26E5-8F0B-491E-BAD5-7CED967CF27F}"/>
              </a:ext>
            </a:extLst>
          </p:cNvPr>
          <p:cNvSpPr>
            <a:spLocks noGrp="1"/>
          </p:cNvSpPr>
          <p:nvPr>
            <p:ph type="title"/>
          </p:nvPr>
        </p:nvSpPr>
        <p:spPr/>
        <p:txBody>
          <a:bodyPr/>
          <a:lstStyle/>
          <a:p>
            <a:r>
              <a:rPr lang="en-US" dirty="0"/>
              <a:t>ExpressRoute using a service provider vs. ExpressRoute Direct</a:t>
            </a:r>
          </a:p>
        </p:txBody>
      </p:sp>
      <p:graphicFrame>
        <p:nvGraphicFramePr>
          <p:cNvPr id="4" name="Table 4">
            <a:extLst>
              <a:ext uri="{FF2B5EF4-FFF2-40B4-BE49-F238E27FC236}">
                <a16:creationId xmlns:a16="http://schemas.microsoft.com/office/drawing/2014/main" id="{494D22D8-F46B-46EB-9446-B0F4C0C4D8FE}"/>
              </a:ext>
            </a:extLst>
          </p:cNvPr>
          <p:cNvGraphicFramePr>
            <a:graphicFrameLocks noGrp="1"/>
          </p:cNvGraphicFramePr>
          <p:nvPr/>
        </p:nvGraphicFramePr>
        <p:xfrm>
          <a:off x="114009" y="1040634"/>
          <a:ext cx="11963982" cy="5680516"/>
        </p:xfrm>
        <a:graphic>
          <a:graphicData uri="http://schemas.openxmlformats.org/drawingml/2006/table">
            <a:tbl>
              <a:tblPr firstRow="1" bandRow="1">
                <a:tableStyleId>{5C22544A-7EE6-4342-B048-85BDC9FD1C3A}</a:tableStyleId>
              </a:tblPr>
              <a:tblGrid>
                <a:gridCol w="5981991">
                  <a:extLst>
                    <a:ext uri="{9D8B030D-6E8A-4147-A177-3AD203B41FA5}">
                      <a16:colId xmlns:a16="http://schemas.microsoft.com/office/drawing/2014/main" val="2494436623"/>
                    </a:ext>
                  </a:extLst>
                </a:gridCol>
                <a:gridCol w="5981991">
                  <a:extLst>
                    <a:ext uri="{9D8B030D-6E8A-4147-A177-3AD203B41FA5}">
                      <a16:colId xmlns:a16="http://schemas.microsoft.com/office/drawing/2014/main" val="3477229868"/>
                    </a:ext>
                  </a:extLst>
                </a:gridCol>
              </a:tblGrid>
              <a:tr h="370840">
                <a:tc>
                  <a:txBody>
                    <a:bodyPr/>
                    <a:lstStyle/>
                    <a:p>
                      <a:r>
                        <a:rPr lang="en-US" b="1" dirty="0"/>
                        <a:t>ExpressRoute Direct</a:t>
                      </a:r>
                    </a:p>
                  </a:txBody>
                  <a:tcPr>
                    <a:lnL w="12700" cap="flat" cmpd="sng" algn="ctr">
                      <a:solidFill>
                        <a:schemeClr val="tx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50000"/>
                      </a:schemeClr>
                    </a:solidFill>
                  </a:tcPr>
                </a:tc>
                <a:tc>
                  <a:txBody>
                    <a:bodyPr/>
                    <a:lstStyle/>
                    <a:p>
                      <a:r>
                        <a:rPr lang="en-US" b="1" dirty="0"/>
                        <a:t>ExpressRoute using a service provider</a:t>
                      </a:r>
                    </a:p>
                  </a:txBody>
                  <a:tcPr>
                    <a:lnL w="12700" cap="flat" cmpd="sng" algn="ctr">
                      <a:solidFill>
                        <a:schemeClr val="bg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50000"/>
                      </a:schemeClr>
                    </a:solidFill>
                  </a:tcPr>
                </a:tc>
                <a:extLst>
                  <a:ext uri="{0D108BD9-81ED-4DB2-BD59-A6C34878D82A}">
                    <a16:rowId xmlns:a16="http://schemas.microsoft.com/office/drawing/2014/main" val="3414995321"/>
                  </a:ext>
                </a:extLst>
              </a:tr>
              <a:tr h="370840">
                <a:tc>
                  <a:txBody>
                    <a:bodyPr/>
                    <a:lstStyle/>
                    <a:p>
                      <a:r>
                        <a:rPr lang="en-US" sz="1200" b="0" dirty="0"/>
                        <a:t>Requires 100 Gbps/10 Gbps infrastructure and full management of all layers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sz="1200" b="0" dirty="0"/>
                        <a:t>Uses service providers to enable fast onboarding and connectivity into existing infrastructure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632935986"/>
                  </a:ext>
                </a:extLst>
              </a:tr>
              <a:tr h="370840">
                <a:tc>
                  <a:txBody>
                    <a:bodyPr/>
                    <a:lstStyle/>
                    <a:p>
                      <a:r>
                        <a:rPr lang="en-US" sz="1200" b="0" dirty="0"/>
                        <a:t>Direct/Dedicated capacity for regulated industries and massive data ingestion</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sz="1200" b="0" dirty="0"/>
                        <a:t>Integrates with hundreds of providers including Ethernet and Multiprotocol Label Switching (MPLS)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861634660"/>
                  </a:ext>
                </a:extLst>
              </a:tr>
              <a:tr h="370840">
                <a:tc>
                  <a:txBody>
                    <a:bodyPr/>
                    <a:lstStyle/>
                    <a:p>
                      <a:r>
                        <a:rPr lang="en-US" sz="1200" b="0" dirty="0"/>
                        <a:t>Customer may select a combination of the following circuit SKUs on 100-Gbps ExpressRoute Direct: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sz="1200" b="0" dirty="0"/>
                        <a:t>Circuits SKUs from 50 Mbps to 10 Gbps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750695540"/>
                  </a:ext>
                </a:extLst>
              </a:tr>
              <a:tr h="427796">
                <a:tc>
                  <a:txBody>
                    <a:bodyPr/>
                    <a:lstStyle/>
                    <a:p>
                      <a:r>
                        <a:rPr lang="en-US" sz="1200" b="0" dirty="0"/>
                        <a:t>5 Gbps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rowSpan="9">
                  <a:txBody>
                    <a:bodyPr/>
                    <a:lstStyle/>
                    <a:p>
                      <a:endParaRPr lang="en-US" sz="1200" b="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444456900"/>
                  </a:ext>
                </a:extLst>
              </a:tr>
              <a:tr h="370840">
                <a:tc>
                  <a:txBody>
                    <a:bodyPr/>
                    <a:lstStyle/>
                    <a:p>
                      <a:r>
                        <a:rPr lang="en-US" sz="1200" b="0" dirty="0"/>
                        <a:t>10 Gbps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vMerge="1">
                  <a:txBody>
                    <a:bodyPr/>
                    <a:lstStyle/>
                    <a:p>
                      <a:endParaRPr lang="en-US" sz="1200" b="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2059467945"/>
                  </a:ext>
                </a:extLst>
              </a:tr>
              <a:tr h="370840">
                <a:tc>
                  <a:txBody>
                    <a:bodyPr/>
                    <a:lstStyle/>
                    <a:p>
                      <a:r>
                        <a:rPr lang="en-US" sz="1200" b="0" dirty="0"/>
                        <a:t>40 Gbps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vMerge="1">
                  <a:txBody>
                    <a:bodyPr/>
                    <a:lstStyle/>
                    <a:p>
                      <a:endParaRPr lang="en-US" sz="1200" b="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2465900524"/>
                  </a:ext>
                </a:extLst>
              </a:tr>
              <a:tr h="370840">
                <a:tc>
                  <a:txBody>
                    <a:bodyPr/>
                    <a:lstStyle/>
                    <a:p>
                      <a:r>
                        <a:rPr lang="en-US" sz="1200" b="0" dirty="0"/>
                        <a:t>100 Gbps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vMerge="1">
                  <a:txBody>
                    <a:bodyPr/>
                    <a:lstStyle/>
                    <a:p>
                      <a:endParaRPr lang="en-US" sz="1200" b="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618130795"/>
                  </a:ext>
                </a:extLst>
              </a:tr>
              <a:tr h="370840">
                <a:tc>
                  <a:txBody>
                    <a:bodyPr/>
                    <a:lstStyle/>
                    <a:p>
                      <a:r>
                        <a:rPr lang="en-US" sz="1200" b="0" dirty="0"/>
                        <a:t>Customer may select a combination of the following circuit SKUs on 10-Gbps ExpressRoute Direct: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vMerge="1">
                  <a:txBody>
                    <a:bodyPr/>
                    <a:lstStyle/>
                    <a:p>
                      <a:endParaRPr lang="en-US" sz="1200" b="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207800264"/>
                  </a:ext>
                </a:extLst>
              </a:tr>
              <a:tr h="370840">
                <a:tc>
                  <a:txBody>
                    <a:bodyPr/>
                    <a:lstStyle/>
                    <a:p>
                      <a:r>
                        <a:rPr lang="en-US" sz="1200" b="0" dirty="0"/>
                        <a:t>1 Gbps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vMerge="1">
                  <a:txBody>
                    <a:bodyPr/>
                    <a:lstStyle/>
                    <a:p>
                      <a:endParaRPr lang="en-US" sz="1200" b="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576474739"/>
                  </a:ext>
                </a:extLst>
              </a:tr>
              <a:tr h="370840">
                <a:tc>
                  <a:txBody>
                    <a:bodyPr/>
                    <a:lstStyle/>
                    <a:p>
                      <a:r>
                        <a:rPr lang="en-US" sz="1200" b="0" dirty="0"/>
                        <a:t>2 Gbps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vMerge="1">
                  <a:txBody>
                    <a:bodyPr/>
                    <a:lstStyle/>
                    <a:p>
                      <a:endParaRPr lang="en-US" sz="1200" b="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3364871242"/>
                  </a:ext>
                </a:extLst>
              </a:tr>
              <a:tr h="370840">
                <a:tc>
                  <a:txBody>
                    <a:bodyPr/>
                    <a:lstStyle/>
                    <a:p>
                      <a:r>
                        <a:rPr lang="en-US" sz="1200" b="0" dirty="0"/>
                        <a:t>5 Gbps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vMerge="1">
                  <a:txBody>
                    <a:bodyPr/>
                    <a:lstStyle/>
                    <a:p>
                      <a:endParaRPr lang="en-US" sz="1200" b="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3500728023"/>
                  </a:ext>
                </a:extLst>
              </a:tr>
              <a:tr h="370840">
                <a:tc>
                  <a:txBody>
                    <a:bodyPr/>
                    <a:lstStyle/>
                    <a:p>
                      <a:r>
                        <a:rPr lang="en-US" sz="1200" b="0" dirty="0"/>
                        <a:t>10 Gbps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vMerge="1">
                  <a:txBody>
                    <a:bodyPr/>
                    <a:lstStyle/>
                    <a:p>
                      <a:endParaRPr lang="en-US" sz="1200" b="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3476199451"/>
                  </a:ext>
                </a:extLst>
              </a:tr>
              <a:tr h="370840">
                <a:tc>
                  <a:txBody>
                    <a:bodyPr/>
                    <a:lstStyle/>
                    <a:p>
                      <a:r>
                        <a:rPr lang="en-US" sz="1200" b="0" dirty="0"/>
                        <a:t>Optimized for single tenant with multiple business units and multiple work environments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sz="1200" b="0" dirty="0"/>
                        <a:t>Optimized for single tenant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687026966"/>
                  </a:ext>
                </a:extLst>
              </a:tr>
            </a:tbl>
          </a:graphicData>
        </a:graphic>
      </p:graphicFrame>
    </p:spTree>
    <p:extLst>
      <p:ext uri="{BB962C8B-B14F-4D97-AF65-F5344CB8AC3E}">
        <p14:creationId xmlns:p14="http://schemas.microsoft.com/office/powerpoint/2010/main" val="2698635265"/>
      </p:ext>
    </p:extLst>
  </p:cSld>
  <p:clrMapOvr>
    <a:masterClrMapping/>
  </p:clrMapOvr>
  <p:transition>
    <p:fade/>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CF26E5-8F0B-491E-BAD5-7CED967CF27F}"/>
              </a:ext>
            </a:extLst>
          </p:cNvPr>
          <p:cNvSpPr>
            <a:spLocks noGrp="1"/>
          </p:cNvSpPr>
          <p:nvPr>
            <p:ph type="title"/>
          </p:nvPr>
        </p:nvSpPr>
        <p:spPr>
          <a:xfrm>
            <a:off x="586740" y="483228"/>
            <a:ext cx="11018520" cy="430887"/>
          </a:xfrm>
        </p:spPr>
        <p:txBody>
          <a:bodyPr/>
          <a:lstStyle/>
          <a:p>
            <a:r>
              <a:rPr lang="en-US" dirty="0"/>
              <a:t>Circuit SKUs</a:t>
            </a:r>
          </a:p>
        </p:txBody>
      </p:sp>
      <p:graphicFrame>
        <p:nvGraphicFramePr>
          <p:cNvPr id="4" name="Table 4">
            <a:extLst>
              <a:ext uri="{FF2B5EF4-FFF2-40B4-BE49-F238E27FC236}">
                <a16:creationId xmlns:a16="http://schemas.microsoft.com/office/drawing/2014/main" id="{1EBDC326-9D0C-4689-9155-006819B6B049}"/>
              </a:ext>
            </a:extLst>
          </p:cNvPr>
          <p:cNvGraphicFramePr>
            <a:graphicFrameLocks noGrp="1"/>
          </p:cNvGraphicFramePr>
          <p:nvPr/>
        </p:nvGraphicFramePr>
        <p:xfrm>
          <a:off x="2032000" y="1434234"/>
          <a:ext cx="8128000" cy="2595880"/>
        </p:xfrm>
        <a:graphic>
          <a:graphicData uri="http://schemas.openxmlformats.org/drawingml/2006/table">
            <a:tbl>
              <a:tblPr firstRow="1">
                <a:tableStyleId>{21E4AEA4-8DFA-4A89-87EB-49C32662AFE0}</a:tableStyleId>
              </a:tblPr>
              <a:tblGrid>
                <a:gridCol w="4064000">
                  <a:extLst>
                    <a:ext uri="{9D8B030D-6E8A-4147-A177-3AD203B41FA5}">
                      <a16:colId xmlns:a16="http://schemas.microsoft.com/office/drawing/2014/main" val="4119027112"/>
                    </a:ext>
                  </a:extLst>
                </a:gridCol>
                <a:gridCol w="4064000">
                  <a:extLst>
                    <a:ext uri="{9D8B030D-6E8A-4147-A177-3AD203B41FA5}">
                      <a16:colId xmlns:a16="http://schemas.microsoft.com/office/drawing/2014/main" val="1563991330"/>
                    </a:ext>
                  </a:extLst>
                </a:gridCol>
              </a:tblGrid>
              <a:tr h="370840">
                <a:tc gridSpan="2">
                  <a:txBody>
                    <a:bodyPr/>
                    <a:lstStyle/>
                    <a:p>
                      <a:pPr algn="ctr"/>
                      <a:r>
                        <a:rPr lang="en-US" dirty="0"/>
                        <a:t>Circuit Sizes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accent1">
                        <a:lumMod val="50000"/>
                      </a:schemeClr>
                    </a:solidFill>
                  </a:tcPr>
                </a:tc>
                <a:tc hMerge="1">
                  <a:txBody>
                    <a:bodyPr/>
                    <a:lstStyle/>
                    <a:p>
                      <a:endParaRPr lang="en-US" dirty="0"/>
                    </a:p>
                  </a:txBody>
                  <a:tcPr anchor="ctr"/>
                </a:tc>
                <a:extLst>
                  <a:ext uri="{0D108BD9-81ED-4DB2-BD59-A6C34878D82A}">
                    <a16:rowId xmlns:a16="http://schemas.microsoft.com/office/drawing/2014/main" val="413004125"/>
                  </a:ext>
                </a:extLst>
              </a:tr>
              <a:tr h="370840">
                <a:tc>
                  <a:txBody>
                    <a:bodyPr/>
                    <a:lstStyle/>
                    <a:p>
                      <a:r>
                        <a:rPr lang="en-US" sz="1600" b="1" dirty="0"/>
                        <a:t>100-Gbps ExpressRoute Direct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sz="1600" b="1" dirty="0"/>
                        <a:t>10-Gbps ExpressRoute Direct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084801670"/>
                  </a:ext>
                </a:extLst>
              </a:tr>
              <a:tr h="370840">
                <a:tc>
                  <a:txBody>
                    <a:bodyPr/>
                    <a:lstStyle/>
                    <a:p>
                      <a:r>
                        <a:rPr lang="en-US" sz="1600" b="1" dirty="0"/>
                        <a:t>Subscribed Bandwidth</a:t>
                      </a:r>
                      <a:r>
                        <a:rPr lang="en-US" sz="1600" dirty="0"/>
                        <a:t>: 200 Gbps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sz="1600" b="1" dirty="0"/>
                        <a:t>Subscribed Bandwidth</a:t>
                      </a:r>
                      <a:r>
                        <a:rPr lang="en-US" sz="1600" dirty="0"/>
                        <a:t>: 20 Gbps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710740797"/>
                  </a:ext>
                </a:extLst>
              </a:tr>
              <a:tr h="370840">
                <a:tc>
                  <a:txBody>
                    <a:bodyPr/>
                    <a:lstStyle/>
                    <a:p>
                      <a:pPr marL="285750" indent="-285750">
                        <a:buFont typeface="Arial" panose="020B0604020202020204" pitchFamily="34" charset="0"/>
                        <a:buChar char="•"/>
                      </a:pPr>
                      <a:r>
                        <a:rPr lang="en-US" sz="1600" dirty="0"/>
                        <a:t>5 Gbps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285750" indent="-285750">
                        <a:buFont typeface="Arial" panose="020B0604020202020204" pitchFamily="34" charset="0"/>
                        <a:buChar char="•"/>
                      </a:pPr>
                      <a:r>
                        <a:rPr lang="en-US" sz="1600" dirty="0"/>
                        <a:t>1 Gbps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193951602"/>
                  </a:ext>
                </a:extLst>
              </a:tr>
              <a:tr h="370840">
                <a:tc>
                  <a:txBody>
                    <a:bodyPr/>
                    <a:lstStyle/>
                    <a:p>
                      <a:pPr marL="285750" indent="-285750">
                        <a:buFont typeface="Arial" panose="020B0604020202020204" pitchFamily="34" charset="0"/>
                        <a:buChar char="•"/>
                      </a:pPr>
                      <a:r>
                        <a:rPr lang="en-US" sz="1600" dirty="0"/>
                        <a:t>10 Gbps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285750" indent="-285750">
                        <a:buFont typeface="Arial" panose="020B0604020202020204" pitchFamily="34" charset="0"/>
                        <a:buChar char="•"/>
                      </a:pPr>
                      <a:r>
                        <a:rPr lang="en-US" sz="1600" dirty="0"/>
                        <a:t>2 Gbps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656488731"/>
                  </a:ext>
                </a:extLst>
              </a:tr>
              <a:tr h="370840">
                <a:tc>
                  <a:txBody>
                    <a:bodyPr/>
                    <a:lstStyle/>
                    <a:p>
                      <a:pPr marL="285750" indent="-285750">
                        <a:buFont typeface="Arial" panose="020B0604020202020204" pitchFamily="34" charset="0"/>
                        <a:buChar char="•"/>
                      </a:pPr>
                      <a:r>
                        <a:rPr lang="en-US" sz="1600" dirty="0"/>
                        <a:t>40 Gbps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285750" indent="-285750">
                        <a:buFont typeface="Arial" panose="020B0604020202020204" pitchFamily="34" charset="0"/>
                        <a:buChar char="•"/>
                      </a:pPr>
                      <a:r>
                        <a:rPr lang="en-US" sz="1600" dirty="0"/>
                        <a:t>5 Gbps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781657673"/>
                  </a:ext>
                </a:extLst>
              </a:tr>
              <a:tr h="370840">
                <a:tc>
                  <a:txBody>
                    <a:bodyPr/>
                    <a:lstStyle/>
                    <a:p>
                      <a:pPr marL="285750" indent="-285750">
                        <a:buFont typeface="Arial" panose="020B0604020202020204" pitchFamily="34" charset="0"/>
                        <a:buChar char="•"/>
                      </a:pPr>
                      <a:r>
                        <a:rPr lang="en-US" sz="1600" dirty="0"/>
                        <a:t>100 Gbps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285750" indent="-285750">
                        <a:buFont typeface="Arial" panose="020B0604020202020204" pitchFamily="34" charset="0"/>
                        <a:buChar char="•"/>
                      </a:pPr>
                      <a:r>
                        <a:rPr lang="en-US" sz="1600" dirty="0"/>
                        <a:t>10 Gbps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94589014"/>
                  </a:ext>
                </a:extLst>
              </a:tr>
            </a:tbl>
          </a:graphicData>
        </a:graphic>
      </p:graphicFrame>
      <p:sp>
        <p:nvSpPr>
          <p:cNvPr id="6" name="Rectangle 5">
            <a:extLst>
              <a:ext uri="{FF2B5EF4-FFF2-40B4-BE49-F238E27FC236}">
                <a16:creationId xmlns:a16="http://schemas.microsoft.com/office/drawing/2014/main" id="{6E5C5F34-4D71-49D1-ABAF-4B2F248BF02B}"/>
              </a:ext>
            </a:extLst>
          </p:cNvPr>
          <p:cNvSpPr/>
          <p:nvPr/>
        </p:nvSpPr>
        <p:spPr>
          <a:xfrm>
            <a:off x="152400" y="4621956"/>
            <a:ext cx="11887200" cy="793101"/>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defTabSz="1066800" eaLnBrk="1" fontAlgn="auto" latinLnBrk="0" hangingPunct="1">
              <a:lnSpc>
                <a:spcPct val="100000"/>
              </a:lnSpc>
              <a:spcBef>
                <a:spcPct val="0"/>
              </a:spcBef>
              <a:spcAft>
                <a:spcPct val="35000"/>
              </a:spcAft>
              <a:buClrTx/>
              <a:buSzTx/>
              <a:buFontTx/>
              <a:buNone/>
              <a:tabLst/>
              <a:defRPr/>
            </a:pPr>
            <a:r>
              <a:rPr lang="en-US" sz="2000" b="1" kern="0" dirty="0">
                <a:latin typeface="Segoe UI"/>
                <a:ea typeface="+mn-ea"/>
                <a:cs typeface="+mn-cs"/>
              </a:rPr>
              <a:t>Note</a:t>
            </a:r>
            <a:r>
              <a:rPr lang="en-US" sz="2000" kern="0" dirty="0">
                <a:latin typeface="Segoe UI"/>
                <a:ea typeface="+mn-ea"/>
                <a:cs typeface="+mn-cs"/>
              </a:rPr>
              <a:t>: The physical port pairs are 100 Gbps or 10 Gbps only and can have multiple virtual circuits</a:t>
            </a:r>
            <a:endParaRPr kumimoji="0" lang="en-US" sz="2000" b="0" i="0" u="none" strike="noStrike" kern="0" cap="none" spc="0" normalizeH="0" baseline="0" noProof="0" dirty="0">
              <a:ln>
                <a:noFill/>
              </a:ln>
              <a:effectLst/>
              <a:uLnTx/>
              <a:uFillTx/>
              <a:latin typeface="Segoe UI"/>
              <a:ea typeface="+mn-ea"/>
              <a:cs typeface="+mn-cs"/>
            </a:endParaRPr>
          </a:p>
        </p:txBody>
      </p:sp>
    </p:spTree>
    <p:extLst>
      <p:ext uri="{BB962C8B-B14F-4D97-AF65-F5344CB8AC3E}">
        <p14:creationId xmlns:p14="http://schemas.microsoft.com/office/powerpoint/2010/main" val="1593538422"/>
      </p:ext>
    </p:extLst>
  </p:cSld>
  <p:clrMapOvr>
    <a:masterClrMapping/>
  </p:clrMapOvr>
  <p:transition>
    <p:fade/>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B064E2-30E9-40D8-9650-05439AFEE007}"/>
              </a:ext>
            </a:extLst>
          </p:cNvPr>
          <p:cNvSpPr>
            <a:spLocks noGrp="1"/>
          </p:cNvSpPr>
          <p:nvPr>
            <p:ph type="title"/>
          </p:nvPr>
        </p:nvSpPr>
        <p:spPr>
          <a:xfrm>
            <a:off x="582042" y="1233607"/>
            <a:ext cx="4167887" cy="1661993"/>
          </a:xfrm>
        </p:spPr>
        <p:txBody>
          <a:bodyPr/>
          <a:lstStyle/>
          <a:p>
            <a:r>
              <a:rPr lang="en-US" dirty="0"/>
              <a:t>Demonstrations: Network Connectivity</a:t>
            </a:r>
          </a:p>
        </p:txBody>
      </p:sp>
      <p:sp>
        <p:nvSpPr>
          <p:cNvPr id="3" name="Text Placeholder 2">
            <a:extLst>
              <a:ext uri="{FF2B5EF4-FFF2-40B4-BE49-F238E27FC236}">
                <a16:creationId xmlns:a16="http://schemas.microsoft.com/office/drawing/2014/main" id="{9A8C58BA-5BFE-4B4B-8CEE-2F1964BC9C92}"/>
              </a:ext>
            </a:extLst>
          </p:cNvPr>
          <p:cNvSpPr>
            <a:spLocks noGrp="1"/>
          </p:cNvSpPr>
          <p:nvPr>
            <p:ph type="body" sz="quarter" idx="12"/>
          </p:nvPr>
        </p:nvSpPr>
        <p:spPr>
          <a:xfrm>
            <a:off x="582042" y="3238500"/>
            <a:ext cx="4164583" cy="692497"/>
          </a:xfrm>
        </p:spPr>
        <p:txBody>
          <a:bodyPr/>
          <a:lstStyle/>
          <a:p>
            <a:pPr marL="342900" indent="-342900">
              <a:spcAft>
                <a:spcPts val="600"/>
              </a:spcAft>
              <a:buFont typeface="Arial" panose="020B0604020202020204" pitchFamily="34" charset="0"/>
              <a:buChar char="•"/>
            </a:pPr>
            <a:r>
              <a:rPr lang="en-US" dirty="0">
                <a:latin typeface="Segoe UI" panose="020B0502040204020203" pitchFamily="34" charset="0"/>
                <a:cs typeface="Segoe UI" panose="020B0502040204020203" pitchFamily="34" charset="0"/>
              </a:rPr>
              <a:t>Network Security Groups</a:t>
            </a:r>
          </a:p>
          <a:p>
            <a:pPr marL="342900" indent="-342900">
              <a:spcAft>
                <a:spcPts val="600"/>
              </a:spcAft>
              <a:buFont typeface="Arial" panose="020B0604020202020204" pitchFamily="34" charset="0"/>
              <a:buChar char="•"/>
            </a:pPr>
            <a:r>
              <a:rPr lang="en-US" dirty="0">
                <a:latin typeface="Segoe UI" panose="020B0502040204020203" pitchFamily="34" charset="0"/>
                <a:cs typeface="Segoe UI" panose="020B0502040204020203" pitchFamily="34" charset="0"/>
              </a:rPr>
              <a:t>Application Security Groups</a:t>
            </a:r>
          </a:p>
        </p:txBody>
      </p:sp>
    </p:spTree>
    <p:extLst>
      <p:ext uri="{BB962C8B-B14F-4D97-AF65-F5344CB8AC3E}">
        <p14:creationId xmlns:p14="http://schemas.microsoft.com/office/powerpoint/2010/main" val="3037406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3F17D8-EF92-43F9-A573-C0CD57A4AFC8}"/>
              </a:ext>
            </a:extLst>
          </p:cNvPr>
          <p:cNvSpPr>
            <a:spLocks noGrp="1"/>
          </p:cNvSpPr>
          <p:nvPr>
            <p:ph type="title"/>
          </p:nvPr>
        </p:nvSpPr>
        <p:spPr/>
        <p:txBody>
          <a:bodyPr/>
          <a:lstStyle/>
          <a:p>
            <a:r>
              <a:rPr lang="en-US" dirty="0"/>
              <a:t>Additional Study – Network Security</a:t>
            </a:r>
          </a:p>
        </p:txBody>
      </p:sp>
      <p:sp>
        <p:nvSpPr>
          <p:cNvPr id="3" name="Text Placeholder 2">
            <a:extLst>
              <a:ext uri="{FF2B5EF4-FFF2-40B4-BE49-F238E27FC236}">
                <a16:creationId xmlns:a16="http://schemas.microsoft.com/office/drawing/2014/main" id="{4D036082-CA0B-4B74-B9FB-01212028965C}"/>
              </a:ext>
            </a:extLst>
          </p:cNvPr>
          <p:cNvSpPr>
            <a:spLocks noGrp="1"/>
          </p:cNvSpPr>
          <p:nvPr>
            <p:ph type="body" sz="quarter" idx="4294967295"/>
          </p:nvPr>
        </p:nvSpPr>
        <p:spPr>
          <a:xfrm>
            <a:off x="5330825" y="1960563"/>
            <a:ext cx="6861175" cy="3619500"/>
          </a:xfrm>
        </p:spPr>
        <p:txBody>
          <a:bodyPr/>
          <a:lstStyle/>
          <a:p>
            <a:pPr marL="228600" lvl="1" indent="0">
              <a:buNone/>
            </a:pPr>
            <a:r>
              <a:rPr lang="en-US" sz="2400" dirty="0"/>
              <a:t>Encrypt network traffic end to end with Azure Application Gateway (Exercise)</a:t>
            </a:r>
          </a:p>
          <a:p>
            <a:pPr marL="228600" lvl="1" indent="0">
              <a:buNone/>
            </a:pPr>
            <a:r>
              <a:rPr lang="en-US" sz="2400" dirty="0"/>
              <a:t>Connect your on-premises network to the Microsoft global network by using ExpressRoute</a:t>
            </a:r>
          </a:p>
          <a:p>
            <a:pPr marL="228600" lvl="1" indent="0">
              <a:buNone/>
            </a:pPr>
            <a:r>
              <a:rPr lang="en-US" sz="2400" dirty="0"/>
              <a:t>Design a hybrid network architecture on Azure</a:t>
            </a:r>
          </a:p>
          <a:p>
            <a:pPr marL="228600" lvl="1" indent="0">
              <a:buNone/>
            </a:pPr>
            <a:r>
              <a:rPr lang="en-US" sz="2400" dirty="0"/>
              <a:t>Secure and isolate access to Azure resources by using network security groups and service endpoints (Exercise)</a:t>
            </a:r>
          </a:p>
          <a:p>
            <a:pPr lvl="1">
              <a:buFont typeface="Arial" panose="020B0604020202020204" pitchFamily="34" charset="0"/>
              <a:buChar char="•"/>
            </a:pPr>
            <a:endParaRPr lang="en-US" sz="2400" dirty="0"/>
          </a:p>
          <a:p>
            <a:pPr lvl="1"/>
            <a:endParaRPr lang="en-US" dirty="0"/>
          </a:p>
        </p:txBody>
      </p:sp>
      <p:sp>
        <p:nvSpPr>
          <p:cNvPr id="4" name="Rectangle 3">
            <a:extLst>
              <a:ext uri="{FF2B5EF4-FFF2-40B4-BE49-F238E27FC236}">
                <a16:creationId xmlns:a16="http://schemas.microsoft.com/office/drawing/2014/main" id="{4EAA8DE9-F615-4CEB-92DC-54DA2D3F3495}"/>
              </a:ext>
            </a:extLst>
          </p:cNvPr>
          <p:cNvSpPr/>
          <p:nvPr/>
        </p:nvSpPr>
        <p:spPr bwMode="auto">
          <a:xfrm>
            <a:off x="585217" y="1104619"/>
            <a:ext cx="3454496" cy="640080"/>
          </a:xfrm>
          <a:prstGeom prst="rect">
            <a:avLst/>
          </a:prstGeom>
          <a:solidFill>
            <a:schemeClr val="accent1">
              <a:lumMod val="50000"/>
            </a:schemeClr>
          </a:solidFill>
          <a:ln w="6350">
            <a:solidFill>
              <a:srgbClr val="0078D3"/>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defTabSz="932742"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FFFFFF"/>
                </a:solidFill>
                <a:effectLst/>
                <a:uLnTx/>
                <a:uFillTx/>
                <a:latin typeface="Segoe UI Semibold"/>
                <a:ea typeface="+mn-ea"/>
                <a:cs typeface="+mn-cs"/>
              </a:rPr>
              <a:t>Module Review Questions</a:t>
            </a:r>
          </a:p>
        </p:txBody>
      </p:sp>
      <p:sp>
        <p:nvSpPr>
          <p:cNvPr id="6" name="Rectangle 5">
            <a:extLst>
              <a:ext uri="{FF2B5EF4-FFF2-40B4-BE49-F238E27FC236}">
                <a16:creationId xmlns:a16="http://schemas.microsoft.com/office/drawing/2014/main" id="{132D2923-8E37-4737-B6A5-A542D55B542A}"/>
              </a:ext>
            </a:extLst>
          </p:cNvPr>
          <p:cNvSpPr/>
          <p:nvPr/>
        </p:nvSpPr>
        <p:spPr bwMode="auto">
          <a:xfrm>
            <a:off x="4244986" y="1104619"/>
            <a:ext cx="7938532" cy="640080"/>
          </a:xfrm>
          <a:prstGeom prst="rect">
            <a:avLst/>
          </a:prstGeom>
          <a:solidFill>
            <a:schemeClr val="accent1">
              <a:lumMod val="50000"/>
            </a:schemeClr>
          </a:solidFill>
          <a:ln w="6350">
            <a:solidFill>
              <a:srgbClr val="0078D3"/>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defTabSz="932742"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FFFFFF"/>
                </a:solidFill>
                <a:effectLst/>
                <a:uLnTx/>
                <a:uFillTx/>
                <a:latin typeface="Segoe UI Semibold"/>
                <a:ea typeface="+mn-ea"/>
                <a:cs typeface="+mn-cs"/>
              </a:rPr>
              <a:t>Microsoft Learn Modules (docs.microsoft.com/Learn)</a:t>
            </a:r>
          </a:p>
        </p:txBody>
      </p:sp>
      <p:cxnSp>
        <p:nvCxnSpPr>
          <p:cNvPr id="9" name="Straight Connector 8">
            <a:extLst>
              <a:ext uri="{FF2B5EF4-FFF2-40B4-BE49-F238E27FC236}">
                <a16:creationId xmlns:a16="http://schemas.microsoft.com/office/drawing/2014/main" id="{1C2E513C-7D86-4619-A196-0A37423BB6E4}"/>
              </a:ext>
              <a:ext uri="{C183D7F6-B498-43B3-948B-1728B52AA6E4}">
                <adec:decorative xmlns:adec="http://schemas.microsoft.com/office/drawing/2017/decorative" val="1"/>
              </a:ext>
            </a:extLst>
          </p:cNvPr>
          <p:cNvCxnSpPr>
            <a:cxnSpLocks/>
          </p:cNvCxnSpPr>
          <p:nvPr/>
        </p:nvCxnSpPr>
        <p:spPr>
          <a:xfrm>
            <a:off x="4459869" y="2778121"/>
            <a:ext cx="6498704" cy="0"/>
          </a:xfrm>
          <a:prstGeom prst="line">
            <a:avLst/>
          </a:prstGeom>
          <a:ln w="9525">
            <a:solidFill>
              <a:schemeClr val="bg1">
                <a:lumMod val="7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A5A71681-FDF6-4897-99C7-0973E28AA7CF}"/>
              </a:ext>
              <a:ext uri="{C183D7F6-B498-43B3-948B-1728B52AA6E4}">
                <adec:decorative xmlns:adec="http://schemas.microsoft.com/office/drawing/2017/decorative" val="1"/>
              </a:ext>
            </a:extLst>
          </p:cNvPr>
          <p:cNvCxnSpPr>
            <a:cxnSpLocks/>
          </p:cNvCxnSpPr>
          <p:nvPr/>
        </p:nvCxnSpPr>
        <p:spPr>
          <a:xfrm>
            <a:off x="4459869" y="3559171"/>
            <a:ext cx="6498704" cy="0"/>
          </a:xfrm>
          <a:prstGeom prst="line">
            <a:avLst/>
          </a:prstGeom>
          <a:ln w="9525">
            <a:solidFill>
              <a:schemeClr val="bg1">
                <a:lumMod val="7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CFB0AAF7-03C8-4047-9DC6-262BDE22DEF8}"/>
              </a:ext>
              <a:ext uri="{C183D7F6-B498-43B3-948B-1728B52AA6E4}">
                <adec:decorative xmlns:adec="http://schemas.microsoft.com/office/drawing/2017/decorative" val="1"/>
              </a:ext>
            </a:extLst>
          </p:cNvPr>
          <p:cNvCxnSpPr>
            <a:cxnSpLocks/>
          </p:cNvCxnSpPr>
          <p:nvPr/>
        </p:nvCxnSpPr>
        <p:spPr>
          <a:xfrm>
            <a:off x="4459869" y="3987796"/>
            <a:ext cx="6498704" cy="0"/>
          </a:xfrm>
          <a:prstGeom prst="line">
            <a:avLst/>
          </a:prstGeom>
          <a:ln w="9525">
            <a:solidFill>
              <a:schemeClr val="bg1">
                <a:lumMod val="7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BC4F191A-4A71-4DE6-BC98-B8EA5752285C}"/>
              </a:ext>
              <a:ext uri="{C183D7F6-B498-43B3-948B-1728B52AA6E4}">
                <adec:decorative xmlns:adec="http://schemas.microsoft.com/office/drawing/2017/decorative" val="1"/>
              </a:ext>
            </a:extLst>
          </p:cNvPr>
          <p:cNvCxnSpPr>
            <a:cxnSpLocks/>
          </p:cNvCxnSpPr>
          <p:nvPr/>
        </p:nvCxnSpPr>
        <p:spPr>
          <a:xfrm>
            <a:off x="4459869" y="5187946"/>
            <a:ext cx="6498704" cy="0"/>
          </a:xfrm>
          <a:prstGeom prst="line">
            <a:avLst/>
          </a:prstGeom>
          <a:ln w="9525">
            <a:solidFill>
              <a:schemeClr val="bg1">
                <a:lumMod val="7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pic>
        <p:nvPicPr>
          <p:cNvPr id="10" name="Picture 9">
            <a:extLst>
              <a:ext uri="{FF2B5EF4-FFF2-40B4-BE49-F238E27FC236}">
                <a16:creationId xmlns:a16="http://schemas.microsoft.com/office/drawing/2014/main" id="{7FC238FD-D288-49E2-930C-A763D23B2BA0}"/>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1692483" y="2377057"/>
            <a:ext cx="1494645" cy="2173707"/>
          </a:xfrm>
          <a:prstGeom prst="rect">
            <a:avLst/>
          </a:prstGeom>
        </p:spPr>
      </p:pic>
    </p:spTree>
    <p:extLst>
      <p:ext uri="{BB962C8B-B14F-4D97-AF65-F5344CB8AC3E}">
        <p14:creationId xmlns:p14="http://schemas.microsoft.com/office/powerpoint/2010/main" val="1108880295"/>
      </p:ext>
    </p:extLst>
  </p:cSld>
  <p:clrMapOvr>
    <a:masterClrMapping/>
  </p:clrMapOvr>
  <p:transition>
    <p:fade/>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cs typeface="Segoe UI"/>
              </a:rPr>
              <a:t>Host Security </a:t>
            </a:r>
            <a:endParaRPr lang="en-US" dirty="0"/>
          </a:p>
        </p:txBody>
      </p:sp>
      <p:pic>
        <p:nvPicPr>
          <p:cNvPr id="4" name="Picture 3">
            <a:extLst>
              <a:ext uri="{FF2B5EF4-FFF2-40B4-BE49-F238E27FC236}">
                <a16:creationId xmlns:a16="http://schemas.microsoft.com/office/drawing/2014/main" id="{F2EC4C67-1870-4B1D-97AD-BCBDDD0A8FB4}"/>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10106596" y="2606220"/>
            <a:ext cx="1180528" cy="1991543"/>
          </a:xfrm>
          <a:prstGeom prst="rect">
            <a:avLst/>
          </a:prstGeom>
        </p:spPr>
      </p:pic>
    </p:spTree>
    <p:extLst>
      <p:ext uri="{BB962C8B-B14F-4D97-AF65-F5344CB8AC3E}">
        <p14:creationId xmlns:p14="http://schemas.microsoft.com/office/powerpoint/2010/main" val="3272564355"/>
      </p:ext>
    </p:extLst>
  </p:cSld>
  <p:clrMapOvr>
    <a:masterClrMapping/>
  </p:clrMapOvr>
  <p:transition>
    <p:fade/>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8D01619-B855-4CAE-A8E4-8E35614E84D2}"/>
              </a:ext>
            </a:extLst>
          </p:cNvPr>
          <p:cNvSpPr>
            <a:spLocks noGrp="1"/>
          </p:cNvSpPr>
          <p:nvPr>
            <p:ph type="title"/>
          </p:nvPr>
        </p:nvSpPr>
        <p:spPr/>
        <p:txBody>
          <a:bodyPr/>
          <a:lstStyle/>
          <a:p>
            <a:r>
              <a:rPr lang="en-US" dirty="0">
                <a:cs typeface="Segoe UI"/>
              </a:rPr>
              <a:t>Host Security </a:t>
            </a:r>
            <a:endParaRPr lang="en-US" dirty="0">
              <a:solidFill>
                <a:srgbClr val="FF0000"/>
              </a:solidFill>
            </a:endParaRPr>
          </a:p>
        </p:txBody>
      </p:sp>
      <p:sp>
        <p:nvSpPr>
          <p:cNvPr id="3" name="Text Placeholder 2">
            <a:extLst>
              <a:ext uri="{FF2B5EF4-FFF2-40B4-BE49-F238E27FC236}">
                <a16:creationId xmlns:a16="http://schemas.microsoft.com/office/drawing/2014/main" id="{6AF92ECE-DD0F-47BC-BA38-77FEAD72AA49}"/>
              </a:ext>
            </a:extLst>
          </p:cNvPr>
          <p:cNvSpPr>
            <a:spLocks noGrp="1"/>
          </p:cNvSpPr>
          <p:nvPr>
            <p:ph type="body" sz="quarter" idx="4294967295"/>
          </p:nvPr>
        </p:nvSpPr>
        <p:spPr>
          <a:xfrm>
            <a:off x="5334000" y="647700"/>
            <a:ext cx="6858000" cy="5784850"/>
          </a:xfrm>
        </p:spPr>
        <p:txBody>
          <a:bodyPr vert="horz" wrap="square" lIns="0" tIns="0" rIns="0" bIns="0" rtlCol="0" anchor="t">
            <a:spAutoFit/>
          </a:bodyPr>
          <a:lstStyle/>
          <a:p>
            <a:pPr marL="0" indent="0">
              <a:spcBef>
                <a:spcPts val="1200"/>
              </a:spcBef>
              <a:spcAft>
                <a:spcPts val="1200"/>
              </a:spcAft>
              <a:buNone/>
            </a:pPr>
            <a:r>
              <a:rPr lang="en-US" sz="2400" dirty="0">
                <a:latin typeface="Segoe UI" panose="020B0502040204020203" pitchFamily="34" charset="0"/>
                <a:ea typeface="+mn-lt"/>
                <a:cs typeface="Segoe UI" panose="020B0502040204020203" pitchFamily="34" charset="0"/>
              </a:rPr>
              <a:t>Endpoint Protection</a:t>
            </a:r>
          </a:p>
          <a:p>
            <a:pPr marL="0" indent="0">
              <a:spcBef>
                <a:spcPts val="1200"/>
              </a:spcBef>
              <a:spcAft>
                <a:spcPts val="1200"/>
              </a:spcAft>
              <a:buNone/>
            </a:pPr>
            <a:r>
              <a:rPr lang="en-US" sz="2400" dirty="0">
                <a:latin typeface="Segoe UI" panose="020B0502040204020203" pitchFamily="34" charset="0"/>
                <a:ea typeface="+mn-lt"/>
                <a:cs typeface="Segoe UI" panose="020B0502040204020203" pitchFamily="34" charset="0"/>
              </a:rPr>
              <a:t>Privileged Access Workstations</a:t>
            </a:r>
          </a:p>
          <a:p>
            <a:pPr marL="0" indent="0">
              <a:spcBef>
                <a:spcPts val="1200"/>
              </a:spcBef>
              <a:spcAft>
                <a:spcPts val="1200"/>
              </a:spcAft>
              <a:buNone/>
            </a:pPr>
            <a:r>
              <a:rPr lang="en-US" sz="2400" dirty="0">
                <a:latin typeface="Segoe UI" panose="020B0502040204020203" pitchFamily="34" charset="0"/>
                <a:ea typeface="+mn-lt"/>
                <a:cs typeface="Segoe UI" panose="020B0502040204020203" pitchFamily="34" charset="0"/>
              </a:rPr>
              <a:t>Virtual Machine Templates</a:t>
            </a:r>
            <a:endParaRPr lang="en-US" sz="2400" dirty="0">
              <a:latin typeface="Segoe UI" panose="020B0502040204020203" pitchFamily="34" charset="0"/>
              <a:cs typeface="Segoe UI" panose="020B0502040204020203" pitchFamily="34" charset="0"/>
            </a:endParaRPr>
          </a:p>
          <a:p>
            <a:pPr marL="0" indent="0">
              <a:spcBef>
                <a:spcPts val="1200"/>
              </a:spcBef>
              <a:spcAft>
                <a:spcPts val="1200"/>
              </a:spcAft>
              <a:buNone/>
            </a:pPr>
            <a:r>
              <a:rPr lang="en-US" sz="2400" dirty="0">
                <a:solidFill>
                  <a:schemeClr val="tx1"/>
                </a:solidFill>
                <a:latin typeface="Segoe UI" panose="020B0502040204020203" pitchFamily="34" charset="0"/>
                <a:ea typeface="+mn-lt"/>
                <a:cs typeface="Segoe UI" panose="020B0502040204020203" pitchFamily="34" charset="0"/>
              </a:rPr>
              <a:t>Remote Access Management </a:t>
            </a:r>
          </a:p>
          <a:p>
            <a:pPr marL="0" indent="0">
              <a:spcBef>
                <a:spcPts val="1200"/>
              </a:spcBef>
              <a:spcAft>
                <a:spcPts val="1200"/>
              </a:spcAft>
              <a:buNone/>
            </a:pPr>
            <a:r>
              <a:rPr lang="en-US" sz="2400" dirty="0">
                <a:latin typeface="Segoe UI" panose="020B0502040204020203" pitchFamily="34" charset="0"/>
                <a:ea typeface="+mn-lt"/>
                <a:cs typeface="Segoe UI" panose="020B0502040204020203" pitchFamily="34" charset="0"/>
              </a:rPr>
              <a:t>Update Management</a:t>
            </a:r>
            <a:endParaRPr lang="en-US" sz="2400" dirty="0">
              <a:latin typeface="Segoe UI" panose="020B0502040204020203" pitchFamily="34" charset="0"/>
              <a:cs typeface="Segoe UI" panose="020B0502040204020203" pitchFamily="34" charset="0"/>
            </a:endParaRPr>
          </a:p>
          <a:p>
            <a:pPr marL="0" indent="0">
              <a:spcBef>
                <a:spcPts val="1200"/>
              </a:spcBef>
              <a:spcAft>
                <a:spcPts val="1200"/>
              </a:spcAft>
              <a:buNone/>
            </a:pPr>
            <a:r>
              <a:rPr lang="en-US" sz="2400" dirty="0">
                <a:latin typeface="Segoe UI" panose="020B0502040204020203" pitchFamily="34" charset="0"/>
                <a:ea typeface="+mn-lt"/>
                <a:cs typeface="Segoe UI" panose="020B0502040204020203" pitchFamily="34" charset="0"/>
              </a:rPr>
              <a:t>Disk Encryption</a:t>
            </a:r>
          </a:p>
          <a:p>
            <a:pPr marL="0" indent="0">
              <a:spcBef>
                <a:spcPts val="1200"/>
              </a:spcBef>
              <a:spcAft>
                <a:spcPts val="1200"/>
              </a:spcAft>
              <a:buNone/>
            </a:pPr>
            <a:r>
              <a:rPr lang="en-US" sz="2400" dirty="0">
                <a:latin typeface="Segoe UI" panose="020B0502040204020203" pitchFamily="34" charset="0"/>
                <a:ea typeface="+mn-lt"/>
                <a:cs typeface="Segoe UI" panose="020B0502040204020203" pitchFamily="34" charset="0"/>
              </a:rPr>
              <a:t>Microsoft Defender</a:t>
            </a:r>
            <a:endParaRPr lang="en-US" sz="2400" dirty="0">
              <a:latin typeface="Segoe UI" panose="020B0502040204020203" pitchFamily="34" charset="0"/>
              <a:cs typeface="Segoe UI" panose="020B0502040204020203" pitchFamily="34" charset="0"/>
            </a:endParaRPr>
          </a:p>
          <a:p>
            <a:pPr marL="0" indent="0">
              <a:spcBef>
                <a:spcPts val="1200"/>
              </a:spcBef>
              <a:spcAft>
                <a:spcPts val="1200"/>
              </a:spcAft>
              <a:buNone/>
            </a:pPr>
            <a:r>
              <a:rPr lang="en-US" sz="2400" dirty="0">
                <a:latin typeface="Segoe UI" panose="020B0502040204020203" pitchFamily="34" charset="0"/>
                <a:ea typeface="+mn-lt"/>
                <a:cs typeface="Segoe UI" panose="020B0502040204020203" pitchFamily="34" charset="0"/>
              </a:rPr>
              <a:t>Security Center Recommendations</a:t>
            </a:r>
          </a:p>
          <a:p>
            <a:pPr marL="0" indent="0">
              <a:spcBef>
                <a:spcPts val="1200"/>
              </a:spcBef>
              <a:spcAft>
                <a:spcPts val="1200"/>
              </a:spcAft>
              <a:buNone/>
            </a:pPr>
            <a:r>
              <a:rPr lang="en-US" sz="2400" dirty="0">
                <a:latin typeface="Segoe UI" panose="020B0502040204020203" pitchFamily="34" charset="0"/>
                <a:ea typeface="+mn-lt"/>
                <a:cs typeface="Segoe UI" panose="020B0502040204020203" pitchFamily="34" charset="0"/>
              </a:rPr>
              <a:t>Securing Azure Workloads</a:t>
            </a:r>
            <a:endParaRPr lang="en-US" sz="2400" dirty="0">
              <a:latin typeface="Segoe UI" panose="020B0502040204020203" pitchFamily="34" charset="0"/>
              <a:cs typeface="Segoe UI" panose="020B0502040204020203" pitchFamily="34" charset="0"/>
            </a:endParaRPr>
          </a:p>
        </p:txBody>
      </p:sp>
      <p:grpSp>
        <p:nvGrpSpPr>
          <p:cNvPr id="57" name="Group 56">
            <a:extLst>
              <a:ext uri="{FF2B5EF4-FFF2-40B4-BE49-F238E27FC236}">
                <a16:creationId xmlns:a16="http://schemas.microsoft.com/office/drawing/2014/main" id="{CE720183-D035-49A6-BC35-CABA01E016FC}"/>
              </a:ext>
              <a:ext uri="{C183D7F6-B498-43B3-948B-1728B52AA6E4}">
                <adec:decorative xmlns:adec="http://schemas.microsoft.com/office/drawing/2017/decorative" val="1"/>
              </a:ext>
            </a:extLst>
          </p:cNvPr>
          <p:cNvGrpSpPr/>
          <p:nvPr/>
        </p:nvGrpSpPr>
        <p:grpSpPr>
          <a:xfrm>
            <a:off x="3676649" y="606425"/>
            <a:ext cx="7413105" cy="5969000"/>
            <a:chOff x="3676649" y="606425"/>
            <a:chExt cx="7413105" cy="5969000"/>
          </a:xfrm>
        </p:grpSpPr>
        <p:grpSp>
          <p:nvGrpSpPr>
            <p:cNvPr id="12" name="Group 11">
              <a:extLst>
                <a:ext uri="{FF2B5EF4-FFF2-40B4-BE49-F238E27FC236}">
                  <a16:creationId xmlns:a16="http://schemas.microsoft.com/office/drawing/2014/main" id="{3F7DB78B-0FC9-48C7-B715-5380498F48A9}"/>
                </a:ext>
              </a:extLst>
            </p:cNvPr>
            <p:cNvGrpSpPr/>
            <p:nvPr/>
          </p:nvGrpSpPr>
          <p:grpSpPr>
            <a:xfrm>
              <a:off x="3752849" y="606425"/>
              <a:ext cx="664369" cy="5280025"/>
              <a:chOff x="3717131" y="606425"/>
              <a:chExt cx="700088" cy="6177253"/>
            </a:xfrm>
          </p:grpSpPr>
          <p:pic>
            <p:nvPicPr>
              <p:cNvPr id="5" name="Picture 4">
                <a:extLst>
                  <a:ext uri="{FF2B5EF4-FFF2-40B4-BE49-F238E27FC236}">
                    <a16:creationId xmlns:a16="http://schemas.microsoft.com/office/drawing/2014/main" id="{19576ABC-8417-47D6-B8F0-6C6049781CE2}"/>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3717131" y="606425"/>
                <a:ext cx="700088" cy="1423987"/>
              </a:xfrm>
              <a:prstGeom prst="rect">
                <a:avLst/>
              </a:prstGeom>
            </p:spPr>
          </p:pic>
          <p:pic>
            <p:nvPicPr>
              <p:cNvPr id="7" name="Picture 6">
                <a:extLst>
                  <a:ext uri="{FF2B5EF4-FFF2-40B4-BE49-F238E27FC236}">
                    <a16:creationId xmlns:a16="http://schemas.microsoft.com/office/drawing/2014/main" id="{EA28ED09-5D80-44DA-8005-0D8893A0D6A0}"/>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3717131" y="2206193"/>
                <a:ext cx="700088" cy="1423987"/>
              </a:xfrm>
              <a:prstGeom prst="rect">
                <a:avLst/>
              </a:prstGeom>
            </p:spPr>
          </p:pic>
          <p:pic>
            <p:nvPicPr>
              <p:cNvPr id="9" name="Picture 8">
                <a:extLst>
                  <a:ext uri="{FF2B5EF4-FFF2-40B4-BE49-F238E27FC236}">
                    <a16:creationId xmlns:a16="http://schemas.microsoft.com/office/drawing/2014/main" id="{8266D2CC-D823-4EFE-94B3-D212FBA763AD}"/>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3717131" y="3805961"/>
                <a:ext cx="700088" cy="1423987"/>
              </a:xfrm>
              <a:prstGeom prst="rect">
                <a:avLst/>
              </a:prstGeom>
            </p:spPr>
          </p:pic>
          <p:pic>
            <p:nvPicPr>
              <p:cNvPr id="11" name="Picture 10">
                <a:extLst>
                  <a:ext uri="{FF2B5EF4-FFF2-40B4-BE49-F238E27FC236}">
                    <a16:creationId xmlns:a16="http://schemas.microsoft.com/office/drawing/2014/main" id="{3995C5BF-D754-4468-80A9-12457C9D6CD6}"/>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3717131" y="5359691"/>
                <a:ext cx="700088" cy="1423987"/>
              </a:xfrm>
              <a:prstGeom prst="rect">
                <a:avLst/>
              </a:prstGeom>
            </p:spPr>
          </p:pic>
        </p:grpSp>
        <p:pic>
          <p:nvPicPr>
            <p:cNvPr id="14" name="Picture 13">
              <a:extLst>
                <a:ext uri="{FF2B5EF4-FFF2-40B4-BE49-F238E27FC236}">
                  <a16:creationId xmlns:a16="http://schemas.microsoft.com/office/drawing/2014/main" id="{7A14D2CE-6158-4C7E-BCC5-4A63B396643B}"/>
                </a:ext>
              </a:extLst>
            </p:cNvPr>
            <p:cNvPicPr>
              <a:picLocks noChangeAspect="1"/>
            </p:cNvPicPr>
            <p:nvPr/>
          </p:nvPicPr>
          <p:blipFill>
            <a:blip r:embed="rId4"/>
            <a:stretch>
              <a:fillRect/>
            </a:stretch>
          </p:blipFill>
          <p:spPr>
            <a:xfrm>
              <a:off x="3676649" y="5927725"/>
              <a:ext cx="790575" cy="647700"/>
            </a:xfrm>
            <a:prstGeom prst="rect">
              <a:avLst/>
            </a:prstGeom>
          </p:spPr>
        </p:pic>
        <p:cxnSp>
          <p:nvCxnSpPr>
            <p:cNvPr id="16" name="Straight Connector 15">
              <a:extLst>
                <a:ext uri="{FF2B5EF4-FFF2-40B4-BE49-F238E27FC236}">
                  <a16:creationId xmlns:a16="http://schemas.microsoft.com/office/drawing/2014/main" id="{2F9ABC44-860B-4B7A-AC6B-087AE79E9FD4}"/>
                </a:ext>
                <a:ext uri="{C183D7F6-B498-43B3-948B-1728B52AA6E4}">
                  <adec:decorative xmlns:adec="http://schemas.microsoft.com/office/drawing/2017/decorative" val="1"/>
                </a:ext>
              </a:extLst>
            </p:cNvPr>
            <p:cNvCxnSpPr>
              <a:cxnSpLocks/>
            </p:cNvCxnSpPr>
            <p:nvPr/>
          </p:nvCxnSpPr>
          <p:spPr>
            <a:xfrm>
              <a:off x="4591050" y="1242340"/>
              <a:ext cx="6498704" cy="0"/>
            </a:xfrm>
            <a:prstGeom prst="line">
              <a:avLst/>
            </a:prstGeom>
            <a:ln w="9525">
              <a:solidFill>
                <a:schemeClr val="bg1">
                  <a:lumMod val="7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6E2936A2-9240-4426-8E34-CA043970C29E}"/>
                </a:ext>
                <a:ext uri="{C183D7F6-B498-43B3-948B-1728B52AA6E4}">
                  <adec:decorative xmlns:adec="http://schemas.microsoft.com/office/drawing/2017/decorative" val="1"/>
                </a:ext>
              </a:extLst>
            </p:cNvPr>
            <p:cNvCxnSpPr>
              <a:cxnSpLocks/>
            </p:cNvCxnSpPr>
            <p:nvPr/>
          </p:nvCxnSpPr>
          <p:spPr>
            <a:xfrm>
              <a:off x="4591050" y="1941977"/>
              <a:ext cx="6498704" cy="0"/>
            </a:xfrm>
            <a:prstGeom prst="line">
              <a:avLst/>
            </a:prstGeom>
            <a:ln w="9525">
              <a:solidFill>
                <a:schemeClr val="bg1">
                  <a:lumMod val="7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63609241-0415-4FF7-A4B4-C6D727B82AAE}"/>
                </a:ext>
                <a:ext uri="{C183D7F6-B498-43B3-948B-1728B52AA6E4}">
                  <adec:decorative xmlns:adec="http://schemas.microsoft.com/office/drawing/2017/decorative" val="1"/>
                </a:ext>
              </a:extLst>
            </p:cNvPr>
            <p:cNvCxnSpPr>
              <a:cxnSpLocks/>
            </p:cNvCxnSpPr>
            <p:nvPr/>
          </p:nvCxnSpPr>
          <p:spPr>
            <a:xfrm>
              <a:off x="4591050" y="2613940"/>
              <a:ext cx="6498704" cy="0"/>
            </a:xfrm>
            <a:prstGeom prst="line">
              <a:avLst/>
            </a:prstGeom>
            <a:ln w="9525">
              <a:solidFill>
                <a:schemeClr val="bg1">
                  <a:lumMod val="7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A46AA8A1-CDD5-4A21-B648-1A5704FA4C69}"/>
                </a:ext>
                <a:ext uri="{C183D7F6-B498-43B3-948B-1728B52AA6E4}">
                  <adec:decorative xmlns:adec="http://schemas.microsoft.com/office/drawing/2017/decorative" val="1"/>
                </a:ext>
              </a:extLst>
            </p:cNvPr>
            <p:cNvCxnSpPr>
              <a:cxnSpLocks/>
            </p:cNvCxnSpPr>
            <p:nvPr/>
          </p:nvCxnSpPr>
          <p:spPr>
            <a:xfrm>
              <a:off x="4591050" y="3227821"/>
              <a:ext cx="6498704" cy="0"/>
            </a:xfrm>
            <a:prstGeom prst="line">
              <a:avLst/>
            </a:prstGeom>
            <a:ln w="9525">
              <a:solidFill>
                <a:schemeClr val="bg1">
                  <a:lumMod val="7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C12E2B65-872C-45CA-ABC2-7230810DFB8B}"/>
                </a:ext>
                <a:ext uri="{C183D7F6-B498-43B3-948B-1728B52AA6E4}">
                  <adec:decorative xmlns:adec="http://schemas.microsoft.com/office/drawing/2017/decorative" val="1"/>
                </a:ext>
              </a:extLst>
            </p:cNvPr>
            <p:cNvCxnSpPr>
              <a:cxnSpLocks/>
            </p:cNvCxnSpPr>
            <p:nvPr/>
          </p:nvCxnSpPr>
          <p:spPr>
            <a:xfrm>
              <a:off x="4591050" y="3890290"/>
              <a:ext cx="6498704" cy="0"/>
            </a:xfrm>
            <a:prstGeom prst="line">
              <a:avLst/>
            </a:prstGeom>
            <a:ln w="9525">
              <a:solidFill>
                <a:schemeClr val="bg1">
                  <a:lumMod val="7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BC7BF107-8760-488D-99B6-C37D9C31840E}"/>
                </a:ext>
                <a:ext uri="{C183D7F6-B498-43B3-948B-1728B52AA6E4}">
                  <adec:decorative xmlns:adec="http://schemas.microsoft.com/office/drawing/2017/decorative" val="1"/>
                </a:ext>
              </a:extLst>
            </p:cNvPr>
            <p:cNvCxnSpPr>
              <a:cxnSpLocks/>
            </p:cNvCxnSpPr>
            <p:nvPr/>
          </p:nvCxnSpPr>
          <p:spPr>
            <a:xfrm>
              <a:off x="4591050" y="4589927"/>
              <a:ext cx="6498704" cy="0"/>
            </a:xfrm>
            <a:prstGeom prst="line">
              <a:avLst/>
            </a:prstGeom>
            <a:ln w="9525">
              <a:solidFill>
                <a:schemeClr val="bg1">
                  <a:lumMod val="7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A3E3B864-F534-4A3E-AD6F-39A5541925F1}"/>
                </a:ext>
                <a:ext uri="{C183D7F6-B498-43B3-948B-1728B52AA6E4}">
                  <adec:decorative xmlns:adec="http://schemas.microsoft.com/office/drawing/2017/decorative" val="1"/>
                </a:ext>
              </a:extLst>
            </p:cNvPr>
            <p:cNvCxnSpPr>
              <a:cxnSpLocks/>
            </p:cNvCxnSpPr>
            <p:nvPr/>
          </p:nvCxnSpPr>
          <p:spPr>
            <a:xfrm>
              <a:off x="4591050" y="5261890"/>
              <a:ext cx="6498704" cy="0"/>
            </a:xfrm>
            <a:prstGeom prst="line">
              <a:avLst/>
            </a:prstGeom>
            <a:ln w="9525">
              <a:solidFill>
                <a:schemeClr val="bg1">
                  <a:lumMod val="7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390C1431-E1DC-4380-B851-D3B0223A1D67}"/>
                </a:ext>
                <a:ext uri="{C183D7F6-B498-43B3-948B-1728B52AA6E4}">
                  <adec:decorative xmlns:adec="http://schemas.microsoft.com/office/drawing/2017/decorative" val="1"/>
                </a:ext>
              </a:extLst>
            </p:cNvPr>
            <p:cNvCxnSpPr>
              <a:cxnSpLocks/>
            </p:cNvCxnSpPr>
            <p:nvPr/>
          </p:nvCxnSpPr>
          <p:spPr>
            <a:xfrm>
              <a:off x="4591050" y="5875771"/>
              <a:ext cx="6498704" cy="0"/>
            </a:xfrm>
            <a:prstGeom prst="line">
              <a:avLst/>
            </a:prstGeom>
            <a:ln w="9525">
              <a:solidFill>
                <a:schemeClr val="bg1">
                  <a:lumMod val="7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pic>
          <p:nvPicPr>
            <p:cNvPr id="34" name="Picture 33">
              <a:extLst>
                <a:ext uri="{FF2B5EF4-FFF2-40B4-BE49-F238E27FC236}">
                  <a16:creationId xmlns:a16="http://schemas.microsoft.com/office/drawing/2014/main" id="{1CE10045-642C-4396-8BDD-4F5921BC9BB4}"/>
                </a:ext>
              </a:extLst>
            </p:cNvPr>
            <p:cNvPicPr>
              <a:picLocks noChangeAspect="1"/>
            </p:cNvPicPr>
            <p:nvPr/>
          </p:nvPicPr>
          <p:blipFill>
            <a:blip r:embed="rId5"/>
            <a:srcRect/>
            <a:stretch/>
          </p:blipFill>
          <p:spPr>
            <a:xfrm>
              <a:off x="3904180" y="5418038"/>
              <a:ext cx="336926" cy="336926"/>
            </a:xfrm>
            <a:prstGeom prst="rect">
              <a:avLst/>
            </a:prstGeom>
          </p:spPr>
        </p:pic>
        <p:pic>
          <p:nvPicPr>
            <p:cNvPr id="38" name="Picture 37">
              <a:extLst>
                <a:ext uri="{FF2B5EF4-FFF2-40B4-BE49-F238E27FC236}">
                  <a16:creationId xmlns:a16="http://schemas.microsoft.com/office/drawing/2014/main" id="{A947110E-927A-4A46-BA04-ED249953D869}"/>
                </a:ext>
              </a:extLst>
            </p:cNvPr>
            <p:cNvPicPr>
              <a:picLocks noChangeAspect="1"/>
            </p:cNvPicPr>
            <p:nvPr/>
          </p:nvPicPr>
          <p:blipFill>
            <a:blip r:embed="rId6"/>
            <a:srcRect/>
            <a:stretch/>
          </p:blipFill>
          <p:spPr>
            <a:xfrm>
              <a:off x="3914129" y="2711913"/>
              <a:ext cx="354225" cy="354225"/>
            </a:xfrm>
            <a:prstGeom prst="rect">
              <a:avLst/>
            </a:prstGeom>
          </p:spPr>
        </p:pic>
        <p:pic>
          <p:nvPicPr>
            <p:cNvPr id="40" name="Picture 39">
              <a:extLst>
                <a:ext uri="{FF2B5EF4-FFF2-40B4-BE49-F238E27FC236}">
                  <a16:creationId xmlns:a16="http://schemas.microsoft.com/office/drawing/2014/main" id="{97EEB422-CA73-4F4B-9D76-42D9A6E70475}"/>
                </a:ext>
              </a:extLst>
            </p:cNvPr>
            <p:cNvPicPr>
              <a:picLocks noChangeAspect="1"/>
            </p:cNvPicPr>
            <p:nvPr/>
          </p:nvPicPr>
          <p:blipFill>
            <a:blip r:embed="rId7"/>
            <a:stretch>
              <a:fillRect/>
            </a:stretch>
          </p:blipFill>
          <p:spPr>
            <a:xfrm>
              <a:off x="3904180" y="2057400"/>
              <a:ext cx="364174" cy="364174"/>
            </a:xfrm>
            <a:prstGeom prst="rect">
              <a:avLst/>
            </a:prstGeom>
          </p:spPr>
        </p:pic>
        <p:pic>
          <p:nvPicPr>
            <p:cNvPr id="42" name="Picture 41">
              <a:extLst>
                <a:ext uri="{FF2B5EF4-FFF2-40B4-BE49-F238E27FC236}">
                  <a16:creationId xmlns:a16="http://schemas.microsoft.com/office/drawing/2014/main" id="{D6030D18-290B-47DD-B3C9-94E4719E59C7}"/>
                </a:ext>
              </a:extLst>
            </p:cNvPr>
            <p:cNvPicPr>
              <a:picLocks noChangeAspect="1"/>
            </p:cNvPicPr>
            <p:nvPr/>
          </p:nvPicPr>
          <p:blipFill>
            <a:blip r:embed="rId8"/>
            <a:stretch>
              <a:fillRect/>
            </a:stretch>
          </p:blipFill>
          <p:spPr>
            <a:xfrm>
              <a:off x="3914129" y="4739594"/>
              <a:ext cx="364637" cy="364637"/>
            </a:xfrm>
            <a:prstGeom prst="rect">
              <a:avLst/>
            </a:prstGeom>
          </p:spPr>
        </p:pic>
        <p:pic>
          <p:nvPicPr>
            <p:cNvPr id="44" name="Picture 43">
              <a:extLst>
                <a:ext uri="{FF2B5EF4-FFF2-40B4-BE49-F238E27FC236}">
                  <a16:creationId xmlns:a16="http://schemas.microsoft.com/office/drawing/2014/main" id="{C8150BA5-8574-4C93-AE6E-78F027536D0D}"/>
                </a:ext>
              </a:extLst>
            </p:cNvPr>
            <p:cNvPicPr>
              <a:picLocks noChangeAspect="1"/>
            </p:cNvPicPr>
            <p:nvPr/>
          </p:nvPicPr>
          <p:blipFill>
            <a:blip r:embed="rId9"/>
            <a:stretch>
              <a:fillRect/>
            </a:stretch>
          </p:blipFill>
          <p:spPr>
            <a:xfrm>
              <a:off x="3865995" y="3429000"/>
              <a:ext cx="402359" cy="402359"/>
            </a:xfrm>
            <a:prstGeom prst="rect">
              <a:avLst/>
            </a:prstGeom>
          </p:spPr>
        </p:pic>
        <p:pic>
          <p:nvPicPr>
            <p:cNvPr id="46" name="Picture 45">
              <a:extLst>
                <a:ext uri="{FF2B5EF4-FFF2-40B4-BE49-F238E27FC236}">
                  <a16:creationId xmlns:a16="http://schemas.microsoft.com/office/drawing/2014/main" id="{D4708B77-F7D1-4B72-9C64-1ABEE4F67286}"/>
                </a:ext>
              </a:extLst>
            </p:cNvPr>
            <p:cNvPicPr>
              <a:picLocks noChangeAspect="1"/>
            </p:cNvPicPr>
            <p:nvPr/>
          </p:nvPicPr>
          <p:blipFill>
            <a:blip r:embed="rId10"/>
            <a:stretch>
              <a:fillRect/>
            </a:stretch>
          </p:blipFill>
          <p:spPr>
            <a:xfrm>
              <a:off x="3907343" y="714200"/>
              <a:ext cx="361125" cy="361125"/>
            </a:xfrm>
            <a:prstGeom prst="rect">
              <a:avLst/>
            </a:prstGeom>
          </p:spPr>
        </p:pic>
        <p:pic>
          <p:nvPicPr>
            <p:cNvPr id="48" name="Picture 47">
              <a:extLst>
                <a:ext uri="{FF2B5EF4-FFF2-40B4-BE49-F238E27FC236}">
                  <a16:creationId xmlns:a16="http://schemas.microsoft.com/office/drawing/2014/main" id="{B89C9050-9074-453D-9CAC-16DB65D1B51A}"/>
                </a:ext>
              </a:extLst>
            </p:cNvPr>
            <p:cNvPicPr>
              <a:picLocks noChangeAspect="1"/>
            </p:cNvPicPr>
            <p:nvPr/>
          </p:nvPicPr>
          <p:blipFill>
            <a:blip r:embed="rId11"/>
            <a:stretch>
              <a:fillRect/>
            </a:stretch>
          </p:blipFill>
          <p:spPr>
            <a:xfrm>
              <a:off x="3914129" y="1357019"/>
              <a:ext cx="361126" cy="361126"/>
            </a:xfrm>
            <a:prstGeom prst="rect">
              <a:avLst/>
            </a:prstGeom>
          </p:spPr>
        </p:pic>
        <p:pic>
          <p:nvPicPr>
            <p:cNvPr id="50" name="Picture 49">
              <a:extLst>
                <a:ext uri="{FF2B5EF4-FFF2-40B4-BE49-F238E27FC236}">
                  <a16:creationId xmlns:a16="http://schemas.microsoft.com/office/drawing/2014/main" id="{F7578E1C-9C69-48D3-B9ED-D3B7E2C60C05}"/>
                </a:ext>
              </a:extLst>
            </p:cNvPr>
            <p:cNvPicPr>
              <a:picLocks noChangeAspect="1"/>
            </p:cNvPicPr>
            <p:nvPr/>
          </p:nvPicPr>
          <p:blipFill>
            <a:blip r:embed="rId12"/>
            <a:stretch>
              <a:fillRect/>
            </a:stretch>
          </p:blipFill>
          <p:spPr>
            <a:xfrm>
              <a:off x="3914128" y="4096044"/>
              <a:ext cx="361125" cy="361125"/>
            </a:xfrm>
            <a:prstGeom prst="rect">
              <a:avLst/>
            </a:prstGeom>
          </p:spPr>
        </p:pic>
        <p:pic>
          <p:nvPicPr>
            <p:cNvPr id="56" name="Picture 55">
              <a:extLst>
                <a:ext uri="{FF2B5EF4-FFF2-40B4-BE49-F238E27FC236}">
                  <a16:creationId xmlns:a16="http://schemas.microsoft.com/office/drawing/2014/main" id="{21E02218-D574-43D5-ABFC-C40F9808AA12}"/>
                </a:ext>
              </a:extLst>
            </p:cNvPr>
            <p:cNvPicPr>
              <a:picLocks noChangeAspect="1"/>
            </p:cNvPicPr>
            <p:nvPr/>
          </p:nvPicPr>
          <p:blipFill>
            <a:blip r:embed="rId13"/>
            <a:stretch>
              <a:fillRect/>
            </a:stretch>
          </p:blipFill>
          <p:spPr>
            <a:xfrm>
              <a:off x="3865995" y="6057056"/>
              <a:ext cx="389038" cy="389038"/>
            </a:xfrm>
            <a:prstGeom prst="rect">
              <a:avLst/>
            </a:prstGeom>
          </p:spPr>
        </p:pic>
      </p:grpSp>
    </p:spTree>
    <p:extLst>
      <p:ext uri="{BB962C8B-B14F-4D97-AF65-F5344CB8AC3E}">
        <p14:creationId xmlns:p14="http://schemas.microsoft.com/office/powerpoint/2010/main" val="471650569"/>
      </p:ext>
    </p:extLst>
  </p:cSld>
  <p:clrMapOvr>
    <a:masterClrMapping/>
  </p:clrMapOvr>
  <p:transition>
    <p:fade/>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0BDE3B-1334-4BC1-95BB-6928BB0E88A9}"/>
              </a:ext>
            </a:extLst>
          </p:cNvPr>
          <p:cNvSpPr>
            <a:spLocks noGrp="1"/>
          </p:cNvSpPr>
          <p:nvPr>
            <p:ph type="title"/>
          </p:nvPr>
        </p:nvSpPr>
        <p:spPr/>
        <p:txBody>
          <a:bodyPr/>
          <a:lstStyle/>
          <a:p>
            <a:r>
              <a:rPr lang="en-US" dirty="0">
                <a:cs typeface="Segoe UI"/>
              </a:rPr>
              <a:t>Endpoint Protection</a:t>
            </a:r>
            <a:endParaRPr lang="en-US" dirty="0"/>
          </a:p>
        </p:txBody>
      </p:sp>
      <p:pic>
        <p:nvPicPr>
          <p:cNvPr id="4" name="Picture 4" descr="Install an end protection solution and sue Security Center to monitor the solution. ">
            <a:extLst>
              <a:ext uri="{FF2B5EF4-FFF2-40B4-BE49-F238E27FC236}">
                <a16:creationId xmlns:a16="http://schemas.microsoft.com/office/drawing/2014/main" id="{26A34E20-A2DD-46C5-823E-19F194C15A9F}"/>
              </a:ext>
            </a:extLst>
          </p:cNvPr>
          <p:cNvPicPr>
            <a:picLocks noChangeAspect="1"/>
          </p:cNvPicPr>
          <p:nvPr/>
        </p:nvPicPr>
        <p:blipFill>
          <a:blip r:embed="rId3"/>
          <a:stretch>
            <a:fillRect/>
          </a:stretch>
        </p:blipFill>
        <p:spPr>
          <a:xfrm>
            <a:off x="1666632" y="1510447"/>
            <a:ext cx="8350737" cy="2156797"/>
          </a:xfrm>
          <a:prstGeom prst="rect">
            <a:avLst/>
          </a:prstGeom>
        </p:spPr>
      </p:pic>
      <p:sp>
        <p:nvSpPr>
          <p:cNvPr id="6" name="Rectangle 5">
            <a:extLst>
              <a:ext uri="{FF2B5EF4-FFF2-40B4-BE49-F238E27FC236}">
                <a16:creationId xmlns:a16="http://schemas.microsoft.com/office/drawing/2014/main" id="{EC7F2F60-37C9-4B6C-9C55-66ACDDFEE976}"/>
              </a:ext>
            </a:extLst>
          </p:cNvPr>
          <p:cNvSpPr/>
          <p:nvPr/>
        </p:nvSpPr>
        <p:spPr>
          <a:xfrm>
            <a:off x="515683" y="4435323"/>
            <a:ext cx="3590258" cy="2070671"/>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t" anchorCtr="0">
            <a:noAutofit/>
          </a:bodyPr>
          <a:lstStyle/>
          <a:p>
            <a:pPr marL="0" marR="0" lvl="0" indent="0" defTabSz="1066800" eaLnBrk="1" fontAlgn="auto" latinLnBrk="0" hangingPunct="1">
              <a:lnSpc>
                <a:spcPct val="100000"/>
              </a:lnSpc>
              <a:spcBef>
                <a:spcPct val="0"/>
              </a:spcBef>
              <a:spcAft>
                <a:spcPct val="35000"/>
              </a:spcAft>
              <a:buClrTx/>
              <a:buSzTx/>
              <a:buFontTx/>
              <a:buNone/>
              <a:tabLst/>
              <a:defRPr/>
            </a:pPr>
            <a:r>
              <a:rPr kumimoji="0" lang="en-US" sz="2000" b="0" i="0" u="none" strike="noStrike" kern="0" cap="none" spc="0" normalizeH="0" baseline="0" noProof="0" dirty="0">
                <a:ln>
                  <a:noFill/>
                </a:ln>
                <a:effectLst/>
                <a:uLnTx/>
                <a:uFillTx/>
                <a:latin typeface="Segoe UI"/>
                <a:ea typeface="+mn-ea"/>
                <a:cs typeface="+mn-cs"/>
              </a:rPr>
              <a:t>Endpoint systems interact directly with users</a:t>
            </a:r>
          </a:p>
        </p:txBody>
      </p:sp>
      <p:sp>
        <p:nvSpPr>
          <p:cNvPr id="8" name="Rectangle 7">
            <a:extLst>
              <a:ext uri="{FF2B5EF4-FFF2-40B4-BE49-F238E27FC236}">
                <a16:creationId xmlns:a16="http://schemas.microsoft.com/office/drawing/2014/main" id="{6D687B37-365A-44E0-A17C-ADBBCB60685E}"/>
              </a:ext>
            </a:extLst>
          </p:cNvPr>
          <p:cNvSpPr/>
          <p:nvPr/>
        </p:nvSpPr>
        <p:spPr>
          <a:xfrm>
            <a:off x="4218100" y="4435323"/>
            <a:ext cx="3590258" cy="2070671"/>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t" anchorCtr="0">
            <a:noAutofit/>
          </a:bodyPr>
          <a:lstStyle/>
          <a:p>
            <a:pPr marL="0" marR="0" lvl="0" indent="0" defTabSz="1066800" eaLnBrk="1" fontAlgn="auto" latinLnBrk="0" hangingPunct="1">
              <a:lnSpc>
                <a:spcPct val="100000"/>
              </a:lnSpc>
              <a:spcBef>
                <a:spcPct val="0"/>
              </a:spcBef>
              <a:spcAft>
                <a:spcPct val="35000"/>
              </a:spcAft>
              <a:buClrTx/>
              <a:buSzTx/>
              <a:buFontTx/>
              <a:buNone/>
              <a:tabLst/>
              <a:defRPr/>
            </a:pPr>
            <a:r>
              <a:rPr kumimoji="0" lang="en-US" sz="2000" b="0" i="0" u="none" strike="noStrike" kern="0" cap="none" spc="0" normalizeH="0" baseline="0" noProof="0" dirty="0">
                <a:ln>
                  <a:noFill/>
                </a:ln>
                <a:effectLst/>
                <a:uLnTx/>
                <a:uFillTx/>
                <a:latin typeface="Segoe UI"/>
                <a:ea typeface="+mn-ea"/>
                <a:cs typeface="+mn-cs"/>
              </a:rPr>
              <a:t>Endpoint systems are typically vulnerable to security attacks</a:t>
            </a:r>
          </a:p>
        </p:txBody>
      </p:sp>
      <p:sp>
        <p:nvSpPr>
          <p:cNvPr id="12" name="Rectangle 11">
            <a:extLst>
              <a:ext uri="{FF2B5EF4-FFF2-40B4-BE49-F238E27FC236}">
                <a16:creationId xmlns:a16="http://schemas.microsoft.com/office/drawing/2014/main" id="{71966D03-1ED3-47C8-8C29-DAC990ADBDC4}"/>
              </a:ext>
            </a:extLst>
          </p:cNvPr>
          <p:cNvSpPr/>
          <p:nvPr/>
        </p:nvSpPr>
        <p:spPr>
          <a:xfrm>
            <a:off x="7920518" y="4435324"/>
            <a:ext cx="3590257" cy="2070671"/>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t" anchorCtr="0">
            <a:noAutofit/>
          </a:bodyPr>
          <a:lstStyle/>
          <a:p>
            <a:pPr marL="0" marR="0" lvl="0" indent="0" defTabSz="1066800" eaLnBrk="1" fontAlgn="auto" latinLnBrk="0" hangingPunct="1">
              <a:lnSpc>
                <a:spcPct val="100000"/>
              </a:lnSpc>
              <a:spcBef>
                <a:spcPct val="0"/>
              </a:spcBef>
              <a:spcAft>
                <a:spcPct val="35000"/>
              </a:spcAft>
              <a:buClrTx/>
              <a:buSzTx/>
              <a:buFontTx/>
              <a:buNone/>
              <a:tabLst/>
              <a:defRPr/>
            </a:pPr>
            <a:r>
              <a:rPr kumimoji="0" lang="en-US" sz="2000" b="0" i="0" u="none" strike="noStrike" kern="0" cap="none" spc="0" normalizeH="0" baseline="0" noProof="0" dirty="0">
                <a:ln>
                  <a:noFill/>
                </a:ln>
                <a:effectLst/>
                <a:uLnTx/>
                <a:uFillTx/>
                <a:latin typeface="Segoe UI"/>
                <a:ea typeface="+mn-ea"/>
                <a:cs typeface="+mn-cs"/>
              </a:rPr>
              <a:t>Microsoft Defender for Cloud provides the tools you need to harden your network, secure your services, and solidify your security posture</a:t>
            </a:r>
          </a:p>
        </p:txBody>
      </p:sp>
      <p:sp>
        <p:nvSpPr>
          <p:cNvPr id="14" name="Rectangle 13">
            <a:extLst>
              <a:ext uri="{FF2B5EF4-FFF2-40B4-BE49-F238E27FC236}">
                <a16:creationId xmlns:a16="http://schemas.microsoft.com/office/drawing/2014/main" id="{9C4E3BAC-5897-4E3A-8F61-F93318DD7759}"/>
              </a:ext>
              <a:ext uri="{C183D7F6-B498-43B3-948B-1728B52AA6E4}">
                <adec:decorative xmlns:adec="http://schemas.microsoft.com/office/drawing/2017/decorative" val="1"/>
              </a:ext>
            </a:extLst>
          </p:cNvPr>
          <p:cNvSpPr/>
          <p:nvPr/>
        </p:nvSpPr>
        <p:spPr bwMode="auto">
          <a:xfrm>
            <a:off x="515683" y="1103838"/>
            <a:ext cx="10995092" cy="3182412"/>
          </a:xfrm>
          <a:prstGeom prst="rect">
            <a:avLst/>
          </a:prstGeom>
          <a:noFill/>
          <a:ln>
            <a:solidFill>
              <a:schemeClr val="bg1">
                <a:lumMod val="7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dirty="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3047901932"/>
      </p:ext>
    </p:extLst>
  </p:cSld>
  <p:clrMapOvr>
    <a:masterClrMapping/>
  </p:clrMapOvr>
  <p:transition>
    <p:fade/>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91D710-83E5-4EDC-BF12-13D31D7F8366}"/>
              </a:ext>
            </a:extLst>
          </p:cNvPr>
          <p:cNvSpPr>
            <a:spLocks noGrp="1"/>
          </p:cNvSpPr>
          <p:nvPr>
            <p:ph type="title"/>
          </p:nvPr>
        </p:nvSpPr>
        <p:spPr/>
        <p:txBody>
          <a:bodyPr/>
          <a:lstStyle/>
          <a:p>
            <a:r>
              <a:rPr lang="en-US" dirty="0"/>
              <a:t>Privileged Access Device Strategy</a:t>
            </a:r>
          </a:p>
        </p:txBody>
      </p:sp>
      <p:grpSp>
        <p:nvGrpSpPr>
          <p:cNvPr id="4" name="Group 3">
            <a:extLst>
              <a:ext uri="{FF2B5EF4-FFF2-40B4-BE49-F238E27FC236}">
                <a16:creationId xmlns:a16="http://schemas.microsoft.com/office/drawing/2014/main" id="{5BE285DF-A963-4833-B2CC-6A5144B8B4F1}"/>
              </a:ext>
            </a:extLst>
          </p:cNvPr>
          <p:cNvGrpSpPr/>
          <p:nvPr/>
        </p:nvGrpSpPr>
        <p:grpSpPr>
          <a:xfrm>
            <a:off x="235974" y="1911720"/>
            <a:ext cx="6831155" cy="3436944"/>
            <a:chOff x="226142" y="948243"/>
            <a:chExt cx="6831155" cy="3436944"/>
          </a:xfrm>
        </p:grpSpPr>
        <p:pic>
          <p:nvPicPr>
            <p:cNvPr id="1026" name="Picture 2" descr="Secure workstation Levels">
              <a:extLst>
                <a:ext uri="{FF2B5EF4-FFF2-40B4-BE49-F238E27FC236}">
                  <a16:creationId xmlns:a16="http://schemas.microsoft.com/office/drawing/2014/main" id="{3B2147CB-3572-4C15-9F48-A28F851052D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6142" y="1256020"/>
              <a:ext cx="6831155" cy="3129167"/>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a:extLst>
                <a:ext uri="{FF2B5EF4-FFF2-40B4-BE49-F238E27FC236}">
                  <a16:creationId xmlns:a16="http://schemas.microsoft.com/office/drawing/2014/main" id="{5E6FCBEC-9782-49E1-8ABC-1F366463FF44}"/>
                </a:ext>
              </a:extLst>
            </p:cNvPr>
            <p:cNvSpPr txBox="1"/>
            <p:nvPr/>
          </p:nvSpPr>
          <p:spPr>
            <a:xfrm>
              <a:off x="2427636" y="948243"/>
              <a:ext cx="2907784" cy="369332"/>
            </a:xfrm>
            <a:prstGeom prst="rect">
              <a:avLst/>
            </a:prstGeom>
            <a:noFill/>
          </p:spPr>
          <p:txBody>
            <a:bodyPr wrap="none" lIns="0" tIns="0" rIns="0" bIns="0" rtlCol="0">
              <a:spAutoFit/>
            </a:bodyPr>
            <a:lstStyle/>
            <a:p>
              <a:pPr algn="l"/>
              <a:r>
                <a:rPr lang="en-US" sz="2400" dirty="0">
                  <a:gradFill>
                    <a:gsLst>
                      <a:gs pos="2917">
                        <a:schemeClr val="tx1"/>
                      </a:gs>
                      <a:gs pos="30000">
                        <a:schemeClr val="tx1"/>
                      </a:gs>
                    </a:gsLst>
                    <a:lin ang="5400000" scaled="0"/>
                  </a:gradFill>
                </a:rPr>
                <a:t>Secure from the OEM</a:t>
              </a:r>
            </a:p>
          </p:txBody>
        </p:sp>
      </p:grpSp>
      <p:graphicFrame>
        <p:nvGraphicFramePr>
          <p:cNvPr id="5" name="Table 5">
            <a:extLst>
              <a:ext uri="{FF2B5EF4-FFF2-40B4-BE49-F238E27FC236}">
                <a16:creationId xmlns:a16="http://schemas.microsoft.com/office/drawing/2014/main" id="{6E4223F9-7663-4F9E-A4EC-6FD52FF0BB40}"/>
              </a:ext>
            </a:extLst>
          </p:cNvPr>
          <p:cNvGraphicFramePr>
            <a:graphicFrameLocks noGrp="1"/>
          </p:cNvGraphicFramePr>
          <p:nvPr>
            <p:extLst>
              <p:ext uri="{D42A27DB-BD31-4B8C-83A1-F6EECF244321}">
                <p14:modId xmlns:p14="http://schemas.microsoft.com/office/powerpoint/2010/main" val="1854465984"/>
              </p:ext>
            </p:extLst>
          </p:nvPr>
        </p:nvGraphicFramePr>
        <p:xfrm>
          <a:off x="7561007" y="1557552"/>
          <a:ext cx="4395019" cy="4145280"/>
        </p:xfrm>
        <a:graphic>
          <a:graphicData uri="http://schemas.openxmlformats.org/drawingml/2006/table">
            <a:tbl>
              <a:tblPr firstRow="1" bandRow="1">
                <a:tableStyleId>{5C22544A-7EE6-4342-B048-85BDC9FD1C3A}</a:tableStyleId>
              </a:tblPr>
              <a:tblGrid>
                <a:gridCol w="4395019">
                  <a:extLst>
                    <a:ext uri="{9D8B030D-6E8A-4147-A177-3AD203B41FA5}">
                      <a16:colId xmlns:a16="http://schemas.microsoft.com/office/drawing/2014/main" val="1412337031"/>
                    </a:ext>
                  </a:extLst>
                </a:gridCol>
              </a:tblGrid>
              <a:tr h="370840">
                <a:tc>
                  <a:txBody>
                    <a:bodyPr/>
                    <a:lstStyle/>
                    <a:p>
                      <a:pPr marL="0" marR="0" lvl="0" indent="0" algn="l" defTabSz="932742" rtl="0" eaLnBrk="1" fontAlgn="auto" latinLnBrk="0" hangingPunct="1">
                        <a:lnSpc>
                          <a:spcPct val="100000"/>
                        </a:lnSpc>
                        <a:spcBef>
                          <a:spcPts val="0"/>
                        </a:spcBef>
                        <a:spcAft>
                          <a:spcPts val="0"/>
                        </a:spcAft>
                        <a:buClrTx/>
                        <a:buSzTx/>
                        <a:buFontTx/>
                        <a:buNone/>
                        <a:tabLst/>
                        <a:defRPr/>
                      </a:pPr>
                      <a:r>
                        <a:rPr lang="en-US" sz="2000" b="1" i="0" kern="1200" dirty="0">
                          <a:solidFill>
                            <a:schemeClr val="lt1"/>
                          </a:solidFill>
                          <a:effectLst/>
                          <a:latin typeface="+mn-lt"/>
                          <a:ea typeface="+mn-ea"/>
                          <a:cs typeface="+mn-cs"/>
                        </a:rPr>
                        <a:t>Hardware Root-of-Trust          </a:t>
                      </a:r>
                    </a:p>
                  </a:txBody>
                  <a:tcPr/>
                </a:tc>
                <a:extLst>
                  <a:ext uri="{0D108BD9-81ED-4DB2-BD59-A6C34878D82A}">
                    <a16:rowId xmlns:a16="http://schemas.microsoft.com/office/drawing/2014/main" val="2311856503"/>
                  </a:ext>
                </a:extLst>
              </a:tr>
              <a:tr h="370840">
                <a:tc>
                  <a:txBody>
                    <a:bodyPr/>
                    <a:lstStyle/>
                    <a:p>
                      <a:pPr marL="285750" indent="-285750">
                        <a:buFont typeface="Arial" panose="020B0604020202020204" pitchFamily="34" charset="0"/>
                        <a:buChar char="•"/>
                      </a:pPr>
                      <a:r>
                        <a:rPr lang="en-US" sz="2000" dirty="0"/>
                        <a:t>Trusted Platform Module (TPM) 2.0</a:t>
                      </a:r>
                    </a:p>
                    <a:p>
                      <a:pPr marL="285750" indent="-285750">
                        <a:buFont typeface="Arial" panose="020B0604020202020204" pitchFamily="34" charset="0"/>
                        <a:buChar char="•"/>
                      </a:pPr>
                      <a:r>
                        <a:rPr lang="en-US" sz="2000" dirty="0"/>
                        <a:t>BitLocker Drive Encryption</a:t>
                      </a:r>
                    </a:p>
                    <a:p>
                      <a:pPr marL="285750" indent="-285750">
                        <a:buFont typeface="Arial" panose="020B0604020202020204" pitchFamily="34" charset="0"/>
                        <a:buChar char="•"/>
                      </a:pPr>
                      <a:r>
                        <a:rPr lang="en-US" sz="2000" dirty="0"/>
                        <a:t>UEFI Secure Boot</a:t>
                      </a:r>
                    </a:p>
                    <a:p>
                      <a:pPr marL="285750" indent="-285750">
                        <a:buFont typeface="Arial" panose="020B0604020202020204" pitchFamily="34" charset="0"/>
                        <a:buChar char="•"/>
                      </a:pPr>
                      <a:r>
                        <a:rPr lang="en-US" sz="2000" dirty="0"/>
                        <a:t>Drivers and Firmware Distributed through Windows Update</a:t>
                      </a:r>
                    </a:p>
                    <a:p>
                      <a:pPr marL="285750" indent="-285750">
                        <a:buFont typeface="Arial" panose="020B0604020202020204" pitchFamily="34" charset="0"/>
                        <a:buChar char="•"/>
                      </a:pPr>
                      <a:r>
                        <a:rPr lang="en-US" sz="2000" dirty="0"/>
                        <a:t>Virtualization and HVCI Enabled</a:t>
                      </a:r>
                    </a:p>
                    <a:p>
                      <a:pPr marL="285750" indent="-285750">
                        <a:buFont typeface="Arial" panose="020B0604020202020204" pitchFamily="34" charset="0"/>
                        <a:buChar char="•"/>
                      </a:pPr>
                      <a:r>
                        <a:rPr lang="en-US" sz="2000" dirty="0"/>
                        <a:t>Drivers and Apps HVCI-Ready</a:t>
                      </a:r>
                    </a:p>
                    <a:p>
                      <a:pPr marL="285750" indent="-285750">
                        <a:buFont typeface="Arial" panose="020B0604020202020204" pitchFamily="34" charset="0"/>
                        <a:buChar char="•"/>
                      </a:pPr>
                      <a:r>
                        <a:rPr lang="en-US" sz="2000" dirty="0"/>
                        <a:t>Windows Hello</a:t>
                      </a:r>
                    </a:p>
                    <a:p>
                      <a:pPr marL="285750" indent="-285750">
                        <a:buFont typeface="Arial" panose="020B0604020202020204" pitchFamily="34" charset="0"/>
                        <a:buChar char="•"/>
                      </a:pPr>
                      <a:r>
                        <a:rPr lang="en-US" sz="2000" dirty="0"/>
                        <a:t>DMA I/O Protection</a:t>
                      </a:r>
                    </a:p>
                    <a:p>
                      <a:pPr marL="285750" indent="-285750">
                        <a:buFont typeface="Arial" panose="020B0604020202020204" pitchFamily="34" charset="0"/>
                        <a:buChar char="•"/>
                      </a:pPr>
                      <a:r>
                        <a:rPr lang="en-US" sz="2000" dirty="0"/>
                        <a:t>System Guard</a:t>
                      </a:r>
                    </a:p>
                    <a:p>
                      <a:pPr marL="285750" indent="-285750">
                        <a:buFont typeface="Arial" panose="020B0604020202020204" pitchFamily="34" charset="0"/>
                        <a:buChar char="•"/>
                      </a:pPr>
                      <a:r>
                        <a:rPr lang="en-US" sz="2000" dirty="0"/>
                        <a:t>Modern Standby</a:t>
                      </a:r>
                    </a:p>
                    <a:p>
                      <a:endParaRPr lang="en-US" sz="2000" dirty="0"/>
                    </a:p>
                  </a:txBody>
                  <a:tcPr/>
                </a:tc>
                <a:extLst>
                  <a:ext uri="{0D108BD9-81ED-4DB2-BD59-A6C34878D82A}">
                    <a16:rowId xmlns:a16="http://schemas.microsoft.com/office/drawing/2014/main" val="1971279980"/>
                  </a:ext>
                </a:extLst>
              </a:tr>
            </a:tbl>
          </a:graphicData>
        </a:graphic>
      </p:graphicFrame>
    </p:spTree>
    <p:extLst>
      <p:ext uri="{BB962C8B-B14F-4D97-AF65-F5344CB8AC3E}">
        <p14:creationId xmlns:p14="http://schemas.microsoft.com/office/powerpoint/2010/main" val="1525786193"/>
      </p:ext>
    </p:extLst>
  </p:cSld>
  <p:clrMapOvr>
    <a:masterClrMapping/>
  </p:clrMapOvr>
  <p:transition>
    <p:fad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F86C78-8EBF-4700-A242-E54D565EC479}"/>
              </a:ext>
            </a:extLst>
          </p:cNvPr>
          <p:cNvSpPr>
            <a:spLocks noGrp="1"/>
          </p:cNvSpPr>
          <p:nvPr>
            <p:ph type="title"/>
          </p:nvPr>
        </p:nvSpPr>
        <p:spPr>
          <a:xfrm>
            <a:off x="455995" y="3031456"/>
            <a:ext cx="2457386" cy="795089"/>
          </a:xfrm>
        </p:spPr>
        <p:txBody>
          <a:bodyPr/>
          <a:lstStyle/>
          <a:p>
            <a:r>
              <a:rPr lang="en-US" dirty="0">
                <a:cs typeface="Segoe UI"/>
              </a:rPr>
              <a:t>Perimeter Security</a:t>
            </a:r>
            <a:endParaRPr lang="en-US" dirty="0"/>
          </a:p>
        </p:txBody>
      </p:sp>
      <p:sp>
        <p:nvSpPr>
          <p:cNvPr id="3" name="Text Placeholder 2">
            <a:extLst>
              <a:ext uri="{FF2B5EF4-FFF2-40B4-BE49-F238E27FC236}">
                <a16:creationId xmlns:a16="http://schemas.microsoft.com/office/drawing/2014/main" id="{690A5342-62F2-4EBA-92C2-25C9491FD217}"/>
              </a:ext>
            </a:extLst>
          </p:cNvPr>
          <p:cNvSpPr>
            <a:spLocks noGrp="1"/>
          </p:cNvSpPr>
          <p:nvPr>
            <p:ph type="body" sz="quarter" idx="4294967295"/>
          </p:nvPr>
        </p:nvSpPr>
        <p:spPr>
          <a:xfrm>
            <a:off x="5772150" y="541338"/>
            <a:ext cx="6419850" cy="5127625"/>
          </a:xfrm>
        </p:spPr>
        <p:txBody>
          <a:bodyPr vert="horz" wrap="square" lIns="0" tIns="0" rIns="0" bIns="0" rtlCol="0" anchor="t">
            <a:spAutoFit/>
          </a:bodyPr>
          <a:lstStyle/>
          <a:p>
            <a:pPr marL="0" indent="0">
              <a:spcAft>
                <a:spcPts val="1200"/>
              </a:spcAft>
              <a:buNone/>
            </a:pPr>
            <a:r>
              <a:rPr lang="en-US" dirty="0">
                <a:latin typeface="Segoe UI" panose="020B0502040204020203" pitchFamily="34" charset="0"/>
                <a:ea typeface="+mn-lt"/>
                <a:cs typeface="Segoe UI" panose="020B0502040204020203" pitchFamily="34" charset="0"/>
              </a:rPr>
              <a:t>Defense in Depth</a:t>
            </a:r>
            <a:endParaRPr lang="en-US" dirty="0">
              <a:latin typeface="Segoe UI" panose="020B0502040204020203" pitchFamily="34" charset="0"/>
              <a:cs typeface="Segoe UI" panose="020B0502040204020203" pitchFamily="34" charset="0"/>
            </a:endParaRPr>
          </a:p>
          <a:p>
            <a:pPr marL="0" indent="0">
              <a:spcAft>
                <a:spcPts val="1200"/>
              </a:spcAft>
              <a:buNone/>
            </a:pPr>
            <a:r>
              <a:rPr lang="en-US" dirty="0">
                <a:latin typeface="Segoe UI" panose="020B0502040204020203" pitchFamily="34" charset="0"/>
                <a:ea typeface="+mn-lt"/>
                <a:cs typeface="Segoe UI" panose="020B0502040204020203" pitchFamily="34" charset="0"/>
              </a:rPr>
              <a:t>Virtual Network Security</a:t>
            </a:r>
            <a:endParaRPr lang="en-US" dirty="0">
              <a:latin typeface="Segoe UI" panose="020B0502040204020203" pitchFamily="34" charset="0"/>
              <a:cs typeface="Segoe UI" panose="020B0502040204020203" pitchFamily="34" charset="0"/>
            </a:endParaRPr>
          </a:p>
          <a:p>
            <a:pPr marL="0" indent="0">
              <a:spcAft>
                <a:spcPts val="1200"/>
              </a:spcAft>
              <a:buNone/>
            </a:pPr>
            <a:r>
              <a:rPr lang="en-US" dirty="0">
                <a:latin typeface="Segoe UI" panose="020B0502040204020203" pitchFamily="34" charset="0"/>
                <a:ea typeface="+mn-lt"/>
                <a:cs typeface="Segoe UI" panose="020B0502040204020203" pitchFamily="34" charset="0"/>
              </a:rPr>
              <a:t>Distributed Denial of Service (DDoS)</a:t>
            </a:r>
          </a:p>
          <a:p>
            <a:pPr marL="0" indent="0">
              <a:spcAft>
                <a:spcPts val="1200"/>
              </a:spcAft>
              <a:buNone/>
            </a:pPr>
            <a:r>
              <a:rPr lang="en-US" dirty="0">
                <a:latin typeface="Segoe UI" panose="020B0502040204020203" pitchFamily="34" charset="0"/>
                <a:cs typeface="Segoe UI" panose="020B0502040204020203" pitchFamily="34" charset="0"/>
              </a:rPr>
              <a:t>DDoS Implementation</a:t>
            </a:r>
          </a:p>
          <a:p>
            <a:pPr marL="0" indent="0">
              <a:spcAft>
                <a:spcPts val="1200"/>
              </a:spcAft>
              <a:buNone/>
            </a:pPr>
            <a:r>
              <a:rPr lang="en-US" dirty="0">
                <a:latin typeface="Segoe UI" panose="020B0502040204020203" pitchFamily="34" charset="0"/>
                <a:ea typeface="+mn-lt"/>
                <a:cs typeface="Segoe UI" panose="020B0502040204020203" pitchFamily="34" charset="0"/>
              </a:rPr>
              <a:t>Azure Firewall Features</a:t>
            </a:r>
            <a:endParaRPr lang="en-US" dirty="0">
              <a:latin typeface="Segoe UI" panose="020B0502040204020203" pitchFamily="34" charset="0"/>
              <a:cs typeface="Segoe UI" panose="020B0502040204020203" pitchFamily="34" charset="0"/>
            </a:endParaRPr>
          </a:p>
          <a:p>
            <a:pPr marL="0" indent="0">
              <a:spcAft>
                <a:spcPts val="1200"/>
              </a:spcAft>
              <a:buNone/>
            </a:pPr>
            <a:r>
              <a:rPr lang="en-US" dirty="0">
                <a:latin typeface="Segoe UI" panose="020B0502040204020203" pitchFamily="34" charset="0"/>
                <a:ea typeface="+mn-lt"/>
                <a:cs typeface="Segoe UI" panose="020B0502040204020203" pitchFamily="34" charset="0"/>
              </a:rPr>
              <a:t>Azure Firewall Implementation</a:t>
            </a:r>
          </a:p>
          <a:p>
            <a:pPr marL="0" indent="0">
              <a:spcAft>
                <a:spcPts val="1200"/>
              </a:spcAft>
              <a:buNone/>
            </a:pPr>
            <a:r>
              <a:rPr lang="en-US" dirty="0">
                <a:latin typeface="Segoe UI" panose="020B0502040204020203" pitchFamily="34" charset="0"/>
                <a:ea typeface="+mn-lt"/>
                <a:cs typeface="Segoe UI" panose="020B0502040204020203" pitchFamily="34" charset="0"/>
              </a:rPr>
              <a:t>VPN Forced Tunneling</a:t>
            </a:r>
          </a:p>
          <a:p>
            <a:pPr marL="0" indent="0">
              <a:spcAft>
                <a:spcPts val="1200"/>
              </a:spcAft>
              <a:buNone/>
            </a:pPr>
            <a:r>
              <a:rPr lang="en-US" sz="2800" dirty="0">
                <a:latin typeface="Segoe UI" panose="020B0502040204020203" pitchFamily="34" charset="0"/>
                <a:ea typeface="+mn-lt"/>
                <a:cs typeface="Segoe UI" panose="020B0502040204020203" pitchFamily="34" charset="0"/>
              </a:rPr>
              <a:t>UDRs and NVAs</a:t>
            </a:r>
          </a:p>
        </p:txBody>
      </p:sp>
      <p:pic>
        <p:nvPicPr>
          <p:cNvPr id="5" name="Picture 4">
            <a:extLst>
              <a:ext uri="{FF2B5EF4-FFF2-40B4-BE49-F238E27FC236}">
                <a16:creationId xmlns:a16="http://schemas.microsoft.com/office/drawing/2014/main" id="{C8533B33-E0B2-4C39-97EF-083A3C3D7DA2}"/>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3670299" y="471487"/>
            <a:ext cx="657225" cy="4595813"/>
          </a:xfrm>
          <a:prstGeom prst="rect">
            <a:avLst/>
          </a:prstGeom>
        </p:spPr>
      </p:pic>
      <p:cxnSp>
        <p:nvCxnSpPr>
          <p:cNvPr id="7" name="Straight Connector 6">
            <a:extLst>
              <a:ext uri="{FF2B5EF4-FFF2-40B4-BE49-F238E27FC236}">
                <a16:creationId xmlns:a16="http://schemas.microsoft.com/office/drawing/2014/main" id="{D333C15D-AB49-43FD-87AA-3C15EE7440C5}"/>
              </a:ext>
              <a:ext uri="{C183D7F6-B498-43B3-948B-1728B52AA6E4}">
                <adec:decorative xmlns:adec="http://schemas.microsoft.com/office/drawing/2017/decorative" val="1"/>
              </a:ext>
            </a:extLst>
          </p:cNvPr>
          <p:cNvCxnSpPr>
            <a:cxnSpLocks/>
          </p:cNvCxnSpPr>
          <p:nvPr/>
        </p:nvCxnSpPr>
        <p:spPr>
          <a:xfrm>
            <a:off x="4467225" y="1114425"/>
            <a:ext cx="6559550" cy="0"/>
          </a:xfrm>
          <a:prstGeom prst="line">
            <a:avLst/>
          </a:prstGeom>
          <a:ln>
            <a:solidFill>
              <a:schemeClr val="tx1"/>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2AFC2655-AFEE-4767-846A-B138CD106940}"/>
              </a:ext>
              <a:ext uri="{C183D7F6-B498-43B3-948B-1728B52AA6E4}">
                <adec:decorative xmlns:adec="http://schemas.microsoft.com/office/drawing/2017/decorative" val="1"/>
              </a:ext>
            </a:extLst>
          </p:cNvPr>
          <p:cNvCxnSpPr>
            <a:cxnSpLocks/>
          </p:cNvCxnSpPr>
          <p:nvPr/>
        </p:nvCxnSpPr>
        <p:spPr>
          <a:xfrm>
            <a:off x="4467224" y="1790700"/>
            <a:ext cx="6559550" cy="0"/>
          </a:xfrm>
          <a:prstGeom prst="line">
            <a:avLst/>
          </a:prstGeom>
          <a:ln>
            <a:solidFill>
              <a:schemeClr val="tx1"/>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E4A0A307-2017-4488-B4AD-B390919E7BB2}"/>
              </a:ext>
              <a:ext uri="{C183D7F6-B498-43B3-948B-1728B52AA6E4}">
                <adec:decorative xmlns:adec="http://schemas.microsoft.com/office/drawing/2017/decorative" val="1"/>
              </a:ext>
            </a:extLst>
          </p:cNvPr>
          <p:cNvCxnSpPr>
            <a:cxnSpLocks/>
          </p:cNvCxnSpPr>
          <p:nvPr/>
        </p:nvCxnSpPr>
        <p:spPr>
          <a:xfrm>
            <a:off x="4467224" y="2495550"/>
            <a:ext cx="6559550" cy="0"/>
          </a:xfrm>
          <a:prstGeom prst="line">
            <a:avLst/>
          </a:prstGeom>
          <a:ln>
            <a:solidFill>
              <a:schemeClr val="tx1"/>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A809F99F-92FD-4189-908C-A2935DA50716}"/>
              </a:ext>
              <a:ext uri="{C183D7F6-B498-43B3-948B-1728B52AA6E4}">
                <adec:decorative xmlns:adec="http://schemas.microsoft.com/office/drawing/2017/decorative" val="1"/>
              </a:ext>
            </a:extLst>
          </p:cNvPr>
          <p:cNvCxnSpPr>
            <a:cxnSpLocks/>
          </p:cNvCxnSpPr>
          <p:nvPr/>
        </p:nvCxnSpPr>
        <p:spPr>
          <a:xfrm>
            <a:off x="4467224" y="3105150"/>
            <a:ext cx="6559550" cy="0"/>
          </a:xfrm>
          <a:prstGeom prst="line">
            <a:avLst/>
          </a:prstGeom>
          <a:ln>
            <a:solidFill>
              <a:schemeClr val="tx1"/>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3F445064-72EA-4A63-AC21-84BDBA9BC7F7}"/>
              </a:ext>
              <a:ext uri="{C183D7F6-B498-43B3-948B-1728B52AA6E4}">
                <adec:decorative xmlns:adec="http://schemas.microsoft.com/office/drawing/2017/decorative" val="1"/>
              </a:ext>
            </a:extLst>
          </p:cNvPr>
          <p:cNvCxnSpPr>
            <a:cxnSpLocks/>
          </p:cNvCxnSpPr>
          <p:nvPr/>
        </p:nvCxnSpPr>
        <p:spPr>
          <a:xfrm>
            <a:off x="4467224" y="3800475"/>
            <a:ext cx="6559550" cy="0"/>
          </a:xfrm>
          <a:prstGeom prst="line">
            <a:avLst/>
          </a:prstGeom>
          <a:ln>
            <a:solidFill>
              <a:schemeClr val="tx1"/>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10F028D2-519F-44A8-8B63-DD042246BDA4}"/>
              </a:ext>
              <a:ext uri="{C183D7F6-B498-43B3-948B-1728B52AA6E4}">
                <adec:decorative xmlns:adec="http://schemas.microsoft.com/office/drawing/2017/decorative" val="1"/>
              </a:ext>
            </a:extLst>
          </p:cNvPr>
          <p:cNvCxnSpPr>
            <a:cxnSpLocks/>
          </p:cNvCxnSpPr>
          <p:nvPr/>
        </p:nvCxnSpPr>
        <p:spPr>
          <a:xfrm>
            <a:off x="4467224" y="4448175"/>
            <a:ext cx="6559550" cy="0"/>
          </a:xfrm>
          <a:prstGeom prst="line">
            <a:avLst/>
          </a:prstGeom>
          <a:ln>
            <a:solidFill>
              <a:schemeClr val="tx1"/>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pic>
        <p:nvPicPr>
          <p:cNvPr id="8" name="Picture 7">
            <a:extLst>
              <a:ext uri="{FF2B5EF4-FFF2-40B4-BE49-F238E27FC236}">
                <a16:creationId xmlns:a16="http://schemas.microsoft.com/office/drawing/2014/main" id="{119DF589-8F93-4EAA-9943-846D97C63107}"/>
              </a:ext>
              <a:ext uri="{C183D7F6-B498-43B3-948B-1728B52AA6E4}">
                <adec:decorative xmlns:adec="http://schemas.microsoft.com/office/drawing/2017/decorative" val="1"/>
              </a:ext>
            </a:extLst>
          </p:cNvPr>
          <p:cNvPicPr>
            <a:picLocks noChangeAspect="1"/>
          </p:cNvPicPr>
          <p:nvPr/>
        </p:nvPicPr>
        <p:blipFill>
          <a:blip r:embed="rId4"/>
          <a:stretch>
            <a:fillRect/>
          </a:stretch>
        </p:blipFill>
        <p:spPr>
          <a:xfrm>
            <a:off x="3698941" y="5143500"/>
            <a:ext cx="666683" cy="671513"/>
          </a:xfrm>
          <a:prstGeom prst="rect">
            <a:avLst/>
          </a:prstGeom>
        </p:spPr>
      </p:pic>
      <p:cxnSp>
        <p:nvCxnSpPr>
          <p:cNvPr id="10" name="Straight Connector 9">
            <a:extLst>
              <a:ext uri="{FF2B5EF4-FFF2-40B4-BE49-F238E27FC236}">
                <a16:creationId xmlns:a16="http://schemas.microsoft.com/office/drawing/2014/main" id="{B4337128-8EA6-437E-8DCC-98FB1714D826}"/>
              </a:ext>
              <a:ext uri="{C183D7F6-B498-43B3-948B-1728B52AA6E4}">
                <adec:decorative xmlns:adec="http://schemas.microsoft.com/office/drawing/2017/decorative" val="1"/>
              </a:ext>
            </a:extLst>
          </p:cNvPr>
          <p:cNvCxnSpPr>
            <a:cxnSpLocks/>
          </p:cNvCxnSpPr>
          <p:nvPr/>
        </p:nvCxnSpPr>
        <p:spPr>
          <a:xfrm>
            <a:off x="4467224" y="5143500"/>
            <a:ext cx="6559550" cy="0"/>
          </a:xfrm>
          <a:prstGeom prst="line">
            <a:avLst/>
          </a:prstGeom>
          <a:ln>
            <a:solidFill>
              <a:schemeClr val="tx1"/>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09815862"/>
      </p:ext>
    </p:extLst>
  </p:cSld>
  <p:clrMapOvr>
    <a:masterClrMapping/>
  </p:clrMapOvr>
  <p:transition>
    <p:fade/>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239A84-1861-4D16-9C39-414B7B5D1BFD}"/>
              </a:ext>
            </a:extLst>
          </p:cNvPr>
          <p:cNvSpPr>
            <a:spLocks noGrp="1"/>
          </p:cNvSpPr>
          <p:nvPr>
            <p:ph type="title"/>
          </p:nvPr>
        </p:nvSpPr>
        <p:spPr/>
        <p:txBody>
          <a:bodyPr/>
          <a:lstStyle/>
          <a:p>
            <a:r>
              <a:rPr lang="en-US" dirty="0">
                <a:ea typeface="+mj-lt"/>
                <a:cs typeface="+mj-lt"/>
              </a:rPr>
              <a:t>Privileged Access Workstations</a:t>
            </a:r>
            <a:endParaRPr lang="en-US" dirty="0"/>
          </a:p>
        </p:txBody>
      </p:sp>
      <p:pic>
        <p:nvPicPr>
          <p:cNvPr id="7" name="Picture 6" descr="An Admin PAW protects resources from attackers. ">
            <a:extLst>
              <a:ext uri="{FF2B5EF4-FFF2-40B4-BE49-F238E27FC236}">
                <a16:creationId xmlns:a16="http://schemas.microsoft.com/office/drawing/2014/main" id="{CB1F153B-7336-4B6A-B1B1-8B191964103D}"/>
              </a:ext>
            </a:extLst>
          </p:cNvPr>
          <p:cNvPicPr>
            <a:picLocks noChangeAspect="1"/>
          </p:cNvPicPr>
          <p:nvPr/>
        </p:nvPicPr>
        <p:blipFill>
          <a:blip r:embed="rId3"/>
          <a:stretch>
            <a:fillRect/>
          </a:stretch>
        </p:blipFill>
        <p:spPr>
          <a:xfrm>
            <a:off x="1043873" y="1678815"/>
            <a:ext cx="9572625" cy="1600200"/>
          </a:xfrm>
          <a:prstGeom prst="rect">
            <a:avLst/>
          </a:prstGeom>
        </p:spPr>
      </p:pic>
      <p:sp>
        <p:nvSpPr>
          <p:cNvPr id="4" name="Rectangle 3">
            <a:extLst>
              <a:ext uri="{FF2B5EF4-FFF2-40B4-BE49-F238E27FC236}">
                <a16:creationId xmlns:a16="http://schemas.microsoft.com/office/drawing/2014/main" id="{E431625F-2C67-424A-AF7C-1CD0A3C24F6B}"/>
              </a:ext>
            </a:extLst>
          </p:cNvPr>
          <p:cNvSpPr/>
          <p:nvPr/>
        </p:nvSpPr>
        <p:spPr>
          <a:xfrm>
            <a:off x="515683" y="4502001"/>
            <a:ext cx="3590258" cy="2070671"/>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defTabSz="1066800" eaLnBrk="1" fontAlgn="auto" latinLnBrk="0" hangingPunct="1">
              <a:lnSpc>
                <a:spcPct val="100000"/>
              </a:lnSpc>
              <a:spcBef>
                <a:spcPct val="0"/>
              </a:spcBef>
              <a:spcAft>
                <a:spcPct val="35000"/>
              </a:spcAft>
              <a:buClrTx/>
              <a:buSzTx/>
              <a:buFontTx/>
              <a:buNone/>
              <a:tabLst/>
              <a:defRPr/>
            </a:pPr>
            <a:r>
              <a:rPr kumimoji="0" lang="en-US" sz="2000" b="0" i="0" u="none" strike="noStrike" kern="0" cap="none" spc="0" normalizeH="0" baseline="0" noProof="0" dirty="0">
                <a:ln>
                  <a:noFill/>
                </a:ln>
                <a:effectLst/>
                <a:uLnTx/>
                <a:uFillTx/>
                <a:latin typeface="Segoe UI"/>
                <a:ea typeface="+mn-ea"/>
                <a:cs typeface="+mn-cs"/>
              </a:rPr>
              <a:t>Separate dedicated administrative accounts and workstations.</a:t>
            </a:r>
          </a:p>
        </p:txBody>
      </p:sp>
      <p:sp>
        <p:nvSpPr>
          <p:cNvPr id="6" name="Rectangle 5">
            <a:extLst>
              <a:ext uri="{FF2B5EF4-FFF2-40B4-BE49-F238E27FC236}">
                <a16:creationId xmlns:a16="http://schemas.microsoft.com/office/drawing/2014/main" id="{5953A313-3E14-45AD-A26A-78869D5568B0}"/>
              </a:ext>
              <a:ext uri="{C183D7F6-B498-43B3-948B-1728B52AA6E4}">
                <adec:decorative xmlns:adec="http://schemas.microsoft.com/office/drawing/2017/decorative" val="1"/>
              </a:ext>
            </a:extLst>
          </p:cNvPr>
          <p:cNvSpPr/>
          <p:nvPr/>
        </p:nvSpPr>
        <p:spPr bwMode="auto">
          <a:xfrm>
            <a:off x="515683" y="1103838"/>
            <a:ext cx="10995092" cy="3182412"/>
          </a:xfrm>
          <a:prstGeom prst="rect">
            <a:avLst/>
          </a:prstGeom>
          <a:noFill/>
          <a:ln>
            <a:solidFill>
              <a:schemeClr val="bg1">
                <a:lumMod val="7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dirty="0">
              <a:gradFill>
                <a:gsLst>
                  <a:gs pos="0">
                    <a:srgbClr val="FFFFFF"/>
                  </a:gs>
                  <a:gs pos="100000">
                    <a:srgbClr val="FFFFFF"/>
                  </a:gs>
                </a:gsLst>
                <a:lin ang="5400000" scaled="0"/>
              </a:gradFill>
              <a:ea typeface="Segoe UI" pitchFamily="34" charset="0"/>
              <a:cs typeface="Segoe UI" pitchFamily="34" charset="0"/>
            </a:endParaRPr>
          </a:p>
        </p:txBody>
      </p:sp>
      <p:sp>
        <p:nvSpPr>
          <p:cNvPr id="10" name="Rectangle 9">
            <a:extLst>
              <a:ext uri="{FF2B5EF4-FFF2-40B4-BE49-F238E27FC236}">
                <a16:creationId xmlns:a16="http://schemas.microsoft.com/office/drawing/2014/main" id="{FBC4E249-9B74-4CBF-8784-4921C469FA83}"/>
              </a:ext>
            </a:extLst>
          </p:cNvPr>
          <p:cNvSpPr/>
          <p:nvPr/>
        </p:nvSpPr>
        <p:spPr>
          <a:xfrm>
            <a:off x="4231940" y="4502001"/>
            <a:ext cx="3590258" cy="2070671"/>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defTabSz="1066800" eaLnBrk="1" fontAlgn="auto" latinLnBrk="0" hangingPunct="1">
              <a:lnSpc>
                <a:spcPct val="100000"/>
              </a:lnSpc>
              <a:spcBef>
                <a:spcPct val="0"/>
              </a:spcBef>
              <a:spcAft>
                <a:spcPct val="35000"/>
              </a:spcAft>
              <a:buClrTx/>
              <a:buSzTx/>
              <a:buFontTx/>
              <a:buNone/>
              <a:tabLst/>
              <a:defRPr/>
            </a:pPr>
            <a:r>
              <a:rPr kumimoji="0" lang="en-US" sz="2000" b="0" i="0" u="none" strike="noStrike" kern="0" cap="none" spc="0" normalizeH="0" baseline="0" noProof="0" dirty="0">
                <a:ln>
                  <a:noFill/>
                </a:ln>
                <a:effectLst/>
                <a:uLnTx/>
                <a:uFillTx/>
                <a:latin typeface="Segoe UI"/>
                <a:ea typeface="+mn-ea"/>
                <a:cs typeface="+mn-cs"/>
              </a:rPr>
              <a:t>Protects from Internet attacks and threat vectors phishing attacks, application and OS vulnerabilities, and credential theft attack</a:t>
            </a:r>
          </a:p>
        </p:txBody>
      </p:sp>
      <p:sp>
        <p:nvSpPr>
          <p:cNvPr id="12" name="Rectangle 11">
            <a:extLst>
              <a:ext uri="{FF2B5EF4-FFF2-40B4-BE49-F238E27FC236}">
                <a16:creationId xmlns:a16="http://schemas.microsoft.com/office/drawing/2014/main" id="{F3F12D3E-DF2A-416E-8BB6-4FB4C8169EDA}"/>
              </a:ext>
            </a:extLst>
          </p:cNvPr>
          <p:cNvSpPr/>
          <p:nvPr/>
        </p:nvSpPr>
        <p:spPr>
          <a:xfrm>
            <a:off x="7934358" y="4502002"/>
            <a:ext cx="3590257" cy="2070671"/>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defTabSz="1066800" eaLnBrk="1" fontAlgn="auto" latinLnBrk="0" hangingPunct="1">
              <a:lnSpc>
                <a:spcPct val="100000"/>
              </a:lnSpc>
              <a:spcBef>
                <a:spcPct val="0"/>
              </a:spcBef>
              <a:spcAft>
                <a:spcPct val="35000"/>
              </a:spcAft>
              <a:buClrTx/>
              <a:buSzTx/>
              <a:buFontTx/>
              <a:buNone/>
              <a:tabLst/>
              <a:defRPr/>
            </a:pPr>
            <a:r>
              <a:rPr kumimoji="0" lang="en-US" sz="2000" b="0" i="0" u="none" strike="noStrike" kern="0" cap="none" spc="0" normalizeH="0" baseline="0" noProof="0" dirty="0">
                <a:ln>
                  <a:noFill/>
                </a:ln>
                <a:effectLst/>
                <a:uLnTx/>
                <a:uFillTx/>
                <a:latin typeface="Segoe UI"/>
                <a:ea typeface="+mn-ea"/>
                <a:cs typeface="+mn-cs"/>
              </a:rPr>
              <a:t>Appropriate for accounts with access to high value assets -Administrators and High Sensitivity Information Workers</a:t>
            </a:r>
          </a:p>
        </p:txBody>
      </p:sp>
    </p:spTree>
    <p:extLst>
      <p:ext uri="{BB962C8B-B14F-4D97-AF65-F5344CB8AC3E}">
        <p14:creationId xmlns:p14="http://schemas.microsoft.com/office/powerpoint/2010/main" val="2195790220"/>
      </p:ext>
    </p:extLst>
  </p:cSld>
  <p:clrMapOvr>
    <a:masterClrMapping/>
  </p:clrMapOvr>
  <p:transition>
    <p:fade/>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3F6D48-0B29-460A-8002-4ED3F8320615}"/>
              </a:ext>
            </a:extLst>
          </p:cNvPr>
          <p:cNvSpPr>
            <a:spLocks noGrp="1"/>
          </p:cNvSpPr>
          <p:nvPr>
            <p:ph type="title"/>
          </p:nvPr>
        </p:nvSpPr>
        <p:spPr/>
        <p:txBody>
          <a:bodyPr/>
          <a:lstStyle/>
          <a:p>
            <a:r>
              <a:rPr lang="en-US" dirty="0">
                <a:cs typeface="Segoe UI"/>
              </a:rPr>
              <a:t>Virtual Machine Templates</a:t>
            </a:r>
            <a:endParaRPr lang="en-US" dirty="0"/>
          </a:p>
        </p:txBody>
      </p:sp>
      <p:sp>
        <p:nvSpPr>
          <p:cNvPr id="3" name="Rectangle 2">
            <a:extLst>
              <a:ext uri="{FF2B5EF4-FFF2-40B4-BE49-F238E27FC236}">
                <a16:creationId xmlns:a16="http://schemas.microsoft.com/office/drawing/2014/main" id="{228B3001-2BD0-40D4-94DF-EC8A62750BAE}"/>
              </a:ext>
            </a:extLst>
          </p:cNvPr>
          <p:cNvSpPr/>
          <p:nvPr/>
        </p:nvSpPr>
        <p:spPr>
          <a:xfrm>
            <a:off x="588264" y="1311114"/>
            <a:ext cx="4517136" cy="430888"/>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defTabSz="1066800" eaLnBrk="1" fontAlgn="auto" latinLnBrk="0" hangingPunct="1">
              <a:lnSpc>
                <a:spcPct val="100000"/>
              </a:lnSpc>
              <a:spcBef>
                <a:spcPct val="0"/>
              </a:spcBef>
              <a:spcAft>
                <a:spcPct val="35000"/>
              </a:spcAft>
              <a:buClrTx/>
              <a:buSzTx/>
              <a:buFontTx/>
              <a:buNone/>
              <a:tabLst/>
              <a:defRPr/>
            </a:pPr>
            <a:r>
              <a:rPr kumimoji="0" lang="en-US" sz="2000" b="0" i="0" u="none" strike="noStrike" kern="0" cap="none" spc="0" normalizeH="0" baseline="0" noProof="0" dirty="0">
                <a:ln>
                  <a:noFill/>
                </a:ln>
                <a:effectLst/>
                <a:uLnTx/>
                <a:uFillTx/>
                <a:latin typeface="Segoe UI"/>
                <a:ea typeface="+mn-ea"/>
                <a:cs typeface="+mn-cs"/>
              </a:rPr>
              <a:t>Improves consistency</a:t>
            </a:r>
          </a:p>
        </p:txBody>
      </p:sp>
      <p:sp>
        <p:nvSpPr>
          <p:cNvPr id="8" name="Rectangle 7">
            <a:extLst>
              <a:ext uri="{FF2B5EF4-FFF2-40B4-BE49-F238E27FC236}">
                <a16:creationId xmlns:a16="http://schemas.microsoft.com/office/drawing/2014/main" id="{6F46243E-33D3-48F3-96A2-34CAEA662B06}"/>
              </a:ext>
            </a:extLst>
          </p:cNvPr>
          <p:cNvSpPr/>
          <p:nvPr/>
        </p:nvSpPr>
        <p:spPr>
          <a:xfrm>
            <a:off x="588264" y="1952010"/>
            <a:ext cx="4517136" cy="430888"/>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defTabSz="1066800" eaLnBrk="1" fontAlgn="auto" latinLnBrk="0" hangingPunct="1">
              <a:lnSpc>
                <a:spcPct val="100000"/>
              </a:lnSpc>
              <a:spcBef>
                <a:spcPct val="0"/>
              </a:spcBef>
              <a:spcAft>
                <a:spcPct val="35000"/>
              </a:spcAft>
              <a:buClrTx/>
              <a:buSzTx/>
              <a:buFontTx/>
              <a:buNone/>
              <a:tabLst/>
              <a:defRPr/>
            </a:pPr>
            <a:r>
              <a:rPr kumimoji="0" lang="en-US" sz="2000" b="0" i="0" u="none" strike="noStrike" kern="0" cap="none" spc="0" normalizeH="0" baseline="0" noProof="0" dirty="0">
                <a:ln>
                  <a:noFill/>
                </a:ln>
                <a:effectLst/>
                <a:uLnTx/>
                <a:uFillTx/>
                <a:latin typeface="Segoe UI"/>
                <a:ea typeface="+mn-ea"/>
                <a:cs typeface="+mn-cs"/>
              </a:rPr>
              <a:t>Express complex deployments</a:t>
            </a:r>
          </a:p>
        </p:txBody>
      </p:sp>
      <p:sp>
        <p:nvSpPr>
          <p:cNvPr id="10" name="Rectangle 9">
            <a:extLst>
              <a:ext uri="{FF2B5EF4-FFF2-40B4-BE49-F238E27FC236}">
                <a16:creationId xmlns:a16="http://schemas.microsoft.com/office/drawing/2014/main" id="{18A78763-9EB4-431A-98AE-0552AC22EEAD}"/>
              </a:ext>
            </a:extLst>
          </p:cNvPr>
          <p:cNvSpPr/>
          <p:nvPr/>
        </p:nvSpPr>
        <p:spPr>
          <a:xfrm>
            <a:off x="588264" y="2592906"/>
            <a:ext cx="4517136" cy="430888"/>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defTabSz="1066800" eaLnBrk="1" fontAlgn="auto" latinLnBrk="0" hangingPunct="1">
              <a:lnSpc>
                <a:spcPct val="100000"/>
              </a:lnSpc>
              <a:spcBef>
                <a:spcPct val="0"/>
              </a:spcBef>
              <a:spcAft>
                <a:spcPct val="35000"/>
              </a:spcAft>
              <a:buClrTx/>
              <a:buSzTx/>
              <a:buFontTx/>
              <a:buNone/>
              <a:tabLst/>
              <a:defRPr/>
            </a:pPr>
            <a:r>
              <a:rPr kumimoji="0" lang="en-US" sz="2000" b="0" i="0" u="none" strike="noStrike" kern="0" cap="none" spc="0" normalizeH="0" baseline="0" dirty="0">
                <a:ln>
                  <a:noFill/>
                </a:ln>
                <a:effectLst/>
                <a:uLnTx/>
                <a:uFillTx/>
                <a:latin typeface="Segoe UI"/>
                <a:ea typeface="+mn-ea"/>
                <a:cs typeface="+mn-cs"/>
              </a:rPr>
              <a:t>Reduce manual, error prone tasks</a:t>
            </a:r>
          </a:p>
        </p:txBody>
      </p:sp>
      <p:sp>
        <p:nvSpPr>
          <p:cNvPr id="12" name="Rectangle 11">
            <a:extLst>
              <a:ext uri="{FF2B5EF4-FFF2-40B4-BE49-F238E27FC236}">
                <a16:creationId xmlns:a16="http://schemas.microsoft.com/office/drawing/2014/main" id="{61C42844-D7D1-4DE6-8EAD-FCD80616171C}"/>
              </a:ext>
            </a:extLst>
          </p:cNvPr>
          <p:cNvSpPr/>
          <p:nvPr/>
        </p:nvSpPr>
        <p:spPr>
          <a:xfrm>
            <a:off x="588264" y="3233802"/>
            <a:ext cx="4517136" cy="430888"/>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defTabSz="1066800" eaLnBrk="1" fontAlgn="auto" latinLnBrk="0" hangingPunct="1">
              <a:lnSpc>
                <a:spcPct val="100000"/>
              </a:lnSpc>
              <a:spcBef>
                <a:spcPct val="0"/>
              </a:spcBef>
              <a:spcAft>
                <a:spcPct val="35000"/>
              </a:spcAft>
              <a:buClrTx/>
              <a:buSzTx/>
              <a:buFontTx/>
              <a:buNone/>
              <a:tabLst/>
              <a:defRPr/>
            </a:pPr>
            <a:r>
              <a:rPr kumimoji="0" lang="en-US" sz="2000" b="0" i="0" u="none" strike="noStrike" kern="0" cap="none" spc="0" normalizeH="0" baseline="0" noProof="0" dirty="0">
                <a:ln>
                  <a:noFill/>
                </a:ln>
                <a:effectLst/>
                <a:uLnTx/>
                <a:uFillTx/>
                <a:latin typeface="Segoe UI"/>
                <a:ea typeface="+mn-ea"/>
                <a:cs typeface="+mn-cs"/>
              </a:rPr>
              <a:t>Express requirements through code</a:t>
            </a:r>
          </a:p>
        </p:txBody>
      </p:sp>
      <p:sp>
        <p:nvSpPr>
          <p:cNvPr id="14" name="Rectangle 13">
            <a:extLst>
              <a:ext uri="{FF2B5EF4-FFF2-40B4-BE49-F238E27FC236}">
                <a16:creationId xmlns:a16="http://schemas.microsoft.com/office/drawing/2014/main" id="{B7768AF1-0A5E-4B2A-83BE-D915C88B008B}"/>
              </a:ext>
            </a:extLst>
          </p:cNvPr>
          <p:cNvSpPr/>
          <p:nvPr/>
        </p:nvSpPr>
        <p:spPr>
          <a:xfrm>
            <a:off x="588264" y="3874698"/>
            <a:ext cx="4517136" cy="430888"/>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defTabSz="1066800" eaLnBrk="1" fontAlgn="auto" latinLnBrk="0" hangingPunct="1">
              <a:lnSpc>
                <a:spcPct val="100000"/>
              </a:lnSpc>
              <a:spcBef>
                <a:spcPct val="0"/>
              </a:spcBef>
              <a:spcAft>
                <a:spcPct val="35000"/>
              </a:spcAft>
              <a:buClrTx/>
              <a:buSzTx/>
              <a:buFontTx/>
              <a:buNone/>
              <a:tabLst/>
              <a:defRPr/>
            </a:pPr>
            <a:r>
              <a:rPr kumimoji="0" lang="en-US" sz="2000" b="0" i="0" u="none" strike="noStrike" kern="0" cap="none" spc="0" normalizeH="0" baseline="0" noProof="0" dirty="0">
                <a:ln>
                  <a:noFill/>
                </a:ln>
                <a:effectLst/>
                <a:uLnTx/>
                <a:uFillTx/>
                <a:latin typeface="Segoe UI"/>
                <a:ea typeface="+mn-ea"/>
                <a:cs typeface="+mn-cs"/>
              </a:rPr>
              <a:t>Promotes reuse</a:t>
            </a:r>
          </a:p>
        </p:txBody>
      </p:sp>
      <p:sp>
        <p:nvSpPr>
          <p:cNvPr id="16" name="Rectangle 15">
            <a:extLst>
              <a:ext uri="{FF2B5EF4-FFF2-40B4-BE49-F238E27FC236}">
                <a16:creationId xmlns:a16="http://schemas.microsoft.com/office/drawing/2014/main" id="{42AFC292-42F7-44FC-874A-17691BDE15EF}"/>
              </a:ext>
            </a:extLst>
          </p:cNvPr>
          <p:cNvSpPr/>
          <p:nvPr/>
        </p:nvSpPr>
        <p:spPr>
          <a:xfrm>
            <a:off x="588264" y="4523711"/>
            <a:ext cx="4517136" cy="430888"/>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defTabSz="1066800" eaLnBrk="1" fontAlgn="auto" latinLnBrk="0" hangingPunct="1">
              <a:lnSpc>
                <a:spcPct val="100000"/>
              </a:lnSpc>
              <a:spcBef>
                <a:spcPct val="0"/>
              </a:spcBef>
              <a:spcAft>
                <a:spcPct val="35000"/>
              </a:spcAft>
              <a:buClrTx/>
              <a:buSzTx/>
              <a:buFontTx/>
              <a:buNone/>
              <a:tabLst/>
              <a:defRPr/>
            </a:pPr>
            <a:r>
              <a:rPr kumimoji="0" lang="en-US" sz="2000" b="0" i="0" u="none" strike="noStrike" kern="0" cap="none" spc="0" normalizeH="0" baseline="0" noProof="0" dirty="0">
                <a:ln>
                  <a:noFill/>
                </a:ln>
                <a:effectLst/>
                <a:uLnTx/>
                <a:uFillTx/>
                <a:latin typeface="Segoe UI"/>
                <a:ea typeface="+mn-ea"/>
                <a:cs typeface="+mn-cs"/>
              </a:rPr>
              <a:t>Modular and can be linked</a:t>
            </a:r>
          </a:p>
        </p:txBody>
      </p:sp>
      <p:sp>
        <p:nvSpPr>
          <p:cNvPr id="18" name="Rectangle 17">
            <a:extLst>
              <a:ext uri="{FF2B5EF4-FFF2-40B4-BE49-F238E27FC236}">
                <a16:creationId xmlns:a16="http://schemas.microsoft.com/office/drawing/2014/main" id="{10929ACD-34E3-4A32-9855-686D2AC8443A}"/>
              </a:ext>
            </a:extLst>
          </p:cNvPr>
          <p:cNvSpPr/>
          <p:nvPr/>
        </p:nvSpPr>
        <p:spPr>
          <a:xfrm>
            <a:off x="588264" y="5172724"/>
            <a:ext cx="4517136" cy="430888"/>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defTabSz="1066800" eaLnBrk="1" fontAlgn="auto" latinLnBrk="0" hangingPunct="1">
              <a:lnSpc>
                <a:spcPct val="100000"/>
              </a:lnSpc>
              <a:spcBef>
                <a:spcPct val="0"/>
              </a:spcBef>
              <a:spcAft>
                <a:spcPct val="35000"/>
              </a:spcAft>
              <a:buClrTx/>
              <a:buSzTx/>
              <a:buFontTx/>
              <a:buNone/>
              <a:tabLst/>
              <a:defRPr/>
            </a:pPr>
            <a:r>
              <a:rPr kumimoji="0" lang="en-US" sz="2000" b="0" i="0" u="none" strike="noStrike" kern="0" cap="none" spc="0" normalizeH="0" baseline="0" noProof="0" dirty="0">
                <a:ln>
                  <a:noFill/>
                </a:ln>
                <a:effectLst/>
                <a:uLnTx/>
                <a:uFillTx/>
                <a:latin typeface="Segoe UI"/>
                <a:ea typeface="+mn-ea"/>
                <a:cs typeface="+mn-cs"/>
              </a:rPr>
              <a:t>Simplifies orchestration</a:t>
            </a:r>
          </a:p>
        </p:txBody>
      </p:sp>
      <p:sp>
        <p:nvSpPr>
          <p:cNvPr id="20" name="Rectangle 19">
            <a:extLst>
              <a:ext uri="{FF2B5EF4-FFF2-40B4-BE49-F238E27FC236}">
                <a16:creationId xmlns:a16="http://schemas.microsoft.com/office/drawing/2014/main" id="{263E963A-E814-433B-A569-2CAF409DD56A}"/>
              </a:ext>
            </a:extLst>
          </p:cNvPr>
          <p:cNvSpPr/>
          <p:nvPr/>
        </p:nvSpPr>
        <p:spPr>
          <a:xfrm>
            <a:off x="588264" y="5802893"/>
            <a:ext cx="4517136" cy="430888"/>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defTabSz="1066800" eaLnBrk="1" fontAlgn="auto" latinLnBrk="0" hangingPunct="1">
              <a:lnSpc>
                <a:spcPct val="100000"/>
              </a:lnSpc>
              <a:spcBef>
                <a:spcPct val="0"/>
              </a:spcBef>
              <a:spcAft>
                <a:spcPct val="35000"/>
              </a:spcAft>
              <a:buClrTx/>
              <a:buSzTx/>
              <a:buFontTx/>
              <a:buNone/>
              <a:tabLst/>
              <a:defRPr/>
            </a:pPr>
            <a:r>
              <a:rPr kumimoji="0" lang="en-US" sz="2000" b="0" i="0" u="none" strike="noStrike" kern="0" cap="none" spc="0" normalizeH="0" baseline="0" noProof="0" dirty="0">
                <a:ln>
                  <a:noFill/>
                </a:ln>
                <a:effectLst/>
                <a:uLnTx/>
                <a:uFillTx/>
                <a:latin typeface="Segoe UI"/>
                <a:ea typeface="+mn-ea"/>
                <a:cs typeface="+mn-cs"/>
              </a:rPr>
              <a:t>Enforces security concerns</a:t>
            </a:r>
          </a:p>
        </p:txBody>
      </p:sp>
      <p:pic>
        <p:nvPicPr>
          <p:cNvPr id="5" name="Picture 5" descr="A template used for development, production, and quality assurance.">
            <a:extLst>
              <a:ext uri="{FF2B5EF4-FFF2-40B4-BE49-F238E27FC236}">
                <a16:creationId xmlns:a16="http://schemas.microsoft.com/office/drawing/2014/main" id="{B47D81FB-E188-4196-B401-03098269DE62}"/>
              </a:ext>
            </a:extLst>
          </p:cNvPr>
          <p:cNvPicPr>
            <a:picLocks noChangeAspect="1"/>
          </p:cNvPicPr>
          <p:nvPr/>
        </p:nvPicPr>
        <p:blipFill>
          <a:blip r:embed="rId3"/>
          <a:stretch>
            <a:fillRect/>
          </a:stretch>
        </p:blipFill>
        <p:spPr>
          <a:xfrm>
            <a:off x="6343650" y="1526558"/>
            <a:ext cx="4238625" cy="4628004"/>
          </a:xfrm>
          <a:prstGeom prst="rect">
            <a:avLst/>
          </a:prstGeom>
        </p:spPr>
      </p:pic>
      <p:sp>
        <p:nvSpPr>
          <p:cNvPr id="24" name="Rectangle 23">
            <a:extLst>
              <a:ext uri="{FF2B5EF4-FFF2-40B4-BE49-F238E27FC236}">
                <a16:creationId xmlns:a16="http://schemas.microsoft.com/office/drawing/2014/main" id="{147D9FDA-9C31-4E77-B155-921EED055192}"/>
              </a:ext>
              <a:ext uri="{C183D7F6-B498-43B3-948B-1728B52AA6E4}">
                <adec:decorative xmlns:adec="http://schemas.microsoft.com/office/drawing/2017/decorative" val="1"/>
              </a:ext>
            </a:extLst>
          </p:cNvPr>
          <p:cNvSpPr/>
          <p:nvPr/>
        </p:nvSpPr>
        <p:spPr bwMode="auto">
          <a:xfrm>
            <a:off x="5486400" y="1281795"/>
            <a:ext cx="6629400" cy="4901030"/>
          </a:xfrm>
          <a:prstGeom prst="rect">
            <a:avLst/>
          </a:prstGeom>
          <a:noFill/>
          <a:ln>
            <a:solidFill>
              <a:schemeClr val="bg1">
                <a:lumMod val="7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dirty="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4225285397"/>
      </p:ext>
    </p:extLst>
  </p:cSld>
  <p:clrMapOvr>
    <a:masterClrMapping/>
  </p:clrMapOvr>
  <p:transition>
    <p:fade/>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4234747-F2B5-4865-9622-6A72BDACC879}"/>
              </a:ext>
            </a:extLst>
          </p:cNvPr>
          <p:cNvSpPr>
            <a:spLocks noGrp="1"/>
          </p:cNvSpPr>
          <p:nvPr>
            <p:ph type="title"/>
          </p:nvPr>
        </p:nvSpPr>
        <p:spPr/>
        <p:txBody>
          <a:bodyPr/>
          <a:lstStyle/>
          <a:p>
            <a:r>
              <a:rPr lang="en-US" dirty="0">
                <a:ea typeface="+mj-lt"/>
                <a:cs typeface="+mj-lt"/>
              </a:rPr>
              <a:t>Remote Access Management</a:t>
            </a:r>
            <a:endParaRPr lang="en-US" dirty="0"/>
          </a:p>
        </p:txBody>
      </p:sp>
      <p:sp>
        <p:nvSpPr>
          <p:cNvPr id="8" name="Rectangle 7">
            <a:extLst>
              <a:ext uri="{FF2B5EF4-FFF2-40B4-BE49-F238E27FC236}">
                <a16:creationId xmlns:a16="http://schemas.microsoft.com/office/drawing/2014/main" id="{1844476A-8672-4624-96F0-888C7C9D0428}"/>
              </a:ext>
            </a:extLst>
          </p:cNvPr>
          <p:cNvSpPr/>
          <p:nvPr/>
        </p:nvSpPr>
        <p:spPr>
          <a:xfrm>
            <a:off x="1147153" y="1271961"/>
            <a:ext cx="3257700" cy="1118059"/>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defTabSz="1066800" eaLnBrk="1" fontAlgn="auto" latinLnBrk="0" hangingPunct="1">
              <a:lnSpc>
                <a:spcPct val="100000"/>
              </a:lnSpc>
              <a:spcBef>
                <a:spcPct val="0"/>
              </a:spcBef>
              <a:spcAft>
                <a:spcPct val="35000"/>
              </a:spcAft>
              <a:buClrTx/>
              <a:buSzTx/>
              <a:buFontTx/>
              <a:buNone/>
              <a:tabLst/>
              <a:defRPr/>
            </a:pPr>
            <a:r>
              <a:rPr kumimoji="0" lang="en-US" sz="2000" b="0" i="0" u="none" strike="noStrike" kern="0" cap="none" spc="0" normalizeH="0" baseline="0" noProof="0" dirty="0">
                <a:ln>
                  <a:noFill/>
                </a:ln>
                <a:effectLst/>
                <a:uLnTx/>
                <a:uFillTx/>
                <a:latin typeface="Segoe UI"/>
                <a:ea typeface="+mn-ea"/>
                <a:cs typeface="+mn-cs"/>
              </a:rPr>
              <a:t>Remote Desktop Protocol (RDP) for Windows-based virtual machines</a:t>
            </a:r>
          </a:p>
        </p:txBody>
      </p:sp>
      <p:sp>
        <p:nvSpPr>
          <p:cNvPr id="10" name="Rectangle 9">
            <a:extLst>
              <a:ext uri="{FF2B5EF4-FFF2-40B4-BE49-F238E27FC236}">
                <a16:creationId xmlns:a16="http://schemas.microsoft.com/office/drawing/2014/main" id="{977672A0-853F-45C3-A14F-307D376A1AB5}"/>
              </a:ext>
            </a:extLst>
          </p:cNvPr>
          <p:cNvSpPr/>
          <p:nvPr/>
        </p:nvSpPr>
        <p:spPr>
          <a:xfrm>
            <a:off x="4559776" y="1271962"/>
            <a:ext cx="3257701" cy="1118058"/>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defTabSz="1066800" eaLnBrk="1" fontAlgn="auto" latinLnBrk="0" hangingPunct="1">
              <a:lnSpc>
                <a:spcPct val="100000"/>
              </a:lnSpc>
              <a:spcBef>
                <a:spcPct val="0"/>
              </a:spcBef>
              <a:spcAft>
                <a:spcPct val="35000"/>
              </a:spcAft>
              <a:buClrTx/>
              <a:buSzTx/>
              <a:buFontTx/>
              <a:buNone/>
              <a:tabLst/>
              <a:defRPr/>
            </a:pPr>
            <a:r>
              <a:rPr kumimoji="0" lang="en-US" sz="2000" b="0" i="0" u="none" strike="noStrike" kern="0" cap="none" spc="0" normalizeH="0" baseline="0" noProof="0" dirty="0">
                <a:ln>
                  <a:noFill/>
                </a:ln>
                <a:effectLst/>
                <a:uLnTx/>
                <a:uFillTx/>
                <a:latin typeface="Segoe UI"/>
                <a:ea typeface="+mn-ea"/>
                <a:cs typeface="+mn-cs"/>
              </a:rPr>
              <a:t>Secure Shell Protocol (SSH) for Linux based virtual machines</a:t>
            </a:r>
          </a:p>
        </p:txBody>
      </p:sp>
      <p:sp>
        <p:nvSpPr>
          <p:cNvPr id="12" name="Rectangle 11">
            <a:extLst>
              <a:ext uri="{FF2B5EF4-FFF2-40B4-BE49-F238E27FC236}">
                <a16:creationId xmlns:a16="http://schemas.microsoft.com/office/drawing/2014/main" id="{C87B8795-D15D-4789-BB5C-ABFABE7F88F4}"/>
              </a:ext>
            </a:extLst>
          </p:cNvPr>
          <p:cNvSpPr/>
          <p:nvPr/>
        </p:nvSpPr>
        <p:spPr>
          <a:xfrm>
            <a:off x="7972400" y="1271962"/>
            <a:ext cx="3257701" cy="1118058"/>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defTabSz="1066800" eaLnBrk="1" fontAlgn="auto" latinLnBrk="0" hangingPunct="1">
              <a:lnSpc>
                <a:spcPct val="100000"/>
              </a:lnSpc>
              <a:spcBef>
                <a:spcPct val="0"/>
              </a:spcBef>
              <a:spcAft>
                <a:spcPct val="35000"/>
              </a:spcAft>
              <a:buClrTx/>
              <a:buSzTx/>
              <a:buFontTx/>
              <a:buNone/>
              <a:tabLst/>
              <a:defRPr/>
            </a:pPr>
            <a:r>
              <a:rPr kumimoji="0" lang="en-US" sz="2000" b="0" i="0" u="none" strike="noStrike" kern="0" cap="none" spc="0" normalizeH="0" baseline="0" noProof="0" dirty="0">
                <a:ln>
                  <a:noFill/>
                </a:ln>
                <a:effectLst/>
                <a:uLnTx/>
                <a:uFillTx/>
                <a:latin typeface="Segoe UI"/>
                <a:ea typeface="+mn-ea"/>
                <a:cs typeface="+mn-cs"/>
              </a:rPr>
              <a:t>Bastion Subnet for RDP/SSH through the Portal over SSL</a:t>
            </a:r>
          </a:p>
        </p:txBody>
      </p:sp>
      <p:pic>
        <p:nvPicPr>
          <p:cNvPr id="4" name="Picture 3" descr="A Bastion subnet provides access to a virtual machine subnet. ">
            <a:extLst>
              <a:ext uri="{FF2B5EF4-FFF2-40B4-BE49-F238E27FC236}">
                <a16:creationId xmlns:a16="http://schemas.microsoft.com/office/drawing/2014/main" id="{4FBE5FFE-B0EC-44BF-9DBF-DD3C1257E8D9}"/>
              </a:ext>
            </a:extLst>
          </p:cNvPr>
          <p:cNvPicPr>
            <a:picLocks noChangeAspect="1"/>
          </p:cNvPicPr>
          <p:nvPr/>
        </p:nvPicPr>
        <p:blipFill>
          <a:blip r:embed="rId3"/>
          <a:stretch>
            <a:fillRect/>
          </a:stretch>
        </p:blipFill>
        <p:spPr>
          <a:xfrm>
            <a:off x="1566928" y="2589664"/>
            <a:ext cx="8861497" cy="3956955"/>
          </a:xfrm>
          <a:prstGeom prst="rect">
            <a:avLst/>
          </a:prstGeom>
        </p:spPr>
      </p:pic>
      <p:sp>
        <p:nvSpPr>
          <p:cNvPr id="3" name="Rectangle 2">
            <a:extLst>
              <a:ext uri="{FF2B5EF4-FFF2-40B4-BE49-F238E27FC236}">
                <a16:creationId xmlns:a16="http://schemas.microsoft.com/office/drawing/2014/main" id="{2E2FAFCE-BC9E-436B-8021-358E4C4873D9}"/>
              </a:ext>
              <a:ext uri="{C183D7F6-B498-43B3-948B-1728B52AA6E4}">
                <adec:decorative xmlns:adec="http://schemas.microsoft.com/office/drawing/2017/decorative" val="1"/>
              </a:ext>
            </a:extLst>
          </p:cNvPr>
          <p:cNvSpPr/>
          <p:nvPr/>
        </p:nvSpPr>
        <p:spPr bwMode="auto">
          <a:xfrm>
            <a:off x="1147153" y="2589664"/>
            <a:ext cx="10082948" cy="3956956"/>
          </a:xfrm>
          <a:prstGeom prst="rect">
            <a:avLst/>
          </a:prstGeom>
          <a:noFill/>
          <a:ln>
            <a:solidFill>
              <a:schemeClr val="bg1">
                <a:lumMod val="7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dirty="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1332998181"/>
      </p:ext>
    </p:extLst>
  </p:cSld>
  <p:clrMapOvr>
    <a:masterClrMapping/>
  </p:clrMapOvr>
  <p:transition>
    <p:fade/>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63E5E7-7975-4C1C-90FA-4E4DF7C03AE4}"/>
              </a:ext>
            </a:extLst>
          </p:cNvPr>
          <p:cNvSpPr>
            <a:spLocks noGrp="1"/>
          </p:cNvSpPr>
          <p:nvPr>
            <p:ph type="title"/>
          </p:nvPr>
        </p:nvSpPr>
        <p:spPr/>
        <p:txBody>
          <a:bodyPr/>
          <a:lstStyle/>
          <a:p>
            <a:r>
              <a:rPr lang="en-US" dirty="0">
                <a:cs typeface="Segoe UI"/>
              </a:rPr>
              <a:t>Update Management</a:t>
            </a:r>
            <a:endParaRPr lang="en-US" dirty="0"/>
          </a:p>
        </p:txBody>
      </p:sp>
      <p:pic>
        <p:nvPicPr>
          <p:cNvPr id="4" name="Picture 4" descr="Update management steps as described in the content. ">
            <a:extLst>
              <a:ext uri="{FF2B5EF4-FFF2-40B4-BE49-F238E27FC236}">
                <a16:creationId xmlns:a16="http://schemas.microsoft.com/office/drawing/2014/main" id="{876FF866-8C13-4071-AA63-3197A01DEADA}"/>
              </a:ext>
            </a:extLst>
          </p:cNvPr>
          <p:cNvPicPr>
            <a:picLocks noChangeAspect="1"/>
          </p:cNvPicPr>
          <p:nvPr/>
        </p:nvPicPr>
        <p:blipFill>
          <a:blip r:embed="rId3"/>
          <a:stretch>
            <a:fillRect/>
          </a:stretch>
        </p:blipFill>
        <p:spPr>
          <a:xfrm>
            <a:off x="686791" y="1203377"/>
            <a:ext cx="10749147" cy="5490336"/>
          </a:xfrm>
          <a:prstGeom prst="rect">
            <a:avLst/>
          </a:prstGeom>
        </p:spPr>
      </p:pic>
      <p:sp>
        <p:nvSpPr>
          <p:cNvPr id="3" name="Rectangle 2">
            <a:extLst>
              <a:ext uri="{FF2B5EF4-FFF2-40B4-BE49-F238E27FC236}">
                <a16:creationId xmlns:a16="http://schemas.microsoft.com/office/drawing/2014/main" id="{F9B63C38-75A3-4D50-9089-F3B30E114A3A}"/>
              </a:ext>
              <a:ext uri="{C183D7F6-B498-43B3-948B-1728B52AA6E4}">
                <adec:decorative xmlns:adec="http://schemas.microsoft.com/office/drawing/2017/decorative" val="1"/>
              </a:ext>
            </a:extLst>
          </p:cNvPr>
          <p:cNvSpPr/>
          <p:nvPr/>
        </p:nvSpPr>
        <p:spPr bwMode="auto">
          <a:xfrm>
            <a:off x="558144" y="1100819"/>
            <a:ext cx="11500506" cy="5592893"/>
          </a:xfrm>
          <a:prstGeom prst="rect">
            <a:avLst/>
          </a:prstGeom>
          <a:noFill/>
          <a:ln>
            <a:solidFill>
              <a:schemeClr val="bg1">
                <a:lumMod val="7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dirty="0">
              <a:gradFill>
                <a:gsLst>
                  <a:gs pos="0">
                    <a:srgbClr val="FFFFFF"/>
                  </a:gs>
                  <a:gs pos="100000">
                    <a:srgbClr val="FFFFFF"/>
                  </a:gs>
                </a:gsLst>
                <a:lin ang="5400000" scaled="0"/>
              </a:gradFill>
              <a:ea typeface="Segoe UI" pitchFamily="34" charset="0"/>
              <a:cs typeface="Segoe UI" pitchFamily="34" charset="0"/>
            </a:endParaRPr>
          </a:p>
        </p:txBody>
      </p:sp>
      <p:sp>
        <p:nvSpPr>
          <p:cNvPr id="8" name="Rectangle 7">
            <a:extLst>
              <a:ext uri="{FF2B5EF4-FFF2-40B4-BE49-F238E27FC236}">
                <a16:creationId xmlns:a16="http://schemas.microsoft.com/office/drawing/2014/main" id="{386A1917-8569-46F9-8FDE-F147B1EDF01D}"/>
              </a:ext>
            </a:extLst>
          </p:cNvPr>
          <p:cNvSpPr/>
          <p:nvPr/>
        </p:nvSpPr>
        <p:spPr>
          <a:xfrm>
            <a:off x="6904573" y="1408444"/>
            <a:ext cx="4660012" cy="1480455"/>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defTabSz="1066800" eaLnBrk="1" fontAlgn="auto" latinLnBrk="0" hangingPunct="1">
              <a:lnSpc>
                <a:spcPct val="100000"/>
              </a:lnSpc>
              <a:spcBef>
                <a:spcPct val="0"/>
              </a:spcBef>
              <a:spcAft>
                <a:spcPct val="35000"/>
              </a:spcAft>
              <a:buClrTx/>
              <a:buSzTx/>
              <a:buFontTx/>
              <a:buNone/>
              <a:tabLst/>
              <a:defRPr/>
            </a:pPr>
            <a:r>
              <a:rPr kumimoji="0" lang="en-US" sz="2000" b="0" i="0" u="none" strike="noStrike" kern="0" cap="none" spc="0" normalizeH="0" baseline="0" noProof="0" dirty="0">
                <a:ln>
                  <a:noFill/>
                </a:ln>
                <a:effectLst/>
                <a:uLnTx/>
                <a:uFillTx/>
                <a:latin typeface="Segoe UI"/>
                <a:ea typeface="+mn-ea"/>
                <a:cs typeface="+mn-cs"/>
              </a:rPr>
              <a:t>Updates for Windows and Linux machines in Azure, in on-premises environments, and in other cloud environments. </a:t>
            </a:r>
          </a:p>
        </p:txBody>
      </p:sp>
    </p:spTree>
    <p:extLst>
      <p:ext uri="{BB962C8B-B14F-4D97-AF65-F5344CB8AC3E}">
        <p14:creationId xmlns:p14="http://schemas.microsoft.com/office/powerpoint/2010/main" val="3085981483"/>
      </p:ext>
    </p:extLst>
  </p:cSld>
  <p:clrMapOvr>
    <a:masterClrMapping/>
  </p:clrMapOvr>
  <p:transition>
    <p:fade/>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63E5E7-7975-4C1C-90FA-4E4DF7C03AE4}"/>
              </a:ext>
            </a:extLst>
          </p:cNvPr>
          <p:cNvSpPr>
            <a:spLocks noGrp="1"/>
          </p:cNvSpPr>
          <p:nvPr>
            <p:ph type="title"/>
          </p:nvPr>
        </p:nvSpPr>
        <p:spPr>
          <a:xfrm>
            <a:off x="564199" y="457200"/>
            <a:ext cx="11018520" cy="430887"/>
          </a:xfrm>
        </p:spPr>
        <p:txBody>
          <a:bodyPr/>
          <a:lstStyle/>
          <a:p>
            <a:r>
              <a:rPr lang="en-US" dirty="0">
                <a:cs typeface="Segoe UI"/>
              </a:rPr>
              <a:t>Azure Automation Update Management Overview</a:t>
            </a:r>
            <a:endParaRPr lang="en-US" dirty="0"/>
          </a:p>
        </p:txBody>
      </p:sp>
      <p:sp>
        <p:nvSpPr>
          <p:cNvPr id="3" name="Rectangle 2">
            <a:extLst>
              <a:ext uri="{FF2B5EF4-FFF2-40B4-BE49-F238E27FC236}">
                <a16:creationId xmlns:a16="http://schemas.microsoft.com/office/drawing/2014/main" id="{F9B63C38-75A3-4D50-9089-F3B30E114A3A}"/>
              </a:ext>
              <a:ext uri="{C183D7F6-B498-43B3-948B-1728B52AA6E4}">
                <adec:decorative xmlns:adec="http://schemas.microsoft.com/office/drawing/2017/decorative" val="1"/>
              </a:ext>
            </a:extLst>
          </p:cNvPr>
          <p:cNvSpPr/>
          <p:nvPr/>
        </p:nvSpPr>
        <p:spPr bwMode="auto">
          <a:xfrm>
            <a:off x="122822" y="1046747"/>
            <a:ext cx="11946355" cy="5727032"/>
          </a:xfrm>
          <a:prstGeom prst="rect">
            <a:avLst/>
          </a:prstGeom>
          <a:noFill/>
          <a:ln>
            <a:solidFill>
              <a:schemeClr val="bg1">
                <a:lumMod val="7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dirty="0">
              <a:gradFill>
                <a:gsLst>
                  <a:gs pos="0">
                    <a:srgbClr val="FFFFFF"/>
                  </a:gs>
                  <a:gs pos="100000">
                    <a:srgbClr val="FFFFFF"/>
                  </a:gs>
                </a:gsLst>
                <a:lin ang="5400000" scaled="0"/>
              </a:gradFill>
              <a:ea typeface="Segoe UI" pitchFamily="34" charset="0"/>
              <a:cs typeface="Segoe UI" pitchFamily="34" charset="0"/>
            </a:endParaRPr>
          </a:p>
        </p:txBody>
      </p:sp>
      <p:pic>
        <p:nvPicPr>
          <p:cNvPr id="2050" name="Picture 2" descr="Update Management workflow">
            <a:extLst>
              <a:ext uri="{FF2B5EF4-FFF2-40B4-BE49-F238E27FC236}">
                <a16:creationId xmlns:a16="http://schemas.microsoft.com/office/drawing/2014/main" id="{F3B5018C-D617-479A-A970-FADEF9144A8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77729" y="1121343"/>
            <a:ext cx="8520407" cy="5577840"/>
          </a:xfrm>
          <a:prstGeom prst="rect">
            <a:avLst/>
          </a:prstGeom>
          <a:noFill/>
          <a:extLst>
            <a:ext uri="{909E8E84-426E-40DD-AFC4-6F175D3DCCD1}">
              <a14:hiddenFill xmlns:a14="http://schemas.microsoft.com/office/drawing/2010/main">
                <a:solidFill>
                  <a:srgbClr val="FFFFFF"/>
                </a:solidFill>
              </a14:hiddenFill>
            </a:ext>
          </a:extLst>
        </p:spPr>
      </p:pic>
      <p:sp>
        <p:nvSpPr>
          <p:cNvPr id="8" name="Rectangle 7">
            <a:extLst>
              <a:ext uri="{FF2B5EF4-FFF2-40B4-BE49-F238E27FC236}">
                <a16:creationId xmlns:a16="http://schemas.microsoft.com/office/drawing/2014/main" id="{386A1917-8569-46F9-8FDE-F147B1EDF01D}"/>
              </a:ext>
            </a:extLst>
          </p:cNvPr>
          <p:cNvSpPr/>
          <p:nvPr/>
        </p:nvSpPr>
        <p:spPr>
          <a:xfrm>
            <a:off x="7254259" y="1265722"/>
            <a:ext cx="4660012" cy="1480455"/>
          </a:xfrm>
          <a:prstGeom prst="rect">
            <a:avLst/>
          </a:prstGeom>
          <a:solidFill>
            <a:schemeClr val="bg1">
              <a:lumMod val="95000"/>
            </a:schemeClr>
          </a:solidFill>
          <a:ln w="6350">
            <a:solidFill>
              <a:schemeClr val="bg1">
                <a:lumMod val="95000"/>
              </a:schemeClr>
            </a:solidFill>
          </a:ln>
          <a:effectLst>
            <a:outerShdw blurRad="50800" dist="88900" dir="2700000" algn="tl" rotWithShape="0">
              <a:prstClr val="black">
                <a:alpha val="40000"/>
              </a:prstClr>
            </a:outerShdw>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defTabSz="1066800" eaLnBrk="1" fontAlgn="auto" latinLnBrk="0" hangingPunct="1">
              <a:lnSpc>
                <a:spcPct val="100000"/>
              </a:lnSpc>
              <a:spcBef>
                <a:spcPct val="0"/>
              </a:spcBef>
              <a:spcAft>
                <a:spcPct val="35000"/>
              </a:spcAft>
              <a:buClrTx/>
              <a:buSzTx/>
              <a:buFontTx/>
              <a:buNone/>
              <a:tabLst/>
              <a:defRPr/>
            </a:pPr>
            <a:r>
              <a:rPr kumimoji="0" lang="en-US" sz="2000" b="0" i="0" u="none" strike="noStrike" kern="0" cap="none" spc="0" normalizeH="0" baseline="0" noProof="0" dirty="0">
                <a:ln>
                  <a:noFill/>
                </a:ln>
                <a:effectLst/>
                <a:uLnTx/>
                <a:uFillTx/>
                <a:latin typeface="Segoe UI"/>
                <a:ea typeface="+mn-ea"/>
                <a:cs typeface="+mn-cs"/>
              </a:rPr>
              <a:t>Updates for Windows and Linux machines in Azure, in on-premises environments, and in other cloud environments. </a:t>
            </a:r>
          </a:p>
        </p:txBody>
      </p:sp>
    </p:spTree>
    <p:extLst>
      <p:ext uri="{BB962C8B-B14F-4D97-AF65-F5344CB8AC3E}">
        <p14:creationId xmlns:p14="http://schemas.microsoft.com/office/powerpoint/2010/main" val="3389848884"/>
      </p:ext>
    </p:extLst>
  </p:cSld>
  <p:clrMapOvr>
    <a:masterClrMapping/>
  </p:clrMapOvr>
  <p:transition>
    <p:fade/>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63E5E7-7975-4C1C-90FA-4E4DF7C03AE4}"/>
              </a:ext>
            </a:extLst>
          </p:cNvPr>
          <p:cNvSpPr>
            <a:spLocks noGrp="1"/>
          </p:cNvSpPr>
          <p:nvPr>
            <p:ph type="title"/>
          </p:nvPr>
        </p:nvSpPr>
        <p:spPr/>
        <p:txBody>
          <a:bodyPr/>
          <a:lstStyle/>
          <a:p>
            <a:r>
              <a:rPr lang="en-US" dirty="0">
                <a:cs typeface="Segoe UI"/>
              </a:rPr>
              <a:t>Azure Automation Update Management Overview (cont’d)</a:t>
            </a:r>
            <a:endParaRPr lang="en-US" dirty="0"/>
          </a:p>
        </p:txBody>
      </p:sp>
      <p:graphicFrame>
        <p:nvGraphicFramePr>
          <p:cNvPr id="4" name="Table 4">
            <a:extLst>
              <a:ext uri="{FF2B5EF4-FFF2-40B4-BE49-F238E27FC236}">
                <a16:creationId xmlns:a16="http://schemas.microsoft.com/office/drawing/2014/main" id="{169D709F-56EC-4D93-B3B7-04BB02B6EEB3}"/>
              </a:ext>
            </a:extLst>
          </p:cNvPr>
          <p:cNvGraphicFramePr>
            <a:graphicFrameLocks noGrp="1"/>
          </p:cNvGraphicFramePr>
          <p:nvPr>
            <p:extLst>
              <p:ext uri="{D42A27DB-BD31-4B8C-83A1-F6EECF244321}">
                <p14:modId xmlns:p14="http://schemas.microsoft.com/office/powerpoint/2010/main" val="1244989202"/>
              </p:ext>
            </p:extLst>
          </p:nvPr>
        </p:nvGraphicFramePr>
        <p:xfrm>
          <a:off x="194511" y="1277108"/>
          <a:ext cx="11802978" cy="4871669"/>
        </p:xfrm>
        <a:graphic>
          <a:graphicData uri="http://schemas.openxmlformats.org/drawingml/2006/table">
            <a:tbl>
              <a:tblPr firstRow="1" bandRow="1">
                <a:tableStyleId>{5C22544A-7EE6-4342-B048-85BDC9FD1C3A}</a:tableStyleId>
              </a:tblPr>
              <a:tblGrid>
                <a:gridCol w="2717131">
                  <a:extLst>
                    <a:ext uri="{9D8B030D-6E8A-4147-A177-3AD203B41FA5}">
                      <a16:colId xmlns:a16="http://schemas.microsoft.com/office/drawing/2014/main" val="2560286354"/>
                    </a:ext>
                  </a:extLst>
                </a:gridCol>
                <a:gridCol w="2923674">
                  <a:extLst>
                    <a:ext uri="{9D8B030D-6E8A-4147-A177-3AD203B41FA5}">
                      <a16:colId xmlns:a16="http://schemas.microsoft.com/office/drawing/2014/main" val="2457704098"/>
                    </a:ext>
                  </a:extLst>
                </a:gridCol>
                <a:gridCol w="6162173">
                  <a:extLst>
                    <a:ext uri="{9D8B030D-6E8A-4147-A177-3AD203B41FA5}">
                      <a16:colId xmlns:a16="http://schemas.microsoft.com/office/drawing/2014/main" val="3474620539"/>
                    </a:ext>
                  </a:extLst>
                </a:gridCol>
              </a:tblGrid>
              <a:tr h="452069">
                <a:tc>
                  <a:txBody>
                    <a:bodyPr/>
                    <a:lstStyle/>
                    <a:p>
                      <a:r>
                        <a:rPr lang="en-US" dirty="0"/>
                        <a:t>Connected source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38100" cmpd="sng">
                      <a:noFill/>
                    </a:lnB>
                    <a:solidFill>
                      <a:schemeClr val="accent1">
                        <a:lumMod val="50000"/>
                      </a:schemeClr>
                    </a:solidFill>
                  </a:tcPr>
                </a:tc>
                <a:tc>
                  <a:txBody>
                    <a:bodyPr/>
                    <a:lstStyle/>
                    <a:p>
                      <a:r>
                        <a:rPr lang="en-US" dirty="0"/>
                        <a:t>Supported</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38100" cmpd="sng">
                      <a:noFill/>
                    </a:lnB>
                    <a:solidFill>
                      <a:schemeClr val="accent1">
                        <a:lumMod val="50000"/>
                      </a:schemeClr>
                    </a:solidFill>
                  </a:tcPr>
                </a:tc>
                <a:tc>
                  <a:txBody>
                    <a:bodyPr/>
                    <a:lstStyle/>
                    <a:p>
                      <a:r>
                        <a:rPr lang="en-US" dirty="0"/>
                        <a:t>Description</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38100" cmpd="sng">
                      <a:noFill/>
                    </a:lnB>
                    <a:solidFill>
                      <a:schemeClr val="accent1">
                        <a:lumMod val="50000"/>
                      </a:schemeClr>
                    </a:solidFill>
                  </a:tcPr>
                </a:tc>
                <a:extLst>
                  <a:ext uri="{0D108BD9-81ED-4DB2-BD59-A6C34878D82A}">
                    <a16:rowId xmlns:a16="http://schemas.microsoft.com/office/drawing/2014/main" val="3679797902"/>
                  </a:ext>
                </a:extLst>
              </a:tr>
              <a:tr h="1451170">
                <a:tc>
                  <a:txBody>
                    <a:bodyPr/>
                    <a:lstStyle/>
                    <a:p>
                      <a:r>
                        <a:rPr lang="en-US" sz="1600" dirty="0"/>
                        <a:t>Windows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r>
                        <a:rPr lang="en-US" sz="1600" dirty="0"/>
                        <a:t>Yes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lang="en-US" sz="1600" dirty="0"/>
                        <a:t>Update Management collects information about system updates from Windows machines with the Log Analytics agent and installation of required updates.</a:t>
                      </a:r>
                    </a:p>
                    <a:p>
                      <a:endParaRPr lang="en-US" sz="1600" dirty="0"/>
                    </a:p>
                    <a:p>
                      <a:r>
                        <a:rPr lang="en-US" sz="1600" dirty="0"/>
                        <a:t>Machines need to report to Microsoft Update or Windows Server Update Services (WSUS).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4088161612"/>
                  </a:ext>
                </a:extLst>
              </a:tr>
              <a:tr h="452069">
                <a:tc>
                  <a:txBody>
                    <a:bodyPr/>
                    <a:lstStyle/>
                    <a:p>
                      <a:r>
                        <a:rPr lang="en-US" sz="1600" dirty="0"/>
                        <a:t>Linux</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r>
                        <a:rPr lang="en-US" sz="1600" dirty="0"/>
                        <a:t>Yes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sz="1600" dirty="0"/>
                        <a:t>Update Management collects information about system updates from Linux machines with the Log Analytics agent and installation of required updates on supported distributions.</a:t>
                      </a:r>
                    </a:p>
                    <a:p>
                      <a:endParaRPr lang="en-US" sz="1600" dirty="0"/>
                    </a:p>
                    <a:p>
                      <a:r>
                        <a:rPr lang="en-US" sz="1600" dirty="0"/>
                        <a:t>Machines need to report to a local or remote repository.</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631268696"/>
                  </a:ext>
                </a:extLst>
              </a:tr>
              <a:tr h="780283">
                <a:tc>
                  <a:txBody>
                    <a:bodyPr/>
                    <a:lstStyle/>
                    <a:p>
                      <a:r>
                        <a:rPr lang="en-US" sz="1600" dirty="0"/>
                        <a:t>Operations Manager management group</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r>
                        <a:rPr lang="en-US" sz="1600" dirty="0"/>
                        <a:t>Yes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sz="1600" dirty="0"/>
                        <a:t>Update Management collects information about software updates from agents in a connected management group.</a:t>
                      </a:r>
                    </a:p>
                    <a:p>
                      <a:endParaRPr lang="en-US" sz="1600" dirty="0"/>
                    </a:p>
                    <a:p>
                      <a:r>
                        <a:rPr lang="en-US" sz="1600" dirty="0"/>
                        <a:t>A direct connection from the Operations Manager agent to Azure Monitor logs isn't required. Log data is forwarded from the management group to the Log Analytics workspace.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951574101"/>
                  </a:ext>
                </a:extLst>
              </a:tr>
            </a:tbl>
          </a:graphicData>
        </a:graphic>
      </p:graphicFrame>
    </p:spTree>
    <p:extLst>
      <p:ext uri="{BB962C8B-B14F-4D97-AF65-F5344CB8AC3E}">
        <p14:creationId xmlns:p14="http://schemas.microsoft.com/office/powerpoint/2010/main" val="726581839"/>
      </p:ext>
    </p:extLst>
  </p:cSld>
  <p:clrMapOvr>
    <a:masterClrMapping/>
  </p:clrMapOvr>
  <p:transition>
    <p:fade/>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BEE544-F4E5-4ED2-9974-604E05AC3EF2}"/>
              </a:ext>
            </a:extLst>
          </p:cNvPr>
          <p:cNvSpPr>
            <a:spLocks noGrp="1"/>
          </p:cNvSpPr>
          <p:nvPr>
            <p:ph type="title"/>
          </p:nvPr>
        </p:nvSpPr>
        <p:spPr/>
        <p:txBody>
          <a:bodyPr/>
          <a:lstStyle/>
          <a:p>
            <a:r>
              <a:rPr lang="en-US" dirty="0">
                <a:cs typeface="Segoe UI"/>
              </a:rPr>
              <a:t>Disk Encryption</a:t>
            </a:r>
            <a:endParaRPr lang="en-US" dirty="0"/>
          </a:p>
        </p:txBody>
      </p:sp>
      <p:sp>
        <p:nvSpPr>
          <p:cNvPr id="4" name="Rectangle 3">
            <a:extLst>
              <a:ext uri="{FF2B5EF4-FFF2-40B4-BE49-F238E27FC236}">
                <a16:creationId xmlns:a16="http://schemas.microsoft.com/office/drawing/2014/main" id="{100B2022-B857-4196-A462-2EDF307F65F3}"/>
              </a:ext>
            </a:extLst>
          </p:cNvPr>
          <p:cNvSpPr/>
          <p:nvPr/>
        </p:nvSpPr>
        <p:spPr>
          <a:xfrm>
            <a:off x="515683" y="4601215"/>
            <a:ext cx="3590258" cy="2070671"/>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defTabSz="1066800" eaLnBrk="1" fontAlgn="auto" latinLnBrk="0" hangingPunct="1">
              <a:lnSpc>
                <a:spcPct val="100000"/>
              </a:lnSpc>
              <a:spcBef>
                <a:spcPct val="0"/>
              </a:spcBef>
              <a:spcAft>
                <a:spcPct val="35000"/>
              </a:spcAft>
              <a:buClrTx/>
              <a:buSzTx/>
              <a:buFontTx/>
              <a:buNone/>
              <a:tabLst/>
              <a:defRPr/>
            </a:pPr>
            <a:r>
              <a:rPr kumimoji="0" lang="en-US" sz="2000" b="0" i="0" u="none" strike="noStrike" kern="0" cap="none" spc="0" normalizeH="0" baseline="0" noProof="0" dirty="0">
                <a:ln>
                  <a:noFill/>
                </a:ln>
                <a:effectLst/>
                <a:uLnTx/>
                <a:uFillTx/>
                <a:latin typeface="Segoe UI"/>
                <a:ea typeface="+mn-ea"/>
                <a:cs typeface="+mn-cs"/>
              </a:rPr>
              <a:t>Provides encryption of the operating system and data disks </a:t>
            </a:r>
          </a:p>
        </p:txBody>
      </p:sp>
      <p:sp>
        <p:nvSpPr>
          <p:cNvPr id="8" name="Rectangle 7">
            <a:extLst>
              <a:ext uri="{FF2B5EF4-FFF2-40B4-BE49-F238E27FC236}">
                <a16:creationId xmlns:a16="http://schemas.microsoft.com/office/drawing/2014/main" id="{76B8D1EE-69D8-493C-B753-571FD2C33565}"/>
              </a:ext>
              <a:ext uri="{C183D7F6-B498-43B3-948B-1728B52AA6E4}">
                <adec:decorative xmlns:adec="http://schemas.microsoft.com/office/drawing/2017/decorative" val="1"/>
              </a:ext>
            </a:extLst>
          </p:cNvPr>
          <p:cNvSpPr/>
          <p:nvPr/>
        </p:nvSpPr>
        <p:spPr bwMode="auto">
          <a:xfrm>
            <a:off x="515683" y="1103837"/>
            <a:ext cx="10995092" cy="3287187"/>
          </a:xfrm>
          <a:prstGeom prst="rect">
            <a:avLst/>
          </a:prstGeom>
          <a:noFill/>
          <a:ln>
            <a:solidFill>
              <a:schemeClr val="bg1">
                <a:lumMod val="7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dirty="0">
              <a:gradFill>
                <a:gsLst>
                  <a:gs pos="0">
                    <a:srgbClr val="FFFFFF"/>
                  </a:gs>
                  <a:gs pos="100000">
                    <a:srgbClr val="FFFFFF"/>
                  </a:gs>
                </a:gsLst>
                <a:lin ang="5400000" scaled="0"/>
              </a:gradFill>
              <a:ea typeface="Segoe UI" pitchFamily="34" charset="0"/>
              <a:cs typeface="Segoe UI" pitchFamily="34" charset="0"/>
            </a:endParaRPr>
          </a:p>
        </p:txBody>
      </p:sp>
      <p:sp>
        <p:nvSpPr>
          <p:cNvPr id="10" name="Rectangle 9">
            <a:extLst>
              <a:ext uri="{FF2B5EF4-FFF2-40B4-BE49-F238E27FC236}">
                <a16:creationId xmlns:a16="http://schemas.microsoft.com/office/drawing/2014/main" id="{128EBE49-7223-40DB-8AA7-029F8CC88C1F}"/>
              </a:ext>
            </a:extLst>
          </p:cNvPr>
          <p:cNvSpPr/>
          <p:nvPr/>
        </p:nvSpPr>
        <p:spPr>
          <a:xfrm>
            <a:off x="4231940" y="4601215"/>
            <a:ext cx="3590258" cy="2070671"/>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defTabSz="1066800" eaLnBrk="1" fontAlgn="auto" latinLnBrk="0" hangingPunct="1">
              <a:lnSpc>
                <a:spcPct val="100000"/>
              </a:lnSpc>
              <a:spcBef>
                <a:spcPct val="0"/>
              </a:spcBef>
              <a:spcAft>
                <a:spcPct val="35000"/>
              </a:spcAft>
              <a:buClrTx/>
              <a:buSzTx/>
              <a:buFontTx/>
              <a:buNone/>
              <a:tabLst/>
              <a:defRPr/>
            </a:pPr>
            <a:r>
              <a:rPr kumimoji="0" lang="en-US" sz="2000" b="0" i="0" u="none" strike="noStrike" kern="0" cap="none" spc="0" normalizeH="0" baseline="0" noProof="0" dirty="0">
                <a:ln>
                  <a:noFill/>
                </a:ln>
                <a:effectLst/>
                <a:uLnTx/>
                <a:uFillTx/>
                <a:latin typeface="Segoe UI"/>
                <a:ea typeface="+mn-ea"/>
                <a:cs typeface="+mn-cs"/>
              </a:rPr>
              <a:t>Windows VMs (BitLocker) and Linux VMs (DM-Crypt) </a:t>
            </a:r>
          </a:p>
        </p:txBody>
      </p:sp>
      <p:sp>
        <p:nvSpPr>
          <p:cNvPr id="12" name="Rectangle 11">
            <a:extLst>
              <a:ext uri="{FF2B5EF4-FFF2-40B4-BE49-F238E27FC236}">
                <a16:creationId xmlns:a16="http://schemas.microsoft.com/office/drawing/2014/main" id="{9877BC05-DA4A-4B28-B010-22BA3D57BBBB}"/>
              </a:ext>
            </a:extLst>
          </p:cNvPr>
          <p:cNvSpPr/>
          <p:nvPr/>
        </p:nvSpPr>
        <p:spPr>
          <a:xfrm>
            <a:off x="7948197" y="4601214"/>
            <a:ext cx="3590257" cy="2070671"/>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defTabSz="1066800" eaLnBrk="1" fontAlgn="auto" latinLnBrk="0" hangingPunct="1">
              <a:lnSpc>
                <a:spcPct val="100000"/>
              </a:lnSpc>
              <a:spcBef>
                <a:spcPct val="0"/>
              </a:spcBef>
              <a:spcAft>
                <a:spcPct val="35000"/>
              </a:spcAft>
              <a:buClrTx/>
              <a:buSzTx/>
              <a:buFontTx/>
              <a:buNone/>
              <a:tabLst/>
              <a:defRPr/>
            </a:pPr>
            <a:r>
              <a:rPr kumimoji="0" lang="en-US" sz="2000" b="0" i="0" u="none" strike="noStrike" kern="0" cap="none" spc="0" normalizeH="0" baseline="0" noProof="0" dirty="0">
                <a:ln>
                  <a:noFill/>
                </a:ln>
                <a:effectLst/>
                <a:uLnTx/>
                <a:uFillTx/>
                <a:latin typeface="Segoe UI"/>
                <a:ea typeface="+mn-ea"/>
                <a:cs typeface="+mn-cs"/>
              </a:rPr>
              <a:t>Stores encryption keys in a customer-managed key vault </a:t>
            </a:r>
          </a:p>
        </p:txBody>
      </p:sp>
      <p:pic>
        <p:nvPicPr>
          <p:cNvPr id="3" name="Picture 4" descr="Diagram&#10;&#10;Description automatically generated">
            <a:extLst>
              <a:ext uri="{FF2B5EF4-FFF2-40B4-BE49-F238E27FC236}">
                <a16:creationId xmlns:a16="http://schemas.microsoft.com/office/drawing/2014/main" id="{432E4E0F-D1C2-4A6C-A1A3-60DEF7320D19}"/>
              </a:ext>
            </a:extLst>
          </p:cNvPr>
          <p:cNvPicPr>
            <a:picLocks noChangeAspect="1"/>
          </p:cNvPicPr>
          <p:nvPr/>
        </p:nvPicPr>
        <p:blipFill>
          <a:blip r:embed="rId3"/>
          <a:stretch>
            <a:fillRect/>
          </a:stretch>
        </p:blipFill>
        <p:spPr>
          <a:xfrm>
            <a:off x="516835" y="1101034"/>
            <a:ext cx="10992677" cy="3338998"/>
          </a:xfrm>
          <a:prstGeom prst="rect">
            <a:avLst/>
          </a:prstGeom>
        </p:spPr>
      </p:pic>
      <p:sp>
        <p:nvSpPr>
          <p:cNvPr id="5" name="Rectangle 4">
            <a:extLst>
              <a:ext uri="{FF2B5EF4-FFF2-40B4-BE49-F238E27FC236}">
                <a16:creationId xmlns:a16="http://schemas.microsoft.com/office/drawing/2014/main" id="{3A5D9965-AD61-48D9-A493-F4AAA668BEE5}"/>
              </a:ext>
              <a:ext uri="{C183D7F6-B498-43B3-948B-1728B52AA6E4}">
                <adec:decorative xmlns:adec="http://schemas.microsoft.com/office/drawing/2017/decorative" val="1"/>
              </a:ext>
            </a:extLst>
          </p:cNvPr>
          <p:cNvSpPr/>
          <p:nvPr/>
        </p:nvSpPr>
        <p:spPr bwMode="auto">
          <a:xfrm>
            <a:off x="558144" y="1100819"/>
            <a:ext cx="10980310" cy="3338999"/>
          </a:xfrm>
          <a:prstGeom prst="rect">
            <a:avLst/>
          </a:prstGeom>
          <a:noFill/>
          <a:ln>
            <a:solidFill>
              <a:schemeClr val="bg1">
                <a:lumMod val="7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dirty="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4190172727"/>
      </p:ext>
    </p:extLst>
  </p:cSld>
  <p:clrMapOvr>
    <a:masterClrMapping/>
  </p:clrMapOvr>
  <p:transition>
    <p:fade/>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BEE544-F4E5-4ED2-9974-604E05AC3EF2}"/>
              </a:ext>
            </a:extLst>
          </p:cNvPr>
          <p:cNvSpPr>
            <a:spLocks noGrp="1"/>
          </p:cNvSpPr>
          <p:nvPr>
            <p:ph type="title"/>
          </p:nvPr>
        </p:nvSpPr>
        <p:spPr/>
        <p:txBody>
          <a:bodyPr/>
          <a:lstStyle/>
          <a:p>
            <a:r>
              <a:rPr lang="en-US" dirty="0">
                <a:cs typeface="Segoe UI"/>
              </a:rPr>
              <a:t>Managed Disk Encryption Options</a:t>
            </a:r>
            <a:endParaRPr lang="en-US" dirty="0"/>
          </a:p>
        </p:txBody>
      </p:sp>
      <p:graphicFrame>
        <p:nvGraphicFramePr>
          <p:cNvPr id="6" name="Table 6">
            <a:extLst>
              <a:ext uri="{FF2B5EF4-FFF2-40B4-BE49-F238E27FC236}">
                <a16:creationId xmlns:a16="http://schemas.microsoft.com/office/drawing/2014/main" id="{42CDE93D-442E-46CF-A5F9-CCB54815791D}"/>
              </a:ext>
            </a:extLst>
          </p:cNvPr>
          <p:cNvGraphicFramePr>
            <a:graphicFrameLocks noGrp="1"/>
          </p:cNvGraphicFramePr>
          <p:nvPr/>
        </p:nvGraphicFramePr>
        <p:xfrm>
          <a:off x="108858" y="2293721"/>
          <a:ext cx="11974284" cy="2931160"/>
        </p:xfrm>
        <a:graphic>
          <a:graphicData uri="http://schemas.openxmlformats.org/drawingml/2006/table">
            <a:tbl>
              <a:tblPr firstRow="1" bandRow="1">
                <a:tableStyleId>{5C22544A-7EE6-4342-B048-85BDC9FD1C3A}</a:tableStyleId>
              </a:tblPr>
              <a:tblGrid>
                <a:gridCol w="1710612">
                  <a:extLst>
                    <a:ext uri="{9D8B030D-6E8A-4147-A177-3AD203B41FA5}">
                      <a16:colId xmlns:a16="http://schemas.microsoft.com/office/drawing/2014/main" val="1530133847"/>
                    </a:ext>
                  </a:extLst>
                </a:gridCol>
                <a:gridCol w="1710612">
                  <a:extLst>
                    <a:ext uri="{9D8B030D-6E8A-4147-A177-3AD203B41FA5}">
                      <a16:colId xmlns:a16="http://schemas.microsoft.com/office/drawing/2014/main" val="3641694509"/>
                    </a:ext>
                  </a:extLst>
                </a:gridCol>
                <a:gridCol w="1710612">
                  <a:extLst>
                    <a:ext uri="{9D8B030D-6E8A-4147-A177-3AD203B41FA5}">
                      <a16:colId xmlns:a16="http://schemas.microsoft.com/office/drawing/2014/main" val="2618451604"/>
                    </a:ext>
                  </a:extLst>
                </a:gridCol>
                <a:gridCol w="1710612">
                  <a:extLst>
                    <a:ext uri="{9D8B030D-6E8A-4147-A177-3AD203B41FA5}">
                      <a16:colId xmlns:a16="http://schemas.microsoft.com/office/drawing/2014/main" val="3794129168"/>
                    </a:ext>
                  </a:extLst>
                </a:gridCol>
                <a:gridCol w="1710612">
                  <a:extLst>
                    <a:ext uri="{9D8B030D-6E8A-4147-A177-3AD203B41FA5}">
                      <a16:colId xmlns:a16="http://schemas.microsoft.com/office/drawing/2014/main" val="1255555255"/>
                    </a:ext>
                  </a:extLst>
                </a:gridCol>
                <a:gridCol w="1710612">
                  <a:extLst>
                    <a:ext uri="{9D8B030D-6E8A-4147-A177-3AD203B41FA5}">
                      <a16:colId xmlns:a16="http://schemas.microsoft.com/office/drawing/2014/main" val="2045007330"/>
                    </a:ext>
                  </a:extLst>
                </a:gridCol>
                <a:gridCol w="1710612">
                  <a:extLst>
                    <a:ext uri="{9D8B030D-6E8A-4147-A177-3AD203B41FA5}">
                      <a16:colId xmlns:a16="http://schemas.microsoft.com/office/drawing/2014/main" val="3113950159"/>
                    </a:ext>
                  </a:extLst>
                </a:gridCol>
              </a:tblGrid>
              <a:tr h="370840">
                <a:tc>
                  <a:txBody>
                    <a:bodyPr/>
                    <a:lstStyle/>
                    <a:p>
                      <a:endParaRPr lang="en-US" sz="12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50000"/>
                      </a:schemeClr>
                    </a:solidFill>
                  </a:tcPr>
                </a:tc>
                <a:tc>
                  <a:txBody>
                    <a:bodyPr/>
                    <a:lstStyle/>
                    <a:p>
                      <a:r>
                        <a:rPr lang="en-US" sz="1200" dirty="0"/>
                        <a:t>Encryption at rest (OS and data disks)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50000"/>
                      </a:schemeClr>
                    </a:solidFill>
                  </a:tcPr>
                </a:tc>
                <a:tc>
                  <a:txBody>
                    <a:bodyPr/>
                    <a:lstStyle/>
                    <a:p>
                      <a:r>
                        <a:rPr lang="en-US" sz="1200" dirty="0"/>
                        <a:t>Temp disk encryption</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50000"/>
                      </a:schemeClr>
                    </a:solidFill>
                  </a:tcPr>
                </a:tc>
                <a:tc>
                  <a:txBody>
                    <a:bodyPr/>
                    <a:lstStyle/>
                    <a:p>
                      <a:r>
                        <a:rPr lang="en-US" sz="1200" dirty="0"/>
                        <a:t>Encryption of caches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50000"/>
                      </a:schemeClr>
                    </a:solidFill>
                  </a:tcPr>
                </a:tc>
                <a:tc>
                  <a:txBody>
                    <a:bodyPr/>
                    <a:lstStyle/>
                    <a:p>
                      <a:r>
                        <a:rPr lang="en-US" sz="1200" dirty="0"/>
                        <a:t>Data flows encrypted between Compute and Storage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50000"/>
                      </a:schemeClr>
                    </a:solidFill>
                  </a:tcPr>
                </a:tc>
                <a:tc>
                  <a:txBody>
                    <a:bodyPr/>
                    <a:lstStyle/>
                    <a:p>
                      <a:r>
                        <a:rPr lang="en-US" sz="1200" dirty="0"/>
                        <a:t>Customer control of keys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50000"/>
                      </a:schemeClr>
                    </a:solidFill>
                  </a:tcPr>
                </a:tc>
                <a:tc>
                  <a:txBody>
                    <a:bodyPr/>
                    <a:lstStyle/>
                    <a:p>
                      <a:r>
                        <a:rPr lang="en-US" sz="1200" dirty="0"/>
                        <a:t>Microsoft Defender for Cloud disk encryption status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50000"/>
                      </a:schemeClr>
                    </a:solidFill>
                  </a:tcPr>
                </a:tc>
                <a:extLst>
                  <a:ext uri="{0D108BD9-81ED-4DB2-BD59-A6C34878D82A}">
                    <a16:rowId xmlns:a16="http://schemas.microsoft.com/office/drawing/2014/main" val="2651597991"/>
                  </a:ext>
                </a:extLst>
              </a:tr>
              <a:tr h="370840">
                <a:tc>
                  <a:txBody>
                    <a:bodyPr/>
                    <a:lstStyle/>
                    <a:p>
                      <a:r>
                        <a:rPr lang="en-US" sz="1200" dirty="0"/>
                        <a:t>Encryption at rest with platform-managed key (SSE+PMK)</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endParaRPr lang="en-US" sz="12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sz="12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sz="12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sz="12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sz="12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sz="1200" dirty="0"/>
                        <a:t>Unhealthy, not applicable if exempt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151381748"/>
                  </a:ext>
                </a:extLst>
              </a:tr>
              <a:tr h="370840">
                <a:tc>
                  <a:txBody>
                    <a:bodyPr/>
                    <a:lstStyle/>
                    <a:p>
                      <a:r>
                        <a:rPr lang="en-US" sz="1200" dirty="0"/>
                        <a:t>Encryption at rest with customer-managed key (SSE+CMK)</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endParaRPr lang="en-US" sz="12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sz="12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sz="12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sz="12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sz="12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sz="1200" dirty="0"/>
                        <a:t>Unhealthy, not applicable if exempt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101081938"/>
                  </a:ext>
                </a:extLst>
              </a:tr>
              <a:tr h="370840">
                <a:tc>
                  <a:txBody>
                    <a:bodyPr/>
                    <a:lstStyle/>
                    <a:p>
                      <a:r>
                        <a:rPr lang="en-US" sz="1200" dirty="0"/>
                        <a:t>Azure Disk Encryption</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endParaRPr lang="en-US" sz="12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sz="12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sz="12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sz="12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sz="12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sz="1200" b="0" i="0" kern="1200" dirty="0">
                          <a:solidFill>
                            <a:schemeClr val="dk1"/>
                          </a:solidFill>
                          <a:effectLst/>
                          <a:latin typeface="+mn-lt"/>
                          <a:ea typeface="+mn-ea"/>
                          <a:cs typeface="+mn-cs"/>
                        </a:rPr>
                        <a:t>Healthy</a:t>
                      </a:r>
                      <a:endParaRPr lang="en-US" sz="12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395183496"/>
                  </a:ext>
                </a:extLst>
              </a:tr>
              <a:tr h="370840">
                <a:tc>
                  <a:txBody>
                    <a:bodyPr/>
                    <a:lstStyle/>
                    <a:p>
                      <a:r>
                        <a:rPr lang="en-US" sz="1200" dirty="0"/>
                        <a:t>Encryption at Host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endParaRPr lang="en-US" sz="12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sz="12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sz="12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sz="12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sz="12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sz="1200" dirty="0"/>
                        <a:t>Unhealthy, not applicable if exempt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095637665"/>
                  </a:ext>
                </a:extLst>
              </a:tr>
            </a:tbl>
          </a:graphicData>
        </a:graphic>
      </p:graphicFrame>
      <p:pic>
        <p:nvPicPr>
          <p:cNvPr id="9" name="Graphic 8" descr="Badge Cross with solid fill">
            <a:extLst>
              <a:ext uri="{FF2B5EF4-FFF2-40B4-BE49-F238E27FC236}">
                <a16:creationId xmlns:a16="http://schemas.microsoft.com/office/drawing/2014/main" id="{55767D79-8445-4B20-8510-0F9AA112CD3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097095" y="3269089"/>
            <a:ext cx="274320" cy="274320"/>
          </a:xfrm>
          <a:prstGeom prst="rect">
            <a:avLst/>
          </a:prstGeom>
        </p:spPr>
      </p:pic>
      <p:pic>
        <p:nvPicPr>
          <p:cNvPr id="11" name="Graphic 10" descr="Badge Tick1 with solid fill">
            <a:extLst>
              <a:ext uri="{FF2B5EF4-FFF2-40B4-BE49-F238E27FC236}">
                <a16:creationId xmlns:a16="http://schemas.microsoft.com/office/drawing/2014/main" id="{0CEAC67B-034C-46D1-B753-1CC85D88164B}"/>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2418231" y="3269089"/>
            <a:ext cx="274320" cy="274320"/>
          </a:xfrm>
          <a:prstGeom prst="rect">
            <a:avLst/>
          </a:prstGeom>
        </p:spPr>
      </p:pic>
      <p:pic>
        <p:nvPicPr>
          <p:cNvPr id="12" name="Graphic 11" descr="Badge Tick1 with solid fill">
            <a:extLst>
              <a:ext uri="{FF2B5EF4-FFF2-40B4-BE49-F238E27FC236}">
                <a16:creationId xmlns:a16="http://schemas.microsoft.com/office/drawing/2014/main" id="{5ECC2F81-E921-4D88-816D-AA6A5FD73FAB}"/>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2418231" y="3921873"/>
            <a:ext cx="274320" cy="274320"/>
          </a:xfrm>
          <a:prstGeom prst="rect">
            <a:avLst/>
          </a:prstGeom>
        </p:spPr>
      </p:pic>
      <p:pic>
        <p:nvPicPr>
          <p:cNvPr id="13" name="Graphic 12" descr="Badge Tick1 with solid fill">
            <a:extLst>
              <a:ext uri="{FF2B5EF4-FFF2-40B4-BE49-F238E27FC236}">
                <a16:creationId xmlns:a16="http://schemas.microsoft.com/office/drawing/2014/main" id="{501ED826-D796-407C-AA65-BD4194D60791}"/>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2418230" y="4451100"/>
            <a:ext cx="274320" cy="274320"/>
          </a:xfrm>
          <a:prstGeom prst="rect">
            <a:avLst/>
          </a:prstGeom>
        </p:spPr>
      </p:pic>
      <p:pic>
        <p:nvPicPr>
          <p:cNvPr id="14" name="Graphic 13" descr="Badge Tick1 with solid fill">
            <a:extLst>
              <a:ext uri="{FF2B5EF4-FFF2-40B4-BE49-F238E27FC236}">
                <a16:creationId xmlns:a16="http://schemas.microsoft.com/office/drawing/2014/main" id="{EE61ACC8-022E-4308-8656-F5C260C6BDBF}"/>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2418230" y="4878208"/>
            <a:ext cx="274320" cy="274320"/>
          </a:xfrm>
          <a:prstGeom prst="rect">
            <a:avLst/>
          </a:prstGeom>
        </p:spPr>
      </p:pic>
      <p:pic>
        <p:nvPicPr>
          <p:cNvPr id="23" name="Graphic 22" descr="Badge Tick1 with solid fill">
            <a:extLst>
              <a:ext uri="{FF2B5EF4-FFF2-40B4-BE49-F238E27FC236}">
                <a16:creationId xmlns:a16="http://schemas.microsoft.com/office/drawing/2014/main" id="{0164B45A-EE51-4D43-A6B5-FEC87E7BB9D3}"/>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4097094" y="4878208"/>
            <a:ext cx="274320" cy="274320"/>
          </a:xfrm>
          <a:prstGeom prst="rect">
            <a:avLst/>
          </a:prstGeom>
        </p:spPr>
      </p:pic>
      <p:pic>
        <p:nvPicPr>
          <p:cNvPr id="25" name="Graphic 24" descr="Badge Cross with solid fill">
            <a:extLst>
              <a:ext uri="{FF2B5EF4-FFF2-40B4-BE49-F238E27FC236}">
                <a16:creationId xmlns:a16="http://schemas.microsoft.com/office/drawing/2014/main" id="{86B4B77B-F0EA-412F-8099-239BE6E3CFE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097095" y="3893120"/>
            <a:ext cx="274320" cy="274320"/>
          </a:xfrm>
          <a:prstGeom prst="rect">
            <a:avLst/>
          </a:prstGeom>
        </p:spPr>
      </p:pic>
      <p:pic>
        <p:nvPicPr>
          <p:cNvPr id="27" name="Graphic 26" descr="Badge Cross with solid fill">
            <a:extLst>
              <a:ext uri="{FF2B5EF4-FFF2-40B4-BE49-F238E27FC236}">
                <a16:creationId xmlns:a16="http://schemas.microsoft.com/office/drawing/2014/main" id="{072DAA8A-3172-4588-9DA7-758956B90115}"/>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857763" y="3269089"/>
            <a:ext cx="274320" cy="274320"/>
          </a:xfrm>
          <a:prstGeom prst="rect">
            <a:avLst/>
          </a:prstGeom>
        </p:spPr>
      </p:pic>
      <p:pic>
        <p:nvPicPr>
          <p:cNvPr id="29" name="Graphic 28" descr="Badge Cross with solid fill">
            <a:extLst>
              <a:ext uri="{FF2B5EF4-FFF2-40B4-BE49-F238E27FC236}">
                <a16:creationId xmlns:a16="http://schemas.microsoft.com/office/drawing/2014/main" id="{A0B1F9DF-24CF-4ED4-90E0-EEB5A0C082E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867400" y="3904925"/>
            <a:ext cx="274320" cy="274320"/>
          </a:xfrm>
          <a:prstGeom prst="rect">
            <a:avLst/>
          </a:prstGeom>
        </p:spPr>
      </p:pic>
      <p:pic>
        <p:nvPicPr>
          <p:cNvPr id="31" name="Graphic 30" descr="Badge Cross with solid fill">
            <a:extLst>
              <a:ext uri="{FF2B5EF4-FFF2-40B4-BE49-F238E27FC236}">
                <a16:creationId xmlns:a16="http://schemas.microsoft.com/office/drawing/2014/main" id="{6CE60FCB-5D2B-41A2-857B-FF9167193508}"/>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7587166" y="3269089"/>
            <a:ext cx="274320" cy="274320"/>
          </a:xfrm>
          <a:prstGeom prst="rect">
            <a:avLst/>
          </a:prstGeom>
        </p:spPr>
      </p:pic>
      <p:pic>
        <p:nvPicPr>
          <p:cNvPr id="33" name="Graphic 32" descr="Badge Cross with solid fill">
            <a:extLst>
              <a:ext uri="{FF2B5EF4-FFF2-40B4-BE49-F238E27FC236}">
                <a16:creationId xmlns:a16="http://schemas.microsoft.com/office/drawing/2014/main" id="{FA759505-E75B-4039-83D0-3A57847EFFCB}"/>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7591985" y="3904925"/>
            <a:ext cx="274320" cy="274320"/>
          </a:xfrm>
          <a:prstGeom prst="rect">
            <a:avLst/>
          </a:prstGeom>
        </p:spPr>
      </p:pic>
      <p:pic>
        <p:nvPicPr>
          <p:cNvPr id="37" name="Graphic 36" descr="Badge Tick1 with solid fill">
            <a:extLst>
              <a:ext uri="{FF2B5EF4-FFF2-40B4-BE49-F238E27FC236}">
                <a16:creationId xmlns:a16="http://schemas.microsoft.com/office/drawing/2014/main" id="{EB1EEA91-8674-4D89-A0C4-CE2F9089E077}"/>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4097094" y="4451100"/>
            <a:ext cx="274320" cy="274320"/>
          </a:xfrm>
          <a:prstGeom prst="rect">
            <a:avLst/>
          </a:prstGeom>
        </p:spPr>
      </p:pic>
      <p:pic>
        <p:nvPicPr>
          <p:cNvPr id="39" name="Graphic 38" descr="Badge Cross with solid fill">
            <a:extLst>
              <a:ext uri="{FF2B5EF4-FFF2-40B4-BE49-F238E27FC236}">
                <a16:creationId xmlns:a16="http://schemas.microsoft.com/office/drawing/2014/main" id="{65E415BA-83E1-43F7-836C-89A1E25BA82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9316569" y="3269089"/>
            <a:ext cx="274320" cy="274320"/>
          </a:xfrm>
          <a:prstGeom prst="rect">
            <a:avLst/>
          </a:prstGeom>
        </p:spPr>
      </p:pic>
      <p:pic>
        <p:nvPicPr>
          <p:cNvPr id="41" name="Graphic 40" descr="Badge Tick1 with solid fill">
            <a:extLst>
              <a:ext uri="{FF2B5EF4-FFF2-40B4-BE49-F238E27FC236}">
                <a16:creationId xmlns:a16="http://schemas.microsoft.com/office/drawing/2014/main" id="{1CDD8CFA-6B5F-449E-81DB-91F1D17E64E5}"/>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9316569" y="3921407"/>
            <a:ext cx="274320" cy="274320"/>
          </a:xfrm>
          <a:prstGeom prst="rect">
            <a:avLst/>
          </a:prstGeom>
        </p:spPr>
      </p:pic>
      <p:pic>
        <p:nvPicPr>
          <p:cNvPr id="43" name="Graphic 42" descr="Badge Tick1 with solid fill">
            <a:extLst>
              <a:ext uri="{FF2B5EF4-FFF2-40B4-BE49-F238E27FC236}">
                <a16:creationId xmlns:a16="http://schemas.microsoft.com/office/drawing/2014/main" id="{D2D04C7D-B017-4BC6-9608-11EE9D0089EB}"/>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9316569" y="4451100"/>
            <a:ext cx="274320" cy="274320"/>
          </a:xfrm>
          <a:prstGeom prst="rect">
            <a:avLst/>
          </a:prstGeom>
        </p:spPr>
      </p:pic>
      <p:pic>
        <p:nvPicPr>
          <p:cNvPr id="45" name="Graphic 44" descr="Badge Tick1 with solid fill">
            <a:extLst>
              <a:ext uri="{FF2B5EF4-FFF2-40B4-BE49-F238E27FC236}">
                <a16:creationId xmlns:a16="http://schemas.microsoft.com/office/drawing/2014/main" id="{8F3FF153-E72B-45AF-865B-DBD0EFA2BE14}"/>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9316569" y="4880293"/>
            <a:ext cx="274320" cy="274320"/>
          </a:xfrm>
          <a:prstGeom prst="rect">
            <a:avLst/>
          </a:prstGeom>
        </p:spPr>
      </p:pic>
      <p:pic>
        <p:nvPicPr>
          <p:cNvPr id="47" name="Graphic 46" descr="Badge Tick1 with solid fill">
            <a:extLst>
              <a:ext uri="{FF2B5EF4-FFF2-40B4-BE49-F238E27FC236}">
                <a16:creationId xmlns:a16="http://schemas.microsoft.com/office/drawing/2014/main" id="{A526E456-7124-4DAD-A8C0-F9B13E5B7FC9}"/>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5867399" y="4452234"/>
            <a:ext cx="274320" cy="274320"/>
          </a:xfrm>
          <a:prstGeom prst="rect">
            <a:avLst/>
          </a:prstGeom>
        </p:spPr>
      </p:pic>
      <p:pic>
        <p:nvPicPr>
          <p:cNvPr id="49" name="Graphic 48" descr="Badge Tick1 with solid fill">
            <a:extLst>
              <a:ext uri="{FF2B5EF4-FFF2-40B4-BE49-F238E27FC236}">
                <a16:creationId xmlns:a16="http://schemas.microsoft.com/office/drawing/2014/main" id="{5CD2D53B-ED55-4756-8F50-CC8B64A8183E}"/>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5857762" y="4878208"/>
            <a:ext cx="274320" cy="274320"/>
          </a:xfrm>
          <a:prstGeom prst="rect">
            <a:avLst/>
          </a:prstGeom>
        </p:spPr>
      </p:pic>
      <p:pic>
        <p:nvPicPr>
          <p:cNvPr id="51" name="Graphic 50" descr="Badge Tick1 with solid fill">
            <a:extLst>
              <a:ext uri="{FF2B5EF4-FFF2-40B4-BE49-F238E27FC236}">
                <a16:creationId xmlns:a16="http://schemas.microsoft.com/office/drawing/2014/main" id="{4873F21F-E67C-468F-9215-7CD529A349CB}"/>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7591984" y="4451100"/>
            <a:ext cx="274320" cy="274320"/>
          </a:xfrm>
          <a:prstGeom prst="rect">
            <a:avLst/>
          </a:prstGeom>
        </p:spPr>
      </p:pic>
      <p:pic>
        <p:nvPicPr>
          <p:cNvPr id="53" name="Graphic 52" descr="Badge Tick1 with solid fill">
            <a:extLst>
              <a:ext uri="{FF2B5EF4-FFF2-40B4-BE49-F238E27FC236}">
                <a16:creationId xmlns:a16="http://schemas.microsoft.com/office/drawing/2014/main" id="{825BE665-446A-4DD0-BDBC-46C1200D31E2}"/>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7587165" y="4878208"/>
            <a:ext cx="274320" cy="274320"/>
          </a:xfrm>
          <a:prstGeom prst="rect">
            <a:avLst/>
          </a:prstGeom>
        </p:spPr>
      </p:pic>
      <p:sp>
        <p:nvSpPr>
          <p:cNvPr id="3" name="Text Placeholder 3">
            <a:extLst>
              <a:ext uri="{FF2B5EF4-FFF2-40B4-BE49-F238E27FC236}">
                <a16:creationId xmlns:a16="http://schemas.microsoft.com/office/drawing/2014/main" id="{4BDB03D9-6BF5-431D-97C3-D54D39725BEE}"/>
              </a:ext>
            </a:extLst>
          </p:cNvPr>
          <p:cNvSpPr txBox="1">
            <a:spLocks/>
          </p:cNvSpPr>
          <p:nvPr/>
        </p:nvSpPr>
        <p:spPr>
          <a:xfrm>
            <a:off x="0" y="1069869"/>
            <a:ext cx="12192000" cy="914400"/>
          </a:xfrm>
          <a:prstGeom prst="rect">
            <a:avLst/>
          </a:prstGeom>
          <a:solidFill>
            <a:schemeClr val="accent1">
              <a:lumMod val="50000"/>
            </a:schemeClr>
          </a:solidFill>
          <a:ln>
            <a:solidFill>
              <a:schemeClr val="bg1">
                <a:lumMod val="95000"/>
              </a:schemeClr>
            </a:solidFill>
          </a:ln>
        </p:spPr>
        <p:style>
          <a:lnRef idx="0">
            <a:scrgbClr r="0" g="0" b="0"/>
          </a:lnRef>
          <a:fillRef idx="0">
            <a:scrgbClr r="0" g="0" b="0"/>
          </a:fillRef>
          <a:effectRef idx="0">
            <a:scrgbClr r="0" g="0" b="0"/>
          </a:effectRef>
          <a:fontRef idx="major"/>
        </p:style>
        <p:txBody>
          <a:bodyPr lIns="91440" tIns="45720" rIns="91440" bIns="45720" anchor="ctr">
            <a:noAutofit/>
          </a:bodyPr>
          <a:lstStyle>
            <a:lvl1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2400" kern="1200" spc="-50" baseline="0">
                <a:solidFill>
                  <a:srgbClr val="000000"/>
                </a:solidFill>
                <a:latin typeface="+mj-lt"/>
                <a:ea typeface="+mn-ea"/>
                <a:cs typeface="+mn-cs"/>
              </a:defRPr>
            </a:lvl1pPr>
            <a:lvl2pPr marL="0" marR="0" indent="0" algn="l" defTabSz="932742" rtl="0" eaLnBrk="1" fontAlgn="auto" latinLnBrk="0" hangingPunct="1">
              <a:lnSpc>
                <a:spcPct val="100000"/>
              </a:lnSpc>
              <a:spcBef>
                <a:spcPts val="0"/>
              </a:spcBef>
              <a:spcAft>
                <a:spcPts val="0"/>
              </a:spcAft>
              <a:buClrTx/>
              <a:buSzPct val="90000"/>
              <a:buFontTx/>
              <a:buNone/>
              <a:tabLst/>
              <a:defRPr sz="2000" kern="1200" spc="0" baseline="0">
                <a:solidFill>
                  <a:srgbClr val="000000"/>
                </a:solidFill>
                <a:latin typeface="+mn-lt"/>
                <a:ea typeface="+mn-ea"/>
                <a:cs typeface="+mn-cs"/>
              </a:defRPr>
            </a:lvl2pPr>
            <a:lvl3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400" kern="1200" spc="0" baseline="0">
                <a:solidFill>
                  <a:schemeClr val="tx2"/>
                </a:solidFill>
                <a:latin typeface="+mj-lt"/>
                <a:ea typeface="+mn-ea"/>
                <a:cs typeface="+mn-cs"/>
              </a:defRPr>
            </a:lvl3pPr>
            <a:lvl4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400" kern="1200" spc="0" baseline="0">
                <a:solidFill>
                  <a:srgbClr val="000000"/>
                </a:solidFill>
                <a:latin typeface="+mn-lt"/>
                <a:ea typeface="+mn-ea"/>
                <a:cs typeface="+mn-cs"/>
              </a:defRPr>
            </a:lvl4pPr>
            <a:lvl5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000" b="1" kern="1200" spc="0" baseline="0">
                <a:solidFill>
                  <a:srgbClr val="000000"/>
                </a:solidFill>
                <a:latin typeface="+mn-lt"/>
                <a:ea typeface="+mn-ea"/>
                <a:cs typeface="+mn-cs"/>
              </a:defRPr>
            </a:lvl5pPr>
            <a:lvl6pPr marL="2331854" indent="0" algn="l" defTabSz="932742" rtl="0" eaLnBrk="1" latinLnBrk="0" hangingPunct="1">
              <a:spcBef>
                <a:spcPct val="20000"/>
              </a:spcBef>
              <a:buFont typeface="Arial" pitchFamily="34" charset="0"/>
              <a:buNone/>
              <a:defRPr sz="2000" kern="1200">
                <a:solidFill>
                  <a:schemeClr val="tx1"/>
                </a:solidFill>
                <a:latin typeface="+mn-lt"/>
                <a:ea typeface="+mn-ea"/>
                <a:cs typeface="+mn-cs"/>
              </a:defRPr>
            </a:lvl6pPr>
            <a:lvl7pPr marL="0" indent="0" algn="l" defTabSz="932742" rtl="0" eaLnBrk="1" latinLnBrk="0" hangingPunct="1">
              <a:lnSpc>
                <a:spcPct val="100000"/>
              </a:lnSpc>
              <a:spcBef>
                <a:spcPts val="0"/>
              </a:spcBef>
              <a:spcAft>
                <a:spcPts val="0"/>
              </a:spcAft>
              <a:buFont typeface="Arial" pitchFamily="34" charset="0"/>
              <a:buNone/>
              <a:defRPr sz="1000" kern="1200">
                <a:solidFill>
                  <a:srgbClr val="000000"/>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42900" marR="0" lvl="0" indent="0" algn="l" defTabSz="931863" rtl="0" eaLnBrk="1" fontAlgn="auto" latinLnBrk="0" hangingPunct="1">
              <a:lnSpc>
                <a:spcPct val="100000"/>
              </a:lnSpc>
              <a:spcBef>
                <a:spcPts val="0"/>
              </a:spcBef>
              <a:spcAft>
                <a:spcPts val="0"/>
              </a:spcAft>
              <a:buClrTx/>
              <a:buSzPct val="90000"/>
              <a:buFont typeface="Wingdings" panose="05000000000000000000" pitchFamily="2" charset="2"/>
              <a:buNone/>
              <a:tabLst/>
              <a:defRPr/>
            </a:pPr>
            <a:r>
              <a:rPr kumimoji="0" lang="en-US" b="0" i="0" u="none" strike="noStrike" kern="1200" cap="none" spc="0" normalizeH="0" baseline="0" noProof="0" dirty="0">
                <a:ln>
                  <a:noFill/>
                </a:ln>
                <a:solidFill>
                  <a:schemeClr val="bg1"/>
                </a:solidFill>
                <a:effectLst/>
                <a:uLnTx/>
                <a:uFillTx/>
                <a:latin typeface="Segoe UI"/>
                <a:ea typeface="+mn-ea"/>
                <a:cs typeface="+mn-cs"/>
              </a:rPr>
              <a:t>Comparison of SSE, ADE, and encryption at host</a:t>
            </a:r>
          </a:p>
        </p:txBody>
      </p:sp>
      <p:sp>
        <p:nvSpPr>
          <p:cNvPr id="4" name="Rectangle 3">
            <a:extLst>
              <a:ext uri="{FF2B5EF4-FFF2-40B4-BE49-F238E27FC236}">
                <a16:creationId xmlns:a16="http://schemas.microsoft.com/office/drawing/2014/main" id="{08F4E4DE-3851-44FF-B8BA-BF4EB10AE1BD}"/>
              </a:ext>
            </a:extLst>
          </p:cNvPr>
          <p:cNvSpPr/>
          <p:nvPr/>
        </p:nvSpPr>
        <p:spPr>
          <a:xfrm>
            <a:off x="993480" y="5621614"/>
            <a:ext cx="9622973" cy="541332"/>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algn="ctr" defTabSz="1066800" eaLnBrk="1" fontAlgn="auto" latinLnBrk="0" hangingPunct="1">
              <a:lnSpc>
                <a:spcPct val="100000"/>
              </a:lnSpc>
              <a:spcBef>
                <a:spcPct val="0"/>
              </a:spcBef>
              <a:spcAft>
                <a:spcPct val="35000"/>
              </a:spcAft>
              <a:buClrTx/>
              <a:buSzTx/>
              <a:buFontTx/>
              <a:buNone/>
              <a:tabLst/>
              <a:defRPr/>
            </a:pPr>
            <a:r>
              <a:rPr lang="en-US" sz="1600" b="1" kern="0" dirty="0">
                <a:latin typeface="Segoe UI"/>
                <a:ea typeface="+mn-ea"/>
                <a:cs typeface="+mn-cs"/>
              </a:rPr>
              <a:t>Important: </a:t>
            </a:r>
            <a:r>
              <a:rPr lang="en-US" sz="1600" kern="0" dirty="0">
                <a:latin typeface="Segoe UI"/>
                <a:ea typeface="+mn-ea"/>
                <a:cs typeface="+mn-cs"/>
              </a:rPr>
              <a:t>For Encryption at Host, Microsoft Defender for Cloud does not detect the encryption state.</a:t>
            </a:r>
            <a:endParaRPr kumimoji="0" lang="en-US" sz="1600" i="0" u="none" strike="noStrike" kern="0" cap="none" spc="0" normalizeH="0" baseline="0" noProof="0" dirty="0">
              <a:ln>
                <a:noFill/>
              </a:ln>
              <a:effectLst/>
              <a:uLnTx/>
              <a:uFillTx/>
              <a:latin typeface="Segoe UI"/>
              <a:ea typeface="+mn-ea"/>
              <a:cs typeface="+mn-cs"/>
            </a:endParaRPr>
          </a:p>
        </p:txBody>
      </p:sp>
    </p:spTree>
    <p:extLst>
      <p:ext uri="{BB962C8B-B14F-4D97-AF65-F5344CB8AC3E}">
        <p14:creationId xmlns:p14="http://schemas.microsoft.com/office/powerpoint/2010/main" val="2543067158"/>
      </p:ext>
    </p:extLst>
  </p:cSld>
  <p:clrMapOvr>
    <a:masterClrMapping/>
  </p:clrMapOvr>
  <p:transition>
    <p:fade/>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1B6483-639D-49AE-BD76-FE7F8419EAD8}"/>
              </a:ext>
            </a:extLst>
          </p:cNvPr>
          <p:cNvSpPr>
            <a:spLocks noGrp="1"/>
          </p:cNvSpPr>
          <p:nvPr>
            <p:ph type="title"/>
          </p:nvPr>
        </p:nvSpPr>
        <p:spPr/>
        <p:txBody>
          <a:bodyPr/>
          <a:lstStyle/>
          <a:p>
            <a:r>
              <a:rPr lang="en-US" dirty="0">
                <a:cs typeface="Segoe UI"/>
              </a:rPr>
              <a:t>Microsoft Defender for Endpoint</a:t>
            </a:r>
            <a:endParaRPr lang="en-US" dirty="0"/>
          </a:p>
        </p:txBody>
      </p:sp>
      <p:sp>
        <p:nvSpPr>
          <p:cNvPr id="7" name="Rectangle 6">
            <a:extLst>
              <a:ext uri="{FF2B5EF4-FFF2-40B4-BE49-F238E27FC236}">
                <a16:creationId xmlns:a16="http://schemas.microsoft.com/office/drawing/2014/main" id="{7F1F5110-4C7D-45F9-8930-E2216CF1DF3B}"/>
              </a:ext>
            </a:extLst>
          </p:cNvPr>
          <p:cNvSpPr/>
          <p:nvPr/>
        </p:nvSpPr>
        <p:spPr>
          <a:xfrm>
            <a:off x="588260" y="1300845"/>
            <a:ext cx="3585495" cy="3785505"/>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t" anchorCtr="0">
            <a:noAutofit/>
          </a:bodyPr>
          <a:lstStyle/>
          <a:p>
            <a:pPr marL="0" marR="0" lvl="0" indent="0" defTabSz="1066800" eaLnBrk="1" fontAlgn="auto" latinLnBrk="0" hangingPunct="1">
              <a:lnSpc>
                <a:spcPct val="100000"/>
              </a:lnSpc>
              <a:spcBef>
                <a:spcPct val="0"/>
              </a:spcBef>
              <a:spcAft>
                <a:spcPct val="35000"/>
              </a:spcAft>
              <a:buClrTx/>
              <a:buSzTx/>
              <a:buFontTx/>
              <a:buNone/>
              <a:tabLst/>
              <a:defRPr/>
            </a:pPr>
            <a:r>
              <a:rPr kumimoji="0" lang="en-US" sz="2000" b="0" i="0" u="none" strike="noStrike" kern="0" cap="none" spc="0" normalizeH="0" baseline="0" noProof="0" dirty="0">
                <a:ln>
                  <a:noFill/>
                </a:ln>
                <a:solidFill>
                  <a:schemeClr val="accent1">
                    <a:lumMod val="50000"/>
                  </a:schemeClr>
                </a:solidFill>
                <a:effectLst/>
                <a:uLnTx/>
                <a:uFillTx/>
                <a:latin typeface="Segoe UI"/>
                <a:ea typeface="+mn-ea"/>
                <a:cs typeface="+mn-cs"/>
              </a:rPr>
              <a:t>Platforms</a:t>
            </a:r>
          </a:p>
          <a:p>
            <a:pPr marL="342900" indent="-342900" defTabSz="1066800">
              <a:spcBef>
                <a:spcPct val="0"/>
              </a:spcBef>
              <a:spcAft>
                <a:spcPct val="35000"/>
              </a:spcAft>
              <a:buFont typeface="Arial"/>
              <a:buChar char="•"/>
              <a:defRPr/>
            </a:pPr>
            <a:r>
              <a:rPr kumimoji="0" lang="en-US" sz="2000" b="0" i="0" u="none" strike="noStrike" kern="0" cap="none" spc="0" normalizeH="0" baseline="0" noProof="0" dirty="0">
                <a:ln>
                  <a:noFill/>
                </a:ln>
                <a:effectLst/>
                <a:uLnTx/>
                <a:uFillTx/>
                <a:latin typeface="Segoe UI"/>
                <a:ea typeface="+mn-ea"/>
                <a:cs typeface="+mn-cs"/>
              </a:rPr>
              <a:t>Windows </a:t>
            </a:r>
            <a:r>
              <a:rPr lang="en-US" sz="2000" kern="0" dirty="0">
                <a:latin typeface="Segoe UI"/>
                <a:ea typeface="+mn-ea"/>
                <a:cs typeface="+mn-cs"/>
              </a:rPr>
              <a:t>7,8.1, and 10</a:t>
            </a:r>
            <a:r>
              <a:rPr kumimoji="0" lang="en-US" sz="2000" b="0" i="0" u="none" strike="noStrike" kern="0" cap="none" spc="0" normalizeH="0" baseline="0" noProof="0" dirty="0">
                <a:ln>
                  <a:noFill/>
                </a:ln>
                <a:effectLst/>
                <a:uLnTx/>
                <a:uFillTx/>
                <a:latin typeface="Segoe UI"/>
                <a:ea typeface="+mn-ea"/>
                <a:cs typeface="+mn-cs"/>
              </a:rPr>
              <a:t> </a:t>
            </a:r>
            <a:endParaRPr lang="en-US" sz="2000" kern="0">
              <a:latin typeface="Segoe UI"/>
              <a:ea typeface="+mn-ea"/>
              <a:cs typeface="+mn-cs"/>
            </a:endParaRPr>
          </a:p>
          <a:p>
            <a:pPr marL="342900" indent="-342900" defTabSz="1066800">
              <a:spcBef>
                <a:spcPct val="0"/>
              </a:spcBef>
              <a:spcAft>
                <a:spcPct val="35000"/>
              </a:spcAft>
              <a:buFont typeface="Arial"/>
              <a:buChar char="•"/>
              <a:defRPr/>
            </a:pPr>
            <a:r>
              <a:rPr kumimoji="0" lang="en-US" sz="2000" b="0" i="0" u="none" strike="noStrike" kern="0" cap="none" spc="0" normalizeH="0" baseline="0" noProof="0" dirty="0">
                <a:ln>
                  <a:noFill/>
                </a:ln>
                <a:effectLst/>
                <a:uLnTx/>
                <a:uFillTx/>
                <a:latin typeface="Segoe UI"/>
                <a:ea typeface="+mn-ea"/>
                <a:cs typeface="+mn-cs"/>
              </a:rPr>
              <a:t>Windows Server </a:t>
            </a:r>
            <a:r>
              <a:rPr lang="en-US" sz="2000" kern="0" dirty="0">
                <a:latin typeface="Segoe UI"/>
                <a:ea typeface="+mn-ea"/>
                <a:cs typeface="+mn-cs"/>
              </a:rPr>
              <a:t>2008, , 2012, 2016</a:t>
            </a:r>
            <a:r>
              <a:rPr kumimoji="0" lang="en-US" sz="2000" b="0" i="0" u="none" strike="noStrike" kern="0" cap="none" spc="0" normalizeH="0" baseline="0" noProof="0" dirty="0">
                <a:ln>
                  <a:noFill/>
                </a:ln>
                <a:effectLst/>
                <a:uLnTx/>
                <a:uFillTx/>
                <a:latin typeface="Segoe UI"/>
                <a:ea typeface="+mn-ea"/>
                <a:cs typeface="+mn-cs"/>
              </a:rPr>
              <a:t>, </a:t>
            </a:r>
            <a:r>
              <a:rPr lang="en-US" sz="2000" kern="0" dirty="0">
                <a:latin typeface="Segoe UI"/>
                <a:ea typeface="+mn-ea"/>
                <a:cs typeface="+mn-cs"/>
              </a:rPr>
              <a:t>2019</a:t>
            </a:r>
            <a:endParaRPr lang="en-US" sz="2000" kern="0" dirty="0">
              <a:latin typeface="Segoe UI"/>
              <a:ea typeface="+mn-ea"/>
              <a:cs typeface="Segoe UI"/>
            </a:endParaRPr>
          </a:p>
          <a:p>
            <a:pPr marL="342900" indent="-342900" defTabSz="1066800">
              <a:spcBef>
                <a:spcPct val="0"/>
              </a:spcBef>
              <a:spcAft>
                <a:spcPct val="35000"/>
              </a:spcAft>
              <a:buFont typeface="Arial"/>
              <a:buChar char="•"/>
              <a:defRPr/>
            </a:pPr>
            <a:r>
              <a:rPr lang="en-US" sz="2000" kern="0" dirty="0">
                <a:latin typeface="Segoe UI"/>
                <a:ea typeface="+mn-ea"/>
                <a:cs typeface="Segoe UI"/>
              </a:rPr>
              <a:t>Android</a:t>
            </a:r>
          </a:p>
          <a:p>
            <a:pPr marL="342900" indent="-342900" defTabSz="1066800">
              <a:spcBef>
                <a:spcPct val="0"/>
              </a:spcBef>
              <a:spcAft>
                <a:spcPct val="35000"/>
              </a:spcAft>
              <a:buFont typeface="Arial"/>
              <a:buChar char="•"/>
              <a:defRPr/>
            </a:pPr>
            <a:r>
              <a:rPr lang="en-US" sz="2000" kern="0" dirty="0">
                <a:latin typeface="Segoe UI"/>
                <a:ea typeface="+mn-ea"/>
                <a:cs typeface="Segoe UI"/>
              </a:rPr>
              <a:t>iOS</a:t>
            </a:r>
          </a:p>
          <a:p>
            <a:pPr marL="342900" indent="-342900" defTabSz="1066800">
              <a:spcBef>
                <a:spcPct val="0"/>
              </a:spcBef>
              <a:spcAft>
                <a:spcPct val="35000"/>
              </a:spcAft>
              <a:buFont typeface="Arial"/>
              <a:buChar char="•"/>
              <a:defRPr/>
            </a:pPr>
            <a:r>
              <a:rPr lang="en-US" sz="2000" kern="0" dirty="0">
                <a:latin typeface="Segoe UI"/>
                <a:ea typeface="+mn-ea"/>
                <a:cs typeface="Segoe UI"/>
              </a:rPr>
              <a:t>Linux</a:t>
            </a:r>
          </a:p>
          <a:p>
            <a:pPr marL="342900" indent="-342900" defTabSz="1066800">
              <a:spcBef>
                <a:spcPct val="0"/>
              </a:spcBef>
              <a:spcAft>
                <a:spcPct val="35000"/>
              </a:spcAft>
              <a:buFont typeface="Arial"/>
              <a:buChar char="•"/>
              <a:defRPr/>
            </a:pPr>
            <a:r>
              <a:rPr lang="en-US" sz="2000" kern="0" dirty="0">
                <a:latin typeface="Segoe UI"/>
                <a:ea typeface="+mn-ea"/>
                <a:cs typeface="Segoe UI"/>
              </a:rPr>
              <a:t>macOS</a:t>
            </a:r>
          </a:p>
        </p:txBody>
      </p:sp>
      <p:sp>
        <p:nvSpPr>
          <p:cNvPr id="9" name="Rectangle 8">
            <a:extLst>
              <a:ext uri="{FF2B5EF4-FFF2-40B4-BE49-F238E27FC236}">
                <a16:creationId xmlns:a16="http://schemas.microsoft.com/office/drawing/2014/main" id="{BD54AA40-0A13-4528-BE92-02C00C6DE26D}"/>
              </a:ext>
            </a:extLst>
          </p:cNvPr>
          <p:cNvSpPr/>
          <p:nvPr/>
        </p:nvSpPr>
        <p:spPr>
          <a:xfrm>
            <a:off x="4303251" y="1281795"/>
            <a:ext cx="3585495" cy="3785505"/>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t" anchorCtr="0">
            <a:noAutofit/>
          </a:bodyPr>
          <a:lstStyle/>
          <a:p>
            <a:pPr marL="0" marR="0" lvl="0" indent="0" defTabSz="1066800" eaLnBrk="1" fontAlgn="auto" latinLnBrk="0" hangingPunct="1">
              <a:lnSpc>
                <a:spcPct val="100000"/>
              </a:lnSpc>
              <a:spcBef>
                <a:spcPct val="0"/>
              </a:spcBef>
              <a:spcAft>
                <a:spcPct val="35000"/>
              </a:spcAft>
              <a:buClrTx/>
              <a:buSzTx/>
              <a:buFontTx/>
              <a:buNone/>
              <a:tabLst/>
              <a:defRPr/>
            </a:pPr>
            <a:r>
              <a:rPr kumimoji="0" lang="en-US" sz="2000" b="0" i="0" u="none" strike="noStrike" kern="0" cap="none" spc="0" normalizeH="0" baseline="0" noProof="0" dirty="0">
                <a:ln>
                  <a:noFill/>
                </a:ln>
                <a:solidFill>
                  <a:schemeClr val="accent1">
                    <a:lumMod val="50000"/>
                  </a:schemeClr>
                </a:solidFill>
                <a:effectLst/>
                <a:uLnTx/>
                <a:uFillTx/>
                <a:latin typeface="Segoe UI"/>
                <a:ea typeface="+mn-ea"/>
                <a:cs typeface="+mn-cs"/>
              </a:rPr>
              <a:t>Windows Defender Credential Guard</a:t>
            </a:r>
          </a:p>
          <a:p>
            <a:pPr marL="0" marR="0" lvl="0" indent="0" defTabSz="1066800" eaLnBrk="1" fontAlgn="auto" latinLnBrk="0" hangingPunct="1">
              <a:lnSpc>
                <a:spcPct val="100000"/>
              </a:lnSpc>
              <a:spcBef>
                <a:spcPct val="0"/>
              </a:spcBef>
              <a:spcAft>
                <a:spcPct val="35000"/>
              </a:spcAft>
              <a:buClrTx/>
              <a:buSzTx/>
              <a:buFontTx/>
              <a:buNone/>
              <a:tabLst/>
              <a:defRPr/>
            </a:pPr>
            <a:r>
              <a:rPr kumimoji="0" lang="en-US" sz="2000" b="0" i="0" u="none" strike="noStrike" kern="0" cap="none" spc="0" normalizeH="0" baseline="0" noProof="0" dirty="0">
                <a:ln>
                  <a:noFill/>
                </a:ln>
                <a:effectLst/>
                <a:uLnTx/>
                <a:uFillTx/>
                <a:latin typeface="Segoe UI"/>
                <a:ea typeface="+mn-ea"/>
                <a:cs typeface="+mn-cs"/>
              </a:rPr>
              <a:t>Virtualization-based security to isolate secrets so that only privileged system software can access them </a:t>
            </a:r>
          </a:p>
        </p:txBody>
      </p:sp>
      <p:sp>
        <p:nvSpPr>
          <p:cNvPr id="11" name="Rectangle 10">
            <a:extLst>
              <a:ext uri="{FF2B5EF4-FFF2-40B4-BE49-F238E27FC236}">
                <a16:creationId xmlns:a16="http://schemas.microsoft.com/office/drawing/2014/main" id="{1CB3DC41-E2BC-4E08-9CE1-1C24AE14C7B9}"/>
              </a:ext>
            </a:extLst>
          </p:cNvPr>
          <p:cNvSpPr/>
          <p:nvPr/>
        </p:nvSpPr>
        <p:spPr>
          <a:xfrm>
            <a:off x="8018242" y="1281795"/>
            <a:ext cx="3585495" cy="3785505"/>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t" anchorCtr="0">
            <a:noAutofit/>
          </a:bodyPr>
          <a:lstStyle/>
          <a:p>
            <a:pPr marL="0" marR="0" lvl="0" indent="0" defTabSz="1066800" eaLnBrk="1" fontAlgn="auto" latinLnBrk="0" hangingPunct="1">
              <a:lnSpc>
                <a:spcPct val="100000"/>
              </a:lnSpc>
              <a:spcBef>
                <a:spcPct val="0"/>
              </a:spcBef>
              <a:spcAft>
                <a:spcPct val="35000"/>
              </a:spcAft>
              <a:buClrTx/>
              <a:buSzTx/>
              <a:buFontTx/>
              <a:buNone/>
              <a:tabLst/>
              <a:defRPr/>
            </a:pPr>
            <a:r>
              <a:rPr kumimoji="0" lang="en-US" sz="2000" b="0" i="0" u="none" strike="noStrike" kern="0" cap="none" spc="0" normalizeH="0" baseline="0" noProof="0" dirty="0">
                <a:ln>
                  <a:noFill/>
                </a:ln>
                <a:solidFill>
                  <a:schemeClr val="accent1">
                    <a:lumMod val="50000"/>
                  </a:schemeClr>
                </a:solidFill>
                <a:effectLst/>
                <a:uLnTx/>
                <a:uFillTx/>
                <a:latin typeface="Segoe UI"/>
                <a:ea typeface="+mn-ea"/>
                <a:cs typeface="+mn-cs"/>
              </a:rPr>
              <a:t>Windows Defender Application Control </a:t>
            </a:r>
          </a:p>
          <a:p>
            <a:pPr marL="0" marR="0" lvl="0" indent="0" defTabSz="1066800" eaLnBrk="1" fontAlgn="auto" latinLnBrk="0" hangingPunct="1">
              <a:lnSpc>
                <a:spcPct val="100000"/>
              </a:lnSpc>
              <a:spcBef>
                <a:spcPct val="0"/>
              </a:spcBef>
              <a:spcAft>
                <a:spcPct val="35000"/>
              </a:spcAft>
              <a:buClrTx/>
              <a:buSzTx/>
              <a:buFontTx/>
              <a:buNone/>
              <a:tabLst/>
              <a:defRPr/>
            </a:pPr>
            <a:r>
              <a:rPr kumimoji="0" lang="en-US" sz="2000" b="0" i="0" u="none" strike="noStrike" kern="0" cap="none" spc="0" normalizeH="0" baseline="0" noProof="0" dirty="0">
                <a:ln>
                  <a:noFill/>
                </a:ln>
                <a:effectLst/>
                <a:uLnTx/>
                <a:uFillTx/>
                <a:latin typeface="Segoe UI"/>
                <a:ea typeface="+mn-ea"/>
                <a:cs typeface="+mn-cs"/>
              </a:rPr>
              <a:t>Mitigate attacks from spyware, adware, rootkits, viruses, and keyloggers, by restricting the applications that users can run and the code that runs in the system core or kernel</a:t>
            </a:r>
          </a:p>
        </p:txBody>
      </p:sp>
    </p:spTree>
    <p:extLst>
      <p:ext uri="{BB962C8B-B14F-4D97-AF65-F5344CB8AC3E}">
        <p14:creationId xmlns:p14="http://schemas.microsoft.com/office/powerpoint/2010/main" val="3796635869"/>
      </p:ext>
    </p:extLst>
  </p:cSld>
  <p:clrMapOvr>
    <a:masterClrMapping/>
  </p:clrMapOvr>
  <p:transition>
    <p:fade/>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2633C1-97DB-4BD1-94EF-97F892EC5DB4}"/>
              </a:ext>
            </a:extLst>
          </p:cNvPr>
          <p:cNvSpPr>
            <a:spLocks noGrp="1"/>
          </p:cNvSpPr>
          <p:nvPr>
            <p:ph type="title"/>
          </p:nvPr>
        </p:nvSpPr>
        <p:spPr/>
        <p:txBody>
          <a:bodyPr/>
          <a:lstStyle/>
          <a:p>
            <a:r>
              <a:rPr lang="en-US" dirty="0"/>
              <a:t>Securing Azure Workloads with Azure Security Benchmark</a:t>
            </a:r>
          </a:p>
        </p:txBody>
      </p:sp>
      <p:pic>
        <p:nvPicPr>
          <p:cNvPr id="4" name="Picture 4" descr="Eight categories of benchmarks are shown with generic level 1 and level 2 steps.">
            <a:extLst>
              <a:ext uri="{FF2B5EF4-FFF2-40B4-BE49-F238E27FC236}">
                <a16:creationId xmlns:a16="http://schemas.microsoft.com/office/drawing/2014/main" id="{2AD5BF2D-02EB-40FE-BEA6-27CE967B97A7}"/>
              </a:ext>
            </a:extLst>
          </p:cNvPr>
          <p:cNvPicPr>
            <a:picLocks noChangeAspect="1"/>
          </p:cNvPicPr>
          <p:nvPr/>
        </p:nvPicPr>
        <p:blipFill>
          <a:blip r:embed="rId3"/>
          <a:stretch>
            <a:fillRect/>
          </a:stretch>
        </p:blipFill>
        <p:spPr>
          <a:xfrm>
            <a:off x="1769165" y="1143320"/>
            <a:ext cx="8653670" cy="3842229"/>
          </a:xfrm>
          <a:prstGeom prst="rect">
            <a:avLst/>
          </a:prstGeom>
        </p:spPr>
      </p:pic>
      <p:sp>
        <p:nvSpPr>
          <p:cNvPr id="6" name="Rectangle 5">
            <a:extLst>
              <a:ext uri="{FF2B5EF4-FFF2-40B4-BE49-F238E27FC236}">
                <a16:creationId xmlns:a16="http://schemas.microsoft.com/office/drawing/2014/main" id="{15D29D1A-E51D-4E2A-B528-D5B8AC209C72}"/>
              </a:ext>
            </a:extLst>
          </p:cNvPr>
          <p:cNvSpPr/>
          <p:nvPr/>
        </p:nvSpPr>
        <p:spPr>
          <a:xfrm>
            <a:off x="515683" y="5240782"/>
            <a:ext cx="3522917" cy="1307278"/>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defTabSz="1066800" eaLnBrk="1" fontAlgn="auto" latinLnBrk="0" hangingPunct="1">
              <a:lnSpc>
                <a:spcPct val="100000"/>
              </a:lnSpc>
              <a:spcBef>
                <a:spcPct val="0"/>
              </a:spcBef>
              <a:spcAft>
                <a:spcPct val="35000"/>
              </a:spcAft>
              <a:buClrTx/>
              <a:buSzTx/>
              <a:buFontTx/>
              <a:buNone/>
              <a:tabLst/>
              <a:defRPr/>
            </a:pPr>
            <a:r>
              <a:rPr kumimoji="0" lang="en-US" sz="2000" b="0" i="0" u="none" strike="noStrike" kern="0" cap="none" spc="0" normalizeH="0" baseline="0" noProof="0" dirty="0">
                <a:ln>
                  <a:noFill/>
                </a:ln>
                <a:effectLst/>
                <a:uLnTx/>
                <a:uFillTx/>
                <a:latin typeface="Segoe UI"/>
                <a:ea typeface="+mn-ea"/>
                <a:cs typeface="+mn-cs"/>
              </a:rPr>
              <a:t>Use Azure Security Benchmark to implement CIS best practices to establish security baselines</a:t>
            </a:r>
          </a:p>
        </p:txBody>
      </p:sp>
      <p:sp>
        <p:nvSpPr>
          <p:cNvPr id="8" name="Rectangle 7">
            <a:extLst>
              <a:ext uri="{FF2B5EF4-FFF2-40B4-BE49-F238E27FC236}">
                <a16:creationId xmlns:a16="http://schemas.microsoft.com/office/drawing/2014/main" id="{AD7C8EAC-2192-49C2-BF70-3243C0B2B617}"/>
              </a:ext>
            </a:extLst>
          </p:cNvPr>
          <p:cNvSpPr/>
          <p:nvPr/>
        </p:nvSpPr>
        <p:spPr>
          <a:xfrm>
            <a:off x="4251771" y="5240782"/>
            <a:ext cx="3522917" cy="1307278"/>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defTabSz="1066800" eaLnBrk="1" fontAlgn="auto" latinLnBrk="0" hangingPunct="1">
              <a:lnSpc>
                <a:spcPct val="100000"/>
              </a:lnSpc>
              <a:spcBef>
                <a:spcPct val="0"/>
              </a:spcBef>
              <a:spcAft>
                <a:spcPct val="35000"/>
              </a:spcAft>
              <a:buClrTx/>
              <a:buSzTx/>
              <a:buFontTx/>
              <a:buNone/>
              <a:tabLst/>
              <a:defRPr/>
            </a:pPr>
            <a:r>
              <a:rPr kumimoji="0" lang="en-US" sz="2000" b="0" i="0" u="none" strike="noStrike" kern="0" cap="none" spc="0" normalizeH="0" baseline="0" noProof="0" dirty="0">
                <a:ln>
                  <a:noFill/>
                </a:ln>
                <a:effectLst/>
                <a:uLnTx/>
                <a:uFillTx/>
                <a:latin typeface="Segoe UI"/>
                <a:ea typeface="+mn-ea"/>
                <a:cs typeface="+mn-cs"/>
              </a:rPr>
              <a:t>Recommendations are divided into categories</a:t>
            </a:r>
          </a:p>
        </p:txBody>
      </p:sp>
      <p:sp>
        <p:nvSpPr>
          <p:cNvPr id="10" name="Rectangle 9">
            <a:extLst>
              <a:ext uri="{FF2B5EF4-FFF2-40B4-BE49-F238E27FC236}">
                <a16:creationId xmlns:a16="http://schemas.microsoft.com/office/drawing/2014/main" id="{9EFB3065-0E32-46EC-9CB4-19844F58D2CE}"/>
              </a:ext>
            </a:extLst>
          </p:cNvPr>
          <p:cNvSpPr/>
          <p:nvPr/>
        </p:nvSpPr>
        <p:spPr>
          <a:xfrm>
            <a:off x="7987859" y="5240782"/>
            <a:ext cx="3522916" cy="1307278"/>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defTabSz="1066800" eaLnBrk="1" fontAlgn="auto" latinLnBrk="0" hangingPunct="1">
              <a:lnSpc>
                <a:spcPct val="100000"/>
              </a:lnSpc>
              <a:spcBef>
                <a:spcPct val="0"/>
              </a:spcBef>
              <a:spcAft>
                <a:spcPct val="35000"/>
              </a:spcAft>
              <a:buClrTx/>
              <a:buSzTx/>
              <a:buFontTx/>
              <a:buNone/>
              <a:tabLst/>
              <a:defRPr/>
            </a:pPr>
            <a:r>
              <a:rPr kumimoji="0" lang="en-US" sz="2000" b="0" i="0" u="none" strike="noStrike" kern="0" cap="none" spc="0" normalizeH="0" baseline="0" noProof="0" dirty="0">
                <a:ln>
                  <a:noFill/>
                </a:ln>
                <a:effectLst/>
                <a:uLnTx/>
                <a:uFillTx/>
                <a:latin typeface="Segoe UI"/>
                <a:ea typeface="+mn-ea"/>
                <a:cs typeface="+mn-cs"/>
              </a:rPr>
              <a:t>Two levels (minimum and highly secure)</a:t>
            </a:r>
          </a:p>
        </p:txBody>
      </p:sp>
      <p:sp>
        <p:nvSpPr>
          <p:cNvPr id="12" name="Rectangle 11">
            <a:extLst>
              <a:ext uri="{FF2B5EF4-FFF2-40B4-BE49-F238E27FC236}">
                <a16:creationId xmlns:a16="http://schemas.microsoft.com/office/drawing/2014/main" id="{A71C134A-49C3-4593-A539-B504430667D9}"/>
              </a:ext>
              <a:ext uri="{C183D7F6-B498-43B3-948B-1728B52AA6E4}">
                <adec:decorative xmlns:adec="http://schemas.microsoft.com/office/drawing/2017/decorative" val="1"/>
              </a:ext>
            </a:extLst>
          </p:cNvPr>
          <p:cNvSpPr/>
          <p:nvPr/>
        </p:nvSpPr>
        <p:spPr bwMode="auto">
          <a:xfrm>
            <a:off x="515683" y="1103837"/>
            <a:ext cx="10995092" cy="4049188"/>
          </a:xfrm>
          <a:prstGeom prst="rect">
            <a:avLst/>
          </a:prstGeom>
          <a:noFill/>
          <a:ln>
            <a:solidFill>
              <a:schemeClr val="bg1">
                <a:lumMod val="7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dirty="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2002810596"/>
      </p:ext>
    </p:extLst>
  </p:cSld>
  <p:clrMapOvr>
    <a:masterClrMapping/>
  </p:clrMapOvr>
  <p:transition>
    <p:fad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a:xfrm>
            <a:off x="588263" y="457200"/>
            <a:ext cx="11018520" cy="553998"/>
          </a:xfrm>
        </p:spPr>
        <p:txBody>
          <a:bodyPr>
            <a:normAutofit/>
          </a:bodyPr>
          <a:lstStyle/>
          <a:p>
            <a:r>
              <a:rPr lang="en-US" dirty="0"/>
              <a:t>Defense in Depth</a:t>
            </a:r>
          </a:p>
        </p:txBody>
      </p:sp>
      <p:sp>
        <p:nvSpPr>
          <p:cNvPr id="6" name="Text Placeholder 5">
            <a:extLst>
              <a:ext uri="{C183D7F6-B498-43B3-948B-1728B52AA6E4}">
                <adec:decorative xmlns:adec="http://schemas.microsoft.com/office/drawing/2017/decorative" val="1"/>
              </a:ext>
            </a:extLst>
          </p:cNvPr>
          <p:cNvSpPr>
            <a:spLocks noGrp="1"/>
          </p:cNvSpPr>
          <p:nvPr>
            <p:ph type="body" sz="quarter" idx="10"/>
          </p:nvPr>
        </p:nvSpPr>
        <p:spPr>
          <a:xfrm>
            <a:off x="1048855" y="1894081"/>
            <a:ext cx="2892931" cy="541098"/>
          </a:xfrm>
          <a:prstGeom prst="accentCallout1">
            <a:avLst>
              <a:gd name="adj1" fmla="val 62622"/>
              <a:gd name="adj2" fmla="val 69932"/>
              <a:gd name="adj3" fmla="val 135249"/>
              <a:gd name="adj4" fmla="val 104358"/>
            </a:avLst>
          </a:prstGeom>
          <a:ln>
            <a:noFill/>
          </a:ln>
        </p:spPr>
        <p:txBody>
          <a:bodyPr vert="horz" wrap="square" lIns="0" tIns="0" rIns="0" bIns="0" rtlCol="0" anchor="t">
            <a:noAutofit/>
          </a:bodyPr>
          <a:lstStyle/>
          <a:p>
            <a:pPr marL="0" indent="0">
              <a:spcBef>
                <a:spcPts val="0"/>
              </a:spcBef>
              <a:buNone/>
            </a:pPr>
            <a:r>
              <a:rPr lang="en-US" sz="2200" dirty="0">
                <a:cs typeface="Segoe UI Semilight"/>
              </a:rPr>
              <a:t>DDoS</a:t>
            </a:r>
            <a:endParaRPr lang="en-US" dirty="0"/>
          </a:p>
          <a:p>
            <a:pPr marL="0" indent="0">
              <a:spcBef>
                <a:spcPts val="0"/>
              </a:spcBef>
              <a:buNone/>
            </a:pPr>
            <a:r>
              <a:rPr lang="en-US" sz="2200" dirty="0">
                <a:cs typeface="Segoe UI Semilight"/>
              </a:rPr>
              <a:t>Azure Firewall</a:t>
            </a:r>
          </a:p>
        </p:txBody>
      </p:sp>
      <p:pic>
        <p:nvPicPr>
          <p:cNvPr id="5" name="Picture 2" descr="Image representing the defense in depth concept with seven layers, each one on top of the other. From top to bottom: Physical security, Identity and access, perimeter, network, compute, application, and data.">
            <a:extLst>
              <a:ext uri="{FF2B5EF4-FFF2-40B4-BE49-F238E27FC236}">
                <a16:creationId xmlns:a16="http://schemas.microsoft.com/office/drawing/2014/main" id="{652F3B15-C685-4DA7-BAD9-569D69C16F9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496109" y="1449951"/>
            <a:ext cx="3886994" cy="3871508"/>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sp>
        <p:nvSpPr>
          <p:cNvPr id="7" name="TextBox 6">
            <a:extLst>
              <a:ext uri="{FF2B5EF4-FFF2-40B4-BE49-F238E27FC236}">
                <a16:creationId xmlns:a16="http://schemas.microsoft.com/office/drawing/2014/main" id="{580F0669-D2AE-44D2-8181-FA9E6F8AF864}"/>
              </a:ext>
            </a:extLst>
          </p:cNvPr>
          <p:cNvSpPr txBox="1"/>
          <p:nvPr/>
        </p:nvSpPr>
        <p:spPr>
          <a:xfrm>
            <a:off x="3022866" y="5350872"/>
            <a:ext cx="4833480" cy="830997"/>
          </a:xfrm>
          <a:prstGeom prst="rect">
            <a:avLst/>
          </a:prstGeom>
          <a:noFill/>
        </p:spPr>
        <p:txBody>
          <a:bodyPr wrap="square">
            <a:spAutoFit/>
          </a:bodyPr>
          <a:lstStyle/>
          <a:p>
            <a:pPr algn="ctr"/>
            <a:r>
              <a:rPr lang="en-US" sz="2400" b="1" dirty="0"/>
              <a:t>Provide a layered approach and multiple levels of protection</a:t>
            </a:r>
          </a:p>
        </p:txBody>
      </p:sp>
      <p:sp>
        <p:nvSpPr>
          <p:cNvPr id="13" name="Text Placeholder 5">
            <a:extLst>
              <a:ext uri="{FF2B5EF4-FFF2-40B4-BE49-F238E27FC236}">
                <a16:creationId xmlns:a16="http://schemas.microsoft.com/office/drawing/2014/main" id="{D2822147-6AFF-495B-AAA7-ADA97B474367}"/>
              </a:ext>
              <a:ext uri="{C183D7F6-B498-43B3-948B-1728B52AA6E4}">
                <adec:decorative xmlns:adec="http://schemas.microsoft.com/office/drawing/2017/decorative" val="1"/>
              </a:ext>
            </a:extLst>
          </p:cNvPr>
          <p:cNvSpPr txBox="1">
            <a:spLocks/>
          </p:cNvSpPr>
          <p:nvPr/>
        </p:nvSpPr>
        <p:spPr>
          <a:xfrm>
            <a:off x="831633" y="3092530"/>
            <a:ext cx="2349424" cy="451064"/>
          </a:xfrm>
          <a:prstGeom prst="accentCallout1">
            <a:avLst>
              <a:gd name="adj1" fmla="val 41829"/>
              <a:gd name="adj2" fmla="val 99064"/>
              <a:gd name="adj3" fmla="val 142490"/>
              <a:gd name="adj4" fmla="val 159608"/>
            </a:avLst>
          </a:prstGeom>
          <a:ln>
            <a:noFill/>
          </a:ln>
        </p:spPr>
        <p:txBody>
          <a:bodyPr vert="horz" wrap="square" lIns="0" tIns="0" rIns="0" bIns="0" rtlCol="0" anchor="t">
            <a:noAutofit/>
          </a:bodyPr>
          <a:lst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gradFill>
                  <a:gsLst>
                    <a:gs pos="1250">
                      <a:schemeClr val="tx1"/>
                    </a:gs>
                    <a:gs pos="100000">
                      <a:schemeClr val="tx1"/>
                    </a:gs>
                  </a:gsLst>
                  <a:lin ang="5400000" scaled="0"/>
                </a:gradFill>
                <a:latin typeface="+mn-lt"/>
                <a:ea typeface="+mn-ea"/>
                <a:cs typeface="Segoe UI Semilight" panose="020B04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gradFill>
                  <a:gsLst>
                    <a:gs pos="1250">
                      <a:schemeClr val="tx1"/>
                    </a:gs>
                    <a:gs pos="100000">
                      <a:schemeClr val="tx1"/>
                    </a:gs>
                  </a:gsLst>
                  <a:lin ang="5400000" scaled="0"/>
                </a:gra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gradFill>
                  <a:gsLst>
                    <a:gs pos="1250">
                      <a:schemeClr val="tx1"/>
                    </a:gs>
                    <a:gs pos="100000">
                      <a:schemeClr val="tx1"/>
                    </a:gs>
                  </a:gsLst>
                  <a:lin ang="5400000" scaled="0"/>
                </a:gra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spcBef>
                <a:spcPts val="0"/>
              </a:spcBef>
              <a:buNone/>
            </a:pPr>
            <a:r>
              <a:rPr lang="en-US" sz="2200" dirty="0"/>
              <a:t>Host Security</a:t>
            </a:r>
          </a:p>
        </p:txBody>
      </p:sp>
      <p:sp>
        <p:nvSpPr>
          <p:cNvPr id="10" name="Text Placeholder 5">
            <a:extLst>
              <a:ext uri="{FF2B5EF4-FFF2-40B4-BE49-F238E27FC236}">
                <a16:creationId xmlns:a16="http://schemas.microsoft.com/office/drawing/2014/main" id="{D3A0D3FC-48C6-462B-AA8C-A24297BC6BB0}"/>
              </a:ext>
              <a:ext uri="{C183D7F6-B498-43B3-948B-1728B52AA6E4}">
                <adec:decorative xmlns:adec="http://schemas.microsoft.com/office/drawing/2017/decorative" val="1"/>
              </a:ext>
            </a:extLst>
          </p:cNvPr>
          <p:cNvSpPr txBox="1">
            <a:spLocks/>
          </p:cNvSpPr>
          <p:nvPr/>
        </p:nvSpPr>
        <p:spPr>
          <a:xfrm>
            <a:off x="699335" y="3932516"/>
            <a:ext cx="2402337" cy="2381389"/>
          </a:xfrm>
          <a:prstGeom prst="accentCallout1">
            <a:avLst>
              <a:gd name="adj1" fmla="val 22000"/>
              <a:gd name="adj2" fmla="val 85668"/>
              <a:gd name="adj3" fmla="val 156037"/>
              <a:gd name="adj4" fmla="val 172177"/>
            </a:avLst>
          </a:prstGeom>
          <a:ln>
            <a:noFill/>
          </a:ln>
        </p:spPr>
        <p:txBody>
          <a:bodyPr vert="horz" wrap="square" lIns="0" tIns="0" rIns="0" bIns="0" rtlCol="0" anchor="t">
            <a:noAutofit/>
          </a:bodyPr>
          <a:lst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gradFill>
                  <a:gsLst>
                    <a:gs pos="1250">
                      <a:schemeClr val="tx1"/>
                    </a:gs>
                    <a:gs pos="100000">
                      <a:schemeClr val="tx1"/>
                    </a:gs>
                  </a:gsLst>
                  <a:lin ang="5400000" scaled="0"/>
                </a:gradFill>
                <a:latin typeface="+mn-lt"/>
                <a:ea typeface="+mn-ea"/>
                <a:cs typeface="Segoe UI Semilight" panose="020B04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gradFill>
                  <a:gsLst>
                    <a:gs pos="1250">
                      <a:schemeClr val="tx1"/>
                    </a:gs>
                    <a:gs pos="100000">
                      <a:schemeClr val="tx1"/>
                    </a:gs>
                  </a:gsLst>
                  <a:lin ang="5400000" scaled="0"/>
                </a:gra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gradFill>
                  <a:gsLst>
                    <a:gs pos="1250">
                      <a:schemeClr val="tx1"/>
                    </a:gs>
                    <a:gs pos="100000">
                      <a:schemeClr val="tx1"/>
                    </a:gs>
                  </a:gsLst>
                  <a:lin ang="5400000" scaled="0"/>
                </a:gra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spcBef>
                <a:spcPts val="0"/>
              </a:spcBef>
              <a:buNone/>
            </a:pPr>
            <a:r>
              <a:rPr lang="en-US" sz="2200" dirty="0">
                <a:cs typeface="Segoe UI Semilight"/>
              </a:rPr>
              <a:t>Microsoft Defender for Cloud for SQL -and- Microsoft Defender for Cloud for Storage -and- Azure Information Protection</a:t>
            </a:r>
            <a:endParaRPr lang="en-US" sz="2200" dirty="0"/>
          </a:p>
        </p:txBody>
      </p:sp>
      <p:sp>
        <p:nvSpPr>
          <p:cNvPr id="14" name="Text Placeholder 5">
            <a:extLst>
              <a:ext uri="{FF2B5EF4-FFF2-40B4-BE49-F238E27FC236}">
                <a16:creationId xmlns:a16="http://schemas.microsoft.com/office/drawing/2014/main" id="{A97FD576-34FF-41B6-AB0E-DE73A019606D}"/>
              </a:ext>
              <a:ext uri="{C183D7F6-B498-43B3-948B-1728B52AA6E4}">
                <adec:decorative xmlns:adec="http://schemas.microsoft.com/office/drawing/2017/decorative" val="1"/>
              </a:ext>
            </a:extLst>
          </p:cNvPr>
          <p:cNvSpPr txBox="1">
            <a:spLocks/>
          </p:cNvSpPr>
          <p:nvPr/>
        </p:nvSpPr>
        <p:spPr>
          <a:xfrm>
            <a:off x="7775392" y="1898775"/>
            <a:ext cx="3972551" cy="790479"/>
          </a:xfrm>
          <a:prstGeom prst="accentCallout1">
            <a:avLst>
              <a:gd name="adj1" fmla="val 23625"/>
              <a:gd name="adj2" fmla="val -4627"/>
              <a:gd name="adj3" fmla="val 112500"/>
              <a:gd name="adj4" fmla="val -38333"/>
            </a:avLst>
          </a:prstGeom>
          <a:ln>
            <a:noFill/>
          </a:ln>
        </p:spPr>
        <p:txBody>
          <a:bodyPr vert="horz" wrap="square" lIns="0" tIns="0" rIns="0" bIns="0" rtlCol="0" anchor="t">
            <a:noAutofit/>
          </a:bodyPr>
          <a:lst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gradFill>
                  <a:gsLst>
                    <a:gs pos="1250">
                      <a:schemeClr val="tx1"/>
                    </a:gs>
                    <a:gs pos="100000">
                      <a:schemeClr val="tx1"/>
                    </a:gs>
                  </a:gsLst>
                  <a:lin ang="5400000" scaled="0"/>
                </a:gradFill>
                <a:latin typeface="+mn-lt"/>
                <a:ea typeface="+mn-ea"/>
                <a:cs typeface="Segoe UI Semilight" panose="020B04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gradFill>
                  <a:gsLst>
                    <a:gs pos="1250">
                      <a:schemeClr val="tx1"/>
                    </a:gs>
                    <a:gs pos="100000">
                      <a:schemeClr val="tx1"/>
                    </a:gs>
                  </a:gsLst>
                  <a:lin ang="5400000" scaled="0"/>
                </a:gra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gradFill>
                  <a:gsLst>
                    <a:gs pos="1250">
                      <a:schemeClr val="tx1"/>
                    </a:gs>
                    <a:gs pos="100000">
                      <a:schemeClr val="tx1"/>
                    </a:gs>
                  </a:gsLst>
                  <a:lin ang="5400000" scaled="0"/>
                </a:gra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spcBef>
                <a:spcPts val="0"/>
              </a:spcBef>
              <a:buNone/>
            </a:pPr>
            <a:r>
              <a:rPr lang="en-US" sz="2200" dirty="0">
                <a:cs typeface="Segoe UI Semilight"/>
              </a:rPr>
              <a:t>Privileged Identity Management</a:t>
            </a:r>
          </a:p>
          <a:p>
            <a:pPr marL="0" indent="0">
              <a:spcBef>
                <a:spcPts val="0"/>
              </a:spcBef>
              <a:buNone/>
            </a:pPr>
            <a:r>
              <a:rPr lang="en-US" sz="2200" dirty="0">
                <a:cs typeface="Segoe UI Semilight"/>
              </a:rPr>
              <a:t>Conditional Access</a:t>
            </a:r>
            <a:endParaRPr lang="en-US" sz="2200" dirty="0"/>
          </a:p>
        </p:txBody>
      </p:sp>
      <p:sp>
        <p:nvSpPr>
          <p:cNvPr id="9" name="Text Placeholder 5">
            <a:extLst>
              <a:ext uri="{FF2B5EF4-FFF2-40B4-BE49-F238E27FC236}">
                <a16:creationId xmlns:a16="http://schemas.microsoft.com/office/drawing/2014/main" id="{91A573FC-3691-495F-8142-A7E8D5EE2E1F}"/>
              </a:ext>
              <a:ext uri="{C183D7F6-B498-43B3-948B-1728B52AA6E4}">
                <adec:decorative xmlns:adec="http://schemas.microsoft.com/office/drawing/2017/decorative" val="1"/>
              </a:ext>
            </a:extLst>
          </p:cNvPr>
          <p:cNvSpPr txBox="1">
            <a:spLocks/>
          </p:cNvSpPr>
          <p:nvPr/>
        </p:nvSpPr>
        <p:spPr>
          <a:xfrm>
            <a:off x="7796150" y="2975655"/>
            <a:ext cx="3886994" cy="1100649"/>
          </a:xfrm>
          <a:prstGeom prst="accentCallout1">
            <a:avLst>
              <a:gd name="adj1" fmla="val 23625"/>
              <a:gd name="adj2" fmla="val -4627"/>
              <a:gd name="adj3" fmla="val 112500"/>
              <a:gd name="adj4" fmla="val -38333"/>
            </a:avLst>
          </a:prstGeom>
          <a:ln>
            <a:noFill/>
          </a:ln>
        </p:spPr>
        <p:txBody>
          <a:bodyPr vert="horz" wrap="square" lIns="0" tIns="0" rIns="0" bIns="0" rtlCol="0" anchor="t">
            <a:noAutofit/>
          </a:bodyPr>
          <a:lst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gradFill>
                  <a:gsLst>
                    <a:gs pos="1250">
                      <a:schemeClr val="tx1"/>
                    </a:gs>
                    <a:gs pos="100000">
                      <a:schemeClr val="tx1"/>
                    </a:gs>
                  </a:gsLst>
                  <a:lin ang="5400000" scaled="0"/>
                </a:gradFill>
                <a:latin typeface="+mn-lt"/>
                <a:ea typeface="+mn-ea"/>
                <a:cs typeface="Segoe UI Semilight" panose="020B04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gradFill>
                  <a:gsLst>
                    <a:gs pos="1250">
                      <a:schemeClr val="tx1"/>
                    </a:gs>
                    <a:gs pos="100000">
                      <a:schemeClr val="tx1"/>
                    </a:gs>
                  </a:gsLst>
                  <a:lin ang="5400000" scaled="0"/>
                </a:gra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gradFill>
                  <a:gsLst>
                    <a:gs pos="1250">
                      <a:schemeClr val="tx1"/>
                    </a:gs>
                    <a:gs pos="100000">
                      <a:schemeClr val="tx1"/>
                    </a:gs>
                  </a:gsLst>
                  <a:lin ang="5400000" scaled="0"/>
                </a:gra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spcBef>
                <a:spcPts val="0"/>
              </a:spcBef>
              <a:buNone/>
            </a:pPr>
            <a:r>
              <a:rPr lang="en-US" sz="2200" dirty="0">
                <a:cs typeface="Segoe UI Semilight"/>
              </a:rPr>
              <a:t>Network Security Groups</a:t>
            </a:r>
            <a:endParaRPr lang="en-US" dirty="0"/>
          </a:p>
          <a:p>
            <a:pPr marL="0" indent="0">
              <a:spcBef>
                <a:spcPts val="0"/>
              </a:spcBef>
              <a:buNone/>
            </a:pPr>
            <a:r>
              <a:rPr lang="en-US" sz="2200" dirty="0">
                <a:cs typeface="Segoe UI Semilight"/>
              </a:rPr>
              <a:t>Application Security Groups</a:t>
            </a:r>
          </a:p>
          <a:p>
            <a:pPr>
              <a:buNone/>
            </a:pPr>
            <a:r>
              <a:rPr lang="en-US" sz="2200" dirty="0">
                <a:cs typeface="Segoe UI Semilight"/>
              </a:rPr>
              <a:t>Network Micro-Segmentation</a:t>
            </a:r>
          </a:p>
          <a:p>
            <a:pPr marL="0" indent="0">
              <a:spcBef>
                <a:spcPts val="0"/>
              </a:spcBef>
              <a:buNone/>
            </a:pPr>
            <a:endParaRPr lang="en-US" sz="2200" dirty="0"/>
          </a:p>
        </p:txBody>
      </p:sp>
      <p:sp>
        <p:nvSpPr>
          <p:cNvPr id="11" name="Text Placeholder 5">
            <a:extLst>
              <a:ext uri="{FF2B5EF4-FFF2-40B4-BE49-F238E27FC236}">
                <a16:creationId xmlns:a16="http://schemas.microsoft.com/office/drawing/2014/main" id="{7ED6D258-6E3D-46B0-AA9B-4CA61AA1F525}"/>
              </a:ext>
              <a:ext uri="{C183D7F6-B498-43B3-948B-1728B52AA6E4}">
                <adec:decorative xmlns:adec="http://schemas.microsoft.com/office/drawing/2017/decorative" val="1"/>
              </a:ext>
            </a:extLst>
          </p:cNvPr>
          <p:cNvSpPr txBox="1">
            <a:spLocks/>
          </p:cNvSpPr>
          <p:nvPr/>
        </p:nvSpPr>
        <p:spPr>
          <a:xfrm>
            <a:off x="7777539" y="4350771"/>
            <a:ext cx="2459642" cy="418090"/>
          </a:xfrm>
          <a:prstGeom prst="accentCallout1">
            <a:avLst>
              <a:gd name="adj1" fmla="val 47315"/>
              <a:gd name="adj2" fmla="val -5714"/>
              <a:gd name="adj3" fmla="val 122021"/>
              <a:gd name="adj4" fmla="val -62285"/>
            </a:avLst>
          </a:prstGeom>
          <a:ln>
            <a:noFill/>
          </a:ln>
        </p:spPr>
        <p:txBody>
          <a:bodyPr vert="horz" wrap="square" lIns="0" tIns="0" rIns="0" bIns="0" rtlCol="0" anchor="t">
            <a:noAutofit/>
          </a:bodyPr>
          <a:lst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gradFill>
                  <a:gsLst>
                    <a:gs pos="1250">
                      <a:schemeClr val="tx1"/>
                    </a:gs>
                    <a:gs pos="100000">
                      <a:schemeClr val="tx1"/>
                    </a:gs>
                  </a:gsLst>
                  <a:lin ang="5400000" scaled="0"/>
                </a:gradFill>
                <a:latin typeface="+mn-lt"/>
                <a:ea typeface="+mn-ea"/>
                <a:cs typeface="Segoe UI Semilight" panose="020B04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gradFill>
                  <a:gsLst>
                    <a:gs pos="1250">
                      <a:schemeClr val="tx1"/>
                    </a:gs>
                    <a:gs pos="100000">
                      <a:schemeClr val="tx1"/>
                    </a:gs>
                  </a:gsLst>
                  <a:lin ang="5400000" scaled="0"/>
                </a:gra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gradFill>
                  <a:gsLst>
                    <a:gs pos="1250">
                      <a:schemeClr val="tx1"/>
                    </a:gs>
                    <a:gs pos="100000">
                      <a:schemeClr val="tx1"/>
                    </a:gs>
                  </a:gsLst>
                  <a:lin ang="5400000" scaled="0"/>
                </a:gra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spcBef>
                <a:spcPts val="0"/>
              </a:spcBef>
              <a:buNone/>
            </a:pPr>
            <a:r>
              <a:rPr lang="en-US" sz="2200">
                <a:cs typeface="Segoe UI Semilight"/>
              </a:rPr>
              <a:t>Container Security</a:t>
            </a:r>
            <a:endParaRPr lang="en-US" sz="2200" dirty="0"/>
          </a:p>
          <a:p>
            <a:pPr>
              <a:spcBef>
                <a:spcPts val="0"/>
              </a:spcBef>
            </a:pPr>
            <a:endParaRPr lang="en-US" sz="2200" dirty="0"/>
          </a:p>
        </p:txBody>
      </p:sp>
      <p:cxnSp>
        <p:nvCxnSpPr>
          <p:cNvPr id="2" name="Straight Arrow Connector 1">
            <a:extLst>
              <a:ext uri="{FF2B5EF4-FFF2-40B4-BE49-F238E27FC236}">
                <a16:creationId xmlns:a16="http://schemas.microsoft.com/office/drawing/2014/main" id="{44F0BAF3-0D84-4104-8668-5990A273AA19}"/>
              </a:ext>
              <a:ext uri="{C183D7F6-B498-43B3-948B-1728B52AA6E4}">
                <adec:decorative xmlns:adec="http://schemas.microsoft.com/office/drawing/2017/decorative" val="1"/>
              </a:ext>
            </a:extLst>
          </p:cNvPr>
          <p:cNvCxnSpPr/>
          <p:nvPr/>
        </p:nvCxnSpPr>
        <p:spPr>
          <a:xfrm flipH="1">
            <a:off x="6375069" y="3525980"/>
            <a:ext cx="1312224" cy="3960"/>
          </a:xfrm>
          <a:prstGeom prst="straightConnector1">
            <a:avLst/>
          </a:prstGeom>
          <a:ln>
            <a:solidFill>
              <a:schemeClr val="tx1"/>
            </a:solidFill>
            <a:headEnd type="none" w="lg" len="med"/>
            <a:tailEnd type="triangle"/>
          </a:ln>
        </p:spPr>
        <p:style>
          <a:lnRef idx="1">
            <a:schemeClr val="accent1"/>
          </a:lnRef>
          <a:fillRef idx="0">
            <a:schemeClr val="accent1"/>
          </a:fillRef>
          <a:effectRef idx="0">
            <a:schemeClr val="accent1"/>
          </a:effectRef>
          <a:fontRef idx="minor">
            <a:schemeClr val="tx1"/>
          </a:fontRef>
        </p:style>
      </p:cxnSp>
      <p:cxnSp>
        <p:nvCxnSpPr>
          <p:cNvPr id="12" name="Straight Arrow Connector 11">
            <a:extLst>
              <a:ext uri="{FF2B5EF4-FFF2-40B4-BE49-F238E27FC236}">
                <a16:creationId xmlns:a16="http://schemas.microsoft.com/office/drawing/2014/main" id="{29D432DD-E983-4399-9A08-3169D7F896AF}"/>
              </a:ext>
              <a:ext uri="{C183D7F6-B498-43B3-948B-1728B52AA6E4}">
                <adec:decorative xmlns:adec="http://schemas.microsoft.com/office/drawing/2017/decorative" val="1"/>
              </a:ext>
            </a:extLst>
          </p:cNvPr>
          <p:cNvCxnSpPr>
            <a:cxnSpLocks/>
          </p:cNvCxnSpPr>
          <p:nvPr/>
        </p:nvCxnSpPr>
        <p:spPr>
          <a:xfrm flipH="1" flipV="1">
            <a:off x="6375069" y="4084121"/>
            <a:ext cx="1421081" cy="421572"/>
          </a:xfrm>
          <a:prstGeom prst="straightConnector1">
            <a:avLst/>
          </a:prstGeom>
          <a:ln>
            <a:solidFill>
              <a:schemeClr val="tx1"/>
            </a:solidFill>
            <a:headEnd type="none" w="lg" len="med"/>
            <a:tailEnd type="triangle"/>
          </a:ln>
        </p:spPr>
        <p:style>
          <a:lnRef idx="1">
            <a:schemeClr val="accent1"/>
          </a:lnRef>
          <a:fillRef idx="0">
            <a:schemeClr val="accent1"/>
          </a:fillRef>
          <a:effectRef idx="0">
            <a:schemeClr val="accent1"/>
          </a:effectRef>
          <a:fontRef idx="minor">
            <a:schemeClr val="tx1"/>
          </a:fontRef>
        </p:style>
      </p:cxnSp>
      <p:cxnSp>
        <p:nvCxnSpPr>
          <p:cNvPr id="15" name="Straight Arrow Connector 14">
            <a:extLst>
              <a:ext uri="{FF2B5EF4-FFF2-40B4-BE49-F238E27FC236}">
                <a16:creationId xmlns:a16="http://schemas.microsoft.com/office/drawing/2014/main" id="{0FE878C9-23D2-4D6B-92FC-F0FEE16DD276}"/>
              </a:ext>
              <a:ext uri="{C183D7F6-B498-43B3-948B-1728B52AA6E4}">
                <adec:decorative xmlns:adec="http://schemas.microsoft.com/office/drawing/2017/decorative" val="1"/>
              </a:ext>
            </a:extLst>
          </p:cNvPr>
          <p:cNvCxnSpPr>
            <a:cxnSpLocks/>
          </p:cNvCxnSpPr>
          <p:nvPr/>
        </p:nvCxnSpPr>
        <p:spPr>
          <a:xfrm flipH="1">
            <a:off x="6770913" y="2229590"/>
            <a:ext cx="1005445" cy="3960"/>
          </a:xfrm>
          <a:prstGeom prst="straightConnector1">
            <a:avLst/>
          </a:prstGeom>
          <a:ln>
            <a:solidFill>
              <a:schemeClr val="tx1"/>
            </a:solidFill>
            <a:headEnd type="none" w="lg" len="med"/>
            <a:tailEnd type="triangle"/>
          </a:ln>
        </p:spPr>
        <p:style>
          <a:lnRef idx="1">
            <a:schemeClr val="accent1"/>
          </a:lnRef>
          <a:fillRef idx="0">
            <a:schemeClr val="accent1"/>
          </a:fillRef>
          <a:effectRef idx="0">
            <a:schemeClr val="accent1"/>
          </a:effectRef>
          <a:fontRef idx="minor">
            <a:schemeClr val="tx1"/>
          </a:fontRef>
        </p:style>
      </p:cxnSp>
      <p:cxnSp>
        <p:nvCxnSpPr>
          <p:cNvPr id="16" name="Straight Arrow Connector 15">
            <a:extLst>
              <a:ext uri="{FF2B5EF4-FFF2-40B4-BE49-F238E27FC236}">
                <a16:creationId xmlns:a16="http://schemas.microsoft.com/office/drawing/2014/main" id="{039800C8-E135-41DB-90A7-10F47439D461}"/>
              </a:ext>
              <a:ext uri="{C183D7F6-B498-43B3-948B-1728B52AA6E4}">
                <adec:decorative xmlns:adec="http://schemas.microsoft.com/office/drawing/2017/decorative" val="1"/>
              </a:ext>
            </a:extLst>
          </p:cNvPr>
          <p:cNvCxnSpPr>
            <a:cxnSpLocks/>
          </p:cNvCxnSpPr>
          <p:nvPr/>
        </p:nvCxnSpPr>
        <p:spPr>
          <a:xfrm>
            <a:off x="2768929" y="2387926"/>
            <a:ext cx="1567543" cy="508663"/>
          </a:xfrm>
          <a:prstGeom prst="straightConnector1">
            <a:avLst/>
          </a:prstGeom>
          <a:ln>
            <a:solidFill>
              <a:schemeClr val="tx1"/>
            </a:solidFill>
            <a:headEnd type="none" w="lg" len="med"/>
            <a:tailEnd type="triangle"/>
          </a:ln>
        </p:spPr>
        <p:style>
          <a:lnRef idx="1">
            <a:schemeClr val="accent1"/>
          </a:lnRef>
          <a:fillRef idx="0">
            <a:schemeClr val="accent1"/>
          </a:fillRef>
          <a:effectRef idx="0">
            <a:schemeClr val="accent1"/>
          </a:effectRef>
          <a:fontRef idx="minor">
            <a:schemeClr val="tx1"/>
          </a:fontRef>
        </p:style>
      </p:cxnSp>
      <p:cxnSp>
        <p:nvCxnSpPr>
          <p:cNvPr id="18" name="Straight Arrow Connector 17">
            <a:extLst>
              <a:ext uri="{FF2B5EF4-FFF2-40B4-BE49-F238E27FC236}">
                <a16:creationId xmlns:a16="http://schemas.microsoft.com/office/drawing/2014/main" id="{087AF8A7-07F1-4BBF-B647-525C350EA499}"/>
              </a:ext>
              <a:ext uri="{C183D7F6-B498-43B3-948B-1728B52AA6E4}">
                <adec:decorative xmlns:adec="http://schemas.microsoft.com/office/drawing/2017/decorative" val="1"/>
              </a:ext>
            </a:extLst>
          </p:cNvPr>
          <p:cNvCxnSpPr>
            <a:cxnSpLocks/>
          </p:cNvCxnSpPr>
          <p:nvPr/>
        </p:nvCxnSpPr>
        <p:spPr>
          <a:xfrm>
            <a:off x="2768929" y="3486392"/>
            <a:ext cx="1706088" cy="538352"/>
          </a:xfrm>
          <a:prstGeom prst="straightConnector1">
            <a:avLst/>
          </a:prstGeom>
          <a:ln>
            <a:solidFill>
              <a:schemeClr val="tx1"/>
            </a:solidFill>
            <a:headEnd type="none" w="lg" len="med"/>
            <a:tailEnd type="triangle"/>
          </a:ln>
        </p:spPr>
        <p:style>
          <a:lnRef idx="1">
            <a:schemeClr val="accent1"/>
          </a:lnRef>
          <a:fillRef idx="0">
            <a:schemeClr val="accent1"/>
          </a:fillRef>
          <a:effectRef idx="0">
            <a:schemeClr val="accent1"/>
          </a:effectRef>
          <a:fontRef idx="minor">
            <a:schemeClr val="tx1"/>
          </a:fontRef>
        </p:style>
      </p:cxnSp>
      <p:cxnSp>
        <p:nvCxnSpPr>
          <p:cNvPr id="19" name="Straight Arrow Connector 18">
            <a:extLst>
              <a:ext uri="{FF2B5EF4-FFF2-40B4-BE49-F238E27FC236}">
                <a16:creationId xmlns:a16="http://schemas.microsoft.com/office/drawing/2014/main" id="{540DB843-5345-4D44-9029-421B24E09F3D}"/>
              </a:ext>
              <a:ext uri="{C183D7F6-B498-43B3-948B-1728B52AA6E4}">
                <adec:decorative xmlns:adec="http://schemas.microsoft.com/office/drawing/2017/decorative" val="1"/>
              </a:ext>
            </a:extLst>
          </p:cNvPr>
          <p:cNvCxnSpPr>
            <a:cxnSpLocks/>
          </p:cNvCxnSpPr>
          <p:nvPr/>
        </p:nvCxnSpPr>
        <p:spPr>
          <a:xfrm>
            <a:off x="2759033" y="4664027"/>
            <a:ext cx="1884217" cy="459184"/>
          </a:xfrm>
          <a:prstGeom prst="straightConnector1">
            <a:avLst/>
          </a:prstGeom>
          <a:ln>
            <a:solidFill>
              <a:schemeClr val="tx1"/>
            </a:solidFill>
            <a:headEnd type="none" w="lg" len="med"/>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748040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E66115-6327-44F3-8F8C-337DFF143DA1}"/>
              </a:ext>
            </a:extLst>
          </p:cNvPr>
          <p:cNvSpPr>
            <a:spLocks noGrp="1"/>
          </p:cNvSpPr>
          <p:nvPr>
            <p:ph type="title"/>
          </p:nvPr>
        </p:nvSpPr>
        <p:spPr>
          <a:xfrm>
            <a:off x="291354" y="172613"/>
            <a:ext cx="11018520" cy="430887"/>
          </a:xfrm>
        </p:spPr>
        <p:txBody>
          <a:bodyPr/>
          <a:lstStyle/>
          <a:p>
            <a:r>
              <a:rPr lang="en-US" dirty="0">
                <a:cs typeface="Segoe UI"/>
              </a:rPr>
              <a:t>Security Center Recommendations</a:t>
            </a:r>
            <a:endParaRPr lang="en-US" dirty="0"/>
          </a:p>
        </p:txBody>
      </p:sp>
      <p:sp>
        <p:nvSpPr>
          <p:cNvPr id="8" name="Rectangle 7">
            <a:extLst>
              <a:ext uri="{FF2B5EF4-FFF2-40B4-BE49-F238E27FC236}">
                <a16:creationId xmlns:a16="http://schemas.microsoft.com/office/drawing/2014/main" id="{E47C69ED-71A5-48CC-A3C2-0C0AAF69C58F}"/>
              </a:ext>
            </a:extLst>
          </p:cNvPr>
          <p:cNvSpPr/>
          <p:nvPr/>
        </p:nvSpPr>
        <p:spPr>
          <a:xfrm>
            <a:off x="165576" y="5339252"/>
            <a:ext cx="3885414" cy="715475"/>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defTabSz="1066800" eaLnBrk="1" fontAlgn="auto" latinLnBrk="0" hangingPunct="1">
              <a:lnSpc>
                <a:spcPct val="100000"/>
              </a:lnSpc>
              <a:spcBef>
                <a:spcPct val="0"/>
              </a:spcBef>
              <a:spcAft>
                <a:spcPct val="35000"/>
              </a:spcAft>
              <a:buClrTx/>
              <a:buSzTx/>
              <a:buFontTx/>
              <a:buNone/>
              <a:tabLst/>
              <a:defRPr/>
            </a:pPr>
            <a:r>
              <a:rPr kumimoji="0" lang="en-US" sz="2000" b="0" i="0" u="none" strike="noStrike" kern="0" cap="none" spc="0" normalizeH="0" baseline="0" noProof="0" dirty="0">
                <a:ln>
                  <a:noFill/>
                </a:ln>
                <a:effectLst/>
                <a:uLnTx/>
                <a:uFillTx/>
                <a:latin typeface="Segoe UI"/>
                <a:ea typeface="+mn-ea"/>
                <a:cs typeface="+mn-cs"/>
              </a:rPr>
              <a:t>System security and critical update recommendations</a:t>
            </a:r>
          </a:p>
        </p:txBody>
      </p:sp>
      <p:sp>
        <p:nvSpPr>
          <p:cNvPr id="10" name="Rectangle 9">
            <a:extLst>
              <a:ext uri="{FF2B5EF4-FFF2-40B4-BE49-F238E27FC236}">
                <a16:creationId xmlns:a16="http://schemas.microsoft.com/office/drawing/2014/main" id="{C2FD71E5-2C84-4147-B915-D9C84EDFF2ED}"/>
              </a:ext>
            </a:extLst>
          </p:cNvPr>
          <p:cNvSpPr/>
          <p:nvPr/>
        </p:nvSpPr>
        <p:spPr>
          <a:xfrm>
            <a:off x="4153293" y="5339251"/>
            <a:ext cx="3885414" cy="715475"/>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defTabSz="1066800" eaLnBrk="1" fontAlgn="auto" latinLnBrk="0" hangingPunct="1">
              <a:lnSpc>
                <a:spcPct val="100000"/>
              </a:lnSpc>
              <a:spcBef>
                <a:spcPct val="0"/>
              </a:spcBef>
              <a:spcAft>
                <a:spcPct val="35000"/>
              </a:spcAft>
              <a:buClrTx/>
              <a:buSzTx/>
              <a:buFontTx/>
              <a:buNone/>
              <a:tabLst/>
              <a:defRPr/>
            </a:pPr>
            <a:r>
              <a:rPr kumimoji="0" lang="es-ES" sz="2000" b="0" i="0" u="none" strike="noStrike" kern="0" cap="none" spc="0" normalizeH="0" baseline="0" noProof="0" dirty="0">
                <a:ln>
                  <a:noFill/>
                </a:ln>
                <a:effectLst/>
                <a:uLnTx/>
                <a:uFillTx/>
                <a:latin typeface="Segoe UI"/>
                <a:ea typeface="+mn-ea"/>
                <a:cs typeface="+mn-cs"/>
              </a:rPr>
              <a:t>Endpoint </a:t>
            </a:r>
            <a:r>
              <a:rPr kumimoji="0" lang="en-US" sz="2000" b="0" i="0" u="none" strike="noStrike" kern="0" cap="none" spc="0" normalizeH="0" baseline="0" dirty="0">
                <a:ln>
                  <a:noFill/>
                </a:ln>
                <a:effectLst/>
                <a:uLnTx/>
                <a:uFillTx/>
                <a:latin typeface="Segoe UI"/>
                <a:ea typeface="+mn-ea"/>
                <a:cs typeface="+mn-cs"/>
              </a:rPr>
              <a:t>protection</a:t>
            </a:r>
            <a:r>
              <a:rPr kumimoji="0" lang="es-ES" sz="2000" b="0" i="0" u="none" strike="noStrike" kern="0" cap="none" spc="0" normalizeH="0" baseline="0" noProof="0" dirty="0">
                <a:ln>
                  <a:noFill/>
                </a:ln>
                <a:effectLst/>
                <a:uLnTx/>
                <a:uFillTx/>
                <a:latin typeface="Segoe UI"/>
                <a:ea typeface="+mn-ea"/>
                <a:cs typeface="+mn-cs"/>
              </a:rPr>
              <a:t> </a:t>
            </a:r>
            <a:r>
              <a:rPr kumimoji="0" lang="en-US" sz="2000" b="0" i="0" u="none" strike="noStrike" kern="0" cap="none" spc="0" normalizeH="0" baseline="0" dirty="0">
                <a:ln>
                  <a:noFill/>
                </a:ln>
                <a:effectLst/>
                <a:uLnTx/>
                <a:uFillTx/>
                <a:latin typeface="Segoe UI"/>
                <a:ea typeface="+mn-ea"/>
                <a:cs typeface="+mn-cs"/>
              </a:rPr>
              <a:t>recommendations</a:t>
            </a:r>
          </a:p>
        </p:txBody>
      </p:sp>
      <p:sp>
        <p:nvSpPr>
          <p:cNvPr id="12" name="Rectangle 11">
            <a:extLst>
              <a:ext uri="{FF2B5EF4-FFF2-40B4-BE49-F238E27FC236}">
                <a16:creationId xmlns:a16="http://schemas.microsoft.com/office/drawing/2014/main" id="{BE15A9C5-88EA-4C28-B0F8-2F7C6ACB7BF6}"/>
              </a:ext>
            </a:extLst>
          </p:cNvPr>
          <p:cNvSpPr/>
          <p:nvPr/>
        </p:nvSpPr>
        <p:spPr>
          <a:xfrm>
            <a:off x="8141009" y="5339250"/>
            <a:ext cx="3912445" cy="715475"/>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defTabSz="1066800" eaLnBrk="1" fontAlgn="auto" latinLnBrk="0" hangingPunct="1">
              <a:lnSpc>
                <a:spcPct val="100000"/>
              </a:lnSpc>
              <a:spcBef>
                <a:spcPct val="0"/>
              </a:spcBef>
              <a:spcAft>
                <a:spcPct val="35000"/>
              </a:spcAft>
              <a:buClrTx/>
              <a:buSzTx/>
              <a:buFontTx/>
              <a:buNone/>
              <a:tabLst/>
              <a:defRPr/>
            </a:pPr>
            <a:r>
              <a:rPr kumimoji="0" lang="en-US" sz="2000" b="0" i="0" u="none" strike="noStrike" kern="0" cap="none" spc="0" normalizeH="0" baseline="0" noProof="0" dirty="0">
                <a:ln>
                  <a:noFill/>
                </a:ln>
                <a:effectLst/>
                <a:uLnTx/>
                <a:uFillTx/>
                <a:latin typeface="Segoe UI"/>
                <a:ea typeface="+mn-ea"/>
                <a:cs typeface="+mn-cs"/>
              </a:rPr>
              <a:t>Disk encryption validation</a:t>
            </a:r>
          </a:p>
        </p:txBody>
      </p:sp>
      <p:sp>
        <p:nvSpPr>
          <p:cNvPr id="14" name="Rectangle 13">
            <a:extLst>
              <a:ext uri="{FF2B5EF4-FFF2-40B4-BE49-F238E27FC236}">
                <a16:creationId xmlns:a16="http://schemas.microsoft.com/office/drawing/2014/main" id="{E44EF977-A7C1-4EAF-B23B-7766AB6DD2D5}"/>
              </a:ext>
            </a:extLst>
          </p:cNvPr>
          <p:cNvSpPr/>
          <p:nvPr/>
        </p:nvSpPr>
        <p:spPr>
          <a:xfrm>
            <a:off x="2108283" y="6054725"/>
            <a:ext cx="3885414" cy="715475"/>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defTabSz="1066800" eaLnBrk="1" fontAlgn="auto" latinLnBrk="0" hangingPunct="1">
              <a:lnSpc>
                <a:spcPct val="100000"/>
              </a:lnSpc>
              <a:spcBef>
                <a:spcPct val="0"/>
              </a:spcBef>
              <a:spcAft>
                <a:spcPct val="35000"/>
              </a:spcAft>
              <a:buClrTx/>
              <a:buSzTx/>
              <a:buFontTx/>
              <a:buNone/>
              <a:tabLst/>
              <a:defRPr/>
            </a:pPr>
            <a:r>
              <a:rPr kumimoji="0" lang="en-US" sz="2000" b="0" i="0" u="none" strike="noStrike" kern="0" cap="none" spc="0" normalizeH="0" baseline="0" noProof="0" dirty="0">
                <a:ln>
                  <a:noFill/>
                </a:ln>
                <a:effectLst/>
                <a:uLnTx/>
                <a:uFillTx/>
                <a:latin typeface="Segoe UI"/>
                <a:ea typeface="+mn-ea"/>
                <a:cs typeface="+mn-cs"/>
              </a:rPr>
              <a:t>Vulnerability assessment and remediation</a:t>
            </a:r>
          </a:p>
        </p:txBody>
      </p:sp>
      <p:sp>
        <p:nvSpPr>
          <p:cNvPr id="16" name="Rectangle 15">
            <a:extLst>
              <a:ext uri="{FF2B5EF4-FFF2-40B4-BE49-F238E27FC236}">
                <a16:creationId xmlns:a16="http://schemas.microsoft.com/office/drawing/2014/main" id="{8DBF6685-9D94-4E4D-B09A-CA216DBE2219}"/>
              </a:ext>
            </a:extLst>
          </p:cNvPr>
          <p:cNvSpPr/>
          <p:nvPr/>
        </p:nvSpPr>
        <p:spPr>
          <a:xfrm>
            <a:off x="6096000" y="6054724"/>
            <a:ext cx="3885414" cy="715475"/>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defTabSz="1066800" eaLnBrk="1" fontAlgn="auto" latinLnBrk="0" hangingPunct="1">
              <a:lnSpc>
                <a:spcPct val="100000"/>
              </a:lnSpc>
              <a:spcBef>
                <a:spcPct val="0"/>
              </a:spcBef>
              <a:spcAft>
                <a:spcPct val="35000"/>
              </a:spcAft>
              <a:buClrTx/>
              <a:buSzTx/>
              <a:buFontTx/>
              <a:buNone/>
              <a:tabLst/>
              <a:defRPr/>
            </a:pPr>
            <a:r>
              <a:rPr kumimoji="0" lang="en-US" sz="2000" b="0" i="0" u="none" strike="noStrike" kern="0" cap="none" spc="0" normalizeH="0" baseline="0" noProof="0" dirty="0">
                <a:ln>
                  <a:noFill/>
                </a:ln>
                <a:effectLst/>
                <a:uLnTx/>
                <a:uFillTx/>
                <a:latin typeface="Segoe UI"/>
                <a:ea typeface="+mn-ea"/>
                <a:cs typeface="+mn-cs"/>
              </a:rPr>
              <a:t>Threat detection</a:t>
            </a:r>
          </a:p>
        </p:txBody>
      </p:sp>
      <p:pic>
        <p:nvPicPr>
          <p:cNvPr id="4" name="Picture 3" descr="Screenshot of recommendations from Security Center.  The resource type filter has been used to show on Virtual Machine related risks.">
            <a:extLst>
              <a:ext uri="{FF2B5EF4-FFF2-40B4-BE49-F238E27FC236}">
                <a16:creationId xmlns:a16="http://schemas.microsoft.com/office/drawing/2014/main" id="{76533C1E-FE2C-4703-8595-6836DFF36B70}"/>
              </a:ext>
            </a:extLst>
          </p:cNvPr>
          <p:cNvPicPr>
            <a:picLocks noChangeAspect="1"/>
          </p:cNvPicPr>
          <p:nvPr/>
        </p:nvPicPr>
        <p:blipFill>
          <a:blip r:embed="rId3"/>
          <a:stretch>
            <a:fillRect/>
          </a:stretch>
        </p:blipFill>
        <p:spPr>
          <a:xfrm>
            <a:off x="291354" y="888087"/>
            <a:ext cx="11609292" cy="4378016"/>
          </a:xfrm>
          <a:prstGeom prst="rect">
            <a:avLst/>
          </a:prstGeom>
        </p:spPr>
      </p:pic>
      <p:sp>
        <p:nvSpPr>
          <p:cNvPr id="6" name="Rectangle 5">
            <a:extLst>
              <a:ext uri="{FF2B5EF4-FFF2-40B4-BE49-F238E27FC236}">
                <a16:creationId xmlns:a16="http://schemas.microsoft.com/office/drawing/2014/main" id="{3056EF45-7C62-4F74-BD19-E7C0F6E87BEB}"/>
              </a:ext>
              <a:ext uri="{C183D7F6-B498-43B3-948B-1728B52AA6E4}">
                <adec:decorative xmlns:adec="http://schemas.microsoft.com/office/drawing/2017/decorative" val="1"/>
              </a:ext>
            </a:extLst>
          </p:cNvPr>
          <p:cNvSpPr/>
          <p:nvPr/>
        </p:nvSpPr>
        <p:spPr bwMode="auto">
          <a:xfrm>
            <a:off x="165576" y="803273"/>
            <a:ext cx="11893074" cy="4535977"/>
          </a:xfrm>
          <a:prstGeom prst="rect">
            <a:avLst/>
          </a:prstGeom>
          <a:noFill/>
          <a:ln>
            <a:solidFill>
              <a:schemeClr val="bg1">
                <a:lumMod val="7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dirty="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2036875826"/>
      </p:ext>
    </p:extLst>
  </p:cSld>
  <p:clrMapOvr>
    <a:masterClrMapping/>
  </p:clrMapOvr>
  <p:transition>
    <p:fade/>
  </p:transition>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243058-82BE-4B5D-B5F9-B375A9566FFD}"/>
              </a:ext>
            </a:extLst>
          </p:cNvPr>
          <p:cNvSpPr>
            <a:spLocks noGrp="1"/>
          </p:cNvSpPr>
          <p:nvPr>
            <p:ph type="title"/>
          </p:nvPr>
        </p:nvSpPr>
        <p:spPr>
          <a:xfrm>
            <a:off x="582042" y="1206341"/>
            <a:ext cx="4167887" cy="1107996"/>
          </a:xfrm>
        </p:spPr>
        <p:txBody>
          <a:bodyPr/>
          <a:lstStyle/>
          <a:p>
            <a:r>
              <a:rPr lang="en-US" dirty="0"/>
              <a:t>Demonstrations: Host Security</a:t>
            </a:r>
          </a:p>
        </p:txBody>
      </p:sp>
      <p:sp>
        <p:nvSpPr>
          <p:cNvPr id="3" name="Text Placeholder 2">
            <a:extLst>
              <a:ext uri="{FF2B5EF4-FFF2-40B4-BE49-F238E27FC236}">
                <a16:creationId xmlns:a16="http://schemas.microsoft.com/office/drawing/2014/main" id="{B14F7EE7-BD43-418C-A974-F74BCF46A7C9}"/>
              </a:ext>
            </a:extLst>
          </p:cNvPr>
          <p:cNvSpPr>
            <a:spLocks noGrp="1"/>
          </p:cNvSpPr>
          <p:nvPr>
            <p:ph type="body" sz="quarter" idx="12"/>
          </p:nvPr>
        </p:nvSpPr>
        <p:spPr>
          <a:xfrm>
            <a:off x="582042" y="2686050"/>
            <a:ext cx="4164583" cy="2231380"/>
          </a:xfrm>
        </p:spPr>
        <p:txBody>
          <a:bodyPr/>
          <a:lstStyle/>
          <a:p>
            <a:pPr marL="342900" indent="-342900">
              <a:spcAft>
                <a:spcPts val="600"/>
              </a:spcAft>
              <a:buFont typeface="Arial" panose="020B0604020202020204" pitchFamily="34" charset="0"/>
              <a:buChar char="•"/>
            </a:pPr>
            <a:r>
              <a:rPr lang="en-US" dirty="0"/>
              <a:t>Bastion connections</a:t>
            </a:r>
          </a:p>
          <a:p>
            <a:pPr marL="342900" indent="-342900">
              <a:spcAft>
                <a:spcPts val="600"/>
              </a:spcAft>
              <a:buFont typeface="Arial" panose="020B0604020202020204" pitchFamily="34" charset="0"/>
              <a:buChar char="•"/>
            </a:pPr>
            <a:r>
              <a:rPr lang="en-US" dirty="0"/>
              <a:t>Virtual machine updates</a:t>
            </a:r>
          </a:p>
          <a:p>
            <a:pPr marL="342900" indent="-342900">
              <a:spcAft>
                <a:spcPts val="600"/>
              </a:spcAft>
              <a:buFont typeface="Arial" panose="020B0604020202020204" pitchFamily="34" charset="0"/>
              <a:buChar char="•"/>
            </a:pPr>
            <a:r>
              <a:rPr lang="en-US" dirty="0"/>
              <a:t>Virtual machine extensions</a:t>
            </a:r>
          </a:p>
          <a:p>
            <a:pPr marL="342900" indent="-342900">
              <a:spcAft>
                <a:spcPts val="600"/>
              </a:spcAft>
              <a:buFont typeface="Arial" panose="020B0604020202020204" pitchFamily="34" charset="0"/>
              <a:buChar char="•"/>
            </a:pPr>
            <a:r>
              <a:rPr lang="en-US" dirty="0"/>
              <a:t>Disk encryption</a:t>
            </a:r>
          </a:p>
          <a:p>
            <a:pPr marL="342900" indent="-342900">
              <a:spcAft>
                <a:spcPts val="600"/>
              </a:spcAft>
              <a:buFont typeface="Arial" panose="020B0604020202020204" pitchFamily="34" charset="0"/>
              <a:buChar char="•"/>
            </a:pPr>
            <a:r>
              <a:rPr lang="en-US" dirty="0"/>
              <a:t>RDP to Windows VMs (optional)</a:t>
            </a:r>
          </a:p>
          <a:p>
            <a:pPr marL="342900" indent="-342900">
              <a:spcAft>
                <a:spcPts val="600"/>
              </a:spcAft>
              <a:buFont typeface="Arial" panose="020B0604020202020204" pitchFamily="34" charset="0"/>
              <a:buChar char="•"/>
            </a:pPr>
            <a:r>
              <a:rPr lang="en-US" dirty="0"/>
              <a:t>SSH to Linux VMs (optional)</a:t>
            </a:r>
          </a:p>
        </p:txBody>
      </p:sp>
    </p:spTree>
    <p:extLst>
      <p:ext uri="{BB962C8B-B14F-4D97-AF65-F5344CB8AC3E}">
        <p14:creationId xmlns:p14="http://schemas.microsoft.com/office/powerpoint/2010/main" val="12977341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3F17D8-EF92-43F9-A573-C0CD57A4AFC8}"/>
              </a:ext>
            </a:extLst>
          </p:cNvPr>
          <p:cNvSpPr>
            <a:spLocks noGrp="1"/>
          </p:cNvSpPr>
          <p:nvPr>
            <p:ph type="title"/>
          </p:nvPr>
        </p:nvSpPr>
        <p:spPr/>
        <p:txBody>
          <a:bodyPr/>
          <a:lstStyle/>
          <a:p>
            <a:r>
              <a:rPr lang="en-US" dirty="0"/>
              <a:t>Additional Study – Host Security</a:t>
            </a:r>
          </a:p>
        </p:txBody>
      </p:sp>
      <p:sp>
        <p:nvSpPr>
          <p:cNvPr id="3" name="Text Placeholder 2">
            <a:extLst>
              <a:ext uri="{FF2B5EF4-FFF2-40B4-BE49-F238E27FC236}">
                <a16:creationId xmlns:a16="http://schemas.microsoft.com/office/drawing/2014/main" id="{4D036082-CA0B-4B74-B9FB-01212028965C}"/>
              </a:ext>
            </a:extLst>
          </p:cNvPr>
          <p:cNvSpPr>
            <a:spLocks noGrp="1"/>
          </p:cNvSpPr>
          <p:nvPr>
            <p:ph type="body" sz="quarter" idx="4294967295"/>
          </p:nvPr>
        </p:nvSpPr>
        <p:spPr>
          <a:xfrm>
            <a:off x="5276850" y="2006600"/>
            <a:ext cx="6915150" cy="3521075"/>
          </a:xfrm>
        </p:spPr>
        <p:txBody>
          <a:bodyPr vert="horz" wrap="square" lIns="0" tIns="0" rIns="0" bIns="0" rtlCol="0" anchor="t">
            <a:spAutoFit/>
          </a:bodyPr>
          <a:lstStyle/>
          <a:p>
            <a:pPr marL="228600" lvl="1" indent="0">
              <a:buNone/>
            </a:pPr>
            <a:r>
              <a:rPr lang="en-US" sz="2200" dirty="0"/>
              <a:t>Build Azure Resource Manager templates (Exercise)</a:t>
            </a:r>
          </a:p>
          <a:p>
            <a:pPr marL="228600" lvl="1" indent="0">
              <a:buNone/>
            </a:pPr>
            <a:r>
              <a:rPr lang="en-US" sz="2200" dirty="0"/>
              <a:t>Secure your Azure virtual machine disks (Exercise)</a:t>
            </a:r>
          </a:p>
          <a:p>
            <a:pPr marL="228600" lvl="1" indent="0">
              <a:buNone/>
            </a:pPr>
            <a:r>
              <a:rPr lang="en-US" sz="2200" dirty="0"/>
              <a:t>Protect against threats with Microsoft Defender for Endpoint</a:t>
            </a:r>
            <a:endParaRPr lang="en-US" sz="2200" dirty="0">
              <a:cs typeface="Segoe UI"/>
            </a:endParaRPr>
          </a:p>
          <a:p>
            <a:pPr marL="228600" lvl="1" indent="0">
              <a:buNone/>
            </a:pPr>
            <a:r>
              <a:rPr lang="en-US" sz="2200" dirty="0"/>
              <a:t>Introduction to Azure virtual machines (Exercise)</a:t>
            </a:r>
          </a:p>
          <a:p>
            <a:pPr marL="228600" lvl="1" indent="0">
              <a:buNone/>
            </a:pPr>
            <a:r>
              <a:rPr lang="en-US" sz="2200" dirty="0"/>
              <a:t>Keep your virtual machines updated (Exercise)</a:t>
            </a:r>
          </a:p>
          <a:p>
            <a:pPr marL="228600" lvl="1" indent="0">
              <a:buNone/>
            </a:pPr>
            <a:r>
              <a:rPr lang="en-US" sz="2200" dirty="0"/>
              <a:t>Create a Windows virtual machine in Azure (Exercise)</a:t>
            </a:r>
          </a:p>
          <a:p>
            <a:pPr marL="228600" lvl="1" indent="0">
              <a:buNone/>
            </a:pPr>
            <a:r>
              <a:rPr lang="en-US" sz="2200" dirty="0"/>
              <a:t>Create a Linux virtual machine in Azure (Exercise)</a:t>
            </a:r>
          </a:p>
          <a:p>
            <a:pPr marL="228600" lvl="1" indent="0">
              <a:buNone/>
            </a:pPr>
            <a:r>
              <a:rPr lang="en-US" sz="2200" dirty="0"/>
              <a:t>Security baselines</a:t>
            </a:r>
          </a:p>
        </p:txBody>
      </p:sp>
      <p:sp>
        <p:nvSpPr>
          <p:cNvPr id="4" name="Rectangle 3">
            <a:extLst>
              <a:ext uri="{FF2B5EF4-FFF2-40B4-BE49-F238E27FC236}">
                <a16:creationId xmlns:a16="http://schemas.microsoft.com/office/drawing/2014/main" id="{338CA056-BFF6-4C91-B6EF-3B8C4DD56EA6}"/>
              </a:ext>
              <a:ext uri="{C183D7F6-B498-43B3-948B-1728B52AA6E4}">
                <adec:decorative xmlns:adec="http://schemas.microsoft.com/office/drawing/2017/decorative" val="0"/>
              </a:ext>
            </a:extLst>
          </p:cNvPr>
          <p:cNvSpPr/>
          <p:nvPr/>
        </p:nvSpPr>
        <p:spPr bwMode="auto">
          <a:xfrm>
            <a:off x="560389" y="1250036"/>
            <a:ext cx="3454496" cy="640080"/>
          </a:xfrm>
          <a:prstGeom prst="rect">
            <a:avLst/>
          </a:prstGeom>
          <a:solidFill>
            <a:schemeClr val="accent1">
              <a:lumMod val="50000"/>
            </a:schemeClr>
          </a:solidFill>
          <a:ln w="6350">
            <a:solidFill>
              <a:srgbClr val="0078D3"/>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defTabSz="932742"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FFFFFF"/>
                </a:solidFill>
                <a:effectLst/>
                <a:uLnTx/>
                <a:uFillTx/>
                <a:latin typeface="Segoe UI Semibold"/>
                <a:ea typeface="+mn-ea"/>
                <a:cs typeface="+mn-cs"/>
              </a:rPr>
              <a:t>Module Review Questions</a:t>
            </a:r>
          </a:p>
        </p:txBody>
      </p:sp>
      <p:sp>
        <p:nvSpPr>
          <p:cNvPr id="6" name="Rectangle 5">
            <a:extLst>
              <a:ext uri="{FF2B5EF4-FFF2-40B4-BE49-F238E27FC236}">
                <a16:creationId xmlns:a16="http://schemas.microsoft.com/office/drawing/2014/main" id="{75BF4B4C-6BF2-4536-9CA1-21ED2DDC9B7E}"/>
              </a:ext>
            </a:extLst>
          </p:cNvPr>
          <p:cNvSpPr/>
          <p:nvPr/>
        </p:nvSpPr>
        <p:spPr bwMode="auto">
          <a:xfrm>
            <a:off x="4086808" y="1250036"/>
            <a:ext cx="7938532" cy="640080"/>
          </a:xfrm>
          <a:prstGeom prst="rect">
            <a:avLst/>
          </a:prstGeom>
          <a:solidFill>
            <a:schemeClr val="accent1">
              <a:lumMod val="50000"/>
            </a:schemeClr>
          </a:solidFill>
          <a:ln w="6350">
            <a:solidFill>
              <a:srgbClr val="0078D3"/>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defTabSz="932742"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FFFFFF"/>
                </a:solidFill>
                <a:effectLst/>
                <a:uLnTx/>
                <a:uFillTx/>
                <a:latin typeface="Segoe UI Semibold"/>
                <a:ea typeface="+mn-ea"/>
                <a:cs typeface="+mn-cs"/>
              </a:rPr>
              <a:t>Microsoft Learn Modules (docs.microsoft.com/Learn)</a:t>
            </a:r>
          </a:p>
        </p:txBody>
      </p:sp>
      <p:cxnSp>
        <p:nvCxnSpPr>
          <p:cNvPr id="9" name="Straight Connector 8">
            <a:extLst>
              <a:ext uri="{FF2B5EF4-FFF2-40B4-BE49-F238E27FC236}">
                <a16:creationId xmlns:a16="http://schemas.microsoft.com/office/drawing/2014/main" id="{233E9E23-62D4-44DF-A0EA-72AE44628112}"/>
              </a:ext>
              <a:ext uri="{C183D7F6-B498-43B3-948B-1728B52AA6E4}">
                <adec:decorative xmlns:adec="http://schemas.microsoft.com/office/drawing/2017/decorative" val="1"/>
              </a:ext>
            </a:extLst>
          </p:cNvPr>
          <p:cNvCxnSpPr>
            <a:cxnSpLocks/>
          </p:cNvCxnSpPr>
          <p:nvPr/>
        </p:nvCxnSpPr>
        <p:spPr>
          <a:xfrm>
            <a:off x="4295029" y="2385340"/>
            <a:ext cx="6706927" cy="0"/>
          </a:xfrm>
          <a:prstGeom prst="line">
            <a:avLst/>
          </a:prstGeom>
          <a:ln w="9525">
            <a:solidFill>
              <a:schemeClr val="bg1">
                <a:lumMod val="7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E3D3080B-1777-4DF4-9E3C-67620BE53021}"/>
              </a:ext>
              <a:ext uri="{C183D7F6-B498-43B3-948B-1728B52AA6E4}">
                <adec:decorative xmlns:adec="http://schemas.microsoft.com/office/drawing/2017/decorative" val="1"/>
              </a:ext>
            </a:extLst>
          </p:cNvPr>
          <p:cNvCxnSpPr>
            <a:cxnSpLocks/>
          </p:cNvCxnSpPr>
          <p:nvPr/>
        </p:nvCxnSpPr>
        <p:spPr>
          <a:xfrm>
            <a:off x="4323604" y="2794915"/>
            <a:ext cx="6706927" cy="0"/>
          </a:xfrm>
          <a:prstGeom prst="line">
            <a:avLst/>
          </a:prstGeom>
          <a:ln w="9525">
            <a:solidFill>
              <a:schemeClr val="bg1">
                <a:lumMod val="7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1ABE423C-CD25-4575-8A2E-21F51CC00AB6}"/>
              </a:ext>
              <a:ext uri="{C183D7F6-B498-43B3-948B-1728B52AA6E4}">
                <adec:decorative xmlns:adec="http://schemas.microsoft.com/office/drawing/2017/decorative" val="1"/>
              </a:ext>
            </a:extLst>
          </p:cNvPr>
          <p:cNvCxnSpPr>
            <a:cxnSpLocks/>
          </p:cNvCxnSpPr>
          <p:nvPr/>
        </p:nvCxnSpPr>
        <p:spPr>
          <a:xfrm>
            <a:off x="4323604" y="3528340"/>
            <a:ext cx="6706927" cy="0"/>
          </a:xfrm>
          <a:prstGeom prst="line">
            <a:avLst/>
          </a:prstGeom>
          <a:ln w="9525">
            <a:solidFill>
              <a:schemeClr val="bg1">
                <a:lumMod val="7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190FEDC9-474D-47E2-A14B-237E3BD32E76}"/>
              </a:ext>
              <a:ext uri="{C183D7F6-B498-43B3-948B-1728B52AA6E4}">
                <adec:decorative xmlns:adec="http://schemas.microsoft.com/office/drawing/2017/decorative" val="1"/>
              </a:ext>
            </a:extLst>
          </p:cNvPr>
          <p:cNvCxnSpPr>
            <a:cxnSpLocks/>
          </p:cNvCxnSpPr>
          <p:nvPr/>
        </p:nvCxnSpPr>
        <p:spPr>
          <a:xfrm>
            <a:off x="4323604" y="3947440"/>
            <a:ext cx="6706927" cy="0"/>
          </a:xfrm>
          <a:prstGeom prst="line">
            <a:avLst/>
          </a:prstGeom>
          <a:ln w="9525">
            <a:solidFill>
              <a:schemeClr val="bg1">
                <a:lumMod val="7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35D5E8AC-B040-4ECD-A3E8-9CA5D2690159}"/>
              </a:ext>
              <a:ext uri="{C183D7F6-B498-43B3-948B-1728B52AA6E4}">
                <adec:decorative xmlns:adec="http://schemas.microsoft.com/office/drawing/2017/decorative" val="1"/>
              </a:ext>
            </a:extLst>
          </p:cNvPr>
          <p:cNvCxnSpPr>
            <a:cxnSpLocks/>
          </p:cNvCxnSpPr>
          <p:nvPr/>
        </p:nvCxnSpPr>
        <p:spPr>
          <a:xfrm>
            <a:off x="4334738" y="4347490"/>
            <a:ext cx="6706927" cy="0"/>
          </a:xfrm>
          <a:prstGeom prst="line">
            <a:avLst/>
          </a:prstGeom>
          <a:ln w="9525">
            <a:solidFill>
              <a:schemeClr val="bg1">
                <a:lumMod val="7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4ECCFE59-882E-479A-8127-875775ABC9FF}"/>
              </a:ext>
              <a:ext uri="{C183D7F6-B498-43B3-948B-1728B52AA6E4}">
                <adec:decorative xmlns:adec="http://schemas.microsoft.com/office/drawing/2017/decorative" val="1"/>
              </a:ext>
            </a:extLst>
          </p:cNvPr>
          <p:cNvCxnSpPr>
            <a:cxnSpLocks/>
          </p:cNvCxnSpPr>
          <p:nvPr/>
        </p:nvCxnSpPr>
        <p:spPr>
          <a:xfrm>
            <a:off x="4334737" y="4776115"/>
            <a:ext cx="6706927" cy="0"/>
          </a:xfrm>
          <a:prstGeom prst="line">
            <a:avLst/>
          </a:prstGeom>
          <a:ln w="9525">
            <a:solidFill>
              <a:schemeClr val="bg1">
                <a:lumMod val="7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CCB15EE0-020C-48C0-BF3B-A65E204049D4}"/>
              </a:ext>
              <a:ext uri="{C183D7F6-B498-43B3-948B-1728B52AA6E4}">
                <adec:decorative xmlns:adec="http://schemas.microsoft.com/office/drawing/2017/decorative" val="1"/>
              </a:ext>
            </a:extLst>
          </p:cNvPr>
          <p:cNvCxnSpPr>
            <a:cxnSpLocks/>
          </p:cNvCxnSpPr>
          <p:nvPr/>
        </p:nvCxnSpPr>
        <p:spPr>
          <a:xfrm>
            <a:off x="4334737" y="5138065"/>
            <a:ext cx="6706927" cy="0"/>
          </a:xfrm>
          <a:prstGeom prst="line">
            <a:avLst/>
          </a:prstGeom>
          <a:ln w="9525">
            <a:solidFill>
              <a:schemeClr val="bg1">
                <a:lumMod val="7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pic>
        <p:nvPicPr>
          <p:cNvPr id="24" name="Picture 23">
            <a:extLst>
              <a:ext uri="{FF2B5EF4-FFF2-40B4-BE49-F238E27FC236}">
                <a16:creationId xmlns:a16="http://schemas.microsoft.com/office/drawing/2014/main" id="{276ACD03-F55C-4081-B15C-423D2350BDF4}"/>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1534305" y="2658326"/>
            <a:ext cx="1494645" cy="2173707"/>
          </a:xfrm>
          <a:prstGeom prst="rect">
            <a:avLst/>
          </a:prstGeom>
        </p:spPr>
      </p:pic>
    </p:spTree>
    <p:extLst>
      <p:ext uri="{BB962C8B-B14F-4D97-AF65-F5344CB8AC3E}">
        <p14:creationId xmlns:p14="http://schemas.microsoft.com/office/powerpoint/2010/main" val="3010776453"/>
      </p:ext>
    </p:extLst>
  </p:cSld>
  <p:clrMapOvr>
    <a:masterClrMapping/>
  </p:clrMapOvr>
  <p:transition>
    <p:fade/>
  </p:transition>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cs typeface="Segoe UI Semilight"/>
              </a:rPr>
              <a:t>Container Security</a:t>
            </a:r>
            <a:endParaRPr lang="en-US" dirty="0"/>
          </a:p>
        </p:txBody>
      </p:sp>
      <p:pic>
        <p:nvPicPr>
          <p:cNvPr id="4" name="Picture 3">
            <a:extLst>
              <a:ext uri="{FF2B5EF4-FFF2-40B4-BE49-F238E27FC236}">
                <a16:creationId xmlns:a16="http://schemas.microsoft.com/office/drawing/2014/main" id="{BBA249D8-F471-4BE3-96AA-124D5527BBC0}"/>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9841418" y="2587084"/>
            <a:ext cx="1683832" cy="1683832"/>
          </a:xfrm>
          <a:prstGeom prst="rect">
            <a:avLst/>
          </a:prstGeom>
        </p:spPr>
      </p:pic>
    </p:spTree>
    <p:extLst>
      <p:ext uri="{BB962C8B-B14F-4D97-AF65-F5344CB8AC3E}">
        <p14:creationId xmlns:p14="http://schemas.microsoft.com/office/powerpoint/2010/main" val="3956444335"/>
      </p:ext>
    </p:extLst>
  </p:cSld>
  <p:clrMapOvr>
    <a:masterClrMapping/>
  </p:clrMapOvr>
  <p:transition>
    <p:fade/>
  </p:transition>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1" name="Group 30">
            <a:extLst>
              <a:ext uri="{FF2B5EF4-FFF2-40B4-BE49-F238E27FC236}">
                <a16:creationId xmlns:a16="http://schemas.microsoft.com/office/drawing/2014/main" id="{8BB48A02-7450-44E2-8D7B-15B7C28924A8}"/>
              </a:ext>
              <a:ext uri="{C183D7F6-B498-43B3-948B-1728B52AA6E4}">
                <adec:decorative xmlns:adec="http://schemas.microsoft.com/office/drawing/2017/decorative" val="1"/>
              </a:ext>
            </a:extLst>
          </p:cNvPr>
          <p:cNvGrpSpPr/>
          <p:nvPr/>
        </p:nvGrpSpPr>
        <p:grpSpPr>
          <a:xfrm>
            <a:off x="3714750" y="362258"/>
            <a:ext cx="6581775" cy="6100306"/>
            <a:chOff x="3676649" y="606425"/>
            <a:chExt cx="7413105" cy="7227432"/>
          </a:xfrm>
        </p:grpSpPr>
        <p:grpSp>
          <p:nvGrpSpPr>
            <p:cNvPr id="4" name="Group 3">
              <a:extLst>
                <a:ext uri="{FF2B5EF4-FFF2-40B4-BE49-F238E27FC236}">
                  <a16:creationId xmlns:a16="http://schemas.microsoft.com/office/drawing/2014/main" id="{D7B30E79-FEB1-4A4F-9553-3124E0A8BCE3}"/>
                </a:ext>
                <a:ext uri="{C183D7F6-B498-43B3-948B-1728B52AA6E4}">
                  <adec:decorative xmlns:adec="http://schemas.microsoft.com/office/drawing/2017/decorative" val="1"/>
                </a:ext>
              </a:extLst>
            </p:cNvPr>
            <p:cNvGrpSpPr/>
            <p:nvPr/>
          </p:nvGrpSpPr>
          <p:grpSpPr>
            <a:xfrm>
              <a:off x="3676649" y="606425"/>
              <a:ext cx="7413105" cy="6517869"/>
              <a:chOff x="3676649" y="606425"/>
              <a:chExt cx="7413105" cy="6517869"/>
            </a:xfrm>
          </p:grpSpPr>
          <p:grpSp>
            <p:nvGrpSpPr>
              <p:cNvPr id="5" name="Group 4">
                <a:extLst>
                  <a:ext uri="{FF2B5EF4-FFF2-40B4-BE49-F238E27FC236}">
                    <a16:creationId xmlns:a16="http://schemas.microsoft.com/office/drawing/2014/main" id="{3F7B3C8B-D33C-4CD0-9655-6786514E2CC0}"/>
                  </a:ext>
                </a:extLst>
              </p:cNvPr>
              <p:cNvGrpSpPr/>
              <p:nvPr/>
            </p:nvGrpSpPr>
            <p:grpSpPr>
              <a:xfrm>
                <a:off x="3752849" y="606425"/>
                <a:ext cx="664369" cy="5280025"/>
                <a:chOff x="3717131" y="606425"/>
                <a:chExt cx="700088" cy="6177253"/>
              </a:xfrm>
            </p:grpSpPr>
            <p:pic>
              <p:nvPicPr>
                <p:cNvPr id="25" name="Picture 24">
                  <a:extLst>
                    <a:ext uri="{FF2B5EF4-FFF2-40B4-BE49-F238E27FC236}">
                      <a16:creationId xmlns:a16="http://schemas.microsoft.com/office/drawing/2014/main" id="{9CA80C59-887A-43D0-BE61-1060A3BFD17A}"/>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3717131" y="606425"/>
                  <a:ext cx="700088" cy="1423987"/>
                </a:xfrm>
                <a:prstGeom prst="rect">
                  <a:avLst/>
                </a:prstGeom>
              </p:spPr>
            </p:pic>
            <p:pic>
              <p:nvPicPr>
                <p:cNvPr id="26" name="Picture 25">
                  <a:extLst>
                    <a:ext uri="{FF2B5EF4-FFF2-40B4-BE49-F238E27FC236}">
                      <a16:creationId xmlns:a16="http://schemas.microsoft.com/office/drawing/2014/main" id="{8A277B4C-4360-47F3-AFDB-6DD4996466B1}"/>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3717131" y="2206193"/>
                  <a:ext cx="700088" cy="1423987"/>
                </a:xfrm>
                <a:prstGeom prst="rect">
                  <a:avLst/>
                </a:prstGeom>
              </p:spPr>
            </p:pic>
            <p:pic>
              <p:nvPicPr>
                <p:cNvPr id="27" name="Picture 26">
                  <a:extLst>
                    <a:ext uri="{FF2B5EF4-FFF2-40B4-BE49-F238E27FC236}">
                      <a16:creationId xmlns:a16="http://schemas.microsoft.com/office/drawing/2014/main" id="{B7C70F76-CD24-4DEA-859E-3BB95FA01951}"/>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3717131" y="3805961"/>
                  <a:ext cx="700088" cy="1423987"/>
                </a:xfrm>
                <a:prstGeom prst="rect">
                  <a:avLst/>
                </a:prstGeom>
              </p:spPr>
            </p:pic>
            <p:pic>
              <p:nvPicPr>
                <p:cNvPr id="28" name="Picture 27">
                  <a:extLst>
                    <a:ext uri="{FF2B5EF4-FFF2-40B4-BE49-F238E27FC236}">
                      <a16:creationId xmlns:a16="http://schemas.microsoft.com/office/drawing/2014/main" id="{88184435-D2D7-4408-9975-2B17D558AB01}"/>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3717131" y="5359691"/>
                  <a:ext cx="700088" cy="1423987"/>
                </a:xfrm>
                <a:prstGeom prst="rect">
                  <a:avLst/>
                </a:prstGeom>
              </p:spPr>
            </p:pic>
          </p:grpSp>
          <p:pic>
            <p:nvPicPr>
              <p:cNvPr id="6" name="Picture 5">
                <a:extLst>
                  <a:ext uri="{FF2B5EF4-FFF2-40B4-BE49-F238E27FC236}">
                    <a16:creationId xmlns:a16="http://schemas.microsoft.com/office/drawing/2014/main" id="{A2A0F99C-008A-41F7-B33F-EC0B9E8E5143}"/>
                  </a:ext>
                </a:extLst>
              </p:cNvPr>
              <p:cNvPicPr>
                <a:picLocks noChangeAspect="1"/>
              </p:cNvPicPr>
              <p:nvPr/>
            </p:nvPicPr>
            <p:blipFill>
              <a:blip r:embed="rId4"/>
              <a:stretch>
                <a:fillRect/>
              </a:stretch>
            </p:blipFill>
            <p:spPr>
              <a:xfrm>
                <a:off x="3676649" y="5927725"/>
                <a:ext cx="790575" cy="647700"/>
              </a:xfrm>
              <a:prstGeom prst="rect">
                <a:avLst/>
              </a:prstGeom>
            </p:spPr>
          </p:pic>
          <p:cxnSp>
            <p:nvCxnSpPr>
              <p:cNvPr id="7" name="Straight Connector 6">
                <a:extLst>
                  <a:ext uri="{FF2B5EF4-FFF2-40B4-BE49-F238E27FC236}">
                    <a16:creationId xmlns:a16="http://schemas.microsoft.com/office/drawing/2014/main" id="{49E18335-69DA-48A7-8282-21E0D813B500}"/>
                  </a:ext>
                  <a:ext uri="{C183D7F6-B498-43B3-948B-1728B52AA6E4}">
                    <adec:decorative xmlns:adec="http://schemas.microsoft.com/office/drawing/2017/decorative" val="1"/>
                  </a:ext>
                </a:extLst>
              </p:cNvPr>
              <p:cNvCxnSpPr>
                <a:cxnSpLocks/>
              </p:cNvCxnSpPr>
              <p:nvPr/>
            </p:nvCxnSpPr>
            <p:spPr>
              <a:xfrm>
                <a:off x="4591050" y="1242340"/>
                <a:ext cx="6498704" cy="0"/>
              </a:xfrm>
              <a:prstGeom prst="line">
                <a:avLst/>
              </a:prstGeom>
              <a:ln w="9525">
                <a:solidFill>
                  <a:schemeClr val="bg1">
                    <a:lumMod val="7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EAD0401F-4C5D-4D5E-B0F7-D3FFF9A1F0A7}"/>
                  </a:ext>
                  <a:ext uri="{C183D7F6-B498-43B3-948B-1728B52AA6E4}">
                    <adec:decorative xmlns:adec="http://schemas.microsoft.com/office/drawing/2017/decorative" val="1"/>
                  </a:ext>
                </a:extLst>
              </p:cNvPr>
              <p:cNvCxnSpPr>
                <a:cxnSpLocks/>
              </p:cNvCxnSpPr>
              <p:nvPr/>
            </p:nvCxnSpPr>
            <p:spPr>
              <a:xfrm>
                <a:off x="4591050" y="1941977"/>
                <a:ext cx="6498704" cy="0"/>
              </a:xfrm>
              <a:prstGeom prst="line">
                <a:avLst/>
              </a:prstGeom>
              <a:ln w="9525">
                <a:solidFill>
                  <a:schemeClr val="bg1">
                    <a:lumMod val="7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86D30C5E-B7EF-41DE-B5B9-489704571302}"/>
                  </a:ext>
                  <a:ext uri="{C183D7F6-B498-43B3-948B-1728B52AA6E4}">
                    <adec:decorative xmlns:adec="http://schemas.microsoft.com/office/drawing/2017/decorative" val="1"/>
                  </a:ext>
                </a:extLst>
              </p:cNvPr>
              <p:cNvCxnSpPr>
                <a:cxnSpLocks/>
              </p:cNvCxnSpPr>
              <p:nvPr/>
            </p:nvCxnSpPr>
            <p:spPr>
              <a:xfrm>
                <a:off x="4591050" y="2613940"/>
                <a:ext cx="6498704" cy="0"/>
              </a:xfrm>
              <a:prstGeom prst="line">
                <a:avLst/>
              </a:prstGeom>
              <a:ln w="9525">
                <a:solidFill>
                  <a:schemeClr val="bg1">
                    <a:lumMod val="7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998403FB-C55F-440D-824A-68FCFABA91C5}"/>
                  </a:ext>
                  <a:ext uri="{C183D7F6-B498-43B3-948B-1728B52AA6E4}">
                    <adec:decorative xmlns:adec="http://schemas.microsoft.com/office/drawing/2017/decorative" val="1"/>
                  </a:ext>
                </a:extLst>
              </p:cNvPr>
              <p:cNvCxnSpPr>
                <a:cxnSpLocks/>
              </p:cNvCxnSpPr>
              <p:nvPr/>
            </p:nvCxnSpPr>
            <p:spPr>
              <a:xfrm>
                <a:off x="4591050" y="3227821"/>
                <a:ext cx="6498704" cy="0"/>
              </a:xfrm>
              <a:prstGeom prst="line">
                <a:avLst/>
              </a:prstGeom>
              <a:ln w="9525">
                <a:solidFill>
                  <a:schemeClr val="bg1">
                    <a:lumMod val="7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CB9183E9-45F7-4BF9-AB68-891EE2549F98}"/>
                  </a:ext>
                  <a:ext uri="{C183D7F6-B498-43B3-948B-1728B52AA6E4}">
                    <adec:decorative xmlns:adec="http://schemas.microsoft.com/office/drawing/2017/decorative" val="1"/>
                  </a:ext>
                </a:extLst>
              </p:cNvPr>
              <p:cNvCxnSpPr>
                <a:cxnSpLocks/>
              </p:cNvCxnSpPr>
              <p:nvPr/>
            </p:nvCxnSpPr>
            <p:spPr>
              <a:xfrm>
                <a:off x="4591050" y="3890290"/>
                <a:ext cx="6498704" cy="0"/>
              </a:xfrm>
              <a:prstGeom prst="line">
                <a:avLst/>
              </a:prstGeom>
              <a:ln w="9525">
                <a:solidFill>
                  <a:schemeClr val="bg1">
                    <a:lumMod val="7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634F081D-49EB-436D-A809-E5CC51F60944}"/>
                  </a:ext>
                  <a:ext uri="{C183D7F6-B498-43B3-948B-1728B52AA6E4}">
                    <adec:decorative xmlns:adec="http://schemas.microsoft.com/office/drawing/2017/decorative" val="1"/>
                  </a:ext>
                </a:extLst>
              </p:cNvPr>
              <p:cNvCxnSpPr>
                <a:cxnSpLocks/>
              </p:cNvCxnSpPr>
              <p:nvPr/>
            </p:nvCxnSpPr>
            <p:spPr>
              <a:xfrm>
                <a:off x="4591050" y="4589927"/>
                <a:ext cx="6498704" cy="0"/>
              </a:xfrm>
              <a:prstGeom prst="line">
                <a:avLst/>
              </a:prstGeom>
              <a:ln w="9525">
                <a:solidFill>
                  <a:schemeClr val="bg1">
                    <a:lumMod val="7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8BCC50CE-DFC9-4801-8092-45B97F5154CB}"/>
                  </a:ext>
                  <a:ext uri="{C183D7F6-B498-43B3-948B-1728B52AA6E4}">
                    <adec:decorative xmlns:adec="http://schemas.microsoft.com/office/drawing/2017/decorative" val="1"/>
                  </a:ext>
                </a:extLst>
              </p:cNvPr>
              <p:cNvCxnSpPr>
                <a:cxnSpLocks/>
              </p:cNvCxnSpPr>
              <p:nvPr/>
            </p:nvCxnSpPr>
            <p:spPr>
              <a:xfrm>
                <a:off x="4591050" y="5261890"/>
                <a:ext cx="6498704" cy="0"/>
              </a:xfrm>
              <a:prstGeom prst="line">
                <a:avLst/>
              </a:prstGeom>
              <a:ln w="9525">
                <a:solidFill>
                  <a:schemeClr val="bg1">
                    <a:lumMod val="7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76BB775B-BBAF-4678-A6D5-9D6078BB707B}"/>
                  </a:ext>
                  <a:ext uri="{C183D7F6-B498-43B3-948B-1728B52AA6E4}">
                    <adec:decorative xmlns:adec="http://schemas.microsoft.com/office/drawing/2017/decorative" val="1"/>
                  </a:ext>
                </a:extLst>
              </p:cNvPr>
              <p:cNvCxnSpPr>
                <a:cxnSpLocks/>
              </p:cNvCxnSpPr>
              <p:nvPr/>
            </p:nvCxnSpPr>
            <p:spPr>
              <a:xfrm>
                <a:off x="4591050" y="5875771"/>
                <a:ext cx="6498704" cy="0"/>
              </a:xfrm>
              <a:prstGeom prst="line">
                <a:avLst/>
              </a:prstGeom>
              <a:ln w="9525">
                <a:solidFill>
                  <a:schemeClr val="bg1">
                    <a:lumMod val="7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5BB0AD02-541F-4C7E-995E-0FF442E1782D}"/>
                  </a:ext>
                  <a:ext uri="{C183D7F6-B498-43B3-948B-1728B52AA6E4}">
                    <adec:decorative xmlns:adec="http://schemas.microsoft.com/office/drawing/2017/decorative" val="1"/>
                  </a:ext>
                </a:extLst>
              </p:cNvPr>
              <p:cNvCxnSpPr>
                <a:cxnSpLocks/>
              </p:cNvCxnSpPr>
              <p:nvPr/>
            </p:nvCxnSpPr>
            <p:spPr>
              <a:xfrm>
                <a:off x="4591050" y="6536171"/>
                <a:ext cx="6498704" cy="0"/>
              </a:xfrm>
              <a:prstGeom prst="line">
                <a:avLst/>
              </a:prstGeom>
              <a:ln w="9525">
                <a:solidFill>
                  <a:schemeClr val="bg1">
                    <a:lumMod val="7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pic>
            <p:nvPicPr>
              <p:cNvPr id="16" name="Picture 15">
                <a:extLst>
                  <a:ext uri="{FF2B5EF4-FFF2-40B4-BE49-F238E27FC236}">
                    <a16:creationId xmlns:a16="http://schemas.microsoft.com/office/drawing/2014/main" id="{E4A09885-1A05-4B71-B6AA-EA37CC363BCE}"/>
                  </a:ext>
                </a:extLst>
              </p:cNvPr>
              <p:cNvPicPr>
                <a:picLocks noChangeAspect="1"/>
              </p:cNvPicPr>
              <p:nvPr/>
            </p:nvPicPr>
            <p:blipFill>
              <a:blip r:embed="rId5"/>
              <a:srcRect/>
              <a:stretch/>
            </p:blipFill>
            <p:spPr>
              <a:xfrm>
                <a:off x="3904180" y="5418038"/>
                <a:ext cx="336926" cy="336926"/>
              </a:xfrm>
              <a:prstGeom prst="rect">
                <a:avLst/>
              </a:prstGeom>
            </p:spPr>
          </p:pic>
          <p:pic>
            <p:nvPicPr>
              <p:cNvPr id="17" name="Picture 16">
                <a:extLst>
                  <a:ext uri="{FF2B5EF4-FFF2-40B4-BE49-F238E27FC236}">
                    <a16:creationId xmlns:a16="http://schemas.microsoft.com/office/drawing/2014/main" id="{27793EF3-389D-465E-8418-E533A8CE6893}"/>
                  </a:ext>
                </a:extLst>
              </p:cNvPr>
              <p:cNvPicPr>
                <a:picLocks noChangeAspect="1"/>
              </p:cNvPicPr>
              <p:nvPr/>
            </p:nvPicPr>
            <p:blipFill>
              <a:blip r:embed="rId6"/>
              <a:srcRect/>
              <a:stretch/>
            </p:blipFill>
            <p:spPr>
              <a:xfrm>
                <a:off x="3914129" y="2711913"/>
                <a:ext cx="354225" cy="354225"/>
              </a:xfrm>
              <a:prstGeom prst="rect">
                <a:avLst/>
              </a:prstGeom>
            </p:spPr>
          </p:pic>
          <p:pic>
            <p:nvPicPr>
              <p:cNvPr id="19" name="Picture 18">
                <a:extLst>
                  <a:ext uri="{FF2B5EF4-FFF2-40B4-BE49-F238E27FC236}">
                    <a16:creationId xmlns:a16="http://schemas.microsoft.com/office/drawing/2014/main" id="{F02A86F7-A15A-4578-9047-47F07C3900A1}"/>
                  </a:ext>
                </a:extLst>
              </p:cNvPr>
              <p:cNvPicPr>
                <a:picLocks noChangeAspect="1"/>
              </p:cNvPicPr>
              <p:nvPr/>
            </p:nvPicPr>
            <p:blipFill>
              <a:blip r:embed="rId7"/>
              <a:stretch>
                <a:fillRect/>
              </a:stretch>
            </p:blipFill>
            <p:spPr>
              <a:xfrm>
                <a:off x="3914129" y="4739594"/>
                <a:ext cx="364637" cy="364637"/>
              </a:xfrm>
              <a:prstGeom prst="rect">
                <a:avLst/>
              </a:prstGeom>
            </p:spPr>
          </p:pic>
          <p:pic>
            <p:nvPicPr>
              <p:cNvPr id="20" name="Picture 19">
                <a:extLst>
                  <a:ext uri="{FF2B5EF4-FFF2-40B4-BE49-F238E27FC236}">
                    <a16:creationId xmlns:a16="http://schemas.microsoft.com/office/drawing/2014/main" id="{C80A56B1-3268-4316-8C99-A8CE177D7622}"/>
                  </a:ext>
                </a:extLst>
              </p:cNvPr>
              <p:cNvPicPr>
                <a:picLocks noChangeAspect="1"/>
              </p:cNvPicPr>
              <p:nvPr/>
            </p:nvPicPr>
            <p:blipFill>
              <a:blip r:embed="rId8"/>
              <a:stretch>
                <a:fillRect/>
              </a:stretch>
            </p:blipFill>
            <p:spPr>
              <a:xfrm>
                <a:off x="3865995" y="3429000"/>
                <a:ext cx="402359" cy="402359"/>
              </a:xfrm>
              <a:prstGeom prst="rect">
                <a:avLst/>
              </a:prstGeom>
            </p:spPr>
          </p:pic>
          <p:pic>
            <p:nvPicPr>
              <p:cNvPr id="21" name="Picture 20">
                <a:extLst>
                  <a:ext uri="{FF2B5EF4-FFF2-40B4-BE49-F238E27FC236}">
                    <a16:creationId xmlns:a16="http://schemas.microsoft.com/office/drawing/2014/main" id="{91EC16BE-CE06-4DCA-8957-7264E5F66F1E}"/>
                  </a:ext>
                </a:extLst>
              </p:cNvPr>
              <p:cNvPicPr>
                <a:picLocks noChangeAspect="1"/>
              </p:cNvPicPr>
              <p:nvPr/>
            </p:nvPicPr>
            <p:blipFill>
              <a:blip r:embed="rId9"/>
              <a:stretch>
                <a:fillRect/>
              </a:stretch>
            </p:blipFill>
            <p:spPr>
              <a:xfrm>
                <a:off x="3907343" y="714200"/>
                <a:ext cx="361125" cy="361125"/>
              </a:xfrm>
              <a:prstGeom prst="rect">
                <a:avLst/>
              </a:prstGeom>
            </p:spPr>
          </p:pic>
          <p:pic>
            <p:nvPicPr>
              <p:cNvPr id="22" name="Picture 21">
                <a:extLst>
                  <a:ext uri="{FF2B5EF4-FFF2-40B4-BE49-F238E27FC236}">
                    <a16:creationId xmlns:a16="http://schemas.microsoft.com/office/drawing/2014/main" id="{633AF962-88BB-4A2A-B344-755ADDCFBAC1}"/>
                  </a:ext>
                </a:extLst>
              </p:cNvPr>
              <p:cNvPicPr>
                <a:picLocks noChangeAspect="1"/>
              </p:cNvPicPr>
              <p:nvPr/>
            </p:nvPicPr>
            <p:blipFill>
              <a:blip r:embed="rId10"/>
              <a:stretch>
                <a:fillRect/>
              </a:stretch>
            </p:blipFill>
            <p:spPr>
              <a:xfrm>
                <a:off x="3914129" y="1357019"/>
                <a:ext cx="361126" cy="361126"/>
              </a:xfrm>
              <a:prstGeom prst="rect">
                <a:avLst/>
              </a:prstGeom>
            </p:spPr>
          </p:pic>
          <p:pic>
            <p:nvPicPr>
              <p:cNvPr id="23" name="Picture 22">
                <a:extLst>
                  <a:ext uri="{FF2B5EF4-FFF2-40B4-BE49-F238E27FC236}">
                    <a16:creationId xmlns:a16="http://schemas.microsoft.com/office/drawing/2014/main" id="{7859256E-01D7-42AD-9D65-5DB7DC9CF7DD}"/>
                  </a:ext>
                </a:extLst>
              </p:cNvPr>
              <p:cNvPicPr>
                <a:picLocks noChangeAspect="1"/>
              </p:cNvPicPr>
              <p:nvPr/>
            </p:nvPicPr>
            <p:blipFill>
              <a:blip r:embed="rId11"/>
              <a:stretch>
                <a:fillRect/>
              </a:stretch>
            </p:blipFill>
            <p:spPr>
              <a:xfrm>
                <a:off x="3914128" y="4096044"/>
                <a:ext cx="361125" cy="361125"/>
              </a:xfrm>
              <a:prstGeom prst="rect">
                <a:avLst/>
              </a:prstGeom>
            </p:spPr>
          </p:pic>
          <p:pic>
            <p:nvPicPr>
              <p:cNvPr id="24" name="Picture 23">
                <a:extLst>
                  <a:ext uri="{FF2B5EF4-FFF2-40B4-BE49-F238E27FC236}">
                    <a16:creationId xmlns:a16="http://schemas.microsoft.com/office/drawing/2014/main" id="{A4A953DF-8D0B-4235-B735-90E7E7EC3DCA}"/>
                  </a:ext>
                </a:extLst>
              </p:cNvPr>
              <p:cNvPicPr>
                <a:picLocks noChangeAspect="1"/>
              </p:cNvPicPr>
              <p:nvPr/>
            </p:nvPicPr>
            <p:blipFill>
              <a:blip r:embed="rId12"/>
              <a:stretch>
                <a:fillRect/>
              </a:stretch>
            </p:blipFill>
            <p:spPr>
              <a:xfrm>
                <a:off x="3914128" y="2105277"/>
                <a:ext cx="304881" cy="304880"/>
              </a:xfrm>
              <a:prstGeom prst="rect">
                <a:avLst/>
              </a:prstGeom>
            </p:spPr>
          </p:pic>
          <p:pic>
            <p:nvPicPr>
              <p:cNvPr id="18" name="Picture 17">
                <a:extLst>
                  <a:ext uri="{FF2B5EF4-FFF2-40B4-BE49-F238E27FC236}">
                    <a16:creationId xmlns:a16="http://schemas.microsoft.com/office/drawing/2014/main" id="{46D81C98-939B-4882-A2A1-EAD88878A0EF}"/>
                  </a:ext>
                </a:extLst>
              </p:cNvPr>
              <p:cNvPicPr>
                <a:picLocks noChangeAspect="1"/>
              </p:cNvPicPr>
              <p:nvPr/>
            </p:nvPicPr>
            <p:blipFill>
              <a:blip r:embed="rId13"/>
              <a:stretch>
                <a:fillRect/>
              </a:stretch>
            </p:blipFill>
            <p:spPr>
              <a:xfrm>
                <a:off x="3832188" y="6760120"/>
                <a:ext cx="364174" cy="364174"/>
              </a:xfrm>
              <a:prstGeom prst="rect">
                <a:avLst/>
              </a:prstGeom>
            </p:spPr>
          </p:pic>
        </p:grpSp>
        <p:pic>
          <p:nvPicPr>
            <p:cNvPr id="30" name="Picture 29">
              <a:extLst>
                <a:ext uri="{FF2B5EF4-FFF2-40B4-BE49-F238E27FC236}">
                  <a16:creationId xmlns:a16="http://schemas.microsoft.com/office/drawing/2014/main" id="{01E50BA5-565D-4EB4-B162-FF907E6CD732}"/>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3728329" y="6616700"/>
              <a:ext cx="664369" cy="1217157"/>
            </a:xfrm>
            <a:prstGeom prst="rect">
              <a:avLst/>
            </a:prstGeom>
          </p:spPr>
        </p:pic>
      </p:grpSp>
      <p:sp>
        <p:nvSpPr>
          <p:cNvPr id="2" name="Title 1">
            <a:extLst>
              <a:ext uri="{FF2B5EF4-FFF2-40B4-BE49-F238E27FC236}">
                <a16:creationId xmlns:a16="http://schemas.microsoft.com/office/drawing/2014/main" id="{12C28094-83EE-41AD-8739-C4588411ECE9}"/>
              </a:ext>
            </a:extLst>
          </p:cNvPr>
          <p:cNvSpPr>
            <a:spLocks noGrp="1"/>
          </p:cNvSpPr>
          <p:nvPr>
            <p:ph type="title"/>
          </p:nvPr>
        </p:nvSpPr>
        <p:spPr/>
        <p:txBody>
          <a:bodyPr/>
          <a:lstStyle/>
          <a:p>
            <a:r>
              <a:rPr lang="en-US" dirty="0">
                <a:cs typeface="Segoe UI"/>
              </a:rPr>
              <a:t>Container Security</a:t>
            </a:r>
            <a:endParaRPr lang="en-US" dirty="0"/>
          </a:p>
        </p:txBody>
      </p:sp>
      <p:sp>
        <p:nvSpPr>
          <p:cNvPr id="3" name="Text Placeholder 2">
            <a:extLst>
              <a:ext uri="{FF2B5EF4-FFF2-40B4-BE49-F238E27FC236}">
                <a16:creationId xmlns:a16="http://schemas.microsoft.com/office/drawing/2014/main" id="{C864836E-9964-4371-8426-856AC5C0DCBA}"/>
              </a:ext>
            </a:extLst>
          </p:cNvPr>
          <p:cNvSpPr>
            <a:spLocks noGrp="1"/>
          </p:cNvSpPr>
          <p:nvPr>
            <p:ph type="body" sz="quarter" idx="4294967295"/>
          </p:nvPr>
        </p:nvSpPr>
        <p:spPr>
          <a:xfrm>
            <a:off x="5370513" y="388938"/>
            <a:ext cx="6821487" cy="6083300"/>
          </a:xfrm>
        </p:spPr>
        <p:txBody>
          <a:bodyPr vert="horz" wrap="square" lIns="0" tIns="0" rIns="0" bIns="0" rtlCol="0" anchor="t">
            <a:spAutoFit/>
          </a:bodyPr>
          <a:lstStyle/>
          <a:p>
            <a:pPr marL="0" indent="0">
              <a:spcAft>
                <a:spcPts val="1000"/>
              </a:spcAft>
              <a:buNone/>
            </a:pPr>
            <a:r>
              <a:rPr lang="en-US" sz="2400" dirty="0">
                <a:cs typeface="Segoe UI Semilight"/>
              </a:rPr>
              <a:t>Containers</a:t>
            </a:r>
            <a:endParaRPr lang="en-US" sz="2400" dirty="0"/>
          </a:p>
          <a:p>
            <a:pPr marL="0" indent="0">
              <a:spcAft>
                <a:spcPts val="1000"/>
              </a:spcAft>
              <a:buNone/>
            </a:pPr>
            <a:r>
              <a:rPr lang="en-US" sz="2400" dirty="0">
                <a:cs typeface="Segoe UI Semilight"/>
              </a:rPr>
              <a:t>ACI Security</a:t>
            </a:r>
            <a:endParaRPr lang="en-US" sz="2400" dirty="0"/>
          </a:p>
          <a:p>
            <a:pPr marL="0" indent="0">
              <a:spcAft>
                <a:spcPts val="1000"/>
              </a:spcAft>
              <a:buNone/>
            </a:pPr>
            <a:r>
              <a:rPr lang="en-US" sz="2400" dirty="0">
                <a:cs typeface="Segoe UI Semilight"/>
              </a:rPr>
              <a:t>Azure Container Instances (ACI)</a:t>
            </a:r>
            <a:endParaRPr lang="en-US" sz="2400" dirty="0"/>
          </a:p>
          <a:p>
            <a:pPr marL="0" indent="0">
              <a:spcAft>
                <a:spcPts val="1000"/>
              </a:spcAft>
              <a:buNone/>
            </a:pPr>
            <a:r>
              <a:rPr lang="en-US" sz="2400" dirty="0">
                <a:cs typeface="Segoe UI Semilight"/>
              </a:rPr>
              <a:t>Azure Container Registry (ACR)</a:t>
            </a:r>
            <a:endParaRPr lang="en-US" sz="2400" dirty="0"/>
          </a:p>
          <a:p>
            <a:pPr marL="0" indent="0">
              <a:spcAft>
                <a:spcPts val="1000"/>
              </a:spcAft>
              <a:buNone/>
            </a:pPr>
            <a:r>
              <a:rPr lang="en-US" sz="2400" dirty="0">
                <a:cs typeface="Segoe UI Semilight"/>
              </a:rPr>
              <a:t>ACR Authentication</a:t>
            </a:r>
          </a:p>
          <a:p>
            <a:pPr marL="0" indent="0">
              <a:spcAft>
                <a:spcPts val="1000"/>
              </a:spcAft>
              <a:buNone/>
            </a:pPr>
            <a:r>
              <a:rPr lang="en-US" sz="2400" dirty="0">
                <a:cs typeface="Segoe UI Semilight"/>
              </a:rPr>
              <a:t>Azure Kubernetes Service (AKS)</a:t>
            </a:r>
          </a:p>
          <a:p>
            <a:pPr marL="0" indent="0">
              <a:spcAft>
                <a:spcPts val="1000"/>
              </a:spcAft>
              <a:buNone/>
            </a:pPr>
            <a:r>
              <a:rPr lang="en-US" sz="2400" dirty="0">
                <a:cs typeface="Segoe UI Semilight"/>
              </a:rPr>
              <a:t>AKS Terminology</a:t>
            </a:r>
            <a:endParaRPr lang="en-US" sz="2400" dirty="0"/>
          </a:p>
          <a:p>
            <a:pPr marL="0" indent="0">
              <a:spcAft>
                <a:spcPts val="1000"/>
              </a:spcAft>
              <a:buNone/>
            </a:pPr>
            <a:r>
              <a:rPr lang="en-US" sz="2400" dirty="0">
                <a:cs typeface="Segoe UI Semilight"/>
              </a:rPr>
              <a:t>AKS Architecture</a:t>
            </a:r>
          </a:p>
          <a:p>
            <a:pPr marL="0" indent="0">
              <a:spcAft>
                <a:spcPts val="1000"/>
              </a:spcAft>
              <a:buNone/>
            </a:pPr>
            <a:r>
              <a:rPr lang="en-US" sz="2400" dirty="0">
                <a:cs typeface="Segoe UI Semilight"/>
              </a:rPr>
              <a:t>AKS Networking</a:t>
            </a:r>
          </a:p>
          <a:p>
            <a:pPr marL="0" indent="0">
              <a:spcAft>
                <a:spcPts val="1000"/>
              </a:spcAft>
              <a:buNone/>
            </a:pPr>
            <a:r>
              <a:rPr lang="en-US" sz="2400" dirty="0">
                <a:cs typeface="Segoe UI Semilight"/>
              </a:rPr>
              <a:t>AKS Storage</a:t>
            </a:r>
          </a:p>
          <a:p>
            <a:pPr marL="0" indent="0">
              <a:spcAft>
                <a:spcPts val="1000"/>
              </a:spcAft>
              <a:buNone/>
            </a:pPr>
            <a:r>
              <a:rPr lang="en-US" sz="2400" dirty="0">
                <a:cs typeface="Segoe UI Semilight"/>
              </a:rPr>
              <a:t>AKS and Active Directory</a:t>
            </a:r>
            <a:endParaRPr lang="en-US" sz="2400" dirty="0"/>
          </a:p>
        </p:txBody>
      </p:sp>
      <p:pic>
        <p:nvPicPr>
          <p:cNvPr id="33" name="Picture 3">
            <a:extLst>
              <a:ext uri="{FF2B5EF4-FFF2-40B4-BE49-F238E27FC236}">
                <a16:creationId xmlns:a16="http://schemas.microsoft.com/office/drawing/2014/main" id="{B350FA9A-5127-4F5C-A59A-FDECF7FC8C51}"/>
              </a:ext>
              <a:ext uri="{C183D7F6-B498-43B3-948B-1728B52AA6E4}">
                <adec:decorative xmlns:adec="http://schemas.microsoft.com/office/drawing/2017/decorative" val="1"/>
              </a:ext>
            </a:extLst>
          </p:cNvPr>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3923541" y="4983027"/>
            <a:ext cx="326655" cy="319231"/>
          </a:xfrm>
          <a:prstGeom prst="rect">
            <a:avLst/>
          </a:prstGeom>
          <a:noFill/>
          <a:extLst>
            <a:ext uri="{909E8E84-426E-40DD-AFC4-6F175D3DCCD1}">
              <a14:hiddenFill xmlns:a14="http://schemas.microsoft.com/office/drawing/2010/main">
                <a:solidFill>
                  <a:srgbClr val="FFFFFF"/>
                </a:solidFill>
              </a14:hiddenFill>
            </a:ext>
          </a:extLst>
        </p:spPr>
      </p:pic>
      <p:pic>
        <p:nvPicPr>
          <p:cNvPr id="35" name="Picture 7">
            <a:extLst>
              <a:ext uri="{FF2B5EF4-FFF2-40B4-BE49-F238E27FC236}">
                <a16:creationId xmlns:a16="http://schemas.microsoft.com/office/drawing/2014/main" id="{77C5E68F-EAEF-4974-ACF3-962A1F539E1E}"/>
              </a:ext>
              <a:ext uri="{C183D7F6-B498-43B3-948B-1728B52AA6E4}">
                <adec:decorative xmlns:adec="http://schemas.microsoft.com/office/drawing/2017/decorative" val="1"/>
              </a:ext>
            </a:extLst>
          </p:cNvPr>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3951660" y="5521438"/>
            <a:ext cx="298536" cy="298537"/>
          </a:xfrm>
          <a:prstGeom prst="rect">
            <a:avLst/>
          </a:prstGeom>
          <a:noFill/>
          <a:extLst>
            <a:ext uri="{909E8E84-426E-40DD-AFC4-6F175D3DCCD1}">
              <a14:hiddenFill xmlns:a14="http://schemas.microsoft.com/office/drawing/2010/main">
                <a:solidFill>
                  <a:srgbClr val="FFFFFF"/>
                </a:solidFill>
              </a14:hiddenFill>
            </a:ext>
          </a:extLst>
        </p:spPr>
      </p:pic>
      <p:pic>
        <p:nvPicPr>
          <p:cNvPr id="37" name="Picture 4">
            <a:extLst>
              <a:ext uri="{FF2B5EF4-FFF2-40B4-BE49-F238E27FC236}">
                <a16:creationId xmlns:a16="http://schemas.microsoft.com/office/drawing/2014/main" id="{5673BEF9-04EA-4981-9AE7-88C4F77A0ABA}"/>
              </a:ext>
              <a:ext uri="{C183D7F6-B498-43B3-948B-1728B52AA6E4}">
                <adec:decorative xmlns:adec="http://schemas.microsoft.com/office/drawing/2017/decorative" val="1"/>
              </a:ext>
            </a:extLst>
          </p:cNvPr>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3930587" y="6019478"/>
            <a:ext cx="283727" cy="478789"/>
          </a:xfrm>
          <a:prstGeom prst="rect">
            <a:avLst/>
          </a:prstGeom>
          <a:noFill/>
          <a:extLst>
            <a:ext uri="{909E8E84-426E-40DD-AFC4-6F175D3DCCD1}">
              <a14:hiddenFill xmlns:a14="http://schemas.microsoft.com/office/drawing/2010/main">
                <a:solidFill>
                  <a:srgbClr val="FFFFFF"/>
                </a:solidFill>
              </a14:hiddenFill>
            </a:ext>
          </a:extLst>
        </p:spPr>
      </p:pic>
      <p:cxnSp>
        <p:nvCxnSpPr>
          <p:cNvPr id="39" name="Straight Connector 38">
            <a:extLst>
              <a:ext uri="{FF2B5EF4-FFF2-40B4-BE49-F238E27FC236}">
                <a16:creationId xmlns:a16="http://schemas.microsoft.com/office/drawing/2014/main" id="{C29B57EE-81AA-4157-B805-D78880E3C128}"/>
              </a:ext>
              <a:ext uri="{C183D7F6-B498-43B3-948B-1728B52AA6E4}">
                <adec:decorative xmlns:adec="http://schemas.microsoft.com/office/drawing/2017/decorative" val="1"/>
              </a:ext>
            </a:extLst>
          </p:cNvPr>
          <p:cNvCxnSpPr>
            <a:cxnSpLocks/>
          </p:cNvCxnSpPr>
          <p:nvPr/>
        </p:nvCxnSpPr>
        <p:spPr>
          <a:xfrm>
            <a:off x="4582154" y="5948894"/>
            <a:ext cx="6164699" cy="0"/>
          </a:xfrm>
          <a:prstGeom prst="line">
            <a:avLst/>
          </a:prstGeom>
          <a:ln w="9525">
            <a:solidFill>
              <a:schemeClr val="bg1">
                <a:lumMod val="7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12098418"/>
      </p:ext>
    </p:extLst>
  </p:cSld>
  <p:clrMapOvr>
    <a:masterClrMapping/>
  </p:clrMapOvr>
  <p:transition>
    <p:fade/>
  </p:transition>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43A68D8-2505-4165-80FE-C760DBB1849F}"/>
              </a:ext>
            </a:extLst>
          </p:cNvPr>
          <p:cNvSpPr>
            <a:spLocks noGrp="1"/>
          </p:cNvSpPr>
          <p:nvPr>
            <p:ph type="title"/>
          </p:nvPr>
        </p:nvSpPr>
        <p:spPr/>
        <p:txBody>
          <a:bodyPr/>
          <a:lstStyle/>
          <a:p>
            <a:r>
              <a:rPr lang="en-US" dirty="0"/>
              <a:t>Containers</a:t>
            </a:r>
          </a:p>
        </p:txBody>
      </p:sp>
      <p:pic>
        <p:nvPicPr>
          <p:cNvPr id="6" name="Picture 6" descr="Containers use Docker to access the host operating system and host infrastructure. ">
            <a:extLst>
              <a:ext uri="{FF2B5EF4-FFF2-40B4-BE49-F238E27FC236}">
                <a16:creationId xmlns:a16="http://schemas.microsoft.com/office/drawing/2014/main" id="{02A54C60-89EE-49E7-BDB9-183454915ED9}"/>
              </a:ext>
            </a:extLst>
          </p:cNvPr>
          <p:cNvPicPr>
            <a:picLocks noChangeAspect="1"/>
          </p:cNvPicPr>
          <p:nvPr/>
        </p:nvPicPr>
        <p:blipFill>
          <a:blip r:embed="rId3"/>
          <a:stretch>
            <a:fillRect/>
          </a:stretch>
        </p:blipFill>
        <p:spPr>
          <a:xfrm>
            <a:off x="182089" y="1623383"/>
            <a:ext cx="5395355" cy="4214895"/>
          </a:xfrm>
          <a:prstGeom prst="rect">
            <a:avLst/>
          </a:prstGeom>
        </p:spPr>
      </p:pic>
      <p:graphicFrame>
        <p:nvGraphicFramePr>
          <p:cNvPr id="5" name="Table 4">
            <a:extLst>
              <a:ext uri="{FF2B5EF4-FFF2-40B4-BE49-F238E27FC236}">
                <a16:creationId xmlns:a16="http://schemas.microsoft.com/office/drawing/2014/main" id="{1A705325-8F32-4548-A235-FCC674191B34}"/>
              </a:ext>
            </a:extLst>
          </p:cNvPr>
          <p:cNvGraphicFramePr>
            <a:graphicFrameLocks noGrp="1"/>
          </p:cNvGraphicFramePr>
          <p:nvPr>
            <p:extLst>
              <p:ext uri="{D42A27DB-BD31-4B8C-83A1-F6EECF244321}">
                <p14:modId xmlns:p14="http://schemas.microsoft.com/office/powerpoint/2010/main" val="1197207579"/>
              </p:ext>
            </p:extLst>
          </p:nvPr>
        </p:nvGraphicFramePr>
        <p:xfrm>
          <a:off x="5838701" y="1197428"/>
          <a:ext cx="6183298" cy="4686231"/>
        </p:xfrm>
        <a:graphic>
          <a:graphicData uri="http://schemas.openxmlformats.org/drawingml/2006/table">
            <a:tbl>
              <a:tblPr firstRow="1" bandRow="1">
                <a:tableStyleId>{5C22544A-7EE6-4342-B048-85BDC9FD1C3A}</a:tableStyleId>
              </a:tblPr>
              <a:tblGrid>
                <a:gridCol w="1690942">
                  <a:extLst>
                    <a:ext uri="{9D8B030D-6E8A-4147-A177-3AD203B41FA5}">
                      <a16:colId xmlns:a16="http://schemas.microsoft.com/office/drawing/2014/main" val="4206730359"/>
                    </a:ext>
                  </a:extLst>
                </a:gridCol>
                <a:gridCol w="4492356">
                  <a:extLst>
                    <a:ext uri="{9D8B030D-6E8A-4147-A177-3AD203B41FA5}">
                      <a16:colId xmlns:a16="http://schemas.microsoft.com/office/drawing/2014/main" val="857180638"/>
                    </a:ext>
                  </a:extLst>
                </a:gridCol>
              </a:tblGrid>
              <a:tr h="279866">
                <a:tc>
                  <a:txBody>
                    <a:bodyPr/>
                    <a:lstStyle/>
                    <a:p>
                      <a:pPr marL="0" algn="ctr" rtl="0" eaLnBrk="1" latinLnBrk="0" hangingPunct="1">
                        <a:spcBef>
                          <a:spcPts val="0"/>
                        </a:spcBef>
                        <a:spcAft>
                          <a:spcPts val="0"/>
                        </a:spcAft>
                      </a:pPr>
                      <a:r>
                        <a:rPr lang="en-US" sz="1400" kern="1200" dirty="0">
                          <a:effectLst/>
                        </a:rPr>
                        <a:t>Feature</a:t>
                      </a:r>
                      <a:endParaRPr lang="en-US" dirty="0">
                        <a:effectLs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50000"/>
                      </a:schemeClr>
                    </a:solidFill>
                  </a:tcPr>
                </a:tc>
                <a:tc>
                  <a:txBody>
                    <a:bodyPr/>
                    <a:lstStyle/>
                    <a:p>
                      <a:pPr marL="0" algn="ctr" rtl="0" eaLnBrk="1" latinLnBrk="0" hangingPunct="1">
                        <a:spcBef>
                          <a:spcPts val="0"/>
                        </a:spcBef>
                        <a:spcAft>
                          <a:spcPts val="0"/>
                        </a:spcAft>
                      </a:pPr>
                      <a:r>
                        <a:rPr lang="en-US" sz="1400" kern="1200" dirty="0">
                          <a:effectLst/>
                        </a:rPr>
                        <a:t>Containers</a:t>
                      </a:r>
                      <a:endParaRPr lang="en-US" dirty="0">
                        <a:effectLs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50000"/>
                      </a:schemeClr>
                    </a:solidFill>
                  </a:tcPr>
                </a:tc>
                <a:extLst>
                  <a:ext uri="{0D108BD9-81ED-4DB2-BD59-A6C34878D82A}">
                    <a16:rowId xmlns:a16="http://schemas.microsoft.com/office/drawing/2014/main" val="3464100778"/>
                  </a:ext>
                </a:extLst>
              </a:tr>
              <a:tr h="896588">
                <a:tc>
                  <a:txBody>
                    <a:bodyPr/>
                    <a:lstStyle/>
                    <a:p>
                      <a:pPr marL="0" algn="l" rtl="0" eaLnBrk="1" latinLnBrk="0" hangingPunct="1">
                        <a:spcBef>
                          <a:spcPts val="0"/>
                        </a:spcBef>
                        <a:spcAft>
                          <a:spcPts val="0"/>
                        </a:spcAft>
                      </a:pPr>
                      <a:r>
                        <a:rPr lang="en-US" sz="1400" kern="1200" dirty="0">
                          <a:effectLst/>
                        </a:rPr>
                        <a:t>Isolation</a:t>
                      </a:r>
                      <a:endParaRPr lang="en-US" dirty="0">
                        <a:effectLs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marL="0" algn="l" rtl="0" eaLnBrk="1" latinLnBrk="0" hangingPunct="1">
                        <a:spcBef>
                          <a:spcPts val="0"/>
                        </a:spcBef>
                        <a:spcAft>
                          <a:spcPts val="0"/>
                        </a:spcAft>
                      </a:pPr>
                      <a:r>
                        <a:rPr lang="en-US" sz="1400" kern="1200" dirty="0">
                          <a:effectLst/>
                        </a:rPr>
                        <a:t>Typically provides lightweight isolation from the host and other containers but doesn't provide as strong a security boundary as a virtual machine.</a:t>
                      </a:r>
                      <a:endParaRPr lang="en-US" dirty="0">
                        <a:effectLs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826161750"/>
                  </a:ext>
                </a:extLst>
              </a:tr>
              <a:tr h="902524">
                <a:tc>
                  <a:txBody>
                    <a:bodyPr/>
                    <a:lstStyle/>
                    <a:p>
                      <a:pPr marL="0" algn="l" rtl="0" eaLnBrk="1" latinLnBrk="0" hangingPunct="1">
                        <a:spcBef>
                          <a:spcPts val="0"/>
                        </a:spcBef>
                        <a:spcAft>
                          <a:spcPts val="0"/>
                        </a:spcAft>
                      </a:pPr>
                      <a:r>
                        <a:rPr lang="en-US" sz="1400" kern="1200" dirty="0">
                          <a:effectLst/>
                        </a:rPr>
                        <a:t>Operating system</a:t>
                      </a:r>
                      <a:endParaRPr lang="en-US" dirty="0">
                        <a:effectLs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marL="0" algn="l" rtl="0" eaLnBrk="1" latinLnBrk="0" hangingPunct="1">
                        <a:spcBef>
                          <a:spcPts val="0"/>
                        </a:spcBef>
                        <a:spcAft>
                          <a:spcPts val="0"/>
                        </a:spcAft>
                      </a:pPr>
                      <a:r>
                        <a:rPr lang="en-US" sz="1400" kern="1200" dirty="0">
                          <a:effectLst/>
                        </a:rPr>
                        <a:t>Runs the user mode portion of an operating system and can be tailored to contain just the needed services for your app, using fewer system resources.</a:t>
                      </a:r>
                      <a:endParaRPr lang="en-US" dirty="0">
                        <a:effectLs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586400089"/>
                  </a:ext>
                </a:extLst>
              </a:tr>
              <a:tr h="951316">
                <a:tc>
                  <a:txBody>
                    <a:bodyPr/>
                    <a:lstStyle/>
                    <a:p>
                      <a:pPr marL="0" algn="l" rtl="0" eaLnBrk="1" latinLnBrk="0" hangingPunct="1">
                        <a:spcBef>
                          <a:spcPts val="0"/>
                        </a:spcBef>
                        <a:spcAft>
                          <a:spcPts val="0"/>
                        </a:spcAft>
                      </a:pPr>
                      <a:r>
                        <a:rPr lang="en-US" sz="1400" kern="1200" dirty="0">
                          <a:effectLst/>
                        </a:rPr>
                        <a:t>Deployment</a:t>
                      </a:r>
                      <a:endParaRPr lang="en-US" dirty="0">
                        <a:effectLs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marL="0" algn="l" rtl="0" eaLnBrk="1" latinLnBrk="0" hangingPunct="1">
                        <a:spcBef>
                          <a:spcPts val="0"/>
                        </a:spcBef>
                        <a:spcAft>
                          <a:spcPts val="0"/>
                        </a:spcAft>
                      </a:pPr>
                      <a:r>
                        <a:rPr lang="en-US" sz="1400" kern="1200" dirty="0">
                          <a:effectLst/>
                        </a:rPr>
                        <a:t>Deploy individual containers by using Docker via command line; deploy multiple containers by using an orchestrator such as Azure Kubernetes Service.</a:t>
                      </a:r>
                      <a:endParaRPr lang="en-US" dirty="0">
                        <a:effectLs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475223241"/>
                  </a:ext>
                </a:extLst>
              </a:tr>
              <a:tr h="877484">
                <a:tc>
                  <a:txBody>
                    <a:bodyPr/>
                    <a:lstStyle/>
                    <a:p>
                      <a:pPr marL="0" algn="l" rtl="0" eaLnBrk="1" latinLnBrk="0" hangingPunct="1">
                        <a:spcBef>
                          <a:spcPts val="0"/>
                        </a:spcBef>
                        <a:spcAft>
                          <a:spcPts val="0"/>
                        </a:spcAft>
                      </a:pPr>
                      <a:r>
                        <a:rPr lang="en-US" sz="1400" kern="1200" dirty="0">
                          <a:effectLst/>
                        </a:rPr>
                        <a:t>Persistent storage</a:t>
                      </a:r>
                      <a:endParaRPr lang="en-US" dirty="0">
                        <a:effectLs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algn="l" rtl="0" eaLnBrk="1" latinLnBrk="0" hangingPunct="1">
                        <a:spcBef>
                          <a:spcPts val="0"/>
                        </a:spcBef>
                        <a:spcAft>
                          <a:spcPts val="0"/>
                        </a:spcAft>
                      </a:pPr>
                      <a:r>
                        <a:rPr lang="en-US" sz="1400" kern="1200" dirty="0">
                          <a:effectLst/>
                        </a:rPr>
                        <a:t>Use Azure Disks for local storage for a single node, or Azure Files (SMB shares) for storage shared by multiple nodes or servers.</a:t>
                      </a:r>
                      <a:endParaRPr lang="en-US" dirty="0">
                        <a:effectLs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898867498"/>
                  </a:ext>
                </a:extLst>
              </a:tr>
              <a:tr h="753519">
                <a:tc>
                  <a:txBody>
                    <a:bodyPr/>
                    <a:lstStyle/>
                    <a:p>
                      <a:pPr marL="0" algn="l" rtl="0" eaLnBrk="1" latinLnBrk="0" hangingPunct="1">
                        <a:spcBef>
                          <a:spcPts val="0"/>
                        </a:spcBef>
                        <a:spcAft>
                          <a:spcPts val="0"/>
                        </a:spcAft>
                      </a:pPr>
                      <a:r>
                        <a:rPr lang="en-US" sz="1400" kern="1200" dirty="0">
                          <a:effectLst/>
                        </a:rPr>
                        <a:t>Fault tolerance</a:t>
                      </a:r>
                      <a:endParaRPr lang="en-US" dirty="0">
                        <a:effectLs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marL="0" algn="l" rtl="0" eaLnBrk="1" latinLnBrk="0" hangingPunct="1">
                        <a:spcBef>
                          <a:spcPts val="0"/>
                        </a:spcBef>
                        <a:spcAft>
                          <a:spcPts val="0"/>
                        </a:spcAft>
                      </a:pPr>
                      <a:r>
                        <a:rPr lang="en-US" sz="1400" kern="1200" dirty="0">
                          <a:effectLst/>
                        </a:rPr>
                        <a:t>If a cluster node fails, any containers running on it are rapidly recreated by the orchestrator on another cluster node.</a:t>
                      </a:r>
                      <a:endParaRPr lang="en-US" dirty="0">
                        <a:effectLs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516433238"/>
                  </a:ext>
                </a:extLst>
              </a:tr>
            </a:tbl>
          </a:graphicData>
        </a:graphic>
      </p:graphicFrame>
      <p:sp>
        <p:nvSpPr>
          <p:cNvPr id="3" name="Rectangle 2">
            <a:extLst>
              <a:ext uri="{FF2B5EF4-FFF2-40B4-BE49-F238E27FC236}">
                <a16:creationId xmlns:a16="http://schemas.microsoft.com/office/drawing/2014/main" id="{40AA93CF-E1F9-46F9-87BA-EE382D8AAA0C}"/>
              </a:ext>
              <a:ext uri="{C183D7F6-B498-43B3-948B-1728B52AA6E4}">
                <adec:decorative xmlns:adec="http://schemas.microsoft.com/office/drawing/2017/decorative" val="1"/>
              </a:ext>
            </a:extLst>
          </p:cNvPr>
          <p:cNvSpPr/>
          <p:nvPr/>
        </p:nvSpPr>
        <p:spPr bwMode="auto">
          <a:xfrm>
            <a:off x="170001" y="1197428"/>
            <a:ext cx="5525949" cy="4686231"/>
          </a:xfrm>
          <a:prstGeom prst="rect">
            <a:avLst/>
          </a:prstGeom>
          <a:noFill/>
          <a:ln>
            <a:solidFill>
              <a:schemeClr val="bg1">
                <a:lumMod val="7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dirty="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3197219013"/>
      </p:ext>
    </p:extLst>
  </p:cSld>
  <p:clrMapOvr>
    <a:masterClrMapping/>
  </p:clrMapOvr>
  <p:transition>
    <p:fade/>
  </p:transition>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Registry, repositories, and artifacts">
            <a:extLst>
              <a:ext uri="{FF2B5EF4-FFF2-40B4-BE49-F238E27FC236}">
                <a16:creationId xmlns:a16="http://schemas.microsoft.com/office/drawing/2014/main" id="{321284CC-2D81-4194-8E72-F8E78067C33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71347" y="1253690"/>
            <a:ext cx="8049306" cy="5303520"/>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a:extLst>
              <a:ext uri="{FF2B5EF4-FFF2-40B4-BE49-F238E27FC236}">
                <a16:creationId xmlns:a16="http://schemas.microsoft.com/office/drawing/2014/main" id="{82209034-6507-475D-8BDE-5DEFB980D895}"/>
              </a:ext>
            </a:extLst>
          </p:cNvPr>
          <p:cNvSpPr>
            <a:spLocks noGrp="1"/>
          </p:cNvSpPr>
          <p:nvPr>
            <p:ph type="title"/>
          </p:nvPr>
        </p:nvSpPr>
        <p:spPr/>
        <p:txBody>
          <a:bodyPr/>
          <a:lstStyle/>
          <a:p>
            <a:r>
              <a:rPr lang="en-US" dirty="0">
                <a:ea typeface="+mj-lt"/>
                <a:cs typeface="+mj-lt"/>
              </a:rPr>
              <a:t>Container Registry</a:t>
            </a:r>
            <a:endParaRPr lang="en-US" dirty="0"/>
          </a:p>
        </p:txBody>
      </p:sp>
      <p:sp>
        <p:nvSpPr>
          <p:cNvPr id="6" name="Rectangle 5">
            <a:extLst>
              <a:ext uri="{FF2B5EF4-FFF2-40B4-BE49-F238E27FC236}">
                <a16:creationId xmlns:a16="http://schemas.microsoft.com/office/drawing/2014/main" id="{5FF4CA30-4666-4263-926A-5311E51E1B1D}"/>
              </a:ext>
              <a:ext uri="{C183D7F6-B498-43B3-948B-1728B52AA6E4}">
                <adec:decorative xmlns:adec="http://schemas.microsoft.com/office/drawing/2017/decorative" val="1"/>
              </a:ext>
            </a:extLst>
          </p:cNvPr>
          <p:cNvSpPr/>
          <p:nvPr/>
        </p:nvSpPr>
        <p:spPr bwMode="auto">
          <a:xfrm>
            <a:off x="1800725" y="1097279"/>
            <a:ext cx="8642685" cy="5616342"/>
          </a:xfrm>
          <a:prstGeom prst="rect">
            <a:avLst/>
          </a:prstGeom>
          <a:noFill/>
          <a:ln>
            <a:solidFill>
              <a:schemeClr val="bg1">
                <a:lumMod val="7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dirty="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2799838081"/>
      </p:ext>
    </p:extLst>
  </p:cSld>
  <p:clrMapOvr>
    <a:masterClrMapping/>
  </p:clrMapOvr>
  <p:transition>
    <p:fade/>
  </p:transition>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209034-6507-475D-8BDE-5DEFB980D895}"/>
              </a:ext>
            </a:extLst>
          </p:cNvPr>
          <p:cNvSpPr>
            <a:spLocks noGrp="1"/>
          </p:cNvSpPr>
          <p:nvPr>
            <p:ph type="title"/>
          </p:nvPr>
        </p:nvSpPr>
        <p:spPr/>
        <p:txBody>
          <a:bodyPr/>
          <a:lstStyle/>
          <a:p>
            <a:r>
              <a:rPr lang="en-US" dirty="0">
                <a:ea typeface="+mj-lt"/>
                <a:cs typeface="+mj-lt"/>
              </a:rPr>
              <a:t>Container Registry (cont’d)</a:t>
            </a:r>
            <a:endParaRPr lang="en-US" dirty="0"/>
          </a:p>
        </p:txBody>
      </p:sp>
      <p:sp>
        <p:nvSpPr>
          <p:cNvPr id="6" name="Rectangle 5">
            <a:extLst>
              <a:ext uri="{FF2B5EF4-FFF2-40B4-BE49-F238E27FC236}">
                <a16:creationId xmlns:a16="http://schemas.microsoft.com/office/drawing/2014/main" id="{5FF4CA30-4666-4263-926A-5311E51E1B1D}"/>
              </a:ext>
              <a:ext uri="{C183D7F6-B498-43B3-948B-1728B52AA6E4}">
                <adec:decorative xmlns:adec="http://schemas.microsoft.com/office/drawing/2017/decorative" val="1"/>
              </a:ext>
            </a:extLst>
          </p:cNvPr>
          <p:cNvSpPr/>
          <p:nvPr/>
        </p:nvSpPr>
        <p:spPr bwMode="auto">
          <a:xfrm>
            <a:off x="170447" y="1085247"/>
            <a:ext cx="11851104" cy="5447899"/>
          </a:xfrm>
          <a:prstGeom prst="rect">
            <a:avLst/>
          </a:prstGeom>
          <a:noFill/>
          <a:ln>
            <a:solidFill>
              <a:schemeClr val="bg1">
                <a:lumMod val="7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dirty="0">
              <a:gradFill>
                <a:gsLst>
                  <a:gs pos="0">
                    <a:srgbClr val="FFFFFF"/>
                  </a:gs>
                  <a:gs pos="100000">
                    <a:srgbClr val="FFFFFF"/>
                  </a:gs>
                </a:gsLst>
                <a:lin ang="5400000" scaled="0"/>
              </a:gradFill>
              <a:ea typeface="Segoe UI" pitchFamily="34" charset="0"/>
              <a:cs typeface="Segoe UI" pitchFamily="34" charset="0"/>
            </a:endParaRPr>
          </a:p>
        </p:txBody>
      </p:sp>
      <p:pic>
        <p:nvPicPr>
          <p:cNvPr id="3074" name="Picture 2" descr="Layers of a container image">
            <a:extLst>
              <a:ext uri="{FF2B5EF4-FFF2-40B4-BE49-F238E27FC236}">
                <a16:creationId xmlns:a16="http://schemas.microsoft.com/office/drawing/2014/main" id="{5E069991-870A-428D-9B70-FBF381D3569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97852" y="2372625"/>
            <a:ext cx="11596295" cy="265176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25859055"/>
      </p:ext>
    </p:extLst>
  </p:cSld>
  <p:clrMapOvr>
    <a:masterClrMapping/>
  </p:clrMapOvr>
  <p:transition>
    <p:fade/>
  </p:transition>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209034-6507-475D-8BDE-5DEFB980D895}"/>
              </a:ext>
            </a:extLst>
          </p:cNvPr>
          <p:cNvSpPr>
            <a:spLocks noGrp="1"/>
          </p:cNvSpPr>
          <p:nvPr>
            <p:ph type="title"/>
          </p:nvPr>
        </p:nvSpPr>
        <p:spPr/>
        <p:txBody>
          <a:bodyPr/>
          <a:lstStyle/>
          <a:p>
            <a:r>
              <a:rPr lang="en-US" dirty="0">
                <a:ea typeface="+mj-lt"/>
                <a:cs typeface="+mj-lt"/>
              </a:rPr>
              <a:t>Azure Container Registry (ACR)</a:t>
            </a:r>
            <a:endParaRPr lang="en-US" dirty="0"/>
          </a:p>
        </p:txBody>
      </p:sp>
      <p:sp>
        <p:nvSpPr>
          <p:cNvPr id="8" name="Rectangle 7">
            <a:extLst>
              <a:ext uri="{FF2B5EF4-FFF2-40B4-BE49-F238E27FC236}">
                <a16:creationId xmlns:a16="http://schemas.microsoft.com/office/drawing/2014/main" id="{406E6BC2-68AA-479B-B6C0-636646E29DC7}"/>
              </a:ext>
            </a:extLst>
          </p:cNvPr>
          <p:cNvSpPr/>
          <p:nvPr/>
        </p:nvSpPr>
        <p:spPr>
          <a:xfrm>
            <a:off x="537560" y="1281795"/>
            <a:ext cx="4989305" cy="606400"/>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defTabSz="1066800" eaLnBrk="1" fontAlgn="auto" latinLnBrk="0" hangingPunct="1">
              <a:lnSpc>
                <a:spcPct val="100000"/>
              </a:lnSpc>
              <a:spcBef>
                <a:spcPct val="0"/>
              </a:spcBef>
              <a:spcAft>
                <a:spcPct val="35000"/>
              </a:spcAft>
              <a:buClrTx/>
              <a:buSzTx/>
              <a:buFontTx/>
              <a:buNone/>
              <a:tabLst/>
              <a:defRPr/>
            </a:pPr>
            <a:r>
              <a:rPr kumimoji="0" lang="en-US" sz="2000" b="0" i="0" u="none" strike="noStrike" kern="0" cap="none" spc="0" normalizeH="0" baseline="0" noProof="0" dirty="0">
                <a:ln>
                  <a:noFill/>
                </a:ln>
                <a:effectLst/>
                <a:uLnTx/>
                <a:uFillTx/>
                <a:latin typeface="Segoe UI"/>
                <a:ea typeface="+mn-ea"/>
                <a:cs typeface="+mn-cs"/>
              </a:rPr>
              <a:t>Docker registry service</a:t>
            </a:r>
          </a:p>
        </p:txBody>
      </p:sp>
      <p:sp>
        <p:nvSpPr>
          <p:cNvPr id="10" name="Rectangle 9">
            <a:extLst>
              <a:ext uri="{FF2B5EF4-FFF2-40B4-BE49-F238E27FC236}">
                <a16:creationId xmlns:a16="http://schemas.microsoft.com/office/drawing/2014/main" id="{EC6B9195-1F4A-4119-8244-4CC0898707AE}"/>
              </a:ext>
            </a:extLst>
          </p:cNvPr>
          <p:cNvSpPr/>
          <p:nvPr/>
        </p:nvSpPr>
        <p:spPr>
          <a:xfrm>
            <a:off x="537559" y="1997567"/>
            <a:ext cx="4989305" cy="606400"/>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defTabSz="1066800" eaLnBrk="1" fontAlgn="auto" latinLnBrk="0" hangingPunct="1">
              <a:lnSpc>
                <a:spcPct val="100000"/>
              </a:lnSpc>
              <a:spcBef>
                <a:spcPct val="0"/>
              </a:spcBef>
              <a:spcAft>
                <a:spcPct val="35000"/>
              </a:spcAft>
              <a:buClrTx/>
              <a:buSzTx/>
              <a:buFontTx/>
              <a:buNone/>
              <a:tabLst/>
              <a:defRPr/>
            </a:pPr>
            <a:r>
              <a:rPr kumimoji="0" lang="en-US" sz="2000" b="0" i="0" u="none" strike="noStrike" kern="0" cap="none" spc="0" normalizeH="0" baseline="0" noProof="0" dirty="0">
                <a:ln>
                  <a:noFill/>
                </a:ln>
                <a:effectLst/>
                <a:uLnTx/>
                <a:uFillTx/>
                <a:latin typeface="Segoe UI"/>
                <a:ea typeface="+mn-ea"/>
                <a:cs typeface="+mn-cs"/>
              </a:rPr>
              <a:t>Private and hosted in Azure</a:t>
            </a:r>
          </a:p>
        </p:txBody>
      </p:sp>
      <p:sp>
        <p:nvSpPr>
          <p:cNvPr id="12" name="Rectangle 11">
            <a:extLst>
              <a:ext uri="{FF2B5EF4-FFF2-40B4-BE49-F238E27FC236}">
                <a16:creationId xmlns:a16="http://schemas.microsoft.com/office/drawing/2014/main" id="{3E1117AE-6B2D-4105-94DD-6ADD69F58D84}"/>
              </a:ext>
            </a:extLst>
          </p:cNvPr>
          <p:cNvSpPr/>
          <p:nvPr/>
        </p:nvSpPr>
        <p:spPr>
          <a:xfrm>
            <a:off x="548677" y="2713339"/>
            <a:ext cx="4989305" cy="606400"/>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defTabSz="1066800" eaLnBrk="1" fontAlgn="auto" latinLnBrk="0" hangingPunct="1">
              <a:lnSpc>
                <a:spcPct val="100000"/>
              </a:lnSpc>
              <a:spcBef>
                <a:spcPct val="0"/>
              </a:spcBef>
              <a:spcAft>
                <a:spcPct val="35000"/>
              </a:spcAft>
              <a:buClrTx/>
              <a:buSzTx/>
              <a:buFontTx/>
              <a:buNone/>
              <a:tabLst/>
              <a:defRPr/>
            </a:pPr>
            <a:r>
              <a:rPr kumimoji="0" lang="en-US" sz="2000" b="0" i="0" u="none" strike="noStrike" kern="0" cap="none" spc="0" normalizeH="0" baseline="0" noProof="0" dirty="0">
                <a:ln>
                  <a:noFill/>
                </a:ln>
                <a:effectLst/>
                <a:uLnTx/>
                <a:uFillTx/>
                <a:latin typeface="Segoe UI"/>
                <a:ea typeface="+mn-ea"/>
                <a:cs typeface="+mn-cs"/>
              </a:rPr>
              <a:t>Build, store, and manage images</a:t>
            </a:r>
          </a:p>
        </p:txBody>
      </p:sp>
      <p:sp>
        <p:nvSpPr>
          <p:cNvPr id="14" name="Rectangle 13">
            <a:extLst>
              <a:ext uri="{FF2B5EF4-FFF2-40B4-BE49-F238E27FC236}">
                <a16:creationId xmlns:a16="http://schemas.microsoft.com/office/drawing/2014/main" id="{EE064EEB-4AD7-4E45-94C2-878A3A01C714}"/>
              </a:ext>
            </a:extLst>
          </p:cNvPr>
          <p:cNvSpPr/>
          <p:nvPr/>
        </p:nvSpPr>
        <p:spPr>
          <a:xfrm>
            <a:off x="548678" y="3429111"/>
            <a:ext cx="4989305" cy="606400"/>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defTabSz="1066800" eaLnBrk="1" fontAlgn="auto" latinLnBrk="0" hangingPunct="1">
              <a:lnSpc>
                <a:spcPct val="100000"/>
              </a:lnSpc>
              <a:spcBef>
                <a:spcPct val="0"/>
              </a:spcBef>
              <a:spcAft>
                <a:spcPct val="35000"/>
              </a:spcAft>
              <a:buClrTx/>
              <a:buSzTx/>
              <a:buFontTx/>
              <a:buNone/>
              <a:tabLst/>
              <a:defRPr/>
            </a:pPr>
            <a:r>
              <a:rPr kumimoji="0" lang="en-US" sz="2000" b="0" i="0" u="none" strike="noStrike" kern="0" cap="none" spc="0" normalizeH="0" baseline="0" noProof="0" dirty="0">
                <a:ln>
                  <a:noFill/>
                </a:ln>
                <a:effectLst/>
                <a:uLnTx/>
                <a:uFillTx/>
                <a:latin typeface="Segoe UI"/>
                <a:ea typeface="+mn-ea"/>
                <a:cs typeface="+mn-cs"/>
              </a:rPr>
              <a:t>Push and pull with the Docker CLI or the Azure CLI </a:t>
            </a:r>
          </a:p>
        </p:txBody>
      </p:sp>
      <p:sp>
        <p:nvSpPr>
          <p:cNvPr id="16" name="Rectangle 15">
            <a:extLst>
              <a:ext uri="{FF2B5EF4-FFF2-40B4-BE49-F238E27FC236}">
                <a16:creationId xmlns:a16="http://schemas.microsoft.com/office/drawing/2014/main" id="{CE9A34B1-1880-494D-A407-4F8DFC874895}"/>
              </a:ext>
            </a:extLst>
          </p:cNvPr>
          <p:cNvSpPr/>
          <p:nvPr/>
        </p:nvSpPr>
        <p:spPr>
          <a:xfrm>
            <a:off x="548677" y="4144883"/>
            <a:ext cx="4989305" cy="606400"/>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defTabSz="1066800" eaLnBrk="1" fontAlgn="auto" latinLnBrk="0" hangingPunct="1">
              <a:lnSpc>
                <a:spcPct val="100000"/>
              </a:lnSpc>
              <a:spcBef>
                <a:spcPct val="0"/>
              </a:spcBef>
              <a:spcAft>
                <a:spcPct val="35000"/>
              </a:spcAft>
              <a:buClrTx/>
              <a:buSzTx/>
              <a:buFontTx/>
              <a:buNone/>
              <a:tabLst/>
              <a:defRPr/>
            </a:pPr>
            <a:r>
              <a:rPr kumimoji="0" lang="en-US" sz="2000" b="0" i="0" u="none" strike="noStrike" kern="0" cap="none" spc="0" normalizeH="0" baseline="0" noProof="0" dirty="0">
                <a:ln>
                  <a:noFill/>
                </a:ln>
                <a:effectLst/>
                <a:uLnTx/>
                <a:uFillTx/>
                <a:latin typeface="Segoe UI"/>
                <a:ea typeface="+mn-ea"/>
                <a:cs typeface="+mn-cs"/>
              </a:rPr>
              <a:t>Access with Azure AD </a:t>
            </a:r>
          </a:p>
        </p:txBody>
      </p:sp>
      <p:sp>
        <p:nvSpPr>
          <p:cNvPr id="18" name="Rectangle 17">
            <a:extLst>
              <a:ext uri="{FF2B5EF4-FFF2-40B4-BE49-F238E27FC236}">
                <a16:creationId xmlns:a16="http://schemas.microsoft.com/office/drawing/2014/main" id="{C8A2867D-8655-4EF7-A561-E2928A0BDF63}"/>
              </a:ext>
            </a:extLst>
          </p:cNvPr>
          <p:cNvSpPr/>
          <p:nvPr/>
        </p:nvSpPr>
        <p:spPr>
          <a:xfrm>
            <a:off x="548677" y="4860655"/>
            <a:ext cx="4989305" cy="606400"/>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defTabSz="1066800" eaLnBrk="1" fontAlgn="auto" latinLnBrk="0" hangingPunct="1">
              <a:lnSpc>
                <a:spcPct val="100000"/>
              </a:lnSpc>
              <a:spcBef>
                <a:spcPct val="0"/>
              </a:spcBef>
              <a:spcAft>
                <a:spcPct val="35000"/>
              </a:spcAft>
              <a:buClrTx/>
              <a:buSzTx/>
              <a:buFontTx/>
              <a:buNone/>
              <a:tabLst/>
              <a:defRPr/>
            </a:pPr>
            <a:r>
              <a:rPr kumimoji="0" lang="en-US" sz="2000" b="0" i="0" u="none" strike="noStrike" kern="0" cap="none" spc="0" normalizeH="0" baseline="0" noProof="0" dirty="0">
                <a:ln>
                  <a:noFill/>
                </a:ln>
                <a:effectLst/>
                <a:uLnTx/>
                <a:uFillTx/>
                <a:latin typeface="Segoe UI"/>
                <a:ea typeface="+mn-ea"/>
                <a:cs typeface="+mn-cs"/>
              </a:rPr>
              <a:t>RBAC to assign permissions</a:t>
            </a:r>
          </a:p>
        </p:txBody>
      </p:sp>
      <p:sp>
        <p:nvSpPr>
          <p:cNvPr id="20" name="Rectangle 19">
            <a:extLst>
              <a:ext uri="{FF2B5EF4-FFF2-40B4-BE49-F238E27FC236}">
                <a16:creationId xmlns:a16="http://schemas.microsoft.com/office/drawing/2014/main" id="{DDEF0640-758B-480B-B0FC-70464A026D74}"/>
              </a:ext>
            </a:extLst>
          </p:cNvPr>
          <p:cNvSpPr/>
          <p:nvPr/>
        </p:nvSpPr>
        <p:spPr>
          <a:xfrm>
            <a:off x="548677" y="5576425"/>
            <a:ext cx="4989305" cy="606400"/>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defTabSz="1066800" eaLnBrk="1" fontAlgn="auto" latinLnBrk="0" hangingPunct="1">
              <a:lnSpc>
                <a:spcPct val="100000"/>
              </a:lnSpc>
              <a:spcBef>
                <a:spcPct val="0"/>
              </a:spcBef>
              <a:spcAft>
                <a:spcPct val="35000"/>
              </a:spcAft>
              <a:buClrTx/>
              <a:buSzTx/>
              <a:buFontTx/>
              <a:buNone/>
              <a:tabLst/>
              <a:defRPr/>
            </a:pPr>
            <a:r>
              <a:rPr kumimoji="0" lang="en-US" sz="2000" b="0" i="0" u="none" strike="noStrike" kern="0" cap="none" spc="0" normalizeH="0" baseline="0" noProof="0" dirty="0">
                <a:ln>
                  <a:noFill/>
                </a:ln>
                <a:effectLst/>
                <a:uLnTx/>
                <a:uFillTx/>
                <a:latin typeface="Segoe UI"/>
                <a:ea typeface="+mn-ea"/>
                <a:cs typeface="+mn-cs"/>
              </a:rPr>
              <a:t>Automate using DevOps</a:t>
            </a:r>
          </a:p>
        </p:txBody>
      </p:sp>
      <p:pic>
        <p:nvPicPr>
          <p:cNvPr id="4" name="Picture 4" descr="ACI is one of several registries providing images for containers. ">
            <a:extLst>
              <a:ext uri="{FF2B5EF4-FFF2-40B4-BE49-F238E27FC236}">
                <a16:creationId xmlns:a16="http://schemas.microsoft.com/office/drawing/2014/main" id="{B00EEAD9-E58F-4620-B898-193F87353C99}"/>
              </a:ext>
            </a:extLst>
          </p:cNvPr>
          <p:cNvPicPr>
            <a:picLocks noChangeAspect="1"/>
          </p:cNvPicPr>
          <p:nvPr/>
        </p:nvPicPr>
        <p:blipFill>
          <a:blip r:embed="rId3"/>
          <a:stretch>
            <a:fillRect/>
          </a:stretch>
        </p:blipFill>
        <p:spPr>
          <a:xfrm>
            <a:off x="5773741" y="1783480"/>
            <a:ext cx="6126927" cy="3550520"/>
          </a:xfrm>
          <a:prstGeom prst="rect">
            <a:avLst/>
          </a:prstGeom>
        </p:spPr>
      </p:pic>
      <p:sp>
        <p:nvSpPr>
          <p:cNvPr id="6" name="Rectangle 5">
            <a:extLst>
              <a:ext uri="{FF2B5EF4-FFF2-40B4-BE49-F238E27FC236}">
                <a16:creationId xmlns:a16="http://schemas.microsoft.com/office/drawing/2014/main" id="{5FF4CA30-4666-4263-926A-5311E51E1B1D}"/>
              </a:ext>
              <a:ext uri="{C183D7F6-B498-43B3-948B-1728B52AA6E4}">
                <adec:decorative xmlns:adec="http://schemas.microsoft.com/office/drawing/2017/decorative" val="1"/>
              </a:ext>
            </a:extLst>
          </p:cNvPr>
          <p:cNvSpPr/>
          <p:nvPr/>
        </p:nvSpPr>
        <p:spPr bwMode="auto">
          <a:xfrm>
            <a:off x="5762624" y="1281795"/>
            <a:ext cx="6353175" cy="4901030"/>
          </a:xfrm>
          <a:prstGeom prst="rect">
            <a:avLst/>
          </a:prstGeom>
          <a:noFill/>
          <a:ln>
            <a:solidFill>
              <a:schemeClr val="bg1">
                <a:lumMod val="7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dirty="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4241144351"/>
      </p:ext>
    </p:extLst>
  </p:cSld>
  <p:clrMapOvr>
    <a:masterClrMapping/>
  </p:clrMapOvr>
  <p:transition>
    <p:fade/>
  </p:transition>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54675B-C385-418C-AAA0-884CA34BA916}"/>
              </a:ext>
            </a:extLst>
          </p:cNvPr>
          <p:cNvSpPr>
            <a:spLocks noGrp="1"/>
          </p:cNvSpPr>
          <p:nvPr>
            <p:ph type="title"/>
          </p:nvPr>
        </p:nvSpPr>
        <p:spPr/>
        <p:txBody>
          <a:bodyPr/>
          <a:lstStyle/>
          <a:p>
            <a:r>
              <a:rPr lang="en-US" dirty="0"/>
              <a:t>Azure Container Registry - Key Features</a:t>
            </a:r>
          </a:p>
        </p:txBody>
      </p:sp>
      <p:sp>
        <p:nvSpPr>
          <p:cNvPr id="3" name="Text Placeholder 2">
            <a:extLst>
              <a:ext uri="{FF2B5EF4-FFF2-40B4-BE49-F238E27FC236}">
                <a16:creationId xmlns:a16="http://schemas.microsoft.com/office/drawing/2014/main" id="{E9E691C8-838D-41BF-B587-8D6ED9FC34B0}"/>
              </a:ext>
            </a:extLst>
          </p:cNvPr>
          <p:cNvSpPr>
            <a:spLocks noGrp="1"/>
          </p:cNvSpPr>
          <p:nvPr>
            <p:ph type="body" sz="quarter" idx="10"/>
          </p:nvPr>
        </p:nvSpPr>
        <p:spPr>
          <a:xfrm>
            <a:off x="586740" y="1307609"/>
            <a:ext cx="11018520" cy="861774"/>
          </a:xfrm>
        </p:spPr>
        <p:txBody>
          <a:bodyPr/>
          <a:lstStyle/>
          <a:p>
            <a:r>
              <a:rPr lang="en-US" i="1" dirty="0"/>
              <a:t>Registry service tiers </a:t>
            </a:r>
            <a:r>
              <a:rPr lang="en-US" dirty="0"/>
              <a:t>- Create one or more container registries in your Azure subscription.</a:t>
            </a:r>
          </a:p>
        </p:txBody>
      </p:sp>
      <p:sp>
        <p:nvSpPr>
          <p:cNvPr id="6" name="Text Placeholder 2">
            <a:extLst>
              <a:ext uri="{FF2B5EF4-FFF2-40B4-BE49-F238E27FC236}">
                <a16:creationId xmlns:a16="http://schemas.microsoft.com/office/drawing/2014/main" id="{37A15E9B-B4BC-422F-828C-323F80A756FE}"/>
              </a:ext>
            </a:extLst>
          </p:cNvPr>
          <p:cNvSpPr txBox="1">
            <a:spLocks/>
          </p:cNvSpPr>
          <p:nvPr/>
        </p:nvSpPr>
        <p:spPr>
          <a:xfrm>
            <a:off x="586740" y="2531131"/>
            <a:ext cx="11018520" cy="861774"/>
          </a:xfrm>
          <a:prstGeom prst="rect">
            <a:avLst/>
          </a:prstGeom>
        </p:spPr>
        <p:txBody>
          <a:bodyPr vert="horz" wrap="square" lIns="0" tIns="0" rIns="0" bIns="0" rtlCol="0">
            <a:spAutoFit/>
          </a:bodyPr>
          <a:lstStyle>
            <a:lvl1pPr marL="228600" marR="0" indent="-228600"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sz="2800" kern="1200" spc="0" baseline="0">
                <a:gradFill>
                  <a:gsLst>
                    <a:gs pos="1250">
                      <a:schemeClr val="tx1"/>
                    </a:gs>
                    <a:gs pos="100000">
                      <a:schemeClr val="tx1"/>
                    </a:gs>
                  </a:gsLst>
                  <a:lin ang="5400000" scaled="0"/>
                </a:gradFill>
                <a:latin typeface="+mn-lt"/>
                <a:ea typeface="+mn-ea"/>
                <a:cs typeface="Segoe UI Semilight" panose="020B04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gradFill>
                  <a:gsLst>
                    <a:gs pos="1250">
                      <a:schemeClr val="tx1"/>
                    </a:gs>
                    <a:gs pos="100000">
                      <a:schemeClr val="tx1"/>
                    </a:gs>
                  </a:gsLst>
                  <a:lin ang="5400000" scaled="0"/>
                </a:gra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gradFill>
                  <a:gsLst>
                    <a:gs pos="1250">
                      <a:schemeClr val="tx1"/>
                    </a:gs>
                    <a:gs pos="100000">
                      <a:schemeClr val="tx1"/>
                    </a:gs>
                  </a:gsLst>
                  <a:lin ang="5400000" scaled="0"/>
                </a:gra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i="1" dirty="0"/>
              <a:t>Security and access </a:t>
            </a:r>
            <a:r>
              <a:rPr lang="en-US" dirty="0"/>
              <a:t>- You log in to a registry using the Azure CLI or the standard docker login command. </a:t>
            </a:r>
          </a:p>
        </p:txBody>
      </p:sp>
      <p:sp>
        <p:nvSpPr>
          <p:cNvPr id="8" name="Text Placeholder 2">
            <a:extLst>
              <a:ext uri="{FF2B5EF4-FFF2-40B4-BE49-F238E27FC236}">
                <a16:creationId xmlns:a16="http://schemas.microsoft.com/office/drawing/2014/main" id="{5893F8BF-4088-417B-B2B5-8C919A82445A}"/>
              </a:ext>
            </a:extLst>
          </p:cNvPr>
          <p:cNvSpPr txBox="1">
            <a:spLocks/>
          </p:cNvSpPr>
          <p:nvPr/>
        </p:nvSpPr>
        <p:spPr>
          <a:xfrm>
            <a:off x="586740" y="3863545"/>
            <a:ext cx="11018520" cy="861774"/>
          </a:xfrm>
          <a:prstGeom prst="rect">
            <a:avLst/>
          </a:prstGeom>
        </p:spPr>
        <p:txBody>
          <a:bodyPr vert="horz" wrap="square" lIns="0" tIns="0" rIns="0" bIns="0" rtlCol="0">
            <a:spAutoFit/>
          </a:bodyPr>
          <a:lstStyle>
            <a:lvl1pPr marL="228600" marR="0" indent="-228600"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sz="2800" kern="1200" spc="0" baseline="0">
                <a:gradFill>
                  <a:gsLst>
                    <a:gs pos="1250">
                      <a:schemeClr val="tx1"/>
                    </a:gs>
                    <a:gs pos="100000">
                      <a:schemeClr val="tx1"/>
                    </a:gs>
                  </a:gsLst>
                  <a:lin ang="5400000" scaled="0"/>
                </a:gradFill>
                <a:latin typeface="+mn-lt"/>
                <a:ea typeface="+mn-ea"/>
                <a:cs typeface="Segoe UI Semilight" panose="020B04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gradFill>
                  <a:gsLst>
                    <a:gs pos="1250">
                      <a:schemeClr val="tx1"/>
                    </a:gs>
                    <a:gs pos="100000">
                      <a:schemeClr val="tx1"/>
                    </a:gs>
                  </a:gsLst>
                  <a:lin ang="5400000" scaled="0"/>
                </a:gra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gradFill>
                  <a:gsLst>
                    <a:gs pos="1250">
                      <a:schemeClr val="tx1"/>
                    </a:gs>
                    <a:gs pos="100000">
                      <a:schemeClr val="tx1"/>
                    </a:gs>
                  </a:gsLst>
                  <a:lin ang="5400000" scaled="0"/>
                </a:gra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i="1" dirty="0"/>
              <a:t>Supported images and artifacts </a:t>
            </a:r>
            <a:r>
              <a:rPr lang="en-US" dirty="0"/>
              <a:t>- Grouped in a repository, each image is a read-only snapshot of a Docker-compatible container. </a:t>
            </a:r>
          </a:p>
        </p:txBody>
      </p:sp>
      <p:sp>
        <p:nvSpPr>
          <p:cNvPr id="10" name="Text Placeholder 2">
            <a:extLst>
              <a:ext uri="{FF2B5EF4-FFF2-40B4-BE49-F238E27FC236}">
                <a16:creationId xmlns:a16="http://schemas.microsoft.com/office/drawing/2014/main" id="{E1702176-1312-438C-8828-C4D5C1A40443}"/>
              </a:ext>
            </a:extLst>
          </p:cNvPr>
          <p:cNvSpPr txBox="1">
            <a:spLocks/>
          </p:cNvSpPr>
          <p:nvPr/>
        </p:nvSpPr>
        <p:spPr>
          <a:xfrm>
            <a:off x="586740" y="5154563"/>
            <a:ext cx="11018520" cy="1292662"/>
          </a:xfrm>
          <a:prstGeom prst="rect">
            <a:avLst/>
          </a:prstGeom>
        </p:spPr>
        <p:txBody>
          <a:bodyPr vert="horz" wrap="square" lIns="0" tIns="0" rIns="0" bIns="0" rtlCol="0">
            <a:spAutoFit/>
          </a:bodyPr>
          <a:lstStyle>
            <a:lvl1pPr marL="228600" marR="0" indent="-228600"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sz="2800" kern="1200" spc="0" baseline="0">
                <a:gradFill>
                  <a:gsLst>
                    <a:gs pos="1250">
                      <a:schemeClr val="tx1"/>
                    </a:gs>
                    <a:gs pos="100000">
                      <a:schemeClr val="tx1"/>
                    </a:gs>
                  </a:gsLst>
                  <a:lin ang="5400000" scaled="0"/>
                </a:gradFill>
                <a:latin typeface="+mn-lt"/>
                <a:ea typeface="+mn-ea"/>
                <a:cs typeface="Segoe UI Semilight" panose="020B04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gradFill>
                  <a:gsLst>
                    <a:gs pos="1250">
                      <a:schemeClr val="tx1"/>
                    </a:gs>
                    <a:gs pos="100000">
                      <a:schemeClr val="tx1"/>
                    </a:gs>
                  </a:gsLst>
                  <a:lin ang="5400000" scaled="0"/>
                </a:gra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gradFill>
                  <a:gsLst>
                    <a:gs pos="1250">
                      <a:schemeClr val="tx1"/>
                    </a:gs>
                    <a:gs pos="100000">
                      <a:schemeClr val="tx1"/>
                    </a:gs>
                  </a:gsLst>
                  <a:lin ang="5400000" scaled="0"/>
                </a:gra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i="1" dirty="0"/>
              <a:t>Automated image builds </a:t>
            </a:r>
            <a:r>
              <a:rPr lang="en-US" dirty="0"/>
              <a:t>- Use Azure Container Registry Tasks (ACR Tasks) to streamline building, testing, pushing, and deploying images in Azure. </a:t>
            </a:r>
          </a:p>
        </p:txBody>
      </p:sp>
    </p:spTree>
    <p:extLst>
      <p:ext uri="{BB962C8B-B14F-4D97-AF65-F5344CB8AC3E}">
        <p14:creationId xmlns:p14="http://schemas.microsoft.com/office/powerpoint/2010/main" val="1506626022"/>
      </p:ext>
    </p:extLst>
  </p:cSld>
  <p:clrMapOvr>
    <a:masterClrMapping/>
  </p:clrMapOvr>
  <p:transition>
    <p:fad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979AC3-3250-4781-819F-9279CC776E70}"/>
              </a:ext>
            </a:extLst>
          </p:cNvPr>
          <p:cNvSpPr>
            <a:spLocks noGrp="1"/>
          </p:cNvSpPr>
          <p:nvPr>
            <p:ph type="title"/>
          </p:nvPr>
        </p:nvSpPr>
        <p:spPr/>
        <p:txBody>
          <a:bodyPr/>
          <a:lstStyle/>
          <a:p>
            <a:r>
              <a:rPr lang="en-US" dirty="0">
                <a:cs typeface="Segoe UI"/>
              </a:rPr>
              <a:t>Virtual Network Security</a:t>
            </a:r>
            <a:endParaRPr lang="en-US" dirty="0"/>
          </a:p>
        </p:txBody>
      </p:sp>
      <p:sp>
        <p:nvSpPr>
          <p:cNvPr id="6" name="Rectangle 5">
            <a:extLst>
              <a:ext uri="{FF2B5EF4-FFF2-40B4-BE49-F238E27FC236}">
                <a16:creationId xmlns:a16="http://schemas.microsoft.com/office/drawing/2014/main" id="{7E119BD6-911B-4890-A4A8-75A21426DD61}"/>
              </a:ext>
            </a:extLst>
          </p:cNvPr>
          <p:cNvSpPr/>
          <p:nvPr/>
        </p:nvSpPr>
        <p:spPr>
          <a:xfrm>
            <a:off x="777822" y="3324688"/>
            <a:ext cx="3223336" cy="3056198"/>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37160" tIns="91440" rIns="137160" bIns="91440" numCol="1" spcCol="1270" anchor="t" anchorCtr="0">
            <a:noAutofit/>
          </a:bodyPr>
          <a:lstStyle/>
          <a:p>
            <a:pPr marL="171450" indent="-171450">
              <a:spcAft>
                <a:spcPts val="600"/>
              </a:spcAft>
              <a:buFont typeface="Arial" panose="020B0604020202020204" pitchFamily="34" charset="0"/>
              <a:buChar char="•"/>
            </a:pPr>
            <a:r>
              <a:rPr lang="en-US" sz="2000" dirty="0">
                <a:latin typeface="+mn-lt"/>
              </a:rPr>
              <a:t>Dynamic and reserved public IP addresses</a:t>
            </a:r>
          </a:p>
          <a:p>
            <a:pPr marL="171450" indent="-171450">
              <a:spcAft>
                <a:spcPts val="600"/>
              </a:spcAft>
              <a:buFont typeface="Arial" panose="020B0604020202020204" pitchFamily="34" charset="0"/>
              <a:buChar char="•"/>
            </a:pPr>
            <a:r>
              <a:rPr lang="en-US" sz="2000" dirty="0">
                <a:latin typeface="+mn-lt"/>
              </a:rPr>
              <a:t>Direct virtual machine access</a:t>
            </a:r>
          </a:p>
          <a:p>
            <a:pPr marL="171450" indent="-171450">
              <a:spcAft>
                <a:spcPts val="600"/>
              </a:spcAft>
              <a:buFont typeface="Arial" panose="020B0604020202020204" pitchFamily="34" charset="0"/>
              <a:buChar char="•"/>
            </a:pPr>
            <a:r>
              <a:rPr lang="en-US" sz="2000" dirty="0">
                <a:latin typeface="+mn-lt"/>
              </a:rPr>
              <a:t>Load balancing</a:t>
            </a:r>
          </a:p>
          <a:p>
            <a:pPr marL="171450" indent="-171450">
              <a:spcAft>
                <a:spcPts val="600"/>
              </a:spcAft>
              <a:buFont typeface="Arial" panose="020B0604020202020204" pitchFamily="34" charset="0"/>
              <a:buChar char="•"/>
            </a:pPr>
            <a:r>
              <a:rPr lang="en-US" sz="2000" dirty="0">
                <a:latin typeface="+mn-lt"/>
              </a:rPr>
              <a:t>DNS hosting</a:t>
            </a:r>
          </a:p>
          <a:p>
            <a:pPr marL="171450" indent="-171450">
              <a:spcAft>
                <a:spcPts val="600"/>
              </a:spcAft>
              <a:buFont typeface="Arial" panose="020B0604020202020204" pitchFamily="34" charset="0"/>
              <a:buChar char="•"/>
            </a:pPr>
            <a:r>
              <a:rPr lang="en-US" sz="2000" dirty="0">
                <a:latin typeface="+mn-lt"/>
              </a:rPr>
              <a:t>Traffic management</a:t>
            </a:r>
          </a:p>
          <a:p>
            <a:pPr marL="171450" indent="-171450">
              <a:spcAft>
                <a:spcPts val="600"/>
              </a:spcAft>
              <a:buFont typeface="Arial" panose="020B0604020202020204" pitchFamily="34" charset="0"/>
              <a:buChar char="•"/>
            </a:pPr>
            <a:r>
              <a:rPr lang="en-US" sz="2000" dirty="0">
                <a:latin typeface="+mn-lt"/>
              </a:rPr>
              <a:t>DDoS protection</a:t>
            </a:r>
          </a:p>
        </p:txBody>
      </p:sp>
      <p:sp>
        <p:nvSpPr>
          <p:cNvPr id="7" name="Rectangle 6">
            <a:extLst>
              <a:ext uri="{FF2B5EF4-FFF2-40B4-BE49-F238E27FC236}">
                <a16:creationId xmlns:a16="http://schemas.microsoft.com/office/drawing/2014/main" id="{A4DA387F-AAAF-4785-865C-BA5A203801D8}"/>
              </a:ext>
            </a:extLst>
          </p:cNvPr>
          <p:cNvSpPr/>
          <p:nvPr/>
        </p:nvSpPr>
        <p:spPr>
          <a:xfrm>
            <a:off x="4264733" y="3324688"/>
            <a:ext cx="3223336" cy="3056198"/>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37160" tIns="91440" rIns="137160" bIns="91440" numCol="1" spcCol="1270" anchor="t" anchorCtr="0">
            <a:noAutofit/>
          </a:bodyPr>
          <a:lstStyle/>
          <a:p>
            <a:pPr marL="171450" indent="-171450">
              <a:spcAft>
                <a:spcPts val="600"/>
              </a:spcAft>
              <a:buFont typeface="Arial" panose="020B0604020202020204" pitchFamily="34" charset="0"/>
              <a:buChar char="•"/>
            </a:pPr>
            <a:r>
              <a:rPr lang="en-US" sz="2000" dirty="0">
                <a:latin typeface="+mn-lt"/>
              </a:rPr>
              <a:t>Bring your own network</a:t>
            </a:r>
          </a:p>
          <a:p>
            <a:pPr marL="171450" indent="-171450">
              <a:spcAft>
                <a:spcPts val="600"/>
              </a:spcAft>
              <a:buFont typeface="Arial" panose="020B0604020202020204" pitchFamily="34" charset="0"/>
              <a:buChar char="•"/>
            </a:pPr>
            <a:r>
              <a:rPr lang="en-US" sz="2000" dirty="0">
                <a:latin typeface="+mn-lt"/>
              </a:rPr>
              <a:t>Segment with subnets</a:t>
            </a:r>
          </a:p>
          <a:p>
            <a:pPr marL="171450" indent="-171450">
              <a:spcAft>
                <a:spcPts val="600"/>
              </a:spcAft>
              <a:buFont typeface="Arial" panose="020B0604020202020204" pitchFamily="34" charset="0"/>
              <a:buChar char="•"/>
            </a:pPr>
            <a:r>
              <a:rPr lang="en-US" sz="2000" dirty="0">
                <a:latin typeface="+mn-lt"/>
              </a:rPr>
              <a:t>Add network security groups</a:t>
            </a:r>
          </a:p>
          <a:p>
            <a:pPr marL="171450" indent="-171450">
              <a:spcAft>
                <a:spcPts val="600"/>
              </a:spcAft>
              <a:buFont typeface="Arial" panose="020B0604020202020204" pitchFamily="34" charset="0"/>
              <a:buChar char="•"/>
            </a:pPr>
            <a:r>
              <a:rPr lang="en-US" sz="2000" dirty="0">
                <a:latin typeface="+mn-lt"/>
              </a:rPr>
              <a:t>Create user defined routes</a:t>
            </a:r>
          </a:p>
          <a:p>
            <a:pPr marL="171450" indent="-171450">
              <a:spcAft>
                <a:spcPts val="600"/>
              </a:spcAft>
              <a:buFont typeface="Arial" panose="020B0604020202020204" pitchFamily="34" charset="0"/>
              <a:buChar char="•"/>
            </a:pPr>
            <a:endParaRPr lang="en-US" sz="2000" dirty="0">
              <a:latin typeface="+mn-lt"/>
            </a:endParaRPr>
          </a:p>
        </p:txBody>
      </p:sp>
      <p:sp>
        <p:nvSpPr>
          <p:cNvPr id="8" name="Rectangle 7">
            <a:extLst>
              <a:ext uri="{FF2B5EF4-FFF2-40B4-BE49-F238E27FC236}">
                <a16:creationId xmlns:a16="http://schemas.microsoft.com/office/drawing/2014/main" id="{FA26B842-3DA2-4CCA-9208-0CC4FF1FD93A}"/>
              </a:ext>
            </a:extLst>
          </p:cNvPr>
          <p:cNvSpPr/>
          <p:nvPr/>
        </p:nvSpPr>
        <p:spPr>
          <a:xfrm>
            <a:off x="7751644" y="3324688"/>
            <a:ext cx="3223336" cy="3056198"/>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37160" tIns="91440" rIns="137160" bIns="91440" numCol="1" spcCol="1270" anchor="t" anchorCtr="0">
            <a:noAutofit/>
          </a:bodyPr>
          <a:lstStyle/>
          <a:p>
            <a:pPr marL="171450" indent="-171450">
              <a:spcAft>
                <a:spcPts val="600"/>
              </a:spcAft>
              <a:buFont typeface="Arial" panose="020B0604020202020204" pitchFamily="34" charset="0"/>
              <a:buChar char="•"/>
            </a:pPr>
            <a:r>
              <a:rPr lang="en-US" sz="2000" dirty="0">
                <a:latin typeface="+mn-lt"/>
              </a:rPr>
              <a:t>Point-to-site for dev/test</a:t>
            </a:r>
          </a:p>
          <a:p>
            <a:pPr marL="171450" indent="-171450">
              <a:spcAft>
                <a:spcPts val="600"/>
              </a:spcAft>
              <a:buFont typeface="Arial" panose="020B0604020202020204" pitchFamily="34" charset="0"/>
              <a:buChar char="•"/>
            </a:pPr>
            <a:r>
              <a:rPr lang="en-US" sz="2000" dirty="0">
                <a:latin typeface="+mn-lt"/>
              </a:rPr>
              <a:t>VPN Gateways for site-to-site</a:t>
            </a:r>
          </a:p>
          <a:p>
            <a:pPr marL="171450" indent="-171450">
              <a:spcAft>
                <a:spcPts val="600"/>
              </a:spcAft>
              <a:buFont typeface="Arial" panose="020B0604020202020204" pitchFamily="34" charset="0"/>
              <a:buChar char="•"/>
            </a:pPr>
            <a:r>
              <a:rPr lang="en-US" sz="2000" dirty="0">
                <a:latin typeface="+mn-lt"/>
              </a:rPr>
              <a:t>ExpressRoute for private connectivity</a:t>
            </a:r>
          </a:p>
          <a:p>
            <a:pPr marL="171450" indent="-171450">
              <a:spcAft>
                <a:spcPts val="600"/>
              </a:spcAft>
              <a:buFont typeface="Arial" panose="020B0604020202020204" pitchFamily="34" charset="0"/>
              <a:buChar char="•"/>
            </a:pPr>
            <a:endParaRPr lang="en-US" sz="2000" dirty="0">
              <a:latin typeface="+mn-lt"/>
            </a:endParaRPr>
          </a:p>
        </p:txBody>
      </p:sp>
      <p:sp>
        <p:nvSpPr>
          <p:cNvPr id="9" name="Rectangle 8">
            <a:extLst>
              <a:ext uri="{FF2B5EF4-FFF2-40B4-BE49-F238E27FC236}">
                <a16:creationId xmlns:a16="http://schemas.microsoft.com/office/drawing/2014/main" id="{40C33D12-1B97-425B-AEC4-2EFBD7B07D60}"/>
              </a:ext>
              <a:ext uri="{C183D7F6-B498-43B3-948B-1728B52AA6E4}">
                <adec:decorative xmlns:adec="http://schemas.microsoft.com/office/drawing/2017/decorative" val="1"/>
              </a:ext>
            </a:extLst>
          </p:cNvPr>
          <p:cNvSpPr/>
          <p:nvPr/>
        </p:nvSpPr>
        <p:spPr bwMode="auto">
          <a:xfrm>
            <a:off x="777822" y="1126950"/>
            <a:ext cx="10197158" cy="2006775"/>
          </a:xfrm>
          <a:prstGeom prst="rect">
            <a:avLst/>
          </a:prstGeom>
          <a:noFill/>
          <a:ln>
            <a:solidFill>
              <a:schemeClr val="bg1">
                <a:lumMod val="7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dirty="0">
              <a:gradFill>
                <a:gsLst>
                  <a:gs pos="0">
                    <a:srgbClr val="FFFFFF"/>
                  </a:gs>
                  <a:gs pos="100000">
                    <a:srgbClr val="FFFFFF"/>
                  </a:gs>
                </a:gsLst>
                <a:lin ang="5400000" scaled="0"/>
              </a:gradFill>
              <a:ea typeface="Segoe UI" pitchFamily="34" charset="0"/>
              <a:cs typeface="Segoe UI" pitchFamily="34" charset="0"/>
            </a:endParaRPr>
          </a:p>
        </p:txBody>
      </p:sp>
      <p:grpSp>
        <p:nvGrpSpPr>
          <p:cNvPr id="13" name="Group 12" descr="Virtual networks connect users to on-premises infrastructures.">
            <a:extLst>
              <a:ext uri="{FF2B5EF4-FFF2-40B4-BE49-F238E27FC236}">
                <a16:creationId xmlns:a16="http://schemas.microsoft.com/office/drawing/2014/main" id="{653E027A-5B62-41FE-9C39-FAE70A456B39}"/>
              </a:ext>
            </a:extLst>
          </p:cNvPr>
          <p:cNvGrpSpPr/>
          <p:nvPr/>
        </p:nvGrpSpPr>
        <p:grpSpPr>
          <a:xfrm>
            <a:off x="2202535" y="1562573"/>
            <a:ext cx="7644869" cy="869145"/>
            <a:chOff x="2202535" y="1562573"/>
            <a:chExt cx="7644869" cy="869145"/>
          </a:xfrm>
        </p:grpSpPr>
        <p:pic>
          <p:nvPicPr>
            <p:cNvPr id="110" name="Picture 109">
              <a:extLst>
                <a:ext uri="{FF2B5EF4-FFF2-40B4-BE49-F238E27FC236}">
                  <a16:creationId xmlns:a16="http://schemas.microsoft.com/office/drawing/2014/main" id="{DD696A4F-E305-427F-8647-D5806B37FADA}"/>
                </a:ext>
              </a:extLst>
            </p:cNvPr>
            <p:cNvPicPr>
              <a:picLocks noChangeAspect="1"/>
            </p:cNvPicPr>
            <p:nvPr/>
          </p:nvPicPr>
          <p:blipFill>
            <a:blip r:embed="rId3"/>
            <a:stretch>
              <a:fillRect/>
            </a:stretch>
          </p:blipFill>
          <p:spPr>
            <a:xfrm>
              <a:off x="2202535" y="1641999"/>
              <a:ext cx="571450" cy="737691"/>
            </a:xfrm>
            <a:prstGeom prst="rect">
              <a:avLst/>
            </a:prstGeom>
          </p:spPr>
        </p:pic>
        <p:sp>
          <p:nvSpPr>
            <p:cNvPr id="111" name="Freeform 5">
              <a:extLst>
                <a:ext uri="{FF2B5EF4-FFF2-40B4-BE49-F238E27FC236}">
                  <a16:creationId xmlns:a16="http://schemas.microsoft.com/office/drawing/2014/main" id="{6D93626C-4A81-4331-98D9-8403092B91ED}"/>
                </a:ext>
              </a:extLst>
            </p:cNvPr>
            <p:cNvSpPr>
              <a:spLocks/>
            </p:cNvSpPr>
            <p:nvPr/>
          </p:nvSpPr>
          <p:spPr bwMode="auto">
            <a:xfrm>
              <a:off x="4882218" y="1562573"/>
              <a:ext cx="1795101" cy="802458"/>
            </a:xfrm>
            <a:custGeom>
              <a:avLst/>
              <a:gdLst>
                <a:gd name="T0" fmla="*/ 349 w 391"/>
                <a:gd name="T1" fmla="*/ 75 h 159"/>
                <a:gd name="T2" fmla="*/ 342 w 391"/>
                <a:gd name="T3" fmla="*/ 76 h 159"/>
                <a:gd name="T4" fmla="*/ 263 w 391"/>
                <a:gd name="T5" fmla="*/ 0 h 159"/>
                <a:gd name="T6" fmla="*/ 187 w 391"/>
                <a:gd name="T7" fmla="*/ 59 h 159"/>
                <a:gd name="T8" fmla="*/ 145 w 391"/>
                <a:gd name="T9" fmla="*/ 42 h 159"/>
                <a:gd name="T10" fmla="*/ 87 w 391"/>
                <a:gd name="T11" fmla="*/ 94 h 159"/>
                <a:gd name="T12" fmla="*/ 59 w 391"/>
                <a:gd name="T13" fmla="*/ 107 h 159"/>
                <a:gd name="T14" fmla="*/ 32 w 391"/>
                <a:gd name="T15" fmla="*/ 94 h 159"/>
                <a:gd name="T16" fmla="*/ 0 w 391"/>
                <a:gd name="T17" fmla="*/ 126 h 159"/>
                <a:gd name="T18" fmla="*/ 32 w 391"/>
                <a:gd name="T19" fmla="*/ 159 h 159"/>
                <a:gd name="T20" fmla="*/ 41 w 391"/>
                <a:gd name="T21" fmla="*/ 159 h 159"/>
                <a:gd name="T22" fmla="*/ 148 w 391"/>
                <a:gd name="T23" fmla="*/ 159 h 159"/>
                <a:gd name="T24" fmla="*/ 208 w 391"/>
                <a:gd name="T25" fmla="*/ 159 h 159"/>
                <a:gd name="T26" fmla="*/ 352 w 391"/>
                <a:gd name="T27" fmla="*/ 159 h 159"/>
                <a:gd name="T28" fmla="*/ 352 w 391"/>
                <a:gd name="T29" fmla="*/ 159 h 159"/>
                <a:gd name="T30" fmla="*/ 391 w 391"/>
                <a:gd name="T31" fmla="*/ 117 h 159"/>
                <a:gd name="T32" fmla="*/ 349 w 391"/>
                <a:gd name="T33" fmla="*/ 75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91" h="159">
                  <a:moveTo>
                    <a:pt x="349" y="75"/>
                  </a:moveTo>
                  <a:cubicBezTo>
                    <a:pt x="347" y="75"/>
                    <a:pt x="345" y="75"/>
                    <a:pt x="342" y="76"/>
                  </a:cubicBezTo>
                  <a:cubicBezTo>
                    <a:pt x="340" y="34"/>
                    <a:pt x="306" y="0"/>
                    <a:pt x="263" y="0"/>
                  </a:cubicBezTo>
                  <a:cubicBezTo>
                    <a:pt x="227" y="0"/>
                    <a:pt x="196" y="25"/>
                    <a:pt x="187" y="59"/>
                  </a:cubicBezTo>
                  <a:cubicBezTo>
                    <a:pt x="176" y="48"/>
                    <a:pt x="161" y="42"/>
                    <a:pt x="145" y="42"/>
                  </a:cubicBezTo>
                  <a:cubicBezTo>
                    <a:pt x="115" y="42"/>
                    <a:pt x="90" y="65"/>
                    <a:pt x="87" y="94"/>
                  </a:cubicBezTo>
                  <a:cubicBezTo>
                    <a:pt x="76" y="96"/>
                    <a:pt x="66" y="101"/>
                    <a:pt x="59" y="107"/>
                  </a:cubicBezTo>
                  <a:cubicBezTo>
                    <a:pt x="53" y="99"/>
                    <a:pt x="43" y="94"/>
                    <a:pt x="32" y="94"/>
                  </a:cubicBezTo>
                  <a:cubicBezTo>
                    <a:pt x="14" y="94"/>
                    <a:pt x="0" y="108"/>
                    <a:pt x="0" y="126"/>
                  </a:cubicBezTo>
                  <a:cubicBezTo>
                    <a:pt x="0" y="144"/>
                    <a:pt x="14" y="159"/>
                    <a:pt x="32" y="159"/>
                  </a:cubicBezTo>
                  <a:cubicBezTo>
                    <a:pt x="41" y="159"/>
                    <a:pt x="41" y="159"/>
                    <a:pt x="41" y="159"/>
                  </a:cubicBezTo>
                  <a:cubicBezTo>
                    <a:pt x="148" y="159"/>
                    <a:pt x="148" y="159"/>
                    <a:pt x="148" y="159"/>
                  </a:cubicBezTo>
                  <a:cubicBezTo>
                    <a:pt x="208" y="159"/>
                    <a:pt x="208" y="159"/>
                    <a:pt x="208" y="159"/>
                  </a:cubicBezTo>
                  <a:cubicBezTo>
                    <a:pt x="352" y="159"/>
                    <a:pt x="352" y="159"/>
                    <a:pt x="352" y="159"/>
                  </a:cubicBezTo>
                  <a:cubicBezTo>
                    <a:pt x="352" y="159"/>
                    <a:pt x="352" y="159"/>
                    <a:pt x="352" y="159"/>
                  </a:cubicBezTo>
                  <a:cubicBezTo>
                    <a:pt x="374" y="158"/>
                    <a:pt x="391" y="139"/>
                    <a:pt x="391" y="117"/>
                  </a:cubicBezTo>
                  <a:cubicBezTo>
                    <a:pt x="391" y="94"/>
                    <a:pt x="372" y="75"/>
                    <a:pt x="349" y="75"/>
                  </a:cubicBezTo>
                  <a:close/>
                </a:path>
              </a:pathLst>
            </a:custGeom>
            <a:solidFill>
              <a:schemeClr val="accent2">
                <a:lumMod val="10000"/>
                <a:lumOff val="90000"/>
              </a:schemeClr>
            </a:solidFill>
            <a:ln w="9525">
              <a:solidFill>
                <a:schemeClr val="tx1"/>
              </a:solidFill>
              <a:round/>
              <a:headEnd/>
              <a:tailEnd/>
            </a:ln>
          </p:spPr>
          <p:txBody>
            <a:bodyPr vert="horz" wrap="square" lIns="91440" tIns="45720" rIns="91440" bIns="45720" numCol="1" anchor="b" anchorCtr="1" compatLnSpc="1">
              <a:prstTxWarp prst="textNoShape">
                <a:avLst/>
              </a:prstTxWarp>
            </a:bodyPr>
            <a:lstStyle/>
            <a:p>
              <a:r>
                <a:rPr lang="en-US" sz="1600" dirty="0">
                  <a:latin typeface="Segoe UI" panose="020B0502040204020203" pitchFamily="34" charset="0"/>
                  <a:ea typeface="Verdana" panose="020B0604030504040204" pitchFamily="34" charset="0"/>
                  <a:cs typeface="Segoe UI" panose="020B0502040204020203" pitchFamily="34" charset="0"/>
                </a:rPr>
                <a:t>Virtual Networks</a:t>
              </a:r>
            </a:p>
          </p:txBody>
        </p:sp>
        <p:grpSp>
          <p:nvGrpSpPr>
            <p:cNvPr id="112" name="Group 111">
              <a:extLst>
                <a:ext uri="{FF2B5EF4-FFF2-40B4-BE49-F238E27FC236}">
                  <a16:creationId xmlns:a16="http://schemas.microsoft.com/office/drawing/2014/main" id="{027E0BD1-7547-4C7A-942D-872C2FD55B0A}"/>
                </a:ext>
              </a:extLst>
            </p:cNvPr>
            <p:cNvGrpSpPr/>
            <p:nvPr/>
          </p:nvGrpSpPr>
          <p:grpSpPr>
            <a:xfrm>
              <a:off x="8699840" y="1626708"/>
              <a:ext cx="1147564" cy="805010"/>
              <a:chOff x="7731570" y="1778268"/>
              <a:chExt cx="1147564" cy="562555"/>
            </a:xfrm>
          </p:grpSpPr>
          <p:grpSp>
            <p:nvGrpSpPr>
              <p:cNvPr id="115" name="Group 4">
                <a:extLst>
                  <a:ext uri="{FF2B5EF4-FFF2-40B4-BE49-F238E27FC236}">
                    <a16:creationId xmlns:a16="http://schemas.microsoft.com/office/drawing/2014/main" id="{FFCA99C4-F316-4F4E-943D-E29D14B30CB4}"/>
                  </a:ext>
                </a:extLst>
              </p:cNvPr>
              <p:cNvGrpSpPr>
                <a:grpSpLocks noChangeAspect="1"/>
              </p:cNvGrpSpPr>
              <p:nvPr/>
            </p:nvGrpSpPr>
            <p:grpSpPr bwMode="auto">
              <a:xfrm flipH="1">
                <a:off x="7731570" y="1786825"/>
                <a:ext cx="522523" cy="553998"/>
                <a:chOff x="6235" y="712"/>
                <a:chExt cx="848" cy="1489"/>
              </a:xfrm>
            </p:grpSpPr>
            <p:sp>
              <p:nvSpPr>
                <p:cNvPr id="161" name="AutoShape 3">
                  <a:extLst>
                    <a:ext uri="{FF2B5EF4-FFF2-40B4-BE49-F238E27FC236}">
                      <a16:creationId xmlns:a16="http://schemas.microsoft.com/office/drawing/2014/main" id="{82DC38C4-BE0B-4684-97D5-0E04DA7C9356}"/>
                    </a:ext>
                  </a:extLst>
                </p:cNvPr>
                <p:cNvSpPr>
                  <a:spLocks noChangeAspect="1" noChangeArrowheads="1" noTextEdit="1"/>
                </p:cNvSpPr>
                <p:nvPr/>
              </p:nvSpPr>
              <p:spPr bwMode="auto">
                <a:xfrm>
                  <a:off x="6239" y="716"/>
                  <a:ext cx="844" cy="14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sp>
              <p:nvSpPr>
                <p:cNvPr id="162" name="Rectangle 5">
                  <a:extLst>
                    <a:ext uri="{FF2B5EF4-FFF2-40B4-BE49-F238E27FC236}">
                      <a16:creationId xmlns:a16="http://schemas.microsoft.com/office/drawing/2014/main" id="{7522B3F5-1EEC-4A06-B578-5786046AA5BE}"/>
                    </a:ext>
                  </a:extLst>
                </p:cNvPr>
                <p:cNvSpPr>
                  <a:spLocks noChangeArrowheads="1"/>
                </p:cNvSpPr>
                <p:nvPr/>
              </p:nvSpPr>
              <p:spPr bwMode="auto">
                <a:xfrm>
                  <a:off x="6235" y="1724"/>
                  <a:ext cx="595" cy="473"/>
                </a:xfrm>
                <a:prstGeom prst="rect">
                  <a:avLst/>
                </a:prstGeom>
                <a:solidFill>
                  <a:srgbClr val="6DC2E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sp>
              <p:nvSpPr>
                <p:cNvPr id="163" name="Freeform 6">
                  <a:extLst>
                    <a:ext uri="{FF2B5EF4-FFF2-40B4-BE49-F238E27FC236}">
                      <a16:creationId xmlns:a16="http://schemas.microsoft.com/office/drawing/2014/main" id="{53ED097D-EC6D-4908-9E7B-9E1B49C06025}"/>
                    </a:ext>
                  </a:extLst>
                </p:cNvPr>
                <p:cNvSpPr>
                  <a:spLocks/>
                </p:cNvSpPr>
                <p:nvPr/>
              </p:nvSpPr>
              <p:spPr bwMode="auto">
                <a:xfrm>
                  <a:off x="6578" y="866"/>
                  <a:ext cx="505" cy="1331"/>
                </a:xfrm>
                <a:custGeom>
                  <a:avLst/>
                  <a:gdLst>
                    <a:gd name="T0" fmla="*/ 0 w 505"/>
                    <a:gd name="T1" fmla="*/ 0 h 1331"/>
                    <a:gd name="T2" fmla="*/ 505 w 505"/>
                    <a:gd name="T3" fmla="*/ 0 h 1331"/>
                    <a:gd name="T4" fmla="*/ 505 w 505"/>
                    <a:gd name="T5" fmla="*/ 1331 h 1331"/>
                    <a:gd name="T6" fmla="*/ 0 w 505"/>
                    <a:gd name="T7" fmla="*/ 1331 h 1331"/>
                    <a:gd name="T8" fmla="*/ 0 w 505"/>
                    <a:gd name="T9" fmla="*/ 869 h 1331"/>
                    <a:gd name="T10" fmla="*/ 0 w 505"/>
                    <a:gd name="T11" fmla="*/ 0 h 1331"/>
                  </a:gdLst>
                  <a:ahLst/>
                  <a:cxnLst>
                    <a:cxn ang="0">
                      <a:pos x="T0" y="T1"/>
                    </a:cxn>
                    <a:cxn ang="0">
                      <a:pos x="T2" y="T3"/>
                    </a:cxn>
                    <a:cxn ang="0">
                      <a:pos x="T4" y="T5"/>
                    </a:cxn>
                    <a:cxn ang="0">
                      <a:pos x="T6" y="T7"/>
                    </a:cxn>
                    <a:cxn ang="0">
                      <a:pos x="T8" y="T9"/>
                    </a:cxn>
                    <a:cxn ang="0">
                      <a:pos x="T10" y="T11"/>
                    </a:cxn>
                  </a:cxnLst>
                  <a:rect l="0" t="0" r="r" b="b"/>
                  <a:pathLst>
                    <a:path w="505" h="1331">
                      <a:moveTo>
                        <a:pt x="0" y="0"/>
                      </a:moveTo>
                      <a:lnTo>
                        <a:pt x="505" y="0"/>
                      </a:lnTo>
                      <a:lnTo>
                        <a:pt x="505" y="1331"/>
                      </a:lnTo>
                      <a:lnTo>
                        <a:pt x="0" y="1331"/>
                      </a:lnTo>
                      <a:lnTo>
                        <a:pt x="0" y="869"/>
                      </a:lnTo>
                      <a:lnTo>
                        <a:pt x="0" y="0"/>
                      </a:lnTo>
                      <a:close/>
                    </a:path>
                  </a:pathLst>
                </a:custGeom>
                <a:solidFill>
                  <a:srgbClr val="6DC2E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sp>
              <p:nvSpPr>
                <p:cNvPr id="164" name="Freeform 7">
                  <a:extLst>
                    <a:ext uri="{FF2B5EF4-FFF2-40B4-BE49-F238E27FC236}">
                      <a16:creationId xmlns:a16="http://schemas.microsoft.com/office/drawing/2014/main" id="{3A1981A2-3E1B-473B-9F20-363B757421A7}"/>
                    </a:ext>
                  </a:extLst>
                </p:cNvPr>
                <p:cNvSpPr>
                  <a:spLocks/>
                </p:cNvSpPr>
                <p:nvPr/>
              </p:nvSpPr>
              <p:spPr bwMode="auto">
                <a:xfrm>
                  <a:off x="6235" y="1735"/>
                  <a:ext cx="343" cy="462"/>
                </a:xfrm>
                <a:custGeom>
                  <a:avLst/>
                  <a:gdLst>
                    <a:gd name="T0" fmla="*/ 0 w 343"/>
                    <a:gd name="T1" fmla="*/ 462 h 462"/>
                    <a:gd name="T2" fmla="*/ 343 w 343"/>
                    <a:gd name="T3" fmla="*/ 462 h 462"/>
                    <a:gd name="T4" fmla="*/ 343 w 343"/>
                    <a:gd name="T5" fmla="*/ 0 h 462"/>
                    <a:gd name="T6" fmla="*/ 0 w 343"/>
                    <a:gd name="T7" fmla="*/ 462 h 462"/>
                  </a:gdLst>
                  <a:ahLst/>
                  <a:cxnLst>
                    <a:cxn ang="0">
                      <a:pos x="T0" y="T1"/>
                    </a:cxn>
                    <a:cxn ang="0">
                      <a:pos x="T2" y="T3"/>
                    </a:cxn>
                    <a:cxn ang="0">
                      <a:pos x="T4" y="T5"/>
                    </a:cxn>
                    <a:cxn ang="0">
                      <a:pos x="T6" y="T7"/>
                    </a:cxn>
                  </a:cxnLst>
                  <a:rect l="0" t="0" r="r" b="b"/>
                  <a:pathLst>
                    <a:path w="343" h="462">
                      <a:moveTo>
                        <a:pt x="0" y="462"/>
                      </a:moveTo>
                      <a:lnTo>
                        <a:pt x="343" y="462"/>
                      </a:lnTo>
                      <a:lnTo>
                        <a:pt x="343" y="0"/>
                      </a:lnTo>
                      <a:lnTo>
                        <a:pt x="0" y="462"/>
                      </a:lnTo>
                      <a:close/>
                    </a:path>
                  </a:pathLst>
                </a:custGeom>
                <a:solidFill>
                  <a:srgbClr val="64646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sp>
              <p:nvSpPr>
                <p:cNvPr id="165" name="Rectangle 8">
                  <a:extLst>
                    <a:ext uri="{FF2B5EF4-FFF2-40B4-BE49-F238E27FC236}">
                      <a16:creationId xmlns:a16="http://schemas.microsoft.com/office/drawing/2014/main" id="{BAC4030D-BD9C-4D07-8F10-4542B92977DA}"/>
                    </a:ext>
                  </a:extLst>
                </p:cNvPr>
                <p:cNvSpPr>
                  <a:spLocks noChangeArrowheads="1"/>
                </p:cNvSpPr>
                <p:nvPr/>
              </p:nvSpPr>
              <p:spPr bwMode="auto">
                <a:xfrm>
                  <a:off x="6643" y="963"/>
                  <a:ext cx="50" cy="94"/>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sp>
              <p:nvSpPr>
                <p:cNvPr id="166" name="Rectangle 9">
                  <a:extLst>
                    <a:ext uri="{FF2B5EF4-FFF2-40B4-BE49-F238E27FC236}">
                      <a16:creationId xmlns:a16="http://schemas.microsoft.com/office/drawing/2014/main" id="{757B30E3-2DB3-48C1-B341-293563E48892}"/>
                    </a:ext>
                  </a:extLst>
                </p:cNvPr>
                <p:cNvSpPr>
                  <a:spLocks noChangeArrowheads="1"/>
                </p:cNvSpPr>
                <p:nvPr/>
              </p:nvSpPr>
              <p:spPr bwMode="auto">
                <a:xfrm>
                  <a:off x="6751" y="963"/>
                  <a:ext cx="51" cy="94"/>
                </a:xfrm>
                <a:prstGeom prst="rect">
                  <a:avLst/>
                </a:prstGeom>
                <a:solidFill>
                  <a:srgbClr val="64646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sp>
              <p:nvSpPr>
                <p:cNvPr id="167" name="Rectangle 10">
                  <a:extLst>
                    <a:ext uri="{FF2B5EF4-FFF2-40B4-BE49-F238E27FC236}">
                      <a16:creationId xmlns:a16="http://schemas.microsoft.com/office/drawing/2014/main" id="{080FA6D4-8A23-405F-9D5B-FF65D6DAFD6C}"/>
                    </a:ext>
                  </a:extLst>
                </p:cNvPr>
                <p:cNvSpPr>
                  <a:spLocks noChangeArrowheads="1"/>
                </p:cNvSpPr>
                <p:nvPr/>
              </p:nvSpPr>
              <p:spPr bwMode="auto">
                <a:xfrm>
                  <a:off x="6859" y="963"/>
                  <a:ext cx="51" cy="94"/>
                </a:xfrm>
                <a:prstGeom prst="rect">
                  <a:avLst/>
                </a:prstGeom>
                <a:solidFill>
                  <a:srgbClr val="64646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sp>
              <p:nvSpPr>
                <p:cNvPr id="168" name="Rectangle 11">
                  <a:extLst>
                    <a:ext uri="{FF2B5EF4-FFF2-40B4-BE49-F238E27FC236}">
                      <a16:creationId xmlns:a16="http://schemas.microsoft.com/office/drawing/2014/main" id="{D3A6B13A-72E4-49F8-B37A-AC2CE6650FE7}"/>
                    </a:ext>
                  </a:extLst>
                </p:cNvPr>
                <p:cNvSpPr>
                  <a:spLocks noChangeArrowheads="1"/>
                </p:cNvSpPr>
                <p:nvPr/>
              </p:nvSpPr>
              <p:spPr bwMode="auto">
                <a:xfrm>
                  <a:off x="6967" y="963"/>
                  <a:ext cx="51" cy="94"/>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sp>
              <p:nvSpPr>
                <p:cNvPr id="169" name="Rectangle 12">
                  <a:extLst>
                    <a:ext uri="{FF2B5EF4-FFF2-40B4-BE49-F238E27FC236}">
                      <a16:creationId xmlns:a16="http://schemas.microsoft.com/office/drawing/2014/main" id="{1CE22670-22C4-4E85-B8E1-0989705F211E}"/>
                    </a:ext>
                  </a:extLst>
                </p:cNvPr>
                <p:cNvSpPr>
                  <a:spLocks noChangeArrowheads="1"/>
                </p:cNvSpPr>
                <p:nvPr/>
              </p:nvSpPr>
              <p:spPr bwMode="auto">
                <a:xfrm>
                  <a:off x="6643" y="1103"/>
                  <a:ext cx="50" cy="9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sp>
              <p:nvSpPr>
                <p:cNvPr id="170" name="Rectangle 13">
                  <a:extLst>
                    <a:ext uri="{FF2B5EF4-FFF2-40B4-BE49-F238E27FC236}">
                      <a16:creationId xmlns:a16="http://schemas.microsoft.com/office/drawing/2014/main" id="{37D351A5-634D-4CD0-BE16-787F59F18A5D}"/>
                    </a:ext>
                  </a:extLst>
                </p:cNvPr>
                <p:cNvSpPr>
                  <a:spLocks noChangeArrowheads="1"/>
                </p:cNvSpPr>
                <p:nvPr/>
              </p:nvSpPr>
              <p:spPr bwMode="auto">
                <a:xfrm>
                  <a:off x="6751" y="1103"/>
                  <a:ext cx="51" cy="9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sp>
              <p:nvSpPr>
                <p:cNvPr id="171" name="Rectangle 14">
                  <a:extLst>
                    <a:ext uri="{FF2B5EF4-FFF2-40B4-BE49-F238E27FC236}">
                      <a16:creationId xmlns:a16="http://schemas.microsoft.com/office/drawing/2014/main" id="{90B92FEE-36D3-4FF4-9815-542B5C72F41F}"/>
                    </a:ext>
                  </a:extLst>
                </p:cNvPr>
                <p:cNvSpPr>
                  <a:spLocks noChangeArrowheads="1"/>
                </p:cNvSpPr>
                <p:nvPr/>
              </p:nvSpPr>
              <p:spPr bwMode="auto">
                <a:xfrm>
                  <a:off x="6859" y="1103"/>
                  <a:ext cx="51" cy="97"/>
                </a:xfrm>
                <a:prstGeom prst="rect">
                  <a:avLst/>
                </a:prstGeom>
                <a:solidFill>
                  <a:srgbClr val="64646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sp>
              <p:nvSpPr>
                <p:cNvPr id="172" name="Rectangle 15">
                  <a:extLst>
                    <a:ext uri="{FF2B5EF4-FFF2-40B4-BE49-F238E27FC236}">
                      <a16:creationId xmlns:a16="http://schemas.microsoft.com/office/drawing/2014/main" id="{D8D3C9CE-6D52-4658-BA82-31CCA44A2B52}"/>
                    </a:ext>
                  </a:extLst>
                </p:cNvPr>
                <p:cNvSpPr>
                  <a:spLocks noChangeArrowheads="1"/>
                </p:cNvSpPr>
                <p:nvPr/>
              </p:nvSpPr>
              <p:spPr bwMode="auto">
                <a:xfrm>
                  <a:off x="6967" y="1103"/>
                  <a:ext cx="51" cy="9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sp>
              <p:nvSpPr>
                <p:cNvPr id="173" name="Rectangle 16">
                  <a:extLst>
                    <a:ext uri="{FF2B5EF4-FFF2-40B4-BE49-F238E27FC236}">
                      <a16:creationId xmlns:a16="http://schemas.microsoft.com/office/drawing/2014/main" id="{AAD09003-0489-4CB9-8EBE-CEAD45F8CA2B}"/>
                    </a:ext>
                  </a:extLst>
                </p:cNvPr>
                <p:cNvSpPr>
                  <a:spLocks noChangeArrowheads="1"/>
                </p:cNvSpPr>
                <p:nvPr/>
              </p:nvSpPr>
              <p:spPr bwMode="auto">
                <a:xfrm>
                  <a:off x="6643" y="1247"/>
                  <a:ext cx="50" cy="93"/>
                </a:xfrm>
                <a:prstGeom prst="rect">
                  <a:avLst/>
                </a:prstGeom>
                <a:solidFill>
                  <a:srgbClr val="64646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sp>
              <p:nvSpPr>
                <p:cNvPr id="174" name="Rectangle 17">
                  <a:extLst>
                    <a:ext uri="{FF2B5EF4-FFF2-40B4-BE49-F238E27FC236}">
                      <a16:creationId xmlns:a16="http://schemas.microsoft.com/office/drawing/2014/main" id="{37C2C89D-EAFD-44E4-96B0-87AE8B405D35}"/>
                    </a:ext>
                  </a:extLst>
                </p:cNvPr>
                <p:cNvSpPr>
                  <a:spLocks noChangeArrowheads="1"/>
                </p:cNvSpPr>
                <p:nvPr/>
              </p:nvSpPr>
              <p:spPr bwMode="auto">
                <a:xfrm>
                  <a:off x="6751" y="1247"/>
                  <a:ext cx="51" cy="9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sp>
              <p:nvSpPr>
                <p:cNvPr id="175" name="Rectangle 18">
                  <a:extLst>
                    <a:ext uri="{FF2B5EF4-FFF2-40B4-BE49-F238E27FC236}">
                      <a16:creationId xmlns:a16="http://schemas.microsoft.com/office/drawing/2014/main" id="{CDD90D9E-A0A5-41E5-9FC6-EA4A5A1F6A89}"/>
                    </a:ext>
                  </a:extLst>
                </p:cNvPr>
                <p:cNvSpPr>
                  <a:spLocks noChangeArrowheads="1"/>
                </p:cNvSpPr>
                <p:nvPr/>
              </p:nvSpPr>
              <p:spPr bwMode="auto">
                <a:xfrm>
                  <a:off x="6859" y="1247"/>
                  <a:ext cx="51" cy="9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sp>
              <p:nvSpPr>
                <p:cNvPr id="176" name="Rectangle 19">
                  <a:extLst>
                    <a:ext uri="{FF2B5EF4-FFF2-40B4-BE49-F238E27FC236}">
                      <a16:creationId xmlns:a16="http://schemas.microsoft.com/office/drawing/2014/main" id="{6118A06F-36FC-4462-819A-79B056AC8E98}"/>
                    </a:ext>
                  </a:extLst>
                </p:cNvPr>
                <p:cNvSpPr>
                  <a:spLocks noChangeArrowheads="1"/>
                </p:cNvSpPr>
                <p:nvPr/>
              </p:nvSpPr>
              <p:spPr bwMode="auto">
                <a:xfrm>
                  <a:off x="6967" y="1247"/>
                  <a:ext cx="51" cy="9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sp>
              <p:nvSpPr>
                <p:cNvPr id="177" name="Rectangle 20">
                  <a:extLst>
                    <a:ext uri="{FF2B5EF4-FFF2-40B4-BE49-F238E27FC236}">
                      <a16:creationId xmlns:a16="http://schemas.microsoft.com/office/drawing/2014/main" id="{B3D1E931-7C8C-482A-8DED-F9F46C5CEA07}"/>
                    </a:ext>
                  </a:extLst>
                </p:cNvPr>
                <p:cNvSpPr>
                  <a:spLocks noChangeArrowheads="1"/>
                </p:cNvSpPr>
                <p:nvPr/>
              </p:nvSpPr>
              <p:spPr bwMode="auto">
                <a:xfrm>
                  <a:off x="6643" y="1387"/>
                  <a:ext cx="50" cy="9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sp>
              <p:nvSpPr>
                <p:cNvPr id="178" name="Rectangle 21">
                  <a:extLst>
                    <a:ext uri="{FF2B5EF4-FFF2-40B4-BE49-F238E27FC236}">
                      <a16:creationId xmlns:a16="http://schemas.microsoft.com/office/drawing/2014/main" id="{1A0EA48E-3766-4F9F-BCEF-CEB3716588BB}"/>
                    </a:ext>
                  </a:extLst>
                </p:cNvPr>
                <p:cNvSpPr>
                  <a:spLocks noChangeArrowheads="1"/>
                </p:cNvSpPr>
                <p:nvPr/>
              </p:nvSpPr>
              <p:spPr bwMode="auto">
                <a:xfrm>
                  <a:off x="6751" y="1387"/>
                  <a:ext cx="51" cy="93"/>
                </a:xfrm>
                <a:prstGeom prst="rect">
                  <a:avLst/>
                </a:prstGeom>
                <a:solidFill>
                  <a:srgbClr val="64646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sp>
              <p:nvSpPr>
                <p:cNvPr id="179" name="Rectangle 22">
                  <a:extLst>
                    <a:ext uri="{FF2B5EF4-FFF2-40B4-BE49-F238E27FC236}">
                      <a16:creationId xmlns:a16="http://schemas.microsoft.com/office/drawing/2014/main" id="{B61C335B-4EF5-42DF-BA69-CBA4B150CBAA}"/>
                    </a:ext>
                  </a:extLst>
                </p:cNvPr>
                <p:cNvSpPr>
                  <a:spLocks noChangeArrowheads="1"/>
                </p:cNvSpPr>
                <p:nvPr/>
              </p:nvSpPr>
              <p:spPr bwMode="auto">
                <a:xfrm>
                  <a:off x="6859" y="1387"/>
                  <a:ext cx="51" cy="93"/>
                </a:xfrm>
                <a:prstGeom prst="rect">
                  <a:avLst/>
                </a:prstGeom>
                <a:solidFill>
                  <a:srgbClr val="64646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sp>
              <p:nvSpPr>
                <p:cNvPr id="180" name="Rectangle 23">
                  <a:extLst>
                    <a:ext uri="{FF2B5EF4-FFF2-40B4-BE49-F238E27FC236}">
                      <a16:creationId xmlns:a16="http://schemas.microsoft.com/office/drawing/2014/main" id="{7C3D0F24-7609-4458-9F50-17D0110D9750}"/>
                    </a:ext>
                  </a:extLst>
                </p:cNvPr>
                <p:cNvSpPr>
                  <a:spLocks noChangeArrowheads="1"/>
                </p:cNvSpPr>
                <p:nvPr/>
              </p:nvSpPr>
              <p:spPr bwMode="auto">
                <a:xfrm>
                  <a:off x="6967" y="1387"/>
                  <a:ext cx="51" cy="9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sp>
              <p:nvSpPr>
                <p:cNvPr id="181" name="Rectangle 24">
                  <a:extLst>
                    <a:ext uri="{FF2B5EF4-FFF2-40B4-BE49-F238E27FC236}">
                      <a16:creationId xmlns:a16="http://schemas.microsoft.com/office/drawing/2014/main" id="{A11E1BC6-97A6-4316-9A99-999A5A343C80}"/>
                    </a:ext>
                  </a:extLst>
                </p:cNvPr>
                <p:cNvSpPr>
                  <a:spLocks noChangeArrowheads="1"/>
                </p:cNvSpPr>
                <p:nvPr/>
              </p:nvSpPr>
              <p:spPr bwMode="auto">
                <a:xfrm>
                  <a:off x="6643" y="1530"/>
                  <a:ext cx="50" cy="9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sp>
              <p:nvSpPr>
                <p:cNvPr id="182" name="Rectangle 25">
                  <a:extLst>
                    <a:ext uri="{FF2B5EF4-FFF2-40B4-BE49-F238E27FC236}">
                      <a16:creationId xmlns:a16="http://schemas.microsoft.com/office/drawing/2014/main" id="{4E2A0B46-1391-4A0B-A651-F9838B638668}"/>
                    </a:ext>
                  </a:extLst>
                </p:cNvPr>
                <p:cNvSpPr>
                  <a:spLocks noChangeArrowheads="1"/>
                </p:cNvSpPr>
                <p:nvPr/>
              </p:nvSpPr>
              <p:spPr bwMode="auto">
                <a:xfrm>
                  <a:off x="6751" y="1530"/>
                  <a:ext cx="51" cy="9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sp>
              <p:nvSpPr>
                <p:cNvPr id="183" name="Rectangle 26">
                  <a:extLst>
                    <a:ext uri="{FF2B5EF4-FFF2-40B4-BE49-F238E27FC236}">
                      <a16:creationId xmlns:a16="http://schemas.microsoft.com/office/drawing/2014/main" id="{522249D4-9A8D-4648-9808-B08328101158}"/>
                    </a:ext>
                  </a:extLst>
                </p:cNvPr>
                <p:cNvSpPr>
                  <a:spLocks noChangeArrowheads="1"/>
                </p:cNvSpPr>
                <p:nvPr/>
              </p:nvSpPr>
              <p:spPr bwMode="auto">
                <a:xfrm>
                  <a:off x="6859" y="1530"/>
                  <a:ext cx="51" cy="93"/>
                </a:xfrm>
                <a:prstGeom prst="rect">
                  <a:avLst/>
                </a:prstGeom>
                <a:solidFill>
                  <a:srgbClr val="64646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sp>
              <p:nvSpPr>
                <p:cNvPr id="184" name="Rectangle 27">
                  <a:extLst>
                    <a:ext uri="{FF2B5EF4-FFF2-40B4-BE49-F238E27FC236}">
                      <a16:creationId xmlns:a16="http://schemas.microsoft.com/office/drawing/2014/main" id="{1F7C57B3-6836-4A4E-83F6-33C66D871AEA}"/>
                    </a:ext>
                  </a:extLst>
                </p:cNvPr>
                <p:cNvSpPr>
                  <a:spLocks noChangeArrowheads="1"/>
                </p:cNvSpPr>
                <p:nvPr/>
              </p:nvSpPr>
              <p:spPr bwMode="auto">
                <a:xfrm>
                  <a:off x="6967" y="1530"/>
                  <a:ext cx="51" cy="93"/>
                </a:xfrm>
                <a:prstGeom prst="rect">
                  <a:avLst/>
                </a:prstGeom>
                <a:solidFill>
                  <a:srgbClr val="64646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sp>
              <p:nvSpPr>
                <p:cNvPr id="185" name="Rectangle 28">
                  <a:extLst>
                    <a:ext uri="{FF2B5EF4-FFF2-40B4-BE49-F238E27FC236}">
                      <a16:creationId xmlns:a16="http://schemas.microsoft.com/office/drawing/2014/main" id="{7EE0DBC3-A2BD-46B3-88F6-7F69B276D6D2}"/>
                    </a:ext>
                  </a:extLst>
                </p:cNvPr>
                <p:cNvSpPr>
                  <a:spLocks noChangeArrowheads="1"/>
                </p:cNvSpPr>
                <p:nvPr/>
              </p:nvSpPr>
              <p:spPr bwMode="auto">
                <a:xfrm>
                  <a:off x="6643" y="1670"/>
                  <a:ext cx="50" cy="93"/>
                </a:xfrm>
                <a:prstGeom prst="rect">
                  <a:avLst/>
                </a:prstGeom>
                <a:solidFill>
                  <a:srgbClr val="64646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sp>
              <p:nvSpPr>
                <p:cNvPr id="186" name="Rectangle 29">
                  <a:extLst>
                    <a:ext uri="{FF2B5EF4-FFF2-40B4-BE49-F238E27FC236}">
                      <a16:creationId xmlns:a16="http://schemas.microsoft.com/office/drawing/2014/main" id="{0B921AE3-4A51-40FD-8368-6D08CBE0CA22}"/>
                    </a:ext>
                  </a:extLst>
                </p:cNvPr>
                <p:cNvSpPr>
                  <a:spLocks noChangeArrowheads="1"/>
                </p:cNvSpPr>
                <p:nvPr/>
              </p:nvSpPr>
              <p:spPr bwMode="auto">
                <a:xfrm>
                  <a:off x="6751" y="1670"/>
                  <a:ext cx="51" cy="93"/>
                </a:xfrm>
                <a:prstGeom prst="rect">
                  <a:avLst/>
                </a:prstGeom>
                <a:solidFill>
                  <a:srgbClr val="64646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sp>
              <p:nvSpPr>
                <p:cNvPr id="187" name="Rectangle 30">
                  <a:extLst>
                    <a:ext uri="{FF2B5EF4-FFF2-40B4-BE49-F238E27FC236}">
                      <a16:creationId xmlns:a16="http://schemas.microsoft.com/office/drawing/2014/main" id="{D6F3BE8F-85E2-4E46-89EB-51D31AB05E44}"/>
                    </a:ext>
                  </a:extLst>
                </p:cNvPr>
                <p:cNvSpPr>
                  <a:spLocks noChangeArrowheads="1"/>
                </p:cNvSpPr>
                <p:nvPr/>
              </p:nvSpPr>
              <p:spPr bwMode="auto">
                <a:xfrm>
                  <a:off x="6859" y="1670"/>
                  <a:ext cx="51" cy="9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sp>
              <p:nvSpPr>
                <p:cNvPr id="188" name="Rectangle 31">
                  <a:extLst>
                    <a:ext uri="{FF2B5EF4-FFF2-40B4-BE49-F238E27FC236}">
                      <a16:creationId xmlns:a16="http://schemas.microsoft.com/office/drawing/2014/main" id="{3D675325-A3D1-44AB-B2C3-A7D89F3BAD74}"/>
                    </a:ext>
                  </a:extLst>
                </p:cNvPr>
                <p:cNvSpPr>
                  <a:spLocks noChangeArrowheads="1"/>
                </p:cNvSpPr>
                <p:nvPr/>
              </p:nvSpPr>
              <p:spPr bwMode="auto">
                <a:xfrm>
                  <a:off x="6967" y="1670"/>
                  <a:ext cx="51" cy="9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sp>
              <p:nvSpPr>
                <p:cNvPr id="189" name="Rectangle 32">
                  <a:extLst>
                    <a:ext uri="{FF2B5EF4-FFF2-40B4-BE49-F238E27FC236}">
                      <a16:creationId xmlns:a16="http://schemas.microsoft.com/office/drawing/2014/main" id="{EA2C14C7-D363-435D-8B8B-6DD6F643CA4C}"/>
                    </a:ext>
                  </a:extLst>
                </p:cNvPr>
                <p:cNvSpPr>
                  <a:spLocks noChangeArrowheads="1"/>
                </p:cNvSpPr>
                <p:nvPr/>
              </p:nvSpPr>
              <p:spPr bwMode="auto">
                <a:xfrm>
                  <a:off x="6643" y="1814"/>
                  <a:ext cx="50" cy="93"/>
                </a:xfrm>
                <a:prstGeom prst="rect">
                  <a:avLst/>
                </a:prstGeom>
                <a:solidFill>
                  <a:srgbClr val="64646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sp>
              <p:nvSpPr>
                <p:cNvPr id="190" name="Rectangle 33">
                  <a:extLst>
                    <a:ext uri="{FF2B5EF4-FFF2-40B4-BE49-F238E27FC236}">
                      <a16:creationId xmlns:a16="http://schemas.microsoft.com/office/drawing/2014/main" id="{A589E606-B3EF-4E18-B094-39799538BBE7}"/>
                    </a:ext>
                  </a:extLst>
                </p:cNvPr>
                <p:cNvSpPr>
                  <a:spLocks noChangeArrowheads="1"/>
                </p:cNvSpPr>
                <p:nvPr/>
              </p:nvSpPr>
              <p:spPr bwMode="auto">
                <a:xfrm>
                  <a:off x="6751" y="1814"/>
                  <a:ext cx="51" cy="9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sp>
              <p:nvSpPr>
                <p:cNvPr id="191" name="Rectangle 34">
                  <a:extLst>
                    <a:ext uri="{FF2B5EF4-FFF2-40B4-BE49-F238E27FC236}">
                      <a16:creationId xmlns:a16="http://schemas.microsoft.com/office/drawing/2014/main" id="{CE8F94FA-108D-4BBE-8E30-74B1E8180346}"/>
                    </a:ext>
                  </a:extLst>
                </p:cNvPr>
                <p:cNvSpPr>
                  <a:spLocks noChangeArrowheads="1"/>
                </p:cNvSpPr>
                <p:nvPr/>
              </p:nvSpPr>
              <p:spPr bwMode="auto">
                <a:xfrm>
                  <a:off x="6859" y="1814"/>
                  <a:ext cx="51" cy="93"/>
                </a:xfrm>
                <a:prstGeom prst="rect">
                  <a:avLst/>
                </a:prstGeom>
                <a:solidFill>
                  <a:srgbClr val="64646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sp>
              <p:nvSpPr>
                <p:cNvPr id="192" name="Rectangle 35">
                  <a:extLst>
                    <a:ext uri="{FF2B5EF4-FFF2-40B4-BE49-F238E27FC236}">
                      <a16:creationId xmlns:a16="http://schemas.microsoft.com/office/drawing/2014/main" id="{50FD47A7-6ED2-4F1B-BFBA-37E77207A60D}"/>
                    </a:ext>
                  </a:extLst>
                </p:cNvPr>
                <p:cNvSpPr>
                  <a:spLocks noChangeArrowheads="1"/>
                </p:cNvSpPr>
                <p:nvPr/>
              </p:nvSpPr>
              <p:spPr bwMode="auto">
                <a:xfrm>
                  <a:off x="6967" y="1814"/>
                  <a:ext cx="51" cy="9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sp>
              <p:nvSpPr>
                <p:cNvPr id="193" name="Rectangle 36">
                  <a:extLst>
                    <a:ext uri="{FF2B5EF4-FFF2-40B4-BE49-F238E27FC236}">
                      <a16:creationId xmlns:a16="http://schemas.microsoft.com/office/drawing/2014/main" id="{1F97A468-F875-489E-943E-62702F786EEB}"/>
                    </a:ext>
                  </a:extLst>
                </p:cNvPr>
                <p:cNvSpPr>
                  <a:spLocks noChangeArrowheads="1"/>
                </p:cNvSpPr>
                <p:nvPr/>
              </p:nvSpPr>
              <p:spPr bwMode="auto">
                <a:xfrm>
                  <a:off x="6271" y="1814"/>
                  <a:ext cx="51" cy="93"/>
                </a:xfrm>
                <a:prstGeom prst="rect">
                  <a:avLst/>
                </a:prstGeom>
                <a:solidFill>
                  <a:srgbClr val="64646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sp>
              <p:nvSpPr>
                <p:cNvPr id="194" name="Rectangle 37">
                  <a:extLst>
                    <a:ext uri="{FF2B5EF4-FFF2-40B4-BE49-F238E27FC236}">
                      <a16:creationId xmlns:a16="http://schemas.microsoft.com/office/drawing/2014/main" id="{4D99FE60-1FDE-48DD-A9F1-D52941E3F419}"/>
                    </a:ext>
                  </a:extLst>
                </p:cNvPr>
                <p:cNvSpPr>
                  <a:spLocks noChangeArrowheads="1"/>
                </p:cNvSpPr>
                <p:nvPr/>
              </p:nvSpPr>
              <p:spPr bwMode="auto">
                <a:xfrm>
                  <a:off x="6380" y="1814"/>
                  <a:ext cx="50" cy="9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sp>
              <p:nvSpPr>
                <p:cNvPr id="195" name="Rectangle 38">
                  <a:extLst>
                    <a:ext uri="{FF2B5EF4-FFF2-40B4-BE49-F238E27FC236}">
                      <a16:creationId xmlns:a16="http://schemas.microsoft.com/office/drawing/2014/main" id="{397E1810-AB2E-4788-9106-D88A06BCD5E6}"/>
                    </a:ext>
                  </a:extLst>
                </p:cNvPr>
                <p:cNvSpPr>
                  <a:spLocks noChangeArrowheads="1"/>
                </p:cNvSpPr>
                <p:nvPr/>
              </p:nvSpPr>
              <p:spPr bwMode="auto">
                <a:xfrm>
                  <a:off x="6491" y="1814"/>
                  <a:ext cx="51" cy="9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sp>
              <p:nvSpPr>
                <p:cNvPr id="196" name="Rectangle 39">
                  <a:extLst>
                    <a:ext uri="{FF2B5EF4-FFF2-40B4-BE49-F238E27FC236}">
                      <a16:creationId xmlns:a16="http://schemas.microsoft.com/office/drawing/2014/main" id="{8007C728-99B6-47BE-A11E-CA3C79538EC6}"/>
                    </a:ext>
                  </a:extLst>
                </p:cNvPr>
                <p:cNvSpPr>
                  <a:spLocks noChangeArrowheads="1"/>
                </p:cNvSpPr>
                <p:nvPr/>
              </p:nvSpPr>
              <p:spPr bwMode="auto">
                <a:xfrm>
                  <a:off x="6271" y="1953"/>
                  <a:ext cx="51" cy="94"/>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sp>
              <p:nvSpPr>
                <p:cNvPr id="197" name="Rectangle 40">
                  <a:extLst>
                    <a:ext uri="{FF2B5EF4-FFF2-40B4-BE49-F238E27FC236}">
                      <a16:creationId xmlns:a16="http://schemas.microsoft.com/office/drawing/2014/main" id="{BCD72D16-6802-4150-8159-89D78459C1FD}"/>
                    </a:ext>
                  </a:extLst>
                </p:cNvPr>
                <p:cNvSpPr>
                  <a:spLocks noChangeArrowheads="1"/>
                </p:cNvSpPr>
                <p:nvPr/>
              </p:nvSpPr>
              <p:spPr bwMode="auto">
                <a:xfrm>
                  <a:off x="6380" y="1953"/>
                  <a:ext cx="50" cy="94"/>
                </a:xfrm>
                <a:prstGeom prst="rect">
                  <a:avLst/>
                </a:prstGeom>
                <a:solidFill>
                  <a:srgbClr val="64646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sp>
              <p:nvSpPr>
                <p:cNvPr id="198" name="Rectangle 41">
                  <a:extLst>
                    <a:ext uri="{FF2B5EF4-FFF2-40B4-BE49-F238E27FC236}">
                      <a16:creationId xmlns:a16="http://schemas.microsoft.com/office/drawing/2014/main" id="{886EA362-316D-4194-B45F-5F35574F67D4}"/>
                    </a:ext>
                  </a:extLst>
                </p:cNvPr>
                <p:cNvSpPr>
                  <a:spLocks noChangeArrowheads="1"/>
                </p:cNvSpPr>
                <p:nvPr/>
              </p:nvSpPr>
              <p:spPr bwMode="auto">
                <a:xfrm>
                  <a:off x="6491" y="1953"/>
                  <a:ext cx="51" cy="94"/>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sp>
              <p:nvSpPr>
                <p:cNvPr id="199" name="Rectangle 42">
                  <a:extLst>
                    <a:ext uri="{FF2B5EF4-FFF2-40B4-BE49-F238E27FC236}">
                      <a16:creationId xmlns:a16="http://schemas.microsoft.com/office/drawing/2014/main" id="{9CE988C8-E7E9-4F09-9793-5CA9FDFF6A33}"/>
                    </a:ext>
                  </a:extLst>
                </p:cNvPr>
                <p:cNvSpPr>
                  <a:spLocks noChangeArrowheads="1"/>
                </p:cNvSpPr>
                <p:nvPr/>
              </p:nvSpPr>
              <p:spPr bwMode="auto">
                <a:xfrm>
                  <a:off x="6643" y="1953"/>
                  <a:ext cx="50" cy="94"/>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sp>
              <p:nvSpPr>
                <p:cNvPr id="200" name="Rectangle 43">
                  <a:extLst>
                    <a:ext uri="{FF2B5EF4-FFF2-40B4-BE49-F238E27FC236}">
                      <a16:creationId xmlns:a16="http://schemas.microsoft.com/office/drawing/2014/main" id="{18B3D35D-0B60-4F32-ADBD-79E4A8F6EABA}"/>
                    </a:ext>
                  </a:extLst>
                </p:cNvPr>
                <p:cNvSpPr>
                  <a:spLocks noChangeArrowheads="1"/>
                </p:cNvSpPr>
                <p:nvPr/>
              </p:nvSpPr>
              <p:spPr bwMode="auto">
                <a:xfrm>
                  <a:off x="6751" y="1953"/>
                  <a:ext cx="51" cy="94"/>
                </a:xfrm>
                <a:prstGeom prst="rect">
                  <a:avLst/>
                </a:prstGeom>
                <a:solidFill>
                  <a:srgbClr val="64646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sp>
              <p:nvSpPr>
                <p:cNvPr id="201" name="Rectangle 44">
                  <a:extLst>
                    <a:ext uri="{FF2B5EF4-FFF2-40B4-BE49-F238E27FC236}">
                      <a16:creationId xmlns:a16="http://schemas.microsoft.com/office/drawing/2014/main" id="{F7D20D6D-4D3D-4D8B-A59D-D298D367042E}"/>
                    </a:ext>
                  </a:extLst>
                </p:cNvPr>
                <p:cNvSpPr>
                  <a:spLocks noChangeArrowheads="1"/>
                </p:cNvSpPr>
                <p:nvPr/>
              </p:nvSpPr>
              <p:spPr bwMode="auto">
                <a:xfrm>
                  <a:off x="6859" y="1953"/>
                  <a:ext cx="51" cy="94"/>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sp>
              <p:nvSpPr>
                <p:cNvPr id="202" name="Rectangle 45">
                  <a:extLst>
                    <a:ext uri="{FF2B5EF4-FFF2-40B4-BE49-F238E27FC236}">
                      <a16:creationId xmlns:a16="http://schemas.microsoft.com/office/drawing/2014/main" id="{8262F1EC-B5D9-414F-B051-2AE339302C73}"/>
                    </a:ext>
                  </a:extLst>
                </p:cNvPr>
                <p:cNvSpPr>
                  <a:spLocks noChangeArrowheads="1"/>
                </p:cNvSpPr>
                <p:nvPr/>
              </p:nvSpPr>
              <p:spPr bwMode="auto">
                <a:xfrm>
                  <a:off x="6967" y="1953"/>
                  <a:ext cx="51" cy="94"/>
                </a:xfrm>
                <a:prstGeom prst="rect">
                  <a:avLst/>
                </a:prstGeom>
                <a:solidFill>
                  <a:srgbClr val="64646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sp>
              <p:nvSpPr>
                <p:cNvPr id="203" name="Rectangle 46">
                  <a:extLst>
                    <a:ext uri="{FF2B5EF4-FFF2-40B4-BE49-F238E27FC236}">
                      <a16:creationId xmlns:a16="http://schemas.microsoft.com/office/drawing/2014/main" id="{9BD68A0D-809E-4259-B748-867247B7153C}"/>
                    </a:ext>
                  </a:extLst>
                </p:cNvPr>
                <p:cNvSpPr>
                  <a:spLocks noChangeArrowheads="1"/>
                </p:cNvSpPr>
                <p:nvPr/>
              </p:nvSpPr>
              <p:spPr bwMode="auto">
                <a:xfrm>
                  <a:off x="6859" y="773"/>
                  <a:ext cx="159" cy="93"/>
                </a:xfrm>
                <a:prstGeom prst="rect">
                  <a:avLst/>
                </a:prstGeom>
                <a:solidFill>
                  <a:srgbClr val="6DC2E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sp>
              <p:nvSpPr>
                <p:cNvPr id="204" name="Rectangle 47">
                  <a:extLst>
                    <a:ext uri="{FF2B5EF4-FFF2-40B4-BE49-F238E27FC236}">
                      <a16:creationId xmlns:a16="http://schemas.microsoft.com/office/drawing/2014/main" id="{B234637F-960A-4D4E-8273-EED8CF023298}"/>
                    </a:ext>
                  </a:extLst>
                </p:cNvPr>
                <p:cNvSpPr>
                  <a:spLocks noChangeArrowheads="1"/>
                </p:cNvSpPr>
                <p:nvPr/>
              </p:nvSpPr>
              <p:spPr bwMode="auto">
                <a:xfrm>
                  <a:off x="6693" y="712"/>
                  <a:ext cx="29" cy="154"/>
                </a:xfrm>
                <a:prstGeom prst="rect">
                  <a:avLst/>
                </a:prstGeom>
                <a:solidFill>
                  <a:srgbClr val="64646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grpSp>
          <p:grpSp>
            <p:nvGrpSpPr>
              <p:cNvPr id="116" name="Group 4">
                <a:extLst>
                  <a:ext uri="{FF2B5EF4-FFF2-40B4-BE49-F238E27FC236}">
                    <a16:creationId xmlns:a16="http://schemas.microsoft.com/office/drawing/2014/main" id="{5B00117A-37D5-46CC-9A72-0A6F17539770}"/>
                  </a:ext>
                </a:extLst>
              </p:cNvPr>
              <p:cNvGrpSpPr>
                <a:grpSpLocks noChangeAspect="1"/>
              </p:cNvGrpSpPr>
              <p:nvPr/>
            </p:nvGrpSpPr>
            <p:grpSpPr bwMode="auto">
              <a:xfrm>
                <a:off x="8356611" y="1778268"/>
                <a:ext cx="522523" cy="553998"/>
                <a:chOff x="6235" y="712"/>
                <a:chExt cx="848" cy="1489"/>
              </a:xfrm>
            </p:grpSpPr>
            <p:sp>
              <p:nvSpPr>
                <p:cNvPr id="117" name="AutoShape 3">
                  <a:extLst>
                    <a:ext uri="{FF2B5EF4-FFF2-40B4-BE49-F238E27FC236}">
                      <a16:creationId xmlns:a16="http://schemas.microsoft.com/office/drawing/2014/main" id="{0B5DC82C-8D69-4D76-AFD7-1B005D60DA5F}"/>
                    </a:ext>
                  </a:extLst>
                </p:cNvPr>
                <p:cNvSpPr>
                  <a:spLocks noChangeAspect="1" noChangeArrowheads="1" noTextEdit="1"/>
                </p:cNvSpPr>
                <p:nvPr/>
              </p:nvSpPr>
              <p:spPr bwMode="auto">
                <a:xfrm>
                  <a:off x="6239" y="716"/>
                  <a:ext cx="844" cy="14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sp>
              <p:nvSpPr>
                <p:cNvPr id="118" name="Rectangle 5">
                  <a:extLst>
                    <a:ext uri="{FF2B5EF4-FFF2-40B4-BE49-F238E27FC236}">
                      <a16:creationId xmlns:a16="http://schemas.microsoft.com/office/drawing/2014/main" id="{CB523803-F5AE-4166-8644-A500CE83321B}"/>
                    </a:ext>
                  </a:extLst>
                </p:cNvPr>
                <p:cNvSpPr>
                  <a:spLocks noChangeArrowheads="1"/>
                </p:cNvSpPr>
                <p:nvPr/>
              </p:nvSpPr>
              <p:spPr bwMode="auto">
                <a:xfrm>
                  <a:off x="6235" y="1724"/>
                  <a:ext cx="595" cy="473"/>
                </a:xfrm>
                <a:prstGeom prst="rect">
                  <a:avLst/>
                </a:prstGeom>
                <a:solidFill>
                  <a:srgbClr val="6DC2E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sp>
              <p:nvSpPr>
                <p:cNvPr id="119" name="Freeform 6">
                  <a:extLst>
                    <a:ext uri="{FF2B5EF4-FFF2-40B4-BE49-F238E27FC236}">
                      <a16:creationId xmlns:a16="http://schemas.microsoft.com/office/drawing/2014/main" id="{AC0EE335-B4FF-4F69-A897-66B21891E56C}"/>
                    </a:ext>
                  </a:extLst>
                </p:cNvPr>
                <p:cNvSpPr>
                  <a:spLocks/>
                </p:cNvSpPr>
                <p:nvPr/>
              </p:nvSpPr>
              <p:spPr bwMode="auto">
                <a:xfrm>
                  <a:off x="6578" y="866"/>
                  <a:ext cx="505" cy="1331"/>
                </a:xfrm>
                <a:custGeom>
                  <a:avLst/>
                  <a:gdLst>
                    <a:gd name="T0" fmla="*/ 0 w 505"/>
                    <a:gd name="T1" fmla="*/ 0 h 1331"/>
                    <a:gd name="T2" fmla="*/ 505 w 505"/>
                    <a:gd name="T3" fmla="*/ 0 h 1331"/>
                    <a:gd name="T4" fmla="*/ 505 w 505"/>
                    <a:gd name="T5" fmla="*/ 1331 h 1331"/>
                    <a:gd name="T6" fmla="*/ 0 w 505"/>
                    <a:gd name="T7" fmla="*/ 1331 h 1331"/>
                    <a:gd name="T8" fmla="*/ 0 w 505"/>
                    <a:gd name="T9" fmla="*/ 869 h 1331"/>
                    <a:gd name="T10" fmla="*/ 0 w 505"/>
                    <a:gd name="T11" fmla="*/ 0 h 1331"/>
                  </a:gdLst>
                  <a:ahLst/>
                  <a:cxnLst>
                    <a:cxn ang="0">
                      <a:pos x="T0" y="T1"/>
                    </a:cxn>
                    <a:cxn ang="0">
                      <a:pos x="T2" y="T3"/>
                    </a:cxn>
                    <a:cxn ang="0">
                      <a:pos x="T4" y="T5"/>
                    </a:cxn>
                    <a:cxn ang="0">
                      <a:pos x="T6" y="T7"/>
                    </a:cxn>
                    <a:cxn ang="0">
                      <a:pos x="T8" y="T9"/>
                    </a:cxn>
                    <a:cxn ang="0">
                      <a:pos x="T10" y="T11"/>
                    </a:cxn>
                  </a:cxnLst>
                  <a:rect l="0" t="0" r="r" b="b"/>
                  <a:pathLst>
                    <a:path w="505" h="1331">
                      <a:moveTo>
                        <a:pt x="0" y="0"/>
                      </a:moveTo>
                      <a:lnTo>
                        <a:pt x="505" y="0"/>
                      </a:lnTo>
                      <a:lnTo>
                        <a:pt x="505" y="1331"/>
                      </a:lnTo>
                      <a:lnTo>
                        <a:pt x="0" y="1331"/>
                      </a:lnTo>
                      <a:lnTo>
                        <a:pt x="0" y="869"/>
                      </a:lnTo>
                      <a:lnTo>
                        <a:pt x="0" y="0"/>
                      </a:lnTo>
                      <a:close/>
                    </a:path>
                  </a:pathLst>
                </a:custGeom>
                <a:solidFill>
                  <a:srgbClr val="6DC2E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sp>
              <p:nvSpPr>
                <p:cNvPr id="120" name="Freeform 7">
                  <a:extLst>
                    <a:ext uri="{FF2B5EF4-FFF2-40B4-BE49-F238E27FC236}">
                      <a16:creationId xmlns:a16="http://schemas.microsoft.com/office/drawing/2014/main" id="{622B8487-8871-4989-95AA-3D1818DDD4B3}"/>
                    </a:ext>
                  </a:extLst>
                </p:cNvPr>
                <p:cNvSpPr>
                  <a:spLocks/>
                </p:cNvSpPr>
                <p:nvPr/>
              </p:nvSpPr>
              <p:spPr bwMode="auto">
                <a:xfrm>
                  <a:off x="6235" y="1735"/>
                  <a:ext cx="343" cy="462"/>
                </a:xfrm>
                <a:custGeom>
                  <a:avLst/>
                  <a:gdLst>
                    <a:gd name="T0" fmla="*/ 0 w 343"/>
                    <a:gd name="T1" fmla="*/ 462 h 462"/>
                    <a:gd name="T2" fmla="*/ 343 w 343"/>
                    <a:gd name="T3" fmla="*/ 462 h 462"/>
                    <a:gd name="T4" fmla="*/ 343 w 343"/>
                    <a:gd name="T5" fmla="*/ 0 h 462"/>
                    <a:gd name="T6" fmla="*/ 0 w 343"/>
                    <a:gd name="T7" fmla="*/ 462 h 462"/>
                  </a:gdLst>
                  <a:ahLst/>
                  <a:cxnLst>
                    <a:cxn ang="0">
                      <a:pos x="T0" y="T1"/>
                    </a:cxn>
                    <a:cxn ang="0">
                      <a:pos x="T2" y="T3"/>
                    </a:cxn>
                    <a:cxn ang="0">
                      <a:pos x="T4" y="T5"/>
                    </a:cxn>
                    <a:cxn ang="0">
                      <a:pos x="T6" y="T7"/>
                    </a:cxn>
                  </a:cxnLst>
                  <a:rect l="0" t="0" r="r" b="b"/>
                  <a:pathLst>
                    <a:path w="343" h="462">
                      <a:moveTo>
                        <a:pt x="0" y="462"/>
                      </a:moveTo>
                      <a:lnTo>
                        <a:pt x="343" y="462"/>
                      </a:lnTo>
                      <a:lnTo>
                        <a:pt x="343" y="0"/>
                      </a:lnTo>
                      <a:lnTo>
                        <a:pt x="0" y="462"/>
                      </a:lnTo>
                      <a:close/>
                    </a:path>
                  </a:pathLst>
                </a:custGeom>
                <a:solidFill>
                  <a:srgbClr val="64646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sp>
              <p:nvSpPr>
                <p:cNvPr id="121" name="Rectangle 8">
                  <a:extLst>
                    <a:ext uri="{FF2B5EF4-FFF2-40B4-BE49-F238E27FC236}">
                      <a16:creationId xmlns:a16="http://schemas.microsoft.com/office/drawing/2014/main" id="{63DB92D9-313E-4925-BC78-65A66312D01D}"/>
                    </a:ext>
                  </a:extLst>
                </p:cNvPr>
                <p:cNvSpPr>
                  <a:spLocks noChangeArrowheads="1"/>
                </p:cNvSpPr>
                <p:nvPr/>
              </p:nvSpPr>
              <p:spPr bwMode="auto">
                <a:xfrm>
                  <a:off x="6643" y="963"/>
                  <a:ext cx="50" cy="94"/>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sp>
              <p:nvSpPr>
                <p:cNvPr id="122" name="Rectangle 9">
                  <a:extLst>
                    <a:ext uri="{FF2B5EF4-FFF2-40B4-BE49-F238E27FC236}">
                      <a16:creationId xmlns:a16="http://schemas.microsoft.com/office/drawing/2014/main" id="{58332C4D-BC7E-46C4-91F5-3CB6DE927BFD}"/>
                    </a:ext>
                  </a:extLst>
                </p:cNvPr>
                <p:cNvSpPr>
                  <a:spLocks noChangeArrowheads="1"/>
                </p:cNvSpPr>
                <p:nvPr/>
              </p:nvSpPr>
              <p:spPr bwMode="auto">
                <a:xfrm>
                  <a:off x="6751" y="963"/>
                  <a:ext cx="51" cy="94"/>
                </a:xfrm>
                <a:prstGeom prst="rect">
                  <a:avLst/>
                </a:prstGeom>
                <a:solidFill>
                  <a:srgbClr val="64646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sp>
              <p:nvSpPr>
                <p:cNvPr id="123" name="Rectangle 10">
                  <a:extLst>
                    <a:ext uri="{FF2B5EF4-FFF2-40B4-BE49-F238E27FC236}">
                      <a16:creationId xmlns:a16="http://schemas.microsoft.com/office/drawing/2014/main" id="{7C6746A2-E184-4949-89DD-9718C2E6151E}"/>
                    </a:ext>
                  </a:extLst>
                </p:cNvPr>
                <p:cNvSpPr>
                  <a:spLocks noChangeArrowheads="1"/>
                </p:cNvSpPr>
                <p:nvPr/>
              </p:nvSpPr>
              <p:spPr bwMode="auto">
                <a:xfrm>
                  <a:off x="6859" y="963"/>
                  <a:ext cx="51" cy="94"/>
                </a:xfrm>
                <a:prstGeom prst="rect">
                  <a:avLst/>
                </a:prstGeom>
                <a:solidFill>
                  <a:srgbClr val="64646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sp>
              <p:nvSpPr>
                <p:cNvPr id="124" name="Rectangle 11">
                  <a:extLst>
                    <a:ext uri="{FF2B5EF4-FFF2-40B4-BE49-F238E27FC236}">
                      <a16:creationId xmlns:a16="http://schemas.microsoft.com/office/drawing/2014/main" id="{13B60087-8CB1-4B91-A35E-DC38A6E8D067}"/>
                    </a:ext>
                  </a:extLst>
                </p:cNvPr>
                <p:cNvSpPr>
                  <a:spLocks noChangeArrowheads="1"/>
                </p:cNvSpPr>
                <p:nvPr/>
              </p:nvSpPr>
              <p:spPr bwMode="auto">
                <a:xfrm>
                  <a:off x="6967" y="963"/>
                  <a:ext cx="51" cy="94"/>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sp>
              <p:nvSpPr>
                <p:cNvPr id="125" name="Rectangle 12">
                  <a:extLst>
                    <a:ext uri="{FF2B5EF4-FFF2-40B4-BE49-F238E27FC236}">
                      <a16:creationId xmlns:a16="http://schemas.microsoft.com/office/drawing/2014/main" id="{AFB43600-8823-4AD8-8330-C6C9525D1BEC}"/>
                    </a:ext>
                  </a:extLst>
                </p:cNvPr>
                <p:cNvSpPr>
                  <a:spLocks noChangeArrowheads="1"/>
                </p:cNvSpPr>
                <p:nvPr/>
              </p:nvSpPr>
              <p:spPr bwMode="auto">
                <a:xfrm>
                  <a:off x="6643" y="1103"/>
                  <a:ext cx="50" cy="9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sp>
              <p:nvSpPr>
                <p:cNvPr id="126" name="Rectangle 13">
                  <a:extLst>
                    <a:ext uri="{FF2B5EF4-FFF2-40B4-BE49-F238E27FC236}">
                      <a16:creationId xmlns:a16="http://schemas.microsoft.com/office/drawing/2014/main" id="{D6B66927-D730-4595-A7A5-55F4892C8069}"/>
                    </a:ext>
                  </a:extLst>
                </p:cNvPr>
                <p:cNvSpPr>
                  <a:spLocks noChangeArrowheads="1"/>
                </p:cNvSpPr>
                <p:nvPr/>
              </p:nvSpPr>
              <p:spPr bwMode="auto">
                <a:xfrm>
                  <a:off x="6751" y="1103"/>
                  <a:ext cx="51" cy="9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sp>
              <p:nvSpPr>
                <p:cNvPr id="127" name="Rectangle 14">
                  <a:extLst>
                    <a:ext uri="{FF2B5EF4-FFF2-40B4-BE49-F238E27FC236}">
                      <a16:creationId xmlns:a16="http://schemas.microsoft.com/office/drawing/2014/main" id="{09D19463-5C42-4A79-B2FA-E92F28049B87}"/>
                    </a:ext>
                  </a:extLst>
                </p:cNvPr>
                <p:cNvSpPr>
                  <a:spLocks noChangeArrowheads="1"/>
                </p:cNvSpPr>
                <p:nvPr/>
              </p:nvSpPr>
              <p:spPr bwMode="auto">
                <a:xfrm>
                  <a:off x="6859" y="1103"/>
                  <a:ext cx="51" cy="97"/>
                </a:xfrm>
                <a:prstGeom prst="rect">
                  <a:avLst/>
                </a:prstGeom>
                <a:solidFill>
                  <a:srgbClr val="64646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sp>
              <p:nvSpPr>
                <p:cNvPr id="128" name="Rectangle 15">
                  <a:extLst>
                    <a:ext uri="{FF2B5EF4-FFF2-40B4-BE49-F238E27FC236}">
                      <a16:creationId xmlns:a16="http://schemas.microsoft.com/office/drawing/2014/main" id="{1918C1D5-B926-48F3-B897-1E1BA892F955}"/>
                    </a:ext>
                  </a:extLst>
                </p:cNvPr>
                <p:cNvSpPr>
                  <a:spLocks noChangeArrowheads="1"/>
                </p:cNvSpPr>
                <p:nvPr/>
              </p:nvSpPr>
              <p:spPr bwMode="auto">
                <a:xfrm>
                  <a:off x="6967" y="1103"/>
                  <a:ext cx="51" cy="9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sp>
              <p:nvSpPr>
                <p:cNvPr id="129" name="Rectangle 16">
                  <a:extLst>
                    <a:ext uri="{FF2B5EF4-FFF2-40B4-BE49-F238E27FC236}">
                      <a16:creationId xmlns:a16="http://schemas.microsoft.com/office/drawing/2014/main" id="{C7FC9EBF-0573-4283-9980-C76D0B97D5AA}"/>
                    </a:ext>
                  </a:extLst>
                </p:cNvPr>
                <p:cNvSpPr>
                  <a:spLocks noChangeArrowheads="1"/>
                </p:cNvSpPr>
                <p:nvPr/>
              </p:nvSpPr>
              <p:spPr bwMode="auto">
                <a:xfrm>
                  <a:off x="6643" y="1247"/>
                  <a:ext cx="50" cy="93"/>
                </a:xfrm>
                <a:prstGeom prst="rect">
                  <a:avLst/>
                </a:prstGeom>
                <a:solidFill>
                  <a:srgbClr val="64646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sp>
              <p:nvSpPr>
                <p:cNvPr id="130" name="Rectangle 17">
                  <a:extLst>
                    <a:ext uri="{FF2B5EF4-FFF2-40B4-BE49-F238E27FC236}">
                      <a16:creationId xmlns:a16="http://schemas.microsoft.com/office/drawing/2014/main" id="{35434DC1-32F2-4C65-97BD-8C421CB0CDCF}"/>
                    </a:ext>
                  </a:extLst>
                </p:cNvPr>
                <p:cNvSpPr>
                  <a:spLocks noChangeArrowheads="1"/>
                </p:cNvSpPr>
                <p:nvPr/>
              </p:nvSpPr>
              <p:spPr bwMode="auto">
                <a:xfrm>
                  <a:off x="6751" y="1247"/>
                  <a:ext cx="51" cy="9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sp>
              <p:nvSpPr>
                <p:cNvPr id="131" name="Rectangle 18">
                  <a:extLst>
                    <a:ext uri="{FF2B5EF4-FFF2-40B4-BE49-F238E27FC236}">
                      <a16:creationId xmlns:a16="http://schemas.microsoft.com/office/drawing/2014/main" id="{CE2F979D-FE17-41C0-87E5-D6AC1147B2D9}"/>
                    </a:ext>
                  </a:extLst>
                </p:cNvPr>
                <p:cNvSpPr>
                  <a:spLocks noChangeArrowheads="1"/>
                </p:cNvSpPr>
                <p:nvPr/>
              </p:nvSpPr>
              <p:spPr bwMode="auto">
                <a:xfrm>
                  <a:off x="6859" y="1247"/>
                  <a:ext cx="51" cy="9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sp>
              <p:nvSpPr>
                <p:cNvPr id="132" name="Rectangle 19">
                  <a:extLst>
                    <a:ext uri="{FF2B5EF4-FFF2-40B4-BE49-F238E27FC236}">
                      <a16:creationId xmlns:a16="http://schemas.microsoft.com/office/drawing/2014/main" id="{42CFF0C5-2D78-48D9-9405-D0F7A664A26D}"/>
                    </a:ext>
                  </a:extLst>
                </p:cNvPr>
                <p:cNvSpPr>
                  <a:spLocks noChangeArrowheads="1"/>
                </p:cNvSpPr>
                <p:nvPr/>
              </p:nvSpPr>
              <p:spPr bwMode="auto">
                <a:xfrm>
                  <a:off x="6967" y="1247"/>
                  <a:ext cx="51" cy="9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sp>
              <p:nvSpPr>
                <p:cNvPr id="133" name="Rectangle 20">
                  <a:extLst>
                    <a:ext uri="{FF2B5EF4-FFF2-40B4-BE49-F238E27FC236}">
                      <a16:creationId xmlns:a16="http://schemas.microsoft.com/office/drawing/2014/main" id="{923DF97C-4BD0-4208-92ED-155E8F40B1AA}"/>
                    </a:ext>
                  </a:extLst>
                </p:cNvPr>
                <p:cNvSpPr>
                  <a:spLocks noChangeArrowheads="1"/>
                </p:cNvSpPr>
                <p:nvPr/>
              </p:nvSpPr>
              <p:spPr bwMode="auto">
                <a:xfrm>
                  <a:off x="6643" y="1387"/>
                  <a:ext cx="50" cy="9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sp>
              <p:nvSpPr>
                <p:cNvPr id="134" name="Rectangle 21">
                  <a:extLst>
                    <a:ext uri="{FF2B5EF4-FFF2-40B4-BE49-F238E27FC236}">
                      <a16:creationId xmlns:a16="http://schemas.microsoft.com/office/drawing/2014/main" id="{71AB925D-E808-490F-903D-CB264EF8D449}"/>
                    </a:ext>
                  </a:extLst>
                </p:cNvPr>
                <p:cNvSpPr>
                  <a:spLocks noChangeArrowheads="1"/>
                </p:cNvSpPr>
                <p:nvPr/>
              </p:nvSpPr>
              <p:spPr bwMode="auto">
                <a:xfrm>
                  <a:off x="6751" y="1387"/>
                  <a:ext cx="51" cy="93"/>
                </a:xfrm>
                <a:prstGeom prst="rect">
                  <a:avLst/>
                </a:prstGeom>
                <a:solidFill>
                  <a:srgbClr val="64646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sp>
              <p:nvSpPr>
                <p:cNvPr id="135" name="Rectangle 22">
                  <a:extLst>
                    <a:ext uri="{FF2B5EF4-FFF2-40B4-BE49-F238E27FC236}">
                      <a16:creationId xmlns:a16="http://schemas.microsoft.com/office/drawing/2014/main" id="{4C19A0B1-9C95-4C7A-9389-14D2E56E487E}"/>
                    </a:ext>
                  </a:extLst>
                </p:cNvPr>
                <p:cNvSpPr>
                  <a:spLocks noChangeArrowheads="1"/>
                </p:cNvSpPr>
                <p:nvPr/>
              </p:nvSpPr>
              <p:spPr bwMode="auto">
                <a:xfrm>
                  <a:off x="6859" y="1387"/>
                  <a:ext cx="51" cy="93"/>
                </a:xfrm>
                <a:prstGeom prst="rect">
                  <a:avLst/>
                </a:prstGeom>
                <a:solidFill>
                  <a:srgbClr val="64646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sp>
              <p:nvSpPr>
                <p:cNvPr id="136" name="Rectangle 23">
                  <a:extLst>
                    <a:ext uri="{FF2B5EF4-FFF2-40B4-BE49-F238E27FC236}">
                      <a16:creationId xmlns:a16="http://schemas.microsoft.com/office/drawing/2014/main" id="{F50EEC3D-0BCF-4B13-8297-7F6B7160F4FC}"/>
                    </a:ext>
                  </a:extLst>
                </p:cNvPr>
                <p:cNvSpPr>
                  <a:spLocks noChangeArrowheads="1"/>
                </p:cNvSpPr>
                <p:nvPr/>
              </p:nvSpPr>
              <p:spPr bwMode="auto">
                <a:xfrm>
                  <a:off x="6967" y="1387"/>
                  <a:ext cx="51" cy="9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sp>
              <p:nvSpPr>
                <p:cNvPr id="137" name="Rectangle 24">
                  <a:extLst>
                    <a:ext uri="{FF2B5EF4-FFF2-40B4-BE49-F238E27FC236}">
                      <a16:creationId xmlns:a16="http://schemas.microsoft.com/office/drawing/2014/main" id="{A5DD502F-2175-4163-A712-D6FF9F1C0AA8}"/>
                    </a:ext>
                  </a:extLst>
                </p:cNvPr>
                <p:cNvSpPr>
                  <a:spLocks noChangeArrowheads="1"/>
                </p:cNvSpPr>
                <p:nvPr/>
              </p:nvSpPr>
              <p:spPr bwMode="auto">
                <a:xfrm>
                  <a:off x="6643" y="1530"/>
                  <a:ext cx="50" cy="9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sp>
              <p:nvSpPr>
                <p:cNvPr id="138" name="Rectangle 25">
                  <a:extLst>
                    <a:ext uri="{FF2B5EF4-FFF2-40B4-BE49-F238E27FC236}">
                      <a16:creationId xmlns:a16="http://schemas.microsoft.com/office/drawing/2014/main" id="{25DFB5F8-79E0-42E2-AA1C-7B8B18E85FB5}"/>
                    </a:ext>
                  </a:extLst>
                </p:cNvPr>
                <p:cNvSpPr>
                  <a:spLocks noChangeArrowheads="1"/>
                </p:cNvSpPr>
                <p:nvPr/>
              </p:nvSpPr>
              <p:spPr bwMode="auto">
                <a:xfrm>
                  <a:off x="6751" y="1530"/>
                  <a:ext cx="51" cy="9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sp>
              <p:nvSpPr>
                <p:cNvPr id="139" name="Rectangle 26">
                  <a:extLst>
                    <a:ext uri="{FF2B5EF4-FFF2-40B4-BE49-F238E27FC236}">
                      <a16:creationId xmlns:a16="http://schemas.microsoft.com/office/drawing/2014/main" id="{B587675C-BC8B-4EA2-9C1F-C72F2F54B960}"/>
                    </a:ext>
                  </a:extLst>
                </p:cNvPr>
                <p:cNvSpPr>
                  <a:spLocks noChangeArrowheads="1"/>
                </p:cNvSpPr>
                <p:nvPr/>
              </p:nvSpPr>
              <p:spPr bwMode="auto">
                <a:xfrm>
                  <a:off x="6859" y="1530"/>
                  <a:ext cx="51" cy="93"/>
                </a:xfrm>
                <a:prstGeom prst="rect">
                  <a:avLst/>
                </a:prstGeom>
                <a:solidFill>
                  <a:srgbClr val="64646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sp>
              <p:nvSpPr>
                <p:cNvPr id="140" name="Rectangle 27">
                  <a:extLst>
                    <a:ext uri="{FF2B5EF4-FFF2-40B4-BE49-F238E27FC236}">
                      <a16:creationId xmlns:a16="http://schemas.microsoft.com/office/drawing/2014/main" id="{0014303C-53A6-479F-A2B2-C585E40EE6C6}"/>
                    </a:ext>
                  </a:extLst>
                </p:cNvPr>
                <p:cNvSpPr>
                  <a:spLocks noChangeArrowheads="1"/>
                </p:cNvSpPr>
                <p:nvPr/>
              </p:nvSpPr>
              <p:spPr bwMode="auto">
                <a:xfrm>
                  <a:off x="6967" y="1530"/>
                  <a:ext cx="51" cy="93"/>
                </a:xfrm>
                <a:prstGeom prst="rect">
                  <a:avLst/>
                </a:prstGeom>
                <a:solidFill>
                  <a:srgbClr val="64646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sp>
              <p:nvSpPr>
                <p:cNvPr id="141" name="Rectangle 28">
                  <a:extLst>
                    <a:ext uri="{FF2B5EF4-FFF2-40B4-BE49-F238E27FC236}">
                      <a16:creationId xmlns:a16="http://schemas.microsoft.com/office/drawing/2014/main" id="{F01ED837-B598-4C4E-8DC4-B4B08549EFC4}"/>
                    </a:ext>
                  </a:extLst>
                </p:cNvPr>
                <p:cNvSpPr>
                  <a:spLocks noChangeArrowheads="1"/>
                </p:cNvSpPr>
                <p:nvPr/>
              </p:nvSpPr>
              <p:spPr bwMode="auto">
                <a:xfrm>
                  <a:off x="6643" y="1670"/>
                  <a:ext cx="50" cy="93"/>
                </a:xfrm>
                <a:prstGeom prst="rect">
                  <a:avLst/>
                </a:prstGeom>
                <a:solidFill>
                  <a:srgbClr val="64646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sp>
              <p:nvSpPr>
                <p:cNvPr id="142" name="Rectangle 29">
                  <a:extLst>
                    <a:ext uri="{FF2B5EF4-FFF2-40B4-BE49-F238E27FC236}">
                      <a16:creationId xmlns:a16="http://schemas.microsoft.com/office/drawing/2014/main" id="{12AFF78F-3A65-49BB-B417-AB3941AF0541}"/>
                    </a:ext>
                  </a:extLst>
                </p:cNvPr>
                <p:cNvSpPr>
                  <a:spLocks noChangeArrowheads="1"/>
                </p:cNvSpPr>
                <p:nvPr/>
              </p:nvSpPr>
              <p:spPr bwMode="auto">
                <a:xfrm>
                  <a:off x="6751" y="1670"/>
                  <a:ext cx="51" cy="93"/>
                </a:xfrm>
                <a:prstGeom prst="rect">
                  <a:avLst/>
                </a:prstGeom>
                <a:solidFill>
                  <a:srgbClr val="64646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sp>
              <p:nvSpPr>
                <p:cNvPr id="143" name="Rectangle 30">
                  <a:extLst>
                    <a:ext uri="{FF2B5EF4-FFF2-40B4-BE49-F238E27FC236}">
                      <a16:creationId xmlns:a16="http://schemas.microsoft.com/office/drawing/2014/main" id="{63685F62-B399-41CD-93A3-DDC57C569A92}"/>
                    </a:ext>
                  </a:extLst>
                </p:cNvPr>
                <p:cNvSpPr>
                  <a:spLocks noChangeArrowheads="1"/>
                </p:cNvSpPr>
                <p:nvPr/>
              </p:nvSpPr>
              <p:spPr bwMode="auto">
                <a:xfrm>
                  <a:off x="6859" y="1670"/>
                  <a:ext cx="51" cy="9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sp>
              <p:nvSpPr>
                <p:cNvPr id="144" name="Rectangle 31">
                  <a:extLst>
                    <a:ext uri="{FF2B5EF4-FFF2-40B4-BE49-F238E27FC236}">
                      <a16:creationId xmlns:a16="http://schemas.microsoft.com/office/drawing/2014/main" id="{40F7F9FD-C154-48CB-98D6-B06ABA1F63BC}"/>
                    </a:ext>
                  </a:extLst>
                </p:cNvPr>
                <p:cNvSpPr>
                  <a:spLocks noChangeArrowheads="1"/>
                </p:cNvSpPr>
                <p:nvPr/>
              </p:nvSpPr>
              <p:spPr bwMode="auto">
                <a:xfrm>
                  <a:off x="6967" y="1670"/>
                  <a:ext cx="51" cy="9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sp>
              <p:nvSpPr>
                <p:cNvPr id="145" name="Rectangle 32">
                  <a:extLst>
                    <a:ext uri="{FF2B5EF4-FFF2-40B4-BE49-F238E27FC236}">
                      <a16:creationId xmlns:a16="http://schemas.microsoft.com/office/drawing/2014/main" id="{52D98D9C-8469-436B-8C5A-48CF5BFBAE18}"/>
                    </a:ext>
                  </a:extLst>
                </p:cNvPr>
                <p:cNvSpPr>
                  <a:spLocks noChangeArrowheads="1"/>
                </p:cNvSpPr>
                <p:nvPr/>
              </p:nvSpPr>
              <p:spPr bwMode="auto">
                <a:xfrm>
                  <a:off x="6643" y="1814"/>
                  <a:ext cx="50" cy="93"/>
                </a:xfrm>
                <a:prstGeom prst="rect">
                  <a:avLst/>
                </a:prstGeom>
                <a:solidFill>
                  <a:srgbClr val="64646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sp>
              <p:nvSpPr>
                <p:cNvPr id="146" name="Rectangle 33">
                  <a:extLst>
                    <a:ext uri="{FF2B5EF4-FFF2-40B4-BE49-F238E27FC236}">
                      <a16:creationId xmlns:a16="http://schemas.microsoft.com/office/drawing/2014/main" id="{CB1BB9E6-2E92-47B3-B5D3-18955546BDAF}"/>
                    </a:ext>
                  </a:extLst>
                </p:cNvPr>
                <p:cNvSpPr>
                  <a:spLocks noChangeArrowheads="1"/>
                </p:cNvSpPr>
                <p:nvPr/>
              </p:nvSpPr>
              <p:spPr bwMode="auto">
                <a:xfrm>
                  <a:off x="6751" y="1814"/>
                  <a:ext cx="51" cy="9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sp>
              <p:nvSpPr>
                <p:cNvPr id="147" name="Rectangle 34">
                  <a:extLst>
                    <a:ext uri="{FF2B5EF4-FFF2-40B4-BE49-F238E27FC236}">
                      <a16:creationId xmlns:a16="http://schemas.microsoft.com/office/drawing/2014/main" id="{DFFEB950-10B1-478A-A950-8C09A5DFB751}"/>
                    </a:ext>
                  </a:extLst>
                </p:cNvPr>
                <p:cNvSpPr>
                  <a:spLocks noChangeArrowheads="1"/>
                </p:cNvSpPr>
                <p:nvPr/>
              </p:nvSpPr>
              <p:spPr bwMode="auto">
                <a:xfrm>
                  <a:off x="6859" y="1814"/>
                  <a:ext cx="51" cy="93"/>
                </a:xfrm>
                <a:prstGeom prst="rect">
                  <a:avLst/>
                </a:prstGeom>
                <a:solidFill>
                  <a:srgbClr val="64646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sp>
              <p:nvSpPr>
                <p:cNvPr id="148" name="Rectangle 35">
                  <a:extLst>
                    <a:ext uri="{FF2B5EF4-FFF2-40B4-BE49-F238E27FC236}">
                      <a16:creationId xmlns:a16="http://schemas.microsoft.com/office/drawing/2014/main" id="{11F232CA-EA7B-496E-8B78-7673D0652BB7}"/>
                    </a:ext>
                  </a:extLst>
                </p:cNvPr>
                <p:cNvSpPr>
                  <a:spLocks noChangeArrowheads="1"/>
                </p:cNvSpPr>
                <p:nvPr/>
              </p:nvSpPr>
              <p:spPr bwMode="auto">
                <a:xfrm>
                  <a:off x="6967" y="1814"/>
                  <a:ext cx="51" cy="9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sp>
              <p:nvSpPr>
                <p:cNvPr id="149" name="Rectangle 36">
                  <a:extLst>
                    <a:ext uri="{FF2B5EF4-FFF2-40B4-BE49-F238E27FC236}">
                      <a16:creationId xmlns:a16="http://schemas.microsoft.com/office/drawing/2014/main" id="{595C5498-10D3-491E-9B8E-3916B11543BD}"/>
                    </a:ext>
                  </a:extLst>
                </p:cNvPr>
                <p:cNvSpPr>
                  <a:spLocks noChangeArrowheads="1"/>
                </p:cNvSpPr>
                <p:nvPr/>
              </p:nvSpPr>
              <p:spPr bwMode="auto">
                <a:xfrm>
                  <a:off x="6271" y="1814"/>
                  <a:ext cx="51" cy="93"/>
                </a:xfrm>
                <a:prstGeom prst="rect">
                  <a:avLst/>
                </a:prstGeom>
                <a:solidFill>
                  <a:srgbClr val="64646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sp>
              <p:nvSpPr>
                <p:cNvPr id="150" name="Rectangle 37">
                  <a:extLst>
                    <a:ext uri="{FF2B5EF4-FFF2-40B4-BE49-F238E27FC236}">
                      <a16:creationId xmlns:a16="http://schemas.microsoft.com/office/drawing/2014/main" id="{15AC0857-CCC5-4261-B62E-03181469DA23}"/>
                    </a:ext>
                  </a:extLst>
                </p:cNvPr>
                <p:cNvSpPr>
                  <a:spLocks noChangeArrowheads="1"/>
                </p:cNvSpPr>
                <p:nvPr/>
              </p:nvSpPr>
              <p:spPr bwMode="auto">
                <a:xfrm>
                  <a:off x="6380" y="1814"/>
                  <a:ext cx="50" cy="9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sp>
              <p:nvSpPr>
                <p:cNvPr id="151" name="Rectangle 38">
                  <a:extLst>
                    <a:ext uri="{FF2B5EF4-FFF2-40B4-BE49-F238E27FC236}">
                      <a16:creationId xmlns:a16="http://schemas.microsoft.com/office/drawing/2014/main" id="{44D25EED-AFD2-48EE-A6DC-7BF8515BDD32}"/>
                    </a:ext>
                  </a:extLst>
                </p:cNvPr>
                <p:cNvSpPr>
                  <a:spLocks noChangeArrowheads="1"/>
                </p:cNvSpPr>
                <p:nvPr/>
              </p:nvSpPr>
              <p:spPr bwMode="auto">
                <a:xfrm>
                  <a:off x="6491" y="1814"/>
                  <a:ext cx="51" cy="9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sp>
              <p:nvSpPr>
                <p:cNvPr id="152" name="Rectangle 39">
                  <a:extLst>
                    <a:ext uri="{FF2B5EF4-FFF2-40B4-BE49-F238E27FC236}">
                      <a16:creationId xmlns:a16="http://schemas.microsoft.com/office/drawing/2014/main" id="{8B1602B1-FAFE-4AE9-A02F-A0B1FA114BB5}"/>
                    </a:ext>
                  </a:extLst>
                </p:cNvPr>
                <p:cNvSpPr>
                  <a:spLocks noChangeArrowheads="1"/>
                </p:cNvSpPr>
                <p:nvPr/>
              </p:nvSpPr>
              <p:spPr bwMode="auto">
                <a:xfrm>
                  <a:off x="6271" y="1953"/>
                  <a:ext cx="51" cy="94"/>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sp>
              <p:nvSpPr>
                <p:cNvPr id="153" name="Rectangle 40">
                  <a:extLst>
                    <a:ext uri="{FF2B5EF4-FFF2-40B4-BE49-F238E27FC236}">
                      <a16:creationId xmlns:a16="http://schemas.microsoft.com/office/drawing/2014/main" id="{EDB62F98-C0A3-4434-953E-18E6D56D3238}"/>
                    </a:ext>
                  </a:extLst>
                </p:cNvPr>
                <p:cNvSpPr>
                  <a:spLocks noChangeArrowheads="1"/>
                </p:cNvSpPr>
                <p:nvPr/>
              </p:nvSpPr>
              <p:spPr bwMode="auto">
                <a:xfrm>
                  <a:off x="6380" y="1953"/>
                  <a:ext cx="50" cy="94"/>
                </a:xfrm>
                <a:prstGeom prst="rect">
                  <a:avLst/>
                </a:prstGeom>
                <a:solidFill>
                  <a:srgbClr val="64646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sp>
              <p:nvSpPr>
                <p:cNvPr id="154" name="Rectangle 41">
                  <a:extLst>
                    <a:ext uri="{FF2B5EF4-FFF2-40B4-BE49-F238E27FC236}">
                      <a16:creationId xmlns:a16="http://schemas.microsoft.com/office/drawing/2014/main" id="{BB66460D-25CA-43C9-8FE5-2CA41A3A28DD}"/>
                    </a:ext>
                  </a:extLst>
                </p:cNvPr>
                <p:cNvSpPr>
                  <a:spLocks noChangeArrowheads="1"/>
                </p:cNvSpPr>
                <p:nvPr/>
              </p:nvSpPr>
              <p:spPr bwMode="auto">
                <a:xfrm>
                  <a:off x="6491" y="1953"/>
                  <a:ext cx="51" cy="94"/>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sp>
              <p:nvSpPr>
                <p:cNvPr id="155" name="Rectangle 42">
                  <a:extLst>
                    <a:ext uri="{FF2B5EF4-FFF2-40B4-BE49-F238E27FC236}">
                      <a16:creationId xmlns:a16="http://schemas.microsoft.com/office/drawing/2014/main" id="{829AA991-91C3-44AA-96D4-AC69697D9AA0}"/>
                    </a:ext>
                  </a:extLst>
                </p:cNvPr>
                <p:cNvSpPr>
                  <a:spLocks noChangeArrowheads="1"/>
                </p:cNvSpPr>
                <p:nvPr/>
              </p:nvSpPr>
              <p:spPr bwMode="auto">
                <a:xfrm>
                  <a:off x="6643" y="1953"/>
                  <a:ext cx="50" cy="94"/>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sp>
              <p:nvSpPr>
                <p:cNvPr id="156" name="Rectangle 43">
                  <a:extLst>
                    <a:ext uri="{FF2B5EF4-FFF2-40B4-BE49-F238E27FC236}">
                      <a16:creationId xmlns:a16="http://schemas.microsoft.com/office/drawing/2014/main" id="{7305754E-8192-49E1-96B4-268315B84261}"/>
                    </a:ext>
                  </a:extLst>
                </p:cNvPr>
                <p:cNvSpPr>
                  <a:spLocks noChangeArrowheads="1"/>
                </p:cNvSpPr>
                <p:nvPr/>
              </p:nvSpPr>
              <p:spPr bwMode="auto">
                <a:xfrm>
                  <a:off x="6751" y="1953"/>
                  <a:ext cx="51" cy="94"/>
                </a:xfrm>
                <a:prstGeom prst="rect">
                  <a:avLst/>
                </a:prstGeom>
                <a:solidFill>
                  <a:srgbClr val="64646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sp>
              <p:nvSpPr>
                <p:cNvPr id="157" name="Rectangle 44">
                  <a:extLst>
                    <a:ext uri="{FF2B5EF4-FFF2-40B4-BE49-F238E27FC236}">
                      <a16:creationId xmlns:a16="http://schemas.microsoft.com/office/drawing/2014/main" id="{9FD83784-3652-4C7B-A5C1-715F3D1F5561}"/>
                    </a:ext>
                  </a:extLst>
                </p:cNvPr>
                <p:cNvSpPr>
                  <a:spLocks noChangeArrowheads="1"/>
                </p:cNvSpPr>
                <p:nvPr/>
              </p:nvSpPr>
              <p:spPr bwMode="auto">
                <a:xfrm>
                  <a:off x="6859" y="1953"/>
                  <a:ext cx="51" cy="94"/>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sp>
              <p:nvSpPr>
                <p:cNvPr id="158" name="Rectangle 45">
                  <a:extLst>
                    <a:ext uri="{FF2B5EF4-FFF2-40B4-BE49-F238E27FC236}">
                      <a16:creationId xmlns:a16="http://schemas.microsoft.com/office/drawing/2014/main" id="{303AA356-C2DE-4525-BB20-474EC286C56C}"/>
                    </a:ext>
                  </a:extLst>
                </p:cNvPr>
                <p:cNvSpPr>
                  <a:spLocks noChangeArrowheads="1"/>
                </p:cNvSpPr>
                <p:nvPr/>
              </p:nvSpPr>
              <p:spPr bwMode="auto">
                <a:xfrm>
                  <a:off x="6967" y="1953"/>
                  <a:ext cx="51" cy="94"/>
                </a:xfrm>
                <a:prstGeom prst="rect">
                  <a:avLst/>
                </a:prstGeom>
                <a:solidFill>
                  <a:srgbClr val="64646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sp>
              <p:nvSpPr>
                <p:cNvPr id="159" name="Rectangle 46">
                  <a:extLst>
                    <a:ext uri="{FF2B5EF4-FFF2-40B4-BE49-F238E27FC236}">
                      <a16:creationId xmlns:a16="http://schemas.microsoft.com/office/drawing/2014/main" id="{616FEA0E-521A-4B56-8C1C-46DE42480A4F}"/>
                    </a:ext>
                  </a:extLst>
                </p:cNvPr>
                <p:cNvSpPr>
                  <a:spLocks noChangeArrowheads="1"/>
                </p:cNvSpPr>
                <p:nvPr/>
              </p:nvSpPr>
              <p:spPr bwMode="auto">
                <a:xfrm>
                  <a:off x="6859" y="773"/>
                  <a:ext cx="159" cy="93"/>
                </a:xfrm>
                <a:prstGeom prst="rect">
                  <a:avLst/>
                </a:prstGeom>
                <a:solidFill>
                  <a:srgbClr val="6DC2E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sp>
              <p:nvSpPr>
                <p:cNvPr id="160" name="Rectangle 47">
                  <a:extLst>
                    <a:ext uri="{FF2B5EF4-FFF2-40B4-BE49-F238E27FC236}">
                      <a16:creationId xmlns:a16="http://schemas.microsoft.com/office/drawing/2014/main" id="{3659D77F-49AA-4513-8B12-2810E0126C43}"/>
                    </a:ext>
                  </a:extLst>
                </p:cNvPr>
                <p:cNvSpPr>
                  <a:spLocks noChangeArrowheads="1"/>
                </p:cNvSpPr>
                <p:nvPr/>
              </p:nvSpPr>
              <p:spPr bwMode="auto">
                <a:xfrm>
                  <a:off x="6693" y="712"/>
                  <a:ext cx="29" cy="154"/>
                </a:xfrm>
                <a:prstGeom prst="rect">
                  <a:avLst/>
                </a:prstGeom>
                <a:solidFill>
                  <a:srgbClr val="64646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grpSp>
        </p:grpSp>
        <p:sp>
          <p:nvSpPr>
            <p:cNvPr id="5" name="Arrow: Left-Right 4">
              <a:extLst>
                <a:ext uri="{FF2B5EF4-FFF2-40B4-BE49-F238E27FC236}">
                  <a16:creationId xmlns:a16="http://schemas.microsoft.com/office/drawing/2014/main" id="{08290FAA-1819-4911-9F56-A9D413E71E29}"/>
                </a:ext>
                <a:ext uri="{C183D7F6-B498-43B3-948B-1728B52AA6E4}">
                  <adec:decorative xmlns:adec="http://schemas.microsoft.com/office/drawing/2017/decorative" val="1"/>
                </a:ext>
              </a:extLst>
            </p:cNvPr>
            <p:cNvSpPr/>
            <p:nvPr/>
          </p:nvSpPr>
          <p:spPr bwMode="auto">
            <a:xfrm>
              <a:off x="6761736" y="1946018"/>
              <a:ext cx="1801374" cy="244057"/>
            </a:xfrm>
            <a:prstGeom prst="leftRightArrow">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dirty="0">
                <a:gradFill>
                  <a:gsLst>
                    <a:gs pos="0">
                      <a:srgbClr val="FFFFFF"/>
                    </a:gs>
                    <a:gs pos="100000">
                      <a:srgbClr val="FFFFFF"/>
                    </a:gs>
                  </a:gsLst>
                  <a:lin ang="5400000" scaled="0"/>
                </a:gradFill>
                <a:ea typeface="Segoe UI" pitchFamily="34" charset="0"/>
                <a:cs typeface="Segoe UI" pitchFamily="34" charset="0"/>
              </a:endParaRPr>
            </a:p>
          </p:txBody>
        </p:sp>
        <p:sp>
          <p:nvSpPr>
            <p:cNvPr id="12" name="Arrow: Left-Right 11">
              <a:extLst>
                <a:ext uri="{FF2B5EF4-FFF2-40B4-BE49-F238E27FC236}">
                  <a16:creationId xmlns:a16="http://schemas.microsoft.com/office/drawing/2014/main" id="{02C35148-21B0-405E-B7CF-33051DA56665}"/>
                </a:ext>
                <a:ext uri="{C183D7F6-B498-43B3-948B-1728B52AA6E4}">
                  <adec:decorative xmlns:adec="http://schemas.microsoft.com/office/drawing/2017/decorative" val="1"/>
                </a:ext>
              </a:extLst>
            </p:cNvPr>
            <p:cNvSpPr/>
            <p:nvPr/>
          </p:nvSpPr>
          <p:spPr bwMode="auto">
            <a:xfrm>
              <a:off x="2931728" y="1984358"/>
              <a:ext cx="1801374" cy="244057"/>
            </a:xfrm>
            <a:prstGeom prst="leftRightArrow">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dirty="0">
                <a:gradFill>
                  <a:gsLst>
                    <a:gs pos="0">
                      <a:srgbClr val="FFFFFF"/>
                    </a:gs>
                    <a:gs pos="100000">
                      <a:srgbClr val="FFFFFF"/>
                    </a:gs>
                  </a:gsLst>
                  <a:lin ang="5400000" scaled="0"/>
                </a:gradFill>
                <a:ea typeface="Segoe UI" pitchFamily="34" charset="0"/>
                <a:cs typeface="Segoe UI" pitchFamily="34" charset="0"/>
              </a:endParaRPr>
            </a:p>
          </p:txBody>
        </p:sp>
      </p:grpSp>
    </p:spTree>
    <p:extLst>
      <p:ext uri="{BB962C8B-B14F-4D97-AF65-F5344CB8AC3E}">
        <p14:creationId xmlns:p14="http://schemas.microsoft.com/office/powerpoint/2010/main" val="808621868"/>
      </p:ext>
    </p:extLst>
  </p:cSld>
  <p:clrMapOvr>
    <a:masterClrMapping/>
  </p:clrMapOvr>
  <p:transition>
    <p:fade/>
  </p:transition>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209034-6507-475D-8BDE-5DEFB980D895}"/>
              </a:ext>
            </a:extLst>
          </p:cNvPr>
          <p:cNvSpPr>
            <a:spLocks noGrp="1"/>
          </p:cNvSpPr>
          <p:nvPr>
            <p:ph type="title"/>
          </p:nvPr>
        </p:nvSpPr>
        <p:spPr/>
        <p:txBody>
          <a:bodyPr/>
          <a:lstStyle/>
          <a:p>
            <a:r>
              <a:rPr lang="en-US" dirty="0">
                <a:ea typeface="+mj-lt"/>
                <a:cs typeface="+mj-lt"/>
              </a:rPr>
              <a:t>Azure Container Registry - Service Tiers</a:t>
            </a:r>
            <a:endParaRPr lang="en-US" dirty="0"/>
          </a:p>
        </p:txBody>
      </p:sp>
      <p:graphicFrame>
        <p:nvGraphicFramePr>
          <p:cNvPr id="5" name="Table 6">
            <a:extLst>
              <a:ext uri="{FF2B5EF4-FFF2-40B4-BE49-F238E27FC236}">
                <a16:creationId xmlns:a16="http://schemas.microsoft.com/office/drawing/2014/main" id="{F5ADA1F5-130B-4EF3-89E3-D7594B6010F1}"/>
              </a:ext>
            </a:extLst>
          </p:cNvPr>
          <p:cNvGraphicFramePr>
            <a:graphicFrameLocks noGrp="1"/>
          </p:cNvGraphicFramePr>
          <p:nvPr/>
        </p:nvGraphicFramePr>
        <p:xfrm>
          <a:off x="152400" y="1369371"/>
          <a:ext cx="11887200" cy="4236720"/>
        </p:xfrm>
        <a:graphic>
          <a:graphicData uri="http://schemas.openxmlformats.org/drawingml/2006/table">
            <a:tbl>
              <a:tblPr firstRow="1" bandRow="1">
                <a:tableStyleId>{5C22544A-7EE6-4342-B048-85BDC9FD1C3A}</a:tableStyleId>
              </a:tblPr>
              <a:tblGrid>
                <a:gridCol w="1519989">
                  <a:extLst>
                    <a:ext uri="{9D8B030D-6E8A-4147-A177-3AD203B41FA5}">
                      <a16:colId xmlns:a16="http://schemas.microsoft.com/office/drawing/2014/main" val="1873691992"/>
                    </a:ext>
                  </a:extLst>
                </a:gridCol>
                <a:gridCol w="10367211">
                  <a:extLst>
                    <a:ext uri="{9D8B030D-6E8A-4147-A177-3AD203B41FA5}">
                      <a16:colId xmlns:a16="http://schemas.microsoft.com/office/drawing/2014/main" val="1041354299"/>
                    </a:ext>
                  </a:extLst>
                </a:gridCol>
              </a:tblGrid>
              <a:tr h="370840">
                <a:tc>
                  <a:txBody>
                    <a:bodyPr/>
                    <a:lstStyle/>
                    <a:p>
                      <a:r>
                        <a:rPr lang="en-US" sz="2000" b="0" dirty="0"/>
                        <a:t>Tier</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50000"/>
                      </a:schemeClr>
                    </a:solidFill>
                  </a:tcPr>
                </a:tc>
                <a:tc>
                  <a:txBody>
                    <a:bodyPr/>
                    <a:lstStyle/>
                    <a:p>
                      <a:r>
                        <a:rPr lang="en-US" sz="2000" b="0" dirty="0"/>
                        <a:t>Description</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50000"/>
                      </a:schemeClr>
                    </a:solidFill>
                  </a:tcPr>
                </a:tc>
                <a:extLst>
                  <a:ext uri="{0D108BD9-81ED-4DB2-BD59-A6C34878D82A}">
                    <a16:rowId xmlns:a16="http://schemas.microsoft.com/office/drawing/2014/main" val="2827799214"/>
                  </a:ext>
                </a:extLst>
              </a:tr>
              <a:tr h="370840">
                <a:tc>
                  <a:txBody>
                    <a:bodyPr/>
                    <a:lstStyle/>
                    <a:p>
                      <a:r>
                        <a:rPr lang="en-US" dirty="0"/>
                        <a:t>Basic</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r>
                        <a:rPr lang="en-US" dirty="0"/>
                        <a:t>A cost-optimized entry point for developers learning about Azure Container Registry. Basic registries have the same programmatic capabilities as Standard and Premium (such as Azure Active Directory authentication integration, image deletion, and webhooks). However, the included storage and image throughput are most appropriate for lower usage scenarios.</a:t>
                      </a:r>
                    </a:p>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151098149"/>
                  </a:ext>
                </a:extLst>
              </a:tr>
              <a:tr h="370840">
                <a:tc>
                  <a:txBody>
                    <a:bodyPr/>
                    <a:lstStyle/>
                    <a:p>
                      <a:r>
                        <a:rPr lang="en-US" dirty="0"/>
                        <a:t>Standard</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r>
                        <a:rPr lang="en-US" dirty="0"/>
                        <a:t>Standard registries offer the same capabilities as Basic, with increased included storage and image throughput. Standard registries should satisfy the needs of most production scenarios.</a:t>
                      </a:r>
                    </a:p>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156964757"/>
                  </a:ext>
                </a:extLst>
              </a:tr>
              <a:tr h="370840">
                <a:tc>
                  <a:txBody>
                    <a:bodyPr/>
                    <a:lstStyle/>
                    <a:p>
                      <a:r>
                        <a:rPr lang="en-US" dirty="0"/>
                        <a:t>Premium</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r>
                        <a:rPr lang="en-US" dirty="0"/>
                        <a:t>Premium registries provide the highest amount of included storage and concurrent operations, enabling high-volume scenarios. In addition to higher image throughput, Premium adds features such as geo-replication for managing a single registry across multiple regions, content trust for image tag signing, private link with private endpoints to restrict access to the registry.</a:t>
                      </a:r>
                    </a:p>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547211090"/>
                  </a:ext>
                </a:extLst>
              </a:tr>
            </a:tbl>
          </a:graphicData>
        </a:graphic>
      </p:graphicFrame>
    </p:spTree>
    <p:extLst>
      <p:ext uri="{BB962C8B-B14F-4D97-AF65-F5344CB8AC3E}">
        <p14:creationId xmlns:p14="http://schemas.microsoft.com/office/powerpoint/2010/main" val="2106288485"/>
      </p:ext>
    </p:extLst>
  </p:cSld>
  <p:clrMapOvr>
    <a:masterClrMapping/>
  </p:clrMapOvr>
  <p:transition>
    <p:fade/>
  </p:transition>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4004BA-F0B9-4214-BCAD-CCDC25F5153F}"/>
              </a:ext>
            </a:extLst>
          </p:cNvPr>
          <p:cNvSpPr>
            <a:spLocks noGrp="1"/>
          </p:cNvSpPr>
          <p:nvPr>
            <p:ph type="title"/>
          </p:nvPr>
        </p:nvSpPr>
        <p:spPr/>
        <p:txBody>
          <a:bodyPr/>
          <a:lstStyle/>
          <a:p>
            <a:r>
              <a:rPr lang="en-US" dirty="0">
                <a:cs typeface="Segoe UI"/>
              </a:rPr>
              <a:t>Azure Container Instances (ACI)</a:t>
            </a:r>
            <a:endParaRPr lang="en-US" dirty="0"/>
          </a:p>
        </p:txBody>
      </p:sp>
      <p:sp>
        <p:nvSpPr>
          <p:cNvPr id="5" name="Rectangle 4">
            <a:extLst>
              <a:ext uri="{FF2B5EF4-FFF2-40B4-BE49-F238E27FC236}">
                <a16:creationId xmlns:a16="http://schemas.microsoft.com/office/drawing/2014/main" id="{F1232509-8BCF-430D-88F2-188AC17E5C4F}"/>
              </a:ext>
            </a:extLst>
          </p:cNvPr>
          <p:cNvSpPr/>
          <p:nvPr/>
        </p:nvSpPr>
        <p:spPr>
          <a:xfrm>
            <a:off x="588263" y="1260845"/>
            <a:ext cx="4517136" cy="430888"/>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defTabSz="1066800" eaLnBrk="1" fontAlgn="auto" latinLnBrk="0" hangingPunct="1">
              <a:lnSpc>
                <a:spcPct val="100000"/>
              </a:lnSpc>
              <a:spcBef>
                <a:spcPct val="0"/>
              </a:spcBef>
              <a:spcAft>
                <a:spcPct val="35000"/>
              </a:spcAft>
              <a:buClrTx/>
              <a:buSzTx/>
              <a:buFontTx/>
              <a:buNone/>
              <a:tabLst/>
              <a:defRPr/>
            </a:pPr>
            <a:r>
              <a:rPr kumimoji="0" lang="en-US" sz="2000" b="0" i="0" u="none" strike="noStrike" kern="0" cap="none" spc="0" normalizeH="0" baseline="0" noProof="0" dirty="0">
                <a:ln>
                  <a:noFill/>
                </a:ln>
                <a:effectLst/>
                <a:uLnTx/>
                <a:uFillTx/>
                <a:latin typeface="Segoe UI"/>
                <a:ea typeface="+mn-ea"/>
                <a:cs typeface="+mn-cs"/>
              </a:rPr>
              <a:t>PaaS Service</a:t>
            </a:r>
          </a:p>
        </p:txBody>
      </p:sp>
      <p:sp>
        <p:nvSpPr>
          <p:cNvPr id="9" name="Rectangle 8">
            <a:extLst>
              <a:ext uri="{FF2B5EF4-FFF2-40B4-BE49-F238E27FC236}">
                <a16:creationId xmlns:a16="http://schemas.microsoft.com/office/drawing/2014/main" id="{7825CF92-A469-4F9D-9815-565678FEDFC0}"/>
              </a:ext>
            </a:extLst>
          </p:cNvPr>
          <p:cNvSpPr/>
          <p:nvPr/>
        </p:nvSpPr>
        <p:spPr>
          <a:xfrm>
            <a:off x="588263" y="1849478"/>
            <a:ext cx="4517136" cy="430888"/>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defTabSz="1066800" eaLnBrk="1" fontAlgn="auto" latinLnBrk="0" hangingPunct="1">
              <a:lnSpc>
                <a:spcPct val="100000"/>
              </a:lnSpc>
              <a:spcBef>
                <a:spcPct val="0"/>
              </a:spcBef>
              <a:spcAft>
                <a:spcPct val="35000"/>
              </a:spcAft>
              <a:buClrTx/>
              <a:buSzTx/>
              <a:buFontTx/>
              <a:buNone/>
              <a:tabLst/>
              <a:defRPr/>
            </a:pPr>
            <a:r>
              <a:rPr kumimoji="0" lang="en-US" sz="2000" b="0" i="0" u="none" strike="noStrike" kern="0" cap="none" spc="0" normalizeH="0" baseline="0" noProof="0" dirty="0">
                <a:ln>
                  <a:noFill/>
                </a:ln>
                <a:effectLst/>
                <a:uLnTx/>
                <a:uFillTx/>
                <a:latin typeface="Segoe UI"/>
                <a:ea typeface="+mn-ea"/>
                <a:cs typeface="+mn-cs"/>
              </a:rPr>
              <a:t>Custom sizes - fast startup times</a:t>
            </a:r>
          </a:p>
        </p:txBody>
      </p:sp>
      <p:sp>
        <p:nvSpPr>
          <p:cNvPr id="11" name="Rectangle 10">
            <a:extLst>
              <a:ext uri="{FF2B5EF4-FFF2-40B4-BE49-F238E27FC236}">
                <a16:creationId xmlns:a16="http://schemas.microsoft.com/office/drawing/2014/main" id="{60BA5F24-7789-4E73-99D3-D673E9982320}"/>
              </a:ext>
            </a:extLst>
          </p:cNvPr>
          <p:cNvSpPr/>
          <p:nvPr/>
        </p:nvSpPr>
        <p:spPr>
          <a:xfrm>
            <a:off x="588263" y="2438111"/>
            <a:ext cx="4517136" cy="430888"/>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defTabSz="1066800" eaLnBrk="1" fontAlgn="auto" latinLnBrk="0" hangingPunct="1">
              <a:lnSpc>
                <a:spcPct val="100000"/>
              </a:lnSpc>
              <a:spcBef>
                <a:spcPct val="0"/>
              </a:spcBef>
              <a:spcAft>
                <a:spcPct val="35000"/>
              </a:spcAft>
              <a:buClrTx/>
              <a:buSzTx/>
              <a:buFontTx/>
              <a:buNone/>
              <a:tabLst/>
              <a:defRPr/>
            </a:pPr>
            <a:r>
              <a:rPr kumimoji="0" lang="en-US" sz="2000" b="0" i="0" u="none" strike="noStrike" kern="0" cap="none" spc="0" normalizeH="0" baseline="0" noProof="0" dirty="0">
                <a:ln>
                  <a:noFill/>
                </a:ln>
                <a:effectLst/>
                <a:uLnTx/>
                <a:uFillTx/>
                <a:latin typeface="Segoe UI"/>
                <a:ea typeface="+mn-ea"/>
                <a:cs typeface="+mn-cs"/>
              </a:rPr>
              <a:t>Public IP connectivity and DNS name</a:t>
            </a:r>
          </a:p>
        </p:txBody>
      </p:sp>
      <p:sp>
        <p:nvSpPr>
          <p:cNvPr id="13" name="Rectangle 12">
            <a:extLst>
              <a:ext uri="{FF2B5EF4-FFF2-40B4-BE49-F238E27FC236}">
                <a16:creationId xmlns:a16="http://schemas.microsoft.com/office/drawing/2014/main" id="{D32EE6D8-5519-4446-B668-2C316CF5E534}"/>
              </a:ext>
            </a:extLst>
          </p:cNvPr>
          <p:cNvSpPr/>
          <p:nvPr/>
        </p:nvSpPr>
        <p:spPr>
          <a:xfrm>
            <a:off x="588263" y="3026744"/>
            <a:ext cx="4517136" cy="430888"/>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defTabSz="1066800" eaLnBrk="1" fontAlgn="auto" latinLnBrk="0" hangingPunct="1">
              <a:lnSpc>
                <a:spcPct val="100000"/>
              </a:lnSpc>
              <a:spcBef>
                <a:spcPct val="0"/>
              </a:spcBef>
              <a:spcAft>
                <a:spcPct val="35000"/>
              </a:spcAft>
              <a:buClrTx/>
              <a:buSzTx/>
              <a:buFontTx/>
              <a:buNone/>
              <a:tabLst/>
              <a:defRPr/>
            </a:pPr>
            <a:r>
              <a:rPr kumimoji="0" lang="en-US" sz="2000" b="0" i="0" u="none" strike="noStrike" kern="0" cap="none" spc="0" normalizeH="0" baseline="0" noProof="0" dirty="0">
                <a:ln>
                  <a:noFill/>
                </a:ln>
                <a:effectLst/>
                <a:uLnTx/>
                <a:uFillTx/>
                <a:latin typeface="Segoe UI"/>
                <a:ea typeface="+mn-ea"/>
                <a:cs typeface="+mn-cs"/>
              </a:rPr>
              <a:t>Hypervisor-level security</a:t>
            </a:r>
          </a:p>
        </p:txBody>
      </p:sp>
      <p:sp>
        <p:nvSpPr>
          <p:cNvPr id="15" name="Rectangle 14">
            <a:extLst>
              <a:ext uri="{FF2B5EF4-FFF2-40B4-BE49-F238E27FC236}">
                <a16:creationId xmlns:a16="http://schemas.microsoft.com/office/drawing/2014/main" id="{A627EEF6-C962-40F8-A7A2-D0CA27EC77DE}"/>
              </a:ext>
            </a:extLst>
          </p:cNvPr>
          <p:cNvSpPr/>
          <p:nvPr/>
        </p:nvSpPr>
        <p:spPr>
          <a:xfrm>
            <a:off x="588263" y="3615377"/>
            <a:ext cx="4517136" cy="430888"/>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defTabSz="1066800" eaLnBrk="1" fontAlgn="auto" latinLnBrk="0" hangingPunct="1">
              <a:lnSpc>
                <a:spcPct val="100000"/>
              </a:lnSpc>
              <a:spcBef>
                <a:spcPct val="0"/>
              </a:spcBef>
              <a:spcAft>
                <a:spcPct val="35000"/>
              </a:spcAft>
              <a:buClrTx/>
              <a:buSzTx/>
              <a:buFontTx/>
              <a:buNone/>
              <a:tabLst/>
              <a:defRPr/>
            </a:pPr>
            <a:r>
              <a:rPr kumimoji="0" lang="en-US" sz="2000" b="0" i="0" u="none" strike="noStrike" kern="0" cap="none" spc="0" normalizeH="0" baseline="0" noProof="0" dirty="0">
                <a:ln>
                  <a:noFill/>
                </a:ln>
                <a:effectLst/>
                <a:uLnTx/>
                <a:uFillTx/>
                <a:latin typeface="Segoe UI"/>
                <a:ea typeface="+mn-ea"/>
                <a:cs typeface="+mn-cs"/>
              </a:rPr>
              <a:t>Isolation features</a:t>
            </a:r>
          </a:p>
        </p:txBody>
      </p:sp>
      <p:sp>
        <p:nvSpPr>
          <p:cNvPr id="17" name="Rectangle 16">
            <a:extLst>
              <a:ext uri="{FF2B5EF4-FFF2-40B4-BE49-F238E27FC236}">
                <a16:creationId xmlns:a16="http://schemas.microsoft.com/office/drawing/2014/main" id="{873EBA14-6FAC-45BB-AE1D-7152F2280038}"/>
              </a:ext>
            </a:extLst>
          </p:cNvPr>
          <p:cNvSpPr/>
          <p:nvPr/>
        </p:nvSpPr>
        <p:spPr>
          <a:xfrm>
            <a:off x="588263" y="4204010"/>
            <a:ext cx="4517136" cy="430888"/>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defTabSz="1066800" eaLnBrk="1" fontAlgn="auto" latinLnBrk="0" hangingPunct="1">
              <a:lnSpc>
                <a:spcPct val="100000"/>
              </a:lnSpc>
              <a:spcBef>
                <a:spcPct val="0"/>
              </a:spcBef>
              <a:spcAft>
                <a:spcPct val="35000"/>
              </a:spcAft>
              <a:buClrTx/>
              <a:buSzTx/>
              <a:buFontTx/>
              <a:buNone/>
              <a:tabLst/>
              <a:defRPr/>
            </a:pPr>
            <a:r>
              <a:rPr kumimoji="0" lang="en-US" sz="2000" b="0" i="0" u="none" strike="noStrike" kern="0" cap="none" spc="0" normalizeH="0" baseline="0" noProof="0" dirty="0">
                <a:ln>
                  <a:noFill/>
                </a:ln>
                <a:effectLst/>
                <a:uLnTx/>
                <a:uFillTx/>
                <a:latin typeface="Segoe UI"/>
                <a:ea typeface="+mn-ea"/>
                <a:cs typeface="+mn-cs"/>
              </a:rPr>
              <a:t>Co-scheduled groups</a:t>
            </a:r>
          </a:p>
        </p:txBody>
      </p:sp>
      <p:sp>
        <p:nvSpPr>
          <p:cNvPr id="19" name="Rectangle 18">
            <a:extLst>
              <a:ext uri="{FF2B5EF4-FFF2-40B4-BE49-F238E27FC236}">
                <a16:creationId xmlns:a16="http://schemas.microsoft.com/office/drawing/2014/main" id="{72A3BC11-9F5B-473C-A927-F631CCB1B5D3}"/>
              </a:ext>
            </a:extLst>
          </p:cNvPr>
          <p:cNvSpPr/>
          <p:nvPr/>
        </p:nvSpPr>
        <p:spPr>
          <a:xfrm>
            <a:off x="588263" y="4792643"/>
            <a:ext cx="4517136" cy="430888"/>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defTabSz="1066800" eaLnBrk="1" fontAlgn="auto" latinLnBrk="0" hangingPunct="1">
              <a:lnSpc>
                <a:spcPct val="100000"/>
              </a:lnSpc>
              <a:spcBef>
                <a:spcPct val="0"/>
              </a:spcBef>
              <a:spcAft>
                <a:spcPct val="35000"/>
              </a:spcAft>
              <a:buClrTx/>
              <a:buSzTx/>
              <a:buFontTx/>
              <a:buNone/>
              <a:tabLst/>
              <a:defRPr/>
            </a:pPr>
            <a:r>
              <a:rPr kumimoji="0" lang="en-US" sz="2000" b="0" i="0" u="none" strike="noStrike" kern="0" cap="none" spc="0" normalizeH="0" baseline="0" noProof="0" dirty="0">
                <a:ln>
                  <a:noFill/>
                </a:ln>
                <a:effectLst/>
                <a:uLnTx/>
                <a:uFillTx/>
                <a:latin typeface="Segoe UI"/>
                <a:ea typeface="+mn-ea"/>
                <a:cs typeface="+mn-cs"/>
              </a:rPr>
              <a:t>Persistent storage</a:t>
            </a:r>
          </a:p>
        </p:txBody>
      </p:sp>
      <p:sp>
        <p:nvSpPr>
          <p:cNvPr id="21" name="Rectangle 20">
            <a:extLst>
              <a:ext uri="{FF2B5EF4-FFF2-40B4-BE49-F238E27FC236}">
                <a16:creationId xmlns:a16="http://schemas.microsoft.com/office/drawing/2014/main" id="{CA41E507-B308-4B1F-AB49-5BFD4189BAAE}"/>
              </a:ext>
            </a:extLst>
          </p:cNvPr>
          <p:cNvSpPr/>
          <p:nvPr/>
        </p:nvSpPr>
        <p:spPr>
          <a:xfrm>
            <a:off x="588263" y="5381276"/>
            <a:ext cx="4517136" cy="430888"/>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defTabSz="1066800" eaLnBrk="1" fontAlgn="auto" latinLnBrk="0" hangingPunct="1">
              <a:lnSpc>
                <a:spcPct val="100000"/>
              </a:lnSpc>
              <a:spcBef>
                <a:spcPct val="0"/>
              </a:spcBef>
              <a:spcAft>
                <a:spcPct val="35000"/>
              </a:spcAft>
              <a:buClrTx/>
              <a:buSzTx/>
              <a:buFontTx/>
              <a:buNone/>
              <a:tabLst/>
              <a:defRPr/>
            </a:pPr>
            <a:r>
              <a:rPr kumimoji="0" lang="en-US" sz="2000" b="0" i="0" u="none" strike="noStrike" kern="0" cap="none" spc="0" normalizeH="0" baseline="0" noProof="0" dirty="0">
                <a:ln>
                  <a:noFill/>
                </a:ln>
                <a:effectLst/>
                <a:uLnTx/>
                <a:uFillTx/>
                <a:latin typeface="Segoe UI"/>
                <a:ea typeface="+mn-ea"/>
                <a:cs typeface="+mn-cs"/>
              </a:rPr>
              <a:t>Linux and Windows containers</a:t>
            </a:r>
          </a:p>
        </p:txBody>
      </p:sp>
      <p:sp>
        <p:nvSpPr>
          <p:cNvPr id="23" name="Rectangle 22">
            <a:extLst>
              <a:ext uri="{FF2B5EF4-FFF2-40B4-BE49-F238E27FC236}">
                <a16:creationId xmlns:a16="http://schemas.microsoft.com/office/drawing/2014/main" id="{8B11B83D-E1B0-431C-A829-3046B9351FD1}"/>
              </a:ext>
            </a:extLst>
          </p:cNvPr>
          <p:cNvSpPr/>
          <p:nvPr/>
        </p:nvSpPr>
        <p:spPr>
          <a:xfrm>
            <a:off x="588263" y="5969912"/>
            <a:ext cx="4517136" cy="430888"/>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defTabSz="1066800" eaLnBrk="1" fontAlgn="auto" latinLnBrk="0" hangingPunct="1">
              <a:lnSpc>
                <a:spcPct val="100000"/>
              </a:lnSpc>
              <a:spcBef>
                <a:spcPct val="0"/>
              </a:spcBef>
              <a:spcAft>
                <a:spcPct val="35000"/>
              </a:spcAft>
              <a:buClrTx/>
              <a:buSzTx/>
              <a:buFontTx/>
              <a:buNone/>
              <a:tabLst/>
              <a:defRPr/>
            </a:pPr>
            <a:r>
              <a:rPr kumimoji="0" lang="en-US" sz="2000" b="0" i="0" u="none" strike="noStrike" kern="0" cap="none" spc="0" normalizeH="0" baseline="0" noProof="0" dirty="0">
                <a:ln>
                  <a:noFill/>
                </a:ln>
                <a:effectLst/>
                <a:uLnTx/>
                <a:uFillTx/>
                <a:latin typeface="Segoe UI"/>
                <a:ea typeface="+mn-ea"/>
                <a:cs typeface="+mn-cs"/>
              </a:rPr>
              <a:t>Virtual network deployments</a:t>
            </a:r>
          </a:p>
        </p:txBody>
      </p:sp>
      <p:sp>
        <p:nvSpPr>
          <p:cNvPr id="27" name="Rectangle 26">
            <a:extLst>
              <a:ext uri="{FF2B5EF4-FFF2-40B4-BE49-F238E27FC236}">
                <a16:creationId xmlns:a16="http://schemas.microsoft.com/office/drawing/2014/main" id="{C4941938-FACC-4775-B585-724B9EA64213}"/>
              </a:ext>
              <a:ext uri="{C183D7F6-B498-43B3-948B-1728B52AA6E4}">
                <adec:decorative xmlns:adec="http://schemas.microsoft.com/office/drawing/2017/decorative" val="1"/>
              </a:ext>
            </a:extLst>
          </p:cNvPr>
          <p:cNvSpPr/>
          <p:nvPr/>
        </p:nvSpPr>
        <p:spPr bwMode="auto">
          <a:xfrm>
            <a:off x="5303476" y="1117729"/>
            <a:ext cx="6607787" cy="5571829"/>
          </a:xfrm>
          <a:prstGeom prst="rect">
            <a:avLst/>
          </a:prstGeom>
          <a:noFill/>
          <a:ln>
            <a:solidFill>
              <a:schemeClr val="bg1">
                <a:lumMod val="7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dirty="0">
              <a:gradFill>
                <a:gsLst>
                  <a:gs pos="0">
                    <a:srgbClr val="FFFFFF"/>
                  </a:gs>
                  <a:gs pos="100000">
                    <a:srgbClr val="FFFFFF"/>
                  </a:gs>
                </a:gsLst>
                <a:lin ang="5400000" scaled="0"/>
              </a:gradFill>
              <a:ea typeface="Segoe UI" pitchFamily="34" charset="0"/>
              <a:cs typeface="Segoe UI" pitchFamily="34" charset="0"/>
            </a:endParaRPr>
          </a:p>
        </p:txBody>
      </p:sp>
      <p:pic>
        <p:nvPicPr>
          <p:cNvPr id="4098" name="Picture 2">
            <a:extLst>
              <a:ext uri="{FF2B5EF4-FFF2-40B4-BE49-F238E27FC236}">
                <a16:creationId xmlns:a16="http://schemas.microsoft.com/office/drawing/2014/main" id="{2BD7DA7B-D787-4C7A-A01D-00F61C8AB16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655510" y="1335104"/>
            <a:ext cx="3383280" cy="3383280"/>
          </a:xfrm>
          <a:prstGeom prst="rect">
            <a:avLst/>
          </a:prstGeom>
          <a:noFill/>
          <a:extLst>
            <a:ext uri="{909E8E84-426E-40DD-AFC4-6F175D3DCCD1}">
              <a14:hiddenFill xmlns:a14="http://schemas.microsoft.com/office/drawing/2010/main">
                <a:solidFill>
                  <a:srgbClr val="FFFFFF"/>
                </a:solidFill>
              </a14:hiddenFill>
            </a:ext>
          </a:extLst>
        </p:spPr>
      </p:pic>
      <p:sp>
        <p:nvSpPr>
          <p:cNvPr id="3" name="AutoShape 4">
            <a:extLst>
              <a:ext uri="{FF2B5EF4-FFF2-40B4-BE49-F238E27FC236}">
                <a16:creationId xmlns:a16="http://schemas.microsoft.com/office/drawing/2014/main" id="{73946BCC-C07F-4E1B-AA37-CC8EEAB0B2CD}"/>
              </a:ext>
            </a:extLst>
          </p:cNvPr>
          <p:cNvSpPr>
            <a:spLocks noChangeAspect="1" noChangeArrowheads="1"/>
          </p:cNvSpPr>
          <p:nvPr/>
        </p:nvSpPr>
        <p:spPr bwMode="auto">
          <a:xfrm>
            <a:off x="5943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 name="TextBox 19">
            <a:extLst>
              <a:ext uri="{FF2B5EF4-FFF2-40B4-BE49-F238E27FC236}">
                <a16:creationId xmlns:a16="http://schemas.microsoft.com/office/drawing/2014/main" id="{2F79DD0B-FF80-4AEA-BB22-D93F863899B7}"/>
              </a:ext>
            </a:extLst>
          </p:cNvPr>
          <p:cNvSpPr txBox="1"/>
          <p:nvPr/>
        </p:nvSpPr>
        <p:spPr>
          <a:xfrm>
            <a:off x="5851418" y="4978772"/>
            <a:ext cx="5932793" cy="1450397"/>
          </a:xfrm>
          <a:prstGeom prst="rect">
            <a:avLst/>
          </a:prstGeom>
          <a:noFill/>
        </p:spPr>
        <p:txBody>
          <a:bodyPr wrap="square">
            <a:spAutoFit/>
          </a:bodyPr>
          <a:lstStyle/>
          <a:p>
            <a:r>
              <a:rPr lang="en-US" b="0" i="0" dirty="0">
                <a:solidFill>
                  <a:srgbClr val="4C4C51"/>
                </a:solidFill>
                <a:effectLst/>
                <a:latin typeface="Segoe UI" panose="020B0502040204020203" pitchFamily="34" charset="0"/>
              </a:rPr>
              <a:t>Gain the security of virtual machines for your container workloads, while preserving the efficiency of lightweight containers</a:t>
            </a:r>
            <a:r>
              <a:rPr lang="en-US" dirty="0">
                <a:solidFill>
                  <a:srgbClr val="4C4C51"/>
                </a:solidFill>
                <a:latin typeface="Segoe UI" panose="020B0502040204020203" pitchFamily="34" charset="0"/>
              </a:rPr>
              <a:t>.  </a:t>
            </a:r>
            <a:r>
              <a:rPr lang="en-US" b="0" i="0" dirty="0">
                <a:solidFill>
                  <a:srgbClr val="4C4C51"/>
                </a:solidFill>
                <a:effectLst/>
                <a:latin typeface="Segoe UI" panose="020B0502040204020203" pitchFamily="34" charset="0"/>
              </a:rPr>
              <a:t>ACI provides hypervisor isolation for each container group to ensure containers run in isolation without sharing a kernel.</a:t>
            </a:r>
            <a:endParaRPr lang="en-US" dirty="0"/>
          </a:p>
        </p:txBody>
      </p:sp>
      <p:pic>
        <p:nvPicPr>
          <p:cNvPr id="14" name="Picture 13">
            <a:extLst>
              <a:ext uri="{FF2B5EF4-FFF2-40B4-BE49-F238E27FC236}">
                <a16:creationId xmlns:a16="http://schemas.microsoft.com/office/drawing/2014/main" id="{6B3C4771-8BD4-48A4-841D-C015E29E6E3E}"/>
              </a:ext>
            </a:extLst>
          </p:cNvPr>
          <p:cNvPicPr>
            <a:picLocks noChangeAspect="1"/>
          </p:cNvPicPr>
          <p:nvPr/>
        </p:nvPicPr>
        <p:blipFill>
          <a:blip r:embed="rId4"/>
          <a:stretch>
            <a:fillRect/>
          </a:stretch>
        </p:blipFill>
        <p:spPr>
          <a:xfrm>
            <a:off x="10174987" y="2333876"/>
            <a:ext cx="1428750" cy="1428750"/>
          </a:xfrm>
          <a:prstGeom prst="rect">
            <a:avLst/>
          </a:prstGeom>
        </p:spPr>
      </p:pic>
    </p:spTree>
    <p:extLst>
      <p:ext uri="{BB962C8B-B14F-4D97-AF65-F5344CB8AC3E}">
        <p14:creationId xmlns:p14="http://schemas.microsoft.com/office/powerpoint/2010/main" val="565516334"/>
      </p:ext>
    </p:extLst>
  </p:cSld>
  <p:clrMapOvr>
    <a:masterClrMapping/>
  </p:clrMapOvr>
  <p:transition>
    <p:fade/>
  </p:transition>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B8A4A6-2B26-43DE-8B22-E95F501C2309}"/>
              </a:ext>
            </a:extLst>
          </p:cNvPr>
          <p:cNvSpPr>
            <a:spLocks noGrp="1"/>
          </p:cNvSpPr>
          <p:nvPr>
            <p:ph type="title"/>
          </p:nvPr>
        </p:nvSpPr>
        <p:spPr/>
        <p:txBody>
          <a:bodyPr/>
          <a:lstStyle/>
          <a:p>
            <a:r>
              <a:rPr lang="en-US" dirty="0"/>
              <a:t>Azure Container Instances (ACI)</a:t>
            </a:r>
          </a:p>
        </p:txBody>
      </p:sp>
      <p:sp>
        <p:nvSpPr>
          <p:cNvPr id="7" name="AutoShape 2">
            <a:extLst>
              <a:ext uri="{FF2B5EF4-FFF2-40B4-BE49-F238E27FC236}">
                <a16:creationId xmlns:a16="http://schemas.microsoft.com/office/drawing/2014/main" id="{D15EAAF0-3BE5-4EE7-A1EC-7610BF9875E9}"/>
              </a:ext>
            </a:extLst>
          </p:cNvPr>
          <p:cNvSpPr>
            <a:spLocks noChangeAspect="1" noChangeArrowheads="1"/>
          </p:cNvSpPr>
          <p:nvPr/>
        </p:nvSpPr>
        <p:spPr bwMode="auto">
          <a:xfrm>
            <a:off x="5943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8" name="Picture 7">
            <a:extLst>
              <a:ext uri="{FF2B5EF4-FFF2-40B4-BE49-F238E27FC236}">
                <a16:creationId xmlns:a16="http://schemas.microsoft.com/office/drawing/2014/main" id="{79CF2DC8-F5A4-4BB6-872E-534B3023B52D}"/>
              </a:ext>
            </a:extLst>
          </p:cNvPr>
          <p:cNvPicPr>
            <a:picLocks noChangeAspect="1"/>
          </p:cNvPicPr>
          <p:nvPr/>
        </p:nvPicPr>
        <p:blipFill>
          <a:blip r:embed="rId3"/>
          <a:stretch>
            <a:fillRect/>
          </a:stretch>
        </p:blipFill>
        <p:spPr>
          <a:xfrm>
            <a:off x="1253593" y="1168481"/>
            <a:ext cx="1428750" cy="1428750"/>
          </a:xfrm>
          <a:prstGeom prst="rect">
            <a:avLst/>
          </a:prstGeom>
        </p:spPr>
      </p:pic>
      <p:pic>
        <p:nvPicPr>
          <p:cNvPr id="10" name="Picture 9">
            <a:extLst>
              <a:ext uri="{FF2B5EF4-FFF2-40B4-BE49-F238E27FC236}">
                <a16:creationId xmlns:a16="http://schemas.microsoft.com/office/drawing/2014/main" id="{1E734EBB-E6CE-4707-A62F-2D5CD2B1E825}"/>
              </a:ext>
            </a:extLst>
          </p:cNvPr>
          <p:cNvPicPr>
            <a:picLocks noChangeAspect="1"/>
          </p:cNvPicPr>
          <p:nvPr/>
        </p:nvPicPr>
        <p:blipFill>
          <a:blip r:embed="rId4"/>
          <a:stretch>
            <a:fillRect/>
          </a:stretch>
        </p:blipFill>
        <p:spPr>
          <a:xfrm>
            <a:off x="1253593" y="3069490"/>
            <a:ext cx="1428750" cy="1428750"/>
          </a:xfrm>
          <a:prstGeom prst="rect">
            <a:avLst/>
          </a:prstGeom>
        </p:spPr>
      </p:pic>
      <p:pic>
        <p:nvPicPr>
          <p:cNvPr id="12" name="Picture 11">
            <a:extLst>
              <a:ext uri="{FF2B5EF4-FFF2-40B4-BE49-F238E27FC236}">
                <a16:creationId xmlns:a16="http://schemas.microsoft.com/office/drawing/2014/main" id="{95947F1A-8B8B-4B74-AB7B-96B12E8E97BB}"/>
              </a:ext>
            </a:extLst>
          </p:cNvPr>
          <p:cNvPicPr>
            <a:picLocks noChangeAspect="1"/>
          </p:cNvPicPr>
          <p:nvPr/>
        </p:nvPicPr>
        <p:blipFill>
          <a:blip r:embed="rId5"/>
          <a:stretch>
            <a:fillRect/>
          </a:stretch>
        </p:blipFill>
        <p:spPr>
          <a:xfrm>
            <a:off x="1253593" y="5086061"/>
            <a:ext cx="1428750" cy="1428750"/>
          </a:xfrm>
          <a:prstGeom prst="rect">
            <a:avLst/>
          </a:prstGeom>
        </p:spPr>
      </p:pic>
      <p:sp>
        <p:nvSpPr>
          <p:cNvPr id="14" name="Rectangle 13">
            <a:extLst>
              <a:ext uri="{FF2B5EF4-FFF2-40B4-BE49-F238E27FC236}">
                <a16:creationId xmlns:a16="http://schemas.microsoft.com/office/drawing/2014/main" id="{7EDDE83A-7F93-4A72-B9AF-4572641BF433}"/>
              </a:ext>
            </a:extLst>
          </p:cNvPr>
          <p:cNvSpPr/>
          <p:nvPr/>
        </p:nvSpPr>
        <p:spPr>
          <a:xfrm>
            <a:off x="3025274" y="1882856"/>
            <a:ext cx="7518036" cy="430888"/>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defTabSz="1066800" eaLnBrk="1" fontAlgn="auto" latinLnBrk="0" hangingPunct="1">
              <a:lnSpc>
                <a:spcPct val="100000"/>
              </a:lnSpc>
              <a:spcBef>
                <a:spcPct val="0"/>
              </a:spcBef>
              <a:spcAft>
                <a:spcPct val="35000"/>
              </a:spcAft>
              <a:buClrTx/>
              <a:buSzTx/>
              <a:buFontTx/>
              <a:buNone/>
              <a:tabLst/>
              <a:defRPr/>
            </a:pPr>
            <a:r>
              <a:rPr kumimoji="0" lang="en-US" sz="2800" b="0" i="0" u="none" strike="noStrike" kern="0" cap="none" spc="0" normalizeH="0" baseline="0" noProof="0" dirty="0">
                <a:ln>
                  <a:noFill/>
                </a:ln>
                <a:effectLst/>
                <a:uLnTx/>
                <a:uFillTx/>
                <a:latin typeface="Segoe UI"/>
                <a:ea typeface="+mn-ea"/>
                <a:cs typeface="+mn-cs"/>
              </a:rPr>
              <a:t>Run containers without managing servers</a:t>
            </a:r>
          </a:p>
        </p:txBody>
      </p:sp>
      <p:sp>
        <p:nvSpPr>
          <p:cNvPr id="16" name="Rectangle 15">
            <a:extLst>
              <a:ext uri="{FF2B5EF4-FFF2-40B4-BE49-F238E27FC236}">
                <a16:creationId xmlns:a16="http://schemas.microsoft.com/office/drawing/2014/main" id="{48779D51-AA0A-4FC5-BF35-2129ABA0692E}"/>
              </a:ext>
            </a:extLst>
          </p:cNvPr>
          <p:cNvSpPr/>
          <p:nvPr/>
        </p:nvSpPr>
        <p:spPr>
          <a:xfrm>
            <a:off x="3025274" y="3783865"/>
            <a:ext cx="7518036" cy="430888"/>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defTabSz="1066800" eaLnBrk="1" fontAlgn="auto" latinLnBrk="0" hangingPunct="1">
              <a:lnSpc>
                <a:spcPct val="100000"/>
              </a:lnSpc>
              <a:spcBef>
                <a:spcPct val="0"/>
              </a:spcBef>
              <a:spcAft>
                <a:spcPct val="35000"/>
              </a:spcAft>
              <a:buClrTx/>
              <a:buSzTx/>
              <a:buFontTx/>
              <a:buNone/>
              <a:tabLst/>
              <a:defRPr/>
            </a:pPr>
            <a:r>
              <a:rPr kumimoji="0" lang="en-US" sz="2800" b="0" i="0" u="none" strike="noStrike" kern="0" cap="none" spc="0" normalizeH="0" baseline="0" noProof="0" dirty="0">
                <a:ln>
                  <a:noFill/>
                </a:ln>
                <a:effectLst/>
                <a:uLnTx/>
                <a:uFillTx/>
                <a:latin typeface="Segoe UI"/>
                <a:ea typeface="+mn-ea"/>
                <a:cs typeface="+mn-cs"/>
              </a:rPr>
              <a:t>Increase agility with containers on demand</a:t>
            </a:r>
          </a:p>
        </p:txBody>
      </p:sp>
      <p:sp>
        <p:nvSpPr>
          <p:cNvPr id="20" name="Rectangle 19">
            <a:extLst>
              <a:ext uri="{FF2B5EF4-FFF2-40B4-BE49-F238E27FC236}">
                <a16:creationId xmlns:a16="http://schemas.microsoft.com/office/drawing/2014/main" id="{46D6A298-A90D-47E1-A454-CE74584D5382}"/>
              </a:ext>
            </a:extLst>
          </p:cNvPr>
          <p:cNvSpPr/>
          <p:nvPr/>
        </p:nvSpPr>
        <p:spPr>
          <a:xfrm>
            <a:off x="3025274" y="5584992"/>
            <a:ext cx="7518036" cy="430888"/>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defTabSz="1066800" eaLnBrk="1" fontAlgn="auto" latinLnBrk="0" hangingPunct="1">
              <a:lnSpc>
                <a:spcPct val="100000"/>
              </a:lnSpc>
              <a:spcBef>
                <a:spcPct val="0"/>
              </a:spcBef>
              <a:spcAft>
                <a:spcPct val="35000"/>
              </a:spcAft>
              <a:buClrTx/>
              <a:buSzTx/>
              <a:buFontTx/>
              <a:buNone/>
              <a:tabLst/>
              <a:defRPr/>
            </a:pPr>
            <a:r>
              <a:rPr kumimoji="0" lang="en-US" sz="2800" b="0" i="0" u="none" strike="noStrike" kern="0" cap="none" spc="0" normalizeH="0" baseline="0" noProof="0" dirty="0">
                <a:ln>
                  <a:noFill/>
                </a:ln>
                <a:effectLst/>
                <a:uLnTx/>
                <a:uFillTx/>
                <a:latin typeface="Segoe UI"/>
                <a:ea typeface="+mn-ea"/>
                <a:cs typeface="+mn-cs"/>
              </a:rPr>
              <a:t>Secure applications with hypervisor isolation </a:t>
            </a:r>
          </a:p>
        </p:txBody>
      </p:sp>
    </p:spTree>
    <p:extLst>
      <p:ext uri="{BB962C8B-B14F-4D97-AF65-F5344CB8AC3E}">
        <p14:creationId xmlns:p14="http://schemas.microsoft.com/office/powerpoint/2010/main" val="2793021234"/>
      </p:ext>
    </p:extLst>
  </p:cSld>
  <p:clrMapOvr>
    <a:masterClrMapping/>
  </p:clrMapOvr>
  <p:transition>
    <p:fade/>
  </p:transition>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D7B656-3B0E-455A-8E90-DAE26A45B8E5}"/>
              </a:ext>
            </a:extLst>
          </p:cNvPr>
          <p:cNvSpPr>
            <a:spLocks noGrp="1"/>
          </p:cNvSpPr>
          <p:nvPr>
            <p:ph type="title"/>
          </p:nvPr>
        </p:nvSpPr>
        <p:spPr/>
        <p:txBody>
          <a:bodyPr/>
          <a:lstStyle/>
          <a:p>
            <a:r>
              <a:rPr lang="en-US" dirty="0"/>
              <a:t>Compliant Deployments</a:t>
            </a:r>
          </a:p>
        </p:txBody>
      </p:sp>
      <p:sp>
        <p:nvSpPr>
          <p:cNvPr id="3" name="Text Placeholder 2">
            <a:extLst>
              <a:ext uri="{FF2B5EF4-FFF2-40B4-BE49-F238E27FC236}">
                <a16:creationId xmlns:a16="http://schemas.microsoft.com/office/drawing/2014/main" id="{653419F5-7964-4336-82EE-F6F94502C174}"/>
              </a:ext>
            </a:extLst>
          </p:cNvPr>
          <p:cNvSpPr>
            <a:spLocks noGrp="1"/>
          </p:cNvSpPr>
          <p:nvPr>
            <p:ph type="body" sz="quarter" idx="10"/>
          </p:nvPr>
        </p:nvSpPr>
        <p:spPr>
          <a:xfrm>
            <a:off x="3712554" y="1301796"/>
            <a:ext cx="4081639" cy="430887"/>
          </a:xfrm>
        </p:spPr>
        <p:txBody>
          <a:bodyPr anchor="ctr"/>
          <a:lstStyle/>
          <a:p>
            <a:pPr marL="0" indent="0" algn="ctr">
              <a:buNone/>
            </a:pPr>
            <a:r>
              <a:rPr lang="en-US" dirty="0"/>
              <a:t>Hypervisor-level security</a:t>
            </a:r>
          </a:p>
        </p:txBody>
      </p:sp>
      <p:sp>
        <p:nvSpPr>
          <p:cNvPr id="4" name="Text Placeholder 2">
            <a:extLst>
              <a:ext uri="{FF2B5EF4-FFF2-40B4-BE49-F238E27FC236}">
                <a16:creationId xmlns:a16="http://schemas.microsoft.com/office/drawing/2014/main" id="{9561E9C2-EF0E-4D5C-9A20-9A4E2C94CCB7}"/>
              </a:ext>
            </a:extLst>
          </p:cNvPr>
          <p:cNvSpPr txBox="1">
            <a:spLocks/>
          </p:cNvSpPr>
          <p:nvPr/>
        </p:nvSpPr>
        <p:spPr>
          <a:xfrm>
            <a:off x="820353" y="2241053"/>
            <a:ext cx="2934855" cy="430887"/>
          </a:xfrm>
          <a:prstGeom prst="rect">
            <a:avLst/>
          </a:prstGeom>
        </p:spPr>
        <p:txBody>
          <a:bodyPr vert="horz" wrap="square" lIns="0" tIns="0" rIns="0" bIns="0" rtlCol="0" anchor="ctr">
            <a:spAutoFit/>
          </a:bodyPr>
          <a:lstStyle>
            <a:lvl1pPr marL="228600" marR="0" indent="-228600"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sz="2800" kern="1200" spc="0" baseline="0">
                <a:gradFill>
                  <a:gsLst>
                    <a:gs pos="1250">
                      <a:schemeClr val="tx1"/>
                    </a:gs>
                    <a:gs pos="100000">
                      <a:schemeClr val="tx1"/>
                    </a:gs>
                  </a:gsLst>
                  <a:lin ang="5400000" scaled="0"/>
                </a:gradFill>
                <a:latin typeface="+mn-lt"/>
                <a:ea typeface="+mn-ea"/>
                <a:cs typeface="Segoe UI Semilight" panose="020B04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gradFill>
                  <a:gsLst>
                    <a:gs pos="1250">
                      <a:schemeClr val="tx1"/>
                    </a:gs>
                    <a:gs pos="100000">
                      <a:schemeClr val="tx1"/>
                    </a:gs>
                  </a:gsLst>
                  <a:lin ang="5400000" scaled="0"/>
                </a:gra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gradFill>
                  <a:gsLst>
                    <a:gs pos="1250">
                      <a:schemeClr val="tx1"/>
                    </a:gs>
                    <a:gs pos="100000">
                      <a:schemeClr val="tx1"/>
                    </a:gs>
                  </a:gsLst>
                  <a:lin ang="5400000" scaled="0"/>
                </a:gra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dirty="0"/>
              <a:t>Customer data</a:t>
            </a:r>
          </a:p>
        </p:txBody>
      </p:sp>
      <p:sp>
        <p:nvSpPr>
          <p:cNvPr id="6" name="Text Placeholder 2">
            <a:extLst>
              <a:ext uri="{FF2B5EF4-FFF2-40B4-BE49-F238E27FC236}">
                <a16:creationId xmlns:a16="http://schemas.microsoft.com/office/drawing/2014/main" id="{8CADE634-E59D-4215-AFBE-B1FF5C0E0E89}"/>
              </a:ext>
            </a:extLst>
          </p:cNvPr>
          <p:cNvSpPr txBox="1">
            <a:spLocks/>
          </p:cNvSpPr>
          <p:nvPr/>
        </p:nvSpPr>
        <p:spPr>
          <a:xfrm>
            <a:off x="184199" y="3960084"/>
            <a:ext cx="2186709" cy="430887"/>
          </a:xfrm>
          <a:prstGeom prst="rect">
            <a:avLst/>
          </a:prstGeom>
        </p:spPr>
        <p:txBody>
          <a:bodyPr vert="horz" wrap="square" lIns="0" tIns="0" rIns="0" bIns="0" rtlCol="0" anchor="ctr">
            <a:spAutoFit/>
          </a:bodyPr>
          <a:lstStyle>
            <a:lvl1pPr marL="228600" marR="0" indent="-228600"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sz="2800" kern="1200" spc="0" baseline="0">
                <a:gradFill>
                  <a:gsLst>
                    <a:gs pos="1250">
                      <a:schemeClr val="tx1"/>
                    </a:gs>
                    <a:gs pos="100000">
                      <a:schemeClr val="tx1"/>
                    </a:gs>
                  </a:gsLst>
                  <a:lin ang="5400000" scaled="0"/>
                </a:gradFill>
                <a:latin typeface="+mn-lt"/>
                <a:ea typeface="+mn-ea"/>
                <a:cs typeface="Segoe UI Semilight" panose="020B04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gradFill>
                  <a:gsLst>
                    <a:gs pos="1250">
                      <a:schemeClr val="tx1"/>
                    </a:gs>
                    <a:gs pos="100000">
                      <a:schemeClr val="tx1"/>
                    </a:gs>
                  </a:gsLst>
                  <a:lin ang="5400000" scaled="0"/>
                </a:gra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gradFill>
                  <a:gsLst>
                    <a:gs pos="1250">
                      <a:schemeClr val="tx1"/>
                    </a:gs>
                    <a:gs pos="100000">
                      <a:schemeClr val="tx1"/>
                    </a:gs>
                  </a:gsLst>
                  <a:lin ang="5400000" scaled="0"/>
                </a:gra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dirty="0"/>
              <a:t>Custom sizes</a:t>
            </a:r>
          </a:p>
        </p:txBody>
      </p:sp>
      <p:sp>
        <p:nvSpPr>
          <p:cNvPr id="8" name="Text Placeholder 2">
            <a:extLst>
              <a:ext uri="{FF2B5EF4-FFF2-40B4-BE49-F238E27FC236}">
                <a16:creationId xmlns:a16="http://schemas.microsoft.com/office/drawing/2014/main" id="{2EF46AEA-9C9F-4C62-A4CB-EDEF84A47FDD}"/>
              </a:ext>
            </a:extLst>
          </p:cNvPr>
          <p:cNvSpPr txBox="1">
            <a:spLocks/>
          </p:cNvSpPr>
          <p:nvPr/>
        </p:nvSpPr>
        <p:spPr>
          <a:xfrm>
            <a:off x="8796397" y="5398291"/>
            <a:ext cx="2934856" cy="430887"/>
          </a:xfrm>
          <a:prstGeom prst="rect">
            <a:avLst/>
          </a:prstGeom>
        </p:spPr>
        <p:txBody>
          <a:bodyPr vert="horz" wrap="square" lIns="0" tIns="0" rIns="0" bIns="0" rtlCol="0" anchor="ctr">
            <a:spAutoFit/>
          </a:bodyPr>
          <a:lstStyle>
            <a:lvl1pPr marL="228600" marR="0" indent="-228600"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sz="2800" kern="1200" spc="0" baseline="0">
                <a:gradFill>
                  <a:gsLst>
                    <a:gs pos="1250">
                      <a:schemeClr val="tx1"/>
                    </a:gs>
                    <a:gs pos="100000">
                      <a:schemeClr val="tx1"/>
                    </a:gs>
                  </a:gsLst>
                  <a:lin ang="5400000" scaled="0"/>
                </a:gradFill>
                <a:latin typeface="+mn-lt"/>
                <a:ea typeface="+mn-ea"/>
                <a:cs typeface="Segoe UI Semilight" panose="020B04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gradFill>
                  <a:gsLst>
                    <a:gs pos="1250">
                      <a:schemeClr val="tx1"/>
                    </a:gs>
                    <a:gs pos="100000">
                      <a:schemeClr val="tx1"/>
                    </a:gs>
                  </a:gsLst>
                  <a:lin ang="5400000" scaled="0"/>
                </a:gra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gradFill>
                  <a:gsLst>
                    <a:gs pos="1250">
                      <a:schemeClr val="tx1"/>
                    </a:gs>
                    <a:gs pos="100000">
                      <a:schemeClr val="tx1"/>
                    </a:gs>
                  </a:gsLst>
                  <a:lin ang="5400000" scaled="0"/>
                </a:gra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dirty="0"/>
              <a:t>Persistent storage </a:t>
            </a:r>
          </a:p>
        </p:txBody>
      </p:sp>
      <p:sp>
        <p:nvSpPr>
          <p:cNvPr id="10" name="Text Placeholder 2">
            <a:extLst>
              <a:ext uri="{FF2B5EF4-FFF2-40B4-BE49-F238E27FC236}">
                <a16:creationId xmlns:a16="http://schemas.microsoft.com/office/drawing/2014/main" id="{1B08D555-2A24-45BE-A09D-8F68C376DC08}"/>
              </a:ext>
            </a:extLst>
          </p:cNvPr>
          <p:cNvSpPr txBox="1">
            <a:spLocks/>
          </p:cNvSpPr>
          <p:nvPr/>
        </p:nvSpPr>
        <p:spPr>
          <a:xfrm>
            <a:off x="8545904" y="2241053"/>
            <a:ext cx="3435841" cy="1465016"/>
          </a:xfrm>
          <a:prstGeom prst="rect">
            <a:avLst/>
          </a:prstGeom>
        </p:spPr>
        <p:txBody>
          <a:bodyPr vert="horz" wrap="square" lIns="0" tIns="0" rIns="0" bIns="0" rtlCol="0" anchor="ctr">
            <a:spAutoFit/>
          </a:bodyPr>
          <a:lstStyle>
            <a:lvl1pPr marL="228600" marR="0" indent="-228600"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sz="2800" kern="1200" spc="0" baseline="0">
                <a:gradFill>
                  <a:gsLst>
                    <a:gs pos="1250">
                      <a:schemeClr val="tx1"/>
                    </a:gs>
                    <a:gs pos="100000">
                      <a:schemeClr val="tx1"/>
                    </a:gs>
                  </a:gsLst>
                  <a:lin ang="5400000" scaled="0"/>
                </a:gradFill>
                <a:latin typeface="+mn-lt"/>
                <a:ea typeface="+mn-ea"/>
                <a:cs typeface="Segoe UI Semilight" panose="020B04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gradFill>
                  <a:gsLst>
                    <a:gs pos="1250">
                      <a:schemeClr val="tx1"/>
                    </a:gs>
                    <a:gs pos="100000">
                      <a:schemeClr val="tx1"/>
                    </a:gs>
                  </a:gsLst>
                  <a:lin ang="5400000" scaled="0"/>
                </a:gra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gradFill>
                  <a:gsLst>
                    <a:gs pos="1250">
                      <a:schemeClr val="tx1"/>
                    </a:gs>
                    <a:gs pos="100000">
                      <a:schemeClr val="tx1"/>
                    </a:gs>
                  </a:gsLst>
                  <a:lin ang="5400000" scaled="0"/>
                </a:gra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dirty="0"/>
              <a:t>Linux </a:t>
            </a:r>
          </a:p>
          <a:p>
            <a:pPr marL="0" indent="0" algn="ctr">
              <a:buNone/>
            </a:pPr>
            <a:r>
              <a:rPr lang="en-US" dirty="0"/>
              <a:t>and </a:t>
            </a:r>
          </a:p>
          <a:p>
            <a:pPr marL="0" indent="0" algn="ctr">
              <a:buNone/>
            </a:pPr>
            <a:r>
              <a:rPr lang="en-US" dirty="0"/>
              <a:t>Windows containers</a:t>
            </a:r>
          </a:p>
        </p:txBody>
      </p:sp>
      <p:sp>
        <p:nvSpPr>
          <p:cNvPr id="12" name="Text Placeholder 2">
            <a:extLst>
              <a:ext uri="{FF2B5EF4-FFF2-40B4-BE49-F238E27FC236}">
                <a16:creationId xmlns:a16="http://schemas.microsoft.com/office/drawing/2014/main" id="{E74C5F63-B214-4D2F-94BF-334209A093ED}"/>
              </a:ext>
            </a:extLst>
          </p:cNvPr>
          <p:cNvSpPr txBox="1">
            <a:spLocks/>
          </p:cNvSpPr>
          <p:nvPr/>
        </p:nvSpPr>
        <p:spPr>
          <a:xfrm>
            <a:off x="0" y="5692000"/>
            <a:ext cx="3932382" cy="430887"/>
          </a:xfrm>
          <a:prstGeom prst="rect">
            <a:avLst/>
          </a:prstGeom>
        </p:spPr>
        <p:txBody>
          <a:bodyPr vert="horz" wrap="square" lIns="0" tIns="0" rIns="0" bIns="0" rtlCol="0" anchor="ctr">
            <a:spAutoFit/>
          </a:bodyPr>
          <a:lstStyle>
            <a:lvl1pPr marL="228600" marR="0" indent="-228600"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sz="2800" kern="1200" spc="0" baseline="0">
                <a:gradFill>
                  <a:gsLst>
                    <a:gs pos="1250">
                      <a:schemeClr val="tx1"/>
                    </a:gs>
                    <a:gs pos="100000">
                      <a:schemeClr val="tx1"/>
                    </a:gs>
                  </a:gsLst>
                  <a:lin ang="5400000" scaled="0"/>
                </a:gradFill>
                <a:latin typeface="+mn-lt"/>
                <a:ea typeface="+mn-ea"/>
                <a:cs typeface="Segoe UI Semilight" panose="020B04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gradFill>
                  <a:gsLst>
                    <a:gs pos="1250">
                      <a:schemeClr val="tx1"/>
                    </a:gs>
                    <a:gs pos="100000">
                      <a:schemeClr val="tx1"/>
                    </a:gs>
                  </a:gsLst>
                  <a:lin ang="5400000" scaled="0"/>
                </a:gra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gradFill>
                  <a:gsLst>
                    <a:gs pos="1250">
                      <a:schemeClr val="tx1"/>
                    </a:gs>
                    <a:gs pos="100000">
                      <a:schemeClr val="tx1"/>
                    </a:gs>
                  </a:gsLst>
                  <a:lin ang="5400000" scaled="0"/>
                </a:gra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dirty="0"/>
              <a:t>Co-scheduled groups</a:t>
            </a:r>
          </a:p>
        </p:txBody>
      </p:sp>
      <p:sp>
        <p:nvSpPr>
          <p:cNvPr id="14" name="Text Placeholder 2">
            <a:extLst>
              <a:ext uri="{FF2B5EF4-FFF2-40B4-BE49-F238E27FC236}">
                <a16:creationId xmlns:a16="http://schemas.microsoft.com/office/drawing/2014/main" id="{18DECDCA-264D-41E7-80C7-70FF7B576A92}"/>
              </a:ext>
            </a:extLst>
          </p:cNvPr>
          <p:cNvSpPr txBox="1">
            <a:spLocks/>
          </p:cNvSpPr>
          <p:nvPr/>
        </p:nvSpPr>
        <p:spPr>
          <a:xfrm>
            <a:off x="3390004" y="6291919"/>
            <a:ext cx="4726738" cy="430887"/>
          </a:xfrm>
          <a:prstGeom prst="rect">
            <a:avLst/>
          </a:prstGeom>
        </p:spPr>
        <p:txBody>
          <a:bodyPr vert="horz" wrap="square" lIns="0" tIns="0" rIns="0" bIns="0" rtlCol="0" anchor="ctr">
            <a:spAutoFit/>
          </a:bodyPr>
          <a:lstStyle>
            <a:lvl1pPr marL="228600" marR="0" indent="-228600"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sz="2800" kern="1200" spc="0" baseline="0">
                <a:gradFill>
                  <a:gsLst>
                    <a:gs pos="1250">
                      <a:schemeClr val="tx1"/>
                    </a:gs>
                    <a:gs pos="100000">
                      <a:schemeClr val="tx1"/>
                    </a:gs>
                  </a:gsLst>
                  <a:lin ang="5400000" scaled="0"/>
                </a:gradFill>
                <a:latin typeface="+mn-lt"/>
                <a:ea typeface="+mn-ea"/>
                <a:cs typeface="Segoe UI Semilight" panose="020B04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gradFill>
                  <a:gsLst>
                    <a:gs pos="1250">
                      <a:schemeClr val="tx1"/>
                    </a:gs>
                    <a:gs pos="100000">
                      <a:schemeClr val="tx1"/>
                    </a:gs>
                  </a:gsLst>
                  <a:lin ang="5400000" scaled="0"/>
                </a:gra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gradFill>
                  <a:gsLst>
                    <a:gs pos="1250">
                      <a:schemeClr val="tx1"/>
                    </a:gs>
                    <a:gs pos="100000">
                      <a:schemeClr val="tx1"/>
                    </a:gs>
                  </a:gsLst>
                  <a:lin ang="5400000" scaled="0"/>
                </a:gra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dirty="0"/>
              <a:t>Virtual network deployment</a:t>
            </a:r>
          </a:p>
        </p:txBody>
      </p:sp>
      <p:pic>
        <p:nvPicPr>
          <p:cNvPr id="18" name="Picture 17">
            <a:extLst>
              <a:ext uri="{FF2B5EF4-FFF2-40B4-BE49-F238E27FC236}">
                <a16:creationId xmlns:a16="http://schemas.microsoft.com/office/drawing/2014/main" id="{8EB4B525-2F31-4BC3-A45A-09351E31F5F4}"/>
              </a:ext>
            </a:extLst>
          </p:cNvPr>
          <p:cNvPicPr>
            <a:picLocks noChangeAspect="1"/>
          </p:cNvPicPr>
          <p:nvPr/>
        </p:nvPicPr>
        <p:blipFill>
          <a:blip r:embed="rId3"/>
          <a:stretch>
            <a:fillRect/>
          </a:stretch>
        </p:blipFill>
        <p:spPr>
          <a:xfrm>
            <a:off x="1830581" y="1286297"/>
            <a:ext cx="914400" cy="914400"/>
          </a:xfrm>
          <a:prstGeom prst="rect">
            <a:avLst/>
          </a:prstGeom>
        </p:spPr>
      </p:pic>
      <p:pic>
        <p:nvPicPr>
          <p:cNvPr id="20" name="Picture 19">
            <a:extLst>
              <a:ext uri="{FF2B5EF4-FFF2-40B4-BE49-F238E27FC236}">
                <a16:creationId xmlns:a16="http://schemas.microsoft.com/office/drawing/2014/main" id="{4B0DE0E5-41E5-4E86-A148-FFB41A863A83}"/>
              </a:ext>
            </a:extLst>
          </p:cNvPr>
          <p:cNvPicPr>
            <a:picLocks noChangeAspect="1"/>
          </p:cNvPicPr>
          <p:nvPr/>
        </p:nvPicPr>
        <p:blipFill>
          <a:blip r:embed="rId4"/>
          <a:stretch>
            <a:fillRect/>
          </a:stretch>
        </p:blipFill>
        <p:spPr>
          <a:xfrm>
            <a:off x="4840903" y="5212080"/>
            <a:ext cx="1664208" cy="1188720"/>
          </a:xfrm>
          <a:prstGeom prst="rect">
            <a:avLst/>
          </a:prstGeom>
        </p:spPr>
      </p:pic>
      <p:pic>
        <p:nvPicPr>
          <p:cNvPr id="28" name="Picture 27">
            <a:extLst>
              <a:ext uri="{FF2B5EF4-FFF2-40B4-BE49-F238E27FC236}">
                <a16:creationId xmlns:a16="http://schemas.microsoft.com/office/drawing/2014/main" id="{CC6C66B6-8249-4EC4-A51F-3151C28A41B2}"/>
              </a:ext>
            </a:extLst>
          </p:cNvPr>
          <p:cNvPicPr>
            <a:picLocks noChangeAspect="1"/>
          </p:cNvPicPr>
          <p:nvPr/>
        </p:nvPicPr>
        <p:blipFill>
          <a:blip r:embed="rId5"/>
          <a:stretch>
            <a:fillRect/>
          </a:stretch>
        </p:blipFill>
        <p:spPr>
          <a:xfrm>
            <a:off x="5383101" y="325091"/>
            <a:ext cx="918306" cy="914400"/>
          </a:xfrm>
          <a:prstGeom prst="rect">
            <a:avLst/>
          </a:prstGeom>
        </p:spPr>
      </p:pic>
      <p:pic>
        <p:nvPicPr>
          <p:cNvPr id="32" name="Picture 31">
            <a:extLst>
              <a:ext uri="{FF2B5EF4-FFF2-40B4-BE49-F238E27FC236}">
                <a16:creationId xmlns:a16="http://schemas.microsoft.com/office/drawing/2014/main" id="{C33AA5DD-3B53-4B3E-80A1-686D2D300C63}"/>
              </a:ext>
            </a:extLst>
          </p:cNvPr>
          <p:cNvPicPr>
            <a:picLocks noChangeAspect="1"/>
          </p:cNvPicPr>
          <p:nvPr/>
        </p:nvPicPr>
        <p:blipFill>
          <a:blip r:embed="rId6"/>
          <a:stretch>
            <a:fillRect/>
          </a:stretch>
        </p:blipFill>
        <p:spPr>
          <a:xfrm>
            <a:off x="9549450" y="672643"/>
            <a:ext cx="1428750" cy="1428750"/>
          </a:xfrm>
          <a:prstGeom prst="rect">
            <a:avLst/>
          </a:prstGeom>
        </p:spPr>
      </p:pic>
      <p:pic>
        <p:nvPicPr>
          <p:cNvPr id="34" name="Picture 33">
            <a:extLst>
              <a:ext uri="{FF2B5EF4-FFF2-40B4-BE49-F238E27FC236}">
                <a16:creationId xmlns:a16="http://schemas.microsoft.com/office/drawing/2014/main" id="{9A53CB4A-90BC-4BD5-A47E-5D463C925AEA}"/>
              </a:ext>
            </a:extLst>
          </p:cNvPr>
          <p:cNvPicPr>
            <a:picLocks noChangeAspect="1"/>
          </p:cNvPicPr>
          <p:nvPr/>
        </p:nvPicPr>
        <p:blipFill>
          <a:blip r:embed="rId7"/>
          <a:stretch>
            <a:fillRect/>
          </a:stretch>
        </p:blipFill>
        <p:spPr>
          <a:xfrm>
            <a:off x="1509700" y="4927583"/>
            <a:ext cx="828675" cy="723900"/>
          </a:xfrm>
          <a:prstGeom prst="rect">
            <a:avLst/>
          </a:prstGeom>
        </p:spPr>
      </p:pic>
      <p:pic>
        <p:nvPicPr>
          <p:cNvPr id="40" name="Picture 39">
            <a:extLst>
              <a:ext uri="{FF2B5EF4-FFF2-40B4-BE49-F238E27FC236}">
                <a16:creationId xmlns:a16="http://schemas.microsoft.com/office/drawing/2014/main" id="{947CBB77-E85C-40A2-AF76-B6EBCB45175C}"/>
              </a:ext>
            </a:extLst>
          </p:cNvPr>
          <p:cNvPicPr>
            <a:picLocks noChangeAspect="1"/>
          </p:cNvPicPr>
          <p:nvPr/>
        </p:nvPicPr>
        <p:blipFill>
          <a:blip r:embed="rId8"/>
          <a:stretch>
            <a:fillRect/>
          </a:stretch>
        </p:blipFill>
        <p:spPr>
          <a:xfrm>
            <a:off x="989111" y="3045684"/>
            <a:ext cx="914400" cy="914400"/>
          </a:xfrm>
          <a:prstGeom prst="rect">
            <a:avLst/>
          </a:prstGeom>
        </p:spPr>
      </p:pic>
      <p:pic>
        <p:nvPicPr>
          <p:cNvPr id="42" name="Picture 41">
            <a:extLst>
              <a:ext uri="{FF2B5EF4-FFF2-40B4-BE49-F238E27FC236}">
                <a16:creationId xmlns:a16="http://schemas.microsoft.com/office/drawing/2014/main" id="{49B372C6-F138-40E1-B292-A5CC4766FAEE}"/>
              </a:ext>
            </a:extLst>
          </p:cNvPr>
          <p:cNvPicPr>
            <a:picLocks noChangeAspect="1"/>
          </p:cNvPicPr>
          <p:nvPr/>
        </p:nvPicPr>
        <p:blipFill>
          <a:blip r:embed="rId9"/>
          <a:stretch>
            <a:fillRect/>
          </a:stretch>
        </p:blipFill>
        <p:spPr>
          <a:xfrm>
            <a:off x="9926302" y="4472056"/>
            <a:ext cx="914400" cy="914400"/>
          </a:xfrm>
          <a:prstGeom prst="rect">
            <a:avLst/>
          </a:prstGeom>
        </p:spPr>
      </p:pic>
      <p:pic>
        <p:nvPicPr>
          <p:cNvPr id="46" name="Picture 45">
            <a:extLst>
              <a:ext uri="{FF2B5EF4-FFF2-40B4-BE49-F238E27FC236}">
                <a16:creationId xmlns:a16="http://schemas.microsoft.com/office/drawing/2014/main" id="{E32AFE13-6860-4228-A7E3-0ABD55D7B68C}"/>
              </a:ext>
            </a:extLst>
          </p:cNvPr>
          <p:cNvPicPr>
            <a:picLocks noChangeAspect="1"/>
          </p:cNvPicPr>
          <p:nvPr/>
        </p:nvPicPr>
        <p:blipFill>
          <a:blip r:embed="rId10"/>
          <a:stretch>
            <a:fillRect/>
          </a:stretch>
        </p:blipFill>
        <p:spPr>
          <a:xfrm>
            <a:off x="4987207" y="2588484"/>
            <a:ext cx="1371600" cy="1371600"/>
          </a:xfrm>
          <a:prstGeom prst="rect">
            <a:avLst/>
          </a:prstGeom>
        </p:spPr>
      </p:pic>
      <p:sp>
        <p:nvSpPr>
          <p:cNvPr id="48" name="Text Placeholder 2">
            <a:extLst>
              <a:ext uri="{FF2B5EF4-FFF2-40B4-BE49-F238E27FC236}">
                <a16:creationId xmlns:a16="http://schemas.microsoft.com/office/drawing/2014/main" id="{56A7135E-DB8F-4D3A-9087-F079575B4772}"/>
              </a:ext>
            </a:extLst>
          </p:cNvPr>
          <p:cNvSpPr txBox="1">
            <a:spLocks/>
          </p:cNvSpPr>
          <p:nvPr/>
        </p:nvSpPr>
        <p:spPr>
          <a:xfrm>
            <a:off x="4901874" y="4000979"/>
            <a:ext cx="1401515" cy="430887"/>
          </a:xfrm>
          <a:prstGeom prst="rect">
            <a:avLst/>
          </a:prstGeom>
        </p:spPr>
        <p:txBody>
          <a:bodyPr vert="horz" wrap="square" lIns="0" tIns="0" rIns="0" bIns="0" rtlCol="0" anchor="ctr">
            <a:spAutoFit/>
          </a:bodyPr>
          <a:lstStyle>
            <a:lvl1pPr marL="228600" marR="0" indent="-228600"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sz="2800" kern="1200" spc="0" baseline="0">
                <a:gradFill>
                  <a:gsLst>
                    <a:gs pos="1250">
                      <a:schemeClr val="tx1"/>
                    </a:gs>
                    <a:gs pos="100000">
                      <a:schemeClr val="tx1"/>
                    </a:gs>
                  </a:gsLst>
                  <a:lin ang="5400000" scaled="0"/>
                </a:gradFill>
                <a:latin typeface="+mn-lt"/>
                <a:ea typeface="+mn-ea"/>
                <a:cs typeface="Segoe UI Semilight" panose="020B04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gradFill>
                  <a:gsLst>
                    <a:gs pos="1250">
                      <a:schemeClr val="tx1"/>
                    </a:gs>
                    <a:gs pos="100000">
                      <a:schemeClr val="tx1"/>
                    </a:gs>
                  </a:gsLst>
                  <a:lin ang="5400000" scaled="0"/>
                </a:gra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gradFill>
                  <a:gsLst>
                    <a:gs pos="1250">
                      <a:schemeClr val="tx1"/>
                    </a:gs>
                    <a:gs pos="100000">
                      <a:schemeClr val="tx1"/>
                    </a:gs>
                  </a:gsLst>
                  <a:lin ang="5400000" scaled="0"/>
                </a:gra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dirty="0"/>
              <a:t>Azure</a:t>
            </a:r>
          </a:p>
        </p:txBody>
      </p:sp>
      <p:pic>
        <p:nvPicPr>
          <p:cNvPr id="52" name="Picture 51">
            <a:extLst>
              <a:ext uri="{FF2B5EF4-FFF2-40B4-BE49-F238E27FC236}">
                <a16:creationId xmlns:a16="http://schemas.microsoft.com/office/drawing/2014/main" id="{6C0100AC-7ABB-429E-8B38-AEBA1E2D3C35}"/>
              </a:ext>
            </a:extLst>
          </p:cNvPr>
          <p:cNvPicPr>
            <a:picLocks noChangeAspect="1"/>
          </p:cNvPicPr>
          <p:nvPr/>
        </p:nvPicPr>
        <p:blipFill>
          <a:blip r:embed="rId11"/>
          <a:stretch>
            <a:fillRect/>
          </a:stretch>
        </p:blipFill>
        <p:spPr>
          <a:xfrm>
            <a:off x="3490243" y="3557656"/>
            <a:ext cx="862698" cy="914400"/>
          </a:xfrm>
          <a:prstGeom prst="rect">
            <a:avLst/>
          </a:prstGeom>
        </p:spPr>
      </p:pic>
      <p:sp>
        <p:nvSpPr>
          <p:cNvPr id="58" name="cloud" title="Icon of a cloud">
            <a:extLst>
              <a:ext uri="{FF2B5EF4-FFF2-40B4-BE49-F238E27FC236}">
                <a16:creationId xmlns:a16="http://schemas.microsoft.com/office/drawing/2014/main" id="{1C0F14DB-12A5-4F86-9046-9BF3A9A027D9}"/>
              </a:ext>
            </a:extLst>
          </p:cNvPr>
          <p:cNvSpPr>
            <a:spLocks noChangeAspect="1"/>
          </p:cNvSpPr>
          <p:nvPr/>
        </p:nvSpPr>
        <p:spPr bwMode="auto">
          <a:xfrm flipH="1">
            <a:off x="3232874" y="1906825"/>
            <a:ext cx="5040998" cy="3112168"/>
          </a:xfrm>
          <a:custGeom>
            <a:avLst/>
            <a:gdLst>
              <a:gd name="T0" fmla="*/ 281 w 344"/>
              <a:gd name="T1" fmla="*/ 216 h 217"/>
              <a:gd name="T2" fmla="*/ 281 w 344"/>
              <a:gd name="T3" fmla="*/ 217 h 217"/>
              <a:gd name="T4" fmla="*/ 88 w 344"/>
              <a:gd name="T5" fmla="*/ 217 h 217"/>
              <a:gd name="T6" fmla="*/ 88 w 344"/>
              <a:gd name="T7" fmla="*/ 217 h 217"/>
              <a:gd name="T8" fmla="*/ 86 w 344"/>
              <a:gd name="T9" fmla="*/ 217 h 217"/>
              <a:gd name="T10" fmla="*/ 0 w 344"/>
              <a:gd name="T11" fmla="*/ 130 h 217"/>
              <a:gd name="T12" fmla="*/ 86 w 344"/>
              <a:gd name="T13" fmla="*/ 44 h 217"/>
              <a:gd name="T14" fmla="*/ 104 w 344"/>
              <a:gd name="T15" fmla="*/ 45 h 217"/>
              <a:gd name="T16" fmla="*/ 184 w 344"/>
              <a:gd name="T17" fmla="*/ 0 h 217"/>
              <a:gd name="T18" fmla="*/ 278 w 344"/>
              <a:gd name="T19" fmla="*/ 85 h 217"/>
              <a:gd name="T20" fmla="*/ 278 w 344"/>
              <a:gd name="T21" fmla="*/ 85 h 217"/>
              <a:gd name="T22" fmla="*/ 344 w 344"/>
              <a:gd name="T23" fmla="*/ 151 h 217"/>
              <a:gd name="T24" fmla="*/ 281 w 344"/>
              <a:gd name="T25" fmla="*/ 216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4" h="217">
                <a:moveTo>
                  <a:pt x="281" y="216"/>
                </a:moveTo>
                <a:cubicBezTo>
                  <a:pt x="281" y="217"/>
                  <a:pt x="281" y="217"/>
                  <a:pt x="281" y="217"/>
                </a:cubicBezTo>
                <a:cubicBezTo>
                  <a:pt x="88" y="217"/>
                  <a:pt x="88" y="217"/>
                  <a:pt x="88" y="217"/>
                </a:cubicBezTo>
                <a:cubicBezTo>
                  <a:pt x="88" y="217"/>
                  <a:pt x="88" y="217"/>
                  <a:pt x="88" y="217"/>
                </a:cubicBezTo>
                <a:cubicBezTo>
                  <a:pt x="87" y="217"/>
                  <a:pt x="87" y="217"/>
                  <a:pt x="86" y="217"/>
                </a:cubicBezTo>
                <a:cubicBezTo>
                  <a:pt x="39" y="217"/>
                  <a:pt x="0" y="178"/>
                  <a:pt x="0" y="130"/>
                </a:cubicBezTo>
                <a:cubicBezTo>
                  <a:pt x="0" y="82"/>
                  <a:pt x="39" y="44"/>
                  <a:pt x="86" y="44"/>
                </a:cubicBezTo>
                <a:cubicBezTo>
                  <a:pt x="92" y="44"/>
                  <a:pt x="98" y="44"/>
                  <a:pt x="104" y="45"/>
                </a:cubicBezTo>
                <a:cubicBezTo>
                  <a:pt x="121" y="18"/>
                  <a:pt x="150" y="0"/>
                  <a:pt x="184" y="0"/>
                </a:cubicBezTo>
                <a:cubicBezTo>
                  <a:pt x="233" y="0"/>
                  <a:pt x="273" y="37"/>
                  <a:pt x="278" y="85"/>
                </a:cubicBezTo>
                <a:cubicBezTo>
                  <a:pt x="278" y="85"/>
                  <a:pt x="278" y="85"/>
                  <a:pt x="278" y="85"/>
                </a:cubicBezTo>
                <a:cubicBezTo>
                  <a:pt x="315" y="85"/>
                  <a:pt x="344" y="114"/>
                  <a:pt x="344" y="151"/>
                </a:cubicBezTo>
                <a:cubicBezTo>
                  <a:pt x="344" y="186"/>
                  <a:pt x="316" y="215"/>
                  <a:pt x="281" y="216"/>
                </a:cubicBezTo>
                <a:close/>
              </a:path>
            </a:pathLst>
          </a:custGeom>
          <a:noFill/>
          <a:ln w="73025" cap="sq">
            <a:solidFill>
              <a:schemeClr val="accent1">
                <a:lumMod val="5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900" dirty="0">
              <a:gradFill>
                <a:gsLst>
                  <a:gs pos="0">
                    <a:srgbClr val="505050"/>
                  </a:gs>
                  <a:gs pos="100000">
                    <a:srgbClr val="505050"/>
                  </a:gs>
                </a:gsLst>
              </a:gradFill>
            </a:endParaRPr>
          </a:p>
        </p:txBody>
      </p:sp>
    </p:spTree>
    <p:extLst>
      <p:ext uri="{BB962C8B-B14F-4D97-AF65-F5344CB8AC3E}">
        <p14:creationId xmlns:p14="http://schemas.microsoft.com/office/powerpoint/2010/main" val="2273345174"/>
      </p:ext>
    </p:extLst>
  </p:cSld>
  <p:clrMapOvr>
    <a:masterClrMapping/>
  </p:clrMapOvr>
  <p:transition>
    <p:fade/>
  </p:transition>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2C9CDA-067D-4526-8693-9B98660DD147}"/>
              </a:ext>
            </a:extLst>
          </p:cNvPr>
          <p:cNvSpPr>
            <a:spLocks noGrp="1"/>
          </p:cNvSpPr>
          <p:nvPr>
            <p:ph type="title"/>
          </p:nvPr>
        </p:nvSpPr>
        <p:spPr/>
        <p:txBody>
          <a:bodyPr/>
          <a:lstStyle/>
          <a:p>
            <a:r>
              <a:rPr lang="en-US" dirty="0">
                <a:ea typeface="+mj-lt"/>
                <a:cs typeface="+mj-lt"/>
              </a:rPr>
              <a:t>ACI Security</a:t>
            </a:r>
            <a:endParaRPr lang="en-US" dirty="0"/>
          </a:p>
        </p:txBody>
      </p:sp>
      <p:sp>
        <p:nvSpPr>
          <p:cNvPr id="6" name="Rectangle 5">
            <a:extLst>
              <a:ext uri="{FF2B5EF4-FFF2-40B4-BE49-F238E27FC236}">
                <a16:creationId xmlns:a16="http://schemas.microsoft.com/office/drawing/2014/main" id="{6F9BDD51-9AD2-40D0-8EED-773A9428C775}"/>
              </a:ext>
            </a:extLst>
          </p:cNvPr>
          <p:cNvSpPr/>
          <p:nvPr/>
        </p:nvSpPr>
        <p:spPr>
          <a:xfrm>
            <a:off x="588263" y="1296765"/>
            <a:ext cx="4989305" cy="648580"/>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defTabSz="1066800" eaLnBrk="1" fontAlgn="auto" latinLnBrk="0" hangingPunct="1">
              <a:lnSpc>
                <a:spcPct val="100000"/>
              </a:lnSpc>
              <a:spcBef>
                <a:spcPct val="0"/>
              </a:spcBef>
              <a:spcAft>
                <a:spcPct val="35000"/>
              </a:spcAft>
              <a:buClrTx/>
              <a:buSzTx/>
              <a:buFontTx/>
              <a:buNone/>
              <a:tabLst/>
              <a:defRPr/>
            </a:pPr>
            <a:r>
              <a:rPr kumimoji="0" lang="en-US" sz="2000" b="0" i="0" u="none" strike="noStrike" kern="0" cap="none" spc="0" normalizeH="0" baseline="0" noProof="0" dirty="0">
                <a:ln>
                  <a:noFill/>
                </a:ln>
                <a:effectLst/>
                <a:uLnTx/>
                <a:uFillTx/>
                <a:latin typeface="Segoe UI"/>
                <a:ea typeface="+mn-ea"/>
                <a:cs typeface="+mn-cs"/>
              </a:rPr>
              <a:t>Continuously scan registry images</a:t>
            </a:r>
          </a:p>
        </p:txBody>
      </p:sp>
      <p:sp>
        <p:nvSpPr>
          <p:cNvPr id="10" name="Rectangle 9">
            <a:extLst>
              <a:ext uri="{FF2B5EF4-FFF2-40B4-BE49-F238E27FC236}">
                <a16:creationId xmlns:a16="http://schemas.microsoft.com/office/drawing/2014/main" id="{BB723238-BE05-4DB8-A667-677F800D561C}"/>
              </a:ext>
            </a:extLst>
          </p:cNvPr>
          <p:cNvSpPr/>
          <p:nvPr/>
        </p:nvSpPr>
        <p:spPr>
          <a:xfrm>
            <a:off x="588262" y="2139056"/>
            <a:ext cx="4989305" cy="648580"/>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defTabSz="1066800" eaLnBrk="1" fontAlgn="auto" latinLnBrk="0" hangingPunct="1">
              <a:lnSpc>
                <a:spcPct val="100000"/>
              </a:lnSpc>
              <a:spcBef>
                <a:spcPct val="0"/>
              </a:spcBef>
              <a:spcAft>
                <a:spcPct val="35000"/>
              </a:spcAft>
              <a:buClrTx/>
              <a:buSzTx/>
              <a:buFontTx/>
              <a:buNone/>
              <a:tabLst/>
              <a:defRPr/>
            </a:pPr>
            <a:r>
              <a:rPr kumimoji="0" lang="en-US" sz="2000" b="0" i="0" u="none" strike="noStrike" kern="0" cap="none" spc="0" normalizeH="0" baseline="0" noProof="0" dirty="0">
                <a:ln>
                  <a:noFill/>
                </a:ln>
                <a:effectLst/>
                <a:uLnTx/>
                <a:uFillTx/>
                <a:latin typeface="Segoe UI"/>
                <a:ea typeface="+mn-ea"/>
                <a:cs typeface="+mn-cs"/>
              </a:rPr>
              <a:t>Use approved images – chain of custody, signing</a:t>
            </a:r>
          </a:p>
        </p:txBody>
      </p:sp>
      <p:sp>
        <p:nvSpPr>
          <p:cNvPr id="12" name="Rectangle 11">
            <a:extLst>
              <a:ext uri="{FF2B5EF4-FFF2-40B4-BE49-F238E27FC236}">
                <a16:creationId xmlns:a16="http://schemas.microsoft.com/office/drawing/2014/main" id="{FED09D7D-6CF3-4A09-A4DC-D11DB7C4E22F}"/>
              </a:ext>
            </a:extLst>
          </p:cNvPr>
          <p:cNvSpPr/>
          <p:nvPr/>
        </p:nvSpPr>
        <p:spPr>
          <a:xfrm>
            <a:off x="599380" y="2981347"/>
            <a:ext cx="4989305" cy="648580"/>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defTabSz="1066800" eaLnBrk="1" fontAlgn="auto" latinLnBrk="0" hangingPunct="1">
              <a:lnSpc>
                <a:spcPct val="100000"/>
              </a:lnSpc>
              <a:spcBef>
                <a:spcPct val="0"/>
              </a:spcBef>
              <a:spcAft>
                <a:spcPct val="35000"/>
              </a:spcAft>
              <a:buClrTx/>
              <a:buSzTx/>
              <a:buFontTx/>
              <a:buNone/>
              <a:tabLst/>
              <a:defRPr/>
            </a:pPr>
            <a:r>
              <a:rPr kumimoji="0" lang="en-US" sz="2000" b="0" i="0" u="none" strike="noStrike" kern="0" cap="none" spc="0" normalizeH="0" baseline="0" noProof="0" dirty="0">
                <a:ln>
                  <a:noFill/>
                </a:ln>
                <a:effectLst/>
                <a:uLnTx/>
                <a:uFillTx/>
                <a:latin typeface="Segoe UI"/>
                <a:ea typeface="+mn-ea"/>
                <a:cs typeface="+mn-cs"/>
              </a:rPr>
              <a:t>Run with least privileges</a:t>
            </a:r>
          </a:p>
        </p:txBody>
      </p:sp>
      <p:sp>
        <p:nvSpPr>
          <p:cNvPr id="14" name="Rectangle 13">
            <a:extLst>
              <a:ext uri="{FF2B5EF4-FFF2-40B4-BE49-F238E27FC236}">
                <a16:creationId xmlns:a16="http://schemas.microsoft.com/office/drawing/2014/main" id="{996F4DBA-1E81-45BD-90BE-49D7867C4653}"/>
              </a:ext>
            </a:extLst>
          </p:cNvPr>
          <p:cNvSpPr/>
          <p:nvPr/>
        </p:nvSpPr>
        <p:spPr>
          <a:xfrm>
            <a:off x="599381" y="3823638"/>
            <a:ext cx="4989305" cy="648580"/>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defTabSz="1066800" eaLnBrk="1" fontAlgn="auto" latinLnBrk="0" hangingPunct="1">
              <a:lnSpc>
                <a:spcPct val="100000"/>
              </a:lnSpc>
              <a:spcBef>
                <a:spcPct val="0"/>
              </a:spcBef>
              <a:spcAft>
                <a:spcPct val="35000"/>
              </a:spcAft>
              <a:buClrTx/>
              <a:buSzTx/>
              <a:buFontTx/>
              <a:buNone/>
              <a:tabLst/>
              <a:defRPr/>
            </a:pPr>
            <a:r>
              <a:rPr kumimoji="0" lang="en-US" sz="2000" b="0" i="0" u="none" strike="noStrike" kern="0" cap="none" spc="0" normalizeH="0" baseline="0" noProof="0" dirty="0">
                <a:ln>
                  <a:noFill/>
                </a:ln>
                <a:effectLst/>
                <a:uLnTx/>
                <a:uFillTx/>
                <a:latin typeface="Segoe UI"/>
                <a:ea typeface="+mn-ea"/>
                <a:cs typeface="+mn-cs"/>
              </a:rPr>
              <a:t>“Allow List” files the container can access</a:t>
            </a:r>
          </a:p>
        </p:txBody>
      </p:sp>
      <p:sp>
        <p:nvSpPr>
          <p:cNvPr id="16" name="Rectangle 15">
            <a:extLst>
              <a:ext uri="{FF2B5EF4-FFF2-40B4-BE49-F238E27FC236}">
                <a16:creationId xmlns:a16="http://schemas.microsoft.com/office/drawing/2014/main" id="{4165F8E5-7378-43EE-801D-D33B3C04899C}"/>
              </a:ext>
            </a:extLst>
          </p:cNvPr>
          <p:cNvSpPr/>
          <p:nvPr/>
        </p:nvSpPr>
        <p:spPr>
          <a:xfrm>
            <a:off x="599380" y="4665929"/>
            <a:ext cx="4989305" cy="648580"/>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defTabSz="1066800" eaLnBrk="1" fontAlgn="auto" latinLnBrk="0" hangingPunct="1">
              <a:lnSpc>
                <a:spcPct val="100000"/>
              </a:lnSpc>
              <a:spcBef>
                <a:spcPct val="0"/>
              </a:spcBef>
              <a:spcAft>
                <a:spcPct val="35000"/>
              </a:spcAft>
              <a:buClrTx/>
              <a:buSzTx/>
              <a:buFontTx/>
              <a:buNone/>
              <a:tabLst/>
              <a:defRPr/>
            </a:pPr>
            <a:r>
              <a:rPr kumimoji="0" lang="en-US" sz="2000" b="0" i="0" u="none" strike="noStrike" kern="0" cap="none" spc="0" normalizeH="0" baseline="0" noProof="0" dirty="0">
                <a:ln>
                  <a:noFill/>
                </a:ln>
                <a:effectLst/>
                <a:uLnTx/>
                <a:uFillTx/>
                <a:latin typeface="Segoe UI"/>
                <a:ea typeface="+mn-ea"/>
                <a:cs typeface="+mn-cs"/>
              </a:rPr>
              <a:t>Maintain network segmentation</a:t>
            </a:r>
          </a:p>
        </p:txBody>
      </p:sp>
      <p:sp>
        <p:nvSpPr>
          <p:cNvPr id="18" name="Rectangle 17">
            <a:extLst>
              <a:ext uri="{FF2B5EF4-FFF2-40B4-BE49-F238E27FC236}">
                <a16:creationId xmlns:a16="http://schemas.microsoft.com/office/drawing/2014/main" id="{CD89DC7E-8B21-4B7D-989D-066D94946C85}"/>
              </a:ext>
            </a:extLst>
          </p:cNvPr>
          <p:cNvSpPr/>
          <p:nvPr/>
        </p:nvSpPr>
        <p:spPr>
          <a:xfrm>
            <a:off x="599380" y="5508222"/>
            <a:ext cx="4989305" cy="648580"/>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defTabSz="1066800" eaLnBrk="1" fontAlgn="auto" latinLnBrk="0" hangingPunct="1">
              <a:lnSpc>
                <a:spcPct val="100000"/>
              </a:lnSpc>
              <a:spcBef>
                <a:spcPct val="0"/>
              </a:spcBef>
              <a:spcAft>
                <a:spcPct val="35000"/>
              </a:spcAft>
              <a:buClrTx/>
              <a:buSzTx/>
              <a:buFontTx/>
              <a:buNone/>
              <a:tabLst/>
              <a:defRPr/>
            </a:pPr>
            <a:r>
              <a:rPr kumimoji="0" lang="en-US" sz="2000" b="0" i="0" u="none" strike="noStrike" kern="0" cap="none" spc="0" normalizeH="0" baseline="0" noProof="0" dirty="0">
                <a:ln>
                  <a:noFill/>
                </a:ln>
                <a:effectLst/>
                <a:uLnTx/>
                <a:uFillTx/>
                <a:latin typeface="Segoe UI"/>
                <a:ea typeface="+mn-ea"/>
                <a:cs typeface="+mn-cs"/>
              </a:rPr>
              <a:t>Monitor and log activities</a:t>
            </a:r>
          </a:p>
        </p:txBody>
      </p:sp>
      <p:pic>
        <p:nvPicPr>
          <p:cNvPr id="8" name="Picture 8" descr="DDoS attacks, poisoned images, container breakouts, kernel exploits, and compromised secrets. ">
            <a:extLst>
              <a:ext uri="{FF2B5EF4-FFF2-40B4-BE49-F238E27FC236}">
                <a16:creationId xmlns:a16="http://schemas.microsoft.com/office/drawing/2014/main" id="{BE788904-E3D1-4AC9-9FEE-5A9940BA7598}"/>
              </a:ext>
            </a:extLst>
          </p:cNvPr>
          <p:cNvPicPr>
            <a:picLocks noChangeAspect="1"/>
          </p:cNvPicPr>
          <p:nvPr/>
        </p:nvPicPr>
        <p:blipFill>
          <a:blip r:embed="rId3"/>
          <a:stretch>
            <a:fillRect/>
          </a:stretch>
        </p:blipFill>
        <p:spPr>
          <a:xfrm>
            <a:off x="6099958" y="1541671"/>
            <a:ext cx="5830784" cy="4398112"/>
          </a:xfrm>
          <a:prstGeom prst="rect">
            <a:avLst/>
          </a:prstGeom>
        </p:spPr>
      </p:pic>
      <p:sp>
        <p:nvSpPr>
          <p:cNvPr id="4" name="Rectangle 3">
            <a:extLst>
              <a:ext uri="{FF2B5EF4-FFF2-40B4-BE49-F238E27FC236}">
                <a16:creationId xmlns:a16="http://schemas.microsoft.com/office/drawing/2014/main" id="{1171C736-8D43-45A8-B7F0-1B3B84D012D8}"/>
              </a:ext>
              <a:ext uri="{C183D7F6-B498-43B3-948B-1728B52AA6E4}">
                <adec:decorative xmlns:adec="http://schemas.microsoft.com/office/drawing/2017/decorative" val="1"/>
              </a:ext>
            </a:extLst>
          </p:cNvPr>
          <p:cNvSpPr/>
          <p:nvPr/>
        </p:nvSpPr>
        <p:spPr bwMode="auto">
          <a:xfrm>
            <a:off x="5762624" y="1281795"/>
            <a:ext cx="6353175" cy="4901030"/>
          </a:xfrm>
          <a:prstGeom prst="rect">
            <a:avLst/>
          </a:prstGeom>
          <a:noFill/>
          <a:ln>
            <a:solidFill>
              <a:schemeClr val="bg1">
                <a:lumMod val="7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dirty="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2355301900"/>
      </p:ext>
    </p:extLst>
  </p:cSld>
  <p:clrMapOvr>
    <a:masterClrMapping/>
  </p:clrMapOvr>
  <p:transition>
    <p:fade/>
  </p:transition>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04F242-93AD-420A-A445-6369D54B6F33}"/>
              </a:ext>
            </a:extLst>
          </p:cNvPr>
          <p:cNvSpPr>
            <a:spLocks noGrp="1"/>
          </p:cNvSpPr>
          <p:nvPr>
            <p:ph type="title"/>
          </p:nvPr>
        </p:nvSpPr>
        <p:spPr/>
        <p:txBody>
          <a:bodyPr/>
          <a:lstStyle/>
          <a:p>
            <a:r>
              <a:rPr lang="en-US" dirty="0">
                <a:ea typeface="+mj-lt"/>
                <a:cs typeface="+mj-lt"/>
              </a:rPr>
              <a:t>ACR Authentication</a:t>
            </a:r>
            <a:endParaRPr lang="en-US" dirty="0"/>
          </a:p>
        </p:txBody>
      </p:sp>
      <p:graphicFrame>
        <p:nvGraphicFramePr>
          <p:cNvPr id="3" name="Table 5">
            <a:extLst>
              <a:ext uri="{FF2B5EF4-FFF2-40B4-BE49-F238E27FC236}">
                <a16:creationId xmlns:a16="http://schemas.microsoft.com/office/drawing/2014/main" id="{FE7219F8-79F2-478D-BEFE-F42FCB41CEAD}"/>
              </a:ext>
            </a:extLst>
          </p:cNvPr>
          <p:cNvGraphicFramePr>
            <a:graphicFrameLocks noGrp="1"/>
          </p:cNvGraphicFramePr>
          <p:nvPr/>
        </p:nvGraphicFramePr>
        <p:xfrm>
          <a:off x="97135" y="1046879"/>
          <a:ext cx="11997730" cy="4632960"/>
        </p:xfrm>
        <a:graphic>
          <a:graphicData uri="http://schemas.openxmlformats.org/drawingml/2006/table">
            <a:tbl>
              <a:tblPr firstRow="1" bandRow="1">
                <a:tableStyleId>{5C22544A-7EE6-4342-B048-85BDC9FD1C3A}</a:tableStyleId>
              </a:tblPr>
              <a:tblGrid>
                <a:gridCol w="1895787">
                  <a:extLst>
                    <a:ext uri="{9D8B030D-6E8A-4147-A177-3AD203B41FA5}">
                      <a16:colId xmlns:a16="http://schemas.microsoft.com/office/drawing/2014/main" val="1708030567"/>
                    </a:ext>
                  </a:extLst>
                </a:gridCol>
                <a:gridCol w="3685286">
                  <a:extLst>
                    <a:ext uri="{9D8B030D-6E8A-4147-A177-3AD203B41FA5}">
                      <a16:colId xmlns:a16="http://schemas.microsoft.com/office/drawing/2014/main" val="2707714849"/>
                    </a:ext>
                  </a:extLst>
                </a:gridCol>
                <a:gridCol w="2191392">
                  <a:extLst>
                    <a:ext uri="{9D8B030D-6E8A-4147-A177-3AD203B41FA5}">
                      <a16:colId xmlns:a16="http://schemas.microsoft.com/office/drawing/2014/main" val="1246578970"/>
                    </a:ext>
                  </a:extLst>
                </a:gridCol>
                <a:gridCol w="2376000">
                  <a:extLst>
                    <a:ext uri="{9D8B030D-6E8A-4147-A177-3AD203B41FA5}">
                      <a16:colId xmlns:a16="http://schemas.microsoft.com/office/drawing/2014/main" val="2793350598"/>
                    </a:ext>
                  </a:extLst>
                </a:gridCol>
                <a:gridCol w="1849265">
                  <a:extLst>
                    <a:ext uri="{9D8B030D-6E8A-4147-A177-3AD203B41FA5}">
                      <a16:colId xmlns:a16="http://schemas.microsoft.com/office/drawing/2014/main" val="960869088"/>
                    </a:ext>
                  </a:extLst>
                </a:gridCol>
              </a:tblGrid>
              <a:tr h="0">
                <a:tc>
                  <a:txBody>
                    <a:bodyPr/>
                    <a:lstStyle/>
                    <a:p>
                      <a:r>
                        <a:rPr lang="en-US" sz="1400" dirty="0">
                          <a:solidFill>
                            <a:schemeClr val="bg1"/>
                          </a:solidFill>
                        </a:rPr>
                        <a:t>Method</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50000"/>
                      </a:schemeClr>
                    </a:solidFill>
                  </a:tcPr>
                </a:tc>
                <a:tc>
                  <a:txBody>
                    <a:bodyPr/>
                    <a:lstStyle/>
                    <a:p>
                      <a:r>
                        <a:rPr lang="en-US" sz="1400" dirty="0">
                          <a:solidFill>
                            <a:schemeClr val="bg1"/>
                          </a:solidFill>
                        </a:rPr>
                        <a:t>How to authenticate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50000"/>
                      </a:schemeClr>
                    </a:solidFill>
                  </a:tcPr>
                </a:tc>
                <a:tc>
                  <a:txBody>
                    <a:bodyPr/>
                    <a:lstStyle/>
                    <a:p>
                      <a:r>
                        <a:rPr lang="en-US" sz="1400" dirty="0">
                          <a:solidFill>
                            <a:schemeClr val="bg1"/>
                          </a:solidFill>
                        </a:rPr>
                        <a:t>Scenarios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50000"/>
                      </a:schemeClr>
                    </a:solidFill>
                  </a:tcPr>
                </a:tc>
                <a:tc>
                  <a:txBody>
                    <a:bodyPr/>
                    <a:lstStyle/>
                    <a:p>
                      <a:r>
                        <a:rPr lang="en-US" sz="1400" dirty="0">
                          <a:solidFill>
                            <a:schemeClr val="bg1"/>
                          </a:solidFill>
                        </a:rPr>
                        <a:t>Azure role-based access control (Azure RBAC)</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50000"/>
                      </a:schemeClr>
                    </a:solidFill>
                  </a:tcPr>
                </a:tc>
                <a:tc>
                  <a:txBody>
                    <a:bodyPr/>
                    <a:lstStyle/>
                    <a:p>
                      <a:r>
                        <a:rPr lang="en-US" sz="1400" dirty="0">
                          <a:solidFill>
                            <a:schemeClr val="bg1"/>
                          </a:solidFill>
                        </a:rPr>
                        <a:t>Limitations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50000"/>
                      </a:schemeClr>
                    </a:solidFill>
                  </a:tcPr>
                </a:tc>
                <a:extLst>
                  <a:ext uri="{0D108BD9-81ED-4DB2-BD59-A6C34878D82A}">
                    <a16:rowId xmlns:a16="http://schemas.microsoft.com/office/drawing/2014/main" val="2762699696"/>
                  </a:ext>
                </a:extLst>
              </a:tr>
              <a:tr h="628953">
                <a:tc>
                  <a:txBody>
                    <a:bodyPr/>
                    <a:lstStyle/>
                    <a:p>
                      <a:r>
                        <a:rPr lang="en-US" sz="1200" b="0" dirty="0"/>
                        <a:t>Individual AD identity</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r>
                        <a:rPr lang="en-US" sz="1200" dirty="0">
                          <a:latin typeface="Lucida Console" panose="020B0609040504020204" pitchFamily="49" charset="0"/>
                        </a:rPr>
                        <a:t>az acr login in Azure CLI</a:t>
                      </a:r>
                    </a:p>
                    <a:p>
                      <a:endParaRPr lang="en-US" sz="1200" dirty="0">
                        <a:latin typeface="Lucida Console" panose="020B0609040504020204" pitchFamily="49" charset="0"/>
                      </a:endParaRPr>
                    </a:p>
                    <a:p>
                      <a:r>
                        <a:rPr lang="en-US" sz="1200" dirty="0">
                          <a:latin typeface="Lucida Console" panose="020B0609040504020204" pitchFamily="49" charset="0"/>
                        </a:rPr>
                        <a:t>Connect-AzContainerRegistry in Azure PowerShell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sz="1200" dirty="0"/>
                        <a:t>Interactive push/pull by developers, testers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sz="1200" dirty="0"/>
                        <a:t>Yes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sz="1200" b="0" i="0" kern="1200" dirty="0">
                          <a:solidFill>
                            <a:schemeClr val="dk1"/>
                          </a:solidFill>
                          <a:effectLst/>
                          <a:latin typeface="+mn-lt"/>
                          <a:ea typeface="+mn-ea"/>
                          <a:cs typeface="+mn-cs"/>
                        </a:rPr>
                        <a:t>AD token must be renewed every 3 hours </a:t>
                      </a:r>
                      <a:endParaRPr lang="en-US"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4123701142"/>
                  </a:ext>
                </a:extLst>
              </a:tr>
              <a:tr h="1490400">
                <a:tc>
                  <a:txBody>
                    <a:bodyPr/>
                    <a:lstStyle/>
                    <a:p>
                      <a:r>
                        <a:rPr lang="en-US" sz="1200" b="0" dirty="0"/>
                        <a:t>AD service principal</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r>
                        <a:rPr lang="en-US" sz="1200" dirty="0">
                          <a:latin typeface="Lucida Console" panose="020B0609040504020204" pitchFamily="49" charset="0"/>
                        </a:rPr>
                        <a:t>docker login</a:t>
                      </a:r>
                    </a:p>
                    <a:p>
                      <a:endParaRPr lang="en-US" sz="1200" dirty="0">
                        <a:latin typeface="Lucida Console" panose="020B0609040504020204" pitchFamily="49" charset="0"/>
                      </a:endParaRPr>
                    </a:p>
                    <a:p>
                      <a:r>
                        <a:rPr lang="en-US" sz="1200" dirty="0">
                          <a:latin typeface="Lucida Console" panose="020B0609040504020204" pitchFamily="49" charset="0"/>
                        </a:rPr>
                        <a:t>az acr login in Azure CLI</a:t>
                      </a:r>
                    </a:p>
                    <a:p>
                      <a:endParaRPr lang="en-US" sz="1200" dirty="0">
                        <a:latin typeface="Lucida Console" panose="020B0609040504020204" pitchFamily="49" charset="0"/>
                      </a:endParaRPr>
                    </a:p>
                    <a:p>
                      <a:r>
                        <a:rPr lang="en-US" sz="1200" dirty="0">
                          <a:latin typeface="Lucida Console" panose="020B0609040504020204" pitchFamily="49" charset="0"/>
                        </a:rPr>
                        <a:t>Connect-AzContainerRegistry in Azure PowerShell</a:t>
                      </a:r>
                    </a:p>
                    <a:p>
                      <a:endParaRPr lang="en-US" sz="1200" dirty="0">
                        <a:latin typeface="Lucida Console" panose="020B0609040504020204" pitchFamily="49" charset="0"/>
                      </a:endParaRPr>
                    </a:p>
                    <a:p>
                      <a:r>
                        <a:rPr lang="en-US" sz="1200" dirty="0">
                          <a:latin typeface="Lucida Console" panose="020B0609040504020204" pitchFamily="49" charset="0"/>
                        </a:rPr>
                        <a:t>Registry login settings in APIs or tooling</a:t>
                      </a:r>
                    </a:p>
                    <a:p>
                      <a:endParaRPr lang="en-US" sz="1200" dirty="0">
                        <a:latin typeface="Lucida Console" panose="020B0609040504020204" pitchFamily="49" charset="0"/>
                      </a:endParaRPr>
                    </a:p>
                    <a:p>
                      <a:r>
                        <a:rPr lang="en-US" sz="1200" dirty="0">
                          <a:latin typeface="Lucida Console" panose="020B0609040504020204" pitchFamily="49" charset="0"/>
                        </a:rPr>
                        <a:t>Kubernetes pull secret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sz="1200" dirty="0"/>
                        <a:t>Unattended push from CI/CD pipeline</a:t>
                      </a:r>
                    </a:p>
                    <a:p>
                      <a:endParaRPr lang="en-US" sz="1200" dirty="0"/>
                    </a:p>
                    <a:p>
                      <a:r>
                        <a:rPr lang="en-US" sz="1200" dirty="0"/>
                        <a:t>Unattended pull to Azure or external services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sz="1200" dirty="0"/>
                        <a:t>Yes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sz="1200" dirty="0"/>
                        <a:t>SP password default expiry is 1 year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634896854"/>
                  </a:ext>
                </a:extLst>
              </a:tr>
              <a:tr h="435674">
                <a:tc>
                  <a:txBody>
                    <a:bodyPr/>
                    <a:lstStyle/>
                    <a:p>
                      <a:r>
                        <a:rPr lang="en-US" sz="1200" b="0" dirty="0"/>
                        <a:t>Managed identity for Azure resources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r>
                        <a:rPr lang="en-US" sz="1200" dirty="0">
                          <a:latin typeface="Lucida Console" panose="020B0609040504020204" pitchFamily="49" charset="0"/>
                        </a:rPr>
                        <a:t>docker login</a:t>
                      </a:r>
                      <a:br>
                        <a:rPr lang="en-US" sz="1200" dirty="0">
                          <a:latin typeface="Lucida Console" panose="020B0609040504020204" pitchFamily="49" charset="0"/>
                        </a:rPr>
                      </a:br>
                      <a:br>
                        <a:rPr lang="en-US" sz="1200" dirty="0">
                          <a:latin typeface="Lucida Console" panose="020B0609040504020204" pitchFamily="49" charset="0"/>
                        </a:rPr>
                      </a:br>
                      <a:r>
                        <a:rPr lang="en-US" sz="1200" b="0" i="0" kern="1200" dirty="0">
                          <a:solidFill>
                            <a:schemeClr val="dk1"/>
                          </a:solidFill>
                          <a:effectLst/>
                          <a:latin typeface="Lucida Console" panose="020B0609040504020204" pitchFamily="49" charset="0"/>
                          <a:ea typeface="+mn-ea"/>
                          <a:cs typeface="+mn-cs"/>
                        </a:rPr>
                        <a:t> </a:t>
                      </a:r>
                      <a:r>
                        <a:rPr lang="en-US" sz="1200" dirty="0">
                          <a:latin typeface="Lucida Console" panose="020B0609040504020204" pitchFamily="49" charset="0"/>
                        </a:rPr>
                        <a:t>az acr login</a:t>
                      </a:r>
                      <a:r>
                        <a:rPr lang="en-US" sz="1200" b="0" i="0" kern="1200" dirty="0">
                          <a:solidFill>
                            <a:schemeClr val="dk1"/>
                          </a:solidFill>
                          <a:effectLst/>
                          <a:latin typeface="Lucida Console" panose="020B0609040504020204" pitchFamily="49" charset="0"/>
                          <a:ea typeface="+mn-ea"/>
                          <a:cs typeface="+mn-cs"/>
                        </a:rPr>
                        <a:t> in Azure CLI</a:t>
                      </a:r>
                      <a:br>
                        <a:rPr lang="en-US" sz="1200" dirty="0">
                          <a:latin typeface="Lucida Console" panose="020B0609040504020204" pitchFamily="49" charset="0"/>
                        </a:rPr>
                      </a:br>
                      <a:br>
                        <a:rPr lang="en-US" sz="1200" dirty="0">
                          <a:latin typeface="Lucida Console" panose="020B0609040504020204" pitchFamily="49" charset="0"/>
                        </a:rPr>
                      </a:br>
                      <a:r>
                        <a:rPr lang="en-US" sz="1200" dirty="0">
                          <a:latin typeface="Lucida Console" panose="020B0609040504020204" pitchFamily="49" charset="0"/>
                        </a:rPr>
                        <a:t>Connect-AzContainerRegistry</a:t>
                      </a:r>
                      <a:r>
                        <a:rPr lang="en-US" sz="1200" b="0" i="0" kern="1200" dirty="0">
                          <a:solidFill>
                            <a:schemeClr val="dk1"/>
                          </a:solidFill>
                          <a:effectLst/>
                          <a:latin typeface="Lucida Console" panose="020B0609040504020204" pitchFamily="49" charset="0"/>
                          <a:ea typeface="+mn-ea"/>
                          <a:cs typeface="+mn-cs"/>
                        </a:rPr>
                        <a:t> in Azure PowerShell</a:t>
                      </a:r>
                      <a:endParaRPr lang="en-US" sz="1200" dirty="0">
                        <a:latin typeface="Lucida Console" panose="020B0609040504020204" pitchFamily="49"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sz="1200" dirty="0"/>
                        <a:t>Unattended push from Azure CI/CD pipeline</a:t>
                      </a:r>
                    </a:p>
                    <a:p>
                      <a:endParaRPr lang="en-US" sz="1200" dirty="0"/>
                    </a:p>
                    <a:p>
                      <a:r>
                        <a:rPr lang="en-US" sz="1200" dirty="0"/>
                        <a:t>Unattended pull to Azure service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sz="1200" dirty="0"/>
                        <a:t>Yes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sz="1200" dirty="0"/>
                        <a:t>Use only from select Azure services that support managed identities for Azure resources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375373986"/>
                  </a:ext>
                </a:extLst>
              </a:tr>
            </a:tbl>
          </a:graphicData>
        </a:graphic>
      </p:graphicFrame>
      <p:sp>
        <p:nvSpPr>
          <p:cNvPr id="8" name="Rectangle 7">
            <a:extLst>
              <a:ext uri="{FF2B5EF4-FFF2-40B4-BE49-F238E27FC236}">
                <a16:creationId xmlns:a16="http://schemas.microsoft.com/office/drawing/2014/main" id="{A0FAE03A-5518-4824-A886-B9452ABF0F85}"/>
              </a:ext>
            </a:extLst>
          </p:cNvPr>
          <p:cNvSpPr/>
          <p:nvPr/>
        </p:nvSpPr>
        <p:spPr>
          <a:xfrm>
            <a:off x="2305200" y="6055200"/>
            <a:ext cx="7581600" cy="513022"/>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algn="ctr" defTabSz="1066800" eaLnBrk="1" fontAlgn="auto" latinLnBrk="0" hangingPunct="1">
              <a:lnSpc>
                <a:spcPct val="100000"/>
              </a:lnSpc>
              <a:spcBef>
                <a:spcPct val="0"/>
              </a:spcBef>
              <a:spcAft>
                <a:spcPct val="35000"/>
              </a:spcAft>
              <a:buClrTx/>
              <a:buSzTx/>
              <a:buFontTx/>
              <a:buNone/>
              <a:tabLst/>
              <a:defRPr/>
            </a:pPr>
            <a:r>
              <a:rPr lang="en-US" sz="1400" b="1" kern="0" dirty="0">
                <a:latin typeface="Segoe UI"/>
                <a:ea typeface="+mn-ea"/>
                <a:cs typeface="+mn-cs"/>
              </a:rPr>
              <a:t>Note</a:t>
            </a:r>
            <a:r>
              <a:rPr lang="en-US" sz="1400" kern="0" dirty="0">
                <a:latin typeface="Segoe UI"/>
                <a:ea typeface="+mn-ea"/>
                <a:cs typeface="+mn-cs"/>
              </a:rPr>
              <a:t>: Require authentication for all operations – unauthenticated access is not supported. </a:t>
            </a:r>
          </a:p>
        </p:txBody>
      </p:sp>
    </p:spTree>
    <p:extLst>
      <p:ext uri="{BB962C8B-B14F-4D97-AF65-F5344CB8AC3E}">
        <p14:creationId xmlns:p14="http://schemas.microsoft.com/office/powerpoint/2010/main" val="1715571297"/>
      </p:ext>
    </p:extLst>
  </p:cSld>
  <p:clrMapOvr>
    <a:masterClrMapping/>
  </p:clrMapOvr>
  <p:transition>
    <p:fade/>
  </p:transition>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04F242-93AD-420A-A445-6369D54B6F33}"/>
              </a:ext>
            </a:extLst>
          </p:cNvPr>
          <p:cNvSpPr>
            <a:spLocks noGrp="1"/>
          </p:cNvSpPr>
          <p:nvPr>
            <p:ph type="title"/>
          </p:nvPr>
        </p:nvSpPr>
        <p:spPr/>
        <p:txBody>
          <a:bodyPr/>
          <a:lstStyle/>
          <a:p>
            <a:r>
              <a:rPr lang="en-US" dirty="0">
                <a:ea typeface="+mj-lt"/>
                <a:cs typeface="+mj-lt"/>
              </a:rPr>
              <a:t>ACR Authentication – Cont’d</a:t>
            </a:r>
            <a:endParaRPr lang="en-US" dirty="0"/>
          </a:p>
        </p:txBody>
      </p:sp>
      <p:graphicFrame>
        <p:nvGraphicFramePr>
          <p:cNvPr id="3" name="Table 5">
            <a:extLst>
              <a:ext uri="{FF2B5EF4-FFF2-40B4-BE49-F238E27FC236}">
                <a16:creationId xmlns:a16="http://schemas.microsoft.com/office/drawing/2014/main" id="{38E626FD-AA8B-4200-9E53-E81F9051F76D}"/>
              </a:ext>
            </a:extLst>
          </p:cNvPr>
          <p:cNvGraphicFramePr>
            <a:graphicFrameLocks noGrp="1"/>
          </p:cNvGraphicFramePr>
          <p:nvPr/>
        </p:nvGraphicFramePr>
        <p:xfrm>
          <a:off x="97135" y="1104403"/>
          <a:ext cx="11997730" cy="4907280"/>
        </p:xfrm>
        <a:graphic>
          <a:graphicData uri="http://schemas.openxmlformats.org/drawingml/2006/table">
            <a:tbl>
              <a:tblPr firstRow="1" bandRow="1">
                <a:tableStyleId>{5C22544A-7EE6-4342-B048-85BDC9FD1C3A}</a:tableStyleId>
              </a:tblPr>
              <a:tblGrid>
                <a:gridCol w="2782865">
                  <a:extLst>
                    <a:ext uri="{9D8B030D-6E8A-4147-A177-3AD203B41FA5}">
                      <a16:colId xmlns:a16="http://schemas.microsoft.com/office/drawing/2014/main" val="1708030567"/>
                    </a:ext>
                  </a:extLst>
                </a:gridCol>
                <a:gridCol w="2354400">
                  <a:extLst>
                    <a:ext uri="{9D8B030D-6E8A-4147-A177-3AD203B41FA5}">
                      <a16:colId xmlns:a16="http://schemas.microsoft.com/office/drawing/2014/main" val="2707714849"/>
                    </a:ext>
                  </a:extLst>
                </a:gridCol>
                <a:gridCol w="2681935">
                  <a:extLst>
                    <a:ext uri="{9D8B030D-6E8A-4147-A177-3AD203B41FA5}">
                      <a16:colId xmlns:a16="http://schemas.microsoft.com/office/drawing/2014/main" val="1246578970"/>
                    </a:ext>
                  </a:extLst>
                </a:gridCol>
                <a:gridCol w="2329265">
                  <a:extLst>
                    <a:ext uri="{9D8B030D-6E8A-4147-A177-3AD203B41FA5}">
                      <a16:colId xmlns:a16="http://schemas.microsoft.com/office/drawing/2014/main" val="2793350598"/>
                    </a:ext>
                  </a:extLst>
                </a:gridCol>
                <a:gridCol w="1849265">
                  <a:extLst>
                    <a:ext uri="{9D8B030D-6E8A-4147-A177-3AD203B41FA5}">
                      <a16:colId xmlns:a16="http://schemas.microsoft.com/office/drawing/2014/main" val="960869088"/>
                    </a:ext>
                  </a:extLst>
                </a:gridCol>
              </a:tblGrid>
              <a:tr h="458296">
                <a:tc>
                  <a:txBody>
                    <a:bodyPr/>
                    <a:lstStyle/>
                    <a:p>
                      <a:r>
                        <a:rPr lang="en-US" sz="1400" dirty="0"/>
                        <a:t>Method</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50000"/>
                      </a:schemeClr>
                    </a:solidFill>
                  </a:tcPr>
                </a:tc>
                <a:tc>
                  <a:txBody>
                    <a:bodyPr/>
                    <a:lstStyle/>
                    <a:p>
                      <a:r>
                        <a:rPr lang="en-US" sz="1400" dirty="0"/>
                        <a:t>How to authenticate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50000"/>
                      </a:schemeClr>
                    </a:solidFill>
                  </a:tcPr>
                </a:tc>
                <a:tc>
                  <a:txBody>
                    <a:bodyPr/>
                    <a:lstStyle/>
                    <a:p>
                      <a:r>
                        <a:rPr lang="en-US" sz="1400" dirty="0"/>
                        <a:t>Scenarios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50000"/>
                      </a:schemeClr>
                    </a:solidFill>
                  </a:tcPr>
                </a:tc>
                <a:tc>
                  <a:txBody>
                    <a:bodyPr/>
                    <a:lstStyle/>
                    <a:p>
                      <a:r>
                        <a:rPr lang="en-US" sz="1400" dirty="0"/>
                        <a:t>Azure role-based access control (Azure RBAC)</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50000"/>
                      </a:schemeClr>
                    </a:solidFill>
                  </a:tcPr>
                </a:tc>
                <a:tc>
                  <a:txBody>
                    <a:bodyPr/>
                    <a:lstStyle/>
                    <a:p>
                      <a:r>
                        <a:rPr lang="en-US" sz="1400" dirty="0"/>
                        <a:t>Limitations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50000"/>
                      </a:schemeClr>
                    </a:solidFill>
                  </a:tcPr>
                </a:tc>
                <a:extLst>
                  <a:ext uri="{0D108BD9-81ED-4DB2-BD59-A6C34878D82A}">
                    <a16:rowId xmlns:a16="http://schemas.microsoft.com/office/drawing/2014/main" val="2762699696"/>
                  </a:ext>
                </a:extLst>
              </a:tr>
              <a:tr h="929066">
                <a:tc>
                  <a:txBody>
                    <a:bodyPr/>
                    <a:lstStyle/>
                    <a:p>
                      <a:r>
                        <a:rPr lang="en-US" sz="1400" b="0" dirty="0"/>
                        <a:t>AKS cluster managed identity</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r>
                        <a:rPr lang="en-US" sz="1200" b="0" i="0" kern="1200" dirty="0">
                          <a:solidFill>
                            <a:schemeClr val="dk1"/>
                          </a:solidFill>
                          <a:effectLst/>
                          <a:latin typeface="Lucida Console" panose="020B0609040504020204" pitchFamily="49" charset="0"/>
                          <a:ea typeface="+mn-ea"/>
                          <a:cs typeface="+mn-cs"/>
                        </a:rPr>
                        <a:t>Attach registry when AKS cluster created or updated </a:t>
                      </a:r>
                      <a:endParaRPr lang="en-US" sz="1200" dirty="0">
                        <a:latin typeface="Lucida Console" panose="020B0609040504020204" pitchFamily="49"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sz="1200" dirty="0"/>
                        <a:t>Unattended pull to AKS cluster in the same or a different subscription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sz="1200" dirty="0"/>
                        <a:t>No, pull access only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sz="1200" dirty="0"/>
                        <a:t>Only available with AKS cluster</a:t>
                      </a:r>
                    </a:p>
                    <a:p>
                      <a:endParaRPr lang="en-US" sz="1200" dirty="0"/>
                    </a:p>
                    <a:p>
                      <a:r>
                        <a:rPr lang="en-US" sz="1200" dirty="0"/>
                        <a:t>Can't be used for cross-tenant authentication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627764582"/>
                  </a:ext>
                </a:extLst>
              </a:tr>
              <a:tr h="422303">
                <a:tc>
                  <a:txBody>
                    <a:bodyPr/>
                    <a:lstStyle/>
                    <a:p>
                      <a:r>
                        <a:rPr lang="en-US" sz="1400" b="0" dirty="0"/>
                        <a:t>AKS cluster service principal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r>
                        <a:rPr lang="en-US" sz="1200" dirty="0">
                          <a:latin typeface="Lucida Console" panose="020B0609040504020204" pitchFamily="49" charset="0"/>
                        </a:rPr>
                        <a:t>Enable when AKS cluster created or updated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sz="1200" dirty="0"/>
                        <a:t>Unattended pull to AKS cluster from registry in another AD tenant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sz="1200" dirty="0"/>
                        <a:t>No, pull access only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sz="1200" dirty="0"/>
                        <a:t>Only available with AKS cluster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845323098"/>
                  </a:ext>
                </a:extLst>
              </a:tr>
              <a:tr h="929066">
                <a:tc>
                  <a:txBody>
                    <a:bodyPr/>
                    <a:lstStyle/>
                    <a:p>
                      <a:r>
                        <a:rPr lang="en-US" sz="1400" b="0" dirty="0"/>
                        <a:t>Admin user</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r>
                        <a:rPr lang="en-US" sz="1200" dirty="0">
                          <a:latin typeface="Lucida Console" panose="020B0609040504020204" pitchFamily="49" charset="0"/>
                        </a:rPr>
                        <a:t>docker login</a:t>
                      </a:r>
                    </a:p>
                    <a:p>
                      <a:endParaRPr lang="en-US" sz="1200" dirty="0">
                        <a:latin typeface="Lucida Console" panose="020B0609040504020204" pitchFamily="49"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sz="1200" dirty="0"/>
                        <a:t>Interactive push/pull to repository by individual developer or tester</a:t>
                      </a:r>
                    </a:p>
                    <a:p>
                      <a:endParaRPr lang="en-US" sz="1200" dirty="0"/>
                    </a:p>
                    <a:p>
                      <a:r>
                        <a:rPr lang="en-US" sz="1200" dirty="0"/>
                        <a:t>Unattended pull from repository by individual system or external device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sz="1200" dirty="0"/>
                        <a:t>Yes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sz="1200" dirty="0"/>
                        <a:t>Single account per registry, not recommended for multiple users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243113289"/>
                  </a:ext>
                </a:extLst>
              </a:tr>
              <a:tr h="1435829">
                <a:tc>
                  <a:txBody>
                    <a:bodyPr/>
                    <a:lstStyle/>
                    <a:p>
                      <a:r>
                        <a:rPr lang="en-US" sz="1400" b="0" dirty="0"/>
                        <a:t>Repository-scoped access token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r>
                        <a:rPr lang="en-US" sz="1200" dirty="0">
                          <a:latin typeface="Lucida Console" panose="020B0609040504020204" pitchFamily="49" charset="0"/>
                        </a:rPr>
                        <a:t>docker login</a:t>
                      </a:r>
                    </a:p>
                    <a:p>
                      <a:endParaRPr lang="en-US" sz="1200" dirty="0">
                        <a:latin typeface="Lucida Console" panose="020B0609040504020204" pitchFamily="49" charset="0"/>
                      </a:endParaRPr>
                    </a:p>
                    <a:p>
                      <a:r>
                        <a:rPr lang="en-US" sz="1200" dirty="0">
                          <a:latin typeface="Lucida Console" panose="020B0609040504020204" pitchFamily="49" charset="0"/>
                        </a:rPr>
                        <a:t>az acr login in Azure CLI</a:t>
                      </a:r>
                    </a:p>
                    <a:p>
                      <a:endParaRPr lang="en-US" sz="1200" dirty="0">
                        <a:latin typeface="Lucida Console" panose="020B0609040504020204" pitchFamily="49" charset="0"/>
                      </a:endParaRPr>
                    </a:p>
                    <a:p>
                      <a:r>
                        <a:rPr lang="en-US" sz="1200" dirty="0">
                          <a:latin typeface="Lucida Console" panose="020B0609040504020204" pitchFamily="49" charset="0"/>
                        </a:rPr>
                        <a:t>Connect-AzContainerRegistry in Azure PowerShell</a:t>
                      </a:r>
                    </a:p>
                    <a:p>
                      <a:endParaRPr lang="en-US" sz="1200" dirty="0">
                        <a:latin typeface="Lucida Console" panose="020B0609040504020204" pitchFamily="49" charset="0"/>
                      </a:endParaRPr>
                    </a:p>
                    <a:p>
                      <a:r>
                        <a:rPr lang="en-US" sz="1200" dirty="0">
                          <a:latin typeface="Lucida Console" panose="020B0609040504020204" pitchFamily="49" charset="0"/>
                        </a:rPr>
                        <a:t>Kubernetes pull secret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sz="1200" dirty="0"/>
                        <a:t>Interactive push/pull to repository by individual developer or tester</a:t>
                      </a:r>
                    </a:p>
                    <a:p>
                      <a:endParaRPr lang="en-US" sz="1200" dirty="0"/>
                    </a:p>
                    <a:p>
                      <a:r>
                        <a:rPr lang="en-US" sz="1200" dirty="0"/>
                        <a:t>Unattended pull from repository by individual system or external device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sz="1200" dirty="0"/>
                        <a:t>Yes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sz="1200" dirty="0"/>
                        <a:t>Not currently integrated with AD identity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280285314"/>
                  </a:ext>
                </a:extLst>
              </a:tr>
            </a:tbl>
          </a:graphicData>
        </a:graphic>
      </p:graphicFrame>
      <p:sp>
        <p:nvSpPr>
          <p:cNvPr id="10" name="Rectangle 9">
            <a:extLst>
              <a:ext uri="{FF2B5EF4-FFF2-40B4-BE49-F238E27FC236}">
                <a16:creationId xmlns:a16="http://schemas.microsoft.com/office/drawing/2014/main" id="{610C3D77-49A2-414C-BF5E-F6D972C6A7A4}"/>
              </a:ext>
            </a:extLst>
          </p:cNvPr>
          <p:cNvSpPr/>
          <p:nvPr/>
        </p:nvSpPr>
        <p:spPr>
          <a:xfrm>
            <a:off x="2305200" y="6227999"/>
            <a:ext cx="7581600" cy="513022"/>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algn="ctr" defTabSz="1066800" eaLnBrk="1" fontAlgn="auto" latinLnBrk="0" hangingPunct="1">
              <a:lnSpc>
                <a:spcPct val="100000"/>
              </a:lnSpc>
              <a:spcBef>
                <a:spcPct val="0"/>
              </a:spcBef>
              <a:spcAft>
                <a:spcPct val="35000"/>
              </a:spcAft>
              <a:buClrTx/>
              <a:buSzTx/>
              <a:buFontTx/>
              <a:buNone/>
              <a:tabLst/>
              <a:defRPr/>
            </a:pPr>
            <a:r>
              <a:rPr lang="en-US" sz="1400" b="1" kern="0" dirty="0">
                <a:latin typeface="Segoe UI"/>
                <a:ea typeface="+mn-ea"/>
                <a:cs typeface="+mn-cs"/>
              </a:rPr>
              <a:t>Note</a:t>
            </a:r>
            <a:r>
              <a:rPr lang="en-US" sz="1400" kern="0" dirty="0">
                <a:latin typeface="Segoe UI"/>
                <a:ea typeface="+mn-ea"/>
                <a:cs typeface="+mn-cs"/>
              </a:rPr>
              <a:t>: Require authentication for all operations – unauthenticated access is not supported. </a:t>
            </a:r>
          </a:p>
        </p:txBody>
      </p:sp>
    </p:spTree>
    <p:extLst>
      <p:ext uri="{BB962C8B-B14F-4D97-AF65-F5344CB8AC3E}">
        <p14:creationId xmlns:p14="http://schemas.microsoft.com/office/powerpoint/2010/main" val="3928411315"/>
      </p:ext>
    </p:extLst>
  </p:cSld>
  <p:clrMapOvr>
    <a:masterClrMapping/>
  </p:clrMapOvr>
  <p:transition>
    <p:fade/>
  </p:transition>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A2D5DA-FE5D-43BC-B0B4-A0DF9D447F65}"/>
              </a:ext>
            </a:extLst>
          </p:cNvPr>
          <p:cNvSpPr>
            <a:spLocks noGrp="1"/>
          </p:cNvSpPr>
          <p:nvPr>
            <p:ph type="title"/>
          </p:nvPr>
        </p:nvSpPr>
        <p:spPr/>
        <p:txBody>
          <a:bodyPr/>
          <a:lstStyle/>
          <a:p>
            <a:r>
              <a:rPr lang="en-US" dirty="0">
                <a:ea typeface="+mj-lt"/>
                <a:cs typeface="+mj-lt"/>
              </a:rPr>
              <a:t>Azure Kubernetes Service (AKS)</a:t>
            </a:r>
            <a:endParaRPr lang="en-US" dirty="0"/>
          </a:p>
        </p:txBody>
      </p:sp>
      <p:sp>
        <p:nvSpPr>
          <p:cNvPr id="4" name="Text Placeholder 3">
            <a:extLst>
              <a:ext uri="{FF2B5EF4-FFF2-40B4-BE49-F238E27FC236}">
                <a16:creationId xmlns:a16="http://schemas.microsoft.com/office/drawing/2014/main" id="{F3E2CAB6-0D73-4794-B57B-F279BFC72B45}"/>
              </a:ext>
            </a:extLst>
          </p:cNvPr>
          <p:cNvSpPr txBox="1">
            <a:spLocks/>
          </p:cNvSpPr>
          <p:nvPr/>
        </p:nvSpPr>
        <p:spPr>
          <a:xfrm>
            <a:off x="0" y="1069869"/>
            <a:ext cx="12192000" cy="914400"/>
          </a:xfrm>
          <a:prstGeom prst="rect">
            <a:avLst/>
          </a:prstGeom>
          <a:solidFill>
            <a:schemeClr val="accent1">
              <a:lumMod val="50000"/>
            </a:schemeClr>
          </a:solidFill>
        </p:spPr>
        <p:style>
          <a:lnRef idx="0">
            <a:scrgbClr r="0" g="0" b="0"/>
          </a:lnRef>
          <a:fillRef idx="0">
            <a:scrgbClr r="0" g="0" b="0"/>
          </a:fillRef>
          <a:effectRef idx="0">
            <a:scrgbClr r="0" g="0" b="0"/>
          </a:effectRef>
          <a:fontRef idx="major"/>
        </p:style>
        <p:txBody>
          <a:bodyPr lIns="91440" tIns="45720" rIns="91440" bIns="45720" anchor="ctr">
            <a:noAutofit/>
          </a:bodyPr>
          <a:lstStyle>
            <a:lvl1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2400" kern="1200" spc="-50" baseline="0">
                <a:solidFill>
                  <a:srgbClr val="000000"/>
                </a:solidFill>
                <a:latin typeface="+mj-lt"/>
                <a:ea typeface="+mn-ea"/>
                <a:cs typeface="+mn-cs"/>
              </a:defRPr>
            </a:lvl1pPr>
            <a:lvl2pPr marL="0" marR="0" indent="0" algn="l" defTabSz="932742" rtl="0" eaLnBrk="1" fontAlgn="auto" latinLnBrk="0" hangingPunct="1">
              <a:lnSpc>
                <a:spcPct val="100000"/>
              </a:lnSpc>
              <a:spcBef>
                <a:spcPts val="0"/>
              </a:spcBef>
              <a:spcAft>
                <a:spcPts val="0"/>
              </a:spcAft>
              <a:buClrTx/>
              <a:buSzPct val="90000"/>
              <a:buFontTx/>
              <a:buNone/>
              <a:tabLst/>
              <a:defRPr sz="2000" kern="1200" spc="0" baseline="0">
                <a:solidFill>
                  <a:srgbClr val="000000"/>
                </a:solidFill>
                <a:latin typeface="+mn-lt"/>
                <a:ea typeface="+mn-ea"/>
                <a:cs typeface="+mn-cs"/>
              </a:defRPr>
            </a:lvl2pPr>
            <a:lvl3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400" kern="1200" spc="0" baseline="0">
                <a:solidFill>
                  <a:schemeClr val="tx2"/>
                </a:solidFill>
                <a:latin typeface="+mj-lt"/>
                <a:ea typeface="+mn-ea"/>
                <a:cs typeface="+mn-cs"/>
              </a:defRPr>
            </a:lvl3pPr>
            <a:lvl4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400" kern="1200" spc="0" baseline="0">
                <a:solidFill>
                  <a:srgbClr val="000000"/>
                </a:solidFill>
                <a:latin typeface="+mn-lt"/>
                <a:ea typeface="+mn-ea"/>
                <a:cs typeface="+mn-cs"/>
              </a:defRPr>
            </a:lvl4pPr>
            <a:lvl5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000" b="1" kern="1200" spc="0" baseline="0">
                <a:solidFill>
                  <a:srgbClr val="000000"/>
                </a:solidFill>
                <a:latin typeface="+mn-lt"/>
                <a:ea typeface="+mn-ea"/>
                <a:cs typeface="+mn-cs"/>
              </a:defRPr>
            </a:lvl5pPr>
            <a:lvl6pPr marL="2331854" indent="0" algn="l" defTabSz="932742" rtl="0" eaLnBrk="1" latinLnBrk="0" hangingPunct="1">
              <a:spcBef>
                <a:spcPct val="20000"/>
              </a:spcBef>
              <a:buFont typeface="Arial" pitchFamily="34" charset="0"/>
              <a:buNone/>
              <a:defRPr sz="2000" kern="1200">
                <a:solidFill>
                  <a:schemeClr val="tx1"/>
                </a:solidFill>
                <a:latin typeface="+mn-lt"/>
                <a:ea typeface="+mn-ea"/>
                <a:cs typeface="+mn-cs"/>
              </a:defRPr>
            </a:lvl6pPr>
            <a:lvl7pPr marL="0" indent="0" algn="l" defTabSz="932742" rtl="0" eaLnBrk="1" latinLnBrk="0" hangingPunct="1">
              <a:lnSpc>
                <a:spcPct val="100000"/>
              </a:lnSpc>
              <a:spcBef>
                <a:spcPts val="0"/>
              </a:spcBef>
              <a:spcAft>
                <a:spcPts val="0"/>
              </a:spcAft>
              <a:buFont typeface="Arial" pitchFamily="34" charset="0"/>
              <a:buNone/>
              <a:defRPr sz="1000" kern="1200">
                <a:solidFill>
                  <a:srgbClr val="000000"/>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42900" marR="0" lvl="0" indent="0" algn="l" defTabSz="931863" rtl="0" eaLnBrk="1" fontAlgn="auto" latinLnBrk="0" hangingPunct="1">
              <a:lnSpc>
                <a:spcPct val="100000"/>
              </a:lnSpc>
              <a:spcBef>
                <a:spcPts val="0"/>
              </a:spcBef>
              <a:spcAft>
                <a:spcPts val="0"/>
              </a:spcAft>
              <a:buClrTx/>
              <a:buSzPct val="90000"/>
              <a:buFont typeface="Wingdings" panose="05000000000000000000" pitchFamily="2" charset="2"/>
              <a:buNone/>
              <a:tabLst/>
              <a:defRPr/>
            </a:pPr>
            <a:r>
              <a:rPr kumimoji="0" lang="en-US" sz="2000" b="0" i="0" u="none" strike="noStrike" kern="1200" cap="none" spc="0" normalizeH="0" baseline="0" noProof="0" dirty="0">
                <a:ln>
                  <a:noFill/>
                </a:ln>
                <a:solidFill>
                  <a:srgbClr val="FFFFFF"/>
                </a:solidFill>
                <a:effectLst/>
                <a:uLnTx/>
                <a:uFillTx/>
                <a:latin typeface="Segoe UI"/>
                <a:ea typeface="+mn-ea"/>
                <a:cs typeface="+mn-cs"/>
              </a:rPr>
              <a:t>Portable, extensible open-source platform for automating deployment, scaling, and the management of containerized workloads.</a:t>
            </a:r>
          </a:p>
        </p:txBody>
      </p:sp>
      <p:sp>
        <p:nvSpPr>
          <p:cNvPr id="9" name="Rectangle 8">
            <a:extLst>
              <a:ext uri="{FF2B5EF4-FFF2-40B4-BE49-F238E27FC236}">
                <a16:creationId xmlns:a16="http://schemas.microsoft.com/office/drawing/2014/main" id="{D13256CC-FB5B-44FB-875E-EB0762666DB4}"/>
              </a:ext>
            </a:extLst>
          </p:cNvPr>
          <p:cNvSpPr/>
          <p:nvPr/>
        </p:nvSpPr>
        <p:spPr>
          <a:xfrm>
            <a:off x="245621" y="2373067"/>
            <a:ext cx="3740150" cy="1129843"/>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defTabSz="1066800" eaLnBrk="1" fontAlgn="auto" latinLnBrk="0" hangingPunct="1">
              <a:lnSpc>
                <a:spcPct val="100000"/>
              </a:lnSpc>
              <a:spcBef>
                <a:spcPct val="0"/>
              </a:spcBef>
              <a:spcAft>
                <a:spcPct val="35000"/>
              </a:spcAft>
              <a:buClrTx/>
              <a:buSzTx/>
              <a:buFontTx/>
              <a:buNone/>
              <a:tabLst/>
              <a:defRPr/>
            </a:pPr>
            <a:r>
              <a:rPr kumimoji="0" lang="en-US" sz="2000" b="0" i="0" u="none" strike="noStrike" kern="0" cap="none" spc="0" normalizeH="0" baseline="0" noProof="0" dirty="0">
                <a:ln>
                  <a:noFill/>
                </a:ln>
                <a:effectLst/>
                <a:uLnTx/>
                <a:uFillTx/>
                <a:latin typeface="Segoe UI"/>
                <a:ea typeface="+mn-ea"/>
                <a:cs typeface="+mn-cs"/>
              </a:rPr>
              <a:t>Fully managed</a:t>
            </a:r>
          </a:p>
        </p:txBody>
      </p:sp>
      <p:sp>
        <p:nvSpPr>
          <p:cNvPr id="11" name="Rectangle 10">
            <a:extLst>
              <a:ext uri="{FF2B5EF4-FFF2-40B4-BE49-F238E27FC236}">
                <a16:creationId xmlns:a16="http://schemas.microsoft.com/office/drawing/2014/main" id="{A780106D-9453-4337-84BC-35466BE7BB09}"/>
              </a:ext>
            </a:extLst>
          </p:cNvPr>
          <p:cNvSpPr/>
          <p:nvPr/>
        </p:nvSpPr>
        <p:spPr>
          <a:xfrm>
            <a:off x="245621" y="3781817"/>
            <a:ext cx="3740150" cy="1129843"/>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defTabSz="1066800" eaLnBrk="1" fontAlgn="auto" latinLnBrk="0" hangingPunct="1">
              <a:lnSpc>
                <a:spcPct val="100000"/>
              </a:lnSpc>
              <a:spcBef>
                <a:spcPct val="0"/>
              </a:spcBef>
              <a:spcAft>
                <a:spcPct val="35000"/>
              </a:spcAft>
              <a:buClrTx/>
              <a:buSzTx/>
              <a:buFontTx/>
              <a:buNone/>
              <a:tabLst/>
              <a:defRPr/>
            </a:pPr>
            <a:r>
              <a:rPr kumimoji="0" lang="en-US" sz="2000" b="0" i="0" u="none" strike="noStrike" kern="0" cap="none" spc="0" normalizeH="0" baseline="0" noProof="0" dirty="0">
                <a:ln>
                  <a:noFill/>
                </a:ln>
                <a:effectLst/>
                <a:uLnTx/>
                <a:uFillTx/>
                <a:latin typeface="Segoe UI"/>
                <a:ea typeface="+mn-ea"/>
                <a:cs typeface="+mn-cs"/>
              </a:rPr>
              <a:t>Public IP and FQDN (Private IP option)</a:t>
            </a:r>
          </a:p>
        </p:txBody>
      </p:sp>
      <p:sp>
        <p:nvSpPr>
          <p:cNvPr id="13" name="Rectangle 12">
            <a:extLst>
              <a:ext uri="{FF2B5EF4-FFF2-40B4-BE49-F238E27FC236}">
                <a16:creationId xmlns:a16="http://schemas.microsoft.com/office/drawing/2014/main" id="{C67D7654-09AE-45E8-9D2A-7E929FC22B4A}"/>
              </a:ext>
            </a:extLst>
          </p:cNvPr>
          <p:cNvSpPr/>
          <p:nvPr/>
        </p:nvSpPr>
        <p:spPr>
          <a:xfrm>
            <a:off x="245621" y="5178531"/>
            <a:ext cx="3740150" cy="1129843"/>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defTabSz="1066800" eaLnBrk="1" fontAlgn="auto" latinLnBrk="0" hangingPunct="1">
              <a:lnSpc>
                <a:spcPct val="100000"/>
              </a:lnSpc>
              <a:spcBef>
                <a:spcPct val="0"/>
              </a:spcBef>
              <a:spcAft>
                <a:spcPct val="35000"/>
              </a:spcAft>
              <a:buClrTx/>
              <a:buSzTx/>
              <a:buFontTx/>
              <a:buNone/>
              <a:tabLst/>
              <a:defRPr/>
            </a:pPr>
            <a:r>
              <a:rPr kumimoji="0" lang="en-US" sz="2000" b="0" i="0" u="none" strike="noStrike" kern="0" cap="none" spc="0" normalizeH="0" baseline="0" noProof="0" dirty="0">
                <a:ln>
                  <a:noFill/>
                </a:ln>
                <a:effectLst/>
                <a:uLnTx/>
                <a:uFillTx/>
                <a:latin typeface="Segoe UI"/>
                <a:ea typeface="+mn-ea"/>
                <a:cs typeface="+mn-cs"/>
              </a:rPr>
              <a:t>Accessed with RBAC or Azure AD</a:t>
            </a:r>
          </a:p>
        </p:txBody>
      </p:sp>
      <p:sp>
        <p:nvSpPr>
          <p:cNvPr id="17" name="Rectangle 16">
            <a:extLst>
              <a:ext uri="{FF2B5EF4-FFF2-40B4-BE49-F238E27FC236}">
                <a16:creationId xmlns:a16="http://schemas.microsoft.com/office/drawing/2014/main" id="{5093A884-1000-4377-90E0-FAA0F2BDF70C}"/>
              </a:ext>
            </a:extLst>
          </p:cNvPr>
          <p:cNvSpPr/>
          <p:nvPr/>
        </p:nvSpPr>
        <p:spPr>
          <a:xfrm>
            <a:off x="8058592" y="2374590"/>
            <a:ext cx="3740150" cy="1129843"/>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defTabSz="1066800" eaLnBrk="1" fontAlgn="auto" latinLnBrk="0" hangingPunct="1">
              <a:lnSpc>
                <a:spcPct val="100000"/>
              </a:lnSpc>
              <a:spcBef>
                <a:spcPct val="0"/>
              </a:spcBef>
              <a:spcAft>
                <a:spcPct val="35000"/>
              </a:spcAft>
              <a:buClrTx/>
              <a:buSzTx/>
              <a:buFontTx/>
              <a:buNone/>
              <a:tabLst/>
              <a:defRPr/>
            </a:pPr>
            <a:r>
              <a:rPr kumimoji="0" lang="en-US" sz="2000" b="0" i="0" u="none" strike="noStrike" kern="0" cap="none" spc="0" normalizeH="0" baseline="0" noProof="0" dirty="0">
                <a:ln>
                  <a:noFill/>
                </a:ln>
                <a:effectLst/>
                <a:uLnTx/>
                <a:uFillTx/>
                <a:latin typeface="Segoe UI"/>
                <a:ea typeface="+mn-ea"/>
                <a:cs typeface="+mn-cs"/>
              </a:rPr>
              <a:t>Dynamic scale containers </a:t>
            </a:r>
          </a:p>
        </p:txBody>
      </p:sp>
      <p:sp>
        <p:nvSpPr>
          <p:cNvPr id="19" name="Rectangle 18">
            <a:extLst>
              <a:ext uri="{FF2B5EF4-FFF2-40B4-BE49-F238E27FC236}">
                <a16:creationId xmlns:a16="http://schemas.microsoft.com/office/drawing/2014/main" id="{3C113B74-7006-44FF-8C57-0093AE0B0347}"/>
              </a:ext>
            </a:extLst>
          </p:cNvPr>
          <p:cNvSpPr/>
          <p:nvPr/>
        </p:nvSpPr>
        <p:spPr>
          <a:xfrm>
            <a:off x="8058592" y="3776723"/>
            <a:ext cx="3740150" cy="1129843"/>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defTabSz="1066800" eaLnBrk="1" fontAlgn="auto" latinLnBrk="0" hangingPunct="1">
              <a:lnSpc>
                <a:spcPct val="100000"/>
              </a:lnSpc>
              <a:spcBef>
                <a:spcPct val="0"/>
              </a:spcBef>
              <a:spcAft>
                <a:spcPct val="35000"/>
              </a:spcAft>
              <a:buClrTx/>
              <a:buSzTx/>
              <a:buFontTx/>
              <a:buNone/>
              <a:tabLst/>
              <a:defRPr/>
            </a:pPr>
            <a:r>
              <a:rPr kumimoji="0" lang="en-US" sz="2000" b="0" i="0" u="none" strike="noStrike" kern="0" cap="none" spc="0" normalizeH="0" baseline="0" noProof="0" dirty="0">
                <a:ln>
                  <a:noFill/>
                </a:ln>
                <a:effectLst/>
                <a:uLnTx/>
                <a:uFillTx/>
                <a:latin typeface="Segoe UI"/>
                <a:ea typeface="+mn-ea"/>
                <a:cs typeface="+mn-cs"/>
              </a:rPr>
              <a:t>Automation of rolling updates and rollbacks of containers</a:t>
            </a:r>
          </a:p>
        </p:txBody>
      </p:sp>
      <p:sp>
        <p:nvSpPr>
          <p:cNvPr id="21" name="Rectangle 20">
            <a:extLst>
              <a:ext uri="{FF2B5EF4-FFF2-40B4-BE49-F238E27FC236}">
                <a16:creationId xmlns:a16="http://schemas.microsoft.com/office/drawing/2014/main" id="{E1D8EC4A-2D56-4B59-956E-F4D63A9F951B}"/>
              </a:ext>
            </a:extLst>
          </p:cNvPr>
          <p:cNvSpPr/>
          <p:nvPr/>
        </p:nvSpPr>
        <p:spPr>
          <a:xfrm>
            <a:off x="8058592" y="5178532"/>
            <a:ext cx="3740150" cy="1129843"/>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defTabSz="1066800" eaLnBrk="1" fontAlgn="auto" latinLnBrk="0" hangingPunct="1">
              <a:lnSpc>
                <a:spcPct val="100000"/>
              </a:lnSpc>
              <a:spcBef>
                <a:spcPct val="0"/>
              </a:spcBef>
              <a:spcAft>
                <a:spcPct val="35000"/>
              </a:spcAft>
              <a:buClrTx/>
              <a:buSzTx/>
              <a:buFontTx/>
              <a:buNone/>
              <a:tabLst/>
              <a:defRPr/>
            </a:pPr>
            <a:r>
              <a:rPr kumimoji="0" lang="en-US" sz="2000" b="0" i="0" u="none" strike="noStrike" kern="0" cap="none" spc="0" normalizeH="0" baseline="0" noProof="0" dirty="0">
                <a:ln>
                  <a:noFill/>
                </a:ln>
                <a:effectLst/>
                <a:uLnTx/>
                <a:uFillTx/>
                <a:latin typeface="Segoe UI"/>
                <a:ea typeface="+mn-ea"/>
                <a:cs typeface="+mn-cs"/>
              </a:rPr>
              <a:t>Management of storage, network traffic, and sensitive information</a:t>
            </a:r>
          </a:p>
        </p:txBody>
      </p:sp>
      <p:pic>
        <p:nvPicPr>
          <p:cNvPr id="5" name="Picture 4">
            <a:extLst>
              <a:ext uri="{FF2B5EF4-FFF2-40B4-BE49-F238E27FC236}">
                <a16:creationId xmlns:a16="http://schemas.microsoft.com/office/drawing/2014/main" id="{F68AA7AB-A646-4239-8972-FE58EF89CD78}"/>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4201084" y="3401352"/>
            <a:ext cx="3399424" cy="1777179"/>
          </a:xfrm>
          <a:prstGeom prst="rect">
            <a:avLst/>
          </a:prstGeom>
        </p:spPr>
      </p:pic>
    </p:spTree>
    <p:extLst>
      <p:ext uri="{BB962C8B-B14F-4D97-AF65-F5344CB8AC3E}">
        <p14:creationId xmlns:p14="http://schemas.microsoft.com/office/powerpoint/2010/main" val="3739724256"/>
      </p:ext>
    </p:extLst>
  </p:cSld>
  <p:clrMapOvr>
    <a:masterClrMapping/>
  </p:clrMapOvr>
  <p:transition>
    <p:fade/>
  </p:transition>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D963B23-C582-49DF-A452-50DC0AF4FD9F}"/>
              </a:ext>
            </a:extLst>
          </p:cNvPr>
          <p:cNvSpPr>
            <a:spLocks noGrp="1"/>
          </p:cNvSpPr>
          <p:nvPr>
            <p:ph type="title"/>
          </p:nvPr>
        </p:nvSpPr>
        <p:spPr/>
        <p:txBody>
          <a:bodyPr/>
          <a:lstStyle/>
          <a:p>
            <a:r>
              <a:rPr lang="en-US" dirty="0"/>
              <a:t>AKS Terminology</a:t>
            </a:r>
          </a:p>
        </p:txBody>
      </p:sp>
      <p:graphicFrame>
        <p:nvGraphicFramePr>
          <p:cNvPr id="30" name="Table 4">
            <a:extLst>
              <a:ext uri="{FF2B5EF4-FFF2-40B4-BE49-F238E27FC236}">
                <a16:creationId xmlns:a16="http://schemas.microsoft.com/office/drawing/2014/main" id="{93CF2C1F-0D93-4251-8EAC-1F75ED5583AB}"/>
              </a:ext>
            </a:extLst>
          </p:cNvPr>
          <p:cNvGraphicFramePr>
            <a:graphicFrameLocks noGrp="1"/>
          </p:cNvGraphicFramePr>
          <p:nvPr>
            <p:extLst>
              <p:ext uri="{D42A27DB-BD31-4B8C-83A1-F6EECF244321}">
                <p14:modId xmlns:p14="http://schemas.microsoft.com/office/powerpoint/2010/main" val="2397733236"/>
              </p:ext>
            </p:extLst>
          </p:nvPr>
        </p:nvGraphicFramePr>
        <p:xfrm>
          <a:off x="605011" y="1639516"/>
          <a:ext cx="5562426" cy="3296920"/>
        </p:xfrm>
        <a:graphic>
          <a:graphicData uri="http://schemas.openxmlformats.org/drawingml/2006/table">
            <a:tbl>
              <a:tblPr firstRow="1" bandRow="1">
                <a:tableStyleId>{5C22544A-7EE6-4342-B048-85BDC9FD1C3A}</a:tableStyleId>
              </a:tblPr>
              <a:tblGrid>
                <a:gridCol w="1520767">
                  <a:extLst>
                    <a:ext uri="{9D8B030D-6E8A-4147-A177-3AD203B41FA5}">
                      <a16:colId xmlns:a16="http://schemas.microsoft.com/office/drawing/2014/main" val="1664254559"/>
                    </a:ext>
                  </a:extLst>
                </a:gridCol>
                <a:gridCol w="4041659">
                  <a:extLst>
                    <a:ext uri="{9D8B030D-6E8A-4147-A177-3AD203B41FA5}">
                      <a16:colId xmlns:a16="http://schemas.microsoft.com/office/drawing/2014/main" val="3612277378"/>
                    </a:ext>
                  </a:extLst>
                </a:gridCol>
              </a:tblGrid>
              <a:tr h="0">
                <a:tc>
                  <a:txBody>
                    <a:bodyPr/>
                    <a:lstStyle/>
                    <a:p>
                      <a:pPr algn="ctr"/>
                      <a:r>
                        <a:rPr lang="en-US" b="0" dirty="0"/>
                        <a:t>Term</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50000"/>
                      </a:schemeClr>
                    </a:solidFill>
                  </a:tcPr>
                </a:tc>
                <a:tc>
                  <a:txBody>
                    <a:bodyPr/>
                    <a:lstStyle/>
                    <a:p>
                      <a:pPr algn="ctr"/>
                      <a:r>
                        <a:rPr lang="en-US" b="0" dirty="0"/>
                        <a:t>Description</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50000"/>
                      </a:schemeClr>
                    </a:solidFill>
                  </a:tcPr>
                </a:tc>
                <a:extLst>
                  <a:ext uri="{0D108BD9-81ED-4DB2-BD59-A6C34878D82A}">
                    <a16:rowId xmlns:a16="http://schemas.microsoft.com/office/drawing/2014/main" val="1721051302"/>
                  </a:ext>
                </a:extLst>
              </a:tr>
              <a:tr h="370840">
                <a:tc>
                  <a:txBody>
                    <a:bodyPr/>
                    <a:lstStyle/>
                    <a:p>
                      <a:r>
                        <a:rPr lang="en-US" dirty="0"/>
                        <a:t>Pools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r>
                        <a:rPr lang="en-US" b="0" i="0" u="none" strike="noStrike" dirty="0">
                          <a:solidFill>
                            <a:srgbClr val="1A1A1A"/>
                          </a:solidFill>
                          <a:effectLst/>
                          <a:latin typeface="Segoe UI" panose="020B0502040204020203" pitchFamily="34" charset="0"/>
                        </a:rPr>
                        <a:t>Groups of nodes with identical configurations.</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4090753565"/>
                  </a:ext>
                </a:extLst>
              </a:tr>
              <a:tr h="370840">
                <a:tc>
                  <a:txBody>
                    <a:bodyPr/>
                    <a:lstStyle/>
                    <a:p>
                      <a:r>
                        <a:rPr lang="en-US" dirty="0"/>
                        <a:t>Nodes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r>
                        <a:rPr lang="en-US" b="0" i="0" u="none" strike="noStrike" dirty="0">
                          <a:solidFill>
                            <a:srgbClr val="1A1A1A"/>
                          </a:solidFill>
                          <a:effectLst/>
                          <a:latin typeface="Segoe UI" panose="020B0502040204020203" pitchFamily="34" charset="0"/>
                        </a:rPr>
                        <a:t>Individual VM running containerized applications.</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623595419"/>
                  </a:ext>
                </a:extLst>
              </a:tr>
              <a:tr h="370840">
                <a:tc>
                  <a:txBody>
                    <a:bodyPr/>
                    <a:lstStyle/>
                    <a:p>
                      <a:r>
                        <a:rPr lang="en-US" dirty="0"/>
                        <a:t>Pods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marR="0" lvl="0" indent="0" algn="l" defTabSz="932742" rtl="0" eaLnBrk="1" fontAlgn="auto" latinLnBrk="0" hangingPunct="1">
                        <a:lnSpc>
                          <a:spcPct val="100000"/>
                        </a:lnSpc>
                        <a:spcBef>
                          <a:spcPts val="0"/>
                        </a:spcBef>
                        <a:spcAft>
                          <a:spcPts val="0"/>
                        </a:spcAft>
                        <a:buClrTx/>
                        <a:buSzTx/>
                        <a:buFontTx/>
                        <a:buNone/>
                        <a:tabLst/>
                        <a:defRPr/>
                      </a:pPr>
                      <a:r>
                        <a:rPr lang="en-US" b="0" i="0" u="none" strike="noStrike" dirty="0">
                          <a:solidFill>
                            <a:srgbClr val="1A1A1A"/>
                          </a:solidFill>
                          <a:effectLst/>
                          <a:latin typeface="Segoe UI" panose="020B0502040204020203" pitchFamily="34" charset="0"/>
                        </a:rPr>
                        <a:t>Single instance of an application. A pod can contain multiple containers.</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4081761511"/>
                  </a:ext>
                </a:extLst>
              </a:tr>
              <a:tr h="370840">
                <a:tc>
                  <a:txBody>
                    <a:bodyPr/>
                    <a:lstStyle/>
                    <a:p>
                      <a:r>
                        <a:rPr lang="en-US" dirty="0"/>
                        <a:t>Deployment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marR="0" lvl="0" indent="0" algn="l" defTabSz="932742" rtl="0" eaLnBrk="1" fontAlgn="auto" latinLnBrk="0" hangingPunct="1">
                        <a:lnSpc>
                          <a:spcPct val="100000"/>
                        </a:lnSpc>
                        <a:spcBef>
                          <a:spcPts val="0"/>
                        </a:spcBef>
                        <a:spcAft>
                          <a:spcPts val="0"/>
                        </a:spcAft>
                        <a:buClrTx/>
                        <a:buSzTx/>
                        <a:buFontTx/>
                        <a:buNone/>
                        <a:tabLst/>
                        <a:defRPr/>
                      </a:pPr>
                      <a:r>
                        <a:rPr lang="en-US" b="0" i="0" u="none" strike="noStrike" dirty="0">
                          <a:solidFill>
                            <a:srgbClr val="1A1A1A"/>
                          </a:solidFill>
                          <a:effectLst/>
                          <a:latin typeface="Segoe UI" panose="020B0502040204020203" pitchFamily="34" charset="0"/>
                        </a:rPr>
                        <a:t>One or more identical pods managed by Kubernetes</a:t>
                      </a:r>
                      <a:r>
                        <a:rPr lang="en-US" b="0" i="0" dirty="0">
                          <a:solidFill>
                            <a:srgbClr val="1A1A1A"/>
                          </a:solidFill>
                          <a:effectLst/>
                          <a:latin typeface="Segoe UI" panose="020B0502040204020203" pitchFamily="34" charset="0"/>
                        </a:rPr>
                        <a:t>​.</a:t>
                      </a:r>
                      <a:endParaRPr lang="en-US" b="0" i="0" dirty="0">
                        <a:solidFill>
                          <a:srgbClr val="1A1A1A"/>
                        </a:solidFill>
                        <a:effectLst/>
                        <a:latin typeface="Arial" panose="020B0604020202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31700199"/>
                  </a:ext>
                </a:extLst>
              </a:tr>
              <a:tr h="370840">
                <a:tc>
                  <a:txBody>
                    <a:bodyPr/>
                    <a:lstStyle/>
                    <a:p>
                      <a:r>
                        <a:rPr lang="en-US" dirty="0"/>
                        <a:t>Manifest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r>
                        <a:rPr lang="en-US" b="0" i="0" u="none" strike="noStrike" dirty="0">
                          <a:solidFill>
                            <a:srgbClr val="1A1A1A"/>
                          </a:solidFill>
                          <a:effectLst/>
                          <a:latin typeface="Segoe UI" panose="020B0502040204020203" pitchFamily="34" charset="0"/>
                        </a:rPr>
                        <a:t>YAML file describing a deployment</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169788113"/>
                  </a:ext>
                </a:extLst>
              </a:tr>
            </a:tbl>
          </a:graphicData>
        </a:graphic>
      </p:graphicFrame>
      <p:grpSp>
        <p:nvGrpSpPr>
          <p:cNvPr id="51" name="Group 50" descr="Pools contain nodes. Nodes contain pods. Pods contain containers. Pods are deployed with YAML files. ">
            <a:extLst>
              <a:ext uri="{FF2B5EF4-FFF2-40B4-BE49-F238E27FC236}">
                <a16:creationId xmlns:a16="http://schemas.microsoft.com/office/drawing/2014/main" id="{F8AFCDE2-1FFF-4062-B0EE-78192EEE46E7}"/>
              </a:ext>
            </a:extLst>
          </p:cNvPr>
          <p:cNvGrpSpPr/>
          <p:nvPr/>
        </p:nvGrpSpPr>
        <p:grpSpPr>
          <a:xfrm>
            <a:off x="6506788" y="1304555"/>
            <a:ext cx="5119484" cy="3832710"/>
            <a:chOff x="6506788" y="1304555"/>
            <a:chExt cx="5119484" cy="3832710"/>
          </a:xfrm>
        </p:grpSpPr>
        <p:pic>
          <p:nvPicPr>
            <p:cNvPr id="32" name="Picture 31">
              <a:extLst>
                <a:ext uri="{FF2B5EF4-FFF2-40B4-BE49-F238E27FC236}">
                  <a16:creationId xmlns:a16="http://schemas.microsoft.com/office/drawing/2014/main" id="{5EF2A160-49E3-47AE-9C88-C0055D5BA9AD}"/>
                </a:ext>
              </a:extLst>
            </p:cNvPr>
            <p:cNvPicPr>
              <a:picLocks noChangeAspect="1"/>
            </p:cNvPicPr>
            <p:nvPr/>
          </p:nvPicPr>
          <p:blipFill>
            <a:blip r:embed="rId3"/>
            <a:stretch>
              <a:fillRect/>
            </a:stretch>
          </p:blipFill>
          <p:spPr>
            <a:xfrm>
              <a:off x="7230340" y="2902094"/>
              <a:ext cx="1638300" cy="638175"/>
            </a:xfrm>
            <a:prstGeom prst="rect">
              <a:avLst/>
            </a:prstGeom>
          </p:spPr>
        </p:pic>
        <p:pic>
          <p:nvPicPr>
            <p:cNvPr id="33" name="Picture 32">
              <a:extLst>
                <a:ext uri="{FF2B5EF4-FFF2-40B4-BE49-F238E27FC236}">
                  <a16:creationId xmlns:a16="http://schemas.microsoft.com/office/drawing/2014/main" id="{B4DA966D-BAF5-4427-94C0-8F0736094E41}"/>
                </a:ext>
              </a:extLst>
            </p:cNvPr>
            <p:cNvPicPr>
              <a:picLocks noChangeAspect="1"/>
            </p:cNvPicPr>
            <p:nvPr/>
          </p:nvPicPr>
          <p:blipFill>
            <a:blip r:embed="rId3"/>
            <a:stretch>
              <a:fillRect/>
            </a:stretch>
          </p:blipFill>
          <p:spPr>
            <a:xfrm>
              <a:off x="9242020" y="2881312"/>
              <a:ext cx="1638300" cy="638175"/>
            </a:xfrm>
            <a:prstGeom prst="rect">
              <a:avLst/>
            </a:prstGeom>
          </p:spPr>
        </p:pic>
        <p:sp>
          <p:nvSpPr>
            <p:cNvPr id="34" name="Rectangle 33">
              <a:extLst>
                <a:ext uri="{FF2B5EF4-FFF2-40B4-BE49-F238E27FC236}">
                  <a16:creationId xmlns:a16="http://schemas.microsoft.com/office/drawing/2014/main" id="{46691308-DF02-47B7-8F3E-20FE5FFE6710}"/>
                </a:ext>
              </a:extLst>
            </p:cNvPr>
            <p:cNvSpPr/>
            <p:nvPr/>
          </p:nvSpPr>
          <p:spPr bwMode="auto">
            <a:xfrm>
              <a:off x="7065818" y="2618509"/>
              <a:ext cx="2011680" cy="1080654"/>
            </a:xfrm>
            <a:prstGeom prst="rect">
              <a:avLst/>
            </a:prstGeom>
            <a:noFill/>
            <a:ln>
              <a:solidFill>
                <a:schemeClr val="tx1"/>
              </a:solid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dirty="0">
                <a:gradFill>
                  <a:gsLst>
                    <a:gs pos="0">
                      <a:srgbClr val="FFFFFF"/>
                    </a:gs>
                    <a:gs pos="100000">
                      <a:srgbClr val="FFFFFF"/>
                    </a:gs>
                  </a:gsLst>
                  <a:lin ang="5400000" scaled="0"/>
                </a:gradFill>
                <a:ea typeface="Segoe UI" pitchFamily="34" charset="0"/>
                <a:cs typeface="Segoe UI" pitchFamily="34" charset="0"/>
              </a:endParaRPr>
            </a:p>
          </p:txBody>
        </p:sp>
        <p:sp>
          <p:nvSpPr>
            <p:cNvPr id="35" name="Rectangle 34">
              <a:extLst>
                <a:ext uri="{FF2B5EF4-FFF2-40B4-BE49-F238E27FC236}">
                  <a16:creationId xmlns:a16="http://schemas.microsoft.com/office/drawing/2014/main" id="{A61295C6-7109-4E7A-8110-C33095B7CAB2}"/>
                </a:ext>
              </a:extLst>
            </p:cNvPr>
            <p:cNvSpPr/>
            <p:nvPr/>
          </p:nvSpPr>
          <p:spPr bwMode="auto">
            <a:xfrm>
              <a:off x="9169748" y="2629593"/>
              <a:ext cx="2011680" cy="1080654"/>
            </a:xfrm>
            <a:prstGeom prst="rect">
              <a:avLst/>
            </a:prstGeom>
            <a:noFill/>
            <a:ln>
              <a:solidFill>
                <a:schemeClr val="tx1"/>
              </a:solid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dirty="0">
                <a:gradFill>
                  <a:gsLst>
                    <a:gs pos="0">
                      <a:srgbClr val="FFFFFF"/>
                    </a:gs>
                    <a:gs pos="100000">
                      <a:srgbClr val="FFFFFF"/>
                    </a:gs>
                  </a:gsLst>
                  <a:lin ang="5400000" scaled="0"/>
                </a:gradFill>
                <a:ea typeface="Segoe UI" pitchFamily="34" charset="0"/>
                <a:cs typeface="Segoe UI" pitchFamily="34" charset="0"/>
              </a:endParaRPr>
            </a:p>
          </p:txBody>
        </p:sp>
        <p:sp>
          <p:nvSpPr>
            <p:cNvPr id="36" name="TextBox 35">
              <a:extLst>
                <a:ext uri="{FF2B5EF4-FFF2-40B4-BE49-F238E27FC236}">
                  <a16:creationId xmlns:a16="http://schemas.microsoft.com/office/drawing/2014/main" id="{911EA607-1DCE-469A-ACB7-61E76E780F2A}"/>
                </a:ext>
              </a:extLst>
            </p:cNvPr>
            <p:cNvSpPr txBox="1"/>
            <p:nvPr/>
          </p:nvSpPr>
          <p:spPr>
            <a:xfrm>
              <a:off x="7811885" y="2396356"/>
              <a:ext cx="608907" cy="363946"/>
            </a:xfrm>
            <a:prstGeom prst="rect">
              <a:avLst/>
            </a:prstGeom>
            <a:solidFill>
              <a:schemeClr val="bg1"/>
            </a:solidFill>
          </p:spPr>
          <p:txBody>
            <a:bodyPr wrap="square">
              <a:spAutoFit/>
            </a:bodyPr>
            <a:lstStyle/>
            <a:p>
              <a:r>
                <a:rPr lang="en-US" dirty="0"/>
                <a:t>Pod</a:t>
              </a:r>
            </a:p>
          </p:txBody>
        </p:sp>
        <p:sp>
          <p:nvSpPr>
            <p:cNvPr id="37" name="TextBox 36">
              <a:extLst>
                <a:ext uri="{FF2B5EF4-FFF2-40B4-BE49-F238E27FC236}">
                  <a16:creationId xmlns:a16="http://schemas.microsoft.com/office/drawing/2014/main" id="{DC33621B-179C-49AF-9A6C-F7E861F4BB9E}"/>
                </a:ext>
              </a:extLst>
            </p:cNvPr>
            <p:cNvSpPr txBox="1"/>
            <p:nvPr/>
          </p:nvSpPr>
          <p:spPr>
            <a:xfrm>
              <a:off x="9871134" y="2432213"/>
              <a:ext cx="608907" cy="363946"/>
            </a:xfrm>
            <a:prstGeom prst="rect">
              <a:avLst/>
            </a:prstGeom>
            <a:solidFill>
              <a:schemeClr val="bg1"/>
            </a:solidFill>
          </p:spPr>
          <p:txBody>
            <a:bodyPr wrap="square">
              <a:spAutoFit/>
            </a:bodyPr>
            <a:lstStyle/>
            <a:p>
              <a:r>
                <a:rPr lang="en-US" dirty="0"/>
                <a:t>Pod</a:t>
              </a:r>
            </a:p>
          </p:txBody>
        </p:sp>
        <p:sp>
          <p:nvSpPr>
            <p:cNvPr id="38" name="Rectangle 37">
              <a:extLst>
                <a:ext uri="{FF2B5EF4-FFF2-40B4-BE49-F238E27FC236}">
                  <a16:creationId xmlns:a16="http://schemas.microsoft.com/office/drawing/2014/main" id="{4FB0323F-B9CF-4DC0-BAA3-4768CD2508C1}"/>
                </a:ext>
              </a:extLst>
            </p:cNvPr>
            <p:cNvSpPr/>
            <p:nvPr/>
          </p:nvSpPr>
          <p:spPr bwMode="auto">
            <a:xfrm>
              <a:off x="6856960" y="2293953"/>
              <a:ext cx="4440036" cy="1613489"/>
            </a:xfrm>
            <a:prstGeom prst="rect">
              <a:avLst/>
            </a:prstGeom>
            <a:noFill/>
            <a:ln>
              <a:solidFill>
                <a:schemeClr val="tx1"/>
              </a:solid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dirty="0">
                <a:gradFill>
                  <a:gsLst>
                    <a:gs pos="0">
                      <a:srgbClr val="FFFFFF"/>
                    </a:gs>
                    <a:gs pos="100000">
                      <a:srgbClr val="FFFFFF"/>
                    </a:gs>
                  </a:gsLst>
                  <a:lin ang="5400000" scaled="0"/>
                </a:gradFill>
                <a:ea typeface="Segoe UI" pitchFamily="34" charset="0"/>
                <a:cs typeface="Segoe UI" pitchFamily="34" charset="0"/>
              </a:endParaRPr>
            </a:p>
          </p:txBody>
        </p:sp>
        <p:sp>
          <p:nvSpPr>
            <p:cNvPr id="39" name="TextBox 38">
              <a:extLst>
                <a:ext uri="{FF2B5EF4-FFF2-40B4-BE49-F238E27FC236}">
                  <a16:creationId xmlns:a16="http://schemas.microsoft.com/office/drawing/2014/main" id="{06BD7995-3CE9-4449-B70A-73D18A6365E1}"/>
                </a:ext>
              </a:extLst>
            </p:cNvPr>
            <p:cNvSpPr txBox="1"/>
            <p:nvPr/>
          </p:nvSpPr>
          <p:spPr>
            <a:xfrm>
              <a:off x="7880714" y="2059541"/>
              <a:ext cx="2172469" cy="363946"/>
            </a:xfrm>
            <a:prstGeom prst="rect">
              <a:avLst/>
            </a:prstGeom>
            <a:solidFill>
              <a:schemeClr val="bg1"/>
            </a:solidFill>
          </p:spPr>
          <p:txBody>
            <a:bodyPr wrap="square">
              <a:spAutoFit/>
            </a:bodyPr>
            <a:lstStyle/>
            <a:p>
              <a:r>
                <a:rPr lang="en-US" dirty="0"/>
                <a:t>Deployment (YAML)</a:t>
              </a:r>
            </a:p>
          </p:txBody>
        </p:sp>
        <p:sp>
          <p:nvSpPr>
            <p:cNvPr id="40" name="Rectangle 39">
              <a:extLst>
                <a:ext uri="{FF2B5EF4-FFF2-40B4-BE49-F238E27FC236}">
                  <a16:creationId xmlns:a16="http://schemas.microsoft.com/office/drawing/2014/main" id="{4AA069F3-ECCF-4E0F-AD1C-8B360D1D5612}"/>
                </a:ext>
              </a:extLst>
            </p:cNvPr>
            <p:cNvSpPr/>
            <p:nvPr/>
          </p:nvSpPr>
          <p:spPr bwMode="auto">
            <a:xfrm>
              <a:off x="6648622" y="1980210"/>
              <a:ext cx="4831254" cy="2101339"/>
            </a:xfrm>
            <a:prstGeom prst="rect">
              <a:avLst/>
            </a:prstGeom>
            <a:noFill/>
            <a:ln>
              <a:solidFill>
                <a:schemeClr val="tx1"/>
              </a:solid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dirty="0">
                <a:gradFill>
                  <a:gsLst>
                    <a:gs pos="0">
                      <a:srgbClr val="FFFFFF"/>
                    </a:gs>
                    <a:gs pos="100000">
                      <a:srgbClr val="FFFFFF"/>
                    </a:gs>
                  </a:gsLst>
                  <a:lin ang="5400000" scaled="0"/>
                </a:gradFill>
                <a:ea typeface="Segoe UI" pitchFamily="34" charset="0"/>
                <a:cs typeface="Segoe UI" pitchFamily="34" charset="0"/>
              </a:endParaRPr>
            </a:p>
          </p:txBody>
        </p:sp>
        <p:sp>
          <p:nvSpPr>
            <p:cNvPr id="41" name="TextBox 40">
              <a:extLst>
                <a:ext uri="{FF2B5EF4-FFF2-40B4-BE49-F238E27FC236}">
                  <a16:creationId xmlns:a16="http://schemas.microsoft.com/office/drawing/2014/main" id="{C24AB62D-9240-4D16-ABD7-6C2E96768FFC}"/>
                </a:ext>
              </a:extLst>
            </p:cNvPr>
            <p:cNvSpPr txBox="1"/>
            <p:nvPr/>
          </p:nvSpPr>
          <p:spPr>
            <a:xfrm>
              <a:off x="7036722" y="1759055"/>
              <a:ext cx="775164" cy="363946"/>
            </a:xfrm>
            <a:prstGeom prst="rect">
              <a:avLst/>
            </a:prstGeom>
            <a:solidFill>
              <a:schemeClr val="bg1"/>
            </a:solidFill>
          </p:spPr>
          <p:txBody>
            <a:bodyPr wrap="square">
              <a:spAutoFit/>
            </a:bodyPr>
            <a:lstStyle/>
            <a:p>
              <a:r>
                <a:rPr lang="en-US" dirty="0"/>
                <a:t>Node</a:t>
              </a:r>
            </a:p>
          </p:txBody>
        </p:sp>
        <p:sp>
          <p:nvSpPr>
            <p:cNvPr id="42" name="Rectangle 41">
              <a:extLst>
                <a:ext uri="{FF2B5EF4-FFF2-40B4-BE49-F238E27FC236}">
                  <a16:creationId xmlns:a16="http://schemas.microsoft.com/office/drawing/2014/main" id="{32059C47-E528-4B07-B2E7-ADF68FE5B333}"/>
                </a:ext>
              </a:extLst>
            </p:cNvPr>
            <p:cNvSpPr/>
            <p:nvPr/>
          </p:nvSpPr>
          <p:spPr bwMode="auto">
            <a:xfrm>
              <a:off x="6656821" y="4303064"/>
              <a:ext cx="2310128" cy="633372"/>
            </a:xfrm>
            <a:prstGeom prst="rect">
              <a:avLst/>
            </a:prstGeom>
            <a:noFill/>
            <a:ln>
              <a:solidFill>
                <a:schemeClr val="tx1"/>
              </a:solid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dirty="0">
                <a:gradFill>
                  <a:gsLst>
                    <a:gs pos="0">
                      <a:srgbClr val="FFFFFF"/>
                    </a:gs>
                    <a:gs pos="100000">
                      <a:srgbClr val="FFFFFF"/>
                    </a:gs>
                  </a:gsLst>
                  <a:lin ang="5400000" scaled="0"/>
                </a:gradFill>
                <a:ea typeface="Segoe UI" pitchFamily="34" charset="0"/>
                <a:cs typeface="Segoe UI" pitchFamily="34" charset="0"/>
              </a:endParaRPr>
            </a:p>
          </p:txBody>
        </p:sp>
        <p:sp>
          <p:nvSpPr>
            <p:cNvPr id="43" name="TextBox 42">
              <a:extLst>
                <a:ext uri="{FF2B5EF4-FFF2-40B4-BE49-F238E27FC236}">
                  <a16:creationId xmlns:a16="http://schemas.microsoft.com/office/drawing/2014/main" id="{F2F6F97B-50A3-4872-9C91-910935D8F98E}"/>
                </a:ext>
              </a:extLst>
            </p:cNvPr>
            <p:cNvSpPr txBox="1"/>
            <p:nvPr/>
          </p:nvSpPr>
          <p:spPr>
            <a:xfrm>
              <a:off x="7424304" y="4437778"/>
              <a:ext cx="775164" cy="363946"/>
            </a:xfrm>
            <a:prstGeom prst="rect">
              <a:avLst/>
            </a:prstGeom>
            <a:solidFill>
              <a:schemeClr val="bg1"/>
            </a:solidFill>
          </p:spPr>
          <p:txBody>
            <a:bodyPr wrap="square">
              <a:spAutoFit/>
            </a:bodyPr>
            <a:lstStyle/>
            <a:p>
              <a:r>
                <a:rPr lang="en-US" dirty="0"/>
                <a:t>Node</a:t>
              </a:r>
            </a:p>
          </p:txBody>
        </p:sp>
        <p:sp>
          <p:nvSpPr>
            <p:cNvPr id="44" name="Rectangle 43">
              <a:extLst>
                <a:ext uri="{FF2B5EF4-FFF2-40B4-BE49-F238E27FC236}">
                  <a16:creationId xmlns:a16="http://schemas.microsoft.com/office/drawing/2014/main" id="{5F4F96F0-F530-411F-8056-5686A536557C}"/>
                </a:ext>
              </a:extLst>
            </p:cNvPr>
            <p:cNvSpPr/>
            <p:nvPr/>
          </p:nvSpPr>
          <p:spPr bwMode="auto">
            <a:xfrm>
              <a:off x="9169748" y="4303064"/>
              <a:ext cx="2310128" cy="633372"/>
            </a:xfrm>
            <a:prstGeom prst="rect">
              <a:avLst/>
            </a:prstGeom>
            <a:noFill/>
            <a:ln>
              <a:solidFill>
                <a:schemeClr val="tx1"/>
              </a:solid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dirty="0">
                <a:gradFill>
                  <a:gsLst>
                    <a:gs pos="0">
                      <a:srgbClr val="FFFFFF"/>
                    </a:gs>
                    <a:gs pos="100000">
                      <a:srgbClr val="FFFFFF"/>
                    </a:gs>
                  </a:gsLst>
                  <a:lin ang="5400000" scaled="0"/>
                </a:gradFill>
                <a:ea typeface="Segoe UI" pitchFamily="34" charset="0"/>
                <a:cs typeface="Segoe UI" pitchFamily="34" charset="0"/>
              </a:endParaRPr>
            </a:p>
          </p:txBody>
        </p:sp>
        <p:sp>
          <p:nvSpPr>
            <p:cNvPr id="45" name="TextBox 44">
              <a:extLst>
                <a:ext uri="{FF2B5EF4-FFF2-40B4-BE49-F238E27FC236}">
                  <a16:creationId xmlns:a16="http://schemas.microsoft.com/office/drawing/2014/main" id="{B4EF7FCA-22E6-4316-8A83-75E905229A42}"/>
                </a:ext>
              </a:extLst>
            </p:cNvPr>
            <p:cNvSpPr txBox="1"/>
            <p:nvPr/>
          </p:nvSpPr>
          <p:spPr>
            <a:xfrm>
              <a:off x="9945430" y="4437777"/>
              <a:ext cx="737266" cy="363946"/>
            </a:xfrm>
            <a:prstGeom prst="rect">
              <a:avLst/>
            </a:prstGeom>
            <a:solidFill>
              <a:schemeClr val="bg1"/>
            </a:solidFill>
          </p:spPr>
          <p:txBody>
            <a:bodyPr wrap="square">
              <a:spAutoFit/>
            </a:bodyPr>
            <a:lstStyle/>
            <a:p>
              <a:r>
                <a:rPr lang="en-US" dirty="0"/>
                <a:t>Node</a:t>
              </a:r>
            </a:p>
          </p:txBody>
        </p:sp>
        <p:sp>
          <p:nvSpPr>
            <p:cNvPr id="46" name="Rectangle 45">
              <a:extLst>
                <a:ext uri="{FF2B5EF4-FFF2-40B4-BE49-F238E27FC236}">
                  <a16:creationId xmlns:a16="http://schemas.microsoft.com/office/drawing/2014/main" id="{9296D9BD-EF97-49BE-972B-F6342D8C3524}"/>
                </a:ext>
              </a:extLst>
            </p:cNvPr>
            <p:cNvSpPr/>
            <p:nvPr/>
          </p:nvSpPr>
          <p:spPr bwMode="auto">
            <a:xfrm>
              <a:off x="6506788" y="1525710"/>
              <a:ext cx="5119484" cy="3611555"/>
            </a:xfrm>
            <a:prstGeom prst="rect">
              <a:avLst/>
            </a:prstGeom>
            <a:noFill/>
            <a:ln>
              <a:solidFill>
                <a:schemeClr val="tx1"/>
              </a:solid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dirty="0">
                <a:gradFill>
                  <a:gsLst>
                    <a:gs pos="0">
                      <a:srgbClr val="FFFFFF"/>
                    </a:gs>
                    <a:gs pos="100000">
                      <a:srgbClr val="FFFFFF"/>
                    </a:gs>
                  </a:gsLst>
                  <a:lin ang="5400000" scaled="0"/>
                </a:gradFill>
                <a:ea typeface="Segoe UI" pitchFamily="34" charset="0"/>
                <a:cs typeface="Segoe UI" pitchFamily="34" charset="0"/>
              </a:endParaRPr>
            </a:p>
          </p:txBody>
        </p:sp>
        <p:sp>
          <p:nvSpPr>
            <p:cNvPr id="47" name="TextBox 46">
              <a:extLst>
                <a:ext uri="{FF2B5EF4-FFF2-40B4-BE49-F238E27FC236}">
                  <a16:creationId xmlns:a16="http://schemas.microsoft.com/office/drawing/2014/main" id="{89869109-1CC4-428F-ACE9-31028DB21BA0}"/>
                </a:ext>
              </a:extLst>
            </p:cNvPr>
            <p:cNvSpPr txBox="1"/>
            <p:nvPr/>
          </p:nvSpPr>
          <p:spPr>
            <a:xfrm>
              <a:off x="6894888" y="1304555"/>
              <a:ext cx="821410" cy="363946"/>
            </a:xfrm>
            <a:prstGeom prst="rect">
              <a:avLst/>
            </a:prstGeom>
            <a:solidFill>
              <a:schemeClr val="bg1"/>
            </a:solidFill>
          </p:spPr>
          <p:txBody>
            <a:bodyPr wrap="square">
              <a:spAutoFit/>
            </a:bodyPr>
            <a:lstStyle/>
            <a:p>
              <a:r>
                <a:rPr lang="en-US" dirty="0"/>
                <a:t>Pool</a:t>
              </a:r>
            </a:p>
          </p:txBody>
        </p:sp>
        <p:pic>
          <p:nvPicPr>
            <p:cNvPr id="48" name="Picture 47">
              <a:extLst>
                <a:ext uri="{FF2B5EF4-FFF2-40B4-BE49-F238E27FC236}">
                  <a16:creationId xmlns:a16="http://schemas.microsoft.com/office/drawing/2014/main" id="{FD5A0F03-D4DB-4BDC-BE34-66C94344A2D7}"/>
                </a:ext>
              </a:extLst>
            </p:cNvPr>
            <p:cNvPicPr>
              <a:picLocks noChangeAspect="1"/>
            </p:cNvPicPr>
            <p:nvPr/>
          </p:nvPicPr>
          <p:blipFill>
            <a:blip r:embed="rId4"/>
            <a:stretch>
              <a:fillRect/>
            </a:stretch>
          </p:blipFill>
          <p:spPr>
            <a:xfrm>
              <a:off x="10742706" y="1698980"/>
              <a:ext cx="615675" cy="491920"/>
            </a:xfrm>
            <a:prstGeom prst="rect">
              <a:avLst/>
            </a:prstGeom>
          </p:spPr>
        </p:pic>
        <p:pic>
          <p:nvPicPr>
            <p:cNvPr id="49" name="Picture 48">
              <a:extLst>
                <a:ext uri="{FF2B5EF4-FFF2-40B4-BE49-F238E27FC236}">
                  <a16:creationId xmlns:a16="http://schemas.microsoft.com/office/drawing/2014/main" id="{31C43E8B-11D7-4898-A4A1-EB6D8614DB70}"/>
                </a:ext>
              </a:extLst>
            </p:cNvPr>
            <p:cNvPicPr>
              <a:picLocks noChangeAspect="1"/>
            </p:cNvPicPr>
            <p:nvPr/>
          </p:nvPicPr>
          <p:blipFill>
            <a:blip r:embed="rId4"/>
            <a:stretch>
              <a:fillRect/>
            </a:stretch>
          </p:blipFill>
          <p:spPr>
            <a:xfrm>
              <a:off x="10742706" y="4116819"/>
              <a:ext cx="615675" cy="491920"/>
            </a:xfrm>
            <a:prstGeom prst="rect">
              <a:avLst/>
            </a:prstGeom>
          </p:spPr>
        </p:pic>
        <p:pic>
          <p:nvPicPr>
            <p:cNvPr id="50" name="Picture 49">
              <a:extLst>
                <a:ext uri="{FF2B5EF4-FFF2-40B4-BE49-F238E27FC236}">
                  <a16:creationId xmlns:a16="http://schemas.microsoft.com/office/drawing/2014/main" id="{251D0262-F583-4534-A2BB-3F1C8515E987}"/>
                </a:ext>
              </a:extLst>
            </p:cNvPr>
            <p:cNvPicPr>
              <a:picLocks noChangeAspect="1"/>
            </p:cNvPicPr>
            <p:nvPr/>
          </p:nvPicPr>
          <p:blipFill>
            <a:blip r:embed="rId4"/>
            <a:stretch>
              <a:fillRect/>
            </a:stretch>
          </p:blipFill>
          <p:spPr>
            <a:xfrm>
              <a:off x="6757980" y="4136672"/>
              <a:ext cx="615675" cy="491920"/>
            </a:xfrm>
            <a:prstGeom prst="rect">
              <a:avLst/>
            </a:prstGeom>
          </p:spPr>
        </p:pic>
      </p:grpSp>
      <p:sp>
        <p:nvSpPr>
          <p:cNvPr id="3" name="Rectangle 2" descr="Pools contain nodes. Nodes contain pods with containers. ">
            <a:extLst>
              <a:ext uri="{FF2B5EF4-FFF2-40B4-BE49-F238E27FC236}">
                <a16:creationId xmlns:a16="http://schemas.microsoft.com/office/drawing/2014/main" id="{438FFD45-AF26-4E28-AAB6-3397F21FCEB0}"/>
              </a:ext>
              <a:ext uri="{C183D7F6-B498-43B3-948B-1728B52AA6E4}">
                <adec:decorative xmlns:adec="http://schemas.microsoft.com/office/drawing/2017/decorative" val="0"/>
              </a:ext>
            </a:extLst>
          </p:cNvPr>
          <p:cNvSpPr/>
          <p:nvPr/>
        </p:nvSpPr>
        <p:spPr bwMode="auto">
          <a:xfrm>
            <a:off x="6334125" y="1304555"/>
            <a:ext cx="5562426" cy="4105645"/>
          </a:xfrm>
          <a:prstGeom prst="rect">
            <a:avLst/>
          </a:prstGeom>
          <a:noFill/>
          <a:ln>
            <a:solidFill>
              <a:schemeClr val="bg1">
                <a:lumMod val="7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dirty="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2787615079"/>
      </p:ext>
    </p:extLst>
  </p:cSld>
  <p:clrMapOvr>
    <a:masterClrMapping/>
  </p:clrMapOvr>
  <p:transition>
    <p:fade/>
  </p:transition>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D33894-77F7-4403-A288-016DCD79B8F1}"/>
              </a:ext>
            </a:extLst>
          </p:cNvPr>
          <p:cNvSpPr>
            <a:spLocks noGrp="1"/>
          </p:cNvSpPr>
          <p:nvPr>
            <p:ph type="title"/>
          </p:nvPr>
        </p:nvSpPr>
        <p:spPr/>
        <p:txBody>
          <a:bodyPr/>
          <a:lstStyle/>
          <a:p>
            <a:r>
              <a:rPr lang="en-US" dirty="0">
                <a:cs typeface="Segoe UI"/>
              </a:rPr>
              <a:t>AKS Architecture</a:t>
            </a:r>
            <a:endParaRPr lang="en-US" dirty="0"/>
          </a:p>
        </p:txBody>
      </p:sp>
      <p:sp>
        <p:nvSpPr>
          <p:cNvPr id="6" name="Rectangle 5">
            <a:extLst>
              <a:ext uri="{FF2B5EF4-FFF2-40B4-BE49-F238E27FC236}">
                <a16:creationId xmlns:a16="http://schemas.microsoft.com/office/drawing/2014/main" id="{756823B7-10EE-4B4A-827F-0C323C1A0964}"/>
              </a:ext>
              <a:ext uri="{C183D7F6-B498-43B3-948B-1728B52AA6E4}">
                <adec:decorative xmlns:adec="http://schemas.microsoft.com/office/drawing/2017/decorative" val="1"/>
              </a:ext>
            </a:extLst>
          </p:cNvPr>
          <p:cNvSpPr>
            <a:spLocks noChangeAspect="1"/>
          </p:cNvSpPr>
          <p:nvPr/>
        </p:nvSpPr>
        <p:spPr bwMode="auto">
          <a:xfrm>
            <a:off x="136930" y="1350972"/>
            <a:ext cx="11918139" cy="4389120"/>
          </a:xfrm>
          <a:prstGeom prst="rect">
            <a:avLst/>
          </a:prstGeom>
          <a:noFill/>
          <a:ln>
            <a:solidFill>
              <a:schemeClr val="bg1">
                <a:lumMod val="7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dirty="0">
              <a:gradFill>
                <a:gsLst>
                  <a:gs pos="0">
                    <a:srgbClr val="FFFFFF"/>
                  </a:gs>
                  <a:gs pos="100000">
                    <a:srgbClr val="FFFFFF"/>
                  </a:gs>
                </a:gsLst>
                <a:lin ang="5400000" scaled="0"/>
              </a:gradFill>
              <a:ea typeface="Segoe UI" pitchFamily="34" charset="0"/>
              <a:cs typeface="Segoe UI" pitchFamily="34" charset="0"/>
            </a:endParaRPr>
          </a:p>
        </p:txBody>
      </p:sp>
      <p:pic>
        <p:nvPicPr>
          <p:cNvPr id="5" name="Picture 4" descr="Diagram&#10;&#10;Description automatically generated">
            <a:extLst>
              <a:ext uri="{FF2B5EF4-FFF2-40B4-BE49-F238E27FC236}">
                <a16:creationId xmlns:a16="http://schemas.microsoft.com/office/drawing/2014/main" id="{3B45733A-D86E-452C-B09C-6F5DAE5E8239}"/>
              </a:ext>
            </a:extLst>
          </p:cNvPr>
          <p:cNvPicPr>
            <a:picLocks noChangeAspect="1"/>
          </p:cNvPicPr>
          <p:nvPr/>
        </p:nvPicPr>
        <p:blipFill>
          <a:blip r:embed="rId3"/>
          <a:stretch>
            <a:fillRect/>
          </a:stretch>
        </p:blipFill>
        <p:spPr>
          <a:xfrm>
            <a:off x="264597" y="2057400"/>
            <a:ext cx="11662804" cy="2743200"/>
          </a:xfrm>
          <a:prstGeom prst="rect">
            <a:avLst/>
          </a:prstGeom>
        </p:spPr>
      </p:pic>
    </p:spTree>
    <p:extLst>
      <p:ext uri="{BB962C8B-B14F-4D97-AF65-F5344CB8AC3E}">
        <p14:creationId xmlns:p14="http://schemas.microsoft.com/office/powerpoint/2010/main" val="2200435762"/>
      </p:ext>
    </p:extLst>
  </p:cSld>
  <p:clrMapOvr>
    <a:masterClrMapping/>
  </p:clrMapOvr>
  <p:transition>
    <p:fad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a:t>Distributed Denial of Service (DDoS)</a:t>
            </a:r>
          </a:p>
        </p:txBody>
      </p:sp>
      <p:sp>
        <p:nvSpPr>
          <p:cNvPr id="3" name="Text Placeholder 3">
            <a:extLst>
              <a:ext uri="{FF2B5EF4-FFF2-40B4-BE49-F238E27FC236}">
                <a16:creationId xmlns:a16="http://schemas.microsoft.com/office/drawing/2014/main" id="{8A8A9C9A-94F1-44FA-BC36-8FCD65D5BBED}"/>
              </a:ext>
            </a:extLst>
          </p:cNvPr>
          <p:cNvSpPr txBox="1">
            <a:spLocks/>
          </p:cNvSpPr>
          <p:nvPr/>
        </p:nvSpPr>
        <p:spPr>
          <a:xfrm>
            <a:off x="0" y="1069869"/>
            <a:ext cx="12192000" cy="914400"/>
          </a:xfrm>
          <a:prstGeom prst="rect">
            <a:avLst/>
          </a:prstGeom>
          <a:solidFill>
            <a:schemeClr val="accent1">
              <a:lumMod val="50000"/>
            </a:schemeClr>
          </a:solidFill>
        </p:spPr>
        <p:style>
          <a:lnRef idx="0">
            <a:scrgbClr r="0" g="0" b="0"/>
          </a:lnRef>
          <a:fillRef idx="0">
            <a:scrgbClr r="0" g="0" b="0"/>
          </a:fillRef>
          <a:effectRef idx="0">
            <a:scrgbClr r="0" g="0" b="0"/>
          </a:effectRef>
          <a:fontRef idx="major"/>
        </p:style>
        <p:txBody>
          <a:bodyPr lIns="91440" tIns="45720" rIns="91440" bIns="45720" anchor="ctr">
            <a:noAutofit/>
          </a:bodyPr>
          <a:lstStyle>
            <a:lvl1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2400" kern="1200" spc="-50" baseline="0">
                <a:solidFill>
                  <a:srgbClr val="000000"/>
                </a:solidFill>
                <a:latin typeface="+mj-lt"/>
                <a:ea typeface="+mn-ea"/>
                <a:cs typeface="+mn-cs"/>
              </a:defRPr>
            </a:lvl1pPr>
            <a:lvl2pPr marL="0" marR="0" indent="0" algn="l" defTabSz="932742" rtl="0" eaLnBrk="1" fontAlgn="auto" latinLnBrk="0" hangingPunct="1">
              <a:lnSpc>
                <a:spcPct val="100000"/>
              </a:lnSpc>
              <a:spcBef>
                <a:spcPts val="0"/>
              </a:spcBef>
              <a:spcAft>
                <a:spcPts val="0"/>
              </a:spcAft>
              <a:buClrTx/>
              <a:buSzPct val="90000"/>
              <a:buFontTx/>
              <a:buNone/>
              <a:tabLst/>
              <a:defRPr sz="2000" kern="1200" spc="0" baseline="0">
                <a:solidFill>
                  <a:srgbClr val="000000"/>
                </a:solidFill>
                <a:latin typeface="+mn-lt"/>
                <a:ea typeface="+mn-ea"/>
                <a:cs typeface="+mn-cs"/>
              </a:defRPr>
            </a:lvl2pPr>
            <a:lvl3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400" kern="1200" spc="0" baseline="0">
                <a:solidFill>
                  <a:schemeClr val="tx2"/>
                </a:solidFill>
                <a:latin typeface="+mj-lt"/>
                <a:ea typeface="+mn-ea"/>
                <a:cs typeface="+mn-cs"/>
              </a:defRPr>
            </a:lvl3pPr>
            <a:lvl4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400" kern="1200" spc="0" baseline="0">
                <a:solidFill>
                  <a:srgbClr val="000000"/>
                </a:solidFill>
                <a:latin typeface="+mn-lt"/>
                <a:ea typeface="+mn-ea"/>
                <a:cs typeface="+mn-cs"/>
              </a:defRPr>
            </a:lvl4pPr>
            <a:lvl5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000" b="1" kern="1200" spc="0" baseline="0">
                <a:solidFill>
                  <a:srgbClr val="000000"/>
                </a:solidFill>
                <a:latin typeface="+mn-lt"/>
                <a:ea typeface="+mn-ea"/>
                <a:cs typeface="+mn-cs"/>
              </a:defRPr>
            </a:lvl5pPr>
            <a:lvl6pPr marL="2331854" indent="0" algn="l" defTabSz="932742" rtl="0" eaLnBrk="1" latinLnBrk="0" hangingPunct="1">
              <a:spcBef>
                <a:spcPct val="20000"/>
              </a:spcBef>
              <a:buFont typeface="Arial" pitchFamily="34" charset="0"/>
              <a:buNone/>
              <a:defRPr sz="2000" kern="1200">
                <a:solidFill>
                  <a:schemeClr val="tx1"/>
                </a:solidFill>
                <a:latin typeface="+mn-lt"/>
                <a:ea typeface="+mn-ea"/>
                <a:cs typeface="+mn-cs"/>
              </a:defRPr>
            </a:lvl6pPr>
            <a:lvl7pPr marL="0" indent="0" algn="l" defTabSz="932742" rtl="0" eaLnBrk="1" latinLnBrk="0" hangingPunct="1">
              <a:lnSpc>
                <a:spcPct val="100000"/>
              </a:lnSpc>
              <a:spcBef>
                <a:spcPts val="0"/>
              </a:spcBef>
              <a:spcAft>
                <a:spcPts val="0"/>
              </a:spcAft>
              <a:buFont typeface="Arial" pitchFamily="34" charset="0"/>
              <a:buNone/>
              <a:defRPr sz="1000" kern="1200">
                <a:solidFill>
                  <a:srgbClr val="000000"/>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42900" marR="0" lvl="0" indent="0" algn="l" defTabSz="931863" rtl="0" eaLnBrk="1" fontAlgn="auto" latinLnBrk="0" hangingPunct="1">
              <a:lnSpc>
                <a:spcPct val="100000"/>
              </a:lnSpc>
              <a:spcBef>
                <a:spcPts val="0"/>
              </a:spcBef>
              <a:spcAft>
                <a:spcPts val="0"/>
              </a:spcAft>
              <a:buClrTx/>
              <a:buSzPct val="90000"/>
              <a:buFont typeface="Wingdings" panose="05000000000000000000" pitchFamily="2" charset="2"/>
              <a:buNone/>
              <a:tabLst/>
              <a:defRPr/>
            </a:pPr>
            <a:r>
              <a:rPr kumimoji="0" lang="en-US" sz="2000" b="0" i="0" u="none" strike="noStrike" kern="1200" cap="none" spc="0" normalizeH="0" baseline="0" noProof="0" dirty="0">
                <a:ln>
                  <a:noFill/>
                </a:ln>
                <a:solidFill>
                  <a:srgbClr val="FFFFFF"/>
                </a:solidFill>
                <a:effectLst/>
                <a:uLnTx/>
                <a:uFillTx/>
                <a:latin typeface="Segoe UI"/>
                <a:ea typeface="+mn-ea"/>
                <a:cs typeface="+mn-cs"/>
              </a:rPr>
              <a:t>The goal of a DoS (Denial of Service) attack is to prevent access to services or systems.</a:t>
            </a:r>
          </a:p>
        </p:txBody>
      </p:sp>
      <p:sp>
        <p:nvSpPr>
          <p:cNvPr id="7" name="Rectangle 6">
            <a:extLst>
              <a:ext uri="{FF2B5EF4-FFF2-40B4-BE49-F238E27FC236}">
                <a16:creationId xmlns:a16="http://schemas.microsoft.com/office/drawing/2014/main" id="{4325177C-74B3-404C-A9BB-EA34C62285EC}"/>
              </a:ext>
            </a:extLst>
          </p:cNvPr>
          <p:cNvSpPr/>
          <p:nvPr/>
        </p:nvSpPr>
        <p:spPr>
          <a:xfrm>
            <a:off x="462226" y="2364482"/>
            <a:ext cx="5717287" cy="1185624"/>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defTabSz="1066800" eaLnBrk="1" fontAlgn="auto" latinLnBrk="0" hangingPunct="1">
              <a:lnSpc>
                <a:spcPct val="100000"/>
              </a:lnSpc>
              <a:spcBef>
                <a:spcPct val="0"/>
              </a:spcBef>
              <a:spcAft>
                <a:spcPct val="35000"/>
              </a:spcAft>
              <a:buClrTx/>
              <a:buSzTx/>
              <a:buFontTx/>
              <a:buNone/>
              <a:tabLst/>
              <a:defRPr/>
            </a:pPr>
            <a:r>
              <a:rPr kumimoji="0" lang="en-US" sz="2000" b="0" i="0" u="none" strike="noStrike" kern="0" cap="none" spc="0" normalizeH="0" baseline="0" noProof="0" dirty="0">
                <a:ln>
                  <a:noFill/>
                </a:ln>
                <a:effectLst/>
                <a:uLnTx/>
                <a:uFillTx/>
                <a:latin typeface="Segoe UI"/>
                <a:ea typeface="+mn-ea"/>
                <a:cs typeface="+mn-cs"/>
              </a:rPr>
              <a:t>Botnets are collections of internet-connected systems that an individual controls and uses without their owners’ knowledge</a:t>
            </a:r>
          </a:p>
        </p:txBody>
      </p:sp>
      <p:sp>
        <p:nvSpPr>
          <p:cNvPr id="9" name="Rectangle 8">
            <a:extLst>
              <a:ext uri="{FF2B5EF4-FFF2-40B4-BE49-F238E27FC236}">
                <a16:creationId xmlns:a16="http://schemas.microsoft.com/office/drawing/2014/main" id="{44CB801C-8CA0-48E3-8127-484E56A87C4A}"/>
              </a:ext>
            </a:extLst>
          </p:cNvPr>
          <p:cNvSpPr/>
          <p:nvPr/>
        </p:nvSpPr>
        <p:spPr>
          <a:xfrm>
            <a:off x="462225" y="3734743"/>
            <a:ext cx="5717287" cy="1185624"/>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defTabSz="1066800" eaLnBrk="1" fontAlgn="auto" latinLnBrk="0" hangingPunct="1">
              <a:lnSpc>
                <a:spcPct val="100000"/>
              </a:lnSpc>
              <a:spcBef>
                <a:spcPct val="0"/>
              </a:spcBef>
              <a:spcAft>
                <a:spcPct val="35000"/>
              </a:spcAft>
              <a:buClrTx/>
              <a:buSzTx/>
              <a:buFontTx/>
              <a:buNone/>
              <a:tabLst/>
              <a:defRPr/>
            </a:pPr>
            <a:r>
              <a:rPr kumimoji="0" lang="en-US" sz="2000" b="0" i="0" u="none" strike="noStrike" kern="0" cap="none" spc="0" normalizeH="0" baseline="0" noProof="0" dirty="0">
                <a:ln>
                  <a:noFill/>
                </a:ln>
                <a:effectLst/>
                <a:uLnTx/>
                <a:uFillTx/>
                <a:latin typeface="Segoe UI"/>
                <a:ea typeface="+mn-ea"/>
                <a:cs typeface="+mn-cs"/>
              </a:rPr>
              <a:t>DDoS is a collection of attack types aimed at disrupting the availability of a target</a:t>
            </a:r>
          </a:p>
        </p:txBody>
      </p:sp>
      <p:sp>
        <p:nvSpPr>
          <p:cNvPr id="11" name="Rectangle 10">
            <a:extLst>
              <a:ext uri="{FF2B5EF4-FFF2-40B4-BE49-F238E27FC236}">
                <a16:creationId xmlns:a16="http://schemas.microsoft.com/office/drawing/2014/main" id="{0E1EF798-17D2-44E7-ABB3-68D07D7EB554}"/>
              </a:ext>
            </a:extLst>
          </p:cNvPr>
          <p:cNvSpPr/>
          <p:nvPr/>
        </p:nvSpPr>
        <p:spPr>
          <a:xfrm>
            <a:off x="462225" y="5108880"/>
            <a:ext cx="5717287" cy="1185624"/>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defTabSz="1066800" eaLnBrk="1" fontAlgn="auto" latinLnBrk="0" hangingPunct="1">
              <a:lnSpc>
                <a:spcPct val="100000"/>
              </a:lnSpc>
              <a:spcBef>
                <a:spcPct val="0"/>
              </a:spcBef>
              <a:spcAft>
                <a:spcPct val="35000"/>
              </a:spcAft>
              <a:buClrTx/>
              <a:buSzTx/>
              <a:buFontTx/>
              <a:buNone/>
              <a:tabLst/>
              <a:defRPr/>
            </a:pPr>
            <a:r>
              <a:rPr kumimoji="0" lang="en-US" sz="2000" b="0" i="0" u="none" strike="noStrike" kern="0" cap="none" spc="0" normalizeH="0" baseline="0" noProof="0" dirty="0">
                <a:ln>
                  <a:noFill/>
                </a:ln>
                <a:effectLst/>
                <a:uLnTx/>
                <a:uFillTx/>
                <a:latin typeface="Segoe UI"/>
                <a:ea typeface="+mn-ea"/>
                <a:cs typeface="+mn-cs"/>
              </a:rPr>
              <a:t>DDoS involves many systems sending traffic to targets as part of a botnet</a:t>
            </a:r>
          </a:p>
        </p:txBody>
      </p:sp>
      <p:grpSp>
        <p:nvGrpSpPr>
          <p:cNvPr id="2" name="Group 1" descr="Bots are attacking a target. ">
            <a:extLst>
              <a:ext uri="{FF2B5EF4-FFF2-40B4-BE49-F238E27FC236}">
                <a16:creationId xmlns:a16="http://schemas.microsoft.com/office/drawing/2014/main" id="{DCA28A4E-CE2E-4F0B-BD3F-7EB4B93DA899}"/>
              </a:ext>
            </a:extLst>
          </p:cNvPr>
          <p:cNvGrpSpPr/>
          <p:nvPr/>
        </p:nvGrpSpPr>
        <p:grpSpPr>
          <a:xfrm>
            <a:off x="7486650" y="2716579"/>
            <a:ext cx="3531770" cy="3322271"/>
            <a:chOff x="8616231" y="2553526"/>
            <a:chExt cx="3078464" cy="3221951"/>
          </a:xfrm>
        </p:grpSpPr>
        <p:sp>
          <p:nvSpPr>
            <p:cNvPr id="5" name="Rectangle 4">
              <a:extLst>
                <a:ext uri="{FF2B5EF4-FFF2-40B4-BE49-F238E27FC236}">
                  <a16:creationId xmlns:a16="http://schemas.microsoft.com/office/drawing/2014/main" id="{77DF2E30-1293-4662-9BB2-331861E6FDB5}"/>
                </a:ext>
              </a:extLst>
            </p:cNvPr>
            <p:cNvSpPr/>
            <p:nvPr/>
          </p:nvSpPr>
          <p:spPr bwMode="auto">
            <a:xfrm>
              <a:off x="8616231" y="2553526"/>
              <a:ext cx="957129" cy="553998"/>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spcBef>
                  <a:spcPct val="0"/>
                </a:spcBef>
                <a:spcAft>
                  <a:spcPct val="0"/>
                </a:spcAft>
              </a:pPr>
              <a:r>
                <a:rPr lang="en-US" sz="2000" dirty="0">
                  <a:gradFill>
                    <a:gsLst>
                      <a:gs pos="0">
                        <a:srgbClr val="FFFFFF"/>
                      </a:gs>
                      <a:gs pos="100000">
                        <a:srgbClr val="FFFFFF"/>
                      </a:gs>
                    </a:gsLst>
                    <a:lin ang="5400000" scaled="0"/>
                  </a:gradFill>
                  <a:ea typeface="Segoe UI" pitchFamily="34" charset="0"/>
                  <a:cs typeface="Segoe UI" pitchFamily="34" charset="0"/>
                </a:rPr>
                <a:t>Bot</a:t>
              </a:r>
            </a:p>
          </p:txBody>
        </p:sp>
        <p:sp>
          <p:nvSpPr>
            <p:cNvPr id="8" name="Rectangle 7">
              <a:extLst>
                <a:ext uri="{FF2B5EF4-FFF2-40B4-BE49-F238E27FC236}">
                  <a16:creationId xmlns:a16="http://schemas.microsoft.com/office/drawing/2014/main" id="{6A86DBBA-1A4A-4FB0-8ED5-B0010AD14FC8}"/>
                </a:ext>
              </a:extLst>
            </p:cNvPr>
            <p:cNvSpPr/>
            <p:nvPr/>
          </p:nvSpPr>
          <p:spPr bwMode="auto">
            <a:xfrm>
              <a:off x="8616231" y="3220514"/>
              <a:ext cx="957129" cy="553998"/>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spcBef>
                  <a:spcPct val="0"/>
                </a:spcBef>
                <a:spcAft>
                  <a:spcPct val="0"/>
                </a:spcAft>
              </a:pPr>
              <a:r>
                <a:rPr lang="en-US" sz="2000" dirty="0">
                  <a:gradFill>
                    <a:gsLst>
                      <a:gs pos="0">
                        <a:srgbClr val="FFFFFF"/>
                      </a:gs>
                      <a:gs pos="100000">
                        <a:srgbClr val="FFFFFF"/>
                      </a:gs>
                    </a:gsLst>
                    <a:lin ang="5400000" scaled="0"/>
                  </a:gradFill>
                  <a:ea typeface="Segoe UI" pitchFamily="34" charset="0"/>
                  <a:cs typeface="Segoe UI" pitchFamily="34" charset="0"/>
                </a:rPr>
                <a:t>Bot</a:t>
              </a:r>
            </a:p>
          </p:txBody>
        </p:sp>
        <p:sp>
          <p:nvSpPr>
            <p:cNvPr id="10" name="Rectangle 9">
              <a:extLst>
                <a:ext uri="{FF2B5EF4-FFF2-40B4-BE49-F238E27FC236}">
                  <a16:creationId xmlns:a16="http://schemas.microsoft.com/office/drawing/2014/main" id="{3B58C6FB-1642-4FBF-A9C9-747085050796}"/>
                </a:ext>
              </a:extLst>
            </p:cNvPr>
            <p:cNvSpPr/>
            <p:nvPr/>
          </p:nvSpPr>
          <p:spPr bwMode="auto">
            <a:xfrm>
              <a:off x="8616231" y="3887502"/>
              <a:ext cx="957129" cy="553998"/>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spcBef>
                  <a:spcPct val="0"/>
                </a:spcBef>
                <a:spcAft>
                  <a:spcPct val="0"/>
                </a:spcAft>
              </a:pPr>
              <a:r>
                <a:rPr lang="en-US" sz="2000" dirty="0">
                  <a:gradFill>
                    <a:gsLst>
                      <a:gs pos="0">
                        <a:srgbClr val="FFFFFF"/>
                      </a:gs>
                      <a:gs pos="100000">
                        <a:srgbClr val="FFFFFF"/>
                      </a:gs>
                    </a:gsLst>
                    <a:lin ang="5400000" scaled="0"/>
                  </a:gradFill>
                  <a:ea typeface="Segoe UI" pitchFamily="34" charset="0"/>
                  <a:cs typeface="Segoe UI" pitchFamily="34" charset="0"/>
                </a:rPr>
                <a:t>Bot</a:t>
              </a:r>
            </a:p>
          </p:txBody>
        </p:sp>
        <p:sp>
          <p:nvSpPr>
            <p:cNvPr id="12" name="Rectangle 11">
              <a:extLst>
                <a:ext uri="{FF2B5EF4-FFF2-40B4-BE49-F238E27FC236}">
                  <a16:creationId xmlns:a16="http://schemas.microsoft.com/office/drawing/2014/main" id="{C24DEE86-2225-4F28-BA65-DEB5683BA9F1}"/>
                </a:ext>
              </a:extLst>
            </p:cNvPr>
            <p:cNvSpPr/>
            <p:nvPr/>
          </p:nvSpPr>
          <p:spPr bwMode="auto">
            <a:xfrm>
              <a:off x="8616231" y="4554490"/>
              <a:ext cx="957129" cy="553998"/>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spcBef>
                  <a:spcPct val="0"/>
                </a:spcBef>
                <a:spcAft>
                  <a:spcPct val="0"/>
                </a:spcAft>
              </a:pPr>
              <a:r>
                <a:rPr lang="en-US" sz="2000" dirty="0">
                  <a:gradFill>
                    <a:gsLst>
                      <a:gs pos="0">
                        <a:srgbClr val="FFFFFF"/>
                      </a:gs>
                      <a:gs pos="100000">
                        <a:srgbClr val="FFFFFF"/>
                      </a:gs>
                    </a:gsLst>
                    <a:lin ang="5400000" scaled="0"/>
                  </a:gradFill>
                  <a:ea typeface="Segoe UI" pitchFamily="34" charset="0"/>
                  <a:cs typeface="Segoe UI" pitchFamily="34" charset="0"/>
                </a:rPr>
                <a:t>Bot</a:t>
              </a:r>
            </a:p>
          </p:txBody>
        </p:sp>
        <p:sp>
          <p:nvSpPr>
            <p:cNvPr id="14" name="Rectangle 13">
              <a:extLst>
                <a:ext uri="{FF2B5EF4-FFF2-40B4-BE49-F238E27FC236}">
                  <a16:creationId xmlns:a16="http://schemas.microsoft.com/office/drawing/2014/main" id="{401263A9-933E-48D4-BC96-F67FACA7A3BB}"/>
                </a:ext>
              </a:extLst>
            </p:cNvPr>
            <p:cNvSpPr/>
            <p:nvPr/>
          </p:nvSpPr>
          <p:spPr bwMode="auto">
            <a:xfrm>
              <a:off x="8616231" y="5221479"/>
              <a:ext cx="957129" cy="553998"/>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spcBef>
                  <a:spcPct val="0"/>
                </a:spcBef>
                <a:spcAft>
                  <a:spcPct val="0"/>
                </a:spcAft>
              </a:pPr>
              <a:r>
                <a:rPr lang="en-US" sz="2000" dirty="0">
                  <a:gradFill>
                    <a:gsLst>
                      <a:gs pos="0">
                        <a:srgbClr val="FFFFFF"/>
                      </a:gs>
                      <a:gs pos="100000">
                        <a:srgbClr val="FFFFFF"/>
                      </a:gs>
                    </a:gsLst>
                    <a:lin ang="5400000" scaled="0"/>
                  </a:gradFill>
                  <a:ea typeface="Segoe UI" pitchFamily="34" charset="0"/>
                  <a:cs typeface="Segoe UI" pitchFamily="34" charset="0"/>
                </a:rPr>
                <a:t>Bot</a:t>
              </a:r>
            </a:p>
          </p:txBody>
        </p:sp>
        <p:sp>
          <p:nvSpPr>
            <p:cNvPr id="16" name="Rectangle 15">
              <a:extLst>
                <a:ext uri="{FF2B5EF4-FFF2-40B4-BE49-F238E27FC236}">
                  <a16:creationId xmlns:a16="http://schemas.microsoft.com/office/drawing/2014/main" id="{D9EA2DA3-8E6F-4E1F-951E-76903943A10E}"/>
                </a:ext>
              </a:extLst>
            </p:cNvPr>
            <p:cNvSpPr/>
            <p:nvPr/>
          </p:nvSpPr>
          <p:spPr bwMode="auto">
            <a:xfrm>
              <a:off x="10558538" y="3219175"/>
              <a:ext cx="1136157" cy="553998"/>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spcBef>
                  <a:spcPct val="0"/>
                </a:spcBef>
                <a:spcAft>
                  <a:spcPct val="0"/>
                </a:spcAft>
              </a:pPr>
              <a:r>
                <a:rPr lang="en-US" sz="2000" dirty="0">
                  <a:gradFill>
                    <a:gsLst>
                      <a:gs pos="0">
                        <a:srgbClr val="FFFFFF"/>
                      </a:gs>
                      <a:gs pos="100000">
                        <a:srgbClr val="FFFFFF"/>
                      </a:gs>
                    </a:gsLst>
                    <a:lin ang="5400000" scaled="0"/>
                  </a:gradFill>
                  <a:ea typeface="Segoe UI" pitchFamily="34" charset="0"/>
                  <a:cs typeface="Segoe UI" pitchFamily="34" charset="0"/>
                </a:rPr>
                <a:t>Target</a:t>
              </a:r>
            </a:p>
          </p:txBody>
        </p:sp>
        <p:cxnSp>
          <p:nvCxnSpPr>
            <p:cNvPr id="22" name="Connector: Elbow 21">
              <a:extLst>
                <a:ext uri="{FF2B5EF4-FFF2-40B4-BE49-F238E27FC236}">
                  <a16:creationId xmlns:a16="http://schemas.microsoft.com/office/drawing/2014/main" id="{BF81986A-6874-4EB1-BC63-D061392A2588}"/>
                </a:ext>
              </a:extLst>
            </p:cNvPr>
            <p:cNvCxnSpPr>
              <a:cxnSpLocks/>
              <a:stCxn id="5" idx="3"/>
              <a:endCxn id="16" idx="1"/>
            </p:cNvCxnSpPr>
            <p:nvPr/>
          </p:nvCxnSpPr>
          <p:spPr>
            <a:xfrm>
              <a:off x="9573360" y="2830525"/>
              <a:ext cx="985178" cy="665649"/>
            </a:xfrm>
            <a:prstGeom prst="bentConnector3">
              <a:avLst/>
            </a:prstGeom>
            <a:ln>
              <a:solidFill>
                <a:schemeClr val="tx1"/>
              </a:solidFill>
              <a:headEnd type="none" w="lg" len="med"/>
              <a:tailEnd type="triangle"/>
            </a:ln>
          </p:spPr>
          <p:style>
            <a:lnRef idx="1">
              <a:schemeClr val="accent1"/>
            </a:lnRef>
            <a:fillRef idx="0">
              <a:schemeClr val="accent1"/>
            </a:fillRef>
            <a:effectRef idx="0">
              <a:schemeClr val="accent1"/>
            </a:effectRef>
            <a:fontRef idx="minor">
              <a:schemeClr val="tx1"/>
            </a:fontRef>
          </p:style>
        </p:cxnSp>
        <p:cxnSp>
          <p:nvCxnSpPr>
            <p:cNvPr id="26" name="Connector: Elbow 25">
              <a:extLst>
                <a:ext uri="{FF2B5EF4-FFF2-40B4-BE49-F238E27FC236}">
                  <a16:creationId xmlns:a16="http://schemas.microsoft.com/office/drawing/2014/main" id="{42A008BE-1FFF-4536-9AF2-C49FD9DAB18C}"/>
                </a:ext>
              </a:extLst>
            </p:cNvPr>
            <p:cNvCxnSpPr>
              <a:cxnSpLocks/>
              <a:stCxn id="10" idx="3"/>
              <a:endCxn id="16" idx="1"/>
            </p:cNvCxnSpPr>
            <p:nvPr/>
          </p:nvCxnSpPr>
          <p:spPr>
            <a:xfrm flipV="1">
              <a:off x="9573360" y="3496174"/>
              <a:ext cx="985178" cy="668327"/>
            </a:xfrm>
            <a:prstGeom prst="bentConnector3">
              <a:avLst/>
            </a:prstGeom>
            <a:ln>
              <a:solidFill>
                <a:schemeClr val="tx1"/>
              </a:solidFill>
              <a:headEnd type="none" w="lg" len="med"/>
              <a:tailEnd type="triangle"/>
            </a:ln>
          </p:spPr>
          <p:style>
            <a:lnRef idx="1">
              <a:schemeClr val="accent1"/>
            </a:lnRef>
            <a:fillRef idx="0">
              <a:schemeClr val="accent1"/>
            </a:fillRef>
            <a:effectRef idx="0">
              <a:schemeClr val="accent1"/>
            </a:effectRef>
            <a:fontRef idx="minor">
              <a:schemeClr val="tx1"/>
            </a:fontRef>
          </p:style>
        </p:cxnSp>
        <p:cxnSp>
          <p:nvCxnSpPr>
            <p:cNvPr id="30" name="Connector: Elbow 29">
              <a:extLst>
                <a:ext uri="{FF2B5EF4-FFF2-40B4-BE49-F238E27FC236}">
                  <a16:creationId xmlns:a16="http://schemas.microsoft.com/office/drawing/2014/main" id="{E4968A43-6725-4897-84E4-01561791E180}"/>
                </a:ext>
              </a:extLst>
            </p:cNvPr>
            <p:cNvCxnSpPr>
              <a:cxnSpLocks/>
              <a:stCxn id="12" idx="3"/>
              <a:endCxn id="16" idx="1"/>
            </p:cNvCxnSpPr>
            <p:nvPr/>
          </p:nvCxnSpPr>
          <p:spPr>
            <a:xfrm flipV="1">
              <a:off x="9573360" y="3496174"/>
              <a:ext cx="985178" cy="1335315"/>
            </a:xfrm>
            <a:prstGeom prst="bentConnector3">
              <a:avLst/>
            </a:prstGeom>
            <a:ln>
              <a:solidFill>
                <a:schemeClr val="tx1"/>
              </a:solidFill>
              <a:headEnd type="none" w="lg" len="med"/>
              <a:tailEnd type="triangle"/>
            </a:ln>
          </p:spPr>
          <p:style>
            <a:lnRef idx="1">
              <a:schemeClr val="accent1"/>
            </a:lnRef>
            <a:fillRef idx="0">
              <a:schemeClr val="accent1"/>
            </a:fillRef>
            <a:effectRef idx="0">
              <a:schemeClr val="accent1"/>
            </a:effectRef>
            <a:fontRef idx="minor">
              <a:schemeClr val="tx1"/>
            </a:fontRef>
          </p:style>
        </p:cxnSp>
        <p:cxnSp>
          <p:nvCxnSpPr>
            <p:cNvPr id="34" name="Connector: Elbow 33">
              <a:extLst>
                <a:ext uri="{FF2B5EF4-FFF2-40B4-BE49-F238E27FC236}">
                  <a16:creationId xmlns:a16="http://schemas.microsoft.com/office/drawing/2014/main" id="{D0788D47-8297-4544-8E02-4FB63B5B6D0C}"/>
                </a:ext>
              </a:extLst>
            </p:cNvPr>
            <p:cNvCxnSpPr>
              <a:cxnSpLocks/>
              <a:stCxn id="14" idx="3"/>
              <a:endCxn id="16" idx="1"/>
            </p:cNvCxnSpPr>
            <p:nvPr/>
          </p:nvCxnSpPr>
          <p:spPr>
            <a:xfrm flipV="1">
              <a:off x="9573360" y="3496174"/>
              <a:ext cx="985178" cy="2002304"/>
            </a:xfrm>
            <a:prstGeom prst="bentConnector3">
              <a:avLst>
                <a:gd name="adj1" fmla="val 50000"/>
              </a:avLst>
            </a:prstGeom>
            <a:ln>
              <a:solidFill>
                <a:schemeClr val="tx1"/>
              </a:solidFill>
              <a:headEnd type="none" w="lg" len="med"/>
              <a:tailEnd type="triangle"/>
            </a:ln>
          </p:spPr>
          <p:style>
            <a:lnRef idx="1">
              <a:schemeClr val="accent1"/>
            </a:lnRef>
            <a:fillRef idx="0">
              <a:schemeClr val="accent1"/>
            </a:fillRef>
            <a:effectRef idx="0">
              <a:schemeClr val="accent1"/>
            </a:effectRef>
            <a:fontRef idx="minor">
              <a:schemeClr val="tx1"/>
            </a:fontRef>
          </p:style>
        </p:cxnSp>
        <p:cxnSp>
          <p:nvCxnSpPr>
            <p:cNvPr id="43" name="Connector: Elbow 42">
              <a:extLst>
                <a:ext uri="{FF2B5EF4-FFF2-40B4-BE49-F238E27FC236}">
                  <a16:creationId xmlns:a16="http://schemas.microsoft.com/office/drawing/2014/main" id="{20E567C0-9586-4D3E-9782-DACEB8846BA8}"/>
                </a:ext>
              </a:extLst>
            </p:cNvPr>
            <p:cNvCxnSpPr>
              <a:cxnSpLocks/>
              <a:stCxn id="8" idx="3"/>
              <a:endCxn id="16" idx="1"/>
            </p:cNvCxnSpPr>
            <p:nvPr/>
          </p:nvCxnSpPr>
          <p:spPr>
            <a:xfrm flipV="1">
              <a:off x="9573360" y="3496174"/>
              <a:ext cx="985178" cy="1339"/>
            </a:xfrm>
            <a:prstGeom prst="bentConnector3">
              <a:avLst/>
            </a:prstGeom>
            <a:ln>
              <a:solidFill>
                <a:schemeClr val="tx1"/>
              </a:solidFill>
              <a:headEnd type="none" w="lg" len="med"/>
              <a:tailEnd type="triangle"/>
            </a:ln>
          </p:spPr>
          <p:style>
            <a:lnRef idx="1">
              <a:schemeClr val="accent1"/>
            </a:lnRef>
            <a:fillRef idx="0">
              <a:schemeClr val="accent1"/>
            </a:fillRef>
            <a:effectRef idx="0">
              <a:schemeClr val="accent1"/>
            </a:effectRef>
            <a:fontRef idx="minor">
              <a:schemeClr val="tx1"/>
            </a:fontRef>
          </p:style>
        </p:cxnSp>
      </p:grpSp>
      <p:sp>
        <p:nvSpPr>
          <p:cNvPr id="13" name="Rectangle 12">
            <a:extLst>
              <a:ext uri="{FF2B5EF4-FFF2-40B4-BE49-F238E27FC236}">
                <a16:creationId xmlns:a16="http://schemas.microsoft.com/office/drawing/2014/main" id="{8F401863-1B2A-44C0-A6A7-880D97D453AE}"/>
              </a:ext>
              <a:ext uri="{C183D7F6-B498-43B3-948B-1728B52AA6E4}">
                <adec:decorative xmlns:adec="http://schemas.microsoft.com/office/drawing/2017/decorative" val="1"/>
              </a:ext>
            </a:extLst>
          </p:cNvPr>
          <p:cNvSpPr/>
          <p:nvPr/>
        </p:nvSpPr>
        <p:spPr bwMode="auto">
          <a:xfrm>
            <a:off x="6353174" y="2360606"/>
            <a:ext cx="5572126" cy="3933898"/>
          </a:xfrm>
          <a:prstGeom prst="rect">
            <a:avLst/>
          </a:prstGeom>
          <a:noFill/>
          <a:ln>
            <a:solidFill>
              <a:schemeClr val="bg1">
                <a:lumMod val="7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dirty="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37236966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07FBC3-8C01-4ABD-880D-0EEDB9141489}"/>
              </a:ext>
            </a:extLst>
          </p:cNvPr>
          <p:cNvSpPr>
            <a:spLocks noGrp="1"/>
          </p:cNvSpPr>
          <p:nvPr>
            <p:ph type="title"/>
          </p:nvPr>
        </p:nvSpPr>
        <p:spPr/>
        <p:txBody>
          <a:bodyPr/>
          <a:lstStyle/>
          <a:p>
            <a:r>
              <a:rPr lang="en-US" dirty="0"/>
              <a:t>AKS Networking</a:t>
            </a:r>
          </a:p>
        </p:txBody>
      </p:sp>
      <p:grpSp>
        <p:nvGrpSpPr>
          <p:cNvPr id="6" name="Group 5" descr="Internal traffic is using ClusterIP to get to the pods. Incoming direct traffic is accessing an AKS node using NodePort to get to the pods. Incoming non-direct traffic is using a Load Balance to access the AKS nodes and pods. ">
            <a:extLst>
              <a:ext uri="{FF2B5EF4-FFF2-40B4-BE49-F238E27FC236}">
                <a16:creationId xmlns:a16="http://schemas.microsoft.com/office/drawing/2014/main" id="{C625F614-2F46-49C4-AFE4-C8E4A381B2EB}"/>
              </a:ext>
            </a:extLst>
          </p:cNvPr>
          <p:cNvGrpSpPr/>
          <p:nvPr/>
        </p:nvGrpSpPr>
        <p:grpSpPr>
          <a:xfrm>
            <a:off x="654523" y="1391673"/>
            <a:ext cx="10756427" cy="2568465"/>
            <a:chOff x="654523" y="1391673"/>
            <a:chExt cx="10995590" cy="2568465"/>
          </a:xfrm>
        </p:grpSpPr>
        <p:sp>
          <p:nvSpPr>
            <p:cNvPr id="4" name="Rectangle 3">
              <a:extLst>
                <a:ext uri="{FF2B5EF4-FFF2-40B4-BE49-F238E27FC236}">
                  <a16:creationId xmlns:a16="http://schemas.microsoft.com/office/drawing/2014/main" id="{095B5ACC-FDB6-46F7-85C0-B359DA000B7C}"/>
                </a:ext>
              </a:extLst>
            </p:cNvPr>
            <p:cNvSpPr/>
            <p:nvPr/>
          </p:nvSpPr>
          <p:spPr bwMode="auto">
            <a:xfrm>
              <a:off x="654523" y="1391673"/>
              <a:ext cx="3449644" cy="511621"/>
            </a:xfrm>
            <a:prstGeom prst="rect">
              <a:avLst/>
            </a:prstGeom>
            <a:solidFill>
              <a:srgbClr val="01BCF3"/>
            </a:solidFill>
            <a:ln>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spcBef>
                  <a:spcPct val="0"/>
                </a:spcBef>
                <a:spcAft>
                  <a:spcPct val="0"/>
                </a:spcAft>
              </a:pPr>
              <a:r>
                <a:rPr lang="en-US" sz="2000" dirty="0">
                  <a:solidFill>
                    <a:schemeClr val="tx1"/>
                  </a:solidFill>
                  <a:ea typeface="Segoe UI" pitchFamily="34" charset="0"/>
                  <a:cs typeface="Segoe UI" pitchFamily="34" charset="0"/>
                </a:rPr>
                <a:t>Internal traffic</a:t>
              </a:r>
            </a:p>
          </p:txBody>
        </p:sp>
        <p:sp>
          <p:nvSpPr>
            <p:cNvPr id="5" name="Rectangle 4">
              <a:extLst>
                <a:ext uri="{FF2B5EF4-FFF2-40B4-BE49-F238E27FC236}">
                  <a16:creationId xmlns:a16="http://schemas.microsoft.com/office/drawing/2014/main" id="{B60611EC-AC0C-4CD3-A8F9-C0AB961FD372}"/>
                </a:ext>
              </a:extLst>
            </p:cNvPr>
            <p:cNvSpPr/>
            <p:nvPr/>
          </p:nvSpPr>
          <p:spPr bwMode="auto">
            <a:xfrm>
              <a:off x="7259128" y="1414388"/>
              <a:ext cx="1586647" cy="511621"/>
            </a:xfrm>
            <a:prstGeom prst="rect">
              <a:avLst/>
            </a:prstGeom>
            <a:solidFill>
              <a:srgbClr val="01BCF3"/>
            </a:solidFill>
            <a:ln>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spcBef>
                  <a:spcPct val="0"/>
                </a:spcBef>
                <a:spcAft>
                  <a:spcPct val="0"/>
                </a:spcAft>
              </a:pPr>
              <a:r>
                <a:rPr lang="en-US" sz="2000" dirty="0">
                  <a:solidFill>
                    <a:schemeClr val="tx1"/>
                  </a:solidFill>
                  <a:ea typeface="Segoe UI" pitchFamily="34" charset="0"/>
                  <a:cs typeface="Segoe UI" pitchFamily="34" charset="0"/>
                </a:rPr>
                <a:t>Cluster IP</a:t>
              </a:r>
            </a:p>
          </p:txBody>
        </p:sp>
        <p:grpSp>
          <p:nvGrpSpPr>
            <p:cNvPr id="32" name="Group 31">
              <a:extLst>
                <a:ext uri="{FF2B5EF4-FFF2-40B4-BE49-F238E27FC236}">
                  <a16:creationId xmlns:a16="http://schemas.microsoft.com/office/drawing/2014/main" id="{B9B57801-B53C-4109-92EF-8745625C4463}"/>
                </a:ext>
              </a:extLst>
            </p:cNvPr>
            <p:cNvGrpSpPr/>
            <p:nvPr/>
          </p:nvGrpSpPr>
          <p:grpSpPr>
            <a:xfrm>
              <a:off x="9816042" y="2050584"/>
              <a:ext cx="1834071" cy="968821"/>
              <a:chOff x="10192519" y="1796964"/>
              <a:chExt cx="1834071" cy="968821"/>
            </a:xfrm>
          </p:grpSpPr>
          <p:sp>
            <p:nvSpPr>
              <p:cNvPr id="7" name="Rectangle 6">
                <a:extLst>
                  <a:ext uri="{FF2B5EF4-FFF2-40B4-BE49-F238E27FC236}">
                    <a16:creationId xmlns:a16="http://schemas.microsoft.com/office/drawing/2014/main" id="{975A1FDA-1212-40C6-A969-CE29F86AB86E}"/>
                  </a:ext>
                </a:extLst>
              </p:cNvPr>
              <p:cNvSpPr/>
              <p:nvPr/>
            </p:nvSpPr>
            <p:spPr bwMode="auto">
              <a:xfrm>
                <a:off x="10192519" y="1796964"/>
                <a:ext cx="1376871" cy="511621"/>
              </a:xfrm>
              <a:prstGeom prst="rect">
                <a:avLst/>
              </a:prstGeom>
              <a:solidFill>
                <a:srgbClr val="008272"/>
              </a:solidFill>
              <a:ln>
                <a:solidFill>
                  <a:schemeClr val="bg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spcBef>
                    <a:spcPct val="0"/>
                  </a:spcBef>
                  <a:spcAft>
                    <a:spcPct val="0"/>
                  </a:spcAft>
                </a:pPr>
                <a:r>
                  <a:rPr lang="en-US" sz="2000" dirty="0">
                    <a:solidFill>
                      <a:schemeClr val="bg1"/>
                    </a:solidFill>
                    <a:ea typeface="Segoe UI" pitchFamily="34" charset="0"/>
                    <a:cs typeface="Segoe UI" pitchFamily="34" charset="0"/>
                  </a:rPr>
                  <a:t>Pod</a:t>
                </a:r>
              </a:p>
            </p:txBody>
          </p:sp>
          <p:sp>
            <p:nvSpPr>
              <p:cNvPr id="8" name="Rectangle 7">
                <a:extLst>
                  <a:ext uri="{FF2B5EF4-FFF2-40B4-BE49-F238E27FC236}">
                    <a16:creationId xmlns:a16="http://schemas.microsoft.com/office/drawing/2014/main" id="{61BE5993-91B1-4CF8-96A7-49031E0A1E85}"/>
                  </a:ext>
                </a:extLst>
              </p:cNvPr>
              <p:cNvSpPr/>
              <p:nvPr/>
            </p:nvSpPr>
            <p:spPr bwMode="auto">
              <a:xfrm>
                <a:off x="10344919" y="1949364"/>
                <a:ext cx="1376871" cy="511621"/>
              </a:xfrm>
              <a:prstGeom prst="rect">
                <a:avLst/>
              </a:prstGeom>
              <a:solidFill>
                <a:srgbClr val="008272"/>
              </a:solidFill>
              <a:ln>
                <a:solidFill>
                  <a:schemeClr val="bg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spcBef>
                    <a:spcPct val="0"/>
                  </a:spcBef>
                  <a:spcAft>
                    <a:spcPct val="0"/>
                  </a:spcAft>
                </a:pPr>
                <a:r>
                  <a:rPr lang="en-US" sz="2000" dirty="0">
                    <a:solidFill>
                      <a:schemeClr val="bg1"/>
                    </a:solidFill>
                    <a:ea typeface="Segoe UI" pitchFamily="34" charset="0"/>
                    <a:cs typeface="Segoe UI" pitchFamily="34" charset="0"/>
                  </a:rPr>
                  <a:t>Pod</a:t>
                </a:r>
              </a:p>
            </p:txBody>
          </p:sp>
          <p:sp>
            <p:nvSpPr>
              <p:cNvPr id="9" name="Rectangle 8">
                <a:extLst>
                  <a:ext uri="{FF2B5EF4-FFF2-40B4-BE49-F238E27FC236}">
                    <a16:creationId xmlns:a16="http://schemas.microsoft.com/office/drawing/2014/main" id="{795FB2A0-DAF8-4E69-B03A-8732135F311C}"/>
                  </a:ext>
                </a:extLst>
              </p:cNvPr>
              <p:cNvSpPr/>
              <p:nvPr/>
            </p:nvSpPr>
            <p:spPr bwMode="auto">
              <a:xfrm>
                <a:off x="10497319" y="2101764"/>
                <a:ext cx="1376871" cy="511621"/>
              </a:xfrm>
              <a:prstGeom prst="rect">
                <a:avLst/>
              </a:prstGeom>
              <a:solidFill>
                <a:srgbClr val="008272"/>
              </a:solidFill>
              <a:ln>
                <a:solidFill>
                  <a:schemeClr val="bg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spcBef>
                    <a:spcPct val="0"/>
                  </a:spcBef>
                  <a:spcAft>
                    <a:spcPct val="0"/>
                  </a:spcAft>
                </a:pPr>
                <a:r>
                  <a:rPr lang="en-US" sz="2000" dirty="0">
                    <a:solidFill>
                      <a:schemeClr val="bg1"/>
                    </a:solidFill>
                    <a:ea typeface="Segoe UI" pitchFamily="34" charset="0"/>
                    <a:cs typeface="Segoe UI" pitchFamily="34" charset="0"/>
                  </a:rPr>
                  <a:t>Pod</a:t>
                </a:r>
              </a:p>
            </p:txBody>
          </p:sp>
          <p:sp>
            <p:nvSpPr>
              <p:cNvPr id="10" name="Rectangle 9">
                <a:extLst>
                  <a:ext uri="{FF2B5EF4-FFF2-40B4-BE49-F238E27FC236}">
                    <a16:creationId xmlns:a16="http://schemas.microsoft.com/office/drawing/2014/main" id="{EDEA18E3-674C-4DFC-BD5B-944A8074A6F5}"/>
                  </a:ext>
                </a:extLst>
              </p:cNvPr>
              <p:cNvSpPr/>
              <p:nvPr/>
            </p:nvSpPr>
            <p:spPr bwMode="auto">
              <a:xfrm>
                <a:off x="10649719" y="2254164"/>
                <a:ext cx="1376871" cy="511621"/>
              </a:xfrm>
              <a:prstGeom prst="rect">
                <a:avLst/>
              </a:prstGeom>
              <a:solidFill>
                <a:srgbClr val="008272"/>
              </a:solidFill>
              <a:ln>
                <a:solidFill>
                  <a:schemeClr val="bg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spcBef>
                    <a:spcPct val="0"/>
                  </a:spcBef>
                  <a:spcAft>
                    <a:spcPct val="0"/>
                  </a:spcAft>
                </a:pPr>
                <a:r>
                  <a:rPr lang="en-US" sz="2000" dirty="0">
                    <a:solidFill>
                      <a:schemeClr val="bg1"/>
                    </a:solidFill>
                    <a:ea typeface="Segoe UI" pitchFamily="34" charset="0"/>
                    <a:cs typeface="Segoe UI" pitchFamily="34" charset="0"/>
                  </a:rPr>
                  <a:t>Pod</a:t>
                </a:r>
              </a:p>
            </p:txBody>
          </p:sp>
        </p:grpSp>
        <p:sp>
          <p:nvSpPr>
            <p:cNvPr id="11" name="Rectangle 10">
              <a:extLst>
                <a:ext uri="{FF2B5EF4-FFF2-40B4-BE49-F238E27FC236}">
                  <a16:creationId xmlns:a16="http://schemas.microsoft.com/office/drawing/2014/main" id="{055F9DDC-0F79-489C-91F2-4D1CF648F8DD}"/>
                </a:ext>
              </a:extLst>
            </p:cNvPr>
            <p:cNvSpPr/>
            <p:nvPr/>
          </p:nvSpPr>
          <p:spPr bwMode="auto">
            <a:xfrm>
              <a:off x="654523" y="3142235"/>
              <a:ext cx="3449644" cy="511621"/>
            </a:xfrm>
            <a:prstGeom prst="rect">
              <a:avLst/>
            </a:prstGeom>
            <a:solidFill>
              <a:schemeClr val="accent3">
                <a:lumMod val="20000"/>
                <a:lumOff val="80000"/>
              </a:schemeClr>
            </a:solidFill>
            <a:ln>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spcBef>
                  <a:spcPct val="0"/>
                </a:spcBef>
                <a:spcAft>
                  <a:spcPct val="0"/>
                </a:spcAft>
              </a:pPr>
              <a:r>
                <a:rPr lang="en-US" sz="2000" dirty="0">
                  <a:solidFill>
                    <a:schemeClr val="tx1"/>
                  </a:solidFill>
                  <a:ea typeface="Segoe UI" pitchFamily="34" charset="0"/>
                  <a:cs typeface="Segoe UI" pitchFamily="34" charset="0"/>
                </a:rPr>
                <a:t>Incoming non-direct traffic</a:t>
              </a:r>
            </a:p>
          </p:txBody>
        </p:sp>
        <p:sp>
          <p:nvSpPr>
            <p:cNvPr id="12" name="Rectangle 11">
              <a:extLst>
                <a:ext uri="{FF2B5EF4-FFF2-40B4-BE49-F238E27FC236}">
                  <a16:creationId xmlns:a16="http://schemas.microsoft.com/office/drawing/2014/main" id="{21E0A884-25C2-40DB-8F66-B06B439482AA}"/>
                </a:ext>
              </a:extLst>
            </p:cNvPr>
            <p:cNvSpPr/>
            <p:nvPr/>
          </p:nvSpPr>
          <p:spPr bwMode="auto">
            <a:xfrm>
              <a:off x="7288271" y="2336748"/>
              <a:ext cx="1557504" cy="511621"/>
            </a:xfrm>
            <a:prstGeom prst="rect">
              <a:avLst/>
            </a:prstGeom>
            <a:solidFill>
              <a:srgbClr val="FFB901"/>
            </a:solidFill>
            <a:ln>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spcBef>
                  <a:spcPct val="0"/>
                </a:spcBef>
                <a:spcAft>
                  <a:spcPct val="0"/>
                </a:spcAft>
              </a:pPr>
              <a:r>
                <a:rPr lang="en-US" sz="2000" dirty="0">
                  <a:solidFill>
                    <a:schemeClr val="tx1"/>
                  </a:solidFill>
                  <a:ea typeface="Segoe UI" pitchFamily="34" charset="0"/>
                  <a:cs typeface="Segoe UI" pitchFamily="34" charset="0"/>
                </a:rPr>
                <a:t>NodePort</a:t>
              </a:r>
            </a:p>
          </p:txBody>
        </p:sp>
        <p:sp>
          <p:nvSpPr>
            <p:cNvPr id="13" name="Rectangle 12">
              <a:extLst>
                <a:ext uri="{FF2B5EF4-FFF2-40B4-BE49-F238E27FC236}">
                  <a16:creationId xmlns:a16="http://schemas.microsoft.com/office/drawing/2014/main" id="{C928C57A-9B6C-4791-9988-7E18A2934FA5}"/>
                </a:ext>
              </a:extLst>
            </p:cNvPr>
            <p:cNvSpPr/>
            <p:nvPr/>
          </p:nvSpPr>
          <p:spPr bwMode="auto">
            <a:xfrm>
              <a:off x="4788572" y="2341774"/>
              <a:ext cx="1586649" cy="511621"/>
            </a:xfrm>
            <a:prstGeom prst="rect">
              <a:avLst/>
            </a:prstGeom>
            <a:solidFill>
              <a:srgbClr val="FFB901"/>
            </a:solidFill>
            <a:ln>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spcBef>
                  <a:spcPct val="0"/>
                </a:spcBef>
                <a:spcAft>
                  <a:spcPct val="0"/>
                </a:spcAft>
              </a:pPr>
              <a:r>
                <a:rPr lang="en-US" sz="2000" dirty="0">
                  <a:solidFill>
                    <a:schemeClr val="tx1"/>
                  </a:solidFill>
                  <a:ea typeface="Segoe UI" pitchFamily="34" charset="0"/>
                  <a:cs typeface="Segoe UI" pitchFamily="34" charset="0"/>
                </a:rPr>
                <a:t>AKS node</a:t>
              </a:r>
            </a:p>
          </p:txBody>
        </p:sp>
        <p:sp>
          <p:nvSpPr>
            <p:cNvPr id="15" name="Rectangle 14">
              <a:extLst>
                <a:ext uri="{FF2B5EF4-FFF2-40B4-BE49-F238E27FC236}">
                  <a16:creationId xmlns:a16="http://schemas.microsoft.com/office/drawing/2014/main" id="{2ED9BB41-1006-46C3-A49C-45413980867F}"/>
                </a:ext>
              </a:extLst>
            </p:cNvPr>
            <p:cNvSpPr/>
            <p:nvPr/>
          </p:nvSpPr>
          <p:spPr bwMode="auto">
            <a:xfrm>
              <a:off x="654523" y="2336748"/>
              <a:ext cx="3449644" cy="511621"/>
            </a:xfrm>
            <a:prstGeom prst="rect">
              <a:avLst/>
            </a:prstGeom>
            <a:solidFill>
              <a:srgbClr val="FFB901"/>
            </a:solidFill>
            <a:ln>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spcBef>
                  <a:spcPct val="0"/>
                </a:spcBef>
                <a:spcAft>
                  <a:spcPct val="0"/>
                </a:spcAft>
              </a:pPr>
              <a:r>
                <a:rPr lang="en-US" sz="2000" dirty="0">
                  <a:solidFill>
                    <a:schemeClr val="tx1"/>
                  </a:solidFill>
                  <a:ea typeface="Segoe UI" pitchFamily="34" charset="0"/>
                  <a:cs typeface="Segoe UI" pitchFamily="34" charset="0"/>
                </a:rPr>
                <a:t>Incoming direct traffic</a:t>
              </a:r>
            </a:p>
          </p:txBody>
        </p:sp>
        <p:pic>
          <p:nvPicPr>
            <p:cNvPr id="17" name="Picture 16" descr="Load balancer icon.">
              <a:extLst>
                <a:ext uri="{FF2B5EF4-FFF2-40B4-BE49-F238E27FC236}">
                  <a16:creationId xmlns:a16="http://schemas.microsoft.com/office/drawing/2014/main" id="{27242C66-C533-4F24-8978-BE35FB3C1B88}"/>
                </a:ext>
              </a:extLst>
            </p:cNvPr>
            <p:cNvPicPr>
              <a:picLocks noChangeAspect="1"/>
            </p:cNvPicPr>
            <p:nvPr/>
          </p:nvPicPr>
          <p:blipFill>
            <a:blip r:embed="rId3"/>
            <a:stretch>
              <a:fillRect/>
            </a:stretch>
          </p:blipFill>
          <p:spPr>
            <a:xfrm>
              <a:off x="5234544" y="3084414"/>
              <a:ext cx="586522" cy="623644"/>
            </a:xfrm>
            <a:prstGeom prst="rect">
              <a:avLst/>
            </a:prstGeom>
          </p:spPr>
        </p:pic>
        <p:sp>
          <p:nvSpPr>
            <p:cNvPr id="18" name="Rectangle 17">
              <a:extLst>
                <a:ext uri="{FF2B5EF4-FFF2-40B4-BE49-F238E27FC236}">
                  <a16:creationId xmlns:a16="http://schemas.microsoft.com/office/drawing/2014/main" id="{EA6241C1-BA05-4505-B6ED-08B9704AC2B0}"/>
                </a:ext>
              </a:extLst>
            </p:cNvPr>
            <p:cNvSpPr/>
            <p:nvPr/>
          </p:nvSpPr>
          <p:spPr bwMode="auto">
            <a:xfrm>
              <a:off x="7248495" y="3145142"/>
              <a:ext cx="1557504" cy="511621"/>
            </a:xfrm>
            <a:prstGeom prst="rect">
              <a:avLst/>
            </a:prstGeom>
            <a:solidFill>
              <a:srgbClr val="BDF7BD"/>
            </a:solidFill>
            <a:ln>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spcBef>
                  <a:spcPct val="0"/>
                </a:spcBef>
                <a:spcAft>
                  <a:spcPct val="0"/>
                </a:spcAft>
              </a:pPr>
              <a:r>
                <a:rPr lang="en-US" sz="2000" dirty="0">
                  <a:solidFill>
                    <a:schemeClr val="tx1"/>
                  </a:solidFill>
                  <a:ea typeface="Segoe UI" pitchFamily="34" charset="0"/>
                  <a:cs typeface="Segoe UI" pitchFamily="34" charset="0"/>
                </a:rPr>
                <a:t>e</a:t>
              </a:r>
            </a:p>
          </p:txBody>
        </p:sp>
        <p:cxnSp>
          <p:nvCxnSpPr>
            <p:cNvPr id="20" name="Straight Arrow Connector 19">
              <a:extLst>
                <a:ext uri="{FF2B5EF4-FFF2-40B4-BE49-F238E27FC236}">
                  <a16:creationId xmlns:a16="http://schemas.microsoft.com/office/drawing/2014/main" id="{43B71CF6-09BF-43B0-A87D-AA79B06F56E7}"/>
                </a:ext>
              </a:extLst>
            </p:cNvPr>
            <p:cNvCxnSpPr>
              <a:stCxn id="4" idx="3"/>
              <a:endCxn id="5" idx="1"/>
            </p:cNvCxnSpPr>
            <p:nvPr/>
          </p:nvCxnSpPr>
          <p:spPr>
            <a:xfrm>
              <a:off x="4104167" y="1647484"/>
              <a:ext cx="3154961" cy="22715"/>
            </a:xfrm>
            <a:prstGeom prst="straightConnector1">
              <a:avLst/>
            </a:prstGeom>
            <a:ln w="28575">
              <a:headEnd type="none" w="lg" len="med"/>
              <a:tailEnd type="triangle"/>
            </a:ln>
          </p:spPr>
          <p:style>
            <a:lnRef idx="1">
              <a:schemeClr val="accent4"/>
            </a:lnRef>
            <a:fillRef idx="0">
              <a:schemeClr val="accent4"/>
            </a:fillRef>
            <a:effectRef idx="0">
              <a:schemeClr val="accent4"/>
            </a:effectRef>
            <a:fontRef idx="minor">
              <a:schemeClr val="tx1"/>
            </a:fontRef>
          </p:style>
        </p:cxnSp>
        <p:cxnSp>
          <p:nvCxnSpPr>
            <p:cNvPr id="21" name="Straight Arrow Connector 20">
              <a:extLst>
                <a:ext uri="{FF2B5EF4-FFF2-40B4-BE49-F238E27FC236}">
                  <a16:creationId xmlns:a16="http://schemas.microsoft.com/office/drawing/2014/main" id="{D3BB0A5D-0BCF-4F10-95C3-EB4431B2146A}"/>
                </a:ext>
              </a:extLst>
            </p:cNvPr>
            <p:cNvCxnSpPr>
              <a:cxnSpLocks/>
              <a:stCxn id="15" idx="3"/>
              <a:endCxn id="13" idx="1"/>
            </p:cNvCxnSpPr>
            <p:nvPr/>
          </p:nvCxnSpPr>
          <p:spPr>
            <a:xfrm>
              <a:off x="4104167" y="2592559"/>
              <a:ext cx="684405" cy="5026"/>
            </a:xfrm>
            <a:prstGeom prst="straightConnector1">
              <a:avLst/>
            </a:prstGeom>
            <a:ln w="28575">
              <a:headEnd type="none" w="lg" len="med"/>
              <a:tailEnd type="triangle"/>
            </a:ln>
          </p:spPr>
          <p:style>
            <a:lnRef idx="1">
              <a:schemeClr val="accent4"/>
            </a:lnRef>
            <a:fillRef idx="0">
              <a:schemeClr val="accent4"/>
            </a:fillRef>
            <a:effectRef idx="0">
              <a:schemeClr val="accent4"/>
            </a:effectRef>
            <a:fontRef idx="minor">
              <a:schemeClr val="tx1"/>
            </a:fontRef>
          </p:style>
        </p:cxnSp>
        <p:cxnSp>
          <p:nvCxnSpPr>
            <p:cNvPr id="22" name="Straight Arrow Connector 21">
              <a:extLst>
                <a:ext uri="{FF2B5EF4-FFF2-40B4-BE49-F238E27FC236}">
                  <a16:creationId xmlns:a16="http://schemas.microsoft.com/office/drawing/2014/main" id="{5105858D-66D4-4863-B888-91B9C341439C}"/>
                </a:ext>
              </a:extLst>
            </p:cNvPr>
            <p:cNvCxnSpPr>
              <a:cxnSpLocks/>
              <a:stCxn id="11" idx="3"/>
              <a:endCxn id="17" idx="1"/>
            </p:cNvCxnSpPr>
            <p:nvPr/>
          </p:nvCxnSpPr>
          <p:spPr>
            <a:xfrm flipV="1">
              <a:off x="4104167" y="3396236"/>
              <a:ext cx="1130377" cy="1810"/>
            </a:xfrm>
            <a:prstGeom prst="straightConnector1">
              <a:avLst/>
            </a:prstGeom>
            <a:ln w="28575">
              <a:headEnd type="none" w="lg" len="med"/>
              <a:tailEnd type="triangle"/>
            </a:ln>
          </p:spPr>
          <p:style>
            <a:lnRef idx="1">
              <a:schemeClr val="accent4"/>
            </a:lnRef>
            <a:fillRef idx="0">
              <a:schemeClr val="accent4"/>
            </a:fillRef>
            <a:effectRef idx="0">
              <a:schemeClr val="accent4"/>
            </a:effectRef>
            <a:fontRef idx="minor">
              <a:schemeClr val="tx1"/>
            </a:fontRef>
          </p:style>
        </p:cxnSp>
        <p:sp>
          <p:nvSpPr>
            <p:cNvPr id="31" name="Rectangle 30">
              <a:extLst>
                <a:ext uri="{FF2B5EF4-FFF2-40B4-BE49-F238E27FC236}">
                  <a16:creationId xmlns:a16="http://schemas.microsoft.com/office/drawing/2014/main" id="{8775AFD6-AFE1-4BAE-8C5A-D278B69844EC}"/>
                </a:ext>
              </a:extLst>
            </p:cNvPr>
            <p:cNvSpPr/>
            <p:nvPr/>
          </p:nvSpPr>
          <p:spPr>
            <a:xfrm>
              <a:off x="4794134" y="3621584"/>
              <a:ext cx="1443537" cy="338554"/>
            </a:xfrm>
            <a:prstGeom prst="rect">
              <a:avLst/>
            </a:prstGeom>
          </p:spPr>
          <p:txBody>
            <a:bodyPr wrap="none">
              <a:spAutoFit/>
            </a:bodyPr>
            <a:lstStyle/>
            <a:p>
              <a:r>
                <a:rPr lang="en-US" sz="1600" dirty="0">
                  <a:cs typeface="Segoe UI" pitchFamily="34" charset="0"/>
                </a:rPr>
                <a:t>Load Balancer</a:t>
              </a:r>
              <a:endParaRPr lang="en-US" dirty="0"/>
            </a:p>
          </p:txBody>
        </p:sp>
        <p:cxnSp>
          <p:nvCxnSpPr>
            <p:cNvPr id="34" name="Straight Arrow Connector 33">
              <a:extLst>
                <a:ext uri="{FF2B5EF4-FFF2-40B4-BE49-F238E27FC236}">
                  <a16:creationId xmlns:a16="http://schemas.microsoft.com/office/drawing/2014/main" id="{5E03AE3C-D345-4211-8076-D2DBCF54585E}"/>
                </a:ext>
              </a:extLst>
            </p:cNvPr>
            <p:cNvCxnSpPr>
              <a:cxnSpLocks/>
              <a:stCxn id="13" idx="3"/>
              <a:endCxn id="12" idx="1"/>
            </p:cNvCxnSpPr>
            <p:nvPr/>
          </p:nvCxnSpPr>
          <p:spPr>
            <a:xfrm flipV="1">
              <a:off x="6375221" y="2592559"/>
              <a:ext cx="913050" cy="5026"/>
            </a:xfrm>
            <a:prstGeom prst="straightConnector1">
              <a:avLst/>
            </a:prstGeom>
            <a:ln w="28575">
              <a:headEnd type="none" w="lg" len="med"/>
              <a:tailEnd type="triangle"/>
            </a:ln>
          </p:spPr>
          <p:style>
            <a:lnRef idx="1">
              <a:schemeClr val="accent4"/>
            </a:lnRef>
            <a:fillRef idx="0">
              <a:schemeClr val="accent4"/>
            </a:fillRef>
            <a:effectRef idx="0">
              <a:schemeClr val="accent4"/>
            </a:effectRef>
            <a:fontRef idx="minor">
              <a:schemeClr val="tx1"/>
            </a:fontRef>
          </p:style>
        </p:cxnSp>
        <p:sp>
          <p:nvSpPr>
            <p:cNvPr id="37" name="Rectangle 36">
              <a:extLst>
                <a:ext uri="{FF2B5EF4-FFF2-40B4-BE49-F238E27FC236}">
                  <a16:creationId xmlns:a16="http://schemas.microsoft.com/office/drawing/2014/main" id="{6C0F09C0-3D17-4F68-BDE9-A9349A420D47}"/>
                </a:ext>
              </a:extLst>
            </p:cNvPr>
            <p:cNvSpPr/>
            <p:nvPr/>
          </p:nvSpPr>
          <p:spPr bwMode="auto">
            <a:xfrm>
              <a:off x="7358363" y="3371973"/>
              <a:ext cx="1557504" cy="511621"/>
            </a:xfrm>
            <a:prstGeom prst="rect">
              <a:avLst/>
            </a:prstGeom>
            <a:solidFill>
              <a:srgbClr val="BDF7BD"/>
            </a:solidFill>
            <a:ln>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spcBef>
                  <a:spcPct val="0"/>
                </a:spcBef>
                <a:spcAft>
                  <a:spcPct val="0"/>
                </a:spcAft>
              </a:pPr>
              <a:r>
                <a:rPr lang="en-US" sz="2000" dirty="0">
                  <a:solidFill>
                    <a:schemeClr val="tx1"/>
                  </a:solidFill>
                  <a:ea typeface="Segoe UI" pitchFamily="34" charset="0"/>
                  <a:cs typeface="Segoe UI" pitchFamily="34" charset="0"/>
                </a:rPr>
                <a:t>AKS node</a:t>
              </a:r>
            </a:p>
          </p:txBody>
        </p:sp>
        <p:cxnSp>
          <p:nvCxnSpPr>
            <p:cNvPr id="42" name="Connector: Elbow 41">
              <a:extLst>
                <a:ext uri="{FF2B5EF4-FFF2-40B4-BE49-F238E27FC236}">
                  <a16:creationId xmlns:a16="http://schemas.microsoft.com/office/drawing/2014/main" id="{D6CC73D7-B617-479E-8B3B-9C57C010CB94}"/>
                </a:ext>
              </a:extLst>
            </p:cNvPr>
            <p:cNvCxnSpPr>
              <a:stCxn id="17" idx="3"/>
              <a:endCxn id="18" idx="1"/>
            </p:cNvCxnSpPr>
            <p:nvPr/>
          </p:nvCxnSpPr>
          <p:spPr>
            <a:xfrm>
              <a:off x="5821066" y="3396236"/>
              <a:ext cx="1427429" cy="4717"/>
            </a:xfrm>
            <a:prstGeom prst="bentConnector3">
              <a:avLst/>
            </a:prstGeom>
            <a:ln w="28575">
              <a:headEnd type="none" w="lg" len="med"/>
              <a:tailEnd type="triangle"/>
            </a:ln>
          </p:spPr>
          <p:style>
            <a:lnRef idx="1">
              <a:schemeClr val="accent4"/>
            </a:lnRef>
            <a:fillRef idx="0">
              <a:schemeClr val="accent4"/>
            </a:fillRef>
            <a:effectRef idx="0">
              <a:schemeClr val="accent4"/>
            </a:effectRef>
            <a:fontRef idx="minor">
              <a:schemeClr val="tx1"/>
            </a:fontRef>
          </p:style>
        </p:cxnSp>
        <p:cxnSp>
          <p:nvCxnSpPr>
            <p:cNvPr id="43" name="Connector: Elbow 42">
              <a:extLst>
                <a:ext uri="{FF2B5EF4-FFF2-40B4-BE49-F238E27FC236}">
                  <a16:creationId xmlns:a16="http://schemas.microsoft.com/office/drawing/2014/main" id="{59FDBD91-80E9-42D5-81D1-631D3E4593F0}"/>
                </a:ext>
              </a:extLst>
            </p:cNvPr>
            <p:cNvCxnSpPr>
              <a:cxnSpLocks/>
              <a:stCxn id="17" idx="3"/>
              <a:endCxn id="37" idx="1"/>
            </p:cNvCxnSpPr>
            <p:nvPr/>
          </p:nvCxnSpPr>
          <p:spPr>
            <a:xfrm>
              <a:off x="5821066" y="3396236"/>
              <a:ext cx="1537297" cy="231548"/>
            </a:xfrm>
            <a:prstGeom prst="bentConnector3">
              <a:avLst/>
            </a:prstGeom>
            <a:ln w="28575">
              <a:headEnd type="none" w="lg" len="med"/>
              <a:tailEnd type="triangle"/>
            </a:ln>
          </p:spPr>
          <p:style>
            <a:lnRef idx="1">
              <a:schemeClr val="accent4"/>
            </a:lnRef>
            <a:fillRef idx="0">
              <a:schemeClr val="accent4"/>
            </a:fillRef>
            <a:effectRef idx="0">
              <a:schemeClr val="accent4"/>
            </a:effectRef>
            <a:fontRef idx="minor">
              <a:schemeClr val="tx1"/>
            </a:fontRef>
          </p:style>
        </p:cxnSp>
        <p:cxnSp>
          <p:nvCxnSpPr>
            <p:cNvPr id="46" name="Connector: Elbow 45">
              <a:extLst>
                <a:ext uri="{FF2B5EF4-FFF2-40B4-BE49-F238E27FC236}">
                  <a16:creationId xmlns:a16="http://schemas.microsoft.com/office/drawing/2014/main" id="{1207F69A-A060-4365-829B-1C18E5D020A8}"/>
                </a:ext>
              </a:extLst>
            </p:cNvPr>
            <p:cNvCxnSpPr>
              <a:cxnSpLocks/>
              <a:stCxn id="5" idx="3"/>
            </p:cNvCxnSpPr>
            <p:nvPr/>
          </p:nvCxnSpPr>
          <p:spPr>
            <a:xfrm>
              <a:off x="8845775" y="1670199"/>
              <a:ext cx="526287" cy="897116"/>
            </a:xfrm>
            <a:prstGeom prst="bentConnector2">
              <a:avLst/>
            </a:prstGeom>
            <a:ln w="28575">
              <a:headEnd type="none" w="lg" len="med"/>
              <a:tailEnd type="none"/>
            </a:ln>
          </p:spPr>
          <p:style>
            <a:lnRef idx="1">
              <a:schemeClr val="accent4"/>
            </a:lnRef>
            <a:fillRef idx="0">
              <a:schemeClr val="accent4"/>
            </a:fillRef>
            <a:effectRef idx="0">
              <a:schemeClr val="accent4"/>
            </a:effectRef>
            <a:fontRef idx="minor">
              <a:schemeClr val="tx1"/>
            </a:fontRef>
          </p:style>
        </p:cxnSp>
        <p:cxnSp>
          <p:nvCxnSpPr>
            <p:cNvPr id="52" name="Connector: Elbow 51">
              <a:extLst>
                <a:ext uri="{FF2B5EF4-FFF2-40B4-BE49-F238E27FC236}">
                  <a16:creationId xmlns:a16="http://schemas.microsoft.com/office/drawing/2014/main" id="{EE5E26AA-4B87-4757-BD78-FCEB83BADDB9}"/>
                </a:ext>
              </a:extLst>
            </p:cNvPr>
            <p:cNvCxnSpPr>
              <a:cxnSpLocks/>
              <a:stCxn id="37" idx="3"/>
            </p:cNvCxnSpPr>
            <p:nvPr/>
          </p:nvCxnSpPr>
          <p:spPr>
            <a:xfrm flipV="1">
              <a:off x="8915867" y="2610561"/>
              <a:ext cx="456195" cy="1017223"/>
            </a:xfrm>
            <a:prstGeom prst="bentConnector2">
              <a:avLst/>
            </a:prstGeom>
            <a:ln w="28575">
              <a:headEnd type="none" w="lg" len="med"/>
              <a:tailEnd type="none"/>
            </a:ln>
          </p:spPr>
          <p:style>
            <a:lnRef idx="1">
              <a:schemeClr val="accent4"/>
            </a:lnRef>
            <a:fillRef idx="0">
              <a:schemeClr val="accent4"/>
            </a:fillRef>
            <a:effectRef idx="0">
              <a:schemeClr val="accent4"/>
            </a:effectRef>
            <a:fontRef idx="minor">
              <a:schemeClr val="tx1"/>
            </a:fontRef>
          </p:style>
        </p:cxnSp>
        <p:cxnSp>
          <p:nvCxnSpPr>
            <p:cNvPr id="67" name="Straight Connector 66">
              <a:extLst>
                <a:ext uri="{FF2B5EF4-FFF2-40B4-BE49-F238E27FC236}">
                  <a16:creationId xmlns:a16="http://schemas.microsoft.com/office/drawing/2014/main" id="{10BFE6AC-0B60-4E27-818A-C17FABDF110F}"/>
                </a:ext>
              </a:extLst>
            </p:cNvPr>
            <p:cNvCxnSpPr>
              <a:stCxn id="12" idx="3"/>
            </p:cNvCxnSpPr>
            <p:nvPr/>
          </p:nvCxnSpPr>
          <p:spPr>
            <a:xfrm>
              <a:off x="8845775" y="2592559"/>
              <a:ext cx="900175" cy="0"/>
            </a:xfrm>
            <a:prstGeom prst="line">
              <a:avLst/>
            </a:prstGeom>
            <a:ln w="31750">
              <a:headEnd type="none" w="lg" len="med"/>
              <a:tailEnd type="triangle" w="lg" len="med"/>
            </a:ln>
          </p:spPr>
          <p:style>
            <a:lnRef idx="1">
              <a:schemeClr val="accent4"/>
            </a:lnRef>
            <a:fillRef idx="0">
              <a:schemeClr val="accent4"/>
            </a:fillRef>
            <a:effectRef idx="0">
              <a:schemeClr val="accent4"/>
            </a:effectRef>
            <a:fontRef idx="minor">
              <a:schemeClr val="tx1"/>
            </a:fontRef>
          </p:style>
        </p:cxnSp>
      </p:grpSp>
      <p:sp>
        <p:nvSpPr>
          <p:cNvPr id="14" name="Rectangle 13">
            <a:extLst>
              <a:ext uri="{FF2B5EF4-FFF2-40B4-BE49-F238E27FC236}">
                <a16:creationId xmlns:a16="http://schemas.microsoft.com/office/drawing/2014/main" id="{DCBE1569-A08C-462A-B73E-3293BFEDED32}"/>
              </a:ext>
              <a:ext uri="{C183D7F6-B498-43B3-948B-1728B52AA6E4}">
                <adec:decorative xmlns:adec="http://schemas.microsoft.com/office/drawing/2017/decorative" val="1"/>
              </a:ext>
            </a:extLst>
          </p:cNvPr>
          <p:cNvSpPr/>
          <p:nvPr/>
        </p:nvSpPr>
        <p:spPr bwMode="auto">
          <a:xfrm>
            <a:off x="515683" y="1103837"/>
            <a:ext cx="10995092" cy="3147799"/>
          </a:xfrm>
          <a:prstGeom prst="rect">
            <a:avLst/>
          </a:prstGeom>
          <a:noFill/>
          <a:ln>
            <a:solidFill>
              <a:schemeClr val="bg1">
                <a:lumMod val="7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dirty="0">
              <a:gradFill>
                <a:gsLst>
                  <a:gs pos="0">
                    <a:srgbClr val="FFFFFF"/>
                  </a:gs>
                  <a:gs pos="100000">
                    <a:srgbClr val="FFFFFF"/>
                  </a:gs>
                </a:gsLst>
                <a:lin ang="5400000" scaled="0"/>
              </a:gradFill>
              <a:ea typeface="Segoe UI" pitchFamily="34" charset="0"/>
              <a:cs typeface="Segoe UI" pitchFamily="34" charset="0"/>
            </a:endParaRPr>
          </a:p>
        </p:txBody>
      </p:sp>
      <p:sp>
        <p:nvSpPr>
          <p:cNvPr id="23" name="Rectangle 22">
            <a:extLst>
              <a:ext uri="{FF2B5EF4-FFF2-40B4-BE49-F238E27FC236}">
                <a16:creationId xmlns:a16="http://schemas.microsoft.com/office/drawing/2014/main" id="{2FCD966C-4773-447B-849E-5AD685B0FA39}"/>
              </a:ext>
            </a:extLst>
          </p:cNvPr>
          <p:cNvSpPr/>
          <p:nvPr/>
        </p:nvSpPr>
        <p:spPr>
          <a:xfrm>
            <a:off x="540863" y="4502421"/>
            <a:ext cx="5221301" cy="606400"/>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defTabSz="1066800" eaLnBrk="1" fontAlgn="auto" latinLnBrk="0" hangingPunct="1">
              <a:lnSpc>
                <a:spcPct val="100000"/>
              </a:lnSpc>
              <a:spcBef>
                <a:spcPct val="0"/>
              </a:spcBef>
              <a:spcAft>
                <a:spcPct val="35000"/>
              </a:spcAft>
              <a:buClrTx/>
              <a:buSzTx/>
              <a:buFontTx/>
              <a:buNone/>
              <a:tabLst/>
              <a:defRPr/>
            </a:pPr>
            <a:r>
              <a:rPr kumimoji="0" lang="en-US" sz="2000" b="0" i="0" u="none" strike="noStrike" kern="0" cap="none" spc="0" normalizeH="0" baseline="0" noProof="0" dirty="0">
                <a:ln>
                  <a:noFill/>
                </a:ln>
                <a:effectLst/>
                <a:uLnTx/>
                <a:uFillTx/>
                <a:latin typeface="Segoe UI"/>
                <a:ea typeface="+mn-ea"/>
                <a:cs typeface="+mn-cs"/>
              </a:rPr>
              <a:t>Pods run an instance of your application</a:t>
            </a:r>
          </a:p>
        </p:txBody>
      </p:sp>
      <p:sp>
        <p:nvSpPr>
          <p:cNvPr id="24" name="Rectangle 23">
            <a:extLst>
              <a:ext uri="{FF2B5EF4-FFF2-40B4-BE49-F238E27FC236}">
                <a16:creationId xmlns:a16="http://schemas.microsoft.com/office/drawing/2014/main" id="{0DC53586-73C2-475C-914D-5D6C488E088A}"/>
              </a:ext>
            </a:extLst>
          </p:cNvPr>
          <p:cNvSpPr/>
          <p:nvPr/>
        </p:nvSpPr>
        <p:spPr>
          <a:xfrm>
            <a:off x="540862" y="5218193"/>
            <a:ext cx="5221301" cy="606400"/>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defTabSz="1066800" eaLnBrk="1" fontAlgn="auto" latinLnBrk="0" hangingPunct="1">
              <a:lnSpc>
                <a:spcPct val="100000"/>
              </a:lnSpc>
              <a:spcBef>
                <a:spcPct val="0"/>
              </a:spcBef>
              <a:spcAft>
                <a:spcPct val="35000"/>
              </a:spcAft>
              <a:buClrTx/>
              <a:buSzTx/>
              <a:buFontTx/>
              <a:buNone/>
              <a:tabLst/>
              <a:defRPr/>
            </a:pPr>
            <a:r>
              <a:rPr kumimoji="0" lang="en-US" sz="2000" b="0" i="0" u="none" strike="noStrike" kern="0" cap="none" spc="0" normalizeH="0" baseline="0" noProof="0" dirty="0">
                <a:ln>
                  <a:noFill/>
                </a:ln>
                <a:effectLst/>
                <a:uLnTx/>
                <a:uFillTx/>
                <a:latin typeface="Segoe UI"/>
                <a:ea typeface="+mn-ea"/>
                <a:cs typeface="+mn-cs"/>
              </a:rPr>
              <a:t>Services group pods together to provide network connectivity</a:t>
            </a:r>
          </a:p>
        </p:txBody>
      </p:sp>
      <p:sp>
        <p:nvSpPr>
          <p:cNvPr id="25" name="Rectangle 24">
            <a:extLst>
              <a:ext uri="{FF2B5EF4-FFF2-40B4-BE49-F238E27FC236}">
                <a16:creationId xmlns:a16="http://schemas.microsoft.com/office/drawing/2014/main" id="{C8CC9CB1-1DE3-4CC8-85B5-929459AE2754}"/>
              </a:ext>
            </a:extLst>
          </p:cNvPr>
          <p:cNvSpPr/>
          <p:nvPr/>
        </p:nvSpPr>
        <p:spPr>
          <a:xfrm>
            <a:off x="551980" y="5933965"/>
            <a:ext cx="5221301" cy="606400"/>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defTabSz="1066800" eaLnBrk="1" fontAlgn="auto" latinLnBrk="0" hangingPunct="1">
              <a:lnSpc>
                <a:spcPct val="100000"/>
              </a:lnSpc>
              <a:spcBef>
                <a:spcPct val="0"/>
              </a:spcBef>
              <a:spcAft>
                <a:spcPct val="35000"/>
              </a:spcAft>
              <a:buClrTx/>
              <a:buSzTx/>
              <a:buFontTx/>
              <a:buNone/>
              <a:tabLst/>
              <a:defRPr/>
            </a:pPr>
            <a:r>
              <a:rPr kumimoji="0" lang="en-US" sz="2000" b="0" i="0" u="none" strike="noStrike" kern="0" cap="none" spc="0" normalizeH="0" baseline="0" noProof="0" dirty="0">
                <a:ln>
                  <a:noFill/>
                </a:ln>
                <a:effectLst/>
                <a:uLnTx/>
                <a:uFillTx/>
                <a:latin typeface="Segoe UI"/>
                <a:ea typeface="+mn-ea"/>
                <a:cs typeface="+mn-cs"/>
              </a:rPr>
              <a:t>Cluster IP provides internal traffic access</a:t>
            </a:r>
          </a:p>
        </p:txBody>
      </p:sp>
      <p:sp>
        <p:nvSpPr>
          <p:cNvPr id="26" name="Rectangle 25">
            <a:extLst>
              <a:ext uri="{FF2B5EF4-FFF2-40B4-BE49-F238E27FC236}">
                <a16:creationId xmlns:a16="http://schemas.microsoft.com/office/drawing/2014/main" id="{E0E5C328-7A66-48F9-977A-334C66824B9B}"/>
              </a:ext>
            </a:extLst>
          </p:cNvPr>
          <p:cNvSpPr/>
          <p:nvPr/>
        </p:nvSpPr>
        <p:spPr>
          <a:xfrm>
            <a:off x="6250791" y="4502421"/>
            <a:ext cx="5221301" cy="606400"/>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defTabSz="1066800" eaLnBrk="1" fontAlgn="auto" latinLnBrk="0" hangingPunct="1">
              <a:lnSpc>
                <a:spcPct val="100000"/>
              </a:lnSpc>
              <a:spcBef>
                <a:spcPct val="0"/>
              </a:spcBef>
              <a:spcAft>
                <a:spcPct val="35000"/>
              </a:spcAft>
              <a:buClrTx/>
              <a:buSzTx/>
              <a:buFontTx/>
              <a:buNone/>
              <a:tabLst/>
              <a:defRPr/>
            </a:pPr>
            <a:r>
              <a:rPr kumimoji="0" lang="en-US" sz="2000" b="0" i="0" u="none" strike="noStrike" kern="0" cap="none" spc="0" normalizeH="0" baseline="0" noProof="0" dirty="0">
                <a:ln>
                  <a:noFill/>
                </a:ln>
                <a:effectLst/>
                <a:uLnTx/>
                <a:uFillTx/>
                <a:latin typeface="Segoe UI"/>
                <a:ea typeface="+mn-ea"/>
                <a:cs typeface="+mn-cs"/>
              </a:rPr>
              <a:t>NodePort provides mapping for incoming direct traffic</a:t>
            </a:r>
          </a:p>
        </p:txBody>
      </p:sp>
      <p:sp>
        <p:nvSpPr>
          <p:cNvPr id="27" name="Rectangle 26">
            <a:extLst>
              <a:ext uri="{FF2B5EF4-FFF2-40B4-BE49-F238E27FC236}">
                <a16:creationId xmlns:a16="http://schemas.microsoft.com/office/drawing/2014/main" id="{DEDBD1ED-0451-4087-8ACB-6FEF3DEC7AD3}"/>
              </a:ext>
            </a:extLst>
          </p:cNvPr>
          <p:cNvSpPr/>
          <p:nvPr/>
        </p:nvSpPr>
        <p:spPr>
          <a:xfrm>
            <a:off x="6250790" y="5218193"/>
            <a:ext cx="5221301" cy="606400"/>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defTabSz="1066800" eaLnBrk="1" fontAlgn="auto" latinLnBrk="0" hangingPunct="1">
              <a:lnSpc>
                <a:spcPct val="100000"/>
              </a:lnSpc>
              <a:spcBef>
                <a:spcPct val="0"/>
              </a:spcBef>
              <a:spcAft>
                <a:spcPct val="35000"/>
              </a:spcAft>
              <a:buClrTx/>
              <a:buSzTx/>
              <a:buFontTx/>
              <a:buNone/>
              <a:tabLst/>
              <a:defRPr/>
            </a:pPr>
            <a:r>
              <a:rPr kumimoji="0" lang="en-US" sz="2000" b="0" i="0" u="none" strike="noStrike" kern="0" cap="none" spc="0" normalizeH="0" baseline="0" noProof="0" dirty="0">
                <a:ln>
                  <a:noFill/>
                </a:ln>
                <a:effectLst/>
                <a:uLnTx/>
                <a:uFillTx/>
                <a:latin typeface="Segoe UI"/>
                <a:ea typeface="+mn-ea"/>
                <a:cs typeface="+mn-cs"/>
              </a:rPr>
              <a:t>Load balancer has external IP address for incoming non-direct traffic</a:t>
            </a:r>
          </a:p>
        </p:txBody>
      </p:sp>
    </p:spTree>
    <p:extLst>
      <p:ext uri="{BB962C8B-B14F-4D97-AF65-F5344CB8AC3E}">
        <p14:creationId xmlns:p14="http://schemas.microsoft.com/office/powerpoint/2010/main" val="3807702038"/>
      </p:ext>
    </p:extLst>
  </p:cSld>
  <p:clrMapOvr>
    <a:masterClrMapping/>
  </p:clrMapOvr>
  <p:transition>
    <p:fade/>
  </p:transition>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43BC01-BBB4-4250-8EB3-EEC8E14B5424}"/>
              </a:ext>
            </a:extLst>
          </p:cNvPr>
          <p:cNvSpPr>
            <a:spLocks noGrp="1"/>
          </p:cNvSpPr>
          <p:nvPr>
            <p:ph type="title"/>
          </p:nvPr>
        </p:nvSpPr>
        <p:spPr/>
        <p:txBody>
          <a:bodyPr/>
          <a:lstStyle/>
          <a:p>
            <a:r>
              <a:rPr lang="en-US" dirty="0">
                <a:cs typeface="Segoe UI"/>
              </a:rPr>
              <a:t>AKS Storage</a:t>
            </a:r>
            <a:endParaRPr lang="en-US" dirty="0"/>
          </a:p>
        </p:txBody>
      </p:sp>
      <p:sp>
        <p:nvSpPr>
          <p:cNvPr id="8" name="Rectangle 7">
            <a:extLst>
              <a:ext uri="{FF2B5EF4-FFF2-40B4-BE49-F238E27FC236}">
                <a16:creationId xmlns:a16="http://schemas.microsoft.com/office/drawing/2014/main" id="{4AA1B795-A206-4A88-A23A-93A62117AFD9}"/>
              </a:ext>
            </a:extLst>
          </p:cNvPr>
          <p:cNvSpPr/>
          <p:nvPr/>
        </p:nvSpPr>
        <p:spPr>
          <a:xfrm>
            <a:off x="588263" y="1411619"/>
            <a:ext cx="4730989" cy="778608"/>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defTabSz="1066800" eaLnBrk="1" fontAlgn="auto" latinLnBrk="0" hangingPunct="1">
              <a:lnSpc>
                <a:spcPct val="100000"/>
              </a:lnSpc>
              <a:spcBef>
                <a:spcPct val="0"/>
              </a:spcBef>
              <a:spcAft>
                <a:spcPct val="35000"/>
              </a:spcAft>
              <a:buClrTx/>
              <a:buSzTx/>
              <a:buFontTx/>
              <a:buNone/>
              <a:tabLst/>
              <a:defRPr/>
            </a:pPr>
            <a:r>
              <a:rPr kumimoji="0" lang="en-US" sz="2000" b="0" i="0" u="none" strike="noStrike" kern="0" cap="none" spc="0" normalizeH="0" baseline="0" noProof="0" dirty="0">
                <a:ln>
                  <a:noFill/>
                </a:ln>
                <a:effectLst/>
                <a:uLnTx/>
                <a:uFillTx/>
                <a:latin typeface="Segoe UI"/>
                <a:ea typeface="+mn-ea"/>
                <a:cs typeface="+mn-cs"/>
              </a:rPr>
              <a:t>Local storage on the node is fast and simple to use</a:t>
            </a:r>
          </a:p>
        </p:txBody>
      </p:sp>
      <p:sp>
        <p:nvSpPr>
          <p:cNvPr id="10" name="Rectangle 9">
            <a:extLst>
              <a:ext uri="{FF2B5EF4-FFF2-40B4-BE49-F238E27FC236}">
                <a16:creationId xmlns:a16="http://schemas.microsoft.com/office/drawing/2014/main" id="{EE4F6CD5-70B8-4BB0-AE60-EB5632086ECE}"/>
              </a:ext>
            </a:extLst>
          </p:cNvPr>
          <p:cNvSpPr/>
          <p:nvPr/>
        </p:nvSpPr>
        <p:spPr>
          <a:xfrm>
            <a:off x="588262" y="2368755"/>
            <a:ext cx="4730989" cy="778608"/>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defTabSz="1066800" eaLnBrk="1" fontAlgn="auto" latinLnBrk="0" hangingPunct="1">
              <a:lnSpc>
                <a:spcPct val="100000"/>
              </a:lnSpc>
              <a:spcBef>
                <a:spcPct val="0"/>
              </a:spcBef>
              <a:spcAft>
                <a:spcPct val="35000"/>
              </a:spcAft>
              <a:buClrTx/>
              <a:buSzTx/>
              <a:buFontTx/>
              <a:buNone/>
              <a:tabLst/>
              <a:defRPr/>
            </a:pPr>
            <a:r>
              <a:rPr kumimoji="0" lang="en-US" sz="2000" b="0" i="0" u="none" strike="noStrike" kern="0" cap="none" spc="0" normalizeH="0" baseline="0" noProof="0" dirty="0">
                <a:ln>
                  <a:noFill/>
                </a:ln>
                <a:effectLst/>
                <a:uLnTx/>
                <a:uFillTx/>
                <a:latin typeface="Segoe UI"/>
                <a:ea typeface="+mn-ea"/>
                <a:cs typeface="+mn-cs"/>
              </a:rPr>
              <a:t>Local storage might not be available after the pod is deleted</a:t>
            </a:r>
          </a:p>
        </p:txBody>
      </p:sp>
      <p:sp>
        <p:nvSpPr>
          <p:cNvPr id="12" name="Rectangle 11">
            <a:extLst>
              <a:ext uri="{FF2B5EF4-FFF2-40B4-BE49-F238E27FC236}">
                <a16:creationId xmlns:a16="http://schemas.microsoft.com/office/drawing/2014/main" id="{DF70F5AD-C1CB-4C0A-887B-B69DA693BEF4}"/>
              </a:ext>
            </a:extLst>
          </p:cNvPr>
          <p:cNvSpPr/>
          <p:nvPr/>
        </p:nvSpPr>
        <p:spPr>
          <a:xfrm>
            <a:off x="588261" y="3325891"/>
            <a:ext cx="4730989" cy="778608"/>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defTabSz="1066800" eaLnBrk="1" fontAlgn="auto" latinLnBrk="0" hangingPunct="1">
              <a:lnSpc>
                <a:spcPct val="100000"/>
              </a:lnSpc>
              <a:spcBef>
                <a:spcPct val="0"/>
              </a:spcBef>
              <a:spcAft>
                <a:spcPct val="35000"/>
              </a:spcAft>
              <a:buClrTx/>
              <a:buSzTx/>
              <a:buFontTx/>
              <a:buNone/>
              <a:tabLst/>
              <a:defRPr/>
            </a:pPr>
            <a:r>
              <a:rPr kumimoji="0" lang="en-US" sz="2000" b="0" i="0" u="none" strike="noStrike" kern="0" cap="none" spc="0" normalizeH="0" baseline="0" noProof="0" dirty="0">
                <a:ln>
                  <a:noFill/>
                </a:ln>
                <a:effectLst/>
                <a:uLnTx/>
                <a:uFillTx/>
                <a:latin typeface="Segoe UI"/>
                <a:ea typeface="+mn-ea"/>
                <a:cs typeface="+mn-cs"/>
              </a:rPr>
              <a:t>Multiple pods may share data volumes</a:t>
            </a:r>
          </a:p>
        </p:txBody>
      </p:sp>
      <p:sp>
        <p:nvSpPr>
          <p:cNvPr id="14" name="Rectangle 13">
            <a:extLst>
              <a:ext uri="{FF2B5EF4-FFF2-40B4-BE49-F238E27FC236}">
                <a16:creationId xmlns:a16="http://schemas.microsoft.com/office/drawing/2014/main" id="{4344044F-6A36-48B1-893C-A2A5F221C6A6}"/>
              </a:ext>
            </a:extLst>
          </p:cNvPr>
          <p:cNvSpPr/>
          <p:nvPr/>
        </p:nvSpPr>
        <p:spPr>
          <a:xfrm>
            <a:off x="588261" y="4283027"/>
            <a:ext cx="4730989" cy="778608"/>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defTabSz="1066800" eaLnBrk="1" fontAlgn="auto" latinLnBrk="0" hangingPunct="1">
              <a:lnSpc>
                <a:spcPct val="100000"/>
              </a:lnSpc>
              <a:spcBef>
                <a:spcPct val="0"/>
              </a:spcBef>
              <a:spcAft>
                <a:spcPct val="35000"/>
              </a:spcAft>
              <a:buClrTx/>
              <a:buSzTx/>
              <a:buFontTx/>
              <a:buNone/>
              <a:tabLst/>
              <a:defRPr/>
            </a:pPr>
            <a:r>
              <a:rPr kumimoji="0" lang="en-US" sz="2000" b="0" i="0" u="none" strike="noStrike" kern="0" cap="none" spc="0" normalizeH="0" baseline="0" noProof="0" dirty="0">
                <a:ln>
                  <a:noFill/>
                </a:ln>
                <a:effectLst/>
                <a:uLnTx/>
                <a:uFillTx/>
                <a:latin typeface="Segoe UI"/>
                <a:ea typeface="+mn-ea"/>
                <a:cs typeface="+mn-cs"/>
              </a:rPr>
              <a:t>Storage could potentially be reattached to another pod</a:t>
            </a:r>
          </a:p>
        </p:txBody>
      </p:sp>
      <p:pic>
        <p:nvPicPr>
          <p:cNvPr id="4" name="Picture 4" descr="An AKS cluster has a cluster manager and a node with pod. Both are using a persistent volume to store managed disk premium storage and azure files standard storage. ">
            <a:extLst>
              <a:ext uri="{FF2B5EF4-FFF2-40B4-BE49-F238E27FC236}">
                <a16:creationId xmlns:a16="http://schemas.microsoft.com/office/drawing/2014/main" id="{B111F2A7-FAEA-4FF5-B09C-B25291D2D984}"/>
              </a:ext>
            </a:extLst>
          </p:cNvPr>
          <p:cNvPicPr>
            <a:picLocks noChangeAspect="1"/>
          </p:cNvPicPr>
          <p:nvPr/>
        </p:nvPicPr>
        <p:blipFill>
          <a:blip r:embed="rId2"/>
          <a:stretch>
            <a:fillRect/>
          </a:stretch>
        </p:blipFill>
        <p:spPr>
          <a:xfrm>
            <a:off x="5698761" y="1434472"/>
            <a:ext cx="6053527" cy="4576171"/>
          </a:xfrm>
          <a:prstGeom prst="rect">
            <a:avLst/>
          </a:prstGeom>
        </p:spPr>
      </p:pic>
      <p:sp>
        <p:nvSpPr>
          <p:cNvPr id="6" name="Rectangle 5">
            <a:extLst>
              <a:ext uri="{FF2B5EF4-FFF2-40B4-BE49-F238E27FC236}">
                <a16:creationId xmlns:a16="http://schemas.microsoft.com/office/drawing/2014/main" id="{3B8AEAAA-8891-4474-8E3E-3AD19CBECB86}"/>
              </a:ext>
              <a:ext uri="{C183D7F6-B498-43B3-948B-1728B52AA6E4}">
                <adec:decorative xmlns:adec="http://schemas.microsoft.com/office/drawing/2017/decorative" val="1"/>
              </a:ext>
            </a:extLst>
          </p:cNvPr>
          <p:cNvSpPr/>
          <p:nvPr/>
        </p:nvSpPr>
        <p:spPr bwMode="auto">
          <a:xfrm>
            <a:off x="5553075" y="1190625"/>
            <a:ext cx="6343476" cy="5210175"/>
          </a:xfrm>
          <a:prstGeom prst="rect">
            <a:avLst/>
          </a:prstGeom>
          <a:noFill/>
          <a:ln>
            <a:solidFill>
              <a:schemeClr val="bg1">
                <a:lumMod val="7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dirty="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179732766"/>
      </p:ext>
    </p:extLst>
  </p:cSld>
  <p:clrMapOvr>
    <a:masterClrMapping/>
  </p:clrMapOvr>
  <p:transition>
    <p:fade/>
  </p:transition>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69F8A2-F766-4435-8039-B3F922930B85}"/>
              </a:ext>
            </a:extLst>
          </p:cNvPr>
          <p:cNvSpPr>
            <a:spLocks noGrp="1"/>
          </p:cNvSpPr>
          <p:nvPr>
            <p:ph type="title"/>
          </p:nvPr>
        </p:nvSpPr>
        <p:spPr/>
        <p:txBody>
          <a:bodyPr/>
          <a:lstStyle/>
          <a:p>
            <a:r>
              <a:rPr lang="en-US" dirty="0"/>
              <a:t>AKS security capabilities</a:t>
            </a:r>
          </a:p>
        </p:txBody>
      </p:sp>
      <p:graphicFrame>
        <p:nvGraphicFramePr>
          <p:cNvPr id="3" name="Table 3">
            <a:extLst>
              <a:ext uri="{FF2B5EF4-FFF2-40B4-BE49-F238E27FC236}">
                <a16:creationId xmlns:a16="http://schemas.microsoft.com/office/drawing/2014/main" id="{84A643FC-0F56-4ED4-9DE4-4ED2C42AFB06}"/>
              </a:ext>
            </a:extLst>
          </p:cNvPr>
          <p:cNvGraphicFramePr>
            <a:graphicFrameLocks noGrp="1"/>
          </p:cNvGraphicFramePr>
          <p:nvPr>
            <p:extLst>
              <p:ext uri="{D42A27DB-BD31-4B8C-83A1-F6EECF244321}">
                <p14:modId xmlns:p14="http://schemas.microsoft.com/office/powerpoint/2010/main" val="1257378979"/>
              </p:ext>
            </p:extLst>
          </p:nvPr>
        </p:nvGraphicFramePr>
        <p:xfrm>
          <a:off x="588263" y="1240661"/>
          <a:ext cx="11018520" cy="4922520"/>
        </p:xfrm>
        <a:graphic>
          <a:graphicData uri="http://schemas.openxmlformats.org/drawingml/2006/table">
            <a:tbl>
              <a:tblPr firstRow="1" bandRow="1">
                <a:tableStyleId>{5C22544A-7EE6-4342-B048-85BDC9FD1C3A}</a:tableStyleId>
              </a:tblPr>
              <a:tblGrid>
                <a:gridCol w="5078890">
                  <a:extLst>
                    <a:ext uri="{9D8B030D-6E8A-4147-A177-3AD203B41FA5}">
                      <a16:colId xmlns:a16="http://schemas.microsoft.com/office/drawing/2014/main" val="2052409327"/>
                    </a:ext>
                  </a:extLst>
                </a:gridCol>
                <a:gridCol w="669852">
                  <a:extLst>
                    <a:ext uri="{9D8B030D-6E8A-4147-A177-3AD203B41FA5}">
                      <a16:colId xmlns:a16="http://schemas.microsoft.com/office/drawing/2014/main" val="899092496"/>
                    </a:ext>
                  </a:extLst>
                </a:gridCol>
                <a:gridCol w="5269778">
                  <a:extLst>
                    <a:ext uri="{9D8B030D-6E8A-4147-A177-3AD203B41FA5}">
                      <a16:colId xmlns:a16="http://schemas.microsoft.com/office/drawing/2014/main" val="906549337"/>
                    </a:ext>
                  </a:extLst>
                </a:gridCol>
              </a:tblGrid>
              <a:tr h="528733">
                <a:tc>
                  <a:txBody>
                    <a:bodyPr/>
                    <a:lstStyle/>
                    <a:p>
                      <a:pPr marL="0" marR="0" lvl="0" indent="0" algn="ctr" defTabSz="932742" rtl="0" eaLnBrk="1" fontAlgn="auto" latinLnBrk="0" hangingPunct="1">
                        <a:lnSpc>
                          <a:spcPct val="100000"/>
                        </a:lnSpc>
                        <a:spcBef>
                          <a:spcPts val="0"/>
                        </a:spcBef>
                        <a:spcAft>
                          <a:spcPts val="0"/>
                        </a:spcAft>
                        <a:buClrTx/>
                        <a:buSzTx/>
                        <a:buFontTx/>
                        <a:buNone/>
                        <a:tabLst/>
                        <a:defRPr/>
                      </a:pPr>
                      <a:r>
                        <a:rPr lang="en-US" sz="2800" b="0" i="0" kern="1200" dirty="0">
                          <a:solidFill>
                            <a:schemeClr val="bg1"/>
                          </a:solidFill>
                          <a:effectLst/>
                          <a:latin typeface="+mn-lt"/>
                          <a:ea typeface="+mn-ea"/>
                          <a:cs typeface="+mn-cs"/>
                        </a:rPr>
                        <a:t>Authentication and authorization</a:t>
                      </a:r>
                    </a:p>
                  </a:txBody>
                  <a:tcPr/>
                </a:tc>
                <a:tc>
                  <a:txBody>
                    <a:bodyPr/>
                    <a:lstStyle/>
                    <a:p>
                      <a:pPr marL="0" marR="0" lvl="0" indent="0" algn="ctr" defTabSz="932742" rtl="0" eaLnBrk="1" fontAlgn="auto" latinLnBrk="0" hangingPunct="1">
                        <a:lnSpc>
                          <a:spcPct val="100000"/>
                        </a:lnSpc>
                        <a:spcBef>
                          <a:spcPts val="0"/>
                        </a:spcBef>
                        <a:spcAft>
                          <a:spcPts val="0"/>
                        </a:spcAft>
                        <a:buClrTx/>
                        <a:buSzTx/>
                        <a:buFontTx/>
                        <a:buNone/>
                        <a:tabLst/>
                        <a:defRPr/>
                      </a:pPr>
                      <a:endParaRPr lang="en-US" sz="2800" b="0" i="0" kern="1200" dirty="0">
                        <a:solidFill>
                          <a:schemeClr val="dk1"/>
                        </a:solidFill>
                        <a:effectLst/>
                        <a:latin typeface="+mn-lt"/>
                        <a:ea typeface="+mn-ea"/>
                        <a:cs typeface="+mn-cs"/>
                      </a:endParaRPr>
                    </a:p>
                  </a:txBody>
                  <a:tcPr/>
                </a:tc>
                <a:tc>
                  <a:txBody>
                    <a:bodyPr/>
                    <a:lstStyle/>
                    <a:p>
                      <a:pPr marL="0" marR="0" lvl="0" indent="0" algn="ctr" defTabSz="932742" rtl="0" eaLnBrk="1" fontAlgn="auto" latinLnBrk="0" hangingPunct="1">
                        <a:lnSpc>
                          <a:spcPct val="100000"/>
                        </a:lnSpc>
                        <a:spcBef>
                          <a:spcPts val="0"/>
                        </a:spcBef>
                        <a:spcAft>
                          <a:spcPts val="0"/>
                        </a:spcAft>
                        <a:buClrTx/>
                        <a:buSzTx/>
                        <a:buFontTx/>
                        <a:buNone/>
                        <a:tabLst/>
                        <a:defRPr/>
                      </a:pPr>
                      <a:r>
                        <a:rPr lang="en-US" sz="2800" b="0" i="0" kern="1200" dirty="0">
                          <a:solidFill>
                            <a:schemeClr val="bg1"/>
                          </a:solidFill>
                          <a:effectLst/>
                          <a:latin typeface="+mn-lt"/>
                          <a:ea typeface="+mn-ea"/>
                          <a:cs typeface="+mn-cs"/>
                        </a:rPr>
                        <a:t>Network security</a:t>
                      </a:r>
                    </a:p>
                  </a:txBody>
                  <a:tcPr/>
                </a:tc>
                <a:extLst>
                  <a:ext uri="{0D108BD9-81ED-4DB2-BD59-A6C34878D82A}">
                    <a16:rowId xmlns:a16="http://schemas.microsoft.com/office/drawing/2014/main" val="578828716"/>
                  </a:ext>
                </a:extLst>
              </a:tr>
              <a:tr h="3780800">
                <a:tc>
                  <a:txBody>
                    <a:bodyPr/>
                    <a:lstStyle/>
                    <a:p>
                      <a:pPr marL="342900" indent="-342900">
                        <a:spcBef>
                          <a:spcPts val="1800"/>
                        </a:spcBef>
                        <a:buFont typeface="Arial" panose="020B0604020202020204" pitchFamily="34" charset="0"/>
                        <a:buChar char="•"/>
                      </a:pPr>
                      <a:r>
                        <a:rPr lang="en-US" sz="2400" b="0" i="0" kern="1200" dirty="0">
                          <a:solidFill>
                            <a:schemeClr val="dk1"/>
                          </a:solidFill>
                          <a:effectLst/>
                          <a:latin typeface="+mn-lt"/>
                          <a:ea typeface="+mn-ea"/>
                          <a:cs typeface="+mn-cs"/>
                        </a:rPr>
                        <a:t>Azure AD integration with Azure Kubernetes Service</a:t>
                      </a:r>
                    </a:p>
                    <a:p>
                      <a:pPr marL="342900" indent="-342900">
                        <a:spcBef>
                          <a:spcPts val="1800"/>
                        </a:spcBef>
                        <a:buFont typeface="Arial" panose="020B0604020202020204" pitchFamily="34" charset="0"/>
                        <a:buChar char="•"/>
                      </a:pPr>
                      <a:r>
                        <a:rPr lang="en-US" sz="2400" b="0" i="0" kern="1200" dirty="0">
                          <a:solidFill>
                            <a:schemeClr val="dk1"/>
                          </a:solidFill>
                          <a:effectLst/>
                          <a:latin typeface="+mn-lt"/>
                          <a:ea typeface="+mn-ea"/>
                          <a:cs typeface="+mn-cs"/>
                        </a:rPr>
                        <a:t>Azure RBAC, Kubernetes RBAC</a:t>
                      </a:r>
                    </a:p>
                    <a:p>
                      <a:pPr marL="342900" indent="-342900">
                        <a:spcBef>
                          <a:spcPts val="1800"/>
                        </a:spcBef>
                        <a:buFont typeface="Arial" panose="020B0604020202020204" pitchFamily="34" charset="0"/>
                        <a:buChar char="•"/>
                      </a:pPr>
                      <a:r>
                        <a:rPr lang="en-US" sz="2400" b="0" i="0" kern="1200" dirty="0">
                          <a:solidFill>
                            <a:schemeClr val="dk1"/>
                          </a:solidFill>
                          <a:effectLst/>
                          <a:latin typeface="+mn-lt"/>
                          <a:ea typeface="+mn-ea"/>
                          <a:cs typeface="+mn-cs"/>
                        </a:rPr>
                        <a:t>Headless services and applications use Service Principals / Managed Identities</a:t>
                      </a:r>
                    </a:p>
                    <a:p>
                      <a:pPr marL="342900" indent="-342900">
                        <a:spcBef>
                          <a:spcPts val="1800"/>
                        </a:spcBef>
                        <a:buFont typeface="Arial" panose="020B0604020202020204" pitchFamily="34" charset="0"/>
                        <a:buChar char="•"/>
                      </a:pPr>
                      <a:r>
                        <a:rPr lang="en-US" sz="2400" b="0" i="0" kern="1200" dirty="0">
                          <a:solidFill>
                            <a:schemeClr val="dk1"/>
                          </a:solidFill>
                          <a:effectLst/>
                          <a:latin typeface="+mn-lt"/>
                          <a:ea typeface="+mn-ea"/>
                          <a:cs typeface="+mn-cs"/>
                        </a:rPr>
                        <a:t>Pod managed identities</a:t>
                      </a:r>
                    </a:p>
                  </a:txBody>
                  <a:tcPr/>
                </a:tc>
                <a:tc>
                  <a:txBody>
                    <a:bodyPr/>
                    <a:lstStyle/>
                    <a:p>
                      <a:endParaRPr lang="en-US" dirty="0"/>
                    </a:p>
                  </a:txBody>
                  <a:tcPr/>
                </a:tc>
                <a:tc>
                  <a:txBody>
                    <a:bodyPr/>
                    <a:lstStyle/>
                    <a:p>
                      <a:pPr marL="285750" indent="-285750">
                        <a:spcBef>
                          <a:spcPts val="1800"/>
                        </a:spcBef>
                        <a:buFont typeface="Arial" panose="020B0604020202020204" pitchFamily="34" charset="0"/>
                        <a:buChar char="•"/>
                      </a:pPr>
                      <a:r>
                        <a:rPr lang="en-US" sz="2400" b="0" i="0" kern="1200" dirty="0">
                          <a:solidFill>
                            <a:schemeClr val="dk1"/>
                          </a:solidFill>
                          <a:effectLst/>
                          <a:latin typeface="+mn-lt"/>
                          <a:ea typeface="+mn-ea"/>
                          <a:cs typeface="+mn-cs"/>
                        </a:rPr>
                        <a:t>Deploy private AKS cluster – API server only has private IP addresses</a:t>
                      </a:r>
                    </a:p>
                    <a:p>
                      <a:pPr marL="285750" indent="-285750">
                        <a:spcBef>
                          <a:spcPts val="1800"/>
                        </a:spcBef>
                        <a:buFont typeface="Arial" panose="020B0604020202020204" pitchFamily="34" charset="0"/>
                        <a:buChar char="•"/>
                      </a:pPr>
                      <a:r>
                        <a:rPr lang="en-US" sz="2400" b="0" i="0" kern="1200" dirty="0">
                          <a:solidFill>
                            <a:schemeClr val="dk1"/>
                          </a:solidFill>
                          <a:effectLst/>
                          <a:latin typeface="+mn-lt"/>
                          <a:ea typeface="+mn-ea"/>
                          <a:cs typeface="+mn-cs"/>
                        </a:rPr>
                        <a:t>NSG, Firewall to control the traffic to/from AKS nodes</a:t>
                      </a:r>
                    </a:p>
                    <a:p>
                      <a:pPr marL="285750" indent="-285750">
                        <a:spcBef>
                          <a:spcPts val="1800"/>
                        </a:spcBef>
                        <a:buFont typeface="Arial" panose="020B0604020202020204" pitchFamily="34" charset="0"/>
                        <a:buChar char="•"/>
                      </a:pPr>
                      <a:r>
                        <a:rPr lang="en-US" sz="2400" b="0" i="0" kern="1200" dirty="0">
                          <a:solidFill>
                            <a:schemeClr val="dk1"/>
                          </a:solidFill>
                          <a:effectLst/>
                          <a:latin typeface="+mn-lt"/>
                          <a:ea typeface="+mn-ea"/>
                          <a:cs typeface="+mn-cs"/>
                        </a:rPr>
                        <a:t>Use Kubernetes Network Policy to secure traffic between pods</a:t>
                      </a:r>
                    </a:p>
                    <a:p>
                      <a:pPr marL="285750" indent="-285750">
                        <a:spcBef>
                          <a:spcPts val="1800"/>
                        </a:spcBef>
                        <a:buFont typeface="Arial" panose="020B0604020202020204" pitchFamily="34" charset="0"/>
                        <a:buChar char="•"/>
                      </a:pPr>
                      <a:r>
                        <a:rPr lang="en-US" sz="2400" b="0" i="0" kern="1200" dirty="0">
                          <a:solidFill>
                            <a:schemeClr val="dk1"/>
                          </a:solidFill>
                          <a:effectLst/>
                          <a:latin typeface="+mn-lt"/>
                          <a:ea typeface="+mn-ea"/>
                          <a:cs typeface="+mn-cs"/>
                        </a:rPr>
                        <a:t>Protect data – Least privilege RBAC, Azure Key Vault</a:t>
                      </a:r>
                      <a:endParaRPr lang="en-US" sz="2400" dirty="0"/>
                    </a:p>
                    <a:p>
                      <a:endParaRPr lang="en-US" dirty="0"/>
                    </a:p>
                  </a:txBody>
                  <a:tcPr/>
                </a:tc>
                <a:extLst>
                  <a:ext uri="{0D108BD9-81ED-4DB2-BD59-A6C34878D82A}">
                    <a16:rowId xmlns:a16="http://schemas.microsoft.com/office/drawing/2014/main" val="733829775"/>
                  </a:ext>
                </a:extLst>
              </a:tr>
            </a:tbl>
          </a:graphicData>
        </a:graphic>
      </p:graphicFrame>
    </p:spTree>
    <p:extLst>
      <p:ext uri="{BB962C8B-B14F-4D97-AF65-F5344CB8AC3E}">
        <p14:creationId xmlns:p14="http://schemas.microsoft.com/office/powerpoint/2010/main" val="2692849054"/>
      </p:ext>
    </p:extLst>
  </p:cSld>
  <p:clrMapOvr>
    <a:masterClrMapping/>
  </p:clrMapOvr>
  <p:transition>
    <p:fade/>
  </p:transition>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1130D8-35DF-4410-B574-D6016390962E}"/>
              </a:ext>
            </a:extLst>
          </p:cNvPr>
          <p:cNvSpPr>
            <a:spLocks noGrp="1"/>
          </p:cNvSpPr>
          <p:nvPr>
            <p:ph type="title"/>
          </p:nvPr>
        </p:nvSpPr>
        <p:spPr/>
        <p:txBody>
          <a:bodyPr/>
          <a:lstStyle/>
          <a:p>
            <a:r>
              <a:rPr lang="en-US" dirty="0">
                <a:ea typeface="+mj-lt"/>
                <a:cs typeface="+mj-lt"/>
              </a:rPr>
              <a:t>AKS and Azure Active Directory</a:t>
            </a:r>
            <a:endParaRPr lang="en-US" dirty="0"/>
          </a:p>
        </p:txBody>
      </p:sp>
      <p:pic>
        <p:nvPicPr>
          <p:cNvPr id="4" name="Picture 4" descr="Azure Active Directory integration with AKS clusters.">
            <a:extLst>
              <a:ext uri="{FF2B5EF4-FFF2-40B4-BE49-F238E27FC236}">
                <a16:creationId xmlns:a16="http://schemas.microsoft.com/office/drawing/2014/main" id="{3BD7D5C0-D8A4-4B46-B662-1DE3919AEBED}"/>
              </a:ext>
            </a:extLst>
          </p:cNvPr>
          <p:cNvPicPr>
            <a:picLocks noChangeAspect="1"/>
          </p:cNvPicPr>
          <p:nvPr/>
        </p:nvPicPr>
        <p:blipFill>
          <a:blip r:embed="rId3"/>
          <a:stretch>
            <a:fillRect/>
          </a:stretch>
        </p:blipFill>
        <p:spPr>
          <a:xfrm>
            <a:off x="753822" y="1502020"/>
            <a:ext cx="10063395" cy="3389497"/>
          </a:xfrm>
          <a:prstGeom prst="rect">
            <a:avLst/>
          </a:prstGeom>
        </p:spPr>
      </p:pic>
      <p:sp>
        <p:nvSpPr>
          <p:cNvPr id="6" name="Rectangle 5">
            <a:extLst>
              <a:ext uri="{FF2B5EF4-FFF2-40B4-BE49-F238E27FC236}">
                <a16:creationId xmlns:a16="http://schemas.microsoft.com/office/drawing/2014/main" id="{A6357CBF-95AE-473F-A597-C877F8343299}"/>
              </a:ext>
              <a:ext uri="{C183D7F6-B498-43B3-948B-1728B52AA6E4}">
                <adec:decorative xmlns:adec="http://schemas.microsoft.com/office/drawing/2017/decorative" val="1"/>
              </a:ext>
            </a:extLst>
          </p:cNvPr>
          <p:cNvSpPr/>
          <p:nvPr/>
        </p:nvSpPr>
        <p:spPr bwMode="auto">
          <a:xfrm>
            <a:off x="515683" y="1103837"/>
            <a:ext cx="10995092" cy="3999105"/>
          </a:xfrm>
          <a:prstGeom prst="rect">
            <a:avLst/>
          </a:prstGeom>
          <a:noFill/>
          <a:ln>
            <a:solidFill>
              <a:schemeClr val="bg1">
                <a:lumMod val="7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dirty="0">
              <a:gradFill>
                <a:gsLst>
                  <a:gs pos="0">
                    <a:srgbClr val="FFFFFF"/>
                  </a:gs>
                  <a:gs pos="100000">
                    <a:srgbClr val="FFFFFF"/>
                  </a:gs>
                </a:gsLst>
                <a:lin ang="5400000" scaled="0"/>
              </a:gradFill>
              <a:ea typeface="Segoe UI" pitchFamily="34" charset="0"/>
              <a:cs typeface="Segoe UI" pitchFamily="34" charset="0"/>
            </a:endParaRPr>
          </a:p>
        </p:txBody>
      </p:sp>
      <p:sp>
        <p:nvSpPr>
          <p:cNvPr id="8" name="Rectangle 7">
            <a:extLst>
              <a:ext uri="{FF2B5EF4-FFF2-40B4-BE49-F238E27FC236}">
                <a16:creationId xmlns:a16="http://schemas.microsoft.com/office/drawing/2014/main" id="{3E9A8BD1-8358-4996-8D51-A1590382CBB1}"/>
              </a:ext>
            </a:extLst>
          </p:cNvPr>
          <p:cNvSpPr/>
          <p:nvPr/>
        </p:nvSpPr>
        <p:spPr>
          <a:xfrm>
            <a:off x="515683" y="5382235"/>
            <a:ext cx="5397721" cy="1129843"/>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defTabSz="1066800" eaLnBrk="1" fontAlgn="auto" latinLnBrk="0" hangingPunct="1">
              <a:lnSpc>
                <a:spcPct val="100000"/>
              </a:lnSpc>
              <a:spcBef>
                <a:spcPct val="0"/>
              </a:spcBef>
              <a:spcAft>
                <a:spcPct val="35000"/>
              </a:spcAft>
              <a:buClrTx/>
              <a:buSzTx/>
              <a:buFontTx/>
              <a:buNone/>
              <a:tabLst/>
              <a:defRPr/>
            </a:pPr>
            <a:r>
              <a:rPr kumimoji="0" lang="en-US" sz="2000" b="0" i="0" u="none" strike="noStrike" kern="0" cap="none" spc="0" normalizeH="0" baseline="0" noProof="0" dirty="0">
                <a:ln>
                  <a:noFill/>
                </a:ln>
                <a:effectLst/>
                <a:uLnTx/>
                <a:uFillTx/>
                <a:latin typeface="Segoe UI"/>
                <a:ea typeface="+mn-ea"/>
                <a:cs typeface="+mn-cs"/>
              </a:rPr>
              <a:t>Use Azure AD as an integrated identity solution</a:t>
            </a:r>
          </a:p>
        </p:txBody>
      </p:sp>
      <p:sp>
        <p:nvSpPr>
          <p:cNvPr id="10" name="Rectangle 9">
            <a:extLst>
              <a:ext uri="{FF2B5EF4-FFF2-40B4-BE49-F238E27FC236}">
                <a16:creationId xmlns:a16="http://schemas.microsoft.com/office/drawing/2014/main" id="{2913C7D3-0E72-434D-AF17-6AB29A6203B9}"/>
              </a:ext>
            </a:extLst>
          </p:cNvPr>
          <p:cNvSpPr/>
          <p:nvPr/>
        </p:nvSpPr>
        <p:spPr>
          <a:xfrm>
            <a:off x="6085809" y="5375196"/>
            <a:ext cx="5397721" cy="1129843"/>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defTabSz="1066800" eaLnBrk="1" fontAlgn="auto" latinLnBrk="0" hangingPunct="1">
              <a:lnSpc>
                <a:spcPct val="100000"/>
              </a:lnSpc>
              <a:spcBef>
                <a:spcPct val="0"/>
              </a:spcBef>
              <a:spcAft>
                <a:spcPct val="35000"/>
              </a:spcAft>
              <a:buClrTx/>
              <a:buSzTx/>
              <a:buFontTx/>
              <a:buNone/>
              <a:tabLst/>
              <a:defRPr/>
            </a:pPr>
            <a:r>
              <a:rPr kumimoji="0" lang="en-US" sz="2000" b="0" i="0" u="none" strike="noStrike" kern="0" cap="none" spc="0" normalizeH="0" baseline="0" noProof="0" dirty="0">
                <a:ln>
                  <a:noFill/>
                </a:ln>
                <a:effectLst/>
                <a:uLnTx/>
                <a:uFillTx/>
                <a:latin typeface="Segoe UI"/>
                <a:ea typeface="+mn-ea"/>
                <a:cs typeface="+mn-cs"/>
              </a:rPr>
              <a:t>Use service accounts, user accounts, and role-based access control</a:t>
            </a:r>
          </a:p>
        </p:txBody>
      </p:sp>
    </p:spTree>
    <p:extLst>
      <p:ext uri="{BB962C8B-B14F-4D97-AF65-F5344CB8AC3E}">
        <p14:creationId xmlns:p14="http://schemas.microsoft.com/office/powerpoint/2010/main" val="1479612711"/>
      </p:ext>
    </p:extLst>
  </p:cSld>
  <p:clrMapOvr>
    <a:masterClrMapping/>
  </p:clrMapOvr>
  <p:transition>
    <p:fade/>
  </p:transition>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3F17D8-EF92-43F9-A573-C0CD57A4AFC8}"/>
              </a:ext>
            </a:extLst>
          </p:cNvPr>
          <p:cNvSpPr>
            <a:spLocks noGrp="1"/>
          </p:cNvSpPr>
          <p:nvPr>
            <p:ph type="title"/>
          </p:nvPr>
        </p:nvSpPr>
        <p:spPr/>
        <p:txBody>
          <a:bodyPr/>
          <a:lstStyle/>
          <a:p>
            <a:r>
              <a:rPr lang="en-US" dirty="0"/>
              <a:t>Additional Study – Container Security</a:t>
            </a:r>
          </a:p>
        </p:txBody>
      </p:sp>
      <p:sp>
        <p:nvSpPr>
          <p:cNvPr id="3" name="Text Placeholder 2">
            <a:extLst>
              <a:ext uri="{FF2B5EF4-FFF2-40B4-BE49-F238E27FC236}">
                <a16:creationId xmlns:a16="http://schemas.microsoft.com/office/drawing/2014/main" id="{4D036082-CA0B-4B74-B9FB-01212028965C}"/>
              </a:ext>
            </a:extLst>
          </p:cNvPr>
          <p:cNvSpPr>
            <a:spLocks noGrp="1"/>
          </p:cNvSpPr>
          <p:nvPr>
            <p:ph type="body" sz="quarter" idx="4294967295"/>
          </p:nvPr>
        </p:nvSpPr>
        <p:spPr>
          <a:xfrm>
            <a:off x="5043488" y="2044700"/>
            <a:ext cx="7148512" cy="3694113"/>
          </a:xfrm>
        </p:spPr>
        <p:txBody>
          <a:bodyPr/>
          <a:lstStyle/>
          <a:p>
            <a:pPr marL="228600" lvl="1" indent="0">
              <a:buNone/>
            </a:pPr>
            <a:r>
              <a:rPr lang="en-US" sz="2400" dirty="0"/>
              <a:t>Core</a:t>
            </a:r>
            <a:r>
              <a:rPr lang="fr-FR" sz="2400" dirty="0"/>
              <a:t> Cloud Services - Azure compute options</a:t>
            </a:r>
          </a:p>
          <a:p>
            <a:pPr marL="228600" lvl="1" indent="0">
              <a:buNone/>
            </a:pPr>
            <a:r>
              <a:rPr lang="en-US" sz="2400" dirty="0"/>
              <a:t>Build and store container images with Azure Container Registry (Exercise)</a:t>
            </a:r>
          </a:p>
          <a:p>
            <a:pPr marL="228600" lvl="1" indent="0">
              <a:buNone/>
            </a:pPr>
            <a:r>
              <a:rPr lang="en-US" sz="2400" dirty="0"/>
              <a:t>Build a containerized web application with Docker (Exercise)</a:t>
            </a:r>
          </a:p>
          <a:p>
            <a:pPr marL="228600" lvl="1" indent="0">
              <a:buNone/>
            </a:pPr>
            <a:r>
              <a:rPr lang="en-US" sz="2400" dirty="0"/>
              <a:t>Introduction to Docker containers</a:t>
            </a:r>
          </a:p>
          <a:p>
            <a:pPr marL="228600" lvl="1" indent="0">
              <a:buNone/>
            </a:pPr>
            <a:r>
              <a:rPr lang="en-US" sz="2400" dirty="0"/>
              <a:t>Run Docker containers with Azure Container Instances (Exercise)</a:t>
            </a:r>
          </a:p>
          <a:p>
            <a:pPr marL="228600" lvl="1" indent="0">
              <a:buNone/>
            </a:pPr>
            <a:r>
              <a:rPr lang="en-US" sz="2400" dirty="0"/>
              <a:t>Azure Kubernetes Service Workshop (Exercise)</a:t>
            </a:r>
          </a:p>
        </p:txBody>
      </p:sp>
      <p:sp>
        <p:nvSpPr>
          <p:cNvPr id="23" name="Rectangle 22">
            <a:extLst>
              <a:ext uri="{FF2B5EF4-FFF2-40B4-BE49-F238E27FC236}">
                <a16:creationId xmlns:a16="http://schemas.microsoft.com/office/drawing/2014/main" id="{8805E528-E21A-480F-B3DB-BEC58932ED8C}"/>
              </a:ext>
            </a:extLst>
          </p:cNvPr>
          <p:cNvSpPr/>
          <p:nvPr/>
        </p:nvSpPr>
        <p:spPr bwMode="auto">
          <a:xfrm>
            <a:off x="427039" y="1200405"/>
            <a:ext cx="3454496" cy="640080"/>
          </a:xfrm>
          <a:prstGeom prst="rect">
            <a:avLst/>
          </a:prstGeom>
          <a:solidFill>
            <a:schemeClr val="accent1">
              <a:lumMod val="50000"/>
            </a:schemeClr>
          </a:solidFill>
          <a:ln w="6350">
            <a:solidFill>
              <a:srgbClr val="0078D3"/>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defTabSz="932742"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FFFFFF"/>
                </a:solidFill>
                <a:effectLst/>
                <a:uLnTx/>
                <a:uFillTx/>
                <a:latin typeface="Segoe UI Semibold"/>
                <a:ea typeface="+mn-ea"/>
                <a:cs typeface="+mn-cs"/>
              </a:rPr>
              <a:t>Module Review Questions</a:t>
            </a:r>
          </a:p>
        </p:txBody>
      </p:sp>
      <p:sp>
        <p:nvSpPr>
          <p:cNvPr id="25" name="Rectangle 24">
            <a:extLst>
              <a:ext uri="{FF2B5EF4-FFF2-40B4-BE49-F238E27FC236}">
                <a16:creationId xmlns:a16="http://schemas.microsoft.com/office/drawing/2014/main" id="{FB93D7E9-B1AB-4FD9-895F-9DF731E0B9EE}"/>
              </a:ext>
            </a:extLst>
          </p:cNvPr>
          <p:cNvSpPr/>
          <p:nvPr/>
        </p:nvSpPr>
        <p:spPr bwMode="auto">
          <a:xfrm>
            <a:off x="4086808" y="1200405"/>
            <a:ext cx="7938532" cy="640080"/>
          </a:xfrm>
          <a:prstGeom prst="rect">
            <a:avLst/>
          </a:prstGeom>
          <a:solidFill>
            <a:schemeClr val="accent1">
              <a:lumMod val="50000"/>
            </a:schemeClr>
          </a:solidFill>
          <a:ln w="6350">
            <a:solidFill>
              <a:srgbClr val="0078D3"/>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defTabSz="932742"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FFFFFF"/>
                </a:solidFill>
                <a:effectLst/>
                <a:uLnTx/>
                <a:uFillTx/>
                <a:latin typeface="Segoe UI Semibold"/>
                <a:ea typeface="+mn-ea"/>
                <a:cs typeface="+mn-cs"/>
              </a:rPr>
              <a:t>Microsoft Learn Modules (docs.microsoft.com/Learn)</a:t>
            </a:r>
          </a:p>
        </p:txBody>
      </p:sp>
      <p:cxnSp>
        <p:nvCxnSpPr>
          <p:cNvPr id="9" name="Straight Connector 8">
            <a:extLst>
              <a:ext uri="{FF2B5EF4-FFF2-40B4-BE49-F238E27FC236}">
                <a16:creationId xmlns:a16="http://schemas.microsoft.com/office/drawing/2014/main" id="{B9BF5C6D-6AAF-413F-943A-60783DA756C5}"/>
              </a:ext>
              <a:ext uri="{C183D7F6-B498-43B3-948B-1728B52AA6E4}">
                <adec:decorative xmlns:adec="http://schemas.microsoft.com/office/drawing/2017/decorative" val="1"/>
              </a:ext>
            </a:extLst>
          </p:cNvPr>
          <p:cNvCxnSpPr>
            <a:cxnSpLocks/>
          </p:cNvCxnSpPr>
          <p:nvPr/>
        </p:nvCxnSpPr>
        <p:spPr>
          <a:xfrm>
            <a:off x="4342653" y="2486876"/>
            <a:ext cx="6706927" cy="0"/>
          </a:xfrm>
          <a:prstGeom prst="line">
            <a:avLst/>
          </a:prstGeom>
          <a:ln w="9525">
            <a:solidFill>
              <a:schemeClr val="bg1">
                <a:lumMod val="7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D958FC03-B531-4DF8-A4C2-03508E85C22A}"/>
              </a:ext>
              <a:ext uri="{C183D7F6-B498-43B3-948B-1728B52AA6E4}">
                <adec:decorative xmlns:adec="http://schemas.microsoft.com/office/drawing/2017/decorative" val="1"/>
              </a:ext>
            </a:extLst>
          </p:cNvPr>
          <p:cNvCxnSpPr>
            <a:cxnSpLocks/>
          </p:cNvCxnSpPr>
          <p:nvPr/>
        </p:nvCxnSpPr>
        <p:spPr>
          <a:xfrm>
            <a:off x="4342653" y="3257550"/>
            <a:ext cx="6706927" cy="0"/>
          </a:xfrm>
          <a:prstGeom prst="line">
            <a:avLst/>
          </a:prstGeom>
          <a:ln w="9525">
            <a:solidFill>
              <a:schemeClr val="bg1">
                <a:lumMod val="7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4435F353-D2A0-4062-9091-FC0609DA6C27}"/>
              </a:ext>
              <a:ext uri="{C183D7F6-B498-43B3-948B-1728B52AA6E4}">
                <adec:decorative xmlns:adec="http://schemas.microsoft.com/office/drawing/2017/decorative" val="1"/>
              </a:ext>
            </a:extLst>
          </p:cNvPr>
          <p:cNvCxnSpPr>
            <a:cxnSpLocks/>
          </p:cNvCxnSpPr>
          <p:nvPr/>
        </p:nvCxnSpPr>
        <p:spPr>
          <a:xfrm>
            <a:off x="4342653" y="4077551"/>
            <a:ext cx="6706927" cy="0"/>
          </a:xfrm>
          <a:prstGeom prst="line">
            <a:avLst/>
          </a:prstGeom>
          <a:ln w="9525">
            <a:solidFill>
              <a:schemeClr val="bg1">
                <a:lumMod val="7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06A1BE3B-7FDB-4E52-811D-48A7BDF75095}"/>
              </a:ext>
              <a:ext uri="{C183D7F6-B498-43B3-948B-1728B52AA6E4}">
                <adec:decorative xmlns:adec="http://schemas.microsoft.com/office/drawing/2017/decorative" val="1"/>
              </a:ext>
            </a:extLst>
          </p:cNvPr>
          <p:cNvCxnSpPr>
            <a:cxnSpLocks/>
          </p:cNvCxnSpPr>
          <p:nvPr/>
        </p:nvCxnSpPr>
        <p:spPr>
          <a:xfrm>
            <a:off x="4342653" y="4533900"/>
            <a:ext cx="6706927" cy="0"/>
          </a:xfrm>
          <a:prstGeom prst="line">
            <a:avLst/>
          </a:prstGeom>
          <a:ln w="9525">
            <a:solidFill>
              <a:schemeClr val="bg1">
                <a:lumMod val="7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BAE83FFD-ED37-46CA-AF39-E2061EE9A5B6}"/>
              </a:ext>
              <a:ext uri="{C183D7F6-B498-43B3-948B-1728B52AA6E4}">
                <adec:decorative xmlns:adec="http://schemas.microsoft.com/office/drawing/2017/decorative" val="1"/>
              </a:ext>
            </a:extLst>
          </p:cNvPr>
          <p:cNvCxnSpPr>
            <a:cxnSpLocks/>
          </p:cNvCxnSpPr>
          <p:nvPr/>
        </p:nvCxnSpPr>
        <p:spPr>
          <a:xfrm>
            <a:off x="4342653" y="5353901"/>
            <a:ext cx="6706927" cy="0"/>
          </a:xfrm>
          <a:prstGeom prst="line">
            <a:avLst/>
          </a:prstGeom>
          <a:ln w="9525">
            <a:solidFill>
              <a:schemeClr val="bg1">
                <a:lumMod val="7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pic>
        <p:nvPicPr>
          <p:cNvPr id="29" name="Picture 28">
            <a:extLst>
              <a:ext uri="{FF2B5EF4-FFF2-40B4-BE49-F238E27FC236}">
                <a16:creationId xmlns:a16="http://schemas.microsoft.com/office/drawing/2014/main" id="{BE377209-B8F0-4A30-9FAE-E731E1B7334C}"/>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1534305" y="2472843"/>
            <a:ext cx="1494645" cy="2173707"/>
          </a:xfrm>
          <a:prstGeom prst="rect">
            <a:avLst/>
          </a:prstGeom>
        </p:spPr>
      </p:pic>
    </p:spTree>
    <p:extLst>
      <p:ext uri="{BB962C8B-B14F-4D97-AF65-F5344CB8AC3E}">
        <p14:creationId xmlns:p14="http://schemas.microsoft.com/office/powerpoint/2010/main" val="2041067551"/>
      </p:ext>
    </p:extLst>
  </p:cSld>
  <p:clrMapOvr>
    <a:masterClrMapping/>
  </p:clrMapOvr>
  <p:transition>
    <p:fade/>
  </p:transition>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2381596B-D99D-46D9-AF53-A91F2648B26C}"/>
              </a:ext>
            </a:extLst>
          </p:cNvPr>
          <p:cNvSpPr>
            <a:spLocks noGrp="1"/>
          </p:cNvSpPr>
          <p:nvPr>
            <p:ph type="title"/>
          </p:nvPr>
        </p:nvSpPr>
        <p:spPr/>
        <p:txBody>
          <a:bodyPr/>
          <a:lstStyle/>
          <a:p>
            <a:r>
              <a:rPr lang="en-US" dirty="0"/>
              <a:t>Module Labs</a:t>
            </a:r>
          </a:p>
        </p:txBody>
      </p:sp>
      <p:pic>
        <p:nvPicPr>
          <p:cNvPr id="2" name="Picture 1">
            <a:extLst>
              <a:ext uri="{FF2B5EF4-FFF2-40B4-BE49-F238E27FC236}">
                <a16:creationId xmlns:a16="http://schemas.microsoft.com/office/drawing/2014/main" id="{D82D795C-D170-4E9C-9CE2-5AE47BA49FE0}"/>
              </a:ext>
              <a:ext uri="{C183D7F6-B498-43B3-948B-1728B52AA6E4}">
                <adec:decorative xmlns:adec="http://schemas.microsoft.com/office/drawing/2017/decorative" val="1"/>
              </a:ext>
            </a:extLst>
          </p:cNvPr>
          <p:cNvPicPr>
            <a:picLocks noChangeAspect="1"/>
          </p:cNvPicPr>
          <p:nvPr/>
        </p:nvPicPr>
        <p:blipFill>
          <a:blip r:embed="rId2"/>
          <a:stretch>
            <a:fillRect/>
          </a:stretch>
        </p:blipFill>
        <p:spPr>
          <a:xfrm>
            <a:off x="9963150" y="2621359"/>
            <a:ext cx="1409700" cy="1615281"/>
          </a:xfrm>
          <a:prstGeom prst="rect">
            <a:avLst/>
          </a:prstGeom>
        </p:spPr>
      </p:pic>
    </p:spTree>
    <p:extLst>
      <p:ext uri="{BB962C8B-B14F-4D97-AF65-F5344CB8AC3E}">
        <p14:creationId xmlns:p14="http://schemas.microsoft.com/office/powerpoint/2010/main" val="4065116254"/>
      </p:ext>
    </p:extLst>
  </p:cSld>
  <p:clrMapOvr>
    <a:masterClrMapping/>
  </p:clrMapOvr>
  <p:transition>
    <p:fade/>
  </p:transition>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5E958A-6EB4-4ACB-8DAF-0BC363B34042}"/>
              </a:ext>
            </a:extLst>
          </p:cNvPr>
          <p:cNvSpPr>
            <a:spLocks noGrp="1"/>
          </p:cNvSpPr>
          <p:nvPr>
            <p:ph type="title"/>
          </p:nvPr>
        </p:nvSpPr>
        <p:spPr>
          <a:xfrm>
            <a:off x="588263" y="457200"/>
            <a:ext cx="11018520" cy="553998"/>
          </a:xfrm>
        </p:spPr>
        <p:txBody>
          <a:bodyPr/>
          <a:lstStyle/>
          <a:p>
            <a:r>
              <a:rPr lang="en-US" dirty="0">
                <a:cs typeface="Segoe UI"/>
              </a:rPr>
              <a:t>Lab 07 – </a:t>
            </a:r>
            <a:r>
              <a:rPr lang="en-US" dirty="0">
                <a:cs typeface="Segoe UI Semilight"/>
              </a:rPr>
              <a:t>Network and Application Security Groups</a:t>
            </a:r>
            <a:endParaRPr lang="en-US" dirty="0">
              <a:cs typeface="Segoe UI"/>
            </a:endParaRPr>
          </a:p>
        </p:txBody>
      </p:sp>
      <p:sp>
        <p:nvSpPr>
          <p:cNvPr id="5" name="Rectangle 4">
            <a:extLst>
              <a:ext uri="{FF2B5EF4-FFF2-40B4-BE49-F238E27FC236}">
                <a16:creationId xmlns:a16="http://schemas.microsoft.com/office/drawing/2014/main" id="{167D97D4-1945-44C8-A3CC-B2423DF1124B}"/>
              </a:ext>
            </a:extLst>
          </p:cNvPr>
          <p:cNvSpPr/>
          <p:nvPr/>
        </p:nvSpPr>
        <p:spPr bwMode="auto">
          <a:xfrm>
            <a:off x="578709" y="1210924"/>
            <a:ext cx="6338458" cy="837183"/>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defTabSz="932742"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effectLst/>
                <a:uLnTx/>
                <a:uFillTx/>
                <a:latin typeface="Segoe UI" panose="020B0502040204020203" pitchFamily="34" charset="0"/>
                <a:ea typeface="+mn-ea"/>
                <a:cs typeface="Segoe UI" panose="020B0502040204020203" pitchFamily="34" charset="0"/>
              </a:rPr>
              <a:t>Create application security groups</a:t>
            </a:r>
          </a:p>
        </p:txBody>
      </p:sp>
      <p:sp>
        <p:nvSpPr>
          <p:cNvPr id="9" name="Rectangle 8">
            <a:extLst>
              <a:ext uri="{FF2B5EF4-FFF2-40B4-BE49-F238E27FC236}">
                <a16:creationId xmlns:a16="http://schemas.microsoft.com/office/drawing/2014/main" id="{DE6B5A5E-8DAE-4773-94F3-A072F6E6FE70}"/>
              </a:ext>
            </a:extLst>
          </p:cNvPr>
          <p:cNvSpPr/>
          <p:nvPr/>
        </p:nvSpPr>
        <p:spPr bwMode="auto">
          <a:xfrm>
            <a:off x="578709" y="2146805"/>
            <a:ext cx="6338458" cy="837183"/>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defTabSz="932742"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effectLst/>
                <a:uLnTx/>
                <a:uFillTx/>
                <a:latin typeface="Segoe UI" panose="020B0502040204020203" pitchFamily="34" charset="0"/>
                <a:ea typeface="+mn-ea"/>
                <a:cs typeface="Segoe UI" panose="020B0502040204020203" pitchFamily="34" charset="0"/>
              </a:rPr>
              <a:t>Wrap the ASGs with a Network Security Group (NSG)</a:t>
            </a:r>
          </a:p>
        </p:txBody>
      </p:sp>
      <p:sp>
        <p:nvSpPr>
          <p:cNvPr id="11" name="Rectangle 10">
            <a:extLst>
              <a:ext uri="{FF2B5EF4-FFF2-40B4-BE49-F238E27FC236}">
                <a16:creationId xmlns:a16="http://schemas.microsoft.com/office/drawing/2014/main" id="{9630E845-0BC9-4823-93E9-E5CA60DD7FCC}"/>
              </a:ext>
            </a:extLst>
          </p:cNvPr>
          <p:cNvSpPr/>
          <p:nvPr/>
        </p:nvSpPr>
        <p:spPr bwMode="auto">
          <a:xfrm>
            <a:off x="569402" y="3082686"/>
            <a:ext cx="6338458" cy="1984614"/>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defTabSz="932742" eaLnBrk="1" fontAlgn="auto" latinLnBrk="0" hangingPunct="1">
              <a:lnSpc>
                <a:spcPct val="100000"/>
              </a:lnSpc>
              <a:spcBef>
                <a:spcPts val="0"/>
              </a:spcBef>
              <a:spcAft>
                <a:spcPts val="600"/>
              </a:spcAft>
              <a:buClrTx/>
              <a:buSzTx/>
              <a:buFontTx/>
              <a:buNone/>
              <a:tabLst/>
              <a:defRPr/>
            </a:pPr>
            <a:r>
              <a:rPr kumimoji="0" lang="en-US" sz="2000" b="0" i="0" u="none" strike="noStrike" kern="0" cap="none" spc="0" normalizeH="0" baseline="0" noProof="0" dirty="0">
                <a:ln>
                  <a:noFill/>
                </a:ln>
                <a:effectLst/>
                <a:uLnTx/>
                <a:uFillTx/>
                <a:latin typeface="Segoe UI" panose="020B0502040204020203" pitchFamily="34" charset="0"/>
                <a:ea typeface="+mn-ea"/>
                <a:cs typeface="Segoe UI" panose="020B0502040204020203" pitchFamily="34" charset="0"/>
              </a:rPr>
              <a:t>Use NSG rules to route traffic:</a:t>
            </a:r>
          </a:p>
          <a:p>
            <a:pPr marL="342900" marR="0" lvl="0" indent="-342900" defTabSz="932742"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0" cap="none" spc="0" normalizeH="0" baseline="0" noProof="0" dirty="0">
                <a:ln>
                  <a:noFill/>
                </a:ln>
                <a:effectLst/>
                <a:uLnTx/>
                <a:uFillTx/>
                <a:latin typeface="Segoe UI" panose="020B0502040204020203" pitchFamily="34" charset="0"/>
                <a:ea typeface="+mn-ea"/>
                <a:cs typeface="Segoe UI" panose="020B0502040204020203" pitchFamily="34" charset="0"/>
              </a:rPr>
              <a:t>Admins can RDP to the management servers but not the web servers</a:t>
            </a:r>
          </a:p>
          <a:p>
            <a:pPr marL="342900" marR="0" lvl="0" indent="-342900" defTabSz="932742"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0" cap="none" spc="0" normalizeH="0" baseline="0" noProof="0" dirty="0">
                <a:ln>
                  <a:noFill/>
                </a:ln>
                <a:effectLst/>
                <a:uLnTx/>
                <a:uFillTx/>
                <a:latin typeface="Segoe UI" panose="020B0502040204020203" pitchFamily="34" charset="0"/>
                <a:ea typeface="+mn-ea"/>
                <a:cs typeface="Segoe UI" panose="020B0502040204020203" pitchFamily="34" charset="0"/>
              </a:rPr>
              <a:t>Users can access the web servers and see the default IIS page</a:t>
            </a:r>
          </a:p>
        </p:txBody>
      </p:sp>
      <p:grpSp>
        <p:nvGrpSpPr>
          <p:cNvPr id="4" name="Group 3" descr="A NSG controls access from users to web servers and admins to management servers. ">
            <a:extLst>
              <a:ext uri="{FF2B5EF4-FFF2-40B4-BE49-F238E27FC236}">
                <a16:creationId xmlns:a16="http://schemas.microsoft.com/office/drawing/2014/main" id="{5604005D-F2E8-4723-BF7F-F25B2CFEDC46}"/>
              </a:ext>
            </a:extLst>
          </p:cNvPr>
          <p:cNvGrpSpPr/>
          <p:nvPr/>
        </p:nvGrpSpPr>
        <p:grpSpPr>
          <a:xfrm>
            <a:off x="7230724" y="1605372"/>
            <a:ext cx="4889528" cy="4156798"/>
            <a:chOff x="7230724" y="1605372"/>
            <a:chExt cx="4889528" cy="4156798"/>
          </a:xfrm>
        </p:grpSpPr>
        <p:pic>
          <p:nvPicPr>
            <p:cNvPr id="7" name="Picture 6">
              <a:extLst>
                <a:ext uri="{FF2B5EF4-FFF2-40B4-BE49-F238E27FC236}">
                  <a16:creationId xmlns:a16="http://schemas.microsoft.com/office/drawing/2014/main" id="{1E23872E-80EF-4F0E-B274-365A0D473CA7}"/>
                </a:ext>
              </a:extLst>
            </p:cNvPr>
            <p:cNvPicPr>
              <a:picLocks noChangeAspect="1"/>
            </p:cNvPicPr>
            <p:nvPr/>
          </p:nvPicPr>
          <p:blipFill>
            <a:blip r:embed="rId3"/>
            <a:stretch>
              <a:fillRect/>
            </a:stretch>
          </p:blipFill>
          <p:spPr>
            <a:xfrm>
              <a:off x="7815600" y="3803688"/>
              <a:ext cx="1002165" cy="755056"/>
            </a:xfrm>
            <a:prstGeom prst="rect">
              <a:avLst/>
            </a:prstGeom>
          </p:spPr>
        </p:pic>
        <p:sp>
          <p:nvSpPr>
            <p:cNvPr id="8" name="Rectangle 7">
              <a:extLst>
                <a:ext uri="{FF2B5EF4-FFF2-40B4-BE49-F238E27FC236}">
                  <a16:creationId xmlns:a16="http://schemas.microsoft.com/office/drawing/2014/main" id="{AEF6E8D8-B076-4866-9718-3AF4A0CBD21D}"/>
                </a:ext>
              </a:extLst>
            </p:cNvPr>
            <p:cNvSpPr/>
            <p:nvPr/>
          </p:nvSpPr>
          <p:spPr bwMode="auto">
            <a:xfrm>
              <a:off x="7489371" y="3429000"/>
              <a:ext cx="1669143" cy="1331686"/>
            </a:xfrm>
            <a:prstGeom prst="rect">
              <a:avLst/>
            </a:prstGeom>
            <a:noFill/>
            <a:ln>
              <a:solidFill>
                <a:schemeClr val="tx1"/>
              </a:solidFill>
              <a:prstDash val="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dirty="0">
                <a:gradFill>
                  <a:gsLst>
                    <a:gs pos="0">
                      <a:srgbClr val="FFFFFF"/>
                    </a:gs>
                    <a:gs pos="100000">
                      <a:srgbClr val="FFFFFF"/>
                    </a:gs>
                  </a:gsLst>
                  <a:lin ang="5400000" scaled="0"/>
                </a:gradFill>
                <a:ea typeface="Segoe UI" pitchFamily="34" charset="0"/>
                <a:cs typeface="Segoe UI" pitchFamily="34" charset="0"/>
              </a:endParaRPr>
            </a:p>
          </p:txBody>
        </p:sp>
        <p:sp>
          <p:nvSpPr>
            <p:cNvPr id="10" name="TextBox 9">
              <a:extLst>
                <a:ext uri="{FF2B5EF4-FFF2-40B4-BE49-F238E27FC236}">
                  <a16:creationId xmlns:a16="http://schemas.microsoft.com/office/drawing/2014/main" id="{362C6CCD-A6D6-428D-B2A9-03B3F37AE9EF}"/>
                </a:ext>
              </a:extLst>
            </p:cNvPr>
            <p:cNvSpPr txBox="1"/>
            <p:nvPr/>
          </p:nvSpPr>
          <p:spPr>
            <a:xfrm>
              <a:off x="7489370" y="4876254"/>
              <a:ext cx="1654630" cy="400110"/>
            </a:xfrm>
            <a:prstGeom prst="rect">
              <a:avLst/>
            </a:prstGeom>
            <a:noFill/>
          </p:spPr>
          <p:txBody>
            <a:bodyPr wrap="square">
              <a:spAutoFit/>
            </a:bodyPr>
            <a:lstStyle/>
            <a:p>
              <a:pPr algn="ctr"/>
              <a:r>
                <a:rPr lang="en-US" sz="2000" dirty="0"/>
                <a:t>Web Servers</a:t>
              </a:r>
            </a:p>
          </p:txBody>
        </p:sp>
        <p:pic>
          <p:nvPicPr>
            <p:cNvPr id="12" name="Picture 11">
              <a:extLst>
                <a:ext uri="{FF2B5EF4-FFF2-40B4-BE49-F238E27FC236}">
                  <a16:creationId xmlns:a16="http://schemas.microsoft.com/office/drawing/2014/main" id="{E8E4EF34-1531-4CD8-9B7A-CEA71F6C4733}"/>
                </a:ext>
              </a:extLst>
            </p:cNvPr>
            <p:cNvPicPr>
              <a:picLocks noChangeAspect="1"/>
            </p:cNvPicPr>
            <p:nvPr/>
          </p:nvPicPr>
          <p:blipFill>
            <a:blip r:embed="rId3"/>
            <a:stretch>
              <a:fillRect/>
            </a:stretch>
          </p:blipFill>
          <p:spPr>
            <a:xfrm>
              <a:off x="10271127" y="3803688"/>
              <a:ext cx="1002165" cy="755056"/>
            </a:xfrm>
            <a:prstGeom prst="rect">
              <a:avLst/>
            </a:prstGeom>
          </p:spPr>
        </p:pic>
        <p:sp>
          <p:nvSpPr>
            <p:cNvPr id="14" name="Rectangle 13">
              <a:extLst>
                <a:ext uri="{FF2B5EF4-FFF2-40B4-BE49-F238E27FC236}">
                  <a16:creationId xmlns:a16="http://schemas.microsoft.com/office/drawing/2014/main" id="{22B80A4A-9729-429C-A694-B5D05DDDE362}"/>
                </a:ext>
              </a:extLst>
            </p:cNvPr>
            <p:cNvSpPr/>
            <p:nvPr/>
          </p:nvSpPr>
          <p:spPr bwMode="auto">
            <a:xfrm>
              <a:off x="9937640" y="3429000"/>
              <a:ext cx="1669143" cy="1331686"/>
            </a:xfrm>
            <a:prstGeom prst="rect">
              <a:avLst/>
            </a:prstGeom>
            <a:noFill/>
            <a:ln>
              <a:solidFill>
                <a:schemeClr val="tx1"/>
              </a:solidFill>
              <a:prstDash val="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dirty="0">
                <a:gradFill>
                  <a:gsLst>
                    <a:gs pos="0">
                      <a:srgbClr val="FFFFFF"/>
                    </a:gs>
                    <a:gs pos="100000">
                      <a:srgbClr val="FFFFFF"/>
                    </a:gs>
                  </a:gsLst>
                  <a:lin ang="5400000" scaled="0"/>
                </a:gradFill>
                <a:ea typeface="Segoe UI" pitchFamily="34" charset="0"/>
                <a:cs typeface="Segoe UI" pitchFamily="34" charset="0"/>
              </a:endParaRPr>
            </a:p>
          </p:txBody>
        </p:sp>
        <p:sp>
          <p:nvSpPr>
            <p:cNvPr id="16" name="TextBox 15">
              <a:extLst>
                <a:ext uri="{FF2B5EF4-FFF2-40B4-BE49-F238E27FC236}">
                  <a16:creationId xmlns:a16="http://schemas.microsoft.com/office/drawing/2014/main" id="{EDBAE588-94DD-4AAA-9100-E00329C9914E}"/>
                </a:ext>
              </a:extLst>
            </p:cNvPr>
            <p:cNvSpPr txBox="1"/>
            <p:nvPr/>
          </p:nvSpPr>
          <p:spPr>
            <a:xfrm>
              <a:off x="9848230" y="4876256"/>
              <a:ext cx="1847960" cy="707887"/>
            </a:xfrm>
            <a:prstGeom prst="rect">
              <a:avLst/>
            </a:prstGeom>
            <a:noFill/>
          </p:spPr>
          <p:txBody>
            <a:bodyPr wrap="square">
              <a:spAutoFit/>
            </a:bodyPr>
            <a:lstStyle/>
            <a:p>
              <a:pPr algn="ctr"/>
              <a:r>
                <a:rPr lang="en-US" sz="2000" dirty="0"/>
                <a:t>Management Servers</a:t>
              </a:r>
            </a:p>
          </p:txBody>
        </p:sp>
        <p:sp>
          <p:nvSpPr>
            <p:cNvPr id="18" name="TextBox 17">
              <a:extLst>
                <a:ext uri="{FF2B5EF4-FFF2-40B4-BE49-F238E27FC236}">
                  <a16:creationId xmlns:a16="http://schemas.microsoft.com/office/drawing/2014/main" id="{868CB690-5706-4EA4-A3C5-CAD6F071B9AE}"/>
                </a:ext>
              </a:extLst>
            </p:cNvPr>
            <p:cNvSpPr txBox="1"/>
            <p:nvPr/>
          </p:nvSpPr>
          <p:spPr>
            <a:xfrm>
              <a:off x="7910016" y="3196161"/>
              <a:ext cx="725715" cy="400110"/>
            </a:xfrm>
            <a:prstGeom prst="rect">
              <a:avLst/>
            </a:prstGeom>
            <a:solidFill>
              <a:schemeClr val="bg1"/>
            </a:solidFill>
          </p:spPr>
          <p:txBody>
            <a:bodyPr wrap="square">
              <a:spAutoFit/>
            </a:bodyPr>
            <a:lstStyle/>
            <a:p>
              <a:r>
                <a:rPr lang="en-US" sz="2000" dirty="0"/>
                <a:t>ASG</a:t>
              </a:r>
              <a:endParaRPr lang="en-US" dirty="0"/>
            </a:p>
          </p:txBody>
        </p:sp>
        <p:sp>
          <p:nvSpPr>
            <p:cNvPr id="20" name="TextBox 19">
              <a:extLst>
                <a:ext uri="{FF2B5EF4-FFF2-40B4-BE49-F238E27FC236}">
                  <a16:creationId xmlns:a16="http://schemas.microsoft.com/office/drawing/2014/main" id="{0AE90577-3DBF-44CF-8A66-1FF5004B8334}"/>
                </a:ext>
              </a:extLst>
            </p:cNvPr>
            <p:cNvSpPr txBox="1"/>
            <p:nvPr/>
          </p:nvSpPr>
          <p:spPr>
            <a:xfrm>
              <a:off x="10365800" y="3228944"/>
              <a:ext cx="725715" cy="400110"/>
            </a:xfrm>
            <a:prstGeom prst="rect">
              <a:avLst/>
            </a:prstGeom>
            <a:solidFill>
              <a:schemeClr val="bg1"/>
            </a:solidFill>
          </p:spPr>
          <p:txBody>
            <a:bodyPr wrap="square">
              <a:spAutoFit/>
            </a:bodyPr>
            <a:lstStyle/>
            <a:p>
              <a:r>
                <a:rPr lang="en-US" sz="2000" dirty="0"/>
                <a:t>ASG</a:t>
              </a:r>
              <a:endParaRPr lang="en-US" dirty="0"/>
            </a:p>
          </p:txBody>
        </p:sp>
        <p:sp>
          <p:nvSpPr>
            <p:cNvPr id="22" name="Rectangle 21">
              <a:extLst>
                <a:ext uri="{FF2B5EF4-FFF2-40B4-BE49-F238E27FC236}">
                  <a16:creationId xmlns:a16="http://schemas.microsoft.com/office/drawing/2014/main" id="{E226B8B7-5042-4673-9B2E-54A00FB3B2F3}"/>
                </a:ext>
              </a:extLst>
            </p:cNvPr>
            <p:cNvSpPr/>
            <p:nvPr/>
          </p:nvSpPr>
          <p:spPr bwMode="auto">
            <a:xfrm>
              <a:off x="7230724" y="2801257"/>
              <a:ext cx="4656476" cy="2960913"/>
            </a:xfrm>
            <a:prstGeom prst="rect">
              <a:avLst/>
            </a:prstGeom>
            <a:noFill/>
            <a:ln>
              <a:solidFill>
                <a:schemeClr val="tx1"/>
              </a:solidFill>
              <a:prstDash val="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dirty="0">
                <a:gradFill>
                  <a:gsLst>
                    <a:gs pos="0">
                      <a:srgbClr val="FFFFFF"/>
                    </a:gs>
                    <a:gs pos="100000">
                      <a:srgbClr val="FFFFFF"/>
                    </a:gs>
                  </a:gsLst>
                  <a:lin ang="5400000" scaled="0"/>
                </a:gradFill>
                <a:ea typeface="Segoe UI" pitchFamily="34" charset="0"/>
                <a:cs typeface="Segoe UI" pitchFamily="34" charset="0"/>
              </a:endParaRPr>
            </a:p>
          </p:txBody>
        </p:sp>
        <p:sp>
          <p:nvSpPr>
            <p:cNvPr id="24" name="TextBox 23">
              <a:extLst>
                <a:ext uri="{FF2B5EF4-FFF2-40B4-BE49-F238E27FC236}">
                  <a16:creationId xmlns:a16="http://schemas.microsoft.com/office/drawing/2014/main" id="{6ADE666E-7AEE-46E2-BC41-04EDD94FD82F}"/>
                </a:ext>
              </a:extLst>
            </p:cNvPr>
            <p:cNvSpPr txBox="1"/>
            <p:nvPr/>
          </p:nvSpPr>
          <p:spPr>
            <a:xfrm>
              <a:off x="9168380" y="2601203"/>
              <a:ext cx="725715" cy="400110"/>
            </a:xfrm>
            <a:prstGeom prst="rect">
              <a:avLst/>
            </a:prstGeom>
            <a:solidFill>
              <a:schemeClr val="bg1"/>
            </a:solidFill>
          </p:spPr>
          <p:txBody>
            <a:bodyPr wrap="square">
              <a:spAutoFit/>
            </a:bodyPr>
            <a:lstStyle/>
            <a:p>
              <a:r>
                <a:rPr lang="en-US" sz="2000" dirty="0"/>
                <a:t>NSG</a:t>
              </a:r>
              <a:endParaRPr lang="en-US" dirty="0"/>
            </a:p>
          </p:txBody>
        </p:sp>
        <p:pic>
          <p:nvPicPr>
            <p:cNvPr id="26" name="Picture 25">
              <a:extLst>
                <a:ext uri="{FF2B5EF4-FFF2-40B4-BE49-F238E27FC236}">
                  <a16:creationId xmlns:a16="http://schemas.microsoft.com/office/drawing/2014/main" id="{34DACA90-1BDF-4DBD-BABC-32A5C7F320F7}"/>
                </a:ext>
              </a:extLst>
            </p:cNvPr>
            <p:cNvPicPr>
              <a:picLocks noChangeAspect="1"/>
            </p:cNvPicPr>
            <p:nvPr/>
          </p:nvPicPr>
          <p:blipFill>
            <a:blip r:embed="rId4" cstate="print">
              <a:duotone>
                <a:prstClr val="black"/>
                <a:schemeClr val="accent4">
                  <a:tint val="45000"/>
                  <a:satMod val="400000"/>
                </a:schemeClr>
              </a:duotone>
              <a:extLst>
                <a:ext uri="{28A0092B-C50C-407E-A947-70E740481C1C}">
                  <a14:useLocalDpi xmlns:a14="http://schemas.microsoft.com/office/drawing/2010/main" val="0"/>
                </a:ext>
              </a:extLst>
            </a:blip>
            <a:stretch>
              <a:fillRect/>
            </a:stretch>
          </p:blipFill>
          <p:spPr>
            <a:xfrm>
              <a:off x="10347982" y="1646543"/>
              <a:ext cx="758057" cy="707886"/>
            </a:xfrm>
            <a:prstGeom prst="rect">
              <a:avLst/>
            </a:prstGeom>
          </p:spPr>
        </p:pic>
        <p:sp>
          <p:nvSpPr>
            <p:cNvPr id="28" name="TextBox 27">
              <a:extLst>
                <a:ext uri="{FF2B5EF4-FFF2-40B4-BE49-F238E27FC236}">
                  <a16:creationId xmlns:a16="http://schemas.microsoft.com/office/drawing/2014/main" id="{61FA22D8-EAA0-421B-A95C-8579F1F83DA1}"/>
                </a:ext>
              </a:extLst>
            </p:cNvPr>
            <p:cNvSpPr txBox="1"/>
            <p:nvPr/>
          </p:nvSpPr>
          <p:spPr>
            <a:xfrm>
              <a:off x="11063319" y="1710484"/>
              <a:ext cx="1056933" cy="707887"/>
            </a:xfrm>
            <a:prstGeom prst="rect">
              <a:avLst/>
            </a:prstGeom>
            <a:solidFill>
              <a:schemeClr val="bg1"/>
            </a:solidFill>
          </p:spPr>
          <p:txBody>
            <a:bodyPr wrap="square">
              <a:spAutoFit/>
            </a:bodyPr>
            <a:lstStyle/>
            <a:p>
              <a:r>
                <a:rPr lang="en-US" sz="2000" dirty="0"/>
                <a:t>Admin</a:t>
              </a:r>
            </a:p>
            <a:p>
              <a:r>
                <a:rPr lang="en-US" sz="2000" dirty="0"/>
                <a:t>(RDP)</a:t>
              </a:r>
              <a:endParaRPr lang="en-US" dirty="0"/>
            </a:p>
          </p:txBody>
        </p:sp>
        <p:cxnSp>
          <p:nvCxnSpPr>
            <p:cNvPr id="30" name="Straight Arrow Connector 29">
              <a:extLst>
                <a:ext uri="{FF2B5EF4-FFF2-40B4-BE49-F238E27FC236}">
                  <a16:creationId xmlns:a16="http://schemas.microsoft.com/office/drawing/2014/main" id="{B1924BDB-2866-4BAD-8292-510E4E231C95}"/>
                </a:ext>
              </a:extLst>
            </p:cNvPr>
            <p:cNvCxnSpPr>
              <a:cxnSpLocks/>
              <a:stCxn id="26" idx="2"/>
              <a:endCxn id="20" idx="0"/>
            </p:cNvCxnSpPr>
            <p:nvPr/>
          </p:nvCxnSpPr>
          <p:spPr>
            <a:xfrm>
              <a:off x="10727011" y="2354429"/>
              <a:ext cx="1647" cy="874516"/>
            </a:xfrm>
            <a:prstGeom prst="straightConnector1">
              <a:avLst/>
            </a:prstGeom>
            <a:ln>
              <a:solidFill>
                <a:schemeClr val="tx1"/>
              </a:solidFill>
              <a:prstDash val="dash"/>
              <a:headEnd type="none" w="lg" len="med"/>
              <a:tailEnd type="triangle"/>
            </a:ln>
          </p:spPr>
          <p:style>
            <a:lnRef idx="1">
              <a:schemeClr val="accent1"/>
            </a:lnRef>
            <a:fillRef idx="0">
              <a:schemeClr val="accent1"/>
            </a:fillRef>
            <a:effectRef idx="0">
              <a:schemeClr val="accent1"/>
            </a:effectRef>
            <a:fontRef idx="minor">
              <a:schemeClr val="tx1"/>
            </a:fontRef>
          </p:style>
        </p:cxnSp>
        <p:sp>
          <p:nvSpPr>
            <p:cNvPr id="36" name="TextBox 35">
              <a:extLst>
                <a:ext uri="{FF2B5EF4-FFF2-40B4-BE49-F238E27FC236}">
                  <a16:creationId xmlns:a16="http://schemas.microsoft.com/office/drawing/2014/main" id="{B5A1827D-E4A3-4DAE-AEE6-413DF9D80A9F}"/>
                </a:ext>
              </a:extLst>
            </p:cNvPr>
            <p:cNvSpPr txBox="1"/>
            <p:nvPr/>
          </p:nvSpPr>
          <p:spPr>
            <a:xfrm>
              <a:off x="8561199" y="1828154"/>
              <a:ext cx="758057" cy="671722"/>
            </a:xfrm>
            <a:prstGeom prst="rect">
              <a:avLst/>
            </a:prstGeom>
            <a:solidFill>
              <a:schemeClr val="bg1"/>
            </a:solidFill>
          </p:spPr>
          <p:txBody>
            <a:bodyPr wrap="square">
              <a:spAutoFit/>
            </a:bodyPr>
            <a:lstStyle/>
            <a:p>
              <a:r>
                <a:rPr lang="en-US" sz="2000" dirty="0"/>
                <a:t>User</a:t>
              </a:r>
            </a:p>
            <a:p>
              <a:endParaRPr lang="en-US" dirty="0"/>
            </a:p>
          </p:txBody>
        </p:sp>
        <p:cxnSp>
          <p:nvCxnSpPr>
            <p:cNvPr id="38" name="Straight Arrow Connector 37">
              <a:extLst>
                <a:ext uri="{FF2B5EF4-FFF2-40B4-BE49-F238E27FC236}">
                  <a16:creationId xmlns:a16="http://schemas.microsoft.com/office/drawing/2014/main" id="{FF7BCCB2-3C8F-4316-BF29-B8D346EA09CC}"/>
                </a:ext>
              </a:extLst>
            </p:cNvPr>
            <p:cNvCxnSpPr>
              <a:cxnSpLocks/>
              <a:stCxn id="42" idx="2"/>
              <a:endCxn id="18" idx="0"/>
            </p:cNvCxnSpPr>
            <p:nvPr/>
          </p:nvCxnSpPr>
          <p:spPr>
            <a:xfrm flipH="1">
              <a:off x="8272874" y="2386422"/>
              <a:ext cx="4225" cy="809739"/>
            </a:xfrm>
            <a:prstGeom prst="straightConnector1">
              <a:avLst/>
            </a:prstGeom>
            <a:ln>
              <a:solidFill>
                <a:schemeClr val="tx1"/>
              </a:solidFill>
              <a:prstDash val="dash"/>
              <a:headEnd type="none" w="lg" len="med"/>
              <a:tailEnd type="triangle"/>
            </a:ln>
          </p:spPr>
          <p:style>
            <a:lnRef idx="1">
              <a:schemeClr val="accent1"/>
            </a:lnRef>
            <a:fillRef idx="0">
              <a:schemeClr val="accent1"/>
            </a:fillRef>
            <a:effectRef idx="0">
              <a:schemeClr val="accent1"/>
            </a:effectRef>
            <a:fontRef idx="minor">
              <a:schemeClr val="tx1"/>
            </a:fontRef>
          </p:style>
        </p:cxnSp>
        <p:pic>
          <p:nvPicPr>
            <p:cNvPr id="42" name="Picture 41">
              <a:extLst>
                <a:ext uri="{FF2B5EF4-FFF2-40B4-BE49-F238E27FC236}">
                  <a16:creationId xmlns:a16="http://schemas.microsoft.com/office/drawing/2014/main" id="{ED7A6337-9619-4974-AD50-13875C2F21C6}"/>
                </a:ext>
              </a:extLst>
            </p:cNvPr>
            <p:cNvPicPr>
              <a:picLocks noChangeAspect="1"/>
            </p:cNvPicPr>
            <p:nvPr/>
          </p:nvPicPr>
          <p:blipFill>
            <a:blip r:embed="rId5"/>
            <a:stretch>
              <a:fillRect/>
            </a:stretch>
          </p:blipFill>
          <p:spPr>
            <a:xfrm>
              <a:off x="7924674" y="1605372"/>
              <a:ext cx="704850" cy="781050"/>
            </a:xfrm>
            <a:prstGeom prst="rect">
              <a:avLst/>
            </a:prstGeom>
          </p:spPr>
        </p:pic>
      </p:grpSp>
      <p:sp>
        <p:nvSpPr>
          <p:cNvPr id="6" name="Rectangle 5">
            <a:extLst>
              <a:ext uri="{FF2B5EF4-FFF2-40B4-BE49-F238E27FC236}">
                <a16:creationId xmlns:a16="http://schemas.microsoft.com/office/drawing/2014/main" id="{8889F654-2A04-4F0C-93AA-2DDEFBBE7832}"/>
              </a:ext>
              <a:ext uri="{C183D7F6-B498-43B3-948B-1728B52AA6E4}">
                <adec:decorative xmlns:adec="http://schemas.microsoft.com/office/drawing/2017/decorative" val="1"/>
              </a:ext>
            </a:extLst>
          </p:cNvPr>
          <p:cNvSpPr/>
          <p:nvPr/>
        </p:nvSpPr>
        <p:spPr bwMode="auto">
          <a:xfrm>
            <a:off x="7089289" y="1210924"/>
            <a:ext cx="4905012" cy="5158147"/>
          </a:xfrm>
          <a:prstGeom prst="rect">
            <a:avLst/>
          </a:prstGeom>
          <a:noFill/>
          <a:ln w="6350" cap="flat" cmpd="sng" algn="ctr">
            <a:solidFill>
              <a:srgbClr val="FFFFFF">
                <a:lumMod val="75000"/>
              </a:srgbClr>
            </a:solidFill>
            <a:prstDash val="solid"/>
            <a:headEnd type="none" w="med" len="med"/>
            <a:tailEnd type="none" w="med" len="med"/>
          </a:ln>
          <a:effectLst/>
        </p:spPr>
        <p:style>
          <a:lnRef idx="0">
            <a:scrgbClr r="0" g="0" b="0"/>
          </a:lnRef>
          <a:fillRef idx="0">
            <a:scrgbClr r="0" g="0" b="0"/>
          </a:fillRef>
          <a:effectRef idx="0">
            <a:scrgbClr r="0" g="0" b="0"/>
          </a:effectRef>
          <a:fontRef idx="major"/>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eaLnBrk="1" fontAlgn="base" latinLnBrk="0" hangingPunct="1">
              <a:lnSpc>
                <a:spcPct val="100000"/>
              </a:lnSpc>
              <a:spcBef>
                <a:spcPct val="0"/>
              </a:spcBef>
              <a:spcAft>
                <a:spcPct val="0"/>
              </a:spcAft>
              <a:buClrTx/>
              <a:buSzTx/>
              <a:buFontTx/>
              <a:buNone/>
              <a:tabLst/>
              <a:defRPr/>
            </a:pPr>
            <a:endParaRPr kumimoji="0" lang="en-IN" sz="2400" b="0" i="0" u="none" strike="noStrike" kern="0" cap="none" spc="0" normalizeH="0" baseline="0" noProof="0" dirty="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Tree>
    <p:extLst>
      <p:ext uri="{BB962C8B-B14F-4D97-AF65-F5344CB8AC3E}">
        <p14:creationId xmlns:p14="http://schemas.microsoft.com/office/powerpoint/2010/main" val="3696579576"/>
      </p:ext>
    </p:extLst>
  </p:cSld>
  <p:clrMapOvr>
    <a:masterClrMapping/>
  </p:clrMapOvr>
  <p:transition>
    <p:fade/>
  </p:transition>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0B17A3-9C0C-42DE-A7D5-EF6CB4D76F2C}"/>
              </a:ext>
            </a:extLst>
          </p:cNvPr>
          <p:cNvSpPr>
            <a:spLocks noGrp="1"/>
          </p:cNvSpPr>
          <p:nvPr>
            <p:ph type="title"/>
          </p:nvPr>
        </p:nvSpPr>
        <p:spPr/>
        <p:txBody>
          <a:bodyPr/>
          <a:lstStyle/>
          <a:p>
            <a:r>
              <a:rPr lang="en-US" dirty="0">
                <a:cs typeface="Segoe UI"/>
              </a:rPr>
              <a:t>Lab 07 – </a:t>
            </a:r>
            <a:r>
              <a:rPr lang="en-US" dirty="0">
                <a:cs typeface="Segoe UI Semilight"/>
              </a:rPr>
              <a:t>Network and Application Security Groups</a:t>
            </a:r>
            <a:endParaRPr lang="en-US" dirty="0"/>
          </a:p>
        </p:txBody>
      </p:sp>
      <p:sp>
        <p:nvSpPr>
          <p:cNvPr id="4" name="Rectangle 3">
            <a:extLst>
              <a:ext uri="{FF2B5EF4-FFF2-40B4-BE49-F238E27FC236}">
                <a16:creationId xmlns:a16="http://schemas.microsoft.com/office/drawing/2014/main" id="{F8D515F9-E563-4F17-8600-9D539AE0302B}"/>
              </a:ext>
            </a:extLst>
          </p:cNvPr>
          <p:cNvSpPr/>
          <p:nvPr/>
        </p:nvSpPr>
        <p:spPr bwMode="auto">
          <a:xfrm>
            <a:off x="3066765" y="1086115"/>
            <a:ext cx="4094453" cy="5546914"/>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fr-FR" sz="2400" dirty="0" err="1">
              <a:gradFill>
                <a:gsLst>
                  <a:gs pos="0">
                    <a:srgbClr val="FFFFFF"/>
                  </a:gs>
                  <a:gs pos="100000">
                    <a:srgbClr val="FFFFFF"/>
                  </a:gs>
                </a:gsLst>
                <a:lin ang="5400000" scaled="0"/>
              </a:gradFill>
              <a:ea typeface="Segoe UI" pitchFamily="34" charset="0"/>
              <a:cs typeface="Segoe UI" pitchFamily="34" charset="0"/>
            </a:endParaRPr>
          </a:p>
        </p:txBody>
      </p:sp>
      <p:pic>
        <p:nvPicPr>
          <p:cNvPr id="5" name="Graphic 4">
            <a:extLst>
              <a:ext uri="{FF2B5EF4-FFF2-40B4-BE49-F238E27FC236}">
                <a16:creationId xmlns:a16="http://schemas.microsoft.com/office/drawing/2014/main" id="{973ACC00-799D-4794-AEF2-6DFAD9EFDE6B}"/>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3686901" y="1942057"/>
            <a:ext cx="420688" cy="420688"/>
          </a:xfrm>
          <a:prstGeom prst="rect">
            <a:avLst/>
          </a:prstGeom>
        </p:spPr>
      </p:pic>
      <p:sp>
        <p:nvSpPr>
          <p:cNvPr id="6" name="Rectangle 5">
            <a:extLst>
              <a:ext uri="{FF2B5EF4-FFF2-40B4-BE49-F238E27FC236}">
                <a16:creationId xmlns:a16="http://schemas.microsoft.com/office/drawing/2014/main" id="{F572580C-0AC9-4356-AC6A-71498DDBDD24}"/>
              </a:ext>
            </a:extLst>
          </p:cNvPr>
          <p:cNvSpPr/>
          <p:nvPr/>
        </p:nvSpPr>
        <p:spPr bwMode="auto">
          <a:xfrm>
            <a:off x="3686900" y="2373372"/>
            <a:ext cx="3310461" cy="3858840"/>
          </a:xfrm>
          <a:prstGeom prst="rect">
            <a:avLst/>
          </a:prstGeom>
          <a:noFill/>
          <a:ln>
            <a:solidFill>
              <a:schemeClr val="tx1"/>
            </a:solidFill>
            <a:prstDash val="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fr-FR" sz="2400" dirty="0" err="1">
              <a:gradFill>
                <a:gsLst>
                  <a:gs pos="0">
                    <a:srgbClr val="FFFFFF"/>
                  </a:gs>
                  <a:gs pos="100000">
                    <a:srgbClr val="FFFFFF"/>
                  </a:gs>
                </a:gsLst>
                <a:lin ang="5400000" scaled="0"/>
              </a:gradFill>
              <a:cs typeface="Segoe UI" pitchFamily="34" charset="0"/>
            </a:endParaRPr>
          </a:p>
        </p:txBody>
      </p:sp>
      <p:sp>
        <p:nvSpPr>
          <p:cNvPr id="7" name="TextBox 6">
            <a:extLst>
              <a:ext uri="{FF2B5EF4-FFF2-40B4-BE49-F238E27FC236}">
                <a16:creationId xmlns:a16="http://schemas.microsoft.com/office/drawing/2014/main" id="{60BC9BD4-CA48-4D3F-B009-9D7DE8E1D8D3}"/>
              </a:ext>
            </a:extLst>
          </p:cNvPr>
          <p:cNvSpPr txBox="1"/>
          <p:nvPr/>
        </p:nvSpPr>
        <p:spPr>
          <a:xfrm>
            <a:off x="4107589" y="1979414"/>
            <a:ext cx="2742164" cy="276999"/>
          </a:xfrm>
          <a:prstGeom prst="rect">
            <a:avLst/>
          </a:prstGeom>
          <a:noFill/>
        </p:spPr>
        <p:txBody>
          <a:bodyPr wrap="square">
            <a:spAutoFit/>
          </a:bodyPr>
          <a:lstStyle/>
          <a:p>
            <a:r>
              <a:rPr lang="en-US" sz="1200" b="1" i="0" dirty="0" err="1">
                <a:solidFill>
                  <a:srgbClr val="222222"/>
                </a:solidFill>
                <a:effectLst/>
                <a:latin typeface="segoe-ui_normal"/>
              </a:rPr>
              <a:t>myVirtualNetwork</a:t>
            </a:r>
            <a:r>
              <a:rPr lang="fr-FR" sz="1200" b="1" dirty="0"/>
              <a:t> </a:t>
            </a:r>
            <a:r>
              <a:rPr lang="fr-FR" sz="1200" dirty="0"/>
              <a:t>10.0.0.0/16</a:t>
            </a:r>
          </a:p>
        </p:txBody>
      </p:sp>
      <p:sp>
        <p:nvSpPr>
          <p:cNvPr id="8" name="Rectangle 7">
            <a:extLst>
              <a:ext uri="{FF2B5EF4-FFF2-40B4-BE49-F238E27FC236}">
                <a16:creationId xmlns:a16="http://schemas.microsoft.com/office/drawing/2014/main" id="{08434FBB-04BC-4006-8BBF-3E95A01ACAA9}"/>
              </a:ext>
            </a:extLst>
          </p:cNvPr>
          <p:cNvSpPr/>
          <p:nvPr/>
        </p:nvSpPr>
        <p:spPr bwMode="auto">
          <a:xfrm>
            <a:off x="4065711" y="2667744"/>
            <a:ext cx="2654404" cy="3457280"/>
          </a:xfrm>
          <a:prstGeom prst="rect">
            <a:avLst/>
          </a:prstGeom>
          <a:noFill/>
          <a:ln>
            <a:solidFill>
              <a:schemeClr val="tx1"/>
            </a:solidFill>
            <a:prstDash val="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fr-FR" sz="2400" dirty="0" err="1">
              <a:gradFill>
                <a:gsLst>
                  <a:gs pos="0">
                    <a:srgbClr val="FFFFFF"/>
                  </a:gs>
                  <a:gs pos="100000">
                    <a:srgbClr val="FFFFFF"/>
                  </a:gs>
                </a:gsLst>
                <a:lin ang="5400000" scaled="0"/>
              </a:gradFill>
              <a:cs typeface="Segoe UI" pitchFamily="34" charset="0"/>
            </a:endParaRPr>
          </a:p>
        </p:txBody>
      </p:sp>
      <p:sp>
        <p:nvSpPr>
          <p:cNvPr id="10" name="TextBox 9">
            <a:extLst>
              <a:ext uri="{FF2B5EF4-FFF2-40B4-BE49-F238E27FC236}">
                <a16:creationId xmlns:a16="http://schemas.microsoft.com/office/drawing/2014/main" id="{AF506002-223C-4E76-BA79-98632FCAF9BD}"/>
              </a:ext>
            </a:extLst>
          </p:cNvPr>
          <p:cNvSpPr txBox="1"/>
          <p:nvPr/>
        </p:nvSpPr>
        <p:spPr>
          <a:xfrm>
            <a:off x="3897245" y="1536732"/>
            <a:ext cx="1323754" cy="276999"/>
          </a:xfrm>
          <a:prstGeom prst="rect">
            <a:avLst/>
          </a:prstGeom>
          <a:noFill/>
        </p:spPr>
        <p:txBody>
          <a:bodyPr wrap="square">
            <a:spAutoFit/>
          </a:bodyPr>
          <a:lstStyle/>
          <a:p>
            <a:r>
              <a:rPr lang="en-US" sz="1200" b="1" i="0" dirty="0">
                <a:solidFill>
                  <a:srgbClr val="222222"/>
                </a:solidFill>
                <a:effectLst/>
                <a:latin typeface="segoe-ui_normal"/>
              </a:rPr>
              <a:t>AZ500LAB07</a:t>
            </a:r>
            <a:endParaRPr lang="fr-FR" sz="1200" b="1" dirty="0"/>
          </a:p>
        </p:txBody>
      </p:sp>
      <p:pic>
        <p:nvPicPr>
          <p:cNvPr id="11" name="Graphic 10">
            <a:extLst>
              <a:ext uri="{FF2B5EF4-FFF2-40B4-BE49-F238E27FC236}">
                <a16:creationId xmlns:a16="http://schemas.microsoft.com/office/drawing/2014/main" id="{6593166C-2FAC-4E5F-AF00-F9A34886148C}"/>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3516843" y="1484315"/>
            <a:ext cx="383916" cy="383916"/>
          </a:xfrm>
          <a:prstGeom prst="rect">
            <a:avLst/>
          </a:prstGeom>
        </p:spPr>
      </p:pic>
      <p:sp>
        <p:nvSpPr>
          <p:cNvPr id="12" name="TextBox 11">
            <a:extLst>
              <a:ext uri="{FF2B5EF4-FFF2-40B4-BE49-F238E27FC236}">
                <a16:creationId xmlns:a16="http://schemas.microsoft.com/office/drawing/2014/main" id="{BE31688F-191D-4117-887C-E794587623C2}"/>
              </a:ext>
            </a:extLst>
          </p:cNvPr>
          <p:cNvSpPr txBox="1"/>
          <p:nvPr/>
        </p:nvSpPr>
        <p:spPr>
          <a:xfrm>
            <a:off x="3053421" y="1074305"/>
            <a:ext cx="1611133" cy="276999"/>
          </a:xfrm>
          <a:prstGeom prst="rect">
            <a:avLst/>
          </a:prstGeom>
          <a:noFill/>
        </p:spPr>
        <p:txBody>
          <a:bodyPr wrap="square">
            <a:spAutoFit/>
          </a:bodyPr>
          <a:lstStyle/>
          <a:p>
            <a:r>
              <a:rPr lang="fr-FR" sz="1200" b="1" dirty="0">
                <a:solidFill>
                  <a:srgbClr val="0070C0"/>
                </a:solidFill>
              </a:rPr>
              <a:t>Exercise1, Task1</a:t>
            </a:r>
          </a:p>
        </p:txBody>
      </p:sp>
      <p:sp>
        <p:nvSpPr>
          <p:cNvPr id="20" name="Rectangle 19">
            <a:extLst>
              <a:ext uri="{FF2B5EF4-FFF2-40B4-BE49-F238E27FC236}">
                <a16:creationId xmlns:a16="http://schemas.microsoft.com/office/drawing/2014/main" id="{84FC93DE-4716-4075-A465-D49D9A68A92D}"/>
              </a:ext>
            </a:extLst>
          </p:cNvPr>
          <p:cNvSpPr/>
          <p:nvPr/>
        </p:nvSpPr>
        <p:spPr bwMode="auto">
          <a:xfrm>
            <a:off x="8503996" y="3335332"/>
            <a:ext cx="1874659" cy="2887382"/>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fr-FR"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21" name="TextBox 20">
            <a:extLst>
              <a:ext uri="{FF2B5EF4-FFF2-40B4-BE49-F238E27FC236}">
                <a16:creationId xmlns:a16="http://schemas.microsoft.com/office/drawing/2014/main" id="{1E4A2CCA-7086-4C5C-9018-01235B4E9E86}"/>
              </a:ext>
            </a:extLst>
          </p:cNvPr>
          <p:cNvSpPr txBox="1"/>
          <p:nvPr/>
        </p:nvSpPr>
        <p:spPr>
          <a:xfrm>
            <a:off x="8490652" y="3373278"/>
            <a:ext cx="1611133" cy="276999"/>
          </a:xfrm>
          <a:prstGeom prst="rect">
            <a:avLst/>
          </a:prstGeom>
          <a:noFill/>
        </p:spPr>
        <p:txBody>
          <a:bodyPr wrap="square">
            <a:spAutoFit/>
          </a:bodyPr>
          <a:lstStyle/>
          <a:p>
            <a:r>
              <a:rPr lang="fr-FR" sz="1200" b="1" dirty="0">
                <a:solidFill>
                  <a:srgbClr val="0070C0"/>
                </a:solidFill>
              </a:rPr>
              <a:t>Exercise1, Task2</a:t>
            </a:r>
          </a:p>
        </p:txBody>
      </p:sp>
      <p:pic>
        <p:nvPicPr>
          <p:cNvPr id="14" name="Graphic 13">
            <a:extLst>
              <a:ext uri="{FF2B5EF4-FFF2-40B4-BE49-F238E27FC236}">
                <a16:creationId xmlns:a16="http://schemas.microsoft.com/office/drawing/2014/main" id="{8FD4E7F2-B3AF-4ECF-BAD3-701C6D88915E}"/>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9149077" y="3646550"/>
            <a:ext cx="352818" cy="352818"/>
          </a:xfrm>
          <a:prstGeom prst="rect">
            <a:avLst/>
          </a:prstGeom>
        </p:spPr>
      </p:pic>
      <p:sp>
        <p:nvSpPr>
          <p:cNvPr id="15" name="TextBox 14">
            <a:extLst>
              <a:ext uri="{FF2B5EF4-FFF2-40B4-BE49-F238E27FC236}">
                <a16:creationId xmlns:a16="http://schemas.microsoft.com/office/drawing/2014/main" id="{65667EFF-0C99-460B-AB16-79E4C6A369D9}"/>
              </a:ext>
            </a:extLst>
          </p:cNvPr>
          <p:cNvSpPr txBox="1"/>
          <p:nvPr/>
        </p:nvSpPr>
        <p:spPr>
          <a:xfrm>
            <a:off x="8636591" y="3956219"/>
            <a:ext cx="1567253" cy="276999"/>
          </a:xfrm>
          <a:prstGeom prst="rect">
            <a:avLst/>
          </a:prstGeom>
          <a:noFill/>
        </p:spPr>
        <p:txBody>
          <a:bodyPr wrap="square">
            <a:spAutoFit/>
          </a:bodyPr>
          <a:lstStyle/>
          <a:p>
            <a:r>
              <a:rPr lang="en-US" sz="1200" b="1" i="0" dirty="0" err="1">
                <a:solidFill>
                  <a:srgbClr val="222222"/>
                </a:solidFill>
                <a:effectLst/>
                <a:latin typeface="segoe-ui_normal"/>
              </a:rPr>
              <a:t>myAsgWebServers</a:t>
            </a:r>
            <a:endParaRPr lang="fr-FR" sz="1200" dirty="0"/>
          </a:p>
        </p:txBody>
      </p:sp>
      <p:pic>
        <p:nvPicPr>
          <p:cNvPr id="16" name="Graphic 15">
            <a:extLst>
              <a:ext uri="{FF2B5EF4-FFF2-40B4-BE49-F238E27FC236}">
                <a16:creationId xmlns:a16="http://schemas.microsoft.com/office/drawing/2014/main" id="{D28AD67F-BE40-442E-BD99-F6C70C549971}"/>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9177708" y="5121345"/>
            <a:ext cx="352818" cy="352818"/>
          </a:xfrm>
          <a:prstGeom prst="rect">
            <a:avLst/>
          </a:prstGeom>
        </p:spPr>
      </p:pic>
      <p:sp>
        <p:nvSpPr>
          <p:cNvPr id="17" name="TextBox 16">
            <a:extLst>
              <a:ext uri="{FF2B5EF4-FFF2-40B4-BE49-F238E27FC236}">
                <a16:creationId xmlns:a16="http://schemas.microsoft.com/office/drawing/2014/main" id="{B31A2784-F332-4AC7-BA8B-30E481EE163A}"/>
              </a:ext>
            </a:extLst>
          </p:cNvPr>
          <p:cNvSpPr txBox="1"/>
          <p:nvPr/>
        </p:nvSpPr>
        <p:spPr>
          <a:xfrm>
            <a:off x="8596280" y="5424707"/>
            <a:ext cx="1795719" cy="276999"/>
          </a:xfrm>
          <a:prstGeom prst="rect">
            <a:avLst/>
          </a:prstGeom>
          <a:noFill/>
        </p:spPr>
        <p:txBody>
          <a:bodyPr wrap="square">
            <a:spAutoFit/>
          </a:bodyPr>
          <a:lstStyle/>
          <a:p>
            <a:r>
              <a:rPr lang="en-US" sz="1200" b="1" i="0" dirty="0" err="1">
                <a:solidFill>
                  <a:srgbClr val="222222"/>
                </a:solidFill>
                <a:effectLst/>
                <a:latin typeface="segoe-ui_normal"/>
              </a:rPr>
              <a:t>myAsgMgmtServers</a:t>
            </a:r>
            <a:endParaRPr lang="fr-FR" sz="1200" dirty="0"/>
          </a:p>
        </p:txBody>
      </p:sp>
      <p:sp>
        <p:nvSpPr>
          <p:cNvPr id="22" name="Rectangle 21">
            <a:extLst>
              <a:ext uri="{FF2B5EF4-FFF2-40B4-BE49-F238E27FC236}">
                <a16:creationId xmlns:a16="http://schemas.microsoft.com/office/drawing/2014/main" id="{D0E6959B-B00B-4A45-A9A6-B3744252804F}"/>
              </a:ext>
            </a:extLst>
          </p:cNvPr>
          <p:cNvSpPr/>
          <p:nvPr/>
        </p:nvSpPr>
        <p:spPr bwMode="auto">
          <a:xfrm>
            <a:off x="8503996" y="2087225"/>
            <a:ext cx="1874659" cy="1118809"/>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fr-FR"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23" name="TextBox 22">
            <a:extLst>
              <a:ext uri="{FF2B5EF4-FFF2-40B4-BE49-F238E27FC236}">
                <a16:creationId xmlns:a16="http://schemas.microsoft.com/office/drawing/2014/main" id="{93132B4E-E58F-475C-BECB-ACC83E490D77}"/>
              </a:ext>
            </a:extLst>
          </p:cNvPr>
          <p:cNvSpPr txBox="1"/>
          <p:nvPr/>
        </p:nvSpPr>
        <p:spPr>
          <a:xfrm>
            <a:off x="8480750" y="2070186"/>
            <a:ext cx="2568034" cy="276999"/>
          </a:xfrm>
          <a:prstGeom prst="rect">
            <a:avLst/>
          </a:prstGeom>
          <a:noFill/>
        </p:spPr>
        <p:txBody>
          <a:bodyPr wrap="square">
            <a:spAutoFit/>
          </a:bodyPr>
          <a:lstStyle/>
          <a:p>
            <a:r>
              <a:rPr lang="fr-FR" sz="1200" b="1" dirty="0">
                <a:solidFill>
                  <a:srgbClr val="0070C0"/>
                </a:solidFill>
              </a:rPr>
              <a:t>Exercise1, Task3, Task4</a:t>
            </a:r>
          </a:p>
        </p:txBody>
      </p:sp>
      <p:sp>
        <p:nvSpPr>
          <p:cNvPr id="13" name="Rectangle 12">
            <a:extLst>
              <a:ext uri="{FF2B5EF4-FFF2-40B4-BE49-F238E27FC236}">
                <a16:creationId xmlns:a16="http://schemas.microsoft.com/office/drawing/2014/main" id="{0FE0639E-A7E1-4309-B052-9EF5C033F90B}"/>
              </a:ext>
            </a:extLst>
          </p:cNvPr>
          <p:cNvSpPr/>
          <p:nvPr/>
        </p:nvSpPr>
        <p:spPr bwMode="auto">
          <a:xfrm>
            <a:off x="3518381" y="1909082"/>
            <a:ext cx="6975811" cy="4491718"/>
          </a:xfrm>
          <a:prstGeom prst="rect">
            <a:avLst/>
          </a:prstGeom>
          <a:noFill/>
          <a:ln>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fr-FR" sz="2400" dirty="0" err="1">
              <a:gradFill>
                <a:gsLst>
                  <a:gs pos="0">
                    <a:srgbClr val="FFFFFF"/>
                  </a:gs>
                  <a:gs pos="100000">
                    <a:srgbClr val="FFFFFF"/>
                  </a:gs>
                </a:gsLst>
                <a:lin ang="5400000" scaled="0"/>
              </a:gradFill>
              <a:cs typeface="Segoe UI" pitchFamily="34" charset="0"/>
            </a:endParaRPr>
          </a:p>
        </p:txBody>
      </p:sp>
      <p:pic>
        <p:nvPicPr>
          <p:cNvPr id="25" name="Graphic 24">
            <a:extLst>
              <a:ext uri="{FF2B5EF4-FFF2-40B4-BE49-F238E27FC236}">
                <a16:creationId xmlns:a16="http://schemas.microsoft.com/office/drawing/2014/main" id="{8FBD0327-F8FC-49B5-9759-5DC9F9D39C2E}"/>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9205144" y="2599148"/>
            <a:ext cx="325382" cy="325382"/>
          </a:xfrm>
          <a:prstGeom prst="rect">
            <a:avLst/>
          </a:prstGeom>
        </p:spPr>
      </p:pic>
      <p:sp>
        <p:nvSpPr>
          <p:cNvPr id="26" name="TextBox 25">
            <a:extLst>
              <a:ext uri="{FF2B5EF4-FFF2-40B4-BE49-F238E27FC236}">
                <a16:creationId xmlns:a16="http://schemas.microsoft.com/office/drawing/2014/main" id="{E41CAB55-6D50-424D-88E3-D5C5275121F3}"/>
              </a:ext>
            </a:extLst>
          </p:cNvPr>
          <p:cNvSpPr txBox="1"/>
          <p:nvPr/>
        </p:nvSpPr>
        <p:spPr>
          <a:xfrm>
            <a:off x="9075982" y="2855185"/>
            <a:ext cx="730686" cy="276999"/>
          </a:xfrm>
          <a:prstGeom prst="rect">
            <a:avLst/>
          </a:prstGeom>
          <a:noFill/>
        </p:spPr>
        <p:txBody>
          <a:bodyPr wrap="square">
            <a:spAutoFit/>
          </a:bodyPr>
          <a:lstStyle/>
          <a:p>
            <a:r>
              <a:rPr lang="en-US" sz="1200" b="1" i="0" dirty="0" err="1">
                <a:solidFill>
                  <a:srgbClr val="222222"/>
                </a:solidFill>
                <a:effectLst/>
                <a:latin typeface="segoe-ui_normal"/>
              </a:rPr>
              <a:t>myNsg</a:t>
            </a:r>
            <a:endParaRPr lang="fr-FR" sz="1200" dirty="0"/>
          </a:p>
        </p:txBody>
      </p:sp>
      <p:cxnSp>
        <p:nvCxnSpPr>
          <p:cNvPr id="28" name="Straight Arrow Connector 27">
            <a:extLst>
              <a:ext uri="{FF2B5EF4-FFF2-40B4-BE49-F238E27FC236}">
                <a16:creationId xmlns:a16="http://schemas.microsoft.com/office/drawing/2014/main" id="{77C469ED-1631-4F38-9BA7-23F5C8AFF36A}"/>
              </a:ext>
            </a:extLst>
          </p:cNvPr>
          <p:cNvCxnSpPr>
            <a:cxnSpLocks/>
          </p:cNvCxnSpPr>
          <p:nvPr/>
        </p:nvCxnSpPr>
        <p:spPr>
          <a:xfrm flipH="1">
            <a:off x="6757418" y="2787050"/>
            <a:ext cx="2318564" cy="0"/>
          </a:xfrm>
          <a:prstGeom prst="straightConnector1">
            <a:avLst/>
          </a:prstGeom>
          <a:ln>
            <a:solidFill>
              <a:schemeClr val="tx1"/>
            </a:solidFill>
            <a:headEnd type="none" w="lg" len="med"/>
            <a:tailEnd type="triangle"/>
          </a:ln>
        </p:spPr>
        <p:style>
          <a:lnRef idx="1">
            <a:schemeClr val="accent1"/>
          </a:lnRef>
          <a:fillRef idx="0">
            <a:schemeClr val="accent1"/>
          </a:fillRef>
          <a:effectRef idx="0">
            <a:schemeClr val="accent1"/>
          </a:effectRef>
          <a:fontRef idx="minor">
            <a:schemeClr val="tx1"/>
          </a:fontRef>
        </p:style>
      </p:cxnSp>
      <p:sp>
        <p:nvSpPr>
          <p:cNvPr id="35" name="Rectangle 34">
            <a:extLst>
              <a:ext uri="{FF2B5EF4-FFF2-40B4-BE49-F238E27FC236}">
                <a16:creationId xmlns:a16="http://schemas.microsoft.com/office/drawing/2014/main" id="{3495D9AA-75DB-486F-94F8-AF7DB0DAB93B}"/>
              </a:ext>
            </a:extLst>
          </p:cNvPr>
          <p:cNvSpPr/>
          <p:nvPr/>
        </p:nvSpPr>
        <p:spPr bwMode="auto">
          <a:xfrm>
            <a:off x="4172842" y="3285346"/>
            <a:ext cx="2403540" cy="1271410"/>
          </a:xfrm>
          <a:prstGeom prst="rect">
            <a:avLst/>
          </a:prstGeom>
          <a:solidFill>
            <a:schemeClr val="bg1">
              <a:lumMod val="8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fr-FR"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36" name="TextBox 35">
            <a:extLst>
              <a:ext uri="{FF2B5EF4-FFF2-40B4-BE49-F238E27FC236}">
                <a16:creationId xmlns:a16="http://schemas.microsoft.com/office/drawing/2014/main" id="{47A228D0-C9B0-4A19-9B6F-06169CA48EA1}"/>
              </a:ext>
            </a:extLst>
          </p:cNvPr>
          <p:cNvSpPr txBox="1"/>
          <p:nvPr/>
        </p:nvSpPr>
        <p:spPr>
          <a:xfrm>
            <a:off x="4152081" y="3285346"/>
            <a:ext cx="2568034" cy="276999"/>
          </a:xfrm>
          <a:prstGeom prst="rect">
            <a:avLst/>
          </a:prstGeom>
          <a:noFill/>
        </p:spPr>
        <p:txBody>
          <a:bodyPr wrap="square">
            <a:spAutoFit/>
          </a:bodyPr>
          <a:lstStyle/>
          <a:p>
            <a:r>
              <a:rPr lang="fr-FR" sz="1200" b="1" dirty="0">
                <a:solidFill>
                  <a:srgbClr val="0070C0"/>
                </a:solidFill>
              </a:rPr>
              <a:t>Exercise2, Task1</a:t>
            </a:r>
          </a:p>
        </p:txBody>
      </p:sp>
      <p:sp>
        <p:nvSpPr>
          <p:cNvPr id="9" name="TextBox 8">
            <a:extLst>
              <a:ext uri="{FF2B5EF4-FFF2-40B4-BE49-F238E27FC236}">
                <a16:creationId xmlns:a16="http://schemas.microsoft.com/office/drawing/2014/main" id="{3025FF27-602D-4540-B048-651803F6BC1A}"/>
              </a:ext>
            </a:extLst>
          </p:cNvPr>
          <p:cNvSpPr txBox="1"/>
          <p:nvPr/>
        </p:nvSpPr>
        <p:spPr>
          <a:xfrm>
            <a:off x="4022167" y="2393092"/>
            <a:ext cx="1867385" cy="276999"/>
          </a:xfrm>
          <a:prstGeom prst="rect">
            <a:avLst/>
          </a:prstGeom>
          <a:noFill/>
        </p:spPr>
        <p:txBody>
          <a:bodyPr wrap="square">
            <a:spAutoFit/>
          </a:bodyPr>
          <a:lstStyle/>
          <a:p>
            <a:r>
              <a:rPr lang="en-US" sz="1200" b="1" i="0" dirty="0">
                <a:solidFill>
                  <a:srgbClr val="222222"/>
                </a:solidFill>
                <a:effectLst/>
                <a:latin typeface="segoe-ui_normal"/>
              </a:rPr>
              <a:t>default</a:t>
            </a:r>
            <a:r>
              <a:rPr lang="fr-FR" sz="1200" b="1" dirty="0"/>
              <a:t> </a:t>
            </a:r>
            <a:r>
              <a:rPr lang="fr-FR" sz="1200" dirty="0"/>
              <a:t>10.0.0.0/24</a:t>
            </a:r>
          </a:p>
        </p:txBody>
      </p:sp>
      <p:pic>
        <p:nvPicPr>
          <p:cNvPr id="29" name="Graphic 28">
            <a:extLst>
              <a:ext uri="{FF2B5EF4-FFF2-40B4-BE49-F238E27FC236}">
                <a16:creationId xmlns:a16="http://schemas.microsoft.com/office/drawing/2014/main" id="{420BE1DA-620E-40C1-884B-E57B225AAEA3}"/>
              </a:ext>
            </a:extLst>
          </p:cNvPr>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5190688" y="3654098"/>
            <a:ext cx="411161" cy="411161"/>
          </a:xfrm>
          <a:prstGeom prst="rect">
            <a:avLst/>
          </a:prstGeom>
        </p:spPr>
      </p:pic>
      <p:sp>
        <p:nvSpPr>
          <p:cNvPr id="30" name="TextBox 29">
            <a:extLst>
              <a:ext uri="{FF2B5EF4-FFF2-40B4-BE49-F238E27FC236}">
                <a16:creationId xmlns:a16="http://schemas.microsoft.com/office/drawing/2014/main" id="{D4140786-3FC6-480F-A1EC-F77D4A640A99}"/>
              </a:ext>
            </a:extLst>
          </p:cNvPr>
          <p:cNvSpPr txBox="1"/>
          <p:nvPr/>
        </p:nvSpPr>
        <p:spPr>
          <a:xfrm>
            <a:off x="4721923" y="4083523"/>
            <a:ext cx="1348692" cy="646331"/>
          </a:xfrm>
          <a:prstGeom prst="rect">
            <a:avLst/>
          </a:prstGeom>
          <a:noFill/>
        </p:spPr>
        <p:txBody>
          <a:bodyPr wrap="square">
            <a:spAutoFit/>
          </a:bodyPr>
          <a:lstStyle/>
          <a:p>
            <a:pPr algn="ctr"/>
            <a:r>
              <a:rPr lang="fr-FR" sz="1200" b="1" dirty="0" err="1"/>
              <a:t>myVmWeb</a:t>
            </a:r>
            <a:endParaRPr lang="fr-FR" sz="1200" b="1" dirty="0"/>
          </a:p>
          <a:p>
            <a:pPr algn="ctr"/>
            <a:r>
              <a:rPr lang="fr-FR" sz="1200" dirty="0"/>
              <a:t>10.0.0.4</a:t>
            </a:r>
          </a:p>
          <a:p>
            <a:pPr algn="ctr"/>
            <a:endParaRPr lang="fr-FR" sz="1200" b="1" dirty="0"/>
          </a:p>
        </p:txBody>
      </p:sp>
      <p:sp>
        <p:nvSpPr>
          <p:cNvPr id="37" name="Rectangle 36">
            <a:extLst>
              <a:ext uri="{FF2B5EF4-FFF2-40B4-BE49-F238E27FC236}">
                <a16:creationId xmlns:a16="http://schemas.microsoft.com/office/drawing/2014/main" id="{316946CF-D1EC-4979-BC58-5A388A8AFA51}"/>
              </a:ext>
            </a:extLst>
          </p:cNvPr>
          <p:cNvSpPr/>
          <p:nvPr/>
        </p:nvSpPr>
        <p:spPr bwMode="auto">
          <a:xfrm>
            <a:off x="4187506" y="4718179"/>
            <a:ext cx="2403540" cy="1326890"/>
          </a:xfrm>
          <a:prstGeom prst="rect">
            <a:avLst/>
          </a:prstGeom>
          <a:solidFill>
            <a:schemeClr val="bg1">
              <a:lumMod val="8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fr-FR"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38" name="TextBox 37">
            <a:extLst>
              <a:ext uri="{FF2B5EF4-FFF2-40B4-BE49-F238E27FC236}">
                <a16:creationId xmlns:a16="http://schemas.microsoft.com/office/drawing/2014/main" id="{4633328A-93BE-45B6-8431-B65F3CF39FA2}"/>
              </a:ext>
            </a:extLst>
          </p:cNvPr>
          <p:cNvSpPr txBox="1"/>
          <p:nvPr/>
        </p:nvSpPr>
        <p:spPr>
          <a:xfrm>
            <a:off x="4166745" y="4723163"/>
            <a:ext cx="2568034" cy="276999"/>
          </a:xfrm>
          <a:prstGeom prst="rect">
            <a:avLst/>
          </a:prstGeom>
          <a:noFill/>
        </p:spPr>
        <p:txBody>
          <a:bodyPr wrap="square">
            <a:spAutoFit/>
          </a:bodyPr>
          <a:lstStyle/>
          <a:p>
            <a:r>
              <a:rPr lang="fr-FR" sz="1200" b="1" dirty="0">
                <a:solidFill>
                  <a:srgbClr val="0070C0"/>
                </a:solidFill>
              </a:rPr>
              <a:t>Exercise2, Task2</a:t>
            </a:r>
          </a:p>
        </p:txBody>
      </p:sp>
      <p:pic>
        <p:nvPicPr>
          <p:cNvPr id="32" name="Graphic 31">
            <a:extLst>
              <a:ext uri="{FF2B5EF4-FFF2-40B4-BE49-F238E27FC236}">
                <a16:creationId xmlns:a16="http://schemas.microsoft.com/office/drawing/2014/main" id="{D5C9DC84-D543-4C7D-8AD9-115A1ACFAB36}"/>
              </a:ext>
            </a:extLst>
          </p:cNvPr>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5173174" y="5161585"/>
            <a:ext cx="411161" cy="411161"/>
          </a:xfrm>
          <a:prstGeom prst="rect">
            <a:avLst/>
          </a:prstGeom>
        </p:spPr>
      </p:pic>
      <p:sp>
        <p:nvSpPr>
          <p:cNvPr id="33" name="TextBox 32">
            <a:extLst>
              <a:ext uri="{FF2B5EF4-FFF2-40B4-BE49-F238E27FC236}">
                <a16:creationId xmlns:a16="http://schemas.microsoft.com/office/drawing/2014/main" id="{6CFDFFAC-D1BD-4522-8EAD-EBB20B5FFA38}"/>
              </a:ext>
            </a:extLst>
          </p:cNvPr>
          <p:cNvSpPr txBox="1"/>
          <p:nvPr/>
        </p:nvSpPr>
        <p:spPr>
          <a:xfrm>
            <a:off x="4704409" y="5591010"/>
            <a:ext cx="1348692" cy="646331"/>
          </a:xfrm>
          <a:prstGeom prst="rect">
            <a:avLst/>
          </a:prstGeom>
          <a:noFill/>
        </p:spPr>
        <p:txBody>
          <a:bodyPr wrap="square">
            <a:spAutoFit/>
          </a:bodyPr>
          <a:lstStyle/>
          <a:p>
            <a:pPr algn="ctr"/>
            <a:r>
              <a:rPr lang="en-US" sz="1200" b="1" i="0" dirty="0" err="1">
                <a:solidFill>
                  <a:srgbClr val="222222"/>
                </a:solidFill>
                <a:effectLst/>
                <a:latin typeface="segoe-ui_normal"/>
              </a:rPr>
              <a:t>myVMMgmt</a:t>
            </a:r>
            <a:endParaRPr lang="fr-FR" sz="1200" b="1" dirty="0"/>
          </a:p>
          <a:p>
            <a:pPr algn="ctr"/>
            <a:r>
              <a:rPr lang="fr-FR" sz="1200" dirty="0"/>
              <a:t>10.0.0.5</a:t>
            </a:r>
          </a:p>
          <a:p>
            <a:pPr algn="ctr"/>
            <a:endParaRPr lang="fr-FR" sz="1200" b="1" dirty="0"/>
          </a:p>
        </p:txBody>
      </p:sp>
      <p:cxnSp>
        <p:nvCxnSpPr>
          <p:cNvPr id="41" name="Straight Arrow Connector 40">
            <a:extLst>
              <a:ext uri="{FF2B5EF4-FFF2-40B4-BE49-F238E27FC236}">
                <a16:creationId xmlns:a16="http://schemas.microsoft.com/office/drawing/2014/main" id="{6803351A-3480-4D47-BC18-A42262A9CE1D}"/>
              </a:ext>
            </a:extLst>
          </p:cNvPr>
          <p:cNvCxnSpPr>
            <a:cxnSpLocks/>
          </p:cNvCxnSpPr>
          <p:nvPr/>
        </p:nvCxnSpPr>
        <p:spPr>
          <a:xfrm flipH="1">
            <a:off x="5702652" y="3803050"/>
            <a:ext cx="3252662" cy="0"/>
          </a:xfrm>
          <a:prstGeom prst="straightConnector1">
            <a:avLst/>
          </a:prstGeom>
          <a:ln>
            <a:solidFill>
              <a:schemeClr val="tx1"/>
            </a:solidFill>
            <a:headEnd type="none" w="lg" len="med"/>
            <a:tailEnd type="triangle"/>
          </a:ln>
        </p:spPr>
        <p:style>
          <a:lnRef idx="1">
            <a:schemeClr val="accent1"/>
          </a:lnRef>
          <a:fillRef idx="0">
            <a:schemeClr val="accent1"/>
          </a:fillRef>
          <a:effectRef idx="0">
            <a:schemeClr val="accent1"/>
          </a:effectRef>
          <a:fontRef idx="minor">
            <a:schemeClr val="tx1"/>
          </a:fontRef>
        </p:style>
      </p:cxnSp>
      <p:cxnSp>
        <p:nvCxnSpPr>
          <p:cNvPr id="43" name="Straight Arrow Connector 42">
            <a:extLst>
              <a:ext uri="{FF2B5EF4-FFF2-40B4-BE49-F238E27FC236}">
                <a16:creationId xmlns:a16="http://schemas.microsoft.com/office/drawing/2014/main" id="{1AA63F0A-C742-44F1-B1BC-D4B3F1E4B429}"/>
              </a:ext>
            </a:extLst>
          </p:cNvPr>
          <p:cNvCxnSpPr>
            <a:cxnSpLocks/>
          </p:cNvCxnSpPr>
          <p:nvPr/>
        </p:nvCxnSpPr>
        <p:spPr>
          <a:xfrm flipH="1">
            <a:off x="5601850" y="5301033"/>
            <a:ext cx="3353464" cy="0"/>
          </a:xfrm>
          <a:prstGeom prst="straightConnector1">
            <a:avLst/>
          </a:prstGeom>
          <a:ln>
            <a:solidFill>
              <a:schemeClr val="tx1"/>
            </a:solidFill>
            <a:headEnd type="none" w="lg" len="med"/>
            <a:tailEnd type="triangle"/>
          </a:ln>
        </p:spPr>
        <p:style>
          <a:lnRef idx="1">
            <a:schemeClr val="accent1"/>
          </a:lnRef>
          <a:fillRef idx="0">
            <a:schemeClr val="accent1"/>
          </a:fillRef>
          <a:effectRef idx="0">
            <a:schemeClr val="accent1"/>
          </a:effectRef>
          <a:fontRef idx="minor">
            <a:schemeClr val="tx1"/>
          </a:fontRef>
        </p:style>
      </p:cxnSp>
      <p:sp>
        <p:nvSpPr>
          <p:cNvPr id="45" name="TextBox 44">
            <a:extLst>
              <a:ext uri="{FF2B5EF4-FFF2-40B4-BE49-F238E27FC236}">
                <a16:creationId xmlns:a16="http://schemas.microsoft.com/office/drawing/2014/main" id="{146B1CCB-9058-437F-A6E0-0D06EE70DC63}"/>
              </a:ext>
            </a:extLst>
          </p:cNvPr>
          <p:cNvSpPr txBox="1"/>
          <p:nvPr/>
        </p:nvSpPr>
        <p:spPr>
          <a:xfrm>
            <a:off x="7112181" y="3549762"/>
            <a:ext cx="1611133" cy="276999"/>
          </a:xfrm>
          <a:prstGeom prst="rect">
            <a:avLst/>
          </a:prstGeom>
          <a:noFill/>
        </p:spPr>
        <p:txBody>
          <a:bodyPr wrap="square">
            <a:spAutoFit/>
          </a:bodyPr>
          <a:lstStyle/>
          <a:p>
            <a:r>
              <a:rPr lang="fr-FR" sz="1200" b="1" dirty="0">
                <a:solidFill>
                  <a:srgbClr val="0070C0"/>
                </a:solidFill>
              </a:rPr>
              <a:t>Exercise2, Task3</a:t>
            </a:r>
          </a:p>
        </p:txBody>
      </p:sp>
      <p:sp>
        <p:nvSpPr>
          <p:cNvPr id="46" name="TextBox 45">
            <a:extLst>
              <a:ext uri="{FF2B5EF4-FFF2-40B4-BE49-F238E27FC236}">
                <a16:creationId xmlns:a16="http://schemas.microsoft.com/office/drawing/2014/main" id="{9939A10F-FA43-4B68-AE98-E28964013F8A}"/>
              </a:ext>
            </a:extLst>
          </p:cNvPr>
          <p:cNvSpPr txBox="1"/>
          <p:nvPr/>
        </p:nvSpPr>
        <p:spPr>
          <a:xfrm>
            <a:off x="7126793" y="5065725"/>
            <a:ext cx="1611133" cy="276999"/>
          </a:xfrm>
          <a:prstGeom prst="rect">
            <a:avLst/>
          </a:prstGeom>
          <a:noFill/>
        </p:spPr>
        <p:txBody>
          <a:bodyPr wrap="square">
            <a:spAutoFit/>
          </a:bodyPr>
          <a:lstStyle/>
          <a:p>
            <a:r>
              <a:rPr lang="fr-FR" sz="1200" b="1" dirty="0">
                <a:solidFill>
                  <a:srgbClr val="0070C0"/>
                </a:solidFill>
              </a:rPr>
              <a:t>Exercise2, Task3</a:t>
            </a:r>
          </a:p>
        </p:txBody>
      </p:sp>
      <p:sp>
        <p:nvSpPr>
          <p:cNvPr id="50" name="Rectangle 49">
            <a:extLst>
              <a:ext uri="{FF2B5EF4-FFF2-40B4-BE49-F238E27FC236}">
                <a16:creationId xmlns:a16="http://schemas.microsoft.com/office/drawing/2014/main" id="{B3CFC2A6-A44D-4A4F-9733-469C3320871E}"/>
              </a:ext>
            </a:extLst>
          </p:cNvPr>
          <p:cNvSpPr/>
          <p:nvPr/>
        </p:nvSpPr>
        <p:spPr bwMode="auto">
          <a:xfrm>
            <a:off x="295949" y="3728752"/>
            <a:ext cx="2403540" cy="1271410"/>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fr-FR" sz="2400" dirty="0" err="1">
              <a:gradFill>
                <a:gsLst>
                  <a:gs pos="0">
                    <a:srgbClr val="FFFFFF"/>
                  </a:gs>
                  <a:gs pos="100000">
                    <a:srgbClr val="FFFFFF"/>
                  </a:gs>
                </a:gsLst>
                <a:lin ang="5400000" scaled="0"/>
              </a:gradFill>
              <a:cs typeface="Segoe UI" pitchFamily="34" charset="0"/>
            </a:endParaRPr>
          </a:p>
        </p:txBody>
      </p:sp>
      <p:sp>
        <p:nvSpPr>
          <p:cNvPr id="51" name="TextBox 50">
            <a:extLst>
              <a:ext uri="{FF2B5EF4-FFF2-40B4-BE49-F238E27FC236}">
                <a16:creationId xmlns:a16="http://schemas.microsoft.com/office/drawing/2014/main" id="{57695E43-718B-45D8-BC2F-0118CC6BCF40}"/>
              </a:ext>
            </a:extLst>
          </p:cNvPr>
          <p:cNvSpPr txBox="1"/>
          <p:nvPr/>
        </p:nvSpPr>
        <p:spPr>
          <a:xfrm>
            <a:off x="275188" y="3728752"/>
            <a:ext cx="2568034" cy="276999"/>
          </a:xfrm>
          <a:prstGeom prst="rect">
            <a:avLst/>
          </a:prstGeom>
          <a:noFill/>
        </p:spPr>
        <p:txBody>
          <a:bodyPr wrap="square">
            <a:spAutoFit/>
          </a:bodyPr>
          <a:lstStyle/>
          <a:p>
            <a:r>
              <a:rPr lang="fr-FR" sz="1200" b="1" dirty="0">
                <a:solidFill>
                  <a:srgbClr val="0070C0"/>
                </a:solidFill>
              </a:rPr>
              <a:t>Exercise2, Task4</a:t>
            </a:r>
          </a:p>
        </p:txBody>
      </p:sp>
      <p:pic>
        <p:nvPicPr>
          <p:cNvPr id="49" name="Graphic 48" descr="Laptop with solid fill">
            <a:extLst>
              <a:ext uri="{FF2B5EF4-FFF2-40B4-BE49-F238E27FC236}">
                <a16:creationId xmlns:a16="http://schemas.microsoft.com/office/drawing/2014/main" id="{B808450E-3065-4DF6-BFB5-86A736A6034B}"/>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1118630" y="4035663"/>
            <a:ext cx="721441" cy="721441"/>
          </a:xfrm>
          <a:prstGeom prst="rect">
            <a:avLst/>
          </a:prstGeom>
        </p:spPr>
      </p:pic>
      <p:sp>
        <p:nvSpPr>
          <p:cNvPr id="52" name="TextBox 51">
            <a:extLst>
              <a:ext uri="{FF2B5EF4-FFF2-40B4-BE49-F238E27FC236}">
                <a16:creationId xmlns:a16="http://schemas.microsoft.com/office/drawing/2014/main" id="{F3C52F39-E40B-426C-B974-32FD67BAD8CD}"/>
              </a:ext>
            </a:extLst>
          </p:cNvPr>
          <p:cNvSpPr txBox="1"/>
          <p:nvPr/>
        </p:nvSpPr>
        <p:spPr>
          <a:xfrm>
            <a:off x="850157" y="4660026"/>
            <a:ext cx="1348692" cy="461665"/>
          </a:xfrm>
          <a:prstGeom prst="rect">
            <a:avLst/>
          </a:prstGeom>
          <a:noFill/>
        </p:spPr>
        <p:txBody>
          <a:bodyPr wrap="square">
            <a:spAutoFit/>
          </a:bodyPr>
          <a:lstStyle/>
          <a:p>
            <a:pPr algn="ctr"/>
            <a:r>
              <a:rPr lang="fr-FR" sz="1200" b="1" dirty="0" err="1"/>
              <a:t>Your</a:t>
            </a:r>
            <a:r>
              <a:rPr lang="fr-FR" sz="1200" b="1" dirty="0"/>
              <a:t> PC</a:t>
            </a:r>
            <a:endParaRPr lang="fr-FR" sz="1200" dirty="0"/>
          </a:p>
          <a:p>
            <a:pPr algn="ctr"/>
            <a:endParaRPr lang="fr-FR" sz="1200" b="1" dirty="0"/>
          </a:p>
        </p:txBody>
      </p:sp>
      <p:cxnSp>
        <p:nvCxnSpPr>
          <p:cNvPr id="54" name="Straight Arrow Connector 53">
            <a:extLst>
              <a:ext uri="{FF2B5EF4-FFF2-40B4-BE49-F238E27FC236}">
                <a16:creationId xmlns:a16="http://schemas.microsoft.com/office/drawing/2014/main" id="{7A170E56-38B1-45D8-B294-0BBBC819D10D}"/>
              </a:ext>
            </a:extLst>
          </p:cNvPr>
          <p:cNvCxnSpPr>
            <a:cxnSpLocks/>
          </p:cNvCxnSpPr>
          <p:nvPr/>
        </p:nvCxnSpPr>
        <p:spPr>
          <a:xfrm flipV="1">
            <a:off x="1697808" y="3774062"/>
            <a:ext cx="3420386" cy="593955"/>
          </a:xfrm>
          <a:prstGeom prst="straightConnector1">
            <a:avLst/>
          </a:prstGeom>
          <a:ln>
            <a:solidFill>
              <a:schemeClr val="tx1"/>
            </a:solidFill>
            <a:headEnd type="none" w="lg" len="med"/>
            <a:tailEnd type="triangle"/>
          </a:ln>
        </p:spPr>
        <p:style>
          <a:lnRef idx="1">
            <a:schemeClr val="accent1"/>
          </a:lnRef>
          <a:fillRef idx="0">
            <a:schemeClr val="accent1"/>
          </a:fillRef>
          <a:effectRef idx="0">
            <a:schemeClr val="accent1"/>
          </a:effectRef>
          <a:fontRef idx="minor">
            <a:schemeClr val="tx1"/>
          </a:fontRef>
        </p:style>
      </p:cxnSp>
      <p:cxnSp>
        <p:nvCxnSpPr>
          <p:cNvPr id="55" name="Straight Arrow Connector 54">
            <a:extLst>
              <a:ext uri="{FF2B5EF4-FFF2-40B4-BE49-F238E27FC236}">
                <a16:creationId xmlns:a16="http://schemas.microsoft.com/office/drawing/2014/main" id="{4AF94A32-B02D-4262-88AA-8C8D0844B16D}"/>
              </a:ext>
            </a:extLst>
          </p:cNvPr>
          <p:cNvCxnSpPr>
            <a:cxnSpLocks/>
          </p:cNvCxnSpPr>
          <p:nvPr/>
        </p:nvCxnSpPr>
        <p:spPr>
          <a:xfrm>
            <a:off x="1747233" y="4367396"/>
            <a:ext cx="3377400" cy="985642"/>
          </a:xfrm>
          <a:prstGeom prst="straightConnector1">
            <a:avLst/>
          </a:prstGeom>
          <a:ln>
            <a:solidFill>
              <a:schemeClr val="tx1"/>
            </a:solidFill>
            <a:headEnd type="none" w="lg" len="med"/>
            <a:tailEnd type="triangle"/>
          </a:ln>
        </p:spPr>
        <p:style>
          <a:lnRef idx="1">
            <a:schemeClr val="accent1"/>
          </a:lnRef>
          <a:fillRef idx="0">
            <a:schemeClr val="accent1"/>
          </a:fillRef>
          <a:effectRef idx="0">
            <a:schemeClr val="accent1"/>
          </a:effectRef>
          <a:fontRef idx="minor">
            <a:schemeClr val="tx1"/>
          </a:fontRef>
        </p:style>
      </p:cxnSp>
      <p:sp>
        <p:nvSpPr>
          <p:cNvPr id="61" name="TextBox 60">
            <a:extLst>
              <a:ext uri="{FF2B5EF4-FFF2-40B4-BE49-F238E27FC236}">
                <a16:creationId xmlns:a16="http://schemas.microsoft.com/office/drawing/2014/main" id="{182EEFDB-C588-4C83-B49D-B2BEE1E86BE1}"/>
              </a:ext>
            </a:extLst>
          </p:cNvPr>
          <p:cNvSpPr txBox="1"/>
          <p:nvPr/>
        </p:nvSpPr>
        <p:spPr>
          <a:xfrm rot="21051543">
            <a:off x="2473846" y="3870269"/>
            <a:ext cx="1348692" cy="461665"/>
          </a:xfrm>
          <a:prstGeom prst="rect">
            <a:avLst/>
          </a:prstGeom>
          <a:noFill/>
        </p:spPr>
        <p:txBody>
          <a:bodyPr wrap="square">
            <a:spAutoFit/>
          </a:bodyPr>
          <a:lstStyle/>
          <a:p>
            <a:pPr algn="ctr"/>
            <a:r>
              <a:rPr lang="fr-FR" sz="1200" b="1" dirty="0"/>
              <a:t>HTTP/HTTPS</a:t>
            </a:r>
            <a:endParaRPr lang="fr-FR" sz="1200" dirty="0"/>
          </a:p>
          <a:p>
            <a:pPr algn="ctr"/>
            <a:endParaRPr lang="fr-FR" sz="1200" b="1" dirty="0"/>
          </a:p>
        </p:txBody>
      </p:sp>
      <p:sp>
        <p:nvSpPr>
          <p:cNvPr id="62" name="TextBox 61">
            <a:extLst>
              <a:ext uri="{FF2B5EF4-FFF2-40B4-BE49-F238E27FC236}">
                <a16:creationId xmlns:a16="http://schemas.microsoft.com/office/drawing/2014/main" id="{830D3CF0-DDE7-47DC-B7C8-224587062ABF}"/>
              </a:ext>
            </a:extLst>
          </p:cNvPr>
          <p:cNvSpPr txBox="1"/>
          <p:nvPr/>
        </p:nvSpPr>
        <p:spPr>
          <a:xfrm rot="931780">
            <a:off x="2544863" y="4548191"/>
            <a:ext cx="1348692" cy="461665"/>
          </a:xfrm>
          <a:prstGeom prst="rect">
            <a:avLst/>
          </a:prstGeom>
          <a:noFill/>
        </p:spPr>
        <p:txBody>
          <a:bodyPr wrap="square">
            <a:spAutoFit/>
          </a:bodyPr>
          <a:lstStyle/>
          <a:p>
            <a:pPr algn="ctr"/>
            <a:r>
              <a:rPr lang="fr-FR" sz="1200" b="1" dirty="0"/>
              <a:t>RDP</a:t>
            </a:r>
            <a:endParaRPr lang="fr-FR" sz="1200" dirty="0"/>
          </a:p>
          <a:p>
            <a:pPr algn="ctr"/>
            <a:endParaRPr lang="fr-FR" sz="1200" b="1" dirty="0"/>
          </a:p>
        </p:txBody>
      </p:sp>
    </p:spTree>
    <p:extLst>
      <p:ext uri="{BB962C8B-B14F-4D97-AF65-F5344CB8AC3E}">
        <p14:creationId xmlns:p14="http://schemas.microsoft.com/office/powerpoint/2010/main" val="401408469"/>
      </p:ext>
    </p:extLst>
  </p:cSld>
  <p:clrMapOvr>
    <a:masterClrMapping/>
  </p:clrMapOvr>
  <p:transition>
    <p:fade/>
  </p:transition>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5E958A-6EB4-4ACB-8DAF-0BC363B34042}"/>
              </a:ext>
            </a:extLst>
          </p:cNvPr>
          <p:cNvSpPr>
            <a:spLocks noGrp="1"/>
          </p:cNvSpPr>
          <p:nvPr>
            <p:ph type="title"/>
          </p:nvPr>
        </p:nvSpPr>
        <p:spPr/>
        <p:txBody>
          <a:bodyPr/>
          <a:lstStyle/>
          <a:p>
            <a:r>
              <a:rPr lang="en-US" dirty="0">
                <a:cs typeface="Segoe UI"/>
              </a:rPr>
              <a:t>Lab 08 – </a:t>
            </a:r>
            <a:r>
              <a:rPr lang="en-US" dirty="0">
                <a:cs typeface="Segoe UI Semilight"/>
              </a:rPr>
              <a:t>Azure Firewall</a:t>
            </a:r>
            <a:endParaRPr lang="en-US" dirty="0">
              <a:cs typeface="Segoe UI"/>
            </a:endParaRPr>
          </a:p>
        </p:txBody>
      </p:sp>
      <p:sp>
        <p:nvSpPr>
          <p:cNvPr id="5" name="Rectangle 4">
            <a:extLst>
              <a:ext uri="{FF2B5EF4-FFF2-40B4-BE49-F238E27FC236}">
                <a16:creationId xmlns:a16="http://schemas.microsoft.com/office/drawing/2014/main" id="{3ACF7FCA-68C0-4A83-BBB8-9D6CA1FC845E}"/>
              </a:ext>
            </a:extLst>
          </p:cNvPr>
          <p:cNvSpPr/>
          <p:nvPr/>
        </p:nvSpPr>
        <p:spPr bwMode="auto">
          <a:xfrm>
            <a:off x="572455" y="1210924"/>
            <a:ext cx="6338458" cy="837183"/>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defTabSz="932742"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effectLst/>
                <a:uLnTx/>
                <a:uFillTx/>
                <a:latin typeface="Segoe UI" panose="020B0502040204020203" pitchFamily="34" charset="0"/>
                <a:ea typeface="+mn-ea"/>
                <a:cs typeface="Segoe UI" panose="020B0502040204020203" pitchFamily="34" charset="0"/>
              </a:rPr>
              <a:t>Create a Workload subnet and Jump subnet each with a virtual machine</a:t>
            </a:r>
          </a:p>
        </p:txBody>
      </p:sp>
      <p:sp>
        <p:nvSpPr>
          <p:cNvPr id="10" name="Rectangle 9">
            <a:extLst>
              <a:ext uri="{FF2B5EF4-FFF2-40B4-BE49-F238E27FC236}">
                <a16:creationId xmlns:a16="http://schemas.microsoft.com/office/drawing/2014/main" id="{9B8CA5E5-9BD9-464D-AA53-71A761BEFA11}"/>
              </a:ext>
            </a:extLst>
          </p:cNvPr>
          <p:cNvSpPr/>
          <p:nvPr/>
        </p:nvSpPr>
        <p:spPr bwMode="auto">
          <a:xfrm>
            <a:off x="572455" y="2146805"/>
            <a:ext cx="6338458" cy="837183"/>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defTabSz="932742"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effectLst/>
                <a:uLnTx/>
                <a:uFillTx/>
                <a:latin typeface="Segoe UI" panose="020B0502040204020203" pitchFamily="34" charset="0"/>
                <a:ea typeface="+mn-ea"/>
                <a:cs typeface="Segoe UI" panose="020B0502040204020203" pitchFamily="34" charset="0"/>
              </a:rPr>
              <a:t>Create a custom route to ensure outbound traffic from the workload subnet goes to the firewall</a:t>
            </a:r>
          </a:p>
        </p:txBody>
      </p:sp>
      <p:sp>
        <p:nvSpPr>
          <p:cNvPr id="12" name="Rectangle 11">
            <a:extLst>
              <a:ext uri="{FF2B5EF4-FFF2-40B4-BE49-F238E27FC236}">
                <a16:creationId xmlns:a16="http://schemas.microsoft.com/office/drawing/2014/main" id="{AAB12254-2D36-463D-9683-B1010B57D1BF}"/>
              </a:ext>
            </a:extLst>
          </p:cNvPr>
          <p:cNvSpPr/>
          <p:nvPr/>
        </p:nvSpPr>
        <p:spPr bwMode="auto">
          <a:xfrm>
            <a:off x="563148" y="3082686"/>
            <a:ext cx="6338458" cy="1005270"/>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defTabSz="932742" eaLnBrk="1" fontAlgn="auto" latinLnBrk="0" hangingPunct="1">
              <a:lnSpc>
                <a:spcPct val="100000"/>
              </a:lnSpc>
              <a:spcBef>
                <a:spcPts val="0"/>
              </a:spcBef>
              <a:spcAft>
                <a:spcPts val="600"/>
              </a:spcAft>
              <a:buClrTx/>
              <a:buSzTx/>
              <a:buFontTx/>
              <a:buNone/>
              <a:tabLst/>
              <a:defRPr/>
            </a:pPr>
            <a:r>
              <a:rPr kumimoji="0" lang="en-US" sz="2000" b="0" i="0" u="none" strike="noStrike" kern="0" cap="none" spc="0" normalizeH="0" baseline="0" noProof="0" dirty="0">
                <a:ln>
                  <a:noFill/>
                </a:ln>
                <a:effectLst/>
                <a:uLnTx/>
                <a:uFillTx/>
                <a:latin typeface="Segoe UI" panose="020B0502040204020203" pitchFamily="34" charset="0"/>
                <a:ea typeface="+mn-ea"/>
                <a:cs typeface="Segoe UI" panose="020B0502040204020203" pitchFamily="34" charset="0"/>
              </a:rPr>
              <a:t>Create firewall application rules to allow traffic to Bing</a:t>
            </a:r>
          </a:p>
        </p:txBody>
      </p:sp>
      <p:sp>
        <p:nvSpPr>
          <p:cNvPr id="14" name="Rectangle 13">
            <a:extLst>
              <a:ext uri="{FF2B5EF4-FFF2-40B4-BE49-F238E27FC236}">
                <a16:creationId xmlns:a16="http://schemas.microsoft.com/office/drawing/2014/main" id="{C27C0828-BC67-49E4-B9EE-F3AA36D4D6ED}"/>
              </a:ext>
            </a:extLst>
          </p:cNvPr>
          <p:cNvSpPr/>
          <p:nvPr/>
        </p:nvSpPr>
        <p:spPr bwMode="auto">
          <a:xfrm>
            <a:off x="572455" y="4213942"/>
            <a:ext cx="6338458" cy="1005270"/>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defTabSz="932742" eaLnBrk="1" fontAlgn="auto" latinLnBrk="0" hangingPunct="1">
              <a:lnSpc>
                <a:spcPct val="100000"/>
              </a:lnSpc>
              <a:spcBef>
                <a:spcPts val="0"/>
              </a:spcBef>
              <a:spcAft>
                <a:spcPts val="600"/>
              </a:spcAft>
              <a:buClrTx/>
              <a:buSzTx/>
              <a:buFontTx/>
              <a:buNone/>
              <a:tabLst/>
              <a:defRPr/>
            </a:pPr>
            <a:r>
              <a:rPr kumimoji="0" lang="en-US" sz="2000" b="0" i="0" u="none" strike="noStrike" kern="0" cap="none" spc="0" normalizeH="0" baseline="0" noProof="0" dirty="0">
                <a:ln>
                  <a:noFill/>
                </a:ln>
                <a:effectLst/>
                <a:uLnTx/>
                <a:uFillTx/>
                <a:latin typeface="Segoe UI" panose="020B0502040204020203" pitchFamily="34" charset="0"/>
                <a:ea typeface="+mn-ea"/>
                <a:cs typeface="Segoe UI" panose="020B0502040204020203" pitchFamily="34" charset="0"/>
              </a:rPr>
              <a:t>Create firewall network rules to allow traffic to DNS lookup servers</a:t>
            </a:r>
          </a:p>
        </p:txBody>
      </p:sp>
      <p:grpSp>
        <p:nvGrpSpPr>
          <p:cNvPr id="4" name="Group 3" descr="A Firewall controls access to Bing and DNS lookup servers. A workload subnet uses a Jump subnet to access the firewall. ">
            <a:extLst>
              <a:ext uri="{FF2B5EF4-FFF2-40B4-BE49-F238E27FC236}">
                <a16:creationId xmlns:a16="http://schemas.microsoft.com/office/drawing/2014/main" id="{AE4E1A36-96B1-4FEF-8B03-1BE09A15C4C3}"/>
              </a:ext>
            </a:extLst>
          </p:cNvPr>
          <p:cNvGrpSpPr/>
          <p:nvPr/>
        </p:nvGrpSpPr>
        <p:grpSpPr>
          <a:xfrm>
            <a:off x="7474859" y="1435599"/>
            <a:ext cx="4287457" cy="4912114"/>
            <a:chOff x="7474859" y="1331771"/>
            <a:chExt cx="4287457" cy="5053002"/>
          </a:xfrm>
        </p:grpSpPr>
        <p:pic>
          <p:nvPicPr>
            <p:cNvPr id="6" name="Picture 5">
              <a:extLst>
                <a:ext uri="{FF2B5EF4-FFF2-40B4-BE49-F238E27FC236}">
                  <a16:creationId xmlns:a16="http://schemas.microsoft.com/office/drawing/2014/main" id="{5F3F8886-54B6-4C11-9A72-1B16098F3A89}"/>
                </a:ext>
              </a:extLst>
            </p:cNvPr>
            <p:cNvPicPr>
              <a:picLocks noChangeAspect="1"/>
            </p:cNvPicPr>
            <p:nvPr/>
          </p:nvPicPr>
          <p:blipFill>
            <a:blip r:embed="rId3"/>
            <a:stretch>
              <a:fillRect/>
            </a:stretch>
          </p:blipFill>
          <p:spPr>
            <a:xfrm>
              <a:off x="8800314" y="2685829"/>
              <a:ext cx="1503028" cy="852172"/>
            </a:xfrm>
            <a:prstGeom prst="rect">
              <a:avLst/>
            </a:prstGeom>
          </p:spPr>
        </p:pic>
        <p:pic>
          <p:nvPicPr>
            <p:cNvPr id="7" name="Picture 6">
              <a:extLst>
                <a:ext uri="{FF2B5EF4-FFF2-40B4-BE49-F238E27FC236}">
                  <a16:creationId xmlns:a16="http://schemas.microsoft.com/office/drawing/2014/main" id="{694DB591-3720-40C0-A8A3-4D21946B3654}"/>
                </a:ext>
              </a:extLst>
            </p:cNvPr>
            <p:cNvPicPr>
              <a:picLocks noChangeAspect="1"/>
            </p:cNvPicPr>
            <p:nvPr/>
          </p:nvPicPr>
          <p:blipFill>
            <a:blip r:embed="rId4"/>
            <a:stretch>
              <a:fillRect/>
            </a:stretch>
          </p:blipFill>
          <p:spPr>
            <a:xfrm>
              <a:off x="7815600" y="4909481"/>
              <a:ext cx="1002165" cy="755056"/>
            </a:xfrm>
            <a:prstGeom prst="rect">
              <a:avLst/>
            </a:prstGeom>
          </p:spPr>
        </p:pic>
        <p:sp>
          <p:nvSpPr>
            <p:cNvPr id="9" name="Rectangle 8">
              <a:extLst>
                <a:ext uri="{FF2B5EF4-FFF2-40B4-BE49-F238E27FC236}">
                  <a16:creationId xmlns:a16="http://schemas.microsoft.com/office/drawing/2014/main" id="{8157DCD9-24A4-466B-98E2-29223BC7D24F}"/>
                </a:ext>
              </a:extLst>
            </p:cNvPr>
            <p:cNvSpPr/>
            <p:nvPr/>
          </p:nvSpPr>
          <p:spPr bwMode="auto">
            <a:xfrm>
              <a:off x="7489371" y="4534793"/>
              <a:ext cx="1669143" cy="1331686"/>
            </a:xfrm>
            <a:prstGeom prst="rect">
              <a:avLst/>
            </a:prstGeom>
            <a:noFill/>
            <a:ln>
              <a:solidFill>
                <a:schemeClr val="tx1"/>
              </a:solidFill>
              <a:prstDash val="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dirty="0">
                <a:gradFill>
                  <a:gsLst>
                    <a:gs pos="0">
                      <a:srgbClr val="FFFFFF"/>
                    </a:gs>
                    <a:gs pos="100000">
                      <a:srgbClr val="FFFFFF"/>
                    </a:gs>
                  </a:gsLst>
                  <a:lin ang="5400000" scaled="0"/>
                </a:gradFill>
                <a:ea typeface="Segoe UI" pitchFamily="34" charset="0"/>
                <a:cs typeface="Segoe UI" pitchFamily="34" charset="0"/>
              </a:endParaRPr>
            </a:p>
          </p:txBody>
        </p:sp>
        <p:sp>
          <p:nvSpPr>
            <p:cNvPr id="11" name="TextBox 10">
              <a:extLst>
                <a:ext uri="{FF2B5EF4-FFF2-40B4-BE49-F238E27FC236}">
                  <a16:creationId xmlns:a16="http://schemas.microsoft.com/office/drawing/2014/main" id="{690A96B1-B28B-4A63-B5FD-BD9245207EA2}"/>
                </a:ext>
              </a:extLst>
            </p:cNvPr>
            <p:cNvSpPr txBox="1"/>
            <p:nvPr/>
          </p:nvSpPr>
          <p:spPr>
            <a:xfrm>
              <a:off x="7489371" y="5982047"/>
              <a:ext cx="1654630" cy="400110"/>
            </a:xfrm>
            <a:prstGeom prst="rect">
              <a:avLst/>
            </a:prstGeom>
            <a:noFill/>
          </p:spPr>
          <p:txBody>
            <a:bodyPr wrap="square">
              <a:spAutoFit/>
            </a:bodyPr>
            <a:lstStyle/>
            <a:p>
              <a:pPr algn="ctr"/>
              <a:r>
                <a:rPr lang="en-US" sz="2000" dirty="0"/>
                <a:t>Jump Server</a:t>
              </a:r>
            </a:p>
          </p:txBody>
        </p:sp>
        <p:sp>
          <p:nvSpPr>
            <p:cNvPr id="13" name="TextBox 12">
              <a:extLst>
                <a:ext uri="{FF2B5EF4-FFF2-40B4-BE49-F238E27FC236}">
                  <a16:creationId xmlns:a16="http://schemas.microsoft.com/office/drawing/2014/main" id="{09FB77DE-2FD3-49FC-A997-D51D845D795E}"/>
                </a:ext>
              </a:extLst>
            </p:cNvPr>
            <p:cNvSpPr txBox="1"/>
            <p:nvPr/>
          </p:nvSpPr>
          <p:spPr>
            <a:xfrm>
              <a:off x="7492074" y="4334738"/>
              <a:ext cx="1162323" cy="400110"/>
            </a:xfrm>
            <a:prstGeom prst="rect">
              <a:avLst/>
            </a:prstGeom>
            <a:solidFill>
              <a:schemeClr val="bg1"/>
            </a:solidFill>
          </p:spPr>
          <p:txBody>
            <a:bodyPr wrap="square">
              <a:spAutoFit/>
            </a:bodyPr>
            <a:lstStyle/>
            <a:p>
              <a:pPr algn="ctr"/>
              <a:r>
                <a:rPr lang="en-US" sz="2000" dirty="0"/>
                <a:t>Subnet</a:t>
              </a:r>
            </a:p>
          </p:txBody>
        </p:sp>
        <p:pic>
          <p:nvPicPr>
            <p:cNvPr id="15" name="Picture 14">
              <a:extLst>
                <a:ext uri="{FF2B5EF4-FFF2-40B4-BE49-F238E27FC236}">
                  <a16:creationId xmlns:a16="http://schemas.microsoft.com/office/drawing/2014/main" id="{D700AB46-8810-45DF-81CC-BB3A16481661}"/>
                </a:ext>
              </a:extLst>
            </p:cNvPr>
            <p:cNvPicPr>
              <a:picLocks noChangeAspect="1"/>
            </p:cNvPicPr>
            <p:nvPr/>
          </p:nvPicPr>
          <p:blipFill>
            <a:blip r:embed="rId4"/>
            <a:stretch>
              <a:fillRect/>
            </a:stretch>
          </p:blipFill>
          <p:spPr>
            <a:xfrm>
              <a:off x="10157468" y="4909481"/>
              <a:ext cx="1002165" cy="755056"/>
            </a:xfrm>
            <a:prstGeom prst="rect">
              <a:avLst/>
            </a:prstGeom>
          </p:spPr>
        </p:pic>
        <p:sp>
          <p:nvSpPr>
            <p:cNvPr id="17" name="Rectangle 16">
              <a:extLst>
                <a:ext uri="{FF2B5EF4-FFF2-40B4-BE49-F238E27FC236}">
                  <a16:creationId xmlns:a16="http://schemas.microsoft.com/office/drawing/2014/main" id="{A56263B8-BD22-4D5B-ADF3-AFA489A50000}"/>
                </a:ext>
              </a:extLst>
            </p:cNvPr>
            <p:cNvSpPr/>
            <p:nvPr/>
          </p:nvSpPr>
          <p:spPr bwMode="auto">
            <a:xfrm>
              <a:off x="9831239" y="4534793"/>
              <a:ext cx="1669143" cy="1331686"/>
            </a:xfrm>
            <a:prstGeom prst="rect">
              <a:avLst/>
            </a:prstGeom>
            <a:noFill/>
            <a:ln>
              <a:solidFill>
                <a:schemeClr val="tx1"/>
              </a:solidFill>
              <a:prstDash val="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dirty="0">
                <a:gradFill>
                  <a:gsLst>
                    <a:gs pos="0">
                      <a:srgbClr val="FFFFFF"/>
                    </a:gs>
                    <a:gs pos="100000">
                      <a:srgbClr val="FFFFFF"/>
                    </a:gs>
                  </a:gsLst>
                  <a:lin ang="5400000" scaled="0"/>
                </a:gradFill>
                <a:ea typeface="Segoe UI" pitchFamily="34" charset="0"/>
                <a:cs typeface="Segoe UI" pitchFamily="34" charset="0"/>
              </a:endParaRPr>
            </a:p>
          </p:txBody>
        </p:sp>
        <p:sp>
          <p:nvSpPr>
            <p:cNvPr id="19" name="TextBox 18">
              <a:extLst>
                <a:ext uri="{FF2B5EF4-FFF2-40B4-BE49-F238E27FC236}">
                  <a16:creationId xmlns:a16="http://schemas.microsoft.com/office/drawing/2014/main" id="{D19D4FCD-7DCE-443D-ADF7-10C6007EC850}"/>
                </a:ext>
              </a:extLst>
            </p:cNvPr>
            <p:cNvSpPr txBox="1"/>
            <p:nvPr/>
          </p:nvSpPr>
          <p:spPr>
            <a:xfrm>
              <a:off x="9569303" y="5984663"/>
              <a:ext cx="2193013" cy="400110"/>
            </a:xfrm>
            <a:prstGeom prst="rect">
              <a:avLst/>
            </a:prstGeom>
            <a:noFill/>
          </p:spPr>
          <p:txBody>
            <a:bodyPr wrap="square">
              <a:spAutoFit/>
            </a:bodyPr>
            <a:lstStyle/>
            <a:p>
              <a:pPr algn="ctr"/>
              <a:r>
                <a:rPr lang="en-US" sz="2000" dirty="0"/>
                <a:t>Workload Servers</a:t>
              </a:r>
            </a:p>
          </p:txBody>
        </p:sp>
        <p:sp>
          <p:nvSpPr>
            <p:cNvPr id="21" name="TextBox 20">
              <a:extLst>
                <a:ext uri="{FF2B5EF4-FFF2-40B4-BE49-F238E27FC236}">
                  <a16:creationId xmlns:a16="http://schemas.microsoft.com/office/drawing/2014/main" id="{7FF45D42-8C2B-41A9-9652-2F06794097DC}"/>
                </a:ext>
              </a:extLst>
            </p:cNvPr>
            <p:cNvSpPr txBox="1"/>
            <p:nvPr/>
          </p:nvSpPr>
          <p:spPr>
            <a:xfrm>
              <a:off x="10157468" y="4322027"/>
              <a:ext cx="1162323" cy="400110"/>
            </a:xfrm>
            <a:prstGeom prst="rect">
              <a:avLst/>
            </a:prstGeom>
            <a:solidFill>
              <a:schemeClr val="bg1"/>
            </a:solidFill>
          </p:spPr>
          <p:txBody>
            <a:bodyPr wrap="square">
              <a:spAutoFit/>
            </a:bodyPr>
            <a:lstStyle/>
            <a:p>
              <a:pPr algn="ctr"/>
              <a:r>
                <a:rPr lang="en-US" sz="2000" dirty="0"/>
                <a:t>Subnet</a:t>
              </a:r>
            </a:p>
          </p:txBody>
        </p:sp>
        <p:sp>
          <p:nvSpPr>
            <p:cNvPr id="23" name="TextBox 22">
              <a:extLst>
                <a:ext uri="{FF2B5EF4-FFF2-40B4-BE49-F238E27FC236}">
                  <a16:creationId xmlns:a16="http://schemas.microsoft.com/office/drawing/2014/main" id="{FB83AE63-CED1-449B-A065-023BD6C7434B}"/>
                </a:ext>
              </a:extLst>
            </p:cNvPr>
            <p:cNvSpPr txBox="1"/>
            <p:nvPr/>
          </p:nvSpPr>
          <p:spPr>
            <a:xfrm>
              <a:off x="10306763" y="1331771"/>
              <a:ext cx="1162323" cy="400110"/>
            </a:xfrm>
            <a:prstGeom prst="rect">
              <a:avLst/>
            </a:prstGeom>
            <a:solidFill>
              <a:schemeClr val="bg1"/>
            </a:solidFill>
          </p:spPr>
          <p:txBody>
            <a:bodyPr wrap="square">
              <a:spAutoFit/>
            </a:bodyPr>
            <a:lstStyle/>
            <a:p>
              <a:pPr algn="ctr"/>
              <a:r>
                <a:rPr lang="en-US" sz="2000" dirty="0"/>
                <a:t>Bing</a:t>
              </a:r>
            </a:p>
          </p:txBody>
        </p:sp>
        <p:sp>
          <p:nvSpPr>
            <p:cNvPr id="25" name="TextBox 24">
              <a:extLst>
                <a:ext uri="{FF2B5EF4-FFF2-40B4-BE49-F238E27FC236}">
                  <a16:creationId xmlns:a16="http://schemas.microsoft.com/office/drawing/2014/main" id="{71681BB5-CEC4-4DB6-AC31-D6C5CE7E2A06}"/>
                </a:ext>
              </a:extLst>
            </p:cNvPr>
            <p:cNvSpPr txBox="1"/>
            <p:nvPr/>
          </p:nvSpPr>
          <p:spPr>
            <a:xfrm>
              <a:off x="7474859" y="1331771"/>
              <a:ext cx="1669142" cy="400110"/>
            </a:xfrm>
            <a:prstGeom prst="rect">
              <a:avLst/>
            </a:prstGeom>
            <a:solidFill>
              <a:schemeClr val="bg1"/>
            </a:solidFill>
          </p:spPr>
          <p:txBody>
            <a:bodyPr wrap="square">
              <a:spAutoFit/>
            </a:bodyPr>
            <a:lstStyle/>
            <a:p>
              <a:pPr algn="ctr"/>
              <a:r>
                <a:rPr lang="en-US" sz="2000" dirty="0"/>
                <a:t>DNS Lookup</a:t>
              </a:r>
            </a:p>
          </p:txBody>
        </p:sp>
        <p:cxnSp>
          <p:nvCxnSpPr>
            <p:cNvPr id="28" name="Connector: Elbow 27">
              <a:extLst>
                <a:ext uri="{FF2B5EF4-FFF2-40B4-BE49-F238E27FC236}">
                  <a16:creationId xmlns:a16="http://schemas.microsoft.com/office/drawing/2014/main" id="{A08C1C44-DF17-4A0B-B948-19F2577551D9}"/>
                </a:ext>
              </a:extLst>
            </p:cNvPr>
            <p:cNvCxnSpPr>
              <a:cxnSpLocks/>
              <a:stCxn id="6" idx="0"/>
              <a:endCxn id="23" idx="2"/>
            </p:cNvCxnSpPr>
            <p:nvPr/>
          </p:nvCxnSpPr>
          <p:spPr>
            <a:xfrm rot="5400000" flipH="1" flipV="1">
              <a:off x="9742902" y="1540807"/>
              <a:ext cx="953948" cy="1336097"/>
            </a:xfrm>
            <a:prstGeom prst="bentConnector3">
              <a:avLst/>
            </a:prstGeom>
            <a:ln>
              <a:solidFill>
                <a:schemeClr val="tx1"/>
              </a:solidFill>
              <a:headEnd type="none" w="lg" len="med"/>
              <a:tailEnd type="triangle"/>
            </a:ln>
          </p:spPr>
          <p:style>
            <a:lnRef idx="1">
              <a:schemeClr val="accent1"/>
            </a:lnRef>
            <a:fillRef idx="0">
              <a:schemeClr val="accent1"/>
            </a:fillRef>
            <a:effectRef idx="0">
              <a:schemeClr val="accent1"/>
            </a:effectRef>
            <a:fontRef idx="minor">
              <a:schemeClr val="tx1"/>
            </a:fontRef>
          </p:style>
        </p:cxnSp>
        <p:cxnSp>
          <p:nvCxnSpPr>
            <p:cNvPr id="29" name="Connector: Elbow 28">
              <a:extLst>
                <a:ext uri="{FF2B5EF4-FFF2-40B4-BE49-F238E27FC236}">
                  <a16:creationId xmlns:a16="http://schemas.microsoft.com/office/drawing/2014/main" id="{E2557764-D350-469E-9D02-A36A4BFCEC26}"/>
                </a:ext>
              </a:extLst>
            </p:cNvPr>
            <p:cNvCxnSpPr>
              <a:cxnSpLocks/>
              <a:stCxn id="6" idx="0"/>
              <a:endCxn id="25" idx="2"/>
            </p:cNvCxnSpPr>
            <p:nvPr/>
          </p:nvCxnSpPr>
          <p:spPr>
            <a:xfrm rot="16200000" flipV="1">
              <a:off x="8453655" y="1587656"/>
              <a:ext cx="953948" cy="1242398"/>
            </a:xfrm>
            <a:prstGeom prst="bentConnector3">
              <a:avLst>
                <a:gd name="adj1" fmla="val 50000"/>
              </a:avLst>
            </a:prstGeom>
            <a:ln>
              <a:solidFill>
                <a:schemeClr val="tx1"/>
              </a:solidFill>
              <a:headEnd type="none" w="lg" len="med"/>
              <a:tailEnd type="triangle"/>
            </a:ln>
          </p:spPr>
          <p:style>
            <a:lnRef idx="1">
              <a:schemeClr val="accent1"/>
            </a:lnRef>
            <a:fillRef idx="0">
              <a:schemeClr val="accent1"/>
            </a:fillRef>
            <a:effectRef idx="0">
              <a:schemeClr val="accent1"/>
            </a:effectRef>
            <a:fontRef idx="minor">
              <a:schemeClr val="tx1"/>
            </a:fontRef>
          </p:style>
        </p:cxnSp>
        <p:sp>
          <p:nvSpPr>
            <p:cNvPr id="1028" name="TextBox 1027">
              <a:extLst>
                <a:ext uri="{FF2B5EF4-FFF2-40B4-BE49-F238E27FC236}">
                  <a16:creationId xmlns:a16="http://schemas.microsoft.com/office/drawing/2014/main" id="{554F9E54-6C7E-4E3F-B705-A9997FEFCC7C}"/>
                </a:ext>
              </a:extLst>
            </p:cNvPr>
            <p:cNvSpPr txBox="1"/>
            <p:nvPr/>
          </p:nvSpPr>
          <p:spPr>
            <a:xfrm>
              <a:off x="10132530" y="2218494"/>
              <a:ext cx="1503028" cy="707886"/>
            </a:xfrm>
            <a:prstGeom prst="rect">
              <a:avLst/>
            </a:prstGeom>
            <a:solidFill>
              <a:schemeClr val="bg1"/>
            </a:solidFill>
          </p:spPr>
          <p:txBody>
            <a:bodyPr wrap="square">
              <a:spAutoFit/>
            </a:bodyPr>
            <a:lstStyle/>
            <a:p>
              <a:pPr algn="ctr"/>
              <a:r>
                <a:rPr lang="en-US" sz="2000" dirty="0"/>
                <a:t>Application rule</a:t>
              </a:r>
            </a:p>
          </p:txBody>
        </p:sp>
        <p:sp>
          <p:nvSpPr>
            <p:cNvPr id="1029" name="TextBox 1028">
              <a:extLst>
                <a:ext uri="{FF2B5EF4-FFF2-40B4-BE49-F238E27FC236}">
                  <a16:creationId xmlns:a16="http://schemas.microsoft.com/office/drawing/2014/main" id="{2BF7A0F0-D963-4A33-AE6B-046930CDBE27}"/>
                </a:ext>
              </a:extLst>
            </p:cNvPr>
            <p:cNvSpPr txBox="1"/>
            <p:nvPr/>
          </p:nvSpPr>
          <p:spPr>
            <a:xfrm>
              <a:off x="7565168" y="2224926"/>
              <a:ext cx="1503028" cy="707886"/>
            </a:xfrm>
            <a:prstGeom prst="rect">
              <a:avLst/>
            </a:prstGeom>
            <a:solidFill>
              <a:schemeClr val="bg1"/>
            </a:solidFill>
          </p:spPr>
          <p:txBody>
            <a:bodyPr wrap="square">
              <a:spAutoFit/>
            </a:bodyPr>
            <a:lstStyle/>
            <a:p>
              <a:pPr algn="ctr"/>
              <a:r>
                <a:rPr lang="en-US" sz="2000" dirty="0"/>
                <a:t>Network rule</a:t>
              </a:r>
            </a:p>
          </p:txBody>
        </p:sp>
        <p:cxnSp>
          <p:nvCxnSpPr>
            <p:cNvPr id="1033" name="Straight Arrow Connector 1032">
              <a:extLst>
                <a:ext uri="{FF2B5EF4-FFF2-40B4-BE49-F238E27FC236}">
                  <a16:creationId xmlns:a16="http://schemas.microsoft.com/office/drawing/2014/main" id="{DE620850-5B34-44EF-9CF0-3B32F47D68CA}"/>
                </a:ext>
              </a:extLst>
            </p:cNvPr>
            <p:cNvCxnSpPr>
              <a:stCxn id="17" idx="1"/>
              <a:endCxn id="9" idx="3"/>
            </p:cNvCxnSpPr>
            <p:nvPr/>
          </p:nvCxnSpPr>
          <p:spPr>
            <a:xfrm flipH="1">
              <a:off x="9158514" y="5200636"/>
              <a:ext cx="672725" cy="0"/>
            </a:xfrm>
            <a:prstGeom prst="straightConnector1">
              <a:avLst/>
            </a:prstGeom>
            <a:ln>
              <a:solidFill>
                <a:schemeClr val="tx1"/>
              </a:solidFill>
              <a:headEnd type="none" w="lg" len="med"/>
              <a:tailEnd type="triangle"/>
            </a:ln>
          </p:spPr>
          <p:style>
            <a:lnRef idx="1">
              <a:schemeClr val="accent1"/>
            </a:lnRef>
            <a:fillRef idx="0">
              <a:schemeClr val="accent1"/>
            </a:fillRef>
            <a:effectRef idx="0">
              <a:schemeClr val="accent1"/>
            </a:effectRef>
            <a:fontRef idx="minor">
              <a:schemeClr val="tx1"/>
            </a:fontRef>
          </p:style>
        </p:cxnSp>
        <p:cxnSp>
          <p:nvCxnSpPr>
            <p:cNvPr id="1034" name="Connector: Elbow 1033">
              <a:extLst>
                <a:ext uri="{FF2B5EF4-FFF2-40B4-BE49-F238E27FC236}">
                  <a16:creationId xmlns:a16="http://schemas.microsoft.com/office/drawing/2014/main" id="{FC85A532-F019-4A46-B8D1-B574134E5502}"/>
                </a:ext>
              </a:extLst>
            </p:cNvPr>
            <p:cNvCxnSpPr>
              <a:cxnSpLocks/>
              <a:stCxn id="13" idx="0"/>
              <a:endCxn id="6" idx="2"/>
            </p:cNvCxnSpPr>
            <p:nvPr/>
          </p:nvCxnSpPr>
          <p:spPr>
            <a:xfrm rot="5400000" flipH="1" flipV="1">
              <a:off x="8414164" y="3197075"/>
              <a:ext cx="796737" cy="1478591"/>
            </a:xfrm>
            <a:prstGeom prst="bentConnector3">
              <a:avLst>
                <a:gd name="adj1" fmla="val 50000"/>
              </a:avLst>
            </a:prstGeom>
            <a:ln>
              <a:solidFill>
                <a:schemeClr val="tx1"/>
              </a:solidFill>
              <a:headEnd type="none" w="lg" len="med"/>
              <a:tailEnd type="triangle"/>
            </a:ln>
          </p:spPr>
          <p:style>
            <a:lnRef idx="1">
              <a:schemeClr val="accent1"/>
            </a:lnRef>
            <a:fillRef idx="0">
              <a:schemeClr val="accent1"/>
            </a:fillRef>
            <a:effectRef idx="0">
              <a:schemeClr val="accent1"/>
            </a:effectRef>
            <a:fontRef idx="minor">
              <a:schemeClr val="tx1"/>
            </a:fontRef>
          </p:style>
        </p:cxnSp>
        <p:sp>
          <p:nvSpPr>
            <p:cNvPr id="1037" name="TextBox 1036">
              <a:extLst>
                <a:ext uri="{FF2B5EF4-FFF2-40B4-BE49-F238E27FC236}">
                  <a16:creationId xmlns:a16="http://schemas.microsoft.com/office/drawing/2014/main" id="{FA218DE8-3365-4073-8F15-E0DDE8FFCB9E}"/>
                </a:ext>
              </a:extLst>
            </p:cNvPr>
            <p:cNvSpPr txBox="1"/>
            <p:nvPr/>
          </p:nvSpPr>
          <p:spPr>
            <a:xfrm>
              <a:off x="7914667" y="3557684"/>
              <a:ext cx="1590847" cy="369331"/>
            </a:xfrm>
            <a:prstGeom prst="rect">
              <a:avLst/>
            </a:prstGeom>
            <a:solidFill>
              <a:schemeClr val="bg1"/>
            </a:solidFill>
          </p:spPr>
          <p:txBody>
            <a:bodyPr wrap="square">
              <a:spAutoFit/>
            </a:bodyPr>
            <a:lstStyle/>
            <a:p>
              <a:pPr algn="ctr"/>
              <a:r>
                <a:rPr lang="en-US" sz="1800" dirty="0"/>
                <a:t>Custom route</a:t>
              </a:r>
            </a:p>
          </p:txBody>
        </p:sp>
      </p:grpSp>
      <p:sp>
        <p:nvSpPr>
          <p:cNvPr id="8" name="Rectangle 7">
            <a:extLst>
              <a:ext uri="{FF2B5EF4-FFF2-40B4-BE49-F238E27FC236}">
                <a16:creationId xmlns:a16="http://schemas.microsoft.com/office/drawing/2014/main" id="{451B9B18-AB8E-4529-8A13-45D256E65657}"/>
              </a:ext>
              <a:ext uri="{C183D7F6-B498-43B3-948B-1728B52AA6E4}">
                <adec:decorative xmlns:adec="http://schemas.microsoft.com/office/drawing/2017/decorative" val="1"/>
              </a:ext>
            </a:extLst>
          </p:cNvPr>
          <p:cNvSpPr/>
          <p:nvPr/>
        </p:nvSpPr>
        <p:spPr bwMode="auto">
          <a:xfrm>
            <a:off x="7089289" y="1210924"/>
            <a:ext cx="4905012" cy="5158147"/>
          </a:xfrm>
          <a:prstGeom prst="rect">
            <a:avLst/>
          </a:prstGeom>
          <a:noFill/>
          <a:ln w="6350" cap="flat" cmpd="sng" algn="ctr">
            <a:solidFill>
              <a:srgbClr val="FFFFFF">
                <a:lumMod val="75000"/>
              </a:srgbClr>
            </a:solidFill>
            <a:prstDash val="solid"/>
            <a:headEnd type="none" w="med" len="med"/>
            <a:tailEnd type="none" w="med" len="med"/>
          </a:ln>
          <a:effectLst/>
        </p:spPr>
        <p:style>
          <a:lnRef idx="0">
            <a:scrgbClr r="0" g="0" b="0"/>
          </a:lnRef>
          <a:fillRef idx="0">
            <a:scrgbClr r="0" g="0" b="0"/>
          </a:fillRef>
          <a:effectRef idx="0">
            <a:scrgbClr r="0" g="0" b="0"/>
          </a:effectRef>
          <a:fontRef idx="major"/>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eaLnBrk="1" fontAlgn="base" latinLnBrk="0" hangingPunct="1">
              <a:lnSpc>
                <a:spcPct val="100000"/>
              </a:lnSpc>
              <a:spcBef>
                <a:spcPct val="0"/>
              </a:spcBef>
              <a:spcAft>
                <a:spcPct val="0"/>
              </a:spcAft>
              <a:buClrTx/>
              <a:buSzTx/>
              <a:buFontTx/>
              <a:buNone/>
              <a:tabLst/>
              <a:defRPr/>
            </a:pPr>
            <a:endParaRPr kumimoji="0" lang="en-IN" sz="2400" b="0" i="0" u="none" strike="noStrike" kern="0" cap="none" spc="0" normalizeH="0" baseline="0" noProof="0" dirty="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Tree>
    <p:extLst>
      <p:ext uri="{BB962C8B-B14F-4D97-AF65-F5344CB8AC3E}">
        <p14:creationId xmlns:p14="http://schemas.microsoft.com/office/powerpoint/2010/main" val="1123664200"/>
      </p:ext>
    </p:extLst>
  </p:cSld>
  <p:clrMapOvr>
    <a:masterClrMapping/>
  </p:clrMapOvr>
  <p:transition>
    <p:fade/>
  </p:transition>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984F99-2AE9-41EC-9926-F2D4686F0849}"/>
              </a:ext>
            </a:extLst>
          </p:cNvPr>
          <p:cNvSpPr>
            <a:spLocks noGrp="1"/>
          </p:cNvSpPr>
          <p:nvPr>
            <p:ph type="title"/>
          </p:nvPr>
        </p:nvSpPr>
        <p:spPr/>
        <p:txBody>
          <a:bodyPr/>
          <a:lstStyle/>
          <a:p>
            <a:r>
              <a:rPr lang="en-US" dirty="0">
                <a:cs typeface="Segoe UI"/>
              </a:rPr>
              <a:t>Lab 08 – </a:t>
            </a:r>
            <a:r>
              <a:rPr lang="en-US" dirty="0">
                <a:cs typeface="Segoe UI Semilight"/>
              </a:rPr>
              <a:t>Azure Firewall</a:t>
            </a:r>
            <a:endParaRPr lang="en-US" dirty="0"/>
          </a:p>
        </p:txBody>
      </p:sp>
      <p:sp>
        <p:nvSpPr>
          <p:cNvPr id="3" name="Rectangle 2">
            <a:extLst>
              <a:ext uri="{FF2B5EF4-FFF2-40B4-BE49-F238E27FC236}">
                <a16:creationId xmlns:a16="http://schemas.microsoft.com/office/drawing/2014/main" id="{856D2AC7-6C4C-4F95-99F4-82E08C727800}"/>
              </a:ext>
            </a:extLst>
          </p:cNvPr>
          <p:cNvSpPr/>
          <p:nvPr/>
        </p:nvSpPr>
        <p:spPr bwMode="auto">
          <a:xfrm>
            <a:off x="612302" y="1058807"/>
            <a:ext cx="9167129" cy="5546914"/>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fr-FR" sz="2400" dirty="0" err="1">
              <a:gradFill>
                <a:gsLst>
                  <a:gs pos="0">
                    <a:srgbClr val="FFFFFF"/>
                  </a:gs>
                  <a:gs pos="100000">
                    <a:srgbClr val="FFFFFF"/>
                  </a:gs>
                </a:gsLst>
                <a:lin ang="5400000" scaled="0"/>
              </a:gradFill>
              <a:ea typeface="Segoe UI" pitchFamily="34" charset="0"/>
              <a:cs typeface="Segoe UI" pitchFamily="34" charset="0"/>
            </a:endParaRPr>
          </a:p>
        </p:txBody>
      </p:sp>
      <p:pic>
        <p:nvPicPr>
          <p:cNvPr id="4" name="Graphic 3">
            <a:extLst>
              <a:ext uri="{FF2B5EF4-FFF2-40B4-BE49-F238E27FC236}">
                <a16:creationId xmlns:a16="http://schemas.microsoft.com/office/drawing/2014/main" id="{C5184800-6A75-4480-90C0-823F826CF418}"/>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273002" y="2237310"/>
            <a:ext cx="420688" cy="420688"/>
          </a:xfrm>
          <a:prstGeom prst="rect">
            <a:avLst/>
          </a:prstGeom>
        </p:spPr>
      </p:pic>
      <p:sp>
        <p:nvSpPr>
          <p:cNvPr id="5" name="Rectangle 4">
            <a:extLst>
              <a:ext uri="{FF2B5EF4-FFF2-40B4-BE49-F238E27FC236}">
                <a16:creationId xmlns:a16="http://schemas.microsoft.com/office/drawing/2014/main" id="{EB643873-AE14-4B83-839B-830F86B721AC}"/>
              </a:ext>
            </a:extLst>
          </p:cNvPr>
          <p:cNvSpPr/>
          <p:nvPr/>
        </p:nvSpPr>
        <p:spPr bwMode="auto">
          <a:xfrm>
            <a:off x="1221742" y="2633010"/>
            <a:ext cx="7052479" cy="3583704"/>
          </a:xfrm>
          <a:prstGeom prst="rect">
            <a:avLst/>
          </a:prstGeom>
          <a:noFill/>
          <a:ln>
            <a:solidFill>
              <a:schemeClr val="tx1"/>
            </a:solidFill>
            <a:prstDash val="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fr-FR" sz="2400" dirty="0" err="1">
              <a:gradFill>
                <a:gsLst>
                  <a:gs pos="0">
                    <a:srgbClr val="FFFFFF"/>
                  </a:gs>
                  <a:gs pos="100000">
                    <a:srgbClr val="FFFFFF"/>
                  </a:gs>
                </a:gsLst>
                <a:lin ang="5400000" scaled="0"/>
              </a:gradFill>
              <a:cs typeface="Segoe UI" pitchFamily="34" charset="0"/>
            </a:endParaRPr>
          </a:p>
        </p:txBody>
      </p:sp>
      <p:sp>
        <p:nvSpPr>
          <p:cNvPr id="6" name="TextBox 5">
            <a:extLst>
              <a:ext uri="{FF2B5EF4-FFF2-40B4-BE49-F238E27FC236}">
                <a16:creationId xmlns:a16="http://schemas.microsoft.com/office/drawing/2014/main" id="{5B52DD40-0A32-43D4-93DA-96BF5D852227}"/>
              </a:ext>
            </a:extLst>
          </p:cNvPr>
          <p:cNvSpPr txBox="1"/>
          <p:nvPr/>
        </p:nvSpPr>
        <p:spPr>
          <a:xfrm>
            <a:off x="1693690" y="2274667"/>
            <a:ext cx="2742164" cy="276999"/>
          </a:xfrm>
          <a:prstGeom prst="rect">
            <a:avLst/>
          </a:prstGeom>
          <a:noFill/>
        </p:spPr>
        <p:txBody>
          <a:bodyPr wrap="square">
            <a:spAutoFit/>
          </a:bodyPr>
          <a:lstStyle/>
          <a:p>
            <a:r>
              <a:rPr lang="en-US" sz="1200" b="1" i="0" dirty="0">
                <a:solidFill>
                  <a:srgbClr val="222222"/>
                </a:solidFill>
                <a:effectLst/>
                <a:latin typeface="segoe-ui_normal"/>
              </a:rPr>
              <a:t>Test-FW-VN</a:t>
            </a:r>
            <a:r>
              <a:rPr lang="fr-FR" sz="1200" b="1" dirty="0"/>
              <a:t> </a:t>
            </a:r>
            <a:r>
              <a:rPr lang="fr-FR" sz="1200" dirty="0"/>
              <a:t>10.0.0.0/16</a:t>
            </a:r>
          </a:p>
        </p:txBody>
      </p:sp>
      <p:sp>
        <p:nvSpPr>
          <p:cNvPr id="7" name="Rectangle 6">
            <a:extLst>
              <a:ext uri="{FF2B5EF4-FFF2-40B4-BE49-F238E27FC236}">
                <a16:creationId xmlns:a16="http://schemas.microsoft.com/office/drawing/2014/main" id="{81744AD7-2636-4FCD-A2E4-7231A2D89207}"/>
              </a:ext>
            </a:extLst>
          </p:cNvPr>
          <p:cNvSpPr/>
          <p:nvPr/>
        </p:nvSpPr>
        <p:spPr bwMode="auto">
          <a:xfrm>
            <a:off x="1400528" y="4715080"/>
            <a:ext cx="3259255" cy="1194075"/>
          </a:xfrm>
          <a:prstGeom prst="rect">
            <a:avLst/>
          </a:prstGeom>
          <a:noFill/>
          <a:ln>
            <a:solidFill>
              <a:schemeClr val="tx1"/>
            </a:solidFill>
            <a:prstDash val="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fr-FR" sz="2400" dirty="0" err="1">
              <a:gradFill>
                <a:gsLst>
                  <a:gs pos="0">
                    <a:srgbClr val="FFFFFF"/>
                  </a:gs>
                  <a:gs pos="100000">
                    <a:srgbClr val="FFFFFF"/>
                  </a:gs>
                </a:gsLst>
                <a:lin ang="5400000" scaled="0"/>
              </a:gradFill>
              <a:cs typeface="Segoe UI" pitchFamily="34" charset="0"/>
            </a:endParaRPr>
          </a:p>
        </p:txBody>
      </p:sp>
      <p:sp>
        <p:nvSpPr>
          <p:cNvPr id="8" name="TextBox 7">
            <a:extLst>
              <a:ext uri="{FF2B5EF4-FFF2-40B4-BE49-F238E27FC236}">
                <a16:creationId xmlns:a16="http://schemas.microsoft.com/office/drawing/2014/main" id="{50736542-F87B-419A-BC5B-A49F74A6C1B1}"/>
              </a:ext>
            </a:extLst>
          </p:cNvPr>
          <p:cNvSpPr txBox="1"/>
          <p:nvPr/>
        </p:nvSpPr>
        <p:spPr>
          <a:xfrm>
            <a:off x="1432087" y="1521234"/>
            <a:ext cx="1323754" cy="276999"/>
          </a:xfrm>
          <a:prstGeom prst="rect">
            <a:avLst/>
          </a:prstGeom>
          <a:noFill/>
        </p:spPr>
        <p:txBody>
          <a:bodyPr wrap="square">
            <a:spAutoFit/>
          </a:bodyPr>
          <a:lstStyle/>
          <a:p>
            <a:r>
              <a:rPr lang="en-US" sz="1200" b="1" i="0" dirty="0">
                <a:solidFill>
                  <a:srgbClr val="222222"/>
                </a:solidFill>
                <a:effectLst/>
                <a:latin typeface="segoe-ui_normal"/>
              </a:rPr>
              <a:t>AZ500LAB08</a:t>
            </a:r>
            <a:endParaRPr lang="fr-FR" sz="1200" b="1" dirty="0"/>
          </a:p>
        </p:txBody>
      </p:sp>
      <p:pic>
        <p:nvPicPr>
          <p:cNvPr id="9" name="Graphic 8">
            <a:extLst>
              <a:ext uri="{FF2B5EF4-FFF2-40B4-BE49-F238E27FC236}">
                <a16:creationId xmlns:a16="http://schemas.microsoft.com/office/drawing/2014/main" id="{358AE32E-CDB2-4109-AB02-C02FA1DAD584}"/>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051685" y="1468817"/>
            <a:ext cx="383916" cy="383916"/>
          </a:xfrm>
          <a:prstGeom prst="rect">
            <a:avLst/>
          </a:prstGeom>
        </p:spPr>
      </p:pic>
      <p:sp>
        <p:nvSpPr>
          <p:cNvPr id="10" name="TextBox 9">
            <a:extLst>
              <a:ext uri="{FF2B5EF4-FFF2-40B4-BE49-F238E27FC236}">
                <a16:creationId xmlns:a16="http://schemas.microsoft.com/office/drawing/2014/main" id="{10D509BF-E461-4175-B9B1-5DAD6290B84B}"/>
              </a:ext>
            </a:extLst>
          </p:cNvPr>
          <p:cNvSpPr txBox="1"/>
          <p:nvPr/>
        </p:nvSpPr>
        <p:spPr>
          <a:xfrm>
            <a:off x="588263" y="1058807"/>
            <a:ext cx="1611133" cy="276999"/>
          </a:xfrm>
          <a:prstGeom prst="rect">
            <a:avLst/>
          </a:prstGeom>
          <a:noFill/>
        </p:spPr>
        <p:txBody>
          <a:bodyPr wrap="square">
            <a:spAutoFit/>
          </a:bodyPr>
          <a:lstStyle/>
          <a:p>
            <a:r>
              <a:rPr lang="fr-FR" sz="1200" b="1" dirty="0">
                <a:solidFill>
                  <a:srgbClr val="0070C0"/>
                </a:solidFill>
              </a:rPr>
              <a:t>Exercise1, Task1</a:t>
            </a:r>
          </a:p>
        </p:txBody>
      </p:sp>
      <p:sp>
        <p:nvSpPr>
          <p:cNvPr id="11" name="Rectangle 10">
            <a:extLst>
              <a:ext uri="{FF2B5EF4-FFF2-40B4-BE49-F238E27FC236}">
                <a16:creationId xmlns:a16="http://schemas.microsoft.com/office/drawing/2014/main" id="{5DC59E45-4A5B-4FCD-9724-26AD11B23087}"/>
              </a:ext>
            </a:extLst>
          </p:cNvPr>
          <p:cNvSpPr/>
          <p:nvPr/>
        </p:nvSpPr>
        <p:spPr bwMode="auto">
          <a:xfrm>
            <a:off x="1053223" y="1893584"/>
            <a:ext cx="8369746" cy="4491718"/>
          </a:xfrm>
          <a:prstGeom prst="rect">
            <a:avLst/>
          </a:prstGeom>
          <a:noFill/>
          <a:ln>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fr-FR" sz="2400" dirty="0" err="1">
              <a:gradFill>
                <a:gsLst>
                  <a:gs pos="0">
                    <a:srgbClr val="FFFFFF"/>
                  </a:gs>
                  <a:gs pos="100000">
                    <a:srgbClr val="FFFFFF"/>
                  </a:gs>
                </a:gsLst>
                <a:lin ang="5400000" scaled="0"/>
              </a:gradFill>
              <a:cs typeface="Segoe UI" pitchFamily="34" charset="0"/>
            </a:endParaRPr>
          </a:p>
        </p:txBody>
      </p:sp>
      <p:sp>
        <p:nvSpPr>
          <p:cNvPr id="14" name="TextBox 13">
            <a:extLst>
              <a:ext uri="{FF2B5EF4-FFF2-40B4-BE49-F238E27FC236}">
                <a16:creationId xmlns:a16="http://schemas.microsoft.com/office/drawing/2014/main" id="{570D9D18-2DB7-4F2E-9F8F-19376029A20C}"/>
              </a:ext>
            </a:extLst>
          </p:cNvPr>
          <p:cNvSpPr txBox="1"/>
          <p:nvPr/>
        </p:nvSpPr>
        <p:spPr>
          <a:xfrm>
            <a:off x="1340608" y="5889312"/>
            <a:ext cx="2403540" cy="276999"/>
          </a:xfrm>
          <a:prstGeom prst="rect">
            <a:avLst/>
          </a:prstGeom>
          <a:noFill/>
        </p:spPr>
        <p:txBody>
          <a:bodyPr wrap="square">
            <a:spAutoFit/>
          </a:bodyPr>
          <a:lstStyle/>
          <a:p>
            <a:r>
              <a:rPr lang="en-US" sz="1200" b="1" i="0" dirty="0">
                <a:solidFill>
                  <a:srgbClr val="222222"/>
                </a:solidFill>
                <a:effectLst/>
                <a:latin typeface="segoe-ui_normal"/>
              </a:rPr>
              <a:t>Workload-SN</a:t>
            </a:r>
            <a:r>
              <a:rPr lang="fr-FR" sz="1200" b="1" dirty="0"/>
              <a:t> </a:t>
            </a:r>
            <a:r>
              <a:rPr lang="fr-FR" sz="1200" dirty="0"/>
              <a:t>10.0.2.0/24</a:t>
            </a:r>
          </a:p>
        </p:txBody>
      </p:sp>
      <p:pic>
        <p:nvPicPr>
          <p:cNvPr id="15" name="Graphic 14">
            <a:extLst>
              <a:ext uri="{FF2B5EF4-FFF2-40B4-BE49-F238E27FC236}">
                <a16:creationId xmlns:a16="http://schemas.microsoft.com/office/drawing/2014/main" id="{32424DD9-9223-4EB2-B760-94B4092F1839}"/>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3292050" y="4948922"/>
            <a:ext cx="411161" cy="411161"/>
          </a:xfrm>
          <a:prstGeom prst="rect">
            <a:avLst/>
          </a:prstGeom>
        </p:spPr>
      </p:pic>
      <p:sp>
        <p:nvSpPr>
          <p:cNvPr id="16" name="TextBox 15">
            <a:extLst>
              <a:ext uri="{FF2B5EF4-FFF2-40B4-BE49-F238E27FC236}">
                <a16:creationId xmlns:a16="http://schemas.microsoft.com/office/drawing/2014/main" id="{CBDB6334-929C-4374-A157-63969F331A9F}"/>
              </a:ext>
            </a:extLst>
          </p:cNvPr>
          <p:cNvSpPr txBox="1"/>
          <p:nvPr/>
        </p:nvSpPr>
        <p:spPr>
          <a:xfrm>
            <a:off x="2823285" y="5378347"/>
            <a:ext cx="1348692" cy="646331"/>
          </a:xfrm>
          <a:prstGeom prst="rect">
            <a:avLst/>
          </a:prstGeom>
          <a:noFill/>
        </p:spPr>
        <p:txBody>
          <a:bodyPr wrap="square">
            <a:spAutoFit/>
          </a:bodyPr>
          <a:lstStyle/>
          <a:p>
            <a:pPr algn="ctr"/>
            <a:r>
              <a:rPr lang="fr-FR" sz="1200" b="1" dirty="0" err="1"/>
              <a:t>Srv</a:t>
            </a:r>
            <a:r>
              <a:rPr lang="fr-FR" sz="1200" b="1" dirty="0"/>
              <a:t>-Work</a:t>
            </a:r>
          </a:p>
          <a:p>
            <a:pPr algn="ctr"/>
            <a:r>
              <a:rPr lang="fr-FR" sz="1200" dirty="0"/>
              <a:t>10.0.2.4</a:t>
            </a:r>
          </a:p>
          <a:p>
            <a:pPr algn="ctr"/>
            <a:endParaRPr lang="fr-FR" sz="1200" b="1" dirty="0"/>
          </a:p>
        </p:txBody>
      </p:sp>
      <p:pic>
        <p:nvPicPr>
          <p:cNvPr id="19" name="Graphic 18">
            <a:extLst>
              <a:ext uri="{FF2B5EF4-FFF2-40B4-BE49-F238E27FC236}">
                <a16:creationId xmlns:a16="http://schemas.microsoft.com/office/drawing/2014/main" id="{191BD316-AB92-49B1-B52C-FED9B9FCE0D9}"/>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6851490" y="4930658"/>
            <a:ext cx="411161" cy="411161"/>
          </a:xfrm>
          <a:prstGeom prst="rect">
            <a:avLst/>
          </a:prstGeom>
        </p:spPr>
      </p:pic>
      <p:sp>
        <p:nvSpPr>
          <p:cNvPr id="20" name="TextBox 19">
            <a:extLst>
              <a:ext uri="{FF2B5EF4-FFF2-40B4-BE49-F238E27FC236}">
                <a16:creationId xmlns:a16="http://schemas.microsoft.com/office/drawing/2014/main" id="{7B3FE721-CD27-4ED8-8DBC-ACF520781D40}"/>
              </a:ext>
            </a:extLst>
          </p:cNvPr>
          <p:cNvSpPr txBox="1"/>
          <p:nvPr/>
        </p:nvSpPr>
        <p:spPr>
          <a:xfrm>
            <a:off x="6382725" y="5360083"/>
            <a:ext cx="1348692" cy="646331"/>
          </a:xfrm>
          <a:prstGeom prst="rect">
            <a:avLst/>
          </a:prstGeom>
          <a:noFill/>
        </p:spPr>
        <p:txBody>
          <a:bodyPr wrap="square">
            <a:spAutoFit/>
          </a:bodyPr>
          <a:lstStyle/>
          <a:p>
            <a:pPr algn="ctr"/>
            <a:r>
              <a:rPr lang="fr-FR" sz="1200" b="1" dirty="0" err="1"/>
              <a:t>Srv</a:t>
            </a:r>
            <a:r>
              <a:rPr lang="fr-FR" sz="1200" b="1" dirty="0"/>
              <a:t>-Jump</a:t>
            </a:r>
            <a:r>
              <a:rPr lang="en-US" sz="1200" b="1" i="0" dirty="0">
                <a:solidFill>
                  <a:srgbClr val="222222"/>
                </a:solidFill>
                <a:effectLst/>
                <a:latin typeface="segoe-ui_normal"/>
              </a:rPr>
              <a:t> </a:t>
            </a:r>
            <a:r>
              <a:rPr lang="fr-FR" sz="1200" dirty="0"/>
              <a:t>10.0.3.4</a:t>
            </a:r>
          </a:p>
          <a:p>
            <a:pPr algn="ctr"/>
            <a:endParaRPr lang="fr-FR" sz="1200" b="1" dirty="0"/>
          </a:p>
        </p:txBody>
      </p:sp>
      <p:sp>
        <p:nvSpPr>
          <p:cNvPr id="22" name="Rectangle 21">
            <a:extLst>
              <a:ext uri="{FF2B5EF4-FFF2-40B4-BE49-F238E27FC236}">
                <a16:creationId xmlns:a16="http://schemas.microsoft.com/office/drawing/2014/main" id="{3FE3EF80-303F-4277-B6B2-18A74798F881}"/>
              </a:ext>
            </a:extLst>
          </p:cNvPr>
          <p:cNvSpPr/>
          <p:nvPr/>
        </p:nvSpPr>
        <p:spPr bwMode="auto">
          <a:xfrm>
            <a:off x="3744148" y="2741315"/>
            <a:ext cx="2654404" cy="1479731"/>
          </a:xfrm>
          <a:prstGeom prst="rect">
            <a:avLst/>
          </a:prstGeom>
          <a:noFill/>
          <a:ln>
            <a:solidFill>
              <a:schemeClr val="tx1"/>
            </a:solidFill>
            <a:prstDash val="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fr-FR" sz="2400" dirty="0" err="1">
              <a:gradFill>
                <a:gsLst>
                  <a:gs pos="0">
                    <a:srgbClr val="FFFFFF"/>
                  </a:gs>
                  <a:gs pos="100000">
                    <a:srgbClr val="FFFFFF"/>
                  </a:gs>
                </a:gsLst>
                <a:lin ang="5400000" scaled="0"/>
              </a:gradFill>
              <a:cs typeface="Segoe UI" pitchFamily="34" charset="0"/>
            </a:endParaRPr>
          </a:p>
        </p:txBody>
      </p:sp>
      <p:sp>
        <p:nvSpPr>
          <p:cNvPr id="23" name="TextBox 22">
            <a:extLst>
              <a:ext uri="{FF2B5EF4-FFF2-40B4-BE49-F238E27FC236}">
                <a16:creationId xmlns:a16="http://schemas.microsoft.com/office/drawing/2014/main" id="{F78CC4F8-BE3E-4C05-AE1A-0488A8688D1C}"/>
              </a:ext>
            </a:extLst>
          </p:cNvPr>
          <p:cNvSpPr txBox="1"/>
          <p:nvPr/>
        </p:nvSpPr>
        <p:spPr>
          <a:xfrm>
            <a:off x="3704083" y="4227921"/>
            <a:ext cx="2735490" cy="276999"/>
          </a:xfrm>
          <a:prstGeom prst="rect">
            <a:avLst/>
          </a:prstGeom>
          <a:noFill/>
        </p:spPr>
        <p:txBody>
          <a:bodyPr wrap="square">
            <a:spAutoFit/>
          </a:bodyPr>
          <a:lstStyle/>
          <a:p>
            <a:r>
              <a:rPr lang="en-US" sz="1200" b="1" i="0" dirty="0" err="1">
                <a:solidFill>
                  <a:srgbClr val="222222"/>
                </a:solidFill>
                <a:effectLst/>
                <a:latin typeface="segoe-ui_normal"/>
              </a:rPr>
              <a:t>AzureFirewallSubnet</a:t>
            </a:r>
            <a:r>
              <a:rPr lang="fr-FR" sz="1200" b="1" dirty="0"/>
              <a:t> </a:t>
            </a:r>
            <a:r>
              <a:rPr lang="fr-FR" sz="1200" dirty="0"/>
              <a:t>10.0.1.0/24</a:t>
            </a:r>
          </a:p>
        </p:txBody>
      </p:sp>
      <p:sp>
        <p:nvSpPr>
          <p:cNvPr id="24" name="Rectangle 23">
            <a:extLst>
              <a:ext uri="{FF2B5EF4-FFF2-40B4-BE49-F238E27FC236}">
                <a16:creationId xmlns:a16="http://schemas.microsoft.com/office/drawing/2014/main" id="{7FA02E74-36FB-4478-B42D-C43A70A142E3}"/>
              </a:ext>
            </a:extLst>
          </p:cNvPr>
          <p:cNvSpPr/>
          <p:nvPr/>
        </p:nvSpPr>
        <p:spPr bwMode="auto">
          <a:xfrm>
            <a:off x="5935855" y="4715080"/>
            <a:ext cx="2075283" cy="1194075"/>
          </a:xfrm>
          <a:prstGeom prst="rect">
            <a:avLst/>
          </a:prstGeom>
          <a:noFill/>
          <a:ln>
            <a:solidFill>
              <a:schemeClr val="tx1"/>
            </a:solidFill>
            <a:prstDash val="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fr-FR" sz="2400" dirty="0" err="1">
              <a:gradFill>
                <a:gsLst>
                  <a:gs pos="0">
                    <a:srgbClr val="FFFFFF"/>
                  </a:gs>
                  <a:gs pos="100000">
                    <a:srgbClr val="FFFFFF"/>
                  </a:gs>
                </a:gsLst>
                <a:lin ang="5400000" scaled="0"/>
              </a:gradFill>
              <a:cs typeface="Segoe UI" pitchFamily="34" charset="0"/>
            </a:endParaRPr>
          </a:p>
        </p:txBody>
      </p:sp>
      <p:sp>
        <p:nvSpPr>
          <p:cNvPr id="25" name="TextBox 24">
            <a:extLst>
              <a:ext uri="{FF2B5EF4-FFF2-40B4-BE49-F238E27FC236}">
                <a16:creationId xmlns:a16="http://schemas.microsoft.com/office/drawing/2014/main" id="{9D256202-5CC1-494E-B8A5-B32B5CC72D3F}"/>
              </a:ext>
            </a:extLst>
          </p:cNvPr>
          <p:cNvSpPr txBox="1"/>
          <p:nvPr/>
        </p:nvSpPr>
        <p:spPr>
          <a:xfrm>
            <a:off x="5870681" y="5884811"/>
            <a:ext cx="2403540" cy="276999"/>
          </a:xfrm>
          <a:prstGeom prst="rect">
            <a:avLst/>
          </a:prstGeom>
          <a:noFill/>
        </p:spPr>
        <p:txBody>
          <a:bodyPr wrap="square">
            <a:spAutoFit/>
          </a:bodyPr>
          <a:lstStyle/>
          <a:p>
            <a:r>
              <a:rPr lang="en-US" sz="1200" b="1" i="0" dirty="0">
                <a:solidFill>
                  <a:srgbClr val="222222"/>
                </a:solidFill>
                <a:effectLst/>
                <a:latin typeface="segoe-ui_normal"/>
              </a:rPr>
              <a:t>Jump-SN</a:t>
            </a:r>
            <a:r>
              <a:rPr lang="fr-FR" sz="1200" b="1" dirty="0"/>
              <a:t> </a:t>
            </a:r>
            <a:r>
              <a:rPr lang="fr-FR" sz="1200" dirty="0"/>
              <a:t>10.0.3.0/24</a:t>
            </a:r>
          </a:p>
        </p:txBody>
      </p:sp>
      <p:sp>
        <p:nvSpPr>
          <p:cNvPr id="31" name="Rectangle 30">
            <a:extLst>
              <a:ext uri="{FF2B5EF4-FFF2-40B4-BE49-F238E27FC236}">
                <a16:creationId xmlns:a16="http://schemas.microsoft.com/office/drawing/2014/main" id="{06BDCC3F-8051-4803-A1F2-6F8494290E6F}"/>
              </a:ext>
            </a:extLst>
          </p:cNvPr>
          <p:cNvSpPr/>
          <p:nvPr/>
        </p:nvSpPr>
        <p:spPr bwMode="auto">
          <a:xfrm>
            <a:off x="1518935" y="4905727"/>
            <a:ext cx="1449957" cy="837014"/>
          </a:xfrm>
          <a:prstGeom prst="rect">
            <a:avLst/>
          </a:prstGeom>
          <a:solidFill>
            <a:schemeClr val="bg1">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fr-FR" sz="2400" dirty="0" err="1">
              <a:gradFill>
                <a:gsLst>
                  <a:gs pos="0">
                    <a:srgbClr val="FFFFFF"/>
                  </a:gs>
                  <a:gs pos="100000">
                    <a:srgbClr val="FFFFFF"/>
                  </a:gs>
                </a:gsLst>
                <a:lin ang="5400000" scaled="0"/>
              </a:gradFill>
              <a:ea typeface="Segoe UI" pitchFamily="34" charset="0"/>
              <a:cs typeface="Segoe UI" pitchFamily="34" charset="0"/>
            </a:endParaRPr>
          </a:p>
        </p:txBody>
      </p:sp>
      <p:pic>
        <p:nvPicPr>
          <p:cNvPr id="27" name="Graphic 26">
            <a:extLst>
              <a:ext uri="{FF2B5EF4-FFF2-40B4-BE49-F238E27FC236}">
                <a16:creationId xmlns:a16="http://schemas.microsoft.com/office/drawing/2014/main" id="{2A6B27AD-19EA-48EF-87AE-6D5D1481E49C}"/>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4816442" y="3215296"/>
            <a:ext cx="509815" cy="509815"/>
          </a:xfrm>
          <a:prstGeom prst="rect">
            <a:avLst/>
          </a:prstGeom>
        </p:spPr>
      </p:pic>
      <p:sp>
        <p:nvSpPr>
          <p:cNvPr id="28" name="TextBox 27">
            <a:extLst>
              <a:ext uri="{FF2B5EF4-FFF2-40B4-BE49-F238E27FC236}">
                <a16:creationId xmlns:a16="http://schemas.microsoft.com/office/drawing/2014/main" id="{D29E1E5B-BCF6-4237-9DDC-6B6F426F7487}"/>
              </a:ext>
            </a:extLst>
          </p:cNvPr>
          <p:cNvSpPr txBox="1"/>
          <p:nvPr/>
        </p:nvSpPr>
        <p:spPr>
          <a:xfrm>
            <a:off x="4397077" y="3745537"/>
            <a:ext cx="1348692" cy="646331"/>
          </a:xfrm>
          <a:prstGeom prst="rect">
            <a:avLst/>
          </a:prstGeom>
          <a:noFill/>
        </p:spPr>
        <p:txBody>
          <a:bodyPr wrap="square">
            <a:spAutoFit/>
          </a:bodyPr>
          <a:lstStyle/>
          <a:p>
            <a:pPr algn="ctr"/>
            <a:r>
              <a:rPr lang="fr-FR" sz="1200" b="1" dirty="0"/>
              <a:t>Test-FW01</a:t>
            </a:r>
          </a:p>
          <a:p>
            <a:pPr algn="ctr"/>
            <a:r>
              <a:rPr lang="fr-FR" sz="1200" dirty="0"/>
              <a:t>10.0.1.4</a:t>
            </a:r>
          </a:p>
          <a:p>
            <a:pPr algn="ctr"/>
            <a:endParaRPr lang="fr-FR" sz="1200" b="1" dirty="0"/>
          </a:p>
        </p:txBody>
      </p:sp>
      <p:sp>
        <p:nvSpPr>
          <p:cNvPr id="32" name="TextBox 31">
            <a:extLst>
              <a:ext uri="{FF2B5EF4-FFF2-40B4-BE49-F238E27FC236}">
                <a16:creationId xmlns:a16="http://schemas.microsoft.com/office/drawing/2014/main" id="{DB69CB02-767C-47ED-8F89-D434A59DFBF9}"/>
              </a:ext>
            </a:extLst>
          </p:cNvPr>
          <p:cNvSpPr txBox="1"/>
          <p:nvPr/>
        </p:nvSpPr>
        <p:spPr>
          <a:xfrm>
            <a:off x="1470691" y="4868360"/>
            <a:ext cx="1889743" cy="276999"/>
          </a:xfrm>
          <a:prstGeom prst="rect">
            <a:avLst/>
          </a:prstGeom>
          <a:noFill/>
        </p:spPr>
        <p:txBody>
          <a:bodyPr wrap="square">
            <a:spAutoFit/>
          </a:bodyPr>
          <a:lstStyle/>
          <a:p>
            <a:r>
              <a:rPr lang="fr-FR" sz="1200" b="1" dirty="0">
                <a:solidFill>
                  <a:srgbClr val="0070C0"/>
                </a:solidFill>
              </a:rPr>
              <a:t>Exercise1, Task6</a:t>
            </a:r>
          </a:p>
        </p:txBody>
      </p:sp>
      <p:sp>
        <p:nvSpPr>
          <p:cNvPr id="38" name="Rectangle 37">
            <a:extLst>
              <a:ext uri="{FF2B5EF4-FFF2-40B4-BE49-F238E27FC236}">
                <a16:creationId xmlns:a16="http://schemas.microsoft.com/office/drawing/2014/main" id="{987BE594-7E49-447D-9B41-14C633ACC7E7}"/>
              </a:ext>
            </a:extLst>
          </p:cNvPr>
          <p:cNvSpPr/>
          <p:nvPr/>
        </p:nvSpPr>
        <p:spPr bwMode="auto">
          <a:xfrm>
            <a:off x="1372388" y="3177641"/>
            <a:ext cx="1423705" cy="1391042"/>
          </a:xfrm>
          <a:prstGeom prst="rect">
            <a:avLst/>
          </a:prstGeom>
          <a:solidFill>
            <a:schemeClr val="bg1">
              <a:lumMod val="8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fr-FR"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39" name="TextBox 38">
            <a:extLst>
              <a:ext uri="{FF2B5EF4-FFF2-40B4-BE49-F238E27FC236}">
                <a16:creationId xmlns:a16="http://schemas.microsoft.com/office/drawing/2014/main" id="{1B3FAFFD-7A30-4D9B-8268-EDD1B36DE6A5}"/>
              </a:ext>
            </a:extLst>
          </p:cNvPr>
          <p:cNvSpPr txBox="1"/>
          <p:nvPr/>
        </p:nvSpPr>
        <p:spPr>
          <a:xfrm>
            <a:off x="1324144" y="3140274"/>
            <a:ext cx="1611133" cy="276999"/>
          </a:xfrm>
          <a:prstGeom prst="rect">
            <a:avLst/>
          </a:prstGeom>
          <a:noFill/>
        </p:spPr>
        <p:txBody>
          <a:bodyPr wrap="square">
            <a:spAutoFit/>
          </a:bodyPr>
          <a:lstStyle/>
          <a:p>
            <a:r>
              <a:rPr lang="fr-FR" sz="1200" b="1" dirty="0">
                <a:solidFill>
                  <a:srgbClr val="0070C0"/>
                </a:solidFill>
              </a:rPr>
              <a:t>Exercise1, Task3</a:t>
            </a:r>
          </a:p>
        </p:txBody>
      </p:sp>
      <p:pic>
        <p:nvPicPr>
          <p:cNvPr id="34" name="Graphic 33">
            <a:extLst>
              <a:ext uri="{FF2B5EF4-FFF2-40B4-BE49-F238E27FC236}">
                <a16:creationId xmlns:a16="http://schemas.microsoft.com/office/drawing/2014/main" id="{4F37D302-9AF4-481D-8686-E37D96729BB4}"/>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1887880" y="3942231"/>
            <a:ext cx="371466" cy="371466"/>
          </a:xfrm>
          <a:prstGeom prst="rect">
            <a:avLst/>
          </a:prstGeom>
        </p:spPr>
      </p:pic>
      <p:sp>
        <p:nvSpPr>
          <p:cNvPr id="35" name="TextBox 34">
            <a:extLst>
              <a:ext uri="{FF2B5EF4-FFF2-40B4-BE49-F238E27FC236}">
                <a16:creationId xmlns:a16="http://schemas.microsoft.com/office/drawing/2014/main" id="{6F69AD31-A1C1-47B4-9CE7-702C7F9387C3}"/>
              </a:ext>
            </a:extLst>
          </p:cNvPr>
          <p:cNvSpPr txBox="1"/>
          <p:nvPr/>
        </p:nvSpPr>
        <p:spPr>
          <a:xfrm>
            <a:off x="1431567" y="3687109"/>
            <a:ext cx="1348692" cy="276999"/>
          </a:xfrm>
          <a:prstGeom prst="rect">
            <a:avLst/>
          </a:prstGeom>
          <a:noFill/>
        </p:spPr>
        <p:txBody>
          <a:bodyPr wrap="square">
            <a:spAutoFit/>
          </a:bodyPr>
          <a:lstStyle/>
          <a:p>
            <a:pPr algn="ctr"/>
            <a:r>
              <a:rPr lang="fr-FR" sz="1200" b="1" dirty="0"/>
              <a:t>Firewall-route</a:t>
            </a:r>
          </a:p>
        </p:txBody>
      </p:sp>
      <p:cxnSp>
        <p:nvCxnSpPr>
          <p:cNvPr id="41" name="Straight Arrow Connector 40">
            <a:extLst>
              <a:ext uri="{FF2B5EF4-FFF2-40B4-BE49-F238E27FC236}">
                <a16:creationId xmlns:a16="http://schemas.microsoft.com/office/drawing/2014/main" id="{CC50D216-F8C5-4413-A569-F84ACB2BEB8B}"/>
              </a:ext>
            </a:extLst>
          </p:cNvPr>
          <p:cNvCxnSpPr>
            <a:cxnSpLocks/>
          </p:cNvCxnSpPr>
          <p:nvPr/>
        </p:nvCxnSpPr>
        <p:spPr>
          <a:xfrm>
            <a:off x="2078484" y="4313697"/>
            <a:ext cx="0" cy="401383"/>
          </a:xfrm>
          <a:prstGeom prst="straightConnector1">
            <a:avLst/>
          </a:prstGeom>
          <a:ln>
            <a:solidFill>
              <a:schemeClr val="tx1"/>
            </a:solidFill>
            <a:headEnd type="none" w="lg" len="med"/>
            <a:tailEnd type="triangle"/>
          </a:ln>
        </p:spPr>
        <p:style>
          <a:lnRef idx="1">
            <a:schemeClr val="accent1"/>
          </a:lnRef>
          <a:fillRef idx="0">
            <a:schemeClr val="accent1"/>
          </a:fillRef>
          <a:effectRef idx="0">
            <a:schemeClr val="accent1"/>
          </a:effectRef>
          <a:fontRef idx="minor">
            <a:schemeClr val="tx1"/>
          </a:fontRef>
        </p:style>
      </p:cxnSp>
      <p:pic>
        <p:nvPicPr>
          <p:cNvPr id="43" name="Graphic 42">
            <a:extLst>
              <a:ext uri="{FF2B5EF4-FFF2-40B4-BE49-F238E27FC236}">
                <a16:creationId xmlns:a16="http://schemas.microsoft.com/office/drawing/2014/main" id="{E6DC7C41-A359-4609-B63A-8DC72867DE59}"/>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4876775" y="1965104"/>
            <a:ext cx="428963" cy="428963"/>
          </a:xfrm>
          <a:prstGeom prst="rect">
            <a:avLst/>
          </a:prstGeom>
        </p:spPr>
      </p:pic>
      <p:pic>
        <p:nvPicPr>
          <p:cNvPr id="44" name="Graphic 43">
            <a:extLst>
              <a:ext uri="{FF2B5EF4-FFF2-40B4-BE49-F238E27FC236}">
                <a16:creationId xmlns:a16="http://schemas.microsoft.com/office/drawing/2014/main" id="{2AFC604A-0E51-4CE7-BB36-118D3ED32B31}"/>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8610436" y="4912856"/>
            <a:ext cx="428963" cy="428963"/>
          </a:xfrm>
          <a:prstGeom prst="rect">
            <a:avLst/>
          </a:prstGeom>
        </p:spPr>
      </p:pic>
      <p:sp>
        <p:nvSpPr>
          <p:cNvPr id="45" name="TextBox 44">
            <a:extLst>
              <a:ext uri="{FF2B5EF4-FFF2-40B4-BE49-F238E27FC236}">
                <a16:creationId xmlns:a16="http://schemas.microsoft.com/office/drawing/2014/main" id="{10CD8218-15C6-4D59-899A-FA57080C902D}"/>
              </a:ext>
            </a:extLst>
          </p:cNvPr>
          <p:cNvSpPr txBox="1"/>
          <p:nvPr/>
        </p:nvSpPr>
        <p:spPr>
          <a:xfrm>
            <a:off x="4568110" y="2305391"/>
            <a:ext cx="1367745" cy="276999"/>
          </a:xfrm>
          <a:prstGeom prst="rect">
            <a:avLst/>
          </a:prstGeom>
          <a:noFill/>
        </p:spPr>
        <p:txBody>
          <a:bodyPr wrap="square">
            <a:spAutoFit/>
          </a:bodyPr>
          <a:lstStyle/>
          <a:p>
            <a:r>
              <a:rPr lang="en-US" sz="1200" b="1" i="0" dirty="0">
                <a:solidFill>
                  <a:srgbClr val="222222"/>
                </a:solidFill>
                <a:effectLst/>
                <a:latin typeface="segoe-ui_normal"/>
              </a:rPr>
              <a:t>TEST-FW-PIP</a:t>
            </a:r>
            <a:endParaRPr lang="fr-FR" sz="1200" dirty="0"/>
          </a:p>
        </p:txBody>
      </p:sp>
      <p:sp>
        <p:nvSpPr>
          <p:cNvPr id="46" name="TextBox 45">
            <a:extLst>
              <a:ext uri="{FF2B5EF4-FFF2-40B4-BE49-F238E27FC236}">
                <a16:creationId xmlns:a16="http://schemas.microsoft.com/office/drawing/2014/main" id="{21B13E2E-F1AB-4629-8058-C07057F2B738}"/>
              </a:ext>
            </a:extLst>
          </p:cNvPr>
          <p:cNvSpPr txBox="1"/>
          <p:nvPr/>
        </p:nvSpPr>
        <p:spPr>
          <a:xfrm>
            <a:off x="8267559" y="5360083"/>
            <a:ext cx="1415615" cy="276999"/>
          </a:xfrm>
          <a:prstGeom prst="rect">
            <a:avLst/>
          </a:prstGeom>
          <a:noFill/>
        </p:spPr>
        <p:txBody>
          <a:bodyPr wrap="square">
            <a:spAutoFit/>
          </a:bodyPr>
          <a:lstStyle/>
          <a:p>
            <a:r>
              <a:rPr lang="en-US" sz="1200" b="1" i="0" dirty="0" err="1">
                <a:solidFill>
                  <a:srgbClr val="222222"/>
                </a:solidFill>
                <a:effectLst/>
                <a:latin typeface="segoe-ui_normal"/>
              </a:rPr>
              <a:t>Srv</a:t>
            </a:r>
            <a:r>
              <a:rPr lang="en-US" sz="1200" b="1" i="0" dirty="0">
                <a:solidFill>
                  <a:srgbClr val="222222"/>
                </a:solidFill>
                <a:effectLst/>
                <a:latin typeface="segoe-ui_normal"/>
              </a:rPr>
              <a:t>-Jump-PIP</a:t>
            </a:r>
            <a:endParaRPr lang="fr-FR" sz="1200" dirty="0"/>
          </a:p>
        </p:txBody>
      </p:sp>
      <p:sp>
        <p:nvSpPr>
          <p:cNvPr id="47" name="Rectangle 46">
            <a:extLst>
              <a:ext uri="{FF2B5EF4-FFF2-40B4-BE49-F238E27FC236}">
                <a16:creationId xmlns:a16="http://schemas.microsoft.com/office/drawing/2014/main" id="{7F17885A-07BE-4DBE-B162-C933B965D299}"/>
              </a:ext>
            </a:extLst>
          </p:cNvPr>
          <p:cNvSpPr/>
          <p:nvPr/>
        </p:nvSpPr>
        <p:spPr bwMode="auto">
          <a:xfrm>
            <a:off x="9912822" y="4610017"/>
            <a:ext cx="1993142" cy="1271410"/>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fr-FR" sz="2400" dirty="0" err="1">
              <a:gradFill>
                <a:gsLst>
                  <a:gs pos="0">
                    <a:srgbClr val="FFFFFF"/>
                  </a:gs>
                  <a:gs pos="100000">
                    <a:srgbClr val="FFFFFF"/>
                  </a:gs>
                </a:gsLst>
                <a:lin ang="5400000" scaled="0"/>
              </a:gradFill>
              <a:cs typeface="Segoe UI" pitchFamily="34" charset="0"/>
            </a:endParaRPr>
          </a:p>
        </p:txBody>
      </p:sp>
      <p:sp>
        <p:nvSpPr>
          <p:cNvPr id="48" name="TextBox 47">
            <a:extLst>
              <a:ext uri="{FF2B5EF4-FFF2-40B4-BE49-F238E27FC236}">
                <a16:creationId xmlns:a16="http://schemas.microsoft.com/office/drawing/2014/main" id="{4F3AE0BF-0614-4E89-975D-E632AB0C2CAB}"/>
              </a:ext>
            </a:extLst>
          </p:cNvPr>
          <p:cNvSpPr txBox="1"/>
          <p:nvPr/>
        </p:nvSpPr>
        <p:spPr>
          <a:xfrm>
            <a:off x="9892061" y="4610017"/>
            <a:ext cx="2568034" cy="276999"/>
          </a:xfrm>
          <a:prstGeom prst="rect">
            <a:avLst/>
          </a:prstGeom>
          <a:noFill/>
        </p:spPr>
        <p:txBody>
          <a:bodyPr wrap="square">
            <a:spAutoFit/>
          </a:bodyPr>
          <a:lstStyle/>
          <a:p>
            <a:r>
              <a:rPr lang="fr-FR" sz="1200" b="1" dirty="0">
                <a:solidFill>
                  <a:srgbClr val="0070C0"/>
                </a:solidFill>
              </a:rPr>
              <a:t>Exercise1, Task7</a:t>
            </a:r>
          </a:p>
        </p:txBody>
      </p:sp>
      <p:pic>
        <p:nvPicPr>
          <p:cNvPr id="49" name="Graphic 48" descr="Laptop with solid fill">
            <a:extLst>
              <a:ext uri="{FF2B5EF4-FFF2-40B4-BE49-F238E27FC236}">
                <a16:creationId xmlns:a16="http://schemas.microsoft.com/office/drawing/2014/main" id="{30F80BBE-324F-45CE-B8A6-D5EA8920E358}"/>
              </a:ext>
            </a:extLst>
          </p:cNvPr>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10501452" y="4841208"/>
            <a:ext cx="721441" cy="721441"/>
          </a:xfrm>
          <a:prstGeom prst="rect">
            <a:avLst/>
          </a:prstGeom>
        </p:spPr>
      </p:pic>
      <p:sp>
        <p:nvSpPr>
          <p:cNvPr id="50" name="TextBox 49">
            <a:extLst>
              <a:ext uri="{FF2B5EF4-FFF2-40B4-BE49-F238E27FC236}">
                <a16:creationId xmlns:a16="http://schemas.microsoft.com/office/drawing/2014/main" id="{4A8D15C1-DD74-429B-8647-9B5506A75E81}"/>
              </a:ext>
            </a:extLst>
          </p:cNvPr>
          <p:cNvSpPr txBox="1"/>
          <p:nvPr/>
        </p:nvSpPr>
        <p:spPr>
          <a:xfrm>
            <a:off x="10232979" y="5465571"/>
            <a:ext cx="1348692" cy="461665"/>
          </a:xfrm>
          <a:prstGeom prst="rect">
            <a:avLst/>
          </a:prstGeom>
          <a:noFill/>
        </p:spPr>
        <p:txBody>
          <a:bodyPr wrap="square">
            <a:spAutoFit/>
          </a:bodyPr>
          <a:lstStyle/>
          <a:p>
            <a:pPr algn="ctr"/>
            <a:r>
              <a:rPr lang="fr-FR" sz="1200" b="1" dirty="0" err="1"/>
              <a:t>Your</a:t>
            </a:r>
            <a:r>
              <a:rPr lang="fr-FR" sz="1200" b="1" dirty="0"/>
              <a:t> PC</a:t>
            </a:r>
            <a:endParaRPr lang="fr-FR" sz="1200" dirty="0"/>
          </a:p>
          <a:p>
            <a:pPr algn="ctr"/>
            <a:endParaRPr lang="fr-FR" sz="1200" b="1" dirty="0"/>
          </a:p>
        </p:txBody>
      </p:sp>
      <p:cxnSp>
        <p:nvCxnSpPr>
          <p:cNvPr id="52" name="Straight Arrow Connector 51">
            <a:extLst>
              <a:ext uri="{FF2B5EF4-FFF2-40B4-BE49-F238E27FC236}">
                <a16:creationId xmlns:a16="http://schemas.microsoft.com/office/drawing/2014/main" id="{4F1EAA52-FEBE-4253-A1DB-3CB6B1CA7C20}"/>
              </a:ext>
            </a:extLst>
          </p:cNvPr>
          <p:cNvCxnSpPr/>
          <p:nvPr/>
        </p:nvCxnSpPr>
        <p:spPr>
          <a:xfrm flipH="1">
            <a:off x="9039399" y="5146793"/>
            <a:ext cx="1596774" cy="0"/>
          </a:xfrm>
          <a:prstGeom prst="straightConnector1">
            <a:avLst/>
          </a:prstGeom>
          <a:ln>
            <a:solidFill>
              <a:schemeClr val="accent1"/>
            </a:solidFill>
            <a:headEnd type="none" w="lg" len="med"/>
            <a:tailEnd type="triangle"/>
          </a:ln>
        </p:spPr>
        <p:style>
          <a:lnRef idx="1">
            <a:schemeClr val="accent1"/>
          </a:lnRef>
          <a:fillRef idx="0">
            <a:schemeClr val="accent1"/>
          </a:fillRef>
          <a:effectRef idx="0">
            <a:schemeClr val="accent1"/>
          </a:effectRef>
          <a:fontRef idx="minor">
            <a:schemeClr val="tx1"/>
          </a:fontRef>
        </p:style>
      </p:cxnSp>
      <p:cxnSp>
        <p:nvCxnSpPr>
          <p:cNvPr id="55" name="Straight Arrow Connector 54">
            <a:extLst>
              <a:ext uri="{FF2B5EF4-FFF2-40B4-BE49-F238E27FC236}">
                <a16:creationId xmlns:a16="http://schemas.microsoft.com/office/drawing/2014/main" id="{C614D1B3-9D64-4591-BBFC-492890D811C5}"/>
              </a:ext>
            </a:extLst>
          </p:cNvPr>
          <p:cNvCxnSpPr>
            <a:cxnSpLocks/>
          </p:cNvCxnSpPr>
          <p:nvPr/>
        </p:nvCxnSpPr>
        <p:spPr>
          <a:xfrm flipH="1">
            <a:off x="7313714" y="5132650"/>
            <a:ext cx="1124756" cy="0"/>
          </a:xfrm>
          <a:prstGeom prst="straightConnector1">
            <a:avLst/>
          </a:prstGeom>
          <a:ln>
            <a:solidFill>
              <a:schemeClr val="accent1"/>
            </a:solidFill>
            <a:headEnd type="none" w="lg" len="med"/>
            <a:tailEnd type="triangle"/>
          </a:ln>
        </p:spPr>
        <p:style>
          <a:lnRef idx="1">
            <a:schemeClr val="accent1"/>
          </a:lnRef>
          <a:fillRef idx="0">
            <a:schemeClr val="accent1"/>
          </a:fillRef>
          <a:effectRef idx="0">
            <a:schemeClr val="accent1"/>
          </a:effectRef>
          <a:fontRef idx="minor">
            <a:schemeClr val="tx1"/>
          </a:fontRef>
        </p:style>
      </p:cxnSp>
      <p:cxnSp>
        <p:nvCxnSpPr>
          <p:cNvPr id="58" name="Straight Arrow Connector 57">
            <a:extLst>
              <a:ext uri="{FF2B5EF4-FFF2-40B4-BE49-F238E27FC236}">
                <a16:creationId xmlns:a16="http://schemas.microsoft.com/office/drawing/2014/main" id="{B88F4F17-A2FB-48DA-9B3E-6B47E0D1F557}"/>
              </a:ext>
            </a:extLst>
          </p:cNvPr>
          <p:cNvCxnSpPr>
            <a:cxnSpLocks/>
          </p:cNvCxnSpPr>
          <p:nvPr/>
        </p:nvCxnSpPr>
        <p:spPr>
          <a:xfrm flipH="1" flipV="1">
            <a:off x="3801355" y="5146797"/>
            <a:ext cx="2857029" cy="1"/>
          </a:xfrm>
          <a:prstGeom prst="straightConnector1">
            <a:avLst/>
          </a:prstGeom>
          <a:ln>
            <a:solidFill>
              <a:schemeClr val="accent1"/>
            </a:solidFill>
            <a:headEnd type="none" w="lg" len="med"/>
            <a:tailEnd type="triangle"/>
          </a:ln>
        </p:spPr>
        <p:style>
          <a:lnRef idx="1">
            <a:schemeClr val="accent1"/>
          </a:lnRef>
          <a:fillRef idx="0">
            <a:schemeClr val="accent1"/>
          </a:fillRef>
          <a:effectRef idx="0">
            <a:schemeClr val="accent1"/>
          </a:effectRef>
          <a:fontRef idx="minor">
            <a:schemeClr val="tx1"/>
          </a:fontRef>
        </p:style>
      </p:cxnSp>
      <p:sp>
        <p:nvSpPr>
          <p:cNvPr id="62" name="TextBox 61">
            <a:extLst>
              <a:ext uri="{FF2B5EF4-FFF2-40B4-BE49-F238E27FC236}">
                <a16:creationId xmlns:a16="http://schemas.microsoft.com/office/drawing/2014/main" id="{F762D5F0-15B1-4E2E-9A02-FA3085B851FE}"/>
              </a:ext>
            </a:extLst>
          </p:cNvPr>
          <p:cNvSpPr txBox="1"/>
          <p:nvPr/>
        </p:nvSpPr>
        <p:spPr>
          <a:xfrm>
            <a:off x="1518935" y="5110780"/>
            <a:ext cx="1329313" cy="646331"/>
          </a:xfrm>
          <a:prstGeom prst="rect">
            <a:avLst/>
          </a:prstGeom>
          <a:noFill/>
        </p:spPr>
        <p:txBody>
          <a:bodyPr wrap="square">
            <a:spAutoFit/>
          </a:bodyPr>
          <a:lstStyle/>
          <a:p>
            <a:pPr algn="ctr"/>
            <a:r>
              <a:rPr lang="en-US" sz="1200" b="1" dirty="0"/>
              <a:t>Configure the virtual machine DNS servers</a:t>
            </a:r>
            <a:endParaRPr lang="fr-FR" sz="1200" b="1" dirty="0"/>
          </a:p>
        </p:txBody>
      </p:sp>
      <p:cxnSp>
        <p:nvCxnSpPr>
          <p:cNvPr id="73" name="Straight Arrow Connector 72">
            <a:extLst>
              <a:ext uri="{FF2B5EF4-FFF2-40B4-BE49-F238E27FC236}">
                <a16:creationId xmlns:a16="http://schemas.microsoft.com/office/drawing/2014/main" id="{CB1291D5-103C-4A22-9A67-E392716C44AE}"/>
              </a:ext>
            </a:extLst>
          </p:cNvPr>
          <p:cNvCxnSpPr>
            <a:cxnSpLocks/>
          </p:cNvCxnSpPr>
          <p:nvPr/>
        </p:nvCxnSpPr>
        <p:spPr>
          <a:xfrm>
            <a:off x="2909615" y="5053123"/>
            <a:ext cx="265385" cy="0"/>
          </a:xfrm>
          <a:prstGeom prst="straightConnector1">
            <a:avLst/>
          </a:prstGeom>
          <a:ln>
            <a:solidFill>
              <a:schemeClr val="tx1"/>
            </a:solidFill>
            <a:headEnd type="none" w="lg" len="med"/>
            <a:tailEnd type="triangle"/>
          </a:ln>
        </p:spPr>
        <p:style>
          <a:lnRef idx="1">
            <a:schemeClr val="accent1"/>
          </a:lnRef>
          <a:fillRef idx="0">
            <a:schemeClr val="accent1"/>
          </a:fillRef>
          <a:effectRef idx="0">
            <a:schemeClr val="accent1"/>
          </a:effectRef>
          <a:fontRef idx="minor">
            <a:schemeClr val="tx1"/>
          </a:fontRef>
        </p:style>
      </p:cxnSp>
      <p:cxnSp>
        <p:nvCxnSpPr>
          <p:cNvPr id="76" name="Connector: Elbow 75">
            <a:extLst>
              <a:ext uri="{FF2B5EF4-FFF2-40B4-BE49-F238E27FC236}">
                <a16:creationId xmlns:a16="http://schemas.microsoft.com/office/drawing/2014/main" id="{5A4ACBCC-B1F3-41EF-963C-5A32D9259552}"/>
              </a:ext>
            </a:extLst>
          </p:cNvPr>
          <p:cNvCxnSpPr>
            <a:stCxn id="15" idx="0"/>
            <a:endCxn id="27" idx="1"/>
          </p:cNvCxnSpPr>
          <p:nvPr/>
        </p:nvCxnSpPr>
        <p:spPr>
          <a:xfrm rot="5400000" flipH="1" flipV="1">
            <a:off x="3417677" y="3550158"/>
            <a:ext cx="1478718" cy="1318811"/>
          </a:xfrm>
          <a:prstGeom prst="bentConnector2">
            <a:avLst/>
          </a:prstGeom>
          <a:ln>
            <a:solidFill>
              <a:schemeClr val="tx1"/>
            </a:solidFill>
            <a:headEnd type="none" w="lg" len="med"/>
            <a:tailEnd type="triangle"/>
          </a:ln>
        </p:spPr>
        <p:style>
          <a:lnRef idx="1">
            <a:schemeClr val="accent1"/>
          </a:lnRef>
          <a:fillRef idx="0">
            <a:schemeClr val="accent1"/>
          </a:fillRef>
          <a:effectRef idx="0">
            <a:schemeClr val="accent1"/>
          </a:effectRef>
          <a:fontRef idx="minor">
            <a:schemeClr val="tx1"/>
          </a:fontRef>
        </p:style>
      </p:cxnSp>
      <p:cxnSp>
        <p:nvCxnSpPr>
          <p:cNvPr id="80" name="Straight Arrow Connector 79">
            <a:extLst>
              <a:ext uri="{FF2B5EF4-FFF2-40B4-BE49-F238E27FC236}">
                <a16:creationId xmlns:a16="http://schemas.microsoft.com/office/drawing/2014/main" id="{6892D657-A7C4-400B-A6E4-34A6F442EAD9}"/>
              </a:ext>
            </a:extLst>
          </p:cNvPr>
          <p:cNvCxnSpPr/>
          <p:nvPr/>
        </p:nvCxnSpPr>
        <p:spPr>
          <a:xfrm flipV="1">
            <a:off x="5071349" y="2502372"/>
            <a:ext cx="0" cy="645330"/>
          </a:xfrm>
          <a:prstGeom prst="straightConnector1">
            <a:avLst/>
          </a:prstGeom>
          <a:ln>
            <a:solidFill>
              <a:schemeClr val="tx1"/>
            </a:solidFill>
            <a:headEnd type="none" w="lg" len="med"/>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46713363"/>
      </p:ext>
    </p:extLst>
  </p:cSld>
  <p:clrMapOvr>
    <a:masterClrMapping/>
  </p:clrMapOvr>
  <p:transition>
    <p:fad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a:cs typeface="Segoe UI"/>
              </a:rPr>
              <a:t>DDoS Implementation</a:t>
            </a:r>
            <a:endParaRPr lang="en-US" dirty="0"/>
          </a:p>
        </p:txBody>
      </p:sp>
      <p:grpSp>
        <p:nvGrpSpPr>
          <p:cNvPr id="7" name="Group 6" descr="DDoS Protection Standard uses policy to create graphs based on IP usage. ">
            <a:extLst>
              <a:ext uri="{FF2B5EF4-FFF2-40B4-BE49-F238E27FC236}">
                <a16:creationId xmlns:a16="http://schemas.microsoft.com/office/drawing/2014/main" id="{14FCF459-0A37-42E3-A90A-A90A68D07A04}"/>
              </a:ext>
            </a:extLst>
          </p:cNvPr>
          <p:cNvGrpSpPr/>
          <p:nvPr/>
        </p:nvGrpSpPr>
        <p:grpSpPr>
          <a:xfrm>
            <a:off x="1137307" y="1248606"/>
            <a:ext cx="10079400" cy="4841929"/>
            <a:chOff x="1137307" y="1248606"/>
            <a:chExt cx="10079400" cy="4841929"/>
          </a:xfrm>
        </p:grpSpPr>
        <p:grpSp>
          <p:nvGrpSpPr>
            <p:cNvPr id="4" name="Group 3" descr="DDoS Protection Standard uses policy generation to create usage graphics based on IP addresses. ">
              <a:extLst>
                <a:ext uri="{FF2B5EF4-FFF2-40B4-BE49-F238E27FC236}">
                  <a16:creationId xmlns:a16="http://schemas.microsoft.com/office/drawing/2014/main" id="{F0845D40-9741-4A59-ADCB-141B9425B56C}"/>
                </a:ext>
              </a:extLst>
            </p:cNvPr>
            <p:cNvGrpSpPr/>
            <p:nvPr/>
          </p:nvGrpSpPr>
          <p:grpSpPr>
            <a:xfrm>
              <a:off x="1137307" y="1248606"/>
              <a:ext cx="10079400" cy="4841929"/>
              <a:chOff x="1137307" y="1248606"/>
              <a:chExt cx="10079400" cy="4841929"/>
            </a:xfrm>
          </p:grpSpPr>
          <p:pic>
            <p:nvPicPr>
              <p:cNvPr id="2" name="Picture 1" descr="A customer is using a virtual network with a public IP address and DDos Protection.">
                <a:extLst>
                  <a:ext uri="{FF2B5EF4-FFF2-40B4-BE49-F238E27FC236}">
                    <a16:creationId xmlns:a16="http://schemas.microsoft.com/office/drawing/2014/main" id="{2F4093BE-672F-4127-9619-C35B181EA6F8}"/>
                  </a:ext>
                </a:extLst>
              </p:cNvPr>
              <p:cNvPicPr>
                <a:picLocks noChangeAspect="1"/>
              </p:cNvPicPr>
              <p:nvPr/>
            </p:nvPicPr>
            <p:blipFill>
              <a:blip r:embed="rId3"/>
              <a:stretch>
                <a:fillRect/>
              </a:stretch>
            </p:blipFill>
            <p:spPr>
              <a:xfrm>
                <a:off x="1137307" y="1436940"/>
                <a:ext cx="6143347" cy="1855953"/>
              </a:xfrm>
              <a:prstGeom prst="rect">
                <a:avLst/>
              </a:prstGeom>
            </p:spPr>
          </p:pic>
          <p:pic>
            <p:nvPicPr>
              <p:cNvPr id="3" name="Picture 2" descr="Public IP chart showing anomalies detected. ">
                <a:extLst>
                  <a:ext uri="{FF2B5EF4-FFF2-40B4-BE49-F238E27FC236}">
                    <a16:creationId xmlns:a16="http://schemas.microsoft.com/office/drawing/2014/main" id="{4684C5CF-400F-4834-A5F0-3EF48C662964}"/>
                  </a:ext>
                </a:extLst>
              </p:cNvPr>
              <p:cNvPicPr>
                <a:picLocks noChangeAspect="1"/>
              </p:cNvPicPr>
              <p:nvPr/>
            </p:nvPicPr>
            <p:blipFill>
              <a:blip r:embed="rId4"/>
              <a:stretch>
                <a:fillRect/>
              </a:stretch>
            </p:blipFill>
            <p:spPr>
              <a:xfrm>
                <a:off x="8435407" y="1248606"/>
                <a:ext cx="2781300" cy="2228850"/>
              </a:xfrm>
              <a:prstGeom prst="rect">
                <a:avLst/>
              </a:prstGeom>
              <a:ln>
                <a:solidFill>
                  <a:schemeClr val="tx1"/>
                </a:solidFill>
              </a:ln>
            </p:spPr>
          </p:pic>
          <p:pic>
            <p:nvPicPr>
              <p:cNvPr id="5" name="Picture 4" descr="Public IP chart showing anomalies detected. ">
                <a:extLst>
                  <a:ext uri="{FF2B5EF4-FFF2-40B4-BE49-F238E27FC236}">
                    <a16:creationId xmlns:a16="http://schemas.microsoft.com/office/drawing/2014/main" id="{C867B466-0A02-4D79-AD6E-171C76C92C6C}"/>
                  </a:ext>
                </a:extLst>
              </p:cNvPr>
              <p:cNvPicPr>
                <a:picLocks noChangeAspect="1"/>
              </p:cNvPicPr>
              <p:nvPr/>
            </p:nvPicPr>
            <p:blipFill>
              <a:blip r:embed="rId5"/>
              <a:stretch>
                <a:fillRect/>
              </a:stretch>
            </p:blipFill>
            <p:spPr>
              <a:xfrm>
                <a:off x="8435407" y="3764875"/>
                <a:ext cx="2781300" cy="2325660"/>
              </a:xfrm>
              <a:prstGeom prst="rect">
                <a:avLst/>
              </a:prstGeom>
              <a:ln>
                <a:solidFill>
                  <a:schemeClr val="tx1"/>
                </a:solidFill>
              </a:ln>
            </p:spPr>
          </p:pic>
          <p:cxnSp>
            <p:nvCxnSpPr>
              <p:cNvPr id="8" name="Connector: Elbow 7">
                <a:extLst>
                  <a:ext uri="{FF2B5EF4-FFF2-40B4-BE49-F238E27FC236}">
                    <a16:creationId xmlns:a16="http://schemas.microsoft.com/office/drawing/2014/main" id="{1F13E8F1-663D-4852-9420-6554E13F85F1}"/>
                  </a:ext>
                </a:extLst>
              </p:cNvPr>
              <p:cNvCxnSpPr>
                <a:cxnSpLocks/>
                <a:stCxn id="2" idx="3"/>
                <a:endCxn id="3" idx="1"/>
              </p:cNvCxnSpPr>
              <p:nvPr/>
            </p:nvCxnSpPr>
            <p:spPr>
              <a:xfrm flipV="1">
                <a:off x="7280654" y="2363031"/>
                <a:ext cx="1154753" cy="1886"/>
              </a:xfrm>
              <a:prstGeom prst="bentConnector3">
                <a:avLst/>
              </a:prstGeom>
              <a:ln>
                <a:solidFill>
                  <a:schemeClr val="tx1"/>
                </a:solidFill>
                <a:headEnd type="none" w="lg" len="med"/>
                <a:tailEnd type="triangle"/>
              </a:ln>
            </p:spPr>
            <p:style>
              <a:lnRef idx="1">
                <a:schemeClr val="accent1"/>
              </a:lnRef>
              <a:fillRef idx="0">
                <a:schemeClr val="accent1"/>
              </a:fillRef>
              <a:effectRef idx="0">
                <a:schemeClr val="accent1"/>
              </a:effectRef>
              <a:fontRef idx="minor">
                <a:schemeClr val="tx1"/>
              </a:fontRef>
            </p:style>
          </p:cxnSp>
        </p:grpSp>
        <p:cxnSp>
          <p:nvCxnSpPr>
            <p:cNvPr id="10" name="Connector: Elbow 9">
              <a:extLst>
                <a:ext uri="{FF2B5EF4-FFF2-40B4-BE49-F238E27FC236}">
                  <a16:creationId xmlns:a16="http://schemas.microsoft.com/office/drawing/2014/main" id="{7A8A2271-B0B0-483B-BD2E-C2EC50A10269}"/>
                </a:ext>
              </a:extLst>
            </p:cNvPr>
            <p:cNvCxnSpPr>
              <a:cxnSpLocks/>
              <a:stCxn id="2" idx="3"/>
              <a:endCxn id="5" idx="1"/>
            </p:cNvCxnSpPr>
            <p:nvPr/>
          </p:nvCxnSpPr>
          <p:spPr>
            <a:xfrm>
              <a:off x="7280654" y="2364917"/>
              <a:ext cx="1154753" cy="2562788"/>
            </a:xfrm>
            <a:prstGeom prst="bentConnector3">
              <a:avLst>
                <a:gd name="adj1" fmla="val 50000"/>
              </a:avLst>
            </a:prstGeom>
            <a:ln>
              <a:solidFill>
                <a:schemeClr val="tx1"/>
              </a:solidFill>
              <a:headEnd type="none" w="lg" len="med"/>
              <a:tailEnd type="triangle"/>
            </a:ln>
          </p:spPr>
          <p:style>
            <a:lnRef idx="1">
              <a:schemeClr val="accent1"/>
            </a:lnRef>
            <a:fillRef idx="0">
              <a:schemeClr val="accent1"/>
            </a:fillRef>
            <a:effectRef idx="0">
              <a:schemeClr val="accent1"/>
            </a:effectRef>
            <a:fontRef idx="minor">
              <a:schemeClr val="tx1"/>
            </a:fontRef>
          </p:style>
        </p:cxnSp>
      </p:grpSp>
      <p:sp>
        <p:nvSpPr>
          <p:cNvPr id="9" name="Rectangle 8">
            <a:extLst>
              <a:ext uri="{FF2B5EF4-FFF2-40B4-BE49-F238E27FC236}">
                <a16:creationId xmlns:a16="http://schemas.microsoft.com/office/drawing/2014/main" id="{5460627E-64E4-4797-8C35-FA549FB08386}"/>
              </a:ext>
            </a:extLst>
          </p:cNvPr>
          <p:cNvSpPr/>
          <p:nvPr/>
        </p:nvSpPr>
        <p:spPr>
          <a:xfrm>
            <a:off x="588263" y="3808821"/>
            <a:ext cx="6692392" cy="612419"/>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defTabSz="1066800" eaLnBrk="1" fontAlgn="auto" latinLnBrk="0" hangingPunct="1">
              <a:lnSpc>
                <a:spcPct val="100000"/>
              </a:lnSpc>
              <a:spcBef>
                <a:spcPct val="0"/>
              </a:spcBef>
              <a:spcAft>
                <a:spcPct val="35000"/>
              </a:spcAft>
              <a:buClrTx/>
              <a:buSzTx/>
              <a:buFontTx/>
              <a:buNone/>
              <a:tabLst/>
              <a:defRPr/>
            </a:pPr>
            <a:r>
              <a:rPr kumimoji="0" lang="en-US" sz="2000" b="0" i="0" u="none" strike="noStrike" kern="0" cap="none" spc="0" normalizeH="0" baseline="0" noProof="0" dirty="0">
                <a:ln>
                  <a:noFill/>
                </a:ln>
                <a:effectLst/>
                <a:uLnTx/>
                <a:uFillTx/>
                <a:latin typeface="Segoe UI"/>
                <a:ea typeface="+mn-ea"/>
                <a:cs typeface="+mn-cs"/>
              </a:rPr>
              <a:t>Basic and Standard (multiple subscriptions) service tiers</a:t>
            </a:r>
          </a:p>
        </p:txBody>
      </p:sp>
      <p:sp>
        <p:nvSpPr>
          <p:cNvPr id="12" name="Rectangle 11">
            <a:extLst>
              <a:ext uri="{FF2B5EF4-FFF2-40B4-BE49-F238E27FC236}">
                <a16:creationId xmlns:a16="http://schemas.microsoft.com/office/drawing/2014/main" id="{ACCFE138-CAFA-4B29-9540-195EABC5EA72}"/>
              </a:ext>
            </a:extLst>
          </p:cNvPr>
          <p:cNvSpPr/>
          <p:nvPr/>
        </p:nvSpPr>
        <p:spPr>
          <a:xfrm>
            <a:off x="588262" y="4621495"/>
            <a:ext cx="6692392" cy="612419"/>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defTabSz="1066800" eaLnBrk="1" fontAlgn="auto" latinLnBrk="0" hangingPunct="1">
              <a:lnSpc>
                <a:spcPct val="100000"/>
              </a:lnSpc>
              <a:spcBef>
                <a:spcPct val="0"/>
              </a:spcBef>
              <a:spcAft>
                <a:spcPct val="35000"/>
              </a:spcAft>
              <a:buClrTx/>
              <a:buSzTx/>
              <a:buFontTx/>
              <a:buNone/>
              <a:tabLst/>
              <a:defRPr/>
            </a:pPr>
            <a:r>
              <a:rPr kumimoji="0" lang="en-US" sz="2000" b="0" i="0" u="none" strike="noStrike" kern="0" cap="none" spc="0" normalizeH="0" baseline="0" noProof="0" dirty="0">
                <a:ln>
                  <a:noFill/>
                </a:ln>
                <a:effectLst/>
                <a:uLnTx/>
                <a:uFillTx/>
                <a:latin typeface="Segoe UI"/>
                <a:ea typeface="+mn-ea"/>
                <a:cs typeface="+mn-cs"/>
              </a:rPr>
              <a:t>Mitigates volumetric attacks, protocol attacks, and application layer attacks</a:t>
            </a:r>
          </a:p>
        </p:txBody>
      </p:sp>
      <p:sp>
        <p:nvSpPr>
          <p:cNvPr id="14" name="Rectangle 13">
            <a:extLst>
              <a:ext uri="{FF2B5EF4-FFF2-40B4-BE49-F238E27FC236}">
                <a16:creationId xmlns:a16="http://schemas.microsoft.com/office/drawing/2014/main" id="{8172AF92-0EB8-4338-99F9-8ED2C7415646}"/>
              </a:ext>
            </a:extLst>
          </p:cNvPr>
          <p:cNvSpPr/>
          <p:nvPr/>
        </p:nvSpPr>
        <p:spPr>
          <a:xfrm>
            <a:off x="588262" y="5443633"/>
            <a:ext cx="6692392" cy="612419"/>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defTabSz="1066800" eaLnBrk="1" fontAlgn="auto" latinLnBrk="0" hangingPunct="1">
              <a:lnSpc>
                <a:spcPct val="100000"/>
              </a:lnSpc>
              <a:spcBef>
                <a:spcPct val="0"/>
              </a:spcBef>
              <a:spcAft>
                <a:spcPct val="35000"/>
              </a:spcAft>
              <a:buClrTx/>
              <a:buSzTx/>
              <a:buFontTx/>
              <a:buNone/>
              <a:tabLst/>
              <a:defRPr/>
            </a:pPr>
            <a:r>
              <a:rPr kumimoji="0" lang="en-US" sz="2000" b="0" i="0" u="none" strike="noStrike" kern="0" cap="none" spc="0" normalizeH="0" baseline="0" noProof="0" dirty="0">
                <a:ln>
                  <a:noFill/>
                </a:ln>
                <a:effectLst/>
                <a:uLnTx/>
                <a:uFillTx/>
                <a:latin typeface="Segoe UI"/>
                <a:ea typeface="+mn-ea"/>
                <a:cs typeface="+mn-cs"/>
              </a:rPr>
              <a:t>Checks for malformed packets and spoofing</a:t>
            </a:r>
          </a:p>
        </p:txBody>
      </p:sp>
    </p:spTree>
    <p:extLst>
      <p:ext uri="{BB962C8B-B14F-4D97-AF65-F5344CB8AC3E}">
        <p14:creationId xmlns:p14="http://schemas.microsoft.com/office/powerpoint/2010/main" val="24468340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5E958A-6EB4-4ACB-8DAF-0BC363B34042}"/>
              </a:ext>
            </a:extLst>
          </p:cNvPr>
          <p:cNvSpPr>
            <a:spLocks noGrp="1"/>
          </p:cNvSpPr>
          <p:nvPr>
            <p:ph type="title"/>
          </p:nvPr>
        </p:nvSpPr>
        <p:spPr/>
        <p:txBody>
          <a:bodyPr/>
          <a:lstStyle/>
          <a:p>
            <a:r>
              <a:rPr lang="en-US" dirty="0">
                <a:cs typeface="Segoe UI"/>
              </a:rPr>
              <a:t>Lab 09 – </a:t>
            </a:r>
            <a:r>
              <a:rPr lang="en-US" dirty="0">
                <a:cs typeface="Segoe UI Semilight"/>
              </a:rPr>
              <a:t>Configuring and Securing ACR and AKS</a:t>
            </a:r>
            <a:endParaRPr lang="en-US" dirty="0">
              <a:cs typeface="Segoe UI"/>
            </a:endParaRPr>
          </a:p>
        </p:txBody>
      </p:sp>
      <p:sp>
        <p:nvSpPr>
          <p:cNvPr id="5" name="Rectangle 4">
            <a:extLst>
              <a:ext uri="{FF2B5EF4-FFF2-40B4-BE49-F238E27FC236}">
                <a16:creationId xmlns:a16="http://schemas.microsoft.com/office/drawing/2014/main" id="{17555ADD-9E3C-4EA2-A3D7-D2FAD59FB4DC}"/>
              </a:ext>
            </a:extLst>
          </p:cNvPr>
          <p:cNvSpPr/>
          <p:nvPr/>
        </p:nvSpPr>
        <p:spPr bwMode="auto">
          <a:xfrm>
            <a:off x="509618" y="1224162"/>
            <a:ext cx="6338458" cy="615465"/>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defTabSz="932742"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effectLst/>
                <a:uLnTx/>
                <a:uFillTx/>
                <a:latin typeface="Segoe UI" panose="020B0502040204020203" pitchFamily="34" charset="0"/>
                <a:ea typeface="+mn-ea"/>
                <a:cs typeface="Segoe UI" panose="020B0502040204020203" pitchFamily="34" charset="0"/>
              </a:rPr>
              <a:t>Create an Azure Container Registry</a:t>
            </a:r>
          </a:p>
        </p:txBody>
      </p:sp>
      <p:sp>
        <p:nvSpPr>
          <p:cNvPr id="8" name="Rectangle 7">
            <a:extLst>
              <a:ext uri="{FF2B5EF4-FFF2-40B4-BE49-F238E27FC236}">
                <a16:creationId xmlns:a16="http://schemas.microsoft.com/office/drawing/2014/main" id="{50AB6B30-5A88-4CC0-8D23-ECB0374CC385}"/>
              </a:ext>
            </a:extLst>
          </p:cNvPr>
          <p:cNvSpPr/>
          <p:nvPr/>
        </p:nvSpPr>
        <p:spPr bwMode="auto">
          <a:xfrm>
            <a:off x="509618" y="2037540"/>
            <a:ext cx="6338458" cy="615465"/>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defTabSz="932742"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effectLst/>
                <a:uLnTx/>
                <a:uFillTx/>
                <a:latin typeface="Segoe UI" panose="020B0502040204020203" pitchFamily="34" charset="0"/>
                <a:ea typeface="+mn-ea"/>
                <a:cs typeface="Segoe UI" panose="020B0502040204020203" pitchFamily="34" charset="0"/>
              </a:rPr>
              <a:t>Create a Dockerfile, build a container and push it to ACR</a:t>
            </a:r>
          </a:p>
        </p:txBody>
      </p:sp>
      <p:sp>
        <p:nvSpPr>
          <p:cNvPr id="9" name="Rectangle 8">
            <a:extLst>
              <a:ext uri="{FF2B5EF4-FFF2-40B4-BE49-F238E27FC236}">
                <a16:creationId xmlns:a16="http://schemas.microsoft.com/office/drawing/2014/main" id="{58F2BF8B-88C4-49B6-AB3C-9DF1A6019421}"/>
              </a:ext>
            </a:extLst>
          </p:cNvPr>
          <p:cNvSpPr/>
          <p:nvPr/>
        </p:nvSpPr>
        <p:spPr bwMode="auto">
          <a:xfrm>
            <a:off x="509618" y="2850918"/>
            <a:ext cx="6338458" cy="739036"/>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defTabSz="932742" eaLnBrk="1" fontAlgn="auto" latinLnBrk="0" hangingPunct="1">
              <a:lnSpc>
                <a:spcPct val="100000"/>
              </a:lnSpc>
              <a:spcBef>
                <a:spcPts val="0"/>
              </a:spcBef>
              <a:spcAft>
                <a:spcPts val="600"/>
              </a:spcAft>
              <a:buClrTx/>
              <a:buSzTx/>
              <a:buFontTx/>
              <a:buNone/>
              <a:tabLst/>
              <a:defRPr/>
            </a:pPr>
            <a:r>
              <a:rPr kumimoji="0" lang="en-US" sz="2000" b="0" i="0" u="none" strike="noStrike" kern="0" cap="none" spc="0" normalizeH="0" baseline="0" noProof="0" dirty="0">
                <a:ln>
                  <a:noFill/>
                </a:ln>
                <a:effectLst/>
                <a:uLnTx/>
                <a:uFillTx/>
                <a:latin typeface="Segoe UI" panose="020B0502040204020203" pitchFamily="34" charset="0"/>
                <a:ea typeface="+mn-ea"/>
                <a:cs typeface="Segoe UI" panose="020B0502040204020203" pitchFamily="34" charset="0"/>
              </a:rPr>
              <a:t>Create an Azure Kubernetes Service</a:t>
            </a:r>
          </a:p>
        </p:txBody>
      </p:sp>
      <p:sp>
        <p:nvSpPr>
          <p:cNvPr id="10" name="Rectangle 9">
            <a:extLst>
              <a:ext uri="{FF2B5EF4-FFF2-40B4-BE49-F238E27FC236}">
                <a16:creationId xmlns:a16="http://schemas.microsoft.com/office/drawing/2014/main" id="{2FE5896B-B744-4EA2-9391-2CF7F86CB41A}"/>
              </a:ext>
            </a:extLst>
          </p:cNvPr>
          <p:cNvSpPr/>
          <p:nvPr/>
        </p:nvSpPr>
        <p:spPr bwMode="auto">
          <a:xfrm>
            <a:off x="509618" y="3787867"/>
            <a:ext cx="6338458" cy="739036"/>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defTabSz="932742" eaLnBrk="1" fontAlgn="auto" latinLnBrk="0" hangingPunct="1">
              <a:lnSpc>
                <a:spcPct val="100000"/>
              </a:lnSpc>
              <a:spcBef>
                <a:spcPts val="0"/>
              </a:spcBef>
              <a:spcAft>
                <a:spcPts val="600"/>
              </a:spcAft>
              <a:buClrTx/>
              <a:buSzTx/>
              <a:buFontTx/>
              <a:buNone/>
              <a:tabLst/>
              <a:defRPr/>
            </a:pPr>
            <a:r>
              <a:rPr kumimoji="0" lang="en-US" sz="2000" b="0" i="0" u="none" strike="noStrike" kern="0" cap="none" spc="0" normalizeH="0" baseline="0" noProof="0" dirty="0">
                <a:ln>
                  <a:noFill/>
                </a:ln>
                <a:effectLst/>
                <a:uLnTx/>
                <a:uFillTx/>
                <a:latin typeface="Segoe UI" panose="020B0502040204020203" pitchFamily="34" charset="0"/>
                <a:ea typeface="+mn-ea"/>
                <a:cs typeface="Segoe UI" panose="020B0502040204020203" pitchFamily="34" charset="0"/>
              </a:rPr>
              <a:t>Give AKS permission to access the ACR </a:t>
            </a:r>
          </a:p>
        </p:txBody>
      </p:sp>
      <p:sp>
        <p:nvSpPr>
          <p:cNvPr id="11" name="Rectangle 10">
            <a:extLst>
              <a:ext uri="{FF2B5EF4-FFF2-40B4-BE49-F238E27FC236}">
                <a16:creationId xmlns:a16="http://schemas.microsoft.com/office/drawing/2014/main" id="{B93016D8-01AB-4BD9-9612-9C4AB8E1AF16}"/>
              </a:ext>
            </a:extLst>
          </p:cNvPr>
          <p:cNvSpPr/>
          <p:nvPr/>
        </p:nvSpPr>
        <p:spPr bwMode="auto">
          <a:xfrm>
            <a:off x="509618" y="4724816"/>
            <a:ext cx="6338458" cy="739036"/>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defTabSz="932742" eaLnBrk="1" fontAlgn="auto" latinLnBrk="0" hangingPunct="1">
              <a:lnSpc>
                <a:spcPct val="100000"/>
              </a:lnSpc>
              <a:spcBef>
                <a:spcPts val="0"/>
              </a:spcBef>
              <a:spcAft>
                <a:spcPts val="600"/>
              </a:spcAft>
              <a:buClrTx/>
              <a:buSzTx/>
              <a:buFontTx/>
              <a:buNone/>
              <a:tabLst/>
              <a:defRPr/>
            </a:pPr>
            <a:r>
              <a:rPr kumimoji="0" lang="en-US" sz="2000" b="0" i="0" u="none" strike="noStrike" kern="0" cap="none" spc="0" normalizeH="0" baseline="0" noProof="0" dirty="0">
                <a:ln>
                  <a:noFill/>
                </a:ln>
                <a:effectLst/>
                <a:uLnTx/>
                <a:uFillTx/>
                <a:latin typeface="Segoe UI" panose="020B0502040204020203" pitchFamily="34" charset="0"/>
                <a:ea typeface="+mn-ea"/>
                <a:cs typeface="Segoe UI" panose="020B0502040204020203" pitchFamily="34" charset="0"/>
              </a:rPr>
              <a:t>Deploy an external facing container and test</a:t>
            </a:r>
          </a:p>
        </p:txBody>
      </p:sp>
      <p:sp>
        <p:nvSpPr>
          <p:cNvPr id="12" name="Rectangle 11">
            <a:extLst>
              <a:ext uri="{FF2B5EF4-FFF2-40B4-BE49-F238E27FC236}">
                <a16:creationId xmlns:a16="http://schemas.microsoft.com/office/drawing/2014/main" id="{3623A2E9-FF00-4BF1-A13F-9FA26287881B}"/>
              </a:ext>
            </a:extLst>
          </p:cNvPr>
          <p:cNvSpPr/>
          <p:nvPr/>
        </p:nvSpPr>
        <p:spPr bwMode="auto">
          <a:xfrm>
            <a:off x="509618" y="5661764"/>
            <a:ext cx="6338458" cy="739036"/>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defTabSz="932742" eaLnBrk="1" fontAlgn="auto" latinLnBrk="0" hangingPunct="1">
              <a:lnSpc>
                <a:spcPct val="100000"/>
              </a:lnSpc>
              <a:spcBef>
                <a:spcPts val="0"/>
              </a:spcBef>
              <a:spcAft>
                <a:spcPts val="600"/>
              </a:spcAft>
              <a:buClrTx/>
              <a:buSzTx/>
              <a:buFontTx/>
              <a:buNone/>
              <a:tabLst/>
              <a:defRPr/>
            </a:pPr>
            <a:r>
              <a:rPr kumimoji="0" lang="en-US" sz="2000" b="0" i="0" u="none" strike="noStrike" kern="0" cap="none" spc="0" normalizeH="0" baseline="0" noProof="0" dirty="0">
                <a:ln>
                  <a:noFill/>
                </a:ln>
                <a:effectLst/>
                <a:uLnTx/>
                <a:uFillTx/>
                <a:latin typeface="Segoe UI" panose="020B0502040204020203" pitchFamily="34" charset="0"/>
                <a:ea typeface="+mn-ea"/>
                <a:cs typeface="Segoe UI" panose="020B0502040204020203" pitchFamily="34" charset="0"/>
              </a:rPr>
              <a:t>Deploy an internal facing container and test</a:t>
            </a:r>
          </a:p>
        </p:txBody>
      </p:sp>
      <p:grpSp>
        <p:nvGrpSpPr>
          <p:cNvPr id="51" name="Group 50" descr="An AKS cluster has two containers one internally facing and one externally facing. The AKS cluster connects to the ACR which has images build from a Dockerfile. ">
            <a:extLst>
              <a:ext uri="{FF2B5EF4-FFF2-40B4-BE49-F238E27FC236}">
                <a16:creationId xmlns:a16="http://schemas.microsoft.com/office/drawing/2014/main" id="{4FFA4497-D36D-4EE6-9318-91312B84B0E5}"/>
              </a:ext>
            </a:extLst>
          </p:cNvPr>
          <p:cNvGrpSpPr/>
          <p:nvPr/>
        </p:nvGrpSpPr>
        <p:grpSpPr>
          <a:xfrm>
            <a:off x="7525094" y="1599358"/>
            <a:ext cx="4145088" cy="4378838"/>
            <a:chOff x="7525094" y="1599358"/>
            <a:chExt cx="4145088" cy="4378837"/>
          </a:xfrm>
        </p:grpSpPr>
        <p:graphicFrame>
          <p:nvGraphicFramePr>
            <p:cNvPr id="4" name="Object 3">
              <a:extLst>
                <a:ext uri="{FF2B5EF4-FFF2-40B4-BE49-F238E27FC236}">
                  <a16:creationId xmlns:a16="http://schemas.microsoft.com/office/drawing/2014/main" id="{8C19278B-1739-4A2C-A502-FCF82BDFB1EA}"/>
                </a:ext>
              </a:extLst>
            </p:cNvPr>
            <p:cNvGraphicFramePr>
              <a:graphicFrameLocks noChangeAspect="1"/>
            </p:cNvGraphicFramePr>
            <p:nvPr>
              <p:extLst>
                <p:ext uri="{D42A27DB-BD31-4B8C-83A1-F6EECF244321}">
                  <p14:modId xmlns:p14="http://schemas.microsoft.com/office/powerpoint/2010/main" val="4252383150"/>
                </p:ext>
              </p:extLst>
            </p:nvPr>
          </p:nvGraphicFramePr>
          <p:xfrm>
            <a:off x="9364549" y="1599358"/>
            <a:ext cx="1026197" cy="883669"/>
          </p:xfrm>
          <a:graphic>
            <a:graphicData uri="http://schemas.openxmlformats.org/presentationml/2006/ole">
              <mc:AlternateContent xmlns:mc="http://schemas.openxmlformats.org/markup-compatibility/2006">
                <mc:Choice xmlns:v="urn:schemas-microsoft-com:vml" Requires="v">
                  <p:oleObj name="Bitmap Image" r:id="rId3" imgW="685800" imgH="590400" progId="Paint.Picture">
                    <p:embed/>
                  </p:oleObj>
                </mc:Choice>
                <mc:Fallback>
                  <p:oleObj name="Bitmap Image" r:id="rId3" imgW="685800" imgH="590400" progId="Paint.Picture">
                    <p:embed/>
                    <p:pic>
                      <p:nvPicPr>
                        <p:cNvPr id="4" name="Object 3">
                          <a:extLst>
                            <a:ext uri="{FF2B5EF4-FFF2-40B4-BE49-F238E27FC236}">
                              <a16:creationId xmlns:a16="http://schemas.microsoft.com/office/drawing/2014/main" id="{8C19278B-1739-4A2C-A502-FCF82BDFB1EA}"/>
                            </a:ext>
                          </a:extLst>
                        </p:cNvPr>
                        <p:cNvPicPr/>
                        <p:nvPr/>
                      </p:nvPicPr>
                      <p:blipFill>
                        <a:blip r:embed="rId4"/>
                        <a:stretch>
                          <a:fillRect/>
                        </a:stretch>
                      </p:blipFill>
                      <p:spPr>
                        <a:xfrm>
                          <a:off x="9364549" y="1599358"/>
                          <a:ext cx="1026197" cy="883669"/>
                        </a:xfrm>
                        <a:prstGeom prst="rect">
                          <a:avLst/>
                        </a:prstGeom>
                      </p:spPr>
                    </p:pic>
                  </p:oleObj>
                </mc:Fallback>
              </mc:AlternateContent>
            </a:graphicData>
          </a:graphic>
        </p:graphicFrame>
        <p:sp>
          <p:nvSpPr>
            <p:cNvPr id="6" name="TextBox 5">
              <a:extLst>
                <a:ext uri="{FF2B5EF4-FFF2-40B4-BE49-F238E27FC236}">
                  <a16:creationId xmlns:a16="http://schemas.microsoft.com/office/drawing/2014/main" id="{BE99C954-C87C-4C12-85C6-92F4F013A042}"/>
                </a:ext>
              </a:extLst>
            </p:cNvPr>
            <p:cNvSpPr txBox="1"/>
            <p:nvPr/>
          </p:nvSpPr>
          <p:spPr>
            <a:xfrm>
              <a:off x="10147068" y="1599358"/>
              <a:ext cx="1523114" cy="907170"/>
            </a:xfrm>
            <a:prstGeom prst="rect">
              <a:avLst/>
            </a:prstGeom>
            <a:noFill/>
          </p:spPr>
          <p:txBody>
            <a:bodyPr wrap="square">
              <a:spAutoFit/>
            </a:bodyPr>
            <a:lstStyle/>
            <a:p>
              <a:pPr algn="ctr"/>
              <a:r>
                <a:rPr lang="en-US" dirty="0">
                  <a:cs typeface="Segoe UI Semilight"/>
                </a:rPr>
                <a:t>Azure Container Registry</a:t>
              </a:r>
              <a:endParaRPr lang="en-US" dirty="0"/>
            </a:p>
          </p:txBody>
        </p:sp>
        <p:sp>
          <p:nvSpPr>
            <p:cNvPr id="15" name="Rectangle: Folded Corner 14">
              <a:extLst>
                <a:ext uri="{FF2B5EF4-FFF2-40B4-BE49-F238E27FC236}">
                  <a16:creationId xmlns:a16="http://schemas.microsoft.com/office/drawing/2014/main" id="{24343EA8-C379-4E57-AB57-18656606C94D}"/>
                </a:ext>
              </a:extLst>
            </p:cNvPr>
            <p:cNvSpPr/>
            <p:nvPr/>
          </p:nvSpPr>
          <p:spPr bwMode="auto">
            <a:xfrm rot="10800000">
              <a:off x="7929862" y="1690682"/>
              <a:ext cx="563526" cy="713716"/>
            </a:xfrm>
            <a:prstGeom prst="foldedCorner">
              <a:avLst/>
            </a:prstGeom>
            <a:solidFill>
              <a:schemeClr val="accent2">
                <a:lumMod val="10000"/>
                <a:lumOff val="90000"/>
              </a:schemeClr>
            </a:solidFill>
            <a:ln>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r>
                <a:rPr lang="en-US" sz="2000" dirty="0">
                  <a:solidFill>
                    <a:schemeClr val="tx1"/>
                  </a:solidFill>
                  <a:ea typeface="Segoe UI" pitchFamily="34" charset="0"/>
                  <a:cs typeface="Segoe UI" pitchFamily="34" charset="0"/>
                </a:rPr>
                <a:t>...</a:t>
              </a:r>
            </a:p>
          </p:txBody>
        </p:sp>
        <p:sp>
          <p:nvSpPr>
            <p:cNvPr id="17" name="TextBox 16">
              <a:extLst>
                <a:ext uri="{FF2B5EF4-FFF2-40B4-BE49-F238E27FC236}">
                  <a16:creationId xmlns:a16="http://schemas.microsoft.com/office/drawing/2014/main" id="{EDCDD165-CEF9-4DDB-86C1-296A5DD9C331}"/>
                </a:ext>
              </a:extLst>
            </p:cNvPr>
            <p:cNvSpPr txBox="1"/>
            <p:nvPr/>
          </p:nvSpPr>
          <p:spPr>
            <a:xfrm>
              <a:off x="7573746" y="2392280"/>
              <a:ext cx="1272924" cy="363945"/>
            </a:xfrm>
            <a:prstGeom prst="rect">
              <a:avLst/>
            </a:prstGeom>
            <a:noFill/>
          </p:spPr>
          <p:txBody>
            <a:bodyPr wrap="square">
              <a:spAutoFit/>
            </a:bodyPr>
            <a:lstStyle/>
            <a:p>
              <a:pPr algn="ctr"/>
              <a:r>
                <a:rPr lang="en-US" dirty="0">
                  <a:cs typeface="Segoe UI Semilight"/>
                </a:rPr>
                <a:t>Dockerfile</a:t>
              </a:r>
              <a:endParaRPr lang="en-US" dirty="0"/>
            </a:p>
          </p:txBody>
        </p:sp>
        <p:sp>
          <p:nvSpPr>
            <p:cNvPr id="18" name="Rectangle 17">
              <a:extLst>
                <a:ext uri="{FF2B5EF4-FFF2-40B4-BE49-F238E27FC236}">
                  <a16:creationId xmlns:a16="http://schemas.microsoft.com/office/drawing/2014/main" id="{CFD11ED7-7CD1-4D4A-9CE4-69565F30AAF5}"/>
                </a:ext>
              </a:extLst>
            </p:cNvPr>
            <p:cNvSpPr/>
            <p:nvPr/>
          </p:nvSpPr>
          <p:spPr bwMode="auto">
            <a:xfrm>
              <a:off x="8686797" y="3279364"/>
              <a:ext cx="2392325" cy="2242857"/>
            </a:xfrm>
            <a:prstGeom prst="rect">
              <a:avLst/>
            </a:prstGeom>
            <a:solidFill>
              <a:schemeClr val="accent2">
                <a:lumMod val="10000"/>
                <a:lumOff val="90000"/>
              </a:schemeClr>
            </a:solidFill>
            <a:ln>
              <a:solidFill>
                <a:schemeClr val="tx1"/>
              </a:solidFill>
              <a:prstDash val="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dirty="0">
                <a:gradFill>
                  <a:gsLst>
                    <a:gs pos="0">
                      <a:srgbClr val="FFFFFF"/>
                    </a:gs>
                    <a:gs pos="100000">
                      <a:srgbClr val="FFFFFF"/>
                    </a:gs>
                  </a:gsLst>
                  <a:lin ang="5400000" scaled="0"/>
                </a:gradFill>
                <a:ea typeface="Segoe UI" pitchFamily="34" charset="0"/>
                <a:cs typeface="Segoe UI" pitchFamily="34" charset="0"/>
              </a:endParaRPr>
            </a:p>
          </p:txBody>
        </p:sp>
        <p:sp>
          <p:nvSpPr>
            <p:cNvPr id="20" name="TextBox 19">
              <a:extLst>
                <a:ext uri="{FF2B5EF4-FFF2-40B4-BE49-F238E27FC236}">
                  <a16:creationId xmlns:a16="http://schemas.microsoft.com/office/drawing/2014/main" id="{AE6ADEB9-48CD-48E0-A138-009B67C25054}"/>
                </a:ext>
              </a:extLst>
            </p:cNvPr>
            <p:cNvSpPr txBox="1"/>
            <p:nvPr/>
          </p:nvSpPr>
          <p:spPr>
            <a:xfrm>
              <a:off x="9086397" y="5614250"/>
              <a:ext cx="1395734" cy="363945"/>
            </a:xfrm>
            <a:prstGeom prst="rect">
              <a:avLst/>
            </a:prstGeom>
            <a:solidFill>
              <a:schemeClr val="bg1"/>
            </a:solidFill>
          </p:spPr>
          <p:txBody>
            <a:bodyPr wrap="square">
              <a:spAutoFit/>
            </a:bodyPr>
            <a:lstStyle/>
            <a:p>
              <a:r>
                <a:rPr lang="en-US" dirty="0">
                  <a:cs typeface="Segoe UI Semilight"/>
                </a:rPr>
                <a:t>AKS Cluster</a:t>
              </a:r>
              <a:endParaRPr lang="en-US" dirty="0"/>
            </a:p>
          </p:txBody>
        </p:sp>
        <p:sp>
          <p:nvSpPr>
            <p:cNvPr id="28" name="Rectangle 27">
              <a:extLst>
                <a:ext uri="{FF2B5EF4-FFF2-40B4-BE49-F238E27FC236}">
                  <a16:creationId xmlns:a16="http://schemas.microsoft.com/office/drawing/2014/main" id="{5E3B5AE2-7791-44C4-BD83-DD55F48AC9D1}"/>
                </a:ext>
              </a:extLst>
            </p:cNvPr>
            <p:cNvSpPr/>
            <p:nvPr/>
          </p:nvSpPr>
          <p:spPr bwMode="auto">
            <a:xfrm>
              <a:off x="8933753" y="3450165"/>
              <a:ext cx="1863570" cy="836089"/>
            </a:xfrm>
            <a:prstGeom prst="rect">
              <a:avLst/>
            </a:prstGeom>
            <a:solidFill>
              <a:schemeClr val="bg1"/>
            </a:solidFill>
            <a:ln>
              <a:solidFill>
                <a:schemeClr val="tx1"/>
              </a:solidFill>
              <a:prstDash val="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spcBef>
                  <a:spcPct val="0"/>
                </a:spcBef>
                <a:spcAft>
                  <a:spcPct val="0"/>
                </a:spcAft>
              </a:pPr>
              <a:r>
                <a:rPr lang="en-US" sz="1600" dirty="0">
                  <a:solidFill>
                    <a:schemeClr val="tx1"/>
                  </a:solidFill>
                  <a:ea typeface="Segoe UI" pitchFamily="34" charset="0"/>
                  <a:cs typeface="Segoe UI" pitchFamily="34" charset="0"/>
                </a:rPr>
                <a:t>Externally-facing container</a:t>
              </a:r>
            </a:p>
          </p:txBody>
        </p:sp>
        <p:sp>
          <p:nvSpPr>
            <p:cNvPr id="30" name="Rectangle 29">
              <a:extLst>
                <a:ext uri="{FF2B5EF4-FFF2-40B4-BE49-F238E27FC236}">
                  <a16:creationId xmlns:a16="http://schemas.microsoft.com/office/drawing/2014/main" id="{B590623B-E99B-4EBF-8AD1-A1CE0BA12DEA}"/>
                </a:ext>
              </a:extLst>
            </p:cNvPr>
            <p:cNvSpPr/>
            <p:nvPr/>
          </p:nvSpPr>
          <p:spPr bwMode="auto">
            <a:xfrm>
              <a:off x="8933753" y="4513196"/>
              <a:ext cx="1863570" cy="836089"/>
            </a:xfrm>
            <a:prstGeom prst="rect">
              <a:avLst/>
            </a:prstGeom>
            <a:solidFill>
              <a:schemeClr val="bg1"/>
            </a:solidFill>
            <a:ln>
              <a:solidFill>
                <a:schemeClr val="tx1"/>
              </a:solidFill>
              <a:prstDash val="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spcBef>
                  <a:spcPct val="0"/>
                </a:spcBef>
                <a:spcAft>
                  <a:spcPct val="0"/>
                </a:spcAft>
              </a:pPr>
              <a:r>
                <a:rPr lang="en-US" sz="1600" dirty="0">
                  <a:solidFill>
                    <a:schemeClr val="tx1"/>
                  </a:solidFill>
                  <a:ea typeface="Segoe UI" pitchFamily="34" charset="0"/>
                  <a:cs typeface="Segoe UI" pitchFamily="34" charset="0"/>
                </a:rPr>
                <a:t>Internally-facing container</a:t>
              </a:r>
            </a:p>
          </p:txBody>
        </p:sp>
        <p:pic>
          <p:nvPicPr>
            <p:cNvPr id="32" name="Picture 31">
              <a:extLst>
                <a:ext uri="{FF2B5EF4-FFF2-40B4-BE49-F238E27FC236}">
                  <a16:creationId xmlns:a16="http://schemas.microsoft.com/office/drawing/2014/main" id="{0B4162AC-2FA0-417C-9729-5EB5AD59AE2E}"/>
                </a:ext>
              </a:extLst>
            </p:cNvPr>
            <p:cNvPicPr>
              <a:picLocks noChangeAspect="1"/>
            </p:cNvPicPr>
            <p:nvPr/>
          </p:nvPicPr>
          <p:blipFill>
            <a:blip r:embed="rId5"/>
            <a:stretch>
              <a:fillRect/>
            </a:stretch>
          </p:blipFill>
          <p:spPr>
            <a:xfrm>
              <a:off x="7525094" y="3457824"/>
              <a:ext cx="1038225" cy="847725"/>
            </a:xfrm>
            <a:prstGeom prst="rect">
              <a:avLst/>
            </a:prstGeom>
          </p:spPr>
        </p:pic>
        <p:cxnSp>
          <p:nvCxnSpPr>
            <p:cNvPr id="34" name="Straight Arrow Connector 33">
              <a:extLst>
                <a:ext uri="{FF2B5EF4-FFF2-40B4-BE49-F238E27FC236}">
                  <a16:creationId xmlns:a16="http://schemas.microsoft.com/office/drawing/2014/main" id="{11957ADC-5326-4DA1-85AD-D7A28575774A}"/>
                </a:ext>
              </a:extLst>
            </p:cNvPr>
            <p:cNvCxnSpPr>
              <a:stCxn id="15" idx="1"/>
              <a:endCxn id="4" idx="1"/>
            </p:cNvCxnSpPr>
            <p:nvPr/>
          </p:nvCxnSpPr>
          <p:spPr>
            <a:xfrm flipV="1">
              <a:off x="8493388" y="2041192"/>
              <a:ext cx="871161" cy="6348"/>
            </a:xfrm>
            <a:prstGeom prst="straightConnector1">
              <a:avLst/>
            </a:prstGeom>
            <a:ln>
              <a:solidFill>
                <a:schemeClr val="tx1"/>
              </a:solidFill>
              <a:headEnd type="none" w="lg" len="med"/>
              <a:tailEnd type="triangle"/>
            </a:ln>
          </p:spPr>
          <p:style>
            <a:lnRef idx="1">
              <a:schemeClr val="accent1"/>
            </a:lnRef>
            <a:fillRef idx="0">
              <a:schemeClr val="accent1"/>
            </a:fillRef>
            <a:effectRef idx="0">
              <a:schemeClr val="accent1"/>
            </a:effectRef>
            <a:fontRef idx="minor">
              <a:schemeClr val="tx1"/>
            </a:fontRef>
          </p:style>
        </p:cxnSp>
        <p:cxnSp>
          <p:nvCxnSpPr>
            <p:cNvPr id="36" name="Straight Arrow Connector 35">
              <a:extLst>
                <a:ext uri="{FF2B5EF4-FFF2-40B4-BE49-F238E27FC236}">
                  <a16:creationId xmlns:a16="http://schemas.microsoft.com/office/drawing/2014/main" id="{FB3CEE47-316C-4D75-9FB6-3E3C2B684B94}"/>
                </a:ext>
              </a:extLst>
            </p:cNvPr>
            <p:cNvCxnSpPr>
              <a:cxnSpLocks/>
              <a:stCxn id="4" idx="2"/>
              <a:endCxn id="18" idx="0"/>
            </p:cNvCxnSpPr>
            <p:nvPr/>
          </p:nvCxnSpPr>
          <p:spPr>
            <a:xfrm>
              <a:off x="9877647" y="2483027"/>
              <a:ext cx="5313" cy="796337"/>
            </a:xfrm>
            <a:prstGeom prst="straightConnector1">
              <a:avLst/>
            </a:prstGeom>
            <a:ln>
              <a:solidFill>
                <a:schemeClr val="tx1"/>
              </a:solidFill>
              <a:headEnd type="triangle" w="med" len="med"/>
              <a:tailEnd type="triangle"/>
            </a:ln>
          </p:spPr>
          <p:style>
            <a:lnRef idx="1">
              <a:schemeClr val="accent1"/>
            </a:lnRef>
            <a:fillRef idx="0">
              <a:schemeClr val="accent1"/>
            </a:fillRef>
            <a:effectRef idx="0">
              <a:schemeClr val="accent1"/>
            </a:effectRef>
            <a:fontRef idx="minor">
              <a:schemeClr val="tx1"/>
            </a:fontRef>
          </p:style>
        </p:cxnSp>
        <p:pic>
          <p:nvPicPr>
            <p:cNvPr id="41" name="Picture 40">
              <a:extLst>
                <a:ext uri="{FF2B5EF4-FFF2-40B4-BE49-F238E27FC236}">
                  <a16:creationId xmlns:a16="http://schemas.microsoft.com/office/drawing/2014/main" id="{1E82D647-788B-44ED-B5CA-08A36C6D385F}"/>
                </a:ext>
              </a:extLst>
            </p:cNvPr>
            <p:cNvPicPr>
              <a:picLocks noChangeAspect="1"/>
            </p:cNvPicPr>
            <p:nvPr/>
          </p:nvPicPr>
          <p:blipFill>
            <a:blip r:embed="rId6"/>
            <a:stretch>
              <a:fillRect/>
            </a:stretch>
          </p:blipFill>
          <p:spPr>
            <a:xfrm>
              <a:off x="7577722" y="4707481"/>
              <a:ext cx="733425" cy="447675"/>
            </a:xfrm>
            <a:prstGeom prst="rect">
              <a:avLst/>
            </a:prstGeom>
          </p:spPr>
        </p:pic>
        <p:cxnSp>
          <p:nvCxnSpPr>
            <p:cNvPr id="43" name="Straight Arrow Connector 42">
              <a:extLst>
                <a:ext uri="{FF2B5EF4-FFF2-40B4-BE49-F238E27FC236}">
                  <a16:creationId xmlns:a16="http://schemas.microsoft.com/office/drawing/2014/main" id="{D23121DC-BB86-45D3-8384-6361DB65EC2E}"/>
                </a:ext>
              </a:extLst>
            </p:cNvPr>
            <p:cNvCxnSpPr>
              <a:cxnSpLocks/>
              <a:endCxn id="28" idx="1"/>
            </p:cNvCxnSpPr>
            <p:nvPr/>
          </p:nvCxnSpPr>
          <p:spPr>
            <a:xfrm>
              <a:off x="8311147" y="3868209"/>
              <a:ext cx="622606" cy="1"/>
            </a:xfrm>
            <a:prstGeom prst="straightConnector1">
              <a:avLst/>
            </a:prstGeom>
            <a:ln>
              <a:solidFill>
                <a:schemeClr val="tx1"/>
              </a:solidFill>
              <a:prstDash val="dash"/>
              <a:headEnd type="none" w="lg" len="med"/>
              <a:tailEnd type="triangle"/>
            </a:ln>
          </p:spPr>
          <p:style>
            <a:lnRef idx="1">
              <a:schemeClr val="accent1"/>
            </a:lnRef>
            <a:fillRef idx="0">
              <a:schemeClr val="accent1"/>
            </a:fillRef>
            <a:effectRef idx="0">
              <a:schemeClr val="accent1"/>
            </a:effectRef>
            <a:fontRef idx="minor">
              <a:schemeClr val="tx1"/>
            </a:fontRef>
          </p:style>
        </p:cxnSp>
        <p:cxnSp>
          <p:nvCxnSpPr>
            <p:cNvPr id="47" name="Straight Arrow Connector 46">
              <a:extLst>
                <a:ext uri="{FF2B5EF4-FFF2-40B4-BE49-F238E27FC236}">
                  <a16:creationId xmlns:a16="http://schemas.microsoft.com/office/drawing/2014/main" id="{5E4796C2-C563-4F5A-9299-6A3847C6EBF3}"/>
                </a:ext>
              </a:extLst>
            </p:cNvPr>
            <p:cNvCxnSpPr>
              <a:cxnSpLocks/>
              <a:stCxn id="41" idx="3"/>
              <a:endCxn id="30" idx="1"/>
            </p:cNvCxnSpPr>
            <p:nvPr/>
          </p:nvCxnSpPr>
          <p:spPr>
            <a:xfrm flipV="1">
              <a:off x="8311147" y="4931241"/>
              <a:ext cx="622606" cy="78"/>
            </a:xfrm>
            <a:prstGeom prst="straightConnector1">
              <a:avLst/>
            </a:prstGeom>
            <a:ln>
              <a:solidFill>
                <a:schemeClr val="tx1"/>
              </a:solidFill>
              <a:prstDash val="dash"/>
              <a:headEnd type="none" w="lg" len="med"/>
              <a:tailEnd type="triangle"/>
            </a:ln>
          </p:spPr>
          <p:style>
            <a:lnRef idx="1">
              <a:schemeClr val="accent1"/>
            </a:lnRef>
            <a:fillRef idx="0">
              <a:schemeClr val="accent1"/>
            </a:fillRef>
            <a:effectRef idx="0">
              <a:schemeClr val="accent1"/>
            </a:effectRef>
            <a:fontRef idx="minor">
              <a:schemeClr val="tx1"/>
            </a:fontRef>
          </p:style>
        </p:cxnSp>
      </p:grpSp>
      <p:sp>
        <p:nvSpPr>
          <p:cNvPr id="7" name="Rectangle 6">
            <a:extLst>
              <a:ext uri="{FF2B5EF4-FFF2-40B4-BE49-F238E27FC236}">
                <a16:creationId xmlns:a16="http://schemas.microsoft.com/office/drawing/2014/main" id="{5DA9A044-494A-4309-8151-0DB806665AA8}"/>
              </a:ext>
              <a:ext uri="{C183D7F6-B498-43B3-948B-1728B52AA6E4}">
                <adec:decorative xmlns:adec="http://schemas.microsoft.com/office/drawing/2017/decorative" val="1"/>
              </a:ext>
            </a:extLst>
          </p:cNvPr>
          <p:cNvSpPr/>
          <p:nvPr/>
        </p:nvSpPr>
        <p:spPr bwMode="auto">
          <a:xfrm>
            <a:off x="7089289" y="1210924"/>
            <a:ext cx="4905012" cy="5158147"/>
          </a:xfrm>
          <a:prstGeom prst="rect">
            <a:avLst/>
          </a:prstGeom>
          <a:noFill/>
          <a:ln w="6350" cap="flat" cmpd="sng" algn="ctr">
            <a:solidFill>
              <a:srgbClr val="FFFFFF">
                <a:lumMod val="75000"/>
              </a:srgbClr>
            </a:solidFill>
            <a:prstDash val="solid"/>
            <a:headEnd type="none" w="med" len="med"/>
            <a:tailEnd type="none" w="med" len="med"/>
          </a:ln>
          <a:effectLst/>
        </p:spPr>
        <p:style>
          <a:lnRef idx="0">
            <a:scrgbClr r="0" g="0" b="0"/>
          </a:lnRef>
          <a:fillRef idx="0">
            <a:scrgbClr r="0" g="0" b="0"/>
          </a:fillRef>
          <a:effectRef idx="0">
            <a:scrgbClr r="0" g="0" b="0"/>
          </a:effectRef>
          <a:fontRef idx="major"/>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eaLnBrk="1" fontAlgn="base" latinLnBrk="0" hangingPunct="1">
              <a:lnSpc>
                <a:spcPct val="100000"/>
              </a:lnSpc>
              <a:spcBef>
                <a:spcPct val="0"/>
              </a:spcBef>
              <a:spcAft>
                <a:spcPct val="0"/>
              </a:spcAft>
              <a:buClrTx/>
              <a:buSzTx/>
              <a:buFontTx/>
              <a:buNone/>
              <a:tabLst/>
              <a:defRPr/>
            </a:pPr>
            <a:endParaRPr kumimoji="0" lang="en-IN" sz="2400" b="0" i="0" u="none" strike="noStrike" kern="0" cap="none" spc="0" normalizeH="0" baseline="0" noProof="0" dirty="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Tree>
    <p:extLst>
      <p:ext uri="{BB962C8B-B14F-4D97-AF65-F5344CB8AC3E}">
        <p14:creationId xmlns:p14="http://schemas.microsoft.com/office/powerpoint/2010/main" val="442972965"/>
      </p:ext>
    </p:extLst>
  </p:cSld>
  <p:clrMapOvr>
    <a:masterClrMapping/>
  </p:clrMapOvr>
  <p:transition>
    <p:fade/>
  </p:transition>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F2D08D-93D8-4464-B9D2-485E7376AF3B}"/>
              </a:ext>
            </a:extLst>
          </p:cNvPr>
          <p:cNvSpPr>
            <a:spLocks noGrp="1"/>
          </p:cNvSpPr>
          <p:nvPr>
            <p:ph type="title"/>
          </p:nvPr>
        </p:nvSpPr>
        <p:spPr/>
        <p:txBody>
          <a:bodyPr/>
          <a:lstStyle/>
          <a:p>
            <a:r>
              <a:rPr lang="en-US" dirty="0">
                <a:cs typeface="Segoe UI"/>
              </a:rPr>
              <a:t>Lab 09 – </a:t>
            </a:r>
            <a:r>
              <a:rPr lang="en-US" dirty="0">
                <a:cs typeface="Segoe UI Semilight"/>
              </a:rPr>
              <a:t>Configuring and Securing ACR and AKS</a:t>
            </a:r>
            <a:endParaRPr lang="en-US" dirty="0"/>
          </a:p>
        </p:txBody>
      </p:sp>
      <p:sp>
        <p:nvSpPr>
          <p:cNvPr id="6" name="Rectangle 5">
            <a:extLst>
              <a:ext uri="{FF2B5EF4-FFF2-40B4-BE49-F238E27FC236}">
                <a16:creationId xmlns:a16="http://schemas.microsoft.com/office/drawing/2014/main" id="{F800A1A4-4970-4581-A8CB-6D850AA44AB5}"/>
              </a:ext>
            </a:extLst>
          </p:cNvPr>
          <p:cNvSpPr/>
          <p:nvPr/>
        </p:nvSpPr>
        <p:spPr bwMode="auto">
          <a:xfrm>
            <a:off x="2893588" y="1021101"/>
            <a:ext cx="3073502" cy="1824344"/>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fr-FR"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8" name="TextBox 7">
            <a:extLst>
              <a:ext uri="{FF2B5EF4-FFF2-40B4-BE49-F238E27FC236}">
                <a16:creationId xmlns:a16="http://schemas.microsoft.com/office/drawing/2014/main" id="{24E78B8A-95E9-4D22-A604-7CE9CECA8AF0}"/>
              </a:ext>
            </a:extLst>
          </p:cNvPr>
          <p:cNvSpPr txBox="1"/>
          <p:nvPr/>
        </p:nvSpPr>
        <p:spPr>
          <a:xfrm>
            <a:off x="2869549" y="1021100"/>
            <a:ext cx="1611133" cy="276999"/>
          </a:xfrm>
          <a:prstGeom prst="rect">
            <a:avLst/>
          </a:prstGeom>
          <a:noFill/>
        </p:spPr>
        <p:txBody>
          <a:bodyPr wrap="square">
            <a:spAutoFit/>
          </a:bodyPr>
          <a:lstStyle/>
          <a:p>
            <a:r>
              <a:rPr lang="fr-FR" sz="1200" b="1" dirty="0">
                <a:solidFill>
                  <a:srgbClr val="0070C0"/>
                </a:solidFill>
              </a:rPr>
              <a:t>Exercise1, Task1</a:t>
            </a:r>
          </a:p>
        </p:txBody>
      </p:sp>
      <p:pic>
        <p:nvPicPr>
          <p:cNvPr id="4" name="Graphic 3">
            <a:extLst>
              <a:ext uri="{FF2B5EF4-FFF2-40B4-BE49-F238E27FC236}">
                <a16:creationId xmlns:a16="http://schemas.microsoft.com/office/drawing/2014/main" id="{10B38624-7040-4FFA-8B84-C3B5A8EBE111}"/>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118597" y="1802863"/>
            <a:ext cx="607342" cy="607342"/>
          </a:xfrm>
          <a:prstGeom prst="rect">
            <a:avLst/>
          </a:prstGeom>
        </p:spPr>
      </p:pic>
      <p:sp>
        <p:nvSpPr>
          <p:cNvPr id="10" name="TextBox 9">
            <a:extLst>
              <a:ext uri="{FF2B5EF4-FFF2-40B4-BE49-F238E27FC236}">
                <a16:creationId xmlns:a16="http://schemas.microsoft.com/office/drawing/2014/main" id="{E0B6AF04-5EFB-42D4-B6B9-BD129FA3DBA3}"/>
              </a:ext>
            </a:extLst>
          </p:cNvPr>
          <p:cNvSpPr txBox="1"/>
          <p:nvPr/>
        </p:nvSpPr>
        <p:spPr>
          <a:xfrm>
            <a:off x="3416478" y="1350516"/>
            <a:ext cx="1323754" cy="276999"/>
          </a:xfrm>
          <a:prstGeom prst="rect">
            <a:avLst/>
          </a:prstGeom>
          <a:noFill/>
        </p:spPr>
        <p:txBody>
          <a:bodyPr wrap="square">
            <a:spAutoFit/>
          </a:bodyPr>
          <a:lstStyle/>
          <a:p>
            <a:r>
              <a:rPr lang="en-US" sz="1200" b="1" i="0" dirty="0">
                <a:solidFill>
                  <a:srgbClr val="222222"/>
                </a:solidFill>
                <a:effectLst/>
                <a:latin typeface="segoe-ui_normal"/>
              </a:rPr>
              <a:t>AZ500LAB09</a:t>
            </a:r>
            <a:endParaRPr lang="fr-FR" sz="1200" b="1" dirty="0"/>
          </a:p>
        </p:txBody>
      </p:sp>
      <p:pic>
        <p:nvPicPr>
          <p:cNvPr id="12" name="Graphic 11">
            <a:extLst>
              <a:ext uri="{FF2B5EF4-FFF2-40B4-BE49-F238E27FC236}">
                <a16:creationId xmlns:a16="http://schemas.microsoft.com/office/drawing/2014/main" id="{72B32702-812C-49C3-9AF7-EFC2365F4315}"/>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3036076" y="1298099"/>
            <a:ext cx="383916" cy="383916"/>
          </a:xfrm>
          <a:prstGeom prst="rect">
            <a:avLst/>
          </a:prstGeom>
        </p:spPr>
      </p:pic>
      <p:sp>
        <p:nvSpPr>
          <p:cNvPr id="15" name="TextBox 14">
            <a:extLst>
              <a:ext uri="{FF2B5EF4-FFF2-40B4-BE49-F238E27FC236}">
                <a16:creationId xmlns:a16="http://schemas.microsoft.com/office/drawing/2014/main" id="{25790C23-608A-42C2-B89A-975E0DCD5CCB}"/>
              </a:ext>
            </a:extLst>
          </p:cNvPr>
          <p:cNvSpPr txBox="1"/>
          <p:nvPr/>
        </p:nvSpPr>
        <p:spPr>
          <a:xfrm>
            <a:off x="3985542" y="2455245"/>
            <a:ext cx="1323754" cy="276999"/>
          </a:xfrm>
          <a:prstGeom prst="rect">
            <a:avLst/>
          </a:prstGeom>
          <a:noFill/>
        </p:spPr>
        <p:txBody>
          <a:bodyPr wrap="square">
            <a:spAutoFit/>
          </a:bodyPr>
          <a:lstStyle/>
          <a:p>
            <a:r>
              <a:rPr lang="en-US" sz="1200" b="1" i="0" dirty="0">
                <a:solidFill>
                  <a:srgbClr val="222222"/>
                </a:solidFill>
                <a:effectLst/>
                <a:latin typeface="segoe-ui_normal"/>
              </a:rPr>
              <a:t>AZ500xxxx</a:t>
            </a:r>
            <a:endParaRPr lang="fr-FR" sz="1200" b="1" dirty="0"/>
          </a:p>
        </p:txBody>
      </p:sp>
      <p:sp>
        <p:nvSpPr>
          <p:cNvPr id="21" name="Rectangle 20">
            <a:extLst>
              <a:ext uri="{FF2B5EF4-FFF2-40B4-BE49-F238E27FC236}">
                <a16:creationId xmlns:a16="http://schemas.microsoft.com/office/drawing/2014/main" id="{B9459894-DBEB-4598-BD10-1ED5713C9E6F}"/>
              </a:ext>
            </a:extLst>
          </p:cNvPr>
          <p:cNvSpPr/>
          <p:nvPr/>
        </p:nvSpPr>
        <p:spPr bwMode="auto">
          <a:xfrm>
            <a:off x="6232884" y="1027728"/>
            <a:ext cx="2404275" cy="1817718"/>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fr-FR"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22" name="TextBox 21">
            <a:extLst>
              <a:ext uri="{FF2B5EF4-FFF2-40B4-BE49-F238E27FC236}">
                <a16:creationId xmlns:a16="http://schemas.microsoft.com/office/drawing/2014/main" id="{1D40B596-C99E-4970-8B24-C24B255A82CC}"/>
              </a:ext>
            </a:extLst>
          </p:cNvPr>
          <p:cNvSpPr txBox="1"/>
          <p:nvPr/>
        </p:nvSpPr>
        <p:spPr>
          <a:xfrm>
            <a:off x="6208845" y="1027727"/>
            <a:ext cx="1611133" cy="276999"/>
          </a:xfrm>
          <a:prstGeom prst="rect">
            <a:avLst/>
          </a:prstGeom>
          <a:noFill/>
        </p:spPr>
        <p:txBody>
          <a:bodyPr wrap="square">
            <a:spAutoFit/>
          </a:bodyPr>
          <a:lstStyle/>
          <a:p>
            <a:r>
              <a:rPr lang="fr-FR" sz="1200" b="1" dirty="0">
                <a:solidFill>
                  <a:srgbClr val="0070C0"/>
                </a:solidFill>
              </a:rPr>
              <a:t>Exercise1, Task2</a:t>
            </a:r>
          </a:p>
        </p:txBody>
      </p:sp>
      <p:pic>
        <p:nvPicPr>
          <p:cNvPr id="17" name="Graphic 16" descr="Paper outline">
            <a:extLst>
              <a:ext uri="{FF2B5EF4-FFF2-40B4-BE49-F238E27FC236}">
                <a16:creationId xmlns:a16="http://schemas.microsoft.com/office/drawing/2014/main" id="{58DC4253-6EA6-45B9-82FD-35CE35569E50}"/>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7119987" y="1882550"/>
            <a:ext cx="699991" cy="699991"/>
          </a:xfrm>
          <a:prstGeom prst="rect">
            <a:avLst/>
          </a:prstGeom>
        </p:spPr>
      </p:pic>
      <p:sp>
        <p:nvSpPr>
          <p:cNvPr id="18" name="TextBox 17">
            <a:extLst>
              <a:ext uri="{FF2B5EF4-FFF2-40B4-BE49-F238E27FC236}">
                <a16:creationId xmlns:a16="http://schemas.microsoft.com/office/drawing/2014/main" id="{A79AEAD4-F305-477A-8321-7A3DAC23AABB}"/>
              </a:ext>
            </a:extLst>
          </p:cNvPr>
          <p:cNvSpPr txBox="1"/>
          <p:nvPr/>
        </p:nvSpPr>
        <p:spPr>
          <a:xfrm>
            <a:off x="6969158" y="2553400"/>
            <a:ext cx="1323754" cy="276999"/>
          </a:xfrm>
          <a:prstGeom prst="rect">
            <a:avLst/>
          </a:prstGeom>
          <a:noFill/>
        </p:spPr>
        <p:txBody>
          <a:bodyPr wrap="square">
            <a:spAutoFit/>
          </a:bodyPr>
          <a:lstStyle/>
          <a:p>
            <a:r>
              <a:rPr lang="en-US" sz="1200" b="1" i="0" dirty="0">
                <a:solidFill>
                  <a:srgbClr val="222222"/>
                </a:solidFill>
                <a:effectLst/>
                <a:latin typeface="segoe-ui_normal"/>
              </a:rPr>
              <a:t>Docker File </a:t>
            </a:r>
            <a:endParaRPr lang="fr-FR" sz="1200" b="1" dirty="0"/>
          </a:p>
        </p:txBody>
      </p:sp>
      <p:pic>
        <p:nvPicPr>
          <p:cNvPr id="20" name="Picture 2" descr="NGINX | High Performance Load Balancer, Web Server, &amp; Reverse Proxy">
            <a:extLst>
              <a:ext uri="{FF2B5EF4-FFF2-40B4-BE49-F238E27FC236}">
                <a16:creationId xmlns:a16="http://schemas.microsoft.com/office/drawing/2014/main" id="{9F3B91FC-8659-4B2E-AD98-6C93FBB6309E}"/>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385780" y="2178904"/>
            <a:ext cx="168404" cy="194994"/>
          </a:xfrm>
          <a:prstGeom prst="rect">
            <a:avLst/>
          </a:prstGeom>
          <a:noFill/>
          <a:extLst>
            <a:ext uri="{909E8E84-426E-40DD-AFC4-6F175D3DCCD1}">
              <a14:hiddenFill xmlns:a14="http://schemas.microsoft.com/office/drawing/2010/main">
                <a:solidFill>
                  <a:srgbClr val="FFFFFF"/>
                </a:solidFill>
              </a14:hiddenFill>
            </a:ext>
          </a:extLst>
        </p:spPr>
      </p:pic>
      <p:cxnSp>
        <p:nvCxnSpPr>
          <p:cNvPr id="24" name="Straight Arrow Connector 23">
            <a:extLst>
              <a:ext uri="{FF2B5EF4-FFF2-40B4-BE49-F238E27FC236}">
                <a16:creationId xmlns:a16="http://schemas.microsoft.com/office/drawing/2014/main" id="{7A3771D0-47D2-4A84-A4ED-38311B38688A}"/>
              </a:ext>
            </a:extLst>
          </p:cNvPr>
          <p:cNvCxnSpPr>
            <a:cxnSpLocks/>
          </p:cNvCxnSpPr>
          <p:nvPr/>
        </p:nvCxnSpPr>
        <p:spPr>
          <a:xfrm flipH="1">
            <a:off x="4867274" y="2232546"/>
            <a:ext cx="2252713" cy="0"/>
          </a:xfrm>
          <a:prstGeom prst="straightConnector1">
            <a:avLst/>
          </a:prstGeom>
          <a:ln>
            <a:solidFill>
              <a:schemeClr val="tx1"/>
            </a:solidFill>
            <a:headEnd type="none" w="lg" len="med"/>
            <a:tailEnd type="triangle"/>
          </a:ln>
        </p:spPr>
        <p:style>
          <a:lnRef idx="1">
            <a:schemeClr val="accent1"/>
          </a:lnRef>
          <a:fillRef idx="0">
            <a:schemeClr val="accent1"/>
          </a:fillRef>
          <a:effectRef idx="0">
            <a:schemeClr val="accent1"/>
          </a:effectRef>
          <a:fontRef idx="minor">
            <a:schemeClr val="tx1"/>
          </a:fontRef>
        </p:style>
      </p:cxnSp>
      <p:sp>
        <p:nvSpPr>
          <p:cNvPr id="26" name="Rectangle 25">
            <a:extLst>
              <a:ext uri="{FF2B5EF4-FFF2-40B4-BE49-F238E27FC236}">
                <a16:creationId xmlns:a16="http://schemas.microsoft.com/office/drawing/2014/main" id="{FDCD1902-D6E9-4038-B172-6430BD13B5DF}"/>
              </a:ext>
            </a:extLst>
          </p:cNvPr>
          <p:cNvSpPr/>
          <p:nvPr/>
        </p:nvSpPr>
        <p:spPr bwMode="auto">
          <a:xfrm>
            <a:off x="2893589" y="3937142"/>
            <a:ext cx="3073502" cy="2727599"/>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fr-FR" sz="2353" dirty="0" err="1">
              <a:gradFill>
                <a:gsLst>
                  <a:gs pos="0">
                    <a:srgbClr val="FFFFFF"/>
                  </a:gs>
                  <a:gs pos="100000">
                    <a:srgbClr val="FFFFFF"/>
                  </a:gs>
                </a:gsLst>
                <a:lin ang="5400000" scaled="0"/>
              </a:gradFill>
              <a:ea typeface="Segoe UI" pitchFamily="34" charset="0"/>
              <a:cs typeface="Segoe UI" pitchFamily="34" charset="0"/>
            </a:endParaRPr>
          </a:p>
        </p:txBody>
      </p:sp>
      <p:pic>
        <p:nvPicPr>
          <p:cNvPr id="28" name="Graphic 27">
            <a:extLst>
              <a:ext uri="{FF2B5EF4-FFF2-40B4-BE49-F238E27FC236}">
                <a16:creationId xmlns:a16="http://schemas.microsoft.com/office/drawing/2014/main" id="{3886C2ED-DDB1-4E17-ADB4-1C4E1C137E73}"/>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4181746" y="4251631"/>
            <a:ext cx="481044" cy="481044"/>
          </a:xfrm>
          <a:prstGeom prst="rect">
            <a:avLst/>
          </a:prstGeom>
        </p:spPr>
      </p:pic>
      <p:sp>
        <p:nvSpPr>
          <p:cNvPr id="30" name="TextBox 29">
            <a:extLst>
              <a:ext uri="{FF2B5EF4-FFF2-40B4-BE49-F238E27FC236}">
                <a16:creationId xmlns:a16="http://schemas.microsoft.com/office/drawing/2014/main" id="{0AECC39E-EDF4-4B79-9464-AF82D02CF510}"/>
              </a:ext>
            </a:extLst>
          </p:cNvPr>
          <p:cNvSpPr txBox="1"/>
          <p:nvPr/>
        </p:nvSpPr>
        <p:spPr>
          <a:xfrm>
            <a:off x="3567011" y="4752243"/>
            <a:ext cx="1802598" cy="273280"/>
          </a:xfrm>
          <a:prstGeom prst="rect">
            <a:avLst/>
          </a:prstGeom>
          <a:noFill/>
        </p:spPr>
        <p:txBody>
          <a:bodyPr wrap="square">
            <a:spAutoFit/>
          </a:bodyPr>
          <a:lstStyle/>
          <a:p>
            <a:r>
              <a:rPr lang="fr-FR" sz="1176" b="1" dirty="0" err="1"/>
              <a:t>MyKubernetesCluster</a:t>
            </a:r>
            <a:endParaRPr lang="fr-FR" sz="1176" b="1" dirty="0"/>
          </a:p>
        </p:txBody>
      </p:sp>
      <p:sp>
        <p:nvSpPr>
          <p:cNvPr id="32" name="Rectangle 31">
            <a:extLst>
              <a:ext uri="{FF2B5EF4-FFF2-40B4-BE49-F238E27FC236}">
                <a16:creationId xmlns:a16="http://schemas.microsoft.com/office/drawing/2014/main" id="{C1862DBE-2510-4037-AA52-5834E6FB2414}"/>
              </a:ext>
            </a:extLst>
          </p:cNvPr>
          <p:cNvSpPr/>
          <p:nvPr/>
        </p:nvSpPr>
        <p:spPr bwMode="auto">
          <a:xfrm>
            <a:off x="3141462" y="5078580"/>
            <a:ext cx="2486339" cy="1520191"/>
          </a:xfrm>
          <a:prstGeom prst="rect">
            <a:avLst/>
          </a:prstGeom>
          <a:noFill/>
          <a:ln>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fr-FR" sz="2353" dirty="0" err="1">
              <a:gradFill>
                <a:gsLst>
                  <a:gs pos="0">
                    <a:srgbClr val="FFFFFF"/>
                  </a:gs>
                  <a:gs pos="100000">
                    <a:srgbClr val="FFFFFF"/>
                  </a:gs>
                </a:gsLst>
                <a:lin ang="5400000" scaled="0"/>
              </a:gradFill>
              <a:cs typeface="Segoe UI" pitchFamily="34" charset="0"/>
            </a:endParaRPr>
          </a:p>
        </p:txBody>
      </p:sp>
      <p:sp>
        <p:nvSpPr>
          <p:cNvPr id="33" name="TextBox 32">
            <a:extLst>
              <a:ext uri="{FF2B5EF4-FFF2-40B4-BE49-F238E27FC236}">
                <a16:creationId xmlns:a16="http://schemas.microsoft.com/office/drawing/2014/main" id="{F317C83F-F198-4B62-A789-D5E3667EECBD}"/>
              </a:ext>
            </a:extLst>
          </p:cNvPr>
          <p:cNvSpPr txBox="1"/>
          <p:nvPr/>
        </p:nvSpPr>
        <p:spPr>
          <a:xfrm>
            <a:off x="2999103" y="3954205"/>
            <a:ext cx="1092130" cy="461665"/>
          </a:xfrm>
          <a:prstGeom prst="rect">
            <a:avLst/>
          </a:prstGeom>
          <a:noFill/>
        </p:spPr>
        <p:txBody>
          <a:bodyPr wrap="square">
            <a:spAutoFit/>
          </a:bodyPr>
          <a:lstStyle/>
          <a:p>
            <a:r>
              <a:rPr lang="fr-FR" sz="1200" b="1" dirty="0">
                <a:solidFill>
                  <a:srgbClr val="0070C0"/>
                </a:solidFill>
              </a:rPr>
              <a:t>Exercise1, Task3</a:t>
            </a:r>
          </a:p>
        </p:txBody>
      </p:sp>
      <p:sp>
        <p:nvSpPr>
          <p:cNvPr id="34" name="Rectangle 33">
            <a:extLst>
              <a:ext uri="{FF2B5EF4-FFF2-40B4-BE49-F238E27FC236}">
                <a16:creationId xmlns:a16="http://schemas.microsoft.com/office/drawing/2014/main" id="{FE82C522-B919-4841-9CB5-4C1DF03BC300}"/>
              </a:ext>
            </a:extLst>
          </p:cNvPr>
          <p:cNvSpPr/>
          <p:nvPr/>
        </p:nvSpPr>
        <p:spPr bwMode="auto">
          <a:xfrm>
            <a:off x="2893588" y="2961510"/>
            <a:ext cx="3073502" cy="890781"/>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fr-FR"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35" name="TextBox 34">
            <a:extLst>
              <a:ext uri="{FF2B5EF4-FFF2-40B4-BE49-F238E27FC236}">
                <a16:creationId xmlns:a16="http://schemas.microsoft.com/office/drawing/2014/main" id="{935A3E43-E010-4123-88DC-0EC3E09B3610}"/>
              </a:ext>
            </a:extLst>
          </p:cNvPr>
          <p:cNvSpPr txBox="1"/>
          <p:nvPr/>
        </p:nvSpPr>
        <p:spPr>
          <a:xfrm>
            <a:off x="2992476" y="2942656"/>
            <a:ext cx="935120" cy="461665"/>
          </a:xfrm>
          <a:prstGeom prst="rect">
            <a:avLst/>
          </a:prstGeom>
          <a:noFill/>
        </p:spPr>
        <p:txBody>
          <a:bodyPr wrap="square">
            <a:spAutoFit/>
          </a:bodyPr>
          <a:lstStyle/>
          <a:p>
            <a:r>
              <a:rPr lang="fr-FR" sz="1200" b="1" dirty="0">
                <a:solidFill>
                  <a:srgbClr val="0070C0"/>
                </a:solidFill>
              </a:rPr>
              <a:t>Exercise1, Task4</a:t>
            </a:r>
          </a:p>
        </p:txBody>
      </p:sp>
      <p:cxnSp>
        <p:nvCxnSpPr>
          <p:cNvPr id="37" name="Straight Arrow Connector 36">
            <a:extLst>
              <a:ext uri="{FF2B5EF4-FFF2-40B4-BE49-F238E27FC236}">
                <a16:creationId xmlns:a16="http://schemas.microsoft.com/office/drawing/2014/main" id="{9D4390C5-D1A1-4A4F-9F99-593007F81DAE}"/>
              </a:ext>
            </a:extLst>
          </p:cNvPr>
          <p:cNvCxnSpPr>
            <a:cxnSpLocks/>
          </p:cNvCxnSpPr>
          <p:nvPr/>
        </p:nvCxnSpPr>
        <p:spPr>
          <a:xfrm flipV="1">
            <a:off x="4468310" y="2689047"/>
            <a:ext cx="0" cy="1495991"/>
          </a:xfrm>
          <a:prstGeom prst="straightConnector1">
            <a:avLst/>
          </a:prstGeom>
          <a:ln>
            <a:solidFill>
              <a:schemeClr val="tx1"/>
            </a:solidFill>
            <a:headEnd type="none" w="lg" len="med"/>
            <a:tailEnd type="triangle"/>
          </a:ln>
        </p:spPr>
        <p:style>
          <a:lnRef idx="1">
            <a:schemeClr val="accent1"/>
          </a:lnRef>
          <a:fillRef idx="0">
            <a:schemeClr val="accent1"/>
          </a:fillRef>
          <a:effectRef idx="0">
            <a:schemeClr val="accent1"/>
          </a:effectRef>
          <a:fontRef idx="minor">
            <a:schemeClr val="tx1"/>
          </a:fontRef>
        </p:style>
      </p:cxnSp>
      <p:pic>
        <p:nvPicPr>
          <p:cNvPr id="39" name="Picture 38">
            <a:extLst>
              <a:ext uri="{FF2B5EF4-FFF2-40B4-BE49-F238E27FC236}">
                <a16:creationId xmlns:a16="http://schemas.microsoft.com/office/drawing/2014/main" id="{DC0A170E-CE6C-4D65-922A-985295DCFD89}"/>
              </a:ext>
            </a:extLst>
          </p:cNvPr>
          <p:cNvPicPr>
            <a:picLocks noChangeAspect="1"/>
          </p:cNvPicPr>
          <p:nvPr/>
        </p:nvPicPr>
        <p:blipFill>
          <a:blip r:embed="rId11"/>
          <a:stretch>
            <a:fillRect/>
          </a:stretch>
        </p:blipFill>
        <p:spPr>
          <a:xfrm>
            <a:off x="4705715" y="3132858"/>
            <a:ext cx="261938" cy="271463"/>
          </a:xfrm>
          <a:prstGeom prst="rect">
            <a:avLst/>
          </a:prstGeom>
        </p:spPr>
      </p:pic>
      <p:sp>
        <p:nvSpPr>
          <p:cNvPr id="40" name="TextBox 39">
            <a:extLst>
              <a:ext uri="{FF2B5EF4-FFF2-40B4-BE49-F238E27FC236}">
                <a16:creationId xmlns:a16="http://schemas.microsoft.com/office/drawing/2014/main" id="{5F2336B3-70B5-42FD-B4FF-DCEB088E47F4}"/>
              </a:ext>
            </a:extLst>
          </p:cNvPr>
          <p:cNvSpPr txBox="1"/>
          <p:nvPr/>
        </p:nvSpPr>
        <p:spPr>
          <a:xfrm>
            <a:off x="4477236" y="3396825"/>
            <a:ext cx="832053" cy="276999"/>
          </a:xfrm>
          <a:prstGeom prst="rect">
            <a:avLst/>
          </a:prstGeom>
          <a:noFill/>
        </p:spPr>
        <p:txBody>
          <a:bodyPr wrap="square">
            <a:spAutoFit/>
          </a:bodyPr>
          <a:lstStyle/>
          <a:p>
            <a:r>
              <a:rPr lang="en-US" sz="1200" b="1" i="0" dirty="0" err="1">
                <a:solidFill>
                  <a:srgbClr val="222222"/>
                </a:solidFill>
                <a:effectLst/>
                <a:latin typeface="segoe-ui_normal"/>
              </a:rPr>
              <a:t>AcrPull</a:t>
            </a:r>
            <a:endParaRPr lang="fr-FR" sz="1200" b="1" dirty="0"/>
          </a:p>
        </p:txBody>
      </p:sp>
      <p:sp>
        <p:nvSpPr>
          <p:cNvPr id="14" name="Rectangle 13">
            <a:extLst>
              <a:ext uri="{FF2B5EF4-FFF2-40B4-BE49-F238E27FC236}">
                <a16:creationId xmlns:a16="http://schemas.microsoft.com/office/drawing/2014/main" id="{FAEC5EF7-C940-4A69-9F63-1F36E35999F1}"/>
              </a:ext>
            </a:extLst>
          </p:cNvPr>
          <p:cNvSpPr/>
          <p:nvPr/>
        </p:nvSpPr>
        <p:spPr bwMode="auto">
          <a:xfrm>
            <a:off x="3037614" y="1722865"/>
            <a:ext cx="2722335" cy="5026727"/>
          </a:xfrm>
          <a:prstGeom prst="rect">
            <a:avLst/>
          </a:prstGeom>
          <a:noFill/>
          <a:ln>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fr-FR" sz="2400" dirty="0" err="1">
              <a:gradFill>
                <a:gsLst>
                  <a:gs pos="0">
                    <a:srgbClr val="FFFFFF"/>
                  </a:gs>
                  <a:gs pos="100000">
                    <a:srgbClr val="FFFFFF"/>
                  </a:gs>
                </a:gsLst>
                <a:lin ang="5400000" scaled="0"/>
              </a:gradFill>
              <a:cs typeface="Segoe UI" pitchFamily="34" charset="0"/>
            </a:endParaRPr>
          </a:p>
        </p:txBody>
      </p:sp>
      <p:sp>
        <p:nvSpPr>
          <p:cNvPr id="49" name="Rectangle 48">
            <a:extLst>
              <a:ext uri="{FF2B5EF4-FFF2-40B4-BE49-F238E27FC236}">
                <a16:creationId xmlns:a16="http://schemas.microsoft.com/office/drawing/2014/main" id="{D6E1ACA7-526F-40B6-96F7-D0BC93AC38EC}"/>
              </a:ext>
            </a:extLst>
          </p:cNvPr>
          <p:cNvSpPr/>
          <p:nvPr/>
        </p:nvSpPr>
        <p:spPr bwMode="auto">
          <a:xfrm>
            <a:off x="3228034" y="5230840"/>
            <a:ext cx="2324353" cy="1283082"/>
          </a:xfrm>
          <a:prstGeom prst="rect">
            <a:avLst/>
          </a:prstGeom>
          <a:solidFill>
            <a:schemeClr val="bg1">
              <a:lumMod val="8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fr-FR"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50" name="TextBox 49">
            <a:extLst>
              <a:ext uri="{FF2B5EF4-FFF2-40B4-BE49-F238E27FC236}">
                <a16:creationId xmlns:a16="http://schemas.microsoft.com/office/drawing/2014/main" id="{5355B517-0164-4561-A5B4-0FE94670E4C6}"/>
              </a:ext>
            </a:extLst>
          </p:cNvPr>
          <p:cNvSpPr txBox="1"/>
          <p:nvPr/>
        </p:nvSpPr>
        <p:spPr>
          <a:xfrm>
            <a:off x="3166361" y="5193280"/>
            <a:ext cx="2386025" cy="461665"/>
          </a:xfrm>
          <a:prstGeom prst="rect">
            <a:avLst/>
          </a:prstGeom>
          <a:noFill/>
        </p:spPr>
        <p:txBody>
          <a:bodyPr wrap="square">
            <a:spAutoFit/>
          </a:bodyPr>
          <a:lstStyle/>
          <a:p>
            <a:r>
              <a:rPr lang="fr-FR" sz="1200" b="1" dirty="0">
                <a:solidFill>
                  <a:srgbClr val="0070C0"/>
                </a:solidFill>
              </a:rPr>
              <a:t>Exercise1, Task5, Task6, Task7, Task8</a:t>
            </a:r>
          </a:p>
        </p:txBody>
      </p:sp>
      <p:sp>
        <p:nvSpPr>
          <p:cNvPr id="42" name="TextBox 41">
            <a:extLst>
              <a:ext uri="{FF2B5EF4-FFF2-40B4-BE49-F238E27FC236}">
                <a16:creationId xmlns:a16="http://schemas.microsoft.com/office/drawing/2014/main" id="{9B021395-0F8E-4BD9-BD74-B9FFA3B8ADFE}"/>
              </a:ext>
            </a:extLst>
          </p:cNvPr>
          <p:cNvSpPr txBox="1"/>
          <p:nvPr/>
        </p:nvSpPr>
        <p:spPr>
          <a:xfrm>
            <a:off x="3157183" y="6200794"/>
            <a:ext cx="1297732" cy="271554"/>
          </a:xfrm>
          <a:prstGeom prst="rect">
            <a:avLst/>
          </a:prstGeom>
          <a:noFill/>
        </p:spPr>
        <p:txBody>
          <a:bodyPr wrap="square">
            <a:spAutoFit/>
          </a:bodyPr>
          <a:lstStyle/>
          <a:p>
            <a:r>
              <a:rPr lang="fr-FR" sz="1176" b="1" dirty="0" err="1"/>
              <a:t>nginxexternal</a:t>
            </a:r>
            <a:endParaRPr lang="fr-FR" sz="1176" b="1" dirty="0"/>
          </a:p>
        </p:txBody>
      </p:sp>
      <p:pic>
        <p:nvPicPr>
          <p:cNvPr id="44" name="Picture 2" descr="NGINX | High Performance Load Balancer, Web Server, &amp; Reverse Proxy">
            <a:extLst>
              <a:ext uri="{FF2B5EF4-FFF2-40B4-BE49-F238E27FC236}">
                <a16:creationId xmlns:a16="http://schemas.microsoft.com/office/drawing/2014/main" id="{78A40178-2B23-4C94-B8C1-5188077089B9}"/>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580215" y="5798563"/>
            <a:ext cx="347381" cy="402231"/>
          </a:xfrm>
          <a:prstGeom prst="rect">
            <a:avLst/>
          </a:prstGeom>
          <a:noFill/>
          <a:extLst>
            <a:ext uri="{909E8E84-426E-40DD-AFC4-6F175D3DCCD1}">
              <a14:hiddenFill xmlns:a14="http://schemas.microsoft.com/office/drawing/2010/main">
                <a:solidFill>
                  <a:srgbClr val="FFFFFF"/>
                </a:solidFill>
              </a14:hiddenFill>
            </a:ext>
          </a:extLst>
        </p:spPr>
      </p:pic>
      <p:sp>
        <p:nvSpPr>
          <p:cNvPr id="45" name="TextBox 44">
            <a:extLst>
              <a:ext uri="{FF2B5EF4-FFF2-40B4-BE49-F238E27FC236}">
                <a16:creationId xmlns:a16="http://schemas.microsoft.com/office/drawing/2014/main" id="{B668AC1D-531C-4AEA-808E-BAEE6CD91417}"/>
              </a:ext>
            </a:extLst>
          </p:cNvPr>
          <p:cNvSpPr txBox="1"/>
          <p:nvPr/>
        </p:nvSpPr>
        <p:spPr>
          <a:xfrm>
            <a:off x="4500728" y="6200794"/>
            <a:ext cx="1297732" cy="271554"/>
          </a:xfrm>
          <a:prstGeom prst="rect">
            <a:avLst/>
          </a:prstGeom>
          <a:noFill/>
        </p:spPr>
        <p:txBody>
          <a:bodyPr wrap="square">
            <a:spAutoFit/>
          </a:bodyPr>
          <a:lstStyle/>
          <a:p>
            <a:r>
              <a:rPr lang="fr-FR" sz="1176" b="1" dirty="0" err="1"/>
              <a:t>nginxinternal</a:t>
            </a:r>
            <a:endParaRPr lang="fr-FR" sz="1176" b="1" dirty="0"/>
          </a:p>
        </p:txBody>
      </p:sp>
      <p:pic>
        <p:nvPicPr>
          <p:cNvPr id="46" name="Picture 2" descr="NGINX | High Performance Load Balancer, Web Server, &amp; Reverse Proxy">
            <a:extLst>
              <a:ext uri="{FF2B5EF4-FFF2-40B4-BE49-F238E27FC236}">
                <a16:creationId xmlns:a16="http://schemas.microsoft.com/office/drawing/2014/main" id="{B2DB1D1E-511A-48C6-B152-1827D28EC71D}"/>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867273" y="5780864"/>
            <a:ext cx="347381" cy="40223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92748430"/>
      </p:ext>
    </p:extLst>
  </p:cSld>
  <p:clrMapOvr>
    <a:masterClrMapping/>
  </p:clrMapOvr>
  <p:transition>
    <p:fade/>
  </p:transition>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23AB5D-C17D-4AEB-B35E-A97828167913}"/>
              </a:ext>
            </a:extLst>
          </p:cNvPr>
          <p:cNvSpPr>
            <a:spLocks noGrp="1"/>
          </p:cNvSpPr>
          <p:nvPr>
            <p:ph type="title"/>
          </p:nvPr>
        </p:nvSpPr>
        <p:spPr/>
        <p:txBody>
          <a:bodyPr/>
          <a:lstStyle/>
          <a:p>
            <a:r>
              <a:rPr lang="en-US" dirty="0"/>
              <a:t>End of presentation</a:t>
            </a:r>
          </a:p>
        </p:txBody>
      </p:sp>
    </p:spTree>
    <p:extLst>
      <p:ext uri="{BB962C8B-B14F-4D97-AF65-F5344CB8AC3E}">
        <p14:creationId xmlns:p14="http://schemas.microsoft.com/office/powerpoint/2010/main" val="2268504516"/>
      </p:ext>
    </p:extLst>
  </p:cSld>
  <p:clrMapOvr>
    <a:masterClrMapping/>
  </p:clrMapOvr>
  <p:transition>
    <p:fad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bs-Latn-BA" dirty="0">
                <a:cs typeface="Segoe UI"/>
              </a:rPr>
              <a:t>Azure </a:t>
            </a:r>
            <a:r>
              <a:rPr lang="en-US" dirty="0">
                <a:cs typeface="Segoe UI"/>
              </a:rPr>
              <a:t>Firewall</a:t>
            </a:r>
            <a:endParaRPr lang="en-US" dirty="0"/>
          </a:p>
        </p:txBody>
      </p:sp>
      <p:sp>
        <p:nvSpPr>
          <p:cNvPr id="20" name="Rectangle 19">
            <a:extLst>
              <a:ext uri="{FF2B5EF4-FFF2-40B4-BE49-F238E27FC236}">
                <a16:creationId xmlns:a16="http://schemas.microsoft.com/office/drawing/2014/main" id="{BB60E7EE-49DD-4A1B-84A2-DD77BF8E93CE}"/>
              </a:ext>
              <a:ext uri="{C183D7F6-B498-43B3-948B-1728B52AA6E4}">
                <adec:decorative xmlns:adec="http://schemas.microsoft.com/office/drawing/2017/decorative" val="1"/>
              </a:ext>
            </a:extLst>
          </p:cNvPr>
          <p:cNvSpPr/>
          <p:nvPr/>
        </p:nvSpPr>
        <p:spPr bwMode="auto">
          <a:xfrm>
            <a:off x="141514" y="1273629"/>
            <a:ext cx="5780315" cy="5431971"/>
          </a:xfrm>
          <a:prstGeom prst="rect">
            <a:avLst/>
          </a:prstGeom>
          <a:noFill/>
          <a:ln>
            <a:solidFill>
              <a:schemeClr val="bg1">
                <a:lumMod val="7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dirty="0">
              <a:gradFill>
                <a:gsLst>
                  <a:gs pos="0">
                    <a:srgbClr val="FFFFFF"/>
                  </a:gs>
                  <a:gs pos="100000">
                    <a:srgbClr val="FFFFFF"/>
                  </a:gs>
                </a:gsLst>
                <a:lin ang="5400000" scaled="0"/>
              </a:gradFill>
              <a:ea typeface="Segoe UI" pitchFamily="34" charset="0"/>
              <a:cs typeface="Segoe UI" pitchFamily="34" charset="0"/>
            </a:endParaRPr>
          </a:p>
        </p:txBody>
      </p:sp>
      <p:pic>
        <p:nvPicPr>
          <p:cNvPr id="2" name="Picture 1">
            <a:extLst>
              <a:ext uri="{FF2B5EF4-FFF2-40B4-BE49-F238E27FC236}">
                <a16:creationId xmlns:a16="http://schemas.microsoft.com/office/drawing/2014/main" id="{8067327F-F9D9-47EE-833A-4DC11F556A10}"/>
              </a:ext>
            </a:extLst>
          </p:cNvPr>
          <p:cNvPicPr>
            <a:picLocks noChangeAspect="1"/>
          </p:cNvPicPr>
          <p:nvPr/>
        </p:nvPicPr>
        <p:blipFill>
          <a:blip r:embed="rId3"/>
          <a:stretch>
            <a:fillRect/>
          </a:stretch>
        </p:blipFill>
        <p:spPr>
          <a:xfrm>
            <a:off x="217332" y="1795054"/>
            <a:ext cx="5628677" cy="4389120"/>
          </a:xfrm>
          <a:prstGeom prst="rect">
            <a:avLst/>
          </a:prstGeom>
        </p:spPr>
      </p:pic>
      <p:pic>
        <p:nvPicPr>
          <p:cNvPr id="2050" name="Picture 2" descr="Firewall Premium overview">
            <a:extLst>
              <a:ext uri="{FF2B5EF4-FFF2-40B4-BE49-F238E27FC236}">
                <a16:creationId xmlns:a16="http://schemas.microsoft.com/office/drawing/2014/main" id="{E09C258A-1BFF-4366-B6BD-47715A682C9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315969" y="1554480"/>
            <a:ext cx="5554038" cy="4846320"/>
          </a:xfrm>
          <a:prstGeom prst="rect">
            <a:avLst/>
          </a:prstGeom>
          <a:noFill/>
          <a:extLst>
            <a:ext uri="{909E8E84-426E-40DD-AFC4-6F175D3DCCD1}">
              <a14:hiddenFill xmlns:a14="http://schemas.microsoft.com/office/drawing/2010/main">
                <a:solidFill>
                  <a:srgbClr val="FFFFFF"/>
                </a:solidFill>
              </a14:hiddenFill>
            </a:ext>
          </a:extLst>
        </p:spPr>
      </p:pic>
      <p:sp>
        <p:nvSpPr>
          <p:cNvPr id="6" name="Rectangle 5">
            <a:extLst>
              <a:ext uri="{FF2B5EF4-FFF2-40B4-BE49-F238E27FC236}">
                <a16:creationId xmlns:a16="http://schemas.microsoft.com/office/drawing/2014/main" id="{6840043E-5242-459A-BD7E-56E136629022}"/>
              </a:ext>
              <a:ext uri="{C183D7F6-B498-43B3-948B-1728B52AA6E4}">
                <adec:decorative xmlns:adec="http://schemas.microsoft.com/office/drawing/2017/decorative" val="1"/>
              </a:ext>
            </a:extLst>
          </p:cNvPr>
          <p:cNvSpPr/>
          <p:nvPr/>
        </p:nvSpPr>
        <p:spPr bwMode="auto">
          <a:xfrm>
            <a:off x="6315969" y="1273629"/>
            <a:ext cx="5780315" cy="5431971"/>
          </a:xfrm>
          <a:prstGeom prst="rect">
            <a:avLst/>
          </a:prstGeom>
          <a:noFill/>
          <a:ln>
            <a:solidFill>
              <a:schemeClr val="bg1">
                <a:lumMod val="7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dirty="0">
              <a:gradFill>
                <a:gsLst>
                  <a:gs pos="0">
                    <a:srgbClr val="FFFFFF"/>
                  </a:gs>
                  <a:gs pos="100000">
                    <a:srgbClr val="FFFFFF"/>
                  </a:gs>
                </a:gsLst>
                <a:lin ang="5400000" scaled="0"/>
              </a:gradFill>
              <a:ea typeface="Segoe UI" pitchFamily="34" charset="0"/>
              <a:cs typeface="Segoe UI" pitchFamily="34" charset="0"/>
            </a:endParaRPr>
          </a:p>
        </p:txBody>
      </p:sp>
      <p:sp>
        <p:nvSpPr>
          <p:cNvPr id="7" name="Rectangle 6">
            <a:extLst>
              <a:ext uri="{FF2B5EF4-FFF2-40B4-BE49-F238E27FC236}">
                <a16:creationId xmlns:a16="http://schemas.microsoft.com/office/drawing/2014/main" id="{D8810338-06EF-4BD6-9A88-B63689F8B3F1}"/>
              </a:ext>
            </a:extLst>
          </p:cNvPr>
          <p:cNvSpPr/>
          <p:nvPr/>
        </p:nvSpPr>
        <p:spPr>
          <a:xfrm>
            <a:off x="1711313" y="1058185"/>
            <a:ext cx="3034857" cy="430888"/>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algn="ctr" defTabSz="1066800" eaLnBrk="1" fontAlgn="auto" latinLnBrk="0" hangingPunct="1">
              <a:lnSpc>
                <a:spcPct val="100000"/>
              </a:lnSpc>
              <a:spcBef>
                <a:spcPct val="0"/>
              </a:spcBef>
              <a:spcAft>
                <a:spcPct val="35000"/>
              </a:spcAft>
              <a:buClrTx/>
              <a:buSzTx/>
              <a:buFontTx/>
              <a:buNone/>
              <a:tabLst/>
              <a:defRPr/>
            </a:pPr>
            <a:r>
              <a:rPr kumimoji="0" lang="en-US" sz="2000" b="0" i="0" u="none" strike="noStrike" kern="0" cap="none" spc="0" normalizeH="0" baseline="0" noProof="0" dirty="0">
                <a:ln>
                  <a:noFill/>
                </a:ln>
                <a:effectLst/>
                <a:uLnTx/>
                <a:uFillTx/>
                <a:latin typeface="Segoe UI"/>
                <a:ea typeface="+mn-ea"/>
                <a:cs typeface="+mn-cs"/>
              </a:rPr>
              <a:t>Azure Firewall Standard</a:t>
            </a:r>
          </a:p>
        </p:txBody>
      </p:sp>
      <p:sp>
        <p:nvSpPr>
          <p:cNvPr id="8" name="Rectangle 7">
            <a:extLst>
              <a:ext uri="{FF2B5EF4-FFF2-40B4-BE49-F238E27FC236}">
                <a16:creationId xmlns:a16="http://schemas.microsoft.com/office/drawing/2014/main" id="{8D675125-E7C4-45C4-BA06-33C66C4F7DE5}"/>
              </a:ext>
            </a:extLst>
          </p:cNvPr>
          <p:cNvSpPr/>
          <p:nvPr/>
        </p:nvSpPr>
        <p:spPr>
          <a:xfrm>
            <a:off x="7688697" y="1058185"/>
            <a:ext cx="3034857" cy="430888"/>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algn="ctr" defTabSz="1066800" eaLnBrk="1" fontAlgn="auto" latinLnBrk="0" hangingPunct="1">
              <a:lnSpc>
                <a:spcPct val="100000"/>
              </a:lnSpc>
              <a:spcBef>
                <a:spcPct val="0"/>
              </a:spcBef>
              <a:spcAft>
                <a:spcPct val="35000"/>
              </a:spcAft>
              <a:buClrTx/>
              <a:buSzTx/>
              <a:buFontTx/>
              <a:buNone/>
              <a:tabLst/>
              <a:defRPr/>
            </a:pPr>
            <a:r>
              <a:rPr kumimoji="0" lang="en-US" sz="2000" b="0" i="0" u="none" strike="noStrike" kern="0" cap="none" spc="0" normalizeH="0" baseline="0" noProof="0" dirty="0">
                <a:ln>
                  <a:noFill/>
                </a:ln>
                <a:effectLst/>
                <a:uLnTx/>
                <a:uFillTx/>
                <a:latin typeface="Segoe UI"/>
                <a:ea typeface="+mn-ea"/>
                <a:cs typeface="+mn-cs"/>
              </a:rPr>
              <a:t>Azure Firewall Premium</a:t>
            </a:r>
          </a:p>
        </p:txBody>
      </p:sp>
    </p:spTree>
    <p:extLst>
      <p:ext uri="{BB962C8B-B14F-4D97-AF65-F5344CB8AC3E}">
        <p14:creationId xmlns:p14="http://schemas.microsoft.com/office/powerpoint/2010/main" val="18067838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WHITE TEMPLATE">
  <a:themeElements>
    <a:clrScheme name="ST_Illustration_White_Blue">
      <a:dk1>
        <a:srgbClr val="1A1A1A"/>
      </a:dk1>
      <a:lt1>
        <a:srgbClr val="FFFFFF"/>
      </a:lt1>
      <a:dk2>
        <a:srgbClr val="0D0D0D"/>
      </a:dk2>
      <a:lt2>
        <a:srgbClr val="D2D2D2"/>
      </a:lt2>
      <a:accent1>
        <a:srgbClr val="0078D4"/>
      </a:accent1>
      <a:accent2>
        <a:srgbClr val="002050"/>
      </a:accent2>
      <a:accent3>
        <a:srgbClr val="107C10"/>
      </a:accent3>
      <a:accent4>
        <a:srgbClr val="D73B01"/>
      </a:accent4>
      <a:accent5>
        <a:srgbClr val="737373"/>
      </a:accent5>
      <a:accent6>
        <a:srgbClr val="E6E6E6"/>
      </a:accent6>
      <a:hlink>
        <a:srgbClr val="0078D4"/>
      </a:hlink>
      <a:folHlink>
        <a:srgbClr val="0078D4"/>
      </a:folHlink>
    </a:clrScheme>
    <a:fontScheme name="Segoe UI Semibold - Segoe UI">
      <a:majorFont>
        <a:latin typeface="Segoe UI Semibold"/>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algn="l" defTabSz="932472" fontAlgn="base">
          <a:spcBef>
            <a:spcPct val="0"/>
          </a:spcBef>
          <a:spcAft>
            <a:spcPct val="0"/>
          </a:spcAft>
          <a:defRPr sz="20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w="lg" len="med"/>
          <a:tailEnd type="none" w="lg" len="med"/>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lgn="l">
          <a:defRPr sz="20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16-9_Illustration_2018_Cloud_011.potx" id="{762B47AA-A827-4F63-8EDD-1F6B4767BB62}" vid="{53DB83EF-4F78-4F48-A301-01610C79C1EF}"/>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29163849240324E9E04492C11FECC70" ma:contentTypeVersion="18" ma:contentTypeDescription="Create a new document." ma:contentTypeScope="" ma:versionID="e160c76efe473ad5090ac841458f42d7">
  <xsd:schema xmlns:xsd="http://www.w3.org/2001/XMLSchema" xmlns:xs="http://www.w3.org/2001/XMLSchema" xmlns:p="http://schemas.microsoft.com/office/2006/metadata/properties" xmlns:ns1="http://schemas.microsoft.com/sharepoint/v3" xmlns:ns2="e8bab37c-6053-4066-b569-fd9fbae908bd" xmlns:ns3="1d16016b-1e11-4dbd-8bd0-b44cb6539c58" xmlns:ns4="230e9df3-be65-4c73-a93b-d1236ebd677e" targetNamespace="http://schemas.microsoft.com/office/2006/metadata/properties" ma:root="true" ma:fieldsID="61813807f44a0d5ecea062ff94537e27" ns1:_="" ns2:_="" ns3:_="" ns4:_="">
    <xsd:import namespace="http://schemas.microsoft.com/sharepoint/v3"/>
    <xsd:import namespace="e8bab37c-6053-4066-b569-fd9fbae908bd"/>
    <xsd:import namespace="1d16016b-1e11-4dbd-8bd0-b44cb6539c58"/>
    <xsd:import namespace="230e9df3-be65-4c73-a93b-d1236ebd677e"/>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OCR" minOccurs="0"/>
                <xsd:element ref="ns2:MediaServiceDateTaken" minOccurs="0"/>
                <xsd:element ref="ns1:_ip_UnifiedCompliancePolicyProperties" minOccurs="0"/>
                <xsd:element ref="ns1:_ip_UnifiedCompliancePolicyUIAction" minOccurs="0"/>
                <xsd:element ref="ns2:MediaServiceGenerationTime" minOccurs="0"/>
                <xsd:element ref="ns2:MediaServiceEventHashCode" minOccurs="0"/>
                <xsd:element ref="ns2:Description" minOccurs="0"/>
                <xsd:element ref="ns3:SharedWithUsers" minOccurs="0"/>
                <xsd:element ref="ns3:SharedWithDetails" minOccurs="0"/>
                <xsd:element ref="ns2:MediaLengthInSeconds" minOccurs="0"/>
                <xsd:element ref="ns2:lcf76f155ced4ddcb4097134ff3c332f" minOccurs="0"/>
                <xsd:element ref="ns4:TaxCatchAl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14" nillable="true" ma:displayName="Unified Compliance Policy Properties" ma:hidden="true" ma:internalName="_ip_UnifiedCompliancePolicyProperties">
      <xsd:simpleType>
        <xsd:restriction base="dms:Note"/>
      </xsd:simpleType>
    </xsd:element>
    <xsd:element name="_ip_UnifiedCompliancePolicyUIAction" ma:index="15"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e8bab37c-6053-4066-b569-fd9fbae908b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DateTaken" ma:index="13" nillable="true" ma:displayName="MediaServiceDateTaken" ma:hidden="true" ma:internalName="MediaServiceDateTaken"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Description" ma:index="18" nillable="true" ma:displayName="Description" ma:format="Dropdown" ma:internalName="Description">
      <xsd:simpleType>
        <xsd:restriction base="dms:Note">
          <xsd:maxLength value="255"/>
        </xsd:restriction>
      </xsd:simpleType>
    </xsd:element>
    <xsd:element name="MediaLengthInSeconds" ma:index="21" nillable="true" ma:displayName="Length (seconds)" ma:internalName="MediaLengthInSeconds" ma:readOnly="true">
      <xsd:simpleType>
        <xsd:restriction base="dms:Unknown"/>
      </xsd:simpleType>
    </xsd:element>
    <xsd:element name="lcf76f155ced4ddcb4097134ff3c332f" ma:index="23" nillable="true" ma:taxonomy="true" ma:internalName="lcf76f155ced4ddcb4097134ff3c332f" ma:taxonomyFieldName="MediaServiceImageTags" ma:displayName="Image Tags" ma:readOnly="false" ma:fieldId="{5cf76f15-5ced-4ddc-b409-7134ff3c332f}" ma:taxonomyMulti="true" ma:sspId="e385fb40-52d4-4fae-9c5b-3e8ff8a5878e" ma:termSetId="09814cd3-568e-fe90-9814-8d621ff8fb84" ma:anchorId="fba54fb3-c3e1-fe81-a776-ca4b69148c4d"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1d16016b-1e11-4dbd-8bd0-b44cb6539c58" elementFormDefault="qualified">
    <xsd:import namespace="http://schemas.microsoft.com/office/2006/documentManagement/types"/>
    <xsd:import namespace="http://schemas.microsoft.com/office/infopath/2007/PartnerControls"/>
    <xsd:element name="SharedWithUsers" ma:index="19"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30e9df3-be65-4c73-a93b-d1236ebd677e" elementFormDefault="qualified">
    <xsd:import namespace="http://schemas.microsoft.com/office/2006/documentManagement/types"/>
    <xsd:import namespace="http://schemas.microsoft.com/office/infopath/2007/PartnerControls"/>
    <xsd:element name="TaxCatchAll" ma:index="24" nillable="true" ma:displayName="Taxonomy Catch All Column" ma:hidden="true" ma:list="{4c30d077-ef4f-4e82-b228-e78667907e38}" ma:internalName="TaxCatchAll" ma:showField="CatchAllData" ma:web="1d16016b-1e11-4dbd-8bd0-b44cb6539c58">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Description xmlns="e8bab37c-6053-4066-b569-fd9fbae908bd" xsi:nil="true"/>
    <_ip_UnifiedCompliancePolicyUIAction xmlns="http://schemas.microsoft.com/sharepoint/v3" xsi:nil="true"/>
    <_ip_UnifiedCompliancePolicyProperties xmlns="http://schemas.microsoft.com/sharepoint/v3" xsi:nil="true"/>
    <lcf76f155ced4ddcb4097134ff3c332f xmlns="e8bab37c-6053-4066-b569-fd9fbae908bd">
      <Terms xmlns="http://schemas.microsoft.com/office/infopath/2007/PartnerControls"/>
    </lcf76f155ced4ddcb4097134ff3c332f>
    <TaxCatchAll xmlns="230e9df3-be65-4c73-a93b-d1236ebd677e" xsi:nil="true"/>
  </documentManagement>
</p:properties>
</file>

<file path=customXml/itemProps1.xml><?xml version="1.0" encoding="utf-8"?>
<ds:datastoreItem xmlns:ds="http://schemas.openxmlformats.org/officeDocument/2006/customXml" ds:itemID="{696484A1-04DF-4165-B68B-148BBC8625E6}">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e8bab37c-6053-4066-b569-fd9fbae908bd"/>
    <ds:schemaRef ds:uri="1d16016b-1e11-4dbd-8bd0-b44cb6539c58"/>
    <ds:schemaRef ds:uri="230e9df3-be65-4c73-a93b-d1236ebd677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CCDEF3B9-5E44-450B-AB54-341DCD7F652D}">
  <ds:schemaRefs>
    <ds:schemaRef ds:uri="http://schemas.microsoft.com/sharepoint/v3/contenttype/forms"/>
  </ds:schemaRefs>
</ds:datastoreItem>
</file>

<file path=customXml/itemProps3.xml><?xml version="1.0" encoding="utf-8"?>
<ds:datastoreItem xmlns:ds="http://schemas.openxmlformats.org/officeDocument/2006/customXml" ds:itemID="{98E94D49-D920-45D4-98FE-FA237206C686}">
  <ds:schemaRefs>
    <ds:schemaRef ds:uri="http://purl.org/dc/terms/"/>
    <ds:schemaRef ds:uri="http://purl.org/dc/elements/1.1/"/>
    <ds:schemaRef ds:uri="e8bab37c-6053-4066-b569-fd9fbae908bd"/>
    <ds:schemaRef ds:uri="http://www.w3.org/XML/1998/namespace"/>
    <ds:schemaRef ds:uri="http://schemas.microsoft.com/office/2006/documentManagement/types"/>
    <ds:schemaRef ds:uri="http://schemas.microsoft.com/office/infopath/2007/PartnerControls"/>
    <ds:schemaRef ds:uri="http://schemas.microsoft.com/office/2006/metadata/properties"/>
    <ds:schemaRef ds:uri="http://schemas.openxmlformats.org/package/2006/metadata/core-properties"/>
    <ds:schemaRef ds:uri="http://purl.org/dc/dcmitype/"/>
    <ds:schemaRef ds:uri="230e9df3-be65-4c73-a93b-d1236ebd677e"/>
    <ds:schemaRef ds:uri="1d16016b-1e11-4dbd-8bd0-b44cb6539c58"/>
    <ds:schemaRef ds:uri="http://schemas.microsoft.com/sharepoint/v3"/>
  </ds:schemaRefs>
</ds:datastoreItem>
</file>

<file path=docMetadata/LabelInfo.xml><?xml version="1.0" encoding="utf-8"?>
<clbl:labelList xmlns:clbl="http://schemas.microsoft.com/office/2020/mipLabelMetadata">
  <clbl:label id="{f42aa342-8706-4288-bd11-ebb85995028c}" enabled="1" method="Standard" siteId="{72f988bf-86f1-41af-91ab-2d7cd011db47}" removed="0"/>
</clbl:labelList>
</file>

<file path=docProps/app.xml><?xml version="1.0" encoding="utf-8"?>
<Properties xmlns="http://schemas.openxmlformats.org/officeDocument/2006/extended-properties" xmlns:vt="http://schemas.openxmlformats.org/officeDocument/2006/docPropsVTypes">
  <Template/>
  <TotalTime>0</TotalTime>
  <Words>22210</Words>
  <Application>Microsoft Office PowerPoint</Application>
  <PresentationFormat>Widescreen</PresentationFormat>
  <Paragraphs>1805</Paragraphs>
  <Slides>82</Slides>
  <Notes>75</Notes>
  <HiddenSlides>0</HiddenSlides>
  <MMClips>0</MMClips>
  <ScaleCrop>false</ScaleCrop>
  <HeadingPairs>
    <vt:vector size="8" baseType="variant">
      <vt:variant>
        <vt:lpstr>Fonts Used</vt:lpstr>
      </vt:variant>
      <vt:variant>
        <vt:i4>19</vt:i4>
      </vt:variant>
      <vt:variant>
        <vt:lpstr>Theme</vt:lpstr>
      </vt:variant>
      <vt:variant>
        <vt:i4>1</vt:i4>
      </vt:variant>
      <vt:variant>
        <vt:lpstr>Embedded OLE Servers</vt:lpstr>
      </vt:variant>
      <vt:variant>
        <vt:i4>1</vt:i4>
      </vt:variant>
      <vt:variant>
        <vt:lpstr>Slide Titles</vt:lpstr>
      </vt:variant>
      <vt:variant>
        <vt:i4>82</vt:i4>
      </vt:variant>
    </vt:vector>
  </HeadingPairs>
  <TitlesOfParts>
    <vt:vector size="103" baseType="lpstr">
      <vt:lpstr>-apple-system</vt:lpstr>
      <vt:lpstr>Arial</vt:lpstr>
      <vt:lpstr>Arial,Sans-Serif</vt:lpstr>
      <vt:lpstr>Calibri</vt:lpstr>
      <vt:lpstr>Calibri Light</vt:lpstr>
      <vt:lpstr>Cambria</vt:lpstr>
      <vt:lpstr>Consolas</vt:lpstr>
      <vt:lpstr>Courier New</vt:lpstr>
      <vt:lpstr>Helvetica</vt:lpstr>
      <vt:lpstr>Lucida Console</vt:lpstr>
      <vt:lpstr>Roboto</vt:lpstr>
      <vt:lpstr>Segoe UI</vt:lpstr>
      <vt:lpstr>Segoe UI Light</vt:lpstr>
      <vt:lpstr>Segoe UI Semibold</vt:lpstr>
      <vt:lpstr>Segoe UI Semilight</vt:lpstr>
      <vt:lpstr>Segoe UI VSS (Regular)</vt:lpstr>
      <vt:lpstr>segoe-ui_normal</vt:lpstr>
      <vt:lpstr>Symbol</vt:lpstr>
      <vt:lpstr>Wingdings</vt:lpstr>
      <vt:lpstr>WHITE TEMPLATE</vt:lpstr>
      <vt:lpstr>Bitmap Image</vt:lpstr>
      <vt:lpstr>AZ-500T00A: Microsoft Azure Security Technologies</vt:lpstr>
      <vt:lpstr>Learning Path: Implement       Platform Protection</vt:lpstr>
      <vt:lpstr>Perimeter Security</vt:lpstr>
      <vt:lpstr>Perimeter Security</vt:lpstr>
      <vt:lpstr>Defense in Depth</vt:lpstr>
      <vt:lpstr>Virtual Network Security</vt:lpstr>
      <vt:lpstr>Distributed Denial of Service (DDoS)</vt:lpstr>
      <vt:lpstr>DDoS Implementation</vt:lpstr>
      <vt:lpstr>Azure Firewall</vt:lpstr>
      <vt:lpstr>Azure Firewall Manager</vt:lpstr>
      <vt:lpstr>Azure Firewall Implementation</vt:lpstr>
      <vt:lpstr>VPN Forced Tunneling</vt:lpstr>
      <vt:lpstr>User Defined Routes and Network Virtual Appliances</vt:lpstr>
      <vt:lpstr>Hub and Spoke topology with Azure</vt:lpstr>
      <vt:lpstr>Demonstration: Perimeter Security</vt:lpstr>
      <vt:lpstr>Additional Study – Perimeter Security</vt:lpstr>
      <vt:lpstr>Network Security</vt:lpstr>
      <vt:lpstr>Network Security</vt:lpstr>
      <vt:lpstr>Network Security Groups (NSG)</vt:lpstr>
      <vt:lpstr>NSG Implementation</vt:lpstr>
      <vt:lpstr>Application Security Groups (ASGs)</vt:lpstr>
      <vt:lpstr>Service Endpoints</vt:lpstr>
      <vt:lpstr>Service Endpoint Services</vt:lpstr>
      <vt:lpstr>Private Endpoint</vt:lpstr>
      <vt:lpstr>Load Balancer</vt:lpstr>
      <vt:lpstr>Azure Application Gateway</vt:lpstr>
      <vt:lpstr>Web Application Firewall</vt:lpstr>
      <vt:lpstr>Azure Front Door</vt:lpstr>
      <vt:lpstr>ExpressRoute</vt:lpstr>
      <vt:lpstr>ExpressRoute – Service Provider Model</vt:lpstr>
      <vt:lpstr>ExpressRoute Direct</vt:lpstr>
      <vt:lpstr>ExpressRoute using a service provider vs. ExpressRoute Direct</vt:lpstr>
      <vt:lpstr>Circuit SKUs</vt:lpstr>
      <vt:lpstr>Demonstrations: Network Connectivity</vt:lpstr>
      <vt:lpstr>Additional Study – Network Security</vt:lpstr>
      <vt:lpstr>Host Security </vt:lpstr>
      <vt:lpstr>Host Security </vt:lpstr>
      <vt:lpstr>Endpoint Protection</vt:lpstr>
      <vt:lpstr>Privileged Access Device Strategy</vt:lpstr>
      <vt:lpstr>Privileged Access Workstations</vt:lpstr>
      <vt:lpstr>Virtual Machine Templates</vt:lpstr>
      <vt:lpstr>Remote Access Management</vt:lpstr>
      <vt:lpstr>Update Management</vt:lpstr>
      <vt:lpstr>Azure Automation Update Management Overview</vt:lpstr>
      <vt:lpstr>Azure Automation Update Management Overview (cont’d)</vt:lpstr>
      <vt:lpstr>Disk Encryption</vt:lpstr>
      <vt:lpstr>Managed Disk Encryption Options</vt:lpstr>
      <vt:lpstr>Microsoft Defender for Endpoint</vt:lpstr>
      <vt:lpstr>Securing Azure Workloads with Azure Security Benchmark</vt:lpstr>
      <vt:lpstr>Security Center Recommendations</vt:lpstr>
      <vt:lpstr>Demonstrations: Host Security</vt:lpstr>
      <vt:lpstr>Additional Study – Host Security</vt:lpstr>
      <vt:lpstr>Container Security</vt:lpstr>
      <vt:lpstr>Container Security</vt:lpstr>
      <vt:lpstr>Containers</vt:lpstr>
      <vt:lpstr>Container Registry</vt:lpstr>
      <vt:lpstr>Container Registry (cont’d)</vt:lpstr>
      <vt:lpstr>Azure Container Registry (ACR)</vt:lpstr>
      <vt:lpstr>Azure Container Registry - Key Features</vt:lpstr>
      <vt:lpstr>Azure Container Registry - Service Tiers</vt:lpstr>
      <vt:lpstr>Azure Container Instances (ACI)</vt:lpstr>
      <vt:lpstr>Azure Container Instances (ACI)</vt:lpstr>
      <vt:lpstr>Compliant Deployments</vt:lpstr>
      <vt:lpstr>ACI Security</vt:lpstr>
      <vt:lpstr>ACR Authentication</vt:lpstr>
      <vt:lpstr>ACR Authentication – Cont’d</vt:lpstr>
      <vt:lpstr>Azure Kubernetes Service (AKS)</vt:lpstr>
      <vt:lpstr>AKS Terminology</vt:lpstr>
      <vt:lpstr>AKS Architecture</vt:lpstr>
      <vt:lpstr>AKS Networking</vt:lpstr>
      <vt:lpstr>AKS Storage</vt:lpstr>
      <vt:lpstr>AKS security capabilities</vt:lpstr>
      <vt:lpstr>AKS and Azure Active Directory</vt:lpstr>
      <vt:lpstr>Additional Study – Container Security</vt:lpstr>
      <vt:lpstr>Module Labs</vt:lpstr>
      <vt:lpstr>Lab 07 – Network and Application Security Groups</vt:lpstr>
      <vt:lpstr>Lab 07 – Network and Application Security Groups</vt:lpstr>
      <vt:lpstr>Lab 08 – Azure Firewall</vt:lpstr>
      <vt:lpstr>Lab 08 – Azure Firewall</vt:lpstr>
      <vt:lpstr>Lab 09 – Configuring and Securing ACR and AKS</vt:lpstr>
      <vt:lpstr>Lab 09 – Configuring and Securing ACR and AKS</vt:lpstr>
      <vt:lpstr>End of presentation</vt:lpstr>
    </vt:vector>
  </TitlesOfParts>
  <Manager/>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AZ-500T00A: Microsoft Azure Security Technologies</dc:title>
  <dc:subject/>
  <dc:creator/>
  <cp:keywords/>
  <dc:description/>
  <cp:lastModifiedBy/>
  <cp:revision>25</cp:revision>
  <dcterms:created xsi:type="dcterms:W3CDTF">2020-08-04T13:40:40Z</dcterms:created>
  <dcterms:modified xsi:type="dcterms:W3CDTF">2022-10-18T15:22:54Z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0x010100329163849240324E9E04492C11FECC70</vt:lpwstr>
  </property>
  <property fmtid="{D5CDD505-2E9C-101B-9397-08002B2CF9AE}" pid="3" name="MediaServiceImageTags">
    <vt:lpwstr/>
  </property>
</Properties>
</file>