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Lst>
  <p:notesMasterIdLst>
    <p:notesMasterId r:id="rId97"/>
  </p:notesMasterIdLst>
  <p:handoutMasterIdLst>
    <p:handoutMasterId r:id="rId98"/>
  </p:handoutMasterIdLst>
  <p:sldIdLst>
    <p:sldId id="1627" r:id="rId5"/>
    <p:sldId id="1670" r:id="rId6"/>
    <p:sldId id="1723" r:id="rId7"/>
    <p:sldId id="1732" r:id="rId8"/>
    <p:sldId id="9170" r:id="rId9"/>
    <p:sldId id="9171" r:id="rId10"/>
    <p:sldId id="9172" r:id="rId11"/>
    <p:sldId id="9173" r:id="rId12"/>
    <p:sldId id="9174" r:id="rId13"/>
    <p:sldId id="9175" r:id="rId14"/>
    <p:sldId id="9176" r:id="rId15"/>
    <p:sldId id="9177" r:id="rId16"/>
    <p:sldId id="9178" r:id="rId17"/>
    <p:sldId id="9179" r:id="rId18"/>
    <p:sldId id="9180" r:id="rId19"/>
    <p:sldId id="9098" r:id="rId20"/>
    <p:sldId id="9093" r:id="rId21"/>
    <p:sldId id="9009" r:id="rId22"/>
    <p:sldId id="9011" r:id="rId23"/>
    <p:sldId id="9012" r:id="rId24"/>
    <p:sldId id="9133" r:id="rId25"/>
    <p:sldId id="9014" r:id="rId26"/>
    <p:sldId id="9015" r:id="rId27"/>
    <p:sldId id="9016" r:id="rId28"/>
    <p:sldId id="9017" r:id="rId29"/>
    <p:sldId id="9045" r:id="rId30"/>
    <p:sldId id="9018" r:id="rId31"/>
    <p:sldId id="9097" r:id="rId32"/>
    <p:sldId id="9072" r:id="rId33"/>
    <p:sldId id="9073" r:id="rId34"/>
    <p:sldId id="9044" r:id="rId35"/>
    <p:sldId id="9055" r:id="rId36"/>
    <p:sldId id="9056" r:id="rId37"/>
    <p:sldId id="9057" r:id="rId38"/>
    <p:sldId id="9022" r:id="rId39"/>
    <p:sldId id="9024" r:id="rId40"/>
    <p:sldId id="9026" r:id="rId41"/>
    <p:sldId id="9030" r:id="rId42"/>
    <p:sldId id="9053" r:id="rId43"/>
    <p:sldId id="9058" r:id="rId44"/>
    <p:sldId id="9099" r:id="rId45"/>
    <p:sldId id="9095" r:id="rId46"/>
    <p:sldId id="1722" r:id="rId47"/>
    <p:sldId id="1731" r:id="rId48"/>
    <p:sldId id="9029" r:id="rId49"/>
    <p:sldId id="8984" r:id="rId50"/>
    <p:sldId id="9064" r:id="rId51"/>
    <p:sldId id="9065" r:id="rId52"/>
    <p:sldId id="9082" r:id="rId53"/>
    <p:sldId id="9068" r:id="rId54"/>
    <p:sldId id="9075" r:id="rId55"/>
    <p:sldId id="9087" r:id="rId56"/>
    <p:sldId id="9096" r:id="rId57"/>
    <p:sldId id="9106" r:id="rId58"/>
    <p:sldId id="9107" r:id="rId59"/>
    <p:sldId id="9108" r:id="rId60"/>
    <p:sldId id="9109" r:id="rId61"/>
    <p:sldId id="9110" r:id="rId62"/>
    <p:sldId id="9115" r:id="rId63"/>
    <p:sldId id="9154" r:id="rId64"/>
    <p:sldId id="9136" r:id="rId65"/>
    <p:sldId id="9137" r:id="rId66"/>
    <p:sldId id="9138" r:id="rId67"/>
    <p:sldId id="9153" r:id="rId68"/>
    <p:sldId id="9145" r:id="rId69"/>
    <p:sldId id="9148" r:id="rId70"/>
    <p:sldId id="9146" r:id="rId71"/>
    <p:sldId id="9149" r:id="rId72"/>
    <p:sldId id="9151" r:id="rId73"/>
    <p:sldId id="9147" r:id="rId74"/>
    <p:sldId id="9111" r:id="rId75"/>
    <p:sldId id="9122" r:id="rId76"/>
    <p:sldId id="9113" r:id="rId77"/>
    <p:sldId id="9114" r:id="rId78"/>
    <p:sldId id="9116" r:id="rId79"/>
    <p:sldId id="9117" r:id="rId80"/>
    <p:sldId id="9118" r:id="rId81"/>
    <p:sldId id="9119" r:id="rId82"/>
    <p:sldId id="9037" r:id="rId83"/>
    <p:sldId id="9100" r:id="rId84"/>
    <p:sldId id="9125" r:id="rId85"/>
    <p:sldId id="9101" r:id="rId86"/>
    <p:sldId id="9126" r:id="rId87"/>
    <p:sldId id="9102" r:id="rId88"/>
    <p:sldId id="9127" r:id="rId89"/>
    <p:sldId id="9103" r:id="rId90"/>
    <p:sldId id="9128" r:id="rId91"/>
    <p:sldId id="9104" r:id="rId92"/>
    <p:sldId id="9129" r:id="rId93"/>
    <p:sldId id="9080" r:id="rId94"/>
    <p:sldId id="9130" r:id="rId95"/>
    <p:sldId id="9120" r:id="rId96"/>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627"/>
            <p14:sldId id="1670"/>
            <p14:sldId id="1723"/>
            <p14:sldId id="1732"/>
            <p14:sldId id="9170"/>
            <p14:sldId id="9171"/>
            <p14:sldId id="9172"/>
            <p14:sldId id="9173"/>
            <p14:sldId id="9174"/>
            <p14:sldId id="9175"/>
            <p14:sldId id="9176"/>
            <p14:sldId id="9177"/>
            <p14:sldId id="9178"/>
            <p14:sldId id="9179"/>
            <p14:sldId id="9180"/>
            <p14:sldId id="9098"/>
            <p14:sldId id="9093"/>
            <p14:sldId id="9009"/>
            <p14:sldId id="9011"/>
            <p14:sldId id="9012"/>
            <p14:sldId id="9133"/>
            <p14:sldId id="9014"/>
            <p14:sldId id="9015"/>
            <p14:sldId id="9016"/>
            <p14:sldId id="9017"/>
            <p14:sldId id="9045"/>
            <p14:sldId id="9018"/>
            <p14:sldId id="9097"/>
            <p14:sldId id="9072"/>
            <p14:sldId id="9073"/>
            <p14:sldId id="9044"/>
            <p14:sldId id="9055"/>
            <p14:sldId id="9056"/>
            <p14:sldId id="9057"/>
            <p14:sldId id="9022"/>
            <p14:sldId id="9024"/>
            <p14:sldId id="9026"/>
            <p14:sldId id="9030"/>
            <p14:sldId id="9053"/>
            <p14:sldId id="9058"/>
            <p14:sldId id="9099"/>
            <p14:sldId id="9095"/>
            <p14:sldId id="1722"/>
            <p14:sldId id="1731"/>
            <p14:sldId id="9029"/>
            <p14:sldId id="8984"/>
            <p14:sldId id="9064"/>
            <p14:sldId id="9065"/>
            <p14:sldId id="9082"/>
            <p14:sldId id="9068"/>
            <p14:sldId id="9075"/>
            <p14:sldId id="9087"/>
            <p14:sldId id="9096"/>
            <p14:sldId id="9106"/>
            <p14:sldId id="9107"/>
            <p14:sldId id="9108"/>
            <p14:sldId id="9109"/>
            <p14:sldId id="9110"/>
            <p14:sldId id="9115"/>
            <p14:sldId id="9154"/>
            <p14:sldId id="9136"/>
            <p14:sldId id="9137"/>
            <p14:sldId id="9138"/>
            <p14:sldId id="9153"/>
            <p14:sldId id="9145"/>
            <p14:sldId id="9148"/>
            <p14:sldId id="9146"/>
            <p14:sldId id="9149"/>
            <p14:sldId id="9151"/>
            <p14:sldId id="9147"/>
            <p14:sldId id="9111"/>
            <p14:sldId id="9122"/>
            <p14:sldId id="9113"/>
            <p14:sldId id="9114"/>
            <p14:sldId id="9116"/>
            <p14:sldId id="9117"/>
            <p14:sldId id="9118"/>
            <p14:sldId id="9119"/>
            <p14:sldId id="9037"/>
            <p14:sldId id="9100"/>
            <p14:sldId id="9125"/>
            <p14:sldId id="9101"/>
            <p14:sldId id="9126"/>
            <p14:sldId id="9102"/>
            <p14:sldId id="9127"/>
            <p14:sldId id="9103"/>
            <p14:sldId id="9128"/>
            <p14:sldId id="9104"/>
            <p14:sldId id="9129"/>
            <p14:sldId id="9080"/>
            <p14:sldId id="9130"/>
            <p14:sldId id="912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4" name="Author" initials="A" lastIdx="0"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D4E5FF"/>
    <a:srgbClr val="EBF3FF"/>
    <a:srgbClr val="FFFFFF"/>
    <a:srgbClr val="EBEEF3"/>
    <a:srgbClr val="0078D3"/>
    <a:srgbClr val="F2F2F2"/>
    <a:srgbClr val="0078D4"/>
    <a:srgbClr val="097CD4"/>
    <a:srgbClr val="F5FE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EB78D2-E8E8-4024-A5F3-9E13AA70966B}" v="1" dt="2023-02-15T03:30:16.1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85354" autoAdjust="0"/>
  </p:normalViewPr>
  <p:slideViewPr>
    <p:cSldViewPr snapToGrid="0">
      <p:cViewPr varScale="1">
        <p:scale>
          <a:sx n="91" d="100"/>
          <a:sy n="91" d="100"/>
        </p:scale>
        <p:origin x="1224" y="96"/>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presProps" Target="presProps.xml"/><Relationship Id="rId105"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2/14/2023 9:30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2/14/2023 9:30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cs.microsoft.com/en-us/azure/active-directory/hybrid/whatis-azure-ad-connec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docs.microsoft.com/en-us/azure/active-directory/cloud-sync/"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cs.microsoft.com/en-us/azure/active-directory/hybrid/whatis-azure-ad-connec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cs.microsoft.com/en-us/azure/active-directory/hybrid/whatis-phs"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docs.microsoft.com/en-us/azure/active-directory/hybrid/how-to-connect-password-hash-synchronization#how-password-hash-synchronization-works"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cs.microsoft.com/en-us/azure/active-directory/hybrid/how-to-connect-pta"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cs.microsoft.com/en-us/azure/active-directory/hybrid/how-to-connect-fed-whati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cs.microsoft.com/en-us/azure/active-directory/hybrid/choose-ad-authn"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cs.microsoft.com/en-us/azure/active-directory/authentication/tutorial-enable-sspr-writeback"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docs.microsoft.com/en-us/azure/active-directory/identity-protection/overview-identity-protection"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docs.microsoft.com/en-us/azure/active-directory/reports-monitoring/concept-risk-events"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docs.microsoft.com/en-us/azure/active-directory/identity-protection/overview-identity-protection"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docs.microsoft.com/en-us/azure/active-directory/identity-protection/howto-identity-protection-configure-risk-policies"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docs.microsoft.com/en-us/azure/active-directory/authentication/howto-mfa-userstates"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docs.microsoft.com/en-us/azure/active-directory/authentication/howto-mfa-mfasettings"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docs.microsoft.com/en-us/azure/active-directory/conditional-access/overview"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docs.microsoft.com/en-us/azure/active-directory/conditional-access/howto-conditional-access-policy-all-users-mfa"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docs.microsoft.com/en-us/azure/active-directory/governance/access-reviews-overview"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blog.devolutions.net/2018/01/smbs-becoming-ground-zero-for-cyber-crime" TargetMode="External"/><Relationship Id="rId2" Type="http://schemas.openxmlformats.org/officeDocument/2006/relationships/slide" Target="../slides/slide43.xml"/><Relationship Id="rId1" Type="http://schemas.openxmlformats.org/officeDocument/2006/relationships/notesMaster" Target="../notesMasters/notesMaster1.xml"/><Relationship Id="rId6" Type="http://schemas.openxmlformats.org/officeDocument/2006/relationships/hyperlink" Target="https://docs.microsoft.com/en-us/azure/active-directory/privileged-identity-management/pim-roles" TargetMode="External"/><Relationship Id="rId5" Type="http://schemas.openxmlformats.org/officeDocument/2006/relationships/hyperlink" Target="https://www.gao.gov/assets/700/694158.pdf" TargetMode="External"/><Relationship Id="rId4" Type="http://schemas.openxmlformats.org/officeDocument/2006/relationships/hyperlink" Target="https://www.forbes.com/sites/niallmccarthy/2018/07/13/the-average-cost-of-a-data-breach-is-highest-in-the-u-s-infographic/#290085832f37"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microsoft.com/en-us/security/business/zero-trust"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docs.microsoft.com/en-us/azure/architecture/framework/security/identity"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docs.microsoft.com/en-us/azure/active-directory/privileged-identity-management/pim-configure"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docs.microsoft.com/en-us/azure/active-directory/privileged-identity-management/pim-deployment-plan#roles-that-can-be-managed-by-privileged-identity-management"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searchsecurity.techtarget.com/definition/principle-of-least-privilege-POLP"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docs.microsoft.com/en-us/azure/active-directory/privileged-identity-management/subscription-requirements"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docs.microsoft.com/en-us/azure/active-directory/privileged-identity-management/pim-how-to-give-access-to-pi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docs.microsoft.com/en-us/azure/active-directory/privileged-identity-management/pim-how-to-change-default-settings"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centrify.com/resources/gartner-best-practices-for-privileged-access-management/"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s://searchsecurity.techtarget.com/definition/principle-of-least-privilege-POLP"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docs.microsoft.com/en-us/azure/security/fundamentals/shared-responsibility"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azure.microsoft.com/mediahandler/files/resourcefiles/security-best-practices-for-azure-solutions/Azure%20Security%20Best%20Practices.pdf"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docs.microsoft.com/en-us/azure/cloud-adoption-framework/decision-guides/subscriptions/#modeling-your-organization" TargetMode="External"/><Relationship Id="rId2" Type="http://schemas.openxmlformats.org/officeDocument/2006/relationships/slide" Target="../slides/slide58.xml"/><Relationship Id="rId1" Type="http://schemas.openxmlformats.org/officeDocument/2006/relationships/notesMaster" Target="../notesMasters/notesMaster1.xml"/><Relationship Id="rId4" Type="http://schemas.openxmlformats.org/officeDocument/2006/relationships/hyperlink" Target="http://Mhttps:/docs.microsoft.com/en-us/azure/governance/management-groups/"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docs.microsoft.com/azure/azure-policy"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docs.microsoft.com/en-us/azure/role-based-access-control/built-in-roles"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docs.microsoft.com/en-us/azure/governance/policy/overview#azure-policy-and-rbac"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docs.microsoft.com/en-us/azure/role-based-access-control/built-in-roles"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docs.microsoft.com/en-us/azure/governance/blueprints/overview"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https:/docs.microsoft.com/en-us/azure/cost-management-billing/manage/billing-subscription-transfer"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built-in roles</a:t>
            </a:r>
          </a:p>
          <a:p>
            <a:endParaRPr lang="en-US" b="1" dirty="0"/>
          </a:p>
          <a:p>
            <a:pPr marL="171450" indent="-171450">
              <a:buFont typeface="Arial" panose="020B0604020202020204" pitchFamily="34" charset="0"/>
              <a:buChar char="•"/>
            </a:pPr>
            <a:r>
              <a:rPr lang="en-US" b="0" dirty="0"/>
              <a:t>In Azure Active Directory (Azure AD), if another administrator or non-administrator needs to manage Azure AD resources, you assign them an Azure AD role that provides the permissions they need. </a:t>
            </a:r>
          </a:p>
          <a:p>
            <a:pPr marL="171450" indent="-171450">
              <a:buFont typeface="Arial" panose="020B0604020202020204" pitchFamily="34" charset="0"/>
              <a:buChar char="•"/>
            </a:pPr>
            <a:endParaRPr lang="en-US" b="0" dirty="0"/>
          </a:p>
          <a:p>
            <a:pPr marL="384432" lvl="1" indent="-171450">
              <a:buFont typeface="Wingdings" panose="05000000000000000000" pitchFamily="2" charset="2"/>
              <a:buChar char="Ø"/>
            </a:pPr>
            <a:r>
              <a:rPr lang="en-US" b="0" dirty="0"/>
              <a:t>For example, you can assign roles to </a:t>
            </a:r>
            <a:r>
              <a:rPr lang="en-US" b="1" dirty="0"/>
              <a:t>allow adding </a:t>
            </a:r>
            <a:r>
              <a:rPr lang="en-US" b="0" dirty="0"/>
              <a:t>or </a:t>
            </a:r>
            <a:r>
              <a:rPr lang="en-US" b="1" dirty="0"/>
              <a:t>changing users</a:t>
            </a:r>
            <a:r>
              <a:rPr lang="en-US" b="0" dirty="0"/>
              <a:t>, </a:t>
            </a:r>
            <a:r>
              <a:rPr lang="en-US" b="1" dirty="0"/>
              <a:t>resetting user passwords</a:t>
            </a:r>
            <a:r>
              <a:rPr lang="en-US" b="0" dirty="0"/>
              <a:t>, </a:t>
            </a:r>
            <a:r>
              <a:rPr lang="en-US" b="1" dirty="0"/>
              <a:t>managing user licenses</a:t>
            </a:r>
            <a:r>
              <a:rPr lang="en-US" b="0" dirty="0"/>
              <a:t>, or </a:t>
            </a:r>
            <a:r>
              <a:rPr lang="en-US" b="1" dirty="0"/>
              <a:t>managing domain names</a:t>
            </a:r>
            <a:r>
              <a:rPr lang="en-US" b="0" dirty="0"/>
              <a: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517390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Calibri"/>
                <a:cs typeface="Calibri"/>
              </a:rPr>
              <a:t>Azure Active Directory Domain Services</a:t>
            </a:r>
          </a:p>
          <a:p>
            <a:endParaRPr lang="en-US" sz="850" dirty="0">
              <a:latin typeface="Calibri"/>
              <a:cs typeface="Calibri"/>
            </a:endParaRPr>
          </a:p>
          <a:p>
            <a:r>
              <a:rPr lang="en-US" sz="850" dirty="0">
                <a:latin typeface="Calibri"/>
                <a:cs typeface="Calibri"/>
              </a:rPr>
              <a:t>Azure Active Directory Domain Services (Azure AD DS) provides managed domain services such as domain join, group policy, lightweight directory access protocol (LDAP), and Kerberos/New Technology LAN Manager (NTLM) authentication. You use these domain services without the need to deploy, manage, and patch domain controllers (DCs) in the cloud.</a:t>
            </a:r>
          </a:p>
          <a:p>
            <a:endParaRPr lang="en-US" sz="850" dirty="0">
              <a:latin typeface="Calibri"/>
              <a:cs typeface="Calibri"/>
            </a:endParaRPr>
          </a:p>
          <a:p>
            <a:r>
              <a:rPr lang="en-US" sz="850" dirty="0">
                <a:latin typeface="Calibri"/>
                <a:cs typeface="Calibri"/>
              </a:rPr>
              <a:t>An Azure AD DS managed domain lets you run legacy applications in the cloud that can't use modern authentication methods or where you don't want directory lookups to always go back to an on-premises AD DS environment. You can lift and shift those legacy applications from your on-premises environment into a managed domain without needing to manage the AD DS environment in the cloud.</a:t>
            </a:r>
          </a:p>
          <a:p>
            <a:endParaRPr lang="en-US" sz="850" dirty="0">
              <a:latin typeface="Calibri"/>
              <a:cs typeface="Calibri"/>
            </a:endParaRPr>
          </a:p>
          <a:p>
            <a:r>
              <a:rPr lang="en-US" sz="850" dirty="0">
                <a:latin typeface="Calibri"/>
                <a:cs typeface="Calibri"/>
              </a:rPr>
              <a:t>Azure AD DS integrates with your existing Azure AD tenant. This integration lets users sign into services and applications connected to the managed domain using their existing credentials. You can also use existing groups and user accounts to secure access to resources. These features provide a smoother lift-and-shift of on-premises resources to Azure.</a:t>
            </a:r>
          </a:p>
          <a:p>
            <a:endParaRPr lang="en-US" sz="850" dirty="0">
              <a:latin typeface="Calibri"/>
              <a:cs typeface="Calibri"/>
            </a:endParaRPr>
          </a:p>
          <a:p>
            <a:r>
              <a:rPr lang="en-US" sz="850" b="1" dirty="0">
                <a:latin typeface="Calibri"/>
                <a:cs typeface="Calibri"/>
              </a:rPr>
              <a:t>How does Azure AD DS work?</a:t>
            </a:r>
          </a:p>
          <a:p>
            <a:endParaRPr lang="en-US" sz="850" b="1" dirty="0">
              <a:latin typeface="Calibri"/>
              <a:cs typeface="Calibri"/>
            </a:endParaRPr>
          </a:p>
          <a:p>
            <a:r>
              <a:rPr lang="en-US" sz="850" dirty="0">
                <a:latin typeface="Calibri"/>
                <a:cs typeface="Calibri"/>
              </a:rPr>
              <a:t>When you create an Azure AD DS managed domain, you define a unique namespace. This namespace is the domain name, such as aaddscontoso.com. Two Windows Server domain controllers (DCs) are then deployed into your selected Azure region. This deployment of DCs is known as a replica set.</a:t>
            </a:r>
          </a:p>
          <a:p>
            <a:endParaRPr lang="en-US" sz="850" dirty="0">
              <a:latin typeface="Calibri"/>
              <a:cs typeface="Calibri"/>
            </a:endParaRPr>
          </a:p>
          <a:p>
            <a:r>
              <a:rPr lang="en-US" sz="850" dirty="0">
                <a:latin typeface="Calibri"/>
                <a:cs typeface="Calibri"/>
              </a:rPr>
              <a:t>You don't need to manage, configure, or update these DCs. The Azure platform handles the DCs as part of the managed domain, including backups and encryption at rest using Azure Disk Encryption.</a:t>
            </a:r>
          </a:p>
          <a:p>
            <a:endParaRPr lang="en-US" sz="850" dirty="0">
              <a:latin typeface="Calibri"/>
              <a:cs typeface="Calibri"/>
            </a:endParaRPr>
          </a:p>
          <a:p>
            <a:r>
              <a:rPr lang="en-US" sz="850" dirty="0">
                <a:latin typeface="Calibri"/>
                <a:cs typeface="Calibri"/>
              </a:rPr>
              <a:t>A managed domain is configured to perform a one-way synchronization from Azure AD to provide access to a central set of users, groups, and credentials. You can create resources directly in the managed domain, but they aren't synchronized back to Azure AD. Applications, services, and VMs in Azure that connect to the managed domain can then use common AD DS features such as domain join, group policy, LDAP, and Kerberos/NTLM authentication.</a:t>
            </a:r>
          </a:p>
          <a:p>
            <a:endParaRPr lang="en-US" sz="850" dirty="0">
              <a:latin typeface="Calibri"/>
              <a:cs typeface="Calibri"/>
            </a:endParaRPr>
          </a:p>
          <a:p>
            <a:r>
              <a:rPr lang="en-US" sz="850" dirty="0">
                <a:latin typeface="Calibri"/>
                <a:cs typeface="Calibri"/>
              </a:rPr>
              <a:t>In a hybrid environment with an on-premises AD DS environment, Azure AD Connect synchronizes identity information with Azure AD, which is then synchronized to the managed domain.</a:t>
            </a:r>
          </a:p>
          <a:p>
            <a:endParaRPr lang="en-US" sz="850" dirty="0">
              <a:latin typeface="Calibri"/>
              <a:cs typeface="Calibri"/>
            </a:endParaRPr>
          </a:p>
          <a:p>
            <a:r>
              <a:rPr lang="en-US" sz="850" dirty="0">
                <a:latin typeface="Calibri"/>
                <a:cs typeface="Calibri"/>
              </a:rPr>
              <a:t>Azure AD DS replicates identity information from Azure AD, so it works with Azure AD tenants that are cloud-only or synchronized with an on-premises AD DS environment. The same set of Azure AD DS features exists for both environments.</a:t>
            </a:r>
          </a:p>
          <a:p>
            <a:endParaRPr lang="en-US" sz="850" dirty="0">
              <a:latin typeface="Calibri"/>
              <a:cs typeface="Calibri"/>
            </a:endParaRPr>
          </a:p>
          <a:p>
            <a:pPr marL="171450" indent="-171450">
              <a:buFont typeface="Arial" panose="020B0604020202020204" pitchFamily="34" charset="0"/>
              <a:buChar char="•"/>
            </a:pPr>
            <a:r>
              <a:rPr lang="en-US" sz="850" dirty="0">
                <a:latin typeface="Calibri"/>
                <a:cs typeface="Calibri"/>
              </a:rPr>
              <a:t>If you have an existing on-premises AD DS environment, you can synchronize user account information to provide a consistent identity for users. To learn more, see How objects and credentials are synchronized in a managed domain.</a:t>
            </a:r>
          </a:p>
          <a:p>
            <a:pPr marL="171450" indent="-171450">
              <a:buFont typeface="Arial" panose="020B0604020202020204" pitchFamily="34" charset="0"/>
              <a:buChar char="•"/>
            </a:pPr>
            <a:endParaRPr lang="en-US" sz="850" dirty="0">
              <a:latin typeface="Calibri"/>
              <a:cs typeface="Calibri"/>
            </a:endParaRPr>
          </a:p>
          <a:p>
            <a:pPr marL="171450" indent="-171450">
              <a:buFont typeface="Arial" panose="020B0604020202020204" pitchFamily="34" charset="0"/>
              <a:buChar char="•"/>
            </a:pPr>
            <a:r>
              <a:rPr lang="en-US" sz="850" dirty="0">
                <a:latin typeface="Calibri"/>
                <a:cs typeface="Calibri"/>
              </a:rPr>
              <a:t>For cloud-only environments, you don't need a traditional on-premises AD DS environment to use the centralized identity services of Azure AD DS.</a:t>
            </a:r>
          </a:p>
          <a:p>
            <a:endParaRPr lang="en-US" sz="850" dirty="0">
              <a:latin typeface="Calibri"/>
              <a:cs typeface="Calibri"/>
            </a:endParaRPr>
          </a:p>
          <a:p>
            <a:r>
              <a:rPr lang="en-US" sz="850" dirty="0">
                <a:latin typeface="Calibri"/>
                <a:cs typeface="Calibri"/>
              </a:rPr>
              <a:t>You can expand a managed domain to have more than one replica set per Azure AD tenant. Replica sets can be added to any peered virtual network in any Azure region that supports Azure AD DS. Additional replica sets in different Azure regions provide geographical disaster recovery for legacy applications if an Azure region goes offline.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157881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Users</a:t>
            </a:r>
          </a:p>
          <a:p>
            <a:endParaRPr lang="en-US" b="1" dirty="0"/>
          </a:p>
          <a:p>
            <a:r>
              <a:rPr lang="en-US" b="0" dirty="0"/>
              <a:t>Add new users or delete existing users from your Azure Active Directory (Azure AD) tenant. To add or delete users, you must be a User Administrator or Global Administrator.</a:t>
            </a:r>
          </a:p>
          <a:p>
            <a:endParaRPr lang="en-US" b="0" dirty="0"/>
          </a:p>
          <a:p>
            <a:r>
              <a:rPr lang="en-US" b="1" dirty="0"/>
              <a:t>Note</a:t>
            </a:r>
            <a:r>
              <a:rPr lang="en-US" b="0" dirty="0"/>
              <a:t>: For information about viewing or deleting personal data, please review Microsoft's guidance on the Windows data subject requests for the </a:t>
            </a:r>
            <a:r>
              <a:rPr lang="en-US" b="1" dirty="0"/>
              <a:t>General Data Protection Regulation (GDPR)</a:t>
            </a:r>
            <a:r>
              <a:rPr lang="en-US" b="0" dirty="0"/>
              <a:t> site. For general information about GDPR, see the </a:t>
            </a:r>
            <a:r>
              <a:rPr lang="en-US" b="1" dirty="0"/>
              <a:t>GDPR section </a:t>
            </a:r>
            <a:r>
              <a:rPr lang="en-US" b="0" dirty="0"/>
              <a:t>of the </a:t>
            </a:r>
            <a:r>
              <a:rPr lang="en-US" b="1" dirty="0"/>
              <a:t>Microsoft Trust Center </a:t>
            </a:r>
            <a:r>
              <a:rPr lang="en-US" b="0" dirty="0"/>
              <a:t>and the </a:t>
            </a:r>
            <a:r>
              <a:rPr lang="en-US" b="1" dirty="0"/>
              <a:t>GDPR section of the Service Trust portal</a:t>
            </a:r>
            <a:r>
              <a:rPr lang="en-US" b="0" dirty="0"/>
              <a:t>.</a:t>
            </a:r>
          </a:p>
          <a:p>
            <a:endParaRPr lang="en-US" b="0" dirty="0"/>
          </a:p>
          <a:p>
            <a:r>
              <a:rPr lang="en-US" b="1" dirty="0"/>
              <a:t>To Add a new user</a:t>
            </a:r>
          </a:p>
          <a:p>
            <a:endParaRPr lang="en-US" b="0" dirty="0"/>
          </a:p>
          <a:p>
            <a:r>
              <a:rPr lang="en-US" b="0" dirty="0"/>
              <a:t>You can create a new user for your organization or invite an external user from the same starting point.</a:t>
            </a:r>
          </a:p>
          <a:p>
            <a:endParaRPr lang="en-US" b="0" dirty="0"/>
          </a:p>
          <a:p>
            <a:pPr marL="228600" indent="-228600">
              <a:buFont typeface="+mj-lt"/>
              <a:buAutoNum type="arabicPeriod"/>
            </a:pPr>
            <a:r>
              <a:rPr lang="en-US" b="0" dirty="0"/>
              <a:t>Sign into the Azure portal in the User Administrator role.</a:t>
            </a:r>
          </a:p>
          <a:p>
            <a:endParaRPr lang="en-US" b="0" dirty="0"/>
          </a:p>
          <a:p>
            <a:pPr marL="228600" indent="-228600">
              <a:buFont typeface="+mj-lt"/>
              <a:buAutoNum type="arabicPeriod" startAt="2"/>
            </a:pPr>
            <a:r>
              <a:rPr lang="en-US" b="0" dirty="0"/>
              <a:t>Navigate to Azure Active Directory &gt; Users.</a:t>
            </a:r>
          </a:p>
          <a:p>
            <a:endParaRPr lang="en-US" b="0" dirty="0"/>
          </a:p>
          <a:p>
            <a:pPr marL="228600" indent="-228600">
              <a:buFont typeface="+mj-lt"/>
              <a:buAutoNum type="arabicPeriod" startAt="3"/>
            </a:pPr>
            <a:r>
              <a:rPr lang="en-US" b="0" dirty="0"/>
              <a:t>Select either Create new user or Invite external user from the menu. </a:t>
            </a:r>
          </a:p>
          <a:p>
            <a:endParaRPr lang="en-US" b="0" dirty="0"/>
          </a:p>
          <a:p>
            <a:pPr marL="228600" indent="-228600">
              <a:buFont typeface="+mj-lt"/>
              <a:buAutoNum type="arabicPeriod" startAt="4"/>
            </a:pPr>
            <a:r>
              <a:rPr lang="en-US" b="0" dirty="0"/>
              <a:t>On the New User page, provide the new user's information:</a:t>
            </a:r>
          </a:p>
          <a:p>
            <a:endParaRPr lang="en-US" b="0" dirty="0"/>
          </a:p>
          <a:p>
            <a:pPr marL="384432" lvl="1" indent="-171450">
              <a:buFont typeface="Arial" panose="020B0604020202020204" pitchFamily="34" charset="0"/>
              <a:buChar char="•"/>
            </a:pPr>
            <a:r>
              <a:rPr lang="en-US" b="1" dirty="0"/>
              <a:t>Identity</a:t>
            </a:r>
            <a:r>
              <a:rPr lang="en-US" b="0" dirty="0"/>
              <a:t>: Add a username and display name for the user. </a:t>
            </a:r>
            <a:r>
              <a:rPr lang="en-US" b="1" dirty="0"/>
              <a:t>Username</a:t>
            </a:r>
            <a:r>
              <a:rPr lang="en-US" b="0" dirty="0"/>
              <a:t> and </a:t>
            </a:r>
            <a:r>
              <a:rPr lang="en-US" b="1" dirty="0"/>
              <a:t>Name</a:t>
            </a:r>
            <a:r>
              <a:rPr lang="en-US" b="0" dirty="0"/>
              <a:t> are required and can't contain accent characters. </a:t>
            </a:r>
          </a:p>
          <a:p>
            <a:pPr marL="499521" lvl="2" indent="-171450">
              <a:buFont typeface="Wingdings" panose="05000000000000000000" pitchFamily="2" charset="2"/>
              <a:buChar char="Ø"/>
            </a:pPr>
            <a:r>
              <a:rPr lang="en-US" b="0" dirty="0"/>
              <a:t>You can also add a first and last name.</a:t>
            </a:r>
          </a:p>
          <a:p>
            <a:pPr marL="499521" lvl="2" indent="-171450">
              <a:buFont typeface="Wingdings" panose="05000000000000000000" pitchFamily="2" charset="2"/>
              <a:buChar char="ü"/>
            </a:pPr>
            <a:r>
              <a:rPr lang="en-US" b="0" dirty="0"/>
              <a:t>The domain part of the username must use either the initial default domain name, &lt;</a:t>
            </a:r>
            <a:r>
              <a:rPr lang="en-US" b="1" dirty="0">
                <a:latin typeface="Courier New" panose="02070309020205020404" pitchFamily="49" charset="0"/>
                <a:cs typeface="Courier New" panose="02070309020205020404" pitchFamily="49" charset="0"/>
              </a:rPr>
              <a:t>yourdomainname</a:t>
            </a:r>
            <a:r>
              <a:rPr lang="en-US" b="0" dirty="0"/>
              <a:t>&gt;</a:t>
            </a:r>
            <a:r>
              <a:rPr lang="en-US" b="1" dirty="0"/>
              <a:t>.onmicrosoft.com</a:t>
            </a:r>
            <a:r>
              <a:rPr lang="en-US" b="0" dirty="0"/>
              <a:t>, or a custom domain name, such as </a:t>
            </a:r>
            <a:r>
              <a:rPr lang="en-US" b="1" dirty="0"/>
              <a:t>contoso.com</a:t>
            </a:r>
            <a:r>
              <a:rPr lang="en-US" b="0" dirty="0"/>
              <a:t>. </a:t>
            </a:r>
          </a:p>
          <a:p>
            <a:endParaRPr lang="en-US" b="0" dirty="0"/>
          </a:p>
          <a:p>
            <a:pPr marL="384432" lvl="1" indent="-171450">
              <a:buFont typeface="Arial" panose="020B0604020202020204" pitchFamily="34" charset="0"/>
              <a:buChar char="•"/>
            </a:pPr>
            <a:r>
              <a:rPr lang="en-US" b="1" dirty="0"/>
              <a:t>Groups and roles</a:t>
            </a:r>
            <a:r>
              <a:rPr lang="en-US" b="0" dirty="0"/>
              <a:t>: Optional. Add the user to one or more existing groups. </a:t>
            </a:r>
          </a:p>
          <a:p>
            <a:pPr marL="499521" lvl="2" indent="-171450">
              <a:buFont typeface="Wingdings" panose="05000000000000000000" pitchFamily="2" charset="2"/>
              <a:buChar char="Ø"/>
            </a:pPr>
            <a:r>
              <a:rPr lang="en-US" b="0" dirty="0"/>
              <a:t>Group membership can be set at any time. </a:t>
            </a:r>
          </a:p>
          <a:p>
            <a:endParaRPr lang="en-US" b="0" dirty="0"/>
          </a:p>
          <a:p>
            <a:pPr marL="384432" lvl="1" indent="-171450">
              <a:buFont typeface="Arial" panose="020B0604020202020204" pitchFamily="34" charset="0"/>
              <a:buChar char="•"/>
            </a:pPr>
            <a:r>
              <a:rPr lang="en-US" b="1" dirty="0"/>
              <a:t>Settings</a:t>
            </a:r>
            <a:r>
              <a:rPr lang="en-US" b="0" dirty="0"/>
              <a:t>: Optional. Toggle the option to block sign-in for the user or set the user's default location.</a:t>
            </a:r>
          </a:p>
          <a:p>
            <a:endParaRPr lang="en-US" b="0" dirty="0"/>
          </a:p>
          <a:p>
            <a:pPr marL="384432" lvl="1" indent="-171450">
              <a:buFont typeface="Arial" panose="020B0604020202020204" pitchFamily="34" charset="0"/>
              <a:buChar char="•"/>
            </a:pPr>
            <a:r>
              <a:rPr lang="en-US" b="1" dirty="0"/>
              <a:t>Job info</a:t>
            </a:r>
            <a:r>
              <a:rPr lang="en-US" b="0" dirty="0"/>
              <a:t>: Optional. Add the user's job title, department, company name, and manager. </a:t>
            </a:r>
          </a:p>
          <a:p>
            <a:pPr marL="499521" lvl="2" indent="-171450">
              <a:buFont typeface="Wingdings" panose="05000000000000000000" pitchFamily="2" charset="2"/>
              <a:buChar char="Ø"/>
            </a:pPr>
            <a:r>
              <a:rPr lang="en-US" b="0" dirty="0"/>
              <a:t>These details can be updated at any time. </a:t>
            </a:r>
          </a:p>
          <a:p>
            <a:endParaRPr lang="en-US" b="0" dirty="0"/>
          </a:p>
          <a:p>
            <a:pPr marL="228600" indent="-228600">
              <a:buFont typeface="+mj-lt"/>
              <a:buAutoNum type="arabicPeriod" startAt="5"/>
            </a:pPr>
            <a:r>
              <a:rPr lang="en-US" b="0" dirty="0"/>
              <a:t>Copy the autogenerated password provided in the </a:t>
            </a:r>
            <a:r>
              <a:rPr lang="en-US" b="1" dirty="0"/>
              <a:t>Password box</a:t>
            </a:r>
            <a:r>
              <a:rPr lang="en-US" b="0" dirty="0"/>
              <a:t>. </a:t>
            </a:r>
          </a:p>
          <a:p>
            <a:pPr marL="556671" lvl="2" indent="-228600">
              <a:buFont typeface="Wingdings" panose="05000000000000000000" pitchFamily="2" charset="2"/>
              <a:buChar char="Ø"/>
            </a:pPr>
            <a:r>
              <a:rPr lang="en-US" b="0" dirty="0"/>
              <a:t>You'll need to give this password to the user to sign in for the first time.</a:t>
            </a:r>
          </a:p>
          <a:p>
            <a:endParaRPr lang="en-US" b="0" dirty="0"/>
          </a:p>
          <a:p>
            <a:pPr marL="228600" indent="-228600">
              <a:buFont typeface="+mj-lt"/>
              <a:buAutoNum type="arabicPeriod" startAt="6"/>
            </a:pPr>
            <a:r>
              <a:rPr lang="en-US" b="0" dirty="0"/>
              <a:t>Select </a:t>
            </a:r>
            <a:r>
              <a:rPr lang="en-US" b="1" dirty="0"/>
              <a:t>Create</a:t>
            </a:r>
            <a:r>
              <a:rPr lang="en-US" b="0" dirty="0"/>
              <a:t>.</a:t>
            </a:r>
          </a:p>
          <a:p>
            <a:endParaRPr lang="en-US" b="0" dirty="0"/>
          </a:p>
          <a:p>
            <a:r>
              <a:rPr lang="en-US" b="0" dirty="0"/>
              <a:t>The user is created and added to your Azure AD organization.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090998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Groups</a:t>
            </a:r>
          </a:p>
          <a:p>
            <a:endParaRPr lang="en-US" b="1" dirty="0"/>
          </a:p>
          <a:p>
            <a:r>
              <a:rPr lang="en-US" b="0" dirty="0"/>
              <a:t>Azure Active Directory (Azure AD) provides several ways to manage access to resources, applications, and tasks. With Azure AD groups, you can grant access and permissions to a group of users instead of each individual user. Limiting access to Azure AD resources to only those users who need access is one of the core security principles of Zero Trust. </a:t>
            </a:r>
          </a:p>
          <a:p>
            <a:endParaRPr lang="en-US" b="0" dirty="0"/>
          </a:p>
          <a:p>
            <a:r>
              <a:rPr lang="en-US" b="0" dirty="0"/>
              <a:t>Azure AD lets you use groups to manage access to applications, data, and resources. Resources can be:</a:t>
            </a:r>
          </a:p>
          <a:p>
            <a:endParaRPr lang="en-US" b="0" dirty="0"/>
          </a:p>
          <a:p>
            <a:pPr marL="171450" indent="-171450">
              <a:buFont typeface="Arial" panose="020B0604020202020204" pitchFamily="34" charset="0"/>
              <a:buChar char="•"/>
            </a:pPr>
            <a:r>
              <a:rPr lang="en-US" b="0" dirty="0"/>
              <a:t>Part of the Azure AD organization, such as permissions to manage objects through roles in Azure AD</a:t>
            </a:r>
          </a:p>
          <a:p>
            <a:pPr marL="171450" indent="-171450">
              <a:buFont typeface="Arial" panose="020B0604020202020204" pitchFamily="34" charset="0"/>
              <a:buChar char="•"/>
            </a:pPr>
            <a:r>
              <a:rPr lang="en-US" b="0" dirty="0"/>
              <a:t>External to the organization, such as for Software as a Service (SaaS) apps</a:t>
            </a:r>
          </a:p>
          <a:p>
            <a:pPr marL="171450" indent="-171450">
              <a:buFont typeface="Arial" panose="020B0604020202020204" pitchFamily="34" charset="0"/>
              <a:buChar char="•"/>
            </a:pPr>
            <a:r>
              <a:rPr lang="en-US" b="0" dirty="0"/>
              <a:t>Azure services</a:t>
            </a:r>
          </a:p>
          <a:p>
            <a:pPr marL="171450" indent="-171450">
              <a:buFont typeface="Arial" panose="020B0604020202020204" pitchFamily="34" charset="0"/>
              <a:buChar char="•"/>
            </a:pPr>
            <a:r>
              <a:rPr lang="en-US" b="0" dirty="0"/>
              <a:t>SharePoint sites</a:t>
            </a:r>
          </a:p>
          <a:p>
            <a:pPr marL="171450" indent="-171450">
              <a:buFont typeface="Arial" panose="020B0604020202020204" pitchFamily="34" charset="0"/>
              <a:buChar char="•"/>
            </a:pPr>
            <a:r>
              <a:rPr lang="en-US" b="0" dirty="0"/>
              <a:t>On-premises resources</a:t>
            </a:r>
          </a:p>
          <a:p>
            <a:endParaRPr lang="en-US" b="0" dirty="0"/>
          </a:p>
          <a:p>
            <a:r>
              <a:rPr lang="en-US" b="0" dirty="0"/>
              <a:t>Some groups can't be managed in the Azure AD portal:</a:t>
            </a:r>
          </a:p>
          <a:p>
            <a:endParaRPr lang="en-US" b="0" dirty="0"/>
          </a:p>
          <a:p>
            <a:pPr marL="171450" indent="-171450">
              <a:buFont typeface="Arial" panose="020B0604020202020204" pitchFamily="34" charset="0"/>
              <a:buChar char="•"/>
            </a:pPr>
            <a:r>
              <a:rPr lang="en-US" b="0" dirty="0"/>
              <a:t>Groups synced from on-premises Active Directory can be managed only in on-premises Active Directory.</a:t>
            </a:r>
          </a:p>
          <a:p>
            <a:pPr marL="171450" indent="-171450">
              <a:buFont typeface="Arial" panose="020B0604020202020204" pitchFamily="34" charset="0"/>
              <a:buChar char="•"/>
            </a:pPr>
            <a:r>
              <a:rPr lang="en-US" b="0" dirty="0"/>
              <a:t>Distribution lists and mail-enabled security groups are managed only in Exchange admin center or Microsoft 365 admin center. You must sign into Exchange admin center or Microsoft 365 admin center to manage these groups.  </a:t>
            </a:r>
          </a:p>
          <a:p>
            <a:pPr marL="171450" indent="-171450">
              <a:buFont typeface="Arial" panose="020B0604020202020204" pitchFamily="34" charset="0"/>
              <a:buChar char="•"/>
            </a:pPr>
            <a:endParaRPr lang="en-US" b="0" dirty="0"/>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i="0" dirty="0">
                <a:solidFill>
                  <a:srgbClr val="204262"/>
                </a:solidFill>
                <a:effectLst/>
                <a:latin typeface="Times New Roman" panose="02020603050405020304" pitchFamily="18" charset="0"/>
              </a:rPr>
              <a:t>What to know before creating a group</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There are two group types and three group membership types.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Group types</a:t>
            </a:r>
            <a:r>
              <a:rPr lang="en-US" b="0" dirty="0"/>
              <a:t>:</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Security</a:t>
            </a:r>
            <a:r>
              <a:rPr lang="en-US" b="0" dirty="0"/>
              <a:t>: Used to manage user and computer access to shared resources.</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For example, you can create a security group so that all group members have the same set of security permissions. Members of a security group can include users, devices, other groups, and service principals, which define access policy and permissions. Owners of a security group can include users and service principals.</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Microsoft 365</a:t>
            </a:r>
            <a:r>
              <a:rPr lang="en-US" b="0" dirty="0"/>
              <a:t>: Provides collaboration opportunities by giving group members access to a shared mailbox, calendar, files, SharePoint sites, and more.</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This option also lets you give people outside of your organization access to the group. Members of a Microsoft 365 group can only include users. Owners of a Microsoft 365 group can include users and service principals.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Membership types</a:t>
            </a:r>
            <a:r>
              <a:rPr lang="en-US" b="0" dirty="0"/>
              <a:t>:</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Assigned</a:t>
            </a:r>
            <a:r>
              <a:rPr lang="en-US" b="0" dirty="0"/>
              <a:t>: Lets you add specific users as members of a group and have unique permissions.</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Dynamic user</a:t>
            </a:r>
            <a:r>
              <a:rPr lang="en-US" b="0" dirty="0"/>
              <a:t>: Lets you use dynamic membership rules to automatically add and remove members. If a member's attributes change, the system looks at your dynamic group rules for the directory to see if the member meets the rule requirements (is added), or no longer meets the rules requirements (is removed).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Dynamic device: Lets you use dynamic group rules to automatically add and remove devices. If a device's attributes change, the system looks at your dynamic group rules for the directory to see if the device meets the rule requirements (is added), or no longer meets the rules requirements (is removed).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651594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administrative units</a:t>
            </a:r>
          </a:p>
          <a:p>
            <a:endParaRPr lang="en-US" b="1" dirty="0"/>
          </a:p>
          <a:p>
            <a:r>
              <a:rPr lang="en-US" b="0" dirty="0"/>
              <a:t>An administrative unit is an </a:t>
            </a:r>
            <a:r>
              <a:rPr lang="en-US" b="1" dirty="0"/>
              <a:t>Azure AD resource</a:t>
            </a:r>
            <a:r>
              <a:rPr lang="en-US" b="0" dirty="0"/>
              <a:t> that can be a container for other Azure AD resources. An administrative unit can contain only </a:t>
            </a:r>
            <a:r>
              <a:rPr lang="en-US" b="1" dirty="0"/>
              <a:t>users</a:t>
            </a:r>
            <a:r>
              <a:rPr lang="en-US" b="0" dirty="0"/>
              <a:t> and </a:t>
            </a:r>
            <a:r>
              <a:rPr lang="en-US" b="1" dirty="0"/>
              <a:t>groups</a:t>
            </a:r>
            <a:r>
              <a:rPr lang="en-US" b="0" dirty="0"/>
              <a:t>. Administrative units restrict permissions in a role to any portion of your organization that you define.</a:t>
            </a:r>
          </a:p>
          <a:p>
            <a:endParaRPr lang="en-US" b="0" dirty="0"/>
          </a:p>
          <a:p>
            <a:r>
              <a:rPr lang="en-US" b="0" dirty="0"/>
              <a:t>For example, use administrative units to delegate the Helpdesk Administrator role to regional support specialists, so they can manage users only in the region that they support.</a:t>
            </a:r>
          </a:p>
          <a:p>
            <a:endParaRPr lang="en-US" b="0" dirty="0"/>
          </a:p>
          <a:p>
            <a:r>
              <a:rPr lang="en-US" b="1" dirty="0"/>
              <a:t>Note</a:t>
            </a:r>
            <a:r>
              <a:rPr lang="en-US" b="0" dirty="0"/>
              <a:t>: To use administrative units, you need an Azure Active Directory Premium license for each administrative unit admin, and Azure Active Directory Free licenses for administrative unit members.  ‘</a:t>
            </a:r>
          </a:p>
          <a:p>
            <a:endParaRPr lang="en-US" b="0" dirty="0"/>
          </a:p>
          <a:p>
            <a:r>
              <a:rPr lang="en-US" b="1" dirty="0"/>
              <a:t>Available roles</a:t>
            </a:r>
          </a:p>
          <a:p>
            <a:endParaRPr lang="en-US" b="1" dirty="0"/>
          </a:p>
          <a:p>
            <a:r>
              <a:rPr lang="en-US" b="1" u="sng" dirty="0"/>
              <a:t>Role and Description</a:t>
            </a:r>
          </a:p>
          <a:p>
            <a:endParaRPr lang="en-US" b="0" dirty="0"/>
          </a:p>
          <a:p>
            <a:r>
              <a:rPr lang="en-US" b="1" dirty="0"/>
              <a:t>Authentication Administrator	</a:t>
            </a:r>
          </a:p>
          <a:p>
            <a:r>
              <a:rPr lang="en-US" b="0" dirty="0"/>
              <a:t>Has access to view, set, and reset authentication method information for any non-admin user in the assigned administrative unit only.</a:t>
            </a:r>
          </a:p>
          <a:p>
            <a:endParaRPr lang="en-US" b="0" dirty="0"/>
          </a:p>
          <a:p>
            <a:r>
              <a:rPr lang="en-US" b="1" dirty="0"/>
              <a:t>Groups Administrator</a:t>
            </a:r>
            <a:r>
              <a:rPr lang="en-US" b="0" dirty="0"/>
              <a:t>		</a:t>
            </a:r>
          </a:p>
          <a:p>
            <a:r>
              <a:rPr lang="en-US" b="0" dirty="0"/>
              <a:t>Can manage all aspects of groups and groups settings, such as naming and expiration policies, in the assigned administrative unit only.</a:t>
            </a:r>
          </a:p>
          <a:p>
            <a:endParaRPr lang="en-US" b="0" dirty="0"/>
          </a:p>
          <a:p>
            <a:r>
              <a:rPr lang="en-US" b="1" dirty="0"/>
              <a:t>Helpdesk Administrator	</a:t>
            </a:r>
            <a:r>
              <a:rPr lang="en-US" b="0" dirty="0"/>
              <a:t>	</a:t>
            </a:r>
          </a:p>
          <a:p>
            <a:r>
              <a:rPr lang="en-US" b="0" dirty="0"/>
              <a:t>Can reset passwords for non-administrators and Helpdesk administrators in the assigned administrative unit only.</a:t>
            </a:r>
          </a:p>
          <a:p>
            <a:endParaRPr lang="en-US" b="0" dirty="0"/>
          </a:p>
          <a:p>
            <a:r>
              <a:rPr lang="en-US" b="1" dirty="0"/>
              <a:t>License Administrator	</a:t>
            </a:r>
            <a:r>
              <a:rPr lang="en-US" b="0" dirty="0"/>
              <a:t>	</a:t>
            </a:r>
          </a:p>
          <a:p>
            <a:r>
              <a:rPr lang="en-US" b="0" dirty="0"/>
              <a:t>Can assign, remove, and update license assignments within the administrative unit only.</a:t>
            </a:r>
          </a:p>
          <a:p>
            <a:endParaRPr lang="en-US" b="0" dirty="0"/>
          </a:p>
          <a:p>
            <a:r>
              <a:rPr lang="en-US" b="1" dirty="0"/>
              <a:t>Password Administrator	</a:t>
            </a:r>
            <a:r>
              <a:rPr lang="en-US" b="0" dirty="0"/>
              <a:t>	</a:t>
            </a:r>
          </a:p>
          <a:p>
            <a:r>
              <a:rPr lang="en-US" b="0" dirty="0"/>
              <a:t>Can reset passwords for non-administrators and Password Administrators within the assigned administrative unit only.</a:t>
            </a:r>
          </a:p>
          <a:p>
            <a:endParaRPr lang="en-US" b="0" dirty="0"/>
          </a:p>
          <a:p>
            <a:r>
              <a:rPr lang="en-US" b="1" dirty="0"/>
              <a:t>User Administrator	</a:t>
            </a:r>
            <a:endParaRPr lang="en-US" b="0" dirty="0"/>
          </a:p>
          <a:p>
            <a:r>
              <a:rPr lang="en-US" b="0" dirty="0"/>
              <a:t>Can manage all aspects of users and groups, including resetting passwords for limited admins within the assigned administrative unit only.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615957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Passwordless authentication</a:t>
            </a:r>
          </a:p>
          <a:p>
            <a:endParaRPr lang="en-US" b="1" dirty="0"/>
          </a:p>
          <a:p>
            <a:r>
              <a:rPr lang="en-US" b="0" dirty="0"/>
              <a:t>Features like </a:t>
            </a:r>
            <a:r>
              <a:rPr lang="en-US" b="1" dirty="0"/>
              <a:t>multifactor authentication (MFA)</a:t>
            </a:r>
            <a:r>
              <a:rPr lang="en-US" b="0" dirty="0"/>
              <a:t> are a great way to secure your organization, but users often get frustrated with the additional security layer on top of having to remember their passwords. Passwordless authentication methods are more convenient because the password is removed and replaced with something you have; plus, something you are or something you know.</a:t>
            </a:r>
          </a:p>
          <a:p>
            <a:endParaRPr lang="en-US" b="0" dirty="0"/>
          </a:p>
          <a:p>
            <a:r>
              <a:rPr lang="en-US" b="0" dirty="0"/>
              <a:t>Each organization has different needs when it comes to authentication. Microsoft </a:t>
            </a:r>
            <a:r>
              <a:rPr lang="en-US" b="1" dirty="0"/>
              <a:t>global Azure </a:t>
            </a:r>
            <a:r>
              <a:rPr lang="en-US" b="0" dirty="0"/>
              <a:t>and </a:t>
            </a:r>
            <a:r>
              <a:rPr lang="en-US" b="1" dirty="0"/>
              <a:t>Azure Government </a:t>
            </a:r>
            <a:r>
              <a:rPr lang="en-US" b="0" dirty="0"/>
              <a:t>offer the following </a:t>
            </a:r>
            <a:r>
              <a:rPr lang="en-US" b="1" dirty="0"/>
              <a:t>three</a:t>
            </a:r>
            <a:r>
              <a:rPr lang="en-US" b="0" dirty="0"/>
              <a:t> passwordless authentication options that integrate with Azure Active Directory (Azure AD):</a:t>
            </a:r>
          </a:p>
          <a:p>
            <a:endParaRPr lang="en-US" b="0" dirty="0"/>
          </a:p>
          <a:p>
            <a:pPr marL="228600" indent="-228600">
              <a:buFont typeface="+mj-lt"/>
              <a:buAutoNum type="arabicPeriod"/>
            </a:pPr>
            <a:r>
              <a:rPr lang="en-US" b="1" dirty="0"/>
              <a:t>Windows Hello for Business</a:t>
            </a:r>
            <a:r>
              <a:rPr lang="en-US" b="0" dirty="0"/>
              <a:t>:</a:t>
            </a:r>
          </a:p>
          <a:p>
            <a:pPr marL="171450"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Windows Hello for Business is ideal for information workers that have their own designated Windows PC. The biometric and PIN credentials are directly tied to the user's PC, which prevents access from anyone other than the owner. With </a:t>
            </a:r>
            <a:r>
              <a:rPr lang="en-US" b="1" dirty="0"/>
              <a:t>public key infrastructure (PKI)</a:t>
            </a:r>
            <a:r>
              <a:rPr lang="en-US" b="0" dirty="0"/>
              <a:t> integration and built-in support for single sign-on (SSO), Windows Hello for Business provides a convenient method for seamlessly accessing corporate resources on-premises and in the cloud.</a:t>
            </a:r>
          </a:p>
          <a:p>
            <a:pPr marL="171450" indent="-171450">
              <a:buFont typeface="Arial" panose="020B0604020202020204" pitchFamily="34" charset="0"/>
              <a:buChar char="•"/>
            </a:pPr>
            <a:endParaRPr lang="en-US" b="0" dirty="0"/>
          </a:p>
          <a:p>
            <a:pPr marL="228600" indent="-228600">
              <a:buFont typeface="+mj-lt"/>
              <a:buAutoNum type="arabicPeriod" startAt="2"/>
            </a:pPr>
            <a:r>
              <a:rPr lang="en-US" b="1" dirty="0"/>
              <a:t>Microsoft Authenticator</a:t>
            </a:r>
            <a:r>
              <a:rPr lang="en-US" b="0" dirty="0"/>
              <a:t>:</a:t>
            </a:r>
          </a:p>
          <a:p>
            <a:pPr marL="171450"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You can also allow your employee's phone to become a passwordless authentication method. You may already be using the Authenticator app as a convenient multi-factor authentication option in addition to a password. You can also use the Authenticator App as a passwordless option.</a:t>
            </a:r>
          </a:p>
          <a:p>
            <a:pPr marL="0" indent="0">
              <a:buFont typeface="Arial" panose="020B0604020202020204" pitchFamily="34" charset="0"/>
              <a:buNone/>
            </a:pPr>
            <a:endParaRPr lang="en-US" b="0" dirty="0"/>
          </a:p>
          <a:p>
            <a:pPr marL="228600" indent="-228600">
              <a:buFont typeface="+mj-lt"/>
              <a:buAutoNum type="arabicPeriod" startAt="3"/>
            </a:pPr>
            <a:r>
              <a:rPr lang="en-US" b="1" dirty="0"/>
              <a:t>Fast Identity Online2 (FIDO2) security keys</a:t>
            </a:r>
            <a:r>
              <a:rPr lang="en-US" b="0" dirty="0"/>
              <a:t>:</a:t>
            </a:r>
          </a:p>
          <a:p>
            <a:pPr marL="384432" lvl="1"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The FIDO (Fast IDentity Online) Alliance helps to promote open authentication standards and reduce the use of passwords as a form of authentication. FIDO2 is the latest standard that incorporates the web authentication (</a:t>
            </a:r>
            <a:r>
              <a:rPr lang="en-US" b="0" dirty="0" err="1"/>
              <a:t>WebAuthn</a:t>
            </a:r>
            <a:r>
              <a:rPr lang="en-US" b="0" dirty="0"/>
              <a:t>) standard. </a:t>
            </a:r>
          </a:p>
          <a:p>
            <a:pPr marL="384432" lvl="1"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FIDO2 security keys are an </a:t>
            </a:r>
            <a:r>
              <a:rPr lang="en-US" b="0" dirty="0" err="1"/>
              <a:t>unphishable</a:t>
            </a:r>
            <a:r>
              <a:rPr lang="en-US" b="0" dirty="0"/>
              <a:t> standards-based passwordless authentication method that can come in any form factor. Fast Identity Online (FIDO) is an open standard for passwordless authentication. FIDO allows users and organizations to leverage the standard to sign into their resources without a username or password using an external security key or a platform key built into a device.</a:t>
            </a:r>
          </a:p>
          <a:p>
            <a:pPr marL="171450"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Users can register and then select a FIDO2 security key at the sign-in interface as their main means of authentication. These FIDO2 security keys are typically USB devices but could also use Bluetooth or NFC. With a hardware device that handles the authentication, the security of an account is increased as there's no password that could be exposed or guessed.</a:t>
            </a:r>
          </a:p>
          <a:p>
            <a:pPr marL="171450" indent="-171450">
              <a:buFont typeface="Arial" panose="020B0604020202020204" pitchFamily="34" charset="0"/>
              <a:buChar char="•"/>
            </a:pPr>
            <a:endParaRPr lang="en-US" b="0" dirty="0"/>
          </a:p>
          <a:p>
            <a:pPr marL="384432" lvl="1" indent="-171450">
              <a:buFont typeface="Arial" panose="020B0604020202020204" pitchFamily="34" charset="0"/>
              <a:buChar char="•"/>
            </a:pPr>
            <a:r>
              <a:rPr lang="en-US" b="0" dirty="0"/>
              <a:t>FIDO2 security keys can be used to sign in to their Azure AD or hybrid Azure AD joined Windows 10 devices and get single-sign on to their cloud and on-premises resources. Users can also sign in to supported browsers. FIDO2 security keys are a great option for enterprises who are very security sensitive or have scenarios or employees who aren't willing or able to use their phone as a second factor.</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556315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To be successful in the labs, students need a basic understanding of how to use the Portal. They are need to know how to access the lab environment and any best practices you have about doing the labs. There is demonstration covering these concepts there is also a MS Learn module - https://docs.microsoft.com/en-us/learn/modules/tour-azure-portal/</a:t>
            </a:r>
          </a:p>
          <a:p>
            <a:endParaRPr lang="en-US" dirty="0"/>
          </a:p>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981359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latin typeface="Segoe UI Semilight"/>
                <a:cs typeface="Segoe UI Semilight"/>
              </a:rPr>
              <a:t>For students who may be new to Azure or are struggling with the labs consider having them use their lab time going through the Learn modules instead.</a:t>
            </a:r>
          </a:p>
          <a:p>
            <a:pPr marL="0" indent="0">
              <a:buFont typeface="Arial" panose="020B0604020202020204" pitchFamily="34" charset="0"/>
              <a:buNone/>
            </a:pPr>
            <a:endParaRPr lang="en-US" dirty="0">
              <a:latin typeface="Segoe UI Semilight"/>
              <a:cs typeface="Segoe UI Semilight"/>
            </a:endParaRPr>
          </a:p>
          <a:p>
            <a:pPr marL="0" indent="0">
              <a:buFont typeface="Arial" panose="020B0604020202020204" pitchFamily="34" charset="0"/>
              <a:buNone/>
            </a:pPr>
            <a:r>
              <a:rPr lang="en-US" dirty="0">
                <a:latin typeface="Segoe UI Semilight"/>
                <a:cs typeface="Segoe UI Semilight"/>
              </a:rPr>
              <a:t>(docs.microsoft.com/Learn)</a:t>
            </a:r>
          </a:p>
          <a:p>
            <a:pPr lvl="1"/>
            <a:r>
              <a:rPr lang="en-US" dirty="0"/>
              <a:t>Secure your identities by using Azure Active Directory - https://docs.microsoft.com/en-us/learn/modules/intro-to-azure-ad/</a:t>
            </a:r>
          </a:p>
          <a:p>
            <a:pPr lvl="1"/>
            <a:r>
              <a:rPr lang="en-US" dirty="0"/>
              <a:t>Manage users and groups in Azure Active Directory - https://docs.microsoft.com/en-us/learn/modules/manage-users-and-groups-in-aad/</a:t>
            </a:r>
          </a:p>
          <a:p>
            <a:pPr lvl="1"/>
            <a:r>
              <a:rPr lang="en-US" dirty="0"/>
              <a:t>Create Azure users and groups in Azure Active Directory - https://docs.microsoft.com/en-us/learn/modules/create-users-and-groups-in-azure-active-directory/</a:t>
            </a:r>
          </a:p>
          <a:p>
            <a:pPr marL="212982" marR="0" lvl="1" indent="-105829" algn="l" defTabSz="914367" rtl="0" eaLnBrk="1" fontAlgn="auto" latinLnBrk="0" hangingPunct="1">
              <a:lnSpc>
                <a:spcPct val="90000"/>
              </a:lnSpc>
              <a:spcBef>
                <a:spcPts val="0"/>
              </a:spcBef>
              <a:spcAft>
                <a:spcPts val="333"/>
              </a:spcAft>
              <a:buClrTx/>
              <a:buSzTx/>
              <a:buFont typeface="Arial" pitchFamily="34" charset="0"/>
              <a:buChar char="•"/>
              <a:tabLst/>
              <a:defRPr/>
            </a:pPr>
            <a:r>
              <a:rPr lang="en-US" dirty="0"/>
              <a:t>Secure Azure Active Directory users with Multi-Factor Authentication - </a:t>
            </a:r>
            <a:r>
              <a:rPr lang="en-US" b="0" i="0" dirty="0">
                <a:solidFill>
                  <a:srgbClr val="171717"/>
                </a:solidFill>
                <a:effectLst/>
                <a:latin typeface="Segoe UI" panose="020B0502040204020203" pitchFamily="34" charset="0"/>
              </a:rPr>
              <a:t>https://docs.microsoft.com/en-us/learn/modules/secure-aad-users-with-mfa/</a:t>
            </a:r>
            <a:endParaRPr lang="en-US" dirty="0"/>
          </a:p>
          <a:p>
            <a:pPr lvl="1"/>
            <a:r>
              <a:rPr lang="en-US" dirty="0"/>
              <a:t>Secure your cloud resources with access control  - https://docs.microsoft.com/en-us/learn/modules/cmu-secure-cloud-resources/</a:t>
            </a:r>
          </a:p>
          <a:p>
            <a:endParaRPr lang="en-US" b="1" i="0" dirty="0">
              <a:solidFill>
                <a:srgbClr val="171717"/>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204123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9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identity and access (30-35%)</a:t>
            </a:r>
          </a:p>
          <a:p>
            <a:pPr marL="0" marR="0">
              <a:lnSpc>
                <a:spcPct val="107000"/>
              </a:lnSpc>
              <a:spcBef>
                <a:spcPts val="200"/>
              </a:spcBef>
              <a:spcAft>
                <a:spcPts val="0"/>
              </a:spcAft>
            </a:pPr>
            <a:r>
              <a:rPr lang="en-US" sz="9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Manage Azure Active Directory identities </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password writeback</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authentication methods including password hash and Pass Through Authentication (PTA), OAuth, and passwordless (not ADFS)</a:t>
            </a:r>
            <a:endParaRPr lang="en-US" sz="800" dirty="0"/>
          </a:p>
          <a:p>
            <a:endParaRPr lang="en-US" sz="850" dirty="0">
              <a:cs typeface="Segoe UI Light"/>
            </a:endParaRPr>
          </a:p>
        </p:txBody>
      </p:sp>
      <p:sp>
        <p:nvSpPr>
          <p:cNvPr id="4" name="Slide Number Placeholder 3"/>
          <p:cNvSpPr>
            <a:spLocks noGrp="1"/>
          </p:cNvSpPr>
          <p:nvPr>
            <p:ph type="sldNum" sz="quarter" idx="5"/>
          </p:nvPr>
        </p:nvSpPr>
        <p:spPr/>
        <p:txBody>
          <a:bodyPr/>
          <a:lstStyle/>
          <a:p>
            <a:fld id="{8507DC7E-BC41-4478-BA30-CBCC3A644F0A}" type="slidenum">
              <a:rPr lang="en-US" smtClean="0"/>
              <a:t>19</a:t>
            </a:fld>
            <a:endParaRPr lang="en-US"/>
          </a:p>
        </p:txBody>
      </p:sp>
    </p:spTree>
    <p:extLst>
      <p:ext uri="{BB962C8B-B14F-4D97-AF65-F5344CB8AC3E}">
        <p14:creationId xmlns:p14="http://schemas.microsoft.com/office/powerpoint/2010/main" val="2127695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a:latin typeface="Segoe UI Light"/>
                <a:cs typeface="Segoe UI Light"/>
              </a:rPr>
              <a:t>What is Azure AD Connect - </a:t>
            </a:r>
            <a:r>
              <a:rPr lang="en-US" sz="850">
                <a:latin typeface="Segoe UI Light"/>
                <a:cs typeface="Segoe UI Light"/>
                <a:hlinkClick r:id="rId3"/>
              </a:rPr>
              <a:t>https://docs.microsoft.com/en-us/azure/active-directory/hybrid/whatis-azure-ad-connect</a:t>
            </a:r>
            <a:endParaRPr lang="en-US" sz="850">
              <a:latin typeface="Segoe UI Light"/>
              <a:cs typeface="Segoe UI Light"/>
            </a:endParaRPr>
          </a:p>
          <a:p>
            <a:pPr>
              <a:lnSpc>
                <a:spcPct val="100000"/>
              </a:lnSpc>
              <a:spcAft>
                <a:spcPts val="0"/>
              </a:spcAft>
            </a:pPr>
            <a:endParaRPr lang="en-US"/>
          </a:p>
          <a:p>
            <a:pPr>
              <a:lnSpc>
                <a:spcPct val="100000"/>
              </a:lnSpc>
              <a:spcAft>
                <a:spcPts val="0"/>
              </a:spcAft>
            </a:pPr>
            <a:r>
              <a:rPr lang="en-US" sz="850">
                <a:latin typeface="Segoe UI Light"/>
                <a:cs typeface="Segoe UI Light"/>
              </a:rPr>
              <a:t>SaaS = Software as a Service</a:t>
            </a:r>
          </a:p>
          <a:p>
            <a:pPr>
              <a:lnSpc>
                <a:spcPct val="100000"/>
              </a:lnSpc>
              <a:spcAft>
                <a:spcPts val="0"/>
              </a:spcAft>
            </a:pPr>
            <a:endParaRPr lang="en-US" sz="850">
              <a:latin typeface="Segoe UI Light"/>
              <a:cs typeface="Segoe UI Light"/>
            </a:endParaRPr>
          </a:p>
          <a:p>
            <a:pPr>
              <a:lnSpc>
                <a:spcPct val="100000"/>
              </a:lnSpc>
              <a:spcAft>
                <a:spcPts val="0"/>
              </a:spcAft>
            </a:pPr>
            <a:r>
              <a:rPr lang="en-US" sz="850">
                <a:latin typeface="Segoe UI Light"/>
                <a:cs typeface="Segoe UI Light"/>
              </a:rPr>
              <a:t>Azure AD Connect will integrate your on-premises directories with Azure Active Directory. This allows you to provide a common identity for your users for Office 365, Azure, and SaaS applications integrated with Azure AD in a hybrid identity environment. Microsoft Azure Active Directory Connect can be downloaded for free. Integrating your on-premises directories with Azure AD makes your users more productive by providing a common identity for accessing both cloud and on-premises resources.</a:t>
            </a:r>
          </a:p>
          <a:p>
            <a:endParaRPr lang="en-US">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389839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All you need to know about Cloud Sync </a:t>
            </a:r>
            <a:r>
              <a:rPr lang="en-US" b="1" dirty="0">
                <a:sym typeface="Wingdings" panose="05000000000000000000" pitchFamily="2" charset="2"/>
              </a:rPr>
              <a:t> </a:t>
            </a:r>
            <a:r>
              <a:rPr lang="en-US" dirty="0">
                <a:hlinkClick r:id="rId3"/>
              </a:rPr>
              <a:t>Azure AD Connect cloud sync documentation | Microsoft Docs</a:t>
            </a:r>
            <a:endParaRPr lang="en-US" dirty="0"/>
          </a:p>
          <a:p>
            <a:endParaRPr lang="en-US" b="1" dirty="0"/>
          </a:p>
          <a:p>
            <a:r>
              <a:rPr lang="en-US" b="1" dirty="0"/>
              <a:t>How is Azure AD Connect cloud sync different from Azure AD Connect sync?</a:t>
            </a:r>
          </a:p>
          <a:p>
            <a:r>
              <a:rPr lang="en-US" dirty="0"/>
              <a:t>With Azure AD Connect cloud sync, provisioning from AD to Azure AD is orchestrated in Microsoft Online Services. An organization only needs to deploy, in their on-premises and IaaS-hosted environment, a lightweight agent that acts as a bridge between Azure AD and AD. The provisioning configuration is stored in Azure AD and managed as part of the service.</a:t>
            </a:r>
          </a:p>
          <a:p>
            <a:endParaRPr lang="en-US" dirty="0"/>
          </a:p>
          <a:p>
            <a:r>
              <a:rPr lang="en-US" b="1" dirty="0"/>
              <a:t>What is Azure AD Connect cloud sync</a:t>
            </a:r>
          </a:p>
          <a:p>
            <a:r>
              <a:rPr lang="en-US" dirty="0"/>
              <a:t>Azure AD Connect cloud sync is new offering from Microsoft designed to meet and accomplish your hybrid identity goals for synchronization of users, groups and contacts to Azure AD. It accomplishes this by using the Azure AD cloud provisioning agent instead of the Azure AD Connect application. However, it can be used alongside Azure AD Connect sync and it provides the following benefits:</a:t>
            </a:r>
          </a:p>
          <a:p>
            <a:pPr marL="171450" indent="-171450">
              <a:buFont typeface="Arial" panose="020B0604020202020204" pitchFamily="34" charset="0"/>
              <a:buChar char="•"/>
            </a:pPr>
            <a:r>
              <a:rPr lang="en-US" dirty="0"/>
              <a:t>Support for synchronizing to an Azure AD tenant from a multi-forest disconnected Active Directory forest environment: The common scenarios include merger &amp; acquisition, where the acquired company's AD forests are isolated from the parent company's AD forests and companies that have historically had multiple AD forests.</a:t>
            </a:r>
          </a:p>
          <a:p>
            <a:pPr marL="171450" indent="-171450">
              <a:buFont typeface="Arial" panose="020B0604020202020204" pitchFamily="34" charset="0"/>
              <a:buChar char="•"/>
            </a:pPr>
            <a:r>
              <a:rPr lang="en-US" dirty="0"/>
              <a:t>Simplified installation with light-weight provisioning agents: The agents act as a bridge from AD to Azure AD, with all the sync configuration managed in the cloud.</a:t>
            </a:r>
          </a:p>
          <a:p>
            <a:pPr marL="171450" indent="-171450">
              <a:buFont typeface="Arial" panose="020B0604020202020204" pitchFamily="34" charset="0"/>
              <a:buChar char="•"/>
            </a:pPr>
            <a:r>
              <a:rPr lang="en-US" dirty="0"/>
              <a:t>Multiple provisioning agents can be used to simplify high availability deployments, particularly critical for organizations relying upon password hash synchronization from AD to Azure AD.</a:t>
            </a:r>
          </a:p>
          <a:p>
            <a:pPr marL="171450" indent="-171450">
              <a:buFont typeface="Arial" panose="020B0604020202020204" pitchFamily="34" charset="0"/>
              <a:buChar char="•"/>
            </a:pPr>
            <a:r>
              <a:rPr lang="en-US" dirty="0"/>
              <a:t>Support for large groups with up to 50K members. It is recommended to use only the OU scoping filter when synchronizing large groups.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4055454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a:latin typeface="Segoe UI Light"/>
                <a:cs typeface="Segoe UI Light"/>
              </a:rPr>
              <a:t>What is Azure AD Connect - </a:t>
            </a:r>
            <a:r>
              <a:rPr lang="en-US" sz="850">
                <a:latin typeface="Segoe UI Light"/>
                <a:cs typeface="Segoe UI Light"/>
                <a:hlinkClick r:id="rId3"/>
              </a:rPr>
              <a:t>https://docs.microsoft.com/en-us/azure/active-directory/hybrid/whatis-azure-ad-connect</a:t>
            </a:r>
            <a:endParaRPr lang="en-US" sz="850">
              <a:latin typeface="Segoe UI Light"/>
              <a:cs typeface="Segoe UI Light"/>
            </a:endParaRPr>
          </a:p>
          <a:p>
            <a:endParaRPr lang="en-US" sz="850">
              <a:cs typeface="Segoe UI Light"/>
            </a:endParaRPr>
          </a:p>
          <a:p>
            <a:r>
              <a:rPr lang="en-US" sz="850">
                <a:latin typeface="Segoe UI Light"/>
                <a:cs typeface="Segoe UI Light"/>
              </a:rPr>
              <a:t>Each of these options is discussed in more detail on the following slides. </a:t>
            </a:r>
            <a:endParaRPr lang="en-US" sz="850">
              <a:cs typeface="Segoe UI Light"/>
            </a:endParaRPr>
          </a:p>
          <a:p>
            <a:endParaRPr lang="en-US" sz="850">
              <a:cs typeface="Segoe UI Light"/>
            </a:endParaRPr>
          </a:p>
        </p:txBody>
      </p:sp>
      <p:sp>
        <p:nvSpPr>
          <p:cNvPr id="4" name="Slide Number Placeholder 3"/>
          <p:cNvSpPr>
            <a:spLocks noGrp="1"/>
          </p:cNvSpPr>
          <p:nvPr>
            <p:ph type="sldNum" sz="quarter" idx="5"/>
          </p:nvPr>
        </p:nvSpPr>
        <p:spPr/>
        <p:txBody>
          <a:bodyPr/>
          <a:lstStyle/>
          <a:p>
            <a:fld id="{8507DC7E-BC41-4478-BA30-CBCC3A644F0A}" type="slidenum">
              <a:rPr lang="en-US" smtClean="0"/>
              <a:t>22</a:t>
            </a:fld>
            <a:endParaRPr lang="en-US"/>
          </a:p>
        </p:txBody>
      </p:sp>
    </p:spTree>
    <p:extLst>
      <p:ext uri="{BB962C8B-B14F-4D97-AF65-F5344CB8AC3E}">
        <p14:creationId xmlns:p14="http://schemas.microsoft.com/office/powerpoint/2010/main" val="3224686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sz="850">
                <a:latin typeface="Segoe UI Light"/>
                <a:cs typeface="Segoe UI Light"/>
              </a:rPr>
              <a:t>What is password hash synchronization with Azure AD? - </a:t>
            </a:r>
            <a:r>
              <a:rPr lang="en-US" sz="850">
                <a:latin typeface="Segoe UI Light"/>
                <a:cs typeface="Segoe UI Light"/>
                <a:hlinkClick r:id="rId3"/>
              </a:rPr>
              <a:t>https://docs.microsoft.com/en-us/azure/active-directory/hybrid/whatis-phs</a:t>
            </a:r>
            <a:endParaRPr lang="en-US" sz="850">
              <a:latin typeface="Segoe UI Light"/>
              <a:cs typeface="Segoe UI Light"/>
            </a:endParaRPr>
          </a:p>
          <a:p>
            <a:pPr defTabSz="914400">
              <a:lnSpc>
                <a:spcPct val="100000"/>
              </a:lnSpc>
              <a:spcAft>
                <a:spcPts val="0"/>
              </a:spcAft>
              <a:defRPr/>
            </a:pPr>
            <a:endParaRPr lang="en-US" sz="850">
              <a:solidFill>
                <a:srgbClr val="00B050"/>
              </a:solidFill>
              <a:latin typeface="Segoe UI Light"/>
              <a:cs typeface="Segoe UI Light"/>
            </a:endParaRPr>
          </a:p>
          <a:p>
            <a:pPr defTabSz="914400">
              <a:defRPr/>
            </a:pPr>
            <a:r>
              <a:rPr lang="en-US" sz="850">
                <a:latin typeface="Segoe UI Light"/>
                <a:cs typeface="Segoe UI Light"/>
              </a:rPr>
              <a:t>Password hash synchronizes user passwords from on-premises Active Directory to cloud-based Azure AD. Sign in to Azure AD services using the on-premises password. Improve the productivity of your users and reduce your helpdesk costs.</a:t>
            </a:r>
          </a:p>
          <a:p>
            <a:pPr defTabSz="914400">
              <a:defRPr/>
            </a:pPr>
            <a:endParaRPr lang="en-US" sz="850" b="1">
              <a:solidFill>
                <a:srgbClr val="000000"/>
              </a:solidFill>
              <a:latin typeface="Segoe UI Light"/>
              <a:cs typeface="Segoe UI Light"/>
            </a:endParaRPr>
          </a:p>
          <a:p>
            <a:pPr defTabSz="914400">
              <a:defRPr/>
            </a:pPr>
            <a:r>
              <a:rPr lang="en-US" sz="850" b="1">
                <a:solidFill>
                  <a:srgbClr val="000000"/>
                </a:solidFill>
                <a:latin typeface="Segoe UI Light"/>
                <a:cs typeface="Segoe UI Light"/>
              </a:rPr>
              <a:t>How password hash synchronization works</a:t>
            </a:r>
            <a:endParaRPr lang="en-US"/>
          </a:p>
          <a:p>
            <a:pPr defTabSz="914400">
              <a:lnSpc>
                <a:spcPct val="100000"/>
              </a:lnSpc>
              <a:spcAft>
                <a:spcPts val="0"/>
              </a:spcAft>
              <a:defRPr/>
            </a:pPr>
            <a:r>
              <a:rPr lang="en-US" sz="850">
                <a:latin typeface="Segoe UI Light"/>
                <a:cs typeface="Segoe UI Light"/>
                <a:hlinkClick r:id="rId4"/>
              </a:rPr>
              <a:t>https://docs.microsoft.com/en-us/azure/active-directory/hybrid/how-to-connect-password-hash-synchronization#how-password-hash-synchronization-works</a:t>
            </a:r>
            <a:endParaRPr lang="en-US" sz="850">
              <a:cs typeface="Segoe UI Light"/>
            </a:endParaRPr>
          </a:p>
          <a:p>
            <a:pPr defTabSz="914400">
              <a:lnSpc>
                <a:spcPct val="100000"/>
              </a:lnSpc>
              <a:spcAft>
                <a:spcPts val="0"/>
              </a:spcAft>
              <a:defRPr/>
            </a:pPr>
            <a:endParaRPr lang="en-US" sz="850">
              <a:solidFill>
                <a:srgbClr val="000000"/>
              </a:solidFill>
              <a:latin typeface="Segoe UI Light"/>
              <a:cs typeface="Segoe UI Light"/>
            </a:endParaRPr>
          </a:p>
          <a:p>
            <a:pPr defTabSz="914400">
              <a:lnSpc>
                <a:spcPct val="100000"/>
              </a:lnSpc>
              <a:spcAft>
                <a:spcPts val="0"/>
              </a:spcAft>
              <a:defRPr/>
            </a:pPr>
            <a:r>
              <a:rPr lang="en-US" sz="850">
                <a:solidFill>
                  <a:srgbClr val="00B050"/>
                </a:solidFill>
                <a:latin typeface="Segoe UI Light"/>
                <a:cs typeface="Segoe UI Light"/>
              </a:rPr>
              <a:t>✔️</a:t>
            </a:r>
            <a:r>
              <a:rPr lang="en-US" sz="850">
                <a:latin typeface="Segoe UI Light"/>
                <a:cs typeface="Segoe UI Light"/>
              </a:rPr>
              <a:t> </a:t>
            </a:r>
            <a:r>
              <a:rPr lang="en-US" sz="1200">
                <a:gradFill>
                  <a:gsLst>
                    <a:gs pos="1250">
                      <a:schemeClr val="tx1"/>
                    </a:gs>
                    <a:gs pos="100000">
                      <a:schemeClr val="tx1"/>
                    </a:gs>
                  </a:gsLst>
                  <a:lin ang="5400000" scaled="0"/>
                </a:gradFill>
                <a:latin typeface="Segoe UI Semilight"/>
                <a:cs typeface="Segoe UI Semilight"/>
              </a:rPr>
              <a:t>This is same sign-in, not single sign-on. The user still authenticates against two separate directory services. </a:t>
            </a:r>
            <a:endParaRPr lang="en-US" sz="140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endParaRP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755296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a:latin typeface="Segoe UI Light"/>
                <a:cs typeface="Segoe UI Light"/>
              </a:rPr>
              <a:t>User sign-in with Azure Active Directory Pass-through Authentication - </a:t>
            </a:r>
            <a:r>
              <a:rPr lang="en-US" sz="850">
                <a:latin typeface="Segoe UI Light"/>
                <a:cs typeface="Segoe UI Light"/>
                <a:hlinkClick r:id="rId3"/>
              </a:rPr>
              <a:t>https://docs.microsoft.com/en-us/azure/active-directory/hybrid/how-to-connect-pta</a:t>
            </a:r>
            <a:endParaRPr lang="en-US" sz="850">
              <a:latin typeface="Segoe UI Light"/>
              <a:cs typeface="Segoe UI Light"/>
            </a:endParaRPr>
          </a:p>
          <a:p>
            <a:pPr>
              <a:lnSpc>
                <a:spcPct val="100000"/>
              </a:lnSpc>
              <a:spcAft>
                <a:spcPts val="0"/>
              </a:spcAft>
            </a:pPr>
            <a:endParaRPr lang="en-US" sz="850">
              <a:latin typeface="Segoe UI Light"/>
              <a:cs typeface="Segoe UI Light"/>
            </a:endParaRPr>
          </a:p>
          <a:p>
            <a:r>
              <a:rPr lang="en-US" sz="850">
                <a:latin typeface="Segoe UI Light"/>
                <a:cs typeface="Segoe UI Light"/>
              </a:rPr>
              <a:t>Azure Active Directory (Azure AD) Pass-through Authentication allows your users to sign in to both on-premises and cloud-based applications using the same passwords. This feature provides your users a better experience - one less password to remember, and reduces IT helpdesk costs because your users are less likely to forget how to sign in. When users sign in using Azure AD, this feature validates users' passwords directly against your on-premises Active Directory.</a:t>
            </a:r>
          </a:p>
          <a:p>
            <a:pPr>
              <a:lnSpc>
                <a:spcPct val="100000"/>
              </a:lnSpc>
              <a:spcAft>
                <a:spcPts val="0"/>
              </a:spcAft>
            </a:pPr>
            <a:endParaRPr lang="en-US" sz="850">
              <a:latin typeface="Segoe UI Light"/>
              <a:cs typeface="Segoe UI Light"/>
            </a:endParaRPr>
          </a:p>
          <a:p>
            <a:endParaRPr lang="en-US">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409435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a:latin typeface="Segoe UI Light"/>
                <a:cs typeface="Segoe UI Light"/>
              </a:rPr>
              <a:t>Azure AD Connect and federation - </a:t>
            </a:r>
            <a:r>
              <a:rPr lang="en-US" sz="850">
                <a:latin typeface="Segoe UI Light"/>
                <a:cs typeface="Segoe UI Light"/>
                <a:hlinkClick r:id="rId3"/>
              </a:rPr>
              <a:t>https://docs.microsoft.com/en-us/azure/active-directory/hybrid/how-to-connect-fed-whatis</a:t>
            </a:r>
            <a:endParaRPr lang="en-US" sz="850">
              <a:latin typeface="Segoe UI Light"/>
              <a:cs typeface="Segoe UI Light"/>
            </a:endParaRPr>
          </a:p>
          <a:p>
            <a:pPr>
              <a:lnSpc>
                <a:spcPct val="100000"/>
              </a:lnSpc>
              <a:spcAft>
                <a:spcPts val="0"/>
              </a:spcAft>
            </a:pPr>
            <a:br>
              <a:rPr lang="en-US"/>
            </a:br>
            <a:endParaRPr lang="en-US"/>
          </a:p>
          <a:p>
            <a:endParaRPr lang="en-US">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916787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Authentication for Azure AD hybrid identity solutions - Active Directory | Microsoft Docs</a:t>
            </a:r>
            <a:endParaRPr lang="en-US" dirty="0"/>
          </a:p>
          <a:p>
            <a:endParaRPr lang="en-US" sz="850" dirty="0">
              <a:cs typeface="Segoe UI Light"/>
            </a:endParaRPr>
          </a:p>
          <a:p>
            <a:pPr algn="l"/>
            <a:r>
              <a:rPr lang="en-US" sz="1800" b="1" i="0" dirty="0">
                <a:effectLst/>
                <a:latin typeface="Segoe UI VSS (Regular)"/>
              </a:rPr>
              <a:t>Authentication Methods</a:t>
            </a:r>
          </a:p>
          <a:p>
            <a:pPr algn="l"/>
            <a:r>
              <a:rPr lang="en-US" sz="1600" b="1" i="0" dirty="0">
                <a:effectLst/>
                <a:latin typeface="Segoe UI VSS (Regular)"/>
              </a:rPr>
              <a:t>Cloud Authentication</a:t>
            </a:r>
            <a:r>
              <a:rPr lang="en-US" sz="1600" b="0" i="0" dirty="0">
                <a:effectLst/>
                <a:latin typeface="Segoe UI VSS (Regular)"/>
              </a:rPr>
              <a:t> - When you choose this authentication method, Azure AD handles users' sign-in process. Coupled with seamless single sign-on (SSO), users can sign in to cloud apps without having to reenter their credentials. With cloud authentication, you can choose from two options:</a:t>
            </a:r>
          </a:p>
          <a:p>
            <a:pPr marL="285750" indent="-285750" algn="l">
              <a:buFont typeface="Arial" panose="020B0604020202020204" pitchFamily="34" charset="0"/>
              <a:buChar char="•"/>
            </a:pPr>
            <a:r>
              <a:rPr lang="en-US" sz="1600" b="0" i="0" dirty="0">
                <a:effectLst/>
                <a:latin typeface="Segoe UI VSS (Regular)"/>
              </a:rPr>
              <a:t>Azure AD password has Synchronization</a:t>
            </a:r>
          </a:p>
          <a:p>
            <a:pPr marL="285750" indent="-285750" algn="l">
              <a:buFont typeface="Arial" panose="020B0604020202020204" pitchFamily="34" charset="0"/>
              <a:buChar char="•"/>
            </a:pPr>
            <a:r>
              <a:rPr lang="en-US" sz="1600" b="0" i="0" dirty="0">
                <a:effectLst/>
                <a:latin typeface="Segoe UI VSS (Regular)"/>
              </a:rPr>
              <a:t>Azure AD Pass-through Authentication</a:t>
            </a:r>
          </a:p>
          <a:p>
            <a:pPr algn="l"/>
            <a:r>
              <a:rPr lang="en-US" sz="1600" b="1" i="0" dirty="0">
                <a:effectLst/>
                <a:latin typeface="Segoe UI VSS (Regular)"/>
              </a:rPr>
              <a:t>Federated Authentication</a:t>
            </a:r>
            <a:r>
              <a:rPr lang="en-US" sz="1600" b="0" i="0" dirty="0">
                <a:effectLst/>
                <a:latin typeface="Segoe UI VSS (Regular)"/>
              </a:rPr>
              <a:t> - When you choose this authentication method, Azure AD hands off the authentication process to a separate trusted authentication system, such as on-premises Active Directory Federation Services (AD FS), to validate the user’s password. The authentication system can provide additional advanced authentication requirements. Examples are smartcard-based authentication or third-party multifactor authentication.</a:t>
            </a:r>
          </a:p>
          <a:p>
            <a:endParaRPr lang="en-US" sz="850" dirty="0">
              <a:cs typeface="Segoe UI Light"/>
            </a:endParaRPr>
          </a:p>
          <a:p>
            <a:pPr algn="l"/>
            <a:r>
              <a:rPr lang="en-US" b="1" i="0" dirty="0">
                <a:solidFill>
                  <a:srgbClr val="171717"/>
                </a:solidFill>
                <a:effectLst/>
                <a:latin typeface="Segoe UI" panose="020B0502040204020203" pitchFamily="34" charset="0"/>
              </a:rPr>
              <a:t>Details on decision questions:</a:t>
            </a:r>
          </a:p>
          <a:p>
            <a:pPr algn="l">
              <a:buFont typeface="+mj-lt"/>
              <a:buAutoNum type="arabicPeriod"/>
            </a:pPr>
            <a:r>
              <a:rPr lang="en-US" b="0" i="0" dirty="0">
                <a:solidFill>
                  <a:srgbClr val="171717"/>
                </a:solidFill>
                <a:effectLst/>
                <a:latin typeface="Segoe UI" panose="020B0502040204020203" pitchFamily="34" charset="0"/>
              </a:rPr>
              <a:t>Azure AD can handle sign-in for users without relying on on-premises components to verify passwords.</a:t>
            </a:r>
          </a:p>
          <a:p>
            <a:pPr algn="l">
              <a:buFont typeface="+mj-lt"/>
              <a:buAutoNum type="arabicPeriod"/>
            </a:pPr>
            <a:r>
              <a:rPr lang="en-US" b="0" i="0" dirty="0">
                <a:solidFill>
                  <a:srgbClr val="171717"/>
                </a:solidFill>
                <a:effectLst/>
                <a:latin typeface="Segoe UI" panose="020B0502040204020203" pitchFamily="34" charset="0"/>
              </a:rPr>
              <a:t>Azure AD can hand off user sign-in to a trusted authentication provider such as Microsoft’s AD FS.</a:t>
            </a:r>
          </a:p>
          <a:p>
            <a:pPr algn="l">
              <a:buFont typeface="+mj-lt"/>
              <a:buAutoNum type="arabicPeriod"/>
            </a:pPr>
            <a:r>
              <a:rPr lang="en-US" b="0" i="0" dirty="0">
                <a:solidFill>
                  <a:srgbClr val="171717"/>
                </a:solidFill>
                <a:effectLst/>
                <a:latin typeface="Segoe UI" panose="020B0502040204020203" pitchFamily="34" charset="0"/>
              </a:rPr>
              <a:t>If you need to apply, user-level Active Directory security policies such as account expired, disabled account, password expired, account locked out, and sign-in hours on each user sign-in, Azure AD requires some on-premises components.</a:t>
            </a:r>
          </a:p>
          <a:p>
            <a:pPr algn="l">
              <a:buFont typeface="+mj-lt"/>
              <a:buAutoNum type="arabicPeriod"/>
            </a:pPr>
            <a:r>
              <a:rPr lang="en-US" b="0" i="0" dirty="0">
                <a:solidFill>
                  <a:srgbClr val="171717"/>
                </a:solidFill>
                <a:effectLst/>
                <a:latin typeface="Segoe UI" panose="020B0502040204020203" pitchFamily="34" charset="0"/>
              </a:rPr>
              <a:t>Sign-in features not natively supported by Azure AD:</a:t>
            </a:r>
          </a:p>
          <a:p>
            <a:pPr marL="742950" lvl="1" indent="-285750" algn="l">
              <a:buFont typeface="+mj-lt"/>
              <a:buAutoNum type="arabicPeriod"/>
            </a:pPr>
            <a:r>
              <a:rPr lang="en-US" b="0" i="0" dirty="0">
                <a:solidFill>
                  <a:srgbClr val="171717"/>
                </a:solidFill>
                <a:effectLst/>
                <a:latin typeface="Segoe UI" panose="020B0502040204020203" pitchFamily="34" charset="0"/>
              </a:rPr>
              <a:t>Sign-in using smartcards or certificates.</a:t>
            </a:r>
          </a:p>
          <a:p>
            <a:pPr marL="742950" lvl="1" indent="-285750" algn="l">
              <a:buFont typeface="+mj-lt"/>
              <a:buAutoNum type="arabicPeriod"/>
            </a:pPr>
            <a:r>
              <a:rPr lang="en-US" b="0" i="0" dirty="0">
                <a:solidFill>
                  <a:srgbClr val="171717"/>
                </a:solidFill>
                <a:effectLst/>
                <a:latin typeface="Segoe UI" panose="020B0502040204020203" pitchFamily="34" charset="0"/>
              </a:rPr>
              <a:t>Sign-in using on-premises MFA Server.</a:t>
            </a:r>
          </a:p>
          <a:p>
            <a:pPr marL="742950" lvl="1" indent="-285750" algn="l">
              <a:buFont typeface="+mj-lt"/>
              <a:buAutoNum type="arabicPeriod"/>
            </a:pPr>
            <a:r>
              <a:rPr lang="en-US" b="0" i="0" dirty="0">
                <a:solidFill>
                  <a:srgbClr val="171717"/>
                </a:solidFill>
                <a:effectLst/>
                <a:latin typeface="Segoe UI" panose="020B0502040204020203" pitchFamily="34" charset="0"/>
              </a:rPr>
              <a:t>Sign-in using third-party authentication solution.</a:t>
            </a:r>
          </a:p>
          <a:p>
            <a:pPr marL="742950" lvl="1" indent="-285750" algn="l">
              <a:buFont typeface="+mj-lt"/>
              <a:buAutoNum type="arabicPeriod"/>
            </a:pPr>
            <a:r>
              <a:rPr lang="en-US" b="0" i="0" dirty="0">
                <a:solidFill>
                  <a:srgbClr val="171717"/>
                </a:solidFill>
                <a:effectLst/>
                <a:latin typeface="Segoe UI" panose="020B0502040204020203" pitchFamily="34" charset="0"/>
              </a:rPr>
              <a:t>Multi-site on-premises authentication solution.</a:t>
            </a:r>
          </a:p>
          <a:p>
            <a:pPr algn="l">
              <a:buFont typeface="+mj-lt"/>
              <a:buAutoNum type="arabicPeriod"/>
            </a:pPr>
            <a:r>
              <a:rPr lang="en-US" b="0" i="0" dirty="0">
                <a:solidFill>
                  <a:srgbClr val="171717"/>
                </a:solidFill>
                <a:effectLst/>
                <a:latin typeface="Segoe UI" panose="020B0502040204020203" pitchFamily="34" charset="0"/>
              </a:rPr>
              <a:t>Azure AD Identity Protection requires Password Hash Sync regardless of which sign-in method you choose, to provide the </a:t>
            </a:r>
            <a:r>
              <a:rPr lang="en-US" b="0" i="1" dirty="0">
                <a:solidFill>
                  <a:srgbClr val="171717"/>
                </a:solidFill>
                <a:effectLst/>
                <a:latin typeface="Segoe UI" panose="020B0502040204020203" pitchFamily="34" charset="0"/>
              </a:rPr>
              <a:t>Users with leaked credentials</a:t>
            </a:r>
            <a:r>
              <a:rPr lang="en-US" b="0" i="0" dirty="0">
                <a:solidFill>
                  <a:srgbClr val="171717"/>
                </a:solidFill>
                <a:effectLst/>
                <a:latin typeface="Segoe UI" panose="020B0502040204020203" pitchFamily="34" charset="0"/>
              </a:rPr>
              <a:t> report. Organizations can fail over to Password Hash Sync if their primary sign-in method fails and it was configured before the failure event.</a:t>
            </a:r>
          </a:p>
          <a:p>
            <a:endParaRPr lang="en-US" sz="850" dirty="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4094289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a:latin typeface="Segoe UI Light"/>
                <a:cs typeface="Segoe UI Light"/>
              </a:rPr>
              <a:t>Tutorial: Enable Azure Active Directory self-service password reset writeback to an on-premises environment - </a:t>
            </a:r>
            <a:r>
              <a:rPr lang="en-US" sz="850">
                <a:latin typeface="Segoe UI Light"/>
                <a:cs typeface="Segoe UI Light"/>
                <a:hlinkClick r:id="rId3"/>
              </a:rPr>
              <a:t>https://docs.microsoft.com/en-us/azure/active-directory/authentication/tutorial-enable-sspr-writeback</a:t>
            </a:r>
            <a:endParaRPr lang="en-US" sz="850">
              <a:latin typeface="Segoe UI Light"/>
              <a:cs typeface="Segoe UI Light"/>
            </a:endParaRPr>
          </a:p>
          <a:p>
            <a:endParaRPr lang="en-US" sz="850">
              <a:cs typeface="Segoe UI Light"/>
            </a:endParaRPr>
          </a:p>
          <a:p>
            <a:r>
              <a:rPr lang="en-US" sz="850">
                <a:latin typeface="Segoe UI Light"/>
                <a:cs typeface="Segoe UI Light"/>
              </a:rPr>
              <a:t>Having a cloud-based password reset utility is great but most companies still have an on-premises directory where their users exist. How does Microsoft support keeping traditional on-premises Active Directory (AD) in sync with password changes in the cloud? </a:t>
            </a:r>
            <a:r>
              <a:rPr lang="en-US" sz="850" b="1">
                <a:latin typeface="Segoe UI Light"/>
                <a:cs typeface="Segoe UI Light"/>
              </a:rPr>
              <a:t>Password writeback</a:t>
            </a:r>
            <a:r>
              <a:rPr lang="en-US" sz="850">
                <a:latin typeface="Segoe UI Light"/>
                <a:cs typeface="Segoe UI Light"/>
              </a:rPr>
              <a:t> is a feature enabled with Azure AD Connect that allows password changes in the cloud to be written back to an existing on-premises directory in real time.</a:t>
            </a:r>
          </a:p>
          <a:p>
            <a:endParaRPr lang="en-US" sz="850">
              <a:cs typeface="Segoe UI Light"/>
            </a:endParaRPr>
          </a:p>
          <a:p>
            <a:r>
              <a:rPr lang="en-US" sz="850">
                <a:latin typeface="Segoe UI Light"/>
                <a:cs typeface="Segoe UI Light"/>
              </a:rPr>
              <a:t>Password writeback provides:</a:t>
            </a:r>
          </a:p>
          <a:p>
            <a:pPr marL="285750" indent="-285750">
              <a:buFont typeface="Arial"/>
              <a:buChar char="•"/>
            </a:pPr>
            <a:r>
              <a:rPr lang="en-US" sz="850" b="1">
                <a:latin typeface="Segoe UI Light"/>
                <a:cs typeface="Segoe UI Light"/>
              </a:rPr>
              <a:t>Enforcement of on-premises Active Directory password policies</a:t>
            </a:r>
            <a:r>
              <a:rPr lang="en-US" sz="850">
                <a:latin typeface="Segoe UI Light"/>
                <a:cs typeface="Segoe UI Light"/>
              </a:rPr>
              <a:t>. When a user resets their password, it is checked to ensure it meets your on-premises Active Directory policy before committing it to that directory. This review includes checking the history, complexity, age, password filters, and any other password restrictions that you have defined in local Active Directory.</a:t>
            </a:r>
          </a:p>
          <a:p>
            <a:pPr marL="285750" indent="-285750">
              <a:buFont typeface="Arial"/>
              <a:buChar char="•"/>
            </a:pPr>
            <a:r>
              <a:rPr lang="en-US" sz="850" b="1">
                <a:latin typeface="Segoe UI Light"/>
                <a:cs typeface="Segoe UI Light"/>
              </a:rPr>
              <a:t>Zero-delay feedback</a:t>
            </a:r>
            <a:r>
              <a:rPr lang="en-US" sz="850">
                <a:latin typeface="Segoe UI Light"/>
                <a:cs typeface="Segoe UI Light"/>
              </a:rPr>
              <a:t>. Password writeback is a synchronous operation. Your users are notified immediately if their password did not meet the policy or could not be reset or changed for any reason.</a:t>
            </a:r>
          </a:p>
          <a:p>
            <a:pPr marL="285750" indent="-285750">
              <a:buFont typeface="Arial"/>
              <a:buChar char="•"/>
            </a:pPr>
            <a:r>
              <a:rPr lang="en-US" sz="850" b="1">
                <a:latin typeface="Segoe UI Light"/>
                <a:cs typeface="Segoe UI Light"/>
              </a:rPr>
              <a:t>Supports password changes from the access panel and Office 365</a:t>
            </a:r>
            <a:r>
              <a:rPr lang="en-US" sz="850">
                <a:latin typeface="Segoe UI Light"/>
                <a:cs typeface="Segoe UI Light"/>
              </a:rPr>
              <a:t>. When federated or password hash synchronized users come to change their expired or non-expired passwords, those passwords are written back to your local Active Directory environment.</a:t>
            </a:r>
          </a:p>
          <a:p>
            <a:pPr marL="285750" indent="-285750">
              <a:buFont typeface="Arial"/>
              <a:buChar char="•"/>
            </a:pPr>
            <a:r>
              <a:rPr lang="en-US" sz="850" b="1">
                <a:latin typeface="Segoe UI Light"/>
                <a:cs typeface="Segoe UI Light"/>
              </a:rPr>
              <a:t>Supports password writeback when an admin resets them from the Azure portal</a:t>
            </a:r>
            <a:r>
              <a:rPr lang="en-US" sz="850">
                <a:latin typeface="Segoe UI Light"/>
                <a:cs typeface="Segoe UI Light"/>
              </a:rPr>
              <a:t>. Whenever an admin resets a user’s password in the Azure portal, if that user is federated or password hash synchronized, the password is written back to on-premises. This functionality is currently not supported in the Office admin portal.</a:t>
            </a:r>
          </a:p>
          <a:p>
            <a:pPr marL="285750" indent="-285750">
              <a:buFont typeface="Arial"/>
              <a:buChar char="•"/>
            </a:pPr>
            <a:r>
              <a:rPr lang="en-US" sz="850" b="1">
                <a:latin typeface="Segoe UI Light"/>
                <a:cs typeface="Segoe UI Light"/>
              </a:rPr>
              <a:t>Doesn’t require any inbound firewall rules</a:t>
            </a:r>
            <a:r>
              <a:rPr lang="en-US" sz="850">
                <a:latin typeface="Segoe UI Light"/>
                <a:cs typeface="Segoe UI Light"/>
              </a:rPr>
              <a:t>. Password writeback uses an Azure Service Bus relay as an underlying communication channel. All communication is outbound over port 443.</a:t>
            </a:r>
          </a:p>
          <a:p>
            <a:endParaRPr lang="en-US" sz="850">
              <a:cs typeface="Segoe UI Light"/>
            </a:endParaRPr>
          </a:p>
          <a:p>
            <a:endParaRPr lang="en-US" sz="850">
              <a:cs typeface="Segoe UI Light" pitchFamily="34" charset="0"/>
            </a:endParaRPr>
          </a:p>
          <a:p>
            <a:endParaRPr lang="en-US" sz="850">
              <a:cs typeface="Segoe UI Light" pitchFamily="34" charset="0"/>
            </a:endParaRPr>
          </a:p>
          <a:p>
            <a:endParaRPr lang="en-US">
              <a:cs typeface="Segoe UI Light" pitchFamily="34" charset="0"/>
            </a:endParaRPr>
          </a:p>
          <a:p>
            <a:endParaRPr lang="en-US">
              <a:cs typeface="Segoe UI Light"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869803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r>
              <a:rPr lang="en-US" dirty="0"/>
              <a:t>Understand hybrid connectivity - https://docs.microsoft.com/en-us/learn/modules/m365-teams-upgrade-hybrid/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419623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95692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931365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9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identity and access (30-35%)</a:t>
            </a:r>
          </a:p>
          <a:p>
            <a:pPr marL="0" marR="0">
              <a:lnSpc>
                <a:spcPct val="107000"/>
              </a:lnSpc>
              <a:spcBef>
                <a:spcPts val="200"/>
              </a:spcBef>
              <a:spcAft>
                <a:spcPts val="0"/>
              </a:spcAft>
            </a:pPr>
            <a:r>
              <a:rPr lang="en-US" sz="9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secure access by using Azure AD</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Conditional Access policies including Multi-Factor Authentication (MFA)</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AD identity protection</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291711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0" dirty="0">
                <a:solidFill>
                  <a:schemeClr val="tx1"/>
                </a:solidFill>
                <a:latin typeface="Segoe UI Light"/>
                <a:cs typeface="Segoe UI Light"/>
              </a:rPr>
              <a:t>What is Azure Active Directory Identity Protection? - </a:t>
            </a:r>
            <a:r>
              <a:rPr lang="en-US" sz="850" b="0" dirty="0">
                <a:solidFill>
                  <a:schemeClr val="tx1"/>
                </a:solidFill>
                <a:latin typeface="Segoe UI Light"/>
                <a:cs typeface="Segoe UI Light"/>
                <a:hlinkClick r:id="rId3">
                  <a:extLst>
                    <a:ext uri="{A12FA001-AC4F-418D-AE19-62706E023703}">
                      <ahyp:hlinkClr xmlns:ahyp="http://schemas.microsoft.com/office/drawing/2018/hyperlinkcolor" val="tx"/>
                    </a:ext>
                  </a:extLst>
                </a:hlinkClick>
              </a:rPr>
              <a:t>https://docs.microsoft.com/en-us/azure/active-directory/identity-protection/overview-identity-protection</a:t>
            </a:r>
            <a:r>
              <a:rPr lang="en-US" sz="850" b="0" dirty="0">
                <a:solidFill>
                  <a:schemeClr val="tx1"/>
                </a:solidFill>
                <a:latin typeface="Segoe UI Light"/>
                <a:cs typeface="Segoe UI Light"/>
              </a:rPr>
              <a:t> </a:t>
            </a:r>
            <a:endParaRPr lang="en-US" sz="850" b="0" dirty="0">
              <a:solidFill>
                <a:schemeClr val="tx1"/>
              </a:solidFill>
              <a:cs typeface="Segoe UI Light"/>
            </a:endParaRPr>
          </a:p>
          <a:p>
            <a:pPr>
              <a:lnSpc>
                <a:spcPct val="100000"/>
              </a:lnSpc>
              <a:spcAft>
                <a:spcPts val="0"/>
              </a:spcAft>
            </a:pPr>
            <a:endParaRPr lang="en-US" sz="850" b="1" dirty="0">
              <a:cs typeface="Segoe UI Light"/>
            </a:endParaRPr>
          </a:p>
          <a:p>
            <a:r>
              <a:rPr lang="en-US" sz="850" dirty="0">
                <a:latin typeface="Segoe UI Light"/>
                <a:cs typeface="Segoe UI Light"/>
              </a:rPr>
              <a:t>Azure Active Directory Identity Protection includes three default policies that administrators can choose to enable. These policies include limited customization but are applicable to most organizations. All of the policies allow for excluding users such as your emergency access or break-glass administrator accounts.</a:t>
            </a:r>
          </a:p>
          <a:p>
            <a:endParaRPr lang="en-US" sz="850" dirty="0">
              <a:cs typeface="Segoe UI Light"/>
            </a:endParaRPr>
          </a:p>
          <a:p>
            <a:r>
              <a:rPr lang="en-US" sz="850" dirty="0">
                <a:latin typeface="Segoe UI Light"/>
                <a:cs typeface="Segoe UI Light"/>
              </a:rPr>
              <a:t>Administrators can also choose to create a custom Conditional Access policy including sign-in risk as an assignment condition.</a:t>
            </a:r>
          </a:p>
          <a:p>
            <a:pPr>
              <a:lnSpc>
                <a:spcPct val="100000"/>
              </a:lnSpc>
              <a:spcAft>
                <a:spcPts val="0"/>
              </a:spcAft>
            </a:pPr>
            <a:endParaRPr lang="en-US" sz="850" b="1" dirty="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3561790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Active Directory risk detections - </a:t>
            </a:r>
            <a:r>
              <a:rPr lang="en-US" dirty="0"/>
              <a:t> </a:t>
            </a:r>
            <a:r>
              <a:rPr lang="en-US" sz="800" dirty="0">
                <a:hlinkClick r:id="rId3"/>
              </a:rPr>
              <a:t>https://docs.microsoft.com/en-us/azure/active-directory/reports-monitoring/concept-risk-events</a:t>
            </a:r>
            <a:br>
              <a:rPr lang="en-US" sz="850" dirty="0">
                <a:cs typeface="Segoe UI Light"/>
              </a:rPr>
            </a:br>
            <a:endParaRPr lang="en-US" sz="850" dirty="0">
              <a:cs typeface="Segoe UI Light"/>
            </a:endParaRPr>
          </a:p>
          <a:p>
            <a:r>
              <a:rPr lang="en-US" sz="850" dirty="0">
                <a:cs typeface="Segoe UI Light"/>
              </a:rPr>
              <a:t>Note for slide delivery.  The items are the left of the slide are a subset of the things detected by Identity Protection.  Use those to highlight the breadth of what this capability does.  If you need more details, or the class for more information, the notes below cover the entire set of current risks (as of Jan 5, 2021).  There is another article below the list with more general information about Identity Protection.</a:t>
            </a:r>
          </a:p>
          <a:p>
            <a:endParaRPr lang="en-US" sz="850" dirty="0">
              <a:cs typeface="Segoe UI Light"/>
            </a:endParaRPr>
          </a:p>
          <a:p>
            <a:r>
              <a:rPr lang="en-US" sz="850" dirty="0">
                <a:cs typeface="Segoe UI Light"/>
              </a:rPr>
              <a:t>Identity Protection identifies risks in the following classifications (Risk detection type – Description):</a:t>
            </a:r>
          </a:p>
          <a:p>
            <a:pPr marL="171450" indent="-171450">
              <a:buFont typeface="Arial" panose="020B0604020202020204" pitchFamily="34" charset="0"/>
              <a:buChar char="•"/>
            </a:pPr>
            <a:r>
              <a:rPr lang="en-US" sz="850" b="1" dirty="0">
                <a:cs typeface="Segoe UI Light"/>
              </a:rPr>
              <a:t>Anonymous IP address - </a:t>
            </a:r>
            <a:r>
              <a:rPr lang="en-US" sz="850" dirty="0">
                <a:cs typeface="Segoe UI Light"/>
              </a:rPr>
              <a:t>Sign in from an anonymous IP address (for example: Tor browser, anonymizer VPNs).</a:t>
            </a:r>
          </a:p>
          <a:p>
            <a:pPr marL="171450" indent="-171450">
              <a:buFont typeface="Arial" panose="020B0604020202020204" pitchFamily="34" charset="0"/>
              <a:buChar char="•"/>
            </a:pPr>
            <a:r>
              <a:rPr lang="en-US" sz="850" b="1" dirty="0">
                <a:cs typeface="Segoe UI Light"/>
              </a:rPr>
              <a:t>Atypical travel - </a:t>
            </a:r>
            <a:r>
              <a:rPr lang="en-US" sz="850" dirty="0">
                <a:cs typeface="Segoe UI Light"/>
              </a:rPr>
              <a:t>Sign in from an atypical location based on the user's recent sign-ins.</a:t>
            </a:r>
          </a:p>
          <a:p>
            <a:pPr marL="171450" indent="-171450">
              <a:buFont typeface="Arial" panose="020B0604020202020204" pitchFamily="34" charset="0"/>
              <a:buChar char="•"/>
            </a:pPr>
            <a:r>
              <a:rPr lang="en-US" sz="850" b="1" dirty="0">
                <a:cs typeface="Segoe UI Light"/>
              </a:rPr>
              <a:t>Malware linked IP address - </a:t>
            </a:r>
            <a:r>
              <a:rPr lang="en-US" sz="850" dirty="0">
                <a:cs typeface="Segoe UI Light"/>
              </a:rPr>
              <a:t>Sign in from a malware linked IP address.</a:t>
            </a:r>
          </a:p>
          <a:p>
            <a:pPr marL="171450" indent="-171450">
              <a:buFont typeface="Arial" panose="020B0604020202020204" pitchFamily="34" charset="0"/>
              <a:buChar char="•"/>
            </a:pPr>
            <a:r>
              <a:rPr lang="en-US" sz="850" b="1" dirty="0">
                <a:cs typeface="Segoe UI Light"/>
              </a:rPr>
              <a:t>Unfamiliar sign-in properties - </a:t>
            </a:r>
            <a:r>
              <a:rPr lang="en-US" sz="850" dirty="0">
                <a:cs typeface="Segoe UI Light"/>
              </a:rPr>
              <a:t>Sign in with properties we've not seen recently for the given user.</a:t>
            </a:r>
          </a:p>
          <a:p>
            <a:pPr marL="171450" indent="-171450">
              <a:buFont typeface="Arial" panose="020B0604020202020204" pitchFamily="34" charset="0"/>
              <a:buChar char="•"/>
            </a:pPr>
            <a:r>
              <a:rPr lang="en-US" sz="850" b="1" dirty="0">
                <a:cs typeface="Segoe UI Light"/>
              </a:rPr>
              <a:t>Leaked Credentials - </a:t>
            </a:r>
            <a:r>
              <a:rPr lang="en-US" sz="850" dirty="0">
                <a:cs typeface="Segoe UI Light"/>
              </a:rPr>
              <a:t>Indicates that the user's valid credentials have been leaked.</a:t>
            </a:r>
          </a:p>
          <a:p>
            <a:pPr marL="171450" indent="-171450">
              <a:buFont typeface="Arial" panose="020B0604020202020204" pitchFamily="34" charset="0"/>
              <a:buChar char="•"/>
            </a:pPr>
            <a:r>
              <a:rPr lang="en-US" sz="850" b="1" dirty="0">
                <a:cs typeface="Segoe UI Light"/>
              </a:rPr>
              <a:t>Password spray - </a:t>
            </a:r>
            <a:r>
              <a:rPr lang="en-US" sz="850" dirty="0">
                <a:cs typeface="Segoe UI Light"/>
              </a:rPr>
              <a:t>Indicates that multiple usernames are being attacked using common passwords in a unified, brute-force manner.</a:t>
            </a:r>
          </a:p>
          <a:p>
            <a:pPr marL="171450" indent="-171450">
              <a:buFont typeface="Arial" panose="020B0604020202020204" pitchFamily="34" charset="0"/>
              <a:buChar char="•"/>
            </a:pPr>
            <a:r>
              <a:rPr lang="en-US" sz="850" b="1" dirty="0">
                <a:cs typeface="Segoe UI Light"/>
              </a:rPr>
              <a:t>Azure AD threat intelligence - </a:t>
            </a:r>
            <a:r>
              <a:rPr lang="en-US" sz="850" dirty="0">
                <a:cs typeface="Segoe UI Light"/>
              </a:rPr>
              <a:t>Microsoft's internal and external threat intelligence sources have identified a known attack pattern.</a:t>
            </a:r>
          </a:p>
          <a:p>
            <a:pPr marL="171450" indent="-171450">
              <a:buFont typeface="Arial" panose="020B0604020202020204" pitchFamily="34" charset="0"/>
              <a:buChar char="•"/>
            </a:pPr>
            <a:r>
              <a:rPr lang="en-US" sz="850" b="1" dirty="0">
                <a:cs typeface="Segoe UI Light"/>
              </a:rPr>
              <a:t>New country - </a:t>
            </a:r>
            <a:r>
              <a:rPr lang="en-US" sz="850" dirty="0">
                <a:cs typeface="Segoe UI Light"/>
              </a:rPr>
              <a:t>This detection is discovered by Microsoft Cloud App Security (MCAS).</a:t>
            </a:r>
          </a:p>
          <a:p>
            <a:pPr marL="171450" indent="-171450">
              <a:buFont typeface="Arial" panose="020B0604020202020204" pitchFamily="34" charset="0"/>
              <a:buChar char="•"/>
            </a:pPr>
            <a:r>
              <a:rPr lang="en-US" sz="850" b="1" i="0" dirty="0">
                <a:cs typeface="Segoe UI Light"/>
              </a:rPr>
              <a:t>Activity from anonymous IP address</a:t>
            </a:r>
            <a:r>
              <a:rPr lang="en-US" sz="850" b="1" dirty="0">
                <a:cs typeface="Segoe UI Light"/>
              </a:rPr>
              <a:t> - </a:t>
            </a:r>
            <a:r>
              <a:rPr lang="en-US" sz="850" dirty="0">
                <a:cs typeface="Segoe UI Light"/>
              </a:rPr>
              <a:t>This detection is discovered by Microsoft Cloud App Security (MCAS).</a:t>
            </a:r>
          </a:p>
          <a:p>
            <a:pPr marL="171450" indent="-171450">
              <a:buFont typeface="Arial" panose="020B0604020202020204" pitchFamily="34" charset="0"/>
              <a:buChar char="•"/>
            </a:pPr>
            <a:r>
              <a:rPr lang="en-US" sz="850" b="1" dirty="0">
                <a:cs typeface="Segoe UI Light"/>
              </a:rPr>
              <a:t>Suspicious inbox forwarding - </a:t>
            </a:r>
            <a:r>
              <a:rPr lang="en-US" sz="850" dirty="0">
                <a:cs typeface="Segoe UI Light"/>
              </a:rPr>
              <a:t>This detection is discovered by Microsoft Cloud App Security (MCAS).</a:t>
            </a:r>
          </a:p>
          <a:p>
            <a:endParaRPr lang="en-US" sz="850" dirty="0">
              <a:latin typeface="Calibri"/>
              <a:cs typeface="Calibri"/>
            </a:endParaRPr>
          </a:p>
          <a:p>
            <a:r>
              <a:rPr lang="en-US" sz="1600" dirty="0">
                <a:hlinkClick r:id="rId4"/>
              </a:rPr>
              <a:t>What is Azure Active Directory Identity Protection? | Microsoft Docs</a:t>
            </a:r>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931407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u="none" dirty="0">
                <a:latin typeface="Segoe UI Light"/>
                <a:cs typeface="Segoe UI Light"/>
              </a:rPr>
              <a:t>User risk policies - https://docs.microsoft.com/en-us/azure/active-directory/identity-protection/concept-identity-protection-policies#user-risk-policy</a:t>
            </a:r>
          </a:p>
          <a:p>
            <a:endParaRPr lang="en-US" sz="850" dirty="0">
              <a:cs typeface="Segoe UI Light"/>
            </a:endParaRPr>
          </a:p>
          <a:p>
            <a:r>
              <a:rPr lang="en-US" dirty="0"/>
              <a:t>Identity Protection can calculate what it believes is normal for a user's behavior and use that to base decisions for their risk. User risk is a calculation of probability that an identity has been compromised. Administrators can make a decision based on this risk score signal to enforce organizational requirements. Administrators can choose to block access, allow access, or allow access but require a password change using Azure AD self-service password reset.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380682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How To: Configure and enable risk policies </a:t>
            </a:r>
            <a:r>
              <a:rPr lang="en-US" b="1" i="0" dirty="0">
                <a:solidFill>
                  <a:srgbClr val="171717"/>
                </a:solidFill>
                <a:effectLst/>
                <a:latin typeface="Segoe UI" panose="020B0502040204020203" pitchFamily="34" charset="0"/>
              </a:rPr>
              <a:t>- </a:t>
            </a:r>
            <a:r>
              <a:rPr lang="en-US" dirty="0">
                <a:hlinkClick r:id="rId3"/>
              </a:rPr>
              <a:t>https://docs.microsoft.com/en-us/azure/active-directory/identity-protection/howto-identity-protection-configure-risk-policies</a:t>
            </a:r>
            <a:endParaRPr lang="en-US" dirty="0"/>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The sign-in risk policy detects suspicious actions that come along with the sign-in. It is focused on the sign-in activity itself and analyzes the probability that the sign-in may not have been performed by the user. The sign-in risk checks for things like whether a user has signed in from an unfamiliar location or unfamiliar IP address. You can then choose to require MFA for users based on the risk level of their sign-ins.</a:t>
            </a:r>
            <a:endParaRPr lang="en-US" dirty="0"/>
          </a:p>
          <a:p>
            <a:pPr>
              <a:lnSpc>
                <a:spcPct val="100000"/>
              </a:lnSpc>
              <a:spcAft>
                <a:spcPts val="0"/>
              </a:spcAft>
            </a:pPr>
            <a:endParaRPr lang="en-US" sz="850" dirty="0">
              <a:latin typeface="Segoe UI Light"/>
              <a:cs typeface="Segoe UI Light"/>
            </a:endParaRPr>
          </a:p>
          <a:p>
            <a:pPr>
              <a:lnSpc>
                <a:spcPct val="100000"/>
              </a:lnSpc>
              <a:spcAft>
                <a:spcPts val="0"/>
              </a:spcAft>
            </a:pPr>
            <a:r>
              <a:rPr lang="en-US" sz="850" dirty="0">
                <a:latin typeface="Segoe UI Light"/>
                <a:cs typeface="Segoe UI Light"/>
              </a:rPr>
              <a:t>The user risk policy detects the probability that a user account has been compromised by detecting risk events that are atypical of a users behavior. Risk events require the recording of a user's activity over a length of time so that it's possible to detect abnormalities. You can then choose to block access to users based on their risk levels.</a:t>
            </a:r>
          </a:p>
          <a:p>
            <a:endParaRPr lang="en-US" dirty="0">
              <a:latin typeface="Calibri"/>
              <a:cs typeface="Calibri"/>
            </a:endParaRPr>
          </a:p>
          <a:p>
            <a:r>
              <a:rPr lang="en-US" sz="850" b="1" dirty="0">
                <a:latin typeface="Segoe UI Light"/>
                <a:cs typeface="Segoe UI Light"/>
              </a:rPr>
              <a:t>Risky sign-ins</a:t>
            </a:r>
            <a:endParaRPr lang="en-US" sz="850" dirty="0">
              <a:latin typeface="Segoe UI Light"/>
              <a:cs typeface="Segoe UI Light"/>
            </a:endParaRPr>
          </a:p>
          <a:p>
            <a:r>
              <a:rPr lang="en-US" sz="850" dirty="0">
                <a:latin typeface="Segoe UI Light"/>
                <a:cs typeface="Segoe UI Light"/>
              </a:rPr>
              <a:t>The risky sign-ins report contains filterable data for up to the past 30 days (1 month).</a:t>
            </a:r>
          </a:p>
          <a:p>
            <a:r>
              <a:rPr lang="en-US" sz="850" dirty="0">
                <a:latin typeface="Segoe UI Light"/>
                <a:cs typeface="Segoe UI Light"/>
              </a:rPr>
              <a:t>With the information provided by the risky sign-ins report, administrators can find:</a:t>
            </a:r>
          </a:p>
          <a:p>
            <a:pPr marL="285750" indent="-285750">
              <a:buFont typeface="Arial"/>
              <a:buChar char="•"/>
            </a:pPr>
            <a:r>
              <a:rPr lang="en-US" sz="850" dirty="0">
                <a:latin typeface="Segoe UI Light"/>
                <a:cs typeface="Segoe UI Light"/>
              </a:rPr>
              <a:t>Which sign-ins are classified as at risk, confirmed compromised, confirmed safe, dismissed, or remediated.</a:t>
            </a:r>
          </a:p>
          <a:p>
            <a:pPr marL="285750" indent="-285750">
              <a:buFont typeface="Arial"/>
              <a:buChar char="•"/>
            </a:pPr>
            <a:r>
              <a:rPr lang="en-US" sz="850" dirty="0">
                <a:latin typeface="Segoe UI Light"/>
                <a:cs typeface="Segoe UI Light"/>
              </a:rPr>
              <a:t>Real-time and aggregate risk levels associated with sign-in attempts.</a:t>
            </a:r>
          </a:p>
          <a:p>
            <a:pPr marL="285750" indent="-285750">
              <a:buFont typeface="Arial"/>
              <a:buChar char="•"/>
            </a:pPr>
            <a:r>
              <a:rPr lang="en-US" sz="850" dirty="0">
                <a:latin typeface="Segoe UI Light"/>
                <a:cs typeface="Segoe UI Light"/>
              </a:rPr>
              <a:t>Detection types triggered</a:t>
            </a:r>
          </a:p>
          <a:p>
            <a:pPr marL="285750" indent="-285750">
              <a:buFont typeface="Arial"/>
              <a:buChar char="•"/>
            </a:pPr>
            <a:r>
              <a:rPr lang="en-US" sz="850" dirty="0">
                <a:latin typeface="Segoe UI Light"/>
                <a:cs typeface="Segoe UI Light"/>
              </a:rPr>
              <a:t>Conditional Access policies applied</a:t>
            </a:r>
          </a:p>
          <a:p>
            <a:pPr marL="285750" indent="-285750">
              <a:buFont typeface="Arial"/>
              <a:buChar char="•"/>
            </a:pPr>
            <a:r>
              <a:rPr lang="en-US" sz="850" dirty="0">
                <a:latin typeface="Segoe UI Light"/>
                <a:cs typeface="Segoe UI Light"/>
              </a:rPr>
              <a:t>MFA details</a:t>
            </a:r>
          </a:p>
          <a:p>
            <a:pPr marL="285750" indent="-285750">
              <a:buFont typeface="Arial"/>
              <a:buChar char="•"/>
            </a:pPr>
            <a:r>
              <a:rPr lang="en-US" sz="850" dirty="0">
                <a:latin typeface="Segoe UI Light"/>
                <a:cs typeface="Segoe UI Light"/>
              </a:rPr>
              <a:t>Device information</a:t>
            </a:r>
          </a:p>
          <a:p>
            <a:pPr marL="285750" indent="-285750">
              <a:buFont typeface="Arial"/>
              <a:buChar char="•"/>
            </a:pPr>
            <a:r>
              <a:rPr lang="en-US" sz="850" dirty="0">
                <a:latin typeface="Segoe UI Light"/>
                <a:cs typeface="Segoe UI Light"/>
              </a:rPr>
              <a:t>Application information</a:t>
            </a:r>
          </a:p>
          <a:p>
            <a:pPr marL="285750" indent="-285750">
              <a:buFont typeface="Arial"/>
              <a:buChar char="•"/>
            </a:pPr>
            <a:r>
              <a:rPr lang="en-US" sz="850" dirty="0">
                <a:latin typeface="Segoe UI Light"/>
                <a:cs typeface="Segoe UI Light"/>
              </a:rPr>
              <a:t>Location information</a:t>
            </a:r>
          </a:p>
          <a:p>
            <a:r>
              <a:rPr lang="en-US" sz="850" dirty="0">
                <a:latin typeface="Segoe UI Light"/>
                <a:cs typeface="Segoe UI Light"/>
              </a:rPr>
              <a:t>Administrators can then choose to take action on these events. Administrators can choose to:</a:t>
            </a:r>
          </a:p>
          <a:p>
            <a:pPr marL="285750" indent="-285750">
              <a:buFont typeface="Arial"/>
              <a:buChar char="•"/>
            </a:pPr>
            <a:r>
              <a:rPr lang="en-US" sz="850" dirty="0">
                <a:latin typeface="Segoe UI Light"/>
                <a:cs typeface="Segoe UI Light"/>
              </a:rPr>
              <a:t>Confirm sign-in compromise</a:t>
            </a:r>
          </a:p>
          <a:p>
            <a:pPr marL="285750" indent="-285750">
              <a:buFont typeface="Arial"/>
              <a:buChar char="•"/>
            </a:pPr>
            <a:r>
              <a:rPr lang="en-US" sz="850" dirty="0">
                <a:latin typeface="Segoe UI Light"/>
                <a:cs typeface="Segoe UI Light"/>
              </a:rPr>
              <a:t>Confirm sign-in safe</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277650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Multi-factor authentication - https://azure.microsoft.com/en-us/services/multi-factor-authentication/ </a:t>
            </a:r>
            <a:endParaRPr lang="en-US" sz="850" dirty="0">
              <a:cs typeface="Segoe UI Light"/>
            </a:endParaRPr>
          </a:p>
          <a:p>
            <a:endParaRPr lang="en-US" sz="850" dirty="0">
              <a:cs typeface="Segoe UI Light"/>
            </a:endParaRPr>
          </a:p>
          <a:p>
            <a:r>
              <a:rPr lang="en-US" sz="850" dirty="0">
                <a:latin typeface="Segoe UI Light"/>
                <a:cs typeface="Segoe UI Light"/>
              </a:rPr>
              <a:t>Using MFA increases identity security by limiting the impact of credential exposure. To fully authenticate, an attacker who has a user's password would also need to have possession of their phone or their fingerprint, for example. Authentication with only a single factor is insufficient and, without MFA, an attacker would be unable to use those credentials to authenticate. MFA should be enabled wherever possible as MFA adds enormous benefits to security.</a:t>
            </a:r>
          </a:p>
          <a:p>
            <a:endParaRPr lang="en-US" sz="850" dirty="0">
              <a:latin typeface="Segoe UI Light"/>
              <a:cs typeface="Segoe UI Light"/>
            </a:endParaRPr>
          </a:p>
          <a:p>
            <a:r>
              <a:rPr lang="en-US" sz="850" dirty="0">
                <a:latin typeface="Segoe UI Light"/>
                <a:cs typeface="Segoe UI Light"/>
              </a:rPr>
              <a:t>Azure Multi-Factor Authentication (MFA) is Microsoft's two-step verification solution. Azure MFA helps safeguard access to data and applications while meeting user demand for a simple sign-in process. It delivers strong authentication via a range of verification methods, including phone call, text message, or mobile app verification.</a:t>
            </a:r>
          </a:p>
          <a:p>
            <a:endParaRPr lang="en-US" sz="850" dirty="0">
              <a:latin typeface="Segoe UI Light"/>
              <a:cs typeface="Segoe UI Light"/>
            </a:endParaRPr>
          </a:p>
          <a:p>
            <a:r>
              <a:rPr lang="en-US" sz="850" dirty="0">
                <a:latin typeface="Segoe UI Light"/>
                <a:cs typeface="Segoe UI Light"/>
              </a:rPr>
              <a:t>MFA allows the provider of the request service to validate that the user really is real person, not a bot and, they have the device with them and, that they could provide any additional information that we might need from that environment. </a:t>
            </a:r>
          </a:p>
          <a:p>
            <a:endParaRPr lang="en-US" sz="850" dirty="0">
              <a:cs typeface="Segoe UI Light"/>
            </a:endParaRPr>
          </a:p>
          <a:p>
            <a:r>
              <a:rPr lang="en-US" dirty="0"/>
              <a:t>✔️ How many methods can you identify in this graphic? Can you think of any ways to overcome the two-step authentication? For example, phishing, stolen devices, or malware. </a:t>
            </a:r>
          </a:p>
          <a:p>
            <a:endParaRPr lang="en-US" sz="850" dirty="0">
              <a:cs typeface="Segoe UI Light" pitchFamily="34" charset="0"/>
            </a:endParaRPr>
          </a:p>
          <a:p>
            <a:endParaRPr lang="en-US" dirty="0">
              <a:cs typeface="Segoe UI Light"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2639874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50" dirty="0">
                <a:latin typeface="Segoe UI Light"/>
                <a:cs typeface="Segoe UI Light"/>
              </a:rPr>
              <a:t>Enable per-user Azure Multi-Factor Authentication to secure sign-in events - </a:t>
            </a:r>
            <a:r>
              <a:rPr lang="en-US" sz="850" dirty="0">
                <a:latin typeface="Segoe UI Light"/>
                <a:cs typeface="Segoe UI Light"/>
                <a:hlinkClick r:id="rId3"/>
              </a:rPr>
              <a:t>https://docs.microsoft.com/en-us/azure/active-directory/authentication/howto-mfa-userstates</a:t>
            </a:r>
            <a:endParaRPr lang="en-US" sz="850" dirty="0">
              <a:latin typeface="Segoe UI Light"/>
              <a:cs typeface="Segoe UI Light"/>
            </a:endParaRPr>
          </a:p>
          <a:p>
            <a:pPr>
              <a:defRPr/>
            </a:pPr>
            <a:endParaRPr lang="en-US" sz="850" dirty="0">
              <a:latin typeface="Segoe UI Light"/>
              <a:cs typeface="Segoe UI Light"/>
            </a:endParaRPr>
          </a:p>
          <a:p>
            <a:pPr>
              <a:defRPr/>
            </a:pPr>
            <a:r>
              <a:rPr lang="en-US" sz="850" dirty="0">
                <a:latin typeface="Segoe UI Light"/>
                <a:cs typeface="Segoe UI Light"/>
              </a:rPr>
              <a:t>There are two ways to secure user sign-in events by requiring multi-factor authentication in Azure AD. The first, and preferred, option is to set up a Conditional Access policy that requires multi-factor authentication under certain conditions. The second option is to enable each user for Azure Multi-Factor Authentication. When users are enabled individually, they perform multi-factor authentication each time they sign in (with some exceptions, such as when they sign in from trusted IP addresses or when the </a:t>
            </a:r>
            <a:r>
              <a:rPr lang="en-US" sz="850" i="1" dirty="0">
                <a:latin typeface="Segoe UI Light"/>
                <a:cs typeface="Segoe UI Light"/>
              </a:rPr>
              <a:t>remembered devices</a:t>
            </a:r>
            <a:r>
              <a:rPr lang="en-US" sz="850" dirty="0">
                <a:latin typeface="Segoe UI Light"/>
                <a:cs typeface="Segoe UI Light"/>
              </a:rPr>
              <a:t> feature is turned on).</a:t>
            </a:r>
          </a:p>
          <a:p>
            <a:pPr>
              <a:defRPr/>
            </a:pPr>
            <a:endParaRPr lang="en-US" sz="850" dirty="0">
              <a:latin typeface="Segoe UI Light"/>
              <a:cs typeface="Segoe UI Light"/>
            </a:endParaRPr>
          </a:p>
          <a:p>
            <a:pPr>
              <a:defRPr/>
            </a:pPr>
            <a:r>
              <a:rPr lang="en-US" sz="1600" b="0" i="0" dirty="0">
                <a:solidFill>
                  <a:srgbClr val="171717"/>
                </a:solidFill>
                <a:effectLst/>
                <a:latin typeface="Segoe UI" panose="020B0502040204020203" pitchFamily="34" charset="0"/>
              </a:rPr>
              <a:t>All users start out </a:t>
            </a:r>
            <a:r>
              <a:rPr lang="en-US" sz="1600" b="0" i="1" dirty="0">
                <a:solidFill>
                  <a:srgbClr val="171717"/>
                </a:solidFill>
                <a:effectLst/>
                <a:latin typeface="Segoe UI" panose="020B0502040204020203" pitchFamily="34" charset="0"/>
              </a:rPr>
              <a:t>Disabled</a:t>
            </a:r>
            <a:r>
              <a:rPr lang="en-US" sz="1600" b="0" i="0" dirty="0">
                <a:solidFill>
                  <a:srgbClr val="171717"/>
                </a:solidFill>
                <a:effectLst/>
                <a:latin typeface="Segoe UI" panose="020B0502040204020203" pitchFamily="34" charset="0"/>
              </a:rPr>
              <a:t>. When you enroll users in per-user Azure AD Multi-Factor Authentication, their state changes to </a:t>
            </a:r>
            <a:r>
              <a:rPr lang="en-US" sz="1600" b="0" i="1" dirty="0">
                <a:solidFill>
                  <a:srgbClr val="171717"/>
                </a:solidFill>
                <a:effectLst/>
                <a:latin typeface="Segoe UI" panose="020B0502040204020203" pitchFamily="34" charset="0"/>
              </a:rPr>
              <a:t>Enabled</a:t>
            </a:r>
            <a:r>
              <a:rPr lang="en-US" sz="1600" b="0" i="0" dirty="0">
                <a:solidFill>
                  <a:srgbClr val="171717"/>
                </a:solidFill>
                <a:effectLst/>
                <a:latin typeface="Segoe UI" panose="020B0502040204020203" pitchFamily="34" charset="0"/>
              </a:rPr>
              <a:t>. When enabled users sign in and complete the registration process, their state changes to </a:t>
            </a:r>
            <a:r>
              <a:rPr lang="en-US" sz="1600" b="0" i="1" dirty="0">
                <a:solidFill>
                  <a:srgbClr val="171717"/>
                </a:solidFill>
                <a:effectLst/>
                <a:latin typeface="Segoe UI" panose="020B0502040204020203" pitchFamily="34" charset="0"/>
              </a:rPr>
              <a:t>Enforced</a:t>
            </a:r>
            <a:r>
              <a:rPr lang="en-US" sz="1600" b="0" i="0" dirty="0">
                <a:solidFill>
                  <a:srgbClr val="171717"/>
                </a:solidFill>
                <a:effectLst/>
                <a:latin typeface="Segoe UI" panose="020B0502040204020203" pitchFamily="34" charset="0"/>
              </a:rPr>
              <a:t>. Administrators may move users between states, including from </a:t>
            </a:r>
            <a:r>
              <a:rPr lang="en-US" sz="1600" b="0" i="1" dirty="0">
                <a:solidFill>
                  <a:srgbClr val="171717"/>
                </a:solidFill>
                <a:effectLst/>
                <a:latin typeface="Segoe UI" panose="020B0502040204020203" pitchFamily="34" charset="0"/>
              </a:rPr>
              <a:t>Enforced</a:t>
            </a:r>
            <a:r>
              <a:rPr lang="en-US" sz="1600" b="0" i="0" dirty="0">
                <a:solidFill>
                  <a:srgbClr val="171717"/>
                </a:solidFill>
                <a:effectLst/>
                <a:latin typeface="Segoe UI" panose="020B0502040204020203" pitchFamily="34" charset="0"/>
              </a:rPr>
              <a:t> to </a:t>
            </a:r>
            <a:r>
              <a:rPr lang="en-US" sz="1600" b="0" i="1" dirty="0">
                <a:solidFill>
                  <a:srgbClr val="171717"/>
                </a:solidFill>
                <a:effectLst/>
                <a:latin typeface="Segoe UI" panose="020B0502040204020203" pitchFamily="34" charset="0"/>
              </a:rPr>
              <a:t>Enabled</a:t>
            </a:r>
            <a:r>
              <a:rPr lang="en-US" sz="1600" b="0" i="0" dirty="0">
                <a:solidFill>
                  <a:srgbClr val="171717"/>
                </a:solidFill>
                <a:effectLst/>
                <a:latin typeface="Segoe UI" panose="020B0502040204020203" pitchFamily="34" charset="0"/>
              </a:rPr>
              <a:t> or </a:t>
            </a:r>
            <a:r>
              <a:rPr lang="en-US" sz="1600" b="0" i="1" dirty="0">
                <a:solidFill>
                  <a:srgbClr val="171717"/>
                </a:solidFill>
                <a:effectLst/>
                <a:latin typeface="Segoe UI" panose="020B0502040204020203" pitchFamily="34" charset="0"/>
              </a:rPr>
              <a:t>Disabled</a:t>
            </a:r>
            <a:r>
              <a:rPr lang="en-US" sz="1600" b="0" i="0" dirty="0">
                <a:solidFill>
                  <a:srgbClr val="171717"/>
                </a:solidFill>
                <a:effectLst/>
                <a:latin typeface="Segoe UI" panose="020B0502040204020203" pitchFamily="34" charset="0"/>
              </a:rPr>
              <a:t>.</a:t>
            </a:r>
            <a:endParaRPr lang="en-US" sz="850" dirty="0">
              <a:latin typeface="Segoe UI Light"/>
              <a:cs typeface="Segoe UI Light"/>
            </a:endParaRPr>
          </a:p>
          <a:p>
            <a:pPr>
              <a:defRPr/>
            </a:pPr>
            <a:endParaRPr lang="en-US" sz="850" dirty="0">
              <a:latin typeface="Segoe UI Light"/>
              <a:cs typeface="Segoe UI Light"/>
            </a:endParaRPr>
          </a:p>
          <a:p>
            <a:pPr marL="0" marR="0" lvl="0" indent="0" algn="l" defTabSz="914367">
              <a:lnSpc>
                <a:spcPct val="90000"/>
              </a:lnSpc>
              <a:spcBef>
                <a:spcPts val="0"/>
              </a:spcBef>
              <a:spcAft>
                <a:spcPts val="333"/>
              </a:spcAft>
              <a:buClrTx/>
              <a:buSzTx/>
              <a:buFontTx/>
              <a:buNone/>
              <a:tabLst/>
              <a:defRPr/>
            </a:pPr>
            <a:r>
              <a:rPr lang="en-US" sz="850" kern="1200" dirty="0">
                <a:solidFill>
                  <a:schemeClr val="tx1"/>
                </a:solidFill>
                <a:effectLst/>
                <a:latin typeface="Segoe UI Light"/>
                <a:cs typeface="Segoe UI Light"/>
              </a:rPr>
              <a:t>✔️ On first-time sign-in, after MFA has been enabled, users are prompted to configure their MFA settings. For example, if you enable MFA so that users must use a mobile device, users will be prompted to configure their mobile device for MFA. Users must complete those steps, or they will not be permitted to sign in, which they cannot do until they have validated that their mobile device is MFA-compliant.</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23867634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Configure Azure Multi-Factor Authentication settings - </a:t>
            </a:r>
            <a:r>
              <a:rPr lang="en-US" dirty="0">
                <a:hlinkClick r:id="rId3"/>
              </a:rPr>
              <a:t>https://docs.microsoft.com/en-us/azure/active-directory/authentication/howto-mfa-mfasettings</a:t>
            </a:r>
            <a:endParaRPr lang="en-US" dirty="0">
              <a:cs typeface="Segoe UI Light" pitchFamily="34" charset="0"/>
            </a:endParaRPr>
          </a:p>
          <a:p>
            <a:endParaRPr lang="en-US" sz="850" dirty="0">
              <a:cs typeface="Segoe UI Light"/>
            </a:endParaRPr>
          </a:p>
          <a:p>
            <a:r>
              <a:rPr lang="en-US" sz="850" dirty="0">
                <a:cs typeface="Segoe UI Light"/>
              </a:rPr>
              <a:t>Feature and description</a:t>
            </a:r>
          </a:p>
          <a:p>
            <a:r>
              <a:rPr lang="en-US" sz="850" dirty="0">
                <a:cs typeface="Segoe UI Light"/>
              </a:rPr>
              <a:t>Account lockout - Temporarily lock accounts from using Azure AD Multi-Factor Authentication if there are too many denied authentication attempts in a row. This feature only applies to users who enter a PIN to authenticate. (MFA Server)</a:t>
            </a:r>
          </a:p>
          <a:p>
            <a:r>
              <a:rPr lang="en-US" sz="850" dirty="0">
                <a:cs typeface="Segoe UI Light"/>
              </a:rPr>
              <a:t>Block/unblock users - Block specific users from being able to receive Azure AD Multi-Factor Authentication requests. Any authentication attempts for blocked users are automatically denied. Users remain blocked for 90 days from the time that they are blocked or they're manually unblocked.</a:t>
            </a:r>
          </a:p>
          <a:p>
            <a:r>
              <a:rPr lang="en-US" sz="850" dirty="0">
                <a:cs typeface="Segoe UI Light"/>
              </a:rPr>
              <a:t>Fraud alert - Configure settings that allow users to report fraudulent verification requests.</a:t>
            </a:r>
          </a:p>
          <a:p>
            <a:r>
              <a:rPr lang="en-US" sz="850" dirty="0">
                <a:cs typeface="Segoe UI Light"/>
              </a:rPr>
              <a:t>Notifications - Enable notifications of events from MFA Server.</a:t>
            </a:r>
          </a:p>
          <a:p>
            <a:r>
              <a:rPr lang="en-US" sz="850" dirty="0">
                <a:cs typeface="Segoe UI Light"/>
              </a:rPr>
              <a:t>OATH tokens - Used in cloud-based Azure AD MFA environments to manage OATH tokens for users.</a:t>
            </a:r>
          </a:p>
          <a:p>
            <a:r>
              <a:rPr lang="en-US" sz="850" dirty="0">
                <a:cs typeface="Segoe UI Light"/>
              </a:rPr>
              <a:t>Phone call settings - Configure settings related to phone calls and greetings for cloud and on-premises environments.</a:t>
            </a:r>
          </a:p>
          <a:p>
            <a:r>
              <a:rPr lang="en-US" sz="850" dirty="0">
                <a:cs typeface="Segoe UI Light"/>
              </a:rPr>
              <a:t>Providers - This will show any existing authentication providers that you may have associated with your account. New authentication providers may not be created as of September 1, 2018</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2245497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What is Conditional Access? - </a:t>
            </a:r>
            <a:r>
              <a:rPr lang="en-US" dirty="0">
                <a:hlinkClick r:id="rId3"/>
              </a:rPr>
              <a:t>https://docs.microsoft.com/en-us/azure/active-directory/conditional-access/overview</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21499034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a:latin typeface="Segoe UI Light"/>
                <a:cs typeface="Segoe UI Light"/>
              </a:rPr>
              <a:t>Conditional Access: Require MFA for all users - </a:t>
            </a:r>
            <a:r>
              <a:rPr lang="en-US">
                <a:hlinkClick r:id="rId3"/>
              </a:rPr>
              <a:t>https://docs.microsoft.com/en-us/azure/active-directory/conditional-access/howto-conditional-access-policy-all-users-mfa</a:t>
            </a:r>
            <a:endParaRPr lang="en-US"/>
          </a:p>
          <a:p>
            <a:endParaRPr lang="en-US" sz="850">
              <a:cs typeface="Segoe UI Light"/>
            </a:endParaRPr>
          </a:p>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450103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identity and access (30-35%)</a:t>
            </a:r>
          </a:p>
          <a:p>
            <a:pPr marL="0" marR="0">
              <a:lnSpc>
                <a:spcPct val="107000"/>
              </a:lnSpc>
              <a:spcBef>
                <a:spcPts val="200"/>
              </a:spcBef>
              <a:spcAft>
                <a:spcPts val="0"/>
              </a:spcAft>
            </a:pPr>
            <a:r>
              <a:rPr lang="en-US" sz="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Manage Azure Active Directory identities </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security for service principals</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Azure AD directory groups</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Azure AD users</a:t>
            </a:r>
          </a:p>
          <a:p>
            <a:pPr marL="0" marR="0" lvl="0" indent="0">
              <a:lnSpc>
                <a:spcPct val="107000"/>
              </a:lnSpc>
              <a:spcBef>
                <a:spcPts val="0"/>
              </a:spcBef>
              <a:spcAft>
                <a:spcPts val="0"/>
              </a:spcAft>
              <a:buFont typeface="Symbol" panose="05050102010706020507" pitchFamily="18" charset="2"/>
              <a:buNone/>
              <a:tabLst>
                <a:tab pos="678180" algn="l"/>
              </a:tabLst>
            </a:pPr>
            <a:r>
              <a:rPr lang="en-US" sz="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secure access by using Azure AD</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Conditional Access policies including Multi-Factor Authentication (MFA)</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marL="212725" lvl="1" indent="0">
              <a:buNone/>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231923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a:latin typeface="Segoe UI Light"/>
                <a:cs typeface="Segoe UI Light"/>
              </a:rPr>
              <a:t>What are Azure AD access reviews? - </a:t>
            </a:r>
            <a:r>
              <a:rPr lang="en-US" sz="850">
                <a:latin typeface="Segoe UI Light"/>
                <a:cs typeface="Segoe UI Light"/>
                <a:hlinkClick r:id="rId3"/>
              </a:rPr>
              <a:t>https://docs.microsoft.com/en-us/azure/active-directory/governance/access-reviews-overview</a:t>
            </a:r>
            <a:endParaRPr lang="en-US" sz="850">
              <a:latin typeface="Segoe UI Light"/>
              <a:cs typeface="Segoe UI Light"/>
            </a:endParaRPr>
          </a:p>
          <a:p>
            <a:pPr>
              <a:lnSpc>
                <a:spcPct val="100000"/>
              </a:lnSpc>
              <a:spcAft>
                <a:spcPts val="0"/>
              </a:spcAft>
            </a:pPr>
            <a:endParaRPr lang="en-US" sz="850">
              <a:latin typeface="Segoe UI Light"/>
              <a:cs typeface="Segoe UI Light"/>
            </a:endParaRPr>
          </a:p>
          <a:p>
            <a:pPr>
              <a:lnSpc>
                <a:spcPct val="100000"/>
              </a:lnSpc>
              <a:spcAft>
                <a:spcPts val="0"/>
              </a:spcAft>
            </a:pPr>
            <a:r>
              <a:rPr lang="en-US" sz="850" b="1">
                <a:latin typeface="Segoe UI Light"/>
                <a:cs typeface="Segoe UI Light"/>
              </a:rPr>
              <a:t>Why are Access Reviews important?</a:t>
            </a:r>
            <a:endParaRPr lang="en-US" sz="850">
              <a:latin typeface="Segoe UI Light"/>
              <a:cs typeface="Segoe UI Light"/>
            </a:endParaRPr>
          </a:p>
          <a:p>
            <a:pPr>
              <a:lnSpc>
                <a:spcPct val="100000"/>
              </a:lnSpc>
              <a:spcAft>
                <a:spcPts val="0"/>
              </a:spcAft>
            </a:pPr>
            <a:r>
              <a:rPr lang="en-US" sz="850">
                <a:latin typeface="Segoe UI Light"/>
                <a:cs typeface="Segoe UI Light"/>
              </a:rPr>
              <a:t>As new employees join,</a:t>
            </a:r>
          </a:p>
          <a:p>
            <a:pPr>
              <a:lnSpc>
                <a:spcPct val="100000"/>
              </a:lnSpc>
              <a:spcAft>
                <a:spcPts val="0"/>
              </a:spcAft>
            </a:pPr>
            <a:r>
              <a:rPr lang="en-US" sz="850">
                <a:latin typeface="Segoe UI Light"/>
                <a:cs typeface="Segoe UI Light"/>
              </a:rPr>
              <a:t>•how do you ensure they have the right access to be productive?</a:t>
            </a:r>
          </a:p>
          <a:p>
            <a:pPr>
              <a:lnSpc>
                <a:spcPct val="100000"/>
              </a:lnSpc>
              <a:spcAft>
                <a:spcPts val="0"/>
              </a:spcAft>
            </a:pPr>
            <a:r>
              <a:rPr lang="en-US" sz="850">
                <a:latin typeface="Segoe UI Light"/>
                <a:cs typeface="Segoe UI Light"/>
              </a:rPr>
              <a:t>As people move teams or leave the company, </a:t>
            </a:r>
            <a:endParaRPr lang="en-US" sz="850">
              <a:cs typeface="Segoe UI Light"/>
            </a:endParaRPr>
          </a:p>
          <a:p>
            <a:pPr>
              <a:lnSpc>
                <a:spcPct val="100000"/>
              </a:lnSpc>
              <a:spcAft>
                <a:spcPts val="0"/>
              </a:spcAft>
            </a:pPr>
            <a:r>
              <a:rPr lang="en-US" sz="850">
                <a:latin typeface="Segoe UI Light"/>
                <a:cs typeface="Segoe UI Light"/>
              </a:rPr>
              <a:t>•how do you ensure their old access is removed, especially when it involves guests?</a:t>
            </a:r>
          </a:p>
          <a:p>
            <a:pPr>
              <a:lnSpc>
                <a:spcPct val="100000"/>
              </a:lnSpc>
              <a:spcAft>
                <a:spcPts val="0"/>
              </a:spcAft>
            </a:pPr>
            <a:r>
              <a:rPr lang="en-US" sz="850">
                <a:latin typeface="Segoe UI Light"/>
                <a:cs typeface="Segoe UI Light"/>
              </a:rPr>
              <a:t>Excessive access rights can lead to audit findings and compromises as they indicate a lack of control over access.</a:t>
            </a:r>
          </a:p>
          <a:p>
            <a:pPr>
              <a:lnSpc>
                <a:spcPct val="100000"/>
              </a:lnSpc>
              <a:spcAft>
                <a:spcPts val="0"/>
              </a:spcAft>
            </a:pPr>
            <a:r>
              <a:rPr lang="en-US" sz="850">
                <a:latin typeface="Segoe UI Light"/>
                <a:cs typeface="Segoe UI Light"/>
              </a:rPr>
              <a:t>You must proactively engage with resource owners to ensure they regularly review who has access to their resources</a:t>
            </a:r>
          </a:p>
          <a:p>
            <a:pPr>
              <a:lnSpc>
                <a:spcPct val="100000"/>
              </a:lnSpc>
              <a:spcAft>
                <a:spcPts val="0"/>
              </a:spcAft>
            </a:pPr>
            <a:r>
              <a:rPr lang="en-US" sz="850">
                <a:latin typeface="Segoe UI Light"/>
                <a:cs typeface="Segoe UI Light"/>
              </a:rPr>
              <a:t>.</a:t>
            </a:r>
          </a:p>
          <a:p>
            <a:pPr>
              <a:lnSpc>
                <a:spcPct val="100000"/>
              </a:lnSpc>
              <a:spcAft>
                <a:spcPts val="0"/>
              </a:spcAft>
            </a:pPr>
            <a:r>
              <a:rPr lang="en-US" sz="850" b="1">
                <a:latin typeface="Segoe UI Light"/>
                <a:cs typeface="Segoe UI Light"/>
              </a:rPr>
              <a:t>Why to use Access Reviews?</a:t>
            </a:r>
            <a:endParaRPr lang="en-US" sz="850">
              <a:latin typeface="Segoe UI Light"/>
              <a:cs typeface="Segoe UI Light"/>
            </a:endParaRPr>
          </a:p>
          <a:p>
            <a:pPr>
              <a:lnSpc>
                <a:spcPct val="100000"/>
              </a:lnSpc>
              <a:spcAft>
                <a:spcPts val="0"/>
              </a:spcAft>
            </a:pPr>
            <a:r>
              <a:rPr lang="en-US" sz="850">
                <a:latin typeface="Segoe UI Light"/>
                <a:cs typeface="Segoe UI Light"/>
              </a:rPr>
              <a:t>•Too many users in privileged roles</a:t>
            </a:r>
          </a:p>
          <a:p>
            <a:pPr>
              <a:lnSpc>
                <a:spcPct val="100000"/>
              </a:lnSpc>
              <a:spcAft>
                <a:spcPts val="0"/>
              </a:spcAft>
            </a:pPr>
            <a:r>
              <a:rPr lang="en-US" sz="850">
                <a:latin typeface="Segoe UI Light"/>
                <a:cs typeface="Segoe UI Light"/>
              </a:rPr>
              <a:t>•When automation is infeasible</a:t>
            </a:r>
          </a:p>
          <a:p>
            <a:pPr>
              <a:lnSpc>
                <a:spcPct val="100000"/>
              </a:lnSpc>
              <a:spcAft>
                <a:spcPts val="0"/>
              </a:spcAft>
            </a:pPr>
            <a:r>
              <a:rPr lang="en-US" sz="850">
                <a:latin typeface="Segoe UI Light"/>
                <a:cs typeface="Segoe UI Light"/>
              </a:rPr>
              <a:t>•When a group is used for a new purpose</a:t>
            </a:r>
          </a:p>
          <a:p>
            <a:pPr>
              <a:lnSpc>
                <a:spcPct val="100000"/>
              </a:lnSpc>
              <a:spcAft>
                <a:spcPts val="0"/>
              </a:spcAft>
            </a:pPr>
            <a:r>
              <a:rPr lang="en-US" sz="850">
                <a:latin typeface="Segoe UI Light"/>
                <a:cs typeface="Segoe UI Light"/>
              </a:rPr>
              <a:t>•Business critical data access</a:t>
            </a:r>
          </a:p>
          <a:p>
            <a:pPr>
              <a:lnSpc>
                <a:spcPct val="100000"/>
              </a:lnSpc>
              <a:spcAft>
                <a:spcPts val="0"/>
              </a:spcAft>
            </a:pPr>
            <a:r>
              <a:rPr lang="en-US" sz="850">
                <a:latin typeface="Segoe UI Light"/>
                <a:cs typeface="Segoe UI Light"/>
              </a:rPr>
              <a:t>•Ask group owners to confirm they still need guests in their groups</a:t>
            </a:r>
          </a:p>
          <a:p>
            <a:pPr>
              <a:lnSpc>
                <a:spcPct val="100000"/>
              </a:lnSpc>
              <a:spcAft>
                <a:spcPts val="0"/>
              </a:spcAft>
            </a:pPr>
            <a:r>
              <a:rPr lang="en-US" sz="850">
                <a:latin typeface="Segoe UI Light"/>
                <a:cs typeface="Segoe UI Light"/>
              </a:rPr>
              <a:t>•Have reviews recur periodically</a:t>
            </a:r>
          </a:p>
          <a:p>
            <a:endParaRPr lang="en-US">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639935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3610331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i="0" dirty="0">
                <a:solidFill>
                  <a:srgbClr val="171717"/>
                </a:solidFill>
                <a:effectLst/>
                <a:latin typeface="Segoe UI" panose="020B0502040204020203" pitchFamily="34" charset="0"/>
              </a:rPr>
              <a:t>Overview of identity and access management in Microsoft 365 - https://docs.microsoft.com/en-us/learn/modules/m365-identity-overview/</a:t>
            </a:r>
            <a:endParaRPr lang="en-US" dirty="0">
              <a:latin typeface="Segoe UI Semilight"/>
              <a:cs typeface="Segoe UI Semilight"/>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i="0" dirty="0">
                <a:solidFill>
                  <a:srgbClr val="171717"/>
                </a:solidFill>
                <a:effectLst/>
                <a:latin typeface="Segoe UI" panose="020B0502040204020203" pitchFamily="34" charset="0"/>
              </a:rPr>
              <a:t>Secure Azure Active Directory users with Multi-Factor Authentication - https://docs.microsoft.com/en-us/learn/modules/secure-aad-users-with-mfa/</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i="0" dirty="0">
                <a:solidFill>
                  <a:srgbClr val="171717"/>
                </a:solidFill>
                <a:effectLst/>
                <a:latin typeface="Segoe UI" panose="020B0502040204020203" pitchFamily="34" charset="0"/>
              </a:rPr>
              <a:t>Protect your identities with Azure AD Identity Protection - https://docs.microsoft.com/en-us/learn/modules/protect-identities-with-aad-idp/</a:t>
            </a: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71717"/>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20142961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850">
                <a:latin typeface="Segoe UI Light"/>
                <a:cs typeface="Segoe UI Light"/>
              </a:rPr>
              <a:t>The most </a:t>
            </a:r>
            <a:r>
              <a:rPr lang="en-US" sz="850" b="1">
                <a:latin typeface="Segoe UI Light"/>
                <a:cs typeface="Segoe UI Light"/>
              </a:rPr>
              <a:t>important </a:t>
            </a:r>
            <a:r>
              <a:rPr lang="en-US" sz="850">
                <a:latin typeface="Segoe UI Light"/>
                <a:cs typeface="Segoe UI Light"/>
              </a:rPr>
              <a:t>piece of privileged identity management (PIM) is not identity or management: it is </a:t>
            </a:r>
            <a:r>
              <a:rPr lang="en-US" sz="850" b="1">
                <a:latin typeface="Segoe UI Light"/>
                <a:cs typeface="Segoe UI Light"/>
              </a:rPr>
              <a:t>privileged</a:t>
            </a:r>
            <a:r>
              <a:rPr lang="en-US" sz="850">
                <a:latin typeface="Segoe UI Light"/>
                <a:cs typeface="Segoe UI Light"/>
              </a:rPr>
              <a:t>..</a:t>
            </a:r>
          </a:p>
          <a:p>
            <a:pPr algn="just"/>
            <a:endParaRPr lang="en-US" sz="850">
              <a:latin typeface="Segoe UI Light"/>
              <a:cs typeface="Segoe UI Light"/>
            </a:endParaRPr>
          </a:p>
          <a:p>
            <a:pPr algn="just"/>
            <a:r>
              <a:rPr lang="en-US" sz="850">
                <a:latin typeface="Segoe UI Light"/>
                <a:cs typeface="Segoe UI Light"/>
              </a:rPr>
              <a:t>This is because the heart of a robust and functional PIM system is determining who should — and just as importantly, who should not — have </a:t>
            </a:r>
          </a:p>
          <a:p>
            <a:pPr algn="just"/>
            <a:r>
              <a:rPr lang="en-US" sz="850">
                <a:latin typeface="Segoe UI Light"/>
                <a:cs typeface="Segoe UI Light"/>
              </a:rPr>
              <a:t>administrative access to critical systems, since access often users the ability to access secure data, change configurations, install software, modify </a:t>
            </a:r>
          </a:p>
          <a:p>
            <a:pPr algn="just"/>
            <a:r>
              <a:rPr lang="en-US" sz="850">
                <a:latin typeface="Segoe UI Light"/>
                <a:cs typeface="Segoe UI Light"/>
              </a:rPr>
              <a:t>accounts, and so on.</a:t>
            </a:r>
            <a:endParaRPr lang="en-US"/>
          </a:p>
          <a:p>
            <a:endParaRPr lang="en-US" sz="850">
              <a:cs typeface="Segoe UI Light"/>
            </a:endParaRPr>
          </a:p>
          <a:p>
            <a:r>
              <a:rPr lang="en-US" sz="850">
                <a:latin typeface="Segoe UI Light"/>
                <a:cs typeface="Segoe UI Light"/>
              </a:rPr>
              <a:t>In the Forrester Wave™: Privileged Identity Management, Report, Forrester estimates that 80% of data breaches can be traced back to compromised privileged credentials such as passwords, tokens, keys and certificates. Indeed, it is alarming how simple it is for cyber criminals to grab Windows administrator and Unix root credentials, and then move laterally across systems and devices..</a:t>
            </a:r>
          </a:p>
          <a:p>
            <a:endParaRPr lang="en-US" sz="850">
              <a:latin typeface="Segoe UI Light"/>
              <a:cs typeface="Segoe UI Light"/>
            </a:endParaRPr>
          </a:p>
          <a:p>
            <a:r>
              <a:rPr lang="en-US" b="1"/>
              <a:t>4 Reasons PIM Is Crucial</a:t>
            </a:r>
            <a:endParaRPr lang="en-US"/>
          </a:p>
          <a:p>
            <a:pPr algn="just"/>
            <a:r>
              <a:rPr lang="en-US"/>
              <a:t>As highlighted by Forrester in the above report, there are four key reasons why PIM must be a crucial part of an organization’s security profile — including SMBs, which are increasingly becoming </a:t>
            </a:r>
            <a:r>
              <a:rPr lang="en-US">
                <a:hlinkClick r:id="rId3"/>
              </a:rPr>
              <a:t>ground zero for cyber crime</a:t>
            </a:r>
            <a:r>
              <a:rPr lang="en-US"/>
              <a:t>. These four reasons are:</a:t>
            </a:r>
          </a:p>
          <a:p>
            <a:pPr algn="just"/>
            <a:r>
              <a:rPr lang="en-US"/>
              <a:t>1. PIM helps thwart would-be hackers from getting a foothold into networks and launching full-scale attacks — including some that persist for prolonged periods of time. A </a:t>
            </a:r>
            <a:r>
              <a:rPr lang="en-US">
                <a:hlinkClick r:id="rId4"/>
              </a:rPr>
              <a:t>study by IBM</a:t>
            </a:r>
            <a:r>
              <a:rPr lang="en-US"/>
              <a:t> found that the average time to detect a data breach is 197 days, and it takes an additional 69 days to contain it and clean it up.</a:t>
            </a:r>
          </a:p>
          <a:p>
            <a:pPr algn="just"/>
            <a:r>
              <a:rPr lang="en-US"/>
              <a:t>2. PIM governs and safeguards the interaction between customer identity and access management (CIAM) portals and customer relationship management (CRM) systems. For years, hackers have been targeting vulnerabilities in this integration to snoop and steal privileged credentials.</a:t>
            </a:r>
          </a:p>
          <a:p>
            <a:pPr algn="just"/>
            <a:r>
              <a:rPr lang="en-US"/>
              <a:t>3. PIM helps keep hackers from gaining access to privileged database credentials, which can be catastrophic. Just ask Equifax, which in 2017 was the victim of a mega-hack that exposed the confidential information of more than 150 million clients worldwide. The situation was so chaotic that according to a </a:t>
            </a:r>
            <a:r>
              <a:rPr lang="en-US">
                <a:hlinkClick r:id="rId5"/>
              </a:rPr>
              <a:t>recently-released report from the U.S. Government’s Accountability Office</a:t>
            </a:r>
            <a:r>
              <a:rPr lang="en-US"/>
              <a:t> (GAO), Equifax’s IT staff spent weeks re-running the hacker’s own database queries just to find out what was stolen!</a:t>
            </a:r>
          </a:p>
          <a:p>
            <a:pPr algn="just"/>
            <a:r>
              <a:rPr lang="en-US"/>
              <a:t>4. PIM secures and protects containerized and cloud environments, which require administrator keys to function and share information. To that end, products such as Azure AD support </a:t>
            </a:r>
            <a:r>
              <a:rPr lang="en-US">
                <a:hlinkClick r:id="rId6"/>
              </a:rPr>
              <a:t>custom role assignments for various tasks</a:t>
            </a:r>
            <a:r>
              <a:rPr lang="en-US"/>
              <a:t>.</a:t>
            </a:r>
          </a:p>
          <a:p>
            <a:endParaRPr lang="en-US" sz="850">
              <a:latin typeface="Segoe UI Light"/>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42165845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identity and access (30-35%)</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secure access by using Azure AD</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Monitor privileged access for Azure AD Privileged Identity Management (PIM)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Access Reviews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Activate and configure PIM</a:t>
            </a:r>
            <a:endParaRPr lang="en-US" sz="850" dirty="0">
              <a:latin typeface="Segoe UI Light"/>
              <a:cs typeface="Segoe UI Light"/>
            </a:endParaRPr>
          </a:p>
          <a:p>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37993252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Zero Trust Model - </a:t>
            </a:r>
            <a:r>
              <a:rPr lang="en-US" sz="850" dirty="0">
                <a:latin typeface="Segoe UI Light"/>
                <a:cs typeface="Segoe UI Light"/>
                <a:hlinkClick r:id="rId3"/>
              </a:rPr>
              <a:t>https://www.microsoft.com/en-us/security/business/zero-trust</a:t>
            </a:r>
            <a:endParaRPr lang="en-US" sz="850" dirty="0">
              <a:effectLst/>
              <a:latin typeface="Segoe UI Light"/>
              <a:cs typeface="Segoe UI Light"/>
            </a:endParaRPr>
          </a:p>
          <a:p>
            <a:endParaRPr lang="en-US" dirty="0"/>
          </a:p>
          <a:p>
            <a:r>
              <a:rPr lang="en-US" sz="850" dirty="0">
                <a:latin typeface="Segoe UI Light"/>
                <a:cs typeface="Segoe UI Light"/>
              </a:rPr>
              <a:t>Gone are the days when security was focused on a strong perimeter defense to keep attackers out. Outside your perimeter was treated as hostile, inside the wall an organizations systems were trusted. Today's security posture is to “assume breach” and or “zero trust model”. The perimeter defense is no longer the focus of security professionals. Modern organizations have to support access to data and services as evenly as from inside the corporate firewall and outside it.</a:t>
            </a:r>
          </a:p>
          <a:p>
            <a:endParaRPr lang="en-US" sz="850" dirty="0">
              <a:cs typeface="Segoe UI Light"/>
            </a:endParaRPr>
          </a:p>
          <a:p>
            <a:r>
              <a:rPr lang="en-US" sz="850" dirty="0">
                <a:latin typeface="Segoe UI Light"/>
                <a:cs typeface="Segoe UI Light"/>
              </a:rPr>
              <a:t>The Zero Trust Model (ZTM) was introduced by analyst firm Forrester Research. ZTM states to never assume trust but instead to continually validate trust. When users, devices, and data all resided inside the organizations firewall, they were assumed to be trusted. This assumed trust allows for easy lateral movement once an endpoint device was compromised by a bad actor. The Zero Trust Model relies on verifiable user and device trust claims to grant access to organization resources. No longer is trust assumed based on the location inside an organization's perimeter. With most users now accessing apps and data from the internet, most transaction components are no longer under organizational control.</a:t>
            </a:r>
          </a:p>
          <a:p>
            <a:endParaRPr lang="en-US" sz="850" dirty="0">
              <a:latin typeface="Segoe UI Light"/>
              <a:cs typeface="Segoe UI Light"/>
            </a:endParaRPr>
          </a:p>
          <a:p>
            <a:r>
              <a:rPr lang="en-US" sz="850" dirty="0">
                <a:latin typeface="Segoe UI Light"/>
                <a:cs typeface="Segoe UI Light"/>
              </a:rPr>
              <a:t>Zero Trust Architecture includes applying Zero Trust controls at each of these locations:</a:t>
            </a:r>
            <a:endParaRPr lang="en-US" sz="850" dirty="0">
              <a:cs typeface="Segoe UI Light" pitchFamily="34" charset="0"/>
            </a:endParaRPr>
          </a:p>
          <a:p>
            <a:pPr marL="171450" indent="-171450">
              <a:buFont typeface="Arial" panose="020B0604020202020204" pitchFamily="34" charset="0"/>
              <a:buChar char="•"/>
            </a:pPr>
            <a:r>
              <a:rPr lang="en-US" dirty="0">
                <a:cs typeface="Segoe UI Light" pitchFamily="34" charset="0"/>
              </a:rPr>
              <a:t>Identities </a:t>
            </a:r>
          </a:p>
          <a:p>
            <a:pPr marL="171450" indent="-171450">
              <a:buFont typeface="Arial" panose="020B0604020202020204" pitchFamily="34" charset="0"/>
              <a:buChar char="•"/>
            </a:pPr>
            <a:r>
              <a:rPr lang="en-US" dirty="0">
                <a:cs typeface="Segoe UI Light" pitchFamily="34" charset="0"/>
              </a:rPr>
              <a:t>Devices / Endpoints</a:t>
            </a:r>
          </a:p>
          <a:p>
            <a:pPr marL="171450" indent="-171450">
              <a:buFont typeface="Arial" panose="020B0604020202020204" pitchFamily="34" charset="0"/>
              <a:buChar char="•"/>
            </a:pPr>
            <a:r>
              <a:rPr lang="en-US" dirty="0">
                <a:cs typeface="Segoe UI Light" pitchFamily="34" charset="0"/>
              </a:rPr>
              <a:t>Data</a:t>
            </a:r>
          </a:p>
          <a:p>
            <a:pPr marL="171450" indent="-171450">
              <a:buFont typeface="Arial" panose="020B0604020202020204" pitchFamily="34" charset="0"/>
              <a:buChar char="•"/>
            </a:pPr>
            <a:r>
              <a:rPr lang="en-US" dirty="0">
                <a:cs typeface="Segoe UI Light" pitchFamily="34" charset="0"/>
              </a:rPr>
              <a:t>Applications / Apps</a:t>
            </a:r>
          </a:p>
          <a:p>
            <a:pPr marL="171450" indent="-171450">
              <a:buFont typeface="Arial" panose="020B0604020202020204" pitchFamily="34" charset="0"/>
              <a:buChar char="•"/>
            </a:pPr>
            <a:r>
              <a:rPr lang="en-US" dirty="0">
                <a:cs typeface="Segoe UI Light" pitchFamily="34" charset="0"/>
              </a:rPr>
              <a:t>Infrastructure</a:t>
            </a:r>
          </a:p>
          <a:p>
            <a:pPr marL="171450" indent="-171450">
              <a:buFont typeface="Arial" panose="020B0604020202020204" pitchFamily="34" charset="0"/>
              <a:buChar char="•"/>
            </a:pPr>
            <a:r>
              <a:rPr lang="en-US">
                <a:cs typeface="Segoe UI Light" pitchFamily="34" charset="0"/>
              </a:rPr>
              <a:t>Network</a:t>
            </a:r>
            <a:endParaRPr lang="en-US" dirty="0">
              <a:cs typeface="Segoe UI Light" pitchFamily="34" charset="0"/>
            </a:endParaRPr>
          </a:p>
          <a:p>
            <a:endParaRPr lang="en-AU" sz="1800" dirty="0">
              <a:latin typeface="Calibri"/>
              <a:cs typeface="Calibri"/>
            </a:endParaRPr>
          </a:p>
          <a:p>
            <a:endParaRPr lang="en-US" dirty="0">
              <a:cs typeface="Segoe UI Light"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40132965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a:latin typeface="Segoe UI Light"/>
                <a:cs typeface="Segoe UI Light"/>
              </a:rPr>
              <a:t>Identity and access management - </a:t>
            </a:r>
            <a:r>
              <a:rPr lang="en-US" sz="850">
                <a:latin typeface="Segoe UI Light"/>
                <a:cs typeface="Segoe UI Light"/>
                <a:hlinkClick r:id="rId3"/>
              </a:rPr>
              <a:t>https://docs.microsoft.com/en-us/azure/architecture/framework/security/identity</a:t>
            </a:r>
            <a:endParaRPr lang="en-US" sz="850">
              <a:latin typeface="Segoe UI Light"/>
              <a:cs typeface="Segoe UI Light"/>
            </a:endParaRPr>
          </a:p>
          <a:p>
            <a:br>
              <a:rPr lang="en-US"/>
            </a:br>
            <a:endParaRPr lang="en-US"/>
          </a:p>
          <a:p>
            <a:endParaRPr lang="en-US" sz="85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41987330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a:latin typeface="Segoe UI Light"/>
                <a:cs typeface="Segoe UI Light"/>
              </a:rPr>
              <a:t>What is Azure AD Privileged Identity Management? - </a:t>
            </a:r>
            <a:r>
              <a:rPr lang="en-US" sz="850">
                <a:latin typeface="Segoe UI Light"/>
                <a:cs typeface="Segoe UI Light"/>
                <a:hlinkClick r:id="rId3"/>
              </a:rPr>
              <a:t>https://docs.microsoft.com/en-us/azure/active-directory/privileged-identity-management/pim-configure</a:t>
            </a:r>
            <a:endParaRPr lang="en-US" sz="850">
              <a:latin typeface="Segoe UI Light"/>
              <a:cs typeface="Segoe UI Light"/>
            </a:endParaRPr>
          </a:p>
          <a:p>
            <a:pPr>
              <a:lnSpc>
                <a:spcPct val="100000"/>
              </a:lnSpc>
              <a:spcAft>
                <a:spcPts val="0"/>
              </a:spcAft>
            </a:pPr>
            <a:endParaRPr lang="en-US" sz="850">
              <a:latin typeface="Segoe UI Light"/>
              <a:cs typeface="Segoe UI Light"/>
            </a:endParaRPr>
          </a:p>
          <a:p>
            <a:pPr>
              <a:lnSpc>
                <a:spcPct val="100000"/>
              </a:lnSpc>
              <a:spcAft>
                <a:spcPts val="0"/>
              </a:spcAft>
            </a:pPr>
            <a:r>
              <a:rPr lang="en-US" sz="850">
                <a:latin typeface="Segoe UI Light"/>
                <a:cs typeface="Segoe UI Light"/>
              </a:rPr>
              <a:t>Organizations want to minimize the number of people who have access to secure information or resources. This reduces the chance of a malicious actor getting that access, or an authorized user inadvertently impacting a sensitive resource. However, users still need to carry out privileged operations in Azure AD, Azure, Office 365, or SaaS apps. With PIM, organizations can give users just-in-time (JIT) privileged access to Azure resources and Azure AD. </a:t>
            </a:r>
          </a:p>
          <a:p>
            <a:pPr>
              <a:lnSpc>
                <a:spcPct val="100000"/>
              </a:lnSpc>
              <a:spcAft>
                <a:spcPts val="0"/>
              </a:spcAft>
            </a:pPr>
            <a:endParaRPr lang="en-US" sz="850">
              <a:cs typeface="Segoe UI Light"/>
            </a:endParaRPr>
          </a:p>
          <a:p>
            <a:pPr>
              <a:lnSpc>
                <a:spcPct val="100000"/>
              </a:lnSpc>
              <a:spcAft>
                <a:spcPts val="0"/>
              </a:spcAft>
            </a:pPr>
            <a:r>
              <a:rPr lang="en-US" sz="850">
                <a:latin typeface="Segoe UI Light"/>
                <a:cs typeface="Segoe UI Light"/>
              </a:rPr>
              <a:t>Privileged Identity Management provides time-based and approval-based role activation to mitigate the risks of excessive, unnecessary, or misused access permissions on resources that you care about. PIM lets you manage risks, address compliance and governance, and reduce costs.</a:t>
            </a:r>
          </a:p>
          <a:p>
            <a:endParaRPr lang="en-US">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2616484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0"/>
              </a:spcAft>
            </a:pPr>
            <a:r>
              <a:rPr lang="en-US" sz="850" b="1">
                <a:latin typeface="Segoe UI Light"/>
                <a:cs typeface="Segoe UI Light"/>
              </a:rPr>
              <a:t>Roles that can be managed by Privileged Identity Management - </a:t>
            </a:r>
            <a:r>
              <a:rPr lang="en-US" sz="850">
                <a:latin typeface="Segoe UI Light"/>
                <a:cs typeface="Segoe UI Light"/>
                <a:hlinkClick r:id="rId3"/>
              </a:rPr>
              <a:t>https://docs.microsoft.com/en-us/azure/active-directory/privileged-identity-management/pim-deployment-plan#roles-that-can-be-managed-by-privileged-identity-management</a:t>
            </a:r>
          </a:p>
          <a:p>
            <a:pPr>
              <a:lnSpc>
                <a:spcPct val="100000"/>
              </a:lnSpc>
              <a:spcAft>
                <a:spcPts val="0"/>
              </a:spcAft>
            </a:pPr>
            <a:endParaRPr lang="en-US" sz="850">
              <a:latin typeface="Segoe UI Light"/>
              <a:cs typeface="Segoe UI Light"/>
            </a:endParaRPr>
          </a:p>
          <a:p>
            <a:pPr>
              <a:lnSpc>
                <a:spcPct val="100000"/>
              </a:lnSpc>
              <a:spcAft>
                <a:spcPts val="0"/>
              </a:spcAft>
            </a:pPr>
            <a:r>
              <a:rPr lang="en-US" sz="850">
                <a:latin typeface="Segoe UI Light"/>
                <a:cs typeface="Segoe UI Light"/>
              </a:rPr>
              <a:t>Ensure access to privileged accounts complies with the </a:t>
            </a:r>
            <a:r>
              <a:rPr lang="en-US" sz="850">
                <a:latin typeface="Segoe UI Light"/>
                <a:cs typeface="Segoe UI Light"/>
                <a:hlinkClick r:id="rId4"/>
              </a:rPr>
              <a:t>principle of least privilege principle</a:t>
            </a:r>
            <a:r>
              <a:rPr lang="en-US" sz="850">
                <a:latin typeface="Segoe UI Light"/>
                <a:cs typeface="Segoe UI Light"/>
              </a:rPr>
              <a:t> (POLP), which gives end users only as much access as required to perform their jobs — and nothing more.</a:t>
            </a:r>
            <a:endParaRPr lang="en-US" sz="85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648934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71717"/>
                </a:solidFill>
                <a:effectLst/>
                <a:latin typeface="Segoe UI" panose="020B0502040204020203" pitchFamily="34" charset="0"/>
              </a:rPr>
              <a:t>License requirements to use Privileged Identity Management - </a:t>
            </a:r>
            <a:r>
              <a:rPr lang="en-US" dirty="0">
                <a:hlinkClick r:id="rId3"/>
              </a:rPr>
              <a:t>https://docs.microsoft.com/en-us/azure/active-directory/privileged-identity-management/subscription-requirements</a:t>
            </a:r>
            <a:endParaRPr lang="en-US" b="0"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71717"/>
                </a:solidFill>
                <a:effectLst/>
                <a:latin typeface="Segoe UI" panose="020B0502040204020203" pitchFamily="34" charset="0"/>
              </a:rPr>
              <a:t>Grant access to other administrators to manage Privileged Identity Management </a:t>
            </a:r>
            <a:r>
              <a:rPr lang="en-US" b="1" i="0" dirty="0">
                <a:solidFill>
                  <a:srgbClr val="171717"/>
                </a:solidFill>
                <a:effectLst/>
                <a:latin typeface="Segoe UI" panose="020B0502040204020203" pitchFamily="34" charset="0"/>
              </a:rPr>
              <a:t>- </a:t>
            </a:r>
            <a:r>
              <a:rPr lang="en-US" dirty="0">
                <a:hlinkClick r:id="rId4"/>
              </a:rPr>
              <a:t>https://docs.microsoft.com/en-us/azure/active-directory/privileged-identity-management/pim-how-to-give-access-to-pim</a:t>
            </a:r>
            <a:endParaRPr lang="en-US" dirty="0"/>
          </a:p>
          <a:p>
            <a:endParaRPr lang="en-US" dirty="0"/>
          </a:p>
          <a:p>
            <a:pPr marL="285750" indent="-285750">
              <a:lnSpc>
                <a:spcPct val="100000"/>
              </a:lnSpc>
              <a:spcBef>
                <a:spcPct val="20000"/>
              </a:spcBef>
              <a:spcAft>
                <a:spcPts val="0"/>
              </a:spcAft>
              <a:buFont typeface="Arial"/>
              <a:buChar char="•"/>
            </a:pPr>
            <a:r>
              <a:rPr lang="en-US" dirty="0"/>
              <a:t>First PIM user is also assigned </a:t>
            </a:r>
            <a:r>
              <a:rPr lang="en-US" b="1" dirty="0"/>
              <a:t>Security Administrator </a:t>
            </a:r>
            <a:r>
              <a:rPr lang="en-US" dirty="0"/>
              <a:t>and </a:t>
            </a:r>
            <a:r>
              <a:rPr lang="en-US" b="1" dirty="0"/>
              <a:t>Privileged Role Administrator</a:t>
            </a:r>
            <a:r>
              <a:rPr lang="en-US" dirty="0"/>
              <a:t> roles</a:t>
            </a:r>
          </a:p>
          <a:p>
            <a:pPr marL="285750" indent="-285750">
              <a:lnSpc>
                <a:spcPct val="100000"/>
              </a:lnSpc>
              <a:spcBef>
                <a:spcPct val="20000"/>
              </a:spcBef>
              <a:spcAft>
                <a:spcPts val="0"/>
              </a:spcAft>
              <a:buFont typeface="Arial"/>
              <a:buChar char="•"/>
            </a:pPr>
            <a:r>
              <a:rPr lang="en-US" dirty="0"/>
              <a:t>Global Administrator requires elevated access - assigns others to the Privileged Role Administrator</a:t>
            </a:r>
          </a:p>
          <a:p>
            <a:endParaRPr lang="en-US" dirty="0"/>
          </a:p>
          <a:p>
            <a:pPr algn="l"/>
            <a:r>
              <a:rPr lang="en-US" b="0" i="0" dirty="0">
                <a:solidFill>
                  <a:srgbClr val="171717"/>
                </a:solidFill>
                <a:effectLst/>
                <a:latin typeface="Segoe UI" panose="020B0502040204020203" pitchFamily="34" charset="0"/>
              </a:rPr>
              <a:t>When a user who is active in a privileged role in an Azure AD organization with a Premium P2 license goes to </a:t>
            </a:r>
            <a:r>
              <a:rPr lang="en-US" b="1" i="0" dirty="0">
                <a:solidFill>
                  <a:srgbClr val="171717"/>
                </a:solidFill>
                <a:effectLst/>
                <a:latin typeface="Segoe UI" panose="020B0502040204020203" pitchFamily="34" charset="0"/>
              </a:rPr>
              <a:t>Roles and administrators</a:t>
            </a:r>
            <a:r>
              <a:rPr lang="en-US" b="0" i="0" dirty="0">
                <a:solidFill>
                  <a:srgbClr val="171717"/>
                </a:solidFill>
                <a:effectLst/>
                <a:latin typeface="Segoe UI" panose="020B0502040204020203" pitchFamily="34" charset="0"/>
              </a:rPr>
              <a:t> in Azure AD and selects a role (or even just visits Privileged Identity Management):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Azure automatically enables PIM for the organization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Their experience is now that they can either assign a "regular" role assignment or an eligible role assignment</a:t>
            </a:r>
          </a:p>
          <a:p>
            <a:pPr algn="l"/>
            <a:r>
              <a:rPr lang="en-US" b="0" i="0" dirty="0">
                <a:solidFill>
                  <a:srgbClr val="171717"/>
                </a:solidFill>
                <a:effectLst/>
                <a:latin typeface="Segoe UI" panose="020B0502040204020203" pitchFamily="34" charset="0"/>
              </a:rPr>
              <a:t>When PIM is enabled it doesn't have any other effect on your organization that you need to worry about. It gives you additional assignment options such as active vs eligible with start and end time. PIM also enables you to define scope for role assignments using Administrative Units and custom roles. If you are a Global Administrator or Privileged Role Administrator, you might start getting a few additional emails like the PIM weekly digest. You might also see MS-PIM service principal in the audit log related to role assignment. This is an expected change that should have no effect on your workflow.</a:t>
            </a:r>
          </a:p>
          <a:p>
            <a:endParaRPr lang="en-US" dirty="0"/>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kumimoji="0" lang="en-US" sz="9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Licensing </a:t>
            </a:r>
            <a:r>
              <a:rPr kumimoji="0" lang="en-US" sz="9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sym typeface="Wingdings" panose="05000000000000000000" pitchFamily="2" charset="2"/>
              </a:rPr>
              <a:t> </a:t>
            </a:r>
            <a:r>
              <a:rPr kumimoji="0" lang="en-US" sz="9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Azure AD Premium P2, Enterprise Mobility + Security (EMS) E5, or Microsoft 365 M5 license (subject to change)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690736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cs typeface="Segoe UI Light"/>
              </a:rPr>
              <a:t>Azure Active Directory Features</a:t>
            </a:r>
          </a:p>
          <a:p>
            <a:endParaRPr lang="en-US" sz="850" b="0" dirty="0">
              <a:cs typeface="Segoe UI Light"/>
            </a:endParaRPr>
          </a:p>
          <a:p>
            <a:pPr marL="171450" indent="-171450">
              <a:buFont typeface="Arial" panose="020B0604020202020204" pitchFamily="34" charset="0"/>
              <a:buChar char="•"/>
            </a:pPr>
            <a:r>
              <a:rPr lang="en-US" sz="850" b="0" dirty="0">
                <a:cs typeface="Segoe UI Light"/>
              </a:rPr>
              <a:t>Azure Active Directory (Azure AD) is a cloud-based identity and access management service.  </a:t>
            </a:r>
          </a:p>
          <a:p>
            <a:pPr marL="171450" indent="-171450">
              <a:buFont typeface="Arial" panose="020B0604020202020204" pitchFamily="34" charset="0"/>
              <a:buChar char="•"/>
            </a:pPr>
            <a:endParaRPr lang="en-US" sz="850" b="0" dirty="0">
              <a:cs typeface="Segoe UI Light"/>
            </a:endParaRPr>
          </a:p>
          <a:p>
            <a:pPr marL="171450" indent="-171450">
              <a:buFont typeface="Arial" panose="020B0604020202020204" pitchFamily="34" charset="0"/>
              <a:buChar char="•"/>
            </a:pPr>
            <a:r>
              <a:rPr lang="en-US" sz="850" b="0" dirty="0">
                <a:cs typeface="Segoe UI Light"/>
              </a:rPr>
              <a:t>Azure AD enables your employees access external resources, such as Microsoft 365, the Azure portal, and thousands of other SaaS applications.  </a:t>
            </a:r>
          </a:p>
          <a:p>
            <a:pPr marL="171450" indent="-171450">
              <a:buFont typeface="Arial" panose="020B0604020202020204" pitchFamily="34" charset="0"/>
              <a:buChar char="•"/>
            </a:pPr>
            <a:endParaRPr lang="en-US" sz="850" b="0" dirty="0">
              <a:cs typeface="Segoe UI Light"/>
            </a:endParaRPr>
          </a:p>
          <a:p>
            <a:pPr marL="171450" indent="-171450">
              <a:buFont typeface="Arial" panose="020B0604020202020204" pitchFamily="34" charset="0"/>
              <a:buChar char="•"/>
            </a:pPr>
            <a:r>
              <a:rPr lang="en-US" sz="850" b="0" dirty="0">
                <a:cs typeface="Segoe UI Light"/>
              </a:rPr>
              <a:t>Azure Active Directory also helps them access internal resources like apps on your corporate intranet, and any cloud apps developed for your own organization. </a:t>
            </a:r>
          </a:p>
          <a:p>
            <a:endParaRPr lang="en-US" sz="850" b="0" dirty="0">
              <a:cs typeface="Segoe UI Light"/>
            </a:endParaRPr>
          </a:p>
          <a:p>
            <a:endParaRPr lang="en-US" sz="85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61213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600" b="0" i="0" dirty="0">
                <a:solidFill>
                  <a:srgbClr val="171717"/>
                </a:solidFill>
                <a:effectLst/>
                <a:latin typeface="Segoe UI" panose="020B0502040204020203" pitchFamily="34" charset="0"/>
              </a:rPr>
              <a:t>Configure Azure AD role settings in Privileged Identity Management </a:t>
            </a:r>
            <a:r>
              <a:rPr lang="en-US" sz="850" dirty="0">
                <a:latin typeface="Segoe UI Light"/>
                <a:cs typeface="Segoe UI Light"/>
              </a:rPr>
              <a:t>-  </a:t>
            </a:r>
            <a:r>
              <a:rPr lang="en-US" sz="1600" dirty="0">
                <a:hlinkClick r:id="rId3"/>
              </a:rPr>
              <a:t>https://docs.microsoft.com/en-us/azure/active-directory/privileged-identity-management/pim-how-to-change-default-settings</a:t>
            </a:r>
            <a:endParaRPr lang="en-US" sz="850" dirty="0">
              <a:latin typeface="Segoe UI Light"/>
              <a:cs typeface="Segoe UI Light"/>
            </a:endParaRPr>
          </a:p>
          <a:p>
            <a:endParaRPr lang="en-US" dirty="0">
              <a:latin typeface="Calibri"/>
              <a:cs typeface="Calibri"/>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3081392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 </a:t>
            </a:r>
            <a:r>
              <a:rPr lang="en-US" dirty="0">
                <a:hlinkClick r:id="rId3"/>
              </a:rPr>
              <a:t>Gartner and Centrify</a:t>
            </a:r>
            <a:r>
              <a:rPr lang="en-US" dirty="0"/>
              <a:t> have teamed up to highlight best practices for establishing a comprehensive PIM system. These include:</a:t>
            </a:r>
          </a:p>
          <a:p>
            <a:pPr algn="just"/>
            <a:endParaRPr lang="en-US" dirty="0"/>
          </a:p>
          <a:p>
            <a:pPr marL="171450" indent="-171450" algn="just">
              <a:buFont typeface="Arial"/>
              <a:buChar char="•"/>
            </a:pPr>
            <a:r>
              <a:rPr lang="en-US" dirty="0"/>
              <a:t>Identify and analyze all privileged accounts and end users to ensure that access is appropriate, aligns with acceptable risk levels, and complies with regulatory requirements.</a:t>
            </a:r>
          </a:p>
          <a:p>
            <a:pPr marL="171450" indent="-171450" algn="just">
              <a:buFont typeface="Arial"/>
              <a:buChar char="•"/>
            </a:pPr>
            <a:r>
              <a:rPr lang="en-US" dirty="0"/>
              <a:t>Ensure access to privileged accounts complies with the </a:t>
            </a:r>
            <a:r>
              <a:rPr lang="en-US" dirty="0">
                <a:hlinkClick r:id="rId4"/>
              </a:rPr>
              <a:t>principle of least privilege principle</a:t>
            </a:r>
            <a:r>
              <a:rPr lang="en-US" dirty="0"/>
              <a:t> (POLP), which gives end users only as much access as required to perform their jobs — and nothing more.</a:t>
            </a:r>
          </a:p>
          <a:p>
            <a:pPr marL="171450" indent="-171450" algn="just">
              <a:buFont typeface="Arial"/>
              <a:buChar char="•"/>
            </a:pPr>
            <a:r>
              <a:rPr lang="en-US" dirty="0"/>
              <a:t>Constantly monitor all privileged account usage and enforce strict controls for sharing credentials.</a:t>
            </a:r>
          </a:p>
          <a:p>
            <a:pPr marL="171450" indent="-171450" algn="just">
              <a:buFont typeface="Arial"/>
              <a:buChar char="•"/>
            </a:pPr>
            <a:r>
              <a:rPr lang="en-US" sz="850" dirty="0">
                <a:latin typeface="Segoe UI Light"/>
                <a:cs typeface="Segoe UI Light"/>
              </a:rPr>
              <a:t>Implement high-trust authentication methods for privileged access and leverage suitable PIM/PAM tools and technologies.</a:t>
            </a:r>
          </a:p>
          <a:p>
            <a:pPr marL="171450" indent="-171450" algn="just">
              <a:buFont typeface="Arial"/>
              <a:buChar char="•"/>
            </a:pPr>
            <a:r>
              <a:rPr lang="en-US" dirty="0"/>
              <a:t>Augment and extend privileged identity management with access governance controls to meet ongoing compliance needs (e.g. requiring account owners to certify that they still require privileged access after a period of time).</a:t>
            </a:r>
          </a:p>
          <a:p>
            <a:pPr>
              <a:lnSpc>
                <a:spcPct val="100000"/>
              </a:lnSpc>
              <a:spcAft>
                <a:spcPts val="0"/>
              </a:spcAft>
            </a:pPr>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28451837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3816777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There are currently no Learn modules on PIM - </a:t>
            </a:r>
            <a:r>
              <a:rPr lang="en-US" dirty="0">
                <a:latin typeface="Segoe UI Semilight"/>
                <a:cs typeface="Segoe UI Semilight"/>
              </a:rPr>
              <a:t>(docs.microsoft.com/Learn)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i="0" dirty="0">
                <a:solidFill>
                  <a:srgbClr val="171717"/>
                </a:solidFill>
                <a:effectLst/>
                <a:latin typeface="Segoe UI" panose="020B0502040204020203" pitchFamily="34" charset="0"/>
              </a:rPr>
              <a:t>Protect identity and access with Microsoft 365 - https://docs.microsoft.com/en-us/learn/paths/m365-identity/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i="0" dirty="0">
                <a:solidFill>
                  <a:srgbClr val="171717"/>
                </a:solidFill>
                <a:effectLst/>
                <a:latin typeface="Segoe UI" panose="020B0502040204020203" pitchFamily="34" charset="0"/>
              </a:rPr>
              <a:t>PIM Documentation - https://docs.microsoft.com/en-us/azure/active-directory/privileged-identity-management/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42462537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20716621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identity and access (30-35%)</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Manage access control</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subscription and resource permissions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resource group permissions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custom RBAC roles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Identify the appropriate role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Apply principle of least privilege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Interpret permissions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Check access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85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28866703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50" dirty="0">
                <a:latin typeface="Segoe UI Light"/>
                <a:cs typeface="Segoe UI Light"/>
              </a:rPr>
              <a:t>Shared responsibility in the cloud - </a:t>
            </a:r>
            <a:r>
              <a:rPr lang="en-US" sz="850" dirty="0">
                <a:latin typeface="Segoe UI Light"/>
                <a:cs typeface="Segoe UI Light"/>
                <a:hlinkClick r:id="rId3">
                  <a:extLst>
                    <a:ext uri="{A12FA001-AC4F-418D-AE19-62706E023703}">
                      <ahyp:hlinkClr xmlns:ahyp="http://schemas.microsoft.com/office/drawing/2018/hyperlinkcolor" val="tx"/>
                    </a:ext>
                  </a:extLst>
                </a:hlinkClick>
              </a:rPr>
              <a:t>https://docs.microsoft.com/en-us/azure/security/fundamentals/shared-responsibility</a:t>
            </a:r>
            <a:endParaRPr lang="en-US" sz="850" dirty="0">
              <a:latin typeface="Segoe UI Light"/>
              <a:cs typeface="Segoe UI Light"/>
            </a:endParaRPr>
          </a:p>
          <a:p>
            <a:pPr>
              <a:defRPr/>
            </a:pPr>
            <a:endParaRPr lang="en-US" sz="850" dirty="0">
              <a:cs typeface="Segoe UI Light"/>
            </a:endParaRPr>
          </a:p>
          <a:p>
            <a:pPr>
              <a:defRPr/>
            </a:pPr>
            <a:r>
              <a:rPr lang="en-US" sz="850" b="1" dirty="0">
                <a:latin typeface="Segoe UI Light"/>
                <a:cs typeface="Segoe UI Light"/>
              </a:rPr>
              <a:t>This is critical for the customers to understand. There is a wide misconception that once a service is moved to the cloud the vendor will take full responsibility for it.</a:t>
            </a:r>
          </a:p>
          <a:p>
            <a:pPr>
              <a:defRPr/>
            </a:pPr>
            <a:endParaRPr lang="en-US" sz="850" dirty="0">
              <a:latin typeface="Segoe UI Light"/>
              <a:cs typeface="Segoe UI Light"/>
            </a:endParaRPr>
          </a:p>
          <a:p>
            <a:pPr>
              <a:defRPr/>
            </a:pPr>
            <a:r>
              <a:rPr lang="en-US" sz="850" dirty="0">
                <a:latin typeface="Segoe UI Light"/>
                <a:cs typeface="Segoe UI Light"/>
              </a:rPr>
              <a:t>Organizations face many challenges with securing their datacenters, including recruiting and keeping security experts, using many security tools, and keeping pace with the volume and complexity of threats.</a:t>
            </a:r>
          </a:p>
          <a:p>
            <a:pPr>
              <a:defRPr/>
            </a:pPr>
            <a:r>
              <a:rPr lang="en-US" sz="850" dirty="0">
                <a:latin typeface="Segoe UI Light"/>
                <a:cs typeface="Segoe UI Light"/>
              </a:rPr>
              <a:t>Microsoft Azure is uniquely positioned to help organizations with these challenges. Azure helps protect business assets while reducing security costs and complexity. Built-in security controls and intelligence help admins easily find and respond to threats and security gaps, so organizations can rapidly improve their security posture. By shifting responsibilities to Azure, organizations can get more security coverage—which allows them to move security resources and budget allocations to other business priorities.</a:t>
            </a:r>
            <a:endParaRPr lang="en-US" sz="850" dirty="0">
              <a:cs typeface="Segoe UI Light"/>
            </a:endParaRPr>
          </a:p>
          <a:p>
            <a:pPr>
              <a:defRPr/>
            </a:pPr>
            <a:endParaRPr lang="en-US" sz="850" dirty="0">
              <a:latin typeface="Segoe UI Light"/>
              <a:cs typeface="Segoe UI Light"/>
            </a:endParaRPr>
          </a:p>
          <a:p>
            <a:pPr>
              <a:defRPr/>
            </a:pPr>
            <a:r>
              <a:rPr lang="en-US" sz="850" dirty="0">
                <a:latin typeface="Segoe UI Light"/>
                <a:cs typeface="Segoe UI Light"/>
              </a:rPr>
              <a:t>The first thing to understand about cloud security is that different scopes of responsibility exist, depending on the kinds of services you use. For example, if you use virtual machines (VMs) in Azure, which provide Infrastructure as a Service (IaaS), Microsoft will be responsible for helping secure the physical network, physical storage, and virtualization platform, which includes updating the virtualization hosts. But you’ll need to take care of helping secure your virtual network and public endpoints and updating the guest operating system (OS) of your VMs. For all cloud deployment types, you own your data and identities. You are responsible for helping secure your data and identities, you're on-premises resources, and the cloud components you control (which vary by service type). Regardless of the deployment type, you always retain responsibility for the following:</a:t>
            </a:r>
          </a:p>
          <a:p>
            <a:pPr marL="212725" lvl="1" indent="-105410">
              <a:defRPr/>
            </a:pPr>
            <a:r>
              <a:rPr lang="en-US" sz="850" dirty="0">
                <a:latin typeface="Segoe UI Light"/>
                <a:cs typeface="Segoe UI Light"/>
              </a:rPr>
              <a:t>Data</a:t>
            </a:r>
          </a:p>
          <a:p>
            <a:pPr marL="212725" lvl="1" indent="-105410">
              <a:defRPr/>
            </a:pPr>
            <a:r>
              <a:rPr lang="en-US" sz="850" dirty="0">
                <a:latin typeface="Segoe UI Light"/>
                <a:cs typeface="Segoe UI Light"/>
              </a:rPr>
              <a:t>Endpoints</a:t>
            </a:r>
          </a:p>
          <a:p>
            <a:pPr marL="212725" lvl="1" indent="-105410">
              <a:defRPr/>
            </a:pPr>
            <a:r>
              <a:rPr lang="en-US" sz="850" dirty="0">
                <a:latin typeface="Segoe UI Light"/>
                <a:cs typeface="Segoe UI Light"/>
              </a:rPr>
              <a:t>Accounts</a:t>
            </a:r>
          </a:p>
          <a:p>
            <a:pPr marL="212725" lvl="1" indent="-105410">
              <a:defRPr/>
            </a:pPr>
            <a:r>
              <a:rPr lang="en-US" sz="850" dirty="0">
                <a:latin typeface="Segoe UI Light"/>
                <a:cs typeface="Segoe UI Light"/>
              </a:rPr>
              <a:t>Access management</a:t>
            </a:r>
          </a:p>
          <a:p>
            <a:pPr>
              <a:defRPr/>
            </a:pPr>
            <a:endParaRPr lang="en-US" sz="850" dirty="0">
              <a:latin typeface="Segoe UI Light"/>
              <a:cs typeface="Segoe UI Light"/>
            </a:endParaRPr>
          </a:p>
          <a:p>
            <a:pPr>
              <a:defRPr/>
            </a:pPr>
            <a:r>
              <a:rPr lang="en-US" sz="850" dirty="0">
                <a:latin typeface="Segoe UI Light"/>
                <a:cs typeface="Segoe UI Light"/>
              </a:rPr>
              <a:t>It’s important to understand the division of responsibility between you and Microsoft in a Software as a Service (SaaS), Platform as a Service (PaaS), or IaaS deployment. </a:t>
            </a:r>
          </a:p>
          <a:p>
            <a:pPr>
              <a:defRPr/>
            </a:pPr>
            <a:endParaRPr lang="en-US" sz="850" dirty="0">
              <a:cs typeface="Segoe UI Light"/>
            </a:endParaRPr>
          </a:p>
          <a:p>
            <a:pPr>
              <a:defRPr/>
            </a:pPr>
            <a:br>
              <a:rPr lang="en-US" sz="850" dirty="0">
                <a:cs typeface="Segoe UI Light"/>
              </a:rPr>
            </a:br>
            <a:endParaRPr lang="en-US" dirty="0"/>
          </a:p>
          <a:p>
            <a:pPr marL="0" marR="0" lvl="0" indent="0" algn="l" defTabSz="914367">
              <a:lnSpc>
                <a:spcPct val="90000"/>
              </a:lnSpc>
              <a:spcBef>
                <a:spcPts val="0"/>
              </a:spcBef>
              <a:spcAft>
                <a:spcPts val="333"/>
              </a:spcAft>
              <a:buClrTx/>
              <a:buSzTx/>
              <a:buFontTx/>
              <a:buNone/>
              <a:tabLst/>
              <a:defRPr/>
            </a:pPr>
            <a:endParaRPr lang="en-US" sz="85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13533531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Security best practices for Azure solutions -  </a:t>
            </a:r>
            <a:r>
              <a:rPr lang="en-US" sz="850" dirty="0">
                <a:latin typeface="Segoe UI Light"/>
                <a:cs typeface="Segoe UI Light"/>
                <a:hlinkClick r:id="rId3"/>
              </a:rPr>
              <a:t>https://azure.microsoft.com/mediahandler/files/resourcefiles/security-best-practices-for-azure-solutions/Azure%20Security%20Best%20Practices.pdf</a:t>
            </a:r>
            <a:endParaRPr lang="en-US"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The cloud offers significant advantages for solving long standing information security challenges. In an on-premises environment, organizations likely have unmet responsibilities and limited resources available to invest in security, which creates an environment where attackers are able to exploit vulnerabilities at all layers. The above diagram shows a traditional approach where many security responsibilities are unmet due to limited resources. In the cloud-enabled approach, you are able to shift day to day security responsibilities to your cloud provider and reallocate your resources.</a:t>
            </a:r>
            <a:endParaRPr lang="en-US" sz="850" dirty="0">
              <a:cs typeface="Segoe UI Light"/>
            </a:endParaRPr>
          </a:p>
          <a:p>
            <a:endParaRPr lang="en-US" sz="850" dirty="0">
              <a:latin typeface="Segoe UI Light"/>
              <a:cs typeface="Segoe UI Light"/>
            </a:endParaRPr>
          </a:p>
          <a:p>
            <a:r>
              <a:rPr lang="en-US" sz="850" dirty="0">
                <a:latin typeface="Segoe UI Light"/>
                <a:cs typeface="Segoe UI Light"/>
              </a:rPr>
              <a:t>In the cloud-enabled approach, you are also able to leverage cloud-based security capabilities for more effectiveness and use cloud intelligence to improve your threat detection and response time. By shifting responsibilities to the cloud provider, organizations can get more security coverage, which enables them to reallocate security resources and budget to other business priorities.</a:t>
            </a:r>
          </a:p>
          <a:p>
            <a:endParaRPr lang="en-US" sz="850" dirty="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57</a:t>
            </a:fld>
            <a:endParaRPr lang="en-US"/>
          </a:p>
        </p:txBody>
      </p:sp>
    </p:spTree>
    <p:extLst>
      <p:ext uri="{BB962C8B-B14F-4D97-AF65-F5344CB8AC3E}">
        <p14:creationId xmlns:p14="http://schemas.microsoft.com/office/powerpoint/2010/main" val="24771862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Modeling your organization - </a:t>
            </a:r>
            <a:r>
              <a:rPr lang="en-US" sz="850" dirty="0">
                <a:latin typeface="Segoe UI Light"/>
                <a:cs typeface="Segoe UI Light"/>
                <a:hlinkClick r:id="rId3"/>
              </a:rPr>
              <a:t>https://docs.microsoft.com/en-us/azure/cloud-adoption-framework/decision-guides/subscriptions/#modeling-your-organization</a:t>
            </a:r>
            <a:endParaRPr lang="en-US" sz="850" dirty="0">
              <a:latin typeface="Segoe UI Light"/>
              <a:cs typeface="Segoe UI Light"/>
            </a:endParaRPr>
          </a:p>
          <a:p>
            <a:endParaRPr lang="en-US" sz="850" dirty="0">
              <a:latin typeface="Segoe UI Light"/>
              <a:cs typeface="Segoe UI Light"/>
            </a:endParaRPr>
          </a:p>
          <a:p>
            <a:r>
              <a:rPr lang="en-US" sz="850" dirty="0">
                <a:latin typeface="Segoe UI Light"/>
                <a:cs typeface="Segoe UI Light"/>
              </a:rPr>
              <a:t>Management groups - </a:t>
            </a:r>
            <a:r>
              <a:rPr lang="en-US" sz="850" dirty="0">
                <a:latin typeface="Segoe UI Light"/>
                <a:cs typeface="Segoe UI Light"/>
                <a:hlinkClick r:id="rId4">
                  <a:extLst>
                    <a:ext uri="{A12FA001-AC4F-418D-AE19-62706E023703}">
                      <ahyp:hlinkClr xmlns:ahyp="http://schemas.microsoft.com/office/drawing/2018/hyperlinkcolor" val="tx"/>
                    </a:ext>
                  </a:extLst>
                </a:hlinkClick>
              </a:rPr>
              <a:t>https://docs.microsoft.com/en-us/azure/governance/management-groups/</a:t>
            </a:r>
            <a:endParaRPr lang="en-US" sz="850" dirty="0">
              <a:latin typeface="Segoe UI Light"/>
              <a:cs typeface="Segoe UI Light"/>
            </a:endParaRPr>
          </a:p>
          <a:p>
            <a:endParaRPr lang="en-US" dirty="0"/>
          </a:p>
          <a:p>
            <a:r>
              <a:rPr lang="en-US" sz="850" b="1" dirty="0">
                <a:latin typeface="Segoe UI Light"/>
                <a:cs typeface="Segoe UI Light"/>
              </a:rPr>
              <a:t>The value of management groups</a:t>
            </a:r>
          </a:p>
          <a:p>
            <a:endParaRPr lang="en-US" sz="850" dirty="0">
              <a:latin typeface="Segoe UI Light"/>
              <a:cs typeface="Segoe UI Light"/>
            </a:endParaRPr>
          </a:p>
          <a:p>
            <a:r>
              <a:rPr lang="en-US" sz="850" b="1" dirty="0">
                <a:latin typeface="Segoe UI Light"/>
                <a:cs typeface="Segoe UI Light"/>
              </a:rPr>
              <a:t>First</a:t>
            </a:r>
            <a:r>
              <a:rPr lang="en-US" sz="850" dirty="0">
                <a:latin typeface="Segoe UI Light"/>
                <a:cs typeface="Segoe UI Light"/>
              </a:rPr>
              <a:t>: The capability of grouping your subscriptions into a logical group. This allows for the building of organization models or new structuring models that apply within your Azure environment.</a:t>
            </a:r>
          </a:p>
          <a:p>
            <a:endParaRPr lang="en-US" sz="850" dirty="0">
              <a:latin typeface="Segoe UI Light"/>
              <a:cs typeface="Segoe UI Light"/>
            </a:endParaRPr>
          </a:p>
          <a:p>
            <a:r>
              <a:rPr lang="en-US" sz="850" b="1" dirty="0">
                <a:latin typeface="Segoe UI Light"/>
                <a:cs typeface="Segoe UI Light"/>
              </a:rPr>
              <a:t>Second</a:t>
            </a:r>
            <a:r>
              <a:rPr lang="en-US" sz="850" dirty="0">
                <a:latin typeface="Segoe UI Light"/>
                <a:cs typeface="Segoe UI Light"/>
              </a:rPr>
              <a:t>: Another scenario where you would use management groups is to provide user access to multiple subscriptions. By moving multiple subscriptions under that management group, you can create one role-based access control (RBAC) assignment on the management group, which will inherit that access to all the subscriptions. One assignment on the management group can enable users to have access to everything they need instead of scripting RBAC over different subscriptions.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58</a:t>
            </a:fld>
            <a:endParaRPr lang="en-US"/>
          </a:p>
        </p:txBody>
      </p:sp>
    </p:spTree>
    <p:extLst>
      <p:ext uri="{BB962C8B-B14F-4D97-AF65-F5344CB8AC3E}">
        <p14:creationId xmlns:p14="http://schemas.microsoft.com/office/powerpoint/2010/main" val="24327890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kern="1200" dirty="0">
                <a:solidFill>
                  <a:schemeClr val="tx1"/>
                </a:solidFill>
                <a:effectLst/>
                <a:latin typeface="Segoe UI Light"/>
                <a:cs typeface="Segoe UI Light"/>
              </a:rPr>
              <a:t>Azure Policy Documentation - </a:t>
            </a:r>
            <a:r>
              <a:rPr lang="en-US" sz="850" kern="1200" dirty="0">
                <a:solidFill>
                  <a:schemeClr val="tx1"/>
                </a:solidFill>
                <a:effectLst/>
                <a:latin typeface="Segoe UI Light"/>
                <a:cs typeface="Segoe UI Light"/>
                <a:hlinkClick r:id="rId3"/>
              </a:rPr>
              <a:t>https://docs.microsoft.com/azure/azure-policy</a:t>
            </a:r>
            <a:endParaRPr lang="en-US" sz="850" kern="1200" dirty="0">
              <a:solidFill>
                <a:schemeClr val="tx1"/>
              </a:solidFill>
              <a:effectLst/>
              <a:latin typeface="Segoe UI Light"/>
              <a:cs typeface="Segoe UI Light"/>
            </a:endParaRPr>
          </a:p>
          <a:p>
            <a:endParaRPr lang="en-US" sz="850" dirty="0">
              <a:latin typeface="Segoe UI Light"/>
              <a:cs typeface="Segoe UI Light"/>
            </a:endParaRPr>
          </a:p>
          <a:p>
            <a:r>
              <a:rPr lang="en-US" sz="850" b="1" dirty="0">
                <a:latin typeface="Segoe UI Light"/>
                <a:cs typeface="Segoe UI Light"/>
              </a:rPr>
              <a:t>There are three main pillars in the functionalities of Azure policy</a:t>
            </a:r>
            <a:r>
              <a:rPr lang="en-US" sz="850" dirty="0">
                <a:latin typeface="Segoe UI Light"/>
                <a:cs typeface="Segoe UI Light"/>
              </a:rPr>
              <a:t>.</a:t>
            </a:r>
          </a:p>
          <a:p>
            <a:endParaRPr lang="en-US" sz="850" dirty="0">
              <a:latin typeface="Segoe UI Light"/>
              <a:cs typeface="Segoe UI Light"/>
            </a:endParaRPr>
          </a:p>
          <a:p>
            <a:r>
              <a:rPr lang="en-US" sz="850" dirty="0">
                <a:latin typeface="Segoe UI Light"/>
                <a:cs typeface="Segoe UI Light"/>
              </a:rPr>
              <a:t>The </a:t>
            </a:r>
            <a:r>
              <a:rPr lang="en-US" sz="850" b="1" dirty="0">
                <a:latin typeface="Segoe UI Light"/>
                <a:cs typeface="Segoe UI Light"/>
              </a:rPr>
              <a:t>first pillar</a:t>
            </a:r>
            <a:r>
              <a:rPr lang="en-US" sz="850" dirty="0">
                <a:latin typeface="Segoe UI Light"/>
                <a:cs typeface="Segoe UI Light"/>
              </a:rPr>
              <a:t> is around </a:t>
            </a:r>
            <a:r>
              <a:rPr lang="en-US" sz="850" b="1" dirty="0">
                <a:latin typeface="Segoe UI Light"/>
                <a:cs typeface="Segoe UI Light"/>
              </a:rPr>
              <a:t>real-time enforcement and compliance assessment</a:t>
            </a:r>
            <a:r>
              <a:rPr lang="en-US" sz="850" dirty="0">
                <a:latin typeface="Segoe UI Light"/>
                <a:cs typeface="Segoe UI Light"/>
              </a:rPr>
              <a:t>. For example a policy would block the creation of resources that are located outside of US regions. Each policy also provides compliance assessment on all your existing resources to bring a state of compliance for each resource. The data then powers the compliance view so that one can see the aggregate result across all of the applied policies. Policies can be used to ensure that resource groups are getting tagged properly and automatically inheriting those tags from the resource group down to the resources.</a:t>
            </a:r>
          </a:p>
          <a:p>
            <a:endParaRPr lang="en-US" sz="850" dirty="0">
              <a:latin typeface="Segoe UI Light"/>
              <a:cs typeface="Segoe UI Light"/>
            </a:endParaRPr>
          </a:p>
          <a:p>
            <a:r>
              <a:rPr lang="en-US" sz="850" dirty="0">
                <a:latin typeface="Segoe UI Light"/>
                <a:cs typeface="Segoe UI Light"/>
              </a:rPr>
              <a:t>The </a:t>
            </a:r>
            <a:r>
              <a:rPr lang="en-US" sz="850" b="1" dirty="0">
                <a:latin typeface="Segoe UI Light"/>
                <a:cs typeface="Segoe UI Light"/>
              </a:rPr>
              <a:t>second pillar</a:t>
            </a:r>
            <a:r>
              <a:rPr lang="en-US" sz="850" dirty="0">
                <a:latin typeface="Segoe UI Light"/>
                <a:cs typeface="Segoe UI Light"/>
              </a:rPr>
              <a:t> of policy is applying policies at scale by leveraging Management Groups**. By assigning policy to a management group one can impact hundreds of subscriptions and all of its reach resources through a single policy assignment. There also is the concept called policy initiative that allows you to group policies together so that you can see the aggregated compliance result. At the initiative level there's also a concept called exclusion where one can exclude either the child management group subscription resource group or resources from the policy assignment.</a:t>
            </a:r>
          </a:p>
          <a:p>
            <a:endParaRPr lang="en-US" sz="850" dirty="0">
              <a:latin typeface="Segoe UI Light"/>
              <a:cs typeface="Segoe UI Light"/>
            </a:endParaRPr>
          </a:p>
          <a:p>
            <a:r>
              <a:rPr lang="en-US" sz="850" dirty="0">
                <a:latin typeface="Segoe UI Light"/>
                <a:cs typeface="Segoe UI Light"/>
              </a:rPr>
              <a:t>The </a:t>
            </a:r>
            <a:r>
              <a:rPr lang="en-US" sz="850" b="1" dirty="0">
                <a:latin typeface="Segoe UI Light"/>
                <a:cs typeface="Segoe UI Light"/>
              </a:rPr>
              <a:t>third pillar</a:t>
            </a:r>
            <a:r>
              <a:rPr lang="en-US" sz="850" dirty="0">
                <a:latin typeface="Segoe UI Light"/>
                <a:cs typeface="Segoe UI Light"/>
              </a:rPr>
              <a:t> of your policy is </a:t>
            </a:r>
            <a:r>
              <a:rPr lang="en-US" sz="850" b="1" dirty="0">
                <a:latin typeface="Segoe UI Light"/>
                <a:cs typeface="Segoe UI Light"/>
              </a:rPr>
              <a:t>remediation by leveraging a remediation policy</a:t>
            </a:r>
            <a:r>
              <a:rPr lang="en-US" sz="850" dirty="0">
                <a:latin typeface="Segoe UI Light"/>
                <a:cs typeface="Segoe UI Light"/>
              </a:rPr>
              <a:t> it will automatically remediate the non-compliant resource so that your environment always stays compliant. For existing resources they will be flagged as non-compliant but they won't automatically be changed because there can be impact to the environment. For these cases you can create a remediation task to bring these resources to compliance. Azure policy is a free service to use.</a:t>
            </a: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4236231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Self-managed Active Directory Domain Services, Azure Active Directory, and managed Azure Active Directory Domain Services</a:t>
            </a:r>
          </a:p>
          <a:p>
            <a:endParaRPr lang="en-US" dirty="0"/>
          </a:p>
          <a:p>
            <a:r>
              <a:rPr lang="en-US" dirty="0"/>
              <a:t>To provide applications, services, or devices access to a central identity, there are three common ways to use Active Directory-based services in Azure. This choice in identity solutions gives you the flexibility to use the most appropriate directory for your organization's needs. For example, if you mostly manage cloud-only users that run mobile devices, it may not make sense to build and run your own Active Directory Domain Services (AD DS) identity solution. Instead, you could just use Azure Active Directory.</a:t>
            </a:r>
          </a:p>
          <a:p>
            <a:endParaRPr lang="en-US" dirty="0"/>
          </a:p>
          <a:p>
            <a:r>
              <a:rPr lang="en-US" dirty="0"/>
              <a:t>Although the three Active Directory-based identity solutions share a common name and technology, they're designed to provide services that meet different customer demands. At high level, these identity solutions and feature sets are:</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b="1" dirty="0"/>
              <a:t>Azure Active Directory (Azure AD)</a:t>
            </a:r>
            <a:r>
              <a:rPr lang="en-US" dirty="0"/>
              <a:t> - </a:t>
            </a:r>
            <a:r>
              <a:rPr lang="en-US" b="1" dirty="0"/>
              <a:t>Cloud-based</a:t>
            </a:r>
            <a:r>
              <a:rPr lang="en-US" dirty="0"/>
              <a:t> identity and mobile device management that provides user account and authentication services for resources such as Microsoft 365, the Azure portal, or SaaS applications.</a:t>
            </a:r>
          </a:p>
          <a:p>
            <a:pPr marL="0" indent="0">
              <a:buFont typeface="Arial" panose="020B0604020202020204" pitchFamily="34" charset="0"/>
              <a:buNone/>
            </a:pPr>
            <a:endParaRPr lang="en-US" dirty="0"/>
          </a:p>
          <a:p>
            <a:pPr marL="384432" lvl="1" indent="-171450">
              <a:buFont typeface="Wingdings" panose="05000000000000000000" pitchFamily="2" charset="2"/>
              <a:buChar char="q"/>
            </a:pPr>
            <a:r>
              <a:rPr lang="en-US" dirty="0"/>
              <a:t>Azure AD can be synchronized with an on-premises AD DS environment to provide a single identity to users that works natively in the cloud.</a:t>
            </a:r>
          </a:p>
          <a:p>
            <a:pPr marL="212982" lvl="1" indent="0">
              <a:buFont typeface="Wingdings" panose="05000000000000000000" pitchFamily="2" charset="2"/>
              <a:buNone/>
            </a:pPr>
            <a:endParaRPr lang="en-US" dirty="0"/>
          </a:p>
          <a:p>
            <a:pPr marL="171450" indent="-171450">
              <a:buFont typeface="Arial" panose="020B0604020202020204" pitchFamily="34" charset="0"/>
              <a:buChar char="•"/>
            </a:pPr>
            <a:r>
              <a:rPr lang="en-US" b="1" dirty="0"/>
              <a:t>Active Directory Domain Services (AD DS)</a:t>
            </a:r>
            <a:r>
              <a:rPr lang="en-US" dirty="0"/>
              <a:t> - </a:t>
            </a:r>
            <a:r>
              <a:rPr lang="en-US" b="1" dirty="0"/>
              <a:t>Enterprise-ready lightweight directory access protocol (LDAP) server </a:t>
            </a:r>
            <a:r>
              <a:rPr lang="en-US" dirty="0"/>
              <a:t>that provides key features such as identity and authentication, computer object management, group policy, and trusts.</a:t>
            </a:r>
          </a:p>
          <a:p>
            <a:pPr marL="0" indent="0">
              <a:buFont typeface="Arial" panose="020B0604020202020204" pitchFamily="34" charset="0"/>
              <a:buNone/>
            </a:pPr>
            <a:endParaRPr lang="en-US" dirty="0"/>
          </a:p>
          <a:p>
            <a:pPr marL="384432" lvl="1" indent="-171450">
              <a:buFont typeface="Wingdings" panose="05000000000000000000" pitchFamily="2" charset="2"/>
              <a:buChar char="q"/>
            </a:pPr>
            <a:r>
              <a:rPr lang="en-US" dirty="0"/>
              <a:t>AD DS is a central component in many organizations with an on-premises IT environment and provides core user account authentication and computer management features.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Azure Active Directory Domain Services (Azure AD DS)</a:t>
            </a:r>
            <a:r>
              <a:rPr lang="en-US" dirty="0"/>
              <a:t> - </a:t>
            </a:r>
            <a:r>
              <a:rPr lang="en-US" b="1" dirty="0"/>
              <a:t>Provides managed domain services </a:t>
            </a:r>
            <a:r>
              <a:rPr lang="en-US" dirty="0"/>
              <a:t>with a subset of fully-compatible traditional AD DS features such as domain join, group policy, LDAP, and Kerberos / NTLM authentication.</a:t>
            </a:r>
          </a:p>
          <a:p>
            <a:pPr marL="171450" indent="-171450">
              <a:buFont typeface="Arial" panose="020B0604020202020204" pitchFamily="34" charset="0"/>
              <a:buChar char="•"/>
            </a:pPr>
            <a:endParaRPr lang="en-US" dirty="0"/>
          </a:p>
          <a:p>
            <a:pPr marL="384432" lvl="1" indent="-171450">
              <a:buFont typeface="Wingdings" panose="05000000000000000000" pitchFamily="2" charset="2"/>
              <a:buChar char="q"/>
            </a:pPr>
            <a:r>
              <a:rPr lang="en-US" dirty="0"/>
              <a:t>Azure AD DS integrates with Azure AD, which itself can synchronize with an on-premises AD DS environment. This ability extends central identity use cases to traditional web applications that run in Azure as part of a lift-and-shift strategy.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4167667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kern="1200" dirty="0">
                <a:solidFill>
                  <a:schemeClr val="tx1"/>
                </a:solidFill>
                <a:effectLst/>
                <a:latin typeface="Segoe UI Light"/>
                <a:cs typeface="Segoe UI Light"/>
              </a:rPr>
              <a:t>Azure Policy (Storage) - Secure transfer to storage accounts should be enabled</a:t>
            </a:r>
          </a:p>
          <a:p>
            <a:endParaRPr lang="en-US" sz="850" kern="1200" dirty="0">
              <a:solidFill>
                <a:schemeClr val="tx1"/>
              </a:solidFill>
              <a:effectLst/>
              <a:latin typeface="Segoe UI Light"/>
              <a:cs typeface="Segoe UI Light"/>
            </a:endParaRPr>
          </a:p>
          <a:p>
            <a:r>
              <a:rPr lang="en-US" sz="850" dirty="0">
                <a:latin typeface="Segoe UI Light"/>
                <a:cs typeface="Segoe UI Light"/>
              </a:rPr>
              <a:t>Audit requirement of Secure transfer in your storage account. Secure transfer is an option that forces your storage account to accept requests only from secure connections (HTTPS). Use of HTTPS ensures authentication between the server and the service and protects data in transit from network layer attacks such as man-in-the-middle, eavesdropping, and session-hijacking.</a:t>
            </a:r>
          </a:p>
          <a:p>
            <a:endParaRPr lang="en-US" sz="850" dirty="0">
              <a:latin typeface="Segoe UI Light"/>
              <a:cs typeface="Segoe UI Light"/>
            </a:endParaRPr>
          </a:p>
          <a:p>
            <a:r>
              <a:rPr lang="en-US" sz="850" dirty="0">
                <a:latin typeface="Segoe UI Light"/>
                <a:cs typeface="Segoe UI Light"/>
              </a:rPr>
              <a:t>Available Effect(s): </a:t>
            </a:r>
            <a:r>
              <a:rPr lang="en-US" sz="850" b="1" dirty="0">
                <a:latin typeface="Segoe UI Light"/>
                <a:cs typeface="Segoe UI Light"/>
              </a:rPr>
              <a:t>Audit</a:t>
            </a:r>
            <a:r>
              <a:rPr lang="en-US" sz="850" dirty="0">
                <a:latin typeface="Segoe UI Light"/>
                <a:cs typeface="Segoe UI Light"/>
              </a:rPr>
              <a:t>, </a:t>
            </a:r>
            <a:r>
              <a:rPr lang="en-US" sz="850" b="1" dirty="0">
                <a:latin typeface="Segoe UI Light"/>
                <a:cs typeface="Segoe UI Light"/>
              </a:rPr>
              <a:t>Deny</a:t>
            </a:r>
            <a:r>
              <a:rPr lang="en-US" sz="850" dirty="0">
                <a:latin typeface="Segoe UI Light"/>
                <a:cs typeface="Segoe UI Light"/>
              </a:rPr>
              <a:t>, </a:t>
            </a:r>
            <a:r>
              <a:rPr lang="en-US" sz="850" b="1" dirty="0">
                <a:latin typeface="Segoe UI Light"/>
                <a:cs typeface="Segoe UI Light"/>
              </a:rPr>
              <a:t>Disabled</a:t>
            </a:r>
          </a:p>
          <a:p>
            <a:endParaRPr lang="en-US" sz="850" dirty="0">
              <a:latin typeface="Segoe UI Light"/>
              <a:cs typeface="Segoe UI Light"/>
            </a:endParaRPr>
          </a:p>
          <a:p>
            <a:r>
              <a:rPr lang="en-US" sz="850" dirty="0">
                <a:latin typeface="Segoe UI Light"/>
                <a:cs typeface="Segoe UI Light"/>
              </a:rPr>
              <a:t>Category: </a:t>
            </a:r>
            <a:r>
              <a:rPr lang="en-US" sz="850" b="1" dirty="0">
                <a:latin typeface="Segoe UI Light"/>
                <a:cs typeface="Segoe UI Light"/>
              </a:rPr>
              <a:t>Storage</a:t>
            </a: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60</a:t>
            </a:fld>
            <a:endParaRPr lang="en-US"/>
          </a:p>
        </p:txBody>
      </p:sp>
    </p:spTree>
    <p:extLst>
      <p:ext uri="{BB962C8B-B14F-4D97-AF65-F5344CB8AC3E}">
        <p14:creationId xmlns:p14="http://schemas.microsoft.com/office/powerpoint/2010/main" val="12306660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kern="1200" dirty="0">
                <a:solidFill>
                  <a:schemeClr val="tx1"/>
                </a:solidFill>
                <a:effectLst/>
                <a:latin typeface="Segoe UI Light"/>
                <a:cs typeface="Segoe UI Light"/>
              </a:rPr>
              <a:t>Azure Policy (SQL) - Deploy Advanced Data Security on SQL servers</a:t>
            </a:r>
          </a:p>
          <a:p>
            <a:endParaRPr lang="en-US" sz="850" kern="1200" dirty="0">
              <a:solidFill>
                <a:schemeClr val="tx1"/>
              </a:solidFill>
              <a:effectLst/>
              <a:latin typeface="Segoe UI Light"/>
              <a:cs typeface="Segoe UI Light"/>
            </a:endParaRPr>
          </a:p>
          <a:p>
            <a:r>
              <a:rPr lang="en-US" sz="850" kern="1200" dirty="0">
                <a:solidFill>
                  <a:schemeClr val="tx1"/>
                </a:solidFill>
                <a:effectLst/>
                <a:latin typeface="Segoe UI Light"/>
                <a:cs typeface="Segoe UI Light"/>
              </a:rPr>
              <a:t>This policy enables Advanced Data Security on SQL Servers.  This includes turning on Threat Detection and Vulnerability Assessment. It will automatically create a storage account in the same region and resource group as the SQL server to store scan results, with a '</a:t>
            </a:r>
            <a:r>
              <a:rPr lang="en-US" sz="850" kern="1200" dirty="0" err="1">
                <a:solidFill>
                  <a:schemeClr val="tx1"/>
                </a:solidFill>
                <a:effectLst/>
                <a:latin typeface="Segoe UI Light"/>
                <a:cs typeface="Segoe UI Light"/>
              </a:rPr>
              <a:t>sqlva</a:t>
            </a:r>
            <a:r>
              <a:rPr lang="en-US" sz="850" kern="1200" dirty="0">
                <a:solidFill>
                  <a:schemeClr val="tx1"/>
                </a:solidFill>
                <a:effectLst/>
                <a:latin typeface="Segoe UI Light"/>
                <a:cs typeface="Segoe UI Light"/>
              </a:rPr>
              <a:t>' prefix.</a:t>
            </a:r>
          </a:p>
          <a:p>
            <a:endParaRPr lang="en-US" sz="850" kern="1200" dirty="0">
              <a:solidFill>
                <a:schemeClr val="tx1"/>
              </a:solidFill>
              <a:effectLst/>
              <a:latin typeface="Segoe UI Light"/>
              <a:cs typeface="Segoe UI Light"/>
            </a:endParaRPr>
          </a:p>
          <a:p>
            <a:r>
              <a:rPr lang="en-US" sz="850" kern="1200" dirty="0">
                <a:solidFill>
                  <a:schemeClr val="tx1"/>
                </a:solidFill>
                <a:effectLst/>
                <a:latin typeface="Segoe UI Light"/>
                <a:cs typeface="Segoe UI Light"/>
              </a:rPr>
              <a:t>Available Effect(s): </a:t>
            </a:r>
            <a:r>
              <a:rPr lang="en-US" sz="850" b="1" kern="1200" dirty="0">
                <a:solidFill>
                  <a:schemeClr val="tx1"/>
                </a:solidFill>
                <a:effectLst/>
                <a:latin typeface="Segoe UI Light"/>
                <a:cs typeface="Segoe UI Light"/>
              </a:rPr>
              <a:t>DeployIfNotExists</a:t>
            </a:r>
          </a:p>
          <a:p>
            <a:endParaRPr lang="en-US" sz="850" kern="1200" dirty="0">
              <a:solidFill>
                <a:schemeClr val="tx1"/>
              </a:solidFill>
              <a:effectLst/>
              <a:latin typeface="Segoe UI Light"/>
              <a:cs typeface="Segoe UI Light"/>
            </a:endParaRPr>
          </a:p>
          <a:p>
            <a:r>
              <a:rPr lang="en-US" sz="850" kern="1200" dirty="0">
                <a:solidFill>
                  <a:schemeClr val="tx1"/>
                </a:solidFill>
                <a:effectLst/>
                <a:latin typeface="Segoe UI Light"/>
                <a:cs typeface="Segoe UI Light"/>
              </a:rPr>
              <a:t>Category: </a:t>
            </a:r>
            <a:r>
              <a:rPr lang="en-US" sz="850" b="1" kern="1200" dirty="0">
                <a:solidFill>
                  <a:schemeClr val="tx1"/>
                </a:solidFill>
                <a:effectLst/>
                <a:latin typeface="Segoe UI Light"/>
                <a:cs typeface="Segoe UI Light"/>
              </a:rPr>
              <a:t>SQL</a:t>
            </a:r>
          </a:p>
          <a:p>
            <a:endParaRPr lang="en-US" sz="850" kern="1200" dirty="0">
              <a:solidFill>
                <a:schemeClr val="tx1"/>
              </a:solidFill>
              <a:effectLst/>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30976186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kern="1200" dirty="0">
                <a:solidFill>
                  <a:schemeClr val="tx1"/>
                </a:solidFill>
                <a:effectLst/>
                <a:latin typeface="Segoe UI Light"/>
                <a:cs typeface="Segoe UI Light"/>
              </a:rPr>
              <a:t>Azure Policy (Kubernetes) - Kubernetes clusters should not use specific security capabilities</a:t>
            </a:r>
          </a:p>
          <a:p>
            <a:endParaRPr lang="en-US" sz="850" kern="1200" dirty="0">
              <a:solidFill>
                <a:schemeClr val="tx1"/>
              </a:solidFill>
              <a:effectLst/>
              <a:latin typeface="Segoe UI Light"/>
              <a:cs typeface="Segoe UI Light"/>
            </a:endParaRPr>
          </a:p>
          <a:p>
            <a:r>
              <a:rPr lang="en-US" sz="850" kern="1200" dirty="0">
                <a:solidFill>
                  <a:schemeClr val="tx1"/>
                </a:solidFill>
                <a:effectLst/>
                <a:latin typeface="Segoe UI Light"/>
                <a:cs typeface="Segoe UI Light"/>
              </a:rPr>
              <a:t>Prevent specific security capabilities in Kubernetes clusters to prevent ungranted privileges on the Pod resource. For more information, see https://aka.ms/kubepolicydoc. </a:t>
            </a:r>
          </a:p>
          <a:p>
            <a:endParaRPr lang="en-US" sz="850" kern="1200" dirty="0">
              <a:solidFill>
                <a:schemeClr val="tx1"/>
              </a:solidFill>
              <a:effectLst/>
              <a:latin typeface="Segoe UI Light"/>
              <a:cs typeface="Segoe UI Light"/>
            </a:endParaRPr>
          </a:p>
          <a:p>
            <a:pPr marL="0" indent="0">
              <a:buFont typeface="Arial" panose="020B0604020202020204" pitchFamily="34" charset="0"/>
              <a:buNone/>
            </a:pPr>
            <a:r>
              <a:rPr lang="en-US" sz="850" kern="1200" dirty="0">
                <a:solidFill>
                  <a:schemeClr val="tx1"/>
                </a:solidFill>
                <a:effectLst/>
                <a:latin typeface="Segoe UI Light"/>
                <a:cs typeface="Segoe UI Light"/>
              </a:rPr>
              <a:t>Available Effect(s): </a:t>
            </a:r>
            <a:r>
              <a:rPr lang="en-US" sz="850" b="1" kern="1200" dirty="0">
                <a:solidFill>
                  <a:schemeClr val="tx1"/>
                </a:solidFill>
                <a:effectLst/>
                <a:latin typeface="Segoe UI Light"/>
                <a:cs typeface="Segoe UI Light"/>
              </a:rPr>
              <a:t>Audit</a:t>
            </a:r>
            <a:r>
              <a:rPr lang="en-US" sz="850" kern="1200" dirty="0">
                <a:solidFill>
                  <a:schemeClr val="tx1"/>
                </a:solidFill>
                <a:effectLst/>
                <a:latin typeface="Segoe UI Light"/>
                <a:cs typeface="Segoe UI Light"/>
              </a:rPr>
              <a:t>, </a:t>
            </a:r>
            <a:r>
              <a:rPr lang="en-US" sz="850" b="1" kern="1200" dirty="0">
                <a:solidFill>
                  <a:schemeClr val="tx1"/>
                </a:solidFill>
                <a:effectLst/>
                <a:latin typeface="Segoe UI Light"/>
                <a:cs typeface="Segoe UI Light"/>
              </a:rPr>
              <a:t>Deny</a:t>
            </a:r>
            <a:r>
              <a:rPr lang="en-US" sz="850" kern="1200" dirty="0">
                <a:solidFill>
                  <a:schemeClr val="tx1"/>
                </a:solidFill>
                <a:effectLst/>
                <a:latin typeface="Segoe UI Light"/>
                <a:cs typeface="Segoe UI Light"/>
              </a:rPr>
              <a:t>, </a:t>
            </a:r>
            <a:r>
              <a:rPr lang="en-US" sz="850" b="1" kern="1200" dirty="0">
                <a:solidFill>
                  <a:schemeClr val="tx1"/>
                </a:solidFill>
                <a:effectLst/>
                <a:latin typeface="Segoe UI Light"/>
                <a:cs typeface="Segoe UI Light"/>
              </a:rPr>
              <a:t>Disabled</a:t>
            </a:r>
          </a:p>
          <a:p>
            <a:pPr marL="0" indent="0">
              <a:buFont typeface="Arial" panose="020B0604020202020204" pitchFamily="34" charset="0"/>
              <a:buNone/>
            </a:pPr>
            <a:endParaRPr lang="en-US" sz="850" b="0" kern="1200" dirty="0">
              <a:solidFill>
                <a:schemeClr val="tx1"/>
              </a:solidFill>
              <a:effectLst/>
              <a:latin typeface="Segoe UI Light"/>
              <a:cs typeface="Segoe UI Light"/>
            </a:endParaRPr>
          </a:p>
          <a:p>
            <a:pPr marL="0" indent="0">
              <a:buFont typeface="Arial" panose="020B0604020202020204" pitchFamily="34" charset="0"/>
              <a:buNone/>
            </a:pPr>
            <a:r>
              <a:rPr lang="en-US" sz="850" b="0" kern="1200" dirty="0">
                <a:solidFill>
                  <a:schemeClr val="tx1"/>
                </a:solidFill>
                <a:effectLst/>
                <a:latin typeface="Segoe UI Light"/>
                <a:cs typeface="Segoe UI Light"/>
              </a:rPr>
              <a:t>Category: </a:t>
            </a:r>
            <a:r>
              <a:rPr lang="en-US" sz="850" b="1" kern="1200" dirty="0">
                <a:solidFill>
                  <a:schemeClr val="tx1"/>
                </a:solidFill>
                <a:effectLst/>
                <a:latin typeface="Segoe UI Light"/>
                <a:cs typeface="Segoe UI Light"/>
              </a:rPr>
              <a:t>Kubernetes</a:t>
            </a:r>
          </a:p>
          <a:p>
            <a:endParaRPr lang="en-US" sz="850" kern="1200" dirty="0">
              <a:solidFill>
                <a:schemeClr val="tx1"/>
              </a:solidFill>
              <a:effectLst/>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62</a:t>
            </a:fld>
            <a:endParaRPr lang="en-US"/>
          </a:p>
        </p:txBody>
      </p:sp>
    </p:spTree>
    <p:extLst>
      <p:ext uri="{BB962C8B-B14F-4D97-AF65-F5344CB8AC3E}">
        <p14:creationId xmlns:p14="http://schemas.microsoft.com/office/powerpoint/2010/main" val="21755867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850" b="1" kern="1200" dirty="0">
                <a:solidFill>
                  <a:schemeClr val="tx1"/>
                </a:solidFill>
                <a:effectLst/>
                <a:latin typeface="Segoe UI Light"/>
                <a:cs typeface="Segoe UI Light"/>
              </a:rPr>
              <a:t>Azure Policy (Key Vault) - Keys should be backed by a hardware security module (HSM)</a:t>
            </a:r>
          </a:p>
          <a:p>
            <a:pPr marL="0" indent="0">
              <a:buFont typeface="Arial" panose="020B0604020202020204" pitchFamily="34" charset="0"/>
              <a:buNone/>
            </a:pPr>
            <a:endParaRPr lang="en-US" sz="850" kern="1200" dirty="0">
              <a:solidFill>
                <a:schemeClr val="tx1"/>
              </a:solidFill>
              <a:effectLst/>
              <a:latin typeface="Segoe UI Light"/>
              <a:cs typeface="Segoe UI Light"/>
            </a:endParaRPr>
          </a:p>
          <a:p>
            <a:pPr marL="0" indent="0">
              <a:buFont typeface="Arial" panose="020B0604020202020204" pitchFamily="34" charset="0"/>
              <a:buNone/>
            </a:pPr>
            <a:r>
              <a:rPr lang="en-US" sz="850" kern="1200" dirty="0">
                <a:solidFill>
                  <a:schemeClr val="tx1"/>
                </a:solidFill>
                <a:effectLst/>
                <a:latin typeface="Segoe UI Light"/>
                <a:cs typeface="Segoe UI Light"/>
              </a:rPr>
              <a:t>An HSM is a hardware security module that stores keys. An HSM provides a physical layer of protection for cryptographic keys. The cryptographic key cannot leave a physical HSM which provides a greater level of security than a software key.</a:t>
            </a:r>
          </a:p>
          <a:p>
            <a:pPr marL="0" indent="0">
              <a:buFont typeface="Arial" panose="020B0604020202020204" pitchFamily="34" charset="0"/>
              <a:buNone/>
            </a:pPr>
            <a:endParaRPr lang="en-US" sz="850" kern="1200" dirty="0">
              <a:solidFill>
                <a:schemeClr val="tx1"/>
              </a:solidFill>
              <a:effectLst/>
              <a:latin typeface="Segoe UI Light"/>
              <a:cs typeface="Segoe UI Light"/>
            </a:endParaRPr>
          </a:p>
          <a:p>
            <a:pPr marL="0" indent="0">
              <a:buFont typeface="Arial" panose="020B0604020202020204" pitchFamily="34" charset="0"/>
              <a:buNone/>
            </a:pPr>
            <a:r>
              <a:rPr lang="en-US" sz="850" kern="1200" dirty="0">
                <a:solidFill>
                  <a:schemeClr val="tx1"/>
                </a:solidFill>
                <a:effectLst/>
                <a:latin typeface="Segoe UI Light"/>
                <a:cs typeface="Segoe UI Light"/>
              </a:rPr>
              <a:t>Available Effect(s): </a:t>
            </a:r>
            <a:r>
              <a:rPr lang="en-US" sz="850" b="1" kern="1200" dirty="0">
                <a:solidFill>
                  <a:schemeClr val="tx1"/>
                </a:solidFill>
                <a:effectLst/>
                <a:latin typeface="Segoe UI Light"/>
                <a:cs typeface="Segoe UI Light"/>
              </a:rPr>
              <a:t>Audit</a:t>
            </a:r>
            <a:r>
              <a:rPr lang="en-US" sz="850" kern="1200" dirty="0">
                <a:solidFill>
                  <a:schemeClr val="tx1"/>
                </a:solidFill>
                <a:effectLst/>
                <a:latin typeface="Segoe UI Light"/>
                <a:cs typeface="Segoe UI Light"/>
              </a:rPr>
              <a:t>, </a:t>
            </a:r>
            <a:r>
              <a:rPr lang="en-US" sz="850" b="1" kern="1200" dirty="0">
                <a:solidFill>
                  <a:schemeClr val="tx1"/>
                </a:solidFill>
                <a:effectLst/>
                <a:latin typeface="Segoe UI Light"/>
                <a:cs typeface="Segoe UI Light"/>
              </a:rPr>
              <a:t>Deny</a:t>
            </a:r>
            <a:r>
              <a:rPr lang="en-US" sz="850" kern="1200" dirty="0">
                <a:solidFill>
                  <a:schemeClr val="tx1"/>
                </a:solidFill>
                <a:effectLst/>
                <a:latin typeface="Segoe UI Light"/>
                <a:cs typeface="Segoe UI Light"/>
              </a:rPr>
              <a:t>, </a:t>
            </a:r>
            <a:r>
              <a:rPr lang="en-US" sz="850" b="1" kern="1200" dirty="0">
                <a:solidFill>
                  <a:schemeClr val="tx1"/>
                </a:solidFill>
                <a:effectLst/>
                <a:latin typeface="Segoe UI Light"/>
                <a:cs typeface="Segoe UI Light"/>
              </a:rPr>
              <a:t>Disabled</a:t>
            </a:r>
          </a:p>
          <a:p>
            <a:pPr marL="0" indent="0">
              <a:buFont typeface="Arial" panose="020B0604020202020204" pitchFamily="34" charset="0"/>
              <a:buNone/>
            </a:pPr>
            <a:endParaRPr lang="en-US" sz="850" b="0" kern="1200" dirty="0">
              <a:solidFill>
                <a:schemeClr val="tx1"/>
              </a:solidFill>
              <a:effectLst/>
              <a:latin typeface="Segoe UI Light"/>
              <a:cs typeface="Segoe UI Light"/>
            </a:endParaRPr>
          </a:p>
          <a:p>
            <a:pPr marL="0" indent="0">
              <a:buFont typeface="Arial" panose="020B0604020202020204" pitchFamily="34" charset="0"/>
              <a:buNone/>
            </a:pPr>
            <a:r>
              <a:rPr lang="en-US" sz="850" b="0" kern="1200" dirty="0">
                <a:solidFill>
                  <a:schemeClr val="tx1"/>
                </a:solidFill>
                <a:effectLst/>
                <a:latin typeface="Segoe UI Light"/>
                <a:cs typeface="Segoe UI Light"/>
              </a:rPr>
              <a:t>Category: </a:t>
            </a:r>
            <a:r>
              <a:rPr lang="en-US" sz="850" b="1" kern="1200" dirty="0">
                <a:solidFill>
                  <a:schemeClr val="tx1"/>
                </a:solidFill>
                <a:effectLst/>
                <a:latin typeface="Segoe UI Light"/>
                <a:cs typeface="Segoe UI Light"/>
              </a:rPr>
              <a:t>Key Vault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63</a:t>
            </a:fld>
            <a:endParaRPr lang="en-US"/>
          </a:p>
        </p:txBody>
      </p:sp>
    </p:spTree>
    <p:extLst>
      <p:ext uri="{BB962C8B-B14F-4D97-AF65-F5344CB8AC3E}">
        <p14:creationId xmlns:p14="http://schemas.microsoft.com/office/powerpoint/2010/main" val="29647237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Role-Based Access Control</a:t>
            </a:r>
          </a:p>
          <a:p>
            <a:endParaRPr lang="en-US" sz="850" dirty="0">
              <a:latin typeface="Segoe UI Light"/>
              <a:cs typeface="Segoe UI Light"/>
            </a:endParaRPr>
          </a:p>
          <a:p>
            <a:r>
              <a:rPr lang="en-US" b="1" i="0" dirty="0"/>
              <a:t>What is Azure role-based access control (Azure RBAC)?</a:t>
            </a:r>
          </a:p>
          <a:p>
            <a:endParaRPr lang="en-US" dirty="0"/>
          </a:p>
          <a:p>
            <a:r>
              <a:rPr lang="en-US" dirty="0"/>
              <a:t>Azure RBAC is an authorization system built on Azure Resource Manager that provides fine-grained access management of Azure resources. Azure role-based access control (Azure RBAC) helps you manage who has access to Azure resources, what they can do with those resources, and what areas they have access to.</a:t>
            </a:r>
          </a:p>
          <a:p>
            <a:endParaRPr lang="en-US" dirty="0"/>
          </a:p>
          <a:p>
            <a:r>
              <a:rPr lang="en-US" b="1" i="0" dirty="0"/>
              <a:t>What can I do with Azure RBAC?</a:t>
            </a:r>
          </a:p>
          <a:p>
            <a:endParaRPr lang="en-US" dirty="0"/>
          </a:p>
          <a:p>
            <a:r>
              <a:rPr lang="en-US" dirty="0"/>
              <a:t>Here are some examples of what you can do with Azure RBAC:</a:t>
            </a:r>
          </a:p>
          <a:p>
            <a:endParaRPr lang="en-US" dirty="0"/>
          </a:p>
          <a:p>
            <a:pPr marL="171450" indent="-171450">
              <a:buFont typeface="Arial" panose="020B0604020202020204" pitchFamily="34" charset="0"/>
              <a:buChar char="•"/>
            </a:pPr>
            <a:r>
              <a:rPr lang="en-US" dirty="0"/>
              <a:t>Allow one user to manage virtual machines in a subscription and another user to manage virtual networks</a:t>
            </a:r>
          </a:p>
          <a:p>
            <a:pPr marL="171450" indent="-171450">
              <a:buFont typeface="Arial" panose="020B0604020202020204" pitchFamily="34" charset="0"/>
              <a:buChar char="•"/>
            </a:pPr>
            <a:r>
              <a:rPr lang="en-US" dirty="0"/>
              <a:t>Allow a DBA group to manage SQL databases in a subscription</a:t>
            </a:r>
          </a:p>
          <a:p>
            <a:pPr marL="171450" indent="-171450">
              <a:buFont typeface="Arial" panose="020B0604020202020204" pitchFamily="34" charset="0"/>
              <a:buChar char="•"/>
            </a:pPr>
            <a:r>
              <a:rPr lang="en-US" dirty="0"/>
              <a:t>Allow a user to manage all resources in a resource group, such as virtual machines, websites, and subnets</a:t>
            </a:r>
          </a:p>
          <a:p>
            <a:pPr marL="171450" indent="-171450">
              <a:buFont typeface="Arial" panose="020B0604020202020204" pitchFamily="34" charset="0"/>
              <a:buChar char="•"/>
            </a:pPr>
            <a:r>
              <a:rPr lang="en-US" dirty="0"/>
              <a:t>Allow an application to access all resources in a resource group</a:t>
            </a:r>
          </a:p>
          <a:p>
            <a:endParaRPr lang="en-US" dirty="0"/>
          </a:p>
          <a:p>
            <a:r>
              <a:rPr lang="en-US" b="1" i="0" dirty="0"/>
              <a:t>How Azure RBAC works</a:t>
            </a:r>
          </a:p>
          <a:p>
            <a:endParaRPr lang="en-US" dirty="0"/>
          </a:p>
          <a:p>
            <a:r>
              <a:rPr lang="en-US" dirty="0"/>
              <a:t>The way you control access to resources using Azure RBAC is to assign Azure roles. This is a key concept to understand – it's how permissions are enforced. </a:t>
            </a:r>
          </a:p>
          <a:p>
            <a:endParaRPr lang="en-US" dirty="0"/>
          </a:p>
          <a:p>
            <a:r>
              <a:rPr lang="en-US" dirty="0"/>
              <a:t>A role assignment consists of three elements: </a:t>
            </a:r>
            <a:r>
              <a:rPr lang="en-US" b="1" i="0" dirty="0"/>
              <a:t>1. security principal</a:t>
            </a:r>
            <a:r>
              <a:rPr lang="en-US" i="0" dirty="0"/>
              <a:t>, </a:t>
            </a:r>
            <a:r>
              <a:rPr lang="en-US" b="1" i="0" dirty="0"/>
              <a:t>2. role definition</a:t>
            </a:r>
            <a:r>
              <a:rPr lang="en-US" i="0" dirty="0"/>
              <a:t>, and </a:t>
            </a:r>
            <a:r>
              <a:rPr lang="en-US" b="1" i="0" dirty="0"/>
              <a:t>3. scope</a:t>
            </a:r>
            <a:r>
              <a:rPr lang="en-US" i="0" dirty="0"/>
              <a: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64</a:t>
            </a:fld>
            <a:endParaRPr lang="en-US"/>
          </a:p>
        </p:txBody>
      </p:sp>
    </p:spTree>
    <p:extLst>
      <p:ext uri="{BB962C8B-B14F-4D97-AF65-F5344CB8AC3E}">
        <p14:creationId xmlns:p14="http://schemas.microsoft.com/office/powerpoint/2010/main" val="17065684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Security Principal</a:t>
            </a:r>
          </a:p>
          <a:p>
            <a:endParaRPr lang="en-US" b="1" dirty="0"/>
          </a:p>
          <a:p>
            <a:r>
              <a:rPr lang="en-US" b="0" dirty="0"/>
              <a:t>A </a:t>
            </a:r>
            <a:r>
              <a:rPr lang="en-US" b="1" i="0" dirty="0"/>
              <a:t>security principal </a:t>
            </a:r>
            <a:r>
              <a:rPr lang="en-US" b="0" dirty="0"/>
              <a:t>is </a:t>
            </a:r>
            <a:r>
              <a:rPr lang="en-US" b="1" dirty="0"/>
              <a:t>an object </a:t>
            </a:r>
            <a:r>
              <a:rPr lang="en-US" b="0" dirty="0"/>
              <a:t>that represents a </a:t>
            </a:r>
            <a:r>
              <a:rPr lang="en-US" b="1" dirty="0"/>
              <a:t>user</a:t>
            </a:r>
            <a:r>
              <a:rPr lang="en-US" b="0" dirty="0"/>
              <a:t>, </a:t>
            </a:r>
            <a:r>
              <a:rPr lang="en-US" b="1" dirty="0"/>
              <a:t>group</a:t>
            </a:r>
            <a:r>
              <a:rPr lang="en-US" b="0" dirty="0"/>
              <a:t>, </a:t>
            </a:r>
            <a:r>
              <a:rPr lang="en-US" b="1" dirty="0"/>
              <a:t>service principal</a:t>
            </a:r>
            <a:r>
              <a:rPr lang="en-US" b="0" dirty="0"/>
              <a:t>, or </a:t>
            </a:r>
            <a:r>
              <a:rPr lang="en-US" b="1" dirty="0"/>
              <a:t>managed identity </a:t>
            </a:r>
            <a:r>
              <a:rPr lang="en-US" b="0" dirty="0"/>
              <a:t>that is requesting access to Azure resources. You can assign a role to any of these security principals.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65</a:t>
            </a:fld>
            <a:endParaRPr lang="en-US"/>
          </a:p>
        </p:txBody>
      </p:sp>
    </p:spTree>
    <p:extLst>
      <p:ext uri="{BB962C8B-B14F-4D97-AF65-F5344CB8AC3E}">
        <p14:creationId xmlns:p14="http://schemas.microsoft.com/office/powerpoint/2010/main" val="41986300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Role Assignments</a:t>
            </a:r>
          </a:p>
          <a:p>
            <a:endParaRPr lang="en-US" b="1" dirty="0"/>
          </a:p>
          <a:p>
            <a:r>
              <a:rPr lang="en-US" b="0" dirty="0"/>
              <a:t>A </a:t>
            </a:r>
            <a:r>
              <a:rPr lang="en-US" b="1" i="1" dirty="0"/>
              <a:t>role assignment </a:t>
            </a:r>
            <a:r>
              <a:rPr lang="en-US" b="0" dirty="0"/>
              <a:t>is the process of attaching a role definition to a user, group, service principal, or managed identity at a particular scope for the purpose of granting access. Access is granted by creating a role assignment, and access is revoked by removing a role assignment.</a:t>
            </a:r>
          </a:p>
          <a:p>
            <a:endParaRPr lang="en-US" b="0" dirty="0"/>
          </a:p>
          <a:p>
            <a:r>
              <a:rPr lang="en-US" b="0" dirty="0"/>
              <a:t>The following diagram shows an example of a role assignment. In this example, the Marketing group has been assigned the Contributor role for the pharma-sales resource group. This means that users in the Marketing group can create or manage any Azure resource in the pharma-sales resource group. Marketing users do not have access to resources outside the pharma-sales resource group, unless they are part of another role assignment.</a:t>
            </a:r>
          </a:p>
          <a:p>
            <a:endParaRPr lang="en-US" b="0" dirty="0"/>
          </a:p>
          <a:p>
            <a:r>
              <a:rPr lang="en-US" b="1" dirty="0"/>
              <a:t>Note:</a:t>
            </a:r>
            <a:r>
              <a:rPr lang="en-US" b="0" dirty="0"/>
              <a:t> You can assign roles using the Azure portal, Azure CLI, Azure PowerShell, Azure SDKs, or REST APIs.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66</a:t>
            </a:fld>
            <a:endParaRPr lang="en-US"/>
          </a:p>
        </p:txBody>
      </p:sp>
    </p:spTree>
    <p:extLst>
      <p:ext uri="{BB962C8B-B14F-4D97-AF65-F5344CB8AC3E}">
        <p14:creationId xmlns:p14="http://schemas.microsoft.com/office/powerpoint/2010/main" val="33130314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Scope</a:t>
            </a:r>
          </a:p>
          <a:p>
            <a:endParaRPr lang="en-US" b="1" dirty="0"/>
          </a:p>
          <a:p>
            <a:r>
              <a:rPr lang="en-US" b="1" i="1" dirty="0"/>
              <a:t>Scope </a:t>
            </a:r>
            <a:r>
              <a:rPr lang="en-US" dirty="0"/>
              <a:t>is the set of resources that the access applies to. When you assign a role, you can further limit the actions allowed by defining a scope. This is helpful if you want to make someone a Website Contributor, but only for one resource group.</a:t>
            </a:r>
          </a:p>
          <a:p>
            <a:endParaRPr lang="en-US" dirty="0"/>
          </a:p>
          <a:p>
            <a:r>
              <a:rPr lang="en-US" dirty="0"/>
              <a:t>In Azure, you can specify a scope at four levels: management group, subscription, resource group, or resource. Scopes are structured in a parent-child relationship. You can assign roles at any of these levels of scope.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67</a:t>
            </a:fld>
            <a:endParaRPr lang="en-US"/>
          </a:p>
        </p:txBody>
      </p:sp>
    </p:spTree>
    <p:extLst>
      <p:ext uri="{BB962C8B-B14F-4D97-AF65-F5344CB8AC3E}">
        <p14:creationId xmlns:p14="http://schemas.microsoft.com/office/powerpoint/2010/main" val="4389898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Groups</a:t>
            </a:r>
          </a:p>
          <a:p>
            <a:endParaRPr lang="en-US" b="1" dirty="0"/>
          </a:p>
          <a:p>
            <a:r>
              <a:rPr lang="en-US" b="0" dirty="0"/>
              <a:t>Role assignments are transitive for groups which means that if a user is a member of a group and that group is a member of another group that has a role assignment, the user will have the permissions in the role assignment.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68</a:t>
            </a:fld>
            <a:endParaRPr lang="en-US"/>
          </a:p>
        </p:txBody>
      </p:sp>
    </p:spTree>
    <p:extLst>
      <p:ext uri="{BB962C8B-B14F-4D97-AF65-F5344CB8AC3E}">
        <p14:creationId xmlns:p14="http://schemas.microsoft.com/office/powerpoint/2010/main" val="31999915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Multiple Role Assignments</a:t>
            </a:r>
          </a:p>
          <a:p>
            <a:endParaRPr lang="en-US" b="1" dirty="0"/>
          </a:p>
          <a:p>
            <a:r>
              <a:rPr lang="en-US" b="0" dirty="0"/>
              <a:t>So, what happens if you have multiple overlapping role assignments? Azure RBAC is an additive model, so your effective permissions are the sum of your role assignments. Consider the following example where a user is granted the Contributor role at the subscription scope and the Reader role on a resource group. The sum of the Contributor permissions and the Reader permissions is effectively the Contributor role for the subscription. Therefore, in this case, the Reader role assignment has no impact.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69</a:t>
            </a:fld>
            <a:endParaRPr lang="en-US"/>
          </a:p>
        </p:txBody>
      </p:sp>
    </p:spTree>
    <p:extLst>
      <p:ext uri="{BB962C8B-B14F-4D97-AF65-F5344CB8AC3E}">
        <p14:creationId xmlns:p14="http://schemas.microsoft.com/office/powerpoint/2010/main" val="706737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DS and Azure AD</a:t>
            </a:r>
          </a:p>
          <a:p>
            <a:endParaRPr lang="en-US" dirty="0"/>
          </a:p>
          <a:p>
            <a:pPr marL="228600" indent="-228600">
              <a:buFont typeface="+mj-lt"/>
              <a:buAutoNum type="arabicPeriod"/>
            </a:pPr>
            <a:r>
              <a:rPr lang="en-US" b="1" dirty="0"/>
              <a:t>Azure AD </a:t>
            </a:r>
            <a:r>
              <a:rPr lang="en-US" dirty="0"/>
              <a:t>lets you </a:t>
            </a:r>
            <a:r>
              <a:rPr lang="en-US" b="1" dirty="0"/>
              <a:t>manage the identity of devices </a:t>
            </a:r>
            <a:r>
              <a:rPr lang="en-US" dirty="0"/>
              <a:t>used by the organization and control access to corporate resources from those devices. </a:t>
            </a:r>
          </a:p>
          <a:p>
            <a:pPr marL="228600" indent="-228600">
              <a:buFont typeface="+mj-lt"/>
              <a:buAutoNum type="arabicPeriod"/>
            </a:pPr>
            <a:endParaRPr lang="en-US" dirty="0"/>
          </a:p>
          <a:p>
            <a:pPr marL="228600" indent="-228600">
              <a:buFont typeface="+mj-lt"/>
              <a:buAutoNum type="arabicPeriod"/>
            </a:pPr>
            <a:r>
              <a:rPr lang="en-US" dirty="0"/>
              <a:t>Users can also register their </a:t>
            </a:r>
            <a:r>
              <a:rPr lang="en-US" b="1" dirty="0"/>
              <a:t>personal device (a bring-your-own (BYO) model)</a:t>
            </a:r>
            <a:r>
              <a:rPr lang="en-US" dirty="0"/>
              <a:t> with Azure AD, which provides the device with an identity. </a:t>
            </a:r>
          </a:p>
          <a:p>
            <a:pPr marL="228600" indent="-228600">
              <a:buFont typeface="+mj-lt"/>
              <a:buAutoNum type="arabicPeriod"/>
            </a:pPr>
            <a:endParaRPr lang="en-US" dirty="0"/>
          </a:p>
          <a:p>
            <a:pPr marL="228600" indent="-228600">
              <a:buFont typeface="+mj-lt"/>
              <a:buAutoNum type="arabicPeriod"/>
            </a:pPr>
            <a:r>
              <a:rPr lang="en-US" dirty="0"/>
              <a:t>Azure AD then </a:t>
            </a:r>
            <a:r>
              <a:rPr lang="en-US" b="1" dirty="0"/>
              <a:t>authenticates the device </a:t>
            </a:r>
            <a:r>
              <a:rPr lang="en-US" dirty="0"/>
              <a:t>when a user signs into Azure AD and uses the device to access secured resources. </a:t>
            </a:r>
          </a:p>
          <a:p>
            <a:pPr marL="228600" indent="-228600">
              <a:buFont typeface="+mj-lt"/>
              <a:buAutoNum type="arabicPeriod"/>
            </a:pPr>
            <a:endParaRPr lang="en-US" dirty="0"/>
          </a:p>
          <a:p>
            <a:pPr marL="228600" indent="-228600">
              <a:buFont typeface="+mj-lt"/>
              <a:buAutoNum type="arabicPeriod"/>
            </a:pPr>
            <a:r>
              <a:rPr lang="en-US" dirty="0"/>
              <a:t>The device can be managed using Mobile Device Management (MDM) software like </a:t>
            </a:r>
            <a:r>
              <a:rPr lang="en-US" b="1" dirty="0"/>
              <a:t>Microsoft Intune</a:t>
            </a:r>
            <a:r>
              <a:rPr lang="en-US" dirty="0"/>
              <a:t>. </a:t>
            </a:r>
          </a:p>
          <a:p>
            <a:pPr marL="228600" indent="-228600">
              <a:buFont typeface="+mj-lt"/>
              <a:buAutoNum type="arabicPeriod"/>
            </a:pPr>
            <a:endParaRPr lang="en-US" dirty="0"/>
          </a:p>
          <a:p>
            <a:pPr marL="228600" indent="-228600">
              <a:buFont typeface="+mj-lt"/>
              <a:buAutoNum type="arabicPeriod"/>
            </a:pPr>
            <a:r>
              <a:rPr lang="en-US" dirty="0"/>
              <a:t>This management ability lets you </a:t>
            </a:r>
            <a:r>
              <a:rPr lang="en-US" b="1" dirty="0"/>
              <a:t>restrict access to sensitive resources </a:t>
            </a:r>
            <a:r>
              <a:rPr lang="en-US" dirty="0"/>
              <a:t>to </a:t>
            </a:r>
            <a:r>
              <a:rPr lang="en-US" b="1" dirty="0"/>
              <a:t>managed</a:t>
            </a:r>
            <a:r>
              <a:rPr lang="en-US" dirty="0"/>
              <a:t> and </a:t>
            </a:r>
            <a:r>
              <a:rPr lang="en-US" b="1" dirty="0"/>
              <a:t>policy-compliant</a:t>
            </a:r>
            <a:r>
              <a:rPr lang="en-US" dirty="0"/>
              <a:t> devices.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Note</a:t>
            </a:r>
            <a:r>
              <a:rPr lang="en-US" dirty="0"/>
              <a:t>: Traditional computers and laptops can also join Azure AD. </a:t>
            </a:r>
          </a:p>
          <a:p>
            <a:endParaRPr lang="en-US" dirty="0"/>
          </a:p>
          <a:p>
            <a:r>
              <a:rPr lang="en-US" dirty="0"/>
              <a:t>This mechanism offers the same benefits of registering a personal device with Azure AD, such as allowing users to sign into the device using their corporate credentials.</a:t>
            </a:r>
          </a:p>
          <a:p>
            <a:endParaRPr lang="en-US" dirty="0"/>
          </a:p>
          <a:p>
            <a:r>
              <a:rPr lang="en-US" dirty="0"/>
              <a:t>Azure AD </a:t>
            </a:r>
            <a:r>
              <a:rPr lang="en-US" b="1" dirty="0"/>
              <a:t>joined devices </a:t>
            </a:r>
            <a:r>
              <a:rPr lang="en-US" dirty="0"/>
              <a:t>give you the following benefits:</a:t>
            </a:r>
          </a:p>
          <a:p>
            <a:endParaRPr lang="en-US" dirty="0"/>
          </a:p>
          <a:p>
            <a:pPr marL="171450" indent="-171450">
              <a:buFont typeface="Arial" panose="020B0604020202020204" pitchFamily="34" charset="0"/>
              <a:buChar char="•"/>
            </a:pPr>
            <a:r>
              <a:rPr lang="en-US" dirty="0"/>
              <a:t>Single sign-on (SSO) to applications secured by Azure AD.</a:t>
            </a:r>
          </a:p>
          <a:p>
            <a:pPr marL="171450" indent="-171450">
              <a:buFont typeface="Arial" panose="020B0604020202020204" pitchFamily="34" charset="0"/>
              <a:buChar char="•"/>
            </a:pPr>
            <a:r>
              <a:rPr lang="en-US" dirty="0"/>
              <a:t>Enterprise policy-compliant roaming of user settings across devices.</a:t>
            </a:r>
          </a:p>
          <a:p>
            <a:pPr marL="171450" indent="-171450">
              <a:buFont typeface="Arial" panose="020B0604020202020204" pitchFamily="34" charset="0"/>
              <a:buChar char="•"/>
            </a:pPr>
            <a:r>
              <a:rPr lang="en-US" dirty="0"/>
              <a:t>Access to the Windows Store for Business using corporate credentials.</a:t>
            </a:r>
          </a:p>
          <a:p>
            <a:pPr marL="171450" indent="-171450">
              <a:buFont typeface="Arial" panose="020B0604020202020204" pitchFamily="34" charset="0"/>
              <a:buChar char="•"/>
            </a:pPr>
            <a:r>
              <a:rPr lang="en-US" dirty="0"/>
              <a:t>Windows Hello for Business.</a:t>
            </a:r>
          </a:p>
          <a:p>
            <a:pPr marL="171450" indent="-171450">
              <a:buFont typeface="Arial" panose="020B0604020202020204" pitchFamily="34" charset="0"/>
              <a:buChar char="•"/>
            </a:pPr>
            <a:r>
              <a:rPr lang="en-US" dirty="0"/>
              <a:t>Restricted access to apps and resources from devices compliant with corporate policy.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7800134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Role-Based Access Control – Role Definition</a:t>
            </a:r>
          </a:p>
          <a:p>
            <a:endParaRPr lang="en-US" b="1" dirty="0"/>
          </a:p>
          <a:p>
            <a:r>
              <a:rPr lang="en-US" dirty="0"/>
              <a:t>A </a:t>
            </a:r>
            <a:r>
              <a:rPr lang="en-US" b="1" i="1" dirty="0"/>
              <a:t>role definition </a:t>
            </a:r>
            <a:r>
              <a:rPr lang="en-US" dirty="0"/>
              <a:t>is a collection of permissions. It's typically just called a role. A role definition lists the actions that can be performed, such as read, write, and delete. Roles can be high-level, like owner, or specific, like virtual machine reader.</a:t>
            </a:r>
          </a:p>
          <a:p>
            <a:endParaRPr lang="en-US" dirty="0"/>
          </a:p>
          <a:p>
            <a:r>
              <a:rPr lang="en-US" dirty="0"/>
              <a:t>Azure includes several built-in roles that you can use. For example, the Virtual Machine Contributor role allows a user to create and manage virtual machines. If the built-in roles don't meet the specific needs of your organization, you can create your own Azure custom roles.</a:t>
            </a: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70</a:t>
            </a:fld>
            <a:endParaRPr lang="en-US"/>
          </a:p>
        </p:txBody>
      </p:sp>
    </p:spTree>
    <p:extLst>
      <p:ext uri="{BB962C8B-B14F-4D97-AF65-F5344CB8AC3E}">
        <p14:creationId xmlns:p14="http://schemas.microsoft.com/office/powerpoint/2010/main" val="30500771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Classic subscription administrator roles, Azure RBAC roles, and Azure AD administrator roles - https://docs.microsoft.com/en-us/azure/role-based-access-control/rbac-and-directory-admin-roles</a:t>
            </a:r>
          </a:p>
          <a:p>
            <a:endParaRPr lang="en-US" sz="850" dirty="0">
              <a:cs typeface="Segoe UI Light"/>
            </a:endParaRPr>
          </a:p>
          <a:p>
            <a:r>
              <a:rPr lang="en-US" sz="850" dirty="0">
                <a:latin typeface="Segoe UI Light"/>
                <a:cs typeface="Segoe UI Light"/>
              </a:rPr>
              <a:t>The above diagram depicts how the classic subscription administrator roles, RBAC roles, and Azure AD administrator roles are related at a high level. Roles assigned at a higher scope, like an entire subscription, are inherited by child scopes, like service instances.</a:t>
            </a:r>
          </a:p>
          <a:p>
            <a:endParaRPr lang="en-US" dirty="0"/>
          </a:p>
          <a:p>
            <a:r>
              <a:rPr lang="en-US" sz="850" dirty="0">
                <a:latin typeface="Segoe UI Light"/>
                <a:cs typeface="Segoe UI Light"/>
              </a:rPr>
              <a:t>After you extend your on-premises Active Directory to the cloud by using Azure AD Connect, your employees can use and manage their Azure subscriptions by using their existing work identities. These Azure subscriptions automatically connect to Azure AD for SSO and access management. When you disable an on-premises Active Directory account, it automatically loses access to all Azure subscriptions connected with Azure AD. RBAC enables fine-grained access management for Azure. Using RBAC, you can grant just the amount of access that users need to perform their jobs. For example, you can use RBAC to let one employee manage virtual machines in a subscription while another manages SQL databases within the same subscription. </a:t>
            </a:r>
            <a:endParaRPr lang="en-US" sz="850" dirty="0">
              <a:cs typeface="Segoe UI Light"/>
            </a:endParaRPr>
          </a:p>
          <a:p>
            <a:endParaRPr lang="en-US" sz="850" dirty="0">
              <a:cs typeface="Segoe UI Light"/>
            </a:endParaRPr>
          </a:p>
          <a:p>
            <a:r>
              <a:rPr lang="en-US" sz="850" i="1" dirty="0">
                <a:latin typeface="Segoe UI Light"/>
                <a:cs typeface="Segoe UI Light"/>
              </a:rPr>
              <a:t>Each Azure subscription is associated with one Azure AD directory</a:t>
            </a:r>
            <a:r>
              <a:rPr lang="en-US" sz="850" dirty="0">
                <a:latin typeface="Segoe UI Light"/>
                <a:cs typeface="Segoe UI Light"/>
              </a:rPr>
              <a:t>. Users, groups, and applications in that directory can manage resources in the Azure subscription. Grant access by assigning the appropriate RBAC role to users, groups, and applications at a certain scope. The scope of a role assignment can be a subscription, a resource group, or a single resource. A role assigned at a parent scope also grants access to the child scopes contained within it. For example, a user with access to a resource group can manage all the resources it contains, like websites, virtual machines, and subnets. The RBAC role that you assign dictates what resources the user, group, or application can manage within that scope. The scope of a role assignment can be a subscription, a resource group, or a single resource.</a:t>
            </a:r>
          </a:p>
          <a:p>
            <a:endParaRPr lang="en-US" sz="850" dirty="0">
              <a:latin typeface="Segoe UI Light"/>
              <a:cs typeface="Segoe UI Light"/>
            </a:endParaRPr>
          </a:p>
          <a:p>
            <a:r>
              <a:rPr lang="en-US" sz="850" dirty="0">
                <a:latin typeface="Segoe UI Light"/>
                <a:cs typeface="Segoe UI Light"/>
              </a:rPr>
              <a:t>RBAC includes many </a:t>
            </a:r>
            <a:r>
              <a:rPr lang="en-US" sz="850" u="sng" dirty="0">
                <a:latin typeface="Segoe UI Light"/>
                <a:cs typeface="Segoe UI Light"/>
                <a:hlinkClick r:id="rId3"/>
              </a:rPr>
              <a:t>built-in roles</a:t>
            </a:r>
            <a:r>
              <a:rPr lang="en-US" sz="850" dirty="0">
                <a:latin typeface="Segoe UI Light"/>
                <a:cs typeface="Segoe UI Light"/>
              </a:rPr>
              <a:t>, which you can assign at different scopes, and allows you to create your own custom roles. To manage resources in Azure AD, such as users, groups, and domains, several Azure AD administrator roles exist.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71</a:t>
            </a:fld>
            <a:endParaRPr lang="en-US"/>
          </a:p>
        </p:txBody>
      </p:sp>
    </p:spTree>
    <p:extLst>
      <p:ext uri="{BB962C8B-B14F-4D97-AF65-F5344CB8AC3E}">
        <p14:creationId xmlns:p14="http://schemas.microsoft.com/office/powerpoint/2010/main" val="5016260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Azure Policy and RBAC - </a:t>
            </a:r>
            <a:r>
              <a:rPr lang="en-US" sz="850" dirty="0">
                <a:latin typeface="Segoe UI Light"/>
                <a:cs typeface="Segoe UI Light"/>
                <a:hlinkClick r:id="rId3"/>
              </a:rPr>
              <a:t>https://docs.microsoft.com/en-us/azure/governance/policy/overview#azure-policy-and-rbac</a:t>
            </a:r>
          </a:p>
          <a:p>
            <a:endParaRPr lang="en-US" sz="850" dirty="0">
              <a:cs typeface="Segoe UI Light"/>
            </a:endParaRPr>
          </a:p>
          <a:p>
            <a:r>
              <a:rPr lang="en-US" sz="850" b="1" dirty="0">
                <a:cs typeface="Segoe UI Light"/>
              </a:rPr>
              <a:t>The GOAL of this slide </a:t>
            </a:r>
            <a:r>
              <a:rPr lang="en-US" sz="850" dirty="0">
                <a:cs typeface="Segoe UI Light"/>
              </a:rPr>
              <a:t>– Azure RBAC and Azure Policy working together makes for a more secure system.  Either one alone of focuses on part of the security picture.</a:t>
            </a:r>
          </a:p>
          <a:p>
            <a:r>
              <a:rPr lang="en-US" sz="850" b="1" dirty="0">
                <a:cs typeface="Segoe UI Light"/>
              </a:rPr>
              <a:t>Slide RBAC box presentation </a:t>
            </a:r>
            <a:r>
              <a:rPr lang="en-US" sz="850" dirty="0">
                <a:cs typeface="Segoe UI Light"/>
              </a:rPr>
              <a:t>– Users in your Azure AD are assigned built-in or custom roles that can perform certain tasks.  Those roles have specific conditions like MFA or a specific device that are evaluated to see if the user can perform the task.  If the user meets the condition, they are granted access to the operation.</a:t>
            </a:r>
          </a:p>
          <a:p>
            <a:r>
              <a:rPr lang="en-US" sz="850" b="1" dirty="0">
                <a:cs typeface="Segoe UI Light"/>
              </a:rPr>
              <a:t>Slide Policy box presentation </a:t>
            </a:r>
            <a:r>
              <a:rPr lang="en-US" sz="850" dirty="0">
                <a:cs typeface="Segoe UI Light"/>
              </a:rPr>
              <a:t>– Resources in your Azure subscription have properties.  There are rules (stored in the policy) that define what the corporate standard is for that resource (All VMs have to have a firewall running as example).  Those properties are evaluated against the policy definition, and if they match the resource is reported as compliant.</a:t>
            </a:r>
          </a:p>
          <a:p>
            <a:endParaRPr lang="en-US" sz="850" dirty="0">
              <a:cs typeface="Segoe UI Light"/>
            </a:endParaRPr>
          </a:p>
          <a:p>
            <a:r>
              <a:rPr lang="en-US" sz="850" dirty="0">
                <a:latin typeface="Segoe UI Light"/>
                <a:cs typeface="Segoe UI Light"/>
              </a:rPr>
              <a:t>There are a few key differences between Azure Policy and role-based access control (RBAC). Azure Policy evaluates state by examining properties on resources which are represented in Resource Manager and properties of some Resource Providers. Azure Policy doesn't restrict actions (also called </a:t>
            </a:r>
            <a:r>
              <a:rPr lang="en-US" sz="850" i="1" dirty="0">
                <a:latin typeface="Segoe UI Light"/>
                <a:cs typeface="Segoe UI Light"/>
              </a:rPr>
              <a:t>operations</a:t>
            </a:r>
            <a:r>
              <a:rPr lang="en-US" sz="850" dirty="0">
                <a:latin typeface="Segoe UI Light"/>
                <a:cs typeface="Segoe UI Light"/>
              </a:rPr>
              <a:t>). Azure Policy ensures that resource state is compliant to your business rules without concern for who made the change or who has permission to make a change.</a:t>
            </a:r>
          </a:p>
          <a:p>
            <a:endParaRPr lang="en-US" sz="850" dirty="0">
              <a:latin typeface="Segoe UI Light"/>
              <a:cs typeface="Segoe UI Light"/>
            </a:endParaRPr>
          </a:p>
          <a:p>
            <a:r>
              <a:rPr lang="en-US" sz="850" dirty="0">
                <a:latin typeface="Segoe UI Light"/>
                <a:cs typeface="Segoe UI Light"/>
              </a:rPr>
              <a:t>RBAC focuses on managing user actions at different scopes. If control of an action is required, then RBAC is the correct tool to use. Even if an individual has access to perform an action, if the result is a non-compliant resource, Azure Policy still blocks the create or update.</a:t>
            </a:r>
          </a:p>
          <a:p>
            <a:endParaRPr lang="en-US" sz="850" dirty="0">
              <a:latin typeface="Segoe UI Light"/>
              <a:cs typeface="Segoe UI Light"/>
            </a:endParaRPr>
          </a:p>
          <a:p>
            <a:r>
              <a:rPr lang="en-US" sz="850" dirty="0">
                <a:latin typeface="Segoe UI Light"/>
                <a:cs typeface="Segoe UI Light"/>
              </a:rPr>
              <a:t>The combination of RBAC and Azure Policy provide full scope control in Azure.</a:t>
            </a:r>
          </a:p>
          <a:p>
            <a:endParaRPr lang="en-US" sz="850" dirty="0">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72</a:t>
            </a:fld>
            <a:endParaRPr lang="en-US"/>
          </a:p>
        </p:txBody>
      </p:sp>
    </p:spTree>
    <p:extLst>
      <p:ext uri="{BB962C8B-B14F-4D97-AF65-F5344CB8AC3E}">
        <p14:creationId xmlns:p14="http://schemas.microsoft.com/office/powerpoint/2010/main" val="153635638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50" dirty="0">
                <a:latin typeface="Segoe UI Light"/>
                <a:cs typeface="Segoe UI Light"/>
              </a:rPr>
              <a:t>Azure built-in roles - </a:t>
            </a:r>
            <a:r>
              <a:rPr lang="en-AU" sz="850" dirty="0">
                <a:latin typeface="Segoe UI Light"/>
                <a:cs typeface="Segoe UI Light"/>
                <a:hlinkClick r:id="rId3"/>
              </a:rPr>
              <a:t>https://docs.microsoft.com/en-us/azure/role-based-access-control/built-in-roles</a:t>
            </a:r>
            <a:endParaRPr lang="en-US" sz="850" dirty="0">
              <a:latin typeface="Segoe UI Light"/>
              <a:cs typeface="Segoe UI Light"/>
            </a:endParaRPr>
          </a:p>
          <a:p>
            <a:endParaRPr lang="en-AU" sz="850" dirty="0">
              <a:latin typeface="Segoe UI Light"/>
              <a:cs typeface="Segoe UI Light"/>
            </a:endParaRPr>
          </a:p>
          <a:p>
            <a:r>
              <a:rPr lang="en-US" dirty="0"/>
              <a:t>Describe Azure AD roles. Explain how roles are used and how you create roles.</a:t>
            </a:r>
          </a:p>
          <a:p>
            <a:endParaRPr lang="en-AU" dirty="0"/>
          </a:p>
          <a:p>
            <a:r>
              <a:rPr lang="en-AU" dirty="0"/>
              <a:t>Azure role-based access control (RBAC) has several Azure built-in roles that you can assign to users, groups, service principals, and managed identities. Role assignments are the way you control access to Azure resources. If the built-in roles don't meet the specific needs of your organization, you can create your own Azure custom roles.</a:t>
            </a:r>
          </a:p>
          <a:p>
            <a:endParaRPr lang="en-AU" sz="850" dirty="0">
              <a:cs typeface="Segoe UI Light"/>
            </a:endParaRPr>
          </a:p>
          <a:p>
            <a:endParaRPr lang="en-AU" dirty="0">
              <a:cs typeface="Segoe UI Light" pitchFamily="34" charset="0"/>
            </a:endParaRPr>
          </a:p>
          <a:p>
            <a:endParaRPr lang="en-US" dirty="0">
              <a:cs typeface="Segoe UI Light"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73</a:t>
            </a:fld>
            <a:endParaRPr lang="en-US"/>
          </a:p>
        </p:txBody>
      </p:sp>
    </p:spTree>
    <p:extLst>
      <p:ext uri="{BB962C8B-B14F-4D97-AF65-F5344CB8AC3E}">
        <p14:creationId xmlns:p14="http://schemas.microsoft.com/office/powerpoint/2010/main" val="33370755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a:latin typeface="Segoe UI Light"/>
                <a:cs typeface="Segoe UI Light"/>
              </a:rPr>
              <a:t>Lock resources to prevent unexpected change - https://docs.microsoft.com/en-us/azure/azure-resource-manager/resource-group-lock-resources</a:t>
            </a:r>
          </a:p>
          <a:p>
            <a:endParaRPr lang="en-US" sz="850">
              <a:latin typeface="Segoe UI Light"/>
              <a:cs typeface="Segoe UI Light"/>
            </a:endParaRPr>
          </a:p>
          <a:p>
            <a:r>
              <a:rPr lang="en-US" sz="850">
                <a:latin typeface="Segoe UI Light"/>
                <a:cs typeface="Segoe UI Light"/>
              </a:rPr>
              <a:t>As an administrator, you may need to lock a subscription, resource group, or resource to prevent other users in your organization from accidentally deleting or modifying critical resources. You can set the lock level to </a:t>
            </a:r>
            <a:r>
              <a:rPr lang="en-US" sz="850" b="1" dirty="0">
                <a:latin typeface="Segoe UI Light"/>
                <a:cs typeface="Segoe UI Light"/>
              </a:rPr>
              <a:t>CanNotDelete</a:t>
            </a:r>
            <a:r>
              <a:rPr lang="en-US" sz="850">
                <a:latin typeface="Segoe UI Light"/>
                <a:cs typeface="Segoe UI Light"/>
              </a:rPr>
              <a:t> or </a:t>
            </a:r>
            <a:r>
              <a:rPr lang="en-US" sz="850" b="1" dirty="0">
                <a:latin typeface="Segoe UI Light"/>
                <a:cs typeface="Segoe UI Light"/>
              </a:rPr>
              <a:t>ReadOnly</a:t>
            </a:r>
            <a:r>
              <a:rPr lang="en-US" sz="850">
                <a:latin typeface="Segoe UI Light"/>
                <a:cs typeface="Segoe UI Light"/>
              </a:rPr>
              <a:t>. In the portal, the locks are called </a:t>
            </a:r>
            <a:r>
              <a:rPr lang="en-US" sz="850" b="1">
                <a:latin typeface="Segoe UI Light"/>
                <a:cs typeface="Segoe UI Light"/>
              </a:rPr>
              <a:t>Delete</a:t>
            </a:r>
            <a:r>
              <a:rPr lang="en-US" sz="850">
                <a:latin typeface="Segoe UI Light"/>
                <a:cs typeface="Segoe UI Light"/>
              </a:rPr>
              <a:t> and </a:t>
            </a:r>
            <a:r>
              <a:rPr lang="en-US" sz="850" b="1">
                <a:latin typeface="Segoe UI Light"/>
                <a:cs typeface="Segoe UI Light"/>
              </a:rPr>
              <a:t>Read-only</a:t>
            </a:r>
            <a:r>
              <a:rPr lang="en-US" sz="850">
                <a:latin typeface="Segoe UI Light"/>
                <a:cs typeface="Segoe UI Light"/>
              </a:rPr>
              <a:t> respectively.</a:t>
            </a:r>
          </a:p>
          <a:p>
            <a:endParaRPr lang="en-US" sz="850">
              <a:latin typeface="Segoe UI Light"/>
              <a:cs typeface="Segoe UI Light"/>
            </a:endParaRPr>
          </a:p>
          <a:p>
            <a:pPr marL="212725" lvl="1" indent="-105410"/>
            <a:r>
              <a:rPr lang="en-US" sz="850" b="1" dirty="0">
                <a:latin typeface="Segoe UI Light"/>
                <a:cs typeface="Segoe UI Light"/>
              </a:rPr>
              <a:t>CanNotDelete</a:t>
            </a:r>
            <a:r>
              <a:rPr lang="en-US" sz="850">
                <a:latin typeface="Segoe UI Light"/>
                <a:cs typeface="Segoe UI Light"/>
              </a:rPr>
              <a:t> means authorized users can still read and modify a resource, but they can't delete the resource.</a:t>
            </a:r>
          </a:p>
          <a:p>
            <a:pPr marL="212725" lvl="1" indent="-105410"/>
            <a:r>
              <a:rPr lang="en-US" sz="850" b="1" dirty="0">
                <a:latin typeface="Segoe UI Light"/>
                <a:cs typeface="Segoe UI Light"/>
              </a:rPr>
              <a:t>ReadOnly</a:t>
            </a:r>
            <a:r>
              <a:rPr lang="en-US" sz="850">
                <a:latin typeface="Segoe UI Light"/>
                <a:cs typeface="Segoe UI Light"/>
              </a:rPr>
              <a:t> means authorized users can read a resource, but they can't delete or update the resource. Applying this lock is similar to restricting all authorized users to the permissions granted by the </a:t>
            </a:r>
            <a:r>
              <a:rPr lang="en-US" sz="850" b="1">
                <a:latin typeface="Segoe UI Light"/>
                <a:cs typeface="Segoe UI Light"/>
              </a:rPr>
              <a:t>Reader</a:t>
            </a:r>
            <a:r>
              <a:rPr lang="en-US" sz="850">
                <a:latin typeface="Segoe UI Light"/>
                <a:cs typeface="Segoe UI Light"/>
              </a:rPr>
              <a:t> role.</a:t>
            </a:r>
          </a:p>
          <a:p>
            <a:pPr marL="212725" lvl="1" indent="-105410"/>
            <a:endParaRPr lang="en-US" sz="850">
              <a:latin typeface="Segoe UI Light"/>
              <a:cs typeface="Segoe UI Light"/>
            </a:endParaRPr>
          </a:p>
          <a:p>
            <a:r>
              <a:rPr lang="en-US" sz="850" kern="1200">
                <a:solidFill>
                  <a:schemeClr val="tx1"/>
                </a:solidFill>
                <a:effectLst/>
                <a:latin typeface="Segoe UI Light"/>
                <a:cs typeface="Segoe UI Light"/>
              </a:rPr>
              <a:t>✔ Only Owner and User Access Administrator roles can create or delete management locks.</a:t>
            </a:r>
            <a:r>
              <a:rPr lang="en-US" sz="850">
                <a:latin typeface="Segoe UI Light"/>
                <a:cs typeface="Segoe UI Light"/>
              </a:rPr>
              <a:t> </a:t>
            </a:r>
            <a:endParaRPr lang="en-US">
              <a:ea typeface="+mn-ea"/>
              <a:cs typeface="+mn-cs"/>
            </a:endParaRPr>
          </a:p>
          <a:p>
            <a:endParaRPr lang="en-US" sz="882" kern="1200">
              <a:solidFill>
                <a:schemeClr val="tx1"/>
              </a:solidFill>
              <a:effectLst/>
              <a:latin typeface="Segoe UI Light" pitchFamily="34" charset="0"/>
              <a:ea typeface="+mn-ea"/>
              <a:cs typeface="+mn-cs"/>
            </a:endParaRP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2548648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What is Azure Blueprints - </a:t>
            </a:r>
            <a:r>
              <a:rPr lang="en-US" dirty="0">
                <a:hlinkClick r:id="rId3"/>
              </a:rPr>
              <a:t>https://docs.microsoft.com/en-us/azure/governance/blueprints/overview</a:t>
            </a:r>
            <a:endParaRPr lang="en-US" dirty="0"/>
          </a:p>
          <a:p>
            <a:endParaRPr lang="en-US" sz="850" dirty="0">
              <a:cs typeface="Segoe UI Light"/>
            </a:endParaRPr>
          </a:p>
          <a:p>
            <a:r>
              <a:rPr lang="en-US" sz="850" dirty="0">
                <a:cs typeface="Segoe UI Light"/>
              </a:rPr>
              <a:t>Instructor Note </a:t>
            </a:r>
            <a:r>
              <a:rPr lang="en-US" sz="850" dirty="0">
                <a:cs typeface="Segoe UI Light"/>
                <a:sym typeface="Wingdings" panose="05000000000000000000" pitchFamily="2" charset="2"/>
              </a:rPr>
              <a:t> Azure Blueprints are a Preview feature at </a:t>
            </a:r>
            <a:r>
              <a:rPr lang="en-US" sz="850">
                <a:cs typeface="Segoe UI Light"/>
                <a:sym typeface="Wingdings" panose="05000000000000000000" pitchFamily="2" charset="2"/>
              </a:rPr>
              <a:t>this point.</a:t>
            </a:r>
            <a:endParaRPr lang="en-US" sz="850">
              <a:cs typeface="Segoe UI Light"/>
            </a:endParaRPr>
          </a:p>
          <a:p>
            <a:endParaRPr lang="en-US" sz="850" dirty="0">
              <a:cs typeface="Segoe UI Light"/>
            </a:endParaRPr>
          </a:p>
          <a:p>
            <a:r>
              <a:rPr lang="en-US" sz="850" dirty="0">
                <a:latin typeface="Segoe UI Light"/>
                <a:cs typeface="Segoe UI Light"/>
              </a:rPr>
              <a:t>Just as a blueprint allows an engineer or an architect to sketch a project's design parameters, Azure Blueprints enables cloud architects and central information technology groups to define a repeatable set of Azure resources that implements and adheres to an organization's standards, patterns, and requirements. Azure Blueprints makes it possible for development teams to rapidly build and stand up new environments with trust they're building within organizational compliance with a set of built-in components -- such as networking -- to speed up development and delivery.</a:t>
            </a:r>
          </a:p>
          <a:p>
            <a:endParaRPr lang="en-US" sz="850" dirty="0">
              <a:latin typeface="Segoe UI Light"/>
              <a:cs typeface="Segoe UI Light"/>
            </a:endParaRPr>
          </a:p>
          <a:p>
            <a:r>
              <a:rPr lang="en-US" sz="850" dirty="0">
                <a:latin typeface="Segoe UI Light"/>
                <a:cs typeface="Segoe UI Light"/>
              </a:rPr>
              <a:t>Blueprints are a declarative way to orchestrate the deployment of various resource templates and other artifacts such as:</a:t>
            </a:r>
          </a:p>
          <a:p>
            <a:pPr marL="212725" lvl="1" indent="-105410"/>
            <a:r>
              <a:rPr lang="en-US" sz="850" dirty="0">
                <a:latin typeface="Segoe UI Light"/>
                <a:cs typeface="Segoe UI Light"/>
              </a:rPr>
              <a:t>Role Assignments</a:t>
            </a:r>
          </a:p>
          <a:p>
            <a:pPr marL="212725" lvl="1" indent="-105410"/>
            <a:r>
              <a:rPr lang="en-US" sz="850" dirty="0">
                <a:latin typeface="Segoe UI Light"/>
                <a:cs typeface="Segoe UI Light"/>
              </a:rPr>
              <a:t>Policy Assignments</a:t>
            </a:r>
          </a:p>
          <a:p>
            <a:pPr marL="212725" lvl="1" indent="-105410"/>
            <a:r>
              <a:rPr lang="en-US" sz="850" dirty="0">
                <a:latin typeface="Segoe UI Light"/>
                <a:cs typeface="Segoe UI Light"/>
              </a:rPr>
              <a:t>Azure Resource Manager templates</a:t>
            </a:r>
          </a:p>
          <a:p>
            <a:pPr marL="212725" lvl="1" indent="-105410"/>
            <a:r>
              <a:rPr lang="en-US" sz="850" dirty="0">
                <a:latin typeface="Segoe UI Light"/>
                <a:cs typeface="Segoe UI Light"/>
              </a:rPr>
              <a:t>Resource Groups</a:t>
            </a:r>
          </a:p>
          <a:p>
            <a:endParaRPr lang="en-US" sz="850" dirty="0">
              <a:latin typeface="Segoe UI Light"/>
              <a:cs typeface="Segoe UI Light"/>
            </a:endParaRPr>
          </a:p>
          <a:p>
            <a:r>
              <a:rPr lang="en-US" sz="850" dirty="0">
                <a:latin typeface="Segoe UI Light"/>
                <a:cs typeface="Segoe UI Light"/>
              </a:rPr>
              <a:t>The Azure Blueprints service is backed by the globally distributed Azure Cosmos DB. Blueprint objects are replicated to multiple Azure regions. This replication provides low latency, high availability, and consistent access to your blueprint objects, regardless of which region Blueprints deploys your resources to.</a:t>
            </a:r>
          </a:p>
          <a:p>
            <a:endParaRPr lang="en-US" sz="85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75</a:t>
            </a:fld>
            <a:endParaRPr lang="en-US"/>
          </a:p>
        </p:txBody>
      </p:sp>
    </p:spTree>
    <p:extLst>
      <p:ext uri="{BB962C8B-B14F-4D97-AF65-F5344CB8AC3E}">
        <p14:creationId xmlns:p14="http://schemas.microsoft.com/office/powerpoint/2010/main" val="4352497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600" b="0" i="0" dirty="0">
                <a:solidFill>
                  <a:srgbClr val="171717"/>
                </a:solidFill>
                <a:effectLst/>
                <a:latin typeface="Segoe UI" panose="020B0502040204020203" pitchFamily="34" charset="0"/>
              </a:rPr>
              <a:t>Transfer billing ownership of an Azure subscription to another account </a:t>
            </a:r>
            <a:r>
              <a:rPr lang="en-US" sz="1600" b="1" i="0" dirty="0">
                <a:solidFill>
                  <a:srgbClr val="171717"/>
                </a:solidFill>
                <a:effectLst/>
                <a:latin typeface="Segoe UI" panose="020B0502040204020203" pitchFamily="34" charset="0"/>
              </a:rPr>
              <a:t>- </a:t>
            </a:r>
            <a:r>
              <a:rPr lang="en-AU" sz="850" dirty="0">
                <a:latin typeface="Segoe UI Light"/>
                <a:cs typeface="Segoe UI Light"/>
                <a:hlinkClick r:id="rId3"/>
              </a:rPr>
              <a:t>https://docs.microsoft.com/en-us/azure/cost-management-billing/manage/billing-subscription-transfer</a:t>
            </a:r>
          </a:p>
          <a:p>
            <a:endParaRPr lang="en-AU" sz="850" dirty="0">
              <a:cs typeface="Segoe UI Light"/>
            </a:endParaRPr>
          </a:p>
          <a:p>
            <a:r>
              <a:rPr lang="en-AU" sz="850" dirty="0">
                <a:latin typeface="Segoe UI Light"/>
                <a:cs typeface="Segoe UI Light"/>
              </a:rPr>
              <a:t>Describe the scenario and the process for Azure subscription transfer. An Azure Active Directory (AD) tenant is created for you when you sign up for Azure. The tenant represents your account. You use the tenant to manage access to your subscriptions and resources.</a:t>
            </a:r>
          </a:p>
          <a:p>
            <a:endParaRPr lang="en-AU" sz="850" dirty="0">
              <a:latin typeface="Segoe UI Light"/>
              <a:cs typeface="Segoe UI Light"/>
            </a:endParaRPr>
          </a:p>
          <a:p>
            <a:r>
              <a:rPr lang="en-AU" sz="850" dirty="0">
                <a:latin typeface="Segoe UI Light"/>
                <a:cs typeface="Segoe UI Light"/>
              </a:rPr>
              <a:t>When you create a new subscription, it's hosted in your account's Azure AD tenant. If you want to give others access to your subscription or its resources, you need to invite them to join your tenant. Doing so helps you control access to your subscriptions and resources. You can create additional subscriptions for your account in Azure. You might want an additional subscription to avoid reaching subscription limits, to create separate environments for billing and security, or to isolate data for compliance reasons.</a:t>
            </a:r>
          </a:p>
          <a:p>
            <a:endParaRPr lang="en-AU" sz="850" dirty="0">
              <a:latin typeface="Segoe UI Light"/>
              <a:cs typeface="Segoe UI Light"/>
            </a:endParaRPr>
          </a:p>
          <a:p>
            <a:r>
              <a:rPr lang="en-AU" sz="850" dirty="0">
                <a:latin typeface="Segoe UI Light"/>
                <a:cs typeface="Segoe UI Light"/>
              </a:rPr>
              <a:t>If you want to create Azure subscriptions under your organization's Enterprise Agreement (EA), you need to have the Account Owner role for your organization.</a:t>
            </a:r>
          </a:p>
          <a:p>
            <a:endParaRPr lang="en-AU" sz="850" dirty="0">
              <a:latin typeface="Segoe UI Light"/>
              <a:cs typeface="Segoe UI Light"/>
            </a:endParaRPr>
          </a:p>
          <a:p>
            <a:r>
              <a:rPr lang="en-AU" sz="850" dirty="0">
                <a:latin typeface="Segoe UI Light"/>
                <a:cs typeface="Segoe UI Light"/>
              </a:rPr>
              <a:t>If you need to transfer billing ownership of your Azure subscription if you're leaving your organization, or you want your subscription to be billed to another account. Transferring billing ownership to another account provides the administrators in the new account permission for billing tasks. They can change the payment method, view charges, and cancel the subscription.</a:t>
            </a:r>
          </a:p>
          <a:p>
            <a:r>
              <a:rPr lang="en-AU" sz="850" dirty="0">
                <a:latin typeface="Segoe UI Light"/>
                <a:cs typeface="Segoe UI Light"/>
              </a:rPr>
              <a:t>An Azure Active Directory (AD) tenant is created for you when you sign up for Azure. The tenant represents your account. You use the tenant to manage access to your subscriptions and resources.</a:t>
            </a:r>
          </a:p>
          <a:p>
            <a:endParaRPr lang="en-AU" sz="850" dirty="0">
              <a:cs typeface="Segoe UI Light"/>
            </a:endParaRPr>
          </a:p>
          <a:p>
            <a:r>
              <a:rPr lang="en-AU" sz="850" dirty="0">
                <a:latin typeface="Segoe UI Light"/>
                <a:cs typeface="Segoe UI Light"/>
              </a:rPr>
              <a:t>- Point out that Billing Administrators and Global Administrators can transfer a Subscription to another AAD tenant.</a:t>
            </a:r>
            <a:endParaRPr lang="en-AU" sz="85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2/14/2023 9:30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41243635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77</a:t>
            </a:fld>
            <a:endParaRPr lang="en-US"/>
          </a:p>
        </p:txBody>
      </p:sp>
    </p:spTree>
    <p:extLst>
      <p:ext uri="{BB962C8B-B14F-4D97-AF65-F5344CB8AC3E}">
        <p14:creationId xmlns:p14="http://schemas.microsoft.com/office/powerpoint/2010/main" val="12919683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pPr lvl="1"/>
            <a:r>
              <a:rPr lang="en-US" dirty="0"/>
              <a:t>Control and organize Azure resources with Azure Resource Manager - https://docs.microsoft.com/en-us/learn/modules/control-and-organize-with-azure-resource-manager/</a:t>
            </a:r>
          </a:p>
          <a:p>
            <a:pPr lvl="1"/>
            <a:r>
              <a:rPr lang="en-US" dirty="0"/>
              <a:t>Secure your Azure resources with role-based access control (RBAC) - https://docs.microsoft.com/en-us/learn/modules/secure-azure-resources-with-rbac/</a:t>
            </a:r>
          </a:p>
          <a:p>
            <a:pPr lvl="1"/>
            <a:r>
              <a:rPr lang="en-US" dirty="0"/>
              <a:t>Create custom roles for Azure resources with role-based access control (RBAC) - https://docs.microsoft.com/en-us/learn/modules/create-custom-azure-roles-with-rbac/</a:t>
            </a:r>
          </a:p>
          <a:p>
            <a:pPr lvl="1"/>
            <a:r>
              <a:rPr lang="en-US" dirty="0"/>
              <a:t>Apply and monitor infrastructure standards with Azure Policy - https://docs.microsoft.com/en-us/learn/modules/intro-to-governance/</a:t>
            </a:r>
          </a:p>
          <a:p>
            <a:pPr lvl="1"/>
            <a:r>
              <a:rPr lang="en-US" b="0" i="0" dirty="0">
                <a:solidFill>
                  <a:srgbClr val="171717"/>
                </a:solidFill>
                <a:effectLst/>
                <a:latin typeface="Segoe UI" panose="020B0502040204020203" pitchFamily="34" charset="0"/>
              </a:rPr>
              <a:t>Manage access to an Azure subscription by using Azure role-based access control (RBAC) - https://docs.microsoft.com/en-us/learn/modules/manage-subscription-access-azure-rbac/</a:t>
            </a:r>
          </a:p>
          <a:p>
            <a:pPr marL="212982" marR="0" lvl="1" indent="-105829" algn="l" defTabSz="914367" rtl="0" eaLnBrk="1" fontAlgn="auto" latinLnBrk="0" hangingPunct="1">
              <a:lnSpc>
                <a:spcPct val="90000"/>
              </a:lnSpc>
              <a:spcBef>
                <a:spcPts val="0"/>
              </a:spcBef>
              <a:spcAft>
                <a:spcPts val="333"/>
              </a:spcAft>
              <a:buClrTx/>
              <a:buSzTx/>
              <a:buFont typeface="Arial" pitchFamily="34" charset="0"/>
              <a:buChar char="•"/>
              <a:tabLst/>
              <a:defRPr/>
            </a:pPr>
            <a:r>
              <a:rPr lang="en-US" sz="900" i="0" dirty="0">
                <a:solidFill>
                  <a:srgbClr val="171717"/>
                </a:solidFill>
                <a:effectLst/>
                <a:latin typeface="Segoe UI" panose="020B0502040204020203" pitchFamily="34" charset="0"/>
              </a:rPr>
              <a:t>Control and organize Azure resources with Azure Resource Manager - https://docs.microsoft.com/en-us/learn/modules/control-and-organize-with-azure-resource-manager/</a:t>
            </a:r>
            <a:endParaRPr lang="en-US" sz="900" dirty="0"/>
          </a:p>
          <a:p>
            <a:pPr lvl="1"/>
            <a:endParaRPr lang="en-US" b="0" i="0" dirty="0">
              <a:solidFill>
                <a:srgbClr val="171717"/>
              </a:solidFill>
              <a:effectLst/>
              <a:latin typeface="Segoe UI" panose="020B0502040204020203" pitchFamily="34" charset="0"/>
            </a:endParaRPr>
          </a:p>
          <a:p>
            <a:br>
              <a:rPr lang="en-US" b="0" i="0" dirty="0">
                <a:effectLst/>
                <a:latin typeface="Segoe UI" panose="020B0502040204020203" pitchFamily="34" charset="0"/>
              </a:rPr>
            </a:br>
            <a:endParaRPr lang="en-US" b="0" i="0" dirty="0">
              <a:solidFill>
                <a:srgbClr val="171717"/>
              </a:solidFill>
              <a:effectLst/>
              <a:latin typeface="Segoe UI" panose="020B0502040204020203" pitchFamily="34" charset="0"/>
            </a:endParaRPr>
          </a:p>
          <a:p>
            <a:br>
              <a:rPr lang="en-US" b="0" i="0" dirty="0">
                <a:effectLst/>
                <a:latin typeface="Segoe UI" panose="020B0502040204020203" pitchFamily="34" charset="0"/>
              </a:rPr>
            </a:b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78</a:t>
            </a:fld>
            <a:endParaRPr lang="en-US"/>
          </a:p>
        </p:txBody>
      </p:sp>
    </p:spTree>
    <p:extLst>
      <p:ext uri="{BB962C8B-B14F-4D97-AF65-F5344CB8AC3E}">
        <p14:creationId xmlns:p14="http://schemas.microsoft.com/office/powerpoint/2010/main" val="18113164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showing how Azure users and groups are created. Also, how role-based access control is used to assign roles to groups. Specifically, you need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Create a Senior Admins group containing the user account of Joseph Price as its member.</a:t>
            </a:r>
          </a:p>
          <a:p>
            <a:pPr algn="l">
              <a:buFont typeface="Arial" panose="020B0604020202020204" pitchFamily="34" charset="0"/>
              <a:buChar char="•"/>
            </a:pPr>
            <a:r>
              <a:rPr lang="en-US" b="0" i="0" dirty="0">
                <a:effectLst/>
                <a:latin typeface="Segoe UI" panose="020B0502040204020203" pitchFamily="34" charset="0"/>
              </a:rPr>
              <a:t>  Create a Junior Admins group containing the user account of Isabel Garcia as its member.</a:t>
            </a:r>
          </a:p>
          <a:p>
            <a:pPr algn="l">
              <a:buFont typeface="Arial" panose="020B0604020202020204" pitchFamily="34" charset="0"/>
              <a:buChar char="•"/>
            </a:pPr>
            <a:r>
              <a:rPr lang="en-US" b="0" i="0" dirty="0">
                <a:effectLst/>
                <a:latin typeface="Segoe UI" panose="020B0502040204020203" pitchFamily="34" charset="0"/>
              </a:rPr>
              <a:t>  Create a Service Desk group containing the user account of Dylan Williams as its member.</a:t>
            </a:r>
          </a:p>
          <a:p>
            <a:pPr algn="l">
              <a:buFont typeface="Arial" panose="020B0604020202020204" pitchFamily="34" charset="0"/>
              <a:buChar char="•"/>
            </a:pPr>
            <a:r>
              <a:rPr lang="en-US" b="0" i="0" dirty="0">
                <a:effectLst/>
                <a:latin typeface="Segoe UI" panose="020B0502040204020203" pitchFamily="34" charset="0"/>
              </a:rPr>
              <a:t>  Assign the Virtual Machine Contributor role to the Service Desk group.</a:t>
            </a:r>
          </a:p>
          <a:p>
            <a:pPr algn="l"/>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Create the Senior Admins group with the user account Joseph Price as its member (the Azure portal).</a:t>
            </a:r>
          </a:p>
          <a:p>
            <a:pPr algn="l">
              <a:buFont typeface="Arial" panose="020B0604020202020204" pitchFamily="34" charset="0"/>
              <a:buChar char="•"/>
            </a:pPr>
            <a:r>
              <a:rPr lang="en-US" b="0" i="0" dirty="0">
                <a:effectLst/>
                <a:latin typeface="Segoe UI" panose="020B0502040204020203" pitchFamily="34" charset="0"/>
              </a:rPr>
              <a:t> Exercise 2: Create the Junior Admins group with the user account Isabel Garcia as its member (PowerShell).</a:t>
            </a:r>
          </a:p>
          <a:p>
            <a:pPr algn="l">
              <a:buFont typeface="Arial" panose="020B0604020202020204" pitchFamily="34" charset="0"/>
              <a:buChar char="•"/>
            </a:pPr>
            <a:r>
              <a:rPr lang="en-US" b="0" i="0" dirty="0">
                <a:effectLst/>
                <a:latin typeface="Segoe UI" panose="020B0502040204020203" pitchFamily="34" charset="0"/>
              </a:rPr>
              <a:t> Exercise 3: Create the Service Desk group with the user Dylan Williams as its member (Azure CLI).</a:t>
            </a:r>
          </a:p>
          <a:p>
            <a:pPr algn="l">
              <a:buFont typeface="Arial" panose="020B0604020202020204" pitchFamily="34" charset="0"/>
              <a:buChar char="•"/>
            </a:pPr>
            <a:r>
              <a:rPr lang="en-US" b="0" i="0" dirty="0">
                <a:effectLst/>
                <a:latin typeface="Segoe UI" panose="020B0502040204020203" pitchFamily="34" charset="0"/>
              </a:rPr>
              <a:t> Exercise 4: Assign the Virtual Machine Contributor role to the Service Desk group.</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80</a:t>
            </a:fld>
            <a:endParaRPr lang="en-US"/>
          </a:p>
        </p:txBody>
      </p:sp>
    </p:spTree>
    <p:extLst>
      <p:ext uri="{BB962C8B-B14F-4D97-AF65-F5344CB8AC3E}">
        <p14:creationId xmlns:p14="http://schemas.microsoft.com/office/powerpoint/2010/main" val="1282892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AD DS and self-managed AD DS</a:t>
            </a:r>
          </a:p>
          <a:p>
            <a:endParaRPr lang="en-US" dirty="0"/>
          </a:p>
          <a:p>
            <a:r>
              <a:rPr lang="en-US" dirty="0"/>
              <a:t>If you have applications and services that need access to traditional authentication mechanisms such as </a:t>
            </a:r>
            <a:r>
              <a:rPr lang="en-US" b="1" dirty="0"/>
              <a:t>Kerberos</a:t>
            </a:r>
            <a:r>
              <a:rPr lang="en-US" dirty="0"/>
              <a:t> or </a:t>
            </a:r>
            <a:r>
              <a:rPr lang="en-US" b="1" dirty="0"/>
              <a:t>New Technology LAN Manager (NTLM)</a:t>
            </a:r>
            <a:r>
              <a:rPr lang="en-US" dirty="0"/>
              <a:t>, there are </a:t>
            </a:r>
            <a:r>
              <a:rPr lang="en-US" b="1" dirty="0"/>
              <a:t>two</a:t>
            </a:r>
            <a:r>
              <a:rPr lang="en-US" dirty="0"/>
              <a:t> ways to provide Active Directory Domain Services in the cloud:</a:t>
            </a:r>
          </a:p>
          <a:p>
            <a:endParaRPr lang="en-US" dirty="0"/>
          </a:p>
          <a:p>
            <a:pPr marL="228600" indent="-228600">
              <a:buFont typeface="+mj-lt"/>
              <a:buAutoNum type="arabicPeriod"/>
            </a:pPr>
            <a:r>
              <a:rPr lang="en-US" dirty="0"/>
              <a:t>A </a:t>
            </a:r>
            <a:r>
              <a:rPr lang="en-US" b="1" dirty="0"/>
              <a:t>managed domain </a:t>
            </a:r>
            <a:r>
              <a:rPr lang="en-US" dirty="0"/>
              <a:t>that you create using Azure Active Directory Domain Services (Azure AD DS). Microsoft </a:t>
            </a:r>
            <a:r>
              <a:rPr lang="en-US" b="1" dirty="0"/>
              <a:t>creates</a:t>
            </a:r>
            <a:r>
              <a:rPr lang="en-US" dirty="0"/>
              <a:t> and </a:t>
            </a:r>
            <a:r>
              <a:rPr lang="en-US" b="1" dirty="0"/>
              <a:t>manages</a:t>
            </a:r>
            <a:r>
              <a:rPr lang="en-US" dirty="0"/>
              <a:t> the </a:t>
            </a:r>
            <a:r>
              <a:rPr lang="en-US" b="1" dirty="0"/>
              <a:t>required resources</a:t>
            </a:r>
            <a:r>
              <a:rPr lang="en-US" dirty="0"/>
              <a:t>.</a:t>
            </a:r>
          </a:p>
          <a:p>
            <a:pPr marL="228600" indent="-228600">
              <a:buFont typeface="+mj-lt"/>
              <a:buAutoNum type="arabicPeriod"/>
            </a:pPr>
            <a:endParaRPr lang="en-US" dirty="0"/>
          </a:p>
          <a:p>
            <a:pPr marL="228600" indent="-228600">
              <a:buFont typeface="+mj-lt"/>
              <a:buAutoNum type="arabicPeriod"/>
            </a:pPr>
            <a:r>
              <a:rPr lang="en-US" dirty="0"/>
              <a:t>A </a:t>
            </a:r>
            <a:r>
              <a:rPr lang="en-US" b="1" dirty="0"/>
              <a:t>self-managed domain</a:t>
            </a:r>
            <a:r>
              <a:rPr lang="en-US" dirty="0"/>
              <a:t> that you create and configure using traditional resources such as virtual machines (VMs), Windows Server guest OS, and Active Directory Domain Services (AD DS). You then </a:t>
            </a:r>
            <a:r>
              <a:rPr lang="en-US" b="1" dirty="0"/>
              <a:t>continue to adminis</a:t>
            </a:r>
            <a:r>
              <a:rPr lang="en-US" dirty="0"/>
              <a:t>ter these </a:t>
            </a:r>
            <a:r>
              <a:rPr lang="en-US" b="1" dirty="0"/>
              <a:t>resources</a:t>
            </a:r>
            <a:r>
              <a:rPr lang="en-US" dirty="0"/>
              <a:t>.</a:t>
            </a:r>
          </a:p>
          <a:p>
            <a:endParaRPr lang="en-US" dirty="0"/>
          </a:p>
          <a:p>
            <a:r>
              <a:rPr lang="en-US" dirty="0"/>
              <a:t>With Azure AD DS, the core service components are deployed and maintained for you by Microsoft as a managed domain experience. You don't deploy, manage, patch, and secure the AD DS infrastructure for components like the VMs, Windows Server OS, or domain controllers (DCs).</a:t>
            </a:r>
          </a:p>
          <a:p>
            <a:endParaRPr lang="en-US" dirty="0"/>
          </a:p>
          <a:p>
            <a:r>
              <a:rPr lang="en-US" dirty="0"/>
              <a:t>Azure AD DS provides a smaller subset of features to traditional self-managed AD DS environment, which reduces some of the design and management complexity. For example, there are no AD forests, domains, sites, and replication links to design and maintain. </a:t>
            </a:r>
          </a:p>
          <a:p>
            <a:endParaRPr lang="en-US" dirty="0"/>
          </a:p>
          <a:p>
            <a:r>
              <a:rPr lang="en-US" dirty="0"/>
              <a:t>For applications and services that run in the cloud and need access to traditional authentication mechanisms such as Kerberos or NTLM, Azure AD DS provides a managed domain experience with a minimal amount of administrative overhead. </a:t>
            </a:r>
          </a:p>
          <a:p>
            <a:endParaRPr lang="en-US" dirty="0"/>
          </a:p>
          <a:p>
            <a:r>
              <a:rPr lang="en-US" dirty="0"/>
              <a:t>When you deploy and run a self-managed AD DS environment, you must maintain all of the associated infrastructure and directory components. There's additional maintenance overhead with a self-managed AD DS environment, but you're then able to do additional tasks, such as extending the schema or create forest trusts.</a:t>
            </a:r>
          </a:p>
          <a:p>
            <a:endParaRPr lang="en-US" dirty="0"/>
          </a:p>
          <a:p>
            <a:r>
              <a:rPr lang="en-US" dirty="0"/>
              <a:t>Common deployment models for a self-managed AD DS environment that provides identity to applications and services in the cloud include the following:</a:t>
            </a:r>
          </a:p>
          <a:p>
            <a:endParaRPr lang="en-US" dirty="0"/>
          </a:p>
          <a:p>
            <a:pPr marL="171450" indent="-171450">
              <a:buFont typeface="Arial" panose="020B0604020202020204" pitchFamily="34" charset="0"/>
              <a:buChar char="•"/>
            </a:pPr>
            <a:r>
              <a:rPr lang="en-US" b="1" dirty="0"/>
              <a:t>Standalone cloud-only AD DS </a:t>
            </a:r>
            <a:r>
              <a:rPr lang="en-US" dirty="0"/>
              <a:t>- Azure VMs are configured as domain controllers, and a separate, cloud-only AD DS environment is created. This AD DS environment doesn't integrate with an on-premises AD DS environment. A different set of credentials is used to sign in and administer VMs in the cloud.</a:t>
            </a:r>
          </a:p>
          <a:p>
            <a:endParaRPr lang="en-US" dirty="0"/>
          </a:p>
          <a:p>
            <a:pPr marL="171450" indent="-171450">
              <a:buFont typeface="Arial" panose="020B0604020202020204" pitchFamily="34" charset="0"/>
              <a:buChar char="•"/>
            </a:pPr>
            <a:r>
              <a:rPr lang="en-US" b="1" dirty="0"/>
              <a:t>Resource forest deployment </a:t>
            </a:r>
            <a:r>
              <a:rPr lang="en-US" dirty="0"/>
              <a:t>- Azure VMs are configured as domain controllers, and an AD DS domain that's part of an existing forest is created. A trust relationship is then configured to an on-premises AD DS environment. Other Azure VMs can domain-join this resource forest in the cloud. User authentication runs over a VPN / ExpressRoute connection to the on-premises AD DS environment.</a:t>
            </a:r>
          </a:p>
          <a:p>
            <a:endParaRPr lang="en-US" dirty="0"/>
          </a:p>
          <a:p>
            <a:pPr marL="171450" indent="-171450">
              <a:buFont typeface="Arial" panose="020B0604020202020204" pitchFamily="34" charset="0"/>
              <a:buChar char="•"/>
            </a:pPr>
            <a:r>
              <a:rPr lang="en-US" b="1" dirty="0"/>
              <a:t>Extend on-premises domain to Azure </a:t>
            </a:r>
            <a:r>
              <a:rPr lang="en-US" dirty="0"/>
              <a:t>- An Azure virtual network connects to an on-premises network using a VPN / ExpressRoute connection. Azure VMs connect to this Azure virtual network, which lets them domain-join to the on-premises AD DS environment.</a:t>
            </a:r>
          </a:p>
          <a:p>
            <a:endParaRPr lang="en-US" dirty="0"/>
          </a:p>
          <a:p>
            <a:pPr marL="384432" lvl="1" indent="-171450">
              <a:buFont typeface="Wingdings" panose="05000000000000000000" pitchFamily="2" charset="2"/>
              <a:buChar char="q"/>
            </a:pPr>
            <a:r>
              <a:rPr lang="en-US" dirty="0"/>
              <a:t>An alternative is to create Azure VMs and promote them as replica domain controllers from the on-premises AD DS domain. These domain controllers replicate over a VPN / ExpressRoute connection to the on-premises AD DS environment. The on-premises AD DS domain is effectively extended into Azure.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6015551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showing how Azure policy can be used. Specifically, you need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Create an Allowed Locations policy that ensures resource are only created in a specific region.</a:t>
            </a:r>
          </a:p>
          <a:p>
            <a:pPr algn="l">
              <a:buFont typeface="Arial" panose="020B0604020202020204" pitchFamily="34" charset="0"/>
              <a:buChar char="•"/>
            </a:pPr>
            <a:r>
              <a:rPr lang="en-US" b="0" i="0" dirty="0">
                <a:effectLst/>
                <a:latin typeface="Segoe UI" panose="020B0502040204020203" pitchFamily="34" charset="0"/>
              </a:rPr>
              <a:t> Test to ensure resources are only created in the Allowed location</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Exercise 1: Implement Azure Policy.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82</a:t>
            </a:fld>
            <a:endParaRPr lang="en-US"/>
          </a:p>
        </p:txBody>
      </p:sp>
    </p:spTree>
    <p:extLst>
      <p:ext uri="{BB962C8B-B14F-4D97-AF65-F5344CB8AC3E}">
        <p14:creationId xmlns:p14="http://schemas.microsoft.com/office/powerpoint/2010/main" val="3578691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showing how resource locks can be used to prevent accidental deletion or changes. Specifically, you need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Create a ReadOnly lock</a:t>
            </a:r>
          </a:p>
          <a:p>
            <a:pPr algn="l">
              <a:buFont typeface="Arial" panose="020B0604020202020204" pitchFamily="34" charset="0"/>
              <a:buChar char="•"/>
            </a:pPr>
            <a:r>
              <a:rPr lang="en-US" b="0" i="0" dirty="0">
                <a:effectLst/>
                <a:latin typeface="Segoe UI" panose="020B0502040204020203" pitchFamily="34" charset="0"/>
              </a:rPr>
              <a:t> Create a Delete lock</a:t>
            </a:r>
          </a:p>
          <a:p>
            <a:pPr algn="l">
              <a:buFont typeface="Arial" panose="020B0604020202020204" pitchFamily="34" charset="0"/>
              <a:buChar char="•"/>
            </a:pPr>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 </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Exercise 1: Resource Manager Locks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84</a:t>
            </a:fld>
            <a:endParaRPr lang="en-US"/>
          </a:p>
        </p:txBody>
      </p:sp>
    </p:spTree>
    <p:extLst>
      <p:ext uri="{BB962C8B-B14F-4D97-AF65-F5344CB8AC3E}">
        <p14:creationId xmlns:p14="http://schemas.microsoft.com/office/powerpoint/2010/main" val="36040747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of features that enhance Azure Active Directory (Azure AD) authentication. Specifically, you want to evaluate:</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Azure AD multi-factor authentication</a:t>
            </a:r>
          </a:p>
          <a:p>
            <a:pPr algn="l">
              <a:buFont typeface="Arial" panose="020B0604020202020204" pitchFamily="34" charset="0"/>
              <a:buChar char="•"/>
            </a:pPr>
            <a:r>
              <a:rPr lang="en-US" b="0" i="0" dirty="0">
                <a:effectLst/>
                <a:latin typeface="Segoe UI" panose="020B0502040204020203" pitchFamily="34" charset="0"/>
              </a:rPr>
              <a:t> Azure AD conditional access</a:t>
            </a:r>
          </a:p>
          <a:p>
            <a:pPr algn="l">
              <a:buFont typeface="Arial" panose="020B0604020202020204" pitchFamily="34" charset="0"/>
              <a:buChar char="•"/>
            </a:pPr>
            <a:r>
              <a:rPr lang="en-US" b="0" i="0" dirty="0">
                <a:effectLst/>
                <a:latin typeface="Segoe UI" panose="020B0502040204020203" pitchFamily="34" charset="0"/>
              </a:rPr>
              <a:t> Azure AD Identity Protection</a:t>
            </a:r>
          </a:p>
          <a:p>
            <a:pPr algn="l">
              <a:buFont typeface="Arial" panose="020B0604020202020204" pitchFamily="34" charset="0"/>
              <a:buChar char="•"/>
            </a:pPr>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0: Deploy an Azure VM by using an Azure Resource Manager template</a:t>
            </a:r>
          </a:p>
          <a:p>
            <a:pPr algn="l">
              <a:buFont typeface="Arial" panose="020B0604020202020204" pitchFamily="34" charset="0"/>
              <a:buChar char="•"/>
            </a:pPr>
            <a:r>
              <a:rPr lang="en-US" b="0" i="0" dirty="0">
                <a:effectLst/>
                <a:latin typeface="Segoe UI" panose="020B0502040204020203" pitchFamily="34" charset="0"/>
              </a:rPr>
              <a:t> Exercise 1: Implement Azure MFA</a:t>
            </a:r>
          </a:p>
          <a:p>
            <a:pPr algn="l">
              <a:buFont typeface="Arial" panose="020B0604020202020204" pitchFamily="34" charset="0"/>
              <a:buChar char="•"/>
            </a:pPr>
            <a:r>
              <a:rPr lang="en-US" b="0" i="0" dirty="0">
                <a:effectLst/>
                <a:latin typeface="Segoe UI" panose="020B0502040204020203" pitchFamily="34" charset="0"/>
              </a:rPr>
              <a:t> Exercise 2: Implement Azure AD Conditional Access Policies</a:t>
            </a:r>
          </a:p>
          <a:p>
            <a:pPr algn="l">
              <a:buFont typeface="Arial" panose="020B0604020202020204" pitchFamily="34" charset="0"/>
              <a:buChar char="•"/>
            </a:pPr>
            <a:r>
              <a:rPr lang="en-US" b="0" i="0" dirty="0">
                <a:effectLst/>
                <a:latin typeface="Segoe UI" panose="020B0502040204020203" pitchFamily="34" charset="0"/>
              </a:rPr>
              <a:t> Exercise 3: Implement Azure AD Identity Protection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86</a:t>
            </a:fld>
            <a:endParaRPr lang="en-US"/>
          </a:p>
        </p:txBody>
      </p:sp>
    </p:spTree>
    <p:extLst>
      <p:ext uri="{BB962C8B-B14F-4D97-AF65-F5344CB8AC3E}">
        <p14:creationId xmlns:p14="http://schemas.microsoft.com/office/powerpoint/2010/main" val="30575117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Before proceeding ensure you have completed Lab 04: MFA, Conditional Access and AAD Identity Protection . You will need both the tenant, AdatumLab500-04, and the aaduser1, aaduser2, and aaduser3 user accounts.</a:t>
            </a:r>
          </a:p>
          <a:p>
            <a:pPr marL="0" indent="0">
              <a:buFont typeface="Wingdings" panose="05000000000000000000" pitchFamily="2" charset="2"/>
              <a:buNone/>
            </a:pPr>
            <a:endParaRPr lang="en-US" dirty="0"/>
          </a:p>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that uses Azure Privileged Identity Management (PIM) to enable just-in-time administration and control the number of users who can perform privileged operations. The specific requirements are:</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Create a permanent assignment of the aaduser2 Azure AD user to the Security Administrator role.</a:t>
            </a:r>
          </a:p>
          <a:p>
            <a:pPr algn="l">
              <a:buFont typeface="Arial" panose="020B0604020202020204" pitchFamily="34" charset="0"/>
              <a:buChar char="•"/>
            </a:pPr>
            <a:r>
              <a:rPr lang="en-US" b="0" i="0" dirty="0">
                <a:effectLst/>
                <a:latin typeface="Segoe UI" panose="020B0502040204020203" pitchFamily="34" charset="0"/>
              </a:rPr>
              <a:t> Configure the aaduser2 Azure AD user to be eligible for the Billing Administrator and Global Reader roles.</a:t>
            </a:r>
          </a:p>
          <a:p>
            <a:pPr algn="l">
              <a:buFont typeface="Arial" panose="020B0604020202020204" pitchFamily="34" charset="0"/>
              <a:buChar char="•"/>
            </a:pPr>
            <a:r>
              <a:rPr lang="en-US" b="0" i="0" dirty="0">
                <a:effectLst/>
                <a:latin typeface="Segoe UI" panose="020B0502040204020203" pitchFamily="34" charset="0"/>
              </a:rPr>
              <a:t> Configure the Global Reader role activation to require an approval of the aaduser3 Azure AD user.</a:t>
            </a:r>
          </a:p>
          <a:p>
            <a:pPr algn="l">
              <a:buFont typeface="Arial" panose="020B0604020202020204" pitchFamily="34" charset="0"/>
              <a:buChar char="•"/>
            </a:pPr>
            <a:r>
              <a:rPr lang="en-US" b="0" i="0" dirty="0">
                <a:effectLst/>
                <a:latin typeface="Segoe UI" panose="020B0502040204020203" pitchFamily="34" charset="0"/>
              </a:rPr>
              <a:t> Configure an access review of the Global Reader role and review auditing capabilities.</a:t>
            </a:r>
          </a:p>
          <a:p>
            <a:pPr algn="l">
              <a:buFont typeface="Arial" panose="020B0604020202020204" pitchFamily="34" charset="0"/>
              <a:buChar char="•"/>
            </a:pPr>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Configure PIM users and roles.</a:t>
            </a:r>
          </a:p>
          <a:p>
            <a:pPr algn="l">
              <a:buFont typeface="Arial" panose="020B0604020202020204" pitchFamily="34" charset="0"/>
              <a:buChar char="•"/>
            </a:pPr>
            <a:r>
              <a:rPr lang="en-US" b="0" i="0" dirty="0">
                <a:effectLst/>
                <a:latin typeface="Segoe UI" panose="020B0502040204020203" pitchFamily="34" charset="0"/>
              </a:rPr>
              <a:t> Exercise 2: Activate PIM roles with and without approval.</a:t>
            </a:r>
          </a:p>
          <a:p>
            <a:pPr algn="l">
              <a:buFont typeface="Arial" panose="020B0604020202020204" pitchFamily="34" charset="0"/>
              <a:buChar char="•"/>
            </a:pPr>
            <a:r>
              <a:rPr lang="en-US" b="0" i="0" dirty="0">
                <a:effectLst/>
                <a:latin typeface="Segoe UI" panose="020B0502040204020203" pitchFamily="34" charset="0"/>
              </a:rPr>
              <a:t> Exercise 3: Create an Access Review and review PIM auditing features.</a:t>
            </a:r>
          </a:p>
          <a:p>
            <a:pPr marL="0" indent="0">
              <a:buFont typeface="Wingdings" panose="05000000000000000000" pitchFamily="2" charset="2"/>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88</a:t>
            </a:fld>
            <a:endParaRPr lang="en-US"/>
          </a:p>
        </p:txBody>
      </p:sp>
    </p:spTree>
    <p:extLst>
      <p:ext uri="{BB962C8B-B14F-4D97-AF65-F5344CB8AC3E}">
        <p14:creationId xmlns:p14="http://schemas.microsoft.com/office/powerpoint/2010/main" val="25284357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demonstrating how to integrate on-premises Active Directory Domain Services (AD DS) environment with an Azure Active Directory (Azure AD) tenant. Specifically, you want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Implement a single-domain AD DS forest by deploying an Azure VM hosting an AD DS domain controller</a:t>
            </a:r>
          </a:p>
          <a:p>
            <a:pPr algn="l">
              <a:buFont typeface="Arial" panose="020B0604020202020204" pitchFamily="34" charset="0"/>
              <a:buChar char="•"/>
            </a:pPr>
            <a:r>
              <a:rPr lang="en-US" b="0" i="0" dirty="0">
                <a:effectLst/>
                <a:latin typeface="Segoe UI" panose="020B0502040204020203" pitchFamily="34" charset="0"/>
              </a:rPr>
              <a:t> Create and configure an Azure AD tenant</a:t>
            </a:r>
          </a:p>
          <a:p>
            <a:pPr algn="l">
              <a:buFont typeface="Arial" panose="020B0604020202020204" pitchFamily="34" charset="0"/>
              <a:buChar char="•"/>
            </a:pPr>
            <a:r>
              <a:rPr lang="en-US" b="0" i="0" dirty="0">
                <a:effectLst/>
                <a:latin typeface="Segoe UI" panose="020B0502040204020203" pitchFamily="34" charset="0"/>
              </a:rPr>
              <a:t> Synchronize the AD DS forest with the Azure AD tenant</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Deploy an Azure VM hosting an Active Directory domain controller</a:t>
            </a:r>
          </a:p>
          <a:p>
            <a:pPr algn="l">
              <a:buFont typeface="Arial" panose="020B0604020202020204" pitchFamily="34" charset="0"/>
              <a:buChar char="•"/>
            </a:pPr>
            <a:r>
              <a:rPr lang="en-US" b="0" i="0" dirty="0">
                <a:effectLst/>
                <a:latin typeface="Segoe UI" panose="020B0502040204020203" pitchFamily="34" charset="0"/>
              </a:rPr>
              <a:t> Exercise 2: Create and configure an Azure Active Directory tenant</a:t>
            </a:r>
          </a:p>
          <a:p>
            <a:pPr algn="l">
              <a:buFont typeface="Arial" panose="020B0604020202020204" pitchFamily="34" charset="0"/>
              <a:buChar char="•"/>
            </a:pPr>
            <a:r>
              <a:rPr lang="en-US" b="0" i="0" dirty="0">
                <a:effectLst/>
                <a:latin typeface="Segoe UI" panose="020B0502040204020203" pitchFamily="34" charset="0"/>
              </a:rPr>
              <a:t> Exercise 3: Synchronize Active Directory forest with an Azure Active Directory tenant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90</a:t>
            </a:fld>
            <a:endParaRPr lang="en-US"/>
          </a:p>
        </p:txBody>
      </p:sp>
    </p:spTree>
    <p:extLst>
      <p:ext uri="{BB962C8B-B14F-4D97-AF65-F5344CB8AC3E}">
        <p14:creationId xmlns:p14="http://schemas.microsoft.com/office/powerpoint/2010/main" val="1552593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Categories of Azure AD roles</a:t>
            </a:r>
          </a:p>
          <a:p>
            <a:endParaRPr lang="en-US" b="1" dirty="0"/>
          </a:p>
          <a:p>
            <a:pPr algn="l"/>
            <a:r>
              <a:rPr lang="en-US" b="0" i="0" dirty="0">
                <a:solidFill>
                  <a:srgbClr val="000000"/>
                </a:solidFill>
                <a:effectLst/>
                <a:latin typeface="Times New Roman" panose="02020603050405020304" pitchFamily="18" charset="0"/>
              </a:rPr>
              <a:t>Azure AD built-in roles differ in where they can be used, which fall into the following </a:t>
            </a:r>
            <a:r>
              <a:rPr lang="en-US" b="1" i="0" dirty="0">
                <a:solidFill>
                  <a:srgbClr val="000000"/>
                </a:solidFill>
                <a:effectLst/>
                <a:latin typeface="Times New Roman" panose="02020603050405020304" pitchFamily="18" charset="0"/>
              </a:rPr>
              <a:t>three </a:t>
            </a:r>
            <a:r>
              <a:rPr lang="en-US" b="0" i="0" dirty="0">
                <a:solidFill>
                  <a:srgbClr val="000000"/>
                </a:solidFill>
                <a:effectLst/>
                <a:latin typeface="Times New Roman" panose="02020603050405020304" pitchFamily="18" charset="0"/>
              </a:rPr>
              <a:t>broad categories.</a:t>
            </a:r>
          </a:p>
          <a:p>
            <a:pPr algn="l"/>
            <a:endParaRPr lang="en-US" b="0" i="0" dirty="0">
              <a:solidFill>
                <a:srgbClr val="000000"/>
              </a:solidFill>
              <a:effectLst/>
              <a:latin typeface="Times New Roman" panose="02020603050405020304" pitchFamily="18" charset="0"/>
            </a:endParaRPr>
          </a:p>
          <a:p>
            <a:pPr marL="228600" indent="-228600" algn="l">
              <a:buFont typeface="+mj-lt"/>
              <a:buAutoNum type="arabicPeriod"/>
            </a:pPr>
            <a:r>
              <a:rPr lang="en-US" b="1" i="0" dirty="0">
                <a:solidFill>
                  <a:srgbClr val="000000"/>
                </a:solidFill>
                <a:effectLst/>
                <a:latin typeface="Times New Roman" panose="02020603050405020304" pitchFamily="18" charset="0"/>
              </a:rPr>
              <a:t>Azure AD-specific roles</a:t>
            </a:r>
            <a:r>
              <a:rPr lang="en-US" b="0" i="0" dirty="0">
                <a:solidFill>
                  <a:srgbClr val="000000"/>
                </a:solidFill>
                <a:effectLst/>
                <a:latin typeface="Times New Roman" panose="02020603050405020304" pitchFamily="18" charset="0"/>
              </a:rPr>
              <a:t>: These roles grant permissions to manage resources within Azure AD only. </a:t>
            </a:r>
          </a:p>
          <a:p>
            <a:pPr marL="228600" indent="-228600" algn="l">
              <a:buFont typeface="+mj-lt"/>
              <a:buAutoNum type="arabicPeriod"/>
            </a:pPr>
            <a:endParaRPr lang="en-US" b="0" i="0" dirty="0">
              <a:solidFill>
                <a:srgbClr val="000000"/>
              </a:solidFill>
              <a:effectLst/>
              <a:latin typeface="Times New Roman" panose="02020603050405020304" pitchFamily="18" charset="0"/>
            </a:endParaRPr>
          </a:p>
          <a:p>
            <a:pPr marL="441582" lvl="1" indent="-228600" algn="l">
              <a:buFont typeface="Wingdings" panose="05000000000000000000" pitchFamily="2" charset="2"/>
              <a:buChar char="Ø"/>
            </a:pPr>
            <a:r>
              <a:rPr lang="en-US" b="0" i="0" dirty="0">
                <a:solidFill>
                  <a:srgbClr val="000000"/>
                </a:solidFill>
                <a:effectLst/>
                <a:latin typeface="Times New Roman" panose="02020603050405020304" pitchFamily="18" charset="0"/>
              </a:rPr>
              <a:t>For example, User Administrator, Application Administrator, and Groups Administrator all grant permissions to manage resources that live in Azure AD.</a:t>
            </a:r>
          </a:p>
          <a:p>
            <a:pPr marL="228600" indent="-228600" algn="l">
              <a:buFont typeface="+mj-lt"/>
              <a:buAutoNum type="arabicPeriod"/>
            </a:pPr>
            <a:endParaRPr lang="en-US" b="0" i="0" dirty="0">
              <a:solidFill>
                <a:srgbClr val="000000"/>
              </a:solidFill>
              <a:effectLst/>
              <a:latin typeface="Times New Roman" panose="02020603050405020304" pitchFamily="18" charset="0"/>
            </a:endParaRPr>
          </a:p>
          <a:p>
            <a:pPr marL="228600" indent="-228600" algn="l">
              <a:buFont typeface="+mj-lt"/>
              <a:buAutoNum type="arabicPeriod"/>
            </a:pPr>
            <a:r>
              <a:rPr lang="en-US" b="1" i="0" dirty="0">
                <a:solidFill>
                  <a:srgbClr val="000000"/>
                </a:solidFill>
                <a:effectLst/>
                <a:latin typeface="Times New Roman" panose="02020603050405020304" pitchFamily="18" charset="0"/>
              </a:rPr>
              <a:t>Service-specific roles</a:t>
            </a:r>
            <a:r>
              <a:rPr lang="en-US" b="0" i="0" dirty="0">
                <a:solidFill>
                  <a:srgbClr val="000000"/>
                </a:solidFill>
                <a:effectLst/>
                <a:latin typeface="Times New Roman" panose="02020603050405020304" pitchFamily="18" charset="0"/>
              </a:rPr>
              <a:t>: For major Microsoft 365 services (non-Azure AD), we have built service-specific roles that grant permissions to manage all features within the service. </a:t>
            </a:r>
          </a:p>
          <a:p>
            <a:pPr marL="0" indent="0" algn="l">
              <a:buFont typeface="+mj-lt"/>
              <a:buNone/>
            </a:pPr>
            <a:endParaRPr lang="en-US" b="0" i="0" dirty="0">
              <a:solidFill>
                <a:srgbClr val="000000"/>
              </a:solidFill>
              <a:effectLst/>
              <a:latin typeface="Times New Roman" panose="02020603050405020304" pitchFamily="18" charset="0"/>
            </a:endParaRPr>
          </a:p>
          <a:p>
            <a:pPr marL="441582" lvl="1" indent="-228600" algn="l">
              <a:buFont typeface="Wingdings" panose="05000000000000000000" pitchFamily="2" charset="2"/>
              <a:buChar char="Ø"/>
            </a:pPr>
            <a:r>
              <a:rPr lang="en-US" b="0" i="0" dirty="0">
                <a:solidFill>
                  <a:srgbClr val="000000"/>
                </a:solidFill>
                <a:effectLst/>
                <a:latin typeface="Times New Roman" panose="02020603050405020304" pitchFamily="18" charset="0"/>
              </a:rPr>
              <a:t>For example, Exchange Administrator, Intune Administrator, SharePoint Administrator, and Teams Administrator roles can manage features with their respective services. Exchange Administrator can manage mailboxes, Intune Administrator can manage device policies, SharePoint Administrator can manage site collections, Teams Administrator can manage call qualities, and so on.</a:t>
            </a:r>
          </a:p>
          <a:p>
            <a:pPr marL="228600" indent="-228600" algn="l">
              <a:buFont typeface="+mj-lt"/>
              <a:buAutoNum type="arabicPeriod"/>
            </a:pPr>
            <a:endParaRPr lang="en-US" b="0" i="0" dirty="0">
              <a:solidFill>
                <a:srgbClr val="000000"/>
              </a:solidFill>
              <a:effectLst/>
              <a:latin typeface="Times New Roman" panose="02020603050405020304" pitchFamily="18" charset="0"/>
            </a:endParaRPr>
          </a:p>
          <a:p>
            <a:pPr marL="228600" indent="-228600" algn="l">
              <a:buFont typeface="+mj-lt"/>
              <a:buAutoNum type="arabicPeriod"/>
            </a:pPr>
            <a:r>
              <a:rPr lang="en-US" b="1" i="0" dirty="0">
                <a:solidFill>
                  <a:srgbClr val="000000"/>
                </a:solidFill>
                <a:effectLst/>
                <a:latin typeface="Times New Roman" panose="02020603050405020304" pitchFamily="18" charset="0"/>
              </a:rPr>
              <a:t>Cross-service roles</a:t>
            </a:r>
            <a:r>
              <a:rPr lang="en-US" b="0" i="0" dirty="0">
                <a:solidFill>
                  <a:srgbClr val="000000"/>
                </a:solidFill>
                <a:effectLst/>
                <a:latin typeface="Times New Roman" panose="02020603050405020304" pitchFamily="18" charset="0"/>
              </a:rPr>
              <a:t>: There are some roles that span services. We have </a:t>
            </a:r>
            <a:r>
              <a:rPr lang="en-US" b="1" i="0" dirty="0">
                <a:solidFill>
                  <a:srgbClr val="000000"/>
                </a:solidFill>
                <a:effectLst/>
                <a:latin typeface="Times New Roman" panose="02020603050405020304" pitchFamily="18" charset="0"/>
              </a:rPr>
              <a:t>two</a:t>
            </a:r>
            <a:r>
              <a:rPr lang="en-US" b="0" i="0" dirty="0">
                <a:solidFill>
                  <a:srgbClr val="000000"/>
                </a:solidFill>
                <a:effectLst/>
                <a:latin typeface="Times New Roman" panose="02020603050405020304" pitchFamily="18" charset="0"/>
              </a:rPr>
              <a:t> global roles - Global Administrator and Global Reader. All Microsoft 365 services honor these two roles. Also, there are some security-related roles like Security Administrator and Security Reader that grant access across multiple security services within Microsoft 365. </a:t>
            </a:r>
          </a:p>
          <a:p>
            <a:pPr marL="0" indent="0" algn="l">
              <a:buFont typeface="+mj-lt"/>
              <a:buNone/>
            </a:pPr>
            <a:endParaRPr lang="en-US" b="0" i="0" dirty="0">
              <a:solidFill>
                <a:srgbClr val="000000"/>
              </a:solidFill>
              <a:effectLst/>
              <a:latin typeface="Times New Roman" panose="02020603050405020304" pitchFamily="18" charset="0"/>
            </a:endParaRPr>
          </a:p>
          <a:p>
            <a:pPr marL="441582" lvl="1" indent="-228600" algn="l">
              <a:buFont typeface="Wingdings" panose="05000000000000000000" pitchFamily="2" charset="2"/>
              <a:buChar char="Ø"/>
            </a:pPr>
            <a:r>
              <a:rPr lang="en-US" b="0" i="0" dirty="0">
                <a:solidFill>
                  <a:srgbClr val="000000"/>
                </a:solidFill>
                <a:effectLst/>
                <a:latin typeface="Times New Roman" panose="02020603050405020304" pitchFamily="18" charset="0"/>
              </a:rPr>
              <a:t>For example, using Security Administrator roles in Azure AD, you can manage Microsoft 365 Defender portal, Microsoft Defender Advanced Threat Protection, and Microsoft Defender for Cloud Apps. Similarly, in the Compliance Administrator role, you can manage Compliance-related settings in the Compliance portal, Exchange, and so on.</a:t>
            </a:r>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2/14/2023 9:30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9802827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419340-DB0C-B34E-84FE-2AA1A19A58C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692797"/>
            <a:ext cx="5428936" cy="1632755"/>
          </a:xfrm>
          <a:prstGeom prst="rect">
            <a:avLst/>
          </a:prstGeom>
          <a:noFill/>
        </p:spPr>
        <p:txBody>
          <a:bodyPr lIns="0" tIns="0" rIns="0" bIns="182880" anchor="b" anchorCtr="0"/>
          <a:lstStyle>
            <a:lvl1pPr>
              <a:defRPr sz="4705"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543226"/>
          </a:xfrm>
          <a:prstGeom prst="rect">
            <a:avLst/>
          </a:prstGeom>
        </p:spPr>
        <p:txBody>
          <a:bodyPr/>
          <a:lstStyle>
            <a:lvl1pPr>
              <a:defRPr sz="1765">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pic>
        <p:nvPicPr>
          <p:cNvPr id="2" name="Picture 1" descr="Microsoft Azure logo">
            <a:extLst>
              <a:ext uri="{FF2B5EF4-FFF2-40B4-BE49-F238E27FC236}">
                <a16:creationId xmlns:a16="http://schemas.microsoft.com/office/drawing/2014/main" id="{F94D27AD-0FFC-46F9-ACBE-561AA888313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37861048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4" name="Picture 3">
            <a:extLst>
              <a:ext uri="{FF2B5EF4-FFF2-40B4-BE49-F238E27FC236}">
                <a16:creationId xmlns:a16="http://schemas.microsoft.com/office/drawing/2014/main" id="{B7B62E1D-AE88-4FA6-908E-0087D6C20C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2700" y="696267"/>
            <a:ext cx="4341342" cy="4842544"/>
          </a:xfrm>
          <a:prstGeom prst="rect">
            <a:avLst/>
          </a:prstGeom>
        </p:spPr>
      </p:pic>
    </p:spTree>
    <p:extLst>
      <p:ext uri="{BB962C8B-B14F-4D97-AF65-F5344CB8AC3E}">
        <p14:creationId xmlns:p14="http://schemas.microsoft.com/office/powerpoint/2010/main" val="106611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85217" y="3179701"/>
            <a:ext cx="8892608" cy="498598"/>
          </a:xfrm>
          <a:noFill/>
        </p:spPr>
        <p:txBody>
          <a:bodyPr wrap="square" lIns="0" tIns="0" rIns="0" bIns="0" anchor="ctr" anchorCtr="0">
            <a:spAutoFit/>
          </a:bodyPr>
          <a:lstStyle>
            <a:lvl1pPr algn="l" defTabSz="932563" rtl="0" eaLnBrk="1" latinLnBrk="0" hangingPunct="1">
              <a:lnSpc>
                <a:spcPct val="90000"/>
              </a:lnSpc>
              <a:spcBef>
                <a:spcPct val="0"/>
              </a:spcBef>
              <a:buNone/>
              <a:defRPr lang="en-US" sz="3529"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4400297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3227821"/>
            <a:ext cx="2457386" cy="402359"/>
          </a:xfrm>
          <a:prstGeom prst="rect">
            <a:avLst/>
          </a:prstGeom>
        </p:spPr>
        <p:txBody>
          <a:bodyPr wrap="square" lIns="0" tIns="0" rIns="0" bIns="0" anchor="ctr">
            <a:spAutoFit/>
          </a:bodyPr>
          <a:lstStyle>
            <a:lvl1pPr>
              <a:lnSpc>
                <a:spcPts val="3137"/>
              </a:lnSpc>
              <a:defRPr sz="2745" strike="noStrike">
                <a:solidFill>
                  <a:schemeClr val="bg1"/>
                </a:solidFill>
              </a:defRPr>
            </a:lvl1pPr>
          </a:lstStyle>
          <a:p>
            <a:r>
              <a:rPr lang="en-US"/>
              <a:t>Title</a:t>
            </a:r>
          </a:p>
        </p:txBody>
      </p:sp>
    </p:spTree>
    <p:extLst>
      <p:ext uri="{BB962C8B-B14F-4D97-AF65-F5344CB8AC3E}">
        <p14:creationId xmlns:p14="http://schemas.microsoft.com/office/powerpoint/2010/main" val="12003931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430887"/>
          </a:xfrm>
        </p:spPr>
        <p:txBody>
          <a:bodyPr/>
          <a:lstStyle>
            <a:lvl1pPr>
              <a:defRPr sz="2800"/>
            </a:lvl1pPr>
          </a:lstStyle>
          <a:p>
            <a:r>
              <a:rPr lang="en-US" dirty="0"/>
              <a:t>Click to edit Master title style</a:t>
            </a:r>
          </a:p>
        </p:txBody>
      </p:sp>
      <p:sp>
        <p:nvSpPr>
          <p:cNvPr id="3" name="Text Placeholder 2"/>
          <p:cNvSpPr>
            <a:spLocks noGrp="1"/>
          </p:cNvSpPr>
          <p:nvPr>
            <p:ph type="body" sz="quarter" idx="10" hasCustomPrompt="1"/>
          </p:nvPr>
        </p:nvSpPr>
        <p:spPr>
          <a:xfrm>
            <a:off x="584200" y="1435497"/>
            <a:ext cx="11018520" cy="874085"/>
          </a:xfrm>
        </p:spPr>
        <p:txBody>
          <a:bodyPr/>
          <a:lstStyle>
            <a:lvl1pPr marL="228600" indent="-228600">
              <a:buFont typeface="Arial" panose="020B0604020202020204" pitchFamily="34" charset="0"/>
              <a:buChar char="•"/>
              <a:defRPr>
                <a:latin typeface="+mn-lt"/>
              </a:defRPr>
            </a:lvl1pPr>
            <a:lvl2pPr marL="457200" indent="-228600">
              <a:buFont typeface="Arial" panose="020B0604020202020204" pitchFamily="34" charset="0"/>
              <a:buChar char="•"/>
              <a:defRPr sz="2400"/>
            </a:lvl2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hasCustomPrompt="1"/>
          </p:nvPr>
        </p:nvSpPr>
        <p:spPr>
          <a:xfrm>
            <a:off x="588263" y="457200"/>
            <a:ext cx="11018520" cy="430887"/>
          </a:xfrm>
        </p:spPr>
        <p:txBody>
          <a:bodyPr/>
          <a:lstStyle>
            <a:lvl1pPr>
              <a:defRPr sz="2800"/>
            </a:lvl1pPr>
          </a:lstStyle>
          <a:p>
            <a:r>
              <a:rPr lang="en-US" dirty="0"/>
              <a:t>Click to add title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742" r:id="rId1"/>
    <p:sldLayoutId id="2147484799" r:id="rId2"/>
    <p:sldLayoutId id="2147484801" r:id="rId3"/>
    <p:sldLayoutId id="2147484798" r:id="rId4"/>
    <p:sldLayoutId id="2147484241" r:id="rId5"/>
    <p:sldLayoutId id="2147484247" r:id="rId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emf"/><Relationship Id="rId12"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60.emf"/><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emf"/><Relationship Id="rId4" Type="http://schemas.openxmlformats.org/officeDocument/2006/relationships/image" Target="../media/image58.emf"/><Relationship Id="rId9" Type="http://schemas.openxmlformats.org/officeDocument/2006/relationships/image" Target="../media/image63.emf"/></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5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jpg"/><Relationship Id="rId12"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jpg"/><Relationship Id="rId11" Type="http://schemas.openxmlformats.org/officeDocument/2006/relationships/image" Target="../media/image20.png"/><Relationship Id="rId5" Type="http://schemas.openxmlformats.org/officeDocument/2006/relationships/image" Target="../media/image14.emf"/><Relationship Id="rId10" Type="http://schemas.openxmlformats.org/officeDocument/2006/relationships/image" Target="../media/image19.png"/><Relationship Id="rId4" Type="http://schemas.openxmlformats.org/officeDocument/2006/relationships/image" Target="../media/image13.emf"/><Relationship Id="rId9"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svg"/><Relationship Id="rId18" Type="http://schemas.openxmlformats.org/officeDocument/2006/relationships/image" Target="../media/image118.png"/><Relationship Id="rId3" Type="http://schemas.openxmlformats.org/officeDocument/2006/relationships/image" Target="../media/image103.png"/><Relationship Id="rId7" Type="http://schemas.openxmlformats.org/officeDocument/2006/relationships/image" Target="../media/image107.svg"/><Relationship Id="rId12" Type="http://schemas.openxmlformats.org/officeDocument/2006/relationships/image" Target="../media/image112.png"/><Relationship Id="rId17" Type="http://schemas.openxmlformats.org/officeDocument/2006/relationships/image" Target="../media/image117.svg"/><Relationship Id="rId2" Type="http://schemas.openxmlformats.org/officeDocument/2006/relationships/notesSlide" Target="../notesSlides/notesSlide71.xml"/><Relationship Id="rId16" Type="http://schemas.openxmlformats.org/officeDocument/2006/relationships/image" Target="../media/image116.png"/><Relationship Id="rId1" Type="http://schemas.openxmlformats.org/officeDocument/2006/relationships/slideLayout" Target="../slideLayouts/slideLayout5.xml"/><Relationship Id="rId6" Type="http://schemas.openxmlformats.org/officeDocument/2006/relationships/image" Target="../media/image106.png"/><Relationship Id="rId11" Type="http://schemas.openxmlformats.org/officeDocument/2006/relationships/image" Target="../media/image111.svg"/><Relationship Id="rId5" Type="http://schemas.openxmlformats.org/officeDocument/2006/relationships/image" Target="../media/image105.svg"/><Relationship Id="rId15" Type="http://schemas.openxmlformats.org/officeDocument/2006/relationships/image" Target="../media/image115.sv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svg"/><Relationship Id="rId14" Type="http://schemas.openxmlformats.org/officeDocument/2006/relationships/image" Target="../media/image114.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122.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jpg"/><Relationship Id="rId7"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jpg"/><Relationship Id="rId4" Type="http://schemas.openxmlformats.org/officeDocument/2006/relationships/image" Target="../media/image24.jpg"/><Relationship Id="rId9" Type="http://schemas.openxmlformats.org/officeDocument/2006/relationships/image" Target="../media/image29.emf"/></Relationships>
</file>

<file path=ppt/slides/_rels/slide8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svg"/><Relationship Id="rId7" Type="http://schemas.openxmlformats.org/officeDocument/2006/relationships/image" Target="../media/image129.svg"/><Relationship Id="rId12" Type="http://schemas.openxmlformats.org/officeDocument/2006/relationships/image" Target="../media/image134.png"/><Relationship Id="rId2" Type="http://schemas.openxmlformats.org/officeDocument/2006/relationships/image" Target="../media/image124.png"/><Relationship Id="rId1" Type="http://schemas.openxmlformats.org/officeDocument/2006/relationships/slideLayout" Target="../slideLayouts/slideLayout6.xml"/><Relationship Id="rId6" Type="http://schemas.openxmlformats.org/officeDocument/2006/relationships/image" Target="../media/image128.png"/><Relationship Id="rId11" Type="http://schemas.openxmlformats.org/officeDocument/2006/relationships/image" Target="../media/image133.svg"/><Relationship Id="rId5" Type="http://schemas.openxmlformats.org/officeDocument/2006/relationships/image" Target="../media/image127.sv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svg"/></Relationships>
</file>

<file path=ppt/slides/_rels/slide82.xml.rels><?xml version="1.0" encoding="UTF-8" standalone="yes"?>
<Relationships xmlns="http://schemas.openxmlformats.org/package/2006/relationships"><Relationship Id="rId3" Type="http://schemas.openxmlformats.org/officeDocument/2006/relationships/image" Target="../media/image135.png"/><Relationship Id="rId7" Type="http://schemas.openxmlformats.org/officeDocument/2006/relationships/image" Target="../media/image139.svg"/><Relationship Id="rId2" Type="http://schemas.openxmlformats.org/officeDocument/2006/relationships/notesSlide" Target="../notesSlides/notesSlide80.xml"/><Relationship Id="rId1" Type="http://schemas.openxmlformats.org/officeDocument/2006/relationships/slideLayout" Target="../slideLayouts/slideLayout6.xml"/><Relationship Id="rId6" Type="http://schemas.openxmlformats.org/officeDocument/2006/relationships/image" Target="../media/image138.png"/><Relationship Id="rId5" Type="http://schemas.openxmlformats.org/officeDocument/2006/relationships/image" Target="../media/image137.svg"/><Relationship Id="rId4" Type="http://schemas.openxmlformats.org/officeDocument/2006/relationships/image" Target="../media/image136.png"/></Relationships>
</file>

<file path=ppt/slides/_rels/slide83.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3.svg"/><Relationship Id="rId7" Type="http://schemas.openxmlformats.org/officeDocument/2006/relationships/image" Target="../media/image143.svg"/><Relationship Id="rId2" Type="http://schemas.openxmlformats.org/officeDocument/2006/relationships/image" Target="../media/image132.png"/><Relationship Id="rId1" Type="http://schemas.openxmlformats.org/officeDocument/2006/relationships/slideLayout" Target="../slideLayouts/slideLayout6.xml"/><Relationship Id="rId6" Type="http://schemas.openxmlformats.org/officeDocument/2006/relationships/image" Target="../media/image142.png"/><Relationship Id="rId5" Type="http://schemas.openxmlformats.org/officeDocument/2006/relationships/image" Target="../media/image141.svg"/><Relationship Id="rId4" Type="http://schemas.openxmlformats.org/officeDocument/2006/relationships/image" Target="../media/image140.png"/><Relationship Id="rId9" Type="http://schemas.openxmlformats.org/officeDocument/2006/relationships/image" Target="../media/image145.svg"/></Relationships>
</file>

<file path=ppt/slides/_rels/slide84.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47.png"/><Relationship Id="rId2" Type="http://schemas.openxmlformats.org/officeDocument/2006/relationships/notesSlide" Target="../notesSlides/notesSlide81.xml"/><Relationship Id="rId1" Type="http://schemas.openxmlformats.org/officeDocument/2006/relationships/slideLayout" Target="../slideLayouts/slideLayout6.xml"/><Relationship Id="rId6" Type="http://schemas.openxmlformats.org/officeDocument/2006/relationships/image" Target="../media/image146.svg"/><Relationship Id="rId5" Type="http://schemas.openxmlformats.org/officeDocument/2006/relationships/image" Target="../media/image138.png"/><Relationship Id="rId4" Type="http://schemas.openxmlformats.org/officeDocument/2006/relationships/image" Target="../media/image137.svg"/></Relationships>
</file>

<file path=ppt/slides/_rels/slide85.xml.rels><?xml version="1.0" encoding="UTF-8" standalone="yes"?>
<Relationships xmlns="http://schemas.openxmlformats.org/package/2006/relationships"><Relationship Id="rId3" Type="http://schemas.openxmlformats.org/officeDocument/2006/relationships/image" Target="../media/image133.svg"/><Relationship Id="rId2" Type="http://schemas.openxmlformats.org/officeDocument/2006/relationships/image" Target="../media/image132.png"/><Relationship Id="rId1" Type="http://schemas.openxmlformats.org/officeDocument/2006/relationships/slideLayout" Target="../slideLayouts/slideLayout6.xml"/><Relationship Id="rId5" Type="http://schemas.openxmlformats.org/officeDocument/2006/relationships/image" Target="../media/image149.svg"/><Relationship Id="rId4" Type="http://schemas.openxmlformats.org/officeDocument/2006/relationships/image" Target="../media/image148.png"/></Relationships>
</file>

<file path=ppt/slides/_rels/slide86.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46.svg"/><Relationship Id="rId2" Type="http://schemas.openxmlformats.org/officeDocument/2006/relationships/notesSlide" Target="../notesSlides/notesSlide82.xml"/><Relationship Id="rId1" Type="http://schemas.openxmlformats.org/officeDocument/2006/relationships/slideLayout" Target="../slideLayouts/slideLayout6.xml"/><Relationship Id="rId6" Type="http://schemas.openxmlformats.org/officeDocument/2006/relationships/image" Target="../media/image138.png"/><Relationship Id="rId5" Type="http://schemas.openxmlformats.org/officeDocument/2006/relationships/image" Target="../media/image152.png"/><Relationship Id="rId4" Type="http://schemas.openxmlformats.org/officeDocument/2006/relationships/image" Target="../media/image151.png"/></Relationships>
</file>

<file path=ppt/slides/_rels/slide8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54.svg"/><Relationship Id="rId7" Type="http://schemas.openxmlformats.org/officeDocument/2006/relationships/image" Target="../media/image133.svg"/><Relationship Id="rId12" Type="http://schemas.openxmlformats.org/officeDocument/2006/relationships/image" Target="../media/image127.svg"/><Relationship Id="rId2" Type="http://schemas.openxmlformats.org/officeDocument/2006/relationships/image" Target="../media/image153.png"/><Relationship Id="rId1" Type="http://schemas.openxmlformats.org/officeDocument/2006/relationships/slideLayout" Target="../slideLayouts/slideLayout6.xml"/><Relationship Id="rId6" Type="http://schemas.openxmlformats.org/officeDocument/2006/relationships/image" Target="../media/image132.png"/><Relationship Id="rId11" Type="http://schemas.openxmlformats.org/officeDocument/2006/relationships/image" Target="../media/image126.png"/><Relationship Id="rId5" Type="http://schemas.openxmlformats.org/officeDocument/2006/relationships/image" Target="../media/image143.svg"/><Relationship Id="rId10" Type="http://schemas.openxmlformats.org/officeDocument/2006/relationships/image" Target="../media/image155.png"/><Relationship Id="rId4" Type="http://schemas.openxmlformats.org/officeDocument/2006/relationships/image" Target="../media/image142.png"/><Relationship Id="rId9" Type="http://schemas.openxmlformats.org/officeDocument/2006/relationships/image" Target="../media/image125.svg"/></Relationships>
</file>

<file path=ppt/slides/_rels/slide88.xml.rels><?xml version="1.0" encoding="UTF-8" standalone="yes"?>
<Relationships xmlns="http://schemas.openxmlformats.org/package/2006/relationships"><Relationship Id="rId3" Type="http://schemas.openxmlformats.org/officeDocument/2006/relationships/image" Target="../media/image150.png"/><Relationship Id="rId7" Type="http://schemas.openxmlformats.org/officeDocument/2006/relationships/image" Target="../media/image156.png"/><Relationship Id="rId2" Type="http://schemas.openxmlformats.org/officeDocument/2006/relationships/notesSlide" Target="../notesSlides/notesSlide83.xml"/><Relationship Id="rId1" Type="http://schemas.openxmlformats.org/officeDocument/2006/relationships/slideLayout" Target="../slideLayouts/slideLayout6.xml"/><Relationship Id="rId6" Type="http://schemas.openxmlformats.org/officeDocument/2006/relationships/image" Target="../media/image146.svg"/><Relationship Id="rId5" Type="http://schemas.openxmlformats.org/officeDocument/2006/relationships/image" Target="../media/image138.png"/><Relationship Id="rId4" Type="http://schemas.openxmlformats.org/officeDocument/2006/relationships/image" Target="../media/image152.png"/></Relationships>
</file>

<file path=ppt/slides/_rels/slide89.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25.svg"/><Relationship Id="rId7" Type="http://schemas.openxmlformats.org/officeDocument/2006/relationships/image" Target="../media/image158.png"/><Relationship Id="rId2" Type="http://schemas.openxmlformats.org/officeDocument/2006/relationships/image" Target="../media/image124.png"/><Relationship Id="rId1" Type="http://schemas.openxmlformats.org/officeDocument/2006/relationships/slideLayout" Target="../slideLayouts/slideLayout6.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27.svg"/><Relationship Id="rId10" Type="http://schemas.openxmlformats.org/officeDocument/2006/relationships/image" Target="../media/image161.png"/><Relationship Id="rId4" Type="http://schemas.openxmlformats.org/officeDocument/2006/relationships/image" Target="../media/image126.png"/><Relationship Id="rId9" Type="http://schemas.openxmlformats.org/officeDocument/2006/relationships/image" Target="../media/image160.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9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image" Target="../media/image163.png"/></Relationships>
</file>

<file path=ppt/slides/_rels/slide91.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67.svg"/><Relationship Id="rId18" Type="http://schemas.openxmlformats.org/officeDocument/2006/relationships/image" Target="../media/image170.svg"/><Relationship Id="rId3" Type="http://schemas.openxmlformats.org/officeDocument/2006/relationships/image" Target="../media/image143.svg"/><Relationship Id="rId21" Type="http://schemas.openxmlformats.org/officeDocument/2006/relationships/image" Target="../media/image173.png"/><Relationship Id="rId7" Type="http://schemas.openxmlformats.org/officeDocument/2006/relationships/image" Target="../media/image125.svg"/><Relationship Id="rId12" Type="http://schemas.openxmlformats.org/officeDocument/2006/relationships/image" Target="../media/image166.png"/><Relationship Id="rId17" Type="http://schemas.openxmlformats.org/officeDocument/2006/relationships/image" Target="../media/image169.png"/><Relationship Id="rId2" Type="http://schemas.openxmlformats.org/officeDocument/2006/relationships/image" Target="../media/image142.png"/><Relationship Id="rId16" Type="http://schemas.openxmlformats.org/officeDocument/2006/relationships/image" Target="../media/image168.png"/><Relationship Id="rId20" Type="http://schemas.openxmlformats.org/officeDocument/2006/relationships/image" Target="../media/image172.svg"/><Relationship Id="rId1" Type="http://schemas.openxmlformats.org/officeDocument/2006/relationships/slideLayout" Target="../slideLayouts/slideLayout6.xml"/><Relationship Id="rId6" Type="http://schemas.openxmlformats.org/officeDocument/2006/relationships/image" Target="../media/image124.png"/><Relationship Id="rId11" Type="http://schemas.openxmlformats.org/officeDocument/2006/relationships/image" Target="../media/image165.svg"/><Relationship Id="rId5" Type="http://schemas.openxmlformats.org/officeDocument/2006/relationships/image" Target="../media/image133.svg"/><Relationship Id="rId15" Type="http://schemas.openxmlformats.org/officeDocument/2006/relationships/image" Target="../media/image154.svg"/><Relationship Id="rId10" Type="http://schemas.openxmlformats.org/officeDocument/2006/relationships/image" Target="../media/image164.png"/><Relationship Id="rId19" Type="http://schemas.openxmlformats.org/officeDocument/2006/relationships/image" Target="../media/image171.png"/><Relationship Id="rId4" Type="http://schemas.openxmlformats.org/officeDocument/2006/relationships/image" Target="../media/image132.png"/><Relationship Id="rId9" Type="http://schemas.openxmlformats.org/officeDocument/2006/relationships/image" Target="../media/image127.svg"/><Relationship Id="rId14" Type="http://schemas.openxmlformats.org/officeDocument/2006/relationships/image" Target="../media/image15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2" y="1244582"/>
            <a:ext cx="5765384" cy="3080843"/>
          </a:xfrm>
        </p:spPr>
        <p:txBody>
          <a:bodyPr/>
          <a:lstStyle/>
          <a:p>
            <a:r>
              <a:rPr lang="en-US" dirty="0"/>
              <a:t>AZ-500T00A:</a:t>
            </a:r>
            <a:br>
              <a:rPr lang="en-US" dirty="0"/>
            </a:br>
            <a:r>
              <a:rPr lang="en-US" dirty="0"/>
              <a:t>Microsoft Azure Security Technologies</a:t>
            </a:r>
          </a:p>
        </p:txBody>
      </p:sp>
      <p:sp>
        <p:nvSpPr>
          <p:cNvPr id="5" name="Text Placeholder 4">
            <a:extLst>
              <a:ext uri="{FF2B5EF4-FFF2-40B4-BE49-F238E27FC236}">
                <a16:creationId xmlns:a16="http://schemas.microsoft.com/office/drawing/2014/main" id="{58304294-793E-FB49-A26A-F2ADFBA94074}"/>
              </a:ext>
            </a:extLst>
          </p:cNvPr>
          <p:cNvSpPr>
            <a:spLocks noGrp="1"/>
          </p:cNvSpPr>
          <p:nvPr>
            <p:ph type="body" sz="quarter" idx="15"/>
          </p:nvPr>
        </p:nvSpPr>
        <p:spPr>
          <a:xfrm>
            <a:off x="442466" y="4349984"/>
            <a:ext cx="5413394" cy="271613"/>
          </a:xfrm>
        </p:spPr>
        <p:txBody>
          <a:bodyPr/>
          <a:lstStyle/>
          <a:p>
            <a:pPr marL="0" indent="0">
              <a:buNone/>
            </a:pPr>
            <a:r>
              <a:rPr lang="en-US" dirty="0"/>
              <a:t>Subtitle or speaker name</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C4C73-B2F0-630F-4F65-E0D826B08388}"/>
              </a:ext>
            </a:extLst>
          </p:cNvPr>
          <p:cNvSpPr>
            <a:spLocks noGrp="1"/>
          </p:cNvSpPr>
          <p:nvPr>
            <p:ph type="title"/>
          </p:nvPr>
        </p:nvSpPr>
        <p:spPr>
          <a:xfrm>
            <a:off x="588263" y="457200"/>
            <a:ext cx="5507737" cy="430887"/>
          </a:xfrm>
        </p:spPr>
        <p:txBody>
          <a:bodyPr/>
          <a:lstStyle/>
          <a:p>
            <a:r>
              <a:rPr lang="en-US" dirty="0"/>
              <a:t>Azure AD built-in roles</a:t>
            </a:r>
          </a:p>
        </p:txBody>
      </p:sp>
      <p:sp>
        <p:nvSpPr>
          <p:cNvPr id="5" name="Text Placeholder 2">
            <a:extLst>
              <a:ext uri="{FF2B5EF4-FFF2-40B4-BE49-F238E27FC236}">
                <a16:creationId xmlns:a16="http://schemas.microsoft.com/office/drawing/2014/main" id="{73FF733A-9630-2CF8-6402-C40377BC2989}"/>
              </a:ext>
            </a:extLst>
          </p:cNvPr>
          <p:cNvSpPr txBox="1">
            <a:spLocks/>
          </p:cNvSpPr>
          <p:nvPr/>
        </p:nvSpPr>
        <p:spPr>
          <a:xfrm>
            <a:off x="215900" y="1412325"/>
            <a:ext cx="11897946"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In Azure Active Directory (Azure AD), if another </a:t>
            </a:r>
            <a:r>
              <a:rPr lang="en-US" sz="2000" b="1" dirty="0"/>
              <a:t>administrator</a:t>
            </a:r>
            <a:r>
              <a:rPr lang="en-US" sz="2000" dirty="0"/>
              <a:t> or </a:t>
            </a:r>
            <a:r>
              <a:rPr lang="en-US" sz="2000" b="1" dirty="0"/>
              <a:t>non-administrator</a:t>
            </a:r>
            <a:r>
              <a:rPr lang="en-US" sz="2000" dirty="0"/>
              <a:t> needs to manage Azure AD resources, you assign them an Azure AD role that provides the permissions they need. </a:t>
            </a:r>
          </a:p>
        </p:txBody>
      </p:sp>
      <p:sp>
        <p:nvSpPr>
          <p:cNvPr id="8" name="TextBox 7">
            <a:extLst>
              <a:ext uri="{FF2B5EF4-FFF2-40B4-BE49-F238E27FC236}">
                <a16:creationId xmlns:a16="http://schemas.microsoft.com/office/drawing/2014/main" id="{A326AC2D-5796-F788-350C-EE92BB69295F}"/>
              </a:ext>
            </a:extLst>
          </p:cNvPr>
          <p:cNvSpPr txBox="1"/>
          <p:nvPr/>
        </p:nvSpPr>
        <p:spPr>
          <a:xfrm>
            <a:off x="443884" y="2269754"/>
            <a:ext cx="11106431" cy="646331"/>
          </a:xfrm>
          <a:prstGeom prst="rect">
            <a:avLst/>
          </a:prstGeom>
          <a:noFill/>
        </p:spPr>
        <p:txBody>
          <a:bodyPr wrap="square">
            <a:spAutoFit/>
          </a:bodyPr>
          <a:lstStyle/>
          <a:p>
            <a:pPr marL="285750" indent="-285750">
              <a:buFont typeface="Wingdings" panose="05000000000000000000" pitchFamily="2" charset="2"/>
              <a:buChar char="Ø"/>
            </a:pPr>
            <a:r>
              <a:rPr lang="en-US" sz="1800" dirty="0"/>
              <a:t>For example, you can assign roles to </a:t>
            </a:r>
            <a:r>
              <a:rPr lang="en-US" sz="1800" b="1" dirty="0"/>
              <a:t>allow adding </a:t>
            </a:r>
            <a:r>
              <a:rPr lang="en-US" sz="1800" dirty="0"/>
              <a:t>or </a:t>
            </a:r>
            <a:r>
              <a:rPr lang="en-US" sz="1800" b="1" dirty="0"/>
              <a:t>changing users</a:t>
            </a:r>
            <a:r>
              <a:rPr lang="en-US" sz="1800" dirty="0"/>
              <a:t>, </a:t>
            </a:r>
            <a:r>
              <a:rPr lang="en-US" sz="1800" b="1" dirty="0"/>
              <a:t>resetting user passwords</a:t>
            </a:r>
            <a:r>
              <a:rPr lang="en-US" sz="1800" dirty="0"/>
              <a:t>, </a:t>
            </a:r>
            <a:r>
              <a:rPr lang="en-US" sz="1800" b="1" dirty="0"/>
              <a:t>managing user licenses</a:t>
            </a:r>
            <a:r>
              <a:rPr lang="en-US" sz="1800" dirty="0"/>
              <a:t>, or </a:t>
            </a:r>
            <a:r>
              <a:rPr lang="en-US" sz="1800" b="1" dirty="0"/>
              <a:t>managing domain names</a:t>
            </a:r>
            <a:r>
              <a:rPr lang="en-US" sz="1800" dirty="0"/>
              <a:t>.</a:t>
            </a:r>
            <a:endParaRPr lang="en-US" dirty="0"/>
          </a:p>
        </p:txBody>
      </p:sp>
      <p:graphicFrame>
        <p:nvGraphicFramePr>
          <p:cNvPr id="14" name="Table 15">
            <a:extLst>
              <a:ext uri="{FF2B5EF4-FFF2-40B4-BE49-F238E27FC236}">
                <a16:creationId xmlns:a16="http://schemas.microsoft.com/office/drawing/2014/main" id="{EFF9CA5A-1BA6-32BC-1CC0-0F0E7D6B34ED}"/>
              </a:ext>
            </a:extLst>
          </p:cNvPr>
          <p:cNvGraphicFramePr>
            <a:graphicFrameLocks noGrp="1"/>
          </p:cNvGraphicFramePr>
          <p:nvPr/>
        </p:nvGraphicFramePr>
        <p:xfrm>
          <a:off x="215900" y="3257550"/>
          <a:ext cx="11756290" cy="2956560"/>
        </p:xfrm>
        <a:graphic>
          <a:graphicData uri="http://schemas.openxmlformats.org/drawingml/2006/table">
            <a:tbl>
              <a:tblPr firstRow="1" bandRow="1">
                <a:tableStyleId>{5C22544A-7EE6-4342-B048-85BDC9FD1C3A}</a:tableStyleId>
              </a:tblPr>
              <a:tblGrid>
                <a:gridCol w="5878145">
                  <a:extLst>
                    <a:ext uri="{9D8B030D-6E8A-4147-A177-3AD203B41FA5}">
                      <a16:colId xmlns:a16="http://schemas.microsoft.com/office/drawing/2014/main" val="29974234"/>
                    </a:ext>
                  </a:extLst>
                </a:gridCol>
                <a:gridCol w="5878145">
                  <a:extLst>
                    <a:ext uri="{9D8B030D-6E8A-4147-A177-3AD203B41FA5}">
                      <a16:colId xmlns:a16="http://schemas.microsoft.com/office/drawing/2014/main" val="1370890707"/>
                    </a:ext>
                  </a:extLst>
                </a:gridCol>
              </a:tblGrid>
              <a:tr h="370840">
                <a:tc>
                  <a:txBody>
                    <a:bodyPr/>
                    <a:lstStyle/>
                    <a:p>
                      <a:r>
                        <a:rPr lang="en-US" sz="2000" dirty="0"/>
                        <a:t>Role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90000"/>
                        <a:lumOff val="10000"/>
                      </a:schemeClr>
                    </a:solidFill>
                  </a:tcPr>
                </a:tc>
                <a:tc>
                  <a:txBody>
                    <a:bodyPr/>
                    <a:lstStyle/>
                    <a:p>
                      <a:r>
                        <a:rPr lang="en-US" sz="2000" dirty="0"/>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90000"/>
                        <a:lumOff val="10000"/>
                      </a:schemeClr>
                    </a:solidFill>
                  </a:tcPr>
                </a:tc>
                <a:extLst>
                  <a:ext uri="{0D108BD9-81ED-4DB2-BD59-A6C34878D82A}">
                    <a16:rowId xmlns:a16="http://schemas.microsoft.com/office/drawing/2014/main" val="2059586447"/>
                  </a:ext>
                </a:extLst>
              </a:tr>
              <a:tr h="370840">
                <a:tc>
                  <a:txBody>
                    <a:bodyPr/>
                    <a:lstStyle/>
                    <a:p>
                      <a:r>
                        <a:rPr lang="en-US" sz="1800" dirty="0"/>
                        <a:t>Global Administrator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Can </a:t>
                      </a:r>
                      <a:r>
                        <a:rPr lang="en-US" sz="1800" b="1" dirty="0"/>
                        <a:t>manage all aspects</a:t>
                      </a:r>
                      <a:r>
                        <a:rPr lang="en-US" sz="1800" dirty="0"/>
                        <a:t> of Azure AD and Microsoft services that use Azure AD identities.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102998"/>
                  </a:ext>
                </a:extLst>
              </a:tr>
              <a:tr h="370840">
                <a:tc>
                  <a:txBody>
                    <a:bodyPr/>
                    <a:lstStyle/>
                    <a:p>
                      <a:r>
                        <a:rPr lang="en-US" sz="1800" dirty="0"/>
                        <a:t>Security Administrator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Can </a:t>
                      </a:r>
                      <a:r>
                        <a:rPr lang="en-US" sz="1800" b="1" dirty="0"/>
                        <a:t>read security information and reports and manage configuration </a:t>
                      </a:r>
                      <a:r>
                        <a:rPr lang="en-US" sz="1800" dirty="0"/>
                        <a:t>in Azure AD and Office 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57960223"/>
                  </a:ext>
                </a:extLst>
              </a:tr>
              <a:tr h="464126">
                <a:tc>
                  <a:txBody>
                    <a:bodyPr/>
                    <a:lstStyle/>
                    <a:p>
                      <a:r>
                        <a:rPr lang="en-US" sz="1800" dirty="0"/>
                        <a:t>Billing Administrator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Can </a:t>
                      </a:r>
                      <a:r>
                        <a:rPr lang="en-US" sz="1800" b="1" dirty="0"/>
                        <a:t>perform common billing related tasks </a:t>
                      </a:r>
                      <a:r>
                        <a:rPr lang="en-US" sz="1800" dirty="0"/>
                        <a:t>like updating payment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3719343"/>
                  </a:ext>
                </a:extLst>
              </a:tr>
              <a:tr h="370840">
                <a:tc>
                  <a:txBody>
                    <a:bodyPr/>
                    <a:lstStyle/>
                    <a:p>
                      <a:r>
                        <a:rPr lang="en-US" sz="1800" dirty="0"/>
                        <a:t>Global Reader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Can </a:t>
                      </a:r>
                      <a:r>
                        <a:rPr lang="en-US" sz="1800" b="1" dirty="0"/>
                        <a:t>read everything that a Global Administrator can</a:t>
                      </a:r>
                      <a:r>
                        <a:rPr lang="en-US" sz="1800" dirty="0"/>
                        <a:t>, but not update anything.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598734"/>
                  </a:ext>
                </a:extLst>
              </a:tr>
            </a:tbl>
          </a:graphicData>
        </a:graphic>
      </p:graphicFrame>
    </p:spTree>
    <p:extLst>
      <p:ext uri="{BB962C8B-B14F-4D97-AF65-F5344CB8AC3E}">
        <p14:creationId xmlns:p14="http://schemas.microsoft.com/office/powerpoint/2010/main" val="326117398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Icon&#10;&#10;Description automatically generated">
            <a:extLst>
              <a:ext uri="{FF2B5EF4-FFF2-40B4-BE49-F238E27FC236}">
                <a16:creationId xmlns:a16="http://schemas.microsoft.com/office/drawing/2014/main" id="{4AEC02B6-5599-FBE1-35E7-F68A946CD0CA}"/>
              </a:ext>
            </a:extLst>
          </p:cNvPr>
          <p:cNvPicPr>
            <a:picLocks noChangeAspect="1"/>
          </p:cNvPicPr>
          <p:nvPr/>
        </p:nvPicPr>
        <p:blipFill>
          <a:blip r:embed="rId3"/>
          <a:stretch>
            <a:fillRect/>
          </a:stretch>
        </p:blipFill>
        <p:spPr>
          <a:xfrm>
            <a:off x="2061665" y="5558377"/>
            <a:ext cx="1097280" cy="1097280"/>
          </a:xfrm>
          <a:prstGeom prst="rect">
            <a:avLst/>
          </a:prstGeom>
        </p:spPr>
      </p:pic>
      <p:sp>
        <p:nvSpPr>
          <p:cNvPr id="2" name="Title 1">
            <a:extLst>
              <a:ext uri="{FF2B5EF4-FFF2-40B4-BE49-F238E27FC236}">
                <a16:creationId xmlns:a16="http://schemas.microsoft.com/office/drawing/2014/main" id="{E3C429A2-321B-472E-98E4-22631E2B86B8}"/>
              </a:ext>
            </a:extLst>
          </p:cNvPr>
          <p:cNvSpPr>
            <a:spLocks noGrp="1"/>
          </p:cNvSpPr>
          <p:nvPr>
            <p:ph type="title"/>
          </p:nvPr>
        </p:nvSpPr>
        <p:spPr/>
        <p:txBody>
          <a:bodyPr/>
          <a:lstStyle/>
          <a:p>
            <a:r>
              <a:rPr lang="en-US" dirty="0"/>
              <a:t>Azure Active Directory Domain Services</a:t>
            </a:r>
          </a:p>
        </p:txBody>
      </p:sp>
      <p:pic>
        <p:nvPicPr>
          <p:cNvPr id="2050" name="Picture 2" descr="Synchronization in Azure AD Domain Services with Azure AD and on-premises AD DS using AD Connect">
            <a:extLst>
              <a:ext uri="{FF2B5EF4-FFF2-40B4-BE49-F238E27FC236}">
                <a16:creationId xmlns:a16="http://schemas.microsoft.com/office/drawing/2014/main" id="{583C3516-BFCF-094F-1C5E-B94C01B0D2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721" y="1123267"/>
            <a:ext cx="10832557" cy="3200400"/>
          </a:xfrm>
          <a:prstGeom prst="rect">
            <a:avLst/>
          </a:prstGeom>
          <a:noFill/>
          <a:effectLst>
            <a:outerShdw blurRad="50800" dist="889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 Placeholder 8">
            <a:extLst>
              <a:ext uri="{FF2B5EF4-FFF2-40B4-BE49-F238E27FC236}">
                <a16:creationId xmlns:a16="http://schemas.microsoft.com/office/drawing/2014/main" id="{CF99FAD2-92F6-4E65-D83D-0252E56B49E4}"/>
              </a:ext>
            </a:extLst>
          </p:cNvPr>
          <p:cNvSpPr txBox="1">
            <a:spLocks/>
          </p:cNvSpPr>
          <p:nvPr/>
        </p:nvSpPr>
        <p:spPr>
          <a:xfrm>
            <a:off x="883992" y="4620049"/>
            <a:ext cx="10424014" cy="92333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a:latin typeface="Segoe UI" panose="020B0502040204020203" pitchFamily="34" charset="0"/>
                <a:cs typeface="Segoe UI" panose="020B0502040204020203" pitchFamily="34" charset="0"/>
              </a:rPr>
              <a:t>Azure Active Directory Domain Services (Azure AD DS) </a:t>
            </a:r>
            <a:r>
              <a:rPr lang="en-US" sz="1800" dirty="0">
                <a:latin typeface="Segoe UI" panose="020B0502040204020203" pitchFamily="34" charset="0"/>
                <a:cs typeface="Segoe UI" panose="020B0502040204020203" pitchFamily="34" charset="0"/>
              </a:rPr>
              <a:t>provides </a:t>
            </a:r>
            <a:r>
              <a:rPr lang="en-US" sz="1800" b="1" dirty="0">
                <a:latin typeface="Segoe UI" panose="020B0502040204020203" pitchFamily="34" charset="0"/>
                <a:cs typeface="Segoe UI" panose="020B0502040204020203" pitchFamily="34" charset="0"/>
              </a:rPr>
              <a:t>managed domain services </a:t>
            </a:r>
            <a:r>
              <a:rPr lang="en-US" sz="1800" dirty="0">
                <a:latin typeface="Segoe UI" panose="020B0502040204020203" pitchFamily="34" charset="0"/>
                <a:cs typeface="Segoe UI" panose="020B0502040204020203" pitchFamily="34" charset="0"/>
              </a:rPr>
              <a:t>such as </a:t>
            </a:r>
            <a:r>
              <a:rPr lang="en-US" sz="1800" b="1" dirty="0">
                <a:latin typeface="Segoe UI" panose="020B0502040204020203" pitchFamily="34" charset="0"/>
                <a:cs typeface="Segoe UI" panose="020B0502040204020203" pitchFamily="34" charset="0"/>
              </a:rPr>
              <a:t>domain join</a:t>
            </a:r>
            <a:r>
              <a:rPr lang="en-US" sz="1800" dirty="0">
                <a:latin typeface="Segoe UI" panose="020B0502040204020203" pitchFamily="34" charset="0"/>
                <a:cs typeface="Segoe UI" panose="020B0502040204020203" pitchFamily="34" charset="0"/>
              </a:rPr>
              <a:t>, </a:t>
            </a:r>
            <a:r>
              <a:rPr lang="en-US" sz="1800" b="1" dirty="0">
                <a:latin typeface="Segoe UI" panose="020B0502040204020203" pitchFamily="34" charset="0"/>
                <a:cs typeface="Segoe UI" panose="020B0502040204020203" pitchFamily="34" charset="0"/>
              </a:rPr>
              <a:t>group policy</a:t>
            </a:r>
            <a:r>
              <a:rPr lang="en-US" sz="1800" dirty="0">
                <a:latin typeface="Segoe UI" panose="020B0502040204020203" pitchFamily="34" charset="0"/>
                <a:cs typeface="Segoe UI" panose="020B0502040204020203" pitchFamily="34" charset="0"/>
              </a:rPr>
              <a:t>, </a:t>
            </a:r>
            <a:r>
              <a:rPr lang="en-US" sz="1800" b="1" dirty="0">
                <a:latin typeface="Segoe UI" panose="020B0502040204020203" pitchFamily="34" charset="0"/>
                <a:cs typeface="Segoe UI" panose="020B0502040204020203" pitchFamily="34" charset="0"/>
              </a:rPr>
              <a:t>lightweight directory access protocol (LDAP)</a:t>
            </a:r>
            <a:r>
              <a:rPr lang="en-US" sz="1800" dirty="0">
                <a:latin typeface="Segoe UI" panose="020B0502040204020203" pitchFamily="34" charset="0"/>
                <a:cs typeface="Segoe UI" panose="020B0502040204020203" pitchFamily="34" charset="0"/>
              </a:rPr>
              <a:t>, and </a:t>
            </a:r>
            <a:r>
              <a:rPr lang="en-US" sz="1800" b="1" dirty="0">
                <a:latin typeface="Segoe UI" panose="020B0502040204020203" pitchFamily="34" charset="0"/>
                <a:cs typeface="Segoe UI" panose="020B0502040204020203" pitchFamily="34" charset="0"/>
              </a:rPr>
              <a:t>Kerberos</a:t>
            </a:r>
            <a:r>
              <a:rPr lang="en-US" sz="1800" dirty="0">
                <a:latin typeface="Segoe UI" panose="020B0502040204020203" pitchFamily="34" charset="0"/>
                <a:cs typeface="Segoe UI" panose="020B0502040204020203" pitchFamily="34" charset="0"/>
              </a:rPr>
              <a:t>/</a:t>
            </a:r>
            <a:r>
              <a:rPr lang="en-US" sz="1800" b="1" dirty="0">
                <a:latin typeface="Segoe UI" panose="020B0502040204020203" pitchFamily="34" charset="0"/>
                <a:cs typeface="Segoe UI" panose="020B0502040204020203" pitchFamily="34" charset="0"/>
              </a:rPr>
              <a:t>New Technology LAN Manager (NTLM) </a:t>
            </a:r>
            <a:r>
              <a:rPr lang="en-US" sz="1800" dirty="0">
                <a:latin typeface="Segoe UI" panose="020B0502040204020203" pitchFamily="34" charset="0"/>
                <a:cs typeface="Segoe UI" panose="020B0502040204020203" pitchFamily="34" charset="0"/>
              </a:rPr>
              <a:t>authentication. </a:t>
            </a:r>
          </a:p>
        </p:txBody>
      </p:sp>
      <p:sp>
        <p:nvSpPr>
          <p:cNvPr id="13" name="Text Placeholder 8">
            <a:extLst>
              <a:ext uri="{FF2B5EF4-FFF2-40B4-BE49-F238E27FC236}">
                <a16:creationId xmlns:a16="http://schemas.microsoft.com/office/drawing/2014/main" id="{73560077-DD17-0169-0B99-B34D59279F2A}"/>
              </a:ext>
            </a:extLst>
          </p:cNvPr>
          <p:cNvSpPr txBox="1">
            <a:spLocks/>
          </p:cNvSpPr>
          <p:nvPr/>
        </p:nvSpPr>
        <p:spPr>
          <a:xfrm>
            <a:off x="2932556" y="5645352"/>
            <a:ext cx="6326888" cy="923330"/>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latin typeface="Segoe UI" panose="020B0502040204020203" pitchFamily="34" charset="0"/>
                <a:cs typeface="Segoe UI" panose="020B0502040204020203" pitchFamily="34" charset="0"/>
              </a:rPr>
              <a:t>You use these domain services without the need to </a:t>
            </a:r>
            <a:r>
              <a:rPr lang="en-US" sz="1800" b="1" dirty="0">
                <a:latin typeface="Segoe UI" panose="020B0502040204020203" pitchFamily="34" charset="0"/>
                <a:cs typeface="Segoe UI" panose="020B0502040204020203" pitchFamily="34" charset="0"/>
              </a:rPr>
              <a:t>deploy</a:t>
            </a:r>
            <a:r>
              <a:rPr lang="en-US" sz="1800" dirty="0">
                <a:latin typeface="Segoe UI" panose="020B0502040204020203" pitchFamily="34" charset="0"/>
                <a:cs typeface="Segoe UI" panose="020B0502040204020203" pitchFamily="34" charset="0"/>
              </a:rPr>
              <a:t>, </a:t>
            </a:r>
            <a:r>
              <a:rPr lang="en-US" sz="1800" b="1" dirty="0">
                <a:latin typeface="Segoe UI" panose="020B0502040204020203" pitchFamily="34" charset="0"/>
                <a:cs typeface="Segoe UI" panose="020B0502040204020203" pitchFamily="34" charset="0"/>
              </a:rPr>
              <a:t>manage</a:t>
            </a:r>
            <a:r>
              <a:rPr lang="en-US" sz="1800" dirty="0">
                <a:latin typeface="Segoe UI" panose="020B0502040204020203" pitchFamily="34" charset="0"/>
                <a:cs typeface="Segoe UI" panose="020B0502040204020203" pitchFamily="34" charset="0"/>
              </a:rPr>
              <a:t>, and </a:t>
            </a:r>
            <a:r>
              <a:rPr lang="en-US" sz="1800" b="1" dirty="0">
                <a:latin typeface="Segoe UI" panose="020B0502040204020203" pitchFamily="34" charset="0"/>
                <a:cs typeface="Segoe UI" panose="020B0502040204020203" pitchFamily="34" charset="0"/>
              </a:rPr>
              <a:t>patch</a:t>
            </a:r>
            <a:r>
              <a:rPr lang="en-US" sz="1800" dirty="0">
                <a:latin typeface="Segoe UI" panose="020B0502040204020203" pitchFamily="34" charset="0"/>
                <a:cs typeface="Segoe UI" panose="020B0502040204020203" pitchFamily="34" charset="0"/>
              </a:rPr>
              <a:t> domain controllers (DCs) in the cloud.</a:t>
            </a:r>
          </a:p>
        </p:txBody>
      </p:sp>
    </p:spTree>
    <p:extLst>
      <p:ext uri="{BB962C8B-B14F-4D97-AF65-F5344CB8AC3E}">
        <p14:creationId xmlns:p14="http://schemas.microsoft.com/office/powerpoint/2010/main" val="116398139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2EA09-301A-9F15-188E-C09F5BD032B9}"/>
              </a:ext>
            </a:extLst>
          </p:cNvPr>
          <p:cNvSpPr>
            <a:spLocks noGrp="1"/>
          </p:cNvSpPr>
          <p:nvPr>
            <p:ph type="title"/>
          </p:nvPr>
        </p:nvSpPr>
        <p:spPr/>
        <p:txBody>
          <a:bodyPr/>
          <a:lstStyle/>
          <a:p>
            <a:r>
              <a:rPr lang="en-US" dirty="0"/>
              <a:t>Azure AD Users</a:t>
            </a:r>
          </a:p>
        </p:txBody>
      </p:sp>
      <p:sp>
        <p:nvSpPr>
          <p:cNvPr id="3" name="Text Placeholder 2">
            <a:extLst>
              <a:ext uri="{FF2B5EF4-FFF2-40B4-BE49-F238E27FC236}">
                <a16:creationId xmlns:a16="http://schemas.microsoft.com/office/drawing/2014/main" id="{947527F8-B992-1D6C-C4D5-D17BAFC548FC}"/>
              </a:ext>
            </a:extLst>
          </p:cNvPr>
          <p:cNvSpPr>
            <a:spLocks noGrp="1"/>
          </p:cNvSpPr>
          <p:nvPr>
            <p:ph type="body" sz="quarter" idx="10"/>
          </p:nvPr>
        </p:nvSpPr>
        <p:spPr>
          <a:xfrm>
            <a:off x="161458" y="988217"/>
            <a:ext cx="5580604" cy="615553"/>
          </a:xfrm>
        </p:spPr>
        <p:txBody>
          <a:bodyPr/>
          <a:lstStyle/>
          <a:p>
            <a:r>
              <a:rPr lang="en-US" sz="2000" dirty="0"/>
              <a:t>Add new users or delete existing users from your Azure Active Directory (Azure AD) tenant. </a:t>
            </a:r>
          </a:p>
        </p:txBody>
      </p:sp>
      <p:sp>
        <p:nvSpPr>
          <p:cNvPr id="5" name="TextBox 4">
            <a:extLst>
              <a:ext uri="{FF2B5EF4-FFF2-40B4-BE49-F238E27FC236}">
                <a16:creationId xmlns:a16="http://schemas.microsoft.com/office/drawing/2014/main" id="{C5ED4D9C-49F3-C129-B2E9-6673F1923022}"/>
              </a:ext>
            </a:extLst>
          </p:cNvPr>
          <p:cNvSpPr txBox="1"/>
          <p:nvPr/>
        </p:nvSpPr>
        <p:spPr>
          <a:xfrm>
            <a:off x="751809" y="2640485"/>
            <a:ext cx="10738389" cy="4124206"/>
          </a:xfrm>
          <a:prstGeom prst="rect">
            <a:avLst/>
          </a:prstGeom>
          <a:solidFill>
            <a:schemeClr val="bg1"/>
          </a:solidFill>
          <a:ln>
            <a:solidFill>
              <a:schemeClr val="tx1"/>
            </a:solidFill>
          </a:ln>
          <a:effectLst>
            <a:outerShdw blurRad="50800" dist="88900" dir="2700000" algn="tl" rotWithShape="0">
              <a:prstClr val="black">
                <a:alpha val="40000"/>
              </a:prstClr>
            </a:outerShdw>
          </a:effectLst>
        </p:spPr>
        <p:txBody>
          <a:bodyPr wrap="square" lIns="0" tIns="0" rIns="0" bIns="0" rtlCol="0" anchor="ctr">
            <a:spAutoFit/>
          </a:bodyPr>
          <a:lstStyle/>
          <a:p>
            <a:pPr marL="914400" algn="l"/>
            <a:endParaRPr lang="en-US" sz="800" dirty="0">
              <a:gradFill>
                <a:gsLst>
                  <a:gs pos="2917">
                    <a:schemeClr val="tx1"/>
                  </a:gs>
                  <a:gs pos="30000">
                    <a:schemeClr val="tx1"/>
                  </a:gs>
                </a:gsLst>
                <a:lin ang="5400000" scaled="0"/>
              </a:gradFill>
            </a:endParaRPr>
          </a:p>
          <a:p>
            <a:pPr marL="914400" algn="l"/>
            <a:r>
              <a:rPr lang="en-US" sz="1800" b="1" dirty="0">
                <a:gradFill>
                  <a:gsLst>
                    <a:gs pos="2917">
                      <a:schemeClr val="tx1"/>
                    </a:gs>
                    <a:gs pos="30000">
                      <a:schemeClr val="tx1"/>
                    </a:gs>
                  </a:gsLst>
                  <a:lin ang="5400000" scaled="0"/>
                </a:gradFill>
              </a:rPr>
              <a:t>To Add a new user </a:t>
            </a:r>
          </a:p>
          <a:p>
            <a:pPr marL="1257300" indent="-342900" algn="l">
              <a:buFont typeface="+mj-lt"/>
              <a:buAutoNum type="arabicPeriod"/>
            </a:pPr>
            <a:r>
              <a:rPr lang="en-US" sz="1600" dirty="0">
                <a:gradFill>
                  <a:gsLst>
                    <a:gs pos="2917">
                      <a:schemeClr val="tx1"/>
                    </a:gs>
                    <a:gs pos="30000">
                      <a:schemeClr val="tx1"/>
                    </a:gs>
                  </a:gsLst>
                  <a:lin ang="5400000" scaled="0"/>
                </a:gradFill>
              </a:rPr>
              <a:t>Sign into the </a:t>
            </a:r>
            <a:r>
              <a:rPr lang="en-US" sz="1600" b="1" dirty="0">
                <a:gradFill>
                  <a:gsLst>
                    <a:gs pos="2917">
                      <a:schemeClr val="tx1"/>
                    </a:gs>
                    <a:gs pos="30000">
                      <a:schemeClr val="tx1"/>
                    </a:gs>
                  </a:gsLst>
                  <a:lin ang="5400000" scaled="0"/>
                </a:gradFill>
              </a:rPr>
              <a:t>Azure portal </a:t>
            </a:r>
            <a:r>
              <a:rPr lang="en-US" sz="1600" dirty="0">
                <a:gradFill>
                  <a:gsLst>
                    <a:gs pos="2917">
                      <a:schemeClr val="tx1"/>
                    </a:gs>
                    <a:gs pos="30000">
                      <a:schemeClr val="tx1"/>
                    </a:gs>
                  </a:gsLst>
                  <a:lin ang="5400000" scaled="0"/>
                </a:gradFill>
              </a:rPr>
              <a:t>in the User Administrator role.</a:t>
            </a:r>
          </a:p>
          <a:p>
            <a:pPr marL="1257300" indent="-342900" algn="l">
              <a:buFont typeface="+mj-lt"/>
              <a:buAutoNum type="arabicPeriod"/>
            </a:pPr>
            <a:r>
              <a:rPr lang="en-US" sz="1600" dirty="0">
                <a:gradFill>
                  <a:gsLst>
                    <a:gs pos="2917">
                      <a:schemeClr val="tx1"/>
                    </a:gs>
                    <a:gs pos="30000">
                      <a:schemeClr val="tx1"/>
                    </a:gs>
                  </a:gsLst>
                  <a:lin ang="5400000" scaled="0"/>
                </a:gradFill>
              </a:rPr>
              <a:t>Navigate to </a:t>
            </a:r>
            <a:r>
              <a:rPr lang="en-US" sz="1600" b="1" dirty="0">
                <a:gradFill>
                  <a:gsLst>
                    <a:gs pos="2917">
                      <a:schemeClr val="tx1"/>
                    </a:gs>
                    <a:gs pos="30000">
                      <a:schemeClr val="tx1"/>
                    </a:gs>
                  </a:gsLst>
                  <a:lin ang="5400000" scaled="0"/>
                </a:gradFill>
              </a:rPr>
              <a:t>Azure Active Directory</a:t>
            </a:r>
            <a:r>
              <a:rPr lang="en-US" sz="1600" dirty="0">
                <a:gradFill>
                  <a:gsLst>
                    <a:gs pos="2917">
                      <a:schemeClr val="tx1"/>
                    </a:gs>
                    <a:gs pos="30000">
                      <a:schemeClr val="tx1"/>
                    </a:gs>
                  </a:gsLst>
                  <a:lin ang="5400000" scaled="0"/>
                </a:gradFill>
              </a:rPr>
              <a:t> &gt; </a:t>
            </a:r>
            <a:r>
              <a:rPr lang="en-US" sz="1600" b="1" dirty="0">
                <a:gradFill>
                  <a:gsLst>
                    <a:gs pos="2917">
                      <a:schemeClr val="tx1"/>
                    </a:gs>
                    <a:gs pos="30000">
                      <a:schemeClr val="tx1"/>
                    </a:gs>
                  </a:gsLst>
                  <a:lin ang="5400000" scaled="0"/>
                </a:gradFill>
              </a:rPr>
              <a:t>Users</a:t>
            </a:r>
            <a:r>
              <a:rPr lang="en-US" sz="1600" dirty="0">
                <a:gradFill>
                  <a:gsLst>
                    <a:gs pos="2917">
                      <a:schemeClr val="tx1"/>
                    </a:gs>
                    <a:gs pos="30000">
                      <a:schemeClr val="tx1"/>
                    </a:gs>
                  </a:gsLst>
                  <a:lin ang="5400000" scaled="0"/>
                </a:gradFill>
              </a:rPr>
              <a:t>.</a:t>
            </a:r>
          </a:p>
          <a:p>
            <a:pPr marL="1257300" indent="-342900" algn="l">
              <a:buFont typeface="+mj-lt"/>
              <a:buAutoNum type="arabicPeriod"/>
            </a:pPr>
            <a:r>
              <a:rPr lang="en-US" sz="1600" dirty="0">
                <a:gradFill>
                  <a:gsLst>
                    <a:gs pos="2917">
                      <a:schemeClr val="tx1"/>
                    </a:gs>
                    <a:gs pos="30000">
                      <a:schemeClr val="tx1"/>
                    </a:gs>
                  </a:gsLst>
                  <a:lin ang="5400000" scaled="0"/>
                </a:gradFill>
              </a:rPr>
              <a:t>Select either </a:t>
            </a:r>
            <a:r>
              <a:rPr lang="en-US" sz="1600" b="1" dirty="0">
                <a:gradFill>
                  <a:gsLst>
                    <a:gs pos="2917">
                      <a:schemeClr val="tx1"/>
                    </a:gs>
                    <a:gs pos="30000">
                      <a:schemeClr val="tx1"/>
                    </a:gs>
                  </a:gsLst>
                  <a:lin ang="5400000" scaled="0"/>
                </a:gradFill>
              </a:rPr>
              <a:t>Create new user </a:t>
            </a:r>
            <a:r>
              <a:rPr lang="en-US" sz="1600" dirty="0">
                <a:gradFill>
                  <a:gsLst>
                    <a:gs pos="2917">
                      <a:schemeClr val="tx1"/>
                    </a:gs>
                    <a:gs pos="30000">
                      <a:schemeClr val="tx1"/>
                    </a:gs>
                  </a:gsLst>
                  <a:lin ang="5400000" scaled="0"/>
                </a:gradFill>
              </a:rPr>
              <a:t>or </a:t>
            </a:r>
            <a:r>
              <a:rPr lang="en-US" sz="1600" b="1" dirty="0">
                <a:gradFill>
                  <a:gsLst>
                    <a:gs pos="2917">
                      <a:schemeClr val="tx1"/>
                    </a:gs>
                    <a:gs pos="30000">
                      <a:schemeClr val="tx1"/>
                    </a:gs>
                  </a:gsLst>
                  <a:lin ang="5400000" scaled="0"/>
                </a:gradFill>
              </a:rPr>
              <a:t>Invite external user </a:t>
            </a:r>
            <a:r>
              <a:rPr lang="en-US" sz="1600" dirty="0">
                <a:gradFill>
                  <a:gsLst>
                    <a:gs pos="2917">
                      <a:schemeClr val="tx1"/>
                    </a:gs>
                    <a:gs pos="30000">
                      <a:schemeClr val="tx1"/>
                    </a:gs>
                  </a:gsLst>
                  <a:lin ang="5400000" scaled="0"/>
                </a:gradFill>
              </a:rPr>
              <a:t>from the menu. </a:t>
            </a:r>
          </a:p>
          <a:p>
            <a:pPr marL="1257300" indent="-342900" algn="l">
              <a:buFont typeface="+mj-lt"/>
              <a:buAutoNum type="arabicPeriod"/>
            </a:pPr>
            <a:r>
              <a:rPr lang="en-US" sz="1600" dirty="0">
                <a:gradFill>
                  <a:gsLst>
                    <a:gs pos="2917">
                      <a:schemeClr val="tx1"/>
                    </a:gs>
                    <a:gs pos="30000">
                      <a:schemeClr val="tx1"/>
                    </a:gs>
                  </a:gsLst>
                  <a:lin ang="5400000" scaled="0"/>
                </a:gradFill>
              </a:rPr>
              <a:t>On the </a:t>
            </a:r>
            <a:r>
              <a:rPr lang="en-US" sz="1600" b="1" dirty="0">
                <a:gradFill>
                  <a:gsLst>
                    <a:gs pos="2917">
                      <a:schemeClr val="tx1"/>
                    </a:gs>
                    <a:gs pos="30000">
                      <a:schemeClr val="tx1"/>
                    </a:gs>
                  </a:gsLst>
                  <a:lin ang="5400000" scaled="0"/>
                </a:gradFill>
              </a:rPr>
              <a:t>New User </a:t>
            </a:r>
            <a:r>
              <a:rPr lang="en-US" sz="1600" dirty="0">
                <a:gradFill>
                  <a:gsLst>
                    <a:gs pos="2917">
                      <a:schemeClr val="tx1"/>
                    </a:gs>
                    <a:gs pos="30000">
                      <a:schemeClr val="tx1"/>
                    </a:gs>
                  </a:gsLst>
                  <a:lin ang="5400000" scaled="0"/>
                </a:gradFill>
              </a:rPr>
              <a:t>page, provide the new user's information:</a:t>
            </a:r>
          </a:p>
          <a:p>
            <a:pPr marL="1657333" lvl="1" indent="-285750">
              <a:buFont typeface="Arial" panose="020B0604020202020204" pitchFamily="34" charset="0"/>
              <a:buChar char="•"/>
            </a:pPr>
            <a:r>
              <a:rPr lang="en-US" sz="1600" b="1" dirty="0">
                <a:gradFill>
                  <a:gsLst>
                    <a:gs pos="2917">
                      <a:schemeClr val="tx1"/>
                    </a:gs>
                    <a:gs pos="30000">
                      <a:schemeClr val="tx1"/>
                    </a:gs>
                  </a:gsLst>
                  <a:lin ang="5400000" scaled="0"/>
                </a:gradFill>
              </a:rPr>
              <a:t>Identity</a:t>
            </a:r>
            <a:r>
              <a:rPr lang="en-US" sz="1600" dirty="0">
                <a:gradFill>
                  <a:gsLst>
                    <a:gs pos="2917">
                      <a:schemeClr val="tx1"/>
                    </a:gs>
                    <a:gs pos="30000">
                      <a:schemeClr val="tx1"/>
                    </a:gs>
                  </a:gsLst>
                  <a:lin ang="5400000" scaled="0"/>
                </a:gradFill>
              </a:rPr>
              <a:t>: Add a username and display name for the user. </a:t>
            </a:r>
          </a:p>
          <a:p>
            <a:pPr marL="2114517" lvl="2" indent="-285750">
              <a:buFont typeface="Wingdings" panose="05000000000000000000" pitchFamily="2" charset="2"/>
              <a:buChar char="Ø"/>
            </a:pPr>
            <a:r>
              <a:rPr lang="en-US" sz="1400" b="1" dirty="0">
                <a:gradFill>
                  <a:gsLst>
                    <a:gs pos="2917">
                      <a:schemeClr val="tx1"/>
                    </a:gs>
                    <a:gs pos="30000">
                      <a:schemeClr val="tx1"/>
                    </a:gs>
                  </a:gsLst>
                  <a:lin ang="5400000" scaled="0"/>
                </a:gradFill>
              </a:rPr>
              <a:t>Username </a:t>
            </a:r>
            <a:r>
              <a:rPr lang="en-US" sz="1400" dirty="0">
                <a:gradFill>
                  <a:gsLst>
                    <a:gs pos="2917">
                      <a:schemeClr val="tx1"/>
                    </a:gs>
                    <a:gs pos="30000">
                      <a:schemeClr val="tx1"/>
                    </a:gs>
                  </a:gsLst>
                  <a:lin ang="5400000" scaled="0"/>
                </a:gradFill>
              </a:rPr>
              <a:t>and </a:t>
            </a:r>
            <a:r>
              <a:rPr lang="en-US" sz="1400" b="1" dirty="0">
                <a:gradFill>
                  <a:gsLst>
                    <a:gs pos="2917">
                      <a:schemeClr val="tx1"/>
                    </a:gs>
                    <a:gs pos="30000">
                      <a:schemeClr val="tx1"/>
                    </a:gs>
                  </a:gsLst>
                  <a:lin ang="5400000" scaled="0"/>
                </a:gradFill>
              </a:rPr>
              <a:t>Name</a:t>
            </a:r>
            <a:r>
              <a:rPr lang="en-US" sz="1400" dirty="0">
                <a:gradFill>
                  <a:gsLst>
                    <a:gs pos="2917">
                      <a:schemeClr val="tx1"/>
                    </a:gs>
                    <a:gs pos="30000">
                      <a:schemeClr val="tx1"/>
                    </a:gs>
                  </a:gsLst>
                  <a:lin ang="5400000" scaled="0"/>
                </a:gradFill>
              </a:rPr>
              <a:t> are required and </a:t>
            </a:r>
            <a:r>
              <a:rPr lang="en-US" sz="1400" b="1" dirty="0">
                <a:gradFill>
                  <a:gsLst>
                    <a:gs pos="2917">
                      <a:schemeClr val="tx1"/>
                    </a:gs>
                    <a:gs pos="30000">
                      <a:schemeClr val="tx1"/>
                    </a:gs>
                  </a:gsLst>
                  <a:lin ang="5400000" scaled="0"/>
                </a:gradFill>
              </a:rPr>
              <a:t>can't contain accent characters</a:t>
            </a:r>
            <a:r>
              <a:rPr lang="en-US" sz="1400" dirty="0">
                <a:gradFill>
                  <a:gsLst>
                    <a:gs pos="2917">
                      <a:schemeClr val="tx1"/>
                    </a:gs>
                    <a:gs pos="30000">
                      <a:schemeClr val="tx1"/>
                    </a:gs>
                  </a:gsLst>
                  <a:lin ang="5400000" scaled="0"/>
                </a:gradFill>
              </a:rPr>
              <a:t>.</a:t>
            </a:r>
          </a:p>
          <a:p>
            <a:pPr marL="2114517" lvl="2" indent="-285750">
              <a:buFont typeface="Wingdings" panose="05000000000000000000" pitchFamily="2" charset="2"/>
              <a:buChar char="ü"/>
            </a:pPr>
            <a:r>
              <a:rPr lang="en-US" sz="1400" dirty="0">
                <a:gradFill>
                  <a:gsLst>
                    <a:gs pos="2917">
                      <a:schemeClr val="tx1"/>
                    </a:gs>
                    <a:gs pos="30000">
                      <a:schemeClr val="tx1"/>
                    </a:gs>
                  </a:gsLst>
                  <a:lin ang="5400000" scaled="0"/>
                </a:gradFill>
              </a:rPr>
              <a:t>The domain part of the username must use either the initial default domain name, </a:t>
            </a:r>
            <a:r>
              <a:rPr lang="en-US" sz="14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&lt;</a:t>
            </a:r>
            <a:r>
              <a:rPr lang="en-US" sz="14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yourdomainname</a:t>
            </a:r>
            <a:r>
              <a:rPr lang="en-US" sz="14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&gt;</a:t>
            </a:r>
            <a:r>
              <a:rPr lang="en-US" sz="14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.onmicrosoft.com</a:t>
            </a:r>
            <a:r>
              <a:rPr lang="en-US" sz="1400" dirty="0">
                <a:gradFill>
                  <a:gsLst>
                    <a:gs pos="2917">
                      <a:schemeClr val="tx1"/>
                    </a:gs>
                    <a:gs pos="30000">
                      <a:schemeClr val="tx1"/>
                    </a:gs>
                  </a:gsLst>
                  <a:lin ang="5400000" scaled="0"/>
                </a:gradFill>
                <a:cs typeface="Courier New" panose="02070309020205020404" pitchFamily="49" charset="0"/>
              </a:rPr>
              <a:t>, or a custom domain name, such as </a:t>
            </a:r>
            <a:r>
              <a:rPr lang="en-US" sz="1400" b="1"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contoso.com</a:t>
            </a:r>
            <a:r>
              <a:rPr lang="en-US" sz="1400" dirty="0">
                <a:gradFill>
                  <a:gsLst>
                    <a:gs pos="2917">
                      <a:schemeClr val="tx1"/>
                    </a:gs>
                    <a:gs pos="30000">
                      <a:schemeClr val="tx1"/>
                    </a:gs>
                  </a:gsLst>
                  <a:lin ang="5400000" scaled="0"/>
                </a:gradFill>
                <a:latin typeface="Courier New" panose="02070309020205020404" pitchFamily="49" charset="0"/>
                <a:cs typeface="Courier New" panose="02070309020205020404" pitchFamily="49" charset="0"/>
              </a:rPr>
              <a:t>. </a:t>
            </a:r>
          </a:p>
          <a:p>
            <a:pPr marL="1657333" lvl="1" indent="-285750">
              <a:buFont typeface="Arial" panose="020B0604020202020204" pitchFamily="34" charset="0"/>
              <a:buChar char="•"/>
            </a:pPr>
            <a:r>
              <a:rPr lang="en-US" sz="1600" b="1" dirty="0">
                <a:gradFill>
                  <a:gsLst>
                    <a:gs pos="2917">
                      <a:schemeClr val="tx1"/>
                    </a:gs>
                    <a:gs pos="30000">
                      <a:schemeClr val="tx1"/>
                    </a:gs>
                  </a:gsLst>
                  <a:lin ang="5400000" scaled="0"/>
                </a:gradFill>
              </a:rPr>
              <a:t>Groups and roles</a:t>
            </a:r>
            <a:r>
              <a:rPr lang="en-US" sz="1600" dirty="0">
                <a:gradFill>
                  <a:gsLst>
                    <a:gs pos="2917">
                      <a:schemeClr val="tx1"/>
                    </a:gs>
                    <a:gs pos="30000">
                      <a:schemeClr val="tx1"/>
                    </a:gs>
                  </a:gsLst>
                  <a:lin ang="5400000" scaled="0"/>
                </a:gradFill>
              </a:rPr>
              <a:t>: </a:t>
            </a:r>
            <a:r>
              <a:rPr lang="en-US" sz="1600" i="1" dirty="0">
                <a:gradFill>
                  <a:gsLst>
                    <a:gs pos="2917">
                      <a:schemeClr val="tx1"/>
                    </a:gs>
                    <a:gs pos="30000">
                      <a:schemeClr val="tx1"/>
                    </a:gs>
                  </a:gsLst>
                  <a:lin ang="5400000" scaled="0"/>
                </a:gradFill>
              </a:rPr>
              <a:t>Optional</a:t>
            </a:r>
            <a:r>
              <a:rPr lang="en-US" sz="1600" dirty="0">
                <a:gradFill>
                  <a:gsLst>
                    <a:gs pos="2917">
                      <a:schemeClr val="tx1"/>
                    </a:gs>
                    <a:gs pos="30000">
                      <a:schemeClr val="tx1"/>
                    </a:gs>
                  </a:gsLst>
                  <a:lin ang="5400000" scaled="0"/>
                </a:gradFill>
              </a:rPr>
              <a:t>. Add the user to one or more existing groups. </a:t>
            </a:r>
          </a:p>
          <a:p>
            <a:pPr marL="1657333" lvl="1" indent="-285750">
              <a:buFont typeface="Arial" panose="020B0604020202020204" pitchFamily="34" charset="0"/>
              <a:buChar char="•"/>
            </a:pPr>
            <a:r>
              <a:rPr lang="en-US" sz="1600" b="1" dirty="0">
                <a:gradFill>
                  <a:gsLst>
                    <a:gs pos="2917">
                      <a:schemeClr val="tx1"/>
                    </a:gs>
                    <a:gs pos="30000">
                      <a:schemeClr val="tx1"/>
                    </a:gs>
                  </a:gsLst>
                  <a:lin ang="5400000" scaled="0"/>
                </a:gradFill>
              </a:rPr>
              <a:t>Settings</a:t>
            </a:r>
            <a:r>
              <a:rPr lang="en-US" sz="1600" dirty="0">
                <a:gradFill>
                  <a:gsLst>
                    <a:gs pos="2917">
                      <a:schemeClr val="tx1"/>
                    </a:gs>
                    <a:gs pos="30000">
                      <a:schemeClr val="tx1"/>
                    </a:gs>
                  </a:gsLst>
                  <a:lin ang="5400000" scaled="0"/>
                </a:gradFill>
              </a:rPr>
              <a:t>: </a:t>
            </a:r>
            <a:r>
              <a:rPr lang="en-US" sz="1600" i="1" dirty="0">
                <a:gradFill>
                  <a:gsLst>
                    <a:gs pos="2917">
                      <a:schemeClr val="tx1"/>
                    </a:gs>
                    <a:gs pos="30000">
                      <a:schemeClr val="tx1"/>
                    </a:gs>
                  </a:gsLst>
                  <a:lin ang="5400000" scaled="0"/>
                </a:gradFill>
              </a:rPr>
              <a:t>Optional</a:t>
            </a:r>
            <a:r>
              <a:rPr lang="en-US" sz="1600" dirty="0">
                <a:gradFill>
                  <a:gsLst>
                    <a:gs pos="2917">
                      <a:schemeClr val="tx1"/>
                    </a:gs>
                    <a:gs pos="30000">
                      <a:schemeClr val="tx1"/>
                    </a:gs>
                  </a:gsLst>
                  <a:lin ang="5400000" scaled="0"/>
                </a:gradFill>
              </a:rPr>
              <a:t>. Toggle the option to block sign-in for the user or set the user's default location.</a:t>
            </a:r>
          </a:p>
          <a:p>
            <a:pPr marL="1657333" lvl="1" indent="-285750">
              <a:buFont typeface="Arial" panose="020B0604020202020204" pitchFamily="34" charset="0"/>
              <a:buChar char="•"/>
            </a:pPr>
            <a:r>
              <a:rPr lang="en-US" sz="1600" b="1" dirty="0">
                <a:gradFill>
                  <a:gsLst>
                    <a:gs pos="2917">
                      <a:schemeClr val="tx1"/>
                    </a:gs>
                    <a:gs pos="30000">
                      <a:schemeClr val="tx1"/>
                    </a:gs>
                  </a:gsLst>
                  <a:lin ang="5400000" scaled="0"/>
                </a:gradFill>
              </a:rPr>
              <a:t>Job info</a:t>
            </a:r>
            <a:r>
              <a:rPr lang="en-US" sz="1600" dirty="0">
                <a:gradFill>
                  <a:gsLst>
                    <a:gs pos="2917">
                      <a:schemeClr val="tx1"/>
                    </a:gs>
                    <a:gs pos="30000">
                      <a:schemeClr val="tx1"/>
                    </a:gs>
                  </a:gsLst>
                  <a:lin ang="5400000" scaled="0"/>
                </a:gradFill>
              </a:rPr>
              <a:t>: </a:t>
            </a:r>
            <a:r>
              <a:rPr lang="en-US" sz="1600" i="1" dirty="0">
                <a:gradFill>
                  <a:gsLst>
                    <a:gs pos="2917">
                      <a:schemeClr val="tx1"/>
                    </a:gs>
                    <a:gs pos="30000">
                      <a:schemeClr val="tx1"/>
                    </a:gs>
                  </a:gsLst>
                  <a:lin ang="5400000" scaled="0"/>
                </a:gradFill>
              </a:rPr>
              <a:t>Optional</a:t>
            </a:r>
            <a:r>
              <a:rPr lang="en-US" sz="1600" dirty="0">
                <a:gradFill>
                  <a:gsLst>
                    <a:gs pos="2917">
                      <a:schemeClr val="tx1"/>
                    </a:gs>
                    <a:gs pos="30000">
                      <a:schemeClr val="tx1"/>
                    </a:gs>
                  </a:gsLst>
                  <a:lin ang="5400000" scaled="0"/>
                </a:gradFill>
              </a:rPr>
              <a:t>. Add the user's job title, department, company name, and manager. </a:t>
            </a:r>
          </a:p>
          <a:p>
            <a:pPr marL="1257300" indent="-342900" algn="l">
              <a:buFont typeface="+mj-lt"/>
              <a:buAutoNum type="arabicPeriod" startAt="5"/>
            </a:pPr>
            <a:r>
              <a:rPr lang="en-US" sz="1600" dirty="0">
                <a:gradFill>
                  <a:gsLst>
                    <a:gs pos="2917">
                      <a:schemeClr val="tx1"/>
                    </a:gs>
                    <a:gs pos="30000">
                      <a:schemeClr val="tx1"/>
                    </a:gs>
                  </a:gsLst>
                  <a:lin ang="5400000" scaled="0"/>
                </a:gradFill>
              </a:rPr>
              <a:t>Copy the autogenerated password provided in the </a:t>
            </a:r>
            <a:r>
              <a:rPr lang="en-US" sz="1600" b="1" dirty="0">
                <a:gradFill>
                  <a:gsLst>
                    <a:gs pos="2917">
                      <a:schemeClr val="tx1"/>
                    </a:gs>
                    <a:gs pos="30000">
                      <a:schemeClr val="tx1"/>
                    </a:gs>
                  </a:gsLst>
                  <a:lin ang="5400000" scaled="0"/>
                </a:gradFill>
              </a:rPr>
              <a:t>Password box</a:t>
            </a:r>
            <a:r>
              <a:rPr lang="en-US" sz="1600" dirty="0">
                <a:gradFill>
                  <a:gsLst>
                    <a:gs pos="2917">
                      <a:schemeClr val="tx1"/>
                    </a:gs>
                    <a:gs pos="30000">
                      <a:schemeClr val="tx1"/>
                    </a:gs>
                  </a:gsLst>
                  <a:lin ang="5400000" scaled="0"/>
                </a:gradFill>
              </a:rPr>
              <a:t>. </a:t>
            </a:r>
          </a:p>
          <a:p>
            <a:pPr marL="1257300" indent="-342900" algn="l">
              <a:buFont typeface="+mj-lt"/>
              <a:buAutoNum type="arabicPeriod" startAt="6"/>
            </a:pPr>
            <a:r>
              <a:rPr lang="en-US" sz="1600" dirty="0">
                <a:gradFill>
                  <a:gsLst>
                    <a:gs pos="2917">
                      <a:schemeClr val="tx1"/>
                    </a:gs>
                    <a:gs pos="30000">
                      <a:schemeClr val="tx1"/>
                    </a:gs>
                  </a:gsLst>
                  <a:lin ang="5400000" scaled="0"/>
                </a:gradFill>
              </a:rPr>
              <a:t>Select </a:t>
            </a:r>
            <a:r>
              <a:rPr lang="en-US" sz="1600" b="1" dirty="0">
                <a:gradFill>
                  <a:gsLst>
                    <a:gs pos="2917">
                      <a:schemeClr val="tx1"/>
                    </a:gs>
                    <a:gs pos="30000">
                      <a:schemeClr val="tx1"/>
                    </a:gs>
                  </a:gsLst>
                  <a:lin ang="5400000" scaled="0"/>
                </a:gradFill>
              </a:rPr>
              <a:t>Create</a:t>
            </a:r>
            <a:r>
              <a:rPr lang="en-US" sz="1600" dirty="0">
                <a:gradFill>
                  <a:gsLst>
                    <a:gs pos="2917">
                      <a:schemeClr val="tx1"/>
                    </a:gs>
                    <a:gs pos="30000">
                      <a:schemeClr val="tx1"/>
                    </a:gs>
                  </a:gsLst>
                  <a:lin ang="5400000" scaled="0"/>
                </a:gradFill>
              </a:rPr>
              <a:t>.</a:t>
            </a:r>
          </a:p>
          <a:p>
            <a:pPr marL="914400" algn="l"/>
            <a:endParaRPr lang="en-US" sz="1600" dirty="0">
              <a:gradFill>
                <a:gsLst>
                  <a:gs pos="2917">
                    <a:schemeClr val="tx1"/>
                  </a:gs>
                  <a:gs pos="30000">
                    <a:schemeClr val="tx1"/>
                  </a:gs>
                </a:gsLst>
                <a:lin ang="5400000" scaled="0"/>
              </a:gradFill>
            </a:endParaRPr>
          </a:p>
          <a:p>
            <a:pPr marL="914400" algn="l"/>
            <a:endParaRPr lang="en-US" sz="800" dirty="0">
              <a:gradFill>
                <a:gsLst>
                  <a:gs pos="2917">
                    <a:schemeClr val="tx1"/>
                  </a:gs>
                  <a:gs pos="30000">
                    <a:schemeClr val="tx1"/>
                  </a:gs>
                </a:gsLst>
                <a:lin ang="5400000" scaled="0"/>
              </a:gradFill>
            </a:endParaRPr>
          </a:p>
          <a:p>
            <a:pPr marL="914400" algn="l"/>
            <a:endParaRPr lang="en-US" sz="800" dirty="0">
              <a:gradFill>
                <a:gsLst>
                  <a:gs pos="2917">
                    <a:schemeClr val="tx1"/>
                  </a:gs>
                  <a:gs pos="30000">
                    <a:schemeClr val="tx1"/>
                  </a:gs>
                </a:gsLst>
                <a:lin ang="5400000" scaled="0"/>
              </a:gradFill>
            </a:endParaRPr>
          </a:p>
          <a:p>
            <a:pPr marL="914400" algn="l"/>
            <a:endParaRPr lang="en-US" sz="800" dirty="0">
              <a:gradFill>
                <a:gsLst>
                  <a:gs pos="2917">
                    <a:schemeClr val="tx1"/>
                  </a:gs>
                  <a:gs pos="30000">
                    <a:schemeClr val="tx1"/>
                  </a:gs>
                </a:gsLst>
                <a:lin ang="5400000" scaled="0"/>
              </a:gradFill>
            </a:endParaRPr>
          </a:p>
        </p:txBody>
      </p:sp>
      <p:pic>
        <p:nvPicPr>
          <p:cNvPr id="6" name="Picture 5">
            <a:extLst>
              <a:ext uri="{FF2B5EF4-FFF2-40B4-BE49-F238E27FC236}">
                <a16:creationId xmlns:a16="http://schemas.microsoft.com/office/drawing/2014/main" id="{4C1C4D16-BB32-4612-1CB5-1A35D7E16185}"/>
              </a:ext>
            </a:extLst>
          </p:cNvPr>
          <p:cNvPicPr>
            <a:picLocks noChangeAspect="1"/>
          </p:cNvPicPr>
          <p:nvPr/>
        </p:nvPicPr>
        <p:blipFill>
          <a:blip r:embed="rId3"/>
          <a:stretch>
            <a:fillRect/>
          </a:stretch>
        </p:blipFill>
        <p:spPr>
          <a:xfrm>
            <a:off x="5888736" y="175075"/>
            <a:ext cx="6208909" cy="2743200"/>
          </a:xfrm>
          <a:prstGeom prst="rect">
            <a:avLst/>
          </a:prstGeom>
          <a:effectLst>
            <a:outerShdw blurRad="50800" dist="127000" dir="2700000" algn="tl" rotWithShape="0">
              <a:prstClr val="black">
                <a:alpha val="40000"/>
              </a:prstClr>
            </a:outerShdw>
          </a:effectLst>
        </p:spPr>
      </p:pic>
      <p:sp>
        <p:nvSpPr>
          <p:cNvPr id="7" name="Text Placeholder 2">
            <a:extLst>
              <a:ext uri="{FF2B5EF4-FFF2-40B4-BE49-F238E27FC236}">
                <a16:creationId xmlns:a16="http://schemas.microsoft.com/office/drawing/2014/main" id="{C2074131-078E-BBEC-1EBE-8ACDC0DDDE18}"/>
              </a:ext>
            </a:extLst>
          </p:cNvPr>
          <p:cNvSpPr txBox="1">
            <a:spLocks/>
          </p:cNvSpPr>
          <p:nvPr/>
        </p:nvSpPr>
        <p:spPr>
          <a:xfrm>
            <a:off x="473515" y="1772890"/>
            <a:ext cx="5141328"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en-US" sz="2000" dirty="0"/>
              <a:t>To </a:t>
            </a:r>
            <a:r>
              <a:rPr lang="en-US" sz="2000" b="1" dirty="0"/>
              <a:t>add</a:t>
            </a:r>
            <a:r>
              <a:rPr lang="en-US" sz="2000" dirty="0"/>
              <a:t> or </a:t>
            </a:r>
            <a:r>
              <a:rPr lang="en-US" sz="2000" b="1" dirty="0"/>
              <a:t>delete</a:t>
            </a:r>
            <a:r>
              <a:rPr lang="en-US" sz="2000" dirty="0"/>
              <a:t> users, you must be a </a:t>
            </a:r>
            <a:r>
              <a:rPr lang="en-US" sz="2000" b="1" dirty="0"/>
              <a:t>User</a:t>
            </a:r>
            <a:r>
              <a:rPr lang="en-US" sz="2000" dirty="0"/>
              <a:t> </a:t>
            </a:r>
            <a:r>
              <a:rPr lang="en-US" sz="2000" b="1" dirty="0"/>
              <a:t>Administrator</a:t>
            </a:r>
            <a:r>
              <a:rPr lang="en-US" sz="2000" dirty="0"/>
              <a:t> or </a:t>
            </a:r>
            <a:r>
              <a:rPr lang="en-US" sz="2000" b="1" dirty="0"/>
              <a:t>Global Administrator</a:t>
            </a:r>
            <a:r>
              <a:rPr lang="en-US" sz="2000" dirty="0"/>
              <a:t>.</a:t>
            </a:r>
          </a:p>
        </p:txBody>
      </p:sp>
      <p:pic>
        <p:nvPicPr>
          <p:cNvPr id="8" name="Picture 7">
            <a:extLst>
              <a:ext uri="{FF2B5EF4-FFF2-40B4-BE49-F238E27FC236}">
                <a16:creationId xmlns:a16="http://schemas.microsoft.com/office/drawing/2014/main" id="{F793B743-57FB-0383-ADAD-6802F6F71F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809" y="2742225"/>
            <a:ext cx="914400" cy="914400"/>
          </a:xfrm>
          <a:prstGeom prst="rect">
            <a:avLst/>
          </a:prstGeom>
          <a:effectLst>
            <a:outerShdw blurRad="50800" dist="88900" dir="2700000" algn="tl" rotWithShape="0">
              <a:prstClr val="black">
                <a:alpha val="40000"/>
              </a:prstClr>
            </a:outerShdw>
          </a:effectLst>
        </p:spPr>
      </p:pic>
      <p:pic>
        <p:nvPicPr>
          <p:cNvPr id="9" name="Picture 8" descr="Icon&#10;&#10;Description automatically generated">
            <a:extLst>
              <a:ext uri="{FF2B5EF4-FFF2-40B4-BE49-F238E27FC236}">
                <a16:creationId xmlns:a16="http://schemas.microsoft.com/office/drawing/2014/main" id="{8F26F3C0-DC5C-E5AB-D864-2D7F84C02E0E}"/>
              </a:ext>
            </a:extLst>
          </p:cNvPr>
          <p:cNvPicPr>
            <a:picLocks noChangeAspect="1"/>
          </p:cNvPicPr>
          <p:nvPr/>
        </p:nvPicPr>
        <p:blipFill>
          <a:blip r:embed="rId5"/>
          <a:stretch>
            <a:fillRect/>
          </a:stretch>
        </p:blipFill>
        <p:spPr>
          <a:xfrm>
            <a:off x="1473374" y="6126480"/>
            <a:ext cx="548640" cy="548640"/>
          </a:xfrm>
          <a:prstGeom prst="rect">
            <a:avLst/>
          </a:prstGeom>
        </p:spPr>
      </p:pic>
      <p:sp>
        <p:nvSpPr>
          <p:cNvPr id="10" name="Text Placeholder 8">
            <a:extLst>
              <a:ext uri="{FF2B5EF4-FFF2-40B4-BE49-F238E27FC236}">
                <a16:creationId xmlns:a16="http://schemas.microsoft.com/office/drawing/2014/main" id="{2F601EEE-CE8F-6961-DE92-FD43130C3AEB}"/>
              </a:ext>
            </a:extLst>
          </p:cNvPr>
          <p:cNvSpPr txBox="1">
            <a:spLocks/>
          </p:cNvSpPr>
          <p:nvPr/>
        </p:nvSpPr>
        <p:spPr>
          <a:xfrm>
            <a:off x="1847115" y="6240107"/>
            <a:ext cx="5153601" cy="321386"/>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dirty="0">
                <a:latin typeface="Segoe UI" panose="020B0502040204020203" pitchFamily="34" charset="0"/>
                <a:cs typeface="Segoe UI" panose="020B0502040204020203" pitchFamily="34" charset="0"/>
              </a:rPr>
              <a:t>The user is </a:t>
            </a:r>
            <a:r>
              <a:rPr lang="en-US" sz="1400" b="1" dirty="0">
                <a:latin typeface="Segoe UI" panose="020B0502040204020203" pitchFamily="34" charset="0"/>
                <a:cs typeface="Segoe UI" panose="020B0502040204020203" pitchFamily="34" charset="0"/>
              </a:rPr>
              <a:t>created and added </a:t>
            </a:r>
            <a:r>
              <a:rPr lang="en-US" sz="1400" dirty="0">
                <a:latin typeface="Segoe UI" panose="020B0502040204020203" pitchFamily="34" charset="0"/>
                <a:cs typeface="Segoe UI" panose="020B0502040204020203" pitchFamily="34" charset="0"/>
              </a:rPr>
              <a:t>to your Azure AD organization.</a:t>
            </a:r>
          </a:p>
        </p:txBody>
      </p:sp>
    </p:spTree>
    <p:extLst>
      <p:ext uri="{BB962C8B-B14F-4D97-AF65-F5344CB8AC3E}">
        <p14:creationId xmlns:p14="http://schemas.microsoft.com/office/powerpoint/2010/main" val="292283547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65F71-3568-5D82-5F89-2C2006DE9BCB}"/>
              </a:ext>
            </a:extLst>
          </p:cNvPr>
          <p:cNvSpPr>
            <a:spLocks noGrp="1"/>
          </p:cNvSpPr>
          <p:nvPr>
            <p:ph type="title"/>
          </p:nvPr>
        </p:nvSpPr>
        <p:spPr/>
        <p:txBody>
          <a:bodyPr/>
          <a:lstStyle/>
          <a:p>
            <a:r>
              <a:rPr lang="en-US" dirty="0"/>
              <a:t>Azure AD Groups</a:t>
            </a:r>
          </a:p>
        </p:txBody>
      </p:sp>
      <p:pic>
        <p:nvPicPr>
          <p:cNvPr id="6" name="Picture 5">
            <a:extLst>
              <a:ext uri="{FF2B5EF4-FFF2-40B4-BE49-F238E27FC236}">
                <a16:creationId xmlns:a16="http://schemas.microsoft.com/office/drawing/2014/main" id="{CE3B7D73-7C82-95C5-6EF7-9C21C2A08BC3}"/>
              </a:ext>
            </a:extLst>
          </p:cNvPr>
          <p:cNvPicPr>
            <a:picLocks noChangeAspect="1"/>
          </p:cNvPicPr>
          <p:nvPr/>
        </p:nvPicPr>
        <p:blipFill>
          <a:blip r:embed="rId3"/>
          <a:stretch>
            <a:fillRect/>
          </a:stretch>
        </p:blipFill>
        <p:spPr>
          <a:xfrm>
            <a:off x="4501740" y="940841"/>
            <a:ext cx="7538064" cy="4206240"/>
          </a:xfrm>
          <a:prstGeom prst="rect">
            <a:avLst/>
          </a:prstGeom>
          <a:effectLst>
            <a:outerShdw blurRad="50800" dist="88900" dir="2700000" algn="tl" rotWithShape="0">
              <a:prstClr val="black">
                <a:alpha val="40000"/>
              </a:prstClr>
            </a:outerShdw>
          </a:effectLst>
        </p:spPr>
      </p:pic>
      <p:sp>
        <p:nvSpPr>
          <p:cNvPr id="3" name="Text Placeholder 2">
            <a:extLst>
              <a:ext uri="{FF2B5EF4-FFF2-40B4-BE49-F238E27FC236}">
                <a16:creationId xmlns:a16="http://schemas.microsoft.com/office/drawing/2014/main" id="{227A2CDE-5A8D-EB4C-59AF-7D016FFE44DE}"/>
              </a:ext>
            </a:extLst>
          </p:cNvPr>
          <p:cNvSpPr>
            <a:spLocks noGrp="1"/>
          </p:cNvSpPr>
          <p:nvPr>
            <p:ph type="body" sz="quarter" idx="10"/>
          </p:nvPr>
        </p:nvSpPr>
        <p:spPr>
          <a:xfrm>
            <a:off x="299950" y="1038536"/>
            <a:ext cx="4114108" cy="1231106"/>
          </a:xfrm>
        </p:spPr>
        <p:txBody>
          <a:bodyPr/>
          <a:lstStyle/>
          <a:p>
            <a:r>
              <a:rPr lang="en-US" sz="2000" dirty="0"/>
              <a:t>Azure Active Directory (Azure AD) provides several ways to manage access to </a:t>
            </a:r>
            <a:r>
              <a:rPr lang="en-US" sz="2000" b="1" dirty="0"/>
              <a:t>resources</a:t>
            </a:r>
            <a:r>
              <a:rPr lang="en-US" sz="2000" dirty="0"/>
              <a:t>, </a:t>
            </a:r>
            <a:r>
              <a:rPr lang="en-US" sz="2000" b="1" dirty="0"/>
              <a:t>applications</a:t>
            </a:r>
            <a:r>
              <a:rPr lang="en-US" sz="2000" dirty="0"/>
              <a:t>, and </a:t>
            </a:r>
            <a:r>
              <a:rPr lang="en-US" sz="2000" b="1" dirty="0"/>
              <a:t>tasks</a:t>
            </a:r>
            <a:r>
              <a:rPr lang="en-US" sz="2000" dirty="0"/>
              <a:t>. </a:t>
            </a:r>
          </a:p>
        </p:txBody>
      </p:sp>
      <p:sp>
        <p:nvSpPr>
          <p:cNvPr id="4" name="Text Placeholder 2">
            <a:extLst>
              <a:ext uri="{FF2B5EF4-FFF2-40B4-BE49-F238E27FC236}">
                <a16:creationId xmlns:a16="http://schemas.microsoft.com/office/drawing/2014/main" id="{AF05465A-F933-58FC-B86D-9569CD5A71DB}"/>
              </a:ext>
            </a:extLst>
          </p:cNvPr>
          <p:cNvSpPr txBox="1">
            <a:spLocks/>
          </p:cNvSpPr>
          <p:nvPr/>
        </p:nvSpPr>
        <p:spPr>
          <a:xfrm>
            <a:off x="299950" y="3260909"/>
            <a:ext cx="4022668" cy="123110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With Azure AD groups, you can </a:t>
            </a:r>
            <a:r>
              <a:rPr lang="en-US" sz="2000" b="1" dirty="0"/>
              <a:t>grant access </a:t>
            </a:r>
            <a:r>
              <a:rPr lang="en-US" sz="2000" dirty="0"/>
              <a:t>and </a:t>
            </a:r>
            <a:r>
              <a:rPr lang="en-US" sz="2000" b="1" dirty="0"/>
              <a:t>permissions</a:t>
            </a:r>
            <a:r>
              <a:rPr lang="en-US" sz="2000" dirty="0"/>
              <a:t> to a group of users instead of each individual user. </a:t>
            </a:r>
          </a:p>
        </p:txBody>
      </p:sp>
      <p:sp>
        <p:nvSpPr>
          <p:cNvPr id="5" name="Text Placeholder 2">
            <a:extLst>
              <a:ext uri="{FF2B5EF4-FFF2-40B4-BE49-F238E27FC236}">
                <a16:creationId xmlns:a16="http://schemas.microsoft.com/office/drawing/2014/main" id="{36C104BA-FA45-E4E7-A4DD-6EE88F66EA57}"/>
              </a:ext>
            </a:extLst>
          </p:cNvPr>
          <p:cNvSpPr txBox="1">
            <a:spLocks/>
          </p:cNvSpPr>
          <p:nvPr/>
        </p:nvSpPr>
        <p:spPr>
          <a:xfrm>
            <a:off x="299950" y="5483283"/>
            <a:ext cx="5324236" cy="92333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Limiting access to Azure AD resources to only those users who need access is one of the </a:t>
            </a:r>
            <a:r>
              <a:rPr lang="en-US" sz="2000" b="1" dirty="0"/>
              <a:t>core security principles of Zero Trust</a:t>
            </a:r>
            <a:r>
              <a:rPr lang="en-US" sz="2000" dirty="0"/>
              <a:t>. </a:t>
            </a:r>
          </a:p>
        </p:txBody>
      </p:sp>
      <p:pic>
        <p:nvPicPr>
          <p:cNvPr id="8" name="Picture 7" descr="Graphical user interface, text, application&#10;&#10;Description automatically generated">
            <a:extLst>
              <a:ext uri="{FF2B5EF4-FFF2-40B4-BE49-F238E27FC236}">
                <a16:creationId xmlns:a16="http://schemas.microsoft.com/office/drawing/2014/main" id="{E1CEC0A7-D64A-41E4-C435-40C23ACB5A43}"/>
              </a:ext>
            </a:extLst>
          </p:cNvPr>
          <p:cNvPicPr>
            <a:picLocks noChangeAspect="1"/>
          </p:cNvPicPr>
          <p:nvPr/>
        </p:nvPicPr>
        <p:blipFill>
          <a:blip r:embed="rId4"/>
          <a:stretch>
            <a:fillRect/>
          </a:stretch>
        </p:blipFill>
        <p:spPr>
          <a:xfrm>
            <a:off x="5670577" y="5322799"/>
            <a:ext cx="5200389" cy="1188720"/>
          </a:xfrm>
          <a:prstGeom prst="rect">
            <a:avLst/>
          </a:prstGeom>
          <a:ln>
            <a:noFill/>
          </a:ln>
          <a:effectLst>
            <a:outerShdw blurRad="50800" dist="88900" dir="2700000" algn="tl" rotWithShape="0">
              <a:prstClr val="black">
                <a:alpha val="40000"/>
              </a:prstClr>
            </a:outerShdw>
          </a:effectLst>
        </p:spPr>
      </p:pic>
    </p:spTree>
    <p:extLst>
      <p:ext uri="{BB962C8B-B14F-4D97-AF65-F5344CB8AC3E}">
        <p14:creationId xmlns:p14="http://schemas.microsoft.com/office/powerpoint/2010/main" val="18245986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65F71-3568-5D82-5F89-2C2006DE9BCB}"/>
              </a:ext>
            </a:extLst>
          </p:cNvPr>
          <p:cNvSpPr>
            <a:spLocks noGrp="1"/>
          </p:cNvSpPr>
          <p:nvPr>
            <p:ph type="title"/>
          </p:nvPr>
        </p:nvSpPr>
        <p:spPr/>
        <p:txBody>
          <a:bodyPr/>
          <a:lstStyle/>
          <a:p>
            <a:r>
              <a:rPr lang="en-US" dirty="0"/>
              <a:t>Azure AD administrative units</a:t>
            </a:r>
          </a:p>
        </p:txBody>
      </p:sp>
      <p:sp>
        <p:nvSpPr>
          <p:cNvPr id="3" name="Text Placeholder 2">
            <a:extLst>
              <a:ext uri="{FF2B5EF4-FFF2-40B4-BE49-F238E27FC236}">
                <a16:creationId xmlns:a16="http://schemas.microsoft.com/office/drawing/2014/main" id="{227A2CDE-5A8D-EB4C-59AF-7D016FFE44DE}"/>
              </a:ext>
            </a:extLst>
          </p:cNvPr>
          <p:cNvSpPr>
            <a:spLocks noGrp="1"/>
          </p:cNvSpPr>
          <p:nvPr>
            <p:ph type="body" sz="quarter" idx="10"/>
          </p:nvPr>
        </p:nvSpPr>
        <p:spPr>
          <a:xfrm>
            <a:off x="195776" y="1090379"/>
            <a:ext cx="11903925" cy="307777"/>
          </a:xfrm>
        </p:spPr>
        <p:txBody>
          <a:bodyPr anchor="ctr"/>
          <a:lstStyle/>
          <a:p>
            <a:r>
              <a:rPr lang="en-US" sz="2000" dirty="0"/>
              <a:t>An administrative unit is an </a:t>
            </a:r>
            <a:r>
              <a:rPr lang="en-US" sz="2000" b="1" dirty="0"/>
              <a:t>Azure AD resource</a:t>
            </a:r>
            <a:r>
              <a:rPr lang="en-US" sz="2000" dirty="0"/>
              <a:t> that can be a container for other Azure AD resources. </a:t>
            </a:r>
          </a:p>
        </p:txBody>
      </p:sp>
      <p:sp>
        <p:nvSpPr>
          <p:cNvPr id="4" name="Text Placeholder 2">
            <a:extLst>
              <a:ext uri="{FF2B5EF4-FFF2-40B4-BE49-F238E27FC236}">
                <a16:creationId xmlns:a16="http://schemas.microsoft.com/office/drawing/2014/main" id="{AF05465A-F933-58FC-B86D-9569CD5A71DB}"/>
              </a:ext>
            </a:extLst>
          </p:cNvPr>
          <p:cNvSpPr txBox="1">
            <a:spLocks/>
          </p:cNvSpPr>
          <p:nvPr/>
        </p:nvSpPr>
        <p:spPr>
          <a:xfrm>
            <a:off x="195776" y="1974097"/>
            <a:ext cx="2931114" cy="92333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An administrative unit can contain only </a:t>
            </a:r>
            <a:r>
              <a:rPr lang="en-US" sz="2000" b="1" dirty="0"/>
              <a:t>users</a:t>
            </a:r>
            <a:r>
              <a:rPr lang="en-US" sz="2000" dirty="0"/>
              <a:t> and </a:t>
            </a:r>
            <a:r>
              <a:rPr lang="en-US" sz="2000" b="1" dirty="0"/>
              <a:t>groups</a:t>
            </a:r>
            <a:r>
              <a:rPr lang="en-US" sz="2000" dirty="0"/>
              <a:t>.</a:t>
            </a:r>
          </a:p>
        </p:txBody>
      </p:sp>
      <p:sp>
        <p:nvSpPr>
          <p:cNvPr id="5" name="Text Placeholder 2">
            <a:extLst>
              <a:ext uri="{FF2B5EF4-FFF2-40B4-BE49-F238E27FC236}">
                <a16:creationId xmlns:a16="http://schemas.microsoft.com/office/drawing/2014/main" id="{36C104BA-FA45-E4E7-A4DD-6EE88F66EA57}"/>
              </a:ext>
            </a:extLst>
          </p:cNvPr>
          <p:cNvSpPr txBox="1">
            <a:spLocks/>
          </p:cNvSpPr>
          <p:nvPr/>
        </p:nvSpPr>
        <p:spPr>
          <a:xfrm>
            <a:off x="195776" y="3960574"/>
            <a:ext cx="3837115" cy="1231106"/>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Administrative units </a:t>
            </a:r>
            <a:r>
              <a:rPr lang="en-US" sz="2000" b="1" dirty="0"/>
              <a:t>restrict permissions in a role</a:t>
            </a:r>
            <a:r>
              <a:rPr lang="en-US" sz="2000" dirty="0"/>
              <a:t> to any portion of your organization that you define. </a:t>
            </a:r>
          </a:p>
        </p:txBody>
      </p:sp>
      <p:sp>
        <p:nvSpPr>
          <p:cNvPr id="7" name="Text Placeholder 2">
            <a:extLst>
              <a:ext uri="{FF2B5EF4-FFF2-40B4-BE49-F238E27FC236}">
                <a16:creationId xmlns:a16="http://schemas.microsoft.com/office/drawing/2014/main" id="{8DAFEAEE-C683-3923-C710-8E2D8B93D35C}"/>
              </a:ext>
            </a:extLst>
          </p:cNvPr>
          <p:cNvSpPr txBox="1">
            <a:spLocks/>
          </p:cNvSpPr>
          <p:nvPr/>
        </p:nvSpPr>
        <p:spPr>
          <a:xfrm>
            <a:off x="873063" y="5722617"/>
            <a:ext cx="10445873"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en-US" sz="2000" b="1" dirty="0"/>
              <a:t>For example</a:t>
            </a:r>
            <a:r>
              <a:rPr lang="en-US" sz="2000" dirty="0"/>
              <a:t>, use administrative units to delegate the Helpdesk Administrator role to regional support specialists, so they can manage users only in the region that they support.</a:t>
            </a:r>
          </a:p>
        </p:txBody>
      </p:sp>
      <p:pic>
        <p:nvPicPr>
          <p:cNvPr id="8" name="Picture 7">
            <a:extLst>
              <a:ext uri="{FF2B5EF4-FFF2-40B4-BE49-F238E27FC236}">
                <a16:creationId xmlns:a16="http://schemas.microsoft.com/office/drawing/2014/main" id="{EED8536B-5178-7B53-0BE1-B78464138754}"/>
              </a:ext>
            </a:extLst>
          </p:cNvPr>
          <p:cNvPicPr>
            <a:picLocks noChangeAspect="1"/>
          </p:cNvPicPr>
          <p:nvPr/>
        </p:nvPicPr>
        <p:blipFill>
          <a:blip r:embed="rId3"/>
          <a:stretch>
            <a:fillRect/>
          </a:stretch>
        </p:blipFill>
        <p:spPr>
          <a:xfrm>
            <a:off x="3846852" y="1823409"/>
            <a:ext cx="8149372" cy="3383280"/>
          </a:xfrm>
          <a:prstGeom prst="rect">
            <a:avLst/>
          </a:prstGeom>
          <a:ln>
            <a:solidFill>
              <a:schemeClr val="tx1"/>
            </a:solidFill>
          </a:ln>
          <a:effectLst>
            <a:outerShdw blurRad="50800" dist="88900" dir="2700000" algn="tl" rotWithShape="0">
              <a:prstClr val="black">
                <a:alpha val="40000"/>
              </a:prstClr>
            </a:outerShdw>
          </a:effectLst>
        </p:spPr>
      </p:pic>
    </p:spTree>
    <p:extLst>
      <p:ext uri="{BB962C8B-B14F-4D97-AF65-F5344CB8AC3E}">
        <p14:creationId xmlns:p14="http://schemas.microsoft.com/office/powerpoint/2010/main" val="55126183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65F71-3568-5D82-5F89-2C2006DE9BCB}"/>
              </a:ext>
            </a:extLst>
          </p:cNvPr>
          <p:cNvSpPr>
            <a:spLocks noGrp="1"/>
          </p:cNvSpPr>
          <p:nvPr>
            <p:ph type="title"/>
          </p:nvPr>
        </p:nvSpPr>
        <p:spPr/>
        <p:txBody>
          <a:bodyPr/>
          <a:lstStyle/>
          <a:p>
            <a:r>
              <a:rPr lang="en-US" dirty="0"/>
              <a:t>Passwordless authentication</a:t>
            </a:r>
          </a:p>
        </p:txBody>
      </p:sp>
      <p:sp>
        <p:nvSpPr>
          <p:cNvPr id="4" name="Text Placeholder 2">
            <a:extLst>
              <a:ext uri="{FF2B5EF4-FFF2-40B4-BE49-F238E27FC236}">
                <a16:creationId xmlns:a16="http://schemas.microsoft.com/office/drawing/2014/main" id="{AF05465A-F933-58FC-B86D-9569CD5A71DB}"/>
              </a:ext>
            </a:extLst>
          </p:cNvPr>
          <p:cNvSpPr txBox="1">
            <a:spLocks/>
          </p:cNvSpPr>
          <p:nvPr/>
        </p:nvSpPr>
        <p:spPr>
          <a:xfrm>
            <a:off x="193692" y="1061058"/>
            <a:ext cx="11018519"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a:t>Passwordless authentication </a:t>
            </a:r>
            <a:r>
              <a:rPr lang="en-US" sz="2000" dirty="0"/>
              <a:t>methods are more convenient because the password is removed and replaced with </a:t>
            </a:r>
            <a:r>
              <a:rPr lang="en-US" sz="2000" b="1" dirty="0"/>
              <a:t>something you have</a:t>
            </a:r>
            <a:r>
              <a:rPr lang="en-US" sz="2000" dirty="0"/>
              <a:t>; plus, </a:t>
            </a:r>
            <a:r>
              <a:rPr lang="en-US" sz="2000" b="1" dirty="0"/>
              <a:t>something you are </a:t>
            </a:r>
            <a:r>
              <a:rPr lang="en-US" sz="2000" dirty="0"/>
              <a:t>or </a:t>
            </a:r>
            <a:r>
              <a:rPr lang="en-US" sz="2000" b="1" dirty="0"/>
              <a:t>something you know</a:t>
            </a:r>
            <a:r>
              <a:rPr lang="en-US" sz="2000" dirty="0"/>
              <a:t>.</a:t>
            </a:r>
          </a:p>
        </p:txBody>
      </p:sp>
      <p:sp>
        <p:nvSpPr>
          <p:cNvPr id="14" name="AutoShape 2" descr="Screenshot of Azure AD, Security, Authentication methods panel.  Listed on the screen are the available methods that can be used for authenticating user including FIDO2, the Authenticator App, and the preview of Temporary Access Pass.">
            <a:extLst>
              <a:ext uri="{FF2B5EF4-FFF2-40B4-BE49-F238E27FC236}">
                <a16:creationId xmlns:a16="http://schemas.microsoft.com/office/drawing/2014/main" id="{6547751D-5CB6-DF98-6DAC-EEAF5C17679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17" name="Table 17">
            <a:extLst>
              <a:ext uri="{FF2B5EF4-FFF2-40B4-BE49-F238E27FC236}">
                <a16:creationId xmlns:a16="http://schemas.microsoft.com/office/drawing/2014/main" id="{338C9E2D-315A-021A-2BAD-A864A2855FCA}"/>
              </a:ext>
            </a:extLst>
          </p:cNvPr>
          <p:cNvGraphicFramePr>
            <a:graphicFrameLocks noGrp="1"/>
          </p:cNvGraphicFramePr>
          <p:nvPr/>
        </p:nvGraphicFramePr>
        <p:xfrm>
          <a:off x="748770" y="1933581"/>
          <a:ext cx="10694460" cy="736600"/>
        </p:xfrm>
        <a:graphic>
          <a:graphicData uri="http://schemas.openxmlformats.org/drawingml/2006/table">
            <a:tbl>
              <a:tblPr firstRow="1" bandRow="1">
                <a:tableStyleId>{5C22544A-7EE6-4342-B048-85BDC9FD1C3A}</a:tableStyleId>
              </a:tblPr>
              <a:tblGrid>
                <a:gridCol w="2339598">
                  <a:extLst>
                    <a:ext uri="{9D8B030D-6E8A-4147-A177-3AD203B41FA5}">
                      <a16:colId xmlns:a16="http://schemas.microsoft.com/office/drawing/2014/main" val="2623101758"/>
                    </a:ext>
                  </a:extLst>
                </a:gridCol>
                <a:gridCol w="4790042">
                  <a:extLst>
                    <a:ext uri="{9D8B030D-6E8A-4147-A177-3AD203B41FA5}">
                      <a16:colId xmlns:a16="http://schemas.microsoft.com/office/drawing/2014/main" val="1376530349"/>
                    </a:ext>
                  </a:extLst>
                </a:gridCol>
                <a:gridCol w="3564820">
                  <a:extLst>
                    <a:ext uri="{9D8B030D-6E8A-4147-A177-3AD203B41FA5}">
                      <a16:colId xmlns:a16="http://schemas.microsoft.com/office/drawing/2014/main" val="1598014744"/>
                    </a:ext>
                  </a:extLst>
                </a:gridCol>
              </a:tblGrid>
              <a:tr h="370840">
                <a:tc>
                  <a:txBody>
                    <a:bodyPr/>
                    <a:lstStyle/>
                    <a:p>
                      <a:pPr algn="ctr"/>
                      <a:r>
                        <a:rPr lang="en-US" dirty="0"/>
                        <a:t>Authentication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en-US" dirty="0"/>
                        <a:t>Something you have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en-US" dirty="0"/>
                        <a:t>Something you are or know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237536689"/>
                  </a:ext>
                </a:extLst>
              </a:tr>
              <a:tr h="273170">
                <a:tc>
                  <a:txBody>
                    <a:bodyPr/>
                    <a:lstStyle/>
                    <a:p>
                      <a:pPr algn="ctr"/>
                      <a:r>
                        <a:rPr lang="en-US" dirty="0"/>
                        <a:t>Passwordless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Windows 10 Device, phone, or security key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Biometric or PIN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6618388"/>
                  </a:ext>
                </a:extLst>
              </a:tr>
            </a:tbl>
          </a:graphicData>
        </a:graphic>
      </p:graphicFrame>
      <p:sp>
        <p:nvSpPr>
          <p:cNvPr id="20" name="Text Placeholder 2">
            <a:extLst>
              <a:ext uri="{FF2B5EF4-FFF2-40B4-BE49-F238E27FC236}">
                <a16:creationId xmlns:a16="http://schemas.microsoft.com/office/drawing/2014/main" id="{4673AC1D-FC16-5B3A-F79E-52B7A7947E89}"/>
              </a:ext>
            </a:extLst>
          </p:cNvPr>
          <p:cNvSpPr txBox="1">
            <a:spLocks/>
          </p:cNvSpPr>
          <p:nvPr/>
        </p:nvSpPr>
        <p:spPr>
          <a:xfrm>
            <a:off x="193692" y="2940700"/>
            <a:ext cx="11831528"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Microsoft </a:t>
            </a:r>
            <a:r>
              <a:rPr lang="en-US" sz="2000" b="1" dirty="0"/>
              <a:t>global Azure </a:t>
            </a:r>
            <a:r>
              <a:rPr lang="en-US" sz="2000" dirty="0"/>
              <a:t>and </a:t>
            </a:r>
            <a:r>
              <a:rPr lang="en-US" sz="2000" b="1" dirty="0"/>
              <a:t>Azure Government </a:t>
            </a:r>
            <a:r>
              <a:rPr lang="en-US" sz="2000" dirty="0"/>
              <a:t>offer the following </a:t>
            </a:r>
            <a:r>
              <a:rPr lang="en-US" sz="2000" b="1" dirty="0"/>
              <a:t>three</a:t>
            </a:r>
            <a:r>
              <a:rPr lang="en-US" sz="2000" dirty="0"/>
              <a:t> passwordless authentication options that integrate with Azure Active Directory (Azure AD):</a:t>
            </a:r>
          </a:p>
        </p:txBody>
      </p:sp>
      <p:sp>
        <p:nvSpPr>
          <p:cNvPr id="21" name="Text Placeholder 2">
            <a:extLst>
              <a:ext uri="{FF2B5EF4-FFF2-40B4-BE49-F238E27FC236}">
                <a16:creationId xmlns:a16="http://schemas.microsoft.com/office/drawing/2014/main" id="{55439A99-7D24-9E16-3162-506BB32BE4BC}"/>
              </a:ext>
            </a:extLst>
          </p:cNvPr>
          <p:cNvSpPr txBox="1">
            <a:spLocks/>
          </p:cNvSpPr>
          <p:nvPr/>
        </p:nvSpPr>
        <p:spPr>
          <a:xfrm>
            <a:off x="515379" y="6147456"/>
            <a:ext cx="3227157" cy="30777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Windows Hello for Business</a:t>
            </a:r>
          </a:p>
        </p:txBody>
      </p:sp>
      <p:sp>
        <p:nvSpPr>
          <p:cNvPr id="22" name="Text Placeholder 2">
            <a:extLst>
              <a:ext uri="{FF2B5EF4-FFF2-40B4-BE49-F238E27FC236}">
                <a16:creationId xmlns:a16="http://schemas.microsoft.com/office/drawing/2014/main" id="{040E44F8-3854-2EDD-276E-EA5AEA296431}"/>
              </a:ext>
            </a:extLst>
          </p:cNvPr>
          <p:cNvSpPr txBox="1">
            <a:spLocks/>
          </p:cNvSpPr>
          <p:nvPr/>
        </p:nvSpPr>
        <p:spPr>
          <a:xfrm>
            <a:off x="4923541" y="6169320"/>
            <a:ext cx="2797012" cy="30777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Microsoft Authenticator</a:t>
            </a:r>
          </a:p>
        </p:txBody>
      </p:sp>
      <p:pic>
        <p:nvPicPr>
          <p:cNvPr id="30" name="Picture 29">
            <a:extLst>
              <a:ext uri="{FF2B5EF4-FFF2-40B4-BE49-F238E27FC236}">
                <a16:creationId xmlns:a16="http://schemas.microsoft.com/office/drawing/2014/main" id="{723E247A-B5B8-3716-4671-5D21A51928F3}"/>
              </a:ext>
            </a:extLst>
          </p:cNvPr>
          <p:cNvPicPr>
            <a:picLocks noChangeAspect="1"/>
          </p:cNvPicPr>
          <p:nvPr/>
        </p:nvPicPr>
        <p:blipFill>
          <a:blip r:embed="rId3"/>
          <a:stretch>
            <a:fillRect/>
          </a:stretch>
        </p:blipFill>
        <p:spPr>
          <a:xfrm>
            <a:off x="193692" y="4515535"/>
            <a:ext cx="358785" cy="914400"/>
          </a:xfrm>
          <a:prstGeom prst="rect">
            <a:avLst/>
          </a:prstGeom>
        </p:spPr>
      </p:pic>
      <p:pic>
        <p:nvPicPr>
          <p:cNvPr id="31" name="Picture 30">
            <a:extLst>
              <a:ext uri="{FF2B5EF4-FFF2-40B4-BE49-F238E27FC236}">
                <a16:creationId xmlns:a16="http://schemas.microsoft.com/office/drawing/2014/main" id="{E3E12C89-1EAE-03C8-B81C-BDD917E2C25A}"/>
              </a:ext>
            </a:extLst>
          </p:cNvPr>
          <p:cNvPicPr>
            <a:picLocks noChangeAspect="1"/>
          </p:cNvPicPr>
          <p:nvPr/>
        </p:nvPicPr>
        <p:blipFill>
          <a:blip r:embed="rId4"/>
          <a:stretch>
            <a:fillRect/>
          </a:stretch>
        </p:blipFill>
        <p:spPr>
          <a:xfrm>
            <a:off x="4260518" y="4485293"/>
            <a:ext cx="580537" cy="914400"/>
          </a:xfrm>
          <a:prstGeom prst="rect">
            <a:avLst/>
          </a:prstGeom>
        </p:spPr>
      </p:pic>
      <p:pic>
        <p:nvPicPr>
          <p:cNvPr id="32" name="Picture 31">
            <a:extLst>
              <a:ext uri="{FF2B5EF4-FFF2-40B4-BE49-F238E27FC236}">
                <a16:creationId xmlns:a16="http://schemas.microsoft.com/office/drawing/2014/main" id="{2CDAF011-91FF-FED1-25C3-17E39A75E7AE}"/>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450059" y="4509321"/>
            <a:ext cx="534946" cy="914400"/>
          </a:xfrm>
          <a:custGeom>
            <a:avLst/>
            <a:gdLst/>
            <a:ahLst/>
            <a:cxnLst/>
            <a:rect l="l" t="t" r="r" b="b"/>
            <a:pathLst>
              <a:path w="2419387" h="4135562">
                <a:moveTo>
                  <a:pt x="1113421" y="0"/>
                </a:moveTo>
                <a:cubicBezTo>
                  <a:pt x="1468748" y="0"/>
                  <a:pt x="1753381" y="89297"/>
                  <a:pt x="1967322" y="267891"/>
                </a:cubicBezTo>
                <a:cubicBezTo>
                  <a:pt x="2181262" y="446485"/>
                  <a:pt x="2288232" y="675308"/>
                  <a:pt x="2288232" y="954360"/>
                </a:cubicBezTo>
                <a:cubicBezTo>
                  <a:pt x="2288232" y="1480840"/>
                  <a:pt x="2020342" y="1819424"/>
                  <a:pt x="1484561" y="1970112"/>
                </a:cubicBezTo>
                <a:lnTo>
                  <a:pt x="1484561" y="1981275"/>
                </a:lnTo>
                <a:cubicBezTo>
                  <a:pt x="1772915" y="2009180"/>
                  <a:pt x="2000808" y="2110104"/>
                  <a:pt x="2168240" y="2284047"/>
                </a:cubicBezTo>
                <a:cubicBezTo>
                  <a:pt x="2335671" y="2457990"/>
                  <a:pt x="2419387" y="2675186"/>
                  <a:pt x="2419387" y="2935635"/>
                </a:cubicBezTo>
                <a:cubicBezTo>
                  <a:pt x="2419387" y="3294683"/>
                  <a:pt x="2284512" y="3584433"/>
                  <a:pt x="2014761" y="3804884"/>
                </a:cubicBezTo>
                <a:cubicBezTo>
                  <a:pt x="1745010" y="4025336"/>
                  <a:pt x="1389683" y="4135562"/>
                  <a:pt x="948779" y="4135562"/>
                </a:cubicBezTo>
                <a:cubicBezTo>
                  <a:pt x="552524" y="4135562"/>
                  <a:pt x="236265" y="4063938"/>
                  <a:pt x="0" y="3920691"/>
                </a:cubicBezTo>
                <a:lnTo>
                  <a:pt x="0" y="3312356"/>
                </a:lnTo>
                <a:cubicBezTo>
                  <a:pt x="260449" y="3518855"/>
                  <a:pt x="554385" y="3622105"/>
                  <a:pt x="881807" y="3622105"/>
                </a:cubicBezTo>
                <a:cubicBezTo>
                  <a:pt x="1147837" y="3622105"/>
                  <a:pt x="1360382" y="3561643"/>
                  <a:pt x="1519442" y="3440720"/>
                </a:cubicBezTo>
                <a:cubicBezTo>
                  <a:pt x="1678502" y="3319798"/>
                  <a:pt x="1758032" y="3156087"/>
                  <a:pt x="1758032" y="2949588"/>
                </a:cubicBezTo>
                <a:cubicBezTo>
                  <a:pt x="1758032" y="2495662"/>
                  <a:pt x="1411077" y="2268699"/>
                  <a:pt x="717166" y="2268699"/>
                </a:cubicBezTo>
                <a:lnTo>
                  <a:pt x="407417" y="2268699"/>
                </a:lnTo>
                <a:lnTo>
                  <a:pt x="407417" y="1749661"/>
                </a:lnTo>
                <a:lnTo>
                  <a:pt x="703213" y="1749661"/>
                </a:lnTo>
                <a:cubicBezTo>
                  <a:pt x="1318989" y="1749661"/>
                  <a:pt x="1626878" y="1535720"/>
                  <a:pt x="1626878" y="1107839"/>
                </a:cubicBezTo>
                <a:cubicBezTo>
                  <a:pt x="1626878" y="713445"/>
                  <a:pt x="1386892" y="516248"/>
                  <a:pt x="906921" y="516248"/>
                </a:cubicBezTo>
                <a:cubicBezTo>
                  <a:pt x="639031" y="516248"/>
                  <a:pt x="386953" y="612056"/>
                  <a:pt x="150689" y="803672"/>
                </a:cubicBezTo>
                <a:lnTo>
                  <a:pt x="150689" y="228824"/>
                </a:lnTo>
                <a:cubicBezTo>
                  <a:pt x="422300" y="76275"/>
                  <a:pt x="743211" y="0"/>
                  <a:pt x="1113421" y="0"/>
                </a:cubicBezTo>
                <a:close/>
              </a:path>
            </a:pathLst>
          </a:custGeom>
          <a:effectLst>
            <a:outerShdw blurRad="101600" dist="38100" dir="5400000" algn="ctr" rotWithShape="0">
              <a:prstClr val="black">
                <a:alpha val="14000"/>
              </a:prstClr>
            </a:outerShdw>
          </a:effectLst>
        </p:spPr>
      </p:pic>
      <p:pic>
        <p:nvPicPr>
          <p:cNvPr id="34" name="Picture Placeholder 11">
            <a:extLst>
              <a:ext uri="{FF2B5EF4-FFF2-40B4-BE49-F238E27FC236}">
                <a16:creationId xmlns:a16="http://schemas.microsoft.com/office/drawing/2014/main" id="{D23B3861-BA8A-68A0-CF12-16DA15E73B56}"/>
              </a:ext>
              <a:ext uri="{C183D7F6-B498-43B3-948B-1728B52AA6E4}">
                <adec:decorative xmlns:adec="http://schemas.microsoft.com/office/drawing/2017/decorative" val="1"/>
              </a:ext>
            </a:extLst>
          </p:cNvPr>
          <p:cNvPicPr>
            <a:picLocks noChangeAspect="1"/>
          </p:cNvPicPr>
          <p:nvPr/>
        </p:nvPicPr>
        <p:blipFill>
          <a:blip r:embed="rId6"/>
          <a:srcRect t="14015" b="14015"/>
          <a:stretch>
            <a:fillRect/>
          </a:stretch>
        </p:blipFill>
        <p:spPr>
          <a:xfrm>
            <a:off x="748770" y="3960868"/>
            <a:ext cx="2760376" cy="1963250"/>
          </a:xfrm>
          <a:prstGeom prst="rect">
            <a:avLst/>
          </a:prstGeom>
          <a:effectLst>
            <a:outerShdw blurRad="63500" sx="102000" sy="102000" algn="ctr" rotWithShape="0">
              <a:prstClr val="black">
                <a:alpha val="40000"/>
              </a:prstClr>
            </a:outerShdw>
          </a:effectLst>
        </p:spPr>
      </p:pic>
      <p:pic>
        <p:nvPicPr>
          <p:cNvPr id="35" name="Picture Placeholder 13">
            <a:extLst>
              <a:ext uri="{FF2B5EF4-FFF2-40B4-BE49-F238E27FC236}">
                <a16:creationId xmlns:a16="http://schemas.microsoft.com/office/drawing/2014/main" id="{575E7DFC-8236-920E-1129-72724BB1BFAB}"/>
              </a:ext>
              <a:ext uri="{C183D7F6-B498-43B3-948B-1728B52AA6E4}">
                <adec:decorative xmlns:adec="http://schemas.microsoft.com/office/drawing/2017/decorative" val="1"/>
              </a:ext>
            </a:extLst>
          </p:cNvPr>
          <p:cNvPicPr>
            <a:picLocks noChangeAspect="1"/>
          </p:cNvPicPr>
          <p:nvPr/>
        </p:nvPicPr>
        <p:blipFill>
          <a:blip r:embed="rId7"/>
          <a:srcRect t="18857" b="18857"/>
          <a:stretch>
            <a:fillRect/>
          </a:stretch>
        </p:blipFill>
        <p:spPr>
          <a:xfrm>
            <a:off x="4945406" y="3961312"/>
            <a:ext cx="2753281" cy="1963250"/>
          </a:xfrm>
          <a:prstGeom prst="rect">
            <a:avLst/>
          </a:prstGeom>
          <a:effectLst>
            <a:outerShdw blurRad="63500" sx="102000" sy="102000" algn="ctr" rotWithShape="0">
              <a:prstClr val="black">
                <a:alpha val="40000"/>
              </a:prstClr>
            </a:outerShdw>
          </a:effectLst>
        </p:spPr>
      </p:pic>
      <p:pic>
        <p:nvPicPr>
          <p:cNvPr id="36" name="Picture Placeholder 15">
            <a:extLst>
              <a:ext uri="{FF2B5EF4-FFF2-40B4-BE49-F238E27FC236}">
                <a16:creationId xmlns:a16="http://schemas.microsoft.com/office/drawing/2014/main" id="{720171AF-7903-D210-D832-0946B1B2EFE1}"/>
              </a:ext>
              <a:ext uri="{C183D7F6-B498-43B3-948B-1728B52AA6E4}">
                <adec:decorative xmlns:adec="http://schemas.microsoft.com/office/drawing/2017/decorative" val="1"/>
              </a:ext>
            </a:extLst>
          </p:cNvPr>
          <p:cNvPicPr>
            <a:picLocks noChangeAspect="1"/>
          </p:cNvPicPr>
          <p:nvPr/>
        </p:nvPicPr>
        <p:blipFill>
          <a:blip r:embed="rId8"/>
          <a:srcRect t="8670" b="8670"/>
          <a:stretch>
            <a:fillRect/>
          </a:stretch>
        </p:blipFill>
        <p:spPr>
          <a:xfrm>
            <a:off x="9079270" y="3961312"/>
            <a:ext cx="2761602" cy="1963250"/>
          </a:xfrm>
          <a:prstGeom prst="rect">
            <a:avLst/>
          </a:prstGeom>
          <a:effectLst>
            <a:outerShdw blurRad="63500" sx="102000" sy="102000" algn="ctr" rotWithShape="0">
              <a:prstClr val="black">
                <a:alpha val="40000"/>
              </a:prstClr>
            </a:outerShdw>
          </a:effectLst>
        </p:spPr>
      </p:pic>
      <p:sp>
        <p:nvSpPr>
          <p:cNvPr id="37" name="Text Placeholder 2">
            <a:extLst>
              <a:ext uri="{FF2B5EF4-FFF2-40B4-BE49-F238E27FC236}">
                <a16:creationId xmlns:a16="http://schemas.microsoft.com/office/drawing/2014/main" id="{530B2173-60CE-357A-70FB-5FC4DBCE97CD}"/>
              </a:ext>
            </a:extLst>
          </p:cNvPr>
          <p:cNvSpPr txBox="1">
            <a:spLocks/>
          </p:cNvSpPr>
          <p:nvPr/>
        </p:nvSpPr>
        <p:spPr>
          <a:xfrm>
            <a:off x="9079270" y="6043306"/>
            <a:ext cx="2641313" cy="307777"/>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FIDO2 security keys</a:t>
            </a:r>
          </a:p>
        </p:txBody>
      </p:sp>
      <p:sp>
        <p:nvSpPr>
          <p:cNvPr id="23" name="Text Placeholder 2">
            <a:extLst>
              <a:ext uri="{FF2B5EF4-FFF2-40B4-BE49-F238E27FC236}">
                <a16:creationId xmlns:a16="http://schemas.microsoft.com/office/drawing/2014/main" id="{4E54E932-2DBD-57DE-CB1F-B0E2BB38DB69}"/>
              </a:ext>
            </a:extLst>
          </p:cNvPr>
          <p:cNvSpPr txBox="1">
            <a:spLocks/>
          </p:cNvSpPr>
          <p:nvPr/>
        </p:nvSpPr>
        <p:spPr>
          <a:xfrm>
            <a:off x="8985005" y="6400800"/>
            <a:ext cx="2950131" cy="184666"/>
          </a:xfrm>
          <a:prstGeom prst="rect">
            <a:avLst/>
          </a:prstGeom>
          <a:solidFill>
            <a:schemeClr val="accent1">
              <a:lumMod val="50000"/>
            </a:schemeClr>
          </a:solidFill>
          <a:ln>
            <a:solidFill>
              <a:schemeClr val="accent1">
                <a:lumMod val="75000"/>
              </a:schemeClr>
            </a:solidFill>
          </a:ln>
          <a:effectLst>
            <a:outerShdw blurRad="50800" dist="88900" dir="2700000" algn="tl" rotWithShape="0">
              <a:prstClr val="black">
                <a:alpha val="40000"/>
              </a:prstClr>
            </a:outerShdw>
          </a:effectLst>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bg1"/>
                </a:solidFill>
              </a:rPr>
              <a:t>Fast IDentity Online2 (</a:t>
            </a:r>
            <a:r>
              <a:rPr lang="en-US" sz="1200" b="1" dirty="0">
                <a:solidFill>
                  <a:schemeClr val="bg1"/>
                </a:solidFill>
              </a:rPr>
              <a:t>FIDO2</a:t>
            </a:r>
            <a:r>
              <a:rPr lang="en-US" sz="1200" dirty="0">
                <a:solidFill>
                  <a:schemeClr val="bg1"/>
                </a:solidFill>
              </a:rPr>
              <a:t>) security keys</a:t>
            </a:r>
          </a:p>
        </p:txBody>
      </p:sp>
    </p:spTree>
    <p:extLst>
      <p:ext uri="{BB962C8B-B14F-4D97-AF65-F5344CB8AC3E}">
        <p14:creationId xmlns:p14="http://schemas.microsoft.com/office/powerpoint/2010/main" val="24378827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438A-71D0-49B9-9317-361AEBD9BC07}"/>
              </a:ext>
            </a:extLst>
          </p:cNvPr>
          <p:cNvSpPr>
            <a:spLocks noGrp="1"/>
          </p:cNvSpPr>
          <p:nvPr>
            <p:ph type="title"/>
          </p:nvPr>
        </p:nvSpPr>
        <p:spPr>
          <a:xfrm>
            <a:off x="588263" y="1317546"/>
            <a:ext cx="4167887" cy="2215991"/>
          </a:xfrm>
        </p:spPr>
        <p:txBody>
          <a:bodyPr/>
          <a:lstStyle/>
          <a:p>
            <a:r>
              <a:rPr lang="en-US" dirty="0"/>
              <a:t>Demonstrations: Azure Active Directory</a:t>
            </a:r>
            <a:br>
              <a:rPr lang="en-US" dirty="0"/>
            </a:br>
            <a:endParaRPr lang="en-US" dirty="0"/>
          </a:p>
        </p:txBody>
      </p:sp>
      <p:sp>
        <p:nvSpPr>
          <p:cNvPr id="4" name="Text Placeholder 3">
            <a:extLst>
              <a:ext uri="{FF2B5EF4-FFF2-40B4-BE49-F238E27FC236}">
                <a16:creationId xmlns:a16="http://schemas.microsoft.com/office/drawing/2014/main" id="{AB00B636-C3D1-47B7-8633-6E9D6EC4DB57}"/>
              </a:ext>
            </a:extLst>
          </p:cNvPr>
          <p:cNvSpPr>
            <a:spLocks noGrp="1"/>
          </p:cNvSpPr>
          <p:nvPr>
            <p:ph type="body" sz="quarter" idx="12"/>
          </p:nvPr>
        </p:nvSpPr>
        <p:spPr>
          <a:xfrm>
            <a:off x="591567" y="3124200"/>
            <a:ext cx="4164583" cy="1708160"/>
          </a:xfrm>
        </p:spPr>
        <p:txBody>
          <a:bodyPr/>
          <a:lstStyle/>
          <a:p>
            <a:pPr marL="342900" indent="-342900">
              <a:spcAft>
                <a:spcPts val="600"/>
              </a:spcAft>
              <a:buFont typeface="Arial" panose="020B0604020202020204" pitchFamily="34" charset="0"/>
              <a:buChar char="•"/>
            </a:pPr>
            <a:r>
              <a:rPr lang="en-US" sz="2400" dirty="0"/>
              <a:t>Navigating Azure (required)</a:t>
            </a:r>
          </a:p>
          <a:p>
            <a:pPr marL="342900" indent="-342900">
              <a:spcAft>
                <a:spcPts val="600"/>
              </a:spcAft>
              <a:buFont typeface="Arial" panose="020B0604020202020204" pitchFamily="34" charset="0"/>
              <a:buChar char="•"/>
            </a:pPr>
            <a:r>
              <a:rPr lang="en-US" sz="2400" dirty="0"/>
              <a:t>Azure AD Licensing</a:t>
            </a:r>
          </a:p>
          <a:p>
            <a:pPr marL="342900" indent="-342900">
              <a:spcAft>
                <a:spcPts val="600"/>
              </a:spcAft>
              <a:buFont typeface="Arial" panose="020B0604020202020204" pitchFamily="34" charset="0"/>
              <a:buChar char="•"/>
            </a:pPr>
            <a:r>
              <a:rPr lang="en-US" sz="2400" dirty="0"/>
              <a:t>Users and Groups</a:t>
            </a:r>
          </a:p>
          <a:p>
            <a:pPr marL="342900" indent="-342900">
              <a:spcAft>
                <a:spcPts val="600"/>
              </a:spcAft>
              <a:buFont typeface="Arial" panose="020B0604020202020204" pitchFamily="34" charset="0"/>
              <a:buChar char="•"/>
            </a:pPr>
            <a:r>
              <a:rPr lang="en-US" sz="2400" dirty="0"/>
              <a:t>Multi-Factor Authentication</a:t>
            </a:r>
          </a:p>
        </p:txBody>
      </p:sp>
      <p:sp>
        <p:nvSpPr>
          <p:cNvPr id="20" name="Text Placeholder 3">
            <a:extLst>
              <a:ext uri="{FF2B5EF4-FFF2-40B4-BE49-F238E27FC236}">
                <a16:creationId xmlns:a16="http://schemas.microsoft.com/office/drawing/2014/main" id="{1A4C2DEB-F183-4631-AD48-DC90579A4798}"/>
              </a:ext>
            </a:extLst>
          </p:cNvPr>
          <p:cNvSpPr txBox="1">
            <a:spLocks/>
          </p:cNvSpPr>
          <p:nvPr/>
        </p:nvSpPr>
        <p:spPr>
          <a:xfrm>
            <a:off x="5705475" y="5479630"/>
            <a:ext cx="5638327" cy="914400"/>
          </a:xfrm>
          <a:prstGeom prst="rect">
            <a:avLst/>
          </a:prstGeom>
          <a:solidFill>
            <a:schemeClr val="bg1">
              <a:lumMod val="95000"/>
            </a:schemeClr>
          </a:solidFill>
          <a:ln>
            <a:solidFill>
              <a:schemeClr val="bg1">
                <a:lumMod val="95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tx1"/>
                </a:solidFill>
                <a:effectLst/>
                <a:uLnTx/>
                <a:uFillTx/>
                <a:latin typeface="Segoe UI"/>
                <a:ea typeface="+mn-ea"/>
                <a:cs typeface="+mn-cs"/>
              </a:rPr>
              <a:t>An alternative to the Navigating Azure demonstration is the MS Learn </a:t>
            </a:r>
            <a:r>
              <a:rPr kumimoji="0" lang="en-US" sz="2000" b="0" i="1" u="none" strike="noStrike" kern="1200" cap="none" spc="0" normalizeH="0" baseline="0" noProof="0" dirty="0">
                <a:ln>
                  <a:noFill/>
                </a:ln>
                <a:solidFill>
                  <a:schemeClr val="tx1"/>
                </a:solidFill>
                <a:effectLst/>
                <a:uLnTx/>
                <a:uFillTx/>
                <a:latin typeface="Segoe UI"/>
                <a:ea typeface="+mn-ea"/>
                <a:cs typeface="+mn-cs"/>
              </a:rPr>
              <a:t>Manage services with the Azure portal </a:t>
            </a:r>
            <a:r>
              <a:rPr kumimoji="0" lang="en-US" sz="2000" b="0" i="0" u="none" strike="noStrike" kern="1200" cap="none" spc="0" normalizeH="0" baseline="0" noProof="0" dirty="0">
                <a:ln>
                  <a:noFill/>
                </a:ln>
                <a:solidFill>
                  <a:schemeClr val="tx1"/>
                </a:solidFill>
                <a:effectLst/>
                <a:uLnTx/>
                <a:uFillTx/>
                <a:latin typeface="Segoe UI"/>
                <a:ea typeface="+mn-ea"/>
                <a:cs typeface="+mn-cs"/>
              </a:rPr>
              <a:t>module</a:t>
            </a:r>
          </a:p>
        </p:txBody>
      </p:sp>
    </p:spTree>
    <p:extLst>
      <p:ext uri="{BB962C8B-B14F-4D97-AF65-F5344CB8AC3E}">
        <p14:creationId xmlns:p14="http://schemas.microsoft.com/office/powerpoint/2010/main" val="255323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CB81C8-9E7E-4B31-BC53-724987B1B849}"/>
              </a:ext>
            </a:extLst>
          </p:cNvPr>
          <p:cNvSpPr>
            <a:spLocks noGrp="1"/>
          </p:cNvSpPr>
          <p:nvPr>
            <p:ph type="title"/>
          </p:nvPr>
        </p:nvSpPr>
        <p:spPr/>
        <p:txBody>
          <a:bodyPr/>
          <a:lstStyle/>
          <a:p>
            <a:r>
              <a:rPr lang="en-US" dirty="0"/>
              <a:t>Additional Study – Azure Active Directory</a:t>
            </a:r>
          </a:p>
        </p:txBody>
      </p:sp>
      <p:sp>
        <p:nvSpPr>
          <p:cNvPr id="2" name="Rectangle 1">
            <a:extLst>
              <a:ext uri="{FF2B5EF4-FFF2-40B4-BE49-F238E27FC236}">
                <a16:creationId xmlns:a16="http://schemas.microsoft.com/office/drawing/2014/main" id="{5F0F760B-7540-4464-9C09-914766171BAE}"/>
              </a:ext>
            </a:extLst>
          </p:cNvPr>
          <p:cNvSpPr/>
          <p:nvPr/>
        </p:nvSpPr>
        <p:spPr bwMode="auto">
          <a:xfrm>
            <a:off x="598489" y="1385888"/>
            <a:ext cx="3478211" cy="640080"/>
          </a:xfrm>
          <a:prstGeom prst="rect">
            <a:avLst/>
          </a:prstGeom>
          <a:solidFill>
            <a:schemeClr val="accent1">
              <a:lumMod val="50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4F806B5A-3EF4-4843-A0FF-4FA9E2FAA112}"/>
              </a:ext>
            </a:extLst>
          </p:cNvPr>
          <p:cNvSpPr/>
          <p:nvPr/>
        </p:nvSpPr>
        <p:spPr bwMode="auto">
          <a:xfrm>
            <a:off x="4133850" y="1385888"/>
            <a:ext cx="7148540"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latin typeface="Segoe UI Semibold"/>
                <a:ea typeface="+mn-ea"/>
                <a:cs typeface="+mn-cs"/>
              </a:rPr>
              <a:t>Microsoft Learn Modules (docs.microsoft.com/Learn)</a:t>
            </a:r>
          </a:p>
        </p:txBody>
      </p:sp>
      <p:sp>
        <p:nvSpPr>
          <p:cNvPr id="4" name="Text Placeholder 3">
            <a:extLst>
              <a:ext uri="{FF2B5EF4-FFF2-40B4-BE49-F238E27FC236}">
                <a16:creationId xmlns:a16="http://schemas.microsoft.com/office/drawing/2014/main" id="{4C038769-9805-4470-A404-FA92F12C4EB8}"/>
              </a:ext>
            </a:extLst>
          </p:cNvPr>
          <p:cNvSpPr>
            <a:spLocks noGrp="1"/>
          </p:cNvSpPr>
          <p:nvPr>
            <p:ph type="body" sz="quarter" idx="4294967295"/>
          </p:nvPr>
        </p:nvSpPr>
        <p:spPr>
          <a:xfrm>
            <a:off x="4133850" y="2269248"/>
            <a:ext cx="6562725" cy="3016250"/>
          </a:xfrm>
        </p:spPr>
        <p:txBody>
          <a:bodyPr/>
          <a:lstStyle/>
          <a:p>
            <a:pPr marL="228600" lvl="1" indent="0">
              <a:spcAft>
                <a:spcPts val="1200"/>
              </a:spcAft>
              <a:buNone/>
            </a:pPr>
            <a:r>
              <a:rPr lang="en-US" dirty="0"/>
              <a:t>Secure your identities by using Azure Active Directory</a:t>
            </a:r>
          </a:p>
          <a:p>
            <a:pPr marL="228600" lvl="1" indent="0">
              <a:spcAft>
                <a:spcPts val="1200"/>
              </a:spcAft>
              <a:buNone/>
            </a:pPr>
            <a:r>
              <a:rPr lang="en-US" dirty="0"/>
              <a:t>Manage users and groups in Azure Active Directory</a:t>
            </a:r>
          </a:p>
          <a:p>
            <a:pPr marL="228600" lvl="1" indent="0">
              <a:spcAft>
                <a:spcPts val="1200"/>
              </a:spcAft>
              <a:buNone/>
            </a:pPr>
            <a:r>
              <a:rPr lang="en-US" dirty="0"/>
              <a:t>Create Azure users and groups in Azure Active Directory (Exercise)</a:t>
            </a:r>
          </a:p>
          <a:p>
            <a:pPr marL="228600" lvl="1" indent="0">
              <a:spcAft>
                <a:spcPts val="1200"/>
              </a:spcAft>
              <a:buNone/>
            </a:pPr>
            <a:r>
              <a:rPr lang="en-US" dirty="0"/>
              <a:t>Secure Azure Active Directory users with Multi-Factor Authentication (Exercise)</a:t>
            </a:r>
          </a:p>
          <a:p>
            <a:pPr marL="228600" lvl="1" indent="0">
              <a:spcAft>
                <a:spcPts val="1200"/>
              </a:spcAft>
              <a:buNone/>
            </a:pPr>
            <a:r>
              <a:rPr lang="en-US" dirty="0"/>
              <a:t>Secure your cloud resources with access control </a:t>
            </a:r>
          </a:p>
        </p:txBody>
      </p:sp>
      <p:cxnSp>
        <p:nvCxnSpPr>
          <p:cNvPr id="9" name="Straight Connector 8">
            <a:extLst>
              <a:ext uri="{FF2B5EF4-FFF2-40B4-BE49-F238E27FC236}">
                <a16:creationId xmlns:a16="http://schemas.microsoft.com/office/drawing/2014/main" id="{35303301-B8ED-4D26-A98F-75CAE2D8BEA3}"/>
              </a:ext>
              <a:ext uri="{C183D7F6-B498-43B3-948B-1728B52AA6E4}">
                <adec:decorative xmlns:adec="http://schemas.microsoft.com/office/drawing/2017/decorative" val="1"/>
              </a:ext>
            </a:extLst>
          </p:cNvPr>
          <p:cNvCxnSpPr>
            <a:cxnSpLocks/>
          </p:cNvCxnSpPr>
          <p:nvPr/>
        </p:nvCxnSpPr>
        <p:spPr>
          <a:xfrm>
            <a:off x="4150246" y="2709190"/>
            <a:ext cx="713214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C07B1BD-B8DD-4098-A103-7F784DC1267B}"/>
              </a:ext>
              <a:ext uri="{C183D7F6-B498-43B3-948B-1728B52AA6E4}">
                <adec:decorative xmlns:adec="http://schemas.microsoft.com/office/drawing/2017/decorative" val="1"/>
              </a:ext>
            </a:extLst>
          </p:cNvPr>
          <p:cNvCxnSpPr>
            <a:cxnSpLocks/>
          </p:cNvCxnSpPr>
          <p:nvPr/>
        </p:nvCxnSpPr>
        <p:spPr>
          <a:xfrm>
            <a:off x="4202127" y="3221513"/>
            <a:ext cx="713214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50BB4E7-A147-42E5-9B44-78E727CDB1CA}"/>
              </a:ext>
              <a:ext uri="{C183D7F6-B498-43B3-948B-1728B52AA6E4}">
                <adec:decorative xmlns:adec="http://schemas.microsoft.com/office/drawing/2017/decorative" val="1"/>
              </a:ext>
            </a:extLst>
          </p:cNvPr>
          <p:cNvCxnSpPr>
            <a:cxnSpLocks/>
          </p:cNvCxnSpPr>
          <p:nvPr/>
        </p:nvCxnSpPr>
        <p:spPr>
          <a:xfrm>
            <a:off x="4202127" y="4038645"/>
            <a:ext cx="713214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8CA2342-FCC5-42F4-9025-B2744E2CB878}"/>
              </a:ext>
              <a:ext uri="{C183D7F6-B498-43B3-948B-1728B52AA6E4}">
                <adec:decorative xmlns:adec="http://schemas.microsoft.com/office/drawing/2017/decorative" val="1"/>
              </a:ext>
            </a:extLst>
          </p:cNvPr>
          <p:cNvCxnSpPr>
            <a:cxnSpLocks/>
          </p:cNvCxnSpPr>
          <p:nvPr/>
        </p:nvCxnSpPr>
        <p:spPr>
          <a:xfrm>
            <a:off x="4224824" y="4901160"/>
            <a:ext cx="713214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55B024E-422C-454C-943D-B16991C6DB6F}"/>
              </a:ext>
              <a:ext uri="{C183D7F6-B498-43B3-948B-1728B52AA6E4}">
                <adec:decorative xmlns:adec="http://schemas.microsoft.com/office/drawing/2017/decorative" val="1"/>
              </a:ext>
            </a:extLst>
          </p:cNvPr>
          <p:cNvCxnSpPr>
            <a:cxnSpLocks/>
          </p:cNvCxnSpPr>
          <p:nvPr/>
        </p:nvCxnSpPr>
        <p:spPr>
          <a:xfrm>
            <a:off x="4224824" y="5471850"/>
            <a:ext cx="713214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81351ED-8DEF-4164-B1A8-A8E61B3920D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201878796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Hybrid Identity</a:t>
            </a:r>
          </a:p>
        </p:txBody>
      </p:sp>
      <p:pic>
        <p:nvPicPr>
          <p:cNvPr id="4" name="Picture 3" descr="Icon of a person sitting in a desk">
            <a:extLst>
              <a:ext uri="{FF2B5EF4-FFF2-40B4-BE49-F238E27FC236}">
                <a16:creationId xmlns:a16="http://schemas.microsoft.com/office/drawing/2014/main" id="{C44DF5F1-658A-48E6-9C1D-0FCBBBE073A3}"/>
              </a:ext>
            </a:extLst>
          </p:cNvPr>
          <p:cNvPicPr>
            <a:picLocks noChangeAspect="1"/>
          </p:cNvPicPr>
          <p:nvPr/>
        </p:nvPicPr>
        <p:blipFill>
          <a:blip r:embed="rId3"/>
          <a:stretch>
            <a:fillRect/>
          </a:stretch>
        </p:blipFill>
        <p:spPr>
          <a:xfrm>
            <a:off x="9847023" y="2584524"/>
            <a:ext cx="1688951" cy="1688951"/>
          </a:xfrm>
          <a:prstGeom prst="rect">
            <a:avLst/>
          </a:prstGeom>
        </p:spPr>
      </p:pic>
    </p:spTree>
    <p:extLst>
      <p:ext uri="{BB962C8B-B14F-4D97-AF65-F5344CB8AC3E}">
        <p14:creationId xmlns:p14="http://schemas.microsoft.com/office/powerpoint/2010/main" val="162694188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F48BE-C782-407D-A807-DFC5C97C1A10}"/>
              </a:ext>
            </a:extLst>
          </p:cNvPr>
          <p:cNvSpPr>
            <a:spLocks noGrp="1"/>
          </p:cNvSpPr>
          <p:nvPr>
            <p:ph type="title"/>
          </p:nvPr>
        </p:nvSpPr>
        <p:spPr/>
        <p:txBody>
          <a:bodyPr/>
          <a:lstStyle/>
          <a:p>
            <a:r>
              <a:rPr lang="en-US" dirty="0">
                <a:cs typeface="Segoe UI"/>
              </a:rPr>
              <a:t>Hybrid Identity</a:t>
            </a:r>
          </a:p>
        </p:txBody>
      </p:sp>
      <p:sp>
        <p:nvSpPr>
          <p:cNvPr id="3" name="Text Placeholder 2">
            <a:extLst>
              <a:ext uri="{FF2B5EF4-FFF2-40B4-BE49-F238E27FC236}">
                <a16:creationId xmlns:a16="http://schemas.microsoft.com/office/drawing/2014/main" id="{CD5757C3-8E61-41FD-9E72-B103ECDE9B24}"/>
              </a:ext>
            </a:extLst>
          </p:cNvPr>
          <p:cNvSpPr>
            <a:spLocks noGrp="1"/>
          </p:cNvSpPr>
          <p:nvPr>
            <p:ph type="body" sz="quarter" idx="4294967295"/>
          </p:nvPr>
        </p:nvSpPr>
        <p:spPr>
          <a:xfrm>
            <a:off x="4442908" y="742285"/>
            <a:ext cx="6368527" cy="4588949"/>
          </a:xfrm>
        </p:spPr>
        <p:txBody>
          <a:bodyPr vert="horz" wrap="square" lIns="0" tIns="0" rIns="0" bIns="0" rtlCol="0" anchor="t">
            <a:spAutoFit/>
          </a:bodyPr>
          <a:lstStyle/>
          <a:p>
            <a:pPr marL="0" indent="0">
              <a:spcAft>
                <a:spcPts val="600"/>
              </a:spcAft>
              <a:buNone/>
            </a:pPr>
            <a:r>
              <a:rPr lang="en-US" dirty="0">
                <a:latin typeface="Segoe UI" panose="020B0502040204020203" pitchFamily="34" charset="0"/>
                <a:cs typeface="Segoe UI" panose="020B0502040204020203" pitchFamily="34" charset="0"/>
              </a:rPr>
              <a:t>Azure AD Connect</a:t>
            </a:r>
          </a:p>
          <a:p>
            <a:pPr marL="0" indent="0">
              <a:spcAft>
                <a:spcPts val="600"/>
              </a:spcAft>
              <a:buNone/>
            </a:pPr>
            <a:r>
              <a:rPr lang="en-US" dirty="0">
                <a:latin typeface="Segoe UI" panose="020B0502040204020203" pitchFamily="34" charset="0"/>
                <a:cs typeface="Segoe UI" panose="020B0502040204020203" pitchFamily="34" charset="0"/>
              </a:rPr>
              <a:t>Azure AD Connect cloud sync</a:t>
            </a:r>
          </a:p>
          <a:p>
            <a:pPr marL="0" indent="0">
              <a:spcAft>
                <a:spcPts val="600"/>
              </a:spcAft>
              <a:buNone/>
            </a:pPr>
            <a:r>
              <a:rPr lang="en-US" dirty="0">
                <a:latin typeface="Segoe UI" panose="020B0502040204020203" pitchFamily="34" charset="0"/>
                <a:cs typeface="Segoe UI" panose="020B0502040204020203" pitchFamily="34" charset="0"/>
              </a:rPr>
              <a:t>Authentication Options</a:t>
            </a:r>
          </a:p>
          <a:p>
            <a:pPr marL="0" indent="0">
              <a:spcAft>
                <a:spcPts val="600"/>
              </a:spcAft>
              <a:buNone/>
            </a:pPr>
            <a:r>
              <a:rPr lang="en-US" dirty="0">
                <a:latin typeface="Segoe UI" panose="020B0502040204020203" pitchFamily="34" charset="0"/>
                <a:cs typeface="Segoe UI" panose="020B0502040204020203" pitchFamily="34" charset="0"/>
              </a:rPr>
              <a:t>Password Hash Synchronization (PHS)</a:t>
            </a:r>
          </a:p>
          <a:p>
            <a:pPr marL="0" indent="0">
              <a:spcAft>
                <a:spcPts val="600"/>
              </a:spcAft>
              <a:buNone/>
            </a:pPr>
            <a:r>
              <a:rPr lang="en-US" dirty="0">
                <a:latin typeface="Segoe UI" panose="020B0502040204020203" pitchFamily="34" charset="0"/>
                <a:cs typeface="Segoe UI" panose="020B0502040204020203" pitchFamily="34" charset="0"/>
              </a:rPr>
              <a:t>Pass-through Authentication (PTA)</a:t>
            </a:r>
          </a:p>
          <a:p>
            <a:pPr marL="0" indent="0">
              <a:spcAft>
                <a:spcPts val="600"/>
              </a:spcAft>
              <a:buNone/>
            </a:pPr>
            <a:r>
              <a:rPr lang="en-US" dirty="0">
                <a:latin typeface="Segoe UI" panose="020B0502040204020203" pitchFamily="34" charset="0"/>
                <a:cs typeface="Segoe UI" panose="020B0502040204020203" pitchFamily="34" charset="0"/>
              </a:rPr>
              <a:t>Federation with Azure AD</a:t>
            </a:r>
          </a:p>
          <a:p>
            <a:pPr marL="0" indent="0">
              <a:spcAft>
                <a:spcPts val="600"/>
              </a:spcAft>
              <a:buNone/>
            </a:pPr>
            <a:r>
              <a:rPr lang="en-US" dirty="0">
                <a:solidFill>
                  <a:schemeClr val="tx1"/>
                </a:solidFill>
                <a:latin typeface="Segoe UI" panose="020B0502040204020203" pitchFamily="34" charset="0"/>
                <a:cs typeface="Segoe UI" panose="020B0502040204020203" pitchFamily="34" charset="0"/>
              </a:rPr>
              <a:t>Authentication </a:t>
            </a:r>
            <a:r>
              <a:rPr lang="en-US">
                <a:solidFill>
                  <a:schemeClr val="tx1"/>
                </a:solidFill>
                <a:latin typeface="Segoe UI" panose="020B0502040204020203" pitchFamily="34" charset="0"/>
                <a:cs typeface="Segoe UI" panose="020B0502040204020203" pitchFamily="34" charset="0"/>
              </a:rPr>
              <a:t>Decision Tree</a:t>
            </a:r>
          </a:p>
          <a:p>
            <a:pPr marL="0" indent="0">
              <a:spcAft>
                <a:spcPts val="600"/>
              </a:spcAft>
              <a:buNone/>
            </a:pPr>
            <a:r>
              <a:rPr lang="en-US">
                <a:latin typeface="Segoe UI" panose="020B0502040204020203" pitchFamily="34" charset="0"/>
                <a:cs typeface="Segoe UI" panose="020B0502040204020203" pitchFamily="34" charset="0"/>
              </a:rPr>
              <a:t>Password </a:t>
            </a:r>
            <a:r>
              <a:rPr lang="en-US" dirty="0">
                <a:latin typeface="Segoe UI" panose="020B0502040204020203" pitchFamily="34" charset="0"/>
                <a:cs typeface="Segoe UI" panose="020B0502040204020203" pitchFamily="34" charset="0"/>
              </a:rPr>
              <a:t>Writeback</a:t>
            </a:r>
          </a:p>
        </p:txBody>
      </p:sp>
      <p:pic>
        <p:nvPicPr>
          <p:cNvPr id="6" name="Picture 5">
            <a:extLst>
              <a:ext uri="{FF2B5EF4-FFF2-40B4-BE49-F238E27FC236}">
                <a16:creationId xmlns:a16="http://schemas.microsoft.com/office/drawing/2014/main" id="{07B24074-08CF-4A42-8BF2-76713FA943B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0685" y="742285"/>
            <a:ext cx="629855" cy="4588949"/>
          </a:xfrm>
          <a:prstGeom prst="rect">
            <a:avLst/>
          </a:prstGeom>
        </p:spPr>
      </p:pic>
      <p:grpSp>
        <p:nvGrpSpPr>
          <p:cNvPr id="5" name="Group 4">
            <a:extLst>
              <a:ext uri="{FF2B5EF4-FFF2-40B4-BE49-F238E27FC236}">
                <a16:creationId xmlns:a16="http://schemas.microsoft.com/office/drawing/2014/main" id="{69B4C8D0-75D9-4925-B77C-3536ADB783F3}"/>
              </a:ext>
              <a:ext uri="{C183D7F6-B498-43B3-948B-1728B52AA6E4}">
                <adec:decorative xmlns:adec="http://schemas.microsoft.com/office/drawing/2017/decorative" val="1"/>
              </a:ext>
            </a:extLst>
          </p:cNvPr>
          <p:cNvGrpSpPr/>
          <p:nvPr/>
        </p:nvGrpSpPr>
        <p:grpSpPr>
          <a:xfrm>
            <a:off x="4299820" y="1286908"/>
            <a:ext cx="5015822" cy="2308344"/>
            <a:chOff x="4621473" y="1048466"/>
            <a:chExt cx="7486017" cy="2740192"/>
          </a:xfrm>
        </p:grpSpPr>
        <p:cxnSp>
          <p:nvCxnSpPr>
            <p:cNvPr id="7" name="Straight Connector 6">
              <a:extLst>
                <a:ext uri="{FF2B5EF4-FFF2-40B4-BE49-F238E27FC236}">
                  <a16:creationId xmlns:a16="http://schemas.microsoft.com/office/drawing/2014/main" id="{84611660-F3D4-4B83-BA26-F0E7253367F8}"/>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325E19D-9B66-475D-8C74-7907DC30710A}"/>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4D2B1D1-C811-4BFD-84DD-311C0B22C961}"/>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A422538-69E8-4BDB-B03C-491B05CB635C}"/>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5A4AAB5-3BC1-4ED0-9F1A-002FB5A25545}"/>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FD2C6DBF-7D8F-4BBE-A6C9-60970AB03A9D}"/>
              </a:ext>
              <a:ext uri="{C183D7F6-B498-43B3-948B-1728B52AA6E4}">
                <adec:decorative xmlns:adec="http://schemas.microsoft.com/office/drawing/2017/decorative" val="1"/>
              </a:ext>
            </a:extLst>
          </p:cNvPr>
          <p:cNvGrpSpPr/>
          <p:nvPr/>
        </p:nvGrpSpPr>
        <p:grpSpPr>
          <a:xfrm>
            <a:off x="4299820" y="4208244"/>
            <a:ext cx="5015821" cy="585321"/>
            <a:chOff x="4621473" y="1048466"/>
            <a:chExt cx="7486015" cy="694823"/>
          </a:xfrm>
        </p:grpSpPr>
        <p:cxnSp>
          <p:nvCxnSpPr>
            <p:cNvPr id="13" name="Straight Connector 12">
              <a:extLst>
                <a:ext uri="{FF2B5EF4-FFF2-40B4-BE49-F238E27FC236}">
                  <a16:creationId xmlns:a16="http://schemas.microsoft.com/office/drawing/2014/main" id="{B05D4A6F-762C-4BF5-BA8D-57583C86D363}"/>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BB6C7D3-1215-47C4-AFF8-2F3B5ABBA5CD}"/>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663772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55995" y="2832684"/>
            <a:ext cx="2457386" cy="1192634"/>
          </a:xfrm>
        </p:spPr>
        <p:txBody>
          <a:bodyPr/>
          <a:lstStyle/>
          <a:p>
            <a:r>
              <a:rPr lang="en-US" dirty="0"/>
              <a:t>Learning Path:</a:t>
            </a:r>
            <a:br>
              <a:rPr lang="en-US" dirty="0"/>
            </a:br>
            <a:r>
              <a:rPr lang="en-US" dirty="0"/>
              <a:t>Identity and </a:t>
            </a:r>
            <a:br>
              <a:rPr lang="en-US" dirty="0"/>
            </a:br>
            <a:r>
              <a:rPr lang="en-US" dirty="0"/>
              <a:t>Access</a:t>
            </a:r>
          </a:p>
        </p:txBody>
      </p:sp>
      <p:sp>
        <p:nvSpPr>
          <p:cNvPr id="6" name="Text Placeholder 5"/>
          <p:cNvSpPr>
            <a:spLocks noGrp="1"/>
          </p:cNvSpPr>
          <p:nvPr>
            <p:ph type="body" sz="quarter" idx="4294967295"/>
          </p:nvPr>
        </p:nvSpPr>
        <p:spPr>
          <a:xfrm>
            <a:off x="4249990" y="1061082"/>
            <a:ext cx="7486650" cy="4893647"/>
          </a:xfrm>
        </p:spPr>
        <p:txBody>
          <a:bodyPr vert="horz" wrap="square" lIns="0" tIns="0" rIns="0" bIns="0" rtlCol="0" anchor="t">
            <a:spAutoFit/>
          </a:bodyPr>
          <a:lstStyle/>
          <a:p>
            <a:pPr marL="0" indent="0">
              <a:spcAft>
                <a:spcPts val="3600"/>
              </a:spcAft>
              <a:buNone/>
            </a:pPr>
            <a:r>
              <a:rPr lang="en-AU" sz="2400" dirty="0">
                <a:latin typeface="Segoe UI" panose="020B0502040204020203" pitchFamily="34" charset="0"/>
                <a:cs typeface="Segoe UI" panose="020B0502040204020203" pitchFamily="34" charset="0"/>
              </a:rPr>
              <a:t>Azure Active Directory</a:t>
            </a:r>
          </a:p>
          <a:p>
            <a:pPr marL="0" indent="0">
              <a:spcAft>
                <a:spcPts val="3600"/>
              </a:spcAft>
              <a:buNone/>
            </a:pPr>
            <a:r>
              <a:rPr lang="en-AU" sz="2400" dirty="0">
                <a:latin typeface="Segoe UI" panose="020B0502040204020203" pitchFamily="34" charset="0"/>
                <a:cs typeface="Segoe UI" panose="020B0502040204020203" pitchFamily="34" charset="0"/>
              </a:rPr>
              <a:t>Hybrid Identity</a:t>
            </a:r>
          </a:p>
          <a:p>
            <a:pPr marL="0" indent="0">
              <a:spcAft>
                <a:spcPts val="3600"/>
              </a:spcAft>
              <a:buNone/>
            </a:pPr>
            <a:r>
              <a:rPr lang="en-AU" sz="2400" dirty="0">
                <a:latin typeface="Segoe UI" panose="020B0502040204020203" pitchFamily="34" charset="0"/>
                <a:cs typeface="Segoe UI" panose="020B0502040204020203" pitchFamily="34" charset="0"/>
              </a:rPr>
              <a:t>Azure AD Identity Protection</a:t>
            </a:r>
          </a:p>
          <a:p>
            <a:pPr marL="0" indent="0">
              <a:spcAft>
                <a:spcPts val="3600"/>
              </a:spcAft>
              <a:buNone/>
            </a:pPr>
            <a:r>
              <a:rPr lang="en-AU" sz="2400" dirty="0">
                <a:latin typeface="Segoe UI" panose="020B0502040204020203" pitchFamily="34" charset="0"/>
                <a:cs typeface="Segoe UI" panose="020B0502040204020203" pitchFamily="34" charset="0"/>
              </a:rPr>
              <a:t>Azure AD Privileged Identity Management</a:t>
            </a:r>
            <a:endParaRPr lang="en-US" sz="2400" dirty="0">
              <a:latin typeface="Segoe UI" panose="020B0502040204020203" pitchFamily="34" charset="0"/>
              <a:cs typeface="Segoe UI" panose="020B0502040204020203" pitchFamily="34" charset="0"/>
            </a:endParaRPr>
          </a:p>
          <a:p>
            <a:pPr marL="0" indent="0">
              <a:spcAft>
                <a:spcPts val="3600"/>
              </a:spcAft>
              <a:buNone/>
            </a:pPr>
            <a:r>
              <a:rPr lang="en-AU" sz="2400" dirty="0">
                <a:latin typeface="Segoe UI" panose="020B0502040204020203" pitchFamily="34" charset="0"/>
                <a:cs typeface="Segoe UI" panose="020B0502040204020203" pitchFamily="34" charset="0"/>
              </a:rPr>
              <a:t>Enterprise Governance</a:t>
            </a:r>
          </a:p>
          <a:p>
            <a:pPr marL="0" indent="0">
              <a:spcAft>
                <a:spcPts val="3600"/>
              </a:spcAft>
              <a:buNone/>
            </a:pPr>
            <a:r>
              <a:rPr lang="en-AU" sz="2400" dirty="0">
                <a:latin typeface="Segoe UI" panose="020B0502040204020203" pitchFamily="34" charset="0"/>
                <a:cs typeface="Segoe UI" panose="020B0502040204020203" pitchFamily="34" charset="0"/>
              </a:rPr>
              <a:t>Module Labs</a:t>
            </a:r>
          </a:p>
        </p:txBody>
      </p:sp>
      <p:grpSp>
        <p:nvGrpSpPr>
          <p:cNvPr id="9" name="Group 8">
            <a:extLst>
              <a:ext uri="{FF2B5EF4-FFF2-40B4-BE49-F238E27FC236}">
                <a16:creationId xmlns:a16="http://schemas.microsoft.com/office/drawing/2014/main" id="{60A8F918-5F6E-4E15-9462-3BB61D75FED4}"/>
              </a:ext>
              <a:ext uri="{C183D7F6-B498-43B3-948B-1728B52AA6E4}">
                <adec:decorative xmlns:adec="http://schemas.microsoft.com/office/drawing/2017/decorative" val="1"/>
              </a:ext>
            </a:extLst>
          </p:cNvPr>
          <p:cNvGrpSpPr/>
          <p:nvPr/>
        </p:nvGrpSpPr>
        <p:grpSpPr>
          <a:xfrm>
            <a:off x="4249990" y="1650045"/>
            <a:ext cx="7486015" cy="3714750"/>
            <a:chOff x="4249990" y="1650045"/>
            <a:chExt cx="8845773" cy="3714750"/>
          </a:xfrm>
        </p:grpSpPr>
        <p:cxnSp>
          <p:nvCxnSpPr>
            <p:cNvPr id="10" name="Straight Connector 9">
              <a:extLst>
                <a:ext uri="{FF2B5EF4-FFF2-40B4-BE49-F238E27FC236}">
                  <a16:creationId xmlns:a16="http://schemas.microsoft.com/office/drawing/2014/main" id="{376C5F6B-006E-4AB5-89EF-0FF33E1E98FC}"/>
                </a:ext>
              </a:extLst>
            </p:cNvPr>
            <p:cNvCxnSpPr>
              <a:cxnSpLocks/>
            </p:cNvCxnSpPr>
            <p:nvPr/>
          </p:nvCxnSpPr>
          <p:spPr>
            <a:xfrm>
              <a:off x="4249990" y="1650045"/>
              <a:ext cx="8845773"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C299C0C-6B1B-4CA8-8A7A-53648F399AD8}"/>
                </a:ext>
              </a:extLst>
            </p:cNvPr>
            <p:cNvCxnSpPr>
              <a:cxnSpLocks/>
            </p:cNvCxnSpPr>
            <p:nvPr/>
          </p:nvCxnSpPr>
          <p:spPr>
            <a:xfrm>
              <a:off x="4249990" y="2621595"/>
              <a:ext cx="8845773"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CE1C0AE-E009-4173-BDF3-76FE99F2357B}"/>
                </a:ext>
              </a:extLst>
            </p:cNvPr>
            <p:cNvCxnSpPr>
              <a:cxnSpLocks/>
            </p:cNvCxnSpPr>
            <p:nvPr/>
          </p:nvCxnSpPr>
          <p:spPr>
            <a:xfrm>
              <a:off x="4249990" y="3507420"/>
              <a:ext cx="8845773"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0BF5936-FC52-4B4A-BEC3-6BB6572B6E98}"/>
                </a:ext>
              </a:extLst>
            </p:cNvPr>
            <p:cNvCxnSpPr>
              <a:cxnSpLocks/>
            </p:cNvCxnSpPr>
            <p:nvPr/>
          </p:nvCxnSpPr>
          <p:spPr>
            <a:xfrm>
              <a:off x="4249990" y="4450395"/>
              <a:ext cx="8845773"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526C0D2-B271-4047-8B29-1CA64A11FD7D}"/>
                </a:ext>
              </a:extLst>
            </p:cNvPr>
            <p:cNvCxnSpPr>
              <a:cxnSpLocks/>
            </p:cNvCxnSpPr>
            <p:nvPr/>
          </p:nvCxnSpPr>
          <p:spPr>
            <a:xfrm>
              <a:off x="4249990" y="5364795"/>
              <a:ext cx="8845773"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DD5ADB1F-218F-4F7C-83E1-A7DE807D3C8B}"/>
              </a:ext>
              <a:ext uri="{C183D7F6-B498-43B3-948B-1728B52AA6E4}">
                <adec:decorative xmlns:adec="http://schemas.microsoft.com/office/drawing/2017/decorative" val="1"/>
              </a:ext>
            </a:extLst>
          </p:cNvPr>
          <p:cNvGrpSpPr/>
          <p:nvPr/>
        </p:nvGrpSpPr>
        <p:grpSpPr>
          <a:xfrm>
            <a:off x="3391370" y="926145"/>
            <a:ext cx="771074" cy="5105003"/>
            <a:chOff x="3391370" y="926145"/>
            <a:chExt cx="771074" cy="5105003"/>
          </a:xfrm>
        </p:grpSpPr>
        <p:pic>
          <p:nvPicPr>
            <p:cNvPr id="8" name="Picture 7">
              <a:extLst>
                <a:ext uri="{FF2B5EF4-FFF2-40B4-BE49-F238E27FC236}">
                  <a16:creationId xmlns:a16="http://schemas.microsoft.com/office/drawing/2014/main" id="{FEA7B9E4-37B0-4243-935D-024FE73FF61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391370" y="926145"/>
              <a:ext cx="771074" cy="5105003"/>
            </a:xfrm>
            <a:prstGeom prst="rect">
              <a:avLst/>
            </a:prstGeom>
          </p:spPr>
        </p:pic>
        <p:pic>
          <p:nvPicPr>
            <p:cNvPr id="12" name="Picture 11">
              <a:extLst>
                <a:ext uri="{FF2B5EF4-FFF2-40B4-BE49-F238E27FC236}">
                  <a16:creationId xmlns:a16="http://schemas.microsoft.com/office/drawing/2014/main" id="{09540EE7-55EE-47F1-89DF-B7D210E76F12}"/>
                </a:ext>
              </a:extLst>
            </p:cNvPr>
            <p:cNvPicPr>
              <a:picLocks noChangeAspect="1"/>
            </p:cNvPicPr>
            <p:nvPr/>
          </p:nvPicPr>
          <p:blipFill>
            <a:blip r:embed="rId4"/>
            <a:stretch>
              <a:fillRect/>
            </a:stretch>
          </p:blipFill>
          <p:spPr>
            <a:xfrm>
              <a:off x="3594288" y="1099994"/>
              <a:ext cx="427409" cy="378562"/>
            </a:xfrm>
            <a:prstGeom prst="rect">
              <a:avLst/>
            </a:prstGeom>
          </p:spPr>
        </p:pic>
      </p:gr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A3137-CCDE-4D5D-AAB3-7D5EC85AF276}"/>
              </a:ext>
            </a:extLst>
          </p:cNvPr>
          <p:cNvSpPr>
            <a:spLocks noGrp="1"/>
          </p:cNvSpPr>
          <p:nvPr>
            <p:ph type="title"/>
          </p:nvPr>
        </p:nvSpPr>
        <p:spPr/>
        <p:txBody>
          <a:bodyPr/>
          <a:lstStyle/>
          <a:p>
            <a:r>
              <a:rPr lang="en-US"/>
              <a:t>Azure AD Connect</a:t>
            </a:r>
          </a:p>
        </p:txBody>
      </p:sp>
      <p:sp>
        <p:nvSpPr>
          <p:cNvPr id="6" name="Rectangle 5">
            <a:extLst>
              <a:ext uri="{FF2B5EF4-FFF2-40B4-BE49-F238E27FC236}">
                <a16:creationId xmlns:a16="http://schemas.microsoft.com/office/drawing/2014/main" id="{DA999323-DFB9-49F1-B25C-E5CBD4BEDE30}"/>
              </a:ext>
            </a:extLst>
          </p:cNvPr>
          <p:cNvSpPr/>
          <p:nvPr/>
        </p:nvSpPr>
        <p:spPr bwMode="auto">
          <a:xfrm>
            <a:off x="588263" y="134943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Integrate your on-premises directories with Azure Active Directory</a:t>
            </a:r>
          </a:p>
        </p:txBody>
      </p:sp>
      <p:sp>
        <p:nvSpPr>
          <p:cNvPr id="8" name="Rectangle 7">
            <a:extLst>
              <a:ext uri="{FF2B5EF4-FFF2-40B4-BE49-F238E27FC236}">
                <a16:creationId xmlns:a16="http://schemas.microsoft.com/office/drawing/2014/main" id="{3CEF663D-1B54-4271-A2EE-F3025C246FE1}"/>
              </a:ext>
            </a:extLst>
          </p:cNvPr>
          <p:cNvSpPr/>
          <p:nvPr/>
        </p:nvSpPr>
        <p:spPr bwMode="auto">
          <a:xfrm>
            <a:off x="588262" y="276201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Provides a common identity for your users for Office 365, Azure, and SaaS applications integrated with Azure AD</a:t>
            </a:r>
          </a:p>
        </p:txBody>
      </p:sp>
      <p:sp>
        <p:nvSpPr>
          <p:cNvPr id="10" name="Rectangle 9">
            <a:extLst>
              <a:ext uri="{FF2B5EF4-FFF2-40B4-BE49-F238E27FC236}">
                <a16:creationId xmlns:a16="http://schemas.microsoft.com/office/drawing/2014/main" id="{3361BF02-005D-4217-A479-3F0A6FB89C3C}"/>
              </a:ext>
            </a:extLst>
          </p:cNvPr>
          <p:cNvSpPr/>
          <p:nvPr/>
        </p:nvSpPr>
        <p:spPr bwMode="auto">
          <a:xfrm>
            <a:off x="588263" y="417459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There are several authentication options to enable hybrid identity</a:t>
            </a:r>
          </a:p>
        </p:txBody>
      </p:sp>
      <p:sp>
        <p:nvSpPr>
          <p:cNvPr id="16" name="Rectangle 15">
            <a:extLst>
              <a:ext uri="{FF2B5EF4-FFF2-40B4-BE49-F238E27FC236}">
                <a16:creationId xmlns:a16="http://schemas.microsoft.com/office/drawing/2014/main" id="{E6397FBE-C4D3-4B33-AA37-C6595E2C26E4}"/>
              </a:ext>
              <a:ext uri="{C183D7F6-B498-43B3-948B-1728B52AA6E4}">
                <adec:decorative xmlns:adec="http://schemas.microsoft.com/office/drawing/2017/decorative" val="1"/>
              </a:ext>
            </a:extLst>
          </p:cNvPr>
          <p:cNvSpPr/>
          <p:nvPr/>
        </p:nvSpPr>
        <p:spPr bwMode="auto">
          <a:xfrm>
            <a:off x="5844407" y="1349435"/>
            <a:ext cx="6118097" cy="409393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26" name="Picture 2" descr="Azure AD Connect is shown connecting on-premises AD to Azure AD.">
            <a:extLst>
              <a:ext uri="{FF2B5EF4-FFF2-40B4-BE49-F238E27FC236}">
                <a16:creationId xmlns:a16="http://schemas.microsoft.com/office/drawing/2014/main" id="{5DC7F7FF-4F9F-46D6-A914-2024E7C651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2638" y="1435809"/>
            <a:ext cx="5501634" cy="3942838"/>
          </a:xfrm>
          <a:prstGeom prst="rect">
            <a:avLst/>
          </a:prstGeom>
          <a:noFill/>
        </p:spPr>
      </p:pic>
    </p:spTree>
    <p:extLst>
      <p:ext uri="{BB962C8B-B14F-4D97-AF65-F5344CB8AC3E}">
        <p14:creationId xmlns:p14="http://schemas.microsoft.com/office/powerpoint/2010/main" val="90767109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40B03-9A6D-427F-9D54-3A5D9B6DAC03}"/>
              </a:ext>
            </a:extLst>
          </p:cNvPr>
          <p:cNvSpPr>
            <a:spLocks noGrp="1"/>
          </p:cNvSpPr>
          <p:nvPr>
            <p:ph type="title"/>
          </p:nvPr>
        </p:nvSpPr>
        <p:spPr/>
        <p:txBody>
          <a:bodyPr/>
          <a:lstStyle/>
          <a:p>
            <a:r>
              <a:rPr lang="en-US" dirty="0"/>
              <a:t>Azure AD Connect Cloud Sync</a:t>
            </a:r>
          </a:p>
        </p:txBody>
      </p:sp>
      <p:pic>
        <p:nvPicPr>
          <p:cNvPr id="4" name="Picture 3">
            <a:extLst>
              <a:ext uri="{FF2B5EF4-FFF2-40B4-BE49-F238E27FC236}">
                <a16:creationId xmlns:a16="http://schemas.microsoft.com/office/drawing/2014/main" id="{676D097B-4DCD-438B-B74F-349395719DDC}"/>
              </a:ext>
            </a:extLst>
          </p:cNvPr>
          <p:cNvPicPr>
            <a:picLocks noChangeAspect="1"/>
          </p:cNvPicPr>
          <p:nvPr/>
        </p:nvPicPr>
        <p:blipFill>
          <a:blip r:embed="rId3"/>
          <a:stretch>
            <a:fillRect/>
          </a:stretch>
        </p:blipFill>
        <p:spPr>
          <a:xfrm>
            <a:off x="297442" y="1677952"/>
            <a:ext cx="6605121" cy="3226401"/>
          </a:xfrm>
          <a:prstGeom prst="rect">
            <a:avLst/>
          </a:prstGeom>
        </p:spPr>
      </p:pic>
      <p:sp>
        <p:nvSpPr>
          <p:cNvPr id="6" name="Rectangle 5">
            <a:extLst>
              <a:ext uri="{FF2B5EF4-FFF2-40B4-BE49-F238E27FC236}">
                <a16:creationId xmlns:a16="http://schemas.microsoft.com/office/drawing/2014/main" id="{D4572567-1704-4B99-A6C5-FB7E5657F95C}"/>
              </a:ext>
            </a:extLst>
          </p:cNvPr>
          <p:cNvSpPr/>
          <p:nvPr/>
        </p:nvSpPr>
        <p:spPr bwMode="auto">
          <a:xfrm>
            <a:off x="6902564" y="124418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Alternate method to integrate your on-premises directories with Azure Active Directory</a:t>
            </a:r>
          </a:p>
        </p:txBody>
      </p:sp>
      <p:sp>
        <p:nvSpPr>
          <p:cNvPr id="8" name="Rectangle 7">
            <a:extLst>
              <a:ext uri="{FF2B5EF4-FFF2-40B4-BE49-F238E27FC236}">
                <a16:creationId xmlns:a16="http://schemas.microsoft.com/office/drawing/2014/main" id="{93C97A9D-3F6C-4FBA-9C94-C34A79500A71}"/>
              </a:ext>
            </a:extLst>
          </p:cNvPr>
          <p:cNvSpPr/>
          <p:nvPr/>
        </p:nvSpPr>
        <p:spPr bwMode="auto">
          <a:xfrm>
            <a:off x="6902563" y="265676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Uses the Azure AD cloud provisioning agent</a:t>
            </a:r>
          </a:p>
        </p:txBody>
      </p:sp>
      <p:sp>
        <p:nvSpPr>
          <p:cNvPr id="10" name="Rectangle 9">
            <a:extLst>
              <a:ext uri="{FF2B5EF4-FFF2-40B4-BE49-F238E27FC236}">
                <a16:creationId xmlns:a16="http://schemas.microsoft.com/office/drawing/2014/main" id="{C69A629F-EEDA-4909-9A14-9A1B91AF9960}"/>
              </a:ext>
            </a:extLst>
          </p:cNvPr>
          <p:cNvSpPr/>
          <p:nvPr/>
        </p:nvSpPr>
        <p:spPr bwMode="auto">
          <a:xfrm>
            <a:off x="6902564" y="4069345"/>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Runs stand-alone or along-side Azure AD Connect</a:t>
            </a:r>
          </a:p>
        </p:txBody>
      </p:sp>
    </p:spTree>
    <p:extLst>
      <p:ext uri="{BB962C8B-B14F-4D97-AF65-F5344CB8AC3E}">
        <p14:creationId xmlns:p14="http://schemas.microsoft.com/office/powerpoint/2010/main" val="421821855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81FD7-02B2-431A-AF26-9D42C7E12517}"/>
              </a:ext>
            </a:extLst>
          </p:cNvPr>
          <p:cNvSpPr>
            <a:spLocks noGrp="1"/>
          </p:cNvSpPr>
          <p:nvPr>
            <p:ph type="title"/>
          </p:nvPr>
        </p:nvSpPr>
        <p:spPr/>
        <p:txBody>
          <a:bodyPr/>
          <a:lstStyle/>
          <a:p>
            <a:r>
              <a:rPr lang="en-US"/>
              <a:t>Authentication Options</a:t>
            </a:r>
          </a:p>
        </p:txBody>
      </p:sp>
      <p:sp>
        <p:nvSpPr>
          <p:cNvPr id="4" name="Rectangle 3">
            <a:extLst>
              <a:ext uri="{FF2B5EF4-FFF2-40B4-BE49-F238E27FC236}">
                <a16:creationId xmlns:a16="http://schemas.microsoft.com/office/drawing/2014/main" id="{B25151AA-5EFE-4F06-9AE5-B76AD8E7E447}"/>
              </a:ext>
            </a:extLst>
          </p:cNvPr>
          <p:cNvSpPr/>
          <p:nvPr/>
        </p:nvSpPr>
        <p:spPr bwMode="auto">
          <a:xfrm>
            <a:off x="588263" y="1365569"/>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Password Hash Synchronization (PHS) can synchronize an encrypted version of the password hash for user accounts</a:t>
            </a:r>
          </a:p>
        </p:txBody>
      </p:sp>
      <p:sp>
        <p:nvSpPr>
          <p:cNvPr id="8" name="Rectangle 7">
            <a:extLst>
              <a:ext uri="{FF2B5EF4-FFF2-40B4-BE49-F238E27FC236}">
                <a16:creationId xmlns:a16="http://schemas.microsoft.com/office/drawing/2014/main" id="{30A732FF-A31A-4D7A-9A13-ACF2DE96BB2F}"/>
              </a:ext>
            </a:extLst>
          </p:cNvPr>
          <p:cNvSpPr/>
          <p:nvPr/>
        </p:nvSpPr>
        <p:spPr bwMode="auto">
          <a:xfrm>
            <a:off x="588263" y="2778149"/>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Pass-through authentication (PTA) authenticates the username and password with the on-premises domain controllers</a:t>
            </a:r>
          </a:p>
        </p:txBody>
      </p:sp>
      <p:sp>
        <p:nvSpPr>
          <p:cNvPr id="10" name="Rectangle 9">
            <a:extLst>
              <a:ext uri="{FF2B5EF4-FFF2-40B4-BE49-F238E27FC236}">
                <a16:creationId xmlns:a16="http://schemas.microsoft.com/office/drawing/2014/main" id="{B5B0CCB9-25AC-4B1E-B36D-1B5B904A26D4}"/>
              </a:ext>
            </a:extLst>
          </p:cNvPr>
          <p:cNvSpPr/>
          <p:nvPr/>
        </p:nvSpPr>
        <p:spPr bwMode="auto">
          <a:xfrm>
            <a:off x="588264" y="4190729"/>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AD FS is the Microsoft implementation of an identity federation solution that uses claims-based authentication </a:t>
            </a:r>
          </a:p>
        </p:txBody>
      </p:sp>
      <p:pic>
        <p:nvPicPr>
          <p:cNvPr id="6" name="Picture 5" descr="Diagram of Azure AD using password synchronization and federation with AD FS to access the on-premises infrastructure.">
            <a:extLst>
              <a:ext uri="{FF2B5EF4-FFF2-40B4-BE49-F238E27FC236}">
                <a16:creationId xmlns:a16="http://schemas.microsoft.com/office/drawing/2014/main" id="{6225261A-5FC3-4ED8-95D5-2DA06BE9862F}"/>
              </a:ext>
            </a:extLst>
          </p:cNvPr>
          <p:cNvPicPr>
            <a:picLocks noChangeAspect="1"/>
          </p:cNvPicPr>
          <p:nvPr/>
        </p:nvPicPr>
        <p:blipFill>
          <a:blip r:embed="rId3"/>
          <a:stretch>
            <a:fillRect/>
          </a:stretch>
        </p:blipFill>
        <p:spPr>
          <a:xfrm>
            <a:off x="6443540" y="1570208"/>
            <a:ext cx="4907705" cy="3938357"/>
          </a:xfrm>
          <a:prstGeom prst="rect">
            <a:avLst/>
          </a:prstGeom>
        </p:spPr>
      </p:pic>
      <p:sp>
        <p:nvSpPr>
          <p:cNvPr id="12" name="Rectangle 11">
            <a:extLst>
              <a:ext uri="{FF2B5EF4-FFF2-40B4-BE49-F238E27FC236}">
                <a16:creationId xmlns:a16="http://schemas.microsoft.com/office/drawing/2014/main" id="{A617C1A5-2699-4F5D-8F67-112878418B60}"/>
              </a:ext>
              <a:ext uri="{C183D7F6-B498-43B3-948B-1728B52AA6E4}">
                <adec:decorative xmlns:adec="http://schemas.microsoft.com/office/drawing/2017/decorative" val="1"/>
              </a:ext>
            </a:extLst>
          </p:cNvPr>
          <p:cNvSpPr/>
          <p:nvPr/>
        </p:nvSpPr>
        <p:spPr bwMode="auto">
          <a:xfrm>
            <a:off x="5844407" y="1365569"/>
            <a:ext cx="6118097" cy="4077800"/>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03741433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Password Hash Synchronization</a:t>
            </a:r>
          </a:p>
        </p:txBody>
      </p:sp>
      <p:sp>
        <p:nvSpPr>
          <p:cNvPr id="2" name="Rectangle 1">
            <a:extLst>
              <a:ext uri="{FF2B5EF4-FFF2-40B4-BE49-F238E27FC236}">
                <a16:creationId xmlns:a16="http://schemas.microsoft.com/office/drawing/2014/main" id="{46F05C59-125A-44BD-AED9-C6A7AF78DBF1}"/>
              </a:ext>
            </a:extLst>
          </p:cNvPr>
          <p:cNvSpPr/>
          <p:nvPr/>
        </p:nvSpPr>
        <p:spPr bwMode="auto">
          <a:xfrm>
            <a:off x="588263" y="1380681"/>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Password hash synchronizes user passwords from on-premises Active Directory to cloud-based Azure AD</a:t>
            </a:r>
          </a:p>
        </p:txBody>
      </p:sp>
      <p:sp>
        <p:nvSpPr>
          <p:cNvPr id="4" name="Rectangle 3">
            <a:extLst>
              <a:ext uri="{FF2B5EF4-FFF2-40B4-BE49-F238E27FC236}">
                <a16:creationId xmlns:a16="http://schemas.microsoft.com/office/drawing/2014/main" id="{4299BD27-2277-425A-BC4F-F9A563B43CF9}"/>
              </a:ext>
            </a:extLst>
          </p:cNvPr>
          <p:cNvSpPr/>
          <p:nvPr/>
        </p:nvSpPr>
        <p:spPr bwMode="auto">
          <a:xfrm>
            <a:off x="588263" y="2793261"/>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Sign into Azure AD services using the on-premises password</a:t>
            </a:r>
          </a:p>
        </p:txBody>
      </p:sp>
      <p:sp>
        <p:nvSpPr>
          <p:cNvPr id="8" name="Rectangle 7">
            <a:extLst>
              <a:ext uri="{FF2B5EF4-FFF2-40B4-BE49-F238E27FC236}">
                <a16:creationId xmlns:a16="http://schemas.microsoft.com/office/drawing/2014/main" id="{ADC2E03C-DB90-414D-9D82-76E71C4027CC}"/>
              </a:ext>
            </a:extLst>
          </p:cNvPr>
          <p:cNvSpPr/>
          <p:nvPr/>
        </p:nvSpPr>
        <p:spPr bwMode="auto">
          <a:xfrm>
            <a:off x="588264" y="4205841"/>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Improve the productivity of your users and reduce your helpdesk costs</a:t>
            </a:r>
          </a:p>
        </p:txBody>
      </p:sp>
      <p:pic>
        <p:nvPicPr>
          <p:cNvPr id="3" name="Picture 2" descr="Users and devices are shown connecting to the on-premises AD, Azure AD, Office 365, and SaaS Apps. Password1 is being used to connect. ">
            <a:extLst>
              <a:ext uri="{FF2B5EF4-FFF2-40B4-BE49-F238E27FC236}">
                <a16:creationId xmlns:a16="http://schemas.microsoft.com/office/drawing/2014/main" id="{2EE4C7F4-423B-436B-BC08-378CAF413451}"/>
              </a:ext>
            </a:extLst>
          </p:cNvPr>
          <p:cNvPicPr>
            <a:picLocks noChangeAspect="1"/>
          </p:cNvPicPr>
          <p:nvPr/>
        </p:nvPicPr>
        <p:blipFill>
          <a:blip r:embed="rId3"/>
          <a:stretch>
            <a:fillRect/>
          </a:stretch>
        </p:blipFill>
        <p:spPr>
          <a:xfrm>
            <a:off x="6209380" y="2015068"/>
            <a:ext cx="5576251" cy="2632236"/>
          </a:xfrm>
          <a:prstGeom prst="rect">
            <a:avLst/>
          </a:prstGeom>
        </p:spPr>
      </p:pic>
      <p:sp>
        <p:nvSpPr>
          <p:cNvPr id="10" name="Rectangle 9">
            <a:extLst>
              <a:ext uri="{FF2B5EF4-FFF2-40B4-BE49-F238E27FC236}">
                <a16:creationId xmlns:a16="http://schemas.microsoft.com/office/drawing/2014/main" id="{154F634E-29FA-466F-8E4E-E93D88F415D4}"/>
              </a:ext>
              <a:ext uri="{C183D7F6-B498-43B3-948B-1728B52AA6E4}">
                <adec:decorative xmlns:adec="http://schemas.microsoft.com/office/drawing/2017/decorative" val="1"/>
              </a:ext>
            </a:extLst>
          </p:cNvPr>
          <p:cNvSpPr/>
          <p:nvPr/>
        </p:nvSpPr>
        <p:spPr bwMode="auto">
          <a:xfrm>
            <a:off x="5886962" y="1380681"/>
            <a:ext cx="6118097" cy="409393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96638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28E99-A4F1-4D01-8E29-E43960D221E9}"/>
              </a:ext>
            </a:extLst>
          </p:cNvPr>
          <p:cNvSpPr>
            <a:spLocks noGrp="1"/>
          </p:cNvSpPr>
          <p:nvPr>
            <p:ph type="title"/>
          </p:nvPr>
        </p:nvSpPr>
        <p:spPr/>
        <p:txBody>
          <a:bodyPr/>
          <a:lstStyle/>
          <a:p>
            <a:r>
              <a:rPr lang="en-US"/>
              <a:t>Pass-through Authentication</a:t>
            </a:r>
          </a:p>
        </p:txBody>
      </p:sp>
      <p:sp>
        <p:nvSpPr>
          <p:cNvPr id="6" name="Rectangle 5">
            <a:extLst>
              <a:ext uri="{FF2B5EF4-FFF2-40B4-BE49-F238E27FC236}">
                <a16:creationId xmlns:a16="http://schemas.microsoft.com/office/drawing/2014/main" id="{B5CE3BA0-C725-40F3-B09A-F0DA134A8B74}"/>
              </a:ext>
            </a:extLst>
          </p:cNvPr>
          <p:cNvSpPr/>
          <p:nvPr/>
        </p:nvSpPr>
        <p:spPr bwMode="auto">
          <a:xfrm>
            <a:off x="588262" y="4787250"/>
            <a:ext cx="3544891" cy="17468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Supports user sign-in into all web browser-based applications and into Microsoft Office client applications </a:t>
            </a:r>
          </a:p>
        </p:txBody>
      </p:sp>
      <p:sp>
        <p:nvSpPr>
          <p:cNvPr id="8" name="Rectangle 7">
            <a:extLst>
              <a:ext uri="{FF2B5EF4-FFF2-40B4-BE49-F238E27FC236}">
                <a16:creationId xmlns:a16="http://schemas.microsoft.com/office/drawing/2014/main" id="{320EFD47-4EBA-4057-9B06-DF604ED423B7}"/>
              </a:ext>
            </a:extLst>
          </p:cNvPr>
          <p:cNvSpPr/>
          <p:nvPr/>
        </p:nvSpPr>
        <p:spPr bwMode="auto">
          <a:xfrm>
            <a:off x="4363088" y="4822370"/>
            <a:ext cx="3544891" cy="173793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Is a free feature and can be enabled via Azure AD Connect</a:t>
            </a:r>
          </a:p>
        </p:txBody>
      </p:sp>
      <p:sp>
        <p:nvSpPr>
          <p:cNvPr id="10" name="Rectangle 9">
            <a:extLst>
              <a:ext uri="{FF2B5EF4-FFF2-40B4-BE49-F238E27FC236}">
                <a16:creationId xmlns:a16="http://schemas.microsoft.com/office/drawing/2014/main" id="{1E063A73-3201-4F32-AF94-67F31476A25D}"/>
              </a:ext>
            </a:extLst>
          </p:cNvPr>
          <p:cNvSpPr/>
          <p:nvPr/>
        </p:nvSpPr>
        <p:spPr bwMode="auto">
          <a:xfrm>
            <a:off x="8137914" y="4796195"/>
            <a:ext cx="3544891" cy="173793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Is not only for user sign-in but allows an organization to use other Azure AD features – MFA and Self-Service Password Reset</a:t>
            </a:r>
          </a:p>
        </p:txBody>
      </p:sp>
      <p:sp>
        <p:nvSpPr>
          <p:cNvPr id="12" name="Rectangle 11">
            <a:extLst>
              <a:ext uri="{FF2B5EF4-FFF2-40B4-BE49-F238E27FC236}">
                <a16:creationId xmlns:a16="http://schemas.microsoft.com/office/drawing/2014/main" id="{A8B1184C-41E0-41AC-BB93-EF9478112812}"/>
              </a:ext>
              <a:ext uri="{C183D7F6-B498-43B3-948B-1728B52AA6E4}">
                <adec:decorative xmlns:adec="http://schemas.microsoft.com/office/drawing/2017/decorative" val="1"/>
              </a:ext>
            </a:extLst>
          </p:cNvPr>
          <p:cNvSpPr/>
          <p:nvPr/>
        </p:nvSpPr>
        <p:spPr bwMode="auto">
          <a:xfrm>
            <a:off x="588261" y="968829"/>
            <a:ext cx="11094543" cy="372291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Picture 4" descr="PTA diagram showing a user device with the PTA agent authenticating to AD and then to Azure AD.">
            <a:extLst>
              <a:ext uri="{FF2B5EF4-FFF2-40B4-BE49-F238E27FC236}">
                <a16:creationId xmlns:a16="http://schemas.microsoft.com/office/drawing/2014/main" id="{F445CAFB-2CE5-427B-A543-E92569BB52D0}"/>
              </a:ext>
            </a:extLst>
          </p:cNvPr>
          <p:cNvPicPr>
            <a:picLocks noChangeAspect="1"/>
          </p:cNvPicPr>
          <p:nvPr/>
        </p:nvPicPr>
        <p:blipFill>
          <a:blip r:embed="rId3"/>
          <a:stretch>
            <a:fillRect/>
          </a:stretch>
        </p:blipFill>
        <p:spPr>
          <a:xfrm>
            <a:off x="2013857" y="1067996"/>
            <a:ext cx="7794171" cy="3539345"/>
          </a:xfrm>
          <a:prstGeom prst="rect">
            <a:avLst/>
          </a:prstGeom>
        </p:spPr>
      </p:pic>
    </p:spTree>
    <p:extLst>
      <p:ext uri="{BB962C8B-B14F-4D97-AF65-F5344CB8AC3E}">
        <p14:creationId xmlns:p14="http://schemas.microsoft.com/office/powerpoint/2010/main" val="105394440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8BDA9-DD9D-4A17-968B-A003291FB0A2}"/>
              </a:ext>
            </a:extLst>
          </p:cNvPr>
          <p:cNvSpPr>
            <a:spLocks noGrp="1"/>
          </p:cNvSpPr>
          <p:nvPr>
            <p:ph type="title"/>
          </p:nvPr>
        </p:nvSpPr>
        <p:spPr/>
        <p:txBody>
          <a:bodyPr/>
          <a:lstStyle/>
          <a:p>
            <a:r>
              <a:rPr lang="en-US"/>
              <a:t>Federation with Azure AD</a:t>
            </a:r>
          </a:p>
        </p:txBody>
      </p:sp>
      <p:sp>
        <p:nvSpPr>
          <p:cNvPr id="6" name="Rectangle 5">
            <a:extLst>
              <a:ext uri="{FF2B5EF4-FFF2-40B4-BE49-F238E27FC236}">
                <a16:creationId xmlns:a16="http://schemas.microsoft.com/office/drawing/2014/main" id="{DC0350EF-1DAE-402A-8997-512DF1B63AEC}"/>
              </a:ext>
            </a:extLst>
          </p:cNvPr>
          <p:cNvSpPr/>
          <p:nvPr/>
        </p:nvSpPr>
        <p:spPr bwMode="auto">
          <a:xfrm>
            <a:off x="588262" y="1339327"/>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Federation is a collection of domains that have established trust</a:t>
            </a:r>
          </a:p>
        </p:txBody>
      </p:sp>
      <p:sp>
        <p:nvSpPr>
          <p:cNvPr id="8" name="Rectangle 7">
            <a:extLst>
              <a:ext uri="{FF2B5EF4-FFF2-40B4-BE49-F238E27FC236}">
                <a16:creationId xmlns:a16="http://schemas.microsoft.com/office/drawing/2014/main" id="{008A7641-F5ED-45F4-A4E2-01C02345B2F7}"/>
              </a:ext>
            </a:extLst>
          </p:cNvPr>
          <p:cNvSpPr/>
          <p:nvPr/>
        </p:nvSpPr>
        <p:spPr bwMode="auto">
          <a:xfrm>
            <a:off x="588262" y="2751907"/>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You can federate your on-premises environment with Azure AD and use this federation for authentication and authorization</a:t>
            </a:r>
          </a:p>
        </p:txBody>
      </p:sp>
      <p:sp>
        <p:nvSpPr>
          <p:cNvPr id="10" name="Rectangle 9">
            <a:extLst>
              <a:ext uri="{FF2B5EF4-FFF2-40B4-BE49-F238E27FC236}">
                <a16:creationId xmlns:a16="http://schemas.microsoft.com/office/drawing/2014/main" id="{0FA12556-906D-4D77-9660-7D7128790045}"/>
              </a:ext>
            </a:extLst>
          </p:cNvPr>
          <p:cNvSpPr/>
          <p:nvPr/>
        </p:nvSpPr>
        <p:spPr bwMode="auto">
          <a:xfrm>
            <a:off x="588263" y="4164487"/>
            <a:ext cx="5091775" cy="126877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This sign-in method ensures that all user authentication occurs on-premises</a:t>
            </a:r>
          </a:p>
        </p:txBody>
      </p:sp>
      <p:pic>
        <p:nvPicPr>
          <p:cNvPr id="4" name="Picture 3" descr="Diagram showing an internal user going to on-premises AD and Azure. External users are using the web application proxy.">
            <a:extLst>
              <a:ext uri="{FF2B5EF4-FFF2-40B4-BE49-F238E27FC236}">
                <a16:creationId xmlns:a16="http://schemas.microsoft.com/office/drawing/2014/main" id="{9E8E454F-AF23-4670-8C43-CD4203D4DC29}"/>
              </a:ext>
            </a:extLst>
          </p:cNvPr>
          <p:cNvPicPr>
            <a:picLocks noChangeAspect="1"/>
          </p:cNvPicPr>
          <p:nvPr/>
        </p:nvPicPr>
        <p:blipFill>
          <a:blip r:embed="rId3"/>
          <a:stretch>
            <a:fillRect/>
          </a:stretch>
        </p:blipFill>
        <p:spPr>
          <a:xfrm>
            <a:off x="6096000" y="1823066"/>
            <a:ext cx="5745075" cy="3209163"/>
          </a:xfrm>
          <a:prstGeom prst="rect">
            <a:avLst/>
          </a:prstGeom>
        </p:spPr>
      </p:pic>
      <p:sp>
        <p:nvSpPr>
          <p:cNvPr id="12" name="Rectangle 11">
            <a:extLst>
              <a:ext uri="{FF2B5EF4-FFF2-40B4-BE49-F238E27FC236}">
                <a16:creationId xmlns:a16="http://schemas.microsoft.com/office/drawing/2014/main" id="{514C40E1-3CEA-47D1-A06D-86791A64898B}"/>
              </a:ext>
              <a:ext uri="{C183D7F6-B498-43B3-948B-1728B52AA6E4}">
                <adec:decorative xmlns:adec="http://schemas.microsoft.com/office/drawing/2017/decorative" val="1"/>
              </a:ext>
            </a:extLst>
          </p:cNvPr>
          <p:cNvSpPr/>
          <p:nvPr/>
        </p:nvSpPr>
        <p:spPr bwMode="auto">
          <a:xfrm>
            <a:off x="5886962" y="1380681"/>
            <a:ext cx="6118097" cy="409393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67074640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1C5D4-4223-4C5C-866A-7B21ED378919}"/>
              </a:ext>
            </a:extLst>
          </p:cNvPr>
          <p:cNvSpPr>
            <a:spLocks noGrp="1"/>
          </p:cNvSpPr>
          <p:nvPr>
            <p:ph type="title"/>
          </p:nvPr>
        </p:nvSpPr>
        <p:spPr/>
        <p:txBody>
          <a:bodyPr/>
          <a:lstStyle/>
          <a:p>
            <a:r>
              <a:rPr lang="en-US" dirty="0">
                <a:solidFill>
                  <a:schemeClr val="tx1"/>
                </a:solidFill>
                <a:ea typeface="+mj-lt"/>
                <a:cs typeface="+mj-lt"/>
              </a:rPr>
              <a:t>Authentication Decision Tree</a:t>
            </a:r>
            <a:endParaRPr lang="en-US" dirty="0"/>
          </a:p>
        </p:txBody>
      </p:sp>
      <p:pic>
        <p:nvPicPr>
          <p:cNvPr id="4" name="Picture 4" descr="Authentication decision tree to pick an authentication method. ">
            <a:extLst>
              <a:ext uri="{FF2B5EF4-FFF2-40B4-BE49-F238E27FC236}">
                <a16:creationId xmlns:a16="http://schemas.microsoft.com/office/drawing/2014/main" id="{DCC206A1-8AF4-408E-858C-0C92012E465C}"/>
              </a:ext>
            </a:extLst>
          </p:cNvPr>
          <p:cNvPicPr>
            <a:picLocks noChangeAspect="1"/>
          </p:cNvPicPr>
          <p:nvPr/>
        </p:nvPicPr>
        <p:blipFill>
          <a:blip r:embed="rId3"/>
          <a:stretch>
            <a:fillRect/>
          </a:stretch>
        </p:blipFill>
        <p:spPr>
          <a:xfrm>
            <a:off x="1339543" y="1159205"/>
            <a:ext cx="9848601" cy="5564617"/>
          </a:xfrm>
          <a:prstGeom prst="rect">
            <a:avLst/>
          </a:prstGeom>
        </p:spPr>
      </p:pic>
      <p:sp>
        <p:nvSpPr>
          <p:cNvPr id="3" name="Rectangle 2">
            <a:extLst>
              <a:ext uri="{FF2B5EF4-FFF2-40B4-BE49-F238E27FC236}">
                <a16:creationId xmlns:a16="http://schemas.microsoft.com/office/drawing/2014/main" id="{A3D8A5AA-26F8-4ED1-B553-7A57D49DFAC8}"/>
              </a:ext>
              <a:ext uri="{C183D7F6-B498-43B3-948B-1728B52AA6E4}">
                <adec:decorative xmlns:adec="http://schemas.microsoft.com/office/drawing/2017/decorative" val="1"/>
              </a:ext>
            </a:extLst>
          </p:cNvPr>
          <p:cNvSpPr/>
          <p:nvPr/>
        </p:nvSpPr>
        <p:spPr bwMode="auto">
          <a:xfrm>
            <a:off x="588264" y="1054248"/>
            <a:ext cx="11331209" cy="5669573"/>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22050292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Password Writeback</a:t>
            </a:r>
          </a:p>
        </p:txBody>
      </p:sp>
      <p:sp>
        <p:nvSpPr>
          <p:cNvPr id="2" name="Rectangle 1">
            <a:extLst>
              <a:ext uri="{FF2B5EF4-FFF2-40B4-BE49-F238E27FC236}">
                <a16:creationId xmlns:a16="http://schemas.microsoft.com/office/drawing/2014/main" id="{64F73224-2D0C-49A9-899A-B7F1CDA2CF14}"/>
              </a:ext>
            </a:extLst>
          </p:cNvPr>
          <p:cNvSpPr/>
          <p:nvPr/>
        </p:nvSpPr>
        <p:spPr bwMode="auto">
          <a:xfrm>
            <a:off x="588263" y="1251587"/>
            <a:ext cx="5091775" cy="113189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 Password Writeback to configure Azure AD to write passwords back to your on-premises Active Directory</a:t>
            </a:r>
          </a:p>
        </p:txBody>
      </p:sp>
      <p:sp>
        <p:nvSpPr>
          <p:cNvPr id="3" name="Rectangle 2">
            <a:extLst>
              <a:ext uri="{FF2B5EF4-FFF2-40B4-BE49-F238E27FC236}">
                <a16:creationId xmlns:a16="http://schemas.microsoft.com/office/drawing/2014/main" id="{4D6423E6-A4CB-4127-B82B-01DFFB4E9FFC}"/>
              </a:ext>
            </a:extLst>
          </p:cNvPr>
          <p:cNvSpPr/>
          <p:nvPr/>
        </p:nvSpPr>
        <p:spPr bwMode="auto">
          <a:xfrm>
            <a:off x="588263" y="2556107"/>
            <a:ext cx="5091775" cy="113189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 component of Azure AD Connect </a:t>
            </a:r>
          </a:p>
        </p:txBody>
      </p:sp>
      <p:sp>
        <p:nvSpPr>
          <p:cNvPr id="4" name="Rectangle 3">
            <a:extLst>
              <a:ext uri="{FF2B5EF4-FFF2-40B4-BE49-F238E27FC236}">
                <a16:creationId xmlns:a16="http://schemas.microsoft.com/office/drawing/2014/main" id="{7B696103-21E3-4C99-B24F-B721AB934642}"/>
              </a:ext>
            </a:extLst>
          </p:cNvPr>
          <p:cNvSpPr/>
          <p:nvPr/>
        </p:nvSpPr>
        <p:spPr bwMode="auto">
          <a:xfrm>
            <a:off x="588262" y="3908571"/>
            <a:ext cx="5091775" cy="113189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Available to subscribers of Premium Azure Active Directory editions</a:t>
            </a:r>
          </a:p>
        </p:txBody>
      </p:sp>
      <p:sp>
        <p:nvSpPr>
          <p:cNvPr id="16" name="Rectangle 15">
            <a:extLst>
              <a:ext uri="{FF2B5EF4-FFF2-40B4-BE49-F238E27FC236}">
                <a16:creationId xmlns:a16="http://schemas.microsoft.com/office/drawing/2014/main" id="{98EAB1D1-33A6-440C-9C11-682702ED1281}"/>
              </a:ext>
            </a:extLst>
          </p:cNvPr>
          <p:cNvSpPr/>
          <p:nvPr/>
        </p:nvSpPr>
        <p:spPr bwMode="auto">
          <a:xfrm>
            <a:off x="588261" y="5237177"/>
            <a:ext cx="5091775" cy="113189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Removes the need to set up and manage an on-premises SSPR solution</a:t>
            </a:r>
          </a:p>
        </p:txBody>
      </p:sp>
      <p:pic>
        <p:nvPicPr>
          <p:cNvPr id="5" name="Picture 4" descr="Screenshot of Azure AD Connect Optional Features. The Password Writeback checkbox is selected. ">
            <a:extLst>
              <a:ext uri="{FF2B5EF4-FFF2-40B4-BE49-F238E27FC236}">
                <a16:creationId xmlns:a16="http://schemas.microsoft.com/office/drawing/2014/main" id="{13CA5B21-E49F-4514-ABFE-769DF42001C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70971" y="1650253"/>
            <a:ext cx="4786595" cy="4083573"/>
          </a:xfrm>
          <a:prstGeom prst="rect">
            <a:avLst/>
          </a:prstGeom>
          <a:noFill/>
          <a:ln>
            <a:solidFill>
              <a:schemeClr val="bg2"/>
            </a:solidFill>
          </a:ln>
        </p:spPr>
      </p:pic>
      <p:sp>
        <p:nvSpPr>
          <p:cNvPr id="20" name="Rectangle 19">
            <a:extLst>
              <a:ext uri="{FF2B5EF4-FFF2-40B4-BE49-F238E27FC236}">
                <a16:creationId xmlns:a16="http://schemas.microsoft.com/office/drawing/2014/main" id="{378CF0AD-5A1B-4BF6-B385-8EC586ECF3AF}"/>
              </a:ext>
              <a:ext uri="{C183D7F6-B498-43B3-948B-1728B52AA6E4}">
                <adec:decorative xmlns:adec="http://schemas.microsoft.com/office/drawing/2017/decorative" val="1"/>
              </a:ext>
            </a:extLst>
          </p:cNvPr>
          <p:cNvSpPr/>
          <p:nvPr/>
        </p:nvSpPr>
        <p:spPr bwMode="auto">
          <a:xfrm>
            <a:off x="5876204" y="1251586"/>
            <a:ext cx="6118097" cy="5117485"/>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22773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Hybrid Identity</a:t>
            </a:r>
          </a:p>
        </p:txBody>
      </p:sp>
      <p:sp>
        <p:nvSpPr>
          <p:cNvPr id="5" name="Rectangle 4">
            <a:extLst>
              <a:ext uri="{FF2B5EF4-FFF2-40B4-BE49-F238E27FC236}">
                <a16:creationId xmlns:a16="http://schemas.microsoft.com/office/drawing/2014/main" id="{91D1382B-3185-4C90-9161-4C3A1EF45AB1}"/>
              </a:ext>
            </a:extLst>
          </p:cNvPr>
          <p:cNvSpPr/>
          <p:nvPr/>
        </p:nvSpPr>
        <p:spPr bwMode="auto">
          <a:xfrm>
            <a:off x="598489" y="1385888"/>
            <a:ext cx="3449636"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F648C621-B74A-4113-8EE9-0DE710C301C6}"/>
              </a:ext>
            </a:extLst>
          </p:cNvPr>
          <p:cNvSpPr/>
          <p:nvPr/>
        </p:nvSpPr>
        <p:spPr bwMode="auto">
          <a:xfrm>
            <a:off x="4133850" y="1385888"/>
            <a:ext cx="7148540"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4133850" y="2188542"/>
            <a:ext cx="4719637" cy="369888"/>
          </a:xfrm>
        </p:spPr>
        <p:txBody>
          <a:bodyPr/>
          <a:lstStyle/>
          <a:p>
            <a:pPr marL="228600" lvl="1" indent="0">
              <a:buNone/>
            </a:pPr>
            <a:r>
              <a:rPr lang="en-US" sz="2400" dirty="0"/>
              <a:t>Understand hybrid connectivity</a:t>
            </a:r>
          </a:p>
        </p:txBody>
      </p:sp>
      <p:cxnSp>
        <p:nvCxnSpPr>
          <p:cNvPr id="9" name="Straight Connector 8">
            <a:extLst>
              <a:ext uri="{FF2B5EF4-FFF2-40B4-BE49-F238E27FC236}">
                <a16:creationId xmlns:a16="http://schemas.microsoft.com/office/drawing/2014/main" id="{C56018BF-465C-4357-9D69-84B42B4EA8CF}"/>
              </a:ext>
              <a:ext uri="{C183D7F6-B498-43B3-948B-1728B52AA6E4}">
                <adec:decorative xmlns:adec="http://schemas.microsoft.com/office/drawing/2017/decorative" val="1"/>
              </a:ext>
            </a:extLst>
          </p:cNvPr>
          <p:cNvCxnSpPr>
            <a:cxnSpLocks/>
          </p:cNvCxnSpPr>
          <p:nvPr/>
        </p:nvCxnSpPr>
        <p:spPr>
          <a:xfrm>
            <a:off x="4324350" y="2721004"/>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6C3C388-DDB4-46C5-8103-C143D876F39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288873188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Azure AD Identity Protection</a:t>
            </a:r>
          </a:p>
        </p:txBody>
      </p:sp>
      <p:pic>
        <p:nvPicPr>
          <p:cNvPr id="3" name="Picture 2">
            <a:extLst>
              <a:ext uri="{FF2B5EF4-FFF2-40B4-BE49-F238E27FC236}">
                <a16:creationId xmlns:a16="http://schemas.microsoft.com/office/drawing/2014/main" id="{539BA8CB-3C3C-4B24-AE7D-CC3CBDDD77F0}"/>
              </a:ext>
              <a:ext uri="{C183D7F6-B498-43B3-948B-1728B52AA6E4}">
                <adec:decorative xmlns:adec="http://schemas.microsoft.com/office/drawing/2017/decorative" val="1"/>
              </a:ext>
            </a:extLst>
          </p:cNvPr>
          <p:cNvPicPr>
            <a:picLocks noChangeAspect="1"/>
          </p:cNvPicPr>
          <p:nvPr/>
        </p:nvPicPr>
        <p:blipFill>
          <a:blip r:embed="rId3"/>
          <a:srcRect/>
          <a:stretch/>
        </p:blipFill>
        <p:spPr>
          <a:xfrm flipH="1">
            <a:off x="9984831" y="2623023"/>
            <a:ext cx="1429564" cy="1429564"/>
          </a:xfrm>
          <a:prstGeom prst="rect">
            <a:avLst/>
          </a:prstGeom>
        </p:spPr>
      </p:pic>
    </p:spTree>
    <p:extLst>
      <p:ext uri="{BB962C8B-B14F-4D97-AF65-F5344CB8AC3E}">
        <p14:creationId xmlns:p14="http://schemas.microsoft.com/office/powerpoint/2010/main" val="95705147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Azure Active Directory</a:t>
            </a:r>
          </a:p>
        </p:txBody>
      </p:sp>
      <p:pic>
        <p:nvPicPr>
          <p:cNvPr id="3" name="Picture 2">
            <a:extLst>
              <a:ext uri="{FF2B5EF4-FFF2-40B4-BE49-F238E27FC236}">
                <a16:creationId xmlns:a16="http://schemas.microsoft.com/office/drawing/2014/main" id="{14C746A5-6DFA-4893-81B2-A0DC38C0B7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60586" y="2655684"/>
            <a:ext cx="1746197" cy="1546631"/>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D0D42-9AA7-4EF9-9CE7-61A69BE4A1F9}"/>
              </a:ext>
            </a:extLst>
          </p:cNvPr>
          <p:cNvSpPr>
            <a:spLocks noGrp="1"/>
          </p:cNvSpPr>
          <p:nvPr>
            <p:ph type="title"/>
          </p:nvPr>
        </p:nvSpPr>
        <p:spPr/>
        <p:txBody>
          <a:bodyPr/>
          <a:lstStyle/>
          <a:p>
            <a:r>
              <a:rPr lang="en-US">
                <a:cs typeface="Segoe UI"/>
              </a:rPr>
              <a:t>Azure AD Identity Protection</a:t>
            </a:r>
            <a:endParaRPr lang="en-US"/>
          </a:p>
        </p:txBody>
      </p:sp>
      <p:pic>
        <p:nvPicPr>
          <p:cNvPr id="23" name="Picture 22">
            <a:extLst>
              <a:ext uri="{FF2B5EF4-FFF2-40B4-BE49-F238E27FC236}">
                <a16:creationId xmlns:a16="http://schemas.microsoft.com/office/drawing/2014/main" id="{0211286D-3549-4E81-827F-4A990EC5D4E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474740" y="5004427"/>
            <a:ext cx="5593299" cy="866775"/>
          </a:xfrm>
          <a:prstGeom prst="rect">
            <a:avLst/>
          </a:prstGeom>
        </p:spPr>
      </p:pic>
      <p:sp>
        <p:nvSpPr>
          <p:cNvPr id="25" name="TextBox 24">
            <a:extLst>
              <a:ext uri="{FF2B5EF4-FFF2-40B4-BE49-F238E27FC236}">
                <a16:creationId xmlns:a16="http://schemas.microsoft.com/office/drawing/2014/main" id="{A335D3F8-1456-4DDA-B089-77E54D79E99F}"/>
              </a:ext>
            </a:extLst>
          </p:cNvPr>
          <p:cNvSpPr txBox="1"/>
          <p:nvPr/>
        </p:nvSpPr>
        <p:spPr>
          <a:xfrm>
            <a:off x="4383187" y="5850055"/>
            <a:ext cx="2570253" cy="461665"/>
          </a:xfrm>
          <a:prstGeom prst="rect">
            <a:avLst/>
          </a:prstGeom>
          <a:noFill/>
        </p:spPr>
        <p:txBody>
          <a:bodyPr wrap="square">
            <a:spAutoFit/>
          </a:bodyPr>
          <a:lstStyle/>
          <a:p>
            <a:pPr marL="0" indent="0">
              <a:spcAft>
                <a:spcPts val="2400"/>
              </a:spcAft>
              <a:buNone/>
            </a:pPr>
            <a:r>
              <a:rPr lang="en-US" sz="2400" dirty="0">
                <a:latin typeface="Segoe UI" panose="020B0502040204020203" pitchFamily="34" charset="0"/>
                <a:cs typeface="Segoe UI" panose="020B0502040204020203" pitchFamily="34" charset="0"/>
              </a:rPr>
              <a:t>Access Reviews</a:t>
            </a:r>
          </a:p>
        </p:txBody>
      </p:sp>
      <p:pic>
        <p:nvPicPr>
          <p:cNvPr id="31" name="Picture 30">
            <a:extLst>
              <a:ext uri="{FF2B5EF4-FFF2-40B4-BE49-F238E27FC236}">
                <a16:creationId xmlns:a16="http://schemas.microsoft.com/office/drawing/2014/main" id="{DC46E4C5-EA7D-4CCA-A9CA-E6EDBD56758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791107" y="5282386"/>
            <a:ext cx="342555" cy="336758"/>
          </a:xfrm>
          <a:prstGeom prst="rect">
            <a:avLst/>
          </a:prstGeom>
        </p:spPr>
      </p:pic>
      <p:grpSp>
        <p:nvGrpSpPr>
          <p:cNvPr id="29" name="Group 28">
            <a:extLst>
              <a:ext uri="{FF2B5EF4-FFF2-40B4-BE49-F238E27FC236}">
                <a16:creationId xmlns:a16="http://schemas.microsoft.com/office/drawing/2014/main" id="{B8F01092-616C-471B-A2D3-710699FE7A12}"/>
              </a:ext>
              <a:ext uri="{C183D7F6-B498-43B3-948B-1728B52AA6E4}">
                <adec:decorative xmlns:adec="http://schemas.microsoft.com/office/drawing/2017/decorative" val="1"/>
              </a:ext>
            </a:extLst>
          </p:cNvPr>
          <p:cNvGrpSpPr/>
          <p:nvPr/>
        </p:nvGrpSpPr>
        <p:grpSpPr>
          <a:xfrm>
            <a:off x="3618497" y="703113"/>
            <a:ext cx="5677727" cy="4422068"/>
            <a:chOff x="514350" y="1302696"/>
            <a:chExt cx="5581650" cy="4422068"/>
          </a:xfrm>
        </p:grpSpPr>
        <p:pic>
          <p:nvPicPr>
            <p:cNvPr id="7" name="Picture 6">
              <a:extLst>
                <a:ext uri="{FF2B5EF4-FFF2-40B4-BE49-F238E27FC236}">
                  <a16:creationId xmlns:a16="http://schemas.microsoft.com/office/drawing/2014/main" id="{4AA3E8DB-4C02-4293-B87A-DC3229B82492}"/>
                </a:ext>
              </a:extLst>
            </p:cNvPr>
            <p:cNvPicPr>
              <a:picLocks noChangeAspect="1"/>
            </p:cNvPicPr>
            <p:nvPr/>
          </p:nvPicPr>
          <p:blipFill>
            <a:blip r:embed="rId5"/>
            <a:stretch>
              <a:fillRect/>
            </a:stretch>
          </p:blipFill>
          <p:spPr>
            <a:xfrm>
              <a:off x="514350" y="1302696"/>
              <a:ext cx="5581650" cy="4349074"/>
            </a:xfrm>
            <a:prstGeom prst="rect">
              <a:avLst/>
            </a:prstGeom>
          </p:spPr>
        </p:pic>
        <p:pic>
          <p:nvPicPr>
            <p:cNvPr id="9" name="Picture 8" descr="Icon of a person inside square shape box">
              <a:extLst>
                <a:ext uri="{FF2B5EF4-FFF2-40B4-BE49-F238E27FC236}">
                  <a16:creationId xmlns:a16="http://schemas.microsoft.com/office/drawing/2014/main" id="{90CCFA76-1E52-4106-ABB7-6A50DC1A1767}"/>
                </a:ext>
              </a:extLst>
            </p:cNvPr>
            <p:cNvPicPr>
              <a:picLocks noChangeAspect="1"/>
            </p:cNvPicPr>
            <p:nvPr/>
          </p:nvPicPr>
          <p:blipFill>
            <a:blip r:embed="rId6"/>
            <a:stretch>
              <a:fillRect/>
            </a:stretch>
          </p:blipFill>
          <p:spPr>
            <a:xfrm>
              <a:off x="677413" y="1502365"/>
              <a:ext cx="343600" cy="343600"/>
            </a:xfrm>
            <a:prstGeom prst="rect">
              <a:avLst/>
            </a:prstGeom>
          </p:spPr>
        </p:pic>
        <p:pic>
          <p:nvPicPr>
            <p:cNvPr id="11" name="Picture 10" descr="Icon of 5 circles join in a line">
              <a:extLst>
                <a:ext uri="{FF2B5EF4-FFF2-40B4-BE49-F238E27FC236}">
                  <a16:creationId xmlns:a16="http://schemas.microsoft.com/office/drawing/2014/main" id="{AFCEC75D-247C-486D-BEC5-AAF00A521540}"/>
                </a:ext>
              </a:extLst>
            </p:cNvPr>
            <p:cNvPicPr>
              <a:picLocks noChangeAspect="1"/>
            </p:cNvPicPr>
            <p:nvPr/>
          </p:nvPicPr>
          <p:blipFill>
            <a:blip r:embed="rId7"/>
            <a:stretch>
              <a:fillRect/>
            </a:stretch>
          </p:blipFill>
          <p:spPr>
            <a:xfrm>
              <a:off x="714611" y="2236275"/>
              <a:ext cx="295275" cy="295275"/>
            </a:xfrm>
            <a:prstGeom prst="rect">
              <a:avLst/>
            </a:prstGeom>
          </p:spPr>
        </p:pic>
        <p:pic>
          <p:nvPicPr>
            <p:cNvPr id="13" name="Picture 12" descr="Icon of two buildings and a cloud on top of them">
              <a:extLst>
                <a:ext uri="{FF2B5EF4-FFF2-40B4-BE49-F238E27FC236}">
                  <a16:creationId xmlns:a16="http://schemas.microsoft.com/office/drawing/2014/main" id="{07EFE7B7-CC82-429C-BECD-5AF9994DDA46}"/>
                </a:ext>
              </a:extLst>
            </p:cNvPr>
            <p:cNvPicPr>
              <a:picLocks noChangeAspect="1"/>
            </p:cNvPicPr>
            <p:nvPr/>
          </p:nvPicPr>
          <p:blipFill>
            <a:blip r:embed="rId8">
              <a:clrChange>
                <a:clrFrom>
                  <a:srgbClr val="FFFFFF"/>
                </a:clrFrom>
                <a:clrTo>
                  <a:srgbClr val="FFFFFF">
                    <a:alpha val="0"/>
                  </a:srgbClr>
                </a:clrTo>
              </a:clrChange>
            </a:blip>
            <a:srcRect/>
            <a:stretch/>
          </p:blipFill>
          <p:spPr>
            <a:xfrm>
              <a:off x="707534" y="2984558"/>
              <a:ext cx="304300" cy="304300"/>
            </a:xfrm>
            <a:prstGeom prst="rect">
              <a:avLst/>
            </a:prstGeom>
          </p:spPr>
        </p:pic>
        <p:pic>
          <p:nvPicPr>
            <p:cNvPr id="15" name="Picture 14" descr="Icon of a 3 lines forming hierarchy">
              <a:extLst>
                <a:ext uri="{FF2B5EF4-FFF2-40B4-BE49-F238E27FC236}">
                  <a16:creationId xmlns:a16="http://schemas.microsoft.com/office/drawing/2014/main" id="{90C7D94C-CEEB-4908-8B74-CF550C92C3DF}"/>
                </a:ext>
              </a:extLst>
            </p:cNvPr>
            <p:cNvPicPr>
              <a:picLocks noChangeAspect="1"/>
            </p:cNvPicPr>
            <p:nvPr/>
          </p:nvPicPr>
          <p:blipFill>
            <a:blip r:embed="rId9"/>
            <a:stretch>
              <a:fillRect/>
            </a:stretch>
          </p:blipFill>
          <p:spPr>
            <a:xfrm>
              <a:off x="707534" y="5155363"/>
              <a:ext cx="338660" cy="338660"/>
            </a:xfrm>
            <a:prstGeom prst="rect">
              <a:avLst/>
            </a:prstGeom>
          </p:spPr>
        </p:pic>
        <p:pic>
          <p:nvPicPr>
            <p:cNvPr id="17" name="Picture 16" descr="Icon of a rectangle shape arranging ascending order">
              <a:extLst>
                <a:ext uri="{FF2B5EF4-FFF2-40B4-BE49-F238E27FC236}">
                  <a16:creationId xmlns:a16="http://schemas.microsoft.com/office/drawing/2014/main" id="{AA1AABB8-94CC-464D-8282-AC5ADFC69271}"/>
                </a:ext>
              </a:extLst>
            </p:cNvPr>
            <p:cNvPicPr>
              <a:picLocks noChangeAspect="1"/>
            </p:cNvPicPr>
            <p:nvPr/>
          </p:nvPicPr>
          <p:blipFill>
            <a:blip r:embed="rId10"/>
            <a:stretch>
              <a:fillRect/>
            </a:stretch>
          </p:blipFill>
          <p:spPr>
            <a:xfrm>
              <a:off x="694825" y="3694646"/>
              <a:ext cx="309430" cy="309775"/>
            </a:xfrm>
            <a:prstGeom prst="rect">
              <a:avLst/>
            </a:prstGeom>
          </p:spPr>
        </p:pic>
        <p:pic>
          <p:nvPicPr>
            <p:cNvPr id="19" name="Picture 18" descr="Icon of two arrows pointing up and down with traffic light in between">
              <a:extLst>
                <a:ext uri="{FF2B5EF4-FFF2-40B4-BE49-F238E27FC236}">
                  <a16:creationId xmlns:a16="http://schemas.microsoft.com/office/drawing/2014/main" id="{AE834BC2-4F2C-4DE2-BDB6-2845817ADD85}"/>
                </a:ext>
              </a:extLst>
            </p:cNvPr>
            <p:cNvPicPr>
              <a:picLocks noChangeAspect="1"/>
            </p:cNvPicPr>
            <p:nvPr/>
          </p:nvPicPr>
          <p:blipFill>
            <a:blip r:embed="rId11">
              <a:clrChange>
                <a:clrFrom>
                  <a:srgbClr val="FFFFFF"/>
                </a:clrFrom>
                <a:clrTo>
                  <a:srgbClr val="FFFFFF">
                    <a:alpha val="0"/>
                  </a:srgbClr>
                </a:clrTo>
              </a:clrChange>
            </a:blip>
            <a:srcRect/>
            <a:stretch/>
          </p:blipFill>
          <p:spPr>
            <a:xfrm>
              <a:off x="690047" y="4469778"/>
              <a:ext cx="310084" cy="310084"/>
            </a:xfrm>
            <a:prstGeom prst="rect">
              <a:avLst/>
            </a:prstGeom>
          </p:spPr>
        </p:pic>
        <p:cxnSp>
          <p:nvCxnSpPr>
            <p:cNvPr id="27" name="Straight Connector 26">
              <a:extLst>
                <a:ext uri="{FF2B5EF4-FFF2-40B4-BE49-F238E27FC236}">
                  <a16:creationId xmlns:a16="http://schemas.microsoft.com/office/drawing/2014/main" id="{AC84A6E3-B24E-4F25-87F1-1359C7708FBD}"/>
                </a:ext>
                <a:ext uri="{C183D7F6-B498-43B3-948B-1728B52AA6E4}">
                  <adec:decorative xmlns:adec="http://schemas.microsoft.com/office/drawing/2017/decorative" val="1"/>
                </a:ext>
              </a:extLst>
            </p:cNvPr>
            <p:cNvCxnSpPr>
              <a:cxnSpLocks/>
            </p:cNvCxnSpPr>
            <p:nvPr/>
          </p:nvCxnSpPr>
          <p:spPr>
            <a:xfrm>
              <a:off x="1362413" y="5724764"/>
              <a:ext cx="4509263"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Text Placeholder 2">
            <a:extLst>
              <a:ext uri="{FF2B5EF4-FFF2-40B4-BE49-F238E27FC236}">
                <a16:creationId xmlns:a16="http://schemas.microsoft.com/office/drawing/2014/main" id="{0EDC08F9-A31F-4DB5-8869-E65D78AC75BD}"/>
              </a:ext>
            </a:extLst>
          </p:cNvPr>
          <p:cNvSpPr>
            <a:spLocks noGrp="1"/>
          </p:cNvSpPr>
          <p:nvPr>
            <p:ph type="body" sz="quarter" idx="4294967295"/>
          </p:nvPr>
        </p:nvSpPr>
        <p:spPr>
          <a:xfrm>
            <a:off x="4481158" y="790230"/>
            <a:ext cx="6710362" cy="4875181"/>
          </a:xfrm>
        </p:spPr>
        <p:txBody>
          <a:bodyPr vert="horz" wrap="square" lIns="0" tIns="0" rIns="0" bIns="0" rtlCol="0" anchor="t">
            <a:spAutoFit/>
          </a:bodyPr>
          <a:lstStyle/>
          <a:p>
            <a:pPr marL="0" indent="0">
              <a:spcAft>
                <a:spcPts val="2400"/>
              </a:spcAft>
              <a:buNone/>
            </a:pPr>
            <a:r>
              <a:rPr lang="en-US" sz="2400" dirty="0">
                <a:latin typeface="Segoe UI" panose="020B0502040204020203" pitchFamily="34" charset="0"/>
                <a:cs typeface="Segoe UI" panose="020B0502040204020203" pitchFamily="34" charset="0"/>
              </a:rPr>
              <a:t>Azure AD Identity Protection</a:t>
            </a:r>
          </a:p>
          <a:p>
            <a:pPr marL="0" indent="0">
              <a:spcAft>
                <a:spcPts val="2400"/>
              </a:spcAft>
              <a:buNone/>
            </a:pPr>
            <a:r>
              <a:rPr lang="en-US" sz="2400" dirty="0">
                <a:latin typeface="Segoe UI" panose="020B0502040204020203" pitchFamily="34" charset="0"/>
                <a:cs typeface="Segoe UI" panose="020B0502040204020203" pitchFamily="34" charset="0"/>
              </a:rPr>
              <a:t>Risk Events</a:t>
            </a:r>
          </a:p>
          <a:p>
            <a:pPr marL="0" indent="0">
              <a:spcAft>
                <a:spcPts val="2400"/>
              </a:spcAft>
              <a:buNone/>
            </a:pPr>
            <a:r>
              <a:rPr lang="en-US" sz="2400" dirty="0">
                <a:latin typeface="Segoe UI" panose="020B0502040204020203" pitchFamily="34" charset="0"/>
                <a:cs typeface="Segoe UI" panose="020B0502040204020203" pitchFamily="34" charset="0"/>
              </a:rPr>
              <a:t>User Risk Policy</a:t>
            </a:r>
          </a:p>
          <a:p>
            <a:pPr marL="0" indent="0">
              <a:spcAft>
                <a:spcPts val="2400"/>
              </a:spcAft>
              <a:buNone/>
            </a:pPr>
            <a:r>
              <a:rPr lang="en-US" sz="2400" dirty="0">
                <a:latin typeface="Segoe UI" panose="020B0502040204020203" pitchFamily="34" charset="0"/>
                <a:cs typeface="Segoe UI" panose="020B0502040204020203" pitchFamily="34" charset="0"/>
              </a:rPr>
              <a:t>Sign-in Risk Policy</a:t>
            </a:r>
          </a:p>
          <a:p>
            <a:pPr marL="0" indent="0">
              <a:spcAft>
                <a:spcPts val="2400"/>
              </a:spcAft>
              <a:buNone/>
            </a:pPr>
            <a:r>
              <a:rPr lang="en-US" sz="2400" dirty="0">
                <a:latin typeface="Segoe UI" panose="020B0502040204020203" pitchFamily="34" charset="0"/>
                <a:cs typeface="Segoe UI" panose="020B0502040204020203" pitchFamily="34" charset="0"/>
              </a:rPr>
              <a:t>Azure MFA concepts</a:t>
            </a:r>
          </a:p>
          <a:p>
            <a:pPr marL="0" indent="0">
              <a:spcAft>
                <a:spcPts val="2400"/>
              </a:spcAft>
              <a:buNone/>
            </a:pPr>
            <a:r>
              <a:rPr lang="en-US" sz="2400" dirty="0">
                <a:latin typeface="Segoe UI" panose="020B0502040204020203" pitchFamily="34" charset="0"/>
                <a:cs typeface="Segoe UI" panose="020B0502040204020203" pitchFamily="34" charset="0"/>
              </a:rPr>
              <a:t>Azure AD Conditional Access</a:t>
            </a:r>
          </a:p>
          <a:p>
            <a:pPr marL="0" indent="0">
              <a:spcAft>
                <a:spcPts val="2400"/>
              </a:spcAft>
              <a:buNone/>
            </a:pPr>
            <a:r>
              <a:rPr lang="en-US" sz="2400" dirty="0">
                <a:latin typeface="Segoe UI" panose="020B0502040204020203" pitchFamily="34" charset="0"/>
                <a:cs typeface="Segoe UI" panose="020B0502040204020203" pitchFamily="34" charset="0"/>
              </a:rPr>
              <a:t>Conditions</a:t>
            </a:r>
          </a:p>
        </p:txBody>
      </p:sp>
      <p:pic>
        <p:nvPicPr>
          <p:cNvPr id="5" name="Picture 4">
            <a:extLst>
              <a:ext uri="{FF2B5EF4-FFF2-40B4-BE49-F238E27FC236}">
                <a16:creationId xmlns:a16="http://schemas.microsoft.com/office/drawing/2014/main" id="{4212866C-EF42-44BE-850F-7468ED9E0ADC}"/>
              </a:ext>
            </a:extLst>
          </p:cNvPr>
          <p:cNvPicPr>
            <a:picLocks noChangeAspect="1"/>
          </p:cNvPicPr>
          <p:nvPr/>
        </p:nvPicPr>
        <p:blipFill>
          <a:blip r:embed="rId12"/>
          <a:stretch>
            <a:fillRect/>
          </a:stretch>
        </p:blipFill>
        <p:spPr>
          <a:xfrm>
            <a:off x="3588215" y="5744511"/>
            <a:ext cx="733425" cy="676275"/>
          </a:xfrm>
          <a:prstGeom prst="rect">
            <a:avLst/>
          </a:prstGeom>
        </p:spPr>
      </p:pic>
    </p:spTree>
    <p:extLst>
      <p:ext uri="{BB962C8B-B14F-4D97-AF65-F5344CB8AC3E}">
        <p14:creationId xmlns:p14="http://schemas.microsoft.com/office/powerpoint/2010/main" val="10708529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9332D-5C99-472D-BCBF-87D4D2265483}"/>
              </a:ext>
            </a:extLst>
          </p:cNvPr>
          <p:cNvSpPr>
            <a:spLocks noGrp="1"/>
          </p:cNvSpPr>
          <p:nvPr>
            <p:ph type="title"/>
          </p:nvPr>
        </p:nvSpPr>
        <p:spPr/>
        <p:txBody>
          <a:bodyPr/>
          <a:lstStyle/>
          <a:p>
            <a:r>
              <a:rPr lang="en-US" dirty="0">
                <a:cs typeface="Segoe UI"/>
              </a:rPr>
              <a:t>Azure AD Identity Protection Features</a:t>
            </a:r>
            <a:endParaRPr lang="en-US" dirty="0">
              <a:solidFill>
                <a:srgbClr val="FF0000"/>
              </a:solidFill>
            </a:endParaRPr>
          </a:p>
        </p:txBody>
      </p:sp>
      <p:pic>
        <p:nvPicPr>
          <p:cNvPr id="4" name="Picture 4" descr="MFA policy, User risk policy, and Sign-in risk policy">
            <a:extLst>
              <a:ext uri="{FF2B5EF4-FFF2-40B4-BE49-F238E27FC236}">
                <a16:creationId xmlns:a16="http://schemas.microsoft.com/office/drawing/2014/main" id="{1683608E-6000-45A8-A78E-CA4BA55FFA88}"/>
              </a:ext>
            </a:extLst>
          </p:cNvPr>
          <p:cNvPicPr>
            <a:picLocks noChangeAspect="1"/>
          </p:cNvPicPr>
          <p:nvPr/>
        </p:nvPicPr>
        <p:blipFill>
          <a:blip r:embed="rId3"/>
          <a:stretch>
            <a:fillRect/>
          </a:stretch>
        </p:blipFill>
        <p:spPr>
          <a:xfrm>
            <a:off x="1927122" y="1167168"/>
            <a:ext cx="7951540" cy="3634660"/>
          </a:xfrm>
          <a:prstGeom prst="rect">
            <a:avLst/>
          </a:prstGeom>
        </p:spPr>
      </p:pic>
      <p:sp>
        <p:nvSpPr>
          <p:cNvPr id="8" name="Rectangle 7">
            <a:extLst>
              <a:ext uri="{FF2B5EF4-FFF2-40B4-BE49-F238E27FC236}">
                <a16:creationId xmlns:a16="http://schemas.microsoft.com/office/drawing/2014/main" id="{2BDDF2C7-1322-44F5-868F-3959C5A88E98}"/>
              </a:ext>
            </a:extLst>
          </p:cNvPr>
          <p:cNvSpPr/>
          <p:nvPr/>
        </p:nvSpPr>
        <p:spPr>
          <a:xfrm>
            <a:off x="441714" y="5231517"/>
            <a:ext cx="3747754" cy="140595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Automate the detection and remediation of identity-based risks</a:t>
            </a:r>
          </a:p>
        </p:txBody>
      </p:sp>
      <p:sp>
        <p:nvSpPr>
          <p:cNvPr id="10" name="Rectangle 9">
            <a:extLst>
              <a:ext uri="{FF2B5EF4-FFF2-40B4-BE49-F238E27FC236}">
                <a16:creationId xmlns:a16="http://schemas.microsoft.com/office/drawing/2014/main" id="{2B938662-94CA-4D8A-81A5-7F40FB0DA668}"/>
              </a:ext>
            </a:extLst>
          </p:cNvPr>
          <p:cNvSpPr/>
          <p:nvPr/>
        </p:nvSpPr>
        <p:spPr>
          <a:xfrm>
            <a:off x="4307396" y="5231517"/>
            <a:ext cx="3747754" cy="140595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Investigate risks using data in the portal</a:t>
            </a:r>
          </a:p>
        </p:txBody>
      </p:sp>
      <p:sp>
        <p:nvSpPr>
          <p:cNvPr id="12" name="Rectangle 11">
            <a:extLst>
              <a:ext uri="{FF2B5EF4-FFF2-40B4-BE49-F238E27FC236}">
                <a16:creationId xmlns:a16="http://schemas.microsoft.com/office/drawing/2014/main" id="{D7907047-F223-42EE-9939-32CB9AD4FDCC}"/>
              </a:ext>
            </a:extLst>
          </p:cNvPr>
          <p:cNvSpPr/>
          <p:nvPr/>
        </p:nvSpPr>
        <p:spPr>
          <a:xfrm>
            <a:off x="8182910" y="5231517"/>
            <a:ext cx="3747754" cy="140595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Export risk detection data to third-party utilities for further analysis</a:t>
            </a:r>
          </a:p>
        </p:txBody>
      </p:sp>
      <p:sp>
        <p:nvSpPr>
          <p:cNvPr id="15" name="Rectangle 14">
            <a:extLst>
              <a:ext uri="{FF2B5EF4-FFF2-40B4-BE49-F238E27FC236}">
                <a16:creationId xmlns:a16="http://schemas.microsoft.com/office/drawing/2014/main" id="{589BE7E2-1678-4DC8-BE9C-3A2D2EF45246}"/>
              </a:ext>
              <a:ext uri="{C183D7F6-B498-43B3-948B-1728B52AA6E4}">
                <adec:decorative xmlns:adec="http://schemas.microsoft.com/office/drawing/2017/decorative" val="1"/>
              </a:ext>
            </a:extLst>
          </p:cNvPr>
          <p:cNvSpPr/>
          <p:nvPr/>
        </p:nvSpPr>
        <p:spPr bwMode="auto">
          <a:xfrm>
            <a:off x="639665" y="1034735"/>
            <a:ext cx="11018520" cy="389952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6399238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4C913-992B-4286-9C81-6A635EEE7C71}"/>
              </a:ext>
            </a:extLst>
          </p:cNvPr>
          <p:cNvSpPr>
            <a:spLocks noGrp="1"/>
          </p:cNvSpPr>
          <p:nvPr>
            <p:ph type="title"/>
          </p:nvPr>
        </p:nvSpPr>
        <p:spPr/>
        <p:txBody>
          <a:bodyPr/>
          <a:lstStyle/>
          <a:p>
            <a:r>
              <a:rPr lang="en-US" dirty="0">
                <a:cs typeface="Segoe UI"/>
              </a:rPr>
              <a:t>Azure Identity Protection Risk Events</a:t>
            </a:r>
            <a:endParaRPr lang="en-US" dirty="0"/>
          </a:p>
        </p:txBody>
      </p:sp>
      <p:sp>
        <p:nvSpPr>
          <p:cNvPr id="4" name="Text Placeholder 3">
            <a:extLst>
              <a:ext uri="{FF2B5EF4-FFF2-40B4-BE49-F238E27FC236}">
                <a16:creationId xmlns:a16="http://schemas.microsoft.com/office/drawing/2014/main" id="{2D0C2871-F396-446C-988B-4E7FF8E4CC13}"/>
              </a:ext>
            </a:extLst>
          </p:cNvPr>
          <p:cNvSpPr txBox="1">
            <a:spLocks/>
          </p:cNvSpPr>
          <p:nvPr/>
        </p:nvSpPr>
        <p:spPr>
          <a:xfrm>
            <a:off x="0" y="1069869"/>
            <a:ext cx="12192000" cy="914400"/>
          </a:xfrm>
          <a:prstGeom prst="rect">
            <a:avLst/>
          </a:prstGeom>
          <a:solidFill>
            <a:schemeClr val="accent1">
              <a:lumMod val="50000"/>
            </a:schemeClr>
          </a:solidFill>
          <a:ln>
            <a:solidFill>
              <a:schemeClr val="accent1">
                <a:lumMod val="50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chemeClr val="bg1"/>
                </a:solidFill>
                <a:effectLst/>
                <a:uLnTx/>
                <a:uFillTx/>
                <a:latin typeface="Segoe UI"/>
                <a:ea typeface="+mn-ea"/>
                <a:cs typeface="+mn-cs"/>
              </a:rPr>
              <a:t>Each detected suspicious action is stored in a record called a risk event</a:t>
            </a:r>
          </a:p>
        </p:txBody>
      </p:sp>
      <p:sp>
        <p:nvSpPr>
          <p:cNvPr id="7" name="Rectangle 6">
            <a:extLst>
              <a:ext uri="{FF2B5EF4-FFF2-40B4-BE49-F238E27FC236}">
                <a16:creationId xmlns:a16="http://schemas.microsoft.com/office/drawing/2014/main" id="{EF8C7825-B3F2-4040-9E09-44E351124655}"/>
              </a:ext>
            </a:extLst>
          </p:cNvPr>
          <p:cNvSpPr/>
          <p:nvPr/>
        </p:nvSpPr>
        <p:spPr>
          <a:xfrm>
            <a:off x="235915" y="2166052"/>
            <a:ext cx="4926020" cy="4993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Leaked credentials</a:t>
            </a:r>
          </a:p>
        </p:txBody>
      </p:sp>
      <p:sp>
        <p:nvSpPr>
          <p:cNvPr id="11" name="Rectangle 10">
            <a:extLst>
              <a:ext uri="{FF2B5EF4-FFF2-40B4-BE49-F238E27FC236}">
                <a16:creationId xmlns:a16="http://schemas.microsoft.com/office/drawing/2014/main" id="{1AB6DD26-749B-468A-A2C4-F749D46C24EA}"/>
              </a:ext>
            </a:extLst>
          </p:cNvPr>
          <p:cNvSpPr/>
          <p:nvPr/>
        </p:nvSpPr>
        <p:spPr>
          <a:xfrm>
            <a:off x="235915" y="2847143"/>
            <a:ext cx="4926020" cy="4993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Sign in from anonymous IP addresses</a:t>
            </a:r>
          </a:p>
        </p:txBody>
      </p:sp>
      <p:sp>
        <p:nvSpPr>
          <p:cNvPr id="13" name="Rectangle 12">
            <a:extLst>
              <a:ext uri="{FF2B5EF4-FFF2-40B4-BE49-F238E27FC236}">
                <a16:creationId xmlns:a16="http://schemas.microsoft.com/office/drawing/2014/main" id="{3F492820-9087-463E-978D-144E6A64FB1B}"/>
              </a:ext>
            </a:extLst>
          </p:cNvPr>
          <p:cNvSpPr/>
          <p:nvPr/>
        </p:nvSpPr>
        <p:spPr>
          <a:xfrm>
            <a:off x="235915" y="3479776"/>
            <a:ext cx="4926020" cy="4993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Impossible travel to atypical locations</a:t>
            </a:r>
          </a:p>
        </p:txBody>
      </p:sp>
      <p:sp>
        <p:nvSpPr>
          <p:cNvPr id="15" name="Rectangle 14">
            <a:extLst>
              <a:ext uri="{FF2B5EF4-FFF2-40B4-BE49-F238E27FC236}">
                <a16:creationId xmlns:a16="http://schemas.microsoft.com/office/drawing/2014/main" id="{A0898A48-BB01-4666-9B78-2BF16A5B5CD6}"/>
              </a:ext>
            </a:extLst>
          </p:cNvPr>
          <p:cNvSpPr/>
          <p:nvPr/>
        </p:nvSpPr>
        <p:spPr>
          <a:xfrm>
            <a:off x="235915" y="4160867"/>
            <a:ext cx="4926020" cy="4993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Sign in from unfamiliar locations</a:t>
            </a:r>
          </a:p>
        </p:txBody>
      </p:sp>
      <p:sp>
        <p:nvSpPr>
          <p:cNvPr id="17" name="Rectangle 16">
            <a:extLst>
              <a:ext uri="{FF2B5EF4-FFF2-40B4-BE49-F238E27FC236}">
                <a16:creationId xmlns:a16="http://schemas.microsoft.com/office/drawing/2014/main" id="{1EADAF7F-ADD1-4469-887C-B13216CC62F4}"/>
              </a:ext>
            </a:extLst>
          </p:cNvPr>
          <p:cNvSpPr/>
          <p:nvPr/>
        </p:nvSpPr>
        <p:spPr>
          <a:xfrm>
            <a:off x="235915" y="4841958"/>
            <a:ext cx="4926020" cy="4993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Sign in from infected devices</a:t>
            </a:r>
          </a:p>
        </p:txBody>
      </p:sp>
      <p:sp>
        <p:nvSpPr>
          <p:cNvPr id="19" name="Rectangle 18">
            <a:extLst>
              <a:ext uri="{FF2B5EF4-FFF2-40B4-BE49-F238E27FC236}">
                <a16:creationId xmlns:a16="http://schemas.microsoft.com/office/drawing/2014/main" id="{F6212CBC-6386-49E5-98E6-DD00164A6A00}"/>
              </a:ext>
            </a:extLst>
          </p:cNvPr>
          <p:cNvSpPr/>
          <p:nvPr/>
        </p:nvSpPr>
        <p:spPr>
          <a:xfrm>
            <a:off x="235915" y="5523048"/>
            <a:ext cx="4926020" cy="87775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Sign in from IP addresses with suspicious activity</a:t>
            </a:r>
          </a:p>
        </p:txBody>
      </p:sp>
      <p:sp>
        <p:nvSpPr>
          <p:cNvPr id="23" name="Rectangle 22">
            <a:extLst>
              <a:ext uri="{FF2B5EF4-FFF2-40B4-BE49-F238E27FC236}">
                <a16:creationId xmlns:a16="http://schemas.microsoft.com/office/drawing/2014/main" id="{8B661B35-0176-4E5F-B095-26A8BB931411}"/>
              </a:ext>
              <a:ext uri="{C183D7F6-B498-43B3-948B-1728B52AA6E4}">
                <adec:decorative xmlns:adec="http://schemas.microsoft.com/office/drawing/2017/decorative" val="1"/>
              </a:ext>
            </a:extLst>
          </p:cNvPr>
          <p:cNvSpPr/>
          <p:nvPr/>
        </p:nvSpPr>
        <p:spPr bwMode="auto">
          <a:xfrm>
            <a:off x="5161935" y="2236303"/>
            <a:ext cx="6972156" cy="416449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Screenshot from the Identity Protection blade showing the count of each type of risk in the system.">
            <a:extLst>
              <a:ext uri="{FF2B5EF4-FFF2-40B4-BE49-F238E27FC236}">
                <a16:creationId xmlns:a16="http://schemas.microsoft.com/office/drawing/2014/main" id="{A554CA02-6A66-4673-95DB-C233F70AE049}"/>
              </a:ext>
            </a:extLst>
          </p:cNvPr>
          <p:cNvPicPr>
            <a:picLocks noChangeAspect="1"/>
          </p:cNvPicPr>
          <p:nvPr/>
        </p:nvPicPr>
        <p:blipFill>
          <a:blip r:embed="rId3"/>
          <a:stretch>
            <a:fillRect/>
          </a:stretch>
        </p:blipFill>
        <p:spPr>
          <a:xfrm>
            <a:off x="6738250" y="2289725"/>
            <a:ext cx="3819525" cy="4057650"/>
          </a:xfrm>
          <a:prstGeom prst="rect">
            <a:avLst/>
          </a:prstGeom>
        </p:spPr>
      </p:pic>
    </p:spTree>
    <p:extLst>
      <p:ext uri="{BB962C8B-B14F-4D97-AF65-F5344CB8AC3E}">
        <p14:creationId xmlns:p14="http://schemas.microsoft.com/office/powerpoint/2010/main" val="20116085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F2C2D-D0EA-4A70-8548-5B7056D5C136}"/>
              </a:ext>
            </a:extLst>
          </p:cNvPr>
          <p:cNvSpPr>
            <a:spLocks noGrp="1"/>
          </p:cNvSpPr>
          <p:nvPr>
            <p:ph type="title"/>
          </p:nvPr>
        </p:nvSpPr>
        <p:spPr/>
        <p:txBody>
          <a:bodyPr/>
          <a:lstStyle/>
          <a:p>
            <a:r>
              <a:rPr lang="en-US">
                <a:cs typeface="Segoe UI"/>
              </a:rPr>
              <a:t>User Risk Policy</a:t>
            </a:r>
            <a:endParaRPr lang="en-US"/>
          </a:p>
        </p:txBody>
      </p:sp>
      <p:pic>
        <p:nvPicPr>
          <p:cNvPr id="4" name="Picture 4" descr="Risk levels provide access to based on user risk policy">
            <a:extLst>
              <a:ext uri="{FF2B5EF4-FFF2-40B4-BE49-F238E27FC236}">
                <a16:creationId xmlns:a16="http://schemas.microsoft.com/office/drawing/2014/main" id="{707F5A06-637E-437A-817E-643C5317188C}"/>
              </a:ext>
            </a:extLst>
          </p:cNvPr>
          <p:cNvPicPr>
            <a:picLocks noChangeAspect="1"/>
          </p:cNvPicPr>
          <p:nvPr/>
        </p:nvPicPr>
        <p:blipFill>
          <a:blip r:embed="rId3"/>
          <a:stretch>
            <a:fillRect/>
          </a:stretch>
        </p:blipFill>
        <p:spPr>
          <a:xfrm>
            <a:off x="1341583" y="1500791"/>
            <a:ext cx="9508835" cy="2251598"/>
          </a:xfrm>
          <a:prstGeom prst="rect">
            <a:avLst/>
          </a:prstGeom>
        </p:spPr>
      </p:pic>
      <p:sp>
        <p:nvSpPr>
          <p:cNvPr id="6" name="Rectangle 5">
            <a:extLst>
              <a:ext uri="{FF2B5EF4-FFF2-40B4-BE49-F238E27FC236}">
                <a16:creationId xmlns:a16="http://schemas.microsoft.com/office/drawing/2014/main" id="{CE55BC9D-7C99-41C6-A8F0-E1C2C99AD0BF}"/>
              </a:ext>
            </a:extLst>
          </p:cNvPr>
          <p:cNvSpPr/>
          <p:nvPr/>
        </p:nvSpPr>
        <p:spPr>
          <a:xfrm>
            <a:off x="566498" y="4478512"/>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Applied to user sign-ins</a:t>
            </a:r>
          </a:p>
        </p:txBody>
      </p:sp>
      <p:sp>
        <p:nvSpPr>
          <p:cNvPr id="8" name="Rectangle 7">
            <a:extLst>
              <a:ext uri="{FF2B5EF4-FFF2-40B4-BE49-F238E27FC236}">
                <a16:creationId xmlns:a16="http://schemas.microsoft.com/office/drawing/2014/main" id="{D76BFE3E-ECC0-41A0-BF54-07790EA1246B}"/>
              </a:ext>
            </a:extLst>
          </p:cNvPr>
          <p:cNvSpPr/>
          <p:nvPr/>
        </p:nvSpPr>
        <p:spPr>
          <a:xfrm>
            <a:off x="566498" y="5643395"/>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Automatically respond based on a specific user’s risk level</a:t>
            </a:r>
          </a:p>
        </p:txBody>
      </p:sp>
      <p:sp>
        <p:nvSpPr>
          <p:cNvPr id="10" name="Rectangle 9">
            <a:extLst>
              <a:ext uri="{FF2B5EF4-FFF2-40B4-BE49-F238E27FC236}">
                <a16:creationId xmlns:a16="http://schemas.microsoft.com/office/drawing/2014/main" id="{B355E687-238B-47C6-96F5-D2737A8B5FB7}"/>
              </a:ext>
            </a:extLst>
          </p:cNvPr>
          <p:cNvSpPr/>
          <p:nvPr/>
        </p:nvSpPr>
        <p:spPr>
          <a:xfrm>
            <a:off x="4349042" y="4478511"/>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 the condition (risk level) and action (block or allow)</a:t>
            </a:r>
          </a:p>
        </p:txBody>
      </p:sp>
      <p:sp>
        <p:nvSpPr>
          <p:cNvPr id="12" name="Rectangle 11">
            <a:extLst>
              <a:ext uri="{FF2B5EF4-FFF2-40B4-BE49-F238E27FC236}">
                <a16:creationId xmlns:a16="http://schemas.microsoft.com/office/drawing/2014/main" id="{0CB196B8-10BA-4563-AEF7-B49C86C0F818}"/>
              </a:ext>
            </a:extLst>
          </p:cNvPr>
          <p:cNvSpPr/>
          <p:nvPr/>
        </p:nvSpPr>
        <p:spPr>
          <a:xfrm>
            <a:off x="4349042" y="5643393"/>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 high threshold during policy roll out</a:t>
            </a:r>
          </a:p>
        </p:txBody>
      </p:sp>
      <p:sp>
        <p:nvSpPr>
          <p:cNvPr id="14" name="Rectangle 13">
            <a:extLst>
              <a:ext uri="{FF2B5EF4-FFF2-40B4-BE49-F238E27FC236}">
                <a16:creationId xmlns:a16="http://schemas.microsoft.com/office/drawing/2014/main" id="{5BADF1A3-8B2E-476E-A580-0F3890228DCF}"/>
              </a:ext>
            </a:extLst>
          </p:cNvPr>
          <p:cNvSpPr/>
          <p:nvPr/>
        </p:nvSpPr>
        <p:spPr>
          <a:xfrm>
            <a:off x="8112868" y="4992395"/>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 low threshold for greater security</a:t>
            </a:r>
          </a:p>
        </p:txBody>
      </p:sp>
      <p:sp>
        <p:nvSpPr>
          <p:cNvPr id="17" name="Rectangle 16">
            <a:extLst>
              <a:ext uri="{FF2B5EF4-FFF2-40B4-BE49-F238E27FC236}">
                <a16:creationId xmlns:a16="http://schemas.microsoft.com/office/drawing/2014/main" id="{F45F3222-18BD-4299-9AC9-13ABF83A20C3}"/>
              </a:ext>
              <a:ext uri="{C183D7F6-B498-43B3-948B-1728B52AA6E4}">
                <adec:decorative xmlns:adec="http://schemas.microsoft.com/office/drawing/2017/decorative" val="1"/>
              </a:ext>
            </a:extLst>
          </p:cNvPr>
          <p:cNvSpPr/>
          <p:nvPr/>
        </p:nvSpPr>
        <p:spPr bwMode="auto">
          <a:xfrm>
            <a:off x="639665" y="1034735"/>
            <a:ext cx="11018520" cy="330666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6842033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2E6F7-8671-4CA9-ADB0-051E60655FEE}"/>
              </a:ext>
            </a:extLst>
          </p:cNvPr>
          <p:cNvSpPr>
            <a:spLocks noGrp="1"/>
          </p:cNvSpPr>
          <p:nvPr>
            <p:ph type="title"/>
          </p:nvPr>
        </p:nvSpPr>
        <p:spPr/>
        <p:txBody>
          <a:bodyPr/>
          <a:lstStyle/>
          <a:p>
            <a:r>
              <a:rPr lang="en-US">
                <a:cs typeface="Segoe UI"/>
              </a:rPr>
              <a:t>Sign-in Risk Policy</a:t>
            </a:r>
            <a:endParaRPr lang="en-US"/>
          </a:p>
        </p:txBody>
      </p:sp>
      <p:pic>
        <p:nvPicPr>
          <p:cNvPr id="4" name="Picture 4" descr="Sign-in risk levels are applied to block or allow access.">
            <a:extLst>
              <a:ext uri="{FF2B5EF4-FFF2-40B4-BE49-F238E27FC236}">
                <a16:creationId xmlns:a16="http://schemas.microsoft.com/office/drawing/2014/main" id="{9AFC86D4-C324-4905-A3E7-1AC19AC071B7}"/>
              </a:ext>
            </a:extLst>
          </p:cNvPr>
          <p:cNvPicPr>
            <a:picLocks noChangeAspect="1"/>
          </p:cNvPicPr>
          <p:nvPr/>
        </p:nvPicPr>
        <p:blipFill>
          <a:blip r:embed="rId3"/>
          <a:stretch>
            <a:fillRect/>
          </a:stretch>
        </p:blipFill>
        <p:spPr>
          <a:xfrm>
            <a:off x="854254" y="1461166"/>
            <a:ext cx="10589342" cy="2453797"/>
          </a:xfrm>
          <a:prstGeom prst="rect">
            <a:avLst/>
          </a:prstGeom>
        </p:spPr>
      </p:pic>
      <p:sp>
        <p:nvSpPr>
          <p:cNvPr id="6" name="Rectangle 5">
            <a:extLst>
              <a:ext uri="{FF2B5EF4-FFF2-40B4-BE49-F238E27FC236}">
                <a16:creationId xmlns:a16="http://schemas.microsoft.com/office/drawing/2014/main" id="{6EB97B8C-3998-4F5E-BD45-D8F457F53891}"/>
              </a:ext>
            </a:extLst>
          </p:cNvPr>
          <p:cNvSpPr/>
          <p:nvPr/>
        </p:nvSpPr>
        <p:spPr>
          <a:xfrm>
            <a:off x="917276" y="4517132"/>
            <a:ext cx="5040763"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Applied to all browser traffic and sign-ins using modern authentication</a:t>
            </a:r>
          </a:p>
        </p:txBody>
      </p:sp>
      <p:sp>
        <p:nvSpPr>
          <p:cNvPr id="8" name="Rectangle 7">
            <a:extLst>
              <a:ext uri="{FF2B5EF4-FFF2-40B4-BE49-F238E27FC236}">
                <a16:creationId xmlns:a16="http://schemas.microsoft.com/office/drawing/2014/main" id="{00B2B498-93F3-449E-8805-70CC2A4A8923}"/>
              </a:ext>
            </a:extLst>
          </p:cNvPr>
          <p:cNvSpPr/>
          <p:nvPr/>
        </p:nvSpPr>
        <p:spPr>
          <a:xfrm>
            <a:off x="917276" y="5682015"/>
            <a:ext cx="5040763"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Automatically respond to a specific risk level</a:t>
            </a:r>
          </a:p>
        </p:txBody>
      </p:sp>
      <p:sp>
        <p:nvSpPr>
          <p:cNvPr id="10" name="Rectangle 9">
            <a:extLst>
              <a:ext uri="{FF2B5EF4-FFF2-40B4-BE49-F238E27FC236}">
                <a16:creationId xmlns:a16="http://schemas.microsoft.com/office/drawing/2014/main" id="{2D362E56-14CD-475E-996C-55B571E23905}"/>
              </a:ext>
            </a:extLst>
          </p:cNvPr>
          <p:cNvSpPr/>
          <p:nvPr/>
        </p:nvSpPr>
        <p:spPr>
          <a:xfrm>
            <a:off x="6246668" y="4517131"/>
            <a:ext cx="5040764"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 the condition (risk level) and action (block or allow)</a:t>
            </a:r>
          </a:p>
        </p:txBody>
      </p:sp>
      <p:sp>
        <p:nvSpPr>
          <p:cNvPr id="12" name="Rectangle 11">
            <a:extLst>
              <a:ext uri="{FF2B5EF4-FFF2-40B4-BE49-F238E27FC236}">
                <a16:creationId xmlns:a16="http://schemas.microsoft.com/office/drawing/2014/main" id="{569142A3-065B-48F4-9889-25AC9601EF7F}"/>
              </a:ext>
            </a:extLst>
          </p:cNvPr>
          <p:cNvSpPr/>
          <p:nvPr/>
        </p:nvSpPr>
        <p:spPr>
          <a:xfrm>
            <a:off x="6246668" y="5682013"/>
            <a:ext cx="5040764"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Target all policies to specific users – omit certain types of users</a:t>
            </a:r>
          </a:p>
        </p:txBody>
      </p:sp>
      <p:sp>
        <p:nvSpPr>
          <p:cNvPr id="14" name="Rectangle 13">
            <a:extLst>
              <a:ext uri="{FF2B5EF4-FFF2-40B4-BE49-F238E27FC236}">
                <a16:creationId xmlns:a16="http://schemas.microsoft.com/office/drawing/2014/main" id="{6AB3E557-22CA-4F22-A3EF-523702CBC3C9}"/>
              </a:ext>
              <a:ext uri="{C183D7F6-B498-43B3-948B-1728B52AA6E4}">
                <adec:decorative xmlns:adec="http://schemas.microsoft.com/office/drawing/2017/decorative" val="1"/>
              </a:ext>
            </a:extLst>
          </p:cNvPr>
          <p:cNvSpPr/>
          <p:nvPr/>
        </p:nvSpPr>
        <p:spPr bwMode="auto">
          <a:xfrm>
            <a:off x="639665" y="1034735"/>
            <a:ext cx="11018520" cy="330666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7953181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D94034-BCBF-45A8-ACA7-9AA55FD467C2}"/>
              </a:ext>
            </a:extLst>
          </p:cNvPr>
          <p:cNvSpPr>
            <a:spLocks noGrp="1"/>
          </p:cNvSpPr>
          <p:nvPr>
            <p:ph type="title"/>
          </p:nvPr>
        </p:nvSpPr>
        <p:spPr/>
        <p:txBody>
          <a:bodyPr/>
          <a:lstStyle/>
          <a:p>
            <a:r>
              <a:rPr lang="en-US" dirty="0"/>
              <a:t>Azure MFA Concepts</a:t>
            </a:r>
          </a:p>
        </p:txBody>
      </p:sp>
      <p:sp>
        <p:nvSpPr>
          <p:cNvPr id="13" name="Rectangle 12">
            <a:extLst>
              <a:ext uri="{FF2B5EF4-FFF2-40B4-BE49-F238E27FC236}">
                <a16:creationId xmlns:a16="http://schemas.microsoft.com/office/drawing/2014/main" id="{79BBC53D-B777-4A04-9E65-6D254DAC47F1}"/>
              </a:ext>
            </a:extLst>
          </p:cNvPr>
          <p:cNvSpPr/>
          <p:nvPr/>
        </p:nvSpPr>
        <p:spPr>
          <a:xfrm>
            <a:off x="588263" y="1415293"/>
            <a:ext cx="4069462" cy="136681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The security of MFA two-step verification lies in its layered approach</a:t>
            </a:r>
          </a:p>
        </p:txBody>
      </p:sp>
      <p:sp>
        <p:nvSpPr>
          <p:cNvPr id="15" name="Rectangle 14">
            <a:extLst>
              <a:ext uri="{FF2B5EF4-FFF2-40B4-BE49-F238E27FC236}">
                <a16:creationId xmlns:a16="http://schemas.microsoft.com/office/drawing/2014/main" id="{FE232930-E278-4CC2-8967-119993C1C1F8}"/>
              </a:ext>
            </a:extLst>
          </p:cNvPr>
          <p:cNvSpPr/>
          <p:nvPr/>
        </p:nvSpPr>
        <p:spPr>
          <a:xfrm>
            <a:off x="588262" y="2990380"/>
            <a:ext cx="4069463" cy="33034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9144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Authentication methods include:</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Something you know (typically a password)</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Something you have (a trusted device that is not easily duplicated, like a phone)</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Something you are (biometrics)</a:t>
            </a:r>
          </a:p>
        </p:txBody>
      </p:sp>
      <p:grpSp>
        <p:nvGrpSpPr>
          <p:cNvPr id="11" name="Group 10" descr="Types of authentication including phone, USB, password, smart card, and certificate. ">
            <a:extLst>
              <a:ext uri="{FF2B5EF4-FFF2-40B4-BE49-F238E27FC236}">
                <a16:creationId xmlns:a16="http://schemas.microsoft.com/office/drawing/2014/main" id="{F40E231B-646E-4BDE-B4EC-716064518BB3}"/>
              </a:ext>
            </a:extLst>
          </p:cNvPr>
          <p:cNvGrpSpPr/>
          <p:nvPr/>
        </p:nvGrpSpPr>
        <p:grpSpPr>
          <a:xfrm>
            <a:off x="5472111" y="1903783"/>
            <a:ext cx="5915025" cy="3679155"/>
            <a:chOff x="5922097" y="1232777"/>
            <a:chExt cx="5915025" cy="3679155"/>
          </a:xfrm>
        </p:grpSpPr>
        <p:pic>
          <p:nvPicPr>
            <p:cNvPr id="7" name="Picture 6">
              <a:extLst>
                <a:ext uri="{FF2B5EF4-FFF2-40B4-BE49-F238E27FC236}">
                  <a16:creationId xmlns:a16="http://schemas.microsoft.com/office/drawing/2014/main" id="{725A5B2B-64BE-4391-AE62-0CD78744E226}"/>
                </a:ext>
              </a:extLst>
            </p:cNvPr>
            <p:cNvPicPr>
              <a:picLocks noChangeAspect="1"/>
            </p:cNvPicPr>
            <p:nvPr/>
          </p:nvPicPr>
          <p:blipFill>
            <a:blip r:embed="rId3"/>
            <a:stretch>
              <a:fillRect/>
            </a:stretch>
          </p:blipFill>
          <p:spPr>
            <a:xfrm>
              <a:off x="5922097" y="1232777"/>
              <a:ext cx="5915025" cy="1962150"/>
            </a:xfrm>
            <a:prstGeom prst="rect">
              <a:avLst/>
            </a:prstGeom>
          </p:spPr>
        </p:pic>
        <p:pic>
          <p:nvPicPr>
            <p:cNvPr id="9" name="Picture 8">
              <a:extLst>
                <a:ext uri="{FF2B5EF4-FFF2-40B4-BE49-F238E27FC236}">
                  <a16:creationId xmlns:a16="http://schemas.microsoft.com/office/drawing/2014/main" id="{ADCF12E1-EE71-4780-9AD6-B945167BCEC4}"/>
                </a:ext>
              </a:extLst>
            </p:cNvPr>
            <p:cNvPicPr>
              <a:picLocks noChangeAspect="1"/>
            </p:cNvPicPr>
            <p:nvPr/>
          </p:nvPicPr>
          <p:blipFill>
            <a:blip r:embed="rId4"/>
            <a:stretch>
              <a:fillRect/>
            </a:stretch>
          </p:blipFill>
          <p:spPr>
            <a:xfrm>
              <a:off x="6615112" y="3416507"/>
              <a:ext cx="4714875" cy="1495425"/>
            </a:xfrm>
            <a:prstGeom prst="rect">
              <a:avLst/>
            </a:prstGeom>
          </p:spPr>
        </p:pic>
      </p:grpSp>
      <p:sp>
        <p:nvSpPr>
          <p:cNvPr id="17" name="Rectangle 16">
            <a:extLst>
              <a:ext uri="{FF2B5EF4-FFF2-40B4-BE49-F238E27FC236}">
                <a16:creationId xmlns:a16="http://schemas.microsoft.com/office/drawing/2014/main" id="{FDFE1F8B-E7B1-456F-8BC0-EC717A9E232C}"/>
              </a:ext>
              <a:ext uri="{C183D7F6-B498-43B3-948B-1728B52AA6E4}">
                <adec:decorative xmlns:adec="http://schemas.microsoft.com/office/drawing/2017/decorative" val="1"/>
              </a:ext>
            </a:extLst>
          </p:cNvPr>
          <p:cNvSpPr/>
          <p:nvPr/>
        </p:nvSpPr>
        <p:spPr bwMode="auto">
          <a:xfrm>
            <a:off x="4895850" y="1415293"/>
            <a:ext cx="7067549" cy="487850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2086661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16319-DEA2-46D7-9EEF-96F74DE4B717}"/>
              </a:ext>
            </a:extLst>
          </p:cNvPr>
          <p:cNvSpPr>
            <a:spLocks noGrp="1"/>
          </p:cNvSpPr>
          <p:nvPr>
            <p:ph type="title"/>
          </p:nvPr>
        </p:nvSpPr>
        <p:spPr/>
        <p:txBody>
          <a:bodyPr/>
          <a:lstStyle/>
          <a:p>
            <a:r>
              <a:rPr lang="en-US"/>
              <a:t>Enabling MFA</a:t>
            </a:r>
          </a:p>
        </p:txBody>
      </p:sp>
      <p:sp>
        <p:nvSpPr>
          <p:cNvPr id="3" name="Rectangle 2">
            <a:extLst>
              <a:ext uri="{FF2B5EF4-FFF2-40B4-BE49-F238E27FC236}">
                <a16:creationId xmlns:a16="http://schemas.microsoft.com/office/drawing/2014/main" id="{A3B1F1C2-C2A2-4E3F-987F-32037DC137EA}"/>
              </a:ext>
            </a:extLst>
          </p:cNvPr>
          <p:cNvSpPr/>
          <p:nvPr/>
        </p:nvSpPr>
        <p:spPr>
          <a:xfrm>
            <a:off x="588263" y="1197483"/>
            <a:ext cx="3747754" cy="107235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Select the users that you want to modify and enable for MFA</a:t>
            </a:r>
          </a:p>
        </p:txBody>
      </p:sp>
      <p:sp>
        <p:nvSpPr>
          <p:cNvPr id="4" name="Rectangle 3">
            <a:extLst>
              <a:ext uri="{FF2B5EF4-FFF2-40B4-BE49-F238E27FC236}">
                <a16:creationId xmlns:a16="http://schemas.microsoft.com/office/drawing/2014/main" id="{97F3070C-38DA-4A2E-A64E-C35C4245C079}"/>
              </a:ext>
            </a:extLst>
          </p:cNvPr>
          <p:cNvSpPr/>
          <p:nvPr/>
        </p:nvSpPr>
        <p:spPr>
          <a:xfrm>
            <a:off x="588263" y="2393663"/>
            <a:ext cx="3747754" cy="12163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User states can be Enabled,  </a:t>
            </a:r>
          </a:p>
          <a:p>
            <a:pPr marL="0" marR="0" lvl="0" indent="0" defTabSz="1066800" eaLnBrk="1" fontAlgn="auto" latinLnBrk="0" hangingPunct="1">
              <a:lnSpc>
                <a:spcPct val="100000"/>
              </a:lnSpc>
              <a:spcBef>
                <a:spcPct val="0"/>
              </a:spcBef>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Enforced, or Disabled</a:t>
            </a:r>
          </a:p>
        </p:txBody>
      </p:sp>
      <p:sp>
        <p:nvSpPr>
          <p:cNvPr id="12" name="Rectangle 11">
            <a:extLst>
              <a:ext uri="{FF2B5EF4-FFF2-40B4-BE49-F238E27FC236}">
                <a16:creationId xmlns:a16="http://schemas.microsoft.com/office/drawing/2014/main" id="{FC7E882B-ADB4-426E-BE43-C808BF1446B9}"/>
              </a:ext>
            </a:extLst>
          </p:cNvPr>
          <p:cNvSpPr/>
          <p:nvPr/>
        </p:nvSpPr>
        <p:spPr>
          <a:xfrm>
            <a:off x="588263" y="3733800"/>
            <a:ext cx="3747754" cy="15906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On first-time sign-in, after MFA has been enabled, users are prompted to configure their MFA settings</a:t>
            </a:r>
          </a:p>
        </p:txBody>
      </p:sp>
      <p:sp>
        <p:nvSpPr>
          <p:cNvPr id="10" name="Rectangle 9">
            <a:extLst>
              <a:ext uri="{FF2B5EF4-FFF2-40B4-BE49-F238E27FC236}">
                <a16:creationId xmlns:a16="http://schemas.microsoft.com/office/drawing/2014/main" id="{D792ADB8-8BC5-475D-88F2-75A4CAF756B0}"/>
              </a:ext>
            </a:extLst>
          </p:cNvPr>
          <p:cNvSpPr/>
          <p:nvPr/>
        </p:nvSpPr>
        <p:spPr>
          <a:xfrm>
            <a:off x="588263" y="5450967"/>
            <a:ext cx="3747754" cy="11781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R="0" lvl="0" defTabSz="1066800" eaLnBrk="1" fontAlgn="auto" latinLnBrk="0" hangingPunct="1">
              <a:lnSpc>
                <a:spcPct val="100000"/>
              </a:lnSpc>
              <a:spcBef>
                <a:spcPct val="0"/>
              </a:spcBef>
              <a:spcAft>
                <a:spcPct val="35000"/>
              </a:spcAft>
              <a:buClrTx/>
              <a:buSzTx/>
              <a:tabLst/>
              <a:defRPr/>
            </a:pPr>
            <a:r>
              <a:rPr lang="en-US" sz="2000" kern="0" dirty="0">
                <a:latin typeface="Segoe UI"/>
                <a:ea typeface="+mn-ea"/>
                <a:cs typeface="+mn-cs"/>
              </a:rPr>
              <a:t>Azure MFA is included free of charge for global administrator security</a:t>
            </a:r>
          </a:p>
        </p:txBody>
      </p:sp>
      <p:pic>
        <p:nvPicPr>
          <p:cNvPr id="7" name="Picture 6" descr="Screenshot of the multi-factor authentication user page. Several users are selected. Drop-downs are shown for Views and Multi-Factor Auth status.">
            <a:extLst>
              <a:ext uri="{FF2B5EF4-FFF2-40B4-BE49-F238E27FC236}">
                <a16:creationId xmlns:a16="http://schemas.microsoft.com/office/drawing/2014/main" id="{F0CDEA76-8075-4ABE-872A-06098F2358B1}"/>
              </a:ext>
            </a:extLst>
          </p:cNvPr>
          <p:cNvPicPr>
            <a:picLocks noChangeAspect="1"/>
          </p:cNvPicPr>
          <p:nvPr/>
        </p:nvPicPr>
        <p:blipFill rotWithShape="1">
          <a:blip r:embed="rId3"/>
          <a:srcRect l="965" r="1206"/>
          <a:stretch/>
        </p:blipFill>
        <p:spPr>
          <a:xfrm>
            <a:off x="5026768" y="1447533"/>
            <a:ext cx="6177064" cy="4931554"/>
          </a:xfrm>
          <a:prstGeom prst="rect">
            <a:avLst/>
          </a:prstGeom>
        </p:spPr>
      </p:pic>
      <p:sp>
        <p:nvSpPr>
          <p:cNvPr id="15" name="Rectangle 14">
            <a:extLst>
              <a:ext uri="{FF2B5EF4-FFF2-40B4-BE49-F238E27FC236}">
                <a16:creationId xmlns:a16="http://schemas.microsoft.com/office/drawing/2014/main" id="{1214A954-6129-4B71-B025-985F8C1D1277}"/>
              </a:ext>
              <a:ext uri="{C183D7F6-B498-43B3-948B-1728B52AA6E4}">
                <adec:decorative xmlns:adec="http://schemas.microsoft.com/office/drawing/2017/decorative" val="1"/>
              </a:ext>
            </a:extLst>
          </p:cNvPr>
          <p:cNvSpPr/>
          <p:nvPr/>
        </p:nvSpPr>
        <p:spPr bwMode="auto">
          <a:xfrm>
            <a:off x="4514850" y="1197482"/>
            <a:ext cx="7200900" cy="543165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6706921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0454E-3B90-47F5-83E5-1DA57A46368E}"/>
              </a:ext>
            </a:extLst>
          </p:cNvPr>
          <p:cNvSpPr>
            <a:spLocks noGrp="1"/>
          </p:cNvSpPr>
          <p:nvPr>
            <p:ph type="title"/>
          </p:nvPr>
        </p:nvSpPr>
        <p:spPr/>
        <p:txBody>
          <a:bodyPr/>
          <a:lstStyle/>
          <a:p>
            <a:r>
              <a:rPr lang="en-US"/>
              <a:t>MFA Settings</a:t>
            </a:r>
          </a:p>
        </p:txBody>
      </p:sp>
      <p:sp>
        <p:nvSpPr>
          <p:cNvPr id="4" name="Rectangle 3">
            <a:extLst>
              <a:ext uri="{FF2B5EF4-FFF2-40B4-BE49-F238E27FC236}">
                <a16:creationId xmlns:a16="http://schemas.microsoft.com/office/drawing/2014/main" id="{A10779C6-8D37-4900-81DE-0277545040CC}"/>
              </a:ext>
            </a:extLst>
          </p:cNvPr>
          <p:cNvSpPr/>
          <p:nvPr/>
        </p:nvSpPr>
        <p:spPr>
          <a:xfrm>
            <a:off x="639038" y="1255149"/>
            <a:ext cx="3747754" cy="15906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Account Lockout – temporarily lock accounts if too many denied authentication attempts occur.</a:t>
            </a:r>
          </a:p>
        </p:txBody>
      </p:sp>
      <p:sp>
        <p:nvSpPr>
          <p:cNvPr id="8" name="Rectangle 7">
            <a:extLst>
              <a:ext uri="{FF2B5EF4-FFF2-40B4-BE49-F238E27FC236}">
                <a16:creationId xmlns:a16="http://schemas.microsoft.com/office/drawing/2014/main" id="{EE1BF5B3-5753-435A-ACA9-7C250662B713}"/>
              </a:ext>
            </a:extLst>
          </p:cNvPr>
          <p:cNvSpPr/>
          <p:nvPr/>
        </p:nvSpPr>
        <p:spPr>
          <a:xfrm>
            <a:off x="639038" y="3033712"/>
            <a:ext cx="3747754" cy="15906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Block/Unblock Users – block specific users from being able to receive MFA requests.</a:t>
            </a:r>
          </a:p>
        </p:txBody>
      </p:sp>
      <p:sp>
        <p:nvSpPr>
          <p:cNvPr id="10" name="Rectangle 9">
            <a:extLst>
              <a:ext uri="{FF2B5EF4-FFF2-40B4-BE49-F238E27FC236}">
                <a16:creationId xmlns:a16="http://schemas.microsoft.com/office/drawing/2014/main" id="{A3A67FBE-1268-4285-B67C-F21B86F07727}"/>
              </a:ext>
            </a:extLst>
          </p:cNvPr>
          <p:cNvSpPr/>
          <p:nvPr/>
        </p:nvSpPr>
        <p:spPr>
          <a:xfrm>
            <a:off x="639038" y="4718331"/>
            <a:ext cx="3747754" cy="15906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Fraud Alerts - Users can report fraudulent attempts to access their resources</a:t>
            </a:r>
          </a:p>
        </p:txBody>
      </p:sp>
      <p:sp>
        <p:nvSpPr>
          <p:cNvPr id="12" name="Rectangle 11">
            <a:extLst>
              <a:ext uri="{FF2B5EF4-FFF2-40B4-BE49-F238E27FC236}">
                <a16:creationId xmlns:a16="http://schemas.microsoft.com/office/drawing/2014/main" id="{3DE4E806-83EF-4A11-A93D-C3DDCB48AFDA}"/>
              </a:ext>
              <a:ext uri="{C183D7F6-B498-43B3-948B-1728B52AA6E4}">
                <adec:decorative xmlns:adec="http://schemas.microsoft.com/office/drawing/2017/decorative" val="1"/>
              </a:ext>
            </a:extLst>
          </p:cNvPr>
          <p:cNvSpPr/>
          <p:nvPr/>
        </p:nvSpPr>
        <p:spPr bwMode="auto">
          <a:xfrm>
            <a:off x="4685286" y="1255149"/>
            <a:ext cx="7078089" cy="505385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Screenshot of MFA Getting Started page. Fraud alert, Additional Cloud MFA settings, Notifications, and other settings are available.">
            <a:extLst>
              <a:ext uri="{FF2B5EF4-FFF2-40B4-BE49-F238E27FC236}">
                <a16:creationId xmlns:a16="http://schemas.microsoft.com/office/drawing/2014/main" id="{DF03F9BC-707F-4080-A3D3-9B392C40981F}"/>
              </a:ext>
            </a:extLst>
          </p:cNvPr>
          <p:cNvPicPr>
            <a:picLocks noChangeAspect="1"/>
          </p:cNvPicPr>
          <p:nvPr/>
        </p:nvPicPr>
        <p:blipFill>
          <a:blip r:embed="rId3"/>
          <a:stretch>
            <a:fillRect/>
          </a:stretch>
        </p:blipFill>
        <p:spPr>
          <a:xfrm>
            <a:off x="5175904" y="1580835"/>
            <a:ext cx="6096851" cy="4496427"/>
          </a:xfrm>
          <a:prstGeom prst="rect">
            <a:avLst/>
          </a:prstGeom>
        </p:spPr>
      </p:pic>
    </p:spTree>
    <p:extLst>
      <p:ext uri="{BB962C8B-B14F-4D97-AF65-F5344CB8AC3E}">
        <p14:creationId xmlns:p14="http://schemas.microsoft.com/office/powerpoint/2010/main" val="15251743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D5363-CC7A-48A6-9116-14C6C6F20427}"/>
              </a:ext>
            </a:extLst>
          </p:cNvPr>
          <p:cNvSpPr>
            <a:spLocks noGrp="1"/>
          </p:cNvSpPr>
          <p:nvPr>
            <p:ph type="title"/>
          </p:nvPr>
        </p:nvSpPr>
        <p:spPr/>
        <p:txBody>
          <a:bodyPr/>
          <a:lstStyle/>
          <a:p>
            <a:r>
              <a:rPr lang="en-US">
                <a:cs typeface="Segoe UI"/>
              </a:rPr>
              <a:t>Azure AD Conditional Access</a:t>
            </a:r>
            <a:endParaRPr lang="en-US"/>
          </a:p>
        </p:txBody>
      </p:sp>
      <p:sp>
        <p:nvSpPr>
          <p:cNvPr id="4" name="Text Placeholder 3">
            <a:extLst>
              <a:ext uri="{FF2B5EF4-FFF2-40B4-BE49-F238E27FC236}">
                <a16:creationId xmlns:a16="http://schemas.microsoft.com/office/drawing/2014/main" id="{4E87F469-DED9-4724-9053-6B7181135029}"/>
              </a:ext>
            </a:extLst>
          </p:cNvPr>
          <p:cNvSpPr txBox="1">
            <a:spLocks/>
          </p:cNvSpPr>
          <p:nvPr/>
        </p:nvSpPr>
        <p:spPr>
          <a:xfrm>
            <a:off x="0" y="1069869"/>
            <a:ext cx="12192000" cy="914400"/>
          </a:xfrm>
          <a:prstGeom prst="rect">
            <a:avLst/>
          </a:prstGeom>
          <a:solidFill>
            <a:schemeClr val="accent1">
              <a:lumMod val="50000"/>
            </a:schemeClr>
          </a:solidFill>
          <a:ln>
            <a:solidFill>
              <a:schemeClr val="bg1">
                <a:lumMod val="95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chemeClr val="bg1"/>
                </a:solidFill>
                <a:effectLst/>
                <a:uLnTx/>
                <a:uFillTx/>
                <a:latin typeface="Segoe UI"/>
                <a:ea typeface="+mn-ea"/>
                <a:cs typeface="+mn-cs"/>
              </a:rPr>
              <a:t>Identity management is the new control plane</a:t>
            </a:r>
          </a:p>
        </p:txBody>
      </p:sp>
      <p:sp>
        <p:nvSpPr>
          <p:cNvPr id="9" name="Rectangle 8">
            <a:extLst>
              <a:ext uri="{FF2B5EF4-FFF2-40B4-BE49-F238E27FC236}">
                <a16:creationId xmlns:a16="http://schemas.microsoft.com/office/drawing/2014/main" id="{2DA300CB-A211-408D-B35F-0BD61681EF17}"/>
              </a:ext>
            </a:extLst>
          </p:cNvPr>
          <p:cNvSpPr/>
          <p:nvPr/>
        </p:nvSpPr>
        <p:spPr>
          <a:xfrm>
            <a:off x="186968" y="2295751"/>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signals to make an informed decision</a:t>
            </a:r>
          </a:p>
        </p:txBody>
      </p:sp>
      <p:sp>
        <p:nvSpPr>
          <p:cNvPr id="11" name="Rectangle 10">
            <a:extLst>
              <a:ext uri="{FF2B5EF4-FFF2-40B4-BE49-F238E27FC236}">
                <a16:creationId xmlns:a16="http://schemas.microsoft.com/office/drawing/2014/main" id="{BFBBEC02-89FC-4732-9B9A-3862A5186CEB}"/>
              </a:ext>
            </a:extLst>
          </p:cNvPr>
          <p:cNvSpPr/>
          <p:nvPr/>
        </p:nvSpPr>
        <p:spPr>
          <a:xfrm>
            <a:off x="186966" y="3490913"/>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Base the decision on organizational policy</a:t>
            </a:r>
          </a:p>
        </p:txBody>
      </p:sp>
      <p:sp>
        <p:nvSpPr>
          <p:cNvPr id="13" name="Rectangle 12">
            <a:extLst>
              <a:ext uri="{FF2B5EF4-FFF2-40B4-BE49-F238E27FC236}">
                <a16:creationId xmlns:a16="http://schemas.microsoft.com/office/drawing/2014/main" id="{4D600145-6E81-470A-A534-71E5F633D93E}"/>
              </a:ext>
            </a:extLst>
          </p:cNvPr>
          <p:cNvSpPr/>
          <p:nvPr/>
        </p:nvSpPr>
        <p:spPr>
          <a:xfrm>
            <a:off x="186966" y="4785602"/>
            <a:ext cx="3493915" cy="10277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Enforce the decision across resources</a:t>
            </a:r>
          </a:p>
        </p:txBody>
      </p:sp>
      <p:pic>
        <p:nvPicPr>
          <p:cNvPr id="5" name="Picture 5" descr="Signals are used to verify every access attempt to apps and data.">
            <a:extLst>
              <a:ext uri="{FF2B5EF4-FFF2-40B4-BE49-F238E27FC236}">
                <a16:creationId xmlns:a16="http://schemas.microsoft.com/office/drawing/2014/main" id="{E35A45C8-7001-4EA8-B078-A2B0D6393888}"/>
              </a:ext>
            </a:extLst>
          </p:cNvPr>
          <p:cNvPicPr>
            <a:picLocks noChangeAspect="1"/>
          </p:cNvPicPr>
          <p:nvPr/>
        </p:nvPicPr>
        <p:blipFill rotWithShape="1">
          <a:blip r:embed="rId3"/>
          <a:srcRect l="882" t="2027" r="744" b="1781"/>
          <a:stretch/>
        </p:blipFill>
        <p:spPr>
          <a:xfrm>
            <a:off x="4075042" y="2594114"/>
            <a:ext cx="7782341" cy="2743200"/>
          </a:xfrm>
          <a:prstGeom prst="rect">
            <a:avLst/>
          </a:prstGeom>
        </p:spPr>
      </p:pic>
      <p:sp>
        <p:nvSpPr>
          <p:cNvPr id="15" name="Rectangle 14">
            <a:extLst>
              <a:ext uri="{FF2B5EF4-FFF2-40B4-BE49-F238E27FC236}">
                <a16:creationId xmlns:a16="http://schemas.microsoft.com/office/drawing/2014/main" id="{1B07CF56-DECE-437D-B840-E0DC805761EB}"/>
              </a:ext>
              <a:ext uri="{C183D7F6-B498-43B3-948B-1728B52AA6E4}">
                <adec:decorative xmlns:adec="http://schemas.microsoft.com/office/drawing/2017/decorative" val="1"/>
              </a:ext>
            </a:extLst>
          </p:cNvPr>
          <p:cNvSpPr/>
          <p:nvPr/>
        </p:nvSpPr>
        <p:spPr bwMode="auto">
          <a:xfrm>
            <a:off x="3875843" y="2295751"/>
            <a:ext cx="7981540" cy="3517618"/>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8517081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cs typeface="Segoe UI"/>
              </a:rPr>
              <a:t>Conditions</a:t>
            </a:r>
            <a:endParaRPr lang="en-US"/>
          </a:p>
        </p:txBody>
      </p:sp>
      <p:sp>
        <p:nvSpPr>
          <p:cNvPr id="19" name="Rectangle 18">
            <a:extLst>
              <a:ext uri="{FF2B5EF4-FFF2-40B4-BE49-F238E27FC236}">
                <a16:creationId xmlns:a16="http://schemas.microsoft.com/office/drawing/2014/main" id="{2FD8E8AD-0C6E-4F23-B4C6-75D5A888B4FE}"/>
              </a:ext>
              <a:ext uri="{C183D7F6-B498-43B3-948B-1728B52AA6E4}">
                <adec:decorative xmlns:adec="http://schemas.microsoft.com/office/drawing/2017/decorative" val="1"/>
              </a:ext>
            </a:extLst>
          </p:cNvPr>
          <p:cNvSpPr/>
          <p:nvPr/>
        </p:nvSpPr>
        <p:spPr bwMode="auto">
          <a:xfrm>
            <a:off x="427038" y="1220788"/>
            <a:ext cx="11582400" cy="4224740"/>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1" name="Picture 20" descr="A diagram of a Condition to test a user's access. The Condition will allow enforce MFA, or block the users access">
            <a:extLst>
              <a:ext uri="{FF2B5EF4-FFF2-40B4-BE49-F238E27FC236}">
                <a16:creationId xmlns:a16="http://schemas.microsoft.com/office/drawing/2014/main" id="{9E4F52D4-15CA-40CE-90B9-66745EAC8CC1}"/>
              </a:ext>
            </a:extLst>
          </p:cNvPr>
          <p:cNvPicPr>
            <a:picLocks noChangeAspect="1"/>
          </p:cNvPicPr>
          <p:nvPr/>
        </p:nvPicPr>
        <p:blipFill rotWithShape="1">
          <a:blip r:embed="rId3"/>
          <a:srcRect l="888" t="641" r="790" b="641"/>
          <a:stretch/>
        </p:blipFill>
        <p:spPr>
          <a:xfrm>
            <a:off x="649356" y="1456143"/>
            <a:ext cx="8719931" cy="3754032"/>
          </a:xfrm>
          <a:prstGeom prst="rect">
            <a:avLst/>
          </a:prstGeom>
          <a:ln w="6350">
            <a:solidFill>
              <a:srgbClr val="FFFFFF">
                <a:lumMod val="85000"/>
              </a:srgbClr>
            </a:solidFill>
          </a:ln>
        </p:spPr>
        <p:style>
          <a:lnRef idx="0">
            <a:scrgbClr r="0" g="0" b="0"/>
          </a:lnRef>
          <a:fillRef idx="0">
            <a:scrgbClr r="0" g="0" b="0"/>
          </a:fillRef>
          <a:effectRef idx="0">
            <a:scrgbClr r="0" g="0" b="0"/>
          </a:effectRef>
          <a:fontRef idx="major"/>
        </p:style>
      </p:pic>
      <p:sp>
        <p:nvSpPr>
          <p:cNvPr id="23" name="Rectangle 22">
            <a:extLst>
              <a:ext uri="{FF2B5EF4-FFF2-40B4-BE49-F238E27FC236}">
                <a16:creationId xmlns:a16="http://schemas.microsoft.com/office/drawing/2014/main" id="{C66E9695-CBC4-4198-BF39-96854A919B30}"/>
              </a:ext>
            </a:extLst>
          </p:cNvPr>
          <p:cNvSpPr/>
          <p:nvPr/>
        </p:nvSpPr>
        <p:spPr>
          <a:xfrm>
            <a:off x="9551849" y="1418108"/>
            <a:ext cx="2359660" cy="1461939"/>
          </a:xfrm>
          <a:prstGeom prst="rect">
            <a:avLst/>
          </a:prstGeom>
        </p:spPr>
        <p:style>
          <a:lnRef idx="0">
            <a:scrgbClr r="0" g="0" b="0"/>
          </a:lnRef>
          <a:fillRef idx="0">
            <a:scrgbClr r="0" g="0" b="0"/>
          </a:fillRef>
          <a:effectRef idx="0">
            <a:scrgbClr r="0" g="0" b="0"/>
          </a:effectRef>
          <a:fontRef idx="major"/>
        </p:style>
        <p:txBody>
          <a:bodyPr wrap="square" lIns="0" tIns="0" rIns="0" bIns="0" anchor="t">
            <a:spAutoFit/>
          </a:bodyPr>
          <a:lstStyle/>
          <a:p>
            <a:pPr marL="0" marR="0" lvl="0" indent="0" defTabSz="932742" eaLnBrk="1" fontAlgn="auto" latinLnBrk="0" hangingPunct="1">
              <a:lnSpc>
                <a:spcPct val="100000"/>
              </a:lnSpc>
              <a:spcBef>
                <a:spcPts val="0"/>
              </a:spcBef>
              <a:spcAft>
                <a:spcPts val="180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Semibold"/>
              </a:rPr>
              <a:t>Conditions –</a:t>
            </a:r>
            <a:br>
              <a:rPr kumimoji="0" lang="en-US" sz="2000" b="0" i="0" u="none" strike="noStrike" kern="0" cap="none" spc="0" normalizeH="0" baseline="0" noProof="0">
                <a:ln>
                  <a:noFill/>
                </a:ln>
                <a:solidFill>
                  <a:srgbClr val="000000"/>
                </a:solidFill>
                <a:effectLst/>
                <a:uLnTx/>
                <a:uFillTx/>
              </a:rPr>
            </a:br>
            <a:r>
              <a:rPr kumimoji="0" lang="en-US" sz="2000" b="0" i="0" u="none" strike="noStrike" kern="0" cap="none" spc="0" normalizeH="0" baseline="0" noProof="0">
                <a:ln>
                  <a:noFill/>
                </a:ln>
                <a:solidFill>
                  <a:srgbClr val="000000"/>
                </a:solidFill>
                <a:effectLst/>
                <a:uLnTx/>
                <a:uFillTx/>
              </a:rPr>
              <a:t>“When this happens”</a:t>
            </a:r>
          </a:p>
          <a:p>
            <a:pPr marL="0" marR="0" lvl="0" indent="0" defTabSz="932742" eaLnBrk="1" fontAlgn="auto" latinLnBrk="0" hangingPunct="1">
              <a:lnSpc>
                <a:spcPct val="100000"/>
              </a:lnSpc>
              <a:spcBef>
                <a:spcPts val="0"/>
              </a:spcBef>
              <a:spcAft>
                <a:spcPts val="1200"/>
              </a:spcAft>
              <a:buClrTx/>
              <a:buSzTx/>
              <a:buFontTx/>
              <a:buNone/>
              <a:tabLst/>
              <a:defRPr/>
            </a:pPr>
            <a:r>
              <a:rPr kumimoji="0" lang="en-US" sz="2000" b="0" i="0" u="none" strike="noStrike" kern="0" cap="none" spc="0" normalizeH="0" baseline="0" noProof="0">
                <a:ln>
                  <a:noFill/>
                </a:ln>
                <a:solidFill>
                  <a:srgbClr val="000000"/>
                </a:solidFill>
                <a:effectLst/>
                <a:uLnTx/>
                <a:uFillTx/>
                <a:latin typeface="Segoe UI Semibold"/>
              </a:rPr>
              <a:t>Access controls –</a:t>
            </a:r>
            <a:r>
              <a:rPr kumimoji="0" lang="en-US" sz="2000" b="0" i="0" u="none" strike="noStrike" kern="0" cap="none" spc="0" normalizeH="0" baseline="0" noProof="0">
                <a:ln>
                  <a:noFill/>
                </a:ln>
                <a:solidFill>
                  <a:srgbClr val="000000"/>
                </a:solidFill>
                <a:effectLst/>
                <a:uLnTx/>
                <a:uFillTx/>
              </a:rPr>
              <a:t> “Then do this”</a:t>
            </a:r>
          </a:p>
        </p:txBody>
      </p:sp>
      <p:sp>
        <p:nvSpPr>
          <p:cNvPr id="25" name="Rectangle 24">
            <a:extLst>
              <a:ext uri="{FF2B5EF4-FFF2-40B4-BE49-F238E27FC236}">
                <a16:creationId xmlns:a16="http://schemas.microsoft.com/office/drawing/2014/main" id="{96FCA213-2472-49E5-92B3-3F8FA25FBA36}"/>
              </a:ext>
            </a:extLst>
          </p:cNvPr>
          <p:cNvSpPr/>
          <p:nvPr/>
        </p:nvSpPr>
        <p:spPr>
          <a:xfrm>
            <a:off x="427038" y="5602061"/>
            <a:ext cx="5712933" cy="9717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37160" tIns="91440" rIns="137160" bIns="9144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effectLst/>
                <a:uLnTx/>
                <a:uFillTx/>
                <a:latin typeface="Segoe UI"/>
                <a:ea typeface="+mn-ea"/>
                <a:cs typeface="+mn-cs"/>
              </a:rPr>
              <a:t>Provides two step authentication verification</a:t>
            </a:r>
          </a:p>
        </p:txBody>
      </p:sp>
      <p:sp>
        <p:nvSpPr>
          <p:cNvPr id="27" name="Rectangle 26">
            <a:extLst>
              <a:ext uri="{FF2B5EF4-FFF2-40B4-BE49-F238E27FC236}">
                <a16:creationId xmlns:a16="http://schemas.microsoft.com/office/drawing/2014/main" id="{04206034-88AF-4C6A-8841-B52AA8E4976A}"/>
              </a:ext>
            </a:extLst>
          </p:cNvPr>
          <p:cNvSpPr/>
          <p:nvPr/>
        </p:nvSpPr>
        <p:spPr>
          <a:xfrm>
            <a:off x="6296504" y="5602061"/>
            <a:ext cx="5712933" cy="9717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37160" tIns="91440" rIns="137160" bIns="9144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effectLst/>
                <a:uLnTx/>
                <a:uFillTx/>
                <a:latin typeface="Segoe UI"/>
                <a:ea typeface="+mn-ea"/>
                <a:cs typeface="+mn-cs"/>
              </a:rPr>
              <a:t>Lets you enforce controls on access to</a:t>
            </a:r>
            <a:br>
              <a:rPr kumimoji="0" lang="en-US" sz="2000" b="0" i="0" u="none" strike="noStrike" kern="0" cap="none" spc="0" normalizeH="0" baseline="0" noProof="0">
                <a:ln>
                  <a:noFill/>
                </a:ln>
                <a:effectLst/>
                <a:uLnTx/>
                <a:uFillTx/>
                <a:latin typeface="Segoe UI"/>
                <a:ea typeface="+mn-ea"/>
                <a:cs typeface="+mn-cs"/>
              </a:rPr>
            </a:br>
            <a:r>
              <a:rPr kumimoji="0" lang="en-US" sz="2000" b="0" i="0" u="none" strike="noStrike" kern="0" cap="none" spc="0" normalizeH="0" baseline="0" noProof="0">
                <a:ln>
                  <a:noFill/>
                </a:ln>
                <a:effectLst/>
                <a:uLnTx/>
                <a:uFillTx/>
                <a:latin typeface="Segoe UI"/>
                <a:ea typeface="+mn-ea"/>
                <a:cs typeface="+mn-cs"/>
              </a:rPr>
              <a:t>apps based on specific conditions</a:t>
            </a:r>
          </a:p>
        </p:txBody>
      </p:sp>
    </p:spTree>
    <p:extLst>
      <p:ext uri="{BB962C8B-B14F-4D97-AF65-F5344CB8AC3E}">
        <p14:creationId xmlns:p14="http://schemas.microsoft.com/office/powerpoint/2010/main" val="175724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Active Directory (Azure AD)</a:t>
            </a:r>
          </a:p>
        </p:txBody>
      </p:sp>
      <p:sp>
        <p:nvSpPr>
          <p:cNvPr id="6" name="Text Placeholder 5"/>
          <p:cNvSpPr>
            <a:spLocks noGrp="1"/>
          </p:cNvSpPr>
          <p:nvPr>
            <p:ph type="body" sz="quarter" idx="4294967295"/>
          </p:nvPr>
        </p:nvSpPr>
        <p:spPr>
          <a:xfrm>
            <a:off x="4621471" y="497643"/>
            <a:ext cx="7187904" cy="5177315"/>
          </a:xfrm>
        </p:spPr>
        <p:txBody>
          <a:bodyPr/>
          <a:lstStyle/>
          <a:p>
            <a:pPr marL="0" indent="0">
              <a:spcAft>
                <a:spcPts val="1900"/>
              </a:spcAft>
              <a:buNone/>
            </a:pPr>
            <a:r>
              <a:rPr lang="en-AU" sz="2400" dirty="0"/>
              <a:t>Azure AD Features</a:t>
            </a:r>
          </a:p>
          <a:p>
            <a:pPr marL="0" indent="0">
              <a:spcAft>
                <a:spcPts val="1900"/>
              </a:spcAft>
              <a:buNone/>
            </a:pPr>
            <a:r>
              <a:rPr lang="en-US" sz="2400" dirty="0"/>
              <a:t>Azure AD vs AD DS</a:t>
            </a:r>
            <a:endParaRPr lang="en-AU" sz="2400" dirty="0"/>
          </a:p>
          <a:p>
            <a:pPr marL="0" indent="0">
              <a:spcAft>
                <a:spcPts val="1900"/>
              </a:spcAft>
              <a:buNone/>
            </a:pPr>
            <a:r>
              <a:rPr lang="en-US" sz="2400" dirty="0"/>
              <a:t>Roles for Azure AD</a:t>
            </a:r>
          </a:p>
          <a:p>
            <a:pPr marL="0" indent="0">
              <a:spcAft>
                <a:spcPts val="1900"/>
              </a:spcAft>
              <a:buNone/>
            </a:pPr>
            <a:r>
              <a:rPr lang="en-AU" sz="2400" dirty="0"/>
              <a:t>Azure AD Domain Services</a:t>
            </a:r>
          </a:p>
          <a:p>
            <a:pPr marL="0" indent="0">
              <a:spcAft>
                <a:spcPts val="1900"/>
              </a:spcAft>
              <a:buNone/>
            </a:pPr>
            <a:r>
              <a:rPr lang="en-AU" sz="2400" dirty="0"/>
              <a:t>Azure AD Users </a:t>
            </a:r>
          </a:p>
          <a:p>
            <a:pPr marL="0" indent="0">
              <a:spcAft>
                <a:spcPts val="1900"/>
              </a:spcAft>
              <a:buNone/>
            </a:pPr>
            <a:r>
              <a:rPr lang="en-AU" sz="2400" dirty="0"/>
              <a:t>Azure AD Groups</a:t>
            </a:r>
          </a:p>
          <a:p>
            <a:pPr marL="0" indent="0">
              <a:spcAft>
                <a:spcPts val="1900"/>
              </a:spcAft>
              <a:buNone/>
            </a:pPr>
            <a:r>
              <a:rPr lang="en-AU" sz="2400" dirty="0"/>
              <a:t>Administrative Units</a:t>
            </a:r>
          </a:p>
          <a:p>
            <a:pPr marL="0" indent="0">
              <a:spcAft>
                <a:spcPts val="1900"/>
              </a:spcAft>
              <a:buNone/>
            </a:pPr>
            <a:r>
              <a:rPr lang="en-AU" sz="2400" dirty="0" err="1"/>
              <a:t>Passwordless</a:t>
            </a:r>
            <a:endParaRPr lang="en-AU" sz="2400" dirty="0"/>
          </a:p>
        </p:txBody>
      </p:sp>
      <p:grpSp>
        <p:nvGrpSpPr>
          <p:cNvPr id="2" name="Group 1">
            <a:extLst>
              <a:ext uri="{FF2B5EF4-FFF2-40B4-BE49-F238E27FC236}">
                <a16:creationId xmlns:a16="http://schemas.microsoft.com/office/drawing/2014/main" id="{B70FDDA8-56CD-4F84-9D48-32A68FB91426}"/>
              </a:ext>
              <a:ext uri="{C183D7F6-B498-43B3-948B-1728B52AA6E4}">
                <adec:decorative xmlns:adec="http://schemas.microsoft.com/office/drawing/2017/decorative" val="1"/>
              </a:ext>
            </a:extLst>
          </p:cNvPr>
          <p:cNvGrpSpPr/>
          <p:nvPr/>
        </p:nvGrpSpPr>
        <p:grpSpPr>
          <a:xfrm>
            <a:off x="4621470" y="1026819"/>
            <a:ext cx="5015822" cy="2716199"/>
            <a:chOff x="4621473" y="1048466"/>
            <a:chExt cx="7486017" cy="2740192"/>
          </a:xfrm>
        </p:grpSpPr>
        <p:cxnSp>
          <p:nvCxnSpPr>
            <p:cNvPr id="7" name="Straight Connector 6">
              <a:extLst>
                <a:ext uri="{FF2B5EF4-FFF2-40B4-BE49-F238E27FC236}">
                  <a16:creationId xmlns:a16="http://schemas.microsoft.com/office/drawing/2014/main" id="{323CA3EA-203E-4A91-87BF-5E8DA4BA426F}"/>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96BF5B5-90F7-48B0-A678-5ECB9D0D558C}"/>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D0E5DB-55FE-4DD0-AE8E-751EE0E1D474}"/>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9E302D-D8B0-45AA-A0FF-4B7FFD9FE37E}"/>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673A32A-D505-47A7-BBDA-49E65995896E}"/>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1BDD508A-4B84-4505-B81F-775F252E26A3}"/>
              </a:ext>
              <a:ext uri="{C183D7F6-B498-43B3-948B-1728B52AA6E4}">
                <adec:decorative xmlns:adec="http://schemas.microsoft.com/office/drawing/2017/decorative" val="1"/>
              </a:ext>
            </a:extLst>
          </p:cNvPr>
          <p:cNvGrpSpPr/>
          <p:nvPr/>
        </p:nvGrpSpPr>
        <p:grpSpPr>
          <a:xfrm>
            <a:off x="4621470" y="4403432"/>
            <a:ext cx="5015820" cy="684262"/>
            <a:chOff x="4621473" y="1048466"/>
            <a:chExt cx="7486015" cy="694823"/>
          </a:xfrm>
        </p:grpSpPr>
        <p:cxnSp>
          <p:nvCxnSpPr>
            <p:cNvPr id="13" name="Straight Connector 12">
              <a:extLst>
                <a:ext uri="{FF2B5EF4-FFF2-40B4-BE49-F238E27FC236}">
                  <a16:creationId xmlns:a16="http://schemas.microsoft.com/office/drawing/2014/main" id="{42196360-3962-4EFF-ABF1-83ED8C865926}"/>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F7BEB7-040B-4C70-A9F8-B48C14DF21BB}"/>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7E98B3CA-2F64-4688-88B0-29D0138673A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75982" y="381200"/>
            <a:ext cx="742950" cy="5410200"/>
          </a:xfrm>
          <a:prstGeom prst="rect">
            <a:avLst/>
          </a:prstGeom>
        </p:spPr>
      </p:pic>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9A47A-E9BF-4764-BC3B-DE032BCE7968}"/>
              </a:ext>
            </a:extLst>
          </p:cNvPr>
          <p:cNvSpPr>
            <a:spLocks noGrp="1"/>
          </p:cNvSpPr>
          <p:nvPr>
            <p:ph type="title"/>
          </p:nvPr>
        </p:nvSpPr>
        <p:spPr/>
        <p:txBody>
          <a:bodyPr/>
          <a:lstStyle/>
          <a:p>
            <a:r>
              <a:rPr lang="en-US">
                <a:cs typeface="Segoe UI"/>
              </a:rPr>
              <a:t>Access Reviews</a:t>
            </a:r>
            <a:endParaRPr lang="en-US"/>
          </a:p>
        </p:txBody>
      </p:sp>
      <p:sp>
        <p:nvSpPr>
          <p:cNvPr id="6" name="Text Placeholder 3">
            <a:extLst>
              <a:ext uri="{FF2B5EF4-FFF2-40B4-BE49-F238E27FC236}">
                <a16:creationId xmlns:a16="http://schemas.microsoft.com/office/drawing/2014/main" id="{17546826-5E1D-447B-AEF1-F42D9CF079BF}"/>
              </a:ext>
            </a:extLst>
          </p:cNvPr>
          <p:cNvSpPr txBox="1">
            <a:spLocks/>
          </p:cNvSpPr>
          <p:nvPr/>
        </p:nvSpPr>
        <p:spPr>
          <a:xfrm>
            <a:off x="0" y="1069869"/>
            <a:ext cx="12192000" cy="914400"/>
          </a:xfrm>
          <a:prstGeom prst="rect">
            <a:avLst/>
          </a:prstGeom>
          <a:solidFill>
            <a:schemeClr val="accent1">
              <a:lumMod val="50000"/>
            </a:schemeClr>
          </a:solidFill>
          <a:ln>
            <a:solidFill>
              <a:schemeClr val="bg1">
                <a:lumMod val="95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chemeClr val="bg1"/>
                </a:solidFill>
                <a:effectLst/>
                <a:uLnTx/>
                <a:uFillTx/>
                <a:latin typeface="Segoe UI"/>
                <a:ea typeface="+mn-ea"/>
                <a:cs typeface="+mn-cs"/>
              </a:rPr>
              <a:t>Enable organizations to recertify group memberships, application access, and privileged role assignments</a:t>
            </a:r>
          </a:p>
        </p:txBody>
      </p:sp>
      <p:sp>
        <p:nvSpPr>
          <p:cNvPr id="8" name="Rectangle 7">
            <a:extLst>
              <a:ext uri="{FF2B5EF4-FFF2-40B4-BE49-F238E27FC236}">
                <a16:creationId xmlns:a16="http://schemas.microsoft.com/office/drawing/2014/main" id="{9B8E2D9F-5589-4FF9-BB1E-846693C8A2B5}"/>
              </a:ext>
            </a:extLst>
          </p:cNvPr>
          <p:cNvSpPr/>
          <p:nvPr/>
        </p:nvSpPr>
        <p:spPr>
          <a:xfrm>
            <a:off x="186968" y="2166051"/>
            <a:ext cx="5909032" cy="81312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Evaluate guest</a:t>
            </a:r>
            <a:r>
              <a:rPr lang="en-US" sz="2000" kern="0" dirty="0">
                <a:latin typeface="Segoe UI"/>
                <a:ea typeface="+mn-ea"/>
                <a:cs typeface="+mn-cs"/>
              </a:rPr>
              <a:t> user access</a:t>
            </a:r>
            <a:endParaRPr kumimoji="0" lang="en-US" sz="2000" b="0" i="0" u="none" strike="noStrike" kern="0" cap="none" spc="0" normalizeH="0" baseline="0" noProof="0" dirty="0">
              <a:ln>
                <a:noFill/>
              </a:ln>
              <a:effectLst/>
              <a:uLnTx/>
              <a:uFillTx/>
              <a:latin typeface="Segoe UI"/>
              <a:ea typeface="+mn-ea"/>
              <a:cs typeface="+mn-cs"/>
            </a:endParaRPr>
          </a:p>
        </p:txBody>
      </p:sp>
      <p:sp>
        <p:nvSpPr>
          <p:cNvPr id="10" name="Rectangle 9">
            <a:extLst>
              <a:ext uri="{FF2B5EF4-FFF2-40B4-BE49-F238E27FC236}">
                <a16:creationId xmlns:a16="http://schemas.microsoft.com/office/drawing/2014/main" id="{AD6C44B5-0E64-4E74-BE2B-173D0F7E6FA3}"/>
              </a:ext>
            </a:extLst>
          </p:cNvPr>
          <p:cNvSpPr/>
          <p:nvPr/>
        </p:nvSpPr>
        <p:spPr>
          <a:xfrm>
            <a:off x="186968" y="3057706"/>
            <a:ext cx="5909032" cy="81312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Evaluate employee access to applications and group membership</a:t>
            </a:r>
          </a:p>
        </p:txBody>
      </p:sp>
      <p:sp>
        <p:nvSpPr>
          <p:cNvPr id="12" name="Rectangle 11">
            <a:extLst>
              <a:ext uri="{FF2B5EF4-FFF2-40B4-BE49-F238E27FC236}">
                <a16:creationId xmlns:a16="http://schemas.microsoft.com/office/drawing/2014/main" id="{D32D65BE-7179-42A4-92C8-01F17B15D346}"/>
              </a:ext>
            </a:extLst>
          </p:cNvPr>
          <p:cNvSpPr/>
          <p:nvPr/>
        </p:nvSpPr>
        <p:spPr>
          <a:xfrm>
            <a:off x="186968" y="3949361"/>
            <a:ext cx="5909032" cy="81312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Track reviews for compliance or risk-sensitive applications</a:t>
            </a:r>
          </a:p>
        </p:txBody>
      </p:sp>
      <p:sp>
        <p:nvSpPr>
          <p:cNvPr id="14" name="Rectangle 13">
            <a:extLst>
              <a:ext uri="{FF2B5EF4-FFF2-40B4-BE49-F238E27FC236}">
                <a16:creationId xmlns:a16="http://schemas.microsoft.com/office/drawing/2014/main" id="{658F18AD-1F94-41E1-B70F-0DBD1389703E}"/>
              </a:ext>
            </a:extLst>
          </p:cNvPr>
          <p:cNvSpPr/>
          <p:nvPr/>
        </p:nvSpPr>
        <p:spPr>
          <a:xfrm>
            <a:off x="186968" y="4841016"/>
            <a:ext cx="5909032" cy="81312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Evaluate the role assignment of administrative users (PIM)</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membership</a:t>
            </a:r>
          </a:p>
        </p:txBody>
      </p:sp>
      <p:sp>
        <p:nvSpPr>
          <p:cNvPr id="16" name="Rectangle 15">
            <a:extLst>
              <a:ext uri="{FF2B5EF4-FFF2-40B4-BE49-F238E27FC236}">
                <a16:creationId xmlns:a16="http://schemas.microsoft.com/office/drawing/2014/main" id="{00EA1521-9913-4A4E-80B0-A50C1984A235}"/>
              </a:ext>
            </a:extLst>
          </p:cNvPr>
          <p:cNvSpPr/>
          <p:nvPr/>
        </p:nvSpPr>
        <p:spPr>
          <a:xfrm>
            <a:off x="186968" y="5732671"/>
            <a:ext cx="5909032" cy="81312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Premium P2 license – Global </a:t>
            </a:r>
            <a:r>
              <a:rPr kumimoji="0" lang="en-US" sz="2000" b="0" i="0" u="none" strike="noStrike" kern="0" cap="none" spc="0" normalizeH="0" baseline="0" noProof="0">
                <a:ln>
                  <a:noFill/>
                </a:ln>
                <a:effectLst/>
                <a:uLnTx/>
                <a:uFillTx/>
                <a:latin typeface="Segoe UI"/>
                <a:ea typeface="+mn-ea"/>
                <a:cs typeface="+mn-cs"/>
              </a:rPr>
              <a:t>admins or </a:t>
            </a:r>
            <a:r>
              <a:rPr kumimoji="0" lang="en-US" sz="2000" b="0" i="0" u="none" strike="noStrike" kern="0" cap="none" spc="0" normalizeH="0" baseline="0" noProof="0" dirty="0">
                <a:ln>
                  <a:noFill/>
                </a:ln>
                <a:effectLst/>
                <a:uLnTx/>
                <a:uFillTx/>
                <a:latin typeface="Segoe UI"/>
                <a:ea typeface="+mn-ea"/>
                <a:cs typeface="+mn-cs"/>
              </a:rPr>
              <a:t>User Admins</a:t>
            </a:r>
            <a:r>
              <a:rPr lang="en-US" sz="2000" kern="0" dirty="0">
                <a:latin typeface="Segoe UI"/>
                <a:ea typeface="+mn-ea"/>
                <a:cs typeface="+mn-cs"/>
              </a:rPr>
              <a:t> membership</a:t>
            </a:r>
            <a:endParaRPr kumimoji="0" lang="en-US" sz="2000" b="0" i="0" u="none" strike="noStrike" kern="0" cap="none" spc="0" normalizeH="0" baseline="0" noProof="0" dirty="0">
              <a:ln>
                <a:noFill/>
              </a:ln>
              <a:effectLst/>
              <a:uLnTx/>
              <a:uFillTx/>
              <a:latin typeface="Segoe UI"/>
              <a:ea typeface="+mn-ea"/>
              <a:cs typeface="+mn-cs"/>
            </a:endParaRPr>
          </a:p>
        </p:txBody>
      </p:sp>
      <p:pic>
        <p:nvPicPr>
          <p:cNvPr id="4" name="Picture 4" descr="Access review verify user memberships. ">
            <a:extLst>
              <a:ext uri="{FF2B5EF4-FFF2-40B4-BE49-F238E27FC236}">
                <a16:creationId xmlns:a16="http://schemas.microsoft.com/office/drawing/2014/main" id="{600C7AAD-6CA7-4542-97CD-85A20811258E}"/>
              </a:ext>
            </a:extLst>
          </p:cNvPr>
          <p:cNvPicPr>
            <a:picLocks noChangeAspect="1"/>
          </p:cNvPicPr>
          <p:nvPr/>
        </p:nvPicPr>
        <p:blipFill rotWithShape="1">
          <a:blip r:embed="rId3"/>
          <a:srcRect b="28535"/>
          <a:stretch/>
        </p:blipFill>
        <p:spPr>
          <a:xfrm>
            <a:off x="6379119" y="2745428"/>
            <a:ext cx="5533294" cy="3350689"/>
          </a:xfrm>
          <a:prstGeom prst="rect">
            <a:avLst/>
          </a:prstGeom>
        </p:spPr>
      </p:pic>
      <p:sp>
        <p:nvSpPr>
          <p:cNvPr id="18" name="Rectangle 17">
            <a:extLst>
              <a:ext uri="{FF2B5EF4-FFF2-40B4-BE49-F238E27FC236}">
                <a16:creationId xmlns:a16="http://schemas.microsoft.com/office/drawing/2014/main" id="{E6993921-6A50-4954-8324-7E3FA0FA1884}"/>
              </a:ext>
              <a:ext uri="{C183D7F6-B498-43B3-948B-1728B52AA6E4}">
                <adec:decorative xmlns:adec="http://schemas.microsoft.com/office/drawing/2017/decorative" val="1"/>
              </a:ext>
            </a:extLst>
          </p:cNvPr>
          <p:cNvSpPr/>
          <p:nvPr/>
        </p:nvSpPr>
        <p:spPr bwMode="auto">
          <a:xfrm>
            <a:off x="6286500" y="2295752"/>
            <a:ext cx="5718532" cy="425004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14123450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438A-71D0-49B9-9317-361AEBD9BC07}"/>
              </a:ext>
            </a:extLst>
          </p:cNvPr>
          <p:cNvSpPr>
            <a:spLocks noGrp="1"/>
          </p:cNvSpPr>
          <p:nvPr>
            <p:ph type="title"/>
          </p:nvPr>
        </p:nvSpPr>
        <p:spPr>
          <a:xfrm>
            <a:off x="588263" y="1213009"/>
            <a:ext cx="4167887" cy="2215991"/>
          </a:xfrm>
        </p:spPr>
        <p:txBody>
          <a:bodyPr/>
          <a:lstStyle/>
          <a:p>
            <a:r>
              <a:rPr lang="en-US" dirty="0"/>
              <a:t>Demonstrations: Azure AD Identity Protection</a:t>
            </a:r>
            <a:br>
              <a:rPr lang="en-US" dirty="0"/>
            </a:br>
            <a:endParaRPr lang="en-US" dirty="0"/>
          </a:p>
        </p:txBody>
      </p:sp>
      <p:sp>
        <p:nvSpPr>
          <p:cNvPr id="4" name="Text Placeholder 3">
            <a:extLst>
              <a:ext uri="{FF2B5EF4-FFF2-40B4-BE49-F238E27FC236}">
                <a16:creationId xmlns:a16="http://schemas.microsoft.com/office/drawing/2014/main" id="{AB00B636-C3D1-47B7-8633-6E9D6EC4DB57}"/>
              </a:ext>
            </a:extLst>
          </p:cNvPr>
          <p:cNvSpPr>
            <a:spLocks noGrp="1"/>
          </p:cNvSpPr>
          <p:nvPr>
            <p:ph type="body" sz="quarter" idx="12"/>
          </p:nvPr>
        </p:nvSpPr>
        <p:spPr>
          <a:xfrm>
            <a:off x="591567" y="3284398"/>
            <a:ext cx="4164583" cy="1569660"/>
          </a:xfrm>
        </p:spPr>
        <p:txBody>
          <a:bodyPr/>
          <a:lstStyle/>
          <a:p>
            <a:pPr marL="342900" indent="-342900">
              <a:spcAft>
                <a:spcPts val="60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Create a conditional access policy requiring MFA</a:t>
            </a:r>
          </a:p>
          <a:p>
            <a:pPr marL="342900" indent="-342900">
              <a:spcAft>
                <a:spcPts val="60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Create an access review</a:t>
            </a:r>
          </a:p>
          <a:p>
            <a:pPr marL="342900" indent="-342900">
              <a:spcAft>
                <a:spcPts val="600"/>
              </a:spcAft>
              <a:buFont typeface="Arial" panose="020B0604020202020204" pitchFamily="34" charset="0"/>
              <a:buChar char="•"/>
            </a:pPr>
            <a:endParaRPr lang="en-US" dirty="0"/>
          </a:p>
        </p:txBody>
      </p:sp>
    </p:spTree>
    <p:extLst>
      <p:ext uri="{BB962C8B-B14F-4D97-AF65-F5344CB8AC3E}">
        <p14:creationId xmlns:p14="http://schemas.microsoft.com/office/powerpoint/2010/main" val="391957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Azure AD Identity Protection</a:t>
            </a:r>
          </a:p>
        </p:txBody>
      </p:sp>
      <p:sp>
        <p:nvSpPr>
          <p:cNvPr id="5" name="Rectangle 4">
            <a:extLst>
              <a:ext uri="{FF2B5EF4-FFF2-40B4-BE49-F238E27FC236}">
                <a16:creationId xmlns:a16="http://schemas.microsoft.com/office/drawing/2014/main" id="{90A5D824-6758-489C-B788-A3FE3CE7CECB}"/>
              </a:ext>
            </a:extLst>
          </p:cNvPr>
          <p:cNvSpPr/>
          <p:nvPr/>
        </p:nvSpPr>
        <p:spPr bwMode="auto">
          <a:xfrm>
            <a:off x="598489" y="1385888"/>
            <a:ext cx="3382961"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CC61895B-6BC1-4D20-BD88-22CE45154D62}"/>
              </a:ext>
            </a:extLst>
          </p:cNvPr>
          <p:cNvSpPr/>
          <p:nvPr/>
        </p:nvSpPr>
        <p:spPr bwMode="auto">
          <a:xfrm>
            <a:off x="4057650" y="1385888"/>
            <a:ext cx="7148540"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chemeClr val="bg1"/>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4057650" y="2265046"/>
            <a:ext cx="6527800" cy="2566987"/>
          </a:xfrm>
        </p:spPr>
        <p:txBody>
          <a:bodyPr/>
          <a:lstStyle/>
          <a:p>
            <a:pPr marL="228600" lvl="1" indent="0">
              <a:spcAft>
                <a:spcPts val="1200"/>
              </a:spcAft>
              <a:buNone/>
            </a:pPr>
            <a:r>
              <a:rPr lang="en-US" sz="2000" i="0" dirty="0">
                <a:solidFill>
                  <a:srgbClr val="171717"/>
                </a:solidFill>
                <a:effectLst/>
              </a:rPr>
              <a:t>Overview of identity and access management in Microsoft 365</a:t>
            </a:r>
          </a:p>
          <a:p>
            <a:pPr marL="228600" lvl="1" indent="0">
              <a:spcAft>
                <a:spcPts val="1200"/>
              </a:spcAft>
              <a:buNone/>
            </a:pPr>
            <a:r>
              <a:rPr lang="en-US" sz="2000" dirty="0"/>
              <a:t>Protect your identities with Azure AD Identity Protection</a:t>
            </a:r>
          </a:p>
          <a:p>
            <a:pPr marL="228600" lvl="1" indent="0">
              <a:spcAft>
                <a:spcPts val="1200"/>
              </a:spcAft>
              <a:buNone/>
            </a:pPr>
            <a:r>
              <a:rPr lang="en-US" sz="2000" i="0" dirty="0">
                <a:solidFill>
                  <a:srgbClr val="171717"/>
                </a:solidFill>
                <a:effectLst/>
              </a:rPr>
              <a:t>Secure Azure Active Directory users with Multi-Factor Authentication (Exercise)</a:t>
            </a:r>
          </a:p>
          <a:p>
            <a:pPr lvl="1">
              <a:spcAft>
                <a:spcPts val="1200"/>
              </a:spcAft>
            </a:pPr>
            <a:endParaRPr lang="en-US" dirty="0"/>
          </a:p>
        </p:txBody>
      </p:sp>
      <p:cxnSp>
        <p:nvCxnSpPr>
          <p:cNvPr id="9" name="Straight Connector 8">
            <a:extLst>
              <a:ext uri="{FF2B5EF4-FFF2-40B4-BE49-F238E27FC236}">
                <a16:creationId xmlns:a16="http://schemas.microsoft.com/office/drawing/2014/main" id="{4DF975EA-B962-4613-AFA7-7712E06D4A28}"/>
              </a:ext>
              <a:ext uri="{C183D7F6-B498-43B3-948B-1728B52AA6E4}">
                <adec:decorative xmlns:adec="http://schemas.microsoft.com/office/drawing/2017/decorative" val="1"/>
              </a:ext>
            </a:extLst>
          </p:cNvPr>
          <p:cNvCxnSpPr>
            <a:cxnSpLocks/>
          </p:cNvCxnSpPr>
          <p:nvPr/>
        </p:nvCxnSpPr>
        <p:spPr>
          <a:xfrm>
            <a:off x="4314825" y="2956840"/>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BEB390E-9A9D-4282-93BC-4D5E3A5B2DED}"/>
              </a:ext>
              <a:ext uri="{C183D7F6-B498-43B3-948B-1728B52AA6E4}">
                <adec:decorative xmlns:adec="http://schemas.microsoft.com/office/drawing/2017/decorative" val="1"/>
              </a:ext>
            </a:extLst>
          </p:cNvPr>
          <p:cNvCxnSpPr>
            <a:cxnSpLocks/>
          </p:cNvCxnSpPr>
          <p:nvPr/>
        </p:nvCxnSpPr>
        <p:spPr>
          <a:xfrm>
            <a:off x="4314825" y="3552694"/>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7B3FD9F-E428-4350-8744-5ABB4BBD7F03}"/>
              </a:ext>
              <a:ext uri="{C183D7F6-B498-43B3-948B-1728B52AA6E4}">
                <adec:decorative xmlns:adec="http://schemas.microsoft.com/office/drawing/2017/decorative" val="1"/>
              </a:ext>
            </a:extLst>
          </p:cNvPr>
          <p:cNvCxnSpPr>
            <a:cxnSpLocks/>
          </p:cNvCxnSpPr>
          <p:nvPr/>
        </p:nvCxnSpPr>
        <p:spPr>
          <a:xfrm>
            <a:off x="4314825" y="4309390"/>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AC671BF-10C1-46FB-B68C-8DD5939687E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87245003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Privileged Identity Management</a:t>
            </a:r>
          </a:p>
        </p:txBody>
      </p:sp>
      <p:pic>
        <p:nvPicPr>
          <p:cNvPr id="3" name="Picture 2">
            <a:extLst>
              <a:ext uri="{FF2B5EF4-FFF2-40B4-BE49-F238E27FC236}">
                <a16:creationId xmlns:a16="http://schemas.microsoft.com/office/drawing/2014/main" id="{6C54C3B4-845F-4630-B76E-183DE86370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88002" y="2604812"/>
            <a:ext cx="1648375" cy="1648375"/>
          </a:xfrm>
          <a:prstGeom prst="rect">
            <a:avLst/>
          </a:prstGeom>
        </p:spPr>
      </p:pic>
    </p:spTree>
    <p:extLst>
      <p:ext uri="{BB962C8B-B14F-4D97-AF65-F5344CB8AC3E}">
        <p14:creationId xmlns:p14="http://schemas.microsoft.com/office/powerpoint/2010/main" val="216401688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Privileged Identity Management (PIM)</a:t>
            </a:r>
          </a:p>
        </p:txBody>
      </p:sp>
      <p:sp>
        <p:nvSpPr>
          <p:cNvPr id="6" name="Text Placeholder 5"/>
          <p:cNvSpPr>
            <a:spLocks noGrp="1"/>
          </p:cNvSpPr>
          <p:nvPr>
            <p:ph type="body" sz="quarter" idx="4294967295"/>
          </p:nvPr>
        </p:nvSpPr>
        <p:spPr>
          <a:xfrm>
            <a:off x="4227755" y="742292"/>
            <a:ext cx="7185520" cy="3994940"/>
          </a:xfrm>
        </p:spPr>
        <p:txBody>
          <a:bodyPr/>
          <a:lstStyle/>
          <a:p>
            <a:pPr marL="0" indent="0">
              <a:spcAft>
                <a:spcPts val="600"/>
              </a:spcAft>
              <a:buNone/>
            </a:pPr>
            <a:r>
              <a:rPr lang="en-US" dirty="0">
                <a:latin typeface="Segoe UI" panose="020B0502040204020203" pitchFamily="34" charset="0"/>
                <a:cs typeface="Segoe UI" panose="020B0502040204020203" pitchFamily="34" charset="0"/>
              </a:rPr>
              <a:t>Microsoft's Zero Trust Model</a:t>
            </a:r>
          </a:p>
          <a:p>
            <a:pPr marL="0" indent="0">
              <a:spcAft>
                <a:spcPts val="600"/>
              </a:spcAft>
              <a:buNone/>
            </a:pPr>
            <a:r>
              <a:rPr lang="en-US" dirty="0">
                <a:latin typeface="Segoe UI" panose="020B0502040204020203" pitchFamily="34" charset="0"/>
                <a:cs typeface="Segoe UI" panose="020B0502040204020203" pitchFamily="34" charset="0"/>
              </a:rPr>
              <a:t>Microsoft Identity Management Evolution</a:t>
            </a:r>
          </a:p>
          <a:p>
            <a:pPr marL="0" indent="0">
              <a:spcAft>
                <a:spcPts val="600"/>
              </a:spcAft>
              <a:buNone/>
            </a:pPr>
            <a:r>
              <a:rPr lang="en-US" dirty="0">
                <a:latin typeface="Segoe UI" panose="020B0502040204020203" pitchFamily="34" charset="0"/>
                <a:cs typeface="Segoe UI" panose="020B0502040204020203" pitchFamily="34" charset="0"/>
              </a:rPr>
              <a:t>PIM Features</a:t>
            </a:r>
          </a:p>
          <a:p>
            <a:pPr marL="0" indent="0">
              <a:spcAft>
                <a:spcPts val="600"/>
              </a:spcAft>
              <a:buNone/>
            </a:pPr>
            <a:r>
              <a:rPr lang="en-US" dirty="0">
                <a:latin typeface="Segoe UI" panose="020B0502040204020203" pitchFamily="34" charset="0"/>
                <a:cs typeface="Segoe UI" panose="020B0502040204020203" pitchFamily="34" charset="0"/>
              </a:rPr>
              <a:t>PIM Scope</a:t>
            </a:r>
          </a:p>
          <a:p>
            <a:pPr marL="0" indent="0">
              <a:spcAft>
                <a:spcPts val="600"/>
              </a:spcAft>
              <a:buNone/>
            </a:pPr>
            <a:r>
              <a:rPr lang="en-US" dirty="0">
                <a:latin typeface="Segoe UI" panose="020B0502040204020203" pitchFamily="34" charset="0"/>
                <a:cs typeface="Segoe UI" panose="020B0502040204020203" pitchFamily="34" charset="0"/>
              </a:rPr>
              <a:t>PIM Onboarding</a:t>
            </a:r>
          </a:p>
          <a:p>
            <a:pPr marL="0" indent="0">
              <a:spcAft>
                <a:spcPts val="600"/>
              </a:spcAft>
              <a:buNone/>
            </a:pPr>
            <a:r>
              <a:rPr lang="en-US" dirty="0">
                <a:latin typeface="Segoe UI" panose="020B0502040204020203" pitchFamily="34" charset="0"/>
                <a:cs typeface="Segoe UI" panose="020B0502040204020203" pitchFamily="34" charset="0"/>
              </a:rPr>
              <a:t>PIM Configuration Settings</a:t>
            </a:r>
          </a:p>
          <a:p>
            <a:pPr marL="0" indent="0">
              <a:spcAft>
                <a:spcPts val="600"/>
              </a:spcAft>
              <a:buNone/>
            </a:pPr>
            <a:r>
              <a:rPr lang="en-US" dirty="0">
                <a:latin typeface="Segoe UI" panose="020B0502040204020203" pitchFamily="34" charset="0"/>
                <a:cs typeface="Segoe UI" panose="020B0502040204020203" pitchFamily="34" charset="0"/>
              </a:rPr>
              <a:t>PIM Workflow</a:t>
            </a:r>
          </a:p>
        </p:txBody>
      </p:sp>
      <p:pic>
        <p:nvPicPr>
          <p:cNvPr id="3" name="Picture 2">
            <a:extLst>
              <a:ext uri="{FF2B5EF4-FFF2-40B4-BE49-F238E27FC236}">
                <a16:creationId xmlns:a16="http://schemas.microsoft.com/office/drawing/2014/main" id="{5AB711A4-38A1-4E71-8F65-04776DBB7DD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466314" y="742285"/>
            <a:ext cx="610833" cy="3905019"/>
          </a:xfrm>
          <a:prstGeom prst="rect">
            <a:avLst/>
          </a:prstGeom>
        </p:spPr>
      </p:pic>
      <p:cxnSp>
        <p:nvCxnSpPr>
          <p:cNvPr id="8" name="Straight Connector 7">
            <a:extLst>
              <a:ext uri="{FF2B5EF4-FFF2-40B4-BE49-F238E27FC236}">
                <a16:creationId xmlns:a16="http://schemas.microsoft.com/office/drawing/2014/main" id="{3AF1F14C-D276-4361-A9FD-3D21F3A4980E}"/>
              </a:ext>
              <a:ext uri="{C183D7F6-B498-43B3-948B-1728B52AA6E4}">
                <adec:decorative xmlns:adec="http://schemas.microsoft.com/office/drawing/2017/decorative" val="1"/>
              </a:ext>
            </a:extLst>
          </p:cNvPr>
          <p:cNvCxnSpPr>
            <a:cxnSpLocks/>
          </p:cNvCxnSpPr>
          <p:nvPr/>
        </p:nvCxnSpPr>
        <p:spPr>
          <a:xfrm>
            <a:off x="4227755" y="1247607"/>
            <a:ext cx="658368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5F523F5-645B-42C9-B207-DFE5BA6A14AA}"/>
              </a:ext>
              <a:ext uri="{C183D7F6-B498-43B3-948B-1728B52AA6E4}">
                <adec:decorative xmlns:adec="http://schemas.microsoft.com/office/drawing/2017/decorative" val="1"/>
              </a:ext>
            </a:extLst>
          </p:cNvPr>
          <p:cNvCxnSpPr>
            <a:cxnSpLocks/>
          </p:cNvCxnSpPr>
          <p:nvPr/>
        </p:nvCxnSpPr>
        <p:spPr>
          <a:xfrm>
            <a:off x="4227755" y="1894859"/>
            <a:ext cx="6669741"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F4148EC-0C06-4302-AEB5-1A8B6E29A8AC}"/>
              </a:ext>
              <a:ext uri="{C183D7F6-B498-43B3-948B-1728B52AA6E4}">
                <adec:decorative xmlns:adec="http://schemas.microsoft.com/office/drawing/2017/decorative" val="1"/>
              </a:ext>
            </a:extLst>
          </p:cNvPr>
          <p:cNvCxnSpPr>
            <a:cxnSpLocks/>
          </p:cNvCxnSpPr>
          <p:nvPr/>
        </p:nvCxnSpPr>
        <p:spPr>
          <a:xfrm>
            <a:off x="4227755" y="2421983"/>
            <a:ext cx="658368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A8BC6B2-BB26-463E-9481-A52EA6A031CD}"/>
              </a:ext>
              <a:ext uri="{C183D7F6-B498-43B3-948B-1728B52AA6E4}">
                <adec:decorative xmlns:adec="http://schemas.microsoft.com/office/drawing/2017/decorative" val="1"/>
              </a:ext>
            </a:extLst>
          </p:cNvPr>
          <p:cNvCxnSpPr>
            <a:cxnSpLocks/>
          </p:cNvCxnSpPr>
          <p:nvPr/>
        </p:nvCxnSpPr>
        <p:spPr>
          <a:xfrm>
            <a:off x="4227755" y="3069235"/>
            <a:ext cx="6669741"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CBC8B84-1789-4335-B52E-6FF3564C31B4}"/>
              </a:ext>
              <a:ext uri="{C183D7F6-B498-43B3-948B-1728B52AA6E4}">
                <adec:decorative xmlns:adec="http://schemas.microsoft.com/office/drawing/2017/decorative" val="1"/>
              </a:ext>
            </a:extLst>
          </p:cNvPr>
          <p:cNvCxnSpPr>
            <a:cxnSpLocks/>
          </p:cNvCxnSpPr>
          <p:nvPr/>
        </p:nvCxnSpPr>
        <p:spPr>
          <a:xfrm>
            <a:off x="4227755" y="3583809"/>
            <a:ext cx="658368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A589A6A-C8F6-4127-A78E-7BBBD3B1E07C}"/>
              </a:ext>
              <a:ext uri="{C183D7F6-B498-43B3-948B-1728B52AA6E4}">
                <adec:decorative xmlns:adec="http://schemas.microsoft.com/office/drawing/2017/decorative" val="1"/>
              </a:ext>
            </a:extLst>
          </p:cNvPr>
          <p:cNvCxnSpPr>
            <a:cxnSpLocks/>
          </p:cNvCxnSpPr>
          <p:nvPr/>
        </p:nvCxnSpPr>
        <p:spPr>
          <a:xfrm>
            <a:off x="4227755" y="4231061"/>
            <a:ext cx="6669741"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17058-8798-4740-997F-100C216F2980}"/>
              </a:ext>
            </a:extLst>
          </p:cNvPr>
          <p:cNvSpPr>
            <a:spLocks noGrp="1"/>
          </p:cNvSpPr>
          <p:nvPr>
            <p:ph type="title"/>
          </p:nvPr>
        </p:nvSpPr>
        <p:spPr/>
        <p:txBody>
          <a:bodyPr/>
          <a:lstStyle/>
          <a:p>
            <a:r>
              <a:rPr lang="en-US"/>
              <a:t>Microsoft’s Zero Trust Model</a:t>
            </a:r>
          </a:p>
        </p:txBody>
      </p:sp>
      <p:sp>
        <p:nvSpPr>
          <p:cNvPr id="3" name="Text Placeholder 3">
            <a:extLst>
              <a:ext uri="{FF2B5EF4-FFF2-40B4-BE49-F238E27FC236}">
                <a16:creationId xmlns:a16="http://schemas.microsoft.com/office/drawing/2014/main" id="{BF3A0649-16DA-43A4-BF77-5DD53760799D}"/>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rgbClr val="FFFFFF"/>
                </a:solidFill>
                <a:effectLst/>
                <a:uLnTx/>
                <a:uFillTx/>
                <a:latin typeface="Segoe UI"/>
                <a:ea typeface="+mn-ea"/>
                <a:cs typeface="+mn-cs"/>
              </a:rPr>
              <a:t>Assume breach and verify each request as though it originates from an open network </a:t>
            </a:r>
          </a:p>
        </p:txBody>
      </p:sp>
      <p:sp>
        <p:nvSpPr>
          <p:cNvPr id="4" name="Rectangle 3">
            <a:extLst>
              <a:ext uri="{FF2B5EF4-FFF2-40B4-BE49-F238E27FC236}">
                <a16:creationId xmlns:a16="http://schemas.microsoft.com/office/drawing/2014/main" id="{93BC40A6-C75D-4110-8826-E20E620E63F5}"/>
              </a:ext>
              <a:ext uri="{C183D7F6-B498-43B3-948B-1728B52AA6E4}">
                <adec:decorative xmlns:adec="http://schemas.microsoft.com/office/drawing/2017/decorative" val="1"/>
              </a:ext>
            </a:extLst>
          </p:cNvPr>
          <p:cNvSpPr/>
          <p:nvPr/>
        </p:nvSpPr>
        <p:spPr bwMode="auto">
          <a:xfrm>
            <a:off x="494853" y="2081986"/>
            <a:ext cx="11499924" cy="464707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 name="Picture 8" descr="Microsoft Zero Trust architecture model">
            <a:extLst>
              <a:ext uri="{FF2B5EF4-FFF2-40B4-BE49-F238E27FC236}">
                <a16:creationId xmlns:a16="http://schemas.microsoft.com/office/drawing/2014/main" id="{18E4FCC5-B1ED-41A2-AD7E-A8199469AFF9}"/>
              </a:ext>
            </a:extLst>
          </p:cNvPr>
          <p:cNvPicPr>
            <a:picLocks noChangeAspect="1"/>
          </p:cNvPicPr>
          <p:nvPr/>
        </p:nvPicPr>
        <p:blipFill>
          <a:blip r:embed="rId3"/>
          <a:stretch>
            <a:fillRect/>
          </a:stretch>
        </p:blipFill>
        <p:spPr>
          <a:xfrm>
            <a:off x="1583377" y="2062038"/>
            <a:ext cx="9025246" cy="4667020"/>
          </a:xfrm>
          <a:prstGeom prst="rect">
            <a:avLst/>
          </a:prstGeom>
        </p:spPr>
      </p:pic>
    </p:spTree>
    <p:extLst>
      <p:ext uri="{BB962C8B-B14F-4D97-AF65-F5344CB8AC3E}">
        <p14:creationId xmlns:p14="http://schemas.microsoft.com/office/powerpoint/2010/main" val="168394492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3F9BD-7854-4256-A686-A51BA8B2F27E}"/>
              </a:ext>
            </a:extLst>
          </p:cNvPr>
          <p:cNvSpPr>
            <a:spLocks noGrp="1"/>
          </p:cNvSpPr>
          <p:nvPr>
            <p:ph type="title"/>
          </p:nvPr>
        </p:nvSpPr>
        <p:spPr/>
        <p:txBody>
          <a:bodyPr/>
          <a:lstStyle/>
          <a:p>
            <a:r>
              <a:rPr lang="en-US">
                <a:cs typeface="Segoe UI"/>
              </a:rPr>
              <a:t>Microsoft Identity </a:t>
            </a:r>
            <a:r>
              <a:rPr lang="bs-Latn-BA">
                <a:cs typeface="Segoe UI"/>
              </a:rPr>
              <a:t>Management</a:t>
            </a:r>
            <a:r>
              <a:rPr lang="en-US">
                <a:cs typeface="Segoe UI"/>
              </a:rPr>
              <a:t> Evolution</a:t>
            </a:r>
            <a:endParaRPr lang="en-US"/>
          </a:p>
        </p:txBody>
      </p:sp>
      <p:sp>
        <p:nvSpPr>
          <p:cNvPr id="5" name="Text Placeholder 3">
            <a:extLst>
              <a:ext uri="{FF2B5EF4-FFF2-40B4-BE49-F238E27FC236}">
                <a16:creationId xmlns:a16="http://schemas.microsoft.com/office/drawing/2014/main" id="{226B98EF-F011-48F7-9540-E0C293510A7C}"/>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rgbClr val="FFFFFF"/>
                </a:solidFill>
                <a:effectLst/>
                <a:uLnTx/>
                <a:uFillTx/>
                <a:latin typeface="Segoe UI"/>
                <a:ea typeface="+mn-ea"/>
                <a:cs typeface="+mn-cs"/>
              </a:rPr>
              <a:t>We recommend Azure AD Privileged Identity Management as the service to help </a:t>
            </a:r>
          </a:p>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rgbClr val="FFFFFF"/>
                </a:solidFill>
                <a:effectLst/>
                <a:uLnTx/>
                <a:uFillTx/>
                <a:latin typeface="Segoe UI"/>
                <a:ea typeface="+mn-ea"/>
                <a:cs typeface="+mn-cs"/>
              </a:rPr>
              <a:t>protect your privileged accounts</a:t>
            </a:r>
          </a:p>
        </p:txBody>
      </p:sp>
      <p:sp>
        <p:nvSpPr>
          <p:cNvPr id="8" name="Rectangle 7">
            <a:extLst>
              <a:ext uri="{FF2B5EF4-FFF2-40B4-BE49-F238E27FC236}">
                <a16:creationId xmlns:a16="http://schemas.microsoft.com/office/drawing/2014/main" id="{5FF09199-7E33-4C61-8275-6388E0DB5AA0}"/>
              </a:ext>
            </a:extLst>
          </p:cNvPr>
          <p:cNvSpPr/>
          <p:nvPr/>
        </p:nvSpPr>
        <p:spPr bwMode="auto">
          <a:xfrm>
            <a:off x="600548" y="2378423"/>
            <a:ext cx="3134708" cy="4831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Semibold"/>
                <a:ea typeface="+mn-ea"/>
                <a:cs typeface="+mn-cs"/>
              </a:rPr>
              <a:t>Traditional</a:t>
            </a:r>
          </a:p>
        </p:txBody>
      </p:sp>
      <p:sp>
        <p:nvSpPr>
          <p:cNvPr id="11" name="TextBox 10">
            <a:extLst>
              <a:ext uri="{FF2B5EF4-FFF2-40B4-BE49-F238E27FC236}">
                <a16:creationId xmlns:a16="http://schemas.microsoft.com/office/drawing/2014/main" id="{80EB666F-C39F-4DB5-B208-0DCDF9FC08AE}"/>
              </a:ext>
            </a:extLst>
          </p:cNvPr>
          <p:cNvSpPr txBox="1"/>
          <p:nvPr/>
        </p:nvSpPr>
        <p:spPr>
          <a:xfrm>
            <a:off x="728750" y="3078714"/>
            <a:ext cx="2764221" cy="2462213"/>
          </a:xfrm>
          <a:prstGeom prst="rect">
            <a:avLst/>
          </a:prstGeom>
          <a:noFill/>
        </p:spPr>
        <p:txBody>
          <a:bodyPr wrap="square" lIns="0" tIns="0" rIns="0" bIns="0" rtlCol="0">
            <a:spAutoFit/>
          </a:bodyPr>
          <a:lstStyle/>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On-premises identity provider is in use</a:t>
            </a:r>
          </a:p>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No SSO is present between cloud and on-premises apps</a:t>
            </a:r>
          </a:p>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Visibility into identity risk is very limited</a:t>
            </a:r>
          </a:p>
        </p:txBody>
      </p:sp>
      <p:sp>
        <p:nvSpPr>
          <p:cNvPr id="9" name="Rectangle 8">
            <a:extLst>
              <a:ext uri="{FF2B5EF4-FFF2-40B4-BE49-F238E27FC236}">
                <a16:creationId xmlns:a16="http://schemas.microsoft.com/office/drawing/2014/main" id="{B80C658F-6C85-4DA6-A3B5-C28A78503FCE}"/>
              </a:ext>
            </a:extLst>
          </p:cNvPr>
          <p:cNvSpPr/>
          <p:nvPr/>
        </p:nvSpPr>
        <p:spPr bwMode="auto">
          <a:xfrm>
            <a:off x="3921271" y="2378423"/>
            <a:ext cx="3134708" cy="4831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Semibold"/>
                <a:ea typeface="+mn-ea"/>
                <a:cs typeface="+mn-cs"/>
              </a:rPr>
              <a:t>Advanced</a:t>
            </a:r>
          </a:p>
        </p:txBody>
      </p:sp>
      <p:sp>
        <p:nvSpPr>
          <p:cNvPr id="19" name="Rectangle 18">
            <a:extLst>
              <a:ext uri="{FF2B5EF4-FFF2-40B4-BE49-F238E27FC236}">
                <a16:creationId xmlns:a16="http://schemas.microsoft.com/office/drawing/2014/main" id="{5885D6F3-40EB-4B27-AF38-BAEF06F284F8}"/>
              </a:ext>
            </a:extLst>
          </p:cNvPr>
          <p:cNvSpPr/>
          <p:nvPr/>
        </p:nvSpPr>
        <p:spPr bwMode="auto">
          <a:xfrm>
            <a:off x="7471683" y="2378423"/>
            <a:ext cx="3134708" cy="4831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Semibold"/>
                <a:ea typeface="+mn-ea"/>
                <a:cs typeface="+mn-cs"/>
              </a:rPr>
              <a:t>Optimal</a:t>
            </a:r>
          </a:p>
        </p:txBody>
      </p:sp>
      <p:sp>
        <p:nvSpPr>
          <p:cNvPr id="14" name="TextBox 13">
            <a:extLst>
              <a:ext uri="{FF2B5EF4-FFF2-40B4-BE49-F238E27FC236}">
                <a16:creationId xmlns:a16="http://schemas.microsoft.com/office/drawing/2014/main" id="{9D0C3CE4-13ED-4F97-A823-53F5F8FC73EC}"/>
              </a:ext>
            </a:extLst>
          </p:cNvPr>
          <p:cNvSpPr txBox="1"/>
          <p:nvPr/>
        </p:nvSpPr>
        <p:spPr>
          <a:xfrm>
            <a:off x="4034253" y="3078714"/>
            <a:ext cx="3021726" cy="2769989"/>
          </a:xfrm>
          <a:prstGeom prst="rect">
            <a:avLst/>
          </a:prstGeom>
          <a:noFill/>
        </p:spPr>
        <p:txBody>
          <a:bodyPr wrap="square" lIns="0" tIns="0" rIns="0" bIns="0" rtlCol="0">
            <a:spAutoFit/>
          </a:bodyPr>
          <a:lstStyle/>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Cloud identity federates with on-premises system</a:t>
            </a:r>
          </a:p>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Conditional access policies gate access and provide remediation actions</a:t>
            </a:r>
          </a:p>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Analytics improve visibility</a:t>
            </a:r>
          </a:p>
        </p:txBody>
      </p:sp>
      <p:sp>
        <p:nvSpPr>
          <p:cNvPr id="16" name="TextBox 15">
            <a:extLst>
              <a:ext uri="{FF2B5EF4-FFF2-40B4-BE49-F238E27FC236}">
                <a16:creationId xmlns:a16="http://schemas.microsoft.com/office/drawing/2014/main" id="{E9A7E910-0827-45BF-AC5D-8BE8FDBC4C72}"/>
              </a:ext>
            </a:extLst>
          </p:cNvPr>
          <p:cNvSpPr txBox="1"/>
          <p:nvPr/>
        </p:nvSpPr>
        <p:spPr>
          <a:xfrm>
            <a:off x="7534199" y="3078714"/>
            <a:ext cx="3168870" cy="2769989"/>
          </a:xfrm>
          <a:prstGeom prst="rect">
            <a:avLst/>
          </a:prstGeom>
          <a:noFill/>
        </p:spPr>
        <p:txBody>
          <a:bodyPr wrap="square" lIns="0" tIns="0" rIns="0" bIns="0" rtlCol="0" anchor="t">
            <a:spAutoFit/>
          </a:bodyPr>
          <a:lstStyle/>
          <a:p>
            <a:pPr marL="231775" indent="-231775">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Password less authentication is enabled</a:t>
            </a:r>
          </a:p>
          <a:p>
            <a:pPr marL="231775" indent="-231775" algn="l">
              <a:spcBef>
                <a:spcPts val="1200"/>
              </a:spcBef>
              <a:buFont typeface="Arial" panose="020B0604020202020204" pitchFamily="34" charset="0"/>
              <a:buChar char="•"/>
            </a:pPr>
            <a:r>
              <a:rPr lang="en-US" sz="2000">
                <a:gradFill>
                  <a:gsLst>
                    <a:gs pos="2917">
                      <a:schemeClr val="tx1"/>
                    </a:gs>
                    <a:gs pos="30000">
                      <a:schemeClr val="tx1"/>
                    </a:gs>
                  </a:gsLst>
                  <a:lin ang="5400000" scaled="0"/>
                </a:gradFill>
              </a:rPr>
              <a:t>User, device, location and behavior is analyzed in real time to determine risk and deliver ongoing protection</a:t>
            </a:r>
          </a:p>
          <a:p>
            <a:pPr marL="231775" indent="-231775" algn="l">
              <a:spcBef>
                <a:spcPts val="1200"/>
              </a:spcBef>
              <a:buFont typeface="Arial" panose="020B0604020202020204" pitchFamily="34" charset="0"/>
              <a:buChar char="•"/>
            </a:pPr>
            <a:r>
              <a:rPr lang="en-US" sz="2000"/>
              <a:t>MFA is enforced</a:t>
            </a:r>
            <a:endParaRPr lang="en-US" sz="2000">
              <a:cs typeface="Segoe UI"/>
            </a:endParaRPr>
          </a:p>
        </p:txBody>
      </p:sp>
      <p:sp>
        <p:nvSpPr>
          <p:cNvPr id="21" name="Rectangle 20">
            <a:extLst>
              <a:ext uri="{FF2B5EF4-FFF2-40B4-BE49-F238E27FC236}">
                <a16:creationId xmlns:a16="http://schemas.microsoft.com/office/drawing/2014/main" id="{3BD0A84A-A68F-4E30-95C4-5B6A35101FEE}"/>
              </a:ext>
              <a:ext uri="{C183D7F6-B498-43B3-948B-1728B52AA6E4}">
                <adec:decorative xmlns:adec="http://schemas.microsoft.com/office/drawing/2017/decorative" val="1"/>
              </a:ext>
            </a:extLst>
          </p:cNvPr>
          <p:cNvSpPr/>
          <p:nvPr/>
        </p:nvSpPr>
        <p:spPr bwMode="auto">
          <a:xfrm>
            <a:off x="494853" y="2166050"/>
            <a:ext cx="10510220" cy="4234749"/>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74201029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A26D6-81A3-4F25-8504-91DFE9BB12CE}"/>
              </a:ext>
            </a:extLst>
          </p:cNvPr>
          <p:cNvSpPr>
            <a:spLocks noGrp="1"/>
          </p:cNvSpPr>
          <p:nvPr>
            <p:ph type="title"/>
          </p:nvPr>
        </p:nvSpPr>
        <p:spPr/>
        <p:txBody>
          <a:bodyPr/>
          <a:lstStyle/>
          <a:p>
            <a:r>
              <a:rPr lang="en-US" dirty="0">
                <a:ea typeface="+mj-lt"/>
                <a:cs typeface="+mj-lt"/>
              </a:rPr>
              <a:t>Azure AD Privileged Identity Management (PIM)</a:t>
            </a:r>
            <a:endParaRPr lang="en-US" dirty="0"/>
          </a:p>
        </p:txBody>
      </p:sp>
      <p:sp>
        <p:nvSpPr>
          <p:cNvPr id="5" name="Text Placeholder 3">
            <a:extLst>
              <a:ext uri="{FF2B5EF4-FFF2-40B4-BE49-F238E27FC236}">
                <a16:creationId xmlns:a16="http://schemas.microsoft.com/office/drawing/2014/main" id="{1CFF1873-51AE-44F8-BA5B-4D395F688675}"/>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rgbClr val="FFFFFF"/>
                </a:solidFill>
                <a:effectLst/>
                <a:uLnTx/>
                <a:uFillTx/>
                <a:latin typeface="Segoe UI"/>
                <a:ea typeface="+mn-ea"/>
                <a:cs typeface="+mn-cs"/>
              </a:rPr>
              <a:t>Time-based and approval-based role activation for privileged users</a:t>
            </a:r>
          </a:p>
        </p:txBody>
      </p:sp>
      <p:sp>
        <p:nvSpPr>
          <p:cNvPr id="9" name="Rectangle 8">
            <a:extLst>
              <a:ext uri="{FF2B5EF4-FFF2-40B4-BE49-F238E27FC236}">
                <a16:creationId xmlns:a16="http://schemas.microsoft.com/office/drawing/2014/main" id="{340B0A1B-AC59-47FE-856E-B2E614752507}"/>
              </a:ext>
            </a:extLst>
          </p:cNvPr>
          <p:cNvSpPr/>
          <p:nvPr/>
        </p:nvSpPr>
        <p:spPr bwMode="auto">
          <a:xfrm>
            <a:off x="849137" y="2191833"/>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Just-in-time privileged access to Azure </a:t>
            </a:r>
          </a:p>
        </p:txBody>
      </p:sp>
      <p:sp>
        <p:nvSpPr>
          <p:cNvPr id="11" name="Rectangle 10">
            <a:extLst>
              <a:ext uri="{FF2B5EF4-FFF2-40B4-BE49-F238E27FC236}">
                <a16:creationId xmlns:a16="http://schemas.microsoft.com/office/drawing/2014/main" id="{BD4D80C2-4392-437D-A122-9812398DB099}"/>
              </a:ext>
            </a:extLst>
          </p:cNvPr>
          <p:cNvSpPr/>
          <p:nvPr/>
        </p:nvSpPr>
        <p:spPr bwMode="auto">
          <a:xfrm>
            <a:off x="849137" y="3308452"/>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Time-bound access to resources</a:t>
            </a:r>
          </a:p>
        </p:txBody>
      </p:sp>
      <p:sp>
        <p:nvSpPr>
          <p:cNvPr id="13" name="Rectangle 12">
            <a:extLst>
              <a:ext uri="{FF2B5EF4-FFF2-40B4-BE49-F238E27FC236}">
                <a16:creationId xmlns:a16="http://schemas.microsoft.com/office/drawing/2014/main" id="{283B3AC9-7D28-4864-AD20-5901715FF5E7}"/>
              </a:ext>
            </a:extLst>
          </p:cNvPr>
          <p:cNvSpPr/>
          <p:nvPr/>
        </p:nvSpPr>
        <p:spPr bwMode="auto">
          <a:xfrm>
            <a:off x="849137" y="4425071"/>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Approval to activate privileged roles</a:t>
            </a:r>
          </a:p>
        </p:txBody>
      </p:sp>
      <p:sp>
        <p:nvSpPr>
          <p:cNvPr id="15" name="Rectangle 14">
            <a:extLst>
              <a:ext uri="{FF2B5EF4-FFF2-40B4-BE49-F238E27FC236}">
                <a16:creationId xmlns:a16="http://schemas.microsoft.com/office/drawing/2014/main" id="{7BFDF12C-3B45-48C1-A765-E819427B3B00}"/>
              </a:ext>
            </a:extLst>
          </p:cNvPr>
          <p:cNvSpPr/>
          <p:nvPr/>
        </p:nvSpPr>
        <p:spPr bwMode="auto">
          <a:xfrm>
            <a:off x="849137" y="5551107"/>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Multi-factor authentication to activate any role</a:t>
            </a:r>
          </a:p>
        </p:txBody>
      </p:sp>
      <p:sp>
        <p:nvSpPr>
          <p:cNvPr id="17" name="Rectangle 16">
            <a:extLst>
              <a:ext uri="{FF2B5EF4-FFF2-40B4-BE49-F238E27FC236}">
                <a16:creationId xmlns:a16="http://schemas.microsoft.com/office/drawing/2014/main" id="{689C8524-D3DF-46B8-969B-6C5524889619}"/>
              </a:ext>
            </a:extLst>
          </p:cNvPr>
          <p:cNvSpPr/>
          <p:nvPr/>
        </p:nvSpPr>
        <p:spPr bwMode="auto">
          <a:xfrm>
            <a:off x="6631844" y="2178348"/>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Justification to understand why users activate</a:t>
            </a:r>
          </a:p>
        </p:txBody>
      </p:sp>
      <p:sp>
        <p:nvSpPr>
          <p:cNvPr id="19" name="Rectangle 18">
            <a:extLst>
              <a:ext uri="{FF2B5EF4-FFF2-40B4-BE49-F238E27FC236}">
                <a16:creationId xmlns:a16="http://schemas.microsoft.com/office/drawing/2014/main" id="{DD30005A-4867-4244-B75D-616EB1D36F10}"/>
              </a:ext>
            </a:extLst>
          </p:cNvPr>
          <p:cNvSpPr/>
          <p:nvPr/>
        </p:nvSpPr>
        <p:spPr bwMode="auto">
          <a:xfrm>
            <a:off x="6631844" y="3316654"/>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effectLst/>
                <a:uLnTx/>
                <a:uFillTx/>
                <a:latin typeface="Segoe UI" panose="020B0502040204020203" pitchFamily="34" charset="0"/>
                <a:ea typeface="+mn-ea"/>
                <a:cs typeface="Segoe UI" panose="020B0502040204020203" pitchFamily="34" charset="0"/>
              </a:rPr>
              <a:t>Notifications when privileged roles are activated</a:t>
            </a:r>
            <a:endPar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sp>
        <p:nvSpPr>
          <p:cNvPr id="21" name="Rectangle 20">
            <a:extLst>
              <a:ext uri="{FF2B5EF4-FFF2-40B4-BE49-F238E27FC236}">
                <a16:creationId xmlns:a16="http://schemas.microsoft.com/office/drawing/2014/main" id="{3A9E3A8F-584B-4011-81C2-86177978879A}"/>
              </a:ext>
            </a:extLst>
          </p:cNvPr>
          <p:cNvSpPr/>
          <p:nvPr/>
        </p:nvSpPr>
        <p:spPr bwMode="auto">
          <a:xfrm>
            <a:off x="6631844" y="4430632"/>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effectLst/>
                <a:uLnTx/>
                <a:uFillTx/>
                <a:latin typeface="Segoe UI" panose="020B0502040204020203" pitchFamily="34" charset="0"/>
                <a:ea typeface="+mn-ea"/>
                <a:cs typeface="Segoe UI" panose="020B0502040204020203" pitchFamily="34" charset="0"/>
              </a:rPr>
              <a:t>Access reviews to ensure users still need roles</a:t>
            </a:r>
            <a:endPar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sp>
        <p:nvSpPr>
          <p:cNvPr id="23" name="Rectangle 22">
            <a:extLst>
              <a:ext uri="{FF2B5EF4-FFF2-40B4-BE49-F238E27FC236}">
                <a16:creationId xmlns:a16="http://schemas.microsoft.com/office/drawing/2014/main" id="{43814DA7-913D-4AFF-88B9-EF7EE8881502}"/>
              </a:ext>
            </a:extLst>
          </p:cNvPr>
          <p:cNvSpPr/>
          <p:nvPr/>
        </p:nvSpPr>
        <p:spPr bwMode="auto">
          <a:xfrm>
            <a:off x="6631844" y="5544610"/>
            <a:ext cx="3932162" cy="9931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Audit history for internal or external audit</a:t>
            </a:r>
          </a:p>
        </p:txBody>
      </p:sp>
      <p:pic>
        <p:nvPicPr>
          <p:cNvPr id="25" name="Picture 24">
            <a:extLst>
              <a:ext uri="{FF2B5EF4-FFF2-40B4-BE49-F238E27FC236}">
                <a16:creationId xmlns:a16="http://schemas.microsoft.com/office/drawing/2014/main" id="{0DCBD4E1-2734-4AFB-B4C8-397B55ADC28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091873" y="4368907"/>
            <a:ext cx="1057275" cy="1009650"/>
          </a:xfrm>
          <a:prstGeom prst="rect">
            <a:avLst/>
          </a:prstGeom>
        </p:spPr>
      </p:pic>
      <p:pic>
        <p:nvPicPr>
          <p:cNvPr id="27" name="Picture 26">
            <a:extLst>
              <a:ext uri="{FF2B5EF4-FFF2-40B4-BE49-F238E27FC236}">
                <a16:creationId xmlns:a16="http://schemas.microsoft.com/office/drawing/2014/main" id="{371034B0-ADE5-47F8-A894-6C1868D6B29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07997" y="2886075"/>
            <a:ext cx="1028700" cy="1085850"/>
          </a:xfrm>
          <a:prstGeom prst="rect">
            <a:avLst/>
          </a:prstGeom>
        </p:spPr>
      </p:pic>
    </p:spTree>
    <p:extLst>
      <p:ext uri="{BB962C8B-B14F-4D97-AF65-F5344CB8AC3E}">
        <p14:creationId xmlns:p14="http://schemas.microsoft.com/office/powerpoint/2010/main" val="72707102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C1D4E-12CE-491F-9D80-37D2C454B7AD}"/>
              </a:ext>
            </a:extLst>
          </p:cNvPr>
          <p:cNvSpPr>
            <a:spLocks noGrp="1"/>
          </p:cNvSpPr>
          <p:nvPr>
            <p:ph type="title"/>
          </p:nvPr>
        </p:nvSpPr>
        <p:spPr/>
        <p:txBody>
          <a:bodyPr/>
          <a:lstStyle/>
          <a:p>
            <a:r>
              <a:rPr lang="en-US">
                <a:cs typeface="Segoe UI"/>
              </a:rPr>
              <a:t>PIM Scope</a:t>
            </a:r>
            <a:endParaRPr lang="en-US"/>
          </a:p>
        </p:txBody>
      </p:sp>
      <p:sp>
        <p:nvSpPr>
          <p:cNvPr id="5" name="Rectangle 4">
            <a:extLst>
              <a:ext uri="{FF2B5EF4-FFF2-40B4-BE49-F238E27FC236}">
                <a16:creationId xmlns:a16="http://schemas.microsoft.com/office/drawing/2014/main" id="{BB8D764E-484D-4E9B-96A8-457FD6B06C2A}"/>
              </a:ext>
            </a:extLst>
          </p:cNvPr>
          <p:cNvSpPr/>
          <p:nvPr/>
        </p:nvSpPr>
        <p:spPr bwMode="auto">
          <a:xfrm>
            <a:off x="588263" y="1202128"/>
            <a:ext cx="6490269" cy="24124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i="0" u="none" strike="noStrike" kern="0" cap="none" spc="0" normalizeH="0" baseline="0" noProof="0" dirty="0">
                <a:ln>
                  <a:noFill/>
                </a:ln>
                <a:solidFill>
                  <a:srgbClr val="002060"/>
                </a:solidFill>
                <a:effectLst/>
                <a:uLnTx/>
                <a:uFillTx/>
                <a:latin typeface="Segoe UI" panose="020B0502040204020203" pitchFamily="34" charset="0"/>
                <a:ea typeface="+mn-ea"/>
                <a:cs typeface="Segoe UI" panose="020B0502040204020203" pitchFamily="34" charset="0"/>
              </a:rPr>
              <a:t>Azure AD Roles </a:t>
            </a:r>
          </a:p>
          <a:p>
            <a:pPr marL="0" marR="0" lvl="0" indent="0" defTabSz="932742"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a:p>
            <a:pPr marL="0" marR="0" lvl="0" indent="0" defTabSz="932742" eaLnBrk="1" fontAlgn="auto" latinLnBrk="0" hangingPunct="1">
              <a:lnSpc>
                <a:spcPct val="100000"/>
              </a:lnSpc>
              <a:spcBef>
                <a:spcPts val="0"/>
              </a:spcBef>
              <a:spcAft>
                <a:spcPts val="600"/>
              </a:spcAft>
              <a:buClrTx/>
              <a:buSzTx/>
              <a:buFontTx/>
              <a:buNone/>
              <a:tabLst/>
              <a:defRPr/>
            </a:pPr>
            <a:r>
              <a:rPr lang="en-US" sz="2000" kern="0" dirty="0">
                <a:latin typeface="Segoe UI" panose="020B0502040204020203" pitchFamily="34" charset="0"/>
                <a:ea typeface="+mn-ea"/>
                <a:cs typeface="Segoe UI" panose="020B0502040204020203" pitchFamily="34" charset="0"/>
              </a:rPr>
              <a:t>Assign users to a role – users must elevate to use the privileges granted by the role</a:t>
            </a:r>
          </a:p>
          <a:p>
            <a:pPr marL="0" marR="0" lvl="0" indent="0" defTabSz="932742" eaLnBrk="1" fontAlgn="auto" latinLnBrk="0" hangingPunct="1">
              <a:lnSpc>
                <a:spcPct val="100000"/>
              </a:lnSpc>
              <a:spcBef>
                <a:spcPts val="0"/>
              </a:spcBef>
              <a:spcAft>
                <a:spcPts val="600"/>
              </a:spcAft>
              <a:buClrTx/>
              <a:buSzTx/>
              <a:buFontTx/>
              <a:buNone/>
              <a:tabLst/>
              <a:defRPr/>
            </a:pPr>
            <a:r>
              <a:rPr lang="en-US" sz="2000" kern="0" dirty="0">
                <a:latin typeface="Segoe UI" panose="020B0502040204020203" pitchFamily="34" charset="0"/>
                <a:ea typeface="+mn-ea"/>
                <a:cs typeface="Segoe UI" panose="020B0502040204020203" pitchFamily="34" charset="0"/>
              </a:rPr>
              <a:t>Prioritize protecting Azure AD roles that have the greatest number of permissions</a:t>
            </a:r>
          </a:p>
        </p:txBody>
      </p:sp>
      <p:sp>
        <p:nvSpPr>
          <p:cNvPr id="9" name="Rectangle 8">
            <a:extLst>
              <a:ext uri="{FF2B5EF4-FFF2-40B4-BE49-F238E27FC236}">
                <a16:creationId xmlns:a16="http://schemas.microsoft.com/office/drawing/2014/main" id="{975483DA-6A56-43DC-8794-1625F840E490}"/>
              </a:ext>
            </a:extLst>
          </p:cNvPr>
          <p:cNvSpPr/>
          <p:nvPr/>
        </p:nvSpPr>
        <p:spPr bwMode="auto">
          <a:xfrm>
            <a:off x="588263" y="3694660"/>
            <a:ext cx="6490269" cy="279220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i="0" u="none" strike="noStrike" kern="0" cap="none" spc="0" normalizeH="0" baseline="0" noProof="0" dirty="0">
                <a:ln>
                  <a:noFill/>
                </a:ln>
                <a:solidFill>
                  <a:srgbClr val="002060"/>
                </a:solidFill>
                <a:effectLst/>
                <a:uLnTx/>
                <a:uFillTx/>
                <a:latin typeface="Segoe UI" panose="020B0502040204020203" pitchFamily="34" charset="0"/>
                <a:ea typeface="+mn-ea"/>
                <a:cs typeface="Segoe UI" panose="020B0502040204020203" pitchFamily="34" charset="0"/>
              </a:rPr>
              <a:t>Azure resources</a:t>
            </a:r>
          </a:p>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Identify the management groups and subscriptions </a:t>
            </a:r>
          </a:p>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Resources most vital for your organization or host the most sensitive data</a:t>
            </a:r>
          </a:p>
          <a:p>
            <a:pPr marL="0" marR="0" lvl="0" indent="0" defTabSz="932742"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Resources that core, customer-facing applications depend on - PIM will help you discover these resources</a:t>
            </a:r>
          </a:p>
        </p:txBody>
      </p:sp>
      <p:pic>
        <p:nvPicPr>
          <p:cNvPr id="4" name="Picture 4" descr="Screenshot of PIM blade for Azure AD roles and Azure resources. ">
            <a:extLst>
              <a:ext uri="{FF2B5EF4-FFF2-40B4-BE49-F238E27FC236}">
                <a16:creationId xmlns:a16="http://schemas.microsoft.com/office/drawing/2014/main" id="{895CC76E-AFA5-4171-9C3A-04FEA831E03A}"/>
              </a:ext>
            </a:extLst>
          </p:cNvPr>
          <p:cNvPicPr>
            <a:picLocks noChangeAspect="1"/>
          </p:cNvPicPr>
          <p:nvPr/>
        </p:nvPicPr>
        <p:blipFill>
          <a:blip r:embed="rId3"/>
          <a:stretch>
            <a:fillRect/>
          </a:stretch>
        </p:blipFill>
        <p:spPr>
          <a:xfrm>
            <a:off x="7583383" y="1969517"/>
            <a:ext cx="3772929" cy="2039843"/>
          </a:xfrm>
          <a:prstGeom prst="rect">
            <a:avLst/>
          </a:prstGeom>
        </p:spPr>
      </p:pic>
      <p:sp>
        <p:nvSpPr>
          <p:cNvPr id="7" name="TextBox 6">
            <a:extLst>
              <a:ext uri="{FF2B5EF4-FFF2-40B4-BE49-F238E27FC236}">
                <a16:creationId xmlns:a16="http://schemas.microsoft.com/office/drawing/2014/main" id="{037EE9AE-2282-4447-B01E-ECF661283B99}"/>
              </a:ext>
            </a:extLst>
          </p:cNvPr>
          <p:cNvSpPr txBox="1"/>
          <p:nvPr/>
        </p:nvSpPr>
        <p:spPr>
          <a:xfrm>
            <a:off x="7948937" y="4475207"/>
            <a:ext cx="3041820" cy="123110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2000" dirty="0">
                <a:ea typeface="+mn-lt"/>
                <a:cs typeface="+mn-lt"/>
              </a:rPr>
              <a:t>Which Azure AD roles and resources should be protected with PIM?</a:t>
            </a:r>
            <a:endParaRPr lang="en-US" dirty="0"/>
          </a:p>
          <a:p>
            <a:endParaRPr lang="en-US" sz="2000" dirty="0">
              <a:cs typeface="Segoe UI"/>
            </a:endParaRPr>
          </a:p>
        </p:txBody>
      </p:sp>
      <p:sp>
        <p:nvSpPr>
          <p:cNvPr id="11" name="Rectangle 10">
            <a:extLst>
              <a:ext uri="{FF2B5EF4-FFF2-40B4-BE49-F238E27FC236}">
                <a16:creationId xmlns:a16="http://schemas.microsoft.com/office/drawing/2014/main" id="{F8C13305-6CDC-45CE-8260-68C75F22E7DC}"/>
              </a:ext>
              <a:ext uri="{C183D7F6-B498-43B3-948B-1728B52AA6E4}">
                <adec:decorative xmlns:adec="http://schemas.microsoft.com/office/drawing/2017/decorative" val="1"/>
              </a:ext>
            </a:extLst>
          </p:cNvPr>
          <p:cNvSpPr/>
          <p:nvPr/>
        </p:nvSpPr>
        <p:spPr bwMode="auto">
          <a:xfrm>
            <a:off x="7232143" y="1202128"/>
            <a:ext cx="4665815" cy="528473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25418177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21C48-5CAE-4D00-8FF0-8A65E187F152}"/>
              </a:ext>
            </a:extLst>
          </p:cNvPr>
          <p:cNvSpPr>
            <a:spLocks noGrp="1"/>
          </p:cNvSpPr>
          <p:nvPr>
            <p:ph type="title"/>
          </p:nvPr>
        </p:nvSpPr>
        <p:spPr/>
        <p:txBody>
          <a:bodyPr/>
          <a:lstStyle/>
          <a:p>
            <a:r>
              <a:rPr lang="en-US" dirty="0"/>
              <a:t>PIM Onboarding</a:t>
            </a:r>
          </a:p>
        </p:txBody>
      </p:sp>
      <p:sp>
        <p:nvSpPr>
          <p:cNvPr id="4" name="Rectangle 3">
            <a:extLst>
              <a:ext uri="{FF2B5EF4-FFF2-40B4-BE49-F238E27FC236}">
                <a16:creationId xmlns:a16="http://schemas.microsoft.com/office/drawing/2014/main" id="{78E32B07-CFD1-44B1-92B9-BEDBBC96BB7C}"/>
              </a:ext>
            </a:extLst>
          </p:cNvPr>
          <p:cNvSpPr/>
          <p:nvPr/>
        </p:nvSpPr>
        <p:spPr bwMode="auto">
          <a:xfrm>
            <a:off x="588263" y="2232473"/>
            <a:ext cx="5651172" cy="9667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The Global administrator (first user) who enables PIM gets write access</a:t>
            </a:r>
          </a:p>
        </p:txBody>
      </p:sp>
      <p:sp>
        <p:nvSpPr>
          <p:cNvPr id="5" name="Rectangle 4">
            <a:extLst>
              <a:ext uri="{FF2B5EF4-FFF2-40B4-BE49-F238E27FC236}">
                <a16:creationId xmlns:a16="http://schemas.microsoft.com/office/drawing/2014/main" id="{2BA4F4A4-0EEB-475F-B5E0-452A5D63F7CD}"/>
              </a:ext>
            </a:extLst>
          </p:cNvPr>
          <p:cNvSpPr/>
          <p:nvPr/>
        </p:nvSpPr>
        <p:spPr bwMode="auto">
          <a:xfrm>
            <a:off x="588263" y="3329260"/>
            <a:ext cx="5651172" cy="9667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The first user can assign others to the Privileged Role Administrator</a:t>
            </a:r>
          </a:p>
        </p:txBody>
      </p:sp>
      <p:sp>
        <p:nvSpPr>
          <p:cNvPr id="9" name="Rectangle 8">
            <a:extLst>
              <a:ext uri="{FF2B5EF4-FFF2-40B4-BE49-F238E27FC236}">
                <a16:creationId xmlns:a16="http://schemas.microsoft.com/office/drawing/2014/main" id="{C925D6A4-A483-4EC2-9E30-4BD314800892}"/>
              </a:ext>
            </a:extLst>
          </p:cNvPr>
          <p:cNvSpPr/>
          <p:nvPr/>
        </p:nvSpPr>
        <p:spPr bwMode="auto">
          <a:xfrm>
            <a:off x="588263" y="4426047"/>
            <a:ext cx="5651172" cy="9667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Global administrators (not first user), Security administrators, and Security readers have read-only access</a:t>
            </a:r>
          </a:p>
        </p:txBody>
      </p:sp>
      <p:sp>
        <p:nvSpPr>
          <p:cNvPr id="17" name="Rectangle 16">
            <a:extLst>
              <a:ext uri="{FF2B5EF4-FFF2-40B4-BE49-F238E27FC236}">
                <a16:creationId xmlns:a16="http://schemas.microsoft.com/office/drawing/2014/main" id="{6AB18B66-CCCA-4049-8E88-721E5280646E}"/>
              </a:ext>
            </a:extLst>
          </p:cNvPr>
          <p:cNvSpPr/>
          <p:nvPr/>
        </p:nvSpPr>
        <p:spPr bwMode="auto">
          <a:xfrm>
            <a:off x="588263" y="5522833"/>
            <a:ext cx="5651172" cy="9667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Ensure there are always at least two Privileged Role Administrators</a:t>
            </a:r>
          </a:p>
        </p:txBody>
      </p:sp>
      <p:pic>
        <p:nvPicPr>
          <p:cNvPr id="11" name="Picture 10" descr="Screenshot of the Privileged Role Administrator role with members.">
            <a:extLst>
              <a:ext uri="{FF2B5EF4-FFF2-40B4-BE49-F238E27FC236}">
                <a16:creationId xmlns:a16="http://schemas.microsoft.com/office/drawing/2014/main" id="{4C3F98A0-A8DD-42E6-B9F8-E27A26201630}"/>
              </a:ext>
            </a:extLst>
          </p:cNvPr>
          <p:cNvPicPr>
            <a:picLocks noChangeAspect="1"/>
          </p:cNvPicPr>
          <p:nvPr/>
        </p:nvPicPr>
        <p:blipFill>
          <a:blip r:embed="rId3"/>
          <a:stretch>
            <a:fillRect/>
          </a:stretch>
        </p:blipFill>
        <p:spPr>
          <a:xfrm>
            <a:off x="6524493" y="2076226"/>
            <a:ext cx="5260532" cy="3323600"/>
          </a:xfrm>
          <a:prstGeom prst="rect">
            <a:avLst/>
          </a:prstGeom>
          <a:ln>
            <a:solidFill>
              <a:srgbClr val="FFFFFF">
                <a:lumMod val="75000"/>
              </a:srgbClr>
            </a:solidFill>
          </a:ln>
        </p:spPr>
      </p:pic>
      <p:sp>
        <p:nvSpPr>
          <p:cNvPr id="15" name="Rectangle 14">
            <a:extLst>
              <a:ext uri="{FF2B5EF4-FFF2-40B4-BE49-F238E27FC236}">
                <a16:creationId xmlns:a16="http://schemas.microsoft.com/office/drawing/2014/main" id="{5669ACB3-32D7-4DDD-AA88-BD9BC48B17FC}"/>
              </a:ext>
              <a:ext uri="{C183D7F6-B498-43B3-948B-1728B52AA6E4}">
                <adec:decorative xmlns:adec="http://schemas.microsoft.com/office/drawing/2017/decorative" val="1"/>
              </a:ext>
            </a:extLst>
          </p:cNvPr>
          <p:cNvSpPr/>
          <p:nvPr/>
        </p:nvSpPr>
        <p:spPr bwMode="auto">
          <a:xfrm>
            <a:off x="6411559" y="1129492"/>
            <a:ext cx="5486400" cy="5353856"/>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5B83FE99-E8AF-438C-A8B4-99185D0FFF47}"/>
              </a:ext>
            </a:extLst>
          </p:cNvPr>
          <p:cNvSpPr/>
          <p:nvPr/>
        </p:nvSpPr>
        <p:spPr bwMode="auto">
          <a:xfrm>
            <a:off x="588263" y="1135686"/>
            <a:ext cx="5651172" cy="9667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lang="en-US" sz="2000" kern="0" dirty="0">
                <a:latin typeface="Segoe UI" panose="020B0502040204020203" pitchFamily="34" charset="0"/>
                <a:ea typeface="+mn-ea"/>
                <a:cs typeface="Segoe UI" panose="020B0502040204020203" pitchFamily="34" charset="0"/>
              </a:rPr>
              <a:t>PIM automatically enable when a privileged role goes into </a:t>
            </a:r>
            <a:r>
              <a:rPr lang="en-US" sz="2000" b="1" kern="0" dirty="0">
                <a:latin typeface="Segoe UI" panose="020B0502040204020203" pitchFamily="34" charset="0"/>
                <a:ea typeface="+mn-ea"/>
                <a:cs typeface="Segoe UI" panose="020B0502040204020203" pitchFamily="34" charset="0"/>
              </a:rPr>
              <a:t>PIM</a:t>
            </a:r>
            <a:r>
              <a:rPr lang="en-US" sz="2000" kern="0" dirty="0">
                <a:latin typeface="Segoe UI" panose="020B0502040204020203" pitchFamily="34" charset="0"/>
                <a:ea typeface="+mn-ea"/>
                <a:cs typeface="Segoe UI" panose="020B0502040204020203" pitchFamily="34" charset="0"/>
              </a:rPr>
              <a:t> or </a:t>
            </a:r>
            <a:r>
              <a:rPr lang="en-US" sz="2000" b="1" kern="0" dirty="0">
                <a:latin typeface="Segoe UI" panose="020B0502040204020203" pitchFamily="34" charset="0"/>
                <a:ea typeface="+mn-ea"/>
                <a:cs typeface="Segoe UI" panose="020B0502040204020203" pitchFamily="34" charset="0"/>
              </a:rPr>
              <a:t>Roles and Administrators</a:t>
            </a:r>
            <a:endParaRPr kumimoji="0" lang="en-US" sz="2000" b="1"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4181610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Active Directory Features</a:t>
            </a:r>
          </a:p>
        </p:txBody>
      </p:sp>
      <p:sp>
        <p:nvSpPr>
          <p:cNvPr id="7" name="TextBox 6">
            <a:extLst>
              <a:ext uri="{FF2B5EF4-FFF2-40B4-BE49-F238E27FC236}">
                <a16:creationId xmlns:a16="http://schemas.microsoft.com/office/drawing/2014/main" id="{C1753521-0573-8785-C3FE-FB877CB9445C}"/>
              </a:ext>
            </a:extLst>
          </p:cNvPr>
          <p:cNvSpPr txBox="1"/>
          <p:nvPr/>
        </p:nvSpPr>
        <p:spPr>
          <a:xfrm>
            <a:off x="718108" y="4204815"/>
            <a:ext cx="10755787" cy="2585323"/>
          </a:xfrm>
          <a:prstGeom prst="rect">
            <a:avLst/>
          </a:prstGeom>
          <a:solidFill>
            <a:schemeClr val="bg1"/>
          </a:solidFill>
          <a:ln>
            <a:noFill/>
          </a:ln>
          <a:effectLst>
            <a:outerShdw blurRad="63500" sx="102000" sy="102000" algn="ctr" rotWithShape="0">
              <a:prstClr val="black">
                <a:alpha val="40000"/>
              </a:prstClr>
            </a:outerShdw>
          </a:effectLst>
        </p:spPr>
        <p:txBody>
          <a:bodyPr wrap="square" lIns="0" tIns="0" rIns="0" bIns="0" rtlCol="0" anchor="ctr">
            <a:spAutoFit/>
          </a:bodyPr>
          <a:lstStyle/>
          <a:p>
            <a:pPr marL="1200150" indent="-285750" algn="l">
              <a:buFont typeface="Arial" panose="020B0604020202020204" pitchFamily="34" charset="0"/>
              <a:buChar char="•"/>
            </a:pPr>
            <a:endParaRPr lang="en-US" sz="1200" dirty="0">
              <a:gradFill>
                <a:gsLst>
                  <a:gs pos="2917">
                    <a:schemeClr val="tx1"/>
                  </a:gs>
                  <a:gs pos="30000">
                    <a:schemeClr val="tx1"/>
                  </a:gs>
                </a:gsLst>
                <a:lin ang="5400000" scaled="0"/>
              </a:gradFill>
            </a:endParaRPr>
          </a:p>
          <a:p>
            <a:pPr marL="1200150" indent="-285750" algn="l">
              <a:buFont typeface="Wingdings" panose="05000000000000000000" pitchFamily="2" charset="2"/>
              <a:buChar char="ü"/>
            </a:pPr>
            <a:r>
              <a:rPr lang="en-US" sz="1800" dirty="0">
                <a:gradFill>
                  <a:gsLst>
                    <a:gs pos="2917">
                      <a:schemeClr val="tx1"/>
                    </a:gs>
                    <a:gs pos="30000">
                      <a:schemeClr val="tx1"/>
                    </a:gs>
                  </a:gsLst>
                  <a:lin ang="5400000" scaled="0"/>
                </a:gradFill>
              </a:rPr>
              <a:t>Azure Active Directory (Azure AD) is a </a:t>
            </a:r>
            <a:r>
              <a:rPr lang="en-US" sz="1800" b="1" dirty="0">
                <a:gradFill>
                  <a:gsLst>
                    <a:gs pos="2917">
                      <a:schemeClr val="tx1"/>
                    </a:gs>
                    <a:gs pos="30000">
                      <a:schemeClr val="tx1"/>
                    </a:gs>
                  </a:gsLst>
                  <a:lin ang="5400000" scaled="0"/>
                </a:gradFill>
              </a:rPr>
              <a:t>cloud-based identity and access management service</a:t>
            </a:r>
            <a:r>
              <a:rPr lang="en-US" sz="1800" dirty="0">
                <a:gradFill>
                  <a:gsLst>
                    <a:gs pos="2917">
                      <a:schemeClr val="tx1"/>
                    </a:gs>
                    <a:gs pos="30000">
                      <a:schemeClr val="tx1"/>
                    </a:gs>
                  </a:gsLst>
                  <a:lin ang="5400000" scaled="0"/>
                </a:gradFill>
              </a:rPr>
              <a:t>. </a:t>
            </a:r>
          </a:p>
          <a:p>
            <a:pPr marL="914400" algn="l"/>
            <a:endParaRPr lang="en-US" sz="1800" dirty="0">
              <a:gradFill>
                <a:gsLst>
                  <a:gs pos="2917">
                    <a:schemeClr val="tx1"/>
                  </a:gs>
                  <a:gs pos="30000">
                    <a:schemeClr val="tx1"/>
                  </a:gs>
                </a:gsLst>
                <a:lin ang="5400000" scaled="0"/>
              </a:gradFill>
            </a:endParaRPr>
          </a:p>
          <a:p>
            <a:pPr marL="1200150" indent="-285750" algn="l">
              <a:buFont typeface="Wingdings" panose="05000000000000000000" pitchFamily="2" charset="2"/>
              <a:buChar char="ü"/>
            </a:pPr>
            <a:r>
              <a:rPr lang="en-US" sz="1800" dirty="0">
                <a:gradFill>
                  <a:gsLst>
                    <a:gs pos="2917">
                      <a:schemeClr val="tx1"/>
                    </a:gs>
                    <a:gs pos="30000">
                      <a:schemeClr val="tx1"/>
                    </a:gs>
                  </a:gsLst>
                  <a:lin ang="5400000" scaled="0"/>
                </a:gradFill>
              </a:rPr>
              <a:t>Azure AD enables your employees </a:t>
            </a:r>
            <a:r>
              <a:rPr lang="en-US" sz="1800" b="1" dirty="0">
                <a:gradFill>
                  <a:gsLst>
                    <a:gs pos="2917">
                      <a:schemeClr val="tx1"/>
                    </a:gs>
                    <a:gs pos="30000">
                      <a:schemeClr val="tx1"/>
                    </a:gs>
                  </a:gsLst>
                  <a:lin ang="5400000" scaled="0"/>
                </a:gradFill>
              </a:rPr>
              <a:t>access external resources</a:t>
            </a:r>
            <a:r>
              <a:rPr lang="en-US" sz="1800" dirty="0">
                <a:gradFill>
                  <a:gsLst>
                    <a:gs pos="2917">
                      <a:schemeClr val="tx1"/>
                    </a:gs>
                    <a:gs pos="30000">
                      <a:schemeClr val="tx1"/>
                    </a:gs>
                  </a:gsLst>
                  <a:lin ang="5400000" scaled="0"/>
                </a:gradFill>
              </a:rPr>
              <a:t>, such as </a:t>
            </a:r>
            <a:r>
              <a:rPr lang="en-US" sz="1800" b="1" dirty="0">
                <a:gradFill>
                  <a:gsLst>
                    <a:gs pos="2917">
                      <a:schemeClr val="tx1"/>
                    </a:gs>
                    <a:gs pos="30000">
                      <a:schemeClr val="tx1"/>
                    </a:gs>
                  </a:gsLst>
                  <a:lin ang="5400000" scaled="0"/>
                </a:gradFill>
              </a:rPr>
              <a:t>Microsoft 365</a:t>
            </a:r>
            <a:r>
              <a:rPr lang="en-US" sz="1800" dirty="0">
                <a:gradFill>
                  <a:gsLst>
                    <a:gs pos="2917">
                      <a:schemeClr val="tx1"/>
                    </a:gs>
                    <a:gs pos="30000">
                      <a:schemeClr val="tx1"/>
                    </a:gs>
                  </a:gsLst>
                  <a:lin ang="5400000" scaled="0"/>
                </a:gradFill>
              </a:rPr>
              <a:t>, the </a:t>
            </a:r>
            <a:r>
              <a:rPr lang="en-US" sz="1800" b="1" dirty="0">
                <a:gradFill>
                  <a:gsLst>
                    <a:gs pos="2917">
                      <a:schemeClr val="tx1"/>
                    </a:gs>
                    <a:gs pos="30000">
                      <a:schemeClr val="tx1"/>
                    </a:gs>
                  </a:gsLst>
                  <a:lin ang="5400000" scaled="0"/>
                </a:gradFill>
              </a:rPr>
              <a:t>Azure portal</a:t>
            </a:r>
            <a:r>
              <a:rPr lang="en-US" sz="1800" dirty="0">
                <a:gradFill>
                  <a:gsLst>
                    <a:gs pos="2917">
                      <a:schemeClr val="tx1"/>
                    </a:gs>
                    <a:gs pos="30000">
                      <a:schemeClr val="tx1"/>
                    </a:gs>
                  </a:gsLst>
                  <a:lin ang="5400000" scaled="0"/>
                </a:gradFill>
              </a:rPr>
              <a:t>, and thousands of other </a:t>
            </a:r>
            <a:r>
              <a:rPr lang="en-US" sz="1800" b="1" dirty="0">
                <a:gradFill>
                  <a:gsLst>
                    <a:gs pos="2917">
                      <a:schemeClr val="tx1"/>
                    </a:gs>
                    <a:gs pos="30000">
                      <a:schemeClr val="tx1"/>
                    </a:gs>
                  </a:gsLst>
                  <a:lin ang="5400000" scaled="0"/>
                </a:gradFill>
              </a:rPr>
              <a:t>SaaS applications</a:t>
            </a:r>
            <a:r>
              <a:rPr lang="en-US" sz="1800" dirty="0">
                <a:gradFill>
                  <a:gsLst>
                    <a:gs pos="2917">
                      <a:schemeClr val="tx1"/>
                    </a:gs>
                    <a:gs pos="30000">
                      <a:schemeClr val="tx1"/>
                    </a:gs>
                  </a:gsLst>
                  <a:lin ang="5400000" scaled="0"/>
                </a:gradFill>
              </a:rPr>
              <a:t>. </a:t>
            </a:r>
          </a:p>
          <a:p>
            <a:pPr marL="1200150" indent="-285750" algn="l">
              <a:buFont typeface="Arial" panose="020B0604020202020204" pitchFamily="34" charset="0"/>
              <a:buChar char="•"/>
            </a:pPr>
            <a:endParaRPr lang="en-US" sz="1800" dirty="0">
              <a:gradFill>
                <a:gsLst>
                  <a:gs pos="2917">
                    <a:schemeClr val="tx1"/>
                  </a:gs>
                  <a:gs pos="30000">
                    <a:schemeClr val="tx1"/>
                  </a:gs>
                </a:gsLst>
                <a:lin ang="5400000" scaled="0"/>
              </a:gradFill>
            </a:endParaRPr>
          </a:p>
          <a:p>
            <a:pPr marL="1200150" indent="-285750" algn="l">
              <a:buFont typeface="Wingdings" panose="05000000000000000000" pitchFamily="2" charset="2"/>
              <a:buChar char="ü"/>
            </a:pPr>
            <a:r>
              <a:rPr lang="en-US" sz="1800" dirty="0">
                <a:gradFill>
                  <a:gsLst>
                    <a:gs pos="2917">
                      <a:schemeClr val="tx1"/>
                    </a:gs>
                    <a:gs pos="30000">
                      <a:schemeClr val="tx1"/>
                    </a:gs>
                  </a:gsLst>
                  <a:lin ang="5400000" scaled="0"/>
                </a:gradFill>
              </a:rPr>
              <a:t>Azure Active Directory also helps them </a:t>
            </a:r>
            <a:r>
              <a:rPr lang="en-US" sz="1800" b="1" dirty="0">
                <a:gradFill>
                  <a:gsLst>
                    <a:gs pos="2917">
                      <a:schemeClr val="tx1"/>
                    </a:gs>
                    <a:gs pos="30000">
                      <a:schemeClr val="tx1"/>
                    </a:gs>
                  </a:gsLst>
                  <a:lin ang="5400000" scaled="0"/>
                </a:gradFill>
              </a:rPr>
              <a:t>access internal resources </a:t>
            </a:r>
            <a:r>
              <a:rPr lang="en-US" sz="1800" dirty="0">
                <a:gradFill>
                  <a:gsLst>
                    <a:gs pos="2917">
                      <a:schemeClr val="tx1"/>
                    </a:gs>
                    <a:gs pos="30000">
                      <a:schemeClr val="tx1"/>
                    </a:gs>
                  </a:gsLst>
                  <a:lin ang="5400000" scaled="0"/>
                </a:gradFill>
              </a:rPr>
              <a:t>like apps on your </a:t>
            </a:r>
            <a:r>
              <a:rPr lang="en-US" sz="1800" b="1" dirty="0">
                <a:gradFill>
                  <a:gsLst>
                    <a:gs pos="2917">
                      <a:schemeClr val="tx1"/>
                    </a:gs>
                    <a:gs pos="30000">
                      <a:schemeClr val="tx1"/>
                    </a:gs>
                  </a:gsLst>
                  <a:lin ang="5400000" scaled="0"/>
                </a:gradFill>
              </a:rPr>
              <a:t>corporate intranet</a:t>
            </a:r>
            <a:r>
              <a:rPr lang="en-US" sz="1800" dirty="0">
                <a:gradFill>
                  <a:gsLst>
                    <a:gs pos="2917">
                      <a:schemeClr val="tx1"/>
                    </a:gs>
                    <a:gs pos="30000">
                      <a:schemeClr val="tx1"/>
                    </a:gs>
                  </a:gsLst>
                  <a:lin ang="5400000" scaled="0"/>
                </a:gradFill>
              </a:rPr>
              <a:t>, and </a:t>
            </a:r>
            <a:r>
              <a:rPr lang="en-US" sz="1800" b="1" dirty="0">
                <a:gradFill>
                  <a:gsLst>
                    <a:gs pos="2917">
                      <a:schemeClr val="tx1"/>
                    </a:gs>
                    <a:gs pos="30000">
                      <a:schemeClr val="tx1"/>
                    </a:gs>
                  </a:gsLst>
                  <a:lin ang="5400000" scaled="0"/>
                </a:gradFill>
              </a:rPr>
              <a:t>any cloud apps developed</a:t>
            </a:r>
            <a:r>
              <a:rPr lang="en-US" sz="1800" dirty="0">
                <a:gradFill>
                  <a:gsLst>
                    <a:gs pos="2917">
                      <a:schemeClr val="tx1"/>
                    </a:gs>
                    <a:gs pos="30000">
                      <a:schemeClr val="tx1"/>
                    </a:gs>
                  </a:gsLst>
                  <a:lin ang="5400000" scaled="0"/>
                </a:gradFill>
              </a:rPr>
              <a:t> for your own organization. </a:t>
            </a:r>
          </a:p>
          <a:p>
            <a:pPr marL="914400" algn="l"/>
            <a:endParaRPr lang="en-US" sz="1200" dirty="0">
              <a:gradFill>
                <a:gsLst>
                  <a:gs pos="2917">
                    <a:schemeClr val="tx1"/>
                  </a:gs>
                  <a:gs pos="30000">
                    <a:schemeClr val="tx1"/>
                  </a:gs>
                </a:gsLst>
                <a:lin ang="5400000" scaled="0"/>
              </a:gradFill>
            </a:endParaRPr>
          </a:p>
        </p:txBody>
      </p:sp>
      <p:pic>
        <p:nvPicPr>
          <p:cNvPr id="8" name="Picture 7">
            <a:extLst>
              <a:ext uri="{FF2B5EF4-FFF2-40B4-BE49-F238E27FC236}">
                <a16:creationId xmlns:a16="http://schemas.microsoft.com/office/drawing/2014/main" id="{4B7776EF-1EF6-EF1B-DBCD-40F47724E9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105" y="4296275"/>
            <a:ext cx="914400" cy="914400"/>
          </a:xfrm>
          <a:prstGeom prst="rect">
            <a:avLst/>
          </a:prstGeom>
          <a:effectLst>
            <a:outerShdw blurRad="50800" dist="88900" dir="2700000" algn="tl" rotWithShape="0">
              <a:prstClr val="black">
                <a:alpha val="40000"/>
              </a:prstClr>
            </a:outerShdw>
          </a:effectLst>
        </p:spPr>
      </p:pic>
      <p:pic>
        <p:nvPicPr>
          <p:cNvPr id="6" name="Picture 5" descr="Graphical user interface, diagram, application&#10;&#10;Description automatically generated">
            <a:extLst>
              <a:ext uri="{FF2B5EF4-FFF2-40B4-BE49-F238E27FC236}">
                <a16:creationId xmlns:a16="http://schemas.microsoft.com/office/drawing/2014/main" id="{DC88C754-2CD0-DAEF-5BFE-24516D3CE9E1}"/>
              </a:ext>
            </a:extLst>
          </p:cNvPr>
          <p:cNvPicPr>
            <a:picLocks noChangeAspect="1"/>
          </p:cNvPicPr>
          <p:nvPr/>
        </p:nvPicPr>
        <p:blipFill>
          <a:blip r:embed="rId4"/>
          <a:stretch>
            <a:fillRect/>
          </a:stretch>
        </p:blipFill>
        <p:spPr>
          <a:xfrm>
            <a:off x="2496988" y="946251"/>
            <a:ext cx="7198023" cy="3200400"/>
          </a:xfrm>
          <a:prstGeom prst="rect">
            <a:avLst/>
          </a:prstGeom>
          <a:effectLst>
            <a:outerShdw blurRad="50800" dist="88900" dir="2700000" algn="tl" rotWithShape="0">
              <a:prstClr val="black">
                <a:alpha val="40000"/>
              </a:prstClr>
            </a:outerShdw>
          </a:effectLst>
        </p:spPr>
      </p:pic>
    </p:spTree>
    <p:extLst>
      <p:ext uri="{BB962C8B-B14F-4D97-AF65-F5344CB8AC3E}">
        <p14:creationId xmlns:p14="http://schemas.microsoft.com/office/powerpoint/2010/main" val="320601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5A35D-87DE-4C5B-B242-82AE1B3F86FD}"/>
              </a:ext>
            </a:extLst>
          </p:cNvPr>
          <p:cNvSpPr>
            <a:spLocks noGrp="1"/>
          </p:cNvSpPr>
          <p:nvPr>
            <p:ph type="title"/>
          </p:nvPr>
        </p:nvSpPr>
        <p:spPr/>
        <p:txBody>
          <a:bodyPr/>
          <a:lstStyle/>
          <a:p>
            <a:r>
              <a:rPr lang="en-US" dirty="0">
                <a:cs typeface="Segoe UI"/>
              </a:rPr>
              <a:t>PIM Configuration Settings</a:t>
            </a:r>
            <a:endParaRPr lang="en-US" dirty="0"/>
          </a:p>
        </p:txBody>
      </p:sp>
      <p:pic>
        <p:nvPicPr>
          <p:cNvPr id="4" name="Picture 4" descr="PIM settings for activation, assignment, and notifications. ">
            <a:extLst>
              <a:ext uri="{FF2B5EF4-FFF2-40B4-BE49-F238E27FC236}">
                <a16:creationId xmlns:a16="http://schemas.microsoft.com/office/drawing/2014/main" id="{21F014AB-9AF0-466F-8290-F256D21E9F22}"/>
              </a:ext>
            </a:extLst>
          </p:cNvPr>
          <p:cNvPicPr>
            <a:picLocks noChangeAspect="1"/>
          </p:cNvPicPr>
          <p:nvPr/>
        </p:nvPicPr>
        <p:blipFill>
          <a:blip r:embed="rId3"/>
          <a:stretch>
            <a:fillRect/>
          </a:stretch>
        </p:blipFill>
        <p:spPr>
          <a:xfrm>
            <a:off x="588263" y="1984269"/>
            <a:ext cx="10802318" cy="4224747"/>
          </a:xfrm>
          <a:prstGeom prst="rect">
            <a:avLst/>
          </a:prstGeom>
        </p:spPr>
      </p:pic>
      <p:sp>
        <p:nvSpPr>
          <p:cNvPr id="6" name="Text Placeholder 3">
            <a:extLst>
              <a:ext uri="{FF2B5EF4-FFF2-40B4-BE49-F238E27FC236}">
                <a16:creationId xmlns:a16="http://schemas.microsoft.com/office/drawing/2014/main" id="{7ECDA11A-53C5-498F-8437-0CD7B6CDEBBA}"/>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rgbClr val="FFFFFF"/>
                </a:solidFill>
                <a:effectLst/>
                <a:uLnTx/>
                <a:uFillTx/>
                <a:latin typeface="Segoe UI"/>
                <a:ea typeface="+mn-ea"/>
                <a:cs typeface="+mn-cs"/>
              </a:rPr>
              <a:t> Settings can be different for Azure AD roles and Azure resources</a:t>
            </a:r>
          </a:p>
        </p:txBody>
      </p:sp>
    </p:spTree>
    <p:extLst>
      <p:ext uri="{BB962C8B-B14F-4D97-AF65-F5344CB8AC3E}">
        <p14:creationId xmlns:p14="http://schemas.microsoft.com/office/powerpoint/2010/main" val="132309962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A26D6-81A3-4F25-8504-91DFE9BB12CE}"/>
              </a:ext>
            </a:extLst>
          </p:cNvPr>
          <p:cNvSpPr>
            <a:spLocks noGrp="1"/>
          </p:cNvSpPr>
          <p:nvPr>
            <p:ph type="title"/>
          </p:nvPr>
        </p:nvSpPr>
        <p:spPr/>
        <p:txBody>
          <a:bodyPr/>
          <a:lstStyle/>
          <a:p>
            <a:r>
              <a:rPr lang="en-US" dirty="0">
                <a:ea typeface="+mj-lt"/>
                <a:cs typeface="+mj-lt"/>
              </a:rPr>
              <a:t>PIM Workflow</a:t>
            </a:r>
            <a:endParaRPr lang="en-US" dirty="0"/>
          </a:p>
        </p:txBody>
      </p:sp>
      <p:pic>
        <p:nvPicPr>
          <p:cNvPr id="4" name="Picture 3" descr="PIM Admin does plan and assign. PIM user activates. PIM Approver approves requests. PIM Admin audits. ">
            <a:extLst>
              <a:ext uri="{FF2B5EF4-FFF2-40B4-BE49-F238E27FC236}">
                <a16:creationId xmlns:a16="http://schemas.microsoft.com/office/drawing/2014/main" id="{56609B48-B34C-4D58-8757-C85CA27FE547}"/>
              </a:ext>
            </a:extLst>
          </p:cNvPr>
          <p:cNvPicPr>
            <a:picLocks noChangeAspect="1"/>
          </p:cNvPicPr>
          <p:nvPr/>
        </p:nvPicPr>
        <p:blipFill>
          <a:blip r:embed="rId3"/>
          <a:stretch>
            <a:fillRect/>
          </a:stretch>
        </p:blipFill>
        <p:spPr>
          <a:xfrm>
            <a:off x="455438" y="1357964"/>
            <a:ext cx="11281124" cy="4529269"/>
          </a:xfrm>
          <a:prstGeom prst="rect">
            <a:avLst/>
          </a:prstGeom>
        </p:spPr>
      </p:pic>
      <p:sp>
        <p:nvSpPr>
          <p:cNvPr id="3" name="Rectangle 2">
            <a:extLst>
              <a:ext uri="{FF2B5EF4-FFF2-40B4-BE49-F238E27FC236}">
                <a16:creationId xmlns:a16="http://schemas.microsoft.com/office/drawing/2014/main" id="{70D7C882-995F-4EDD-B279-58D1109218E1}"/>
              </a:ext>
              <a:ext uri="{C183D7F6-B498-43B3-948B-1728B52AA6E4}">
                <adec:decorative xmlns:adec="http://schemas.microsoft.com/office/drawing/2017/decorative" val="1"/>
              </a:ext>
            </a:extLst>
          </p:cNvPr>
          <p:cNvSpPr/>
          <p:nvPr/>
        </p:nvSpPr>
        <p:spPr bwMode="auto">
          <a:xfrm>
            <a:off x="455438" y="1151068"/>
            <a:ext cx="11281124" cy="4948518"/>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35132774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438A-71D0-49B9-9317-361AEBD9BC07}"/>
              </a:ext>
            </a:extLst>
          </p:cNvPr>
          <p:cNvSpPr>
            <a:spLocks noGrp="1"/>
          </p:cNvSpPr>
          <p:nvPr>
            <p:ph type="title"/>
          </p:nvPr>
        </p:nvSpPr>
        <p:spPr>
          <a:xfrm>
            <a:off x="582042" y="1292066"/>
            <a:ext cx="4167887" cy="1107996"/>
          </a:xfrm>
        </p:spPr>
        <p:txBody>
          <a:bodyPr/>
          <a:lstStyle/>
          <a:p>
            <a:r>
              <a:rPr lang="en-US" dirty="0"/>
              <a:t>Demonstration:</a:t>
            </a:r>
            <a:br>
              <a:rPr lang="en-US" dirty="0"/>
            </a:br>
            <a:r>
              <a:rPr lang="en-US" dirty="0"/>
              <a:t>PIM Resources</a:t>
            </a:r>
          </a:p>
        </p:txBody>
      </p:sp>
      <p:sp>
        <p:nvSpPr>
          <p:cNvPr id="3" name="Text Placeholder 2">
            <a:extLst>
              <a:ext uri="{FF2B5EF4-FFF2-40B4-BE49-F238E27FC236}">
                <a16:creationId xmlns:a16="http://schemas.microsoft.com/office/drawing/2014/main" id="{D61F57EE-F009-48DD-A640-602019B10F25}"/>
              </a:ext>
            </a:extLst>
          </p:cNvPr>
          <p:cNvSpPr>
            <a:spLocks noGrp="1"/>
          </p:cNvSpPr>
          <p:nvPr>
            <p:ph type="body" sz="quarter" idx="12"/>
          </p:nvPr>
        </p:nvSpPr>
        <p:spPr>
          <a:xfrm>
            <a:off x="582042" y="2790825"/>
            <a:ext cx="4164583" cy="1077218"/>
          </a:xfrm>
        </p:spPr>
        <p:txBody>
          <a:bodyPr/>
          <a:lstStyle/>
          <a:p>
            <a:pPr marL="342900" indent="-342900">
              <a:spcAft>
                <a:spcPts val="600"/>
              </a:spcAft>
              <a:buFont typeface="Arial" panose="020B0604020202020204" pitchFamily="34" charset="0"/>
              <a:buChar char="•"/>
            </a:pPr>
            <a:r>
              <a:rPr lang="en-US" dirty="0"/>
              <a:t>Azure AD PIM for roles</a:t>
            </a:r>
          </a:p>
          <a:p>
            <a:pPr marL="342900" indent="-342900">
              <a:spcAft>
                <a:spcPts val="600"/>
              </a:spcAft>
              <a:buFont typeface="Arial" panose="020B0604020202020204" pitchFamily="34" charset="0"/>
              <a:buChar char="•"/>
            </a:pPr>
            <a:r>
              <a:rPr lang="en-US" dirty="0"/>
              <a:t>Azure AD PIM for resources</a:t>
            </a:r>
          </a:p>
          <a:p>
            <a:pPr marL="342900" indent="-342900">
              <a:spcAft>
                <a:spcPts val="600"/>
              </a:spcAft>
              <a:buFont typeface="Arial" panose="020B0604020202020204" pitchFamily="34" charset="0"/>
              <a:buChar char="•"/>
            </a:pPr>
            <a:endParaRPr lang="en-US" dirty="0"/>
          </a:p>
        </p:txBody>
      </p:sp>
    </p:spTree>
    <p:extLst>
      <p:ext uri="{BB962C8B-B14F-4D97-AF65-F5344CB8AC3E}">
        <p14:creationId xmlns:p14="http://schemas.microsoft.com/office/powerpoint/2010/main" val="36395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Privileged Identity Management</a:t>
            </a:r>
          </a:p>
        </p:txBody>
      </p:sp>
      <p:sp>
        <p:nvSpPr>
          <p:cNvPr id="5" name="Rectangle 4">
            <a:extLst>
              <a:ext uri="{FF2B5EF4-FFF2-40B4-BE49-F238E27FC236}">
                <a16:creationId xmlns:a16="http://schemas.microsoft.com/office/drawing/2014/main" id="{227DFC43-500A-4F56-8119-6805FCD2ECFD}"/>
              </a:ext>
            </a:extLst>
          </p:cNvPr>
          <p:cNvSpPr/>
          <p:nvPr/>
        </p:nvSpPr>
        <p:spPr bwMode="auto">
          <a:xfrm>
            <a:off x="636589" y="1385888"/>
            <a:ext cx="3392486"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BB9B92D8-D70F-4AAB-910D-F785505B190F}"/>
              </a:ext>
            </a:extLst>
          </p:cNvPr>
          <p:cNvSpPr/>
          <p:nvPr/>
        </p:nvSpPr>
        <p:spPr bwMode="auto">
          <a:xfrm>
            <a:off x="4133850" y="1385888"/>
            <a:ext cx="7148540"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4133850" y="2280680"/>
            <a:ext cx="6540650" cy="1181862"/>
          </a:xfrm>
        </p:spPr>
        <p:txBody>
          <a:bodyPr/>
          <a:lstStyle/>
          <a:p>
            <a:pPr marL="228600" lvl="1" indent="0">
              <a:buNone/>
            </a:pPr>
            <a:r>
              <a:rPr lang="en-US" sz="2400" i="0" dirty="0">
                <a:solidFill>
                  <a:srgbClr val="171717"/>
                </a:solidFill>
                <a:effectLst/>
                <a:latin typeface="Segoe UI" panose="020B0502040204020203" pitchFamily="34" charset="0"/>
              </a:rPr>
              <a:t>Protect identity and access with Microsoft 365</a:t>
            </a:r>
          </a:p>
          <a:p>
            <a:pPr marL="228600" lvl="1" indent="0">
              <a:buNone/>
            </a:pPr>
            <a:r>
              <a:rPr lang="en-US" sz="2400" i="0" dirty="0">
                <a:solidFill>
                  <a:srgbClr val="171717"/>
                </a:solidFill>
                <a:effectLst/>
                <a:latin typeface="Segoe UI" panose="020B0502040204020203" pitchFamily="34" charset="0"/>
              </a:rPr>
              <a:t>Getting Started with Microsoft Identity (Exercise)</a:t>
            </a:r>
            <a:br>
              <a:rPr lang="en-US" sz="2400" b="0" i="0" dirty="0">
                <a:effectLst/>
                <a:latin typeface="Segoe UI" panose="020B0502040204020203" pitchFamily="34" charset="0"/>
              </a:rPr>
            </a:br>
            <a:endParaRPr lang="en-US" sz="2400" dirty="0"/>
          </a:p>
        </p:txBody>
      </p:sp>
      <p:cxnSp>
        <p:nvCxnSpPr>
          <p:cNvPr id="9" name="Straight Connector 8">
            <a:extLst>
              <a:ext uri="{FF2B5EF4-FFF2-40B4-BE49-F238E27FC236}">
                <a16:creationId xmlns:a16="http://schemas.microsoft.com/office/drawing/2014/main" id="{FB86874E-84E1-4A32-A6BC-C0003D65637A}"/>
              </a:ext>
              <a:ext uri="{C183D7F6-B498-43B3-948B-1728B52AA6E4}">
                <adec:decorative xmlns:adec="http://schemas.microsoft.com/office/drawing/2017/decorative" val="1"/>
              </a:ext>
            </a:extLst>
          </p:cNvPr>
          <p:cNvCxnSpPr>
            <a:cxnSpLocks/>
          </p:cNvCxnSpPr>
          <p:nvPr/>
        </p:nvCxnSpPr>
        <p:spPr>
          <a:xfrm>
            <a:off x="4324350" y="2721004"/>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523D69E-CF13-4155-8C91-E97351FB5B8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3072978305"/>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Enterprise Governance</a:t>
            </a:r>
          </a:p>
        </p:txBody>
      </p:sp>
      <p:pic>
        <p:nvPicPr>
          <p:cNvPr id="6" name="Picture 5" descr="Icon of two buildings and a cloud on top of them">
            <a:extLst>
              <a:ext uri="{FF2B5EF4-FFF2-40B4-BE49-F238E27FC236}">
                <a16:creationId xmlns:a16="http://schemas.microsoft.com/office/drawing/2014/main" id="{9FAA94C0-822E-4D99-888F-1AC18D8DE898}"/>
              </a:ext>
            </a:extLst>
          </p:cNvPr>
          <p:cNvPicPr>
            <a:picLocks noChangeAspect="1"/>
          </p:cNvPicPr>
          <p:nvPr/>
        </p:nvPicPr>
        <p:blipFill>
          <a:blip r:embed="rId3">
            <a:clrChange>
              <a:clrFrom>
                <a:srgbClr val="FFFFFF"/>
              </a:clrFrom>
              <a:clrTo>
                <a:srgbClr val="FFFFFF">
                  <a:alpha val="0"/>
                </a:srgbClr>
              </a:clrTo>
            </a:clrChange>
          </a:blip>
          <a:srcRect/>
          <a:stretch/>
        </p:blipFill>
        <p:spPr>
          <a:xfrm>
            <a:off x="9963188" y="2661929"/>
            <a:ext cx="1364467" cy="1364467"/>
          </a:xfrm>
          <a:prstGeom prst="rect">
            <a:avLst/>
          </a:prstGeom>
        </p:spPr>
      </p:pic>
    </p:spTree>
    <p:extLst>
      <p:ext uri="{BB962C8B-B14F-4D97-AF65-F5344CB8AC3E}">
        <p14:creationId xmlns:p14="http://schemas.microsoft.com/office/powerpoint/2010/main" val="113834983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Enterprise Governance</a:t>
            </a:r>
            <a:endParaRPr lang="en-US" dirty="0"/>
          </a:p>
        </p:txBody>
      </p:sp>
      <p:sp>
        <p:nvSpPr>
          <p:cNvPr id="6" name="Text Placeholder 5"/>
          <p:cNvSpPr>
            <a:spLocks noGrp="1"/>
          </p:cNvSpPr>
          <p:nvPr>
            <p:ph type="body" sz="quarter" idx="4294967295"/>
          </p:nvPr>
        </p:nvSpPr>
        <p:spPr>
          <a:xfrm>
            <a:off x="4299820" y="656685"/>
            <a:ext cx="5963117" cy="5512278"/>
          </a:xfrm>
        </p:spPr>
        <p:txBody>
          <a:bodyPr vert="horz" wrap="square" lIns="0" tIns="0" rIns="0" bIns="0" rtlCol="0" anchor="t">
            <a:spAutoFit/>
          </a:bodyPr>
          <a:lstStyle/>
          <a:p>
            <a:pPr marL="0" indent="0" fontAlgn="ctr">
              <a:spcAft>
                <a:spcPts val="1000"/>
              </a:spcAft>
              <a:buNone/>
            </a:pPr>
            <a:r>
              <a:rPr lang="en-AU" sz="2400" dirty="0">
                <a:cs typeface="Segoe UI Semilight"/>
              </a:rPr>
              <a:t>Shared Responsibility Model</a:t>
            </a:r>
          </a:p>
          <a:p>
            <a:pPr marL="0" indent="0">
              <a:spcAft>
                <a:spcPts val="1000"/>
              </a:spcAft>
              <a:buNone/>
            </a:pPr>
            <a:r>
              <a:rPr lang="en-AU" sz="2400" dirty="0">
                <a:cs typeface="Segoe UI Semilight"/>
              </a:rPr>
              <a:t>Azure Cloud Security Advantages</a:t>
            </a:r>
            <a:endParaRPr lang="en-AU" dirty="0"/>
          </a:p>
          <a:p>
            <a:pPr marL="0" indent="0">
              <a:spcAft>
                <a:spcPts val="1000"/>
              </a:spcAft>
              <a:buNone/>
            </a:pPr>
            <a:r>
              <a:rPr lang="en-AU" sz="2400" dirty="0">
                <a:cs typeface="Segoe UI Semilight"/>
              </a:rPr>
              <a:t>Azure Hierarchy</a:t>
            </a:r>
            <a:endParaRPr lang="en-AU" dirty="0"/>
          </a:p>
          <a:p>
            <a:pPr marL="0" indent="0">
              <a:spcAft>
                <a:spcPts val="1000"/>
              </a:spcAft>
              <a:buNone/>
            </a:pPr>
            <a:r>
              <a:rPr lang="en-AU" sz="2400" dirty="0">
                <a:cs typeface="Segoe UI Semilight"/>
              </a:rPr>
              <a:t>Azure Policy</a:t>
            </a:r>
            <a:endParaRPr lang="en-AU" sz="2400" dirty="0"/>
          </a:p>
          <a:p>
            <a:pPr marL="0" indent="0">
              <a:spcAft>
                <a:spcPts val="1000"/>
              </a:spcAft>
              <a:buNone/>
            </a:pPr>
            <a:r>
              <a:rPr lang="en-AU" sz="2400" dirty="0">
                <a:cs typeface="Segoe UI Semilight"/>
              </a:rPr>
              <a:t>Azure Role Based Access Control (RBAC)</a:t>
            </a:r>
            <a:endParaRPr lang="en-AU" dirty="0">
              <a:cs typeface="Segoe UI Semilight"/>
            </a:endParaRPr>
          </a:p>
          <a:p>
            <a:pPr marL="0" indent="0">
              <a:spcAft>
                <a:spcPts val="1000"/>
              </a:spcAft>
              <a:buNone/>
            </a:pPr>
            <a:r>
              <a:rPr lang="en-AU" sz="2400" dirty="0">
                <a:cs typeface="Segoe UI Semilight"/>
              </a:rPr>
              <a:t>Azure RBAC vs Azure Policies</a:t>
            </a:r>
            <a:endParaRPr lang="en-AU" dirty="0"/>
          </a:p>
          <a:p>
            <a:pPr marL="0" indent="0">
              <a:spcAft>
                <a:spcPts val="1000"/>
              </a:spcAft>
              <a:buNone/>
            </a:pPr>
            <a:r>
              <a:rPr lang="en-AU" sz="2400" dirty="0">
                <a:cs typeface="Segoe UI Semilight"/>
              </a:rPr>
              <a:t>Built-in Roles</a:t>
            </a:r>
          </a:p>
          <a:p>
            <a:pPr marL="0" indent="0">
              <a:spcAft>
                <a:spcPts val="1000"/>
              </a:spcAft>
              <a:buNone/>
            </a:pPr>
            <a:r>
              <a:rPr lang="en-AU" sz="2400" dirty="0">
                <a:cs typeface="Segoe UI Semilight"/>
              </a:rPr>
              <a:t>Resource Locks</a:t>
            </a:r>
            <a:endParaRPr lang="en-AU" dirty="0"/>
          </a:p>
          <a:p>
            <a:pPr marL="0" indent="0">
              <a:spcAft>
                <a:spcPts val="1000"/>
              </a:spcAft>
              <a:buNone/>
            </a:pPr>
            <a:r>
              <a:rPr lang="en-AU" sz="2400" dirty="0">
                <a:cs typeface="Segoe UI Semilight"/>
              </a:rPr>
              <a:t>Azure Blueprints</a:t>
            </a:r>
            <a:endParaRPr lang="en-AU" dirty="0"/>
          </a:p>
          <a:p>
            <a:pPr marL="0" indent="0">
              <a:spcAft>
                <a:spcPts val="1000"/>
              </a:spcAft>
              <a:buNone/>
            </a:pPr>
            <a:r>
              <a:rPr lang="en-AU" sz="2400" dirty="0">
                <a:cs typeface="Segoe UI Semilight"/>
              </a:rPr>
              <a:t>Azure Subscription Management</a:t>
            </a:r>
            <a:endParaRPr lang="en-AU" dirty="0"/>
          </a:p>
        </p:txBody>
      </p:sp>
      <p:grpSp>
        <p:nvGrpSpPr>
          <p:cNvPr id="7" name="Group 6">
            <a:extLst>
              <a:ext uri="{FF2B5EF4-FFF2-40B4-BE49-F238E27FC236}">
                <a16:creationId xmlns:a16="http://schemas.microsoft.com/office/drawing/2014/main" id="{416AAF7A-07E7-42A2-ADD1-4648F88EBDB3}"/>
              </a:ext>
              <a:ext uri="{C183D7F6-B498-43B3-948B-1728B52AA6E4}">
                <adec:decorative xmlns:adec="http://schemas.microsoft.com/office/drawing/2017/decorative" val="1"/>
              </a:ext>
            </a:extLst>
          </p:cNvPr>
          <p:cNvGrpSpPr/>
          <p:nvPr/>
        </p:nvGrpSpPr>
        <p:grpSpPr>
          <a:xfrm>
            <a:off x="3538075" y="656685"/>
            <a:ext cx="660946" cy="5512278"/>
            <a:chOff x="657224" y="1265478"/>
            <a:chExt cx="599912" cy="5267312"/>
          </a:xfrm>
        </p:grpSpPr>
        <p:pic>
          <p:nvPicPr>
            <p:cNvPr id="2" name="Picture 1">
              <a:extLst>
                <a:ext uri="{FF2B5EF4-FFF2-40B4-BE49-F238E27FC236}">
                  <a16:creationId xmlns:a16="http://schemas.microsoft.com/office/drawing/2014/main" id="{4D6EABA6-4839-4BF6-ACB8-11EAF36DBA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57224" y="1265478"/>
              <a:ext cx="552369" cy="4964742"/>
            </a:xfrm>
            <a:prstGeom prst="rect">
              <a:avLst/>
            </a:prstGeom>
          </p:spPr>
        </p:pic>
        <p:pic>
          <p:nvPicPr>
            <p:cNvPr id="5" name="Picture 4">
              <a:extLst>
                <a:ext uri="{FF2B5EF4-FFF2-40B4-BE49-F238E27FC236}">
                  <a16:creationId xmlns:a16="http://schemas.microsoft.com/office/drawing/2014/main" id="{C2805BF1-0A76-4336-AD2A-F0AD9869CA64}"/>
                </a:ext>
              </a:extLst>
            </p:cNvPr>
            <p:cNvPicPr>
              <a:picLocks noChangeAspect="1"/>
            </p:cNvPicPr>
            <p:nvPr/>
          </p:nvPicPr>
          <p:blipFill>
            <a:blip r:embed="rId4"/>
            <a:stretch>
              <a:fillRect/>
            </a:stretch>
          </p:blipFill>
          <p:spPr>
            <a:xfrm>
              <a:off x="704767" y="6065400"/>
              <a:ext cx="552369" cy="467390"/>
            </a:xfrm>
            <a:prstGeom prst="rect">
              <a:avLst/>
            </a:prstGeom>
          </p:spPr>
        </p:pic>
      </p:grpSp>
      <p:grpSp>
        <p:nvGrpSpPr>
          <p:cNvPr id="9" name="Group 8">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299820" y="1120656"/>
            <a:ext cx="5015822" cy="2308344"/>
            <a:chOff x="4621473" y="1048466"/>
            <a:chExt cx="7486017" cy="2740192"/>
          </a:xfrm>
        </p:grpSpPr>
        <p:cxnSp>
          <p:nvCxnSpPr>
            <p:cNvPr id="10" name="Straight Connector 9">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3A5A80BE-7151-4059-B922-9458C4C08C07}"/>
              </a:ext>
              <a:ext uri="{C183D7F6-B498-43B3-948B-1728B52AA6E4}">
                <adec:decorative xmlns:adec="http://schemas.microsoft.com/office/drawing/2017/decorative" val="1"/>
              </a:ext>
            </a:extLst>
          </p:cNvPr>
          <p:cNvGrpSpPr/>
          <p:nvPr/>
        </p:nvGrpSpPr>
        <p:grpSpPr>
          <a:xfrm>
            <a:off x="4299819" y="3923380"/>
            <a:ext cx="5015822" cy="2308344"/>
            <a:chOff x="4621473" y="1048466"/>
            <a:chExt cx="7486017" cy="2740192"/>
          </a:xfrm>
        </p:grpSpPr>
        <p:cxnSp>
          <p:nvCxnSpPr>
            <p:cNvPr id="16" name="Straight Connector 15">
              <a:extLst>
                <a:ext uri="{FF2B5EF4-FFF2-40B4-BE49-F238E27FC236}">
                  <a16:creationId xmlns:a16="http://schemas.microsoft.com/office/drawing/2014/main" id="{AC392448-DDA7-402E-988B-7D8A375D6BC1}"/>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B44D44E-0672-4DFD-A9D0-E8281624B21A}"/>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1BEC587-FF91-4E31-A3EF-2D13448E57A0}"/>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676ADDB-FC18-446A-8C5E-D6236FA909DE}"/>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2852B11-471A-47B6-8E4D-4B55E75E6207}"/>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831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A27ADC-94AE-493C-842A-6CDCA3D086F6}"/>
              </a:ext>
            </a:extLst>
          </p:cNvPr>
          <p:cNvSpPr>
            <a:spLocks noGrp="1"/>
          </p:cNvSpPr>
          <p:nvPr>
            <p:ph type="title"/>
          </p:nvPr>
        </p:nvSpPr>
        <p:spPr/>
        <p:txBody>
          <a:bodyPr/>
          <a:lstStyle/>
          <a:p>
            <a:r>
              <a:rPr lang="en-US" dirty="0"/>
              <a:t>Shared Responsibility Model </a:t>
            </a:r>
          </a:p>
        </p:txBody>
      </p:sp>
      <p:sp>
        <p:nvSpPr>
          <p:cNvPr id="3" name="Rectangle 2">
            <a:extLst>
              <a:ext uri="{FF2B5EF4-FFF2-40B4-BE49-F238E27FC236}">
                <a16:creationId xmlns:a16="http://schemas.microsoft.com/office/drawing/2014/main" id="{571E167C-2AA0-47B2-865B-5EC8671FD3A6}"/>
              </a:ext>
            </a:extLst>
          </p:cNvPr>
          <p:cNvSpPr/>
          <p:nvPr/>
        </p:nvSpPr>
        <p:spPr>
          <a:xfrm>
            <a:off x="722875" y="1707232"/>
            <a:ext cx="4072211"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Responsibility always retained by the customer</a:t>
            </a:r>
          </a:p>
        </p:txBody>
      </p:sp>
      <p:sp>
        <p:nvSpPr>
          <p:cNvPr id="7" name="Rectangle 6">
            <a:extLst>
              <a:ext uri="{FF2B5EF4-FFF2-40B4-BE49-F238E27FC236}">
                <a16:creationId xmlns:a16="http://schemas.microsoft.com/office/drawing/2014/main" id="{DC2FDB1C-0C4F-4005-B61B-BB227EBB6C86}"/>
              </a:ext>
            </a:extLst>
          </p:cNvPr>
          <p:cNvSpPr/>
          <p:nvPr/>
        </p:nvSpPr>
        <p:spPr>
          <a:xfrm>
            <a:off x="722874" y="3061181"/>
            <a:ext cx="4072211" cy="13244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Responsibility varies by service type</a:t>
            </a:r>
          </a:p>
        </p:txBody>
      </p:sp>
      <p:sp>
        <p:nvSpPr>
          <p:cNvPr id="9" name="Rectangle 8">
            <a:extLst>
              <a:ext uri="{FF2B5EF4-FFF2-40B4-BE49-F238E27FC236}">
                <a16:creationId xmlns:a16="http://schemas.microsoft.com/office/drawing/2014/main" id="{7A65A0D3-EF58-405C-99DE-0A41FA1190EF}"/>
              </a:ext>
            </a:extLst>
          </p:cNvPr>
          <p:cNvSpPr/>
          <p:nvPr/>
        </p:nvSpPr>
        <p:spPr>
          <a:xfrm>
            <a:off x="722874" y="4574682"/>
            <a:ext cx="4072211"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Responsibility transfers to cloud provider</a:t>
            </a:r>
          </a:p>
        </p:txBody>
      </p:sp>
      <p:pic>
        <p:nvPicPr>
          <p:cNvPr id="11" name="Picture 10" descr="Shared responsibility model. SaaS, PaaS, IaaS, and on-premises are compared. ">
            <a:extLst>
              <a:ext uri="{FF2B5EF4-FFF2-40B4-BE49-F238E27FC236}">
                <a16:creationId xmlns:a16="http://schemas.microsoft.com/office/drawing/2014/main" id="{FD5C6B37-253B-41F9-B22B-EB59D39D8CA5}"/>
              </a:ext>
            </a:extLst>
          </p:cNvPr>
          <p:cNvPicPr>
            <a:picLocks noChangeAspect="1"/>
          </p:cNvPicPr>
          <p:nvPr/>
        </p:nvPicPr>
        <p:blipFill>
          <a:blip r:embed="rId3"/>
          <a:stretch>
            <a:fillRect/>
          </a:stretch>
        </p:blipFill>
        <p:spPr>
          <a:xfrm>
            <a:off x="5665996" y="1352550"/>
            <a:ext cx="4778291" cy="5048250"/>
          </a:xfrm>
          <a:prstGeom prst="rect">
            <a:avLst/>
          </a:prstGeom>
        </p:spPr>
      </p:pic>
      <p:sp>
        <p:nvSpPr>
          <p:cNvPr id="13" name="Rectangle 12">
            <a:extLst>
              <a:ext uri="{FF2B5EF4-FFF2-40B4-BE49-F238E27FC236}">
                <a16:creationId xmlns:a16="http://schemas.microsoft.com/office/drawing/2014/main" id="{6A2CE650-5EA9-478E-AEFE-83F1359DC5F2}"/>
              </a:ext>
              <a:ext uri="{C183D7F6-B498-43B3-948B-1728B52AA6E4}">
                <adec:decorative xmlns:adec="http://schemas.microsoft.com/office/drawing/2017/decorative" val="1"/>
              </a:ext>
            </a:extLst>
          </p:cNvPr>
          <p:cNvSpPr/>
          <p:nvPr/>
        </p:nvSpPr>
        <p:spPr bwMode="auto">
          <a:xfrm>
            <a:off x="5281864" y="1133476"/>
            <a:ext cx="5546557" cy="5486399"/>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5" name="Straight Arrow Connector 14">
            <a:extLst>
              <a:ext uri="{FF2B5EF4-FFF2-40B4-BE49-F238E27FC236}">
                <a16:creationId xmlns:a16="http://schemas.microsoft.com/office/drawing/2014/main" id="{A9154F81-EC8D-4EF9-9310-9FD27DD86439}"/>
              </a:ext>
              <a:ext uri="{C183D7F6-B498-43B3-948B-1728B52AA6E4}">
                <adec:decorative xmlns:adec="http://schemas.microsoft.com/office/drawing/2017/decorative" val="1"/>
              </a:ext>
            </a:extLst>
          </p:cNvPr>
          <p:cNvCxnSpPr>
            <a:cxnSpLocks/>
            <a:stCxn id="3" idx="3"/>
          </p:cNvCxnSpPr>
          <p:nvPr/>
        </p:nvCxnSpPr>
        <p:spPr>
          <a:xfrm>
            <a:off x="4795086" y="2289674"/>
            <a:ext cx="556585" cy="0"/>
          </a:xfrm>
          <a:prstGeom prst="straightConnector1">
            <a:avLst/>
          </a:prstGeom>
          <a:ln>
            <a:solidFill>
              <a:schemeClr val="bg1">
                <a:lumMod val="95000"/>
              </a:schemeClr>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A787701-5362-4A07-B40F-C1C9EAA8DBC6}"/>
              </a:ext>
              <a:ext uri="{C183D7F6-B498-43B3-948B-1728B52AA6E4}">
                <adec:decorative xmlns:adec="http://schemas.microsoft.com/office/drawing/2017/decorative" val="1"/>
              </a:ext>
            </a:extLst>
          </p:cNvPr>
          <p:cNvCxnSpPr>
            <a:cxnSpLocks/>
          </p:cNvCxnSpPr>
          <p:nvPr/>
        </p:nvCxnSpPr>
        <p:spPr>
          <a:xfrm>
            <a:off x="4795086" y="3704817"/>
            <a:ext cx="556585" cy="0"/>
          </a:xfrm>
          <a:prstGeom prst="straightConnector1">
            <a:avLst/>
          </a:prstGeom>
          <a:ln>
            <a:solidFill>
              <a:schemeClr val="bg1">
                <a:lumMod val="95000"/>
              </a:schemeClr>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89AB60F-AE3D-431A-8FC6-DF9BF34550F4}"/>
              </a:ext>
              <a:ext uri="{C183D7F6-B498-43B3-948B-1728B52AA6E4}">
                <adec:decorative xmlns:adec="http://schemas.microsoft.com/office/drawing/2017/decorative" val="1"/>
              </a:ext>
            </a:extLst>
          </p:cNvPr>
          <p:cNvCxnSpPr>
            <a:cxnSpLocks/>
          </p:cNvCxnSpPr>
          <p:nvPr/>
        </p:nvCxnSpPr>
        <p:spPr>
          <a:xfrm>
            <a:off x="4795085" y="5119960"/>
            <a:ext cx="556585" cy="0"/>
          </a:xfrm>
          <a:prstGeom prst="straightConnector1">
            <a:avLst/>
          </a:prstGeom>
          <a:ln>
            <a:solidFill>
              <a:schemeClr val="bg1">
                <a:lumMod val="95000"/>
              </a:schemeClr>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521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13109-2E47-46E9-88D6-97565B757FBF}"/>
              </a:ext>
            </a:extLst>
          </p:cNvPr>
          <p:cNvSpPr>
            <a:spLocks noGrp="1"/>
          </p:cNvSpPr>
          <p:nvPr>
            <p:ph type="title"/>
          </p:nvPr>
        </p:nvSpPr>
        <p:spPr/>
        <p:txBody>
          <a:bodyPr/>
          <a:lstStyle/>
          <a:p>
            <a:r>
              <a:rPr lang="en-US" dirty="0"/>
              <a:t>Azure Cloud Security Advantages</a:t>
            </a:r>
          </a:p>
        </p:txBody>
      </p:sp>
      <p:pic>
        <p:nvPicPr>
          <p:cNvPr id="5" name="Picture 4" descr="Comparison of traditional security and cloud-enabled security.">
            <a:extLst>
              <a:ext uri="{FF2B5EF4-FFF2-40B4-BE49-F238E27FC236}">
                <a16:creationId xmlns:a16="http://schemas.microsoft.com/office/drawing/2014/main" id="{77A3BC53-B0D3-450F-AE04-6204737DED1C}"/>
              </a:ext>
            </a:extLst>
          </p:cNvPr>
          <p:cNvPicPr>
            <a:picLocks noChangeAspect="1"/>
          </p:cNvPicPr>
          <p:nvPr/>
        </p:nvPicPr>
        <p:blipFill>
          <a:blip r:embed="rId3"/>
          <a:stretch>
            <a:fillRect/>
          </a:stretch>
        </p:blipFill>
        <p:spPr>
          <a:xfrm>
            <a:off x="719137" y="1885950"/>
            <a:ext cx="10753725" cy="4514850"/>
          </a:xfrm>
          <a:prstGeom prst="rect">
            <a:avLst/>
          </a:prstGeom>
        </p:spPr>
      </p:pic>
      <p:sp>
        <p:nvSpPr>
          <p:cNvPr id="7" name="Rectangle 6">
            <a:extLst>
              <a:ext uri="{FF2B5EF4-FFF2-40B4-BE49-F238E27FC236}">
                <a16:creationId xmlns:a16="http://schemas.microsoft.com/office/drawing/2014/main" id="{7999C6A3-B55B-4E6B-ABD3-F7E2907A4032}"/>
              </a:ext>
            </a:extLst>
          </p:cNvPr>
          <p:cNvSpPr/>
          <p:nvPr/>
        </p:nvSpPr>
        <p:spPr>
          <a:xfrm>
            <a:off x="1049231" y="1324227"/>
            <a:ext cx="4072211" cy="430887"/>
          </a:xfrm>
          <a:prstGeom prst="rect">
            <a:avLst/>
          </a:prstGeom>
          <a:solidFill>
            <a:schemeClr val="accent1">
              <a:lumMod val="50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1800" b="1" i="0" u="none" strike="noStrike" kern="0" cap="none" spc="0" normalizeH="0" baseline="0" noProof="0" dirty="0">
                <a:ln>
                  <a:noFill/>
                </a:ln>
                <a:solidFill>
                  <a:schemeClr val="bg1"/>
                </a:solidFill>
                <a:effectLst/>
                <a:uLnTx/>
                <a:uFillTx/>
                <a:latin typeface="Segoe UI"/>
                <a:ea typeface="+mn-ea"/>
                <a:cs typeface="+mn-cs"/>
              </a:rPr>
              <a:t>Traditional Approach</a:t>
            </a:r>
          </a:p>
        </p:txBody>
      </p:sp>
      <p:sp>
        <p:nvSpPr>
          <p:cNvPr id="9" name="Rectangle 8">
            <a:extLst>
              <a:ext uri="{FF2B5EF4-FFF2-40B4-BE49-F238E27FC236}">
                <a16:creationId xmlns:a16="http://schemas.microsoft.com/office/drawing/2014/main" id="{3E7A422B-0ACD-48A0-BD77-1B0C790B68FD}"/>
              </a:ext>
            </a:extLst>
          </p:cNvPr>
          <p:cNvSpPr/>
          <p:nvPr/>
        </p:nvSpPr>
        <p:spPr>
          <a:xfrm>
            <a:off x="6700063" y="1324226"/>
            <a:ext cx="4072211" cy="430887"/>
          </a:xfrm>
          <a:prstGeom prst="rect">
            <a:avLst/>
          </a:prstGeom>
          <a:solidFill>
            <a:schemeClr val="accent1">
              <a:lumMod val="50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1800" b="1" i="0" u="none" strike="noStrike" kern="0" cap="none" spc="0" normalizeH="0" baseline="0" noProof="0" dirty="0">
                <a:ln>
                  <a:noFill/>
                </a:ln>
                <a:solidFill>
                  <a:schemeClr val="bg1"/>
                </a:solidFill>
                <a:effectLst/>
                <a:uLnTx/>
                <a:uFillTx/>
                <a:latin typeface="Segoe UI"/>
                <a:ea typeface="+mn-ea"/>
                <a:cs typeface="+mn-cs"/>
              </a:rPr>
              <a:t>Cloud-Enabled Approach</a:t>
            </a:r>
          </a:p>
        </p:txBody>
      </p:sp>
    </p:spTree>
    <p:extLst>
      <p:ext uri="{BB962C8B-B14F-4D97-AF65-F5344CB8AC3E}">
        <p14:creationId xmlns:p14="http://schemas.microsoft.com/office/powerpoint/2010/main" val="3171923520"/>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FED24-43F1-4BD2-A06E-04E0311E6F21}"/>
              </a:ext>
            </a:extLst>
          </p:cNvPr>
          <p:cNvSpPr>
            <a:spLocks noGrp="1"/>
          </p:cNvSpPr>
          <p:nvPr>
            <p:ph type="title"/>
          </p:nvPr>
        </p:nvSpPr>
        <p:spPr/>
        <p:txBody>
          <a:bodyPr/>
          <a:lstStyle/>
          <a:p>
            <a:r>
              <a:rPr lang="en-US" dirty="0"/>
              <a:t>Azure Hierarchy</a:t>
            </a:r>
          </a:p>
        </p:txBody>
      </p:sp>
      <p:sp>
        <p:nvSpPr>
          <p:cNvPr id="4" name="Rectangle 3">
            <a:extLst>
              <a:ext uri="{FF2B5EF4-FFF2-40B4-BE49-F238E27FC236}">
                <a16:creationId xmlns:a16="http://schemas.microsoft.com/office/drawing/2014/main" id="{E7FA2131-3CED-4B93-BD07-1E5F8647E3CD}"/>
              </a:ext>
            </a:extLst>
          </p:cNvPr>
          <p:cNvSpPr/>
          <p:nvPr/>
        </p:nvSpPr>
        <p:spPr>
          <a:xfrm>
            <a:off x="588264" y="1309487"/>
            <a:ext cx="4072211"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Management groups provides a level to manage multiple subscriptions</a:t>
            </a:r>
          </a:p>
        </p:txBody>
      </p:sp>
      <p:sp>
        <p:nvSpPr>
          <p:cNvPr id="8" name="Rectangle 7">
            <a:extLst>
              <a:ext uri="{FF2B5EF4-FFF2-40B4-BE49-F238E27FC236}">
                <a16:creationId xmlns:a16="http://schemas.microsoft.com/office/drawing/2014/main" id="{AFFD9B64-1336-483A-A95D-53717BA3370C}"/>
              </a:ext>
            </a:extLst>
          </p:cNvPr>
          <p:cNvSpPr/>
          <p:nvPr/>
        </p:nvSpPr>
        <p:spPr>
          <a:xfrm>
            <a:off x="588263" y="2663436"/>
            <a:ext cx="4072211" cy="13244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Subscriptions provision products and services for an account</a:t>
            </a:r>
          </a:p>
        </p:txBody>
      </p:sp>
      <p:sp>
        <p:nvSpPr>
          <p:cNvPr id="10" name="Rectangle 9">
            <a:extLst>
              <a:ext uri="{FF2B5EF4-FFF2-40B4-BE49-F238E27FC236}">
                <a16:creationId xmlns:a16="http://schemas.microsoft.com/office/drawing/2014/main" id="{D73019C0-3240-4CD7-BCF9-A16902AF0865}"/>
              </a:ext>
            </a:extLst>
          </p:cNvPr>
          <p:cNvSpPr/>
          <p:nvPr/>
        </p:nvSpPr>
        <p:spPr>
          <a:xfrm>
            <a:off x="588263" y="4176937"/>
            <a:ext cx="4072211"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Resource groups are containers for resources that share the same life cycle</a:t>
            </a:r>
          </a:p>
        </p:txBody>
      </p:sp>
      <p:pic>
        <p:nvPicPr>
          <p:cNvPr id="6" name="Picture 5" descr="Hierarchy Diagram - Management groups, contain and manage subscriptions.  Subscriptions contain and organization resource groups.">
            <a:extLst>
              <a:ext uri="{FF2B5EF4-FFF2-40B4-BE49-F238E27FC236}">
                <a16:creationId xmlns:a16="http://schemas.microsoft.com/office/drawing/2014/main" id="{18A6438C-28A9-42A0-A90C-DD144E95655A}"/>
              </a:ext>
            </a:extLst>
          </p:cNvPr>
          <p:cNvPicPr>
            <a:picLocks noChangeAspect="1"/>
          </p:cNvPicPr>
          <p:nvPr/>
        </p:nvPicPr>
        <p:blipFill>
          <a:blip r:embed="rId3"/>
          <a:stretch>
            <a:fillRect/>
          </a:stretch>
        </p:blipFill>
        <p:spPr>
          <a:xfrm>
            <a:off x="4660474" y="1554888"/>
            <a:ext cx="7335541" cy="3748224"/>
          </a:xfrm>
          <a:prstGeom prst="rect">
            <a:avLst/>
          </a:prstGeom>
        </p:spPr>
      </p:pic>
    </p:spTree>
    <p:extLst>
      <p:ext uri="{BB962C8B-B14F-4D97-AF65-F5344CB8AC3E}">
        <p14:creationId xmlns:p14="http://schemas.microsoft.com/office/powerpoint/2010/main" val="189214541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74ED2-7C0F-4A3B-99ED-148A0B1F1B8C}"/>
              </a:ext>
            </a:extLst>
          </p:cNvPr>
          <p:cNvSpPr>
            <a:spLocks noGrp="1"/>
          </p:cNvSpPr>
          <p:nvPr>
            <p:ph type="title"/>
          </p:nvPr>
        </p:nvSpPr>
        <p:spPr/>
        <p:txBody>
          <a:bodyPr/>
          <a:lstStyle/>
          <a:p>
            <a:r>
              <a:rPr lang="en-US" dirty="0"/>
              <a:t>Azure Policy</a:t>
            </a:r>
          </a:p>
        </p:txBody>
      </p:sp>
      <p:sp>
        <p:nvSpPr>
          <p:cNvPr id="4" name="Rectangle 3">
            <a:extLst>
              <a:ext uri="{FF2B5EF4-FFF2-40B4-BE49-F238E27FC236}">
                <a16:creationId xmlns:a16="http://schemas.microsoft.com/office/drawing/2014/main" id="{A3BA5D43-081E-4708-AAED-0DCB0C198310}"/>
              </a:ext>
            </a:extLst>
          </p:cNvPr>
          <p:cNvSpPr/>
          <p:nvPr/>
        </p:nvSpPr>
        <p:spPr>
          <a:xfrm>
            <a:off x="727600" y="1194102"/>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Policy is a service in Azure that you use to create, assign and, manage policies</a:t>
            </a:r>
          </a:p>
        </p:txBody>
      </p:sp>
      <p:sp>
        <p:nvSpPr>
          <p:cNvPr id="8" name="Rectangle 7">
            <a:extLst>
              <a:ext uri="{FF2B5EF4-FFF2-40B4-BE49-F238E27FC236}">
                <a16:creationId xmlns:a16="http://schemas.microsoft.com/office/drawing/2014/main" id="{6CA890B7-B54A-4961-8E04-5B9F8B3FC335}"/>
              </a:ext>
            </a:extLst>
          </p:cNvPr>
          <p:cNvSpPr/>
          <p:nvPr/>
        </p:nvSpPr>
        <p:spPr>
          <a:xfrm>
            <a:off x="727599" y="2548051"/>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Policy runs evaluations and scans for non-compliant resources</a:t>
            </a:r>
          </a:p>
        </p:txBody>
      </p:sp>
      <p:sp>
        <p:nvSpPr>
          <p:cNvPr id="10" name="Rectangle 9">
            <a:extLst>
              <a:ext uri="{FF2B5EF4-FFF2-40B4-BE49-F238E27FC236}">
                <a16:creationId xmlns:a16="http://schemas.microsoft.com/office/drawing/2014/main" id="{AD57F980-2509-4069-9CD6-FBB9355ED545}"/>
              </a:ext>
            </a:extLst>
          </p:cNvPr>
          <p:cNvSpPr/>
          <p:nvPr/>
        </p:nvSpPr>
        <p:spPr>
          <a:xfrm>
            <a:off x="727599" y="3902000"/>
            <a:ext cx="4597400" cy="161923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Advantages:</a:t>
            </a:r>
          </a:p>
          <a:p>
            <a:pPr marL="285750" marR="0" lvl="0" indent="-28575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Enforcement and compliance</a:t>
            </a:r>
          </a:p>
          <a:p>
            <a:pPr marL="285750" marR="0" lvl="0" indent="-28575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Apply policies at scale</a:t>
            </a:r>
          </a:p>
          <a:p>
            <a:pPr marL="285750" marR="0" lvl="0" indent="-28575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Remediation</a:t>
            </a:r>
          </a:p>
        </p:txBody>
      </p:sp>
      <p:graphicFrame>
        <p:nvGraphicFramePr>
          <p:cNvPr id="5" name="Table 5">
            <a:extLst>
              <a:ext uri="{FF2B5EF4-FFF2-40B4-BE49-F238E27FC236}">
                <a16:creationId xmlns:a16="http://schemas.microsoft.com/office/drawing/2014/main" id="{9F46DC19-A3CC-43D4-860D-67C56B3C4255}"/>
              </a:ext>
            </a:extLst>
          </p:cNvPr>
          <p:cNvGraphicFramePr>
            <a:graphicFrameLocks noGrp="1"/>
          </p:cNvGraphicFramePr>
          <p:nvPr/>
        </p:nvGraphicFramePr>
        <p:xfrm>
          <a:off x="6096000" y="1186421"/>
          <a:ext cx="4597400" cy="4693920"/>
        </p:xfrm>
        <a:graphic>
          <a:graphicData uri="http://schemas.openxmlformats.org/drawingml/2006/table">
            <a:tbl>
              <a:tblPr firstRow="1" bandRow="1">
                <a:tableStyleId>{5C22544A-7EE6-4342-B048-85BDC9FD1C3A}</a:tableStyleId>
              </a:tblPr>
              <a:tblGrid>
                <a:gridCol w="4597400">
                  <a:extLst>
                    <a:ext uri="{9D8B030D-6E8A-4147-A177-3AD203B41FA5}">
                      <a16:colId xmlns:a16="http://schemas.microsoft.com/office/drawing/2014/main" val="2502348108"/>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Usage Cases</a:t>
                      </a:r>
                      <a:endParaRPr kumimoji="0" lang="en-US" sz="1800" b="0" i="0" u="none" strike="noStrike" kern="1200" cap="none" spc="0" normalizeH="0" baseline="0" noProof="0" dirty="0">
                        <a:ln>
                          <a:noFill/>
                        </a:ln>
                        <a:solidFill>
                          <a:schemeClr val="bg1"/>
                        </a:soli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95064941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lumMod val="50000"/>
                            </a:schemeClr>
                          </a:solidFill>
                          <a:effectLst/>
                          <a:uLnTx/>
                          <a:uFillTx/>
                          <a:latin typeface="+mn-lt"/>
                          <a:ea typeface="+mn-ea"/>
                          <a:cs typeface="+mn-cs"/>
                        </a:rPr>
                        <a:t>Allowed resource types </a:t>
                      </a:r>
                      <a:r>
                        <a:rPr kumimoji="0" lang="en-US" sz="1800" b="0" i="0" u="none" strike="noStrike" kern="1200" cap="none" spc="0" normalizeH="0" baseline="0" noProof="0" dirty="0">
                          <a:ln>
                            <a:noFill/>
                          </a:ln>
                          <a:solidFill>
                            <a:srgbClr val="1A1A1A"/>
                          </a:solidFill>
                          <a:effectLst/>
                          <a:uLnTx/>
                          <a:uFillTx/>
                          <a:latin typeface="+mn-lt"/>
                          <a:ea typeface="+mn-ea"/>
                          <a:cs typeface="+mn-cs"/>
                        </a:rPr>
                        <a:t>- Specify the resource types that your organization can deploy.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135617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lumMod val="50000"/>
                            </a:schemeClr>
                          </a:solidFill>
                          <a:effectLst/>
                          <a:uLnTx/>
                          <a:uFillTx/>
                          <a:latin typeface="+mn-lt"/>
                          <a:ea typeface="+mn-ea"/>
                          <a:cs typeface="+mn-cs"/>
                        </a:rPr>
                        <a:t>Allowed virtual machine SKUs </a:t>
                      </a:r>
                      <a:r>
                        <a:rPr kumimoji="0" lang="en-US" sz="1800" b="0" i="0" u="none" strike="noStrike" kern="1200" cap="none" spc="0" normalizeH="0" baseline="0" noProof="0" dirty="0">
                          <a:ln>
                            <a:noFill/>
                          </a:ln>
                          <a:solidFill>
                            <a:srgbClr val="1A1A1A"/>
                          </a:solidFill>
                          <a:effectLst/>
                          <a:uLnTx/>
                          <a:uFillTx/>
                          <a:latin typeface="+mn-lt"/>
                          <a:ea typeface="+mn-ea"/>
                          <a:cs typeface="+mn-cs"/>
                        </a:rPr>
                        <a:t>– Specify a set of virtual machine SKUs that your organization can deploy.</a:t>
                      </a:r>
                      <a:endParaRPr kumimoji="0" lang="en-US" sz="1800" b="0" i="0" u="none" strike="noStrike" kern="1200" cap="none" spc="0" normalizeH="0" baseline="0" noProof="0" dirty="0">
                        <a:ln>
                          <a:noFill/>
                        </a:ln>
                        <a:gradFill>
                          <a:gsLst>
                            <a:gs pos="2917">
                              <a:srgbClr val="1A1A1A"/>
                            </a:gs>
                            <a:gs pos="30000">
                              <a:srgbClr val="1A1A1A"/>
                            </a:gs>
                          </a:gsLst>
                          <a:lin ang="5400000" scaled="0"/>
                        </a:gra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131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lumMod val="50000"/>
                            </a:schemeClr>
                          </a:solidFill>
                          <a:effectLst/>
                          <a:uLnTx/>
                          <a:uFillTx/>
                          <a:latin typeface="+mn-lt"/>
                          <a:ea typeface="+mn-ea"/>
                          <a:cs typeface="+mn-cs"/>
                        </a:rPr>
                        <a:t>Allowed locations </a:t>
                      </a:r>
                      <a:r>
                        <a:rPr kumimoji="0" lang="en-US" sz="1800" b="0" i="0" u="none" strike="noStrike" kern="1200" cap="none" spc="0" normalizeH="0" baseline="0" noProof="0" dirty="0">
                          <a:ln>
                            <a:noFill/>
                          </a:ln>
                          <a:solidFill>
                            <a:srgbClr val="1A1A1A"/>
                          </a:solidFill>
                          <a:effectLst/>
                          <a:uLnTx/>
                          <a:uFillTx/>
                          <a:latin typeface="+mn-lt"/>
                          <a:ea typeface="+mn-ea"/>
                          <a:cs typeface="+mn-cs"/>
                        </a:rPr>
                        <a:t>– Restrict the locations your organization can specify when deploying resources.</a:t>
                      </a:r>
                      <a:endParaRPr kumimoji="0" lang="en-US" sz="1800" b="0" i="0" u="none" strike="noStrike" kern="1200" cap="none" spc="0" normalizeH="0" baseline="0" noProof="0" dirty="0">
                        <a:ln>
                          <a:noFill/>
                        </a:ln>
                        <a:gradFill>
                          <a:gsLst>
                            <a:gs pos="2917">
                              <a:srgbClr val="1A1A1A"/>
                            </a:gs>
                            <a:gs pos="30000">
                              <a:srgbClr val="1A1A1A"/>
                            </a:gs>
                          </a:gsLst>
                          <a:lin ang="5400000" scaled="0"/>
                        </a:gra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26714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lumMod val="50000"/>
                            </a:schemeClr>
                          </a:solidFill>
                          <a:effectLst/>
                          <a:uLnTx/>
                          <a:uFillTx/>
                          <a:latin typeface="+mn-lt"/>
                          <a:ea typeface="+mn-ea"/>
                          <a:cs typeface="+mn-cs"/>
                        </a:rPr>
                        <a:t>Require tag and its value </a:t>
                      </a:r>
                      <a:r>
                        <a:rPr kumimoji="0" lang="en-US" sz="1800" b="0" i="0" u="none" strike="noStrike" kern="1200" cap="none" spc="0" normalizeH="0" baseline="0" noProof="0" dirty="0">
                          <a:ln>
                            <a:noFill/>
                          </a:ln>
                          <a:solidFill>
                            <a:srgbClr val="1A1A1A"/>
                          </a:solidFill>
                          <a:effectLst/>
                          <a:uLnTx/>
                          <a:uFillTx/>
                          <a:latin typeface="+mn-lt"/>
                          <a:ea typeface="+mn-ea"/>
                          <a:cs typeface="+mn-cs"/>
                        </a:rPr>
                        <a:t>- Enforces a required tag and its value. </a:t>
                      </a:r>
                      <a:endParaRPr kumimoji="0" lang="en-US" sz="1800" b="0" i="0" u="none" strike="noStrike" kern="1200" cap="none" spc="0" normalizeH="0" baseline="0" noProof="0" dirty="0">
                        <a:ln>
                          <a:noFill/>
                        </a:ln>
                        <a:gradFill>
                          <a:gsLst>
                            <a:gs pos="2917">
                              <a:srgbClr val="1A1A1A"/>
                            </a:gs>
                            <a:gs pos="30000">
                              <a:srgbClr val="1A1A1A"/>
                            </a:gs>
                          </a:gsLst>
                          <a:lin ang="5400000" scaled="0"/>
                        </a:gra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769175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1">
                              <a:lumMod val="50000"/>
                            </a:schemeClr>
                          </a:solidFill>
                          <a:effectLst/>
                          <a:uLnTx/>
                          <a:uFillTx/>
                          <a:latin typeface="+mn-lt"/>
                          <a:ea typeface="+mn-ea"/>
                          <a:cs typeface="+mn-cs"/>
                        </a:rPr>
                        <a:t>Azure Backup should be enabled for Virtual Machines </a:t>
                      </a:r>
                      <a:r>
                        <a:rPr kumimoji="0" lang="en-US" sz="1800" b="0" i="0" u="none" strike="noStrike" kern="1200" cap="none" spc="0" normalizeH="0" baseline="0" noProof="0" dirty="0">
                          <a:ln>
                            <a:noFill/>
                          </a:ln>
                          <a:solidFill>
                            <a:srgbClr val="1A1A1A"/>
                          </a:solidFill>
                          <a:effectLst/>
                          <a:uLnTx/>
                          <a:uFillTx/>
                          <a:latin typeface="+mn-lt"/>
                          <a:ea typeface="+mn-ea"/>
                          <a:cs typeface="+mn-cs"/>
                        </a:rPr>
                        <a:t>– Audit if Azure Backup service is enabled for all Virtual machines. </a:t>
                      </a:r>
                      <a:endParaRPr kumimoji="0" lang="en-US" sz="1800" b="0" i="0" u="none" strike="noStrike" kern="1200" cap="none" spc="0" normalizeH="0" baseline="0" noProof="0" dirty="0">
                        <a:ln>
                          <a:noFill/>
                        </a:ln>
                        <a:gradFill>
                          <a:gsLst>
                            <a:gs pos="2917">
                              <a:srgbClr val="1A1A1A"/>
                            </a:gs>
                            <a:gs pos="30000">
                              <a:srgbClr val="1A1A1A"/>
                            </a:gs>
                          </a:gsLst>
                          <a:lin ang="5400000" scaled="0"/>
                        </a:gradFill>
                        <a:effectLst/>
                        <a:uLnTx/>
                        <a:uFillTx/>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7058963"/>
                  </a:ext>
                </a:extLst>
              </a:tr>
            </a:tbl>
          </a:graphicData>
        </a:graphic>
      </p:graphicFrame>
      <p:sp>
        <p:nvSpPr>
          <p:cNvPr id="12" name="Rectangle 11">
            <a:extLst>
              <a:ext uri="{FF2B5EF4-FFF2-40B4-BE49-F238E27FC236}">
                <a16:creationId xmlns:a16="http://schemas.microsoft.com/office/drawing/2014/main" id="{19F53FC8-890F-44DD-863F-ACA14B06266D}"/>
              </a:ext>
              <a:ext uri="{C183D7F6-B498-43B3-948B-1728B52AA6E4}">
                <adec:decorative xmlns:adec="http://schemas.microsoft.com/office/drawing/2017/decorative" val="1"/>
              </a:ext>
            </a:extLst>
          </p:cNvPr>
          <p:cNvSpPr/>
          <p:nvPr/>
        </p:nvSpPr>
        <p:spPr bwMode="auto">
          <a:xfrm>
            <a:off x="5617029" y="977660"/>
            <a:ext cx="5486400" cy="5283803"/>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8349786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Diagram&#10;&#10;Description automatically generated">
            <a:extLst>
              <a:ext uri="{FF2B5EF4-FFF2-40B4-BE49-F238E27FC236}">
                <a16:creationId xmlns:a16="http://schemas.microsoft.com/office/drawing/2014/main" id="{3505E544-2542-EBCE-C439-6ED6EAE633FF}"/>
              </a:ext>
            </a:extLst>
          </p:cNvPr>
          <p:cNvPicPr>
            <a:picLocks noChangeAspect="1"/>
          </p:cNvPicPr>
          <p:nvPr/>
        </p:nvPicPr>
        <p:blipFill>
          <a:blip r:embed="rId3"/>
          <a:stretch>
            <a:fillRect/>
          </a:stretch>
        </p:blipFill>
        <p:spPr>
          <a:xfrm>
            <a:off x="5134436" y="928355"/>
            <a:ext cx="6950698" cy="5394960"/>
          </a:xfrm>
          <a:prstGeom prst="rect">
            <a:avLst/>
          </a:prstGeom>
        </p:spPr>
      </p:pic>
      <p:sp>
        <p:nvSpPr>
          <p:cNvPr id="2" name="Title 1">
            <a:extLst>
              <a:ext uri="{FF2B5EF4-FFF2-40B4-BE49-F238E27FC236}">
                <a16:creationId xmlns:a16="http://schemas.microsoft.com/office/drawing/2014/main" id="{DB246548-BD5C-42EC-8B88-1102D5CA4BE0}"/>
              </a:ext>
            </a:extLst>
          </p:cNvPr>
          <p:cNvSpPr>
            <a:spLocks noGrp="1"/>
          </p:cNvSpPr>
          <p:nvPr>
            <p:ph type="title"/>
          </p:nvPr>
        </p:nvSpPr>
        <p:spPr>
          <a:xfrm>
            <a:off x="588262" y="457200"/>
            <a:ext cx="11365439" cy="430887"/>
          </a:xfrm>
        </p:spPr>
        <p:txBody>
          <a:bodyPr/>
          <a:lstStyle/>
          <a:p>
            <a:r>
              <a:rPr lang="en-US" dirty="0"/>
              <a:t>Self-managed Active DDS, Azure AD, and managed Azure ADDS</a:t>
            </a:r>
          </a:p>
        </p:txBody>
      </p:sp>
      <p:sp>
        <p:nvSpPr>
          <p:cNvPr id="21" name="Text Placeholder 2">
            <a:extLst>
              <a:ext uri="{FF2B5EF4-FFF2-40B4-BE49-F238E27FC236}">
                <a16:creationId xmlns:a16="http://schemas.microsoft.com/office/drawing/2014/main" id="{AA722C04-3D8E-5C6D-CEFF-66A4546575EF}"/>
              </a:ext>
            </a:extLst>
          </p:cNvPr>
          <p:cNvSpPr txBox="1">
            <a:spLocks/>
          </p:cNvSpPr>
          <p:nvPr/>
        </p:nvSpPr>
        <p:spPr>
          <a:xfrm>
            <a:off x="24322" y="2685309"/>
            <a:ext cx="5558343" cy="1881052"/>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a:latin typeface="+mn-lt"/>
              </a:rPr>
              <a:t>Active Directory Domain Services (AD DS)</a:t>
            </a:r>
            <a:r>
              <a:rPr lang="en-US" sz="1800" dirty="0">
                <a:latin typeface="+mn-lt"/>
              </a:rPr>
              <a:t> </a:t>
            </a:r>
            <a:r>
              <a:rPr lang="en-US" sz="1800" b="1" dirty="0">
                <a:latin typeface="+mn-lt"/>
              </a:rPr>
              <a:t>Enterprise-ready lightweight directory access protocol (LDAP) server </a:t>
            </a:r>
            <a:r>
              <a:rPr lang="en-US" sz="1800" dirty="0">
                <a:latin typeface="+mn-lt"/>
              </a:rPr>
              <a:t>that provides key features such as identity and authentication, computer object management, group policy, and trusts.</a:t>
            </a:r>
          </a:p>
        </p:txBody>
      </p:sp>
      <p:sp>
        <p:nvSpPr>
          <p:cNvPr id="23" name="Text Placeholder 2">
            <a:extLst>
              <a:ext uri="{FF2B5EF4-FFF2-40B4-BE49-F238E27FC236}">
                <a16:creationId xmlns:a16="http://schemas.microsoft.com/office/drawing/2014/main" id="{5FA155C8-1C73-3FD3-7777-AACF75EE9619}"/>
              </a:ext>
            </a:extLst>
          </p:cNvPr>
          <p:cNvSpPr txBox="1">
            <a:spLocks/>
          </p:cNvSpPr>
          <p:nvPr/>
        </p:nvSpPr>
        <p:spPr>
          <a:xfrm>
            <a:off x="24321" y="967381"/>
            <a:ext cx="5986185" cy="1665514"/>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a:latin typeface="Segoe UI" panose="020B0502040204020203" pitchFamily="34" charset="0"/>
                <a:cs typeface="Segoe UI" panose="020B0502040204020203" pitchFamily="34" charset="0"/>
              </a:rPr>
              <a:t>Azure Active Directory (Azure AD) </a:t>
            </a:r>
            <a:r>
              <a:rPr lang="en-US" sz="1800" b="1" dirty="0">
                <a:latin typeface="Segoe UI" panose="020B0502040204020203" pitchFamily="34" charset="0"/>
                <a:cs typeface="Segoe UI" panose="020B0502040204020203" pitchFamily="34" charset="0"/>
              </a:rPr>
              <a:t>Cloud-based identity and mobile device management </a:t>
            </a:r>
            <a:r>
              <a:rPr lang="en-US" sz="1800" dirty="0">
                <a:latin typeface="Segoe UI" panose="020B0502040204020203" pitchFamily="34" charset="0"/>
                <a:cs typeface="Segoe UI" panose="020B0502040204020203" pitchFamily="34" charset="0"/>
              </a:rPr>
              <a:t>that provides user account and authentication services for resources such as Microsoft 365, the Azure portal, or SaaS applications.</a:t>
            </a:r>
          </a:p>
        </p:txBody>
      </p:sp>
      <p:sp>
        <p:nvSpPr>
          <p:cNvPr id="25" name="Text Placeholder 2">
            <a:extLst>
              <a:ext uri="{FF2B5EF4-FFF2-40B4-BE49-F238E27FC236}">
                <a16:creationId xmlns:a16="http://schemas.microsoft.com/office/drawing/2014/main" id="{16C054C2-B691-34CC-8BB4-E215B4D894B4}"/>
              </a:ext>
            </a:extLst>
          </p:cNvPr>
          <p:cNvSpPr txBox="1">
            <a:spLocks/>
          </p:cNvSpPr>
          <p:nvPr/>
        </p:nvSpPr>
        <p:spPr>
          <a:xfrm>
            <a:off x="24322" y="4846860"/>
            <a:ext cx="5428274" cy="1665514"/>
          </a:xfrm>
          <a:prstGeom prst="rect">
            <a:avLst/>
          </a:prstGeom>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b="1" dirty="0">
                <a:latin typeface="+mn-lt"/>
              </a:rPr>
              <a:t>Azure Active Directory Domain Services (Azure AD DS)</a:t>
            </a:r>
            <a:r>
              <a:rPr lang="en-US" sz="1800" b="1" dirty="0">
                <a:latin typeface="+mn-lt"/>
              </a:rPr>
              <a:t> Provides managed domain services</a:t>
            </a:r>
            <a:r>
              <a:rPr lang="en-US" sz="1800" dirty="0">
                <a:latin typeface="+mn-lt"/>
              </a:rPr>
              <a:t> with a subset of fully-compatible traditional AD DS features such as domain join, group policy, LDAP, and Kerberos / New Technology LAN Manager (NTLM) authentication.</a:t>
            </a:r>
          </a:p>
        </p:txBody>
      </p:sp>
    </p:spTree>
    <p:extLst>
      <p:ext uri="{BB962C8B-B14F-4D97-AF65-F5344CB8AC3E}">
        <p14:creationId xmlns:p14="http://schemas.microsoft.com/office/powerpoint/2010/main" val="2201663964"/>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74ED2-7C0F-4A3B-99ED-148A0B1F1B8C}"/>
              </a:ext>
            </a:extLst>
          </p:cNvPr>
          <p:cNvSpPr>
            <a:spLocks noGrp="1"/>
          </p:cNvSpPr>
          <p:nvPr>
            <p:ph type="title"/>
          </p:nvPr>
        </p:nvSpPr>
        <p:spPr/>
        <p:txBody>
          <a:bodyPr/>
          <a:lstStyle/>
          <a:p>
            <a:r>
              <a:rPr lang="en-US" dirty="0"/>
              <a:t>Azure Policy – Storage</a:t>
            </a:r>
          </a:p>
        </p:txBody>
      </p:sp>
      <p:pic>
        <p:nvPicPr>
          <p:cNvPr id="6" name="Picture 5">
            <a:extLst>
              <a:ext uri="{FF2B5EF4-FFF2-40B4-BE49-F238E27FC236}">
                <a16:creationId xmlns:a16="http://schemas.microsoft.com/office/drawing/2014/main" id="{F4C3B5D7-58E8-4ECD-A7BB-89136D5D1FF5}"/>
              </a:ext>
            </a:extLst>
          </p:cNvPr>
          <p:cNvPicPr>
            <a:picLocks noChangeAspect="1"/>
          </p:cNvPicPr>
          <p:nvPr/>
        </p:nvPicPr>
        <p:blipFill>
          <a:blip r:embed="rId3"/>
          <a:stretch>
            <a:fillRect/>
          </a:stretch>
        </p:blipFill>
        <p:spPr>
          <a:xfrm>
            <a:off x="655989" y="956561"/>
            <a:ext cx="11284674" cy="5901439"/>
          </a:xfrm>
          <a:prstGeom prst="rect">
            <a:avLst/>
          </a:prstGeom>
        </p:spPr>
      </p:pic>
    </p:spTree>
    <p:extLst>
      <p:ext uri="{BB962C8B-B14F-4D97-AF65-F5344CB8AC3E}">
        <p14:creationId xmlns:p14="http://schemas.microsoft.com/office/powerpoint/2010/main" val="71226543"/>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74ED2-7C0F-4A3B-99ED-148A0B1F1B8C}"/>
              </a:ext>
            </a:extLst>
          </p:cNvPr>
          <p:cNvSpPr>
            <a:spLocks noGrp="1"/>
          </p:cNvSpPr>
          <p:nvPr>
            <p:ph type="title"/>
          </p:nvPr>
        </p:nvSpPr>
        <p:spPr>
          <a:xfrm>
            <a:off x="588263" y="457200"/>
            <a:ext cx="11018520" cy="430887"/>
          </a:xfrm>
        </p:spPr>
        <p:txBody>
          <a:bodyPr/>
          <a:lstStyle/>
          <a:p>
            <a:r>
              <a:rPr lang="en-US" dirty="0"/>
              <a:t>Azure Policy – SQL</a:t>
            </a:r>
          </a:p>
        </p:txBody>
      </p:sp>
      <p:pic>
        <p:nvPicPr>
          <p:cNvPr id="13" name="Picture 12">
            <a:extLst>
              <a:ext uri="{FF2B5EF4-FFF2-40B4-BE49-F238E27FC236}">
                <a16:creationId xmlns:a16="http://schemas.microsoft.com/office/drawing/2014/main" id="{C13DE318-8B5B-42D1-94AE-DADC537C7780}"/>
              </a:ext>
            </a:extLst>
          </p:cNvPr>
          <p:cNvPicPr>
            <a:picLocks noChangeAspect="1"/>
          </p:cNvPicPr>
          <p:nvPr/>
        </p:nvPicPr>
        <p:blipFill>
          <a:blip r:embed="rId3"/>
          <a:stretch>
            <a:fillRect/>
          </a:stretch>
        </p:blipFill>
        <p:spPr>
          <a:xfrm>
            <a:off x="438102" y="934808"/>
            <a:ext cx="11315796" cy="5852160"/>
          </a:xfrm>
          <a:prstGeom prst="rect">
            <a:avLst/>
          </a:prstGeom>
        </p:spPr>
      </p:pic>
    </p:spTree>
    <p:extLst>
      <p:ext uri="{BB962C8B-B14F-4D97-AF65-F5344CB8AC3E}">
        <p14:creationId xmlns:p14="http://schemas.microsoft.com/office/powerpoint/2010/main" val="935714552"/>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6C5FAAA-2662-4B3F-AE61-5CD36925AD78}"/>
              </a:ext>
            </a:extLst>
          </p:cNvPr>
          <p:cNvPicPr>
            <a:picLocks noChangeAspect="1"/>
          </p:cNvPicPr>
          <p:nvPr/>
        </p:nvPicPr>
        <p:blipFill>
          <a:blip r:embed="rId3"/>
          <a:stretch>
            <a:fillRect/>
          </a:stretch>
        </p:blipFill>
        <p:spPr>
          <a:xfrm>
            <a:off x="362215" y="888087"/>
            <a:ext cx="11467570" cy="5992887"/>
          </a:xfrm>
          <a:prstGeom prst="rect">
            <a:avLst/>
          </a:prstGeom>
        </p:spPr>
      </p:pic>
      <p:sp>
        <p:nvSpPr>
          <p:cNvPr id="16" name="Title 1">
            <a:extLst>
              <a:ext uri="{FF2B5EF4-FFF2-40B4-BE49-F238E27FC236}">
                <a16:creationId xmlns:a16="http://schemas.microsoft.com/office/drawing/2014/main" id="{B1554A8A-2549-409F-9D4B-B0C6A5137E88}"/>
              </a:ext>
            </a:extLst>
          </p:cNvPr>
          <p:cNvSpPr>
            <a:spLocks noGrp="1"/>
          </p:cNvSpPr>
          <p:nvPr>
            <p:ph type="title"/>
          </p:nvPr>
        </p:nvSpPr>
        <p:spPr>
          <a:xfrm>
            <a:off x="586740" y="393826"/>
            <a:ext cx="11018520" cy="430887"/>
          </a:xfrm>
        </p:spPr>
        <p:txBody>
          <a:bodyPr/>
          <a:lstStyle/>
          <a:p>
            <a:r>
              <a:rPr lang="en-US" dirty="0"/>
              <a:t>Azure Policy – Kubernetes</a:t>
            </a:r>
          </a:p>
        </p:txBody>
      </p:sp>
    </p:spTree>
    <p:extLst>
      <p:ext uri="{BB962C8B-B14F-4D97-AF65-F5344CB8AC3E}">
        <p14:creationId xmlns:p14="http://schemas.microsoft.com/office/powerpoint/2010/main" val="1281433120"/>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74ED2-7C0F-4A3B-99ED-148A0B1F1B8C}"/>
              </a:ext>
            </a:extLst>
          </p:cNvPr>
          <p:cNvSpPr>
            <a:spLocks noGrp="1"/>
          </p:cNvSpPr>
          <p:nvPr>
            <p:ph type="title"/>
          </p:nvPr>
        </p:nvSpPr>
        <p:spPr>
          <a:xfrm>
            <a:off x="586740" y="384772"/>
            <a:ext cx="11018520" cy="430887"/>
          </a:xfrm>
        </p:spPr>
        <p:txBody>
          <a:bodyPr/>
          <a:lstStyle/>
          <a:p>
            <a:r>
              <a:rPr lang="en-US" dirty="0"/>
              <a:t>Azure Policy – Key Vault </a:t>
            </a:r>
          </a:p>
        </p:txBody>
      </p:sp>
      <p:pic>
        <p:nvPicPr>
          <p:cNvPr id="8" name="Picture 7">
            <a:extLst>
              <a:ext uri="{FF2B5EF4-FFF2-40B4-BE49-F238E27FC236}">
                <a16:creationId xmlns:a16="http://schemas.microsoft.com/office/drawing/2014/main" id="{79A7C9A5-F12D-473B-84AD-45F0F37D17A1}"/>
              </a:ext>
            </a:extLst>
          </p:cNvPr>
          <p:cNvPicPr>
            <a:picLocks noChangeAspect="1"/>
          </p:cNvPicPr>
          <p:nvPr/>
        </p:nvPicPr>
        <p:blipFill>
          <a:blip r:embed="rId3"/>
          <a:stretch>
            <a:fillRect/>
          </a:stretch>
        </p:blipFill>
        <p:spPr>
          <a:xfrm>
            <a:off x="362215" y="888087"/>
            <a:ext cx="11467570" cy="5992887"/>
          </a:xfrm>
          <a:prstGeom prst="rect">
            <a:avLst/>
          </a:prstGeom>
        </p:spPr>
      </p:pic>
    </p:spTree>
    <p:extLst>
      <p:ext uri="{BB962C8B-B14F-4D97-AF65-F5344CB8AC3E}">
        <p14:creationId xmlns:p14="http://schemas.microsoft.com/office/powerpoint/2010/main" val="175660127"/>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D9502-96C2-49B7-94F6-BD0E2B0F0D7D}"/>
              </a:ext>
            </a:extLst>
          </p:cNvPr>
          <p:cNvSpPr>
            <a:spLocks noGrp="1"/>
          </p:cNvSpPr>
          <p:nvPr>
            <p:ph type="title"/>
          </p:nvPr>
        </p:nvSpPr>
        <p:spPr/>
        <p:txBody>
          <a:bodyPr/>
          <a:lstStyle/>
          <a:p>
            <a:r>
              <a:rPr lang="en-US" dirty="0"/>
              <a:t>Azure Role-Based Access Control</a:t>
            </a:r>
          </a:p>
        </p:txBody>
      </p:sp>
      <p:sp>
        <p:nvSpPr>
          <p:cNvPr id="5" name="Rectangle 4">
            <a:extLst>
              <a:ext uri="{FF2B5EF4-FFF2-40B4-BE49-F238E27FC236}">
                <a16:creationId xmlns:a16="http://schemas.microsoft.com/office/drawing/2014/main" id="{B28D3D5B-C8D4-484F-8B30-6141FC4DE306}"/>
              </a:ext>
              <a:ext uri="{C183D7F6-B498-43B3-948B-1728B52AA6E4}">
                <adec:decorative xmlns:adec="http://schemas.microsoft.com/office/drawing/2017/decorative" val="1"/>
              </a:ext>
            </a:extLst>
          </p:cNvPr>
          <p:cNvSpPr/>
          <p:nvPr/>
        </p:nvSpPr>
        <p:spPr bwMode="auto">
          <a:xfrm>
            <a:off x="826717" y="1051984"/>
            <a:ext cx="10780065" cy="5577840"/>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 name="Picture 5">
            <a:extLst>
              <a:ext uri="{FF2B5EF4-FFF2-40B4-BE49-F238E27FC236}">
                <a16:creationId xmlns:a16="http://schemas.microsoft.com/office/drawing/2014/main" id="{5A57D10D-8ABE-4144-89E4-B4314080DE07}"/>
              </a:ext>
            </a:extLst>
          </p:cNvPr>
          <p:cNvPicPr>
            <a:picLocks noChangeAspect="1"/>
          </p:cNvPicPr>
          <p:nvPr/>
        </p:nvPicPr>
        <p:blipFill>
          <a:blip r:embed="rId3"/>
          <a:stretch>
            <a:fillRect/>
          </a:stretch>
        </p:blipFill>
        <p:spPr>
          <a:xfrm>
            <a:off x="1170826" y="1127342"/>
            <a:ext cx="9850347" cy="5411042"/>
          </a:xfrm>
          <a:prstGeom prst="rect">
            <a:avLst/>
          </a:prstGeom>
        </p:spPr>
      </p:pic>
    </p:spTree>
    <p:extLst>
      <p:ext uri="{BB962C8B-B14F-4D97-AF65-F5344CB8AC3E}">
        <p14:creationId xmlns:p14="http://schemas.microsoft.com/office/powerpoint/2010/main" val="4146628524"/>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Security Principal</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931653" y="1502417"/>
            <a:ext cx="10344134" cy="450745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 name="Picture 2" descr="Diagram showing the security principal types for a role assignment.">
            <a:extLst>
              <a:ext uri="{FF2B5EF4-FFF2-40B4-BE49-F238E27FC236}">
                <a16:creationId xmlns:a16="http://schemas.microsoft.com/office/drawing/2014/main" id="{E53FDFC9-6C2A-439F-9314-49767DBB07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8626" y="1653024"/>
            <a:ext cx="9834747" cy="4206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277702"/>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Role Assignments</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3433313" y="1052423"/>
            <a:ext cx="5469148" cy="5630889"/>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B9224D58-4A3B-424E-933C-A33C17C33105}"/>
              </a:ext>
            </a:extLst>
          </p:cNvPr>
          <p:cNvPicPr>
            <a:picLocks noChangeAspect="1"/>
          </p:cNvPicPr>
          <p:nvPr/>
        </p:nvPicPr>
        <p:blipFill>
          <a:blip r:embed="rId3"/>
          <a:stretch>
            <a:fillRect/>
          </a:stretch>
        </p:blipFill>
        <p:spPr>
          <a:xfrm>
            <a:off x="3709757" y="1216107"/>
            <a:ext cx="4933509" cy="5303520"/>
          </a:xfrm>
          <a:prstGeom prst="rect">
            <a:avLst/>
          </a:prstGeom>
        </p:spPr>
      </p:pic>
    </p:spTree>
    <p:extLst>
      <p:ext uri="{BB962C8B-B14F-4D97-AF65-F5344CB8AC3E}">
        <p14:creationId xmlns:p14="http://schemas.microsoft.com/office/powerpoint/2010/main" val="1317940188"/>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Scope</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2915727" y="1136527"/>
            <a:ext cx="6383547" cy="5546785"/>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050" name="Picture 2" descr="Diagram showing scope levels for a role assignment.">
            <a:extLst>
              <a:ext uri="{FF2B5EF4-FFF2-40B4-BE49-F238E27FC236}">
                <a16:creationId xmlns:a16="http://schemas.microsoft.com/office/drawing/2014/main" id="{5B653B40-E394-4506-8615-D8A2E8C8A4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597" y="1258159"/>
            <a:ext cx="5987852" cy="530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93875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Groups</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172528" y="1224951"/>
            <a:ext cx="11783683" cy="5175849"/>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 name="Picture 3">
            <a:extLst>
              <a:ext uri="{FF2B5EF4-FFF2-40B4-BE49-F238E27FC236}">
                <a16:creationId xmlns:a16="http://schemas.microsoft.com/office/drawing/2014/main" id="{9B06C218-932B-449B-8A26-CA235EC5577F}"/>
              </a:ext>
            </a:extLst>
          </p:cNvPr>
          <p:cNvPicPr>
            <a:picLocks noChangeAspect="1"/>
          </p:cNvPicPr>
          <p:nvPr/>
        </p:nvPicPr>
        <p:blipFill>
          <a:blip r:embed="rId3"/>
          <a:stretch>
            <a:fillRect/>
          </a:stretch>
        </p:blipFill>
        <p:spPr>
          <a:xfrm>
            <a:off x="350830" y="1536147"/>
            <a:ext cx="11490339" cy="4663440"/>
          </a:xfrm>
          <a:prstGeom prst="rect">
            <a:avLst/>
          </a:prstGeom>
        </p:spPr>
      </p:pic>
    </p:spTree>
    <p:extLst>
      <p:ext uri="{BB962C8B-B14F-4D97-AF65-F5344CB8AC3E}">
        <p14:creationId xmlns:p14="http://schemas.microsoft.com/office/powerpoint/2010/main" val="4238386324"/>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Multiple role assignments</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172528" y="1052423"/>
            <a:ext cx="11818189" cy="562442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3" name="Picture 2">
            <a:extLst>
              <a:ext uri="{FF2B5EF4-FFF2-40B4-BE49-F238E27FC236}">
                <a16:creationId xmlns:a16="http://schemas.microsoft.com/office/drawing/2014/main" id="{5F9DEA48-42F2-4200-8FB0-06450453C2AD}"/>
              </a:ext>
            </a:extLst>
          </p:cNvPr>
          <p:cNvPicPr>
            <a:picLocks noChangeAspect="1"/>
          </p:cNvPicPr>
          <p:nvPr/>
        </p:nvPicPr>
        <p:blipFill>
          <a:blip r:embed="rId3"/>
          <a:stretch>
            <a:fillRect/>
          </a:stretch>
        </p:blipFill>
        <p:spPr>
          <a:xfrm>
            <a:off x="457068" y="1258594"/>
            <a:ext cx="11249107" cy="5212080"/>
          </a:xfrm>
          <a:prstGeom prst="rect">
            <a:avLst/>
          </a:prstGeom>
        </p:spPr>
      </p:pic>
    </p:spTree>
    <p:extLst>
      <p:ext uri="{BB962C8B-B14F-4D97-AF65-F5344CB8AC3E}">
        <p14:creationId xmlns:p14="http://schemas.microsoft.com/office/powerpoint/2010/main" val="246604161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C4C73-B2F0-630F-4F65-E0D826B08388}"/>
              </a:ext>
            </a:extLst>
          </p:cNvPr>
          <p:cNvSpPr>
            <a:spLocks noGrp="1"/>
          </p:cNvSpPr>
          <p:nvPr>
            <p:ph type="title"/>
          </p:nvPr>
        </p:nvSpPr>
        <p:spPr/>
        <p:txBody>
          <a:bodyPr/>
          <a:lstStyle/>
          <a:p>
            <a:r>
              <a:rPr lang="en-US" dirty="0"/>
              <a:t>Azure AD DS and Azure AD</a:t>
            </a:r>
          </a:p>
        </p:txBody>
      </p:sp>
      <p:sp>
        <p:nvSpPr>
          <p:cNvPr id="3" name="Text Placeholder 2">
            <a:extLst>
              <a:ext uri="{FF2B5EF4-FFF2-40B4-BE49-F238E27FC236}">
                <a16:creationId xmlns:a16="http://schemas.microsoft.com/office/drawing/2014/main" id="{AA918E45-19F3-2108-DD36-F60D386C38DE}"/>
              </a:ext>
            </a:extLst>
          </p:cNvPr>
          <p:cNvSpPr>
            <a:spLocks noGrp="1"/>
          </p:cNvSpPr>
          <p:nvPr>
            <p:ph type="body" sz="quarter" idx="10"/>
          </p:nvPr>
        </p:nvSpPr>
        <p:spPr>
          <a:xfrm>
            <a:off x="6714151" y="375632"/>
            <a:ext cx="4764231" cy="923330"/>
          </a:xfrm>
        </p:spPr>
        <p:txBody>
          <a:bodyPr anchor="ctr"/>
          <a:lstStyle/>
          <a:p>
            <a:pPr marL="0" indent="0">
              <a:buNone/>
            </a:pPr>
            <a:r>
              <a:rPr lang="en-US" sz="2000" b="1" dirty="0"/>
              <a:t>Azure AD </a:t>
            </a:r>
            <a:r>
              <a:rPr lang="en-US" sz="2000" dirty="0"/>
              <a:t>lets you </a:t>
            </a:r>
            <a:r>
              <a:rPr lang="en-US" sz="2000" b="1" dirty="0"/>
              <a:t>manage the identity of devices </a:t>
            </a:r>
            <a:r>
              <a:rPr lang="en-US" sz="2000" dirty="0"/>
              <a:t>used by the organization and control access to corporate resources from those devices. </a:t>
            </a:r>
          </a:p>
        </p:txBody>
      </p:sp>
      <p:sp>
        <p:nvSpPr>
          <p:cNvPr id="4" name="Text Placeholder 2">
            <a:extLst>
              <a:ext uri="{FF2B5EF4-FFF2-40B4-BE49-F238E27FC236}">
                <a16:creationId xmlns:a16="http://schemas.microsoft.com/office/drawing/2014/main" id="{7D037331-2069-8228-24C1-2C90033042A6}"/>
              </a:ext>
            </a:extLst>
          </p:cNvPr>
          <p:cNvSpPr txBox="1">
            <a:spLocks/>
          </p:cNvSpPr>
          <p:nvPr/>
        </p:nvSpPr>
        <p:spPr>
          <a:xfrm>
            <a:off x="3271141" y="1689330"/>
            <a:ext cx="8335642"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Users can also register their </a:t>
            </a:r>
            <a:r>
              <a:rPr lang="en-US" sz="2000" b="1" dirty="0"/>
              <a:t>personal device (a bring-your-own (BYO) model)</a:t>
            </a:r>
            <a:r>
              <a:rPr lang="en-US" sz="2000" dirty="0"/>
              <a:t> with Azure AD, which provides the device with an identity. </a:t>
            </a:r>
          </a:p>
        </p:txBody>
      </p:sp>
      <p:sp>
        <p:nvSpPr>
          <p:cNvPr id="7" name="Text Placeholder 2">
            <a:extLst>
              <a:ext uri="{FF2B5EF4-FFF2-40B4-BE49-F238E27FC236}">
                <a16:creationId xmlns:a16="http://schemas.microsoft.com/office/drawing/2014/main" id="{D6069E7C-9542-3704-405C-B2B3946505ED}"/>
              </a:ext>
            </a:extLst>
          </p:cNvPr>
          <p:cNvSpPr txBox="1">
            <a:spLocks/>
          </p:cNvSpPr>
          <p:nvPr/>
        </p:nvSpPr>
        <p:spPr>
          <a:xfrm>
            <a:off x="4038725" y="6174591"/>
            <a:ext cx="6978097"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This management ability lets you </a:t>
            </a:r>
            <a:r>
              <a:rPr lang="en-US" sz="2000" b="1" dirty="0"/>
              <a:t>restrict access to sensitive resources </a:t>
            </a:r>
            <a:r>
              <a:rPr lang="en-US" sz="2000" dirty="0"/>
              <a:t>to </a:t>
            </a:r>
            <a:r>
              <a:rPr lang="en-US" sz="2000" b="1" dirty="0"/>
              <a:t>managed</a:t>
            </a:r>
            <a:r>
              <a:rPr lang="en-US" sz="2000" dirty="0"/>
              <a:t> and </a:t>
            </a:r>
            <a:r>
              <a:rPr lang="en-US" sz="2000" b="1" dirty="0"/>
              <a:t>policy-compliant</a:t>
            </a:r>
            <a:r>
              <a:rPr lang="en-US" sz="2000" dirty="0"/>
              <a:t> devices.</a:t>
            </a:r>
          </a:p>
        </p:txBody>
      </p:sp>
      <p:sp>
        <p:nvSpPr>
          <p:cNvPr id="5" name="Text Placeholder 2">
            <a:extLst>
              <a:ext uri="{FF2B5EF4-FFF2-40B4-BE49-F238E27FC236}">
                <a16:creationId xmlns:a16="http://schemas.microsoft.com/office/drawing/2014/main" id="{73FF733A-9630-2CF8-6402-C40377BC2989}"/>
              </a:ext>
            </a:extLst>
          </p:cNvPr>
          <p:cNvSpPr txBox="1">
            <a:spLocks/>
          </p:cNvSpPr>
          <p:nvPr/>
        </p:nvSpPr>
        <p:spPr>
          <a:xfrm>
            <a:off x="241068" y="4996970"/>
            <a:ext cx="5224211" cy="92333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       Azure AD then </a:t>
            </a:r>
            <a:r>
              <a:rPr lang="en-US" sz="2000" b="1" dirty="0"/>
              <a:t>authenticates the device </a:t>
            </a:r>
            <a:r>
              <a:rPr lang="en-US" sz="2000" dirty="0"/>
              <a:t>when a user signs into Azure AD and uses the device to access secured resources. </a:t>
            </a:r>
          </a:p>
        </p:txBody>
      </p:sp>
      <p:sp>
        <p:nvSpPr>
          <p:cNvPr id="6" name="Text Placeholder 2">
            <a:extLst>
              <a:ext uri="{FF2B5EF4-FFF2-40B4-BE49-F238E27FC236}">
                <a16:creationId xmlns:a16="http://schemas.microsoft.com/office/drawing/2014/main" id="{4BB10037-9E81-80D9-74A2-1FBB979555D5}"/>
              </a:ext>
            </a:extLst>
          </p:cNvPr>
          <p:cNvSpPr txBox="1">
            <a:spLocks/>
          </p:cNvSpPr>
          <p:nvPr/>
        </p:nvSpPr>
        <p:spPr>
          <a:xfrm>
            <a:off x="6262471" y="2588285"/>
            <a:ext cx="4379849" cy="92333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The </a:t>
            </a:r>
            <a:r>
              <a:rPr lang="en-US" sz="2000" b="1" dirty="0"/>
              <a:t>device can be managed </a:t>
            </a:r>
            <a:r>
              <a:rPr lang="en-US" sz="2000" dirty="0"/>
              <a:t>using Mobile Device Management (MDM) software like </a:t>
            </a:r>
            <a:r>
              <a:rPr lang="en-US" sz="2000" b="1" dirty="0"/>
              <a:t>Microsoft Intune</a:t>
            </a:r>
            <a:r>
              <a:rPr lang="en-US" sz="2000" dirty="0"/>
              <a:t>. </a:t>
            </a:r>
          </a:p>
        </p:txBody>
      </p:sp>
      <p:pic>
        <p:nvPicPr>
          <p:cNvPr id="21" name="Picture 20" descr="Bubble chart&#10;&#10;Description automatically generated">
            <a:extLst>
              <a:ext uri="{FF2B5EF4-FFF2-40B4-BE49-F238E27FC236}">
                <a16:creationId xmlns:a16="http://schemas.microsoft.com/office/drawing/2014/main" id="{DF8D3174-0B8F-AAEA-944F-9D22F9172C0E}"/>
              </a:ext>
            </a:extLst>
          </p:cNvPr>
          <p:cNvPicPr>
            <a:picLocks noChangeAspect="1"/>
          </p:cNvPicPr>
          <p:nvPr/>
        </p:nvPicPr>
        <p:blipFill>
          <a:blip r:embed="rId3"/>
          <a:stretch>
            <a:fillRect/>
          </a:stretch>
        </p:blipFill>
        <p:spPr>
          <a:xfrm>
            <a:off x="9185347" y="2978653"/>
            <a:ext cx="2886133" cy="2926080"/>
          </a:xfrm>
          <a:prstGeom prst="rect">
            <a:avLst/>
          </a:prstGeom>
          <a:effectLst>
            <a:outerShdw blurRad="50800" dist="88900" dir="2700000" algn="tl" rotWithShape="0">
              <a:prstClr val="black">
                <a:alpha val="40000"/>
              </a:prstClr>
            </a:outerShdw>
          </a:effectLst>
        </p:spPr>
      </p:pic>
      <p:pic>
        <p:nvPicPr>
          <p:cNvPr id="27" name="Picture 26">
            <a:extLst>
              <a:ext uri="{FF2B5EF4-FFF2-40B4-BE49-F238E27FC236}">
                <a16:creationId xmlns:a16="http://schemas.microsoft.com/office/drawing/2014/main" id="{FD4F0385-13DF-059C-3D63-9F1FB9A8C174}"/>
              </a:ext>
            </a:extLst>
          </p:cNvPr>
          <p:cNvPicPr>
            <a:picLocks noChangeAspect="1"/>
          </p:cNvPicPr>
          <p:nvPr/>
        </p:nvPicPr>
        <p:blipFill>
          <a:blip r:embed="rId4"/>
          <a:stretch>
            <a:fillRect/>
          </a:stretch>
        </p:blipFill>
        <p:spPr>
          <a:xfrm>
            <a:off x="5447742" y="220210"/>
            <a:ext cx="1009499" cy="1097280"/>
          </a:xfrm>
          <a:prstGeom prst="rect">
            <a:avLst/>
          </a:prstGeom>
          <a:effectLst>
            <a:outerShdw blurRad="50800" dist="88900" dir="2700000" algn="tl" rotWithShape="0">
              <a:prstClr val="black">
                <a:alpha val="40000"/>
              </a:prstClr>
            </a:outerShdw>
          </a:effectLst>
        </p:spPr>
      </p:pic>
      <p:grpSp>
        <p:nvGrpSpPr>
          <p:cNvPr id="35" name="Group 34">
            <a:extLst>
              <a:ext uri="{FF2B5EF4-FFF2-40B4-BE49-F238E27FC236}">
                <a16:creationId xmlns:a16="http://schemas.microsoft.com/office/drawing/2014/main" id="{46D0CA83-F720-C171-AC59-E7CF266442AA}"/>
              </a:ext>
            </a:extLst>
          </p:cNvPr>
          <p:cNvGrpSpPr>
            <a:grpSpLocks noChangeAspect="1"/>
          </p:cNvGrpSpPr>
          <p:nvPr/>
        </p:nvGrpSpPr>
        <p:grpSpPr bwMode="auto">
          <a:xfrm flipH="1">
            <a:off x="6498994" y="4402319"/>
            <a:ext cx="1645920" cy="1645920"/>
            <a:chOff x="3794" y="2086"/>
            <a:chExt cx="245" cy="238"/>
          </a:xfrm>
          <a:effectLst>
            <a:outerShdw blurRad="50800" dist="88900" dir="2700000" algn="tl" rotWithShape="0">
              <a:prstClr val="black">
                <a:alpha val="40000"/>
              </a:prstClr>
            </a:outerShdw>
          </a:effectLst>
        </p:grpSpPr>
        <p:sp>
          <p:nvSpPr>
            <p:cNvPr id="36" name="Rectangle 35">
              <a:extLst>
                <a:ext uri="{FF2B5EF4-FFF2-40B4-BE49-F238E27FC236}">
                  <a16:creationId xmlns:a16="http://schemas.microsoft.com/office/drawing/2014/main" id="{9D1282D9-6A86-6158-8A58-60BF90BDD1D6}"/>
                </a:ext>
              </a:extLst>
            </p:cNvPr>
            <p:cNvSpPr>
              <a:spLocks noChangeArrowheads="1"/>
            </p:cNvSpPr>
            <p:nvPr/>
          </p:nvSpPr>
          <p:spPr bwMode="auto">
            <a:xfrm>
              <a:off x="3794" y="2086"/>
              <a:ext cx="245" cy="138"/>
            </a:xfrm>
            <a:prstGeom prst="rect">
              <a:avLst/>
            </a:prstGeom>
            <a:noFill/>
            <a:ln w="69850">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37" name="Freeform 6">
              <a:extLst>
                <a:ext uri="{FF2B5EF4-FFF2-40B4-BE49-F238E27FC236}">
                  <a16:creationId xmlns:a16="http://schemas.microsoft.com/office/drawing/2014/main" id="{2658BA61-0409-B1F3-D574-295E93B8B1BB}"/>
                </a:ext>
              </a:extLst>
            </p:cNvPr>
            <p:cNvSpPr>
              <a:spLocks/>
            </p:cNvSpPr>
            <p:nvPr/>
          </p:nvSpPr>
          <p:spPr bwMode="auto">
            <a:xfrm>
              <a:off x="3801" y="2287"/>
              <a:ext cx="231" cy="37"/>
            </a:xfrm>
            <a:custGeom>
              <a:avLst/>
              <a:gdLst>
                <a:gd name="T0" fmla="*/ 26 w 231"/>
                <a:gd name="T1" fmla="*/ 0 h 37"/>
                <a:gd name="T2" fmla="*/ 205 w 231"/>
                <a:gd name="T3" fmla="*/ 0 h 37"/>
                <a:gd name="T4" fmla="*/ 231 w 231"/>
                <a:gd name="T5" fmla="*/ 37 h 37"/>
                <a:gd name="T6" fmla="*/ 0 w 231"/>
                <a:gd name="T7" fmla="*/ 37 h 37"/>
                <a:gd name="T8" fmla="*/ 26 w 231"/>
                <a:gd name="T9" fmla="*/ 0 h 37"/>
              </a:gdLst>
              <a:ahLst/>
              <a:cxnLst>
                <a:cxn ang="0">
                  <a:pos x="T0" y="T1"/>
                </a:cxn>
                <a:cxn ang="0">
                  <a:pos x="T2" y="T3"/>
                </a:cxn>
                <a:cxn ang="0">
                  <a:pos x="T4" y="T5"/>
                </a:cxn>
                <a:cxn ang="0">
                  <a:pos x="T6" y="T7"/>
                </a:cxn>
                <a:cxn ang="0">
                  <a:pos x="T8" y="T9"/>
                </a:cxn>
              </a:cxnLst>
              <a:rect l="0" t="0" r="r" b="b"/>
              <a:pathLst>
                <a:path w="231" h="37">
                  <a:moveTo>
                    <a:pt x="26" y="0"/>
                  </a:moveTo>
                  <a:lnTo>
                    <a:pt x="205" y="0"/>
                  </a:lnTo>
                  <a:lnTo>
                    <a:pt x="231" y="37"/>
                  </a:lnTo>
                  <a:lnTo>
                    <a:pt x="0" y="37"/>
                  </a:lnTo>
                  <a:lnTo>
                    <a:pt x="26" y="0"/>
                  </a:lnTo>
                  <a:close/>
                </a:path>
              </a:pathLst>
            </a:cu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38" name="Line 7">
              <a:extLst>
                <a:ext uri="{FF2B5EF4-FFF2-40B4-BE49-F238E27FC236}">
                  <a16:creationId xmlns:a16="http://schemas.microsoft.com/office/drawing/2014/main" id="{8D32C43F-259C-E934-C138-11F529A1956D}"/>
                </a:ext>
              </a:extLst>
            </p:cNvPr>
            <p:cNvSpPr>
              <a:spLocks noChangeShapeType="1"/>
            </p:cNvSpPr>
            <p:nvPr/>
          </p:nvSpPr>
          <p:spPr bwMode="auto">
            <a:xfrm>
              <a:off x="3917" y="2224"/>
              <a:ext cx="0" cy="29"/>
            </a:xfrm>
            <a:prstGeom prst="line">
              <a:avLst/>
            </a:pr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39" name="Line 8">
              <a:extLst>
                <a:ext uri="{FF2B5EF4-FFF2-40B4-BE49-F238E27FC236}">
                  <a16:creationId xmlns:a16="http://schemas.microsoft.com/office/drawing/2014/main" id="{BC0CC074-1EE0-907D-326D-CD34A22860A1}"/>
                </a:ext>
              </a:extLst>
            </p:cNvPr>
            <p:cNvSpPr>
              <a:spLocks noChangeShapeType="1"/>
            </p:cNvSpPr>
            <p:nvPr/>
          </p:nvSpPr>
          <p:spPr bwMode="auto">
            <a:xfrm>
              <a:off x="3873" y="2255"/>
              <a:ext cx="86" cy="0"/>
            </a:xfrm>
            <a:prstGeom prst="line">
              <a:avLst/>
            </a:pr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grpSp>
      <p:pic>
        <p:nvPicPr>
          <p:cNvPr id="40" name="Picture 39">
            <a:extLst>
              <a:ext uri="{FF2B5EF4-FFF2-40B4-BE49-F238E27FC236}">
                <a16:creationId xmlns:a16="http://schemas.microsoft.com/office/drawing/2014/main" id="{CC4E044F-AEF9-647A-FEF3-F7E7BD29CCA9}"/>
              </a:ext>
            </a:extLst>
          </p:cNvPr>
          <p:cNvPicPr>
            <a:picLocks noChangeAspect="1"/>
          </p:cNvPicPr>
          <p:nvPr/>
        </p:nvPicPr>
        <p:blipFill>
          <a:blip r:embed="rId5"/>
          <a:stretch>
            <a:fillRect/>
          </a:stretch>
        </p:blipFill>
        <p:spPr>
          <a:xfrm>
            <a:off x="5874313" y="5174750"/>
            <a:ext cx="845248" cy="914400"/>
          </a:xfrm>
          <a:prstGeom prst="rect">
            <a:avLst/>
          </a:prstGeom>
          <a:effectLst>
            <a:outerShdw blurRad="50800" dist="88900" dir="2700000" algn="tl" rotWithShape="0">
              <a:prstClr val="black">
                <a:alpha val="40000"/>
              </a:prstClr>
            </a:outerShdw>
          </a:effectLst>
        </p:spPr>
      </p:pic>
      <p:pic>
        <p:nvPicPr>
          <p:cNvPr id="45" name="Picture 44" descr="Icon&#10;&#10;Description automatically generated">
            <a:extLst>
              <a:ext uri="{FF2B5EF4-FFF2-40B4-BE49-F238E27FC236}">
                <a16:creationId xmlns:a16="http://schemas.microsoft.com/office/drawing/2014/main" id="{4F9B758F-0DCA-DAFA-85B9-9F13AFD46B11}"/>
              </a:ext>
            </a:extLst>
          </p:cNvPr>
          <p:cNvPicPr>
            <a:picLocks noChangeAspect="1"/>
          </p:cNvPicPr>
          <p:nvPr/>
        </p:nvPicPr>
        <p:blipFill>
          <a:blip r:embed="rId6"/>
          <a:stretch>
            <a:fillRect/>
          </a:stretch>
        </p:blipFill>
        <p:spPr>
          <a:xfrm>
            <a:off x="6959553" y="4523632"/>
            <a:ext cx="731520" cy="731520"/>
          </a:xfrm>
          <a:prstGeom prst="rect">
            <a:avLst/>
          </a:prstGeom>
          <a:effectLst/>
        </p:spPr>
      </p:pic>
      <p:pic>
        <p:nvPicPr>
          <p:cNvPr id="47" name="Picture 46" descr="Logo&#10;&#10;Description automatically generated">
            <a:extLst>
              <a:ext uri="{FF2B5EF4-FFF2-40B4-BE49-F238E27FC236}">
                <a16:creationId xmlns:a16="http://schemas.microsoft.com/office/drawing/2014/main" id="{953C6FCE-89A4-551A-24D1-D20D171E9DBA}"/>
              </a:ext>
            </a:extLst>
          </p:cNvPr>
          <p:cNvPicPr>
            <a:picLocks noChangeAspect="1"/>
          </p:cNvPicPr>
          <p:nvPr/>
        </p:nvPicPr>
        <p:blipFill>
          <a:blip r:embed="rId7"/>
          <a:stretch>
            <a:fillRect/>
          </a:stretch>
        </p:blipFill>
        <p:spPr>
          <a:xfrm>
            <a:off x="115743" y="911445"/>
            <a:ext cx="3154991" cy="2103120"/>
          </a:xfrm>
          <a:prstGeom prst="rect">
            <a:avLst/>
          </a:prstGeom>
          <a:effectLst/>
        </p:spPr>
      </p:pic>
      <p:pic>
        <p:nvPicPr>
          <p:cNvPr id="8" name="Picture 7">
            <a:extLst>
              <a:ext uri="{FF2B5EF4-FFF2-40B4-BE49-F238E27FC236}">
                <a16:creationId xmlns:a16="http://schemas.microsoft.com/office/drawing/2014/main" id="{DD6F0AA3-A40F-E70C-C002-9A4AA3FBE008}"/>
              </a:ext>
            </a:extLst>
          </p:cNvPr>
          <p:cNvPicPr>
            <a:picLocks noChangeAspect="1"/>
          </p:cNvPicPr>
          <p:nvPr/>
        </p:nvPicPr>
        <p:blipFill>
          <a:blip r:embed="rId8"/>
          <a:stretch>
            <a:fillRect/>
          </a:stretch>
        </p:blipFill>
        <p:spPr>
          <a:xfrm>
            <a:off x="6290885" y="111315"/>
            <a:ext cx="451336" cy="640080"/>
          </a:xfrm>
          <a:prstGeom prst="rect">
            <a:avLst/>
          </a:prstGeom>
          <a:effectLst>
            <a:outerShdw blurRad="50800" dist="88900" dir="2700000" algn="tl" rotWithShape="0">
              <a:prstClr val="black">
                <a:alpha val="40000"/>
              </a:prstClr>
            </a:outerShdw>
          </a:effectLst>
        </p:spPr>
      </p:pic>
      <p:pic>
        <p:nvPicPr>
          <p:cNvPr id="9" name="Picture 8">
            <a:extLst>
              <a:ext uri="{FF2B5EF4-FFF2-40B4-BE49-F238E27FC236}">
                <a16:creationId xmlns:a16="http://schemas.microsoft.com/office/drawing/2014/main" id="{E6B97252-4DC7-4A5C-CC24-D4DEA4640164}"/>
              </a:ext>
            </a:extLst>
          </p:cNvPr>
          <p:cNvPicPr>
            <a:picLocks noChangeAspect="1"/>
          </p:cNvPicPr>
          <p:nvPr/>
        </p:nvPicPr>
        <p:blipFill>
          <a:blip r:embed="rId9"/>
          <a:stretch>
            <a:fillRect/>
          </a:stretch>
        </p:blipFill>
        <p:spPr>
          <a:xfrm>
            <a:off x="3270734" y="1015560"/>
            <a:ext cx="451336" cy="640080"/>
          </a:xfrm>
          <a:prstGeom prst="rect">
            <a:avLst/>
          </a:prstGeom>
          <a:effectLst>
            <a:outerShdw blurRad="50800" dist="88900" dir="2700000" algn="tl" rotWithShape="0">
              <a:prstClr val="black">
                <a:alpha val="40000"/>
              </a:prstClr>
            </a:outerShdw>
          </a:effectLst>
        </p:spPr>
      </p:pic>
      <p:pic>
        <p:nvPicPr>
          <p:cNvPr id="11" name="Picture 10">
            <a:extLst>
              <a:ext uri="{FF2B5EF4-FFF2-40B4-BE49-F238E27FC236}">
                <a16:creationId xmlns:a16="http://schemas.microsoft.com/office/drawing/2014/main" id="{F9A8657C-1564-9B6E-4859-F2312B765902}"/>
              </a:ext>
            </a:extLst>
          </p:cNvPr>
          <p:cNvPicPr>
            <a:picLocks noChangeAspect="1"/>
          </p:cNvPicPr>
          <p:nvPr/>
        </p:nvPicPr>
        <p:blipFill>
          <a:blip r:embed="rId10"/>
          <a:stretch>
            <a:fillRect/>
          </a:stretch>
        </p:blipFill>
        <p:spPr>
          <a:xfrm>
            <a:off x="5840244" y="2506600"/>
            <a:ext cx="451336" cy="640080"/>
          </a:xfrm>
          <a:prstGeom prst="rect">
            <a:avLst/>
          </a:prstGeom>
          <a:effectLst>
            <a:outerShdw blurRad="50800" dist="88900" dir="2700000" algn="tl" rotWithShape="0">
              <a:prstClr val="black">
                <a:alpha val="40000"/>
              </a:prstClr>
            </a:outerShdw>
          </a:effectLst>
        </p:spPr>
      </p:pic>
      <p:pic>
        <p:nvPicPr>
          <p:cNvPr id="12" name="Picture 11">
            <a:extLst>
              <a:ext uri="{FF2B5EF4-FFF2-40B4-BE49-F238E27FC236}">
                <a16:creationId xmlns:a16="http://schemas.microsoft.com/office/drawing/2014/main" id="{37DF913A-BD26-A894-9C61-94A6CD9191FE}"/>
              </a:ext>
            </a:extLst>
          </p:cNvPr>
          <p:cNvPicPr>
            <a:picLocks noChangeAspect="1"/>
          </p:cNvPicPr>
          <p:nvPr/>
        </p:nvPicPr>
        <p:blipFill>
          <a:blip r:embed="rId11"/>
          <a:stretch>
            <a:fillRect/>
          </a:stretch>
        </p:blipFill>
        <p:spPr>
          <a:xfrm>
            <a:off x="3593101" y="6078950"/>
            <a:ext cx="445624" cy="640080"/>
          </a:xfrm>
          <a:prstGeom prst="rect">
            <a:avLst/>
          </a:prstGeom>
          <a:effectLst>
            <a:outerShdw blurRad="50800" dist="88900" dir="2700000" algn="tl" rotWithShape="0">
              <a:prstClr val="black">
                <a:alpha val="40000"/>
              </a:prstClr>
            </a:outerShdw>
          </a:effectLst>
        </p:spPr>
      </p:pic>
      <p:pic>
        <p:nvPicPr>
          <p:cNvPr id="23" name="Picture 22" descr="Timeline&#10;&#10;Description automatically generated">
            <a:extLst>
              <a:ext uri="{FF2B5EF4-FFF2-40B4-BE49-F238E27FC236}">
                <a16:creationId xmlns:a16="http://schemas.microsoft.com/office/drawing/2014/main" id="{5891BC37-221B-C939-9F72-41C69CD24BD3}"/>
              </a:ext>
            </a:extLst>
          </p:cNvPr>
          <p:cNvPicPr>
            <a:picLocks noChangeAspect="1"/>
          </p:cNvPicPr>
          <p:nvPr/>
        </p:nvPicPr>
        <p:blipFill>
          <a:blip r:embed="rId12"/>
          <a:stretch>
            <a:fillRect/>
          </a:stretch>
        </p:blipFill>
        <p:spPr>
          <a:xfrm>
            <a:off x="208834" y="2877712"/>
            <a:ext cx="4986458" cy="2011680"/>
          </a:xfrm>
          <a:prstGeom prst="rect">
            <a:avLst/>
          </a:prstGeom>
          <a:effectLst/>
        </p:spPr>
      </p:pic>
      <p:pic>
        <p:nvPicPr>
          <p:cNvPr id="10" name="Picture 9">
            <a:extLst>
              <a:ext uri="{FF2B5EF4-FFF2-40B4-BE49-F238E27FC236}">
                <a16:creationId xmlns:a16="http://schemas.microsoft.com/office/drawing/2014/main" id="{3FF6A66F-9D18-BF3F-127E-9058CE7206A7}"/>
              </a:ext>
            </a:extLst>
          </p:cNvPr>
          <p:cNvPicPr>
            <a:picLocks noChangeAspect="1"/>
          </p:cNvPicPr>
          <p:nvPr/>
        </p:nvPicPr>
        <p:blipFill>
          <a:blip r:embed="rId13"/>
          <a:stretch>
            <a:fillRect/>
          </a:stretch>
        </p:blipFill>
        <p:spPr>
          <a:xfrm>
            <a:off x="268952" y="4609720"/>
            <a:ext cx="445624" cy="640080"/>
          </a:xfrm>
          <a:prstGeom prst="rect">
            <a:avLst/>
          </a:prstGeom>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1117649731"/>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AA048-0434-4064-9C6F-9334EB44C780}"/>
              </a:ext>
            </a:extLst>
          </p:cNvPr>
          <p:cNvSpPr>
            <a:spLocks noGrp="1"/>
          </p:cNvSpPr>
          <p:nvPr>
            <p:ph type="title"/>
          </p:nvPr>
        </p:nvSpPr>
        <p:spPr/>
        <p:txBody>
          <a:bodyPr/>
          <a:lstStyle/>
          <a:p>
            <a:r>
              <a:rPr lang="en-US" dirty="0"/>
              <a:t>Azure Role-Based Access Control – Role Definition</a:t>
            </a:r>
          </a:p>
        </p:txBody>
      </p:sp>
      <p:sp>
        <p:nvSpPr>
          <p:cNvPr id="5" name="Rectangle 4">
            <a:extLst>
              <a:ext uri="{FF2B5EF4-FFF2-40B4-BE49-F238E27FC236}">
                <a16:creationId xmlns:a16="http://schemas.microsoft.com/office/drawing/2014/main" id="{4118531B-A4E1-4B8A-80F5-B31262004439}"/>
              </a:ext>
              <a:ext uri="{C183D7F6-B498-43B3-948B-1728B52AA6E4}">
                <adec:decorative xmlns:adec="http://schemas.microsoft.com/office/drawing/2017/decorative" val="1"/>
              </a:ext>
            </a:extLst>
          </p:cNvPr>
          <p:cNvSpPr/>
          <p:nvPr/>
        </p:nvSpPr>
        <p:spPr bwMode="auto">
          <a:xfrm>
            <a:off x="1260445" y="1076143"/>
            <a:ext cx="9671110" cy="5607169"/>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 name="Picture 3">
            <a:extLst>
              <a:ext uri="{FF2B5EF4-FFF2-40B4-BE49-F238E27FC236}">
                <a16:creationId xmlns:a16="http://schemas.microsoft.com/office/drawing/2014/main" id="{1BD67398-8824-4EF2-811E-B432B85A4CF9}"/>
              </a:ext>
            </a:extLst>
          </p:cNvPr>
          <p:cNvPicPr>
            <a:picLocks noChangeAspect="1"/>
          </p:cNvPicPr>
          <p:nvPr/>
        </p:nvPicPr>
        <p:blipFill>
          <a:blip r:embed="rId3"/>
          <a:stretch>
            <a:fillRect/>
          </a:stretch>
        </p:blipFill>
        <p:spPr>
          <a:xfrm>
            <a:off x="1396581" y="1273687"/>
            <a:ext cx="9398838" cy="5212080"/>
          </a:xfrm>
          <a:prstGeom prst="rect">
            <a:avLst/>
          </a:prstGeom>
        </p:spPr>
      </p:pic>
    </p:spTree>
    <p:extLst>
      <p:ext uri="{BB962C8B-B14F-4D97-AF65-F5344CB8AC3E}">
        <p14:creationId xmlns:p14="http://schemas.microsoft.com/office/powerpoint/2010/main" val="2427164253"/>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E447A-B73D-49ED-917E-B8AF76B34BF8}"/>
              </a:ext>
            </a:extLst>
          </p:cNvPr>
          <p:cNvSpPr>
            <a:spLocks noGrp="1"/>
          </p:cNvSpPr>
          <p:nvPr>
            <p:ph type="title"/>
          </p:nvPr>
        </p:nvSpPr>
        <p:spPr>
          <a:xfrm>
            <a:off x="588263" y="457200"/>
            <a:ext cx="11018520" cy="430887"/>
          </a:xfrm>
        </p:spPr>
        <p:txBody>
          <a:bodyPr/>
          <a:lstStyle/>
          <a:p>
            <a:r>
              <a:rPr lang="en-US" dirty="0"/>
              <a:t>Azure Role-Based Access Control</a:t>
            </a:r>
          </a:p>
        </p:txBody>
      </p:sp>
      <p:grpSp>
        <p:nvGrpSpPr>
          <p:cNvPr id="13" name="Group 12" descr="Azure AD Admin roles and Azure RBAC roles work together to authenticate users.">
            <a:extLst>
              <a:ext uri="{FF2B5EF4-FFF2-40B4-BE49-F238E27FC236}">
                <a16:creationId xmlns:a16="http://schemas.microsoft.com/office/drawing/2014/main" id="{045C3BC1-FF79-44B3-BA62-2C1B4380454F}"/>
              </a:ext>
            </a:extLst>
          </p:cNvPr>
          <p:cNvGrpSpPr/>
          <p:nvPr/>
        </p:nvGrpSpPr>
        <p:grpSpPr>
          <a:xfrm>
            <a:off x="465865" y="2268854"/>
            <a:ext cx="11430340" cy="4226098"/>
            <a:chOff x="584200" y="1752600"/>
            <a:chExt cx="11430340" cy="4516438"/>
          </a:xfrm>
        </p:grpSpPr>
        <p:grpSp>
          <p:nvGrpSpPr>
            <p:cNvPr id="10" name="Group 9" descr="The diagram depicts the progression from the classic subscription admin roles to the Azure role-based access control (RBAC) roles, and then to the Azure Active Directory (Azure AD) admin roles. ">
              <a:extLst>
                <a:ext uri="{FF2B5EF4-FFF2-40B4-BE49-F238E27FC236}">
                  <a16:creationId xmlns:a16="http://schemas.microsoft.com/office/drawing/2014/main" id="{FC104685-6B5E-4856-829C-4643E873BEE3}"/>
                </a:ext>
              </a:extLst>
            </p:cNvPr>
            <p:cNvGrpSpPr/>
            <p:nvPr/>
          </p:nvGrpSpPr>
          <p:grpSpPr>
            <a:xfrm>
              <a:off x="584200" y="1752600"/>
              <a:ext cx="11430340" cy="4516438"/>
              <a:chOff x="584200" y="1752600"/>
              <a:chExt cx="11430340" cy="4516438"/>
            </a:xfrm>
          </p:grpSpPr>
          <p:sp>
            <p:nvSpPr>
              <p:cNvPr id="3" name="Rectangle: Rounded Corners 2">
                <a:extLst>
                  <a:ext uri="{FF2B5EF4-FFF2-40B4-BE49-F238E27FC236}">
                    <a16:creationId xmlns:a16="http://schemas.microsoft.com/office/drawing/2014/main" id="{0E454B11-56C8-4DE3-B6A4-DBB4B30870F7}"/>
                  </a:ext>
                </a:extLst>
              </p:cNvPr>
              <p:cNvSpPr/>
              <p:nvPr/>
            </p:nvSpPr>
            <p:spPr bwMode="auto">
              <a:xfrm>
                <a:off x="584200" y="1752600"/>
                <a:ext cx="3987800" cy="1409700"/>
              </a:xfrm>
              <a:prstGeom prst="roundRect">
                <a:avLst/>
              </a:prstGeom>
              <a:solidFill>
                <a:srgbClr val="E6E6E6"/>
              </a:solidFill>
              <a:ln w="38100">
                <a:solidFill>
                  <a:srgbClr val="107C0F"/>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solidFill>
                    <a:schemeClr val="tx1"/>
                  </a:solidFill>
                  <a:latin typeface="Consolas" panose="020B0609020204030204" pitchFamily="49" charset="0"/>
                </a:endParaRPr>
              </a:p>
            </p:txBody>
          </p:sp>
          <p:grpSp>
            <p:nvGrpSpPr>
              <p:cNvPr id="7" name="Group 6">
                <a:extLst>
                  <a:ext uri="{FF2B5EF4-FFF2-40B4-BE49-F238E27FC236}">
                    <a16:creationId xmlns:a16="http://schemas.microsoft.com/office/drawing/2014/main" id="{E395014B-6B17-492B-9558-825EB945C33A}"/>
                  </a:ext>
                </a:extLst>
              </p:cNvPr>
              <p:cNvGrpSpPr/>
              <p:nvPr/>
            </p:nvGrpSpPr>
            <p:grpSpPr>
              <a:xfrm>
                <a:off x="742950" y="1876425"/>
                <a:ext cx="2028825" cy="1418630"/>
                <a:chOff x="742950" y="2143125"/>
                <a:chExt cx="2028825" cy="1418630"/>
              </a:xfrm>
            </p:grpSpPr>
            <p:pic>
              <p:nvPicPr>
                <p:cNvPr id="4" name="Picture 3" descr="A picture containing vector graphics&#10;&#10;Description automatically generated">
                  <a:extLst>
                    <a:ext uri="{FF2B5EF4-FFF2-40B4-BE49-F238E27FC236}">
                      <a16:creationId xmlns:a16="http://schemas.microsoft.com/office/drawing/2014/main" id="{AB9D12F8-BCA1-4625-9410-EE590900E835}"/>
                    </a:ext>
                  </a:extLst>
                </p:cNvPr>
                <p:cNvPicPr>
                  <a:picLocks noChangeAspect="1"/>
                </p:cNvPicPr>
                <p:nvPr/>
              </p:nvPicPr>
              <p:blipFill>
                <a:blip r:embed="rId3"/>
                <a:stretch>
                  <a:fillRect/>
                </a:stretch>
              </p:blipFill>
              <p:spPr>
                <a:xfrm>
                  <a:off x="774669" y="2143125"/>
                  <a:ext cx="425482" cy="425482"/>
                </a:xfrm>
                <a:prstGeom prst="rect">
                  <a:avLst/>
                </a:prstGeom>
              </p:spPr>
            </p:pic>
            <p:sp>
              <p:nvSpPr>
                <p:cNvPr id="5" name="TextBox 4">
                  <a:extLst>
                    <a:ext uri="{FF2B5EF4-FFF2-40B4-BE49-F238E27FC236}">
                      <a16:creationId xmlns:a16="http://schemas.microsoft.com/office/drawing/2014/main" id="{C8FF5495-2CF2-4A01-83A6-B6D8841BB02D}"/>
                    </a:ext>
                  </a:extLst>
                </p:cNvPr>
                <p:cNvSpPr txBox="1"/>
                <p:nvPr/>
              </p:nvSpPr>
              <p:spPr>
                <a:xfrm>
                  <a:off x="1352550" y="2171700"/>
                  <a:ext cx="1419225" cy="430887"/>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Azure AD</a:t>
                  </a:r>
                </a:p>
                <a:p>
                  <a:pPr algn="l"/>
                  <a:r>
                    <a:rPr lang="en-IN" sz="1400">
                      <a:gradFill>
                        <a:gsLst>
                          <a:gs pos="2917">
                            <a:schemeClr val="tx1"/>
                          </a:gs>
                          <a:gs pos="30000">
                            <a:schemeClr val="tx1"/>
                          </a:gs>
                        </a:gsLst>
                        <a:lin ang="5400000" scaled="0"/>
                      </a:gradFill>
                      <a:latin typeface="+mj-lt"/>
                    </a:rPr>
                    <a:t>Admin roles</a:t>
                  </a:r>
                  <a:endParaRPr lang="en-US" sz="1400">
                    <a:gradFill>
                      <a:gsLst>
                        <a:gs pos="2917">
                          <a:schemeClr val="tx1"/>
                        </a:gs>
                        <a:gs pos="30000">
                          <a:schemeClr val="tx1"/>
                        </a:gs>
                      </a:gsLst>
                      <a:lin ang="5400000" scaled="0"/>
                    </a:gradFill>
                    <a:latin typeface="+mj-lt"/>
                  </a:endParaRPr>
                </a:p>
              </p:txBody>
            </p:sp>
            <p:sp>
              <p:nvSpPr>
                <p:cNvPr id="15" name="TextBox 14">
                  <a:extLst>
                    <a:ext uri="{FF2B5EF4-FFF2-40B4-BE49-F238E27FC236}">
                      <a16:creationId xmlns:a16="http://schemas.microsoft.com/office/drawing/2014/main" id="{60EED074-6FA4-44E2-B0C5-8DC7E985A314}"/>
                    </a:ext>
                  </a:extLst>
                </p:cNvPr>
                <p:cNvSpPr txBox="1"/>
                <p:nvPr/>
              </p:nvSpPr>
              <p:spPr>
                <a:xfrm>
                  <a:off x="742950" y="2638425"/>
                  <a:ext cx="1924050" cy="923330"/>
                </a:xfrm>
                <a:prstGeom prst="rect">
                  <a:avLst/>
                </a:prstGeom>
                <a:noFill/>
              </p:spPr>
              <p:txBody>
                <a:bodyPr wrap="square" lIns="0" tIns="0" rIns="0" bIns="0" rtlCol="0">
                  <a:spAutoFit/>
                </a:bodyPr>
                <a:lstStyle/>
                <a:p>
                  <a:pPr algn="l"/>
                  <a:r>
                    <a:rPr lang="en-IN" sz="1200" dirty="0">
                      <a:gradFill>
                        <a:gsLst>
                          <a:gs pos="2917">
                            <a:schemeClr val="tx1"/>
                          </a:gs>
                          <a:gs pos="30000">
                            <a:schemeClr val="tx1"/>
                          </a:gs>
                        </a:gsLst>
                        <a:lin ang="5400000" scaled="0"/>
                      </a:gradFill>
                    </a:rPr>
                    <a:t>Global admin</a:t>
                  </a:r>
                </a:p>
                <a:p>
                  <a:pPr algn="l"/>
                  <a:r>
                    <a:rPr lang="en-IN" sz="1200" dirty="0">
                      <a:gradFill>
                        <a:gsLst>
                          <a:gs pos="2917">
                            <a:schemeClr val="tx1"/>
                          </a:gs>
                          <a:gs pos="30000">
                            <a:schemeClr val="tx1"/>
                          </a:gs>
                        </a:gsLst>
                        <a:lin ang="5400000" scaled="0"/>
                      </a:gradFill>
                    </a:rPr>
                    <a:t>Application admin</a:t>
                  </a:r>
                </a:p>
                <a:p>
                  <a:pPr algn="l"/>
                  <a:r>
                    <a:rPr lang="en-IN" sz="1200" dirty="0">
                      <a:gradFill>
                        <a:gsLst>
                          <a:gs pos="2917">
                            <a:schemeClr val="tx1"/>
                          </a:gs>
                          <a:gs pos="30000">
                            <a:schemeClr val="tx1"/>
                          </a:gs>
                        </a:gsLst>
                        <a:lin ang="5400000" scaled="0"/>
                      </a:gradFill>
                    </a:rPr>
                    <a:t>Application developer</a:t>
                  </a:r>
                </a:p>
                <a:p>
                  <a:pPr algn="l"/>
                  <a:r>
                    <a:rPr lang="en-IN" sz="1200" dirty="0">
                      <a:gradFill>
                        <a:gsLst>
                          <a:gs pos="2917">
                            <a:schemeClr val="tx1"/>
                          </a:gs>
                          <a:gs pos="30000">
                            <a:schemeClr val="tx1"/>
                          </a:gs>
                        </a:gsLst>
                        <a:lin ang="5400000" scaled="0"/>
                      </a:gradFill>
                    </a:rPr>
                    <a:t>Billing admin</a:t>
                  </a:r>
                </a:p>
                <a:p>
                  <a:pPr algn="l"/>
                  <a:r>
                    <a:rPr lang="en-IN" sz="1200" dirty="0">
                      <a:gradFill>
                        <a:gsLst>
                          <a:gs pos="2917">
                            <a:schemeClr val="tx1"/>
                          </a:gs>
                          <a:gs pos="30000">
                            <a:schemeClr val="tx1"/>
                          </a:gs>
                        </a:gsLst>
                        <a:lin ang="5400000" scaled="0"/>
                      </a:gradFill>
                    </a:rPr>
                    <a:t>…</a:t>
                  </a:r>
                  <a:endParaRPr lang="en-US" sz="1200" dirty="0">
                    <a:gradFill>
                      <a:gsLst>
                        <a:gs pos="2917">
                          <a:schemeClr val="tx1"/>
                        </a:gs>
                        <a:gs pos="30000">
                          <a:schemeClr val="tx1"/>
                        </a:gs>
                      </a:gsLst>
                      <a:lin ang="5400000" scaled="0"/>
                    </a:gradFill>
                  </a:endParaRPr>
                </a:p>
              </p:txBody>
            </p:sp>
          </p:grpSp>
          <p:grpSp>
            <p:nvGrpSpPr>
              <p:cNvPr id="8" name="Group 7">
                <a:extLst>
                  <a:ext uri="{FF2B5EF4-FFF2-40B4-BE49-F238E27FC236}">
                    <a16:creationId xmlns:a16="http://schemas.microsoft.com/office/drawing/2014/main" id="{8355C9F6-53A8-46C6-B39E-06E81448BBB8}"/>
                  </a:ext>
                </a:extLst>
              </p:cNvPr>
              <p:cNvGrpSpPr/>
              <p:nvPr/>
            </p:nvGrpSpPr>
            <p:grpSpPr>
              <a:xfrm>
                <a:off x="2406650" y="2178464"/>
                <a:ext cx="2028825" cy="498062"/>
                <a:chOff x="2952750" y="2378489"/>
                <a:chExt cx="2028825" cy="498062"/>
              </a:xfrm>
            </p:grpSpPr>
            <p:pic>
              <p:nvPicPr>
                <p:cNvPr id="6" name="Graphic 5">
                  <a:extLst>
                    <a:ext uri="{FF2B5EF4-FFF2-40B4-BE49-F238E27FC236}">
                      <a16:creationId xmlns:a16="http://schemas.microsoft.com/office/drawing/2014/main" id="{927B7572-00EA-4163-B080-B530243859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52750" y="2378489"/>
                  <a:ext cx="498062" cy="498062"/>
                </a:xfrm>
                <a:prstGeom prst="rect">
                  <a:avLst/>
                </a:prstGeom>
              </p:spPr>
            </p:pic>
            <p:sp>
              <p:nvSpPr>
                <p:cNvPr id="19" name="TextBox 18">
                  <a:extLst>
                    <a:ext uri="{FF2B5EF4-FFF2-40B4-BE49-F238E27FC236}">
                      <a16:creationId xmlns:a16="http://schemas.microsoft.com/office/drawing/2014/main" id="{188BB41A-C67E-4AC7-B95C-14A366215A12}"/>
                    </a:ext>
                  </a:extLst>
                </p:cNvPr>
                <p:cNvSpPr txBox="1"/>
                <p:nvPr/>
              </p:nvSpPr>
              <p:spPr>
                <a:xfrm>
                  <a:off x="3562350" y="2419350"/>
                  <a:ext cx="1419225" cy="430887"/>
                </a:xfrm>
                <a:prstGeom prst="rect">
                  <a:avLst/>
                </a:prstGeom>
                <a:noFill/>
              </p:spPr>
              <p:txBody>
                <a:bodyPr wrap="square" lIns="0" tIns="0" rIns="0" bIns="0" rtlCol="0">
                  <a:spAutoFit/>
                </a:bodyPr>
                <a:lstStyle/>
                <a:p>
                  <a:pPr algn="l"/>
                  <a:r>
                    <a:rPr lang="en-IN" sz="1400" dirty="0">
                      <a:gradFill>
                        <a:gsLst>
                          <a:gs pos="2917">
                            <a:schemeClr val="tx1"/>
                          </a:gs>
                          <a:gs pos="30000">
                            <a:schemeClr val="tx1"/>
                          </a:gs>
                        </a:gsLst>
                        <a:lin ang="5400000" scaled="0"/>
                      </a:gradFill>
                      <a:latin typeface="+mj-lt"/>
                    </a:rPr>
                    <a:t>Azure Active</a:t>
                  </a:r>
                </a:p>
                <a:p>
                  <a:pPr algn="l"/>
                  <a:r>
                    <a:rPr lang="en-IN" sz="1400" dirty="0">
                      <a:gradFill>
                        <a:gsLst>
                          <a:gs pos="2917">
                            <a:schemeClr val="tx1"/>
                          </a:gs>
                          <a:gs pos="30000">
                            <a:schemeClr val="tx1"/>
                          </a:gs>
                        </a:gsLst>
                        <a:lin ang="5400000" scaled="0"/>
                      </a:gradFill>
                      <a:latin typeface="+mj-lt"/>
                    </a:rPr>
                    <a:t>Directory tenant</a:t>
                  </a:r>
                  <a:endParaRPr lang="en-US" sz="1400" dirty="0">
                    <a:gradFill>
                      <a:gsLst>
                        <a:gs pos="2917">
                          <a:schemeClr val="tx1"/>
                        </a:gs>
                        <a:gs pos="30000">
                          <a:schemeClr val="tx1"/>
                        </a:gs>
                      </a:gsLst>
                      <a:lin ang="5400000" scaled="0"/>
                    </a:gradFill>
                    <a:latin typeface="+mj-lt"/>
                  </a:endParaRPr>
                </a:p>
              </p:txBody>
            </p:sp>
          </p:grpSp>
          <p:sp>
            <p:nvSpPr>
              <p:cNvPr id="22" name="TextBox 21">
                <a:extLst>
                  <a:ext uri="{FF2B5EF4-FFF2-40B4-BE49-F238E27FC236}">
                    <a16:creationId xmlns:a16="http://schemas.microsoft.com/office/drawing/2014/main" id="{C2FC8147-18E8-466E-B661-C0D5C3251EAC}"/>
                  </a:ext>
                </a:extLst>
              </p:cNvPr>
              <p:cNvSpPr txBox="1"/>
              <p:nvPr/>
            </p:nvSpPr>
            <p:spPr>
              <a:xfrm>
                <a:off x="2707240" y="3365501"/>
                <a:ext cx="552901" cy="215444"/>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Root</a:t>
                </a:r>
                <a:endParaRPr lang="en-US" sz="1400">
                  <a:gradFill>
                    <a:gsLst>
                      <a:gs pos="2917">
                        <a:schemeClr val="tx1"/>
                      </a:gs>
                      <a:gs pos="30000">
                        <a:schemeClr val="tx1"/>
                      </a:gs>
                    </a:gsLst>
                    <a:lin ang="5400000" scaled="0"/>
                  </a:gradFill>
                  <a:latin typeface="+mj-lt"/>
                </a:endParaRPr>
              </a:p>
            </p:txBody>
          </p:sp>
          <p:sp>
            <p:nvSpPr>
              <p:cNvPr id="23" name="Rectangle: Rounded Corners 22">
                <a:extLst>
                  <a:ext uri="{FF2B5EF4-FFF2-40B4-BE49-F238E27FC236}">
                    <a16:creationId xmlns:a16="http://schemas.microsoft.com/office/drawing/2014/main" id="{CE3EFFC0-C5C2-43F7-8FCC-3A7F1F342B19}"/>
                  </a:ext>
                </a:extLst>
              </p:cNvPr>
              <p:cNvSpPr/>
              <p:nvPr/>
            </p:nvSpPr>
            <p:spPr bwMode="auto">
              <a:xfrm>
                <a:off x="584200" y="3713843"/>
                <a:ext cx="6921500" cy="1696357"/>
              </a:xfrm>
              <a:prstGeom prst="roundRect">
                <a:avLst/>
              </a:prstGeom>
              <a:solidFill>
                <a:srgbClr val="E6E6E6"/>
              </a:solidFill>
              <a:ln w="38100">
                <a:solidFill>
                  <a:srgbClr val="0178D4"/>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solidFill>
                    <a:schemeClr val="tx1"/>
                  </a:solidFill>
                  <a:latin typeface="Consolas" panose="020B0609020204030204" pitchFamily="49" charset="0"/>
                </a:endParaRPr>
              </a:p>
            </p:txBody>
          </p:sp>
          <p:grpSp>
            <p:nvGrpSpPr>
              <p:cNvPr id="24" name="Group 23">
                <a:extLst>
                  <a:ext uri="{FF2B5EF4-FFF2-40B4-BE49-F238E27FC236}">
                    <a16:creationId xmlns:a16="http://schemas.microsoft.com/office/drawing/2014/main" id="{B7B2BDB3-B51C-4AF6-8836-D36533F3C437}"/>
                  </a:ext>
                </a:extLst>
              </p:cNvPr>
              <p:cNvGrpSpPr/>
              <p:nvPr/>
            </p:nvGrpSpPr>
            <p:grpSpPr>
              <a:xfrm>
                <a:off x="799194" y="3866697"/>
                <a:ext cx="2028825" cy="1418630"/>
                <a:chOff x="742950" y="2143125"/>
                <a:chExt cx="2028825" cy="1418630"/>
              </a:xfrm>
            </p:grpSpPr>
            <p:pic>
              <p:nvPicPr>
                <p:cNvPr id="25" name="Picture 24" descr="A picture containing vector graphics&#10;&#10;Description automatically generated">
                  <a:extLst>
                    <a:ext uri="{FF2B5EF4-FFF2-40B4-BE49-F238E27FC236}">
                      <a16:creationId xmlns:a16="http://schemas.microsoft.com/office/drawing/2014/main" id="{5E6C2A97-FA33-4E22-BCB0-98B2E07F3F1F}"/>
                    </a:ext>
                  </a:extLst>
                </p:cNvPr>
                <p:cNvPicPr>
                  <a:picLocks noChangeAspect="1"/>
                </p:cNvPicPr>
                <p:nvPr/>
              </p:nvPicPr>
              <p:blipFill>
                <a:blip r:embed="rId3"/>
                <a:stretch>
                  <a:fillRect/>
                </a:stretch>
              </p:blipFill>
              <p:spPr>
                <a:xfrm>
                  <a:off x="774669" y="2143125"/>
                  <a:ext cx="425482" cy="425482"/>
                </a:xfrm>
                <a:prstGeom prst="rect">
                  <a:avLst/>
                </a:prstGeom>
              </p:spPr>
            </p:pic>
            <p:sp>
              <p:nvSpPr>
                <p:cNvPr id="26" name="TextBox 25">
                  <a:extLst>
                    <a:ext uri="{FF2B5EF4-FFF2-40B4-BE49-F238E27FC236}">
                      <a16:creationId xmlns:a16="http://schemas.microsoft.com/office/drawing/2014/main" id="{F9789CC5-48F4-4AE5-A87C-274E4396E03C}"/>
                    </a:ext>
                  </a:extLst>
                </p:cNvPr>
                <p:cNvSpPr txBox="1"/>
                <p:nvPr/>
              </p:nvSpPr>
              <p:spPr>
                <a:xfrm>
                  <a:off x="1352550" y="2171700"/>
                  <a:ext cx="1419225" cy="430887"/>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Azure RBAC</a:t>
                  </a:r>
                </a:p>
                <a:p>
                  <a:pPr algn="l"/>
                  <a:r>
                    <a:rPr lang="en-IN" sz="1400">
                      <a:gradFill>
                        <a:gsLst>
                          <a:gs pos="2917">
                            <a:schemeClr val="tx1"/>
                          </a:gs>
                          <a:gs pos="30000">
                            <a:schemeClr val="tx1"/>
                          </a:gs>
                        </a:gsLst>
                        <a:lin ang="5400000" scaled="0"/>
                      </a:gradFill>
                      <a:latin typeface="+mj-lt"/>
                    </a:rPr>
                    <a:t>roles</a:t>
                  </a:r>
                  <a:endParaRPr lang="en-US" sz="1400">
                    <a:gradFill>
                      <a:gsLst>
                        <a:gs pos="2917">
                          <a:schemeClr val="tx1"/>
                        </a:gs>
                        <a:gs pos="30000">
                          <a:schemeClr val="tx1"/>
                        </a:gs>
                      </a:gsLst>
                      <a:lin ang="5400000" scaled="0"/>
                    </a:gradFill>
                    <a:latin typeface="+mj-lt"/>
                  </a:endParaRPr>
                </a:p>
              </p:txBody>
            </p:sp>
            <p:sp>
              <p:nvSpPr>
                <p:cNvPr id="28" name="TextBox 27">
                  <a:extLst>
                    <a:ext uri="{FF2B5EF4-FFF2-40B4-BE49-F238E27FC236}">
                      <a16:creationId xmlns:a16="http://schemas.microsoft.com/office/drawing/2014/main" id="{9B8A3B07-86AB-4309-8983-010B04C1637E}"/>
                    </a:ext>
                  </a:extLst>
                </p:cNvPr>
                <p:cNvSpPr txBox="1"/>
                <p:nvPr/>
              </p:nvSpPr>
              <p:spPr>
                <a:xfrm>
                  <a:off x="742950" y="2638425"/>
                  <a:ext cx="1514022" cy="923330"/>
                </a:xfrm>
                <a:prstGeom prst="rect">
                  <a:avLst/>
                </a:prstGeom>
                <a:noFill/>
              </p:spPr>
              <p:txBody>
                <a:bodyPr wrap="square" lIns="0" tIns="0" rIns="0" bIns="0" rtlCol="0">
                  <a:spAutoFit/>
                </a:bodyPr>
                <a:lstStyle/>
                <a:p>
                  <a:pPr algn="l"/>
                  <a:r>
                    <a:rPr lang="en-IN" sz="1200">
                      <a:gradFill>
                        <a:gsLst>
                          <a:gs pos="2917">
                            <a:schemeClr val="tx1"/>
                          </a:gs>
                          <a:gs pos="30000">
                            <a:schemeClr val="tx1"/>
                          </a:gs>
                        </a:gsLst>
                        <a:lin ang="5400000" scaled="0"/>
                      </a:gradFill>
                    </a:rPr>
                    <a:t>Owner</a:t>
                  </a:r>
                </a:p>
                <a:p>
                  <a:pPr algn="l"/>
                  <a:r>
                    <a:rPr lang="en-IN" sz="1200">
                      <a:gradFill>
                        <a:gsLst>
                          <a:gs pos="2917">
                            <a:schemeClr val="tx1"/>
                          </a:gs>
                          <a:gs pos="30000">
                            <a:schemeClr val="tx1"/>
                          </a:gs>
                        </a:gsLst>
                        <a:lin ang="5400000" scaled="0"/>
                      </a:gradFill>
                    </a:rPr>
                    <a:t>Contributor</a:t>
                  </a:r>
                </a:p>
                <a:p>
                  <a:pPr algn="l"/>
                  <a:r>
                    <a:rPr lang="en-IN" sz="1200">
                      <a:gradFill>
                        <a:gsLst>
                          <a:gs pos="2917">
                            <a:schemeClr val="tx1"/>
                          </a:gs>
                          <a:gs pos="30000">
                            <a:schemeClr val="tx1"/>
                          </a:gs>
                        </a:gsLst>
                        <a:lin ang="5400000" scaled="0"/>
                      </a:gradFill>
                    </a:rPr>
                    <a:t>Reader</a:t>
                  </a:r>
                </a:p>
                <a:p>
                  <a:pPr algn="l"/>
                  <a:r>
                    <a:rPr lang="en-IN" sz="1200">
                      <a:gradFill>
                        <a:gsLst>
                          <a:gs pos="2917">
                            <a:schemeClr val="tx1"/>
                          </a:gs>
                          <a:gs pos="30000">
                            <a:schemeClr val="tx1"/>
                          </a:gs>
                        </a:gsLst>
                        <a:lin ang="5400000" scaled="0"/>
                      </a:gradFill>
                    </a:rPr>
                    <a:t>User access admin</a:t>
                  </a:r>
                </a:p>
                <a:p>
                  <a:pPr algn="l"/>
                  <a:r>
                    <a:rPr lang="en-IN" sz="1200">
                      <a:gradFill>
                        <a:gsLst>
                          <a:gs pos="2917">
                            <a:schemeClr val="tx1"/>
                          </a:gs>
                          <a:gs pos="30000">
                            <a:schemeClr val="tx1"/>
                          </a:gs>
                        </a:gsLst>
                        <a:lin ang="5400000" scaled="0"/>
                      </a:gradFill>
                    </a:rPr>
                    <a:t>…</a:t>
                  </a:r>
                  <a:endParaRPr lang="en-US" sz="1200">
                    <a:gradFill>
                      <a:gsLst>
                        <a:gs pos="2917">
                          <a:schemeClr val="tx1"/>
                        </a:gs>
                        <a:gs pos="30000">
                          <a:schemeClr val="tx1"/>
                        </a:gs>
                      </a:gsLst>
                      <a:lin ang="5400000" scaled="0"/>
                    </a:gradFill>
                  </a:endParaRPr>
                </a:p>
              </p:txBody>
            </p:sp>
          </p:grpSp>
          <p:grpSp>
            <p:nvGrpSpPr>
              <p:cNvPr id="9" name="Group 8">
                <a:extLst>
                  <a:ext uri="{FF2B5EF4-FFF2-40B4-BE49-F238E27FC236}">
                    <a16:creationId xmlns:a16="http://schemas.microsoft.com/office/drawing/2014/main" id="{69C7608F-EE28-4DD3-AF20-3992DCF8D6A3}"/>
                  </a:ext>
                </a:extLst>
              </p:cNvPr>
              <p:cNvGrpSpPr/>
              <p:nvPr/>
            </p:nvGrpSpPr>
            <p:grpSpPr>
              <a:xfrm>
                <a:off x="3260140" y="3830143"/>
                <a:ext cx="2188161" cy="533533"/>
                <a:chOff x="3225668" y="4058743"/>
                <a:chExt cx="2188161" cy="533533"/>
              </a:xfrm>
            </p:grpSpPr>
            <p:sp>
              <p:nvSpPr>
                <p:cNvPr id="32" name="TextBox 31">
                  <a:extLst>
                    <a:ext uri="{FF2B5EF4-FFF2-40B4-BE49-F238E27FC236}">
                      <a16:creationId xmlns:a16="http://schemas.microsoft.com/office/drawing/2014/main" id="{850DE747-60F8-4CFF-B8E9-EB798FBC38BE}"/>
                    </a:ext>
                  </a:extLst>
                </p:cNvPr>
                <p:cNvSpPr txBox="1"/>
                <p:nvPr/>
              </p:nvSpPr>
              <p:spPr>
                <a:xfrm>
                  <a:off x="3849007" y="4110066"/>
                  <a:ext cx="1564822" cy="430887"/>
                </a:xfrm>
                <a:prstGeom prst="rect">
                  <a:avLst/>
                </a:prstGeom>
                <a:noFill/>
              </p:spPr>
              <p:txBody>
                <a:bodyPr wrap="square" lIns="0" tIns="0" rIns="0" bIns="0" rtlCol="0">
                  <a:spAutoFit/>
                </a:bodyPr>
                <a:lstStyle/>
                <a:p>
                  <a:pPr algn="l"/>
                  <a:r>
                    <a:rPr lang="en-IN" sz="1400" dirty="0">
                      <a:gradFill>
                        <a:gsLst>
                          <a:gs pos="2917">
                            <a:schemeClr val="tx1"/>
                          </a:gs>
                          <a:gs pos="30000">
                            <a:schemeClr val="tx1"/>
                          </a:gs>
                        </a:gsLst>
                        <a:lin ang="5400000" scaled="0"/>
                      </a:gradFill>
                      <a:latin typeface="+mj-lt"/>
                    </a:rPr>
                    <a:t>Root management group</a:t>
                  </a:r>
                  <a:endParaRPr lang="en-US" sz="1400" dirty="0">
                    <a:gradFill>
                      <a:gsLst>
                        <a:gs pos="2917">
                          <a:schemeClr val="tx1"/>
                        </a:gs>
                        <a:gs pos="30000">
                          <a:schemeClr val="tx1"/>
                        </a:gs>
                      </a:gsLst>
                      <a:lin ang="5400000" scaled="0"/>
                    </a:gradFill>
                    <a:latin typeface="+mj-lt"/>
                  </a:endParaRPr>
                </a:p>
              </p:txBody>
            </p:sp>
            <p:pic>
              <p:nvPicPr>
                <p:cNvPr id="34" name="Graphic 33">
                  <a:extLst>
                    <a:ext uri="{FF2B5EF4-FFF2-40B4-BE49-F238E27FC236}">
                      <a16:creationId xmlns:a16="http://schemas.microsoft.com/office/drawing/2014/main" id="{1DDC0CF8-80BC-4C68-8C2D-E76CE5B553C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25668" y="4058743"/>
                  <a:ext cx="533533" cy="533533"/>
                </a:xfrm>
                <a:prstGeom prst="rect">
                  <a:avLst/>
                </a:prstGeom>
              </p:spPr>
            </p:pic>
          </p:grpSp>
          <p:sp>
            <p:nvSpPr>
              <p:cNvPr id="36" name="TextBox 35">
                <a:extLst>
                  <a:ext uri="{FF2B5EF4-FFF2-40B4-BE49-F238E27FC236}">
                    <a16:creationId xmlns:a16="http://schemas.microsoft.com/office/drawing/2014/main" id="{86ED9393-DA6E-4258-BD18-9C383B8EEC64}"/>
                  </a:ext>
                </a:extLst>
              </p:cNvPr>
              <p:cNvSpPr txBox="1"/>
              <p:nvPr/>
            </p:nvSpPr>
            <p:spPr>
              <a:xfrm>
                <a:off x="4327979" y="4545402"/>
                <a:ext cx="1120321" cy="430887"/>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Management group</a:t>
                </a:r>
                <a:endParaRPr lang="en-US" sz="1400">
                  <a:gradFill>
                    <a:gsLst>
                      <a:gs pos="2917">
                        <a:schemeClr val="tx1"/>
                      </a:gs>
                      <a:gs pos="30000">
                        <a:schemeClr val="tx1"/>
                      </a:gs>
                    </a:gsLst>
                    <a:lin ang="5400000" scaled="0"/>
                  </a:gradFill>
                  <a:latin typeface="+mj-lt"/>
                </a:endParaRPr>
              </a:p>
            </p:txBody>
          </p:sp>
          <p:pic>
            <p:nvPicPr>
              <p:cNvPr id="37" name="Graphic 36">
                <a:extLst>
                  <a:ext uri="{FF2B5EF4-FFF2-40B4-BE49-F238E27FC236}">
                    <a16:creationId xmlns:a16="http://schemas.microsoft.com/office/drawing/2014/main" id="{3C849749-B810-489B-9388-76B59D6CA54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04640" y="4494079"/>
                <a:ext cx="533533" cy="533533"/>
              </a:xfrm>
              <a:prstGeom prst="rect">
                <a:avLst/>
              </a:prstGeom>
            </p:spPr>
          </p:pic>
          <p:pic>
            <p:nvPicPr>
              <p:cNvPr id="54" name="Picture 53" descr="A picture containing vector graphics&#10;&#10;Description automatically generated">
                <a:extLst>
                  <a:ext uri="{FF2B5EF4-FFF2-40B4-BE49-F238E27FC236}">
                    <a16:creationId xmlns:a16="http://schemas.microsoft.com/office/drawing/2014/main" id="{C280034A-F529-49C3-A181-17E3AB71983A}"/>
                  </a:ext>
                </a:extLst>
              </p:cNvPr>
              <p:cNvPicPr>
                <a:picLocks noChangeAspect="1"/>
              </p:cNvPicPr>
              <p:nvPr/>
            </p:nvPicPr>
            <p:blipFill>
              <a:blip r:embed="rId3"/>
              <a:stretch>
                <a:fillRect/>
              </a:stretch>
            </p:blipFill>
            <p:spPr>
              <a:xfrm>
                <a:off x="5003800" y="3044321"/>
                <a:ext cx="425482" cy="425482"/>
              </a:xfrm>
              <a:prstGeom prst="rect">
                <a:avLst/>
              </a:prstGeom>
            </p:spPr>
          </p:pic>
          <p:sp>
            <p:nvSpPr>
              <p:cNvPr id="55" name="TextBox 54">
                <a:extLst>
                  <a:ext uri="{FF2B5EF4-FFF2-40B4-BE49-F238E27FC236}">
                    <a16:creationId xmlns:a16="http://schemas.microsoft.com/office/drawing/2014/main" id="{4C5B20AA-DB8F-4DA8-96E6-BDA38A07C8A1}"/>
                  </a:ext>
                </a:extLst>
              </p:cNvPr>
              <p:cNvSpPr txBox="1"/>
              <p:nvPr/>
            </p:nvSpPr>
            <p:spPr>
              <a:xfrm>
                <a:off x="5568073" y="2848872"/>
                <a:ext cx="1587501" cy="646331"/>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Global admin/User access admin (elevated access)</a:t>
                </a:r>
                <a:endParaRPr lang="en-US" sz="1400">
                  <a:gradFill>
                    <a:gsLst>
                      <a:gs pos="2917">
                        <a:schemeClr val="tx1"/>
                      </a:gs>
                      <a:gs pos="30000">
                        <a:schemeClr val="tx1"/>
                      </a:gs>
                    </a:gsLst>
                    <a:lin ang="5400000" scaled="0"/>
                  </a:gradFill>
                  <a:latin typeface="+mj-lt"/>
                </a:endParaRPr>
              </a:p>
            </p:txBody>
          </p:sp>
          <p:sp>
            <p:nvSpPr>
              <p:cNvPr id="59" name="TextBox 58">
                <a:extLst>
                  <a:ext uri="{FF2B5EF4-FFF2-40B4-BE49-F238E27FC236}">
                    <a16:creationId xmlns:a16="http://schemas.microsoft.com/office/drawing/2014/main" id="{5963A65D-236E-4451-AAC2-6DF45FD55AD9}"/>
                  </a:ext>
                </a:extLst>
              </p:cNvPr>
              <p:cNvSpPr txBox="1"/>
              <p:nvPr/>
            </p:nvSpPr>
            <p:spPr>
              <a:xfrm>
                <a:off x="10914855" y="4962072"/>
                <a:ext cx="1099685" cy="430887"/>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Azure account</a:t>
                </a:r>
                <a:endParaRPr lang="en-US" sz="1400">
                  <a:gradFill>
                    <a:gsLst>
                      <a:gs pos="2917">
                        <a:schemeClr val="tx1"/>
                      </a:gs>
                      <a:gs pos="30000">
                        <a:schemeClr val="tx1"/>
                      </a:gs>
                    </a:gsLst>
                    <a:lin ang="5400000" scaled="0"/>
                  </a:gradFill>
                  <a:latin typeface="+mj-lt"/>
                </a:endParaRPr>
              </a:p>
            </p:txBody>
          </p:sp>
          <p:cxnSp>
            <p:nvCxnSpPr>
              <p:cNvPr id="2051" name="Connector: Elbow 2050">
                <a:extLst>
                  <a:ext uri="{FF2B5EF4-FFF2-40B4-BE49-F238E27FC236}">
                    <a16:creationId xmlns:a16="http://schemas.microsoft.com/office/drawing/2014/main" id="{9F81330D-5626-439F-8F02-6765D011D81F}"/>
                  </a:ext>
                </a:extLst>
              </p:cNvPr>
              <p:cNvCxnSpPr>
                <a:cxnSpLocks/>
                <a:stCxn id="6" idx="2"/>
                <a:endCxn id="22" idx="0"/>
              </p:cNvCxnSpPr>
              <p:nvPr/>
            </p:nvCxnSpPr>
            <p:spPr>
              <a:xfrm rot="16200000" flipH="1">
                <a:off x="2475199" y="2857008"/>
                <a:ext cx="688975" cy="328010"/>
              </a:xfrm>
              <a:prstGeom prst="bentConnector3">
                <a:avLst>
                  <a:gd name="adj1" fmla="val 50000"/>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F79DEABD-187F-487B-BC75-4401CCEEB8DE}"/>
                  </a:ext>
                </a:extLst>
              </p:cNvPr>
              <p:cNvCxnSpPr>
                <a:cxnSpLocks/>
                <a:stCxn id="22" idx="2"/>
                <a:endCxn id="34" idx="1"/>
              </p:cNvCxnSpPr>
              <p:nvPr/>
            </p:nvCxnSpPr>
            <p:spPr>
              <a:xfrm rot="16200000" flipH="1">
                <a:off x="2863933" y="3700702"/>
                <a:ext cx="515965" cy="276449"/>
              </a:xfrm>
              <a:prstGeom prst="bentConnector2">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216BC84A-3BFF-40F5-A33D-858B2547E820}"/>
                  </a:ext>
                </a:extLst>
              </p:cNvPr>
              <p:cNvCxnSpPr>
                <a:cxnSpLocks/>
                <a:stCxn id="34" idx="2"/>
                <a:endCxn id="37" idx="1"/>
              </p:cNvCxnSpPr>
              <p:nvPr/>
            </p:nvCxnSpPr>
            <p:spPr>
              <a:xfrm rot="16200000" flipH="1">
                <a:off x="3417188" y="4473394"/>
                <a:ext cx="397170" cy="177733"/>
              </a:xfrm>
              <a:prstGeom prst="bentConnector2">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18BD2D5C-5265-4D95-8A83-0BFB92938BEC}"/>
                  </a:ext>
                </a:extLst>
              </p:cNvPr>
              <p:cNvSpPr/>
              <p:nvPr/>
            </p:nvSpPr>
            <p:spPr bwMode="auto">
              <a:xfrm>
                <a:off x="5715001" y="4318681"/>
                <a:ext cx="4914900" cy="1950357"/>
              </a:xfrm>
              <a:prstGeom prst="roundRect">
                <a:avLst/>
              </a:prstGeom>
              <a:solidFill>
                <a:schemeClr val="bg1"/>
              </a:solidFill>
              <a:ln w="38100">
                <a:solidFill>
                  <a:srgbClr val="B4009F"/>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defTabSz="932472" fontAlgn="base">
                  <a:spcBef>
                    <a:spcPct val="0"/>
                  </a:spcBef>
                  <a:spcAft>
                    <a:spcPct val="0"/>
                  </a:spcAft>
                </a:pPr>
                <a:endParaRPr lang="en-US" sz="1800">
                  <a:solidFill>
                    <a:schemeClr val="tx1"/>
                  </a:solidFill>
                  <a:latin typeface="Consolas" panose="020B0609020204030204" pitchFamily="49" charset="0"/>
                </a:endParaRPr>
              </a:p>
            </p:txBody>
          </p:sp>
          <p:sp>
            <p:nvSpPr>
              <p:cNvPr id="46" name="TextBox 45">
                <a:extLst>
                  <a:ext uri="{FF2B5EF4-FFF2-40B4-BE49-F238E27FC236}">
                    <a16:creationId xmlns:a16="http://schemas.microsoft.com/office/drawing/2014/main" id="{283CFF63-EED4-415C-83EA-E091A4771B38}"/>
                  </a:ext>
                </a:extLst>
              </p:cNvPr>
              <p:cNvSpPr txBox="1"/>
              <p:nvPr/>
            </p:nvSpPr>
            <p:spPr>
              <a:xfrm>
                <a:off x="7925481" y="4653123"/>
                <a:ext cx="1078593" cy="215444"/>
              </a:xfrm>
              <a:prstGeom prst="rect">
                <a:avLst/>
              </a:prstGeom>
              <a:noFill/>
            </p:spPr>
            <p:txBody>
              <a:bodyPr wrap="square" lIns="0" tIns="0" rIns="0" bIns="0" rtlCol="0">
                <a:spAutoFit/>
              </a:bodyPr>
              <a:lstStyle/>
              <a:p>
                <a:pPr algn="l"/>
                <a:r>
                  <a:rPr lang="en-IN" sz="1400" dirty="0">
                    <a:gradFill>
                      <a:gsLst>
                        <a:gs pos="2917">
                          <a:schemeClr val="tx1"/>
                        </a:gs>
                        <a:gs pos="30000">
                          <a:schemeClr val="tx1"/>
                        </a:gs>
                      </a:gsLst>
                      <a:lin ang="5400000" scaled="0"/>
                    </a:gradFill>
                    <a:latin typeface="+mj-lt"/>
                  </a:rPr>
                  <a:t>Subscription</a:t>
                </a:r>
                <a:endParaRPr lang="en-US" sz="1400" dirty="0">
                  <a:gradFill>
                    <a:gsLst>
                      <a:gs pos="2917">
                        <a:schemeClr val="tx1"/>
                      </a:gs>
                      <a:gs pos="30000">
                        <a:schemeClr val="tx1"/>
                      </a:gs>
                    </a:gsLst>
                    <a:lin ang="5400000" scaled="0"/>
                  </a:gradFill>
                  <a:latin typeface="+mj-lt"/>
                </a:endParaRPr>
              </a:p>
            </p:txBody>
          </p:sp>
          <p:pic>
            <p:nvPicPr>
              <p:cNvPr id="48" name="Graphic 47">
                <a:extLst>
                  <a:ext uri="{FF2B5EF4-FFF2-40B4-BE49-F238E27FC236}">
                    <a16:creationId xmlns:a16="http://schemas.microsoft.com/office/drawing/2014/main" id="{ED0FFE98-8817-40F2-88A8-7EDE846A61A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87556" y="4496872"/>
                <a:ext cx="527947" cy="527947"/>
              </a:xfrm>
              <a:prstGeom prst="rect">
                <a:avLst/>
              </a:prstGeom>
            </p:spPr>
          </p:pic>
          <p:grpSp>
            <p:nvGrpSpPr>
              <p:cNvPr id="11" name="Group 10">
                <a:extLst>
                  <a:ext uri="{FF2B5EF4-FFF2-40B4-BE49-F238E27FC236}">
                    <a16:creationId xmlns:a16="http://schemas.microsoft.com/office/drawing/2014/main" id="{6C1CC4AB-C451-4ECA-8FB3-B1217C68E206}"/>
                  </a:ext>
                </a:extLst>
              </p:cNvPr>
              <p:cNvGrpSpPr/>
              <p:nvPr/>
            </p:nvGrpSpPr>
            <p:grpSpPr>
              <a:xfrm>
                <a:off x="7881577" y="4978946"/>
                <a:ext cx="2044154" cy="404040"/>
                <a:chOff x="7970703" y="5372646"/>
                <a:chExt cx="2044154" cy="404040"/>
              </a:xfrm>
            </p:grpSpPr>
            <p:sp>
              <p:nvSpPr>
                <p:cNvPr id="50" name="TextBox 49">
                  <a:extLst>
                    <a:ext uri="{FF2B5EF4-FFF2-40B4-BE49-F238E27FC236}">
                      <a16:creationId xmlns:a16="http://schemas.microsoft.com/office/drawing/2014/main" id="{561F72A4-ECF1-42CA-8150-55D2992DD70D}"/>
                    </a:ext>
                  </a:extLst>
                </p:cNvPr>
                <p:cNvSpPr txBox="1"/>
                <p:nvPr/>
              </p:nvSpPr>
              <p:spPr>
                <a:xfrm>
                  <a:off x="8450035" y="5466944"/>
                  <a:ext cx="1564822" cy="215444"/>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Resource group</a:t>
                  </a:r>
                  <a:endParaRPr lang="en-US" sz="1400">
                    <a:gradFill>
                      <a:gsLst>
                        <a:gs pos="2917">
                          <a:schemeClr val="tx1"/>
                        </a:gs>
                        <a:gs pos="30000">
                          <a:schemeClr val="tx1"/>
                        </a:gs>
                      </a:gsLst>
                      <a:lin ang="5400000" scaled="0"/>
                    </a:gradFill>
                    <a:latin typeface="+mj-lt"/>
                  </a:endParaRPr>
                </a:p>
              </p:txBody>
            </p:sp>
            <p:pic>
              <p:nvPicPr>
                <p:cNvPr id="52" name="Graphic 51">
                  <a:extLst>
                    <a:ext uri="{FF2B5EF4-FFF2-40B4-BE49-F238E27FC236}">
                      <a16:creationId xmlns:a16="http://schemas.microsoft.com/office/drawing/2014/main" id="{D1DA51C3-094F-4F21-96CB-9BB1EAED7F5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970703" y="5372646"/>
                  <a:ext cx="404040" cy="404040"/>
                </a:xfrm>
                <a:prstGeom prst="rect">
                  <a:avLst/>
                </a:prstGeom>
              </p:spPr>
            </p:pic>
          </p:grpSp>
          <p:cxnSp>
            <p:nvCxnSpPr>
              <p:cNvPr id="14" name="Straight Connector 13">
                <a:extLst>
                  <a:ext uri="{FF2B5EF4-FFF2-40B4-BE49-F238E27FC236}">
                    <a16:creationId xmlns:a16="http://schemas.microsoft.com/office/drawing/2014/main" id="{5837AD98-23E6-48FD-B41A-6DEB858EF95D}"/>
                  </a:ext>
                </a:extLst>
              </p:cNvPr>
              <p:cNvCxnSpPr>
                <a:cxnSpLocks/>
                <a:stCxn id="46" idx="3"/>
              </p:cNvCxnSpPr>
              <p:nvPr/>
            </p:nvCxnSpPr>
            <p:spPr>
              <a:xfrm>
                <a:off x="9004074" y="4760845"/>
                <a:ext cx="1823583" cy="0"/>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6" name="Connector: Elbow 85">
                <a:extLst>
                  <a:ext uri="{FF2B5EF4-FFF2-40B4-BE49-F238E27FC236}">
                    <a16:creationId xmlns:a16="http://schemas.microsoft.com/office/drawing/2014/main" id="{AD0892AF-5B4D-415C-9C4F-1AC776183806}"/>
                  </a:ext>
                </a:extLst>
              </p:cNvPr>
              <p:cNvCxnSpPr>
                <a:cxnSpLocks/>
                <a:stCxn id="48" idx="2"/>
                <a:endCxn id="52" idx="1"/>
              </p:cNvCxnSpPr>
              <p:nvPr/>
            </p:nvCxnSpPr>
            <p:spPr>
              <a:xfrm rot="16200000" flipH="1">
                <a:off x="7688480" y="4987868"/>
                <a:ext cx="156147" cy="230047"/>
              </a:xfrm>
              <a:prstGeom prst="bentConnector2">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9" name="Connector: Elbow 88">
                <a:extLst>
                  <a:ext uri="{FF2B5EF4-FFF2-40B4-BE49-F238E27FC236}">
                    <a16:creationId xmlns:a16="http://schemas.microsoft.com/office/drawing/2014/main" id="{83CB5F39-7340-40E0-90CD-CDE16B40D642}"/>
                  </a:ext>
                </a:extLst>
              </p:cNvPr>
              <p:cNvCxnSpPr>
                <a:cxnSpLocks/>
                <a:stCxn id="52" idx="2"/>
              </p:cNvCxnSpPr>
              <p:nvPr/>
            </p:nvCxnSpPr>
            <p:spPr>
              <a:xfrm rot="16200000" flipH="1">
                <a:off x="8017571" y="5449012"/>
                <a:ext cx="430683" cy="298630"/>
              </a:xfrm>
              <a:prstGeom prst="bentConnector2">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061" name="Group 2060">
                <a:extLst>
                  <a:ext uri="{FF2B5EF4-FFF2-40B4-BE49-F238E27FC236}">
                    <a16:creationId xmlns:a16="http://schemas.microsoft.com/office/drawing/2014/main" id="{4045BC2A-602C-4643-A82E-A1152848FC92}"/>
                  </a:ext>
                </a:extLst>
              </p:cNvPr>
              <p:cNvGrpSpPr/>
              <p:nvPr/>
            </p:nvGrpSpPr>
            <p:grpSpPr>
              <a:xfrm>
                <a:off x="8318727" y="5630078"/>
                <a:ext cx="2969986" cy="364323"/>
                <a:chOff x="4994728" y="6671478"/>
                <a:chExt cx="2969986" cy="364323"/>
              </a:xfrm>
            </p:grpSpPr>
            <p:grpSp>
              <p:nvGrpSpPr>
                <p:cNvPr id="12" name="Group 11">
                  <a:extLst>
                    <a:ext uri="{FF2B5EF4-FFF2-40B4-BE49-F238E27FC236}">
                      <a16:creationId xmlns:a16="http://schemas.microsoft.com/office/drawing/2014/main" id="{D2AE17B1-0BA5-4A71-B48F-894322EBFD64}"/>
                    </a:ext>
                  </a:extLst>
                </p:cNvPr>
                <p:cNvGrpSpPr/>
                <p:nvPr/>
              </p:nvGrpSpPr>
              <p:grpSpPr>
                <a:xfrm>
                  <a:off x="4994728" y="6671478"/>
                  <a:ext cx="1364228" cy="364323"/>
                  <a:chOff x="7634514" y="5845977"/>
                  <a:chExt cx="2351429" cy="627959"/>
                </a:xfrm>
              </p:grpSpPr>
              <p:pic>
                <p:nvPicPr>
                  <p:cNvPr id="2052" name="Graphic 2051">
                    <a:extLst>
                      <a:ext uri="{FF2B5EF4-FFF2-40B4-BE49-F238E27FC236}">
                        <a16:creationId xmlns:a16="http://schemas.microsoft.com/office/drawing/2014/main" id="{E793C178-1389-42B0-9590-0B187EAA98E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34514" y="5863730"/>
                    <a:ext cx="597384" cy="597384"/>
                  </a:xfrm>
                  <a:prstGeom prst="rect">
                    <a:avLst/>
                  </a:prstGeom>
                </p:spPr>
              </p:pic>
              <p:pic>
                <p:nvPicPr>
                  <p:cNvPr id="2054" name="Graphic 2053">
                    <a:extLst>
                      <a:ext uri="{FF2B5EF4-FFF2-40B4-BE49-F238E27FC236}">
                        <a16:creationId xmlns:a16="http://schemas.microsoft.com/office/drawing/2014/main" id="{381D129F-F99F-4004-8896-8E702D5D659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478776" y="5846256"/>
                    <a:ext cx="627480" cy="627480"/>
                  </a:xfrm>
                  <a:prstGeom prst="rect">
                    <a:avLst/>
                  </a:prstGeom>
                </p:spPr>
              </p:pic>
              <p:pic>
                <p:nvPicPr>
                  <p:cNvPr id="43" name="Graphic 42">
                    <a:extLst>
                      <a:ext uri="{FF2B5EF4-FFF2-40B4-BE49-F238E27FC236}">
                        <a16:creationId xmlns:a16="http://schemas.microsoft.com/office/drawing/2014/main" id="{3FC787F2-78BA-4535-A4AF-C4443E4F58B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357984" y="5845977"/>
                    <a:ext cx="627959" cy="627959"/>
                  </a:xfrm>
                  <a:prstGeom prst="rect">
                    <a:avLst/>
                  </a:prstGeom>
                </p:spPr>
              </p:pic>
            </p:grpSp>
            <p:sp>
              <p:nvSpPr>
                <p:cNvPr id="53" name="TextBox 52">
                  <a:extLst>
                    <a:ext uri="{FF2B5EF4-FFF2-40B4-BE49-F238E27FC236}">
                      <a16:creationId xmlns:a16="http://schemas.microsoft.com/office/drawing/2014/main" id="{E6B06B35-38D3-4C6E-B4AE-1EC01B96D52E}"/>
                    </a:ext>
                  </a:extLst>
                </p:cNvPr>
                <p:cNvSpPr txBox="1"/>
                <p:nvPr/>
              </p:nvSpPr>
              <p:spPr>
                <a:xfrm>
                  <a:off x="6399892" y="6749644"/>
                  <a:ext cx="1564822" cy="215444"/>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Resource</a:t>
                  </a:r>
                  <a:endParaRPr lang="en-US" sz="1400">
                    <a:gradFill>
                      <a:gsLst>
                        <a:gs pos="2917">
                          <a:schemeClr val="tx1"/>
                        </a:gs>
                        <a:gs pos="30000">
                          <a:schemeClr val="tx1"/>
                        </a:gs>
                      </a:gsLst>
                      <a:lin ang="5400000" scaled="0"/>
                    </a:gradFill>
                    <a:latin typeface="+mj-lt"/>
                  </a:endParaRPr>
                </a:p>
              </p:txBody>
            </p:sp>
          </p:grpSp>
          <p:cxnSp>
            <p:nvCxnSpPr>
              <p:cNvPr id="97" name="Straight Connector 96">
                <a:extLst>
                  <a:ext uri="{FF2B5EF4-FFF2-40B4-BE49-F238E27FC236}">
                    <a16:creationId xmlns:a16="http://schemas.microsoft.com/office/drawing/2014/main" id="{A7B330A4-665E-4AD7-A8A6-744482E92145}"/>
                  </a:ext>
                </a:extLst>
              </p:cNvPr>
              <p:cNvCxnSpPr>
                <a:cxnSpLocks/>
              </p:cNvCxnSpPr>
              <p:nvPr/>
            </p:nvCxnSpPr>
            <p:spPr>
              <a:xfrm flipV="1">
                <a:off x="3260141" y="3429000"/>
                <a:ext cx="1654759" cy="18823"/>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5346BCCB-B3AD-4952-8837-A54CD94CC539}"/>
                  </a:ext>
                </a:extLst>
              </p:cNvPr>
              <p:cNvCxnSpPr>
                <a:cxnSpLocks/>
              </p:cNvCxnSpPr>
              <p:nvPr/>
            </p:nvCxnSpPr>
            <p:spPr>
              <a:xfrm flipH="1">
                <a:off x="2451100" y="3276600"/>
                <a:ext cx="165100" cy="292100"/>
              </a:xfrm>
              <a:prstGeom prst="line">
                <a:avLst/>
              </a:prstGeom>
              <a:ln w="571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B1487B7B-6F21-4500-9161-216342B1CF8C}"/>
                  </a:ext>
                </a:extLst>
              </p:cNvPr>
              <p:cNvCxnSpPr/>
              <p:nvPr/>
            </p:nvCxnSpPr>
            <p:spPr>
              <a:xfrm>
                <a:off x="5500914" y="4644571"/>
                <a:ext cx="1886857" cy="0"/>
              </a:xfrm>
              <a:prstGeom prst="line">
                <a:avLst/>
              </a:prstGeom>
              <a:ln w="3810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0" name="Freeform 38">
                <a:extLst>
                  <a:ext uri="{FF2B5EF4-FFF2-40B4-BE49-F238E27FC236}">
                    <a16:creationId xmlns:a16="http://schemas.microsoft.com/office/drawing/2014/main" id="{9FF459FF-3939-4F6D-AD10-55C9B3F6E07A}"/>
                  </a:ext>
                </a:extLst>
              </p:cNvPr>
              <p:cNvSpPr>
                <a:spLocks/>
              </p:cNvSpPr>
              <p:nvPr/>
            </p:nvSpPr>
            <p:spPr bwMode="auto">
              <a:xfrm>
                <a:off x="10807997" y="4235338"/>
                <a:ext cx="1112766" cy="731702"/>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rgbClr val="FFFFFF"/>
              </a:solidFill>
              <a:ln>
                <a:solidFill>
                  <a:schemeClr val="tx1">
                    <a:lumMod val="25000"/>
                    <a:lumOff val="75000"/>
                  </a:schemeClr>
                </a:solidFill>
              </a:ln>
            </p:spPr>
            <p:txBody>
              <a:bodyPr vert="horz" wrap="square" lIns="91427" tIns="45713" rIns="91427" bIns="45713" numCol="1" anchor="t" anchorCtr="0" compatLnSpc="1">
                <a:prstTxWarp prst="textNoShape">
                  <a:avLst/>
                </a:prstTxWarp>
              </a:bodyPr>
              <a:lstStyle/>
              <a:p>
                <a:pPr marL="0" marR="0" lvl="0" indent="0" defTabSz="91422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61" name="Picture 2" descr="https://azure.microsoft.com/svghandler/preview/?width=600&amp;amp;height=315">
                <a:extLst>
                  <a:ext uri="{FF2B5EF4-FFF2-40B4-BE49-F238E27FC236}">
                    <a16:creationId xmlns:a16="http://schemas.microsoft.com/office/drawing/2014/main" id="{42B5A8DF-99A2-4DE6-A2C2-1336818E3DE3}"/>
                  </a:ext>
                </a:extLst>
              </p:cNvPr>
              <p:cNvPicPr>
                <a:picLocks noChangeAspect="1" noChangeArrowheads="1"/>
              </p:cNvPicPr>
              <p:nvPr/>
            </p:nvPicPr>
            <p:blipFill>
              <a:blip r:embed="rId18" cstate="hqprint">
                <a:extLst>
                  <a:ext uri="{28A0092B-C50C-407E-A947-70E740481C1C}">
                    <a14:useLocalDpi xmlns:a14="http://schemas.microsoft.com/office/drawing/2010/main"/>
                  </a:ext>
                </a:extLst>
              </a:blip>
              <a:srcRect/>
              <a:stretch>
                <a:fillRect/>
              </a:stretch>
            </p:blipFill>
            <p:spPr bwMode="auto">
              <a:xfrm>
                <a:off x="11134765" y="4465348"/>
                <a:ext cx="474623" cy="37337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58" name="Picture 57" descr="A picture containing vector graphics&#10;&#10;Description automatically generated">
              <a:extLst>
                <a:ext uri="{FF2B5EF4-FFF2-40B4-BE49-F238E27FC236}">
                  <a16:creationId xmlns:a16="http://schemas.microsoft.com/office/drawing/2014/main" id="{6E88E16F-31DB-48E9-86C4-1B051D2A6601}"/>
                </a:ext>
              </a:extLst>
            </p:cNvPr>
            <p:cNvPicPr>
              <a:picLocks noChangeAspect="1"/>
            </p:cNvPicPr>
            <p:nvPr/>
          </p:nvPicPr>
          <p:blipFill>
            <a:blip r:embed="rId3"/>
            <a:stretch>
              <a:fillRect/>
            </a:stretch>
          </p:blipFill>
          <p:spPr>
            <a:xfrm>
              <a:off x="5925652" y="4750304"/>
              <a:ext cx="425482" cy="425482"/>
            </a:xfrm>
            <a:prstGeom prst="rect">
              <a:avLst/>
            </a:prstGeom>
          </p:spPr>
        </p:pic>
        <p:sp>
          <p:nvSpPr>
            <p:cNvPr id="62" name="TextBox 61">
              <a:extLst>
                <a:ext uri="{FF2B5EF4-FFF2-40B4-BE49-F238E27FC236}">
                  <a16:creationId xmlns:a16="http://schemas.microsoft.com/office/drawing/2014/main" id="{69073EA2-5D83-45DA-8A72-636B1C92B8CA}"/>
                </a:ext>
              </a:extLst>
            </p:cNvPr>
            <p:cNvSpPr txBox="1"/>
            <p:nvPr/>
          </p:nvSpPr>
          <p:spPr>
            <a:xfrm>
              <a:off x="6503533" y="4778879"/>
              <a:ext cx="1419225" cy="430887"/>
            </a:xfrm>
            <a:prstGeom prst="rect">
              <a:avLst/>
            </a:prstGeom>
            <a:noFill/>
          </p:spPr>
          <p:txBody>
            <a:bodyPr wrap="square" lIns="0" tIns="0" rIns="0" bIns="0" rtlCol="0">
              <a:spAutoFit/>
            </a:bodyPr>
            <a:lstStyle/>
            <a:p>
              <a:pPr algn="l"/>
              <a:r>
                <a:rPr lang="en-IN" sz="1400">
                  <a:gradFill>
                    <a:gsLst>
                      <a:gs pos="2917">
                        <a:schemeClr val="tx1"/>
                      </a:gs>
                      <a:gs pos="30000">
                        <a:schemeClr val="tx1"/>
                      </a:gs>
                    </a:gsLst>
                    <a:lin ang="5400000" scaled="0"/>
                  </a:gradFill>
                  <a:latin typeface="+mj-lt"/>
                </a:rPr>
                <a:t>Azure RBAC</a:t>
              </a:r>
            </a:p>
            <a:p>
              <a:pPr algn="l"/>
              <a:r>
                <a:rPr lang="en-IN" sz="1400">
                  <a:gradFill>
                    <a:gsLst>
                      <a:gs pos="2917">
                        <a:schemeClr val="tx1"/>
                      </a:gs>
                      <a:gs pos="30000">
                        <a:schemeClr val="tx1"/>
                      </a:gs>
                    </a:gsLst>
                    <a:lin ang="5400000" scaled="0"/>
                  </a:gradFill>
                  <a:latin typeface="+mj-lt"/>
                </a:rPr>
                <a:t>roles</a:t>
              </a:r>
              <a:endParaRPr lang="en-US" sz="1400">
                <a:gradFill>
                  <a:gsLst>
                    <a:gs pos="2917">
                      <a:schemeClr val="tx1"/>
                    </a:gs>
                    <a:gs pos="30000">
                      <a:schemeClr val="tx1"/>
                    </a:gs>
                  </a:gsLst>
                  <a:lin ang="5400000" scaled="0"/>
                </a:gradFill>
                <a:latin typeface="+mj-lt"/>
              </a:endParaRPr>
            </a:p>
          </p:txBody>
        </p:sp>
        <p:sp>
          <p:nvSpPr>
            <p:cNvPr id="63" name="TextBox 62">
              <a:extLst>
                <a:ext uri="{FF2B5EF4-FFF2-40B4-BE49-F238E27FC236}">
                  <a16:creationId xmlns:a16="http://schemas.microsoft.com/office/drawing/2014/main" id="{3CCBEFBF-188B-4406-A681-84B4B0761D29}"/>
                </a:ext>
              </a:extLst>
            </p:cNvPr>
            <p:cNvSpPr txBox="1"/>
            <p:nvPr/>
          </p:nvSpPr>
          <p:spPr>
            <a:xfrm>
              <a:off x="5893933" y="5245604"/>
              <a:ext cx="1514022" cy="923330"/>
            </a:xfrm>
            <a:prstGeom prst="rect">
              <a:avLst/>
            </a:prstGeom>
            <a:noFill/>
          </p:spPr>
          <p:txBody>
            <a:bodyPr wrap="square" lIns="0" tIns="0" rIns="0" bIns="0" rtlCol="0">
              <a:spAutoFit/>
            </a:bodyPr>
            <a:lstStyle/>
            <a:p>
              <a:pPr algn="l"/>
              <a:r>
                <a:rPr lang="en-IN" sz="1200">
                  <a:gradFill>
                    <a:gsLst>
                      <a:gs pos="2917">
                        <a:schemeClr val="tx1"/>
                      </a:gs>
                      <a:gs pos="30000">
                        <a:schemeClr val="tx1"/>
                      </a:gs>
                    </a:gsLst>
                    <a:lin ang="5400000" scaled="0"/>
                  </a:gradFill>
                </a:rPr>
                <a:t>Owner</a:t>
              </a:r>
            </a:p>
            <a:p>
              <a:pPr algn="l"/>
              <a:r>
                <a:rPr lang="en-IN" sz="1200">
                  <a:gradFill>
                    <a:gsLst>
                      <a:gs pos="2917">
                        <a:schemeClr val="tx1"/>
                      </a:gs>
                      <a:gs pos="30000">
                        <a:schemeClr val="tx1"/>
                      </a:gs>
                    </a:gsLst>
                    <a:lin ang="5400000" scaled="0"/>
                  </a:gradFill>
                </a:rPr>
                <a:t>Contributor</a:t>
              </a:r>
            </a:p>
            <a:p>
              <a:pPr algn="l"/>
              <a:r>
                <a:rPr lang="en-IN" sz="1200">
                  <a:gradFill>
                    <a:gsLst>
                      <a:gs pos="2917">
                        <a:schemeClr val="tx1"/>
                      </a:gs>
                      <a:gs pos="30000">
                        <a:schemeClr val="tx1"/>
                      </a:gs>
                    </a:gsLst>
                    <a:lin ang="5400000" scaled="0"/>
                  </a:gradFill>
                </a:rPr>
                <a:t>Reader</a:t>
              </a:r>
            </a:p>
            <a:p>
              <a:pPr algn="l"/>
              <a:r>
                <a:rPr lang="en-IN" sz="1200">
                  <a:gradFill>
                    <a:gsLst>
                      <a:gs pos="2917">
                        <a:schemeClr val="tx1"/>
                      </a:gs>
                      <a:gs pos="30000">
                        <a:schemeClr val="tx1"/>
                      </a:gs>
                    </a:gsLst>
                    <a:lin ang="5400000" scaled="0"/>
                  </a:gradFill>
                </a:rPr>
                <a:t>User access admin</a:t>
              </a:r>
            </a:p>
            <a:p>
              <a:pPr algn="l"/>
              <a:r>
                <a:rPr lang="en-IN" sz="1200">
                  <a:gradFill>
                    <a:gsLst>
                      <a:gs pos="2917">
                        <a:schemeClr val="tx1"/>
                      </a:gs>
                      <a:gs pos="30000">
                        <a:schemeClr val="tx1"/>
                      </a:gs>
                    </a:gsLst>
                    <a:lin ang="5400000" scaled="0"/>
                  </a:gradFill>
                </a:rPr>
                <a:t>…</a:t>
              </a:r>
              <a:endParaRPr lang="en-US" sz="1200">
                <a:gradFill>
                  <a:gsLst>
                    <a:gs pos="2917">
                      <a:schemeClr val="tx1"/>
                    </a:gs>
                    <a:gs pos="30000">
                      <a:schemeClr val="tx1"/>
                    </a:gs>
                  </a:gsLst>
                  <a:lin ang="5400000" scaled="0"/>
                </a:gradFill>
              </a:endParaRPr>
            </a:p>
          </p:txBody>
        </p:sp>
      </p:grpSp>
      <p:sp>
        <p:nvSpPr>
          <p:cNvPr id="16" name="Text Placeholder 3">
            <a:extLst>
              <a:ext uri="{FF2B5EF4-FFF2-40B4-BE49-F238E27FC236}">
                <a16:creationId xmlns:a16="http://schemas.microsoft.com/office/drawing/2014/main" id="{A40B6A69-CAA0-4E4F-AC08-E54A3033719E}"/>
              </a:ext>
            </a:extLst>
          </p:cNvPr>
          <p:cNvSpPr txBox="1">
            <a:spLocks/>
          </p:cNvSpPr>
          <p:nvPr/>
        </p:nvSpPr>
        <p:spPr>
          <a:xfrm>
            <a:off x="0" y="1069869"/>
            <a:ext cx="12192000" cy="914400"/>
          </a:xfrm>
          <a:prstGeom prst="rect">
            <a:avLst/>
          </a:prstGeom>
          <a:solidFill>
            <a:schemeClr val="accent1">
              <a:lumMod val="50000"/>
            </a:schemeClr>
          </a:solidFill>
          <a:ln>
            <a:solidFill>
              <a:schemeClr val="bg1">
                <a:lumMod val="95000"/>
              </a:schemeClr>
            </a:solidFill>
          </a:ln>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b="0" i="0" u="none" strike="noStrike" kern="1200" cap="none" spc="0" normalizeH="0" baseline="0" noProof="0" dirty="0">
                <a:ln>
                  <a:noFill/>
                </a:ln>
                <a:solidFill>
                  <a:schemeClr val="bg1"/>
                </a:solidFill>
                <a:effectLst/>
                <a:uLnTx/>
                <a:uFillTx/>
                <a:latin typeface="Segoe UI"/>
                <a:ea typeface="+mn-ea"/>
                <a:cs typeface="+mn-cs"/>
              </a:rPr>
              <a:t>Azure AD Admin roles and Azure RBAC roles work together to authenticate users.</a:t>
            </a:r>
          </a:p>
        </p:txBody>
      </p:sp>
      <p:sp>
        <p:nvSpPr>
          <p:cNvPr id="17" name="Rectangle 16">
            <a:extLst>
              <a:ext uri="{FF2B5EF4-FFF2-40B4-BE49-F238E27FC236}">
                <a16:creationId xmlns:a16="http://schemas.microsoft.com/office/drawing/2014/main" id="{C12A9D88-BB96-474C-81E6-80690569FCD7}"/>
              </a:ext>
              <a:ext uri="{C183D7F6-B498-43B3-948B-1728B52AA6E4}">
                <adec:decorative xmlns:adec="http://schemas.microsoft.com/office/drawing/2017/decorative" val="1"/>
              </a:ext>
            </a:extLst>
          </p:cNvPr>
          <p:cNvSpPr/>
          <p:nvPr/>
        </p:nvSpPr>
        <p:spPr bwMode="auto">
          <a:xfrm>
            <a:off x="295795" y="2140772"/>
            <a:ext cx="11677466" cy="450745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207543434"/>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F3AEE-2A56-4D58-A82C-129CDE1843A0}"/>
              </a:ext>
            </a:extLst>
          </p:cNvPr>
          <p:cNvSpPr>
            <a:spLocks noGrp="1"/>
          </p:cNvSpPr>
          <p:nvPr>
            <p:ph type="title"/>
          </p:nvPr>
        </p:nvSpPr>
        <p:spPr/>
        <p:txBody>
          <a:bodyPr/>
          <a:lstStyle/>
          <a:p>
            <a:r>
              <a:rPr lang="en-US" dirty="0"/>
              <a:t>Azure RBAC vs Azure Policies</a:t>
            </a:r>
          </a:p>
        </p:txBody>
      </p:sp>
      <p:sp>
        <p:nvSpPr>
          <p:cNvPr id="4" name="Rectangle 3">
            <a:extLst>
              <a:ext uri="{FF2B5EF4-FFF2-40B4-BE49-F238E27FC236}">
                <a16:creationId xmlns:a16="http://schemas.microsoft.com/office/drawing/2014/main" id="{25EAD686-D50C-4772-9F71-818E4EDAFDE1}"/>
              </a:ext>
            </a:extLst>
          </p:cNvPr>
          <p:cNvSpPr/>
          <p:nvPr/>
        </p:nvSpPr>
        <p:spPr>
          <a:xfrm>
            <a:off x="711787" y="5014309"/>
            <a:ext cx="4677689" cy="137792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RBAC manages who has access to Azure resources, what areas they have access to and what they can do with those resources. </a:t>
            </a:r>
          </a:p>
        </p:txBody>
      </p:sp>
      <p:sp>
        <p:nvSpPr>
          <p:cNvPr id="8" name="Rectangle 7">
            <a:extLst>
              <a:ext uri="{FF2B5EF4-FFF2-40B4-BE49-F238E27FC236}">
                <a16:creationId xmlns:a16="http://schemas.microsoft.com/office/drawing/2014/main" id="{DEE9C860-E38C-47FA-A479-EDD47CA56F32}"/>
              </a:ext>
            </a:extLst>
          </p:cNvPr>
          <p:cNvSpPr/>
          <p:nvPr/>
        </p:nvSpPr>
        <p:spPr>
          <a:xfrm>
            <a:off x="6639046" y="5002351"/>
            <a:ext cx="4677688" cy="137792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Policies focus on resource properties during deployment and for already existing resources. </a:t>
            </a:r>
          </a:p>
        </p:txBody>
      </p:sp>
      <p:sp>
        <p:nvSpPr>
          <p:cNvPr id="10" name="Rectangle 9">
            <a:extLst>
              <a:ext uri="{FF2B5EF4-FFF2-40B4-BE49-F238E27FC236}">
                <a16:creationId xmlns:a16="http://schemas.microsoft.com/office/drawing/2014/main" id="{4EB562F8-A2C1-4AF6-A325-18CAB2EC75A8}"/>
              </a:ext>
              <a:ext uri="{C183D7F6-B498-43B3-948B-1728B52AA6E4}">
                <adec:decorative xmlns:adec="http://schemas.microsoft.com/office/drawing/2017/decorative" val="1"/>
              </a:ext>
            </a:extLst>
          </p:cNvPr>
          <p:cNvSpPr/>
          <p:nvPr/>
        </p:nvSpPr>
        <p:spPr bwMode="auto">
          <a:xfrm>
            <a:off x="588263" y="1072468"/>
            <a:ext cx="11018520" cy="385453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3" name="Group 52">
            <a:extLst>
              <a:ext uri="{FF2B5EF4-FFF2-40B4-BE49-F238E27FC236}">
                <a16:creationId xmlns:a16="http://schemas.microsoft.com/office/drawing/2014/main" id="{3A0790EC-BE7D-476F-9E22-4F9ED1899CA7}"/>
              </a:ext>
            </a:extLst>
          </p:cNvPr>
          <p:cNvGrpSpPr/>
          <p:nvPr/>
        </p:nvGrpSpPr>
        <p:grpSpPr>
          <a:xfrm>
            <a:off x="711787" y="1252105"/>
            <a:ext cx="4621090" cy="3483788"/>
            <a:chOff x="711787" y="1252105"/>
            <a:chExt cx="4621090" cy="3483788"/>
          </a:xfrm>
        </p:grpSpPr>
        <p:grpSp>
          <p:nvGrpSpPr>
            <p:cNvPr id="7" name="Group 6">
              <a:extLst>
                <a:ext uri="{FF2B5EF4-FFF2-40B4-BE49-F238E27FC236}">
                  <a16:creationId xmlns:a16="http://schemas.microsoft.com/office/drawing/2014/main" id="{EAFEB811-5FC4-415D-9A2A-1625A10BB14E}"/>
                </a:ext>
              </a:extLst>
            </p:cNvPr>
            <p:cNvGrpSpPr/>
            <p:nvPr/>
          </p:nvGrpSpPr>
          <p:grpSpPr>
            <a:xfrm>
              <a:off x="711787" y="1252105"/>
              <a:ext cx="4621090" cy="3483788"/>
              <a:chOff x="6900832" y="1257841"/>
              <a:chExt cx="4621090" cy="3483788"/>
            </a:xfrm>
          </p:grpSpPr>
          <p:sp>
            <p:nvSpPr>
              <p:cNvPr id="3" name="Rectangle 2">
                <a:extLst>
                  <a:ext uri="{FF2B5EF4-FFF2-40B4-BE49-F238E27FC236}">
                    <a16:creationId xmlns:a16="http://schemas.microsoft.com/office/drawing/2014/main" id="{D76FCC3D-7E6F-4DA1-BD5E-527F8D0B98BD}"/>
                  </a:ext>
                </a:extLst>
              </p:cNvPr>
              <p:cNvSpPr/>
              <p:nvPr/>
            </p:nvSpPr>
            <p:spPr bwMode="auto">
              <a:xfrm>
                <a:off x="6900832" y="1257841"/>
                <a:ext cx="4621090" cy="3483788"/>
              </a:xfrm>
              <a:prstGeom prst="rect">
                <a:avLst/>
              </a:prstGeom>
              <a:solidFill>
                <a:srgbClr val="2F559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a:extLst>
                  <a:ext uri="{FF2B5EF4-FFF2-40B4-BE49-F238E27FC236}">
                    <a16:creationId xmlns:a16="http://schemas.microsoft.com/office/drawing/2014/main" id="{BB79025D-233A-4C5A-AF9B-916AD4F167D8}"/>
                  </a:ext>
                </a:extLst>
              </p:cNvPr>
              <p:cNvSpPr txBox="1"/>
              <p:nvPr/>
            </p:nvSpPr>
            <p:spPr>
              <a:xfrm>
                <a:off x="6968583" y="1496524"/>
                <a:ext cx="4485587" cy="338554"/>
              </a:xfrm>
              <a:prstGeom prst="rect">
                <a:avLst/>
              </a:prstGeom>
              <a:noFill/>
            </p:spPr>
            <p:txBody>
              <a:bodyPr wrap="none" lIns="0" tIns="0" rIns="0" bIns="0" rtlCol="0">
                <a:spAutoFit/>
              </a:bodyPr>
              <a:lstStyle/>
              <a:p>
                <a:pPr algn="l"/>
                <a:r>
                  <a:rPr lang="en-US" sz="2200" b="1" dirty="0">
                    <a:solidFill>
                      <a:schemeClr val="bg1"/>
                    </a:solidFill>
                  </a:rPr>
                  <a:t>Role Based Access Control (RBAC)</a:t>
                </a:r>
              </a:p>
            </p:txBody>
          </p:sp>
        </p:grpSp>
        <p:sp>
          <p:nvSpPr>
            <p:cNvPr id="9" name="Rectangle 8">
              <a:extLst>
                <a:ext uri="{FF2B5EF4-FFF2-40B4-BE49-F238E27FC236}">
                  <a16:creationId xmlns:a16="http://schemas.microsoft.com/office/drawing/2014/main" id="{749E0A78-A3EA-430E-A4EA-50D91BE6E21C}"/>
                </a:ext>
              </a:extLst>
            </p:cNvPr>
            <p:cNvSpPr/>
            <p:nvPr/>
          </p:nvSpPr>
          <p:spPr bwMode="auto">
            <a:xfrm>
              <a:off x="875267" y="1959763"/>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Users</a:t>
              </a:r>
            </a:p>
          </p:txBody>
        </p:sp>
        <p:sp>
          <p:nvSpPr>
            <p:cNvPr id="5" name="Rectangle 4">
              <a:extLst>
                <a:ext uri="{FF2B5EF4-FFF2-40B4-BE49-F238E27FC236}">
                  <a16:creationId xmlns:a16="http://schemas.microsoft.com/office/drawing/2014/main" id="{0CC34ACC-6B28-4A46-BF54-F7FCE8D0C99A}"/>
                </a:ext>
              </a:extLst>
            </p:cNvPr>
            <p:cNvSpPr/>
            <p:nvPr/>
          </p:nvSpPr>
          <p:spPr bwMode="auto">
            <a:xfrm>
              <a:off x="3543222" y="1976871"/>
              <a:ext cx="1525706"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Role</a:t>
              </a:r>
            </a:p>
          </p:txBody>
        </p:sp>
        <p:sp>
          <p:nvSpPr>
            <p:cNvPr id="15" name="Rectangle 14">
              <a:extLst>
                <a:ext uri="{FF2B5EF4-FFF2-40B4-BE49-F238E27FC236}">
                  <a16:creationId xmlns:a16="http://schemas.microsoft.com/office/drawing/2014/main" id="{2287A10C-A19F-4C77-B106-EF7B092E8CF5}"/>
                </a:ext>
              </a:extLst>
            </p:cNvPr>
            <p:cNvSpPr/>
            <p:nvPr/>
          </p:nvSpPr>
          <p:spPr bwMode="auto">
            <a:xfrm>
              <a:off x="3543222" y="3458024"/>
              <a:ext cx="1525708"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Condition</a:t>
              </a:r>
            </a:p>
          </p:txBody>
        </p:sp>
        <p:sp>
          <p:nvSpPr>
            <p:cNvPr id="17" name="Rectangle 16">
              <a:extLst>
                <a:ext uri="{FF2B5EF4-FFF2-40B4-BE49-F238E27FC236}">
                  <a16:creationId xmlns:a16="http://schemas.microsoft.com/office/drawing/2014/main" id="{51D06B91-5A50-4E45-BE89-131E87CD4C68}"/>
                </a:ext>
              </a:extLst>
            </p:cNvPr>
            <p:cNvSpPr/>
            <p:nvPr/>
          </p:nvSpPr>
          <p:spPr bwMode="auto">
            <a:xfrm>
              <a:off x="875267" y="3452141"/>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Effect</a:t>
              </a:r>
            </a:p>
          </p:txBody>
        </p:sp>
        <p:sp>
          <p:nvSpPr>
            <p:cNvPr id="20" name="Arrow: Right 19">
              <a:extLst>
                <a:ext uri="{FF2B5EF4-FFF2-40B4-BE49-F238E27FC236}">
                  <a16:creationId xmlns:a16="http://schemas.microsoft.com/office/drawing/2014/main" id="{F553875A-DD09-414E-854F-9DACF0BEAF0F}"/>
                </a:ext>
              </a:extLst>
            </p:cNvPr>
            <p:cNvSpPr/>
            <p:nvPr/>
          </p:nvSpPr>
          <p:spPr bwMode="auto">
            <a:xfrm>
              <a:off x="2400974" y="2082829"/>
              <a:ext cx="1142248"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a:extLst>
                <a:ext uri="{FF2B5EF4-FFF2-40B4-BE49-F238E27FC236}">
                  <a16:creationId xmlns:a16="http://schemas.microsoft.com/office/drawing/2014/main" id="{97F1DAE7-4B59-4760-A267-F5A53F6FBB52}"/>
                </a:ext>
              </a:extLst>
            </p:cNvPr>
            <p:cNvSpPr txBox="1"/>
            <p:nvPr/>
          </p:nvSpPr>
          <p:spPr>
            <a:xfrm>
              <a:off x="2453935" y="2415185"/>
              <a:ext cx="1027525" cy="307777"/>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Assigned</a:t>
              </a:r>
            </a:p>
          </p:txBody>
        </p:sp>
        <p:sp>
          <p:nvSpPr>
            <p:cNvPr id="23" name="Arrow: Right 22">
              <a:extLst>
                <a:ext uri="{FF2B5EF4-FFF2-40B4-BE49-F238E27FC236}">
                  <a16:creationId xmlns:a16="http://schemas.microsoft.com/office/drawing/2014/main" id="{41494B47-E424-4E15-BFAE-445FB7CE31DD}"/>
                </a:ext>
              </a:extLst>
            </p:cNvPr>
            <p:cNvSpPr/>
            <p:nvPr/>
          </p:nvSpPr>
          <p:spPr bwMode="auto">
            <a:xfrm rot="5400000">
              <a:off x="3883591" y="2901971"/>
              <a:ext cx="777755"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TextBox 24">
              <a:extLst>
                <a:ext uri="{FF2B5EF4-FFF2-40B4-BE49-F238E27FC236}">
                  <a16:creationId xmlns:a16="http://schemas.microsoft.com/office/drawing/2014/main" id="{0682265F-4E06-4C4F-AAC2-41F1771C1CB1}"/>
                </a:ext>
              </a:extLst>
            </p:cNvPr>
            <p:cNvSpPr txBox="1"/>
            <p:nvPr/>
          </p:nvSpPr>
          <p:spPr>
            <a:xfrm>
              <a:off x="4388466" y="2827377"/>
              <a:ext cx="935962" cy="307777"/>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Evaluate</a:t>
              </a:r>
            </a:p>
          </p:txBody>
        </p:sp>
        <p:sp>
          <p:nvSpPr>
            <p:cNvPr id="27" name="Arrow: Right 26">
              <a:extLst>
                <a:ext uri="{FF2B5EF4-FFF2-40B4-BE49-F238E27FC236}">
                  <a16:creationId xmlns:a16="http://schemas.microsoft.com/office/drawing/2014/main" id="{739A87D3-3E3D-4684-A1D3-FBD00C1BD49E}"/>
                </a:ext>
              </a:extLst>
            </p:cNvPr>
            <p:cNvSpPr/>
            <p:nvPr/>
          </p:nvSpPr>
          <p:spPr bwMode="auto">
            <a:xfrm rot="10800000">
              <a:off x="2400974" y="3629752"/>
              <a:ext cx="1177827"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a:extLst>
                <a:ext uri="{FF2B5EF4-FFF2-40B4-BE49-F238E27FC236}">
                  <a16:creationId xmlns:a16="http://schemas.microsoft.com/office/drawing/2014/main" id="{7149BDD4-9A3A-460F-B206-9269B7C1923C}"/>
                </a:ext>
              </a:extLst>
            </p:cNvPr>
            <p:cNvSpPr txBox="1"/>
            <p:nvPr/>
          </p:nvSpPr>
          <p:spPr>
            <a:xfrm>
              <a:off x="2162059" y="4176734"/>
              <a:ext cx="1452321" cy="307777"/>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Grant / Deny</a:t>
              </a:r>
            </a:p>
          </p:txBody>
        </p:sp>
      </p:grpSp>
      <p:grpSp>
        <p:nvGrpSpPr>
          <p:cNvPr id="52" name="Group 51">
            <a:extLst>
              <a:ext uri="{FF2B5EF4-FFF2-40B4-BE49-F238E27FC236}">
                <a16:creationId xmlns:a16="http://schemas.microsoft.com/office/drawing/2014/main" id="{994DF185-320E-40B5-8A69-E532AF4E2C2F}"/>
              </a:ext>
            </a:extLst>
          </p:cNvPr>
          <p:cNvGrpSpPr/>
          <p:nvPr/>
        </p:nvGrpSpPr>
        <p:grpSpPr>
          <a:xfrm>
            <a:off x="6639045" y="1252105"/>
            <a:ext cx="4677688" cy="3483788"/>
            <a:chOff x="6832272" y="1252105"/>
            <a:chExt cx="4677688" cy="3483788"/>
          </a:xfrm>
        </p:grpSpPr>
        <p:grpSp>
          <p:nvGrpSpPr>
            <p:cNvPr id="11" name="Group 10">
              <a:extLst>
                <a:ext uri="{FF2B5EF4-FFF2-40B4-BE49-F238E27FC236}">
                  <a16:creationId xmlns:a16="http://schemas.microsoft.com/office/drawing/2014/main" id="{F109F113-EF15-4083-9F44-E6DFC36D0286}"/>
                </a:ext>
              </a:extLst>
            </p:cNvPr>
            <p:cNvGrpSpPr/>
            <p:nvPr/>
          </p:nvGrpSpPr>
          <p:grpSpPr>
            <a:xfrm>
              <a:off x="6832272" y="1252105"/>
              <a:ext cx="4677688" cy="3483788"/>
              <a:chOff x="6900832" y="1257841"/>
              <a:chExt cx="4677688" cy="3483788"/>
            </a:xfrm>
          </p:grpSpPr>
          <p:sp>
            <p:nvSpPr>
              <p:cNvPr id="12" name="Rectangle 11">
                <a:extLst>
                  <a:ext uri="{FF2B5EF4-FFF2-40B4-BE49-F238E27FC236}">
                    <a16:creationId xmlns:a16="http://schemas.microsoft.com/office/drawing/2014/main" id="{8AA14E01-70E5-4ECB-9DE9-D37042806335}"/>
                  </a:ext>
                </a:extLst>
              </p:cNvPr>
              <p:cNvSpPr/>
              <p:nvPr/>
            </p:nvSpPr>
            <p:spPr bwMode="auto">
              <a:xfrm>
                <a:off x="6900832" y="1257841"/>
                <a:ext cx="4677688" cy="3483788"/>
              </a:xfrm>
              <a:prstGeom prst="rect">
                <a:avLst/>
              </a:prstGeom>
              <a:solidFill>
                <a:srgbClr val="2F559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a:extLst>
                  <a:ext uri="{FF2B5EF4-FFF2-40B4-BE49-F238E27FC236}">
                    <a16:creationId xmlns:a16="http://schemas.microsoft.com/office/drawing/2014/main" id="{DA22C87D-9471-43D2-91B6-D1AE2B111836}"/>
                  </a:ext>
                </a:extLst>
              </p:cNvPr>
              <p:cNvSpPr txBox="1"/>
              <p:nvPr/>
            </p:nvSpPr>
            <p:spPr>
              <a:xfrm>
                <a:off x="6968583" y="1496524"/>
                <a:ext cx="1630383" cy="338554"/>
              </a:xfrm>
              <a:prstGeom prst="rect">
                <a:avLst/>
              </a:prstGeom>
              <a:noFill/>
            </p:spPr>
            <p:txBody>
              <a:bodyPr wrap="none" lIns="0" tIns="0" rIns="0" bIns="0" rtlCol="0">
                <a:spAutoFit/>
              </a:bodyPr>
              <a:lstStyle/>
              <a:p>
                <a:pPr algn="l"/>
                <a:r>
                  <a:rPr lang="en-US" sz="2200" b="1" dirty="0">
                    <a:solidFill>
                      <a:schemeClr val="bg1"/>
                    </a:solidFill>
                  </a:rPr>
                  <a:t>Azure Policy</a:t>
                </a:r>
              </a:p>
            </p:txBody>
          </p:sp>
        </p:grpSp>
        <p:sp>
          <p:nvSpPr>
            <p:cNvPr id="31" name="Rectangle 30">
              <a:extLst>
                <a:ext uri="{FF2B5EF4-FFF2-40B4-BE49-F238E27FC236}">
                  <a16:creationId xmlns:a16="http://schemas.microsoft.com/office/drawing/2014/main" id="{89016384-A01A-427B-92CA-4FED74737F38}"/>
                </a:ext>
              </a:extLst>
            </p:cNvPr>
            <p:cNvSpPr/>
            <p:nvPr/>
          </p:nvSpPr>
          <p:spPr bwMode="auto">
            <a:xfrm>
              <a:off x="6963799" y="1959762"/>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Resource</a:t>
              </a:r>
            </a:p>
          </p:txBody>
        </p:sp>
        <p:sp>
          <p:nvSpPr>
            <p:cNvPr id="33" name="Rectangle 32">
              <a:extLst>
                <a:ext uri="{FF2B5EF4-FFF2-40B4-BE49-F238E27FC236}">
                  <a16:creationId xmlns:a16="http://schemas.microsoft.com/office/drawing/2014/main" id="{02F22193-7A98-4349-B2B8-BEA04BCCE080}"/>
                </a:ext>
              </a:extLst>
            </p:cNvPr>
            <p:cNvSpPr/>
            <p:nvPr/>
          </p:nvSpPr>
          <p:spPr bwMode="auto">
            <a:xfrm>
              <a:off x="9739268" y="1959762"/>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Properties</a:t>
              </a:r>
            </a:p>
          </p:txBody>
        </p:sp>
        <p:sp>
          <p:nvSpPr>
            <p:cNvPr id="35" name="Rectangle 34">
              <a:extLst>
                <a:ext uri="{FF2B5EF4-FFF2-40B4-BE49-F238E27FC236}">
                  <a16:creationId xmlns:a16="http://schemas.microsoft.com/office/drawing/2014/main" id="{1B4162C6-E739-4512-A5CD-7A4541BFD77F}"/>
                </a:ext>
              </a:extLst>
            </p:cNvPr>
            <p:cNvSpPr/>
            <p:nvPr/>
          </p:nvSpPr>
          <p:spPr bwMode="auto">
            <a:xfrm>
              <a:off x="9739267" y="3450136"/>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Evaluate</a:t>
              </a:r>
            </a:p>
          </p:txBody>
        </p:sp>
        <p:sp>
          <p:nvSpPr>
            <p:cNvPr id="37" name="Rectangle 36">
              <a:extLst>
                <a:ext uri="{FF2B5EF4-FFF2-40B4-BE49-F238E27FC236}">
                  <a16:creationId xmlns:a16="http://schemas.microsoft.com/office/drawing/2014/main" id="{F5A2B2BE-F1D6-4FA2-929B-44F9BD8FDD03}"/>
                </a:ext>
              </a:extLst>
            </p:cNvPr>
            <p:cNvSpPr/>
            <p:nvPr/>
          </p:nvSpPr>
          <p:spPr bwMode="auto">
            <a:xfrm>
              <a:off x="6964757" y="3450135"/>
              <a:ext cx="1525707" cy="763199"/>
            </a:xfrm>
            <a:prstGeom prst="rect">
              <a:avLst/>
            </a:prstGeom>
            <a:solidFill>
              <a:schemeClr val="bg1"/>
            </a:solidFill>
            <a:ln>
              <a:solidFill>
                <a:schemeClr val="dk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cs typeface="Segoe UI" pitchFamily="34" charset="0"/>
                </a:rPr>
                <a:t>Report</a:t>
              </a:r>
            </a:p>
          </p:txBody>
        </p:sp>
        <p:sp>
          <p:nvSpPr>
            <p:cNvPr id="39" name="Arrow: Right 38">
              <a:extLst>
                <a:ext uri="{FF2B5EF4-FFF2-40B4-BE49-F238E27FC236}">
                  <a16:creationId xmlns:a16="http://schemas.microsoft.com/office/drawing/2014/main" id="{A78AF08B-489C-46B8-A52A-13CE34D828E3}"/>
                </a:ext>
              </a:extLst>
            </p:cNvPr>
            <p:cNvSpPr/>
            <p:nvPr/>
          </p:nvSpPr>
          <p:spPr bwMode="auto">
            <a:xfrm>
              <a:off x="8449533" y="2138952"/>
              <a:ext cx="1288532"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TextBox 40">
              <a:extLst>
                <a:ext uri="{FF2B5EF4-FFF2-40B4-BE49-F238E27FC236}">
                  <a16:creationId xmlns:a16="http://schemas.microsoft.com/office/drawing/2014/main" id="{645492D8-C37E-4149-B2DE-81A2C3028133}"/>
                </a:ext>
              </a:extLst>
            </p:cNvPr>
            <p:cNvSpPr txBox="1"/>
            <p:nvPr/>
          </p:nvSpPr>
          <p:spPr>
            <a:xfrm>
              <a:off x="8584669" y="2486938"/>
              <a:ext cx="1115498" cy="307777"/>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Configure</a:t>
              </a:r>
            </a:p>
          </p:txBody>
        </p:sp>
        <p:sp>
          <p:nvSpPr>
            <p:cNvPr id="43" name="Arrow: Right 42">
              <a:extLst>
                <a:ext uri="{FF2B5EF4-FFF2-40B4-BE49-F238E27FC236}">
                  <a16:creationId xmlns:a16="http://schemas.microsoft.com/office/drawing/2014/main" id="{14AF948D-D5BB-4430-B2EA-0DB5EC7277A9}"/>
                </a:ext>
              </a:extLst>
            </p:cNvPr>
            <p:cNvSpPr/>
            <p:nvPr/>
          </p:nvSpPr>
          <p:spPr bwMode="auto">
            <a:xfrm rot="5400000">
              <a:off x="9903373" y="2851671"/>
              <a:ext cx="777755"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TextBox 44">
              <a:extLst>
                <a:ext uri="{FF2B5EF4-FFF2-40B4-BE49-F238E27FC236}">
                  <a16:creationId xmlns:a16="http://schemas.microsoft.com/office/drawing/2014/main" id="{70B5A326-A095-4A0F-AA3A-7AF7CF4443F5}"/>
                </a:ext>
              </a:extLst>
            </p:cNvPr>
            <p:cNvSpPr txBox="1"/>
            <p:nvPr/>
          </p:nvSpPr>
          <p:spPr>
            <a:xfrm>
              <a:off x="10502120" y="2827376"/>
              <a:ext cx="1007840" cy="615553"/>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Corp</a:t>
              </a:r>
            </a:p>
            <a:p>
              <a:pPr algn="l"/>
              <a:r>
                <a:rPr lang="en-US" sz="2000" dirty="0">
                  <a:solidFill>
                    <a:schemeClr val="accent3">
                      <a:lumMod val="20000"/>
                      <a:lumOff val="80000"/>
                    </a:schemeClr>
                  </a:solidFill>
                </a:rPr>
                <a:t>Standard</a:t>
              </a:r>
            </a:p>
          </p:txBody>
        </p:sp>
        <p:sp>
          <p:nvSpPr>
            <p:cNvPr id="47" name="Arrow: Right 46">
              <a:extLst>
                <a:ext uri="{FF2B5EF4-FFF2-40B4-BE49-F238E27FC236}">
                  <a16:creationId xmlns:a16="http://schemas.microsoft.com/office/drawing/2014/main" id="{6F95A8D3-545C-4EE5-9926-814DA298C13B}"/>
                </a:ext>
              </a:extLst>
            </p:cNvPr>
            <p:cNvSpPr/>
            <p:nvPr/>
          </p:nvSpPr>
          <p:spPr bwMode="auto">
            <a:xfrm rot="10800000">
              <a:off x="8489506" y="3648558"/>
              <a:ext cx="1272990" cy="419739"/>
            </a:xfrm>
            <a:prstGeom prst="righ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51" name="TextBox 50">
              <a:extLst>
                <a:ext uri="{FF2B5EF4-FFF2-40B4-BE49-F238E27FC236}">
                  <a16:creationId xmlns:a16="http://schemas.microsoft.com/office/drawing/2014/main" id="{4D929223-77AD-48D2-BFB5-1D81BAE7359F}"/>
                </a:ext>
              </a:extLst>
            </p:cNvPr>
            <p:cNvSpPr txBox="1"/>
            <p:nvPr/>
          </p:nvSpPr>
          <p:spPr>
            <a:xfrm>
              <a:off x="8530406" y="4166836"/>
              <a:ext cx="1277337" cy="307777"/>
            </a:xfrm>
            <a:prstGeom prst="rect">
              <a:avLst/>
            </a:prstGeom>
            <a:noFill/>
          </p:spPr>
          <p:txBody>
            <a:bodyPr wrap="none" lIns="0" tIns="0" rIns="0" bIns="0" rtlCol="0">
              <a:spAutoFit/>
            </a:bodyPr>
            <a:lstStyle/>
            <a:p>
              <a:pPr algn="l"/>
              <a:r>
                <a:rPr lang="en-US" sz="2000" dirty="0">
                  <a:solidFill>
                    <a:schemeClr val="accent3">
                      <a:lumMod val="20000"/>
                      <a:lumOff val="80000"/>
                    </a:schemeClr>
                  </a:solidFill>
                </a:rPr>
                <a:t>Compliant?</a:t>
              </a:r>
            </a:p>
          </p:txBody>
        </p:sp>
      </p:grpSp>
    </p:spTree>
    <p:extLst>
      <p:ext uri="{BB962C8B-B14F-4D97-AF65-F5344CB8AC3E}">
        <p14:creationId xmlns:p14="http://schemas.microsoft.com/office/powerpoint/2010/main" val="4125454616"/>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lstStyle/>
          <a:p>
            <a:r>
              <a:rPr lang="en-US" dirty="0">
                <a:ea typeface="+mj-lt"/>
                <a:cs typeface="+mj-lt"/>
              </a:rPr>
              <a:t>Built-in Roles for Azure Resources</a:t>
            </a:r>
            <a:endParaRPr lang="en-US" dirty="0"/>
          </a:p>
        </p:txBody>
      </p:sp>
      <p:graphicFrame>
        <p:nvGraphicFramePr>
          <p:cNvPr id="2" name="Table 2">
            <a:extLst>
              <a:ext uri="{FF2B5EF4-FFF2-40B4-BE49-F238E27FC236}">
                <a16:creationId xmlns:a16="http://schemas.microsoft.com/office/drawing/2014/main" id="{D0496299-A025-404E-9E21-0B6FBFC1140D}"/>
              </a:ext>
            </a:extLst>
          </p:cNvPr>
          <p:cNvGraphicFramePr>
            <a:graphicFrameLocks noGrp="1"/>
          </p:cNvGraphicFramePr>
          <p:nvPr/>
        </p:nvGraphicFramePr>
        <p:xfrm>
          <a:off x="818360" y="1498753"/>
          <a:ext cx="10516163" cy="4457698"/>
        </p:xfrm>
        <a:graphic>
          <a:graphicData uri="http://schemas.openxmlformats.org/drawingml/2006/table">
            <a:tbl>
              <a:tblPr firstRow="1" bandRow="1">
                <a:tableStyleId>{5C22544A-7EE6-4342-B048-85BDC9FD1C3A}</a:tableStyleId>
              </a:tblPr>
              <a:tblGrid>
                <a:gridCol w="3181350">
                  <a:extLst>
                    <a:ext uri="{9D8B030D-6E8A-4147-A177-3AD203B41FA5}">
                      <a16:colId xmlns:a16="http://schemas.microsoft.com/office/drawing/2014/main" val="1875238615"/>
                    </a:ext>
                  </a:extLst>
                </a:gridCol>
                <a:gridCol w="7334813">
                  <a:extLst>
                    <a:ext uri="{9D8B030D-6E8A-4147-A177-3AD203B41FA5}">
                      <a16:colId xmlns:a16="http://schemas.microsoft.com/office/drawing/2014/main" val="3481266291"/>
                    </a:ext>
                  </a:extLst>
                </a:gridCol>
              </a:tblGrid>
              <a:tr h="560902">
                <a:tc>
                  <a:txBody>
                    <a:bodyPr/>
                    <a:lstStyle/>
                    <a:p>
                      <a:pPr algn="ctr"/>
                      <a:r>
                        <a:rPr lang="en-US" sz="2400" dirty="0"/>
                        <a:t>Built-in Role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90000"/>
                        <a:lumOff val="10000"/>
                      </a:schemeClr>
                    </a:solidFill>
                  </a:tcPr>
                </a:tc>
                <a:tc>
                  <a:txBody>
                    <a:bodyPr/>
                    <a:lstStyle/>
                    <a:p>
                      <a:pPr algn="ctr"/>
                      <a:r>
                        <a:rPr lang="en-US" sz="24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90000"/>
                        <a:lumOff val="10000"/>
                      </a:schemeClr>
                    </a:solidFill>
                  </a:tcPr>
                </a:tc>
                <a:extLst>
                  <a:ext uri="{0D108BD9-81ED-4DB2-BD59-A6C34878D82A}">
                    <a16:rowId xmlns:a16="http://schemas.microsoft.com/office/drawing/2014/main" val="4236936632"/>
                  </a:ext>
                </a:extLst>
              </a:tr>
              <a:tr h="974199">
                <a:tc>
                  <a:txBody>
                    <a:bodyPr/>
                    <a:lstStyle/>
                    <a:p>
                      <a:r>
                        <a:rPr lang="en-US" sz="2400" dirty="0"/>
                        <a:t>Owner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2400" dirty="0"/>
                        <a:t>Allows you to manage everything including access to resources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2026996"/>
                  </a:ext>
                </a:extLst>
              </a:tr>
              <a:tr h="974199">
                <a:tc>
                  <a:txBody>
                    <a:bodyPr/>
                    <a:lstStyle/>
                    <a:p>
                      <a:r>
                        <a:rPr lang="en-US" sz="2400" dirty="0"/>
                        <a:t>Contributor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buNone/>
                      </a:pPr>
                      <a:r>
                        <a:rPr lang="en-US" sz="2400" b="0" i="0" u="none" strike="noStrike" noProof="0" dirty="0">
                          <a:latin typeface="Segoe UI"/>
                        </a:rPr>
                        <a:t>Allows you to </a:t>
                      </a:r>
                      <a:r>
                        <a:rPr lang="en-US" sz="2400" dirty="0"/>
                        <a:t>manage everything except managing access to resources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1918241"/>
                  </a:ext>
                </a:extLst>
              </a:tr>
              <a:tr h="974199">
                <a:tc>
                  <a:txBody>
                    <a:bodyPr/>
                    <a:lstStyle/>
                    <a:p>
                      <a:r>
                        <a:rPr lang="en-US" sz="2400" dirty="0"/>
                        <a:t>Reader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buNone/>
                      </a:pPr>
                      <a:r>
                        <a:rPr lang="en-US" sz="2400" b="0" i="0" u="none" strike="noStrike" noProof="0" dirty="0">
                          <a:latin typeface="Segoe UI"/>
                        </a:rPr>
                        <a:t>Allows you to </a:t>
                      </a:r>
                      <a:r>
                        <a:rPr lang="en-US" sz="2400" dirty="0"/>
                        <a:t>view everything but not make any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2433126"/>
                  </a:ext>
                </a:extLst>
              </a:tr>
              <a:tr h="974199">
                <a:tc>
                  <a:txBody>
                    <a:bodyPr/>
                    <a:lstStyle/>
                    <a:p>
                      <a:pPr lvl="0">
                        <a:buNone/>
                      </a:pPr>
                      <a:r>
                        <a:rPr lang="en-US" sz="2400" dirty="0"/>
                        <a:t>User Access Administrator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buNone/>
                      </a:pPr>
                      <a:r>
                        <a:rPr lang="en-US" sz="2400" b="0" i="0" u="none" strike="noStrike" noProof="0" dirty="0">
                          <a:latin typeface="Segoe UI"/>
                        </a:rPr>
                        <a:t>Allows you to </a:t>
                      </a:r>
                      <a:r>
                        <a:rPr lang="en-US" sz="2400" dirty="0"/>
                        <a:t>manage user access to Azure resources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1392303"/>
                  </a:ext>
                </a:extLst>
              </a:tr>
            </a:tbl>
          </a:graphicData>
        </a:graphic>
      </p:graphicFrame>
    </p:spTree>
    <p:extLst>
      <p:ext uri="{BB962C8B-B14F-4D97-AF65-F5344CB8AC3E}">
        <p14:creationId xmlns:p14="http://schemas.microsoft.com/office/powerpoint/2010/main" val="285342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b="1" dirty="0"/>
              <a:t>Resource Locks</a:t>
            </a:r>
          </a:p>
        </p:txBody>
      </p:sp>
      <p:sp>
        <p:nvSpPr>
          <p:cNvPr id="6" name="Rectangle 5">
            <a:extLst>
              <a:ext uri="{FF2B5EF4-FFF2-40B4-BE49-F238E27FC236}">
                <a16:creationId xmlns:a16="http://schemas.microsoft.com/office/drawing/2014/main" id="{5BBE922E-D6B4-43BD-988F-4987D137F672}"/>
              </a:ext>
            </a:extLst>
          </p:cNvPr>
          <p:cNvSpPr/>
          <p:nvPr/>
        </p:nvSpPr>
        <p:spPr>
          <a:xfrm>
            <a:off x="588263" y="1279828"/>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Associate the lock with a subscription, resource group, or resource</a:t>
            </a:r>
          </a:p>
        </p:txBody>
      </p:sp>
      <p:sp>
        <p:nvSpPr>
          <p:cNvPr id="8" name="Rectangle 7">
            <a:extLst>
              <a:ext uri="{FF2B5EF4-FFF2-40B4-BE49-F238E27FC236}">
                <a16:creationId xmlns:a16="http://schemas.microsoft.com/office/drawing/2014/main" id="{26A8ADE2-06E7-48B0-B4DB-0BDB89CBF390}"/>
              </a:ext>
            </a:extLst>
          </p:cNvPr>
          <p:cNvSpPr/>
          <p:nvPr/>
        </p:nvSpPr>
        <p:spPr>
          <a:xfrm>
            <a:off x="588263" y="2596343"/>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Locks are inherited by child resources</a:t>
            </a:r>
          </a:p>
        </p:txBody>
      </p:sp>
      <p:sp>
        <p:nvSpPr>
          <p:cNvPr id="10" name="Rectangle 9">
            <a:extLst>
              <a:ext uri="{FF2B5EF4-FFF2-40B4-BE49-F238E27FC236}">
                <a16:creationId xmlns:a16="http://schemas.microsoft.com/office/drawing/2014/main" id="{1612BFAB-F96E-49B0-82CE-52DDF5ECD489}"/>
              </a:ext>
            </a:extLst>
          </p:cNvPr>
          <p:cNvSpPr/>
          <p:nvPr/>
        </p:nvSpPr>
        <p:spPr>
          <a:xfrm>
            <a:off x="588263" y="3916130"/>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Read-Only locks prevent any changes to the resource</a:t>
            </a:r>
          </a:p>
        </p:txBody>
      </p:sp>
      <p:sp>
        <p:nvSpPr>
          <p:cNvPr id="12" name="Rectangle 11">
            <a:extLst>
              <a:ext uri="{FF2B5EF4-FFF2-40B4-BE49-F238E27FC236}">
                <a16:creationId xmlns:a16="http://schemas.microsoft.com/office/drawing/2014/main" id="{387CD7ED-AC2A-4B3C-9DC2-E2988C6C20FF}"/>
              </a:ext>
            </a:extLst>
          </p:cNvPr>
          <p:cNvSpPr/>
          <p:nvPr/>
        </p:nvSpPr>
        <p:spPr>
          <a:xfrm>
            <a:off x="588263" y="5235917"/>
            <a:ext cx="4597400" cy="11648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Delete locks prevent deletion</a:t>
            </a:r>
          </a:p>
        </p:txBody>
      </p:sp>
      <p:pic>
        <p:nvPicPr>
          <p:cNvPr id="4" name="Picture 4" descr="Screenshot of the Management locks page. In the Settings options, Locks are highlighted and in the Add Lock page, the Lock type, Ready-only, and Delete option are displayed and highlighted.">
            <a:extLst>
              <a:ext uri="{FF2B5EF4-FFF2-40B4-BE49-F238E27FC236}">
                <a16:creationId xmlns:a16="http://schemas.microsoft.com/office/drawing/2014/main" id="{D99D5D1D-00B0-48AA-B1A5-F7FC72D93512}"/>
              </a:ext>
            </a:extLst>
          </p:cNvPr>
          <p:cNvPicPr>
            <a:picLocks noChangeAspect="1"/>
          </p:cNvPicPr>
          <p:nvPr/>
        </p:nvPicPr>
        <p:blipFill>
          <a:blip r:embed="rId3"/>
          <a:stretch>
            <a:fillRect/>
          </a:stretch>
        </p:blipFill>
        <p:spPr>
          <a:xfrm>
            <a:off x="5578609" y="1862270"/>
            <a:ext cx="6216072" cy="3797912"/>
          </a:xfrm>
          <a:prstGeom prst="rect">
            <a:avLst/>
          </a:prstGeom>
          <a:ln>
            <a:solidFill>
              <a:schemeClr val="tx1"/>
            </a:solidFill>
          </a:ln>
        </p:spPr>
      </p:pic>
      <p:sp>
        <p:nvSpPr>
          <p:cNvPr id="14" name="Rectangle 13">
            <a:extLst>
              <a:ext uri="{FF2B5EF4-FFF2-40B4-BE49-F238E27FC236}">
                <a16:creationId xmlns:a16="http://schemas.microsoft.com/office/drawing/2014/main" id="{37FB1A72-3A2B-42C3-B8C2-DD383D806C99}"/>
              </a:ext>
              <a:ext uri="{C183D7F6-B498-43B3-948B-1728B52AA6E4}">
                <adec:decorative xmlns:adec="http://schemas.microsoft.com/office/drawing/2017/decorative" val="1"/>
              </a:ext>
            </a:extLst>
          </p:cNvPr>
          <p:cNvSpPr/>
          <p:nvPr/>
        </p:nvSpPr>
        <p:spPr bwMode="auto">
          <a:xfrm>
            <a:off x="5390709" y="1279828"/>
            <a:ext cx="6604067" cy="512097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42697423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AU" dirty="0"/>
              <a:t>Azure Blueprints </a:t>
            </a:r>
            <a:r>
              <a:rPr lang="en-AU" sz="2000" dirty="0"/>
              <a:t>(preview)</a:t>
            </a:r>
            <a:endParaRPr lang="en-US" dirty="0"/>
          </a:p>
        </p:txBody>
      </p:sp>
      <p:sp>
        <p:nvSpPr>
          <p:cNvPr id="4" name="Rectangle 3">
            <a:extLst>
              <a:ext uri="{FF2B5EF4-FFF2-40B4-BE49-F238E27FC236}">
                <a16:creationId xmlns:a16="http://schemas.microsoft.com/office/drawing/2014/main" id="{434D384D-B986-4E73-A118-F4F0C37AD93E}"/>
              </a:ext>
            </a:extLst>
          </p:cNvPr>
          <p:cNvSpPr/>
          <p:nvPr/>
        </p:nvSpPr>
        <p:spPr>
          <a:xfrm>
            <a:off x="724678" y="1171179"/>
            <a:ext cx="4597400" cy="10423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Designed to help with environment setup</a:t>
            </a:r>
          </a:p>
        </p:txBody>
      </p:sp>
      <p:sp>
        <p:nvSpPr>
          <p:cNvPr id="2" name="Rectangle 1">
            <a:extLst>
              <a:ext uri="{FF2B5EF4-FFF2-40B4-BE49-F238E27FC236}">
                <a16:creationId xmlns:a16="http://schemas.microsoft.com/office/drawing/2014/main" id="{9B1B7D52-961A-4697-B551-A49B057B6792}"/>
              </a:ext>
            </a:extLst>
          </p:cNvPr>
          <p:cNvSpPr/>
          <p:nvPr/>
        </p:nvSpPr>
        <p:spPr>
          <a:xfrm>
            <a:off x="724678" y="2391984"/>
            <a:ext cx="4597400" cy="191519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Create reusable environment definitions that can recreate your Azure resources and apply your policies instantly</a:t>
            </a:r>
          </a:p>
        </p:txBody>
      </p:sp>
      <p:sp>
        <p:nvSpPr>
          <p:cNvPr id="6" name="Rectangle 5">
            <a:extLst>
              <a:ext uri="{FF2B5EF4-FFF2-40B4-BE49-F238E27FC236}">
                <a16:creationId xmlns:a16="http://schemas.microsoft.com/office/drawing/2014/main" id="{48A58A68-1760-4FF9-9864-94AD4DADD701}"/>
              </a:ext>
            </a:extLst>
          </p:cNvPr>
          <p:cNvSpPr/>
          <p:nvPr/>
        </p:nvSpPr>
        <p:spPr>
          <a:xfrm>
            <a:off x="724678" y="4485607"/>
            <a:ext cx="4597400" cy="191519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 package or container for composing focus-specific sets of standards, patterns, and requirements</a:t>
            </a:r>
          </a:p>
        </p:txBody>
      </p:sp>
      <p:pic>
        <p:nvPicPr>
          <p:cNvPr id="10" name="Picture 2" descr="Blueprint icon. ">
            <a:extLst>
              <a:ext uri="{FF2B5EF4-FFF2-40B4-BE49-F238E27FC236}">
                <a16:creationId xmlns:a16="http://schemas.microsoft.com/office/drawing/2014/main" id="{52F0B125-DA01-46F3-AD78-97B00B6E6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604" y="2391984"/>
            <a:ext cx="2704337" cy="2600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162AD597-886A-44AC-B5B5-24FF62AD9EFB}"/>
              </a:ext>
              <a:ext uri="{C183D7F6-B498-43B3-948B-1728B52AA6E4}">
                <adec:decorative xmlns:adec="http://schemas.microsoft.com/office/drawing/2017/decorative" val="1"/>
              </a:ext>
            </a:extLst>
          </p:cNvPr>
          <p:cNvSpPr/>
          <p:nvPr/>
        </p:nvSpPr>
        <p:spPr bwMode="auto">
          <a:xfrm>
            <a:off x="5433740" y="1171179"/>
            <a:ext cx="6604067" cy="5229621"/>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92984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Azure Subscription Management</a:t>
            </a:r>
          </a:p>
        </p:txBody>
      </p:sp>
      <p:sp>
        <p:nvSpPr>
          <p:cNvPr id="2" name="Rectangle 1">
            <a:extLst>
              <a:ext uri="{FF2B5EF4-FFF2-40B4-BE49-F238E27FC236}">
                <a16:creationId xmlns:a16="http://schemas.microsoft.com/office/drawing/2014/main" id="{1B856E77-9250-485F-846B-1CA27FE958CB}"/>
              </a:ext>
            </a:extLst>
          </p:cNvPr>
          <p:cNvSpPr/>
          <p:nvPr/>
        </p:nvSpPr>
        <p:spPr>
          <a:xfrm>
            <a:off x="498767" y="1319080"/>
            <a:ext cx="4597400" cy="10423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The Account Owner role can create Azure subscriptions.</a:t>
            </a:r>
          </a:p>
        </p:txBody>
      </p:sp>
      <p:sp>
        <p:nvSpPr>
          <p:cNvPr id="3" name="Rectangle 2">
            <a:extLst>
              <a:ext uri="{FF2B5EF4-FFF2-40B4-BE49-F238E27FC236}">
                <a16:creationId xmlns:a16="http://schemas.microsoft.com/office/drawing/2014/main" id="{E4E1B437-3CF1-4DE9-8CAC-501D494F0700}"/>
              </a:ext>
            </a:extLst>
          </p:cNvPr>
          <p:cNvSpPr/>
          <p:nvPr/>
        </p:nvSpPr>
        <p:spPr>
          <a:xfrm>
            <a:off x="498767" y="2537644"/>
            <a:ext cx="4597400" cy="104237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a:ln>
                  <a:noFill/>
                </a:ln>
                <a:effectLst/>
                <a:uLnTx/>
                <a:uFillTx/>
                <a:latin typeface="Segoe UI"/>
                <a:ea typeface="+mn-ea"/>
                <a:cs typeface="+mn-cs"/>
              </a:rPr>
              <a:t>Organizations assign Azure subscriptions to various business units.</a:t>
            </a:r>
            <a:endParaRPr kumimoji="0" lang="en-US" sz="2000" b="0" i="0" u="none" strike="noStrike" kern="0" cap="none" spc="0" normalizeH="0" baseline="0" noProof="0" dirty="0">
              <a:ln>
                <a:noFill/>
              </a:ln>
              <a:effectLst/>
              <a:uLnTx/>
              <a:uFillTx/>
              <a:latin typeface="Segoe UI"/>
              <a:ea typeface="+mn-ea"/>
              <a:cs typeface="+mn-cs"/>
            </a:endParaRPr>
          </a:p>
        </p:txBody>
      </p:sp>
      <p:sp>
        <p:nvSpPr>
          <p:cNvPr id="4" name="Rectangle 3">
            <a:extLst>
              <a:ext uri="{FF2B5EF4-FFF2-40B4-BE49-F238E27FC236}">
                <a16:creationId xmlns:a16="http://schemas.microsoft.com/office/drawing/2014/main" id="{2D31336B-0D20-4C00-824D-BAD051E4FEAC}"/>
              </a:ext>
            </a:extLst>
          </p:cNvPr>
          <p:cNvSpPr/>
          <p:nvPr/>
        </p:nvSpPr>
        <p:spPr>
          <a:xfrm>
            <a:off x="498767" y="3756208"/>
            <a:ext cx="4597400" cy="173824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If you're an Enterprise Agreement(EA) customer, your enterprise administrators can transfer billing ownership of your subscriptions between accounts.</a:t>
            </a:r>
          </a:p>
        </p:txBody>
      </p:sp>
      <p:pic>
        <p:nvPicPr>
          <p:cNvPr id="5" name="Picture 4" descr="Screenshot that depicts the Add button for subscriptions in the Azure portal.">
            <a:extLst>
              <a:ext uri="{FF2B5EF4-FFF2-40B4-BE49-F238E27FC236}">
                <a16:creationId xmlns:a16="http://schemas.microsoft.com/office/drawing/2014/main" id="{11D3589A-40B1-4A44-8A5D-5F4FBF5BF0A3}"/>
              </a:ext>
            </a:extLst>
          </p:cNvPr>
          <p:cNvPicPr/>
          <p:nvPr/>
        </p:nvPicPr>
        <p:blipFill>
          <a:blip r:embed="rId3">
            <a:extLst>
              <a:ext uri="{28A0092B-C50C-407E-A947-70E740481C1C}">
                <a14:useLocalDpi xmlns:a14="http://schemas.microsoft.com/office/drawing/2010/main" val="0"/>
              </a:ext>
            </a:extLst>
          </a:blip>
          <a:stretch>
            <a:fillRect/>
          </a:stretch>
        </p:blipFill>
        <p:spPr>
          <a:xfrm>
            <a:off x="5500467" y="2110419"/>
            <a:ext cx="6396431" cy="2637161"/>
          </a:xfrm>
          <a:prstGeom prst="rect">
            <a:avLst/>
          </a:prstGeom>
        </p:spPr>
      </p:pic>
      <p:sp>
        <p:nvSpPr>
          <p:cNvPr id="10" name="Rectangle 9">
            <a:extLst>
              <a:ext uri="{FF2B5EF4-FFF2-40B4-BE49-F238E27FC236}">
                <a16:creationId xmlns:a16="http://schemas.microsoft.com/office/drawing/2014/main" id="{A1ECFDFC-6722-4B40-90ED-03F2E20530F6}"/>
              </a:ext>
              <a:ext uri="{C183D7F6-B498-43B3-948B-1728B52AA6E4}">
                <adec:decorative xmlns:adec="http://schemas.microsoft.com/office/drawing/2017/decorative" val="1"/>
              </a:ext>
            </a:extLst>
          </p:cNvPr>
          <p:cNvSpPr/>
          <p:nvPr/>
        </p:nvSpPr>
        <p:spPr bwMode="auto">
          <a:xfrm>
            <a:off x="5390709" y="1319080"/>
            <a:ext cx="6604067" cy="417537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11889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438A-71D0-49B9-9317-361AEBD9BC07}"/>
              </a:ext>
            </a:extLst>
          </p:cNvPr>
          <p:cNvSpPr>
            <a:spLocks noGrp="1"/>
          </p:cNvSpPr>
          <p:nvPr>
            <p:ph type="title"/>
          </p:nvPr>
        </p:nvSpPr>
        <p:spPr>
          <a:xfrm>
            <a:off x="588263" y="1213009"/>
            <a:ext cx="4167887" cy="2215991"/>
          </a:xfrm>
        </p:spPr>
        <p:txBody>
          <a:bodyPr/>
          <a:lstStyle/>
          <a:p>
            <a:r>
              <a:rPr lang="en-US" dirty="0"/>
              <a:t>Demonstrations: Enterprise Governance</a:t>
            </a:r>
            <a:br>
              <a:rPr lang="en-US" dirty="0"/>
            </a:br>
            <a:endParaRPr lang="en-US" dirty="0"/>
          </a:p>
        </p:txBody>
      </p:sp>
      <p:sp>
        <p:nvSpPr>
          <p:cNvPr id="4" name="Text Placeholder 3">
            <a:extLst>
              <a:ext uri="{FF2B5EF4-FFF2-40B4-BE49-F238E27FC236}">
                <a16:creationId xmlns:a16="http://schemas.microsoft.com/office/drawing/2014/main" id="{AB00B636-C3D1-47B7-8633-6E9D6EC4DB57}"/>
              </a:ext>
            </a:extLst>
          </p:cNvPr>
          <p:cNvSpPr>
            <a:spLocks noGrp="1"/>
          </p:cNvSpPr>
          <p:nvPr>
            <p:ph type="body" sz="quarter" idx="12"/>
          </p:nvPr>
        </p:nvSpPr>
        <p:spPr>
          <a:xfrm>
            <a:off x="591567" y="3266837"/>
            <a:ext cx="4164583" cy="769441"/>
          </a:xfrm>
        </p:spPr>
        <p:txBody>
          <a:bodyPr/>
          <a:lstStyle/>
          <a:p>
            <a:pPr marL="342900" indent="-342900">
              <a:spcAft>
                <a:spcPts val="1200"/>
              </a:spcAft>
              <a:buFont typeface="Arial" panose="020B0604020202020204" pitchFamily="34" charset="0"/>
              <a:buChar char="•"/>
            </a:pPr>
            <a:r>
              <a:rPr lang="en-US" dirty="0"/>
              <a:t>Azure RBAC roles</a:t>
            </a:r>
          </a:p>
          <a:p>
            <a:pPr marL="342900" indent="-342900">
              <a:spcAft>
                <a:spcPts val="1200"/>
              </a:spcAft>
              <a:buFont typeface="Arial" panose="020B0604020202020204" pitchFamily="34" charset="0"/>
              <a:buChar char="•"/>
            </a:pPr>
            <a:r>
              <a:rPr lang="en-US" dirty="0"/>
              <a:t>Manage resource locks </a:t>
            </a:r>
          </a:p>
        </p:txBody>
      </p:sp>
    </p:spTree>
    <p:extLst>
      <p:ext uri="{BB962C8B-B14F-4D97-AF65-F5344CB8AC3E}">
        <p14:creationId xmlns:p14="http://schemas.microsoft.com/office/powerpoint/2010/main" val="411254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AEBF0-719F-4876-B903-833418711992}"/>
              </a:ext>
            </a:extLst>
          </p:cNvPr>
          <p:cNvSpPr>
            <a:spLocks noGrp="1"/>
          </p:cNvSpPr>
          <p:nvPr>
            <p:ph type="title"/>
          </p:nvPr>
        </p:nvSpPr>
        <p:spPr/>
        <p:txBody>
          <a:bodyPr/>
          <a:lstStyle/>
          <a:p>
            <a:r>
              <a:rPr lang="en-US" dirty="0"/>
              <a:t>Additional Study - Enterprise Governance</a:t>
            </a:r>
          </a:p>
        </p:txBody>
      </p:sp>
      <p:sp>
        <p:nvSpPr>
          <p:cNvPr id="5" name="Rectangle 4">
            <a:extLst>
              <a:ext uri="{FF2B5EF4-FFF2-40B4-BE49-F238E27FC236}">
                <a16:creationId xmlns:a16="http://schemas.microsoft.com/office/drawing/2014/main" id="{7B20CB63-0493-4108-B666-210F8F0F45A8}"/>
              </a:ext>
            </a:extLst>
          </p:cNvPr>
          <p:cNvSpPr/>
          <p:nvPr/>
        </p:nvSpPr>
        <p:spPr bwMode="auto">
          <a:xfrm>
            <a:off x="608014" y="1385888"/>
            <a:ext cx="3478211"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A169F5E3-3B30-4876-A2CC-41A969C048C9}"/>
              </a:ext>
            </a:extLst>
          </p:cNvPr>
          <p:cNvSpPr/>
          <p:nvPr/>
        </p:nvSpPr>
        <p:spPr bwMode="auto">
          <a:xfrm>
            <a:off x="4171950" y="1385888"/>
            <a:ext cx="7148540" cy="640080"/>
          </a:xfrm>
          <a:prstGeom prst="rect">
            <a:avLst/>
          </a:prstGeom>
          <a:solidFill>
            <a:schemeClr val="accent1">
              <a:lumMod val="50000"/>
            </a:schemeClr>
          </a:solidFill>
          <a:ln w="6350">
            <a:solidFill>
              <a:schemeClr val="accent1">
                <a:lumMod val="50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A3BC11C1-4487-4F8D-9325-2B041A70440D}"/>
              </a:ext>
            </a:extLst>
          </p:cNvPr>
          <p:cNvSpPr>
            <a:spLocks noGrp="1"/>
          </p:cNvSpPr>
          <p:nvPr>
            <p:ph type="body" sz="quarter" idx="4294967295"/>
          </p:nvPr>
        </p:nvSpPr>
        <p:spPr>
          <a:xfrm>
            <a:off x="4171951" y="2176206"/>
            <a:ext cx="7148540" cy="4401205"/>
          </a:xfrm>
        </p:spPr>
        <p:txBody>
          <a:bodyPr/>
          <a:lstStyle/>
          <a:p>
            <a:pPr marL="228600" lvl="1" indent="0">
              <a:buNone/>
            </a:pPr>
            <a:r>
              <a:rPr lang="en-US" sz="2200" dirty="0"/>
              <a:t>Control and organize Azure resources with Azure Resource Manager</a:t>
            </a:r>
          </a:p>
          <a:p>
            <a:pPr marL="228600" lvl="1" indent="0">
              <a:buNone/>
            </a:pPr>
            <a:r>
              <a:rPr lang="en-US" sz="2200" dirty="0"/>
              <a:t>Secure your Azure resources with role-based access control (Exercise)</a:t>
            </a:r>
          </a:p>
          <a:p>
            <a:pPr marL="228600" lvl="1" indent="0">
              <a:buNone/>
            </a:pPr>
            <a:r>
              <a:rPr lang="en-US" sz="2200" dirty="0"/>
              <a:t>Create custom roles for Azure resources with role-based access control (Exercise)</a:t>
            </a:r>
          </a:p>
          <a:p>
            <a:pPr marL="228600" lvl="1" indent="0">
              <a:buNone/>
            </a:pPr>
            <a:r>
              <a:rPr lang="en-US" sz="2200" dirty="0"/>
              <a:t>Apply and monitor infrastructure standards with Azure Policy</a:t>
            </a:r>
          </a:p>
          <a:p>
            <a:pPr marL="228600" lvl="1" indent="0">
              <a:buNone/>
            </a:pPr>
            <a:r>
              <a:rPr lang="en-US" sz="2200" dirty="0"/>
              <a:t>Manage access to an Azure subscription by using Azure role-based access control (Exercise)</a:t>
            </a:r>
          </a:p>
          <a:p>
            <a:pPr marL="228600" lvl="1" indent="0">
              <a:buNone/>
            </a:pPr>
            <a:r>
              <a:rPr lang="en-US" sz="2200" i="0" dirty="0">
                <a:solidFill>
                  <a:srgbClr val="171717"/>
                </a:solidFill>
                <a:effectLst/>
              </a:rPr>
              <a:t>Control and organize Azure resources with Azure Resource Manager</a:t>
            </a:r>
            <a:endParaRPr lang="en-US" sz="2200" dirty="0"/>
          </a:p>
        </p:txBody>
      </p:sp>
      <p:cxnSp>
        <p:nvCxnSpPr>
          <p:cNvPr id="9" name="Straight Connector 8">
            <a:extLst>
              <a:ext uri="{FF2B5EF4-FFF2-40B4-BE49-F238E27FC236}">
                <a16:creationId xmlns:a16="http://schemas.microsoft.com/office/drawing/2014/main" id="{C107F935-5199-461F-A0FC-3A84E668F5DD}"/>
              </a:ext>
              <a:ext uri="{C183D7F6-B498-43B3-948B-1728B52AA6E4}">
                <adec:decorative xmlns:adec="http://schemas.microsoft.com/office/drawing/2017/decorative" val="1"/>
              </a:ext>
            </a:extLst>
          </p:cNvPr>
          <p:cNvCxnSpPr>
            <a:cxnSpLocks/>
          </p:cNvCxnSpPr>
          <p:nvPr/>
        </p:nvCxnSpPr>
        <p:spPr>
          <a:xfrm>
            <a:off x="4362450" y="2915042"/>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096A510-50FF-4259-A4E4-B47B758FC226}"/>
              </a:ext>
              <a:ext uri="{C183D7F6-B498-43B3-948B-1728B52AA6E4}">
                <adec:decorative xmlns:adec="http://schemas.microsoft.com/office/drawing/2017/decorative" val="1"/>
              </a:ext>
            </a:extLst>
          </p:cNvPr>
          <p:cNvCxnSpPr>
            <a:cxnSpLocks/>
          </p:cNvCxnSpPr>
          <p:nvPr/>
        </p:nvCxnSpPr>
        <p:spPr>
          <a:xfrm>
            <a:off x="4362450" y="3618472"/>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3AC7E62-8BAB-478D-BC55-012206B9CDDF}"/>
              </a:ext>
              <a:ext uri="{C183D7F6-B498-43B3-948B-1728B52AA6E4}">
                <adec:decorative xmlns:adec="http://schemas.microsoft.com/office/drawing/2017/decorative" val="1"/>
              </a:ext>
            </a:extLst>
          </p:cNvPr>
          <p:cNvCxnSpPr>
            <a:cxnSpLocks/>
          </p:cNvCxnSpPr>
          <p:nvPr/>
        </p:nvCxnSpPr>
        <p:spPr>
          <a:xfrm>
            <a:off x="4383966" y="5870482"/>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BD0E8E2-740B-4A81-BD92-47AF33360D25}"/>
              </a:ext>
              <a:ext uri="{C183D7F6-B498-43B3-948B-1728B52AA6E4}">
                <adec:decorative xmlns:adec="http://schemas.microsoft.com/office/drawing/2017/decorative" val="1"/>
              </a:ext>
            </a:extLst>
          </p:cNvPr>
          <p:cNvCxnSpPr>
            <a:cxnSpLocks/>
          </p:cNvCxnSpPr>
          <p:nvPr/>
        </p:nvCxnSpPr>
        <p:spPr>
          <a:xfrm>
            <a:off x="4383966" y="5108478"/>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39FF4EC-79DD-4BC5-9AF2-DD6CEA17C422}"/>
              </a:ext>
              <a:ext uri="{C183D7F6-B498-43B3-948B-1728B52AA6E4}">
                <adec:decorative xmlns:adec="http://schemas.microsoft.com/office/drawing/2017/decorative" val="1"/>
              </a:ext>
            </a:extLst>
          </p:cNvPr>
          <p:cNvCxnSpPr>
            <a:cxnSpLocks/>
          </p:cNvCxnSpPr>
          <p:nvPr/>
        </p:nvCxnSpPr>
        <p:spPr>
          <a:xfrm>
            <a:off x="4387549" y="4389503"/>
            <a:ext cx="6958040"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FA8CA47A-1DE7-4EC2-A009-269C44DA25B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spTree>
    <p:extLst>
      <p:ext uri="{BB962C8B-B14F-4D97-AF65-F5344CB8AC3E}">
        <p14:creationId xmlns:p14="http://schemas.microsoft.com/office/powerpoint/2010/main" val="2903836822"/>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p:txBody>
          <a:bodyPr/>
          <a:lstStyle/>
          <a:p>
            <a:r>
              <a:rPr lang="en-US" dirty="0"/>
              <a:t>Module - Labs</a:t>
            </a:r>
          </a:p>
        </p:txBody>
      </p:sp>
      <p:pic>
        <p:nvPicPr>
          <p:cNvPr id="3" name="Picture 2">
            <a:extLst>
              <a:ext uri="{FF2B5EF4-FFF2-40B4-BE49-F238E27FC236}">
                <a16:creationId xmlns:a16="http://schemas.microsoft.com/office/drawing/2014/main" id="{E53B718C-A413-4AE7-AFB1-50367E76951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950301" y="2609961"/>
            <a:ext cx="1429595" cy="1638078"/>
          </a:xfrm>
          <a:prstGeom prst="rect">
            <a:avLst/>
          </a:prstGeom>
        </p:spPr>
      </p:pic>
    </p:spTree>
    <p:extLst>
      <p:ext uri="{BB962C8B-B14F-4D97-AF65-F5344CB8AC3E}">
        <p14:creationId xmlns:p14="http://schemas.microsoft.com/office/powerpoint/2010/main" val="319472734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con&#10;&#10;Description automatically generated">
            <a:extLst>
              <a:ext uri="{FF2B5EF4-FFF2-40B4-BE49-F238E27FC236}">
                <a16:creationId xmlns:a16="http://schemas.microsoft.com/office/drawing/2014/main" id="{4C38405A-777D-4522-1826-85349CFE0725}"/>
              </a:ext>
            </a:extLst>
          </p:cNvPr>
          <p:cNvPicPr>
            <a:picLocks noChangeAspect="1"/>
          </p:cNvPicPr>
          <p:nvPr/>
        </p:nvPicPr>
        <p:blipFill>
          <a:blip r:embed="rId3"/>
          <a:stretch>
            <a:fillRect/>
          </a:stretch>
        </p:blipFill>
        <p:spPr>
          <a:xfrm>
            <a:off x="1469395" y="5729094"/>
            <a:ext cx="1097280" cy="1097280"/>
          </a:xfrm>
          <a:prstGeom prst="rect">
            <a:avLst/>
          </a:prstGeom>
        </p:spPr>
      </p:pic>
      <p:pic>
        <p:nvPicPr>
          <p:cNvPr id="15" name="Picture 14" descr="A picture containing text, pool ball, sport, clipart&#10;&#10;Description automatically generated">
            <a:extLst>
              <a:ext uri="{FF2B5EF4-FFF2-40B4-BE49-F238E27FC236}">
                <a16:creationId xmlns:a16="http://schemas.microsoft.com/office/drawing/2014/main" id="{C2816ACF-0B80-D90D-BF3E-6F9C7FFB32C1}"/>
              </a:ext>
            </a:extLst>
          </p:cNvPr>
          <p:cNvPicPr>
            <a:picLocks noChangeAspect="1"/>
          </p:cNvPicPr>
          <p:nvPr/>
        </p:nvPicPr>
        <p:blipFill>
          <a:blip r:embed="rId4"/>
          <a:stretch>
            <a:fillRect/>
          </a:stretch>
        </p:blipFill>
        <p:spPr>
          <a:xfrm>
            <a:off x="158755" y="4252279"/>
            <a:ext cx="1219200" cy="914400"/>
          </a:xfrm>
          <a:prstGeom prst="rect">
            <a:avLst/>
          </a:prstGeom>
        </p:spPr>
      </p:pic>
      <p:pic>
        <p:nvPicPr>
          <p:cNvPr id="12" name="Picture 11" descr="A picture containing pool ball, sport&#10;&#10;Description automatically generated">
            <a:extLst>
              <a:ext uri="{FF2B5EF4-FFF2-40B4-BE49-F238E27FC236}">
                <a16:creationId xmlns:a16="http://schemas.microsoft.com/office/drawing/2014/main" id="{90BB57CC-2CF8-0E69-CE5F-690C799A09C1}"/>
              </a:ext>
            </a:extLst>
          </p:cNvPr>
          <p:cNvPicPr>
            <a:picLocks noChangeAspect="1"/>
          </p:cNvPicPr>
          <p:nvPr/>
        </p:nvPicPr>
        <p:blipFill>
          <a:blip r:embed="rId5"/>
          <a:stretch>
            <a:fillRect/>
          </a:stretch>
        </p:blipFill>
        <p:spPr>
          <a:xfrm>
            <a:off x="158755" y="2185555"/>
            <a:ext cx="1219200" cy="914400"/>
          </a:xfrm>
          <a:prstGeom prst="rect">
            <a:avLst/>
          </a:prstGeom>
        </p:spPr>
      </p:pic>
      <p:pic>
        <p:nvPicPr>
          <p:cNvPr id="17" name="Picture 16" descr="Icon&#10;&#10;Description automatically generated">
            <a:extLst>
              <a:ext uri="{FF2B5EF4-FFF2-40B4-BE49-F238E27FC236}">
                <a16:creationId xmlns:a16="http://schemas.microsoft.com/office/drawing/2014/main" id="{BFD4143B-3D44-F616-D0A2-BC671A4E6B00}"/>
              </a:ext>
            </a:extLst>
          </p:cNvPr>
          <p:cNvPicPr>
            <a:picLocks noChangeAspect="1"/>
          </p:cNvPicPr>
          <p:nvPr/>
        </p:nvPicPr>
        <p:blipFill>
          <a:blip r:embed="rId3"/>
          <a:stretch>
            <a:fillRect/>
          </a:stretch>
        </p:blipFill>
        <p:spPr>
          <a:xfrm>
            <a:off x="1469395" y="3061197"/>
            <a:ext cx="1097280" cy="1097280"/>
          </a:xfrm>
          <a:prstGeom prst="rect">
            <a:avLst/>
          </a:prstGeom>
        </p:spPr>
      </p:pic>
      <p:sp>
        <p:nvSpPr>
          <p:cNvPr id="2" name="Title 1">
            <a:extLst>
              <a:ext uri="{FF2B5EF4-FFF2-40B4-BE49-F238E27FC236}">
                <a16:creationId xmlns:a16="http://schemas.microsoft.com/office/drawing/2014/main" id="{457C4C73-B2F0-630F-4F65-E0D826B08388}"/>
              </a:ext>
            </a:extLst>
          </p:cNvPr>
          <p:cNvSpPr>
            <a:spLocks noGrp="1"/>
          </p:cNvSpPr>
          <p:nvPr>
            <p:ph type="title"/>
          </p:nvPr>
        </p:nvSpPr>
        <p:spPr/>
        <p:txBody>
          <a:bodyPr/>
          <a:lstStyle/>
          <a:p>
            <a:r>
              <a:rPr lang="en-US" dirty="0"/>
              <a:t>Azure AD DS and self-managed AD DS</a:t>
            </a:r>
          </a:p>
        </p:txBody>
      </p:sp>
      <p:sp>
        <p:nvSpPr>
          <p:cNvPr id="9" name="Text Placeholder 8">
            <a:extLst>
              <a:ext uri="{FF2B5EF4-FFF2-40B4-BE49-F238E27FC236}">
                <a16:creationId xmlns:a16="http://schemas.microsoft.com/office/drawing/2014/main" id="{B604DFBE-8CE0-A1F2-68F8-C784A46CA5B4}"/>
              </a:ext>
            </a:extLst>
          </p:cNvPr>
          <p:cNvSpPr>
            <a:spLocks noGrp="1"/>
          </p:cNvSpPr>
          <p:nvPr>
            <p:ph type="body" sz="quarter" idx="10"/>
          </p:nvPr>
        </p:nvSpPr>
        <p:spPr>
          <a:xfrm>
            <a:off x="588263" y="1087546"/>
            <a:ext cx="11018520" cy="923330"/>
          </a:xfrm>
        </p:spPr>
        <p:txBody>
          <a:bodyPr/>
          <a:lstStyle/>
          <a:p>
            <a:r>
              <a:rPr lang="en-US" sz="2000" dirty="0"/>
              <a:t>If you have applications and services that need access to traditional authentication mechanisms such as </a:t>
            </a:r>
            <a:r>
              <a:rPr lang="en-US" sz="2000" b="1" dirty="0"/>
              <a:t>Kerberos</a:t>
            </a:r>
            <a:r>
              <a:rPr lang="en-US" sz="2000" dirty="0"/>
              <a:t> or </a:t>
            </a:r>
            <a:r>
              <a:rPr lang="en-US" sz="2000" b="1" dirty="0"/>
              <a:t>New Technology LAN Manager (NTLM)</a:t>
            </a:r>
            <a:r>
              <a:rPr lang="en-US" sz="2000" dirty="0"/>
              <a:t>, there are </a:t>
            </a:r>
            <a:r>
              <a:rPr lang="en-US" sz="2000" b="1" dirty="0"/>
              <a:t>two ways</a:t>
            </a:r>
            <a:r>
              <a:rPr lang="en-US" sz="2000" dirty="0"/>
              <a:t> to provide Active Directory Domain Services in the cloud:</a:t>
            </a:r>
          </a:p>
        </p:txBody>
      </p:sp>
      <p:sp>
        <p:nvSpPr>
          <p:cNvPr id="6" name="Text Placeholder 2">
            <a:extLst>
              <a:ext uri="{FF2B5EF4-FFF2-40B4-BE49-F238E27FC236}">
                <a16:creationId xmlns:a16="http://schemas.microsoft.com/office/drawing/2014/main" id="{4BB10037-9E81-80D9-74A2-1FBB979555D5}"/>
              </a:ext>
            </a:extLst>
          </p:cNvPr>
          <p:cNvSpPr txBox="1">
            <a:spLocks/>
          </p:cNvSpPr>
          <p:nvPr/>
        </p:nvSpPr>
        <p:spPr>
          <a:xfrm>
            <a:off x="1377955" y="2500431"/>
            <a:ext cx="9436090"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A </a:t>
            </a:r>
            <a:r>
              <a:rPr lang="en-US" sz="2000" b="1" dirty="0"/>
              <a:t>managed domain </a:t>
            </a:r>
            <a:r>
              <a:rPr lang="en-US" sz="2000" dirty="0"/>
              <a:t>that </a:t>
            </a:r>
            <a:r>
              <a:rPr lang="en-US" sz="2000" b="1" dirty="0"/>
              <a:t>you create </a:t>
            </a:r>
            <a:r>
              <a:rPr lang="en-US" sz="2000" dirty="0"/>
              <a:t>using Azure Active Directory Domain Services (Azure AD DS). </a:t>
            </a:r>
          </a:p>
        </p:txBody>
      </p:sp>
      <p:sp>
        <p:nvSpPr>
          <p:cNvPr id="13" name="Text Placeholder 2">
            <a:extLst>
              <a:ext uri="{FF2B5EF4-FFF2-40B4-BE49-F238E27FC236}">
                <a16:creationId xmlns:a16="http://schemas.microsoft.com/office/drawing/2014/main" id="{A5C28007-A4FE-2449-5A66-13674C723D21}"/>
              </a:ext>
            </a:extLst>
          </p:cNvPr>
          <p:cNvSpPr txBox="1">
            <a:spLocks/>
          </p:cNvSpPr>
          <p:nvPr/>
        </p:nvSpPr>
        <p:spPr>
          <a:xfrm>
            <a:off x="4250080" y="3502721"/>
            <a:ext cx="6404132"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a:t>creates</a:t>
            </a:r>
            <a:r>
              <a:rPr lang="en-US" sz="2000" dirty="0"/>
              <a:t> and </a:t>
            </a:r>
            <a:r>
              <a:rPr lang="en-US" sz="2000" b="1" dirty="0"/>
              <a:t>manages</a:t>
            </a:r>
            <a:r>
              <a:rPr lang="en-US" sz="2000" dirty="0"/>
              <a:t> the </a:t>
            </a:r>
            <a:r>
              <a:rPr lang="en-US" sz="2000" b="1" dirty="0"/>
              <a:t>required resources</a:t>
            </a:r>
            <a:r>
              <a:rPr lang="en-US" sz="2000" dirty="0"/>
              <a:t>.</a:t>
            </a:r>
          </a:p>
        </p:txBody>
      </p:sp>
      <p:sp>
        <p:nvSpPr>
          <p:cNvPr id="14" name="Text Placeholder 2">
            <a:extLst>
              <a:ext uri="{FF2B5EF4-FFF2-40B4-BE49-F238E27FC236}">
                <a16:creationId xmlns:a16="http://schemas.microsoft.com/office/drawing/2014/main" id="{BE81C1D3-EB24-BC63-7C89-E1CB0B8662AF}"/>
              </a:ext>
            </a:extLst>
          </p:cNvPr>
          <p:cNvSpPr txBox="1">
            <a:spLocks/>
          </p:cNvSpPr>
          <p:nvPr/>
        </p:nvSpPr>
        <p:spPr>
          <a:xfrm>
            <a:off x="2465693" y="6144034"/>
            <a:ext cx="5924474"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You then </a:t>
            </a:r>
            <a:r>
              <a:rPr lang="en-US" sz="2000" b="1" dirty="0"/>
              <a:t>continue to administer</a:t>
            </a:r>
            <a:r>
              <a:rPr lang="en-US" sz="2000" dirty="0"/>
              <a:t> these </a:t>
            </a:r>
            <a:r>
              <a:rPr lang="en-US" sz="2000" b="1" dirty="0"/>
              <a:t>resources</a:t>
            </a:r>
            <a:r>
              <a:rPr lang="en-US" sz="2000" dirty="0"/>
              <a:t>.</a:t>
            </a:r>
          </a:p>
        </p:txBody>
      </p:sp>
      <p:pic>
        <p:nvPicPr>
          <p:cNvPr id="26" name="Picture 25" descr="Logo&#10;&#10;Description automatically generated">
            <a:extLst>
              <a:ext uri="{FF2B5EF4-FFF2-40B4-BE49-F238E27FC236}">
                <a16:creationId xmlns:a16="http://schemas.microsoft.com/office/drawing/2014/main" id="{0F9E1D2D-B105-ECFB-D26D-C905D2F50CAF}"/>
              </a:ext>
            </a:extLst>
          </p:cNvPr>
          <p:cNvPicPr>
            <a:picLocks noChangeAspect="1"/>
          </p:cNvPicPr>
          <p:nvPr/>
        </p:nvPicPr>
        <p:blipFill>
          <a:blip r:embed="rId6"/>
          <a:stretch>
            <a:fillRect/>
          </a:stretch>
        </p:blipFill>
        <p:spPr>
          <a:xfrm>
            <a:off x="2029678" y="3099955"/>
            <a:ext cx="2448151" cy="1097280"/>
          </a:xfrm>
          <a:prstGeom prst="rect">
            <a:avLst/>
          </a:prstGeom>
        </p:spPr>
      </p:pic>
      <p:sp>
        <p:nvSpPr>
          <p:cNvPr id="28" name="Text Placeholder 2">
            <a:extLst>
              <a:ext uri="{FF2B5EF4-FFF2-40B4-BE49-F238E27FC236}">
                <a16:creationId xmlns:a16="http://schemas.microsoft.com/office/drawing/2014/main" id="{603F862A-544E-BA50-FAA6-B033C3DD9D12}"/>
              </a:ext>
            </a:extLst>
          </p:cNvPr>
          <p:cNvSpPr txBox="1">
            <a:spLocks/>
          </p:cNvSpPr>
          <p:nvPr/>
        </p:nvSpPr>
        <p:spPr>
          <a:xfrm>
            <a:off x="1377955" y="4631814"/>
            <a:ext cx="10705027"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A </a:t>
            </a:r>
            <a:r>
              <a:rPr lang="en-US" sz="2000" b="1" dirty="0"/>
              <a:t>self-managed domain </a:t>
            </a:r>
            <a:r>
              <a:rPr lang="en-US" sz="2000" dirty="0"/>
              <a:t>that </a:t>
            </a:r>
            <a:r>
              <a:rPr lang="en-US" sz="2000" b="1" dirty="0"/>
              <a:t>you create and configure </a:t>
            </a:r>
            <a:r>
              <a:rPr lang="en-US" sz="2000" dirty="0"/>
              <a:t>using traditional resources such as:</a:t>
            </a:r>
          </a:p>
        </p:txBody>
      </p:sp>
      <p:sp>
        <p:nvSpPr>
          <p:cNvPr id="29" name="Text Placeholder 2">
            <a:extLst>
              <a:ext uri="{FF2B5EF4-FFF2-40B4-BE49-F238E27FC236}">
                <a16:creationId xmlns:a16="http://schemas.microsoft.com/office/drawing/2014/main" id="{DE2BA2BC-23BA-875D-4FE1-FDD3FF45A232}"/>
              </a:ext>
            </a:extLst>
          </p:cNvPr>
          <p:cNvSpPr txBox="1">
            <a:spLocks/>
          </p:cNvSpPr>
          <p:nvPr/>
        </p:nvSpPr>
        <p:spPr>
          <a:xfrm>
            <a:off x="2592082" y="5200150"/>
            <a:ext cx="1992652"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Virtual Machines</a:t>
            </a:r>
          </a:p>
        </p:txBody>
      </p:sp>
      <p:sp>
        <p:nvSpPr>
          <p:cNvPr id="30" name="Text Placeholder 2">
            <a:extLst>
              <a:ext uri="{FF2B5EF4-FFF2-40B4-BE49-F238E27FC236}">
                <a16:creationId xmlns:a16="http://schemas.microsoft.com/office/drawing/2014/main" id="{DD15F07F-EC13-A03A-4242-FD2C40371BD4}"/>
              </a:ext>
            </a:extLst>
          </p:cNvPr>
          <p:cNvSpPr txBox="1">
            <a:spLocks/>
          </p:cNvSpPr>
          <p:nvPr/>
        </p:nvSpPr>
        <p:spPr>
          <a:xfrm>
            <a:off x="5610016" y="5186619"/>
            <a:ext cx="3133957"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Windows Server Guest OS</a:t>
            </a:r>
          </a:p>
        </p:txBody>
      </p:sp>
      <p:sp>
        <p:nvSpPr>
          <p:cNvPr id="31" name="Text Placeholder 2">
            <a:extLst>
              <a:ext uri="{FF2B5EF4-FFF2-40B4-BE49-F238E27FC236}">
                <a16:creationId xmlns:a16="http://schemas.microsoft.com/office/drawing/2014/main" id="{D37BDF17-C43C-AB0F-5942-6C06FBD9B3E3}"/>
              </a:ext>
            </a:extLst>
          </p:cNvPr>
          <p:cNvSpPr txBox="1">
            <a:spLocks/>
          </p:cNvSpPr>
          <p:nvPr/>
        </p:nvSpPr>
        <p:spPr>
          <a:xfrm>
            <a:off x="9532606" y="5200150"/>
            <a:ext cx="1838817" cy="307777"/>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a:t>Azure AD DS</a:t>
            </a:r>
          </a:p>
        </p:txBody>
      </p:sp>
      <p:pic>
        <p:nvPicPr>
          <p:cNvPr id="33" name="Picture 32">
            <a:extLst>
              <a:ext uri="{FF2B5EF4-FFF2-40B4-BE49-F238E27FC236}">
                <a16:creationId xmlns:a16="http://schemas.microsoft.com/office/drawing/2014/main" id="{9D3A4FBB-5D7A-8A8F-0027-BF8375AD9814}"/>
              </a:ext>
            </a:extLst>
          </p:cNvPr>
          <p:cNvPicPr>
            <a:picLocks noChangeAspect="1"/>
          </p:cNvPicPr>
          <p:nvPr/>
        </p:nvPicPr>
        <p:blipFill>
          <a:blip r:embed="rId7"/>
          <a:stretch>
            <a:fillRect/>
          </a:stretch>
        </p:blipFill>
        <p:spPr>
          <a:xfrm>
            <a:off x="8979772" y="5023692"/>
            <a:ext cx="588874" cy="640080"/>
          </a:xfrm>
          <a:prstGeom prst="rect">
            <a:avLst/>
          </a:prstGeom>
        </p:spPr>
      </p:pic>
      <p:pic>
        <p:nvPicPr>
          <p:cNvPr id="34" name="Picture 33">
            <a:extLst>
              <a:ext uri="{FF2B5EF4-FFF2-40B4-BE49-F238E27FC236}">
                <a16:creationId xmlns:a16="http://schemas.microsoft.com/office/drawing/2014/main" id="{1CD85F77-635E-A4C3-D4BF-EF671252F4C2}"/>
              </a:ext>
            </a:extLst>
          </p:cNvPr>
          <p:cNvPicPr>
            <a:picLocks noChangeAspect="1"/>
          </p:cNvPicPr>
          <p:nvPr/>
        </p:nvPicPr>
        <p:blipFill>
          <a:blip r:embed="rId8"/>
          <a:stretch>
            <a:fillRect/>
          </a:stretch>
        </p:blipFill>
        <p:spPr>
          <a:xfrm>
            <a:off x="4969936" y="5098892"/>
            <a:ext cx="640080" cy="640080"/>
          </a:xfrm>
          <a:prstGeom prst="rect">
            <a:avLst/>
          </a:prstGeom>
        </p:spPr>
      </p:pic>
      <p:pic>
        <p:nvPicPr>
          <p:cNvPr id="42" name="Picture 41">
            <a:extLst>
              <a:ext uri="{FF2B5EF4-FFF2-40B4-BE49-F238E27FC236}">
                <a16:creationId xmlns:a16="http://schemas.microsoft.com/office/drawing/2014/main" id="{7638DB0E-7A8D-5C25-DEFC-0B9C39576B40}"/>
              </a:ext>
            </a:extLst>
          </p:cNvPr>
          <p:cNvPicPr>
            <a:picLocks noChangeAspect="1"/>
          </p:cNvPicPr>
          <p:nvPr/>
        </p:nvPicPr>
        <p:blipFill>
          <a:blip r:embed="rId9"/>
          <a:stretch>
            <a:fillRect/>
          </a:stretch>
        </p:blipFill>
        <p:spPr>
          <a:xfrm>
            <a:off x="1952002" y="5103037"/>
            <a:ext cx="640080" cy="640080"/>
          </a:xfrm>
          <a:prstGeom prst="rect">
            <a:avLst/>
          </a:prstGeom>
        </p:spPr>
      </p:pic>
      <p:sp>
        <p:nvSpPr>
          <p:cNvPr id="3" name="Text Placeholder 2">
            <a:extLst>
              <a:ext uri="{FF2B5EF4-FFF2-40B4-BE49-F238E27FC236}">
                <a16:creationId xmlns:a16="http://schemas.microsoft.com/office/drawing/2014/main" id="{498EF274-B3CD-114F-8DDE-9CB7B082D239}"/>
              </a:ext>
            </a:extLst>
          </p:cNvPr>
          <p:cNvSpPr txBox="1">
            <a:spLocks/>
          </p:cNvSpPr>
          <p:nvPr/>
        </p:nvSpPr>
        <p:spPr>
          <a:xfrm>
            <a:off x="8663378" y="5683905"/>
            <a:ext cx="3419604" cy="21544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dirty="0"/>
              <a:t>Azure </a:t>
            </a:r>
            <a:r>
              <a:rPr lang="en-US" sz="1400" b="1" dirty="0"/>
              <a:t>A</a:t>
            </a:r>
            <a:r>
              <a:rPr lang="en-US" sz="1400" dirty="0"/>
              <a:t>ctive </a:t>
            </a:r>
            <a:r>
              <a:rPr lang="en-US" sz="1400" b="1" dirty="0"/>
              <a:t>D</a:t>
            </a:r>
            <a:r>
              <a:rPr lang="en-US" sz="1400" dirty="0"/>
              <a:t>irectory </a:t>
            </a:r>
            <a:r>
              <a:rPr lang="en-US" sz="1400" b="1" dirty="0"/>
              <a:t>D</a:t>
            </a:r>
            <a:r>
              <a:rPr lang="en-US" sz="1400" dirty="0"/>
              <a:t>omain </a:t>
            </a:r>
            <a:r>
              <a:rPr lang="en-US" sz="1400" b="1" dirty="0"/>
              <a:t>S</a:t>
            </a:r>
            <a:r>
              <a:rPr lang="en-US" sz="1400" dirty="0"/>
              <a:t>ervices</a:t>
            </a:r>
          </a:p>
        </p:txBody>
      </p:sp>
    </p:spTree>
    <p:extLst>
      <p:ext uri="{BB962C8B-B14F-4D97-AF65-F5344CB8AC3E}">
        <p14:creationId xmlns:p14="http://schemas.microsoft.com/office/powerpoint/2010/main" val="2768947413"/>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01 – Role-Based Access Control</a:t>
            </a:r>
            <a:endParaRPr lang="en-US" dirty="0"/>
          </a:p>
        </p:txBody>
      </p:sp>
      <p:sp>
        <p:nvSpPr>
          <p:cNvPr id="3" name="Rectangle 2">
            <a:extLst>
              <a:ext uri="{FF2B5EF4-FFF2-40B4-BE49-F238E27FC236}">
                <a16:creationId xmlns:a16="http://schemas.microsoft.com/office/drawing/2014/main" id="{76788D1C-84D0-450E-A8CA-AB50147A24E6}"/>
              </a:ext>
            </a:extLst>
          </p:cNvPr>
          <p:cNvSpPr/>
          <p:nvPr/>
        </p:nvSpPr>
        <p:spPr bwMode="auto">
          <a:xfrm>
            <a:off x="578709" y="1210924"/>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 the Portal to create a Senior Admins group with member Joseph Price. </a:t>
            </a:r>
          </a:p>
        </p:txBody>
      </p:sp>
      <p:sp>
        <p:nvSpPr>
          <p:cNvPr id="4" name="Rectangle 3">
            <a:extLst>
              <a:ext uri="{FF2B5EF4-FFF2-40B4-BE49-F238E27FC236}">
                <a16:creationId xmlns:a16="http://schemas.microsoft.com/office/drawing/2014/main" id="{35F5DDC6-178B-4892-A373-207F25A9700A}"/>
              </a:ext>
            </a:extLst>
          </p:cNvPr>
          <p:cNvSpPr/>
          <p:nvPr/>
        </p:nvSpPr>
        <p:spPr bwMode="auto">
          <a:xfrm>
            <a:off x="578709" y="2156365"/>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 PowerShell to create a Junior Admins group with member Isabel Garcia. </a:t>
            </a:r>
          </a:p>
        </p:txBody>
      </p:sp>
      <p:sp>
        <p:nvSpPr>
          <p:cNvPr id="5" name="Rectangle 4">
            <a:extLst>
              <a:ext uri="{FF2B5EF4-FFF2-40B4-BE49-F238E27FC236}">
                <a16:creationId xmlns:a16="http://schemas.microsoft.com/office/drawing/2014/main" id="{D537C707-D7F2-44AC-86AB-9F7AFB840B91}"/>
              </a:ext>
            </a:extLst>
          </p:cNvPr>
          <p:cNvSpPr/>
          <p:nvPr/>
        </p:nvSpPr>
        <p:spPr bwMode="auto">
          <a:xfrm>
            <a:off x="578709" y="3143085"/>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Use the CLI to create a Service Desk group with member Dylan Williams.  </a:t>
            </a:r>
          </a:p>
        </p:txBody>
      </p:sp>
      <p:sp>
        <p:nvSpPr>
          <p:cNvPr id="6" name="Rectangle 5">
            <a:extLst>
              <a:ext uri="{FF2B5EF4-FFF2-40B4-BE49-F238E27FC236}">
                <a16:creationId xmlns:a16="http://schemas.microsoft.com/office/drawing/2014/main" id="{4AC7A3A0-7686-46CC-93D9-62C6A8A6BCD6}"/>
              </a:ext>
            </a:extLst>
          </p:cNvPr>
          <p:cNvSpPr/>
          <p:nvPr/>
        </p:nvSpPr>
        <p:spPr bwMode="auto">
          <a:xfrm>
            <a:off x="578709" y="4186019"/>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Assign the Service Desk group Virtual Machine Contributor permissions. </a:t>
            </a:r>
          </a:p>
        </p:txBody>
      </p:sp>
      <p:grpSp>
        <p:nvGrpSpPr>
          <p:cNvPr id="26" name="Group 25" descr="Help desk levels including senior admins, junior admins, and service desk personnel who can mange virtual machines. ">
            <a:extLst>
              <a:ext uri="{FF2B5EF4-FFF2-40B4-BE49-F238E27FC236}">
                <a16:creationId xmlns:a16="http://schemas.microsoft.com/office/drawing/2014/main" id="{D0BDB609-EA8F-46D2-BC57-59EB6F6AA014}"/>
              </a:ext>
            </a:extLst>
          </p:cNvPr>
          <p:cNvGrpSpPr/>
          <p:nvPr/>
        </p:nvGrpSpPr>
        <p:grpSpPr>
          <a:xfrm>
            <a:off x="7986523" y="1494015"/>
            <a:ext cx="3111062" cy="4211579"/>
            <a:chOff x="8491658" y="1803794"/>
            <a:chExt cx="3111062" cy="4211579"/>
          </a:xfrm>
        </p:grpSpPr>
        <p:sp>
          <p:nvSpPr>
            <p:cNvPr id="9" name="Rectangle 8">
              <a:extLst>
                <a:ext uri="{FF2B5EF4-FFF2-40B4-BE49-F238E27FC236}">
                  <a16:creationId xmlns:a16="http://schemas.microsoft.com/office/drawing/2014/main" id="{466FFD6B-077C-42DF-BE17-F6E2E914BECC}"/>
                </a:ext>
              </a:extLst>
            </p:cNvPr>
            <p:cNvSpPr/>
            <p:nvPr/>
          </p:nvSpPr>
          <p:spPr bwMode="auto">
            <a:xfrm>
              <a:off x="8491658" y="1803794"/>
              <a:ext cx="3111062" cy="767255"/>
            </a:xfrm>
            <a:prstGeom prst="rect">
              <a:avLst/>
            </a:prstGeom>
            <a:solidFill>
              <a:schemeClr val="accent2">
                <a:lumMod val="10000"/>
                <a:lumOff val="9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Senior Admins</a:t>
              </a:r>
            </a:p>
          </p:txBody>
        </p:sp>
        <p:sp>
          <p:nvSpPr>
            <p:cNvPr id="13" name="Rectangle 12">
              <a:extLst>
                <a:ext uri="{FF2B5EF4-FFF2-40B4-BE49-F238E27FC236}">
                  <a16:creationId xmlns:a16="http://schemas.microsoft.com/office/drawing/2014/main" id="{7DD84FB4-DEDD-4037-9EDA-361B4F86DA13}"/>
                </a:ext>
              </a:extLst>
            </p:cNvPr>
            <p:cNvSpPr/>
            <p:nvPr/>
          </p:nvSpPr>
          <p:spPr bwMode="auto">
            <a:xfrm>
              <a:off x="8491658" y="2908742"/>
              <a:ext cx="3111062" cy="767255"/>
            </a:xfrm>
            <a:prstGeom prst="rect">
              <a:avLst/>
            </a:prstGeom>
            <a:solidFill>
              <a:schemeClr val="accent2">
                <a:lumMod val="10000"/>
                <a:lumOff val="9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Junior Admins</a:t>
              </a:r>
            </a:p>
          </p:txBody>
        </p:sp>
        <p:sp>
          <p:nvSpPr>
            <p:cNvPr id="15" name="Rectangle 14">
              <a:extLst>
                <a:ext uri="{FF2B5EF4-FFF2-40B4-BE49-F238E27FC236}">
                  <a16:creationId xmlns:a16="http://schemas.microsoft.com/office/drawing/2014/main" id="{27C68C08-5FA0-488B-80CF-2601C89E3A7B}"/>
                </a:ext>
              </a:extLst>
            </p:cNvPr>
            <p:cNvSpPr/>
            <p:nvPr/>
          </p:nvSpPr>
          <p:spPr bwMode="auto">
            <a:xfrm>
              <a:off x="8491658" y="4025943"/>
              <a:ext cx="3111062" cy="767255"/>
            </a:xfrm>
            <a:prstGeom prst="rect">
              <a:avLst/>
            </a:prstGeom>
            <a:solidFill>
              <a:schemeClr val="accent2">
                <a:lumMod val="10000"/>
                <a:lumOff val="9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000" dirty="0">
                  <a:solidFill>
                    <a:schemeClr val="tx1"/>
                  </a:solidFill>
                  <a:ea typeface="Segoe UI" pitchFamily="34" charset="0"/>
                  <a:cs typeface="Segoe UI" pitchFamily="34" charset="0"/>
                </a:rPr>
                <a:t>Service Desk</a:t>
              </a:r>
            </a:p>
          </p:txBody>
        </p:sp>
        <p:pic>
          <p:nvPicPr>
            <p:cNvPr id="17" name="Picture 16">
              <a:extLst>
                <a:ext uri="{FF2B5EF4-FFF2-40B4-BE49-F238E27FC236}">
                  <a16:creationId xmlns:a16="http://schemas.microsoft.com/office/drawing/2014/main" id="{298EDAD1-F70F-4447-91DC-01C24A146D77}"/>
                </a:ext>
              </a:extLst>
            </p:cNvPr>
            <p:cNvPicPr>
              <a:picLocks noChangeAspect="1"/>
            </p:cNvPicPr>
            <p:nvPr/>
          </p:nvPicPr>
          <p:blipFill>
            <a:blip r:embed="rId3"/>
            <a:stretch>
              <a:fillRect/>
            </a:stretch>
          </p:blipFill>
          <p:spPr>
            <a:xfrm>
              <a:off x="8957276" y="5320048"/>
              <a:ext cx="962025" cy="695325"/>
            </a:xfrm>
            <a:prstGeom prst="rect">
              <a:avLst/>
            </a:prstGeom>
          </p:spPr>
        </p:pic>
        <p:pic>
          <p:nvPicPr>
            <p:cNvPr id="19" name="Picture 18">
              <a:extLst>
                <a:ext uri="{FF2B5EF4-FFF2-40B4-BE49-F238E27FC236}">
                  <a16:creationId xmlns:a16="http://schemas.microsoft.com/office/drawing/2014/main" id="{31CBFE74-C466-4D13-B046-635173FFB5A7}"/>
                </a:ext>
              </a:extLst>
            </p:cNvPr>
            <p:cNvPicPr>
              <a:picLocks noChangeAspect="1"/>
            </p:cNvPicPr>
            <p:nvPr/>
          </p:nvPicPr>
          <p:blipFill>
            <a:blip r:embed="rId3"/>
            <a:stretch>
              <a:fillRect/>
            </a:stretch>
          </p:blipFill>
          <p:spPr>
            <a:xfrm>
              <a:off x="10047189" y="5320048"/>
              <a:ext cx="962025" cy="695325"/>
            </a:xfrm>
            <a:prstGeom prst="rect">
              <a:avLst/>
            </a:prstGeom>
          </p:spPr>
        </p:pic>
        <p:cxnSp>
          <p:nvCxnSpPr>
            <p:cNvPr id="21" name="Connector: Elbow 20">
              <a:extLst>
                <a:ext uri="{FF2B5EF4-FFF2-40B4-BE49-F238E27FC236}">
                  <a16:creationId xmlns:a16="http://schemas.microsoft.com/office/drawing/2014/main" id="{ED672B04-89CA-4151-BBAF-FF2FF09183D2}"/>
                </a:ext>
              </a:extLst>
            </p:cNvPr>
            <p:cNvCxnSpPr>
              <a:stCxn id="15" idx="2"/>
              <a:endCxn id="17" idx="0"/>
            </p:cNvCxnSpPr>
            <p:nvPr/>
          </p:nvCxnSpPr>
          <p:spPr>
            <a:xfrm rot="5400000">
              <a:off x="9479314" y="4752173"/>
              <a:ext cx="526850" cy="608900"/>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3" name="Connector: Elbow 22">
              <a:extLst>
                <a:ext uri="{FF2B5EF4-FFF2-40B4-BE49-F238E27FC236}">
                  <a16:creationId xmlns:a16="http://schemas.microsoft.com/office/drawing/2014/main" id="{03037521-1120-45ED-8146-1C6276F51497}"/>
                </a:ext>
              </a:extLst>
            </p:cNvPr>
            <p:cNvCxnSpPr>
              <a:cxnSpLocks/>
              <a:stCxn id="15" idx="2"/>
              <a:endCxn id="19" idx="0"/>
            </p:cNvCxnSpPr>
            <p:nvPr/>
          </p:nvCxnSpPr>
          <p:spPr>
            <a:xfrm rot="16200000" flipH="1">
              <a:off x="10024270" y="4816116"/>
              <a:ext cx="526850" cy="481013"/>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62A68563-21F6-4425-AF31-5D0357F8CBCE}"/>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873800944"/>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7189-C0B8-49ED-824C-3A36AFF6861F}"/>
              </a:ext>
            </a:extLst>
          </p:cNvPr>
          <p:cNvSpPr>
            <a:spLocks noGrp="1"/>
          </p:cNvSpPr>
          <p:nvPr>
            <p:ph type="title"/>
          </p:nvPr>
        </p:nvSpPr>
        <p:spPr/>
        <p:txBody>
          <a:bodyPr/>
          <a:lstStyle/>
          <a:p>
            <a:r>
              <a:rPr lang="en-US" dirty="0">
                <a:ea typeface="+mj-lt"/>
                <a:cs typeface="+mj-lt"/>
              </a:rPr>
              <a:t>Lab 01 – Role-Based Access Control</a:t>
            </a:r>
            <a:endParaRPr lang="fr-FR" dirty="0"/>
          </a:p>
        </p:txBody>
      </p:sp>
      <p:sp>
        <p:nvSpPr>
          <p:cNvPr id="4" name="Rectangle 3">
            <a:extLst>
              <a:ext uri="{FF2B5EF4-FFF2-40B4-BE49-F238E27FC236}">
                <a16:creationId xmlns:a16="http://schemas.microsoft.com/office/drawing/2014/main" id="{9D9A0EDA-69CA-443A-954B-11A5423D796E}"/>
              </a:ext>
            </a:extLst>
          </p:cNvPr>
          <p:cNvSpPr/>
          <p:nvPr/>
        </p:nvSpPr>
        <p:spPr bwMode="auto">
          <a:xfrm>
            <a:off x="531969" y="1919355"/>
            <a:ext cx="2823868" cy="210573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ED8C0E84-8C5D-444C-B1E3-700015F6438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67093" y="969255"/>
            <a:ext cx="658707" cy="658707"/>
          </a:xfrm>
          <a:prstGeom prst="rect">
            <a:avLst/>
          </a:prstGeom>
        </p:spPr>
      </p:pic>
      <p:pic>
        <p:nvPicPr>
          <p:cNvPr id="8" name="Graphic 7">
            <a:extLst>
              <a:ext uri="{FF2B5EF4-FFF2-40B4-BE49-F238E27FC236}">
                <a16:creationId xmlns:a16="http://schemas.microsoft.com/office/drawing/2014/main" id="{15562CFF-F7EC-43A1-92C6-72697700AE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66774" y="3059532"/>
            <a:ext cx="300935" cy="300935"/>
          </a:xfrm>
          <a:prstGeom prst="rect">
            <a:avLst/>
          </a:prstGeom>
        </p:spPr>
      </p:pic>
      <p:pic>
        <p:nvPicPr>
          <p:cNvPr id="10" name="Graphic 9">
            <a:extLst>
              <a:ext uri="{FF2B5EF4-FFF2-40B4-BE49-F238E27FC236}">
                <a16:creationId xmlns:a16="http://schemas.microsoft.com/office/drawing/2014/main" id="{673EC577-A5A1-42FD-9373-ED3DF16509E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8944" y="2418508"/>
            <a:ext cx="300935" cy="300935"/>
          </a:xfrm>
          <a:prstGeom prst="rect">
            <a:avLst/>
          </a:prstGeom>
        </p:spPr>
      </p:pic>
      <p:sp>
        <p:nvSpPr>
          <p:cNvPr id="12" name="TextBox 11">
            <a:extLst>
              <a:ext uri="{FF2B5EF4-FFF2-40B4-BE49-F238E27FC236}">
                <a16:creationId xmlns:a16="http://schemas.microsoft.com/office/drawing/2014/main" id="{B51F4261-FA72-4DD8-AA47-931E901EFEEC}"/>
              </a:ext>
            </a:extLst>
          </p:cNvPr>
          <p:cNvSpPr txBox="1"/>
          <p:nvPr/>
        </p:nvSpPr>
        <p:spPr>
          <a:xfrm>
            <a:off x="2033368" y="1521117"/>
            <a:ext cx="2506895"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Default Azure AD tenant</a:t>
            </a:r>
            <a:endParaRPr lang="fr-FR" sz="1400" b="1" dirty="0" err="1">
              <a:gradFill>
                <a:gsLst>
                  <a:gs pos="2917">
                    <a:schemeClr val="tx1"/>
                  </a:gs>
                  <a:gs pos="30000">
                    <a:schemeClr val="tx1"/>
                  </a:gs>
                </a:gsLst>
                <a:lin ang="5400000" scaled="0"/>
              </a:gradFill>
            </a:endParaRPr>
          </a:p>
        </p:txBody>
      </p:sp>
      <p:sp>
        <p:nvSpPr>
          <p:cNvPr id="14" name="TextBox 13">
            <a:extLst>
              <a:ext uri="{FF2B5EF4-FFF2-40B4-BE49-F238E27FC236}">
                <a16:creationId xmlns:a16="http://schemas.microsoft.com/office/drawing/2014/main" id="{07988FBE-543D-4D84-8DEF-62AD2C0EBDE0}"/>
              </a:ext>
            </a:extLst>
          </p:cNvPr>
          <p:cNvSpPr txBox="1"/>
          <p:nvPr/>
        </p:nvSpPr>
        <p:spPr>
          <a:xfrm>
            <a:off x="935436" y="3372607"/>
            <a:ext cx="1160512" cy="276999"/>
          </a:xfrm>
          <a:prstGeom prst="rect">
            <a:avLst/>
          </a:prstGeom>
          <a:noFill/>
        </p:spPr>
        <p:txBody>
          <a:bodyPr wrap="square">
            <a:spAutoFit/>
          </a:bodyPr>
          <a:lstStyle/>
          <a:p>
            <a:r>
              <a:rPr lang="fr-FR" sz="1200" b="1" dirty="0"/>
              <a:t>Joseph Price </a:t>
            </a:r>
          </a:p>
        </p:txBody>
      </p:sp>
      <p:sp>
        <p:nvSpPr>
          <p:cNvPr id="16" name="Rectangle: Rounded Corners 15">
            <a:extLst>
              <a:ext uri="{FF2B5EF4-FFF2-40B4-BE49-F238E27FC236}">
                <a16:creationId xmlns:a16="http://schemas.microsoft.com/office/drawing/2014/main" id="{082AA9E5-D8D5-4434-926B-F66B5BC24468}"/>
              </a:ext>
            </a:extLst>
          </p:cNvPr>
          <p:cNvSpPr/>
          <p:nvPr/>
        </p:nvSpPr>
        <p:spPr bwMode="auto">
          <a:xfrm>
            <a:off x="748425" y="2880771"/>
            <a:ext cx="1900746" cy="971131"/>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a:extLst>
              <a:ext uri="{FF2B5EF4-FFF2-40B4-BE49-F238E27FC236}">
                <a16:creationId xmlns:a16="http://schemas.microsoft.com/office/drawing/2014/main" id="{113F13C5-B106-4D7D-A9DA-E29244743BE7}"/>
              </a:ext>
            </a:extLst>
          </p:cNvPr>
          <p:cNvSpPr txBox="1"/>
          <p:nvPr/>
        </p:nvSpPr>
        <p:spPr>
          <a:xfrm>
            <a:off x="1120057" y="2247544"/>
            <a:ext cx="2735572" cy="704808"/>
          </a:xfrm>
          <a:prstGeom prst="rect">
            <a:avLst/>
          </a:prstGeom>
          <a:noFill/>
        </p:spPr>
        <p:txBody>
          <a:bodyPr wrap="square" lIns="182880" tIns="146304" rIns="182880" bIns="146304" rtlCol="0">
            <a:spAutoFit/>
          </a:bodyPr>
          <a:lstStyle/>
          <a:p>
            <a:pPr>
              <a:lnSpc>
                <a:spcPct val="90000"/>
              </a:lnSpc>
              <a:spcAft>
                <a:spcPts val="600"/>
              </a:spcAft>
            </a:pPr>
            <a:r>
              <a:rPr lang="en-US" sz="1200" b="1" dirty="0">
                <a:gradFill>
                  <a:gsLst>
                    <a:gs pos="2917">
                      <a:schemeClr val="tx1"/>
                    </a:gs>
                    <a:gs pos="30000">
                      <a:schemeClr val="tx1"/>
                    </a:gs>
                  </a:gsLst>
                  <a:lin ang="5400000" scaled="0"/>
                </a:gradFill>
              </a:rPr>
              <a:t>Senior Admins</a:t>
            </a:r>
          </a:p>
          <a:p>
            <a:pPr>
              <a:lnSpc>
                <a:spcPct val="90000"/>
              </a:lnSpc>
              <a:spcAft>
                <a:spcPts val="600"/>
              </a:spcAft>
            </a:pPr>
            <a:r>
              <a:rPr lang="en-US" sz="1200" b="1" dirty="0">
                <a:gradFill>
                  <a:gsLst>
                    <a:gs pos="2917">
                      <a:schemeClr val="tx1"/>
                    </a:gs>
                    <a:gs pos="30000">
                      <a:schemeClr val="tx1"/>
                    </a:gs>
                  </a:gsLst>
                  <a:lin ang="5400000" scaled="0"/>
                </a:gradFill>
              </a:rPr>
              <a:t>Membership type:</a:t>
            </a:r>
            <a:r>
              <a:rPr lang="en-US" sz="1200" dirty="0">
                <a:gradFill>
                  <a:gsLst>
                    <a:gs pos="2917">
                      <a:schemeClr val="tx1"/>
                    </a:gs>
                    <a:gs pos="30000">
                      <a:schemeClr val="tx1"/>
                    </a:gs>
                  </a:gsLst>
                  <a:lin ang="5400000" scaled="0"/>
                </a:gradFill>
              </a:rPr>
              <a:t> Assigned</a:t>
            </a:r>
            <a:endParaRPr lang="fr-FR" sz="1200" b="1" dirty="0" err="1">
              <a:gradFill>
                <a:gsLst>
                  <a:gs pos="2917">
                    <a:schemeClr val="tx1"/>
                  </a:gs>
                  <a:gs pos="30000">
                    <a:schemeClr val="tx1"/>
                  </a:gs>
                </a:gsLst>
                <a:lin ang="5400000" scaled="0"/>
              </a:gradFill>
            </a:endParaRPr>
          </a:p>
        </p:txBody>
      </p:sp>
      <p:sp>
        <p:nvSpPr>
          <p:cNvPr id="30" name="TextBox 29">
            <a:extLst>
              <a:ext uri="{FF2B5EF4-FFF2-40B4-BE49-F238E27FC236}">
                <a16:creationId xmlns:a16="http://schemas.microsoft.com/office/drawing/2014/main" id="{4D1BAC52-EB95-4728-8FB7-87BF7B180307}"/>
              </a:ext>
            </a:extLst>
          </p:cNvPr>
          <p:cNvSpPr txBox="1"/>
          <p:nvPr/>
        </p:nvSpPr>
        <p:spPr>
          <a:xfrm>
            <a:off x="1377015" y="2968954"/>
            <a:ext cx="111849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a:gradFill>
                  <a:gsLst>
                    <a:gs pos="2917">
                      <a:schemeClr val="tx1"/>
                    </a:gs>
                    <a:gs pos="30000">
                      <a:schemeClr val="tx1"/>
                    </a:gs>
                  </a:gsLst>
                  <a:lin ang="5400000" scaled="0"/>
                </a:gradFill>
              </a:rPr>
              <a:t>Cloud user</a:t>
            </a:r>
            <a:endParaRPr lang="fr-FR" sz="1200" dirty="0" err="1">
              <a:gradFill>
                <a:gsLst>
                  <a:gs pos="2917">
                    <a:schemeClr val="tx1"/>
                  </a:gs>
                  <a:gs pos="30000">
                    <a:schemeClr val="tx1"/>
                  </a:gs>
                </a:gsLst>
                <a:lin ang="5400000" scaled="0"/>
              </a:gradFill>
            </a:endParaRPr>
          </a:p>
        </p:txBody>
      </p:sp>
      <p:sp>
        <p:nvSpPr>
          <p:cNvPr id="34" name="TextBox 33">
            <a:extLst>
              <a:ext uri="{FF2B5EF4-FFF2-40B4-BE49-F238E27FC236}">
                <a16:creationId xmlns:a16="http://schemas.microsoft.com/office/drawing/2014/main" id="{55CE82DA-4252-4300-BEA1-6CA07CAE6AD3}"/>
              </a:ext>
            </a:extLst>
          </p:cNvPr>
          <p:cNvSpPr txBox="1"/>
          <p:nvPr/>
        </p:nvSpPr>
        <p:spPr>
          <a:xfrm>
            <a:off x="582774" y="1954996"/>
            <a:ext cx="1932555" cy="276999"/>
          </a:xfrm>
          <a:prstGeom prst="rect">
            <a:avLst/>
          </a:prstGeom>
          <a:noFill/>
        </p:spPr>
        <p:txBody>
          <a:bodyPr wrap="square">
            <a:spAutoFit/>
          </a:bodyPr>
          <a:lstStyle/>
          <a:p>
            <a:r>
              <a:rPr lang="fr-FR" sz="1200" b="1" dirty="0">
                <a:solidFill>
                  <a:srgbClr val="0070C0"/>
                </a:solidFill>
              </a:rPr>
              <a:t>Exercise1, Task1, Task2 </a:t>
            </a:r>
          </a:p>
        </p:txBody>
      </p:sp>
      <p:sp>
        <p:nvSpPr>
          <p:cNvPr id="54" name="Rectangle 53">
            <a:extLst>
              <a:ext uri="{FF2B5EF4-FFF2-40B4-BE49-F238E27FC236}">
                <a16:creationId xmlns:a16="http://schemas.microsoft.com/office/drawing/2014/main" id="{DBA008F5-6A5D-46DB-8862-1C078C7D6315}"/>
              </a:ext>
            </a:extLst>
          </p:cNvPr>
          <p:cNvSpPr/>
          <p:nvPr/>
        </p:nvSpPr>
        <p:spPr bwMode="auto">
          <a:xfrm>
            <a:off x="3693213" y="1919355"/>
            <a:ext cx="4281115" cy="210573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55" name="Graphic 54">
            <a:extLst>
              <a:ext uri="{FF2B5EF4-FFF2-40B4-BE49-F238E27FC236}">
                <a16:creationId xmlns:a16="http://schemas.microsoft.com/office/drawing/2014/main" id="{7FD7F714-E493-4E40-81E9-7C9E2FB99210}"/>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28019" y="3059532"/>
            <a:ext cx="300935" cy="300935"/>
          </a:xfrm>
          <a:prstGeom prst="rect">
            <a:avLst/>
          </a:prstGeom>
        </p:spPr>
      </p:pic>
      <p:pic>
        <p:nvPicPr>
          <p:cNvPr id="56" name="Graphic 55">
            <a:extLst>
              <a:ext uri="{FF2B5EF4-FFF2-40B4-BE49-F238E27FC236}">
                <a16:creationId xmlns:a16="http://schemas.microsoft.com/office/drawing/2014/main" id="{738AEB5C-2BCF-41AF-AEC2-058CFD3E0F3D}"/>
              </a:ext>
            </a:extLst>
          </p:cNvPr>
          <p:cNvPicPr>
            <a:picLocks noChangeAspect="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80189" y="2418508"/>
            <a:ext cx="300935" cy="300935"/>
          </a:xfrm>
          <a:prstGeom prst="rect">
            <a:avLst/>
          </a:prstGeom>
        </p:spPr>
      </p:pic>
      <p:sp>
        <p:nvSpPr>
          <p:cNvPr id="57" name="TextBox 56">
            <a:extLst>
              <a:ext uri="{FF2B5EF4-FFF2-40B4-BE49-F238E27FC236}">
                <a16:creationId xmlns:a16="http://schemas.microsoft.com/office/drawing/2014/main" id="{F56E6252-FCB7-4964-8969-001986734F87}"/>
              </a:ext>
            </a:extLst>
          </p:cNvPr>
          <p:cNvSpPr txBox="1"/>
          <p:nvPr/>
        </p:nvSpPr>
        <p:spPr>
          <a:xfrm>
            <a:off x="4096681" y="3372607"/>
            <a:ext cx="1160512" cy="276999"/>
          </a:xfrm>
          <a:prstGeom prst="rect">
            <a:avLst/>
          </a:prstGeom>
          <a:noFill/>
        </p:spPr>
        <p:txBody>
          <a:bodyPr wrap="square">
            <a:spAutoFit/>
          </a:bodyPr>
          <a:lstStyle/>
          <a:p>
            <a:r>
              <a:rPr lang="fr-FR" sz="1200" b="1" dirty="0"/>
              <a:t>Isabel Garcia</a:t>
            </a:r>
          </a:p>
        </p:txBody>
      </p:sp>
      <p:sp>
        <p:nvSpPr>
          <p:cNvPr id="58" name="Rectangle: Rounded Corners 57">
            <a:extLst>
              <a:ext uri="{FF2B5EF4-FFF2-40B4-BE49-F238E27FC236}">
                <a16:creationId xmlns:a16="http://schemas.microsoft.com/office/drawing/2014/main" id="{E9EA0DED-87AF-470B-B60A-87070611A276}"/>
              </a:ext>
            </a:extLst>
          </p:cNvPr>
          <p:cNvSpPr/>
          <p:nvPr/>
        </p:nvSpPr>
        <p:spPr bwMode="auto">
          <a:xfrm>
            <a:off x="3909670" y="2880771"/>
            <a:ext cx="1900746" cy="971131"/>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TextBox 58">
            <a:extLst>
              <a:ext uri="{FF2B5EF4-FFF2-40B4-BE49-F238E27FC236}">
                <a16:creationId xmlns:a16="http://schemas.microsoft.com/office/drawing/2014/main" id="{AC500CC5-49D5-4925-B760-1EFF4AD44318}"/>
              </a:ext>
            </a:extLst>
          </p:cNvPr>
          <p:cNvSpPr txBox="1"/>
          <p:nvPr/>
        </p:nvSpPr>
        <p:spPr>
          <a:xfrm>
            <a:off x="4281302" y="2247544"/>
            <a:ext cx="2452236" cy="704808"/>
          </a:xfrm>
          <a:prstGeom prst="rect">
            <a:avLst/>
          </a:prstGeom>
          <a:noFill/>
        </p:spPr>
        <p:txBody>
          <a:bodyPr wrap="square" lIns="182880" tIns="146304" rIns="182880" bIns="146304" rtlCol="0">
            <a:spAutoFit/>
          </a:bodyPr>
          <a:lstStyle/>
          <a:p>
            <a:pPr>
              <a:lnSpc>
                <a:spcPct val="90000"/>
              </a:lnSpc>
              <a:spcAft>
                <a:spcPts val="600"/>
              </a:spcAft>
            </a:pPr>
            <a:r>
              <a:rPr lang="en-US" sz="1200" b="1" dirty="0">
                <a:gradFill>
                  <a:gsLst>
                    <a:gs pos="2917">
                      <a:schemeClr val="tx1"/>
                    </a:gs>
                    <a:gs pos="30000">
                      <a:schemeClr val="tx1"/>
                    </a:gs>
                  </a:gsLst>
                  <a:lin ang="5400000" scaled="0"/>
                </a:gradFill>
              </a:rPr>
              <a:t>Junior Admins</a:t>
            </a:r>
          </a:p>
          <a:p>
            <a:pPr>
              <a:lnSpc>
                <a:spcPct val="90000"/>
              </a:lnSpc>
              <a:spcAft>
                <a:spcPts val="600"/>
              </a:spcAft>
            </a:pPr>
            <a:r>
              <a:rPr lang="en-US" sz="1200" b="1" dirty="0">
                <a:gradFill>
                  <a:gsLst>
                    <a:gs pos="2917">
                      <a:schemeClr val="tx1"/>
                    </a:gs>
                    <a:gs pos="30000">
                      <a:schemeClr val="tx1"/>
                    </a:gs>
                  </a:gsLst>
                  <a:lin ang="5400000" scaled="0"/>
                </a:gradFill>
              </a:rPr>
              <a:t>Membership type:</a:t>
            </a:r>
            <a:r>
              <a:rPr lang="en-US" sz="1200" dirty="0">
                <a:gradFill>
                  <a:gsLst>
                    <a:gs pos="2917">
                      <a:schemeClr val="tx1"/>
                    </a:gs>
                    <a:gs pos="30000">
                      <a:schemeClr val="tx1"/>
                    </a:gs>
                  </a:gsLst>
                  <a:lin ang="5400000" scaled="0"/>
                </a:gradFill>
              </a:rPr>
              <a:t> Assigned</a:t>
            </a:r>
            <a:endParaRPr lang="fr-FR" sz="1200" b="1" dirty="0" err="1">
              <a:gradFill>
                <a:gsLst>
                  <a:gs pos="2917">
                    <a:schemeClr val="tx1"/>
                  </a:gs>
                  <a:gs pos="30000">
                    <a:schemeClr val="tx1"/>
                  </a:gs>
                </a:gsLst>
                <a:lin ang="5400000" scaled="0"/>
              </a:gradFill>
            </a:endParaRPr>
          </a:p>
        </p:txBody>
      </p:sp>
      <p:sp>
        <p:nvSpPr>
          <p:cNvPr id="60" name="TextBox 59">
            <a:extLst>
              <a:ext uri="{FF2B5EF4-FFF2-40B4-BE49-F238E27FC236}">
                <a16:creationId xmlns:a16="http://schemas.microsoft.com/office/drawing/2014/main" id="{1FF3EE3A-C5F8-46A2-9158-63E652C7C666}"/>
              </a:ext>
            </a:extLst>
          </p:cNvPr>
          <p:cNvSpPr txBox="1"/>
          <p:nvPr/>
        </p:nvSpPr>
        <p:spPr>
          <a:xfrm>
            <a:off x="4538260" y="2968954"/>
            <a:ext cx="111849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a:gradFill>
                  <a:gsLst>
                    <a:gs pos="2917">
                      <a:schemeClr val="tx1"/>
                    </a:gs>
                    <a:gs pos="30000">
                      <a:schemeClr val="tx1"/>
                    </a:gs>
                  </a:gsLst>
                  <a:lin ang="5400000" scaled="0"/>
                </a:gradFill>
              </a:rPr>
              <a:t>Cloud user</a:t>
            </a:r>
            <a:endParaRPr lang="fr-FR" sz="1200" dirty="0" err="1">
              <a:gradFill>
                <a:gsLst>
                  <a:gs pos="2917">
                    <a:schemeClr val="tx1"/>
                  </a:gs>
                  <a:gs pos="30000">
                    <a:schemeClr val="tx1"/>
                  </a:gs>
                </a:gsLst>
                <a:lin ang="5400000" scaled="0"/>
              </a:gradFill>
            </a:endParaRPr>
          </a:p>
        </p:txBody>
      </p:sp>
      <p:sp>
        <p:nvSpPr>
          <p:cNvPr id="61" name="TextBox 60">
            <a:extLst>
              <a:ext uri="{FF2B5EF4-FFF2-40B4-BE49-F238E27FC236}">
                <a16:creationId xmlns:a16="http://schemas.microsoft.com/office/drawing/2014/main" id="{AE203A37-96DA-4F04-8B7A-C9E0383A2B7E}"/>
              </a:ext>
            </a:extLst>
          </p:cNvPr>
          <p:cNvSpPr txBox="1"/>
          <p:nvPr/>
        </p:nvSpPr>
        <p:spPr>
          <a:xfrm>
            <a:off x="3744019" y="1954996"/>
            <a:ext cx="1900745" cy="276999"/>
          </a:xfrm>
          <a:prstGeom prst="rect">
            <a:avLst/>
          </a:prstGeom>
          <a:noFill/>
        </p:spPr>
        <p:txBody>
          <a:bodyPr wrap="square">
            <a:spAutoFit/>
          </a:bodyPr>
          <a:lstStyle/>
          <a:p>
            <a:r>
              <a:rPr lang="fr-FR" sz="1200" b="1" dirty="0">
                <a:solidFill>
                  <a:srgbClr val="0070C0"/>
                </a:solidFill>
              </a:rPr>
              <a:t>Exercise2, Task1, Task2 </a:t>
            </a:r>
          </a:p>
        </p:txBody>
      </p:sp>
      <p:sp>
        <p:nvSpPr>
          <p:cNvPr id="62" name="Rectangle 61">
            <a:extLst>
              <a:ext uri="{FF2B5EF4-FFF2-40B4-BE49-F238E27FC236}">
                <a16:creationId xmlns:a16="http://schemas.microsoft.com/office/drawing/2014/main" id="{DABE3A0A-70A1-42CD-8B14-2AB7C8E80A10}"/>
              </a:ext>
            </a:extLst>
          </p:cNvPr>
          <p:cNvSpPr/>
          <p:nvPr/>
        </p:nvSpPr>
        <p:spPr bwMode="auto">
          <a:xfrm>
            <a:off x="1554345" y="4373642"/>
            <a:ext cx="3327436" cy="210573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3" name="Graphic 62">
            <a:extLst>
              <a:ext uri="{FF2B5EF4-FFF2-40B4-BE49-F238E27FC236}">
                <a16:creationId xmlns:a16="http://schemas.microsoft.com/office/drawing/2014/main" id="{56369218-510D-417E-8811-F8794668E540}"/>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89150" y="5513819"/>
            <a:ext cx="300935" cy="300935"/>
          </a:xfrm>
          <a:prstGeom prst="rect">
            <a:avLst/>
          </a:prstGeom>
        </p:spPr>
      </p:pic>
      <p:pic>
        <p:nvPicPr>
          <p:cNvPr id="64" name="Graphic 63">
            <a:extLst>
              <a:ext uri="{FF2B5EF4-FFF2-40B4-BE49-F238E27FC236}">
                <a16:creationId xmlns:a16="http://schemas.microsoft.com/office/drawing/2014/main" id="{DEC5B1C0-1466-4AAA-ADA6-076C20F23ACE}"/>
              </a:ext>
            </a:extLst>
          </p:cNvPr>
          <p:cNvPicPr>
            <a:picLocks noChangeAspect="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941320" y="4872795"/>
            <a:ext cx="300935" cy="300935"/>
          </a:xfrm>
          <a:prstGeom prst="rect">
            <a:avLst/>
          </a:prstGeom>
        </p:spPr>
      </p:pic>
      <p:sp>
        <p:nvSpPr>
          <p:cNvPr id="65" name="TextBox 64">
            <a:extLst>
              <a:ext uri="{FF2B5EF4-FFF2-40B4-BE49-F238E27FC236}">
                <a16:creationId xmlns:a16="http://schemas.microsoft.com/office/drawing/2014/main" id="{BB90D6E0-10AD-4E02-A487-2B96D69E0110}"/>
              </a:ext>
            </a:extLst>
          </p:cNvPr>
          <p:cNvSpPr txBox="1"/>
          <p:nvPr/>
        </p:nvSpPr>
        <p:spPr>
          <a:xfrm>
            <a:off x="1957811" y="5826894"/>
            <a:ext cx="1368503" cy="276999"/>
          </a:xfrm>
          <a:prstGeom prst="rect">
            <a:avLst/>
          </a:prstGeom>
          <a:noFill/>
        </p:spPr>
        <p:txBody>
          <a:bodyPr wrap="square">
            <a:spAutoFit/>
          </a:bodyPr>
          <a:lstStyle/>
          <a:p>
            <a:r>
              <a:rPr lang="fr-FR" sz="1200" b="1" dirty="0"/>
              <a:t>Dylan Williams</a:t>
            </a:r>
          </a:p>
        </p:txBody>
      </p:sp>
      <p:sp>
        <p:nvSpPr>
          <p:cNvPr id="66" name="Rectangle: Rounded Corners 65">
            <a:extLst>
              <a:ext uri="{FF2B5EF4-FFF2-40B4-BE49-F238E27FC236}">
                <a16:creationId xmlns:a16="http://schemas.microsoft.com/office/drawing/2014/main" id="{EBD0C5F6-FC45-4112-BAC2-421ED0C91F48}"/>
              </a:ext>
            </a:extLst>
          </p:cNvPr>
          <p:cNvSpPr/>
          <p:nvPr/>
        </p:nvSpPr>
        <p:spPr bwMode="auto">
          <a:xfrm>
            <a:off x="1770801" y="5335058"/>
            <a:ext cx="1900746" cy="971131"/>
          </a:xfrm>
          <a:prstGeom prst="round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TextBox 66">
            <a:extLst>
              <a:ext uri="{FF2B5EF4-FFF2-40B4-BE49-F238E27FC236}">
                <a16:creationId xmlns:a16="http://schemas.microsoft.com/office/drawing/2014/main" id="{DE324E32-BA38-4CE0-A50E-3886E9678CA5}"/>
              </a:ext>
            </a:extLst>
          </p:cNvPr>
          <p:cNvSpPr txBox="1"/>
          <p:nvPr/>
        </p:nvSpPr>
        <p:spPr>
          <a:xfrm>
            <a:off x="2142433" y="4701831"/>
            <a:ext cx="2452236" cy="704808"/>
          </a:xfrm>
          <a:prstGeom prst="rect">
            <a:avLst/>
          </a:prstGeom>
          <a:noFill/>
        </p:spPr>
        <p:txBody>
          <a:bodyPr wrap="square" lIns="182880" tIns="146304" rIns="182880" bIns="146304" rtlCol="0">
            <a:spAutoFit/>
          </a:bodyPr>
          <a:lstStyle/>
          <a:p>
            <a:pPr>
              <a:lnSpc>
                <a:spcPct val="90000"/>
              </a:lnSpc>
              <a:spcAft>
                <a:spcPts val="600"/>
              </a:spcAft>
            </a:pPr>
            <a:r>
              <a:rPr lang="en-US" sz="1200" b="1" dirty="0">
                <a:gradFill>
                  <a:gsLst>
                    <a:gs pos="2917">
                      <a:schemeClr val="tx1"/>
                    </a:gs>
                    <a:gs pos="30000">
                      <a:schemeClr val="tx1"/>
                    </a:gs>
                  </a:gsLst>
                  <a:lin ang="5400000" scaled="0"/>
                </a:gradFill>
              </a:rPr>
              <a:t>Service Desk</a:t>
            </a:r>
          </a:p>
          <a:p>
            <a:pPr>
              <a:lnSpc>
                <a:spcPct val="90000"/>
              </a:lnSpc>
              <a:spcAft>
                <a:spcPts val="600"/>
              </a:spcAft>
            </a:pPr>
            <a:r>
              <a:rPr lang="en-US" sz="1200" b="1" dirty="0">
                <a:gradFill>
                  <a:gsLst>
                    <a:gs pos="2917">
                      <a:schemeClr val="tx1"/>
                    </a:gs>
                    <a:gs pos="30000">
                      <a:schemeClr val="tx1"/>
                    </a:gs>
                  </a:gsLst>
                  <a:lin ang="5400000" scaled="0"/>
                </a:gradFill>
              </a:rPr>
              <a:t>Membership type:</a:t>
            </a:r>
            <a:r>
              <a:rPr lang="en-US" sz="1200" dirty="0">
                <a:gradFill>
                  <a:gsLst>
                    <a:gs pos="2917">
                      <a:schemeClr val="tx1"/>
                    </a:gs>
                    <a:gs pos="30000">
                      <a:schemeClr val="tx1"/>
                    </a:gs>
                  </a:gsLst>
                  <a:lin ang="5400000" scaled="0"/>
                </a:gradFill>
              </a:rPr>
              <a:t> Assigned</a:t>
            </a:r>
            <a:endParaRPr lang="fr-FR" sz="1200" b="1" dirty="0" err="1">
              <a:gradFill>
                <a:gsLst>
                  <a:gs pos="2917">
                    <a:schemeClr val="tx1"/>
                  </a:gs>
                  <a:gs pos="30000">
                    <a:schemeClr val="tx1"/>
                  </a:gs>
                </a:gsLst>
                <a:lin ang="5400000" scaled="0"/>
              </a:gradFill>
            </a:endParaRPr>
          </a:p>
        </p:txBody>
      </p:sp>
      <p:sp>
        <p:nvSpPr>
          <p:cNvPr id="68" name="TextBox 67">
            <a:extLst>
              <a:ext uri="{FF2B5EF4-FFF2-40B4-BE49-F238E27FC236}">
                <a16:creationId xmlns:a16="http://schemas.microsoft.com/office/drawing/2014/main" id="{92DF3B63-2B42-42A3-B9FB-B79C54D66016}"/>
              </a:ext>
            </a:extLst>
          </p:cNvPr>
          <p:cNvSpPr txBox="1"/>
          <p:nvPr/>
        </p:nvSpPr>
        <p:spPr>
          <a:xfrm>
            <a:off x="2399391" y="5423241"/>
            <a:ext cx="111849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a:gradFill>
                  <a:gsLst>
                    <a:gs pos="2917">
                      <a:schemeClr val="tx1"/>
                    </a:gs>
                    <a:gs pos="30000">
                      <a:schemeClr val="tx1"/>
                    </a:gs>
                  </a:gsLst>
                  <a:lin ang="5400000" scaled="0"/>
                </a:gradFill>
              </a:rPr>
              <a:t>Cloud user</a:t>
            </a:r>
            <a:endParaRPr lang="fr-FR" sz="1200" dirty="0" err="1">
              <a:gradFill>
                <a:gsLst>
                  <a:gs pos="2917">
                    <a:schemeClr val="tx1"/>
                  </a:gs>
                  <a:gs pos="30000">
                    <a:schemeClr val="tx1"/>
                  </a:gs>
                </a:gsLst>
                <a:lin ang="5400000" scaled="0"/>
              </a:gradFill>
            </a:endParaRPr>
          </a:p>
        </p:txBody>
      </p:sp>
      <p:sp>
        <p:nvSpPr>
          <p:cNvPr id="69" name="TextBox 68">
            <a:extLst>
              <a:ext uri="{FF2B5EF4-FFF2-40B4-BE49-F238E27FC236}">
                <a16:creationId xmlns:a16="http://schemas.microsoft.com/office/drawing/2014/main" id="{8963AFE6-37B5-4DBD-898C-D48A3A1ED9B8}"/>
              </a:ext>
            </a:extLst>
          </p:cNvPr>
          <p:cNvSpPr txBox="1"/>
          <p:nvPr/>
        </p:nvSpPr>
        <p:spPr>
          <a:xfrm>
            <a:off x="1605150" y="4409283"/>
            <a:ext cx="1900745" cy="276999"/>
          </a:xfrm>
          <a:prstGeom prst="rect">
            <a:avLst/>
          </a:prstGeom>
          <a:noFill/>
        </p:spPr>
        <p:txBody>
          <a:bodyPr wrap="square">
            <a:spAutoFit/>
          </a:bodyPr>
          <a:lstStyle/>
          <a:p>
            <a:r>
              <a:rPr lang="fr-FR" sz="1200" b="1" dirty="0">
                <a:solidFill>
                  <a:srgbClr val="0070C0"/>
                </a:solidFill>
              </a:rPr>
              <a:t>Exercise3, Task1, Task2 </a:t>
            </a:r>
          </a:p>
        </p:txBody>
      </p:sp>
      <p:pic>
        <p:nvPicPr>
          <p:cNvPr id="71" name="Graphic 70">
            <a:extLst>
              <a:ext uri="{FF2B5EF4-FFF2-40B4-BE49-F238E27FC236}">
                <a16:creationId xmlns:a16="http://schemas.microsoft.com/office/drawing/2014/main" id="{0920D70D-249B-4FB4-9414-9EAB235F26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48827" y="1952510"/>
            <a:ext cx="321437" cy="321437"/>
          </a:xfrm>
          <a:prstGeom prst="rect">
            <a:avLst/>
          </a:prstGeom>
        </p:spPr>
      </p:pic>
      <p:pic>
        <p:nvPicPr>
          <p:cNvPr id="72" name="Graphic 71">
            <a:extLst>
              <a:ext uri="{FF2B5EF4-FFF2-40B4-BE49-F238E27FC236}">
                <a16:creationId xmlns:a16="http://schemas.microsoft.com/office/drawing/2014/main" id="{C3FEA12B-B171-4EAE-AC04-CABF8E85F3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50347" y="4379057"/>
            <a:ext cx="321437" cy="321437"/>
          </a:xfrm>
          <a:prstGeom prst="rect">
            <a:avLst/>
          </a:prstGeom>
        </p:spPr>
      </p:pic>
      <p:sp>
        <p:nvSpPr>
          <p:cNvPr id="81" name="Rectangle 80">
            <a:extLst>
              <a:ext uri="{FF2B5EF4-FFF2-40B4-BE49-F238E27FC236}">
                <a16:creationId xmlns:a16="http://schemas.microsoft.com/office/drawing/2014/main" id="{3E68D868-C705-478C-95F9-633B03DE57BA}"/>
              </a:ext>
            </a:extLst>
          </p:cNvPr>
          <p:cNvSpPr/>
          <p:nvPr/>
        </p:nvSpPr>
        <p:spPr bwMode="auto">
          <a:xfrm>
            <a:off x="7946502" y="4353279"/>
            <a:ext cx="2823868" cy="127379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4" name="Graphic 73">
            <a:extLst>
              <a:ext uri="{FF2B5EF4-FFF2-40B4-BE49-F238E27FC236}">
                <a16:creationId xmlns:a16="http://schemas.microsoft.com/office/drawing/2014/main" id="{99CA6600-9446-4C68-9237-2D0CC47FE80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12643" y="4756564"/>
            <a:ext cx="383916" cy="383916"/>
          </a:xfrm>
          <a:prstGeom prst="rect">
            <a:avLst/>
          </a:prstGeom>
        </p:spPr>
      </p:pic>
      <p:sp>
        <p:nvSpPr>
          <p:cNvPr id="76" name="TextBox 75">
            <a:extLst>
              <a:ext uri="{FF2B5EF4-FFF2-40B4-BE49-F238E27FC236}">
                <a16:creationId xmlns:a16="http://schemas.microsoft.com/office/drawing/2014/main" id="{3CD9FC49-8AF1-4D7C-B712-C3220A435FC6}"/>
              </a:ext>
            </a:extLst>
          </p:cNvPr>
          <p:cNvSpPr txBox="1"/>
          <p:nvPr/>
        </p:nvSpPr>
        <p:spPr>
          <a:xfrm>
            <a:off x="8696559" y="4810022"/>
            <a:ext cx="1323754" cy="276999"/>
          </a:xfrm>
          <a:prstGeom prst="rect">
            <a:avLst/>
          </a:prstGeom>
          <a:noFill/>
        </p:spPr>
        <p:txBody>
          <a:bodyPr wrap="square">
            <a:spAutoFit/>
          </a:bodyPr>
          <a:lstStyle/>
          <a:p>
            <a:r>
              <a:rPr lang="fr-FR" sz="1200" b="1" dirty="0"/>
              <a:t>AZ500Lab01</a:t>
            </a:r>
          </a:p>
        </p:txBody>
      </p:sp>
      <p:sp>
        <p:nvSpPr>
          <p:cNvPr id="82" name="TextBox 81">
            <a:extLst>
              <a:ext uri="{FF2B5EF4-FFF2-40B4-BE49-F238E27FC236}">
                <a16:creationId xmlns:a16="http://schemas.microsoft.com/office/drawing/2014/main" id="{AB173A0B-E51D-4623-B31C-25B69948A12A}"/>
              </a:ext>
            </a:extLst>
          </p:cNvPr>
          <p:cNvSpPr txBox="1"/>
          <p:nvPr/>
        </p:nvSpPr>
        <p:spPr>
          <a:xfrm>
            <a:off x="7974329" y="4367862"/>
            <a:ext cx="1900745" cy="276999"/>
          </a:xfrm>
          <a:prstGeom prst="rect">
            <a:avLst/>
          </a:prstGeom>
          <a:noFill/>
        </p:spPr>
        <p:txBody>
          <a:bodyPr wrap="square">
            <a:spAutoFit/>
          </a:bodyPr>
          <a:lstStyle/>
          <a:p>
            <a:r>
              <a:rPr lang="fr-FR" sz="1200" b="1" dirty="0">
                <a:solidFill>
                  <a:srgbClr val="0070C0"/>
                </a:solidFill>
              </a:rPr>
              <a:t>Exercise4, Task1</a:t>
            </a:r>
          </a:p>
        </p:txBody>
      </p:sp>
      <p:sp>
        <p:nvSpPr>
          <p:cNvPr id="84" name="Rectangle 83">
            <a:extLst>
              <a:ext uri="{FF2B5EF4-FFF2-40B4-BE49-F238E27FC236}">
                <a16:creationId xmlns:a16="http://schemas.microsoft.com/office/drawing/2014/main" id="{F7EABA59-DE55-4CFB-8D61-BF4782E5B712}"/>
              </a:ext>
            </a:extLst>
          </p:cNvPr>
          <p:cNvSpPr/>
          <p:nvPr/>
        </p:nvSpPr>
        <p:spPr bwMode="auto">
          <a:xfrm>
            <a:off x="5017198" y="4186418"/>
            <a:ext cx="2823868" cy="144066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0" name="Picture 79">
            <a:extLst>
              <a:ext uri="{FF2B5EF4-FFF2-40B4-BE49-F238E27FC236}">
                <a16:creationId xmlns:a16="http://schemas.microsoft.com/office/drawing/2014/main" id="{748D0AE0-6AF5-4F1E-95B2-80CEAC002A72}"/>
              </a:ext>
            </a:extLst>
          </p:cNvPr>
          <p:cNvPicPr>
            <a:picLocks noChangeAspect="1"/>
          </p:cNvPicPr>
          <p:nvPr/>
        </p:nvPicPr>
        <p:blipFill>
          <a:blip r:embed="rId12"/>
          <a:stretch>
            <a:fillRect/>
          </a:stretch>
        </p:blipFill>
        <p:spPr>
          <a:xfrm>
            <a:off x="6169359" y="4604440"/>
            <a:ext cx="433754" cy="411163"/>
          </a:xfrm>
          <a:prstGeom prst="rect">
            <a:avLst/>
          </a:prstGeom>
        </p:spPr>
      </p:pic>
      <p:sp>
        <p:nvSpPr>
          <p:cNvPr id="83" name="TextBox 82">
            <a:extLst>
              <a:ext uri="{FF2B5EF4-FFF2-40B4-BE49-F238E27FC236}">
                <a16:creationId xmlns:a16="http://schemas.microsoft.com/office/drawing/2014/main" id="{CB4AF277-6AE1-41D2-A076-AC845DC73F86}"/>
              </a:ext>
            </a:extLst>
          </p:cNvPr>
          <p:cNvSpPr txBox="1"/>
          <p:nvPr/>
        </p:nvSpPr>
        <p:spPr>
          <a:xfrm>
            <a:off x="5777077" y="4991349"/>
            <a:ext cx="1323754" cy="461665"/>
          </a:xfrm>
          <a:prstGeom prst="rect">
            <a:avLst/>
          </a:prstGeom>
          <a:noFill/>
        </p:spPr>
        <p:txBody>
          <a:bodyPr wrap="square">
            <a:spAutoFit/>
          </a:bodyPr>
          <a:lstStyle/>
          <a:p>
            <a:pPr algn="ctr"/>
            <a:r>
              <a:rPr lang="fr-FR" sz="1200" b="1" dirty="0"/>
              <a:t>Virtual Machine </a:t>
            </a:r>
            <a:r>
              <a:rPr lang="fr-FR" sz="1200" b="1" dirty="0" err="1"/>
              <a:t>Contributor</a:t>
            </a:r>
            <a:r>
              <a:rPr lang="fr-FR" sz="1200" b="1" dirty="0"/>
              <a:t> </a:t>
            </a:r>
          </a:p>
        </p:txBody>
      </p:sp>
      <p:cxnSp>
        <p:nvCxnSpPr>
          <p:cNvPr id="86" name="Straight Arrow Connector 85">
            <a:extLst>
              <a:ext uri="{FF2B5EF4-FFF2-40B4-BE49-F238E27FC236}">
                <a16:creationId xmlns:a16="http://schemas.microsoft.com/office/drawing/2014/main" id="{46C52F45-BCD0-43B1-8051-27B247802B4B}"/>
              </a:ext>
            </a:extLst>
          </p:cNvPr>
          <p:cNvCxnSpPr>
            <a:cxnSpLocks/>
          </p:cNvCxnSpPr>
          <p:nvPr/>
        </p:nvCxnSpPr>
        <p:spPr>
          <a:xfrm>
            <a:off x="3355837" y="4911286"/>
            <a:ext cx="2616648"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B73F4361-BD3B-4677-8059-308C1FC346DD}"/>
              </a:ext>
            </a:extLst>
          </p:cNvPr>
          <p:cNvCxnSpPr>
            <a:cxnSpLocks/>
          </p:cNvCxnSpPr>
          <p:nvPr/>
        </p:nvCxnSpPr>
        <p:spPr>
          <a:xfrm>
            <a:off x="6733538" y="4911286"/>
            <a:ext cx="1463473"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BE3449A4-FD5F-4B03-85A0-3D5EFC06F4D7}"/>
              </a:ext>
            </a:extLst>
          </p:cNvPr>
          <p:cNvSpPr txBox="1"/>
          <p:nvPr/>
        </p:nvSpPr>
        <p:spPr>
          <a:xfrm>
            <a:off x="5040090" y="4237282"/>
            <a:ext cx="1900745" cy="276999"/>
          </a:xfrm>
          <a:prstGeom prst="rect">
            <a:avLst/>
          </a:prstGeom>
          <a:noFill/>
        </p:spPr>
        <p:txBody>
          <a:bodyPr wrap="square">
            <a:spAutoFit/>
          </a:bodyPr>
          <a:lstStyle/>
          <a:p>
            <a:r>
              <a:rPr lang="fr-FR" sz="1200" b="1" dirty="0">
                <a:solidFill>
                  <a:srgbClr val="0070C0"/>
                </a:solidFill>
              </a:rPr>
              <a:t>Exercise4, Task2</a:t>
            </a:r>
          </a:p>
        </p:txBody>
      </p:sp>
      <p:sp>
        <p:nvSpPr>
          <p:cNvPr id="41" name="TextBox 40">
            <a:extLst>
              <a:ext uri="{FF2B5EF4-FFF2-40B4-BE49-F238E27FC236}">
                <a16:creationId xmlns:a16="http://schemas.microsoft.com/office/drawing/2014/main" id="{14618E24-E6D5-4D31-B84B-1148BE401A93}"/>
              </a:ext>
            </a:extLst>
          </p:cNvPr>
          <p:cNvSpPr txBox="1"/>
          <p:nvPr/>
        </p:nvSpPr>
        <p:spPr>
          <a:xfrm>
            <a:off x="6940835" y="1952510"/>
            <a:ext cx="1517724" cy="276999"/>
          </a:xfrm>
          <a:prstGeom prst="rect">
            <a:avLst/>
          </a:prstGeom>
          <a:noFill/>
        </p:spPr>
        <p:txBody>
          <a:bodyPr wrap="square">
            <a:spAutoFit/>
          </a:bodyPr>
          <a:lstStyle/>
          <a:p>
            <a:r>
              <a:rPr lang="fr-FR" sz="1200" b="1" dirty="0"/>
              <a:t>PowerShell</a:t>
            </a:r>
          </a:p>
        </p:txBody>
      </p:sp>
      <p:sp>
        <p:nvSpPr>
          <p:cNvPr id="43" name="TextBox 42">
            <a:extLst>
              <a:ext uri="{FF2B5EF4-FFF2-40B4-BE49-F238E27FC236}">
                <a16:creationId xmlns:a16="http://schemas.microsoft.com/office/drawing/2014/main" id="{CBB3239C-48B9-403C-B36E-490880C9961D}"/>
              </a:ext>
            </a:extLst>
          </p:cNvPr>
          <p:cNvSpPr txBox="1"/>
          <p:nvPr/>
        </p:nvSpPr>
        <p:spPr>
          <a:xfrm>
            <a:off x="4458165" y="4388134"/>
            <a:ext cx="405901" cy="276999"/>
          </a:xfrm>
          <a:prstGeom prst="rect">
            <a:avLst/>
          </a:prstGeom>
          <a:noFill/>
        </p:spPr>
        <p:txBody>
          <a:bodyPr wrap="square">
            <a:spAutoFit/>
          </a:bodyPr>
          <a:lstStyle/>
          <a:p>
            <a:r>
              <a:rPr lang="fr-FR" sz="1200" b="1" dirty="0"/>
              <a:t>CLI</a:t>
            </a:r>
          </a:p>
        </p:txBody>
      </p:sp>
    </p:spTree>
    <p:extLst>
      <p:ext uri="{BB962C8B-B14F-4D97-AF65-F5344CB8AC3E}">
        <p14:creationId xmlns:p14="http://schemas.microsoft.com/office/powerpoint/2010/main" val="4032409186"/>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02 – Azure Policy</a:t>
            </a:r>
          </a:p>
        </p:txBody>
      </p:sp>
      <p:sp>
        <p:nvSpPr>
          <p:cNvPr id="4" name="Rectangle 3">
            <a:extLst>
              <a:ext uri="{FF2B5EF4-FFF2-40B4-BE49-F238E27FC236}">
                <a16:creationId xmlns:a16="http://schemas.microsoft.com/office/drawing/2014/main" id="{FD531DEB-B514-42AA-A02B-19C44CDCD79E}"/>
              </a:ext>
            </a:extLst>
          </p:cNvPr>
          <p:cNvSpPr/>
          <p:nvPr/>
        </p:nvSpPr>
        <p:spPr bwMode="auto">
          <a:xfrm>
            <a:off x="578709" y="1210924"/>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an Allowed Locations policy that ensures resources are only created in a specific region.</a:t>
            </a:r>
          </a:p>
        </p:txBody>
      </p:sp>
      <p:sp>
        <p:nvSpPr>
          <p:cNvPr id="5" name="Rectangle 4">
            <a:extLst>
              <a:ext uri="{FF2B5EF4-FFF2-40B4-BE49-F238E27FC236}">
                <a16:creationId xmlns:a16="http://schemas.microsoft.com/office/drawing/2014/main" id="{487DAA5D-2EF3-4568-B2CE-DBAE99E50662}"/>
              </a:ext>
            </a:extLst>
          </p:cNvPr>
          <p:cNvSpPr/>
          <p:nvPr/>
        </p:nvSpPr>
        <p:spPr bwMode="auto">
          <a:xfrm>
            <a:off x="578709" y="2141117"/>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Test to ensure resources are only created in the Allowed Location.</a:t>
            </a:r>
          </a:p>
        </p:txBody>
      </p:sp>
      <p:grpSp>
        <p:nvGrpSpPr>
          <p:cNvPr id="29" name="Group 28" descr="A virtual network in a resource group is allowed in one location but not in another. ">
            <a:extLst>
              <a:ext uri="{FF2B5EF4-FFF2-40B4-BE49-F238E27FC236}">
                <a16:creationId xmlns:a16="http://schemas.microsoft.com/office/drawing/2014/main" id="{C0BC74D5-2E2C-4000-810B-FB740578A398}"/>
              </a:ext>
            </a:extLst>
          </p:cNvPr>
          <p:cNvGrpSpPr/>
          <p:nvPr/>
        </p:nvGrpSpPr>
        <p:grpSpPr>
          <a:xfrm>
            <a:off x="7400041" y="1868480"/>
            <a:ext cx="4283508" cy="3121039"/>
            <a:chOff x="7435527" y="1415339"/>
            <a:chExt cx="4283508" cy="3121039"/>
          </a:xfrm>
        </p:grpSpPr>
        <p:sp>
          <p:nvSpPr>
            <p:cNvPr id="6" name="Rectangle 5">
              <a:extLst>
                <a:ext uri="{FF2B5EF4-FFF2-40B4-BE49-F238E27FC236}">
                  <a16:creationId xmlns:a16="http://schemas.microsoft.com/office/drawing/2014/main" id="{927FD9E6-7A7D-40B1-A412-79E84529179E}"/>
                </a:ext>
              </a:extLst>
            </p:cNvPr>
            <p:cNvSpPr/>
            <p:nvPr/>
          </p:nvSpPr>
          <p:spPr>
            <a:xfrm>
              <a:off x="7435527" y="1872539"/>
              <a:ext cx="2506861" cy="25830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C617133-6D07-4A16-A315-03B54DF58C8E}"/>
                </a:ext>
              </a:extLst>
            </p:cNvPr>
            <p:cNvSpPr/>
            <p:nvPr/>
          </p:nvSpPr>
          <p:spPr>
            <a:xfrm>
              <a:off x="7973785" y="1689528"/>
              <a:ext cx="1411696" cy="363946"/>
            </a:xfrm>
            <a:prstGeom prst="rect">
              <a:avLst/>
            </a:prstGeom>
            <a:solidFill>
              <a:schemeClr val="bg1"/>
            </a:solidFill>
          </p:spPr>
          <p:txBody>
            <a:bodyPr wrap="square">
              <a:spAutoFit/>
            </a:bodyPr>
            <a:lstStyle/>
            <a:p>
              <a:r>
                <a:rPr lang="en-US" dirty="0"/>
                <a:t>Subscription</a:t>
              </a:r>
            </a:p>
          </p:txBody>
        </p:sp>
        <p:sp>
          <p:nvSpPr>
            <p:cNvPr id="8" name="Rectangle 7">
              <a:extLst>
                <a:ext uri="{FF2B5EF4-FFF2-40B4-BE49-F238E27FC236}">
                  <a16:creationId xmlns:a16="http://schemas.microsoft.com/office/drawing/2014/main" id="{BDF252C2-B5D5-4522-BFE8-5851B052B272}"/>
                </a:ext>
              </a:extLst>
            </p:cNvPr>
            <p:cNvSpPr/>
            <p:nvPr/>
          </p:nvSpPr>
          <p:spPr>
            <a:xfrm>
              <a:off x="7735614" y="2301995"/>
              <a:ext cx="1720705" cy="13048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37CD215-6F6C-400D-8704-0E2DE4100D4E}"/>
                </a:ext>
              </a:extLst>
            </p:cNvPr>
            <p:cNvSpPr/>
            <p:nvPr/>
          </p:nvSpPr>
          <p:spPr>
            <a:xfrm>
              <a:off x="7735614" y="3667231"/>
              <a:ext cx="1888038" cy="363946"/>
            </a:xfrm>
            <a:prstGeom prst="rect">
              <a:avLst/>
            </a:prstGeom>
          </p:spPr>
          <p:txBody>
            <a:bodyPr wrap="square">
              <a:spAutoFit/>
            </a:bodyPr>
            <a:lstStyle/>
            <a:p>
              <a:r>
                <a:rPr lang="en-US" dirty="0"/>
                <a:t>Resource Group</a:t>
              </a:r>
            </a:p>
          </p:txBody>
        </p:sp>
        <p:pic>
          <p:nvPicPr>
            <p:cNvPr id="2050" name="Picture 2" descr="CADABLE">
              <a:extLst>
                <a:ext uri="{FF2B5EF4-FFF2-40B4-BE49-F238E27FC236}">
                  <a16:creationId xmlns:a16="http://schemas.microsoft.com/office/drawing/2014/main" id="{F9475F7B-04B6-405A-88D3-5C15F66085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200161" y="2568106"/>
              <a:ext cx="780169" cy="78016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D95F59D-18E7-4DB3-A7CF-1477E5C4F80F}"/>
                </a:ext>
              </a:extLst>
            </p:cNvPr>
            <p:cNvSpPr txBox="1"/>
            <p:nvPr/>
          </p:nvSpPr>
          <p:spPr>
            <a:xfrm>
              <a:off x="10272562" y="2214163"/>
              <a:ext cx="1240221" cy="707886"/>
            </a:xfrm>
            <a:prstGeom prst="rect">
              <a:avLst/>
            </a:prstGeom>
            <a:noFill/>
          </p:spPr>
          <p:txBody>
            <a:bodyPr wrap="square">
              <a:spAutoFit/>
            </a:bodyPr>
            <a:lstStyle/>
            <a:p>
              <a:r>
                <a:rPr lang="en-US" sz="2000" dirty="0"/>
                <a:t>Allowed location</a:t>
              </a:r>
            </a:p>
          </p:txBody>
        </p:sp>
        <p:sp>
          <p:nvSpPr>
            <p:cNvPr id="13" name="TextBox 12">
              <a:extLst>
                <a:ext uri="{FF2B5EF4-FFF2-40B4-BE49-F238E27FC236}">
                  <a16:creationId xmlns:a16="http://schemas.microsoft.com/office/drawing/2014/main" id="{1B80A060-DF9E-4948-AD0F-C5D56A6B7B8E}"/>
                </a:ext>
              </a:extLst>
            </p:cNvPr>
            <p:cNvSpPr txBox="1"/>
            <p:nvPr/>
          </p:nvSpPr>
          <p:spPr>
            <a:xfrm>
              <a:off x="10289629" y="3171013"/>
              <a:ext cx="1429406" cy="707886"/>
            </a:xfrm>
            <a:prstGeom prst="rect">
              <a:avLst/>
            </a:prstGeom>
            <a:noFill/>
          </p:spPr>
          <p:txBody>
            <a:bodyPr wrap="square">
              <a:spAutoFit/>
            </a:bodyPr>
            <a:lstStyle/>
            <a:p>
              <a:r>
                <a:rPr lang="en-US" sz="2000" dirty="0"/>
                <a:t>Disallowed location</a:t>
              </a:r>
            </a:p>
          </p:txBody>
        </p:sp>
        <p:pic>
          <p:nvPicPr>
            <p:cNvPr id="17" name="Graphic 16" descr="Checkbox Checked">
              <a:extLst>
                <a:ext uri="{FF2B5EF4-FFF2-40B4-BE49-F238E27FC236}">
                  <a16:creationId xmlns:a16="http://schemas.microsoft.com/office/drawing/2014/main" id="{84BF31DB-5132-4D66-BE15-C8BD9CEE6F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74949" y="1415339"/>
              <a:ext cx="914400" cy="914400"/>
            </a:xfrm>
            <a:prstGeom prst="rect">
              <a:avLst/>
            </a:prstGeom>
          </p:spPr>
        </p:pic>
        <p:pic>
          <p:nvPicPr>
            <p:cNvPr id="19" name="Graphic 18" descr="No sign">
              <a:extLst>
                <a:ext uri="{FF2B5EF4-FFF2-40B4-BE49-F238E27FC236}">
                  <a16:creationId xmlns:a16="http://schemas.microsoft.com/office/drawing/2014/main" id="{68F85EAD-2E2D-40E7-9ABA-138282A53C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21743" y="3915567"/>
              <a:ext cx="620811" cy="620811"/>
            </a:xfrm>
            <a:prstGeom prst="rect">
              <a:avLst/>
            </a:prstGeom>
          </p:spPr>
        </p:pic>
        <p:cxnSp>
          <p:nvCxnSpPr>
            <p:cNvPr id="21" name="Connector: Elbow 20">
              <a:extLst>
                <a:ext uri="{FF2B5EF4-FFF2-40B4-BE49-F238E27FC236}">
                  <a16:creationId xmlns:a16="http://schemas.microsoft.com/office/drawing/2014/main" id="{FBDA1691-E621-4D0C-AFF5-A1D2E54E860C}"/>
                </a:ext>
              </a:extLst>
            </p:cNvPr>
            <p:cNvCxnSpPr>
              <a:cxnSpLocks/>
              <a:stCxn id="2050" idx="1"/>
              <a:endCxn id="14" idx="1"/>
            </p:cNvCxnSpPr>
            <p:nvPr/>
          </p:nvCxnSpPr>
          <p:spPr>
            <a:xfrm flipV="1">
              <a:off x="8980330" y="2568106"/>
              <a:ext cx="1292232" cy="390085"/>
            </a:xfrm>
            <a:prstGeom prst="bentConnector3">
              <a:avLst/>
            </a:prstGeom>
            <a:ln w="25400">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3D1530D8-227A-4B91-9163-1A4003D2C6F4}"/>
                </a:ext>
              </a:extLst>
            </p:cNvPr>
            <p:cNvCxnSpPr>
              <a:cxnSpLocks/>
              <a:stCxn id="2050" idx="1"/>
              <a:endCxn id="13" idx="1"/>
            </p:cNvCxnSpPr>
            <p:nvPr/>
          </p:nvCxnSpPr>
          <p:spPr>
            <a:xfrm>
              <a:off x="8980330" y="2958191"/>
              <a:ext cx="1309299" cy="566765"/>
            </a:xfrm>
            <a:prstGeom prst="bentConnector3">
              <a:avLst/>
            </a:prstGeom>
            <a:ln w="25400">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12" name="Rectangle 11">
            <a:extLst>
              <a:ext uri="{FF2B5EF4-FFF2-40B4-BE49-F238E27FC236}">
                <a16:creationId xmlns:a16="http://schemas.microsoft.com/office/drawing/2014/main" id="{C6EF99FA-D898-477E-AF08-E307794181BB}"/>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111730657"/>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5019-A6C7-4350-A234-B5F078C547A1}"/>
              </a:ext>
            </a:extLst>
          </p:cNvPr>
          <p:cNvSpPr>
            <a:spLocks noGrp="1"/>
          </p:cNvSpPr>
          <p:nvPr>
            <p:ph type="title"/>
          </p:nvPr>
        </p:nvSpPr>
        <p:spPr/>
        <p:txBody>
          <a:bodyPr/>
          <a:lstStyle/>
          <a:p>
            <a:r>
              <a:rPr lang="en-US" dirty="0"/>
              <a:t>Lab 02 – Azure Policy</a:t>
            </a:r>
            <a:endParaRPr lang="fr-FR" dirty="0"/>
          </a:p>
        </p:txBody>
      </p:sp>
      <p:sp>
        <p:nvSpPr>
          <p:cNvPr id="4" name="Rectangle 3">
            <a:extLst>
              <a:ext uri="{FF2B5EF4-FFF2-40B4-BE49-F238E27FC236}">
                <a16:creationId xmlns:a16="http://schemas.microsoft.com/office/drawing/2014/main" id="{764821B4-7AAB-460E-94A7-2BFAE9199665}"/>
              </a:ext>
            </a:extLst>
          </p:cNvPr>
          <p:cNvSpPr/>
          <p:nvPr/>
        </p:nvSpPr>
        <p:spPr bwMode="auto">
          <a:xfrm>
            <a:off x="2145757" y="2182835"/>
            <a:ext cx="3692677" cy="30624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8F47FF10-7EFC-4725-AB91-9042ADA0561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92049" y="2720109"/>
            <a:ext cx="383916" cy="383916"/>
          </a:xfrm>
          <a:prstGeom prst="rect">
            <a:avLst/>
          </a:prstGeom>
        </p:spPr>
      </p:pic>
      <p:sp>
        <p:nvSpPr>
          <p:cNvPr id="8" name="TextBox 7">
            <a:extLst>
              <a:ext uri="{FF2B5EF4-FFF2-40B4-BE49-F238E27FC236}">
                <a16:creationId xmlns:a16="http://schemas.microsoft.com/office/drawing/2014/main" id="{148FCBFD-0231-4A61-BABE-D503643DE5F6}"/>
              </a:ext>
            </a:extLst>
          </p:cNvPr>
          <p:cNvSpPr txBox="1"/>
          <p:nvPr/>
        </p:nvSpPr>
        <p:spPr>
          <a:xfrm>
            <a:off x="2875965" y="2773567"/>
            <a:ext cx="1323754" cy="276999"/>
          </a:xfrm>
          <a:prstGeom prst="rect">
            <a:avLst/>
          </a:prstGeom>
          <a:noFill/>
        </p:spPr>
        <p:txBody>
          <a:bodyPr wrap="square">
            <a:spAutoFit/>
          </a:bodyPr>
          <a:lstStyle/>
          <a:p>
            <a:r>
              <a:rPr lang="fr-FR" sz="1200" b="1" dirty="0"/>
              <a:t>AZ500Lab02</a:t>
            </a:r>
          </a:p>
        </p:txBody>
      </p:sp>
      <p:sp>
        <p:nvSpPr>
          <p:cNvPr id="10" name="TextBox 9">
            <a:extLst>
              <a:ext uri="{FF2B5EF4-FFF2-40B4-BE49-F238E27FC236}">
                <a16:creationId xmlns:a16="http://schemas.microsoft.com/office/drawing/2014/main" id="{C2700D5B-3603-4103-B7A5-CE28C28B80A8}"/>
              </a:ext>
            </a:extLst>
          </p:cNvPr>
          <p:cNvSpPr txBox="1"/>
          <p:nvPr/>
        </p:nvSpPr>
        <p:spPr>
          <a:xfrm>
            <a:off x="2173585" y="2197418"/>
            <a:ext cx="1900745" cy="276999"/>
          </a:xfrm>
          <a:prstGeom prst="rect">
            <a:avLst/>
          </a:prstGeom>
          <a:noFill/>
        </p:spPr>
        <p:txBody>
          <a:bodyPr wrap="square">
            <a:spAutoFit/>
          </a:bodyPr>
          <a:lstStyle/>
          <a:p>
            <a:r>
              <a:rPr lang="fr-FR" sz="1200" b="1" dirty="0">
                <a:solidFill>
                  <a:srgbClr val="0070C0"/>
                </a:solidFill>
              </a:rPr>
              <a:t>Exercise1, Task1</a:t>
            </a:r>
          </a:p>
        </p:txBody>
      </p:sp>
      <p:sp>
        <p:nvSpPr>
          <p:cNvPr id="12" name="Rectangle 11">
            <a:extLst>
              <a:ext uri="{FF2B5EF4-FFF2-40B4-BE49-F238E27FC236}">
                <a16:creationId xmlns:a16="http://schemas.microsoft.com/office/drawing/2014/main" id="{F18B2864-5C66-4EBB-AD61-EC5F86D6B168}"/>
              </a:ext>
            </a:extLst>
          </p:cNvPr>
          <p:cNvSpPr/>
          <p:nvPr/>
        </p:nvSpPr>
        <p:spPr bwMode="auto">
          <a:xfrm>
            <a:off x="6055710" y="2197418"/>
            <a:ext cx="4064381" cy="1141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Graphic 13">
            <a:extLst>
              <a:ext uri="{FF2B5EF4-FFF2-40B4-BE49-F238E27FC236}">
                <a16:creationId xmlns:a16="http://schemas.microsoft.com/office/drawing/2014/main" id="{9BCBCBB5-A26C-45D4-90AE-A16405F993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21387" y="2692755"/>
            <a:ext cx="411161" cy="411161"/>
          </a:xfrm>
          <a:prstGeom prst="rect">
            <a:avLst/>
          </a:prstGeom>
        </p:spPr>
      </p:pic>
      <p:sp>
        <p:nvSpPr>
          <p:cNvPr id="16" name="TextBox 15">
            <a:extLst>
              <a:ext uri="{FF2B5EF4-FFF2-40B4-BE49-F238E27FC236}">
                <a16:creationId xmlns:a16="http://schemas.microsoft.com/office/drawing/2014/main" id="{91F96134-E7B8-4DEA-8250-2239CFD258E6}"/>
              </a:ext>
            </a:extLst>
          </p:cNvPr>
          <p:cNvSpPr txBox="1"/>
          <p:nvPr/>
        </p:nvSpPr>
        <p:spPr>
          <a:xfrm>
            <a:off x="6791762" y="2655074"/>
            <a:ext cx="3545604" cy="523220"/>
          </a:xfrm>
          <a:prstGeom prst="rect">
            <a:avLst/>
          </a:prstGeom>
          <a:noFill/>
        </p:spPr>
        <p:txBody>
          <a:bodyPr wrap="square">
            <a:spAutoFit/>
          </a:bodyPr>
          <a:lstStyle/>
          <a:p>
            <a:r>
              <a:rPr lang="fr-FR" sz="1400" b="1" dirty="0"/>
              <a:t>Azure Policy</a:t>
            </a:r>
          </a:p>
          <a:p>
            <a:r>
              <a:rPr lang="en-US" sz="1400" dirty="0"/>
              <a:t>Allowed Locations : UK South</a:t>
            </a:r>
            <a:endParaRPr lang="fr-FR" sz="1400" dirty="0"/>
          </a:p>
        </p:txBody>
      </p:sp>
      <p:sp>
        <p:nvSpPr>
          <p:cNvPr id="18" name="TextBox 17">
            <a:extLst>
              <a:ext uri="{FF2B5EF4-FFF2-40B4-BE49-F238E27FC236}">
                <a16:creationId xmlns:a16="http://schemas.microsoft.com/office/drawing/2014/main" id="{0FFD3EC2-6062-475C-B772-3E1FA913411F}"/>
              </a:ext>
            </a:extLst>
          </p:cNvPr>
          <p:cNvSpPr txBox="1"/>
          <p:nvPr/>
        </p:nvSpPr>
        <p:spPr>
          <a:xfrm>
            <a:off x="6090502" y="2220979"/>
            <a:ext cx="3671181" cy="276999"/>
          </a:xfrm>
          <a:prstGeom prst="rect">
            <a:avLst/>
          </a:prstGeom>
          <a:noFill/>
        </p:spPr>
        <p:txBody>
          <a:bodyPr wrap="square">
            <a:spAutoFit/>
          </a:bodyPr>
          <a:lstStyle/>
          <a:p>
            <a:r>
              <a:rPr lang="en-US" sz="1200" b="1" dirty="0">
                <a:solidFill>
                  <a:srgbClr val="0070C0"/>
                </a:solidFill>
              </a:rPr>
              <a:t>Exercise1, Task2</a:t>
            </a:r>
            <a:endParaRPr lang="fr-FR" sz="1200" b="1" dirty="0">
              <a:solidFill>
                <a:srgbClr val="0070C0"/>
              </a:solidFill>
            </a:endParaRPr>
          </a:p>
        </p:txBody>
      </p:sp>
      <p:cxnSp>
        <p:nvCxnSpPr>
          <p:cNvPr id="20" name="Straight Arrow Connector 19">
            <a:extLst>
              <a:ext uri="{FF2B5EF4-FFF2-40B4-BE49-F238E27FC236}">
                <a16:creationId xmlns:a16="http://schemas.microsoft.com/office/drawing/2014/main" id="{72960C15-8D14-4471-B6CF-971E15D1F820}"/>
              </a:ext>
            </a:extLst>
          </p:cNvPr>
          <p:cNvCxnSpPr/>
          <p:nvPr/>
        </p:nvCxnSpPr>
        <p:spPr>
          <a:xfrm flipH="1">
            <a:off x="4150070" y="2916577"/>
            <a:ext cx="2089957"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15BAF5C2-32FF-4E81-A584-57A02E049C41}"/>
              </a:ext>
            </a:extLst>
          </p:cNvPr>
          <p:cNvSpPr/>
          <p:nvPr/>
        </p:nvSpPr>
        <p:spPr bwMode="auto">
          <a:xfrm>
            <a:off x="2351528" y="3142348"/>
            <a:ext cx="3215259" cy="185168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31" name="Rectangle 30">
            <a:extLst>
              <a:ext uri="{FF2B5EF4-FFF2-40B4-BE49-F238E27FC236}">
                <a16:creationId xmlns:a16="http://schemas.microsoft.com/office/drawing/2014/main" id="{059F6B67-C2B0-4A99-9BAC-DFCC8914BD03}"/>
              </a:ext>
            </a:extLst>
          </p:cNvPr>
          <p:cNvSpPr/>
          <p:nvPr/>
        </p:nvSpPr>
        <p:spPr bwMode="auto">
          <a:xfrm>
            <a:off x="2499656" y="3296926"/>
            <a:ext cx="2474279" cy="1536331"/>
          </a:xfrm>
          <a:prstGeom prst="rect">
            <a:avLst/>
          </a:prstGeom>
          <a:solidFill>
            <a:srgbClr val="D9D9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a:extLst>
              <a:ext uri="{FF2B5EF4-FFF2-40B4-BE49-F238E27FC236}">
                <a16:creationId xmlns:a16="http://schemas.microsoft.com/office/drawing/2014/main" id="{C3CAE717-0627-410B-863D-DD3435C78CDD}"/>
              </a:ext>
            </a:extLst>
          </p:cNvPr>
          <p:cNvSpPr txBox="1"/>
          <p:nvPr/>
        </p:nvSpPr>
        <p:spPr>
          <a:xfrm>
            <a:off x="2492049" y="3252782"/>
            <a:ext cx="1900745" cy="276999"/>
          </a:xfrm>
          <a:prstGeom prst="rect">
            <a:avLst/>
          </a:prstGeom>
          <a:noFill/>
        </p:spPr>
        <p:txBody>
          <a:bodyPr wrap="square">
            <a:spAutoFit/>
          </a:bodyPr>
          <a:lstStyle/>
          <a:p>
            <a:r>
              <a:rPr lang="fr-FR" sz="1200" b="1" dirty="0">
                <a:solidFill>
                  <a:srgbClr val="0070C0"/>
                </a:solidFill>
              </a:rPr>
              <a:t>Exercise1, Task3</a:t>
            </a:r>
          </a:p>
        </p:txBody>
      </p:sp>
      <p:pic>
        <p:nvPicPr>
          <p:cNvPr id="24" name="Graphic 23">
            <a:extLst>
              <a:ext uri="{FF2B5EF4-FFF2-40B4-BE49-F238E27FC236}">
                <a16:creationId xmlns:a16="http://schemas.microsoft.com/office/drawing/2014/main" id="{668FC0F0-49C1-4F8B-A0E5-A22841C228F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80870" y="4057239"/>
            <a:ext cx="420688" cy="420688"/>
          </a:xfrm>
          <a:prstGeom prst="rect">
            <a:avLst/>
          </a:prstGeom>
        </p:spPr>
      </p:pic>
      <p:sp>
        <p:nvSpPr>
          <p:cNvPr id="28" name="TextBox 27">
            <a:extLst>
              <a:ext uri="{FF2B5EF4-FFF2-40B4-BE49-F238E27FC236}">
                <a16:creationId xmlns:a16="http://schemas.microsoft.com/office/drawing/2014/main" id="{4C68B678-348D-429F-BE34-415948E5BA3C}"/>
              </a:ext>
            </a:extLst>
          </p:cNvPr>
          <p:cNvSpPr txBox="1"/>
          <p:nvPr/>
        </p:nvSpPr>
        <p:spPr>
          <a:xfrm>
            <a:off x="3201558" y="4094596"/>
            <a:ext cx="1746277" cy="646331"/>
          </a:xfrm>
          <a:prstGeom prst="rect">
            <a:avLst/>
          </a:prstGeom>
          <a:noFill/>
        </p:spPr>
        <p:txBody>
          <a:bodyPr wrap="square">
            <a:spAutoFit/>
          </a:bodyPr>
          <a:lstStyle/>
          <a:p>
            <a:r>
              <a:rPr lang="fr-FR" sz="1200" b="1" dirty="0" err="1"/>
              <a:t>myVnet</a:t>
            </a:r>
            <a:r>
              <a:rPr lang="fr-FR" sz="1200" b="1" dirty="0"/>
              <a:t>,                         </a:t>
            </a:r>
            <a:r>
              <a:rPr lang="fr-FR" sz="1200" b="1" dirty="0" err="1"/>
              <a:t>Region</a:t>
            </a:r>
            <a:r>
              <a:rPr lang="fr-FR" sz="1200" b="1" dirty="0"/>
              <a:t> : (US) East US</a:t>
            </a:r>
            <a:endParaRPr lang="fr-FR" sz="1200" dirty="0"/>
          </a:p>
          <a:p>
            <a:endParaRPr lang="fr-FR" sz="1200" dirty="0"/>
          </a:p>
        </p:txBody>
      </p:sp>
      <p:pic>
        <p:nvPicPr>
          <p:cNvPr id="35" name="Graphic 34" descr="Badge Cross">
            <a:extLst>
              <a:ext uri="{FF2B5EF4-FFF2-40B4-BE49-F238E27FC236}">
                <a16:creationId xmlns:a16="http://schemas.microsoft.com/office/drawing/2014/main" id="{A3F78320-3261-4AEC-9B1B-152B2B852D0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721461" y="3656493"/>
            <a:ext cx="350017" cy="350017"/>
          </a:xfrm>
          <a:prstGeom prst="rect">
            <a:avLst/>
          </a:prstGeom>
        </p:spPr>
      </p:pic>
      <p:sp>
        <p:nvSpPr>
          <p:cNvPr id="36" name="TextBox 35">
            <a:extLst>
              <a:ext uri="{FF2B5EF4-FFF2-40B4-BE49-F238E27FC236}">
                <a16:creationId xmlns:a16="http://schemas.microsoft.com/office/drawing/2014/main" id="{060C275C-49F4-4C64-A7E9-B82D49A8A65B}"/>
              </a:ext>
            </a:extLst>
          </p:cNvPr>
          <p:cNvSpPr txBox="1"/>
          <p:nvPr/>
        </p:nvSpPr>
        <p:spPr>
          <a:xfrm>
            <a:off x="3060656" y="3684359"/>
            <a:ext cx="1473137" cy="276999"/>
          </a:xfrm>
          <a:prstGeom prst="rect">
            <a:avLst/>
          </a:prstGeom>
          <a:noFill/>
        </p:spPr>
        <p:txBody>
          <a:bodyPr wrap="square">
            <a:spAutoFit/>
          </a:bodyPr>
          <a:lstStyle/>
          <a:p>
            <a:r>
              <a:rPr lang="fr-FR" sz="1200" b="1" dirty="0"/>
              <a:t>Validation </a:t>
            </a:r>
            <a:r>
              <a:rPr lang="fr-FR" sz="1200" b="1" dirty="0" err="1"/>
              <a:t>Failed</a:t>
            </a:r>
            <a:endParaRPr lang="fr-FR" sz="1200" dirty="0"/>
          </a:p>
        </p:txBody>
      </p:sp>
    </p:spTree>
    <p:extLst>
      <p:ext uri="{BB962C8B-B14F-4D97-AF65-F5344CB8AC3E}">
        <p14:creationId xmlns:p14="http://schemas.microsoft.com/office/powerpoint/2010/main" val="2186196198"/>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t>Lab 03 – Resource Manager Locks</a:t>
            </a:r>
          </a:p>
        </p:txBody>
      </p:sp>
      <p:sp>
        <p:nvSpPr>
          <p:cNvPr id="5" name="Rectangle 4">
            <a:extLst>
              <a:ext uri="{FF2B5EF4-FFF2-40B4-BE49-F238E27FC236}">
                <a16:creationId xmlns:a16="http://schemas.microsoft.com/office/drawing/2014/main" id="{772BEA73-EC29-4E1C-BEB2-0E6431C4C142}"/>
              </a:ext>
            </a:extLst>
          </p:cNvPr>
          <p:cNvSpPr/>
          <p:nvPr/>
        </p:nvSpPr>
        <p:spPr bwMode="auto">
          <a:xfrm>
            <a:off x="578709" y="1210924"/>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Prevent a storage account configuration from being changed.</a:t>
            </a:r>
          </a:p>
        </p:txBody>
      </p:sp>
      <p:sp>
        <p:nvSpPr>
          <p:cNvPr id="6" name="Rectangle 5">
            <a:extLst>
              <a:ext uri="{FF2B5EF4-FFF2-40B4-BE49-F238E27FC236}">
                <a16:creationId xmlns:a16="http://schemas.microsoft.com/office/drawing/2014/main" id="{C7027585-635D-4AD8-B2D3-98CBC52A37DB}"/>
              </a:ext>
            </a:extLst>
          </p:cNvPr>
          <p:cNvSpPr/>
          <p:nvPr/>
        </p:nvSpPr>
        <p:spPr bwMode="auto">
          <a:xfrm>
            <a:off x="578709" y="2141117"/>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Prevent a storage account from being deleted.</a:t>
            </a:r>
          </a:p>
        </p:txBody>
      </p:sp>
      <p:grpSp>
        <p:nvGrpSpPr>
          <p:cNvPr id="4" name="Group 3" descr="A resource group has a ReadOnly and Delete resource lock. ">
            <a:extLst>
              <a:ext uri="{FF2B5EF4-FFF2-40B4-BE49-F238E27FC236}">
                <a16:creationId xmlns:a16="http://schemas.microsoft.com/office/drawing/2014/main" id="{AA3F318F-55C0-4201-99A1-684982889150}"/>
              </a:ext>
            </a:extLst>
          </p:cNvPr>
          <p:cNvGrpSpPr/>
          <p:nvPr/>
        </p:nvGrpSpPr>
        <p:grpSpPr>
          <a:xfrm>
            <a:off x="7538899" y="1963979"/>
            <a:ext cx="4283508" cy="3084371"/>
            <a:chOff x="7614202" y="1415339"/>
            <a:chExt cx="4283508" cy="3084371"/>
          </a:xfrm>
        </p:grpSpPr>
        <p:sp>
          <p:nvSpPr>
            <p:cNvPr id="8" name="Rectangle 7">
              <a:extLst>
                <a:ext uri="{FF2B5EF4-FFF2-40B4-BE49-F238E27FC236}">
                  <a16:creationId xmlns:a16="http://schemas.microsoft.com/office/drawing/2014/main" id="{4465593F-0DD4-4DE6-9D00-060108F5E3F3}"/>
                </a:ext>
              </a:extLst>
            </p:cNvPr>
            <p:cNvSpPr/>
            <p:nvPr/>
          </p:nvSpPr>
          <p:spPr>
            <a:xfrm>
              <a:off x="7614202" y="1872539"/>
              <a:ext cx="2506861" cy="25830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C8F973-E983-4BAE-BA2A-7669E7A0E110}"/>
                </a:ext>
              </a:extLst>
            </p:cNvPr>
            <p:cNvSpPr/>
            <p:nvPr/>
          </p:nvSpPr>
          <p:spPr>
            <a:xfrm>
              <a:off x="8152460" y="1689528"/>
              <a:ext cx="1411696" cy="363946"/>
            </a:xfrm>
            <a:prstGeom prst="rect">
              <a:avLst/>
            </a:prstGeom>
            <a:solidFill>
              <a:schemeClr val="bg1"/>
            </a:solidFill>
          </p:spPr>
          <p:txBody>
            <a:bodyPr wrap="square">
              <a:spAutoFit/>
            </a:bodyPr>
            <a:lstStyle/>
            <a:p>
              <a:r>
                <a:rPr lang="en-US" dirty="0"/>
                <a:t>Subscription</a:t>
              </a:r>
            </a:p>
          </p:txBody>
        </p:sp>
        <p:sp>
          <p:nvSpPr>
            <p:cNvPr id="10" name="Rectangle 9">
              <a:extLst>
                <a:ext uri="{FF2B5EF4-FFF2-40B4-BE49-F238E27FC236}">
                  <a16:creationId xmlns:a16="http://schemas.microsoft.com/office/drawing/2014/main" id="{E5B395EB-D9F6-4A62-9432-DB47BDFB8EBD}"/>
                </a:ext>
              </a:extLst>
            </p:cNvPr>
            <p:cNvSpPr/>
            <p:nvPr/>
          </p:nvSpPr>
          <p:spPr>
            <a:xfrm>
              <a:off x="7914289" y="2301995"/>
              <a:ext cx="1720705" cy="13048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2D53933-4107-474A-A032-1C4A785F7035}"/>
                </a:ext>
              </a:extLst>
            </p:cNvPr>
            <p:cNvSpPr/>
            <p:nvPr/>
          </p:nvSpPr>
          <p:spPr>
            <a:xfrm>
              <a:off x="7914288" y="3667231"/>
              <a:ext cx="1888039" cy="363946"/>
            </a:xfrm>
            <a:prstGeom prst="rect">
              <a:avLst/>
            </a:prstGeom>
          </p:spPr>
          <p:txBody>
            <a:bodyPr wrap="square">
              <a:spAutoFit/>
            </a:bodyPr>
            <a:lstStyle/>
            <a:p>
              <a:r>
                <a:rPr lang="en-US" dirty="0"/>
                <a:t>Resource Group</a:t>
              </a:r>
            </a:p>
          </p:txBody>
        </p:sp>
        <p:sp>
          <p:nvSpPr>
            <p:cNvPr id="13" name="TextBox 12">
              <a:extLst>
                <a:ext uri="{FF2B5EF4-FFF2-40B4-BE49-F238E27FC236}">
                  <a16:creationId xmlns:a16="http://schemas.microsoft.com/office/drawing/2014/main" id="{6B6852D0-DE1B-4C7B-841C-7035AC30AD54}"/>
                </a:ext>
              </a:extLst>
            </p:cNvPr>
            <p:cNvSpPr txBox="1"/>
            <p:nvPr/>
          </p:nvSpPr>
          <p:spPr>
            <a:xfrm>
              <a:off x="10451238" y="2214164"/>
              <a:ext cx="1334221" cy="1015663"/>
            </a:xfrm>
            <a:prstGeom prst="rect">
              <a:avLst/>
            </a:prstGeom>
            <a:noFill/>
          </p:spPr>
          <p:txBody>
            <a:bodyPr wrap="square">
              <a:spAutoFit/>
            </a:bodyPr>
            <a:lstStyle/>
            <a:p>
              <a:r>
                <a:rPr lang="en-US" sz="2000" dirty="0" err="1"/>
                <a:t>ReadOnly</a:t>
              </a:r>
              <a:r>
                <a:rPr lang="en-US" sz="2000" dirty="0"/>
                <a:t> Lock</a:t>
              </a:r>
            </a:p>
            <a:p>
              <a:endParaRPr lang="en-US" sz="2000" dirty="0"/>
            </a:p>
          </p:txBody>
        </p:sp>
        <p:sp>
          <p:nvSpPr>
            <p:cNvPr id="14" name="TextBox 13">
              <a:extLst>
                <a:ext uri="{FF2B5EF4-FFF2-40B4-BE49-F238E27FC236}">
                  <a16:creationId xmlns:a16="http://schemas.microsoft.com/office/drawing/2014/main" id="{3FD910A3-E5B1-4012-8B2D-440121B3033B}"/>
                </a:ext>
              </a:extLst>
            </p:cNvPr>
            <p:cNvSpPr txBox="1"/>
            <p:nvPr/>
          </p:nvSpPr>
          <p:spPr>
            <a:xfrm>
              <a:off x="10468304" y="3171013"/>
              <a:ext cx="1429406" cy="707886"/>
            </a:xfrm>
            <a:prstGeom prst="rect">
              <a:avLst/>
            </a:prstGeom>
            <a:noFill/>
          </p:spPr>
          <p:txBody>
            <a:bodyPr wrap="square">
              <a:spAutoFit/>
            </a:bodyPr>
            <a:lstStyle/>
            <a:p>
              <a:r>
                <a:rPr lang="en-US" sz="2000" dirty="0"/>
                <a:t>Delete Lock</a:t>
              </a:r>
            </a:p>
          </p:txBody>
        </p:sp>
        <p:pic>
          <p:nvPicPr>
            <p:cNvPr id="15" name="Graphic 14" descr="Checkbox Checked">
              <a:extLst>
                <a:ext uri="{FF2B5EF4-FFF2-40B4-BE49-F238E27FC236}">
                  <a16:creationId xmlns:a16="http://schemas.microsoft.com/office/drawing/2014/main" id="{C7F82A53-A9BF-4174-B798-AB3766E9B6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553624" y="1415339"/>
              <a:ext cx="914400" cy="914400"/>
            </a:xfrm>
            <a:prstGeom prst="rect">
              <a:avLst/>
            </a:prstGeom>
          </p:spPr>
        </p:pic>
        <p:pic>
          <p:nvPicPr>
            <p:cNvPr id="16" name="Graphic 15" descr="No sign">
              <a:extLst>
                <a:ext uri="{FF2B5EF4-FFF2-40B4-BE49-F238E27FC236}">
                  <a16:creationId xmlns:a16="http://schemas.microsoft.com/office/drawing/2014/main" id="{A53C85B9-E312-4357-A9D8-D33B864ED1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00418" y="3878899"/>
              <a:ext cx="620811" cy="620811"/>
            </a:xfrm>
            <a:prstGeom prst="rect">
              <a:avLst/>
            </a:prstGeom>
          </p:spPr>
        </p:pic>
        <p:cxnSp>
          <p:nvCxnSpPr>
            <p:cNvPr id="17" name="Connector: Elbow 16">
              <a:extLst>
                <a:ext uri="{FF2B5EF4-FFF2-40B4-BE49-F238E27FC236}">
                  <a16:creationId xmlns:a16="http://schemas.microsoft.com/office/drawing/2014/main" id="{A8CC048D-C68C-4BB1-921F-742C468FD0C0}"/>
                </a:ext>
              </a:extLst>
            </p:cNvPr>
            <p:cNvCxnSpPr>
              <a:cxnSpLocks/>
              <a:endCxn id="14" idx="1"/>
            </p:cNvCxnSpPr>
            <p:nvPr/>
          </p:nvCxnSpPr>
          <p:spPr>
            <a:xfrm>
              <a:off x="9159005" y="2958192"/>
              <a:ext cx="1309299" cy="566764"/>
            </a:xfrm>
            <a:prstGeom prst="bentConnector3">
              <a:avLst/>
            </a:prstGeom>
            <a:ln w="25400">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71B5E418-C25D-4A0E-96F8-0668C614D505}"/>
                </a:ext>
              </a:extLst>
            </p:cNvPr>
            <p:cNvCxnSpPr>
              <a:cxnSpLocks/>
              <a:endCxn id="13" idx="1"/>
            </p:cNvCxnSpPr>
            <p:nvPr/>
          </p:nvCxnSpPr>
          <p:spPr>
            <a:xfrm flipV="1">
              <a:off x="9159005" y="2721995"/>
              <a:ext cx="1292232" cy="236198"/>
            </a:xfrm>
            <a:prstGeom prst="bentConnector3">
              <a:avLst/>
            </a:prstGeom>
            <a:ln w="25400">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A1A0F181-BDC1-4CC9-A377-8E26D246D6F8}"/>
                </a:ext>
              </a:extLst>
            </p:cNvPr>
            <p:cNvPicPr>
              <a:picLocks noChangeAspect="1"/>
            </p:cNvPicPr>
            <p:nvPr/>
          </p:nvPicPr>
          <p:blipFill>
            <a:blip r:embed="rId7"/>
            <a:stretch>
              <a:fillRect/>
            </a:stretch>
          </p:blipFill>
          <p:spPr>
            <a:xfrm>
              <a:off x="8420556" y="2604248"/>
              <a:ext cx="753133" cy="726707"/>
            </a:xfrm>
            <a:prstGeom prst="rect">
              <a:avLst/>
            </a:prstGeom>
          </p:spPr>
        </p:pic>
      </p:grpSp>
      <p:sp>
        <p:nvSpPr>
          <p:cNvPr id="7" name="Rectangle 6">
            <a:extLst>
              <a:ext uri="{FF2B5EF4-FFF2-40B4-BE49-F238E27FC236}">
                <a16:creationId xmlns:a16="http://schemas.microsoft.com/office/drawing/2014/main" id="{6BAAFD97-E5F6-4615-BFC1-FA0363D6E70C}"/>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09746799"/>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A76C6-9DD8-4DBB-A41C-4801EFD8C554}"/>
              </a:ext>
            </a:extLst>
          </p:cNvPr>
          <p:cNvSpPr>
            <a:spLocks noGrp="1"/>
          </p:cNvSpPr>
          <p:nvPr>
            <p:ph type="title"/>
          </p:nvPr>
        </p:nvSpPr>
        <p:spPr/>
        <p:txBody>
          <a:bodyPr/>
          <a:lstStyle/>
          <a:p>
            <a:r>
              <a:rPr lang="en-US" dirty="0"/>
              <a:t>Lab 03 – Resource Manager Locks</a:t>
            </a:r>
            <a:endParaRPr lang="fr-FR" dirty="0"/>
          </a:p>
        </p:txBody>
      </p:sp>
      <p:sp>
        <p:nvSpPr>
          <p:cNvPr id="4" name="Rectangle 3">
            <a:extLst>
              <a:ext uri="{FF2B5EF4-FFF2-40B4-BE49-F238E27FC236}">
                <a16:creationId xmlns:a16="http://schemas.microsoft.com/office/drawing/2014/main" id="{39BD031C-BC43-4447-9A13-565E52239938}"/>
              </a:ext>
            </a:extLst>
          </p:cNvPr>
          <p:cNvSpPr/>
          <p:nvPr/>
        </p:nvSpPr>
        <p:spPr bwMode="auto">
          <a:xfrm>
            <a:off x="4249661" y="1675309"/>
            <a:ext cx="3692677" cy="30624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350233B1-C0E3-4D31-8DBF-77F99BF633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95953" y="2212583"/>
            <a:ext cx="383916" cy="383916"/>
          </a:xfrm>
          <a:prstGeom prst="rect">
            <a:avLst/>
          </a:prstGeom>
        </p:spPr>
      </p:pic>
      <p:sp>
        <p:nvSpPr>
          <p:cNvPr id="8" name="TextBox 7">
            <a:extLst>
              <a:ext uri="{FF2B5EF4-FFF2-40B4-BE49-F238E27FC236}">
                <a16:creationId xmlns:a16="http://schemas.microsoft.com/office/drawing/2014/main" id="{B530315D-F009-4885-AF3C-4A73FAE3EF64}"/>
              </a:ext>
            </a:extLst>
          </p:cNvPr>
          <p:cNvSpPr txBox="1"/>
          <p:nvPr/>
        </p:nvSpPr>
        <p:spPr>
          <a:xfrm>
            <a:off x="4979869" y="2266041"/>
            <a:ext cx="1323754" cy="276999"/>
          </a:xfrm>
          <a:prstGeom prst="rect">
            <a:avLst/>
          </a:prstGeom>
          <a:noFill/>
        </p:spPr>
        <p:txBody>
          <a:bodyPr wrap="square">
            <a:spAutoFit/>
          </a:bodyPr>
          <a:lstStyle/>
          <a:p>
            <a:r>
              <a:rPr lang="fr-FR" sz="1200" b="1" dirty="0"/>
              <a:t>AZ500Lab03</a:t>
            </a:r>
          </a:p>
        </p:txBody>
      </p:sp>
      <p:sp>
        <p:nvSpPr>
          <p:cNvPr id="10" name="TextBox 9">
            <a:extLst>
              <a:ext uri="{FF2B5EF4-FFF2-40B4-BE49-F238E27FC236}">
                <a16:creationId xmlns:a16="http://schemas.microsoft.com/office/drawing/2014/main" id="{398AE7E0-EB85-4C3E-98EB-A46565700DCE}"/>
              </a:ext>
            </a:extLst>
          </p:cNvPr>
          <p:cNvSpPr txBox="1"/>
          <p:nvPr/>
        </p:nvSpPr>
        <p:spPr>
          <a:xfrm>
            <a:off x="4277489" y="1689892"/>
            <a:ext cx="1900745" cy="276999"/>
          </a:xfrm>
          <a:prstGeom prst="rect">
            <a:avLst/>
          </a:prstGeom>
          <a:noFill/>
        </p:spPr>
        <p:txBody>
          <a:bodyPr wrap="square">
            <a:spAutoFit/>
          </a:bodyPr>
          <a:lstStyle/>
          <a:p>
            <a:r>
              <a:rPr lang="fr-FR" sz="1200" b="1" dirty="0">
                <a:solidFill>
                  <a:srgbClr val="0070C0"/>
                </a:solidFill>
              </a:rPr>
              <a:t>Exercise1, Task1</a:t>
            </a:r>
          </a:p>
        </p:txBody>
      </p:sp>
      <p:sp>
        <p:nvSpPr>
          <p:cNvPr id="12" name="Rectangle 11">
            <a:extLst>
              <a:ext uri="{FF2B5EF4-FFF2-40B4-BE49-F238E27FC236}">
                <a16:creationId xmlns:a16="http://schemas.microsoft.com/office/drawing/2014/main" id="{5883EECC-2485-4BAD-8ED2-81A13842C2D7}"/>
              </a:ext>
            </a:extLst>
          </p:cNvPr>
          <p:cNvSpPr/>
          <p:nvPr/>
        </p:nvSpPr>
        <p:spPr bwMode="auto">
          <a:xfrm>
            <a:off x="4455432" y="2634822"/>
            <a:ext cx="3215259" cy="185168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pic>
        <p:nvPicPr>
          <p:cNvPr id="14" name="Graphic 13">
            <a:extLst>
              <a:ext uri="{FF2B5EF4-FFF2-40B4-BE49-F238E27FC236}">
                <a16:creationId xmlns:a16="http://schemas.microsoft.com/office/drawing/2014/main" id="{2BA0E983-1DBE-4DB5-A48C-C9F82E2559D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85004" y="3442592"/>
            <a:ext cx="542789" cy="542789"/>
          </a:xfrm>
          <a:prstGeom prst="rect">
            <a:avLst/>
          </a:prstGeom>
        </p:spPr>
      </p:pic>
      <p:sp>
        <p:nvSpPr>
          <p:cNvPr id="16" name="TextBox 15">
            <a:extLst>
              <a:ext uri="{FF2B5EF4-FFF2-40B4-BE49-F238E27FC236}">
                <a16:creationId xmlns:a16="http://schemas.microsoft.com/office/drawing/2014/main" id="{0DD9DB53-9DA2-40D7-A2B9-B26C70B38F32}"/>
              </a:ext>
            </a:extLst>
          </p:cNvPr>
          <p:cNvSpPr txBox="1"/>
          <p:nvPr/>
        </p:nvSpPr>
        <p:spPr>
          <a:xfrm>
            <a:off x="5394521" y="3978982"/>
            <a:ext cx="1438656" cy="276999"/>
          </a:xfrm>
          <a:prstGeom prst="rect">
            <a:avLst/>
          </a:prstGeom>
          <a:noFill/>
        </p:spPr>
        <p:txBody>
          <a:bodyPr wrap="square">
            <a:spAutoFit/>
          </a:bodyPr>
          <a:lstStyle/>
          <a:p>
            <a:r>
              <a:rPr lang="fr-FR" sz="1200" b="1" dirty="0"/>
              <a:t>Storage </a:t>
            </a:r>
            <a:r>
              <a:rPr lang="fr-FR" sz="1200" b="1" dirty="0" err="1"/>
              <a:t>account</a:t>
            </a:r>
            <a:endParaRPr lang="fr-FR" sz="1200" b="1" dirty="0"/>
          </a:p>
        </p:txBody>
      </p:sp>
      <p:sp>
        <p:nvSpPr>
          <p:cNvPr id="17" name="Rectangle 16">
            <a:extLst>
              <a:ext uri="{FF2B5EF4-FFF2-40B4-BE49-F238E27FC236}">
                <a16:creationId xmlns:a16="http://schemas.microsoft.com/office/drawing/2014/main" id="{9307F734-075D-46B7-A1C7-16040AF344F7}"/>
              </a:ext>
            </a:extLst>
          </p:cNvPr>
          <p:cNvSpPr/>
          <p:nvPr/>
        </p:nvSpPr>
        <p:spPr bwMode="auto">
          <a:xfrm>
            <a:off x="876065" y="1770278"/>
            <a:ext cx="1333289" cy="127188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a:extLst>
              <a:ext uri="{FF2B5EF4-FFF2-40B4-BE49-F238E27FC236}">
                <a16:creationId xmlns:a16="http://schemas.microsoft.com/office/drawing/2014/main" id="{B1006686-B7CB-4C54-9D0C-3A9D1D3F67FA}"/>
              </a:ext>
            </a:extLst>
          </p:cNvPr>
          <p:cNvSpPr txBox="1"/>
          <p:nvPr/>
        </p:nvSpPr>
        <p:spPr>
          <a:xfrm>
            <a:off x="876065" y="1770278"/>
            <a:ext cx="1900745" cy="276999"/>
          </a:xfrm>
          <a:prstGeom prst="rect">
            <a:avLst/>
          </a:prstGeom>
          <a:noFill/>
        </p:spPr>
        <p:txBody>
          <a:bodyPr wrap="square">
            <a:spAutoFit/>
          </a:bodyPr>
          <a:lstStyle/>
          <a:p>
            <a:r>
              <a:rPr lang="fr-FR" sz="1200" b="1" dirty="0">
                <a:solidFill>
                  <a:srgbClr val="0070C0"/>
                </a:solidFill>
              </a:rPr>
              <a:t>Exercise1, Task2</a:t>
            </a:r>
          </a:p>
        </p:txBody>
      </p:sp>
      <p:sp>
        <p:nvSpPr>
          <p:cNvPr id="22" name="Freeform: Shape 21">
            <a:extLst>
              <a:ext uri="{FF2B5EF4-FFF2-40B4-BE49-F238E27FC236}">
                <a16:creationId xmlns:a16="http://schemas.microsoft.com/office/drawing/2014/main" id="{4A2F7A9A-ACE1-4F23-870A-90902FE9736F}"/>
              </a:ext>
            </a:extLst>
          </p:cNvPr>
          <p:cNvSpPr/>
          <p:nvPr/>
        </p:nvSpPr>
        <p:spPr>
          <a:xfrm>
            <a:off x="1413371" y="2191664"/>
            <a:ext cx="207490" cy="280360"/>
          </a:xfrm>
          <a:custGeom>
            <a:avLst/>
            <a:gdLst>
              <a:gd name="connsiteX0" fmla="*/ 466992 w 533400"/>
              <a:gd name="connsiteY0" fmla="*/ 314420 h 700258"/>
              <a:gd name="connsiteX1" fmla="*/ 466992 w 533400"/>
              <a:gd name="connsiteY1" fmla="*/ 200273 h 700258"/>
              <a:gd name="connsiteX2" fmla="*/ 266719 w 533400"/>
              <a:gd name="connsiteY2" fmla="*/ 0 h 700258"/>
              <a:gd name="connsiteX3" fmla="*/ 66446 w 533400"/>
              <a:gd name="connsiteY3" fmla="*/ 200273 h 700258"/>
              <a:gd name="connsiteX4" fmla="*/ 66446 w 533400"/>
              <a:gd name="connsiteY4" fmla="*/ 314411 h 700258"/>
              <a:gd name="connsiteX5" fmla="*/ 0 w 533400"/>
              <a:gd name="connsiteY5" fmla="*/ 319173 h 700258"/>
              <a:gd name="connsiteX6" fmla="*/ 0 w 533400"/>
              <a:gd name="connsiteY6" fmla="*/ 681209 h 700258"/>
              <a:gd name="connsiteX7" fmla="*/ 266700 w 533400"/>
              <a:gd name="connsiteY7" fmla="*/ 700259 h 700258"/>
              <a:gd name="connsiteX8" fmla="*/ 533400 w 533400"/>
              <a:gd name="connsiteY8" fmla="*/ 681209 h 700258"/>
              <a:gd name="connsiteX9" fmla="*/ 533400 w 533400"/>
              <a:gd name="connsiteY9" fmla="*/ 319154 h 700258"/>
              <a:gd name="connsiteX10" fmla="*/ 85496 w 533400"/>
              <a:gd name="connsiteY10" fmla="*/ 200273 h 700258"/>
              <a:gd name="connsiteX11" fmla="*/ 266719 w 533400"/>
              <a:gd name="connsiteY11" fmla="*/ 19050 h 700258"/>
              <a:gd name="connsiteX12" fmla="*/ 447942 w 533400"/>
              <a:gd name="connsiteY12" fmla="*/ 200273 h 700258"/>
              <a:gd name="connsiteX13" fmla="*/ 447942 w 533400"/>
              <a:gd name="connsiteY13" fmla="*/ 313144 h 700258"/>
              <a:gd name="connsiteX14" fmla="*/ 419129 w 533400"/>
              <a:gd name="connsiteY14" fmla="*/ 311220 h 700258"/>
              <a:gd name="connsiteX15" fmla="*/ 419129 w 533400"/>
              <a:gd name="connsiteY15" fmla="*/ 200035 h 700258"/>
              <a:gd name="connsiteX16" fmla="*/ 266729 w 533400"/>
              <a:gd name="connsiteY16" fmla="*/ 47635 h 700258"/>
              <a:gd name="connsiteX17" fmla="*/ 114329 w 533400"/>
              <a:gd name="connsiteY17" fmla="*/ 200035 h 700258"/>
              <a:gd name="connsiteX18" fmla="*/ 114329 w 533400"/>
              <a:gd name="connsiteY18" fmla="*/ 311220 h 700258"/>
              <a:gd name="connsiteX19" fmla="*/ 85515 w 533400"/>
              <a:gd name="connsiteY19" fmla="*/ 313125 h 700258"/>
              <a:gd name="connsiteX20" fmla="*/ 400079 w 533400"/>
              <a:gd name="connsiteY20" fmla="*/ 309886 h 700258"/>
              <a:gd name="connsiteX21" fmla="*/ 266729 w 533400"/>
              <a:gd name="connsiteY21" fmla="*/ 300104 h 700258"/>
              <a:gd name="connsiteX22" fmla="*/ 133379 w 533400"/>
              <a:gd name="connsiteY22" fmla="*/ 309886 h 700258"/>
              <a:gd name="connsiteX23" fmla="*/ 133379 w 533400"/>
              <a:gd name="connsiteY23" fmla="*/ 200035 h 700258"/>
              <a:gd name="connsiteX24" fmla="*/ 266729 w 533400"/>
              <a:gd name="connsiteY24" fmla="*/ 66685 h 700258"/>
              <a:gd name="connsiteX25" fmla="*/ 400079 w 533400"/>
              <a:gd name="connsiteY25" fmla="*/ 200035 h 700258"/>
              <a:gd name="connsiteX26" fmla="*/ 514379 w 533400"/>
              <a:gd name="connsiteY26" fmla="*/ 663473 h 700258"/>
              <a:gd name="connsiteX27" fmla="*/ 266729 w 533400"/>
              <a:gd name="connsiteY27" fmla="*/ 681171 h 700258"/>
              <a:gd name="connsiteX28" fmla="*/ 19079 w 533400"/>
              <a:gd name="connsiteY28" fmla="*/ 663473 h 700258"/>
              <a:gd name="connsiteX29" fmla="*/ 19079 w 533400"/>
              <a:gd name="connsiteY29" fmla="*/ 336899 h 700258"/>
              <a:gd name="connsiteX30" fmla="*/ 67980 w 533400"/>
              <a:gd name="connsiteY30" fmla="*/ 333404 h 700258"/>
              <a:gd name="connsiteX31" fmla="*/ 125254 w 533400"/>
              <a:gd name="connsiteY31" fmla="*/ 329594 h 700258"/>
              <a:gd name="connsiteX32" fmla="*/ 266729 w 533400"/>
              <a:gd name="connsiteY32" fmla="*/ 319202 h 700258"/>
              <a:gd name="connsiteX33" fmla="*/ 408337 w 533400"/>
              <a:gd name="connsiteY33" fmla="*/ 329594 h 700258"/>
              <a:gd name="connsiteX34" fmla="*/ 465401 w 533400"/>
              <a:gd name="connsiteY34" fmla="*/ 333404 h 700258"/>
              <a:gd name="connsiteX35" fmla="*/ 514379 w 533400"/>
              <a:gd name="connsiteY35" fmla="*/ 336899 h 7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3400" h="700258">
                <a:moveTo>
                  <a:pt x="466992" y="314420"/>
                </a:moveTo>
                <a:lnTo>
                  <a:pt x="466992" y="200273"/>
                </a:lnTo>
                <a:cubicBezTo>
                  <a:pt x="466992" y="89665"/>
                  <a:pt x="377326" y="0"/>
                  <a:pt x="266719" y="0"/>
                </a:cubicBezTo>
                <a:cubicBezTo>
                  <a:pt x="156112" y="0"/>
                  <a:pt x="66446" y="89665"/>
                  <a:pt x="66446" y="200273"/>
                </a:cubicBezTo>
                <a:lnTo>
                  <a:pt x="66446" y="314411"/>
                </a:lnTo>
                <a:lnTo>
                  <a:pt x="0" y="319173"/>
                </a:lnTo>
                <a:lnTo>
                  <a:pt x="0" y="681209"/>
                </a:lnTo>
                <a:lnTo>
                  <a:pt x="266700" y="700259"/>
                </a:lnTo>
                <a:lnTo>
                  <a:pt x="533400" y="681209"/>
                </a:lnTo>
                <a:lnTo>
                  <a:pt x="533400" y="319154"/>
                </a:lnTo>
                <a:close/>
                <a:moveTo>
                  <a:pt x="85496" y="200273"/>
                </a:moveTo>
                <a:cubicBezTo>
                  <a:pt x="85496" y="100186"/>
                  <a:pt x="166632" y="19050"/>
                  <a:pt x="266719" y="19050"/>
                </a:cubicBezTo>
                <a:cubicBezTo>
                  <a:pt x="366806" y="19050"/>
                  <a:pt x="447942" y="100186"/>
                  <a:pt x="447942" y="200273"/>
                </a:cubicBezTo>
                <a:lnTo>
                  <a:pt x="447942" y="313144"/>
                </a:lnTo>
                <a:lnTo>
                  <a:pt x="419129" y="311220"/>
                </a:lnTo>
                <a:lnTo>
                  <a:pt x="419129" y="200035"/>
                </a:lnTo>
                <a:cubicBezTo>
                  <a:pt x="419129" y="115866"/>
                  <a:pt x="350897" y="47635"/>
                  <a:pt x="266729" y="47635"/>
                </a:cubicBezTo>
                <a:cubicBezTo>
                  <a:pt x="182560" y="47635"/>
                  <a:pt x="114329" y="115866"/>
                  <a:pt x="114329" y="200035"/>
                </a:cubicBezTo>
                <a:lnTo>
                  <a:pt x="114329" y="311220"/>
                </a:lnTo>
                <a:lnTo>
                  <a:pt x="85515" y="313125"/>
                </a:lnTo>
                <a:close/>
                <a:moveTo>
                  <a:pt x="400079" y="309886"/>
                </a:moveTo>
                <a:lnTo>
                  <a:pt x="266729" y="300104"/>
                </a:lnTo>
                <a:lnTo>
                  <a:pt x="133379" y="309886"/>
                </a:lnTo>
                <a:lnTo>
                  <a:pt x="133379" y="200035"/>
                </a:lnTo>
                <a:cubicBezTo>
                  <a:pt x="133379" y="126387"/>
                  <a:pt x="193081" y="66685"/>
                  <a:pt x="266729" y="66685"/>
                </a:cubicBezTo>
                <a:cubicBezTo>
                  <a:pt x="340376" y="66685"/>
                  <a:pt x="400079" y="126387"/>
                  <a:pt x="400079" y="200035"/>
                </a:cubicBezTo>
                <a:close/>
                <a:moveTo>
                  <a:pt x="514379" y="663473"/>
                </a:moveTo>
                <a:lnTo>
                  <a:pt x="266729" y="681171"/>
                </a:lnTo>
                <a:lnTo>
                  <a:pt x="19079" y="663473"/>
                </a:lnTo>
                <a:lnTo>
                  <a:pt x="19079" y="336899"/>
                </a:lnTo>
                <a:lnTo>
                  <a:pt x="67980" y="333404"/>
                </a:lnTo>
                <a:lnTo>
                  <a:pt x="125254" y="329594"/>
                </a:lnTo>
                <a:lnTo>
                  <a:pt x="266729" y="319202"/>
                </a:lnTo>
                <a:lnTo>
                  <a:pt x="408337" y="329594"/>
                </a:lnTo>
                <a:lnTo>
                  <a:pt x="465401" y="333404"/>
                </a:lnTo>
                <a:lnTo>
                  <a:pt x="514379" y="336899"/>
                </a:lnTo>
                <a:close/>
              </a:path>
            </a:pathLst>
          </a:custGeom>
          <a:solidFill>
            <a:srgbClr val="000000"/>
          </a:solidFill>
          <a:ln w="9525" cap="flat">
            <a:solidFill>
              <a:srgbClr val="0078D3"/>
            </a:solidFill>
            <a:prstDash val="solid"/>
            <a:miter/>
          </a:ln>
        </p:spPr>
        <p:txBody>
          <a:bodyPr rtlCol="0" anchor="ctr"/>
          <a:lstStyle/>
          <a:p>
            <a:endParaRPr lang="fr-FR" dirty="0"/>
          </a:p>
        </p:txBody>
      </p:sp>
      <p:sp>
        <p:nvSpPr>
          <p:cNvPr id="28" name="TextBox 27">
            <a:extLst>
              <a:ext uri="{FF2B5EF4-FFF2-40B4-BE49-F238E27FC236}">
                <a16:creationId xmlns:a16="http://schemas.microsoft.com/office/drawing/2014/main" id="{92E10972-371D-40BC-975D-E599E8A3B59F}"/>
              </a:ext>
            </a:extLst>
          </p:cNvPr>
          <p:cNvSpPr txBox="1"/>
          <p:nvPr/>
        </p:nvSpPr>
        <p:spPr>
          <a:xfrm>
            <a:off x="930471" y="2557299"/>
            <a:ext cx="1438656" cy="276999"/>
          </a:xfrm>
          <a:prstGeom prst="rect">
            <a:avLst/>
          </a:prstGeom>
          <a:noFill/>
        </p:spPr>
        <p:txBody>
          <a:bodyPr wrap="square">
            <a:spAutoFit/>
          </a:bodyPr>
          <a:lstStyle/>
          <a:p>
            <a:r>
              <a:rPr lang="fr-FR" sz="1200" b="1" dirty="0" err="1"/>
              <a:t>ReadOnly</a:t>
            </a:r>
            <a:r>
              <a:rPr lang="fr-FR" sz="1200" b="1" dirty="0"/>
              <a:t> Lock</a:t>
            </a:r>
          </a:p>
        </p:txBody>
      </p:sp>
      <p:sp>
        <p:nvSpPr>
          <p:cNvPr id="31" name="Rectangle 30">
            <a:extLst>
              <a:ext uri="{FF2B5EF4-FFF2-40B4-BE49-F238E27FC236}">
                <a16:creationId xmlns:a16="http://schemas.microsoft.com/office/drawing/2014/main" id="{8AED1032-C6CE-4991-9346-A77E5AE6834A}"/>
              </a:ext>
            </a:extLst>
          </p:cNvPr>
          <p:cNvSpPr/>
          <p:nvPr/>
        </p:nvSpPr>
        <p:spPr bwMode="auto">
          <a:xfrm>
            <a:off x="876065" y="3122549"/>
            <a:ext cx="3246601" cy="127188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a:extLst>
              <a:ext uri="{FF2B5EF4-FFF2-40B4-BE49-F238E27FC236}">
                <a16:creationId xmlns:a16="http://schemas.microsoft.com/office/drawing/2014/main" id="{9FB4E027-5A8A-4689-BE83-E8E7678D7516}"/>
              </a:ext>
            </a:extLst>
          </p:cNvPr>
          <p:cNvSpPr txBox="1"/>
          <p:nvPr/>
        </p:nvSpPr>
        <p:spPr>
          <a:xfrm>
            <a:off x="876065" y="3122549"/>
            <a:ext cx="1900745" cy="276999"/>
          </a:xfrm>
          <a:prstGeom prst="rect">
            <a:avLst/>
          </a:prstGeom>
          <a:noFill/>
        </p:spPr>
        <p:txBody>
          <a:bodyPr wrap="square">
            <a:spAutoFit/>
          </a:bodyPr>
          <a:lstStyle/>
          <a:p>
            <a:r>
              <a:rPr lang="fr-FR" sz="1200" b="1" dirty="0">
                <a:solidFill>
                  <a:srgbClr val="0070C0"/>
                </a:solidFill>
              </a:rPr>
              <a:t>Exercise1, Task3</a:t>
            </a:r>
          </a:p>
        </p:txBody>
      </p:sp>
      <p:sp>
        <p:nvSpPr>
          <p:cNvPr id="33" name="Rectangle 32">
            <a:extLst>
              <a:ext uri="{FF2B5EF4-FFF2-40B4-BE49-F238E27FC236}">
                <a16:creationId xmlns:a16="http://schemas.microsoft.com/office/drawing/2014/main" id="{55AD1D5D-341B-4E70-BCE7-B660FAD85618}"/>
              </a:ext>
            </a:extLst>
          </p:cNvPr>
          <p:cNvSpPr/>
          <p:nvPr/>
        </p:nvSpPr>
        <p:spPr bwMode="auto">
          <a:xfrm>
            <a:off x="8390771" y="1773917"/>
            <a:ext cx="1333289" cy="127188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TextBox 33">
            <a:extLst>
              <a:ext uri="{FF2B5EF4-FFF2-40B4-BE49-F238E27FC236}">
                <a16:creationId xmlns:a16="http://schemas.microsoft.com/office/drawing/2014/main" id="{151573E1-C3FE-495C-B630-B501159E6527}"/>
              </a:ext>
            </a:extLst>
          </p:cNvPr>
          <p:cNvSpPr txBox="1"/>
          <p:nvPr/>
        </p:nvSpPr>
        <p:spPr>
          <a:xfrm>
            <a:off x="8390771" y="1773917"/>
            <a:ext cx="1900745" cy="276999"/>
          </a:xfrm>
          <a:prstGeom prst="rect">
            <a:avLst/>
          </a:prstGeom>
          <a:noFill/>
        </p:spPr>
        <p:txBody>
          <a:bodyPr wrap="square">
            <a:spAutoFit/>
          </a:bodyPr>
          <a:lstStyle/>
          <a:p>
            <a:r>
              <a:rPr lang="fr-FR" sz="1200" b="1" dirty="0">
                <a:solidFill>
                  <a:srgbClr val="0070C0"/>
                </a:solidFill>
              </a:rPr>
              <a:t>Exercise1, Task4</a:t>
            </a:r>
          </a:p>
        </p:txBody>
      </p:sp>
      <p:sp>
        <p:nvSpPr>
          <p:cNvPr id="35" name="Freeform: Shape 34">
            <a:extLst>
              <a:ext uri="{FF2B5EF4-FFF2-40B4-BE49-F238E27FC236}">
                <a16:creationId xmlns:a16="http://schemas.microsoft.com/office/drawing/2014/main" id="{7E49A317-9C28-4817-B7F5-172BB0388275}"/>
              </a:ext>
            </a:extLst>
          </p:cNvPr>
          <p:cNvSpPr/>
          <p:nvPr/>
        </p:nvSpPr>
        <p:spPr>
          <a:xfrm>
            <a:off x="8928077" y="2195303"/>
            <a:ext cx="207490" cy="280360"/>
          </a:xfrm>
          <a:custGeom>
            <a:avLst/>
            <a:gdLst>
              <a:gd name="connsiteX0" fmla="*/ 466992 w 533400"/>
              <a:gd name="connsiteY0" fmla="*/ 314420 h 700258"/>
              <a:gd name="connsiteX1" fmla="*/ 466992 w 533400"/>
              <a:gd name="connsiteY1" fmla="*/ 200273 h 700258"/>
              <a:gd name="connsiteX2" fmla="*/ 266719 w 533400"/>
              <a:gd name="connsiteY2" fmla="*/ 0 h 700258"/>
              <a:gd name="connsiteX3" fmla="*/ 66446 w 533400"/>
              <a:gd name="connsiteY3" fmla="*/ 200273 h 700258"/>
              <a:gd name="connsiteX4" fmla="*/ 66446 w 533400"/>
              <a:gd name="connsiteY4" fmla="*/ 314411 h 700258"/>
              <a:gd name="connsiteX5" fmla="*/ 0 w 533400"/>
              <a:gd name="connsiteY5" fmla="*/ 319173 h 700258"/>
              <a:gd name="connsiteX6" fmla="*/ 0 w 533400"/>
              <a:gd name="connsiteY6" fmla="*/ 681209 h 700258"/>
              <a:gd name="connsiteX7" fmla="*/ 266700 w 533400"/>
              <a:gd name="connsiteY7" fmla="*/ 700259 h 700258"/>
              <a:gd name="connsiteX8" fmla="*/ 533400 w 533400"/>
              <a:gd name="connsiteY8" fmla="*/ 681209 h 700258"/>
              <a:gd name="connsiteX9" fmla="*/ 533400 w 533400"/>
              <a:gd name="connsiteY9" fmla="*/ 319154 h 700258"/>
              <a:gd name="connsiteX10" fmla="*/ 85496 w 533400"/>
              <a:gd name="connsiteY10" fmla="*/ 200273 h 700258"/>
              <a:gd name="connsiteX11" fmla="*/ 266719 w 533400"/>
              <a:gd name="connsiteY11" fmla="*/ 19050 h 700258"/>
              <a:gd name="connsiteX12" fmla="*/ 447942 w 533400"/>
              <a:gd name="connsiteY12" fmla="*/ 200273 h 700258"/>
              <a:gd name="connsiteX13" fmla="*/ 447942 w 533400"/>
              <a:gd name="connsiteY13" fmla="*/ 313144 h 700258"/>
              <a:gd name="connsiteX14" fmla="*/ 419129 w 533400"/>
              <a:gd name="connsiteY14" fmla="*/ 311220 h 700258"/>
              <a:gd name="connsiteX15" fmla="*/ 419129 w 533400"/>
              <a:gd name="connsiteY15" fmla="*/ 200035 h 700258"/>
              <a:gd name="connsiteX16" fmla="*/ 266729 w 533400"/>
              <a:gd name="connsiteY16" fmla="*/ 47635 h 700258"/>
              <a:gd name="connsiteX17" fmla="*/ 114329 w 533400"/>
              <a:gd name="connsiteY17" fmla="*/ 200035 h 700258"/>
              <a:gd name="connsiteX18" fmla="*/ 114329 w 533400"/>
              <a:gd name="connsiteY18" fmla="*/ 311220 h 700258"/>
              <a:gd name="connsiteX19" fmla="*/ 85515 w 533400"/>
              <a:gd name="connsiteY19" fmla="*/ 313125 h 700258"/>
              <a:gd name="connsiteX20" fmla="*/ 400079 w 533400"/>
              <a:gd name="connsiteY20" fmla="*/ 309886 h 700258"/>
              <a:gd name="connsiteX21" fmla="*/ 266729 w 533400"/>
              <a:gd name="connsiteY21" fmla="*/ 300104 h 700258"/>
              <a:gd name="connsiteX22" fmla="*/ 133379 w 533400"/>
              <a:gd name="connsiteY22" fmla="*/ 309886 h 700258"/>
              <a:gd name="connsiteX23" fmla="*/ 133379 w 533400"/>
              <a:gd name="connsiteY23" fmla="*/ 200035 h 700258"/>
              <a:gd name="connsiteX24" fmla="*/ 266729 w 533400"/>
              <a:gd name="connsiteY24" fmla="*/ 66685 h 700258"/>
              <a:gd name="connsiteX25" fmla="*/ 400079 w 533400"/>
              <a:gd name="connsiteY25" fmla="*/ 200035 h 700258"/>
              <a:gd name="connsiteX26" fmla="*/ 514379 w 533400"/>
              <a:gd name="connsiteY26" fmla="*/ 663473 h 700258"/>
              <a:gd name="connsiteX27" fmla="*/ 266729 w 533400"/>
              <a:gd name="connsiteY27" fmla="*/ 681171 h 700258"/>
              <a:gd name="connsiteX28" fmla="*/ 19079 w 533400"/>
              <a:gd name="connsiteY28" fmla="*/ 663473 h 700258"/>
              <a:gd name="connsiteX29" fmla="*/ 19079 w 533400"/>
              <a:gd name="connsiteY29" fmla="*/ 336899 h 700258"/>
              <a:gd name="connsiteX30" fmla="*/ 67980 w 533400"/>
              <a:gd name="connsiteY30" fmla="*/ 333404 h 700258"/>
              <a:gd name="connsiteX31" fmla="*/ 125254 w 533400"/>
              <a:gd name="connsiteY31" fmla="*/ 329594 h 700258"/>
              <a:gd name="connsiteX32" fmla="*/ 266729 w 533400"/>
              <a:gd name="connsiteY32" fmla="*/ 319202 h 700258"/>
              <a:gd name="connsiteX33" fmla="*/ 408337 w 533400"/>
              <a:gd name="connsiteY33" fmla="*/ 329594 h 700258"/>
              <a:gd name="connsiteX34" fmla="*/ 465401 w 533400"/>
              <a:gd name="connsiteY34" fmla="*/ 333404 h 700258"/>
              <a:gd name="connsiteX35" fmla="*/ 514379 w 533400"/>
              <a:gd name="connsiteY35" fmla="*/ 336899 h 70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3400" h="700258">
                <a:moveTo>
                  <a:pt x="466992" y="314420"/>
                </a:moveTo>
                <a:lnTo>
                  <a:pt x="466992" y="200273"/>
                </a:lnTo>
                <a:cubicBezTo>
                  <a:pt x="466992" y="89665"/>
                  <a:pt x="377326" y="0"/>
                  <a:pt x="266719" y="0"/>
                </a:cubicBezTo>
                <a:cubicBezTo>
                  <a:pt x="156112" y="0"/>
                  <a:pt x="66446" y="89665"/>
                  <a:pt x="66446" y="200273"/>
                </a:cubicBezTo>
                <a:lnTo>
                  <a:pt x="66446" y="314411"/>
                </a:lnTo>
                <a:lnTo>
                  <a:pt x="0" y="319173"/>
                </a:lnTo>
                <a:lnTo>
                  <a:pt x="0" y="681209"/>
                </a:lnTo>
                <a:lnTo>
                  <a:pt x="266700" y="700259"/>
                </a:lnTo>
                <a:lnTo>
                  <a:pt x="533400" y="681209"/>
                </a:lnTo>
                <a:lnTo>
                  <a:pt x="533400" y="319154"/>
                </a:lnTo>
                <a:close/>
                <a:moveTo>
                  <a:pt x="85496" y="200273"/>
                </a:moveTo>
                <a:cubicBezTo>
                  <a:pt x="85496" y="100186"/>
                  <a:pt x="166632" y="19050"/>
                  <a:pt x="266719" y="19050"/>
                </a:cubicBezTo>
                <a:cubicBezTo>
                  <a:pt x="366806" y="19050"/>
                  <a:pt x="447942" y="100186"/>
                  <a:pt x="447942" y="200273"/>
                </a:cubicBezTo>
                <a:lnTo>
                  <a:pt x="447942" y="313144"/>
                </a:lnTo>
                <a:lnTo>
                  <a:pt x="419129" y="311220"/>
                </a:lnTo>
                <a:lnTo>
                  <a:pt x="419129" y="200035"/>
                </a:lnTo>
                <a:cubicBezTo>
                  <a:pt x="419129" y="115866"/>
                  <a:pt x="350897" y="47635"/>
                  <a:pt x="266729" y="47635"/>
                </a:cubicBezTo>
                <a:cubicBezTo>
                  <a:pt x="182560" y="47635"/>
                  <a:pt x="114329" y="115866"/>
                  <a:pt x="114329" y="200035"/>
                </a:cubicBezTo>
                <a:lnTo>
                  <a:pt x="114329" y="311220"/>
                </a:lnTo>
                <a:lnTo>
                  <a:pt x="85515" y="313125"/>
                </a:lnTo>
                <a:close/>
                <a:moveTo>
                  <a:pt x="400079" y="309886"/>
                </a:moveTo>
                <a:lnTo>
                  <a:pt x="266729" y="300104"/>
                </a:lnTo>
                <a:lnTo>
                  <a:pt x="133379" y="309886"/>
                </a:lnTo>
                <a:lnTo>
                  <a:pt x="133379" y="200035"/>
                </a:lnTo>
                <a:cubicBezTo>
                  <a:pt x="133379" y="126387"/>
                  <a:pt x="193081" y="66685"/>
                  <a:pt x="266729" y="66685"/>
                </a:cubicBezTo>
                <a:cubicBezTo>
                  <a:pt x="340376" y="66685"/>
                  <a:pt x="400079" y="126387"/>
                  <a:pt x="400079" y="200035"/>
                </a:cubicBezTo>
                <a:close/>
                <a:moveTo>
                  <a:pt x="514379" y="663473"/>
                </a:moveTo>
                <a:lnTo>
                  <a:pt x="266729" y="681171"/>
                </a:lnTo>
                <a:lnTo>
                  <a:pt x="19079" y="663473"/>
                </a:lnTo>
                <a:lnTo>
                  <a:pt x="19079" y="336899"/>
                </a:lnTo>
                <a:lnTo>
                  <a:pt x="67980" y="333404"/>
                </a:lnTo>
                <a:lnTo>
                  <a:pt x="125254" y="329594"/>
                </a:lnTo>
                <a:lnTo>
                  <a:pt x="266729" y="319202"/>
                </a:lnTo>
                <a:lnTo>
                  <a:pt x="408337" y="329594"/>
                </a:lnTo>
                <a:lnTo>
                  <a:pt x="465401" y="333404"/>
                </a:lnTo>
                <a:lnTo>
                  <a:pt x="514379" y="336899"/>
                </a:lnTo>
                <a:close/>
              </a:path>
            </a:pathLst>
          </a:custGeom>
          <a:solidFill>
            <a:srgbClr val="000000"/>
          </a:solidFill>
          <a:ln w="9525" cap="flat">
            <a:solidFill>
              <a:srgbClr val="0078D3"/>
            </a:solidFill>
            <a:prstDash val="solid"/>
            <a:miter/>
          </a:ln>
        </p:spPr>
        <p:txBody>
          <a:bodyPr rtlCol="0" anchor="ctr"/>
          <a:lstStyle/>
          <a:p>
            <a:endParaRPr lang="fr-FR" dirty="0"/>
          </a:p>
        </p:txBody>
      </p:sp>
      <p:sp>
        <p:nvSpPr>
          <p:cNvPr id="36" name="TextBox 35">
            <a:extLst>
              <a:ext uri="{FF2B5EF4-FFF2-40B4-BE49-F238E27FC236}">
                <a16:creationId xmlns:a16="http://schemas.microsoft.com/office/drawing/2014/main" id="{D9561E1E-ED21-4DC8-8829-EB7DF29B000F}"/>
              </a:ext>
            </a:extLst>
          </p:cNvPr>
          <p:cNvSpPr txBox="1"/>
          <p:nvPr/>
        </p:nvSpPr>
        <p:spPr>
          <a:xfrm>
            <a:off x="8445177" y="2560938"/>
            <a:ext cx="1438656" cy="276999"/>
          </a:xfrm>
          <a:prstGeom prst="rect">
            <a:avLst/>
          </a:prstGeom>
          <a:noFill/>
        </p:spPr>
        <p:txBody>
          <a:bodyPr wrap="square">
            <a:spAutoFit/>
          </a:bodyPr>
          <a:lstStyle/>
          <a:p>
            <a:r>
              <a:rPr lang="fr-FR" sz="1200" b="1" dirty="0" err="1"/>
              <a:t>Delete</a:t>
            </a:r>
            <a:r>
              <a:rPr lang="fr-FR" sz="1200" b="1" dirty="0"/>
              <a:t> Lock</a:t>
            </a:r>
          </a:p>
        </p:txBody>
      </p:sp>
      <p:cxnSp>
        <p:nvCxnSpPr>
          <p:cNvPr id="38" name="Straight Arrow Connector 37">
            <a:extLst>
              <a:ext uri="{FF2B5EF4-FFF2-40B4-BE49-F238E27FC236}">
                <a16:creationId xmlns:a16="http://schemas.microsoft.com/office/drawing/2014/main" id="{DA9796C5-CFEF-4A0B-8FF5-F94F4FA80F11}"/>
              </a:ext>
            </a:extLst>
          </p:cNvPr>
          <p:cNvCxnSpPr/>
          <p:nvPr/>
        </p:nvCxnSpPr>
        <p:spPr>
          <a:xfrm>
            <a:off x="1683231" y="2391638"/>
            <a:ext cx="2513616"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B0DC4B63-6DF4-431C-9087-8F3E1234287E}"/>
              </a:ext>
            </a:extLst>
          </p:cNvPr>
          <p:cNvCxnSpPr/>
          <p:nvPr/>
        </p:nvCxnSpPr>
        <p:spPr>
          <a:xfrm flipH="1">
            <a:off x="6032809" y="2406221"/>
            <a:ext cx="278339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D2701338-0A8F-414E-AE42-94FE242CC206}"/>
              </a:ext>
            </a:extLst>
          </p:cNvPr>
          <p:cNvSpPr txBox="1"/>
          <p:nvPr/>
        </p:nvSpPr>
        <p:spPr>
          <a:xfrm>
            <a:off x="942230" y="3471329"/>
            <a:ext cx="3035784" cy="646331"/>
          </a:xfrm>
          <a:prstGeom prst="rect">
            <a:avLst/>
          </a:prstGeom>
          <a:noFill/>
        </p:spPr>
        <p:txBody>
          <a:bodyPr wrap="square">
            <a:spAutoFit/>
          </a:bodyPr>
          <a:lstStyle/>
          <a:p>
            <a:pPr marL="171450" indent="-171450">
              <a:buFont typeface="Arial" panose="020B0604020202020204" pitchFamily="34" charset="0"/>
              <a:buChar char="•"/>
            </a:pPr>
            <a:r>
              <a:rPr lang="fr-FR" sz="1200" b="1" dirty="0" err="1"/>
              <a:t>Modify</a:t>
            </a:r>
            <a:r>
              <a:rPr lang="fr-FR" sz="1200" b="1" dirty="0"/>
              <a:t> </a:t>
            </a:r>
            <a:r>
              <a:rPr lang="fr-FR" sz="1200" b="1" dirty="0" err="1"/>
              <a:t>storage</a:t>
            </a:r>
            <a:r>
              <a:rPr lang="fr-FR" sz="1200" b="1" dirty="0"/>
              <a:t> </a:t>
            </a:r>
            <a:r>
              <a:rPr lang="fr-FR" sz="1200" b="1" dirty="0" err="1"/>
              <a:t>account</a:t>
            </a:r>
            <a:r>
              <a:rPr lang="fr-FR" sz="1200" b="1" dirty="0"/>
              <a:t> </a:t>
            </a:r>
            <a:r>
              <a:rPr lang="fr-FR" sz="1200" b="1" dirty="0" err="1"/>
              <a:t>parameter</a:t>
            </a:r>
            <a:r>
              <a:rPr lang="fr-FR" sz="1200" b="1" dirty="0"/>
              <a:t> « </a:t>
            </a:r>
            <a:r>
              <a:rPr lang="fr-FR" sz="1200" b="1" dirty="0" err="1"/>
              <a:t>secure</a:t>
            </a:r>
            <a:r>
              <a:rPr lang="fr-FR" sz="1200" b="1" dirty="0"/>
              <a:t> </a:t>
            </a:r>
            <a:r>
              <a:rPr lang="fr-FR" sz="1200" b="1" dirty="0" err="1"/>
              <a:t>transfer</a:t>
            </a:r>
            <a:r>
              <a:rPr lang="fr-FR" sz="1200" b="1" dirty="0"/>
              <a:t> </a:t>
            </a:r>
            <a:r>
              <a:rPr lang="fr-FR" sz="1200" b="1" dirty="0" err="1"/>
              <a:t>required</a:t>
            </a:r>
            <a:r>
              <a:rPr lang="fr-FR" sz="1200" b="1" dirty="0"/>
              <a:t> » </a:t>
            </a:r>
          </a:p>
          <a:p>
            <a:pPr marL="171450" indent="-171450">
              <a:buFont typeface="Arial" panose="020B0604020202020204" pitchFamily="34" charset="0"/>
              <a:buChar char="•"/>
            </a:pPr>
            <a:r>
              <a:rPr lang="fr-FR" sz="1200" b="1" dirty="0" err="1"/>
              <a:t>Delete</a:t>
            </a:r>
            <a:r>
              <a:rPr lang="fr-FR" sz="1200" b="1" dirty="0"/>
              <a:t> Storage </a:t>
            </a:r>
            <a:r>
              <a:rPr lang="fr-FR" sz="1200" b="1" dirty="0" err="1"/>
              <a:t>account</a:t>
            </a:r>
            <a:r>
              <a:rPr lang="fr-FR" sz="1200" b="1" dirty="0"/>
              <a:t>  </a:t>
            </a:r>
          </a:p>
        </p:txBody>
      </p:sp>
      <p:cxnSp>
        <p:nvCxnSpPr>
          <p:cNvPr id="40" name="Straight Arrow Connector 39">
            <a:extLst>
              <a:ext uri="{FF2B5EF4-FFF2-40B4-BE49-F238E27FC236}">
                <a16:creationId xmlns:a16="http://schemas.microsoft.com/office/drawing/2014/main" id="{6BC247BF-F546-4DD0-B135-79EEAEF21FF2}"/>
              </a:ext>
            </a:extLst>
          </p:cNvPr>
          <p:cNvCxnSpPr>
            <a:cxnSpLocks/>
          </p:cNvCxnSpPr>
          <p:nvPr/>
        </p:nvCxnSpPr>
        <p:spPr>
          <a:xfrm>
            <a:off x="3760342" y="3727279"/>
            <a:ext cx="1829388"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1E2F081-3DBF-41C5-90AB-EBDE0E73F719}"/>
              </a:ext>
            </a:extLst>
          </p:cNvPr>
          <p:cNvSpPr/>
          <p:nvPr/>
        </p:nvSpPr>
        <p:spPr bwMode="auto">
          <a:xfrm>
            <a:off x="8390771" y="3122549"/>
            <a:ext cx="3342317" cy="127188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a:extLst>
              <a:ext uri="{FF2B5EF4-FFF2-40B4-BE49-F238E27FC236}">
                <a16:creationId xmlns:a16="http://schemas.microsoft.com/office/drawing/2014/main" id="{64D3229C-4379-410D-873B-6E7089E876AB}"/>
              </a:ext>
            </a:extLst>
          </p:cNvPr>
          <p:cNvSpPr txBox="1"/>
          <p:nvPr/>
        </p:nvSpPr>
        <p:spPr>
          <a:xfrm>
            <a:off x="8390771" y="3122549"/>
            <a:ext cx="1900745" cy="276999"/>
          </a:xfrm>
          <a:prstGeom prst="rect">
            <a:avLst/>
          </a:prstGeom>
          <a:noFill/>
        </p:spPr>
        <p:txBody>
          <a:bodyPr wrap="square">
            <a:spAutoFit/>
          </a:bodyPr>
          <a:lstStyle/>
          <a:p>
            <a:r>
              <a:rPr lang="fr-FR" sz="1200" b="1" dirty="0">
                <a:solidFill>
                  <a:srgbClr val="0070C0"/>
                </a:solidFill>
              </a:rPr>
              <a:t>Exercise1, Task5</a:t>
            </a:r>
          </a:p>
        </p:txBody>
      </p:sp>
      <p:sp>
        <p:nvSpPr>
          <p:cNvPr id="45" name="TextBox 44">
            <a:extLst>
              <a:ext uri="{FF2B5EF4-FFF2-40B4-BE49-F238E27FC236}">
                <a16:creationId xmlns:a16="http://schemas.microsoft.com/office/drawing/2014/main" id="{80B6F824-6B90-4B00-BD2E-A6A0B9F7C86D}"/>
              </a:ext>
            </a:extLst>
          </p:cNvPr>
          <p:cNvSpPr txBox="1"/>
          <p:nvPr/>
        </p:nvSpPr>
        <p:spPr>
          <a:xfrm>
            <a:off x="8456936" y="3471329"/>
            <a:ext cx="3149847" cy="646331"/>
          </a:xfrm>
          <a:prstGeom prst="rect">
            <a:avLst/>
          </a:prstGeom>
          <a:noFill/>
        </p:spPr>
        <p:txBody>
          <a:bodyPr wrap="square">
            <a:spAutoFit/>
          </a:bodyPr>
          <a:lstStyle/>
          <a:p>
            <a:pPr marL="171450" indent="-171450">
              <a:buFont typeface="Arial" panose="020B0604020202020204" pitchFamily="34" charset="0"/>
              <a:buChar char="•"/>
            </a:pPr>
            <a:r>
              <a:rPr lang="fr-FR" sz="1200" b="1" dirty="0" err="1"/>
              <a:t>Modify</a:t>
            </a:r>
            <a:r>
              <a:rPr lang="fr-FR" sz="1200" b="1" dirty="0"/>
              <a:t> </a:t>
            </a:r>
            <a:r>
              <a:rPr lang="fr-FR" sz="1200" b="1" dirty="0" err="1"/>
              <a:t>storage</a:t>
            </a:r>
            <a:r>
              <a:rPr lang="fr-FR" sz="1200" b="1" dirty="0"/>
              <a:t> </a:t>
            </a:r>
            <a:r>
              <a:rPr lang="fr-FR" sz="1200" b="1" dirty="0" err="1"/>
              <a:t>account</a:t>
            </a:r>
            <a:r>
              <a:rPr lang="fr-FR" sz="1200" b="1" dirty="0"/>
              <a:t> </a:t>
            </a:r>
            <a:r>
              <a:rPr lang="fr-FR" sz="1200" b="1" dirty="0" err="1"/>
              <a:t>parameter</a:t>
            </a:r>
            <a:r>
              <a:rPr lang="fr-FR" sz="1200" b="1" dirty="0"/>
              <a:t> « </a:t>
            </a:r>
            <a:r>
              <a:rPr lang="fr-FR" sz="1200" b="1" dirty="0" err="1"/>
              <a:t>secure</a:t>
            </a:r>
            <a:r>
              <a:rPr lang="fr-FR" sz="1200" b="1" dirty="0"/>
              <a:t> </a:t>
            </a:r>
            <a:r>
              <a:rPr lang="fr-FR" sz="1200" b="1" dirty="0" err="1"/>
              <a:t>transfer</a:t>
            </a:r>
            <a:r>
              <a:rPr lang="fr-FR" sz="1200" b="1" dirty="0"/>
              <a:t> </a:t>
            </a:r>
            <a:r>
              <a:rPr lang="fr-FR" sz="1200" b="1" dirty="0" err="1"/>
              <a:t>required</a:t>
            </a:r>
            <a:r>
              <a:rPr lang="fr-FR" sz="1200" b="1" dirty="0"/>
              <a:t> » </a:t>
            </a:r>
          </a:p>
          <a:p>
            <a:pPr marL="171450" indent="-171450">
              <a:buFont typeface="Arial" panose="020B0604020202020204" pitchFamily="34" charset="0"/>
              <a:buChar char="•"/>
            </a:pPr>
            <a:r>
              <a:rPr lang="fr-FR" sz="1200" b="1" dirty="0" err="1"/>
              <a:t>Delete</a:t>
            </a:r>
            <a:r>
              <a:rPr lang="fr-FR" sz="1200" b="1" dirty="0"/>
              <a:t> Storage </a:t>
            </a:r>
            <a:r>
              <a:rPr lang="fr-FR" sz="1200" b="1" dirty="0" err="1"/>
              <a:t>account</a:t>
            </a:r>
            <a:r>
              <a:rPr lang="fr-FR" sz="1200" b="1" dirty="0"/>
              <a:t>  </a:t>
            </a:r>
          </a:p>
        </p:txBody>
      </p:sp>
      <p:cxnSp>
        <p:nvCxnSpPr>
          <p:cNvPr id="46" name="Straight Arrow Connector 45">
            <a:extLst>
              <a:ext uri="{FF2B5EF4-FFF2-40B4-BE49-F238E27FC236}">
                <a16:creationId xmlns:a16="http://schemas.microsoft.com/office/drawing/2014/main" id="{44DE8FC8-39CB-4382-A3BF-850EB0CCC84B}"/>
              </a:ext>
            </a:extLst>
          </p:cNvPr>
          <p:cNvCxnSpPr>
            <a:cxnSpLocks/>
          </p:cNvCxnSpPr>
          <p:nvPr/>
        </p:nvCxnSpPr>
        <p:spPr>
          <a:xfrm>
            <a:off x="6454788" y="3727279"/>
            <a:ext cx="2078932"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401307"/>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04 – </a:t>
            </a:r>
            <a:r>
              <a:rPr lang="en-US" dirty="0">
                <a:ea typeface="+mn-lt"/>
                <a:cs typeface="+mn-lt"/>
              </a:rPr>
              <a:t>MFA - Conditional Access - Identity Protection</a:t>
            </a:r>
            <a:endParaRPr lang="en-US" dirty="0"/>
          </a:p>
        </p:txBody>
      </p:sp>
      <p:sp>
        <p:nvSpPr>
          <p:cNvPr id="4" name="Rectangle 3">
            <a:extLst>
              <a:ext uri="{FF2B5EF4-FFF2-40B4-BE49-F238E27FC236}">
                <a16:creationId xmlns:a16="http://schemas.microsoft.com/office/drawing/2014/main" id="{7EC869EA-946D-4128-9BF0-3B6A9B54EDC1}"/>
              </a:ext>
            </a:extLst>
          </p:cNvPr>
          <p:cNvSpPr/>
          <p:nvPr/>
        </p:nvSpPr>
        <p:spPr bwMode="auto">
          <a:xfrm>
            <a:off x="578709" y="1210924"/>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Implement and test Azure MFA. </a:t>
            </a:r>
          </a:p>
        </p:txBody>
      </p:sp>
      <p:sp>
        <p:nvSpPr>
          <p:cNvPr id="5" name="Rectangle 4">
            <a:extLst>
              <a:ext uri="{FF2B5EF4-FFF2-40B4-BE49-F238E27FC236}">
                <a16:creationId xmlns:a16="http://schemas.microsoft.com/office/drawing/2014/main" id="{8DEE2363-2ABD-4C7C-BF96-3E9254080DBE}"/>
              </a:ext>
            </a:extLst>
          </p:cNvPr>
          <p:cNvSpPr/>
          <p:nvPr/>
        </p:nvSpPr>
        <p:spPr bwMode="auto">
          <a:xfrm>
            <a:off x="578709" y="215636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Implement and test Azure AD Conditional Access Policies. </a:t>
            </a:r>
          </a:p>
        </p:txBody>
      </p:sp>
      <p:sp>
        <p:nvSpPr>
          <p:cNvPr id="7" name="Rectangle 6">
            <a:extLst>
              <a:ext uri="{FF2B5EF4-FFF2-40B4-BE49-F238E27FC236}">
                <a16:creationId xmlns:a16="http://schemas.microsoft.com/office/drawing/2014/main" id="{393C4F9B-8DE0-4BAD-81E2-C6686E419FB3}"/>
              </a:ext>
            </a:extLst>
          </p:cNvPr>
          <p:cNvSpPr/>
          <p:nvPr/>
        </p:nvSpPr>
        <p:spPr bwMode="auto">
          <a:xfrm>
            <a:off x="578709" y="314308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Implement and test Azure AD Identity Protection.  </a:t>
            </a:r>
          </a:p>
        </p:txBody>
      </p:sp>
      <p:grpSp>
        <p:nvGrpSpPr>
          <p:cNvPr id="3" name="Group 2" descr="A tenant with Azure AD Premium P2 license has an MFA user, a Conditional Access user, and identity protection policies. ">
            <a:extLst>
              <a:ext uri="{FF2B5EF4-FFF2-40B4-BE49-F238E27FC236}">
                <a16:creationId xmlns:a16="http://schemas.microsoft.com/office/drawing/2014/main" id="{9B5FA231-27D3-470C-9959-452ADAB41EFC}"/>
              </a:ext>
            </a:extLst>
          </p:cNvPr>
          <p:cNvGrpSpPr/>
          <p:nvPr/>
        </p:nvGrpSpPr>
        <p:grpSpPr>
          <a:xfrm>
            <a:off x="7421550" y="1761824"/>
            <a:ext cx="4191741" cy="3743661"/>
            <a:chOff x="6543259" y="1328975"/>
            <a:chExt cx="5060480" cy="4889963"/>
          </a:xfrm>
        </p:grpSpPr>
        <p:cxnSp>
          <p:nvCxnSpPr>
            <p:cNvPr id="15" name="Connector: Elbow 14">
              <a:extLst>
                <a:ext uri="{FF2B5EF4-FFF2-40B4-BE49-F238E27FC236}">
                  <a16:creationId xmlns:a16="http://schemas.microsoft.com/office/drawing/2014/main" id="{77F36D50-42F4-4523-A825-072A89DF5154}"/>
                </a:ext>
              </a:extLst>
            </p:cNvPr>
            <p:cNvCxnSpPr>
              <a:cxnSpLocks/>
              <a:endCxn id="2050" idx="1"/>
            </p:cNvCxnSpPr>
            <p:nvPr/>
          </p:nvCxnSpPr>
          <p:spPr>
            <a:xfrm>
              <a:off x="7667514" y="2515350"/>
              <a:ext cx="2536764" cy="1368581"/>
            </a:xfrm>
            <a:prstGeom prst="bentConnector3">
              <a:avLst>
                <a:gd name="adj1" fmla="val 76935"/>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4BCD858-28F2-4C9F-B8CF-EC6447D2BF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7154" y="2180531"/>
              <a:ext cx="819068" cy="874085"/>
            </a:xfrm>
            <a:prstGeom prst="rect">
              <a:avLst/>
            </a:prstGeom>
          </p:spPr>
        </p:pic>
        <p:pic>
          <p:nvPicPr>
            <p:cNvPr id="8" name="Picture 7">
              <a:extLst>
                <a:ext uri="{FF2B5EF4-FFF2-40B4-BE49-F238E27FC236}">
                  <a16:creationId xmlns:a16="http://schemas.microsoft.com/office/drawing/2014/main" id="{6B738070-02B7-4D47-B511-5F227767BDB0}"/>
                </a:ext>
              </a:extLst>
            </p:cNvPr>
            <p:cNvPicPr>
              <a:picLocks noChangeAspect="1"/>
            </p:cNvPicPr>
            <p:nvPr/>
          </p:nvPicPr>
          <p:blipFill>
            <a:blip r:embed="rId3"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891559" y="3443612"/>
              <a:ext cx="819068" cy="874085"/>
            </a:xfrm>
            <a:prstGeom prst="rect">
              <a:avLst/>
            </a:prstGeom>
          </p:spPr>
        </p:pic>
        <p:pic>
          <p:nvPicPr>
            <p:cNvPr id="10" name="Picture 9">
              <a:extLst>
                <a:ext uri="{FF2B5EF4-FFF2-40B4-BE49-F238E27FC236}">
                  <a16:creationId xmlns:a16="http://schemas.microsoft.com/office/drawing/2014/main" id="{D5ADE9D8-DC2D-4CA5-BB54-E58697174C3A}"/>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891559" y="5085005"/>
              <a:ext cx="819068" cy="874085"/>
            </a:xfrm>
            <a:prstGeom prst="rect">
              <a:avLst/>
            </a:prstGeom>
          </p:spPr>
        </p:pic>
        <p:sp>
          <p:nvSpPr>
            <p:cNvPr id="13" name="Rectangle 12">
              <a:extLst>
                <a:ext uri="{FF2B5EF4-FFF2-40B4-BE49-F238E27FC236}">
                  <a16:creationId xmlns:a16="http://schemas.microsoft.com/office/drawing/2014/main" id="{1C8463A8-E64A-4633-ABA2-75DFD05271B2}"/>
                </a:ext>
              </a:extLst>
            </p:cNvPr>
            <p:cNvSpPr/>
            <p:nvPr/>
          </p:nvSpPr>
          <p:spPr bwMode="auto">
            <a:xfrm>
              <a:off x="6543259" y="1744474"/>
              <a:ext cx="5060480" cy="4474464"/>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6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CE8E6BD0-66CF-48B0-BF30-1FFF94D6EA70}"/>
                </a:ext>
              </a:extLst>
            </p:cNvPr>
            <p:cNvSpPr/>
            <p:nvPr/>
          </p:nvSpPr>
          <p:spPr>
            <a:xfrm>
              <a:off x="7457128" y="1328975"/>
              <a:ext cx="3318381" cy="844236"/>
            </a:xfrm>
            <a:prstGeom prst="rect">
              <a:avLst/>
            </a:prstGeom>
            <a:solidFill>
              <a:schemeClr val="bg1"/>
            </a:solidFill>
          </p:spPr>
          <p:txBody>
            <a:bodyPr wrap="square">
              <a:spAutoFit/>
            </a:bodyPr>
            <a:lstStyle/>
            <a:p>
              <a:pPr algn="ctr"/>
              <a:r>
                <a:rPr lang="en-US" sz="1800" dirty="0"/>
                <a:t>Tenant with Azure AD Premium P2 license</a:t>
              </a:r>
            </a:p>
          </p:txBody>
        </p:sp>
        <p:pic>
          <p:nvPicPr>
            <p:cNvPr id="2050" name="Picture 2" descr="VMName not found&quot; adding VM to azure DSC | Bodger's MS Lab">
              <a:extLst>
                <a:ext uri="{FF2B5EF4-FFF2-40B4-BE49-F238E27FC236}">
                  <a16:creationId xmlns:a16="http://schemas.microsoft.com/office/drawing/2014/main" id="{ECBD13C6-A2EE-4465-ADD5-9DCE0E3A40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4278" y="3446888"/>
              <a:ext cx="1171454" cy="874085"/>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16" name="Connector: Elbow 15">
              <a:extLst>
                <a:ext uri="{FF2B5EF4-FFF2-40B4-BE49-F238E27FC236}">
                  <a16:creationId xmlns:a16="http://schemas.microsoft.com/office/drawing/2014/main" id="{1EF2B45B-EC95-4374-8E1F-4A5747EE6755}"/>
                </a:ext>
              </a:extLst>
            </p:cNvPr>
            <p:cNvCxnSpPr>
              <a:cxnSpLocks/>
              <a:stCxn id="8" idx="3"/>
              <a:endCxn id="2050" idx="1"/>
            </p:cNvCxnSpPr>
            <p:nvPr/>
          </p:nvCxnSpPr>
          <p:spPr>
            <a:xfrm>
              <a:off x="7710627" y="3880655"/>
              <a:ext cx="2493651" cy="3276"/>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5D87677-603D-4EDA-AB9A-96B97AFD3F6B}"/>
                </a:ext>
              </a:extLst>
            </p:cNvPr>
            <p:cNvSpPr txBox="1"/>
            <p:nvPr/>
          </p:nvSpPr>
          <p:spPr>
            <a:xfrm>
              <a:off x="6951221" y="3001244"/>
              <a:ext cx="646175" cy="402018"/>
            </a:xfrm>
            <a:prstGeom prst="rect">
              <a:avLst/>
            </a:prstGeom>
            <a:noFill/>
          </p:spPr>
          <p:txBody>
            <a:bodyPr wrap="square">
              <a:spAutoFit/>
            </a:bodyPr>
            <a:lstStyle/>
            <a:p>
              <a:r>
                <a:rPr lang="en-US" sz="1400" dirty="0"/>
                <a:t>MFA</a:t>
              </a:r>
            </a:p>
          </p:txBody>
        </p:sp>
        <p:sp>
          <p:nvSpPr>
            <p:cNvPr id="26" name="TextBox 25">
              <a:extLst>
                <a:ext uri="{FF2B5EF4-FFF2-40B4-BE49-F238E27FC236}">
                  <a16:creationId xmlns:a16="http://schemas.microsoft.com/office/drawing/2014/main" id="{1AB87588-6424-43D1-AEC7-E6D7D53204FF}"/>
                </a:ext>
              </a:extLst>
            </p:cNvPr>
            <p:cNvSpPr txBox="1"/>
            <p:nvPr/>
          </p:nvSpPr>
          <p:spPr>
            <a:xfrm>
              <a:off x="6603599" y="4256959"/>
              <a:ext cx="1569237" cy="683429"/>
            </a:xfrm>
            <a:prstGeom prst="rect">
              <a:avLst/>
            </a:prstGeom>
            <a:noFill/>
          </p:spPr>
          <p:txBody>
            <a:bodyPr wrap="square">
              <a:spAutoFit/>
            </a:bodyPr>
            <a:lstStyle/>
            <a:p>
              <a:pPr algn="ctr"/>
              <a:r>
                <a:rPr lang="en-US" sz="1400" dirty="0"/>
                <a:t>Conditional access policy</a:t>
              </a:r>
            </a:p>
          </p:txBody>
        </p:sp>
        <p:pic>
          <p:nvPicPr>
            <p:cNvPr id="2067" name="Picture 2066">
              <a:extLst>
                <a:ext uri="{FF2B5EF4-FFF2-40B4-BE49-F238E27FC236}">
                  <a16:creationId xmlns:a16="http://schemas.microsoft.com/office/drawing/2014/main" id="{89D9659D-478A-40D2-98FA-C8526DB04CE9}"/>
                </a:ext>
              </a:extLst>
            </p:cNvPr>
            <p:cNvPicPr>
              <a:picLocks noChangeAspect="1"/>
            </p:cNvPicPr>
            <p:nvPr/>
          </p:nvPicPr>
          <p:blipFill>
            <a:blip r:embed="rId5"/>
            <a:stretch>
              <a:fillRect/>
            </a:stretch>
          </p:blipFill>
          <p:spPr>
            <a:xfrm>
              <a:off x="8398742" y="2330336"/>
              <a:ext cx="428625" cy="419100"/>
            </a:xfrm>
            <a:prstGeom prst="rect">
              <a:avLst/>
            </a:prstGeom>
          </p:spPr>
        </p:pic>
        <p:pic>
          <p:nvPicPr>
            <p:cNvPr id="2072" name="Picture 2071">
              <a:extLst>
                <a:ext uri="{FF2B5EF4-FFF2-40B4-BE49-F238E27FC236}">
                  <a16:creationId xmlns:a16="http://schemas.microsoft.com/office/drawing/2014/main" id="{8ABAA9E3-3022-477D-99DC-D300314AC4D4}"/>
                </a:ext>
              </a:extLst>
            </p:cNvPr>
            <p:cNvPicPr>
              <a:picLocks noChangeAspect="1"/>
            </p:cNvPicPr>
            <p:nvPr/>
          </p:nvPicPr>
          <p:blipFill>
            <a:blip r:embed="rId5"/>
            <a:stretch>
              <a:fillRect/>
            </a:stretch>
          </p:blipFill>
          <p:spPr>
            <a:xfrm>
              <a:off x="8398742" y="3731295"/>
              <a:ext cx="428625" cy="419100"/>
            </a:xfrm>
            <a:prstGeom prst="rect">
              <a:avLst/>
            </a:prstGeom>
          </p:spPr>
        </p:pic>
        <p:pic>
          <p:nvPicPr>
            <p:cNvPr id="2076" name="Graphic 2075" descr="No sign">
              <a:extLst>
                <a:ext uri="{FF2B5EF4-FFF2-40B4-BE49-F238E27FC236}">
                  <a16:creationId xmlns:a16="http://schemas.microsoft.com/office/drawing/2014/main" id="{5D2C2F42-F3FB-40B1-9930-762EF6499B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53801" y="5252329"/>
              <a:ext cx="524194" cy="524194"/>
            </a:xfrm>
            <a:prstGeom prst="rect">
              <a:avLst/>
            </a:prstGeom>
          </p:spPr>
        </p:pic>
        <p:cxnSp>
          <p:nvCxnSpPr>
            <p:cNvPr id="2077" name="Connector: Elbow 2076">
              <a:extLst>
                <a:ext uri="{FF2B5EF4-FFF2-40B4-BE49-F238E27FC236}">
                  <a16:creationId xmlns:a16="http://schemas.microsoft.com/office/drawing/2014/main" id="{E2ADF231-4353-467C-8435-D6B39E46F91D}"/>
                </a:ext>
              </a:extLst>
            </p:cNvPr>
            <p:cNvCxnSpPr>
              <a:cxnSpLocks/>
              <a:stCxn id="10" idx="3"/>
            </p:cNvCxnSpPr>
            <p:nvPr/>
          </p:nvCxnSpPr>
          <p:spPr>
            <a:xfrm flipV="1">
              <a:off x="7710627" y="4313352"/>
              <a:ext cx="3079378" cy="1208696"/>
            </a:xfrm>
            <a:prstGeom prst="bentConnector3">
              <a:avLst>
                <a:gd name="adj1" fmla="val 99926"/>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39CA9786-88A6-46D6-96F3-7A6AEF2D1881}"/>
                </a:ext>
              </a:extLst>
            </p:cNvPr>
            <p:cNvSpPr txBox="1"/>
            <p:nvPr/>
          </p:nvSpPr>
          <p:spPr>
            <a:xfrm>
              <a:off x="9180740" y="5191260"/>
              <a:ext cx="1266093" cy="683429"/>
            </a:xfrm>
            <a:prstGeom prst="rect">
              <a:avLst/>
            </a:prstGeom>
            <a:solidFill>
              <a:schemeClr val="bg1"/>
            </a:solidFill>
          </p:spPr>
          <p:txBody>
            <a:bodyPr wrap="square">
              <a:spAutoFit/>
            </a:bodyPr>
            <a:lstStyle/>
            <a:p>
              <a:pPr algn="ctr"/>
              <a:r>
                <a:rPr lang="en-US" sz="1400" dirty="0"/>
                <a:t>Identity</a:t>
              </a:r>
              <a:r>
                <a:rPr lang="en-US" sz="1200" dirty="0"/>
                <a:t> </a:t>
              </a:r>
              <a:r>
                <a:rPr lang="en-US" sz="1400" dirty="0"/>
                <a:t>Protection</a:t>
              </a:r>
            </a:p>
          </p:txBody>
        </p:sp>
      </p:grpSp>
      <p:sp>
        <p:nvSpPr>
          <p:cNvPr id="9" name="Rectangle 8">
            <a:extLst>
              <a:ext uri="{FF2B5EF4-FFF2-40B4-BE49-F238E27FC236}">
                <a16:creationId xmlns:a16="http://schemas.microsoft.com/office/drawing/2014/main" id="{03F71D80-C74E-4D71-AD0D-B8F8237CA26D}"/>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07607599"/>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C0F9F-3B11-49D5-A95E-3BD1F963E0A2}"/>
              </a:ext>
            </a:extLst>
          </p:cNvPr>
          <p:cNvSpPr>
            <a:spLocks noGrp="1"/>
          </p:cNvSpPr>
          <p:nvPr>
            <p:ph type="title"/>
          </p:nvPr>
        </p:nvSpPr>
        <p:spPr/>
        <p:txBody>
          <a:bodyPr/>
          <a:lstStyle/>
          <a:p>
            <a:r>
              <a:rPr lang="en-US" dirty="0">
                <a:ea typeface="+mj-lt"/>
                <a:cs typeface="+mj-lt"/>
              </a:rPr>
              <a:t>Lab 04 – </a:t>
            </a:r>
            <a:r>
              <a:rPr lang="en-US" dirty="0">
                <a:ea typeface="+mn-lt"/>
                <a:cs typeface="+mn-lt"/>
              </a:rPr>
              <a:t>MFA - Conditional Access - Identity Protection</a:t>
            </a:r>
            <a:endParaRPr lang="fr-FR" dirty="0"/>
          </a:p>
        </p:txBody>
      </p:sp>
      <p:sp>
        <p:nvSpPr>
          <p:cNvPr id="6" name="Rectangle 5">
            <a:extLst>
              <a:ext uri="{FF2B5EF4-FFF2-40B4-BE49-F238E27FC236}">
                <a16:creationId xmlns:a16="http://schemas.microsoft.com/office/drawing/2014/main" id="{CBC3B3D6-3C94-4D50-B454-9731A32BC38C}"/>
              </a:ext>
            </a:extLst>
          </p:cNvPr>
          <p:cNvSpPr/>
          <p:nvPr/>
        </p:nvSpPr>
        <p:spPr bwMode="auto">
          <a:xfrm>
            <a:off x="236479" y="1086115"/>
            <a:ext cx="3728536" cy="33228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Graphic 7">
            <a:extLst>
              <a:ext uri="{FF2B5EF4-FFF2-40B4-BE49-F238E27FC236}">
                <a16:creationId xmlns:a16="http://schemas.microsoft.com/office/drawing/2014/main" id="{DA0B5D80-2A95-4EA3-851C-74A8CD28144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34269" y="2758444"/>
            <a:ext cx="411161" cy="411161"/>
          </a:xfrm>
          <a:prstGeom prst="rect">
            <a:avLst/>
          </a:prstGeom>
        </p:spPr>
      </p:pic>
      <p:sp>
        <p:nvSpPr>
          <p:cNvPr id="10" name="TextBox 9">
            <a:extLst>
              <a:ext uri="{FF2B5EF4-FFF2-40B4-BE49-F238E27FC236}">
                <a16:creationId xmlns:a16="http://schemas.microsoft.com/office/drawing/2014/main" id="{97C16961-4F83-4351-9A78-AFD9B48FF692}"/>
              </a:ext>
            </a:extLst>
          </p:cNvPr>
          <p:cNvSpPr txBox="1"/>
          <p:nvPr/>
        </p:nvSpPr>
        <p:spPr>
          <a:xfrm>
            <a:off x="1365504" y="3187869"/>
            <a:ext cx="1348692" cy="646331"/>
          </a:xfrm>
          <a:prstGeom prst="rect">
            <a:avLst/>
          </a:prstGeom>
          <a:noFill/>
        </p:spPr>
        <p:txBody>
          <a:bodyPr wrap="square">
            <a:spAutoFit/>
          </a:bodyPr>
          <a:lstStyle/>
          <a:p>
            <a:pPr algn="ctr"/>
            <a:r>
              <a:rPr lang="fr-FR" sz="1200" b="1" dirty="0"/>
              <a:t>az104-07-vm0</a:t>
            </a:r>
          </a:p>
          <a:p>
            <a:pPr algn="ctr"/>
            <a:r>
              <a:rPr lang="fr-FR" sz="1200" dirty="0"/>
              <a:t>10.102.0.4</a:t>
            </a:r>
          </a:p>
          <a:p>
            <a:pPr algn="ctr"/>
            <a:endParaRPr lang="fr-FR" sz="1200" b="1" dirty="0"/>
          </a:p>
        </p:txBody>
      </p:sp>
      <p:pic>
        <p:nvPicPr>
          <p:cNvPr id="12" name="Graphic 11">
            <a:extLst>
              <a:ext uri="{FF2B5EF4-FFF2-40B4-BE49-F238E27FC236}">
                <a16:creationId xmlns:a16="http://schemas.microsoft.com/office/drawing/2014/main" id="{502F2383-9668-4C4F-BC1B-0840109DA40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6615" y="1942057"/>
            <a:ext cx="420688" cy="420688"/>
          </a:xfrm>
          <a:prstGeom prst="rect">
            <a:avLst/>
          </a:prstGeom>
        </p:spPr>
      </p:pic>
      <p:sp>
        <p:nvSpPr>
          <p:cNvPr id="14" name="Rectangle 13">
            <a:extLst>
              <a:ext uri="{FF2B5EF4-FFF2-40B4-BE49-F238E27FC236}">
                <a16:creationId xmlns:a16="http://schemas.microsoft.com/office/drawing/2014/main" id="{3F30A63B-FEF2-4980-95A1-E9E4BF4A3F57}"/>
              </a:ext>
            </a:extLst>
          </p:cNvPr>
          <p:cNvSpPr/>
          <p:nvPr/>
        </p:nvSpPr>
        <p:spPr bwMode="auto">
          <a:xfrm>
            <a:off x="856615" y="2373373"/>
            <a:ext cx="2335608" cy="141794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6" name="TextBox 15">
            <a:extLst>
              <a:ext uri="{FF2B5EF4-FFF2-40B4-BE49-F238E27FC236}">
                <a16:creationId xmlns:a16="http://schemas.microsoft.com/office/drawing/2014/main" id="{088BBCF7-F5FC-4001-8850-A37FAE48C1D0}"/>
              </a:ext>
            </a:extLst>
          </p:cNvPr>
          <p:cNvSpPr txBox="1"/>
          <p:nvPr/>
        </p:nvSpPr>
        <p:spPr>
          <a:xfrm>
            <a:off x="1277303" y="1979414"/>
            <a:ext cx="2742164" cy="276999"/>
          </a:xfrm>
          <a:prstGeom prst="rect">
            <a:avLst/>
          </a:prstGeom>
          <a:noFill/>
        </p:spPr>
        <p:txBody>
          <a:bodyPr wrap="square">
            <a:spAutoFit/>
          </a:bodyPr>
          <a:lstStyle/>
          <a:p>
            <a:r>
              <a:rPr lang="fr-FR" sz="1200" b="1" dirty="0"/>
              <a:t>az500-04-vnet1 </a:t>
            </a:r>
            <a:r>
              <a:rPr lang="fr-FR" sz="1200" dirty="0"/>
              <a:t>10.102.0.0/16</a:t>
            </a:r>
          </a:p>
        </p:txBody>
      </p:sp>
      <p:sp>
        <p:nvSpPr>
          <p:cNvPr id="18" name="Rectangle 17">
            <a:extLst>
              <a:ext uri="{FF2B5EF4-FFF2-40B4-BE49-F238E27FC236}">
                <a16:creationId xmlns:a16="http://schemas.microsoft.com/office/drawing/2014/main" id="{72814972-C891-42EB-9D5E-D04765DBB268}"/>
              </a:ext>
            </a:extLst>
          </p:cNvPr>
          <p:cNvSpPr/>
          <p:nvPr/>
        </p:nvSpPr>
        <p:spPr bwMode="auto">
          <a:xfrm>
            <a:off x="1235425" y="2667744"/>
            <a:ext cx="1632789" cy="100091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20" name="TextBox 19">
            <a:extLst>
              <a:ext uri="{FF2B5EF4-FFF2-40B4-BE49-F238E27FC236}">
                <a16:creationId xmlns:a16="http://schemas.microsoft.com/office/drawing/2014/main" id="{E8D48735-DE46-4773-A249-34FECAC745D0}"/>
              </a:ext>
            </a:extLst>
          </p:cNvPr>
          <p:cNvSpPr txBox="1"/>
          <p:nvPr/>
        </p:nvSpPr>
        <p:spPr>
          <a:xfrm>
            <a:off x="1191881" y="2393092"/>
            <a:ext cx="1867385" cy="276999"/>
          </a:xfrm>
          <a:prstGeom prst="rect">
            <a:avLst/>
          </a:prstGeom>
          <a:noFill/>
        </p:spPr>
        <p:txBody>
          <a:bodyPr wrap="square">
            <a:spAutoFit/>
          </a:bodyPr>
          <a:lstStyle/>
          <a:p>
            <a:r>
              <a:rPr lang="fr-FR" sz="1200" b="1" dirty="0"/>
              <a:t>Subnet0 </a:t>
            </a:r>
            <a:r>
              <a:rPr lang="fr-FR" sz="1200" dirty="0"/>
              <a:t>10.102.0.0/24</a:t>
            </a:r>
          </a:p>
        </p:txBody>
      </p:sp>
      <p:sp>
        <p:nvSpPr>
          <p:cNvPr id="22" name="TextBox 21">
            <a:extLst>
              <a:ext uri="{FF2B5EF4-FFF2-40B4-BE49-F238E27FC236}">
                <a16:creationId xmlns:a16="http://schemas.microsoft.com/office/drawing/2014/main" id="{65F8D39E-D31C-4C4B-A43B-75FEDBE4C666}"/>
              </a:ext>
            </a:extLst>
          </p:cNvPr>
          <p:cNvSpPr txBox="1"/>
          <p:nvPr/>
        </p:nvSpPr>
        <p:spPr>
          <a:xfrm>
            <a:off x="1066959" y="1536732"/>
            <a:ext cx="1323754" cy="276999"/>
          </a:xfrm>
          <a:prstGeom prst="rect">
            <a:avLst/>
          </a:prstGeom>
          <a:noFill/>
        </p:spPr>
        <p:txBody>
          <a:bodyPr wrap="square">
            <a:spAutoFit/>
          </a:bodyPr>
          <a:lstStyle/>
          <a:p>
            <a:r>
              <a:rPr lang="fr-FR" sz="1200" b="1" dirty="0"/>
              <a:t>AZ500LAB04</a:t>
            </a:r>
          </a:p>
        </p:txBody>
      </p:sp>
      <p:sp>
        <p:nvSpPr>
          <p:cNvPr id="24" name="Rectangle 23">
            <a:extLst>
              <a:ext uri="{FF2B5EF4-FFF2-40B4-BE49-F238E27FC236}">
                <a16:creationId xmlns:a16="http://schemas.microsoft.com/office/drawing/2014/main" id="{E4A0CD05-C0AD-4000-8781-F08C1F1BE832}"/>
              </a:ext>
            </a:extLst>
          </p:cNvPr>
          <p:cNvSpPr/>
          <p:nvPr/>
        </p:nvSpPr>
        <p:spPr bwMode="auto">
          <a:xfrm>
            <a:off x="686557" y="1909082"/>
            <a:ext cx="2829051" cy="210340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pic>
        <p:nvPicPr>
          <p:cNvPr id="26" name="Graphic 25">
            <a:extLst>
              <a:ext uri="{FF2B5EF4-FFF2-40B4-BE49-F238E27FC236}">
                <a16:creationId xmlns:a16="http://schemas.microsoft.com/office/drawing/2014/main" id="{D48DB467-EF35-46F6-8BC8-2D013F1A76B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6557" y="1484315"/>
            <a:ext cx="383916" cy="383916"/>
          </a:xfrm>
          <a:prstGeom prst="rect">
            <a:avLst/>
          </a:prstGeom>
        </p:spPr>
      </p:pic>
      <p:sp>
        <p:nvSpPr>
          <p:cNvPr id="28" name="TextBox 27">
            <a:extLst>
              <a:ext uri="{FF2B5EF4-FFF2-40B4-BE49-F238E27FC236}">
                <a16:creationId xmlns:a16="http://schemas.microsoft.com/office/drawing/2014/main" id="{6B851B34-082C-434A-8D23-DD0A6FED6489}"/>
              </a:ext>
            </a:extLst>
          </p:cNvPr>
          <p:cNvSpPr txBox="1"/>
          <p:nvPr/>
        </p:nvSpPr>
        <p:spPr>
          <a:xfrm>
            <a:off x="223135" y="1074305"/>
            <a:ext cx="1611133" cy="276999"/>
          </a:xfrm>
          <a:prstGeom prst="rect">
            <a:avLst/>
          </a:prstGeom>
          <a:noFill/>
        </p:spPr>
        <p:txBody>
          <a:bodyPr wrap="square">
            <a:spAutoFit/>
          </a:bodyPr>
          <a:lstStyle/>
          <a:p>
            <a:r>
              <a:rPr lang="fr-FR" sz="1200" b="1" dirty="0">
                <a:solidFill>
                  <a:srgbClr val="0070C0"/>
                </a:solidFill>
              </a:rPr>
              <a:t>Exercise1, Task1</a:t>
            </a:r>
          </a:p>
        </p:txBody>
      </p:sp>
      <p:sp>
        <p:nvSpPr>
          <p:cNvPr id="25" name="Rectangle 24">
            <a:extLst>
              <a:ext uri="{FF2B5EF4-FFF2-40B4-BE49-F238E27FC236}">
                <a16:creationId xmlns:a16="http://schemas.microsoft.com/office/drawing/2014/main" id="{6F7F3FDC-9E31-46F4-8158-587770F67C35}"/>
              </a:ext>
            </a:extLst>
          </p:cNvPr>
          <p:cNvSpPr/>
          <p:nvPr/>
        </p:nvSpPr>
        <p:spPr bwMode="auto">
          <a:xfrm>
            <a:off x="6502671" y="1067129"/>
            <a:ext cx="2563231" cy="129213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a:extLst>
              <a:ext uri="{FF2B5EF4-FFF2-40B4-BE49-F238E27FC236}">
                <a16:creationId xmlns:a16="http://schemas.microsoft.com/office/drawing/2014/main" id="{BE023024-698C-4D01-8265-6AAD5D5BB13D}"/>
              </a:ext>
            </a:extLst>
          </p:cNvPr>
          <p:cNvSpPr txBox="1"/>
          <p:nvPr/>
        </p:nvSpPr>
        <p:spPr>
          <a:xfrm>
            <a:off x="6470949" y="1061634"/>
            <a:ext cx="1611133" cy="276999"/>
          </a:xfrm>
          <a:prstGeom prst="rect">
            <a:avLst/>
          </a:prstGeom>
          <a:noFill/>
        </p:spPr>
        <p:txBody>
          <a:bodyPr wrap="square">
            <a:spAutoFit/>
          </a:bodyPr>
          <a:lstStyle/>
          <a:p>
            <a:r>
              <a:rPr lang="fr-FR" sz="1200" b="1" dirty="0">
                <a:solidFill>
                  <a:srgbClr val="0070C0"/>
                </a:solidFill>
              </a:rPr>
              <a:t>Exercise2, Task1</a:t>
            </a:r>
          </a:p>
        </p:txBody>
      </p:sp>
      <p:pic>
        <p:nvPicPr>
          <p:cNvPr id="30" name="Graphic 29">
            <a:extLst>
              <a:ext uri="{FF2B5EF4-FFF2-40B4-BE49-F238E27FC236}">
                <a16:creationId xmlns:a16="http://schemas.microsoft.com/office/drawing/2014/main" id="{64F701C4-2A15-4D30-B480-33A85AD4E85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94653" y="1300362"/>
            <a:ext cx="658707" cy="658707"/>
          </a:xfrm>
          <a:prstGeom prst="rect">
            <a:avLst/>
          </a:prstGeom>
        </p:spPr>
      </p:pic>
      <p:sp>
        <p:nvSpPr>
          <p:cNvPr id="32" name="TextBox 31">
            <a:extLst>
              <a:ext uri="{FF2B5EF4-FFF2-40B4-BE49-F238E27FC236}">
                <a16:creationId xmlns:a16="http://schemas.microsoft.com/office/drawing/2014/main" id="{0D5682DC-4749-41D9-979E-C4D601093E84}"/>
              </a:ext>
            </a:extLst>
          </p:cNvPr>
          <p:cNvSpPr txBox="1"/>
          <p:nvPr/>
        </p:nvSpPr>
        <p:spPr>
          <a:xfrm>
            <a:off x="6915300" y="1806890"/>
            <a:ext cx="2109086"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AdatumLab500-04</a:t>
            </a:r>
            <a:endParaRPr lang="fr-FR" sz="1400" b="1" dirty="0" err="1">
              <a:gradFill>
                <a:gsLst>
                  <a:gs pos="2917">
                    <a:schemeClr val="tx1"/>
                  </a:gs>
                  <a:gs pos="30000">
                    <a:schemeClr val="tx1"/>
                  </a:gs>
                </a:gsLst>
                <a:lin ang="5400000" scaled="0"/>
              </a:gradFill>
            </a:endParaRPr>
          </a:p>
        </p:txBody>
      </p:sp>
      <p:sp>
        <p:nvSpPr>
          <p:cNvPr id="29" name="Rectangle 28">
            <a:extLst>
              <a:ext uri="{FF2B5EF4-FFF2-40B4-BE49-F238E27FC236}">
                <a16:creationId xmlns:a16="http://schemas.microsoft.com/office/drawing/2014/main" id="{9C461BAF-9989-4081-8C84-4A535EC47343}"/>
              </a:ext>
            </a:extLst>
          </p:cNvPr>
          <p:cNvSpPr/>
          <p:nvPr/>
        </p:nvSpPr>
        <p:spPr bwMode="auto">
          <a:xfrm>
            <a:off x="4266632" y="1091464"/>
            <a:ext cx="2027379" cy="119795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TextBox 37">
            <a:extLst>
              <a:ext uri="{FF2B5EF4-FFF2-40B4-BE49-F238E27FC236}">
                <a16:creationId xmlns:a16="http://schemas.microsoft.com/office/drawing/2014/main" id="{4544041E-0CC6-4475-948C-A55C76F55790}"/>
              </a:ext>
            </a:extLst>
          </p:cNvPr>
          <p:cNvSpPr txBox="1"/>
          <p:nvPr/>
        </p:nvSpPr>
        <p:spPr>
          <a:xfrm>
            <a:off x="4299250" y="1415577"/>
            <a:ext cx="2335608" cy="307777"/>
          </a:xfrm>
          <a:prstGeom prst="rect">
            <a:avLst/>
          </a:prstGeom>
          <a:noFill/>
        </p:spPr>
        <p:txBody>
          <a:bodyPr wrap="square">
            <a:spAutoFit/>
          </a:bodyPr>
          <a:lstStyle/>
          <a:p>
            <a:r>
              <a:rPr lang="fr-FR" sz="1400" b="1" dirty="0">
                <a:gradFill>
                  <a:gsLst>
                    <a:gs pos="2917">
                      <a:schemeClr val="tx1"/>
                    </a:gs>
                    <a:gs pos="30000">
                      <a:schemeClr val="tx1"/>
                    </a:gs>
                  </a:gsLst>
                  <a:lin ang="5400000" scaled="0"/>
                </a:gradFill>
              </a:rPr>
              <a:t>Premium P2 free trial</a:t>
            </a:r>
          </a:p>
        </p:txBody>
      </p:sp>
      <p:pic>
        <p:nvPicPr>
          <p:cNvPr id="34" name="Picture 33">
            <a:extLst>
              <a:ext uri="{FF2B5EF4-FFF2-40B4-BE49-F238E27FC236}">
                <a16:creationId xmlns:a16="http://schemas.microsoft.com/office/drawing/2014/main" id="{420A6F5C-471D-4ED0-B6BA-D4B79FE516C5}"/>
              </a:ext>
            </a:extLst>
          </p:cNvPr>
          <p:cNvPicPr>
            <a:picLocks noChangeAspect="1"/>
          </p:cNvPicPr>
          <p:nvPr/>
        </p:nvPicPr>
        <p:blipFill>
          <a:blip r:embed="rId10"/>
          <a:stretch>
            <a:fillRect/>
          </a:stretch>
        </p:blipFill>
        <p:spPr>
          <a:xfrm>
            <a:off x="5060427" y="1698981"/>
            <a:ext cx="348251" cy="430887"/>
          </a:xfrm>
          <a:prstGeom prst="rect">
            <a:avLst/>
          </a:prstGeom>
        </p:spPr>
      </p:pic>
      <p:sp>
        <p:nvSpPr>
          <p:cNvPr id="31" name="TextBox 30">
            <a:extLst>
              <a:ext uri="{FF2B5EF4-FFF2-40B4-BE49-F238E27FC236}">
                <a16:creationId xmlns:a16="http://schemas.microsoft.com/office/drawing/2014/main" id="{4C1DE184-27DC-4331-94F2-0343595867E2}"/>
              </a:ext>
            </a:extLst>
          </p:cNvPr>
          <p:cNvSpPr txBox="1"/>
          <p:nvPr/>
        </p:nvSpPr>
        <p:spPr>
          <a:xfrm>
            <a:off x="4204933" y="1099557"/>
            <a:ext cx="1611133" cy="276999"/>
          </a:xfrm>
          <a:prstGeom prst="rect">
            <a:avLst/>
          </a:prstGeom>
          <a:noFill/>
        </p:spPr>
        <p:txBody>
          <a:bodyPr wrap="square">
            <a:spAutoFit/>
          </a:bodyPr>
          <a:lstStyle/>
          <a:p>
            <a:r>
              <a:rPr lang="fr-FR" sz="1200" b="1" dirty="0">
                <a:solidFill>
                  <a:srgbClr val="0070C0"/>
                </a:solidFill>
              </a:rPr>
              <a:t>Exercise2, Task2</a:t>
            </a:r>
          </a:p>
        </p:txBody>
      </p:sp>
      <p:sp>
        <p:nvSpPr>
          <p:cNvPr id="33" name="Rectangle 32">
            <a:extLst>
              <a:ext uri="{FF2B5EF4-FFF2-40B4-BE49-F238E27FC236}">
                <a16:creationId xmlns:a16="http://schemas.microsoft.com/office/drawing/2014/main" id="{AA3B007C-F8D6-4850-8ED4-94AB2C381C04}"/>
              </a:ext>
            </a:extLst>
          </p:cNvPr>
          <p:cNvSpPr/>
          <p:nvPr/>
        </p:nvSpPr>
        <p:spPr bwMode="auto">
          <a:xfrm>
            <a:off x="4901938" y="2430383"/>
            <a:ext cx="4163965" cy="425542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6" name="Graphic 45">
            <a:extLst>
              <a:ext uri="{FF2B5EF4-FFF2-40B4-BE49-F238E27FC236}">
                <a16:creationId xmlns:a16="http://schemas.microsoft.com/office/drawing/2014/main" id="{CE08E32D-95FC-4B66-924C-CC1568E59F03}"/>
              </a:ext>
            </a:extLst>
          </p:cNvPr>
          <p:cNvPicPr>
            <a:picLocks noChangeAspect="1"/>
          </p:cNvPicPr>
          <p:nvPr/>
        </p:nvPicPr>
        <p:blipFill>
          <a:blip r:embed="rId11">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619104" y="5092352"/>
            <a:ext cx="300935" cy="300935"/>
          </a:xfrm>
          <a:prstGeom prst="rect">
            <a:avLst/>
          </a:prstGeom>
        </p:spPr>
      </p:pic>
      <p:sp>
        <p:nvSpPr>
          <p:cNvPr id="35" name="Rectangle 34">
            <a:extLst>
              <a:ext uri="{FF2B5EF4-FFF2-40B4-BE49-F238E27FC236}">
                <a16:creationId xmlns:a16="http://schemas.microsoft.com/office/drawing/2014/main" id="{4CA83048-D349-41EE-90C7-BC14FCD9BDDB}"/>
              </a:ext>
            </a:extLst>
          </p:cNvPr>
          <p:cNvSpPr/>
          <p:nvPr/>
        </p:nvSpPr>
        <p:spPr bwMode="auto">
          <a:xfrm>
            <a:off x="6648728" y="2194752"/>
            <a:ext cx="2312687" cy="4452844"/>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36" name="TextBox 35">
            <a:extLst>
              <a:ext uri="{FF2B5EF4-FFF2-40B4-BE49-F238E27FC236}">
                <a16:creationId xmlns:a16="http://schemas.microsoft.com/office/drawing/2014/main" id="{0613FFA6-E699-4C53-8F83-B5AA1D5B8033}"/>
              </a:ext>
            </a:extLst>
          </p:cNvPr>
          <p:cNvSpPr txBox="1"/>
          <p:nvPr/>
        </p:nvSpPr>
        <p:spPr>
          <a:xfrm>
            <a:off x="6629150" y="2456718"/>
            <a:ext cx="1831346" cy="276999"/>
          </a:xfrm>
          <a:prstGeom prst="rect">
            <a:avLst/>
          </a:prstGeom>
          <a:noFill/>
        </p:spPr>
        <p:txBody>
          <a:bodyPr wrap="square">
            <a:spAutoFit/>
          </a:bodyPr>
          <a:lstStyle/>
          <a:p>
            <a:r>
              <a:rPr lang="fr-FR" sz="1200" b="1" dirty="0">
                <a:solidFill>
                  <a:srgbClr val="0070C0"/>
                </a:solidFill>
              </a:rPr>
              <a:t>Exercise2, Task3, Task4</a:t>
            </a:r>
          </a:p>
        </p:txBody>
      </p:sp>
      <p:sp>
        <p:nvSpPr>
          <p:cNvPr id="39" name="TextBox 38">
            <a:extLst>
              <a:ext uri="{FF2B5EF4-FFF2-40B4-BE49-F238E27FC236}">
                <a16:creationId xmlns:a16="http://schemas.microsoft.com/office/drawing/2014/main" id="{4F2410B2-EB74-4A19-81DA-BE3FCB8915B8}"/>
              </a:ext>
            </a:extLst>
          </p:cNvPr>
          <p:cNvSpPr txBox="1"/>
          <p:nvPr/>
        </p:nvSpPr>
        <p:spPr>
          <a:xfrm>
            <a:off x="7318776" y="5339682"/>
            <a:ext cx="1130232" cy="677108"/>
          </a:xfrm>
          <a:prstGeom prst="rect">
            <a:avLst/>
          </a:prstGeom>
          <a:noFill/>
        </p:spPr>
        <p:txBody>
          <a:bodyPr wrap="square">
            <a:spAutoFit/>
          </a:bodyPr>
          <a:lstStyle/>
          <a:p>
            <a:r>
              <a:rPr lang="fr-FR" sz="1200" b="1" dirty="0"/>
              <a:t>aaduser3</a:t>
            </a:r>
          </a:p>
          <a:p>
            <a:r>
              <a:rPr lang="fr-FR" sz="1200" b="1" dirty="0" err="1"/>
              <a:t>Role</a:t>
            </a:r>
            <a:r>
              <a:rPr lang="fr-FR" sz="1200" b="1" dirty="0"/>
              <a:t>: user</a:t>
            </a:r>
          </a:p>
          <a:p>
            <a:endParaRPr lang="fr-FR" sz="1400" b="1" dirty="0"/>
          </a:p>
        </p:txBody>
      </p:sp>
      <p:pic>
        <p:nvPicPr>
          <p:cNvPr id="48" name="Graphic 47">
            <a:extLst>
              <a:ext uri="{FF2B5EF4-FFF2-40B4-BE49-F238E27FC236}">
                <a16:creationId xmlns:a16="http://schemas.microsoft.com/office/drawing/2014/main" id="{ECBA8D1B-111B-4AA0-A670-122678141DB2}"/>
              </a:ext>
            </a:extLst>
          </p:cNvPr>
          <p:cNvPicPr>
            <a:picLocks noChangeAspect="1"/>
          </p:cNvPicPr>
          <p:nvPr/>
        </p:nvPicPr>
        <p:blipFill>
          <a:blip r:embed="rId11">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619104" y="5928388"/>
            <a:ext cx="300935" cy="300935"/>
          </a:xfrm>
          <a:prstGeom prst="rect">
            <a:avLst/>
          </a:prstGeom>
        </p:spPr>
      </p:pic>
      <p:sp>
        <p:nvSpPr>
          <p:cNvPr id="49" name="TextBox 48">
            <a:extLst>
              <a:ext uri="{FF2B5EF4-FFF2-40B4-BE49-F238E27FC236}">
                <a16:creationId xmlns:a16="http://schemas.microsoft.com/office/drawing/2014/main" id="{289A0C6C-CD1C-4B29-A9FE-1D7B803C67D0}"/>
              </a:ext>
            </a:extLst>
          </p:cNvPr>
          <p:cNvSpPr txBox="1"/>
          <p:nvPr/>
        </p:nvSpPr>
        <p:spPr>
          <a:xfrm>
            <a:off x="7067840" y="6229323"/>
            <a:ext cx="1787762" cy="276999"/>
          </a:xfrm>
          <a:prstGeom prst="rect">
            <a:avLst/>
          </a:prstGeom>
          <a:noFill/>
        </p:spPr>
        <p:txBody>
          <a:bodyPr wrap="square">
            <a:spAutoFit/>
          </a:bodyPr>
          <a:lstStyle/>
          <a:p>
            <a:r>
              <a:rPr lang="fr-FR" sz="1200" b="1" dirty="0" err="1"/>
              <a:t>Your</a:t>
            </a:r>
            <a:r>
              <a:rPr lang="fr-FR" sz="1200" b="1" dirty="0"/>
              <a:t> user </a:t>
            </a:r>
            <a:r>
              <a:rPr lang="fr-FR" sz="1200" b="1" dirty="0" err="1"/>
              <a:t>account</a:t>
            </a:r>
            <a:r>
              <a:rPr lang="fr-FR" sz="1200" b="1" dirty="0"/>
              <a:t> </a:t>
            </a:r>
          </a:p>
        </p:txBody>
      </p:sp>
      <p:sp>
        <p:nvSpPr>
          <p:cNvPr id="40" name="TextBox 39">
            <a:extLst>
              <a:ext uri="{FF2B5EF4-FFF2-40B4-BE49-F238E27FC236}">
                <a16:creationId xmlns:a16="http://schemas.microsoft.com/office/drawing/2014/main" id="{5FD7100A-DA82-4B82-88E7-3624D408C654}"/>
              </a:ext>
            </a:extLst>
          </p:cNvPr>
          <p:cNvSpPr txBox="1"/>
          <p:nvPr/>
        </p:nvSpPr>
        <p:spPr>
          <a:xfrm>
            <a:off x="6624119" y="3248334"/>
            <a:ext cx="2244131" cy="461665"/>
          </a:xfrm>
          <a:prstGeom prst="rect">
            <a:avLst/>
          </a:prstGeom>
          <a:noFill/>
        </p:spPr>
        <p:txBody>
          <a:bodyPr wrap="square">
            <a:spAutoFit/>
          </a:bodyPr>
          <a:lstStyle/>
          <a:p>
            <a:pPr algn="ctr"/>
            <a:r>
              <a:rPr lang="fr-FR" sz="1200" b="1" dirty="0"/>
              <a:t>aaduser1</a:t>
            </a:r>
          </a:p>
          <a:p>
            <a:pPr algn="ctr"/>
            <a:r>
              <a:rPr lang="fr-FR" sz="1200" b="1" dirty="0" err="1"/>
              <a:t>Role</a:t>
            </a:r>
            <a:r>
              <a:rPr lang="fr-FR" sz="1200" b="1" dirty="0"/>
              <a:t>: Global </a:t>
            </a:r>
            <a:r>
              <a:rPr lang="fr-FR" sz="1200" b="1" dirty="0" err="1"/>
              <a:t>Administrator</a:t>
            </a:r>
            <a:endParaRPr lang="fr-FR" sz="1200" b="1" dirty="0"/>
          </a:p>
        </p:txBody>
      </p:sp>
      <p:pic>
        <p:nvPicPr>
          <p:cNvPr id="42" name="Graphic 41">
            <a:extLst>
              <a:ext uri="{FF2B5EF4-FFF2-40B4-BE49-F238E27FC236}">
                <a16:creationId xmlns:a16="http://schemas.microsoft.com/office/drawing/2014/main" id="{159DDC63-C5C2-441A-9EA2-CF511743C8E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634532" y="2990574"/>
            <a:ext cx="300935" cy="300935"/>
          </a:xfrm>
          <a:prstGeom prst="rect">
            <a:avLst/>
          </a:prstGeom>
        </p:spPr>
      </p:pic>
      <p:pic>
        <p:nvPicPr>
          <p:cNvPr id="44" name="Graphic 43">
            <a:extLst>
              <a:ext uri="{FF2B5EF4-FFF2-40B4-BE49-F238E27FC236}">
                <a16:creationId xmlns:a16="http://schemas.microsoft.com/office/drawing/2014/main" id="{6A8BFA85-3AA9-47DC-88A3-D47752C0E378}"/>
              </a:ext>
            </a:extLst>
          </p:cNvPr>
          <p:cNvPicPr>
            <a:picLocks noChangeAspect="1"/>
          </p:cNvPicPr>
          <p:nvPr/>
        </p:nvPicPr>
        <p:blipFill>
          <a:blip r:embed="rId11">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649882" y="4025244"/>
            <a:ext cx="300935" cy="300935"/>
          </a:xfrm>
          <a:prstGeom prst="rect">
            <a:avLst/>
          </a:prstGeom>
        </p:spPr>
      </p:pic>
      <p:sp>
        <p:nvSpPr>
          <p:cNvPr id="37" name="TextBox 36">
            <a:extLst>
              <a:ext uri="{FF2B5EF4-FFF2-40B4-BE49-F238E27FC236}">
                <a16:creationId xmlns:a16="http://schemas.microsoft.com/office/drawing/2014/main" id="{8820E1BD-5061-459A-9DAF-EA30AD3C40D1}"/>
              </a:ext>
            </a:extLst>
          </p:cNvPr>
          <p:cNvSpPr txBox="1"/>
          <p:nvPr/>
        </p:nvSpPr>
        <p:spPr>
          <a:xfrm>
            <a:off x="7271502" y="4281907"/>
            <a:ext cx="1130232" cy="461665"/>
          </a:xfrm>
          <a:prstGeom prst="rect">
            <a:avLst/>
          </a:prstGeom>
          <a:noFill/>
        </p:spPr>
        <p:txBody>
          <a:bodyPr wrap="square">
            <a:spAutoFit/>
          </a:bodyPr>
          <a:lstStyle/>
          <a:p>
            <a:pPr algn="ctr"/>
            <a:r>
              <a:rPr lang="fr-FR" sz="1200" b="1" dirty="0"/>
              <a:t>Aaduser2</a:t>
            </a:r>
          </a:p>
          <a:p>
            <a:pPr algn="ctr"/>
            <a:r>
              <a:rPr lang="fr-FR" sz="1200" b="1" dirty="0" err="1"/>
              <a:t>Role</a:t>
            </a:r>
            <a:r>
              <a:rPr lang="fr-FR" sz="1200" b="1" dirty="0"/>
              <a:t>: user</a:t>
            </a:r>
          </a:p>
        </p:txBody>
      </p:sp>
      <p:sp>
        <p:nvSpPr>
          <p:cNvPr id="64" name="Rectangle 63">
            <a:extLst>
              <a:ext uri="{FF2B5EF4-FFF2-40B4-BE49-F238E27FC236}">
                <a16:creationId xmlns:a16="http://schemas.microsoft.com/office/drawing/2014/main" id="{B44BA73D-4674-4474-AD5B-42870C3EB558}"/>
              </a:ext>
            </a:extLst>
          </p:cNvPr>
          <p:cNvSpPr/>
          <p:nvPr/>
        </p:nvSpPr>
        <p:spPr bwMode="auto">
          <a:xfrm>
            <a:off x="9536913" y="2541915"/>
            <a:ext cx="2049724" cy="9053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65" name="TextBox 64">
            <a:extLst>
              <a:ext uri="{FF2B5EF4-FFF2-40B4-BE49-F238E27FC236}">
                <a16:creationId xmlns:a16="http://schemas.microsoft.com/office/drawing/2014/main" id="{D37A4580-0879-4F3F-9FD3-471E05D3AB18}"/>
              </a:ext>
            </a:extLst>
          </p:cNvPr>
          <p:cNvSpPr txBox="1"/>
          <p:nvPr/>
        </p:nvSpPr>
        <p:spPr>
          <a:xfrm>
            <a:off x="9540163" y="2554041"/>
            <a:ext cx="1831346" cy="276999"/>
          </a:xfrm>
          <a:prstGeom prst="rect">
            <a:avLst/>
          </a:prstGeom>
          <a:noFill/>
        </p:spPr>
        <p:txBody>
          <a:bodyPr wrap="square">
            <a:spAutoFit/>
          </a:bodyPr>
          <a:lstStyle/>
          <a:p>
            <a:r>
              <a:rPr lang="fr-FR" sz="1200" b="1" dirty="0">
                <a:solidFill>
                  <a:srgbClr val="0070C0"/>
                </a:solidFill>
              </a:rPr>
              <a:t>Exercise2, Task5, Task6</a:t>
            </a:r>
          </a:p>
        </p:txBody>
      </p:sp>
      <p:sp>
        <p:nvSpPr>
          <p:cNvPr id="66" name="TextBox 65">
            <a:extLst>
              <a:ext uri="{FF2B5EF4-FFF2-40B4-BE49-F238E27FC236}">
                <a16:creationId xmlns:a16="http://schemas.microsoft.com/office/drawing/2014/main" id="{2206C41E-5BC6-401B-8163-CAD516DBF54E}"/>
              </a:ext>
            </a:extLst>
          </p:cNvPr>
          <p:cNvSpPr txBox="1"/>
          <p:nvPr/>
        </p:nvSpPr>
        <p:spPr>
          <a:xfrm>
            <a:off x="9907085" y="3021160"/>
            <a:ext cx="1149382" cy="277000"/>
          </a:xfrm>
          <a:prstGeom prst="rect">
            <a:avLst/>
          </a:prstGeom>
          <a:noFill/>
        </p:spPr>
        <p:txBody>
          <a:bodyPr wrap="square">
            <a:spAutoFit/>
          </a:bodyPr>
          <a:lstStyle/>
          <a:p>
            <a:pPr algn="ctr"/>
            <a:r>
              <a:rPr lang="fr-FR" sz="1200" b="1" dirty="0"/>
              <a:t>MFA</a:t>
            </a:r>
          </a:p>
        </p:txBody>
      </p:sp>
      <p:cxnSp>
        <p:nvCxnSpPr>
          <p:cNvPr id="67" name="Straight Arrow Connector 66">
            <a:extLst>
              <a:ext uri="{FF2B5EF4-FFF2-40B4-BE49-F238E27FC236}">
                <a16:creationId xmlns:a16="http://schemas.microsoft.com/office/drawing/2014/main" id="{C7E00F95-8EE6-4FF6-85A2-CD3BF68CD858}"/>
              </a:ext>
            </a:extLst>
          </p:cNvPr>
          <p:cNvCxnSpPr>
            <a:cxnSpLocks/>
          </p:cNvCxnSpPr>
          <p:nvPr/>
        </p:nvCxnSpPr>
        <p:spPr>
          <a:xfrm flipH="1">
            <a:off x="8087096" y="3145681"/>
            <a:ext cx="2131597" cy="0"/>
          </a:xfrm>
          <a:prstGeom prst="straightConnector1">
            <a:avLst/>
          </a:prstGeom>
          <a:ln>
            <a:solidFill>
              <a:srgbClr val="00B05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8A77BA21-C045-4C58-8B2E-80F48EFE9771}"/>
              </a:ext>
            </a:extLst>
          </p:cNvPr>
          <p:cNvSpPr/>
          <p:nvPr/>
        </p:nvSpPr>
        <p:spPr bwMode="auto">
          <a:xfrm>
            <a:off x="9529336" y="3573606"/>
            <a:ext cx="2049724" cy="9053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70" name="TextBox 69">
            <a:extLst>
              <a:ext uri="{FF2B5EF4-FFF2-40B4-BE49-F238E27FC236}">
                <a16:creationId xmlns:a16="http://schemas.microsoft.com/office/drawing/2014/main" id="{53C40A37-5332-40AE-81F9-1566A9AFE898}"/>
              </a:ext>
            </a:extLst>
          </p:cNvPr>
          <p:cNvSpPr txBox="1"/>
          <p:nvPr/>
        </p:nvSpPr>
        <p:spPr>
          <a:xfrm>
            <a:off x="9532586" y="3585732"/>
            <a:ext cx="1831346" cy="276999"/>
          </a:xfrm>
          <a:prstGeom prst="rect">
            <a:avLst/>
          </a:prstGeom>
          <a:noFill/>
        </p:spPr>
        <p:txBody>
          <a:bodyPr wrap="square">
            <a:spAutoFit/>
          </a:bodyPr>
          <a:lstStyle/>
          <a:p>
            <a:r>
              <a:rPr lang="fr-FR" sz="1200" b="1" dirty="0">
                <a:solidFill>
                  <a:srgbClr val="0070C0"/>
                </a:solidFill>
              </a:rPr>
              <a:t>Exercise3, Task1, Task2</a:t>
            </a:r>
          </a:p>
        </p:txBody>
      </p:sp>
      <p:sp>
        <p:nvSpPr>
          <p:cNvPr id="71" name="TextBox 70">
            <a:extLst>
              <a:ext uri="{FF2B5EF4-FFF2-40B4-BE49-F238E27FC236}">
                <a16:creationId xmlns:a16="http://schemas.microsoft.com/office/drawing/2014/main" id="{6D7A0907-A680-404E-B602-920DD6693FF6}"/>
              </a:ext>
            </a:extLst>
          </p:cNvPr>
          <p:cNvSpPr txBox="1"/>
          <p:nvPr/>
        </p:nvSpPr>
        <p:spPr>
          <a:xfrm>
            <a:off x="9619265" y="3999423"/>
            <a:ext cx="1831347" cy="276999"/>
          </a:xfrm>
          <a:prstGeom prst="rect">
            <a:avLst/>
          </a:prstGeom>
          <a:noFill/>
        </p:spPr>
        <p:txBody>
          <a:bodyPr wrap="square">
            <a:spAutoFit/>
          </a:bodyPr>
          <a:lstStyle/>
          <a:p>
            <a:pPr algn="ctr"/>
            <a:r>
              <a:rPr lang="fr-FR" sz="1200" b="1" dirty="0" err="1"/>
              <a:t>Conditional</a:t>
            </a:r>
            <a:r>
              <a:rPr lang="fr-FR" sz="1200" b="1" dirty="0"/>
              <a:t> Access</a:t>
            </a:r>
          </a:p>
        </p:txBody>
      </p:sp>
      <p:cxnSp>
        <p:nvCxnSpPr>
          <p:cNvPr id="72" name="Straight Arrow Connector 71">
            <a:extLst>
              <a:ext uri="{FF2B5EF4-FFF2-40B4-BE49-F238E27FC236}">
                <a16:creationId xmlns:a16="http://schemas.microsoft.com/office/drawing/2014/main" id="{AB65F5D3-6E89-4964-B404-2E3F92DB5D03}"/>
              </a:ext>
            </a:extLst>
          </p:cNvPr>
          <p:cNvCxnSpPr>
            <a:cxnSpLocks/>
          </p:cNvCxnSpPr>
          <p:nvPr/>
        </p:nvCxnSpPr>
        <p:spPr>
          <a:xfrm flipH="1">
            <a:off x="8087096" y="4135861"/>
            <a:ext cx="1662546" cy="0"/>
          </a:xfrm>
          <a:prstGeom prst="straightConnector1">
            <a:avLst/>
          </a:prstGeom>
          <a:ln>
            <a:solidFill>
              <a:schemeClr val="accent4">
                <a:lumMod val="60000"/>
                <a:lumOff val="40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D6D102F1-03D2-42F7-9E93-99A139884C7E}"/>
              </a:ext>
            </a:extLst>
          </p:cNvPr>
          <p:cNvSpPr/>
          <p:nvPr/>
        </p:nvSpPr>
        <p:spPr bwMode="auto">
          <a:xfrm>
            <a:off x="9655666" y="4838677"/>
            <a:ext cx="2049724" cy="106429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78" name="TextBox 77">
            <a:extLst>
              <a:ext uri="{FF2B5EF4-FFF2-40B4-BE49-F238E27FC236}">
                <a16:creationId xmlns:a16="http://schemas.microsoft.com/office/drawing/2014/main" id="{1CCC2D19-073B-4C55-B962-921246804DEF}"/>
              </a:ext>
            </a:extLst>
          </p:cNvPr>
          <p:cNvSpPr txBox="1"/>
          <p:nvPr/>
        </p:nvSpPr>
        <p:spPr>
          <a:xfrm>
            <a:off x="9658916" y="4869429"/>
            <a:ext cx="2046474" cy="461665"/>
          </a:xfrm>
          <a:prstGeom prst="rect">
            <a:avLst/>
          </a:prstGeom>
          <a:noFill/>
        </p:spPr>
        <p:txBody>
          <a:bodyPr wrap="square">
            <a:spAutoFit/>
          </a:bodyPr>
          <a:lstStyle/>
          <a:p>
            <a:r>
              <a:rPr lang="fr-FR" sz="1200" b="1" dirty="0">
                <a:solidFill>
                  <a:srgbClr val="0070C0"/>
                </a:solidFill>
              </a:rPr>
              <a:t>Exercise4, Task1, Task2, Task3, Task4, Task5</a:t>
            </a:r>
          </a:p>
        </p:txBody>
      </p:sp>
      <p:sp>
        <p:nvSpPr>
          <p:cNvPr id="79" name="TextBox 78">
            <a:extLst>
              <a:ext uri="{FF2B5EF4-FFF2-40B4-BE49-F238E27FC236}">
                <a16:creationId xmlns:a16="http://schemas.microsoft.com/office/drawing/2014/main" id="{90DA8CC0-5E28-40C1-9A12-5AED3B2B129E}"/>
              </a:ext>
            </a:extLst>
          </p:cNvPr>
          <p:cNvSpPr txBox="1"/>
          <p:nvPr/>
        </p:nvSpPr>
        <p:spPr>
          <a:xfrm>
            <a:off x="9823450" y="5423426"/>
            <a:ext cx="1753492" cy="276999"/>
          </a:xfrm>
          <a:prstGeom prst="rect">
            <a:avLst/>
          </a:prstGeom>
          <a:noFill/>
        </p:spPr>
        <p:txBody>
          <a:bodyPr wrap="square">
            <a:spAutoFit/>
          </a:bodyPr>
          <a:lstStyle/>
          <a:p>
            <a:pPr algn="ctr"/>
            <a:r>
              <a:rPr lang="en-US" sz="1200" b="1" dirty="0"/>
              <a:t>Identity protection</a:t>
            </a:r>
            <a:endParaRPr lang="fr-FR" sz="1200" b="1" dirty="0"/>
          </a:p>
        </p:txBody>
      </p:sp>
      <p:cxnSp>
        <p:nvCxnSpPr>
          <p:cNvPr id="89" name="Straight Arrow Connector 88">
            <a:extLst>
              <a:ext uri="{FF2B5EF4-FFF2-40B4-BE49-F238E27FC236}">
                <a16:creationId xmlns:a16="http://schemas.microsoft.com/office/drawing/2014/main" id="{5424B1EF-D97D-4682-B6F1-541F4A13C820}"/>
              </a:ext>
            </a:extLst>
          </p:cNvPr>
          <p:cNvCxnSpPr>
            <a:cxnSpLocks/>
            <a:stCxn id="79" idx="1"/>
          </p:cNvCxnSpPr>
          <p:nvPr/>
        </p:nvCxnSpPr>
        <p:spPr>
          <a:xfrm flipH="1">
            <a:off x="8216900" y="5561926"/>
            <a:ext cx="1606550" cy="0"/>
          </a:xfrm>
          <a:prstGeom prst="straightConnector1">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98" name="Connector: Elbow 97">
            <a:extLst>
              <a:ext uri="{FF2B5EF4-FFF2-40B4-BE49-F238E27FC236}">
                <a16:creationId xmlns:a16="http://schemas.microsoft.com/office/drawing/2014/main" id="{028C2608-A239-449D-B54B-D2FBD42B7473}"/>
              </a:ext>
            </a:extLst>
          </p:cNvPr>
          <p:cNvCxnSpPr>
            <a:cxnSpLocks/>
            <a:stCxn id="79" idx="1"/>
          </p:cNvCxnSpPr>
          <p:nvPr/>
        </p:nvCxnSpPr>
        <p:spPr>
          <a:xfrm rot="10800000">
            <a:off x="8082084" y="4272300"/>
            <a:ext cx="1741366" cy="1289626"/>
          </a:xfrm>
          <a:prstGeom prst="bentConnector3">
            <a:avLst>
              <a:gd name="adj1" fmla="val 37602"/>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5" name="Connector: Elbow 134">
            <a:extLst>
              <a:ext uri="{FF2B5EF4-FFF2-40B4-BE49-F238E27FC236}">
                <a16:creationId xmlns:a16="http://schemas.microsoft.com/office/drawing/2014/main" id="{B7E8B41C-B59B-4310-ADC8-792E66D4A90D}"/>
              </a:ext>
            </a:extLst>
          </p:cNvPr>
          <p:cNvCxnSpPr>
            <a:cxnSpLocks/>
          </p:cNvCxnSpPr>
          <p:nvPr/>
        </p:nvCxnSpPr>
        <p:spPr>
          <a:xfrm rot="10800000">
            <a:off x="8117610" y="3332773"/>
            <a:ext cx="1711189" cy="2229152"/>
          </a:xfrm>
          <a:prstGeom prst="bentConnector3">
            <a:avLst>
              <a:gd name="adj1" fmla="val 38496"/>
            </a:avLst>
          </a:prstGeom>
          <a:ln>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E4D20C43-775D-4926-91C7-D37D85750783}"/>
              </a:ext>
            </a:extLst>
          </p:cNvPr>
          <p:cNvCxnSpPr>
            <a:cxnSpLocks/>
          </p:cNvCxnSpPr>
          <p:nvPr/>
        </p:nvCxnSpPr>
        <p:spPr>
          <a:xfrm>
            <a:off x="5433892" y="1868231"/>
            <a:ext cx="1610562"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084D21B5-EFBD-4AC4-833D-B0B32FDA1C47}"/>
              </a:ext>
            </a:extLst>
          </p:cNvPr>
          <p:cNvCxnSpPr>
            <a:cxnSpLocks/>
            <a:stCxn id="34" idx="2"/>
            <a:endCxn id="42" idx="1"/>
          </p:cNvCxnSpPr>
          <p:nvPr/>
        </p:nvCxnSpPr>
        <p:spPr>
          <a:xfrm rot="16200000" flipH="1">
            <a:off x="5928955" y="1435465"/>
            <a:ext cx="1011174" cy="2399979"/>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69EDF07E-D409-44DC-938D-D9ABE7637E86}"/>
              </a:ext>
            </a:extLst>
          </p:cNvPr>
          <p:cNvCxnSpPr>
            <a:cxnSpLocks/>
            <a:stCxn id="34" idx="2"/>
            <a:endCxn id="44" idx="1"/>
          </p:cNvCxnSpPr>
          <p:nvPr/>
        </p:nvCxnSpPr>
        <p:spPr>
          <a:xfrm rot="16200000" flipH="1">
            <a:off x="5419295" y="1945125"/>
            <a:ext cx="2045844" cy="2415329"/>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49" name="Connector: Elbow 148">
            <a:extLst>
              <a:ext uri="{FF2B5EF4-FFF2-40B4-BE49-F238E27FC236}">
                <a16:creationId xmlns:a16="http://schemas.microsoft.com/office/drawing/2014/main" id="{9CC07537-EE46-4513-821C-FDA37D1E66B3}"/>
              </a:ext>
            </a:extLst>
          </p:cNvPr>
          <p:cNvCxnSpPr>
            <a:stCxn id="34" idx="2"/>
            <a:endCxn id="46" idx="1"/>
          </p:cNvCxnSpPr>
          <p:nvPr/>
        </p:nvCxnSpPr>
        <p:spPr>
          <a:xfrm rot="16200000" flipH="1">
            <a:off x="4870352" y="2494068"/>
            <a:ext cx="3112952" cy="2384551"/>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51" name="Connector: Elbow 150">
            <a:extLst>
              <a:ext uri="{FF2B5EF4-FFF2-40B4-BE49-F238E27FC236}">
                <a16:creationId xmlns:a16="http://schemas.microsoft.com/office/drawing/2014/main" id="{DB7C47C9-31F3-46EF-B663-80D54577EB13}"/>
              </a:ext>
            </a:extLst>
          </p:cNvPr>
          <p:cNvCxnSpPr>
            <a:cxnSpLocks/>
            <a:stCxn id="34" idx="2"/>
            <a:endCxn id="48" idx="1"/>
          </p:cNvCxnSpPr>
          <p:nvPr/>
        </p:nvCxnSpPr>
        <p:spPr>
          <a:xfrm rot="16200000" flipH="1">
            <a:off x="4452334" y="2912086"/>
            <a:ext cx="3948988" cy="2384551"/>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327047"/>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05 – Azure AD Privileged Identity Management</a:t>
            </a:r>
          </a:p>
        </p:txBody>
      </p:sp>
      <p:sp>
        <p:nvSpPr>
          <p:cNvPr id="6" name="Rectangle 5">
            <a:extLst>
              <a:ext uri="{FF2B5EF4-FFF2-40B4-BE49-F238E27FC236}">
                <a16:creationId xmlns:a16="http://schemas.microsoft.com/office/drawing/2014/main" id="{1FAFF169-FC62-4310-B924-0DE54A432AF5}"/>
              </a:ext>
            </a:extLst>
          </p:cNvPr>
          <p:cNvSpPr/>
          <p:nvPr/>
        </p:nvSpPr>
        <p:spPr bwMode="auto">
          <a:xfrm>
            <a:off x="578709" y="1210924"/>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Onboard PIM.</a:t>
            </a:r>
          </a:p>
        </p:txBody>
      </p:sp>
      <p:sp>
        <p:nvSpPr>
          <p:cNvPr id="7" name="Rectangle 6">
            <a:extLst>
              <a:ext uri="{FF2B5EF4-FFF2-40B4-BE49-F238E27FC236}">
                <a16:creationId xmlns:a16="http://schemas.microsoft.com/office/drawing/2014/main" id="{58ED3937-9AF9-4BB3-89A5-6311363FDCCF}"/>
              </a:ext>
            </a:extLst>
          </p:cNvPr>
          <p:cNvSpPr/>
          <p:nvPr/>
        </p:nvSpPr>
        <p:spPr bwMode="auto">
          <a:xfrm>
            <a:off x="578709" y="2156365"/>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PIM users and roles. </a:t>
            </a:r>
          </a:p>
        </p:txBody>
      </p:sp>
      <p:sp>
        <p:nvSpPr>
          <p:cNvPr id="8" name="Rectangle 7">
            <a:extLst>
              <a:ext uri="{FF2B5EF4-FFF2-40B4-BE49-F238E27FC236}">
                <a16:creationId xmlns:a16="http://schemas.microsoft.com/office/drawing/2014/main" id="{561E37EF-6090-4B4D-86DD-5FF74B57777B}"/>
              </a:ext>
            </a:extLst>
          </p:cNvPr>
          <p:cNvSpPr/>
          <p:nvPr/>
        </p:nvSpPr>
        <p:spPr bwMode="auto">
          <a:xfrm>
            <a:off x="578709" y="3143085"/>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Activate PIM roles with and without approval.  </a:t>
            </a:r>
          </a:p>
        </p:txBody>
      </p:sp>
      <p:sp>
        <p:nvSpPr>
          <p:cNvPr id="9" name="Rectangle 8">
            <a:extLst>
              <a:ext uri="{FF2B5EF4-FFF2-40B4-BE49-F238E27FC236}">
                <a16:creationId xmlns:a16="http://schemas.microsoft.com/office/drawing/2014/main" id="{E2E1531B-9451-4478-8770-78359334346A}"/>
              </a:ext>
            </a:extLst>
          </p:cNvPr>
          <p:cNvSpPr/>
          <p:nvPr/>
        </p:nvSpPr>
        <p:spPr bwMode="auto">
          <a:xfrm>
            <a:off x="578709" y="4186019"/>
            <a:ext cx="6382692"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an Access Review and review PIM auditing features. </a:t>
            </a:r>
          </a:p>
        </p:txBody>
      </p:sp>
      <p:graphicFrame>
        <p:nvGraphicFramePr>
          <p:cNvPr id="73" name="Table 73">
            <a:extLst>
              <a:ext uri="{FF2B5EF4-FFF2-40B4-BE49-F238E27FC236}">
                <a16:creationId xmlns:a16="http://schemas.microsoft.com/office/drawing/2014/main" id="{98ECE49A-3C6D-4278-8A06-63DD7D9E2F70}"/>
              </a:ext>
            </a:extLst>
          </p:cNvPr>
          <p:cNvGraphicFramePr>
            <a:graphicFrameLocks noGrp="1"/>
          </p:cNvGraphicFramePr>
          <p:nvPr>
            <p:extLst>
              <p:ext uri="{D42A27DB-BD31-4B8C-83A1-F6EECF244321}">
                <p14:modId xmlns:p14="http://schemas.microsoft.com/office/powerpoint/2010/main" val="3534747834"/>
              </p:ext>
            </p:extLst>
          </p:nvPr>
        </p:nvGraphicFramePr>
        <p:xfrm>
          <a:off x="7315609" y="2899863"/>
          <a:ext cx="4405262" cy="2291080"/>
        </p:xfrm>
        <a:graphic>
          <a:graphicData uri="http://schemas.openxmlformats.org/drawingml/2006/table">
            <a:tbl>
              <a:tblPr firstRow="1" bandRow="1">
                <a:tableStyleId>{5C22544A-7EE6-4342-B048-85BDC9FD1C3A}</a:tableStyleId>
              </a:tblPr>
              <a:tblGrid>
                <a:gridCol w="2202631">
                  <a:extLst>
                    <a:ext uri="{9D8B030D-6E8A-4147-A177-3AD203B41FA5}">
                      <a16:colId xmlns:a16="http://schemas.microsoft.com/office/drawing/2014/main" val="958861099"/>
                    </a:ext>
                  </a:extLst>
                </a:gridCol>
                <a:gridCol w="2202631">
                  <a:extLst>
                    <a:ext uri="{9D8B030D-6E8A-4147-A177-3AD203B41FA5}">
                      <a16:colId xmlns:a16="http://schemas.microsoft.com/office/drawing/2014/main" val="4231972039"/>
                    </a:ext>
                  </a:extLst>
                </a:gridCol>
              </a:tblGrid>
              <a:tr h="370840">
                <a:tc>
                  <a:txBody>
                    <a:bodyPr/>
                    <a:lstStyle/>
                    <a:p>
                      <a:pPr algn="ctr"/>
                      <a:r>
                        <a:rPr lang="en-US" dirty="0"/>
                        <a:t>Assignment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Role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68432820"/>
                  </a:ext>
                </a:extLst>
              </a:tr>
              <a:tr h="370840">
                <a:tc>
                  <a:txBody>
                    <a:bodyPr/>
                    <a:lstStyle/>
                    <a:p>
                      <a:pPr algn="ctr"/>
                      <a:r>
                        <a:rPr lang="en-US" dirty="0"/>
                        <a:t>Permanent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Security Administrator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7756606"/>
                  </a:ext>
                </a:extLst>
              </a:tr>
              <a:tr h="370840">
                <a:tc>
                  <a:txBody>
                    <a:bodyPr/>
                    <a:lstStyle/>
                    <a:p>
                      <a:pPr algn="ctr"/>
                      <a:r>
                        <a:rPr lang="en-US" dirty="0"/>
                        <a:t>Eligible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lang="en-US" dirty="0"/>
                        <a:t>Billing Administrator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576885630"/>
                  </a:ext>
                </a:extLst>
              </a:tr>
              <a:tr h="370840">
                <a:tc>
                  <a:txBody>
                    <a:bodyPr/>
                    <a:lstStyle/>
                    <a:p>
                      <a:pPr algn="ctr"/>
                      <a:r>
                        <a:rPr lang="en-US" dirty="0"/>
                        <a:t>Eligible with approval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Global Reader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45222540"/>
                  </a:ext>
                </a:extLst>
              </a:tr>
            </a:tbl>
          </a:graphicData>
        </a:graphic>
      </p:graphicFrame>
      <p:sp>
        <p:nvSpPr>
          <p:cNvPr id="11" name="Rectangle 10">
            <a:extLst>
              <a:ext uri="{FF2B5EF4-FFF2-40B4-BE49-F238E27FC236}">
                <a16:creationId xmlns:a16="http://schemas.microsoft.com/office/drawing/2014/main" id="{3D22218A-6A87-4EF5-BD80-B74AFDC63422}"/>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 name="Group 4">
            <a:extLst>
              <a:ext uri="{FF2B5EF4-FFF2-40B4-BE49-F238E27FC236}">
                <a16:creationId xmlns:a16="http://schemas.microsoft.com/office/drawing/2014/main" id="{1A7F7F71-81E5-49B7-A9B7-8417CA1E3578}"/>
              </a:ext>
              <a:ext uri="{C183D7F6-B498-43B3-948B-1728B52AA6E4}">
                <adec:decorative xmlns:adec="http://schemas.microsoft.com/office/drawing/2017/decorative" val="1"/>
              </a:ext>
            </a:extLst>
          </p:cNvPr>
          <p:cNvGrpSpPr/>
          <p:nvPr/>
        </p:nvGrpSpPr>
        <p:grpSpPr>
          <a:xfrm>
            <a:off x="7953863" y="1528712"/>
            <a:ext cx="2987058" cy="4709369"/>
            <a:chOff x="7566582" y="1593260"/>
            <a:chExt cx="2987058" cy="4709369"/>
          </a:xfrm>
        </p:grpSpPr>
        <p:pic>
          <p:nvPicPr>
            <p:cNvPr id="10" name="Picture 9">
              <a:extLst>
                <a:ext uri="{FF2B5EF4-FFF2-40B4-BE49-F238E27FC236}">
                  <a16:creationId xmlns:a16="http://schemas.microsoft.com/office/drawing/2014/main" id="{EA801215-BDC0-4370-99A0-7949FD481CEB}"/>
                </a:ext>
              </a:extLst>
            </p:cNvPr>
            <p:cNvPicPr>
              <a:picLocks noChangeAspect="1"/>
            </p:cNvPicPr>
            <p:nvPr/>
          </p:nvPicPr>
          <p:blipFill>
            <a:blip r:embed="rId3"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566582" y="1593260"/>
              <a:ext cx="819068" cy="874085"/>
            </a:xfrm>
            <a:prstGeom prst="rect">
              <a:avLst/>
            </a:prstGeom>
          </p:spPr>
        </p:pic>
        <p:pic>
          <p:nvPicPr>
            <p:cNvPr id="26" name="Picture 25">
              <a:extLst>
                <a:ext uri="{FF2B5EF4-FFF2-40B4-BE49-F238E27FC236}">
                  <a16:creationId xmlns:a16="http://schemas.microsoft.com/office/drawing/2014/main" id="{D548BB05-A57D-4A67-B4BD-D1A76D04BAFC}"/>
                </a:ext>
              </a:extLst>
            </p:cNvPr>
            <p:cNvPicPr>
              <a:picLocks noChangeAspect="1"/>
            </p:cNvPicPr>
            <p:nvPr/>
          </p:nvPicPr>
          <p:blipFill>
            <a:blip r:embed="rId4"/>
            <a:stretch>
              <a:fillRect/>
            </a:stretch>
          </p:blipFill>
          <p:spPr>
            <a:xfrm>
              <a:off x="9686405" y="5395972"/>
              <a:ext cx="334868" cy="327426"/>
            </a:xfrm>
            <a:prstGeom prst="rect">
              <a:avLst/>
            </a:prstGeom>
          </p:spPr>
        </p:pic>
        <p:pic>
          <p:nvPicPr>
            <p:cNvPr id="28" name="Graphic 27" descr="No sign">
              <a:extLst>
                <a:ext uri="{FF2B5EF4-FFF2-40B4-BE49-F238E27FC236}">
                  <a16:creationId xmlns:a16="http://schemas.microsoft.com/office/drawing/2014/main" id="{67A2BBB1-7CF5-43C0-8803-F41A53FBC9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86405" y="5906362"/>
              <a:ext cx="396267" cy="396267"/>
            </a:xfrm>
            <a:prstGeom prst="rect">
              <a:avLst/>
            </a:prstGeom>
          </p:spPr>
        </p:pic>
        <p:sp>
          <p:nvSpPr>
            <p:cNvPr id="79" name="Arrow: Down 78">
              <a:extLst>
                <a:ext uri="{FF2B5EF4-FFF2-40B4-BE49-F238E27FC236}">
                  <a16:creationId xmlns:a16="http://schemas.microsoft.com/office/drawing/2014/main" id="{646A4F62-0903-489E-8820-E4E8D580A6AA}"/>
                </a:ext>
                <a:ext uri="{C183D7F6-B498-43B3-948B-1728B52AA6E4}">
                  <adec:decorative xmlns:adec="http://schemas.microsoft.com/office/drawing/2017/decorative" val="1"/>
                </a:ext>
              </a:extLst>
            </p:cNvPr>
            <p:cNvSpPr/>
            <p:nvPr/>
          </p:nvSpPr>
          <p:spPr bwMode="auto">
            <a:xfrm>
              <a:off x="7641858" y="2510508"/>
              <a:ext cx="668516" cy="346193"/>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1" name="Picture 80">
              <a:extLst>
                <a:ext uri="{FF2B5EF4-FFF2-40B4-BE49-F238E27FC236}">
                  <a16:creationId xmlns:a16="http://schemas.microsoft.com/office/drawing/2014/main" id="{636776C6-1216-4FDC-9F39-4D83F77AEC10}"/>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770078" y="1750888"/>
              <a:ext cx="783562" cy="640620"/>
            </a:xfrm>
            <a:prstGeom prst="rect">
              <a:avLst/>
            </a:prstGeom>
          </p:spPr>
        </p:pic>
        <p:sp>
          <p:nvSpPr>
            <p:cNvPr id="83" name="Arrow: Down 82">
              <a:extLst>
                <a:ext uri="{FF2B5EF4-FFF2-40B4-BE49-F238E27FC236}">
                  <a16:creationId xmlns:a16="http://schemas.microsoft.com/office/drawing/2014/main" id="{67312ABF-0792-4C6E-B96D-2ECB457BB09D}"/>
                </a:ext>
                <a:ext uri="{C183D7F6-B498-43B3-948B-1728B52AA6E4}">
                  <adec:decorative xmlns:adec="http://schemas.microsoft.com/office/drawing/2017/decorative" val="1"/>
                </a:ext>
              </a:extLst>
            </p:cNvPr>
            <p:cNvSpPr/>
            <p:nvPr/>
          </p:nvSpPr>
          <p:spPr bwMode="auto">
            <a:xfrm>
              <a:off x="9827601" y="2510507"/>
              <a:ext cx="668516" cy="346193"/>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5" name="Picture 84">
              <a:extLst>
                <a:ext uri="{FF2B5EF4-FFF2-40B4-BE49-F238E27FC236}">
                  <a16:creationId xmlns:a16="http://schemas.microsoft.com/office/drawing/2014/main" id="{A9938D83-4F19-4586-A301-2B51D2B478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8024" y="5395972"/>
              <a:ext cx="819068" cy="874085"/>
            </a:xfrm>
            <a:prstGeom prst="rect">
              <a:avLst/>
            </a:prstGeom>
          </p:spPr>
        </p:pic>
        <p:cxnSp>
          <p:nvCxnSpPr>
            <p:cNvPr id="87" name="Connector: Elbow 86">
              <a:extLst>
                <a:ext uri="{FF2B5EF4-FFF2-40B4-BE49-F238E27FC236}">
                  <a16:creationId xmlns:a16="http://schemas.microsoft.com/office/drawing/2014/main" id="{6484D865-A3D1-4FF8-AC2D-5A7E859782BF}"/>
                </a:ext>
              </a:extLst>
            </p:cNvPr>
            <p:cNvCxnSpPr>
              <a:endCxn id="85" idx="1"/>
            </p:cNvCxnSpPr>
            <p:nvPr/>
          </p:nvCxnSpPr>
          <p:spPr>
            <a:xfrm>
              <a:off x="8088923" y="5190945"/>
              <a:ext cx="669101" cy="642070"/>
            </a:xfrm>
            <a:prstGeom prst="bentConnector3">
              <a:avLst>
                <a:gd name="adj1" fmla="val 1943"/>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90" name="Connector: Elbow 89">
              <a:extLst>
                <a:ext uri="{FF2B5EF4-FFF2-40B4-BE49-F238E27FC236}">
                  <a16:creationId xmlns:a16="http://schemas.microsoft.com/office/drawing/2014/main" id="{A7B8FC74-16D6-4BA0-9E6E-D8277BA21E23}"/>
                </a:ext>
              </a:extLst>
            </p:cNvPr>
            <p:cNvCxnSpPr>
              <a:cxnSpLocks/>
              <a:stCxn id="85" idx="3"/>
            </p:cNvCxnSpPr>
            <p:nvPr/>
          </p:nvCxnSpPr>
          <p:spPr>
            <a:xfrm flipV="1">
              <a:off x="9577092" y="5190945"/>
              <a:ext cx="669101" cy="642070"/>
            </a:xfrm>
            <a:prstGeom prst="bentConnector3">
              <a:avLst>
                <a:gd name="adj1" fmla="val 99559"/>
              </a:avLst>
            </a:prstGeom>
            <a:ln>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3" name="Text Placeholder 2">
            <a:extLst>
              <a:ext uri="{FF2B5EF4-FFF2-40B4-BE49-F238E27FC236}">
                <a16:creationId xmlns:a16="http://schemas.microsoft.com/office/drawing/2014/main" id="{D463C3F3-1C03-40AA-A1FF-C685CB71C05F}"/>
              </a:ext>
              <a:ext uri="{C183D7F6-B498-43B3-948B-1728B52AA6E4}">
                <adec:decorative xmlns:adec="http://schemas.microsoft.com/office/drawing/2017/decorative" val="1"/>
              </a:ext>
            </a:extLst>
          </p:cNvPr>
          <p:cNvSpPr>
            <a:spLocks noGrp="1"/>
          </p:cNvSpPr>
          <p:nvPr>
            <p:ph type="body" sz="quarter" idx="4294967295"/>
          </p:nvPr>
        </p:nvSpPr>
        <p:spPr>
          <a:xfrm>
            <a:off x="11549063" y="1849438"/>
            <a:ext cx="642937" cy="307975"/>
          </a:xfrm>
        </p:spPr>
        <p:txBody>
          <a:bodyPr vert="horz" wrap="square" lIns="0" tIns="0" rIns="0" bIns="0" rtlCol="0" anchor="t">
            <a:spAutoFit/>
          </a:bodyPr>
          <a:lstStyle/>
          <a:p>
            <a:pPr marL="0" indent="0">
              <a:buNone/>
            </a:pPr>
            <a:r>
              <a:rPr lang="en-US" sz="2000" dirty="0"/>
              <a:t>PIM</a:t>
            </a:r>
            <a:endParaRPr lang="en-US" sz="2400" dirty="0">
              <a:latin typeface="Segoe UI Semilight"/>
              <a:cs typeface="Segoe UI Semilight"/>
            </a:endParaRPr>
          </a:p>
        </p:txBody>
      </p:sp>
    </p:spTree>
    <p:extLst>
      <p:ext uri="{BB962C8B-B14F-4D97-AF65-F5344CB8AC3E}">
        <p14:creationId xmlns:p14="http://schemas.microsoft.com/office/powerpoint/2010/main" val="2057413011"/>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C0F9F-3B11-49D5-A95E-3BD1F963E0A2}"/>
              </a:ext>
            </a:extLst>
          </p:cNvPr>
          <p:cNvSpPr>
            <a:spLocks noGrp="1"/>
          </p:cNvSpPr>
          <p:nvPr>
            <p:ph type="title"/>
          </p:nvPr>
        </p:nvSpPr>
        <p:spPr/>
        <p:txBody>
          <a:bodyPr/>
          <a:lstStyle/>
          <a:p>
            <a:r>
              <a:rPr lang="en-US" dirty="0">
                <a:ea typeface="+mj-lt"/>
                <a:cs typeface="+mj-lt"/>
              </a:rPr>
              <a:t>Lab 05 – Azure AD Privileged Identity Management</a:t>
            </a:r>
            <a:endParaRPr lang="fr-FR" dirty="0"/>
          </a:p>
        </p:txBody>
      </p:sp>
      <p:pic>
        <p:nvPicPr>
          <p:cNvPr id="30" name="Graphic 29">
            <a:extLst>
              <a:ext uri="{FF2B5EF4-FFF2-40B4-BE49-F238E27FC236}">
                <a16:creationId xmlns:a16="http://schemas.microsoft.com/office/drawing/2014/main" id="{64F701C4-2A15-4D30-B480-33A85AD4E8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45927" y="1054335"/>
            <a:ext cx="658707" cy="658707"/>
          </a:xfrm>
          <a:prstGeom prst="rect">
            <a:avLst/>
          </a:prstGeom>
        </p:spPr>
      </p:pic>
      <p:sp>
        <p:nvSpPr>
          <p:cNvPr id="32" name="TextBox 31">
            <a:extLst>
              <a:ext uri="{FF2B5EF4-FFF2-40B4-BE49-F238E27FC236}">
                <a16:creationId xmlns:a16="http://schemas.microsoft.com/office/drawing/2014/main" id="{0D5682DC-4749-41D9-979E-C4D601093E84}"/>
              </a:ext>
            </a:extLst>
          </p:cNvPr>
          <p:cNvSpPr txBox="1"/>
          <p:nvPr/>
        </p:nvSpPr>
        <p:spPr>
          <a:xfrm>
            <a:off x="4766574" y="1560863"/>
            <a:ext cx="2109086"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a:gradFill>
                  <a:gsLst>
                    <a:gs pos="2917">
                      <a:schemeClr val="tx1"/>
                    </a:gs>
                    <a:gs pos="30000">
                      <a:schemeClr val="tx1"/>
                    </a:gs>
                  </a:gsLst>
                  <a:lin ang="5400000" scaled="0"/>
                </a:gradFill>
              </a:rPr>
              <a:t>AdatumLab500-04</a:t>
            </a:r>
            <a:endParaRPr lang="fr-FR" sz="1400" b="1" dirty="0" err="1">
              <a:gradFill>
                <a:gsLst>
                  <a:gs pos="2917">
                    <a:schemeClr val="tx1"/>
                  </a:gs>
                  <a:gs pos="30000">
                    <a:schemeClr val="tx1"/>
                  </a:gs>
                </a:gsLst>
                <a:lin ang="5400000" scaled="0"/>
              </a:gradFill>
            </a:endParaRPr>
          </a:p>
        </p:txBody>
      </p:sp>
      <p:pic>
        <p:nvPicPr>
          <p:cNvPr id="46" name="Graphic 45">
            <a:extLst>
              <a:ext uri="{FF2B5EF4-FFF2-40B4-BE49-F238E27FC236}">
                <a16:creationId xmlns:a16="http://schemas.microsoft.com/office/drawing/2014/main" id="{CE08E32D-95FC-4B66-924C-CC1568E59F03}"/>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77512" y="4397114"/>
            <a:ext cx="300935" cy="300935"/>
          </a:xfrm>
          <a:prstGeom prst="rect">
            <a:avLst/>
          </a:prstGeom>
        </p:spPr>
      </p:pic>
      <p:sp>
        <p:nvSpPr>
          <p:cNvPr id="35" name="Rectangle 34">
            <a:extLst>
              <a:ext uri="{FF2B5EF4-FFF2-40B4-BE49-F238E27FC236}">
                <a16:creationId xmlns:a16="http://schemas.microsoft.com/office/drawing/2014/main" id="{4CA83048-D349-41EE-90C7-BC14FCD9BDDB}"/>
              </a:ext>
            </a:extLst>
          </p:cNvPr>
          <p:cNvSpPr/>
          <p:nvPr/>
        </p:nvSpPr>
        <p:spPr bwMode="auto">
          <a:xfrm>
            <a:off x="4562920" y="1971674"/>
            <a:ext cx="2312687" cy="442912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39" name="TextBox 38">
            <a:extLst>
              <a:ext uri="{FF2B5EF4-FFF2-40B4-BE49-F238E27FC236}">
                <a16:creationId xmlns:a16="http://schemas.microsoft.com/office/drawing/2014/main" id="{4F2410B2-EB74-4A19-81DA-BE3FCB8915B8}"/>
              </a:ext>
            </a:extLst>
          </p:cNvPr>
          <p:cNvSpPr txBox="1"/>
          <p:nvPr/>
        </p:nvSpPr>
        <p:spPr>
          <a:xfrm>
            <a:off x="5277184" y="4644444"/>
            <a:ext cx="1130232" cy="677108"/>
          </a:xfrm>
          <a:prstGeom prst="rect">
            <a:avLst/>
          </a:prstGeom>
          <a:noFill/>
        </p:spPr>
        <p:txBody>
          <a:bodyPr wrap="square">
            <a:spAutoFit/>
          </a:bodyPr>
          <a:lstStyle/>
          <a:p>
            <a:r>
              <a:rPr lang="fr-FR" sz="1200" b="1" dirty="0"/>
              <a:t>aaduser3</a:t>
            </a:r>
          </a:p>
          <a:p>
            <a:r>
              <a:rPr lang="fr-FR" sz="1200" b="1" dirty="0" err="1"/>
              <a:t>Role</a:t>
            </a:r>
            <a:r>
              <a:rPr lang="fr-FR" sz="1200" b="1" dirty="0"/>
              <a:t>: user</a:t>
            </a:r>
          </a:p>
          <a:p>
            <a:endParaRPr lang="fr-FR" sz="1400" b="1" dirty="0"/>
          </a:p>
        </p:txBody>
      </p:sp>
      <p:pic>
        <p:nvPicPr>
          <p:cNvPr id="48" name="Graphic 47">
            <a:extLst>
              <a:ext uri="{FF2B5EF4-FFF2-40B4-BE49-F238E27FC236}">
                <a16:creationId xmlns:a16="http://schemas.microsoft.com/office/drawing/2014/main" id="{ECBA8D1B-111B-4AA0-A670-122678141DB2}"/>
              </a:ext>
            </a:extLst>
          </p:cNvPr>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33296" y="5681592"/>
            <a:ext cx="300935" cy="300935"/>
          </a:xfrm>
          <a:prstGeom prst="rect">
            <a:avLst/>
          </a:prstGeom>
        </p:spPr>
      </p:pic>
      <p:sp>
        <p:nvSpPr>
          <p:cNvPr id="49" name="TextBox 48">
            <a:extLst>
              <a:ext uri="{FF2B5EF4-FFF2-40B4-BE49-F238E27FC236}">
                <a16:creationId xmlns:a16="http://schemas.microsoft.com/office/drawing/2014/main" id="{289A0C6C-CD1C-4B29-A9FE-1D7B803C67D0}"/>
              </a:ext>
            </a:extLst>
          </p:cNvPr>
          <p:cNvSpPr txBox="1"/>
          <p:nvPr/>
        </p:nvSpPr>
        <p:spPr>
          <a:xfrm>
            <a:off x="4982032" y="5982527"/>
            <a:ext cx="1787762" cy="276999"/>
          </a:xfrm>
          <a:prstGeom prst="rect">
            <a:avLst/>
          </a:prstGeom>
          <a:noFill/>
        </p:spPr>
        <p:txBody>
          <a:bodyPr wrap="square">
            <a:spAutoFit/>
          </a:bodyPr>
          <a:lstStyle/>
          <a:p>
            <a:r>
              <a:rPr lang="fr-FR" sz="1200" b="1" dirty="0" err="1"/>
              <a:t>Your</a:t>
            </a:r>
            <a:r>
              <a:rPr lang="fr-FR" sz="1200" b="1" dirty="0"/>
              <a:t> user </a:t>
            </a:r>
            <a:r>
              <a:rPr lang="fr-FR" sz="1200" b="1" dirty="0" err="1"/>
              <a:t>account</a:t>
            </a:r>
            <a:r>
              <a:rPr lang="fr-FR" sz="1200" b="1" dirty="0"/>
              <a:t> </a:t>
            </a:r>
          </a:p>
        </p:txBody>
      </p:sp>
      <p:sp>
        <p:nvSpPr>
          <p:cNvPr id="40" name="TextBox 39">
            <a:extLst>
              <a:ext uri="{FF2B5EF4-FFF2-40B4-BE49-F238E27FC236}">
                <a16:creationId xmlns:a16="http://schemas.microsoft.com/office/drawing/2014/main" id="{5FD7100A-DA82-4B82-88E7-3624D408C654}"/>
              </a:ext>
            </a:extLst>
          </p:cNvPr>
          <p:cNvSpPr txBox="1"/>
          <p:nvPr/>
        </p:nvSpPr>
        <p:spPr>
          <a:xfrm>
            <a:off x="4538311" y="2334788"/>
            <a:ext cx="2244131" cy="461665"/>
          </a:xfrm>
          <a:prstGeom prst="rect">
            <a:avLst/>
          </a:prstGeom>
          <a:noFill/>
        </p:spPr>
        <p:txBody>
          <a:bodyPr wrap="square">
            <a:spAutoFit/>
          </a:bodyPr>
          <a:lstStyle/>
          <a:p>
            <a:pPr algn="ctr"/>
            <a:r>
              <a:rPr lang="fr-FR" sz="1200" b="1" dirty="0"/>
              <a:t>aaduser1</a:t>
            </a:r>
          </a:p>
          <a:p>
            <a:pPr algn="ctr"/>
            <a:r>
              <a:rPr lang="fr-FR" sz="1200" b="1" dirty="0" err="1"/>
              <a:t>Role</a:t>
            </a:r>
            <a:r>
              <a:rPr lang="fr-FR" sz="1200" b="1" dirty="0"/>
              <a:t>: Global </a:t>
            </a:r>
            <a:r>
              <a:rPr lang="fr-FR" sz="1200" b="1" dirty="0" err="1"/>
              <a:t>Administrator</a:t>
            </a:r>
            <a:endParaRPr lang="fr-FR" sz="1200" b="1" dirty="0"/>
          </a:p>
        </p:txBody>
      </p:sp>
      <p:pic>
        <p:nvPicPr>
          <p:cNvPr id="42" name="Graphic 41">
            <a:extLst>
              <a:ext uri="{FF2B5EF4-FFF2-40B4-BE49-F238E27FC236}">
                <a16:creationId xmlns:a16="http://schemas.microsoft.com/office/drawing/2014/main" id="{159DDC63-C5C2-441A-9EA2-CF511743C8E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48724" y="2077028"/>
            <a:ext cx="300935" cy="300935"/>
          </a:xfrm>
          <a:prstGeom prst="rect">
            <a:avLst/>
          </a:prstGeom>
        </p:spPr>
      </p:pic>
      <p:pic>
        <p:nvPicPr>
          <p:cNvPr id="44" name="Graphic 43">
            <a:extLst>
              <a:ext uri="{FF2B5EF4-FFF2-40B4-BE49-F238E27FC236}">
                <a16:creationId xmlns:a16="http://schemas.microsoft.com/office/drawing/2014/main" id="{6A8BFA85-3AA9-47DC-88A3-D47752C0E378}"/>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4074" y="3245048"/>
            <a:ext cx="300935" cy="300935"/>
          </a:xfrm>
          <a:prstGeom prst="rect">
            <a:avLst/>
          </a:prstGeom>
        </p:spPr>
      </p:pic>
      <p:sp>
        <p:nvSpPr>
          <p:cNvPr id="37" name="TextBox 36">
            <a:extLst>
              <a:ext uri="{FF2B5EF4-FFF2-40B4-BE49-F238E27FC236}">
                <a16:creationId xmlns:a16="http://schemas.microsoft.com/office/drawing/2014/main" id="{8820E1BD-5061-459A-9DAF-EA30AD3C40D1}"/>
              </a:ext>
            </a:extLst>
          </p:cNvPr>
          <p:cNvSpPr txBox="1"/>
          <p:nvPr/>
        </p:nvSpPr>
        <p:spPr>
          <a:xfrm>
            <a:off x="5185694" y="3501711"/>
            <a:ext cx="1130232" cy="461665"/>
          </a:xfrm>
          <a:prstGeom prst="rect">
            <a:avLst/>
          </a:prstGeom>
          <a:noFill/>
        </p:spPr>
        <p:txBody>
          <a:bodyPr wrap="square">
            <a:spAutoFit/>
          </a:bodyPr>
          <a:lstStyle/>
          <a:p>
            <a:pPr algn="ctr"/>
            <a:r>
              <a:rPr lang="fr-FR" sz="1200" b="1" dirty="0"/>
              <a:t>Aaduser2</a:t>
            </a:r>
          </a:p>
          <a:p>
            <a:pPr algn="ctr"/>
            <a:r>
              <a:rPr lang="fr-FR" sz="1200" b="1" dirty="0" err="1"/>
              <a:t>Role</a:t>
            </a:r>
            <a:r>
              <a:rPr lang="fr-FR" sz="1200" b="1" dirty="0"/>
              <a:t>: user</a:t>
            </a:r>
          </a:p>
        </p:txBody>
      </p:sp>
      <p:sp>
        <p:nvSpPr>
          <p:cNvPr id="64" name="Rectangle 63">
            <a:extLst>
              <a:ext uri="{FF2B5EF4-FFF2-40B4-BE49-F238E27FC236}">
                <a16:creationId xmlns:a16="http://schemas.microsoft.com/office/drawing/2014/main" id="{B44BA73D-4674-4474-AD5B-42870C3EB558}"/>
              </a:ext>
            </a:extLst>
          </p:cNvPr>
          <p:cNvSpPr/>
          <p:nvPr/>
        </p:nvSpPr>
        <p:spPr bwMode="auto">
          <a:xfrm>
            <a:off x="932069" y="1144726"/>
            <a:ext cx="2673590" cy="156996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65" name="TextBox 64">
            <a:extLst>
              <a:ext uri="{FF2B5EF4-FFF2-40B4-BE49-F238E27FC236}">
                <a16:creationId xmlns:a16="http://schemas.microsoft.com/office/drawing/2014/main" id="{D37A4580-0879-4F3F-9FD3-471E05D3AB18}"/>
              </a:ext>
            </a:extLst>
          </p:cNvPr>
          <p:cNvSpPr txBox="1"/>
          <p:nvPr/>
        </p:nvSpPr>
        <p:spPr>
          <a:xfrm>
            <a:off x="1418954" y="1156853"/>
            <a:ext cx="1831346" cy="276999"/>
          </a:xfrm>
          <a:prstGeom prst="rect">
            <a:avLst/>
          </a:prstGeom>
          <a:noFill/>
        </p:spPr>
        <p:txBody>
          <a:bodyPr wrap="square">
            <a:spAutoFit/>
          </a:bodyPr>
          <a:lstStyle/>
          <a:p>
            <a:r>
              <a:rPr lang="fr-FR" sz="1200" b="1" dirty="0">
                <a:solidFill>
                  <a:srgbClr val="0070C0"/>
                </a:solidFill>
              </a:rPr>
              <a:t>Exercise1, Task1</a:t>
            </a:r>
          </a:p>
        </p:txBody>
      </p:sp>
      <p:pic>
        <p:nvPicPr>
          <p:cNvPr id="4" name="Picture 3">
            <a:extLst>
              <a:ext uri="{FF2B5EF4-FFF2-40B4-BE49-F238E27FC236}">
                <a16:creationId xmlns:a16="http://schemas.microsoft.com/office/drawing/2014/main" id="{4D2B5BB9-9969-44D7-9687-6BA462448C24}"/>
              </a:ext>
            </a:extLst>
          </p:cNvPr>
          <p:cNvPicPr>
            <a:picLocks noChangeAspect="1"/>
          </p:cNvPicPr>
          <p:nvPr/>
        </p:nvPicPr>
        <p:blipFill>
          <a:blip r:embed="rId6"/>
          <a:stretch>
            <a:fillRect/>
          </a:stretch>
        </p:blipFill>
        <p:spPr>
          <a:xfrm>
            <a:off x="1163765" y="2269318"/>
            <a:ext cx="366574" cy="339914"/>
          </a:xfrm>
          <a:prstGeom prst="rect">
            <a:avLst/>
          </a:prstGeom>
        </p:spPr>
      </p:pic>
      <p:pic>
        <p:nvPicPr>
          <p:cNvPr id="7" name="Picture 6">
            <a:extLst>
              <a:ext uri="{FF2B5EF4-FFF2-40B4-BE49-F238E27FC236}">
                <a16:creationId xmlns:a16="http://schemas.microsoft.com/office/drawing/2014/main" id="{4B1512C2-B176-4138-938F-5B5475AEADB7}"/>
              </a:ext>
            </a:extLst>
          </p:cNvPr>
          <p:cNvPicPr>
            <a:picLocks noChangeAspect="1"/>
          </p:cNvPicPr>
          <p:nvPr/>
        </p:nvPicPr>
        <p:blipFill>
          <a:blip r:embed="rId7"/>
          <a:stretch>
            <a:fillRect/>
          </a:stretch>
        </p:blipFill>
        <p:spPr>
          <a:xfrm>
            <a:off x="1853605" y="1455500"/>
            <a:ext cx="345143" cy="339914"/>
          </a:xfrm>
          <a:prstGeom prst="rect">
            <a:avLst/>
          </a:prstGeom>
        </p:spPr>
      </p:pic>
      <p:sp>
        <p:nvSpPr>
          <p:cNvPr id="57" name="TextBox 56">
            <a:extLst>
              <a:ext uri="{FF2B5EF4-FFF2-40B4-BE49-F238E27FC236}">
                <a16:creationId xmlns:a16="http://schemas.microsoft.com/office/drawing/2014/main" id="{6A383B35-FBCD-477A-B0E5-A96C73AD269C}"/>
              </a:ext>
            </a:extLst>
          </p:cNvPr>
          <p:cNvSpPr txBox="1"/>
          <p:nvPr/>
        </p:nvSpPr>
        <p:spPr>
          <a:xfrm>
            <a:off x="2218326" y="1455500"/>
            <a:ext cx="1323754" cy="276999"/>
          </a:xfrm>
          <a:prstGeom prst="rect">
            <a:avLst/>
          </a:prstGeom>
          <a:noFill/>
        </p:spPr>
        <p:txBody>
          <a:bodyPr wrap="square">
            <a:spAutoFit/>
          </a:bodyPr>
          <a:lstStyle/>
          <a:p>
            <a:r>
              <a:rPr lang="fr-FR" sz="1200" b="1" dirty="0"/>
              <a:t>PIM</a:t>
            </a:r>
          </a:p>
        </p:txBody>
      </p:sp>
      <p:sp>
        <p:nvSpPr>
          <p:cNvPr id="58" name="TextBox 57">
            <a:extLst>
              <a:ext uri="{FF2B5EF4-FFF2-40B4-BE49-F238E27FC236}">
                <a16:creationId xmlns:a16="http://schemas.microsoft.com/office/drawing/2014/main" id="{A9B8883C-A38D-44F3-9A9A-9EFC1CDC4205}"/>
              </a:ext>
            </a:extLst>
          </p:cNvPr>
          <p:cNvSpPr txBox="1"/>
          <p:nvPr/>
        </p:nvSpPr>
        <p:spPr>
          <a:xfrm>
            <a:off x="1601935" y="2297878"/>
            <a:ext cx="1707091" cy="276999"/>
          </a:xfrm>
          <a:prstGeom prst="rect">
            <a:avLst/>
          </a:prstGeom>
          <a:noFill/>
        </p:spPr>
        <p:txBody>
          <a:bodyPr wrap="square">
            <a:spAutoFit/>
          </a:bodyPr>
          <a:lstStyle/>
          <a:p>
            <a:r>
              <a:rPr lang="fr-FR" sz="1200" b="1" dirty="0" err="1"/>
              <a:t>Billing</a:t>
            </a:r>
            <a:r>
              <a:rPr lang="fr-FR" sz="1200" b="1" dirty="0"/>
              <a:t> </a:t>
            </a:r>
            <a:r>
              <a:rPr lang="fr-FR" sz="1200" b="1" dirty="0" err="1"/>
              <a:t>Administrator</a:t>
            </a:r>
            <a:endParaRPr lang="fr-FR" sz="1200" b="1" dirty="0"/>
          </a:p>
        </p:txBody>
      </p:sp>
      <p:sp>
        <p:nvSpPr>
          <p:cNvPr id="59" name="Rectangle 58">
            <a:extLst>
              <a:ext uri="{FF2B5EF4-FFF2-40B4-BE49-F238E27FC236}">
                <a16:creationId xmlns:a16="http://schemas.microsoft.com/office/drawing/2014/main" id="{4CD4921A-88BD-4428-BB14-EF7524B7E9EF}"/>
              </a:ext>
            </a:extLst>
          </p:cNvPr>
          <p:cNvSpPr/>
          <p:nvPr/>
        </p:nvSpPr>
        <p:spPr bwMode="auto">
          <a:xfrm>
            <a:off x="916428" y="4297883"/>
            <a:ext cx="2669825" cy="137332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60" name="TextBox 59">
            <a:extLst>
              <a:ext uri="{FF2B5EF4-FFF2-40B4-BE49-F238E27FC236}">
                <a16:creationId xmlns:a16="http://schemas.microsoft.com/office/drawing/2014/main" id="{F406FF13-4D45-4FCB-9F3A-BCF07828AF95}"/>
              </a:ext>
            </a:extLst>
          </p:cNvPr>
          <p:cNvSpPr txBox="1"/>
          <p:nvPr/>
        </p:nvSpPr>
        <p:spPr>
          <a:xfrm>
            <a:off x="1434087" y="4309292"/>
            <a:ext cx="1831346" cy="276999"/>
          </a:xfrm>
          <a:prstGeom prst="rect">
            <a:avLst/>
          </a:prstGeom>
          <a:noFill/>
        </p:spPr>
        <p:txBody>
          <a:bodyPr wrap="square">
            <a:spAutoFit/>
          </a:bodyPr>
          <a:lstStyle/>
          <a:p>
            <a:r>
              <a:rPr lang="fr-FR" sz="1200" b="1" dirty="0">
                <a:solidFill>
                  <a:srgbClr val="0070C0"/>
                </a:solidFill>
              </a:rPr>
              <a:t>Exercise1, Task2, task3</a:t>
            </a:r>
          </a:p>
        </p:txBody>
      </p:sp>
      <p:pic>
        <p:nvPicPr>
          <p:cNvPr id="61" name="Picture 60">
            <a:extLst>
              <a:ext uri="{FF2B5EF4-FFF2-40B4-BE49-F238E27FC236}">
                <a16:creationId xmlns:a16="http://schemas.microsoft.com/office/drawing/2014/main" id="{74E3E994-7E02-48A0-A384-07882AB88B7D}"/>
              </a:ext>
            </a:extLst>
          </p:cNvPr>
          <p:cNvPicPr>
            <a:picLocks noChangeAspect="1"/>
          </p:cNvPicPr>
          <p:nvPr/>
        </p:nvPicPr>
        <p:blipFill>
          <a:blip r:embed="rId6"/>
          <a:stretch>
            <a:fillRect/>
          </a:stretch>
        </p:blipFill>
        <p:spPr>
          <a:xfrm>
            <a:off x="1232930" y="5223512"/>
            <a:ext cx="366574" cy="339914"/>
          </a:xfrm>
          <a:prstGeom prst="rect">
            <a:avLst/>
          </a:prstGeom>
        </p:spPr>
      </p:pic>
      <p:pic>
        <p:nvPicPr>
          <p:cNvPr id="62" name="Picture 61">
            <a:extLst>
              <a:ext uri="{FF2B5EF4-FFF2-40B4-BE49-F238E27FC236}">
                <a16:creationId xmlns:a16="http://schemas.microsoft.com/office/drawing/2014/main" id="{2205C98B-E429-437F-8F1B-6DCF5ED80A99}"/>
              </a:ext>
            </a:extLst>
          </p:cNvPr>
          <p:cNvPicPr>
            <a:picLocks noChangeAspect="1"/>
          </p:cNvPicPr>
          <p:nvPr/>
        </p:nvPicPr>
        <p:blipFill>
          <a:blip r:embed="rId7"/>
          <a:stretch>
            <a:fillRect/>
          </a:stretch>
        </p:blipFill>
        <p:spPr>
          <a:xfrm>
            <a:off x="1837964" y="4559627"/>
            <a:ext cx="345143" cy="339914"/>
          </a:xfrm>
          <a:prstGeom prst="rect">
            <a:avLst/>
          </a:prstGeom>
        </p:spPr>
      </p:pic>
      <p:sp>
        <p:nvSpPr>
          <p:cNvPr id="63" name="TextBox 62">
            <a:extLst>
              <a:ext uri="{FF2B5EF4-FFF2-40B4-BE49-F238E27FC236}">
                <a16:creationId xmlns:a16="http://schemas.microsoft.com/office/drawing/2014/main" id="{1E266F3B-1EEB-4A88-87B3-22D92E17A786}"/>
              </a:ext>
            </a:extLst>
          </p:cNvPr>
          <p:cNvSpPr txBox="1"/>
          <p:nvPr/>
        </p:nvSpPr>
        <p:spPr>
          <a:xfrm>
            <a:off x="2202685" y="4559627"/>
            <a:ext cx="1323754" cy="276999"/>
          </a:xfrm>
          <a:prstGeom prst="rect">
            <a:avLst/>
          </a:prstGeom>
          <a:noFill/>
        </p:spPr>
        <p:txBody>
          <a:bodyPr wrap="square">
            <a:spAutoFit/>
          </a:bodyPr>
          <a:lstStyle/>
          <a:p>
            <a:r>
              <a:rPr lang="fr-FR" sz="1200" b="1" dirty="0"/>
              <a:t>PIM</a:t>
            </a:r>
          </a:p>
        </p:txBody>
      </p:sp>
      <p:sp>
        <p:nvSpPr>
          <p:cNvPr id="68" name="TextBox 67">
            <a:extLst>
              <a:ext uri="{FF2B5EF4-FFF2-40B4-BE49-F238E27FC236}">
                <a16:creationId xmlns:a16="http://schemas.microsoft.com/office/drawing/2014/main" id="{16C7312C-F9A2-44D0-BE7D-7431C4A6F03E}"/>
              </a:ext>
            </a:extLst>
          </p:cNvPr>
          <p:cNvSpPr txBox="1"/>
          <p:nvPr/>
        </p:nvSpPr>
        <p:spPr>
          <a:xfrm>
            <a:off x="1671101" y="5252072"/>
            <a:ext cx="1323754" cy="276999"/>
          </a:xfrm>
          <a:prstGeom prst="rect">
            <a:avLst/>
          </a:prstGeom>
          <a:noFill/>
        </p:spPr>
        <p:txBody>
          <a:bodyPr wrap="square">
            <a:spAutoFit/>
          </a:bodyPr>
          <a:lstStyle/>
          <a:p>
            <a:r>
              <a:rPr lang="fr-FR" sz="1200" b="1" dirty="0"/>
              <a:t>Global Reader</a:t>
            </a:r>
          </a:p>
        </p:txBody>
      </p:sp>
      <p:sp>
        <p:nvSpPr>
          <p:cNvPr id="73" name="TextBox 72">
            <a:extLst>
              <a:ext uri="{FF2B5EF4-FFF2-40B4-BE49-F238E27FC236}">
                <a16:creationId xmlns:a16="http://schemas.microsoft.com/office/drawing/2014/main" id="{A46C55FC-0913-4872-8740-1E3DC72EE0D3}"/>
              </a:ext>
            </a:extLst>
          </p:cNvPr>
          <p:cNvSpPr txBox="1"/>
          <p:nvPr/>
        </p:nvSpPr>
        <p:spPr>
          <a:xfrm rot="1365666">
            <a:off x="3254769" y="2782758"/>
            <a:ext cx="1707091" cy="276999"/>
          </a:xfrm>
          <a:prstGeom prst="rect">
            <a:avLst/>
          </a:prstGeom>
          <a:noFill/>
        </p:spPr>
        <p:txBody>
          <a:bodyPr wrap="square">
            <a:spAutoFit/>
          </a:bodyPr>
          <a:lstStyle/>
          <a:p>
            <a:r>
              <a:rPr lang="fr-FR" sz="1200" b="1" dirty="0"/>
              <a:t>Permanente Eligible</a:t>
            </a:r>
          </a:p>
        </p:txBody>
      </p:sp>
      <p:cxnSp>
        <p:nvCxnSpPr>
          <p:cNvPr id="74" name="Straight Arrow Connector 73">
            <a:extLst>
              <a:ext uri="{FF2B5EF4-FFF2-40B4-BE49-F238E27FC236}">
                <a16:creationId xmlns:a16="http://schemas.microsoft.com/office/drawing/2014/main" id="{0BE49EFD-3B14-4D62-B6AD-71335F5DAB40}"/>
              </a:ext>
            </a:extLst>
          </p:cNvPr>
          <p:cNvCxnSpPr>
            <a:cxnSpLocks/>
          </p:cNvCxnSpPr>
          <p:nvPr/>
        </p:nvCxnSpPr>
        <p:spPr>
          <a:xfrm flipV="1">
            <a:off x="2805881" y="3626530"/>
            <a:ext cx="2529158" cy="1785422"/>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16DF1793-E226-4159-9935-55B94923F8CD}"/>
              </a:ext>
            </a:extLst>
          </p:cNvPr>
          <p:cNvSpPr txBox="1"/>
          <p:nvPr/>
        </p:nvSpPr>
        <p:spPr>
          <a:xfrm rot="19471684">
            <a:off x="2954473" y="4226135"/>
            <a:ext cx="2161269" cy="276999"/>
          </a:xfrm>
          <a:prstGeom prst="rect">
            <a:avLst/>
          </a:prstGeom>
          <a:noFill/>
        </p:spPr>
        <p:txBody>
          <a:bodyPr wrap="square">
            <a:spAutoFit/>
          </a:bodyPr>
          <a:lstStyle/>
          <a:p>
            <a:r>
              <a:rPr lang="fr-FR" sz="1200" b="1" dirty="0"/>
              <a:t>Eligible </a:t>
            </a:r>
            <a:r>
              <a:rPr lang="fr-FR" sz="1200" b="1" dirty="0" err="1"/>
              <a:t>with</a:t>
            </a:r>
            <a:r>
              <a:rPr lang="fr-FR" sz="1200" b="1" dirty="0"/>
              <a:t> </a:t>
            </a:r>
            <a:r>
              <a:rPr lang="fr-FR" sz="1200" b="1" dirty="0" err="1"/>
              <a:t>approval</a:t>
            </a:r>
            <a:r>
              <a:rPr lang="fr-FR" sz="1200" b="1" dirty="0"/>
              <a:t>  </a:t>
            </a:r>
          </a:p>
        </p:txBody>
      </p:sp>
      <p:sp>
        <p:nvSpPr>
          <p:cNvPr id="76" name="TextBox 75">
            <a:extLst>
              <a:ext uri="{FF2B5EF4-FFF2-40B4-BE49-F238E27FC236}">
                <a16:creationId xmlns:a16="http://schemas.microsoft.com/office/drawing/2014/main" id="{B1406DBC-BEE3-4B31-836F-92FBBD68A22D}"/>
              </a:ext>
            </a:extLst>
          </p:cNvPr>
          <p:cNvSpPr txBox="1"/>
          <p:nvPr/>
        </p:nvSpPr>
        <p:spPr>
          <a:xfrm>
            <a:off x="1518123" y="1829540"/>
            <a:ext cx="1323754" cy="276999"/>
          </a:xfrm>
          <a:prstGeom prst="rect">
            <a:avLst/>
          </a:prstGeom>
          <a:noFill/>
        </p:spPr>
        <p:txBody>
          <a:bodyPr wrap="square">
            <a:spAutoFit/>
          </a:bodyPr>
          <a:lstStyle/>
          <a:p>
            <a:r>
              <a:rPr lang="fr-FR" sz="1200" b="1" dirty="0"/>
              <a:t>Azure AD </a:t>
            </a:r>
            <a:r>
              <a:rPr lang="fr-FR" sz="1200" b="1" dirty="0" err="1"/>
              <a:t>Roles</a:t>
            </a:r>
            <a:endParaRPr lang="fr-FR" sz="1200" b="1" dirty="0"/>
          </a:p>
        </p:txBody>
      </p:sp>
      <p:cxnSp>
        <p:nvCxnSpPr>
          <p:cNvPr id="80" name="Straight Arrow Connector 79">
            <a:extLst>
              <a:ext uri="{FF2B5EF4-FFF2-40B4-BE49-F238E27FC236}">
                <a16:creationId xmlns:a16="http://schemas.microsoft.com/office/drawing/2014/main" id="{9E40DCD2-2B45-4268-936F-A542EDF21004}"/>
              </a:ext>
            </a:extLst>
          </p:cNvPr>
          <p:cNvCxnSpPr>
            <a:cxnSpLocks/>
          </p:cNvCxnSpPr>
          <p:nvPr/>
        </p:nvCxnSpPr>
        <p:spPr>
          <a:xfrm flipV="1">
            <a:off x="2805881" y="4734844"/>
            <a:ext cx="2537411" cy="677108"/>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F666970D-3F63-4631-9510-9886B5F435B8}"/>
              </a:ext>
            </a:extLst>
          </p:cNvPr>
          <p:cNvSpPr txBox="1"/>
          <p:nvPr/>
        </p:nvSpPr>
        <p:spPr>
          <a:xfrm rot="20666728">
            <a:off x="3624814" y="4810296"/>
            <a:ext cx="982070" cy="276999"/>
          </a:xfrm>
          <a:prstGeom prst="rect">
            <a:avLst/>
          </a:prstGeom>
          <a:noFill/>
        </p:spPr>
        <p:txBody>
          <a:bodyPr wrap="square">
            <a:spAutoFit/>
          </a:bodyPr>
          <a:lstStyle/>
          <a:p>
            <a:r>
              <a:rPr lang="fr-FR" sz="1200" b="1" dirty="0" err="1"/>
              <a:t>Approver</a:t>
            </a:r>
            <a:r>
              <a:rPr lang="fr-FR" sz="1200" b="1" dirty="0"/>
              <a:t> </a:t>
            </a:r>
          </a:p>
        </p:txBody>
      </p:sp>
      <p:sp>
        <p:nvSpPr>
          <p:cNvPr id="82" name="TextBox 81">
            <a:extLst>
              <a:ext uri="{FF2B5EF4-FFF2-40B4-BE49-F238E27FC236}">
                <a16:creationId xmlns:a16="http://schemas.microsoft.com/office/drawing/2014/main" id="{F1199FDC-B44D-4D9D-84E0-A4A3EDB2CC27}"/>
              </a:ext>
            </a:extLst>
          </p:cNvPr>
          <p:cNvSpPr txBox="1"/>
          <p:nvPr/>
        </p:nvSpPr>
        <p:spPr>
          <a:xfrm>
            <a:off x="1524052" y="4931787"/>
            <a:ext cx="1323754" cy="276999"/>
          </a:xfrm>
          <a:prstGeom prst="rect">
            <a:avLst/>
          </a:prstGeom>
          <a:noFill/>
        </p:spPr>
        <p:txBody>
          <a:bodyPr wrap="square">
            <a:spAutoFit/>
          </a:bodyPr>
          <a:lstStyle/>
          <a:p>
            <a:r>
              <a:rPr lang="fr-FR" sz="1200" b="1" dirty="0"/>
              <a:t>Azure AD </a:t>
            </a:r>
            <a:r>
              <a:rPr lang="fr-FR" sz="1200" b="1" dirty="0" err="1"/>
              <a:t>Roles</a:t>
            </a:r>
            <a:endParaRPr lang="fr-FR" sz="1200" b="1" dirty="0"/>
          </a:p>
        </p:txBody>
      </p:sp>
      <p:sp>
        <p:nvSpPr>
          <p:cNvPr id="86" name="Rectangle 85">
            <a:extLst>
              <a:ext uri="{FF2B5EF4-FFF2-40B4-BE49-F238E27FC236}">
                <a16:creationId xmlns:a16="http://schemas.microsoft.com/office/drawing/2014/main" id="{54993BB5-DE10-451E-92D8-B29532ADE5BB}"/>
              </a:ext>
            </a:extLst>
          </p:cNvPr>
          <p:cNvSpPr/>
          <p:nvPr/>
        </p:nvSpPr>
        <p:spPr bwMode="auto">
          <a:xfrm>
            <a:off x="922341" y="2857092"/>
            <a:ext cx="2673590" cy="712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87" name="TextBox 86">
            <a:extLst>
              <a:ext uri="{FF2B5EF4-FFF2-40B4-BE49-F238E27FC236}">
                <a16:creationId xmlns:a16="http://schemas.microsoft.com/office/drawing/2014/main" id="{06353B3A-9B57-4843-BFC6-66741579C45B}"/>
              </a:ext>
            </a:extLst>
          </p:cNvPr>
          <p:cNvSpPr txBox="1"/>
          <p:nvPr/>
        </p:nvSpPr>
        <p:spPr>
          <a:xfrm>
            <a:off x="1453362" y="2868500"/>
            <a:ext cx="1831346" cy="276999"/>
          </a:xfrm>
          <a:prstGeom prst="rect">
            <a:avLst/>
          </a:prstGeom>
          <a:noFill/>
        </p:spPr>
        <p:txBody>
          <a:bodyPr wrap="square">
            <a:spAutoFit/>
          </a:bodyPr>
          <a:lstStyle/>
          <a:p>
            <a:r>
              <a:rPr lang="fr-FR" sz="1200" b="1" dirty="0">
                <a:solidFill>
                  <a:srgbClr val="0070C0"/>
                </a:solidFill>
              </a:rPr>
              <a:t>Exercise2, Task1</a:t>
            </a:r>
          </a:p>
        </p:txBody>
      </p:sp>
      <p:sp>
        <p:nvSpPr>
          <p:cNvPr id="90" name="TextBox 89">
            <a:extLst>
              <a:ext uri="{FF2B5EF4-FFF2-40B4-BE49-F238E27FC236}">
                <a16:creationId xmlns:a16="http://schemas.microsoft.com/office/drawing/2014/main" id="{3E5EA96A-E1D4-4E63-9E13-0EAA0AF02889}"/>
              </a:ext>
            </a:extLst>
          </p:cNvPr>
          <p:cNvSpPr txBox="1"/>
          <p:nvPr/>
        </p:nvSpPr>
        <p:spPr>
          <a:xfrm>
            <a:off x="1084860" y="3080470"/>
            <a:ext cx="2408626" cy="461665"/>
          </a:xfrm>
          <a:prstGeom prst="rect">
            <a:avLst/>
          </a:prstGeom>
          <a:noFill/>
        </p:spPr>
        <p:txBody>
          <a:bodyPr wrap="square">
            <a:spAutoFit/>
          </a:bodyPr>
          <a:lstStyle/>
          <a:p>
            <a:r>
              <a:rPr lang="fr-FR" sz="1200" b="1" dirty="0" err="1"/>
              <a:t>Activate</a:t>
            </a:r>
            <a:r>
              <a:rPr lang="fr-FR" sz="1200" b="1" dirty="0"/>
              <a:t> </a:t>
            </a:r>
            <a:r>
              <a:rPr lang="fr-FR" sz="1200" b="1" dirty="0" err="1"/>
              <a:t>Billing</a:t>
            </a:r>
            <a:r>
              <a:rPr lang="fr-FR" sz="1200" b="1" dirty="0"/>
              <a:t> </a:t>
            </a:r>
            <a:r>
              <a:rPr lang="fr-FR" sz="1200" b="1" dirty="0" err="1"/>
              <a:t>Administrator</a:t>
            </a:r>
            <a:r>
              <a:rPr lang="fr-FR" sz="1200" b="1" dirty="0"/>
              <a:t> </a:t>
            </a:r>
            <a:r>
              <a:rPr lang="fr-FR" sz="1200" b="1" dirty="0" err="1"/>
              <a:t>Role</a:t>
            </a:r>
            <a:r>
              <a:rPr lang="fr-FR" sz="1200" b="1" dirty="0"/>
              <a:t> for aaduser2</a:t>
            </a:r>
          </a:p>
        </p:txBody>
      </p:sp>
      <p:cxnSp>
        <p:nvCxnSpPr>
          <p:cNvPr id="11" name="Straight Arrow Connector 10">
            <a:extLst>
              <a:ext uri="{FF2B5EF4-FFF2-40B4-BE49-F238E27FC236}">
                <a16:creationId xmlns:a16="http://schemas.microsoft.com/office/drawing/2014/main" id="{B7986D49-DC58-4DF4-9F22-AD06533979D4}"/>
              </a:ext>
            </a:extLst>
          </p:cNvPr>
          <p:cNvCxnSpPr>
            <a:cxnSpLocks/>
            <a:endCxn id="44" idx="1"/>
          </p:cNvCxnSpPr>
          <p:nvPr/>
        </p:nvCxnSpPr>
        <p:spPr>
          <a:xfrm>
            <a:off x="3284708" y="2449562"/>
            <a:ext cx="2279366" cy="945954"/>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60A718E5-F45A-42DE-80C6-7D5E61512F1B}"/>
              </a:ext>
            </a:extLst>
          </p:cNvPr>
          <p:cNvSpPr/>
          <p:nvPr/>
        </p:nvSpPr>
        <p:spPr bwMode="auto">
          <a:xfrm>
            <a:off x="905288" y="5806176"/>
            <a:ext cx="2673590" cy="7121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96" name="TextBox 95">
            <a:extLst>
              <a:ext uri="{FF2B5EF4-FFF2-40B4-BE49-F238E27FC236}">
                <a16:creationId xmlns:a16="http://schemas.microsoft.com/office/drawing/2014/main" id="{6EBB09CB-9617-4A0D-8482-96C771121933}"/>
              </a:ext>
            </a:extLst>
          </p:cNvPr>
          <p:cNvSpPr txBox="1"/>
          <p:nvPr/>
        </p:nvSpPr>
        <p:spPr>
          <a:xfrm>
            <a:off x="1436309" y="5817584"/>
            <a:ext cx="1831346" cy="276999"/>
          </a:xfrm>
          <a:prstGeom prst="rect">
            <a:avLst/>
          </a:prstGeom>
          <a:noFill/>
        </p:spPr>
        <p:txBody>
          <a:bodyPr wrap="square">
            <a:spAutoFit/>
          </a:bodyPr>
          <a:lstStyle/>
          <a:p>
            <a:r>
              <a:rPr lang="fr-FR" sz="1200" b="1" dirty="0">
                <a:solidFill>
                  <a:srgbClr val="0070C0"/>
                </a:solidFill>
              </a:rPr>
              <a:t>Exercise2, Task2</a:t>
            </a:r>
          </a:p>
        </p:txBody>
      </p:sp>
      <p:sp>
        <p:nvSpPr>
          <p:cNvPr id="97" name="TextBox 96">
            <a:extLst>
              <a:ext uri="{FF2B5EF4-FFF2-40B4-BE49-F238E27FC236}">
                <a16:creationId xmlns:a16="http://schemas.microsoft.com/office/drawing/2014/main" id="{4D97A98E-FB9F-45E5-8330-83568569E047}"/>
              </a:ext>
            </a:extLst>
          </p:cNvPr>
          <p:cNvSpPr txBox="1"/>
          <p:nvPr/>
        </p:nvSpPr>
        <p:spPr>
          <a:xfrm>
            <a:off x="1067807" y="6029554"/>
            <a:ext cx="2028840" cy="461665"/>
          </a:xfrm>
          <a:prstGeom prst="rect">
            <a:avLst/>
          </a:prstGeom>
          <a:noFill/>
        </p:spPr>
        <p:txBody>
          <a:bodyPr wrap="square">
            <a:spAutoFit/>
          </a:bodyPr>
          <a:lstStyle/>
          <a:p>
            <a:r>
              <a:rPr lang="fr-FR" sz="1200" b="1" dirty="0" err="1"/>
              <a:t>Activate</a:t>
            </a:r>
            <a:r>
              <a:rPr lang="fr-FR" sz="1200" b="1" dirty="0"/>
              <a:t> Global </a:t>
            </a:r>
            <a:r>
              <a:rPr lang="fr-FR" sz="1200" b="1" dirty="0" err="1"/>
              <a:t>reader</a:t>
            </a:r>
            <a:r>
              <a:rPr lang="fr-FR" sz="1200" b="1" dirty="0"/>
              <a:t> </a:t>
            </a:r>
            <a:r>
              <a:rPr lang="fr-FR" sz="1200" b="1" dirty="0" err="1"/>
              <a:t>Role</a:t>
            </a:r>
            <a:r>
              <a:rPr lang="fr-FR" sz="1200" b="1" dirty="0"/>
              <a:t> for aaduser2</a:t>
            </a:r>
          </a:p>
        </p:txBody>
      </p:sp>
      <p:sp>
        <p:nvSpPr>
          <p:cNvPr id="101" name="Rectangle 100">
            <a:extLst>
              <a:ext uri="{FF2B5EF4-FFF2-40B4-BE49-F238E27FC236}">
                <a16:creationId xmlns:a16="http://schemas.microsoft.com/office/drawing/2014/main" id="{C9A92C90-338C-4467-B43A-F6741190D1B5}"/>
              </a:ext>
            </a:extLst>
          </p:cNvPr>
          <p:cNvSpPr/>
          <p:nvPr/>
        </p:nvSpPr>
        <p:spPr bwMode="auto">
          <a:xfrm>
            <a:off x="7842596" y="2209796"/>
            <a:ext cx="2673590" cy="156996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02" name="TextBox 101">
            <a:extLst>
              <a:ext uri="{FF2B5EF4-FFF2-40B4-BE49-F238E27FC236}">
                <a16:creationId xmlns:a16="http://schemas.microsoft.com/office/drawing/2014/main" id="{6220DEEA-7E05-45B9-AF56-3CFDDEB75E45}"/>
              </a:ext>
            </a:extLst>
          </p:cNvPr>
          <p:cNvSpPr txBox="1"/>
          <p:nvPr/>
        </p:nvSpPr>
        <p:spPr>
          <a:xfrm>
            <a:off x="8329481" y="2221923"/>
            <a:ext cx="1831346" cy="276999"/>
          </a:xfrm>
          <a:prstGeom prst="rect">
            <a:avLst/>
          </a:prstGeom>
          <a:noFill/>
        </p:spPr>
        <p:txBody>
          <a:bodyPr wrap="square">
            <a:spAutoFit/>
          </a:bodyPr>
          <a:lstStyle/>
          <a:p>
            <a:r>
              <a:rPr lang="fr-FR" sz="1200" b="1" dirty="0">
                <a:solidFill>
                  <a:srgbClr val="0070C0"/>
                </a:solidFill>
              </a:rPr>
              <a:t>Exercise3, Task1</a:t>
            </a:r>
          </a:p>
        </p:txBody>
      </p:sp>
      <p:pic>
        <p:nvPicPr>
          <p:cNvPr id="104" name="Picture 103">
            <a:extLst>
              <a:ext uri="{FF2B5EF4-FFF2-40B4-BE49-F238E27FC236}">
                <a16:creationId xmlns:a16="http://schemas.microsoft.com/office/drawing/2014/main" id="{4024C341-A4B6-49D2-AD62-C2084D853A3A}"/>
              </a:ext>
            </a:extLst>
          </p:cNvPr>
          <p:cNvPicPr>
            <a:picLocks noChangeAspect="1"/>
          </p:cNvPicPr>
          <p:nvPr/>
        </p:nvPicPr>
        <p:blipFill>
          <a:blip r:embed="rId7"/>
          <a:stretch>
            <a:fillRect/>
          </a:stretch>
        </p:blipFill>
        <p:spPr>
          <a:xfrm>
            <a:off x="8764132" y="2520570"/>
            <a:ext cx="345143" cy="339914"/>
          </a:xfrm>
          <a:prstGeom prst="rect">
            <a:avLst/>
          </a:prstGeom>
        </p:spPr>
      </p:pic>
      <p:sp>
        <p:nvSpPr>
          <p:cNvPr id="105" name="TextBox 104">
            <a:extLst>
              <a:ext uri="{FF2B5EF4-FFF2-40B4-BE49-F238E27FC236}">
                <a16:creationId xmlns:a16="http://schemas.microsoft.com/office/drawing/2014/main" id="{A2922601-A1A5-4A4D-AC74-60E84BB839D7}"/>
              </a:ext>
            </a:extLst>
          </p:cNvPr>
          <p:cNvSpPr txBox="1"/>
          <p:nvPr/>
        </p:nvSpPr>
        <p:spPr>
          <a:xfrm>
            <a:off x="9128853" y="2520570"/>
            <a:ext cx="1323754" cy="276999"/>
          </a:xfrm>
          <a:prstGeom prst="rect">
            <a:avLst/>
          </a:prstGeom>
          <a:noFill/>
        </p:spPr>
        <p:txBody>
          <a:bodyPr wrap="square">
            <a:spAutoFit/>
          </a:bodyPr>
          <a:lstStyle/>
          <a:p>
            <a:r>
              <a:rPr lang="fr-FR" sz="1200" b="1" dirty="0"/>
              <a:t>PIM</a:t>
            </a:r>
          </a:p>
        </p:txBody>
      </p:sp>
      <p:sp>
        <p:nvSpPr>
          <p:cNvPr id="106" name="TextBox 105">
            <a:extLst>
              <a:ext uri="{FF2B5EF4-FFF2-40B4-BE49-F238E27FC236}">
                <a16:creationId xmlns:a16="http://schemas.microsoft.com/office/drawing/2014/main" id="{B639762C-DB26-42BE-846C-87C295DFCAB2}"/>
              </a:ext>
            </a:extLst>
          </p:cNvPr>
          <p:cNvSpPr txBox="1"/>
          <p:nvPr/>
        </p:nvSpPr>
        <p:spPr>
          <a:xfrm>
            <a:off x="8484188" y="3253101"/>
            <a:ext cx="1707091" cy="461665"/>
          </a:xfrm>
          <a:prstGeom prst="rect">
            <a:avLst/>
          </a:prstGeom>
          <a:noFill/>
        </p:spPr>
        <p:txBody>
          <a:bodyPr wrap="square">
            <a:spAutoFit/>
          </a:bodyPr>
          <a:lstStyle/>
          <a:p>
            <a:r>
              <a:rPr lang="fr-FR" sz="1200" b="1" dirty="0"/>
              <a:t>Access </a:t>
            </a:r>
            <a:r>
              <a:rPr lang="fr-FR" sz="1200" b="1" dirty="0" err="1"/>
              <a:t>review</a:t>
            </a:r>
            <a:r>
              <a:rPr lang="fr-FR" sz="1200" b="1" dirty="0"/>
              <a:t> for Global </a:t>
            </a:r>
            <a:r>
              <a:rPr lang="fr-FR" sz="1200" b="1" dirty="0" err="1"/>
              <a:t>reader</a:t>
            </a:r>
            <a:r>
              <a:rPr lang="fr-FR" sz="1200" b="1" dirty="0"/>
              <a:t> </a:t>
            </a:r>
            <a:r>
              <a:rPr lang="fr-FR" sz="1200" b="1" dirty="0" err="1"/>
              <a:t>role</a:t>
            </a:r>
            <a:r>
              <a:rPr lang="fr-FR" sz="1200" b="1" dirty="0"/>
              <a:t>  </a:t>
            </a:r>
          </a:p>
        </p:txBody>
      </p:sp>
      <p:sp>
        <p:nvSpPr>
          <p:cNvPr id="107" name="TextBox 106">
            <a:extLst>
              <a:ext uri="{FF2B5EF4-FFF2-40B4-BE49-F238E27FC236}">
                <a16:creationId xmlns:a16="http://schemas.microsoft.com/office/drawing/2014/main" id="{AF080ABF-DA44-4D3D-93BF-805820D1126D}"/>
              </a:ext>
            </a:extLst>
          </p:cNvPr>
          <p:cNvSpPr txBox="1"/>
          <p:nvPr/>
        </p:nvSpPr>
        <p:spPr>
          <a:xfrm>
            <a:off x="8428650" y="2894610"/>
            <a:ext cx="1323754" cy="276999"/>
          </a:xfrm>
          <a:prstGeom prst="rect">
            <a:avLst/>
          </a:prstGeom>
          <a:noFill/>
        </p:spPr>
        <p:txBody>
          <a:bodyPr wrap="square">
            <a:spAutoFit/>
          </a:bodyPr>
          <a:lstStyle/>
          <a:p>
            <a:r>
              <a:rPr lang="fr-FR" sz="1200" b="1" dirty="0"/>
              <a:t>Azure AD </a:t>
            </a:r>
            <a:r>
              <a:rPr lang="fr-FR" sz="1200" b="1" dirty="0" err="1"/>
              <a:t>Roles</a:t>
            </a:r>
            <a:endParaRPr lang="fr-FR" sz="1200" b="1" dirty="0"/>
          </a:p>
        </p:txBody>
      </p:sp>
      <p:pic>
        <p:nvPicPr>
          <p:cNvPr id="92" name="Picture 91">
            <a:extLst>
              <a:ext uri="{FF2B5EF4-FFF2-40B4-BE49-F238E27FC236}">
                <a16:creationId xmlns:a16="http://schemas.microsoft.com/office/drawing/2014/main" id="{7DF5335A-381E-446F-9211-AB63760E8D1D}"/>
              </a:ext>
            </a:extLst>
          </p:cNvPr>
          <p:cNvPicPr>
            <a:picLocks noChangeAspect="1"/>
          </p:cNvPicPr>
          <p:nvPr/>
        </p:nvPicPr>
        <p:blipFill>
          <a:blip r:embed="rId8"/>
          <a:stretch>
            <a:fillRect/>
          </a:stretch>
        </p:blipFill>
        <p:spPr>
          <a:xfrm>
            <a:off x="8143334" y="3365312"/>
            <a:ext cx="332326" cy="276938"/>
          </a:xfrm>
          <a:prstGeom prst="rect">
            <a:avLst/>
          </a:prstGeom>
        </p:spPr>
      </p:pic>
      <p:cxnSp>
        <p:nvCxnSpPr>
          <p:cNvPr id="94" name="Straight Arrow Connector 93">
            <a:extLst>
              <a:ext uri="{FF2B5EF4-FFF2-40B4-BE49-F238E27FC236}">
                <a16:creationId xmlns:a16="http://schemas.microsoft.com/office/drawing/2014/main" id="{1AB2121B-6634-45EE-B979-C9BA07DAD89C}"/>
              </a:ext>
            </a:extLst>
          </p:cNvPr>
          <p:cNvCxnSpPr>
            <a:cxnSpLocks/>
            <a:stCxn id="92" idx="1"/>
          </p:cNvCxnSpPr>
          <p:nvPr/>
        </p:nvCxnSpPr>
        <p:spPr>
          <a:xfrm flipH="1">
            <a:off x="6073484" y="3503781"/>
            <a:ext cx="2069850" cy="240984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5D17E3A-8209-4B17-9AD8-0F4A1405415C}"/>
              </a:ext>
            </a:extLst>
          </p:cNvPr>
          <p:cNvSpPr txBox="1"/>
          <p:nvPr/>
        </p:nvSpPr>
        <p:spPr>
          <a:xfrm rot="18660508">
            <a:off x="6752827" y="3775053"/>
            <a:ext cx="1707091" cy="276999"/>
          </a:xfrm>
          <a:prstGeom prst="rect">
            <a:avLst/>
          </a:prstGeom>
          <a:noFill/>
        </p:spPr>
        <p:txBody>
          <a:bodyPr wrap="square">
            <a:spAutoFit/>
          </a:bodyPr>
          <a:lstStyle/>
          <a:p>
            <a:r>
              <a:rPr lang="fr-FR" sz="1200" b="1" dirty="0" err="1"/>
              <a:t>Reviewer</a:t>
            </a:r>
            <a:r>
              <a:rPr lang="fr-FR" sz="1200" b="1" dirty="0"/>
              <a:t> </a:t>
            </a:r>
          </a:p>
        </p:txBody>
      </p:sp>
      <p:sp>
        <p:nvSpPr>
          <p:cNvPr id="117" name="Rectangle 116">
            <a:extLst>
              <a:ext uri="{FF2B5EF4-FFF2-40B4-BE49-F238E27FC236}">
                <a16:creationId xmlns:a16="http://schemas.microsoft.com/office/drawing/2014/main" id="{1CDAA287-6F2E-4C23-A3B1-20144F46BC9B}"/>
              </a:ext>
            </a:extLst>
          </p:cNvPr>
          <p:cNvSpPr/>
          <p:nvPr/>
        </p:nvSpPr>
        <p:spPr bwMode="auto">
          <a:xfrm>
            <a:off x="7852023" y="4367378"/>
            <a:ext cx="2664163" cy="189214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18" name="TextBox 117">
            <a:extLst>
              <a:ext uri="{FF2B5EF4-FFF2-40B4-BE49-F238E27FC236}">
                <a16:creationId xmlns:a16="http://schemas.microsoft.com/office/drawing/2014/main" id="{3004AD3C-8A04-4B38-ACB1-792C44A77098}"/>
              </a:ext>
            </a:extLst>
          </p:cNvPr>
          <p:cNvSpPr txBox="1"/>
          <p:nvPr/>
        </p:nvSpPr>
        <p:spPr>
          <a:xfrm>
            <a:off x="8458718" y="4371528"/>
            <a:ext cx="1831346" cy="276999"/>
          </a:xfrm>
          <a:prstGeom prst="rect">
            <a:avLst/>
          </a:prstGeom>
          <a:noFill/>
        </p:spPr>
        <p:txBody>
          <a:bodyPr wrap="square">
            <a:spAutoFit/>
          </a:bodyPr>
          <a:lstStyle/>
          <a:p>
            <a:r>
              <a:rPr lang="fr-FR" sz="1200" b="1" dirty="0">
                <a:solidFill>
                  <a:srgbClr val="0070C0"/>
                </a:solidFill>
              </a:rPr>
              <a:t>Exercise3, Task2</a:t>
            </a:r>
          </a:p>
        </p:txBody>
      </p:sp>
      <p:pic>
        <p:nvPicPr>
          <p:cNvPr id="119" name="Picture 118">
            <a:extLst>
              <a:ext uri="{FF2B5EF4-FFF2-40B4-BE49-F238E27FC236}">
                <a16:creationId xmlns:a16="http://schemas.microsoft.com/office/drawing/2014/main" id="{7E5ABA6B-1E3B-41E2-8293-AA174B2F5C05}"/>
              </a:ext>
            </a:extLst>
          </p:cNvPr>
          <p:cNvPicPr>
            <a:picLocks noChangeAspect="1"/>
          </p:cNvPicPr>
          <p:nvPr/>
        </p:nvPicPr>
        <p:blipFill>
          <a:blip r:embed="rId7"/>
          <a:stretch>
            <a:fillRect/>
          </a:stretch>
        </p:blipFill>
        <p:spPr>
          <a:xfrm>
            <a:off x="8773559" y="4678153"/>
            <a:ext cx="345143" cy="339914"/>
          </a:xfrm>
          <a:prstGeom prst="rect">
            <a:avLst/>
          </a:prstGeom>
        </p:spPr>
      </p:pic>
      <p:sp>
        <p:nvSpPr>
          <p:cNvPr id="120" name="TextBox 119">
            <a:extLst>
              <a:ext uri="{FF2B5EF4-FFF2-40B4-BE49-F238E27FC236}">
                <a16:creationId xmlns:a16="http://schemas.microsoft.com/office/drawing/2014/main" id="{4D332AB7-B3C6-4954-B28E-39349D903746}"/>
              </a:ext>
            </a:extLst>
          </p:cNvPr>
          <p:cNvSpPr txBox="1"/>
          <p:nvPr/>
        </p:nvSpPr>
        <p:spPr>
          <a:xfrm>
            <a:off x="9138280" y="4678153"/>
            <a:ext cx="1323754" cy="276999"/>
          </a:xfrm>
          <a:prstGeom prst="rect">
            <a:avLst/>
          </a:prstGeom>
          <a:noFill/>
        </p:spPr>
        <p:txBody>
          <a:bodyPr wrap="square">
            <a:spAutoFit/>
          </a:bodyPr>
          <a:lstStyle/>
          <a:p>
            <a:r>
              <a:rPr lang="fr-FR" sz="1200" b="1" dirty="0"/>
              <a:t>PIM</a:t>
            </a:r>
          </a:p>
        </p:txBody>
      </p:sp>
      <p:sp>
        <p:nvSpPr>
          <p:cNvPr id="121" name="TextBox 120">
            <a:extLst>
              <a:ext uri="{FF2B5EF4-FFF2-40B4-BE49-F238E27FC236}">
                <a16:creationId xmlns:a16="http://schemas.microsoft.com/office/drawing/2014/main" id="{8CF23181-1D6E-4636-B81F-39EB98685B11}"/>
              </a:ext>
            </a:extLst>
          </p:cNvPr>
          <p:cNvSpPr txBox="1"/>
          <p:nvPr/>
        </p:nvSpPr>
        <p:spPr>
          <a:xfrm>
            <a:off x="8574633" y="5115847"/>
            <a:ext cx="1707091" cy="276999"/>
          </a:xfrm>
          <a:prstGeom prst="rect">
            <a:avLst/>
          </a:prstGeom>
          <a:noFill/>
        </p:spPr>
        <p:txBody>
          <a:bodyPr wrap="square">
            <a:spAutoFit/>
          </a:bodyPr>
          <a:lstStyle/>
          <a:p>
            <a:r>
              <a:rPr lang="fr-FR" sz="1200" b="1" dirty="0" err="1"/>
              <a:t>Review</a:t>
            </a:r>
            <a:r>
              <a:rPr lang="fr-FR" sz="1200" b="1" dirty="0"/>
              <a:t> </a:t>
            </a:r>
            <a:r>
              <a:rPr lang="fr-FR" sz="1200" b="1" dirty="0" err="1"/>
              <a:t>alerts</a:t>
            </a:r>
            <a:endParaRPr lang="fr-FR" sz="1200" b="1" dirty="0"/>
          </a:p>
        </p:txBody>
      </p:sp>
      <p:pic>
        <p:nvPicPr>
          <p:cNvPr id="112" name="Picture 111">
            <a:extLst>
              <a:ext uri="{FF2B5EF4-FFF2-40B4-BE49-F238E27FC236}">
                <a16:creationId xmlns:a16="http://schemas.microsoft.com/office/drawing/2014/main" id="{445C6BDC-C454-4C67-96E1-49E3CE619B3A}"/>
              </a:ext>
            </a:extLst>
          </p:cNvPr>
          <p:cNvPicPr>
            <a:picLocks noChangeAspect="1"/>
          </p:cNvPicPr>
          <p:nvPr/>
        </p:nvPicPr>
        <p:blipFill>
          <a:blip r:embed="rId9"/>
          <a:stretch>
            <a:fillRect/>
          </a:stretch>
        </p:blipFill>
        <p:spPr>
          <a:xfrm>
            <a:off x="8330702" y="5141836"/>
            <a:ext cx="256032" cy="220472"/>
          </a:xfrm>
          <a:prstGeom prst="rect">
            <a:avLst/>
          </a:prstGeom>
        </p:spPr>
      </p:pic>
      <p:pic>
        <p:nvPicPr>
          <p:cNvPr id="114" name="Picture 113">
            <a:extLst>
              <a:ext uri="{FF2B5EF4-FFF2-40B4-BE49-F238E27FC236}">
                <a16:creationId xmlns:a16="http://schemas.microsoft.com/office/drawing/2014/main" id="{6D28B01C-857E-4BBD-B644-6F0466B33BEF}"/>
              </a:ext>
            </a:extLst>
          </p:cNvPr>
          <p:cNvPicPr>
            <a:picLocks noChangeAspect="1"/>
          </p:cNvPicPr>
          <p:nvPr/>
        </p:nvPicPr>
        <p:blipFill>
          <a:blip r:embed="rId10"/>
          <a:stretch>
            <a:fillRect/>
          </a:stretch>
        </p:blipFill>
        <p:spPr>
          <a:xfrm>
            <a:off x="8339995" y="5445132"/>
            <a:ext cx="256032" cy="247498"/>
          </a:xfrm>
          <a:prstGeom prst="rect">
            <a:avLst/>
          </a:prstGeom>
        </p:spPr>
      </p:pic>
      <p:sp>
        <p:nvSpPr>
          <p:cNvPr id="130" name="TextBox 129">
            <a:extLst>
              <a:ext uri="{FF2B5EF4-FFF2-40B4-BE49-F238E27FC236}">
                <a16:creationId xmlns:a16="http://schemas.microsoft.com/office/drawing/2014/main" id="{4532CF7F-CC50-4F41-90BD-924BD75B85CF}"/>
              </a:ext>
            </a:extLst>
          </p:cNvPr>
          <p:cNvSpPr txBox="1"/>
          <p:nvPr/>
        </p:nvSpPr>
        <p:spPr>
          <a:xfrm>
            <a:off x="8596027" y="5416081"/>
            <a:ext cx="1707091" cy="276999"/>
          </a:xfrm>
          <a:prstGeom prst="rect">
            <a:avLst/>
          </a:prstGeom>
          <a:noFill/>
        </p:spPr>
        <p:txBody>
          <a:bodyPr wrap="square">
            <a:spAutoFit/>
          </a:bodyPr>
          <a:lstStyle/>
          <a:p>
            <a:r>
              <a:rPr lang="fr-FR" sz="1200" b="1" dirty="0" err="1"/>
              <a:t>Overview</a:t>
            </a:r>
            <a:endParaRPr lang="fr-FR" sz="1200" b="1" dirty="0"/>
          </a:p>
        </p:txBody>
      </p:sp>
      <p:pic>
        <p:nvPicPr>
          <p:cNvPr id="125" name="Picture 124">
            <a:extLst>
              <a:ext uri="{FF2B5EF4-FFF2-40B4-BE49-F238E27FC236}">
                <a16:creationId xmlns:a16="http://schemas.microsoft.com/office/drawing/2014/main" id="{AA6EDBFC-E1B9-478B-8BCA-F7756014885A}"/>
              </a:ext>
            </a:extLst>
          </p:cNvPr>
          <p:cNvPicPr>
            <a:picLocks noChangeAspect="1"/>
          </p:cNvPicPr>
          <p:nvPr/>
        </p:nvPicPr>
        <p:blipFill>
          <a:blip r:embed="rId11"/>
          <a:stretch>
            <a:fillRect/>
          </a:stretch>
        </p:blipFill>
        <p:spPr>
          <a:xfrm>
            <a:off x="8357539" y="5767310"/>
            <a:ext cx="247650" cy="285750"/>
          </a:xfrm>
          <a:prstGeom prst="rect">
            <a:avLst/>
          </a:prstGeom>
        </p:spPr>
      </p:pic>
      <p:sp>
        <p:nvSpPr>
          <p:cNvPr id="133" name="TextBox 132">
            <a:extLst>
              <a:ext uri="{FF2B5EF4-FFF2-40B4-BE49-F238E27FC236}">
                <a16:creationId xmlns:a16="http://schemas.microsoft.com/office/drawing/2014/main" id="{7321FF9E-F889-4BCE-BBFF-BE24BF12F865}"/>
              </a:ext>
            </a:extLst>
          </p:cNvPr>
          <p:cNvSpPr txBox="1"/>
          <p:nvPr/>
        </p:nvSpPr>
        <p:spPr>
          <a:xfrm>
            <a:off x="8586734" y="5739409"/>
            <a:ext cx="1707091" cy="276999"/>
          </a:xfrm>
          <a:prstGeom prst="rect">
            <a:avLst/>
          </a:prstGeom>
          <a:noFill/>
        </p:spPr>
        <p:txBody>
          <a:bodyPr wrap="square">
            <a:spAutoFit/>
          </a:bodyPr>
          <a:lstStyle/>
          <a:p>
            <a:r>
              <a:rPr lang="fr-FR" sz="1200" b="1" dirty="0"/>
              <a:t>Resource audit</a:t>
            </a:r>
          </a:p>
        </p:txBody>
      </p:sp>
    </p:spTree>
    <p:extLst>
      <p:ext uri="{BB962C8B-B14F-4D97-AF65-F5344CB8AC3E}">
        <p14:creationId xmlns:p14="http://schemas.microsoft.com/office/powerpoint/2010/main" val="89596586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E6E7BC6-12B3-8476-22DF-CF7429C4FA72}"/>
              </a:ext>
            </a:extLst>
          </p:cNvPr>
          <p:cNvPicPr>
            <a:picLocks noChangeAspect="1"/>
          </p:cNvPicPr>
          <p:nvPr/>
        </p:nvPicPr>
        <p:blipFill>
          <a:blip r:embed="rId3"/>
          <a:stretch>
            <a:fillRect/>
          </a:stretch>
        </p:blipFill>
        <p:spPr>
          <a:xfrm>
            <a:off x="6481675" y="1572840"/>
            <a:ext cx="5439505" cy="3657600"/>
          </a:xfrm>
          <a:prstGeom prst="rect">
            <a:avLst/>
          </a:prstGeom>
          <a:ln>
            <a:solidFill>
              <a:schemeClr val="tx1"/>
            </a:solidFill>
          </a:ln>
          <a:effectLst>
            <a:outerShdw blurRad="50800" dist="88900" dir="2700000" algn="tl" rotWithShape="0">
              <a:prstClr val="black">
                <a:alpha val="40000"/>
              </a:prstClr>
            </a:outerShdw>
          </a:effectLst>
        </p:spPr>
      </p:pic>
      <p:sp>
        <p:nvSpPr>
          <p:cNvPr id="2" name="Title 1">
            <a:extLst>
              <a:ext uri="{FF2B5EF4-FFF2-40B4-BE49-F238E27FC236}">
                <a16:creationId xmlns:a16="http://schemas.microsoft.com/office/drawing/2014/main" id="{457C4C73-B2F0-630F-4F65-E0D826B08388}"/>
              </a:ext>
            </a:extLst>
          </p:cNvPr>
          <p:cNvSpPr>
            <a:spLocks noGrp="1"/>
          </p:cNvSpPr>
          <p:nvPr>
            <p:ph type="title"/>
          </p:nvPr>
        </p:nvSpPr>
        <p:spPr>
          <a:xfrm>
            <a:off x="588263" y="457200"/>
            <a:ext cx="5507737" cy="430887"/>
          </a:xfrm>
        </p:spPr>
        <p:txBody>
          <a:bodyPr/>
          <a:lstStyle/>
          <a:p>
            <a:r>
              <a:rPr lang="en-US" dirty="0"/>
              <a:t>Categories of Azure AD roles</a:t>
            </a:r>
          </a:p>
        </p:txBody>
      </p:sp>
      <p:sp>
        <p:nvSpPr>
          <p:cNvPr id="3" name="Text Placeholder 2">
            <a:extLst>
              <a:ext uri="{FF2B5EF4-FFF2-40B4-BE49-F238E27FC236}">
                <a16:creationId xmlns:a16="http://schemas.microsoft.com/office/drawing/2014/main" id="{AA918E45-19F3-2108-DD36-F60D386C38DE}"/>
              </a:ext>
            </a:extLst>
          </p:cNvPr>
          <p:cNvSpPr>
            <a:spLocks noGrp="1"/>
          </p:cNvSpPr>
          <p:nvPr>
            <p:ph type="body" sz="quarter" idx="10"/>
          </p:nvPr>
        </p:nvSpPr>
        <p:spPr>
          <a:xfrm>
            <a:off x="1464340" y="1847139"/>
            <a:ext cx="4710695" cy="923330"/>
          </a:xfrm>
        </p:spPr>
        <p:txBody>
          <a:bodyPr anchor="ctr"/>
          <a:lstStyle/>
          <a:p>
            <a:pPr marL="0" indent="0">
              <a:buNone/>
            </a:pPr>
            <a:r>
              <a:rPr lang="en-US" sz="2000" b="1" dirty="0"/>
              <a:t>Azure AD-specific roles</a:t>
            </a:r>
            <a:r>
              <a:rPr lang="en-US" sz="2000" dirty="0"/>
              <a:t>: These roles grant permissions to manage resources within Azure AD only. </a:t>
            </a:r>
          </a:p>
        </p:txBody>
      </p:sp>
      <p:sp>
        <p:nvSpPr>
          <p:cNvPr id="5" name="Text Placeholder 2">
            <a:extLst>
              <a:ext uri="{FF2B5EF4-FFF2-40B4-BE49-F238E27FC236}">
                <a16:creationId xmlns:a16="http://schemas.microsoft.com/office/drawing/2014/main" id="{73FF733A-9630-2CF8-6402-C40377BC2989}"/>
              </a:ext>
            </a:extLst>
          </p:cNvPr>
          <p:cNvSpPr txBox="1">
            <a:spLocks/>
          </p:cNvSpPr>
          <p:nvPr/>
        </p:nvSpPr>
        <p:spPr>
          <a:xfrm>
            <a:off x="210201" y="1068069"/>
            <a:ext cx="9567980" cy="61555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Azure AD built-in roles differ in where they can be used, which fall into the following </a:t>
            </a:r>
            <a:r>
              <a:rPr lang="en-US" sz="2000" b="1" dirty="0"/>
              <a:t>three </a:t>
            </a:r>
            <a:r>
              <a:rPr lang="en-US" sz="2000" dirty="0"/>
              <a:t>broad categories.</a:t>
            </a:r>
          </a:p>
        </p:txBody>
      </p:sp>
      <p:sp>
        <p:nvSpPr>
          <p:cNvPr id="13" name="Text Placeholder 2">
            <a:extLst>
              <a:ext uri="{FF2B5EF4-FFF2-40B4-BE49-F238E27FC236}">
                <a16:creationId xmlns:a16="http://schemas.microsoft.com/office/drawing/2014/main" id="{F50B8545-A236-C1C3-CE0D-F0556647BC65}"/>
              </a:ext>
            </a:extLst>
          </p:cNvPr>
          <p:cNvSpPr txBox="1">
            <a:spLocks/>
          </p:cNvSpPr>
          <p:nvPr/>
        </p:nvSpPr>
        <p:spPr>
          <a:xfrm>
            <a:off x="1285652" y="3465540"/>
            <a:ext cx="4976632" cy="1231106"/>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a:t>Service-specific roles</a:t>
            </a:r>
            <a:r>
              <a:rPr lang="en-US" sz="2000" dirty="0"/>
              <a:t>: For major Microsoft 365 services (non-Azure AD), we have built service-specific roles that grant permissions to manage all features within the service.</a:t>
            </a:r>
          </a:p>
        </p:txBody>
      </p:sp>
      <p:sp>
        <p:nvSpPr>
          <p:cNvPr id="15" name="Text Placeholder 2">
            <a:extLst>
              <a:ext uri="{FF2B5EF4-FFF2-40B4-BE49-F238E27FC236}">
                <a16:creationId xmlns:a16="http://schemas.microsoft.com/office/drawing/2014/main" id="{C842765C-343B-9464-6DDC-90BA796E5F01}"/>
              </a:ext>
            </a:extLst>
          </p:cNvPr>
          <p:cNvSpPr txBox="1">
            <a:spLocks/>
          </p:cNvSpPr>
          <p:nvPr/>
        </p:nvSpPr>
        <p:spPr>
          <a:xfrm>
            <a:off x="1285652" y="5393957"/>
            <a:ext cx="9948211" cy="1231106"/>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a:t>Cross-service roles</a:t>
            </a:r>
            <a:r>
              <a:rPr lang="en-US" sz="2000" dirty="0"/>
              <a:t>: There are some roles that span services. We have </a:t>
            </a:r>
            <a:r>
              <a:rPr lang="en-US" sz="2000" b="1" dirty="0"/>
              <a:t>two</a:t>
            </a:r>
            <a:r>
              <a:rPr lang="en-US" sz="2000" dirty="0"/>
              <a:t> global roles - </a:t>
            </a:r>
            <a:r>
              <a:rPr lang="en-US" sz="2000" b="1" dirty="0"/>
              <a:t>Global Administrator </a:t>
            </a:r>
            <a:r>
              <a:rPr lang="en-US" sz="2000" dirty="0"/>
              <a:t>and </a:t>
            </a:r>
            <a:r>
              <a:rPr lang="en-US" sz="2000" b="1" dirty="0"/>
              <a:t>Global Reader</a:t>
            </a:r>
            <a:r>
              <a:rPr lang="en-US" sz="2000" dirty="0"/>
              <a:t>. All Microsoft 365 services honor these two roles. Also, there are some security-related roles like Security Administrator and Security Reader that grant access across multiple security services within Microsoft 365. </a:t>
            </a:r>
          </a:p>
        </p:txBody>
      </p:sp>
      <p:pic>
        <p:nvPicPr>
          <p:cNvPr id="7" name="Picture 6">
            <a:extLst>
              <a:ext uri="{FF2B5EF4-FFF2-40B4-BE49-F238E27FC236}">
                <a16:creationId xmlns:a16="http://schemas.microsoft.com/office/drawing/2014/main" id="{D8517C90-A70A-3FE5-041E-042EBE1FA80B}"/>
              </a:ext>
            </a:extLst>
          </p:cNvPr>
          <p:cNvPicPr>
            <a:picLocks noChangeAspect="1"/>
          </p:cNvPicPr>
          <p:nvPr/>
        </p:nvPicPr>
        <p:blipFill>
          <a:blip r:embed="rId4"/>
          <a:stretch>
            <a:fillRect/>
          </a:stretch>
        </p:blipFill>
        <p:spPr>
          <a:xfrm>
            <a:off x="78677" y="1864977"/>
            <a:ext cx="1097280" cy="1097280"/>
          </a:xfrm>
          <a:prstGeom prst="rect">
            <a:avLst/>
          </a:prstGeom>
        </p:spPr>
      </p:pic>
      <p:pic>
        <p:nvPicPr>
          <p:cNvPr id="9" name="Picture 8" descr="A picture containing icon&#10;&#10;Description automatically generated">
            <a:extLst>
              <a:ext uri="{FF2B5EF4-FFF2-40B4-BE49-F238E27FC236}">
                <a16:creationId xmlns:a16="http://schemas.microsoft.com/office/drawing/2014/main" id="{D61E94BE-368A-A3EF-84F1-592DC95C57FF}"/>
              </a:ext>
            </a:extLst>
          </p:cNvPr>
          <p:cNvPicPr>
            <a:picLocks noChangeAspect="1"/>
          </p:cNvPicPr>
          <p:nvPr/>
        </p:nvPicPr>
        <p:blipFill>
          <a:blip r:embed="rId5"/>
          <a:stretch>
            <a:fillRect/>
          </a:stretch>
        </p:blipFill>
        <p:spPr>
          <a:xfrm>
            <a:off x="78677" y="3554633"/>
            <a:ext cx="1097280" cy="1097280"/>
          </a:xfrm>
          <a:prstGeom prst="rect">
            <a:avLst/>
          </a:prstGeom>
        </p:spPr>
      </p:pic>
      <p:pic>
        <p:nvPicPr>
          <p:cNvPr id="12" name="Picture 11" descr="Icon&#10;&#10;Description automatically generated with medium confidence">
            <a:extLst>
              <a:ext uri="{FF2B5EF4-FFF2-40B4-BE49-F238E27FC236}">
                <a16:creationId xmlns:a16="http://schemas.microsoft.com/office/drawing/2014/main" id="{9B99CB40-53E1-1B85-E74A-7F321D58B19D}"/>
              </a:ext>
            </a:extLst>
          </p:cNvPr>
          <p:cNvPicPr>
            <a:picLocks noChangeAspect="1"/>
          </p:cNvPicPr>
          <p:nvPr/>
        </p:nvPicPr>
        <p:blipFill>
          <a:blip r:embed="rId6"/>
          <a:stretch>
            <a:fillRect/>
          </a:stretch>
        </p:blipFill>
        <p:spPr>
          <a:xfrm>
            <a:off x="78677" y="5460870"/>
            <a:ext cx="1097280" cy="1097280"/>
          </a:xfrm>
          <a:prstGeom prst="rect">
            <a:avLst/>
          </a:prstGeom>
        </p:spPr>
      </p:pic>
    </p:spTree>
    <p:extLst>
      <p:ext uri="{BB962C8B-B14F-4D97-AF65-F5344CB8AC3E}">
        <p14:creationId xmlns:p14="http://schemas.microsoft.com/office/powerpoint/2010/main" val="268118877"/>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2504-CD52-4530-95A0-64324BCD7B4B}"/>
              </a:ext>
            </a:extLst>
          </p:cNvPr>
          <p:cNvSpPr>
            <a:spLocks noGrp="1"/>
          </p:cNvSpPr>
          <p:nvPr>
            <p:ph type="title"/>
          </p:nvPr>
        </p:nvSpPr>
        <p:spPr/>
        <p:txBody>
          <a:bodyPr/>
          <a:lstStyle/>
          <a:p>
            <a:r>
              <a:rPr lang="en-US" dirty="0">
                <a:ea typeface="+mj-lt"/>
                <a:cs typeface="+mj-lt"/>
              </a:rPr>
              <a:t>Lab 06 – Implement Directory Synchronization</a:t>
            </a:r>
            <a:endParaRPr lang="en-US" dirty="0"/>
          </a:p>
        </p:txBody>
      </p:sp>
      <p:sp>
        <p:nvSpPr>
          <p:cNvPr id="3" name="Rectangle 2">
            <a:extLst>
              <a:ext uri="{FF2B5EF4-FFF2-40B4-BE49-F238E27FC236}">
                <a16:creationId xmlns:a16="http://schemas.microsoft.com/office/drawing/2014/main" id="{A6264D39-BC13-480D-82DE-7EEE950D91E6}"/>
              </a:ext>
            </a:extLst>
          </p:cNvPr>
          <p:cNvSpPr/>
          <p:nvPr/>
        </p:nvSpPr>
        <p:spPr bwMode="auto">
          <a:xfrm>
            <a:off x="578709" y="1210924"/>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Deploy an Azure VM hosting an Active Directory domain controller.</a:t>
            </a:r>
          </a:p>
        </p:txBody>
      </p:sp>
      <p:sp>
        <p:nvSpPr>
          <p:cNvPr id="4" name="Rectangle 3">
            <a:extLst>
              <a:ext uri="{FF2B5EF4-FFF2-40B4-BE49-F238E27FC236}">
                <a16:creationId xmlns:a16="http://schemas.microsoft.com/office/drawing/2014/main" id="{DC2E4495-D7D2-4E70-8B9A-67FFCB2EBD27}"/>
              </a:ext>
            </a:extLst>
          </p:cNvPr>
          <p:cNvSpPr/>
          <p:nvPr/>
        </p:nvSpPr>
        <p:spPr bwMode="auto">
          <a:xfrm>
            <a:off x="578709" y="215636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and configure an Azure Active Directory tenant. </a:t>
            </a:r>
          </a:p>
        </p:txBody>
      </p:sp>
      <p:sp>
        <p:nvSpPr>
          <p:cNvPr id="5" name="Rectangle 4">
            <a:extLst>
              <a:ext uri="{FF2B5EF4-FFF2-40B4-BE49-F238E27FC236}">
                <a16:creationId xmlns:a16="http://schemas.microsoft.com/office/drawing/2014/main" id="{63CF6F1B-E803-4520-83D4-2C5753097A06}"/>
              </a:ext>
            </a:extLst>
          </p:cNvPr>
          <p:cNvSpPr/>
          <p:nvPr/>
        </p:nvSpPr>
        <p:spPr bwMode="auto">
          <a:xfrm>
            <a:off x="578709" y="3143085"/>
            <a:ext cx="6338458" cy="83718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Synchronize Active Directory forest with an Azure Active Directory tenant.</a:t>
            </a:r>
          </a:p>
        </p:txBody>
      </p:sp>
      <p:grpSp>
        <p:nvGrpSpPr>
          <p:cNvPr id="9" name="Group 8" descr="AD Connect synchronizes passwords between an on-premises domain controller and Azure Active Directory. ">
            <a:extLst>
              <a:ext uri="{FF2B5EF4-FFF2-40B4-BE49-F238E27FC236}">
                <a16:creationId xmlns:a16="http://schemas.microsoft.com/office/drawing/2014/main" id="{ABD82B3A-2314-46F4-97EF-F11EA38E2BFE}"/>
              </a:ext>
            </a:extLst>
          </p:cNvPr>
          <p:cNvGrpSpPr/>
          <p:nvPr/>
        </p:nvGrpSpPr>
        <p:grpSpPr>
          <a:xfrm>
            <a:off x="8068827" y="1439059"/>
            <a:ext cx="3033425" cy="4392841"/>
            <a:chOff x="8068827" y="1439059"/>
            <a:chExt cx="3033425" cy="4392840"/>
          </a:xfrm>
        </p:grpSpPr>
        <p:pic>
          <p:nvPicPr>
            <p:cNvPr id="6" name="Picture 5">
              <a:extLst>
                <a:ext uri="{FF2B5EF4-FFF2-40B4-BE49-F238E27FC236}">
                  <a16:creationId xmlns:a16="http://schemas.microsoft.com/office/drawing/2014/main" id="{7C87F6F9-A22C-4677-9D08-E9603775E93F}"/>
                </a:ext>
              </a:extLst>
            </p:cNvPr>
            <p:cNvPicPr>
              <a:picLocks noChangeAspect="1"/>
            </p:cNvPicPr>
            <p:nvPr/>
          </p:nvPicPr>
          <p:blipFill>
            <a:blip r:embed="rId3"/>
            <a:stretch>
              <a:fillRect/>
            </a:stretch>
          </p:blipFill>
          <p:spPr>
            <a:xfrm>
              <a:off x="8886938" y="4111377"/>
              <a:ext cx="1209349" cy="874084"/>
            </a:xfrm>
            <a:prstGeom prst="rect">
              <a:avLst/>
            </a:prstGeom>
          </p:spPr>
        </p:pic>
        <p:sp>
          <p:nvSpPr>
            <p:cNvPr id="8" name="TextBox 7">
              <a:extLst>
                <a:ext uri="{FF2B5EF4-FFF2-40B4-BE49-F238E27FC236}">
                  <a16:creationId xmlns:a16="http://schemas.microsoft.com/office/drawing/2014/main" id="{742D83D9-1845-4123-9B1A-58ACB6F9C214}"/>
                </a:ext>
              </a:extLst>
            </p:cNvPr>
            <p:cNvSpPr txBox="1"/>
            <p:nvPr/>
          </p:nvSpPr>
          <p:spPr>
            <a:xfrm>
              <a:off x="8068827" y="4908569"/>
              <a:ext cx="2766182" cy="923330"/>
            </a:xfrm>
            <a:prstGeom prst="rect">
              <a:avLst/>
            </a:prstGeom>
            <a:solidFill>
              <a:schemeClr val="bg1"/>
            </a:solidFill>
          </p:spPr>
          <p:txBody>
            <a:bodyPr wrap="square">
              <a:spAutoFit/>
            </a:bodyPr>
            <a:lstStyle/>
            <a:p>
              <a:pPr algn="ctr"/>
              <a:r>
                <a:rPr lang="en-US" sz="1800" dirty="0"/>
                <a:t>On-premises Active Directory Domain Controller (simulated)</a:t>
              </a:r>
            </a:p>
          </p:txBody>
        </p:sp>
        <p:pic>
          <p:nvPicPr>
            <p:cNvPr id="12" name="Picture 11">
              <a:extLst>
                <a:ext uri="{FF2B5EF4-FFF2-40B4-BE49-F238E27FC236}">
                  <a16:creationId xmlns:a16="http://schemas.microsoft.com/office/drawing/2014/main" id="{821B0536-DD06-4AE3-8E47-84CE210B1F4B}"/>
                </a:ext>
              </a:extLst>
            </p:cNvPr>
            <p:cNvPicPr>
              <a:picLocks noChangeAspect="1"/>
            </p:cNvPicPr>
            <p:nvPr/>
          </p:nvPicPr>
          <p:blipFill>
            <a:blip r:embed="rId4"/>
            <a:stretch>
              <a:fillRect/>
            </a:stretch>
          </p:blipFill>
          <p:spPr>
            <a:xfrm>
              <a:off x="8771844" y="1859918"/>
              <a:ext cx="1266825" cy="1095375"/>
            </a:xfrm>
            <a:prstGeom prst="rect">
              <a:avLst/>
            </a:prstGeom>
          </p:spPr>
        </p:pic>
        <p:sp>
          <p:nvSpPr>
            <p:cNvPr id="14" name="TextBox 13">
              <a:extLst>
                <a:ext uri="{FF2B5EF4-FFF2-40B4-BE49-F238E27FC236}">
                  <a16:creationId xmlns:a16="http://schemas.microsoft.com/office/drawing/2014/main" id="{62173BF9-5168-401D-BF78-1719F0AE0F1A}"/>
                </a:ext>
              </a:extLst>
            </p:cNvPr>
            <p:cNvSpPr txBox="1"/>
            <p:nvPr/>
          </p:nvSpPr>
          <p:spPr>
            <a:xfrm>
              <a:off x="8108521" y="1439059"/>
              <a:ext cx="2766182" cy="369332"/>
            </a:xfrm>
            <a:prstGeom prst="rect">
              <a:avLst/>
            </a:prstGeom>
            <a:solidFill>
              <a:schemeClr val="bg1"/>
            </a:solidFill>
          </p:spPr>
          <p:txBody>
            <a:bodyPr wrap="square">
              <a:spAutoFit/>
            </a:bodyPr>
            <a:lstStyle/>
            <a:p>
              <a:pPr algn="ctr"/>
              <a:r>
                <a:rPr lang="en-US" sz="1800" dirty="0"/>
                <a:t>Azure Active Directory</a:t>
              </a:r>
            </a:p>
          </p:txBody>
        </p:sp>
        <p:sp>
          <p:nvSpPr>
            <p:cNvPr id="15" name="Arrow: Up-Down 14">
              <a:extLst>
                <a:ext uri="{FF2B5EF4-FFF2-40B4-BE49-F238E27FC236}">
                  <a16:creationId xmlns:a16="http://schemas.microsoft.com/office/drawing/2014/main" id="{2D850021-6580-4A9A-AEED-9F9206BF97A3}"/>
                </a:ext>
              </a:extLst>
            </p:cNvPr>
            <p:cNvSpPr/>
            <p:nvPr/>
          </p:nvSpPr>
          <p:spPr bwMode="auto">
            <a:xfrm>
              <a:off x="9254532" y="3025813"/>
              <a:ext cx="341644" cy="1085564"/>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a:extLst>
                <a:ext uri="{FF2B5EF4-FFF2-40B4-BE49-F238E27FC236}">
                  <a16:creationId xmlns:a16="http://schemas.microsoft.com/office/drawing/2014/main" id="{7772992B-6ACE-4556-8A0A-07EB6E9B2826}"/>
                </a:ext>
              </a:extLst>
            </p:cNvPr>
            <p:cNvSpPr txBox="1"/>
            <p:nvPr/>
          </p:nvSpPr>
          <p:spPr>
            <a:xfrm>
              <a:off x="9596177" y="3343449"/>
              <a:ext cx="1506075" cy="369332"/>
            </a:xfrm>
            <a:prstGeom prst="rect">
              <a:avLst/>
            </a:prstGeom>
            <a:solidFill>
              <a:schemeClr val="bg1"/>
            </a:solidFill>
          </p:spPr>
          <p:txBody>
            <a:bodyPr wrap="square">
              <a:spAutoFit/>
            </a:bodyPr>
            <a:lstStyle/>
            <a:p>
              <a:pPr algn="ctr"/>
              <a:r>
                <a:rPr lang="en-US" sz="1800" dirty="0"/>
                <a:t>AD Connect</a:t>
              </a:r>
            </a:p>
          </p:txBody>
        </p:sp>
      </p:grpSp>
      <p:sp>
        <p:nvSpPr>
          <p:cNvPr id="10" name="Rectangle 9">
            <a:extLst>
              <a:ext uri="{FF2B5EF4-FFF2-40B4-BE49-F238E27FC236}">
                <a16:creationId xmlns:a16="http://schemas.microsoft.com/office/drawing/2014/main" id="{395A6B56-A9B0-42E7-9F3F-D8FC3C847CDC}"/>
              </a:ext>
              <a:ext uri="{C183D7F6-B498-43B3-948B-1728B52AA6E4}">
                <adec:decorative xmlns:adec="http://schemas.microsoft.com/office/drawing/2017/decorative" val="1"/>
              </a:ext>
            </a:extLst>
          </p:cNvPr>
          <p:cNvSpPr/>
          <p:nvPr/>
        </p:nvSpPr>
        <p:spPr bwMode="auto">
          <a:xfrm>
            <a:off x="7089289" y="1210924"/>
            <a:ext cx="4905012"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710192102"/>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C0F9F-3B11-49D5-A95E-3BD1F963E0A2}"/>
              </a:ext>
            </a:extLst>
          </p:cNvPr>
          <p:cNvSpPr>
            <a:spLocks noGrp="1"/>
          </p:cNvSpPr>
          <p:nvPr>
            <p:ph type="title"/>
          </p:nvPr>
        </p:nvSpPr>
        <p:spPr/>
        <p:txBody>
          <a:bodyPr/>
          <a:lstStyle/>
          <a:p>
            <a:r>
              <a:rPr lang="en-US" dirty="0">
                <a:ea typeface="+mj-lt"/>
                <a:cs typeface="+mj-lt"/>
              </a:rPr>
              <a:t>Lab 06 – Implement Directory Synchronization</a:t>
            </a:r>
            <a:endParaRPr lang="fr-FR" dirty="0"/>
          </a:p>
        </p:txBody>
      </p:sp>
      <p:sp>
        <p:nvSpPr>
          <p:cNvPr id="6" name="Rectangle 5">
            <a:extLst>
              <a:ext uri="{FF2B5EF4-FFF2-40B4-BE49-F238E27FC236}">
                <a16:creationId xmlns:a16="http://schemas.microsoft.com/office/drawing/2014/main" id="{CBC3B3D6-3C94-4D50-B454-9731A32BC38C}"/>
              </a:ext>
            </a:extLst>
          </p:cNvPr>
          <p:cNvSpPr/>
          <p:nvPr/>
        </p:nvSpPr>
        <p:spPr bwMode="auto">
          <a:xfrm>
            <a:off x="236479" y="1086116"/>
            <a:ext cx="4790436" cy="30413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a:extLst>
              <a:ext uri="{FF2B5EF4-FFF2-40B4-BE49-F238E27FC236}">
                <a16:creationId xmlns:a16="http://schemas.microsoft.com/office/drawing/2014/main" id="{97C16961-4F83-4351-9A78-AFD9B48FF692}"/>
              </a:ext>
            </a:extLst>
          </p:cNvPr>
          <p:cNvSpPr txBox="1"/>
          <p:nvPr/>
        </p:nvSpPr>
        <p:spPr>
          <a:xfrm>
            <a:off x="1553260" y="2643709"/>
            <a:ext cx="795135" cy="646331"/>
          </a:xfrm>
          <a:prstGeom prst="rect">
            <a:avLst/>
          </a:prstGeom>
          <a:noFill/>
        </p:spPr>
        <p:txBody>
          <a:bodyPr wrap="square">
            <a:spAutoFit/>
          </a:bodyPr>
          <a:lstStyle/>
          <a:p>
            <a:pPr algn="ctr"/>
            <a:r>
              <a:rPr lang="fr-FR" sz="1200" b="1" dirty="0" err="1"/>
              <a:t>adVM</a:t>
            </a:r>
            <a:endParaRPr lang="fr-FR" sz="1200" b="1" dirty="0"/>
          </a:p>
          <a:p>
            <a:pPr algn="ctr"/>
            <a:r>
              <a:rPr lang="fr-FR" sz="1200" dirty="0"/>
              <a:t>10.0.0.4</a:t>
            </a:r>
          </a:p>
          <a:p>
            <a:pPr algn="ctr"/>
            <a:endParaRPr lang="fr-FR" sz="1200" b="1" dirty="0"/>
          </a:p>
        </p:txBody>
      </p:sp>
      <p:pic>
        <p:nvPicPr>
          <p:cNvPr id="12" name="Graphic 11">
            <a:extLst>
              <a:ext uri="{FF2B5EF4-FFF2-40B4-BE49-F238E27FC236}">
                <a16:creationId xmlns:a16="http://schemas.microsoft.com/office/drawing/2014/main" id="{502F2383-9668-4C4F-BC1B-0840109DA40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6615" y="1942057"/>
            <a:ext cx="420688" cy="420688"/>
          </a:xfrm>
          <a:prstGeom prst="rect">
            <a:avLst/>
          </a:prstGeom>
        </p:spPr>
      </p:pic>
      <p:sp>
        <p:nvSpPr>
          <p:cNvPr id="14" name="Rectangle 13">
            <a:extLst>
              <a:ext uri="{FF2B5EF4-FFF2-40B4-BE49-F238E27FC236}">
                <a16:creationId xmlns:a16="http://schemas.microsoft.com/office/drawing/2014/main" id="{3F30A63B-FEF2-4980-95A1-E9E4BF4A3F57}"/>
              </a:ext>
            </a:extLst>
          </p:cNvPr>
          <p:cNvSpPr/>
          <p:nvPr/>
        </p:nvSpPr>
        <p:spPr bwMode="auto">
          <a:xfrm>
            <a:off x="856614" y="2373373"/>
            <a:ext cx="2479973" cy="141794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16" name="TextBox 15">
            <a:extLst>
              <a:ext uri="{FF2B5EF4-FFF2-40B4-BE49-F238E27FC236}">
                <a16:creationId xmlns:a16="http://schemas.microsoft.com/office/drawing/2014/main" id="{088BBCF7-F5FC-4001-8850-A37FAE48C1D0}"/>
              </a:ext>
            </a:extLst>
          </p:cNvPr>
          <p:cNvSpPr txBox="1"/>
          <p:nvPr/>
        </p:nvSpPr>
        <p:spPr>
          <a:xfrm>
            <a:off x="1277303" y="1979414"/>
            <a:ext cx="2742164" cy="276999"/>
          </a:xfrm>
          <a:prstGeom prst="rect">
            <a:avLst/>
          </a:prstGeom>
          <a:noFill/>
        </p:spPr>
        <p:txBody>
          <a:bodyPr wrap="square">
            <a:spAutoFit/>
          </a:bodyPr>
          <a:lstStyle/>
          <a:p>
            <a:r>
              <a:rPr lang="fr-FR" sz="1200" b="1" dirty="0" err="1"/>
              <a:t>adVNET</a:t>
            </a:r>
            <a:r>
              <a:rPr lang="fr-FR" sz="1200" b="1" dirty="0"/>
              <a:t> </a:t>
            </a:r>
            <a:r>
              <a:rPr lang="fr-FR" sz="1200" dirty="0"/>
              <a:t>10.0.0.0/16</a:t>
            </a:r>
          </a:p>
        </p:txBody>
      </p:sp>
      <p:sp>
        <p:nvSpPr>
          <p:cNvPr id="18" name="Rectangle 17">
            <a:extLst>
              <a:ext uri="{FF2B5EF4-FFF2-40B4-BE49-F238E27FC236}">
                <a16:creationId xmlns:a16="http://schemas.microsoft.com/office/drawing/2014/main" id="{72814972-C891-42EB-9D5E-D04765DBB268}"/>
              </a:ext>
            </a:extLst>
          </p:cNvPr>
          <p:cNvSpPr/>
          <p:nvPr/>
        </p:nvSpPr>
        <p:spPr bwMode="auto">
          <a:xfrm>
            <a:off x="1079778" y="2667744"/>
            <a:ext cx="1654824" cy="100091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20" name="TextBox 19">
            <a:extLst>
              <a:ext uri="{FF2B5EF4-FFF2-40B4-BE49-F238E27FC236}">
                <a16:creationId xmlns:a16="http://schemas.microsoft.com/office/drawing/2014/main" id="{E8D48735-DE46-4773-A249-34FECAC745D0}"/>
              </a:ext>
            </a:extLst>
          </p:cNvPr>
          <p:cNvSpPr txBox="1"/>
          <p:nvPr/>
        </p:nvSpPr>
        <p:spPr>
          <a:xfrm>
            <a:off x="1036233" y="2393092"/>
            <a:ext cx="1867385" cy="276999"/>
          </a:xfrm>
          <a:prstGeom prst="rect">
            <a:avLst/>
          </a:prstGeom>
          <a:noFill/>
        </p:spPr>
        <p:txBody>
          <a:bodyPr wrap="square">
            <a:spAutoFit/>
          </a:bodyPr>
          <a:lstStyle/>
          <a:p>
            <a:r>
              <a:rPr lang="fr-FR" sz="1200" b="1" dirty="0" err="1"/>
              <a:t>adSubnet</a:t>
            </a:r>
            <a:r>
              <a:rPr lang="fr-FR" sz="1200" b="1" dirty="0"/>
              <a:t> </a:t>
            </a:r>
            <a:r>
              <a:rPr lang="fr-FR" sz="1200" dirty="0"/>
              <a:t>10.0.0.0/24</a:t>
            </a:r>
          </a:p>
        </p:txBody>
      </p:sp>
      <p:sp>
        <p:nvSpPr>
          <p:cNvPr id="22" name="TextBox 21">
            <a:extLst>
              <a:ext uri="{FF2B5EF4-FFF2-40B4-BE49-F238E27FC236}">
                <a16:creationId xmlns:a16="http://schemas.microsoft.com/office/drawing/2014/main" id="{65F8D39E-D31C-4C4B-A43B-75FEDBE4C666}"/>
              </a:ext>
            </a:extLst>
          </p:cNvPr>
          <p:cNvSpPr txBox="1"/>
          <p:nvPr/>
        </p:nvSpPr>
        <p:spPr>
          <a:xfrm>
            <a:off x="1066959" y="1536732"/>
            <a:ext cx="1323754" cy="276999"/>
          </a:xfrm>
          <a:prstGeom prst="rect">
            <a:avLst/>
          </a:prstGeom>
          <a:noFill/>
        </p:spPr>
        <p:txBody>
          <a:bodyPr wrap="square">
            <a:spAutoFit/>
          </a:bodyPr>
          <a:lstStyle/>
          <a:p>
            <a:r>
              <a:rPr lang="en-US" sz="1200" b="1" i="0" dirty="0">
                <a:solidFill>
                  <a:srgbClr val="222222"/>
                </a:solidFill>
                <a:effectLst/>
                <a:latin typeface="segoe-ui_normal"/>
              </a:rPr>
              <a:t>AZ500LAB06</a:t>
            </a:r>
            <a:endParaRPr lang="fr-FR" sz="1200" b="1" dirty="0"/>
          </a:p>
        </p:txBody>
      </p:sp>
      <p:sp>
        <p:nvSpPr>
          <p:cNvPr id="24" name="Rectangle 23">
            <a:extLst>
              <a:ext uri="{FF2B5EF4-FFF2-40B4-BE49-F238E27FC236}">
                <a16:creationId xmlns:a16="http://schemas.microsoft.com/office/drawing/2014/main" id="{E4A0CD05-C0AD-4000-8781-F08C1F1BE832}"/>
              </a:ext>
            </a:extLst>
          </p:cNvPr>
          <p:cNvSpPr/>
          <p:nvPr/>
        </p:nvSpPr>
        <p:spPr bwMode="auto">
          <a:xfrm>
            <a:off x="686557" y="1909082"/>
            <a:ext cx="4051402" cy="211616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pic>
        <p:nvPicPr>
          <p:cNvPr id="26" name="Graphic 25">
            <a:extLst>
              <a:ext uri="{FF2B5EF4-FFF2-40B4-BE49-F238E27FC236}">
                <a16:creationId xmlns:a16="http://schemas.microsoft.com/office/drawing/2014/main" id="{D48DB467-EF35-46F6-8BC8-2D013F1A76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6557" y="1484315"/>
            <a:ext cx="383916" cy="383916"/>
          </a:xfrm>
          <a:prstGeom prst="rect">
            <a:avLst/>
          </a:prstGeom>
        </p:spPr>
      </p:pic>
      <p:sp>
        <p:nvSpPr>
          <p:cNvPr id="28" name="TextBox 27">
            <a:extLst>
              <a:ext uri="{FF2B5EF4-FFF2-40B4-BE49-F238E27FC236}">
                <a16:creationId xmlns:a16="http://schemas.microsoft.com/office/drawing/2014/main" id="{6B851B34-082C-434A-8D23-DD0A6FED6489}"/>
              </a:ext>
            </a:extLst>
          </p:cNvPr>
          <p:cNvSpPr txBox="1"/>
          <p:nvPr/>
        </p:nvSpPr>
        <p:spPr>
          <a:xfrm>
            <a:off x="223135" y="1074305"/>
            <a:ext cx="2167578" cy="276999"/>
          </a:xfrm>
          <a:prstGeom prst="rect">
            <a:avLst/>
          </a:prstGeom>
          <a:noFill/>
        </p:spPr>
        <p:txBody>
          <a:bodyPr wrap="square">
            <a:spAutoFit/>
          </a:bodyPr>
          <a:lstStyle/>
          <a:p>
            <a:r>
              <a:rPr lang="fr-FR" sz="1200" b="1" dirty="0">
                <a:solidFill>
                  <a:srgbClr val="0070C0"/>
                </a:solidFill>
              </a:rPr>
              <a:t>Exercise1, Task1, Task2</a:t>
            </a:r>
          </a:p>
        </p:txBody>
      </p:sp>
      <p:sp>
        <p:nvSpPr>
          <p:cNvPr id="25" name="Rectangle 24">
            <a:extLst>
              <a:ext uri="{FF2B5EF4-FFF2-40B4-BE49-F238E27FC236}">
                <a16:creationId xmlns:a16="http://schemas.microsoft.com/office/drawing/2014/main" id="{6F7F3FDC-9E31-46F4-8158-587770F67C35}"/>
              </a:ext>
            </a:extLst>
          </p:cNvPr>
          <p:cNvSpPr/>
          <p:nvPr/>
        </p:nvSpPr>
        <p:spPr bwMode="auto">
          <a:xfrm>
            <a:off x="7484314" y="2489732"/>
            <a:ext cx="3111291" cy="160061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a:extLst>
              <a:ext uri="{FF2B5EF4-FFF2-40B4-BE49-F238E27FC236}">
                <a16:creationId xmlns:a16="http://schemas.microsoft.com/office/drawing/2014/main" id="{BE023024-698C-4D01-8265-6AAD5D5BB13D}"/>
              </a:ext>
            </a:extLst>
          </p:cNvPr>
          <p:cNvSpPr txBox="1"/>
          <p:nvPr/>
        </p:nvSpPr>
        <p:spPr>
          <a:xfrm>
            <a:off x="7679487" y="2484237"/>
            <a:ext cx="1930785" cy="276999"/>
          </a:xfrm>
          <a:prstGeom prst="rect">
            <a:avLst/>
          </a:prstGeom>
          <a:noFill/>
        </p:spPr>
        <p:txBody>
          <a:bodyPr wrap="square">
            <a:spAutoFit/>
          </a:bodyPr>
          <a:lstStyle/>
          <a:p>
            <a:r>
              <a:rPr lang="fr-FR" sz="1200" b="1" dirty="0">
                <a:solidFill>
                  <a:srgbClr val="0070C0"/>
                </a:solidFill>
              </a:rPr>
              <a:t>Exercise2, Task1, Task2</a:t>
            </a:r>
          </a:p>
        </p:txBody>
      </p:sp>
      <p:pic>
        <p:nvPicPr>
          <p:cNvPr id="30" name="Graphic 29">
            <a:extLst>
              <a:ext uri="{FF2B5EF4-FFF2-40B4-BE49-F238E27FC236}">
                <a16:creationId xmlns:a16="http://schemas.microsoft.com/office/drawing/2014/main" id="{64F701C4-2A15-4D30-B480-33A85AD4E85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03191" y="2722965"/>
            <a:ext cx="658707" cy="658707"/>
          </a:xfrm>
          <a:prstGeom prst="rect">
            <a:avLst/>
          </a:prstGeom>
        </p:spPr>
      </p:pic>
      <p:sp>
        <p:nvSpPr>
          <p:cNvPr id="32" name="TextBox 31">
            <a:extLst>
              <a:ext uri="{FF2B5EF4-FFF2-40B4-BE49-F238E27FC236}">
                <a16:creationId xmlns:a16="http://schemas.microsoft.com/office/drawing/2014/main" id="{0D5682DC-4749-41D9-979E-C4D601093E84}"/>
              </a:ext>
            </a:extLst>
          </p:cNvPr>
          <p:cNvSpPr txBox="1"/>
          <p:nvPr/>
        </p:nvSpPr>
        <p:spPr>
          <a:xfrm>
            <a:off x="8349213" y="3241087"/>
            <a:ext cx="1486434" cy="1031051"/>
          </a:xfrm>
          <a:prstGeom prst="rect">
            <a:avLst/>
          </a:prstGeom>
          <a:noFill/>
        </p:spPr>
        <p:txBody>
          <a:bodyPr wrap="square" lIns="182880" tIns="146304" rIns="182880" bIns="146304" rtlCol="0">
            <a:spAutoFit/>
          </a:bodyPr>
          <a:lstStyle/>
          <a:p>
            <a:pPr>
              <a:lnSpc>
                <a:spcPct val="90000"/>
              </a:lnSpc>
              <a:spcAft>
                <a:spcPts val="600"/>
              </a:spcAft>
            </a:pPr>
            <a:r>
              <a:rPr lang="en-US" sz="1400" b="1" dirty="0" err="1">
                <a:gradFill>
                  <a:gsLst>
                    <a:gs pos="2917">
                      <a:schemeClr val="tx1"/>
                    </a:gs>
                    <a:gs pos="30000">
                      <a:schemeClr val="tx1"/>
                    </a:gs>
                  </a:gsLst>
                  <a:lin ang="5400000" scaled="0"/>
                </a:gradFill>
              </a:rPr>
              <a:t>AdatumSync</a:t>
            </a:r>
            <a:endParaRPr lang="en-US" sz="1400" b="1" dirty="0">
              <a:gradFill>
                <a:gsLst>
                  <a:gs pos="2917">
                    <a:schemeClr val="tx1"/>
                  </a:gs>
                  <a:gs pos="30000">
                    <a:schemeClr val="tx1"/>
                  </a:gs>
                </a:gsLst>
                <a:lin ang="5400000" scaled="0"/>
              </a:gradFill>
            </a:endParaRPr>
          </a:p>
          <a:p>
            <a:pPr>
              <a:lnSpc>
                <a:spcPct val="90000"/>
              </a:lnSpc>
              <a:spcAft>
                <a:spcPts val="600"/>
              </a:spcAft>
            </a:pPr>
            <a:r>
              <a:rPr lang="fr-FR" sz="1400" b="1" dirty="0"/>
              <a:t>Adatum.com</a:t>
            </a:r>
            <a:endParaRPr lang="fr-FR" sz="1400" dirty="0"/>
          </a:p>
          <a:p>
            <a:pPr>
              <a:lnSpc>
                <a:spcPct val="90000"/>
              </a:lnSpc>
              <a:spcAft>
                <a:spcPts val="600"/>
              </a:spcAft>
            </a:pPr>
            <a:endParaRPr lang="fr-FR" sz="1400" b="1" dirty="0" err="1">
              <a:gradFill>
                <a:gsLst>
                  <a:gs pos="2917">
                    <a:schemeClr val="tx1"/>
                  </a:gs>
                  <a:gs pos="30000">
                    <a:schemeClr val="tx1"/>
                  </a:gs>
                </a:gsLst>
                <a:lin ang="5400000" scaled="0"/>
              </a:gradFill>
            </a:endParaRPr>
          </a:p>
        </p:txBody>
      </p:sp>
      <p:sp>
        <p:nvSpPr>
          <p:cNvPr id="33" name="Rectangle 32">
            <a:extLst>
              <a:ext uri="{FF2B5EF4-FFF2-40B4-BE49-F238E27FC236}">
                <a16:creationId xmlns:a16="http://schemas.microsoft.com/office/drawing/2014/main" id="{AA3B007C-F8D6-4850-8ED4-94AB2C381C04}"/>
              </a:ext>
            </a:extLst>
          </p:cNvPr>
          <p:cNvSpPr/>
          <p:nvPr/>
        </p:nvSpPr>
        <p:spPr bwMode="auto">
          <a:xfrm>
            <a:off x="8856766" y="4793929"/>
            <a:ext cx="2246128" cy="11665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a:extLst>
              <a:ext uri="{FF2B5EF4-FFF2-40B4-BE49-F238E27FC236}">
                <a16:creationId xmlns:a16="http://schemas.microsoft.com/office/drawing/2014/main" id="{0613FFA6-E699-4C53-8F83-B5AA1D5B8033}"/>
              </a:ext>
            </a:extLst>
          </p:cNvPr>
          <p:cNvSpPr txBox="1"/>
          <p:nvPr/>
        </p:nvSpPr>
        <p:spPr>
          <a:xfrm>
            <a:off x="8897725" y="4794530"/>
            <a:ext cx="1831346" cy="276999"/>
          </a:xfrm>
          <a:prstGeom prst="rect">
            <a:avLst/>
          </a:prstGeom>
          <a:noFill/>
        </p:spPr>
        <p:txBody>
          <a:bodyPr wrap="square">
            <a:spAutoFit/>
          </a:bodyPr>
          <a:lstStyle/>
          <a:p>
            <a:r>
              <a:rPr lang="fr-FR" sz="1200" b="1" dirty="0">
                <a:solidFill>
                  <a:srgbClr val="0070C0"/>
                </a:solidFill>
              </a:rPr>
              <a:t>Exercise2, Task3</a:t>
            </a:r>
          </a:p>
        </p:txBody>
      </p:sp>
      <p:sp>
        <p:nvSpPr>
          <p:cNvPr id="40" name="TextBox 39">
            <a:extLst>
              <a:ext uri="{FF2B5EF4-FFF2-40B4-BE49-F238E27FC236}">
                <a16:creationId xmlns:a16="http://schemas.microsoft.com/office/drawing/2014/main" id="{5FD7100A-DA82-4B82-88E7-3624D408C654}"/>
              </a:ext>
            </a:extLst>
          </p:cNvPr>
          <p:cNvSpPr txBox="1"/>
          <p:nvPr/>
        </p:nvSpPr>
        <p:spPr>
          <a:xfrm>
            <a:off x="8858762" y="5400743"/>
            <a:ext cx="2244131" cy="461665"/>
          </a:xfrm>
          <a:prstGeom prst="rect">
            <a:avLst/>
          </a:prstGeom>
          <a:noFill/>
        </p:spPr>
        <p:txBody>
          <a:bodyPr wrap="square">
            <a:spAutoFit/>
          </a:bodyPr>
          <a:lstStyle/>
          <a:p>
            <a:pPr algn="ctr"/>
            <a:r>
              <a:rPr lang="fr-FR" sz="1200" b="1" dirty="0" err="1"/>
              <a:t>Syncadmin</a:t>
            </a:r>
            <a:endParaRPr lang="fr-FR" sz="1200" b="1" dirty="0"/>
          </a:p>
          <a:p>
            <a:pPr algn="ctr"/>
            <a:r>
              <a:rPr lang="fr-FR" sz="1200" b="1" dirty="0" err="1"/>
              <a:t>Role</a:t>
            </a:r>
            <a:r>
              <a:rPr lang="fr-FR" sz="1200" b="1" dirty="0"/>
              <a:t>: Global </a:t>
            </a:r>
            <a:r>
              <a:rPr lang="fr-FR" sz="1200" b="1" dirty="0" err="1"/>
              <a:t>Administrator</a:t>
            </a:r>
            <a:endParaRPr lang="fr-FR" sz="1200" b="1" dirty="0"/>
          </a:p>
        </p:txBody>
      </p:sp>
      <p:pic>
        <p:nvPicPr>
          <p:cNvPr id="42" name="Graphic 41">
            <a:extLst>
              <a:ext uri="{FF2B5EF4-FFF2-40B4-BE49-F238E27FC236}">
                <a16:creationId xmlns:a16="http://schemas.microsoft.com/office/drawing/2014/main" id="{159DDC63-C5C2-441A-9EA2-CF511743C8E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869175" y="5142983"/>
            <a:ext cx="300935" cy="300935"/>
          </a:xfrm>
          <a:prstGeom prst="rect">
            <a:avLst/>
          </a:prstGeom>
        </p:spPr>
      </p:pic>
      <p:pic>
        <p:nvPicPr>
          <p:cNvPr id="4" name="Graphic 3">
            <a:extLst>
              <a:ext uri="{FF2B5EF4-FFF2-40B4-BE49-F238E27FC236}">
                <a16:creationId xmlns:a16="http://schemas.microsoft.com/office/drawing/2014/main" id="{6A085A61-03B6-4F90-A011-BDF2D29CEA4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786665" y="2477496"/>
            <a:ext cx="471909" cy="471909"/>
          </a:xfrm>
          <a:prstGeom prst="rect">
            <a:avLst/>
          </a:prstGeom>
        </p:spPr>
      </p:pic>
      <p:cxnSp>
        <p:nvCxnSpPr>
          <p:cNvPr id="7" name="Straight Arrow Connector 6">
            <a:extLst>
              <a:ext uri="{FF2B5EF4-FFF2-40B4-BE49-F238E27FC236}">
                <a16:creationId xmlns:a16="http://schemas.microsoft.com/office/drawing/2014/main" id="{6B34AB73-77AA-4ED5-8000-A4451B9E3F22}"/>
              </a:ext>
            </a:extLst>
          </p:cNvPr>
          <p:cNvCxnSpPr>
            <a:cxnSpLocks/>
            <a:stCxn id="4" idx="1"/>
          </p:cNvCxnSpPr>
          <p:nvPr/>
        </p:nvCxnSpPr>
        <p:spPr>
          <a:xfrm flipH="1">
            <a:off x="2125935" y="2713451"/>
            <a:ext cx="1660730" cy="510606"/>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5A09D746-6DA2-4D97-B2CF-135A1D490E7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34769" y="3371097"/>
            <a:ext cx="349497" cy="349497"/>
          </a:xfrm>
          <a:prstGeom prst="rect">
            <a:avLst/>
          </a:prstGeom>
        </p:spPr>
      </p:pic>
      <p:sp>
        <p:nvSpPr>
          <p:cNvPr id="60" name="TextBox 59">
            <a:extLst>
              <a:ext uri="{FF2B5EF4-FFF2-40B4-BE49-F238E27FC236}">
                <a16:creationId xmlns:a16="http://schemas.microsoft.com/office/drawing/2014/main" id="{1C6FA481-BF99-434E-B992-A5260C8CC92B}"/>
              </a:ext>
            </a:extLst>
          </p:cNvPr>
          <p:cNvSpPr txBox="1"/>
          <p:nvPr/>
        </p:nvSpPr>
        <p:spPr>
          <a:xfrm>
            <a:off x="3379318" y="3687789"/>
            <a:ext cx="1348692" cy="646331"/>
          </a:xfrm>
          <a:prstGeom prst="rect">
            <a:avLst/>
          </a:prstGeom>
          <a:noFill/>
        </p:spPr>
        <p:txBody>
          <a:bodyPr wrap="square">
            <a:spAutoFit/>
          </a:bodyPr>
          <a:lstStyle/>
          <a:p>
            <a:pPr algn="ctr"/>
            <a:r>
              <a:rPr lang="fr-FR" sz="1200" b="1" dirty="0" err="1"/>
              <a:t>adPublicIP</a:t>
            </a:r>
            <a:endParaRPr lang="fr-FR" sz="1200" b="1" dirty="0"/>
          </a:p>
          <a:p>
            <a:pPr algn="ctr"/>
            <a:endParaRPr lang="fr-FR" sz="1200" b="1" dirty="0"/>
          </a:p>
          <a:p>
            <a:pPr algn="ctr"/>
            <a:endParaRPr lang="fr-FR" sz="1200" b="1" dirty="0"/>
          </a:p>
        </p:txBody>
      </p:sp>
      <p:cxnSp>
        <p:nvCxnSpPr>
          <p:cNvPr id="15" name="Straight Connector 14">
            <a:extLst>
              <a:ext uri="{FF2B5EF4-FFF2-40B4-BE49-F238E27FC236}">
                <a16:creationId xmlns:a16="http://schemas.microsoft.com/office/drawing/2014/main" id="{364BFD49-0E9E-4673-AD7C-0B74B5C44532}"/>
              </a:ext>
            </a:extLst>
          </p:cNvPr>
          <p:cNvCxnSpPr>
            <a:cxnSpLocks/>
            <a:endCxn id="11" idx="0"/>
          </p:cNvCxnSpPr>
          <p:nvPr/>
        </p:nvCxnSpPr>
        <p:spPr>
          <a:xfrm flipH="1">
            <a:off x="4009518" y="3007773"/>
            <a:ext cx="9950" cy="363324"/>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29820B4C-9986-4F96-948D-E1BA1F4B131E}"/>
              </a:ext>
            </a:extLst>
          </p:cNvPr>
          <p:cNvSpPr txBox="1"/>
          <p:nvPr/>
        </p:nvSpPr>
        <p:spPr>
          <a:xfrm>
            <a:off x="3336587" y="2961440"/>
            <a:ext cx="1348692" cy="461665"/>
          </a:xfrm>
          <a:prstGeom prst="rect">
            <a:avLst/>
          </a:prstGeom>
          <a:noFill/>
        </p:spPr>
        <p:txBody>
          <a:bodyPr wrap="square">
            <a:spAutoFit/>
          </a:bodyPr>
          <a:lstStyle/>
          <a:p>
            <a:pPr algn="ctr"/>
            <a:r>
              <a:rPr lang="fr-FR" sz="1200" b="1" dirty="0" err="1"/>
              <a:t>adLoadBalancer</a:t>
            </a:r>
            <a:endParaRPr lang="fr-FR" sz="1200" b="1" dirty="0"/>
          </a:p>
          <a:p>
            <a:pPr algn="ctr"/>
            <a:endParaRPr lang="fr-FR" sz="1200" b="1" dirty="0"/>
          </a:p>
        </p:txBody>
      </p:sp>
      <p:pic>
        <p:nvPicPr>
          <p:cNvPr id="8" name="Graphic 7">
            <a:extLst>
              <a:ext uri="{FF2B5EF4-FFF2-40B4-BE49-F238E27FC236}">
                <a16:creationId xmlns:a16="http://schemas.microsoft.com/office/drawing/2014/main" id="{DA0B5D80-2A95-4EA3-851C-74A8CD28144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714774" y="3064718"/>
            <a:ext cx="411161" cy="411161"/>
          </a:xfrm>
          <a:prstGeom prst="rect">
            <a:avLst/>
          </a:prstGeom>
        </p:spPr>
      </p:pic>
      <p:sp>
        <p:nvSpPr>
          <p:cNvPr id="105" name="Rectangle 104">
            <a:extLst>
              <a:ext uri="{FF2B5EF4-FFF2-40B4-BE49-F238E27FC236}">
                <a16:creationId xmlns:a16="http://schemas.microsoft.com/office/drawing/2014/main" id="{54F812AB-C47C-47C4-A022-4095B63EF588}"/>
              </a:ext>
            </a:extLst>
          </p:cNvPr>
          <p:cNvSpPr/>
          <p:nvPr/>
        </p:nvSpPr>
        <p:spPr bwMode="auto">
          <a:xfrm>
            <a:off x="253167" y="4981214"/>
            <a:ext cx="7766846" cy="156099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TextBox 75">
            <a:extLst>
              <a:ext uri="{FF2B5EF4-FFF2-40B4-BE49-F238E27FC236}">
                <a16:creationId xmlns:a16="http://schemas.microsoft.com/office/drawing/2014/main" id="{A98B58D0-B024-43E9-83E0-4F31B22E7CA7}"/>
              </a:ext>
            </a:extLst>
          </p:cNvPr>
          <p:cNvSpPr txBox="1"/>
          <p:nvPr/>
        </p:nvSpPr>
        <p:spPr>
          <a:xfrm>
            <a:off x="3014911" y="5738128"/>
            <a:ext cx="1162246" cy="646331"/>
          </a:xfrm>
          <a:prstGeom prst="rect">
            <a:avLst/>
          </a:prstGeom>
          <a:noFill/>
        </p:spPr>
        <p:txBody>
          <a:bodyPr wrap="square">
            <a:spAutoFit/>
          </a:bodyPr>
          <a:lstStyle/>
          <a:p>
            <a:pPr algn="ctr"/>
            <a:r>
              <a:rPr lang="fr-FR" sz="1200" b="1" dirty="0"/>
              <a:t>Azure AD </a:t>
            </a:r>
            <a:r>
              <a:rPr lang="fr-FR" sz="1200" b="1" dirty="0" err="1"/>
              <a:t>connect</a:t>
            </a:r>
            <a:endParaRPr lang="fr-FR" sz="1200" dirty="0"/>
          </a:p>
          <a:p>
            <a:pPr algn="ctr"/>
            <a:endParaRPr lang="fr-FR" sz="1200" b="1" dirty="0"/>
          </a:p>
        </p:txBody>
      </p:sp>
      <p:pic>
        <p:nvPicPr>
          <p:cNvPr id="57" name="Picture 56">
            <a:extLst>
              <a:ext uri="{FF2B5EF4-FFF2-40B4-BE49-F238E27FC236}">
                <a16:creationId xmlns:a16="http://schemas.microsoft.com/office/drawing/2014/main" id="{41ABC8F4-9D38-4D31-B310-B995BADF4A7F}"/>
              </a:ext>
            </a:extLst>
          </p:cNvPr>
          <p:cNvPicPr>
            <a:picLocks noChangeAspect="1"/>
          </p:cNvPicPr>
          <p:nvPr/>
        </p:nvPicPr>
        <p:blipFill>
          <a:blip r:embed="rId16"/>
          <a:stretch>
            <a:fillRect/>
          </a:stretch>
        </p:blipFill>
        <p:spPr>
          <a:xfrm>
            <a:off x="3478809" y="5232601"/>
            <a:ext cx="255508" cy="522630"/>
          </a:xfrm>
          <a:prstGeom prst="rect">
            <a:avLst/>
          </a:prstGeom>
        </p:spPr>
      </p:pic>
      <p:sp>
        <p:nvSpPr>
          <p:cNvPr id="81" name="Rectangle 80">
            <a:extLst>
              <a:ext uri="{FF2B5EF4-FFF2-40B4-BE49-F238E27FC236}">
                <a16:creationId xmlns:a16="http://schemas.microsoft.com/office/drawing/2014/main" id="{FC559CAB-F088-4F4A-A6BC-00965373975C}"/>
              </a:ext>
            </a:extLst>
          </p:cNvPr>
          <p:cNvSpPr/>
          <p:nvPr/>
        </p:nvSpPr>
        <p:spPr bwMode="auto">
          <a:xfrm>
            <a:off x="634614" y="4294917"/>
            <a:ext cx="3623960" cy="2415483"/>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
        <p:nvSpPr>
          <p:cNvPr id="91" name="TextBox 90">
            <a:extLst>
              <a:ext uri="{FF2B5EF4-FFF2-40B4-BE49-F238E27FC236}">
                <a16:creationId xmlns:a16="http://schemas.microsoft.com/office/drawing/2014/main" id="{66B8F162-8B87-48F3-8943-02ABFB8B30EF}"/>
              </a:ext>
            </a:extLst>
          </p:cNvPr>
          <p:cNvSpPr txBox="1"/>
          <p:nvPr/>
        </p:nvSpPr>
        <p:spPr>
          <a:xfrm>
            <a:off x="835160" y="5324973"/>
            <a:ext cx="1017859" cy="258532"/>
          </a:xfrm>
          <a:prstGeom prst="rect">
            <a:avLst/>
          </a:prstGeom>
          <a:noFill/>
        </p:spPr>
        <p:txBody>
          <a:bodyPr wrap="square">
            <a:spAutoFit/>
          </a:bodyPr>
          <a:lstStyle/>
          <a:p>
            <a:pPr>
              <a:lnSpc>
                <a:spcPct val="90000"/>
              </a:lnSpc>
              <a:spcAft>
                <a:spcPts val="600"/>
              </a:spcAft>
            </a:pPr>
            <a:r>
              <a:rPr lang="fr-FR" sz="1200" b="1" dirty="0"/>
              <a:t>OU: </a:t>
            </a:r>
            <a:r>
              <a:rPr lang="fr-FR" sz="1200" b="1" dirty="0" err="1"/>
              <a:t>ToSync</a:t>
            </a:r>
            <a:endParaRPr lang="fr-FR" sz="1200" dirty="0"/>
          </a:p>
        </p:txBody>
      </p:sp>
      <p:sp>
        <p:nvSpPr>
          <p:cNvPr id="95" name="TextBox 94">
            <a:extLst>
              <a:ext uri="{FF2B5EF4-FFF2-40B4-BE49-F238E27FC236}">
                <a16:creationId xmlns:a16="http://schemas.microsoft.com/office/drawing/2014/main" id="{40B2086C-93BC-4653-BB30-75531590B5DE}"/>
              </a:ext>
            </a:extLst>
          </p:cNvPr>
          <p:cNvSpPr txBox="1"/>
          <p:nvPr/>
        </p:nvSpPr>
        <p:spPr>
          <a:xfrm>
            <a:off x="1612441" y="6205492"/>
            <a:ext cx="1017859" cy="258532"/>
          </a:xfrm>
          <a:prstGeom prst="rect">
            <a:avLst/>
          </a:prstGeom>
          <a:noFill/>
        </p:spPr>
        <p:txBody>
          <a:bodyPr wrap="square">
            <a:spAutoFit/>
          </a:bodyPr>
          <a:lstStyle/>
          <a:p>
            <a:pPr>
              <a:lnSpc>
                <a:spcPct val="90000"/>
              </a:lnSpc>
              <a:spcAft>
                <a:spcPts val="600"/>
              </a:spcAft>
            </a:pPr>
            <a:r>
              <a:rPr lang="fr-FR" sz="1200" b="1" dirty="0"/>
              <a:t>aduser1</a:t>
            </a:r>
            <a:endParaRPr lang="fr-FR" sz="1200" dirty="0"/>
          </a:p>
        </p:txBody>
      </p:sp>
      <p:cxnSp>
        <p:nvCxnSpPr>
          <p:cNvPr id="99" name="Straight Connector 98">
            <a:extLst>
              <a:ext uri="{FF2B5EF4-FFF2-40B4-BE49-F238E27FC236}">
                <a16:creationId xmlns:a16="http://schemas.microsoft.com/office/drawing/2014/main" id="{FDBEE854-73FB-43AC-95D1-FF77E74A9F8E}"/>
              </a:ext>
            </a:extLst>
          </p:cNvPr>
          <p:cNvCxnSpPr>
            <a:cxnSpLocks/>
          </p:cNvCxnSpPr>
          <p:nvPr/>
        </p:nvCxnSpPr>
        <p:spPr>
          <a:xfrm>
            <a:off x="1994665" y="4887150"/>
            <a:ext cx="0" cy="545824"/>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B9468C1E-68D1-4037-906C-E9BD2AE333EC}"/>
              </a:ext>
            </a:extLst>
          </p:cNvPr>
          <p:cNvCxnSpPr>
            <a:cxnSpLocks/>
          </p:cNvCxnSpPr>
          <p:nvPr/>
        </p:nvCxnSpPr>
        <p:spPr>
          <a:xfrm flipH="1">
            <a:off x="1994665" y="5432974"/>
            <a:ext cx="1" cy="607115"/>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2" name="Graphic 81" descr="User">
            <a:extLst>
              <a:ext uri="{FF2B5EF4-FFF2-40B4-BE49-F238E27FC236}">
                <a16:creationId xmlns:a16="http://schemas.microsoft.com/office/drawing/2014/main" id="{850E8C02-0177-4847-8939-30383F0A8CC9}"/>
              </a:ext>
            </a:extLst>
          </p:cNvPr>
          <p:cNvPicPr>
            <a:picLocks noChangeAspect="1"/>
          </p:cNvPicPr>
          <p:nvPr/>
        </p:nvPicPr>
        <p:blipFill>
          <a:blip r:embed="rId17">
            <a:duotone>
              <a:schemeClr val="bg2">
                <a:shade val="45000"/>
                <a:satMod val="135000"/>
              </a:schemeClr>
              <a:prstClr val="white"/>
            </a:duotone>
            <a:extLst>
              <a:ext uri="{96DAC541-7B7A-43D3-8B79-37D633B846F1}">
                <asvg:svgBlip xmlns:asvg="http://schemas.microsoft.com/office/drawing/2016/SVG/main" r:embed="rId18"/>
              </a:ext>
            </a:extLst>
          </a:blip>
          <a:stretch>
            <a:fillRect/>
          </a:stretch>
        </p:blipFill>
        <p:spPr>
          <a:xfrm>
            <a:off x="1795017" y="5877011"/>
            <a:ext cx="399297" cy="399297"/>
          </a:xfrm>
          <a:prstGeom prst="rect">
            <a:avLst/>
          </a:prstGeom>
        </p:spPr>
      </p:pic>
      <p:pic>
        <p:nvPicPr>
          <p:cNvPr id="52" name="Graphic 51" descr="Folder">
            <a:extLst>
              <a:ext uri="{FF2B5EF4-FFF2-40B4-BE49-F238E27FC236}">
                <a16:creationId xmlns:a16="http://schemas.microsoft.com/office/drawing/2014/main" id="{FFA22032-02B1-4339-9AA8-97CC819B06F8}"/>
              </a:ext>
            </a:extLst>
          </p:cNvPr>
          <p:cNvPicPr>
            <a:picLocks noChangeAspect="1"/>
          </p:cNvPicPr>
          <p:nvPr/>
        </p:nvPicPr>
        <p:blipFill>
          <a:blip r:embed="rId19">
            <a:duotone>
              <a:schemeClr val="bg2">
                <a:shade val="45000"/>
                <a:satMod val="135000"/>
              </a:schemeClr>
              <a:prstClr val="white"/>
            </a:duotone>
            <a:extLst>
              <a:ext uri="{96DAC541-7B7A-43D3-8B79-37D633B846F1}">
                <asvg:svgBlip xmlns:asvg="http://schemas.microsoft.com/office/drawing/2016/SVG/main" r:embed="rId20"/>
              </a:ext>
            </a:extLst>
          </a:blip>
          <a:stretch>
            <a:fillRect/>
          </a:stretch>
        </p:blipFill>
        <p:spPr>
          <a:xfrm flipH="1">
            <a:off x="1822786" y="5249208"/>
            <a:ext cx="352848" cy="374260"/>
          </a:xfrm>
          <a:prstGeom prst="rect">
            <a:avLst/>
          </a:prstGeom>
        </p:spPr>
      </p:pic>
      <p:sp>
        <p:nvSpPr>
          <p:cNvPr id="88" name="TextBox 87">
            <a:extLst>
              <a:ext uri="{FF2B5EF4-FFF2-40B4-BE49-F238E27FC236}">
                <a16:creationId xmlns:a16="http://schemas.microsoft.com/office/drawing/2014/main" id="{AA6C6831-A25A-4078-BAF8-3D2AAA371290}"/>
              </a:ext>
            </a:extLst>
          </p:cNvPr>
          <p:cNvSpPr txBox="1"/>
          <p:nvPr/>
        </p:nvSpPr>
        <p:spPr>
          <a:xfrm>
            <a:off x="780151" y="4526746"/>
            <a:ext cx="1463804" cy="258532"/>
          </a:xfrm>
          <a:prstGeom prst="rect">
            <a:avLst/>
          </a:prstGeom>
          <a:noFill/>
        </p:spPr>
        <p:txBody>
          <a:bodyPr wrap="square">
            <a:spAutoFit/>
          </a:bodyPr>
          <a:lstStyle/>
          <a:p>
            <a:pPr>
              <a:lnSpc>
                <a:spcPct val="90000"/>
              </a:lnSpc>
              <a:spcAft>
                <a:spcPts val="600"/>
              </a:spcAft>
            </a:pPr>
            <a:r>
              <a:rPr lang="fr-FR" sz="1200" b="1" dirty="0"/>
              <a:t>Adatum.com</a:t>
            </a:r>
            <a:endParaRPr lang="fr-FR" sz="1200" dirty="0"/>
          </a:p>
        </p:txBody>
      </p:sp>
      <p:pic>
        <p:nvPicPr>
          <p:cNvPr id="21" name="Picture 20" descr="A picture containing logo&#10;&#10;Description automatically generated">
            <a:extLst>
              <a:ext uri="{FF2B5EF4-FFF2-40B4-BE49-F238E27FC236}">
                <a16:creationId xmlns:a16="http://schemas.microsoft.com/office/drawing/2014/main" id="{BDD54CBF-AE94-4718-AAD3-02A77B099799}"/>
              </a:ext>
            </a:extLst>
          </p:cNvPr>
          <p:cNvPicPr>
            <a:picLocks noChangeAspect="1"/>
          </p:cNvPicPr>
          <p:nvPr/>
        </p:nvPicPr>
        <p:blipFill>
          <a:blip r:embed="rId21">
            <a:duotone>
              <a:schemeClr val="bg2">
                <a:shade val="45000"/>
                <a:satMod val="135000"/>
              </a:schemeClr>
              <a:prstClr val="white"/>
            </a:duotone>
          </a:blip>
          <a:stretch>
            <a:fillRect/>
          </a:stretch>
        </p:blipFill>
        <p:spPr>
          <a:xfrm>
            <a:off x="1827960" y="4441112"/>
            <a:ext cx="450437" cy="450437"/>
          </a:xfrm>
          <a:prstGeom prst="rect">
            <a:avLst/>
          </a:prstGeom>
        </p:spPr>
      </p:pic>
      <p:sp>
        <p:nvSpPr>
          <p:cNvPr id="106" name="TextBox 105">
            <a:extLst>
              <a:ext uri="{FF2B5EF4-FFF2-40B4-BE49-F238E27FC236}">
                <a16:creationId xmlns:a16="http://schemas.microsoft.com/office/drawing/2014/main" id="{23AD8433-C665-4D20-B3BD-918845377AAD}"/>
              </a:ext>
            </a:extLst>
          </p:cNvPr>
          <p:cNvSpPr txBox="1"/>
          <p:nvPr/>
        </p:nvSpPr>
        <p:spPr>
          <a:xfrm>
            <a:off x="236479" y="4948598"/>
            <a:ext cx="2511467" cy="276999"/>
          </a:xfrm>
          <a:prstGeom prst="rect">
            <a:avLst/>
          </a:prstGeom>
          <a:noFill/>
        </p:spPr>
        <p:txBody>
          <a:bodyPr wrap="square">
            <a:spAutoFit/>
          </a:bodyPr>
          <a:lstStyle/>
          <a:p>
            <a:r>
              <a:rPr lang="fr-FR" sz="1200" b="1">
                <a:solidFill>
                  <a:srgbClr val="0070C0"/>
                </a:solidFill>
              </a:rPr>
              <a:t>Exercise3, </a:t>
            </a:r>
            <a:r>
              <a:rPr lang="fr-FR" sz="1200" b="1" dirty="0">
                <a:solidFill>
                  <a:srgbClr val="0070C0"/>
                </a:solidFill>
              </a:rPr>
              <a:t>Task1, Task2, Task3</a:t>
            </a:r>
          </a:p>
        </p:txBody>
      </p:sp>
      <p:cxnSp>
        <p:nvCxnSpPr>
          <p:cNvPr id="43" name="Straight Connector 42">
            <a:extLst>
              <a:ext uri="{FF2B5EF4-FFF2-40B4-BE49-F238E27FC236}">
                <a16:creationId xmlns:a16="http://schemas.microsoft.com/office/drawing/2014/main" id="{7A14BD69-16EF-4A70-B929-07B57D75CD4E}"/>
              </a:ext>
            </a:extLst>
          </p:cNvPr>
          <p:cNvCxnSpPr>
            <a:cxnSpLocks/>
            <a:stCxn id="8" idx="2"/>
          </p:cNvCxnSpPr>
          <p:nvPr/>
        </p:nvCxnSpPr>
        <p:spPr>
          <a:xfrm>
            <a:off x="1920355" y="3475879"/>
            <a:ext cx="0" cy="1085739"/>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9" name="Graphic 108">
            <a:extLst>
              <a:ext uri="{FF2B5EF4-FFF2-40B4-BE49-F238E27FC236}">
                <a16:creationId xmlns:a16="http://schemas.microsoft.com/office/drawing/2014/main" id="{2E274DE9-771A-407C-B6AA-87C585B1D22A}"/>
              </a:ext>
            </a:extLst>
          </p:cNvPr>
          <p:cNvPicPr>
            <a:picLocks noChangeAspect="1"/>
          </p:cNvPicPr>
          <p:nvPr/>
        </p:nvPicPr>
        <p:blipFill>
          <a:blip r:embed="rId8">
            <a:duotone>
              <a:prstClr val="black"/>
              <a:schemeClr val="accent6">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46911" y="5244973"/>
            <a:ext cx="300935" cy="300935"/>
          </a:xfrm>
          <a:prstGeom prst="rect">
            <a:avLst/>
          </a:prstGeom>
        </p:spPr>
      </p:pic>
      <p:sp>
        <p:nvSpPr>
          <p:cNvPr id="110" name="TextBox 109">
            <a:extLst>
              <a:ext uri="{FF2B5EF4-FFF2-40B4-BE49-F238E27FC236}">
                <a16:creationId xmlns:a16="http://schemas.microsoft.com/office/drawing/2014/main" id="{08078CF1-448B-47C9-A9CC-7760B066ED47}"/>
              </a:ext>
            </a:extLst>
          </p:cNvPr>
          <p:cNvSpPr txBox="1"/>
          <p:nvPr/>
        </p:nvSpPr>
        <p:spPr>
          <a:xfrm>
            <a:off x="7000158" y="5524117"/>
            <a:ext cx="1017859" cy="258532"/>
          </a:xfrm>
          <a:prstGeom prst="rect">
            <a:avLst/>
          </a:prstGeom>
          <a:noFill/>
        </p:spPr>
        <p:txBody>
          <a:bodyPr wrap="square">
            <a:spAutoFit/>
          </a:bodyPr>
          <a:lstStyle/>
          <a:p>
            <a:pPr>
              <a:lnSpc>
                <a:spcPct val="90000"/>
              </a:lnSpc>
              <a:spcAft>
                <a:spcPts val="600"/>
              </a:spcAft>
            </a:pPr>
            <a:r>
              <a:rPr lang="fr-FR" sz="1200" b="1" dirty="0"/>
              <a:t>aduser1</a:t>
            </a:r>
            <a:endParaRPr lang="fr-FR" sz="1200" dirty="0"/>
          </a:p>
        </p:txBody>
      </p:sp>
      <p:cxnSp>
        <p:nvCxnSpPr>
          <p:cNvPr id="108" name="Straight Arrow Connector 107">
            <a:extLst>
              <a:ext uri="{FF2B5EF4-FFF2-40B4-BE49-F238E27FC236}">
                <a16:creationId xmlns:a16="http://schemas.microsoft.com/office/drawing/2014/main" id="{9E575C22-4340-43B6-8C0D-4C761D35AC77}"/>
              </a:ext>
            </a:extLst>
          </p:cNvPr>
          <p:cNvCxnSpPr>
            <a:cxnSpLocks/>
            <a:stCxn id="52" idx="1"/>
          </p:cNvCxnSpPr>
          <p:nvPr/>
        </p:nvCxnSpPr>
        <p:spPr>
          <a:xfrm>
            <a:off x="2175634" y="5436338"/>
            <a:ext cx="1249961"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EC2D0804-585F-466B-A513-8B4F5C60B221}"/>
              </a:ext>
            </a:extLst>
          </p:cNvPr>
          <p:cNvCxnSpPr>
            <a:cxnSpLocks/>
          </p:cNvCxnSpPr>
          <p:nvPr/>
        </p:nvCxnSpPr>
        <p:spPr>
          <a:xfrm>
            <a:off x="3814224" y="5427173"/>
            <a:ext cx="3081876" cy="5801"/>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4CA83048-D349-41EE-90C7-BC14FCD9BDDB}"/>
              </a:ext>
            </a:extLst>
          </p:cNvPr>
          <p:cNvSpPr/>
          <p:nvPr/>
        </p:nvSpPr>
        <p:spPr bwMode="auto">
          <a:xfrm>
            <a:off x="6896100" y="4127500"/>
            <a:ext cx="4460740" cy="2582892"/>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fr-FR" sz="2400" dirty="0" err="1">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3659165966"/>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B4EA4-F892-4C50-996B-909EB3C59CEE}"/>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81801445"/>
      </p:ext>
    </p:extLst>
  </p:cSld>
  <p:clrMapOvr>
    <a:masterClrMapping/>
  </p:clrMapOvr>
  <p:transition>
    <p:fade/>
  </p:transition>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9163849240324E9E04492C11FECC70" ma:contentTypeVersion="18" ma:contentTypeDescription="Create a new document." ma:contentTypeScope="" ma:versionID="e160c76efe473ad5090ac841458f42d7">
  <xsd:schema xmlns:xsd="http://www.w3.org/2001/XMLSchema" xmlns:xs="http://www.w3.org/2001/XMLSchema" xmlns:p="http://schemas.microsoft.com/office/2006/metadata/properties" xmlns:ns1="http://schemas.microsoft.com/sharepoint/v3" xmlns:ns2="e8bab37c-6053-4066-b569-fd9fbae908bd" xmlns:ns3="1d16016b-1e11-4dbd-8bd0-b44cb6539c58" xmlns:ns4="230e9df3-be65-4c73-a93b-d1236ebd677e" targetNamespace="http://schemas.microsoft.com/office/2006/metadata/properties" ma:root="true" ma:fieldsID="61813807f44a0d5ecea062ff94537e27" ns1:_="" ns2:_="" ns3:_="" ns4:_="">
    <xsd:import namespace="http://schemas.microsoft.com/sharepoint/v3"/>
    <xsd:import namespace="e8bab37c-6053-4066-b569-fd9fbae908bd"/>
    <xsd:import namespace="1d16016b-1e11-4dbd-8bd0-b44cb6539c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DateTaken" minOccurs="0"/>
                <xsd:element ref="ns1:_ip_UnifiedCompliancePolicyProperties" minOccurs="0"/>
                <xsd:element ref="ns1:_ip_UnifiedCompliancePolicyUIAction" minOccurs="0"/>
                <xsd:element ref="ns2:MediaServiceGenerationTime" minOccurs="0"/>
                <xsd:element ref="ns2:MediaServiceEventHashCode" minOccurs="0"/>
                <xsd:element ref="ns2:Descrip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bab37c-6053-4066-b569-fd9fbae908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Description" ma:index="18" nillable="true" ma:displayName="Description" ma:format="Dropdown" ma:internalName="Description">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d16016b-1e11-4dbd-8bd0-b44cb6539c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4c30d077-ef4f-4e82-b228-e78667907e38}" ma:internalName="TaxCatchAll" ma:showField="CatchAllData" ma:web="1d16016b-1e11-4dbd-8bd0-b44cb6539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scription xmlns="e8bab37c-6053-4066-b569-fd9fbae908bd" xsi:nil="true"/>
    <_ip_UnifiedCompliancePolicyUIAction xmlns="http://schemas.microsoft.com/sharepoint/v3" xsi:nil="true"/>
    <_ip_UnifiedCompliancePolicyProperties xmlns="http://schemas.microsoft.com/sharepoint/v3" xsi:nil="true"/>
    <lcf76f155ced4ddcb4097134ff3c332f xmlns="e8bab37c-6053-4066-b569-fd9fbae908bd">
      <Terms xmlns="http://schemas.microsoft.com/office/infopath/2007/PartnerControls"/>
    </lcf76f155ced4ddcb4097134ff3c332f>
    <TaxCatchAll xmlns="230e9df3-be65-4c73-a93b-d1236ebd677e" xsi:nil="true"/>
  </documentManagement>
</p:properties>
</file>

<file path=customXml/itemProps1.xml><?xml version="1.0" encoding="utf-8"?>
<ds:datastoreItem xmlns:ds="http://schemas.openxmlformats.org/officeDocument/2006/customXml" ds:itemID="{CCF9AC6E-5E47-47D8-A7AC-D2F8AC5A4E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bab37c-6053-4066-b569-fd9fbae908bd"/>
    <ds:schemaRef ds:uri="1d16016b-1e11-4dbd-8bd0-b44cb6539c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020B41B-D12C-44E6-97BA-885BC5A6A879}">
  <ds:schemaRefs>
    <ds:schemaRef ds:uri="http://schemas.microsoft.com/sharepoint/v3/contenttype/forms"/>
  </ds:schemaRefs>
</ds:datastoreItem>
</file>

<file path=customXml/itemProps3.xml><?xml version="1.0" encoding="utf-8"?>
<ds:datastoreItem xmlns:ds="http://schemas.openxmlformats.org/officeDocument/2006/customXml" ds:itemID="{6ACB385D-D730-4E2F-BB32-1878138EB76E}">
  <ds:schemaRefs>
    <ds:schemaRef ds:uri="http://purl.org/dc/elements/1.1/"/>
    <ds:schemaRef ds:uri="http://purl.org/dc/terms/"/>
    <ds:schemaRef ds:uri="e8bab37c-6053-4066-b569-fd9fbae908bd"/>
    <ds:schemaRef ds:uri="http://schemas.microsoft.com/sharepoint/v3"/>
    <ds:schemaRef ds:uri="http://schemas.microsoft.com/office/2006/documentManagement/types"/>
    <ds:schemaRef ds:uri="http://purl.org/dc/dcmitype/"/>
    <ds:schemaRef ds:uri="http://schemas.openxmlformats.org/package/2006/metadata/core-properties"/>
    <ds:schemaRef ds:uri="1d16016b-1e11-4dbd-8bd0-b44cb6539c58"/>
    <ds:schemaRef ds:uri="http://schemas.microsoft.com/office/infopath/2007/PartnerControls"/>
    <ds:schemaRef ds:uri="http://schemas.microsoft.com/office/2006/metadata/properties"/>
    <ds:schemaRef ds:uri="http://www.w3.org/XML/1998/namespace"/>
    <ds:schemaRef ds:uri="230e9df3-be65-4c73-a93b-d1236ebd677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19686</Words>
  <Application>Microsoft Office PowerPoint</Application>
  <PresentationFormat>Widescreen</PresentationFormat>
  <Paragraphs>1641</Paragraphs>
  <Slides>92</Slides>
  <Notes>84</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92</vt:i4>
      </vt:variant>
    </vt:vector>
  </HeadingPairs>
  <TitlesOfParts>
    <vt:vector size="108" baseType="lpstr">
      <vt:lpstr>Arial</vt:lpstr>
      <vt:lpstr>Calibri</vt:lpstr>
      <vt:lpstr>Calibri Light</vt:lpstr>
      <vt:lpstr>Cambria</vt:lpstr>
      <vt:lpstr>Consolas</vt:lpstr>
      <vt:lpstr>Courier New</vt:lpstr>
      <vt:lpstr>Segoe UI</vt:lpstr>
      <vt:lpstr>Segoe UI Light</vt:lpstr>
      <vt:lpstr>Segoe UI Semibold</vt:lpstr>
      <vt:lpstr>Segoe UI Semilight</vt:lpstr>
      <vt:lpstr>Segoe UI VSS (Regular)</vt:lpstr>
      <vt:lpstr>segoe-ui_normal</vt:lpstr>
      <vt:lpstr>Symbol</vt:lpstr>
      <vt:lpstr>Times New Roman</vt:lpstr>
      <vt:lpstr>Wingdings</vt:lpstr>
      <vt:lpstr>WHITE TEMPLATE</vt:lpstr>
      <vt:lpstr>AZ-500T00A: Microsoft Azure Security Technologies</vt:lpstr>
      <vt:lpstr>Learning Path: Identity and  Access</vt:lpstr>
      <vt:lpstr>Azure Active Directory</vt:lpstr>
      <vt:lpstr>Azure Active Directory (Azure AD)</vt:lpstr>
      <vt:lpstr>Azure Active Directory Features</vt:lpstr>
      <vt:lpstr>Self-managed Active DDS, Azure AD, and managed Azure ADDS</vt:lpstr>
      <vt:lpstr>Azure AD DS and Azure AD</vt:lpstr>
      <vt:lpstr>Azure AD DS and self-managed AD DS</vt:lpstr>
      <vt:lpstr>Categories of Azure AD roles</vt:lpstr>
      <vt:lpstr>Azure AD built-in roles</vt:lpstr>
      <vt:lpstr>Azure Active Directory Domain Services</vt:lpstr>
      <vt:lpstr>Azure AD Users</vt:lpstr>
      <vt:lpstr>Azure AD Groups</vt:lpstr>
      <vt:lpstr>Azure AD administrative units</vt:lpstr>
      <vt:lpstr>Passwordless authentication</vt:lpstr>
      <vt:lpstr>Demonstrations: Azure Active Directory </vt:lpstr>
      <vt:lpstr>Additional Study – Azure Active Directory</vt:lpstr>
      <vt:lpstr>Hybrid Identity</vt:lpstr>
      <vt:lpstr>Hybrid Identity</vt:lpstr>
      <vt:lpstr>Azure AD Connect</vt:lpstr>
      <vt:lpstr>Azure AD Connect Cloud Sync</vt:lpstr>
      <vt:lpstr>Authentication Options</vt:lpstr>
      <vt:lpstr>Password Hash Synchronization</vt:lpstr>
      <vt:lpstr>Pass-through Authentication</vt:lpstr>
      <vt:lpstr>Federation with Azure AD</vt:lpstr>
      <vt:lpstr>Authentication Decision Tree</vt:lpstr>
      <vt:lpstr>Password Writeback</vt:lpstr>
      <vt:lpstr>Additional Study -  Hybrid Identity</vt:lpstr>
      <vt:lpstr>Azure AD Identity Protection</vt:lpstr>
      <vt:lpstr>Azure AD Identity Protection</vt:lpstr>
      <vt:lpstr>Azure AD Identity Protection Features</vt:lpstr>
      <vt:lpstr>Azure Identity Protection Risk Events</vt:lpstr>
      <vt:lpstr>User Risk Policy</vt:lpstr>
      <vt:lpstr>Sign-in Risk Policy</vt:lpstr>
      <vt:lpstr>Azure MFA Concepts</vt:lpstr>
      <vt:lpstr>Enabling MFA</vt:lpstr>
      <vt:lpstr>MFA Settings</vt:lpstr>
      <vt:lpstr>Azure AD Conditional Access</vt:lpstr>
      <vt:lpstr>Conditions</vt:lpstr>
      <vt:lpstr>Access Reviews</vt:lpstr>
      <vt:lpstr>Demonstrations: Azure AD Identity Protection </vt:lpstr>
      <vt:lpstr>Additional Study - Azure AD Identity Protection</vt:lpstr>
      <vt:lpstr>Privileged Identity Management</vt:lpstr>
      <vt:lpstr>Privileged Identity Management (PIM)</vt:lpstr>
      <vt:lpstr>Microsoft’s Zero Trust Model</vt:lpstr>
      <vt:lpstr>Microsoft Identity Management Evolution</vt:lpstr>
      <vt:lpstr>Azure AD Privileged Identity Management (PIM)</vt:lpstr>
      <vt:lpstr>PIM Scope</vt:lpstr>
      <vt:lpstr>PIM Onboarding</vt:lpstr>
      <vt:lpstr>PIM Configuration Settings</vt:lpstr>
      <vt:lpstr>PIM Workflow</vt:lpstr>
      <vt:lpstr>Demonstration: PIM Resources</vt:lpstr>
      <vt:lpstr>Additional Study - Privileged Identity Management</vt:lpstr>
      <vt:lpstr>Enterprise Governance</vt:lpstr>
      <vt:lpstr>Enterprise Governance</vt:lpstr>
      <vt:lpstr>Shared Responsibility Model </vt:lpstr>
      <vt:lpstr>Azure Cloud Security Advantages</vt:lpstr>
      <vt:lpstr>Azure Hierarchy</vt:lpstr>
      <vt:lpstr>Azure Policy</vt:lpstr>
      <vt:lpstr>Azure Policy – Storage</vt:lpstr>
      <vt:lpstr>Azure Policy – SQL</vt:lpstr>
      <vt:lpstr>Azure Policy – Kubernetes</vt:lpstr>
      <vt:lpstr>Azure Policy – Key Vault </vt:lpstr>
      <vt:lpstr>Azure Role-Based Access Control</vt:lpstr>
      <vt:lpstr>Azure Role-Based Access Control – Security Principal</vt:lpstr>
      <vt:lpstr>Azure Role-Based Access Control – Role Assignments</vt:lpstr>
      <vt:lpstr>Azure Role-Based Access Control – Scope</vt:lpstr>
      <vt:lpstr>Azure Role-Based Access Control – Groups</vt:lpstr>
      <vt:lpstr>Azure Role-Based Access Control – Multiple role assignments</vt:lpstr>
      <vt:lpstr>Azure Role-Based Access Control – Role Definition</vt:lpstr>
      <vt:lpstr>Azure Role-Based Access Control</vt:lpstr>
      <vt:lpstr>Azure RBAC vs Azure Policies</vt:lpstr>
      <vt:lpstr>Built-in Roles for Azure Resources</vt:lpstr>
      <vt:lpstr>Resource Locks</vt:lpstr>
      <vt:lpstr>Azure Blueprints (preview)</vt:lpstr>
      <vt:lpstr>Azure Subscription Management</vt:lpstr>
      <vt:lpstr>Demonstrations: Enterprise Governance </vt:lpstr>
      <vt:lpstr>Additional Study - Enterprise Governance</vt:lpstr>
      <vt:lpstr>Module - Labs</vt:lpstr>
      <vt:lpstr>Lab 01 – Role-Based Access Control</vt:lpstr>
      <vt:lpstr>Lab 01 – Role-Based Access Control</vt:lpstr>
      <vt:lpstr>Lab 02 – Azure Policy</vt:lpstr>
      <vt:lpstr>Lab 02 – Azure Policy</vt:lpstr>
      <vt:lpstr>Lab 03 – Resource Manager Locks</vt:lpstr>
      <vt:lpstr>Lab 03 – Resource Manager Locks</vt:lpstr>
      <vt:lpstr>Lab 04 – MFA - Conditional Access - Identity Protection</vt:lpstr>
      <vt:lpstr>Lab 04 – MFA - Conditional Access - Identity Protection</vt:lpstr>
      <vt:lpstr>Lab 05 – Azure AD Privileged Identity Management</vt:lpstr>
      <vt:lpstr>Lab 05 – Azure AD Privileged Identity Management</vt:lpstr>
      <vt:lpstr>Lab 06 – Implement Directory Synchronization</vt:lpstr>
      <vt:lpstr>Lab 06 – Implement Directory Synchronization</vt:lpstr>
      <vt:lpstr>End of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AZ-500T00A: Microsoft Azure Security Technologies</dc:title>
  <dc:subject/>
  <dc:creator/>
  <cp:keywords/>
  <dc:description/>
  <cp:lastModifiedBy/>
  <cp:revision>3</cp:revision>
  <dcterms:created xsi:type="dcterms:W3CDTF">2020-08-04T13:39:20Z</dcterms:created>
  <dcterms:modified xsi:type="dcterms:W3CDTF">2023-02-15T03:31:11Z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0x010100329163849240324E9E04492C11FECC70</vt:lpwstr>
  </property>
  <property fmtid="{D5CDD505-2E9C-101B-9397-08002B2CF9AE}" pid="3" name="MediaServiceImageTags">
    <vt:lpwstr/>
  </property>
</Properties>
</file>