
<file path=[Content_Types].xml><?xml version="1.0" encoding="utf-8"?>
<Types xmlns="http://schemas.openxmlformats.org/package/2006/content-types">
  <Default Extension="bin" ContentType="application/vnd.openxmlformats-officedocument.oleObject"/>
  <Default Extension="emf" ContentType="image/x-emf"/>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29" r:id="rId4"/>
  </p:sldMasterIdLst>
  <p:notesMasterIdLst>
    <p:notesMasterId r:id="rId79"/>
  </p:notesMasterIdLst>
  <p:handoutMasterIdLst>
    <p:handoutMasterId r:id="rId80"/>
  </p:handoutMasterIdLst>
  <p:sldIdLst>
    <p:sldId id="1791" r:id="rId5"/>
    <p:sldId id="2515" r:id="rId6"/>
    <p:sldId id="1790" r:id="rId7"/>
    <p:sldId id="8973" r:id="rId8"/>
    <p:sldId id="9102" r:id="rId9"/>
    <p:sldId id="9130" r:id="rId10"/>
    <p:sldId id="9132" r:id="rId11"/>
    <p:sldId id="9137" r:id="rId12"/>
    <p:sldId id="9136" r:id="rId13"/>
    <p:sldId id="9138" r:id="rId14"/>
    <p:sldId id="9131" r:id="rId15"/>
    <p:sldId id="9139" r:id="rId16"/>
    <p:sldId id="9140" r:id="rId17"/>
    <p:sldId id="9141" r:id="rId18"/>
    <p:sldId id="8994" r:id="rId19"/>
    <p:sldId id="9045" r:id="rId20"/>
    <p:sldId id="9076" r:id="rId21"/>
    <p:sldId id="9100" r:id="rId22"/>
    <p:sldId id="9049" r:id="rId23"/>
    <p:sldId id="9099" r:id="rId24"/>
    <p:sldId id="9056" r:id="rId25"/>
    <p:sldId id="1721" r:id="rId26"/>
    <p:sldId id="2514" r:id="rId27"/>
    <p:sldId id="2501" r:id="rId28"/>
    <p:sldId id="2503" r:id="rId29"/>
    <p:sldId id="1770" r:id="rId30"/>
    <p:sldId id="2504" r:id="rId31"/>
    <p:sldId id="2543" r:id="rId32"/>
    <p:sldId id="9122" r:id="rId33"/>
    <p:sldId id="9126" r:id="rId34"/>
    <p:sldId id="9124" r:id="rId35"/>
    <p:sldId id="9127" r:id="rId36"/>
    <p:sldId id="9128" r:id="rId37"/>
    <p:sldId id="9119" r:id="rId38"/>
    <p:sldId id="9052" r:id="rId39"/>
    <p:sldId id="9057" r:id="rId40"/>
    <p:sldId id="2516" r:id="rId41"/>
    <p:sldId id="2517" r:id="rId42"/>
    <p:sldId id="9092" r:id="rId43"/>
    <p:sldId id="9142" r:id="rId44"/>
    <p:sldId id="2520" r:id="rId45"/>
    <p:sldId id="9094" r:id="rId46"/>
    <p:sldId id="9111" r:id="rId47"/>
    <p:sldId id="9107" r:id="rId48"/>
    <p:sldId id="9112" r:id="rId49"/>
    <p:sldId id="9143" r:id="rId50"/>
    <p:sldId id="9104" r:id="rId51"/>
    <p:sldId id="9105" r:id="rId52"/>
    <p:sldId id="9144" r:id="rId53"/>
    <p:sldId id="9053" r:id="rId54"/>
    <p:sldId id="9058" r:id="rId55"/>
    <p:sldId id="9077" r:id="rId56"/>
    <p:sldId id="9078" r:id="rId57"/>
    <p:sldId id="9080" r:id="rId58"/>
    <p:sldId id="9081" r:id="rId59"/>
    <p:sldId id="9082" r:id="rId60"/>
    <p:sldId id="9083" r:id="rId61"/>
    <p:sldId id="9101" r:id="rId62"/>
    <p:sldId id="9084" r:id="rId63"/>
    <p:sldId id="9085" r:id="rId64"/>
    <p:sldId id="9086" r:id="rId65"/>
    <p:sldId id="9087" r:id="rId66"/>
    <p:sldId id="9088" r:id="rId67"/>
    <p:sldId id="9089" r:id="rId68"/>
    <p:sldId id="9090" r:id="rId69"/>
    <p:sldId id="9091" r:id="rId70"/>
    <p:sldId id="9046" r:id="rId71"/>
    <p:sldId id="9055" r:id="rId72"/>
    <p:sldId id="9096" r:id="rId73"/>
    <p:sldId id="9050" r:id="rId74"/>
    <p:sldId id="9097" r:id="rId75"/>
    <p:sldId id="9051" r:id="rId76"/>
    <p:sldId id="9098" r:id="rId77"/>
    <p:sldId id="9093" r:id="rId78"/>
  </p:sldIdLst>
  <p:sldSz cx="12192000" cy="6858000"/>
  <p:notesSz cx="6858000" cy="1038225"/>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White Template" id="{A073DAE3-B461-442F-A3D3-6642BD875E45}">
          <p14:sldIdLst>
            <p14:sldId id="1791"/>
            <p14:sldId id="2515"/>
            <p14:sldId id="1790"/>
            <p14:sldId id="8973"/>
            <p14:sldId id="9102"/>
            <p14:sldId id="9130"/>
            <p14:sldId id="9132"/>
            <p14:sldId id="9137"/>
            <p14:sldId id="9136"/>
            <p14:sldId id="9138"/>
            <p14:sldId id="9131"/>
            <p14:sldId id="9139"/>
            <p14:sldId id="9140"/>
            <p14:sldId id="9141"/>
            <p14:sldId id="8994"/>
            <p14:sldId id="9045"/>
            <p14:sldId id="9076"/>
            <p14:sldId id="9100"/>
            <p14:sldId id="9049"/>
            <p14:sldId id="9099"/>
            <p14:sldId id="9056"/>
            <p14:sldId id="1721"/>
            <p14:sldId id="2514"/>
            <p14:sldId id="2501"/>
            <p14:sldId id="2503"/>
            <p14:sldId id="1770"/>
            <p14:sldId id="2504"/>
            <p14:sldId id="2543"/>
            <p14:sldId id="9122"/>
            <p14:sldId id="9126"/>
            <p14:sldId id="9124"/>
            <p14:sldId id="9127"/>
            <p14:sldId id="9128"/>
            <p14:sldId id="9119"/>
            <p14:sldId id="9052"/>
            <p14:sldId id="9057"/>
            <p14:sldId id="2516"/>
            <p14:sldId id="2517"/>
            <p14:sldId id="9092"/>
            <p14:sldId id="9142"/>
            <p14:sldId id="2520"/>
            <p14:sldId id="9094"/>
            <p14:sldId id="9111"/>
            <p14:sldId id="9107"/>
            <p14:sldId id="9112"/>
            <p14:sldId id="9143"/>
            <p14:sldId id="9104"/>
            <p14:sldId id="9105"/>
            <p14:sldId id="9144"/>
            <p14:sldId id="9053"/>
            <p14:sldId id="9058"/>
            <p14:sldId id="9077"/>
            <p14:sldId id="9078"/>
            <p14:sldId id="9080"/>
            <p14:sldId id="9081"/>
            <p14:sldId id="9082"/>
            <p14:sldId id="9083"/>
            <p14:sldId id="9101"/>
            <p14:sldId id="9084"/>
            <p14:sldId id="9085"/>
            <p14:sldId id="9086"/>
            <p14:sldId id="9087"/>
            <p14:sldId id="9088"/>
            <p14:sldId id="9089"/>
            <p14:sldId id="9090"/>
            <p14:sldId id="9091"/>
            <p14:sldId id="9046"/>
            <p14:sldId id="9055"/>
            <p14:sldId id="9096"/>
            <p14:sldId id="9050"/>
            <p14:sldId id="9097"/>
            <p14:sldId id="9051"/>
            <p14:sldId id="9098"/>
            <p14:sldId id="9093"/>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9" name="Author" initials="A" lastIdx="0" clrIdx="9"/>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88F"/>
    <a:srgbClr val="0078D4"/>
    <a:srgbClr val="1A1A1A"/>
    <a:srgbClr val="FFFFFF"/>
    <a:srgbClr val="00BCF2"/>
    <a:srgbClr val="40CDF5"/>
    <a:srgbClr val="40587C"/>
    <a:srgbClr val="00B0E3"/>
    <a:srgbClr val="005291"/>
    <a:srgbClr val="BA6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62" autoAdjust="0"/>
    <p:restoredTop sz="60169" autoAdjust="0"/>
  </p:normalViewPr>
  <p:slideViewPr>
    <p:cSldViewPr snapToGrid="0">
      <p:cViewPr varScale="1">
        <p:scale>
          <a:sx n="93" d="100"/>
          <a:sy n="93" d="100"/>
        </p:scale>
        <p:origin x="2784" y="72"/>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252" d="100"/>
          <a:sy n="252" d="100"/>
        </p:scale>
        <p:origin x="204" y="18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notesMaster" Target="notesMasters/notesMaster1.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handoutMaster" Target="handoutMasters/handoutMaster1.xml"/><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commentAuthors" Target="commentAuthors.xml"/><Relationship Id="rId86"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10/18/2022 10:23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10/18/2022 10:23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docs.microsoft.com/en-us/azure/key-vault/keys/about-key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docs.microsoft.com/en-us/azure/key-vault/general/overview-security"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azure.microsoft.com/en-us/updates/azure-rolebased-access-control-rbac-for-azure-key-vault-data-plane-authorization-is-now-available/"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docs.microsoft.com/en-us/azure/storage/common/storage-encryption-keys-portal"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docs.microsoft.com/en-us/azure/key-vault/secrets/about-secrets"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csrc.nist.gov/publications/detail/fips/140/2/final"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docs.microsoft.com/en-us/azure/key-vault"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docs.microsoft.com/en-us/azure/active-directory/develop/about-microsoft-identity-platfor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8" Type="http://schemas.openxmlformats.org/officeDocument/2006/relationships/hyperlink" Target="https://docs.microsoft.com/en-us/azure/active-directory/azuread-dev/service-to-service" TargetMode="External"/><Relationship Id="rId3" Type="http://schemas.openxmlformats.org/officeDocument/2006/relationships/hyperlink" Target="https://docs.microsoft.com/en-us/azure/active-directory/develop/about-microsoft-identity-platform" TargetMode="External"/><Relationship Id="rId7" Type="http://schemas.openxmlformats.org/officeDocument/2006/relationships/hyperlink" Target="https://docs.microsoft.com/en-us/azure/active-directory/azuread-dev/web-api" TargetMode="External"/><Relationship Id="rId2" Type="http://schemas.openxmlformats.org/officeDocument/2006/relationships/slide" Target="../slides/slide25.xml"/><Relationship Id="rId1" Type="http://schemas.openxmlformats.org/officeDocument/2006/relationships/notesMaster" Target="../notesMasters/notesMaster1.xml"/><Relationship Id="rId6" Type="http://schemas.openxmlformats.org/officeDocument/2006/relationships/hyperlink" Target="https://docs.microsoft.com/en-us/azure/active-directory/azuread-dev/native-app" TargetMode="External"/><Relationship Id="rId5" Type="http://schemas.openxmlformats.org/officeDocument/2006/relationships/hyperlink" Target="https://docs.microsoft.com/en-us/azure/active-directory/azuread-dev/web-app" TargetMode="External"/><Relationship Id="rId4" Type="http://schemas.openxmlformats.org/officeDocument/2006/relationships/hyperlink" Target="https://docs.microsoft.com/en-us/azure/active-directory/azuread-dev/single-page-application" TargetMode="External"/><Relationship Id="rId9" Type="http://schemas.openxmlformats.org/officeDocument/2006/relationships/hyperlink" Target="https://docs.microsoft.com/en-us/azure/active-directory/develop/identity-platform-integration-checklist" TargetMode="Externa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docs.microsoft.com/en-us/graph/auth/auth-concepts#register-your-app-with-the-microsoft-identity-platfor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docs.microsoft.com/en-us/graph/auth/auth-concepts#register-your-app-with-the-microsoft-identity-platform"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mhttps/docs.microsoft.com/en-us/azure/active-directory/managed-identities-azure-resources/overview"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azure.microsoft.com/en-us/blog/questions-on-data-residency-and-compliance-in-azure-we-got-answers/"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docs.microsoft.com/en-us/rest/api/storageservices/authorize-requests-to-azure-storage" TargetMode="External"/><Relationship Id="rId2" Type="http://schemas.openxmlformats.org/officeDocument/2006/relationships/slide" Target="../slides/slide40.xml"/><Relationship Id="rId1" Type="http://schemas.openxmlformats.org/officeDocument/2006/relationships/notesMaster" Target="../notesMasters/notesMaster1.xml"/><Relationship Id="rId4" Type="http://schemas.openxmlformats.org/officeDocument/2006/relationships/hyperlink" Target="https://azure.microsoft.com/en-us/blog/general-availability-of-azure-files-onpremises-active-directory-domain-services-authentication/"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docs.microsoft.com/en-us/rest/api/storageservices/delegate-access-with-shared-access-signature"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docs.microsoft.com/en-us/azure/storage/files/storage-files-active-directory-overview"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docs.microsoft.com/en-us/azure/storage/common/storage-require-secure-transfer" TargetMode="External"/><Relationship Id="rId2" Type="http://schemas.openxmlformats.org/officeDocument/2006/relationships/slide" Target="../slides/slide49.xml"/><Relationship Id="rId1" Type="http://schemas.openxmlformats.org/officeDocument/2006/relationships/notesMaster" Target="../notesMasters/notesMaster1.xml"/><Relationship Id="rId4" Type="http://schemas.openxmlformats.org/officeDocument/2006/relationships/hyperlink" Target="https://docs.microsoft.com/en-us/azure/cdn/cdn-storage-custom-domain-https" TargetMode="Externa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docs.microsoft.com/en-us/azure/sql-database/sql-database-manage-logins"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docs.microsoft.com/en-us/azure/sql-database/sql-database-firewall-configure"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docs.microsoft.com/en-us/azure/sql-database/sql-database-auditing"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docs.microsoft.com/en-us/azure/sql-database/sql-database-data-discovery-and-classification"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docs.microsoft.com/en-us/azure/sql-database/sql-vulnerability-assessment"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docs.microsoft.com/en-us/azure/sql-database/sql-database-threat-detection#azure-sql-database-threat-detection-alerts"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s://docs.microsoft.com/en-us/azure/sql-database/sql-database-dynamic-data-masking-get-started"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docs.microsoft.com/en-us/azure/sql-database/transparent-data-encryption-azure-sql?tabs=azure-portal"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s://docs.microsoft.com/en-us/sql/relational-databases/security/encryption/always-encrypted-database-engine?view=sql-server-ver15"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s://docs.microsoft.com/en-us/azure/sql-database/sql-database-always-encrypted?view=sql-server-ver15"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619146B-24F9-441E-A368-DB3B5A84C1D4}"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Calibri"/>
                <a:cs typeface="Calibri"/>
              </a:rPr>
              <a:t>Azure Key Vault Certificates - Exportable or Non-exportable key</a:t>
            </a:r>
          </a:p>
          <a:p>
            <a:endParaRPr lang="en-US" sz="850" b="1" dirty="0">
              <a:latin typeface="Calibri"/>
              <a:cs typeface="Calibri"/>
            </a:endParaRPr>
          </a:p>
          <a:p>
            <a:r>
              <a:rPr lang="en-US" sz="850" dirty="0">
                <a:latin typeface="Calibri"/>
                <a:cs typeface="Calibri"/>
              </a:rPr>
              <a:t>When a Key Vault certificate is created, it can be retrieved from the addressable secret with the private key in either PFX or PEM format. The policy used to create the certificate must indicate that the key is exportable. If the policy indicates non-exportable, then the private key isn't a part of the value when retrieved as a secret.</a:t>
            </a:r>
          </a:p>
          <a:p>
            <a:endParaRPr lang="en-US" sz="850" dirty="0">
              <a:latin typeface="Calibri"/>
              <a:cs typeface="Calibri"/>
            </a:endParaRPr>
          </a:p>
          <a:p>
            <a:r>
              <a:rPr lang="en-US" sz="850" dirty="0">
                <a:latin typeface="Calibri"/>
                <a:cs typeface="Calibri"/>
              </a:rPr>
              <a:t>The addressable key becomes more relevant with non-exportable KV certificates. The addressable KV key's operations are mapped from key usage field of the KV certificate policy used to create the KV Certificate.</a:t>
            </a:r>
          </a:p>
          <a:p>
            <a:endParaRPr lang="en-US" sz="850" dirty="0">
              <a:latin typeface="Calibri"/>
              <a:cs typeface="Calibri"/>
            </a:endParaRPr>
          </a:p>
          <a:p>
            <a:r>
              <a:rPr lang="en-US" sz="850" b="1" i="0" dirty="0">
                <a:latin typeface="Calibri"/>
                <a:cs typeface="Calibri"/>
              </a:rPr>
              <a:t>The type of key pair to supported for certificates</a:t>
            </a:r>
          </a:p>
          <a:p>
            <a:endParaRPr lang="en-US" sz="850" dirty="0">
              <a:latin typeface="Calibri"/>
              <a:cs typeface="Calibri"/>
            </a:endParaRPr>
          </a:p>
          <a:p>
            <a:r>
              <a:rPr lang="en-US" sz="850" dirty="0">
                <a:latin typeface="Calibri"/>
                <a:cs typeface="Calibri"/>
              </a:rPr>
              <a:t>Supported key types: RSA, RSA-HSM, EC, EC-HSM, oct (listed here) Exportable is only allowed with RSA, EC. HSM keys would be non-exportable.</a:t>
            </a:r>
          </a:p>
          <a:p>
            <a:endParaRPr lang="en-US" sz="850" dirty="0">
              <a:latin typeface="Calibri"/>
              <a:cs typeface="Calibri"/>
            </a:endParaRPr>
          </a:p>
          <a:p>
            <a:endParaRPr lang="en-US" sz="850"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3109232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Calibri"/>
                <a:cs typeface="Calibri"/>
              </a:rPr>
              <a:t>Azure Key Vault Keys (cont’d) - </a:t>
            </a:r>
            <a:r>
              <a:rPr lang="en-US" sz="850" dirty="0">
                <a:latin typeface="Segoe UI Light"/>
                <a:cs typeface="Segoe UI Light"/>
                <a:hlinkClick r:id="rId3"/>
              </a:rPr>
              <a:t>https://docs.microsoft.com/en-us/azure/key-vault/keys/about-keys</a:t>
            </a:r>
            <a:endParaRPr lang="en-US" sz="850" dirty="0">
              <a:latin typeface="Segoe UI Light"/>
              <a:cs typeface="Segoe UI Light"/>
            </a:endParaRPr>
          </a:p>
          <a:p>
            <a:endParaRPr lang="en-US" dirty="0">
              <a:latin typeface="Calibri"/>
              <a:cs typeface="Calibri"/>
            </a:endParaRPr>
          </a:p>
          <a:p>
            <a:r>
              <a:rPr lang="en-US" sz="850" dirty="0">
                <a:latin typeface="Segoe UI Light"/>
                <a:cs typeface="Segoe UI Light"/>
              </a:rPr>
              <a:t>Note that Azure Key Vault uses Thales nShield family of HSMs to protect their content. Explain that Key Vault allows customers to create new keys as well as upload and store their existing keys. Cryptographic keys are JSON Web Key (JWK) objects.</a:t>
            </a:r>
          </a:p>
          <a:p>
            <a:endParaRPr lang="en-US" sz="850" dirty="0">
              <a:latin typeface="Segoe UI Light"/>
              <a:cs typeface="Segoe UI Light"/>
            </a:endParaRPr>
          </a:p>
          <a:p>
            <a:r>
              <a:rPr lang="en-US" sz="850" dirty="0">
                <a:latin typeface="Segoe UI Light"/>
                <a:cs typeface="Segoe UI Light"/>
              </a:rPr>
              <a:t>The process of transferring existing keys consists of the following steps:</a:t>
            </a:r>
          </a:p>
          <a:p>
            <a:pPr marL="342900" indent="-342900">
              <a:buAutoNum type="arabicPeriod"/>
            </a:pPr>
            <a:r>
              <a:rPr lang="en-US" sz="850" dirty="0">
                <a:latin typeface="Segoe UI Light"/>
                <a:cs typeface="Segoe UI Light"/>
              </a:rPr>
              <a:t>You generate the key from an offline workstation, which reduces the attack surface.</a:t>
            </a:r>
          </a:p>
          <a:p>
            <a:pPr marL="342900" indent="-342900">
              <a:buAutoNum type="arabicPeriod"/>
            </a:pPr>
            <a:r>
              <a:rPr lang="en-US" sz="850" dirty="0">
                <a:latin typeface="Segoe UI Light"/>
                <a:cs typeface="Segoe UI Light"/>
              </a:rPr>
              <a:t>The key is encrypted with a Key Exchange Key (KEK), which stays encrypted until transferred to the Azure Key Vault Hardware Security Modules (HSMs). Only the encrypted version of your key leaves the original workstation.</a:t>
            </a:r>
          </a:p>
          <a:p>
            <a:pPr marL="342900" indent="-342900">
              <a:buAutoNum type="arabicPeriod"/>
            </a:pPr>
            <a:r>
              <a:rPr lang="en-US" sz="850" dirty="0">
                <a:latin typeface="Segoe UI Light"/>
                <a:cs typeface="Segoe UI Light"/>
              </a:rPr>
              <a:t>The toolset sets properties on your tenant key that binds your key to the Azure Key Vault security world. After the Azure Key Vault HSMs receive and decrypt your key, only these HSMs can use it. Your key cannot be exported. This binding is enforced by the Thales HSMs.</a:t>
            </a:r>
          </a:p>
          <a:p>
            <a:pPr marL="342900" indent="-342900">
              <a:buAutoNum type="arabicPeriod"/>
            </a:pPr>
            <a:r>
              <a:rPr lang="en-US" sz="850" dirty="0">
                <a:latin typeface="Segoe UI Light"/>
                <a:cs typeface="Segoe UI Light"/>
              </a:rPr>
              <a:t>The KEK that encrypts your key is generated inside the Azure Key Vault HSMs, and is not exportable. The HSMs enforce that there can be no clear version of the KEK outside the HSMs. In addition, the toolset includes attestation from </a:t>
            </a:r>
          </a:p>
          <a:p>
            <a:endParaRPr lang="en-US" sz="850" dirty="0">
              <a:latin typeface="Segoe UI Light"/>
              <a:cs typeface="Segoe UI Light"/>
            </a:endParaRPr>
          </a:p>
          <a:p>
            <a:r>
              <a:rPr lang="en-US" sz="850" dirty="0">
                <a:latin typeface="Segoe UI Light"/>
                <a:cs typeface="Segoe UI Light"/>
              </a:rPr>
              <a:t>Thales that the KEK is not exportable and was generated inside a genuine HSM that was manufactured by Thales. The toolset includes attestation from Thales that the Azure Key Vault security world was also generated on a genuine HSM manufactured by Thales. </a:t>
            </a:r>
            <a:endParaRPr lang="en-US" dirty="0"/>
          </a:p>
          <a:p>
            <a:endParaRPr lang="en-US" sz="850" dirty="0">
              <a:latin typeface="Segoe UI Light"/>
              <a:cs typeface="Segoe UI Light"/>
            </a:endParaRPr>
          </a:p>
          <a:p>
            <a:r>
              <a:rPr lang="en-US" sz="850" dirty="0">
                <a:latin typeface="Segoe UI Light"/>
                <a:cs typeface="Segoe UI Light"/>
              </a:rPr>
              <a:t>Microsoft uses separate KEKs and separate security worlds in each geographical region. This separation ensures that your key can be used only in data centers in the region in which you encrypted it. For example, a key from a European customer cannot be used in data centers in North American or Asia.</a:t>
            </a:r>
          </a:p>
          <a:p>
            <a:endParaRPr lang="en-US" sz="850"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8181346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Calibri"/>
                <a:cs typeface="Calibri"/>
              </a:rPr>
              <a:t>Azure Key Vault Security - </a:t>
            </a:r>
            <a:r>
              <a:rPr lang="en-US" sz="850" dirty="0">
                <a:latin typeface="Segoe UI Light"/>
                <a:cs typeface="Segoe UI Light"/>
                <a:hlinkClick r:id="rId3"/>
              </a:rPr>
              <a:t>https://docs.microsoft.com/en-us/azure/key-vault/general/overview-security</a:t>
            </a:r>
            <a:endParaRPr lang="en-US" sz="850" dirty="0">
              <a:latin typeface="Segoe UI Light"/>
              <a:cs typeface="Segoe UI Light"/>
            </a:endParaRPr>
          </a:p>
          <a:p>
            <a:endParaRPr lang="en-US" sz="850" dirty="0">
              <a:latin typeface="Segoe UI Light"/>
              <a:cs typeface="Segoe UI Light"/>
            </a:endParaRPr>
          </a:p>
          <a:p>
            <a:r>
              <a:rPr lang="en-US" sz="850" b="1" dirty="0">
                <a:latin typeface="Segoe UI Light"/>
                <a:cs typeface="Segoe UI Light"/>
              </a:rPr>
              <a:t>Access model overview</a:t>
            </a:r>
          </a:p>
          <a:p>
            <a:endParaRPr lang="en-US" sz="850" dirty="0">
              <a:latin typeface="Segoe UI Light"/>
              <a:cs typeface="Segoe UI Light"/>
            </a:endParaRPr>
          </a:p>
          <a:p>
            <a:r>
              <a:rPr lang="en-US" sz="850" dirty="0">
                <a:latin typeface="Segoe UI Light"/>
                <a:cs typeface="Segoe UI Light"/>
              </a:rPr>
              <a:t>Access to a key vault is controlled through two interfaces: the </a:t>
            </a:r>
            <a:r>
              <a:rPr lang="en-US" sz="850" b="1" dirty="0">
                <a:latin typeface="Segoe UI Light"/>
                <a:cs typeface="Segoe UI Light"/>
              </a:rPr>
              <a:t>management plane</a:t>
            </a:r>
            <a:r>
              <a:rPr lang="en-US" sz="850" dirty="0">
                <a:latin typeface="Segoe UI Light"/>
                <a:cs typeface="Segoe UI Light"/>
              </a:rPr>
              <a:t>, and the </a:t>
            </a:r>
            <a:r>
              <a:rPr lang="en-US" sz="850" b="1" dirty="0">
                <a:latin typeface="Segoe UI Light"/>
                <a:cs typeface="Segoe UI Light"/>
              </a:rPr>
              <a:t>data plane</a:t>
            </a:r>
            <a:r>
              <a:rPr lang="en-US" sz="850" dirty="0">
                <a:latin typeface="Segoe UI Light"/>
                <a:cs typeface="Segoe UI Light"/>
              </a:rPr>
              <a:t>. The management plane is where you manage Key Vault itself. Operations in this plane include creating and deleting key vaults, retrieving Key Vault properties, and updating access policies. The data plane is where you work with the data stored in a key vault. You can add, delete, and modify keys, secrets, and certificates from here.</a:t>
            </a:r>
          </a:p>
          <a:p>
            <a:endParaRPr lang="en-US" sz="850" dirty="0">
              <a:latin typeface="Segoe UI Light"/>
              <a:cs typeface="Segoe UI Light"/>
            </a:endParaRPr>
          </a:p>
          <a:p>
            <a:r>
              <a:rPr lang="en-US" sz="850" dirty="0">
                <a:latin typeface="Segoe UI Light"/>
                <a:cs typeface="Segoe UI Light"/>
              </a:rPr>
              <a:t>To access a key vault in either plane, all callers (users or applications) must have proper authentication and authorization. Authentication establishes the identity of the caller. Authorization determines which operations the caller can execute. Both planes use Azure AD for authentication. For authorization, the management plane uses RBAC, and the data plane uses a Key Vault access policy </a:t>
            </a:r>
            <a:r>
              <a:rPr lang="en-US" sz="900" b="1" dirty="0">
                <a:solidFill>
                  <a:schemeClr val="accent3">
                    <a:lumMod val="60000"/>
                    <a:lumOff val="40000"/>
                  </a:schemeClr>
                </a:solidFill>
                <a:highlight>
                  <a:srgbClr val="FFFF00"/>
                </a:highlight>
                <a:latin typeface="Segoe UI Light"/>
                <a:cs typeface="Segoe UI Light"/>
              </a:rPr>
              <a:t>(newly released RBAC can be used for access to the data plane)</a:t>
            </a:r>
            <a:r>
              <a:rPr lang="en-US" sz="850" dirty="0">
                <a:latin typeface="Segoe UI Light"/>
                <a:cs typeface="Segoe UI Light"/>
              </a:rPr>
              <a:t>. To access a key vault in either plane, all callers (users or applications) must have proper authentication and authorization</a:t>
            </a:r>
          </a:p>
          <a:p>
            <a:endParaRPr lang="en-US" sz="850" dirty="0">
              <a:latin typeface="Segoe UI Light"/>
              <a:cs typeface="Segoe UI Light"/>
            </a:endParaRPr>
          </a:p>
          <a:p>
            <a:r>
              <a:rPr lang="en-US" sz="850" dirty="0">
                <a:latin typeface="Segoe UI Light"/>
                <a:cs typeface="Segoe UI Light"/>
              </a:rPr>
              <a:t>NEW -- </a:t>
            </a:r>
            <a:r>
              <a:rPr lang="en-US" sz="1600" dirty="0">
                <a:hlinkClick r:id="rId4"/>
              </a:rPr>
              <a:t>Azure role-based access control (RBAC) for Azure Key Vault data plane authorization is now generally available | Azure updates | Microsoft Azure</a:t>
            </a:r>
            <a:endParaRPr lang="en-US" sz="850" dirty="0">
              <a:latin typeface="Segoe UI Light"/>
              <a:cs typeface="Segoe UI Light"/>
            </a:endParaRPr>
          </a:p>
          <a:p>
            <a:endParaRPr lang="en-US" sz="850" dirty="0">
              <a:latin typeface="Segoe UI Light"/>
              <a:cs typeface="Segoe UI Light"/>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4090365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Security team</a:t>
            </a:r>
            <a:endParaRPr lang="en-US" sz="850" dirty="0">
              <a:latin typeface="Segoe UI Light"/>
              <a:cs typeface="Segoe UI Light"/>
            </a:endParaRPr>
          </a:p>
          <a:p>
            <a:pPr marL="171450" indent="-171450">
              <a:buFont typeface="Arial"/>
              <a:buChar char="•"/>
            </a:pPr>
            <a:r>
              <a:rPr lang="en-US" sz="850" dirty="0">
                <a:latin typeface="Segoe UI Light"/>
                <a:cs typeface="Segoe UI Light"/>
              </a:rPr>
              <a:t>Create key vaults.</a:t>
            </a:r>
          </a:p>
          <a:p>
            <a:pPr marL="171450" indent="-171450">
              <a:buFont typeface="Arial"/>
              <a:buChar char="•"/>
            </a:pPr>
            <a:r>
              <a:rPr lang="en-US" sz="850" dirty="0">
                <a:latin typeface="Segoe UI Light"/>
                <a:cs typeface="Segoe UI Light"/>
              </a:rPr>
              <a:t>Turn on Key Vault logging.</a:t>
            </a:r>
          </a:p>
          <a:p>
            <a:pPr marL="171450" indent="-171450">
              <a:buFont typeface="Arial"/>
              <a:buChar char="•"/>
            </a:pPr>
            <a:r>
              <a:rPr lang="en-US" sz="850" dirty="0">
                <a:latin typeface="Segoe UI Light"/>
                <a:cs typeface="Segoe UI Light"/>
              </a:rPr>
              <a:t>Add keys and secrets.</a:t>
            </a:r>
          </a:p>
          <a:p>
            <a:pPr marL="171450" indent="-171450">
              <a:buFont typeface="Arial"/>
              <a:buChar char="•"/>
            </a:pPr>
            <a:r>
              <a:rPr lang="en-US" sz="850" dirty="0">
                <a:latin typeface="Segoe UI Light"/>
                <a:cs typeface="Segoe UI Light"/>
              </a:rPr>
              <a:t>Create backups of keys for disaster recovery.</a:t>
            </a:r>
          </a:p>
          <a:p>
            <a:pPr marL="171450" indent="-171450">
              <a:buFont typeface="Arial"/>
              <a:buChar char="•"/>
            </a:pPr>
            <a:r>
              <a:rPr lang="en-US" sz="850" dirty="0">
                <a:latin typeface="Segoe UI Light"/>
                <a:cs typeface="Segoe UI Light"/>
              </a:rPr>
              <a:t>Set Key Vault access policies to grant permissions to users and applications for specific operations.</a:t>
            </a:r>
          </a:p>
          <a:p>
            <a:pPr marL="171450" indent="-171450">
              <a:buFont typeface="Arial"/>
              <a:buChar char="•"/>
            </a:pPr>
            <a:r>
              <a:rPr lang="en-US" sz="850" dirty="0">
                <a:latin typeface="Segoe UI Light"/>
                <a:cs typeface="Segoe UI Light"/>
              </a:rPr>
              <a:t>Roll the keys and secrets periodically.</a:t>
            </a:r>
          </a:p>
          <a:p>
            <a:endParaRPr lang="en-US" sz="850" b="1" dirty="0">
              <a:latin typeface="Segoe UI Light"/>
              <a:cs typeface="Segoe UI Light"/>
            </a:endParaRPr>
          </a:p>
          <a:p>
            <a:r>
              <a:rPr lang="en-US" sz="850" b="1" dirty="0">
                <a:latin typeface="Segoe UI Light"/>
                <a:cs typeface="Segoe UI Light"/>
              </a:rPr>
              <a:t>Developers and operators</a:t>
            </a:r>
            <a:endParaRPr lang="en-US" sz="850" dirty="0">
              <a:latin typeface="Segoe UI Light"/>
              <a:cs typeface="Segoe UI Light"/>
            </a:endParaRPr>
          </a:p>
          <a:p>
            <a:pPr marL="171450" indent="-171450">
              <a:buFont typeface="Arial"/>
              <a:buChar char="•"/>
            </a:pPr>
            <a:r>
              <a:rPr lang="en-US" sz="850" dirty="0">
                <a:latin typeface="Segoe UI Light"/>
                <a:cs typeface="Segoe UI Light"/>
              </a:rPr>
              <a:t>Get references from the security team for the bootstrap and SSL certificates (thumbprints), storage key (secret URI), and RSA key (key URI) for signing.</a:t>
            </a:r>
          </a:p>
          <a:p>
            <a:pPr marL="171450" indent="-171450">
              <a:buFont typeface="Arial"/>
              <a:buChar char="•"/>
            </a:pPr>
            <a:r>
              <a:rPr lang="en-US" sz="850" dirty="0">
                <a:latin typeface="Segoe UI Light"/>
                <a:cs typeface="Segoe UI Light"/>
              </a:rPr>
              <a:t>Develop and deploy the application to access keys and secrets programmatically.</a:t>
            </a:r>
          </a:p>
          <a:p>
            <a:endParaRPr lang="en-US" sz="850" b="1" dirty="0">
              <a:latin typeface="Segoe UI Light"/>
              <a:cs typeface="Segoe UI Light"/>
            </a:endParaRPr>
          </a:p>
          <a:p>
            <a:r>
              <a:rPr lang="en-US" sz="850" b="1" dirty="0">
                <a:latin typeface="Segoe UI Light"/>
                <a:cs typeface="Segoe UI Light"/>
              </a:rPr>
              <a:t>Auditors</a:t>
            </a:r>
            <a:endParaRPr lang="en-US" sz="850" dirty="0">
              <a:latin typeface="Segoe UI Light"/>
              <a:cs typeface="Segoe UI Light"/>
            </a:endParaRPr>
          </a:p>
          <a:p>
            <a:pPr marL="171450" indent="-171450">
              <a:buFont typeface="Arial"/>
              <a:buChar char="•"/>
            </a:pPr>
            <a:r>
              <a:rPr lang="en-US" sz="850" dirty="0">
                <a:latin typeface="Segoe UI Light"/>
                <a:cs typeface="Segoe UI Light"/>
              </a:rPr>
              <a:t>Review the Key Vault logs to confirm proper use of keys and secrets, and compliance with data security standards.</a:t>
            </a:r>
          </a:p>
          <a:p>
            <a:endParaRPr lang="en-US" sz="850"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20586019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Configure customer-managed keys with Azure Key Vault by using the Azure portal - </a:t>
            </a:r>
            <a:r>
              <a:rPr lang="en-US" sz="850" dirty="0">
                <a:latin typeface="Segoe UI Light"/>
                <a:cs typeface="Segoe UI Light"/>
                <a:hlinkClick r:id="rId3"/>
              </a:rPr>
              <a:t>https://docs.microsoft.com/en-us/azure/storage/common/storage-encryption-keys-portal</a:t>
            </a:r>
            <a:endParaRPr lang="en-US" sz="850" dirty="0">
              <a:latin typeface="Segoe UI Light"/>
              <a:cs typeface="Segoe UI Light"/>
            </a:endParaRPr>
          </a:p>
          <a:p>
            <a:endParaRPr lang="en-US" sz="850" b="1" dirty="0">
              <a:latin typeface="Segoe UI VSS (Regular)"/>
            </a:endParaRPr>
          </a:p>
          <a:p>
            <a:pPr algn="l"/>
            <a:r>
              <a:rPr lang="en-US" sz="850" b="0" i="0" dirty="0">
                <a:effectLst/>
                <a:latin typeface="Segoe UI VSS (Regular)"/>
              </a:rPr>
              <a:t>This service uses Azure Key Vault that provides highly available and scalable secure storage for RSA cryptographic keys backed by FIPS 140-2 Level 2 validated HSMs (Hardware Security Modules). Key Vault streamlines the key management process and enables customers to fully maintain control of keys that are used to encrypt data, manage, and audit their key usage, in order to protect sensitive data as part of their regulatory or compliance needs, HIPAA and BAA compliant.</a:t>
            </a:r>
          </a:p>
          <a:p>
            <a:endParaRPr lang="en-US" dirty="0"/>
          </a:p>
          <a:p>
            <a:pPr algn="l"/>
            <a:r>
              <a:rPr lang="en-US" sz="850" b="0" i="0" dirty="0">
                <a:effectLst/>
                <a:latin typeface="Segoe UI VSS (Regular)"/>
              </a:rPr>
              <a:t>Customers can generate/import their RSA key to Azure Key Vault and enable Storage Service Encryption. Azure Storage handles the encryption and decryption in a fully transparent fashion using envelope encryption in which data is encrypted using an AES based key, which is in turn protected using the Customer Managed Key stored in Azure Key Vault.</a:t>
            </a:r>
          </a:p>
          <a:p>
            <a:endParaRPr lang="en-US" sz="850" dirty="0">
              <a:latin typeface="Segoe UI VSS (Regular)"/>
            </a:endParaRPr>
          </a:p>
          <a:p>
            <a:pPr algn="l"/>
            <a:r>
              <a:rPr lang="en-US" sz="850" b="0" i="0" dirty="0">
                <a:effectLst/>
                <a:latin typeface="Segoe UI VSS (Regular)"/>
              </a:rPr>
              <a:t>Customers can rotate their key in Azure Key Vault as per their compliance policies. When they rotate their key, Azure Storage detects the new key version and re-encrypts the Account Encryption Key for that storage account. This does not result in re-encryption of all data and there is no other action required from user.</a:t>
            </a:r>
          </a:p>
          <a:p>
            <a:endParaRPr lang="en-US" sz="850" dirty="0">
              <a:latin typeface="Segoe UI VSS (Regular)"/>
            </a:endParaRPr>
          </a:p>
          <a:p>
            <a:pPr algn="l"/>
            <a:r>
              <a:rPr lang="en-US" sz="850" b="0" i="0" dirty="0">
                <a:effectLst/>
                <a:latin typeface="Segoe UI VSS (Regular)"/>
              </a:rPr>
              <a:t>Customers can also revoke access to the storage account by revoking access on their key in Azure Key Vault. There are several ways to revoke access to your keys. Please refer to Azure Key Vault PowerShell and Azure Key Vault CLI for more details. Revoking access will effectively block access to all blobs in the storage account as the Account Encryption Key is inaccessible by Azure Storage.</a:t>
            </a:r>
          </a:p>
          <a:p>
            <a:endParaRPr lang="en-US" sz="850" dirty="0">
              <a:latin typeface="Segoe UI VSS (Regular)"/>
            </a:endParaRPr>
          </a:p>
          <a:p>
            <a:pPr algn="l"/>
            <a:r>
              <a:rPr lang="en-US" sz="850" b="0" i="0" dirty="0">
                <a:effectLst/>
                <a:latin typeface="Segoe UI VSS (Regular)"/>
              </a:rPr>
              <a:t>Customers can enable this feature on all available redundancy types of Azure Blob storage including premium storage and can toggle from using Microsoft managed to using customer managed keys. There is no additional charge for enabling this feature.</a:t>
            </a:r>
          </a:p>
          <a:p>
            <a:endParaRPr lang="en-US" sz="850" dirty="0">
              <a:latin typeface="Segoe UI VSS (Regular)"/>
            </a:endParaRPr>
          </a:p>
          <a:p>
            <a:pPr algn="l"/>
            <a:r>
              <a:rPr lang="en-US" sz="850" b="0" i="0" dirty="0">
                <a:effectLst/>
                <a:latin typeface="Segoe UI VSS (Regular)"/>
              </a:rPr>
              <a:t>You can enable this feature on any Azure Resource Manager storage account using the Azure Portal, Azure PowerShell, Azure CLI, or the Microsoft Azure Storage Resource Provider API.</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24946213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Calibri"/>
                <a:cs typeface="Calibri"/>
              </a:rPr>
              <a:t>About Azure Key Vault Secrets - </a:t>
            </a:r>
            <a:r>
              <a:rPr lang="en-US" sz="850" dirty="0">
                <a:latin typeface="Segoe UI Light"/>
                <a:cs typeface="Segoe UI Light"/>
                <a:hlinkClick r:id="rId3"/>
              </a:rPr>
              <a:t>https://docs.microsoft.com/en-us/azure/key-vault/secrets/about-secrets</a:t>
            </a:r>
            <a:endParaRPr lang="en-US" sz="850" dirty="0">
              <a:latin typeface="Segoe UI Light"/>
              <a:cs typeface="Segoe UI Light"/>
            </a:endParaRPr>
          </a:p>
          <a:p>
            <a:endParaRPr lang="en-US" dirty="0"/>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30453620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i="0" dirty="0">
                <a:solidFill>
                  <a:srgbClr val="171717"/>
                </a:solidFill>
                <a:effectLst/>
                <a:latin typeface="Segoe UI" panose="020B0502040204020203" pitchFamily="34" charset="0"/>
              </a:rPr>
              <a:t>Automate the rotation of a secret for resources that use single-user/single-password authentication - https://docs.microsoft.com/en-us/azure/key-vault/secrets/tutorial-rotation</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kern="1200" dirty="0">
              <a:solidFill>
                <a:schemeClr val="tx1"/>
              </a:solidFill>
              <a:effectLst/>
              <a:latin typeface="Segoe UI Light" pitchFamily="34" charset="0"/>
              <a:ea typeface="+mn-ea"/>
              <a:cs typeface="+mn-cs"/>
            </a:endParaRPr>
          </a:p>
          <a:p>
            <a:pPr marL="228600" indent="-228600" algn="l">
              <a:buFont typeface="+mj-lt"/>
              <a:buAutoNum type="arabicPeriod"/>
            </a:pPr>
            <a:r>
              <a:rPr lang="en-US" b="0" i="0" dirty="0">
                <a:solidFill>
                  <a:srgbClr val="171717"/>
                </a:solidFill>
                <a:effectLst/>
                <a:latin typeface="Segoe UI" panose="020B0502040204020203" pitchFamily="34" charset="0"/>
              </a:rPr>
              <a:t>Thirty days before the expiration date of a secret, Key Vault publishes the "near expiry" event to Event Grid.</a:t>
            </a:r>
          </a:p>
          <a:p>
            <a:pPr marL="228600" indent="-228600" algn="l">
              <a:buFont typeface="+mj-lt"/>
              <a:buAutoNum type="arabicPeriod"/>
            </a:pPr>
            <a:r>
              <a:rPr lang="en-US" b="0" i="0" dirty="0">
                <a:solidFill>
                  <a:srgbClr val="171717"/>
                </a:solidFill>
                <a:effectLst/>
                <a:latin typeface="Segoe UI" panose="020B0502040204020203" pitchFamily="34" charset="0"/>
              </a:rPr>
              <a:t>Event Grid checks the event subscriptions and uses HTTP POST to call the function app endpoint subscribed to the event.</a:t>
            </a:r>
          </a:p>
          <a:p>
            <a:pPr marL="228600" indent="-228600" algn="l">
              <a:buFont typeface="+mj-lt"/>
              <a:buAutoNum type="arabicPeriod"/>
            </a:pPr>
            <a:r>
              <a:rPr lang="en-US" b="0" i="0" dirty="0">
                <a:solidFill>
                  <a:srgbClr val="171717"/>
                </a:solidFill>
                <a:effectLst/>
                <a:latin typeface="Segoe UI" panose="020B0502040204020203" pitchFamily="34" charset="0"/>
              </a:rPr>
              <a:t>The function app receives the secret information, generates a new random password, and creates a new version for the secret with the new password in Key Vault.</a:t>
            </a:r>
          </a:p>
          <a:p>
            <a:pPr marL="228600" indent="-228600" algn="l">
              <a:buFont typeface="+mj-lt"/>
              <a:buAutoNum type="arabicPeriod"/>
            </a:pPr>
            <a:r>
              <a:rPr lang="en-US" b="0" i="0" dirty="0">
                <a:solidFill>
                  <a:srgbClr val="171717"/>
                </a:solidFill>
                <a:effectLst/>
                <a:latin typeface="Segoe UI" panose="020B0502040204020203" pitchFamily="34" charset="0"/>
              </a:rPr>
              <a:t>The function app updates SQL Server with the new password.</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latin typeface="Segoe UI Light" pitchFamily="34" charset="0"/>
                <a:ea typeface="+mn-ea"/>
                <a:cs typeface="+mn-cs"/>
              </a:rPr>
              <a:t>.</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12160416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Vault Soft-delete</a:t>
            </a:r>
          </a:p>
          <a:p>
            <a:r>
              <a:rPr lang="en-US" b="0" i="0" dirty="0">
                <a:solidFill>
                  <a:srgbClr val="171717"/>
                </a:solidFill>
                <a:effectLst/>
                <a:latin typeface="Segoe UI" panose="020B0502040204020203" pitchFamily="34" charset="0"/>
              </a:rPr>
              <a:t>When a secret is deleted from a key vault without soft-delete protection, the secret is permanently deleted. Users can currently opt out of soft-delete during key vault creation. However, Microsoft will soon enable soft-delete protection on all key vaults to protect secrets from accidental or malicious deletion by a user. Users will no longer be able to opt out of or turn off soft-delete.</a:t>
            </a:r>
          </a:p>
          <a:p>
            <a:endParaRPr lang="en-US" b="0" i="0" dirty="0">
              <a:solidFill>
                <a:srgbClr val="171717"/>
              </a:solidFill>
              <a:effectLst/>
              <a:latin typeface="Segoe UI" panose="020B0502040204020203" pitchFamily="34" charset="0"/>
            </a:endParaRPr>
          </a:p>
          <a:p>
            <a:r>
              <a:rPr lang="en-US" b="0" i="0" dirty="0">
                <a:solidFill>
                  <a:srgbClr val="171717"/>
                </a:solidFill>
                <a:effectLst/>
                <a:latin typeface="Segoe UI" panose="020B0502040204020203" pitchFamily="34" charset="0"/>
              </a:rPr>
              <a:t>Key Vault Backup</a:t>
            </a:r>
          </a:p>
          <a:p>
            <a:r>
              <a:rPr lang="en-US" b="0" i="0" dirty="0">
                <a:solidFill>
                  <a:srgbClr val="171717"/>
                </a:solidFill>
                <a:effectLst/>
                <a:latin typeface="Segoe UI" panose="020B0502040204020203" pitchFamily="34" charset="0"/>
              </a:rPr>
              <a:t>You can back up secrets, keys, and certificates stored in your key vault. A backup is intended to provide you with an offline copy of all your secrets in the unlikely event that you lose access to your key vault.</a:t>
            </a:r>
          </a:p>
          <a:p>
            <a:r>
              <a:rPr lang="en-US" b="0" i="0" dirty="0">
                <a:solidFill>
                  <a:srgbClr val="171717"/>
                </a:solidFill>
                <a:effectLst/>
                <a:latin typeface="Segoe UI" panose="020B0502040204020203" pitchFamily="34" charset="0"/>
              </a:rPr>
              <a:t>Note – there is currently no way to make a backup of your entire Key Vault Instance</a:t>
            </a: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29038915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virtual classroom consider having the students join you in doing the demonstrations. Or you could have someone share their screen and be coached through the demonstration. Consider which demonstrations to provide given your student’s interests and the labs they will be assigned. </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23155336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171717"/>
                </a:solidFill>
                <a:effectLst/>
                <a:latin typeface="Segoe UI" panose="020B0502040204020203" pitchFamily="34" charset="0"/>
              </a:rPr>
              <a:t>FIPS 140-2 Level-3 compliance</a:t>
            </a:r>
          </a:p>
          <a:p>
            <a:pPr algn="l"/>
            <a:r>
              <a:rPr lang="en-US" b="0" i="0" dirty="0">
                <a:solidFill>
                  <a:srgbClr val="171717"/>
                </a:solidFill>
                <a:effectLst/>
                <a:latin typeface="Segoe UI" panose="020B0502040204020203" pitchFamily="34" charset="0"/>
              </a:rPr>
              <a:t>Many organizations have stringent industry regulations that dictate that cryptographic keys must be stored in </a:t>
            </a:r>
            <a:r>
              <a:rPr lang="en-US" b="0" i="0" u="none" strike="noStrike" dirty="0">
                <a:solidFill>
                  <a:srgbClr val="171717"/>
                </a:solidFill>
                <a:effectLst/>
                <a:latin typeface="Segoe UI" panose="020B0502040204020203" pitchFamily="34" charset="0"/>
                <a:hlinkClick r:id="rId3"/>
              </a:rPr>
              <a:t>FIPS 140-2 Level-3</a:t>
            </a:r>
            <a:r>
              <a:rPr lang="en-US" b="0" i="0" dirty="0">
                <a:solidFill>
                  <a:srgbClr val="171717"/>
                </a:solidFill>
                <a:effectLst/>
                <a:latin typeface="Segoe UI" panose="020B0502040204020203" pitchFamily="34" charset="0"/>
              </a:rPr>
              <a:t> validated HSMs. Azure Dedicated HSM and a new single-tenant offering, </a:t>
            </a:r>
            <a:r>
              <a:rPr lang="en-US" b="0" i="0" u="none" strike="noStrike" dirty="0">
                <a:solidFill>
                  <a:srgbClr val="171717"/>
                </a:solidFill>
                <a:effectLst/>
                <a:latin typeface="Segoe UI" panose="020B0502040204020203" pitchFamily="34" charset="0"/>
              </a:rPr>
              <a:t>Azure Key Vault Managed HSM</a:t>
            </a:r>
            <a:r>
              <a:rPr lang="en-US" b="0" i="0" dirty="0">
                <a:solidFill>
                  <a:srgbClr val="171717"/>
                </a:solidFill>
                <a:effectLst/>
                <a:latin typeface="Segoe UI" panose="020B0502040204020203" pitchFamily="34" charset="0"/>
              </a:rPr>
              <a:t>, help customers from various industry segments, such as financial services industry, government agencies, and others meet FIPS 140-2 Level-3 requirements. While Microsoft’s multi-tenant </a:t>
            </a:r>
            <a:r>
              <a:rPr lang="en-US" b="0" i="0" u="none" strike="noStrike" dirty="0">
                <a:solidFill>
                  <a:srgbClr val="171717"/>
                </a:solidFill>
                <a:effectLst/>
                <a:latin typeface="Segoe UI" panose="020B0502040204020203" pitchFamily="34" charset="0"/>
                <a:hlinkClick r:id="rId4"/>
              </a:rPr>
              <a:t>Azure Key Vault</a:t>
            </a:r>
            <a:r>
              <a:rPr lang="en-US" b="0" i="0" dirty="0">
                <a:solidFill>
                  <a:srgbClr val="171717"/>
                </a:solidFill>
                <a:effectLst/>
                <a:latin typeface="Segoe UI" panose="020B0502040204020203" pitchFamily="34" charset="0"/>
              </a:rPr>
              <a:t> service currently uses FIPS 140-2 Level-2 validated HSMs.</a:t>
            </a:r>
          </a:p>
          <a:p>
            <a:pPr algn="l"/>
            <a:r>
              <a:rPr lang="en-US" b="1" i="0" dirty="0">
                <a:solidFill>
                  <a:srgbClr val="171717"/>
                </a:solidFill>
                <a:effectLst/>
                <a:latin typeface="Segoe UI" panose="020B0502040204020203" pitchFamily="34" charset="0"/>
              </a:rPr>
              <a:t>Single-tenant devices</a:t>
            </a:r>
          </a:p>
          <a:p>
            <a:pPr algn="l"/>
            <a:r>
              <a:rPr lang="en-US" b="0" i="0" dirty="0">
                <a:solidFill>
                  <a:srgbClr val="171717"/>
                </a:solidFill>
                <a:effectLst/>
                <a:latin typeface="Segoe UI" panose="020B0502040204020203" pitchFamily="34" charset="0"/>
              </a:rPr>
              <a:t>Many of our customers have a requirement for single tenancy of the cryptographic storage device. The Azure Dedicated HSM service enables them to provision a physical device from one of Microsoft’s globally distributed datacenters. After it's provisioned to a customer, only that customer can access the device.</a:t>
            </a:r>
          </a:p>
          <a:p>
            <a:pPr algn="l"/>
            <a:r>
              <a:rPr lang="en-US" b="1" i="0" dirty="0">
                <a:solidFill>
                  <a:srgbClr val="171717"/>
                </a:solidFill>
                <a:effectLst/>
                <a:latin typeface="Segoe UI" panose="020B0502040204020203" pitchFamily="34" charset="0"/>
              </a:rPr>
              <a:t>Full administrative control</a:t>
            </a:r>
          </a:p>
          <a:p>
            <a:pPr algn="l"/>
            <a:r>
              <a:rPr lang="en-US" b="0" i="0" dirty="0">
                <a:solidFill>
                  <a:srgbClr val="171717"/>
                </a:solidFill>
                <a:effectLst/>
                <a:latin typeface="Segoe UI" panose="020B0502040204020203" pitchFamily="34" charset="0"/>
              </a:rPr>
              <a:t>Many customers require full administrative control and sole access to their device for administrative purposes. After a device is provisioned, only the customer has administrative or application-level access to the device.</a:t>
            </a:r>
          </a:p>
          <a:p>
            <a:pPr algn="l"/>
            <a:r>
              <a:rPr lang="en-US" b="0" i="0" dirty="0">
                <a:solidFill>
                  <a:srgbClr val="171717"/>
                </a:solidFill>
                <a:effectLst/>
                <a:latin typeface="Segoe UI" panose="020B0502040204020203" pitchFamily="34" charset="0"/>
              </a:rPr>
              <a:t>Microsoft has no administrative control after the customer accesses the device for the first time, at which point the customer changes the password. From that point, the customer is a true single-tenant with full administrative control and application-management capability. Microsoft does maintain monitor-level access (not an admin role) for telemetry via serial port connection. This access covers hardware monitors such as temperature, power supply health, and fan health.</a:t>
            </a:r>
          </a:p>
          <a:p>
            <a:pPr algn="l"/>
            <a:r>
              <a:rPr lang="en-US" b="0" i="0" dirty="0">
                <a:solidFill>
                  <a:srgbClr val="171717"/>
                </a:solidFill>
                <a:effectLst/>
                <a:latin typeface="Segoe UI" panose="020B0502040204020203" pitchFamily="34" charset="0"/>
              </a:rPr>
              <a:t>The customer is free to disable this monitoring needed. However, if they disable it, they won't receive proactive health alerts from Microsoft.</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39956363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10103039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800" dirty="0">
                <a:latin typeface="Segoe UI Semilight"/>
                <a:cs typeface="Segoe UI Semilight"/>
              </a:rPr>
              <a:t>For students who may be new to Azure or are struggling with the labs consider having them use their lab time going through the Learn modules instead.</a:t>
            </a:r>
          </a:p>
          <a:p>
            <a:pPr marL="0" marR="0" lvl="0" indent="0" algn="l" defTabSz="914367" rtl="0" eaLnBrk="1" fontAlgn="auto" latinLnBrk="0" hangingPunct="1">
              <a:lnSpc>
                <a:spcPct val="100000"/>
              </a:lnSpc>
              <a:spcBef>
                <a:spcPts val="0"/>
              </a:spcBef>
              <a:spcAft>
                <a:spcPts val="0"/>
              </a:spcAft>
              <a:buClrTx/>
              <a:buSzTx/>
              <a:buFontTx/>
              <a:buNone/>
              <a:tabLst/>
              <a:defRPr/>
            </a:pPr>
            <a:endParaRPr lang="en-US" sz="800" dirty="0">
              <a:latin typeface="Segoe UI Semilight"/>
              <a:cs typeface="Segoe UI Semilight"/>
            </a:endParaRPr>
          </a:p>
          <a:p>
            <a:pPr marL="0" marR="0" lvl="0" indent="0" algn="l" defTabSz="914367" rtl="0" eaLnBrk="1" fontAlgn="auto" latinLnBrk="0" hangingPunct="1">
              <a:lnSpc>
                <a:spcPct val="100000"/>
              </a:lnSpc>
              <a:spcBef>
                <a:spcPts val="0"/>
              </a:spcBef>
              <a:spcAft>
                <a:spcPts val="0"/>
              </a:spcAft>
              <a:buClrTx/>
              <a:buSzTx/>
              <a:buFontTx/>
              <a:buNone/>
              <a:tabLst/>
              <a:defRPr/>
            </a:pPr>
            <a:r>
              <a:rPr lang="en-US" sz="800" dirty="0">
                <a:latin typeface="Segoe UI Semilight"/>
                <a:cs typeface="Segoe UI Semilight"/>
              </a:rPr>
              <a:t>(docs.microsoft.com/Learn)</a:t>
            </a:r>
          </a:p>
          <a:p>
            <a:pPr marL="0" marR="0" lvl="0" indent="0" algn="l" defTabSz="914367" rtl="0" eaLnBrk="1" fontAlgn="auto" latinLnBrk="0" hangingPunct="1">
              <a:lnSpc>
                <a:spcPct val="100000"/>
              </a:lnSpc>
              <a:spcBef>
                <a:spcPts val="0"/>
              </a:spcBef>
              <a:spcAft>
                <a:spcPts val="0"/>
              </a:spcAft>
              <a:buClrTx/>
              <a:buSzTx/>
              <a:buFontTx/>
              <a:buNone/>
              <a:tabLst/>
              <a:defRPr/>
            </a:pPr>
            <a:r>
              <a:rPr lang="en-US" sz="800" dirty="0">
                <a:latin typeface="Segoe UI Semilight"/>
                <a:cs typeface="Segoe UI Semilight"/>
              </a:rPr>
              <a:t>Introduction to securing data at rest on Azure - https://docs.microsoft.com/en-us/learn/modules/secure-data-at-rest/</a:t>
            </a:r>
          </a:p>
          <a:p>
            <a:pPr>
              <a:lnSpc>
                <a:spcPct val="100000"/>
              </a:lnSpc>
              <a:spcAft>
                <a:spcPts val="0"/>
              </a:spcAft>
            </a:pPr>
            <a:r>
              <a:rPr lang="en-US" sz="800" b="0" dirty="0">
                <a:latin typeface="Segoe UI Light"/>
                <a:cs typeface="Segoe UI Light"/>
              </a:rPr>
              <a:t>Configure and manage secrets in Azure Key Vault - https://docs.microsoft.com/en-us/learn/modules/configure-and-manage-azure-key-vault/</a:t>
            </a:r>
          </a:p>
          <a:p>
            <a:pPr>
              <a:lnSpc>
                <a:spcPct val="100000"/>
              </a:lnSpc>
              <a:spcAft>
                <a:spcPts val="0"/>
              </a:spcAft>
            </a:pPr>
            <a:r>
              <a:rPr lang="en-US" sz="800" b="0" dirty="0">
                <a:latin typeface="Segoe UI Light"/>
                <a:cs typeface="Segoe UI Light"/>
              </a:rPr>
              <a:t>Manage secrets in your server apps with Azure Key Vault - https://docs.microsoft.com/en-us/learn/modules/manage-secrets-with-azure-key-vault/</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28888134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50" dirty="0">
              <a:cs typeface="Segoe UI Light"/>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18783419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4999"/>
              </a:lnSpc>
              <a:spcBef>
                <a:spcPts val="2400"/>
              </a:spcBef>
              <a:spcAft>
                <a:spcPts val="0"/>
              </a:spcAft>
            </a:pPr>
            <a:r>
              <a:rPr lang="en-US" sz="850" b="1" kern="0" dirty="0">
                <a:effectLst/>
                <a:latin typeface="Segoe UI Light"/>
                <a:cs typeface="Segoe UI Light"/>
              </a:rPr>
              <a:t>Manage identity and access (30-35%)</a:t>
            </a:r>
            <a:endParaRPr lang="en-US" sz="850" kern="0" dirty="0">
              <a:effectLst/>
              <a:latin typeface="Segoe UI Light"/>
              <a:cs typeface="Segoe UI Light"/>
            </a:endParaRPr>
          </a:p>
          <a:p>
            <a:pPr marL="0" marR="0">
              <a:lnSpc>
                <a:spcPct val="107000"/>
              </a:lnSpc>
              <a:spcBef>
                <a:spcPts val="200"/>
              </a:spcBef>
              <a:spcAft>
                <a:spcPts val="0"/>
              </a:spcAft>
            </a:pPr>
            <a:r>
              <a:rPr lang="en-US" sz="850" b="1" kern="0" dirty="0">
                <a:effectLst/>
                <a:latin typeface="Segoe UI Light"/>
                <a:cs typeface="Segoe UI Light"/>
              </a:rPr>
              <a:t>Manage application access</a:t>
            </a:r>
            <a:endParaRPr lang="en-US" sz="850" kern="0" dirty="0">
              <a:effectLst/>
              <a:latin typeface="Segoe UI Light"/>
              <a:cs typeface="Segoe UI Light"/>
            </a:endParaRPr>
          </a:p>
          <a:p>
            <a:pPr marL="342900" marR="0" lvl="0" indent="-342900">
              <a:lnSpc>
                <a:spcPct val="107000"/>
              </a:lnSpc>
              <a:spcBef>
                <a:spcPts val="0"/>
              </a:spcBef>
              <a:spcAft>
                <a:spcPts val="0"/>
              </a:spcAft>
              <a:buFont typeface="Symbol,Sans-Serif"/>
              <a:buChar char=""/>
              <a:tabLst>
                <a:tab pos="678180" algn="l"/>
              </a:tabLst>
            </a:pPr>
            <a:r>
              <a:rPr lang="en-US" sz="850" kern="0" dirty="0">
                <a:effectLst/>
                <a:latin typeface="Segoe UI Light"/>
                <a:cs typeface="Segoe UI Light"/>
              </a:rPr>
              <a:t>Create App Registration</a:t>
            </a:r>
          </a:p>
          <a:p>
            <a:pPr marL="342900" marR="0" lvl="0" indent="-342900">
              <a:lnSpc>
                <a:spcPct val="107000"/>
              </a:lnSpc>
              <a:spcBef>
                <a:spcPts val="0"/>
              </a:spcBef>
              <a:spcAft>
                <a:spcPts val="0"/>
              </a:spcAft>
              <a:buFont typeface="Symbol,Sans-Serif"/>
              <a:buChar char=""/>
              <a:tabLst>
                <a:tab pos="678180" algn="l"/>
              </a:tabLst>
            </a:pPr>
            <a:r>
              <a:rPr lang="en-US" sz="850" kern="0" dirty="0">
                <a:effectLst/>
                <a:latin typeface="Segoe UI Light"/>
                <a:cs typeface="Segoe UI Light"/>
              </a:rPr>
              <a:t>Configure App Registration permission scopes</a:t>
            </a:r>
          </a:p>
          <a:p>
            <a:pPr marL="342900" marR="0" lvl="0" indent="-342900">
              <a:lnSpc>
                <a:spcPct val="107000"/>
              </a:lnSpc>
              <a:spcBef>
                <a:spcPts val="0"/>
              </a:spcBef>
              <a:spcAft>
                <a:spcPts val="0"/>
              </a:spcAft>
              <a:buFont typeface="Symbol,Sans-Serif"/>
              <a:buChar char=""/>
              <a:tabLst>
                <a:tab pos="678180" algn="l"/>
              </a:tabLst>
            </a:pPr>
            <a:r>
              <a:rPr lang="en-US" sz="850" kern="0" dirty="0">
                <a:effectLst/>
                <a:latin typeface="Segoe UI Light"/>
                <a:cs typeface="Segoe UI Light"/>
              </a:rPr>
              <a:t>Manage App Registration permission consent</a:t>
            </a:r>
          </a:p>
          <a:p>
            <a:pPr marL="342900" marR="0" lvl="0" indent="-342900">
              <a:lnSpc>
                <a:spcPct val="107000"/>
              </a:lnSpc>
              <a:spcBef>
                <a:spcPts val="0"/>
              </a:spcBef>
              <a:spcAft>
                <a:spcPts val="0"/>
              </a:spcAft>
              <a:buFont typeface="Symbol,Sans-Serif"/>
              <a:buChar char=""/>
              <a:tabLst>
                <a:tab pos="678180" algn="l"/>
              </a:tabLst>
            </a:pPr>
            <a:r>
              <a:rPr lang="en-US" sz="850" kern="0" dirty="0">
                <a:effectLst/>
                <a:latin typeface="Segoe UI Light"/>
                <a:cs typeface="Segoe UI Light"/>
              </a:rPr>
              <a:t>Manage API access to Azure subscriptions and resources</a:t>
            </a:r>
          </a:p>
          <a:p>
            <a:pPr marL="0" marR="0">
              <a:lnSpc>
                <a:spcPct val="114999"/>
              </a:lnSpc>
              <a:spcBef>
                <a:spcPts val="2400"/>
              </a:spcBef>
              <a:spcAft>
                <a:spcPts val="0"/>
              </a:spcAft>
            </a:pPr>
            <a:r>
              <a:rPr lang="en-US" sz="850" b="1" kern="0" dirty="0">
                <a:effectLst/>
                <a:latin typeface="Segoe UI Light"/>
                <a:cs typeface="Segoe UI Light"/>
              </a:rPr>
              <a:t>Implement platform protection (15-20%)</a:t>
            </a:r>
            <a:endParaRPr lang="en-US" sz="850" kern="0" dirty="0">
              <a:effectLst/>
              <a:latin typeface="Segoe UI Light"/>
              <a:cs typeface="Segoe UI Light"/>
            </a:endParaRPr>
          </a:p>
          <a:p>
            <a:pPr marL="0" marR="0">
              <a:lnSpc>
                <a:spcPct val="107000"/>
              </a:lnSpc>
              <a:spcBef>
                <a:spcPts val="200"/>
              </a:spcBef>
              <a:spcAft>
                <a:spcPts val="0"/>
              </a:spcAft>
            </a:pPr>
            <a:r>
              <a:rPr lang="en-US" sz="850" b="1" kern="0" dirty="0">
                <a:effectLst/>
                <a:latin typeface="Segoe UI Light"/>
                <a:cs typeface="Segoe UI Light"/>
              </a:rPr>
              <a:t>Configure advanced security for compute</a:t>
            </a:r>
            <a:endParaRPr lang="en-US" sz="850" kern="0" dirty="0">
              <a:effectLst/>
              <a:latin typeface="Segoe UI Light"/>
              <a:cs typeface="Segoe UI Light"/>
            </a:endParaRPr>
          </a:p>
          <a:p>
            <a:pPr marL="342900" marR="0" lvl="0" indent="-342900">
              <a:lnSpc>
                <a:spcPct val="107000"/>
              </a:lnSpc>
              <a:spcBef>
                <a:spcPts val="0"/>
              </a:spcBef>
              <a:spcAft>
                <a:spcPts val="0"/>
              </a:spcAft>
              <a:buFont typeface="Symbol,Sans-Serif"/>
              <a:buChar char=""/>
            </a:pPr>
            <a:r>
              <a:rPr lang="en-US" sz="850" kern="0" dirty="0">
                <a:effectLst/>
                <a:latin typeface="Segoe UI Light"/>
                <a:cs typeface="Segoe UI Light"/>
              </a:rPr>
              <a:t>Configure security for Azure App Service</a:t>
            </a:r>
          </a:p>
          <a:p>
            <a:endParaRPr lang="en-US" kern="0" dirty="0"/>
          </a:p>
          <a:p>
            <a:pPr>
              <a:lnSpc>
                <a:spcPct val="114999"/>
              </a:lnSpc>
              <a:spcBef>
                <a:spcPts val="2400"/>
              </a:spcBef>
              <a:spcAft>
                <a:spcPts val="0"/>
              </a:spcAft>
            </a:pPr>
            <a:endParaRPr lang="en-US" sz="1800" b="1" kern="0" dirty="0">
              <a:solidFill>
                <a:srgbClr val="365F91"/>
              </a:solidFill>
              <a:latin typeface="Cambria"/>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4491544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Segoe UI Light"/>
                <a:cs typeface="Segoe UI Light"/>
              </a:rPr>
              <a:t>Microsoft Identity Platform - </a:t>
            </a:r>
            <a:r>
              <a:rPr lang="en-US" sz="850" dirty="0">
                <a:latin typeface="Segoe UI Light"/>
                <a:cs typeface="Segoe UI Light"/>
                <a:hlinkClick r:id="rId3"/>
              </a:rPr>
              <a:t>https://docs.microsoft.com/en-us/azure/active-directory/develop/about-microsoft-identity-platform</a:t>
            </a:r>
            <a:endParaRPr lang="en-US" sz="850" dirty="0">
              <a:latin typeface="Segoe UI Light"/>
              <a:cs typeface="Segoe UI Light"/>
            </a:endParaRPr>
          </a:p>
          <a:p>
            <a:endParaRPr lang="en-US" sz="850" dirty="0">
              <a:cs typeface="Segoe UI Light"/>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3768998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850" dirty="0">
                <a:latin typeface="Segoe UI Light"/>
                <a:cs typeface="Segoe UI Light"/>
              </a:rPr>
              <a:t>Microsoft Identity Platform - </a:t>
            </a:r>
            <a:r>
              <a:rPr lang="en-US" sz="850" dirty="0">
                <a:latin typeface="Segoe UI Light"/>
                <a:cs typeface="Segoe UI Light"/>
                <a:hlinkClick r:id="rId3"/>
              </a:rPr>
              <a:t>https://docs.microsoft.com/en-us/azure/active-directory/develop/about-microsoft-identity-platform</a:t>
            </a:r>
            <a:endParaRPr lang="en-US" sz="850" dirty="0">
              <a:latin typeface="Segoe UI Light"/>
              <a:cs typeface="Segoe UI Light"/>
            </a:endParaRPr>
          </a:p>
          <a:p>
            <a:pPr>
              <a:defRPr/>
            </a:pPr>
            <a:endParaRPr lang="en-US" sz="850" dirty="0">
              <a:latin typeface="Segoe UI"/>
              <a:cs typeface="Segoe UI"/>
            </a:endParaRPr>
          </a:p>
          <a:p>
            <a:pPr marL="0" marR="0" lvl="0" indent="0" algn="l" defTabSz="914367">
              <a:lnSpc>
                <a:spcPct val="90000"/>
              </a:lnSpc>
              <a:spcBef>
                <a:spcPts val="0"/>
              </a:spcBef>
              <a:spcAft>
                <a:spcPts val="333"/>
              </a:spcAft>
              <a:buClrTx/>
              <a:buSzTx/>
              <a:buFontTx/>
              <a:buNone/>
              <a:tabLst/>
              <a:defRPr/>
            </a:pPr>
            <a:r>
              <a:rPr lang="en-US" sz="850" b="0" i="0" dirty="0">
                <a:effectLst/>
                <a:latin typeface="Segoe UI"/>
                <a:cs typeface="Segoe UI"/>
              </a:rPr>
              <a:t>These are the five primary application scenarios that Azure AD supports:</a:t>
            </a:r>
            <a:endParaRPr lang="en-US" sz="850" dirty="0">
              <a:latin typeface="Segoe UI"/>
              <a:cs typeface="Segoe UI"/>
            </a:endParaRPr>
          </a:p>
          <a:p>
            <a:r>
              <a:rPr lang="en-US" dirty="0"/>
              <a:t>Single page applications - </a:t>
            </a:r>
            <a:r>
              <a:rPr lang="en-US" dirty="0">
                <a:hlinkClick r:id="rId4"/>
              </a:rPr>
              <a:t>https://docs.microsoft.com/en-us/azure/active-directory/azuread-dev/single-page-application</a:t>
            </a:r>
            <a:endParaRPr lang="en-US" dirty="0"/>
          </a:p>
          <a:p>
            <a:r>
              <a:rPr lang="en-US" dirty="0"/>
              <a:t>Web apps - </a:t>
            </a:r>
            <a:r>
              <a:rPr lang="en-US" dirty="0">
                <a:hlinkClick r:id="rId5"/>
              </a:rPr>
              <a:t>https://docs.microsoft.com/en-us/azure/active-directory/azuread-dev/web-app</a:t>
            </a:r>
            <a:endParaRPr lang="en-US" dirty="0"/>
          </a:p>
          <a:p>
            <a:r>
              <a:rPr lang="en-US" dirty="0"/>
              <a:t>Native apps - </a:t>
            </a:r>
            <a:r>
              <a:rPr lang="en-US" dirty="0">
                <a:hlinkClick r:id="rId6"/>
              </a:rPr>
              <a:t>https://docs.microsoft.com/en-us/azure/active-directory/azuread-dev/native-app</a:t>
            </a:r>
            <a:endParaRPr lang="en-US" dirty="0"/>
          </a:p>
          <a:p>
            <a:r>
              <a:rPr lang="en-US" dirty="0"/>
              <a:t>Web API apps - </a:t>
            </a:r>
            <a:r>
              <a:rPr lang="en-US" dirty="0">
                <a:hlinkClick r:id="rId7"/>
              </a:rPr>
              <a:t>https://docs.microsoft.com/en-us/azure/active-directory/azuread-dev/web-api</a:t>
            </a:r>
            <a:endParaRPr lang="en-US" dirty="0"/>
          </a:p>
          <a:p>
            <a:r>
              <a:rPr lang="en-US" dirty="0"/>
              <a:t>Service-to-Service apps - </a:t>
            </a:r>
            <a:r>
              <a:rPr lang="en-US" dirty="0">
                <a:hlinkClick r:id="rId8"/>
              </a:rPr>
              <a:t>https://docs.microsoft.com/en-us/azure/active-directory/azuread-dev/service-to-service</a:t>
            </a:r>
            <a:endParaRPr lang="en-US" dirty="0"/>
          </a:p>
          <a:p>
            <a:endParaRPr lang="en-US" dirty="0"/>
          </a:p>
          <a:p>
            <a:r>
              <a:rPr lang="en-US" dirty="0"/>
              <a:t>Get best practices on </a:t>
            </a:r>
            <a:r>
              <a:rPr lang="en-US"/>
              <a:t>registering applications at </a:t>
            </a:r>
            <a:r>
              <a:rPr lang="en-US">
                <a:hlinkClick r:id="rId9"/>
              </a:rPr>
              <a:t>Best practices for the Microsoft identity platform | Microsoft Docs</a:t>
            </a: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14877304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600" b="0" i="0" dirty="0">
                <a:solidFill>
                  <a:srgbClr val="171717"/>
                </a:solidFill>
                <a:effectLst/>
                <a:latin typeface="Segoe UI" panose="020B0502040204020203" pitchFamily="34" charset="0"/>
              </a:rPr>
              <a:t>Register your app with the Microsoft identity platform - </a:t>
            </a:r>
            <a:r>
              <a:rPr lang="en-US" sz="4000" dirty="0">
                <a:hlinkClick r:id="rId3"/>
              </a:rPr>
              <a:t>https://docs.microsoft.com/en-us/graph/auth/auth-concepts#register-your-app-with-the-microsoft-identity-platform</a:t>
            </a:r>
            <a:endParaRPr lang="en-US" sz="1600" b="0" i="0" dirty="0">
              <a:solidFill>
                <a:srgbClr val="171717"/>
              </a:solidFill>
              <a:effectLst/>
              <a:latin typeface="Segoe UI" panose="020B0502040204020203" pitchFamily="34" charset="0"/>
            </a:endParaRPr>
          </a:p>
          <a:p>
            <a:endParaRPr lang="en-US" sz="850" dirty="0">
              <a:cs typeface="Segoe UI Light"/>
            </a:endParaRPr>
          </a:p>
          <a:p>
            <a:r>
              <a:rPr lang="en-US" sz="850" dirty="0">
                <a:latin typeface="Segoe UI Light"/>
                <a:cs typeface="Segoe UI Light"/>
              </a:rPr>
              <a:t>Any application that outsources authentication to Azure AD must be registered in a directory. This step involves telling Azure AD about your application, including the URL where it’s located, the URL to send replies after authentication, the URI to identify your application, and more.</a:t>
            </a:r>
          </a:p>
          <a:p>
            <a:endParaRPr lang="en-US" sz="850" dirty="0">
              <a:latin typeface="Segoe UI Light"/>
              <a:cs typeface="Segoe UI Light"/>
            </a:endParaRPr>
          </a:p>
          <a:p>
            <a:r>
              <a:rPr lang="en-US" sz="850" dirty="0">
                <a:latin typeface="Segoe UI Light"/>
                <a:cs typeface="Segoe UI Light"/>
              </a:rPr>
              <a:t>Azure AD represents applications following a specific model that's designed to fulfill two main functions: </a:t>
            </a:r>
          </a:p>
          <a:p>
            <a:endParaRPr lang="en-US" sz="850" dirty="0">
              <a:latin typeface="Segoe UI Light"/>
              <a:cs typeface="Segoe UI Light"/>
            </a:endParaRPr>
          </a:p>
          <a:p>
            <a:r>
              <a:rPr lang="en-US" sz="850" dirty="0">
                <a:latin typeface="Segoe UI Light"/>
                <a:cs typeface="Segoe UI Light"/>
              </a:rPr>
              <a:t>•</a:t>
            </a:r>
            <a:r>
              <a:rPr lang="en-US" sz="850" b="1" dirty="0">
                <a:latin typeface="Segoe UI Light"/>
                <a:cs typeface="Segoe UI Light"/>
              </a:rPr>
              <a:t>Identify the app according to the authentication protocols it supports</a:t>
            </a:r>
            <a:r>
              <a:rPr lang="en-US" sz="850" dirty="0">
                <a:latin typeface="Segoe UI Light"/>
                <a:cs typeface="Segoe UI Light"/>
              </a:rPr>
              <a:t> - This involves enumerating all the identifiers, URLs, secrets, and related information that are needed at authentication time. Here, Azure AD: </a:t>
            </a:r>
          </a:p>
          <a:p>
            <a:pPr marL="212725" lvl="1" indent="-105410"/>
            <a:r>
              <a:rPr lang="en-US" sz="850" dirty="0">
                <a:latin typeface="Segoe UI Light"/>
                <a:cs typeface="Segoe UI Light"/>
              </a:rPr>
              <a:t>Holds all the data required to support authentication at run time. </a:t>
            </a:r>
          </a:p>
          <a:p>
            <a:pPr marL="212725" lvl="1" indent="-105410"/>
            <a:r>
              <a:rPr lang="en-US" sz="850" dirty="0">
                <a:latin typeface="Segoe UI Light"/>
                <a:cs typeface="Segoe UI Light"/>
              </a:rPr>
              <a:t>Holds all the data for deciding what resources an app might need to access and whether a given request should be fulfilled and under what circumstances. </a:t>
            </a:r>
          </a:p>
          <a:p>
            <a:pPr marL="212725" lvl="1" indent="-105410"/>
            <a:r>
              <a:rPr lang="en-US" sz="850" dirty="0">
                <a:latin typeface="Segoe UI Light"/>
                <a:cs typeface="Segoe UI Light"/>
              </a:rPr>
              <a:t>Provides the infrastructure for implementing app provisioning within the app developer's tenant and to any other Azure AD tenant. </a:t>
            </a:r>
          </a:p>
          <a:p>
            <a:r>
              <a:rPr lang="en-US" sz="850" dirty="0">
                <a:latin typeface="Segoe UI Light"/>
                <a:cs typeface="Segoe UI Light"/>
              </a:rPr>
              <a:t>•</a:t>
            </a:r>
            <a:r>
              <a:rPr lang="en-US" sz="850" b="1" dirty="0">
                <a:latin typeface="Segoe UI Light"/>
                <a:cs typeface="Segoe UI Light"/>
              </a:rPr>
              <a:t>Handle user consent during token request time and facilitate the dynamic provisioning of apps across tenants</a:t>
            </a:r>
            <a:r>
              <a:rPr lang="en-US" sz="850" dirty="0">
                <a:latin typeface="Segoe UI Light"/>
                <a:cs typeface="Segoe UI Light"/>
              </a:rPr>
              <a:t> - Here, Azure AD: </a:t>
            </a:r>
          </a:p>
          <a:p>
            <a:pPr marL="212725" lvl="1" indent="-105410"/>
            <a:r>
              <a:rPr lang="en-US" sz="850" dirty="0">
                <a:latin typeface="Segoe UI Light"/>
                <a:cs typeface="Segoe UI Light"/>
              </a:rPr>
              <a:t>Enables users and administrators to dynamically grant or deny consent for the app to access resources on their behalf. </a:t>
            </a:r>
          </a:p>
          <a:p>
            <a:pPr marL="212725" lvl="1" indent="-105410"/>
            <a:r>
              <a:rPr lang="en-US" sz="850" dirty="0">
                <a:latin typeface="Segoe UI Light"/>
                <a:cs typeface="Segoe UI Light"/>
              </a:rPr>
              <a:t>Enables administrators to ultimately decide what apps are allowed to do and which users can use specific apps, and how the directory resources are accessed.</a:t>
            </a:r>
          </a:p>
          <a:p>
            <a:endParaRPr lang="en-US" sz="850" dirty="0">
              <a:cs typeface="Segoe UI Light"/>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21451149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Microsoft Graph Permissions - </a:t>
            </a:r>
            <a:r>
              <a:rPr lang="en-US" dirty="0">
                <a:hlinkClick r:id="rId3"/>
              </a:rPr>
              <a:t>https://docs.microsoft.com/en-us/graph/auth/auth-concepts#register-your-app-with-the-microsoft-identity-platform</a:t>
            </a: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17890517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Managed Identities - https://docs.microsoft.com/en-us/azure/active-directory/managed-identities-azure-resources/overview</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33751992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Azure App Services Overview</a:t>
            </a:r>
          </a:p>
          <a:p>
            <a:endParaRPr lang="en-US" dirty="0"/>
          </a:p>
          <a:p>
            <a:r>
              <a:rPr lang="en-US" dirty="0"/>
              <a:t>Azure App Service is an HTTP-based service for hosting web applications, Representational State Transfer (REST) APIs, and mobile back ends. You can develop in your favorite language, be it .NET, .NET Core, Java, Ruby, Node.js, PHP (Hypertext Processor), or Python. Applications run and scale with ease on both Windows and Linux-based environments.</a:t>
            </a:r>
          </a:p>
          <a:p>
            <a:endParaRPr lang="en-US" dirty="0"/>
          </a:p>
          <a:p>
            <a:r>
              <a:rPr lang="en-US" dirty="0"/>
              <a:t>App Service not only adds the power of Microsoft Azure to your application, such as security, load balancing, autoscaling, and automated management. You can also take advantage of its DevOps capabilities, such as continuous deployment from Azure DevOps, GitHub, Docker Hub, and other sources, package management, staging environments, custom domain, and  Transport Layer Security (TLS)/Secure Socket Layer (SSL) certificates.</a:t>
            </a:r>
          </a:p>
          <a:p>
            <a:endParaRPr lang="en-US" dirty="0"/>
          </a:p>
          <a:p>
            <a:r>
              <a:rPr lang="en-US" dirty="0"/>
              <a:t>With App Service, you pay for the Azure compute resources you use. The compute resources you use are determined by the App Service plan that you run your apps on. </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15142774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cs typeface="Segoe UI Light"/>
              </a:rPr>
              <a:t>App Service Environments</a:t>
            </a:r>
          </a:p>
          <a:p>
            <a:endParaRPr lang="en-US" sz="850" dirty="0">
              <a:cs typeface="Segoe UI Light"/>
            </a:endParaRPr>
          </a:p>
          <a:p>
            <a:r>
              <a:rPr lang="en-US" sz="850" dirty="0">
                <a:cs typeface="Segoe UI Light"/>
              </a:rPr>
              <a:t>The Azure App Service Environment App Service feature provides a fully isolated and dedicated environment for securely running App Service apps at high scale. </a:t>
            </a:r>
          </a:p>
          <a:p>
            <a:endParaRPr lang="en-US" sz="850" dirty="0">
              <a:cs typeface="Segoe UI Light"/>
            </a:endParaRPr>
          </a:p>
          <a:p>
            <a:r>
              <a:rPr lang="en-US" sz="850" dirty="0">
                <a:cs typeface="Segoe UI Light"/>
              </a:rPr>
              <a:t>This capability can host:</a:t>
            </a:r>
          </a:p>
          <a:p>
            <a:endParaRPr lang="en-US" sz="850" dirty="0">
              <a:cs typeface="Segoe UI Light"/>
            </a:endParaRPr>
          </a:p>
          <a:p>
            <a:pPr marL="171450" indent="-171450">
              <a:buFont typeface="Arial" panose="020B0604020202020204" pitchFamily="34" charset="0"/>
              <a:buChar char="•"/>
            </a:pPr>
            <a:r>
              <a:rPr lang="en-US" sz="850" dirty="0">
                <a:cs typeface="Segoe UI Light"/>
              </a:rPr>
              <a:t>Windows web apps</a:t>
            </a:r>
          </a:p>
          <a:p>
            <a:pPr marL="171450" indent="-171450">
              <a:buFont typeface="Arial" panose="020B0604020202020204" pitchFamily="34" charset="0"/>
              <a:buChar char="•"/>
            </a:pPr>
            <a:r>
              <a:rPr lang="en-US" sz="850" dirty="0">
                <a:cs typeface="Segoe UI Light"/>
              </a:rPr>
              <a:t>Linux web apps</a:t>
            </a:r>
          </a:p>
          <a:p>
            <a:pPr marL="171450" indent="-171450">
              <a:buFont typeface="Arial" panose="020B0604020202020204" pitchFamily="34" charset="0"/>
              <a:buChar char="•"/>
            </a:pPr>
            <a:r>
              <a:rPr lang="en-US" sz="850" dirty="0">
                <a:cs typeface="Segoe UI Light"/>
              </a:rPr>
              <a:t>Docker containers (Windows and Linux)</a:t>
            </a:r>
          </a:p>
          <a:p>
            <a:pPr marL="171450" indent="-171450">
              <a:buFont typeface="Arial" panose="020B0604020202020204" pitchFamily="34" charset="0"/>
              <a:buChar char="•"/>
            </a:pPr>
            <a:r>
              <a:rPr lang="en-US" sz="850" dirty="0">
                <a:cs typeface="Segoe UI Light"/>
              </a:rPr>
              <a:t>Functions</a:t>
            </a:r>
          </a:p>
          <a:p>
            <a:pPr marL="171450" indent="-171450">
              <a:buFont typeface="Arial" panose="020B0604020202020204" pitchFamily="34" charset="0"/>
              <a:buChar char="•"/>
            </a:pPr>
            <a:r>
              <a:rPr lang="en-US" sz="850" dirty="0">
                <a:cs typeface="Segoe UI Light"/>
              </a:rPr>
              <a:t>Logic Apps (Standard)</a:t>
            </a:r>
          </a:p>
          <a:p>
            <a:endParaRPr lang="en-US" sz="850" dirty="0">
              <a:cs typeface="Segoe UI Light"/>
            </a:endParaRPr>
          </a:p>
          <a:p>
            <a:r>
              <a:rPr lang="en-US" sz="850" dirty="0">
                <a:cs typeface="Segoe UI Light"/>
              </a:rPr>
              <a:t>App Service Environments (ASEs) are appropriate for application workloads that require:</a:t>
            </a:r>
          </a:p>
          <a:p>
            <a:endParaRPr lang="en-US" sz="850" dirty="0">
              <a:cs typeface="Segoe UI Light"/>
            </a:endParaRPr>
          </a:p>
          <a:p>
            <a:pPr marL="171450" indent="-171450">
              <a:buFont typeface="Arial" panose="020B0604020202020204" pitchFamily="34" charset="0"/>
              <a:buChar char="•"/>
            </a:pPr>
            <a:r>
              <a:rPr lang="en-US" sz="850" dirty="0">
                <a:cs typeface="Segoe UI Light"/>
              </a:rPr>
              <a:t>High scale.</a:t>
            </a:r>
          </a:p>
          <a:p>
            <a:pPr marL="171450" indent="-171450">
              <a:buFont typeface="Arial" panose="020B0604020202020204" pitchFamily="34" charset="0"/>
              <a:buChar char="•"/>
            </a:pPr>
            <a:r>
              <a:rPr lang="en-US" sz="850" dirty="0">
                <a:cs typeface="Segoe UI Light"/>
              </a:rPr>
              <a:t>Isolation and secure network access.</a:t>
            </a:r>
          </a:p>
          <a:p>
            <a:pPr marL="171450" indent="-171450">
              <a:buFont typeface="Arial" panose="020B0604020202020204" pitchFamily="34" charset="0"/>
              <a:buChar char="•"/>
            </a:pPr>
            <a:r>
              <a:rPr lang="en-US" sz="850" dirty="0">
                <a:cs typeface="Segoe UI Light"/>
              </a:rPr>
              <a:t>High memory utilization.</a:t>
            </a:r>
          </a:p>
          <a:p>
            <a:pPr marL="171450" indent="-171450">
              <a:buFont typeface="Arial" panose="020B0604020202020204" pitchFamily="34" charset="0"/>
              <a:buChar char="•"/>
            </a:pPr>
            <a:r>
              <a:rPr lang="en-US" sz="850" dirty="0">
                <a:cs typeface="Segoe UI Light"/>
              </a:rPr>
              <a:t>High requests per second (RPS). You can make multiple ASEs in a single Azure region or across multiple Azure regions. This flexibility makes an ASE ideal for horizontally scaling stateless applications with a high RPS requirement.</a:t>
            </a:r>
          </a:p>
          <a:p>
            <a:endParaRPr lang="en-US" sz="850" dirty="0">
              <a:cs typeface="Segoe UI Light"/>
            </a:endParaRPr>
          </a:p>
          <a:p>
            <a:r>
              <a:rPr lang="en-US" sz="850" dirty="0">
                <a:cs typeface="Segoe UI Light"/>
              </a:rPr>
              <a:t>ASE's host applications from only one customer and do so in one of their virtual networks. Customers have fine-grained control over inbound and outbound application network traffic. Applications can establish high-speed secure connections over VPNs to on-premises corporate resources.</a:t>
            </a:r>
          </a:p>
          <a:p>
            <a:endParaRPr lang="en-US" sz="850" dirty="0">
              <a:cs typeface="Segoe UI Light"/>
            </a:endParaRPr>
          </a:p>
          <a:p>
            <a:r>
              <a:rPr lang="en-US" sz="850" b="1" dirty="0">
                <a:cs typeface="Segoe UI Light"/>
              </a:rPr>
              <a:t>Dedicated environment</a:t>
            </a:r>
          </a:p>
          <a:p>
            <a:endParaRPr lang="en-US" sz="850" dirty="0">
              <a:cs typeface="Segoe UI Light"/>
            </a:endParaRPr>
          </a:p>
          <a:p>
            <a:r>
              <a:rPr lang="en-US" sz="850" dirty="0">
                <a:cs typeface="Segoe UI Light"/>
              </a:rPr>
              <a:t>The ASE is a single tenant deployment of the Azure App Service that runs in your virtual network.</a:t>
            </a:r>
          </a:p>
          <a:p>
            <a:endParaRPr lang="en-US" sz="850" dirty="0">
              <a:cs typeface="Segoe UI Light"/>
            </a:endParaRPr>
          </a:p>
          <a:p>
            <a:r>
              <a:rPr lang="en-US" sz="850" dirty="0">
                <a:cs typeface="Segoe UI Light"/>
              </a:rPr>
              <a:t>Applications are hosted in App Service plans, which are created in an App Service Environment. The App Service plan is essentially a provisioning profile for an application host. As you scale your App Service plan out, you create more application hosts with all of the apps in that App Service plan on each host. A single ASEv3 can have up to 200 total App Service plan instances across all of the App Service plans combined. A single Isolated v2 App Service plan can have up to 100 instances by itself.</a:t>
            </a:r>
          </a:p>
          <a:p>
            <a:endParaRPr lang="en-US" sz="850" dirty="0">
              <a:cs typeface="Segoe UI Light"/>
            </a:endParaRPr>
          </a:p>
          <a:p>
            <a:endParaRPr lang="en-US" sz="850" dirty="0">
              <a:cs typeface="Segoe UI Light"/>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1562653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4999"/>
              </a:lnSpc>
              <a:spcBef>
                <a:spcPts val="2400"/>
              </a:spcBef>
              <a:spcAft>
                <a:spcPts val="0"/>
              </a:spcAft>
            </a:pPr>
            <a:r>
              <a:rPr lang="en-US" sz="850" b="1" kern="0" dirty="0">
                <a:effectLst/>
                <a:latin typeface="Segoe UI Light"/>
                <a:cs typeface="Segoe UI Light"/>
              </a:rPr>
              <a:t>Secure data and applications (20-25%)</a:t>
            </a:r>
            <a:endParaRPr lang="en-US" sz="850" kern="0" dirty="0">
              <a:effectLst/>
              <a:latin typeface="Segoe UI Light"/>
              <a:cs typeface="Segoe UI Light"/>
            </a:endParaRPr>
          </a:p>
          <a:p>
            <a:pPr marL="0" marR="0">
              <a:lnSpc>
                <a:spcPct val="107000"/>
              </a:lnSpc>
              <a:spcBef>
                <a:spcPts val="200"/>
              </a:spcBef>
              <a:spcAft>
                <a:spcPts val="0"/>
              </a:spcAft>
            </a:pPr>
            <a:r>
              <a:rPr lang="en-US" b="1" kern="0" dirty="0">
                <a:effectLst/>
              </a:rPr>
              <a:t>Configure and manage Key Vault</a:t>
            </a:r>
            <a:endParaRPr lang="en-US" kern="0" dirty="0"/>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Manage access to Key Vault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Manage permissions to secrets, certificates, and keys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RBAC usage in A</a:t>
            </a:r>
            <a:r>
              <a:rPr lang="en-US" sz="1800" dirty="0">
                <a:effectLst/>
                <a:latin typeface="Calibri" panose="020F0502020204030204" pitchFamily="34" charset="0"/>
                <a:ea typeface="Times New Roman" panose="02020603050405020304" pitchFamily="18" charset="0"/>
                <a:cs typeface="Calibri" panose="020F0502020204030204" pitchFamily="34" charset="0"/>
              </a:rPr>
              <a:t>z</a:t>
            </a: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ure Key Vault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Manage certificates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Manage secrets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key rotation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Backup and restore of Key Vault items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850" dirty="0">
              <a:cs typeface="Segoe UI Light"/>
            </a:endParaRP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15068548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cs typeface="Segoe UI Light"/>
              </a:rPr>
              <a:t>App Service Plans</a:t>
            </a:r>
          </a:p>
          <a:p>
            <a:endParaRPr lang="en-US" sz="850" dirty="0">
              <a:cs typeface="Segoe UI Light"/>
            </a:endParaRPr>
          </a:p>
          <a:p>
            <a:r>
              <a:rPr lang="en-US" sz="850" dirty="0">
                <a:cs typeface="Segoe UI Light"/>
              </a:rPr>
              <a:t>In App Service (Web Apps, API Apps, or Mobile Apps), an app always runs in an App Service plan. In addition, Azure Functions also has the option of running in an App Service plan. An App Service plan defines a set of compute resources for a web app to run. These compute resources are analogous to the server farm in conventional web hosting. One or more apps can be configured to run on the same computing resources (or in the same App Service plan).</a:t>
            </a:r>
          </a:p>
          <a:p>
            <a:endParaRPr lang="en-US" sz="850" dirty="0">
              <a:cs typeface="Segoe UI Light"/>
            </a:endParaRPr>
          </a:p>
          <a:p>
            <a:r>
              <a:rPr lang="en-US" sz="850" dirty="0">
                <a:cs typeface="Segoe UI Light"/>
              </a:rPr>
              <a:t>When you create an App Service plan in a certain region (for example, West Europe), a set of compute resources is created for that plan in that region. Whatever apps you put into this App Service plan run on these compute resources as defined by your App Service plan. </a:t>
            </a:r>
          </a:p>
          <a:p>
            <a:endParaRPr lang="en-US" sz="850" dirty="0">
              <a:cs typeface="Segoe UI Light"/>
            </a:endParaRPr>
          </a:p>
          <a:p>
            <a:r>
              <a:rPr lang="en-US" sz="850" dirty="0">
                <a:cs typeface="Segoe UI Light"/>
              </a:rPr>
              <a:t>Each App Service plan defines:</a:t>
            </a:r>
          </a:p>
          <a:p>
            <a:pPr marL="171450" indent="-171450">
              <a:buFont typeface="Arial" panose="020B0604020202020204" pitchFamily="34" charset="0"/>
              <a:buChar char="•"/>
            </a:pPr>
            <a:r>
              <a:rPr lang="en-US" sz="850" dirty="0">
                <a:cs typeface="Segoe UI Light"/>
              </a:rPr>
              <a:t>Operating System (Windows, Linux)</a:t>
            </a:r>
          </a:p>
          <a:p>
            <a:pPr marL="171450" indent="-171450">
              <a:buFont typeface="Arial" panose="020B0604020202020204" pitchFamily="34" charset="0"/>
              <a:buChar char="•"/>
            </a:pPr>
            <a:r>
              <a:rPr lang="en-US" sz="850" dirty="0">
                <a:cs typeface="Segoe UI Light"/>
              </a:rPr>
              <a:t>Region (West US, East US, etc.)</a:t>
            </a:r>
          </a:p>
          <a:p>
            <a:pPr marL="171450" indent="-171450">
              <a:buFont typeface="Arial" panose="020B0604020202020204" pitchFamily="34" charset="0"/>
              <a:buChar char="•"/>
            </a:pPr>
            <a:r>
              <a:rPr lang="en-US" sz="850" dirty="0">
                <a:cs typeface="Segoe UI Light"/>
              </a:rPr>
              <a:t>Number of VM instances</a:t>
            </a:r>
          </a:p>
          <a:p>
            <a:pPr marL="171450" indent="-171450">
              <a:buFont typeface="Arial" panose="020B0604020202020204" pitchFamily="34" charset="0"/>
              <a:buChar char="•"/>
            </a:pPr>
            <a:r>
              <a:rPr lang="en-US" sz="850" dirty="0">
                <a:cs typeface="Segoe UI Light"/>
              </a:rPr>
              <a:t>Size of VM instances (Small, Medium, Large)</a:t>
            </a:r>
          </a:p>
          <a:p>
            <a:pPr marL="171450" indent="-171450">
              <a:buFont typeface="Arial" panose="020B0604020202020204" pitchFamily="34" charset="0"/>
              <a:buChar char="•"/>
            </a:pPr>
            <a:r>
              <a:rPr lang="en-US" sz="850" dirty="0">
                <a:cs typeface="Segoe UI Light"/>
              </a:rPr>
              <a:t>Pricing tier (Free, Shared, Basic, Standard, Premium, PremiumV2, PremiumV3, Isolated, IsolatedV2)</a:t>
            </a:r>
          </a:p>
          <a:p>
            <a:endParaRPr lang="en-US" sz="850" dirty="0">
              <a:cs typeface="Segoe UI Light"/>
            </a:endParaRPr>
          </a:p>
          <a:p>
            <a:r>
              <a:rPr lang="en-US" sz="850" dirty="0">
                <a:cs typeface="Segoe UI Light"/>
              </a:rPr>
              <a:t>The pricing tier of an App Service plan determines what App Service features you get and how much you pay for the plan. The pricing tiers available to your App Service plan depend on the operating system selected at creation time. </a:t>
            </a:r>
          </a:p>
          <a:p>
            <a:endParaRPr lang="en-US" sz="850" dirty="0">
              <a:cs typeface="Segoe UI Light"/>
            </a:endParaRPr>
          </a:p>
          <a:p>
            <a:r>
              <a:rPr lang="en-US" sz="850" dirty="0">
                <a:cs typeface="Segoe UI Light"/>
              </a:rPr>
              <a:t>There are a few categories of pricing tiers:</a:t>
            </a:r>
          </a:p>
          <a:p>
            <a:pPr marL="171450" indent="-171450">
              <a:buFont typeface="Arial" panose="020B0604020202020204" pitchFamily="34" charset="0"/>
              <a:buChar char="•"/>
            </a:pPr>
            <a:r>
              <a:rPr lang="en-US" sz="850" dirty="0">
                <a:cs typeface="Segoe UI Light"/>
              </a:rPr>
              <a:t>Shared compute: Free and Shared, the two base tiers, runs an app on the same Azure VM as other App Service apps, including apps of other customers. These tiers allocate CPU quotas to each app that runs on the shared resources, and the resources cannot scale out.</a:t>
            </a:r>
          </a:p>
          <a:p>
            <a:endParaRPr lang="en-US" sz="850" dirty="0">
              <a:cs typeface="Segoe UI Light"/>
            </a:endParaRPr>
          </a:p>
          <a:p>
            <a:pPr marL="171450" indent="-171450">
              <a:buFont typeface="Arial" panose="020B0604020202020204" pitchFamily="34" charset="0"/>
              <a:buChar char="•"/>
            </a:pPr>
            <a:r>
              <a:rPr lang="en-US" sz="850" dirty="0">
                <a:cs typeface="Segoe UI Light"/>
              </a:rPr>
              <a:t>Dedicated compute: The Basic, Standard, Premium, PremiumV2, and PremiumV3 tiers run apps on dedicated Azure VMs. Only apps in the same App Service plan share the same compute resources. The higher the tier, the more VM instances are available to you for scale-out.</a:t>
            </a:r>
          </a:p>
          <a:p>
            <a:endParaRPr lang="en-US" sz="850" dirty="0">
              <a:cs typeface="Segoe UI Light"/>
            </a:endParaRPr>
          </a:p>
          <a:p>
            <a:pPr marL="171450" indent="-171450">
              <a:buFont typeface="Arial" panose="020B0604020202020204" pitchFamily="34" charset="0"/>
              <a:buChar char="•"/>
            </a:pPr>
            <a:r>
              <a:rPr lang="en-US" sz="850" dirty="0">
                <a:cs typeface="Segoe UI Light"/>
              </a:rPr>
              <a:t>Isolated: This Isolated and IsolatedV2 tiers run dedicated Azure VMs on dedicated Azure Virtual Networks. It provides network isolation on top of compute isolation to your apps. It provides the maximum scale-out capabilities</a:t>
            </a:r>
          </a:p>
          <a:p>
            <a:endParaRPr lang="en-US" sz="850" dirty="0">
              <a:cs typeface="Segoe UI Light"/>
            </a:endParaRPr>
          </a:p>
          <a:p>
            <a:endParaRPr lang="en-US" sz="850" dirty="0">
              <a:cs typeface="Segoe UI Light"/>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35814290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cs typeface="Segoe UI Light"/>
              </a:rPr>
              <a:t>App Service Environment Networking</a:t>
            </a:r>
          </a:p>
          <a:p>
            <a:endParaRPr lang="en-US" sz="850" dirty="0">
              <a:cs typeface="Segoe UI Light"/>
            </a:endParaRPr>
          </a:p>
          <a:p>
            <a:r>
              <a:rPr lang="en-US" sz="850" dirty="0">
                <a:cs typeface="Segoe UI Light"/>
              </a:rPr>
              <a:t>The ASE feature is a deployment of the Azure App Service into a single subnet in a customer's virtual network. When you deploy an app into an ASE, the app will be exposed on the inbound address assigned to the ASE. If your ASE is deployed with an internal virtual IP (VIP), then the inbound address for all of the apps will be an address in the ASE subnet. If your ASE is deployed with an external VIP, then the inbound address will be an internet addressable address and your apps will be in public DNS.</a:t>
            </a:r>
          </a:p>
          <a:p>
            <a:endParaRPr lang="en-US" sz="850" dirty="0">
              <a:cs typeface="Segoe UI Light"/>
            </a:endParaRPr>
          </a:p>
          <a:p>
            <a:r>
              <a:rPr lang="en-US" sz="850" dirty="0">
                <a:cs typeface="Segoe UI Light"/>
              </a:rPr>
              <a:t>The number of addresses used by an ASEv3 in its subnet will vary based on how many instances you have along with how much traffic. There are infrastructure roles that are automatically scaled depending on the number of App Service plans and the load. The recommended size for your ASEv3 subnet is a /24 Classless Inter-Domain Routing (CIDR) block with 256 addresses in it as that can host an ASEv3 scaled out to its limit.</a:t>
            </a:r>
          </a:p>
          <a:p>
            <a:endParaRPr lang="en-US" sz="850" dirty="0">
              <a:cs typeface="Segoe UI Light"/>
            </a:endParaRPr>
          </a:p>
          <a:p>
            <a:r>
              <a:rPr lang="en-US" sz="850" dirty="0">
                <a:cs typeface="Segoe UI Light"/>
              </a:rPr>
              <a:t>The apps in an ASE do not need any features enabled to access resources in the same virtual network that the ASE is in. If the ASE virtual network is connected to another network, then the apps in the ASE can access resources in those extended networks. Traffic can be blocked by user configuration on the network.</a:t>
            </a:r>
          </a:p>
          <a:p>
            <a:endParaRPr lang="en-US" sz="850" dirty="0">
              <a:cs typeface="Segoe UI Light"/>
            </a:endParaRPr>
          </a:p>
          <a:p>
            <a:r>
              <a:rPr lang="en-US" sz="850" dirty="0">
                <a:cs typeface="Segoe UI Light"/>
              </a:rPr>
              <a:t>The multi-tenant version of Azure App Service contains numerous features to enable your apps to connect to your various networks. Those networking features enable your apps to act as if they were deployed in a virtual network. The apps in an ASEv3 do not need any configuration to be in the virtual network. A benefit of using an ASE over the multi-tenant service is that any network access controls to the ASE hosted apps is external to the application configuration. With the apps in the multi-tenant service, you must enable the features on an app-by-app basis and use Role-Based Access Control (RBAC) or policy to prevent any configuration changes.</a:t>
            </a:r>
          </a:p>
          <a:p>
            <a:endParaRPr lang="en-US" sz="850" dirty="0">
              <a:cs typeface="Segoe UI Light"/>
            </a:endParaRPr>
          </a:p>
          <a:p>
            <a:r>
              <a:rPr lang="en-US" sz="850" b="1" dirty="0">
                <a:cs typeface="Segoe UI Light"/>
              </a:rPr>
              <a:t>Subnet requirements</a:t>
            </a:r>
          </a:p>
          <a:p>
            <a:endParaRPr lang="en-US" sz="850" dirty="0">
              <a:cs typeface="Segoe UI Light"/>
            </a:endParaRPr>
          </a:p>
          <a:p>
            <a:r>
              <a:rPr lang="en-US" sz="850" dirty="0">
                <a:cs typeface="Segoe UI Light"/>
              </a:rPr>
              <a:t>You must delegate the subnet to </a:t>
            </a:r>
            <a:r>
              <a:rPr lang="en-US" sz="850" b="0" i="0" dirty="0" err="1">
                <a:cs typeface="Segoe UI Light"/>
              </a:rPr>
              <a:t>Microsoft.Web</a:t>
            </a:r>
            <a:r>
              <a:rPr lang="en-US" sz="850" b="0" i="0" dirty="0">
                <a:cs typeface="Segoe UI Light"/>
              </a:rPr>
              <a:t>/</a:t>
            </a:r>
            <a:r>
              <a:rPr lang="en-US" sz="850" b="0" i="0" dirty="0" err="1">
                <a:cs typeface="Segoe UI Light"/>
              </a:rPr>
              <a:t>hostingEnvironments</a:t>
            </a:r>
            <a:r>
              <a:rPr lang="en-US" sz="850" dirty="0">
                <a:cs typeface="Segoe UI Light"/>
              </a:rPr>
              <a:t>, and the subnet must be empty.</a:t>
            </a:r>
          </a:p>
          <a:p>
            <a:endParaRPr lang="en-US" sz="850" dirty="0">
              <a:cs typeface="Segoe UI Light"/>
            </a:endParaRPr>
          </a:p>
          <a:p>
            <a:r>
              <a:rPr lang="en-US" sz="850" dirty="0">
                <a:cs typeface="Segoe UI Light"/>
              </a:rPr>
              <a:t>The size of the subnet can affect the scaling limits of the App Service plan instances within the App Service Environment. It's a good idea to use a /24 address space (256 addresses) for your subnet, to ensure enough addresses to support production scale.</a:t>
            </a:r>
          </a:p>
          <a:p>
            <a:endParaRPr lang="en-US" sz="850" dirty="0">
              <a:cs typeface="Segoe UI Light"/>
            </a:endParaRPr>
          </a:p>
          <a:p>
            <a:r>
              <a:rPr lang="en-US" sz="850" dirty="0">
                <a:cs typeface="Segoe UI Light"/>
              </a:rPr>
              <a:t>If you use a smaller subnet, be aware of the following:</a:t>
            </a:r>
          </a:p>
          <a:p>
            <a:endParaRPr lang="en-US" sz="850" dirty="0">
              <a:cs typeface="Segoe UI Light"/>
            </a:endParaRPr>
          </a:p>
          <a:p>
            <a:pPr marL="171450" indent="-171450">
              <a:buFont typeface="Arial" panose="020B0604020202020204" pitchFamily="34" charset="0"/>
              <a:buChar char="•"/>
            </a:pPr>
            <a:r>
              <a:rPr lang="en-US" sz="850" dirty="0">
                <a:cs typeface="Segoe UI Light"/>
              </a:rPr>
              <a:t>Any particular subnet has five addresses reserved for management purposes. In addition to the management addresses, App Service Environment dynamically scales the supporting infrastructure, and uses between 4 and 27 addresses, depending on the configuration and load. You can use the remaining addresses for instances in the App Service plan. The minimal size of your subnet is a /27 address space (32 addresses).</a:t>
            </a:r>
          </a:p>
          <a:p>
            <a:endParaRPr lang="en-US" sz="850" dirty="0">
              <a:cs typeface="Segoe UI Light"/>
            </a:endParaRPr>
          </a:p>
          <a:p>
            <a:pPr marL="171450" indent="-171450">
              <a:buFont typeface="Arial" panose="020B0604020202020204" pitchFamily="34" charset="0"/>
              <a:buChar char="•"/>
            </a:pPr>
            <a:r>
              <a:rPr lang="en-US" sz="850" dirty="0">
                <a:cs typeface="Segoe UI Light"/>
              </a:rPr>
              <a:t>If you run out of addresses within your subnet, you can be restricted from scaling out your App Service plans in the App Service Environment. Another possibility is that you can experience increased latency during intensive traffic load, if Microsoft isn't able to scale the supporting infrastructure.</a:t>
            </a:r>
          </a:p>
          <a:p>
            <a:pPr marL="171450" indent="-171450">
              <a:buFont typeface="Arial" panose="020B0604020202020204" pitchFamily="34" charset="0"/>
              <a:buChar char="•"/>
            </a:pPr>
            <a:endParaRPr lang="en-US" sz="850" dirty="0">
              <a:cs typeface="Segoe UI Light"/>
            </a:endParaRPr>
          </a:p>
          <a:p>
            <a:pPr marL="0" indent="0">
              <a:buFont typeface="Arial" panose="020B0604020202020204" pitchFamily="34" charset="0"/>
              <a:buNone/>
            </a:pPr>
            <a:r>
              <a:rPr lang="en-US" sz="850" dirty="0">
                <a:cs typeface="Segoe UI Light"/>
              </a:rPr>
              <a:t>As you scale your App Service plans in your App Service Environment, you'll use more addresses out of your subnet. The number of addresses you use varies, based on the number of App Service plan instances you have, and how much traffic there is. Apps in the App Service Environment don't have dedicated addresses in the subnet. The specific addresses used by an app in the subnet will change over time.</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20676231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850" b="1" dirty="0">
                <a:cs typeface="Segoe UI Light"/>
              </a:rPr>
              <a:t>Availability zone support for App Service </a:t>
            </a:r>
            <a:r>
              <a:rPr lang="fr-FR" sz="850" b="1" dirty="0" err="1">
                <a:cs typeface="Segoe UI Light"/>
              </a:rPr>
              <a:t>Environnents</a:t>
            </a:r>
            <a:endParaRPr lang="en-US" sz="850" b="1" dirty="0">
              <a:cs typeface="Segoe UI Light"/>
            </a:endParaRPr>
          </a:p>
          <a:p>
            <a:endParaRPr lang="en-US" sz="850" dirty="0">
              <a:cs typeface="Segoe UI Light"/>
            </a:endParaRPr>
          </a:p>
          <a:p>
            <a:r>
              <a:rPr lang="en-US" sz="850" dirty="0">
                <a:cs typeface="Segoe UI Light"/>
              </a:rPr>
              <a:t>When you configure to be zone redundant, the platform automatically spreads the instances of the Azure App Service plan across all three zones in the selected region. If you specify a capacity larger than three, and the number of instances is divisible by three, the instances are spread evenly. Otherwise, instance counts beyond 3*N are spread across the remaining one or two zones.</a:t>
            </a:r>
          </a:p>
          <a:p>
            <a:endParaRPr lang="en-US" sz="850" dirty="0">
              <a:cs typeface="Segoe UI Light"/>
            </a:endParaRPr>
          </a:p>
          <a:p>
            <a:r>
              <a:rPr lang="en-US" sz="850" dirty="0">
                <a:cs typeface="Segoe UI Light"/>
              </a:rPr>
              <a:t>You configure zone redundancy when you create your App Service Environment, and all App Service plans created in that App Service Environment will be zone redundant. You can only specify zone redundancy when you're creating a new App Service Environment. Zone redundancy is only supported in a subset of regions.</a:t>
            </a:r>
          </a:p>
          <a:p>
            <a:endParaRPr lang="en-US" sz="850" dirty="0">
              <a:cs typeface="Segoe UI Light"/>
            </a:endParaRPr>
          </a:p>
          <a:p>
            <a:r>
              <a:rPr lang="en-US" sz="850" dirty="0">
                <a:cs typeface="Segoe UI Light"/>
              </a:rPr>
              <a:t>When a zone goes down, the App Service platform detects lost instances and automatically attempts to find new, replacement instances. If you also have autoscale configured, and if it determines that more instances are needed, autoscale also issues a request to App Service to add more instances. Autoscale behavior is independent of App Service platform behavior.</a:t>
            </a:r>
          </a:p>
          <a:p>
            <a:endParaRPr lang="en-US" sz="850" dirty="0">
              <a:cs typeface="Segoe UI Light"/>
            </a:endParaRPr>
          </a:p>
          <a:p>
            <a:r>
              <a:rPr lang="en-US" sz="850" dirty="0">
                <a:cs typeface="Segoe UI Light"/>
              </a:rPr>
              <a:t>There's no guarantee that requests for instances in a zone-down scenario will succeed, because back-filling lost instances occurs on a best effort basis. It's a good idea to scale your App Service plans to account for losing a zone.</a:t>
            </a:r>
          </a:p>
          <a:p>
            <a:endParaRPr lang="en-US" sz="850" dirty="0">
              <a:cs typeface="Segoe UI Light"/>
            </a:endParaRPr>
          </a:p>
          <a:p>
            <a:r>
              <a:rPr lang="en-US" sz="850" dirty="0">
                <a:cs typeface="Segoe UI Light"/>
              </a:rPr>
              <a:t>Applications deployed in a zone redundant App Service Environment continue to run and serve traffic, even if other zones in the same region suffer an outage. It's possible, however, that non-runtime behaviors might still be affected by an outage in other availability zones. </a:t>
            </a:r>
          </a:p>
          <a:p>
            <a:endParaRPr lang="en-US" sz="850" dirty="0">
              <a:cs typeface="Segoe UI Light"/>
            </a:endParaRPr>
          </a:p>
          <a:p>
            <a:r>
              <a:rPr lang="en-US" sz="850" dirty="0">
                <a:cs typeface="Segoe UI Light"/>
              </a:rPr>
              <a:t>These behaviors might include the following: App Service plan scaling, application creation, application configuration, and application publishing. Zone redundancy for App Service Environment only ensures continued uptime for deployed applications.</a:t>
            </a:r>
          </a:p>
          <a:p>
            <a:endParaRPr lang="en-US" sz="850" dirty="0">
              <a:cs typeface="Segoe UI Light"/>
            </a:endParaRPr>
          </a:p>
          <a:p>
            <a:r>
              <a:rPr lang="en-US" sz="850" dirty="0">
                <a:cs typeface="Segoe UI Light"/>
              </a:rPr>
              <a:t>When the App Service platform allocates instances to a zone redundant App Service plan, it uses best effort zone balancing offered by the underlying Azure virtual machine scale sets. An App Service plan is considered balanced if each zone has either the same number of instances, or +/- 1 instance in all of the other zones used by the App Service plan.</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9577057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cs typeface="Segoe UI Light"/>
              </a:rPr>
              <a:t>Azure App Service provides a highly scalable, self-patching web hosting service.  Once the certificate is added to your App Service app or function app, you can secure a custom Domain Name System (DNS) name with it or use it in your application code.</a:t>
            </a:r>
          </a:p>
          <a:p>
            <a:endParaRPr lang="en-US" sz="850" dirty="0">
              <a:cs typeface="Segoe UI Light"/>
            </a:endParaRPr>
          </a:p>
          <a:p>
            <a:r>
              <a:rPr lang="en-US" sz="850" b="1" dirty="0">
                <a:cs typeface="Segoe UI Light"/>
              </a:rPr>
              <a:t>Note:</a:t>
            </a:r>
            <a:r>
              <a:rPr lang="en-US" sz="850" dirty="0">
                <a:cs typeface="Segoe UI Light"/>
              </a:rPr>
              <a:t> A certificate uploaded into an app is stored in a deployment unit that is bound to the app service plan's resource group and region combination (internally called a webspace). This makes the certificate accessible to other apps in the same resource group and region combination.</a:t>
            </a:r>
          </a:p>
          <a:p>
            <a:endParaRPr lang="en-US" sz="850" dirty="0">
              <a:cs typeface="Segoe UI Light"/>
            </a:endParaRPr>
          </a:p>
          <a:p>
            <a:r>
              <a:rPr lang="en-US" sz="850" b="0" dirty="0">
                <a:cs typeface="Segoe UI Light"/>
              </a:rPr>
              <a:t>The following lists are options for adding certificates in App Service:</a:t>
            </a:r>
            <a:endParaRPr lang="en-US" sz="850" dirty="0">
              <a:cs typeface="Segoe UI Light"/>
            </a:endParaRPr>
          </a:p>
          <a:p>
            <a:pPr marL="171450" indent="-171450">
              <a:buFont typeface="Arial" panose="020B0604020202020204" pitchFamily="34" charset="0"/>
              <a:buChar char="•"/>
            </a:pPr>
            <a:r>
              <a:rPr lang="en-US" sz="850" dirty="0">
                <a:cs typeface="Segoe UI Light"/>
              </a:rPr>
              <a:t>Create a free App Service managed certificate: A private certificate that's free of charge and easy to use if you just need to secure your custom domain in App Service.</a:t>
            </a:r>
          </a:p>
          <a:p>
            <a:pPr marL="171450" indent="-171450">
              <a:buFont typeface="Arial" panose="020B0604020202020204" pitchFamily="34" charset="0"/>
              <a:buChar char="•"/>
            </a:pPr>
            <a:r>
              <a:rPr lang="en-US" sz="850" dirty="0">
                <a:cs typeface="Segoe UI Light"/>
              </a:rPr>
              <a:t>Purchase an App Service certificate: A private certificate that's managed by Azure. It combines the simplicity of automated certificate management and the flexibility of renewal and export options.</a:t>
            </a:r>
          </a:p>
          <a:p>
            <a:pPr marL="171450" indent="-171450">
              <a:buFont typeface="Arial" panose="020B0604020202020204" pitchFamily="34" charset="0"/>
              <a:buChar char="•"/>
            </a:pPr>
            <a:r>
              <a:rPr lang="en-US" sz="850" dirty="0">
                <a:cs typeface="Segoe UI Light"/>
              </a:rPr>
              <a:t>Import a certificate from Key Vault: Useful if you use Azure Key Vault to manage your Public-Key Cryptography Standards #12 (PKCS12) certificates. </a:t>
            </a:r>
          </a:p>
          <a:p>
            <a:pPr marL="171450" indent="-171450">
              <a:buFont typeface="Arial" panose="020B0604020202020204" pitchFamily="34" charset="0"/>
              <a:buChar char="•"/>
            </a:pPr>
            <a:r>
              <a:rPr lang="en-US" sz="850" dirty="0">
                <a:cs typeface="Segoe UI Light"/>
              </a:rPr>
              <a:t>Upload a private certificate: If you already have a private certificate from a third-party provider, you can upload it. </a:t>
            </a:r>
          </a:p>
          <a:p>
            <a:pPr marL="171450" indent="-171450">
              <a:buFont typeface="Arial" panose="020B0604020202020204" pitchFamily="34" charset="0"/>
              <a:buChar char="•"/>
            </a:pPr>
            <a:r>
              <a:rPr lang="en-US" sz="850" dirty="0">
                <a:cs typeface="Segoe UI Light"/>
              </a:rPr>
              <a:t>Upload a public certificate: Public certificates are not used to secure custom domains, but you can load them into your code if you need them to access remote resources.</a:t>
            </a:r>
          </a:p>
          <a:p>
            <a:endParaRPr lang="en-US" sz="850" dirty="0">
              <a:cs typeface="Segoe UI Light"/>
            </a:endParaRPr>
          </a:p>
          <a:p>
            <a:r>
              <a:rPr lang="en-US" sz="850" b="1" dirty="0">
                <a:cs typeface="Segoe UI Light"/>
              </a:rPr>
              <a:t>Prerequisites</a:t>
            </a:r>
          </a:p>
          <a:p>
            <a:endParaRPr lang="en-US" sz="850" b="1" dirty="0">
              <a:cs typeface="Segoe UI Light"/>
            </a:endParaRPr>
          </a:p>
          <a:p>
            <a:pPr marL="171450" indent="-171450">
              <a:buFont typeface="Arial" panose="020B0604020202020204" pitchFamily="34" charset="0"/>
              <a:buChar char="•"/>
            </a:pPr>
            <a:r>
              <a:rPr lang="en-US" sz="850" dirty="0">
                <a:cs typeface="Segoe UI Light"/>
              </a:rPr>
              <a:t>Create an App Service app.</a:t>
            </a:r>
          </a:p>
          <a:p>
            <a:endParaRPr lang="en-US" sz="850" dirty="0">
              <a:cs typeface="Segoe UI Light"/>
            </a:endParaRPr>
          </a:p>
          <a:p>
            <a:pPr marL="171450" indent="-171450">
              <a:buFont typeface="Arial" panose="020B0604020202020204" pitchFamily="34" charset="0"/>
              <a:buChar char="•"/>
            </a:pPr>
            <a:r>
              <a:rPr lang="en-US" sz="850" dirty="0">
                <a:cs typeface="Segoe UI Light"/>
              </a:rPr>
              <a:t>For a private certificate, make sure that it satisfies all requirements from App Service.</a:t>
            </a:r>
          </a:p>
          <a:p>
            <a:endParaRPr lang="en-US" sz="850" dirty="0">
              <a:cs typeface="Segoe UI Light"/>
            </a:endParaRPr>
          </a:p>
          <a:p>
            <a:pPr marL="171450" indent="-171450">
              <a:buFont typeface="Arial" panose="020B0604020202020204" pitchFamily="34" charset="0"/>
              <a:buChar char="•"/>
            </a:pPr>
            <a:r>
              <a:rPr lang="en-US" sz="850" dirty="0">
                <a:cs typeface="Segoe UI Light"/>
              </a:rPr>
              <a:t>Free certificate only:</a:t>
            </a:r>
          </a:p>
          <a:p>
            <a:pPr marL="0" indent="0">
              <a:buFont typeface="Arial" panose="020B0604020202020204" pitchFamily="34" charset="0"/>
              <a:buNone/>
            </a:pPr>
            <a:endParaRPr lang="en-US" sz="850" dirty="0">
              <a:cs typeface="Segoe UI Light"/>
            </a:endParaRPr>
          </a:p>
          <a:p>
            <a:pPr marL="384432" lvl="1" indent="-171450">
              <a:buFont typeface="Courier New" panose="02070309020205020404" pitchFamily="49" charset="0"/>
              <a:buChar char="o"/>
            </a:pPr>
            <a:r>
              <a:rPr lang="en-US" sz="850" dirty="0">
                <a:cs typeface="Segoe UI Light"/>
              </a:rPr>
              <a:t>Map the domain you want a certificate for to App Service. For information, see Tutorial: Map an existing custom DNS name to Azure App Service.</a:t>
            </a:r>
          </a:p>
          <a:p>
            <a:pPr marL="212982" lvl="1" indent="0">
              <a:buFont typeface="Courier New" panose="02070309020205020404" pitchFamily="49" charset="0"/>
              <a:buNone/>
            </a:pPr>
            <a:endParaRPr lang="en-US" sz="850" dirty="0">
              <a:cs typeface="Segoe UI Light"/>
            </a:endParaRPr>
          </a:p>
          <a:p>
            <a:pPr marL="384432" lvl="1" indent="-171450">
              <a:buFont typeface="Courier New" panose="02070309020205020404" pitchFamily="49" charset="0"/>
              <a:buChar char="o"/>
            </a:pPr>
            <a:r>
              <a:rPr lang="en-US" sz="850" dirty="0">
                <a:cs typeface="Segoe UI Light"/>
              </a:rPr>
              <a:t>For a root domain (like contoso.com), make sure your app doesn't have any IP restrictions configured. Both certificate creation and its periodic renewal for a root domain depends on your app being reachable from the internet.</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10590200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virtual classroom consider having the students join you in doing the demonstrations. Or you could have someone share their screen and be coached through the demonstration. Consider which demonstrations to provide given your student’s interests and the labs they will be assigned. </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30447953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latin typeface="Segoe UI Semilight"/>
                <a:cs typeface="Segoe UI Semilight"/>
              </a:rPr>
              <a:t>For students who may be new to Azure or are struggling with the labs consider having them use their lab time going through the Learn modules instead.</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dirty="0">
              <a:latin typeface="Segoe UI Semilight"/>
              <a:cs typeface="Segoe UI Semilight"/>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latin typeface="Segoe UI Semilight"/>
                <a:cs typeface="Segoe UI Semilight"/>
              </a:rPr>
              <a:t>(docs.microsoft.com/Learn)</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dirty="0"/>
              <a:t>Authenticate apps to Azure services by using service principals and managed identities for Azure resources </a:t>
            </a:r>
            <a:r>
              <a:rPr lang="en-US" dirty="0"/>
              <a:t>- https://docs.microsoft.com/en-us/learn/modules/authenticate-apps-with-managed-identities/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dirty="0"/>
              <a:t>Secure your application by using OpenID Connect and Azure AD - https://docs.microsoft.com/en-us/learn/modules/secure-app-with-oidc-and-azure-ad/</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dirty="0"/>
              <a:t>Permissions and Consent Framework - https://docs.microsoft.com/en-us/learn/modules/identity-permissions-consent/</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dirty="0"/>
              <a:t>Application types in Microsoft identity - https://docs.microsoft.com/en-us/learn/modules/identity-application-types/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11430564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15884489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4999"/>
              </a:lnSpc>
              <a:spcBef>
                <a:spcPts val="2400"/>
              </a:spcBef>
              <a:spcAft>
                <a:spcPts val="0"/>
              </a:spcAft>
            </a:pPr>
            <a:r>
              <a:rPr lang="en-US" sz="850" b="1" kern="0" dirty="0">
                <a:effectLst/>
                <a:latin typeface="Segoe UI Light"/>
                <a:cs typeface="Segoe UI Light"/>
              </a:rPr>
              <a:t>Secure data and applications (20-25%)</a:t>
            </a:r>
            <a:endParaRPr lang="en-US" sz="850" kern="0" dirty="0">
              <a:effectLst/>
              <a:latin typeface="Segoe UI Light"/>
              <a:cs typeface="Segoe UI Light"/>
            </a:endParaRPr>
          </a:p>
          <a:p>
            <a:pPr marL="0" marR="0">
              <a:lnSpc>
                <a:spcPct val="107000"/>
              </a:lnSpc>
              <a:spcBef>
                <a:spcPts val="200"/>
              </a:spcBef>
              <a:spcAft>
                <a:spcPts val="0"/>
              </a:spcAft>
            </a:pPr>
            <a:r>
              <a:rPr lang="en-US" b="1" kern="0" dirty="0">
                <a:effectLst/>
              </a:rPr>
              <a:t>Configure security for storage</a:t>
            </a:r>
            <a:endParaRPr lang="en-US" kern="0" dirty="0"/>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9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access control for storage accounts</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9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key management for storage accounts</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9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Azure AD authentication for Azure Storage</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9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Azure AD Domain Services authentication for Azure Files</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9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Create and manage Shared Access Signatures (SAS)</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9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Create a shared access policy for a blob or blob container</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9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Storage Service Encryption</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29294633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 sz="850" b="1" dirty="0">
                <a:latin typeface="Segoe UI Light"/>
                <a:cs typeface="Segoe UI Light"/>
              </a:rPr>
              <a:t>Questions on data residency and compliance in Microsoft Azure? - </a:t>
            </a:r>
            <a:r>
              <a:rPr lang="en" dirty="0">
                <a:hlinkClick r:id="rId3"/>
              </a:rPr>
              <a:t>https://azure.microsoft.com/en-us/blog/questions-on-data-residency-and-compliance-in-azure-we-got-answers/</a:t>
            </a:r>
            <a:endParaRPr lang="en-US" dirty="0"/>
          </a:p>
          <a:p>
            <a:endParaRPr lang="en-US" sz="850" dirty="0">
              <a:latin typeface="Segoe UI Light"/>
              <a:cs typeface="Segoe UI Light"/>
            </a:endParaRPr>
          </a:p>
          <a:p>
            <a:r>
              <a:rPr lang="en-US" sz="850" dirty="0">
                <a:latin typeface="Segoe UI Light"/>
                <a:cs typeface="Segoe UI Light"/>
              </a:rPr>
              <a:t>Star</a:t>
            </a:r>
            <a:r>
              <a:rPr lang="en-US" sz="850" baseline="0" dirty="0">
                <a:latin typeface="Segoe UI Light"/>
                <a:cs typeface="Segoe UI Light"/>
              </a:rPr>
              <a:t>t by explaining the concept of data sovereignty. You can use for this purpose its Microsoft definition:</a:t>
            </a:r>
            <a:endParaRPr lang="en-US" dirty="0"/>
          </a:p>
          <a:p>
            <a:pPr marL="0" marR="0" indent="0" algn="l" defTabSz="914367" rtl="0" eaLnBrk="1" fontAlgn="auto" latinLnBrk="0" hangingPunct="1">
              <a:lnSpc>
                <a:spcPct val="90000"/>
              </a:lnSpc>
              <a:spcBef>
                <a:spcPts val="0"/>
              </a:spcBef>
              <a:spcAft>
                <a:spcPts val="333"/>
              </a:spcAft>
              <a:buClrTx/>
              <a:buSzTx/>
              <a:buFontTx/>
              <a:buNone/>
              <a:tabLst/>
              <a:defRPr/>
            </a:pPr>
            <a:r>
              <a:rPr lang="en-US" sz="882" i="0" kern="1200" dirty="0">
                <a:solidFill>
                  <a:schemeClr val="tx1"/>
                </a:solidFill>
                <a:effectLst/>
                <a:latin typeface="Segoe UI Light" pitchFamily="34" charset="0"/>
                <a:ea typeface="+mn-ea"/>
                <a:cs typeface="+mn-cs"/>
              </a:rPr>
              <a:t>“Data sovereignty is the concept that information which has been converted and stored in binary digital form is subject to the laws of the country in which it is located. Many of the current concerns that surround data sovereignty relate to enforcing privacy regulations and preventing data that is stored in a foreign country from being subpoenaed by the host country’s government. “</a:t>
            </a:r>
          </a:p>
          <a:p>
            <a:pPr marL="0" marR="0" indent="0" algn="l" defTabSz="914367" rtl="0" eaLnBrk="1" fontAlgn="auto" latinLnBrk="0" hangingPunct="1">
              <a:lnSpc>
                <a:spcPct val="90000"/>
              </a:lnSpc>
              <a:spcBef>
                <a:spcPts val="0"/>
              </a:spcBef>
              <a:spcAft>
                <a:spcPts val="333"/>
              </a:spcAft>
              <a:buClrTx/>
              <a:buSzTx/>
              <a:buFontTx/>
              <a:buNone/>
              <a:tabLst/>
              <a:defRPr/>
            </a:pPr>
            <a:endParaRPr lang="en-US" sz="882" i="0" kern="1200" dirty="0">
              <a:solidFill>
                <a:schemeClr val="tx1"/>
              </a:solidFill>
              <a:effectLst/>
              <a:latin typeface="Segoe UI Light" pitchFamily="34" charset="0"/>
              <a:ea typeface="+mn-ea"/>
              <a:cs typeface="+mn-cs"/>
            </a:endParaRPr>
          </a:p>
          <a:p>
            <a:pPr marL="0" marR="0" indent="0" algn="l" defTabSz="914367" rtl="0" eaLnBrk="1" fontAlgn="auto" latinLnBrk="0" hangingPunct="1">
              <a:lnSpc>
                <a:spcPct val="90000"/>
              </a:lnSpc>
              <a:spcBef>
                <a:spcPts val="0"/>
              </a:spcBef>
              <a:spcAft>
                <a:spcPts val="333"/>
              </a:spcAft>
              <a:buClrTx/>
              <a:buSzTx/>
              <a:buFontTx/>
              <a:buNone/>
              <a:tabLst/>
              <a:defRPr/>
            </a:pPr>
            <a:r>
              <a:rPr lang="en-US" sz="882" i="0" kern="1200" dirty="0">
                <a:solidFill>
                  <a:schemeClr val="tx1"/>
                </a:solidFill>
                <a:effectLst/>
                <a:latin typeface="Segoe UI Light" pitchFamily="34" charset="0"/>
                <a:ea typeface="+mn-ea"/>
                <a:cs typeface="+mn-cs"/>
              </a:rPr>
              <a:t>Next</a:t>
            </a:r>
            <a:r>
              <a:rPr lang="en-US" sz="882" i="0" kern="1200" baseline="0" dirty="0">
                <a:solidFill>
                  <a:schemeClr val="tx1"/>
                </a:solidFill>
                <a:effectLst/>
                <a:latin typeface="Segoe UI Light" pitchFamily="34" charset="0"/>
                <a:ea typeface="+mn-ea"/>
                <a:cs typeface="+mn-cs"/>
              </a:rPr>
              <a:t>, explain the principle of Azure region pairing. Azure operates in multiple geographies around the world. An Azure geography is a defined area of the world that contains at least one Azure Region. An Azure region is an area within a geography, containing one or more datacenters. Each Azure region is paired with another region within the same geography, forming a regional pair. The exception is Brazil South, which is paired with a region outside its geography. Across the region pairs Azure serializes platform updates (or planned maintenance), so that only one paired region is updated at a time. In the event of an outage affecting multiple regions, one region in each pair will be prioritized for recovery.</a:t>
            </a:r>
          </a:p>
          <a:p>
            <a:pPr marL="0" marR="0" indent="0" algn="l" defTabSz="914367" rtl="0" eaLnBrk="1" fontAlgn="auto" latinLnBrk="0" hangingPunct="1">
              <a:lnSpc>
                <a:spcPct val="90000"/>
              </a:lnSpc>
              <a:spcBef>
                <a:spcPts val="0"/>
              </a:spcBef>
              <a:spcAft>
                <a:spcPts val="333"/>
              </a:spcAft>
              <a:buClrTx/>
              <a:buSzTx/>
              <a:buFontTx/>
              <a:buNone/>
              <a:tabLst/>
              <a:defRPr/>
            </a:pPr>
            <a:endParaRPr lang="en-US" sz="882" i="0" kern="1200" baseline="0" dirty="0">
              <a:solidFill>
                <a:schemeClr val="tx1"/>
              </a:solidFill>
              <a:effectLst/>
              <a:latin typeface="Segoe UI Light" pitchFamily="34" charset="0"/>
              <a:ea typeface="+mn-ea"/>
              <a:cs typeface="+mn-cs"/>
            </a:endParaRPr>
          </a:p>
          <a:p>
            <a:pPr marL="0" marR="0" indent="0" algn="l" defTabSz="914367" rtl="0" eaLnBrk="1" fontAlgn="auto" latinLnBrk="0" hangingPunct="1">
              <a:lnSpc>
                <a:spcPct val="90000"/>
              </a:lnSpc>
              <a:spcBef>
                <a:spcPts val="0"/>
              </a:spcBef>
              <a:spcAft>
                <a:spcPts val="333"/>
              </a:spcAft>
              <a:buClrTx/>
              <a:buSzTx/>
              <a:buFontTx/>
              <a:buNone/>
              <a:tabLst/>
              <a:defRPr/>
            </a:pPr>
            <a:r>
              <a:rPr lang="en-US" sz="882" i="0" kern="1200" baseline="0" dirty="0">
                <a:solidFill>
                  <a:schemeClr val="tx1"/>
                </a:solidFill>
                <a:effectLst/>
                <a:latin typeface="Segoe UI Light" pitchFamily="34" charset="0"/>
                <a:ea typeface="+mn-ea"/>
                <a:cs typeface="+mn-cs"/>
              </a:rPr>
              <a:t>Finally, explain the benefits of paired regions. </a:t>
            </a:r>
          </a:p>
          <a:p>
            <a:pPr marL="0" marR="0" indent="0" algn="l" defTabSz="914367" rtl="0" eaLnBrk="1" fontAlgn="auto" latinLnBrk="0" hangingPunct="1">
              <a:lnSpc>
                <a:spcPct val="90000"/>
              </a:lnSpc>
              <a:spcBef>
                <a:spcPts val="0"/>
              </a:spcBef>
              <a:spcAft>
                <a:spcPts val="333"/>
              </a:spcAft>
              <a:buClrTx/>
              <a:buSzTx/>
              <a:buFontTx/>
              <a:buNone/>
              <a:tabLst/>
              <a:defRPr/>
            </a:pPr>
            <a:endParaRPr lang="en-US" sz="882" i="0" kern="1200" baseline="0" dirty="0">
              <a:solidFill>
                <a:schemeClr val="tx1"/>
              </a:solidFill>
              <a:effectLst/>
              <a:latin typeface="Segoe UI Light" pitchFamily="34" charset="0"/>
              <a:ea typeface="+mn-ea"/>
              <a:cs typeface="+mn-cs"/>
            </a:endParaRPr>
          </a:p>
          <a:p>
            <a:pPr marL="0" marR="0" indent="0" algn="l" defTabSz="914367" rtl="0" eaLnBrk="1" fontAlgn="auto" latinLnBrk="0" hangingPunct="1">
              <a:lnSpc>
                <a:spcPct val="90000"/>
              </a:lnSpc>
              <a:spcBef>
                <a:spcPts val="0"/>
              </a:spcBef>
              <a:spcAft>
                <a:spcPts val="333"/>
              </a:spcAft>
              <a:buClrTx/>
              <a:buSzTx/>
              <a:buFontTx/>
              <a:buNone/>
              <a:tabLst/>
              <a:defRPr/>
            </a:pPr>
            <a:r>
              <a:rPr lang="en-US" sz="882" i="0" kern="1200" baseline="0" dirty="0">
                <a:solidFill>
                  <a:schemeClr val="tx1"/>
                </a:solidFill>
                <a:effectLst/>
                <a:latin typeface="Segoe UI Light" pitchFamily="34" charset="0"/>
                <a:ea typeface="+mn-ea"/>
                <a:cs typeface="+mn-cs"/>
              </a:rPr>
              <a:t>The first benefit is physical isolation. When possible, Azure services prefers at least 300 miles of separation between datacenters in a regional pair (although this isn't practical or possible in all geographies). Physical datacenter separation reduces the likelihood of both regions being affected simultaneously as a result of natural disasters, civil unrest, power outages, or physical network outages. Isolation is subject to the constraints within the geography, such as geography size, power and network infrastructure availability, and regulations.</a:t>
            </a:r>
          </a:p>
          <a:p>
            <a:pPr marL="0" marR="0" indent="0" algn="l" defTabSz="914367" rtl="0" eaLnBrk="1" fontAlgn="auto" latinLnBrk="0" hangingPunct="1">
              <a:lnSpc>
                <a:spcPct val="90000"/>
              </a:lnSpc>
              <a:spcBef>
                <a:spcPts val="0"/>
              </a:spcBef>
              <a:spcAft>
                <a:spcPts val="333"/>
              </a:spcAft>
              <a:buClrTx/>
              <a:buSzTx/>
              <a:buFontTx/>
              <a:buNone/>
              <a:tabLst/>
              <a:defRPr/>
            </a:pPr>
            <a:endParaRPr lang="en-US" sz="882" i="0" kern="1200" baseline="0" dirty="0">
              <a:solidFill>
                <a:schemeClr val="tx1"/>
              </a:solidFill>
              <a:effectLst/>
              <a:latin typeface="Segoe UI Light" pitchFamily="34" charset="0"/>
              <a:ea typeface="+mn-ea"/>
              <a:cs typeface="+mn-cs"/>
            </a:endParaRPr>
          </a:p>
          <a:p>
            <a:pPr marL="0" marR="0" indent="0" algn="l" defTabSz="914367" rtl="0" eaLnBrk="1" fontAlgn="auto" latinLnBrk="0" hangingPunct="1">
              <a:lnSpc>
                <a:spcPct val="90000"/>
              </a:lnSpc>
              <a:spcBef>
                <a:spcPts val="0"/>
              </a:spcBef>
              <a:spcAft>
                <a:spcPts val="333"/>
              </a:spcAft>
              <a:buClrTx/>
              <a:buSzTx/>
              <a:buFontTx/>
              <a:buNone/>
              <a:tabLst/>
              <a:defRPr/>
            </a:pPr>
            <a:r>
              <a:rPr lang="en-US" sz="882" i="0" kern="1200" baseline="0" dirty="0">
                <a:solidFill>
                  <a:schemeClr val="tx1"/>
                </a:solidFill>
                <a:effectLst/>
                <a:latin typeface="Segoe UI Light" pitchFamily="34" charset="0"/>
                <a:ea typeface="+mn-ea"/>
                <a:cs typeface="+mn-cs"/>
              </a:rPr>
              <a:t>The second benefit is platform-provided replication. Some services such as geo-redundant storage provide automatic replication to the paired region.</a:t>
            </a:r>
          </a:p>
          <a:p>
            <a:pPr marL="0" marR="0" indent="0" algn="l" defTabSz="914367" rtl="0" eaLnBrk="1" fontAlgn="auto" latinLnBrk="0" hangingPunct="1">
              <a:lnSpc>
                <a:spcPct val="90000"/>
              </a:lnSpc>
              <a:spcBef>
                <a:spcPts val="0"/>
              </a:spcBef>
              <a:spcAft>
                <a:spcPts val="333"/>
              </a:spcAft>
              <a:buClrTx/>
              <a:buSzTx/>
              <a:buFontTx/>
              <a:buNone/>
              <a:tabLst/>
              <a:defRPr/>
            </a:pPr>
            <a:endParaRPr lang="en-US" sz="882" i="0" kern="1200" baseline="0" dirty="0">
              <a:solidFill>
                <a:schemeClr val="tx1"/>
              </a:solidFill>
              <a:effectLst/>
              <a:latin typeface="Segoe UI Light" pitchFamily="34" charset="0"/>
              <a:ea typeface="+mn-ea"/>
              <a:cs typeface="+mn-cs"/>
            </a:endParaRPr>
          </a:p>
          <a:p>
            <a:pPr marL="0" marR="0" indent="0" algn="l" defTabSz="914367" rtl="0" eaLnBrk="1" fontAlgn="auto" latinLnBrk="0" hangingPunct="1">
              <a:lnSpc>
                <a:spcPct val="90000"/>
              </a:lnSpc>
              <a:spcBef>
                <a:spcPts val="0"/>
              </a:spcBef>
              <a:spcAft>
                <a:spcPts val="333"/>
              </a:spcAft>
              <a:buClrTx/>
              <a:buSzTx/>
              <a:buFontTx/>
              <a:buNone/>
              <a:tabLst/>
              <a:defRPr/>
            </a:pPr>
            <a:r>
              <a:rPr lang="en-US" sz="882" i="0" kern="1200" baseline="0" dirty="0">
                <a:solidFill>
                  <a:schemeClr val="tx1"/>
                </a:solidFill>
                <a:effectLst/>
                <a:latin typeface="Segoe UI Light" pitchFamily="34" charset="0"/>
                <a:ea typeface="+mn-ea"/>
                <a:cs typeface="+mn-cs"/>
              </a:rPr>
              <a:t>The third benefit ties to region recovery order. In the event of a broad outage, recovery of one region is prioritized out of every pair. Applications that are deployed across paired regions are guaranteed to have one of the regions recovered with priority. If an application is deployed across regions that are not paired, recovery might be delayed. In the worst case the chosen regions might be the last two to be recovered.</a:t>
            </a:r>
          </a:p>
          <a:p>
            <a:pPr marL="0" marR="0" indent="0" algn="l" defTabSz="914367" rtl="0" eaLnBrk="1" fontAlgn="auto" latinLnBrk="0" hangingPunct="1">
              <a:lnSpc>
                <a:spcPct val="90000"/>
              </a:lnSpc>
              <a:spcBef>
                <a:spcPts val="0"/>
              </a:spcBef>
              <a:spcAft>
                <a:spcPts val="333"/>
              </a:spcAft>
              <a:buClrTx/>
              <a:buSzTx/>
              <a:buFontTx/>
              <a:buNone/>
              <a:tabLst/>
              <a:defRPr/>
            </a:pPr>
            <a:br>
              <a:rPr lang="en-US" sz="882" i="0" kern="1200" baseline="0" dirty="0">
                <a:solidFill>
                  <a:schemeClr val="tx1"/>
                </a:solidFill>
                <a:effectLst/>
                <a:latin typeface="Segoe UI Light" pitchFamily="34" charset="0"/>
                <a:ea typeface="+mn-ea"/>
                <a:cs typeface="+mn-cs"/>
              </a:rPr>
            </a:br>
            <a:r>
              <a:rPr lang="en-US" sz="882" i="0" kern="1200" baseline="0" dirty="0">
                <a:solidFill>
                  <a:schemeClr val="tx1"/>
                </a:solidFill>
                <a:effectLst/>
                <a:latin typeface="Segoe UI Light" pitchFamily="34" charset="0"/>
                <a:ea typeface="+mn-ea"/>
                <a:cs typeface="+mn-cs"/>
              </a:rPr>
              <a:t>The fourth benefit is associated with sequential updates. Planned Azure system updates are rolled out to paired regions sequentially, not at the same time. This helps minimize downtime, the effect of bugs, and logical failures in the rare event of a bad update.</a:t>
            </a:r>
          </a:p>
          <a:p>
            <a:pPr marL="0" marR="0" indent="0" algn="l" defTabSz="914367" rtl="0" eaLnBrk="1" fontAlgn="auto" latinLnBrk="0" hangingPunct="1">
              <a:lnSpc>
                <a:spcPct val="90000"/>
              </a:lnSpc>
              <a:spcBef>
                <a:spcPts val="0"/>
              </a:spcBef>
              <a:spcAft>
                <a:spcPts val="333"/>
              </a:spcAft>
              <a:buClrTx/>
              <a:buSzTx/>
              <a:buFontTx/>
              <a:buNone/>
              <a:tabLst/>
              <a:defRPr/>
            </a:pPr>
            <a:endParaRPr lang="en-US" sz="882" i="0" kern="1200" baseline="0" dirty="0">
              <a:solidFill>
                <a:schemeClr val="tx1"/>
              </a:solidFill>
              <a:effectLst/>
              <a:latin typeface="Segoe UI Light" pitchFamily="34" charset="0"/>
              <a:ea typeface="+mn-ea"/>
              <a:cs typeface="+mn-cs"/>
            </a:endParaRPr>
          </a:p>
          <a:p>
            <a:pPr marL="0" marR="0" indent="0" algn="l" defTabSz="914367" rtl="0" eaLnBrk="1" fontAlgn="auto" latinLnBrk="0" hangingPunct="1">
              <a:lnSpc>
                <a:spcPct val="90000"/>
              </a:lnSpc>
              <a:spcBef>
                <a:spcPts val="0"/>
              </a:spcBef>
              <a:spcAft>
                <a:spcPts val="333"/>
              </a:spcAft>
              <a:buClrTx/>
              <a:buSzTx/>
              <a:buFontTx/>
              <a:buNone/>
              <a:tabLst/>
              <a:defRPr/>
            </a:pPr>
            <a:r>
              <a:rPr lang="en-US" sz="882" i="0" kern="1200" baseline="0" dirty="0">
                <a:solidFill>
                  <a:schemeClr val="tx1"/>
                </a:solidFill>
                <a:effectLst/>
                <a:latin typeface="Segoe UI Light" pitchFamily="34" charset="0"/>
                <a:ea typeface="+mn-ea"/>
                <a:cs typeface="+mn-cs"/>
              </a:rPr>
              <a:t>The sixth benefit is data residency. To meet data residency requirements for tax and law enforcement jurisdiction purposes, a region resides within the same geography as its pair, with the exception of Brazil South.</a:t>
            </a:r>
          </a:p>
          <a:p>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16933356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Authorize requests to Azure Storage - </a:t>
            </a:r>
            <a:r>
              <a:rPr lang="en-US" dirty="0">
                <a:hlinkClick r:id="rId3"/>
              </a:rPr>
              <a:t>https://docs.microsoft.com/en-us/rest/api/storageservices/authorize-requests-to-azure-storage</a:t>
            </a:r>
            <a:endParaRPr lang="en-US" dirty="0"/>
          </a:p>
          <a:p>
            <a:endParaRPr lang="en-US" dirty="0"/>
          </a:p>
          <a:p>
            <a:r>
              <a:rPr lang="en-US" dirty="0"/>
              <a:t>More details on the next slides, just introduce the choices. </a:t>
            </a:r>
            <a:r>
              <a:rPr lang="en-US" sz="900" dirty="0">
                <a:latin typeface="Segoe UI Light"/>
                <a:cs typeface="Segoe UI Light"/>
              </a:rPr>
              <a:t>Every request made against a secured resource in the Blob, File, Queue, or Table service must be authorized. Authorization ensures that resources in your storage account are accessible only when you want them to be, and only to those users or applications to whom you grant access. You can authorize requests for Azure Storage by using Azure AD, Access Keys, and Shared Access Signatures. You also have the option of enabling anonymous access. </a:t>
            </a:r>
          </a:p>
          <a:p>
            <a:endParaRPr lang="en-US" sz="900" dirty="0">
              <a:latin typeface="Segoe UI Light"/>
              <a:cs typeface="Segoe UI Light"/>
            </a:endParaRPr>
          </a:p>
          <a:p>
            <a:r>
              <a:rPr lang="en-US" sz="900" dirty="0">
                <a:latin typeface="Segoe UI Light"/>
                <a:cs typeface="Segoe UI Light"/>
              </a:rPr>
              <a:t>Instructor Note – Azure Files Azure AD Authentication is no longer </a:t>
            </a:r>
            <a:r>
              <a:rPr lang="en-US" sz="900">
                <a:latin typeface="Segoe UI Light"/>
                <a:cs typeface="Segoe UI Light"/>
              </a:rPr>
              <a:t>in preview -- </a:t>
            </a:r>
            <a:r>
              <a:rPr lang="en-US" sz="2000">
                <a:hlinkClick r:id="rId4"/>
              </a:rPr>
              <a:t>General availability of Azure Files on-premises Active Directory Domain Services authentication | Azure Blog and Updates | Microsoft Azure</a:t>
            </a:r>
            <a:endParaRPr lang="en-US" sz="900" b="1">
              <a:latin typeface="Segoe UI Light"/>
              <a:cs typeface="Segoe UI Light"/>
            </a:endParaRPr>
          </a:p>
          <a:p>
            <a:endParaRPr lang="en-US" sz="900" dirty="0">
              <a:cs typeface="Segoe UI Light"/>
            </a:endParaRP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3602314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Azure Key Vault Overview</a:t>
            </a:r>
          </a:p>
          <a:p>
            <a:endParaRPr lang="en-US" sz="850" dirty="0">
              <a:latin typeface="Segoe UI Light"/>
              <a:cs typeface="Segoe UI Light"/>
            </a:endParaRPr>
          </a:p>
          <a:p>
            <a:r>
              <a:rPr lang="en-US" dirty="0"/>
              <a:t>Azure Key Vault is a cloud service for securely storing and accessing secrets. A secret is anything that you want to tightly control access to, such as API keys, passwords, certificates, or cryptographic keys. </a:t>
            </a:r>
          </a:p>
          <a:p>
            <a:endParaRPr lang="en-US" dirty="0"/>
          </a:p>
          <a:p>
            <a:r>
              <a:rPr lang="en-US" dirty="0"/>
              <a:t>Key Vault service supports </a:t>
            </a:r>
            <a:r>
              <a:rPr lang="en-US" b="1" dirty="0"/>
              <a:t>two types of containers</a:t>
            </a:r>
            <a:r>
              <a:rPr lang="en-US" dirty="0"/>
              <a:t>: 1. </a:t>
            </a:r>
            <a:r>
              <a:rPr lang="en-US" b="1" dirty="0"/>
              <a:t>vaults</a:t>
            </a:r>
            <a:r>
              <a:rPr lang="en-US" dirty="0"/>
              <a:t> and 2. </a:t>
            </a:r>
            <a:r>
              <a:rPr lang="en-US" b="1" dirty="0"/>
              <a:t>managed hardware security module(HSM) pools</a:t>
            </a:r>
            <a:r>
              <a:rPr lang="en-US" dirty="0"/>
              <a:t>. </a:t>
            </a:r>
          </a:p>
          <a:p>
            <a:pPr marL="228600" indent="-228600">
              <a:buFont typeface="+mj-lt"/>
              <a:buAutoNum type="arabicPeriod"/>
            </a:pPr>
            <a:r>
              <a:rPr lang="en-US" dirty="0"/>
              <a:t>Vaults support storing software</a:t>
            </a:r>
          </a:p>
          <a:p>
            <a:pPr marL="228600" indent="-228600">
              <a:buFont typeface="+mj-lt"/>
              <a:buAutoNum type="arabicPeriod"/>
            </a:pPr>
            <a:r>
              <a:rPr lang="en-US" dirty="0"/>
              <a:t>HSM-backed keys, secrets, and certificates. Managed HSM pools only support HSM-backed keys. </a:t>
            </a:r>
          </a:p>
          <a:p>
            <a:endParaRPr lang="en-US" dirty="0"/>
          </a:p>
          <a:p>
            <a:r>
              <a:rPr lang="en-US" dirty="0"/>
              <a:t>Azure Key Vault helps solve the following problems:</a:t>
            </a:r>
          </a:p>
          <a:p>
            <a:endParaRPr lang="en-US" dirty="0"/>
          </a:p>
          <a:p>
            <a:pPr marL="171450" indent="-171450">
              <a:buFont typeface="Arial" panose="020B0604020202020204" pitchFamily="34" charset="0"/>
              <a:buChar char="•"/>
            </a:pPr>
            <a:r>
              <a:rPr lang="en-US" b="1" dirty="0"/>
              <a:t>Secrets Management</a:t>
            </a:r>
            <a:r>
              <a:rPr lang="en-US" dirty="0"/>
              <a:t>: Azure Key Vault can be used to Securely store and tightly control access to tokens, passwords, certificates, API keys, and other secrets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b="1" dirty="0"/>
              <a:t>Key Management</a:t>
            </a:r>
            <a:r>
              <a:rPr lang="en-US" dirty="0"/>
              <a:t>: Azure Key Vault can be used as a Key Management solution. Azure Key Vault makes it easy to create and control the encryption keys used to encrypt your data.</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b="1" dirty="0"/>
              <a:t>Certificate Management</a:t>
            </a:r>
            <a:r>
              <a:rPr lang="en-US" dirty="0"/>
              <a:t>: Azure Key Vault lets you easily provision, manage, and deploy public and private Transport Layer Security/Secure Sockets Layer (TLS/SSL) certificates for use with Azure and your internal connected resources.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8317961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Shared Access Signatures - </a:t>
            </a:r>
            <a:r>
              <a:rPr lang="en-US" dirty="0">
                <a:hlinkClick r:id="rId3"/>
              </a:rPr>
              <a:t>https://docs.microsoft.com/en-us/rest/api/storageservices/delegate-access-with-shared-access-signature</a:t>
            </a:r>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Instructor Note </a:t>
            </a:r>
            <a:r>
              <a:rPr lang="en-US" dirty="0">
                <a:sym typeface="Wingdings" panose="05000000000000000000" pitchFamily="2" charset="2"/>
              </a:rPr>
              <a:t> Combine SAS with a stored access policy to add an additional level of security and protection.</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sym typeface="Wingdings" panose="05000000000000000000" pitchFamily="2" charset="2"/>
              </a:rPr>
              <a:t>Instructor Note2  This UI is showing creating a SAS item in Blob / Container storage, so you get the User Delegation key as an option.  You will not see this option in other places.</a:t>
            </a:r>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p>
          <a:p>
            <a:r>
              <a:rPr lang="en-US" sz="850" kern="1200" dirty="0">
                <a:effectLst/>
                <a:latin typeface="Segoe UI Light"/>
                <a:cs typeface="Segoe UI Light"/>
              </a:rPr>
              <a:t>A SAS provides delegated access to resources in your storage account. With an SAS, you can grant clients access to resources in your storage account, without sharing your account keys, which is the key point of using SAS in your applications—</a:t>
            </a:r>
            <a:r>
              <a:rPr lang="en-US" sz="850" dirty="0">
                <a:latin typeface="Segoe UI Light"/>
                <a:cs typeface="Segoe UI Light"/>
              </a:rPr>
              <a:t>SAS</a:t>
            </a:r>
            <a:r>
              <a:rPr lang="en-US" sz="850" kern="1200" dirty="0">
                <a:effectLst/>
                <a:latin typeface="Segoe UI Light"/>
                <a:cs typeface="Segoe UI Light"/>
              </a:rPr>
              <a:t> is a secure way to share your storage resources without compromising your account keys.</a:t>
            </a:r>
          </a:p>
          <a:p>
            <a:r>
              <a:rPr lang="en-US" sz="850" dirty="0">
                <a:latin typeface="Segoe UI Light"/>
                <a:cs typeface="Segoe UI Light"/>
              </a:rPr>
              <a:t>SAS</a:t>
            </a:r>
            <a:r>
              <a:rPr lang="en-US" sz="850" kern="1200" dirty="0">
                <a:effectLst/>
                <a:latin typeface="Segoe UI Light"/>
                <a:cs typeface="Segoe UI Light"/>
              </a:rPr>
              <a:t> gives you granular control over the type of access you grant to clients who have the SAS, including:</a:t>
            </a:r>
            <a:endParaRPr lang="en-US" sz="850" kern="1200" dirty="0">
              <a:latin typeface="Segoe UI Light"/>
              <a:cs typeface="Segoe UI Light"/>
            </a:endParaRPr>
          </a:p>
          <a:p>
            <a:r>
              <a:rPr lang="en-US" sz="882" kern="1200" dirty="0">
                <a:solidFill>
                  <a:schemeClr val="tx1"/>
                </a:solidFill>
                <a:effectLst/>
                <a:latin typeface="Segoe UI Light" pitchFamily="34" charset="0"/>
                <a:ea typeface="+mn-ea"/>
                <a:cs typeface="+mn-cs"/>
              </a:rPr>
              <a:t>• The interval over which the SAS is valid, including the start time and the expiry time.</a:t>
            </a:r>
          </a:p>
          <a:p>
            <a:r>
              <a:rPr lang="en-US" sz="882" kern="1200" dirty="0">
                <a:solidFill>
                  <a:schemeClr val="tx1"/>
                </a:solidFill>
                <a:effectLst/>
                <a:latin typeface="Segoe UI Light" pitchFamily="34" charset="0"/>
                <a:ea typeface="+mn-ea"/>
                <a:cs typeface="+mn-cs"/>
              </a:rPr>
              <a:t>• The permissions granted by the SAS. For example, an SAS for a blob might grant read and write permissions to that blob, but not delete permissions.</a:t>
            </a:r>
          </a:p>
          <a:p>
            <a:r>
              <a:rPr lang="en-US" sz="882" kern="1200" dirty="0">
                <a:solidFill>
                  <a:schemeClr val="tx1"/>
                </a:solidFill>
                <a:effectLst/>
                <a:latin typeface="Segoe UI Light" pitchFamily="34" charset="0"/>
                <a:ea typeface="+mn-ea"/>
                <a:cs typeface="+mn-cs"/>
              </a:rPr>
              <a:t>• An optional IP address or range of IP addresses from which Azure Storage will accept the SAS. For example, you might specify a range of IP addresses belonging to your organization.</a:t>
            </a:r>
          </a:p>
          <a:p>
            <a:r>
              <a:rPr lang="en-US" sz="882" kern="1200" dirty="0">
                <a:solidFill>
                  <a:schemeClr val="tx1"/>
                </a:solidFill>
                <a:effectLst/>
                <a:latin typeface="Segoe UI Light" pitchFamily="34" charset="0"/>
                <a:ea typeface="+mn-ea"/>
                <a:cs typeface="+mn-cs"/>
              </a:rPr>
              <a:t>• The protocol over which Azure Storage will accept the SAS. You can use this optional parameter to restrict access to clients using HTTPS.</a:t>
            </a:r>
          </a:p>
          <a:p>
            <a:r>
              <a:rPr lang="en-US" sz="882" kern="1200" dirty="0">
                <a:solidFill>
                  <a:schemeClr val="tx1"/>
                </a:solidFill>
                <a:effectLst/>
                <a:latin typeface="Segoe UI Light" pitchFamily="34" charset="0"/>
                <a:ea typeface="+mn-ea"/>
                <a:cs typeface="+mn-cs"/>
              </a:rPr>
              <a:t>Explain that you can create two types of SAS’s:</a:t>
            </a:r>
          </a:p>
          <a:p>
            <a:r>
              <a:rPr lang="en-US" sz="882" kern="1200" dirty="0">
                <a:solidFill>
                  <a:schemeClr val="tx1"/>
                </a:solidFill>
                <a:effectLst/>
                <a:latin typeface="Segoe UI Light" pitchFamily="34" charset="0"/>
                <a:ea typeface="+mn-ea"/>
                <a:cs typeface="+mn-cs"/>
              </a:rPr>
              <a:t>• Service SAS. The service SAS delegates access to a resource in just one of the storage services: Blob, Queue, Table, or File service. </a:t>
            </a:r>
          </a:p>
          <a:p>
            <a:r>
              <a:rPr lang="en-US" sz="882" kern="1200" dirty="0">
                <a:solidFill>
                  <a:schemeClr val="tx1"/>
                </a:solidFill>
                <a:effectLst/>
                <a:latin typeface="Segoe UI Light" pitchFamily="34" charset="0"/>
                <a:ea typeface="+mn-ea"/>
                <a:cs typeface="+mn-cs"/>
              </a:rPr>
              <a:t>• Account SAS. The account SAS delegates access to resources in one or more of the storage services. All of the operations available via a service SAS are also available via an account SAS. Additionally, with the account SAS, you can delegate access to operations that apply to a given service, such as Get/Set Service Properties and Get Service Stats. You can also delegate access to read, write, and delete operations on blob containers, tables, queues, and file shares that are not permitted with a service SAS. </a:t>
            </a:r>
          </a:p>
          <a:p>
            <a:endParaRPr lang="en-US" sz="882" kern="1200" dirty="0">
              <a:solidFill>
                <a:schemeClr val="tx1"/>
              </a:solidFill>
              <a:effectLst/>
              <a:latin typeface="Segoe UI Light" pitchFamily="34" charset="0"/>
              <a:ea typeface="+mn-ea"/>
              <a:cs typeface="+mn-cs"/>
            </a:endParaRPr>
          </a:p>
          <a:p>
            <a:r>
              <a:rPr lang="en-US" sz="882" kern="1200" dirty="0">
                <a:solidFill>
                  <a:schemeClr val="tx1"/>
                </a:solidFill>
                <a:effectLst/>
                <a:latin typeface="Segoe UI Light" pitchFamily="34" charset="0"/>
                <a:ea typeface="+mn-ea"/>
                <a:cs typeface="+mn-cs"/>
              </a:rPr>
              <a:t>Describe two common design patterns where an SAS is useful is a service where users read and write their own data to your storage account. </a:t>
            </a:r>
          </a:p>
          <a:p>
            <a:r>
              <a:rPr lang="en-US" sz="882" kern="1200" dirty="0">
                <a:solidFill>
                  <a:schemeClr val="tx1"/>
                </a:solidFill>
                <a:effectLst/>
                <a:latin typeface="Segoe UI Light" pitchFamily="34" charset="0"/>
                <a:ea typeface="+mn-ea"/>
                <a:cs typeface="+mn-cs"/>
              </a:rPr>
              <a:t>In the</a:t>
            </a:r>
            <a:r>
              <a:rPr lang="en-US" sz="882" kern="1200" baseline="0" dirty="0">
                <a:solidFill>
                  <a:schemeClr val="tx1"/>
                </a:solidFill>
                <a:effectLst/>
                <a:latin typeface="Segoe UI Light" pitchFamily="34" charset="0"/>
                <a:ea typeface="+mn-ea"/>
                <a:cs typeface="+mn-cs"/>
              </a:rPr>
              <a:t> first pattern, c</a:t>
            </a:r>
            <a:r>
              <a:rPr lang="en-US" sz="882" kern="1200" dirty="0">
                <a:solidFill>
                  <a:schemeClr val="tx1"/>
                </a:solidFill>
                <a:effectLst/>
                <a:latin typeface="Segoe UI Light" pitchFamily="34" charset="0"/>
                <a:ea typeface="+mn-ea"/>
                <a:cs typeface="+mn-cs"/>
              </a:rPr>
              <a:t>lients upload and download data via a front-end proxy service that performs authentication. This front-end proxy service has the advantage of allowing validation of business rules, but for large amounts of data or high-volume transactions, creating a service that can scale to match demand could be expensive or difficult.</a:t>
            </a:r>
          </a:p>
          <a:p>
            <a:r>
              <a:rPr lang="en-US" sz="882" kern="1200" dirty="0">
                <a:solidFill>
                  <a:schemeClr val="tx1"/>
                </a:solidFill>
                <a:effectLst/>
                <a:latin typeface="Segoe UI Light" pitchFamily="34" charset="0"/>
                <a:ea typeface="+mn-ea"/>
                <a:cs typeface="+mn-cs"/>
              </a:rPr>
              <a:t>In</a:t>
            </a:r>
            <a:r>
              <a:rPr lang="en-US" sz="882" kern="1200" baseline="0" dirty="0">
                <a:solidFill>
                  <a:schemeClr val="tx1"/>
                </a:solidFill>
                <a:effectLst/>
                <a:latin typeface="Segoe UI Light" pitchFamily="34" charset="0"/>
                <a:ea typeface="+mn-ea"/>
                <a:cs typeface="+mn-cs"/>
              </a:rPr>
              <a:t> the second pattern</a:t>
            </a:r>
            <a:r>
              <a:rPr lang="en-US" sz="882" kern="1200" dirty="0">
                <a:solidFill>
                  <a:schemeClr val="tx1"/>
                </a:solidFill>
                <a:effectLst/>
                <a:latin typeface="Segoe UI Light" pitchFamily="34" charset="0"/>
                <a:ea typeface="+mn-ea"/>
                <a:cs typeface="+mn-cs"/>
              </a:rPr>
              <a:t>, a lightweight service authenticates the client as needed and then generates an SAS. After the client receives the SAS, they can access storage account resources directly using the permissions defined by the SAS and the interval allowed by the SAS. The SAS mitigates the need for routing all data through the front-end proxy service.</a:t>
            </a:r>
          </a:p>
          <a:p>
            <a:r>
              <a:rPr lang="en-US" sz="882" kern="1200" dirty="0">
                <a:solidFill>
                  <a:schemeClr val="tx1"/>
                </a:solidFill>
                <a:effectLst/>
                <a:latin typeface="Segoe UI Light" pitchFamily="34" charset="0"/>
                <a:ea typeface="+mn-ea"/>
                <a:cs typeface="+mn-cs"/>
              </a:rPr>
              <a:t>Note that many real-world services use a hybrid of these two approaches. For example, some data might be processed and validated via the front-end proxy, while other data is saved and read (or just read) directly using SAS.</a:t>
            </a:r>
          </a:p>
          <a:p>
            <a:endParaRPr lang="en-US" dirty="0"/>
          </a:p>
          <a:p>
            <a:r>
              <a:rPr lang="en-US" dirty="0"/>
              <a:t>A user delegation SAS, introduced with version 2018-11-09. A user delegation SAS is secured with Azure AD credentials. This type of SAS is supported for the Blob service only and can be used to grant access to containers and blobs. For more information, see Create a user delegation SAS.</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961213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Segoe UI Light"/>
                <a:cs typeface="Segoe UI Light"/>
              </a:rPr>
              <a:t>Authorize access to blobs and queues using Azure Active Directory - https://docs.microsoft.com/en-us/azure/storage/common/storage-auth-aad</a:t>
            </a:r>
          </a:p>
          <a:p>
            <a:endParaRPr lang="en-US" sz="850" dirty="0">
              <a:solidFill>
                <a:srgbClr val="4C4C51"/>
              </a:solidFill>
              <a:latin typeface="Segoe UI"/>
              <a:cs typeface="Segoe UI"/>
            </a:endParaRPr>
          </a:p>
          <a:p>
            <a:r>
              <a:rPr lang="en-US" sz="850" b="0" i="0" dirty="0">
                <a:solidFill>
                  <a:srgbClr val="4C4C51"/>
                </a:solidFill>
                <a:effectLst/>
                <a:latin typeface="Segoe UI"/>
                <a:cs typeface="Segoe UI"/>
              </a:rPr>
              <a:t>With AAD authentication, you can now use Azure’s role-based access control framework to grant specific permissions to users, groups and applications down to the scope of an individual blob container or queue. This capability extends the existing Shared Key and SAS Tokens authorization mechanisms.</a:t>
            </a:r>
            <a:endParaRPr lang="en-US" sz="850" b="0" i="0" dirty="0">
              <a:solidFill>
                <a:srgbClr val="000000"/>
              </a:solidFill>
              <a:effectLst/>
              <a:latin typeface="Segoe UI"/>
              <a:cs typeface="Segoe UI"/>
            </a:endParaRPr>
          </a:p>
          <a:p>
            <a:endParaRPr lang="en-US" b="0" i="0" dirty="0">
              <a:solidFill>
                <a:srgbClr val="4C4C51"/>
              </a:solidFill>
              <a:effectLst/>
              <a:latin typeface="Segoe UI" panose="020B0502040204020203" pitchFamily="34" charset="0"/>
            </a:endParaRPr>
          </a:p>
          <a:p>
            <a:pPr marL="171450" indent="-171450">
              <a:buFont typeface="Arial" panose="020B0604020202020204" pitchFamily="34" charset="0"/>
              <a:buChar char="•"/>
            </a:pPr>
            <a:r>
              <a:rPr lang="en-US" b="0" i="0" dirty="0">
                <a:solidFill>
                  <a:srgbClr val="4C4C51"/>
                </a:solidFill>
                <a:effectLst/>
                <a:latin typeface="Segoe UI" panose="020B0502040204020203" pitchFamily="34" charset="0"/>
              </a:rPr>
              <a:t>Provides built-in roles for authorizing access to blob and queue data using Azure AD and </a:t>
            </a:r>
            <a:r>
              <a:rPr lang="en-US" b="0" i="0" dirty="0" err="1">
                <a:solidFill>
                  <a:srgbClr val="4C4C51"/>
                </a:solidFill>
                <a:effectLst/>
                <a:latin typeface="Segoe UI" panose="020B0502040204020203" pitchFamily="34" charset="0"/>
              </a:rPr>
              <a:t>Oauth</a:t>
            </a:r>
            <a:r>
              <a:rPr lang="en-US" b="0" i="0" dirty="0">
                <a:solidFill>
                  <a:srgbClr val="4C4C51"/>
                </a:solidFill>
                <a:effectLst/>
                <a:latin typeface="Segoe UI" panose="020B0502040204020203" pitchFamily="34" charset="0"/>
              </a:rPr>
              <a:t>.</a:t>
            </a:r>
          </a:p>
          <a:p>
            <a:pPr marL="171450" indent="-171450">
              <a:buFont typeface="Arial" panose="020B0604020202020204" pitchFamily="34" charset="0"/>
              <a:buChar char="•"/>
            </a:pPr>
            <a:r>
              <a:rPr lang="en-US" b="0" i="0" dirty="0">
                <a:solidFill>
                  <a:srgbClr val="4C4C51"/>
                </a:solidFill>
                <a:effectLst/>
                <a:latin typeface="Segoe UI" panose="020B0502040204020203" pitchFamily="34" charset="0"/>
              </a:rPr>
              <a:t>Provides scope from Management Groups down to individual containers and queues.</a:t>
            </a:r>
          </a:p>
          <a:p>
            <a:pPr marL="171450" indent="-171450">
              <a:buFont typeface="Arial" panose="020B0604020202020204" pitchFamily="34" charset="0"/>
              <a:buChar char="•"/>
            </a:pPr>
            <a:r>
              <a:rPr lang="en-US" b="0" i="0" dirty="0">
                <a:solidFill>
                  <a:srgbClr val="4C4C51"/>
                </a:solidFill>
                <a:effectLst/>
                <a:latin typeface="Segoe UI" panose="020B0502040204020203" pitchFamily="34" charset="0"/>
              </a:rPr>
              <a:t>Available for all general-purpose and Blob storage accounts in all public regions and national clouds.</a:t>
            </a:r>
          </a:p>
          <a:p>
            <a:pPr marL="171450" indent="-171450">
              <a:buFont typeface="Arial" panose="020B0604020202020204" pitchFamily="34" charset="0"/>
              <a:buChar char="•"/>
            </a:pPr>
            <a:endParaRPr lang="en-US" b="0" i="0" dirty="0">
              <a:solidFill>
                <a:srgbClr val="4C4C51"/>
              </a:solidFill>
              <a:effectLst/>
              <a:latin typeface="Segoe UI" panose="020B0502040204020203" pitchFamily="34" charset="0"/>
            </a:endParaRPr>
          </a:p>
          <a:p>
            <a:pPr marL="0" indent="0">
              <a:buFont typeface="Arial" panose="020B0604020202020204" pitchFamily="34" charset="0"/>
              <a:buNone/>
            </a:pPr>
            <a:r>
              <a:rPr lang="en-US" b="0" i="0" dirty="0">
                <a:solidFill>
                  <a:srgbClr val="4C4C51"/>
                </a:solidFill>
                <a:effectLst/>
                <a:latin typeface="Segoe UI" panose="020B0502040204020203" pitchFamily="34" charset="0"/>
              </a:rPr>
              <a:t>With Azure AD, access to a resource is a two-step process. First, the security principal's identity is authenticated, and an OAuth 2.0 token is returned. Next, the token is passed as part of a request to the Blob or Queue service and used by the service to authorize access to the specified resource.</a:t>
            </a:r>
          </a:p>
          <a:p>
            <a:pPr marL="0" indent="0">
              <a:buFont typeface="Arial" panose="020B0604020202020204" pitchFamily="34" charset="0"/>
              <a:buNone/>
            </a:pPr>
            <a:endParaRPr lang="en-US" b="0" i="0" dirty="0">
              <a:solidFill>
                <a:srgbClr val="4C4C51"/>
              </a:solidFill>
              <a:effectLst/>
              <a:latin typeface="Segoe UI" panose="020B0502040204020203" pitchFamily="34" charset="0"/>
            </a:endParaRPr>
          </a:p>
          <a:p>
            <a:pPr marL="0" indent="0">
              <a:buFont typeface="Arial" panose="020B0604020202020204" pitchFamily="34" charset="0"/>
              <a:buNone/>
            </a:pPr>
            <a:r>
              <a:rPr lang="en-US" b="0" i="0" dirty="0">
                <a:solidFill>
                  <a:srgbClr val="4C4C51"/>
                </a:solidFill>
                <a:effectLst/>
                <a:latin typeface="Segoe UI" panose="020B0502040204020203" pitchFamily="34" charset="0"/>
              </a:rPr>
              <a:t>Note that it can take up to 5 minutes for the RBAC permissions to propagate. </a:t>
            </a:r>
          </a:p>
          <a:p>
            <a:pPr marL="171450" indent="-171450">
              <a:buFont typeface="Arial" panose="020B0604020202020204" pitchFamily="34" charset="0"/>
              <a:buChar char="•"/>
            </a:pPr>
            <a:endParaRPr lang="en-US" b="0" i="0" dirty="0">
              <a:solidFill>
                <a:srgbClr val="4C4C51"/>
              </a:solidFill>
              <a:effectLst/>
              <a:latin typeface="Segoe UI" panose="020B0502040204020203" pitchFamily="34" charset="0"/>
            </a:endParaRPr>
          </a:p>
          <a:p>
            <a:pPr marL="171450" indent="-171450">
              <a:buFont typeface="Arial" panose="020B0604020202020204" pitchFamily="34" charset="0"/>
              <a:buChar char="•"/>
            </a:pPr>
            <a:endParaRPr lang="en-US" b="0" i="0" dirty="0">
              <a:solidFill>
                <a:srgbClr val="4C4C51"/>
              </a:solidFill>
              <a:effectLst/>
              <a:latin typeface="Segoe UI" panose="020B0502040204020203" pitchFamily="34" charset="0"/>
            </a:endParaRPr>
          </a:p>
          <a:p>
            <a:endParaRPr lang="en-US" b="0" i="0" dirty="0">
              <a:solidFill>
                <a:srgbClr val="4C4C51"/>
              </a:solidFill>
              <a:effectLst/>
              <a:latin typeface="Segoe UI" panose="020B0502040204020203" pitchFamily="34" charset="0"/>
            </a:endParaRP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40496053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latin typeface="Segoe UI Light" pitchFamily="34" charset="0"/>
                <a:ea typeface="+mn-ea"/>
                <a:cs typeface="+mn-cs"/>
              </a:rPr>
              <a:t>Immutable storage for Azure Blob Storage enables users to store business-critical data in a WORM (Write Once, Read Many) state. While in a WORM state, data cannot be modified or deleted for a user-specified interval. By configuring immutability policies for blob data, you can protect your data from overwrites and deletes.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latin typeface="Segoe UI Light" pitchFamily="34" charset="0"/>
                <a:ea typeface="+mn-ea"/>
                <a:cs typeface="+mn-cs"/>
              </a:rPr>
              <a:t>Immutable storage for Azure Blob storage supports two types of immutability policies: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latin typeface="Segoe UI Light" pitchFamily="34" charset="0"/>
                <a:ea typeface="+mn-ea"/>
                <a:cs typeface="+mn-cs"/>
              </a:rPr>
              <a:t>Time-based retention policies: With a time-based retention policy, users can set policies to store data for a specified interval. When a time-based retention policy is set, objects can be created and read, but not modified or deleted. After the retention period has expired, objects can be deleted but not overwritten. To learn more about time-based retention policies, see Time-based retention policies for immutable blob data.</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latin typeface="Segoe UI Light" pitchFamily="34" charset="0"/>
                <a:ea typeface="+mn-ea"/>
                <a:cs typeface="+mn-cs"/>
              </a:rPr>
              <a:t>Legal hold policies: A legal hold is a temporary immutability policy that can be applied for legal investigation purposes or general protection policies. A legal hold stores blob data in a Write-Once, Read-Many (WORM) format until it is explicitly cleared. When a legal hold is in effect, blobs can be created and read, but not modified or deleted. Use a legal hold when the period of time that the data must be kept in a WORM state is unknown.</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31151706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latin typeface="Segoe UI Light" pitchFamily="34" charset="0"/>
                <a:ea typeface="+mn-ea"/>
                <a:cs typeface="+mn-cs"/>
              </a:rPr>
              <a:t>Time-based retention policies maintain blob data in a WORM state for a specified interval. For more information about time-based retention policies, see Time-based retention policies for immutable blob data.</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latin typeface="Segoe UI Light" pitchFamily="34" charset="0"/>
                <a:ea typeface="+mn-ea"/>
                <a:cs typeface="+mn-cs"/>
              </a:rPr>
              <a:t>You have three options for configuring a time-based retention policy for a blob version:</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latin typeface="Segoe UI Light" pitchFamily="34" charset="0"/>
                <a:ea typeface="+mn-ea"/>
                <a:cs typeface="+mn-cs"/>
              </a:rPr>
              <a:t>Option 1: You can configure a default policy on the storage account or container that applies to all objects in the account or container. Objects in the account or container will inherit the default policy unless you explicitly override it by configuring a policy on an individual blob version.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latin typeface="Segoe UI Light" pitchFamily="34" charset="0"/>
                <a:ea typeface="+mn-ea"/>
                <a:cs typeface="+mn-cs"/>
              </a:rPr>
              <a:t>Option 2: You can configure a policy on the current version of the blob. This policy can override a default policy configured on the storage account or container, if a default policy exists and it is unlocked. By default, any previous versions that are created after the policy is configured will inherit the policy on the current version of the blob.</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latin typeface="Segoe UI Light" pitchFamily="34" charset="0"/>
                <a:ea typeface="+mn-ea"/>
                <a:cs typeface="+mn-cs"/>
              </a:rPr>
              <a:t>Option 3: You can configure a policy on a previous version of a blob. This policy can override a default policy configured on the current version, if one exists and it is unlocked.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latin typeface="Segoe UI Light" pitchFamily="34" charset="0"/>
                <a:ea typeface="+mn-ea"/>
                <a:cs typeface="+mn-cs"/>
              </a:rPr>
              <a:t>To configure a time-based retention policy on the current version of a blob, follow these steps: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kern="1200" dirty="0">
              <a:solidFill>
                <a:schemeClr val="tx1"/>
              </a:solidFill>
              <a:effectLst/>
              <a:latin typeface="Segoe UI Light" pitchFamily="34" charset="0"/>
              <a:ea typeface="+mn-ea"/>
              <a:cs typeface="+mn-cs"/>
            </a:endParaRP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r>
              <a:rPr lang="en-US" sz="882" kern="1200" dirty="0">
                <a:solidFill>
                  <a:schemeClr val="tx1"/>
                </a:solidFill>
                <a:effectLst/>
                <a:latin typeface="Segoe UI Light" pitchFamily="34" charset="0"/>
                <a:ea typeface="+mn-ea"/>
                <a:cs typeface="+mn-cs"/>
              </a:rPr>
              <a:t>Navigate to the container that contains the target blob.</a:t>
            </a: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endParaRPr lang="en-US" sz="882" kern="1200" dirty="0">
              <a:solidFill>
                <a:schemeClr val="tx1"/>
              </a:solidFill>
              <a:effectLst/>
              <a:latin typeface="Segoe UI Light" pitchFamily="34" charset="0"/>
              <a:ea typeface="+mn-ea"/>
              <a:cs typeface="+mn-cs"/>
            </a:endParaRP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r>
              <a:rPr lang="en-US" sz="882" kern="1200" dirty="0">
                <a:solidFill>
                  <a:schemeClr val="tx1"/>
                </a:solidFill>
                <a:effectLst/>
                <a:latin typeface="Segoe UI Light" pitchFamily="34" charset="0"/>
                <a:ea typeface="+mn-ea"/>
                <a:cs typeface="+mn-cs"/>
              </a:rPr>
              <a:t>Select the More button to the right of the blob name and choose Access policy. If a time-based retention policy has already been configured for the previous version, it appears in the Access policy dialog.</a:t>
            </a: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endParaRPr lang="en-US" sz="882" kern="1200" dirty="0">
              <a:solidFill>
                <a:schemeClr val="tx1"/>
              </a:solidFill>
              <a:effectLst/>
              <a:latin typeface="Segoe UI Light" pitchFamily="34" charset="0"/>
              <a:ea typeface="+mn-ea"/>
              <a:cs typeface="+mn-cs"/>
            </a:endParaRP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r>
              <a:rPr lang="en-US" sz="882" kern="1200" dirty="0">
                <a:solidFill>
                  <a:schemeClr val="tx1"/>
                </a:solidFill>
                <a:effectLst/>
                <a:latin typeface="Segoe UI Light" pitchFamily="34" charset="0"/>
                <a:ea typeface="+mn-ea"/>
                <a:cs typeface="+mn-cs"/>
              </a:rPr>
              <a:t>In the Access policy dialog, under the Immutable blob versions section, choose Add policy.</a:t>
            </a: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endParaRPr lang="en-US" sz="882" kern="1200" dirty="0">
              <a:solidFill>
                <a:schemeClr val="tx1"/>
              </a:solidFill>
              <a:effectLst/>
              <a:latin typeface="Segoe UI Light" pitchFamily="34" charset="0"/>
              <a:ea typeface="+mn-ea"/>
              <a:cs typeface="+mn-cs"/>
            </a:endParaRP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r>
              <a:rPr lang="en-US" sz="882" kern="1200" dirty="0">
                <a:solidFill>
                  <a:schemeClr val="tx1"/>
                </a:solidFill>
                <a:effectLst/>
                <a:latin typeface="Segoe UI Light" pitchFamily="34" charset="0"/>
                <a:ea typeface="+mn-ea"/>
                <a:cs typeface="+mn-cs"/>
              </a:rPr>
              <a:t>Select Time-based retention policy and specify the retention interval.</a:t>
            </a: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endParaRPr lang="en-US" sz="882" kern="1200" dirty="0">
              <a:solidFill>
                <a:schemeClr val="tx1"/>
              </a:solidFill>
              <a:effectLst/>
              <a:latin typeface="Segoe UI Light" pitchFamily="34" charset="0"/>
              <a:ea typeface="+mn-ea"/>
              <a:cs typeface="+mn-cs"/>
            </a:endParaRP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r>
              <a:rPr lang="en-US" sz="882" kern="1200" dirty="0">
                <a:solidFill>
                  <a:schemeClr val="tx1"/>
                </a:solidFill>
                <a:effectLst/>
                <a:latin typeface="Segoe UI Light" pitchFamily="34" charset="0"/>
                <a:ea typeface="+mn-ea"/>
                <a:cs typeface="+mn-cs"/>
              </a:rPr>
              <a:t>Select OK to apply the policy to the current version of the blob.</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31708196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latin typeface="Segoe UI Light" pitchFamily="34" charset="0"/>
                <a:ea typeface="+mn-ea"/>
                <a:cs typeface="+mn-cs"/>
              </a:rPr>
              <a:t>A legal hold stores immutable data until the legal hold is explicitly cleared. To learn more about legal hold policies, see Legal holds for immutable blob data.</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latin typeface="Segoe UI Light" pitchFamily="34" charset="0"/>
                <a:ea typeface="+mn-ea"/>
                <a:cs typeface="+mn-cs"/>
              </a:rPr>
              <a:t>To configure a legal hold on a blob version, you must first enable version-level immutability support on the storage account or container.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kern="1200" dirty="0">
                <a:solidFill>
                  <a:schemeClr val="tx1"/>
                </a:solidFill>
                <a:effectLst/>
                <a:latin typeface="Segoe UI Light" pitchFamily="34" charset="0"/>
                <a:ea typeface="+mn-ea"/>
                <a:cs typeface="+mn-cs"/>
              </a:rPr>
              <a:t>To configure a legal hold on a blob version with the Azure portal, follow these steps:</a:t>
            </a: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endParaRPr lang="en-US" sz="882" kern="1200" dirty="0">
              <a:solidFill>
                <a:schemeClr val="tx1"/>
              </a:solidFill>
              <a:effectLst/>
              <a:latin typeface="Segoe UI Light" pitchFamily="34" charset="0"/>
              <a:ea typeface="+mn-ea"/>
              <a:cs typeface="+mn-cs"/>
            </a:endParaRP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r>
              <a:rPr lang="en-US" sz="882" kern="1200" dirty="0">
                <a:solidFill>
                  <a:schemeClr val="tx1"/>
                </a:solidFill>
                <a:effectLst/>
                <a:latin typeface="Segoe UI Light" pitchFamily="34" charset="0"/>
                <a:ea typeface="+mn-ea"/>
                <a:cs typeface="+mn-cs"/>
              </a:rPr>
              <a:t>Locate the target version, which may be the current version or a previous version of a blob. Select the More button and choose Access policy.</a:t>
            </a: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endParaRPr lang="en-US" sz="882" kern="1200" dirty="0">
              <a:solidFill>
                <a:schemeClr val="tx1"/>
              </a:solidFill>
              <a:effectLst/>
              <a:latin typeface="Segoe UI Light" pitchFamily="34" charset="0"/>
              <a:ea typeface="+mn-ea"/>
              <a:cs typeface="+mn-cs"/>
            </a:endParaRP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r>
              <a:rPr lang="en-US" sz="882" kern="1200" dirty="0">
                <a:solidFill>
                  <a:schemeClr val="tx1"/>
                </a:solidFill>
                <a:effectLst/>
                <a:latin typeface="Segoe UI Light" pitchFamily="34" charset="0"/>
                <a:ea typeface="+mn-ea"/>
                <a:cs typeface="+mn-cs"/>
              </a:rPr>
              <a:t>Under the Immutable blob versions section, select Add policy.</a:t>
            </a: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endParaRPr lang="en-US" sz="882" kern="1200" dirty="0">
              <a:solidFill>
                <a:schemeClr val="tx1"/>
              </a:solidFill>
              <a:effectLst/>
              <a:latin typeface="Segoe UI Light" pitchFamily="34" charset="0"/>
              <a:ea typeface="+mn-ea"/>
              <a:cs typeface="+mn-cs"/>
            </a:endParaRPr>
          </a:p>
          <a:p>
            <a:pPr marL="228600" marR="0" lvl="0" indent="-228600" algn="l" defTabSz="914367" rtl="0" eaLnBrk="1" fontAlgn="auto" latinLnBrk="0" hangingPunct="1">
              <a:lnSpc>
                <a:spcPct val="90000"/>
              </a:lnSpc>
              <a:spcBef>
                <a:spcPts val="0"/>
              </a:spcBef>
              <a:spcAft>
                <a:spcPts val="333"/>
              </a:spcAft>
              <a:buClrTx/>
              <a:buSzTx/>
              <a:buFont typeface="+mj-lt"/>
              <a:buAutoNum type="arabicPeriod"/>
              <a:tabLst/>
              <a:defRPr/>
            </a:pPr>
            <a:r>
              <a:rPr lang="en-US" sz="882" kern="1200" dirty="0">
                <a:solidFill>
                  <a:schemeClr val="tx1"/>
                </a:solidFill>
                <a:effectLst/>
                <a:latin typeface="Segoe UI Light" pitchFamily="34" charset="0"/>
                <a:ea typeface="+mn-ea"/>
                <a:cs typeface="+mn-cs"/>
              </a:rPr>
              <a:t>Choose Legal hold as the policy type and select OK to apply it.</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45</a:t>
            </a:fld>
            <a:endParaRPr lang="en-US" dirty="0"/>
          </a:p>
        </p:txBody>
      </p:sp>
    </p:spTree>
    <p:extLst>
      <p:ext uri="{BB962C8B-B14F-4D97-AF65-F5344CB8AC3E}">
        <p14:creationId xmlns:p14="http://schemas.microsoft.com/office/powerpoint/2010/main" val="32720226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Segoe UI Light"/>
                <a:cs typeface="Segoe UI Light"/>
              </a:rPr>
              <a:t>Overview of Azure Files identity-based authentication support for SMB access - </a:t>
            </a:r>
            <a:r>
              <a:rPr lang="en-US" sz="850" dirty="0">
                <a:latin typeface="Segoe UI Light"/>
                <a:cs typeface="Segoe UI Light"/>
                <a:hlinkClick r:id="rId3"/>
              </a:rPr>
              <a:t>https://docs.microsoft.com/en-us/azure/storage/files/storage-files-active-directory-overview</a:t>
            </a:r>
            <a:r>
              <a:rPr lang="en-US" sz="850" dirty="0">
                <a:latin typeface="Segoe UI Light"/>
                <a:cs typeface="Segoe UI Light"/>
              </a:rPr>
              <a:t> </a:t>
            </a:r>
            <a:endParaRPr lang="en-US" dirty="0"/>
          </a:p>
          <a:p>
            <a:endParaRPr lang="en-US" dirty="0"/>
          </a:p>
          <a:p>
            <a:pPr marL="228600" indent="-228600">
              <a:buAutoNum type="arabicPeriod"/>
            </a:pPr>
            <a:r>
              <a:rPr lang="en-US" b="0" i="0" dirty="0">
                <a:solidFill>
                  <a:srgbClr val="171717"/>
                </a:solidFill>
                <a:effectLst/>
                <a:latin typeface="Segoe UI" panose="020B0502040204020203" pitchFamily="34" charset="0"/>
              </a:rPr>
              <a:t>Before you can enable authentication on Azure file shares, you must first set up your domain environment. For Azure AD DS authentication, you should enable Azure AD Domain Services and domain join the VMs you plan to access file data from. Your domain-joined VM must reside in the same virtual network (VNET) as your Azure AD DS. Similarly, for on-premises AD DS authentication, you need to set up your domain controller and domain join your machines or VMs.</a:t>
            </a:r>
          </a:p>
          <a:p>
            <a:pPr marL="228600" indent="-228600">
              <a:buAutoNum type="arabicPeriod"/>
            </a:pPr>
            <a:r>
              <a:rPr lang="en-US" dirty="0"/>
              <a:t>When an identity associated with an application running on a VM attempts to access data in Azure file shares, the request is sent to Azure AD DS to authenticate the identity. </a:t>
            </a:r>
          </a:p>
          <a:p>
            <a:pPr marL="228600" indent="-228600">
              <a:buAutoNum type="arabicPeriod"/>
            </a:pPr>
            <a:r>
              <a:rPr lang="en-US" dirty="0"/>
              <a:t>If authentication is successful, Azure AD DS returns a Kerberos token.</a:t>
            </a:r>
          </a:p>
          <a:p>
            <a:pPr marL="228600" indent="-228600">
              <a:buAutoNum type="arabicPeriod"/>
            </a:pPr>
            <a:r>
              <a:rPr lang="en-US" dirty="0"/>
              <a:t>The application sends a request that includes the Kerberos token, and Azure file shares use that token to authorize the request. Azure file shares receive the token only and does not persist Azure AD DS credentials. </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46</a:t>
            </a:fld>
            <a:endParaRPr lang="en-US" dirty="0"/>
          </a:p>
        </p:txBody>
      </p:sp>
    </p:spTree>
    <p:extLst>
      <p:ext uri="{BB962C8B-B14F-4D97-AF65-F5344CB8AC3E}">
        <p14:creationId xmlns:p14="http://schemas.microsoft.com/office/powerpoint/2010/main" val="26653668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On-premises Active Directory Domain Services (AD DS)</a:t>
            </a:r>
          </a:p>
          <a:p>
            <a:endParaRPr lang="en-US" sz="850" dirty="0">
              <a:latin typeface="Segoe UI Light"/>
              <a:cs typeface="Segoe UI Light"/>
            </a:endParaRPr>
          </a:p>
          <a:p>
            <a:r>
              <a:rPr lang="en-US" sz="850" dirty="0">
                <a:latin typeface="Segoe UI Light"/>
                <a:cs typeface="Segoe UI Light"/>
              </a:rPr>
              <a:t>For on-premises AD DS authentication, you must set up your AD domain controllers and domain join your machines or VMs. You can host your domain controllers on Azure VMs or on-premises. Either way, your domain joined clients must have line of sight to the domain service, so they must be within the corporate network or virtual network (VNET) of your domain service.</a:t>
            </a:r>
          </a:p>
          <a:p>
            <a:endParaRPr lang="en-US" sz="850" dirty="0">
              <a:latin typeface="Segoe UI Light"/>
              <a:cs typeface="Segoe UI Light"/>
            </a:endParaRPr>
          </a:p>
          <a:p>
            <a:r>
              <a:rPr lang="en-US" sz="850" dirty="0">
                <a:latin typeface="Segoe UI Light"/>
                <a:cs typeface="Segoe UI Light"/>
              </a:rPr>
              <a:t>The following diagram depicts on-premises AD DS authentication to Azure file shares over SMB. The on-prem AD DS must be synced to Azure AD using Azure AD Connect sync. Only hybrid users that exist in both on-premises AD DS and Azure AD can be authenticated and authorized for Azure file share access. This is because the share level permission is configured against the identity represented in Azure AD where the directory/file level permission is enforced with that in AD DS. Make sure that you configure the permissions correctly against the same hybrid user.</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47</a:t>
            </a:fld>
            <a:endParaRPr lang="en-US" dirty="0"/>
          </a:p>
        </p:txBody>
      </p:sp>
    </p:spTree>
    <p:extLst>
      <p:ext uri="{BB962C8B-B14F-4D97-AF65-F5344CB8AC3E}">
        <p14:creationId xmlns:p14="http://schemas.microsoft.com/office/powerpoint/2010/main" val="25612549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Azure Active Directory Domain Services (Azure AD DS)</a:t>
            </a:r>
          </a:p>
          <a:p>
            <a:endParaRPr lang="en-US" sz="850" dirty="0">
              <a:latin typeface="Segoe UI Light"/>
              <a:cs typeface="Segoe UI Light"/>
            </a:endParaRPr>
          </a:p>
          <a:p>
            <a:r>
              <a:rPr lang="en-US" sz="850" dirty="0">
                <a:latin typeface="Segoe UI Light"/>
                <a:cs typeface="Segoe UI Light"/>
              </a:rPr>
              <a:t>Azure AD DS provides managed domain services such as domain join, group policies, LDAP, and Kerberos/ Windows New Technology LAN Manager (NTLM) authentication.  These services are fully compatible with Active Directory Domain Services. For more information, see Azure Active Directory Domain Services.</a:t>
            </a:r>
          </a:p>
          <a:p>
            <a:endParaRPr lang="en-US" sz="850" dirty="0">
              <a:latin typeface="Segoe UI Light"/>
              <a:cs typeface="Segoe UI Light"/>
            </a:endParaRPr>
          </a:p>
          <a:p>
            <a:r>
              <a:rPr lang="en-US" sz="850" dirty="0">
                <a:latin typeface="Segoe UI Light"/>
                <a:cs typeface="Segoe UI Light"/>
              </a:rPr>
              <a:t>For Azure AD DS authentication, you should enable Azure AD Domain Services and domain join the VMs you plan to access file data from. Your domain-joined VM must reside in the same virtual network (VNET) as your Azure AD DS.</a:t>
            </a:r>
          </a:p>
          <a:p>
            <a:endParaRPr lang="en-US" sz="850" dirty="0">
              <a:latin typeface="Segoe UI Light"/>
              <a:cs typeface="Segoe UI Light"/>
            </a:endParaRPr>
          </a:p>
          <a:p>
            <a:r>
              <a:rPr lang="en-US" sz="850" dirty="0">
                <a:latin typeface="Segoe UI Light"/>
                <a:cs typeface="Segoe UI Light"/>
              </a:rPr>
              <a:t>The following diagram represents the workflow for Azure AD DS authentication to Azure file shares over SMB. It follows a similar pattern to on-prem AD DS authentication to Azure file shares. </a:t>
            </a:r>
          </a:p>
          <a:p>
            <a:endParaRPr lang="en-US" sz="850" dirty="0">
              <a:latin typeface="Segoe UI Light"/>
              <a:cs typeface="Segoe UI Light"/>
            </a:endParaRPr>
          </a:p>
          <a:p>
            <a:r>
              <a:rPr lang="en-US" sz="850" dirty="0">
                <a:latin typeface="Segoe UI Light"/>
                <a:cs typeface="Segoe UI Light"/>
              </a:rPr>
              <a:t>There are two major differences:</a:t>
            </a:r>
          </a:p>
          <a:p>
            <a:pPr marL="228600" indent="-228600">
              <a:buFont typeface="+mj-lt"/>
              <a:buAutoNum type="arabicPeriod"/>
            </a:pPr>
            <a:r>
              <a:rPr lang="en-US" sz="850">
                <a:latin typeface="Segoe UI Light"/>
                <a:cs typeface="Segoe UI Light"/>
              </a:rPr>
              <a:t>First</a:t>
            </a:r>
            <a:r>
              <a:rPr lang="en-US" sz="850" dirty="0">
                <a:latin typeface="Segoe UI Light"/>
                <a:cs typeface="Segoe UI Light"/>
              </a:rPr>
              <a:t>, you don't need to create the identity in Azure AD DS to represent the storage account. This is performed by the enablement process in the background.</a:t>
            </a:r>
          </a:p>
          <a:p>
            <a:pPr marL="228600" indent="-228600">
              <a:buFont typeface="+mj-lt"/>
              <a:buAutoNum type="arabicPeriod"/>
            </a:pPr>
            <a:endParaRPr lang="en-US" sz="850" dirty="0">
              <a:latin typeface="Segoe UI Light"/>
              <a:cs typeface="Segoe UI Light"/>
            </a:endParaRPr>
          </a:p>
          <a:p>
            <a:pPr marL="228600" indent="-228600">
              <a:buFont typeface="+mj-lt"/>
              <a:buAutoNum type="arabicPeriod"/>
            </a:pPr>
            <a:r>
              <a:rPr lang="en-US" sz="850" dirty="0">
                <a:latin typeface="Segoe UI Light"/>
                <a:cs typeface="Segoe UI Light"/>
              </a:rPr>
              <a:t>Second, all users that exist in Azure AD can be authenticated and authorized. The user can be cloud only or hybrid. The sync from Azure AD to Azure AD DS is managed by the platform without requiring any user configuration. However, the client must be domain joined to Azure AD DS, it cannot be Azure AD joined or registered.</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48</a:t>
            </a:fld>
            <a:endParaRPr lang="en-US" dirty="0"/>
          </a:p>
        </p:txBody>
      </p:sp>
    </p:spTree>
    <p:extLst>
      <p:ext uri="{BB962C8B-B14F-4D97-AF65-F5344CB8AC3E}">
        <p14:creationId xmlns:p14="http://schemas.microsoft.com/office/powerpoint/2010/main" val="39944254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hlinkClick r:id="rId3"/>
              </a:rPr>
              <a:t>https://docs.microsoft.com/en-us/azure/storage/common/storage-require-secure-transfer</a:t>
            </a:r>
            <a:endParaRPr lang="en-AU" dirty="0"/>
          </a:p>
          <a:p>
            <a:endParaRPr lang="en-AU" dirty="0"/>
          </a:p>
          <a:p>
            <a:r>
              <a:rPr lang="en-GB" sz="882" b="0" i="0" kern="1200" dirty="0">
                <a:solidFill>
                  <a:schemeClr val="tx1"/>
                </a:solidFill>
                <a:effectLst/>
                <a:latin typeface="Segoe UI Light" pitchFamily="34" charset="0"/>
                <a:ea typeface="+mn-ea"/>
                <a:cs typeface="+mn-cs"/>
              </a:rPr>
              <a:t>Because Azure Storage doesn't support HTTPS for custom domain names, this option is not applied when you're using a custom domain name. And classic storage accounts are not supported.</a:t>
            </a:r>
          </a:p>
          <a:p>
            <a:endParaRPr lang="en-GB" sz="882" b="0" i="0" kern="1200" dirty="0">
              <a:solidFill>
                <a:schemeClr val="tx1"/>
              </a:solidFill>
              <a:effectLst/>
              <a:latin typeface="Segoe UI Light" pitchFamily="34" charset="0"/>
              <a:ea typeface="+mn-ea"/>
              <a:cs typeface="+mn-cs"/>
            </a:endParaRPr>
          </a:p>
          <a:p>
            <a:r>
              <a:rPr lang="en-US" dirty="0">
                <a:hlinkClick r:id="rId4"/>
              </a:rPr>
              <a:t>Tutorial: Access storage blobs using an Azure CDN custom domain over HTTPS | Microsoft Docs</a:t>
            </a:r>
            <a:endParaRPr lang="en-GB" sz="882" b="0" i="0"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49</a:t>
            </a:fld>
            <a:endParaRPr lang="en-US" dirty="0"/>
          </a:p>
        </p:txBody>
      </p:sp>
    </p:spTree>
    <p:extLst>
      <p:ext uri="{BB962C8B-B14F-4D97-AF65-F5344CB8AC3E}">
        <p14:creationId xmlns:p14="http://schemas.microsoft.com/office/powerpoint/2010/main" val="35785747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virtual classroom consider having the students join you in doing the demonstrations. Or you could have someone share their screen and be coached through the demonstration. Consider which demonstrations to provide given your student’s interests and the labs they will be assigned. </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50</a:t>
            </a:fld>
            <a:endParaRPr lang="en-US" dirty="0"/>
          </a:p>
        </p:txBody>
      </p:sp>
    </p:spTree>
    <p:extLst>
      <p:ext uri="{BB962C8B-B14F-4D97-AF65-F5344CB8AC3E}">
        <p14:creationId xmlns:p14="http://schemas.microsoft.com/office/powerpoint/2010/main" val="14429724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Azure Key Vault Cryptographic Keys – </a:t>
            </a:r>
            <a:r>
              <a:rPr lang="en-US" b="0" dirty="0"/>
              <a:t>Support multiple key types and algorithms and enables the use of software-protected and HSM-protected keys. </a:t>
            </a:r>
          </a:p>
          <a:p>
            <a:endParaRPr lang="en-US" b="0" dirty="0"/>
          </a:p>
          <a:p>
            <a:r>
              <a:rPr lang="en-US" b="0" dirty="0"/>
              <a:t>Azure Key Vault provides two types of resources to store and manage cryptographic keys. Vaults support software-protected and HSM-protected (Hardware Security Module) keys. Note: Managed HSMs only support HSM-protected keys.</a:t>
            </a:r>
          </a:p>
          <a:p>
            <a:endParaRPr lang="en-US" b="0" dirty="0"/>
          </a:p>
          <a:p>
            <a:pPr marL="228600" indent="-228600">
              <a:buFont typeface="+mj-lt"/>
              <a:buAutoNum type="arabicPeriod"/>
            </a:pPr>
            <a:r>
              <a:rPr lang="en-US" b="1" dirty="0"/>
              <a:t>Vaults</a:t>
            </a:r>
            <a:r>
              <a:rPr lang="en-US" b="0" dirty="0"/>
              <a:t> - Vaults provide a low-cost, easy to deploy, multi-tenant, zone-resilient (where available), highly available key management solution suitable for most common cloud application scenarios.</a:t>
            </a:r>
          </a:p>
          <a:p>
            <a:endParaRPr lang="en-US" b="0" dirty="0"/>
          </a:p>
          <a:p>
            <a:pPr marL="228600" indent="-228600">
              <a:buFont typeface="+mj-lt"/>
              <a:buAutoNum type="arabicPeriod" startAt="2"/>
            </a:pPr>
            <a:r>
              <a:rPr lang="en-US" b="1" dirty="0"/>
              <a:t>Managed HSMs </a:t>
            </a:r>
            <a:r>
              <a:rPr lang="en-US" b="0" dirty="0"/>
              <a:t>- Managed HSM provides single-tenant, zone-resilient (where available), highly available HSMs to store and manage your cryptographic keys. Most suitable for applications and usage scenarios that handle high value keys. Also helps to meet most stringent security, compliance, and regulatory requirements.</a:t>
            </a:r>
          </a:p>
          <a:p>
            <a:endParaRPr lang="en-US" b="0" dirty="0"/>
          </a:p>
          <a:p>
            <a:r>
              <a:rPr lang="en-US" b="0" dirty="0"/>
              <a:t>Cryptographic keys in Key Vault are represented as JSON Web Key [JWK] objects. The JavaScript Object Notation (JSON) and JavaScript Object Signing and Encryption (JOSE) specifications are:</a:t>
            </a:r>
          </a:p>
          <a:p>
            <a:endParaRPr lang="en-US" b="0" dirty="0"/>
          </a:p>
          <a:p>
            <a:pPr marL="171450" indent="-171450">
              <a:buFont typeface="Arial" panose="020B0604020202020204" pitchFamily="34" charset="0"/>
              <a:buChar char="•"/>
            </a:pPr>
            <a:r>
              <a:rPr lang="en-US" b="0" dirty="0"/>
              <a:t>JSON Web Key (JWK)</a:t>
            </a:r>
          </a:p>
          <a:p>
            <a:pPr marL="171450" indent="-171450">
              <a:buFont typeface="Arial" panose="020B0604020202020204" pitchFamily="34" charset="0"/>
              <a:buChar char="•"/>
            </a:pPr>
            <a:r>
              <a:rPr lang="en-US" b="0" dirty="0"/>
              <a:t>JSON Web Encryption (JWE)</a:t>
            </a:r>
          </a:p>
          <a:p>
            <a:pPr marL="171450" indent="-171450">
              <a:buFont typeface="Arial" panose="020B0604020202020204" pitchFamily="34" charset="0"/>
              <a:buChar char="•"/>
            </a:pPr>
            <a:r>
              <a:rPr lang="en-US" b="0" dirty="0"/>
              <a:t>JSON Web Algorithms (JWA)</a:t>
            </a:r>
          </a:p>
          <a:p>
            <a:pPr marL="171450" indent="-171450">
              <a:buFont typeface="Arial" panose="020B0604020202020204" pitchFamily="34" charset="0"/>
              <a:buChar char="•"/>
            </a:pPr>
            <a:r>
              <a:rPr lang="en-US" b="0" dirty="0"/>
              <a:t>JSON Web Signature (JWS)</a:t>
            </a:r>
          </a:p>
          <a:p>
            <a:endParaRPr lang="en-US" b="0" dirty="0"/>
          </a:p>
          <a:p>
            <a:r>
              <a:rPr lang="en-US" b="0" dirty="0"/>
              <a:t>The base JWK/JWA specifications are also extended to enable key types unique to the Azure Key Vault and Managed HSM implementations.</a:t>
            </a:r>
          </a:p>
          <a:p>
            <a:endParaRPr lang="en-US" b="0" dirty="0"/>
          </a:p>
          <a:p>
            <a:r>
              <a:rPr lang="en-US" b="0" dirty="0"/>
              <a:t>HSM-protected keys (also referred to as HSM-keys) are processed in an HSM (Hardware Security Module) and always remain HSM protection boundary.</a:t>
            </a:r>
          </a:p>
          <a:p>
            <a:endParaRPr lang="en-US" b="0" dirty="0"/>
          </a:p>
          <a:p>
            <a:pPr marL="171450" indent="-171450">
              <a:buFont typeface="Arial" panose="020B0604020202020204" pitchFamily="34" charset="0"/>
              <a:buChar char="•"/>
            </a:pPr>
            <a:r>
              <a:rPr lang="en-US" b="0" dirty="0"/>
              <a:t>Vaults use </a:t>
            </a:r>
            <a:r>
              <a:rPr lang="en-US" b="1" dirty="0"/>
              <a:t>FIPS 140-2 Level 2 </a:t>
            </a:r>
            <a:r>
              <a:rPr lang="en-US" b="0" dirty="0"/>
              <a:t>validated HSMs to protect HSM-keys in shared HSM backend infrastructure.</a:t>
            </a:r>
          </a:p>
          <a:p>
            <a:pPr marL="171450" indent="-171450">
              <a:buFont typeface="Arial" panose="020B0604020202020204" pitchFamily="34" charset="0"/>
              <a:buChar char="•"/>
            </a:pPr>
            <a:r>
              <a:rPr lang="en-US" b="0" dirty="0"/>
              <a:t>Managed HSM uses </a:t>
            </a:r>
            <a:r>
              <a:rPr lang="en-US" b="1" dirty="0"/>
              <a:t>FIPS 140-2 Level 3 </a:t>
            </a:r>
            <a:r>
              <a:rPr lang="en-US" b="0" dirty="0"/>
              <a:t>validated HSM modules to protect your keys. Each HSM pool is an isolated single-tenant instance with its own security domain providing complete cryptographic isolation from all other HSMs sharing the same hardware infrastructure.</a:t>
            </a:r>
          </a:p>
          <a:p>
            <a:endParaRPr lang="en-US" b="0" dirty="0"/>
          </a:p>
          <a:p>
            <a:r>
              <a:rPr lang="en-US" b="0" dirty="0"/>
              <a:t>These keys are protected in single-tenant HSM-pools. You can import an RSA, EC, and symmetric key, in soft form or by exporting from a supported HSM device. You can also generate keys in HSM pools. When you import HSM keys using the method described in the BYOK (bring your own key) specification, it enables secure transportation key material into Managed HSM pools.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30275550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00" dirty="0">
                <a:latin typeface="Segoe UI Semilight"/>
                <a:cs typeface="Segoe UI Semilight"/>
              </a:rPr>
              <a:t>For students who may be new to Azure or are struggling with the labs consider having them use their lab time going through the Learn modules instead.</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00" dirty="0">
              <a:latin typeface="Segoe UI Semilight"/>
              <a:cs typeface="Segoe UI Semilight"/>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dirty="0">
                <a:latin typeface="Segoe UI Semilight"/>
                <a:cs typeface="Segoe UI Semilight"/>
              </a:rPr>
              <a:t>(docs.microsoft.com/Learn)</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800" dirty="0">
                <a:latin typeface="Segoe UI Semilight"/>
                <a:cs typeface="Segoe UI Semilight"/>
              </a:rPr>
              <a:t>Core Cloud Services - Azure data storage options - https://docs.microsoft.com/en-us/learn/modules/intro-to-data-in-azure/</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800" dirty="0">
                <a:latin typeface="Segoe UI Semilight"/>
                <a:cs typeface="Segoe UI Semilight"/>
              </a:rPr>
              <a:t>Create an Azure Storage account - https://docs.microsoft.com/en-us/learn/modules/create-azure-storage-account/</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800" dirty="0">
                <a:latin typeface="Segoe UI Semilight"/>
                <a:cs typeface="Segoe UI Semilight"/>
              </a:rPr>
              <a:t>Store and share files in your application with Azure Files - https://docs.microsoft.com/en-us/learn/modules/store-and-share-with-azure-files/</a:t>
            </a:r>
          </a:p>
          <a:p>
            <a:pPr marL="171450" indent="-171450">
              <a:buFont typeface="Arial" panose="020B0604020202020204" pitchFamily="34" charset="0"/>
              <a:buChar char="•"/>
            </a:pPr>
            <a:r>
              <a:rPr lang="en-US" sz="800" b="0" dirty="0">
                <a:latin typeface="Segoe UI Light"/>
                <a:cs typeface="Segoe UI Light"/>
              </a:rPr>
              <a:t>Secure your Azure Storage account - https://docs.microsoft.com/en-us/learn/modules/secure-azure-storage-account/</a:t>
            </a:r>
          </a:p>
          <a:p>
            <a:pPr marL="171450" indent="-171450">
              <a:buFont typeface="Arial" panose="020B0604020202020204" pitchFamily="34" charset="0"/>
              <a:buChar char="•"/>
            </a:pPr>
            <a:r>
              <a:rPr lang="en-US" sz="800" b="0" dirty="0">
                <a:latin typeface="Segoe UI Light"/>
                <a:cs typeface="Segoe UI Light"/>
              </a:rPr>
              <a:t>Control access to Azure Storage with shared access signatures - https://docs.microsoft.com/en-us/learn/modules/control-access-to-azure-storage-with-sas/</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51</a:t>
            </a:fld>
            <a:endParaRPr lang="en-US" dirty="0"/>
          </a:p>
        </p:txBody>
      </p:sp>
    </p:spTree>
    <p:extLst>
      <p:ext uri="{BB962C8B-B14F-4D97-AF65-F5344CB8AC3E}">
        <p14:creationId xmlns:p14="http://schemas.microsoft.com/office/powerpoint/2010/main" val="49682793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the first lesson of this module, you will learn configuring security policies to manage data. </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52</a:t>
            </a:fld>
            <a:endParaRPr lang="en-US" dirty="0"/>
          </a:p>
        </p:txBody>
      </p:sp>
    </p:spTree>
    <p:extLst>
      <p:ext uri="{BB962C8B-B14F-4D97-AF65-F5344CB8AC3E}">
        <p14:creationId xmlns:p14="http://schemas.microsoft.com/office/powerpoint/2010/main" val="334883558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Segoe UI Light"/>
                <a:cs typeface="Segoe UI Light"/>
              </a:rPr>
              <a:t>Network Security – Firewall</a:t>
            </a:r>
            <a:endParaRPr lang="en-US" dirty="0"/>
          </a:p>
          <a:p>
            <a:r>
              <a:rPr lang="en-US" dirty="0"/>
              <a:t>Access Management – Database Authentication</a:t>
            </a:r>
          </a:p>
          <a:p>
            <a:r>
              <a:rPr lang="en-US" dirty="0"/>
              <a:t>Threat Protection – Database Auditing, Advanced Threat Protection</a:t>
            </a:r>
          </a:p>
          <a:p>
            <a:r>
              <a:rPr lang="en-US" dirty="0"/>
              <a:t>Information Protection – Always Encrypted, Transparent Data Encryption, Dynamic Data Masking</a:t>
            </a:r>
          </a:p>
          <a:p>
            <a:r>
              <a:rPr lang="en-US" dirty="0"/>
              <a:t>Security Management – Data Discovery and Classification, Vulnerability Assessment</a:t>
            </a:r>
          </a:p>
          <a:p>
            <a:endParaRPr lang="en-US" dirty="0"/>
          </a:p>
          <a:p>
            <a:pPr marL="0" marR="0">
              <a:lnSpc>
                <a:spcPct val="115000"/>
              </a:lnSpc>
              <a:spcBef>
                <a:spcPts val="2400"/>
              </a:spcBef>
              <a:spcAft>
                <a:spcPts val="0"/>
              </a:spcAft>
            </a:pPr>
            <a:r>
              <a:rPr lang="en-US" sz="1800" b="1" kern="0" dirty="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rPr>
              <a:t>Secure data and applications (20-25%)</a:t>
            </a:r>
          </a:p>
          <a:p>
            <a:pPr marL="0" marR="0">
              <a:lnSpc>
                <a:spcPct val="107000"/>
              </a:lnSpc>
              <a:spcBef>
                <a:spcPts val="200"/>
              </a:spcBef>
              <a:spcAft>
                <a:spcPts val="0"/>
              </a:spcAft>
            </a:pPr>
            <a:r>
              <a:rPr lang="en-US" sz="1800" b="1"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t>Configure security for databases</a:t>
            </a: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Enable database authentication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Enable database auditing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Azure SQL Database Advanced Threat Protection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Configure security for Azure SQL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Implement database encryption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tabLst>
                <a:tab pos="678180" algn="l"/>
              </a:tabLst>
            </a:pPr>
            <a:r>
              <a:rPr lang="en-US"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Implement Azure SQL Database Always Encrypted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53</a:t>
            </a:fld>
            <a:endParaRPr lang="en-US" dirty="0"/>
          </a:p>
        </p:txBody>
      </p:sp>
    </p:spTree>
    <p:extLst>
      <p:ext uri="{BB962C8B-B14F-4D97-AF65-F5344CB8AC3E}">
        <p14:creationId xmlns:p14="http://schemas.microsoft.com/office/powerpoint/2010/main" val="409281147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850" b="1" dirty="0">
                <a:latin typeface="Segoe UI Light"/>
                <a:cs typeface="Segoe UI Light"/>
              </a:rPr>
              <a:t>Authorizing database access to authenticated users to SQL Database and Azure Synapse Analytics using logins and user accounts - </a:t>
            </a:r>
            <a:r>
              <a:rPr lang="en-US" sz="850" dirty="0">
                <a:latin typeface="Segoe UI Light"/>
                <a:cs typeface="Segoe UI Light"/>
                <a:hlinkClick r:id="rId3"/>
              </a:rPr>
              <a:t>https://docs.microsoft.com/en-us/azure/sql-database/sql-database-manage-logins</a:t>
            </a:r>
            <a:endParaRPr lang="en-US" sz="850" dirty="0">
              <a:latin typeface="Segoe UI Light"/>
              <a:cs typeface="Segoe UI Light"/>
            </a:endParaRPr>
          </a:p>
          <a:p>
            <a:pPr>
              <a:defRPr/>
            </a:pPr>
            <a:endParaRPr lang="en-US" sz="850" b="1" dirty="0">
              <a:cs typeface="Segoe UI Light"/>
            </a:endParaRPr>
          </a:p>
          <a:p>
            <a:r>
              <a:rPr lang="en-US" sz="850" dirty="0">
                <a:latin typeface="Segoe UI Light"/>
                <a:cs typeface="Segoe UI Light"/>
              </a:rPr>
              <a:t>Point out </a:t>
            </a:r>
            <a:r>
              <a:rPr lang="en-US" sz="850" baseline="0" dirty="0">
                <a:latin typeface="Segoe UI Light"/>
                <a:cs typeface="Segoe UI Light"/>
              </a:rPr>
              <a:t>that </a:t>
            </a:r>
            <a:r>
              <a:rPr lang="en-US" sz="850" dirty="0">
                <a:latin typeface="Segoe UI Light"/>
                <a:cs typeface="Segoe UI Light"/>
              </a:rPr>
              <a:t>SQL Database supports two types of authentication.</a:t>
            </a:r>
          </a:p>
          <a:p>
            <a:endParaRPr lang="en-US" dirty="0"/>
          </a:p>
          <a:p>
            <a:r>
              <a:rPr lang="en-US" sz="850" dirty="0">
                <a:latin typeface="Segoe UI Light"/>
                <a:cs typeface="Segoe UI Light"/>
              </a:rPr>
              <a:t>SQL authentication uses a username and password. When creating the SQL Database server, it is necessary</a:t>
            </a:r>
            <a:r>
              <a:rPr lang="en-US" sz="850" baseline="0" dirty="0">
                <a:latin typeface="Segoe UI Light"/>
                <a:cs typeface="Segoe UI Light"/>
              </a:rPr>
              <a:t> to </a:t>
            </a:r>
            <a:r>
              <a:rPr lang="en-US" sz="850" dirty="0">
                <a:latin typeface="Segoe UI Light"/>
                <a:cs typeface="Segoe UI Light"/>
              </a:rPr>
              <a:t>specify a server admin login with a username and password. These credentials can be used to authenticate to any database on that server as the database owner.</a:t>
            </a:r>
          </a:p>
          <a:p>
            <a:endParaRPr lang="en-US" dirty="0"/>
          </a:p>
          <a:p>
            <a:r>
              <a:rPr lang="en-US" sz="850" dirty="0">
                <a:latin typeface="Segoe UI Light"/>
                <a:cs typeface="Segoe UI Light"/>
              </a:rPr>
              <a:t>Azure Active Directory (AD) authentication uses identities managed by Azure AD, and is supported for managed and integrated domains. In</a:t>
            </a:r>
            <a:r>
              <a:rPr lang="en-US" sz="850" baseline="0" dirty="0">
                <a:latin typeface="Segoe UI Light"/>
                <a:cs typeface="Segoe UI Light"/>
              </a:rPr>
              <a:t> order to </a:t>
            </a:r>
            <a:r>
              <a:rPr lang="en-US" sz="850" dirty="0">
                <a:latin typeface="Segoe UI Light"/>
                <a:cs typeface="Segoe UI Light"/>
              </a:rPr>
              <a:t>use Azure AD authentication, it is necessary to create another server admin called Azure AD admin. This admin is allowed to administer Azure AD users and groups, in addition to performing all operations that a regular server admin can. </a:t>
            </a:r>
            <a:endParaRPr lang="en-US" sz="850" dirty="0">
              <a:cs typeface="Segoe UI Light"/>
            </a:endParaRPr>
          </a:p>
          <a:p>
            <a:endParaRPr lang="en-US" dirty="0"/>
          </a:p>
          <a:p>
            <a:r>
              <a:rPr lang="en-US" sz="850" dirty="0">
                <a:latin typeface="Segoe UI Light"/>
                <a:cs typeface="Segoe UI Light"/>
              </a:rPr>
              <a:t>Regardless</a:t>
            </a:r>
            <a:r>
              <a:rPr lang="en-US" sz="850" baseline="0" dirty="0">
                <a:latin typeface="Segoe UI Light"/>
                <a:cs typeface="Segoe UI Light"/>
              </a:rPr>
              <a:t> of the authentication method, you can create two types of database users. More specifically, y</a:t>
            </a:r>
            <a:r>
              <a:rPr lang="en-US" sz="850" dirty="0">
                <a:latin typeface="Segoe UI Light"/>
                <a:cs typeface="Segoe UI Light"/>
              </a:rPr>
              <a:t>ou can create user accounts in the master database, and grant permissions in all databases on the server, or you can create them in the database itself.</a:t>
            </a:r>
            <a:r>
              <a:rPr lang="en-US" sz="850" baseline="0" dirty="0">
                <a:latin typeface="Segoe UI Light"/>
                <a:cs typeface="Segoe UI Light"/>
              </a:rPr>
              <a:t> The latter represent so </a:t>
            </a:r>
            <a:r>
              <a:rPr lang="en-US" sz="850" dirty="0">
                <a:latin typeface="Segoe UI Light"/>
                <a:cs typeface="Segoe UI Light"/>
              </a:rPr>
              <a:t>called contained database users. By using database</a:t>
            </a:r>
            <a:r>
              <a:rPr lang="en-US" sz="850" baseline="0" dirty="0">
                <a:latin typeface="Segoe UI Light"/>
                <a:cs typeface="Segoe UI Light"/>
              </a:rPr>
              <a:t> </a:t>
            </a:r>
            <a:r>
              <a:rPr lang="en-US" sz="850" dirty="0">
                <a:latin typeface="Segoe UI Light"/>
                <a:cs typeface="Segoe UI Light"/>
              </a:rPr>
              <a:t>contained users, you enhance database portability. </a:t>
            </a:r>
            <a:endParaRPr lang="en-US" sz="850" dirty="0">
              <a:cs typeface="Segoe UI Light"/>
            </a:endParaRPr>
          </a:p>
          <a:p>
            <a:endParaRPr lang="en-US" dirty="0"/>
          </a:p>
          <a:p>
            <a:r>
              <a:rPr lang="en-US" sz="850" dirty="0">
                <a:latin typeface="Segoe UI Light"/>
                <a:cs typeface="Segoe UI Light"/>
              </a:rPr>
              <a:t>Point</a:t>
            </a:r>
            <a:r>
              <a:rPr lang="en-US" sz="850" baseline="0" dirty="0">
                <a:latin typeface="Segoe UI Light"/>
                <a:cs typeface="Segoe UI Light"/>
              </a:rPr>
              <a:t> out that Azure Cosmos DB does not facilitate user-based authentication – but instead, uses hash message authentication code for authorization. Each request is hashed using the secret account key, and the subsequent base-64–encoded hash is sent with each call to Cosmos DB. To validate the request, the Cosmos DB service uses the correct secret key and properties to generate a hash. It then compares the value with the one in the request. If the two values match, the operation is authorized and the request is processed. If the values don’t match, an authorization failure occurs, and the request is rejected.</a:t>
            </a:r>
          </a:p>
          <a:p>
            <a:r>
              <a:rPr lang="en-US" sz="850" baseline="0" dirty="0">
                <a:latin typeface="Segoe UI Light"/>
                <a:cs typeface="Segoe UI Light"/>
              </a:rPr>
              <a:t>Customers can use either a master key, or a resource token to allow fine-grained access to a resource such as a document. Using the master key, it is possible to create user resources and permission resources per database. A resource token is associated with a permission in a database. It determines whether the user has access (read-write, read-only, or no access) to an application resource in the database such as container, documents, attachments, stored procedures, triggers, and User Defined Functions The resource token is then used during authentication to provide or deny access to the resource.</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p>
          <a:p>
            <a:r>
              <a:rPr lang="en-US" sz="850" dirty="0">
                <a:latin typeface="Segoe UI Light"/>
                <a:cs typeface="Segoe UI Light"/>
              </a:rPr>
              <a:t>Describe</a:t>
            </a:r>
            <a:r>
              <a:rPr lang="en-US" sz="850" baseline="0" dirty="0">
                <a:latin typeface="Segoe UI Light"/>
                <a:cs typeface="Segoe UI Light"/>
              </a:rPr>
              <a:t> the sequence of steps involved in enabling Azure AD authentication for Azure SQL Database. Point out that this example illustrates a hybrid scenario, but it is also possible to use Azure AD cloud identities. </a:t>
            </a:r>
            <a:r>
              <a:rPr lang="en-US" sz="850" dirty="0">
                <a:latin typeface="Segoe UI Light"/>
                <a:cs typeface="Segoe UI Light"/>
              </a:rPr>
              <a:t>Azure AD authentication</a:t>
            </a:r>
            <a:r>
              <a:rPr lang="en-US" sz="850" baseline="0" dirty="0">
                <a:latin typeface="Segoe UI Light"/>
                <a:cs typeface="Segoe UI Light"/>
              </a:rPr>
              <a:t> facilitates </a:t>
            </a:r>
            <a:r>
              <a:rPr lang="en-US" sz="850" dirty="0">
                <a:latin typeface="Segoe UI Light"/>
                <a:cs typeface="Segoe UI Light"/>
              </a:rPr>
              <a:t>centralized management</a:t>
            </a:r>
            <a:r>
              <a:rPr lang="en-US" sz="850" baseline="0" dirty="0">
                <a:latin typeface="Segoe UI Light"/>
                <a:cs typeface="Segoe UI Light"/>
              </a:rPr>
              <a:t> of</a:t>
            </a:r>
            <a:r>
              <a:rPr lang="en-US" sz="850" dirty="0">
                <a:latin typeface="Segoe UI Light"/>
                <a:cs typeface="Segoe UI Light"/>
              </a:rPr>
              <a:t> database users and simplifies permissions management. As the result, it becomes easier to stop the proliferation of user identities across database servers.</a:t>
            </a:r>
          </a:p>
          <a:p>
            <a:endParaRPr lang="en-US" dirty="0"/>
          </a:p>
          <a:p>
            <a:r>
              <a:rPr lang="en-US" sz="850" dirty="0">
                <a:latin typeface="Segoe UI Light"/>
                <a:cs typeface="Segoe UI Light"/>
              </a:rPr>
              <a:t>The following high-level steps explain how to configure and use Azure Active Directory authentication:</a:t>
            </a:r>
          </a:p>
          <a:p>
            <a:pPr marL="228600" indent="-228600">
              <a:buFont typeface="+mj-lt"/>
              <a:buAutoNum type="arabicPeriod"/>
            </a:pPr>
            <a:r>
              <a:rPr lang="en-US" sz="850" dirty="0">
                <a:latin typeface="Segoe UI Light"/>
                <a:cs typeface="Segoe UI Light"/>
              </a:rPr>
              <a:t>Create and populate Azure AD.</a:t>
            </a:r>
          </a:p>
          <a:p>
            <a:pPr marL="228600" indent="-228600">
              <a:buFont typeface="+mj-lt"/>
              <a:buAutoNum type="arabicPeriod"/>
            </a:pPr>
            <a:r>
              <a:rPr lang="en-US" sz="850" dirty="0">
                <a:latin typeface="Segoe UI Light"/>
                <a:cs typeface="Segoe UI Light"/>
              </a:rPr>
              <a:t>Optionally,</a:t>
            </a:r>
            <a:r>
              <a:rPr lang="en-US" sz="850" baseline="0" dirty="0">
                <a:latin typeface="Segoe UI Light"/>
                <a:cs typeface="Segoe UI Light"/>
              </a:rPr>
              <a:t> a</a:t>
            </a:r>
            <a:r>
              <a:rPr lang="en-US" sz="850" dirty="0">
                <a:latin typeface="Segoe UI Light"/>
                <a:cs typeface="Segoe UI Light"/>
              </a:rPr>
              <a:t>ssociate or change the Azure</a:t>
            </a:r>
            <a:r>
              <a:rPr lang="en-US" sz="850" baseline="0" dirty="0">
                <a:latin typeface="Segoe UI Light"/>
                <a:cs typeface="Segoe UI Light"/>
              </a:rPr>
              <a:t> AD tenant </a:t>
            </a:r>
            <a:r>
              <a:rPr lang="en-US" sz="850" dirty="0">
                <a:latin typeface="Segoe UI Light"/>
                <a:cs typeface="Segoe UI Light"/>
              </a:rPr>
              <a:t>associated with the target</a:t>
            </a:r>
            <a:r>
              <a:rPr lang="en-US" sz="850" baseline="0" dirty="0">
                <a:latin typeface="Segoe UI Light"/>
                <a:cs typeface="Segoe UI Light"/>
              </a:rPr>
              <a:t> </a:t>
            </a:r>
            <a:r>
              <a:rPr lang="en-US" sz="850" dirty="0">
                <a:latin typeface="Segoe UI Light"/>
                <a:cs typeface="Segoe UI Light"/>
              </a:rPr>
              <a:t>Azure Subscription.</a:t>
            </a:r>
          </a:p>
          <a:p>
            <a:pPr marL="228600" indent="-228600">
              <a:buFont typeface="+mj-lt"/>
              <a:buAutoNum type="arabicPeriod"/>
            </a:pPr>
            <a:r>
              <a:rPr lang="en-US" sz="850" dirty="0">
                <a:latin typeface="Segoe UI Light"/>
                <a:cs typeface="Segoe UI Light"/>
              </a:rPr>
              <a:t>Create an Azure AD administrator for the Azure SQL Database server, the Managed Instance, or the Azure SQL Data Warehouse.</a:t>
            </a:r>
          </a:p>
          <a:p>
            <a:pPr marL="228600" indent="-228600">
              <a:buFont typeface="+mj-lt"/>
              <a:buAutoNum type="arabicPeriod"/>
            </a:pPr>
            <a:r>
              <a:rPr lang="en-US" sz="850" dirty="0">
                <a:latin typeface="Segoe UI Light"/>
                <a:cs typeface="Segoe UI Light"/>
              </a:rPr>
              <a:t>Configure client computers.</a:t>
            </a:r>
          </a:p>
          <a:p>
            <a:pPr marL="228600" indent="-228600">
              <a:buFont typeface="+mj-lt"/>
              <a:buAutoNum type="arabicPeriod"/>
            </a:pPr>
            <a:r>
              <a:rPr lang="en-US" sz="850" dirty="0">
                <a:latin typeface="Segoe UI Light"/>
                <a:cs typeface="Segoe UI Light"/>
              </a:rPr>
              <a:t>Create contained database users mapped to Azure AD identities in the target database.</a:t>
            </a:r>
          </a:p>
          <a:p>
            <a:pPr marL="228600" indent="-228600">
              <a:buFont typeface="+mj-lt"/>
              <a:buAutoNum type="arabicPeriod"/>
            </a:pPr>
            <a:r>
              <a:rPr lang="en-US" sz="850" dirty="0">
                <a:latin typeface="Segoe UI Light"/>
                <a:cs typeface="Segoe UI Light"/>
              </a:rPr>
              <a:t>Connect to the database by using Azure AD identities.</a:t>
            </a:r>
          </a:p>
          <a:p>
            <a:endParaRPr lang="en-US" dirty="0"/>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54</a:t>
            </a:fld>
            <a:endParaRPr lang="en-US" dirty="0"/>
          </a:p>
        </p:txBody>
      </p:sp>
    </p:spTree>
    <p:extLst>
      <p:ext uri="{BB962C8B-B14F-4D97-AF65-F5344CB8AC3E}">
        <p14:creationId xmlns:p14="http://schemas.microsoft.com/office/powerpoint/2010/main" val="242184218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Azure SQL Database and Azure SQL Data Warehouse IP firewall rules - </a:t>
            </a:r>
            <a:r>
              <a:rPr lang="en-US" sz="850" dirty="0">
                <a:latin typeface="Segoe UI Light"/>
                <a:cs typeface="Segoe UI Light"/>
                <a:hlinkClick r:id="rId3"/>
              </a:rPr>
              <a:t>https://docs.microsoft.com/en-us/azure/sql-database/sql-database-firewall-configure</a:t>
            </a:r>
            <a:endParaRPr lang="en-US" sz="850" dirty="0">
              <a:latin typeface="Segoe UI Light"/>
              <a:cs typeface="Segoe UI Light"/>
            </a:endParaRPr>
          </a:p>
          <a:p>
            <a:endParaRPr lang="en-US" dirty="0">
              <a:cs typeface="Segoe UI Light" pitchFamily="34" charset="0"/>
            </a:endParaRPr>
          </a:p>
          <a:p>
            <a:r>
              <a:rPr lang="en-US" dirty="0"/>
              <a:t>Azure SQL Database and Azure SQL Data Warehouse provide a relational database service for Azure and other internet-based applications. To help protect data, firewalls prevent all access to your database server until customers explicitly specify which computers have permission. The firewall grants access to databases based on the originating IP address of each request. In addition to IP rules, the firewall also manages virtual network rules. Virtual network rules are based on virtual network service endpoints. </a:t>
            </a:r>
          </a:p>
          <a:p>
            <a:endParaRPr lang="en-US" dirty="0"/>
          </a:p>
          <a:p>
            <a:r>
              <a:rPr lang="en-US" dirty="0"/>
              <a:t>Explain that in order to selectively grant access to just one of the databases host</a:t>
            </a:r>
            <a:r>
              <a:rPr lang="en-US" baseline="0" dirty="0"/>
              <a:t>ed by the same </a:t>
            </a:r>
            <a:r>
              <a:rPr lang="en-US" dirty="0"/>
              <a:t>Azure SQL Database server, it is necessary to create a database-level rule for the required database. This involves specifying an IP address range for the database IP firewall rule that is beyond the IP address range specified in the server-level IP firewall rule, and ensuring that the IP address of the client falls in the range specified in the database-level rule.</a:t>
            </a:r>
          </a:p>
          <a:p>
            <a:endParaRPr lang="en-US" dirty="0"/>
          </a:p>
          <a:p>
            <a:r>
              <a:rPr lang="en-US" dirty="0"/>
              <a:t>Point out that</a:t>
            </a:r>
            <a:r>
              <a:rPr lang="en-US" baseline="0" dirty="0"/>
              <a:t> SQL Data Warehouse only supports server-level IP firewall rules, and not database-level IP firewall rules.</a:t>
            </a:r>
          </a:p>
          <a:p>
            <a:endParaRPr lang="en-US" baseline="0" dirty="0"/>
          </a:p>
          <a:p>
            <a:r>
              <a:rPr lang="en-US" baseline="0" dirty="0"/>
              <a:t>Note that </a:t>
            </a:r>
            <a:r>
              <a:rPr lang="en-US" sz="882" kern="1200" baseline="0" dirty="0">
                <a:solidFill>
                  <a:schemeClr val="tx1"/>
                </a:solidFill>
                <a:effectLst/>
                <a:latin typeface="Segoe UI Light" pitchFamily="34" charset="0"/>
                <a:ea typeface="+mn-ea"/>
                <a:cs typeface="+mn-cs"/>
              </a:rPr>
              <a:t>t</a:t>
            </a:r>
            <a:r>
              <a:rPr lang="en-US" sz="882" kern="1200" dirty="0">
                <a:solidFill>
                  <a:schemeClr val="tx1"/>
                </a:solidFill>
                <a:effectLst/>
                <a:latin typeface="Segoe UI Light" pitchFamily="34" charset="0"/>
                <a:ea typeface="+mn-ea"/>
                <a:cs typeface="+mn-cs"/>
              </a:rPr>
              <a:t>o allow applications from Azure to connect to your Azure SQL Database, Azure connections must be enabled. When an application from Azure attempts to connect to your database server, the firewall verifies that Azure connections are allowed. </a:t>
            </a:r>
          </a:p>
          <a:p>
            <a:endParaRPr lang="en-US" sz="882" kern="1200" dirty="0">
              <a:solidFill>
                <a:schemeClr val="tx1"/>
              </a:solidFill>
              <a:effectLst/>
              <a:latin typeface="Segoe UI Light" pitchFamily="34" charset="0"/>
              <a:ea typeface="+mn-ea"/>
              <a:cs typeface="+mn-cs"/>
            </a:endParaRPr>
          </a:p>
          <a:p>
            <a:r>
              <a:rPr lang="en-US" sz="882" kern="1200" dirty="0">
                <a:solidFill>
                  <a:schemeClr val="tx1"/>
                </a:solidFill>
                <a:effectLst/>
                <a:latin typeface="Segoe UI Light" pitchFamily="34" charset="0"/>
                <a:ea typeface="+mn-ea"/>
                <a:cs typeface="+mn-cs"/>
              </a:rPr>
              <a:t>Emphasize</a:t>
            </a:r>
            <a:r>
              <a:rPr lang="en-US" sz="882" kern="1200" baseline="0" dirty="0">
                <a:solidFill>
                  <a:schemeClr val="tx1"/>
                </a:solidFill>
                <a:effectLst/>
                <a:latin typeface="Segoe UI Light" pitchFamily="34" charset="0"/>
                <a:ea typeface="+mn-ea"/>
                <a:cs typeface="+mn-cs"/>
              </a:rPr>
              <a:t> that d</a:t>
            </a:r>
            <a:r>
              <a:rPr lang="en-US" sz="882" kern="1200" dirty="0">
                <a:solidFill>
                  <a:schemeClr val="tx1"/>
                </a:solidFill>
                <a:effectLst/>
                <a:latin typeface="Segoe UI Light" pitchFamily="34" charset="0"/>
                <a:ea typeface="+mn-ea"/>
                <a:cs typeface="+mn-cs"/>
              </a:rPr>
              <a:t>atabase-level IP firewall</a:t>
            </a:r>
            <a:r>
              <a:rPr lang="en-US" sz="882" b="1" kern="1200" dirty="0">
                <a:solidFill>
                  <a:schemeClr val="tx1"/>
                </a:solidFill>
                <a:effectLst/>
                <a:latin typeface="Segoe UI Light" pitchFamily="34" charset="0"/>
                <a:ea typeface="+mn-ea"/>
                <a:cs typeface="+mn-cs"/>
              </a:rPr>
              <a:t> </a:t>
            </a:r>
            <a:r>
              <a:rPr lang="en-US" sz="882" kern="1200" dirty="0">
                <a:solidFill>
                  <a:schemeClr val="tx1"/>
                </a:solidFill>
                <a:effectLst/>
                <a:latin typeface="Segoe UI Light" pitchFamily="34" charset="0"/>
                <a:ea typeface="+mn-ea"/>
                <a:cs typeface="+mn-cs"/>
              </a:rPr>
              <a:t>rules enable clients to access certain secure databases within the same SQL Database server,</a:t>
            </a:r>
            <a:r>
              <a:rPr lang="en-US" sz="882" kern="1200" baseline="0" dirty="0">
                <a:solidFill>
                  <a:schemeClr val="tx1"/>
                </a:solidFill>
                <a:effectLst/>
                <a:latin typeface="Segoe UI Light" pitchFamily="34" charset="0"/>
                <a:ea typeface="+mn-ea"/>
                <a:cs typeface="+mn-cs"/>
              </a:rPr>
              <a:t> however, such rules need to be created by </a:t>
            </a:r>
            <a:r>
              <a:rPr lang="en-US" sz="882" kern="1200" dirty="0">
                <a:solidFill>
                  <a:schemeClr val="tx1"/>
                </a:solidFill>
                <a:effectLst/>
                <a:latin typeface="Segoe UI Light" pitchFamily="34" charset="0"/>
                <a:ea typeface="+mn-ea"/>
                <a:cs typeface="+mn-cs"/>
              </a:rPr>
              <a:t>using Transact-SQL statements, after server-level firewall</a:t>
            </a:r>
            <a:r>
              <a:rPr lang="en-US" sz="882" kern="1200" baseline="0" dirty="0">
                <a:solidFill>
                  <a:schemeClr val="tx1"/>
                </a:solidFill>
                <a:effectLst/>
                <a:latin typeface="Segoe UI Light" pitchFamily="34" charset="0"/>
                <a:ea typeface="+mn-ea"/>
                <a:cs typeface="+mn-cs"/>
              </a:rPr>
              <a:t> have been configured.</a:t>
            </a:r>
          </a:p>
          <a:p>
            <a:endParaRPr lang="en-US" dirty="0"/>
          </a:p>
          <a:p>
            <a:r>
              <a:rPr lang="en-US" dirty="0"/>
              <a:t>When presenting this slide, demonstrate how to configure</a:t>
            </a:r>
            <a:r>
              <a:rPr lang="en-US" baseline="0" dirty="0"/>
              <a:t> a SQL Database server-level firewall rule from the Azure portal.</a:t>
            </a:r>
          </a:p>
          <a:p>
            <a:endParaRPr lang="en-US" baseline="0"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55</a:t>
            </a:fld>
            <a:endParaRPr lang="en-US" dirty="0"/>
          </a:p>
        </p:txBody>
      </p:sp>
    </p:spTree>
    <p:extLst>
      <p:ext uri="{BB962C8B-B14F-4D97-AF65-F5344CB8AC3E}">
        <p14:creationId xmlns:p14="http://schemas.microsoft.com/office/powerpoint/2010/main" val="259206608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Segoe UI Light"/>
                <a:cs typeface="Segoe UI Light"/>
              </a:rPr>
              <a:t>Azure SQL Auditing - </a:t>
            </a:r>
            <a:r>
              <a:rPr lang="en-US" sz="850" dirty="0">
                <a:latin typeface="Segoe UI Light"/>
                <a:cs typeface="Segoe UI Light"/>
                <a:hlinkClick r:id="rId3"/>
              </a:rPr>
              <a:t>https://docs.microsoft.com/en-us/azure/sql-database/sql-database-auditing</a:t>
            </a:r>
            <a:endParaRPr lang="en-US" sz="850" dirty="0">
              <a:latin typeface="Segoe UI Light"/>
              <a:cs typeface="Segoe UI Light"/>
            </a:endParaRPr>
          </a:p>
          <a:p>
            <a:endParaRPr lang="en-US" sz="850" dirty="0">
              <a:cs typeface="Segoe UI Light"/>
            </a:endParaRPr>
          </a:p>
          <a:p>
            <a:r>
              <a:rPr lang="en-US" sz="850" dirty="0">
                <a:latin typeface="Segoe UI Light"/>
                <a:cs typeface="Segoe UI Light"/>
              </a:rPr>
              <a:t>You can use SQL database auditing to</a:t>
            </a:r>
            <a:r>
              <a:rPr lang="en-US" sz="850" baseline="0" dirty="0">
                <a:latin typeface="Segoe UI Light"/>
                <a:cs typeface="Segoe UI Light"/>
              </a:rPr>
              <a:t> r</a:t>
            </a:r>
            <a:r>
              <a:rPr lang="en-US" sz="850" dirty="0">
                <a:latin typeface="Segoe UI Light"/>
                <a:cs typeface="Segoe UI Light"/>
              </a:rPr>
              <a:t>etain an audit trail of selected events</a:t>
            </a:r>
            <a:r>
              <a:rPr lang="en-US" sz="850" baseline="0" dirty="0">
                <a:latin typeface="Segoe UI Light"/>
                <a:cs typeface="Segoe UI Light"/>
              </a:rPr>
              <a:t>, including defining </a:t>
            </a:r>
            <a:r>
              <a:rPr lang="en-US" sz="850" dirty="0">
                <a:latin typeface="Segoe UI Light"/>
                <a:cs typeface="Segoe UI Light"/>
              </a:rPr>
              <a:t>categories of database actions to be audited</a:t>
            </a:r>
            <a:r>
              <a:rPr lang="en-US" sz="850" baseline="0" dirty="0">
                <a:latin typeface="Segoe UI Light"/>
                <a:cs typeface="Segoe UI Light"/>
              </a:rPr>
              <a:t>, r</a:t>
            </a:r>
            <a:r>
              <a:rPr lang="en-US" sz="850" dirty="0">
                <a:latin typeface="Segoe UI Light"/>
                <a:cs typeface="Segoe UI Light"/>
              </a:rPr>
              <a:t>eport on database activity, using preconfigured reports and a dashboard to get started quickly with activity and event reporting,</a:t>
            </a:r>
            <a:r>
              <a:rPr lang="en-US" sz="850" baseline="0" dirty="0">
                <a:latin typeface="Segoe UI Light"/>
                <a:cs typeface="Segoe UI Light"/>
              </a:rPr>
              <a:t> and a</a:t>
            </a:r>
            <a:r>
              <a:rPr lang="en-US" sz="850" dirty="0">
                <a:latin typeface="Segoe UI Light"/>
                <a:cs typeface="Segoe UI Light"/>
              </a:rPr>
              <a:t>nalyze reports</a:t>
            </a:r>
            <a:r>
              <a:rPr lang="en-US" sz="850" baseline="0" dirty="0">
                <a:latin typeface="Segoe UI Light"/>
                <a:cs typeface="Segoe UI Light"/>
              </a:rPr>
              <a:t> that help identifying </a:t>
            </a:r>
            <a:r>
              <a:rPr lang="en-US" sz="850" dirty="0">
                <a:latin typeface="Segoe UI Light"/>
                <a:cs typeface="Segoe UI Light"/>
              </a:rPr>
              <a:t>suspicious events, unusual activity, and trends.</a:t>
            </a:r>
          </a:p>
          <a:p>
            <a:endParaRPr lang="en-US" dirty="0"/>
          </a:p>
          <a:p>
            <a:r>
              <a:rPr lang="en-US" dirty="0"/>
              <a:t>You can define an auditing policy for a specific database, or as a default server policy. A server policy applies to all existing and newly created databases on the server.</a:t>
            </a:r>
          </a:p>
          <a:p>
            <a:r>
              <a:rPr lang="en-US" dirty="0"/>
              <a:t>If server blob auditing is enabled, it always applies to the database. The database will be audited regardless of the database auditing settings. Enabling blob auditing on the database or data warehouse—in addition to enabling it on the server—does not override or change any of the settings of the server blob auditing. Both audits will exist side by side.</a:t>
            </a:r>
          </a:p>
          <a:p>
            <a:endParaRPr lang="en-US" sz="850" dirty="0">
              <a:latin typeface="Segoe UI Light"/>
              <a:cs typeface="Segoe UI Light"/>
            </a:endParaRPr>
          </a:p>
          <a:p>
            <a:r>
              <a:rPr lang="en-US" dirty="0"/>
              <a:t>As a best practice, avoid enabling both server blob auditing and database blob auditing together, unless you want to use a different storage account or retention period for a specific database or unless you want to audit event types or categories for a specific database that differs from the rest of the databases on the server. For example, you might have table inserts that need to be audited but only for a specific database.</a:t>
            </a:r>
          </a:p>
          <a:p>
            <a:endParaRPr lang="en-US" sz="850" dirty="0">
              <a:latin typeface="Segoe UI Light"/>
              <a:cs typeface="Segoe UI Light"/>
            </a:endParaRPr>
          </a:p>
          <a:p>
            <a:r>
              <a:rPr lang="en-US" sz="850" dirty="0">
                <a:latin typeface="Segoe UI Light"/>
                <a:cs typeface="Segoe UI Light"/>
              </a:rPr>
              <a:t>Demonstrate how to enable database</a:t>
            </a:r>
            <a:r>
              <a:rPr lang="en-US" sz="850" baseline="0" dirty="0">
                <a:latin typeface="Segoe UI Light"/>
                <a:cs typeface="Segoe UI Light"/>
              </a:rPr>
              <a:t> auditing by using the Azure portal.</a:t>
            </a:r>
            <a:r>
              <a:rPr lang="en-US" sz="850" dirty="0">
                <a:latin typeface="Segoe UI Light"/>
                <a:cs typeface="Segoe UI Light"/>
              </a:rPr>
              <a:t> You need to use Azure PowerShell or REST API to customize audited events</a:t>
            </a:r>
          </a:p>
          <a:p>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56</a:t>
            </a:fld>
            <a:endParaRPr lang="en-US" dirty="0"/>
          </a:p>
        </p:txBody>
      </p:sp>
    </p:spTree>
    <p:extLst>
      <p:ext uri="{BB962C8B-B14F-4D97-AF65-F5344CB8AC3E}">
        <p14:creationId xmlns:p14="http://schemas.microsoft.com/office/powerpoint/2010/main" val="22964641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850" b="1" dirty="0">
                <a:latin typeface="Segoe UI Light"/>
                <a:cs typeface="Segoe UI Light"/>
              </a:rPr>
              <a:t>Data Discovery &amp; Classification for Azure SQL Database and Azure Synapse Analytics - </a:t>
            </a:r>
            <a:r>
              <a:rPr lang="en-US" sz="850" dirty="0">
                <a:latin typeface="Segoe UI Light"/>
                <a:cs typeface="Segoe UI Light"/>
                <a:hlinkClick r:id="rId3"/>
              </a:rPr>
              <a:t>https://docs.microsoft.com/en-us/azure/sql-database/sql-database-data-discovery-and-classification</a:t>
            </a:r>
            <a:endParaRPr lang="en-US" sz="850" dirty="0">
              <a:latin typeface="Segoe UI Light"/>
              <a:cs typeface="Segoe UI Light"/>
            </a:endParaRPr>
          </a:p>
          <a:p>
            <a:pPr>
              <a:defRPr/>
            </a:pPr>
            <a:endParaRPr lang="en-US" sz="850" b="1" dirty="0">
              <a:cs typeface="Segoe UI Light"/>
            </a:endParaRPr>
          </a:p>
          <a:p>
            <a:pPr>
              <a:defRPr/>
            </a:pPr>
            <a:r>
              <a:rPr lang="en-US" sz="850" kern="1200" dirty="0">
                <a:solidFill>
                  <a:schemeClr val="tx1"/>
                </a:solidFill>
                <a:effectLst/>
                <a:latin typeface="Segoe UI Light"/>
                <a:cs typeface="Segoe UI Light"/>
              </a:rPr>
              <a:t>Explain that classifying data and identifying data protection needs helps select the right cloud solution. Data classification enables organizations to find storage optimizations that might not be possible when all data is assigned the same value. Classifying stored data by sensitivity and business impact helps organizations determine the risks associated with the data. After data has been classified, organizations can manage their data in ways that reflect their internal value instead of treating all data the same way. Data classification can yield benefits such as compliance efficiencies, improved ways to manage the organization’s resources, and facilitation of migration to the cloud. Some data protection solutions—such as encryption, rights management, and data loss prevention—have moved to the cloud and can help mitigate cloud risks. However, organization must be sure to address data classification rules for data retention when moving to the cloud.</a:t>
            </a:r>
            <a:r>
              <a:rPr lang="en-US" sz="850" dirty="0">
                <a:latin typeface="Segoe UI Light"/>
                <a:cs typeface="Segoe UI Light"/>
              </a:rPr>
              <a:t> </a:t>
            </a:r>
            <a:endParaRPr lang="en-US" sz="850" kern="1200" dirty="0">
              <a:solidFill>
                <a:schemeClr val="tx1"/>
              </a:solidFill>
              <a:effectLst/>
              <a:latin typeface="Segoe UI Light" pitchFamily="34" charset="0"/>
              <a:cs typeface="Segoe UI Light"/>
            </a:endParaRPr>
          </a:p>
          <a:p>
            <a:pPr marL="0" marR="0" indent="0" algn="l" defTabSz="914367" rtl="0" eaLnBrk="1" fontAlgn="auto" latinLnBrk="0" hangingPunct="1">
              <a:lnSpc>
                <a:spcPct val="90000"/>
              </a:lnSpc>
              <a:spcBef>
                <a:spcPts val="0"/>
              </a:spcBef>
              <a:spcAft>
                <a:spcPts val="333"/>
              </a:spcAft>
              <a:buClrTx/>
              <a:buSzTx/>
              <a:buFontTx/>
              <a:buNone/>
              <a:tabLst/>
              <a:defRPr/>
            </a:pPr>
            <a:endParaRPr lang="en-US" sz="882" kern="1200" dirty="0">
              <a:solidFill>
                <a:schemeClr val="tx1"/>
              </a:solidFill>
              <a:effectLst/>
              <a:latin typeface="Segoe UI Light" pitchFamily="34" charset="0"/>
              <a:ea typeface="+mn-ea"/>
              <a:cs typeface="+mn-cs"/>
            </a:endParaRPr>
          </a:p>
          <a:p>
            <a:r>
              <a:rPr lang="en-US" dirty="0"/>
              <a:t>It</a:t>
            </a:r>
            <a:r>
              <a:rPr lang="en-US" baseline="0" dirty="0"/>
              <a:t> is important to note that data classification applies regardless of data state and data format and data state.</a:t>
            </a:r>
          </a:p>
          <a:p>
            <a:endParaRPr lang="en-US" baseline="0" dirty="0"/>
          </a:p>
          <a:p>
            <a:r>
              <a:rPr lang="en-US" sz="882" kern="1200" dirty="0">
                <a:solidFill>
                  <a:schemeClr val="tx1"/>
                </a:solidFill>
                <a:effectLst/>
                <a:latin typeface="Segoe UI Light" pitchFamily="34" charset="0"/>
                <a:ea typeface="+mn-ea"/>
                <a:cs typeface="+mn-cs"/>
              </a:rPr>
              <a:t>Data discovery and classification is part of the Advanced Data Security offering, which is a unified package for advanced Microsoft SQL Server security capabilities. It allows accessing and managing data discovery and classification via the central SQL Advanced Data Security portal. Data discovery and classification introduces a set of advanced services and SQL capabilities, forming a SQL Information Protection paradigm aimed at protecting the data, not just the database.</a:t>
            </a:r>
            <a:r>
              <a:rPr lang="en-US" sz="882" kern="1200" baseline="0" dirty="0">
                <a:solidFill>
                  <a:schemeClr val="tx1"/>
                </a:solidFill>
                <a:effectLst/>
                <a:latin typeface="Segoe UI Light" pitchFamily="34" charset="0"/>
                <a:ea typeface="+mn-ea"/>
                <a:cs typeface="+mn-cs"/>
              </a:rPr>
              <a:t> </a:t>
            </a:r>
          </a:p>
          <a:p>
            <a:endParaRPr lang="en-US" sz="882" kern="1200" baseline="0" dirty="0">
              <a:solidFill>
                <a:schemeClr val="tx1"/>
              </a:solidFill>
              <a:effectLst/>
              <a:latin typeface="Segoe UI Light" pitchFamily="34" charset="0"/>
              <a:ea typeface="+mn-ea"/>
              <a:cs typeface="+mn-cs"/>
            </a:endParaRPr>
          </a:p>
          <a:p>
            <a:r>
              <a:rPr lang="en-US" sz="882" kern="1200" baseline="0" dirty="0">
                <a:solidFill>
                  <a:schemeClr val="tx1"/>
                </a:solidFill>
                <a:effectLst/>
                <a:latin typeface="Segoe UI Light" pitchFamily="34" charset="0"/>
                <a:ea typeface="+mn-ea"/>
                <a:cs typeface="+mn-cs"/>
              </a:rPr>
              <a:t>These capabilities can be grouped in the several categories.</a:t>
            </a:r>
          </a:p>
          <a:p>
            <a:pPr lvl="0"/>
            <a:endParaRPr lang="en-US" sz="882" kern="1200" dirty="0">
              <a:solidFill>
                <a:schemeClr val="tx1"/>
              </a:solidFill>
              <a:effectLst/>
              <a:latin typeface="Segoe UI Light" pitchFamily="34" charset="0"/>
              <a:ea typeface="+mn-ea"/>
              <a:cs typeface="+mn-cs"/>
            </a:endParaRPr>
          </a:p>
          <a:p>
            <a:pPr lvl="0"/>
            <a:r>
              <a:rPr lang="en-US" sz="882" kern="1200" dirty="0">
                <a:solidFill>
                  <a:schemeClr val="tx1"/>
                </a:solidFill>
                <a:effectLst/>
                <a:latin typeface="Segoe UI Light" pitchFamily="34" charset="0"/>
                <a:ea typeface="+mn-ea"/>
                <a:cs typeface="+mn-cs"/>
              </a:rPr>
              <a:t>The first of them, involves discovery and recommendations. The classification engine scans a database and identifies columns containing potentially sensitive data. It then provides an easier way to review and apply the appropriate classification recommendations via the Azure portal.</a:t>
            </a:r>
          </a:p>
          <a:p>
            <a:pPr lvl="0"/>
            <a:endParaRPr lang="en-US" sz="882" kern="1200" dirty="0">
              <a:solidFill>
                <a:schemeClr val="tx1"/>
              </a:solidFill>
              <a:effectLst/>
              <a:latin typeface="Segoe UI Light" pitchFamily="34" charset="0"/>
              <a:ea typeface="+mn-ea"/>
              <a:cs typeface="+mn-cs"/>
            </a:endParaRPr>
          </a:p>
          <a:p>
            <a:pPr lvl="0"/>
            <a:r>
              <a:rPr lang="en-US" sz="882" kern="1200" dirty="0">
                <a:solidFill>
                  <a:schemeClr val="tx1"/>
                </a:solidFill>
                <a:effectLst/>
                <a:latin typeface="Segoe UI Light" pitchFamily="34" charset="0"/>
                <a:ea typeface="+mn-ea"/>
                <a:cs typeface="+mn-cs"/>
              </a:rPr>
              <a:t>The</a:t>
            </a:r>
            <a:r>
              <a:rPr lang="en-US" sz="882" kern="1200" baseline="0" dirty="0">
                <a:solidFill>
                  <a:schemeClr val="tx1"/>
                </a:solidFill>
                <a:effectLst/>
                <a:latin typeface="Segoe UI Light" pitchFamily="34" charset="0"/>
                <a:ea typeface="+mn-ea"/>
                <a:cs typeface="+mn-cs"/>
              </a:rPr>
              <a:t> second one concerns l</a:t>
            </a:r>
            <a:r>
              <a:rPr lang="en-US" sz="882" kern="1200" dirty="0">
                <a:solidFill>
                  <a:schemeClr val="tx1"/>
                </a:solidFill>
                <a:effectLst/>
                <a:latin typeface="Segoe UI Light" pitchFamily="34" charset="0"/>
                <a:ea typeface="+mn-ea"/>
                <a:cs typeface="+mn-cs"/>
              </a:rPr>
              <a:t>abeling. Sensitivity classification labels can be persistently tagged on columns using new classification metadata attributes introduced into the SQL Server Engine. This metadata can then be utilized for advanced sensitivity-based auditing and protection scenarios.</a:t>
            </a:r>
          </a:p>
          <a:p>
            <a:pPr lvl="0"/>
            <a:endParaRPr lang="en-US" sz="882" kern="1200" dirty="0">
              <a:solidFill>
                <a:schemeClr val="tx1"/>
              </a:solidFill>
              <a:effectLst/>
              <a:latin typeface="Segoe UI Light" pitchFamily="34" charset="0"/>
              <a:ea typeface="+mn-ea"/>
              <a:cs typeface="+mn-cs"/>
            </a:endParaRPr>
          </a:p>
          <a:p>
            <a:pPr lvl="0"/>
            <a:r>
              <a:rPr lang="en-US" sz="882" kern="1200" dirty="0">
                <a:solidFill>
                  <a:schemeClr val="tx1"/>
                </a:solidFill>
                <a:effectLst/>
                <a:latin typeface="Segoe UI Light" pitchFamily="34" charset="0"/>
                <a:ea typeface="+mn-ea"/>
                <a:cs typeface="+mn-cs"/>
              </a:rPr>
              <a:t>The third one applies to query result set sensitivity. The sensitivity of the query result set is calculated in real time for auditing purposes.</a:t>
            </a:r>
          </a:p>
          <a:p>
            <a:pPr lvl="0"/>
            <a:endParaRPr lang="en-US" sz="882" kern="1200" dirty="0">
              <a:solidFill>
                <a:schemeClr val="tx1"/>
              </a:solidFill>
              <a:effectLst/>
              <a:latin typeface="Segoe UI Light" pitchFamily="34" charset="0"/>
              <a:ea typeface="+mn-ea"/>
              <a:cs typeface="+mn-cs"/>
            </a:endParaRPr>
          </a:p>
          <a:p>
            <a:pPr lvl="0"/>
            <a:r>
              <a:rPr lang="en-US" sz="882" kern="1200" dirty="0">
                <a:solidFill>
                  <a:schemeClr val="tx1"/>
                </a:solidFill>
                <a:effectLst/>
                <a:latin typeface="Segoe UI Light" pitchFamily="34" charset="0"/>
                <a:ea typeface="+mn-ea"/>
                <a:cs typeface="+mn-cs"/>
              </a:rPr>
              <a:t>The last category</a:t>
            </a:r>
            <a:r>
              <a:rPr lang="en-US" sz="882" kern="1200" baseline="0" dirty="0">
                <a:solidFill>
                  <a:schemeClr val="tx1"/>
                </a:solidFill>
                <a:effectLst/>
                <a:latin typeface="Segoe UI Light" pitchFamily="34" charset="0"/>
                <a:ea typeface="+mn-ea"/>
                <a:cs typeface="+mn-cs"/>
              </a:rPr>
              <a:t> deals with v</a:t>
            </a:r>
            <a:r>
              <a:rPr lang="en-US" sz="882" kern="1200" dirty="0">
                <a:solidFill>
                  <a:schemeClr val="tx1"/>
                </a:solidFill>
                <a:effectLst/>
                <a:latin typeface="Segoe UI Light" pitchFamily="34" charset="0"/>
                <a:ea typeface="+mn-ea"/>
                <a:cs typeface="+mn-cs"/>
              </a:rPr>
              <a:t>isibility. It allows viewing the database classification state in a detailed dashboard in the Azure portal. Additionally, it provides the ability</a:t>
            </a:r>
            <a:r>
              <a:rPr lang="en-US" sz="882" kern="1200" baseline="0" dirty="0">
                <a:solidFill>
                  <a:schemeClr val="tx1"/>
                </a:solidFill>
                <a:effectLst/>
                <a:latin typeface="Segoe UI Light" pitchFamily="34" charset="0"/>
                <a:ea typeface="+mn-ea"/>
                <a:cs typeface="+mn-cs"/>
              </a:rPr>
              <a:t> </a:t>
            </a:r>
            <a:r>
              <a:rPr lang="en-US" sz="882" kern="1200" dirty="0">
                <a:solidFill>
                  <a:schemeClr val="tx1"/>
                </a:solidFill>
                <a:effectLst/>
                <a:latin typeface="Segoe UI Light" pitchFamily="34" charset="0"/>
                <a:ea typeface="+mn-ea"/>
                <a:cs typeface="+mn-cs"/>
              </a:rPr>
              <a:t>to download a report that can be used for compliance and auditing purposes.</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57</a:t>
            </a:fld>
            <a:endParaRPr lang="en-US" dirty="0"/>
          </a:p>
        </p:txBody>
      </p:sp>
    </p:spTree>
    <p:extLst>
      <p:ext uri="{BB962C8B-B14F-4D97-AF65-F5344CB8AC3E}">
        <p14:creationId xmlns:p14="http://schemas.microsoft.com/office/powerpoint/2010/main" val="255336987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Microsoft Defender for Cloud for SQL is a unified package for advanced SQL security capabilities. Microsoft Defender for Cloud is available for Azure SQL Database, Azure SQL Managed Instance, and Azure Synapse Analytics. It includes functionality for surfacing and mitigating potential database vulnerabilities, and detecting anomalous activities that could indicate a threat to your database. It provides a single go-to location for enabling and managing these capabilities.</a:t>
            </a:r>
          </a:p>
          <a:p>
            <a:endParaRPr lang="en-US" dirty="0"/>
          </a:p>
          <a:p>
            <a:r>
              <a:rPr lang="en-US" b="1" dirty="0"/>
              <a:t>What are the benefits of Microsoft Defender for Cloud for SQL?</a:t>
            </a:r>
          </a:p>
          <a:p>
            <a:r>
              <a:rPr lang="en-US" dirty="0"/>
              <a:t>Microsoft Defender for Cloud provides a set of advanced SQL security capabilities, including SQL Vulnerability Assessment and Advanced Threat Protection.</a:t>
            </a:r>
          </a:p>
          <a:p>
            <a:endParaRPr lang="en-US" dirty="0"/>
          </a:p>
          <a:p>
            <a:r>
              <a:rPr lang="en-US" dirty="0"/>
              <a:t>Vulnerability Assessment is an easy-to-configure service that can discover, track, and help you remediate potential database vulnerabilities. It provides visibility into your security state, and it includes actionable steps to resolve security issues and enhance your database fortifications.</a:t>
            </a:r>
          </a:p>
          <a:p>
            <a:r>
              <a:rPr lang="en-US" dirty="0"/>
              <a:t>Advanced Threat Protection detects anomalous activities indicating unusual and potentially harmful attempts to access or exploit your database. It continuously monitors your database for suspicious activities, and it provides immediate security alerts on potential vulnerabilities, Azure SQL injection attacks, and anomalous database access patterns. Advanced Threat Protection alerts provide details of the suspicious activity and recommend action on how to investigate and mitigate the threat.</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58</a:t>
            </a:fld>
            <a:endParaRPr lang="en-US" dirty="0"/>
          </a:p>
        </p:txBody>
      </p:sp>
    </p:spTree>
    <p:extLst>
      <p:ext uri="{BB962C8B-B14F-4D97-AF65-F5344CB8AC3E}">
        <p14:creationId xmlns:p14="http://schemas.microsoft.com/office/powerpoint/2010/main" val="15501908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SQL Vulnerability Assessment helps you identify database vulnerabilities - </a:t>
            </a:r>
            <a:r>
              <a:rPr lang="en-US" sz="1600" dirty="0">
                <a:latin typeface="Segoe UI Light"/>
                <a:cs typeface="Segoe UI Light"/>
                <a:hlinkClick r:id="rId3"/>
              </a:rPr>
              <a:t>https://docs.microsoft.com/en-us/azure/sql-database/sql-vulnerability-assessment</a:t>
            </a:r>
            <a:endParaRPr lang="en-US" dirty="0">
              <a:latin typeface="Segoe UI Light"/>
              <a:cs typeface="Segoe UI Light"/>
            </a:endParaRPr>
          </a:p>
          <a:p>
            <a:endParaRPr lang="en-US" sz="850" b="1" dirty="0">
              <a:cs typeface="Segoe UI Light"/>
            </a:endParaRPr>
          </a:p>
          <a:p>
            <a:r>
              <a:rPr lang="en-US" sz="850" dirty="0">
                <a:latin typeface="Segoe UI Light"/>
                <a:cs typeface="Segoe UI Light"/>
              </a:rPr>
              <a:t>Vulnerability assessment is an easy-to-configure service that can discover, track, and help you remediate potential database vulnerabilities. It provides visibility into your security state and includes actionable steps to resolve security issues and enhance your database fortifications.</a:t>
            </a:r>
          </a:p>
          <a:p>
            <a:endParaRPr lang="en-US" sz="850" dirty="0">
              <a:latin typeface="Segoe UI Light"/>
              <a:cs typeface="Segoe UI Light"/>
            </a:endParaRPr>
          </a:p>
          <a:p>
            <a:pPr marL="228600" indent="-228600">
              <a:buAutoNum type="arabicPeriod"/>
            </a:pPr>
            <a:r>
              <a:rPr lang="en-US" sz="850" dirty="0">
                <a:latin typeface="Segoe UI Light"/>
                <a:cs typeface="Segoe UI Light"/>
              </a:rPr>
              <a:t>Run a scan. The scan is lightweight and safe. It takes a few seconds to run and is entirely read-only. It doesn't make any changes to your database.</a:t>
            </a:r>
          </a:p>
          <a:p>
            <a:pPr marL="228600" indent="-228600">
              <a:buAutoNum type="arabicPeriod"/>
            </a:pPr>
            <a:r>
              <a:rPr lang="en-US" sz="850" dirty="0">
                <a:latin typeface="Segoe UI Light"/>
                <a:cs typeface="Segoe UI Light"/>
              </a:rPr>
              <a:t>View the report for issues organized by severity. </a:t>
            </a:r>
          </a:p>
          <a:p>
            <a:pPr marL="228600" indent="-228600">
              <a:buAutoNum type="arabicPeriod"/>
            </a:pPr>
            <a:r>
              <a:rPr lang="en-US" sz="850" dirty="0">
                <a:latin typeface="Segoe UI Light"/>
                <a:cs typeface="Segoe UI Light"/>
              </a:rPr>
              <a:t>Analyze the results and resolve issues. Drill down into each finding and what remediation actions are available. </a:t>
            </a:r>
          </a:p>
          <a:p>
            <a:pPr marL="228600" indent="-228600">
              <a:buAutoNum type="arabicPeriod"/>
            </a:pPr>
            <a:endParaRPr lang="en-US" sz="850" dirty="0">
              <a:latin typeface="Segoe UI Light"/>
              <a:cs typeface="Segoe UI Light"/>
            </a:endParaRPr>
          </a:p>
          <a:p>
            <a:r>
              <a:rPr lang="en-US" dirty="0"/>
              <a:t>You only need to turn on SQL Advanced Data Security once to enable Advanced Data Security features for all databases on your SQL Database server or managed instance. Enabling or managing Advanced Data Security settings requires belonging to the SQL security manager role, SQL database admin role, or SQL server admin role.</a:t>
            </a:r>
          </a:p>
          <a:p>
            <a:endParaRPr lang="en-US" sz="850" dirty="0">
              <a:latin typeface="Segoe UI Light"/>
              <a:cs typeface="Segoe UI Light"/>
            </a:endParaRPr>
          </a:p>
          <a:p>
            <a:pPr marL="228600" indent="-228600">
              <a:buAutoNum type="arabicPeriod"/>
            </a:pPr>
            <a:endParaRPr lang="en-US" sz="850" dirty="0">
              <a:latin typeface="Segoe UI Light"/>
              <a:cs typeface="Segoe UI Light"/>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59</a:t>
            </a:fld>
            <a:endParaRPr lang="en-US" dirty="0"/>
          </a:p>
        </p:txBody>
      </p:sp>
    </p:spTree>
    <p:extLst>
      <p:ext uri="{BB962C8B-B14F-4D97-AF65-F5344CB8AC3E}">
        <p14:creationId xmlns:p14="http://schemas.microsoft.com/office/powerpoint/2010/main" val="416892779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850" b="1" dirty="0">
                <a:latin typeface="Segoe UI Light"/>
                <a:cs typeface="Segoe UI Light"/>
              </a:rPr>
              <a:t>Azure SQL Database Advanced Threat Protection for single or pooled databases - </a:t>
            </a:r>
            <a:r>
              <a:rPr lang="en-AU" sz="800" dirty="0">
                <a:latin typeface="Segoe UI Light"/>
                <a:cs typeface="Segoe UI Light"/>
                <a:hlinkClick r:id="rId3"/>
              </a:rPr>
              <a:t>azure/sql-database/sql-database-threat-detection#azure-sql-database-threat-detection-alerts</a:t>
            </a:r>
            <a:endParaRPr lang="en-US" sz="850" dirty="0">
              <a:latin typeface="Segoe UI Light"/>
              <a:cs typeface="Segoe UI Light"/>
            </a:endParaRPr>
          </a:p>
          <a:p>
            <a:endParaRPr lang="en-US" sz="800" dirty="0">
              <a:latin typeface="Segoe UI Light"/>
              <a:cs typeface="Segoe UI Light"/>
            </a:endParaRPr>
          </a:p>
          <a:p>
            <a:r>
              <a:rPr lang="en-US" sz="800" dirty="0">
                <a:latin typeface="Segoe UI Light"/>
                <a:cs typeface="Segoe UI Light"/>
              </a:rPr>
              <a:t>Threat detection provides a new layer of security that enables customers to detect and respond to potential threats as they occur, by providing security alerts on anomalous activities. Users receive an alert for suspicious database activities, potential vulnerabilities, SQL injection attacks, and anomalous database access and queries patterns. Threat detection integrates alerts with Microsoft Defender for Cloud, which includes details of suspicious activity and provides recommendations regarding investigating and mitigating the threat. Threat detection makes it simple to address potential threats to the database without the need to be a security expert or manage advanced security monitoring systems. Threat detection is part of the advanced data security (ADS) offering, which is a unified package for advanced SQL security capabilities. Threat detection can be accessed and managed via the central SQL Advanced Data Security portal.</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60</a:t>
            </a:fld>
            <a:endParaRPr lang="en-US" dirty="0"/>
          </a:p>
        </p:txBody>
      </p:sp>
    </p:spTree>
    <p:extLst>
      <p:ext uri="{BB962C8B-B14F-4D97-AF65-F5344CB8AC3E}">
        <p14:creationId xmlns:p14="http://schemas.microsoft.com/office/powerpoint/2010/main" val="1886118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types and protection methods</a:t>
            </a:r>
          </a:p>
          <a:p>
            <a:endParaRPr lang="en-US" b="1" dirty="0"/>
          </a:p>
          <a:p>
            <a:r>
              <a:rPr lang="en-US" b="0" dirty="0"/>
              <a:t>Key Vault supports RSA and EC keys. Managed HSM supports RSA, EC, and symmetric keys.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344093313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850" b="1" dirty="0">
                <a:latin typeface="Segoe UI Light"/>
                <a:cs typeface="Segoe UI Light"/>
              </a:rPr>
              <a:t>Dynamic data masking for Azure SQL Database and Azure Synapse Analytics - </a:t>
            </a:r>
            <a:r>
              <a:rPr lang="en-AU" sz="850" dirty="0">
                <a:latin typeface="Segoe UI Light"/>
                <a:cs typeface="Segoe UI Light"/>
                <a:hlinkClick r:id="rId3"/>
              </a:rPr>
              <a:t>https://docs.microsoft.com/en-us/azure/sql-database/sql-database-dynamic-data-masking-get-started</a:t>
            </a:r>
            <a:endParaRPr lang="en-US" sz="850" dirty="0">
              <a:latin typeface="Segoe UI Light"/>
              <a:cs typeface="Segoe UI Light"/>
            </a:endParaRPr>
          </a:p>
          <a:p>
            <a:endParaRPr lang="en-AU" sz="850" b="1" dirty="0">
              <a:cs typeface="Segoe UI Light"/>
            </a:endParaRPr>
          </a:p>
          <a:p>
            <a:r>
              <a:rPr lang="en-GB" sz="850" b="0" i="0" kern="1200" dirty="0">
                <a:solidFill>
                  <a:schemeClr val="tx1"/>
                </a:solidFill>
                <a:effectLst/>
                <a:latin typeface="Segoe UI Light"/>
                <a:cs typeface="Segoe UI Light"/>
              </a:rPr>
              <a:t>SQL Database dynamic data masking limits sensitive data exposure by masking it to non-privileged users.</a:t>
            </a:r>
          </a:p>
          <a:p>
            <a:endParaRPr lang="en-GB" sz="850" dirty="0">
              <a:latin typeface="Segoe UI Light"/>
              <a:cs typeface="Segoe UI Light"/>
            </a:endParaRPr>
          </a:p>
          <a:p>
            <a:r>
              <a:rPr lang="en-GB" sz="882" b="0" i="0" kern="1200" dirty="0">
                <a:solidFill>
                  <a:schemeClr val="tx1"/>
                </a:solidFill>
                <a:effectLst/>
                <a:latin typeface="Segoe UI Light" pitchFamily="34" charset="0"/>
                <a:ea typeface="+mn-ea"/>
                <a:cs typeface="+mn-cs"/>
              </a:rPr>
              <a:t>Dynamic data masking helps prevent unauthorized access to sensitive data by enabling customers to designate how much of the sensitive data to reveal with minimal impact on the application layer. It’s a policy-based security feature that hides the sensitive data in the result set of a query over designated database fields, while the data in the database is not changed.</a:t>
            </a:r>
          </a:p>
          <a:p>
            <a:endParaRPr lang="en-GB" sz="850" dirty="0">
              <a:latin typeface="Segoe UI Light"/>
              <a:cs typeface="Segoe UI Light"/>
            </a:endParaRPr>
          </a:p>
          <a:p>
            <a:r>
              <a:rPr lang="en-GB" sz="882" b="0" i="0" kern="1200" dirty="0">
                <a:solidFill>
                  <a:schemeClr val="tx1"/>
                </a:solidFill>
                <a:effectLst/>
                <a:latin typeface="Segoe UI Light" pitchFamily="34" charset="0"/>
                <a:ea typeface="+mn-ea"/>
                <a:cs typeface="+mn-cs"/>
              </a:rPr>
              <a:t>For example, a service representative at a call </a:t>
            </a:r>
            <a:r>
              <a:rPr lang="en-US" sz="882" b="0" i="0" kern="1200" noProof="0" dirty="0">
                <a:solidFill>
                  <a:schemeClr val="tx1"/>
                </a:solidFill>
                <a:effectLst/>
                <a:latin typeface="Segoe UI Light" pitchFamily="34" charset="0"/>
                <a:ea typeface="+mn-ea"/>
                <a:cs typeface="+mn-cs"/>
              </a:rPr>
              <a:t>center</a:t>
            </a:r>
            <a:r>
              <a:rPr lang="en-GB" sz="882" b="0" i="0" kern="1200" dirty="0">
                <a:solidFill>
                  <a:schemeClr val="tx1"/>
                </a:solidFill>
                <a:effectLst/>
                <a:latin typeface="Segoe UI Light" pitchFamily="34" charset="0"/>
                <a:ea typeface="+mn-ea"/>
                <a:cs typeface="+mn-cs"/>
              </a:rPr>
              <a:t> may identify callers by several digits of their credit card number, but those data items should not be fully exposed to the service representative. A masking rule can be defined that masks all but the last four digits of any credit card number in the result set of any query. As another example, an appropriate data mask can be defined to protect personally identifiable information (PII) data, so that a developer can query production environments for troubleshooting purposes without violating compliance regulations.</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61</a:t>
            </a:fld>
            <a:endParaRPr lang="en-US" dirty="0"/>
          </a:p>
        </p:txBody>
      </p:sp>
    </p:spTree>
    <p:extLst>
      <p:ext uri="{BB962C8B-B14F-4D97-AF65-F5344CB8AC3E}">
        <p14:creationId xmlns:p14="http://schemas.microsoft.com/office/powerpoint/2010/main" val="80855583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850" b="1" dirty="0">
                <a:latin typeface="Segoe UI Light"/>
                <a:cs typeface="Segoe UI Light"/>
              </a:rPr>
              <a:t>Transparent data encryption for SQL Database and Azure Synapse - </a:t>
            </a:r>
            <a:r>
              <a:rPr lang="en-AU" sz="850" dirty="0">
                <a:latin typeface="Segoe UI Light"/>
                <a:cs typeface="Segoe UI Light"/>
                <a:hlinkClick r:id="rId3"/>
              </a:rPr>
              <a:t>https://docs.microsoft.com/en-us/azure/sql-database/transparent-data-encryption-azure-sql?tabs=azure-portal</a:t>
            </a:r>
            <a:endParaRPr lang="en-US" sz="850" dirty="0">
              <a:latin typeface="Segoe UI Light"/>
              <a:cs typeface="Segoe UI Light"/>
            </a:endParaRPr>
          </a:p>
          <a:p>
            <a:endParaRPr lang="en-GB" sz="850" b="1" dirty="0">
              <a:cs typeface="Segoe UI Light"/>
            </a:endParaRPr>
          </a:p>
          <a:p>
            <a:r>
              <a:rPr lang="en-GB" sz="882" b="0" i="0" kern="1200" dirty="0">
                <a:solidFill>
                  <a:schemeClr val="tx1"/>
                </a:solidFill>
                <a:effectLst/>
                <a:latin typeface="Segoe UI Light" pitchFamily="34" charset="0"/>
                <a:ea typeface="+mn-ea"/>
                <a:cs typeface="+mn-cs"/>
              </a:rPr>
              <a:t>Transparent data encryption (TDE) helps protect Azure SQL Database, Azure SQL Managed Instance, and Azure Data Warehouse against the threat of malicious offline activity by encrypting data at rest. It performs real-time encryption and decryption of the database, associated backups, and transaction log files at rest without requiring changes to the application. By default, TDE is enabled for all newly deployed Azure SQL databases. TDE cannot be used to encrypt the logical </a:t>
            </a:r>
            <a:r>
              <a:rPr lang="en-GB" sz="882" b="1" i="0" kern="1200" dirty="0">
                <a:solidFill>
                  <a:schemeClr val="tx1"/>
                </a:solidFill>
                <a:effectLst/>
                <a:latin typeface="Segoe UI Light" pitchFamily="34" charset="0"/>
                <a:ea typeface="+mn-ea"/>
                <a:cs typeface="+mn-cs"/>
              </a:rPr>
              <a:t>master</a:t>
            </a:r>
            <a:r>
              <a:rPr lang="en-GB" sz="882" b="0" i="0" kern="1200" dirty="0">
                <a:solidFill>
                  <a:schemeClr val="tx1"/>
                </a:solidFill>
                <a:effectLst/>
                <a:latin typeface="Segoe UI Light" pitchFamily="34" charset="0"/>
                <a:ea typeface="+mn-ea"/>
                <a:cs typeface="+mn-cs"/>
              </a:rPr>
              <a:t> database in SQL Database. The </a:t>
            </a:r>
            <a:r>
              <a:rPr lang="en-GB" sz="882" b="1" i="0" kern="1200" dirty="0">
                <a:solidFill>
                  <a:schemeClr val="tx1"/>
                </a:solidFill>
                <a:effectLst/>
                <a:latin typeface="Segoe UI Light" pitchFamily="34" charset="0"/>
                <a:ea typeface="+mn-ea"/>
                <a:cs typeface="+mn-cs"/>
              </a:rPr>
              <a:t>master</a:t>
            </a:r>
            <a:r>
              <a:rPr lang="en-GB" sz="882" b="0" i="0" kern="1200" dirty="0">
                <a:solidFill>
                  <a:schemeClr val="tx1"/>
                </a:solidFill>
                <a:effectLst/>
                <a:latin typeface="Segoe UI Light" pitchFamily="34" charset="0"/>
                <a:ea typeface="+mn-ea"/>
                <a:cs typeface="+mn-cs"/>
              </a:rPr>
              <a:t> database contains objects that are needed to perform the TDE operations on the user databases.</a:t>
            </a:r>
          </a:p>
          <a:p>
            <a:r>
              <a:rPr lang="en-GB" sz="882" b="0" i="0" kern="1200" dirty="0">
                <a:solidFill>
                  <a:schemeClr val="tx1"/>
                </a:solidFill>
                <a:effectLst/>
                <a:latin typeface="Segoe UI Light" pitchFamily="34" charset="0"/>
                <a:ea typeface="+mn-ea"/>
                <a:cs typeface="+mn-cs"/>
              </a:rPr>
              <a:t>TDE needs to be manually enabled for older databases of Azure SQL Database, Azure SQL Managed Instance, or Azure SQL Data Warehouse. Managed Instance databases created through restore inherit encryption status from the source database.</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10/18/2022 10:23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62</a:t>
            </a:fld>
            <a:endParaRPr lang="en-US" dirty="0"/>
          </a:p>
        </p:txBody>
      </p:sp>
    </p:spTree>
    <p:extLst>
      <p:ext uri="{BB962C8B-B14F-4D97-AF65-F5344CB8AC3E}">
        <p14:creationId xmlns:p14="http://schemas.microsoft.com/office/powerpoint/2010/main" val="179181550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900" dirty="0">
                <a:latin typeface="Segoe UI Light"/>
                <a:cs typeface="Segoe UI Light"/>
              </a:rPr>
              <a:t>Always Encrypted - </a:t>
            </a:r>
            <a:r>
              <a:rPr lang="en-US" dirty="0">
                <a:hlinkClick r:id="rId3"/>
              </a:rPr>
              <a:t>https://docs.microsoft.com/en-us/sql/relational-databases/security/encryption/always-encrypted-database-engine?view=sql-server-ver15</a:t>
            </a:r>
            <a:endParaRPr lang="en-US" sz="900" kern="1200" dirty="0">
              <a:effectLst/>
              <a:latin typeface="Segoe UI Light"/>
              <a:cs typeface="Segoe UI Light"/>
            </a:endParaRPr>
          </a:p>
          <a:p>
            <a:pPr>
              <a:defRPr/>
            </a:pPr>
            <a:endParaRPr lang="en-US" sz="850" dirty="0">
              <a:latin typeface="Segoe UI Light"/>
              <a:cs typeface="Segoe UI Light"/>
            </a:endParaRPr>
          </a:p>
          <a:p>
            <a:pPr marL="0" marR="0" indent="0" algn="l" defTabSz="914367" rtl="0" eaLnBrk="1" fontAlgn="auto" latinLnBrk="0" hangingPunct="1">
              <a:lnSpc>
                <a:spcPct val="90000"/>
              </a:lnSpc>
              <a:spcBef>
                <a:spcPts val="0"/>
              </a:spcBef>
              <a:spcAft>
                <a:spcPts val="333"/>
              </a:spcAft>
              <a:buClrTx/>
              <a:buSzTx/>
              <a:buFontTx/>
              <a:buNone/>
              <a:tabLst/>
              <a:defRPr/>
            </a:pPr>
            <a:r>
              <a:rPr lang="en-US" sz="900" kern="1200" dirty="0">
                <a:effectLst/>
                <a:latin typeface="Segoe UI Light"/>
                <a:cs typeface="Segoe UI Light"/>
              </a:rPr>
              <a:t>Always Encrypted is a data encryption technology in Azure SQL Database and SQL Server that helps protect sensitive data at rest on the server, during movement between client and server, and while the data is in use. Always Encrypted ensures that sensitive data never appears as plaintext inside the database system. After you configure data encryption, only client applications or app servers that have access to the keys can access plaintext data. </a:t>
            </a:r>
            <a:r>
              <a:rPr lang="en-US" sz="2000" b="0" i="0" dirty="0">
                <a:solidFill>
                  <a:srgbClr val="171717"/>
                </a:solidFill>
                <a:effectLst/>
                <a:latin typeface="Segoe UI" panose="020B0502040204020203" pitchFamily="34" charset="0"/>
              </a:rPr>
              <a:t>Always Encrypted uses the </a:t>
            </a:r>
            <a:r>
              <a:rPr lang="en-US" sz="2000" b="1" i="0" dirty="0">
                <a:solidFill>
                  <a:srgbClr val="171717"/>
                </a:solidFill>
                <a:effectLst/>
                <a:latin typeface="Segoe UI" panose="020B0502040204020203" pitchFamily="34" charset="0"/>
              </a:rPr>
              <a:t>AEAD_AES_256_CBC_HMAC_SHA_256</a:t>
            </a:r>
            <a:r>
              <a:rPr lang="en-US" sz="2000" b="0" i="0" dirty="0">
                <a:solidFill>
                  <a:srgbClr val="171717"/>
                </a:solidFill>
                <a:effectLst/>
                <a:latin typeface="Segoe UI" panose="020B0502040204020203" pitchFamily="34" charset="0"/>
              </a:rPr>
              <a:t> algorithm to encrypt data in the database.</a:t>
            </a:r>
            <a:endParaRPr lang="en-US" sz="900" kern="1200" dirty="0">
              <a:effectLst/>
              <a:latin typeface="Segoe UI Light"/>
              <a:cs typeface="Segoe UI Light"/>
            </a:endParaRPr>
          </a:p>
          <a:p>
            <a:endParaRPr lang="en-US" dirty="0"/>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63</a:t>
            </a:fld>
            <a:endParaRPr lang="en-US" dirty="0"/>
          </a:p>
        </p:txBody>
      </p:sp>
    </p:spTree>
    <p:extLst>
      <p:ext uri="{BB962C8B-B14F-4D97-AF65-F5344CB8AC3E}">
        <p14:creationId xmlns:p14="http://schemas.microsoft.com/office/powerpoint/2010/main" val="184663051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Always Encrypted: Protect sensitive data and store encryption keys in the Windows certificate store - </a:t>
            </a:r>
            <a:r>
              <a:rPr lang="en-US" dirty="0">
                <a:hlinkClick r:id="rId3"/>
              </a:rPr>
              <a:t>https://docs.microsoft.com/en-us/azure/sql-database/sql-database-always-encrypted?view=sql-server-ver15</a:t>
            </a:r>
            <a:endParaRPr lang="en-US" dirty="0"/>
          </a:p>
          <a:p>
            <a:endParaRPr lang="en-US" dirty="0">
              <a:cs typeface="Segoe UI Light" pitchFamily="34" charset="0"/>
            </a:endParaRPr>
          </a:p>
          <a:p>
            <a:pPr marL="228600" indent="-228600">
              <a:buAutoNum type="arabicPeriod"/>
            </a:pPr>
            <a:r>
              <a:rPr lang="en-US" dirty="0"/>
              <a:t>Identity the database table and the sensitive data columns that need to be encrypted. In this case, SSN. In SQL Server Management Studio view the table and select Encrypt Columns. This will launch the Always Encrypted wizard. </a:t>
            </a:r>
          </a:p>
          <a:p>
            <a:pPr marL="228600" indent="-228600">
              <a:buAutoNum type="arabicPeriod"/>
            </a:pPr>
            <a:r>
              <a:rPr lang="en-US" dirty="0"/>
              <a:t>Select the columns you need encrypted. </a:t>
            </a:r>
          </a:p>
          <a:p>
            <a:pPr marL="228600" indent="-228600">
              <a:buAutoNum type="arabicPeriod"/>
            </a:pPr>
            <a:r>
              <a:rPr lang="en-US" dirty="0"/>
              <a:t>Select the Encryption Type. There are two types: Deterministic and Randomized. </a:t>
            </a:r>
            <a:r>
              <a:rPr lang="en-US" b="0" i="0" dirty="0">
                <a:solidFill>
                  <a:srgbClr val="171717"/>
                </a:solidFill>
                <a:effectLst/>
                <a:latin typeface="Segoe UI" panose="020B0502040204020203" pitchFamily="34" charset="0"/>
              </a:rPr>
              <a:t>Deterministic encryption always generates the same encrypted value for any given plain text value. Randomized encryption uses a method that encrypts data in a less predictable manner. </a:t>
            </a:r>
          </a:p>
          <a:p>
            <a:pPr marL="228600" indent="-228600">
              <a:buAutoNum type="arabicPeriod"/>
            </a:pPr>
            <a:r>
              <a:rPr lang="en-US" b="0" i="0" dirty="0">
                <a:solidFill>
                  <a:srgbClr val="171717"/>
                </a:solidFill>
                <a:effectLst/>
                <a:latin typeface="Segoe UI" panose="020B0502040204020203" pitchFamily="34" charset="0"/>
              </a:rPr>
              <a:t>The Encryption Key can be autogenerated by the wizard. The key can be the same or different for each encrypted column. </a:t>
            </a:r>
          </a:p>
          <a:p>
            <a:pPr marL="228600" indent="-228600">
              <a:buAutoNum type="arabicPeriod"/>
            </a:pPr>
            <a:r>
              <a:rPr lang="en-US" b="0" i="0" dirty="0">
                <a:solidFill>
                  <a:srgbClr val="171717"/>
                </a:solidFill>
                <a:effectLst/>
                <a:latin typeface="Segoe UI" panose="020B0502040204020203" pitchFamily="34" charset="0"/>
              </a:rPr>
              <a:t>The Master Key that encrypts the column master keys can also be autogenerated. It can be stored in the Windows certificate store or the Azure Key Vault. </a:t>
            </a:r>
            <a:endParaRPr lang="en-US" dirty="0"/>
          </a:p>
          <a:p>
            <a:pPr marL="0" indent="0">
              <a:buNone/>
            </a:pPr>
            <a:r>
              <a:rPr lang="en-US" dirty="0"/>
              <a:t>SMSS is not the only tool you can also use T-SQL and PowerShell. </a:t>
            </a:r>
          </a:p>
          <a:p>
            <a:pPr marL="228600" indent="-228600">
              <a:buAutoNum type="arabicPeriod"/>
            </a:pP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64</a:t>
            </a:fld>
            <a:endParaRPr lang="en-US" dirty="0"/>
          </a:p>
        </p:txBody>
      </p:sp>
    </p:spTree>
    <p:extLst>
      <p:ext uri="{BB962C8B-B14F-4D97-AF65-F5344CB8AC3E}">
        <p14:creationId xmlns:p14="http://schemas.microsoft.com/office/powerpoint/2010/main" val="357570688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virtual classroom consider having the students join you in doing the demonstrations. Or you could have someone share their screen and be coached through the demonstration. Consider which demonstrations to provide given your student’s interests and the labs they will be assigned. </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65</a:t>
            </a:fld>
            <a:endParaRPr lang="en-US" dirty="0"/>
          </a:p>
        </p:txBody>
      </p:sp>
    </p:spTree>
    <p:extLst>
      <p:ext uri="{BB962C8B-B14F-4D97-AF65-F5344CB8AC3E}">
        <p14:creationId xmlns:p14="http://schemas.microsoft.com/office/powerpoint/2010/main" val="58894212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latin typeface="Segoe UI Semilight"/>
                <a:cs typeface="Segoe UI Semilight"/>
              </a:rPr>
              <a:t>For students who may be new to Azure or are struggling with the labs consider having them use their lab time going through the Learn modules instead.</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dirty="0">
              <a:latin typeface="Segoe UI Semilight"/>
              <a:cs typeface="Segoe UI Semilight"/>
            </a:endParaRP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sz="900" dirty="0">
                <a:latin typeface="Segoe UI Semilight"/>
                <a:cs typeface="Segoe UI Semilight"/>
              </a:rPr>
              <a:t>(docs.microsoft.com/Learn)</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b="0" kern="1200" dirty="0">
                <a:solidFill>
                  <a:schemeClr val="tx1"/>
                </a:solidFill>
                <a:latin typeface="Segoe UI Light"/>
                <a:ea typeface="+mn-ea"/>
                <a:cs typeface="Segoe UI Light"/>
              </a:rPr>
              <a:t>Provision an Azure SQL database to store application data - https://docs.microsoft.com/en-us/learn/modules/provision-azure-sql-db/</a:t>
            </a:r>
          </a:p>
          <a:p>
            <a:pPr marL="171450" indent="-171450">
              <a:buFont typeface="Arial" panose="020B0604020202020204" pitchFamily="34" charset="0"/>
              <a:buChar char="•"/>
            </a:pPr>
            <a:r>
              <a:rPr lang="en-US" sz="900" b="0" dirty="0">
                <a:latin typeface="Segoe UI Light"/>
                <a:cs typeface="Segoe UI Light"/>
              </a:rPr>
              <a:t>Secure your Azure SQL Database - https://docs.microsoft.com/en-us/learn/modules/secure-your-azure-sql-database/</a:t>
            </a:r>
          </a:p>
          <a:p>
            <a:pPr marL="171450" indent="-171450">
              <a:buFont typeface="Arial" panose="020B0604020202020204" pitchFamily="34" charset="0"/>
              <a:buChar char="•"/>
            </a:pPr>
            <a:r>
              <a:rPr lang="en-US" sz="900" b="0" dirty="0">
                <a:latin typeface="Segoe UI Light"/>
                <a:cs typeface="Segoe UI Light"/>
              </a:rPr>
              <a:t>Configure security policies to manage data - https://docs.microsoft.com/en-us/learn/modules/configure-security-policies-to-manage-data/</a:t>
            </a:r>
          </a:p>
          <a:p>
            <a:pPr marL="171450" indent="-171450">
              <a:buFont typeface="Arial" panose="020B0604020202020204" pitchFamily="34" charset="0"/>
              <a:buChar char="•"/>
            </a:pPr>
            <a:r>
              <a:rPr lang="en-US" sz="900" b="0" dirty="0">
                <a:latin typeface="Segoe UI Light"/>
                <a:cs typeface="Segoe UI Light"/>
              </a:rPr>
              <a:t>Migrate your relational data stored in SQL Server to Azure SQL Database - https://docs.microsoft.com/en-us/learn/modules/migrate-sql-server-relational-data/</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66</a:t>
            </a:fld>
            <a:endParaRPr lang="en-US" dirty="0"/>
          </a:p>
        </p:txBody>
      </p:sp>
    </p:spTree>
    <p:extLst>
      <p:ext uri="{BB962C8B-B14F-4D97-AF65-F5344CB8AC3E}">
        <p14:creationId xmlns:p14="http://schemas.microsoft.com/office/powerpoint/2010/main" val="340499895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effectLst/>
                <a:latin typeface="Segoe UI" panose="020B0502040204020203" pitchFamily="34" charset="0"/>
              </a:rPr>
              <a:t>Lab scenario</a:t>
            </a:r>
          </a:p>
          <a:p>
            <a:pPr algn="l"/>
            <a:endParaRPr lang="en-US" b="1" i="0" dirty="0">
              <a:effectLst/>
              <a:latin typeface="Segoe UI" panose="020B0502040204020203" pitchFamily="34" charset="0"/>
            </a:endParaRPr>
          </a:p>
          <a:p>
            <a:pPr algn="l"/>
            <a:r>
              <a:rPr lang="en-US" b="0" i="0" dirty="0">
                <a:effectLst/>
                <a:latin typeface="Segoe UI" panose="020B0502040204020203" pitchFamily="34" charset="0"/>
              </a:rPr>
              <a:t>You have been asked to create a proof of concept application that makes use of the Azure SQL Database support for Always Encrypted functionality. All of the secrets and keys used in this scenario should be stored in the key vault. The application should be registered in Azure Active Directory (Azure AD) in order to enhance its security posture. To accomplish these objectives, the proof of concept should include:</a:t>
            </a:r>
          </a:p>
          <a:p>
            <a:pPr algn="l"/>
            <a:endParaRPr lang="en-US" b="0"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 Creating an Azure key vault and storing keys and secrets in the vault.</a:t>
            </a:r>
          </a:p>
          <a:p>
            <a:pPr algn="l">
              <a:buFont typeface="Arial" panose="020B0604020202020204" pitchFamily="34" charset="0"/>
              <a:buChar char="•"/>
            </a:pPr>
            <a:r>
              <a:rPr lang="en-US" b="0" i="0" dirty="0">
                <a:effectLst/>
                <a:latin typeface="Segoe UI" panose="020B0502040204020203" pitchFamily="34" charset="0"/>
              </a:rPr>
              <a:t> Create a SQL Database and encrypting content of columns in database tables by using Always Encrypted.</a:t>
            </a:r>
          </a:p>
          <a:p>
            <a:pPr algn="l"/>
            <a:endParaRPr lang="en-US" b="1" i="0" dirty="0">
              <a:effectLst/>
              <a:latin typeface="Segoe UI" panose="020B0502040204020203" pitchFamily="34" charset="0"/>
            </a:endParaRPr>
          </a:p>
          <a:p>
            <a:pPr algn="l"/>
            <a:r>
              <a:rPr lang="en-US" b="1" i="0" dirty="0">
                <a:effectLst/>
                <a:latin typeface="Segoe UI" panose="020B0502040204020203" pitchFamily="34" charset="0"/>
              </a:rPr>
              <a:t>Lab objectives</a:t>
            </a:r>
          </a:p>
          <a:p>
            <a:pPr algn="l"/>
            <a:endParaRPr lang="en-US" b="1" i="0" dirty="0">
              <a:effectLst/>
              <a:latin typeface="Segoe UI" panose="020B0502040204020203" pitchFamily="34" charset="0"/>
            </a:endParaRPr>
          </a:p>
          <a:p>
            <a:pPr algn="l"/>
            <a:r>
              <a:rPr lang="en-US" b="0" i="0" dirty="0">
                <a:effectLst/>
                <a:latin typeface="Segoe UI" panose="020B0502040204020203" pitchFamily="34" charset="0"/>
              </a:rPr>
              <a:t>In this lab, you will complete the following exercises:</a:t>
            </a:r>
          </a:p>
          <a:p>
            <a:pPr algn="l"/>
            <a:endParaRPr lang="en-US" b="0"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 Exercise 1: Configure the key vault with a key and a secret</a:t>
            </a:r>
          </a:p>
          <a:p>
            <a:pPr algn="l">
              <a:buFont typeface="Arial" panose="020B0604020202020204" pitchFamily="34" charset="0"/>
              <a:buChar char="•"/>
            </a:pPr>
            <a:r>
              <a:rPr lang="en-US" b="0" i="0" dirty="0">
                <a:effectLst/>
                <a:latin typeface="Segoe UI" panose="020B0502040204020203" pitchFamily="34" charset="0"/>
              </a:rPr>
              <a:t> Exercise 2: Create an application to demonstrate using the key vault for encryption</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68</a:t>
            </a:fld>
            <a:endParaRPr lang="en-US" dirty="0"/>
          </a:p>
        </p:txBody>
      </p:sp>
    </p:spTree>
    <p:extLst>
      <p:ext uri="{BB962C8B-B14F-4D97-AF65-F5344CB8AC3E}">
        <p14:creationId xmlns:p14="http://schemas.microsoft.com/office/powerpoint/2010/main" val="314134309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effectLst/>
                <a:latin typeface="Segoe UI" panose="020B0502040204020203" pitchFamily="34" charset="0"/>
              </a:rPr>
              <a:t>Lab scenario</a:t>
            </a:r>
          </a:p>
          <a:p>
            <a:pPr algn="l"/>
            <a:endParaRPr lang="en-US" b="1" i="0" dirty="0">
              <a:effectLst/>
              <a:latin typeface="Segoe UI" panose="020B0502040204020203" pitchFamily="34" charset="0"/>
            </a:endParaRPr>
          </a:p>
          <a:p>
            <a:pPr algn="l"/>
            <a:r>
              <a:rPr lang="en-US" b="0" i="0" dirty="0">
                <a:effectLst/>
                <a:latin typeface="Segoe UI" panose="020B0502040204020203" pitchFamily="34" charset="0"/>
              </a:rPr>
              <a:t>You have been asked to review security features for Azure SQL database. Specifically, you are interested in:</a:t>
            </a:r>
          </a:p>
          <a:p>
            <a:pPr algn="l"/>
            <a:endParaRPr lang="en-US" b="0"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 Protection against attacks such as SQL injection and data exfiltration.</a:t>
            </a:r>
          </a:p>
          <a:p>
            <a:pPr algn="l">
              <a:buFont typeface="Arial" panose="020B0604020202020204" pitchFamily="34" charset="0"/>
              <a:buChar char="•"/>
            </a:pPr>
            <a:r>
              <a:rPr lang="en-US" b="0" i="0" dirty="0">
                <a:effectLst/>
                <a:latin typeface="Segoe UI" panose="020B0502040204020203" pitchFamily="34" charset="0"/>
              </a:rPr>
              <a:t> Ability to discover and classify database information into categories such as Confidential.</a:t>
            </a:r>
          </a:p>
          <a:p>
            <a:pPr algn="l">
              <a:buFont typeface="Arial" panose="020B0604020202020204" pitchFamily="34" charset="0"/>
              <a:buChar char="•"/>
            </a:pPr>
            <a:r>
              <a:rPr lang="en-US" b="0" i="0" dirty="0">
                <a:effectLst/>
                <a:latin typeface="Segoe UI" panose="020B0502040204020203" pitchFamily="34" charset="0"/>
              </a:rPr>
              <a:t> Ability to audit database server and database queries and log events.</a:t>
            </a:r>
          </a:p>
          <a:p>
            <a:pPr algn="l"/>
            <a:endParaRPr lang="en-US" b="1" i="0" dirty="0">
              <a:effectLst/>
              <a:latin typeface="Segoe UI" panose="020B0502040204020203" pitchFamily="34" charset="0"/>
            </a:endParaRPr>
          </a:p>
          <a:p>
            <a:pPr algn="l"/>
            <a:r>
              <a:rPr lang="en-US" b="1" i="0" dirty="0">
                <a:effectLst/>
                <a:latin typeface="Segoe UI" panose="020B0502040204020203" pitchFamily="34" charset="0"/>
              </a:rPr>
              <a:t>Lab exercises</a:t>
            </a:r>
          </a:p>
          <a:p>
            <a:pPr algn="l"/>
            <a:endParaRPr lang="en-US" b="1"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 Exercise 1: Implement SQL Database security features</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70</a:t>
            </a:fld>
            <a:endParaRPr lang="en-US" dirty="0"/>
          </a:p>
        </p:txBody>
      </p:sp>
    </p:spTree>
    <p:extLst>
      <p:ext uri="{BB962C8B-B14F-4D97-AF65-F5344CB8AC3E}">
        <p14:creationId xmlns:p14="http://schemas.microsoft.com/office/powerpoint/2010/main" val="203412070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effectLst/>
                <a:latin typeface="Segoe UI" panose="020B0502040204020203" pitchFamily="34" charset="0"/>
              </a:rPr>
              <a:t>Lab scenario</a:t>
            </a:r>
          </a:p>
          <a:p>
            <a:pPr algn="l"/>
            <a:endParaRPr lang="en-US" b="1" i="0" dirty="0">
              <a:effectLst/>
              <a:latin typeface="Segoe UI" panose="020B0502040204020203" pitchFamily="34" charset="0"/>
            </a:endParaRPr>
          </a:p>
          <a:p>
            <a:pPr algn="l"/>
            <a:r>
              <a:rPr lang="en-US" b="0" i="0" dirty="0">
                <a:effectLst/>
                <a:latin typeface="Segoe UI" panose="020B0502040204020203" pitchFamily="34" charset="0"/>
              </a:rPr>
              <a:t>You have been asked to create a proof of concept to demonstrate securing Azure file shares. Specifically, you want to:</a:t>
            </a:r>
          </a:p>
          <a:p>
            <a:pPr algn="l"/>
            <a:endParaRPr lang="en-US" b="0"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 Create a storage endpoint so traffic destined to Azure Storage always stays within the Azure backbone network.</a:t>
            </a:r>
          </a:p>
          <a:p>
            <a:pPr algn="l">
              <a:buFont typeface="Arial" panose="020B0604020202020204" pitchFamily="34" charset="0"/>
              <a:buChar char="•"/>
            </a:pPr>
            <a:r>
              <a:rPr lang="en-US" b="0" i="0" dirty="0">
                <a:effectLst/>
                <a:latin typeface="Segoe UI" panose="020B0502040204020203" pitchFamily="34" charset="0"/>
              </a:rPr>
              <a:t> Configure the storage endpoint so only resources from a specific subnet can access the storage.</a:t>
            </a:r>
          </a:p>
          <a:p>
            <a:pPr algn="l">
              <a:buFont typeface="Arial" panose="020B0604020202020204" pitchFamily="34" charset="0"/>
              <a:buChar char="•"/>
            </a:pPr>
            <a:r>
              <a:rPr lang="en-US" b="0" i="0" dirty="0">
                <a:effectLst/>
                <a:latin typeface="Segoe UI" panose="020B0502040204020203" pitchFamily="34" charset="0"/>
              </a:rPr>
              <a:t> Confirm that resources outside of the specific subnet cannot access the storage.</a:t>
            </a:r>
          </a:p>
          <a:p>
            <a:pPr algn="l"/>
            <a:endParaRPr lang="en-US" b="1" i="0" dirty="0">
              <a:effectLst/>
              <a:latin typeface="Segoe UI" panose="020B0502040204020203" pitchFamily="34" charset="0"/>
            </a:endParaRPr>
          </a:p>
          <a:p>
            <a:pPr algn="l"/>
            <a:r>
              <a:rPr lang="en-US" b="1" i="0" dirty="0">
                <a:effectLst/>
                <a:latin typeface="Segoe UI" panose="020B0502040204020203" pitchFamily="34" charset="0"/>
              </a:rPr>
              <a:t>Lab exercises</a:t>
            </a:r>
          </a:p>
          <a:p>
            <a:pPr algn="l"/>
            <a:endParaRPr lang="en-US" b="1" i="0" dirty="0">
              <a:effectLst/>
              <a:latin typeface="Segoe UI" panose="020B0502040204020203" pitchFamily="34" charset="0"/>
            </a:endParaRPr>
          </a:p>
          <a:p>
            <a:pPr algn="l">
              <a:buFont typeface="Arial" panose="020B0604020202020204" pitchFamily="34" charset="0"/>
              <a:buChar char="•"/>
            </a:pPr>
            <a:r>
              <a:rPr lang="en-US" b="0" i="0" dirty="0">
                <a:effectLst/>
                <a:latin typeface="Segoe UI" panose="020B0502040204020203" pitchFamily="34" charset="0"/>
              </a:rPr>
              <a:t> Exercise 1: Service endpoints and security storage</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72</a:t>
            </a:fld>
            <a:endParaRPr lang="en-US" dirty="0"/>
          </a:p>
        </p:txBody>
      </p:sp>
    </p:spTree>
    <p:extLst>
      <p:ext uri="{BB962C8B-B14F-4D97-AF65-F5344CB8AC3E}">
        <p14:creationId xmlns:p14="http://schemas.microsoft.com/office/powerpoint/2010/main" val="1350296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types and protection methods (cont’d)</a:t>
            </a:r>
          </a:p>
          <a:p>
            <a:endParaRPr lang="en-US" b="1" dirty="0"/>
          </a:p>
          <a:p>
            <a:r>
              <a:rPr lang="en-US" b="0" dirty="0"/>
              <a:t>Key Vault supports RSA and EC keys. Managed HSM supports RSA, EC, and symmetric keys.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37660133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Azure Key Vault secrets</a:t>
            </a:r>
          </a:p>
          <a:p>
            <a:endParaRPr lang="en-US" sz="850" dirty="0">
              <a:latin typeface="Segoe UI Light"/>
              <a:cs typeface="Segoe UI Light"/>
            </a:endParaRPr>
          </a:p>
          <a:p>
            <a:r>
              <a:rPr lang="en-US" sz="850" dirty="0">
                <a:latin typeface="Segoe UI Light"/>
                <a:cs typeface="Segoe UI Light"/>
              </a:rPr>
              <a:t>Key Vault provides secure storage of generic secrets, such as passwords and database connection strings.</a:t>
            </a:r>
          </a:p>
          <a:p>
            <a:endParaRPr lang="en-US" sz="850" dirty="0">
              <a:latin typeface="Segoe UI Light"/>
              <a:cs typeface="Segoe UI Light"/>
            </a:endParaRPr>
          </a:p>
          <a:p>
            <a:r>
              <a:rPr lang="en-US" sz="850" dirty="0">
                <a:latin typeface="Segoe UI Light"/>
                <a:cs typeface="Segoe UI Light"/>
              </a:rPr>
              <a:t>From a developer's perspective, Key Vault APIs accept and return secret values as strings. Internally, Key Vault stores and manages secrets as sequences of octets (8-bit bytes), with a maximum size of 25k bytes each. The Key Vault service doesn't provide semantics for secrets. It merely accepts the data, encrypts it, stores it, and returns a secret identifier ("id"). The identifier can be used to retrieve the secret at a later time.</a:t>
            </a:r>
          </a:p>
          <a:p>
            <a:endParaRPr lang="en-US" sz="850" dirty="0">
              <a:latin typeface="Segoe UI Light"/>
              <a:cs typeface="Segoe UI Light"/>
            </a:endParaRPr>
          </a:p>
          <a:p>
            <a:r>
              <a:rPr lang="en-US" sz="850" dirty="0">
                <a:latin typeface="Segoe UI Light"/>
                <a:cs typeface="Segoe UI Light"/>
              </a:rPr>
              <a:t>For highly sensitive data, clients should consider additional layers of protection for data. Encrypting data using a separate protection key prior to storage in Key Vault is one example.</a:t>
            </a:r>
          </a:p>
          <a:p>
            <a:endParaRPr lang="en-US" sz="850" dirty="0">
              <a:latin typeface="Segoe UI Light"/>
              <a:cs typeface="Segoe UI Light"/>
            </a:endParaRPr>
          </a:p>
          <a:p>
            <a:r>
              <a:rPr lang="en-US" sz="850" dirty="0">
                <a:latin typeface="Segoe UI Light"/>
                <a:cs typeface="Segoe UI Light"/>
              </a:rPr>
              <a:t>Key Vault also supports a </a:t>
            </a:r>
            <a:r>
              <a:rPr lang="en-US" sz="850" dirty="0" err="1">
                <a:latin typeface="Segoe UI Light"/>
                <a:cs typeface="Segoe UI Light"/>
              </a:rPr>
              <a:t>contentType</a:t>
            </a:r>
            <a:r>
              <a:rPr lang="en-US" sz="850" dirty="0">
                <a:latin typeface="Segoe UI Light"/>
                <a:cs typeface="Segoe UI Light"/>
              </a:rPr>
              <a:t> field for secrets. Clients may specify the content type of a secret to assist in interpreting the secret data when it's retrieved. The maximum length of this field is 255 characters. The suggested usage is as a hint for interpreting the secret data. For instance, an implementation may store both passwords and certificates as secrets, then use this field to differentiate. There are no predefined values.</a:t>
            </a:r>
          </a:p>
          <a:p>
            <a:endParaRPr lang="en-US" sz="850" dirty="0">
              <a:latin typeface="Segoe UI Light"/>
              <a:cs typeface="Segoe UI Light"/>
            </a:endParaRPr>
          </a:p>
          <a:p>
            <a:r>
              <a:rPr lang="en-US" sz="850" b="1" dirty="0">
                <a:latin typeface="Segoe UI Light"/>
                <a:cs typeface="Segoe UI Light"/>
              </a:rPr>
              <a:t>Encryption</a:t>
            </a:r>
          </a:p>
          <a:p>
            <a:endParaRPr lang="en-US" sz="850" b="1" dirty="0">
              <a:latin typeface="Segoe UI Light"/>
              <a:cs typeface="Segoe UI Light"/>
            </a:endParaRPr>
          </a:p>
          <a:p>
            <a:r>
              <a:rPr lang="en-US" sz="850" dirty="0">
                <a:latin typeface="Segoe UI Light"/>
                <a:cs typeface="Segoe UI Light"/>
              </a:rPr>
              <a:t>All secrets in your Key Vault are stored encrypted. Key Vault encrypts secrets at rest with a hierarchy of encryption keys, with all keys in that hierarchy are protected by modules that are FIPS 140-2 compliant. This encryption is transparent and requires no action from the user. The Azure Key Vault service encrypts your secrets when you add them and decrypts them automatically when you read them.</a:t>
            </a:r>
          </a:p>
          <a:p>
            <a:endParaRPr lang="en-US" sz="850" dirty="0">
              <a:latin typeface="Segoe UI Light"/>
              <a:cs typeface="Segoe UI Light"/>
            </a:endParaRPr>
          </a:p>
          <a:p>
            <a:r>
              <a:rPr lang="en-US" sz="850" dirty="0">
                <a:latin typeface="Segoe UI Light"/>
                <a:cs typeface="Segoe UI Light"/>
              </a:rPr>
              <a:t>The encryption leaf key of the key hierarchy is unique to each key vault. The encryption root key of the key hierarchy is unique to the security world, and its protection level varies between regions:</a:t>
            </a:r>
          </a:p>
          <a:p>
            <a:endParaRPr lang="en-US" sz="850" dirty="0">
              <a:latin typeface="Segoe UI Light"/>
              <a:cs typeface="Segoe UI Light"/>
            </a:endParaRPr>
          </a:p>
          <a:p>
            <a:pPr marL="171450" indent="-171450">
              <a:buFont typeface="Arial" panose="020B0604020202020204" pitchFamily="34" charset="0"/>
              <a:buChar char="•"/>
            </a:pPr>
            <a:r>
              <a:rPr lang="en-US" sz="850" dirty="0">
                <a:latin typeface="Segoe UI Light"/>
                <a:cs typeface="Segoe UI Light"/>
              </a:rPr>
              <a:t>China: root key is protected by a module that is validated for FIPS 140-2 Level 1.</a:t>
            </a:r>
          </a:p>
          <a:p>
            <a:pPr marL="171450" indent="-171450">
              <a:buFont typeface="Arial" panose="020B0604020202020204" pitchFamily="34" charset="0"/>
              <a:buChar char="•"/>
            </a:pPr>
            <a:r>
              <a:rPr lang="en-US" sz="850" dirty="0">
                <a:latin typeface="Segoe UI Light"/>
                <a:cs typeface="Segoe UI Light"/>
              </a:rPr>
              <a:t>Other regions: root key is protected by a module that is validated for FIPS 140-2 Level 2 or higher.</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3765863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b="1" dirty="0">
                <a:latin typeface="Segoe UI Light"/>
                <a:cs typeface="Segoe UI Light"/>
              </a:rPr>
              <a:t>Azure Key Vault certificates - </a:t>
            </a:r>
            <a:r>
              <a:rPr lang="en-US" sz="850" b="0" dirty="0">
                <a:latin typeface="Segoe UI Light"/>
                <a:cs typeface="Segoe UI Light"/>
              </a:rPr>
              <a:t>are built on top of keys and secrets and add an automated renewal feature. Keep in mind when a certificate is created, an addressable key and secret are also created with the same name.</a:t>
            </a:r>
          </a:p>
          <a:p>
            <a:endParaRPr lang="en-US" sz="850" dirty="0">
              <a:latin typeface="Segoe UI Light"/>
              <a:cs typeface="Segoe UI Light"/>
            </a:endParaRPr>
          </a:p>
          <a:p>
            <a:r>
              <a:rPr lang="en-US" sz="850" dirty="0">
                <a:latin typeface="Segoe UI Light"/>
                <a:cs typeface="Segoe UI Light"/>
              </a:rPr>
              <a:t>Key Vault certificates support provides for management of your x509 certificates and enables:</a:t>
            </a:r>
          </a:p>
          <a:p>
            <a:endParaRPr lang="en-US" sz="850" dirty="0">
              <a:latin typeface="Segoe UI Light"/>
              <a:cs typeface="Segoe UI Light"/>
            </a:endParaRPr>
          </a:p>
          <a:p>
            <a:pPr marL="212725" lvl="1" indent="-105410"/>
            <a:r>
              <a:rPr lang="en-US" sz="850" dirty="0">
                <a:latin typeface="Segoe UI Light"/>
                <a:cs typeface="Segoe UI Light"/>
              </a:rPr>
              <a:t>A certificate owner to create a certificate through a Key Vault creation process or through the import of an existing certificate. Includes both self-signed and CA-generated certificates.</a:t>
            </a:r>
          </a:p>
          <a:p>
            <a:pPr marL="212725" lvl="1" indent="-105410"/>
            <a:r>
              <a:rPr lang="en-US" sz="850" dirty="0">
                <a:latin typeface="Segoe UI Light"/>
                <a:cs typeface="Segoe UI Light"/>
              </a:rPr>
              <a:t>A Key Vault certificate owner to implement secure storage and management of X509 certificates without interaction with private key material.</a:t>
            </a:r>
          </a:p>
          <a:p>
            <a:pPr marL="212725" lvl="1" indent="-105410"/>
            <a:r>
              <a:rPr lang="en-US" sz="850" dirty="0">
                <a:latin typeface="Segoe UI Light"/>
                <a:cs typeface="Segoe UI Light"/>
              </a:rPr>
              <a:t>A certificate owner to create a policy that directs Key Vault to manage the life-cycle of a certificate.</a:t>
            </a:r>
          </a:p>
          <a:p>
            <a:pPr marL="212725" lvl="1" indent="-105410"/>
            <a:r>
              <a:rPr lang="en-US" sz="850" dirty="0">
                <a:latin typeface="Segoe UI Light"/>
                <a:cs typeface="Segoe UI Light"/>
              </a:rPr>
              <a:t>Certificate owners to provide contact information for notification about lifecycle events of expiration and renewal of certificate.</a:t>
            </a:r>
          </a:p>
          <a:p>
            <a:pPr marL="212725" lvl="1" indent="-105410"/>
            <a:r>
              <a:rPr lang="en-US" sz="850" dirty="0">
                <a:latin typeface="Segoe UI Light"/>
                <a:cs typeface="Segoe UI Light"/>
              </a:rPr>
              <a:t>Automatic renewal with selected issuers - Key Vault partner X509 certificate providers and CAs.</a:t>
            </a:r>
          </a:p>
          <a:p>
            <a:endParaRPr lang="en-US" sz="850" dirty="0">
              <a:latin typeface="Segoe UI Light"/>
              <a:cs typeface="Segoe UI Light"/>
            </a:endParaRPr>
          </a:p>
          <a:p>
            <a:r>
              <a:rPr lang="en-US" sz="850" b="1" dirty="0">
                <a:latin typeface="Segoe UI Light"/>
                <a:cs typeface="Segoe UI Light"/>
              </a:rPr>
              <a:t>Composition of a Certificate</a:t>
            </a:r>
          </a:p>
          <a:p>
            <a:endParaRPr lang="en-US" sz="850" dirty="0">
              <a:latin typeface="Segoe UI Light"/>
              <a:cs typeface="Segoe UI Light"/>
            </a:endParaRPr>
          </a:p>
          <a:p>
            <a:r>
              <a:rPr lang="en-US" sz="850" dirty="0">
                <a:latin typeface="Segoe UI Light"/>
                <a:cs typeface="Segoe UI Light"/>
              </a:rPr>
              <a:t>When a Key Vault certificate is created, an addressable key and secret are also created with the same name. The Key Vault key allows key operations, and the Key Vault secret allows retrieval of the certificate value as a secret. A Key Vault certificate also contains public x509 certificate metadata.</a:t>
            </a:r>
          </a:p>
          <a:p>
            <a:endParaRPr lang="en-US" sz="850" dirty="0">
              <a:latin typeface="Segoe UI Light"/>
              <a:cs typeface="Segoe UI Light"/>
            </a:endParaRPr>
          </a:p>
          <a:p>
            <a:r>
              <a:rPr lang="en-US" sz="850" dirty="0">
                <a:latin typeface="Segoe UI Light"/>
                <a:cs typeface="Segoe UI Light"/>
              </a:rPr>
              <a:t>The identifier and version of certificates is similar to that of keys and secrets. A specific version of an addressable key and secret created with the Key Vault certificate version is available in the Key Vault certificate response.</a:t>
            </a:r>
          </a:p>
          <a:p>
            <a:endParaRPr lang="en-US" sz="850" dirty="0">
              <a:latin typeface="Segoe UI Light"/>
              <a:cs typeface="Segoe UI Light"/>
            </a:endParaRPr>
          </a:p>
          <a:p>
            <a:endParaRPr lang="en-US" sz="850" dirty="0">
              <a:latin typeface="Calibri"/>
              <a:cs typeface="Calibri"/>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10/18/2022 10:23 AM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24337174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3" name="Picture 2">
            <a:extLst>
              <a:ext uri="{FF2B5EF4-FFF2-40B4-BE49-F238E27FC236}">
                <a16:creationId xmlns:a16="http://schemas.microsoft.com/office/drawing/2014/main" id="{2FD00114-252C-47FE-B18C-A4CD87AD791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pic>
        <p:nvPicPr>
          <p:cNvPr id="4" name="Picture 3" descr="Microsoft Azure logo">
            <a:extLst>
              <a:ext uri="{FF2B5EF4-FFF2-40B4-BE49-F238E27FC236}">
                <a16:creationId xmlns:a16="http://schemas.microsoft.com/office/drawing/2014/main" id="{B44DDB1F-2FFD-4C2A-969F-8C9CC56AEE8C}"/>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463276" y="448056"/>
            <a:ext cx="1362456" cy="192347"/>
          </a:xfrm>
          <a:prstGeom prst="rect">
            <a:avLst/>
          </a:prstGeom>
        </p:spPr>
      </p:pic>
    </p:spTree>
    <p:extLst>
      <p:ext uri="{BB962C8B-B14F-4D97-AF65-F5344CB8AC3E}">
        <p14:creationId xmlns:p14="http://schemas.microsoft.com/office/powerpoint/2010/main" val="1605435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userDrawn="1">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585217" y="3179701"/>
            <a:ext cx="8892608" cy="498598"/>
          </a:xfrm>
          <a:noFill/>
        </p:spPr>
        <p:txBody>
          <a:bodyPr wrap="square" lIns="0" tIns="0" rIns="0" bIns="0" anchor="ctr" anchorCtr="0">
            <a:spAutoFit/>
          </a:bodyPr>
          <a:lstStyle>
            <a:lvl1pPr algn="l" defTabSz="932563" rtl="0" eaLnBrk="1" latinLnBrk="0" hangingPunct="1">
              <a:lnSpc>
                <a:spcPct val="90000"/>
              </a:lnSpc>
              <a:spcBef>
                <a:spcPct val="0"/>
              </a:spcBef>
              <a:buNone/>
              <a:defRPr lang="en-US" sz="3529" b="0" kern="1200" cap="none" spc="-50"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76959218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3_Title">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3227821"/>
            <a:ext cx="2457386" cy="402359"/>
          </a:xfrm>
          <a:prstGeom prst="rect">
            <a:avLst/>
          </a:prstGeom>
        </p:spPr>
        <p:txBody>
          <a:bodyPr wrap="square" lIns="0" tIns="0" rIns="0" bIns="0" anchor="ctr">
            <a:spAutoFit/>
          </a:bodyPr>
          <a:lstStyle>
            <a:lvl1pPr>
              <a:lnSpc>
                <a:spcPts val="3137"/>
              </a:lnSpc>
              <a:defRPr sz="2745" strike="noStrike">
                <a:solidFill>
                  <a:schemeClr val="bg1"/>
                </a:solidFill>
              </a:defRPr>
            </a:lvl1pPr>
          </a:lstStyle>
          <a:p>
            <a:r>
              <a:rPr lang="en-US"/>
              <a:t>Title</a:t>
            </a:r>
          </a:p>
        </p:txBody>
      </p:sp>
    </p:spTree>
    <p:extLst>
      <p:ext uri="{BB962C8B-B14F-4D97-AF65-F5344CB8AC3E}">
        <p14:creationId xmlns:p14="http://schemas.microsoft.com/office/powerpoint/2010/main" val="14048730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quare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78738" y="1346386"/>
            <a:ext cx="4167887" cy="984885"/>
          </a:xfrm>
        </p:spPr>
        <p:txBody>
          <a:bodyPr anchor="b" anchorCtr="0">
            <a:spAutoFit/>
          </a:bodyPr>
          <a:lstStyle>
            <a:lvl1pPr>
              <a:defRPr sz="3200"/>
            </a:lvl1pPr>
          </a:lstStyle>
          <a:p>
            <a:r>
              <a:rPr lang="en-US" dirty="0"/>
              <a:t>Event name or presentation title </a:t>
            </a:r>
          </a:p>
        </p:txBody>
      </p:sp>
      <p:sp>
        <p:nvSpPr>
          <p:cNvPr id="5" name="Text Placeholder 4"/>
          <p:cNvSpPr>
            <a:spLocks noGrp="1"/>
          </p:cNvSpPr>
          <p:nvPr>
            <p:ph type="body" sz="quarter" idx="12" hasCustomPrompt="1"/>
          </p:nvPr>
        </p:nvSpPr>
        <p:spPr>
          <a:xfrm>
            <a:off x="578738" y="2792829"/>
            <a:ext cx="4164583" cy="369332"/>
          </a:xfrm>
          <a:noFill/>
        </p:spPr>
        <p:txBody>
          <a:bodyPr wrap="square" lIns="0" tIns="0" rIns="0" bIns="0">
            <a:spAutoFit/>
          </a:bodyPr>
          <a:lstStyle>
            <a:lvl1pPr marL="342900" indent="-342900">
              <a:spcBef>
                <a:spcPts val="0"/>
              </a:spcBef>
              <a:spcAft>
                <a:spcPts val="600"/>
              </a:spcAft>
              <a:buFont typeface="Arial" panose="020B0604020202020204" pitchFamily="34" charset="0"/>
              <a:buChar char="•"/>
              <a:defRPr sz="24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a:t>
            </a:r>
          </a:p>
        </p:txBody>
      </p:sp>
      <p:pic>
        <p:nvPicPr>
          <p:cNvPr id="4" name="Picture 3">
            <a:extLst>
              <a:ext uri="{FF2B5EF4-FFF2-40B4-BE49-F238E27FC236}">
                <a16:creationId xmlns:a16="http://schemas.microsoft.com/office/drawing/2014/main" id="{B7B62E1D-AE88-4FA6-908E-0087D6C20C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62700" y="696267"/>
            <a:ext cx="4341342" cy="4842544"/>
          </a:xfrm>
          <a:prstGeom prst="rect">
            <a:avLst/>
          </a:prstGeom>
        </p:spPr>
      </p:pic>
    </p:spTree>
    <p:extLst>
      <p:ext uri="{BB962C8B-B14F-4D97-AF65-F5344CB8AC3E}">
        <p14:creationId xmlns:p14="http://schemas.microsoft.com/office/powerpoint/2010/main" val="809283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88263" y="457200"/>
            <a:ext cx="11018520" cy="430887"/>
          </a:xfrm>
        </p:spPr>
        <p:txBody>
          <a:bodyPr/>
          <a:lstStyle>
            <a:lvl1pPr>
              <a:defRPr sz="2800"/>
            </a:lvl1pPr>
          </a:lstStyle>
          <a:p>
            <a:r>
              <a:rPr lang="en-US" dirty="0"/>
              <a:t>Click to edit Master title style</a:t>
            </a:r>
          </a:p>
        </p:txBody>
      </p:sp>
    </p:spTree>
    <p:extLst>
      <p:ext uri="{BB962C8B-B14F-4D97-AF65-F5344CB8AC3E}">
        <p14:creationId xmlns:p14="http://schemas.microsoft.com/office/powerpoint/2010/main" val="2189335521"/>
      </p:ext>
    </p:extLst>
  </p:cSld>
  <p:clrMapOvr>
    <a:masterClrMapping/>
  </p:clrMapOvr>
  <p:transition>
    <p:fade/>
  </p:transition>
  <p:extLst>
    <p:ext uri="{DCECCB84-F9BA-43D5-87BE-67443E8EF086}">
      <p15:sldGuideLst xmlns:p15="http://schemas.microsoft.com/office/powerpoint/2012/main">
        <p15:guide id="3" orient="horz" pos="900" userDrawn="1">
          <p15:clr>
            <a:srgbClr val="5ACBF0"/>
          </p15:clr>
        </p15:guide>
        <p15:guide id="4" orient="horz" pos="1276" userDrawn="1">
          <p15:clr>
            <a:srgbClr val="5ACBF0"/>
          </p15:clr>
        </p15:guide>
        <p15:guide id="5" orient="horz" pos="288" userDrawn="1">
          <p15:clr>
            <a:srgbClr val="5ACBF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609" r:id="rId1"/>
    <p:sldLayoutId id="2147484748" r:id="rId2"/>
    <p:sldLayoutId id="2147484749" r:id="rId3"/>
    <p:sldLayoutId id="2147484747" r:id="rId4"/>
    <p:sldLayoutId id="2147484247" r:id="rId5"/>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3.png"/><Relationship Id="rId7"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emf"/><Relationship Id="rId9"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emf"/><Relationship Id="rId7"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3.png"/><Relationship Id="rId7" Type="http://schemas.openxmlformats.org/officeDocument/2006/relationships/image" Target="../media/image18.png"/><Relationship Id="rId12" Type="http://schemas.openxmlformats.org/officeDocument/2006/relationships/image" Target="../media/image53.png"/><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20.png"/><Relationship Id="rId5" Type="http://schemas.openxmlformats.org/officeDocument/2006/relationships/image" Target="../media/image15.png"/><Relationship Id="rId10" Type="http://schemas.openxmlformats.org/officeDocument/2006/relationships/image" Target="../media/image52.png"/><Relationship Id="rId4" Type="http://schemas.openxmlformats.org/officeDocument/2006/relationships/image" Target="../media/image14.emf"/><Relationship Id="rId9" Type="http://schemas.openxmlformats.org/officeDocument/2006/relationships/image" Target="../media/image21.png"/></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55.sv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emf"/><Relationship Id="rId9" Type="http://schemas.openxmlformats.org/officeDocument/2006/relationships/image" Target="../media/image1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5.xml"/><Relationship Id="rId1" Type="http://schemas.openxmlformats.org/officeDocument/2006/relationships/slideLayout" Target="../slideLayouts/slideLayout5.xml"/><Relationship Id="rId5" Type="http://schemas.openxmlformats.org/officeDocument/2006/relationships/image" Target="../media/image63.png"/><Relationship Id="rId4" Type="http://schemas.openxmlformats.org/officeDocument/2006/relationships/image" Target="../media/image62.png"/></Relationships>
</file>

<file path=ppt/slides/_rels/slide4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24.emf"/><Relationship Id="rId4" Type="http://schemas.openxmlformats.org/officeDocument/2006/relationships/image" Target="../media/image23.emf"/></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69.png"/><Relationship Id="rId3" Type="http://schemas.openxmlformats.org/officeDocument/2006/relationships/image" Target="../media/image13.png"/><Relationship Id="rId7" Type="http://schemas.openxmlformats.org/officeDocument/2006/relationships/image" Target="../media/image18.png"/><Relationship Id="rId12" Type="http://schemas.openxmlformats.org/officeDocument/2006/relationships/image" Target="../media/image68.png"/><Relationship Id="rId2" Type="http://schemas.openxmlformats.org/officeDocument/2006/relationships/notesSlide" Target="../notesSlides/notesSlide52.xml"/><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20.png"/><Relationship Id="rId5" Type="http://schemas.openxmlformats.org/officeDocument/2006/relationships/image" Target="../media/image15.png"/><Relationship Id="rId10" Type="http://schemas.openxmlformats.org/officeDocument/2006/relationships/image" Target="../media/image67.png"/><Relationship Id="rId4" Type="http://schemas.openxmlformats.org/officeDocument/2006/relationships/image" Target="../media/image14.emf"/><Relationship Id="rId9" Type="http://schemas.openxmlformats.org/officeDocument/2006/relationships/image" Target="../media/image21.png"/></Relationships>
</file>

<file path=ppt/slides/_rels/slide5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3.xml"/><Relationship Id="rId1" Type="http://schemas.openxmlformats.org/officeDocument/2006/relationships/slideLayout" Target="../slideLayouts/slideLayout5.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5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55.xml"/><Relationship Id="rId1" Type="http://schemas.openxmlformats.org/officeDocument/2006/relationships/slideLayout" Target="../slideLayouts/slideLayout5.xml"/><Relationship Id="rId4" Type="http://schemas.openxmlformats.org/officeDocument/2006/relationships/image" Target="../media/image75.wmf"/></Relationships>
</file>

<file path=ppt/slides/_rels/slide5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6.xml"/><Relationship Id="rId1" Type="http://schemas.openxmlformats.org/officeDocument/2006/relationships/slideLayout" Target="../slideLayouts/slideLayout5.xml"/><Relationship Id="rId4" Type="http://schemas.openxmlformats.org/officeDocument/2006/relationships/image" Target="../media/image77.png"/></Relationships>
</file>

<file path=ppt/slides/_rels/slide5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0.xml"/><Relationship Id="rId1" Type="http://schemas.openxmlformats.org/officeDocument/2006/relationships/slideLayout" Target="../slideLayouts/slideLayout5.xml"/><Relationship Id="rId4" Type="http://schemas.openxmlformats.org/officeDocument/2006/relationships/image" Target="../media/image82.png"/></Relationships>
</file>

<file path=ppt/slides/_rels/slide6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1.xml"/><Relationship Id="rId1" Type="http://schemas.openxmlformats.org/officeDocument/2006/relationships/slideLayout" Target="../slideLayouts/slideLayout5.xml"/><Relationship Id="rId4" Type="http://schemas.openxmlformats.org/officeDocument/2006/relationships/image" Target="../media/image84.png"/></Relationships>
</file>

<file path=ppt/slides/_rels/slide6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3.xml"/><Relationship Id="rId1" Type="http://schemas.openxmlformats.org/officeDocument/2006/relationships/slideLayout" Target="../slideLayouts/slideLayout5.xml"/><Relationship Id="rId4" Type="http://schemas.openxmlformats.org/officeDocument/2006/relationships/image" Target="../media/image87.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image" Target="../media/image100.png"/><Relationship Id="rId18" Type="http://schemas.openxmlformats.org/officeDocument/2006/relationships/image" Target="../media/image105.svg"/><Relationship Id="rId3" Type="http://schemas.openxmlformats.org/officeDocument/2006/relationships/image" Target="../media/image90.svg"/><Relationship Id="rId21" Type="http://schemas.openxmlformats.org/officeDocument/2006/relationships/image" Target="../media/image108.png"/><Relationship Id="rId7" Type="http://schemas.openxmlformats.org/officeDocument/2006/relationships/image" Target="../media/image94.svg"/><Relationship Id="rId12" Type="http://schemas.openxmlformats.org/officeDocument/2006/relationships/image" Target="../media/image99.png"/><Relationship Id="rId17" Type="http://schemas.openxmlformats.org/officeDocument/2006/relationships/image" Target="../media/image104.png"/><Relationship Id="rId2" Type="http://schemas.openxmlformats.org/officeDocument/2006/relationships/image" Target="../media/image89.png"/><Relationship Id="rId16" Type="http://schemas.openxmlformats.org/officeDocument/2006/relationships/image" Target="../media/image103.png"/><Relationship Id="rId20" Type="http://schemas.openxmlformats.org/officeDocument/2006/relationships/image" Target="../media/image107.svg"/><Relationship Id="rId1" Type="http://schemas.openxmlformats.org/officeDocument/2006/relationships/slideLayout" Target="../slideLayouts/slideLayout5.xml"/><Relationship Id="rId6" Type="http://schemas.openxmlformats.org/officeDocument/2006/relationships/image" Target="../media/image93.png"/><Relationship Id="rId11" Type="http://schemas.openxmlformats.org/officeDocument/2006/relationships/image" Target="../media/image98.svg"/><Relationship Id="rId5" Type="http://schemas.openxmlformats.org/officeDocument/2006/relationships/image" Target="../media/image92.svg"/><Relationship Id="rId15" Type="http://schemas.openxmlformats.org/officeDocument/2006/relationships/image" Target="../media/image102.svg"/><Relationship Id="rId10" Type="http://schemas.openxmlformats.org/officeDocument/2006/relationships/image" Target="../media/image97.png"/><Relationship Id="rId19" Type="http://schemas.openxmlformats.org/officeDocument/2006/relationships/image" Target="../media/image106.png"/><Relationship Id="rId4" Type="http://schemas.openxmlformats.org/officeDocument/2006/relationships/image" Target="../media/image91.png"/><Relationship Id="rId9" Type="http://schemas.openxmlformats.org/officeDocument/2006/relationships/image" Target="../media/image96.png"/><Relationship Id="rId14" Type="http://schemas.openxmlformats.org/officeDocument/2006/relationships/image" Target="../media/image10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94.svg"/><Relationship Id="rId7" Type="http://schemas.openxmlformats.org/officeDocument/2006/relationships/image" Target="../media/image107.svg"/><Relationship Id="rId2" Type="http://schemas.openxmlformats.org/officeDocument/2006/relationships/image" Target="../media/image93.png"/><Relationship Id="rId1" Type="http://schemas.openxmlformats.org/officeDocument/2006/relationships/slideLayout" Target="../slideLayouts/slideLayout5.xml"/><Relationship Id="rId6" Type="http://schemas.openxmlformats.org/officeDocument/2006/relationships/image" Target="../media/image106.png"/><Relationship Id="rId5" Type="http://schemas.openxmlformats.org/officeDocument/2006/relationships/image" Target="../media/image105.svg"/><Relationship Id="rId10" Type="http://schemas.openxmlformats.org/officeDocument/2006/relationships/image" Target="../media/image112.png"/><Relationship Id="rId4" Type="http://schemas.openxmlformats.org/officeDocument/2006/relationships/image" Target="../media/image104.png"/><Relationship Id="rId9" Type="http://schemas.openxmlformats.org/officeDocument/2006/relationships/image" Target="../media/image111.png"/></Relationships>
</file>

<file path=ppt/slides/_rels/slide72.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113.png"/><Relationship Id="rId7" Type="http://schemas.openxmlformats.org/officeDocument/2006/relationships/image" Target="../media/image117.png"/><Relationship Id="rId2" Type="http://schemas.openxmlformats.org/officeDocument/2006/relationships/notesSlide" Target="../notesSlides/notesSlide68.xml"/><Relationship Id="rId1" Type="http://schemas.openxmlformats.org/officeDocument/2006/relationships/slideLayout" Target="../slideLayouts/slideLayout5.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 Id="rId9" Type="http://schemas.openxmlformats.org/officeDocument/2006/relationships/image" Target="../media/image119.svg"/></Relationships>
</file>

<file path=ppt/slides/_rels/slide73.xml.rels><?xml version="1.0" encoding="UTF-8" standalone="yes"?>
<Relationships xmlns="http://schemas.openxmlformats.org/package/2006/relationships"><Relationship Id="rId8" Type="http://schemas.openxmlformats.org/officeDocument/2006/relationships/image" Target="../media/image122.svg"/><Relationship Id="rId13" Type="http://schemas.openxmlformats.org/officeDocument/2006/relationships/image" Target="../media/image90.svg"/><Relationship Id="rId3" Type="http://schemas.openxmlformats.org/officeDocument/2006/relationships/image" Target="../media/image94.svg"/><Relationship Id="rId7" Type="http://schemas.openxmlformats.org/officeDocument/2006/relationships/image" Target="../media/image121.png"/><Relationship Id="rId12" Type="http://schemas.openxmlformats.org/officeDocument/2006/relationships/image" Target="../media/image89.png"/><Relationship Id="rId2" Type="http://schemas.openxmlformats.org/officeDocument/2006/relationships/image" Target="../media/image93.png"/><Relationship Id="rId1" Type="http://schemas.openxmlformats.org/officeDocument/2006/relationships/slideLayout" Target="../slideLayouts/slideLayout5.xml"/><Relationship Id="rId6" Type="http://schemas.openxmlformats.org/officeDocument/2006/relationships/image" Target="../media/image120.png"/><Relationship Id="rId11" Type="http://schemas.openxmlformats.org/officeDocument/2006/relationships/image" Target="../media/image125.png"/><Relationship Id="rId5" Type="http://schemas.openxmlformats.org/officeDocument/2006/relationships/image" Target="../media/image92.svg"/><Relationship Id="rId10" Type="http://schemas.openxmlformats.org/officeDocument/2006/relationships/image" Target="../media/image124.svg"/><Relationship Id="rId4" Type="http://schemas.openxmlformats.org/officeDocument/2006/relationships/image" Target="../media/image91.png"/><Relationship Id="rId9" Type="http://schemas.openxmlformats.org/officeDocument/2006/relationships/image" Target="../media/image123.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C15F147-CC75-4746-A778-ACA7AE15D2B0}"/>
              </a:ext>
            </a:extLst>
          </p:cNvPr>
          <p:cNvSpPr>
            <a:spLocks noGrp="1"/>
          </p:cNvSpPr>
          <p:nvPr>
            <p:ph type="title"/>
          </p:nvPr>
        </p:nvSpPr>
        <p:spPr>
          <a:xfrm>
            <a:off x="582042" y="1452300"/>
            <a:ext cx="4167887" cy="2215991"/>
          </a:xfrm>
        </p:spPr>
        <p:txBody>
          <a:bodyPr/>
          <a:lstStyle/>
          <a:p>
            <a:r>
              <a:rPr lang="fr-FR" dirty="0"/>
              <a:t>AZ-500T00A:</a:t>
            </a:r>
            <a:br>
              <a:rPr lang="fr-FR" dirty="0"/>
            </a:br>
            <a:r>
              <a:rPr lang="fr-FR" dirty="0"/>
              <a:t>Microsoft Azure Security Technologies</a:t>
            </a:r>
            <a:endParaRPr lang="en-US" dirty="0"/>
          </a:p>
        </p:txBody>
      </p:sp>
      <p:sp>
        <p:nvSpPr>
          <p:cNvPr id="5" name="Text Placeholder 4"/>
          <p:cNvSpPr>
            <a:spLocks noGrp="1"/>
          </p:cNvSpPr>
          <p:nvPr>
            <p:ph type="body" sz="quarter" idx="12"/>
          </p:nvPr>
        </p:nvSpPr>
        <p:spPr/>
        <p:txBody>
          <a:bodyPr/>
          <a:lstStyle/>
          <a:p>
            <a:r>
              <a:rPr lang="en-US" dirty="0"/>
              <a:t>Subtitle or speaker name</a:t>
            </a:r>
          </a:p>
        </p:txBody>
      </p:sp>
    </p:spTree>
    <p:extLst>
      <p:ext uri="{BB962C8B-B14F-4D97-AF65-F5344CB8AC3E}">
        <p14:creationId xmlns:p14="http://schemas.microsoft.com/office/powerpoint/2010/main" val="282293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057D4-F1E9-4B20-A6BF-8E980DFBEE26}"/>
              </a:ext>
            </a:extLst>
          </p:cNvPr>
          <p:cNvSpPr>
            <a:spLocks noGrp="1"/>
          </p:cNvSpPr>
          <p:nvPr>
            <p:ph type="title"/>
          </p:nvPr>
        </p:nvSpPr>
        <p:spPr/>
        <p:txBody>
          <a:bodyPr/>
          <a:lstStyle/>
          <a:p>
            <a:r>
              <a:rPr lang="en-US" dirty="0"/>
              <a:t>Azure Key Vault Certificates </a:t>
            </a:r>
          </a:p>
        </p:txBody>
      </p:sp>
      <p:pic>
        <p:nvPicPr>
          <p:cNvPr id="4" name="Picture 4" descr="An application uses the key vault REST API to access key vault secrets, keys, and certificate data. ">
            <a:extLst>
              <a:ext uri="{FF2B5EF4-FFF2-40B4-BE49-F238E27FC236}">
                <a16:creationId xmlns:a16="http://schemas.microsoft.com/office/drawing/2014/main" id="{EE580496-AF99-4292-A9DF-8DAB76398838}"/>
              </a:ext>
            </a:extLst>
          </p:cNvPr>
          <p:cNvPicPr>
            <a:picLocks noChangeAspect="1"/>
          </p:cNvPicPr>
          <p:nvPr/>
        </p:nvPicPr>
        <p:blipFill>
          <a:blip r:embed="rId3"/>
          <a:stretch>
            <a:fillRect/>
          </a:stretch>
        </p:blipFill>
        <p:spPr>
          <a:xfrm>
            <a:off x="2510696" y="1025247"/>
            <a:ext cx="7170607" cy="5669280"/>
          </a:xfrm>
          <a:prstGeom prst="rect">
            <a:avLst/>
          </a:prstGeom>
          <a:ln>
            <a:solidFill>
              <a:schemeClr val="tx1"/>
            </a:solidFill>
          </a:ln>
        </p:spPr>
      </p:pic>
      <p:sp>
        <p:nvSpPr>
          <p:cNvPr id="3" name="Rectangle 2">
            <a:extLst>
              <a:ext uri="{FF2B5EF4-FFF2-40B4-BE49-F238E27FC236}">
                <a16:creationId xmlns:a16="http://schemas.microsoft.com/office/drawing/2014/main" id="{DF26868F-4AC7-489F-87FE-5F74E959DFA2}"/>
              </a:ext>
            </a:extLst>
          </p:cNvPr>
          <p:cNvSpPr/>
          <p:nvPr/>
        </p:nvSpPr>
        <p:spPr>
          <a:xfrm>
            <a:off x="2624234" y="1154429"/>
            <a:ext cx="3742276" cy="646647"/>
          </a:xfrm>
          <a:prstGeom prst="rect">
            <a:avLst/>
          </a:prstGeom>
          <a:solidFill>
            <a:schemeClr val="bg1">
              <a:lumMod val="95000"/>
            </a:schemeClr>
          </a:solidFill>
          <a:ln w="6350">
            <a:solidFill>
              <a:schemeClr val="bg1">
                <a:lumMod val="95000"/>
              </a:schemeClr>
            </a:solidFill>
          </a:ln>
          <a:effectLst>
            <a:outerShdw blurRad="50800" dist="38100" dir="2700000" algn="tl" rotWithShape="0">
              <a:prstClr val="black">
                <a:alpha val="40000"/>
              </a:prstClr>
            </a:outerShdw>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algn="ctr"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Composition of a Certificate</a:t>
            </a:r>
          </a:p>
        </p:txBody>
      </p:sp>
    </p:spTree>
    <p:extLst>
      <p:ext uri="{BB962C8B-B14F-4D97-AF65-F5344CB8AC3E}">
        <p14:creationId xmlns:p14="http://schemas.microsoft.com/office/powerpoint/2010/main" val="2889235014"/>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057D4-F1E9-4B20-A6BF-8E980DFBEE26}"/>
              </a:ext>
            </a:extLst>
          </p:cNvPr>
          <p:cNvSpPr>
            <a:spLocks noGrp="1"/>
          </p:cNvSpPr>
          <p:nvPr>
            <p:ph type="title"/>
          </p:nvPr>
        </p:nvSpPr>
        <p:spPr/>
        <p:txBody>
          <a:bodyPr/>
          <a:lstStyle/>
          <a:p>
            <a:r>
              <a:rPr lang="en-US" dirty="0"/>
              <a:t>  Azure Key Vault Certificates - Exportable or Non-Exportable Key</a:t>
            </a:r>
          </a:p>
        </p:txBody>
      </p:sp>
      <p:graphicFrame>
        <p:nvGraphicFramePr>
          <p:cNvPr id="3" name="Table 4">
            <a:extLst>
              <a:ext uri="{FF2B5EF4-FFF2-40B4-BE49-F238E27FC236}">
                <a16:creationId xmlns:a16="http://schemas.microsoft.com/office/drawing/2014/main" id="{12FD05BD-A0C1-4FB4-85A3-2A5FB37F34DF}"/>
              </a:ext>
            </a:extLst>
          </p:cNvPr>
          <p:cNvGraphicFramePr>
            <a:graphicFrameLocks noGrp="1"/>
          </p:cNvGraphicFramePr>
          <p:nvPr/>
        </p:nvGraphicFramePr>
        <p:xfrm>
          <a:off x="194310" y="1291590"/>
          <a:ext cx="11772900" cy="4678256"/>
        </p:xfrm>
        <a:graphic>
          <a:graphicData uri="http://schemas.openxmlformats.org/drawingml/2006/table">
            <a:tbl>
              <a:tblPr firstRow="1" bandRow="1">
                <a:tableStyleId>{5C22544A-7EE6-4342-B048-85BDC9FD1C3A}</a:tableStyleId>
              </a:tblPr>
              <a:tblGrid>
                <a:gridCol w="1977390">
                  <a:extLst>
                    <a:ext uri="{9D8B030D-6E8A-4147-A177-3AD203B41FA5}">
                      <a16:colId xmlns:a16="http://schemas.microsoft.com/office/drawing/2014/main" val="1483070989"/>
                    </a:ext>
                  </a:extLst>
                </a:gridCol>
                <a:gridCol w="5871210">
                  <a:extLst>
                    <a:ext uri="{9D8B030D-6E8A-4147-A177-3AD203B41FA5}">
                      <a16:colId xmlns:a16="http://schemas.microsoft.com/office/drawing/2014/main" val="2895335304"/>
                    </a:ext>
                  </a:extLst>
                </a:gridCol>
                <a:gridCol w="3924300">
                  <a:extLst>
                    <a:ext uri="{9D8B030D-6E8A-4147-A177-3AD203B41FA5}">
                      <a16:colId xmlns:a16="http://schemas.microsoft.com/office/drawing/2014/main" val="3371854267"/>
                    </a:ext>
                  </a:extLst>
                </a:gridCol>
              </a:tblGrid>
              <a:tr h="486538">
                <a:tc>
                  <a:txBody>
                    <a:bodyPr/>
                    <a:lstStyle/>
                    <a:p>
                      <a:r>
                        <a:rPr lang="en-US" sz="2000" b="0" dirty="0"/>
                        <a:t>Key 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sz="2000" b="0" dirty="0"/>
                        <a:t>About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sz="2000" b="0" dirty="0"/>
                        <a:t>Security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588916586"/>
                  </a:ext>
                </a:extLst>
              </a:tr>
              <a:tr h="860799">
                <a:tc>
                  <a:txBody>
                    <a:bodyPr/>
                    <a:lstStyle/>
                    <a:p>
                      <a:r>
                        <a:rPr lang="en-US" sz="1800" dirty="0"/>
                        <a:t>RSA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800" dirty="0"/>
                        <a:t>Software-protected RSA key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dirty="0"/>
                        <a:t>FIPS-140-2 Level1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28558696"/>
                  </a:ext>
                </a:extLst>
              </a:tr>
              <a:tr h="1235060">
                <a:tc>
                  <a:txBody>
                    <a:bodyPr/>
                    <a:lstStyle/>
                    <a:p>
                      <a:r>
                        <a:rPr lang="en-US" sz="1800" dirty="0"/>
                        <a:t>RSA-HSM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800" dirty="0"/>
                        <a:t>HSM-protected RSA key (Premium SKU only)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dirty="0"/>
                        <a:t>FIPS 140-2 Level 2 HSM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37715927"/>
                  </a:ext>
                </a:extLst>
              </a:tr>
              <a:tr h="860799">
                <a:tc>
                  <a:txBody>
                    <a:bodyPr/>
                    <a:lstStyle/>
                    <a:p>
                      <a:r>
                        <a:rPr lang="en-US" sz="1800" dirty="0"/>
                        <a:t>EC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800" dirty="0"/>
                        <a:t>Software-protected Elliptic Curve key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dirty="0"/>
                        <a:t>FIPS 140-2 Level 1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38354568"/>
                  </a:ext>
                </a:extLst>
              </a:tr>
              <a:tr h="1235060">
                <a:tc>
                  <a:txBody>
                    <a:bodyPr/>
                    <a:lstStyle/>
                    <a:p>
                      <a:r>
                        <a:rPr lang="en-US" sz="1800" dirty="0"/>
                        <a:t>EC-HSM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800" dirty="0"/>
                        <a:t>HSM-protected Elliptic Curve key (Premium SKU only)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dirty="0"/>
                        <a:t>FIPS 140-2 Level 2 HSM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72014500"/>
                  </a:ext>
                </a:extLst>
              </a:tr>
            </a:tbl>
          </a:graphicData>
        </a:graphic>
      </p:graphicFrame>
    </p:spTree>
    <p:extLst>
      <p:ext uri="{BB962C8B-B14F-4D97-AF65-F5344CB8AC3E}">
        <p14:creationId xmlns:p14="http://schemas.microsoft.com/office/powerpoint/2010/main" val="1548946247"/>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7DF55-A686-4390-9D75-E78F91090E70}"/>
              </a:ext>
            </a:extLst>
          </p:cNvPr>
          <p:cNvSpPr>
            <a:spLocks noGrp="1"/>
          </p:cNvSpPr>
          <p:nvPr>
            <p:ph type="title"/>
          </p:nvPr>
        </p:nvSpPr>
        <p:spPr/>
        <p:txBody>
          <a:bodyPr/>
          <a:lstStyle/>
          <a:p>
            <a:r>
              <a:rPr lang="en-US" dirty="0"/>
              <a:t>Azure Key Vault Keys (cont’d) </a:t>
            </a:r>
          </a:p>
        </p:txBody>
      </p:sp>
      <p:sp>
        <p:nvSpPr>
          <p:cNvPr id="6" name="Rectangle 5">
            <a:extLst>
              <a:ext uri="{FF2B5EF4-FFF2-40B4-BE49-F238E27FC236}">
                <a16:creationId xmlns:a16="http://schemas.microsoft.com/office/drawing/2014/main" id="{C8724D97-FBDF-404F-B10A-D72AC7077C13}"/>
              </a:ext>
            </a:extLst>
          </p:cNvPr>
          <p:cNvSpPr/>
          <p:nvPr/>
        </p:nvSpPr>
        <p:spPr>
          <a:xfrm>
            <a:off x="681134" y="1435497"/>
            <a:ext cx="3813888" cy="130284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Soft (Key vault) and Hard (HSM) keys</a:t>
            </a:r>
          </a:p>
        </p:txBody>
      </p:sp>
      <p:sp>
        <p:nvSpPr>
          <p:cNvPr id="8" name="Rectangle 7">
            <a:extLst>
              <a:ext uri="{FF2B5EF4-FFF2-40B4-BE49-F238E27FC236}">
                <a16:creationId xmlns:a16="http://schemas.microsoft.com/office/drawing/2014/main" id="{D6ADF4E4-DCC5-4154-932F-B73F6049DFA9}"/>
              </a:ext>
            </a:extLst>
          </p:cNvPr>
          <p:cNvSpPr/>
          <p:nvPr/>
        </p:nvSpPr>
        <p:spPr>
          <a:xfrm>
            <a:off x="681133" y="2905266"/>
            <a:ext cx="3813888" cy="130284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Supports operations like create, delete, update, and list</a:t>
            </a:r>
          </a:p>
        </p:txBody>
      </p:sp>
      <p:sp>
        <p:nvSpPr>
          <p:cNvPr id="10" name="Rectangle 9">
            <a:extLst>
              <a:ext uri="{FF2B5EF4-FFF2-40B4-BE49-F238E27FC236}">
                <a16:creationId xmlns:a16="http://schemas.microsoft.com/office/drawing/2014/main" id="{8BA836DB-240A-4F7D-BF90-3336A913D989}"/>
              </a:ext>
            </a:extLst>
          </p:cNvPr>
          <p:cNvSpPr/>
          <p:nvPr/>
        </p:nvSpPr>
        <p:spPr>
          <a:xfrm>
            <a:off x="681133" y="4390251"/>
            <a:ext cx="3813888" cy="130284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Supports cryptographic operations like sign and verify, key encryption/wrapping, and encrypt and decrypt</a:t>
            </a:r>
          </a:p>
        </p:txBody>
      </p:sp>
      <p:pic>
        <p:nvPicPr>
          <p:cNvPr id="4" name="Picture 5" descr="Screenshot of the key permissions page with key management operations, cryptographic operations, and privileged key operations.">
            <a:extLst>
              <a:ext uri="{FF2B5EF4-FFF2-40B4-BE49-F238E27FC236}">
                <a16:creationId xmlns:a16="http://schemas.microsoft.com/office/drawing/2014/main" id="{43730F76-8DD1-4CF3-9FC9-57C448F55379}"/>
              </a:ext>
            </a:extLst>
          </p:cNvPr>
          <p:cNvPicPr>
            <a:picLocks noChangeAspect="1"/>
          </p:cNvPicPr>
          <p:nvPr/>
        </p:nvPicPr>
        <p:blipFill>
          <a:blip r:embed="rId3"/>
          <a:stretch>
            <a:fillRect/>
          </a:stretch>
        </p:blipFill>
        <p:spPr>
          <a:xfrm>
            <a:off x="4666550" y="1227117"/>
            <a:ext cx="2858899" cy="5173683"/>
          </a:xfrm>
          <a:prstGeom prst="rect">
            <a:avLst/>
          </a:prstGeom>
        </p:spPr>
      </p:pic>
      <p:sp>
        <p:nvSpPr>
          <p:cNvPr id="18" name="Rectangle 17">
            <a:extLst>
              <a:ext uri="{FF2B5EF4-FFF2-40B4-BE49-F238E27FC236}">
                <a16:creationId xmlns:a16="http://schemas.microsoft.com/office/drawing/2014/main" id="{E6111265-1F4E-44A8-8135-8DD3CF29DA49}"/>
              </a:ext>
            </a:extLst>
          </p:cNvPr>
          <p:cNvSpPr/>
          <p:nvPr/>
        </p:nvSpPr>
        <p:spPr>
          <a:xfrm>
            <a:off x="7696978" y="1435497"/>
            <a:ext cx="3813888" cy="130284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Supports secure transfer of existing keys in Bring Your Own Key (BYOK) scenarios</a:t>
            </a:r>
          </a:p>
        </p:txBody>
      </p:sp>
      <p:sp>
        <p:nvSpPr>
          <p:cNvPr id="20" name="Rectangle 19">
            <a:extLst>
              <a:ext uri="{FF2B5EF4-FFF2-40B4-BE49-F238E27FC236}">
                <a16:creationId xmlns:a16="http://schemas.microsoft.com/office/drawing/2014/main" id="{E2D6ECC1-1879-41B1-9EE4-7A5F8CC95BD7}"/>
              </a:ext>
            </a:extLst>
          </p:cNvPr>
          <p:cNvSpPr/>
          <p:nvPr/>
        </p:nvSpPr>
        <p:spPr>
          <a:xfrm>
            <a:off x="7696978" y="2905266"/>
            <a:ext cx="3813888" cy="130284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Premium supports HSM-protected keys</a:t>
            </a:r>
          </a:p>
        </p:txBody>
      </p:sp>
      <p:sp>
        <p:nvSpPr>
          <p:cNvPr id="22" name="Rectangle 21">
            <a:extLst>
              <a:ext uri="{FF2B5EF4-FFF2-40B4-BE49-F238E27FC236}">
                <a16:creationId xmlns:a16="http://schemas.microsoft.com/office/drawing/2014/main" id="{2E7006BD-0CD3-489E-9920-96615C96F7FE}"/>
              </a:ext>
            </a:extLst>
          </p:cNvPr>
          <p:cNvSpPr/>
          <p:nvPr/>
        </p:nvSpPr>
        <p:spPr>
          <a:xfrm>
            <a:off x="7696977" y="4390251"/>
            <a:ext cx="3813888" cy="130284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RSA and Elliptic Curve</a:t>
            </a:r>
          </a:p>
        </p:txBody>
      </p:sp>
    </p:spTree>
    <p:extLst>
      <p:ext uri="{BB962C8B-B14F-4D97-AF65-F5344CB8AC3E}">
        <p14:creationId xmlns:p14="http://schemas.microsoft.com/office/powerpoint/2010/main" val="1973638760"/>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375547-9865-48E9-9908-C6BC6A7B24E5}"/>
              </a:ext>
            </a:extLst>
          </p:cNvPr>
          <p:cNvSpPr>
            <a:spLocks noGrp="1"/>
          </p:cNvSpPr>
          <p:nvPr>
            <p:ph type="title"/>
          </p:nvPr>
        </p:nvSpPr>
        <p:spPr/>
        <p:txBody>
          <a:bodyPr/>
          <a:lstStyle/>
          <a:p>
            <a:r>
              <a:rPr lang="en-US" dirty="0">
                <a:cs typeface="Segoe UI"/>
              </a:rPr>
              <a:t>Key Vault Access </a:t>
            </a:r>
            <a:endParaRPr lang="en-US" dirty="0">
              <a:solidFill>
                <a:srgbClr val="FF0000"/>
              </a:solidFill>
            </a:endParaRPr>
          </a:p>
        </p:txBody>
      </p:sp>
      <p:pic>
        <p:nvPicPr>
          <p:cNvPr id="4" name="Picture 4" descr="The Key Vault has a Management and Data plan. RBAC is used for the Management plane. Access policies are used for the Data Plane. ">
            <a:extLst>
              <a:ext uri="{FF2B5EF4-FFF2-40B4-BE49-F238E27FC236}">
                <a16:creationId xmlns:a16="http://schemas.microsoft.com/office/drawing/2014/main" id="{463F612D-DE5D-4111-8205-A7845673EE90}"/>
              </a:ext>
            </a:extLst>
          </p:cNvPr>
          <p:cNvPicPr>
            <a:picLocks noChangeAspect="1"/>
          </p:cNvPicPr>
          <p:nvPr/>
        </p:nvPicPr>
        <p:blipFill>
          <a:blip r:embed="rId3"/>
          <a:stretch>
            <a:fillRect/>
          </a:stretch>
        </p:blipFill>
        <p:spPr>
          <a:xfrm>
            <a:off x="650632" y="1329330"/>
            <a:ext cx="10597660" cy="4531493"/>
          </a:xfrm>
          <a:prstGeom prst="rect">
            <a:avLst/>
          </a:prstGeom>
        </p:spPr>
      </p:pic>
      <p:sp>
        <p:nvSpPr>
          <p:cNvPr id="7" name="Rectangle 6">
            <a:extLst>
              <a:ext uri="{FF2B5EF4-FFF2-40B4-BE49-F238E27FC236}">
                <a16:creationId xmlns:a16="http://schemas.microsoft.com/office/drawing/2014/main" id="{56E9AC57-CC02-4E01-958B-5E17D54ACB92}"/>
              </a:ext>
              <a:ext uri="{C183D7F6-B498-43B3-948B-1728B52AA6E4}">
                <adec:decorative xmlns:adec="http://schemas.microsoft.com/office/drawing/2017/decorative" val="1"/>
              </a:ext>
            </a:extLst>
          </p:cNvPr>
          <p:cNvSpPr/>
          <p:nvPr/>
        </p:nvSpPr>
        <p:spPr bwMode="auto">
          <a:xfrm>
            <a:off x="522514" y="1240971"/>
            <a:ext cx="11187404" cy="502920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Box 2">
            <a:extLst>
              <a:ext uri="{FF2B5EF4-FFF2-40B4-BE49-F238E27FC236}">
                <a16:creationId xmlns:a16="http://schemas.microsoft.com/office/drawing/2014/main" id="{2B632725-7034-4847-B90C-3043B3436A4D}"/>
              </a:ext>
            </a:extLst>
          </p:cNvPr>
          <p:cNvSpPr txBox="1"/>
          <p:nvPr/>
        </p:nvSpPr>
        <p:spPr>
          <a:xfrm>
            <a:off x="6848061" y="5192037"/>
            <a:ext cx="836960" cy="276999"/>
          </a:xfrm>
          <a:prstGeom prst="rect">
            <a:avLst/>
          </a:prstGeom>
          <a:noFill/>
        </p:spPr>
        <p:txBody>
          <a:bodyPr wrap="none" lIns="0" tIns="0" rIns="0" bIns="0" rtlCol="0">
            <a:spAutoFit/>
          </a:bodyPr>
          <a:lstStyle/>
          <a:p>
            <a:pPr algn="l"/>
            <a:r>
              <a:rPr lang="en-US" sz="1800" dirty="0">
                <a:gradFill>
                  <a:gsLst>
                    <a:gs pos="2917">
                      <a:schemeClr val="tx1"/>
                    </a:gs>
                    <a:gs pos="30000">
                      <a:schemeClr val="tx1"/>
                    </a:gs>
                  </a:gsLst>
                  <a:lin ang="5400000" scaled="0"/>
                </a:gradFill>
              </a:rPr>
              <a:t>or RBAC</a:t>
            </a:r>
          </a:p>
        </p:txBody>
      </p:sp>
    </p:spTree>
    <p:extLst>
      <p:ext uri="{BB962C8B-B14F-4D97-AF65-F5344CB8AC3E}">
        <p14:creationId xmlns:p14="http://schemas.microsoft.com/office/powerpoint/2010/main" val="3900819961"/>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BC3E6-478F-46BE-8A06-8CAD947C78FA}"/>
              </a:ext>
            </a:extLst>
          </p:cNvPr>
          <p:cNvSpPr>
            <a:spLocks noGrp="1"/>
          </p:cNvSpPr>
          <p:nvPr>
            <p:ph type="title"/>
          </p:nvPr>
        </p:nvSpPr>
        <p:spPr/>
        <p:txBody>
          <a:bodyPr/>
          <a:lstStyle/>
          <a:p>
            <a:r>
              <a:rPr lang="en-US" dirty="0"/>
              <a:t>Key Vault Example</a:t>
            </a:r>
          </a:p>
        </p:txBody>
      </p:sp>
      <p:sp>
        <p:nvSpPr>
          <p:cNvPr id="3" name="Rectangle 2">
            <a:extLst>
              <a:ext uri="{FF2B5EF4-FFF2-40B4-BE49-F238E27FC236}">
                <a16:creationId xmlns:a16="http://schemas.microsoft.com/office/drawing/2014/main" id="{C7858F36-3A84-4224-8812-DE889EA64AD5}"/>
              </a:ext>
            </a:extLst>
          </p:cNvPr>
          <p:cNvSpPr/>
          <p:nvPr/>
        </p:nvSpPr>
        <p:spPr>
          <a:xfrm>
            <a:off x="588264" y="1435497"/>
            <a:ext cx="3412236"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SSL certificate for SSL</a:t>
            </a:r>
          </a:p>
        </p:txBody>
      </p:sp>
      <p:sp>
        <p:nvSpPr>
          <p:cNvPr id="4" name="Rectangle 3">
            <a:extLst>
              <a:ext uri="{FF2B5EF4-FFF2-40B4-BE49-F238E27FC236}">
                <a16:creationId xmlns:a16="http://schemas.microsoft.com/office/drawing/2014/main" id="{71E9D9E1-6029-4351-80C5-6CD6CBBEEFED}"/>
              </a:ext>
            </a:extLst>
          </p:cNvPr>
          <p:cNvSpPr/>
          <p:nvPr/>
        </p:nvSpPr>
        <p:spPr>
          <a:xfrm>
            <a:off x="588264" y="2454965"/>
            <a:ext cx="3412236"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Storage key for access the Storage account</a:t>
            </a:r>
          </a:p>
        </p:txBody>
      </p:sp>
      <p:sp>
        <p:nvSpPr>
          <p:cNvPr id="5" name="Rectangle 4">
            <a:extLst>
              <a:ext uri="{FF2B5EF4-FFF2-40B4-BE49-F238E27FC236}">
                <a16:creationId xmlns:a16="http://schemas.microsoft.com/office/drawing/2014/main" id="{77C362FE-5C11-4C09-AB31-8284F1C6B6B1}"/>
              </a:ext>
            </a:extLst>
          </p:cNvPr>
          <p:cNvSpPr/>
          <p:nvPr/>
        </p:nvSpPr>
        <p:spPr>
          <a:xfrm>
            <a:off x="588264" y="3474433"/>
            <a:ext cx="3412236"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RSA 2,048-bit key for sign in operations</a:t>
            </a:r>
          </a:p>
        </p:txBody>
      </p:sp>
      <p:sp>
        <p:nvSpPr>
          <p:cNvPr id="13" name="Rectangle 12">
            <a:extLst>
              <a:ext uri="{FF2B5EF4-FFF2-40B4-BE49-F238E27FC236}">
                <a16:creationId xmlns:a16="http://schemas.microsoft.com/office/drawing/2014/main" id="{CC1E4314-5330-46C2-9C85-95BB88530816}"/>
              </a:ext>
            </a:extLst>
          </p:cNvPr>
          <p:cNvSpPr/>
          <p:nvPr/>
        </p:nvSpPr>
        <p:spPr>
          <a:xfrm>
            <a:off x="588263" y="4493901"/>
            <a:ext cx="3412236"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Bootstrap certificate for authentication to Azure AD</a:t>
            </a:r>
          </a:p>
        </p:txBody>
      </p:sp>
      <p:graphicFrame>
        <p:nvGraphicFramePr>
          <p:cNvPr id="8" name="Table 8">
            <a:extLst>
              <a:ext uri="{FF2B5EF4-FFF2-40B4-BE49-F238E27FC236}">
                <a16:creationId xmlns:a16="http://schemas.microsoft.com/office/drawing/2014/main" id="{DF44F657-A182-444B-B736-54B686037AC5}"/>
              </a:ext>
            </a:extLst>
          </p:cNvPr>
          <p:cNvGraphicFramePr>
            <a:graphicFrameLocks noGrp="1"/>
          </p:cNvGraphicFramePr>
          <p:nvPr/>
        </p:nvGraphicFramePr>
        <p:xfrm>
          <a:off x="4972050" y="1435497"/>
          <a:ext cx="7026273" cy="3754120"/>
        </p:xfrm>
        <a:graphic>
          <a:graphicData uri="http://schemas.openxmlformats.org/drawingml/2006/table">
            <a:tbl>
              <a:tblPr firstRow="1" bandRow="1">
                <a:tableStyleId>{5C22544A-7EE6-4342-B048-85BDC9FD1C3A}</a:tableStyleId>
              </a:tblPr>
              <a:tblGrid>
                <a:gridCol w="2342091">
                  <a:extLst>
                    <a:ext uri="{9D8B030D-6E8A-4147-A177-3AD203B41FA5}">
                      <a16:colId xmlns:a16="http://schemas.microsoft.com/office/drawing/2014/main" val="2897067239"/>
                    </a:ext>
                  </a:extLst>
                </a:gridCol>
                <a:gridCol w="2342091">
                  <a:extLst>
                    <a:ext uri="{9D8B030D-6E8A-4147-A177-3AD203B41FA5}">
                      <a16:colId xmlns:a16="http://schemas.microsoft.com/office/drawing/2014/main" val="4092712492"/>
                    </a:ext>
                  </a:extLst>
                </a:gridCol>
                <a:gridCol w="2342091">
                  <a:extLst>
                    <a:ext uri="{9D8B030D-6E8A-4147-A177-3AD203B41FA5}">
                      <a16:colId xmlns:a16="http://schemas.microsoft.com/office/drawing/2014/main" val="3101299943"/>
                    </a:ext>
                  </a:extLst>
                </a:gridCol>
              </a:tblGrid>
              <a:tr h="370840">
                <a:tc>
                  <a:txBody>
                    <a:bodyPr/>
                    <a:lstStyle/>
                    <a:p>
                      <a:pPr algn="ctr"/>
                      <a:r>
                        <a:rPr lang="en-US" b="0" dirty="0"/>
                        <a:t>Role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a:r>
                        <a:rPr lang="en-US" b="0" dirty="0"/>
                        <a:t>Management Plane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a:r>
                        <a:rPr lang="en-US" b="0" dirty="0"/>
                        <a:t>Data plane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2674817089"/>
                  </a:ext>
                </a:extLst>
              </a:tr>
              <a:tr h="370840">
                <a:tc>
                  <a:txBody>
                    <a:bodyPr/>
                    <a:lstStyle/>
                    <a:p>
                      <a:r>
                        <a:rPr lang="en-US" dirty="0"/>
                        <a:t>Security team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dirty="0"/>
                        <a:t>Key Vault Contributor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t>Keys: backup, create, delete, get, import, list, restore</a:t>
                      </a:r>
                    </a:p>
                    <a:p>
                      <a:r>
                        <a:rPr lang="en-US" dirty="0"/>
                        <a:t>Secrets: all operations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28867020"/>
                  </a:ext>
                </a:extLst>
              </a:tr>
              <a:tr h="370840">
                <a:tc>
                  <a:txBody>
                    <a:bodyPr/>
                    <a:lstStyle/>
                    <a:p>
                      <a:r>
                        <a:rPr lang="en-US" dirty="0"/>
                        <a:t>Developers and operators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dirty="0"/>
                        <a:t>Key Vault deploy permission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t>None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42365518"/>
                  </a:ext>
                </a:extLst>
              </a:tr>
              <a:tr h="370840">
                <a:tc>
                  <a:txBody>
                    <a:bodyPr/>
                    <a:lstStyle/>
                    <a:p>
                      <a:r>
                        <a:rPr lang="en-US" dirty="0"/>
                        <a:t>Auditors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dirty="0"/>
                        <a:t>None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t>Keys: list</a:t>
                      </a:r>
                    </a:p>
                    <a:p>
                      <a:r>
                        <a:rPr lang="en-US" dirty="0"/>
                        <a:t>Secrets: list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33393465"/>
                  </a:ext>
                </a:extLst>
              </a:tr>
              <a:tr h="370840">
                <a:tc>
                  <a:txBody>
                    <a:bodyPr/>
                    <a:lstStyle/>
                    <a:p>
                      <a:r>
                        <a:rPr lang="en-US" dirty="0"/>
                        <a:t>Application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dirty="0"/>
                        <a:t>None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t>Keys: sign</a:t>
                      </a:r>
                    </a:p>
                    <a:p>
                      <a:r>
                        <a:rPr lang="en-US" dirty="0"/>
                        <a:t>Secrets: get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1134571"/>
                  </a:ext>
                </a:extLst>
              </a:tr>
            </a:tbl>
          </a:graphicData>
        </a:graphic>
      </p:graphicFrame>
      <p:sp>
        <p:nvSpPr>
          <p:cNvPr id="10" name="Arrow: Left 9">
            <a:extLst>
              <a:ext uri="{FF2B5EF4-FFF2-40B4-BE49-F238E27FC236}">
                <a16:creationId xmlns:a16="http://schemas.microsoft.com/office/drawing/2014/main" id="{60B53E33-93E5-45AA-AF3A-F81C50F304A4}"/>
              </a:ext>
              <a:ext uri="{C183D7F6-B498-43B3-948B-1728B52AA6E4}">
                <adec:decorative xmlns:adec="http://schemas.microsoft.com/office/drawing/2017/decorative" val="1"/>
              </a:ext>
            </a:extLst>
          </p:cNvPr>
          <p:cNvSpPr/>
          <p:nvPr/>
        </p:nvSpPr>
        <p:spPr bwMode="auto">
          <a:xfrm flipH="1">
            <a:off x="4188716" y="2795761"/>
            <a:ext cx="595118" cy="971550"/>
          </a:xfrm>
          <a:prstGeom prst="leftArrow">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14139112"/>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DC0A1-1969-4139-A6A9-003155595289}"/>
              </a:ext>
            </a:extLst>
          </p:cNvPr>
          <p:cNvSpPr>
            <a:spLocks noGrp="1"/>
          </p:cNvSpPr>
          <p:nvPr>
            <p:ph type="title"/>
          </p:nvPr>
        </p:nvSpPr>
        <p:spPr>
          <a:xfrm>
            <a:off x="650631" y="457200"/>
            <a:ext cx="11018520" cy="430887"/>
          </a:xfrm>
        </p:spPr>
        <p:txBody>
          <a:bodyPr/>
          <a:lstStyle/>
          <a:p>
            <a:r>
              <a:rPr lang="en-US" dirty="0">
                <a:cs typeface="Segoe UI"/>
              </a:rPr>
              <a:t>Customer Managed Keys</a:t>
            </a:r>
            <a:endParaRPr lang="en-US" dirty="0"/>
          </a:p>
        </p:txBody>
      </p:sp>
      <p:pic>
        <p:nvPicPr>
          <p:cNvPr id="3" name="Picture 3" descr="A storage account uses and encryption key to wrap and unwrap HSM customer managed keys in the key vault. ">
            <a:extLst>
              <a:ext uri="{FF2B5EF4-FFF2-40B4-BE49-F238E27FC236}">
                <a16:creationId xmlns:a16="http://schemas.microsoft.com/office/drawing/2014/main" id="{8239327F-F273-4FC8-924E-7302FC169C8E}"/>
              </a:ext>
            </a:extLst>
          </p:cNvPr>
          <p:cNvPicPr>
            <a:picLocks noChangeAspect="1"/>
          </p:cNvPicPr>
          <p:nvPr/>
        </p:nvPicPr>
        <p:blipFill>
          <a:blip r:embed="rId3"/>
          <a:stretch>
            <a:fillRect/>
          </a:stretch>
        </p:blipFill>
        <p:spPr>
          <a:xfrm>
            <a:off x="650631" y="1413214"/>
            <a:ext cx="9728199" cy="3191417"/>
          </a:xfrm>
          <a:prstGeom prst="rect">
            <a:avLst/>
          </a:prstGeom>
        </p:spPr>
      </p:pic>
      <p:sp>
        <p:nvSpPr>
          <p:cNvPr id="4" name="Rectangle 3">
            <a:extLst>
              <a:ext uri="{FF2B5EF4-FFF2-40B4-BE49-F238E27FC236}">
                <a16:creationId xmlns:a16="http://schemas.microsoft.com/office/drawing/2014/main" id="{82F8EE84-ECCA-4831-88AC-19A00DB1755B}"/>
              </a:ext>
            </a:extLst>
          </p:cNvPr>
          <p:cNvSpPr/>
          <p:nvPr/>
        </p:nvSpPr>
        <p:spPr>
          <a:xfrm>
            <a:off x="1564404" y="5239912"/>
            <a:ext cx="3813888" cy="98360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Update keys and secrets without affecting applications</a:t>
            </a:r>
          </a:p>
        </p:txBody>
      </p:sp>
      <p:sp>
        <p:nvSpPr>
          <p:cNvPr id="6" name="Rectangle 5">
            <a:extLst>
              <a:ext uri="{FF2B5EF4-FFF2-40B4-BE49-F238E27FC236}">
                <a16:creationId xmlns:a16="http://schemas.microsoft.com/office/drawing/2014/main" id="{94711591-EC42-4356-8ED6-5FC24B3C7D8E}"/>
              </a:ext>
            </a:extLst>
          </p:cNvPr>
          <p:cNvSpPr/>
          <p:nvPr/>
        </p:nvSpPr>
        <p:spPr>
          <a:xfrm>
            <a:off x="5757326" y="5239912"/>
            <a:ext cx="3813888" cy="98360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Updates can be manual, programmatic, or automated</a:t>
            </a:r>
          </a:p>
        </p:txBody>
      </p:sp>
      <p:sp>
        <p:nvSpPr>
          <p:cNvPr id="8" name="Rectangle 7">
            <a:extLst>
              <a:ext uri="{FF2B5EF4-FFF2-40B4-BE49-F238E27FC236}">
                <a16:creationId xmlns:a16="http://schemas.microsoft.com/office/drawing/2014/main" id="{24A9C7FD-2EA1-401A-AA9D-4A31CD1A2164}"/>
              </a:ext>
              <a:ext uri="{C183D7F6-B498-43B3-948B-1728B52AA6E4}">
                <adec:decorative xmlns:adec="http://schemas.microsoft.com/office/drawing/2017/decorative" val="1"/>
              </a:ext>
            </a:extLst>
          </p:cNvPr>
          <p:cNvSpPr/>
          <p:nvPr/>
        </p:nvSpPr>
        <p:spPr bwMode="auto">
          <a:xfrm>
            <a:off x="588263" y="1207363"/>
            <a:ext cx="10953106" cy="3597902"/>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9652327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99138-AF19-4F1B-9FD1-E84CC0338AB3}"/>
              </a:ext>
            </a:extLst>
          </p:cNvPr>
          <p:cNvSpPr>
            <a:spLocks noGrp="1"/>
          </p:cNvSpPr>
          <p:nvPr>
            <p:ph type="title"/>
          </p:nvPr>
        </p:nvSpPr>
        <p:spPr/>
        <p:txBody>
          <a:bodyPr/>
          <a:lstStyle/>
          <a:p>
            <a:r>
              <a:rPr lang="en-US" dirty="0"/>
              <a:t>Key Vault Secrets</a:t>
            </a:r>
          </a:p>
        </p:txBody>
      </p:sp>
      <p:sp>
        <p:nvSpPr>
          <p:cNvPr id="6" name="Rectangle 5">
            <a:extLst>
              <a:ext uri="{FF2B5EF4-FFF2-40B4-BE49-F238E27FC236}">
                <a16:creationId xmlns:a16="http://schemas.microsoft.com/office/drawing/2014/main" id="{F1DE90DF-D108-4583-A0E1-B9F384FAA98E}"/>
              </a:ext>
            </a:extLst>
          </p:cNvPr>
          <p:cNvSpPr/>
          <p:nvPr/>
        </p:nvSpPr>
        <p:spPr>
          <a:xfrm>
            <a:off x="494329" y="1301562"/>
            <a:ext cx="4469557" cy="78076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Name-value pair</a:t>
            </a:r>
          </a:p>
        </p:txBody>
      </p:sp>
      <p:sp>
        <p:nvSpPr>
          <p:cNvPr id="8" name="Rectangle 7">
            <a:extLst>
              <a:ext uri="{FF2B5EF4-FFF2-40B4-BE49-F238E27FC236}">
                <a16:creationId xmlns:a16="http://schemas.microsoft.com/office/drawing/2014/main" id="{C7B0F73D-EF5A-4334-B94D-C22BB98DE61C}"/>
              </a:ext>
            </a:extLst>
          </p:cNvPr>
          <p:cNvSpPr/>
          <p:nvPr/>
        </p:nvSpPr>
        <p:spPr>
          <a:xfrm>
            <a:off x="494329" y="2365281"/>
            <a:ext cx="4469557" cy="78076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Name must be unique in the vault</a:t>
            </a:r>
          </a:p>
        </p:txBody>
      </p:sp>
      <p:sp>
        <p:nvSpPr>
          <p:cNvPr id="10" name="Rectangle 9">
            <a:extLst>
              <a:ext uri="{FF2B5EF4-FFF2-40B4-BE49-F238E27FC236}">
                <a16:creationId xmlns:a16="http://schemas.microsoft.com/office/drawing/2014/main" id="{E10CFE10-5535-419B-A583-751E582CABE7}"/>
              </a:ext>
            </a:extLst>
          </p:cNvPr>
          <p:cNvSpPr/>
          <p:nvPr/>
        </p:nvSpPr>
        <p:spPr>
          <a:xfrm>
            <a:off x="494329" y="3429000"/>
            <a:ext cx="4469557" cy="78076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Value can be any UTF-8 string – max 25 KB in size</a:t>
            </a:r>
          </a:p>
        </p:txBody>
      </p:sp>
      <p:sp>
        <p:nvSpPr>
          <p:cNvPr id="12" name="Rectangle 11">
            <a:extLst>
              <a:ext uri="{FF2B5EF4-FFF2-40B4-BE49-F238E27FC236}">
                <a16:creationId xmlns:a16="http://schemas.microsoft.com/office/drawing/2014/main" id="{1FAEB876-24CB-46AF-9560-BAD5EC0CD6CD}"/>
              </a:ext>
            </a:extLst>
          </p:cNvPr>
          <p:cNvSpPr/>
          <p:nvPr/>
        </p:nvSpPr>
        <p:spPr>
          <a:xfrm>
            <a:off x="494329" y="4492719"/>
            <a:ext cx="4469557" cy="78076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Manual or certificate creation</a:t>
            </a:r>
          </a:p>
        </p:txBody>
      </p:sp>
      <p:pic>
        <p:nvPicPr>
          <p:cNvPr id="4" name="Picture 4" descr="Screenshot of the Create a Secret page.  Upload operations are set to manual instead of certificate. ">
            <a:extLst>
              <a:ext uri="{FF2B5EF4-FFF2-40B4-BE49-F238E27FC236}">
                <a16:creationId xmlns:a16="http://schemas.microsoft.com/office/drawing/2014/main" id="{7E875F52-2BA7-4C0D-927F-B2CD378C3C2A}"/>
              </a:ext>
            </a:extLst>
          </p:cNvPr>
          <p:cNvPicPr>
            <a:picLocks noChangeAspect="1"/>
          </p:cNvPicPr>
          <p:nvPr/>
        </p:nvPicPr>
        <p:blipFill>
          <a:blip r:embed="rId3"/>
          <a:stretch>
            <a:fillRect/>
          </a:stretch>
        </p:blipFill>
        <p:spPr>
          <a:xfrm>
            <a:off x="6621624" y="1075423"/>
            <a:ext cx="4257303" cy="5183579"/>
          </a:xfrm>
          <a:prstGeom prst="rect">
            <a:avLst/>
          </a:prstGeom>
        </p:spPr>
      </p:pic>
      <p:sp>
        <p:nvSpPr>
          <p:cNvPr id="16" name="Rectangle 15">
            <a:extLst>
              <a:ext uri="{FF2B5EF4-FFF2-40B4-BE49-F238E27FC236}">
                <a16:creationId xmlns:a16="http://schemas.microsoft.com/office/drawing/2014/main" id="{D2819AEA-60B2-42DD-A911-42E35624D6EF}"/>
              </a:ext>
              <a:ext uri="{C183D7F6-B498-43B3-948B-1728B52AA6E4}">
                <adec:decorative xmlns:adec="http://schemas.microsoft.com/office/drawing/2017/decorative" val="1"/>
              </a:ext>
            </a:extLst>
          </p:cNvPr>
          <p:cNvSpPr/>
          <p:nvPr/>
        </p:nvSpPr>
        <p:spPr bwMode="auto">
          <a:xfrm>
            <a:off x="5402423" y="961052"/>
            <a:ext cx="6484777" cy="5439747"/>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44153061"/>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50A2C-D183-4831-94B2-0358812A9D1D}"/>
              </a:ext>
            </a:extLst>
          </p:cNvPr>
          <p:cNvSpPr>
            <a:spLocks noGrp="1"/>
          </p:cNvSpPr>
          <p:nvPr>
            <p:ph type="title"/>
          </p:nvPr>
        </p:nvSpPr>
        <p:spPr/>
        <p:txBody>
          <a:bodyPr/>
          <a:lstStyle/>
          <a:p>
            <a:r>
              <a:rPr lang="en-US" dirty="0"/>
              <a:t>Key and Secret Rotation</a:t>
            </a:r>
          </a:p>
        </p:txBody>
      </p:sp>
      <p:sp>
        <p:nvSpPr>
          <p:cNvPr id="4" name="Rectangle 3">
            <a:extLst>
              <a:ext uri="{FF2B5EF4-FFF2-40B4-BE49-F238E27FC236}">
                <a16:creationId xmlns:a16="http://schemas.microsoft.com/office/drawing/2014/main" id="{AEE6A16B-EEA7-4F3E-9D7F-6EFD5EEBA4E8}"/>
              </a:ext>
            </a:extLst>
          </p:cNvPr>
          <p:cNvSpPr/>
          <p:nvPr/>
        </p:nvSpPr>
        <p:spPr>
          <a:xfrm>
            <a:off x="585217" y="1289024"/>
            <a:ext cx="5134448" cy="78076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Update keys and secrets without affecting your application</a:t>
            </a:r>
          </a:p>
        </p:txBody>
      </p:sp>
      <p:sp>
        <p:nvSpPr>
          <p:cNvPr id="8" name="Rectangle 7">
            <a:extLst>
              <a:ext uri="{FF2B5EF4-FFF2-40B4-BE49-F238E27FC236}">
                <a16:creationId xmlns:a16="http://schemas.microsoft.com/office/drawing/2014/main" id="{52C4F295-BCE6-4641-9050-E6CCCE11EB16}"/>
              </a:ext>
            </a:extLst>
          </p:cNvPr>
          <p:cNvSpPr/>
          <p:nvPr/>
        </p:nvSpPr>
        <p:spPr>
          <a:xfrm>
            <a:off x="585217" y="2351314"/>
            <a:ext cx="5134448" cy="227667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Rotate keys and secrets in several ways:</a:t>
            </a:r>
          </a:p>
          <a:p>
            <a:pPr marL="342900" marR="0" lvl="0" indent="-34290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2000" b="0" i="0" u="none" strike="noStrike" kern="0" cap="none" spc="0" normalizeH="0" baseline="0" noProof="0" dirty="0">
                <a:ln>
                  <a:noFill/>
                </a:ln>
                <a:effectLst/>
                <a:uLnTx/>
                <a:uFillTx/>
                <a:latin typeface="Segoe UI"/>
                <a:ea typeface="+mn-ea"/>
                <a:cs typeface="+mn-cs"/>
              </a:rPr>
              <a:t>As part of a manual process</a:t>
            </a:r>
          </a:p>
          <a:p>
            <a:pPr marL="342900" marR="0" lvl="0" indent="-34290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2000" b="0" i="0" u="none" strike="noStrike" kern="0" cap="none" spc="0" normalizeH="0" baseline="0" noProof="0" dirty="0">
                <a:ln>
                  <a:noFill/>
                </a:ln>
                <a:effectLst/>
                <a:uLnTx/>
                <a:uFillTx/>
                <a:latin typeface="Segoe UI"/>
                <a:ea typeface="+mn-ea"/>
                <a:cs typeface="+mn-cs"/>
              </a:rPr>
              <a:t>Programmatically with the REST API</a:t>
            </a:r>
          </a:p>
          <a:p>
            <a:pPr marL="342900" marR="0" lvl="0" indent="-34290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2000" b="0" i="0" u="none" strike="noStrike" kern="0" cap="none" spc="0" normalizeH="0" baseline="0" noProof="0" dirty="0">
                <a:ln>
                  <a:noFill/>
                </a:ln>
                <a:effectLst/>
                <a:uLnTx/>
                <a:uFillTx/>
                <a:latin typeface="Segoe UI"/>
                <a:ea typeface="+mn-ea"/>
                <a:cs typeface="+mn-cs"/>
              </a:rPr>
              <a:t>With an Azure Automation script</a:t>
            </a:r>
          </a:p>
        </p:txBody>
      </p:sp>
      <p:pic>
        <p:nvPicPr>
          <p:cNvPr id="5" name="Picture 4" descr="Event Grid and Logic Apps update keys and secrets. ">
            <a:extLst>
              <a:ext uri="{FF2B5EF4-FFF2-40B4-BE49-F238E27FC236}">
                <a16:creationId xmlns:a16="http://schemas.microsoft.com/office/drawing/2014/main" id="{B1338D58-07C2-406B-89C6-038E5932DBF9}"/>
              </a:ext>
            </a:extLst>
          </p:cNvPr>
          <p:cNvPicPr>
            <a:picLocks noChangeAspect="1"/>
          </p:cNvPicPr>
          <p:nvPr/>
        </p:nvPicPr>
        <p:blipFill>
          <a:blip r:embed="rId3"/>
          <a:stretch>
            <a:fillRect/>
          </a:stretch>
        </p:blipFill>
        <p:spPr>
          <a:xfrm>
            <a:off x="6939533" y="1289024"/>
            <a:ext cx="4667250" cy="3990975"/>
          </a:xfrm>
          <a:prstGeom prst="rect">
            <a:avLst/>
          </a:prstGeom>
        </p:spPr>
      </p:pic>
      <p:sp>
        <p:nvSpPr>
          <p:cNvPr id="10" name="Rectangle 9">
            <a:extLst>
              <a:ext uri="{FF2B5EF4-FFF2-40B4-BE49-F238E27FC236}">
                <a16:creationId xmlns:a16="http://schemas.microsoft.com/office/drawing/2014/main" id="{2D5FCF0D-6C4A-4747-A768-4B5D023EE2EF}"/>
              </a:ext>
              <a:ext uri="{C183D7F6-B498-43B3-948B-1728B52AA6E4}">
                <adec:decorative xmlns:adec="http://schemas.microsoft.com/office/drawing/2017/decorative" val="1"/>
              </a:ext>
            </a:extLst>
          </p:cNvPr>
          <p:cNvSpPr/>
          <p:nvPr/>
        </p:nvSpPr>
        <p:spPr bwMode="auto">
          <a:xfrm>
            <a:off x="6391469" y="961052"/>
            <a:ext cx="5495731" cy="5439747"/>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a:extLst>
              <a:ext uri="{FF2B5EF4-FFF2-40B4-BE49-F238E27FC236}">
                <a16:creationId xmlns:a16="http://schemas.microsoft.com/office/drawing/2014/main" id="{7EB36D1B-DA87-4C09-8D55-06C69148C420}"/>
              </a:ext>
              <a:ext uri="{C183D7F6-B498-43B3-948B-1728B52AA6E4}">
                <adec:decorative xmlns:adec="http://schemas.microsoft.com/office/drawing/2017/decorative" val="1"/>
              </a:ext>
            </a:extLst>
          </p:cNvPr>
          <p:cNvSpPr/>
          <p:nvPr/>
        </p:nvSpPr>
        <p:spPr bwMode="auto">
          <a:xfrm>
            <a:off x="6543869" y="1113452"/>
            <a:ext cx="5495731" cy="5439747"/>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709984846"/>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02C11F-9F29-44E5-B1E2-5B81364D1507}"/>
              </a:ext>
            </a:extLst>
          </p:cNvPr>
          <p:cNvSpPr>
            <a:spLocks noGrp="1"/>
          </p:cNvSpPr>
          <p:nvPr>
            <p:ph type="title"/>
          </p:nvPr>
        </p:nvSpPr>
        <p:spPr>
          <a:xfrm>
            <a:off x="351416" y="177466"/>
            <a:ext cx="11018520" cy="430887"/>
          </a:xfrm>
        </p:spPr>
        <p:txBody>
          <a:bodyPr/>
          <a:lstStyle/>
          <a:p>
            <a:r>
              <a:rPr lang="en-US" dirty="0"/>
              <a:t>Key Vault Safety and Recovery Features</a:t>
            </a:r>
          </a:p>
        </p:txBody>
      </p:sp>
      <p:pic>
        <p:nvPicPr>
          <p:cNvPr id="1026" name="Picture 2" descr="Diagram of the soft delete flow in Key Vault.  Left side, no Soft Delete - Key is deleted and no recovery option exists.  Right side, Soft Delete enabled - Key is deleted and goes to deleted state, but not purged.  User can recover or purge the key from this point.">
            <a:extLst>
              <a:ext uri="{FF2B5EF4-FFF2-40B4-BE49-F238E27FC236}">
                <a16:creationId xmlns:a16="http://schemas.microsoft.com/office/drawing/2014/main" id="{49561E5D-11BA-49D8-9AD5-9190FCB7F9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239" y="1485877"/>
            <a:ext cx="5340275" cy="4904334"/>
          </a:xfrm>
          <a:prstGeom prst="rect">
            <a:avLst/>
          </a:prstGeom>
          <a:noFill/>
        </p:spPr>
      </p:pic>
      <p:pic>
        <p:nvPicPr>
          <p:cNvPr id="5" name="Picture 4" descr="Screenshot of the Key Vault - backup a key page.  Users select an existing key and then choose Download Backup, to create the backup.">
            <a:extLst>
              <a:ext uri="{FF2B5EF4-FFF2-40B4-BE49-F238E27FC236}">
                <a16:creationId xmlns:a16="http://schemas.microsoft.com/office/drawing/2014/main" id="{3B24571C-CFEC-4D4C-AB7D-6E8BC985C048}"/>
              </a:ext>
            </a:extLst>
          </p:cNvPr>
          <p:cNvPicPr>
            <a:picLocks noChangeAspect="1"/>
          </p:cNvPicPr>
          <p:nvPr/>
        </p:nvPicPr>
        <p:blipFill>
          <a:blip r:embed="rId4"/>
          <a:stretch>
            <a:fillRect/>
          </a:stretch>
        </p:blipFill>
        <p:spPr>
          <a:xfrm>
            <a:off x="6366061" y="1991063"/>
            <a:ext cx="5600700" cy="3048000"/>
          </a:xfrm>
          <a:prstGeom prst="rect">
            <a:avLst/>
          </a:prstGeom>
        </p:spPr>
      </p:pic>
      <p:sp>
        <p:nvSpPr>
          <p:cNvPr id="6" name="Rectangle 5">
            <a:extLst>
              <a:ext uri="{FF2B5EF4-FFF2-40B4-BE49-F238E27FC236}">
                <a16:creationId xmlns:a16="http://schemas.microsoft.com/office/drawing/2014/main" id="{46E9756D-EF77-4B95-B97B-06006915AE0C}"/>
              </a:ext>
              <a:ext uri="{C183D7F6-B498-43B3-948B-1728B52AA6E4}">
                <adec:decorative xmlns:adec="http://schemas.microsoft.com/office/drawing/2017/decorative" val="1"/>
              </a:ext>
            </a:extLst>
          </p:cNvPr>
          <p:cNvSpPr/>
          <p:nvPr/>
        </p:nvSpPr>
        <p:spPr bwMode="auto">
          <a:xfrm>
            <a:off x="6185647" y="1047115"/>
            <a:ext cx="5873675" cy="5439747"/>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a:extLst>
              <a:ext uri="{FF2B5EF4-FFF2-40B4-BE49-F238E27FC236}">
                <a16:creationId xmlns:a16="http://schemas.microsoft.com/office/drawing/2014/main" id="{B73BA87B-F1F9-4247-BDB7-C4132429E070}"/>
              </a:ext>
              <a:ext uri="{C183D7F6-B498-43B3-948B-1728B52AA6E4}">
                <adec:decorative xmlns:adec="http://schemas.microsoft.com/office/drawing/2017/decorative" val="1"/>
              </a:ext>
            </a:extLst>
          </p:cNvPr>
          <p:cNvSpPr/>
          <p:nvPr/>
        </p:nvSpPr>
        <p:spPr bwMode="auto">
          <a:xfrm>
            <a:off x="251011" y="1047115"/>
            <a:ext cx="5339912" cy="5439747"/>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a:extLst>
              <a:ext uri="{FF2B5EF4-FFF2-40B4-BE49-F238E27FC236}">
                <a16:creationId xmlns:a16="http://schemas.microsoft.com/office/drawing/2014/main" id="{DEFD3B98-0715-470C-B998-9AE467CE8769}"/>
              </a:ext>
              <a:ext uri="{C183D7F6-B498-43B3-948B-1728B52AA6E4}">
                <adec:decorative xmlns:adec="http://schemas.microsoft.com/office/drawing/2017/decorative" val="1"/>
              </a:ext>
            </a:extLst>
          </p:cNvPr>
          <p:cNvSpPr txBox="1"/>
          <p:nvPr/>
        </p:nvSpPr>
        <p:spPr>
          <a:xfrm>
            <a:off x="8124939" y="739338"/>
            <a:ext cx="2082943" cy="307777"/>
          </a:xfrm>
          <a:prstGeom prst="rect">
            <a:avLst/>
          </a:prstGeom>
          <a:noFill/>
        </p:spPr>
        <p:txBody>
          <a:bodyPr wrap="none" lIns="0" tIns="0" rIns="0" bIns="0" rtlCol="0">
            <a:spAutoFit/>
          </a:bodyPr>
          <a:lstStyle/>
          <a:p>
            <a:pPr algn="l"/>
            <a:r>
              <a:rPr lang="en-US" sz="2000" b="1" dirty="0">
                <a:gradFill>
                  <a:gsLst>
                    <a:gs pos="2917">
                      <a:schemeClr val="tx1"/>
                    </a:gs>
                    <a:gs pos="30000">
                      <a:schemeClr val="tx1"/>
                    </a:gs>
                  </a:gsLst>
                  <a:lin ang="5400000" scaled="0"/>
                </a:gradFill>
              </a:rPr>
              <a:t>Key Vault Backup</a:t>
            </a:r>
          </a:p>
        </p:txBody>
      </p:sp>
      <p:sp>
        <p:nvSpPr>
          <p:cNvPr id="11" name="TextBox 10">
            <a:extLst>
              <a:ext uri="{FF2B5EF4-FFF2-40B4-BE49-F238E27FC236}">
                <a16:creationId xmlns:a16="http://schemas.microsoft.com/office/drawing/2014/main" id="{278F7769-302C-4DB6-B67A-81F0082FDE0B}"/>
              </a:ext>
              <a:ext uri="{C183D7F6-B498-43B3-948B-1728B52AA6E4}">
                <adec:decorative xmlns:adec="http://schemas.microsoft.com/office/drawing/2017/decorative" val="1"/>
              </a:ext>
            </a:extLst>
          </p:cNvPr>
          <p:cNvSpPr txBox="1"/>
          <p:nvPr/>
        </p:nvSpPr>
        <p:spPr>
          <a:xfrm>
            <a:off x="1879495" y="739338"/>
            <a:ext cx="2550955" cy="307777"/>
          </a:xfrm>
          <a:prstGeom prst="rect">
            <a:avLst/>
          </a:prstGeom>
          <a:noFill/>
        </p:spPr>
        <p:txBody>
          <a:bodyPr wrap="none" lIns="0" tIns="0" rIns="0" bIns="0" rtlCol="0">
            <a:spAutoFit/>
          </a:bodyPr>
          <a:lstStyle/>
          <a:p>
            <a:pPr algn="l"/>
            <a:r>
              <a:rPr lang="en-US" sz="2000" b="1" dirty="0">
                <a:gradFill>
                  <a:gsLst>
                    <a:gs pos="2917">
                      <a:schemeClr val="tx1"/>
                    </a:gs>
                    <a:gs pos="30000">
                      <a:schemeClr val="tx1"/>
                    </a:gs>
                  </a:gsLst>
                  <a:lin ang="5400000" scaled="0"/>
                </a:gradFill>
              </a:rPr>
              <a:t>Key Vault Soft-delete</a:t>
            </a:r>
          </a:p>
        </p:txBody>
      </p:sp>
    </p:spTree>
    <p:extLst>
      <p:ext uri="{BB962C8B-B14F-4D97-AF65-F5344CB8AC3E}">
        <p14:creationId xmlns:p14="http://schemas.microsoft.com/office/powerpoint/2010/main" val="1452346898"/>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8D5AD-A6E7-47FE-A8B6-EFCBD00CD6CD}"/>
              </a:ext>
            </a:extLst>
          </p:cNvPr>
          <p:cNvSpPr>
            <a:spLocks noGrp="1"/>
          </p:cNvSpPr>
          <p:nvPr>
            <p:ph type="title"/>
          </p:nvPr>
        </p:nvSpPr>
        <p:spPr>
          <a:xfrm>
            <a:off x="569601" y="1277876"/>
            <a:ext cx="4167887" cy="1107996"/>
          </a:xfrm>
        </p:spPr>
        <p:txBody>
          <a:bodyPr/>
          <a:lstStyle/>
          <a:p>
            <a:r>
              <a:rPr lang="en-US" dirty="0"/>
              <a:t>Demonstrations: Azure Key Vault</a:t>
            </a:r>
          </a:p>
        </p:txBody>
      </p:sp>
      <p:sp>
        <p:nvSpPr>
          <p:cNvPr id="4" name="Text Placeholder 3">
            <a:extLst>
              <a:ext uri="{FF2B5EF4-FFF2-40B4-BE49-F238E27FC236}">
                <a16:creationId xmlns:a16="http://schemas.microsoft.com/office/drawing/2014/main" id="{3FA95673-8C79-4A46-8908-79E51CD9BDA3}"/>
              </a:ext>
            </a:extLst>
          </p:cNvPr>
          <p:cNvSpPr>
            <a:spLocks noGrp="1"/>
          </p:cNvSpPr>
          <p:nvPr>
            <p:ph type="body" sz="quarter" idx="12"/>
          </p:nvPr>
        </p:nvSpPr>
        <p:spPr>
          <a:xfrm>
            <a:off x="563380" y="2814735"/>
            <a:ext cx="4164583" cy="2169825"/>
          </a:xfrm>
        </p:spPr>
        <p:txBody>
          <a:bodyPr/>
          <a:lstStyle/>
          <a:p>
            <a:pPr marL="342900" indent="-342900">
              <a:spcAft>
                <a:spcPts val="1800"/>
              </a:spcAft>
              <a:buFont typeface="Arial" panose="020B0604020202020204" pitchFamily="34" charset="0"/>
              <a:buChar char="•"/>
            </a:pPr>
            <a:r>
              <a:rPr lang="en-US" sz="2400" dirty="0">
                <a:latin typeface="Segoe UI" panose="020B0502040204020203" pitchFamily="34" charset="0"/>
                <a:cs typeface="Segoe UI" panose="020B0502040204020203" pitchFamily="34" charset="0"/>
              </a:rPr>
              <a:t>Create a Key Vault</a:t>
            </a:r>
          </a:p>
          <a:p>
            <a:pPr marL="342900" indent="-342900">
              <a:spcAft>
                <a:spcPts val="1800"/>
              </a:spcAft>
              <a:buFont typeface="Arial" panose="020B0604020202020204" pitchFamily="34" charset="0"/>
              <a:buChar char="•"/>
            </a:pPr>
            <a:r>
              <a:rPr lang="en-US" sz="2400" dirty="0">
                <a:latin typeface="Segoe UI" panose="020B0502040204020203" pitchFamily="34" charset="0"/>
                <a:cs typeface="Segoe UI" panose="020B0502040204020203" pitchFamily="34" charset="0"/>
              </a:rPr>
              <a:t>Review Key Vault settings</a:t>
            </a:r>
          </a:p>
          <a:p>
            <a:pPr marL="342900" indent="-342900">
              <a:spcAft>
                <a:spcPts val="1800"/>
              </a:spcAft>
              <a:buFont typeface="Arial" panose="020B0604020202020204" pitchFamily="34" charset="0"/>
              <a:buChar char="•"/>
            </a:pPr>
            <a:r>
              <a:rPr lang="en-US" sz="2400" dirty="0">
                <a:latin typeface="Segoe UI" panose="020B0502040204020203" pitchFamily="34" charset="0"/>
                <a:cs typeface="Segoe UI" panose="020B0502040204020203" pitchFamily="34" charset="0"/>
              </a:rPr>
              <a:t>Configure access policies</a:t>
            </a:r>
          </a:p>
          <a:p>
            <a:pPr marL="342900" indent="-342900">
              <a:spcAft>
                <a:spcPts val="1800"/>
              </a:spcAft>
              <a:buFont typeface="Arial" panose="020B0604020202020204" pitchFamily="34" charset="0"/>
              <a:buChar char="•"/>
            </a:pPr>
            <a:endParaRPr lang="en-US" sz="2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347815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C3F86-BED9-446D-99E6-41460EF200F8}"/>
              </a:ext>
            </a:extLst>
          </p:cNvPr>
          <p:cNvSpPr>
            <a:spLocks noGrp="1"/>
          </p:cNvSpPr>
          <p:nvPr>
            <p:ph type="title"/>
          </p:nvPr>
        </p:nvSpPr>
        <p:spPr>
          <a:xfrm>
            <a:off x="455995" y="2633912"/>
            <a:ext cx="2457386" cy="1590179"/>
          </a:xfrm>
        </p:spPr>
        <p:txBody>
          <a:bodyPr/>
          <a:lstStyle/>
          <a:p>
            <a:r>
              <a:rPr lang="en-US" dirty="0"/>
              <a:t>Learning Path: Data and Application Security </a:t>
            </a:r>
          </a:p>
        </p:txBody>
      </p:sp>
      <p:sp>
        <p:nvSpPr>
          <p:cNvPr id="3" name="Text Placeholder 2">
            <a:extLst>
              <a:ext uri="{FF2B5EF4-FFF2-40B4-BE49-F238E27FC236}">
                <a16:creationId xmlns:a16="http://schemas.microsoft.com/office/drawing/2014/main" id="{01E87BBB-309B-4C0E-B0B8-FAE403F67782}"/>
              </a:ext>
            </a:extLst>
          </p:cNvPr>
          <p:cNvSpPr>
            <a:spLocks noGrp="1"/>
          </p:cNvSpPr>
          <p:nvPr>
            <p:ph type="body" sz="quarter" idx="4294967295"/>
          </p:nvPr>
        </p:nvSpPr>
        <p:spPr>
          <a:xfrm>
            <a:off x="4733283" y="861012"/>
            <a:ext cx="6269037" cy="3114675"/>
          </a:xfrm>
        </p:spPr>
        <p:txBody>
          <a:bodyPr/>
          <a:lstStyle/>
          <a:p>
            <a:pPr marL="0" indent="0">
              <a:spcAft>
                <a:spcPts val="1200"/>
              </a:spcAft>
              <a:buNone/>
            </a:pPr>
            <a:r>
              <a:rPr lang="en-US" dirty="0"/>
              <a:t>Azure Key Vault</a:t>
            </a:r>
          </a:p>
          <a:p>
            <a:pPr marL="0" indent="0">
              <a:spcAft>
                <a:spcPts val="1200"/>
              </a:spcAft>
              <a:buNone/>
            </a:pPr>
            <a:r>
              <a:rPr lang="en-US" dirty="0"/>
              <a:t>Application Security</a:t>
            </a:r>
          </a:p>
          <a:p>
            <a:pPr marL="0" indent="0">
              <a:spcAft>
                <a:spcPts val="1200"/>
              </a:spcAft>
              <a:buNone/>
            </a:pPr>
            <a:r>
              <a:rPr lang="en-US" dirty="0"/>
              <a:t>Storage Security</a:t>
            </a:r>
          </a:p>
          <a:p>
            <a:pPr marL="0" indent="0">
              <a:spcAft>
                <a:spcPts val="1200"/>
              </a:spcAft>
              <a:buNone/>
            </a:pPr>
            <a:r>
              <a:rPr lang="en-US" dirty="0"/>
              <a:t>Database Security</a:t>
            </a:r>
          </a:p>
          <a:p>
            <a:pPr marL="0" indent="0">
              <a:spcAft>
                <a:spcPts val="1200"/>
              </a:spcAft>
              <a:buNone/>
            </a:pPr>
            <a:r>
              <a:rPr lang="en-US" dirty="0"/>
              <a:t>Module Labs</a:t>
            </a:r>
          </a:p>
        </p:txBody>
      </p:sp>
      <p:pic>
        <p:nvPicPr>
          <p:cNvPr id="5" name="Picture 4">
            <a:extLst>
              <a:ext uri="{FF2B5EF4-FFF2-40B4-BE49-F238E27FC236}">
                <a16:creationId xmlns:a16="http://schemas.microsoft.com/office/drawing/2014/main" id="{99B63FE1-082B-48D9-8EE6-F3068A0C5F23}"/>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656726" y="2027080"/>
            <a:ext cx="914400" cy="1485900"/>
          </a:xfrm>
          <a:prstGeom prst="rect">
            <a:avLst/>
          </a:prstGeom>
        </p:spPr>
      </p:pic>
      <p:pic>
        <p:nvPicPr>
          <p:cNvPr id="7" name="Picture 6">
            <a:extLst>
              <a:ext uri="{FF2B5EF4-FFF2-40B4-BE49-F238E27FC236}">
                <a16:creationId xmlns:a16="http://schemas.microsoft.com/office/drawing/2014/main" id="{35730655-00B0-4851-A07C-DEB4D88F427A}"/>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698618" y="672804"/>
            <a:ext cx="914400" cy="1485900"/>
          </a:xfrm>
          <a:prstGeom prst="rect">
            <a:avLst/>
          </a:prstGeom>
        </p:spPr>
      </p:pic>
      <p:pic>
        <p:nvPicPr>
          <p:cNvPr id="9" name="Picture 8">
            <a:extLst>
              <a:ext uri="{FF2B5EF4-FFF2-40B4-BE49-F238E27FC236}">
                <a16:creationId xmlns:a16="http://schemas.microsoft.com/office/drawing/2014/main" id="{D8948728-75E8-4827-A435-3CA3035B889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590051" y="3388923"/>
            <a:ext cx="981075" cy="733425"/>
          </a:xfrm>
          <a:prstGeom prst="rect">
            <a:avLst/>
          </a:prstGeom>
        </p:spPr>
      </p:pic>
      <p:pic>
        <p:nvPicPr>
          <p:cNvPr id="13" name="Picture 12">
            <a:extLst>
              <a:ext uri="{FF2B5EF4-FFF2-40B4-BE49-F238E27FC236}">
                <a16:creationId xmlns:a16="http://schemas.microsoft.com/office/drawing/2014/main" id="{3F378912-6BD7-4BEF-99B6-2AB563E065E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973641" y="1530225"/>
            <a:ext cx="373880" cy="351014"/>
          </a:xfrm>
          <a:prstGeom prst="rect">
            <a:avLst/>
          </a:prstGeom>
        </p:spPr>
      </p:pic>
      <p:pic>
        <p:nvPicPr>
          <p:cNvPr id="1026" name="Picture 2">
            <a:extLst>
              <a:ext uri="{FF2B5EF4-FFF2-40B4-BE49-F238E27FC236}">
                <a16:creationId xmlns:a16="http://schemas.microsoft.com/office/drawing/2014/main" id="{57613979-53BF-43EA-A66C-6A767DF82E91}"/>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2593" y="2922332"/>
            <a:ext cx="400050" cy="3048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5ED9A992-704B-4C2B-819B-359B5AA76C7A}"/>
              </a:ext>
              <a:ext uri="{C183D7F6-B498-43B3-948B-1728B52AA6E4}">
                <adec:decorative xmlns:adec="http://schemas.microsoft.com/office/drawing/2017/decorative" val="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65318" y="841053"/>
            <a:ext cx="323850" cy="55245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8B7A7EE3-4849-48CE-983B-9A5537620620}"/>
              </a:ext>
              <a:ext uri="{C183D7F6-B498-43B3-948B-1728B52AA6E4}">
                <adec:decorative xmlns:adec="http://schemas.microsoft.com/office/drawing/2017/decorative" val="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43080" y="2217687"/>
            <a:ext cx="199433" cy="398867"/>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a:extLst>
              <a:ext uri="{FF2B5EF4-FFF2-40B4-BE49-F238E27FC236}">
                <a16:creationId xmlns:a16="http://schemas.microsoft.com/office/drawing/2014/main" id="{BD6423E8-1425-4D26-9F85-BF9BDBF70A89}"/>
              </a:ext>
              <a:ext uri="{C183D7F6-B498-43B3-948B-1728B52AA6E4}">
                <adec:decorative xmlns:adec="http://schemas.microsoft.com/office/drawing/2017/decorative" val="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5813" y="3506889"/>
            <a:ext cx="266700" cy="381001"/>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a:extLst>
              <a:ext uri="{FF2B5EF4-FFF2-40B4-BE49-F238E27FC236}">
                <a16:creationId xmlns:a16="http://schemas.microsoft.com/office/drawing/2014/main" id="{87D473A5-F536-4C93-A75B-EC2601B87209}"/>
              </a:ext>
              <a:ext uri="{C183D7F6-B498-43B3-948B-1728B52AA6E4}">
                <adec:decorative xmlns:adec="http://schemas.microsoft.com/office/drawing/2017/decorative" val="1"/>
              </a:ext>
            </a:extLst>
          </p:cNvPr>
          <p:cNvGrpSpPr/>
          <p:nvPr/>
        </p:nvGrpSpPr>
        <p:grpSpPr>
          <a:xfrm>
            <a:off x="4691391" y="1399934"/>
            <a:ext cx="5015823" cy="2054392"/>
            <a:chOff x="4621473" y="1048466"/>
            <a:chExt cx="7486017" cy="2054392"/>
          </a:xfrm>
        </p:grpSpPr>
        <p:cxnSp>
          <p:nvCxnSpPr>
            <p:cNvPr id="14" name="Straight Connector 13">
              <a:extLst>
                <a:ext uri="{FF2B5EF4-FFF2-40B4-BE49-F238E27FC236}">
                  <a16:creationId xmlns:a16="http://schemas.microsoft.com/office/drawing/2014/main" id="{CFE81F1D-4766-4394-9357-94DC4A47DF74}"/>
                </a:ext>
              </a:extLst>
            </p:cNvPr>
            <p:cNvCxnSpPr>
              <a:cxnSpLocks/>
            </p:cNvCxnSpPr>
            <p:nvPr/>
          </p:nvCxnSpPr>
          <p:spPr>
            <a:xfrm>
              <a:off x="4621473" y="1048466"/>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F11FBD2-00A7-4EAA-9AF9-F2306A3073CF}"/>
                </a:ext>
              </a:extLst>
            </p:cNvPr>
            <p:cNvCxnSpPr>
              <a:cxnSpLocks/>
            </p:cNvCxnSpPr>
            <p:nvPr/>
          </p:nvCxnSpPr>
          <p:spPr>
            <a:xfrm>
              <a:off x="4621473" y="1743289"/>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E255E0A-7E8E-4B38-BD49-36B855B872B9}"/>
                </a:ext>
              </a:extLst>
            </p:cNvPr>
            <p:cNvCxnSpPr>
              <a:cxnSpLocks/>
            </p:cNvCxnSpPr>
            <p:nvPr/>
          </p:nvCxnSpPr>
          <p:spPr>
            <a:xfrm>
              <a:off x="4621474" y="2436610"/>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BE5E59A-1CFE-4C49-B261-EA4797FF9EBB}"/>
                </a:ext>
              </a:extLst>
            </p:cNvPr>
            <p:cNvCxnSpPr>
              <a:cxnSpLocks/>
            </p:cNvCxnSpPr>
            <p:nvPr/>
          </p:nvCxnSpPr>
          <p:spPr>
            <a:xfrm>
              <a:off x="4621475" y="31028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99364184"/>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4388C-B79D-4492-9C59-B52BA4957E16}"/>
              </a:ext>
            </a:extLst>
          </p:cNvPr>
          <p:cNvSpPr>
            <a:spLocks noGrp="1"/>
          </p:cNvSpPr>
          <p:nvPr>
            <p:ph type="title"/>
          </p:nvPr>
        </p:nvSpPr>
        <p:spPr/>
        <p:txBody>
          <a:bodyPr/>
          <a:lstStyle/>
          <a:p>
            <a:r>
              <a:rPr lang="en-US" dirty="0"/>
              <a:t>Azure Dedicated HSM (Hardware Security Module)</a:t>
            </a:r>
          </a:p>
        </p:txBody>
      </p:sp>
      <p:sp>
        <p:nvSpPr>
          <p:cNvPr id="4" name="Rectangle 3">
            <a:extLst>
              <a:ext uri="{FF2B5EF4-FFF2-40B4-BE49-F238E27FC236}">
                <a16:creationId xmlns:a16="http://schemas.microsoft.com/office/drawing/2014/main" id="{38D2A675-A19A-45F5-904D-889E0F2DBD3C}"/>
              </a:ext>
            </a:extLst>
          </p:cNvPr>
          <p:cNvSpPr/>
          <p:nvPr/>
        </p:nvSpPr>
        <p:spPr>
          <a:xfrm>
            <a:off x="125011" y="1262272"/>
            <a:ext cx="4360928" cy="78076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FIPS 140-2 Level-3 compliant</a:t>
            </a:r>
          </a:p>
        </p:txBody>
      </p:sp>
      <p:sp>
        <p:nvSpPr>
          <p:cNvPr id="6" name="Rectangle 5">
            <a:extLst>
              <a:ext uri="{FF2B5EF4-FFF2-40B4-BE49-F238E27FC236}">
                <a16:creationId xmlns:a16="http://schemas.microsoft.com/office/drawing/2014/main" id="{93EA6354-6213-4017-AC6A-4F0B3BDBDA86}"/>
              </a:ext>
            </a:extLst>
          </p:cNvPr>
          <p:cNvSpPr/>
          <p:nvPr/>
        </p:nvSpPr>
        <p:spPr>
          <a:xfrm>
            <a:off x="125011" y="2325991"/>
            <a:ext cx="4360928" cy="78076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Dedicated / Single device</a:t>
            </a:r>
          </a:p>
        </p:txBody>
      </p:sp>
      <p:sp>
        <p:nvSpPr>
          <p:cNvPr id="8" name="Rectangle 7">
            <a:extLst>
              <a:ext uri="{FF2B5EF4-FFF2-40B4-BE49-F238E27FC236}">
                <a16:creationId xmlns:a16="http://schemas.microsoft.com/office/drawing/2014/main" id="{BB3636FA-4263-46EE-B320-26DA79BF0D0B}"/>
              </a:ext>
            </a:extLst>
          </p:cNvPr>
          <p:cNvSpPr/>
          <p:nvPr/>
        </p:nvSpPr>
        <p:spPr>
          <a:xfrm>
            <a:off x="125011" y="3389710"/>
            <a:ext cx="4360928" cy="78076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Thales Luna 7 HSM model A790</a:t>
            </a:r>
          </a:p>
        </p:txBody>
      </p:sp>
      <p:sp>
        <p:nvSpPr>
          <p:cNvPr id="10" name="Rectangle 9">
            <a:extLst>
              <a:ext uri="{FF2B5EF4-FFF2-40B4-BE49-F238E27FC236}">
                <a16:creationId xmlns:a16="http://schemas.microsoft.com/office/drawing/2014/main" id="{BE9BE6B7-E1A5-4EE7-AB3D-00B8E78EC9AD}"/>
              </a:ext>
            </a:extLst>
          </p:cNvPr>
          <p:cNvSpPr/>
          <p:nvPr/>
        </p:nvSpPr>
        <p:spPr>
          <a:xfrm>
            <a:off x="125011" y="4453429"/>
            <a:ext cx="4360928" cy="78076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Unique cloud-based offering from Azure</a:t>
            </a:r>
          </a:p>
        </p:txBody>
      </p:sp>
      <p:pic>
        <p:nvPicPr>
          <p:cNvPr id="5" name="Picture 4">
            <a:extLst>
              <a:ext uri="{FF2B5EF4-FFF2-40B4-BE49-F238E27FC236}">
                <a16:creationId xmlns:a16="http://schemas.microsoft.com/office/drawing/2014/main" id="{1CA376F8-FF81-441F-965E-C6A4EA2940AA}"/>
              </a:ext>
            </a:extLst>
          </p:cNvPr>
          <p:cNvPicPr>
            <a:picLocks noChangeAspect="1"/>
          </p:cNvPicPr>
          <p:nvPr/>
        </p:nvPicPr>
        <p:blipFill>
          <a:blip r:embed="rId3"/>
          <a:stretch>
            <a:fillRect/>
          </a:stretch>
        </p:blipFill>
        <p:spPr>
          <a:xfrm>
            <a:off x="4589434" y="1262272"/>
            <a:ext cx="7477556" cy="4883972"/>
          </a:xfrm>
          <a:prstGeom prst="rect">
            <a:avLst/>
          </a:prstGeom>
        </p:spPr>
      </p:pic>
      <p:sp>
        <p:nvSpPr>
          <p:cNvPr id="7" name="Rectangle 6">
            <a:extLst>
              <a:ext uri="{FF2B5EF4-FFF2-40B4-BE49-F238E27FC236}">
                <a16:creationId xmlns:a16="http://schemas.microsoft.com/office/drawing/2014/main" id="{28D95771-8C68-4F27-AFF6-54A9323B23FF}"/>
              </a:ext>
            </a:extLst>
          </p:cNvPr>
          <p:cNvSpPr/>
          <p:nvPr/>
        </p:nvSpPr>
        <p:spPr bwMode="auto">
          <a:xfrm>
            <a:off x="7637929" y="4668582"/>
            <a:ext cx="3968854" cy="6406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Example HSM architecture </a:t>
            </a:r>
          </a:p>
        </p:txBody>
      </p:sp>
      <p:sp>
        <p:nvSpPr>
          <p:cNvPr id="9" name="Rectangle 8">
            <a:extLst>
              <a:ext uri="{FF2B5EF4-FFF2-40B4-BE49-F238E27FC236}">
                <a16:creationId xmlns:a16="http://schemas.microsoft.com/office/drawing/2014/main" id="{1A02461E-CC7B-469F-9A48-4872DE245BE5}"/>
              </a:ext>
              <a:ext uri="{C183D7F6-B498-43B3-948B-1728B52AA6E4}">
                <adec:decorative xmlns:adec="http://schemas.microsoft.com/office/drawing/2017/decorative" val="1"/>
              </a:ext>
            </a:extLst>
          </p:cNvPr>
          <p:cNvSpPr/>
          <p:nvPr/>
        </p:nvSpPr>
        <p:spPr bwMode="auto">
          <a:xfrm>
            <a:off x="4485939" y="1262273"/>
            <a:ext cx="7581050" cy="4883972"/>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47315017"/>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F17D8-EF92-43F9-A573-C0CD57A4AFC8}"/>
              </a:ext>
            </a:extLst>
          </p:cNvPr>
          <p:cNvSpPr>
            <a:spLocks noGrp="1"/>
          </p:cNvSpPr>
          <p:nvPr>
            <p:ph type="title"/>
          </p:nvPr>
        </p:nvSpPr>
        <p:spPr/>
        <p:txBody>
          <a:bodyPr/>
          <a:lstStyle/>
          <a:p>
            <a:r>
              <a:rPr lang="en-US" dirty="0"/>
              <a:t>Additional Study – Azure Key Vault</a:t>
            </a:r>
          </a:p>
        </p:txBody>
      </p:sp>
      <p:sp>
        <p:nvSpPr>
          <p:cNvPr id="5" name="Rectangle 4">
            <a:extLst>
              <a:ext uri="{FF2B5EF4-FFF2-40B4-BE49-F238E27FC236}">
                <a16:creationId xmlns:a16="http://schemas.microsoft.com/office/drawing/2014/main" id="{FD99E2AB-5C4E-4EEA-8EC2-415BFCF460FF}"/>
              </a:ext>
            </a:extLst>
          </p:cNvPr>
          <p:cNvSpPr/>
          <p:nvPr/>
        </p:nvSpPr>
        <p:spPr bwMode="auto">
          <a:xfrm>
            <a:off x="567002" y="1385888"/>
            <a:ext cx="3454496"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Module Review Questions</a:t>
            </a:r>
          </a:p>
        </p:txBody>
      </p:sp>
      <p:sp>
        <p:nvSpPr>
          <p:cNvPr id="7" name="Rectangle 6">
            <a:extLst>
              <a:ext uri="{FF2B5EF4-FFF2-40B4-BE49-F238E27FC236}">
                <a16:creationId xmlns:a16="http://schemas.microsoft.com/office/drawing/2014/main" id="{24973B4B-E8E8-4933-9C6D-7E3889BDDBB4}"/>
              </a:ext>
            </a:extLst>
          </p:cNvPr>
          <p:cNvSpPr/>
          <p:nvPr/>
        </p:nvSpPr>
        <p:spPr bwMode="auto">
          <a:xfrm>
            <a:off x="4086808" y="1385888"/>
            <a:ext cx="7938532"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Microsoft Learn Modules (docs.microsoft.com/Learn)</a:t>
            </a:r>
          </a:p>
        </p:txBody>
      </p:sp>
      <p:sp>
        <p:nvSpPr>
          <p:cNvPr id="3" name="Text Placeholder 2">
            <a:extLst>
              <a:ext uri="{FF2B5EF4-FFF2-40B4-BE49-F238E27FC236}">
                <a16:creationId xmlns:a16="http://schemas.microsoft.com/office/drawing/2014/main" id="{4D036082-CA0B-4B74-B9FB-01212028965C}"/>
              </a:ext>
            </a:extLst>
          </p:cNvPr>
          <p:cNvSpPr>
            <a:spLocks noGrp="1"/>
          </p:cNvSpPr>
          <p:nvPr>
            <p:ph type="body" sz="quarter" idx="4294967295"/>
          </p:nvPr>
        </p:nvSpPr>
        <p:spPr>
          <a:xfrm>
            <a:off x="4086808" y="2132373"/>
            <a:ext cx="6876661" cy="1994392"/>
          </a:xfrm>
        </p:spPr>
        <p:txBody>
          <a:bodyPr/>
          <a:lstStyle/>
          <a:p>
            <a:pPr marL="228600" lvl="1" indent="0">
              <a:buNone/>
            </a:pPr>
            <a:r>
              <a:rPr lang="en-US" sz="2400" dirty="0"/>
              <a:t>Introduction to securing data at rest on Azure</a:t>
            </a:r>
          </a:p>
          <a:p>
            <a:pPr marL="228600" lvl="1" indent="0">
              <a:buNone/>
            </a:pPr>
            <a:r>
              <a:rPr lang="en-US" sz="2400" dirty="0"/>
              <a:t>Manage secrets in your server apps with Azure Key Vault (Exercise)</a:t>
            </a:r>
          </a:p>
          <a:p>
            <a:pPr marL="228600" lvl="1" indent="0">
              <a:buNone/>
            </a:pPr>
            <a:r>
              <a:rPr lang="en-US" sz="2400" dirty="0"/>
              <a:t>Configure and manage secrets in Azure Key Vault (Exercise)</a:t>
            </a:r>
          </a:p>
        </p:txBody>
      </p:sp>
      <p:cxnSp>
        <p:nvCxnSpPr>
          <p:cNvPr id="9" name="Straight Connector 8">
            <a:extLst>
              <a:ext uri="{FF2B5EF4-FFF2-40B4-BE49-F238E27FC236}">
                <a16:creationId xmlns:a16="http://schemas.microsoft.com/office/drawing/2014/main" id="{0084DE62-0633-4C76-843C-45BABB68BFA2}"/>
              </a:ext>
              <a:ext uri="{C183D7F6-B498-43B3-948B-1728B52AA6E4}">
                <adec:decorative xmlns:adec="http://schemas.microsoft.com/office/drawing/2017/decorative" val="1"/>
              </a:ext>
            </a:extLst>
          </p:cNvPr>
          <p:cNvCxnSpPr>
            <a:cxnSpLocks/>
          </p:cNvCxnSpPr>
          <p:nvPr/>
        </p:nvCxnSpPr>
        <p:spPr>
          <a:xfrm>
            <a:off x="4275787" y="2549994"/>
            <a:ext cx="6816722"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E2B243C3-EDB3-4CAB-8F54-643B6FA81FC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34305" y="2658326"/>
            <a:ext cx="1494645" cy="2173707"/>
          </a:xfrm>
          <a:prstGeom prst="rect">
            <a:avLst/>
          </a:prstGeom>
        </p:spPr>
      </p:pic>
      <p:cxnSp>
        <p:nvCxnSpPr>
          <p:cNvPr id="14" name="Straight Connector 13">
            <a:extLst>
              <a:ext uri="{FF2B5EF4-FFF2-40B4-BE49-F238E27FC236}">
                <a16:creationId xmlns:a16="http://schemas.microsoft.com/office/drawing/2014/main" id="{201D54EB-0B5A-4793-A8B3-0529E83751E8}"/>
              </a:ext>
              <a:ext uri="{C183D7F6-B498-43B3-948B-1728B52AA6E4}">
                <adec:decorative xmlns:adec="http://schemas.microsoft.com/office/drawing/2017/decorative" val="1"/>
              </a:ext>
            </a:extLst>
          </p:cNvPr>
          <p:cNvCxnSpPr>
            <a:cxnSpLocks/>
          </p:cNvCxnSpPr>
          <p:nvPr/>
        </p:nvCxnSpPr>
        <p:spPr>
          <a:xfrm>
            <a:off x="4344211" y="3406855"/>
            <a:ext cx="6816722"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A46F954-8035-4AC1-80E0-3F2315DA512B}"/>
              </a:ext>
              <a:ext uri="{C183D7F6-B498-43B3-948B-1728B52AA6E4}">
                <adec:decorative xmlns:adec="http://schemas.microsoft.com/office/drawing/2017/decorative" val="1"/>
              </a:ext>
            </a:extLst>
          </p:cNvPr>
          <p:cNvCxnSpPr>
            <a:cxnSpLocks/>
          </p:cNvCxnSpPr>
          <p:nvPr/>
        </p:nvCxnSpPr>
        <p:spPr>
          <a:xfrm>
            <a:off x="4876800" y="4126765"/>
            <a:ext cx="6816722"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1067551"/>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Application Security</a:t>
            </a:r>
            <a:endParaRPr lang="en-US" dirty="0"/>
          </a:p>
        </p:txBody>
      </p:sp>
      <p:pic>
        <p:nvPicPr>
          <p:cNvPr id="4" name="Picture 3">
            <a:extLst>
              <a:ext uri="{FF2B5EF4-FFF2-40B4-BE49-F238E27FC236}">
                <a16:creationId xmlns:a16="http://schemas.microsoft.com/office/drawing/2014/main" id="{172291D4-7669-4EF3-BC88-FA58E5D7CC2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823931" y="2640038"/>
            <a:ext cx="1680714" cy="1577924"/>
          </a:xfrm>
          <a:prstGeom prst="rect">
            <a:avLst/>
          </a:prstGeom>
        </p:spPr>
      </p:pic>
    </p:spTree>
    <p:extLst>
      <p:ext uri="{BB962C8B-B14F-4D97-AF65-F5344CB8AC3E}">
        <p14:creationId xmlns:p14="http://schemas.microsoft.com/office/powerpoint/2010/main" val="1838995033"/>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3DE-69ED-4E6C-A44C-ADA337A18D0A}"/>
              </a:ext>
            </a:extLst>
          </p:cNvPr>
          <p:cNvSpPr>
            <a:spLocks noGrp="1"/>
          </p:cNvSpPr>
          <p:nvPr>
            <p:ph type="title"/>
          </p:nvPr>
        </p:nvSpPr>
        <p:spPr/>
        <p:txBody>
          <a:bodyPr/>
          <a:lstStyle/>
          <a:p>
            <a:r>
              <a:rPr lang="en-US" dirty="0"/>
              <a:t>Application Security</a:t>
            </a:r>
          </a:p>
        </p:txBody>
      </p:sp>
      <p:sp>
        <p:nvSpPr>
          <p:cNvPr id="3" name="Text Placeholder 2">
            <a:extLst>
              <a:ext uri="{FF2B5EF4-FFF2-40B4-BE49-F238E27FC236}">
                <a16:creationId xmlns:a16="http://schemas.microsoft.com/office/drawing/2014/main" id="{0586D196-45CC-4CDD-BD68-647AF9A5C853}"/>
              </a:ext>
            </a:extLst>
          </p:cNvPr>
          <p:cNvSpPr>
            <a:spLocks noGrp="1"/>
          </p:cNvSpPr>
          <p:nvPr>
            <p:ph type="body" sz="quarter" idx="4294967295"/>
          </p:nvPr>
        </p:nvSpPr>
        <p:spPr>
          <a:xfrm>
            <a:off x="4550175" y="605522"/>
            <a:ext cx="5486400" cy="4170363"/>
          </a:xfrm>
        </p:spPr>
        <p:txBody>
          <a:bodyPr/>
          <a:lstStyle/>
          <a:p>
            <a:pPr marL="0" indent="0">
              <a:spcAft>
                <a:spcPts val="1800"/>
              </a:spcAft>
              <a:buNone/>
            </a:pPr>
            <a:r>
              <a:rPr lang="en-US" dirty="0">
                <a:latin typeface="Segoe UI" panose="020B0502040204020203" pitchFamily="34" charset="0"/>
                <a:cs typeface="Segoe UI" panose="020B0502040204020203" pitchFamily="34" charset="0"/>
              </a:rPr>
              <a:t>Microsoft Identity Platform</a:t>
            </a:r>
          </a:p>
          <a:p>
            <a:pPr marL="0" indent="0">
              <a:spcAft>
                <a:spcPts val="1800"/>
              </a:spcAft>
              <a:buNone/>
            </a:pPr>
            <a:r>
              <a:rPr lang="en-US" dirty="0">
                <a:latin typeface="Segoe UI" panose="020B0502040204020203" pitchFamily="34" charset="0"/>
                <a:cs typeface="Segoe UI" panose="020B0502040204020203" pitchFamily="34" charset="0"/>
              </a:rPr>
              <a:t>Azure AD Application Scenarios</a:t>
            </a:r>
          </a:p>
          <a:p>
            <a:pPr marL="0" indent="0">
              <a:spcAft>
                <a:spcPts val="1800"/>
              </a:spcAft>
              <a:buNone/>
            </a:pPr>
            <a:r>
              <a:rPr lang="en-US" dirty="0">
                <a:latin typeface="Segoe UI" panose="020B0502040204020203" pitchFamily="34" charset="0"/>
                <a:cs typeface="Segoe UI" panose="020B0502040204020203" pitchFamily="34" charset="0"/>
              </a:rPr>
              <a:t>App Registration</a:t>
            </a:r>
          </a:p>
          <a:p>
            <a:pPr marL="0" indent="0">
              <a:spcAft>
                <a:spcPts val="1800"/>
              </a:spcAft>
              <a:buNone/>
            </a:pPr>
            <a:r>
              <a:rPr lang="en-US" dirty="0">
                <a:latin typeface="Segoe UI" panose="020B0502040204020203" pitchFamily="34" charset="0"/>
                <a:cs typeface="Segoe UI" panose="020B0502040204020203" pitchFamily="34" charset="0"/>
              </a:rPr>
              <a:t>Microsoft Graph Permissions</a:t>
            </a:r>
          </a:p>
          <a:p>
            <a:pPr marL="0" indent="0">
              <a:spcAft>
                <a:spcPts val="1800"/>
              </a:spcAft>
              <a:buNone/>
            </a:pPr>
            <a:r>
              <a:rPr lang="en-US" dirty="0">
                <a:latin typeface="Segoe UI" panose="020B0502040204020203" pitchFamily="34" charset="0"/>
                <a:cs typeface="Segoe UI" panose="020B0502040204020203" pitchFamily="34" charset="0"/>
              </a:rPr>
              <a:t>Managed Identities</a:t>
            </a:r>
          </a:p>
          <a:p>
            <a:pPr marL="0" indent="0">
              <a:spcAft>
                <a:spcPts val="1800"/>
              </a:spcAft>
              <a:buNone/>
            </a:pPr>
            <a:r>
              <a:rPr lang="en-US" dirty="0">
                <a:latin typeface="Segoe UI" panose="020B0502040204020203" pitchFamily="34" charset="0"/>
                <a:cs typeface="Segoe UI" panose="020B0502040204020203" pitchFamily="34" charset="0"/>
              </a:rPr>
              <a:t>Web App Certificates</a:t>
            </a:r>
          </a:p>
        </p:txBody>
      </p:sp>
      <p:pic>
        <p:nvPicPr>
          <p:cNvPr id="5" name="Picture 4">
            <a:extLst>
              <a:ext uri="{FF2B5EF4-FFF2-40B4-BE49-F238E27FC236}">
                <a16:creationId xmlns:a16="http://schemas.microsoft.com/office/drawing/2014/main" id="{23033B61-C4DF-4487-B927-15A9E9FFC88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41446" y="561624"/>
            <a:ext cx="700088" cy="1356085"/>
          </a:xfrm>
          <a:prstGeom prst="rect">
            <a:avLst/>
          </a:prstGeom>
        </p:spPr>
      </p:pic>
      <p:pic>
        <p:nvPicPr>
          <p:cNvPr id="6" name="Picture 5">
            <a:extLst>
              <a:ext uri="{FF2B5EF4-FFF2-40B4-BE49-F238E27FC236}">
                <a16:creationId xmlns:a16="http://schemas.microsoft.com/office/drawing/2014/main" id="{ED3914F7-3D4A-465E-A90F-4EBD16DF81F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819210" y="678380"/>
            <a:ext cx="376417" cy="384218"/>
          </a:xfrm>
          <a:prstGeom prst="rect">
            <a:avLst/>
          </a:prstGeom>
        </p:spPr>
      </p:pic>
      <p:pic>
        <p:nvPicPr>
          <p:cNvPr id="7" name="Picture 5">
            <a:extLst>
              <a:ext uri="{FF2B5EF4-FFF2-40B4-BE49-F238E27FC236}">
                <a16:creationId xmlns:a16="http://schemas.microsoft.com/office/drawing/2014/main" id="{745FDF84-848F-4D9D-8E9A-0C7F3BC05891}"/>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7344" y="1402794"/>
            <a:ext cx="418096" cy="39816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9A321F6B-0FE3-4C12-84A3-C45F4600D6A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75436" y="2034465"/>
            <a:ext cx="700088" cy="1356085"/>
          </a:xfrm>
          <a:prstGeom prst="rect">
            <a:avLst/>
          </a:prstGeom>
        </p:spPr>
      </p:pic>
      <p:pic>
        <p:nvPicPr>
          <p:cNvPr id="9" name="Picture 8">
            <a:extLst>
              <a:ext uri="{FF2B5EF4-FFF2-40B4-BE49-F238E27FC236}">
                <a16:creationId xmlns:a16="http://schemas.microsoft.com/office/drawing/2014/main" id="{157ACC47-4046-471B-B2C8-00D92A6BEB7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85249" y="3497236"/>
            <a:ext cx="700088" cy="1356085"/>
          </a:xfrm>
          <a:prstGeom prst="rect">
            <a:avLst/>
          </a:prstGeom>
        </p:spPr>
      </p:pic>
      <p:pic>
        <p:nvPicPr>
          <p:cNvPr id="11" name="Picture 10">
            <a:extLst>
              <a:ext uri="{FF2B5EF4-FFF2-40B4-BE49-F238E27FC236}">
                <a16:creationId xmlns:a16="http://schemas.microsoft.com/office/drawing/2014/main" id="{1AECAA62-7FE1-4E13-A930-86AC7A0EB755}"/>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3836410" y="3614233"/>
            <a:ext cx="378139" cy="360108"/>
          </a:xfrm>
          <a:prstGeom prst="rect">
            <a:avLst/>
          </a:prstGeom>
        </p:spPr>
      </p:pic>
      <p:pic>
        <p:nvPicPr>
          <p:cNvPr id="13" name="Picture 12">
            <a:extLst>
              <a:ext uri="{FF2B5EF4-FFF2-40B4-BE49-F238E27FC236}">
                <a16:creationId xmlns:a16="http://schemas.microsoft.com/office/drawing/2014/main" id="{6B16BC7A-66CD-49B0-801E-252B13443E00}"/>
              </a:ext>
              <a:ext uri="{C183D7F6-B498-43B3-948B-1728B52AA6E4}">
                <adec:decorative xmlns:adec="http://schemas.microsoft.com/office/drawing/2017/decorative" val="1"/>
              </a:ext>
            </a:extLst>
          </p:cNvPr>
          <p:cNvPicPr>
            <a:picLocks noChangeAspect="1"/>
          </p:cNvPicPr>
          <p:nvPr/>
        </p:nvPicPr>
        <p:blipFill>
          <a:blip r:embed="rId7"/>
          <a:srcRect/>
          <a:stretch/>
        </p:blipFill>
        <p:spPr>
          <a:xfrm>
            <a:off x="3859900" y="4355722"/>
            <a:ext cx="378139" cy="360108"/>
          </a:xfrm>
          <a:prstGeom prst="rect">
            <a:avLst/>
          </a:prstGeom>
        </p:spPr>
      </p:pic>
      <p:pic>
        <p:nvPicPr>
          <p:cNvPr id="14" name="Picture 13">
            <a:extLst>
              <a:ext uri="{FF2B5EF4-FFF2-40B4-BE49-F238E27FC236}">
                <a16:creationId xmlns:a16="http://schemas.microsoft.com/office/drawing/2014/main" id="{DD161C3E-025C-4077-A857-8BE949883BED}"/>
              </a:ext>
              <a:ext uri="{C183D7F6-B498-43B3-948B-1728B52AA6E4}">
                <adec:decorative xmlns:adec="http://schemas.microsoft.com/office/drawing/2017/decorative" val="1"/>
              </a:ext>
            </a:extLst>
          </p:cNvPr>
          <p:cNvPicPr>
            <a:picLocks noChangeAspect="1"/>
          </p:cNvPicPr>
          <p:nvPr/>
        </p:nvPicPr>
        <p:blipFill>
          <a:blip r:embed="rId8"/>
          <a:srcRect/>
          <a:stretch/>
        </p:blipFill>
        <p:spPr>
          <a:xfrm>
            <a:off x="3831772" y="2141150"/>
            <a:ext cx="373668" cy="355850"/>
          </a:xfrm>
          <a:prstGeom prst="rect">
            <a:avLst/>
          </a:prstGeom>
        </p:spPr>
      </p:pic>
      <p:pic>
        <p:nvPicPr>
          <p:cNvPr id="16" name="Picture 4">
            <a:extLst>
              <a:ext uri="{FF2B5EF4-FFF2-40B4-BE49-F238E27FC236}">
                <a16:creationId xmlns:a16="http://schemas.microsoft.com/office/drawing/2014/main" id="{D22F68D4-32A3-4D4D-A8F6-58945B5EBCDB}"/>
              </a:ext>
              <a:ext uri="{C183D7F6-B498-43B3-948B-1728B52AA6E4}">
                <adec:decorative xmlns:adec="http://schemas.microsoft.com/office/drawing/2017/decorative" val="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76386" y="2933395"/>
            <a:ext cx="298186" cy="290572"/>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oup 14">
            <a:extLst>
              <a:ext uri="{FF2B5EF4-FFF2-40B4-BE49-F238E27FC236}">
                <a16:creationId xmlns:a16="http://schemas.microsoft.com/office/drawing/2014/main" id="{87D473A5-F536-4C93-A75B-EC2601B87209}"/>
              </a:ext>
              <a:ext uri="{C183D7F6-B498-43B3-948B-1728B52AA6E4}">
                <adec:decorative xmlns:adec="http://schemas.microsoft.com/office/drawing/2017/decorative" val="1"/>
              </a:ext>
            </a:extLst>
          </p:cNvPr>
          <p:cNvGrpSpPr/>
          <p:nvPr/>
        </p:nvGrpSpPr>
        <p:grpSpPr>
          <a:xfrm>
            <a:off x="4536498" y="1234149"/>
            <a:ext cx="5015823" cy="2875272"/>
            <a:chOff x="4621473" y="1048466"/>
            <a:chExt cx="7486017" cy="2740192"/>
          </a:xfrm>
        </p:grpSpPr>
        <p:cxnSp>
          <p:nvCxnSpPr>
            <p:cNvPr id="17" name="Straight Connector 16">
              <a:extLst>
                <a:ext uri="{FF2B5EF4-FFF2-40B4-BE49-F238E27FC236}">
                  <a16:creationId xmlns:a16="http://schemas.microsoft.com/office/drawing/2014/main" id="{CFE81F1D-4766-4394-9357-94DC4A47DF74}"/>
                </a:ext>
              </a:extLst>
            </p:cNvPr>
            <p:cNvCxnSpPr>
              <a:cxnSpLocks/>
            </p:cNvCxnSpPr>
            <p:nvPr/>
          </p:nvCxnSpPr>
          <p:spPr>
            <a:xfrm>
              <a:off x="4621473" y="1048466"/>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F11FBD2-00A7-4EAA-9AF9-F2306A3073CF}"/>
                </a:ext>
              </a:extLst>
            </p:cNvPr>
            <p:cNvCxnSpPr>
              <a:cxnSpLocks/>
            </p:cNvCxnSpPr>
            <p:nvPr/>
          </p:nvCxnSpPr>
          <p:spPr>
            <a:xfrm>
              <a:off x="4621473" y="1743289"/>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E255E0A-7E8E-4B38-BD49-36B855B872B9}"/>
                </a:ext>
              </a:extLst>
            </p:cNvPr>
            <p:cNvCxnSpPr>
              <a:cxnSpLocks/>
            </p:cNvCxnSpPr>
            <p:nvPr/>
          </p:nvCxnSpPr>
          <p:spPr>
            <a:xfrm>
              <a:off x="4621474" y="2436610"/>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BE5E59A-1CFE-4C49-B261-EA4797FF9EBB}"/>
                </a:ext>
              </a:extLst>
            </p:cNvPr>
            <p:cNvCxnSpPr>
              <a:cxnSpLocks/>
            </p:cNvCxnSpPr>
            <p:nvPr/>
          </p:nvCxnSpPr>
          <p:spPr>
            <a:xfrm>
              <a:off x="4621475" y="31028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150D15E2-95FE-41AB-AEFE-8E7B17006C94}"/>
                </a:ext>
              </a:extLst>
            </p:cNvPr>
            <p:cNvCxnSpPr>
              <a:cxnSpLocks/>
            </p:cNvCxnSpPr>
            <p:nvPr/>
          </p:nvCxnSpPr>
          <p:spPr>
            <a:xfrm>
              <a:off x="4621473" y="37886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02913274"/>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25032-20BE-40AB-B184-DA844DAB4532}"/>
              </a:ext>
            </a:extLst>
          </p:cNvPr>
          <p:cNvSpPr>
            <a:spLocks noGrp="1"/>
          </p:cNvSpPr>
          <p:nvPr>
            <p:ph type="title"/>
          </p:nvPr>
        </p:nvSpPr>
        <p:spPr/>
        <p:txBody>
          <a:bodyPr/>
          <a:lstStyle/>
          <a:p>
            <a:r>
              <a:rPr lang="en-US" dirty="0"/>
              <a:t>Microsoft Identity Platform</a:t>
            </a:r>
          </a:p>
        </p:txBody>
      </p:sp>
      <p:sp>
        <p:nvSpPr>
          <p:cNvPr id="4" name="Rectangle 3">
            <a:extLst>
              <a:ext uri="{FF2B5EF4-FFF2-40B4-BE49-F238E27FC236}">
                <a16:creationId xmlns:a16="http://schemas.microsoft.com/office/drawing/2014/main" id="{5FA7BB23-5F74-46B1-AD28-57F16A876FB7}"/>
              </a:ext>
            </a:extLst>
          </p:cNvPr>
          <p:cNvSpPr/>
          <p:nvPr/>
        </p:nvSpPr>
        <p:spPr>
          <a:xfrm>
            <a:off x="588263" y="1279255"/>
            <a:ext cx="4469557" cy="104397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Write code once and authenticate any Microsoft identity into your application</a:t>
            </a:r>
          </a:p>
        </p:txBody>
      </p:sp>
      <p:sp>
        <p:nvSpPr>
          <p:cNvPr id="6" name="Rectangle 5">
            <a:extLst>
              <a:ext uri="{FF2B5EF4-FFF2-40B4-BE49-F238E27FC236}">
                <a16:creationId xmlns:a16="http://schemas.microsoft.com/office/drawing/2014/main" id="{C9DA7394-D179-4725-9BFB-02AE3FB98293}"/>
              </a:ext>
            </a:extLst>
          </p:cNvPr>
          <p:cNvSpPr/>
          <p:nvPr/>
        </p:nvSpPr>
        <p:spPr>
          <a:xfrm>
            <a:off x="588263" y="2520263"/>
            <a:ext cx="4469557" cy="104397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Simple to use, provides a single sign-on experience</a:t>
            </a:r>
          </a:p>
        </p:txBody>
      </p:sp>
      <p:sp>
        <p:nvSpPr>
          <p:cNvPr id="10" name="Rectangle 9">
            <a:extLst>
              <a:ext uri="{FF2B5EF4-FFF2-40B4-BE49-F238E27FC236}">
                <a16:creationId xmlns:a16="http://schemas.microsoft.com/office/drawing/2014/main" id="{ADCB8C43-AB07-461A-90AF-5B89E679EC69}"/>
              </a:ext>
            </a:extLst>
          </p:cNvPr>
          <p:cNvSpPr/>
          <p:nvPr/>
        </p:nvSpPr>
        <p:spPr>
          <a:xfrm>
            <a:off x="588263" y="3761271"/>
            <a:ext cx="4469557" cy="104397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Use the portal to register and configure your application </a:t>
            </a:r>
          </a:p>
        </p:txBody>
      </p:sp>
      <p:sp>
        <p:nvSpPr>
          <p:cNvPr id="12" name="Rectangle 11">
            <a:extLst>
              <a:ext uri="{FF2B5EF4-FFF2-40B4-BE49-F238E27FC236}">
                <a16:creationId xmlns:a16="http://schemas.microsoft.com/office/drawing/2014/main" id="{ADE2F54C-B4E0-44AA-AD23-60AEFF2C64D9}"/>
              </a:ext>
            </a:extLst>
          </p:cNvPr>
          <p:cNvSpPr/>
          <p:nvPr/>
        </p:nvSpPr>
        <p:spPr>
          <a:xfrm>
            <a:off x="588263" y="5002279"/>
            <a:ext cx="4469557" cy="104397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Use the Microsoft Graph API for programmatic application configuration</a:t>
            </a:r>
          </a:p>
        </p:txBody>
      </p:sp>
      <p:pic>
        <p:nvPicPr>
          <p:cNvPr id="7" name="Picture 6" descr="Microsoft Identity Platform 2.0 with app registrations, client SDK, endpoint, and target audience. ">
            <a:extLst>
              <a:ext uri="{FF2B5EF4-FFF2-40B4-BE49-F238E27FC236}">
                <a16:creationId xmlns:a16="http://schemas.microsoft.com/office/drawing/2014/main" id="{B151E7ED-7499-4CC1-934E-B7DA22A76AB6}"/>
              </a:ext>
            </a:extLst>
          </p:cNvPr>
          <p:cNvPicPr>
            <a:picLocks noChangeAspect="1"/>
          </p:cNvPicPr>
          <p:nvPr/>
        </p:nvPicPr>
        <p:blipFill>
          <a:blip r:embed="rId3"/>
          <a:stretch>
            <a:fillRect/>
          </a:stretch>
        </p:blipFill>
        <p:spPr>
          <a:xfrm>
            <a:off x="5383762" y="1521852"/>
            <a:ext cx="6517275" cy="4321491"/>
          </a:xfrm>
          <a:prstGeom prst="rect">
            <a:avLst/>
          </a:prstGeom>
        </p:spPr>
      </p:pic>
      <p:sp>
        <p:nvSpPr>
          <p:cNvPr id="14" name="Rectangle 13">
            <a:extLst>
              <a:ext uri="{FF2B5EF4-FFF2-40B4-BE49-F238E27FC236}">
                <a16:creationId xmlns:a16="http://schemas.microsoft.com/office/drawing/2014/main" id="{A23BF36A-CA72-4ECE-A284-C444A7E611F5}"/>
              </a:ext>
              <a:ext uri="{C183D7F6-B498-43B3-948B-1728B52AA6E4}">
                <adec:decorative xmlns:adec="http://schemas.microsoft.com/office/drawing/2017/decorative" val="1"/>
              </a:ext>
            </a:extLst>
          </p:cNvPr>
          <p:cNvSpPr/>
          <p:nvPr/>
        </p:nvSpPr>
        <p:spPr bwMode="auto">
          <a:xfrm>
            <a:off x="5262466" y="1181342"/>
            <a:ext cx="6606074" cy="5439747"/>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85958191"/>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5D489F-BF53-4B3A-9B2F-5E2802EA7493}"/>
              </a:ext>
            </a:extLst>
          </p:cNvPr>
          <p:cNvSpPr>
            <a:spLocks noGrp="1"/>
          </p:cNvSpPr>
          <p:nvPr>
            <p:ph type="title"/>
          </p:nvPr>
        </p:nvSpPr>
        <p:spPr/>
        <p:txBody>
          <a:bodyPr/>
          <a:lstStyle/>
          <a:p>
            <a:r>
              <a:rPr lang="en-US" dirty="0"/>
              <a:t>Azure AD Application Scenarios</a:t>
            </a:r>
          </a:p>
        </p:txBody>
      </p:sp>
      <p:sp>
        <p:nvSpPr>
          <p:cNvPr id="2" name="Rectangle 1">
            <a:extLst>
              <a:ext uri="{FF2B5EF4-FFF2-40B4-BE49-F238E27FC236}">
                <a16:creationId xmlns:a16="http://schemas.microsoft.com/office/drawing/2014/main" id="{CC7DCB25-02D6-483D-9E53-912E55DCECB3}"/>
              </a:ext>
            </a:extLst>
          </p:cNvPr>
          <p:cNvSpPr/>
          <p:nvPr/>
        </p:nvSpPr>
        <p:spPr>
          <a:xfrm>
            <a:off x="306041" y="1258216"/>
            <a:ext cx="3272538"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Single page frontends that run in a browser</a:t>
            </a:r>
          </a:p>
        </p:txBody>
      </p:sp>
      <p:sp>
        <p:nvSpPr>
          <p:cNvPr id="3" name="Rectangle 2">
            <a:extLst>
              <a:ext uri="{FF2B5EF4-FFF2-40B4-BE49-F238E27FC236}">
                <a16:creationId xmlns:a16="http://schemas.microsoft.com/office/drawing/2014/main" id="{F04EEC4E-612A-4E57-BDD4-5696856C312C}"/>
              </a:ext>
            </a:extLst>
          </p:cNvPr>
          <p:cNvSpPr/>
          <p:nvPr/>
        </p:nvSpPr>
        <p:spPr>
          <a:xfrm>
            <a:off x="306039" y="2321161"/>
            <a:ext cx="3272539"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Web browser to a web application</a:t>
            </a:r>
          </a:p>
        </p:txBody>
      </p:sp>
      <p:sp>
        <p:nvSpPr>
          <p:cNvPr id="10" name="Rectangle 9">
            <a:extLst>
              <a:ext uri="{FF2B5EF4-FFF2-40B4-BE49-F238E27FC236}">
                <a16:creationId xmlns:a16="http://schemas.microsoft.com/office/drawing/2014/main" id="{06D6B2A0-A262-49F3-9DB2-9672C51DFC97}"/>
              </a:ext>
            </a:extLst>
          </p:cNvPr>
          <p:cNvSpPr/>
          <p:nvPr/>
        </p:nvSpPr>
        <p:spPr>
          <a:xfrm>
            <a:off x="306040" y="3384106"/>
            <a:ext cx="3272540"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Web API on behalf of a user</a:t>
            </a:r>
          </a:p>
        </p:txBody>
      </p:sp>
      <p:sp>
        <p:nvSpPr>
          <p:cNvPr id="12" name="Rectangle 11">
            <a:extLst>
              <a:ext uri="{FF2B5EF4-FFF2-40B4-BE49-F238E27FC236}">
                <a16:creationId xmlns:a16="http://schemas.microsoft.com/office/drawing/2014/main" id="{7FC5D109-0916-4129-B743-2C0E5B92D039}"/>
              </a:ext>
            </a:extLst>
          </p:cNvPr>
          <p:cNvSpPr/>
          <p:nvPr/>
        </p:nvSpPr>
        <p:spPr>
          <a:xfrm>
            <a:off x="306038" y="4447051"/>
            <a:ext cx="3272541"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Web applications that need resources from a web API</a:t>
            </a:r>
          </a:p>
        </p:txBody>
      </p:sp>
      <p:sp>
        <p:nvSpPr>
          <p:cNvPr id="14" name="Rectangle 13">
            <a:extLst>
              <a:ext uri="{FF2B5EF4-FFF2-40B4-BE49-F238E27FC236}">
                <a16:creationId xmlns:a16="http://schemas.microsoft.com/office/drawing/2014/main" id="{239E9D85-8858-480D-A54A-11BB2343D3EE}"/>
              </a:ext>
            </a:extLst>
          </p:cNvPr>
          <p:cNvSpPr/>
          <p:nvPr/>
        </p:nvSpPr>
        <p:spPr>
          <a:xfrm>
            <a:off x="306038" y="5509007"/>
            <a:ext cx="3272541"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Daemon or server application that needs resources from a web API</a:t>
            </a:r>
          </a:p>
        </p:txBody>
      </p:sp>
      <p:pic>
        <p:nvPicPr>
          <p:cNvPr id="6" name="Picture 5" descr="Diagram showing the process for registering application in Azure AD based on the type of application.">
            <a:extLst>
              <a:ext uri="{FF2B5EF4-FFF2-40B4-BE49-F238E27FC236}">
                <a16:creationId xmlns:a16="http://schemas.microsoft.com/office/drawing/2014/main" id="{6B2D3EAE-AF50-4A67-AD7A-36E3C5A610FD}"/>
              </a:ext>
            </a:extLst>
          </p:cNvPr>
          <p:cNvPicPr>
            <a:picLocks noChangeAspect="1"/>
          </p:cNvPicPr>
          <p:nvPr/>
        </p:nvPicPr>
        <p:blipFill>
          <a:blip r:embed="rId3"/>
          <a:stretch>
            <a:fillRect/>
          </a:stretch>
        </p:blipFill>
        <p:spPr>
          <a:xfrm>
            <a:off x="3535224" y="1118795"/>
            <a:ext cx="8484466" cy="5399843"/>
          </a:xfrm>
          <a:prstGeom prst="rect">
            <a:avLst/>
          </a:prstGeom>
        </p:spPr>
      </p:pic>
      <p:sp>
        <p:nvSpPr>
          <p:cNvPr id="8" name="Rectangle 7">
            <a:extLst>
              <a:ext uri="{FF2B5EF4-FFF2-40B4-BE49-F238E27FC236}">
                <a16:creationId xmlns:a16="http://schemas.microsoft.com/office/drawing/2014/main" id="{DA5085DF-C656-4340-8392-045A9A25BC93}"/>
              </a:ext>
              <a:ext uri="{C183D7F6-B498-43B3-948B-1728B52AA6E4}">
                <adec:decorative xmlns:adec="http://schemas.microsoft.com/office/drawing/2017/decorative" val="1"/>
              </a:ext>
            </a:extLst>
          </p:cNvPr>
          <p:cNvSpPr/>
          <p:nvPr/>
        </p:nvSpPr>
        <p:spPr bwMode="auto">
          <a:xfrm>
            <a:off x="3578578" y="1118795"/>
            <a:ext cx="8484466" cy="5502294"/>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85223664"/>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App Registration</a:t>
            </a:r>
          </a:p>
        </p:txBody>
      </p:sp>
      <p:sp>
        <p:nvSpPr>
          <p:cNvPr id="3" name="Rectangle 2">
            <a:extLst>
              <a:ext uri="{FF2B5EF4-FFF2-40B4-BE49-F238E27FC236}">
                <a16:creationId xmlns:a16="http://schemas.microsoft.com/office/drawing/2014/main" id="{D5DA7405-BD8E-4B4A-94A9-AA7AD6FAAC47}"/>
              </a:ext>
            </a:extLst>
          </p:cNvPr>
          <p:cNvSpPr/>
          <p:nvPr/>
        </p:nvSpPr>
        <p:spPr>
          <a:xfrm>
            <a:off x="588264" y="1221536"/>
            <a:ext cx="4016009" cy="139257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Any application that outsources authentication to Azure AD must be registered in a directory </a:t>
            </a:r>
          </a:p>
        </p:txBody>
      </p:sp>
      <p:sp>
        <p:nvSpPr>
          <p:cNvPr id="4" name="Rectangle 3">
            <a:extLst>
              <a:ext uri="{FF2B5EF4-FFF2-40B4-BE49-F238E27FC236}">
                <a16:creationId xmlns:a16="http://schemas.microsoft.com/office/drawing/2014/main" id="{55BFD9F2-07AD-4DF6-BCBE-5FC7DEB1CF6E}"/>
              </a:ext>
            </a:extLst>
          </p:cNvPr>
          <p:cNvSpPr/>
          <p:nvPr/>
        </p:nvSpPr>
        <p:spPr>
          <a:xfrm>
            <a:off x="588263" y="2815392"/>
            <a:ext cx="4016009" cy="2088204"/>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Registration creates token information including a unique application id.</a:t>
            </a:r>
          </a:p>
        </p:txBody>
      </p:sp>
      <p:sp>
        <p:nvSpPr>
          <p:cNvPr id="8" name="Rectangle 7">
            <a:extLst>
              <a:ext uri="{FF2B5EF4-FFF2-40B4-BE49-F238E27FC236}">
                <a16:creationId xmlns:a16="http://schemas.microsoft.com/office/drawing/2014/main" id="{F9A232FD-4073-4F36-884F-985396BF1310}"/>
              </a:ext>
              <a:ext uri="{C183D7F6-B498-43B3-948B-1728B52AA6E4}">
                <adec:decorative xmlns:adec="http://schemas.microsoft.com/office/drawing/2017/decorative" val="1"/>
              </a:ext>
            </a:extLst>
          </p:cNvPr>
          <p:cNvSpPr/>
          <p:nvPr/>
        </p:nvSpPr>
        <p:spPr bwMode="auto">
          <a:xfrm>
            <a:off x="4695044" y="688489"/>
            <a:ext cx="7385794" cy="5392827"/>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descr="Screen of the New Application Registration page in the Azure Portal.  You can specify the name of the application the user will see.  Choose what type of accounts can access the registered application.  And finally set specific URL when the user has successfully authenticated to use the app.">
            <a:extLst>
              <a:ext uri="{FF2B5EF4-FFF2-40B4-BE49-F238E27FC236}">
                <a16:creationId xmlns:a16="http://schemas.microsoft.com/office/drawing/2014/main" id="{9228B219-DE68-4B71-A91F-A29D86CD4364}"/>
              </a:ext>
            </a:extLst>
          </p:cNvPr>
          <p:cNvPicPr>
            <a:picLocks noChangeAspect="1"/>
          </p:cNvPicPr>
          <p:nvPr/>
        </p:nvPicPr>
        <p:blipFill>
          <a:blip r:embed="rId3"/>
          <a:stretch>
            <a:fillRect/>
          </a:stretch>
        </p:blipFill>
        <p:spPr>
          <a:xfrm>
            <a:off x="4814328" y="776683"/>
            <a:ext cx="7173496" cy="5304633"/>
          </a:xfrm>
          <a:prstGeom prst="rect">
            <a:avLst/>
          </a:prstGeom>
        </p:spPr>
      </p:pic>
    </p:spTree>
    <p:extLst>
      <p:ext uri="{BB962C8B-B14F-4D97-AF65-F5344CB8AC3E}">
        <p14:creationId xmlns:p14="http://schemas.microsoft.com/office/powerpoint/2010/main" val="1471591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5D406-1CBA-4BA2-A891-C0950623C0E8}"/>
              </a:ext>
            </a:extLst>
          </p:cNvPr>
          <p:cNvSpPr>
            <a:spLocks noGrp="1"/>
          </p:cNvSpPr>
          <p:nvPr>
            <p:ph type="title"/>
          </p:nvPr>
        </p:nvSpPr>
        <p:spPr/>
        <p:txBody>
          <a:bodyPr/>
          <a:lstStyle/>
          <a:p>
            <a:r>
              <a:rPr lang="en-US" dirty="0"/>
              <a:t>Microsoft Graph Permissions</a:t>
            </a:r>
          </a:p>
        </p:txBody>
      </p:sp>
      <p:sp>
        <p:nvSpPr>
          <p:cNvPr id="3" name="Rectangle 2">
            <a:extLst>
              <a:ext uri="{FF2B5EF4-FFF2-40B4-BE49-F238E27FC236}">
                <a16:creationId xmlns:a16="http://schemas.microsoft.com/office/drawing/2014/main" id="{6851229F-1695-462F-8E1A-E172202D8C6B}"/>
              </a:ext>
            </a:extLst>
          </p:cNvPr>
          <p:cNvSpPr/>
          <p:nvPr/>
        </p:nvSpPr>
        <p:spPr>
          <a:xfrm>
            <a:off x="588265" y="1181342"/>
            <a:ext cx="4817749" cy="146280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Applications are authorized to call APIs when they are granted permissions by users/admins as part of the consent process</a:t>
            </a:r>
          </a:p>
        </p:txBody>
      </p:sp>
      <p:sp>
        <p:nvSpPr>
          <p:cNvPr id="8" name="Rectangle 7">
            <a:extLst>
              <a:ext uri="{FF2B5EF4-FFF2-40B4-BE49-F238E27FC236}">
                <a16:creationId xmlns:a16="http://schemas.microsoft.com/office/drawing/2014/main" id="{2AB7D8D7-0668-4109-940B-293F45952E2E}"/>
              </a:ext>
            </a:extLst>
          </p:cNvPr>
          <p:cNvSpPr/>
          <p:nvPr/>
        </p:nvSpPr>
        <p:spPr>
          <a:xfrm>
            <a:off x="588264" y="2775197"/>
            <a:ext cx="4817749" cy="154966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Delegated permissions are used by apps that have a signed-in user present</a:t>
            </a:r>
          </a:p>
        </p:txBody>
      </p:sp>
      <p:sp>
        <p:nvSpPr>
          <p:cNvPr id="12" name="Rectangle 11">
            <a:extLst>
              <a:ext uri="{FF2B5EF4-FFF2-40B4-BE49-F238E27FC236}">
                <a16:creationId xmlns:a16="http://schemas.microsoft.com/office/drawing/2014/main" id="{455D6A7C-6C76-4251-B0D2-E03FF9CCA875}"/>
              </a:ext>
            </a:extLst>
          </p:cNvPr>
          <p:cNvSpPr/>
          <p:nvPr/>
        </p:nvSpPr>
        <p:spPr>
          <a:xfrm>
            <a:off x="588263" y="4455912"/>
            <a:ext cx="4817749" cy="154966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Application permissions are used by apps that run without a signed-in user present</a:t>
            </a:r>
          </a:p>
        </p:txBody>
      </p:sp>
      <p:pic>
        <p:nvPicPr>
          <p:cNvPr id="5" name="Picture 4" descr="Screenshot of the Request API permissions page. Microsoft Graph is highlighted. ">
            <a:extLst>
              <a:ext uri="{FF2B5EF4-FFF2-40B4-BE49-F238E27FC236}">
                <a16:creationId xmlns:a16="http://schemas.microsoft.com/office/drawing/2014/main" id="{36892F98-C6A5-461C-B48B-9B3DE92152DC}"/>
              </a:ext>
            </a:extLst>
          </p:cNvPr>
          <p:cNvPicPr>
            <a:picLocks noChangeAspect="1"/>
          </p:cNvPicPr>
          <p:nvPr/>
        </p:nvPicPr>
        <p:blipFill>
          <a:blip r:embed="rId3"/>
          <a:stretch>
            <a:fillRect/>
          </a:stretch>
        </p:blipFill>
        <p:spPr>
          <a:xfrm>
            <a:off x="5805707" y="1558430"/>
            <a:ext cx="6062832" cy="4010187"/>
          </a:xfrm>
          <a:prstGeom prst="rect">
            <a:avLst/>
          </a:prstGeom>
          <a:ln>
            <a:noFill/>
          </a:ln>
        </p:spPr>
      </p:pic>
      <p:sp>
        <p:nvSpPr>
          <p:cNvPr id="10" name="Rectangle 9">
            <a:extLst>
              <a:ext uri="{FF2B5EF4-FFF2-40B4-BE49-F238E27FC236}">
                <a16:creationId xmlns:a16="http://schemas.microsoft.com/office/drawing/2014/main" id="{EE8AC33E-2191-45CC-998F-E8D85346ECDF}"/>
              </a:ext>
              <a:ext uri="{C183D7F6-B498-43B3-948B-1728B52AA6E4}">
                <adec:decorative xmlns:adec="http://schemas.microsoft.com/office/drawing/2017/decorative" val="1"/>
              </a:ext>
            </a:extLst>
          </p:cNvPr>
          <p:cNvSpPr/>
          <p:nvPr/>
        </p:nvSpPr>
        <p:spPr bwMode="auto">
          <a:xfrm>
            <a:off x="5677320" y="1181342"/>
            <a:ext cx="6270170" cy="5258223"/>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7612204"/>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5D406-1CBA-4BA2-A891-C0950623C0E8}"/>
              </a:ext>
            </a:extLst>
          </p:cNvPr>
          <p:cNvSpPr>
            <a:spLocks noGrp="1"/>
          </p:cNvSpPr>
          <p:nvPr>
            <p:ph type="title"/>
          </p:nvPr>
        </p:nvSpPr>
        <p:spPr/>
        <p:txBody>
          <a:bodyPr/>
          <a:lstStyle/>
          <a:p>
            <a:r>
              <a:rPr lang="en-US" dirty="0">
                <a:cs typeface="Segoe UI"/>
              </a:rPr>
              <a:t>Managed Identities</a:t>
            </a:r>
            <a:endParaRPr lang="en-US" dirty="0"/>
          </a:p>
        </p:txBody>
      </p:sp>
      <p:pic>
        <p:nvPicPr>
          <p:cNvPr id="5" name="Picture 5" descr="Flowchart of the steps described in the text. ">
            <a:extLst>
              <a:ext uri="{FF2B5EF4-FFF2-40B4-BE49-F238E27FC236}">
                <a16:creationId xmlns:a16="http://schemas.microsoft.com/office/drawing/2014/main" id="{47AB229A-97F8-4CFE-9225-A3C513C99CD7}"/>
              </a:ext>
            </a:extLst>
          </p:cNvPr>
          <p:cNvPicPr>
            <a:picLocks noChangeAspect="1"/>
          </p:cNvPicPr>
          <p:nvPr/>
        </p:nvPicPr>
        <p:blipFill>
          <a:blip r:embed="rId3"/>
          <a:stretch>
            <a:fillRect/>
          </a:stretch>
        </p:blipFill>
        <p:spPr>
          <a:xfrm>
            <a:off x="1002405" y="2166051"/>
            <a:ext cx="10344614" cy="4308969"/>
          </a:xfrm>
          <a:prstGeom prst="rect">
            <a:avLst/>
          </a:prstGeom>
        </p:spPr>
      </p:pic>
      <p:sp>
        <p:nvSpPr>
          <p:cNvPr id="3" name="Text Placeholder 3">
            <a:extLst>
              <a:ext uri="{FF2B5EF4-FFF2-40B4-BE49-F238E27FC236}">
                <a16:creationId xmlns:a16="http://schemas.microsoft.com/office/drawing/2014/main" id="{D96467A9-3734-4DB6-AEB8-067C5EC36D8C}"/>
              </a:ext>
            </a:extLst>
          </p:cNvPr>
          <p:cNvSpPr txBox="1">
            <a:spLocks/>
          </p:cNvSpPr>
          <p:nvPr/>
        </p:nvSpPr>
        <p:spPr>
          <a:xfrm>
            <a:off x="0" y="1069869"/>
            <a:ext cx="12192000" cy="914400"/>
          </a:xfrm>
          <a:prstGeom prst="rect">
            <a:avLst/>
          </a:prstGeom>
          <a:solidFill>
            <a:schemeClr val="accent1">
              <a:lumMod val="50000"/>
            </a:schemeClr>
          </a:solidFill>
        </p:spPr>
        <p:style>
          <a:lnRef idx="0">
            <a:scrgbClr r="0" g="0" b="0"/>
          </a:lnRef>
          <a:fillRef idx="0">
            <a:scrgbClr r="0" g="0" b="0"/>
          </a:fillRef>
          <a:effectRef idx="0">
            <a:scrgbClr r="0" g="0" b="0"/>
          </a:effectRef>
          <a:fontRef idx="major"/>
        </p:style>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0" algn="l" defTabSz="9318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dirty="0">
                <a:ln>
                  <a:noFill/>
                </a:ln>
                <a:solidFill>
                  <a:srgbClr val="FFFFFF"/>
                </a:solidFill>
                <a:effectLst/>
                <a:uLnTx/>
                <a:uFillTx/>
                <a:latin typeface="Segoe UI"/>
                <a:ea typeface="+mn-ea"/>
                <a:cs typeface="+mn-cs"/>
              </a:rPr>
              <a:t>Managed identities use Azure AD authentication to authenticate services – no code in the application. Identities can be system-assigned or user-assigned. </a:t>
            </a:r>
          </a:p>
        </p:txBody>
      </p:sp>
      <p:sp>
        <p:nvSpPr>
          <p:cNvPr id="8" name="Rectangle 7">
            <a:extLst>
              <a:ext uri="{FF2B5EF4-FFF2-40B4-BE49-F238E27FC236}">
                <a16:creationId xmlns:a16="http://schemas.microsoft.com/office/drawing/2014/main" id="{56A5B9BF-1F76-4068-93AA-2C3CEACCABF5}"/>
              </a:ext>
              <a:ext uri="{C183D7F6-B498-43B3-948B-1728B52AA6E4}">
                <adec:decorative xmlns:adec="http://schemas.microsoft.com/office/drawing/2017/decorative" val="1"/>
              </a:ext>
            </a:extLst>
          </p:cNvPr>
          <p:cNvSpPr/>
          <p:nvPr/>
        </p:nvSpPr>
        <p:spPr bwMode="auto">
          <a:xfrm>
            <a:off x="442127" y="2069960"/>
            <a:ext cx="11465170" cy="4551129"/>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55685393"/>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9AB89F-C797-45B4-B53E-9821F6557734}"/>
              </a:ext>
            </a:extLst>
          </p:cNvPr>
          <p:cNvSpPr>
            <a:spLocks noGrp="1"/>
          </p:cNvSpPr>
          <p:nvPr>
            <p:ph type="title"/>
          </p:nvPr>
        </p:nvSpPr>
        <p:spPr>
          <a:xfrm>
            <a:off x="325783" y="1079737"/>
            <a:ext cx="5484297" cy="3204134"/>
          </a:xfrm>
        </p:spPr>
        <p:txBody>
          <a:bodyPr vert="horz" lIns="91440" tIns="45720" rIns="91440" bIns="45720" rtlCol="0" anchor="b">
            <a:normAutofit/>
          </a:bodyPr>
          <a:lstStyle/>
          <a:p>
            <a:pPr algn="ctr" defTabSz="914400">
              <a:lnSpc>
                <a:spcPct val="90000"/>
              </a:lnSpc>
            </a:pPr>
            <a:r>
              <a:rPr lang="en-US" sz="4800" kern="1200" dirty="0">
                <a:solidFill>
                  <a:schemeClr val="tx1"/>
                </a:solidFill>
                <a:latin typeface="+mj-lt"/>
                <a:ea typeface="+mj-ea"/>
                <a:cs typeface="+mj-cs"/>
              </a:rPr>
              <a:t>Azure App Services</a:t>
            </a:r>
            <a:br>
              <a:rPr lang="en-US" sz="4800" kern="1200" dirty="0">
                <a:solidFill>
                  <a:schemeClr val="tx1"/>
                </a:solidFill>
                <a:latin typeface="+mj-lt"/>
                <a:ea typeface="+mj-ea"/>
                <a:cs typeface="+mj-cs"/>
              </a:rPr>
            </a:br>
            <a:r>
              <a:rPr lang="en-US" sz="4000" kern="1200" dirty="0">
                <a:solidFill>
                  <a:schemeClr val="tx1"/>
                </a:solidFill>
                <a:latin typeface="+mj-lt"/>
                <a:ea typeface="+mj-ea"/>
                <a:cs typeface="+mj-cs"/>
              </a:rPr>
              <a:t>Overview</a:t>
            </a:r>
          </a:p>
        </p:txBody>
      </p:sp>
      <p:pic>
        <p:nvPicPr>
          <p:cNvPr id="4" name="Picture 3">
            <a:extLst>
              <a:ext uri="{FF2B5EF4-FFF2-40B4-BE49-F238E27FC236}">
                <a16:creationId xmlns:a16="http://schemas.microsoft.com/office/drawing/2014/main" id="{6CA527BE-1077-48F0-8BB9-745EED961C35}"/>
              </a:ext>
            </a:extLst>
          </p:cNvPr>
          <p:cNvPicPr>
            <a:picLocks noChangeAspect="1"/>
          </p:cNvPicPr>
          <p:nvPr/>
        </p:nvPicPr>
        <p:blipFill>
          <a:blip r:embed="rId3"/>
          <a:stretch>
            <a:fillRect/>
          </a:stretch>
        </p:blipFill>
        <p:spPr>
          <a:xfrm>
            <a:off x="5181882" y="535274"/>
            <a:ext cx="6269615" cy="5455380"/>
          </a:xfrm>
          <a:prstGeom prst="rect">
            <a:avLst/>
          </a:prstGeom>
        </p:spPr>
      </p:pic>
      <p:pic>
        <p:nvPicPr>
          <p:cNvPr id="5" name="Picture 2">
            <a:extLst>
              <a:ext uri="{FF2B5EF4-FFF2-40B4-BE49-F238E27FC236}">
                <a16:creationId xmlns:a16="http://schemas.microsoft.com/office/drawing/2014/main" id="{1C4E59CD-E8BE-430F-81D3-B2A5CFAF56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6235" y="6032726"/>
            <a:ext cx="7620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E228ABAF-EB0B-4AD6-ABAC-43D703289A9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5767" y="5990654"/>
            <a:ext cx="828675" cy="4572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D0B7B3FE-682E-4B2F-8F8A-63EBFC01690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06885" y="6081063"/>
            <a:ext cx="742950" cy="4572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a:extLst>
              <a:ext uri="{FF2B5EF4-FFF2-40B4-BE49-F238E27FC236}">
                <a16:creationId xmlns:a16="http://schemas.microsoft.com/office/drawing/2014/main" id="{DCB4BF6F-9FB4-4F09-A891-F95521BEA69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11198" y="6042390"/>
            <a:ext cx="847725" cy="4572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a:extLst>
              <a:ext uri="{FF2B5EF4-FFF2-40B4-BE49-F238E27FC236}">
                <a16:creationId xmlns:a16="http://schemas.microsoft.com/office/drawing/2014/main" id="{99917B0B-8414-4A93-B8A2-BB5E3ECA2D2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73236" y="6029228"/>
            <a:ext cx="1857375" cy="457200"/>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id="{EEBB21AB-00D9-41E2-801D-23FF74573AE0}"/>
              </a:ext>
              <a:ext uri="{C183D7F6-B498-43B3-948B-1728B52AA6E4}">
                <adec:decorative xmlns:adec="http://schemas.microsoft.com/office/drawing/2017/decorative" val="1"/>
              </a:ext>
            </a:extLst>
          </p:cNvPr>
          <p:cNvSpPr/>
          <p:nvPr/>
        </p:nvSpPr>
        <p:spPr bwMode="auto">
          <a:xfrm>
            <a:off x="168274" y="5744825"/>
            <a:ext cx="2163979" cy="974984"/>
          </a:xfrm>
          <a:prstGeom prst="rect">
            <a:avLst/>
          </a:prstGeom>
          <a:noFill/>
          <a:ln>
            <a:solidFill>
              <a:schemeClr val="bg1">
                <a:lumMod val="75000"/>
              </a:schemeClr>
            </a:solidFill>
            <a:headEnd type="none" w="med" len="med"/>
            <a:tailEnd type="none" w="med" len="med"/>
          </a:ln>
          <a:effectLst>
            <a:outerShdw blurRad="50800" dist="889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a:extLst>
              <a:ext uri="{FF2B5EF4-FFF2-40B4-BE49-F238E27FC236}">
                <a16:creationId xmlns:a16="http://schemas.microsoft.com/office/drawing/2014/main" id="{5D9283BF-9007-46BA-BDB2-C86C70BAEA90}"/>
              </a:ext>
              <a:ext uri="{C183D7F6-B498-43B3-948B-1728B52AA6E4}">
                <adec:decorative xmlns:adec="http://schemas.microsoft.com/office/drawing/2017/decorative" val="1"/>
              </a:ext>
            </a:extLst>
          </p:cNvPr>
          <p:cNvSpPr/>
          <p:nvPr/>
        </p:nvSpPr>
        <p:spPr bwMode="auto">
          <a:xfrm>
            <a:off x="2603764" y="5742203"/>
            <a:ext cx="2163979" cy="974984"/>
          </a:xfrm>
          <a:prstGeom prst="rect">
            <a:avLst/>
          </a:prstGeom>
          <a:noFill/>
          <a:ln>
            <a:solidFill>
              <a:schemeClr val="bg1">
                <a:lumMod val="75000"/>
              </a:schemeClr>
            </a:solidFill>
            <a:headEnd type="none" w="med" len="med"/>
            <a:tailEnd type="none" w="med" len="med"/>
          </a:ln>
          <a:effectLst>
            <a:outerShdw blurRad="50800" dist="889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a:extLst>
              <a:ext uri="{FF2B5EF4-FFF2-40B4-BE49-F238E27FC236}">
                <a16:creationId xmlns:a16="http://schemas.microsoft.com/office/drawing/2014/main" id="{A8CBF86B-3F7B-4909-A0D6-D42189678EB9}"/>
              </a:ext>
              <a:ext uri="{C183D7F6-B498-43B3-948B-1728B52AA6E4}">
                <adec:decorative xmlns:adec="http://schemas.microsoft.com/office/drawing/2017/decorative" val="1"/>
              </a:ext>
            </a:extLst>
          </p:cNvPr>
          <p:cNvSpPr/>
          <p:nvPr/>
        </p:nvSpPr>
        <p:spPr bwMode="auto">
          <a:xfrm>
            <a:off x="5014010" y="5744825"/>
            <a:ext cx="2163979" cy="974984"/>
          </a:xfrm>
          <a:prstGeom prst="rect">
            <a:avLst/>
          </a:prstGeom>
          <a:noFill/>
          <a:ln>
            <a:solidFill>
              <a:schemeClr val="bg1">
                <a:lumMod val="75000"/>
              </a:schemeClr>
            </a:solidFill>
            <a:headEnd type="none" w="med" len="med"/>
            <a:tailEnd type="none" w="med" len="med"/>
          </a:ln>
          <a:effectLst>
            <a:outerShdw blurRad="50800" dist="889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a:extLst>
              <a:ext uri="{FF2B5EF4-FFF2-40B4-BE49-F238E27FC236}">
                <a16:creationId xmlns:a16="http://schemas.microsoft.com/office/drawing/2014/main" id="{E5F83735-BE7D-494E-8616-82D1A78DFEE9}"/>
              </a:ext>
              <a:ext uri="{C183D7F6-B498-43B3-948B-1728B52AA6E4}">
                <adec:decorative xmlns:adec="http://schemas.microsoft.com/office/drawing/2017/decorative" val="1"/>
              </a:ext>
            </a:extLst>
          </p:cNvPr>
          <p:cNvSpPr/>
          <p:nvPr/>
        </p:nvSpPr>
        <p:spPr bwMode="auto">
          <a:xfrm>
            <a:off x="7424257" y="5742203"/>
            <a:ext cx="2163979" cy="974984"/>
          </a:xfrm>
          <a:prstGeom prst="rect">
            <a:avLst/>
          </a:prstGeom>
          <a:noFill/>
          <a:ln>
            <a:solidFill>
              <a:schemeClr val="bg1">
                <a:lumMod val="75000"/>
              </a:schemeClr>
            </a:solidFill>
            <a:headEnd type="none" w="med" len="med"/>
            <a:tailEnd type="none" w="med" len="med"/>
          </a:ln>
          <a:effectLst>
            <a:outerShdw blurRad="50800" dist="889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2" name="Rectangle 31">
            <a:extLst>
              <a:ext uri="{FF2B5EF4-FFF2-40B4-BE49-F238E27FC236}">
                <a16:creationId xmlns:a16="http://schemas.microsoft.com/office/drawing/2014/main" id="{CB2CF519-8321-4A6C-9A8F-9A7036044373}"/>
              </a:ext>
              <a:ext uri="{C183D7F6-B498-43B3-948B-1728B52AA6E4}">
                <adec:decorative xmlns:adec="http://schemas.microsoft.com/office/drawing/2017/decorative" val="1"/>
              </a:ext>
            </a:extLst>
          </p:cNvPr>
          <p:cNvSpPr/>
          <p:nvPr/>
        </p:nvSpPr>
        <p:spPr bwMode="auto">
          <a:xfrm>
            <a:off x="9852149" y="5736271"/>
            <a:ext cx="2163979" cy="974984"/>
          </a:xfrm>
          <a:prstGeom prst="rect">
            <a:avLst/>
          </a:prstGeom>
          <a:noFill/>
          <a:ln>
            <a:solidFill>
              <a:schemeClr val="bg1">
                <a:lumMod val="75000"/>
              </a:schemeClr>
            </a:solidFill>
            <a:headEnd type="none" w="med" len="med"/>
            <a:tailEnd type="none" w="med" len="med"/>
          </a:ln>
          <a:effectLst>
            <a:outerShdw blurRad="50800" dist="889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0218455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cs typeface="Segoe UI"/>
              </a:rPr>
              <a:t>Azure </a:t>
            </a:r>
            <a:r>
              <a:rPr lang="en-US" dirty="0">
                <a:cs typeface="Segoe UI"/>
              </a:rPr>
              <a:t>Key Vault</a:t>
            </a:r>
          </a:p>
        </p:txBody>
      </p:sp>
      <p:pic>
        <p:nvPicPr>
          <p:cNvPr id="4" name="Picture 4">
            <a:extLst>
              <a:ext uri="{FF2B5EF4-FFF2-40B4-BE49-F238E27FC236}">
                <a16:creationId xmlns:a16="http://schemas.microsoft.com/office/drawing/2014/main" id="{7F574CAE-204D-44E9-9399-B1518719568F}"/>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90222" y="2561671"/>
            <a:ext cx="1309148" cy="2233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0634248"/>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8DC09-5266-4087-96CA-B5D189023FEA}"/>
              </a:ext>
            </a:extLst>
          </p:cNvPr>
          <p:cNvSpPr>
            <a:spLocks noGrp="1"/>
          </p:cNvSpPr>
          <p:nvPr>
            <p:ph type="title"/>
          </p:nvPr>
        </p:nvSpPr>
        <p:spPr/>
        <p:txBody>
          <a:bodyPr/>
          <a:lstStyle/>
          <a:p>
            <a:r>
              <a:rPr lang="en-US" dirty="0">
                <a:ea typeface="+mj-lt"/>
                <a:cs typeface="+mj-lt"/>
              </a:rPr>
              <a:t>App Service Environments</a:t>
            </a:r>
            <a:endParaRPr lang="en-US" dirty="0"/>
          </a:p>
        </p:txBody>
      </p:sp>
      <p:sp>
        <p:nvSpPr>
          <p:cNvPr id="4" name="Rectangle 3">
            <a:extLst>
              <a:ext uri="{FF2B5EF4-FFF2-40B4-BE49-F238E27FC236}">
                <a16:creationId xmlns:a16="http://schemas.microsoft.com/office/drawing/2014/main" id="{3B52D4FA-5AD6-4CB9-9F7D-853F36D946C8}"/>
              </a:ext>
            </a:extLst>
          </p:cNvPr>
          <p:cNvSpPr/>
          <p:nvPr/>
        </p:nvSpPr>
        <p:spPr>
          <a:xfrm>
            <a:off x="582494" y="2031614"/>
            <a:ext cx="5295665"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Internal line-of-business applications</a:t>
            </a:r>
          </a:p>
        </p:txBody>
      </p:sp>
      <p:sp>
        <p:nvSpPr>
          <p:cNvPr id="8" name="Rectangle 7">
            <a:extLst>
              <a:ext uri="{FF2B5EF4-FFF2-40B4-BE49-F238E27FC236}">
                <a16:creationId xmlns:a16="http://schemas.microsoft.com/office/drawing/2014/main" id="{2E64F67F-E00F-41D2-ADE8-8D0976C8C886}"/>
              </a:ext>
            </a:extLst>
          </p:cNvPr>
          <p:cNvSpPr/>
          <p:nvPr/>
        </p:nvSpPr>
        <p:spPr>
          <a:xfrm>
            <a:off x="582495" y="2939929"/>
            <a:ext cx="5295665"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Applications that need more than 30 App  Service plan instances</a:t>
            </a:r>
          </a:p>
        </p:txBody>
      </p:sp>
      <p:sp>
        <p:nvSpPr>
          <p:cNvPr id="10" name="Rectangle 9">
            <a:extLst>
              <a:ext uri="{FF2B5EF4-FFF2-40B4-BE49-F238E27FC236}">
                <a16:creationId xmlns:a16="http://schemas.microsoft.com/office/drawing/2014/main" id="{4C12E3C7-FF85-4B07-B84F-2A21FCA641C4}"/>
              </a:ext>
            </a:extLst>
          </p:cNvPr>
          <p:cNvSpPr/>
          <p:nvPr/>
        </p:nvSpPr>
        <p:spPr>
          <a:xfrm>
            <a:off x="582496" y="3866655"/>
            <a:ext cx="5295665"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Single tenant system to satisfy internal compliance or security requirements</a:t>
            </a:r>
          </a:p>
        </p:txBody>
      </p:sp>
      <p:sp>
        <p:nvSpPr>
          <p:cNvPr id="12" name="Rectangle 11">
            <a:extLst>
              <a:ext uri="{FF2B5EF4-FFF2-40B4-BE49-F238E27FC236}">
                <a16:creationId xmlns:a16="http://schemas.microsoft.com/office/drawing/2014/main" id="{C83099B9-9E4E-4035-AFF7-81DF429BC91F}"/>
              </a:ext>
            </a:extLst>
          </p:cNvPr>
          <p:cNvSpPr/>
          <p:nvPr/>
        </p:nvSpPr>
        <p:spPr>
          <a:xfrm>
            <a:off x="582497" y="4814597"/>
            <a:ext cx="5295665"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Network isolated application housing </a:t>
            </a:r>
          </a:p>
        </p:txBody>
      </p:sp>
      <p:sp>
        <p:nvSpPr>
          <p:cNvPr id="16" name="Rectangle 15">
            <a:extLst>
              <a:ext uri="{FF2B5EF4-FFF2-40B4-BE49-F238E27FC236}">
                <a16:creationId xmlns:a16="http://schemas.microsoft.com/office/drawing/2014/main" id="{41C3AFD5-97F8-4A45-AF78-AA469D87DE20}"/>
              </a:ext>
            </a:extLst>
          </p:cNvPr>
          <p:cNvSpPr/>
          <p:nvPr/>
        </p:nvSpPr>
        <p:spPr>
          <a:xfrm>
            <a:off x="582498" y="5806647"/>
            <a:ext cx="5295665"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Multi-tier applications</a:t>
            </a:r>
          </a:p>
        </p:txBody>
      </p:sp>
      <p:sp>
        <p:nvSpPr>
          <p:cNvPr id="14" name="Rectangle 13">
            <a:extLst>
              <a:ext uri="{FF2B5EF4-FFF2-40B4-BE49-F238E27FC236}">
                <a16:creationId xmlns:a16="http://schemas.microsoft.com/office/drawing/2014/main" id="{812687BE-46B1-4F4D-9513-A79B583BB59C}"/>
              </a:ext>
              <a:ext uri="{C183D7F6-B498-43B3-948B-1728B52AA6E4}">
                <adec:decorative xmlns:adec="http://schemas.microsoft.com/office/drawing/2017/decorative" val="1"/>
              </a:ext>
            </a:extLst>
          </p:cNvPr>
          <p:cNvSpPr/>
          <p:nvPr/>
        </p:nvSpPr>
        <p:spPr bwMode="auto">
          <a:xfrm>
            <a:off x="6014996" y="2012527"/>
            <a:ext cx="5781868" cy="4531256"/>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a:extLst>
              <a:ext uri="{FF2B5EF4-FFF2-40B4-BE49-F238E27FC236}">
                <a16:creationId xmlns:a16="http://schemas.microsoft.com/office/drawing/2014/main" id="{EA5549E5-815E-4E6C-A53E-FE5442B096E9}"/>
              </a:ext>
            </a:extLst>
          </p:cNvPr>
          <p:cNvPicPr>
            <a:picLocks noChangeAspect="1"/>
          </p:cNvPicPr>
          <p:nvPr/>
        </p:nvPicPr>
        <p:blipFill>
          <a:blip r:embed="rId3"/>
          <a:stretch>
            <a:fillRect/>
          </a:stretch>
        </p:blipFill>
        <p:spPr>
          <a:xfrm>
            <a:off x="6620396" y="2246103"/>
            <a:ext cx="4246501" cy="4297680"/>
          </a:xfrm>
          <a:prstGeom prst="rect">
            <a:avLst/>
          </a:prstGeom>
        </p:spPr>
      </p:pic>
      <p:sp>
        <p:nvSpPr>
          <p:cNvPr id="6" name="Rectangle 5">
            <a:extLst>
              <a:ext uri="{FF2B5EF4-FFF2-40B4-BE49-F238E27FC236}">
                <a16:creationId xmlns:a16="http://schemas.microsoft.com/office/drawing/2014/main" id="{6F4DB772-9560-44BE-A0DA-F8D978A36D1E}"/>
              </a:ext>
            </a:extLst>
          </p:cNvPr>
          <p:cNvSpPr/>
          <p:nvPr/>
        </p:nvSpPr>
        <p:spPr>
          <a:xfrm>
            <a:off x="582494" y="1151026"/>
            <a:ext cx="11214370" cy="57570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algn="ctr"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a:ln>
                  <a:noFill/>
                </a:ln>
                <a:effectLst/>
                <a:uLnTx/>
                <a:uFillTx/>
                <a:latin typeface="Segoe UI"/>
                <a:ea typeface="+mn-ea"/>
                <a:cs typeface="+mn-cs"/>
              </a:rPr>
              <a:t>The ASE is a single tenant deployment of the Azure App Service that runs in your virtual network.</a:t>
            </a:r>
            <a:endParaRPr kumimoji="0" lang="en-US" sz="2000" b="0" i="0" u="none" strike="noStrike" kern="0" cap="none" spc="0" normalizeH="0" baseline="0" noProof="0" dirty="0">
              <a:ln>
                <a:noFill/>
              </a:ln>
              <a:effectLst/>
              <a:uLnTx/>
              <a:uFillTx/>
              <a:latin typeface="Segoe UI"/>
              <a:ea typeface="+mn-ea"/>
              <a:cs typeface="+mn-cs"/>
            </a:endParaRPr>
          </a:p>
        </p:txBody>
      </p:sp>
    </p:spTree>
    <p:extLst>
      <p:ext uri="{BB962C8B-B14F-4D97-AF65-F5344CB8AC3E}">
        <p14:creationId xmlns:p14="http://schemas.microsoft.com/office/powerpoint/2010/main" val="2978796534"/>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8DC09-5266-4087-96CA-B5D189023FEA}"/>
              </a:ext>
            </a:extLst>
          </p:cNvPr>
          <p:cNvSpPr>
            <a:spLocks noGrp="1"/>
          </p:cNvSpPr>
          <p:nvPr>
            <p:ph type="title"/>
          </p:nvPr>
        </p:nvSpPr>
        <p:spPr/>
        <p:txBody>
          <a:bodyPr/>
          <a:lstStyle/>
          <a:p>
            <a:r>
              <a:rPr lang="en-US" dirty="0">
                <a:ea typeface="+mj-lt"/>
                <a:cs typeface="+mj-lt"/>
              </a:rPr>
              <a:t>App Service Plans</a:t>
            </a:r>
            <a:endParaRPr lang="en-US" dirty="0"/>
          </a:p>
        </p:txBody>
      </p:sp>
      <p:sp>
        <p:nvSpPr>
          <p:cNvPr id="4" name="Rectangle 3">
            <a:extLst>
              <a:ext uri="{FF2B5EF4-FFF2-40B4-BE49-F238E27FC236}">
                <a16:creationId xmlns:a16="http://schemas.microsoft.com/office/drawing/2014/main" id="{3B52D4FA-5AD6-4CB9-9F7D-853F36D946C8}"/>
              </a:ext>
            </a:extLst>
          </p:cNvPr>
          <p:cNvSpPr/>
          <p:nvPr/>
        </p:nvSpPr>
        <p:spPr>
          <a:xfrm>
            <a:off x="440264" y="2031614"/>
            <a:ext cx="5815327"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Operating System (Windows, Linux)</a:t>
            </a:r>
          </a:p>
        </p:txBody>
      </p:sp>
      <p:sp>
        <p:nvSpPr>
          <p:cNvPr id="8" name="Rectangle 7">
            <a:extLst>
              <a:ext uri="{FF2B5EF4-FFF2-40B4-BE49-F238E27FC236}">
                <a16:creationId xmlns:a16="http://schemas.microsoft.com/office/drawing/2014/main" id="{2E64F67F-E00F-41D2-ADE8-8D0976C8C886}"/>
              </a:ext>
            </a:extLst>
          </p:cNvPr>
          <p:cNvSpPr/>
          <p:nvPr/>
        </p:nvSpPr>
        <p:spPr>
          <a:xfrm>
            <a:off x="440265" y="2939929"/>
            <a:ext cx="5815328"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Region (West US, East US, etc.)</a:t>
            </a:r>
          </a:p>
        </p:txBody>
      </p:sp>
      <p:sp>
        <p:nvSpPr>
          <p:cNvPr id="10" name="Rectangle 9">
            <a:extLst>
              <a:ext uri="{FF2B5EF4-FFF2-40B4-BE49-F238E27FC236}">
                <a16:creationId xmlns:a16="http://schemas.microsoft.com/office/drawing/2014/main" id="{4C12E3C7-FF85-4B07-B84F-2A21FCA641C4}"/>
              </a:ext>
            </a:extLst>
          </p:cNvPr>
          <p:cNvSpPr/>
          <p:nvPr/>
        </p:nvSpPr>
        <p:spPr>
          <a:xfrm>
            <a:off x="440266" y="3866655"/>
            <a:ext cx="5815328"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Number of VM instances</a:t>
            </a:r>
          </a:p>
        </p:txBody>
      </p:sp>
      <p:sp>
        <p:nvSpPr>
          <p:cNvPr id="12" name="Rectangle 11">
            <a:extLst>
              <a:ext uri="{FF2B5EF4-FFF2-40B4-BE49-F238E27FC236}">
                <a16:creationId xmlns:a16="http://schemas.microsoft.com/office/drawing/2014/main" id="{C83099B9-9E4E-4035-AFF7-81DF429BC91F}"/>
              </a:ext>
            </a:extLst>
          </p:cNvPr>
          <p:cNvSpPr/>
          <p:nvPr/>
        </p:nvSpPr>
        <p:spPr>
          <a:xfrm>
            <a:off x="440267" y="4814597"/>
            <a:ext cx="5815327"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lang="en-US" sz="2000" kern="0" dirty="0">
                <a:latin typeface="Segoe UI"/>
                <a:ea typeface="+mn-ea"/>
                <a:cs typeface="+mn-cs"/>
              </a:rPr>
              <a:t>Size of VM instances (Small, Medium, Large)</a:t>
            </a:r>
            <a:endParaRPr kumimoji="0" lang="en-US" sz="2000" b="0" i="0" u="none" strike="noStrike" kern="0" cap="none" spc="0" normalizeH="0" baseline="0" noProof="0" dirty="0">
              <a:ln>
                <a:noFill/>
              </a:ln>
              <a:effectLst/>
              <a:uLnTx/>
              <a:uFillTx/>
              <a:latin typeface="Segoe UI"/>
              <a:ea typeface="+mn-ea"/>
              <a:cs typeface="+mn-cs"/>
            </a:endParaRPr>
          </a:p>
        </p:txBody>
      </p:sp>
      <p:sp>
        <p:nvSpPr>
          <p:cNvPr id="16" name="Rectangle 15">
            <a:extLst>
              <a:ext uri="{FF2B5EF4-FFF2-40B4-BE49-F238E27FC236}">
                <a16:creationId xmlns:a16="http://schemas.microsoft.com/office/drawing/2014/main" id="{41C3AFD5-97F8-4A45-AF78-AA469D87DE20}"/>
              </a:ext>
            </a:extLst>
          </p:cNvPr>
          <p:cNvSpPr/>
          <p:nvPr/>
        </p:nvSpPr>
        <p:spPr>
          <a:xfrm>
            <a:off x="440268" y="5806647"/>
            <a:ext cx="5815328"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Pricing tier (Free, Shared Basic, Standard, Premium, PremiumV2, V3, Isolated, Isolated V2)</a:t>
            </a:r>
          </a:p>
        </p:txBody>
      </p:sp>
      <p:sp>
        <p:nvSpPr>
          <p:cNvPr id="14" name="Rectangle 13">
            <a:extLst>
              <a:ext uri="{FF2B5EF4-FFF2-40B4-BE49-F238E27FC236}">
                <a16:creationId xmlns:a16="http://schemas.microsoft.com/office/drawing/2014/main" id="{812687BE-46B1-4F4D-9513-A79B583BB59C}"/>
              </a:ext>
              <a:ext uri="{C183D7F6-B498-43B3-948B-1728B52AA6E4}">
                <adec:decorative xmlns:adec="http://schemas.microsoft.com/office/drawing/2017/decorative" val="1"/>
              </a:ext>
            </a:extLst>
          </p:cNvPr>
          <p:cNvSpPr/>
          <p:nvPr/>
        </p:nvSpPr>
        <p:spPr bwMode="auto">
          <a:xfrm>
            <a:off x="6545654" y="2012527"/>
            <a:ext cx="5429752" cy="4531256"/>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a:extLst>
              <a:ext uri="{FF2B5EF4-FFF2-40B4-BE49-F238E27FC236}">
                <a16:creationId xmlns:a16="http://schemas.microsoft.com/office/drawing/2014/main" id="{6F4DB772-9560-44BE-A0DA-F8D978A36D1E}"/>
              </a:ext>
            </a:extLst>
          </p:cNvPr>
          <p:cNvSpPr/>
          <p:nvPr/>
        </p:nvSpPr>
        <p:spPr>
          <a:xfrm>
            <a:off x="440263" y="1162456"/>
            <a:ext cx="11535143" cy="57570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An App Service plan defines a set of compute resources for a web app to run. </a:t>
            </a:r>
          </a:p>
        </p:txBody>
      </p:sp>
      <p:pic>
        <p:nvPicPr>
          <p:cNvPr id="7" name="Picture 6">
            <a:extLst>
              <a:ext uri="{FF2B5EF4-FFF2-40B4-BE49-F238E27FC236}">
                <a16:creationId xmlns:a16="http://schemas.microsoft.com/office/drawing/2014/main" id="{F30C3534-F3C5-4270-B08E-EEA96637B6B0}"/>
              </a:ext>
            </a:extLst>
          </p:cNvPr>
          <p:cNvPicPr>
            <a:picLocks noChangeAspect="1"/>
          </p:cNvPicPr>
          <p:nvPr/>
        </p:nvPicPr>
        <p:blipFill>
          <a:blip r:embed="rId3"/>
          <a:stretch>
            <a:fillRect/>
          </a:stretch>
        </p:blipFill>
        <p:spPr>
          <a:xfrm>
            <a:off x="6621830" y="2449355"/>
            <a:ext cx="5277399" cy="3657600"/>
          </a:xfrm>
          <a:prstGeom prst="rect">
            <a:avLst/>
          </a:prstGeom>
        </p:spPr>
      </p:pic>
    </p:spTree>
    <p:extLst>
      <p:ext uri="{BB962C8B-B14F-4D97-AF65-F5344CB8AC3E}">
        <p14:creationId xmlns:p14="http://schemas.microsoft.com/office/powerpoint/2010/main" val="2551910227"/>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C30FA3F5-E802-479D-B07A-F18E0E017A43}"/>
              </a:ext>
            </a:extLst>
          </p:cNvPr>
          <p:cNvPicPr>
            <a:picLocks noChangeAspect="1"/>
          </p:cNvPicPr>
          <p:nvPr/>
        </p:nvPicPr>
        <p:blipFill>
          <a:blip r:embed="rId3"/>
          <a:stretch>
            <a:fillRect/>
          </a:stretch>
        </p:blipFill>
        <p:spPr>
          <a:xfrm>
            <a:off x="4434565" y="2286000"/>
            <a:ext cx="7588322" cy="4114800"/>
          </a:xfrm>
          <a:prstGeom prst="rect">
            <a:avLst/>
          </a:prstGeom>
          <a:ln>
            <a:solidFill>
              <a:schemeClr val="tx1"/>
            </a:solidFill>
          </a:ln>
        </p:spPr>
      </p:pic>
      <p:sp>
        <p:nvSpPr>
          <p:cNvPr id="2" name="Title 1">
            <a:extLst>
              <a:ext uri="{FF2B5EF4-FFF2-40B4-BE49-F238E27FC236}">
                <a16:creationId xmlns:a16="http://schemas.microsoft.com/office/drawing/2014/main" id="{C798DC09-5266-4087-96CA-B5D189023FEA}"/>
              </a:ext>
            </a:extLst>
          </p:cNvPr>
          <p:cNvSpPr>
            <a:spLocks noGrp="1"/>
          </p:cNvSpPr>
          <p:nvPr>
            <p:ph type="title"/>
          </p:nvPr>
        </p:nvSpPr>
        <p:spPr/>
        <p:txBody>
          <a:bodyPr/>
          <a:lstStyle/>
          <a:p>
            <a:r>
              <a:rPr lang="en-US" dirty="0">
                <a:ea typeface="+mj-lt"/>
                <a:cs typeface="+mj-lt"/>
              </a:rPr>
              <a:t>App Service Environment Networking</a:t>
            </a:r>
            <a:endParaRPr lang="en-US" dirty="0"/>
          </a:p>
        </p:txBody>
      </p:sp>
      <p:sp>
        <p:nvSpPr>
          <p:cNvPr id="8" name="Rectangle 7">
            <a:extLst>
              <a:ext uri="{FF2B5EF4-FFF2-40B4-BE49-F238E27FC236}">
                <a16:creationId xmlns:a16="http://schemas.microsoft.com/office/drawing/2014/main" id="{2E64F67F-E00F-41D2-ADE8-8D0976C8C886}"/>
              </a:ext>
            </a:extLst>
          </p:cNvPr>
          <p:cNvSpPr/>
          <p:nvPr/>
        </p:nvSpPr>
        <p:spPr>
          <a:xfrm>
            <a:off x="179263" y="2313787"/>
            <a:ext cx="4164138"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App Service Environment Subnet</a:t>
            </a:r>
          </a:p>
        </p:txBody>
      </p:sp>
      <p:sp>
        <p:nvSpPr>
          <p:cNvPr id="10" name="Rectangle 9">
            <a:extLst>
              <a:ext uri="{FF2B5EF4-FFF2-40B4-BE49-F238E27FC236}">
                <a16:creationId xmlns:a16="http://schemas.microsoft.com/office/drawing/2014/main" id="{4C12E3C7-FF85-4B07-B84F-2A21FCA641C4}"/>
              </a:ext>
            </a:extLst>
          </p:cNvPr>
          <p:cNvSpPr/>
          <p:nvPr/>
        </p:nvSpPr>
        <p:spPr>
          <a:xfrm>
            <a:off x="179262" y="3098888"/>
            <a:ext cx="4164139"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Domain Suffix</a:t>
            </a:r>
          </a:p>
        </p:txBody>
      </p:sp>
      <p:sp>
        <p:nvSpPr>
          <p:cNvPr id="12" name="Rectangle 11">
            <a:extLst>
              <a:ext uri="{FF2B5EF4-FFF2-40B4-BE49-F238E27FC236}">
                <a16:creationId xmlns:a16="http://schemas.microsoft.com/office/drawing/2014/main" id="{C83099B9-9E4E-4035-AFF7-81DF429BC91F}"/>
              </a:ext>
            </a:extLst>
          </p:cNvPr>
          <p:cNvSpPr/>
          <p:nvPr/>
        </p:nvSpPr>
        <p:spPr>
          <a:xfrm>
            <a:off x="179262" y="3895119"/>
            <a:ext cx="4164139"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Virtual IP (VIP)</a:t>
            </a:r>
          </a:p>
        </p:txBody>
      </p:sp>
      <p:sp>
        <p:nvSpPr>
          <p:cNvPr id="16" name="Rectangle 15">
            <a:extLst>
              <a:ext uri="{FF2B5EF4-FFF2-40B4-BE49-F238E27FC236}">
                <a16:creationId xmlns:a16="http://schemas.microsoft.com/office/drawing/2014/main" id="{41C3AFD5-97F8-4A45-AF78-AA469D87DE20}"/>
              </a:ext>
            </a:extLst>
          </p:cNvPr>
          <p:cNvSpPr/>
          <p:nvPr/>
        </p:nvSpPr>
        <p:spPr>
          <a:xfrm>
            <a:off x="158965" y="4691350"/>
            <a:ext cx="4184436"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Inbound Address</a:t>
            </a:r>
          </a:p>
        </p:txBody>
      </p:sp>
      <p:sp>
        <p:nvSpPr>
          <p:cNvPr id="11" name="Rectangle 10">
            <a:extLst>
              <a:ext uri="{FF2B5EF4-FFF2-40B4-BE49-F238E27FC236}">
                <a16:creationId xmlns:a16="http://schemas.microsoft.com/office/drawing/2014/main" id="{95919FA0-B47D-4A9C-87EB-A6BA26792ED4}"/>
              </a:ext>
            </a:extLst>
          </p:cNvPr>
          <p:cNvSpPr/>
          <p:nvPr/>
        </p:nvSpPr>
        <p:spPr>
          <a:xfrm>
            <a:off x="169113" y="5487581"/>
            <a:ext cx="4184436"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Default Outbound Address</a:t>
            </a:r>
          </a:p>
        </p:txBody>
      </p:sp>
      <p:sp>
        <p:nvSpPr>
          <p:cNvPr id="18" name="Rectangle 17">
            <a:extLst>
              <a:ext uri="{FF2B5EF4-FFF2-40B4-BE49-F238E27FC236}">
                <a16:creationId xmlns:a16="http://schemas.microsoft.com/office/drawing/2014/main" id="{10A80919-3C67-4A73-91CC-AFC8F48B3966}"/>
              </a:ext>
            </a:extLst>
          </p:cNvPr>
          <p:cNvSpPr/>
          <p:nvPr/>
        </p:nvSpPr>
        <p:spPr>
          <a:xfrm>
            <a:off x="158965" y="1317184"/>
            <a:ext cx="11874070"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An App Service Environment has the following network information at creation:</a:t>
            </a:r>
          </a:p>
        </p:txBody>
      </p:sp>
    </p:spTree>
    <p:extLst>
      <p:ext uri="{BB962C8B-B14F-4D97-AF65-F5344CB8AC3E}">
        <p14:creationId xmlns:p14="http://schemas.microsoft.com/office/powerpoint/2010/main" val="942064574"/>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8DC09-5266-4087-96CA-B5D189023FEA}"/>
              </a:ext>
            </a:extLst>
          </p:cNvPr>
          <p:cNvSpPr>
            <a:spLocks noGrp="1"/>
          </p:cNvSpPr>
          <p:nvPr>
            <p:ph type="title"/>
          </p:nvPr>
        </p:nvSpPr>
        <p:spPr>
          <a:xfrm>
            <a:off x="588263" y="457200"/>
            <a:ext cx="11018520" cy="430887"/>
          </a:xfrm>
        </p:spPr>
        <p:txBody>
          <a:bodyPr/>
          <a:lstStyle/>
          <a:p>
            <a:r>
              <a:rPr lang="fr-FR" dirty="0">
                <a:ea typeface="+mj-lt"/>
                <a:cs typeface="+mj-lt"/>
              </a:rPr>
              <a:t>Availability Zone Support for App Service </a:t>
            </a:r>
            <a:r>
              <a:rPr lang="fr-FR" dirty="0" err="1">
                <a:ea typeface="+mj-lt"/>
                <a:cs typeface="+mj-lt"/>
              </a:rPr>
              <a:t>Environments</a:t>
            </a:r>
            <a:endParaRPr lang="en-US" dirty="0"/>
          </a:p>
        </p:txBody>
      </p:sp>
      <p:sp>
        <p:nvSpPr>
          <p:cNvPr id="8" name="Rectangle 7">
            <a:extLst>
              <a:ext uri="{FF2B5EF4-FFF2-40B4-BE49-F238E27FC236}">
                <a16:creationId xmlns:a16="http://schemas.microsoft.com/office/drawing/2014/main" id="{2E64F67F-E00F-41D2-ADE8-8D0976C8C886}"/>
              </a:ext>
            </a:extLst>
          </p:cNvPr>
          <p:cNvSpPr/>
          <p:nvPr/>
        </p:nvSpPr>
        <p:spPr>
          <a:xfrm>
            <a:off x="158964" y="1854642"/>
            <a:ext cx="4984537" cy="102021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Azure regions feature datacenters deployed within a latency-defined perimeter.</a:t>
            </a:r>
          </a:p>
        </p:txBody>
      </p:sp>
      <p:sp>
        <p:nvSpPr>
          <p:cNvPr id="10" name="Rectangle 9">
            <a:extLst>
              <a:ext uri="{FF2B5EF4-FFF2-40B4-BE49-F238E27FC236}">
                <a16:creationId xmlns:a16="http://schemas.microsoft.com/office/drawing/2014/main" id="{4C12E3C7-FF85-4B07-B84F-2A21FCA641C4}"/>
              </a:ext>
            </a:extLst>
          </p:cNvPr>
          <p:cNvSpPr/>
          <p:nvPr/>
        </p:nvSpPr>
        <p:spPr>
          <a:xfrm>
            <a:off x="158963" y="2988287"/>
            <a:ext cx="4984537" cy="102021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Availability Zones are connected through a dedicated regional low-latency network.</a:t>
            </a:r>
          </a:p>
        </p:txBody>
      </p:sp>
      <p:sp>
        <p:nvSpPr>
          <p:cNvPr id="12" name="Rectangle 11">
            <a:extLst>
              <a:ext uri="{FF2B5EF4-FFF2-40B4-BE49-F238E27FC236}">
                <a16:creationId xmlns:a16="http://schemas.microsoft.com/office/drawing/2014/main" id="{C83099B9-9E4E-4035-AFF7-81DF429BC91F}"/>
              </a:ext>
            </a:extLst>
          </p:cNvPr>
          <p:cNvSpPr/>
          <p:nvPr/>
        </p:nvSpPr>
        <p:spPr>
          <a:xfrm>
            <a:off x="158963" y="4121246"/>
            <a:ext cx="4984538" cy="118537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Tolerance to failures is achieved because of redundancy and logical isolation of Azure services.</a:t>
            </a:r>
          </a:p>
        </p:txBody>
      </p:sp>
      <p:sp>
        <p:nvSpPr>
          <p:cNvPr id="16" name="Rectangle 15">
            <a:extLst>
              <a:ext uri="{FF2B5EF4-FFF2-40B4-BE49-F238E27FC236}">
                <a16:creationId xmlns:a16="http://schemas.microsoft.com/office/drawing/2014/main" id="{41C3AFD5-97F8-4A45-AF78-AA469D87DE20}"/>
              </a:ext>
            </a:extLst>
          </p:cNvPr>
          <p:cNvSpPr/>
          <p:nvPr/>
        </p:nvSpPr>
        <p:spPr>
          <a:xfrm>
            <a:off x="158963" y="5419368"/>
            <a:ext cx="4984538" cy="117951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To ensure resiliency, a minimum of three separate availability zones are present in     all availability zone-enabled regions.</a:t>
            </a:r>
          </a:p>
        </p:txBody>
      </p:sp>
      <p:sp>
        <p:nvSpPr>
          <p:cNvPr id="18" name="Rectangle 17">
            <a:extLst>
              <a:ext uri="{FF2B5EF4-FFF2-40B4-BE49-F238E27FC236}">
                <a16:creationId xmlns:a16="http://schemas.microsoft.com/office/drawing/2014/main" id="{10A80919-3C67-4A73-91CC-AFC8F48B3966}"/>
              </a:ext>
            </a:extLst>
          </p:cNvPr>
          <p:cNvSpPr/>
          <p:nvPr/>
        </p:nvSpPr>
        <p:spPr>
          <a:xfrm>
            <a:off x="158964" y="1046177"/>
            <a:ext cx="11894371"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App services can be deployed across availability zones. The architecture is known as zone redundancy.</a:t>
            </a:r>
          </a:p>
        </p:txBody>
      </p:sp>
      <p:pic>
        <p:nvPicPr>
          <p:cNvPr id="2050" name="Picture 2" descr="Image showing physically separate availability zone locations within an Azure region.">
            <a:extLst>
              <a:ext uri="{FF2B5EF4-FFF2-40B4-BE49-F238E27FC236}">
                <a16:creationId xmlns:a16="http://schemas.microsoft.com/office/drawing/2014/main" id="{0A69963D-FADD-483D-8054-C645550A1B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9346" y="2280088"/>
            <a:ext cx="6604174" cy="393192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33DF4CE3-8E22-49AA-A31F-77729AE79B04}"/>
              </a:ext>
              <a:ext uri="{C183D7F6-B498-43B3-948B-1728B52AA6E4}">
                <adec:decorative xmlns:adec="http://schemas.microsoft.com/office/drawing/2017/decorative" val="1"/>
              </a:ext>
            </a:extLst>
          </p:cNvPr>
          <p:cNvSpPr/>
          <p:nvPr/>
        </p:nvSpPr>
        <p:spPr bwMode="auto">
          <a:xfrm>
            <a:off x="5289532" y="2185790"/>
            <a:ext cx="6763803" cy="4120516"/>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64792847"/>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34E99E8-A51E-4B0F-B186-846BFA7984DF}"/>
              </a:ext>
            </a:extLst>
          </p:cNvPr>
          <p:cNvPicPr>
            <a:picLocks noChangeAspect="1"/>
          </p:cNvPicPr>
          <p:nvPr/>
        </p:nvPicPr>
        <p:blipFill>
          <a:blip r:embed="rId3"/>
          <a:stretch>
            <a:fillRect/>
          </a:stretch>
        </p:blipFill>
        <p:spPr>
          <a:xfrm>
            <a:off x="6951934" y="2009444"/>
            <a:ext cx="4082149" cy="4572000"/>
          </a:xfrm>
          <a:prstGeom prst="rect">
            <a:avLst/>
          </a:prstGeom>
        </p:spPr>
      </p:pic>
      <p:sp>
        <p:nvSpPr>
          <p:cNvPr id="2" name="Title 1">
            <a:extLst>
              <a:ext uri="{FF2B5EF4-FFF2-40B4-BE49-F238E27FC236}">
                <a16:creationId xmlns:a16="http://schemas.microsoft.com/office/drawing/2014/main" id="{C798DC09-5266-4087-96CA-B5D189023FEA}"/>
              </a:ext>
            </a:extLst>
          </p:cNvPr>
          <p:cNvSpPr>
            <a:spLocks noGrp="1"/>
          </p:cNvSpPr>
          <p:nvPr>
            <p:ph type="title"/>
          </p:nvPr>
        </p:nvSpPr>
        <p:spPr/>
        <p:txBody>
          <a:bodyPr/>
          <a:lstStyle/>
          <a:p>
            <a:r>
              <a:rPr lang="en-US" dirty="0">
                <a:ea typeface="+mj-lt"/>
                <a:cs typeface="+mj-lt"/>
              </a:rPr>
              <a:t>App Service Environment Certificates</a:t>
            </a:r>
            <a:endParaRPr lang="en-US" dirty="0"/>
          </a:p>
        </p:txBody>
      </p:sp>
      <p:sp>
        <p:nvSpPr>
          <p:cNvPr id="4" name="Rectangle 3">
            <a:extLst>
              <a:ext uri="{FF2B5EF4-FFF2-40B4-BE49-F238E27FC236}">
                <a16:creationId xmlns:a16="http://schemas.microsoft.com/office/drawing/2014/main" id="{3B52D4FA-5AD6-4CB9-9F7D-853F36D946C8}"/>
              </a:ext>
            </a:extLst>
          </p:cNvPr>
          <p:cNvSpPr/>
          <p:nvPr/>
        </p:nvSpPr>
        <p:spPr>
          <a:xfrm>
            <a:off x="308056" y="1927905"/>
            <a:ext cx="5637249"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Create a free App Service managed certificate</a:t>
            </a:r>
          </a:p>
        </p:txBody>
      </p:sp>
      <p:sp>
        <p:nvSpPr>
          <p:cNvPr id="8" name="Rectangle 7">
            <a:extLst>
              <a:ext uri="{FF2B5EF4-FFF2-40B4-BE49-F238E27FC236}">
                <a16:creationId xmlns:a16="http://schemas.microsoft.com/office/drawing/2014/main" id="{2E64F67F-E00F-41D2-ADE8-8D0976C8C886}"/>
              </a:ext>
            </a:extLst>
          </p:cNvPr>
          <p:cNvSpPr/>
          <p:nvPr/>
        </p:nvSpPr>
        <p:spPr>
          <a:xfrm>
            <a:off x="308056" y="2801864"/>
            <a:ext cx="5637249"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Purchase an App Service certificate</a:t>
            </a:r>
          </a:p>
        </p:txBody>
      </p:sp>
      <p:sp>
        <p:nvSpPr>
          <p:cNvPr id="14" name="Rectangle 13">
            <a:extLst>
              <a:ext uri="{FF2B5EF4-FFF2-40B4-BE49-F238E27FC236}">
                <a16:creationId xmlns:a16="http://schemas.microsoft.com/office/drawing/2014/main" id="{812687BE-46B1-4F4D-9513-A79B583BB59C}"/>
              </a:ext>
              <a:ext uri="{C183D7F6-B498-43B3-948B-1728B52AA6E4}">
                <adec:decorative xmlns:adec="http://schemas.microsoft.com/office/drawing/2017/decorative" val="1"/>
              </a:ext>
            </a:extLst>
          </p:cNvPr>
          <p:cNvSpPr/>
          <p:nvPr/>
        </p:nvSpPr>
        <p:spPr bwMode="auto">
          <a:xfrm>
            <a:off x="6102075" y="1906351"/>
            <a:ext cx="5781868" cy="4366194"/>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a:extLst>
              <a:ext uri="{FF2B5EF4-FFF2-40B4-BE49-F238E27FC236}">
                <a16:creationId xmlns:a16="http://schemas.microsoft.com/office/drawing/2014/main" id="{7E596DBB-2FFE-4C2D-A8C9-30B5A6701FD5}"/>
              </a:ext>
            </a:extLst>
          </p:cNvPr>
          <p:cNvSpPr/>
          <p:nvPr/>
        </p:nvSpPr>
        <p:spPr>
          <a:xfrm>
            <a:off x="299421" y="3694604"/>
            <a:ext cx="5654518"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Import a certificate from Key Vault</a:t>
            </a:r>
          </a:p>
        </p:txBody>
      </p:sp>
      <p:sp>
        <p:nvSpPr>
          <p:cNvPr id="7" name="Rectangle 6">
            <a:extLst>
              <a:ext uri="{FF2B5EF4-FFF2-40B4-BE49-F238E27FC236}">
                <a16:creationId xmlns:a16="http://schemas.microsoft.com/office/drawing/2014/main" id="{86F089EE-657F-4E6F-9259-4C700FF76F63}"/>
              </a:ext>
            </a:extLst>
          </p:cNvPr>
          <p:cNvSpPr/>
          <p:nvPr/>
        </p:nvSpPr>
        <p:spPr>
          <a:xfrm>
            <a:off x="308056" y="4568563"/>
            <a:ext cx="5654518"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Upload a private certificate</a:t>
            </a:r>
          </a:p>
        </p:txBody>
      </p:sp>
      <p:sp>
        <p:nvSpPr>
          <p:cNvPr id="9" name="Rectangle 8">
            <a:extLst>
              <a:ext uri="{FF2B5EF4-FFF2-40B4-BE49-F238E27FC236}">
                <a16:creationId xmlns:a16="http://schemas.microsoft.com/office/drawing/2014/main" id="{744736C3-06F8-4E79-A22B-E5364D552FF8}"/>
              </a:ext>
            </a:extLst>
          </p:cNvPr>
          <p:cNvSpPr/>
          <p:nvPr/>
        </p:nvSpPr>
        <p:spPr>
          <a:xfrm>
            <a:off x="290787" y="5576828"/>
            <a:ext cx="5654518"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Upload a public certificate</a:t>
            </a:r>
          </a:p>
        </p:txBody>
      </p:sp>
      <p:sp>
        <p:nvSpPr>
          <p:cNvPr id="19" name="Rectangle 18">
            <a:extLst>
              <a:ext uri="{FF2B5EF4-FFF2-40B4-BE49-F238E27FC236}">
                <a16:creationId xmlns:a16="http://schemas.microsoft.com/office/drawing/2014/main" id="{98AB4D05-8F60-4C8D-8C02-524644043EB3}"/>
              </a:ext>
            </a:extLst>
          </p:cNvPr>
          <p:cNvSpPr/>
          <p:nvPr/>
        </p:nvSpPr>
        <p:spPr>
          <a:xfrm>
            <a:off x="308056" y="1154435"/>
            <a:ext cx="11575887" cy="57570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lang="en-US" sz="2000" kern="0" dirty="0">
                <a:latin typeface="Segoe UI"/>
                <a:ea typeface="+mn-ea"/>
                <a:cs typeface="+mn-cs"/>
              </a:rPr>
              <a:t>The following options are available to enable certificates in App Service. </a:t>
            </a:r>
            <a:endParaRPr kumimoji="0" lang="en-US" sz="2000" b="0" i="0" u="none" strike="noStrike" kern="0" cap="none" spc="0" normalizeH="0" baseline="0" noProof="0" dirty="0">
              <a:ln>
                <a:noFill/>
              </a:ln>
              <a:effectLst/>
              <a:uLnTx/>
              <a:uFillTx/>
              <a:latin typeface="Segoe UI"/>
              <a:ea typeface="+mn-ea"/>
              <a:cs typeface="+mn-cs"/>
            </a:endParaRPr>
          </a:p>
        </p:txBody>
      </p:sp>
    </p:spTree>
    <p:extLst>
      <p:ext uri="{BB962C8B-B14F-4D97-AF65-F5344CB8AC3E}">
        <p14:creationId xmlns:p14="http://schemas.microsoft.com/office/powerpoint/2010/main" val="2112301791"/>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8D5AD-A6E7-47FE-A8B6-EFCBD00CD6CD}"/>
              </a:ext>
            </a:extLst>
          </p:cNvPr>
          <p:cNvSpPr>
            <a:spLocks noGrp="1"/>
          </p:cNvSpPr>
          <p:nvPr>
            <p:ph type="title"/>
          </p:nvPr>
        </p:nvSpPr>
        <p:spPr/>
        <p:txBody>
          <a:bodyPr/>
          <a:lstStyle/>
          <a:p>
            <a:r>
              <a:rPr lang="en-US" dirty="0"/>
              <a:t>Demonstrations: Application Security</a:t>
            </a:r>
          </a:p>
        </p:txBody>
      </p:sp>
      <p:sp>
        <p:nvSpPr>
          <p:cNvPr id="4" name="Text Placeholder 3">
            <a:extLst>
              <a:ext uri="{FF2B5EF4-FFF2-40B4-BE49-F238E27FC236}">
                <a16:creationId xmlns:a16="http://schemas.microsoft.com/office/drawing/2014/main" id="{A9A3A269-EED6-4322-AD32-05BB603AAFD0}"/>
              </a:ext>
            </a:extLst>
          </p:cNvPr>
          <p:cNvSpPr>
            <a:spLocks noGrp="1"/>
          </p:cNvSpPr>
          <p:nvPr>
            <p:ph type="body" sz="quarter" idx="12"/>
          </p:nvPr>
        </p:nvSpPr>
        <p:spPr/>
        <p:txBody>
          <a:bodyPr/>
          <a:lstStyle/>
          <a:p>
            <a:r>
              <a:rPr lang="en-US" sz="2000" dirty="0"/>
              <a:t>Configure an App registration via the Azure Portal</a:t>
            </a:r>
          </a:p>
          <a:p>
            <a:r>
              <a:rPr lang="en-US" sz="2000" dirty="0"/>
              <a:t>Test the application with Microsoft Graph Postman </a:t>
            </a:r>
          </a:p>
          <a:p>
            <a:endParaRPr lang="en-US" sz="2000" dirty="0"/>
          </a:p>
        </p:txBody>
      </p:sp>
    </p:spTree>
    <p:extLst>
      <p:ext uri="{BB962C8B-B14F-4D97-AF65-F5344CB8AC3E}">
        <p14:creationId xmlns:p14="http://schemas.microsoft.com/office/powerpoint/2010/main" val="139335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F17D8-EF92-43F9-A573-C0CD57A4AFC8}"/>
              </a:ext>
            </a:extLst>
          </p:cNvPr>
          <p:cNvSpPr>
            <a:spLocks noGrp="1"/>
          </p:cNvSpPr>
          <p:nvPr>
            <p:ph type="title"/>
          </p:nvPr>
        </p:nvSpPr>
        <p:spPr/>
        <p:txBody>
          <a:bodyPr/>
          <a:lstStyle/>
          <a:p>
            <a:r>
              <a:rPr lang="en-US" dirty="0"/>
              <a:t>Additional Study – Application Security</a:t>
            </a:r>
          </a:p>
        </p:txBody>
      </p:sp>
      <p:sp>
        <p:nvSpPr>
          <p:cNvPr id="5" name="Rectangle 4">
            <a:extLst>
              <a:ext uri="{FF2B5EF4-FFF2-40B4-BE49-F238E27FC236}">
                <a16:creationId xmlns:a16="http://schemas.microsoft.com/office/drawing/2014/main" id="{3DEFAB60-52E2-4E83-91A1-B702EA933F78}"/>
              </a:ext>
            </a:extLst>
          </p:cNvPr>
          <p:cNvSpPr/>
          <p:nvPr/>
        </p:nvSpPr>
        <p:spPr bwMode="auto">
          <a:xfrm>
            <a:off x="548342" y="1385888"/>
            <a:ext cx="3454496"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Module Review Questions</a:t>
            </a:r>
          </a:p>
        </p:txBody>
      </p:sp>
      <p:sp>
        <p:nvSpPr>
          <p:cNvPr id="7" name="Rectangle 6">
            <a:extLst>
              <a:ext uri="{FF2B5EF4-FFF2-40B4-BE49-F238E27FC236}">
                <a16:creationId xmlns:a16="http://schemas.microsoft.com/office/drawing/2014/main" id="{0832A046-A427-471F-A91C-D2924F693498}"/>
              </a:ext>
            </a:extLst>
          </p:cNvPr>
          <p:cNvSpPr/>
          <p:nvPr/>
        </p:nvSpPr>
        <p:spPr bwMode="auto">
          <a:xfrm>
            <a:off x="4086808" y="1385888"/>
            <a:ext cx="7938532"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Microsoft Learn Modules (docs.microsoft.com/Learn)</a:t>
            </a:r>
          </a:p>
        </p:txBody>
      </p:sp>
      <p:sp>
        <p:nvSpPr>
          <p:cNvPr id="3" name="Text Placeholder 2">
            <a:extLst>
              <a:ext uri="{FF2B5EF4-FFF2-40B4-BE49-F238E27FC236}">
                <a16:creationId xmlns:a16="http://schemas.microsoft.com/office/drawing/2014/main" id="{4D036082-CA0B-4B74-B9FB-01212028965C}"/>
              </a:ext>
            </a:extLst>
          </p:cNvPr>
          <p:cNvSpPr>
            <a:spLocks noGrp="1"/>
          </p:cNvSpPr>
          <p:nvPr>
            <p:ph type="body" sz="quarter" idx="4294967295"/>
          </p:nvPr>
        </p:nvSpPr>
        <p:spPr>
          <a:xfrm>
            <a:off x="4086808" y="2221991"/>
            <a:ext cx="7395587" cy="2979277"/>
          </a:xfrm>
        </p:spPr>
        <p:txBody>
          <a:bodyPr/>
          <a:lstStyle/>
          <a:p>
            <a:pPr marL="228600" lvl="1" indent="0">
              <a:buNone/>
            </a:pPr>
            <a:r>
              <a:rPr lang="en-US" sz="2200" dirty="0"/>
              <a:t>Authenticate apps to Azure services by using service principals and managed identities for Azure resources (Exercise)</a:t>
            </a:r>
          </a:p>
          <a:p>
            <a:pPr marL="228600" lvl="1" indent="0">
              <a:buNone/>
            </a:pPr>
            <a:r>
              <a:rPr lang="en-US" sz="2200" dirty="0"/>
              <a:t>Secure your application by using OpenID Connect and Azure AD (Exercise)</a:t>
            </a:r>
          </a:p>
          <a:p>
            <a:pPr marL="228600" lvl="1" indent="0">
              <a:buNone/>
            </a:pPr>
            <a:r>
              <a:rPr lang="en-US" sz="2200" dirty="0"/>
              <a:t>Permissions and Consent Framework (Exercise)</a:t>
            </a:r>
          </a:p>
          <a:p>
            <a:pPr marL="228600" lvl="1" indent="0">
              <a:buNone/>
            </a:pPr>
            <a:r>
              <a:rPr lang="en-US" sz="2200" dirty="0"/>
              <a:t>Application types in Microsoft identity (Exercise)</a:t>
            </a:r>
          </a:p>
          <a:p>
            <a:pPr marL="228600" lvl="1" indent="0">
              <a:buNone/>
            </a:pPr>
            <a:endParaRPr lang="en-US" sz="2200" dirty="0"/>
          </a:p>
        </p:txBody>
      </p:sp>
      <p:cxnSp>
        <p:nvCxnSpPr>
          <p:cNvPr id="9" name="Straight Connector 8">
            <a:extLst>
              <a:ext uri="{FF2B5EF4-FFF2-40B4-BE49-F238E27FC236}">
                <a16:creationId xmlns:a16="http://schemas.microsoft.com/office/drawing/2014/main" id="{31107A9E-5293-4A09-878A-20A1C2983C84}"/>
              </a:ext>
              <a:ext uri="{C183D7F6-B498-43B3-948B-1728B52AA6E4}">
                <adec:decorative xmlns:adec="http://schemas.microsoft.com/office/drawing/2017/decorative" val="1"/>
              </a:ext>
            </a:extLst>
          </p:cNvPr>
          <p:cNvCxnSpPr>
            <a:cxnSpLocks/>
          </p:cNvCxnSpPr>
          <p:nvPr/>
        </p:nvCxnSpPr>
        <p:spPr>
          <a:xfrm>
            <a:off x="4211196" y="3323717"/>
            <a:ext cx="6816722"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4776342F-64A6-465B-9C84-612EA5A36CC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34305" y="2658326"/>
            <a:ext cx="1494645" cy="2173707"/>
          </a:xfrm>
          <a:prstGeom prst="rect">
            <a:avLst/>
          </a:prstGeom>
        </p:spPr>
      </p:pic>
      <p:cxnSp>
        <p:nvCxnSpPr>
          <p:cNvPr id="13" name="Straight Connector 12">
            <a:extLst>
              <a:ext uri="{FF2B5EF4-FFF2-40B4-BE49-F238E27FC236}">
                <a16:creationId xmlns:a16="http://schemas.microsoft.com/office/drawing/2014/main" id="{458F656C-8C7E-4ECA-B8E9-34871FBB8C1F}"/>
              </a:ext>
              <a:ext uri="{C183D7F6-B498-43B3-948B-1728B52AA6E4}">
                <adec:decorative xmlns:adec="http://schemas.microsoft.com/office/drawing/2017/decorative" val="1"/>
              </a:ext>
            </a:extLst>
          </p:cNvPr>
          <p:cNvCxnSpPr>
            <a:cxnSpLocks/>
          </p:cNvCxnSpPr>
          <p:nvPr/>
        </p:nvCxnSpPr>
        <p:spPr>
          <a:xfrm>
            <a:off x="4303306" y="4018728"/>
            <a:ext cx="6816722"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EFEEE61-AF88-49F3-81F9-3A121E0F9309}"/>
              </a:ext>
              <a:ext uri="{C183D7F6-B498-43B3-948B-1728B52AA6E4}">
                <adec:decorative xmlns:adec="http://schemas.microsoft.com/office/drawing/2017/decorative" val="1"/>
              </a:ext>
            </a:extLst>
          </p:cNvPr>
          <p:cNvCxnSpPr>
            <a:cxnSpLocks/>
          </p:cNvCxnSpPr>
          <p:nvPr/>
        </p:nvCxnSpPr>
        <p:spPr>
          <a:xfrm>
            <a:off x="4303306" y="4430711"/>
            <a:ext cx="6816722"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4456542"/>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FC0C440-246B-4BC4-A24B-B11ECBC3520A}"/>
              </a:ext>
            </a:extLst>
          </p:cNvPr>
          <p:cNvSpPr>
            <a:spLocks noGrp="1"/>
          </p:cNvSpPr>
          <p:nvPr>
            <p:ph type="title"/>
          </p:nvPr>
        </p:nvSpPr>
        <p:spPr/>
        <p:txBody>
          <a:bodyPr/>
          <a:lstStyle/>
          <a:p>
            <a:r>
              <a:rPr lang="en-US" sz="3500" dirty="0">
                <a:cs typeface="Segoe UI"/>
              </a:rPr>
              <a:t>Storage Security</a:t>
            </a:r>
          </a:p>
        </p:txBody>
      </p:sp>
      <p:pic>
        <p:nvPicPr>
          <p:cNvPr id="8" name="Picture 6">
            <a:extLst>
              <a:ext uri="{FF2B5EF4-FFF2-40B4-BE49-F238E27FC236}">
                <a16:creationId xmlns:a16="http://schemas.microsoft.com/office/drawing/2014/main" id="{E4232694-597E-434A-B85A-CB45037A74B9}"/>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73291" y="2564174"/>
            <a:ext cx="864824" cy="17296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7989617"/>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15F6E-27E3-4E49-91AA-3B580A152A82}"/>
              </a:ext>
            </a:extLst>
          </p:cNvPr>
          <p:cNvSpPr>
            <a:spLocks noGrp="1"/>
          </p:cNvSpPr>
          <p:nvPr>
            <p:ph type="title"/>
          </p:nvPr>
        </p:nvSpPr>
        <p:spPr>
          <a:xfrm>
            <a:off x="455995" y="2594011"/>
            <a:ext cx="2457386" cy="795089"/>
          </a:xfrm>
        </p:spPr>
        <p:txBody>
          <a:bodyPr/>
          <a:lstStyle/>
          <a:p>
            <a:r>
              <a:rPr lang="en-US" sz="2700" dirty="0">
                <a:cs typeface="Segoe UI"/>
              </a:rPr>
              <a:t>Storage Security </a:t>
            </a:r>
          </a:p>
        </p:txBody>
      </p:sp>
      <p:sp>
        <p:nvSpPr>
          <p:cNvPr id="5" name="Text Placeholder 4">
            <a:extLst>
              <a:ext uri="{FF2B5EF4-FFF2-40B4-BE49-F238E27FC236}">
                <a16:creationId xmlns:a16="http://schemas.microsoft.com/office/drawing/2014/main" id="{AB261CE5-2525-4E5E-8D0F-F4771C0D5C47}"/>
              </a:ext>
            </a:extLst>
          </p:cNvPr>
          <p:cNvSpPr>
            <a:spLocks noGrp="1"/>
          </p:cNvSpPr>
          <p:nvPr>
            <p:ph type="body" sz="quarter" idx="4294967295"/>
          </p:nvPr>
        </p:nvSpPr>
        <p:spPr>
          <a:xfrm>
            <a:off x="4644188" y="591650"/>
            <a:ext cx="7062787" cy="5666167"/>
          </a:xfrm>
        </p:spPr>
        <p:txBody>
          <a:bodyPr vert="horz" wrap="square" lIns="0" tIns="0" rIns="0" bIns="0" rtlCol="0" anchor="t">
            <a:spAutoFit/>
          </a:bodyPr>
          <a:lstStyle/>
          <a:p>
            <a:pPr marL="0" indent="0">
              <a:spcAft>
                <a:spcPts val="1800"/>
              </a:spcAft>
              <a:buNone/>
            </a:pPr>
            <a:r>
              <a:rPr lang="en-US" dirty="0">
                <a:latin typeface="Segoe UI" panose="020B0502040204020203" pitchFamily="34" charset="0"/>
                <a:cs typeface="Segoe UI" panose="020B0502040204020203" pitchFamily="34" charset="0"/>
              </a:rPr>
              <a:t>Data Sovereignty</a:t>
            </a:r>
          </a:p>
          <a:p>
            <a:pPr marL="0" indent="0">
              <a:spcAft>
                <a:spcPts val="1800"/>
              </a:spcAft>
              <a:buNone/>
            </a:pPr>
            <a:r>
              <a:rPr lang="en-US" dirty="0">
                <a:latin typeface="Segoe UI" panose="020B0502040204020203" pitchFamily="34" charset="0"/>
                <a:cs typeface="Segoe UI" panose="020B0502040204020203" pitchFamily="34" charset="0"/>
              </a:rPr>
              <a:t>Azure Storage Access</a:t>
            </a:r>
          </a:p>
          <a:p>
            <a:pPr marL="0" indent="0">
              <a:spcAft>
                <a:spcPts val="1800"/>
              </a:spcAft>
              <a:buNone/>
            </a:pPr>
            <a:r>
              <a:rPr lang="en-US" dirty="0">
                <a:latin typeface="Segoe UI" panose="020B0502040204020203" pitchFamily="34" charset="0"/>
                <a:cs typeface="Segoe UI" panose="020B0502040204020203" pitchFamily="34" charset="0"/>
              </a:rPr>
              <a:t>Shared Access Signatures</a:t>
            </a:r>
          </a:p>
          <a:p>
            <a:pPr marL="0" indent="0">
              <a:spcAft>
                <a:spcPts val="1800"/>
              </a:spcAft>
              <a:buNone/>
            </a:pPr>
            <a:r>
              <a:rPr lang="en-US" dirty="0">
                <a:latin typeface="Segoe UI"/>
                <a:cs typeface="Segoe UI"/>
              </a:rPr>
              <a:t>Azure AD Storage Authentication</a:t>
            </a:r>
          </a:p>
          <a:p>
            <a:pPr marL="0" indent="0">
              <a:spcAft>
                <a:spcPts val="1800"/>
              </a:spcAft>
              <a:buNone/>
            </a:pPr>
            <a:r>
              <a:rPr lang="en-US" dirty="0">
                <a:latin typeface="Segoe UI" panose="020B0502040204020203" pitchFamily="34" charset="0"/>
                <a:cs typeface="Segoe UI" panose="020B0502040204020203" pitchFamily="34" charset="0"/>
              </a:rPr>
              <a:t>Storage Service Encryption</a:t>
            </a:r>
          </a:p>
          <a:p>
            <a:pPr marL="0" indent="0">
              <a:spcAft>
                <a:spcPts val="1800"/>
              </a:spcAft>
              <a:buNone/>
            </a:pPr>
            <a:r>
              <a:rPr lang="en-US" dirty="0">
                <a:latin typeface="Segoe UI" panose="020B0502040204020203" pitchFamily="34" charset="0"/>
                <a:cs typeface="Segoe UI" panose="020B0502040204020203" pitchFamily="34" charset="0"/>
              </a:rPr>
              <a:t>Blob Data Retention Policies</a:t>
            </a:r>
          </a:p>
          <a:p>
            <a:pPr marL="0" indent="0">
              <a:spcAft>
                <a:spcPts val="1800"/>
              </a:spcAft>
              <a:buNone/>
            </a:pPr>
            <a:r>
              <a:rPr lang="en-US" dirty="0">
                <a:latin typeface="Segoe UI" panose="020B0502040204020203" pitchFamily="34" charset="0"/>
                <a:cs typeface="Segoe UI" panose="020B0502040204020203" pitchFamily="34" charset="0"/>
              </a:rPr>
              <a:t>Azure Files Authentication</a:t>
            </a:r>
          </a:p>
          <a:p>
            <a:pPr marL="0" indent="0">
              <a:spcAft>
                <a:spcPts val="1800"/>
              </a:spcAft>
              <a:buNone/>
            </a:pPr>
            <a:r>
              <a:rPr lang="en-US" dirty="0">
                <a:latin typeface="Segoe UI" panose="020B0502040204020203" pitchFamily="34" charset="0"/>
                <a:cs typeface="Segoe UI" panose="020B0502040204020203" pitchFamily="34" charset="0"/>
              </a:rPr>
              <a:t>Secure Transfer Required</a:t>
            </a:r>
          </a:p>
        </p:txBody>
      </p:sp>
      <p:pic>
        <p:nvPicPr>
          <p:cNvPr id="6" name="Picture 5">
            <a:extLst>
              <a:ext uri="{FF2B5EF4-FFF2-40B4-BE49-F238E27FC236}">
                <a16:creationId xmlns:a16="http://schemas.microsoft.com/office/drawing/2014/main" id="{81F33713-2DE3-4A7A-9989-46D0B10D2B6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41446" y="533631"/>
            <a:ext cx="700088" cy="1356085"/>
          </a:xfrm>
          <a:prstGeom prst="rect">
            <a:avLst/>
          </a:prstGeom>
        </p:spPr>
      </p:pic>
      <p:pic>
        <p:nvPicPr>
          <p:cNvPr id="7" name="Picture 6">
            <a:extLst>
              <a:ext uri="{FF2B5EF4-FFF2-40B4-BE49-F238E27FC236}">
                <a16:creationId xmlns:a16="http://schemas.microsoft.com/office/drawing/2014/main" id="{7808AF6F-A9BA-4569-B61F-E76849DCE9B9}"/>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819210" y="650387"/>
            <a:ext cx="376417" cy="384218"/>
          </a:xfrm>
          <a:prstGeom prst="rect">
            <a:avLst/>
          </a:prstGeom>
        </p:spPr>
      </p:pic>
      <p:pic>
        <p:nvPicPr>
          <p:cNvPr id="8" name="Picture 5">
            <a:extLst>
              <a:ext uri="{FF2B5EF4-FFF2-40B4-BE49-F238E27FC236}">
                <a16:creationId xmlns:a16="http://schemas.microsoft.com/office/drawing/2014/main" id="{D7FB9941-39E6-4885-8CDF-A5824D5B5780}"/>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7344" y="1374801"/>
            <a:ext cx="418096" cy="39816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EA7D144B-0CC3-4951-B531-D206ECC9E3C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75436" y="2006472"/>
            <a:ext cx="700088" cy="1356085"/>
          </a:xfrm>
          <a:prstGeom prst="rect">
            <a:avLst/>
          </a:prstGeom>
        </p:spPr>
      </p:pic>
      <p:pic>
        <p:nvPicPr>
          <p:cNvPr id="10" name="Picture 9">
            <a:extLst>
              <a:ext uri="{FF2B5EF4-FFF2-40B4-BE49-F238E27FC236}">
                <a16:creationId xmlns:a16="http://schemas.microsoft.com/office/drawing/2014/main" id="{BE9F7B92-B504-4D9B-B4EC-EE74686BCC4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85249" y="3469243"/>
            <a:ext cx="700088" cy="1356085"/>
          </a:xfrm>
          <a:prstGeom prst="rect">
            <a:avLst/>
          </a:prstGeom>
        </p:spPr>
      </p:pic>
      <p:pic>
        <p:nvPicPr>
          <p:cNvPr id="12" name="Picture 11">
            <a:extLst>
              <a:ext uri="{FF2B5EF4-FFF2-40B4-BE49-F238E27FC236}">
                <a16:creationId xmlns:a16="http://schemas.microsoft.com/office/drawing/2014/main" id="{C65F0910-A3FC-41C4-8205-7D030C3635C0}"/>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3836410" y="3586240"/>
            <a:ext cx="378139" cy="360108"/>
          </a:xfrm>
          <a:prstGeom prst="rect">
            <a:avLst/>
          </a:prstGeom>
        </p:spPr>
      </p:pic>
      <p:pic>
        <p:nvPicPr>
          <p:cNvPr id="14" name="Picture 13">
            <a:extLst>
              <a:ext uri="{FF2B5EF4-FFF2-40B4-BE49-F238E27FC236}">
                <a16:creationId xmlns:a16="http://schemas.microsoft.com/office/drawing/2014/main" id="{7C1FEF7F-7DB1-40AC-AEA7-C2AA45C03297}"/>
              </a:ext>
              <a:ext uri="{C183D7F6-B498-43B3-948B-1728B52AA6E4}">
                <adec:decorative xmlns:adec="http://schemas.microsoft.com/office/drawing/2017/decorative" val="1"/>
              </a:ext>
            </a:extLst>
          </p:cNvPr>
          <p:cNvPicPr>
            <a:picLocks noChangeAspect="1"/>
          </p:cNvPicPr>
          <p:nvPr/>
        </p:nvPicPr>
        <p:blipFill>
          <a:blip r:embed="rId7"/>
          <a:srcRect/>
          <a:stretch/>
        </p:blipFill>
        <p:spPr>
          <a:xfrm>
            <a:off x="3859900" y="4327729"/>
            <a:ext cx="378139" cy="360108"/>
          </a:xfrm>
          <a:prstGeom prst="rect">
            <a:avLst/>
          </a:prstGeom>
        </p:spPr>
      </p:pic>
      <p:pic>
        <p:nvPicPr>
          <p:cNvPr id="15" name="Picture 14">
            <a:extLst>
              <a:ext uri="{FF2B5EF4-FFF2-40B4-BE49-F238E27FC236}">
                <a16:creationId xmlns:a16="http://schemas.microsoft.com/office/drawing/2014/main" id="{101DE540-6E94-4255-B9D8-EABB384E4190}"/>
              </a:ext>
              <a:ext uri="{C183D7F6-B498-43B3-948B-1728B52AA6E4}">
                <adec:decorative xmlns:adec="http://schemas.microsoft.com/office/drawing/2017/decorative" val="1"/>
              </a:ext>
            </a:extLst>
          </p:cNvPr>
          <p:cNvPicPr>
            <a:picLocks noChangeAspect="1"/>
          </p:cNvPicPr>
          <p:nvPr/>
        </p:nvPicPr>
        <p:blipFill>
          <a:blip r:embed="rId8"/>
          <a:srcRect/>
          <a:stretch/>
        </p:blipFill>
        <p:spPr>
          <a:xfrm>
            <a:off x="3831772" y="2113157"/>
            <a:ext cx="373668" cy="355850"/>
          </a:xfrm>
          <a:prstGeom prst="rect">
            <a:avLst/>
          </a:prstGeom>
        </p:spPr>
      </p:pic>
      <p:pic>
        <p:nvPicPr>
          <p:cNvPr id="17" name="Picture 4">
            <a:extLst>
              <a:ext uri="{FF2B5EF4-FFF2-40B4-BE49-F238E27FC236}">
                <a16:creationId xmlns:a16="http://schemas.microsoft.com/office/drawing/2014/main" id="{F3596152-345B-43AB-9EF9-9C226D505552}"/>
              </a:ext>
              <a:ext uri="{C183D7F6-B498-43B3-948B-1728B52AA6E4}">
                <adec:decorative xmlns:adec="http://schemas.microsoft.com/office/drawing/2017/decorative" val="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76386" y="2905402"/>
            <a:ext cx="298186" cy="29057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5380A18E-A0AE-45EB-AE46-EFA6D6C4A209}"/>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3635953" y="4857658"/>
            <a:ext cx="847725" cy="742950"/>
          </a:xfrm>
          <a:prstGeom prst="rect">
            <a:avLst/>
          </a:prstGeom>
        </p:spPr>
      </p:pic>
      <p:pic>
        <p:nvPicPr>
          <p:cNvPr id="16" name="Picture 3">
            <a:extLst>
              <a:ext uri="{FF2B5EF4-FFF2-40B4-BE49-F238E27FC236}">
                <a16:creationId xmlns:a16="http://schemas.microsoft.com/office/drawing/2014/main" id="{AE25D547-C851-40DF-BE31-32D9D4E8E10D}"/>
              </a:ext>
              <a:ext uri="{C183D7F6-B498-43B3-948B-1728B52AA6E4}">
                <adec:decorative xmlns:adec="http://schemas.microsoft.com/office/drawing/2017/decorative" val="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18728" y="5093820"/>
            <a:ext cx="305121" cy="28396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a:extLst>
              <a:ext uri="{FF2B5EF4-FFF2-40B4-BE49-F238E27FC236}">
                <a16:creationId xmlns:a16="http://schemas.microsoft.com/office/drawing/2014/main" id="{CB4747CE-27EC-46FA-BD24-42E26C3CBC86}"/>
              </a:ext>
              <a:ext uri="{C183D7F6-B498-43B3-948B-1728B52AA6E4}">
                <adec:decorative xmlns:adec="http://schemas.microsoft.com/office/drawing/2017/decorative" val="1"/>
              </a:ext>
            </a:extLst>
          </p:cNvPr>
          <p:cNvPicPr>
            <a:picLocks noChangeAspect="1"/>
          </p:cNvPicPr>
          <p:nvPr/>
        </p:nvPicPr>
        <p:blipFill>
          <a:blip r:embed="rId12"/>
          <a:stretch>
            <a:fillRect/>
          </a:stretch>
        </p:blipFill>
        <p:spPr>
          <a:xfrm>
            <a:off x="3698697" y="5608461"/>
            <a:ext cx="688269" cy="735188"/>
          </a:xfrm>
          <a:prstGeom prst="rect">
            <a:avLst/>
          </a:prstGeom>
        </p:spPr>
      </p:pic>
      <p:grpSp>
        <p:nvGrpSpPr>
          <p:cNvPr id="19" name="Group 18">
            <a:extLst>
              <a:ext uri="{FF2B5EF4-FFF2-40B4-BE49-F238E27FC236}">
                <a16:creationId xmlns:a16="http://schemas.microsoft.com/office/drawing/2014/main" id="{87D473A5-F536-4C93-A75B-EC2601B87209}"/>
              </a:ext>
              <a:ext uri="{C183D7F6-B498-43B3-948B-1728B52AA6E4}">
                <adec:decorative xmlns:adec="http://schemas.microsoft.com/office/drawing/2017/decorative" val="1"/>
              </a:ext>
            </a:extLst>
          </p:cNvPr>
          <p:cNvGrpSpPr/>
          <p:nvPr/>
        </p:nvGrpSpPr>
        <p:grpSpPr>
          <a:xfrm>
            <a:off x="4502044" y="1098911"/>
            <a:ext cx="5015823" cy="3075056"/>
            <a:chOff x="4621473" y="1048466"/>
            <a:chExt cx="7486017" cy="2740192"/>
          </a:xfrm>
        </p:grpSpPr>
        <p:cxnSp>
          <p:nvCxnSpPr>
            <p:cNvPr id="20" name="Straight Connector 19">
              <a:extLst>
                <a:ext uri="{FF2B5EF4-FFF2-40B4-BE49-F238E27FC236}">
                  <a16:creationId xmlns:a16="http://schemas.microsoft.com/office/drawing/2014/main" id="{CFE81F1D-4766-4394-9357-94DC4A47DF74}"/>
                </a:ext>
              </a:extLst>
            </p:cNvPr>
            <p:cNvCxnSpPr>
              <a:cxnSpLocks/>
            </p:cNvCxnSpPr>
            <p:nvPr/>
          </p:nvCxnSpPr>
          <p:spPr>
            <a:xfrm>
              <a:off x="4621473" y="1048466"/>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F11FBD2-00A7-4EAA-9AF9-F2306A3073CF}"/>
                </a:ext>
              </a:extLst>
            </p:cNvPr>
            <p:cNvCxnSpPr>
              <a:cxnSpLocks/>
            </p:cNvCxnSpPr>
            <p:nvPr/>
          </p:nvCxnSpPr>
          <p:spPr>
            <a:xfrm>
              <a:off x="4621473" y="1743289"/>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255E0A-7E8E-4B38-BD49-36B855B872B9}"/>
                </a:ext>
              </a:extLst>
            </p:cNvPr>
            <p:cNvCxnSpPr>
              <a:cxnSpLocks/>
            </p:cNvCxnSpPr>
            <p:nvPr/>
          </p:nvCxnSpPr>
          <p:spPr>
            <a:xfrm>
              <a:off x="4621474" y="2436610"/>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BE5E59A-1CFE-4C49-B261-EA4797FF9EBB}"/>
                </a:ext>
              </a:extLst>
            </p:cNvPr>
            <p:cNvCxnSpPr>
              <a:cxnSpLocks/>
            </p:cNvCxnSpPr>
            <p:nvPr/>
          </p:nvCxnSpPr>
          <p:spPr>
            <a:xfrm>
              <a:off x="4621475" y="31028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50D15E2-95FE-41AB-AEFE-8E7B17006C94}"/>
                </a:ext>
              </a:extLst>
            </p:cNvPr>
            <p:cNvCxnSpPr>
              <a:cxnSpLocks/>
            </p:cNvCxnSpPr>
            <p:nvPr/>
          </p:nvCxnSpPr>
          <p:spPr>
            <a:xfrm>
              <a:off x="4621473" y="37886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87D473A5-F536-4C93-A75B-EC2601B87209}"/>
              </a:ext>
              <a:ext uri="{C183D7F6-B498-43B3-948B-1728B52AA6E4}">
                <adec:decorative xmlns:adec="http://schemas.microsoft.com/office/drawing/2017/decorative" val="1"/>
              </a:ext>
            </a:extLst>
          </p:cNvPr>
          <p:cNvGrpSpPr/>
          <p:nvPr/>
        </p:nvGrpSpPr>
        <p:grpSpPr>
          <a:xfrm>
            <a:off x="4526503" y="4857658"/>
            <a:ext cx="5015821" cy="833582"/>
            <a:chOff x="4621473" y="1048466"/>
            <a:chExt cx="7486015" cy="694823"/>
          </a:xfrm>
        </p:grpSpPr>
        <p:cxnSp>
          <p:nvCxnSpPr>
            <p:cNvPr id="26" name="Straight Connector 25">
              <a:extLst>
                <a:ext uri="{FF2B5EF4-FFF2-40B4-BE49-F238E27FC236}">
                  <a16:creationId xmlns:a16="http://schemas.microsoft.com/office/drawing/2014/main" id="{CFE81F1D-4766-4394-9357-94DC4A47DF74}"/>
                </a:ext>
              </a:extLst>
            </p:cNvPr>
            <p:cNvCxnSpPr>
              <a:cxnSpLocks/>
            </p:cNvCxnSpPr>
            <p:nvPr/>
          </p:nvCxnSpPr>
          <p:spPr>
            <a:xfrm>
              <a:off x="4621473" y="1048466"/>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F11FBD2-00A7-4EAA-9AF9-F2306A3073CF}"/>
                </a:ext>
              </a:extLst>
            </p:cNvPr>
            <p:cNvCxnSpPr>
              <a:cxnSpLocks/>
            </p:cNvCxnSpPr>
            <p:nvPr/>
          </p:nvCxnSpPr>
          <p:spPr>
            <a:xfrm>
              <a:off x="4621473" y="1743289"/>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44442505"/>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Data Sovereignty</a:t>
            </a:r>
          </a:p>
        </p:txBody>
      </p:sp>
      <p:sp>
        <p:nvSpPr>
          <p:cNvPr id="4" name="Rectangle 3">
            <a:extLst>
              <a:ext uri="{FF2B5EF4-FFF2-40B4-BE49-F238E27FC236}">
                <a16:creationId xmlns:a16="http://schemas.microsoft.com/office/drawing/2014/main" id="{BD98C330-2479-46A6-A0B3-3CDE0E1F6835}"/>
              </a:ext>
            </a:extLst>
          </p:cNvPr>
          <p:cNvSpPr/>
          <p:nvPr/>
        </p:nvSpPr>
        <p:spPr>
          <a:xfrm>
            <a:off x="647278" y="1179533"/>
            <a:ext cx="4469557"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Physical isolation</a:t>
            </a:r>
          </a:p>
        </p:txBody>
      </p:sp>
      <p:sp>
        <p:nvSpPr>
          <p:cNvPr id="7" name="Rectangle 6">
            <a:extLst>
              <a:ext uri="{FF2B5EF4-FFF2-40B4-BE49-F238E27FC236}">
                <a16:creationId xmlns:a16="http://schemas.microsoft.com/office/drawing/2014/main" id="{35117356-58D6-48A8-93A6-920652AC07C9}"/>
              </a:ext>
            </a:extLst>
          </p:cNvPr>
          <p:cNvSpPr/>
          <p:nvPr/>
        </p:nvSpPr>
        <p:spPr>
          <a:xfrm>
            <a:off x="647277" y="2242478"/>
            <a:ext cx="4469557"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Platform-provided replication</a:t>
            </a:r>
          </a:p>
        </p:txBody>
      </p:sp>
      <p:sp>
        <p:nvSpPr>
          <p:cNvPr id="9" name="Rectangle 8">
            <a:extLst>
              <a:ext uri="{FF2B5EF4-FFF2-40B4-BE49-F238E27FC236}">
                <a16:creationId xmlns:a16="http://schemas.microsoft.com/office/drawing/2014/main" id="{F9C97BFD-4806-4E77-A174-69FEA71AB6E3}"/>
              </a:ext>
            </a:extLst>
          </p:cNvPr>
          <p:cNvSpPr/>
          <p:nvPr/>
        </p:nvSpPr>
        <p:spPr>
          <a:xfrm>
            <a:off x="647277" y="3305423"/>
            <a:ext cx="4469557"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Region recovery order</a:t>
            </a:r>
          </a:p>
        </p:txBody>
      </p:sp>
      <p:sp>
        <p:nvSpPr>
          <p:cNvPr id="10" name="Rectangle 9">
            <a:extLst>
              <a:ext uri="{FF2B5EF4-FFF2-40B4-BE49-F238E27FC236}">
                <a16:creationId xmlns:a16="http://schemas.microsoft.com/office/drawing/2014/main" id="{711B7E49-163F-4CA6-90AC-A9C8DC99E34A}"/>
              </a:ext>
            </a:extLst>
          </p:cNvPr>
          <p:cNvSpPr/>
          <p:nvPr/>
        </p:nvSpPr>
        <p:spPr>
          <a:xfrm>
            <a:off x="647276" y="4368368"/>
            <a:ext cx="4469557"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Sequential updates</a:t>
            </a:r>
          </a:p>
        </p:txBody>
      </p:sp>
      <p:sp>
        <p:nvSpPr>
          <p:cNvPr id="14" name="Rectangle 13">
            <a:extLst>
              <a:ext uri="{FF2B5EF4-FFF2-40B4-BE49-F238E27FC236}">
                <a16:creationId xmlns:a16="http://schemas.microsoft.com/office/drawing/2014/main" id="{398C1A04-FDC9-44CA-8E37-63348FFE485C}"/>
              </a:ext>
            </a:extLst>
          </p:cNvPr>
          <p:cNvSpPr/>
          <p:nvPr/>
        </p:nvSpPr>
        <p:spPr>
          <a:xfrm>
            <a:off x="647276" y="5429099"/>
            <a:ext cx="4469557"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Data residency</a:t>
            </a:r>
          </a:p>
        </p:txBody>
      </p:sp>
      <p:grpSp>
        <p:nvGrpSpPr>
          <p:cNvPr id="27" name="Group 26" descr="Datacenters are located in regions, regions are paired and located in geogrraphies. ">
            <a:extLst>
              <a:ext uri="{FF2B5EF4-FFF2-40B4-BE49-F238E27FC236}">
                <a16:creationId xmlns:a16="http://schemas.microsoft.com/office/drawing/2014/main" id="{367A7721-0F0B-4E6A-846C-8204D711A99D}"/>
              </a:ext>
            </a:extLst>
          </p:cNvPr>
          <p:cNvGrpSpPr/>
          <p:nvPr/>
        </p:nvGrpSpPr>
        <p:grpSpPr>
          <a:xfrm>
            <a:off x="5823773" y="1507254"/>
            <a:ext cx="5770568" cy="3607764"/>
            <a:chOff x="6578481" y="1419190"/>
            <a:chExt cx="5550544" cy="3470205"/>
          </a:xfrm>
        </p:grpSpPr>
        <p:pic>
          <p:nvPicPr>
            <p:cNvPr id="2" name="Graphic 1">
              <a:extLst>
                <a:ext uri="{FF2B5EF4-FFF2-40B4-BE49-F238E27FC236}">
                  <a16:creationId xmlns:a16="http://schemas.microsoft.com/office/drawing/2014/main" id="{16F772A0-533E-49D3-9887-FE1A30FE815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54163" y="2654809"/>
              <a:ext cx="1434655" cy="1434655"/>
            </a:xfrm>
            <a:prstGeom prst="rect">
              <a:avLst/>
            </a:prstGeom>
          </p:spPr>
        </p:pic>
        <p:sp>
          <p:nvSpPr>
            <p:cNvPr id="3" name="Rectangle 2">
              <a:extLst>
                <a:ext uri="{FF2B5EF4-FFF2-40B4-BE49-F238E27FC236}">
                  <a16:creationId xmlns:a16="http://schemas.microsoft.com/office/drawing/2014/main" id="{E1D2A622-9E53-4B2F-9B25-F9958CE53BE3}"/>
                </a:ext>
              </a:extLst>
            </p:cNvPr>
            <p:cNvSpPr/>
            <p:nvPr/>
          </p:nvSpPr>
          <p:spPr bwMode="auto">
            <a:xfrm>
              <a:off x="6930836" y="2457736"/>
              <a:ext cx="2281311" cy="2085739"/>
            </a:xfrm>
            <a:prstGeom prst="rect">
              <a:avLst/>
            </a:prstGeom>
            <a:noFill/>
            <a:ln w="12700">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5" name="Graphic 4">
              <a:extLst>
                <a:ext uri="{FF2B5EF4-FFF2-40B4-BE49-F238E27FC236}">
                  <a16:creationId xmlns:a16="http://schemas.microsoft.com/office/drawing/2014/main" id="{C6A5DBA3-9F49-4AA1-9D5E-4B931F02959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47482" y="2654809"/>
              <a:ext cx="1434655" cy="1434655"/>
            </a:xfrm>
            <a:prstGeom prst="rect">
              <a:avLst/>
            </a:prstGeom>
          </p:spPr>
        </p:pic>
        <p:sp>
          <p:nvSpPr>
            <p:cNvPr id="8" name="Rectangle 7">
              <a:extLst>
                <a:ext uri="{FF2B5EF4-FFF2-40B4-BE49-F238E27FC236}">
                  <a16:creationId xmlns:a16="http://schemas.microsoft.com/office/drawing/2014/main" id="{6F3DA4E7-B07B-4505-B8BA-AE3A134DB7CD}"/>
                </a:ext>
              </a:extLst>
            </p:cNvPr>
            <p:cNvSpPr/>
            <p:nvPr/>
          </p:nvSpPr>
          <p:spPr bwMode="auto">
            <a:xfrm>
              <a:off x="9524155" y="2457736"/>
              <a:ext cx="2281311" cy="2085739"/>
            </a:xfrm>
            <a:prstGeom prst="rect">
              <a:avLst/>
            </a:prstGeom>
            <a:noFill/>
            <a:ln w="12700">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TextBox 11">
              <a:extLst>
                <a:ext uri="{FF2B5EF4-FFF2-40B4-BE49-F238E27FC236}">
                  <a16:creationId xmlns:a16="http://schemas.microsoft.com/office/drawing/2014/main" id="{2952C73D-9F80-4909-A9E7-76991F723E96}"/>
                </a:ext>
              </a:extLst>
            </p:cNvPr>
            <p:cNvSpPr txBox="1"/>
            <p:nvPr/>
          </p:nvSpPr>
          <p:spPr>
            <a:xfrm>
              <a:off x="7354163" y="4035961"/>
              <a:ext cx="1590661" cy="363946"/>
            </a:xfrm>
            <a:prstGeom prst="rect">
              <a:avLst/>
            </a:prstGeom>
            <a:noFill/>
          </p:spPr>
          <p:txBody>
            <a:bodyPr wrap="square">
              <a:spAutoFit/>
            </a:bodyPr>
            <a:lstStyle/>
            <a:p>
              <a:r>
                <a:rPr lang="en-US" dirty="0">
                  <a:latin typeface="+mn-lt"/>
                </a:rPr>
                <a:t>Datacenter(s)</a:t>
              </a:r>
              <a:endParaRPr lang="en-US" dirty="0"/>
            </a:p>
          </p:txBody>
        </p:sp>
        <p:sp>
          <p:nvSpPr>
            <p:cNvPr id="11" name="TextBox 10">
              <a:extLst>
                <a:ext uri="{FF2B5EF4-FFF2-40B4-BE49-F238E27FC236}">
                  <a16:creationId xmlns:a16="http://schemas.microsoft.com/office/drawing/2014/main" id="{61B5942B-F1CB-418A-B4BD-DF8AD9E167D6}"/>
                </a:ext>
              </a:extLst>
            </p:cNvPr>
            <p:cNvSpPr txBox="1"/>
            <p:nvPr/>
          </p:nvSpPr>
          <p:spPr>
            <a:xfrm>
              <a:off x="9986527" y="4016759"/>
              <a:ext cx="1590661" cy="363946"/>
            </a:xfrm>
            <a:prstGeom prst="rect">
              <a:avLst/>
            </a:prstGeom>
            <a:noFill/>
          </p:spPr>
          <p:txBody>
            <a:bodyPr wrap="square">
              <a:spAutoFit/>
            </a:bodyPr>
            <a:lstStyle/>
            <a:p>
              <a:r>
                <a:rPr lang="en-US" dirty="0">
                  <a:latin typeface="+mn-lt"/>
                </a:rPr>
                <a:t>Datacenter(s)</a:t>
              </a:r>
              <a:endParaRPr lang="en-US" dirty="0"/>
            </a:p>
          </p:txBody>
        </p:sp>
        <p:sp>
          <p:nvSpPr>
            <p:cNvPr id="16" name="TextBox 15">
              <a:extLst>
                <a:ext uri="{FF2B5EF4-FFF2-40B4-BE49-F238E27FC236}">
                  <a16:creationId xmlns:a16="http://schemas.microsoft.com/office/drawing/2014/main" id="{9ECC0503-D82D-4A21-A581-D73113BBB52C}"/>
                </a:ext>
              </a:extLst>
            </p:cNvPr>
            <p:cNvSpPr txBox="1"/>
            <p:nvPr/>
          </p:nvSpPr>
          <p:spPr>
            <a:xfrm>
              <a:off x="6983735" y="2225477"/>
              <a:ext cx="988926" cy="363946"/>
            </a:xfrm>
            <a:prstGeom prst="rect">
              <a:avLst/>
            </a:prstGeom>
            <a:solidFill>
              <a:schemeClr val="bg1"/>
            </a:solidFill>
          </p:spPr>
          <p:txBody>
            <a:bodyPr wrap="square">
              <a:spAutoFit/>
            </a:bodyPr>
            <a:lstStyle/>
            <a:p>
              <a:r>
                <a:rPr lang="en-US" dirty="0">
                  <a:latin typeface="+mn-lt"/>
                </a:rPr>
                <a:t>Region</a:t>
              </a:r>
              <a:endParaRPr lang="en-US" dirty="0"/>
            </a:p>
          </p:txBody>
        </p:sp>
        <p:sp>
          <p:nvSpPr>
            <p:cNvPr id="15" name="TextBox 14">
              <a:extLst>
                <a:ext uri="{FF2B5EF4-FFF2-40B4-BE49-F238E27FC236}">
                  <a16:creationId xmlns:a16="http://schemas.microsoft.com/office/drawing/2014/main" id="{966975FC-7B24-4D54-A622-93991DBC9B3C}"/>
                </a:ext>
              </a:extLst>
            </p:cNvPr>
            <p:cNvSpPr txBox="1"/>
            <p:nvPr/>
          </p:nvSpPr>
          <p:spPr>
            <a:xfrm>
              <a:off x="9649348" y="2248148"/>
              <a:ext cx="988926" cy="363946"/>
            </a:xfrm>
            <a:prstGeom prst="rect">
              <a:avLst/>
            </a:prstGeom>
            <a:solidFill>
              <a:schemeClr val="bg1"/>
            </a:solidFill>
          </p:spPr>
          <p:txBody>
            <a:bodyPr wrap="square">
              <a:spAutoFit/>
            </a:bodyPr>
            <a:lstStyle/>
            <a:p>
              <a:r>
                <a:rPr lang="en-US" dirty="0">
                  <a:latin typeface="+mn-lt"/>
                </a:rPr>
                <a:t>Region</a:t>
              </a:r>
              <a:endParaRPr lang="en-US" dirty="0"/>
            </a:p>
          </p:txBody>
        </p:sp>
        <p:sp>
          <p:nvSpPr>
            <p:cNvPr id="20" name="Rectangle 19">
              <a:extLst>
                <a:ext uri="{FF2B5EF4-FFF2-40B4-BE49-F238E27FC236}">
                  <a16:creationId xmlns:a16="http://schemas.microsoft.com/office/drawing/2014/main" id="{76C17591-6C9B-4D06-9DF2-F2E7DCC10F96}"/>
                </a:ext>
              </a:extLst>
            </p:cNvPr>
            <p:cNvSpPr/>
            <p:nvPr/>
          </p:nvSpPr>
          <p:spPr bwMode="auto">
            <a:xfrm>
              <a:off x="6735785" y="2087850"/>
              <a:ext cx="5226985" cy="2620176"/>
            </a:xfrm>
            <a:prstGeom prst="rect">
              <a:avLst/>
            </a:prstGeom>
            <a:noFill/>
            <a:ln w="12700">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2" name="TextBox 21">
              <a:extLst>
                <a:ext uri="{FF2B5EF4-FFF2-40B4-BE49-F238E27FC236}">
                  <a16:creationId xmlns:a16="http://schemas.microsoft.com/office/drawing/2014/main" id="{ACF0E395-60F6-4E6D-BA66-91DC505311E7}"/>
                </a:ext>
              </a:extLst>
            </p:cNvPr>
            <p:cNvSpPr txBox="1"/>
            <p:nvPr/>
          </p:nvSpPr>
          <p:spPr>
            <a:xfrm>
              <a:off x="8607283" y="1861531"/>
              <a:ext cx="1483987" cy="363946"/>
            </a:xfrm>
            <a:prstGeom prst="rect">
              <a:avLst/>
            </a:prstGeom>
            <a:solidFill>
              <a:schemeClr val="bg1"/>
            </a:solidFill>
          </p:spPr>
          <p:txBody>
            <a:bodyPr wrap="square">
              <a:spAutoFit/>
            </a:bodyPr>
            <a:lstStyle/>
            <a:p>
              <a:r>
                <a:rPr lang="en-US" dirty="0">
                  <a:latin typeface="+mn-lt"/>
                </a:rPr>
                <a:t>Regional Pair</a:t>
              </a:r>
              <a:endParaRPr lang="en-US" dirty="0"/>
            </a:p>
          </p:txBody>
        </p:sp>
        <p:sp>
          <p:nvSpPr>
            <p:cNvPr id="24" name="Rectangle 23">
              <a:extLst>
                <a:ext uri="{FF2B5EF4-FFF2-40B4-BE49-F238E27FC236}">
                  <a16:creationId xmlns:a16="http://schemas.microsoft.com/office/drawing/2014/main" id="{C4364F9C-BD1B-465C-93AF-69A56EB2F7DC}"/>
                </a:ext>
              </a:extLst>
            </p:cNvPr>
            <p:cNvSpPr/>
            <p:nvPr/>
          </p:nvSpPr>
          <p:spPr bwMode="auto">
            <a:xfrm>
              <a:off x="6578481" y="1609027"/>
              <a:ext cx="5550544" cy="3280368"/>
            </a:xfrm>
            <a:prstGeom prst="rect">
              <a:avLst/>
            </a:prstGeom>
            <a:noFill/>
            <a:ln w="12700">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TextBox 25">
              <a:extLst>
                <a:ext uri="{FF2B5EF4-FFF2-40B4-BE49-F238E27FC236}">
                  <a16:creationId xmlns:a16="http://schemas.microsoft.com/office/drawing/2014/main" id="{86C25C4E-6487-4598-9319-61721B1541D9}"/>
                </a:ext>
              </a:extLst>
            </p:cNvPr>
            <p:cNvSpPr txBox="1"/>
            <p:nvPr/>
          </p:nvSpPr>
          <p:spPr>
            <a:xfrm>
              <a:off x="8682853" y="1419190"/>
              <a:ext cx="1340200" cy="363946"/>
            </a:xfrm>
            <a:prstGeom prst="rect">
              <a:avLst/>
            </a:prstGeom>
            <a:solidFill>
              <a:schemeClr val="bg1"/>
            </a:solidFill>
          </p:spPr>
          <p:txBody>
            <a:bodyPr wrap="square">
              <a:spAutoFit/>
            </a:bodyPr>
            <a:lstStyle/>
            <a:p>
              <a:r>
                <a:rPr lang="en-US" dirty="0"/>
                <a:t>Geography</a:t>
              </a:r>
            </a:p>
          </p:txBody>
        </p:sp>
      </p:grpSp>
      <p:sp>
        <p:nvSpPr>
          <p:cNvPr id="29" name="TextBox 28">
            <a:extLst>
              <a:ext uri="{FF2B5EF4-FFF2-40B4-BE49-F238E27FC236}">
                <a16:creationId xmlns:a16="http://schemas.microsoft.com/office/drawing/2014/main" id="{3E09AD0B-3D48-428D-A929-653F5CB3B183}"/>
              </a:ext>
            </a:extLst>
          </p:cNvPr>
          <p:cNvSpPr txBox="1"/>
          <p:nvPr/>
        </p:nvSpPr>
        <p:spPr>
          <a:xfrm>
            <a:off x="6356450" y="5412471"/>
            <a:ext cx="4068157" cy="830997"/>
          </a:xfrm>
          <a:prstGeom prst="rect">
            <a:avLst/>
          </a:prstGeom>
          <a:noFill/>
        </p:spPr>
        <p:txBody>
          <a:bodyPr wrap="square">
            <a:spAutoFit/>
          </a:bodyPr>
          <a:lstStyle/>
          <a:p>
            <a:pPr lvl="1" algn="ctr"/>
            <a:r>
              <a:rPr lang="en-US" sz="2400" dirty="0"/>
              <a:t>Facilitates compliance with data location laws</a:t>
            </a:r>
            <a:endParaRPr lang="en-US" sz="1600" dirty="0"/>
          </a:p>
        </p:txBody>
      </p:sp>
      <p:sp>
        <p:nvSpPr>
          <p:cNvPr id="13" name="Rectangle 12">
            <a:extLst>
              <a:ext uri="{FF2B5EF4-FFF2-40B4-BE49-F238E27FC236}">
                <a16:creationId xmlns:a16="http://schemas.microsoft.com/office/drawing/2014/main" id="{66CE2BA6-038E-4877-8045-F7517BCE891B}"/>
              </a:ext>
              <a:ext uri="{C183D7F6-B498-43B3-948B-1728B52AA6E4}">
                <adec:decorative xmlns:adec="http://schemas.microsoft.com/office/drawing/2017/decorative" val="1"/>
              </a:ext>
            </a:extLst>
          </p:cNvPr>
          <p:cNvSpPr/>
          <p:nvPr/>
        </p:nvSpPr>
        <p:spPr bwMode="auto">
          <a:xfrm>
            <a:off x="5262466" y="1181342"/>
            <a:ext cx="6606074" cy="5178315"/>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0303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cs typeface="Segoe UI"/>
              </a:rPr>
              <a:t>Azure Key Vault</a:t>
            </a:r>
          </a:p>
        </p:txBody>
      </p:sp>
      <p:sp>
        <p:nvSpPr>
          <p:cNvPr id="6" name="Text Placeholder 5"/>
          <p:cNvSpPr>
            <a:spLocks noGrp="1"/>
          </p:cNvSpPr>
          <p:nvPr>
            <p:ph type="body" sz="quarter" idx="4294967295"/>
          </p:nvPr>
        </p:nvSpPr>
        <p:spPr>
          <a:xfrm>
            <a:off x="4586287" y="511078"/>
            <a:ext cx="5972175" cy="5665788"/>
          </a:xfrm>
        </p:spPr>
        <p:txBody>
          <a:bodyPr vert="horz" wrap="square" lIns="0" tIns="0" rIns="0" bIns="0" rtlCol="0" anchor="t">
            <a:spAutoFit/>
          </a:bodyPr>
          <a:lstStyle/>
          <a:p>
            <a:pPr marL="0" indent="0">
              <a:spcAft>
                <a:spcPts val="1800"/>
              </a:spcAft>
              <a:buNone/>
            </a:pPr>
            <a:r>
              <a:rPr lang="en-AU" dirty="0">
                <a:latin typeface="+mn-lt"/>
                <a:cs typeface="Segoe UI Semilight"/>
              </a:rPr>
              <a:t>Azure Key Vault Features</a:t>
            </a:r>
            <a:endParaRPr lang="bs-Latn-BA" dirty="0">
              <a:latin typeface="+mn-lt"/>
            </a:endParaRPr>
          </a:p>
          <a:p>
            <a:pPr marL="0" indent="0">
              <a:spcAft>
                <a:spcPts val="1800"/>
              </a:spcAft>
              <a:buNone/>
            </a:pPr>
            <a:r>
              <a:rPr lang="en-AU" dirty="0">
                <a:latin typeface="+mn-lt"/>
                <a:cs typeface="Segoe UI Semilight"/>
              </a:rPr>
              <a:t>Key Vault Access</a:t>
            </a:r>
            <a:endParaRPr lang="bs-Latn-BA" dirty="0">
              <a:latin typeface="+mn-lt"/>
            </a:endParaRPr>
          </a:p>
          <a:p>
            <a:pPr marL="0" indent="0">
              <a:spcAft>
                <a:spcPts val="1800"/>
              </a:spcAft>
              <a:buNone/>
            </a:pPr>
            <a:r>
              <a:rPr lang="en-AU" dirty="0">
                <a:latin typeface="+mn-lt"/>
                <a:cs typeface="Segoe UI Semilight"/>
              </a:rPr>
              <a:t>Key Vault Example</a:t>
            </a:r>
            <a:endParaRPr lang="en-AU" dirty="0">
              <a:latin typeface="+mn-lt"/>
            </a:endParaRPr>
          </a:p>
          <a:p>
            <a:pPr marL="0" indent="0">
              <a:spcAft>
                <a:spcPts val="1800"/>
              </a:spcAft>
              <a:buNone/>
            </a:pPr>
            <a:r>
              <a:rPr lang="en-AU" dirty="0">
                <a:latin typeface="+mn-lt"/>
                <a:cs typeface="Segoe UI Semilight"/>
              </a:rPr>
              <a:t>Key Vault Certificates</a:t>
            </a:r>
          </a:p>
          <a:p>
            <a:pPr marL="0" indent="0">
              <a:spcAft>
                <a:spcPts val="1800"/>
              </a:spcAft>
              <a:buNone/>
            </a:pPr>
            <a:r>
              <a:rPr lang="en-AU" dirty="0">
                <a:latin typeface="+mn-lt"/>
                <a:cs typeface="Segoe UI Semilight"/>
              </a:rPr>
              <a:t>Key Vault Keys</a:t>
            </a:r>
            <a:endParaRPr lang="en-AU" dirty="0">
              <a:latin typeface="+mn-lt"/>
            </a:endParaRPr>
          </a:p>
          <a:p>
            <a:pPr marL="0" indent="0">
              <a:spcAft>
                <a:spcPts val="1800"/>
              </a:spcAft>
              <a:buNone/>
            </a:pPr>
            <a:r>
              <a:rPr lang="en-AU" dirty="0">
                <a:latin typeface="+mn-lt"/>
                <a:cs typeface="Segoe UI Semilight"/>
              </a:rPr>
              <a:t>Customer Managed Keys</a:t>
            </a:r>
            <a:endParaRPr lang="en-AU" dirty="0">
              <a:latin typeface="+mn-lt"/>
            </a:endParaRPr>
          </a:p>
          <a:p>
            <a:pPr marL="0" indent="0">
              <a:spcAft>
                <a:spcPts val="1800"/>
              </a:spcAft>
              <a:buNone/>
            </a:pPr>
            <a:r>
              <a:rPr lang="en-AU" dirty="0">
                <a:solidFill>
                  <a:schemeClr val="tx1"/>
                </a:solidFill>
                <a:latin typeface="+mn-lt"/>
                <a:cs typeface="Segoe UI"/>
              </a:rPr>
              <a:t>Key Vault Secrets</a:t>
            </a:r>
          </a:p>
          <a:p>
            <a:pPr marL="0" indent="0">
              <a:spcAft>
                <a:spcPts val="1800"/>
              </a:spcAft>
              <a:buNone/>
            </a:pPr>
            <a:r>
              <a:rPr lang="en-AU" dirty="0">
                <a:solidFill>
                  <a:schemeClr val="tx1"/>
                </a:solidFill>
                <a:latin typeface="+mn-lt"/>
                <a:cs typeface="Segoe UI"/>
              </a:rPr>
              <a:t>Key Rotation</a:t>
            </a:r>
            <a:endParaRPr lang="en-AU" dirty="0">
              <a:solidFill>
                <a:schemeClr val="tx1"/>
              </a:solidFill>
              <a:latin typeface="+mn-lt"/>
              <a:cs typeface="Segoe UI Semilight"/>
            </a:endParaRPr>
          </a:p>
        </p:txBody>
      </p:sp>
      <p:grpSp>
        <p:nvGrpSpPr>
          <p:cNvPr id="42" name="Group 41">
            <a:extLst>
              <a:ext uri="{FF2B5EF4-FFF2-40B4-BE49-F238E27FC236}">
                <a16:creationId xmlns:a16="http://schemas.microsoft.com/office/drawing/2014/main" id="{BB75A40A-B00B-4D04-A540-C3FF9EBD4E3E}"/>
              </a:ext>
              <a:ext uri="{C183D7F6-B498-43B3-948B-1728B52AA6E4}">
                <adec:decorative xmlns:adec="http://schemas.microsoft.com/office/drawing/2017/decorative" val="1"/>
              </a:ext>
            </a:extLst>
          </p:cNvPr>
          <p:cNvGrpSpPr/>
          <p:nvPr/>
        </p:nvGrpSpPr>
        <p:grpSpPr>
          <a:xfrm>
            <a:off x="3641446" y="412328"/>
            <a:ext cx="777881" cy="5764538"/>
            <a:chOff x="3641446" y="412327"/>
            <a:chExt cx="777881" cy="6053179"/>
          </a:xfrm>
        </p:grpSpPr>
        <p:pic>
          <p:nvPicPr>
            <p:cNvPr id="2" name="Picture 1">
              <a:extLst>
                <a:ext uri="{FF2B5EF4-FFF2-40B4-BE49-F238E27FC236}">
                  <a16:creationId xmlns:a16="http://schemas.microsoft.com/office/drawing/2014/main" id="{13EA8790-EC74-43F1-89A7-6754E37B57A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41446" y="412327"/>
              <a:ext cx="700088" cy="1423987"/>
            </a:xfrm>
            <a:prstGeom prst="rect">
              <a:avLst/>
            </a:prstGeom>
          </p:spPr>
        </p:pic>
        <p:pic>
          <p:nvPicPr>
            <p:cNvPr id="3" name="Picture 2">
              <a:extLst>
                <a:ext uri="{FF2B5EF4-FFF2-40B4-BE49-F238E27FC236}">
                  <a16:creationId xmlns:a16="http://schemas.microsoft.com/office/drawing/2014/main" id="{FB7BD0D2-D45B-40F0-8599-2BF57ED272C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819210" y="534929"/>
              <a:ext cx="376417" cy="403457"/>
            </a:xfrm>
            <a:prstGeom prst="rect">
              <a:avLst/>
            </a:prstGeom>
          </p:spPr>
        </p:pic>
        <p:pic>
          <p:nvPicPr>
            <p:cNvPr id="5" name="Picture 5">
              <a:extLst>
                <a:ext uri="{FF2B5EF4-FFF2-40B4-BE49-F238E27FC236}">
                  <a16:creationId xmlns:a16="http://schemas.microsoft.com/office/drawing/2014/main" id="{5A1215BE-8DB5-452D-A7C5-895AC2C88A5F}"/>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7344" y="1295616"/>
              <a:ext cx="418096" cy="41809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1617555B-CC68-4B4B-9AD4-AE83E409818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75436" y="1958916"/>
              <a:ext cx="700088" cy="1423987"/>
            </a:xfrm>
            <a:prstGeom prst="rect">
              <a:avLst/>
            </a:prstGeom>
          </p:spPr>
        </p:pic>
        <p:pic>
          <p:nvPicPr>
            <p:cNvPr id="15" name="Picture 14">
              <a:extLst>
                <a:ext uri="{FF2B5EF4-FFF2-40B4-BE49-F238E27FC236}">
                  <a16:creationId xmlns:a16="http://schemas.microsoft.com/office/drawing/2014/main" id="{AF69F203-4E4E-4632-98F4-F50DD186F31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85249" y="3494930"/>
              <a:ext cx="700088" cy="1423987"/>
            </a:xfrm>
            <a:prstGeom prst="rect">
              <a:avLst/>
            </a:prstGeom>
          </p:spPr>
        </p:pic>
        <p:pic>
          <p:nvPicPr>
            <p:cNvPr id="23" name="Picture 22">
              <a:extLst>
                <a:ext uri="{FF2B5EF4-FFF2-40B4-BE49-F238E27FC236}">
                  <a16:creationId xmlns:a16="http://schemas.microsoft.com/office/drawing/2014/main" id="{287BED1E-1B9F-4B92-AEDB-7BEA45BD16A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719239" y="5041519"/>
              <a:ext cx="700088" cy="1423987"/>
            </a:xfrm>
            <a:prstGeom prst="rect">
              <a:avLst/>
            </a:prstGeom>
          </p:spPr>
        </p:pic>
        <p:pic>
          <p:nvPicPr>
            <p:cNvPr id="29" name="Picture 28">
              <a:extLst>
                <a:ext uri="{FF2B5EF4-FFF2-40B4-BE49-F238E27FC236}">
                  <a16:creationId xmlns:a16="http://schemas.microsoft.com/office/drawing/2014/main" id="{545AC8C2-E197-4151-947E-23A6D53CA49C}"/>
                </a:ext>
              </a:extLst>
            </p:cNvPr>
            <p:cNvPicPr>
              <a:picLocks noChangeAspect="1"/>
            </p:cNvPicPr>
            <p:nvPr/>
          </p:nvPicPr>
          <p:blipFill>
            <a:blip r:embed="rId6"/>
            <a:srcRect/>
            <a:stretch/>
          </p:blipFill>
          <p:spPr>
            <a:xfrm>
              <a:off x="3836410" y="3617786"/>
              <a:ext cx="378139" cy="378139"/>
            </a:xfrm>
            <a:prstGeom prst="rect">
              <a:avLst/>
            </a:prstGeom>
          </p:spPr>
        </p:pic>
        <p:pic>
          <p:nvPicPr>
            <p:cNvPr id="31" name="Picture 30">
              <a:extLst>
                <a:ext uri="{FF2B5EF4-FFF2-40B4-BE49-F238E27FC236}">
                  <a16:creationId xmlns:a16="http://schemas.microsoft.com/office/drawing/2014/main" id="{761D888D-4717-4F40-84B7-A072C8E5A076}"/>
                </a:ext>
              </a:extLst>
            </p:cNvPr>
            <p:cNvPicPr>
              <a:picLocks noChangeAspect="1"/>
            </p:cNvPicPr>
            <p:nvPr/>
          </p:nvPicPr>
          <p:blipFill>
            <a:blip r:embed="rId7"/>
            <a:srcRect/>
            <a:stretch/>
          </p:blipFill>
          <p:spPr>
            <a:xfrm>
              <a:off x="3874216" y="5158317"/>
              <a:ext cx="378139" cy="378139"/>
            </a:xfrm>
            <a:prstGeom prst="rect">
              <a:avLst/>
            </a:prstGeom>
          </p:spPr>
        </p:pic>
        <p:pic>
          <p:nvPicPr>
            <p:cNvPr id="33" name="Picture 32">
              <a:extLst>
                <a:ext uri="{FF2B5EF4-FFF2-40B4-BE49-F238E27FC236}">
                  <a16:creationId xmlns:a16="http://schemas.microsoft.com/office/drawing/2014/main" id="{251C03B9-A6A5-48D9-841E-5E190CB1B740}"/>
                </a:ext>
              </a:extLst>
            </p:cNvPr>
            <p:cNvPicPr>
              <a:picLocks noChangeAspect="1"/>
            </p:cNvPicPr>
            <p:nvPr/>
          </p:nvPicPr>
          <p:blipFill>
            <a:blip r:embed="rId8"/>
            <a:srcRect/>
            <a:stretch/>
          </p:blipFill>
          <p:spPr>
            <a:xfrm>
              <a:off x="3859900" y="4396402"/>
              <a:ext cx="378139" cy="378139"/>
            </a:xfrm>
            <a:prstGeom prst="rect">
              <a:avLst/>
            </a:prstGeom>
          </p:spPr>
        </p:pic>
        <p:pic>
          <p:nvPicPr>
            <p:cNvPr id="37" name="Picture 36">
              <a:extLst>
                <a:ext uri="{FF2B5EF4-FFF2-40B4-BE49-F238E27FC236}">
                  <a16:creationId xmlns:a16="http://schemas.microsoft.com/office/drawing/2014/main" id="{41A55833-EF9A-47DB-B998-28C0038B087F}"/>
                </a:ext>
              </a:extLst>
            </p:cNvPr>
            <p:cNvPicPr>
              <a:picLocks noChangeAspect="1"/>
            </p:cNvPicPr>
            <p:nvPr/>
          </p:nvPicPr>
          <p:blipFill>
            <a:blip r:embed="rId9"/>
            <a:srcRect/>
            <a:stretch/>
          </p:blipFill>
          <p:spPr>
            <a:xfrm>
              <a:off x="3831772" y="2070943"/>
              <a:ext cx="373668" cy="373668"/>
            </a:xfrm>
            <a:prstGeom prst="rect">
              <a:avLst/>
            </a:prstGeom>
          </p:spPr>
        </p:pic>
        <p:pic>
          <p:nvPicPr>
            <p:cNvPr id="39" name="Picture 3">
              <a:extLst>
                <a:ext uri="{FF2B5EF4-FFF2-40B4-BE49-F238E27FC236}">
                  <a16:creationId xmlns:a16="http://schemas.microsoft.com/office/drawing/2014/main" id="{5B3BE6F2-BD80-4968-88E3-3BE74779B9C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09428" y="5953656"/>
              <a:ext cx="305121" cy="298186"/>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a:extLst>
                <a:ext uri="{FF2B5EF4-FFF2-40B4-BE49-F238E27FC236}">
                  <a16:creationId xmlns:a16="http://schemas.microsoft.com/office/drawing/2014/main" id="{14729DD1-76C1-46CF-9823-9871E9F43CE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76386" y="2902857"/>
              <a:ext cx="298186" cy="3051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Group 17">
            <a:extLst>
              <a:ext uri="{FF2B5EF4-FFF2-40B4-BE49-F238E27FC236}">
                <a16:creationId xmlns:a16="http://schemas.microsoft.com/office/drawing/2014/main" id="{87D473A5-F536-4C93-A75B-EC2601B87209}"/>
              </a:ext>
              <a:ext uri="{C183D7F6-B498-43B3-948B-1728B52AA6E4}">
                <adec:decorative xmlns:adec="http://schemas.microsoft.com/office/drawing/2017/decorative" val="1"/>
              </a:ext>
            </a:extLst>
          </p:cNvPr>
          <p:cNvGrpSpPr/>
          <p:nvPr/>
        </p:nvGrpSpPr>
        <p:grpSpPr>
          <a:xfrm>
            <a:off x="4497870" y="1092907"/>
            <a:ext cx="5015823" cy="2887422"/>
            <a:chOff x="4621473" y="1048466"/>
            <a:chExt cx="7486017" cy="2740192"/>
          </a:xfrm>
        </p:grpSpPr>
        <p:cxnSp>
          <p:nvCxnSpPr>
            <p:cNvPr id="19" name="Straight Connector 18">
              <a:extLst>
                <a:ext uri="{FF2B5EF4-FFF2-40B4-BE49-F238E27FC236}">
                  <a16:creationId xmlns:a16="http://schemas.microsoft.com/office/drawing/2014/main" id="{CFE81F1D-4766-4394-9357-94DC4A47DF74}"/>
                </a:ext>
              </a:extLst>
            </p:cNvPr>
            <p:cNvCxnSpPr>
              <a:cxnSpLocks/>
            </p:cNvCxnSpPr>
            <p:nvPr/>
          </p:nvCxnSpPr>
          <p:spPr>
            <a:xfrm>
              <a:off x="4621473" y="1048466"/>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F11FBD2-00A7-4EAA-9AF9-F2306A3073CF}"/>
                </a:ext>
              </a:extLst>
            </p:cNvPr>
            <p:cNvCxnSpPr>
              <a:cxnSpLocks/>
            </p:cNvCxnSpPr>
            <p:nvPr/>
          </p:nvCxnSpPr>
          <p:spPr>
            <a:xfrm>
              <a:off x="4621473" y="1743289"/>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E255E0A-7E8E-4B38-BD49-36B855B872B9}"/>
                </a:ext>
              </a:extLst>
            </p:cNvPr>
            <p:cNvCxnSpPr>
              <a:cxnSpLocks/>
            </p:cNvCxnSpPr>
            <p:nvPr/>
          </p:nvCxnSpPr>
          <p:spPr>
            <a:xfrm>
              <a:off x="4621474" y="2436610"/>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BE5E59A-1CFE-4C49-B261-EA4797FF9EBB}"/>
                </a:ext>
              </a:extLst>
            </p:cNvPr>
            <p:cNvCxnSpPr>
              <a:cxnSpLocks/>
            </p:cNvCxnSpPr>
            <p:nvPr/>
          </p:nvCxnSpPr>
          <p:spPr>
            <a:xfrm>
              <a:off x="4621475" y="31028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50D15E2-95FE-41AB-AEFE-8E7B17006C94}"/>
                </a:ext>
              </a:extLst>
            </p:cNvPr>
            <p:cNvCxnSpPr>
              <a:cxnSpLocks/>
            </p:cNvCxnSpPr>
            <p:nvPr/>
          </p:nvCxnSpPr>
          <p:spPr>
            <a:xfrm>
              <a:off x="4621473" y="37886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87D473A5-F536-4C93-A75B-EC2601B87209}"/>
              </a:ext>
              <a:ext uri="{C183D7F6-B498-43B3-948B-1728B52AA6E4}">
                <adec:decorative xmlns:adec="http://schemas.microsoft.com/office/drawing/2017/decorative" val="1"/>
              </a:ext>
            </a:extLst>
          </p:cNvPr>
          <p:cNvGrpSpPr/>
          <p:nvPr/>
        </p:nvGrpSpPr>
        <p:grpSpPr>
          <a:xfrm>
            <a:off x="4557999" y="4740287"/>
            <a:ext cx="5015821" cy="842932"/>
            <a:chOff x="4621473" y="1048466"/>
            <a:chExt cx="7486015" cy="694823"/>
          </a:xfrm>
        </p:grpSpPr>
        <p:cxnSp>
          <p:nvCxnSpPr>
            <p:cNvPr id="26" name="Straight Connector 25">
              <a:extLst>
                <a:ext uri="{FF2B5EF4-FFF2-40B4-BE49-F238E27FC236}">
                  <a16:creationId xmlns:a16="http://schemas.microsoft.com/office/drawing/2014/main" id="{CFE81F1D-4766-4394-9357-94DC4A47DF74}"/>
                </a:ext>
              </a:extLst>
            </p:cNvPr>
            <p:cNvCxnSpPr>
              <a:cxnSpLocks/>
            </p:cNvCxnSpPr>
            <p:nvPr/>
          </p:nvCxnSpPr>
          <p:spPr>
            <a:xfrm>
              <a:off x="4621473" y="1048466"/>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F11FBD2-00A7-4EAA-9AF9-F2306A3073CF}"/>
                </a:ext>
              </a:extLst>
            </p:cNvPr>
            <p:cNvCxnSpPr>
              <a:cxnSpLocks/>
            </p:cNvCxnSpPr>
            <p:nvPr/>
          </p:nvCxnSpPr>
          <p:spPr>
            <a:xfrm>
              <a:off x="4621473" y="1743289"/>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41926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7CDD2-5621-40F1-8BE4-2B042F8B5AE3}"/>
              </a:ext>
            </a:extLst>
          </p:cNvPr>
          <p:cNvSpPr>
            <a:spLocks noGrp="1"/>
          </p:cNvSpPr>
          <p:nvPr>
            <p:ph type="title"/>
          </p:nvPr>
        </p:nvSpPr>
        <p:spPr/>
        <p:txBody>
          <a:bodyPr/>
          <a:lstStyle/>
          <a:p>
            <a:r>
              <a:rPr lang="en-US" dirty="0"/>
              <a:t>Azure Storage Access</a:t>
            </a:r>
          </a:p>
        </p:txBody>
      </p:sp>
      <p:sp>
        <p:nvSpPr>
          <p:cNvPr id="3" name="Text Placeholder 3">
            <a:extLst>
              <a:ext uri="{FF2B5EF4-FFF2-40B4-BE49-F238E27FC236}">
                <a16:creationId xmlns:a16="http://schemas.microsoft.com/office/drawing/2014/main" id="{C1187CD0-819C-41C8-BAED-AFDFF1275B81}"/>
              </a:ext>
            </a:extLst>
          </p:cNvPr>
          <p:cNvSpPr txBox="1">
            <a:spLocks/>
          </p:cNvSpPr>
          <p:nvPr/>
        </p:nvSpPr>
        <p:spPr>
          <a:xfrm>
            <a:off x="0" y="1069869"/>
            <a:ext cx="12192000" cy="914400"/>
          </a:xfrm>
          <a:prstGeom prst="rect">
            <a:avLst/>
          </a:prstGeom>
          <a:solidFill>
            <a:schemeClr val="accent1">
              <a:lumMod val="50000"/>
            </a:schemeClr>
          </a:solidFill>
        </p:spPr>
        <p:style>
          <a:lnRef idx="0">
            <a:scrgbClr r="0" g="0" b="0"/>
          </a:lnRef>
          <a:fillRef idx="0">
            <a:scrgbClr r="0" g="0" b="0"/>
          </a:fillRef>
          <a:effectRef idx="0">
            <a:scrgbClr r="0" g="0" b="0"/>
          </a:effectRef>
          <a:fontRef idx="major"/>
        </p:style>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0" algn="l" defTabSz="9318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dirty="0">
                <a:ln>
                  <a:noFill/>
                </a:ln>
                <a:solidFill>
                  <a:srgbClr val="FFFFFF"/>
                </a:solidFill>
                <a:effectLst/>
                <a:uLnTx/>
                <a:uFillTx/>
                <a:latin typeface="Segoe UI"/>
                <a:ea typeface="+mn-ea"/>
                <a:cs typeface="+mn-cs"/>
              </a:rPr>
              <a:t>Every storage request must be authorized. There are various authorization methods, including anonymous. </a:t>
            </a:r>
          </a:p>
        </p:txBody>
      </p:sp>
      <p:sp>
        <p:nvSpPr>
          <p:cNvPr id="6" name="Rectangle 5">
            <a:extLst>
              <a:ext uri="{FF2B5EF4-FFF2-40B4-BE49-F238E27FC236}">
                <a16:creationId xmlns:a16="http://schemas.microsoft.com/office/drawing/2014/main" id="{F0079B98-B870-4F2A-B4DB-D5A313B751C0}"/>
              </a:ext>
              <a:ext uri="{C183D7F6-B498-43B3-948B-1728B52AA6E4}">
                <adec:decorative xmlns:adec="http://schemas.microsoft.com/office/drawing/2017/decorative" val="1"/>
              </a:ext>
            </a:extLst>
          </p:cNvPr>
          <p:cNvSpPr/>
          <p:nvPr/>
        </p:nvSpPr>
        <p:spPr bwMode="auto">
          <a:xfrm>
            <a:off x="76840" y="2297526"/>
            <a:ext cx="11979409" cy="4203166"/>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5" name="Table 6">
            <a:extLst>
              <a:ext uri="{FF2B5EF4-FFF2-40B4-BE49-F238E27FC236}">
                <a16:creationId xmlns:a16="http://schemas.microsoft.com/office/drawing/2014/main" id="{28AE5818-DE3B-40EF-90D3-6FD5C276D173}"/>
              </a:ext>
            </a:extLst>
          </p:cNvPr>
          <p:cNvGraphicFramePr>
            <a:graphicFrameLocks noGrp="1" noChangeAspect="1"/>
          </p:cNvGraphicFramePr>
          <p:nvPr/>
        </p:nvGraphicFramePr>
        <p:xfrm>
          <a:off x="145996" y="2372418"/>
          <a:ext cx="11841096" cy="4053381"/>
        </p:xfrm>
        <a:graphic>
          <a:graphicData uri="http://schemas.openxmlformats.org/drawingml/2006/table">
            <a:tbl>
              <a:tblPr firstRow="1" bandRow="1">
                <a:tableStyleId>{5C22544A-7EE6-4342-B048-85BDC9FD1C3A}</a:tableStyleId>
              </a:tblPr>
              <a:tblGrid>
                <a:gridCol w="1973516">
                  <a:extLst>
                    <a:ext uri="{9D8B030D-6E8A-4147-A177-3AD203B41FA5}">
                      <a16:colId xmlns:a16="http://schemas.microsoft.com/office/drawing/2014/main" val="1973951891"/>
                    </a:ext>
                  </a:extLst>
                </a:gridCol>
                <a:gridCol w="1973516">
                  <a:extLst>
                    <a:ext uri="{9D8B030D-6E8A-4147-A177-3AD203B41FA5}">
                      <a16:colId xmlns:a16="http://schemas.microsoft.com/office/drawing/2014/main" val="4276855341"/>
                    </a:ext>
                  </a:extLst>
                </a:gridCol>
                <a:gridCol w="1973516">
                  <a:extLst>
                    <a:ext uri="{9D8B030D-6E8A-4147-A177-3AD203B41FA5}">
                      <a16:colId xmlns:a16="http://schemas.microsoft.com/office/drawing/2014/main" val="2446718142"/>
                    </a:ext>
                  </a:extLst>
                </a:gridCol>
                <a:gridCol w="1973516">
                  <a:extLst>
                    <a:ext uri="{9D8B030D-6E8A-4147-A177-3AD203B41FA5}">
                      <a16:colId xmlns:a16="http://schemas.microsoft.com/office/drawing/2014/main" val="1879715385"/>
                    </a:ext>
                  </a:extLst>
                </a:gridCol>
                <a:gridCol w="1973516">
                  <a:extLst>
                    <a:ext uri="{9D8B030D-6E8A-4147-A177-3AD203B41FA5}">
                      <a16:colId xmlns:a16="http://schemas.microsoft.com/office/drawing/2014/main" val="2898339470"/>
                    </a:ext>
                  </a:extLst>
                </a:gridCol>
                <a:gridCol w="1973516">
                  <a:extLst>
                    <a:ext uri="{9D8B030D-6E8A-4147-A177-3AD203B41FA5}">
                      <a16:colId xmlns:a16="http://schemas.microsoft.com/office/drawing/2014/main" val="2467716477"/>
                    </a:ext>
                  </a:extLst>
                </a:gridCol>
              </a:tblGrid>
              <a:tr h="887453">
                <a:tc>
                  <a:txBody>
                    <a:bodyPr/>
                    <a:lstStyle/>
                    <a:p>
                      <a:pPr algn="l"/>
                      <a:r>
                        <a:rPr lang="en-US" sz="1800" b="0" dirty="0"/>
                        <a:t>Azure artifact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l"/>
                      <a:r>
                        <a:rPr lang="en-US" sz="1800" b="0" i="0" kern="1200" dirty="0">
                          <a:solidFill>
                            <a:schemeClr val="lt1"/>
                          </a:solidFill>
                          <a:effectLst/>
                          <a:latin typeface="+mn-lt"/>
                          <a:ea typeface="+mn-ea"/>
                          <a:cs typeface="+mn-cs"/>
                        </a:rPr>
                        <a:t>Shared Key (storage account key)</a:t>
                      </a:r>
                      <a:endParaRPr lang="en-US" sz="18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l"/>
                      <a:r>
                        <a:rPr lang="en-US" sz="1800" b="0" i="0" kern="1200" dirty="0">
                          <a:solidFill>
                            <a:schemeClr val="lt1"/>
                          </a:solidFill>
                          <a:effectLst/>
                          <a:latin typeface="+mn-lt"/>
                          <a:ea typeface="+mn-ea"/>
                          <a:cs typeface="+mn-cs"/>
                        </a:rPr>
                        <a:t>Shared access signature (SAS)</a:t>
                      </a:r>
                      <a:endParaRPr lang="en-US" sz="18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l"/>
                      <a:r>
                        <a:rPr lang="en-US" sz="1800" b="0" i="0" kern="1200" dirty="0">
                          <a:solidFill>
                            <a:schemeClr val="lt1"/>
                          </a:solidFill>
                          <a:effectLst/>
                          <a:latin typeface="+mn-lt"/>
                          <a:ea typeface="+mn-ea"/>
                          <a:cs typeface="+mn-cs"/>
                        </a:rPr>
                        <a:t>Azure Active Directory (Azure AD)</a:t>
                      </a:r>
                      <a:endParaRPr lang="en-US" sz="18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l"/>
                      <a:r>
                        <a:rPr lang="en-US" sz="1800" b="0" i="0" kern="1200" dirty="0">
                          <a:solidFill>
                            <a:schemeClr val="lt1"/>
                          </a:solidFill>
                          <a:effectLst/>
                          <a:latin typeface="+mn-lt"/>
                          <a:ea typeface="+mn-ea"/>
                          <a:cs typeface="+mn-cs"/>
                        </a:rPr>
                        <a:t>On-premises Active Directory Domain Services</a:t>
                      </a:r>
                      <a:endParaRPr lang="en-US" sz="18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l"/>
                      <a:r>
                        <a:rPr lang="en-US" sz="1800" b="0" i="0" kern="1200" dirty="0">
                          <a:solidFill>
                            <a:schemeClr val="lt1"/>
                          </a:solidFill>
                          <a:effectLst/>
                          <a:latin typeface="+mn-lt"/>
                          <a:ea typeface="+mn-ea"/>
                          <a:cs typeface="+mn-cs"/>
                        </a:rPr>
                        <a:t>Anonymous public read access</a:t>
                      </a:r>
                      <a:endParaRPr lang="en-US" sz="18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1906095409"/>
                  </a:ext>
                </a:extLst>
              </a:tr>
              <a:tr h="497145">
                <a:tc>
                  <a:txBody>
                    <a:bodyPr/>
                    <a:lstStyle/>
                    <a:p>
                      <a:pPr algn="l"/>
                      <a:r>
                        <a:rPr lang="en-US" sz="1600" dirty="0"/>
                        <a:t>Azure Blobs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dirty="0"/>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600" dirty="0"/>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600" dirty="0"/>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dirty="0"/>
                        <a:t>Not 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600" dirty="0"/>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6968339"/>
                  </a:ext>
                </a:extLst>
              </a:tr>
              <a:tr h="1150401">
                <a:tc>
                  <a:txBody>
                    <a:bodyPr/>
                    <a:lstStyle/>
                    <a:p>
                      <a:pPr algn="l"/>
                      <a:r>
                        <a:rPr lang="en-US" sz="1600" b="0" i="0" kern="1200" dirty="0">
                          <a:solidFill>
                            <a:schemeClr val="dk1"/>
                          </a:solidFill>
                          <a:effectLst/>
                          <a:latin typeface="+mn-lt"/>
                          <a:ea typeface="+mn-ea"/>
                          <a:cs typeface="+mn-cs"/>
                        </a:rPr>
                        <a:t>Azure Files (SMB)</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600" dirty="0"/>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600" dirty="0"/>
                        <a:t>Not 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dirty="0"/>
                        <a:t>Supported, only with AAD Domain Services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dirty="0"/>
                        <a:t>Supported, credentials must be synced to Azure AD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600" dirty="0"/>
                        <a:t>Not 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65745209"/>
                  </a:ext>
                </a:extLst>
              </a:tr>
              <a:tr h="497145">
                <a:tc>
                  <a:txBody>
                    <a:bodyPr/>
                    <a:lstStyle/>
                    <a:p>
                      <a:pPr algn="l"/>
                      <a:r>
                        <a:rPr lang="en-US" sz="1600" b="0" i="0" kern="1200" dirty="0">
                          <a:solidFill>
                            <a:schemeClr val="dk1"/>
                          </a:solidFill>
                          <a:effectLst/>
                          <a:latin typeface="+mn-lt"/>
                          <a:ea typeface="+mn-ea"/>
                          <a:cs typeface="+mn-cs"/>
                        </a:rPr>
                        <a:t>Azure Files (REST)</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600" dirty="0"/>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600" dirty="0"/>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dirty="0"/>
                        <a:t>Not 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dirty="0"/>
                        <a:t>Not 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600" dirty="0"/>
                        <a:t>Not 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53504415"/>
                  </a:ext>
                </a:extLst>
              </a:tr>
              <a:tr h="497145">
                <a:tc>
                  <a:txBody>
                    <a:bodyPr/>
                    <a:lstStyle/>
                    <a:p>
                      <a:pPr algn="l"/>
                      <a:r>
                        <a:rPr lang="en-US" sz="1600" b="0" i="0" kern="1200" dirty="0">
                          <a:solidFill>
                            <a:schemeClr val="dk1"/>
                          </a:solidFill>
                          <a:effectLst/>
                          <a:latin typeface="+mn-lt"/>
                          <a:ea typeface="+mn-ea"/>
                          <a:cs typeface="+mn-cs"/>
                        </a:rPr>
                        <a:t>Azure Queues</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600" dirty="0"/>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600" dirty="0"/>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600" dirty="0"/>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dirty="0"/>
                        <a:t>Not 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600" dirty="0"/>
                        <a:t>Not 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00504676"/>
                  </a:ext>
                </a:extLst>
              </a:tr>
              <a:tr h="497145">
                <a:tc>
                  <a:txBody>
                    <a:bodyPr/>
                    <a:lstStyle/>
                    <a:p>
                      <a:pPr algn="l"/>
                      <a:r>
                        <a:rPr lang="en-US" sz="1600" b="0" i="0" kern="1200" dirty="0">
                          <a:solidFill>
                            <a:schemeClr val="dk1"/>
                          </a:solidFill>
                          <a:effectLst/>
                          <a:latin typeface="+mn-lt"/>
                          <a:ea typeface="+mn-ea"/>
                          <a:cs typeface="+mn-cs"/>
                        </a:rPr>
                        <a:t>Azure Tables</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600" dirty="0"/>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600" dirty="0"/>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600" dirty="0"/>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600" dirty="0"/>
                        <a:t>Not 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600" dirty="0"/>
                        <a:t>Not 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97172563"/>
                  </a:ext>
                </a:extLst>
              </a:tr>
            </a:tbl>
          </a:graphicData>
        </a:graphic>
      </p:graphicFrame>
    </p:spTree>
    <p:extLst>
      <p:ext uri="{BB962C8B-B14F-4D97-AF65-F5344CB8AC3E}">
        <p14:creationId xmlns:p14="http://schemas.microsoft.com/office/powerpoint/2010/main" val="1238275444"/>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solidFill>
                  <a:schemeClr val="tx1"/>
                </a:solidFill>
              </a:rPr>
              <a:t>Shared Access Signatures</a:t>
            </a:r>
          </a:p>
        </p:txBody>
      </p:sp>
      <p:sp>
        <p:nvSpPr>
          <p:cNvPr id="2" name="Rectangle 1">
            <a:extLst>
              <a:ext uri="{FF2B5EF4-FFF2-40B4-BE49-F238E27FC236}">
                <a16:creationId xmlns:a16="http://schemas.microsoft.com/office/drawing/2014/main" id="{0E1412E2-2FBD-417A-B3E0-33A439AE7422}"/>
              </a:ext>
            </a:extLst>
          </p:cNvPr>
          <p:cNvSpPr/>
          <p:nvPr/>
        </p:nvSpPr>
        <p:spPr>
          <a:xfrm>
            <a:off x="588263" y="1181342"/>
            <a:ext cx="4852981"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Digitally signed URIs of target storage resources</a:t>
            </a:r>
          </a:p>
        </p:txBody>
      </p:sp>
      <p:sp>
        <p:nvSpPr>
          <p:cNvPr id="3" name="Rectangle 2">
            <a:extLst>
              <a:ext uri="{FF2B5EF4-FFF2-40B4-BE49-F238E27FC236}">
                <a16:creationId xmlns:a16="http://schemas.microsoft.com/office/drawing/2014/main" id="{D9DF679C-49BC-414C-8957-F32DCB28FCDB}"/>
              </a:ext>
            </a:extLst>
          </p:cNvPr>
          <p:cNvSpPr/>
          <p:nvPr/>
        </p:nvSpPr>
        <p:spPr>
          <a:xfrm>
            <a:off x="588262" y="2244287"/>
            <a:ext cx="4852981"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Grants access to clients without sharing your storage account keys</a:t>
            </a:r>
          </a:p>
        </p:txBody>
      </p:sp>
      <p:sp>
        <p:nvSpPr>
          <p:cNvPr id="4" name="Rectangle 3">
            <a:extLst>
              <a:ext uri="{FF2B5EF4-FFF2-40B4-BE49-F238E27FC236}">
                <a16:creationId xmlns:a16="http://schemas.microsoft.com/office/drawing/2014/main" id="{598B5232-BF52-46F8-BB0B-B81140E6D415}"/>
              </a:ext>
            </a:extLst>
          </p:cNvPr>
          <p:cNvSpPr/>
          <p:nvPr/>
        </p:nvSpPr>
        <p:spPr>
          <a:xfrm>
            <a:off x="588260" y="3307232"/>
            <a:ext cx="4852981" cy="156294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lang="en-US" sz="2000" kern="0" dirty="0">
                <a:latin typeface="Segoe UI"/>
                <a:ea typeface="+mn-ea"/>
                <a:cs typeface="+mn-cs"/>
              </a:rPr>
              <a:t>SAS types:</a:t>
            </a:r>
          </a:p>
          <a:p>
            <a:pPr marL="342900" marR="0" lvl="0" indent="-34290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lang="en-US" sz="1800" kern="0" dirty="0">
                <a:latin typeface="Segoe UI"/>
                <a:ea typeface="+mn-ea"/>
                <a:cs typeface="+mn-cs"/>
              </a:rPr>
              <a:t>Account – multiple storage service</a:t>
            </a:r>
          </a:p>
          <a:p>
            <a:pPr marL="342900" marR="0" lvl="0" indent="-34290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lang="en-US" sz="1800" kern="0" dirty="0">
                <a:latin typeface="Segoe UI"/>
                <a:ea typeface="+mn-ea"/>
                <a:cs typeface="+mn-cs"/>
              </a:rPr>
              <a:t>Service – single storage service</a:t>
            </a:r>
          </a:p>
          <a:p>
            <a:pPr marL="342900" marR="0" lvl="0" indent="-342900" defTabSz="1066800" eaLnBrk="1" fontAlgn="auto" latinLnBrk="0" hangingPunct="1">
              <a:lnSpc>
                <a:spcPct val="100000"/>
              </a:lnSpc>
              <a:spcBef>
                <a:spcPct val="0"/>
              </a:spcBef>
              <a:spcAft>
                <a:spcPct val="35000"/>
              </a:spcAft>
              <a:buClrTx/>
              <a:buSzTx/>
              <a:buFont typeface="Arial" panose="020B0604020202020204" pitchFamily="34" charset="0"/>
              <a:buChar char="•"/>
              <a:tabLst/>
              <a:defRPr/>
            </a:pPr>
            <a:r>
              <a:rPr lang="en-US" sz="1800" kern="0" dirty="0">
                <a:latin typeface="Segoe UI"/>
                <a:ea typeface="+mn-ea"/>
                <a:cs typeface="+mn-cs"/>
              </a:rPr>
              <a:t>User delegation – blob only</a:t>
            </a:r>
          </a:p>
        </p:txBody>
      </p:sp>
      <p:sp>
        <p:nvSpPr>
          <p:cNvPr id="10" name="Rectangle 9">
            <a:extLst>
              <a:ext uri="{FF2B5EF4-FFF2-40B4-BE49-F238E27FC236}">
                <a16:creationId xmlns:a16="http://schemas.microsoft.com/office/drawing/2014/main" id="{AC93BF3B-1027-4210-8F5F-DF98A3A7B393}"/>
              </a:ext>
            </a:extLst>
          </p:cNvPr>
          <p:cNvSpPr/>
          <p:nvPr/>
        </p:nvSpPr>
        <p:spPr>
          <a:xfrm>
            <a:off x="588259" y="5002561"/>
            <a:ext cx="4852981" cy="103583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Configure permissions, start/expiry times, IP addresses, and allowed protocols</a:t>
            </a:r>
          </a:p>
        </p:txBody>
      </p:sp>
      <p:sp>
        <p:nvSpPr>
          <p:cNvPr id="12" name="Rectangle 11">
            <a:extLst>
              <a:ext uri="{FF2B5EF4-FFF2-40B4-BE49-F238E27FC236}">
                <a16:creationId xmlns:a16="http://schemas.microsoft.com/office/drawing/2014/main" id="{B26C76A3-4840-49AF-9E66-EACF92A28537}"/>
              </a:ext>
              <a:ext uri="{C183D7F6-B498-43B3-948B-1728B52AA6E4}">
                <adec:decorative xmlns:adec="http://schemas.microsoft.com/office/drawing/2017/decorative" val="1"/>
              </a:ext>
            </a:extLst>
          </p:cNvPr>
          <p:cNvSpPr/>
          <p:nvPr/>
        </p:nvSpPr>
        <p:spPr bwMode="auto">
          <a:xfrm>
            <a:off x="5746044" y="609601"/>
            <a:ext cx="6122496" cy="560097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descr="Screenshot of the SAS Parameters page in the portal. ">
            <a:extLst>
              <a:ext uri="{FF2B5EF4-FFF2-40B4-BE49-F238E27FC236}">
                <a16:creationId xmlns:a16="http://schemas.microsoft.com/office/drawing/2014/main" id="{853DA715-2F14-4058-85CC-D4FB99B4BED6}"/>
              </a:ext>
            </a:extLst>
          </p:cNvPr>
          <p:cNvPicPr>
            <a:picLocks noChangeAspect="1"/>
          </p:cNvPicPr>
          <p:nvPr/>
        </p:nvPicPr>
        <p:blipFill>
          <a:blip r:embed="rId3"/>
          <a:stretch>
            <a:fillRect/>
          </a:stretch>
        </p:blipFill>
        <p:spPr>
          <a:xfrm>
            <a:off x="6005240" y="765234"/>
            <a:ext cx="5419115" cy="5289703"/>
          </a:xfrm>
          <a:prstGeom prst="rect">
            <a:avLst/>
          </a:prstGeom>
        </p:spPr>
      </p:pic>
    </p:spTree>
    <p:extLst>
      <p:ext uri="{BB962C8B-B14F-4D97-AF65-F5344CB8AC3E}">
        <p14:creationId xmlns:p14="http://schemas.microsoft.com/office/powerpoint/2010/main" val="905075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6308E-C539-450D-8D93-A875B56B9007}"/>
              </a:ext>
            </a:extLst>
          </p:cNvPr>
          <p:cNvSpPr>
            <a:spLocks noGrp="1"/>
          </p:cNvSpPr>
          <p:nvPr>
            <p:ph type="title"/>
          </p:nvPr>
        </p:nvSpPr>
        <p:spPr/>
        <p:txBody>
          <a:bodyPr/>
          <a:lstStyle/>
          <a:p>
            <a:r>
              <a:rPr lang="en-US" dirty="0"/>
              <a:t>Azure AD Storage Authentication</a:t>
            </a:r>
          </a:p>
        </p:txBody>
      </p:sp>
      <p:sp>
        <p:nvSpPr>
          <p:cNvPr id="4" name="Rectangle 3">
            <a:extLst>
              <a:ext uri="{FF2B5EF4-FFF2-40B4-BE49-F238E27FC236}">
                <a16:creationId xmlns:a16="http://schemas.microsoft.com/office/drawing/2014/main" id="{B0A629B1-E896-4372-834D-AB848839D26D}"/>
              </a:ext>
            </a:extLst>
          </p:cNvPr>
          <p:cNvSpPr/>
          <p:nvPr/>
        </p:nvSpPr>
        <p:spPr>
          <a:xfrm>
            <a:off x="588263" y="1181342"/>
            <a:ext cx="5111500" cy="106666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Available for Blob and Queue storage</a:t>
            </a:r>
          </a:p>
        </p:txBody>
      </p:sp>
      <p:sp>
        <p:nvSpPr>
          <p:cNvPr id="6" name="Rectangle 5">
            <a:extLst>
              <a:ext uri="{FF2B5EF4-FFF2-40B4-BE49-F238E27FC236}">
                <a16:creationId xmlns:a16="http://schemas.microsoft.com/office/drawing/2014/main" id="{0C897CBE-E8FC-4EF4-AB6E-902F86EB0FDF}"/>
              </a:ext>
            </a:extLst>
          </p:cNvPr>
          <p:cNvSpPr/>
          <p:nvPr/>
        </p:nvSpPr>
        <p:spPr>
          <a:xfrm>
            <a:off x="588260" y="2514498"/>
            <a:ext cx="5111500" cy="109931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Several built-in roles including Data Owner, Data Contributor, and Data Reader</a:t>
            </a:r>
          </a:p>
        </p:txBody>
      </p:sp>
      <p:sp>
        <p:nvSpPr>
          <p:cNvPr id="8" name="Rectangle 7">
            <a:extLst>
              <a:ext uri="{FF2B5EF4-FFF2-40B4-BE49-F238E27FC236}">
                <a16:creationId xmlns:a16="http://schemas.microsoft.com/office/drawing/2014/main" id="{B05958A8-69BD-4ABF-9BB4-72D63EE66C50}"/>
              </a:ext>
            </a:extLst>
          </p:cNvPr>
          <p:cNvSpPr/>
          <p:nvPr/>
        </p:nvSpPr>
        <p:spPr>
          <a:xfrm>
            <a:off x="588262" y="3880301"/>
            <a:ext cx="5111500" cy="106666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lang="en-US" sz="2000" kern="0" dirty="0">
                <a:latin typeface="Segoe UI"/>
                <a:ea typeface="+mn-ea"/>
                <a:cs typeface="+mn-cs"/>
              </a:rPr>
              <a:t>Two-step process: authentication (token returned) and then authorization</a:t>
            </a:r>
            <a:endParaRPr kumimoji="0" lang="en-US" sz="2000" b="0" i="0" u="none" strike="noStrike" kern="0" cap="none" spc="0" normalizeH="0" baseline="0" noProof="0" dirty="0">
              <a:ln>
                <a:noFill/>
              </a:ln>
              <a:effectLst/>
              <a:uLnTx/>
              <a:uFillTx/>
              <a:latin typeface="Segoe UI"/>
              <a:ea typeface="+mn-ea"/>
              <a:cs typeface="+mn-cs"/>
            </a:endParaRPr>
          </a:p>
        </p:txBody>
      </p:sp>
      <p:sp>
        <p:nvSpPr>
          <p:cNvPr id="10" name="Rectangle 9">
            <a:extLst>
              <a:ext uri="{FF2B5EF4-FFF2-40B4-BE49-F238E27FC236}">
                <a16:creationId xmlns:a16="http://schemas.microsoft.com/office/drawing/2014/main" id="{609242BC-BFF5-4881-8A4E-3EE661472906}"/>
              </a:ext>
            </a:extLst>
          </p:cNvPr>
          <p:cNvSpPr/>
          <p:nvPr/>
        </p:nvSpPr>
        <p:spPr>
          <a:xfrm>
            <a:off x="588259" y="5213457"/>
            <a:ext cx="5111500" cy="118734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lang="en-US" sz="2000" kern="0" dirty="0">
                <a:latin typeface="Segoe UI"/>
                <a:ea typeface="+mn-ea"/>
                <a:cs typeface="+mn-cs"/>
              </a:rPr>
              <a:t>Scope from Management Group down to individual blob or queue</a:t>
            </a:r>
            <a:endParaRPr kumimoji="0" lang="en-US" sz="2000" b="0" i="0" u="none" strike="noStrike" kern="0" cap="none" spc="0" normalizeH="0" baseline="0" noProof="0" dirty="0">
              <a:ln>
                <a:noFill/>
              </a:ln>
              <a:effectLst/>
              <a:uLnTx/>
              <a:uFillTx/>
              <a:latin typeface="Segoe UI"/>
              <a:ea typeface="+mn-ea"/>
              <a:cs typeface="+mn-cs"/>
            </a:endParaRPr>
          </a:p>
        </p:txBody>
      </p:sp>
      <p:pic>
        <p:nvPicPr>
          <p:cNvPr id="18" name="Picture 17" descr="A Storage Blob Data Contributor and Reader are accessing storage. ">
            <a:extLst>
              <a:ext uri="{FF2B5EF4-FFF2-40B4-BE49-F238E27FC236}">
                <a16:creationId xmlns:a16="http://schemas.microsoft.com/office/drawing/2014/main" id="{F976A522-3F77-47CC-B63B-557370539155}"/>
              </a:ext>
            </a:extLst>
          </p:cNvPr>
          <p:cNvPicPr>
            <a:picLocks noChangeAspect="1"/>
          </p:cNvPicPr>
          <p:nvPr/>
        </p:nvPicPr>
        <p:blipFill>
          <a:blip r:embed="rId3"/>
          <a:stretch>
            <a:fillRect/>
          </a:stretch>
        </p:blipFill>
        <p:spPr>
          <a:xfrm>
            <a:off x="6495658" y="1613351"/>
            <a:ext cx="4791075" cy="4533900"/>
          </a:xfrm>
          <a:prstGeom prst="rect">
            <a:avLst/>
          </a:prstGeom>
        </p:spPr>
      </p:pic>
      <p:sp>
        <p:nvSpPr>
          <p:cNvPr id="3" name="Rectangle 2">
            <a:extLst>
              <a:ext uri="{FF2B5EF4-FFF2-40B4-BE49-F238E27FC236}">
                <a16:creationId xmlns:a16="http://schemas.microsoft.com/office/drawing/2014/main" id="{0AF0521A-9905-4E31-B9E3-EA2F9CEFD698}"/>
              </a:ext>
              <a:ext uri="{C183D7F6-B498-43B3-948B-1728B52AA6E4}">
                <adec:decorative xmlns:adec="http://schemas.microsoft.com/office/drawing/2017/decorative" val="1"/>
              </a:ext>
            </a:extLst>
          </p:cNvPr>
          <p:cNvSpPr/>
          <p:nvPr/>
        </p:nvSpPr>
        <p:spPr bwMode="auto">
          <a:xfrm>
            <a:off x="5809130" y="1181342"/>
            <a:ext cx="6164132" cy="5219458"/>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534732405"/>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b="1" dirty="0"/>
              <a:t>Blob Data Retention Policies</a:t>
            </a:r>
            <a:endParaRPr lang="en-US" dirty="0"/>
          </a:p>
        </p:txBody>
      </p:sp>
      <p:sp>
        <p:nvSpPr>
          <p:cNvPr id="2" name="Rectangle 1">
            <a:extLst>
              <a:ext uri="{FF2B5EF4-FFF2-40B4-BE49-F238E27FC236}">
                <a16:creationId xmlns:a16="http://schemas.microsoft.com/office/drawing/2014/main" id="{2D5F3E09-6DA7-485D-9CEC-C01460635902}"/>
              </a:ext>
            </a:extLst>
          </p:cNvPr>
          <p:cNvSpPr/>
          <p:nvPr/>
        </p:nvSpPr>
        <p:spPr>
          <a:xfrm>
            <a:off x="303186" y="1136098"/>
            <a:ext cx="4469557"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Data recovery and disposal rules</a:t>
            </a:r>
          </a:p>
        </p:txBody>
      </p:sp>
      <p:sp>
        <p:nvSpPr>
          <p:cNvPr id="4" name="Rectangle 3">
            <a:extLst>
              <a:ext uri="{FF2B5EF4-FFF2-40B4-BE49-F238E27FC236}">
                <a16:creationId xmlns:a16="http://schemas.microsoft.com/office/drawing/2014/main" id="{E891ED13-7AF4-4F6E-8323-B9F858E5E226}"/>
              </a:ext>
            </a:extLst>
          </p:cNvPr>
          <p:cNvSpPr/>
          <p:nvPr/>
        </p:nvSpPr>
        <p:spPr>
          <a:xfrm>
            <a:off x="303185" y="2199043"/>
            <a:ext cx="4469557"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Time-based retention for a specified interval (days)</a:t>
            </a:r>
          </a:p>
        </p:txBody>
      </p:sp>
      <p:sp>
        <p:nvSpPr>
          <p:cNvPr id="8" name="Rectangle 7">
            <a:extLst>
              <a:ext uri="{FF2B5EF4-FFF2-40B4-BE49-F238E27FC236}">
                <a16:creationId xmlns:a16="http://schemas.microsoft.com/office/drawing/2014/main" id="{6ACD214A-0D90-4DDF-B0CD-A22E06C89A33}"/>
              </a:ext>
            </a:extLst>
          </p:cNvPr>
          <p:cNvSpPr/>
          <p:nvPr/>
        </p:nvSpPr>
        <p:spPr>
          <a:xfrm>
            <a:off x="303185" y="3261988"/>
            <a:ext cx="4469557"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Legal-hold retention based on tags – no editing or deleting of the content</a:t>
            </a:r>
          </a:p>
        </p:txBody>
      </p:sp>
      <p:sp>
        <p:nvSpPr>
          <p:cNvPr id="10" name="Rectangle 9">
            <a:extLst>
              <a:ext uri="{FF2B5EF4-FFF2-40B4-BE49-F238E27FC236}">
                <a16:creationId xmlns:a16="http://schemas.microsoft.com/office/drawing/2014/main" id="{78C811DC-89F1-4E83-8C56-9E397EDC897B}"/>
              </a:ext>
            </a:extLst>
          </p:cNvPr>
          <p:cNvSpPr/>
          <p:nvPr/>
        </p:nvSpPr>
        <p:spPr>
          <a:xfrm>
            <a:off x="303184" y="4324933"/>
            <a:ext cx="4469557"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Container policies apply to all existing and new content</a:t>
            </a:r>
          </a:p>
        </p:txBody>
      </p:sp>
      <p:sp>
        <p:nvSpPr>
          <p:cNvPr id="14" name="Rectangle 13">
            <a:extLst>
              <a:ext uri="{FF2B5EF4-FFF2-40B4-BE49-F238E27FC236}">
                <a16:creationId xmlns:a16="http://schemas.microsoft.com/office/drawing/2014/main" id="{E750D2E1-9F08-4863-837C-A7215215B68A}"/>
              </a:ext>
            </a:extLst>
          </p:cNvPr>
          <p:cNvSpPr/>
          <p:nvPr/>
        </p:nvSpPr>
        <p:spPr>
          <a:xfrm>
            <a:off x="303184" y="5380819"/>
            <a:ext cx="4469557"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Supports audit logging</a:t>
            </a:r>
          </a:p>
        </p:txBody>
      </p:sp>
      <p:sp>
        <p:nvSpPr>
          <p:cNvPr id="12" name="Rectangle 11">
            <a:extLst>
              <a:ext uri="{FF2B5EF4-FFF2-40B4-BE49-F238E27FC236}">
                <a16:creationId xmlns:a16="http://schemas.microsoft.com/office/drawing/2014/main" id="{E0C37767-05FF-47B4-8077-0C1224838E57}"/>
              </a:ext>
              <a:ext uri="{C183D7F6-B498-43B3-948B-1728B52AA6E4}">
                <adec:decorative xmlns:adec="http://schemas.microsoft.com/office/drawing/2017/decorative" val="1"/>
              </a:ext>
            </a:extLst>
          </p:cNvPr>
          <p:cNvSpPr/>
          <p:nvPr/>
        </p:nvSpPr>
        <p:spPr bwMode="auto">
          <a:xfrm>
            <a:off x="4934466" y="1713470"/>
            <a:ext cx="7101015" cy="4102444"/>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95234" name="Picture 2" descr="Diagram showing how retention policies and legal holds prevent write and delete operations">
            <a:extLst>
              <a:ext uri="{FF2B5EF4-FFF2-40B4-BE49-F238E27FC236}">
                <a16:creationId xmlns:a16="http://schemas.microsoft.com/office/drawing/2014/main" id="{4BAA1B36-F64B-4502-9ED5-57EC4AB302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7814" y="1878227"/>
            <a:ext cx="6881000" cy="3749040"/>
          </a:xfrm>
          <a:prstGeom prst="rect">
            <a:avLst/>
          </a:prstGeom>
          <a:noFill/>
          <a:effectLst>
            <a:outerShdw blurRad="50800" dist="889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5330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960ADD8-8744-435F-9DB8-13B73119F92D}"/>
              </a:ext>
            </a:extLst>
          </p:cNvPr>
          <p:cNvPicPr>
            <a:picLocks noChangeAspect="1"/>
          </p:cNvPicPr>
          <p:nvPr/>
        </p:nvPicPr>
        <p:blipFill>
          <a:blip r:embed="rId3"/>
          <a:stretch>
            <a:fillRect/>
          </a:stretch>
        </p:blipFill>
        <p:spPr>
          <a:xfrm>
            <a:off x="2283213" y="957063"/>
            <a:ext cx="7800061" cy="5807233"/>
          </a:xfrm>
          <a:prstGeom prst="rect">
            <a:avLst/>
          </a:prstGeom>
          <a:ln>
            <a:solidFill>
              <a:schemeClr val="tx1"/>
            </a:solidFill>
          </a:ln>
        </p:spPr>
      </p:pic>
      <p:sp>
        <p:nvSpPr>
          <p:cNvPr id="12" name="Rectangle 11">
            <a:extLst>
              <a:ext uri="{FF2B5EF4-FFF2-40B4-BE49-F238E27FC236}">
                <a16:creationId xmlns:a16="http://schemas.microsoft.com/office/drawing/2014/main" id="{E0C37767-05FF-47B4-8077-0C1224838E57}"/>
              </a:ext>
              <a:ext uri="{C183D7F6-B498-43B3-948B-1728B52AA6E4}">
                <adec:decorative xmlns:adec="http://schemas.microsoft.com/office/drawing/2017/decorative" val="1"/>
              </a:ext>
            </a:extLst>
          </p:cNvPr>
          <p:cNvSpPr/>
          <p:nvPr/>
        </p:nvSpPr>
        <p:spPr bwMode="auto">
          <a:xfrm>
            <a:off x="2390467" y="1070918"/>
            <a:ext cx="7585555" cy="5579524"/>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7" name="Title 16"/>
          <p:cNvSpPr>
            <a:spLocks noGrp="1"/>
          </p:cNvSpPr>
          <p:nvPr>
            <p:ph type="title"/>
          </p:nvPr>
        </p:nvSpPr>
        <p:spPr/>
        <p:txBody>
          <a:bodyPr/>
          <a:lstStyle/>
          <a:p>
            <a:r>
              <a:rPr lang="en-US" b="1" dirty="0"/>
              <a:t>Time-based Retention Policies</a:t>
            </a:r>
            <a:endParaRPr lang="en-US" dirty="0"/>
          </a:p>
        </p:txBody>
      </p:sp>
    </p:spTree>
    <p:extLst>
      <p:ext uri="{BB962C8B-B14F-4D97-AF65-F5344CB8AC3E}">
        <p14:creationId xmlns:p14="http://schemas.microsoft.com/office/powerpoint/2010/main" val="3443545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4BC033B-C711-4AF8-B83D-2352A2D5B446}"/>
              </a:ext>
            </a:extLst>
          </p:cNvPr>
          <p:cNvPicPr>
            <a:picLocks noChangeAspect="1"/>
          </p:cNvPicPr>
          <p:nvPr/>
        </p:nvPicPr>
        <p:blipFill>
          <a:blip r:embed="rId3"/>
          <a:stretch>
            <a:fillRect/>
          </a:stretch>
        </p:blipFill>
        <p:spPr>
          <a:xfrm>
            <a:off x="1931940" y="1208920"/>
            <a:ext cx="8328119" cy="5303520"/>
          </a:xfrm>
          <a:prstGeom prst="rect">
            <a:avLst/>
          </a:prstGeom>
          <a:ln>
            <a:solidFill>
              <a:schemeClr val="tx1"/>
            </a:solidFill>
          </a:ln>
        </p:spPr>
      </p:pic>
      <p:sp>
        <p:nvSpPr>
          <p:cNvPr id="12" name="Rectangle 11">
            <a:extLst>
              <a:ext uri="{FF2B5EF4-FFF2-40B4-BE49-F238E27FC236}">
                <a16:creationId xmlns:a16="http://schemas.microsoft.com/office/drawing/2014/main" id="{E0C37767-05FF-47B4-8077-0C1224838E57}"/>
              </a:ext>
              <a:ext uri="{C183D7F6-B498-43B3-948B-1728B52AA6E4}">
                <adec:decorative xmlns:adec="http://schemas.microsoft.com/office/drawing/2017/decorative" val="1"/>
              </a:ext>
            </a:extLst>
          </p:cNvPr>
          <p:cNvSpPr/>
          <p:nvPr/>
        </p:nvSpPr>
        <p:spPr bwMode="auto">
          <a:xfrm>
            <a:off x="1746423" y="1070918"/>
            <a:ext cx="8657966" cy="5579524"/>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7" name="Title 16"/>
          <p:cNvSpPr>
            <a:spLocks noGrp="1"/>
          </p:cNvSpPr>
          <p:nvPr>
            <p:ph type="title"/>
          </p:nvPr>
        </p:nvSpPr>
        <p:spPr/>
        <p:txBody>
          <a:bodyPr/>
          <a:lstStyle/>
          <a:p>
            <a:r>
              <a:rPr lang="en-US" b="1" dirty="0"/>
              <a:t>Legal Hold Policies</a:t>
            </a:r>
            <a:endParaRPr lang="en-US" dirty="0"/>
          </a:p>
        </p:txBody>
      </p:sp>
    </p:spTree>
    <p:extLst>
      <p:ext uri="{BB962C8B-B14F-4D97-AF65-F5344CB8AC3E}">
        <p14:creationId xmlns:p14="http://schemas.microsoft.com/office/powerpoint/2010/main" val="1483171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F429B5-F5F5-4D1F-B007-A392D7B66EA5}"/>
              </a:ext>
            </a:extLst>
          </p:cNvPr>
          <p:cNvSpPr>
            <a:spLocks noGrp="1"/>
          </p:cNvSpPr>
          <p:nvPr>
            <p:ph type="title"/>
          </p:nvPr>
        </p:nvSpPr>
        <p:spPr/>
        <p:txBody>
          <a:bodyPr/>
          <a:lstStyle/>
          <a:p>
            <a:r>
              <a:rPr lang="en-US" dirty="0"/>
              <a:t>Azure Files Authentication</a:t>
            </a:r>
          </a:p>
        </p:txBody>
      </p:sp>
      <p:sp>
        <p:nvSpPr>
          <p:cNvPr id="4" name="Rectangle 3">
            <a:extLst>
              <a:ext uri="{FF2B5EF4-FFF2-40B4-BE49-F238E27FC236}">
                <a16:creationId xmlns:a16="http://schemas.microsoft.com/office/drawing/2014/main" id="{C62144C7-B9BA-4C1E-88F7-EE56717723CB}"/>
              </a:ext>
            </a:extLst>
          </p:cNvPr>
          <p:cNvSpPr/>
          <p:nvPr/>
        </p:nvSpPr>
        <p:spPr>
          <a:xfrm>
            <a:off x="649522" y="1203069"/>
            <a:ext cx="4469557" cy="1062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Enable identity-based authentication</a:t>
            </a:r>
          </a:p>
        </p:txBody>
      </p:sp>
      <p:sp>
        <p:nvSpPr>
          <p:cNvPr id="5" name="Rectangle 4">
            <a:extLst>
              <a:ext uri="{FF2B5EF4-FFF2-40B4-BE49-F238E27FC236}">
                <a16:creationId xmlns:a16="http://schemas.microsoft.com/office/drawing/2014/main" id="{3C54F9E1-33BB-42BC-B1AA-5EE9DD05A403}"/>
              </a:ext>
            </a:extLst>
          </p:cNvPr>
          <p:cNvSpPr/>
          <p:nvPr/>
        </p:nvSpPr>
        <p:spPr>
          <a:xfrm>
            <a:off x="649521" y="2373124"/>
            <a:ext cx="4469557" cy="1062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Use Azure AD DS or on-premises AD DS</a:t>
            </a:r>
          </a:p>
        </p:txBody>
      </p:sp>
      <p:sp>
        <p:nvSpPr>
          <p:cNvPr id="6" name="Rectangle 5">
            <a:extLst>
              <a:ext uri="{FF2B5EF4-FFF2-40B4-BE49-F238E27FC236}">
                <a16:creationId xmlns:a16="http://schemas.microsoft.com/office/drawing/2014/main" id="{F9A82C8E-BA57-4294-8852-8F2975748B53}"/>
              </a:ext>
            </a:extLst>
          </p:cNvPr>
          <p:cNvSpPr/>
          <p:nvPr/>
        </p:nvSpPr>
        <p:spPr>
          <a:xfrm>
            <a:off x="649521" y="3543179"/>
            <a:ext cx="4469557" cy="1062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Use RBAC roles to assign access rights to the file shares</a:t>
            </a:r>
          </a:p>
        </p:txBody>
      </p:sp>
      <p:sp>
        <p:nvSpPr>
          <p:cNvPr id="8" name="Rectangle 7">
            <a:extLst>
              <a:ext uri="{FF2B5EF4-FFF2-40B4-BE49-F238E27FC236}">
                <a16:creationId xmlns:a16="http://schemas.microsoft.com/office/drawing/2014/main" id="{D2088ED1-9183-4DA3-93E1-4EA3FF5941AB}"/>
              </a:ext>
            </a:extLst>
          </p:cNvPr>
          <p:cNvSpPr/>
          <p:nvPr/>
        </p:nvSpPr>
        <p:spPr>
          <a:xfrm>
            <a:off x="652240" y="4713234"/>
            <a:ext cx="4469557" cy="1062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Enforces standard Windows file permissions at both the directory and file level</a:t>
            </a:r>
          </a:p>
        </p:txBody>
      </p:sp>
      <p:grpSp>
        <p:nvGrpSpPr>
          <p:cNvPr id="1032" name="Group 1031" descr="A virtual machine is authenticating with AAD credentials and then accessing Azure files. ">
            <a:extLst>
              <a:ext uri="{FF2B5EF4-FFF2-40B4-BE49-F238E27FC236}">
                <a16:creationId xmlns:a16="http://schemas.microsoft.com/office/drawing/2014/main" id="{4E9ACA33-E538-464A-9D9A-7C07DC331A4A}"/>
              </a:ext>
            </a:extLst>
          </p:cNvPr>
          <p:cNvGrpSpPr/>
          <p:nvPr/>
        </p:nvGrpSpPr>
        <p:grpSpPr>
          <a:xfrm>
            <a:off x="5687368" y="1392541"/>
            <a:ext cx="5772086" cy="4465898"/>
            <a:chOff x="7102224" y="1643750"/>
            <a:chExt cx="4588341" cy="3550027"/>
          </a:xfrm>
        </p:grpSpPr>
        <p:grpSp>
          <p:nvGrpSpPr>
            <p:cNvPr id="1025" name="Group 1024">
              <a:extLst>
                <a:ext uri="{FF2B5EF4-FFF2-40B4-BE49-F238E27FC236}">
                  <a16:creationId xmlns:a16="http://schemas.microsoft.com/office/drawing/2014/main" id="{ACAAE8B3-8265-402E-94A7-19E82E34A3CE}"/>
                </a:ext>
              </a:extLst>
            </p:cNvPr>
            <p:cNvGrpSpPr/>
            <p:nvPr/>
          </p:nvGrpSpPr>
          <p:grpSpPr>
            <a:xfrm>
              <a:off x="7102224" y="1643750"/>
              <a:ext cx="4498772" cy="3550027"/>
              <a:chOff x="6631322" y="1552697"/>
              <a:chExt cx="4969069" cy="3640492"/>
            </a:xfrm>
          </p:grpSpPr>
          <p:pic>
            <p:nvPicPr>
              <p:cNvPr id="1028" name="Picture 4" descr="Backup your Azure Storage Accounts - CloudOasis">
                <a:extLst>
                  <a:ext uri="{FF2B5EF4-FFF2-40B4-BE49-F238E27FC236}">
                    <a16:creationId xmlns:a16="http://schemas.microsoft.com/office/drawing/2014/main" id="{2CB3F100-F907-4951-86CD-5F7FBC394C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13655" y="3921918"/>
                <a:ext cx="934403" cy="93440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E1DDDFCC-953E-4C84-92F6-372AF7B2C959}"/>
                  </a:ext>
                </a:extLst>
              </p:cNvPr>
              <p:cNvPicPr>
                <a:picLocks noChangeAspect="1"/>
              </p:cNvPicPr>
              <p:nvPr/>
            </p:nvPicPr>
            <p:blipFill>
              <a:blip r:embed="rId4"/>
              <a:stretch>
                <a:fillRect/>
              </a:stretch>
            </p:blipFill>
            <p:spPr>
              <a:xfrm>
                <a:off x="8559360" y="1552697"/>
                <a:ext cx="1020445" cy="883104"/>
              </a:xfrm>
              <a:prstGeom prst="rect">
                <a:avLst/>
              </a:prstGeom>
            </p:spPr>
          </p:pic>
          <p:sp>
            <p:nvSpPr>
              <p:cNvPr id="9" name="TextBox 8">
                <a:extLst>
                  <a:ext uri="{FF2B5EF4-FFF2-40B4-BE49-F238E27FC236}">
                    <a16:creationId xmlns:a16="http://schemas.microsoft.com/office/drawing/2014/main" id="{66B8481B-4FFA-4596-ACC1-B9DEC242F16A}"/>
                  </a:ext>
                </a:extLst>
              </p:cNvPr>
              <p:cNvSpPr txBox="1"/>
              <p:nvPr/>
            </p:nvSpPr>
            <p:spPr>
              <a:xfrm>
                <a:off x="9665216" y="1742496"/>
                <a:ext cx="1862224" cy="568115"/>
              </a:xfrm>
              <a:prstGeom prst="rect">
                <a:avLst/>
              </a:prstGeom>
              <a:noFill/>
            </p:spPr>
            <p:txBody>
              <a:bodyPr wrap="none" lIns="0" tIns="0" rIns="0" bIns="0" rtlCol="0">
                <a:spAutoFit/>
              </a:bodyPr>
              <a:lstStyle/>
              <a:p>
                <a:pPr algn="ctr"/>
                <a:r>
                  <a:rPr lang="en-US" sz="1800" dirty="0">
                    <a:gradFill>
                      <a:gsLst>
                        <a:gs pos="2917">
                          <a:schemeClr val="tx1"/>
                        </a:gs>
                        <a:gs pos="30000">
                          <a:schemeClr val="tx1"/>
                        </a:gs>
                      </a:gsLst>
                      <a:lin ang="5400000" scaled="0"/>
                    </a:gradFill>
                  </a:rPr>
                  <a:t>Azure AD</a:t>
                </a:r>
              </a:p>
              <a:p>
                <a:pPr algn="ctr"/>
                <a:r>
                  <a:rPr lang="en-US" sz="1800" dirty="0">
                    <a:gradFill>
                      <a:gsLst>
                        <a:gs pos="2917">
                          <a:schemeClr val="tx1"/>
                        </a:gs>
                        <a:gs pos="30000">
                          <a:schemeClr val="tx1"/>
                        </a:gs>
                      </a:gsLst>
                      <a:lin ang="5400000" scaled="0"/>
                    </a:gradFill>
                  </a:rPr>
                  <a:t>Domain Services</a:t>
                </a:r>
              </a:p>
            </p:txBody>
          </p:sp>
          <p:sp>
            <p:nvSpPr>
              <p:cNvPr id="10" name="TextBox 9">
                <a:extLst>
                  <a:ext uri="{FF2B5EF4-FFF2-40B4-BE49-F238E27FC236}">
                    <a16:creationId xmlns:a16="http://schemas.microsoft.com/office/drawing/2014/main" id="{C5B562B6-0F12-4316-8D6E-BE2DC6DFA2C9}"/>
                  </a:ext>
                </a:extLst>
              </p:cNvPr>
              <p:cNvSpPr txBox="1"/>
              <p:nvPr/>
            </p:nvSpPr>
            <p:spPr>
              <a:xfrm>
                <a:off x="10401497" y="4909130"/>
                <a:ext cx="1198894" cy="284058"/>
              </a:xfrm>
              <a:prstGeom prst="rect">
                <a:avLst/>
              </a:prstGeom>
              <a:noFill/>
            </p:spPr>
            <p:txBody>
              <a:bodyPr wrap="none" lIns="0" tIns="0" rIns="0" bIns="0" rtlCol="0">
                <a:spAutoFit/>
              </a:bodyPr>
              <a:lstStyle/>
              <a:p>
                <a:pPr algn="ctr"/>
                <a:r>
                  <a:rPr lang="en-US" sz="1800" dirty="0">
                    <a:gradFill>
                      <a:gsLst>
                        <a:gs pos="2917">
                          <a:schemeClr val="tx1"/>
                        </a:gs>
                        <a:gs pos="30000">
                          <a:schemeClr val="tx1"/>
                        </a:gs>
                      </a:gsLst>
                      <a:lin ang="5400000" scaled="0"/>
                    </a:gradFill>
                  </a:rPr>
                  <a:t>Azure Files</a:t>
                </a:r>
              </a:p>
            </p:txBody>
          </p:sp>
          <p:pic>
            <p:nvPicPr>
              <p:cNvPr id="13" name="Picture 12" descr="A picture containing drawing&#10;&#10;Description automatically generated">
                <a:extLst>
                  <a:ext uri="{FF2B5EF4-FFF2-40B4-BE49-F238E27FC236}">
                    <a16:creationId xmlns:a16="http://schemas.microsoft.com/office/drawing/2014/main" id="{B9D141C4-F302-4A60-A8E4-85D3470DF04B}"/>
                  </a:ext>
                </a:extLst>
              </p:cNvPr>
              <p:cNvPicPr>
                <a:picLocks noChangeAspect="1"/>
              </p:cNvPicPr>
              <p:nvPr/>
            </p:nvPicPr>
            <p:blipFill>
              <a:blip r:embed="rId5"/>
              <a:stretch>
                <a:fillRect/>
              </a:stretch>
            </p:blipFill>
            <p:spPr>
              <a:xfrm>
                <a:off x="6986374" y="3916838"/>
                <a:ext cx="934404" cy="934404"/>
              </a:xfrm>
              <a:prstGeom prst="rect">
                <a:avLst/>
              </a:prstGeom>
            </p:spPr>
          </p:pic>
          <p:sp>
            <p:nvSpPr>
              <p:cNvPr id="14" name="TextBox 13">
                <a:extLst>
                  <a:ext uri="{FF2B5EF4-FFF2-40B4-BE49-F238E27FC236}">
                    <a16:creationId xmlns:a16="http://schemas.microsoft.com/office/drawing/2014/main" id="{1039B23E-EFA1-4896-9331-38C3A04A8755}"/>
                  </a:ext>
                </a:extLst>
              </p:cNvPr>
              <p:cNvSpPr txBox="1"/>
              <p:nvPr/>
            </p:nvSpPr>
            <p:spPr>
              <a:xfrm>
                <a:off x="6871033" y="4909131"/>
                <a:ext cx="1096201" cy="284058"/>
              </a:xfrm>
              <a:prstGeom prst="rect">
                <a:avLst/>
              </a:prstGeom>
              <a:noFill/>
            </p:spPr>
            <p:txBody>
              <a:bodyPr wrap="none" lIns="0" tIns="0" rIns="0" bIns="0" rtlCol="0">
                <a:spAutoFit/>
              </a:bodyPr>
              <a:lstStyle/>
              <a:p>
                <a:pPr algn="ctr"/>
                <a:r>
                  <a:rPr lang="en-US" sz="1800" dirty="0">
                    <a:gradFill>
                      <a:gsLst>
                        <a:gs pos="2917">
                          <a:schemeClr val="tx1"/>
                        </a:gs>
                        <a:gs pos="30000">
                          <a:schemeClr val="tx1"/>
                        </a:gs>
                      </a:gsLst>
                      <a:lin ang="5400000" scaled="0"/>
                    </a:gradFill>
                  </a:rPr>
                  <a:t>Azure VM</a:t>
                </a:r>
              </a:p>
            </p:txBody>
          </p:sp>
          <p:cxnSp>
            <p:nvCxnSpPr>
              <p:cNvPr id="17" name="Straight Arrow Connector 16">
                <a:extLst>
                  <a:ext uri="{FF2B5EF4-FFF2-40B4-BE49-F238E27FC236}">
                    <a16:creationId xmlns:a16="http://schemas.microsoft.com/office/drawing/2014/main" id="{868868BD-284F-4172-A662-14B4984EC7BF}"/>
                  </a:ext>
                </a:extLst>
              </p:cNvPr>
              <p:cNvCxnSpPr>
                <a:stCxn id="1028" idx="1"/>
                <a:endCxn id="13" idx="3"/>
              </p:cNvCxnSpPr>
              <p:nvPr/>
            </p:nvCxnSpPr>
            <p:spPr>
              <a:xfrm flipH="1" flipV="1">
                <a:off x="7920778" y="4384040"/>
                <a:ext cx="2592877" cy="508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95E87D8A-B9EB-4472-9B1B-BF4AC055795E}"/>
                  </a:ext>
                </a:extLst>
              </p:cNvPr>
              <p:cNvSpPr txBox="1"/>
              <p:nvPr/>
            </p:nvSpPr>
            <p:spPr>
              <a:xfrm>
                <a:off x="8238985" y="4344218"/>
                <a:ext cx="2311111" cy="378744"/>
              </a:xfrm>
              <a:prstGeom prst="rect">
                <a:avLst/>
              </a:prstGeom>
              <a:noFill/>
            </p:spPr>
            <p:txBody>
              <a:bodyPr wrap="square">
                <a:spAutoFit/>
              </a:bodyPr>
              <a:lstStyle/>
              <a:p>
                <a:r>
                  <a:rPr lang="en-US" sz="1800" dirty="0">
                    <a:gradFill>
                      <a:gsLst>
                        <a:gs pos="2917">
                          <a:schemeClr val="tx1"/>
                        </a:gs>
                        <a:gs pos="30000">
                          <a:schemeClr val="tx1"/>
                        </a:gs>
                      </a:gsLst>
                      <a:lin ang="5400000" scaled="0"/>
                    </a:gradFill>
                  </a:rPr>
                  <a:t>Access Azure Files</a:t>
                </a:r>
                <a:endParaRPr lang="en-US" sz="1800" dirty="0"/>
              </a:p>
            </p:txBody>
          </p:sp>
          <p:cxnSp>
            <p:nvCxnSpPr>
              <p:cNvPr id="19" name="Straight Arrow Connector 18">
                <a:extLst>
                  <a:ext uri="{FF2B5EF4-FFF2-40B4-BE49-F238E27FC236}">
                    <a16:creationId xmlns:a16="http://schemas.microsoft.com/office/drawing/2014/main" id="{EA361A31-3BD9-41F3-924C-9CBF16F71395}"/>
                  </a:ext>
                </a:extLst>
              </p:cNvPr>
              <p:cNvCxnSpPr>
                <a:cxnSpLocks/>
              </p:cNvCxnSpPr>
              <p:nvPr/>
            </p:nvCxnSpPr>
            <p:spPr>
              <a:xfrm flipH="1">
                <a:off x="7972875" y="2458498"/>
                <a:ext cx="1067017" cy="1507558"/>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EFF22B17-ED72-4AF2-AD57-B82DB58E0CB5}"/>
                  </a:ext>
                </a:extLst>
              </p:cNvPr>
              <p:cNvCxnSpPr>
                <a:cxnSpLocks/>
                <a:endCxn id="13" idx="0"/>
              </p:cNvCxnSpPr>
              <p:nvPr/>
            </p:nvCxnSpPr>
            <p:spPr>
              <a:xfrm flipH="1">
                <a:off x="7453576" y="2286648"/>
                <a:ext cx="1188140" cy="163019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F29AA0B4-0E39-4B3C-8B9A-B8DB8F97D621}"/>
                  </a:ext>
                </a:extLst>
              </p:cNvPr>
              <p:cNvSpPr txBox="1"/>
              <p:nvPr/>
            </p:nvSpPr>
            <p:spPr>
              <a:xfrm>
                <a:off x="6631322" y="2064178"/>
                <a:ext cx="2029344" cy="946859"/>
              </a:xfrm>
              <a:prstGeom prst="rect">
                <a:avLst/>
              </a:prstGeom>
              <a:noFill/>
            </p:spPr>
            <p:txBody>
              <a:bodyPr wrap="square">
                <a:spAutoFit/>
              </a:bodyPr>
              <a:lstStyle/>
              <a:p>
                <a:r>
                  <a:rPr lang="en-US" sz="1800" dirty="0">
                    <a:gradFill>
                      <a:gsLst>
                        <a:gs pos="2917">
                          <a:schemeClr val="tx1"/>
                        </a:gs>
                        <a:gs pos="30000">
                          <a:schemeClr val="tx1"/>
                        </a:gs>
                      </a:gsLst>
                      <a:lin ang="5400000" scaled="0"/>
                    </a:gradFill>
                  </a:rPr>
                  <a:t>Authenticate with AAD credentials</a:t>
                </a:r>
                <a:endParaRPr lang="en-US" sz="1800" dirty="0"/>
              </a:p>
            </p:txBody>
          </p:sp>
          <p:sp>
            <p:nvSpPr>
              <p:cNvPr id="27" name="TextBox 26">
                <a:extLst>
                  <a:ext uri="{FF2B5EF4-FFF2-40B4-BE49-F238E27FC236}">
                    <a16:creationId xmlns:a16="http://schemas.microsoft.com/office/drawing/2014/main" id="{5D05B486-E441-45DF-916D-991D6068484B}"/>
                  </a:ext>
                </a:extLst>
              </p:cNvPr>
              <p:cNvSpPr txBox="1"/>
              <p:nvPr/>
            </p:nvSpPr>
            <p:spPr>
              <a:xfrm>
                <a:off x="8559360" y="2853785"/>
                <a:ext cx="1871940" cy="662801"/>
              </a:xfrm>
              <a:prstGeom prst="rect">
                <a:avLst/>
              </a:prstGeom>
              <a:noFill/>
            </p:spPr>
            <p:txBody>
              <a:bodyPr wrap="square">
                <a:spAutoFit/>
              </a:bodyPr>
              <a:lstStyle/>
              <a:p>
                <a:pPr algn="ctr"/>
                <a:r>
                  <a:rPr lang="en-US" sz="1800" dirty="0">
                    <a:gradFill>
                      <a:gsLst>
                        <a:gs pos="2917">
                          <a:schemeClr val="tx1"/>
                        </a:gs>
                        <a:gs pos="30000">
                          <a:schemeClr val="tx1"/>
                        </a:gs>
                      </a:gsLst>
                      <a:lin ang="5400000" scaled="0"/>
                    </a:gradFill>
                  </a:rPr>
                  <a:t>Return Kerberos ticket</a:t>
                </a:r>
              </a:p>
            </p:txBody>
          </p:sp>
        </p:grpSp>
        <p:sp>
          <p:nvSpPr>
            <p:cNvPr id="1027" name="Oval 1026">
              <a:extLst>
                <a:ext uri="{FF2B5EF4-FFF2-40B4-BE49-F238E27FC236}">
                  <a16:creationId xmlns:a16="http://schemas.microsoft.com/office/drawing/2014/main" id="{93A63D4F-1841-435F-8963-12E19FC31524}"/>
                </a:ext>
              </a:extLst>
            </p:cNvPr>
            <p:cNvSpPr/>
            <p:nvPr/>
          </p:nvSpPr>
          <p:spPr>
            <a:xfrm>
              <a:off x="11343848" y="1756227"/>
              <a:ext cx="346717" cy="318102"/>
            </a:xfrm>
            <a:prstGeom prst="ellipse">
              <a:avLst/>
            </a:prstGeom>
            <a:solidFill>
              <a:srgbClr val="FFFFCC"/>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600" dirty="0"/>
                <a:t>1</a:t>
              </a:r>
            </a:p>
          </p:txBody>
        </p:sp>
        <p:sp>
          <p:nvSpPr>
            <p:cNvPr id="1029" name="Oval 1028">
              <a:extLst>
                <a:ext uri="{FF2B5EF4-FFF2-40B4-BE49-F238E27FC236}">
                  <a16:creationId xmlns:a16="http://schemas.microsoft.com/office/drawing/2014/main" id="{D36406C2-9F15-476E-A91A-93F952439451}"/>
                </a:ext>
              </a:extLst>
            </p:cNvPr>
            <p:cNvSpPr/>
            <p:nvPr/>
          </p:nvSpPr>
          <p:spPr>
            <a:xfrm>
              <a:off x="7531242" y="3076620"/>
              <a:ext cx="346717" cy="318102"/>
            </a:xfrm>
            <a:prstGeom prst="ellipse">
              <a:avLst/>
            </a:prstGeom>
            <a:solidFill>
              <a:srgbClr val="FFFFCC"/>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600" dirty="0"/>
                <a:t>2</a:t>
              </a:r>
            </a:p>
          </p:txBody>
        </p:sp>
        <p:sp>
          <p:nvSpPr>
            <p:cNvPr id="1030" name="Oval 1029">
              <a:extLst>
                <a:ext uri="{FF2B5EF4-FFF2-40B4-BE49-F238E27FC236}">
                  <a16:creationId xmlns:a16="http://schemas.microsoft.com/office/drawing/2014/main" id="{0AE5F9E9-CAD6-4E29-9C26-5F7E28B0B7C7}"/>
                </a:ext>
              </a:extLst>
            </p:cNvPr>
            <p:cNvSpPr/>
            <p:nvPr/>
          </p:nvSpPr>
          <p:spPr>
            <a:xfrm>
              <a:off x="10141448" y="2868454"/>
              <a:ext cx="346717" cy="318102"/>
            </a:xfrm>
            <a:prstGeom prst="ellipse">
              <a:avLst/>
            </a:prstGeom>
            <a:solidFill>
              <a:srgbClr val="FFFFCC"/>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600" dirty="0"/>
                <a:t>3</a:t>
              </a:r>
            </a:p>
          </p:txBody>
        </p:sp>
        <p:sp>
          <p:nvSpPr>
            <p:cNvPr id="1031" name="Oval 1030">
              <a:extLst>
                <a:ext uri="{FF2B5EF4-FFF2-40B4-BE49-F238E27FC236}">
                  <a16:creationId xmlns:a16="http://schemas.microsoft.com/office/drawing/2014/main" id="{460037A2-0F8A-407F-BABD-C39881F0FB52}"/>
                </a:ext>
              </a:extLst>
            </p:cNvPr>
            <p:cNvSpPr/>
            <p:nvPr/>
          </p:nvSpPr>
          <p:spPr>
            <a:xfrm>
              <a:off x="9240705" y="4014429"/>
              <a:ext cx="346717" cy="318102"/>
            </a:xfrm>
            <a:prstGeom prst="ellipse">
              <a:avLst/>
            </a:prstGeom>
            <a:solidFill>
              <a:srgbClr val="FFFFCC"/>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600" dirty="0"/>
                <a:t>4</a:t>
              </a:r>
            </a:p>
          </p:txBody>
        </p:sp>
      </p:grpSp>
      <p:sp>
        <p:nvSpPr>
          <p:cNvPr id="11" name="Rectangle 10">
            <a:extLst>
              <a:ext uri="{FF2B5EF4-FFF2-40B4-BE49-F238E27FC236}">
                <a16:creationId xmlns:a16="http://schemas.microsoft.com/office/drawing/2014/main" id="{04D2C500-CE83-485B-8A48-339904F3F0F3}"/>
              </a:ext>
              <a:ext uri="{C183D7F6-B498-43B3-948B-1728B52AA6E4}">
                <adec:decorative xmlns:adec="http://schemas.microsoft.com/office/drawing/2017/decorative" val="1"/>
              </a:ext>
            </a:extLst>
          </p:cNvPr>
          <p:cNvSpPr/>
          <p:nvPr/>
        </p:nvSpPr>
        <p:spPr bwMode="auto">
          <a:xfrm>
            <a:off x="5262466" y="1181342"/>
            <a:ext cx="6606074" cy="5178315"/>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504692041"/>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Diagram that depicts on-premises AD DS authentication to Azure file shares over SMB.">
            <a:extLst>
              <a:ext uri="{FF2B5EF4-FFF2-40B4-BE49-F238E27FC236}">
                <a16:creationId xmlns:a16="http://schemas.microsoft.com/office/drawing/2014/main" id="{31F80E98-2E9D-4334-988C-D33B7543D6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365" y="1645920"/>
            <a:ext cx="11597268" cy="356616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0F429B5-F5F5-4D1F-B007-A392D7B66EA5}"/>
              </a:ext>
            </a:extLst>
          </p:cNvPr>
          <p:cNvSpPr>
            <a:spLocks noGrp="1"/>
          </p:cNvSpPr>
          <p:nvPr>
            <p:ph type="title"/>
          </p:nvPr>
        </p:nvSpPr>
        <p:spPr/>
        <p:txBody>
          <a:bodyPr/>
          <a:lstStyle/>
          <a:p>
            <a:r>
              <a:rPr lang="en-US" dirty="0"/>
              <a:t>Azure Files Authentication – AD DS</a:t>
            </a:r>
          </a:p>
        </p:txBody>
      </p:sp>
      <p:sp>
        <p:nvSpPr>
          <p:cNvPr id="11" name="Rectangle 10">
            <a:extLst>
              <a:ext uri="{FF2B5EF4-FFF2-40B4-BE49-F238E27FC236}">
                <a16:creationId xmlns:a16="http://schemas.microsoft.com/office/drawing/2014/main" id="{04D2C500-CE83-485B-8A48-339904F3F0F3}"/>
              </a:ext>
              <a:ext uri="{C183D7F6-B498-43B3-948B-1728B52AA6E4}">
                <adec:decorative xmlns:adec="http://schemas.microsoft.com/office/drawing/2017/decorative" val="1"/>
              </a:ext>
            </a:extLst>
          </p:cNvPr>
          <p:cNvSpPr/>
          <p:nvPr/>
        </p:nvSpPr>
        <p:spPr bwMode="auto">
          <a:xfrm>
            <a:off x="148683" y="1181342"/>
            <a:ext cx="11894634" cy="5178315"/>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a:extLst>
              <a:ext uri="{FF2B5EF4-FFF2-40B4-BE49-F238E27FC236}">
                <a16:creationId xmlns:a16="http://schemas.microsoft.com/office/drawing/2014/main" id="{561B8F94-F759-496E-931C-C9DF8E5177FE}"/>
              </a:ext>
            </a:extLst>
          </p:cNvPr>
          <p:cNvSpPr/>
          <p:nvPr/>
        </p:nvSpPr>
        <p:spPr>
          <a:xfrm>
            <a:off x="2871977" y="6098662"/>
            <a:ext cx="6448045" cy="52198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algn="ctr"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On-premises Active Directory Domain Service (AD DS) </a:t>
            </a:r>
          </a:p>
        </p:txBody>
      </p:sp>
    </p:spTree>
    <p:extLst>
      <p:ext uri="{BB962C8B-B14F-4D97-AF65-F5344CB8AC3E}">
        <p14:creationId xmlns:p14="http://schemas.microsoft.com/office/powerpoint/2010/main" val="921691668"/>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F429B5-F5F5-4D1F-B007-A392D7B66EA5}"/>
              </a:ext>
            </a:extLst>
          </p:cNvPr>
          <p:cNvSpPr>
            <a:spLocks noGrp="1"/>
          </p:cNvSpPr>
          <p:nvPr>
            <p:ph type="title"/>
          </p:nvPr>
        </p:nvSpPr>
        <p:spPr/>
        <p:txBody>
          <a:bodyPr/>
          <a:lstStyle/>
          <a:p>
            <a:r>
              <a:rPr lang="en-US" dirty="0"/>
              <a:t>Azure Files Authentication – Azure AD DS</a:t>
            </a:r>
          </a:p>
        </p:txBody>
      </p:sp>
      <p:sp>
        <p:nvSpPr>
          <p:cNvPr id="11" name="Rectangle 10">
            <a:extLst>
              <a:ext uri="{FF2B5EF4-FFF2-40B4-BE49-F238E27FC236}">
                <a16:creationId xmlns:a16="http://schemas.microsoft.com/office/drawing/2014/main" id="{04D2C500-CE83-485B-8A48-339904F3F0F3}"/>
              </a:ext>
              <a:ext uri="{C183D7F6-B498-43B3-948B-1728B52AA6E4}">
                <adec:decorative xmlns:adec="http://schemas.microsoft.com/office/drawing/2017/decorative" val="1"/>
              </a:ext>
            </a:extLst>
          </p:cNvPr>
          <p:cNvSpPr/>
          <p:nvPr/>
        </p:nvSpPr>
        <p:spPr bwMode="auto">
          <a:xfrm>
            <a:off x="148683" y="1181342"/>
            <a:ext cx="11894634" cy="5178315"/>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a:extLst>
              <a:ext uri="{FF2B5EF4-FFF2-40B4-BE49-F238E27FC236}">
                <a16:creationId xmlns:a16="http://schemas.microsoft.com/office/drawing/2014/main" id="{561B8F94-F759-496E-931C-C9DF8E5177FE}"/>
              </a:ext>
            </a:extLst>
          </p:cNvPr>
          <p:cNvSpPr/>
          <p:nvPr/>
        </p:nvSpPr>
        <p:spPr>
          <a:xfrm>
            <a:off x="2871977" y="6098662"/>
            <a:ext cx="6448045" cy="52198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algn="ctr"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Azure Active Directory Domain Services (Azure AD DS)</a:t>
            </a:r>
          </a:p>
        </p:txBody>
      </p:sp>
      <p:pic>
        <p:nvPicPr>
          <p:cNvPr id="96258" name="Picture 2" descr="Diagram">
            <a:extLst>
              <a:ext uri="{FF2B5EF4-FFF2-40B4-BE49-F238E27FC236}">
                <a16:creationId xmlns:a16="http://schemas.microsoft.com/office/drawing/2014/main" id="{103E396B-058B-4208-90B8-8B72835D1E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60" y="1600200"/>
            <a:ext cx="11767078"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8013693"/>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Secure Transfer Required</a:t>
            </a:r>
          </a:p>
        </p:txBody>
      </p:sp>
      <p:sp>
        <p:nvSpPr>
          <p:cNvPr id="15" name="Rectangle 14">
            <a:extLst>
              <a:ext uri="{FF2B5EF4-FFF2-40B4-BE49-F238E27FC236}">
                <a16:creationId xmlns:a16="http://schemas.microsoft.com/office/drawing/2014/main" id="{BF0EED34-08BE-467B-AB05-D4A4940A3BEF}"/>
              </a:ext>
            </a:extLst>
          </p:cNvPr>
          <p:cNvSpPr/>
          <p:nvPr/>
        </p:nvSpPr>
        <p:spPr>
          <a:xfrm>
            <a:off x="119324" y="2375599"/>
            <a:ext cx="4469557" cy="1062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Storage account connections must be secure (HTTPs)</a:t>
            </a:r>
          </a:p>
        </p:txBody>
      </p:sp>
      <p:sp>
        <p:nvSpPr>
          <p:cNvPr id="19" name="Rectangle 18">
            <a:extLst>
              <a:ext uri="{FF2B5EF4-FFF2-40B4-BE49-F238E27FC236}">
                <a16:creationId xmlns:a16="http://schemas.microsoft.com/office/drawing/2014/main" id="{00A22C6C-CDAF-4049-98E7-BDF0A064AE32}"/>
              </a:ext>
            </a:extLst>
          </p:cNvPr>
          <p:cNvSpPr/>
          <p:nvPr/>
        </p:nvSpPr>
        <p:spPr>
          <a:xfrm>
            <a:off x="119323" y="3545654"/>
            <a:ext cx="4469557" cy="1062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HTTPs for custom domain names not supported</a:t>
            </a:r>
          </a:p>
        </p:txBody>
      </p:sp>
      <p:sp>
        <p:nvSpPr>
          <p:cNvPr id="21" name="Rectangle 20">
            <a:extLst>
              <a:ext uri="{FF2B5EF4-FFF2-40B4-BE49-F238E27FC236}">
                <a16:creationId xmlns:a16="http://schemas.microsoft.com/office/drawing/2014/main" id="{94C105BB-8FF3-4D78-A370-0A7A7C9B4E89}"/>
              </a:ext>
            </a:extLst>
          </p:cNvPr>
          <p:cNvSpPr/>
          <p:nvPr/>
        </p:nvSpPr>
        <p:spPr>
          <a:xfrm>
            <a:off x="119323" y="4715709"/>
            <a:ext cx="4469557" cy="1062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Azure Files connections require encryption (SMB)</a:t>
            </a:r>
          </a:p>
        </p:txBody>
      </p:sp>
      <p:sp>
        <p:nvSpPr>
          <p:cNvPr id="2" name="TextBox 1">
            <a:extLst>
              <a:ext uri="{FF2B5EF4-FFF2-40B4-BE49-F238E27FC236}">
                <a16:creationId xmlns:a16="http://schemas.microsoft.com/office/drawing/2014/main" id="{0B89EF52-D4CA-4251-B6D4-5A81D36B8799}"/>
              </a:ext>
              <a:ext uri="{C183D7F6-B498-43B3-948B-1728B52AA6E4}">
                <adec:decorative xmlns:adec="http://schemas.microsoft.com/office/drawing/2017/decorative" val="1"/>
              </a:ext>
            </a:extLst>
          </p:cNvPr>
          <p:cNvSpPr txBox="1"/>
          <p:nvPr/>
        </p:nvSpPr>
        <p:spPr>
          <a:xfrm>
            <a:off x="7428442" y="2033410"/>
            <a:ext cx="2040577" cy="30777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2000" b="1" dirty="0">
                <a:gradFill>
                  <a:gsLst>
                    <a:gs pos="2917">
                      <a:schemeClr val="tx1"/>
                    </a:gs>
                    <a:gs pos="30000">
                      <a:schemeClr val="tx1"/>
                    </a:gs>
                  </a:gsLst>
                  <a:lin ang="5400000" scaled="0"/>
                </a:gradFill>
                <a:latin typeface="Segoe UI Semilight"/>
              </a:rPr>
              <a:t>Existing Account</a:t>
            </a:r>
            <a:endParaRPr lang="en-US" sz="2000" b="1" dirty="0"/>
          </a:p>
        </p:txBody>
      </p:sp>
      <p:sp>
        <p:nvSpPr>
          <p:cNvPr id="23" name="Rectangle 22">
            <a:extLst>
              <a:ext uri="{FF2B5EF4-FFF2-40B4-BE49-F238E27FC236}">
                <a16:creationId xmlns:a16="http://schemas.microsoft.com/office/drawing/2014/main" id="{6AA0ED71-8ACE-43AD-85DB-65C97496AD62}"/>
              </a:ext>
              <a:ext uri="{C183D7F6-B498-43B3-948B-1728B52AA6E4}">
                <adec:decorative xmlns:adec="http://schemas.microsoft.com/office/drawing/2017/decorative" val="1"/>
              </a:ext>
            </a:extLst>
          </p:cNvPr>
          <p:cNvSpPr/>
          <p:nvPr/>
        </p:nvSpPr>
        <p:spPr bwMode="auto">
          <a:xfrm>
            <a:off x="4664209" y="1004047"/>
            <a:ext cx="7447502" cy="5396753"/>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a:extLst>
              <a:ext uri="{FF2B5EF4-FFF2-40B4-BE49-F238E27FC236}">
                <a16:creationId xmlns:a16="http://schemas.microsoft.com/office/drawing/2014/main" id="{9B8C6270-38EE-4FAC-B57E-68BC43574DD7}"/>
              </a:ext>
            </a:extLst>
          </p:cNvPr>
          <p:cNvSpPr/>
          <p:nvPr/>
        </p:nvSpPr>
        <p:spPr>
          <a:xfrm>
            <a:off x="119322" y="1201643"/>
            <a:ext cx="4469557" cy="1062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Integrate storage account with a Content Delivery Network (CDN)</a:t>
            </a:r>
          </a:p>
        </p:txBody>
      </p:sp>
      <p:pic>
        <p:nvPicPr>
          <p:cNvPr id="9" name="Picture 8">
            <a:extLst>
              <a:ext uri="{FF2B5EF4-FFF2-40B4-BE49-F238E27FC236}">
                <a16:creationId xmlns:a16="http://schemas.microsoft.com/office/drawing/2014/main" id="{FD7DEE67-17A9-4DFD-A537-38606A157FE6}"/>
              </a:ext>
            </a:extLst>
          </p:cNvPr>
          <p:cNvPicPr>
            <a:picLocks noChangeAspect="1"/>
          </p:cNvPicPr>
          <p:nvPr/>
        </p:nvPicPr>
        <p:blipFill>
          <a:blip r:embed="rId3"/>
          <a:stretch>
            <a:fillRect/>
          </a:stretch>
        </p:blipFill>
        <p:spPr>
          <a:xfrm>
            <a:off x="4705463" y="2489214"/>
            <a:ext cx="7486537" cy="2426418"/>
          </a:xfrm>
          <a:prstGeom prst="rect">
            <a:avLst/>
          </a:prstGeom>
        </p:spPr>
      </p:pic>
    </p:spTree>
    <p:extLst>
      <p:ext uri="{BB962C8B-B14F-4D97-AF65-F5344CB8AC3E}">
        <p14:creationId xmlns:p14="http://schemas.microsoft.com/office/powerpoint/2010/main" val="1819820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37EBA-C718-4411-B6EF-0F051B1D6304}"/>
              </a:ext>
            </a:extLst>
          </p:cNvPr>
          <p:cNvSpPr>
            <a:spLocks noGrp="1"/>
          </p:cNvSpPr>
          <p:nvPr>
            <p:ph type="title"/>
          </p:nvPr>
        </p:nvSpPr>
        <p:spPr/>
        <p:txBody>
          <a:bodyPr/>
          <a:lstStyle/>
          <a:p>
            <a:r>
              <a:rPr lang="en-US" dirty="0"/>
              <a:t>Azure Key Vault Overview</a:t>
            </a:r>
          </a:p>
        </p:txBody>
      </p:sp>
      <p:sp>
        <p:nvSpPr>
          <p:cNvPr id="9" name="Rectangle 8">
            <a:extLst>
              <a:ext uri="{FF2B5EF4-FFF2-40B4-BE49-F238E27FC236}">
                <a16:creationId xmlns:a16="http://schemas.microsoft.com/office/drawing/2014/main" id="{2F851140-C24E-4514-954D-BD396533E87D}"/>
              </a:ext>
            </a:extLst>
          </p:cNvPr>
          <p:cNvSpPr/>
          <p:nvPr/>
        </p:nvSpPr>
        <p:spPr>
          <a:xfrm>
            <a:off x="208586" y="1105586"/>
            <a:ext cx="5592300"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Increase security and control over keys and passwords</a:t>
            </a:r>
          </a:p>
        </p:txBody>
      </p:sp>
      <p:sp>
        <p:nvSpPr>
          <p:cNvPr id="11" name="Rectangle 10">
            <a:extLst>
              <a:ext uri="{FF2B5EF4-FFF2-40B4-BE49-F238E27FC236}">
                <a16:creationId xmlns:a16="http://schemas.microsoft.com/office/drawing/2014/main" id="{ADCABEC6-F4D2-4BEC-919B-B60209142851}"/>
              </a:ext>
            </a:extLst>
          </p:cNvPr>
          <p:cNvSpPr/>
          <p:nvPr/>
        </p:nvSpPr>
        <p:spPr>
          <a:xfrm>
            <a:off x="208586" y="1979798"/>
            <a:ext cx="5584677" cy="101909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Use Federal Information Processing Standard (FIPS) 140-2 and Level 3 validated hardware security modules (HSMs)  </a:t>
            </a:r>
          </a:p>
        </p:txBody>
      </p:sp>
      <p:sp>
        <p:nvSpPr>
          <p:cNvPr id="13" name="Rectangle 12">
            <a:extLst>
              <a:ext uri="{FF2B5EF4-FFF2-40B4-BE49-F238E27FC236}">
                <a16:creationId xmlns:a16="http://schemas.microsoft.com/office/drawing/2014/main" id="{C30EF214-2B86-4FA1-86AD-2E883D51EBA7}"/>
              </a:ext>
            </a:extLst>
          </p:cNvPr>
          <p:cNvSpPr/>
          <p:nvPr/>
        </p:nvSpPr>
        <p:spPr>
          <a:xfrm>
            <a:off x="208585" y="3141325"/>
            <a:ext cx="5584678"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Create and import encryption keys in minutes</a:t>
            </a:r>
          </a:p>
        </p:txBody>
      </p:sp>
      <p:sp>
        <p:nvSpPr>
          <p:cNvPr id="15" name="Rectangle 14">
            <a:extLst>
              <a:ext uri="{FF2B5EF4-FFF2-40B4-BE49-F238E27FC236}">
                <a16:creationId xmlns:a16="http://schemas.microsoft.com/office/drawing/2014/main" id="{7A559575-5BB7-4402-8B3E-F2BF04A87A3D}"/>
              </a:ext>
            </a:extLst>
          </p:cNvPr>
          <p:cNvSpPr/>
          <p:nvPr/>
        </p:nvSpPr>
        <p:spPr>
          <a:xfrm>
            <a:off x="216208" y="4039619"/>
            <a:ext cx="5584678"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Reduce latency with cloud scale and global redundancy</a:t>
            </a:r>
          </a:p>
        </p:txBody>
      </p:sp>
      <p:sp>
        <p:nvSpPr>
          <p:cNvPr id="17" name="Rectangle 16">
            <a:extLst>
              <a:ext uri="{FF2B5EF4-FFF2-40B4-BE49-F238E27FC236}">
                <a16:creationId xmlns:a16="http://schemas.microsoft.com/office/drawing/2014/main" id="{3A27861F-5E4F-41B3-88A4-C0FD2BC0B291}"/>
              </a:ext>
            </a:extLst>
          </p:cNvPr>
          <p:cNvSpPr/>
          <p:nvPr/>
        </p:nvSpPr>
        <p:spPr>
          <a:xfrm>
            <a:off x="208585" y="4918689"/>
            <a:ext cx="5584678"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Applications have no direct access to keys</a:t>
            </a:r>
          </a:p>
        </p:txBody>
      </p:sp>
      <p:sp>
        <p:nvSpPr>
          <p:cNvPr id="21" name="Rectangle 20">
            <a:extLst>
              <a:ext uri="{FF2B5EF4-FFF2-40B4-BE49-F238E27FC236}">
                <a16:creationId xmlns:a16="http://schemas.microsoft.com/office/drawing/2014/main" id="{AFA3BB56-FD4C-4D4D-B23B-C27AE72A2A23}"/>
              </a:ext>
              <a:ext uri="{C183D7F6-B498-43B3-948B-1728B52AA6E4}">
                <adec:decorative xmlns:adec="http://schemas.microsoft.com/office/drawing/2017/decorative" val="1"/>
              </a:ext>
            </a:extLst>
          </p:cNvPr>
          <p:cNvSpPr/>
          <p:nvPr/>
        </p:nvSpPr>
        <p:spPr bwMode="auto">
          <a:xfrm>
            <a:off x="6230319" y="1105586"/>
            <a:ext cx="5745473" cy="5411124"/>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8" name="TextBox 7">
            <a:extLst>
              <a:ext uri="{FF2B5EF4-FFF2-40B4-BE49-F238E27FC236}">
                <a16:creationId xmlns:a16="http://schemas.microsoft.com/office/drawing/2014/main" id="{A706DB4A-7B38-4A83-BB4A-51353F2586AD}"/>
              </a:ext>
            </a:extLst>
          </p:cNvPr>
          <p:cNvSpPr txBox="1"/>
          <p:nvPr/>
        </p:nvSpPr>
        <p:spPr>
          <a:xfrm flipH="1">
            <a:off x="6880405" y="5435158"/>
            <a:ext cx="4414546" cy="615553"/>
          </a:xfrm>
          <a:prstGeom prst="rect">
            <a:avLst/>
          </a:prstGeom>
          <a:noFill/>
        </p:spPr>
        <p:txBody>
          <a:bodyPr wrap="square" lIns="0" tIns="0" rIns="0" bIns="0" rtlCol="0">
            <a:spAutoFit/>
          </a:bodyPr>
          <a:lstStyle/>
          <a:p>
            <a:pPr algn="l"/>
            <a:r>
              <a:rPr lang="en-US" sz="2000" dirty="0">
                <a:gradFill>
                  <a:gsLst>
                    <a:gs pos="2917">
                      <a:schemeClr val="tx1"/>
                    </a:gs>
                    <a:gs pos="30000">
                      <a:schemeClr val="tx1"/>
                    </a:gs>
                  </a:gsLst>
                  <a:lin ang="5400000" scaled="0"/>
                </a:gradFill>
              </a:rPr>
              <a:t>Azure Key Vault is a cloud service for securely storing and accessing secrets.</a:t>
            </a:r>
          </a:p>
        </p:txBody>
      </p:sp>
      <p:sp>
        <p:nvSpPr>
          <p:cNvPr id="10" name="Rectangle 9">
            <a:extLst>
              <a:ext uri="{FF2B5EF4-FFF2-40B4-BE49-F238E27FC236}">
                <a16:creationId xmlns:a16="http://schemas.microsoft.com/office/drawing/2014/main" id="{04BFB543-8E95-4205-B2C4-E8D14060E278}"/>
              </a:ext>
            </a:extLst>
          </p:cNvPr>
          <p:cNvSpPr/>
          <p:nvPr/>
        </p:nvSpPr>
        <p:spPr>
          <a:xfrm>
            <a:off x="216208" y="5820994"/>
            <a:ext cx="5584678"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Simplify and automate tasks for SSL/TLS certificates</a:t>
            </a:r>
          </a:p>
        </p:txBody>
      </p:sp>
      <p:pic>
        <p:nvPicPr>
          <p:cNvPr id="6" name="Picture 5">
            <a:extLst>
              <a:ext uri="{FF2B5EF4-FFF2-40B4-BE49-F238E27FC236}">
                <a16:creationId xmlns:a16="http://schemas.microsoft.com/office/drawing/2014/main" id="{AFA76EF6-BA5E-43CB-823D-849D241DB3F6}"/>
              </a:ext>
            </a:extLst>
          </p:cNvPr>
          <p:cNvPicPr>
            <a:picLocks noChangeAspect="1"/>
          </p:cNvPicPr>
          <p:nvPr/>
        </p:nvPicPr>
        <p:blipFill>
          <a:blip r:embed="rId3"/>
          <a:stretch>
            <a:fillRect/>
          </a:stretch>
        </p:blipFill>
        <p:spPr>
          <a:xfrm>
            <a:off x="8068475" y="2983954"/>
            <a:ext cx="2069159" cy="2194560"/>
          </a:xfrm>
          <a:prstGeom prst="rect">
            <a:avLst/>
          </a:prstGeom>
        </p:spPr>
      </p:pic>
      <p:pic>
        <p:nvPicPr>
          <p:cNvPr id="22" name="Picture 21">
            <a:extLst>
              <a:ext uri="{FF2B5EF4-FFF2-40B4-BE49-F238E27FC236}">
                <a16:creationId xmlns:a16="http://schemas.microsoft.com/office/drawing/2014/main" id="{71232F1C-33DB-4AF4-B8F9-454ADCF56EE5}"/>
              </a:ext>
            </a:extLst>
          </p:cNvPr>
          <p:cNvPicPr>
            <a:picLocks noChangeAspect="1"/>
          </p:cNvPicPr>
          <p:nvPr/>
        </p:nvPicPr>
        <p:blipFill>
          <a:blip r:embed="rId4"/>
          <a:stretch>
            <a:fillRect/>
          </a:stretch>
        </p:blipFill>
        <p:spPr>
          <a:xfrm>
            <a:off x="8658416" y="1810170"/>
            <a:ext cx="858520" cy="1188720"/>
          </a:xfrm>
          <a:prstGeom prst="rect">
            <a:avLst/>
          </a:prstGeom>
        </p:spPr>
      </p:pic>
      <p:sp>
        <p:nvSpPr>
          <p:cNvPr id="26" name="Freeform 13" title="Icon of a cloud">
            <a:extLst>
              <a:ext uri="{FF2B5EF4-FFF2-40B4-BE49-F238E27FC236}">
                <a16:creationId xmlns:a16="http://schemas.microsoft.com/office/drawing/2014/main" id="{AED5149A-ADBC-424B-AA87-438F6A3B68C5}"/>
              </a:ext>
            </a:extLst>
          </p:cNvPr>
          <p:cNvSpPr>
            <a:spLocks noChangeAspect="1"/>
          </p:cNvSpPr>
          <p:nvPr/>
        </p:nvSpPr>
        <p:spPr bwMode="auto">
          <a:xfrm>
            <a:off x="6371147" y="1674977"/>
            <a:ext cx="5433059" cy="3368344"/>
          </a:xfrm>
          <a:custGeom>
            <a:avLst/>
            <a:gdLst>
              <a:gd name="T0" fmla="*/ 384 w 771"/>
              <a:gd name="T1" fmla="*/ 0 h 422"/>
              <a:gd name="T2" fmla="*/ 549 w 771"/>
              <a:gd name="T3" fmla="*/ 110 h 422"/>
              <a:gd name="T4" fmla="*/ 551 w 771"/>
              <a:gd name="T5" fmla="*/ 115 h 422"/>
              <a:gd name="T6" fmla="*/ 565 w 771"/>
              <a:gd name="T7" fmla="*/ 110 h 422"/>
              <a:gd name="T8" fmla="*/ 612 w 771"/>
              <a:gd name="T9" fmla="*/ 103 h 422"/>
              <a:gd name="T10" fmla="*/ 771 w 771"/>
              <a:gd name="T11" fmla="*/ 262 h 422"/>
              <a:gd name="T12" fmla="*/ 628 w 771"/>
              <a:gd name="T13" fmla="*/ 420 h 422"/>
              <a:gd name="T14" fmla="*/ 616 w 771"/>
              <a:gd name="T15" fmla="*/ 421 h 422"/>
              <a:gd name="T16" fmla="*/ 610 w 771"/>
              <a:gd name="T17" fmla="*/ 421 h 422"/>
              <a:gd name="T18" fmla="*/ 98 w 771"/>
              <a:gd name="T19" fmla="*/ 421 h 422"/>
              <a:gd name="T20" fmla="*/ 91 w 771"/>
              <a:gd name="T21" fmla="*/ 422 h 422"/>
              <a:gd name="T22" fmla="*/ 74 w 771"/>
              <a:gd name="T23" fmla="*/ 419 h 422"/>
              <a:gd name="T24" fmla="*/ 12 w 771"/>
              <a:gd name="T25" fmla="*/ 312 h 422"/>
              <a:gd name="T26" fmla="*/ 101 w 771"/>
              <a:gd name="T27" fmla="*/ 247 h 422"/>
              <a:gd name="T28" fmla="*/ 108 w 771"/>
              <a:gd name="T29" fmla="*/ 249 h 422"/>
              <a:gd name="T30" fmla="*/ 106 w 771"/>
              <a:gd name="T31" fmla="*/ 238 h 422"/>
              <a:gd name="T32" fmla="*/ 119 w 771"/>
              <a:gd name="T33" fmla="*/ 179 h 422"/>
              <a:gd name="T34" fmla="*/ 201 w 771"/>
              <a:gd name="T35" fmla="*/ 128 h 422"/>
              <a:gd name="T36" fmla="*/ 213 w 771"/>
              <a:gd name="T37" fmla="*/ 128 h 422"/>
              <a:gd name="T38" fmla="*/ 213 w 771"/>
              <a:gd name="T39" fmla="*/ 127 h 422"/>
              <a:gd name="T40" fmla="*/ 384 w 771"/>
              <a:gd name="T41"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1" h="422">
                <a:moveTo>
                  <a:pt x="384" y="0"/>
                </a:moveTo>
                <a:cubicBezTo>
                  <a:pt x="458" y="0"/>
                  <a:pt x="522" y="46"/>
                  <a:pt x="549" y="110"/>
                </a:cubicBezTo>
                <a:cubicBezTo>
                  <a:pt x="551" y="115"/>
                  <a:pt x="551" y="115"/>
                  <a:pt x="551" y="115"/>
                </a:cubicBezTo>
                <a:cubicBezTo>
                  <a:pt x="565" y="110"/>
                  <a:pt x="565" y="110"/>
                  <a:pt x="565" y="110"/>
                </a:cubicBezTo>
                <a:cubicBezTo>
                  <a:pt x="580" y="105"/>
                  <a:pt x="596" y="103"/>
                  <a:pt x="612" y="103"/>
                </a:cubicBezTo>
                <a:cubicBezTo>
                  <a:pt x="700" y="103"/>
                  <a:pt x="771" y="174"/>
                  <a:pt x="771" y="262"/>
                </a:cubicBezTo>
                <a:cubicBezTo>
                  <a:pt x="771" y="344"/>
                  <a:pt x="708" y="412"/>
                  <a:pt x="628" y="420"/>
                </a:cubicBezTo>
                <a:cubicBezTo>
                  <a:pt x="616" y="421"/>
                  <a:pt x="616" y="421"/>
                  <a:pt x="616" y="421"/>
                </a:cubicBezTo>
                <a:cubicBezTo>
                  <a:pt x="610" y="421"/>
                  <a:pt x="610" y="421"/>
                  <a:pt x="610" y="421"/>
                </a:cubicBezTo>
                <a:cubicBezTo>
                  <a:pt x="98" y="421"/>
                  <a:pt x="98" y="421"/>
                  <a:pt x="98" y="421"/>
                </a:cubicBezTo>
                <a:cubicBezTo>
                  <a:pt x="91" y="422"/>
                  <a:pt x="91" y="422"/>
                  <a:pt x="91" y="422"/>
                </a:cubicBezTo>
                <a:cubicBezTo>
                  <a:pt x="85" y="421"/>
                  <a:pt x="79" y="420"/>
                  <a:pt x="74" y="419"/>
                </a:cubicBezTo>
                <a:cubicBezTo>
                  <a:pt x="27" y="406"/>
                  <a:pt x="0" y="359"/>
                  <a:pt x="12" y="312"/>
                </a:cubicBezTo>
                <a:cubicBezTo>
                  <a:pt x="23" y="271"/>
                  <a:pt x="61" y="245"/>
                  <a:pt x="101" y="247"/>
                </a:cubicBezTo>
                <a:cubicBezTo>
                  <a:pt x="108" y="249"/>
                  <a:pt x="108" y="249"/>
                  <a:pt x="108" y="249"/>
                </a:cubicBezTo>
                <a:cubicBezTo>
                  <a:pt x="106" y="238"/>
                  <a:pt x="106" y="238"/>
                  <a:pt x="106" y="238"/>
                </a:cubicBezTo>
                <a:cubicBezTo>
                  <a:pt x="105" y="218"/>
                  <a:pt x="109" y="198"/>
                  <a:pt x="119" y="179"/>
                </a:cubicBezTo>
                <a:cubicBezTo>
                  <a:pt x="137" y="148"/>
                  <a:pt x="168" y="130"/>
                  <a:pt x="201" y="128"/>
                </a:cubicBezTo>
                <a:cubicBezTo>
                  <a:pt x="213" y="128"/>
                  <a:pt x="213" y="128"/>
                  <a:pt x="213" y="128"/>
                </a:cubicBezTo>
                <a:cubicBezTo>
                  <a:pt x="213" y="127"/>
                  <a:pt x="213" y="127"/>
                  <a:pt x="213" y="127"/>
                </a:cubicBezTo>
                <a:cubicBezTo>
                  <a:pt x="236" y="53"/>
                  <a:pt x="304" y="0"/>
                  <a:pt x="384" y="0"/>
                </a:cubicBezTo>
                <a:close/>
              </a:path>
            </a:pathLst>
          </a:custGeom>
          <a:noFill/>
          <a:ln w="88900" cap="sq">
            <a:solidFill>
              <a:schemeClr val="accent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gradFill>
            </a:endParaRPr>
          </a:p>
        </p:txBody>
      </p:sp>
      <p:pic>
        <p:nvPicPr>
          <p:cNvPr id="32" name="Picture 31">
            <a:extLst>
              <a:ext uri="{FF2B5EF4-FFF2-40B4-BE49-F238E27FC236}">
                <a16:creationId xmlns:a16="http://schemas.microsoft.com/office/drawing/2014/main" id="{4E1F74CC-F5B0-4A9A-AD71-6AFB44D3B1EF}"/>
              </a:ext>
            </a:extLst>
          </p:cNvPr>
          <p:cNvPicPr>
            <a:picLocks noChangeAspect="1"/>
          </p:cNvPicPr>
          <p:nvPr/>
        </p:nvPicPr>
        <p:blipFill>
          <a:blip r:embed="rId5"/>
          <a:stretch>
            <a:fillRect/>
          </a:stretch>
        </p:blipFill>
        <p:spPr>
          <a:xfrm>
            <a:off x="6667493" y="4067437"/>
            <a:ext cx="640080" cy="640080"/>
          </a:xfrm>
          <a:prstGeom prst="rect">
            <a:avLst/>
          </a:prstGeom>
          <a:solidFill>
            <a:schemeClr val="bg1"/>
          </a:solidFill>
        </p:spPr>
      </p:pic>
    </p:spTree>
    <p:extLst>
      <p:ext uri="{BB962C8B-B14F-4D97-AF65-F5344CB8AC3E}">
        <p14:creationId xmlns:p14="http://schemas.microsoft.com/office/powerpoint/2010/main" val="4264005214"/>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8D5AD-A6E7-47FE-A8B6-EFCBD00CD6CD}"/>
              </a:ext>
            </a:extLst>
          </p:cNvPr>
          <p:cNvSpPr>
            <a:spLocks noGrp="1"/>
          </p:cNvSpPr>
          <p:nvPr>
            <p:ph type="title"/>
          </p:nvPr>
        </p:nvSpPr>
        <p:spPr>
          <a:xfrm>
            <a:off x="644246" y="1193900"/>
            <a:ext cx="4167887" cy="1107996"/>
          </a:xfrm>
        </p:spPr>
        <p:txBody>
          <a:bodyPr/>
          <a:lstStyle/>
          <a:p>
            <a:r>
              <a:rPr lang="en-US" dirty="0"/>
              <a:t>Demonstrations: Storage Security</a:t>
            </a:r>
          </a:p>
        </p:txBody>
      </p:sp>
      <p:sp>
        <p:nvSpPr>
          <p:cNvPr id="4" name="Text Placeholder 3">
            <a:extLst>
              <a:ext uri="{FF2B5EF4-FFF2-40B4-BE49-F238E27FC236}">
                <a16:creationId xmlns:a16="http://schemas.microsoft.com/office/drawing/2014/main" id="{BFF036A4-017A-473F-9CCA-6743F248DC51}"/>
              </a:ext>
            </a:extLst>
          </p:cNvPr>
          <p:cNvSpPr>
            <a:spLocks noGrp="1"/>
          </p:cNvSpPr>
          <p:nvPr>
            <p:ph type="body" sz="quarter" idx="12"/>
          </p:nvPr>
        </p:nvSpPr>
        <p:spPr>
          <a:xfrm>
            <a:off x="638025" y="2730759"/>
            <a:ext cx="4164583" cy="2154436"/>
          </a:xfrm>
        </p:spPr>
        <p:txBody>
          <a:bodyPr/>
          <a:lstStyle/>
          <a:p>
            <a:pPr marL="342900" indent="-342900">
              <a:buFont typeface="Arial" panose="020B0604020202020204" pitchFamily="34" charset="0"/>
              <a:buChar char="•"/>
            </a:pPr>
            <a:r>
              <a:rPr lang="en-US" dirty="0"/>
              <a:t>Generate SAS tokens</a:t>
            </a:r>
          </a:p>
          <a:p>
            <a:pPr marL="342900" indent="-342900">
              <a:buFont typeface="Arial" panose="020B0604020202020204" pitchFamily="34" charset="0"/>
              <a:buChar char="•"/>
            </a:pPr>
            <a:r>
              <a:rPr lang="en-US" dirty="0"/>
              <a:t>Key rollover</a:t>
            </a:r>
          </a:p>
          <a:p>
            <a:pPr marL="342900" indent="-342900">
              <a:buFont typeface="Arial" panose="020B0604020202020204" pitchFamily="34" charset="0"/>
              <a:buChar char="•"/>
            </a:pPr>
            <a:r>
              <a:rPr lang="en-US" dirty="0"/>
              <a:t>Storage access policies</a:t>
            </a:r>
          </a:p>
          <a:p>
            <a:pPr marL="342900" indent="-342900">
              <a:buFont typeface="Arial" panose="020B0604020202020204" pitchFamily="34" charset="0"/>
              <a:buChar char="•"/>
            </a:pPr>
            <a:r>
              <a:rPr lang="en-US" dirty="0"/>
              <a:t>Azure AD user account authentication</a:t>
            </a:r>
          </a:p>
          <a:p>
            <a:pPr marL="342900" indent="-342900">
              <a:buFont typeface="Arial" panose="020B0604020202020204" pitchFamily="34" charset="0"/>
              <a:buChar char="•"/>
            </a:pPr>
            <a:r>
              <a:rPr lang="en-US" dirty="0"/>
              <a:t>Storage endpoints</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3496525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F17D8-EF92-43F9-A573-C0CD57A4AFC8}"/>
              </a:ext>
            </a:extLst>
          </p:cNvPr>
          <p:cNvSpPr>
            <a:spLocks noGrp="1"/>
          </p:cNvSpPr>
          <p:nvPr>
            <p:ph type="title"/>
          </p:nvPr>
        </p:nvSpPr>
        <p:spPr/>
        <p:txBody>
          <a:bodyPr/>
          <a:lstStyle/>
          <a:p>
            <a:r>
              <a:rPr lang="en-US" dirty="0"/>
              <a:t>Additional Study – Storage Security</a:t>
            </a:r>
          </a:p>
        </p:txBody>
      </p:sp>
      <p:sp>
        <p:nvSpPr>
          <p:cNvPr id="5" name="Rectangle 4">
            <a:extLst>
              <a:ext uri="{FF2B5EF4-FFF2-40B4-BE49-F238E27FC236}">
                <a16:creationId xmlns:a16="http://schemas.microsoft.com/office/drawing/2014/main" id="{E0EA586B-8819-4FA0-AE4D-F0F4024A0E37}"/>
              </a:ext>
            </a:extLst>
          </p:cNvPr>
          <p:cNvSpPr/>
          <p:nvPr/>
        </p:nvSpPr>
        <p:spPr bwMode="auto">
          <a:xfrm>
            <a:off x="557673" y="1385888"/>
            <a:ext cx="3454496"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Module Review Questions</a:t>
            </a:r>
          </a:p>
        </p:txBody>
      </p:sp>
      <p:sp>
        <p:nvSpPr>
          <p:cNvPr id="7" name="Rectangle 6">
            <a:extLst>
              <a:ext uri="{FF2B5EF4-FFF2-40B4-BE49-F238E27FC236}">
                <a16:creationId xmlns:a16="http://schemas.microsoft.com/office/drawing/2014/main" id="{A5A15EE5-1BF4-419B-A73B-DF990D943C1F}"/>
              </a:ext>
            </a:extLst>
          </p:cNvPr>
          <p:cNvSpPr/>
          <p:nvPr/>
        </p:nvSpPr>
        <p:spPr bwMode="auto">
          <a:xfrm>
            <a:off x="4086808" y="1385888"/>
            <a:ext cx="7938532"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Microsoft Learn Modules (docs.microsoft.com/Learn)</a:t>
            </a:r>
          </a:p>
        </p:txBody>
      </p:sp>
      <p:sp>
        <p:nvSpPr>
          <p:cNvPr id="3" name="Text Placeholder 2">
            <a:extLst>
              <a:ext uri="{FF2B5EF4-FFF2-40B4-BE49-F238E27FC236}">
                <a16:creationId xmlns:a16="http://schemas.microsoft.com/office/drawing/2014/main" id="{4D036082-CA0B-4B74-B9FB-01212028965C}"/>
              </a:ext>
            </a:extLst>
          </p:cNvPr>
          <p:cNvSpPr>
            <a:spLocks noGrp="1"/>
          </p:cNvSpPr>
          <p:nvPr>
            <p:ph type="body" sz="quarter" idx="4294967295"/>
          </p:nvPr>
        </p:nvSpPr>
        <p:spPr>
          <a:xfrm>
            <a:off x="4086808" y="2304784"/>
            <a:ext cx="8475663" cy="3188565"/>
          </a:xfrm>
        </p:spPr>
        <p:txBody>
          <a:bodyPr/>
          <a:lstStyle/>
          <a:p>
            <a:pPr marL="228600" lvl="1" indent="0">
              <a:spcAft>
                <a:spcPts val="600"/>
              </a:spcAft>
              <a:buNone/>
            </a:pPr>
            <a:r>
              <a:rPr lang="en-US" sz="2400" dirty="0"/>
              <a:t>Core Cloud Services - Azure data storage options</a:t>
            </a:r>
          </a:p>
          <a:p>
            <a:pPr marL="228600" lvl="1" indent="0">
              <a:spcAft>
                <a:spcPts val="600"/>
              </a:spcAft>
              <a:buNone/>
            </a:pPr>
            <a:r>
              <a:rPr lang="en-US" sz="2400" dirty="0"/>
              <a:t>Create an Azure Storage account (Exercise)</a:t>
            </a:r>
          </a:p>
          <a:p>
            <a:pPr marL="228600" lvl="1" indent="0">
              <a:spcAft>
                <a:spcPts val="600"/>
              </a:spcAft>
              <a:buNone/>
            </a:pPr>
            <a:r>
              <a:rPr lang="en-US" sz="2400" dirty="0"/>
              <a:t>Control access to Azure Storage with shared access signatures (Exercise)</a:t>
            </a:r>
          </a:p>
          <a:p>
            <a:pPr marL="228600" lvl="1" indent="0">
              <a:spcAft>
                <a:spcPts val="600"/>
              </a:spcAft>
              <a:buNone/>
            </a:pPr>
            <a:r>
              <a:rPr lang="en-US" sz="2400" dirty="0"/>
              <a:t>Store and share files in your application with Azure Files (Exercise)</a:t>
            </a:r>
          </a:p>
          <a:p>
            <a:pPr marL="228600" lvl="1" indent="0">
              <a:spcAft>
                <a:spcPts val="600"/>
              </a:spcAft>
              <a:buNone/>
            </a:pPr>
            <a:r>
              <a:rPr lang="en-US" sz="2400" dirty="0"/>
              <a:t>Secure your Azure Storage account</a:t>
            </a:r>
          </a:p>
        </p:txBody>
      </p:sp>
      <p:cxnSp>
        <p:nvCxnSpPr>
          <p:cNvPr id="9" name="Straight Connector 8">
            <a:extLst>
              <a:ext uri="{FF2B5EF4-FFF2-40B4-BE49-F238E27FC236}">
                <a16:creationId xmlns:a16="http://schemas.microsoft.com/office/drawing/2014/main" id="{E1C0B63A-C570-4FC0-8CD2-7942D361333A}"/>
              </a:ext>
              <a:ext uri="{C183D7F6-B498-43B3-948B-1728B52AA6E4}">
                <adec:decorative xmlns:adec="http://schemas.microsoft.com/office/drawing/2017/decorative" val="1"/>
              </a:ext>
            </a:extLst>
          </p:cNvPr>
          <p:cNvCxnSpPr>
            <a:cxnSpLocks/>
          </p:cNvCxnSpPr>
          <p:nvPr/>
        </p:nvCxnSpPr>
        <p:spPr>
          <a:xfrm>
            <a:off x="4363596" y="2750961"/>
            <a:ext cx="6816722"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F3DD4F1A-282D-4938-B8FB-CC377E0A4F8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34305" y="2658326"/>
            <a:ext cx="1494645" cy="2173707"/>
          </a:xfrm>
          <a:prstGeom prst="rect">
            <a:avLst/>
          </a:prstGeom>
        </p:spPr>
      </p:pic>
      <p:cxnSp>
        <p:nvCxnSpPr>
          <p:cNvPr id="13" name="Straight Connector 12">
            <a:extLst>
              <a:ext uri="{FF2B5EF4-FFF2-40B4-BE49-F238E27FC236}">
                <a16:creationId xmlns:a16="http://schemas.microsoft.com/office/drawing/2014/main" id="{183695A9-7B67-4111-A4DE-8668A305C3B6}"/>
              </a:ext>
              <a:ext uri="{C183D7F6-B498-43B3-948B-1728B52AA6E4}">
                <adec:decorative xmlns:adec="http://schemas.microsoft.com/office/drawing/2017/decorative" val="1"/>
              </a:ext>
            </a:extLst>
          </p:cNvPr>
          <p:cNvCxnSpPr>
            <a:cxnSpLocks/>
          </p:cNvCxnSpPr>
          <p:nvPr/>
        </p:nvCxnSpPr>
        <p:spPr>
          <a:xfrm>
            <a:off x="4363596" y="3305295"/>
            <a:ext cx="6816722"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18CB5DD-4557-4E58-97C9-6726431D6E4D}"/>
              </a:ext>
              <a:ext uri="{C183D7F6-B498-43B3-948B-1728B52AA6E4}">
                <adec:decorative xmlns:adec="http://schemas.microsoft.com/office/drawing/2017/decorative" val="1"/>
              </a:ext>
            </a:extLst>
          </p:cNvPr>
          <p:cNvCxnSpPr>
            <a:cxnSpLocks/>
          </p:cNvCxnSpPr>
          <p:nvPr/>
        </p:nvCxnSpPr>
        <p:spPr>
          <a:xfrm>
            <a:off x="4363596" y="4179501"/>
            <a:ext cx="6816722"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EB957F9-4C64-4F78-9B94-4935FB47EFC6}"/>
              </a:ext>
              <a:ext uri="{C183D7F6-B498-43B3-948B-1728B52AA6E4}">
                <adec:decorative xmlns:adec="http://schemas.microsoft.com/office/drawing/2017/decorative" val="1"/>
              </a:ext>
            </a:extLst>
          </p:cNvPr>
          <p:cNvCxnSpPr>
            <a:cxnSpLocks/>
          </p:cNvCxnSpPr>
          <p:nvPr/>
        </p:nvCxnSpPr>
        <p:spPr>
          <a:xfrm>
            <a:off x="4363596" y="5015189"/>
            <a:ext cx="6816722"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4790284"/>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Database Security</a:t>
            </a:r>
            <a:endParaRPr lang="en-US" dirty="0"/>
          </a:p>
        </p:txBody>
      </p:sp>
      <p:pic>
        <p:nvPicPr>
          <p:cNvPr id="4" name="Picture 2">
            <a:extLst>
              <a:ext uri="{FF2B5EF4-FFF2-40B4-BE49-F238E27FC236}">
                <a16:creationId xmlns:a16="http://schemas.microsoft.com/office/drawing/2014/main" id="{114F39A5-DB96-4B31-8A38-183F44B76528}"/>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66290" y="2765953"/>
            <a:ext cx="1740493" cy="13260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0057126"/>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65427B-0C05-46A2-9BDE-B985AB1268C4}"/>
              </a:ext>
            </a:extLst>
          </p:cNvPr>
          <p:cNvSpPr>
            <a:spLocks noGrp="1"/>
          </p:cNvSpPr>
          <p:nvPr>
            <p:ph type="title"/>
          </p:nvPr>
        </p:nvSpPr>
        <p:spPr/>
        <p:txBody>
          <a:bodyPr/>
          <a:lstStyle/>
          <a:p>
            <a:r>
              <a:rPr lang="en-US" dirty="0">
                <a:cs typeface="Segoe UI"/>
              </a:rPr>
              <a:t>Database Security </a:t>
            </a:r>
            <a:endParaRPr lang="en-US" dirty="0">
              <a:solidFill>
                <a:srgbClr val="FF0000"/>
              </a:solidFill>
              <a:cs typeface="Segoe UI"/>
            </a:endParaRPr>
          </a:p>
        </p:txBody>
      </p:sp>
      <p:sp>
        <p:nvSpPr>
          <p:cNvPr id="3" name="Text Placeholder 2">
            <a:extLst>
              <a:ext uri="{FF2B5EF4-FFF2-40B4-BE49-F238E27FC236}">
                <a16:creationId xmlns:a16="http://schemas.microsoft.com/office/drawing/2014/main" id="{22E87E4F-AC76-4A41-B5E0-A0B4D4A9987A}"/>
              </a:ext>
            </a:extLst>
          </p:cNvPr>
          <p:cNvSpPr>
            <a:spLocks noGrp="1"/>
          </p:cNvSpPr>
          <p:nvPr>
            <p:ph type="body" sz="quarter" idx="4294967295"/>
          </p:nvPr>
        </p:nvSpPr>
        <p:spPr>
          <a:xfrm>
            <a:off x="4573249" y="461747"/>
            <a:ext cx="4892675" cy="5351209"/>
          </a:xfrm>
        </p:spPr>
        <p:txBody>
          <a:bodyPr vert="horz" wrap="square" lIns="0" tIns="0" rIns="0" bIns="0" rtlCol="0" anchor="t">
            <a:spAutoFit/>
          </a:bodyPr>
          <a:lstStyle/>
          <a:p>
            <a:pPr marL="0" indent="0">
              <a:spcAft>
                <a:spcPts val="1400"/>
              </a:spcAft>
              <a:buNone/>
            </a:pPr>
            <a:r>
              <a:rPr lang="en-US" sz="2400" dirty="0">
                <a:latin typeface="Segoe UI" panose="020B0502040204020203" pitchFamily="34" charset="0"/>
                <a:cs typeface="Segoe UI" panose="020B0502040204020203" pitchFamily="34" charset="0"/>
              </a:rPr>
              <a:t>SQL Database Authentication</a:t>
            </a:r>
          </a:p>
          <a:p>
            <a:pPr marL="0" indent="0">
              <a:spcAft>
                <a:spcPts val="1400"/>
              </a:spcAft>
              <a:buNone/>
            </a:pPr>
            <a:r>
              <a:rPr lang="en-US" sz="2400" dirty="0">
                <a:latin typeface="Segoe UI" panose="020B0502040204020203" pitchFamily="34" charset="0"/>
                <a:cs typeface="Segoe UI" panose="020B0502040204020203" pitchFamily="34" charset="0"/>
              </a:rPr>
              <a:t>SQL Database Firewalls</a:t>
            </a:r>
          </a:p>
          <a:p>
            <a:pPr marL="0" indent="0">
              <a:spcAft>
                <a:spcPts val="1400"/>
              </a:spcAft>
              <a:buNone/>
            </a:pPr>
            <a:r>
              <a:rPr lang="en-US" sz="2400" dirty="0">
                <a:latin typeface="Segoe UI" panose="020B0502040204020203" pitchFamily="34" charset="0"/>
                <a:cs typeface="Segoe UI" panose="020B0502040204020203" pitchFamily="34" charset="0"/>
              </a:rPr>
              <a:t>Database Auditing</a:t>
            </a:r>
          </a:p>
          <a:p>
            <a:pPr marL="0" indent="0">
              <a:spcAft>
                <a:spcPts val="1400"/>
              </a:spcAft>
              <a:buNone/>
            </a:pPr>
            <a:r>
              <a:rPr lang="en-US" sz="2400" dirty="0">
                <a:latin typeface="Segoe UI" panose="020B0502040204020203" pitchFamily="34" charset="0"/>
                <a:cs typeface="Segoe UI" panose="020B0502040204020203" pitchFamily="34" charset="0"/>
              </a:rPr>
              <a:t>Data Discovery and Classification</a:t>
            </a:r>
          </a:p>
          <a:p>
            <a:pPr marL="0" indent="0">
              <a:spcAft>
                <a:spcPts val="1400"/>
              </a:spcAft>
              <a:buNone/>
            </a:pPr>
            <a:r>
              <a:rPr lang="en-US" sz="2400" dirty="0">
                <a:latin typeface="Segoe UI" panose="020B0502040204020203" pitchFamily="34" charset="0"/>
                <a:cs typeface="Segoe UI" panose="020B0502040204020203" pitchFamily="34" charset="0"/>
              </a:rPr>
              <a:t>Vulnerability Assessment</a:t>
            </a:r>
          </a:p>
          <a:p>
            <a:pPr marL="0" indent="0">
              <a:spcAft>
                <a:spcPts val="1400"/>
              </a:spcAft>
              <a:buNone/>
            </a:pPr>
            <a:r>
              <a:rPr lang="en-US" sz="2400" dirty="0">
                <a:latin typeface="Segoe UI" panose="020B0502040204020203" pitchFamily="34" charset="0"/>
                <a:cs typeface="Segoe UI" panose="020B0502040204020203" pitchFamily="34" charset="0"/>
              </a:rPr>
              <a:t>Advanced Threat Protection</a:t>
            </a:r>
          </a:p>
          <a:p>
            <a:pPr marL="0" indent="0">
              <a:spcAft>
                <a:spcPts val="1400"/>
              </a:spcAft>
              <a:buNone/>
            </a:pPr>
            <a:r>
              <a:rPr lang="en-US" sz="2400" dirty="0">
                <a:latin typeface="Segoe UI" panose="020B0502040204020203" pitchFamily="34" charset="0"/>
                <a:cs typeface="Segoe UI" panose="020B0502040204020203" pitchFamily="34" charset="0"/>
              </a:rPr>
              <a:t>Dynamic Data Masking</a:t>
            </a:r>
          </a:p>
          <a:p>
            <a:pPr marL="0" indent="0">
              <a:spcAft>
                <a:spcPts val="1400"/>
              </a:spcAft>
              <a:buNone/>
            </a:pPr>
            <a:r>
              <a:rPr lang="en-US" sz="2400" dirty="0">
                <a:latin typeface="Segoe UI" panose="020B0502040204020203" pitchFamily="34" charset="0"/>
                <a:cs typeface="Segoe UI" panose="020B0502040204020203" pitchFamily="34" charset="0"/>
              </a:rPr>
              <a:t>Transparent Data Encryption</a:t>
            </a:r>
          </a:p>
          <a:p>
            <a:pPr marL="0" indent="0">
              <a:spcAft>
                <a:spcPts val="1400"/>
              </a:spcAft>
              <a:buNone/>
            </a:pPr>
            <a:r>
              <a:rPr lang="en-US" sz="2400" dirty="0">
                <a:latin typeface="Segoe UI" panose="020B0502040204020203" pitchFamily="34" charset="0"/>
                <a:cs typeface="Segoe UI" panose="020B0502040204020203" pitchFamily="34" charset="0"/>
              </a:rPr>
              <a:t>Always Encrypted</a:t>
            </a:r>
          </a:p>
        </p:txBody>
      </p:sp>
      <p:grpSp>
        <p:nvGrpSpPr>
          <p:cNvPr id="54" name="Group 53">
            <a:extLst>
              <a:ext uri="{FF2B5EF4-FFF2-40B4-BE49-F238E27FC236}">
                <a16:creationId xmlns:a16="http://schemas.microsoft.com/office/drawing/2014/main" id="{B1D5CBDF-C8D3-4BDE-8E92-EAA4D68E0857}"/>
              </a:ext>
              <a:ext uri="{C183D7F6-B498-43B3-948B-1728B52AA6E4}">
                <adec:decorative xmlns:adec="http://schemas.microsoft.com/office/drawing/2017/decorative" val="1"/>
              </a:ext>
            </a:extLst>
          </p:cNvPr>
          <p:cNvGrpSpPr/>
          <p:nvPr/>
        </p:nvGrpSpPr>
        <p:grpSpPr>
          <a:xfrm>
            <a:off x="3750906" y="461747"/>
            <a:ext cx="785592" cy="4918749"/>
            <a:chOff x="3718348" y="461747"/>
            <a:chExt cx="818150" cy="4998158"/>
          </a:xfrm>
        </p:grpSpPr>
        <p:grpSp>
          <p:nvGrpSpPr>
            <p:cNvPr id="45" name="Group 44">
              <a:extLst>
                <a:ext uri="{FF2B5EF4-FFF2-40B4-BE49-F238E27FC236}">
                  <a16:creationId xmlns:a16="http://schemas.microsoft.com/office/drawing/2014/main" id="{7E71BD8F-422E-4E5E-8228-80F11A6AFB59}"/>
                </a:ext>
              </a:extLst>
            </p:cNvPr>
            <p:cNvGrpSpPr/>
            <p:nvPr/>
          </p:nvGrpSpPr>
          <p:grpSpPr>
            <a:xfrm>
              <a:off x="3718348" y="461747"/>
              <a:ext cx="818150" cy="4998158"/>
              <a:chOff x="3641446" y="412328"/>
              <a:chExt cx="818150" cy="5736592"/>
            </a:xfrm>
          </p:grpSpPr>
          <p:pic>
            <p:nvPicPr>
              <p:cNvPr id="10" name="Picture 9">
                <a:extLst>
                  <a:ext uri="{FF2B5EF4-FFF2-40B4-BE49-F238E27FC236}">
                    <a16:creationId xmlns:a16="http://schemas.microsoft.com/office/drawing/2014/main" id="{4BD86475-E614-4241-A154-64BD050A850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41446" y="412328"/>
                <a:ext cx="700088" cy="1356085"/>
              </a:xfrm>
              <a:prstGeom prst="rect">
                <a:avLst/>
              </a:prstGeom>
            </p:spPr>
          </p:pic>
          <p:pic>
            <p:nvPicPr>
              <p:cNvPr id="12" name="Picture 11">
                <a:extLst>
                  <a:ext uri="{FF2B5EF4-FFF2-40B4-BE49-F238E27FC236}">
                    <a16:creationId xmlns:a16="http://schemas.microsoft.com/office/drawing/2014/main" id="{20EBBA71-4DB0-49D3-B95E-8749547D5F0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819210" y="529084"/>
                <a:ext cx="376417" cy="384218"/>
              </a:xfrm>
              <a:prstGeom prst="rect">
                <a:avLst/>
              </a:prstGeom>
            </p:spPr>
          </p:pic>
          <p:pic>
            <p:nvPicPr>
              <p:cNvPr id="14" name="Picture 5">
                <a:extLst>
                  <a:ext uri="{FF2B5EF4-FFF2-40B4-BE49-F238E27FC236}">
                    <a16:creationId xmlns:a16="http://schemas.microsoft.com/office/drawing/2014/main" id="{DF8EE8E1-2C77-4536-B9C3-85D65C375E3A}"/>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7344" y="1253498"/>
                <a:ext cx="418096" cy="39816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8875EF48-0DD4-4065-AD68-DA187A395B4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75436" y="1885169"/>
                <a:ext cx="700088" cy="1356085"/>
              </a:xfrm>
              <a:prstGeom prst="rect">
                <a:avLst/>
              </a:prstGeom>
            </p:spPr>
          </p:pic>
          <p:pic>
            <p:nvPicPr>
              <p:cNvPr id="18" name="Picture 17">
                <a:extLst>
                  <a:ext uri="{FF2B5EF4-FFF2-40B4-BE49-F238E27FC236}">
                    <a16:creationId xmlns:a16="http://schemas.microsoft.com/office/drawing/2014/main" id="{E7365360-0C9F-4D65-B20C-671914FBBDB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85249" y="3347940"/>
                <a:ext cx="700088" cy="1356085"/>
              </a:xfrm>
              <a:prstGeom prst="rect">
                <a:avLst/>
              </a:prstGeom>
            </p:spPr>
          </p:pic>
          <p:pic>
            <p:nvPicPr>
              <p:cNvPr id="21" name="Picture 20">
                <a:extLst>
                  <a:ext uri="{FF2B5EF4-FFF2-40B4-BE49-F238E27FC236}">
                    <a16:creationId xmlns:a16="http://schemas.microsoft.com/office/drawing/2014/main" id="{B89D8A67-954F-4F24-940E-3F5BBA0CCBC2}"/>
                  </a:ext>
                </a:extLst>
              </p:cNvPr>
              <p:cNvPicPr>
                <a:picLocks noChangeAspect="1"/>
              </p:cNvPicPr>
              <p:nvPr/>
            </p:nvPicPr>
            <p:blipFill>
              <a:blip r:embed="rId6"/>
              <a:srcRect/>
              <a:stretch/>
            </p:blipFill>
            <p:spPr>
              <a:xfrm>
                <a:off x="3836410" y="3464937"/>
                <a:ext cx="378139" cy="360108"/>
              </a:xfrm>
              <a:prstGeom prst="rect">
                <a:avLst/>
              </a:prstGeom>
            </p:spPr>
          </p:pic>
          <p:pic>
            <p:nvPicPr>
              <p:cNvPr id="23" name="Picture 22">
                <a:extLst>
                  <a:ext uri="{FF2B5EF4-FFF2-40B4-BE49-F238E27FC236}">
                    <a16:creationId xmlns:a16="http://schemas.microsoft.com/office/drawing/2014/main" id="{289D7CDD-A82E-4431-8C3F-45B678E3817D}"/>
                  </a:ext>
                </a:extLst>
              </p:cNvPr>
              <p:cNvPicPr>
                <a:picLocks noChangeAspect="1"/>
              </p:cNvPicPr>
              <p:nvPr/>
            </p:nvPicPr>
            <p:blipFill>
              <a:blip r:embed="rId7"/>
              <a:srcRect/>
              <a:stretch/>
            </p:blipFill>
            <p:spPr>
              <a:xfrm>
                <a:off x="3859900" y="4206426"/>
                <a:ext cx="378139" cy="360108"/>
              </a:xfrm>
              <a:prstGeom prst="rect">
                <a:avLst/>
              </a:prstGeom>
            </p:spPr>
          </p:pic>
          <p:pic>
            <p:nvPicPr>
              <p:cNvPr id="25" name="Picture 24">
                <a:extLst>
                  <a:ext uri="{FF2B5EF4-FFF2-40B4-BE49-F238E27FC236}">
                    <a16:creationId xmlns:a16="http://schemas.microsoft.com/office/drawing/2014/main" id="{E2B2BE8F-3366-493B-B35A-BEFF8EA06601}"/>
                  </a:ext>
                </a:extLst>
              </p:cNvPr>
              <p:cNvPicPr>
                <a:picLocks noChangeAspect="1"/>
              </p:cNvPicPr>
              <p:nvPr/>
            </p:nvPicPr>
            <p:blipFill>
              <a:blip r:embed="rId8"/>
              <a:srcRect/>
              <a:stretch/>
            </p:blipFill>
            <p:spPr>
              <a:xfrm>
                <a:off x="3831772" y="1991854"/>
                <a:ext cx="373668" cy="355850"/>
              </a:xfrm>
              <a:prstGeom prst="rect">
                <a:avLst/>
              </a:prstGeom>
            </p:spPr>
          </p:pic>
          <p:pic>
            <p:nvPicPr>
              <p:cNvPr id="27" name="Picture 4">
                <a:extLst>
                  <a:ext uri="{FF2B5EF4-FFF2-40B4-BE49-F238E27FC236}">
                    <a16:creationId xmlns:a16="http://schemas.microsoft.com/office/drawing/2014/main" id="{FBA1C4BC-64A3-4B23-A2CB-F235E489ED4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76386" y="2784099"/>
                <a:ext cx="298186" cy="290572"/>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2">
                <a:extLst>
                  <a:ext uri="{FF2B5EF4-FFF2-40B4-BE49-F238E27FC236}">
                    <a16:creationId xmlns:a16="http://schemas.microsoft.com/office/drawing/2014/main" id="{6F495674-4B84-4D33-A869-25BD97EE29E3}"/>
                  </a:ext>
                </a:extLst>
              </p:cNvPr>
              <p:cNvPicPr>
                <a:picLocks noChangeAspect="1"/>
              </p:cNvPicPr>
              <p:nvPr/>
            </p:nvPicPr>
            <p:blipFill>
              <a:blip r:embed="rId10"/>
              <a:stretch>
                <a:fillRect/>
              </a:stretch>
            </p:blipFill>
            <p:spPr>
              <a:xfrm>
                <a:off x="3678546" y="4701120"/>
                <a:ext cx="781050" cy="1447800"/>
              </a:xfrm>
              <a:prstGeom prst="rect">
                <a:avLst/>
              </a:prstGeom>
            </p:spPr>
          </p:pic>
        </p:grpSp>
        <p:pic>
          <p:nvPicPr>
            <p:cNvPr id="33" name="Picture 3">
              <a:extLst>
                <a:ext uri="{FF2B5EF4-FFF2-40B4-BE49-F238E27FC236}">
                  <a16:creationId xmlns:a16="http://schemas.microsoft.com/office/drawing/2014/main" id="{024EE8F1-61A0-4DC5-80A5-49061F9257F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67568" y="4380680"/>
              <a:ext cx="305121" cy="283967"/>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5">
              <a:extLst>
                <a:ext uri="{FF2B5EF4-FFF2-40B4-BE49-F238E27FC236}">
                  <a16:creationId xmlns:a16="http://schemas.microsoft.com/office/drawing/2014/main" id="{C065984D-7997-474D-A7A2-637039A1938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53288" y="4964305"/>
              <a:ext cx="287901" cy="28790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Group 21">
            <a:extLst>
              <a:ext uri="{FF2B5EF4-FFF2-40B4-BE49-F238E27FC236}">
                <a16:creationId xmlns:a16="http://schemas.microsoft.com/office/drawing/2014/main" id="{87D473A5-F536-4C93-A75B-EC2601B87209}"/>
              </a:ext>
              <a:ext uri="{C183D7F6-B498-43B3-948B-1728B52AA6E4}">
                <adec:decorative xmlns:adec="http://schemas.microsoft.com/office/drawing/2017/decorative" val="1"/>
              </a:ext>
            </a:extLst>
          </p:cNvPr>
          <p:cNvGrpSpPr/>
          <p:nvPr/>
        </p:nvGrpSpPr>
        <p:grpSpPr>
          <a:xfrm>
            <a:off x="4593824" y="891300"/>
            <a:ext cx="5015823" cy="2537700"/>
            <a:chOff x="4621473" y="1048466"/>
            <a:chExt cx="7486017" cy="2740192"/>
          </a:xfrm>
        </p:grpSpPr>
        <p:cxnSp>
          <p:nvCxnSpPr>
            <p:cNvPr id="24" name="Straight Connector 23">
              <a:extLst>
                <a:ext uri="{FF2B5EF4-FFF2-40B4-BE49-F238E27FC236}">
                  <a16:creationId xmlns:a16="http://schemas.microsoft.com/office/drawing/2014/main" id="{CFE81F1D-4766-4394-9357-94DC4A47DF74}"/>
                </a:ext>
              </a:extLst>
            </p:cNvPr>
            <p:cNvCxnSpPr>
              <a:cxnSpLocks/>
            </p:cNvCxnSpPr>
            <p:nvPr/>
          </p:nvCxnSpPr>
          <p:spPr>
            <a:xfrm>
              <a:off x="4621473" y="1048466"/>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F11FBD2-00A7-4EAA-9AF9-F2306A3073CF}"/>
                </a:ext>
              </a:extLst>
            </p:cNvPr>
            <p:cNvCxnSpPr>
              <a:cxnSpLocks/>
            </p:cNvCxnSpPr>
            <p:nvPr/>
          </p:nvCxnSpPr>
          <p:spPr>
            <a:xfrm>
              <a:off x="4621473" y="1743289"/>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E255E0A-7E8E-4B38-BD49-36B855B872B9}"/>
                </a:ext>
              </a:extLst>
            </p:cNvPr>
            <p:cNvCxnSpPr>
              <a:cxnSpLocks/>
            </p:cNvCxnSpPr>
            <p:nvPr/>
          </p:nvCxnSpPr>
          <p:spPr>
            <a:xfrm>
              <a:off x="4621474" y="2436610"/>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BE5E59A-1CFE-4C49-B261-EA4797FF9EBB}"/>
                </a:ext>
              </a:extLst>
            </p:cNvPr>
            <p:cNvCxnSpPr>
              <a:cxnSpLocks/>
            </p:cNvCxnSpPr>
            <p:nvPr/>
          </p:nvCxnSpPr>
          <p:spPr>
            <a:xfrm>
              <a:off x="4621475" y="31028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150D15E2-95FE-41AB-AEFE-8E7B17006C94}"/>
                </a:ext>
              </a:extLst>
            </p:cNvPr>
            <p:cNvCxnSpPr>
              <a:cxnSpLocks/>
            </p:cNvCxnSpPr>
            <p:nvPr/>
          </p:nvCxnSpPr>
          <p:spPr>
            <a:xfrm>
              <a:off x="4621473" y="3788658"/>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87D473A5-F536-4C93-A75B-EC2601B87209}"/>
              </a:ext>
              <a:ext uri="{C183D7F6-B498-43B3-948B-1728B52AA6E4}">
                <adec:decorative xmlns:adec="http://schemas.microsoft.com/office/drawing/2017/decorative" val="1"/>
              </a:ext>
            </a:extLst>
          </p:cNvPr>
          <p:cNvGrpSpPr/>
          <p:nvPr/>
        </p:nvGrpSpPr>
        <p:grpSpPr>
          <a:xfrm>
            <a:off x="4593824" y="4010400"/>
            <a:ext cx="5015822" cy="1312822"/>
            <a:chOff x="4621473" y="1048466"/>
            <a:chExt cx="7486016" cy="1388144"/>
          </a:xfrm>
        </p:grpSpPr>
        <p:cxnSp>
          <p:nvCxnSpPr>
            <p:cNvPr id="32" name="Straight Connector 31">
              <a:extLst>
                <a:ext uri="{FF2B5EF4-FFF2-40B4-BE49-F238E27FC236}">
                  <a16:creationId xmlns:a16="http://schemas.microsoft.com/office/drawing/2014/main" id="{CFE81F1D-4766-4394-9357-94DC4A47DF74}"/>
                </a:ext>
              </a:extLst>
            </p:cNvPr>
            <p:cNvCxnSpPr>
              <a:cxnSpLocks/>
            </p:cNvCxnSpPr>
            <p:nvPr/>
          </p:nvCxnSpPr>
          <p:spPr>
            <a:xfrm>
              <a:off x="4621473" y="1048466"/>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DF11FBD2-00A7-4EAA-9AF9-F2306A3073CF}"/>
                </a:ext>
              </a:extLst>
            </p:cNvPr>
            <p:cNvCxnSpPr>
              <a:cxnSpLocks/>
            </p:cNvCxnSpPr>
            <p:nvPr/>
          </p:nvCxnSpPr>
          <p:spPr>
            <a:xfrm>
              <a:off x="4621473" y="1743289"/>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DE255E0A-7E8E-4B38-BD49-36B855B872B9}"/>
                </a:ext>
              </a:extLst>
            </p:cNvPr>
            <p:cNvCxnSpPr>
              <a:cxnSpLocks/>
            </p:cNvCxnSpPr>
            <p:nvPr/>
          </p:nvCxnSpPr>
          <p:spPr>
            <a:xfrm>
              <a:off x="4621474" y="2436610"/>
              <a:ext cx="7486015" cy="0"/>
            </a:xfrm>
            <a:prstGeom prst="line">
              <a:avLst/>
            </a:prstGeom>
            <a:ln>
              <a:solidFill>
                <a:schemeClr val="tx1"/>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grpSp>
      <p:pic>
        <p:nvPicPr>
          <p:cNvPr id="7" name="Picture 6">
            <a:extLst>
              <a:ext uri="{FF2B5EF4-FFF2-40B4-BE49-F238E27FC236}">
                <a16:creationId xmlns:a16="http://schemas.microsoft.com/office/drawing/2014/main" id="{8261ABC1-D613-4F08-B49C-ADB296DCC52E}"/>
              </a:ext>
            </a:extLst>
          </p:cNvPr>
          <p:cNvPicPr>
            <a:picLocks noChangeAspect="1"/>
          </p:cNvPicPr>
          <p:nvPr/>
        </p:nvPicPr>
        <p:blipFill>
          <a:blip r:embed="rId13"/>
          <a:stretch>
            <a:fillRect/>
          </a:stretch>
        </p:blipFill>
        <p:spPr>
          <a:xfrm>
            <a:off x="3783543" y="5341781"/>
            <a:ext cx="771525" cy="409575"/>
          </a:xfrm>
          <a:prstGeom prst="rect">
            <a:avLst/>
          </a:prstGeom>
        </p:spPr>
      </p:pic>
    </p:spTree>
    <p:extLst>
      <p:ext uri="{BB962C8B-B14F-4D97-AF65-F5344CB8AC3E}">
        <p14:creationId xmlns:p14="http://schemas.microsoft.com/office/powerpoint/2010/main" val="1913653900"/>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AB7DA-5328-4668-8ED4-84CC5A9BADEB}"/>
              </a:ext>
            </a:extLst>
          </p:cNvPr>
          <p:cNvSpPr>
            <a:spLocks noGrp="1"/>
          </p:cNvSpPr>
          <p:nvPr>
            <p:ph type="title"/>
          </p:nvPr>
        </p:nvSpPr>
        <p:spPr/>
        <p:txBody>
          <a:bodyPr/>
          <a:lstStyle/>
          <a:p>
            <a:r>
              <a:rPr lang="en-US" dirty="0">
                <a:cs typeface="Segoe UI"/>
              </a:rPr>
              <a:t>Azure AD Authentication for </a:t>
            </a:r>
            <a:r>
              <a:rPr lang="en-US">
                <a:cs typeface="Segoe UI"/>
              </a:rPr>
              <a:t>Azure SQL</a:t>
            </a:r>
            <a:endParaRPr lang="en-US" dirty="0"/>
          </a:p>
        </p:txBody>
      </p:sp>
      <p:sp>
        <p:nvSpPr>
          <p:cNvPr id="6" name="Rectangle 5">
            <a:extLst>
              <a:ext uri="{FF2B5EF4-FFF2-40B4-BE49-F238E27FC236}">
                <a16:creationId xmlns:a16="http://schemas.microsoft.com/office/drawing/2014/main" id="{46B2394B-ECF1-4544-976A-4FD86669B6FF}"/>
              </a:ext>
            </a:extLst>
          </p:cNvPr>
          <p:cNvSpPr/>
          <p:nvPr/>
        </p:nvSpPr>
        <p:spPr>
          <a:xfrm>
            <a:off x="649522" y="1203069"/>
            <a:ext cx="5503533" cy="1062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An alternative to SQL Server authentication</a:t>
            </a:r>
          </a:p>
        </p:txBody>
      </p:sp>
      <p:sp>
        <p:nvSpPr>
          <p:cNvPr id="7" name="Rectangle 6">
            <a:extLst>
              <a:ext uri="{FF2B5EF4-FFF2-40B4-BE49-F238E27FC236}">
                <a16:creationId xmlns:a16="http://schemas.microsoft.com/office/drawing/2014/main" id="{6655CA15-1F3F-46E4-8F3A-2D5189285C5E}"/>
              </a:ext>
            </a:extLst>
          </p:cNvPr>
          <p:cNvSpPr/>
          <p:nvPr/>
        </p:nvSpPr>
        <p:spPr>
          <a:xfrm>
            <a:off x="649521" y="2373124"/>
            <a:ext cx="5446479" cy="1062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Helps stop the proliferation of user identities across database servers</a:t>
            </a:r>
          </a:p>
        </p:txBody>
      </p:sp>
      <p:sp>
        <p:nvSpPr>
          <p:cNvPr id="9" name="Rectangle 8">
            <a:extLst>
              <a:ext uri="{FF2B5EF4-FFF2-40B4-BE49-F238E27FC236}">
                <a16:creationId xmlns:a16="http://schemas.microsoft.com/office/drawing/2014/main" id="{7DD9A499-D54F-4D40-AFE5-828BCF6B037F}"/>
              </a:ext>
            </a:extLst>
          </p:cNvPr>
          <p:cNvSpPr/>
          <p:nvPr/>
        </p:nvSpPr>
        <p:spPr>
          <a:xfrm>
            <a:off x="649521" y="3543179"/>
            <a:ext cx="5446479" cy="1062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Allows password rotation in a single place</a:t>
            </a:r>
          </a:p>
        </p:txBody>
      </p:sp>
      <p:sp>
        <p:nvSpPr>
          <p:cNvPr id="11" name="Rectangle 10">
            <a:extLst>
              <a:ext uri="{FF2B5EF4-FFF2-40B4-BE49-F238E27FC236}">
                <a16:creationId xmlns:a16="http://schemas.microsoft.com/office/drawing/2014/main" id="{C5E961E9-898D-4291-8E44-F6890A4682B5}"/>
              </a:ext>
            </a:extLst>
          </p:cNvPr>
          <p:cNvSpPr/>
          <p:nvPr/>
        </p:nvSpPr>
        <p:spPr>
          <a:xfrm>
            <a:off x="652240" y="4713234"/>
            <a:ext cx="5443760" cy="1062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Customers can manage database permissions using external (Azure AD) groups</a:t>
            </a:r>
          </a:p>
        </p:txBody>
      </p:sp>
      <p:grpSp>
        <p:nvGrpSpPr>
          <p:cNvPr id="5" name="Group 4" descr="An Azure AD database administrator and SQL Database administrator provide access to database users. ">
            <a:extLst>
              <a:ext uri="{FF2B5EF4-FFF2-40B4-BE49-F238E27FC236}">
                <a16:creationId xmlns:a16="http://schemas.microsoft.com/office/drawing/2014/main" id="{11EFC6A8-FCEC-4687-9F4A-29D73A1621F5}"/>
              </a:ext>
            </a:extLst>
          </p:cNvPr>
          <p:cNvGrpSpPr/>
          <p:nvPr/>
        </p:nvGrpSpPr>
        <p:grpSpPr>
          <a:xfrm>
            <a:off x="7209932" y="1229321"/>
            <a:ext cx="4165415" cy="4294817"/>
            <a:chOff x="6589511" y="1291350"/>
            <a:chExt cx="5205887" cy="4943425"/>
          </a:xfrm>
        </p:grpSpPr>
        <p:pic>
          <p:nvPicPr>
            <p:cNvPr id="10" name="Picture 9">
              <a:extLst>
                <a:ext uri="{FF2B5EF4-FFF2-40B4-BE49-F238E27FC236}">
                  <a16:creationId xmlns:a16="http://schemas.microsoft.com/office/drawing/2014/main" id="{19466128-07C7-4DCC-97F1-2727E338842D}"/>
                </a:ext>
              </a:extLst>
            </p:cNvPr>
            <p:cNvPicPr>
              <a:picLocks noChangeAspect="1"/>
            </p:cNvPicPr>
            <p:nvPr/>
          </p:nvPicPr>
          <p:blipFill>
            <a:blip r:embed="rId3"/>
            <a:stretch>
              <a:fillRect/>
            </a:stretch>
          </p:blipFill>
          <p:spPr>
            <a:xfrm>
              <a:off x="8901366" y="1291350"/>
              <a:ext cx="521264" cy="672905"/>
            </a:xfrm>
            <a:prstGeom prst="rect">
              <a:avLst/>
            </a:prstGeom>
          </p:spPr>
        </p:pic>
        <p:grpSp>
          <p:nvGrpSpPr>
            <p:cNvPr id="55" name="Group 54">
              <a:extLst>
                <a:ext uri="{FF2B5EF4-FFF2-40B4-BE49-F238E27FC236}">
                  <a16:creationId xmlns:a16="http://schemas.microsoft.com/office/drawing/2014/main" id="{46BA9829-7B5F-4AAA-8ACE-EAFA29092928}"/>
                </a:ext>
              </a:extLst>
            </p:cNvPr>
            <p:cNvGrpSpPr/>
            <p:nvPr/>
          </p:nvGrpSpPr>
          <p:grpSpPr>
            <a:xfrm>
              <a:off x="6589511" y="1627803"/>
              <a:ext cx="5205887" cy="3265943"/>
              <a:chOff x="6762907" y="1388807"/>
              <a:chExt cx="5460150" cy="3900622"/>
            </a:xfrm>
          </p:grpSpPr>
          <p:pic>
            <p:nvPicPr>
              <p:cNvPr id="4" name="Picture 3">
                <a:extLst>
                  <a:ext uri="{FF2B5EF4-FFF2-40B4-BE49-F238E27FC236}">
                    <a16:creationId xmlns:a16="http://schemas.microsoft.com/office/drawing/2014/main" id="{78EFA5C7-5D85-4962-B290-88BC049974C4}"/>
                  </a:ext>
                </a:extLst>
              </p:cNvPr>
              <p:cNvPicPr>
                <a:picLocks noChangeAspect="1"/>
              </p:cNvPicPr>
              <p:nvPr/>
            </p:nvPicPr>
            <p:blipFill>
              <a:blip r:embed="rId4"/>
              <a:stretch>
                <a:fillRect/>
              </a:stretch>
            </p:blipFill>
            <p:spPr>
              <a:xfrm>
                <a:off x="6762907" y="2757534"/>
                <a:ext cx="1334396" cy="1337021"/>
              </a:xfrm>
              <a:prstGeom prst="rect">
                <a:avLst/>
              </a:prstGeom>
            </p:spPr>
          </p:pic>
          <p:sp>
            <p:nvSpPr>
              <p:cNvPr id="8" name="TextBox 7">
                <a:extLst>
                  <a:ext uri="{FF2B5EF4-FFF2-40B4-BE49-F238E27FC236}">
                    <a16:creationId xmlns:a16="http://schemas.microsoft.com/office/drawing/2014/main" id="{77AFDDA9-391D-4664-A8D0-30151D053D48}"/>
                  </a:ext>
                </a:extLst>
              </p:cNvPr>
              <p:cNvSpPr txBox="1"/>
              <p:nvPr/>
            </p:nvSpPr>
            <p:spPr>
              <a:xfrm>
                <a:off x="6867682" y="4007994"/>
                <a:ext cx="1124846" cy="404346"/>
              </a:xfrm>
              <a:prstGeom prst="rect">
                <a:avLst/>
              </a:prstGeom>
              <a:noFill/>
            </p:spPr>
            <p:txBody>
              <a:bodyPr wrap="square">
                <a:spAutoFit/>
              </a:bodyPr>
              <a:lstStyle/>
              <a:p>
                <a:r>
                  <a:rPr lang="en-US" sz="1600" b="0" i="0" dirty="0">
                    <a:solidFill>
                      <a:srgbClr val="171717"/>
                    </a:solidFill>
                    <a:effectLst/>
                    <a:latin typeface="Segoe UI" panose="020B0502040204020203" pitchFamily="34" charset="0"/>
                  </a:rPr>
                  <a:t>Azure AD </a:t>
                </a:r>
                <a:endParaRPr lang="en-US" sz="1600" dirty="0"/>
              </a:p>
            </p:txBody>
          </p:sp>
          <p:sp>
            <p:nvSpPr>
              <p:cNvPr id="12" name="TextBox 11">
                <a:extLst>
                  <a:ext uri="{FF2B5EF4-FFF2-40B4-BE49-F238E27FC236}">
                    <a16:creationId xmlns:a16="http://schemas.microsoft.com/office/drawing/2014/main" id="{83F88B47-0EF4-44D7-AA35-1E89AB8A234D}"/>
                  </a:ext>
                </a:extLst>
              </p:cNvPr>
              <p:cNvSpPr txBox="1"/>
              <p:nvPr/>
            </p:nvSpPr>
            <p:spPr>
              <a:xfrm>
                <a:off x="8495761" y="1709460"/>
                <a:ext cx="1863648" cy="992487"/>
              </a:xfrm>
              <a:prstGeom prst="rect">
                <a:avLst/>
              </a:prstGeom>
              <a:noFill/>
            </p:spPr>
            <p:txBody>
              <a:bodyPr wrap="square">
                <a:spAutoFit/>
              </a:bodyPr>
              <a:lstStyle/>
              <a:p>
                <a:pPr algn="ctr"/>
                <a:r>
                  <a:rPr lang="en-US" sz="1600" b="0" i="0" dirty="0">
                    <a:solidFill>
                      <a:srgbClr val="171717"/>
                    </a:solidFill>
                    <a:effectLst/>
                    <a:latin typeface="Segoe UI" panose="020B0502040204020203" pitchFamily="34" charset="0"/>
                  </a:rPr>
                  <a:t>Azure AD Database Administrator</a:t>
                </a:r>
                <a:endParaRPr lang="en-US" sz="1600" dirty="0"/>
              </a:p>
            </p:txBody>
          </p:sp>
          <p:cxnSp>
            <p:nvCxnSpPr>
              <p:cNvPr id="19" name="Straight Arrow Connector 18">
                <a:extLst>
                  <a:ext uri="{FF2B5EF4-FFF2-40B4-BE49-F238E27FC236}">
                    <a16:creationId xmlns:a16="http://schemas.microsoft.com/office/drawing/2014/main" id="{16A2F8A6-AF38-4147-82AA-C3E08DA4BB6D}"/>
                  </a:ext>
                </a:extLst>
              </p:cNvPr>
              <p:cNvCxnSpPr>
                <a:cxnSpLocks/>
                <a:stCxn id="10" idx="1"/>
                <a:endCxn id="4" idx="0"/>
              </p:cNvCxnSpPr>
              <p:nvPr/>
            </p:nvCxnSpPr>
            <p:spPr>
              <a:xfrm flipH="1">
                <a:off x="7430106" y="1388807"/>
                <a:ext cx="1757572" cy="1368727"/>
              </a:xfrm>
              <a:prstGeom prst="straightConnector1">
                <a:avLst/>
              </a:prstGeom>
              <a:ln w="158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a16="http://schemas.microsoft.com/office/drawing/2014/main" id="{B05A942B-A71B-486F-A3B4-32DE8E2A2BC9}"/>
                  </a:ext>
                </a:extLst>
              </p:cNvPr>
              <p:cNvPicPr>
                <a:picLocks noChangeAspect="1"/>
              </p:cNvPicPr>
              <p:nvPr/>
            </p:nvPicPr>
            <p:blipFill>
              <a:blip r:embed="rId5"/>
              <a:stretch>
                <a:fillRect/>
              </a:stretch>
            </p:blipFill>
            <p:spPr>
              <a:xfrm>
                <a:off x="8998994" y="3934025"/>
                <a:ext cx="719390" cy="951058"/>
              </a:xfrm>
              <a:prstGeom prst="rect">
                <a:avLst/>
              </a:prstGeom>
            </p:spPr>
          </p:pic>
          <p:sp>
            <p:nvSpPr>
              <p:cNvPr id="28" name="TextBox 27">
                <a:extLst>
                  <a:ext uri="{FF2B5EF4-FFF2-40B4-BE49-F238E27FC236}">
                    <a16:creationId xmlns:a16="http://schemas.microsoft.com/office/drawing/2014/main" id="{11615A21-F044-412A-9A88-53BFCAF1E743}"/>
                  </a:ext>
                </a:extLst>
              </p:cNvPr>
              <p:cNvSpPr txBox="1"/>
              <p:nvPr/>
            </p:nvSpPr>
            <p:spPr>
              <a:xfrm>
                <a:off x="8796266" y="4885083"/>
                <a:ext cx="1124846" cy="404346"/>
              </a:xfrm>
              <a:prstGeom prst="rect">
                <a:avLst/>
              </a:prstGeom>
              <a:noFill/>
            </p:spPr>
            <p:txBody>
              <a:bodyPr wrap="square">
                <a:spAutoFit/>
              </a:bodyPr>
              <a:lstStyle/>
              <a:p>
                <a:r>
                  <a:rPr lang="en-US" sz="1600" b="0" i="0" dirty="0">
                    <a:solidFill>
                      <a:srgbClr val="171717"/>
                    </a:solidFill>
                    <a:effectLst/>
                    <a:latin typeface="Segoe UI" panose="020B0502040204020203" pitchFamily="34" charset="0"/>
                  </a:rPr>
                  <a:t>Azure AD </a:t>
                </a:r>
                <a:endParaRPr lang="en-US" sz="1600" dirty="0"/>
              </a:p>
            </p:txBody>
          </p:sp>
          <p:pic>
            <p:nvPicPr>
              <p:cNvPr id="30" name="Picture 29">
                <a:extLst>
                  <a:ext uri="{FF2B5EF4-FFF2-40B4-BE49-F238E27FC236}">
                    <a16:creationId xmlns:a16="http://schemas.microsoft.com/office/drawing/2014/main" id="{EDB37D0A-4396-47F1-AD2C-A027D7968FA0}"/>
                  </a:ext>
                </a:extLst>
              </p:cNvPr>
              <p:cNvPicPr>
                <a:picLocks noChangeAspect="1"/>
              </p:cNvPicPr>
              <p:nvPr/>
            </p:nvPicPr>
            <p:blipFill>
              <a:blip r:embed="rId3"/>
              <a:stretch>
                <a:fillRect/>
              </a:stretch>
            </p:blipFill>
            <p:spPr>
              <a:xfrm>
                <a:off x="10841664" y="2346663"/>
                <a:ext cx="651262" cy="840721"/>
              </a:xfrm>
              <a:prstGeom prst="rect">
                <a:avLst/>
              </a:prstGeom>
            </p:spPr>
          </p:pic>
          <p:sp>
            <p:nvSpPr>
              <p:cNvPr id="32" name="TextBox 31">
                <a:extLst>
                  <a:ext uri="{FF2B5EF4-FFF2-40B4-BE49-F238E27FC236}">
                    <a16:creationId xmlns:a16="http://schemas.microsoft.com/office/drawing/2014/main" id="{6A25E703-9817-4EF1-B3B1-0E33FF7DA7F0}"/>
                  </a:ext>
                </a:extLst>
              </p:cNvPr>
              <p:cNvSpPr txBox="1"/>
              <p:nvPr/>
            </p:nvSpPr>
            <p:spPr>
              <a:xfrm>
                <a:off x="10359409" y="3126629"/>
                <a:ext cx="1863648" cy="698416"/>
              </a:xfrm>
              <a:prstGeom prst="rect">
                <a:avLst/>
              </a:prstGeom>
              <a:noFill/>
            </p:spPr>
            <p:txBody>
              <a:bodyPr wrap="square">
                <a:spAutoFit/>
              </a:bodyPr>
              <a:lstStyle/>
              <a:p>
                <a:pPr algn="ctr"/>
                <a:r>
                  <a:rPr lang="en-US" sz="1600" b="0" i="0" dirty="0">
                    <a:solidFill>
                      <a:srgbClr val="171717"/>
                    </a:solidFill>
                    <a:effectLst/>
                    <a:latin typeface="Segoe UI" panose="020B0502040204020203" pitchFamily="34" charset="0"/>
                  </a:rPr>
                  <a:t>SQL Database Administrator</a:t>
                </a:r>
                <a:endParaRPr lang="en-US" sz="1600" dirty="0"/>
              </a:p>
            </p:txBody>
          </p:sp>
          <p:cxnSp>
            <p:nvCxnSpPr>
              <p:cNvPr id="34" name="Straight Arrow Connector 33">
                <a:extLst>
                  <a:ext uri="{FF2B5EF4-FFF2-40B4-BE49-F238E27FC236}">
                    <a16:creationId xmlns:a16="http://schemas.microsoft.com/office/drawing/2014/main" id="{C0FCB249-B413-45D4-98D1-7334708C10F9}"/>
                  </a:ext>
                </a:extLst>
              </p:cNvPr>
              <p:cNvCxnSpPr>
                <a:cxnSpLocks/>
                <a:stCxn id="30" idx="1"/>
                <a:endCxn id="26" idx="0"/>
              </p:cNvCxnSpPr>
              <p:nvPr/>
            </p:nvCxnSpPr>
            <p:spPr>
              <a:xfrm flipH="1">
                <a:off x="9358689" y="2767024"/>
                <a:ext cx="1482975" cy="1167001"/>
              </a:xfrm>
              <a:prstGeom prst="straightConnector1">
                <a:avLst/>
              </a:prstGeom>
              <a:ln w="158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A6962108-EAC9-4205-9CD6-5BE530AA543A}"/>
                  </a:ext>
                </a:extLst>
              </p:cNvPr>
              <p:cNvCxnSpPr>
                <a:cxnSpLocks/>
                <a:stCxn id="26" idx="1"/>
              </p:cNvCxnSpPr>
              <p:nvPr/>
            </p:nvCxnSpPr>
            <p:spPr>
              <a:xfrm flipH="1" flipV="1">
                <a:off x="7992528" y="3659744"/>
                <a:ext cx="1006466" cy="749810"/>
              </a:xfrm>
              <a:prstGeom prst="straightConnector1">
                <a:avLst/>
              </a:prstGeom>
              <a:ln w="158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grpSp>
        <p:pic>
          <p:nvPicPr>
            <p:cNvPr id="44" name="Picture 43">
              <a:extLst>
                <a:ext uri="{FF2B5EF4-FFF2-40B4-BE49-F238E27FC236}">
                  <a16:creationId xmlns:a16="http://schemas.microsoft.com/office/drawing/2014/main" id="{AF51ECC4-30B9-49BD-A70F-BF03404D1D71}"/>
                </a:ext>
              </a:extLst>
            </p:cNvPr>
            <p:cNvPicPr>
              <a:picLocks noChangeAspect="1"/>
            </p:cNvPicPr>
            <p:nvPr/>
          </p:nvPicPr>
          <p:blipFill>
            <a:blip r:embed="rId6"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6958131" y="5626831"/>
              <a:ext cx="542952" cy="582177"/>
            </a:xfrm>
            <a:prstGeom prst="rect">
              <a:avLst/>
            </a:prstGeom>
          </p:spPr>
        </p:pic>
        <p:pic>
          <p:nvPicPr>
            <p:cNvPr id="48" name="Picture 47">
              <a:extLst>
                <a:ext uri="{FF2B5EF4-FFF2-40B4-BE49-F238E27FC236}">
                  <a16:creationId xmlns:a16="http://schemas.microsoft.com/office/drawing/2014/main" id="{487D60CE-0580-43F0-9193-BDDA48E016D0}"/>
                </a:ext>
              </a:extLst>
            </p:cNvPr>
            <p:cNvPicPr>
              <a:picLocks noChangeAspect="1"/>
            </p:cNvPicPr>
            <p:nvPr/>
          </p:nvPicPr>
          <p:blipFill>
            <a:blip r:embed="rId6"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7501083" y="5625908"/>
              <a:ext cx="542952" cy="582177"/>
            </a:xfrm>
            <a:prstGeom prst="rect">
              <a:avLst/>
            </a:prstGeom>
          </p:spPr>
        </p:pic>
        <p:sp>
          <p:nvSpPr>
            <p:cNvPr id="50" name="TextBox 49">
              <a:extLst>
                <a:ext uri="{FF2B5EF4-FFF2-40B4-BE49-F238E27FC236}">
                  <a16:creationId xmlns:a16="http://schemas.microsoft.com/office/drawing/2014/main" id="{3C5277D0-0D3C-41BB-9C44-5F2644C99B1F}"/>
                </a:ext>
              </a:extLst>
            </p:cNvPr>
            <p:cNvSpPr txBox="1"/>
            <p:nvPr/>
          </p:nvSpPr>
          <p:spPr>
            <a:xfrm>
              <a:off x="8066574" y="5599216"/>
              <a:ext cx="2846150" cy="635559"/>
            </a:xfrm>
            <a:prstGeom prst="rect">
              <a:avLst/>
            </a:prstGeom>
            <a:noFill/>
          </p:spPr>
          <p:txBody>
            <a:bodyPr wrap="square">
              <a:spAutoFit/>
            </a:bodyPr>
            <a:lstStyle/>
            <a:p>
              <a:r>
                <a:rPr lang="en-US" b="0" i="0" dirty="0">
                  <a:solidFill>
                    <a:srgbClr val="171717"/>
                  </a:solidFill>
                  <a:effectLst/>
                  <a:latin typeface="Segoe UI" panose="020B0502040204020203" pitchFamily="34" charset="0"/>
                </a:rPr>
                <a:t>Database users mapped to Azure AD identities</a:t>
              </a:r>
              <a:endParaRPr lang="en-US" dirty="0"/>
            </a:p>
          </p:txBody>
        </p:sp>
        <p:cxnSp>
          <p:nvCxnSpPr>
            <p:cNvPr id="52" name="Straight Arrow Connector 51">
              <a:extLst>
                <a:ext uri="{FF2B5EF4-FFF2-40B4-BE49-F238E27FC236}">
                  <a16:creationId xmlns:a16="http://schemas.microsoft.com/office/drawing/2014/main" id="{D993AA64-67FC-44D4-8663-4AE72EC04F52}"/>
                </a:ext>
              </a:extLst>
            </p:cNvPr>
            <p:cNvCxnSpPr>
              <a:cxnSpLocks/>
              <a:stCxn id="44" idx="0"/>
              <a:endCxn id="8" idx="2"/>
            </p:cNvCxnSpPr>
            <p:nvPr/>
          </p:nvCxnSpPr>
          <p:spPr>
            <a:xfrm flipH="1" flipV="1">
              <a:off x="7225640" y="4159370"/>
              <a:ext cx="3967" cy="1467461"/>
            </a:xfrm>
            <a:prstGeom prst="straightConnector1">
              <a:avLst/>
            </a:prstGeom>
            <a:ln w="158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13" name="Rectangle 12">
            <a:extLst>
              <a:ext uri="{FF2B5EF4-FFF2-40B4-BE49-F238E27FC236}">
                <a16:creationId xmlns:a16="http://schemas.microsoft.com/office/drawing/2014/main" id="{DBADAC7E-58D0-4390-A736-57267C37E470}"/>
              </a:ext>
              <a:ext uri="{C183D7F6-B498-43B3-948B-1728B52AA6E4}">
                <adec:decorative xmlns:adec="http://schemas.microsoft.com/office/drawing/2017/decorative" val="1"/>
              </a:ext>
            </a:extLst>
          </p:cNvPr>
          <p:cNvSpPr/>
          <p:nvPr/>
        </p:nvSpPr>
        <p:spPr bwMode="auto">
          <a:xfrm>
            <a:off x="6512675" y="1057689"/>
            <a:ext cx="5094108" cy="4970980"/>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437843154"/>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b="1" dirty="0"/>
              <a:t>SQL Database Firewalls</a:t>
            </a:r>
            <a:endParaRPr lang="en-US" dirty="0"/>
          </a:p>
        </p:txBody>
      </p:sp>
      <p:sp>
        <p:nvSpPr>
          <p:cNvPr id="6" name="Rectangle 5">
            <a:extLst>
              <a:ext uri="{FF2B5EF4-FFF2-40B4-BE49-F238E27FC236}">
                <a16:creationId xmlns:a16="http://schemas.microsoft.com/office/drawing/2014/main" id="{5C291632-8DB2-474B-9262-48ED0B83EC9E}"/>
              </a:ext>
            </a:extLst>
          </p:cNvPr>
          <p:cNvSpPr/>
          <p:nvPr/>
        </p:nvSpPr>
        <p:spPr>
          <a:xfrm>
            <a:off x="649522" y="1203070"/>
            <a:ext cx="4469557" cy="129043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R="0" lvl="0" defTabSz="1066800" eaLnBrk="1" fontAlgn="auto" latinLnBrk="0" hangingPunct="1">
              <a:lnSpc>
                <a:spcPct val="100000"/>
              </a:lnSpc>
              <a:spcBef>
                <a:spcPct val="0"/>
              </a:spcBef>
              <a:spcAft>
                <a:spcPct val="35000"/>
              </a:spcAft>
              <a:buClrTx/>
              <a:buSzTx/>
              <a:tabLst/>
              <a:defRPr/>
            </a:pPr>
            <a:r>
              <a:rPr kumimoji="0" lang="en-US" sz="2000" b="0" i="0" u="none" strike="noStrike" kern="0" cap="none" spc="0" normalizeH="0" baseline="0" noProof="0" dirty="0">
                <a:ln>
                  <a:noFill/>
                </a:ln>
                <a:effectLst/>
                <a:uLnTx/>
                <a:uFillTx/>
                <a:latin typeface="Segoe UI"/>
                <a:ea typeface="+mn-ea"/>
                <a:cs typeface="+mn-cs"/>
              </a:rPr>
              <a:t>By default, firewall denies all access</a:t>
            </a:r>
          </a:p>
        </p:txBody>
      </p:sp>
      <p:sp>
        <p:nvSpPr>
          <p:cNvPr id="9" name="Rectangle 8">
            <a:extLst>
              <a:ext uri="{FF2B5EF4-FFF2-40B4-BE49-F238E27FC236}">
                <a16:creationId xmlns:a16="http://schemas.microsoft.com/office/drawing/2014/main" id="{34E8F198-3ECD-45D1-BE2E-439BD9036073}"/>
              </a:ext>
            </a:extLst>
          </p:cNvPr>
          <p:cNvSpPr/>
          <p:nvPr/>
        </p:nvSpPr>
        <p:spPr>
          <a:xfrm>
            <a:off x="649521" y="2693504"/>
            <a:ext cx="4469557" cy="167099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R="0" lvl="0" defTabSz="1066800" eaLnBrk="1" fontAlgn="auto" latinLnBrk="0" hangingPunct="1">
              <a:lnSpc>
                <a:spcPct val="100000"/>
              </a:lnSpc>
              <a:spcBef>
                <a:spcPct val="0"/>
              </a:spcBef>
              <a:spcAft>
                <a:spcPct val="35000"/>
              </a:spcAft>
              <a:buClrTx/>
              <a:buSzTx/>
              <a:tabLst/>
              <a:defRPr/>
            </a:pPr>
            <a:r>
              <a:rPr kumimoji="0" lang="en-US" sz="2000" b="1" i="0" u="none" strike="noStrike" kern="0" cap="none" spc="0" normalizeH="0" baseline="0" noProof="0" dirty="0">
                <a:ln>
                  <a:noFill/>
                </a:ln>
                <a:effectLst/>
                <a:uLnTx/>
                <a:uFillTx/>
                <a:latin typeface="Segoe UI"/>
                <a:ea typeface="+mn-ea"/>
                <a:cs typeface="+mn-cs"/>
              </a:rPr>
              <a:t>Database-level</a:t>
            </a:r>
            <a:r>
              <a:rPr kumimoji="0" lang="en-US" sz="2000" b="0" i="0" u="none" strike="noStrike" kern="0" cap="none" spc="0" normalizeH="0" baseline="0" noProof="0" dirty="0">
                <a:ln>
                  <a:noFill/>
                </a:ln>
                <a:effectLst/>
                <a:uLnTx/>
                <a:uFillTx/>
                <a:latin typeface="Segoe UI"/>
                <a:ea typeface="+mn-ea"/>
                <a:cs typeface="+mn-cs"/>
              </a:rPr>
              <a:t> firewall rules add allowed client IP addresses access to specific databases (including Master database).</a:t>
            </a:r>
          </a:p>
          <a:p>
            <a:pPr marR="0" lvl="0" defTabSz="1066800" eaLnBrk="1" fontAlgn="auto" latinLnBrk="0" hangingPunct="1">
              <a:lnSpc>
                <a:spcPct val="100000"/>
              </a:lnSpc>
              <a:spcBef>
                <a:spcPct val="0"/>
              </a:spcBef>
              <a:spcAft>
                <a:spcPct val="35000"/>
              </a:spcAft>
              <a:buClrTx/>
              <a:buSzTx/>
              <a:tabLst/>
              <a:defRPr/>
            </a:pPr>
            <a:r>
              <a:rPr kumimoji="0" lang="en-US" sz="2000" b="0" i="0" u="none" strike="noStrike" kern="0" cap="none" spc="0" normalizeH="0" baseline="0" noProof="0" dirty="0">
                <a:ln>
                  <a:noFill/>
                </a:ln>
                <a:solidFill>
                  <a:srgbClr val="00188F"/>
                </a:solidFill>
                <a:effectLst/>
                <a:uLnTx/>
                <a:uFillTx/>
                <a:latin typeface="Segoe UI"/>
                <a:ea typeface="+mn-ea"/>
                <a:cs typeface="+mn-cs"/>
              </a:rPr>
              <a:t>T-SQL only</a:t>
            </a:r>
          </a:p>
        </p:txBody>
      </p:sp>
      <p:sp>
        <p:nvSpPr>
          <p:cNvPr id="11" name="Rectangle 10">
            <a:extLst>
              <a:ext uri="{FF2B5EF4-FFF2-40B4-BE49-F238E27FC236}">
                <a16:creationId xmlns:a16="http://schemas.microsoft.com/office/drawing/2014/main" id="{F1948F45-2ACF-477D-BEE2-58EC8F56283B}"/>
              </a:ext>
            </a:extLst>
          </p:cNvPr>
          <p:cNvSpPr/>
          <p:nvPr/>
        </p:nvSpPr>
        <p:spPr>
          <a:xfrm>
            <a:off x="649520" y="4564801"/>
            <a:ext cx="4469557" cy="143086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R="0" lvl="0" defTabSz="1066800" eaLnBrk="1" fontAlgn="auto" latinLnBrk="0" hangingPunct="1">
              <a:lnSpc>
                <a:spcPct val="100000"/>
              </a:lnSpc>
              <a:spcBef>
                <a:spcPct val="0"/>
              </a:spcBef>
              <a:spcAft>
                <a:spcPct val="35000"/>
              </a:spcAft>
              <a:buClrTx/>
              <a:buSzTx/>
              <a:tabLst/>
              <a:defRPr/>
            </a:pPr>
            <a:r>
              <a:rPr kumimoji="0" lang="en-US" sz="2000" b="1" i="0" u="none" strike="noStrike" kern="0" cap="none" spc="0" normalizeH="0" baseline="0" noProof="0" dirty="0">
                <a:ln>
                  <a:noFill/>
                </a:ln>
                <a:effectLst/>
                <a:uLnTx/>
                <a:uFillTx/>
                <a:latin typeface="Segoe UI"/>
                <a:ea typeface="+mn-ea"/>
                <a:cs typeface="+mn-cs"/>
              </a:rPr>
              <a:t>Server-level</a:t>
            </a:r>
            <a:r>
              <a:rPr kumimoji="0" lang="en-US" sz="2000" b="0" i="0" u="none" strike="noStrike" kern="0" cap="none" spc="0" normalizeH="0" baseline="0" noProof="0" dirty="0">
                <a:ln>
                  <a:noFill/>
                </a:ln>
                <a:effectLst/>
                <a:uLnTx/>
                <a:uFillTx/>
                <a:latin typeface="Segoe UI"/>
                <a:ea typeface="+mn-ea"/>
                <a:cs typeface="+mn-cs"/>
              </a:rPr>
              <a:t> firewall rules enable client and Azure services access to the</a:t>
            </a:r>
            <a:r>
              <a:rPr lang="en-US" sz="2000" kern="0" dirty="0">
                <a:latin typeface="Segoe UI"/>
                <a:ea typeface="+mn-ea"/>
                <a:cs typeface="+mn-cs"/>
              </a:rPr>
              <a:t> entire database server.</a:t>
            </a:r>
          </a:p>
          <a:p>
            <a:pPr marR="0" lvl="0" defTabSz="1066800" eaLnBrk="1" fontAlgn="auto" latinLnBrk="0" hangingPunct="1">
              <a:lnSpc>
                <a:spcPct val="100000"/>
              </a:lnSpc>
              <a:spcBef>
                <a:spcPct val="0"/>
              </a:spcBef>
              <a:spcAft>
                <a:spcPct val="35000"/>
              </a:spcAft>
              <a:buClrTx/>
              <a:buSzTx/>
              <a:tabLst/>
              <a:defRPr/>
            </a:pPr>
            <a:r>
              <a:rPr lang="en-US" sz="2000" kern="0" dirty="0">
                <a:solidFill>
                  <a:srgbClr val="00188F"/>
                </a:solidFill>
                <a:latin typeface="Segoe UI"/>
                <a:ea typeface="+mn-ea"/>
                <a:cs typeface="+mn-cs"/>
              </a:rPr>
              <a:t>Portal, T-SQL, or PowerShell</a:t>
            </a:r>
          </a:p>
        </p:txBody>
      </p:sp>
      <p:pic>
        <p:nvPicPr>
          <p:cNvPr id="2" name="Picture 2" descr="SQL databases are protected by database level and server level firewall rules. ">
            <a:extLst>
              <a:ext uri="{FF2B5EF4-FFF2-40B4-BE49-F238E27FC236}">
                <a16:creationId xmlns:a16="http://schemas.microsoft.com/office/drawing/2014/main" id="{9A450510-DB57-4180-A68F-9F7D445F5F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1621" y="1312592"/>
            <a:ext cx="4649309" cy="4967627"/>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a:extLst>
              <a:ext uri="{FF2B5EF4-FFF2-40B4-BE49-F238E27FC236}">
                <a16:creationId xmlns:a16="http://schemas.microsoft.com/office/drawing/2014/main" id="{13557B1F-0592-4711-8238-C4927299D62F}"/>
              </a:ext>
              <a:ext uri="{C183D7F6-B498-43B3-948B-1728B52AA6E4}">
                <adec:decorative xmlns:adec="http://schemas.microsoft.com/office/drawing/2017/decorative" val="1"/>
              </a:ext>
            </a:extLst>
          </p:cNvPr>
          <p:cNvSpPr/>
          <p:nvPr/>
        </p:nvSpPr>
        <p:spPr>
          <a:xfrm>
            <a:off x="9163418" y="2173635"/>
            <a:ext cx="410579" cy="319864"/>
          </a:xfrm>
          <a:prstGeom prst="ellipse">
            <a:avLst/>
          </a:prstGeom>
          <a:solidFill>
            <a:srgbClr val="FFFFCC"/>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600" b="1" dirty="0"/>
              <a:t>2</a:t>
            </a:r>
          </a:p>
        </p:txBody>
      </p:sp>
      <p:sp>
        <p:nvSpPr>
          <p:cNvPr id="4" name="Oval 3">
            <a:extLst>
              <a:ext uri="{FF2B5EF4-FFF2-40B4-BE49-F238E27FC236}">
                <a16:creationId xmlns:a16="http://schemas.microsoft.com/office/drawing/2014/main" id="{EFD88281-A0B1-4CFF-9299-D940E76D6A87}"/>
              </a:ext>
              <a:ext uri="{C183D7F6-B498-43B3-948B-1728B52AA6E4}">
                <adec:decorative xmlns:adec="http://schemas.microsoft.com/office/drawing/2017/decorative" val="1"/>
              </a:ext>
            </a:extLst>
          </p:cNvPr>
          <p:cNvSpPr/>
          <p:nvPr/>
        </p:nvSpPr>
        <p:spPr>
          <a:xfrm>
            <a:off x="9163418" y="1394430"/>
            <a:ext cx="410579" cy="319864"/>
          </a:xfrm>
          <a:prstGeom prst="ellipse">
            <a:avLst/>
          </a:prstGeom>
          <a:solidFill>
            <a:srgbClr val="FFFFCC"/>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600" b="1" dirty="0"/>
              <a:t>1</a:t>
            </a:r>
          </a:p>
        </p:txBody>
      </p:sp>
      <p:sp>
        <p:nvSpPr>
          <p:cNvPr id="5" name="Oval 4">
            <a:extLst>
              <a:ext uri="{FF2B5EF4-FFF2-40B4-BE49-F238E27FC236}">
                <a16:creationId xmlns:a16="http://schemas.microsoft.com/office/drawing/2014/main" id="{8AA15F58-84D4-414F-BF99-8E0A45CBD68F}"/>
              </a:ext>
              <a:ext uri="{C183D7F6-B498-43B3-948B-1728B52AA6E4}">
                <adec:decorative xmlns:adec="http://schemas.microsoft.com/office/drawing/2017/decorative" val="1"/>
              </a:ext>
            </a:extLst>
          </p:cNvPr>
          <p:cNvSpPr/>
          <p:nvPr/>
        </p:nvSpPr>
        <p:spPr>
          <a:xfrm>
            <a:off x="10033002" y="3636473"/>
            <a:ext cx="410579" cy="319864"/>
          </a:xfrm>
          <a:prstGeom prst="ellipse">
            <a:avLst/>
          </a:prstGeom>
          <a:solidFill>
            <a:srgbClr val="FFFFCC"/>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600" b="1" dirty="0"/>
              <a:t>3</a:t>
            </a:r>
          </a:p>
        </p:txBody>
      </p:sp>
      <p:sp>
        <p:nvSpPr>
          <p:cNvPr id="13" name="Rectangle 12">
            <a:extLst>
              <a:ext uri="{FF2B5EF4-FFF2-40B4-BE49-F238E27FC236}">
                <a16:creationId xmlns:a16="http://schemas.microsoft.com/office/drawing/2014/main" id="{67ECA96D-7019-423E-982F-5BC341E913FD}"/>
              </a:ext>
              <a:ext uri="{C183D7F6-B498-43B3-948B-1728B52AA6E4}">
                <adec:decorative xmlns:adec="http://schemas.microsoft.com/office/drawing/2017/decorative" val="1"/>
              </a:ext>
            </a:extLst>
          </p:cNvPr>
          <p:cNvSpPr/>
          <p:nvPr/>
        </p:nvSpPr>
        <p:spPr bwMode="auto">
          <a:xfrm>
            <a:off x="5262466" y="1181342"/>
            <a:ext cx="6606074" cy="5178315"/>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720133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Database Auditing</a:t>
            </a:r>
          </a:p>
        </p:txBody>
      </p:sp>
      <p:sp>
        <p:nvSpPr>
          <p:cNvPr id="2" name="Rectangle 1" descr="Screenshot of the Auditing page. Auditing is turned on and storage details are highlighted.">
            <a:extLst>
              <a:ext uri="{FF2B5EF4-FFF2-40B4-BE49-F238E27FC236}">
                <a16:creationId xmlns:a16="http://schemas.microsoft.com/office/drawing/2014/main" id="{4638EC20-7776-4390-8121-B0DC87BA032C}"/>
              </a:ext>
            </a:extLst>
          </p:cNvPr>
          <p:cNvSpPr/>
          <p:nvPr/>
        </p:nvSpPr>
        <p:spPr>
          <a:xfrm>
            <a:off x="649175" y="1210238"/>
            <a:ext cx="4469557"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Retain an audit trail of selected events</a:t>
            </a:r>
          </a:p>
        </p:txBody>
      </p:sp>
      <p:sp>
        <p:nvSpPr>
          <p:cNvPr id="3" name="Rectangle 2" descr="Screenshot of the Auditing page. Auditing is turned on and storage details are highlighted.">
            <a:extLst>
              <a:ext uri="{FF2B5EF4-FFF2-40B4-BE49-F238E27FC236}">
                <a16:creationId xmlns:a16="http://schemas.microsoft.com/office/drawing/2014/main" id="{25828AE6-1C04-4E67-BF21-ED9576D9D623}"/>
              </a:ext>
            </a:extLst>
          </p:cNvPr>
          <p:cNvSpPr/>
          <p:nvPr/>
        </p:nvSpPr>
        <p:spPr>
          <a:xfrm>
            <a:off x="649174" y="2273183"/>
            <a:ext cx="4469557"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Report on database activity and analyze results</a:t>
            </a:r>
          </a:p>
        </p:txBody>
      </p:sp>
      <p:sp>
        <p:nvSpPr>
          <p:cNvPr id="5" name="Rectangle 4" descr="Screenshot of the Auditing page. Auditing is turned on and storage details are highlighted.">
            <a:extLst>
              <a:ext uri="{FF2B5EF4-FFF2-40B4-BE49-F238E27FC236}">
                <a16:creationId xmlns:a16="http://schemas.microsoft.com/office/drawing/2014/main" id="{A19EF20D-6F3A-4A90-98DB-F03C976CA376}"/>
              </a:ext>
            </a:extLst>
          </p:cNvPr>
          <p:cNvSpPr/>
          <p:nvPr/>
        </p:nvSpPr>
        <p:spPr>
          <a:xfrm>
            <a:off x="649174" y="3336128"/>
            <a:ext cx="4469557"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Configure policies for the server or database level</a:t>
            </a:r>
          </a:p>
        </p:txBody>
      </p:sp>
      <p:sp>
        <p:nvSpPr>
          <p:cNvPr id="7" name="Rectangle 6">
            <a:extLst>
              <a:ext uri="{FF2B5EF4-FFF2-40B4-BE49-F238E27FC236}">
                <a16:creationId xmlns:a16="http://schemas.microsoft.com/office/drawing/2014/main" id="{0C3C4892-3A12-43AB-9D5B-5B604B4F4979}"/>
              </a:ext>
            </a:extLst>
          </p:cNvPr>
          <p:cNvSpPr/>
          <p:nvPr/>
        </p:nvSpPr>
        <p:spPr>
          <a:xfrm>
            <a:off x="649173" y="4399073"/>
            <a:ext cx="4469557"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Configure audit log destination</a:t>
            </a:r>
          </a:p>
        </p:txBody>
      </p:sp>
      <p:sp>
        <p:nvSpPr>
          <p:cNvPr id="21" name="Rectangle 20">
            <a:extLst>
              <a:ext uri="{FF2B5EF4-FFF2-40B4-BE49-F238E27FC236}">
                <a16:creationId xmlns:a16="http://schemas.microsoft.com/office/drawing/2014/main" id="{982E9E23-2777-43C1-A038-48E4843E7881}"/>
              </a:ext>
            </a:extLst>
          </p:cNvPr>
          <p:cNvSpPr/>
          <p:nvPr/>
        </p:nvSpPr>
        <p:spPr>
          <a:xfrm>
            <a:off x="649173" y="5454959"/>
            <a:ext cx="4469557"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 new server policy applies to all existing and newly created databases</a:t>
            </a:r>
          </a:p>
        </p:txBody>
      </p:sp>
      <p:sp>
        <p:nvSpPr>
          <p:cNvPr id="19" name="Rectangle 18">
            <a:extLst>
              <a:ext uri="{FF2B5EF4-FFF2-40B4-BE49-F238E27FC236}">
                <a16:creationId xmlns:a16="http://schemas.microsoft.com/office/drawing/2014/main" id="{3932158D-DAC2-40CB-9817-2E5981CDF562}"/>
              </a:ext>
              <a:ext uri="{C183D7F6-B498-43B3-948B-1728B52AA6E4}">
                <adec:decorative xmlns:adec="http://schemas.microsoft.com/office/drawing/2017/decorative" val="1"/>
              </a:ext>
            </a:extLst>
          </p:cNvPr>
          <p:cNvSpPr/>
          <p:nvPr/>
        </p:nvSpPr>
        <p:spPr bwMode="auto">
          <a:xfrm>
            <a:off x="5262466" y="1181342"/>
            <a:ext cx="6606074" cy="5178315"/>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6" name="Object 5" descr="Screenshot of the Auditing page. Auditing is turned on and storage details are highlighted.  With a call-out of the Screenshot of storage account retention days.">
            <a:extLst>
              <a:ext uri="{FF2B5EF4-FFF2-40B4-BE49-F238E27FC236}">
                <a16:creationId xmlns:a16="http://schemas.microsoft.com/office/drawing/2014/main" id="{CEB464B3-3EF5-4AF5-8808-F2F22705A32C}"/>
              </a:ext>
            </a:extLst>
          </p:cNvPr>
          <p:cNvGraphicFramePr>
            <a:graphicFrameLocks noChangeAspect="1"/>
          </p:cNvGraphicFramePr>
          <p:nvPr>
            <p:extLst>
              <p:ext uri="{D42A27DB-BD31-4B8C-83A1-F6EECF244321}">
                <p14:modId xmlns:p14="http://schemas.microsoft.com/office/powerpoint/2010/main" val="4101675302"/>
              </p:ext>
            </p:extLst>
          </p:nvPr>
        </p:nvGraphicFramePr>
        <p:xfrm>
          <a:off x="6193445" y="1264615"/>
          <a:ext cx="4440307" cy="5073584"/>
        </p:xfrm>
        <a:graphic>
          <a:graphicData uri="http://schemas.openxmlformats.org/presentationml/2006/ole">
            <mc:AlternateContent xmlns:mc="http://schemas.openxmlformats.org/markup-compatibility/2006">
              <mc:Choice xmlns:v="urn:schemas-microsoft-com:vml" Requires="v">
                <p:oleObj name="Bitmap Image" r:id="rId3" imgW="5743440" imgH="6562800" progId="Paint.Picture.1">
                  <p:embed/>
                </p:oleObj>
              </mc:Choice>
              <mc:Fallback>
                <p:oleObj name="Bitmap Image" r:id="rId3" imgW="5743440" imgH="6562800" progId="Paint.Picture.1">
                  <p:embed/>
                  <p:pic>
                    <p:nvPicPr>
                      <p:cNvPr id="6" name="Object 5" descr="Screenshot of the Auditing page. Auditing is turned on and storage details are highlighted.  With a call-out of the Screenshot of storage account retention days.">
                        <a:extLst>
                          <a:ext uri="{FF2B5EF4-FFF2-40B4-BE49-F238E27FC236}">
                            <a16:creationId xmlns:a16="http://schemas.microsoft.com/office/drawing/2014/main" id="{CEB464B3-3EF5-4AF5-8808-F2F22705A32C}"/>
                          </a:ext>
                        </a:extLst>
                      </p:cNvPr>
                      <p:cNvPicPr/>
                      <p:nvPr/>
                    </p:nvPicPr>
                    <p:blipFill>
                      <a:blip r:embed="rId4"/>
                      <a:stretch>
                        <a:fillRect/>
                      </a:stretch>
                    </p:blipFill>
                    <p:spPr>
                      <a:xfrm>
                        <a:off x="6193445" y="1264615"/>
                        <a:ext cx="4440307" cy="5073584"/>
                      </a:xfrm>
                      <a:prstGeom prst="rect">
                        <a:avLst/>
                      </a:prstGeom>
                    </p:spPr>
                  </p:pic>
                </p:oleObj>
              </mc:Fallback>
            </mc:AlternateContent>
          </a:graphicData>
        </a:graphic>
      </p:graphicFrame>
    </p:spTree>
    <p:extLst>
      <p:ext uri="{BB962C8B-B14F-4D97-AF65-F5344CB8AC3E}">
        <p14:creationId xmlns:p14="http://schemas.microsoft.com/office/powerpoint/2010/main" val="2044232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Data Discovery and Classification</a:t>
            </a:r>
          </a:p>
        </p:txBody>
      </p:sp>
      <p:sp>
        <p:nvSpPr>
          <p:cNvPr id="2" name="Rectangle 1">
            <a:extLst>
              <a:ext uri="{FF2B5EF4-FFF2-40B4-BE49-F238E27FC236}">
                <a16:creationId xmlns:a16="http://schemas.microsoft.com/office/drawing/2014/main" id="{3A0B9AC1-9374-4449-AB50-EECB9B88A876}"/>
              </a:ext>
            </a:extLst>
          </p:cNvPr>
          <p:cNvSpPr/>
          <p:nvPr/>
        </p:nvSpPr>
        <p:spPr>
          <a:xfrm>
            <a:off x="649522" y="1203069"/>
            <a:ext cx="4469557" cy="1062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Built-in to Azure SQL Database</a:t>
            </a:r>
          </a:p>
        </p:txBody>
      </p:sp>
      <p:sp>
        <p:nvSpPr>
          <p:cNvPr id="7" name="Rectangle 6">
            <a:extLst>
              <a:ext uri="{FF2B5EF4-FFF2-40B4-BE49-F238E27FC236}">
                <a16:creationId xmlns:a16="http://schemas.microsoft.com/office/drawing/2014/main" id="{44D8BD32-E3FA-4B76-9B9A-922C7D90C159}"/>
              </a:ext>
            </a:extLst>
          </p:cNvPr>
          <p:cNvSpPr/>
          <p:nvPr/>
        </p:nvSpPr>
        <p:spPr>
          <a:xfrm>
            <a:off x="649521" y="2373124"/>
            <a:ext cx="4469557" cy="1062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Scans your database and identifies columns that contain potentially sensitive data</a:t>
            </a:r>
          </a:p>
        </p:txBody>
      </p:sp>
      <p:sp>
        <p:nvSpPr>
          <p:cNvPr id="11" name="Rectangle 10">
            <a:extLst>
              <a:ext uri="{FF2B5EF4-FFF2-40B4-BE49-F238E27FC236}">
                <a16:creationId xmlns:a16="http://schemas.microsoft.com/office/drawing/2014/main" id="{A1465948-E721-4A14-A39A-5110287D58FC}"/>
              </a:ext>
            </a:extLst>
          </p:cNvPr>
          <p:cNvSpPr/>
          <p:nvPr/>
        </p:nvSpPr>
        <p:spPr>
          <a:xfrm>
            <a:off x="649521" y="3543179"/>
            <a:ext cx="4469557" cy="1062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Provides classification recommendations and reports</a:t>
            </a:r>
          </a:p>
        </p:txBody>
      </p:sp>
      <p:sp>
        <p:nvSpPr>
          <p:cNvPr id="13" name="Rectangle 12">
            <a:extLst>
              <a:ext uri="{FF2B5EF4-FFF2-40B4-BE49-F238E27FC236}">
                <a16:creationId xmlns:a16="http://schemas.microsoft.com/office/drawing/2014/main" id="{C3B23970-E5C7-47D2-ACAB-8836C1ED6ACA}"/>
              </a:ext>
            </a:extLst>
          </p:cNvPr>
          <p:cNvSpPr/>
          <p:nvPr/>
        </p:nvSpPr>
        <p:spPr>
          <a:xfrm>
            <a:off x="652240" y="4713234"/>
            <a:ext cx="4469557" cy="1062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Let's you apply sensitivity-classification labels</a:t>
            </a:r>
          </a:p>
        </p:txBody>
      </p:sp>
      <p:pic>
        <p:nvPicPr>
          <p:cNvPr id="4" name="Picture 3" descr="Screenshot of the Data Discovery and Classification dashboard. A pie chart of the sensitivity percentages is shown.">
            <a:extLst>
              <a:ext uri="{FF2B5EF4-FFF2-40B4-BE49-F238E27FC236}">
                <a16:creationId xmlns:a16="http://schemas.microsoft.com/office/drawing/2014/main" id="{ED22E935-0F78-42E4-A235-F57104DD877A}"/>
              </a:ext>
            </a:extLst>
          </p:cNvPr>
          <p:cNvPicPr>
            <a:picLocks noChangeAspect="1"/>
          </p:cNvPicPr>
          <p:nvPr/>
        </p:nvPicPr>
        <p:blipFill>
          <a:blip r:embed="rId3"/>
          <a:stretch>
            <a:fillRect/>
          </a:stretch>
        </p:blipFill>
        <p:spPr>
          <a:xfrm>
            <a:off x="5910504" y="1309916"/>
            <a:ext cx="3667125" cy="3333750"/>
          </a:xfrm>
          <a:prstGeom prst="rect">
            <a:avLst/>
          </a:prstGeom>
        </p:spPr>
      </p:pic>
      <p:pic>
        <p:nvPicPr>
          <p:cNvPr id="3" name="Picture 2" descr="Screenshot of the Sensitivity drop-down with Confidential and Public choices. ">
            <a:extLst>
              <a:ext uri="{FF2B5EF4-FFF2-40B4-BE49-F238E27FC236}">
                <a16:creationId xmlns:a16="http://schemas.microsoft.com/office/drawing/2014/main" id="{ADC9726C-235C-4F97-9F7D-C02E05E7050C}"/>
              </a:ext>
            </a:extLst>
          </p:cNvPr>
          <p:cNvPicPr>
            <a:picLocks noChangeAspect="1"/>
          </p:cNvPicPr>
          <p:nvPr/>
        </p:nvPicPr>
        <p:blipFill>
          <a:blip r:embed="rId4"/>
          <a:stretch>
            <a:fillRect/>
          </a:stretch>
        </p:blipFill>
        <p:spPr>
          <a:xfrm>
            <a:off x="9144812" y="4126057"/>
            <a:ext cx="2276475" cy="2105025"/>
          </a:xfrm>
          <a:prstGeom prst="rect">
            <a:avLst/>
          </a:prstGeom>
          <a:ln>
            <a:solidFill>
              <a:schemeClr val="tx1"/>
            </a:solidFill>
          </a:ln>
        </p:spPr>
      </p:pic>
      <p:cxnSp>
        <p:nvCxnSpPr>
          <p:cNvPr id="8" name="Connector: Elbow 7">
            <a:extLst>
              <a:ext uri="{FF2B5EF4-FFF2-40B4-BE49-F238E27FC236}">
                <a16:creationId xmlns:a16="http://schemas.microsoft.com/office/drawing/2014/main" id="{E3495B04-A964-47E2-A655-D899C2893852}"/>
              </a:ext>
              <a:ext uri="{C183D7F6-B498-43B3-948B-1728B52AA6E4}">
                <adec:decorative xmlns:adec="http://schemas.microsoft.com/office/drawing/2017/decorative" val="1"/>
              </a:ext>
            </a:extLst>
          </p:cNvPr>
          <p:cNvCxnSpPr>
            <a:cxnSpLocks/>
            <a:stCxn id="5" idx="3"/>
            <a:endCxn id="3" idx="0"/>
          </p:cNvCxnSpPr>
          <p:nvPr/>
        </p:nvCxnSpPr>
        <p:spPr>
          <a:xfrm>
            <a:off x="9113855" y="3672716"/>
            <a:ext cx="1169195" cy="453341"/>
          </a:xfrm>
          <a:prstGeom prst="bentConnector2">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060F4F75-8E23-46D7-BEE5-8EFE480B0F6B}"/>
              </a:ext>
              <a:ext uri="{C183D7F6-B498-43B3-948B-1728B52AA6E4}">
                <adec:decorative xmlns:adec="http://schemas.microsoft.com/office/drawing/2017/decorative" val="1"/>
              </a:ext>
            </a:extLst>
          </p:cNvPr>
          <p:cNvSpPr/>
          <p:nvPr/>
        </p:nvSpPr>
        <p:spPr bwMode="auto">
          <a:xfrm>
            <a:off x="5262466" y="1181342"/>
            <a:ext cx="6606074" cy="5178315"/>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a:extLst>
              <a:ext uri="{FF2B5EF4-FFF2-40B4-BE49-F238E27FC236}">
                <a16:creationId xmlns:a16="http://schemas.microsoft.com/office/drawing/2014/main" id="{84ECF306-70D1-4B13-85E1-87DFD5619172}"/>
              </a:ext>
              <a:ext uri="{C183D7F6-B498-43B3-948B-1728B52AA6E4}">
                <adec:decorative xmlns:adec="http://schemas.microsoft.com/office/drawing/2017/decorative" val="1"/>
              </a:ext>
            </a:extLst>
          </p:cNvPr>
          <p:cNvSpPr/>
          <p:nvPr/>
        </p:nvSpPr>
        <p:spPr bwMode="auto">
          <a:xfrm>
            <a:off x="7795858" y="3513035"/>
            <a:ext cx="1317997" cy="319361"/>
          </a:xfrm>
          <a:prstGeom prst="rect">
            <a:avLst/>
          </a:prstGeom>
          <a:noFill/>
          <a:ln w="28575">
            <a:solidFill>
              <a:srgbClr val="C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614729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D632B-193D-4CF6-9E07-2DA7C61D2145}"/>
              </a:ext>
            </a:extLst>
          </p:cNvPr>
          <p:cNvSpPr>
            <a:spLocks noGrp="1"/>
          </p:cNvSpPr>
          <p:nvPr>
            <p:ph type="title"/>
          </p:nvPr>
        </p:nvSpPr>
        <p:spPr/>
        <p:txBody>
          <a:bodyPr/>
          <a:lstStyle/>
          <a:p>
            <a:r>
              <a:rPr lang="en-US" dirty="0"/>
              <a:t>Microsoft Defender for Cloud for SQL within Security Center</a:t>
            </a:r>
          </a:p>
        </p:txBody>
      </p:sp>
      <p:pic>
        <p:nvPicPr>
          <p:cNvPr id="4" name="Picture 3">
            <a:extLst>
              <a:ext uri="{FF2B5EF4-FFF2-40B4-BE49-F238E27FC236}">
                <a16:creationId xmlns:a16="http://schemas.microsoft.com/office/drawing/2014/main" id="{EF48C85F-977F-41C9-BD90-35B5E75846DF}"/>
              </a:ext>
            </a:extLst>
          </p:cNvPr>
          <p:cNvPicPr>
            <a:picLocks noChangeAspect="1"/>
          </p:cNvPicPr>
          <p:nvPr/>
        </p:nvPicPr>
        <p:blipFill>
          <a:blip r:embed="rId3"/>
          <a:stretch>
            <a:fillRect/>
          </a:stretch>
        </p:blipFill>
        <p:spPr>
          <a:xfrm>
            <a:off x="3758135" y="1129748"/>
            <a:ext cx="8047430" cy="4784035"/>
          </a:xfrm>
          <a:prstGeom prst="rect">
            <a:avLst/>
          </a:prstGeom>
        </p:spPr>
      </p:pic>
      <p:sp>
        <p:nvSpPr>
          <p:cNvPr id="6" name="Rectangle 5">
            <a:extLst>
              <a:ext uri="{FF2B5EF4-FFF2-40B4-BE49-F238E27FC236}">
                <a16:creationId xmlns:a16="http://schemas.microsoft.com/office/drawing/2014/main" id="{EFF3ED6A-86CB-4E6C-87DE-998FA1494162}"/>
              </a:ext>
              <a:ext uri="{C183D7F6-B498-43B3-948B-1728B52AA6E4}">
                <adec:decorative xmlns:adec="http://schemas.microsoft.com/office/drawing/2017/decorative" val="1"/>
              </a:ext>
            </a:extLst>
          </p:cNvPr>
          <p:cNvSpPr/>
          <p:nvPr/>
        </p:nvSpPr>
        <p:spPr bwMode="auto">
          <a:xfrm>
            <a:off x="3668684" y="1073426"/>
            <a:ext cx="8199856" cy="4860235"/>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descr="Screenshot of the Auditing page. Auditing is turned on and storage details are highlighted.">
            <a:extLst>
              <a:ext uri="{FF2B5EF4-FFF2-40B4-BE49-F238E27FC236}">
                <a16:creationId xmlns:a16="http://schemas.microsoft.com/office/drawing/2014/main" id="{30505557-49C4-4D12-A1D9-AF547CFD6830}"/>
              </a:ext>
            </a:extLst>
          </p:cNvPr>
          <p:cNvSpPr/>
          <p:nvPr/>
        </p:nvSpPr>
        <p:spPr>
          <a:xfrm>
            <a:off x="248479" y="1746951"/>
            <a:ext cx="3357230"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Purchased through Microsoft Defender for Cloud</a:t>
            </a:r>
          </a:p>
        </p:txBody>
      </p:sp>
      <p:sp>
        <p:nvSpPr>
          <p:cNvPr id="10" name="Rectangle 9" descr="Screenshot of the Auditing page. Auditing is turned on and storage details are highlighted.">
            <a:extLst>
              <a:ext uri="{FF2B5EF4-FFF2-40B4-BE49-F238E27FC236}">
                <a16:creationId xmlns:a16="http://schemas.microsoft.com/office/drawing/2014/main" id="{BA2A97BF-2274-4541-89DE-7C8F9FDD3E65}"/>
              </a:ext>
            </a:extLst>
          </p:cNvPr>
          <p:cNvSpPr/>
          <p:nvPr/>
        </p:nvSpPr>
        <p:spPr>
          <a:xfrm>
            <a:off x="248478" y="2809896"/>
            <a:ext cx="3357230"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Provides Vulnerability Assessment tools</a:t>
            </a:r>
          </a:p>
        </p:txBody>
      </p:sp>
      <p:sp>
        <p:nvSpPr>
          <p:cNvPr id="12" name="Rectangle 11" descr="Screenshot of the Auditing page. Auditing is turned on and storage details are highlighted.">
            <a:extLst>
              <a:ext uri="{FF2B5EF4-FFF2-40B4-BE49-F238E27FC236}">
                <a16:creationId xmlns:a16="http://schemas.microsoft.com/office/drawing/2014/main" id="{8D0B5FEC-0BD5-43D2-B367-F2B8EB3CBC2C}"/>
              </a:ext>
            </a:extLst>
          </p:cNvPr>
          <p:cNvSpPr/>
          <p:nvPr/>
        </p:nvSpPr>
        <p:spPr>
          <a:xfrm>
            <a:off x="248478" y="3872841"/>
            <a:ext cx="3357230" cy="93055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lang="en-US" sz="2000" kern="0" dirty="0">
                <a:latin typeface="Segoe UI"/>
                <a:ea typeface="+mn-ea"/>
                <a:cs typeface="+mn-cs"/>
              </a:rPr>
              <a:t>Contains Advanced Threat Protection </a:t>
            </a:r>
            <a:endParaRPr kumimoji="0" lang="en-US" sz="2000" b="0" i="0" u="none" strike="noStrike" kern="0" cap="none" spc="0" normalizeH="0" baseline="0" noProof="0" dirty="0">
              <a:ln>
                <a:noFill/>
              </a:ln>
              <a:effectLst/>
              <a:uLnTx/>
              <a:uFillTx/>
              <a:latin typeface="Segoe UI"/>
              <a:ea typeface="+mn-ea"/>
              <a:cs typeface="+mn-cs"/>
            </a:endParaRPr>
          </a:p>
        </p:txBody>
      </p:sp>
    </p:spTree>
    <p:extLst>
      <p:ext uri="{BB962C8B-B14F-4D97-AF65-F5344CB8AC3E}">
        <p14:creationId xmlns:p14="http://schemas.microsoft.com/office/powerpoint/2010/main" val="4224673098"/>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Vulnerability Assessment</a:t>
            </a:r>
            <a:r>
              <a:rPr lang="en-US" sz="1800" dirty="0"/>
              <a:t> (Defender for SQL in Security Center)</a:t>
            </a:r>
            <a:endParaRPr lang="en-US" dirty="0"/>
          </a:p>
        </p:txBody>
      </p:sp>
      <p:sp>
        <p:nvSpPr>
          <p:cNvPr id="2" name="Rectangle 1">
            <a:extLst>
              <a:ext uri="{FF2B5EF4-FFF2-40B4-BE49-F238E27FC236}">
                <a16:creationId xmlns:a16="http://schemas.microsoft.com/office/drawing/2014/main" id="{EEB18F12-3247-4F48-B506-884B4A156584}"/>
              </a:ext>
            </a:extLst>
          </p:cNvPr>
          <p:cNvSpPr/>
          <p:nvPr/>
        </p:nvSpPr>
        <p:spPr>
          <a:xfrm>
            <a:off x="649522" y="1203069"/>
            <a:ext cx="4469557" cy="1062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Scans for database security vulnerabilities organized by severity</a:t>
            </a:r>
          </a:p>
        </p:txBody>
      </p:sp>
      <p:sp>
        <p:nvSpPr>
          <p:cNvPr id="4" name="Rectangle 3">
            <a:extLst>
              <a:ext uri="{FF2B5EF4-FFF2-40B4-BE49-F238E27FC236}">
                <a16:creationId xmlns:a16="http://schemas.microsoft.com/office/drawing/2014/main" id="{F294FD9B-B783-40E1-9996-5FEBC1609E5C}"/>
              </a:ext>
            </a:extLst>
          </p:cNvPr>
          <p:cNvSpPr/>
          <p:nvPr/>
        </p:nvSpPr>
        <p:spPr>
          <a:xfrm>
            <a:off x="649521" y="2373124"/>
            <a:ext cx="4469557" cy="1062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Findings provide actionable steps to remediate the issue</a:t>
            </a:r>
          </a:p>
        </p:txBody>
      </p:sp>
      <p:sp>
        <p:nvSpPr>
          <p:cNvPr id="8" name="Rectangle 7">
            <a:extLst>
              <a:ext uri="{FF2B5EF4-FFF2-40B4-BE49-F238E27FC236}">
                <a16:creationId xmlns:a16="http://schemas.microsoft.com/office/drawing/2014/main" id="{F22DCA8F-A189-4A22-A245-4875FCABA271}"/>
              </a:ext>
            </a:extLst>
          </p:cNvPr>
          <p:cNvSpPr/>
          <p:nvPr/>
        </p:nvSpPr>
        <p:spPr>
          <a:xfrm>
            <a:off x="649521" y="3543179"/>
            <a:ext cx="4469557" cy="1062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Set up periodic recurring scans and export reports</a:t>
            </a:r>
          </a:p>
        </p:txBody>
      </p:sp>
      <p:sp>
        <p:nvSpPr>
          <p:cNvPr id="10" name="Rectangle 9">
            <a:extLst>
              <a:ext uri="{FF2B5EF4-FFF2-40B4-BE49-F238E27FC236}">
                <a16:creationId xmlns:a16="http://schemas.microsoft.com/office/drawing/2014/main" id="{952A83A8-055C-498F-ABD0-09C74488F855}"/>
              </a:ext>
            </a:extLst>
          </p:cNvPr>
          <p:cNvSpPr/>
          <p:nvPr/>
        </p:nvSpPr>
        <p:spPr>
          <a:xfrm>
            <a:off x="652240" y="4713234"/>
            <a:ext cx="4469557" cy="106210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Covers database-level and server-level security issues</a:t>
            </a:r>
          </a:p>
        </p:txBody>
      </p:sp>
      <p:pic>
        <p:nvPicPr>
          <p:cNvPr id="3" name="Picture 2" descr="Screenshot of vulnerability assessment page. Risks are shown by severity. ">
            <a:extLst>
              <a:ext uri="{FF2B5EF4-FFF2-40B4-BE49-F238E27FC236}">
                <a16:creationId xmlns:a16="http://schemas.microsoft.com/office/drawing/2014/main" id="{A790AA35-8E47-40F5-AEB8-2F74FA9A201E}"/>
              </a:ext>
            </a:extLst>
          </p:cNvPr>
          <p:cNvPicPr>
            <a:picLocks noChangeAspect="1"/>
          </p:cNvPicPr>
          <p:nvPr/>
        </p:nvPicPr>
        <p:blipFill>
          <a:blip r:embed="rId3"/>
          <a:stretch>
            <a:fillRect/>
          </a:stretch>
        </p:blipFill>
        <p:spPr>
          <a:xfrm>
            <a:off x="5811604" y="1409490"/>
            <a:ext cx="5522937" cy="4817881"/>
          </a:xfrm>
          <a:prstGeom prst="rect">
            <a:avLst/>
          </a:prstGeom>
          <a:ln>
            <a:solidFill>
              <a:schemeClr val="tx1"/>
            </a:solidFill>
          </a:ln>
        </p:spPr>
      </p:pic>
      <p:sp>
        <p:nvSpPr>
          <p:cNvPr id="12" name="Rectangle 11">
            <a:extLst>
              <a:ext uri="{FF2B5EF4-FFF2-40B4-BE49-F238E27FC236}">
                <a16:creationId xmlns:a16="http://schemas.microsoft.com/office/drawing/2014/main" id="{128D3B8F-A947-48D7-9415-97CC1C3F9C3B}"/>
              </a:ext>
              <a:ext uri="{C183D7F6-B498-43B3-948B-1728B52AA6E4}">
                <adec:decorative xmlns:adec="http://schemas.microsoft.com/office/drawing/2017/decorative" val="1"/>
              </a:ext>
            </a:extLst>
          </p:cNvPr>
          <p:cNvSpPr/>
          <p:nvPr/>
        </p:nvSpPr>
        <p:spPr bwMode="auto">
          <a:xfrm>
            <a:off x="5262466" y="1181342"/>
            <a:ext cx="6606074" cy="5178315"/>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46177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37EBA-C718-4411-B6EF-0F051B1D6304}"/>
              </a:ext>
            </a:extLst>
          </p:cNvPr>
          <p:cNvSpPr>
            <a:spLocks noGrp="1"/>
          </p:cNvSpPr>
          <p:nvPr>
            <p:ph type="title"/>
          </p:nvPr>
        </p:nvSpPr>
        <p:spPr/>
        <p:txBody>
          <a:bodyPr/>
          <a:lstStyle/>
          <a:p>
            <a:r>
              <a:rPr lang="en-US" dirty="0"/>
              <a:t>Azure Key Vault Cryptographic Keys</a:t>
            </a:r>
          </a:p>
        </p:txBody>
      </p:sp>
      <p:graphicFrame>
        <p:nvGraphicFramePr>
          <p:cNvPr id="3" name="Table 3">
            <a:extLst>
              <a:ext uri="{FF2B5EF4-FFF2-40B4-BE49-F238E27FC236}">
                <a16:creationId xmlns:a16="http://schemas.microsoft.com/office/drawing/2014/main" id="{85879767-E1D6-4853-B69E-BD742D1CDB41}"/>
              </a:ext>
            </a:extLst>
          </p:cNvPr>
          <p:cNvGraphicFramePr>
            <a:graphicFrameLocks noGrp="1"/>
          </p:cNvGraphicFramePr>
          <p:nvPr/>
        </p:nvGraphicFramePr>
        <p:xfrm>
          <a:off x="295275" y="1314840"/>
          <a:ext cx="11601450" cy="3870960"/>
        </p:xfrm>
        <a:graphic>
          <a:graphicData uri="http://schemas.openxmlformats.org/drawingml/2006/table">
            <a:tbl>
              <a:tblPr firstRow="1" bandRow="1">
                <a:tableStyleId>{5C22544A-7EE6-4342-B048-85BDC9FD1C3A}</a:tableStyleId>
              </a:tblPr>
              <a:tblGrid>
                <a:gridCol w="2516505">
                  <a:extLst>
                    <a:ext uri="{9D8B030D-6E8A-4147-A177-3AD203B41FA5}">
                      <a16:colId xmlns:a16="http://schemas.microsoft.com/office/drawing/2014/main" val="278998590"/>
                    </a:ext>
                  </a:extLst>
                </a:gridCol>
                <a:gridCol w="4480560">
                  <a:extLst>
                    <a:ext uri="{9D8B030D-6E8A-4147-A177-3AD203B41FA5}">
                      <a16:colId xmlns:a16="http://schemas.microsoft.com/office/drawing/2014/main" val="1207693031"/>
                    </a:ext>
                  </a:extLst>
                </a:gridCol>
                <a:gridCol w="4604385">
                  <a:extLst>
                    <a:ext uri="{9D8B030D-6E8A-4147-A177-3AD203B41FA5}">
                      <a16:colId xmlns:a16="http://schemas.microsoft.com/office/drawing/2014/main" val="927458666"/>
                    </a:ext>
                  </a:extLst>
                </a:gridCol>
              </a:tblGrid>
              <a:tr h="370840">
                <a:tc>
                  <a:txBody>
                    <a:bodyPr/>
                    <a:lstStyle/>
                    <a:p>
                      <a:r>
                        <a:rPr lang="en-US" sz="2000" b="0" dirty="0"/>
                        <a:t>Resource 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sz="2000" b="0" dirty="0"/>
                        <a:t>Key protection methods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sz="2000" b="0" dirty="0"/>
                        <a:t>Data-plane base URL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3968375705"/>
                  </a:ext>
                </a:extLst>
              </a:tr>
              <a:tr h="370840">
                <a:tc>
                  <a:txBody>
                    <a:bodyPr/>
                    <a:lstStyle/>
                    <a:p>
                      <a:endParaRPr lang="en-US" sz="1800" dirty="0"/>
                    </a:p>
                    <a:p>
                      <a:r>
                        <a:rPr lang="en-US" sz="1800" dirty="0"/>
                        <a:t>Vaults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en-US" sz="1800" dirty="0"/>
                    </a:p>
                    <a:p>
                      <a:r>
                        <a:rPr lang="en-US" sz="1800" dirty="0"/>
                        <a:t>Software-protected</a:t>
                      </a:r>
                    </a:p>
                    <a:p>
                      <a:endParaRPr lang="en-US" sz="1800" dirty="0"/>
                    </a:p>
                    <a:p>
                      <a:endParaRPr lang="en-US" sz="1800" dirty="0"/>
                    </a:p>
                    <a:p>
                      <a:r>
                        <a:rPr lang="en-US" sz="1800" b="1" dirty="0"/>
                        <a:t>and</a:t>
                      </a:r>
                    </a:p>
                    <a:p>
                      <a:endParaRPr lang="en-US" sz="1800" dirty="0"/>
                    </a:p>
                    <a:p>
                      <a:endParaRPr lang="en-US" sz="1800" dirty="0"/>
                    </a:p>
                    <a:p>
                      <a:r>
                        <a:rPr lang="en-US" sz="1800" dirty="0"/>
                        <a:t>HSAM-protected (with Premium SKU)</a:t>
                      </a:r>
                    </a:p>
                    <a:p>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800" dirty="0"/>
                    </a:p>
                    <a:p>
                      <a:r>
                        <a:rPr lang="en-US" sz="1800" dirty="0"/>
                        <a:t>https://{vault-name}.vault.azure.net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64572947"/>
                  </a:ext>
                </a:extLst>
              </a:tr>
              <a:tr h="370840">
                <a:tc>
                  <a:txBody>
                    <a:bodyPr/>
                    <a:lstStyle/>
                    <a:p>
                      <a:endParaRPr lang="en-US" sz="1800" dirty="0"/>
                    </a:p>
                    <a:p>
                      <a:r>
                        <a:rPr lang="en-US" sz="1800" dirty="0"/>
                        <a:t>Managed HSMs</a:t>
                      </a:r>
                    </a:p>
                    <a:p>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800" dirty="0"/>
                        <a:t>HSM-protected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dirty="0"/>
                        <a:t>https://{hsm-name}.managedhsm.azure.net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03744771"/>
                  </a:ext>
                </a:extLst>
              </a:tr>
            </a:tbl>
          </a:graphicData>
        </a:graphic>
      </p:graphicFrame>
      <p:sp>
        <p:nvSpPr>
          <p:cNvPr id="7" name="Rectangle 6">
            <a:extLst>
              <a:ext uri="{FF2B5EF4-FFF2-40B4-BE49-F238E27FC236}">
                <a16:creationId xmlns:a16="http://schemas.microsoft.com/office/drawing/2014/main" id="{493D0E0E-14F6-4C94-85DD-2F56FB54AF17}"/>
              </a:ext>
            </a:extLst>
          </p:cNvPr>
          <p:cNvSpPr/>
          <p:nvPr/>
        </p:nvSpPr>
        <p:spPr>
          <a:xfrm>
            <a:off x="1095375" y="5612554"/>
            <a:ext cx="9683116" cy="78824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1" i="0" u="none" strike="noStrike" kern="0" cap="none" spc="0" normalizeH="0" baseline="0" noProof="0" dirty="0">
                <a:ln>
                  <a:noFill/>
                </a:ln>
                <a:effectLst/>
                <a:uLnTx/>
                <a:uFillTx/>
                <a:latin typeface="Segoe UI"/>
                <a:ea typeface="+mn-ea"/>
                <a:cs typeface="+mn-cs"/>
              </a:rPr>
              <a:t>Note</a:t>
            </a:r>
            <a:r>
              <a:rPr kumimoji="0" lang="en-US" sz="2000" i="0" u="none" strike="noStrike" kern="0" cap="none" spc="0" normalizeH="0" baseline="0" noProof="0" dirty="0">
                <a:ln>
                  <a:noFill/>
                </a:ln>
                <a:effectLst/>
                <a:uLnTx/>
                <a:uFillTx/>
                <a:latin typeface="Segoe UI"/>
                <a:ea typeface="+mn-ea"/>
                <a:cs typeface="+mn-cs"/>
              </a:rPr>
              <a:t>: </a:t>
            </a:r>
            <a:r>
              <a:rPr kumimoji="0" lang="en-US" sz="2000" b="0" i="0" u="none" strike="noStrike" kern="0" cap="none" spc="0" normalizeH="0" baseline="0" noProof="0" dirty="0">
                <a:ln>
                  <a:noFill/>
                </a:ln>
                <a:effectLst/>
                <a:uLnTx/>
                <a:uFillTx/>
                <a:latin typeface="Segoe UI"/>
                <a:ea typeface="+mn-ea"/>
                <a:cs typeface="+mn-cs"/>
              </a:rPr>
              <a:t>Vaults also allow you to store and manage several types of objects like secrets, certificates and storage account keys, in addition to cryptographic keys.</a:t>
            </a:r>
          </a:p>
        </p:txBody>
      </p:sp>
    </p:spTree>
    <p:extLst>
      <p:ext uri="{BB962C8B-B14F-4D97-AF65-F5344CB8AC3E}">
        <p14:creationId xmlns:p14="http://schemas.microsoft.com/office/powerpoint/2010/main" val="208387731"/>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cs typeface="Segoe UI"/>
              </a:rPr>
              <a:t>Advanced Threat Protection</a:t>
            </a:r>
            <a:r>
              <a:rPr lang="en-US" sz="2800" dirty="0"/>
              <a:t> </a:t>
            </a:r>
            <a:r>
              <a:rPr lang="en-US" sz="1600" dirty="0"/>
              <a:t>(Defender for SQL in Security Center)</a:t>
            </a:r>
            <a:endParaRPr lang="en-US" dirty="0"/>
          </a:p>
        </p:txBody>
      </p:sp>
      <p:sp>
        <p:nvSpPr>
          <p:cNvPr id="3" name="Rectangle 2">
            <a:extLst>
              <a:ext uri="{FF2B5EF4-FFF2-40B4-BE49-F238E27FC236}">
                <a16:creationId xmlns:a16="http://schemas.microsoft.com/office/drawing/2014/main" id="{2E2D7EDA-8FD5-4D7A-92D5-838C1A69759E}"/>
              </a:ext>
            </a:extLst>
          </p:cNvPr>
          <p:cNvSpPr/>
          <p:nvPr/>
        </p:nvSpPr>
        <p:spPr>
          <a:xfrm>
            <a:off x="649522" y="1211223"/>
            <a:ext cx="4469557" cy="55399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SQL injection</a:t>
            </a:r>
          </a:p>
        </p:txBody>
      </p:sp>
      <p:sp>
        <p:nvSpPr>
          <p:cNvPr id="4" name="Rectangle 3">
            <a:extLst>
              <a:ext uri="{FF2B5EF4-FFF2-40B4-BE49-F238E27FC236}">
                <a16:creationId xmlns:a16="http://schemas.microsoft.com/office/drawing/2014/main" id="{69EAC1D0-B561-4D20-A2E4-66E58FC359C0}"/>
              </a:ext>
            </a:extLst>
          </p:cNvPr>
          <p:cNvSpPr/>
          <p:nvPr/>
        </p:nvSpPr>
        <p:spPr>
          <a:xfrm>
            <a:off x="649521" y="2010566"/>
            <a:ext cx="4469557" cy="55399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SQL injection vulnerability</a:t>
            </a:r>
          </a:p>
        </p:txBody>
      </p:sp>
      <p:sp>
        <p:nvSpPr>
          <p:cNvPr id="5" name="Rectangle 4">
            <a:extLst>
              <a:ext uri="{FF2B5EF4-FFF2-40B4-BE49-F238E27FC236}">
                <a16:creationId xmlns:a16="http://schemas.microsoft.com/office/drawing/2014/main" id="{C3DCCFBC-5B27-4145-AD52-8203B770D88A}"/>
              </a:ext>
            </a:extLst>
          </p:cNvPr>
          <p:cNvSpPr/>
          <p:nvPr/>
        </p:nvSpPr>
        <p:spPr>
          <a:xfrm>
            <a:off x="649521" y="2809909"/>
            <a:ext cx="4469557" cy="55399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Data exfiltration</a:t>
            </a:r>
          </a:p>
        </p:txBody>
      </p:sp>
      <p:sp>
        <p:nvSpPr>
          <p:cNvPr id="11" name="Rectangle 10">
            <a:extLst>
              <a:ext uri="{FF2B5EF4-FFF2-40B4-BE49-F238E27FC236}">
                <a16:creationId xmlns:a16="http://schemas.microsoft.com/office/drawing/2014/main" id="{043E4E20-565D-492F-B759-80AF21C4079F}"/>
              </a:ext>
            </a:extLst>
          </p:cNvPr>
          <p:cNvSpPr/>
          <p:nvPr/>
        </p:nvSpPr>
        <p:spPr>
          <a:xfrm>
            <a:off x="626561" y="3609252"/>
            <a:ext cx="4469557" cy="55399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Unsafe action</a:t>
            </a:r>
          </a:p>
        </p:txBody>
      </p:sp>
      <p:sp>
        <p:nvSpPr>
          <p:cNvPr id="15" name="Rectangle 14">
            <a:extLst>
              <a:ext uri="{FF2B5EF4-FFF2-40B4-BE49-F238E27FC236}">
                <a16:creationId xmlns:a16="http://schemas.microsoft.com/office/drawing/2014/main" id="{D3C58DE9-46C1-4C79-B766-EA0862219ED2}"/>
              </a:ext>
            </a:extLst>
          </p:cNvPr>
          <p:cNvSpPr/>
          <p:nvPr/>
        </p:nvSpPr>
        <p:spPr>
          <a:xfrm>
            <a:off x="626561" y="4408595"/>
            <a:ext cx="4469557" cy="55399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Brute Force</a:t>
            </a:r>
          </a:p>
        </p:txBody>
      </p:sp>
      <p:sp>
        <p:nvSpPr>
          <p:cNvPr id="19" name="Rectangle 18">
            <a:extLst>
              <a:ext uri="{FF2B5EF4-FFF2-40B4-BE49-F238E27FC236}">
                <a16:creationId xmlns:a16="http://schemas.microsoft.com/office/drawing/2014/main" id="{80433BEA-65ED-4433-B7E2-762DBE0A6965}"/>
              </a:ext>
            </a:extLst>
          </p:cNvPr>
          <p:cNvSpPr/>
          <p:nvPr/>
        </p:nvSpPr>
        <p:spPr>
          <a:xfrm>
            <a:off x="626561" y="5207939"/>
            <a:ext cx="4469557" cy="55399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Anomalous client login</a:t>
            </a:r>
          </a:p>
        </p:txBody>
      </p:sp>
      <p:pic>
        <p:nvPicPr>
          <p:cNvPr id="2" name="Picture 1" descr="Screenshot of the Advanced Threat Protection page. High security and medium security alerts are shown. ">
            <a:extLst>
              <a:ext uri="{FF2B5EF4-FFF2-40B4-BE49-F238E27FC236}">
                <a16:creationId xmlns:a16="http://schemas.microsoft.com/office/drawing/2014/main" id="{07FE8453-6636-48AB-981F-936BA01268FD}"/>
              </a:ext>
            </a:extLst>
          </p:cNvPr>
          <p:cNvPicPr>
            <a:picLocks noChangeAspect="1"/>
          </p:cNvPicPr>
          <p:nvPr/>
        </p:nvPicPr>
        <p:blipFill>
          <a:blip r:embed="rId3"/>
          <a:stretch>
            <a:fillRect/>
          </a:stretch>
        </p:blipFill>
        <p:spPr>
          <a:xfrm>
            <a:off x="6831348" y="1371994"/>
            <a:ext cx="3488405" cy="3723051"/>
          </a:xfrm>
          <a:prstGeom prst="rect">
            <a:avLst/>
          </a:prstGeom>
          <a:ln>
            <a:solidFill>
              <a:schemeClr val="tx1"/>
            </a:solidFill>
          </a:ln>
        </p:spPr>
      </p:pic>
      <p:sp>
        <p:nvSpPr>
          <p:cNvPr id="7" name="TextBox 6">
            <a:extLst>
              <a:ext uri="{FF2B5EF4-FFF2-40B4-BE49-F238E27FC236}">
                <a16:creationId xmlns:a16="http://schemas.microsoft.com/office/drawing/2014/main" id="{0DA20DB8-5413-4A8E-91A4-14431E4BF648}"/>
              </a:ext>
            </a:extLst>
          </p:cNvPr>
          <p:cNvSpPr txBox="1"/>
          <p:nvPr/>
        </p:nvSpPr>
        <p:spPr>
          <a:xfrm>
            <a:off x="5832416" y="5163287"/>
            <a:ext cx="5486267" cy="1015663"/>
          </a:xfrm>
          <a:prstGeom prst="rect">
            <a:avLst/>
          </a:prstGeom>
          <a:noFill/>
        </p:spPr>
        <p:txBody>
          <a:bodyPr wrap="square">
            <a:spAutoFit/>
          </a:bodyPr>
          <a:lstStyle/>
          <a:p>
            <a:pPr algn="ctr"/>
            <a:r>
              <a:rPr lang="en-US" sz="2000" dirty="0"/>
              <a:t>Integrated with Microsoft Defender for Cloud to detect and respond to potential threats as they occur</a:t>
            </a:r>
          </a:p>
        </p:txBody>
      </p:sp>
      <p:sp>
        <p:nvSpPr>
          <p:cNvPr id="13" name="Rectangle 12">
            <a:extLst>
              <a:ext uri="{FF2B5EF4-FFF2-40B4-BE49-F238E27FC236}">
                <a16:creationId xmlns:a16="http://schemas.microsoft.com/office/drawing/2014/main" id="{066CD479-5BB8-45CA-B19A-ED86C1D2A96C}"/>
              </a:ext>
              <a:ext uri="{C183D7F6-B498-43B3-948B-1728B52AA6E4}">
                <adec:decorative xmlns:adec="http://schemas.microsoft.com/office/drawing/2017/decorative" val="1"/>
              </a:ext>
            </a:extLst>
          </p:cNvPr>
          <p:cNvSpPr/>
          <p:nvPr/>
        </p:nvSpPr>
        <p:spPr bwMode="auto">
          <a:xfrm>
            <a:off x="5262466" y="1181342"/>
            <a:ext cx="6606074" cy="5178315"/>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92529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190CB-B62D-46A7-9515-9AFA87B54FD2}"/>
              </a:ext>
            </a:extLst>
          </p:cNvPr>
          <p:cNvSpPr>
            <a:spLocks noGrp="1"/>
          </p:cNvSpPr>
          <p:nvPr>
            <p:ph type="title"/>
          </p:nvPr>
        </p:nvSpPr>
        <p:spPr/>
        <p:txBody>
          <a:bodyPr/>
          <a:lstStyle/>
          <a:p>
            <a:r>
              <a:rPr lang="en-US" dirty="0"/>
              <a:t>Dynamic Data Masking</a:t>
            </a:r>
          </a:p>
        </p:txBody>
      </p:sp>
      <p:sp>
        <p:nvSpPr>
          <p:cNvPr id="16" name="Rectangle 15">
            <a:extLst>
              <a:ext uri="{FF2B5EF4-FFF2-40B4-BE49-F238E27FC236}">
                <a16:creationId xmlns:a16="http://schemas.microsoft.com/office/drawing/2014/main" id="{5C63B1BE-9020-4A5F-BBB8-2C382FBC39EE}"/>
              </a:ext>
              <a:ext uri="{C183D7F6-B498-43B3-948B-1728B52AA6E4}">
                <adec:decorative xmlns:adec="http://schemas.microsoft.com/office/drawing/2017/decorative" val="1"/>
              </a:ext>
            </a:extLst>
          </p:cNvPr>
          <p:cNvSpPr/>
          <p:nvPr/>
        </p:nvSpPr>
        <p:spPr bwMode="auto">
          <a:xfrm>
            <a:off x="5732206" y="3529781"/>
            <a:ext cx="2231923" cy="235974"/>
          </a:xfrm>
          <a:prstGeom prst="rect">
            <a:avLst/>
          </a:prstGeom>
          <a:noFill/>
          <a:ln w="28575">
            <a:solidFill>
              <a:srgbClr val="C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pSp>
        <p:nvGrpSpPr>
          <p:cNvPr id="4" name="Group 3" descr="Screenshot of the Dynamic Data Masking page. A mask is added using the custom masking field format. ">
            <a:extLst>
              <a:ext uri="{FF2B5EF4-FFF2-40B4-BE49-F238E27FC236}">
                <a16:creationId xmlns:a16="http://schemas.microsoft.com/office/drawing/2014/main" id="{7113EAE9-EAA5-4A32-9EA0-D0F463BF5BDD}"/>
              </a:ext>
            </a:extLst>
          </p:cNvPr>
          <p:cNvGrpSpPr/>
          <p:nvPr/>
        </p:nvGrpSpPr>
        <p:grpSpPr>
          <a:xfrm>
            <a:off x="588263" y="1512707"/>
            <a:ext cx="10935143" cy="2638425"/>
            <a:chOff x="588263" y="1351934"/>
            <a:chExt cx="10935143" cy="2638425"/>
          </a:xfrm>
        </p:grpSpPr>
        <p:pic>
          <p:nvPicPr>
            <p:cNvPr id="13" name="Picture 12">
              <a:extLst>
                <a:ext uri="{FF2B5EF4-FFF2-40B4-BE49-F238E27FC236}">
                  <a16:creationId xmlns:a16="http://schemas.microsoft.com/office/drawing/2014/main" id="{7D75A185-E6D3-4471-B7E1-ACCED6042242}"/>
                </a:ext>
              </a:extLst>
            </p:cNvPr>
            <p:cNvPicPr>
              <a:picLocks noChangeAspect="1"/>
            </p:cNvPicPr>
            <p:nvPr/>
          </p:nvPicPr>
          <p:blipFill>
            <a:blip r:embed="rId3"/>
            <a:stretch>
              <a:fillRect/>
            </a:stretch>
          </p:blipFill>
          <p:spPr>
            <a:xfrm>
              <a:off x="588263" y="1351934"/>
              <a:ext cx="7696200" cy="2638425"/>
            </a:xfrm>
            <a:prstGeom prst="rect">
              <a:avLst/>
            </a:prstGeom>
          </p:spPr>
        </p:pic>
        <p:pic>
          <p:nvPicPr>
            <p:cNvPr id="15" name="Picture 14">
              <a:extLst>
                <a:ext uri="{FF2B5EF4-FFF2-40B4-BE49-F238E27FC236}">
                  <a16:creationId xmlns:a16="http://schemas.microsoft.com/office/drawing/2014/main" id="{01623F7A-9E2B-47F6-9043-D86920E9470E}"/>
                </a:ext>
              </a:extLst>
            </p:cNvPr>
            <p:cNvPicPr>
              <a:picLocks noChangeAspect="1"/>
            </p:cNvPicPr>
            <p:nvPr/>
          </p:nvPicPr>
          <p:blipFill>
            <a:blip r:embed="rId4"/>
            <a:stretch>
              <a:fillRect/>
            </a:stretch>
          </p:blipFill>
          <p:spPr>
            <a:xfrm>
              <a:off x="8884981" y="2343150"/>
              <a:ext cx="2638425" cy="1085850"/>
            </a:xfrm>
            <a:prstGeom prst="rect">
              <a:avLst/>
            </a:prstGeom>
          </p:spPr>
        </p:pic>
        <p:cxnSp>
          <p:nvCxnSpPr>
            <p:cNvPr id="20" name="Connector: Elbow 19">
              <a:extLst>
                <a:ext uri="{FF2B5EF4-FFF2-40B4-BE49-F238E27FC236}">
                  <a16:creationId xmlns:a16="http://schemas.microsoft.com/office/drawing/2014/main" id="{1DDDBF18-ABC0-4E7D-9D16-2006340FFA2E}"/>
                </a:ext>
              </a:extLst>
            </p:cNvPr>
            <p:cNvCxnSpPr>
              <a:stCxn id="16" idx="3"/>
              <a:endCxn id="15" idx="1"/>
            </p:cNvCxnSpPr>
            <p:nvPr/>
          </p:nvCxnSpPr>
          <p:spPr>
            <a:xfrm flipV="1">
              <a:off x="7964129" y="2886075"/>
              <a:ext cx="920852" cy="761693"/>
            </a:xfrm>
            <a:prstGeom prst="bentConnector3">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grpSp>
      <p:sp>
        <p:nvSpPr>
          <p:cNvPr id="5" name="Rectangle 4">
            <a:extLst>
              <a:ext uri="{FF2B5EF4-FFF2-40B4-BE49-F238E27FC236}">
                <a16:creationId xmlns:a16="http://schemas.microsoft.com/office/drawing/2014/main" id="{74983D89-8C3B-4CCE-AEA8-8FF8AC57236C}"/>
              </a:ext>
            </a:extLst>
          </p:cNvPr>
          <p:cNvSpPr/>
          <p:nvPr/>
        </p:nvSpPr>
        <p:spPr>
          <a:xfrm>
            <a:off x="588263" y="5121036"/>
            <a:ext cx="3240736" cy="121837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Masks sensitive data for non-privileged users</a:t>
            </a:r>
          </a:p>
        </p:txBody>
      </p:sp>
      <p:sp>
        <p:nvSpPr>
          <p:cNvPr id="6" name="Rectangle 5">
            <a:extLst>
              <a:ext uri="{FF2B5EF4-FFF2-40B4-BE49-F238E27FC236}">
                <a16:creationId xmlns:a16="http://schemas.microsoft.com/office/drawing/2014/main" id="{0B2A4008-C213-4F7E-A83A-E9F8E6CFB3AF}"/>
              </a:ext>
            </a:extLst>
          </p:cNvPr>
          <p:cNvSpPr/>
          <p:nvPr/>
        </p:nvSpPr>
        <p:spPr>
          <a:xfrm>
            <a:off x="4075237" y="5121036"/>
            <a:ext cx="3642654" cy="121837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Administrators are excluded; you can add others</a:t>
            </a:r>
          </a:p>
        </p:txBody>
      </p:sp>
      <p:sp>
        <p:nvSpPr>
          <p:cNvPr id="7" name="Rectangle 6">
            <a:extLst>
              <a:ext uri="{FF2B5EF4-FFF2-40B4-BE49-F238E27FC236}">
                <a16:creationId xmlns:a16="http://schemas.microsoft.com/office/drawing/2014/main" id="{C985E648-3A3C-4A78-A8D7-007BD4B9ADD2}"/>
              </a:ext>
              <a:ext uri="{C183D7F6-B498-43B3-948B-1728B52AA6E4}">
                <adec:decorative xmlns:adec="http://schemas.microsoft.com/office/drawing/2017/decorative" val="1"/>
              </a:ext>
            </a:extLst>
          </p:cNvPr>
          <p:cNvSpPr/>
          <p:nvPr/>
        </p:nvSpPr>
        <p:spPr bwMode="auto">
          <a:xfrm>
            <a:off x="588263" y="1207363"/>
            <a:ext cx="10953106" cy="3597902"/>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a:extLst>
              <a:ext uri="{FF2B5EF4-FFF2-40B4-BE49-F238E27FC236}">
                <a16:creationId xmlns:a16="http://schemas.microsoft.com/office/drawing/2014/main" id="{0E0F2698-6B6C-4113-A395-59098C541D5D}"/>
              </a:ext>
            </a:extLst>
          </p:cNvPr>
          <p:cNvSpPr/>
          <p:nvPr/>
        </p:nvSpPr>
        <p:spPr>
          <a:xfrm>
            <a:off x="7898715" y="5134341"/>
            <a:ext cx="3642654" cy="1218370"/>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t"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Rules apply the masking logic; several formats are available</a:t>
            </a:r>
          </a:p>
        </p:txBody>
      </p:sp>
    </p:spTree>
    <p:extLst>
      <p:ext uri="{BB962C8B-B14F-4D97-AF65-F5344CB8AC3E}">
        <p14:creationId xmlns:p14="http://schemas.microsoft.com/office/powerpoint/2010/main" val="1762410609"/>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Transparent Data Encryption</a:t>
            </a:r>
          </a:p>
        </p:txBody>
      </p:sp>
      <p:sp>
        <p:nvSpPr>
          <p:cNvPr id="2" name="Rectangle 1">
            <a:extLst>
              <a:ext uri="{FF2B5EF4-FFF2-40B4-BE49-F238E27FC236}">
                <a16:creationId xmlns:a16="http://schemas.microsoft.com/office/drawing/2014/main" id="{33328BBE-E023-4350-B601-2E8DB8C9D985}"/>
              </a:ext>
            </a:extLst>
          </p:cNvPr>
          <p:cNvSpPr/>
          <p:nvPr/>
        </p:nvSpPr>
        <p:spPr>
          <a:xfrm>
            <a:off x="625039" y="1215868"/>
            <a:ext cx="4430629" cy="135650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Protects databases, backups, and logs at rest – server level</a:t>
            </a:r>
          </a:p>
        </p:txBody>
      </p:sp>
      <p:sp>
        <p:nvSpPr>
          <p:cNvPr id="3" name="Rectangle 2">
            <a:extLst>
              <a:ext uri="{FF2B5EF4-FFF2-40B4-BE49-F238E27FC236}">
                <a16:creationId xmlns:a16="http://schemas.microsoft.com/office/drawing/2014/main" id="{350BBE00-3C0D-4B8D-B97F-9E18DF74DC62}"/>
              </a:ext>
            </a:extLst>
          </p:cNvPr>
          <p:cNvSpPr/>
          <p:nvPr/>
        </p:nvSpPr>
        <p:spPr>
          <a:xfrm>
            <a:off x="625039" y="2736644"/>
            <a:ext cx="4469557" cy="1356509"/>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Real-time page level encryption and decryption - service or customer managed keys</a:t>
            </a:r>
          </a:p>
        </p:txBody>
      </p:sp>
      <p:sp>
        <p:nvSpPr>
          <p:cNvPr id="5" name="Rectangle 4">
            <a:extLst>
              <a:ext uri="{FF2B5EF4-FFF2-40B4-BE49-F238E27FC236}">
                <a16:creationId xmlns:a16="http://schemas.microsoft.com/office/drawing/2014/main" id="{493BA25A-E394-4DD1-BC52-EAB56A46DF7B}"/>
              </a:ext>
            </a:extLst>
          </p:cNvPr>
          <p:cNvSpPr/>
          <p:nvPr/>
        </p:nvSpPr>
        <p:spPr>
          <a:xfrm>
            <a:off x="625038" y="4235590"/>
            <a:ext cx="4469557" cy="13365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Supports Azure SQL Database (enabled by default), SQL Managed Instance , and Azure Synapse Analytics</a:t>
            </a:r>
          </a:p>
        </p:txBody>
      </p:sp>
      <p:pic>
        <p:nvPicPr>
          <p:cNvPr id="19" name="Picture 18" descr="Screenshot of the Transparent data encryption page with Service-managed and Customer-managed key selections. ">
            <a:extLst>
              <a:ext uri="{FF2B5EF4-FFF2-40B4-BE49-F238E27FC236}">
                <a16:creationId xmlns:a16="http://schemas.microsoft.com/office/drawing/2014/main" id="{B60B3A91-64B6-4B36-9D26-4FEA26DAFDE7}"/>
              </a:ext>
            </a:extLst>
          </p:cNvPr>
          <p:cNvPicPr>
            <a:picLocks noChangeAspect="1"/>
          </p:cNvPicPr>
          <p:nvPr/>
        </p:nvPicPr>
        <p:blipFill>
          <a:blip r:embed="rId3"/>
          <a:stretch>
            <a:fillRect/>
          </a:stretch>
        </p:blipFill>
        <p:spPr>
          <a:xfrm>
            <a:off x="6136628" y="1496364"/>
            <a:ext cx="4857750" cy="1676400"/>
          </a:xfrm>
          <a:prstGeom prst="rect">
            <a:avLst/>
          </a:prstGeom>
          <a:ln>
            <a:solidFill>
              <a:schemeClr val="tx1"/>
            </a:solidFill>
          </a:ln>
        </p:spPr>
      </p:pic>
      <p:sp>
        <p:nvSpPr>
          <p:cNvPr id="25" name="TextBox 24">
            <a:extLst>
              <a:ext uri="{FF2B5EF4-FFF2-40B4-BE49-F238E27FC236}">
                <a16:creationId xmlns:a16="http://schemas.microsoft.com/office/drawing/2014/main" id="{22D3E662-1F68-4DD7-A968-23D067772E3E}"/>
              </a:ext>
            </a:extLst>
          </p:cNvPr>
          <p:cNvSpPr txBox="1"/>
          <p:nvPr/>
        </p:nvSpPr>
        <p:spPr>
          <a:xfrm>
            <a:off x="9715862" y="3247662"/>
            <a:ext cx="1080655" cy="522336"/>
          </a:xfrm>
          <a:prstGeom prst="star8">
            <a:avLst/>
          </a:prstGeom>
          <a:solidFill>
            <a:srgbClr val="FFFF00"/>
          </a:solidFill>
        </p:spPr>
        <p:txBody>
          <a:bodyPr wrap="square">
            <a:spAutoFit/>
          </a:bodyPr>
          <a:lstStyle/>
          <a:p>
            <a:pPr algn="ctr"/>
            <a:r>
              <a:rPr lang="en-US" dirty="0"/>
              <a:t>OR</a:t>
            </a:r>
          </a:p>
        </p:txBody>
      </p:sp>
      <p:pic>
        <p:nvPicPr>
          <p:cNvPr id="21" name="Picture 20" descr="Screenshot of the Customer managed key page with Key Vault and Select Key selections. ">
            <a:extLst>
              <a:ext uri="{FF2B5EF4-FFF2-40B4-BE49-F238E27FC236}">
                <a16:creationId xmlns:a16="http://schemas.microsoft.com/office/drawing/2014/main" id="{45968034-BA05-4332-8D32-16458993A8C6}"/>
              </a:ext>
            </a:extLst>
          </p:cNvPr>
          <p:cNvPicPr>
            <a:picLocks noChangeAspect="1"/>
          </p:cNvPicPr>
          <p:nvPr/>
        </p:nvPicPr>
        <p:blipFill>
          <a:blip r:embed="rId4"/>
          <a:stretch>
            <a:fillRect/>
          </a:stretch>
        </p:blipFill>
        <p:spPr>
          <a:xfrm>
            <a:off x="6136628" y="3844896"/>
            <a:ext cx="4810125" cy="2219325"/>
          </a:xfrm>
          <a:prstGeom prst="rect">
            <a:avLst/>
          </a:prstGeom>
          <a:ln>
            <a:solidFill>
              <a:schemeClr val="tx1"/>
            </a:solidFill>
          </a:ln>
        </p:spPr>
      </p:pic>
      <p:sp>
        <p:nvSpPr>
          <p:cNvPr id="7" name="Rectangle 6">
            <a:extLst>
              <a:ext uri="{FF2B5EF4-FFF2-40B4-BE49-F238E27FC236}">
                <a16:creationId xmlns:a16="http://schemas.microsoft.com/office/drawing/2014/main" id="{58134413-1300-4074-89E9-44EAC9519F1A}"/>
              </a:ext>
              <a:ext uri="{C183D7F6-B498-43B3-948B-1728B52AA6E4}">
                <adec:decorative xmlns:adec="http://schemas.microsoft.com/office/drawing/2017/decorative" val="1"/>
              </a:ext>
            </a:extLst>
          </p:cNvPr>
          <p:cNvSpPr/>
          <p:nvPr/>
        </p:nvSpPr>
        <p:spPr bwMode="auto">
          <a:xfrm>
            <a:off x="5262466" y="1181342"/>
            <a:ext cx="6606074" cy="5178315"/>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27" name="Straight Arrow Connector 26">
            <a:extLst>
              <a:ext uri="{FF2B5EF4-FFF2-40B4-BE49-F238E27FC236}">
                <a16:creationId xmlns:a16="http://schemas.microsoft.com/office/drawing/2014/main" id="{3E8410DF-1346-4FB1-A57C-198551B860B9}"/>
              </a:ext>
              <a:ext uri="{C183D7F6-B498-43B3-948B-1728B52AA6E4}">
                <adec:decorative xmlns:adec="http://schemas.microsoft.com/office/drawing/2017/decorative" val="1"/>
              </a:ext>
            </a:extLst>
          </p:cNvPr>
          <p:cNvCxnSpPr/>
          <p:nvPr/>
        </p:nvCxnSpPr>
        <p:spPr>
          <a:xfrm>
            <a:off x="9082017" y="3172764"/>
            <a:ext cx="834891" cy="672132"/>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0669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B64A1-6001-4506-86AE-369B4B727249}"/>
              </a:ext>
            </a:extLst>
          </p:cNvPr>
          <p:cNvSpPr>
            <a:spLocks noGrp="1"/>
          </p:cNvSpPr>
          <p:nvPr>
            <p:ph type="title"/>
          </p:nvPr>
        </p:nvSpPr>
        <p:spPr/>
        <p:txBody>
          <a:bodyPr/>
          <a:lstStyle/>
          <a:p>
            <a:r>
              <a:rPr lang="en-US" dirty="0"/>
              <a:t>Always Encrypted</a:t>
            </a:r>
          </a:p>
        </p:txBody>
      </p:sp>
      <p:pic>
        <p:nvPicPr>
          <p:cNvPr id="4" name="Picture 3" descr="The enhanced client driver is encrypting and decrypting keys. ">
            <a:extLst>
              <a:ext uri="{FF2B5EF4-FFF2-40B4-BE49-F238E27FC236}">
                <a16:creationId xmlns:a16="http://schemas.microsoft.com/office/drawing/2014/main" id="{6CE8D7A2-C5CC-47C1-82BE-773E373C7E20}"/>
              </a:ext>
            </a:extLst>
          </p:cNvPr>
          <p:cNvPicPr>
            <a:picLocks noChangeAspect="1"/>
          </p:cNvPicPr>
          <p:nvPr/>
        </p:nvPicPr>
        <p:blipFill>
          <a:blip r:embed="rId3"/>
          <a:stretch>
            <a:fillRect/>
          </a:stretch>
        </p:blipFill>
        <p:spPr>
          <a:xfrm>
            <a:off x="2052417" y="1287116"/>
            <a:ext cx="7667625" cy="2790825"/>
          </a:xfrm>
          <a:prstGeom prst="rect">
            <a:avLst/>
          </a:prstGeom>
        </p:spPr>
      </p:pic>
      <p:sp>
        <p:nvSpPr>
          <p:cNvPr id="6" name="Rectangle 5">
            <a:extLst>
              <a:ext uri="{FF2B5EF4-FFF2-40B4-BE49-F238E27FC236}">
                <a16:creationId xmlns:a16="http://schemas.microsoft.com/office/drawing/2014/main" id="{8A67EFE3-3CB2-4F5A-8284-E322CD82FF6F}"/>
              </a:ext>
            </a:extLst>
          </p:cNvPr>
          <p:cNvSpPr/>
          <p:nvPr/>
        </p:nvSpPr>
        <p:spPr>
          <a:xfrm>
            <a:off x="588263" y="4477563"/>
            <a:ext cx="3240736" cy="93524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Protects sensitive data at rest, in transit, and in use</a:t>
            </a:r>
          </a:p>
        </p:txBody>
      </p:sp>
      <p:sp>
        <p:nvSpPr>
          <p:cNvPr id="8" name="Rectangle 7">
            <a:extLst>
              <a:ext uri="{FF2B5EF4-FFF2-40B4-BE49-F238E27FC236}">
                <a16:creationId xmlns:a16="http://schemas.microsoft.com/office/drawing/2014/main" id="{B2950C96-77EC-4A33-A417-DDC54C53A55E}"/>
              </a:ext>
            </a:extLst>
          </p:cNvPr>
          <p:cNvSpPr/>
          <p:nvPr/>
        </p:nvSpPr>
        <p:spPr>
          <a:xfrm>
            <a:off x="4075237" y="4477563"/>
            <a:ext cx="3642654" cy="93524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Database data always remains encrypted </a:t>
            </a:r>
          </a:p>
        </p:txBody>
      </p:sp>
      <p:sp>
        <p:nvSpPr>
          <p:cNvPr id="10" name="Rectangle 9">
            <a:extLst>
              <a:ext uri="{FF2B5EF4-FFF2-40B4-BE49-F238E27FC236}">
                <a16:creationId xmlns:a16="http://schemas.microsoft.com/office/drawing/2014/main" id="{FE550E5B-81F2-4282-9C3E-C744DE039479}"/>
              </a:ext>
              <a:ext uri="{C183D7F6-B498-43B3-948B-1728B52AA6E4}">
                <adec:decorative xmlns:adec="http://schemas.microsoft.com/office/drawing/2017/decorative" val="1"/>
              </a:ext>
            </a:extLst>
          </p:cNvPr>
          <p:cNvSpPr/>
          <p:nvPr/>
        </p:nvSpPr>
        <p:spPr bwMode="auto">
          <a:xfrm>
            <a:off x="588263" y="1207363"/>
            <a:ext cx="10953106" cy="3083283"/>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a:extLst>
              <a:ext uri="{FF2B5EF4-FFF2-40B4-BE49-F238E27FC236}">
                <a16:creationId xmlns:a16="http://schemas.microsoft.com/office/drawing/2014/main" id="{2DD5AA78-7C84-48DB-A620-46A436D1A0F9}"/>
              </a:ext>
            </a:extLst>
          </p:cNvPr>
          <p:cNvSpPr/>
          <p:nvPr/>
        </p:nvSpPr>
        <p:spPr>
          <a:xfrm>
            <a:off x="7898715" y="4490868"/>
            <a:ext cx="3642654" cy="93524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Data access is only from client applications and servers</a:t>
            </a:r>
          </a:p>
        </p:txBody>
      </p:sp>
      <p:sp>
        <p:nvSpPr>
          <p:cNvPr id="14" name="Rectangle 13">
            <a:extLst>
              <a:ext uri="{FF2B5EF4-FFF2-40B4-BE49-F238E27FC236}">
                <a16:creationId xmlns:a16="http://schemas.microsoft.com/office/drawing/2014/main" id="{50838A5D-25B1-425A-B5B9-7C04638AC924}"/>
              </a:ext>
            </a:extLst>
          </p:cNvPr>
          <p:cNvSpPr/>
          <p:nvPr/>
        </p:nvSpPr>
        <p:spPr>
          <a:xfrm>
            <a:off x="2087142" y="5547208"/>
            <a:ext cx="3240736" cy="93524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Uses client-side encryption – enhanced client driver</a:t>
            </a:r>
          </a:p>
        </p:txBody>
      </p:sp>
      <p:sp>
        <p:nvSpPr>
          <p:cNvPr id="16" name="Rectangle 15">
            <a:extLst>
              <a:ext uri="{FF2B5EF4-FFF2-40B4-BE49-F238E27FC236}">
                <a16:creationId xmlns:a16="http://schemas.microsoft.com/office/drawing/2014/main" id="{F1ECFD18-D4E6-4312-BF02-BBA2E7EB29B0}"/>
              </a:ext>
            </a:extLst>
          </p:cNvPr>
          <p:cNvSpPr/>
          <p:nvPr/>
        </p:nvSpPr>
        <p:spPr>
          <a:xfrm>
            <a:off x="5574116" y="5547208"/>
            <a:ext cx="3642654" cy="935241"/>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Separates data owners from data managers</a:t>
            </a:r>
          </a:p>
        </p:txBody>
      </p:sp>
    </p:spTree>
    <p:extLst>
      <p:ext uri="{BB962C8B-B14F-4D97-AF65-F5344CB8AC3E}">
        <p14:creationId xmlns:p14="http://schemas.microsoft.com/office/powerpoint/2010/main" val="3371253245"/>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E46DA-CACD-4F7C-9AAC-BA73C2538A3E}"/>
              </a:ext>
            </a:extLst>
          </p:cNvPr>
          <p:cNvSpPr>
            <a:spLocks noGrp="1"/>
          </p:cNvSpPr>
          <p:nvPr>
            <p:ph type="title"/>
          </p:nvPr>
        </p:nvSpPr>
        <p:spPr/>
        <p:txBody>
          <a:bodyPr/>
          <a:lstStyle/>
          <a:p>
            <a:r>
              <a:rPr lang="en-US" dirty="0"/>
              <a:t>Always Encrypted - Implementation</a:t>
            </a:r>
          </a:p>
        </p:txBody>
      </p:sp>
      <p:graphicFrame>
        <p:nvGraphicFramePr>
          <p:cNvPr id="4" name="Table 4">
            <a:extLst>
              <a:ext uri="{FF2B5EF4-FFF2-40B4-BE49-F238E27FC236}">
                <a16:creationId xmlns:a16="http://schemas.microsoft.com/office/drawing/2014/main" id="{B6D3F69D-BFCB-4ED8-B7E2-22BA8A9974FA}"/>
              </a:ext>
            </a:extLst>
          </p:cNvPr>
          <p:cNvGraphicFramePr>
            <a:graphicFrameLocks noGrp="1"/>
          </p:cNvGraphicFramePr>
          <p:nvPr>
            <p:extLst>
              <p:ext uri="{D42A27DB-BD31-4B8C-83A1-F6EECF244321}">
                <p14:modId xmlns:p14="http://schemas.microsoft.com/office/powerpoint/2010/main" val="3085442896"/>
              </p:ext>
            </p:extLst>
          </p:nvPr>
        </p:nvGraphicFramePr>
        <p:xfrm>
          <a:off x="3376763" y="1396771"/>
          <a:ext cx="4941312" cy="868680"/>
        </p:xfrm>
        <a:graphic>
          <a:graphicData uri="http://schemas.openxmlformats.org/drawingml/2006/table">
            <a:tbl>
              <a:tblPr firstRow="1" bandRow="1">
                <a:tableStyleId>{5C22544A-7EE6-4342-B048-85BDC9FD1C3A}</a:tableStyleId>
              </a:tblPr>
              <a:tblGrid>
                <a:gridCol w="2470656">
                  <a:extLst>
                    <a:ext uri="{9D8B030D-6E8A-4147-A177-3AD203B41FA5}">
                      <a16:colId xmlns:a16="http://schemas.microsoft.com/office/drawing/2014/main" val="1120728884"/>
                    </a:ext>
                  </a:extLst>
                </a:gridCol>
                <a:gridCol w="2470656">
                  <a:extLst>
                    <a:ext uri="{9D8B030D-6E8A-4147-A177-3AD203B41FA5}">
                      <a16:colId xmlns:a16="http://schemas.microsoft.com/office/drawing/2014/main" val="1662288671"/>
                    </a:ext>
                  </a:extLst>
                </a:gridCol>
              </a:tblGrid>
              <a:tr h="236215">
                <a:tc>
                  <a:txBody>
                    <a:bodyPr/>
                    <a:lstStyle/>
                    <a:p>
                      <a:pPr algn="ctr"/>
                      <a:r>
                        <a:rPr lang="en-US" dirty="0"/>
                        <a:t>SSN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a:r>
                        <a:rPr lang="en-US" dirty="0"/>
                        <a:t>First 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3144724"/>
                  </a:ext>
                </a:extLst>
              </a:tr>
              <a:tr h="236215">
                <a:tc>
                  <a:txBody>
                    <a:bodyPr/>
                    <a:lstStyle/>
                    <a:p>
                      <a:endParaRPr 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endParaRPr 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0396660"/>
                  </a:ext>
                </a:extLst>
              </a:tr>
              <a:tr h="236215">
                <a:tc>
                  <a:txBody>
                    <a:bodyPr/>
                    <a:lstStyle/>
                    <a:p>
                      <a:endParaRPr 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endParaRPr 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59533635"/>
                  </a:ext>
                </a:extLst>
              </a:tr>
            </a:tbl>
          </a:graphicData>
        </a:graphic>
      </p:graphicFrame>
      <p:sp>
        <p:nvSpPr>
          <p:cNvPr id="28" name="TextBox 27">
            <a:extLst>
              <a:ext uri="{FF2B5EF4-FFF2-40B4-BE49-F238E27FC236}">
                <a16:creationId xmlns:a16="http://schemas.microsoft.com/office/drawing/2014/main" id="{51473419-5D9D-4B07-A947-ED11B843D271}"/>
              </a:ext>
            </a:extLst>
          </p:cNvPr>
          <p:cNvSpPr txBox="1"/>
          <p:nvPr/>
        </p:nvSpPr>
        <p:spPr>
          <a:xfrm>
            <a:off x="340730" y="2915260"/>
            <a:ext cx="2847574" cy="615553"/>
          </a:xfrm>
          <a:prstGeom prst="rect">
            <a:avLst/>
          </a:prstGeom>
          <a:noFill/>
        </p:spPr>
        <p:txBody>
          <a:bodyPr wrap="square" lIns="0" tIns="0" rIns="0" bIns="0" rtlCol="0">
            <a:spAutoFit/>
          </a:bodyPr>
          <a:lstStyle/>
          <a:p>
            <a:pPr algn="ctr"/>
            <a:r>
              <a:rPr lang="en-US" sz="2000" dirty="0">
                <a:gradFill>
                  <a:gsLst>
                    <a:gs pos="2917">
                      <a:schemeClr val="tx1"/>
                    </a:gs>
                    <a:gs pos="30000">
                      <a:schemeClr val="tx1"/>
                    </a:gs>
                  </a:gsLst>
                  <a:lin ang="5400000" scaled="0"/>
                </a:gradFill>
              </a:rPr>
              <a:t>Column Master Keys encrypt the data</a:t>
            </a:r>
          </a:p>
        </p:txBody>
      </p:sp>
      <p:grpSp>
        <p:nvGrpSpPr>
          <p:cNvPr id="23" name="Group 22" descr="Screenshot of the Always Encrypted page. The SSN column is selected with a Deterministic encryption type and a autogenerated encryption key. ">
            <a:extLst>
              <a:ext uri="{FF2B5EF4-FFF2-40B4-BE49-F238E27FC236}">
                <a16:creationId xmlns:a16="http://schemas.microsoft.com/office/drawing/2014/main" id="{F1D250B1-E413-4430-B3B3-138433518CDE}"/>
              </a:ext>
            </a:extLst>
          </p:cNvPr>
          <p:cNvGrpSpPr/>
          <p:nvPr/>
        </p:nvGrpSpPr>
        <p:grpSpPr>
          <a:xfrm>
            <a:off x="312117" y="3808522"/>
            <a:ext cx="5503020" cy="2330432"/>
            <a:chOff x="762698" y="3228704"/>
            <a:chExt cx="6084104" cy="2382387"/>
          </a:xfrm>
        </p:grpSpPr>
        <p:pic>
          <p:nvPicPr>
            <p:cNvPr id="16" name="Picture 15">
              <a:extLst>
                <a:ext uri="{FF2B5EF4-FFF2-40B4-BE49-F238E27FC236}">
                  <a16:creationId xmlns:a16="http://schemas.microsoft.com/office/drawing/2014/main" id="{D9E5296B-7598-4038-9C88-F2E04E125F6C}"/>
                </a:ext>
              </a:extLst>
            </p:cNvPr>
            <p:cNvPicPr>
              <a:picLocks noChangeAspect="1"/>
            </p:cNvPicPr>
            <p:nvPr/>
          </p:nvPicPr>
          <p:blipFill>
            <a:blip r:embed="rId3"/>
            <a:stretch>
              <a:fillRect/>
            </a:stretch>
          </p:blipFill>
          <p:spPr>
            <a:xfrm>
              <a:off x="762698" y="3228704"/>
              <a:ext cx="6084104" cy="2382387"/>
            </a:xfrm>
            <a:prstGeom prst="rect">
              <a:avLst/>
            </a:prstGeom>
            <a:ln>
              <a:solidFill>
                <a:schemeClr val="tx1"/>
              </a:solidFill>
            </a:ln>
          </p:spPr>
        </p:pic>
        <p:sp>
          <p:nvSpPr>
            <p:cNvPr id="18" name="Oval 17">
              <a:extLst>
                <a:ext uri="{FF2B5EF4-FFF2-40B4-BE49-F238E27FC236}">
                  <a16:creationId xmlns:a16="http://schemas.microsoft.com/office/drawing/2014/main" id="{E6D9A3BD-5939-417D-8C2A-4C45179E492F}"/>
                </a:ext>
              </a:extLst>
            </p:cNvPr>
            <p:cNvSpPr/>
            <p:nvPr/>
          </p:nvSpPr>
          <p:spPr>
            <a:xfrm>
              <a:off x="2091719" y="4687667"/>
              <a:ext cx="332271" cy="292527"/>
            </a:xfrm>
            <a:prstGeom prst="ellipse">
              <a:avLst/>
            </a:prstGeom>
            <a:solidFill>
              <a:srgbClr val="FFFFCC"/>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b="1" dirty="0"/>
                <a:t>2</a:t>
              </a:r>
            </a:p>
          </p:txBody>
        </p:sp>
        <p:sp>
          <p:nvSpPr>
            <p:cNvPr id="20" name="Oval 19">
              <a:extLst>
                <a:ext uri="{FF2B5EF4-FFF2-40B4-BE49-F238E27FC236}">
                  <a16:creationId xmlns:a16="http://schemas.microsoft.com/office/drawing/2014/main" id="{D046F7C4-9883-49E8-9C25-E51735D0AE6A}"/>
                </a:ext>
              </a:extLst>
            </p:cNvPr>
            <p:cNvSpPr/>
            <p:nvPr/>
          </p:nvSpPr>
          <p:spPr>
            <a:xfrm>
              <a:off x="4821064" y="3780193"/>
              <a:ext cx="332271" cy="292527"/>
            </a:xfrm>
            <a:prstGeom prst="ellipse">
              <a:avLst/>
            </a:prstGeom>
            <a:solidFill>
              <a:srgbClr val="FFFFCC"/>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b="1" dirty="0"/>
                <a:t>3</a:t>
              </a:r>
            </a:p>
          </p:txBody>
        </p:sp>
        <p:sp>
          <p:nvSpPr>
            <p:cNvPr id="22" name="Oval 21">
              <a:extLst>
                <a:ext uri="{FF2B5EF4-FFF2-40B4-BE49-F238E27FC236}">
                  <a16:creationId xmlns:a16="http://schemas.microsoft.com/office/drawing/2014/main" id="{E848392F-886B-4EC8-85C7-AF2872490097}"/>
                </a:ext>
              </a:extLst>
            </p:cNvPr>
            <p:cNvSpPr/>
            <p:nvPr/>
          </p:nvSpPr>
          <p:spPr>
            <a:xfrm>
              <a:off x="5929864" y="3780193"/>
              <a:ext cx="332271" cy="292527"/>
            </a:xfrm>
            <a:prstGeom prst="ellipse">
              <a:avLst/>
            </a:prstGeom>
            <a:solidFill>
              <a:srgbClr val="FFFFCC"/>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b="1" dirty="0"/>
                <a:t>4</a:t>
              </a:r>
            </a:p>
          </p:txBody>
        </p:sp>
      </p:grpSp>
      <p:sp>
        <p:nvSpPr>
          <p:cNvPr id="45" name="TextBox 44">
            <a:extLst>
              <a:ext uri="{FF2B5EF4-FFF2-40B4-BE49-F238E27FC236}">
                <a16:creationId xmlns:a16="http://schemas.microsoft.com/office/drawing/2014/main" id="{44B8D853-BA5B-48AF-8D74-79AF8E35FA6A}"/>
              </a:ext>
            </a:extLst>
          </p:cNvPr>
          <p:cNvSpPr txBox="1"/>
          <p:nvPr/>
        </p:nvSpPr>
        <p:spPr>
          <a:xfrm>
            <a:off x="9226934" y="2915260"/>
            <a:ext cx="2763476" cy="615553"/>
          </a:xfrm>
          <a:prstGeom prst="rect">
            <a:avLst/>
          </a:prstGeom>
          <a:noFill/>
        </p:spPr>
        <p:txBody>
          <a:bodyPr wrap="square" lIns="0" tIns="0" rIns="0" bIns="0" rtlCol="0">
            <a:spAutoFit/>
          </a:bodyPr>
          <a:lstStyle/>
          <a:p>
            <a:pPr algn="l"/>
            <a:r>
              <a:rPr lang="en-US" sz="2000" dirty="0">
                <a:gradFill>
                  <a:gsLst>
                    <a:gs pos="2917">
                      <a:schemeClr val="tx1"/>
                    </a:gs>
                    <a:gs pos="30000">
                      <a:schemeClr val="tx1"/>
                    </a:gs>
                  </a:gsLst>
                  <a:lin ang="5400000" scaled="0"/>
                </a:gradFill>
              </a:rPr>
              <a:t>Master Key protects the column master keys</a:t>
            </a:r>
          </a:p>
        </p:txBody>
      </p:sp>
      <p:pic>
        <p:nvPicPr>
          <p:cNvPr id="32" name="Picture 31" descr="Screenshot of the Master Key Configuration page. A Windows certificate store is selected. ">
            <a:extLst>
              <a:ext uri="{FF2B5EF4-FFF2-40B4-BE49-F238E27FC236}">
                <a16:creationId xmlns:a16="http://schemas.microsoft.com/office/drawing/2014/main" id="{B9C8CF30-E007-4BCB-8F2B-EFE174277C2E}"/>
              </a:ext>
            </a:extLst>
          </p:cNvPr>
          <p:cNvPicPr>
            <a:picLocks noChangeAspect="1"/>
          </p:cNvPicPr>
          <p:nvPr/>
        </p:nvPicPr>
        <p:blipFill>
          <a:blip r:embed="rId4"/>
          <a:stretch>
            <a:fillRect/>
          </a:stretch>
        </p:blipFill>
        <p:spPr>
          <a:xfrm>
            <a:off x="6076123" y="3809246"/>
            <a:ext cx="5755350" cy="2809765"/>
          </a:xfrm>
          <a:prstGeom prst="rect">
            <a:avLst/>
          </a:prstGeom>
          <a:ln>
            <a:solidFill>
              <a:schemeClr val="tx1"/>
            </a:solidFill>
          </a:ln>
        </p:spPr>
      </p:pic>
      <p:sp>
        <p:nvSpPr>
          <p:cNvPr id="8" name="Oval 7">
            <a:extLst>
              <a:ext uri="{FF2B5EF4-FFF2-40B4-BE49-F238E27FC236}">
                <a16:creationId xmlns:a16="http://schemas.microsoft.com/office/drawing/2014/main" id="{8A718BA3-0426-498B-A9C5-5742072A7D53}"/>
              </a:ext>
              <a:ext uri="{C183D7F6-B498-43B3-948B-1728B52AA6E4}">
                <adec:decorative xmlns:adec="http://schemas.microsoft.com/office/drawing/2017/decorative" val="1"/>
              </a:ext>
            </a:extLst>
          </p:cNvPr>
          <p:cNvSpPr/>
          <p:nvPr/>
        </p:nvSpPr>
        <p:spPr>
          <a:xfrm>
            <a:off x="3951139" y="1433461"/>
            <a:ext cx="332271" cy="292527"/>
          </a:xfrm>
          <a:prstGeom prst="ellipse">
            <a:avLst/>
          </a:prstGeom>
          <a:solidFill>
            <a:srgbClr val="FFFFCC"/>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b="1" dirty="0"/>
              <a:t>1</a:t>
            </a:r>
          </a:p>
        </p:txBody>
      </p:sp>
      <p:cxnSp>
        <p:nvCxnSpPr>
          <p:cNvPr id="25" name="Connector: Elbow 24">
            <a:extLst>
              <a:ext uri="{FF2B5EF4-FFF2-40B4-BE49-F238E27FC236}">
                <a16:creationId xmlns:a16="http://schemas.microsoft.com/office/drawing/2014/main" id="{74F1FD0E-C404-4A15-A498-2CA1E0A25129}"/>
              </a:ext>
              <a:ext uri="{C183D7F6-B498-43B3-948B-1728B52AA6E4}">
                <adec:decorative xmlns:adec="http://schemas.microsoft.com/office/drawing/2017/decorative" val="1"/>
              </a:ext>
            </a:extLst>
          </p:cNvPr>
          <p:cNvCxnSpPr>
            <a:cxnSpLocks/>
            <a:stCxn id="4" idx="2"/>
            <a:endCxn id="16" idx="0"/>
          </p:cNvCxnSpPr>
          <p:nvPr/>
        </p:nvCxnSpPr>
        <p:spPr>
          <a:xfrm rot="5400000">
            <a:off x="3683988" y="1645090"/>
            <a:ext cx="1543071" cy="2783792"/>
          </a:xfrm>
          <a:prstGeom prst="bentConnector3">
            <a:avLst>
              <a:gd name="adj1" fmla="val 50000"/>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37" name="Connector: Elbow 36">
            <a:extLst>
              <a:ext uri="{FF2B5EF4-FFF2-40B4-BE49-F238E27FC236}">
                <a16:creationId xmlns:a16="http://schemas.microsoft.com/office/drawing/2014/main" id="{3F272AD9-62D6-4D74-AE9C-C219E552CC9E}"/>
              </a:ext>
              <a:ext uri="{C183D7F6-B498-43B3-948B-1728B52AA6E4}">
                <adec:decorative xmlns:adec="http://schemas.microsoft.com/office/drawing/2017/decorative" val="1"/>
              </a:ext>
            </a:extLst>
          </p:cNvPr>
          <p:cNvCxnSpPr>
            <a:cxnSpLocks/>
            <a:stCxn id="4" idx="2"/>
            <a:endCxn id="32" idx="0"/>
          </p:cNvCxnSpPr>
          <p:nvPr/>
        </p:nvCxnSpPr>
        <p:spPr>
          <a:xfrm rot="16200000" flipH="1">
            <a:off x="6628711" y="1484158"/>
            <a:ext cx="1543795" cy="3106379"/>
          </a:xfrm>
          <a:prstGeom prst="bentConnector3">
            <a:avLst>
              <a:gd name="adj1" fmla="val 50000"/>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41" name="Oval 40">
            <a:extLst>
              <a:ext uri="{FF2B5EF4-FFF2-40B4-BE49-F238E27FC236}">
                <a16:creationId xmlns:a16="http://schemas.microsoft.com/office/drawing/2014/main" id="{1873155F-BFA4-4A14-98CD-7D35F44A8425}"/>
              </a:ext>
              <a:ext uri="{C183D7F6-B498-43B3-948B-1728B52AA6E4}">
                <adec:decorative xmlns:adec="http://schemas.microsoft.com/office/drawing/2017/decorative" val="1"/>
              </a:ext>
            </a:extLst>
          </p:cNvPr>
          <p:cNvSpPr/>
          <p:nvPr/>
        </p:nvSpPr>
        <p:spPr>
          <a:xfrm>
            <a:off x="9430270" y="5995880"/>
            <a:ext cx="300536" cy="286148"/>
          </a:xfrm>
          <a:prstGeom prst="ellipse">
            <a:avLst/>
          </a:prstGeom>
          <a:solidFill>
            <a:srgbClr val="FFFFCC"/>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b="1" dirty="0"/>
              <a:t>5</a:t>
            </a:r>
          </a:p>
        </p:txBody>
      </p:sp>
      <p:sp>
        <p:nvSpPr>
          <p:cNvPr id="30" name="TextBox 29">
            <a:extLst>
              <a:ext uri="{FF2B5EF4-FFF2-40B4-BE49-F238E27FC236}">
                <a16:creationId xmlns:a16="http://schemas.microsoft.com/office/drawing/2014/main" id="{0CCD5314-E5BB-4A2F-AF62-FA4782101131}"/>
              </a:ext>
              <a:ext uri="{C183D7F6-B498-43B3-948B-1728B52AA6E4}">
                <adec:decorative xmlns:adec="http://schemas.microsoft.com/office/drawing/2017/decorative" val="1"/>
              </a:ext>
            </a:extLst>
          </p:cNvPr>
          <p:cNvSpPr txBox="1"/>
          <p:nvPr/>
        </p:nvSpPr>
        <p:spPr>
          <a:xfrm>
            <a:off x="4455522" y="2497135"/>
            <a:ext cx="2970205" cy="307777"/>
          </a:xfrm>
          <a:prstGeom prst="rect">
            <a:avLst/>
          </a:prstGeom>
          <a:solidFill>
            <a:schemeClr val="bg1"/>
          </a:solidFill>
        </p:spPr>
        <p:txBody>
          <a:bodyPr wrap="square" lIns="0" tIns="0" rIns="0" bIns="0" rtlCol="0">
            <a:spAutoFit/>
          </a:bodyPr>
          <a:lstStyle/>
          <a:p>
            <a:pPr algn="l"/>
            <a:r>
              <a:rPr lang="en-US" sz="2000" dirty="0">
                <a:gradFill>
                  <a:gsLst>
                    <a:gs pos="2917">
                      <a:schemeClr val="tx1"/>
                    </a:gs>
                    <a:gs pos="30000">
                      <a:schemeClr val="tx1"/>
                    </a:gs>
                  </a:gsLst>
                  <a:lin ang="5400000" scaled="0"/>
                </a:gradFill>
              </a:rPr>
              <a:t>Always Encrypted Wizard</a:t>
            </a:r>
          </a:p>
        </p:txBody>
      </p:sp>
      <p:sp>
        <p:nvSpPr>
          <p:cNvPr id="3" name="Rectangle 2">
            <a:extLst>
              <a:ext uri="{FF2B5EF4-FFF2-40B4-BE49-F238E27FC236}">
                <a16:creationId xmlns:a16="http://schemas.microsoft.com/office/drawing/2014/main" id="{6BB06744-1259-43E2-9D4F-ADF8F70F4A36}"/>
              </a:ext>
              <a:ext uri="{C183D7F6-B498-43B3-948B-1728B52AA6E4}">
                <adec:decorative xmlns:adec="http://schemas.microsoft.com/office/drawing/2017/decorative" val="1"/>
              </a:ext>
            </a:extLst>
          </p:cNvPr>
          <p:cNvSpPr/>
          <p:nvPr/>
        </p:nvSpPr>
        <p:spPr bwMode="auto">
          <a:xfrm>
            <a:off x="115989" y="1065383"/>
            <a:ext cx="11874421" cy="5667013"/>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80862422"/>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8D5AD-A6E7-47FE-A8B6-EFCBD00CD6CD}"/>
              </a:ext>
            </a:extLst>
          </p:cNvPr>
          <p:cNvSpPr>
            <a:spLocks noGrp="1"/>
          </p:cNvSpPr>
          <p:nvPr>
            <p:ph type="title"/>
          </p:nvPr>
        </p:nvSpPr>
        <p:spPr>
          <a:xfrm>
            <a:off x="569602" y="1277876"/>
            <a:ext cx="4167887" cy="1107996"/>
          </a:xfrm>
        </p:spPr>
        <p:txBody>
          <a:bodyPr/>
          <a:lstStyle/>
          <a:p>
            <a:r>
              <a:rPr lang="en-US" dirty="0"/>
              <a:t>Demonstrations: Database Security</a:t>
            </a:r>
          </a:p>
        </p:txBody>
      </p:sp>
      <p:sp>
        <p:nvSpPr>
          <p:cNvPr id="4" name="Text Placeholder 3">
            <a:extLst>
              <a:ext uri="{FF2B5EF4-FFF2-40B4-BE49-F238E27FC236}">
                <a16:creationId xmlns:a16="http://schemas.microsoft.com/office/drawing/2014/main" id="{1DEFA71D-305B-43CA-910F-536F09E4919C}"/>
              </a:ext>
            </a:extLst>
          </p:cNvPr>
          <p:cNvSpPr>
            <a:spLocks noGrp="1"/>
          </p:cNvSpPr>
          <p:nvPr>
            <p:ph type="body" sz="quarter" idx="12"/>
          </p:nvPr>
        </p:nvSpPr>
        <p:spPr>
          <a:xfrm>
            <a:off x="563381" y="2814735"/>
            <a:ext cx="4164583" cy="1538883"/>
          </a:xfrm>
        </p:spPr>
        <p:txBody>
          <a:bodyPr/>
          <a:lstStyle/>
          <a:p>
            <a:pPr marL="342900" indent="-342900">
              <a:buFont typeface="Arial" panose="020B0604020202020204" pitchFamily="34" charset="0"/>
              <a:buChar char="•"/>
            </a:pPr>
            <a:r>
              <a:rPr lang="en-US" dirty="0"/>
              <a:t>Advanced Data Security and Auditing</a:t>
            </a:r>
          </a:p>
          <a:p>
            <a:pPr marL="342900" indent="-342900">
              <a:buFont typeface="Arial" panose="020B0604020202020204" pitchFamily="34" charset="0"/>
              <a:buChar char="•"/>
            </a:pPr>
            <a:r>
              <a:rPr lang="en-US" dirty="0"/>
              <a:t>Diagnostics</a:t>
            </a:r>
          </a:p>
          <a:p>
            <a:pPr marL="342900" indent="-342900">
              <a:buFont typeface="Arial" panose="020B0604020202020204" pitchFamily="34" charset="0"/>
              <a:buChar char="•"/>
            </a:pPr>
            <a:r>
              <a:rPr lang="en-US" dirty="0"/>
              <a:t>AAD Authentication</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151710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F17D8-EF92-43F9-A573-C0CD57A4AFC8}"/>
              </a:ext>
            </a:extLst>
          </p:cNvPr>
          <p:cNvSpPr>
            <a:spLocks noGrp="1"/>
          </p:cNvSpPr>
          <p:nvPr>
            <p:ph type="title"/>
          </p:nvPr>
        </p:nvSpPr>
        <p:spPr/>
        <p:txBody>
          <a:bodyPr/>
          <a:lstStyle/>
          <a:p>
            <a:r>
              <a:rPr lang="en-US" dirty="0"/>
              <a:t>Additional Study – Database Security</a:t>
            </a:r>
          </a:p>
        </p:txBody>
      </p:sp>
      <p:sp>
        <p:nvSpPr>
          <p:cNvPr id="5" name="Rectangle 4">
            <a:extLst>
              <a:ext uri="{FF2B5EF4-FFF2-40B4-BE49-F238E27FC236}">
                <a16:creationId xmlns:a16="http://schemas.microsoft.com/office/drawing/2014/main" id="{612EDDB0-E283-447C-B7DC-A8A8CEE34D8B}"/>
              </a:ext>
            </a:extLst>
          </p:cNvPr>
          <p:cNvSpPr/>
          <p:nvPr/>
        </p:nvSpPr>
        <p:spPr bwMode="auto">
          <a:xfrm>
            <a:off x="588263" y="1385888"/>
            <a:ext cx="3386578"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Module Review Questions</a:t>
            </a:r>
          </a:p>
        </p:txBody>
      </p:sp>
      <p:sp>
        <p:nvSpPr>
          <p:cNvPr id="7" name="Rectangle 6">
            <a:extLst>
              <a:ext uri="{FF2B5EF4-FFF2-40B4-BE49-F238E27FC236}">
                <a16:creationId xmlns:a16="http://schemas.microsoft.com/office/drawing/2014/main" id="{0958DE03-6531-44F5-A640-E90E9BB2081D}"/>
              </a:ext>
            </a:extLst>
          </p:cNvPr>
          <p:cNvSpPr/>
          <p:nvPr/>
        </p:nvSpPr>
        <p:spPr bwMode="auto">
          <a:xfrm>
            <a:off x="4095160" y="1385888"/>
            <a:ext cx="7792372" cy="640080"/>
          </a:xfrm>
          <a:prstGeom prst="rect">
            <a:avLst/>
          </a:prstGeom>
          <a:solidFill>
            <a:schemeClr val="accent1">
              <a:lumMod val="50000"/>
            </a:schemeClr>
          </a:solidFill>
          <a:ln w="6350">
            <a:solidFill>
              <a:srgbClr val="0078D3"/>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uLnTx/>
                <a:uFillTx/>
                <a:latin typeface="Segoe UI Semibold"/>
                <a:ea typeface="+mn-ea"/>
                <a:cs typeface="+mn-cs"/>
              </a:rPr>
              <a:t>Microsoft Learn Modules (docs.microsoft.com/Learn)</a:t>
            </a:r>
          </a:p>
        </p:txBody>
      </p:sp>
      <p:sp>
        <p:nvSpPr>
          <p:cNvPr id="3" name="Text Placeholder 2">
            <a:extLst>
              <a:ext uri="{FF2B5EF4-FFF2-40B4-BE49-F238E27FC236}">
                <a16:creationId xmlns:a16="http://schemas.microsoft.com/office/drawing/2014/main" id="{4D036082-CA0B-4B74-B9FB-01212028965C}"/>
              </a:ext>
            </a:extLst>
          </p:cNvPr>
          <p:cNvSpPr>
            <a:spLocks noGrp="1"/>
          </p:cNvSpPr>
          <p:nvPr>
            <p:ph type="body" sz="quarter" idx="4294967295"/>
          </p:nvPr>
        </p:nvSpPr>
        <p:spPr>
          <a:xfrm>
            <a:off x="3881535" y="2259064"/>
            <a:ext cx="7938531" cy="2668423"/>
          </a:xfrm>
        </p:spPr>
        <p:txBody>
          <a:bodyPr/>
          <a:lstStyle/>
          <a:p>
            <a:pPr marL="228600" lvl="1" indent="0">
              <a:spcAft>
                <a:spcPts val="600"/>
              </a:spcAft>
              <a:buNone/>
            </a:pPr>
            <a:r>
              <a:rPr lang="en-US" sz="2400" dirty="0"/>
              <a:t>Provision an Azure SQL database to store application data (Exercise)</a:t>
            </a:r>
          </a:p>
          <a:p>
            <a:pPr marL="228600" lvl="1" indent="0">
              <a:spcAft>
                <a:spcPts val="600"/>
              </a:spcAft>
              <a:buNone/>
            </a:pPr>
            <a:r>
              <a:rPr lang="en-US" sz="2400" dirty="0"/>
              <a:t>Secure your Azure SQL Database (Exercise)</a:t>
            </a:r>
          </a:p>
          <a:p>
            <a:pPr marL="228600" lvl="1" indent="0">
              <a:spcAft>
                <a:spcPts val="600"/>
              </a:spcAft>
              <a:buNone/>
            </a:pPr>
            <a:r>
              <a:rPr lang="en-US" sz="2400" dirty="0"/>
              <a:t>Configure security policies to manage data (Exercise)</a:t>
            </a:r>
          </a:p>
          <a:p>
            <a:pPr marL="228600" lvl="1" indent="0">
              <a:spcAft>
                <a:spcPts val="600"/>
              </a:spcAft>
              <a:buNone/>
            </a:pPr>
            <a:r>
              <a:rPr lang="en-US" sz="2400" dirty="0"/>
              <a:t>Migrate your relational data stored in SQL Server to Azure SQL Database (Exercise)</a:t>
            </a:r>
          </a:p>
        </p:txBody>
      </p:sp>
      <p:cxnSp>
        <p:nvCxnSpPr>
          <p:cNvPr id="9" name="Straight Connector 8">
            <a:extLst>
              <a:ext uri="{FF2B5EF4-FFF2-40B4-BE49-F238E27FC236}">
                <a16:creationId xmlns:a16="http://schemas.microsoft.com/office/drawing/2014/main" id="{899FF880-C475-4444-8B65-BC2C3B9BFFC1}"/>
              </a:ext>
              <a:ext uri="{C183D7F6-B498-43B3-948B-1728B52AA6E4}">
                <adec:decorative xmlns:adec="http://schemas.microsoft.com/office/drawing/2017/decorative" val="1"/>
              </a:ext>
            </a:extLst>
          </p:cNvPr>
          <p:cNvCxnSpPr>
            <a:cxnSpLocks/>
          </p:cNvCxnSpPr>
          <p:nvPr/>
        </p:nvCxnSpPr>
        <p:spPr>
          <a:xfrm>
            <a:off x="4132484" y="3082556"/>
            <a:ext cx="6816722"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B61ADE18-1769-4E0C-B923-C870B0F0A37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34305" y="2658326"/>
            <a:ext cx="1494645" cy="2173707"/>
          </a:xfrm>
          <a:prstGeom prst="rect">
            <a:avLst/>
          </a:prstGeom>
        </p:spPr>
      </p:pic>
      <p:cxnSp>
        <p:nvCxnSpPr>
          <p:cNvPr id="13" name="Straight Connector 12">
            <a:extLst>
              <a:ext uri="{FF2B5EF4-FFF2-40B4-BE49-F238E27FC236}">
                <a16:creationId xmlns:a16="http://schemas.microsoft.com/office/drawing/2014/main" id="{9652249A-5D83-4397-AE6C-D4DBAEC7DF99}"/>
              </a:ext>
              <a:ext uri="{C183D7F6-B498-43B3-948B-1728B52AA6E4}">
                <adec:decorative xmlns:adec="http://schemas.microsoft.com/office/drawing/2017/decorative" val="1"/>
              </a:ext>
            </a:extLst>
          </p:cNvPr>
          <p:cNvCxnSpPr>
            <a:cxnSpLocks/>
          </p:cNvCxnSpPr>
          <p:nvPr/>
        </p:nvCxnSpPr>
        <p:spPr>
          <a:xfrm>
            <a:off x="4132484" y="3593275"/>
            <a:ext cx="6816722"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AACDE97-C2C3-48BB-8FB7-011F48EA0821}"/>
              </a:ext>
              <a:ext uri="{C183D7F6-B498-43B3-948B-1728B52AA6E4}">
                <adec:decorative xmlns:adec="http://schemas.microsoft.com/office/drawing/2017/decorative" val="1"/>
              </a:ext>
            </a:extLst>
          </p:cNvPr>
          <p:cNvCxnSpPr>
            <a:cxnSpLocks/>
          </p:cNvCxnSpPr>
          <p:nvPr/>
        </p:nvCxnSpPr>
        <p:spPr>
          <a:xfrm>
            <a:off x="4132484" y="4157657"/>
            <a:ext cx="6816722" cy="0"/>
          </a:xfrm>
          <a:prstGeom prst="line">
            <a:avLst/>
          </a:prstGeom>
          <a:ln w="9525">
            <a:solidFill>
              <a:schemeClr val="bg1">
                <a:lumMod val="7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2804572"/>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61EB3-A089-4443-B81D-09FCEDC1438F}"/>
              </a:ext>
            </a:extLst>
          </p:cNvPr>
          <p:cNvSpPr>
            <a:spLocks noGrp="1"/>
          </p:cNvSpPr>
          <p:nvPr>
            <p:ph type="title"/>
          </p:nvPr>
        </p:nvSpPr>
        <p:spPr/>
        <p:txBody>
          <a:bodyPr/>
          <a:lstStyle/>
          <a:p>
            <a:r>
              <a:rPr lang="en-US" dirty="0">
                <a:cs typeface="Segoe UI"/>
              </a:rPr>
              <a:t>Module Labs</a:t>
            </a:r>
            <a:endParaRPr lang="en-US" dirty="0"/>
          </a:p>
        </p:txBody>
      </p:sp>
      <p:pic>
        <p:nvPicPr>
          <p:cNvPr id="4" name="Picture 7">
            <a:extLst>
              <a:ext uri="{FF2B5EF4-FFF2-40B4-BE49-F238E27FC236}">
                <a16:creationId xmlns:a16="http://schemas.microsoft.com/office/drawing/2014/main" id="{F8682D99-9391-48CD-8D91-38781B0102AE}"/>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40709" y="2603265"/>
            <a:ext cx="1156026" cy="1651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5000388"/>
      </p:ext>
    </p:extLst>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FD83D-B310-445F-93AA-C25230630F7F}"/>
              </a:ext>
            </a:extLst>
          </p:cNvPr>
          <p:cNvSpPr>
            <a:spLocks noGrp="1"/>
          </p:cNvSpPr>
          <p:nvPr>
            <p:ph type="title"/>
          </p:nvPr>
        </p:nvSpPr>
        <p:spPr/>
        <p:txBody>
          <a:bodyPr/>
          <a:lstStyle/>
          <a:p>
            <a:r>
              <a:rPr lang="en-US" dirty="0"/>
              <a:t>Lab 10  – Key Vault</a:t>
            </a:r>
          </a:p>
        </p:txBody>
      </p:sp>
      <p:sp>
        <p:nvSpPr>
          <p:cNvPr id="4" name="Rectangle 3">
            <a:extLst>
              <a:ext uri="{FF2B5EF4-FFF2-40B4-BE49-F238E27FC236}">
                <a16:creationId xmlns:a16="http://schemas.microsoft.com/office/drawing/2014/main" id="{38618E1A-B3AB-4D12-8854-D5E559FB2EC0}"/>
              </a:ext>
            </a:extLst>
          </p:cNvPr>
          <p:cNvSpPr/>
          <p:nvPr/>
        </p:nvSpPr>
        <p:spPr bwMode="auto">
          <a:xfrm>
            <a:off x="618569" y="1247203"/>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Create a Key Vault and configure permissions</a:t>
            </a:r>
          </a:p>
        </p:txBody>
      </p:sp>
      <p:sp>
        <p:nvSpPr>
          <p:cNvPr id="10" name="Rectangle 9">
            <a:extLst>
              <a:ext uri="{FF2B5EF4-FFF2-40B4-BE49-F238E27FC236}">
                <a16:creationId xmlns:a16="http://schemas.microsoft.com/office/drawing/2014/main" id="{30D23118-0C5E-440F-AFDF-E399D16F994C}"/>
              </a:ext>
            </a:extLst>
          </p:cNvPr>
          <p:cNvSpPr/>
          <p:nvPr/>
        </p:nvSpPr>
        <p:spPr bwMode="auto">
          <a:xfrm>
            <a:off x="618569" y="2091903"/>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Add a key and a secret to the vault</a:t>
            </a:r>
          </a:p>
        </p:txBody>
      </p:sp>
      <p:sp>
        <p:nvSpPr>
          <p:cNvPr id="12" name="Rectangle 11">
            <a:extLst>
              <a:ext uri="{FF2B5EF4-FFF2-40B4-BE49-F238E27FC236}">
                <a16:creationId xmlns:a16="http://schemas.microsoft.com/office/drawing/2014/main" id="{035EE877-7A52-46A3-A86D-080FA69D9384}"/>
              </a:ext>
            </a:extLst>
          </p:cNvPr>
          <p:cNvSpPr/>
          <p:nvPr/>
        </p:nvSpPr>
        <p:spPr bwMode="auto">
          <a:xfrm>
            <a:off x="618568" y="2936603"/>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Register a client app that uses the key</a:t>
            </a:r>
          </a:p>
        </p:txBody>
      </p:sp>
      <p:sp>
        <p:nvSpPr>
          <p:cNvPr id="14" name="Rectangle 13">
            <a:extLst>
              <a:ext uri="{FF2B5EF4-FFF2-40B4-BE49-F238E27FC236}">
                <a16:creationId xmlns:a16="http://schemas.microsoft.com/office/drawing/2014/main" id="{57391129-C3CE-4803-AE89-18B40B840B32}"/>
              </a:ext>
            </a:extLst>
          </p:cNvPr>
          <p:cNvSpPr/>
          <p:nvPr/>
        </p:nvSpPr>
        <p:spPr bwMode="auto">
          <a:xfrm>
            <a:off x="618568" y="3781303"/>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Create a SQL database</a:t>
            </a:r>
          </a:p>
        </p:txBody>
      </p:sp>
      <p:sp>
        <p:nvSpPr>
          <p:cNvPr id="16" name="Rectangle 15">
            <a:extLst>
              <a:ext uri="{FF2B5EF4-FFF2-40B4-BE49-F238E27FC236}">
                <a16:creationId xmlns:a16="http://schemas.microsoft.com/office/drawing/2014/main" id="{D478DA6A-2739-47B5-AEA1-E379F1FCB631}"/>
              </a:ext>
            </a:extLst>
          </p:cNvPr>
          <p:cNvSpPr/>
          <p:nvPr/>
        </p:nvSpPr>
        <p:spPr bwMode="auto">
          <a:xfrm>
            <a:off x="618568" y="4626003"/>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Encrypt columns in a table</a:t>
            </a:r>
          </a:p>
        </p:txBody>
      </p:sp>
      <p:sp>
        <p:nvSpPr>
          <p:cNvPr id="18" name="Rectangle 17">
            <a:extLst>
              <a:ext uri="{FF2B5EF4-FFF2-40B4-BE49-F238E27FC236}">
                <a16:creationId xmlns:a16="http://schemas.microsoft.com/office/drawing/2014/main" id="{0E24AE46-6642-4A7C-AFDD-ADFB276F0B9C}"/>
              </a:ext>
            </a:extLst>
          </p:cNvPr>
          <p:cNvSpPr/>
          <p:nvPr/>
        </p:nvSpPr>
        <p:spPr bwMode="auto">
          <a:xfrm>
            <a:off x="618567" y="5455492"/>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Build a console app to test the encryption</a:t>
            </a:r>
          </a:p>
        </p:txBody>
      </p:sp>
      <p:pic>
        <p:nvPicPr>
          <p:cNvPr id="5" name="Picture 4" descr="A client app uses key vault keys to encrypt a database. ">
            <a:extLst>
              <a:ext uri="{FF2B5EF4-FFF2-40B4-BE49-F238E27FC236}">
                <a16:creationId xmlns:a16="http://schemas.microsoft.com/office/drawing/2014/main" id="{2A4C5351-FC3F-4D51-870E-913BFC32ED87}"/>
              </a:ext>
            </a:extLst>
          </p:cNvPr>
          <p:cNvPicPr>
            <a:picLocks noChangeAspect="1"/>
          </p:cNvPicPr>
          <p:nvPr/>
        </p:nvPicPr>
        <p:blipFill>
          <a:blip r:embed="rId3"/>
          <a:stretch>
            <a:fillRect/>
          </a:stretch>
        </p:blipFill>
        <p:spPr>
          <a:xfrm>
            <a:off x="6863845" y="1331182"/>
            <a:ext cx="4182218" cy="4669941"/>
          </a:xfrm>
          <a:prstGeom prst="rect">
            <a:avLst/>
          </a:prstGeom>
        </p:spPr>
      </p:pic>
      <p:sp>
        <p:nvSpPr>
          <p:cNvPr id="8" name="Rectangle 7">
            <a:extLst>
              <a:ext uri="{FF2B5EF4-FFF2-40B4-BE49-F238E27FC236}">
                <a16:creationId xmlns:a16="http://schemas.microsoft.com/office/drawing/2014/main" id="{5C411E2A-44AE-4D99-9DA2-2CFD8DA1ED3B}"/>
              </a:ext>
              <a:ext uri="{C183D7F6-B498-43B3-948B-1728B52AA6E4}">
                <adec:decorative xmlns:adec="http://schemas.microsoft.com/office/drawing/2017/decorative" val="1"/>
              </a:ext>
            </a:extLst>
          </p:cNvPr>
          <p:cNvSpPr/>
          <p:nvPr/>
        </p:nvSpPr>
        <p:spPr bwMode="auto">
          <a:xfrm>
            <a:off x="5915608" y="1210924"/>
            <a:ext cx="6078693" cy="5158147"/>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728671616"/>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6B138-9B39-4217-BB9A-5761C8B5730B}"/>
              </a:ext>
            </a:extLst>
          </p:cNvPr>
          <p:cNvSpPr>
            <a:spLocks noGrp="1"/>
          </p:cNvSpPr>
          <p:nvPr>
            <p:ph type="title"/>
          </p:nvPr>
        </p:nvSpPr>
        <p:spPr/>
        <p:txBody>
          <a:bodyPr/>
          <a:lstStyle/>
          <a:p>
            <a:r>
              <a:rPr lang="en-US" dirty="0"/>
              <a:t>Lab 10  – Key Vault</a:t>
            </a:r>
          </a:p>
        </p:txBody>
      </p:sp>
      <p:sp>
        <p:nvSpPr>
          <p:cNvPr id="4" name="Rectangle 3">
            <a:extLst>
              <a:ext uri="{FF2B5EF4-FFF2-40B4-BE49-F238E27FC236}">
                <a16:creationId xmlns:a16="http://schemas.microsoft.com/office/drawing/2014/main" id="{99BDA7E5-B93E-40F5-BC8E-7EAE65F2451F}"/>
              </a:ext>
            </a:extLst>
          </p:cNvPr>
          <p:cNvSpPr/>
          <p:nvPr/>
        </p:nvSpPr>
        <p:spPr bwMode="auto">
          <a:xfrm>
            <a:off x="611537" y="1345304"/>
            <a:ext cx="3134554" cy="526387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83F8E583-808B-440F-AF01-81F1F4733FF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941944" y="2984760"/>
            <a:ext cx="403078" cy="403078"/>
          </a:xfrm>
          <a:prstGeom prst="rect">
            <a:avLst/>
          </a:prstGeom>
        </p:spPr>
      </p:pic>
      <p:sp>
        <p:nvSpPr>
          <p:cNvPr id="8" name="TextBox 7">
            <a:extLst>
              <a:ext uri="{FF2B5EF4-FFF2-40B4-BE49-F238E27FC236}">
                <a16:creationId xmlns:a16="http://schemas.microsoft.com/office/drawing/2014/main" id="{5C10122A-284F-41E0-87A4-564331257506}"/>
              </a:ext>
            </a:extLst>
          </p:cNvPr>
          <p:cNvSpPr txBox="1"/>
          <p:nvPr/>
        </p:nvSpPr>
        <p:spPr>
          <a:xfrm>
            <a:off x="1482393" y="3405743"/>
            <a:ext cx="1322180" cy="816121"/>
          </a:xfrm>
          <a:prstGeom prst="rect">
            <a:avLst/>
          </a:prstGeom>
          <a:noFill/>
        </p:spPr>
        <p:txBody>
          <a:bodyPr wrap="square">
            <a:spAutoFit/>
          </a:bodyPr>
          <a:lstStyle/>
          <a:p>
            <a:pPr algn="ctr"/>
            <a:r>
              <a:rPr lang="fr-FR" sz="1176" b="1" dirty="0"/>
              <a:t>az500-10-vm1</a:t>
            </a:r>
          </a:p>
          <a:p>
            <a:pPr algn="ctr"/>
            <a:r>
              <a:rPr lang="fr-FR" sz="1176" dirty="0"/>
              <a:t>10.110.0.4</a:t>
            </a:r>
          </a:p>
          <a:p>
            <a:pPr algn="ctr"/>
            <a:endParaRPr lang="fr-FR" sz="1176" dirty="0"/>
          </a:p>
          <a:p>
            <a:pPr algn="ctr"/>
            <a:endParaRPr lang="fr-FR" sz="1176" b="1" dirty="0"/>
          </a:p>
        </p:txBody>
      </p:sp>
      <p:pic>
        <p:nvPicPr>
          <p:cNvPr id="10" name="Graphic 9">
            <a:extLst>
              <a:ext uri="{FF2B5EF4-FFF2-40B4-BE49-F238E27FC236}">
                <a16:creationId xmlns:a16="http://schemas.microsoft.com/office/drawing/2014/main" id="{E5799E84-DAB6-4688-BE21-602AC522BE2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95155" y="2268426"/>
            <a:ext cx="358163" cy="358163"/>
          </a:xfrm>
          <a:prstGeom prst="rect">
            <a:avLst/>
          </a:prstGeom>
        </p:spPr>
      </p:pic>
      <p:sp>
        <p:nvSpPr>
          <p:cNvPr id="12" name="Rectangle 11">
            <a:extLst>
              <a:ext uri="{FF2B5EF4-FFF2-40B4-BE49-F238E27FC236}">
                <a16:creationId xmlns:a16="http://schemas.microsoft.com/office/drawing/2014/main" id="{130D8E1C-CF1C-40A3-8CEB-3EA145BA6419}"/>
              </a:ext>
            </a:extLst>
          </p:cNvPr>
          <p:cNvSpPr/>
          <p:nvPr/>
        </p:nvSpPr>
        <p:spPr bwMode="auto">
          <a:xfrm>
            <a:off x="983508" y="2607257"/>
            <a:ext cx="2590886" cy="3891866"/>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14" name="TextBox 13">
            <a:extLst>
              <a:ext uri="{FF2B5EF4-FFF2-40B4-BE49-F238E27FC236}">
                <a16:creationId xmlns:a16="http://schemas.microsoft.com/office/drawing/2014/main" id="{674B669C-10DC-49A6-82B2-6B5F0DACBCBB}"/>
              </a:ext>
            </a:extLst>
          </p:cNvPr>
          <p:cNvSpPr txBox="1"/>
          <p:nvPr/>
        </p:nvSpPr>
        <p:spPr>
          <a:xfrm>
            <a:off x="1312184" y="2289409"/>
            <a:ext cx="2688259" cy="271554"/>
          </a:xfrm>
          <a:prstGeom prst="rect">
            <a:avLst/>
          </a:prstGeom>
          <a:noFill/>
        </p:spPr>
        <p:txBody>
          <a:bodyPr wrap="square">
            <a:spAutoFit/>
          </a:bodyPr>
          <a:lstStyle/>
          <a:p>
            <a:r>
              <a:rPr lang="fr-FR" sz="1176" b="1" dirty="0"/>
              <a:t>az500-10-vnet1 </a:t>
            </a:r>
            <a:r>
              <a:rPr lang="fr-FR" sz="1176" dirty="0"/>
              <a:t>10.110.0.0/16</a:t>
            </a:r>
          </a:p>
        </p:txBody>
      </p:sp>
      <p:sp>
        <p:nvSpPr>
          <p:cNvPr id="16" name="Rectangle 15">
            <a:extLst>
              <a:ext uri="{FF2B5EF4-FFF2-40B4-BE49-F238E27FC236}">
                <a16:creationId xmlns:a16="http://schemas.microsoft.com/office/drawing/2014/main" id="{04655E52-43EB-48B4-B5BB-FFC46B0A485D}"/>
              </a:ext>
            </a:extLst>
          </p:cNvPr>
          <p:cNvSpPr/>
          <p:nvPr/>
        </p:nvSpPr>
        <p:spPr bwMode="auto">
          <a:xfrm>
            <a:off x="1189717" y="2895842"/>
            <a:ext cx="2234786" cy="3504958"/>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18" name="TextBox 17">
            <a:extLst>
              <a:ext uri="{FF2B5EF4-FFF2-40B4-BE49-F238E27FC236}">
                <a16:creationId xmlns:a16="http://schemas.microsoft.com/office/drawing/2014/main" id="{2D4F5DB3-C4F9-41AF-AE8A-343D5BBA3682}"/>
              </a:ext>
            </a:extLst>
          </p:cNvPr>
          <p:cNvSpPr txBox="1"/>
          <p:nvPr/>
        </p:nvSpPr>
        <p:spPr>
          <a:xfrm>
            <a:off x="1091703" y="2624523"/>
            <a:ext cx="1848143" cy="276999"/>
          </a:xfrm>
          <a:prstGeom prst="rect">
            <a:avLst/>
          </a:prstGeom>
          <a:noFill/>
        </p:spPr>
        <p:txBody>
          <a:bodyPr wrap="square">
            <a:spAutoFit/>
          </a:bodyPr>
          <a:lstStyle/>
          <a:p>
            <a:r>
              <a:rPr lang="fr-FR" sz="1176" b="1" dirty="0"/>
              <a:t>Subnet0 </a:t>
            </a:r>
            <a:r>
              <a:rPr lang="en-US" sz="1176" dirty="0"/>
              <a:t>10.110.0.0/24</a:t>
            </a:r>
            <a:endParaRPr lang="fr-FR" sz="1176" dirty="0"/>
          </a:p>
        </p:txBody>
      </p:sp>
      <p:sp>
        <p:nvSpPr>
          <p:cNvPr id="20" name="TextBox 19">
            <a:extLst>
              <a:ext uri="{FF2B5EF4-FFF2-40B4-BE49-F238E27FC236}">
                <a16:creationId xmlns:a16="http://schemas.microsoft.com/office/drawing/2014/main" id="{2D2528DD-7A50-40DE-B037-585997966007}"/>
              </a:ext>
            </a:extLst>
          </p:cNvPr>
          <p:cNvSpPr txBox="1"/>
          <p:nvPr/>
        </p:nvSpPr>
        <p:spPr>
          <a:xfrm>
            <a:off x="1189717" y="1787064"/>
            <a:ext cx="1297732" cy="271554"/>
          </a:xfrm>
          <a:prstGeom prst="rect">
            <a:avLst/>
          </a:prstGeom>
          <a:noFill/>
        </p:spPr>
        <p:txBody>
          <a:bodyPr wrap="square">
            <a:spAutoFit/>
          </a:bodyPr>
          <a:lstStyle/>
          <a:p>
            <a:r>
              <a:rPr lang="fr-FR" sz="1176" b="1" dirty="0"/>
              <a:t>AZ500LAB10</a:t>
            </a:r>
          </a:p>
        </p:txBody>
      </p:sp>
      <p:sp>
        <p:nvSpPr>
          <p:cNvPr id="22" name="Rectangle 21">
            <a:extLst>
              <a:ext uri="{FF2B5EF4-FFF2-40B4-BE49-F238E27FC236}">
                <a16:creationId xmlns:a16="http://schemas.microsoft.com/office/drawing/2014/main" id="{B970C594-A21E-47D0-9946-1FC3CC18ABE0}"/>
              </a:ext>
            </a:extLst>
          </p:cNvPr>
          <p:cNvSpPr/>
          <p:nvPr/>
        </p:nvSpPr>
        <p:spPr bwMode="auto">
          <a:xfrm>
            <a:off x="816794" y="2152094"/>
            <a:ext cx="6771796" cy="4583003"/>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pic>
        <p:nvPicPr>
          <p:cNvPr id="24" name="Graphic 23">
            <a:extLst>
              <a:ext uri="{FF2B5EF4-FFF2-40B4-BE49-F238E27FC236}">
                <a16:creationId xmlns:a16="http://schemas.microsoft.com/office/drawing/2014/main" id="{BB1D9E8C-517F-4649-AC60-D41132F55CB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91292" y="1793644"/>
            <a:ext cx="298425" cy="298425"/>
          </a:xfrm>
          <a:prstGeom prst="rect">
            <a:avLst/>
          </a:prstGeom>
        </p:spPr>
      </p:pic>
      <p:sp>
        <p:nvSpPr>
          <p:cNvPr id="26" name="TextBox 25">
            <a:extLst>
              <a:ext uri="{FF2B5EF4-FFF2-40B4-BE49-F238E27FC236}">
                <a16:creationId xmlns:a16="http://schemas.microsoft.com/office/drawing/2014/main" id="{BC1E3766-B0F0-4DBC-9858-592CD682D99E}"/>
              </a:ext>
            </a:extLst>
          </p:cNvPr>
          <p:cNvSpPr txBox="1"/>
          <p:nvPr/>
        </p:nvSpPr>
        <p:spPr>
          <a:xfrm>
            <a:off x="598455" y="1333727"/>
            <a:ext cx="1407326" cy="273280"/>
          </a:xfrm>
          <a:prstGeom prst="rect">
            <a:avLst/>
          </a:prstGeom>
          <a:noFill/>
        </p:spPr>
        <p:txBody>
          <a:bodyPr wrap="square">
            <a:spAutoFit/>
          </a:bodyPr>
          <a:lstStyle/>
          <a:p>
            <a:r>
              <a:rPr lang="fr-FR" sz="1176" b="1" dirty="0">
                <a:solidFill>
                  <a:srgbClr val="0070C0"/>
                </a:solidFill>
              </a:rPr>
              <a:t>Exercise1, Task1</a:t>
            </a:r>
          </a:p>
        </p:txBody>
      </p:sp>
      <p:pic>
        <p:nvPicPr>
          <p:cNvPr id="2050" name="Picture 2" descr="SQL Server Management Studio (SSMS) | How to Install SSMS | Edureka">
            <a:extLst>
              <a:ext uri="{FF2B5EF4-FFF2-40B4-BE49-F238E27FC236}">
                <a16:creationId xmlns:a16="http://schemas.microsoft.com/office/drawing/2014/main" id="{EFCD318F-AA50-4BEC-8FC1-E8E455EBFFA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22300" y="3916580"/>
            <a:ext cx="329223" cy="335721"/>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7B5F32A0-D741-4280-8C96-1FC4F9048CE6}"/>
              </a:ext>
            </a:extLst>
          </p:cNvPr>
          <p:cNvSpPr/>
          <p:nvPr/>
        </p:nvSpPr>
        <p:spPr bwMode="auto">
          <a:xfrm>
            <a:off x="1290547" y="3802938"/>
            <a:ext cx="2034894" cy="2460209"/>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pic>
        <p:nvPicPr>
          <p:cNvPr id="3074" name="Picture 2" descr="Icône Visual Studio - Téléchargement gratuit en PNG et vecteurs">
            <a:extLst>
              <a:ext uri="{FF2B5EF4-FFF2-40B4-BE49-F238E27FC236}">
                <a16:creationId xmlns:a16="http://schemas.microsoft.com/office/drawing/2014/main" id="{8BCB3F0C-8DAA-45D4-9BDD-75F6814C6FB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03168" y="4831040"/>
            <a:ext cx="311623" cy="311623"/>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62ADB4B7-832B-4ACD-BF20-828E2CCDB6D1}"/>
              </a:ext>
            </a:extLst>
          </p:cNvPr>
          <p:cNvSpPr txBox="1"/>
          <p:nvPr/>
        </p:nvSpPr>
        <p:spPr>
          <a:xfrm>
            <a:off x="1482034" y="4227470"/>
            <a:ext cx="1800693" cy="635174"/>
          </a:xfrm>
          <a:prstGeom prst="rect">
            <a:avLst/>
          </a:prstGeom>
          <a:noFill/>
        </p:spPr>
        <p:txBody>
          <a:bodyPr wrap="square">
            <a:spAutoFit/>
          </a:bodyPr>
          <a:lstStyle/>
          <a:p>
            <a:pPr algn="ctr"/>
            <a:r>
              <a:rPr lang="fr-FR" sz="1176" b="1" dirty="0"/>
              <a:t>SQL Server Management Studio</a:t>
            </a:r>
            <a:endParaRPr lang="fr-FR" sz="1176" dirty="0"/>
          </a:p>
          <a:p>
            <a:pPr algn="ctr"/>
            <a:endParaRPr lang="fr-FR" sz="1176" b="1" dirty="0"/>
          </a:p>
        </p:txBody>
      </p:sp>
      <p:sp>
        <p:nvSpPr>
          <p:cNvPr id="21" name="TextBox 20">
            <a:extLst>
              <a:ext uri="{FF2B5EF4-FFF2-40B4-BE49-F238E27FC236}">
                <a16:creationId xmlns:a16="http://schemas.microsoft.com/office/drawing/2014/main" id="{F6FEBCAF-EB97-4D06-96E9-A2CC527740BF}"/>
              </a:ext>
            </a:extLst>
          </p:cNvPr>
          <p:cNvSpPr txBox="1"/>
          <p:nvPr/>
        </p:nvSpPr>
        <p:spPr>
          <a:xfrm>
            <a:off x="1473761" y="5086004"/>
            <a:ext cx="1800693" cy="273280"/>
          </a:xfrm>
          <a:prstGeom prst="rect">
            <a:avLst/>
          </a:prstGeom>
          <a:noFill/>
        </p:spPr>
        <p:txBody>
          <a:bodyPr wrap="square">
            <a:spAutoFit/>
          </a:bodyPr>
          <a:lstStyle/>
          <a:p>
            <a:pPr algn="ctr"/>
            <a:r>
              <a:rPr lang="fr-FR" sz="1176" b="1" dirty="0"/>
              <a:t>Visual Studio</a:t>
            </a:r>
          </a:p>
        </p:txBody>
      </p:sp>
      <p:sp>
        <p:nvSpPr>
          <p:cNvPr id="28" name="Rectangle 27">
            <a:extLst>
              <a:ext uri="{FF2B5EF4-FFF2-40B4-BE49-F238E27FC236}">
                <a16:creationId xmlns:a16="http://schemas.microsoft.com/office/drawing/2014/main" id="{DC2A95EA-0068-430D-AF63-E7C6A565437F}"/>
              </a:ext>
            </a:extLst>
          </p:cNvPr>
          <p:cNvSpPr/>
          <p:nvPr/>
        </p:nvSpPr>
        <p:spPr bwMode="auto">
          <a:xfrm>
            <a:off x="4613304" y="2200393"/>
            <a:ext cx="2840806" cy="197000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5" name="Graphic 4">
            <a:extLst>
              <a:ext uri="{FF2B5EF4-FFF2-40B4-BE49-F238E27FC236}">
                <a16:creationId xmlns:a16="http://schemas.microsoft.com/office/drawing/2014/main" id="{C2DBFD83-E67A-4F22-B663-9686251D25E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878248" y="2564345"/>
            <a:ext cx="375623" cy="375623"/>
          </a:xfrm>
          <a:prstGeom prst="rect">
            <a:avLst/>
          </a:prstGeom>
        </p:spPr>
      </p:pic>
      <p:sp>
        <p:nvSpPr>
          <p:cNvPr id="23" name="TextBox 22">
            <a:extLst>
              <a:ext uri="{FF2B5EF4-FFF2-40B4-BE49-F238E27FC236}">
                <a16:creationId xmlns:a16="http://schemas.microsoft.com/office/drawing/2014/main" id="{F9924822-37DA-4962-BFBF-68E433C6510A}"/>
              </a:ext>
            </a:extLst>
          </p:cNvPr>
          <p:cNvSpPr txBox="1"/>
          <p:nvPr/>
        </p:nvSpPr>
        <p:spPr>
          <a:xfrm>
            <a:off x="5542760" y="2889377"/>
            <a:ext cx="1297732" cy="271554"/>
          </a:xfrm>
          <a:prstGeom prst="rect">
            <a:avLst/>
          </a:prstGeom>
          <a:noFill/>
        </p:spPr>
        <p:txBody>
          <a:bodyPr wrap="square">
            <a:spAutoFit/>
          </a:bodyPr>
          <a:lstStyle/>
          <a:p>
            <a:r>
              <a:rPr lang="fr-FR" sz="1176" b="1" dirty="0"/>
              <a:t>az500kvxxxx</a:t>
            </a:r>
          </a:p>
        </p:txBody>
      </p:sp>
      <p:pic>
        <p:nvPicPr>
          <p:cNvPr id="9" name="Picture 8">
            <a:extLst>
              <a:ext uri="{FF2B5EF4-FFF2-40B4-BE49-F238E27FC236}">
                <a16:creationId xmlns:a16="http://schemas.microsoft.com/office/drawing/2014/main" id="{44C42071-395C-4B4E-B132-E1BA6B591456}"/>
              </a:ext>
            </a:extLst>
          </p:cNvPr>
          <p:cNvPicPr>
            <a:picLocks noChangeAspect="1"/>
          </p:cNvPicPr>
          <p:nvPr/>
        </p:nvPicPr>
        <p:blipFill>
          <a:blip r:embed="rId12"/>
          <a:stretch>
            <a:fillRect/>
          </a:stretch>
        </p:blipFill>
        <p:spPr>
          <a:xfrm>
            <a:off x="5273076" y="3281855"/>
            <a:ext cx="268060" cy="371629"/>
          </a:xfrm>
          <a:prstGeom prst="rect">
            <a:avLst/>
          </a:prstGeom>
        </p:spPr>
      </p:pic>
      <p:sp>
        <p:nvSpPr>
          <p:cNvPr id="25" name="Rectangle 24">
            <a:extLst>
              <a:ext uri="{FF2B5EF4-FFF2-40B4-BE49-F238E27FC236}">
                <a16:creationId xmlns:a16="http://schemas.microsoft.com/office/drawing/2014/main" id="{EDB83006-AFFA-4EC3-BDC3-F654CD90B025}"/>
              </a:ext>
            </a:extLst>
          </p:cNvPr>
          <p:cNvSpPr/>
          <p:nvPr/>
        </p:nvSpPr>
        <p:spPr bwMode="auto">
          <a:xfrm>
            <a:off x="4715944" y="3145897"/>
            <a:ext cx="2590682" cy="818570"/>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sp>
        <p:nvSpPr>
          <p:cNvPr id="27" name="TextBox 26">
            <a:extLst>
              <a:ext uri="{FF2B5EF4-FFF2-40B4-BE49-F238E27FC236}">
                <a16:creationId xmlns:a16="http://schemas.microsoft.com/office/drawing/2014/main" id="{D4A2FA36-0708-42F4-B4B7-27BBD4331DAD}"/>
              </a:ext>
            </a:extLst>
          </p:cNvPr>
          <p:cNvSpPr txBox="1"/>
          <p:nvPr/>
        </p:nvSpPr>
        <p:spPr>
          <a:xfrm>
            <a:off x="4950452" y="3617976"/>
            <a:ext cx="927796" cy="271554"/>
          </a:xfrm>
          <a:prstGeom prst="rect">
            <a:avLst/>
          </a:prstGeom>
          <a:noFill/>
        </p:spPr>
        <p:txBody>
          <a:bodyPr wrap="square">
            <a:spAutoFit/>
          </a:bodyPr>
          <a:lstStyle/>
          <a:p>
            <a:r>
              <a:rPr lang="fr-FR" sz="1176" b="1" dirty="0" err="1"/>
              <a:t>MyLabKey</a:t>
            </a:r>
            <a:endParaRPr lang="fr-FR" sz="1176" b="1" dirty="0"/>
          </a:p>
        </p:txBody>
      </p:sp>
      <p:sp>
        <p:nvSpPr>
          <p:cNvPr id="29" name="TextBox 28">
            <a:extLst>
              <a:ext uri="{FF2B5EF4-FFF2-40B4-BE49-F238E27FC236}">
                <a16:creationId xmlns:a16="http://schemas.microsoft.com/office/drawing/2014/main" id="{CC5583B7-2D35-402F-A764-B0056958406E}"/>
              </a:ext>
            </a:extLst>
          </p:cNvPr>
          <p:cNvSpPr txBox="1"/>
          <p:nvPr/>
        </p:nvSpPr>
        <p:spPr>
          <a:xfrm>
            <a:off x="4545579" y="2200393"/>
            <a:ext cx="2328427" cy="273280"/>
          </a:xfrm>
          <a:prstGeom prst="rect">
            <a:avLst/>
          </a:prstGeom>
          <a:noFill/>
        </p:spPr>
        <p:txBody>
          <a:bodyPr wrap="square">
            <a:spAutoFit/>
          </a:bodyPr>
          <a:lstStyle/>
          <a:p>
            <a:r>
              <a:rPr lang="fr-FR" sz="1176" b="1" dirty="0">
                <a:solidFill>
                  <a:srgbClr val="0070C0"/>
                </a:solidFill>
              </a:rPr>
              <a:t>Exercise1, Task2, Task3, Task4</a:t>
            </a:r>
          </a:p>
        </p:txBody>
      </p:sp>
      <p:pic>
        <p:nvPicPr>
          <p:cNvPr id="13" name="Picture 12">
            <a:extLst>
              <a:ext uri="{FF2B5EF4-FFF2-40B4-BE49-F238E27FC236}">
                <a16:creationId xmlns:a16="http://schemas.microsoft.com/office/drawing/2014/main" id="{586322E9-9F45-444B-A6DA-174678A1D75B}"/>
              </a:ext>
            </a:extLst>
          </p:cNvPr>
          <p:cNvPicPr>
            <a:picLocks noChangeAspect="1"/>
          </p:cNvPicPr>
          <p:nvPr/>
        </p:nvPicPr>
        <p:blipFill>
          <a:blip r:embed="rId13"/>
          <a:stretch>
            <a:fillRect/>
          </a:stretch>
        </p:blipFill>
        <p:spPr>
          <a:xfrm>
            <a:off x="6477742" y="3245035"/>
            <a:ext cx="396265" cy="417399"/>
          </a:xfrm>
          <a:prstGeom prst="rect">
            <a:avLst/>
          </a:prstGeom>
        </p:spPr>
      </p:pic>
      <p:sp>
        <p:nvSpPr>
          <p:cNvPr id="31" name="TextBox 30">
            <a:extLst>
              <a:ext uri="{FF2B5EF4-FFF2-40B4-BE49-F238E27FC236}">
                <a16:creationId xmlns:a16="http://schemas.microsoft.com/office/drawing/2014/main" id="{DEE05535-CBE0-4DEE-A843-6CBED784A6B1}"/>
              </a:ext>
            </a:extLst>
          </p:cNvPr>
          <p:cNvSpPr txBox="1"/>
          <p:nvPr/>
        </p:nvSpPr>
        <p:spPr>
          <a:xfrm>
            <a:off x="6098268" y="3617976"/>
            <a:ext cx="1162374" cy="273280"/>
          </a:xfrm>
          <a:prstGeom prst="rect">
            <a:avLst/>
          </a:prstGeom>
          <a:noFill/>
        </p:spPr>
        <p:txBody>
          <a:bodyPr wrap="square">
            <a:spAutoFit/>
          </a:bodyPr>
          <a:lstStyle/>
          <a:p>
            <a:r>
              <a:rPr lang="fr-FR" sz="1176" b="1" dirty="0" err="1"/>
              <a:t>SQLPassword</a:t>
            </a:r>
            <a:endParaRPr lang="fr-FR" sz="1176" b="1" dirty="0"/>
          </a:p>
        </p:txBody>
      </p:sp>
      <p:pic>
        <p:nvPicPr>
          <p:cNvPr id="15" name="Graphic 14">
            <a:extLst>
              <a:ext uri="{FF2B5EF4-FFF2-40B4-BE49-F238E27FC236}">
                <a16:creationId xmlns:a16="http://schemas.microsoft.com/office/drawing/2014/main" id="{02D56F2C-4468-4D84-AA73-04100B68D504}"/>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171297" y="1233560"/>
            <a:ext cx="645758" cy="645758"/>
          </a:xfrm>
          <a:prstGeom prst="rect">
            <a:avLst/>
          </a:prstGeom>
        </p:spPr>
      </p:pic>
      <p:sp>
        <p:nvSpPr>
          <p:cNvPr id="30" name="TextBox 29">
            <a:extLst>
              <a:ext uri="{FF2B5EF4-FFF2-40B4-BE49-F238E27FC236}">
                <a16:creationId xmlns:a16="http://schemas.microsoft.com/office/drawing/2014/main" id="{A4F69737-F563-4EB6-8CA2-A31F4EFAC2DB}"/>
              </a:ext>
            </a:extLst>
          </p:cNvPr>
          <p:cNvSpPr txBox="1"/>
          <p:nvPr/>
        </p:nvSpPr>
        <p:spPr>
          <a:xfrm>
            <a:off x="9437163" y="1774431"/>
            <a:ext cx="2457615" cy="479745"/>
          </a:xfrm>
          <a:prstGeom prst="rect">
            <a:avLst/>
          </a:prstGeom>
          <a:noFill/>
        </p:spPr>
        <p:txBody>
          <a:bodyPr wrap="square" lIns="179285" tIns="143428" rIns="179285" bIns="143428" rtlCol="0">
            <a:spAutoFit/>
          </a:bodyPr>
          <a:lstStyle/>
          <a:p>
            <a:pPr defTabSz="914367">
              <a:lnSpc>
                <a:spcPct val="90000"/>
              </a:lnSpc>
              <a:spcAft>
                <a:spcPts val="588"/>
              </a:spcAft>
            </a:pPr>
            <a:r>
              <a:rPr lang="en-US" sz="1372" b="1" dirty="0">
                <a:gradFill>
                  <a:gsLst>
                    <a:gs pos="2917">
                      <a:srgbClr val="000000"/>
                    </a:gs>
                    <a:gs pos="30000">
                      <a:srgbClr val="000000"/>
                    </a:gs>
                  </a:gsLst>
                  <a:lin ang="5400000" scaled="0"/>
                </a:gradFill>
                <a:latin typeface="Segoe UI"/>
              </a:rPr>
              <a:t>Default Azure AD tenant</a:t>
            </a:r>
            <a:endParaRPr lang="fr-FR" sz="1372" b="1" dirty="0" err="1">
              <a:gradFill>
                <a:gsLst>
                  <a:gs pos="2917">
                    <a:srgbClr val="000000"/>
                  </a:gs>
                  <a:gs pos="30000">
                    <a:srgbClr val="000000"/>
                  </a:gs>
                </a:gsLst>
                <a:lin ang="5400000" scaled="0"/>
              </a:gradFill>
              <a:latin typeface="Segoe UI"/>
            </a:endParaRPr>
          </a:p>
        </p:txBody>
      </p:sp>
      <p:sp>
        <p:nvSpPr>
          <p:cNvPr id="36" name="Rectangle 35">
            <a:extLst>
              <a:ext uri="{FF2B5EF4-FFF2-40B4-BE49-F238E27FC236}">
                <a16:creationId xmlns:a16="http://schemas.microsoft.com/office/drawing/2014/main" id="{60943536-D1AC-4366-97BF-612EF1C3E887}"/>
              </a:ext>
            </a:extLst>
          </p:cNvPr>
          <p:cNvSpPr/>
          <p:nvPr/>
        </p:nvSpPr>
        <p:spPr bwMode="auto">
          <a:xfrm>
            <a:off x="9825990" y="2200393"/>
            <a:ext cx="1587837" cy="118375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37" name="TextBox 36">
            <a:extLst>
              <a:ext uri="{FF2B5EF4-FFF2-40B4-BE49-F238E27FC236}">
                <a16:creationId xmlns:a16="http://schemas.microsoft.com/office/drawing/2014/main" id="{817FE254-E677-481A-BFAB-BE01B661CA32}"/>
              </a:ext>
            </a:extLst>
          </p:cNvPr>
          <p:cNvSpPr txBox="1"/>
          <p:nvPr/>
        </p:nvSpPr>
        <p:spPr>
          <a:xfrm>
            <a:off x="9792260" y="2196700"/>
            <a:ext cx="1407326" cy="273280"/>
          </a:xfrm>
          <a:prstGeom prst="rect">
            <a:avLst/>
          </a:prstGeom>
          <a:noFill/>
        </p:spPr>
        <p:txBody>
          <a:bodyPr wrap="square">
            <a:spAutoFit/>
          </a:bodyPr>
          <a:lstStyle/>
          <a:p>
            <a:r>
              <a:rPr lang="fr-FR" sz="1176" b="1" dirty="0">
                <a:solidFill>
                  <a:srgbClr val="0070C0"/>
                </a:solidFill>
              </a:rPr>
              <a:t>Exercise2, Task1</a:t>
            </a:r>
          </a:p>
        </p:txBody>
      </p:sp>
      <p:pic>
        <p:nvPicPr>
          <p:cNvPr id="35" name="Picture 34">
            <a:extLst>
              <a:ext uri="{FF2B5EF4-FFF2-40B4-BE49-F238E27FC236}">
                <a16:creationId xmlns:a16="http://schemas.microsoft.com/office/drawing/2014/main" id="{2CD4C4A4-0DDC-411F-95D5-79FB87BE4920}"/>
              </a:ext>
            </a:extLst>
          </p:cNvPr>
          <p:cNvPicPr>
            <a:picLocks noChangeAspect="1"/>
          </p:cNvPicPr>
          <p:nvPr/>
        </p:nvPicPr>
        <p:blipFill>
          <a:blip r:embed="rId16"/>
          <a:stretch>
            <a:fillRect/>
          </a:stretch>
        </p:blipFill>
        <p:spPr>
          <a:xfrm>
            <a:off x="10425478" y="2575251"/>
            <a:ext cx="409285" cy="409285"/>
          </a:xfrm>
          <a:prstGeom prst="rect">
            <a:avLst/>
          </a:prstGeom>
        </p:spPr>
      </p:pic>
      <p:sp>
        <p:nvSpPr>
          <p:cNvPr id="40" name="TextBox 39">
            <a:extLst>
              <a:ext uri="{FF2B5EF4-FFF2-40B4-BE49-F238E27FC236}">
                <a16:creationId xmlns:a16="http://schemas.microsoft.com/office/drawing/2014/main" id="{3467C492-7BDD-40CF-AC27-86DA8F9303FD}"/>
              </a:ext>
            </a:extLst>
          </p:cNvPr>
          <p:cNvSpPr txBox="1"/>
          <p:nvPr/>
        </p:nvSpPr>
        <p:spPr>
          <a:xfrm>
            <a:off x="10289447" y="2949588"/>
            <a:ext cx="681345" cy="271554"/>
          </a:xfrm>
          <a:prstGeom prst="rect">
            <a:avLst/>
          </a:prstGeom>
          <a:noFill/>
        </p:spPr>
        <p:txBody>
          <a:bodyPr wrap="square">
            <a:spAutoFit/>
          </a:bodyPr>
          <a:lstStyle/>
          <a:p>
            <a:r>
              <a:rPr lang="fr-FR" sz="1176" b="1" dirty="0" err="1"/>
              <a:t>sqlApp</a:t>
            </a:r>
            <a:endParaRPr lang="fr-FR" sz="1176" b="1" dirty="0"/>
          </a:p>
        </p:txBody>
      </p:sp>
      <p:sp>
        <p:nvSpPr>
          <p:cNvPr id="43" name="Rectangle 42">
            <a:extLst>
              <a:ext uri="{FF2B5EF4-FFF2-40B4-BE49-F238E27FC236}">
                <a16:creationId xmlns:a16="http://schemas.microsoft.com/office/drawing/2014/main" id="{F71AC865-0DF7-4C9C-90F6-D4AAC6C2A4D2}"/>
              </a:ext>
            </a:extLst>
          </p:cNvPr>
          <p:cNvSpPr/>
          <p:nvPr/>
        </p:nvSpPr>
        <p:spPr bwMode="auto">
          <a:xfrm>
            <a:off x="7802831" y="2204086"/>
            <a:ext cx="1587837" cy="118375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TextBox 43">
            <a:extLst>
              <a:ext uri="{FF2B5EF4-FFF2-40B4-BE49-F238E27FC236}">
                <a16:creationId xmlns:a16="http://schemas.microsoft.com/office/drawing/2014/main" id="{C9EF0CDE-00B4-4940-80B5-EC22FFA1EB89}"/>
              </a:ext>
            </a:extLst>
          </p:cNvPr>
          <p:cNvSpPr txBox="1"/>
          <p:nvPr/>
        </p:nvSpPr>
        <p:spPr>
          <a:xfrm>
            <a:off x="7769101" y="2200393"/>
            <a:ext cx="1407326" cy="273280"/>
          </a:xfrm>
          <a:prstGeom prst="rect">
            <a:avLst/>
          </a:prstGeom>
          <a:noFill/>
        </p:spPr>
        <p:txBody>
          <a:bodyPr wrap="square">
            <a:spAutoFit/>
          </a:bodyPr>
          <a:lstStyle/>
          <a:p>
            <a:r>
              <a:rPr lang="fr-FR" sz="1176" b="1" dirty="0">
                <a:solidFill>
                  <a:srgbClr val="0070C0"/>
                </a:solidFill>
              </a:rPr>
              <a:t>Exercise2, Task2</a:t>
            </a:r>
          </a:p>
        </p:txBody>
      </p:sp>
      <p:cxnSp>
        <p:nvCxnSpPr>
          <p:cNvPr id="39" name="Straight Arrow Connector 38">
            <a:extLst>
              <a:ext uri="{FF2B5EF4-FFF2-40B4-BE49-F238E27FC236}">
                <a16:creationId xmlns:a16="http://schemas.microsoft.com/office/drawing/2014/main" id="{66204B3D-8F78-42D6-9CA0-929CC014E5F3}"/>
              </a:ext>
            </a:extLst>
          </p:cNvPr>
          <p:cNvCxnSpPr>
            <a:cxnSpLocks/>
          </p:cNvCxnSpPr>
          <p:nvPr/>
        </p:nvCxnSpPr>
        <p:spPr>
          <a:xfrm flipH="1">
            <a:off x="6297499" y="2760221"/>
            <a:ext cx="4127979"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93C4738F-1168-499C-9E7D-7E545BFDA39C}"/>
              </a:ext>
            </a:extLst>
          </p:cNvPr>
          <p:cNvSpPr txBox="1"/>
          <p:nvPr/>
        </p:nvSpPr>
        <p:spPr>
          <a:xfrm>
            <a:off x="7960885" y="2760221"/>
            <a:ext cx="1297732" cy="454227"/>
          </a:xfrm>
          <a:prstGeom prst="rect">
            <a:avLst/>
          </a:prstGeom>
          <a:noFill/>
        </p:spPr>
        <p:txBody>
          <a:bodyPr wrap="square">
            <a:spAutoFit/>
          </a:bodyPr>
          <a:lstStyle/>
          <a:p>
            <a:pPr algn="ctr"/>
            <a:r>
              <a:rPr lang="fr-FR" sz="1176" b="1" dirty="0"/>
              <a:t>Key Vault</a:t>
            </a:r>
          </a:p>
          <a:p>
            <a:pPr algn="ctr"/>
            <a:r>
              <a:rPr lang="fr-FR" sz="1176" b="1" dirty="0"/>
              <a:t>Access </a:t>
            </a:r>
            <a:r>
              <a:rPr lang="fr-FR" sz="1176" b="1" dirty="0" err="1"/>
              <a:t>policy</a:t>
            </a:r>
            <a:r>
              <a:rPr lang="fr-FR" sz="1176" b="1" dirty="0"/>
              <a:t> </a:t>
            </a:r>
          </a:p>
        </p:txBody>
      </p:sp>
      <p:sp>
        <p:nvSpPr>
          <p:cNvPr id="49" name="Rectangle 48">
            <a:extLst>
              <a:ext uri="{FF2B5EF4-FFF2-40B4-BE49-F238E27FC236}">
                <a16:creationId xmlns:a16="http://schemas.microsoft.com/office/drawing/2014/main" id="{3F36C4D4-4C33-46FD-B520-3C0EA9B35AD8}"/>
              </a:ext>
            </a:extLst>
          </p:cNvPr>
          <p:cNvSpPr/>
          <p:nvPr/>
        </p:nvSpPr>
        <p:spPr bwMode="auto">
          <a:xfrm>
            <a:off x="4601835" y="4712621"/>
            <a:ext cx="2840806" cy="164022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0" name="TextBox 49">
            <a:extLst>
              <a:ext uri="{FF2B5EF4-FFF2-40B4-BE49-F238E27FC236}">
                <a16:creationId xmlns:a16="http://schemas.microsoft.com/office/drawing/2014/main" id="{0A9E40E9-3474-4A7A-B98C-8B5A706C17A2}"/>
              </a:ext>
            </a:extLst>
          </p:cNvPr>
          <p:cNvSpPr txBox="1"/>
          <p:nvPr/>
        </p:nvSpPr>
        <p:spPr>
          <a:xfrm>
            <a:off x="4534110" y="4712621"/>
            <a:ext cx="2328427" cy="273280"/>
          </a:xfrm>
          <a:prstGeom prst="rect">
            <a:avLst/>
          </a:prstGeom>
          <a:noFill/>
        </p:spPr>
        <p:txBody>
          <a:bodyPr wrap="square">
            <a:spAutoFit/>
          </a:bodyPr>
          <a:lstStyle/>
          <a:p>
            <a:r>
              <a:rPr lang="fr-FR" sz="1176" b="1" dirty="0">
                <a:solidFill>
                  <a:srgbClr val="0070C0"/>
                </a:solidFill>
              </a:rPr>
              <a:t>Exercise2, Task3, Task4</a:t>
            </a:r>
          </a:p>
        </p:txBody>
      </p:sp>
      <p:pic>
        <p:nvPicPr>
          <p:cNvPr id="45" name="Graphic 44">
            <a:extLst>
              <a:ext uri="{FF2B5EF4-FFF2-40B4-BE49-F238E27FC236}">
                <a16:creationId xmlns:a16="http://schemas.microsoft.com/office/drawing/2014/main" id="{4FB587BA-AF39-4662-9814-69D842E26B74}"/>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286029" y="5237381"/>
            <a:ext cx="362300" cy="362300"/>
          </a:xfrm>
          <a:prstGeom prst="rect">
            <a:avLst/>
          </a:prstGeom>
        </p:spPr>
      </p:pic>
      <p:sp>
        <p:nvSpPr>
          <p:cNvPr id="54" name="TextBox 53">
            <a:extLst>
              <a:ext uri="{FF2B5EF4-FFF2-40B4-BE49-F238E27FC236}">
                <a16:creationId xmlns:a16="http://schemas.microsoft.com/office/drawing/2014/main" id="{A617C3A0-E693-436E-8F53-4D077D2E5424}"/>
              </a:ext>
            </a:extLst>
          </p:cNvPr>
          <p:cNvSpPr txBox="1"/>
          <p:nvPr/>
        </p:nvSpPr>
        <p:spPr>
          <a:xfrm>
            <a:off x="4866441" y="5589233"/>
            <a:ext cx="927796" cy="271554"/>
          </a:xfrm>
          <a:prstGeom prst="rect">
            <a:avLst/>
          </a:prstGeom>
          <a:noFill/>
        </p:spPr>
        <p:txBody>
          <a:bodyPr wrap="square">
            <a:spAutoFit/>
          </a:bodyPr>
          <a:lstStyle/>
          <a:p>
            <a:r>
              <a:rPr lang="fr-FR" sz="1176" b="1" dirty="0" err="1"/>
              <a:t>medical</a:t>
            </a:r>
            <a:endParaRPr lang="fr-FR" sz="1176" b="1" dirty="0"/>
          </a:p>
        </p:txBody>
      </p:sp>
      <p:pic>
        <p:nvPicPr>
          <p:cNvPr id="56" name="Graphic 55">
            <a:extLst>
              <a:ext uri="{FF2B5EF4-FFF2-40B4-BE49-F238E27FC236}">
                <a16:creationId xmlns:a16="http://schemas.microsoft.com/office/drawing/2014/main" id="{F17F500D-0549-4749-9F90-705C65B69F78}"/>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5015568" y="5237381"/>
            <a:ext cx="362300" cy="362300"/>
          </a:xfrm>
          <a:prstGeom prst="rect">
            <a:avLst/>
          </a:prstGeom>
        </p:spPr>
      </p:pic>
      <p:sp>
        <p:nvSpPr>
          <p:cNvPr id="59" name="TextBox 58">
            <a:extLst>
              <a:ext uri="{FF2B5EF4-FFF2-40B4-BE49-F238E27FC236}">
                <a16:creationId xmlns:a16="http://schemas.microsoft.com/office/drawing/2014/main" id="{56C37039-A2BE-4475-A498-BA0ADE11BC0F}"/>
              </a:ext>
            </a:extLst>
          </p:cNvPr>
          <p:cNvSpPr txBox="1"/>
          <p:nvPr/>
        </p:nvSpPr>
        <p:spPr>
          <a:xfrm>
            <a:off x="5999816" y="5589233"/>
            <a:ext cx="1079032" cy="273280"/>
          </a:xfrm>
          <a:prstGeom prst="rect">
            <a:avLst/>
          </a:prstGeom>
          <a:noFill/>
        </p:spPr>
        <p:txBody>
          <a:bodyPr wrap="square">
            <a:spAutoFit/>
          </a:bodyPr>
          <a:lstStyle/>
          <a:p>
            <a:r>
              <a:rPr lang="fr-FR" sz="1176" b="1" dirty="0"/>
              <a:t>SQL Server</a:t>
            </a:r>
          </a:p>
        </p:txBody>
      </p:sp>
      <p:cxnSp>
        <p:nvCxnSpPr>
          <p:cNvPr id="2049" name="Straight Arrow Connector 2048">
            <a:extLst>
              <a:ext uri="{FF2B5EF4-FFF2-40B4-BE49-F238E27FC236}">
                <a16:creationId xmlns:a16="http://schemas.microsoft.com/office/drawing/2014/main" id="{3F6E640D-33D6-4280-AD8F-CEFA348AA7F9}"/>
              </a:ext>
            </a:extLst>
          </p:cNvPr>
          <p:cNvCxnSpPr>
            <a:endCxn id="56" idx="1"/>
          </p:cNvCxnSpPr>
          <p:nvPr/>
        </p:nvCxnSpPr>
        <p:spPr>
          <a:xfrm>
            <a:off x="2635045" y="4170396"/>
            <a:ext cx="2380523" cy="1248135"/>
          </a:xfrm>
          <a:prstGeom prst="straightConnector1">
            <a:avLst/>
          </a:prstGeom>
          <a:ln>
            <a:solidFill>
              <a:srgbClr val="FFC000"/>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2055" name="Rectangle 2054">
            <a:extLst>
              <a:ext uri="{FF2B5EF4-FFF2-40B4-BE49-F238E27FC236}">
                <a16:creationId xmlns:a16="http://schemas.microsoft.com/office/drawing/2014/main" id="{6E1E91D5-68C5-472A-8CEE-B0AE4C767EC7}"/>
              </a:ext>
            </a:extLst>
          </p:cNvPr>
          <p:cNvSpPr/>
          <p:nvPr/>
        </p:nvSpPr>
        <p:spPr bwMode="auto">
          <a:xfrm>
            <a:off x="1738302" y="5317807"/>
            <a:ext cx="1269160" cy="91416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2056" name="TextBox 2055">
            <a:extLst>
              <a:ext uri="{FF2B5EF4-FFF2-40B4-BE49-F238E27FC236}">
                <a16:creationId xmlns:a16="http://schemas.microsoft.com/office/drawing/2014/main" id="{95D8AE70-3443-4A03-9181-EE56C67CE71D}"/>
              </a:ext>
            </a:extLst>
          </p:cNvPr>
          <p:cNvSpPr txBox="1"/>
          <p:nvPr/>
        </p:nvSpPr>
        <p:spPr>
          <a:xfrm>
            <a:off x="1670577" y="5317807"/>
            <a:ext cx="1336885" cy="273280"/>
          </a:xfrm>
          <a:prstGeom prst="rect">
            <a:avLst/>
          </a:prstGeom>
          <a:noFill/>
        </p:spPr>
        <p:txBody>
          <a:bodyPr wrap="square">
            <a:spAutoFit/>
          </a:bodyPr>
          <a:lstStyle/>
          <a:p>
            <a:r>
              <a:rPr lang="fr-FR" sz="1176" b="1" dirty="0">
                <a:solidFill>
                  <a:srgbClr val="0070C0"/>
                </a:solidFill>
              </a:rPr>
              <a:t>Exercise2, Task5</a:t>
            </a:r>
          </a:p>
        </p:txBody>
      </p:sp>
      <p:pic>
        <p:nvPicPr>
          <p:cNvPr id="58" name="Picture 57">
            <a:extLst>
              <a:ext uri="{FF2B5EF4-FFF2-40B4-BE49-F238E27FC236}">
                <a16:creationId xmlns:a16="http://schemas.microsoft.com/office/drawing/2014/main" id="{5282162F-CCDF-4530-BC29-B3F89E935F3C}"/>
              </a:ext>
            </a:extLst>
          </p:cNvPr>
          <p:cNvPicPr>
            <a:picLocks noChangeAspect="1"/>
          </p:cNvPicPr>
          <p:nvPr/>
        </p:nvPicPr>
        <p:blipFill>
          <a:blip r:embed="rId21"/>
          <a:stretch>
            <a:fillRect/>
          </a:stretch>
        </p:blipFill>
        <p:spPr>
          <a:xfrm>
            <a:off x="2194435" y="5652142"/>
            <a:ext cx="323850" cy="304800"/>
          </a:xfrm>
          <a:prstGeom prst="rect">
            <a:avLst/>
          </a:prstGeom>
        </p:spPr>
      </p:pic>
      <p:sp>
        <p:nvSpPr>
          <p:cNvPr id="62" name="TextBox 61">
            <a:extLst>
              <a:ext uri="{FF2B5EF4-FFF2-40B4-BE49-F238E27FC236}">
                <a16:creationId xmlns:a16="http://schemas.microsoft.com/office/drawing/2014/main" id="{A5F62E0B-BE7E-4AEC-8FD8-E434CF4149B1}"/>
              </a:ext>
            </a:extLst>
          </p:cNvPr>
          <p:cNvSpPr txBox="1"/>
          <p:nvPr/>
        </p:nvSpPr>
        <p:spPr>
          <a:xfrm>
            <a:off x="1447837" y="5909436"/>
            <a:ext cx="1800693" cy="273280"/>
          </a:xfrm>
          <a:prstGeom prst="rect">
            <a:avLst/>
          </a:prstGeom>
          <a:noFill/>
        </p:spPr>
        <p:txBody>
          <a:bodyPr wrap="square">
            <a:spAutoFit/>
          </a:bodyPr>
          <a:lstStyle/>
          <a:p>
            <a:pPr algn="ctr"/>
            <a:r>
              <a:rPr lang="fr-FR" sz="1176" b="1" dirty="0" err="1"/>
              <a:t>OpsEncrypt</a:t>
            </a:r>
            <a:endParaRPr lang="fr-FR" sz="1176" b="1" dirty="0"/>
          </a:p>
        </p:txBody>
      </p:sp>
      <p:cxnSp>
        <p:nvCxnSpPr>
          <p:cNvPr id="2052" name="Straight Arrow Connector 2051">
            <a:extLst>
              <a:ext uri="{FF2B5EF4-FFF2-40B4-BE49-F238E27FC236}">
                <a16:creationId xmlns:a16="http://schemas.microsoft.com/office/drawing/2014/main" id="{EACBD9DC-78DC-4170-B7BB-7693581EEC05}"/>
              </a:ext>
            </a:extLst>
          </p:cNvPr>
          <p:cNvCxnSpPr>
            <a:cxnSpLocks/>
            <a:stCxn id="58" idx="3"/>
          </p:cNvCxnSpPr>
          <p:nvPr/>
        </p:nvCxnSpPr>
        <p:spPr>
          <a:xfrm flipV="1">
            <a:off x="2518285" y="3964467"/>
            <a:ext cx="2358493" cy="1840075"/>
          </a:xfrm>
          <a:prstGeom prst="straightConnector1">
            <a:avLst/>
          </a:prstGeom>
          <a:ln>
            <a:solidFill>
              <a:schemeClr val="tx1">
                <a:lumMod val="75000"/>
                <a:lumOff val="25000"/>
              </a:schemeClr>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2054" name="Straight Arrow Connector 2053">
            <a:extLst>
              <a:ext uri="{FF2B5EF4-FFF2-40B4-BE49-F238E27FC236}">
                <a16:creationId xmlns:a16="http://schemas.microsoft.com/office/drawing/2014/main" id="{7BE420D9-DFCD-4F10-B316-69325FB83DC5}"/>
              </a:ext>
            </a:extLst>
          </p:cNvPr>
          <p:cNvCxnSpPr>
            <a:cxnSpLocks/>
            <a:stCxn id="58" idx="3"/>
          </p:cNvCxnSpPr>
          <p:nvPr/>
        </p:nvCxnSpPr>
        <p:spPr>
          <a:xfrm flipV="1">
            <a:off x="2518285" y="5552524"/>
            <a:ext cx="2497283" cy="252018"/>
          </a:xfrm>
          <a:prstGeom prst="straightConnector1">
            <a:avLst/>
          </a:prstGeom>
          <a:ln>
            <a:solidFill>
              <a:schemeClr val="tx1">
                <a:lumMod val="75000"/>
                <a:lumOff val="25000"/>
              </a:schemeClr>
            </a:solidFill>
            <a:headEnd type="none" w="lg"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7635980"/>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37EBA-C718-4411-B6EF-0F051B1D6304}"/>
              </a:ext>
            </a:extLst>
          </p:cNvPr>
          <p:cNvSpPr>
            <a:spLocks noGrp="1"/>
          </p:cNvSpPr>
          <p:nvPr>
            <p:ph type="title"/>
          </p:nvPr>
        </p:nvSpPr>
        <p:spPr/>
        <p:txBody>
          <a:bodyPr/>
          <a:lstStyle/>
          <a:p>
            <a:r>
              <a:rPr lang="en-US" dirty="0"/>
              <a:t>Key Types and Protection Methods</a:t>
            </a:r>
          </a:p>
        </p:txBody>
      </p:sp>
      <p:graphicFrame>
        <p:nvGraphicFramePr>
          <p:cNvPr id="4" name="Table 4">
            <a:extLst>
              <a:ext uri="{FF2B5EF4-FFF2-40B4-BE49-F238E27FC236}">
                <a16:creationId xmlns:a16="http://schemas.microsoft.com/office/drawing/2014/main" id="{E6BF62FC-9FCD-4DE6-9ED5-4EF2110FDD21}"/>
              </a:ext>
            </a:extLst>
          </p:cNvPr>
          <p:cNvGraphicFramePr>
            <a:graphicFrameLocks noGrp="1"/>
          </p:cNvGraphicFramePr>
          <p:nvPr/>
        </p:nvGraphicFramePr>
        <p:xfrm>
          <a:off x="148590" y="2020958"/>
          <a:ext cx="11807190" cy="1483360"/>
        </p:xfrm>
        <a:graphic>
          <a:graphicData uri="http://schemas.openxmlformats.org/drawingml/2006/table">
            <a:tbl>
              <a:tblPr firstRow="1" bandRow="1">
                <a:tableStyleId>{5C22544A-7EE6-4342-B048-85BDC9FD1C3A}</a:tableStyleId>
              </a:tblPr>
              <a:tblGrid>
                <a:gridCol w="4012705">
                  <a:extLst>
                    <a:ext uri="{9D8B030D-6E8A-4147-A177-3AD203B41FA5}">
                      <a16:colId xmlns:a16="http://schemas.microsoft.com/office/drawing/2014/main" val="1288842125"/>
                    </a:ext>
                  </a:extLst>
                </a:gridCol>
                <a:gridCol w="3882325">
                  <a:extLst>
                    <a:ext uri="{9D8B030D-6E8A-4147-A177-3AD203B41FA5}">
                      <a16:colId xmlns:a16="http://schemas.microsoft.com/office/drawing/2014/main" val="61525934"/>
                    </a:ext>
                  </a:extLst>
                </a:gridCol>
                <a:gridCol w="3912160">
                  <a:extLst>
                    <a:ext uri="{9D8B030D-6E8A-4147-A177-3AD203B41FA5}">
                      <a16:colId xmlns:a16="http://schemas.microsoft.com/office/drawing/2014/main" val="5614737"/>
                    </a:ext>
                  </a:extLst>
                </a:gridCol>
              </a:tblGrid>
              <a:tr h="370840">
                <a:tc>
                  <a:txBody>
                    <a:bodyPr/>
                    <a:lstStyle/>
                    <a:p>
                      <a:r>
                        <a:rPr lang="en-US" b="0" dirty="0"/>
                        <a:t>Key 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b="0" dirty="0"/>
                        <a:t>Vaults (Premium SKU only)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b="0" dirty="0"/>
                        <a:t>Managed HSMs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2899550072"/>
                  </a:ext>
                </a:extLst>
              </a:tr>
              <a:tr h="370840">
                <a:tc>
                  <a:txBody>
                    <a:bodyPr/>
                    <a:lstStyle/>
                    <a:p>
                      <a:r>
                        <a:rPr lang="en-US" sz="1600" dirty="0"/>
                        <a:t>EC-HSM: Elliptic Curve key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600" dirty="0"/>
                        <a:t>Supported (P-256, P-384, P-521, P-256K)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Supported (P-256, P-256K, P-384, P-521)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87916157"/>
                  </a:ext>
                </a:extLst>
              </a:tr>
              <a:tr h="370840">
                <a:tc>
                  <a:txBody>
                    <a:bodyPr/>
                    <a:lstStyle/>
                    <a:p>
                      <a:r>
                        <a:rPr lang="en-US" sz="1600" dirty="0"/>
                        <a:t>RSA-HSM: RSA key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600" dirty="0"/>
                        <a:t>Supported (2048-bit, 3072-bit, 4096-bit)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Supported (2048-bit, 3072-bit, 4096-bit)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13739013"/>
                  </a:ext>
                </a:extLst>
              </a:tr>
              <a:tr h="370840">
                <a:tc>
                  <a:txBody>
                    <a:bodyPr/>
                    <a:lstStyle/>
                    <a:p>
                      <a:r>
                        <a:rPr lang="en-US" sz="1600" dirty="0"/>
                        <a:t>oct-HSM: Symmetric key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600" dirty="0"/>
                        <a:t>Not 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Supported (128-bit, 192-bit, 256-bit)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51228753"/>
                  </a:ext>
                </a:extLst>
              </a:tr>
            </a:tbl>
          </a:graphicData>
        </a:graphic>
      </p:graphicFrame>
      <p:graphicFrame>
        <p:nvGraphicFramePr>
          <p:cNvPr id="5" name="Table 4">
            <a:extLst>
              <a:ext uri="{FF2B5EF4-FFF2-40B4-BE49-F238E27FC236}">
                <a16:creationId xmlns:a16="http://schemas.microsoft.com/office/drawing/2014/main" id="{9D404974-D185-4766-A557-E8C75A7D9F99}"/>
              </a:ext>
            </a:extLst>
          </p:cNvPr>
          <p:cNvGraphicFramePr>
            <a:graphicFrameLocks noGrp="1"/>
          </p:cNvGraphicFramePr>
          <p:nvPr/>
        </p:nvGraphicFramePr>
        <p:xfrm>
          <a:off x="148590" y="4894354"/>
          <a:ext cx="11807190" cy="1112520"/>
        </p:xfrm>
        <a:graphic>
          <a:graphicData uri="http://schemas.openxmlformats.org/drawingml/2006/table">
            <a:tbl>
              <a:tblPr firstRow="1" bandRow="1">
                <a:tableStyleId>{5C22544A-7EE6-4342-B048-85BDC9FD1C3A}</a:tableStyleId>
              </a:tblPr>
              <a:tblGrid>
                <a:gridCol w="4051451">
                  <a:extLst>
                    <a:ext uri="{9D8B030D-6E8A-4147-A177-3AD203B41FA5}">
                      <a16:colId xmlns:a16="http://schemas.microsoft.com/office/drawing/2014/main" val="1288842125"/>
                    </a:ext>
                  </a:extLst>
                </a:gridCol>
                <a:gridCol w="3905573">
                  <a:extLst>
                    <a:ext uri="{9D8B030D-6E8A-4147-A177-3AD203B41FA5}">
                      <a16:colId xmlns:a16="http://schemas.microsoft.com/office/drawing/2014/main" val="61525934"/>
                    </a:ext>
                  </a:extLst>
                </a:gridCol>
                <a:gridCol w="3850166">
                  <a:extLst>
                    <a:ext uri="{9D8B030D-6E8A-4147-A177-3AD203B41FA5}">
                      <a16:colId xmlns:a16="http://schemas.microsoft.com/office/drawing/2014/main" val="5614737"/>
                    </a:ext>
                  </a:extLst>
                </a:gridCol>
              </a:tblGrid>
              <a:tr h="370840">
                <a:tc>
                  <a:txBody>
                    <a:bodyPr/>
                    <a:lstStyle/>
                    <a:p>
                      <a:r>
                        <a:rPr lang="en-US" b="0" dirty="0"/>
                        <a:t>Key 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b="0" dirty="0"/>
                        <a:t>Vaults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r>
                        <a:rPr lang="en-US" b="0" dirty="0"/>
                        <a:t>Managed HSMs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2899550072"/>
                  </a:ext>
                </a:extLst>
              </a:tr>
              <a:tr h="370840">
                <a:tc>
                  <a:txBody>
                    <a:bodyPr/>
                    <a:lstStyle/>
                    <a:p>
                      <a:r>
                        <a:rPr lang="en-US" sz="1600" dirty="0"/>
                        <a:t>RSA: "Software-protected" RSA key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600" dirty="0"/>
                        <a:t>Supported (2048-bit, 3072-bit, 4096-bit)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Not 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87916157"/>
                  </a:ext>
                </a:extLst>
              </a:tr>
              <a:tr h="370840">
                <a:tc>
                  <a:txBody>
                    <a:bodyPr/>
                    <a:lstStyle/>
                    <a:p>
                      <a:r>
                        <a:rPr lang="en-US" sz="1600" dirty="0"/>
                        <a:t>EC: "Software-protected" Elliptic Curve key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600" dirty="0"/>
                        <a:t>Supported (P-256, P-384, P-521, P-256K)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t>Not 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13739013"/>
                  </a:ext>
                </a:extLst>
              </a:tr>
            </a:tbl>
          </a:graphicData>
        </a:graphic>
      </p:graphicFrame>
      <p:sp>
        <p:nvSpPr>
          <p:cNvPr id="9" name="Text Placeholder 3">
            <a:extLst>
              <a:ext uri="{FF2B5EF4-FFF2-40B4-BE49-F238E27FC236}">
                <a16:creationId xmlns:a16="http://schemas.microsoft.com/office/drawing/2014/main" id="{17A81BED-9794-41C8-AAE3-3CDFA9F347BC}"/>
              </a:ext>
            </a:extLst>
          </p:cNvPr>
          <p:cNvSpPr txBox="1">
            <a:spLocks/>
          </p:cNvSpPr>
          <p:nvPr/>
        </p:nvSpPr>
        <p:spPr>
          <a:xfrm>
            <a:off x="4334682" y="4280782"/>
            <a:ext cx="3435006" cy="439566"/>
          </a:xfrm>
          <a:prstGeom prst="rect">
            <a:avLst/>
          </a:prstGeom>
          <a:solidFill>
            <a:schemeClr val="accent1">
              <a:lumMod val="50000"/>
            </a:schemeClr>
          </a:solidFill>
        </p:spPr>
        <p:style>
          <a:lnRef idx="0">
            <a:scrgbClr r="0" g="0" b="0"/>
          </a:lnRef>
          <a:fillRef idx="0">
            <a:scrgbClr r="0" g="0" b="0"/>
          </a:fillRef>
          <a:effectRef idx="0">
            <a:scrgbClr r="0" g="0" b="0"/>
          </a:effectRef>
          <a:fontRef idx="major"/>
        </p:style>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0" algn="l" defTabSz="9318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dirty="0">
                <a:ln>
                  <a:noFill/>
                </a:ln>
                <a:solidFill>
                  <a:srgbClr val="FFFFFF"/>
                </a:solidFill>
                <a:effectLst/>
                <a:uLnTx/>
                <a:uFillTx/>
                <a:latin typeface="Segoe UI"/>
                <a:ea typeface="+mn-ea"/>
                <a:cs typeface="+mn-cs"/>
              </a:rPr>
              <a:t>Software-protected keys</a:t>
            </a:r>
          </a:p>
        </p:txBody>
      </p:sp>
      <p:sp>
        <p:nvSpPr>
          <p:cNvPr id="11" name="Text Placeholder 3">
            <a:extLst>
              <a:ext uri="{FF2B5EF4-FFF2-40B4-BE49-F238E27FC236}">
                <a16:creationId xmlns:a16="http://schemas.microsoft.com/office/drawing/2014/main" id="{67BC54B2-489A-47C8-A545-B134DE389A6E}"/>
              </a:ext>
            </a:extLst>
          </p:cNvPr>
          <p:cNvSpPr txBox="1">
            <a:spLocks/>
          </p:cNvSpPr>
          <p:nvPr/>
        </p:nvSpPr>
        <p:spPr>
          <a:xfrm>
            <a:off x="4262034" y="1407386"/>
            <a:ext cx="3435006" cy="439566"/>
          </a:xfrm>
          <a:prstGeom prst="rect">
            <a:avLst/>
          </a:prstGeom>
          <a:solidFill>
            <a:schemeClr val="accent1">
              <a:lumMod val="50000"/>
            </a:schemeClr>
          </a:solidFill>
        </p:spPr>
        <p:style>
          <a:lnRef idx="0">
            <a:scrgbClr r="0" g="0" b="0"/>
          </a:lnRef>
          <a:fillRef idx="0">
            <a:scrgbClr r="0" g="0" b="0"/>
          </a:fillRef>
          <a:effectRef idx="0">
            <a:scrgbClr r="0" g="0" b="0"/>
          </a:effectRef>
          <a:fontRef idx="major"/>
        </p:style>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0" algn="l" defTabSz="9318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sz="2000" spc="0" dirty="0">
                <a:solidFill>
                  <a:srgbClr val="FFFFFF"/>
                </a:solidFill>
                <a:latin typeface="Segoe UI"/>
              </a:rPr>
              <a:t>HSM</a:t>
            </a:r>
            <a:r>
              <a:rPr kumimoji="0" lang="en-US" sz="2000" b="0" i="0" u="none" strike="noStrike" kern="1200" cap="none" spc="0" normalizeH="0" baseline="0" noProof="0" dirty="0">
                <a:ln>
                  <a:noFill/>
                </a:ln>
                <a:solidFill>
                  <a:srgbClr val="FFFFFF"/>
                </a:solidFill>
                <a:effectLst/>
                <a:uLnTx/>
                <a:uFillTx/>
                <a:latin typeface="Segoe UI"/>
                <a:ea typeface="+mn-ea"/>
                <a:cs typeface="+mn-cs"/>
              </a:rPr>
              <a:t>-protected keys</a:t>
            </a:r>
          </a:p>
        </p:txBody>
      </p:sp>
    </p:spTree>
    <p:extLst>
      <p:ext uri="{BB962C8B-B14F-4D97-AF65-F5344CB8AC3E}">
        <p14:creationId xmlns:p14="http://schemas.microsoft.com/office/powerpoint/2010/main" val="1150334000"/>
      </p:ext>
    </p:extLst>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FD83D-B310-445F-93AA-C25230630F7F}"/>
              </a:ext>
            </a:extLst>
          </p:cNvPr>
          <p:cNvSpPr>
            <a:spLocks noGrp="1"/>
          </p:cNvSpPr>
          <p:nvPr>
            <p:ph type="title"/>
          </p:nvPr>
        </p:nvSpPr>
        <p:spPr/>
        <p:txBody>
          <a:bodyPr/>
          <a:lstStyle/>
          <a:p>
            <a:r>
              <a:rPr lang="en-US" dirty="0"/>
              <a:t>Lab 11 – Securing Azure SQL Database</a:t>
            </a:r>
          </a:p>
        </p:txBody>
      </p:sp>
      <p:sp>
        <p:nvSpPr>
          <p:cNvPr id="4" name="Rectangle 3">
            <a:extLst>
              <a:ext uri="{FF2B5EF4-FFF2-40B4-BE49-F238E27FC236}">
                <a16:creationId xmlns:a16="http://schemas.microsoft.com/office/drawing/2014/main" id="{AF1D33B7-5476-47C9-8D50-08316EFFD78A}"/>
              </a:ext>
            </a:extLst>
          </p:cNvPr>
          <p:cNvSpPr/>
          <p:nvPr/>
        </p:nvSpPr>
        <p:spPr bwMode="auto">
          <a:xfrm>
            <a:off x="588263" y="1360215"/>
            <a:ext cx="4851484" cy="66717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Deploy an Azure SQL Database</a:t>
            </a:r>
          </a:p>
        </p:txBody>
      </p:sp>
      <p:sp>
        <p:nvSpPr>
          <p:cNvPr id="10" name="Rectangle 9">
            <a:extLst>
              <a:ext uri="{FF2B5EF4-FFF2-40B4-BE49-F238E27FC236}">
                <a16:creationId xmlns:a16="http://schemas.microsoft.com/office/drawing/2014/main" id="{9A969605-9D90-413A-BB25-250222D239CB}"/>
              </a:ext>
            </a:extLst>
          </p:cNvPr>
          <p:cNvSpPr/>
          <p:nvPr/>
        </p:nvSpPr>
        <p:spPr bwMode="auto">
          <a:xfrm>
            <a:off x="588263" y="2141282"/>
            <a:ext cx="4851484" cy="66717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Configure Advanced Data Protection</a:t>
            </a:r>
          </a:p>
        </p:txBody>
      </p:sp>
      <p:sp>
        <p:nvSpPr>
          <p:cNvPr id="12" name="Rectangle 11">
            <a:extLst>
              <a:ext uri="{FF2B5EF4-FFF2-40B4-BE49-F238E27FC236}">
                <a16:creationId xmlns:a16="http://schemas.microsoft.com/office/drawing/2014/main" id="{84BF23C9-9057-4C20-90E9-93BC6F9AB380}"/>
              </a:ext>
            </a:extLst>
          </p:cNvPr>
          <p:cNvSpPr/>
          <p:nvPr/>
        </p:nvSpPr>
        <p:spPr bwMode="auto">
          <a:xfrm>
            <a:off x="588263" y="2922349"/>
            <a:ext cx="4851484" cy="66717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Configure Data Classification</a:t>
            </a:r>
          </a:p>
        </p:txBody>
      </p:sp>
      <p:sp>
        <p:nvSpPr>
          <p:cNvPr id="14" name="Rectangle 13">
            <a:extLst>
              <a:ext uri="{FF2B5EF4-FFF2-40B4-BE49-F238E27FC236}">
                <a16:creationId xmlns:a16="http://schemas.microsoft.com/office/drawing/2014/main" id="{C52793A5-3942-4A2E-AAE5-BDD4DE3668C4}"/>
              </a:ext>
            </a:extLst>
          </p:cNvPr>
          <p:cNvSpPr/>
          <p:nvPr/>
        </p:nvSpPr>
        <p:spPr bwMode="auto">
          <a:xfrm>
            <a:off x="588263" y="3703416"/>
            <a:ext cx="4851484" cy="66717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Configure Auditing </a:t>
            </a:r>
          </a:p>
        </p:txBody>
      </p:sp>
      <p:pic>
        <p:nvPicPr>
          <p:cNvPr id="5" name="Picture 4" descr="Screenshot of the Data Discovery &amp; Classification and Vulnerability Assessment page. ">
            <a:extLst>
              <a:ext uri="{FF2B5EF4-FFF2-40B4-BE49-F238E27FC236}">
                <a16:creationId xmlns:a16="http://schemas.microsoft.com/office/drawing/2014/main" id="{2F91A875-FF9B-4D08-9A5D-710F715F6E7B}"/>
              </a:ext>
            </a:extLst>
          </p:cNvPr>
          <p:cNvPicPr>
            <a:picLocks noChangeAspect="1"/>
          </p:cNvPicPr>
          <p:nvPr/>
        </p:nvPicPr>
        <p:blipFill>
          <a:blip r:embed="rId3"/>
          <a:stretch>
            <a:fillRect/>
          </a:stretch>
        </p:blipFill>
        <p:spPr>
          <a:xfrm>
            <a:off x="5708319" y="1596171"/>
            <a:ext cx="6204857" cy="3053376"/>
          </a:xfrm>
          <a:prstGeom prst="rect">
            <a:avLst/>
          </a:prstGeom>
        </p:spPr>
      </p:pic>
      <p:sp>
        <p:nvSpPr>
          <p:cNvPr id="8" name="Rectangle 7">
            <a:extLst>
              <a:ext uri="{FF2B5EF4-FFF2-40B4-BE49-F238E27FC236}">
                <a16:creationId xmlns:a16="http://schemas.microsoft.com/office/drawing/2014/main" id="{CBFE5A28-B6D2-402A-AC6B-482665DDA6EF}"/>
              </a:ext>
              <a:ext uri="{C183D7F6-B498-43B3-948B-1728B52AA6E4}">
                <adec:decorative xmlns:adec="http://schemas.microsoft.com/office/drawing/2017/decorative" val="1"/>
              </a:ext>
            </a:extLst>
          </p:cNvPr>
          <p:cNvSpPr/>
          <p:nvPr/>
        </p:nvSpPr>
        <p:spPr bwMode="auto">
          <a:xfrm>
            <a:off x="5570376" y="1360215"/>
            <a:ext cx="6423925" cy="4137572"/>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334340985"/>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26014-2595-4191-B3EC-DBF8F61B04E3}"/>
              </a:ext>
            </a:extLst>
          </p:cNvPr>
          <p:cNvSpPr>
            <a:spLocks noGrp="1"/>
          </p:cNvSpPr>
          <p:nvPr>
            <p:ph type="title"/>
          </p:nvPr>
        </p:nvSpPr>
        <p:spPr/>
        <p:txBody>
          <a:bodyPr/>
          <a:lstStyle/>
          <a:p>
            <a:r>
              <a:rPr lang="en-US" dirty="0"/>
              <a:t>Lab 11 – Securing Azure SQL Database</a:t>
            </a:r>
          </a:p>
        </p:txBody>
      </p:sp>
      <p:sp>
        <p:nvSpPr>
          <p:cNvPr id="4" name="Rectangle 3">
            <a:extLst>
              <a:ext uri="{FF2B5EF4-FFF2-40B4-BE49-F238E27FC236}">
                <a16:creationId xmlns:a16="http://schemas.microsoft.com/office/drawing/2014/main" id="{3C81BCAE-1F15-4CFD-AA8A-919196362454}"/>
              </a:ext>
            </a:extLst>
          </p:cNvPr>
          <p:cNvSpPr/>
          <p:nvPr/>
        </p:nvSpPr>
        <p:spPr bwMode="auto">
          <a:xfrm>
            <a:off x="2813963" y="1325639"/>
            <a:ext cx="3134554" cy="381954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Box 5">
            <a:extLst>
              <a:ext uri="{FF2B5EF4-FFF2-40B4-BE49-F238E27FC236}">
                <a16:creationId xmlns:a16="http://schemas.microsoft.com/office/drawing/2014/main" id="{7E7508CB-701B-41CF-9357-7DDEA7B472AD}"/>
              </a:ext>
            </a:extLst>
          </p:cNvPr>
          <p:cNvSpPr txBox="1"/>
          <p:nvPr/>
        </p:nvSpPr>
        <p:spPr>
          <a:xfrm>
            <a:off x="3392143" y="1767399"/>
            <a:ext cx="1297732" cy="271554"/>
          </a:xfrm>
          <a:prstGeom prst="rect">
            <a:avLst/>
          </a:prstGeom>
          <a:noFill/>
        </p:spPr>
        <p:txBody>
          <a:bodyPr wrap="square">
            <a:spAutoFit/>
          </a:bodyPr>
          <a:lstStyle/>
          <a:p>
            <a:r>
              <a:rPr lang="fr-FR" sz="1176" b="1" dirty="0"/>
              <a:t>AZ500LAB11</a:t>
            </a:r>
          </a:p>
        </p:txBody>
      </p:sp>
      <p:sp>
        <p:nvSpPr>
          <p:cNvPr id="8" name="Rectangle 7">
            <a:extLst>
              <a:ext uri="{FF2B5EF4-FFF2-40B4-BE49-F238E27FC236}">
                <a16:creationId xmlns:a16="http://schemas.microsoft.com/office/drawing/2014/main" id="{768793FF-1FCD-4970-B05C-4F14EDC6F9F4}"/>
              </a:ext>
            </a:extLst>
          </p:cNvPr>
          <p:cNvSpPr/>
          <p:nvPr/>
        </p:nvSpPr>
        <p:spPr bwMode="auto">
          <a:xfrm>
            <a:off x="3019220" y="2132430"/>
            <a:ext cx="2771980" cy="2781646"/>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cs typeface="Segoe UI" pitchFamily="34" charset="0"/>
            </a:endParaRPr>
          </a:p>
        </p:txBody>
      </p:sp>
      <p:pic>
        <p:nvPicPr>
          <p:cNvPr id="10" name="Graphic 9">
            <a:extLst>
              <a:ext uri="{FF2B5EF4-FFF2-40B4-BE49-F238E27FC236}">
                <a16:creationId xmlns:a16="http://schemas.microsoft.com/office/drawing/2014/main" id="{A5E06C5A-FD05-4E53-BF26-343E3C4BC2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93718" y="1773979"/>
            <a:ext cx="298425" cy="298425"/>
          </a:xfrm>
          <a:prstGeom prst="rect">
            <a:avLst/>
          </a:prstGeom>
        </p:spPr>
      </p:pic>
      <p:sp>
        <p:nvSpPr>
          <p:cNvPr id="12" name="TextBox 11">
            <a:extLst>
              <a:ext uri="{FF2B5EF4-FFF2-40B4-BE49-F238E27FC236}">
                <a16:creationId xmlns:a16="http://schemas.microsoft.com/office/drawing/2014/main" id="{37EA62AE-D69D-4DD5-9D1D-0764389F2C87}"/>
              </a:ext>
            </a:extLst>
          </p:cNvPr>
          <p:cNvSpPr txBox="1"/>
          <p:nvPr/>
        </p:nvSpPr>
        <p:spPr>
          <a:xfrm>
            <a:off x="2800881" y="1314062"/>
            <a:ext cx="1407326" cy="273280"/>
          </a:xfrm>
          <a:prstGeom prst="rect">
            <a:avLst/>
          </a:prstGeom>
          <a:noFill/>
        </p:spPr>
        <p:txBody>
          <a:bodyPr wrap="square">
            <a:spAutoFit/>
          </a:bodyPr>
          <a:lstStyle/>
          <a:p>
            <a:r>
              <a:rPr lang="fr-FR" sz="1176" b="1" dirty="0">
                <a:solidFill>
                  <a:srgbClr val="0070C0"/>
                </a:solidFill>
              </a:rPr>
              <a:t>Exercise1, Task1</a:t>
            </a:r>
          </a:p>
        </p:txBody>
      </p:sp>
      <p:sp>
        <p:nvSpPr>
          <p:cNvPr id="14" name="Rectangle 13">
            <a:extLst>
              <a:ext uri="{FF2B5EF4-FFF2-40B4-BE49-F238E27FC236}">
                <a16:creationId xmlns:a16="http://schemas.microsoft.com/office/drawing/2014/main" id="{FBFDCC8E-C970-445A-8AD4-73DBE3C44A75}"/>
              </a:ext>
            </a:extLst>
          </p:cNvPr>
          <p:cNvSpPr/>
          <p:nvPr/>
        </p:nvSpPr>
        <p:spPr bwMode="auto">
          <a:xfrm>
            <a:off x="6687834" y="3713718"/>
            <a:ext cx="2260702" cy="131471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extBox 15">
            <a:extLst>
              <a:ext uri="{FF2B5EF4-FFF2-40B4-BE49-F238E27FC236}">
                <a16:creationId xmlns:a16="http://schemas.microsoft.com/office/drawing/2014/main" id="{C73A8714-68CC-4994-A40E-622220D57227}"/>
              </a:ext>
            </a:extLst>
          </p:cNvPr>
          <p:cNvSpPr txBox="1"/>
          <p:nvPr/>
        </p:nvSpPr>
        <p:spPr>
          <a:xfrm>
            <a:off x="6620109" y="3713718"/>
            <a:ext cx="2328427" cy="273280"/>
          </a:xfrm>
          <a:prstGeom prst="rect">
            <a:avLst/>
          </a:prstGeom>
          <a:noFill/>
        </p:spPr>
        <p:txBody>
          <a:bodyPr wrap="square">
            <a:spAutoFit/>
          </a:bodyPr>
          <a:lstStyle/>
          <a:p>
            <a:r>
              <a:rPr lang="fr-FR" sz="1176" b="1" dirty="0">
                <a:solidFill>
                  <a:srgbClr val="0070C0"/>
                </a:solidFill>
              </a:rPr>
              <a:t>Exercise2, Task2</a:t>
            </a:r>
          </a:p>
        </p:txBody>
      </p:sp>
      <p:pic>
        <p:nvPicPr>
          <p:cNvPr id="18" name="Graphic 17">
            <a:extLst>
              <a:ext uri="{FF2B5EF4-FFF2-40B4-BE49-F238E27FC236}">
                <a16:creationId xmlns:a16="http://schemas.microsoft.com/office/drawing/2014/main" id="{2AE5C464-9FD2-4358-9642-AEDFEA0344F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08207" y="3894754"/>
            <a:ext cx="362300" cy="362300"/>
          </a:xfrm>
          <a:prstGeom prst="rect">
            <a:avLst/>
          </a:prstGeom>
        </p:spPr>
      </p:pic>
      <p:sp>
        <p:nvSpPr>
          <p:cNvPr id="20" name="TextBox 19">
            <a:extLst>
              <a:ext uri="{FF2B5EF4-FFF2-40B4-BE49-F238E27FC236}">
                <a16:creationId xmlns:a16="http://schemas.microsoft.com/office/drawing/2014/main" id="{D7947AF2-9D0B-4C0F-9222-31C9F74D75BC}"/>
              </a:ext>
            </a:extLst>
          </p:cNvPr>
          <p:cNvSpPr txBox="1"/>
          <p:nvPr/>
        </p:nvSpPr>
        <p:spPr>
          <a:xfrm>
            <a:off x="3848129" y="2845725"/>
            <a:ext cx="1183726" cy="273280"/>
          </a:xfrm>
          <a:prstGeom prst="rect">
            <a:avLst/>
          </a:prstGeom>
          <a:noFill/>
        </p:spPr>
        <p:txBody>
          <a:bodyPr wrap="square">
            <a:spAutoFit/>
          </a:bodyPr>
          <a:lstStyle/>
          <a:p>
            <a:r>
              <a:rPr lang="fr-FR" sz="1176" b="1" dirty="0"/>
              <a:t>AZ500LabDb</a:t>
            </a:r>
          </a:p>
        </p:txBody>
      </p:sp>
      <p:pic>
        <p:nvPicPr>
          <p:cNvPr id="22" name="Graphic 21">
            <a:extLst>
              <a:ext uri="{FF2B5EF4-FFF2-40B4-BE49-F238E27FC236}">
                <a16:creationId xmlns:a16="http://schemas.microsoft.com/office/drawing/2014/main" id="{F55A326C-1B4E-48BE-A6CC-CC471CDD345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79920" y="2471848"/>
            <a:ext cx="362300" cy="362300"/>
          </a:xfrm>
          <a:prstGeom prst="rect">
            <a:avLst/>
          </a:prstGeom>
        </p:spPr>
      </p:pic>
      <p:sp>
        <p:nvSpPr>
          <p:cNvPr id="24" name="TextBox 23">
            <a:extLst>
              <a:ext uri="{FF2B5EF4-FFF2-40B4-BE49-F238E27FC236}">
                <a16:creationId xmlns:a16="http://schemas.microsoft.com/office/drawing/2014/main" id="{408614BA-9ADB-44AD-A265-77D455949705}"/>
              </a:ext>
            </a:extLst>
          </p:cNvPr>
          <p:cNvSpPr txBox="1"/>
          <p:nvPr/>
        </p:nvSpPr>
        <p:spPr>
          <a:xfrm>
            <a:off x="3858083" y="4246606"/>
            <a:ext cx="1269551" cy="276999"/>
          </a:xfrm>
          <a:prstGeom prst="rect">
            <a:avLst/>
          </a:prstGeom>
          <a:noFill/>
        </p:spPr>
        <p:txBody>
          <a:bodyPr wrap="square">
            <a:spAutoFit/>
          </a:bodyPr>
          <a:lstStyle/>
          <a:p>
            <a:r>
              <a:rPr lang="en-US" sz="1176" b="1" dirty="0"/>
              <a:t>az500l11xxxx</a:t>
            </a:r>
          </a:p>
        </p:txBody>
      </p:sp>
      <p:pic>
        <p:nvPicPr>
          <p:cNvPr id="26" name="Picture 25">
            <a:extLst>
              <a:ext uri="{FF2B5EF4-FFF2-40B4-BE49-F238E27FC236}">
                <a16:creationId xmlns:a16="http://schemas.microsoft.com/office/drawing/2014/main" id="{6129CD55-78FA-4AF3-AC1C-4DA47641A98C}"/>
              </a:ext>
            </a:extLst>
          </p:cNvPr>
          <p:cNvPicPr>
            <a:picLocks noChangeAspect="1"/>
          </p:cNvPicPr>
          <p:nvPr/>
        </p:nvPicPr>
        <p:blipFill>
          <a:blip r:embed="rId8"/>
          <a:stretch>
            <a:fillRect/>
          </a:stretch>
        </p:blipFill>
        <p:spPr>
          <a:xfrm>
            <a:off x="7664414" y="4180561"/>
            <a:ext cx="338930" cy="368402"/>
          </a:xfrm>
          <a:prstGeom prst="rect">
            <a:avLst/>
          </a:prstGeom>
        </p:spPr>
      </p:pic>
      <p:sp>
        <p:nvSpPr>
          <p:cNvPr id="27" name="TextBox 26">
            <a:extLst>
              <a:ext uri="{FF2B5EF4-FFF2-40B4-BE49-F238E27FC236}">
                <a16:creationId xmlns:a16="http://schemas.microsoft.com/office/drawing/2014/main" id="{C3C26448-CB13-416C-9FCB-B9806F469E83}"/>
              </a:ext>
            </a:extLst>
          </p:cNvPr>
          <p:cNvSpPr txBox="1"/>
          <p:nvPr/>
        </p:nvSpPr>
        <p:spPr>
          <a:xfrm>
            <a:off x="6923521" y="4571300"/>
            <a:ext cx="2123768" cy="454227"/>
          </a:xfrm>
          <a:prstGeom prst="rect">
            <a:avLst/>
          </a:prstGeom>
          <a:noFill/>
        </p:spPr>
        <p:txBody>
          <a:bodyPr wrap="square">
            <a:spAutoFit/>
          </a:bodyPr>
          <a:lstStyle/>
          <a:p>
            <a:r>
              <a:rPr lang="en-US" sz="1176" b="1" dirty="0"/>
              <a:t>Microsoft Defender for Cloud for SQL </a:t>
            </a:r>
          </a:p>
        </p:txBody>
      </p:sp>
      <p:sp>
        <p:nvSpPr>
          <p:cNvPr id="28" name="Rectangle 27">
            <a:extLst>
              <a:ext uri="{FF2B5EF4-FFF2-40B4-BE49-F238E27FC236}">
                <a16:creationId xmlns:a16="http://schemas.microsoft.com/office/drawing/2014/main" id="{A5C559A5-F470-4E14-8ABA-FF6FC092E019}"/>
              </a:ext>
            </a:extLst>
          </p:cNvPr>
          <p:cNvSpPr/>
          <p:nvPr/>
        </p:nvSpPr>
        <p:spPr bwMode="auto">
          <a:xfrm>
            <a:off x="6687834" y="2005356"/>
            <a:ext cx="2260702" cy="132070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29" name="TextBox 28">
            <a:extLst>
              <a:ext uri="{FF2B5EF4-FFF2-40B4-BE49-F238E27FC236}">
                <a16:creationId xmlns:a16="http://schemas.microsoft.com/office/drawing/2014/main" id="{6A3A5683-2E0E-446E-A5C5-1C898AF1E230}"/>
              </a:ext>
            </a:extLst>
          </p:cNvPr>
          <p:cNvSpPr txBox="1"/>
          <p:nvPr/>
        </p:nvSpPr>
        <p:spPr>
          <a:xfrm>
            <a:off x="6620109" y="2005356"/>
            <a:ext cx="2328427" cy="273280"/>
          </a:xfrm>
          <a:prstGeom prst="rect">
            <a:avLst/>
          </a:prstGeom>
          <a:noFill/>
        </p:spPr>
        <p:txBody>
          <a:bodyPr wrap="square">
            <a:spAutoFit/>
          </a:bodyPr>
          <a:lstStyle/>
          <a:p>
            <a:r>
              <a:rPr lang="fr-FR" sz="1176" b="1" dirty="0">
                <a:solidFill>
                  <a:srgbClr val="0070C0"/>
                </a:solidFill>
              </a:rPr>
              <a:t>Exercise2, Task3</a:t>
            </a:r>
          </a:p>
        </p:txBody>
      </p:sp>
      <p:sp>
        <p:nvSpPr>
          <p:cNvPr id="31" name="TextBox 30">
            <a:extLst>
              <a:ext uri="{FF2B5EF4-FFF2-40B4-BE49-F238E27FC236}">
                <a16:creationId xmlns:a16="http://schemas.microsoft.com/office/drawing/2014/main" id="{6BB6F0A5-1ED5-4CA0-A6A2-2C2140CCC7E5}"/>
              </a:ext>
            </a:extLst>
          </p:cNvPr>
          <p:cNvSpPr txBox="1"/>
          <p:nvPr/>
        </p:nvSpPr>
        <p:spPr>
          <a:xfrm>
            <a:off x="6620109" y="2863718"/>
            <a:ext cx="2595337" cy="273280"/>
          </a:xfrm>
          <a:prstGeom prst="rect">
            <a:avLst/>
          </a:prstGeom>
          <a:noFill/>
        </p:spPr>
        <p:txBody>
          <a:bodyPr wrap="square">
            <a:spAutoFit/>
          </a:bodyPr>
          <a:lstStyle/>
          <a:p>
            <a:r>
              <a:rPr lang="en-US" sz="1176" b="1" dirty="0"/>
              <a:t>Data Discovery &amp; Classification</a:t>
            </a:r>
          </a:p>
        </p:txBody>
      </p:sp>
      <p:pic>
        <p:nvPicPr>
          <p:cNvPr id="33" name="Picture 32">
            <a:extLst>
              <a:ext uri="{FF2B5EF4-FFF2-40B4-BE49-F238E27FC236}">
                <a16:creationId xmlns:a16="http://schemas.microsoft.com/office/drawing/2014/main" id="{F410AA0D-46DF-4DC9-A2ED-41A8DA430B31}"/>
              </a:ext>
            </a:extLst>
          </p:cNvPr>
          <p:cNvPicPr>
            <a:picLocks noChangeAspect="1"/>
          </p:cNvPicPr>
          <p:nvPr/>
        </p:nvPicPr>
        <p:blipFill>
          <a:blip r:embed="rId9"/>
          <a:stretch>
            <a:fillRect/>
          </a:stretch>
        </p:blipFill>
        <p:spPr>
          <a:xfrm>
            <a:off x="7610125" y="2433299"/>
            <a:ext cx="447148" cy="430888"/>
          </a:xfrm>
          <a:prstGeom prst="rect">
            <a:avLst/>
          </a:prstGeom>
        </p:spPr>
      </p:pic>
      <p:cxnSp>
        <p:nvCxnSpPr>
          <p:cNvPr id="35" name="Straight Arrow Connector 34">
            <a:extLst>
              <a:ext uri="{FF2B5EF4-FFF2-40B4-BE49-F238E27FC236}">
                <a16:creationId xmlns:a16="http://schemas.microsoft.com/office/drawing/2014/main" id="{AF4ED569-9AE3-4CF3-AF18-9E1381EB602B}"/>
              </a:ext>
            </a:extLst>
          </p:cNvPr>
          <p:cNvCxnSpPr>
            <a:cxnSpLocks/>
          </p:cNvCxnSpPr>
          <p:nvPr/>
        </p:nvCxnSpPr>
        <p:spPr>
          <a:xfrm>
            <a:off x="4590731" y="4139619"/>
            <a:ext cx="3019394" cy="136343"/>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BDDB7764-7D95-41F5-912D-705638F30E67}"/>
              </a:ext>
            </a:extLst>
          </p:cNvPr>
          <p:cNvSpPr/>
          <p:nvPr/>
        </p:nvSpPr>
        <p:spPr bwMode="auto">
          <a:xfrm>
            <a:off x="6687834" y="5124555"/>
            <a:ext cx="2260702" cy="135080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TextBox 39">
            <a:extLst>
              <a:ext uri="{FF2B5EF4-FFF2-40B4-BE49-F238E27FC236}">
                <a16:creationId xmlns:a16="http://schemas.microsoft.com/office/drawing/2014/main" id="{B95CA0BA-BBB7-45B4-86EC-F84DFFD5C961}"/>
              </a:ext>
            </a:extLst>
          </p:cNvPr>
          <p:cNvSpPr txBox="1"/>
          <p:nvPr/>
        </p:nvSpPr>
        <p:spPr>
          <a:xfrm>
            <a:off x="6620109" y="5124555"/>
            <a:ext cx="2328427" cy="273280"/>
          </a:xfrm>
          <a:prstGeom prst="rect">
            <a:avLst/>
          </a:prstGeom>
          <a:noFill/>
        </p:spPr>
        <p:txBody>
          <a:bodyPr wrap="square">
            <a:spAutoFit/>
          </a:bodyPr>
          <a:lstStyle/>
          <a:p>
            <a:r>
              <a:rPr lang="fr-FR" sz="1176" b="1" dirty="0">
                <a:solidFill>
                  <a:srgbClr val="0070C0"/>
                </a:solidFill>
              </a:rPr>
              <a:t>Exercise2, Task4</a:t>
            </a:r>
          </a:p>
        </p:txBody>
      </p:sp>
      <p:sp>
        <p:nvSpPr>
          <p:cNvPr id="41" name="TextBox 40">
            <a:extLst>
              <a:ext uri="{FF2B5EF4-FFF2-40B4-BE49-F238E27FC236}">
                <a16:creationId xmlns:a16="http://schemas.microsoft.com/office/drawing/2014/main" id="{E2DEE49D-ECEA-47C4-B8F7-E290CBEDA78D}"/>
              </a:ext>
            </a:extLst>
          </p:cNvPr>
          <p:cNvSpPr txBox="1"/>
          <p:nvPr/>
        </p:nvSpPr>
        <p:spPr>
          <a:xfrm>
            <a:off x="7314900" y="6073220"/>
            <a:ext cx="827227" cy="273280"/>
          </a:xfrm>
          <a:prstGeom prst="rect">
            <a:avLst/>
          </a:prstGeom>
          <a:noFill/>
        </p:spPr>
        <p:txBody>
          <a:bodyPr wrap="square">
            <a:spAutoFit/>
          </a:bodyPr>
          <a:lstStyle/>
          <a:p>
            <a:r>
              <a:rPr lang="en-US" sz="1176" b="1" dirty="0"/>
              <a:t>Auditing</a:t>
            </a:r>
          </a:p>
        </p:txBody>
      </p:sp>
      <p:cxnSp>
        <p:nvCxnSpPr>
          <p:cNvPr id="45" name="Straight Arrow Connector 44">
            <a:extLst>
              <a:ext uri="{FF2B5EF4-FFF2-40B4-BE49-F238E27FC236}">
                <a16:creationId xmlns:a16="http://schemas.microsoft.com/office/drawing/2014/main" id="{1BE5D5B3-533F-470B-B390-B3BCE18DA8FA}"/>
              </a:ext>
            </a:extLst>
          </p:cNvPr>
          <p:cNvCxnSpPr>
            <a:cxnSpLocks/>
          </p:cNvCxnSpPr>
          <p:nvPr/>
        </p:nvCxnSpPr>
        <p:spPr>
          <a:xfrm>
            <a:off x="4539688" y="2671763"/>
            <a:ext cx="3049414"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pic>
        <p:nvPicPr>
          <p:cNvPr id="47" name="Picture 46">
            <a:extLst>
              <a:ext uri="{FF2B5EF4-FFF2-40B4-BE49-F238E27FC236}">
                <a16:creationId xmlns:a16="http://schemas.microsoft.com/office/drawing/2014/main" id="{B91A32C2-DE30-4D3D-8F47-A53A3F204809}"/>
              </a:ext>
            </a:extLst>
          </p:cNvPr>
          <p:cNvPicPr>
            <a:picLocks noChangeAspect="1"/>
          </p:cNvPicPr>
          <p:nvPr/>
        </p:nvPicPr>
        <p:blipFill>
          <a:blip r:embed="rId10"/>
          <a:stretch>
            <a:fillRect/>
          </a:stretch>
        </p:blipFill>
        <p:spPr>
          <a:xfrm>
            <a:off x="7480864" y="5574351"/>
            <a:ext cx="495300" cy="476250"/>
          </a:xfrm>
          <a:prstGeom prst="rect">
            <a:avLst/>
          </a:prstGeom>
        </p:spPr>
      </p:pic>
      <p:cxnSp>
        <p:nvCxnSpPr>
          <p:cNvPr id="38" name="Straight Arrow Connector 37">
            <a:extLst>
              <a:ext uri="{FF2B5EF4-FFF2-40B4-BE49-F238E27FC236}">
                <a16:creationId xmlns:a16="http://schemas.microsoft.com/office/drawing/2014/main" id="{399F0154-E345-4B0D-AFAA-1D672DB5216F}"/>
              </a:ext>
            </a:extLst>
          </p:cNvPr>
          <p:cNvCxnSpPr>
            <a:cxnSpLocks/>
          </p:cNvCxnSpPr>
          <p:nvPr/>
        </p:nvCxnSpPr>
        <p:spPr>
          <a:xfrm>
            <a:off x="4590731" y="4147698"/>
            <a:ext cx="3019394" cy="1710785"/>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5147204"/>
      </p:ext>
    </p:extLst>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FD83D-B310-445F-93AA-C25230630F7F}"/>
              </a:ext>
            </a:extLst>
          </p:cNvPr>
          <p:cNvSpPr>
            <a:spLocks noGrp="1"/>
          </p:cNvSpPr>
          <p:nvPr>
            <p:ph type="title"/>
          </p:nvPr>
        </p:nvSpPr>
        <p:spPr/>
        <p:txBody>
          <a:bodyPr/>
          <a:lstStyle/>
          <a:p>
            <a:r>
              <a:rPr lang="en-US" dirty="0">
                <a:cs typeface="Segoe UI"/>
              </a:rPr>
              <a:t>Lab 12 – Service Endpoints and Securing Storage</a:t>
            </a:r>
            <a:endParaRPr lang="en-US" dirty="0"/>
          </a:p>
        </p:txBody>
      </p:sp>
      <p:sp>
        <p:nvSpPr>
          <p:cNvPr id="6" name="Rectangle 5">
            <a:extLst>
              <a:ext uri="{FF2B5EF4-FFF2-40B4-BE49-F238E27FC236}">
                <a16:creationId xmlns:a16="http://schemas.microsoft.com/office/drawing/2014/main" id="{FE3AA32B-91CB-43A8-9409-E35CD7A09B06}"/>
              </a:ext>
            </a:extLst>
          </p:cNvPr>
          <p:cNvSpPr/>
          <p:nvPr/>
        </p:nvSpPr>
        <p:spPr bwMode="auto">
          <a:xfrm>
            <a:off x="630621" y="1260154"/>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Create a virtual network with a Public and Private subnet</a:t>
            </a:r>
          </a:p>
        </p:txBody>
      </p:sp>
      <p:sp>
        <p:nvSpPr>
          <p:cNvPr id="7" name="Rectangle 6">
            <a:extLst>
              <a:ext uri="{FF2B5EF4-FFF2-40B4-BE49-F238E27FC236}">
                <a16:creationId xmlns:a16="http://schemas.microsoft.com/office/drawing/2014/main" id="{E8EA57EA-EF32-46ED-9EF4-3813EB0636E7}"/>
              </a:ext>
            </a:extLst>
          </p:cNvPr>
          <p:cNvSpPr/>
          <p:nvPr/>
        </p:nvSpPr>
        <p:spPr bwMode="auto">
          <a:xfrm>
            <a:off x="630621" y="2104854"/>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Create a storage endpoint for the Private subnet</a:t>
            </a:r>
          </a:p>
        </p:txBody>
      </p:sp>
      <p:sp>
        <p:nvSpPr>
          <p:cNvPr id="8" name="Rectangle 7">
            <a:extLst>
              <a:ext uri="{FF2B5EF4-FFF2-40B4-BE49-F238E27FC236}">
                <a16:creationId xmlns:a16="http://schemas.microsoft.com/office/drawing/2014/main" id="{6763E6E1-8FA5-417C-9A10-D711487F7510}"/>
              </a:ext>
            </a:extLst>
          </p:cNvPr>
          <p:cNvSpPr/>
          <p:nvPr/>
        </p:nvSpPr>
        <p:spPr bwMode="auto">
          <a:xfrm>
            <a:off x="630620" y="2949554"/>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Create a storage account with a file share</a:t>
            </a:r>
          </a:p>
        </p:txBody>
      </p:sp>
      <p:sp>
        <p:nvSpPr>
          <p:cNvPr id="9" name="Rectangle 8">
            <a:extLst>
              <a:ext uri="{FF2B5EF4-FFF2-40B4-BE49-F238E27FC236}">
                <a16:creationId xmlns:a16="http://schemas.microsoft.com/office/drawing/2014/main" id="{12852AE9-B0A9-4DCE-910A-A685C0E236B1}"/>
              </a:ext>
            </a:extLst>
          </p:cNvPr>
          <p:cNvSpPr/>
          <p:nvPr/>
        </p:nvSpPr>
        <p:spPr bwMode="auto">
          <a:xfrm>
            <a:off x="630620" y="3794254"/>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Configure a NSG with rules to allow access to storage and internet</a:t>
            </a:r>
          </a:p>
        </p:txBody>
      </p:sp>
      <p:sp>
        <p:nvSpPr>
          <p:cNvPr id="10" name="Rectangle 9">
            <a:extLst>
              <a:ext uri="{FF2B5EF4-FFF2-40B4-BE49-F238E27FC236}">
                <a16:creationId xmlns:a16="http://schemas.microsoft.com/office/drawing/2014/main" id="{EBB29810-8652-450B-9324-79849E3AC006}"/>
              </a:ext>
            </a:extLst>
          </p:cNvPr>
          <p:cNvSpPr/>
          <p:nvPr/>
        </p:nvSpPr>
        <p:spPr bwMode="auto">
          <a:xfrm>
            <a:off x="630620" y="4638954"/>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Confirm storage access from the private subnet</a:t>
            </a:r>
          </a:p>
        </p:txBody>
      </p:sp>
      <p:sp>
        <p:nvSpPr>
          <p:cNvPr id="11" name="Rectangle 10">
            <a:extLst>
              <a:ext uri="{FF2B5EF4-FFF2-40B4-BE49-F238E27FC236}">
                <a16:creationId xmlns:a16="http://schemas.microsoft.com/office/drawing/2014/main" id="{9F6C9374-F9A1-4D1B-AE26-9D603262DC2F}"/>
              </a:ext>
            </a:extLst>
          </p:cNvPr>
          <p:cNvSpPr/>
          <p:nvPr/>
        </p:nvSpPr>
        <p:spPr bwMode="auto">
          <a:xfrm>
            <a:off x="630619" y="5468443"/>
            <a:ext cx="5157079" cy="696208"/>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932742"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effectLst/>
                <a:uLnTx/>
                <a:uFillTx/>
                <a:latin typeface="Segoe UI" panose="020B0502040204020203" pitchFamily="34" charset="0"/>
                <a:ea typeface="+mn-ea"/>
                <a:cs typeface="Segoe UI" panose="020B0502040204020203" pitchFamily="34" charset="0"/>
              </a:rPr>
              <a:t>Confirm storage access is denied from the public subnet</a:t>
            </a:r>
          </a:p>
        </p:txBody>
      </p:sp>
      <p:grpSp>
        <p:nvGrpSpPr>
          <p:cNvPr id="43" name="Group 42" descr="A subnet uses a storage endpoint to access an Azure storage account with files.">
            <a:extLst>
              <a:ext uri="{FF2B5EF4-FFF2-40B4-BE49-F238E27FC236}">
                <a16:creationId xmlns:a16="http://schemas.microsoft.com/office/drawing/2014/main" id="{0A9515FC-1E7C-473C-B3BF-FE1F4E87192C}"/>
              </a:ext>
            </a:extLst>
          </p:cNvPr>
          <p:cNvGrpSpPr/>
          <p:nvPr/>
        </p:nvGrpSpPr>
        <p:grpSpPr>
          <a:xfrm>
            <a:off x="6673373" y="1379214"/>
            <a:ext cx="4743553" cy="4533095"/>
            <a:chOff x="6791588" y="1216675"/>
            <a:chExt cx="5257640" cy="4992818"/>
          </a:xfrm>
        </p:grpSpPr>
        <p:pic>
          <p:nvPicPr>
            <p:cNvPr id="24" name="Picture 23">
              <a:extLst>
                <a:ext uri="{FF2B5EF4-FFF2-40B4-BE49-F238E27FC236}">
                  <a16:creationId xmlns:a16="http://schemas.microsoft.com/office/drawing/2014/main" id="{B48D6AE1-75AF-4A46-81AB-26BC287B36B3}"/>
                </a:ext>
              </a:extLst>
            </p:cNvPr>
            <p:cNvPicPr>
              <a:picLocks noChangeAspect="1"/>
            </p:cNvPicPr>
            <p:nvPr/>
          </p:nvPicPr>
          <p:blipFill>
            <a:blip r:embed="rId3"/>
            <a:stretch>
              <a:fillRect/>
            </a:stretch>
          </p:blipFill>
          <p:spPr>
            <a:xfrm>
              <a:off x="7260597" y="4687613"/>
              <a:ext cx="1458377" cy="1054074"/>
            </a:xfrm>
            <a:prstGeom prst="rect">
              <a:avLst/>
            </a:prstGeom>
          </p:spPr>
        </p:pic>
        <p:pic>
          <p:nvPicPr>
            <p:cNvPr id="25" name="Picture 24">
              <a:extLst>
                <a:ext uri="{FF2B5EF4-FFF2-40B4-BE49-F238E27FC236}">
                  <a16:creationId xmlns:a16="http://schemas.microsoft.com/office/drawing/2014/main" id="{51559FD7-1643-427F-9FF2-72905CD22C47}"/>
                </a:ext>
              </a:extLst>
            </p:cNvPr>
            <p:cNvPicPr>
              <a:picLocks noChangeAspect="1"/>
            </p:cNvPicPr>
            <p:nvPr/>
          </p:nvPicPr>
          <p:blipFill>
            <a:blip r:embed="rId3"/>
            <a:stretch>
              <a:fillRect/>
            </a:stretch>
          </p:blipFill>
          <p:spPr>
            <a:xfrm>
              <a:off x="9656482" y="4726475"/>
              <a:ext cx="1458377" cy="1054074"/>
            </a:xfrm>
            <a:prstGeom prst="rect">
              <a:avLst/>
            </a:prstGeom>
          </p:spPr>
        </p:pic>
        <p:sp>
          <p:nvSpPr>
            <p:cNvPr id="26" name="Rectangle 25">
              <a:extLst>
                <a:ext uri="{FF2B5EF4-FFF2-40B4-BE49-F238E27FC236}">
                  <a16:creationId xmlns:a16="http://schemas.microsoft.com/office/drawing/2014/main" id="{3AA0BF5B-BAB1-4B50-B65E-2F47C617BD61}"/>
                </a:ext>
              </a:extLst>
            </p:cNvPr>
            <p:cNvSpPr/>
            <p:nvPr/>
          </p:nvSpPr>
          <p:spPr bwMode="auto">
            <a:xfrm>
              <a:off x="6886936" y="4433104"/>
              <a:ext cx="2205701" cy="1620455"/>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TextBox 26">
              <a:extLst>
                <a:ext uri="{FF2B5EF4-FFF2-40B4-BE49-F238E27FC236}">
                  <a16:creationId xmlns:a16="http://schemas.microsoft.com/office/drawing/2014/main" id="{DBF97EA6-1A4B-44EC-86E7-92AF4B6CBC8C}"/>
                </a:ext>
              </a:extLst>
            </p:cNvPr>
            <p:cNvSpPr txBox="1"/>
            <p:nvPr/>
          </p:nvSpPr>
          <p:spPr>
            <a:xfrm>
              <a:off x="7454904" y="5845546"/>
              <a:ext cx="950569" cy="363947"/>
            </a:xfrm>
            <a:prstGeom prst="rect">
              <a:avLst/>
            </a:prstGeom>
            <a:solidFill>
              <a:schemeClr val="bg1"/>
            </a:solidFill>
          </p:spPr>
          <p:txBody>
            <a:bodyPr wrap="square">
              <a:spAutoFit/>
            </a:bodyPr>
            <a:lstStyle/>
            <a:p>
              <a:pPr algn="ctr"/>
              <a:r>
                <a:rPr lang="en-US" dirty="0"/>
                <a:t>Public</a:t>
              </a:r>
            </a:p>
          </p:txBody>
        </p:sp>
        <p:sp>
          <p:nvSpPr>
            <p:cNvPr id="28" name="Rectangle 27">
              <a:extLst>
                <a:ext uri="{FF2B5EF4-FFF2-40B4-BE49-F238E27FC236}">
                  <a16:creationId xmlns:a16="http://schemas.microsoft.com/office/drawing/2014/main" id="{42C678A5-F3F1-4BAE-90F9-0B16D85506A4}"/>
                </a:ext>
              </a:extLst>
            </p:cNvPr>
            <p:cNvSpPr/>
            <p:nvPr/>
          </p:nvSpPr>
          <p:spPr bwMode="auto">
            <a:xfrm>
              <a:off x="9236598" y="4433104"/>
              <a:ext cx="2083442" cy="1620455"/>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9" name="TextBox 28">
              <a:extLst>
                <a:ext uri="{FF2B5EF4-FFF2-40B4-BE49-F238E27FC236}">
                  <a16:creationId xmlns:a16="http://schemas.microsoft.com/office/drawing/2014/main" id="{D99B4E67-1969-4DE4-94B5-D08A8E9BCEBD}"/>
                </a:ext>
              </a:extLst>
            </p:cNvPr>
            <p:cNvSpPr txBox="1"/>
            <p:nvPr/>
          </p:nvSpPr>
          <p:spPr>
            <a:xfrm>
              <a:off x="9864810" y="5807121"/>
              <a:ext cx="950569" cy="363947"/>
            </a:xfrm>
            <a:prstGeom prst="rect">
              <a:avLst/>
            </a:prstGeom>
            <a:solidFill>
              <a:schemeClr val="bg1"/>
            </a:solidFill>
          </p:spPr>
          <p:txBody>
            <a:bodyPr wrap="square">
              <a:spAutoFit/>
            </a:bodyPr>
            <a:lstStyle/>
            <a:p>
              <a:pPr algn="ctr"/>
              <a:r>
                <a:rPr lang="en-US" dirty="0"/>
                <a:t>Private</a:t>
              </a:r>
            </a:p>
          </p:txBody>
        </p:sp>
        <p:sp>
          <p:nvSpPr>
            <p:cNvPr id="30" name="Rectangle 29">
              <a:extLst>
                <a:ext uri="{FF2B5EF4-FFF2-40B4-BE49-F238E27FC236}">
                  <a16:creationId xmlns:a16="http://schemas.microsoft.com/office/drawing/2014/main" id="{C4640F1F-6DA7-4B30-8183-B39B68CA9C55}"/>
                </a:ext>
              </a:extLst>
            </p:cNvPr>
            <p:cNvSpPr/>
            <p:nvPr/>
          </p:nvSpPr>
          <p:spPr bwMode="auto">
            <a:xfrm>
              <a:off x="6791588" y="3933074"/>
              <a:ext cx="4725189" cy="2270567"/>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31" name="Picture 30">
              <a:extLst>
                <a:ext uri="{FF2B5EF4-FFF2-40B4-BE49-F238E27FC236}">
                  <a16:creationId xmlns:a16="http://schemas.microsoft.com/office/drawing/2014/main" id="{63DB79D3-3EB1-41AC-8093-541EF18AA068}"/>
                </a:ext>
              </a:extLst>
            </p:cNvPr>
            <p:cNvPicPr>
              <a:picLocks noChangeAspect="1"/>
            </p:cNvPicPr>
            <p:nvPr/>
          </p:nvPicPr>
          <p:blipFill>
            <a:blip r:embed="rId4"/>
            <a:stretch>
              <a:fillRect/>
            </a:stretch>
          </p:blipFill>
          <p:spPr>
            <a:xfrm>
              <a:off x="6875361" y="3611660"/>
              <a:ext cx="761905" cy="571429"/>
            </a:xfrm>
            <a:prstGeom prst="rect">
              <a:avLst/>
            </a:prstGeom>
            <a:solidFill>
              <a:schemeClr val="bg1"/>
            </a:solidFill>
          </p:spPr>
        </p:pic>
        <p:pic>
          <p:nvPicPr>
            <p:cNvPr id="32" name="Picture 31">
              <a:extLst>
                <a:ext uri="{FF2B5EF4-FFF2-40B4-BE49-F238E27FC236}">
                  <a16:creationId xmlns:a16="http://schemas.microsoft.com/office/drawing/2014/main" id="{2410DA31-F749-4391-BA55-8784D85EB9FF}"/>
                </a:ext>
              </a:extLst>
            </p:cNvPr>
            <p:cNvPicPr>
              <a:picLocks noChangeAspect="1"/>
            </p:cNvPicPr>
            <p:nvPr/>
          </p:nvPicPr>
          <p:blipFill>
            <a:blip r:embed="rId5"/>
            <a:stretch>
              <a:fillRect/>
            </a:stretch>
          </p:blipFill>
          <p:spPr>
            <a:xfrm>
              <a:off x="8300494" y="1717268"/>
              <a:ext cx="872119" cy="726765"/>
            </a:xfrm>
            <a:prstGeom prst="rect">
              <a:avLst/>
            </a:prstGeom>
          </p:spPr>
        </p:pic>
        <p:sp>
          <p:nvSpPr>
            <p:cNvPr id="33" name="Rectangle 32">
              <a:extLst>
                <a:ext uri="{FF2B5EF4-FFF2-40B4-BE49-F238E27FC236}">
                  <a16:creationId xmlns:a16="http://schemas.microsoft.com/office/drawing/2014/main" id="{002224DC-44F3-4505-A178-B4F06917E777}"/>
                </a:ext>
              </a:extLst>
            </p:cNvPr>
            <p:cNvSpPr/>
            <p:nvPr/>
          </p:nvSpPr>
          <p:spPr bwMode="auto">
            <a:xfrm>
              <a:off x="8066507" y="1432632"/>
              <a:ext cx="2052259" cy="1498698"/>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a:extLst>
                <a:ext uri="{FF2B5EF4-FFF2-40B4-BE49-F238E27FC236}">
                  <a16:creationId xmlns:a16="http://schemas.microsoft.com/office/drawing/2014/main" id="{360492BC-B055-4FC5-9116-3EF742F00890}"/>
                </a:ext>
              </a:extLst>
            </p:cNvPr>
            <p:cNvSpPr/>
            <p:nvPr/>
          </p:nvSpPr>
          <p:spPr bwMode="auto">
            <a:xfrm>
              <a:off x="10234152" y="4343199"/>
              <a:ext cx="211884" cy="1681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35" name="Picture 34">
              <a:extLst>
                <a:ext uri="{FF2B5EF4-FFF2-40B4-BE49-F238E27FC236}">
                  <a16:creationId xmlns:a16="http://schemas.microsoft.com/office/drawing/2014/main" id="{DFBF44CA-66B2-4EC6-8131-A492D9364CCF}"/>
                </a:ext>
              </a:extLst>
            </p:cNvPr>
            <p:cNvPicPr>
              <a:picLocks noChangeAspect="1"/>
            </p:cNvPicPr>
            <p:nvPr/>
          </p:nvPicPr>
          <p:blipFill>
            <a:blip r:embed="rId6"/>
            <a:stretch>
              <a:fillRect/>
            </a:stretch>
          </p:blipFill>
          <p:spPr>
            <a:xfrm>
              <a:off x="9200827" y="2066337"/>
              <a:ext cx="833377" cy="719216"/>
            </a:xfrm>
            <a:prstGeom prst="rect">
              <a:avLst/>
            </a:prstGeom>
          </p:spPr>
        </p:pic>
        <p:sp>
          <p:nvSpPr>
            <p:cNvPr id="36" name="TextBox 35">
              <a:extLst>
                <a:ext uri="{FF2B5EF4-FFF2-40B4-BE49-F238E27FC236}">
                  <a16:creationId xmlns:a16="http://schemas.microsoft.com/office/drawing/2014/main" id="{5CABEC28-E683-4721-944D-B28E17AEA691}"/>
                </a:ext>
              </a:extLst>
            </p:cNvPr>
            <p:cNvSpPr txBox="1"/>
            <p:nvPr/>
          </p:nvSpPr>
          <p:spPr>
            <a:xfrm>
              <a:off x="8581580" y="1216675"/>
              <a:ext cx="1074902" cy="363947"/>
            </a:xfrm>
            <a:prstGeom prst="rect">
              <a:avLst/>
            </a:prstGeom>
            <a:solidFill>
              <a:schemeClr val="bg1"/>
            </a:solidFill>
          </p:spPr>
          <p:txBody>
            <a:bodyPr wrap="square">
              <a:spAutoFit/>
            </a:bodyPr>
            <a:lstStyle/>
            <a:p>
              <a:pPr algn="ctr"/>
              <a:r>
                <a:rPr lang="en-US" dirty="0"/>
                <a:t>Storage</a:t>
              </a:r>
            </a:p>
          </p:txBody>
        </p:sp>
        <p:sp>
          <p:nvSpPr>
            <p:cNvPr id="37" name="TextBox 36">
              <a:extLst>
                <a:ext uri="{FF2B5EF4-FFF2-40B4-BE49-F238E27FC236}">
                  <a16:creationId xmlns:a16="http://schemas.microsoft.com/office/drawing/2014/main" id="{478590CF-919E-453F-8F99-0DEF46DBCE04}"/>
                </a:ext>
              </a:extLst>
            </p:cNvPr>
            <p:cNvSpPr txBox="1"/>
            <p:nvPr/>
          </p:nvSpPr>
          <p:spPr>
            <a:xfrm>
              <a:off x="10590851" y="3136808"/>
              <a:ext cx="1458377" cy="635560"/>
            </a:xfrm>
            <a:prstGeom prst="rect">
              <a:avLst/>
            </a:prstGeom>
            <a:solidFill>
              <a:schemeClr val="bg1"/>
            </a:solidFill>
          </p:spPr>
          <p:txBody>
            <a:bodyPr wrap="square">
              <a:spAutoFit/>
            </a:bodyPr>
            <a:lstStyle/>
            <a:p>
              <a:pPr algn="ctr"/>
              <a:r>
                <a:rPr lang="en-US" dirty="0"/>
                <a:t>Storage Endpoint</a:t>
              </a:r>
            </a:p>
          </p:txBody>
        </p:sp>
        <p:cxnSp>
          <p:nvCxnSpPr>
            <p:cNvPr id="38" name="Straight Arrow Connector 37">
              <a:extLst>
                <a:ext uri="{FF2B5EF4-FFF2-40B4-BE49-F238E27FC236}">
                  <a16:creationId xmlns:a16="http://schemas.microsoft.com/office/drawing/2014/main" id="{12A57C27-952B-4300-84C0-3F24090833F3}"/>
                </a:ext>
              </a:extLst>
            </p:cNvPr>
            <p:cNvCxnSpPr>
              <a:stCxn id="40" idx="2"/>
              <a:endCxn id="34" idx="3"/>
            </p:cNvCxnSpPr>
            <p:nvPr/>
          </p:nvCxnSpPr>
          <p:spPr>
            <a:xfrm flipH="1">
              <a:off x="10446036" y="3772367"/>
              <a:ext cx="874004" cy="654883"/>
            </a:xfrm>
            <a:prstGeom prst="straightConnector1">
              <a:avLst/>
            </a:prstGeom>
            <a:ln>
              <a:solidFill>
                <a:schemeClr val="tx1"/>
              </a:solidFill>
              <a:prstDash val="dash"/>
              <a:headEnd type="none" w="lg" len="med"/>
              <a:tailEnd type="triangle"/>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B4E75D3B-253D-4CC5-8D37-729217EFE021}"/>
                </a:ext>
              </a:extLst>
            </p:cNvPr>
            <p:cNvPicPr>
              <a:picLocks noChangeAspect="1"/>
            </p:cNvPicPr>
            <p:nvPr/>
          </p:nvPicPr>
          <p:blipFill>
            <a:blip r:embed="rId7"/>
            <a:stretch>
              <a:fillRect/>
            </a:stretch>
          </p:blipFill>
          <p:spPr>
            <a:xfrm>
              <a:off x="9457913" y="3092037"/>
              <a:ext cx="428625" cy="419100"/>
            </a:xfrm>
            <a:prstGeom prst="rect">
              <a:avLst/>
            </a:prstGeom>
          </p:spPr>
        </p:pic>
        <p:pic>
          <p:nvPicPr>
            <p:cNvPr id="40" name="Graphic 39" descr="No sign">
              <a:extLst>
                <a:ext uri="{FF2B5EF4-FFF2-40B4-BE49-F238E27FC236}">
                  <a16:creationId xmlns:a16="http://schemas.microsoft.com/office/drawing/2014/main" id="{56CAD7FE-C6CD-46F2-BAA8-C0D32C413A0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370338" y="3066430"/>
              <a:ext cx="524194" cy="524194"/>
            </a:xfrm>
            <a:prstGeom prst="rect">
              <a:avLst/>
            </a:prstGeom>
          </p:spPr>
        </p:pic>
        <p:cxnSp>
          <p:nvCxnSpPr>
            <p:cNvPr id="41" name="Connector: Elbow 40">
              <a:extLst>
                <a:ext uri="{FF2B5EF4-FFF2-40B4-BE49-F238E27FC236}">
                  <a16:creationId xmlns:a16="http://schemas.microsoft.com/office/drawing/2014/main" id="{E26DB2EF-15BF-417E-81DD-F47C851AEF2A}"/>
                </a:ext>
              </a:extLst>
            </p:cNvPr>
            <p:cNvCxnSpPr>
              <a:stCxn id="33" idx="2"/>
              <a:endCxn id="13" idx="0"/>
            </p:cNvCxnSpPr>
            <p:nvPr/>
          </p:nvCxnSpPr>
          <p:spPr>
            <a:xfrm rot="5400000">
              <a:off x="7790325" y="3130792"/>
              <a:ext cx="1501774" cy="1102850"/>
            </a:xfrm>
            <a:prstGeom prst="bentConnector3">
              <a:avLst>
                <a:gd name="adj1" fmla="val 46917"/>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42" name="Connector: Elbow 41">
              <a:extLst>
                <a:ext uri="{FF2B5EF4-FFF2-40B4-BE49-F238E27FC236}">
                  <a16:creationId xmlns:a16="http://schemas.microsoft.com/office/drawing/2014/main" id="{B20A2D4E-5728-4DB0-A185-9FC5073F12D8}"/>
                </a:ext>
              </a:extLst>
            </p:cNvPr>
            <p:cNvCxnSpPr>
              <a:cxnSpLocks/>
              <a:stCxn id="33" idx="2"/>
              <a:endCxn id="34" idx="0"/>
            </p:cNvCxnSpPr>
            <p:nvPr/>
          </p:nvCxnSpPr>
          <p:spPr>
            <a:xfrm rot="16200000" flipH="1">
              <a:off x="9010431" y="3013535"/>
              <a:ext cx="1411869" cy="1247457"/>
            </a:xfrm>
            <a:prstGeom prst="bentConnector3">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grpSp>
      <p:sp>
        <p:nvSpPr>
          <p:cNvPr id="5" name="Rectangle 4">
            <a:extLst>
              <a:ext uri="{FF2B5EF4-FFF2-40B4-BE49-F238E27FC236}">
                <a16:creationId xmlns:a16="http://schemas.microsoft.com/office/drawing/2014/main" id="{14D7DF9C-5617-4957-BD50-2D5F2E2130AA}"/>
              </a:ext>
              <a:ext uri="{C183D7F6-B498-43B3-948B-1728B52AA6E4}">
                <adec:decorative xmlns:adec="http://schemas.microsoft.com/office/drawing/2017/decorative" val="1"/>
              </a:ext>
            </a:extLst>
          </p:cNvPr>
          <p:cNvSpPr/>
          <p:nvPr/>
        </p:nvSpPr>
        <p:spPr bwMode="auto">
          <a:xfrm>
            <a:off x="6096000" y="1302167"/>
            <a:ext cx="5898301" cy="4862484"/>
          </a:xfrm>
          <a:prstGeom prst="rect">
            <a:avLst/>
          </a:prstGeom>
          <a:noFill/>
          <a:ln w="6350" cap="flat" cmpd="sng" algn="ctr">
            <a:solidFill>
              <a:srgbClr val="FFFFFF">
                <a:lumMod val="75000"/>
              </a:srgbClr>
            </a:solidFill>
            <a:prstDash val="solid"/>
            <a:headEnd type="none" w="med" len="med"/>
            <a:tailEnd type="none" w="med" len="med"/>
          </a:ln>
          <a:effectLst/>
        </p:spPr>
        <p:style>
          <a:lnRef idx="0">
            <a:scrgbClr r="0" g="0" b="0"/>
          </a:lnRef>
          <a:fillRef idx="0">
            <a:scrgbClr r="0" g="0" b="0"/>
          </a:fillRef>
          <a:effectRef idx="0">
            <a:scrgbClr r="0" g="0" b="0"/>
          </a:effectRef>
          <a:fontRef idx="major"/>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IN"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873593475"/>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F196C-7F08-4AE4-BBBB-64CC338552FD}"/>
              </a:ext>
            </a:extLst>
          </p:cNvPr>
          <p:cNvSpPr>
            <a:spLocks noGrp="1"/>
          </p:cNvSpPr>
          <p:nvPr>
            <p:ph type="title"/>
          </p:nvPr>
        </p:nvSpPr>
        <p:spPr/>
        <p:txBody>
          <a:bodyPr/>
          <a:lstStyle/>
          <a:p>
            <a:r>
              <a:rPr lang="en-US" dirty="0">
                <a:cs typeface="Segoe UI"/>
              </a:rPr>
              <a:t>Lab 12 – Service Endpoints and Securing Storage</a:t>
            </a:r>
            <a:endParaRPr lang="en-US" dirty="0"/>
          </a:p>
        </p:txBody>
      </p:sp>
      <p:sp>
        <p:nvSpPr>
          <p:cNvPr id="4" name="Rectangle 3">
            <a:extLst>
              <a:ext uri="{FF2B5EF4-FFF2-40B4-BE49-F238E27FC236}">
                <a16:creationId xmlns:a16="http://schemas.microsoft.com/office/drawing/2014/main" id="{3F02D9D0-63CE-4C09-B54C-24CF4566D7E5}"/>
              </a:ext>
            </a:extLst>
          </p:cNvPr>
          <p:cNvSpPr/>
          <p:nvPr/>
        </p:nvSpPr>
        <p:spPr bwMode="auto">
          <a:xfrm>
            <a:off x="725916" y="1206177"/>
            <a:ext cx="4115800" cy="309051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6" name="TextBox 5">
            <a:extLst>
              <a:ext uri="{FF2B5EF4-FFF2-40B4-BE49-F238E27FC236}">
                <a16:creationId xmlns:a16="http://schemas.microsoft.com/office/drawing/2014/main" id="{FF31AE8F-366A-4A7C-A967-A01E08E006B4}"/>
              </a:ext>
            </a:extLst>
          </p:cNvPr>
          <p:cNvSpPr txBox="1"/>
          <p:nvPr/>
        </p:nvSpPr>
        <p:spPr>
          <a:xfrm>
            <a:off x="773738" y="1256571"/>
            <a:ext cx="1568286" cy="271554"/>
          </a:xfrm>
          <a:prstGeom prst="rect">
            <a:avLst/>
          </a:prstGeom>
          <a:noFill/>
        </p:spPr>
        <p:txBody>
          <a:bodyPr wrap="square">
            <a:spAutoFit/>
          </a:bodyPr>
          <a:lstStyle/>
          <a:p>
            <a:pPr defTabSz="914367"/>
            <a:r>
              <a:rPr lang="fr-FR" sz="1176" b="1" dirty="0">
                <a:solidFill>
                  <a:srgbClr val="0070C0"/>
                </a:solidFill>
                <a:latin typeface="Segoe UI"/>
              </a:rPr>
              <a:t>Exercise1, Task1</a:t>
            </a:r>
          </a:p>
        </p:txBody>
      </p:sp>
      <p:pic>
        <p:nvPicPr>
          <p:cNvPr id="8" name="Graphic 7">
            <a:extLst>
              <a:ext uri="{FF2B5EF4-FFF2-40B4-BE49-F238E27FC236}">
                <a16:creationId xmlns:a16="http://schemas.microsoft.com/office/drawing/2014/main" id="{7AE748DF-CB82-43E6-96FA-503D85C5FC7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33865" y="1716304"/>
            <a:ext cx="376369" cy="376369"/>
          </a:xfrm>
          <a:prstGeom prst="rect">
            <a:avLst/>
          </a:prstGeom>
        </p:spPr>
      </p:pic>
      <p:sp>
        <p:nvSpPr>
          <p:cNvPr id="10" name="TextBox 9">
            <a:extLst>
              <a:ext uri="{FF2B5EF4-FFF2-40B4-BE49-F238E27FC236}">
                <a16:creationId xmlns:a16="http://schemas.microsoft.com/office/drawing/2014/main" id="{02388D08-76B4-4266-BB95-24D0ED0868E3}"/>
              </a:ext>
            </a:extLst>
          </p:cNvPr>
          <p:cNvSpPr txBox="1"/>
          <p:nvPr/>
        </p:nvSpPr>
        <p:spPr>
          <a:xfrm>
            <a:off x="1310234" y="1768711"/>
            <a:ext cx="1297732" cy="271554"/>
          </a:xfrm>
          <a:prstGeom prst="rect">
            <a:avLst/>
          </a:prstGeom>
          <a:noFill/>
        </p:spPr>
        <p:txBody>
          <a:bodyPr wrap="square">
            <a:spAutoFit/>
          </a:bodyPr>
          <a:lstStyle/>
          <a:p>
            <a:pPr defTabSz="914367"/>
            <a:r>
              <a:rPr lang="fr-FR" sz="1176" b="1" dirty="0">
                <a:solidFill>
                  <a:srgbClr val="000000"/>
                </a:solidFill>
                <a:latin typeface="Segoe UI"/>
              </a:rPr>
              <a:t>AZ500LAB12</a:t>
            </a:r>
          </a:p>
        </p:txBody>
      </p:sp>
      <p:pic>
        <p:nvPicPr>
          <p:cNvPr id="12" name="Graphic 11">
            <a:extLst>
              <a:ext uri="{FF2B5EF4-FFF2-40B4-BE49-F238E27FC236}">
                <a16:creationId xmlns:a16="http://schemas.microsoft.com/office/drawing/2014/main" id="{36AA52BB-A1B8-4EC0-8784-26FAD585C83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3865" y="2182382"/>
            <a:ext cx="412418" cy="412418"/>
          </a:xfrm>
          <a:prstGeom prst="rect">
            <a:avLst/>
          </a:prstGeom>
        </p:spPr>
      </p:pic>
      <p:sp>
        <p:nvSpPr>
          <p:cNvPr id="16" name="TextBox 15">
            <a:extLst>
              <a:ext uri="{FF2B5EF4-FFF2-40B4-BE49-F238E27FC236}">
                <a16:creationId xmlns:a16="http://schemas.microsoft.com/office/drawing/2014/main" id="{6A94677D-35AB-4FED-8E86-AA2F34A5E3E3}"/>
              </a:ext>
            </a:extLst>
          </p:cNvPr>
          <p:cNvSpPr txBox="1"/>
          <p:nvPr/>
        </p:nvSpPr>
        <p:spPr>
          <a:xfrm>
            <a:off x="1346283" y="2219004"/>
            <a:ext cx="2688259" cy="271554"/>
          </a:xfrm>
          <a:prstGeom prst="rect">
            <a:avLst/>
          </a:prstGeom>
          <a:noFill/>
        </p:spPr>
        <p:txBody>
          <a:bodyPr wrap="square">
            <a:spAutoFit/>
          </a:bodyPr>
          <a:lstStyle/>
          <a:p>
            <a:pPr defTabSz="914367"/>
            <a:r>
              <a:rPr lang="fr-FR" sz="1176" b="1" dirty="0" err="1">
                <a:solidFill>
                  <a:srgbClr val="000000"/>
                </a:solidFill>
                <a:latin typeface="Segoe UI"/>
              </a:rPr>
              <a:t>myVirtualNetwork</a:t>
            </a:r>
            <a:r>
              <a:rPr lang="fr-FR" sz="1176" b="1" dirty="0">
                <a:solidFill>
                  <a:srgbClr val="000000"/>
                </a:solidFill>
                <a:latin typeface="Segoe UI"/>
              </a:rPr>
              <a:t> </a:t>
            </a:r>
            <a:r>
              <a:rPr lang="fr-FR" sz="1176" dirty="0">
                <a:solidFill>
                  <a:srgbClr val="000000"/>
                </a:solidFill>
                <a:latin typeface="Segoe UI"/>
              </a:rPr>
              <a:t>10.0.0.0/16</a:t>
            </a:r>
          </a:p>
        </p:txBody>
      </p:sp>
      <p:sp>
        <p:nvSpPr>
          <p:cNvPr id="18" name="Rectangle 17">
            <a:extLst>
              <a:ext uri="{FF2B5EF4-FFF2-40B4-BE49-F238E27FC236}">
                <a16:creationId xmlns:a16="http://schemas.microsoft.com/office/drawing/2014/main" id="{0B9DF52A-3EF4-479E-BB10-F37E8C832CA9}"/>
              </a:ext>
            </a:extLst>
          </p:cNvPr>
          <p:cNvSpPr/>
          <p:nvPr/>
        </p:nvSpPr>
        <p:spPr bwMode="auto">
          <a:xfrm>
            <a:off x="1040582" y="2915347"/>
            <a:ext cx="2140222" cy="1252093"/>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20" name="TextBox 19">
            <a:extLst>
              <a:ext uri="{FF2B5EF4-FFF2-40B4-BE49-F238E27FC236}">
                <a16:creationId xmlns:a16="http://schemas.microsoft.com/office/drawing/2014/main" id="{907140A9-82D1-4250-8D8E-F0E78289DBB9}"/>
              </a:ext>
            </a:extLst>
          </p:cNvPr>
          <p:cNvSpPr txBox="1"/>
          <p:nvPr/>
        </p:nvSpPr>
        <p:spPr>
          <a:xfrm>
            <a:off x="997894" y="2646094"/>
            <a:ext cx="2688259" cy="271554"/>
          </a:xfrm>
          <a:prstGeom prst="rect">
            <a:avLst/>
          </a:prstGeom>
          <a:noFill/>
        </p:spPr>
        <p:txBody>
          <a:bodyPr wrap="square">
            <a:spAutoFit/>
          </a:bodyPr>
          <a:lstStyle/>
          <a:p>
            <a:pPr defTabSz="914367"/>
            <a:r>
              <a:rPr lang="fr-FR" sz="1176" b="1" dirty="0">
                <a:solidFill>
                  <a:srgbClr val="000000"/>
                </a:solidFill>
                <a:latin typeface="Segoe UI"/>
              </a:rPr>
              <a:t>Public </a:t>
            </a:r>
            <a:r>
              <a:rPr lang="fr-FR" sz="1176" dirty="0">
                <a:solidFill>
                  <a:srgbClr val="000000"/>
                </a:solidFill>
                <a:latin typeface="Segoe UI"/>
              </a:rPr>
              <a:t>10.0.0.0/24</a:t>
            </a:r>
          </a:p>
        </p:txBody>
      </p:sp>
      <p:sp>
        <p:nvSpPr>
          <p:cNvPr id="23" name="Rectangle 22">
            <a:extLst>
              <a:ext uri="{FF2B5EF4-FFF2-40B4-BE49-F238E27FC236}">
                <a16:creationId xmlns:a16="http://schemas.microsoft.com/office/drawing/2014/main" id="{9C69B433-EE27-45E0-B05C-4ADCD834DFA5}"/>
              </a:ext>
            </a:extLst>
          </p:cNvPr>
          <p:cNvSpPr/>
          <p:nvPr/>
        </p:nvSpPr>
        <p:spPr bwMode="auto">
          <a:xfrm>
            <a:off x="997894" y="4389992"/>
            <a:ext cx="3593772" cy="179449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4" name="Rectangle 23">
            <a:extLst>
              <a:ext uri="{FF2B5EF4-FFF2-40B4-BE49-F238E27FC236}">
                <a16:creationId xmlns:a16="http://schemas.microsoft.com/office/drawing/2014/main" id="{153EED6F-315C-4475-AC73-9D7D432101E0}"/>
              </a:ext>
            </a:extLst>
          </p:cNvPr>
          <p:cNvSpPr/>
          <p:nvPr/>
        </p:nvSpPr>
        <p:spPr bwMode="auto">
          <a:xfrm>
            <a:off x="1040582" y="4921127"/>
            <a:ext cx="2140222" cy="1195153"/>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25" name="TextBox 24">
            <a:extLst>
              <a:ext uri="{FF2B5EF4-FFF2-40B4-BE49-F238E27FC236}">
                <a16:creationId xmlns:a16="http://schemas.microsoft.com/office/drawing/2014/main" id="{CBA7DEEA-7CCA-4ECA-A206-1D27C100AE4A}"/>
              </a:ext>
            </a:extLst>
          </p:cNvPr>
          <p:cNvSpPr txBox="1"/>
          <p:nvPr/>
        </p:nvSpPr>
        <p:spPr>
          <a:xfrm>
            <a:off x="997894" y="4651874"/>
            <a:ext cx="2688259" cy="271554"/>
          </a:xfrm>
          <a:prstGeom prst="rect">
            <a:avLst/>
          </a:prstGeom>
          <a:noFill/>
        </p:spPr>
        <p:txBody>
          <a:bodyPr wrap="square">
            <a:spAutoFit/>
          </a:bodyPr>
          <a:lstStyle/>
          <a:p>
            <a:pPr defTabSz="914367"/>
            <a:r>
              <a:rPr lang="fr-FR" sz="1176" b="1" dirty="0" err="1">
                <a:solidFill>
                  <a:srgbClr val="000000"/>
                </a:solidFill>
                <a:latin typeface="Segoe UI"/>
              </a:rPr>
              <a:t>Private</a:t>
            </a:r>
            <a:r>
              <a:rPr lang="fr-FR" sz="1176" b="1" dirty="0">
                <a:solidFill>
                  <a:srgbClr val="000000"/>
                </a:solidFill>
                <a:latin typeface="Segoe UI"/>
              </a:rPr>
              <a:t> </a:t>
            </a:r>
            <a:r>
              <a:rPr lang="fr-FR" sz="1176" dirty="0">
                <a:solidFill>
                  <a:srgbClr val="000000"/>
                </a:solidFill>
                <a:latin typeface="Segoe UI"/>
              </a:rPr>
              <a:t>10.0.1.0/24</a:t>
            </a:r>
          </a:p>
        </p:txBody>
      </p:sp>
      <p:sp>
        <p:nvSpPr>
          <p:cNvPr id="14" name="Rectangle 13">
            <a:extLst>
              <a:ext uri="{FF2B5EF4-FFF2-40B4-BE49-F238E27FC236}">
                <a16:creationId xmlns:a16="http://schemas.microsoft.com/office/drawing/2014/main" id="{DB345F6B-95E1-40A9-92CE-A2CE6E642B4B}"/>
              </a:ext>
            </a:extLst>
          </p:cNvPr>
          <p:cNvSpPr/>
          <p:nvPr/>
        </p:nvSpPr>
        <p:spPr bwMode="auto">
          <a:xfrm>
            <a:off x="933865" y="2542966"/>
            <a:ext cx="3735737" cy="3779175"/>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22" name="Rectangle 21">
            <a:extLst>
              <a:ext uri="{FF2B5EF4-FFF2-40B4-BE49-F238E27FC236}">
                <a16:creationId xmlns:a16="http://schemas.microsoft.com/office/drawing/2014/main" id="{7663F8AE-AECF-49C1-8E2F-B7DCD6EFF1A0}"/>
              </a:ext>
            </a:extLst>
          </p:cNvPr>
          <p:cNvSpPr/>
          <p:nvPr/>
        </p:nvSpPr>
        <p:spPr bwMode="auto">
          <a:xfrm>
            <a:off x="843836" y="2115815"/>
            <a:ext cx="8899931" cy="4284985"/>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cs typeface="Segoe UI" pitchFamily="34" charset="0"/>
            </a:endParaRPr>
          </a:p>
        </p:txBody>
      </p:sp>
      <p:sp>
        <p:nvSpPr>
          <p:cNvPr id="26" name="TextBox 25">
            <a:extLst>
              <a:ext uri="{FF2B5EF4-FFF2-40B4-BE49-F238E27FC236}">
                <a16:creationId xmlns:a16="http://schemas.microsoft.com/office/drawing/2014/main" id="{8C312315-EDBA-40A1-948F-8D00B1413B63}"/>
              </a:ext>
            </a:extLst>
          </p:cNvPr>
          <p:cNvSpPr txBox="1"/>
          <p:nvPr/>
        </p:nvSpPr>
        <p:spPr>
          <a:xfrm>
            <a:off x="933865" y="4372246"/>
            <a:ext cx="1568286" cy="271554"/>
          </a:xfrm>
          <a:prstGeom prst="rect">
            <a:avLst/>
          </a:prstGeom>
          <a:noFill/>
        </p:spPr>
        <p:txBody>
          <a:bodyPr wrap="square">
            <a:spAutoFit/>
          </a:bodyPr>
          <a:lstStyle/>
          <a:p>
            <a:pPr defTabSz="914367"/>
            <a:r>
              <a:rPr lang="fr-FR" sz="1176" b="1" dirty="0">
                <a:solidFill>
                  <a:srgbClr val="0070C0"/>
                </a:solidFill>
                <a:latin typeface="Segoe UI"/>
              </a:rPr>
              <a:t>Exercise1, Task2</a:t>
            </a:r>
          </a:p>
        </p:txBody>
      </p:sp>
      <p:pic>
        <p:nvPicPr>
          <p:cNvPr id="28" name="Picture 27">
            <a:extLst>
              <a:ext uri="{FF2B5EF4-FFF2-40B4-BE49-F238E27FC236}">
                <a16:creationId xmlns:a16="http://schemas.microsoft.com/office/drawing/2014/main" id="{024118E2-19AA-480A-BBD1-C7A302FF4C60}"/>
              </a:ext>
            </a:extLst>
          </p:cNvPr>
          <p:cNvPicPr>
            <a:picLocks noChangeAspect="1"/>
          </p:cNvPicPr>
          <p:nvPr/>
        </p:nvPicPr>
        <p:blipFill>
          <a:blip r:embed="rId6"/>
          <a:stretch>
            <a:fillRect/>
          </a:stretch>
        </p:blipFill>
        <p:spPr>
          <a:xfrm>
            <a:off x="3081846" y="4988488"/>
            <a:ext cx="283292" cy="290747"/>
          </a:xfrm>
          <a:prstGeom prst="rect">
            <a:avLst/>
          </a:prstGeom>
        </p:spPr>
      </p:pic>
      <p:sp>
        <p:nvSpPr>
          <p:cNvPr id="29" name="TextBox 28">
            <a:extLst>
              <a:ext uri="{FF2B5EF4-FFF2-40B4-BE49-F238E27FC236}">
                <a16:creationId xmlns:a16="http://schemas.microsoft.com/office/drawing/2014/main" id="{1F8BE84F-7F00-41D9-9527-F54858E5786A}"/>
              </a:ext>
            </a:extLst>
          </p:cNvPr>
          <p:cNvSpPr txBox="1"/>
          <p:nvPr/>
        </p:nvSpPr>
        <p:spPr>
          <a:xfrm>
            <a:off x="3170394" y="4526656"/>
            <a:ext cx="1488798" cy="454227"/>
          </a:xfrm>
          <a:prstGeom prst="rect">
            <a:avLst/>
          </a:prstGeom>
          <a:noFill/>
        </p:spPr>
        <p:txBody>
          <a:bodyPr wrap="square">
            <a:spAutoFit/>
          </a:bodyPr>
          <a:lstStyle/>
          <a:p>
            <a:pPr defTabSz="914367"/>
            <a:r>
              <a:rPr lang="fr-FR" sz="1176" b="1" dirty="0">
                <a:solidFill>
                  <a:srgbClr val="000000"/>
                </a:solidFill>
                <a:latin typeface="Segoe UI"/>
              </a:rPr>
              <a:t>Service Endpoint </a:t>
            </a:r>
          </a:p>
          <a:p>
            <a:pPr defTabSz="914367"/>
            <a:r>
              <a:rPr lang="fr-FR" sz="1176" b="1" dirty="0" err="1">
                <a:solidFill>
                  <a:srgbClr val="000000"/>
                </a:solidFill>
                <a:latin typeface="Segoe UI"/>
              </a:rPr>
              <a:t>Microsoft.Storage</a:t>
            </a:r>
            <a:endParaRPr lang="fr-FR" sz="1176" dirty="0">
              <a:solidFill>
                <a:srgbClr val="000000"/>
              </a:solidFill>
              <a:latin typeface="Segoe UI"/>
            </a:endParaRPr>
          </a:p>
        </p:txBody>
      </p:sp>
      <p:sp>
        <p:nvSpPr>
          <p:cNvPr id="32" name="Rectangle 31">
            <a:extLst>
              <a:ext uri="{FF2B5EF4-FFF2-40B4-BE49-F238E27FC236}">
                <a16:creationId xmlns:a16="http://schemas.microsoft.com/office/drawing/2014/main" id="{4052CE35-40CD-43BF-85BD-6C065970B895}"/>
              </a:ext>
            </a:extLst>
          </p:cNvPr>
          <p:cNvSpPr/>
          <p:nvPr/>
        </p:nvSpPr>
        <p:spPr bwMode="auto">
          <a:xfrm>
            <a:off x="4841715" y="5230993"/>
            <a:ext cx="1693684" cy="109114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31" name="Graphic 30">
            <a:extLst>
              <a:ext uri="{FF2B5EF4-FFF2-40B4-BE49-F238E27FC236}">
                <a16:creationId xmlns:a16="http://schemas.microsoft.com/office/drawing/2014/main" id="{B74D83A1-FC3A-4B3A-8AA9-E6878BE036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52779" y="5620179"/>
            <a:ext cx="271555" cy="271555"/>
          </a:xfrm>
          <a:prstGeom prst="rect">
            <a:avLst/>
          </a:prstGeom>
        </p:spPr>
      </p:pic>
      <p:sp>
        <p:nvSpPr>
          <p:cNvPr id="33" name="TextBox 32">
            <a:extLst>
              <a:ext uri="{FF2B5EF4-FFF2-40B4-BE49-F238E27FC236}">
                <a16:creationId xmlns:a16="http://schemas.microsoft.com/office/drawing/2014/main" id="{080E1DD8-BF0E-4419-8442-61AD49302F24}"/>
              </a:ext>
            </a:extLst>
          </p:cNvPr>
          <p:cNvSpPr txBox="1"/>
          <p:nvPr/>
        </p:nvSpPr>
        <p:spPr>
          <a:xfrm>
            <a:off x="4841715" y="5212855"/>
            <a:ext cx="1568286" cy="271554"/>
          </a:xfrm>
          <a:prstGeom prst="rect">
            <a:avLst/>
          </a:prstGeom>
          <a:noFill/>
        </p:spPr>
        <p:txBody>
          <a:bodyPr wrap="square">
            <a:spAutoFit/>
          </a:bodyPr>
          <a:lstStyle/>
          <a:p>
            <a:pPr defTabSz="914367"/>
            <a:r>
              <a:rPr lang="fr-FR" sz="1176" b="1" dirty="0">
                <a:solidFill>
                  <a:srgbClr val="0070C0"/>
                </a:solidFill>
                <a:latin typeface="Segoe UI"/>
              </a:rPr>
              <a:t>Exercise1, Task3</a:t>
            </a:r>
          </a:p>
        </p:txBody>
      </p:sp>
      <p:sp>
        <p:nvSpPr>
          <p:cNvPr id="34" name="TextBox 33">
            <a:extLst>
              <a:ext uri="{FF2B5EF4-FFF2-40B4-BE49-F238E27FC236}">
                <a16:creationId xmlns:a16="http://schemas.microsoft.com/office/drawing/2014/main" id="{EA739090-D96A-4809-BCDB-6A8738E3234B}"/>
              </a:ext>
            </a:extLst>
          </p:cNvPr>
          <p:cNvSpPr txBox="1"/>
          <p:nvPr/>
        </p:nvSpPr>
        <p:spPr>
          <a:xfrm>
            <a:off x="5140811" y="5909480"/>
            <a:ext cx="1210805" cy="273280"/>
          </a:xfrm>
          <a:prstGeom prst="rect">
            <a:avLst/>
          </a:prstGeom>
          <a:noFill/>
        </p:spPr>
        <p:txBody>
          <a:bodyPr wrap="square">
            <a:spAutoFit/>
          </a:bodyPr>
          <a:lstStyle/>
          <a:p>
            <a:pPr defTabSz="914367"/>
            <a:r>
              <a:rPr lang="fr-FR" sz="1176" b="1" dirty="0" err="1">
                <a:solidFill>
                  <a:srgbClr val="000000"/>
                </a:solidFill>
                <a:latin typeface="Segoe UI"/>
              </a:rPr>
              <a:t>myNsgPrivate</a:t>
            </a:r>
            <a:endParaRPr lang="fr-FR" sz="1176" dirty="0">
              <a:solidFill>
                <a:srgbClr val="000000"/>
              </a:solidFill>
              <a:latin typeface="Segoe UI"/>
            </a:endParaRPr>
          </a:p>
        </p:txBody>
      </p:sp>
      <p:cxnSp>
        <p:nvCxnSpPr>
          <p:cNvPr id="36" name="Straight Arrow Connector 35">
            <a:extLst>
              <a:ext uri="{FF2B5EF4-FFF2-40B4-BE49-F238E27FC236}">
                <a16:creationId xmlns:a16="http://schemas.microsoft.com/office/drawing/2014/main" id="{A6C06A28-AD23-49B0-A3FB-4C25FCA247A0}"/>
              </a:ext>
            </a:extLst>
          </p:cNvPr>
          <p:cNvCxnSpPr/>
          <p:nvPr/>
        </p:nvCxnSpPr>
        <p:spPr>
          <a:xfrm flipH="1">
            <a:off x="3180804" y="5767383"/>
            <a:ext cx="2317534" cy="0"/>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B042E330-DAC7-4A07-989B-63424C5C34B6}"/>
              </a:ext>
            </a:extLst>
          </p:cNvPr>
          <p:cNvSpPr/>
          <p:nvPr/>
        </p:nvSpPr>
        <p:spPr bwMode="auto">
          <a:xfrm>
            <a:off x="7634616" y="2769303"/>
            <a:ext cx="1693684" cy="224514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42" name="TextBox 41">
            <a:extLst>
              <a:ext uri="{FF2B5EF4-FFF2-40B4-BE49-F238E27FC236}">
                <a16:creationId xmlns:a16="http://schemas.microsoft.com/office/drawing/2014/main" id="{161BF39A-290B-4001-95A0-5F2D3971B41A}"/>
              </a:ext>
            </a:extLst>
          </p:cNvPr>
          <p:cNvSpPr txBox="1"/>
          <p:nvPr/>
        </p:nvSpPr>
        <p:spPr>
          <a:xfrm>
            <a:off x="7634616" y="2751166"/>
            <a:ext cx="1568286" cy="271554"/>
          </a:xfrm>
          <a:prstGeom prst="rect">
            <a:avLst/>
          </a:prstGeom>
          <a:noFill/>
        </p:spPr>
        <p:txBody>
          <a:bodyPr wrap="square">
            <a:spAutoFit/>
          </a:bodyPr>
          <a:lstStyle/>
          <a:p>
            <a:pPr defTabSz="914367"/>
            <a:r>
              <a:rPr lang="fr-FR" sz="1176" b="1" dirty="0">
                <a:solidFill>
                  <a:srgbClr val="0070C0"/>
                </a:solidFill>
                <a:latin typeface="Segoe UI"/>
              </a:rPr>
              <a:t>Exercise1, Task4</a:t>
            </a:r>
          </a:p>
        </p:txBody>
      </p:sp>
      <p:pic>
        <p:nvPicPr>
          <p:cNvPr id="38" name="Graphic 37">
            <a:extLst>
              <a:ext uri="{FF2B5EF4-FFF2-40B4-BE49-F238E27FC236}">
                <a16:creationId xmlns:a16="http://schemas.microsoft.com/office/drawing/2014/main" id="{E8D14EC4-D307-493E-9D54-B7D5CC867A3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280271" y="3104622"/>
            <a:ext cx="402374" cy="402374"/>
          </a:xfrm>
          <a:prstGeom prst="rect">
            <a:avLst/>
          </a:prstGeom>
        </p:spPr>
      </p:pic>
      <p:sp>
        <p:nvSpPr>
          <p:cNvPr id="40" name="TextBox 39">
            <a:extLst>
              <a:ext uri="{FF2B5EF4-FFF2-40B4-BE49-F238E27FC236}">
                <a16:creationId xmlns:a16="http://schemas.microsoft.com/office/drawing/2014/main" id="{A71124B0-AB42-4EE6-ACB7-BF1D0EBC1D4A}"/>
              </a:ext>
            </a:extLst>
          </p:cNvPr>
          <p:cNvSpPr txBox="1"/>
          <p:nvPr/>
        </p:nvSpPr>
        <p:spPr>
          <a:xfrm>
            <a:off x="7866256" y="3403468"/>
            <a:ext cx="1693656" cy="271554"/>
          </a:xfrm>
          <a:prstGeom prst="rect">
            <a:avLst/>
          </a:prstGeom>
          <a:noFill/>
        </p:spPr>
        <p:txBody>
          <a:bodyPr wrap="square">
            <a:spAutoFit/>
          </a:bodyPr>
          <a:lstStyle/>
          <a:p>
            <a:pPr defTabSz="914367"/>
            <a:r>
              <a:rPr lang="fr-FR" sz="1176" b="1" dirty="0">
                <a:solidFill>
                  <a:srgbClr val="000000"/>
                </a:solidFill>
                <a:latin typeface="Segoe UI"/>
              </a:rPr>
              <a:t>Storage </a:t>
            </a:r>
            <a:r>
              <a:rPr lang="fr-FR" sz="1176" b="1" dirty="0" err="1">
                <a:solidFill>
                  <a:srgbClr val="000000"/>
                </a:solidFill>
                <a:latin typeface="Segoe UI"/>
              </a:rPr>
              <a:t>account</a:t>
            </a:r>
            <a:endParaRPr lang="fr-FR" sz="1176" b="1" dirty="0">
              <a:solidFill>
                <a:srgbClr val="000000"/>
              </a:solidFill>
              <a:latin typeface="Segoe UI"/>
            </a:endParaRPr>
          </a:p>
        </p:txBody>
      </p:sp>
      <p:pic>
        <p:nvPicPr>
          <p:cNvPr id="44" name="Picture 43">
            <a:extLst>
              <a:ext uri="{FF2B5EF4-FFF2-40B4-BE49-F238E27FC236}">
                <a16:creationId xmlns:a16="http://schemas.microsoft.com/office/drawing/2014/main" id="{07D6A7CE-36E5-4E17-A3B9-6001FFC3E58F}"/>
              </a:ext>
            </a:extLst>
          </p:cNvPr>
          <p:cNvPicPr>
            <a:picLocks noChangeAspect="1"/>
          </p:cNvPicPr>
          <p:nvPr/>
        </p:nvPicPr>
        <p:blipFill>
          <a:blip r:embed="rId11"/>
          <a:stretch>
            <a:fillRect/>
          </a:stretch>
        </p:blipFill>
        <p:spPr>
          <a:xfrm>
            <a:off x="8280271" y="4309498"/>
            <a:ext cx="459754" cy="448402"/>
          </a:xfrm>
          <a:prstGeom prst="rect">
            <a:avLst/>
          </a:prstGeom>
        </p:spPr>
      </p:pic>
      <p:sp>
        <p:nvSpPr>
          <p:cNvPr id="46" name="TextBox 45">
            <a:extLst>
              <a:ext uri="{FF2B5EF4-FFF2-40B4-BE49-F238E27FC236}">
                <a16:creationId xmlns:a16="http://schemas.microsoft.com/office/drawing/2014/main" id="{6A50E03A-D7DB-4D47-8EE9-BACEB42A7A08}"/>
              </a:ext>
            </a:extLst>
          </p:cNvPr>
          <p:cNvSpPr txBox="1"/>
          <p:nvPr/>
        </p:nvSpPr>
        <p:spPr>
          <a:xfrm>
            <a:off x="7977457" y="4714456"/>
            <a:ext cx="1410375" cy="271554"/>
          </a:xfrm>
          <a:prstGeom prst="rect">
            <a:avLst/>
          </a:prstGeom>
          <a:noFill/>
        </p:spPr>
        <p:txBody>
          <a:bodyPr wrap="square">
            <a:spAutoFit/>
          </a:bodyPr>
          <a:lstStyle/>
          <a:p>
            <a:r>
              <a:rPr lang="fr-FR" sz="1176" b="1" dirty="0" err="1"/>
              <a:t>my</a:t>
            </a:r>
            <a:r>
              <a:rPr lang="fr-FR" sz="1176" b="1" dirty="0"/>
              <a:t>-file-</a:t>
            </a:r>
            <a:r>
              <a:rPr lang="fr-FR" sz="1176" b="1" dirty="0" err="1"/>
              <a:t>share</a:t>
            </a:r>
            <a:endParaRPr lang="fr-FR" sz="1176" b="1" dirty="0"/>
          </a:p>
        </p:txBody>
      </p:sp>
      <p:sp>
        <p:nvSpPr>
          <p:cNvPr id="53" name="Rectangle 52">
            <a:extLst>
              <a:ext uri="{FF2B5EF4-FFF2-40B4-BE49-F238E27FC236}">
                <a16:creationId xmlns:a16="http://schemas.microsoft.com/office/drawing/2014/main" id="{AF8173E6-3E0C-4C69-A01C-B23A901E6FB7}"/>
              </a:ext>
            </a:extLst>
          </p:cNvPr>
          <p:cNvSpPr/>
          <p:nvPr/>
        </p:nvSpPr>
        <p:spPr bwMode="auto">
          <a:xfrm>
            <a:off x="1213708" y="2987050"/>
            <a:ext cx="1824460" cy="109114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4" name="TextBox 53">
            <a:extLst>
              <a:ext uri="{FF2B5EF4-FFF2-40B4-BE49-F238E27FC236}">
                <a16:creationId xmlns:a16="http://schemas.microsoft.com/office/drawing/2014/main" id="{04BBD89B-6BEA-4E7C-B485-5ACE441BD62F}"/>
              </a:ext>
            </a:extLst>
          </p:cNvPr>
          <p:cNvSpPr txBox="1"/>
          <p:nvPr/>
        </p:nvSpPr>
        <p:spPr>
          <a:xfrm>
            <a:off x="1165418" y="2976788"/>
            <a:ext cx="1973585" cy="273280"/>
          </a:xfrm>
          <a:prstGeom prst="rect">
            <a:avLst/>
          </a:prstGeom>
          <a:noFill/>
        </p:spPr>
        <p:txBody>
          <a:bodyPr wrap="square">
            <a:spAutoFit/>
          </a:bodyPr>
          <a:lstStyle/>
          <a:p>
            <a:pPr defTabSz="914367"/>
            <a:r>
              <a:rPr lang="fr-FR" sz="1176" b="1" dirty="0">
                <a:solidFill>
                  <a:srgbClr val="0070C0"/>
                </a:solidFill>
                <a:latin typeface="Segoe UI"/>
              </a:rPr>
              <a:t>Exercise1, Task5, </a:t>
            </a:r>
            <a:r>
              <a:rPr lang="fr-FR" sz="1176" b="1" dirty="0" err="1">
                <a:solidFill>
                  <a:srgbClr val="0070C0"/>
                </a:solidFill>
                <a:latin typeface="Segoe UI"/>
              </a:rPr>
              <a:t>Task</a:t>
            </a:r>
            <a:r>
              <a:rPr lang="fr-FR" sz="1176" b="1" dirty="0">
                <a:solidFill>
                  <a:srgbClr val="0070C0"/>
                </a:solidFill>
                <a:latin typeface="Segoe UI"/>
              </a:rPr>
              <a:t> 7</a:t>
            </a:r>
          </a:p>
        </p:txBody>
      </p:sp>
      <p:pic>
        <p:nvPicPr>
          <p:cNvPr id="51" name="Graphic 50">
            <a:extLst>
              <a:ext uri="{FF2B5EF4-FFF2-40B4-BE49-F238E27FC236}">
                <a16:creationId xmlns:a16="http://schemas.microsoft.com/office/drawing/2014/main" id="{746940AF-99B4-4A15-9EE6-AD022FF2E032}"/>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906205" y="3262579"/>
            <a:ext cx="403078" cy="403078"/>
          </a:xfrm>
          <a:prstGeom prst="rect">
            <a:avLst/>
          </a:prstGeom>
        </p:spPr>
      </p:pic>
      <p:sp>
        <p:nvSpPr>
          <p:cNvPr id="52" name="TextBox 51">
            <a:extLst>
              <a:ext uri="{FF2B5EF4-FFF2-40B4-BE49-F238E27FC236}">
                <a16:creationId xmlns:a16="http://schemas.microsoft.com/office/drawing/2014/main" id="{0595B70C-52F1-4096-A92C-2D6DC9EF5A68}"/>
              </a:ext>
            </a:extLst>
          </p:cNvPr>
          <p:cNvSpPr txBox="1"/>
          <p:nvPr/>
        </p:nvSpPr>
        <p:spPr>
          <a:xfrm>
            <a:off x="1398447" y="3663071"/>
            <a:ext cx="1322180" cy="633625"/>
          </a:xfrm>
          <a:prstGeom prst="rect">
            <a:avLst/>
          </a:prstGeom>
          <a:noFill/>
        </p:spPr>
        <p:txBody>
          <a:bodyPr wrap="square">
            <a:spAutoFit/>
          </a:bodyPr>
          <a:lstStyle/>
          <a:p>
            <a:pPr algn="ctr"/>
            <a:r>
              <a:rPr lang="fr-FR" sz="1176" b="1" dirty="0" err="1"/>
              <a:t>myVmPublic</a:t>
            </a:r>
            <a:endParaRPr lang="fr-FR" sz="1176" b="1" dirty="0"/>
          </a:p>
          <a:p>
            <a:pPr algn="ctr"/>
            <a:r>
              <a:rPr lang="fr-FR" sz="1176" dirty="0"/>
              <a:t>10.0.0.4</a:t>
            </a:r>
          </a:p>
          <a:p>
            <a:pPr algn="ctr"/>
            <a:endParaRPr lang="fr-FR" sz="1176" b="1" dirty="0"/>
          </a:p>
        </p:txBody>
      </p:sp>
      <p:sp>
        <p:nvSpPr>
          <p:cNvPr id="55" name="Rectangle 54">
            <a:extLst>
              <a:ext uri="{FF2B5EF4-FFF2-40B4-BE49-F238E27FC236}">
                <a16:creationId xmlns:a16="http://schemas.microsoft.com/office/drawing/2014/main" id="{46E6B4A6-908E-4DDE-B23B-1950027EA105}"/>
              </a:ext>
            </a:extLst>
          </p:cNvPr>
          <p:cNvSpPr/>
          <p:nvPr/>
        </p:nvSpPr>
        <p:spPr bwMode="auto">
          <a:xfrm>
            <a:off x="1212695" y="4985187"/>
            <a:ext cx="1882340" cy="109114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fr-FR" sz="2353"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pic>
        <p:nvPicPr>
          <p:cNvPr id="48" name="Graphic 47">
            <a:extLst>
              <a:ext uri="{FF2B5EF4-FFF2-40B4-BE49-F238E27FC236}">
                <a16:creationId xmlns:a16="http://schemas.microsoft.com/office/drawing/2014/main" id="{AB274FB7-6D0C-475B-A3F2-B9414CB1248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857998" y="5256741"/>
            <a:ext cx="403078" cy="403078"/>
          </a:xfrm>
          <a:prstGeom prst="rect">
            <a:avLst/>
          </a:prstGeom>
        </p:spPr>
      </p:pic>
      <p:sp>
        <p:nvSpPr>
          <p:cNvPr id="50" name="TextBox 49">
            <a:extLst>
              <a:ext uri="{FF2B5EF4-FFF2-40B4-BE49-F238E27FC236}">
                <a16:creationId xmlns:a16="http://schemas.microsoft.com/office/drawing/2014/main" id="{DB66ADAC-5ACE-4605-AB4D-77AA30612BD6}"/>
              </a:ext>
            </a:extLst>
          </p:cNvPr>
          <p:cNvSpPr txBox="1"/>
          <p:nvPr/>
        </p:nvSpPr>
        <p:spPr>
          <a:xfrm>
            <a:off x="1368232" y="5630004"/>
            <a:ext cx="1322180" cy="633625"/>
          </a:xfrm>
          <a:prstGeom prst="rect">
            <a:avLst/>
          </a:prstGeom>
          <a:noFill/>
        </p:spPr>
        <p:txBody>
          <a:bodyPr wrap="square">
            <a:spAutoFit/>
          </a:bodyPr>
          <a:lstStyle/>
          <a:p>
            <a:pPr algn="ctr"/>
            <a:r>
              <a:rPr lang="fr-FR" sz="1176" b="1" dirty="0" err="1"/>
              <a:t>myVmPrivate</a:t>
            </a:r>
            <a:endParaRPr lang="fr-FR" sz="1176" b="1" dirty="0"/>
          </a:p>
          <a:p>
            <a:pPr algn="ctr"/>
            <a:r>
              <a:rPr lang="fr-FR" sz="1176" dirty="0"/>
              <a:t>10.0.1.4</a:t>
            </a:r>
          </a:p>
          <a:p>
            <a:pPr algn="ctr"/>
            <a:endParaRPr lang="fr-FR" sz="1176" b="1" dirty="0"/>
          </a:p>
        </p:txBody>
      </p:sp>
      <p:sp>
        <p:nvSpPr>
          <p:cNvPr id="56" name="TextBox 55">
            <a:extLst>
              <a:ext uri="{FF2B5EF4-FFF2-40B4-BE49-F238E27FC236}">
                <a16:creationId xmlns:a16="http://schemas.microsoft.com/office/drawing/2014/main" id="{D64EEC34-ABD5-4A8C-BE5D-4DA44B842470}"/>
              </a:ext>
            </a:extLst>
          </p:cNvPr>
          <p:cNvSpPr txBox="1"/>
          <p:nvPr/>
        </p:nvSpPr>
        <p:spPr>
          <a:xfrm>
            <a:off x="1183908" y="4968672"/>
            <a:ext cx="1882340" cy="273280"/>
          </a:xfrm>
          <a:prstGeom prst="rect">
            <a:avLst/>
          </a:prstGeom>
          <a:noFill/>
        </p:spPr>
        <p:txBody>
          <a:bodyPr wrap="square">
            <a:spAutoFit/>
          </a:bodyPr>
          <a:lstStyle/>
          <a:p>
            <a:pPr defTabSz="914367"/>
            <a:r>
              <a:rPr lang="fr-FR" sz="1176" b="1" dirty="0">
                <a:solidFill>
                  <a:srgbClr val="0070C0"/>
                </a:solidFill>
                <a:latin typeface="Segoe UI"/>
              </a:rPr>
              <a:t>Exercise1, Task5, Task6</a:t>
            </a:r>
          </a:p>
        </p:txBody>
      </p:sp>
      <p:cxnSp>
        <p:nvCxnSpPr>
          <p:cNvPr id="58" name="Straight Connector 57">
            <a:extLst>
              <a:ext uri="{FF2B5EF4-FFF2-40B4-BE49-F238E27FC236}">
                <a16:creationId xmlns:a16="http://schemas.microsoft.com/office/drawing/2014/main" id="{9E15D373-6996-40DA-95C5-A379B12BF5A5}"/>
              </a:ext>
            </a:extLst>
          </p:cNvPr>
          <p:cNvCxnSpPr/>
          <p:nvPr/>
        </p:nvCxnSpPr>
        <p:spPr>
          <a:xfrm>
            <a:off x="8514736" y="3450254"/>
            <a:ext cx="0" cy="859244"/>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48156684-67EF-493E-94E6-3857C396A3F7}"/>
              </a:ext>
            </a:extLst>
          </p:cNvPr>
          <p:cNvCxnSpPr>
            <a:cxnSpLocks/>
          </p:cNvCxnSpPr>
          <p:nvPr/>
        </p:nvCxnSpPr>
        <p:spPr>
          <a:xfrm flipV="1">
            <a:off x="2309283" y="4523726"/>
            <a:ext cx="5931497" cy="960684"/>
          </a:xfrm>
          <a:prstGeom prst="straightConnector1">
            <a:avLst/>
          </a:prstGeom>
          <a:ln>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33939F65-B974-43D7-9765-3AAD0E28D9E1}"/>
              </a:ext>
            </a:extLst>
          </p:cNvPr>
          <p:cNvCxnSpPr>
            <a:cxnSpLocks/>
          </p:cNvCxnSpPr>
          <p:nvPr/>
        </p:nvCxnSpPr>
        <p:spPr>
          <a:xfrm>
            <a:off x="2342023" y="3379658"/>
            <a:ext cx="5878716" cy="1050772"/>
          </a:xfrm>
          <a:prstGeom prst="straightConnector1">
            <a:avLst/>
          </a:prstGeom>
          <a:ln>
            <a:headEnd type="none" w="lg"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654979"/>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1233A-172A-43FD-827D-C0723284D402}"/>
              </a:ext>
            </a:extLst>
          </p:cNvPr>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195896274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37EBA-C718-4411-B6EF-0F051B1D6304}"/>
              </a:ext>
            </a:extLst>
          </p:cNvPr>
          <p:cNvSpPr>
            <a:spLocks noGrp="1"/>
          </p:cNvSpPr>
          <p:nvPr>
            <p:ph type="title"/>
          </p:nvPr>
        </p:nvSpPr>
        <p:spPr/>
        <p:txBody>
          <a:bodyPr/>
          <a:lstStyle/>
          <a:p>
            <a:r>
              <a:rPr lang="en-US" dirty="0"/>
              <a:t>Key Types and Protection Methods (cont’d)</a:t>
            </a:r>
          </a:p>
        </p:txBody>
      </p:sp>
      <p:graphicFrame>
        <p:nvGraphicFramePr>
          <p:cNvPr id="4" name="Table 4">
            <a:extLst>
              <a:ext uri="{FF2B5EF4-FFF2-40B4-BE49-F238E27FC236}">
                <a16:creationId xmlns:a16="http://schemas.microsoft.com/office/drawing/2014/main" id="{E6BF62FC-9FCD-4DE6-9ED5-4EF2110FDD21}"/>
              </a:ext>
            </a:extLst>
          </p:cNvPr>
          <p:cNvGraphicFramePr>
            <a:graphicFrameLocks noGrp="1"/>
          </p:cNvGraphicFramePr>
          <p:nvPr/>
        </p:nvGraphicFramePr>
        <p:xfrm>
          <a:off x="317770" y="2555979"/>
          <a:ext cx="11556460" cy="1483360"/>
        </p:xfrm>
        <a:graphic>
          <a:graphicData uri="http://schemas.openxmlformats.org/drawingml/2006/table">
            <a:tbl>
              <a:tblPr firstRow="1" bandRow="1">
                <a:tableStyleId>{5C22544A-7EE6-4342-B048-85BDC9FD1C3A}</a:tableStyleId>
              </a:tblPr>
              <a:tblGrid>
                <a:gridCol w="5873653">
                  <a:extLst>
                    <a:ext uri="{9D8B030D-6E8A-4147-A177-3AD203B41FA5}">
                      <a16:colId xmlns:a16="http://schemas.microsoft.com/office/drawing/2014/main" val="1288842125"/>
                    </a:ext>
                  </a:extLst>
                </a:gridCol>
                <a:gridCol w="5682807">
                  <a:extLst>
                    <a:ext uri="{9D8B030D-6E8A-4147-A177-3AD203B41FA5}">
                      <a16:colId xmlns:a16="http://schemas.microsoft.com/office/drawing/2014/main" val="61525934"/>
                    </a:ext>
                  </a:extLst>
                </a:gridCol>
              </a:tblGrid>
              <a:tr h="370840">
                <a:tc>
                  <a:txBody>
                    <a:bodyPr/>
                    <a:lstStyle/>
                    <a:p>
                      <a:pPr algn="l"/>
                      <a:r>
                        <a:rPr lang="en-US" b="0" dirty="0"/>
                        <a:t>Key type and destination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l"/>
                      <a:r>
                        <a:rPr lang="en-US" b="0" dirty="0"/>
                        <a:t>Compliance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2899550072"/>
                  </a:ext>
                </a:extLst>
              </a:tr>
              <a:tr h="370840">
                <a:tc>
                  <a:txBody>
                    <a:bodyPr/>
                    <a:lstStyle/>
                    <a:p>
                      <a:pPr algn="l"/>
                      <a:r>
                        <a:rPr lang="en-US" sz="1600" dirty="0"/>
                        <a:t>Software-protected keys in vaults (Premium &amp; Standard SKUs)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r>
                        <a:rPr lang="en-US" sz="1600" dirty="0"/>
                        <a:t>FIPS 140-2 Level 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87916157"/>
                  </a:ext>
                </a:extLst>
              </a:tr>
              <a:tr h="370840">
                <a:tc>
                  <a:txBody>
                    <a:bodyPr/>
                    <a:lstStyle/>
                    <a:p>
                      <a:pPr algn="l"/>
                      <a:r>
                        <a:rPr lang="en-US" sz="1600" dirty="0"/>
                        <a:t>HSM-protected keys in vaults (Premium SKU)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r>
                        <a:rPr lang="en-US" sz="1600" dirty="0"/>
                        <a:t>FIPS 140-2 Level 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13739013"/>
                  </a:ext>
                </a:extLst>
              </a:tr>
              <a:tr h="370840">
                <a:tc>
                  <a:txBody>
                    <a:bodyPr/>
                    <a:lstStyle/>
                    <a:p>
                      <a:pPr algn="l"/>
                      <a:r>
                        <a:rPr lang="en-US" sz="1600" dirty="0"/>
                        <a:t>HSM-protected keys in Managed HSM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r>
                        <a:rPr lang="en-US" sz="1600" dirty="0"/>
                        <a:t>FIPS 140-2 Level 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51228753"/>
                  </a:ext>
                </a:extLst>
              </a:tr>
            </a:tbl>
          </a:graphicData>
        </a:graphic>
      </p:graphicFrame>
      <p:sp>
        <p:nvSpPr>
          <p:cNvPr id="3" name="Text Placeholder 3">
            <a:extLst>
              <a:ext uri="{FF2B5EF4-FFF2-40B4-BE49-F238E27FC236}">
                <a16:creationId xmlns:a16="http://schemas.microsoft.com/office/drawing/2014/main" id="{5465A438-3923-4C12-8484-E242130DADBD}"/>
              </a:ext>
            </a:extLst>
          </p:cNvPr>
          <p:cNvSpPr txBox="1">
            <a:spLocks/>
          </p:cNvSpPr>
          <p:nvPr/>
        </p:nvSpPr>
        <p:spPr>
          <a:xfrm>
            <a:off x="4262034" y="1854859"/>
            <a:ext cx="3435006" cy="439566"/>
          </a:xfrm>
          <a:prstGeom prst="rect">
            <a:avLst/>
          </a:prstGeom>
          <a:solidFill>
            <a:schemeClr val="accent1">
              <a:lumMod val="50000"/>
            </a:schemeClr>
          </a:solidFill>
        </p:spPr>
        <p:style>
          <a:lnRef idx="0">
            <a:scrgbClr r="0" g="0" b="0"/>
          </a:lnRef>
          <a:fillRef idx="0">
            <a:scrgbClr r="0" g="0" b="0"/>
          </a:fillRef>
          <a:effectRef idx="0">
            <a:scrgbClr r="0" g="0" b="0"/>
          </a:effectRef>
          <a:fontRef idx="major"/>
        </p:style>
        <p:txBody>
          <a:bodyPr lIns="91440" tIns="45720" rIns="91440" bIns="4572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0" algn="ctr" defTabSz="931863"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lang="en-US" sz="2000" spc="0" dirty="0">
                <a:solidFill>
                  <a:srgbClr val="FFFFFF"/>
                </a:solidFill>
                <a:latin typeface="Segoe UI"/>
              </a:rPr>
              <a:t>Compliance</a:t>
            </a:r>
            <a:endParaRPr kumimoji="0" lang="en-US" sz="2000" b="0" i="0" u="none" strike="noStrike" kern="1200" cap="none" spc="0" normalizeH="0" baseline="0" noProof="0" dirty="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839947551"/>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37EBA-C718-4411-B6EF-0F051B1D6304}"/>
              </a:ext>
            </a:extLst>
          </p:cNvPr>
          <p:cNvSpPr>
            <a:spLocks noGrp="1"/>
          </p:cNvSpPr>
          <p:nvPr>
            <p:ph type="title"/>
          </p:nvPr>
        </p:nvSpPr>
        <p:spPr/>
        <p:txBody>
          <a:bodyPr/>
          <a:lstStyle/>
          <a:p>
            <a:r>
              <a:rPr lang="en-US" dirty="0"/>
              <a:t>Azure Key Vault Secrets</a:t>
            </a:r>
          </a:p>
        </p:txBody>
      </p:sp>
      <p:sp>
        <p:nvSpPr>
          <p:cNvPr id="9" name="Rectangle 8">
            <a:extLst>
              <a:ext uri="{FF2B5EF4-FFF2-40B4-BE49-F238E27FC236}">
                <a16:creationId xmlns:a16="http://schemas.microsoft.com/office/drawing/2014/main" id="{2F851140-C24E-4514-954D-BD396533E87D}"/>
              </a:ext>
            </a:extLst>
          </p:cNvPr>
          <p:cNvSpPr/>
          <p:nvPr/>
        </p:nvSpPr>
        <p:spPr>
          <a:xfrm>
            <a:off x="216208" y="1237356"/>
            <a:ext cx="5879792" cy="695716"/>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All secrets in Key Vault are stored encrypted.</a:t>
            </a:r>
          </a:p>
        </p:txBody>
      </p:sp>
      <p:sp>
        <p:nvSpPr>
          <p:cNvPr id="11" name="Rectangle 10">
            <a:extLst>
              <a:ext uri="{FF2B5EF4-FFF2-40B4-BE49-F238E27FC236}">
                <a16:creationId xmlns:a16="http://schemas.microsoft.com/office/drawing/2014/main" id="{ADCABEC6-F4D2-4BEC-919B-B60209142851}"/>
              </a:ext>
            </a:extLst>
          </p:cNvPr>
          <p:cNvSpPr/>
          <p:nvPr/>
        </p:nvSpPr>
        <p:spPr>
          <a:xfrm>
            <a:off x="223831" y="3870877"/>
            <a:ext cx="5872169" cy="1069492"/>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Encryption is transparent and</a:t>
            </a:r>
            <a:r>
              <a:rPr lang="en-US" sz="2000" kern="0" dirty="0">
                <a:latin typeface="Segoe UI"/>
                <a:ea typeface="+mn-ea"/>
                <a:cs typeface="+mn-cs"/>
              </a:rPr>
              <a:t> requires no action from the user.</a:t>
            </a:r>
            <a:endParaRPr kumimoji="0" lang="en-US" sz="2000" b="0" i="0" u="none" strike="noStrike" kern="0" cap="none" spc="0" normalizeH="0" baseline="0" noProof="0" dirty="0">
              <a:ln>
                <a:noFill/>
              </a:ln>
              <a:effectLst/>
              <a:uLnTx/>
              <a:uFillTx/>
              <a:latin typeface="Segoe UI"/>
              <a:ea typeface="+mn-ea"/>
              <a:cs typeface="+mn-cs"/>
            </a:endParaRPr>
          </a:p>
        </p:txBody>
      </p:sp>
      <p:sp>
        <p:nvSpPr>
          <p:cNvPr id="13" name="Rectangle 12">
            <a:extLst>
              <a:ext uri="{FF2B5EF4-FFF2-40B4-BE49-F238E27FC236}">
                <a16:creationId xmlns:a16="http://schemas.microsoft.com/office/drawing/2014/main" id="{C30EF214-2B86-4FA1-86AD-2E883D51EBA7}"/>
              </a:ext>
            </a:extLst>
          </p:cNvPr>
          <p:cNvSpPr/>
          <p:nvPr/>
        </p:nvSpPr>
        <p:spPr>
          <a:xfrm>
            <a:off x="208585" y="2196641"/>
            <a:ext cx="5887415" cy="1410667"/>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Key Vault encrypts secrets at rest with a hierarchy of encryption keys, all keys in that hierarchy are protected by modules that are FIPS 140-2 compliant.</a:t>
            </a:r>
          </a:p>
        </p:txBody>
      </p:sp>
      <p:sp>
        <p:nvSpPr>
          <p:cNvPr id="17" name="Rectangle 16">
            <a:extLst>
              <a:ext uri="{FF2B5EF4-FFF2-40B4-BE49-F238E27FC236}">
                <a16:creationId xmlns:a16="http://schemas.microsoft.com/office/drawing/2014/main" id="{3A27861F-5E4F-41B3-88A4-C0FD2BC0B291}"/>
              </a:ext>
            </a:extLst>
          </p:cNvPr>
          <p:cNvSpPr/>
          <p:nvPr/>
        </p:nvSpPr>
        <p:spPr>
          <a:xfrm>
            <a:off x="216207" y="5203938"/>
            <a:ext cx="5879793" cy="1075973"/>
          </a:xfrm>
          <a:prstGeom prst="rect">
            <a:avLst/>
          </a:prstGeom>
          <a:solidFill>
            <a:schemeClr val="bg1">
              <a:lumMod val="95000"/>
            </a:schemeClr>
          </a:solidFill>
          <a:ln w="6350">
            <a:solidFill>
              <a:schemeClr val="bg1">
                <a:lumMod val="95000"/>
              </a:schemeClr>
            </a:solidFill>
          </a:ln>
          <a:effectLst/>
        </p:spPr>
        <p:style>
          <a:lnRef idx="0">
            <a:scrgbClr r="0" g="0" b="0"/>
          </a:lnRef>
          <a:fillRef idx="0">
            <a:scrgbClr r="0" g="0" b="0"/>
          </a:fillRef>
          <a:effectRef idx="0">
            <a:scrgbClr r="0" g="0" b="0"/>
          </a:effectRef>
          <a:fontRef idx="major"/>
        </p:style>
        <p:txBody>
          <a:bodyPr spcFirstLastPara="0" vert="horz" wrap="square" lIns="182880" tIns="137160" rIns="182880" bIns="137160" numCol="1" spcCol="1270" anchor="ctr" anchorCtr="0">
            <a:noAutofit/>
          </a:bodyPr>
          <a:lstStyle/>
          <a:p>
            <a:pPr marL="0" marR="0" lvl="0" indent="0" defTabSz="1066800" eaLnBrk="1" fontAlgn="auto" latinLnBrk="0" hangingPunct="1">
              <a:lnSpc>
                <a:spcPct val="100000"/>
              </a:lnSpc>
              <a:spcBef>
                <a:spcPct val="0"/>
              </a:spcBef>
              <a:spcAft>
                <a:spcPct val="35000"/>
              </a:spcAft>
              <a:buClrTx/>
              <a:buSzTx/>
              <a:buFontTx/>
              <a:buNone/>
              <a:tabLst/>
              <a:defRPr/>
            </a:pPr>
            <a:r>
              <a:rPr kumimoji="0" lang="en-US" sz="2000" b="0" i="0" u="none" strike="noStrike" kern="0" cap="none" spc="0" normalizeH="0" baseline="0" noProof="0" dirty="0">
                <a:ln>
                  <a:noFill/>
                </a:ln>
                <a:effectLst/>
                <a:uLnTx/>
                <a:uFillTx/>
                <a:latin typeface="Segoe UI"/>
                <a:ea typeface="+mn-ea"/>
                <a:cs typeface="+mn-cs"/>
              </a:rPr>
              <a:t>Azure Key Vault service encrypts your secrets when you add them and decrypts them automatically when you read them.</a:t>
            </a:r>
          </a:p>
        </p:txBody>
      </p:sp>
      <p:sp>
        <p:nvSpPr>
          <p:cNvPr id="21" name="Rectangle 20">
            <a:extLst>
              <a:ext uri="{FF2B5EF4-FFF2-40B4-BE49-F238E27FC236}">
                <a16:creationId xmlns:a16="http://schemas.microsoft.com/office/drawing/2014/main" id="{AFA3BB56-FD4C-4D4D-B23B-C27AE72A2A23}"/>
              </a:ext>
              <a:ext uri="{C183D7F6-B498-43B3-948B-1728B52AA6E4}">
                <adec:decorative xmlns:adec="http://schemas.microsoft.com/office/drawing/2017/decorative" val="1"/>
              </a:ext>
            </a:extLst>
          </p:cNvPr>
          <p:cNvSpPr/>
          <p:nvPr/>
        </p:nvSpPr>
        <p:spPr bwMode="auto">
          <a:xfrm>
            <a:off x="6230319" y="1105586"/>
            <a:ext cx="5745473" cy="5411124"/>
          </a:xfrm>
          <a:prstGeom prst="rect">
            <a:avLst/>
          </a:prstGeom>
          <a:no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8" name="TextBox 7">
            <a:extLst>
              <a:ext uri="{FF2B5EF4-FFF2-40B4-BE49-F238E27FC236}">
                <a16:creationId xmlns:a16="http://schemas.microsoft.com/office/drawing/2014/main" id="{A706DB4A-7B38-4A83-BB4A-51353F2586AD}"/>
              </a:ext>
            </a:extLst>
          </p:cNvPr>
          <p:cNvSpPr txBox="1"/>
          <p:nvPr/>
        </p:nvSpPr>
        <p:spPr>
          <a:xfrm flipH="1">
            <a:off x="6481626" y="5584343"/>
            <a:ext cx="5242858" cy="615553"/>
          </a:xfrm>
          <a:prstGeom prst="rect">
            <a:avLst/>
          </a:prstGeom>
          <a:noFill/>
        </p:spPr>
        <p:txBody>
          <a:bodyPr wrap="square" lIns="0" tIns="0" rIns="0" bIns="0" rtlCol="0">
            <a:spAutoFit/>
          </a:bodyPr>
          <a:lstStyle/>
          <a:p>
            <a:pPr algn="l"/>
            <a:r>
              <a:rPr lang="en-US" sz="2000" dirty="0">
                <a:gradFill>
                  <a:gsLst>
                    <a:gs pos="2917">
                      <a:schemeClr val="tx1"/>
                    </a:gs>
                    <a:gs pos="30000">
                      <a:schemeClr val="tx1"/>
                    </a:gs>
                  </a:gsLst>
                  <a:lin ang="5400000" scaled="0"/>
                </a:gradFill>
              </a:rPr>
              <a:t>Azure Key Vault accepts the data, encrypts it, stores it, and returns a secret identifier ("id").</a:t>
            </a:r>
          </a:p>
        </p:txBody>
      </p:sp>
      <p:pic>
        <p:nvPicPr>
          <p:cNvPr id="19" name="Picture 18" descr="Programming data on computer monitor">
            <a:extLst>
              <a:ext uri="{FF2B5EF4-FFF2-40B4-BE49-F238E27FC236}">
                <a16:creationId xmlns:a16="http://schemas.microsoft.com/office/drawing/2014/main" id="{2A96F367-6C0E-4026-B2ED-8B0B2A86DDDA}"/>
              </a:ext>
            </a:extLst>
          </p:cNvPr>
          <p:cNvPicPr>
            <a:picLocks noChangeAspect="1"/>
          </p:cNvPicPr>
          <p:nvPr/>
        </p:nvPicPr>
        <p:blipFill>
          <a:blip r:embed="rId3"/>
          <a:stretch>
            <a:fillRect/>
          </a:stretch>
        </p:blipFill>
        <p:spPr>
          <a:xfrm>
            <a:off x="6359185" y="1642367"/>
            <a:ext cx="5487740" cy="3657600"/>
          </a:xfrm>
          <a:prstGeom prst="rect">
            <a:avLst/>
          </a:prstGeom>
          <a:effectLst>
            <a:outerShdw blurRad="50800" dist="88900" dir="2700000" algn="tl" rotWithShape="0">
              <a:prstClr val="black">
                <a:alpha val="40000"/>
              </a:prstClr>
            </a:outerShdw>
          </a:effectLst>
        </p:spPr>
      </p:pic>
    </p:spTree>
    <p:extLst>
      <p:ext uri="{BB962C8B-B14F-4D97-AF65-F5344CB8AC3E}">
        <p14:creationId xmlns:p14="http://schemas.microsoft.com/office/powerpoint/2010/main" val="664718820"/>
      </p:ext>
    </p:extLst>
  </p:cSld>
  <p:clrMapOvr>
    <a:masterClrMapping/>
  </p:clrMapOvr>
  <p:transition>
    <p:fade/>
  </p:transition>
</p:sld>
</file>

<file path=ppt/theme/theme1.xml><?xml version="1.0" encoding="utf-8"?>
<a:theme xmlns:a="http://schemas.openxmlformats.org/drawingml/2006/main" name="WHITE TEMPLATE">
  <a:themeElements>
    <a:clrScheme name="ST_Illustration_White_Blue">
      <a:dk1>
        <a:srgbClr val="1A1A1A"/>
      </a:dk1>
      <a:lt1>
        <a:srgbClr val="FFFFFF"/>
      </a:lt1>
      <a:dk2>
        <a:srgbClr val="0D0D0D"/>
      </a:dk2>
      <a:lt2>
        <a:srgbClr val="D2D2D2"/>
      </a:lt2>
      <a:accent1>
        <a:srgbClr val="0078D4"/>
      </a:accent1>
      <a:accent2>
        <a:srgbClr val="002050"/>
      </a:accent2>
      <a:accent3>
        <a:srgbClr val="107C10"/>
      </a:accent3>
      <a:accent4>
        <a:srgbClr val="D73B01"/>
      </a:accent4>
      <a:accent5>
        <a:srgbClr val="737373"/>
      </a:accent5>
      <a:accent6>
        <a:srgbClr val="E6E6E6"/>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Illustration_2018_Cloud_011.potx" id="{762B47AA-A827-4F63-8EDD-1F6B4767BB62}" vid="{53DB83EF-4F78-4F48-A301-01610C79C1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Description xmlns="e8bab37c-6053-4066-b569-fd9fbae908bd" xsi:nil="true"/>
    <_ip_UnifiedCompliancePolicyUIAction xmlns="http://schemas.microsoft.com/sharepoint/v3" xsi:nil="true"/>
    <_ip_UnifiedCompliancePolicyProperties xmlns="http://schemas.microsoft.com/sharepoint/v3" xsi:nil="true"/>
    <lcf76f155ced4ddcb4097134ff3c332f xmlns="e8bab37c-6053-4066-b569-fd9fbae908bd">
      <Terms xmlns="http://schemas.microsoft.com/office/infopath/2007/PartnerControls"/>
    </lcf76f155ced4ddcb4097134ff3c332f>
    <TaxCatchAll xmlns="230e9df3-be65-4c73-a93b-d1236ebd677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29163849240324E9E04492C11FECC70" ma:contentTypeVersion="18" ma:contentTypeDescription="Create a new document." ma:contentTypeScope="" ma:versionID="e160c76efe473ad5090ac841458f42d7">
  <xsd:schema xmlns:xsd="http://www.w3.org/2001/XMLSchema" xmlns:xs="http://www.w3.org/2001/XMLSchema" xmlns:p="http://schemas.microsoft.com/office/2006/metadata/properties" xmlns:ns1="http://schemas.microsoft.com/sharepoint/v3" xmlns:ns2="e8bab37c-6053-4066-b569-fd9fbae908bd" xmlns:ns3="1d16016b-1e11-4dbd-8bd0-b44cb6539c58" xmlns:ns4="230e9df3-be65-4c73-a93b-d1236ebd677e" targetNamespace="http://schemas.microsoft.com/office/2006/metadata/properties" ma:root="true" ma:fieldsID="61813807f44a0d5ecea062ff94537e27" ns1:_="" ns2:_="" ns3:_="" ns4:_="">
    <xsd:import namespace="http://schemas.microsoft.com/sharepoint/v3"/>
    <xsd:import namespace="e8bab37c-6053-4066-b569-fd9fbae908bd"/>
    <xsd:import namespace="1d16016b-1e11-4dbd-8bd0-b44cb6539c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CR" minOccurs="0"/>
                <xsd:element ref="ns2:MediaServiceDateTaken" minOccurs="0"/>
                <xsd:element ref="ns1:_ip_UnifiedCompliancePolicyProperties" minOccurs="0"/>
                <xsd:element ref="ns1:_ip_UnifiedCompliancePolicyUIAction" minOccurs="0"/>
                <xsd:element ref="ns2:MediaServiceGenerationTime" minOccurs="0"/>
                <xsd:element ref="ns2:MediaServiceEventHashCode" minOccurs="0"/>
                <xsd:element ref="ns2:Description" minOccurs="0"/>
                <xsd:element ref="ns3:SharedWithUsers" minOccurs="0"/>
                <xsd:element ref="ns3:SharedWithDetails" minOccurs="0"/>
                <xsd:element ref="ns2:MediaLengthInSeconds"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4" nillable="true" ma:displayName="Unified Compliance Policy Properties" ma:hidden="true" ma:internalName="_ip_UnifiedCompliancePolicyProperties">
      <xsd:simpleType>
        <xsd:restriction base="dms:Note"/>
      </xsd:simpleType>
    </xsd:element>
    <xsd:element name="_ip_UnifiedCompliancePolicyUIAction" ma:index="1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8bab37c-6053-4066-b569-fd9fbae908b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DateTaken" ma:index="13"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Description" ma:index="18" nillable="true" ma:displayName="Description" ma:format="Dropdown" ma:internalName="Description">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d16016b-1e11-4dbd-8bd0-b44cb6539c58"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4" nillable="true" ma:displayName="Taxonomy Catch All Column" ma:hidden="true" ma:list="{4c30d077-ef4f-4e82-b228-e78667907e38}" ma:internalName="TaxCatchAll" ma:showField="CatchAllData" ma:web="1d16016b-1e11-4dbd-8bd0-b44cb6539c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BED9ECC-B34D-4757-9E49-FCCF036D3986}">
  <ds:schemaRefs>
    <ds:schemaRef ds:uri="http://schemas.microsoft.com/sharepoint/v3/contenttype/forms"/>
  </ds:schemaRefs>
</ds:datastoreItem>
</file>

<file path=customXml/itemProps2.xml><?xml version="1.0" encoding="utf-8"?>
<ds:datastoreItem xmlns:ds="http://schemas.openxmlformats.org/officeDocument/2006/customXml" ds:itemID="{CACBDFB3-7742-4CA1-BEEA-6C25040B156D}">
  <ds:schemaRefs>
    <ds:schemaRef ds:uri="http://www.w3.org/XML/1998/namespace"/>
    <ds:schemaRef ds:uri="http://schemas.microsoft.com/office/2006/documentManagement/types"/>
    <ds:schemaRef ds:uri="http://purl.org/dc/terms/"/>
    <ds:schemaRef ds:uri="e8bab37c-6053-4066-b569-fd9fbae908bd"/>
    <ds:schemaRef ds:uri="http://purl.org/dc/elements/1.1/"/>
    <ds:schemaRef ds:uri="1d16016b-1e11-4dbd-8bd0-b44cb6539c58"/>
    <ds:schemaRef ds:uri="http://schemas.microsoft.com/office/infopath/2007/PartnerControls"/>
    <ds:schemaRef ds:uri="http://schemas.openxmlformats.org/package/2006/metadata/core-properties"/>
    <ds:schemaRef ds:uri="http://schemas.microsoft.com/sharepoint/v3"/>
    <ds:schemaRef ds:uri="http://schemas.microsoft.com/office/2006/metadata/properties"/>
    <ds:schemaRef ds:uri="http://purl.org/dc/dcmitype/"/>
    <ds:schemaRef ds:uri="230e9df3-be65-4c73-a93b-d1236ebd677e"/>
  </ds:schemaRefs>
</ds:datastoreItem>
</file>

<file path=customXml/itemProps3.xml><?xml version="1.0" encoding="utf-8"?>
<ds:datastoreItem xmlns:ds="http://schemas.openxmlformats.org/officeDocument/2006/customXml" ds:itemID="{BB59F8C8-B2C0-4BC2-B93E-0729B57A6FD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8bab37c-6053-4066-b569-fd9fbae908bd"/>
    <ds:schemaRef ds:uri="1d16016b-1e11-4dbd-8bd0-b44cb6539c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16-9_Illustration_2018_Cloud_011</Template>
  <TotalTime>0</TotalTime>
  <Words>17670</Words>
  <Application>Microsoft Office PowerPoint</Application>
  <PresentationFormat>Widescreen</PresentationFormat>
  <Paragraphs>1376</Paragraphs>
  <Slides>74</Slides>
  <Notes>68</Notes>
  <HiddenSlides>0</HiddenSlides>
  <MMClips>0</MMClips>
  <ScaleCrop>false</ScaleCrop>
  <HeadingPairs>
    <vt:vector size="8" baseType="variant">
      <vt:variant>
        <vt:lpstr>Fonts Used</vt:lpstr>
      </vt:variant>
      <vt:variant>
        <vt:i4>13</vt:i4>
      </vt:variant>
      <vt:variant>
        <vt:lpstr>Theme</vt:lpstr>
      </vt:variant>
      <vt:variant>
        <vt:i4>1</vt:i4>
      </vt:variant>
      <vt:variant>
        <vt:lpstr>Embedded OLE Servers</vt:lpstr>
      </vt:variant>
      <vt:variant>
        <vt:i4>1</vt:i4>
      </vt:variant>
      <vt:variant>
        <vt:lpstr>Slide Titles</vt:lpstr>
      </vt:variant>
      <vt:variant>
        <vt:i4>74</vt:i4>
      </vt:variant>
    </vt:vector>
  </HeadingPairs>
  <TitlesOfParts>
    <vt:vector size="89" baseType="lpstr">
      <vt:lpstr>Arial</vt:lpstr>
      <vt:lpstr>Calibri</vt:lpstr>
      <vt:lpstr>Calibri Light</vt:lpstr>
      <vt:lpstr>Cambria</vt:lpstr>
      <vt:lpstr>Courier New</vt:lpstr>
      <vt:lpstr>Segoe UI</vt:lpstr>
      <vt:lpstr>Segoe UI Light</vt:lpstr>
      <vt:lpstr>Segoe UI Semibold</vt:lpstr>
      <vt:lpstr>Segoe UI Semilight</vt:lpstr>
      <vt:lpstr>Segoe UI VSS (Regular)</vt:lpstr>
      <vt:lpstr>Symbol</vt:lpstr>
      <vt:lpstr>Symbol,Sans-Serif</vt:lpstr>
      <vt:lpstr>Wingdings</vt:lpstr>
      <vt:lpstr>WHITE TEMPLATE</vt:lpstr>
      <vt:lpstr>Bitmap Image</vt:lpstr>
      <vt:lpstr>AZ-500T00A: Microsoft Azure Security Technologies</vt:lpstr>
      <vt:lpstr>Learning Path: Data and Application Security </vt:lpstr>
      <vt:lpstr>Azure Key Vault</vt:lpstr>
      <vt:lpstr>Azure Key Vault</vt:lpstr>
      <vt:lpstr>Azure Key Vault Overview</vt:lpstr>
      <vt:lpstr>Azure Key Vault Cryptographic Keys</vt:lpstr>
      <vt:lpstr>Key Types and Protection Methods</vt:lpstr>
      <vt:lpstr>Key Types and Protection Methods (cont’d)</vt:lpstr>
      <vt:lpstr>Azure Key Vault Secrets</vt:lpstr>
      <vt:lpstr>Azure Key Vault Certificates </vt:lpstr>
      <vt:lpstr>  Azure Key Vault Certificates - Exportable or Non-Exportable Key</vt:lpstr>
      <vt:lpstr>Azure Key Vault Keys (cont’d) </vt:lpstr>
      <vt:lpstr>Key Vault Access </vt:lpstr>
      <vt:lpstr>Key Vault Example</vt:lpstr>
      <vt:lpstr>Customer Managed Keys</vt:lpstr>
      <vt:lpstr>Key Vault Secrets</vt:lpstr>
      <vt:lpstr>Key and Secret Rotation</vt:lpstr>
      <vt:lpstr>Key Vault Safety and Recovery Features</vt:lpstr>
      <vt:lpstr>Demonstrations: Azure Key Vault</vt:lpstr>
      <vt:lpstr>Azure Dedicated HSM (Hardware Security Module)</vt:lpstr>
      <vt:lpstr>Additional Study – Azure Key Vault</vt:lpstr>
      <vt:lpstr>Application Security</vt:lpstr>
      <vt:lpstr>Application Security</vt:lpstr>
      <vt:lpstr>Microsoft Identity Platform</vt:lpstr>
      <vt:lpstr>Azure AD Application Scenarios</vt:lpstr>
      <vt:lpstr>App Registration</vt:lpstr>
      <vt:lpstr>Microsoft Graph Permissions</vt:lpstr>
      <vt:lpstr>Managed Identities</vt:lpstr>
      <vt:lpstr>Azure App Services Overview</vt:lpstr>
      <vt:lpstr>App Service Environments</vt:lpstr>
      <vt:lpstr>App Service Plans</vt:lpstr>
      <vt:lpstr>App Service Environment Networking</vt:lpstr>
      <vt:lpstr>Availability Zone Support for App Service Environments</vt:lpstr>
      <vt:lpstr>App Service Environment Certificates</vt:lpstr>
      <vt:lpstr>Demonstrations: Application Security</vt:lpstr>
      <vt:lpstr>Additional Study – Application Security</vt:lpstr>
      <vt:lpstr>Storage Security</vt:lpstr>
      <vt:lpstr>Storage Security </vt:lpstr>
      <vt:lpstr>Data Sovereignty</vt:lpstr>
      <vt:lpstr>Azure Storage Access</vt:lpstr>
      <vt:lpstr>Shared Access Signatures</vt:lpstr>
      <vt:lpstr>Azure AD Storage Authentication</vt:lpstr>
      <vt:lpstr>Blob Data Retention Policies</vt:lpstr>
      <vt:lpstr>Time-based Retention Policies</vt:lpstr>
      <vt:lpstr>Legal Hold Policies</vt:lpstr>
      <vt:lpstr>Azure Files Authentication</vt:lpstr>
      <vt:lpstr>Azure Files Authentication – AD DS</vt:lpstr>
      <vt:lpstr>Azure Files Authentication – Azure AD DS</vt:lpstr>
      <vt:lpstr>Secure Transfer Required</vt:lpstr>
      <vt:lpstr>Demonstrations: Storage Security</vt:lpstr>
      <vt:lpstr>Additional Study – Storage Security</vt:lpstr>
      <vt:lpstr>Database Security</vt:lpstr>
      <vt:lpstr>Database Security </vt:lpstr>
      <vt:lpstr>Azure AD Authentication for Azure SQL</vt:lpstr>
      <vt:lpstr>SQL Database Firewalls</vt:lpstr>
      <vt:lpstr>Database Auditing</vt:lpstr>
      <vt:lpstr>Data Discovery and Classification</vt:lpstr>
      <vt:lpstr>Microsoft Defender for Cloud for SQL within Security Center</vt:lpstr>
      <vt:lpstr>Vulnerability Assessment (Defender for SQL in Security Center)</vt:lpstr>
      <vt:lpstr>Advanced Threat Protection (Defender for SQL in Security Center)</vt:lpstr>
      <vt:lpstr>Dynamic Data Masking</vt:lpstr>
      <vt:lpstr>Transparent Data Encryption</vt:lpstr>
      <vt:lpstr>Always Encrypted</vt:lpstr>
      <vt:lpstr>Always Encrypted - Implementation</vt:lpstr>
      <vt:lpstr>Demonstrations: Database Security</vt:lpstr>
      <vt:lpstr>Additional Study – Database Security</vt:lpstr>
      <vt:lpstr>Module Labs</vt:lpstr>
      <vt:lpstr>Lab 10  – Key Vault</vt:lpstr>
      <vt:lpstr>Lab 10  – Key Vault</vt:lpstr>
      <vt:lpstr>Lab 11 – Securing Azure SQL Database</vt:lpstr>
      <vt:lpstr>Lab 11 – Securing Azure SQL Database</vt:lpstr>
      <vt:lpstr>Lab 12 – Service Endpoints and Securing Storage</vt:lpstr>
      <vt:lpstr>Lab 12 – Service Endpoints and Securing Storage</vt:lpstr>
      <vt:lpstr>End of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AZ-500T00A: Microsoft Azure Security Technologies</dc:title>
  <dc:subject/>
  <dc:creator/>
  <cp:keywords/>
  <dc:description/>
  <cp:lastModifiedBy/>
  <cp:revision>5</cp:revision>
  <dcterms:created xsi:type="dcterms:W3CDTF">2020-08-04T13:43:39Z</dcterms:created>
  <dcterms:modified xsi:type="dcterms:W3CDTF">2022-10-18T15:23:21Z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0x010100329163849240324E9E04492C11FECC70</vt:lpwstr>
  </property>
  <property fmtid="{D5CDD505-2E9C-101B-9397-08002B2CF9AE}" pid="3" name="MediaServiceImageTags">
    <vt:lpwstr/>
  </property>
</Properties>
</file>