
<file path=[Content_Types].xml><?xml version="1.0" encoding="utf-8"?>
<Types xmlns="http://schemas.openxmlformats.org/package/2006/content-types">
  <Default Extension="bin" ContentType="application/vnd.openxmlformats-officedocument.oleObject"/>
  <Default Extension="emf" ContentType="image/x-emf"/>
  <Default Extension="png" ContentType="image/png"/>
  <Default Extension="rels" ContentType="application/vnd.openxmlformats-package.relationships+xml"/>
  <Default Extension="svg" ContentType="image/svg+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4229" r:id="rId4"/>
  </p:sldMasterIdLst>
  <p:notesMasterIdLst>
    <p:notesMasterId r:id="rId51"/>
  </p:notesMasterIdLst>
  <p:handoutMasterIdLst>
    <p:handoutMasterId r:id="rId52"/>
  </p:handoutMasterIdLst>
  <p:sldIdLst>
    <p:sldId id="1719" r:id="rId5"/>
    <p:sldId id="1835" r:id="rId6"/>
    <p:sldId id="1927" r:id="rId7"/>
    <p:sldId id="1731" r:id="rId8"/>
    <p:sldId id="1720" r:id="rId9"/>
    <p:sldId id="1817" r:id="rId10"/>
    <p:sldId id="1934" r:id="rId11"/>
    <p:sldId id="1913" r:id="rId12"/>
    <p:sldId id="1816" r:id="rId13"/>
    <p:sldId id="1750" r:id="rId14"/>
    <p:sldId id="1915" r:id="rId15"/>
    <p:sldId id="1922" r:id="rId16"/>
    <p:sldId id="1818" r:id="rId17"/>
    <p:sldId id="1819" r:id="rId18"/>
    <p:sldId id="1820" r:id="rId19"/>
    <p:sldId id="1821" r:id="rId20"/>
    <p:sldId id="1822" r:id="rId21"/>
    <p:sldId id="1823" r:id="rId22"/>
    <p:sldId id="1824" r:id="rId23"/>
    <p:sldId id="1933" r:id="rId24"/>
    <p:sldId id="1825" r:id="rId25"/>
    <p:sldId id="1826" r:id="rId26"/>
    <p:sldId id="1925" r:id="rId27"/>
    <p:sldId id="1923" r:id="rId28"/>
    <p:sldId id="1827" r:id="rId29"/>
    <p:sldId id="1828" r:id="rId30"/>
    <p:sldId id="1944" r:id="rId31"/>
    <p:sldId id="1955" r:id="rId32"/>
    <p:sldId id="1954" r:id="rId33"/>
    <p:sldId id="1962" r:id="rId34"/>
    <p:sldId id="1949" r:id="rId35"/>
    <p:sldId id="1957" r:id="rId36"/>
    <p:sldId id="1958" r:id="rId37"/>
    <p:sldId id="1959" r:id="rId38"/>
    <p:sldId id="1960" r:id="rId39"/>
    <p:sldId id="1961" r:id="rId40"/>
    <p:sldId id="1924" r:id="rId41"/>
    <p:sldId id="1916" r:id="rId42"/>
    <p:sldId id="1917" r:id="rId43"/>
    <p:sldId id="1930" r:id="rId44"/>
    <p:sldId id="1921" r:id="rId45"/>
    <p:sldId id="1932" r:id="rId46"/>
    <p:sldId id="1920" r:id="rId47"/>
    <p:sldId id="1931" r:id="rId48"/>
    <p:sldId id="1926" r:id="rId49"/>
    <p:sldId id="1928" r:id="rId50"/>
  </p:sldIdLst>
  <p:sldSz cx="12192000" cy="6858000"/>
  <p:notesSz cx="6858000" cy="1666875"/>
  <p:defaultTex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defaultTextStyle>
  <p:extLst>
    <p:ext uri="{521415D9-36F7-43E2-AB2F-B90AF26B5E84}">
      <p14:sectionLst xmlns:p14="http://schemas.microsoft.com/office/powerpoint/2010/main">
        <p14:section name="White Template" id="{A073DAE3-B461-442F-A3D3-6642BD875E45}">
          <p14:sldIdLst>
            <p14:sldId id="1719"/>
            <p14:sldId id="1835"/>
            <p14:sldId id="1927"/>
            <p14:sldId id="1731"/>
            <p14:sldId id="1720"/>
            <p14:sldId id="1817"/>
            <p14:sldId id="1934"/>
            <p14:sldId id="1913"/>
            <p14:sldId id="1816"/>
            <p14:sldId id="1750"/>
            <p14:sldId id="1915"/>
            <p14:sldId id="1922"/>
            <p14:sldId id="1818"/>
            <p14:sldId id="1819"/>
            <p14:sldId id="1820"/>
            <p14:sldId id="1821"/>
            <p14:sldId id="1822"/>
            <p14:sldId id="1823"/>
            <p14:sldId id="1824"/>
            <p14:sldId id="1933"/>
            <p14:sldId id="1825"/>
            <p14:sldId id="1826"/>
            <p14:sldId id="1925"/>
            <p14:sldId id="1923"/>
            <p14:sldId id="1827"/>
            <p14:sldId id="1828"/>
            <p14:sldId id="1944"/>
            <p14:sldId id="1955"/>
            <p14:sldId id="1954"/>
            <p14:sldId id="1962"/>
            <p14:sldId id="1949"/>
            <p14:sldId id="1957"/>
            <p14:sldId id="1958"/>
            <p14:sldId id="1959"/>
            <p14:sldId id="1960"/>
            <p14:sldId id="1961"/>
            <p14:sldId id="1924"/>
            <p14:sldId id="1916"/>
            <p14:sldId id="1917"/>
            <p14:sldId id="1930"/>
            <p14:sldId id="1921"/>
            <p14:sldId id="1932"/>
            <p14:sldId id="1920"/>
            <p14:sldId id="1931"/>
            <p14:sldId id="1926"/>
            <p14:sldId id="1928"/>
          </p14:sldIdLst>
        </p14:section>
      </p14:sectionLst>
    </p:ex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9" name="Author" initials="A" lastIdx="0" clrIdx="9"/>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8D4"/>
    <a:srgbClr val="1A1A1A"/>
    <a:srgbClr val="FFFFFF"/>
    <a:srgbClr val="00BCF2"/>
    <a:srgbClr val="40CDF5"/>
    <a:srgbClr val="40587C"/>
    <a:srgbClr val="00B0E3"/>
    <a:srgbClr val="00188F"/>
    <a:srgbClr val="005291"/>
    <a:srgbClr val="BA68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79" autoAdjust="0"/>
    <p:restoredTop sz="77908" autoAdjust="0"/>
  </p:normalViewPr>
  <p:slideViewPr>
    <p:cSldViewPr snapToGrid="0">
      <p:cViewPr varScale="1">
        <p:scale>
          <a:sx n="120" d="100"/>
          <a:sy n="120" d="100"/>
        </p:scale>
        <p:origin x="1818" y="102"/>
      </p:cViewPr>
      <p:guideLst/>
    </p:cSldViewPr>
  </p:slideViewPr>
  <p:outlineViewPr>
    <p:cViewPr>
      <p:scale>
        <a:sx n="33" d="100"/>
        <a:sy n="33" d="100"/>
      </p:scale>
      <p:origin x="0" y="-66"/>
    </p:cViewPr>
  </p:outlineViewPr>
  <p:notesTextViewPr>
    <p:cViewPr>
      <p:scale>
        <a:sx n="1" d="1"/>
        <a:sy n="1" d="1"/>
      </p:scale>
      <p:origin x="0" y="0"/>
    </p:cViewPr>
  </p:notesTextViewPr>
  <p:sorterViewPr>
    <p:cViewPr>
      <p:scale>
        <a:sx n="138" d="100"/>
        <a:sy n="138" d="100"/>
      </p:scale>
      <p:origin x="0" y="-6756"/>
    </p:cViewPr>
  </p:sorter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commentAuthors" Target="commentAuthors.xml"/><Relationship Id="rId58" Type="http://schemas.microsoft.com/office/2018/10/relationships/authors" Target="authors.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notesMaster" Target="notesMasters/notesMaster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tableStyles" Target="tableStyle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handoutMaster" Target="handoutMasters/handout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2CBC0C4-5AEB-4840-A1E4-2A11B0C1E78E}" type="doc">
      <dgm:prSet loTypeId="urn:microsoft.com/office/officeart/2009/layout/CircleArrowProcess" loCatId="cycle" qsTypeId="urn:microsoft.com/office/officeart/2005/8/quickstyle/simple1" qsCatId="simple" csTypeId="urn:microsoft.com/office/officeart/2005/8/colors/accent1_2" csCatId="accent1" phldr="1"/>
      <dgm:spPr/>
      <dgm:t>
        <a:bodyPr/>
        <a:lstStyle/>
        <a:p>
          <a:endParaRPr lang="en-US"/>
        </a:p>
      </dgm:t>
    </dgm:pt>
    <dgm:pt modelId="{19735389-6927-4D59-9BE1-B6F5B83AC3EF}">
      <dgm:prSet phldrT="[Text]"/>
      <dgm:spPr/>
      <dgm:t>
        <a:bodyPr/>
        <a:lstStyle/>
        <a:p>
          <a:r>
            <a:rPr lang="en-US" dirty="0"/>
            <a:t>Prevent</a:t>
          </a:r>
        </a:p>
      </dgm:t>
    </dgm:pt>
    <dgm:pt modelId="{69E2D6BC-5BD7-472F-8ACA-BD897E8B534C}" type="parTrans" cxnId="{79591D95-993D-4C75-A766-D7D275D4ACDF}">
      <dgm:prSet/>
      <dgm:spPr/>
      <dgm:t>
        <a:bodyPr/>
        <a:lstStyle/>
        <a:p>
          <a:endParaRPr lang="en-US"/>
        </a:p>
      </dgm:t>
    </dgm:pt>
    <dgm:pt modelId="{1E12172D-01F2-4BD4-A714-76D9983EDA3B}" type="sibTrans" cxnId="{79591D95-993D-4C75-A766-D7D275D4ACDF}">
      <dgm:prSet/>
      <dgm:spPr/>
      <dgm:t>
        <a:bodyPr/>
        <a:lstStyle/>
        <a:p>
          <a:endParaRPr lang="en-US"/>
        </a:p>
      </dgm:t>
    </dgm:pt>
    <dgm:pt modelId="{9E7C11BE-BFFD-4453-8512-1D0CBDDFF9FE}">
      <dgm:prSet phldrT="[Text]"/>
      <dgm:spPr/>
      <dgm:t>
        <a:bodyPr/>
        <a:lstStyle/>
        <a:p>
          <a:r>
            <a:rPr lang="en-US" dirty="0"/>
            <a:t>Detect</a:t>
          </a:r>
        </a:p>
      </dgm:t>
    </dgm:pt>
    <dgm:pt modelId="{65D7E730-24A0-4C1B-87F3-F94ECB40EA1A}" type="parTrans" cxnId="{AB92451F-B653-4F7F-B2F4-0CAF3CF70A6E}">
      <dgm:prSet/>
      <dgm:spPr/>
      <dgm:t>
        <a:bodyPr/>
        <a:lstStyle/>
        <a:p>
          <a:endParaRPr lang="en-US"/>
        </a:p>
      </dgm:t>
    </dgm:pt>
    <dgm:pt modelId="{E2A769A2-268F-447D-8394-54AC2E8D7264}" type="sibTrans" cxnId="{AB92451F-B653-4F7F-B2F4-0CAF3CF70A6E}">
      <dgm:prSet/>
      <dgm:spPr/>
      <dgm:t>
        <a:bodyPr/>
        <a:lstStyle/>
        <a:p>
          <a:endParaRPr lang="en-US"/>
        </a:p>
      </dgm:t>
    </dgm:pt>
    <dgm:pt modelId="{7F533D40-572F-4F74-9B15-956301799750}">
      <dgm:prSet phldrT="[Text]"/>
      <dgm:spPr/>
      <dgm:t>
        <a:bodyPr/>
        <a:lstStyle/>
        <a:p>
          <a:r>
            <a:rPr lang="en-US" dirty="0"/>
            <a:t>Respond</a:t>
          </a:r>
        </a:p>
      </dgm:t>
    </dgm:pt>
    <dgm:pt modelId="{ED2DB8B1-27F7-4405-BE84-3B4A4809FE87}" type="parTrans" cxnId="{D74E4108-B088-4E6F-9606-7666B415C6BE}">
      <dgm:prSet/>
      <dgm:spPr/>
      <dgm:t>
        <a:bodyPr/>
        <a:lstStyle/>
        <a:p>
          <a:endParaRPr lang="en-US"/>
        </a:p>
      </dgm:t>
    </dgm:pt>
    <dgm:pt modelId="{BA0351E3-7AB5-46C0-B7A7-93144A47AF74}" type="sibTrans" cxnId="{D74E4108-B088-4E6F-9606-7666B415C6BE}">
      <dgm:prSet/>
      <dgm:spPr/>
      <dgm:t>
        <a:bodyPr/>
        <a:lstStyle/>
        <a:p>
          <a:endParaRPr lang="en-US"/>
        </a:p>
      </dgm:t>
    </dgm:pt>
    <dgm:pt modelId="{3CBE0990-BD6B-4287-9A92-852E8CBBDA68}" type="pres">
      <dgm:prSet presAssocID="{42CBC0C4-5AEB-4840-A1E4-2A11B0C1E78E}" presName="Name0" presStyleCnt="0">
        <dgm:presLayoutVars>
          <dgm:chMax val="7"/>
          <dgm:chPref val="7"/>
          <dgm:dir/>
          <dgm:animLvl val="lvl"/>
        </dgm:presLayoutVars>
      </dgm:prSet>
      <dgm:spPr/>
    </dgm:pt>
    <dgm:pt modelId="{FDED5AEB-5403-4D15-A018-C2EA8BF79AF8}" type="pres">
      <dgm:prSet presAssocID="{19735389-6927-4D59-9BE1-B6F5B83AC3EF}" presName="Accent1" presStyleCnt="0"/>
      <dgm:spPr/>
    </dgm:pt>
    <dgm:pt modelId="{AAA29D00-120B-4274-B4E5-912D862A3642}" type="pres">
      <dgm:prSet presAssocID="{19735389-6927-4D59-9BE1-B6F5B83AC3EF}" presName="Accent" presStyleLbl="node1" presStyleIdx="0" presStyleCnt="3" custLinFactNeighborX="-7296"/>
      <dgm:spPr/>
    </dgm:pt>
    <dgm:pt modelId="{3396514A-DDCA-4A91-8C56-156238384D32}" type="pres">
      <dgm:prSet presAssocID="{19735389-6927-4D59-9BE1-B6F5B83AC3EF}" presName="Parent1" presStyleLbl="revTx" presStyleIdx="0" presStyleCnt="3" custLinFactNeighborX="-13141">
        <dgm:presLayoutVars>
          <dgm:chMax val="1"/>
          <dgm:chPref val="1"/>
          <dgm:bulletEnabled val="1"/>
        </dgm:presLayoutVars>
      </dgm:prSet>
      <dgm:spPr/>
    </dgm:pt>
    <dgm:pt modelId="{194F57D6-171F-46B1-BFDE-BB50CCA073DD}" type="pres">
      <dgm:prSet presAssocID="{9E7C11BE-BFFD-4453-8512-1D0CBDDFF9FE}" presName="Accent2" presStyleCnt="0"/>
      <dgm:spPr/>
    </dgm:pt>
    <dgm:pt modelId="{7615EE57-0050-445C-917F-1F4F976A9E47}" type="pres">
      <dgm:prSet presAssocID="{9E7C11BE-BFFD-4453-8512-1D0CBDDFF9FE}" presName="Accent" presStyleLbl="node1" presStyleIdx="1" presStyleCnt="3" custLinFactNeighborX="-7296"/>
      <dgm:spPr/>
    </dgm:pt>
    <dgm:pt modelId="{82A9C92A-F58A-4E11-A76B-05D7F3F38B29}" type="pres">
      <dgm:prSet presAssocID="{9E7C11BE-BFFD-4453-8512-1D0CBDDFF9FE}" presName="Parent2" presStyleLbl="revTx" presStyleIdx="1" presStyleCnt="3" custLinFactNeighborX="-13141">
        <dgm:presLayoutVars>
          <dgm:chMax val="1"/>
          <dgm:chPref val="1"/>
          <dgm:bulletEnabled val="1"/>
        </dgm:presLayoutVars>
      </dgm:prSet>
      <dgm:spPr/>
    </dgm:pt>
    <dgm:pt modelId="{566DFA11-6E96-47F0-934E-093777726498}" type="pres">
      <dgm:prSet presAssocID="{7F533D40-572F-4F74-9B15-956301799750}" presName="Accent3" presStyleCnt="0"/>
      <dgm:spPr/>
    </dgm:pt>
    <dgm:pt modelId="{8CEDDF42-3F79-4D22-82C7-301C0AC58883}" type="pres">
      <dgm:prSet presAssocID="{7F533D40-572F-4F74-9B15-956301799750}" presName="Accent" presStyleLbl="node1" presStyleIdx="2" presStyleCnt="3" custLinFactNeighborX="-8500"/>
      <dgm:spPr/>
    </dgm:pt>
    <dgm:pt modelId="{51D2CB5A-199E-4FAE-A5CA-5920A7A38078}" type="pres">
      <dgm:prSet presAssocID="{7F533D40-572F-4F74-9B15-956301799750}" presName="Parent3" presStyleLbl="revTx" presStyleIdx="2" presStyleCnt="3" custLinFactNeighborX="-13141">
        <dgm:presLayoutVars>
          <dgm:chMax val="1"/>
          <dgm:chPref val="1"/>
          <dgm:bulletEnabled val="1"/>
        </dgm:presLayoutVars>
      </dgm:prSet>
      <dgm:spPr/>
    </dgm:pt>
  </dgm:ptLst>
  <dgm:cxnLst>
    <dgm:cxn modelId="{D74E4108-B088-4E6F-9606-7666B415C6BE}" srcId="{42CBC0C4-5AEB-4840-A1E4-2A11B0C1E78E}" destId="{7F533D40-572F-4F74-9B15-956301799750}" srcOrd="2" destOrd="0" parTransId="{ED2DB8B1-27F7-4405-BE84-3B4A4809FE87}" sibTransId="{BA0351E3-7AB5-46C0-B7A7-93144A47AF74}"/>
    <dgm:cxn modelId="{AB92451F-B653-4F7F-B2F4-0CAF3CF70A6E}" srcId="{42CBC0C4-5AEB-4840-A1E4-2A11B0C1E78E}" destId="{9E7C11BE-BFFD-4453-8512-1D0CBDDFF9FE}" srcOrd="1" destOrd="0" parTransId="{65D7E730-24A0-4C1B-87F3-F94ECB40EA1A}" sibTransId="{E2A769A2-268F-447D-8394-54AC2E8D7264}"/>
    <dgm:cxn modelId="{3B5CA960-0820-49D3-9F6E-C946FF70BCE4}" type="presOf" srcId="{42CBC0C4-5AEB-4840-A1E4-2A11B0C1E78E}" destId="{3CBE0990-BD6B-4287-9A92-852E8CBBDA68}" srcOrd="0" destOrd="0" presId="urn:microsoft.com/office/officeart/2009/layout/CircleArrowProcess"/>
    <dgm:cxn modelId="{2CDCB34B-E005-46EB-857E-25115B8C2AE6}" type="presOf" srcId="{19735389-6927-4D59-9BE1-B6F5B83AC3EF}" destId="{3396514A-DDCA-4A91-8C56-156238384D32}" srcOrd="0" destOrd="0" presId="urn:microsoft.com/office/officeart/2009/layout/CircleArrowProcess"/>
    <dgm:cxn modelId="{3665494D-5D39-44F8-8DF5-2A57F6F89672}" type="presOf" srcId="{7F533D40-572F-4F74-9B15-956301799750}" destId="{51D2CB5A-199E-4FAE-A5CA-5920A7A38078}" srcOrd="0" destOrd="0" presId="urn:microsoft.com/office/officeart/2009/layout/CircleArrowProcess"/>
    <dgm:cxn modelId="{79591D95-993D-4C75-A766-D7D275D4ACDF}" srcId="{42CBC0C4-5AEB-4840-A1E4-2A11B0C1E78E}" destId="{19735389-6927-4D59-9BE1-B6F5B83AC3EF}" srcOrd="0" destOrd="0" parTransId="{69E2D6BC-5BD7-472F-8ACA-BD897E8B534C}" sibTransId="{1E12172D-01F2-4BD4-A714-76D9983EDA3B}"/>
    <dgm:cxn modelId="{28B46BD0-172C-47D9-B6D6-7B2A2B9EBA8C}" type="presOf" srcId="{9E7C11BE-BFFD-4453-8512-1D0CBDDFF9FE}" destId="{82A9C92A-F58A-4E11-A76B-05D7F3F38B29}" srcOrd="0" destOrd="0" presId="urn:microsoft.com/office/officeart/2009/layout/CircleArrowProcess"/>
    <dgm:cxn modelId="{C84A7C5F-AC09-4C47-A2F6-7F1FB4BFAEC6}" type="presParOf" srcId="{3CBE0990-BD6B-4287-9A92-852E8CBBDA68}" destId="{FDED5AEB-5403-4D15-A018-C2EA8BF79AF8}" srcOrd="0" destOrd="0" presId="urn:microsoft.com/office/officeart/2009/layout/CircleArrowProcess"/>
    <dgm:cxn modelId="{7DBEB87A-B20E-4BA6-9842-40E6179A70C6}" type="presParOf" srcId="{FDED5AEB-5403-4D15-A018-C2EA8BF79AF8}" destId="{AAA29D00-120B-4274-B4E5-912D862A3642}" srcOrd="0" destOrd="0" presId="urn:microsoft.com/office/officeart/2009/layout/CircleArrowProcess"/>
    <dgm:cxn modelId="{5AF71A2D-F4D1-45CC-83AB-87A4D60AC0C9}" type="presParOf" srcId="{3CBE0990-BD6B-4287-9A92-852E8CBBDA68}" destId="{3396514A-DDCA-4A91-8C56-156238384D32}" srcOrd="1" destOrd="0" presId="urn:microsoft.com/office/officeart/2009/layout/CircleArrowProcess"/>
    <dgm:cxn modelId="{A574F9E0-BD9A-4900-960B-1C6EDC9C5C66}" type="presParOf" srcId="{3CBE0990-BD6B-4287-9A92-852E8CBBDA68}" destId="{194F57D6-171F-46B1-BFDE-BB50CCA073DD}" srcOrd="2" destOrd="0" presId="urn:microsoft.com/office/officeart/2009/layout/CircleArrowProcess"/>
    <dgm:cxn modelId="{55C1B761-21D7-4AF2-AB48-030244820AB3}" type="presParOf" srcId="{194F57D6-171F-46B1-BFDE-BB50CCA073DD}" destId="{7615EE57-0050-445C-917F-1F4F976A9E47}" srcOrd="0" destOrd="0" presId="urn:microsoft.com/office/officeart/2009/layout/CircleArrowProcess"/>
    <dgm:cxn modelId="{71FCC48F-7492-4ACD-A7FB-B6425293C5F8}" type="presParOf" srcId="{3CBE0990-BD6B-4287-9A92-852E8CBBDA68}" destId="{82A9C92A-F58A-4E11-A76B-05D7F3F38B29}" srcOrd="3" destOrd="0" presId="urn:microsoft.com/office/officeart/2009/layout/CircleArrowProcess"/>
    <dgm:cxn modelId="{261BBB49-FCE7-4C7A-A908-47AD989D42D9}" type="presParOf" srcId="{3CBE0990-BD6B-4287-9A92-852E8CBBDA68}" destId="{566DFA11-6E96-47F0-934E-093777726498}" srcOrd="4" destOrd="0" presId="urn:microsoft.com/office/officeart/2009/layout/CircleArrowProcess"/>
    <dgm:cxn modelId="{2ECC9AD2-CBEB-4A86-9636-7AC5D79AC945}" type="presParOf" srcId="{566DFA11-6E96-47F0-934E-093777726498}" destId="{8CEDDF42-3F79-4D22-82C7-301C0AC58883}" srcOrd="0" destOrd="0" presId="urn:microsoft.com/office/officeart/2009/layout/CircleArrowProcess"/>
    <dgm:cxn modelId="{E8E0DAD1-0EDD-444D-BB48-130F45860B96}" type="presParOf" srcId="{3CBE0990-BD6B-4287-9A92-852E8CBBDA68}" destId="{51D2CB5A-199E-4FAE-A5CA-5920A7A38078}" srcOrd="5" destOrd="0" presId="urn:microsoft.com/office/officeart/2009/layout/CircleArrow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AA29D00-120B-4274-B4E5-912D862A3642}">
      <dsp:nvSpPr>
        <dsp:cNvPr id="0" name=""/>
        <dsp:cNvSpPr/>
      </dsp:nvSpPr>
      <dsp:spPr>
        <a:xfrm>
          <a:off x="1255885" y="0"/>
          <a:ext cx="2172620" cy="2172951"/>
        </a:xfrm>
        <a:prstGeom prst="circularArrow">
          <a:avLst>
            <a:gd name="adj1" fmla="val 10980"/>
            <a:gd name="adj2" fmla="val 1142322"/>
            <a:gd name="adj3" fmla="val 4500000"/>
            <a:gd name="adj4" fmla="val 10800000"/>
            <a:gd name="adj5" fmla="val 12500"/>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396514A-DDCA-4A91-8C56-156238384D32}">
      <dsp:nvSpPr>
        <dsp:cNvPr id="0" name=""/>
        <dsp:cNvSpPr/>
      </dsp:nvSpPr>
      <dsp:spPr>
        <a:xfrm>
          <a:off x="1735971" y="784501"/>
          <a:ext cx="1207283" cy="60349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en-US" sz="2400" kern="1200" dirty="0"/>
            <a:t>Prevent</a:t>
          </a:r>
        </a:p>
      </dsp:txBody>
      <dsp:txXfrm>
        <a:off x="1735971" y="784501"/>
        <a:ext cx="1207283" cy="603497"/>
      </dsp:txXfrm>
    </dsp:sp>
    <dsp:sp modelId="{7615EE57-0050-445C-917F-1F4F976A9E47}">
      <dsp:nvSpPr>
        <dsp:cNvPr id="0" name=""/>
        <dsp:cNvSpPr/>
      </dsp:nvSpPr>
      <dsp:spPr>
        <a:xfrm>
          <a:off x="652448" y="1248521"/>
          <a:ext cx="2172620" cy="2172951"/>
        </a:xfrm>
        <a:prstGeom prst="leftCircularArrow">
          <a:avLst>
            <a:gd name="adj1" fmla="val 10980"/>
            <a:gd name="adj2" fmla="val 1142322"/>
            <a:gd name="adj3" fmla="val 6300000"/>
            <a:gd name="adj4" fmla="val 18900000"/>
            <a:gd name="adj5" fmla="val 12500"/>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2A9C92A-F58A-4E11-A76B-05D7F3F38B29}">
      <dsp:nvSpPr>
        <dsp:cNvPr id="0" name=""/>
        <dsp:cNvSpPr/>
      </dsp:nvSpPr>
      <dsp:spPr>
        <a:xfrm>
          <a:off x="1134981" y="2040244"/>
          <a:ext cx="1207283" cy="60349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en-US" sz="2400" kern="1200" dirty="0"/>
            <a:t>Detect</a:t>
          </a:r>
        </a:p>
      </dsp:txBody>
      <dsp:txXfrm>
        <a:off x="1134981" y="2040244"/>
        <a:ext cx="1207283" cy="603497"/>
      </dsp:txXfrm>
    </dsp:sp>
    <dsp:sp modelId="{8CEDDF42-3F79-4D22-82C7-301C0AC58883}">
      <dsp:nvSpPr>
        <dsp:cNvPr id="0" name=""/>
        <dsp:cNvSpPr/>
      </dsp:nvSpPr>
      <dsp:spPr>
        <a:xfrm>
          <a:off x="1410371" y="2646450"/>
          <a:ext cx="1866617" cy="1867365"/>
        </a:xfrm>
        <a:prstGeom prst="blockArc">
          <a:avLst>
            <a:gd name="adj1" fmla="val 13500000"/>
            <a:gd name="adj2" fmla="val 10800000"/>
            <a:gd name="adj3" fmla="val 12740"/>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1D2CB5A-199E-4FAE-A5CA-5920A7A38078}">
      <dsp:nvSpPr>
        <dsp:cNvPr id="0" name=""/>
        <dsp:cNvSpPr/>
      </dsp:nvSpPr>
      <dsp:spPr>
        <a:xfrm>
          <a:off x="1738827" y="3297793"/>
          <a:ext cx="1207283" cy="60349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en-US" sz="2400" kern="1200" dirty="0"/>
            <a:t>Respond</a:t>
          </a:r>
        </a:p>
      </dsp:txBody>
      <dsp:txXfrm>
        <a:off x="1738827" y="3297793"/>
        <a:ext cx="1207283" cy="603497"/>
      </dsp:txXfrm>
    </dsp:sp>
  </dsp:spTree>
</dsp:drawing>
</file>

<file path=ppt/diagrams/layout1.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11574"/>
            <a:ext cx="2971800" cy="457200"/>
          </a:xfrm>
          <a:prstGeom prst="rect">
            <a:avLst/>
          </a:prstGeom>
        </p:spPr>
        <p:txBody>
          <a:bodyPr vert="horz" lIns="91440" tIns="45720" rIns="91440" bIns="45720" rtlCol="0"/>
          <a:lstStyle>
            <a:lvl1pPr algn="l">
              <a:defRPr sz="1200"/>
            </a:lvl1pPr>
          </a:lstStyle>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60F9EC6-89FF-47E1-8594-1A32E3B45134}" type="datetime8">
              <a:rPr lang="en-US" smtClean="0">
                <a:latin typeface="Segoe UI" pitchFamily="34" charset="0"/>
              </a:rPr>
              <a:t>10/18/2022 10:24 AM</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386CE63F-9E7F-4C04-9D0D-FCA25A8E9E86}" type="datetime8">
              <a:rPr lang="en-US" smtClean="0"/>
              <a:t>10/18/2022 10:23 AM</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14367" rtl="0" eaLnBrk="1" latinLnBrk="0" hangingPunct="1">
      <a:lnSpc>
        <a:spcPct val="90000"/>
      </a:lnSpc>
      <a:spcAft>
        <a:spcPts val="333"/>
      </a:spcAft>
      <a:defRPr sz="882" kern="1200">
        <a:solidFill>
          <a:schemeClr val="tx1"/>
        </a:solidFill>
        <a:latin typeface="Segoe UI Light" pitchFamily="34" charset="0"/>
        <a:ea typeface="+mn-ea"/>
        <a:cs typeface="+mn-cs"/>
      </a:defRPr>
    </a:lvl1pPr>
    <a:lvl2pPr marL="212982" indent="-105829"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2pPr>
    <a:lvl3pPr marL="328071" indent="-115090"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3pPr>
    <a:lvl4pPr marL="482848" indent="-146838"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4pPr>
    <a:lvl5pPr marL="615134" indent="-115090"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5pPr>
    <a:lvl6pPr marL="2285918" algn="l" defTabSz="914367" rtl="0" eaLnBrk="1" latinLnBrk="0" hangingPunct="1">
      <a:defRPr sz="1176" kern="1200">
        <a:solidFill>
          <a:schemeClr val="tx1"/>
        </a:solidFill>
        <a:latin typeface="+mn-lt"/>
        <a:ea typeface="+mn-ea"/>
        <a:cs typeface="+mn-cs"/>
      </a:defRPr>
    </a:lvl6pPr>
    <a:lvl7pPr marL="2743101" algn="l" defTabSz="914367" rtl="0" eaLnBrk="1" latinLnBrk="0" hangingPunct="1">
      <a:defRPr sz="1176" kern="1200">
        <a:solidFill>
          <a:schemeClr val="tx1"/>
        </a:solidFill>
        <a:latin typeface="+mn-lt"/>
        <a:ea typeface="+mn-ea"/>
        <a:cs typeface="+mn-cs"/>
      </a:defRPr>
    </a:lvl7pPr>
    <a:lvl8pPr marL="3200284" algn="l" defTabSz="914367" rtl="0" eaLnBrk="1" latinLnBrk="0" hangingPunct="1">
      <a:defRPr sz="1176" kern="1200">
        <a:solidFill>
          <a:schemeClr val="tx1"/>
        </a:solidFill>
        <a:latin typeface="+mn-lt"/>
        <a:ea typeface="+mn-ea"/>
        <a:cs typeface="+mn-cs"/>
      </a:defRPr>
    </a:lvl8pPr>
    <a:lvl9pPr marL="3657469" algn="l" defTabSz="914367" rtl="0" eaLnBrk="1" latinLnBrk="0" hangingPunct="1">
      <a:defRPr sz="1176"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docs.microsoft.com/en-us/azure/security-center/alerts-reference#intentions"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azure.microsoft.com/en-us/services/security-center/"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docs.microsoft.com/en-us/security/benchmark/azure/introduction" TargetMode="External"/><Relationship Id="rId2" Type="http://schemas.openxmlformats.org/officeDocument/2006/relationships/slide" Target="../slides/slide17.xml"/><Relationship Id="rId1" Type="http://schemas.openxmlformats.org/officeDocument/2006/relationships/notesMaster" Target="../notesMasters/notesMaster1.xml"/><Relationship Id="rId5" Type="http://schemas.openxmlformats.org/officeDocument/2006/relationships/hyperlink" Target="https://docs.microsoft.com/en-us/azure/security-center/security-center-policy-definitions" TargetMode="External"/><Relationship Id="rId4" Type="http://schemas.openxmlformats.org/officeDocument/2006/relationships/hyperlink" Target="https://docs.microsoft.com/en-us/azure/security-center/tutorial-security-policy" TargetMode="Externa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docs.microsoft.com/en-us/azure/security-center/recommendations-reference"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docs.microsoft.com/en-us/azure/security-center/secure-score-security-controls"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s://docs.microsoft.com/en-us/azure/security-center/azure-defender"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docs.microsoft.com/en-us/azure/security-center/security-center-just-in-time#attack-scenario" TargetMode="External"/><Relationship Id="rId2" Type="http://schemas.openxmlformats.org/officeDocument/2006/relationships/slide" Target="../slides/slide21.xml"/><Relationship Id="rId1" Type="http://schemas.openxmlformats.org/officeDocument/2006/relationships/notesMaster" Target="../notesMasters/notesMaster1.xml"/><Relationship Id="rId5" Type="http://schemas.openxmlformats.org/officeDocument/2006/relationships/hyperlink" Target="https://docs.microsoft.com/en-us/azure/security-center/alerts-reference" TargetMode="External"/><Relationship Id="rId4" Type="http://schemas.openxmlformats.org/officeDocument/2006/relationships/hyperlink" Target="https://docs.microsoft.com/en-us/azure/bastion/bastion-overview" TargetMode="Externa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docs.microsoft.com/en-us/azure/security-center/security-center-just-in-time"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docs.microsoft.com/en-us/azure/security-center/security-center-partner-integration#exporting-data-to-a-siem"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docs.microsoft.com/en-us/azure/azure-monitor/platform/data-platform-metrics" TargetMode="External"/><Relationship Id="rId2" Type="http://schemas.openxmlformats.org/officeDocument/2006/relationships/slide" Target="../slides/slide6.xml"/><Relationship Id="rId1" Type="http://schemas.openxmlformats.org/officeDocument/2006/relationships/notesMaster" Target="../notesMasters/notesMaster1.xml"/><Relationship Id="rId4" Type="http://schemas.openxmlformats.org/officeDocument/2006/relationships/hyperlink" Target="https://docs.microsoft.com/en-us/azure/azure-monitor/platform/data-platform-logs" TargetMode="Externa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docs.microsoft.com/en-us/azure/azure-monitor/learn/quick-create-workspace"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docs.microsoft.com/en-us/azure/azure-monitor/platform/log-analytics-agent" TargetMode="External"/><Relationship Id="rId2" Type="http://schemas.openxmlformats.org/officeDocument/2006/relationships/slide" Target="../slides/slide8.xml"/><Relationship Id="rId1" Type="http://schemas.openxmlformats.org/officeDocument/2006/relationships/notesMaster" Target="../notesMasters/notesMaster1.xml"/><Relationship Id="rId4" Type="http://schemas.openxmlformats.org/officeDocument/2006/relationships/hyperlink" Target="https://docs.microsoft.com/en-us/azure/azure-monitor/logs/data-security" TargetMode="Externa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docs.microsoft.com/en-us/azure/azure-monitor/platform/alerts-overview"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docs.microsoft.com/en-us/azure/azure-monitor/platform/diagnostic-settings" TargetMode="External"/><Relationship Id="rId2" Type="http://schemas.openxmlformats.org/officeDocument/2006/relationships/slide" Target="../slides/slide10.xml"/><Relationship Id="rId1" Type="http://schemas.openxmlformats.org/officeDocument/2006/relationships/notesMaster" Target="../notesMasters/notesMaster1.xml"/><Relationship Id="rId4" Type="http://schemas.openxmlformats.org/officeDocument/2006/relationships/hyperlink" Target="https://docs.microsoft.com/en-us/azure/azure-monitor/platform/activity-logs-overview" TargetMode="Externa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3619146B-24F9-441E-A368-DB3B5A84C1D4}" type="datetime8">
              <a:rPr lang="en-US" smtClean="0"/>
              <a:t>10/18/2022 10:23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20803959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US" dirty="0">
                <a:latin typeface="Segoe UI Semilight"/>
                <a:cs typeface="Segoe UI Semilight"/>
              </a:rPr>
              <a:t>For students who may be new to Azure or are struggling with the labs consider having them use their lab time going through the Learn modules instead.</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dirty="0">
              <a:latin typeface="Segoe UI Semilight"/>
              <a:cs typeface="Segoe UI Semilight"/>
            </a:endParaRPr>
          </a:p>
          <a:p>
            <a:pPr marL="0" marR="0" lvl="0" indent="0" algn="l" defTabSz="914367" rtl="0" eaLnBrk="1" fontAlgn="auto" latinLnBrk="0" hangingPunct="1">
              <a:lnSpc>
                <a:spcPct val="90000"/>
              </a:lnSpc>
              <a:spcBef>
                <a:spcPts val="0"/>
              </a:spcBef>
              <a:spcAft>
                <a:spcPts val="333"/>
              </a:spcAft>
              <a:buClrTx/>
              <a:buSzTx/>
              <a:buFontTx/>
              <a:buNone/>
              <a:tabLst/>
              <a:defRPr/>
            </a:pPr>
            <a:r>
              <a:rPr lang="en-US" dirty="0">
                <a:latin typeface="Segoe UI Semilight"/>
                <a:cs typeface="Segoe UI Semilight"/>
              </a:rPr>
              <a:t>(docs.microsoft.com/Learn)</a:t>
            </a:r>
          </a:p>
          <a:p>
            <a:pPr marL="171450" indent="-171450">
              <a:buFont typeface="Arial" panose="020B0604020202020204" pitchFamily="34" charset="0"/>
              <a:buChar char="•"/>
            </a:pPr>
            <a:r>
              <a:rPr lang="en-US" sz="900" dirty="0">
                <a:cs typeface="Segoe UI Light"/>
              </a:rPr>
              <a:t>Analyze your Azure infrastructure by using Azure Monitor logs - https://docs.microsoft.com/en-us/learn/modules/analyze-infrastructure-with-azure-monitor-logs/</a:t>
            </a:r>
          </a:p>
          <a:p>
            <a:pPr marL="171450" indent="-171450">
              <a:buFont typeface="Arial" panose="020B0604020202020204" pitchFamily="34" charset="0"/>
              <a:buChar char="•"/>
            </a:pPr>
            <a:r>
              <a:rPr lang="en-US" sz="900" dirty="0">
                <a:cs typeface="Segoe UI Light"/>
              </a:rPr>
              <a:t>Manage security operations in Azure - https://docs.microsoft.com/en-us/learn/paths/manage-security-operations/</a:t>
            </a:r>
          </a:p>
          <a:p>
            <a:pPr marL="171450" indent="-171450">
              <a:buFont typeface="Arial" panose="020B0604020202020204" pitchFamily="34" charset="0"/>
              <a:buChar char="•"/>
            </a:pPr>
            <a:r>
              <a:rPr lang="en-US" sz="900" dirty="0">
                <a:cs typeface="Segoe UI Light"/>
              </a:rPr>
              <a:t>Design a holistic monitoring strategy on Azure - https://docs.microsoft.com/en-us/learn/modules/design-monitoring-strategy-on-azure/</a:t>
            </a:r>
          </a:p>
          <a:p>
            <a:pPr marL="171450" indent="-171450">
              <a:buFont typeface="Arial" panose="020B0604020202020204" pitchFamily="34" charset="0"/>
              <a:buChar char="•"/>
            </a:pPr>
            <a:r>
              <a:rPr lang="en-US" sz="900" dirty="0">
                <a:cs typeface="Segoe UI Light"/>
              </a:rPr>
              <a:t>Monitor and report on security events in Azure AD - https://docs.microsoft.com/en-us/learn/modules/monitor-report-aad-security-events/</a:t>
            </a:r>
          </a:p>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10/18/2022 10:23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12</a:t>
            </a:fld>
            <a:endParaRPr lang="en-US" dirty="0"/>
          </a:p>
        </p:txBody>
      </p:sp>
    </p:spTree>
    <p:extLst>
      <p:ext uri="{BB962C8B-B14F-4D97-AF65-F5344CB8AC3E}">
        <p14:creationId xmlns:p14="http://schemas.microsoft.com/office/powerpoint/2010/main" val="24196232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E2F19A73-88F5-4B80-A929-CF8E66EE5449}" type="datetime8">
              <a:rPr lang="en-US" smtClean="0"/>
              <a:t>10/18/2022 10:23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13</a:t>
            </a:fld>
            <a:endParaRPr lang="en-US" dirty="0"/>
          </a:p>
        </p:txBody>
      </p:sp>
    </p:spTree>
    <p:extLst>
      <p:ext uri="{BB962C8B-B14F-4D97-AF65-F5344CB8AC3E}">
        <p14:creationId xmlns:p14="http://schemas.microsoft.com/office/powerpoint/2010/main" val="19313658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107000"/>
              </a:lnSpc>
              <a:spcBef>
                <a:spcPts val="200"/>
              </a:spcBef>
              <a:spcAft>
                <a:spcPts val="0"/>
              </a:spcAft>
              <a:buClrTx/>
              <a:buSzTx/>
              <a:buFontTx/>
              <a:buNone/>
              <a:tabLst/>
              <a:defRPr/>
            </a:pPr>
            <a:r>
              <a:rPr lang="en-US" sz="1800" b="1" kern="0" dirty="0">
                <a:solidFill>
                  <a:srgbClr val="365F91"/>
                </a:solidFill>
                <a:effectLst/>
                <a:latin typeface="Cambria" panose="02040503050406030204" pitchFamily="18" charset="0"/>
                <a:ea typeface="Times New Roman" panose="02020603050405020304" pitchFamily="18" charset="0"/>
                <a:cs typeface="Times New Roman" panose="02020603050405020304" pitchFamily="18" charset="0"/>
              </a:rPr>
              <a:t>Manage security operations (25-30%)</a:t>
            </a:r>
          </a:p>
          <a:p>
            <a:pPr marL="0" marR="0">
              <a:lnSpc>
                <a:spcPct val="107000"/>
              </a:lnSpc>
              <a:spcBef>
                <a:spcPts val="200"/>
              </a:spcBef>
              <a:spcAft>
                <a:spcPts val="0"/>
              </a:spcAft>
            </a:pPr>
            <a:r>
              <a:rPr lang="en-US" sz="1800" b="1" dirty="0">
                <a:solidFill>
                  <a:srgbClr val="2F5496"/>
                </a:solidFill>
                <a:effectLst/>
                <a:latin typeface="Calibri Light" panose="020F0302020204030204" pitchFamily="34" charset="0"/>
                <a:ea typeface="Times New Roman" panose="02020603050405020304" pitchFamily="18" charset="0"/>
                <a:cs typeface="Times New Roman" panose="02020603050405020304" pitchFamily="18" charset="0"/>
              </a:rPr>
              <a:t>Monitor security by using Microsoft Defender for Cloud</a:t>
            </a:r>
          </a:p>
          <a:p>
            <a:pPr marL="342900" marR="0" lvl="0" indent="-342900">
              <a:lnSpc>
                <a:spcPct val="107000"/>
              </a:lnSpc>
              <a:spcBef>
                <a:spcPts val="0"/>
              </a:spcBef>
              <a:spcAft>
                <a:spcPts val="0"/>
              </a:spcAft>
              <a:buFont typeface="Symbol" panose="05050102010706020507" pitchFamily="18" charset="2"/>
              <a:buChar char=""/>
              <a:tabLst>
                <a:tab pos="678180" algn="l"/>
              </a:tabLst>
            </a:pPr>
            <a:r>
              <a:rPr lang="en-US"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Evaluate vulnerability scans from Microsoft Defender for Cloud</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Symbol" panose="05050102010706020507" pitchFamily="18" charset="2"/>
              <a:buChar char=""/>
              <a:tabLst>
                <a:tab pos="678180" algn="l"/>
              </a:tabLst>
            </a:pPr>
            <a:r>
              <a:rPr lang="en-US"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Configure Just in Time VM access by using Microsoft Defender for Cloud</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Symbol" panose="05050102010706020507" pitchFamily="18" charset="2"/>
              <a:buChar char=""/>
              <a:tabLst>
                <a:tab pos="678180" algn="l"/>
              </a:tabLst>
            </a:pPr>
            <a:r>
              <a:rPr lang="en-US"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Configure centralized policy management by using Microsoft Defender for Cloud</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Symbol" panose="05050102010706020507" pitchFamily="18" charset="2"/>
              <a:buChar char=""/>
              <a:tabLst>
                <a:tab pos="678180" algn="l"/>
              </a:tabLst>
            </a:pPr>
            <a:r>
              <a:rPr lang="en-US"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Configure compliance policies and evaluate for compliance by using Microsoft Defender for Cloud</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10/18/2022 10:23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14</a:t>
            </a:fld>
            <a:endParaRPr lang="en-US" dirty="0"/>
          </a:p>
        </p:txBody>
      </p:sp>
    </p:spTree>
    <p:extLst>
      <p:ext uri="{BB962C8B-B14F-4D97-AF65-F5344CB8AC3E}">
        <p14:creationId xmlns:p14="http://schemas.microsoft.com/office/powerpoint/2010/main" val="22319235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Intentions - </a:t>
            </a:r>
            <a:r>
              <a:rPr lang="en-US" dirty="0">
                <a:hlinkClick r:id="rId3"/>
              </a:rPr>
              <a:t>https://docs.microsoft.com/en-us/azure/security-center/alerts-reference#intentions</a:t>
            </a:r>
            <a:endParaRPr lang="en-US" dirty="0"/>
          </a:p>
          <a:p>
            <a:endParaRPr lang="en-US" dirty="0"/>
          </a:p>
          <a:p>
            <a:r>
              <a:rPr lang="en-US" dirty="0"/>
              <a:t>Reconnaissance: The observation stage where attackers assess your network and services to identify possible targets and techniques to gain entry.</a:t>
            </a:r>
          </a:p>
          <a:p>
            <a:r>
              <a:rPr lang="en-US" dirty="0"/>
              <a:t>Intrusion: Attackers use knowledge gained in the reconnaissance phase to get access to a part of your network. This often involves exploring a flaw or security hole.</a:t>
            </a:r>
          </a:p>
          <a:p>
            <a:r>
              <a:rPr lang="en-US" dirty="0"/>
              <a:t>Exploitation: This phase involves exploiting vulnerabilities and inserting malicious code onto the system to get more access.</a:t>
            </a:r>
          </a:p>
          <a:p>
            <a:r>
              <a:rPr lang="en-US" dirty="0"/>
              <a:t>Privilege Escalation: Attackers often try to gain administrative access to compromised systems so they can get access to more critical data and move into other connected systems.</a:t>
            </a:r>
          </a:p>
          <a:p>
            <a:r>
              <a:rPr lang="en-US" dirty="0"/>
              <a:t>Lateral Movement: This is the act of moving laterally to connected servers and gain greater access to potential data.</a:t>
            </a:r>
          </a:p>
          <a:p>
            <a:r>
              <a:rPr lang="en-US" dirty="0"/>
              <a:t>Obfuscation / Anti-forensics: To successfully pull off a cyberattack, attackers need to cover their entry. They will often compromise data and clear audit logs to try to prevent detection by any security team.</a:t>
            </a:r>
          </a:p>
          <a:p>
            <a:r>
              <a:rPr lang="en-US" dirty="0"/>
              <a:t>Denial of Service: This phase involves disruption of normal access for users and systems to keep the attack from being monitored, tracked, or blocked.</a:t>
            </a:r>
          </a:p>
          <a:p>
            <a:r>
              <a:rPr lang="en-US" dirty="0"/>
              <a:t>Exfiltration: The final extraction stage: getting valuable data out of the compromised systems.</a:t>
            </a:r>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10/18/2022 10:23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15</a:t>
            </a:fld>
            <a:endParaRPr lang="en-US" dirty="0"/>
          </a:p>
        </p:txBody>
      </p:sp>
    </p:spTree>
    <p:extLst>
      <p:ext uri="{BB962C8B-B14F-4D97-AF65-F5344CB8AC3E}">
        <p14:creationId xmlns:p14="http://schemas.microsoft.com/office/powerpoint/2010/main" val="23716544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Microsoft Defender for Cloud - </a:t>
            </a:r>
            <a:r>
              <a:rPr lang="en-US" dirty="0">
                <a:hlinkClick r:id="rId3"/>
              </a:rPr>
              <a:t>https://azure.microsoft.com/en-us/services/security-center/</a:t>
            </a:r>
            <a:endParaRPr lang="en-US" dirty="0"/>
          </a:p>
          <a:p>
            <a:endParaRPr lang="en-US" dirty="0"/>
          </a:p>
          <a:p>
            <a:r>
              <a:rPr lang="en-US" dirty="0"/>
              <a:t>Microsoft Defender for Cloud provides you with a centralized view of your Azure resources and their active security state. It provides integrated security monitoring and policy management across your Azure subscriptions, helps detect threats that might otherwise go unnoticed, and works with a broad ecosystem of security solutions. These solutions are delivered through the following capabilities:</a:t>
            </a:r>
          </a:p>
          <a:p>
            <a:r>
              <a:rPr lang="en-US" dirty="0"/>
              <a:t>• Prevention. Security Center monitors the state of your Azure resources based on how you configure the security policies for your organization, applications, and data.</a:t>
            </a:r>
          </a:p>
          <a:p>
            <a:r>
              <a:rPr lang="en-US" dirty="0"/>
              <a:t>• Detection. Security Center automatically collects and analyzes security data from your Azure resources; the network; and partner solutions, like antimalware and firewalls. It takes advantage of global threat intelligence from Microsoft products and services, the Microsoft Digital Crimes Unit, the Microsoft Security Response Center, and external feeds.</a:t>
            </a:r>
          </a:p>
          <a:p>
            <a:r>
              <a:rPr lang="en-US" dirty="0"/>
              <a:t>• Response. Security Center provides you with prioritized security and incident alerts. It offers insights into the source of an attack and any impacted resources along with suggestions for how to stop the current attack and help prevent future attacks.</a:t>
            </a:r>
          </a:p>
          <a:p>
            <a:endParaRPr lang="en-US" dirty="0"/>
          </a:p>
          <a:p>
            <a:r>
              <a:rPr lang="en-US" b="0" i="0" dirty="0">
                <a:solidFill>
                  <a:srgbClr val="171717"/>
                </a:solidFill>
                <a:effectLst/>
                <a:latin typeface="Segoe UI" panose="020B0502040204020203" pitchFamily="34" charset="0"/>
              </a:rPr>
              <a:t>Security Center's integrated cloud workload protection platform (CWPP), </a:t>
            </a:r>
            <a:r>
              <a:rPr lang="en-US" b="1" i="0" dirty="0">
                <a:solidFill>
                  <a:srgbClr val="171717"/>
                </a:solidFill>
                <a:effectLst/>
                <a:latin typeface="Segoe UI" panose="020B0502040204020203" pitchFamily="34" charset="0"/>
              </a:rPr>
              <a:t>Microsoft Defender for Cloud</a:t>
            </a:r>
            <a:r>
              <a:rPr lang="en-US" b="0" i="0" dirty="0">
                <a:solidFill>
                  <a:srgbClr val="171717"/>
                </a:solidFill>
                <a:effectLst/>
                <a:latin typeface="Segoe UI" panose="020B0502040204020203" pitchFamily="34" charset="0"/>
              </a:rPr>
              <a:t>, brings advanced, intelligent, protection of your Azure and hybrid resources and workloads. Enabling Microsoft Defender for Cloud brings a range of additional security features as described on this page.  Turning on or Enabling Microsoft Defender for Cloud moves Microsoft Defender for Cloud from the Free tier to a paid system.</a:t>
            </a:r>
            <a:endParaRPr lang="en-US" dirty="0"/>
          </a:p>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10/18/2022 10:23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16</a:t>
            </a:fld>
            <a:endParaRPr lang="en-US" dirty="0"/>
          </a:p>
        </p:txBody>
      </p:sp>
    </p:spTree>
    <p:extLst>
      <p:ext uri="{BB962C8B-B14F-4D97-AF65-F5344CB8AC3E}">
        <p14:creationId xmlns:p14="http://schemas.microsoft.com/office/powerpoint/2010/main" val="14249286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New – Azure Security Benchmark implemented as a default security policy in ASC - </a:t>
            </a:r>
            <a:r>
              <a:rPr lang="en-US" dirty="0">
                <a:hlinkClick r:id="rId3"/>
              </a:rPr>
              <a:t>Azure Security Benchmark Introduction | Microsoft Docs</a:t>
            </a:r>
            <a:endParaRPr lang="en-US" dirty="0"/>
          </a:p>
          <a:p>
            <a:endParaRPr lang="en-US" dirty="0"/>
          </a:p>
          <a:p>
            <a:r>
              <a:rPr lang="en-US" dirty="0"/>
              <a:t>Working with security policies - </a:t>
            </a:r>
            <a:r>
              <a:rPr lang="en-US" dirty="0">
                <a:hlinkClick r:id="rId4"/>
              </a:rPr>
              <a:t>https://docs.microsoft.com/en-us/azure/security-center/tutorial-security-policy</a:t>
            </a:r>
            <a:endParaRPr lang="en-US" dirty="0"/>
          </a:p>
          <a:p>
            <a:r>
              <a:rPr lang="en-US" dirty="0"/>
              <a:t>Azure security policies monitored by Security Center - </a:t>
            </a:r>
            <a:r>
              <a:rPr lang="en-US" dirty="0">
                <a:hlinkClick r:id="rId5"/>
              </a:rPr>
              <a:t>https://docs.microsoft.com/en-us/azure/security-center/security-center-policy-definitions</a:t>
            </a:r>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10/18/2022 10:23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17</a:t>
            </a:fld>
            <a:endParaRPr lang="en-US" dirty="0"/>
          </a:p>
        </p:txBody>
      </p:sp>
    </p:spTree>
    <p:extLst>
      <p:ext uri="{BB962C8B-B14F-4D97-AF65-F5344CB8AC3E}">
        <p14:creationId xmlns:p14="http://schemas.microsoft.com/office/powerpoint/2010/main" val="244773855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82" kern="1200" dirty="0">
                <a:solidFill>
                  <a:schemeClr val="tx1"/>
                </a:solidFill>
                <a:effectLst/>
                <a:latin typeface="Segoe UI Light" pitchFamily="34" charset="0"/>
                <a:ea typeface="+mn-ea"/>
                <a:cs typeface="+mn-cs"/>
              </a:rPr>
              <a:t>Security Recommendations - Reference Guide - </a:t>
            </a:r>
            <a:r>
              <a:rPr lang="en-US" dirty="0">
                <a:hlinkClick r:id="rId3"/>
              </a:rPr>
              <a:t>https://docs.microsoft.com/en-us/azure/security-center/recommendations-reference</a:t>
            </a:r>
            <a:endParaRPr lang="en-US" dirty="0"/>
          </a:p>
          <a:p>
            <a:endParaRPr lang="en-US" dirty="0"/>
          </a:p>
          <a:p>
            <a:r>
              <a:rPr lang="en-US" dirty="0"/>
              <a:t>Take a few minutes to review the different recommendations in the Reference Guide or in the Portal. </a:t>
            </a:r>
          </a:p>
          <a:p>
            <a:endParaRPr lang="en-US" sz="882" kern="1200" dirty="0">
              <a:solidFill>
                <a:schemeClr val="tx1"/>
              </a:solidFill>
              <a:effectLst/>
              <a:latin typeface="Segoe UI Light" pitchFamily="34" charset="0"/>
              <a:ea typeface="+mn-ea"/>
              <a:cs typeface="+mn-cs"/>
            </a:endParaRPr>
          </a:p>
          <a:p>
            <a:r>
              <a:rPr lang="en-US" sz="882" kern="1200" dirty="0">
                <a:solidFill>
                  <a:schemeClr val="tx1"/>
                </a:solidFill>
                <a:effectLst/>
                <a:latin typeface="Segoe UI Light" pitchFamily="34" charset="0"/>
                <a:ea typeface="+mn-ea"/>
                <a:cs typeface="+mn-cs"/>
              </a:rPr>
              <a:t>By default, all prevention policies are turned on. Prevention policies and recommendations are tied to each other. In other words, if you enable a prevention policy, such as OS vulnerabilities, that enables recommendations for that policy. In most situations, you want to enable all policies even though some might be more important to you than others, depending on the Azure resource you’ve deployed.</a:t>
            </a:r>
            <a:endParaRPr lang="bs-Latn-BA" sz="882" kern="1200">
              <a:solidFill>
                <a:schemeClr val="tx1"/>
              </a:solidFill>
              <a:effectLst/>
              <a:latin typeface="Segoe UI Light" pitchFamily="34" charset="0"/>
              <a:ea typeface="+mn-ea"/>
              <a:cs typeface="+mn-cs"/>
            </a:endParaRPr>
          </a:p>
          <a:p>
            <a:r>
              <a:rPr lang="en-US" sz="882" kern="1200" dirty="0">
                <a:solidFill>
                  <a:schemeClr val="tx1"/>
                </a:solidFill>
                <a:effectLst/>
                <a:latin typeface="Segoe UI Light" pitchFamily="34" charset="0"/>
                <a:ea typeface="+mn-ea"/>
                <a:cs typeface="+mn-cs"/>
              </a:rPr>
              <a:t>The following is a generated list of the types of recommendations. The recommendations help provide full visibility into the security health of your environment.</a:t>
            </a:r>
            <a:endParaRPr lang="en-US" sz="850" dirty="0">
              <a:latin typeface="Segoe UI Light"/>
              <a:cs typeface="Segoe UI Light"/>
            </a:endParaRPr>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10/18/2022 10:23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18</a:t>
            </a:fld>
            <a:endParaRPr lang="en-US" dirty="0"/>
          </a:p>
        </p:txBody>
      </p:sp>
    </p:spTree>
    <p:extLst>
      <p:ext uri="{BB962C8B-B14F-4D97-AF65-F5344CB8AC3E}">
        <p14:creationId xmlns:p14="http://schemas.microsoft.com/office/powerpoint/2010/main" val="200454014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Enhanced secure score (preview) in Microsoft Defender for Cloud - </a:t>
            </a:r>
            <a:r>
              <a:rPr lang="en-US" dirty="0">
                <a:hlinkClick r:id="rId3"/>
              </a:rPr>
              <a:t>https://docs.microsoft.com/en-us/azure/security-center/secure-score-security-controls</a:t>
            </a:r>
          </a:p>
          <a:p>
            <a:endParaRPr lang="en-US" sz="850" dirty="0">
              <a:latin typeface="Segoe UI Light"/>
              <a:cs typeface="Segoe UI Light"/>
            </a:endParaRPr>
          </a:p>
          <a:p>
            <a:r>
              <a:rPr lang="en-US" sz="850" dirty="0">
                <a:latin typeface="Segoe UI Light"/>
                <a:cs typeface="Segoe UI Light"/>
              </a:rPr>
              <a:t>To analyze how well one is protected from various threats, a security score would be very helpful. With so many services offering security benefits, it's often hard to know which what steps to take first to help secure and harden your workload. Azure Secure Score reviews your security recommendations and prioritizes them for you, so you know which recommendations to perform first. This helps you find the most serious security vulnerabilities so you can prioritize your investigation. Azure Secure Score helps you assess your workload security posture.</a:t>
            </a:r>
          </a:p>
          <a:p>
            <a:endParaRPr lang="en-US" sz="850" dirty="0">
              <a:latin typeface="Segoe UI Light"/>
              <a:cs typeface="Segoe UI Light"/>
            </a:endParaRPr>
          </a:p>
          <a:p>
            <a:r>
              <a:rPr lang="en-US" sz="850" b="1" dirty="0">
                <a:latin typeface="Segoe UI Light"/>
                <a:cs typeface="Segoe UI Light"/>
              </a:rPr>
              <a:t>Azure</a:t>
            </a:r>
            <a:r>
              <a:rPr lang="en-US" sz="850" dirty="0">
                <a:latin typeface="Segoe UI Light"/>
                <a:cs typeface="Segoe UI Light"/>
              </a:rPr>
              <a:t> </a:t>
            </a:r>
            <a:r>
              <a:rPr lang="en-US" sz="850" b="1" dirty="0">
                <a:latin typeface="Segoe UI Light"/>
                <a:cs typeface="Segoe UI Light"/>
              </a:rPr>
              <a:t>Security Score calculation</a:t>
            </a:r>
            <a:endParaRPr lang="en-US" sz="850" dirty="0">
              <a:latin typeface="Segoe UI Light"/>
              <a:cs typeface="Segoe UI Light"/>
            </a:endParaRPr>
          </a:p>
          <a:p>
            <a:endParaRPr lang="en-US" sz="850" b="1" dirty="0">
              <a:latin typeface="Segoe UI Light"/>
              <a:cs typeface="Segoe UI Light"/>
            </a:endParaRPr>
          </a:p>
          <a:p>
            <a:r>
              <a:rPr lang="en-US" sz="850" dirty="0">
                <a:latin typeface="Segoe UI Light"/>
                <a:cs typeface="Segoe UI Light"/>
              </a:rPr>
              <a:t>Security Center mimics the work of a security analyst, reviewing your security recommendations and applying advanced algorithms to determine how crucial each recommendation is. Security Center constantly reviews your active recommendations and calculates your secure score based on them. The score of a recommendation is derived from its severity and from security best practices that will affect your workload security the most.</a:t>
            </a:r>
          </a:p>
          <a:p>
            <a:r>
              <a:rPr lang="en-US" sz="850" dirty="0">
                <a:latin typeface="Segoe UI Light"/>
                <a:cs typeface="Segoe UI Light"/>
              </a:rPr>
              <a:t>Security Center also provides you with an overall secure score. </a:t>
            </a:r>
          </a:p>
          <a:p>
            <a:endParaRPr lang="en-US" sz="850" dirty="0">
              <a:cs typeface="Segoe UI Light"/>
            </a:endParaRPr>
          </a:p>
          <a:p>
            <a:r>
              <a:rPr lang="en-US" sz="850" dirty="0">
                <a:latin typeface="Segoe UI Light"/>
                <a:cs typeface="Segoe UI Light"/>
              </a:rPr>
              <a:t>The overall secure score is an accumulation of all your recommendation scores. You can view your overall secure score across your subscriptions or management groups, depending on what you select. The score varies based on the selected subscriptions and the active recommendations for those subscriptions.</a:t>
            </a:r>
          </a:p>
          <a:p>
            <a:endParaRPr lang="en-US" sz="850" dirty="0">
              <a:latin typeface="Segoe UI Light"/>
              <a:cs typeface="Segoe UI Light"/>
            </a:endParaRPr>
          </a:p>
          <a:p>
            <a:r>
              <a:rPr lang="en-US" sz="850" dirty="0">
                <a:latin typeface="Segoe UI Light"/>
                <a:cs typeface="Segoe UI Light"/>
              </a:rPr>
              <a:t>To check which recommendations, impact your secure score most, you can view the top three most impactful recommendations on the </a:t>
            </a:r>
            <a:r>
              <a:rPr lang="en-US" sz="850" b="1" dirty="0">
                <a:latin typeface="Segoe UI Light"/>
                <a:cs typeface="Segoe UI Light"/>
              </a:rPr>
              <a:t>Security Center</a:t>
            </a:r>
            <a:r>
              <a:rPr lang="en-US" sz="850" dirty="0">
                <a:latin typeface="Segoe UI Light"/>
                <a:cs typeface="Segoe UI Light"/>
              </a:rPr>
              <a:t> dashboard, or you can sort the recommendations on the </a:t>
            </a:r>
            <a:r>
              <a:rPr lang="en-US" sz="850" b="1" dirty="0">
                <a:latin typeface="Segoe UI Light"/>
                <a:cs typeface="Segoe UI Light"/>
              </a:rPr>
              <a:t>recommendations list</a:t>
            </a:r>
            <a:r>
              <a:rPr lang="en-US" sz="850" dirty="0">
                <a:latin typeface="Segoe UI Light"/>
                <a:cs typeface="Segoe UI Light"/>
              </a:rPr>
              <a:t> blade by using the </a:t>
            </a:r>
            <a:r>
              <a:rPr lang="en-US" sz="850" b="1" dirty="0">
                <a:latin typeface="Segoe UI Light"/>
                <a:cs typeface="Segoe UI Light"/>
              </a:rPr>
              <a:t>Secure score impact</a:t>
            </a:r>
            <a:r>
              <a:rPr lang="en-US" sz="850" dirty="0">
                <a:latin typeface="Segoe UI Light"/>
                <a:cs typeface="Segoe UI Light"/>
              </a:rPr>
              <a:t> column.</a:t>
            </a:r>
          </a:p>
          <a:p>
            <a:endParaRPr lang="en-US" sz="850" dirty="0">
              <a:cs typeface="Segoe UI Light"/>
            </a:endParaRPr>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10/18/2022 10:23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19</a:t>
            </a:fld>
            <a:endParaRPr lang="en-US" dirty="0"/>
          </a:p>
        </p:txBody>
      </p:sp>
    </p:spTree>
    <p:extLst>
      <p:ext uri="{BB962C8B-B14F-4D97-AF65-F5344CB8AC3E}">
        <p14:creationId xmlns:p14="http://schemas.microsoft.com/office/powerpoint/2010/main" val="150708896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dirty="0">
                <a:effectLst/>
                <a:latin typeface="Segoe UI" panose="020B0502040204020203" pitchFamily="34" charset="0"/>
              </a:rPr>
              <a:t>Source - </a:t>
            </a:r>
            <a:r>
              <a:rPr lang="en-US" dirty="0">
                <a:hlinkClick r:id="rId3"/>
              </a:rPr>
              <a:t>Overview of Microsoft Defender for Cloud and the available plans | Microsoft Docs</a:t>
            </a:r>
            <a:endParaRPr lang="en-US" b="0" i="0" dirty="0">
              <a:effectLst/>
              <a:latin typeface="Segoe UI" panose="020B0502040204020203" pitchFamily="34" charset="0"/>
            </a:endParaRPr>
          </a:p>
          <a:p>
            <a:pPr algn="l"/>
            <a:endParaRPr lang="en-US" b="0" i="0" dirty="0">
              <a:effectLst/>
              <a:latin typeface="Segoe UI" panose="020B0502040204020203" pitchFamily="34" charset="0"/>
            </a:endParaRPr>
          </a:p>
          <a:p>
            <a:pPr algn="l"/>
            <a:r>
              <a:rPr lang="en-US" b="0" i="0" dirty="0">
                <a:effectLst/>
                <a:latin typeface="Segoe UI" panose="020B0502040204020203" pitchFamily="34" charset="0"/>
              </a:rPr>
              <a:t>Enabling Microsoft Defender for Cloud extends the capabilities of Security Center to workloads running in private and other public clouds, providing unified security management and threat protection across your hybrid cloud workloads.</a:t>
            </a:r>
          </a:p>
          <a:p>
            <a:pPr marL="171450" indent="-171450" algn="l">
              <a:buFont typeface="Arial" panose="020B0604020202020204" pitchFamily="34" charset="0"/>
              <a:buChar char="•"/>
            </a:pPr>
            <a:r>
              <a:rPr lang="en-US" b="0" i="0" dirty="0">
                <a:effectLst/>
                <a:latin typeface="Segoe UI" panose="020B0502040204020203" pitchFamily="34" charset="0"/>
              </a:rPr>
              <a:t>Microsoft Defender for Endpoint - Microsoft Defender for Cloud for servers includes Microsoft Defender for Endpoint for comprehensive endpoint detection and response (EDR). Learn more about the benefits of using Microsoft Defender for Endpoint together with Microsoft Defender for Cloud in Use Security Center's integrated EDR solution.</a:t>
            </a:r>
          </a:p>
          <a:p>
            <a:pPr marL="171450" indent="-171450" algn="l">
              <a:buFont typeface="Arial" panose="020B0604020202020204" pitchFamily="34" charset="0"/>
              <a:buChar char="•"/>
            </a:pPr>
            <a:r>
              <a:rPr lang="en-US" b="0" i="0" dirty="0">
                <a:effectLst/>
                <a:latin typeface="Segoe UI" panose="020B0502040204020203" pitchFamily="34" charset="0"/>
              </a:rPr>
              <a:t>Vulnerability scanning for virtual machines and container registries - Easily deploy a scanner to all of your virtual machines that provides the industry's most advanced solution for vulnerability management. View, investigate, and remediate the findings directly within Security Center.</a:t>
            </a:r>
          </a:p>
          <a:p>
            <a:pPr marL="171450" indent="-171450" algn="l">
              <a:buFont typeface="Arial" panose="020B0604020202020204" pitchFamily="34" charset="0"/>
              <a:buChar char="•"/>
            </a:pPr>
            <a:r>
              <a:rPr lang="en-US" b="0" i="0" dirty="0">
                <a:effectLst/>
                <a:latin typeface="Segoe UI" panose="020B0502040204020203" pitchFamily="34" charset="0"/>
              </a:rPr>
              <a:t>Hybrid security – Get a unified view of security across all of your on-premises and cloud workloads. Apply security policies and continuously assess the security of your hybrid cloud workloads to ensure compliance with security standards. Collect, search, and analyze security data from multiple sources, including firewalls and other partner solutions.</a:t>
            </a:r>
          </a:p>
          <a:p>
            <a:pPr marL="171450" indent="-171450" algn="l">
              <a:buFont typeface="Arial" panose="020B0604020202020204" pitchFamily="34" charset="0"/>
              <a:buChar char="•"/>
            </a:pPr>
            <a:r>
              <a:rPr lang="en-US" b="0" i="0" dirty="0">
                <a:effectLst/>
                <a:latin typeface="Segoe UI" panose="020B0502040204020203" pitchFamily="34" charset="0"/>
              </a:rPr>
              <a:t>Threat protection alerts - Advanced behavioral analytics and the Microsoft Intelligent Security Graph provide an edge over evolving cyber-attacks. Built-in behavioral analytics and machine learning can identify attacks and zero-day exploits. Monitor networks, machines, and cloud services for incoming attacks and post-breach activity. Streamline investigation with interactive tools and contextual threat intelligence.</a:t>
            </a:r>
          </a:p>
          <a:p>
            <a:pPr marL="171450" indent="-171450" algn="l">
              <a:buFont typeface="Arial" panose="020B0604020202020204" pitchFamily="34" charset="0"/>
              <a:buChar char="•"/>
            </a:pPr>
            <a:r>
              <a:rPr lang="en-US" b="0" i="0" dirty="0">
                <a:effectLst/>
                <a:latin typeface="Segoe UI" panose="020B0502040204020203" pitchFamily="34" charset="0"/>
              </a:rPr>
              <a:t>Access and application controls (AAC) - Block malware and other unwanted applications by applying machine learning powered recommendations adapted to your specific workloads to create allow and deny lists. Reduce the network attack surface with just-in-time, controlled access to management ports on Azure VMs. AAC drastically reduces exposure to brute force and other network attacks.</a:t>
            </a:r>
          </a:p>
          <a:p>
            <a:pPr marL="171450" indent="-171450" algn="l">
              <a:buFont typeface="Arial" panose="020B0604020202020204" pitchFamily="34" charset="0"/>
              <a:buChar char="•"/>
            </a:pPr>
            <a:r>
              <a:rPr lang="en-US" b="0" i="0" dirty="0">
                <a:effectLst/>
                <a:latin typeface="Segoe UI" panose="020B0502040204020203" pitchFamily="34" charset="0"/>
              </a:rPr>
              <a:t>Container security features - Benefit from vulnerability management and real-time threat protection on your containerized environments. When enabling the Microsoft Defender for Cloud for container registries, it may take up to 12 </a:t>
            </a:r>
            <a:r>
              <a:rPr lang="en-US" b="0" i="0" dirty="0" err="1">
                <a:effectLst/>
                <a:latin typeface="Segoe UI" panose="020B0502040204020203" pitchFamily="34" charset="0"/>
              </a:rPr>
              <a:t>hrs</a:t>
            </a:r>
            <a:r>
              <a:rPr lang="en-US" b="0" i="0" dirty="0">
                <a:effectLst/>
                <a:latin typeface="Segoe UI" panose="020B0502040204020203" pitchFamily="34" charset="0"/>
              </a:rPr>
              <a:t> until all the features are enabled. Charges are based on the number of unique container images pushed to your connected registry. After an image has been scanned once, you won't be charged for it again unless it's modified and pushed once more.</a:t>
            </a:r>
          </a:p>
          <a:p>
            <a:pPr marL="171450" indent="-171450" algn="l">
              <a:buFont typeface="Arial" panose="020B0604020202020204" pitchFamily="34" charset="0"/>
              <a:buChar char="•"/>
            </a:pPr>
            <a:r>
              <a:rPr lang="en-US" b="0" i="0" dirty="0">
                <a:effectLst/>
                <a:latin typeface="Segoe UI" panose="020B0502040204020203" pitchFamily="34" charset="0"/>
              </a:rPr>
              <a:t>Breadth threat protection for resources connected to the Azure environment - Microsoft Defender for Cloud includes Azure-native breadth threat protection for the Azure services common to all of your resources: Azure Resource Manager, Azure DNS, Azure network layer, and Azure Key Vault. Microsoft Defender for Cloud has unique visibility into the Azure management layer and the Azure DNS layer, and can therefore protect cloud resources that are connected to those layers.</a:t>
            </a:r>
          </a:p>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
          </p:nvPr>
        </p:nvSpPr>
        <p:spPr/>
        <p:txBody>
          <a:bodyPr/>
          <a:lstStyle/>
          <a:p>
            <a:fld id="{386CE63F-9E7F-4C04-9D0D-FCA25A8E9E86}" type="datetime8">
              <a:rPr lang="en-US" smtClean="0"/>
              <a:t>10/18/2022 10:23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20</a:t>
            </a:fld>
            <a:endParaRPr lang="en-US" dirty="0"/>
          </a:p>
        </p:txBody>
      </p:sp>
    </p:spTree>
    <p:extLst>
      <p:ext uri="{BB962C8B-B14F-4D97-AF65-F5344CB8AC3E}">
        <p14:creationId xmlns:p14="http://schemas.microsoft.com/office/powerpoint/2010/main" val="348988069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kern="1200" dirty="0">
                <a:solidFill>
                  <a:schemeClr val="tx1"/>
                </a:solidFill>
                <a:effectLst/>
                <a:latin typeface="Segoe UI Light" pitchFamily="34" charset="0"/>
                <a:ea typeface="+mn-ea"/>
                <a:cs typeface="+mn-cs"/>
              </a:rPr>
              <a:t>Attack Scenario - </a:t>
            </a:r>
            <a:r>
              <a:rPr lang="en-US" sz="2000" dirty="0">
                <a:hlinkClick r:id="rId3"/>
              </a:rPr>
              <a:t>https://docs.microsoft.com/en-us/azure/security-center/security-center-just-in-time#attack-scenario</a:t>
            </a:r>
            <a:endParaRPr lang="en-US" sz="2000" dirty="0"/>
          </a:p>
          <a:p>
            <a:endParaRPr lang="en-US" sz="2000" kern="1200" dirty="0">
              <a:solidFill>
                <a:schemeClr val="tx1"/>
              </a:solidFill>
              <a:effectLst/>
              <a:latin typeface="Segoe UI Light" pitchFamily="34" charset="0"/>
              <a:ea typeface="+mn-ea"/>
              <a:cs typeface="+mn-cs"/>
            </a:endParaRPr>
          </a:p>
          <a:p>
            <a:r>
              <a:rPr lang="en-US" sz="900" kern="1200" dirty="0">
                <a:solidFill>
                  <a:schemeClr val="tx1"/>
                </a:solidFill>
                <a:effectLst/>
                <a:latin typeface="Segoe UI Light" pitchFamily="34" charset="0"/>
                <a:ea typeface="+mn-ea"/>
                <a:cs typeface="+mn-cs"/>
              </a:rPr>
              <a:t>When it comes to managing Azure VMs, administrators usually use Remote Desktop (for Windows) or Secure Shell (SSH) (for Linux) to remotely connect to and manage them.</a:t>
            </a:r>
            <a:endParaRPr lang="bs-Latn-BA" sz="900" kern="1200" dirty="0">
              <a:solidFill>
                <a:schemeClr val="tx1"/>
              </a:solidFill>
              <a:effectLst/>
              <a:latin typeface="Segoe UI Light" pitchFamily="34" charset="0"/>
              <a:ea typeface="+mn-ea"/>
              <a:cs typeface="+mn-cs"/>
            </a:endParaRPr>
          </a:p>
          <a:p>
            <a:r>
              <a:rPr lang="en-US" sz="900" kern="1200" dirty="0">
                <a:solidFill>
                  <a:schemeClr val="tx1"/>
                </a:solidFill>
                <a:effectLst/>
                <a:latin typeface="Segoe UI Light" pitchFamily="34" charset="0"/>
                <a:ea typeface="+mn-ea"/>
                <a:cs typeface="+mn-cs"/>
              </a:rPr>
              <a:t>The initial method to get access to these VMs was Remote Desktop Protocol (RDP) brute-force attacks. A brute-force attack consists of checking all possible usernames or passwords until the correct one is found. (This isn’t the most sophisticated form of attack, but it’s relatively simple to perform and, given enough time, it works.)</a:t>
            </a:r>
            <a:endParaRPr lang="bs-Latn-BA" sz="900" kern="1200" dirty="0">
              <a:solidFill>
                <a:schemeClr val="tx1"/>
              </a:solidFill>
              <a:effectLst/>
              <a:latin typeface="Segoe UI Light" pitchFamily="34" charset="0"/>
              <a:ea typeface="+mn-ea"/>
              <a:cs typeface="+mn-cs"/>
            </a:endParaRPr>
          </a:p>
          <a:p>
            <a:r>
              <a:rPr lang="en-US" sz="900" kern="1200" dirty="0">
                <a:solidFill>
                  <a:schemeClr val="tx1"/>
                </a:solidFill>
                <a:effectLst/>
                <a:latin typeface="Segoe UI Light" pitchFamily="34" charset="0"/>
                <a:ea typeface="+mn-ea"/>
                <a:cs typeface="+mn-cs"/>
              </a:rPr>
              <a:t>To blunt RDP brute-force attacks, you can take multiple measures, such as:</a:t>
            </a:r>
            <a:endParaRPr lang="bs-Latn-BA" sz="900" kern="1200" dirty="0">
              <a:solidFill>
                <a:schemeClr val="tx1"/>
              </a:solidFill>
              <a:effectLst/>
              <a:latin typeface="Segoe UI Light" pitchFamily="34" charset="0"/>
              <a:ea typeface="+mn-ea"/>
              <a:cs typeface="+mn-cs"/>
            </a:endParaRPr>
          </a:p>
          <a:p>
            <a:pPr lvl="0"/>
            <a:r>
              <a:rPr lang="en-US" sz="900" kern="1200" dirty="0">
                <a:solidFill>
                  <a:schemeClr val="tx1"/>
                </a:solidFill>
                <a:effectLst/>
                <a:latin typeface="Segoe UI Light" pitchFamily="34" charset="0"/>
                <a:ea typeface="+mn-ea"/>
                <a:cs typeface="+mn-cs"/>
              </a:rPr>
              <a:t>Disabling the public IP address and using one of these connection methods:</a:t>
            </a:r>
            <a:endParaRPr lang="bs-Latn-BA" sz="900" kern="1200" dirty="0">
              <a:solidFill>
                <a:schemeClr val="tx1"/>
              </a:solidFill>
              <a:effectLst/>
              <a:latin typeface="Segoe UI Light" pitchFamily="34" charset="0"/>
              <a:ea typeface="+mn-ea"/>
              <a:cs typeface="+mn-cs"/>
            </a:endParaRPr>
          </a:p>
          <a:p>
            <a:pPr lvl="1"/>
            <a:r>
              <a:rPr lang="en-US" sz="900" kern="1200" dirty="0">
                <a:solidFill>
                  <a:schemeClr val="tx1"/>
                </a:solidFill>
                <a:effectLst/>
                <a:latin typeface="Segoe UI Light" pitchFamily="34" charset="0"/>
                <a:ea typeface="+mn-ea"/>
                <a:cs typeface="+mn-cs"/>
              </a:rPr>
              <a:t>Point-to-site virtual private network (VPN)</a:t>
            </a:r>
            <a:endParaRPr lang="bs-Latn-BA" sz="900" kern="1200" dirty="0">
              <a:solidFill>
                <a:schemeClr val="tx1"/>
              </a:solidFill>
              <a:effectLst/>
              <a:latin typeface="Segoe UI Light" pitchFamily="34" charset="0"/>
              <a:ea typeface="+mn-ea"/>
              <a:cs typeface="+mn-cs"/>
            </a:endParaRPr>
          </a:p>
          <a:p>
            <a:pPr lvl="1"/>
            <a:r>
              <a:rPr lang="en-US" sz="900" kern="1200" dirty="0">
                <a:solidFill>
                  <a:schemeClr val="tx1"/>
                </a:solidFill>
                <a:effectLst/>
                <a:latin typeface="Segoe UI Light" pitchFamily="34" charset="0"/>
                <a:ea typeface="+mn-ea"/>
                <a:cs typeface="+mn-cs"/>
              </a:rPr>
              <a:t>Site-to-site VPN</a:t>
            </a:r>
            <a:endParaRPr lang="bs-Latn-BA" sz="900" kern="1200" dirty="0">
              <a:solidFill>
                <a:schemeClr val="tx1"/>
              </a:solidFill>
              <a:effectLst/>
              <a:latin typeface="Segoe UI Light" pitchFamily="34" charset="0"/>
              <a:ea typeface="+mn-ea"/>
              <a:cs typeface="+mn-cs"/>
            </a:endParaRPr>
          </a:p>
          <a:p>
            <a:pPr lvl="1"/>
            <a:r>
              <a:rPr lang="en-US" sz="900" kern="1200" dirty="0">
                <a:solidFill>
                  <a:schemeClr val="tx1"/>
                </a:solidFill>
                <a:effectLst/>
                <a:latin typeface="Segoe UI Light" pitchFamily="34" charset="0"/>
                <a:ea typeface="+mn-ea"/>
                <a:cs typeface="+mn-cs"/>
              </a:rPr>
              <a:t>Azure ExpressRoute</a:t>
            </a:r>
          </a:p>
          <a:p>
            <a:pPr lvl="1"/>
            <a:r>
              <a:rPr lang="en-US" sz="900" kern="1200" dirty="0">
                <a:solidFill>
                  <a:schemeClr val="tx1"/>
                </a:solidFill>
                <a:effectLst/>
                <a:latin typeface="Segoe UI Light" pitchFamily="34" charset="0"/>
                <a:ea typeface="+mn-ea"/>
                <a:cs typeface="+mn-cs"/>
              </a:rPr>
              <a:t>Azure Bastion -- </a:t>
            </a:r>
            <a:r>
              <a:rPr lang="en-US" sz="2000" dirty="0">
                <a:hlinkClick r:id="rId4"/>
              </a:rPr>
              <a:t>Azure Bastion | Microsoft Docs</a:t>
            </a:r>
            <a:endParaRPr lang="bs-Latn-BA" sz="900" kern="1200" dirty="0">
              <a:solidFill>
                <a:schemeClr val="tx1"/>
              </a:solidFill>
              <a:effectLst/>
              <a:latin typeface="Segoe UI Light" pitchFamily="34" charset="0"/>
              <a:ea typeface="+mn-ea"/>
              <a:cs typeface="+mn-cs"/>
            </a:endParaRPr>
          </a:p>
          <a:p>
            <a:pPr lvl="0"/>
            <a:r>
              <a:rPr lang="en-US" sz="900" kern="1200" dirty="0">
                <a:solidFill>
                  <a:schemeClr val="tx1"/>
                </a:solidFill>
                <a:effectLst/>
                <a:latin typeface="Segoe UI Light" pitchFamily="34" charset="0"/>
                <a:ea typeface="+mn-ea"/>
                <a:cs typeface="+mn-cs"/>
              </a:rPr>
              <a:t>Requiring two-factor authentication</a:t>
            </a:r>
            <a:endParaRPr lang="bs-Latn-BA" sz="900" kern="1200" dirty="0">
              <a:solidFill>
                <a:schemeClr val="tx1"/>
              </a:solidFill>
              <a:effectLst/>
              <a:latin typeface="Segoe UI Light" pitchFamily="34" charset="0"/>
              <a:ea typeface="+mn-ea"/>
              <a:cs typeface="+mn-cs"/>
            </a:endParaRPr>
          </a:p>
          <a:p>
            <a:pPr lvl="0"/>
            <a:r>
              <a:rPr lang="en-US" sz="900" kern="1200" dirty="0">
                <a:solidFill>
                  <a:schemeClr val="tx1"/>
                </a:solidFill>
                <a:effectLst/>
                <a:latin typeface="Segoe UI Light" pitchFamily="34" charset="0"/>
                <a:ea typeface="+mn-ea"/>
                <a:cs typeface="+mn-cs"/>
              </a:rPr>
              <a:t>Using complex passwords</a:t>
            </a:r>
            <a:endParaRPr lang="bs-Latn-BA" sz="900" kern="1200" dirty="0">
              <a:solidFill>
                <a:schemeClr val="tx1"/>
              </a:solidFill>
              <a:effectLst/>
              <a:latin typeface="Segoe UI Light" pitchFamily="34" charset="0"/>
              <a:ea typeface="+mn-ea"/>
              <a:cs typeface="+mn-cs"/>
            </a:endParaRPr>
          </a:p>
          <a:p>
            <a:pPr lvl="0"/>
            <a:r>
              <a:rPr lang="en-US" sz="900" kern="1200" dirty="0">
                <a:solidFill>
                  <a:schemeClr val="tx1"/>
                </a:solidFill>
                <a:effectLst/>
                <a:latin typeface="Segoe UI Light" pitchFamily="34" charset="0"/>
                <a:ea typeface="+mn-ea"/>
                <a:cs typeface="+mn-cs"/>
              </a:rPr>
              <a:t>Limiting the amount of time that the ports are open </a:t>
            </a:r>
            <a:endParaRPr lang="bs-Latn-BA" sz="900" kern="1200" dirty="0">
              <a:solidFill>
                <a:schemeClr val="tx1"/>
              </a:solidFill>
              <a:effectLst/>
              <a:latin typeface="Segoe UI Light" pitchFamily="34" charset="0"/>
              <a:ea typeface="+mn-ea"/>
              <a:cs typeface="+mn-cs"/>
            </a:endParaRPr>
          </a:p>
          <a:p>
            <a:endParaRPr lang="en-US" dirty="0"/>
          </a:p>
          <a:p>
            <a:r>
              <a:rPr lang="en-US" dirty="0"/>
              <a:t>Common Attack Types reported by ASC - </a:t>
            </a:r>
            <a:r>
              <a:rPr lang="en-US" dirty="0">
                <a:hlinkClick r:id="rId5"/>
              </a:rPr>
              <a:t>Reference table for all security alerts in Microsoft Defender for Cloud | Microsoft Docs</a:t>
            </a:r>
            <a:endParaRPr lang="en-US" dirty="0"/>
          </a:p>
          <a:p>
            <a:r>
              <a:rPr lang="en-US" dirty="0"/>
              <a:t>MITRE </a:t>
            </a:r>
            <a:r>
              <a:rPr lang="en-US" dirty="0" err="1"/>
              <a:t>Att&amp;ck</a:t>
            </a:r>
            <a:r>
              <a:rPr lang="en-US" dirty="0"/>
              <a:t> Framework -- </a:t>
            </a:r>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10/18/2022 10:23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21</a:t>
            </a:fld>
            <a:endParaRPr lang="en-US" dirty="0"/>
          </a:p>
        </p:txBody>
      </p:sp>
    </p:spTree>
    <p:extLst>
      <p:ext uri="{BB962C8B-B14F-4D97-AF65-F5344CB8AC3E}">
        <p14:creationId xmlns:p14="http://schemas.microsoft.com/office/powerpoint/2010/main" val="14667736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2400"/>
              </a:spcBef>
              <a:spcAft>
                <a:spcPts val="0"/>
              </a:spcAft>
            </a:pPr>
            <a:r>
              <a:rPr lang="en-US" sz="1800" b="1" kern="0" dirty="0">
                <a:solidFill>
                  <a:srgbClr val="365F91"/>
                </a:solidFill>
                <a:effectLst/>
                <a:latin typeface="Cambria" panose="02040503050406030204" pitchFamily="18" charset="0"/>
                <a:ea typeface="Times New Roman" panose="02020603050405020304" pitchFamily="18" charset="0"/>
                <a:cs typeface="Times New Roman" panose="02020603050405020304" pitchFamily="18" charset="0"/>
              </a:rPr>
              <a:t>Manage security operations (25-30%)</a:t>
            </a:r>
          </a:p>
          <a:p>
            <a:pPr marL="0" marR="0">
              <a:lnSpc>
                <a:spcPct val="107000"/>
              </a:lnSpc>
              <a:spcBef>
                <a:spcPts val="200"/>
              </a:spcBef>
              <a:spcAft>
                <a:spcPts val="0"/>
              </a:spcAft>
            </a:pPr>
            <a:r>
              <a:rPr lang="en-US" sz="1800" b="1" dirty="0">
                <a:solidFill>
                  <a:srgbClr val="2F5496"/>
                </a:solidFill>
                <a:effectLst/>
                <a:latin typeface="Calibri Light" panose="020F0302020204030204" pitchFamily="34" charset="0"/>
                <a:ea typeface="Times New Roman" panose="02020603050405020304" pitchFamily="18" charset="0"/>
                <a:cs typeface="Times New Roman" panose="02020603050405020304" pitchFamily="18" charset="0"/>
              </a:rPr>
              <a:t>Monitor security by using Azure Monitor</a:t>
            </a:r>
          </a:p>
          <a:p>
            <a:pPr marL="342900" marR="0" lvl="0" indent="-342900">
              <a:lnSpc>
                <a:spcPct val="107000"/>
              </a:lnSpc>
              <a:spcBef>
                <a:spcPts val="0"/>
              </a:spcBef>
              <a:spcAft>
                <a:spcPts val="0"/>
              </a:spcAft>
              <a:buFont typeface="Symbol" panose="05050102010706020507" pitchFamily="18" charset="2"/>
              <a:buChar char=""/>
              <a:tabLst>
                <a:tab pos="678180" algn="l"/>
              </a:tabLst>
            </a:pPr>
            <a:r>
              <a:rPr lang="en-US"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Create and customize alerts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Symbol" panose="05050102010706020507" pitchFamily="18" charset="2"/>
              <a:buChar char=""/>
              <a:tabLst>
                <a:tab pos="678180" algn="l"/>
              </a:tabLst>
            </a:pPr>
            <a:r>
              <a:rPr lang="en-US"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Monitor security logs by using  Azure Monitor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Symbol" panose="05050102010706020507" pitchFamily="18" charset="2"/>
              <a:buChar char=""/>
              <a:tabLst>
                <a:tab pos="678180" algn="l"/>
              </a:tabLst>
            </a:pPr>
            <a:r>
              <a:rPr lang="en-US"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Configure diagnostic logging and log retention</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10/18/2022 10:23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a:t>
            </a:fld>
            <a:endParaRPr lang="en-US" dirty="0"/>
          </a:p>
        </p:txBody>
      </p:sp>
    </p:spTree>
    <p:extLst>
      <p:ext uri="{BB962C8B-B14F-4D97-AF65-F5344CB8AC3E}">
        <p14:creationId xmlns:p14="http://schemas.microsoft.com/office/powerpoint/2010/main" val="379932523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Secure your management ports with just-in-time access - </a:t>
            </a:r>
            <a:r>
              <a:rPr lang="en-US" dirty="0">
                <a:hlinkClick r:id="rId3"/>
              </a:rPr>
              <a:t>https://docs.microsoft.com/en-us/azure/security-center/security-center-just-in-time</a:t>
            </a:r>
            <a:endParaRPr lang="en-US" dirty="0"/>
          </a:p>
          <a:p>
            <a:endParaRPr lang="en-US" dirty="0"/>
          </a:p>
          <a:p>
            <a:r>
              <a:rPr lang="en-US" sz="850" dirty="0">
                <a:latin typeface="Segoe UI Light"/>
                <a:cs typeface="Segoe UI Light"/>
              </a:rPr>
              <a:t>Microsoft Defender for Cloud implements the last method by using just-in-time (JIT) VM Access, which allows you to help secure remote access to one or more VMs. JIT VM Access reduces the exposure time of privileges and increases your visibility into the use of privileged accounts.</a:t>
            </a:r>
            <a:endParaRPr lang="bs-Latn-BA" sz="850" dirty="0">
              <a:latin typeface="Segoe UI Light"/>
              <a:cs typeface="Segoe UI Light"/>
            </a:endParaRPr>
          </a:p>
          <a:p>
            <a:endParaRPr lang="en-US" dirty="0"/>
          </a:p>
          <a:p>
            <a:r>
              <a:rPr lang="en-US" sz="850" dirty="0">
                <a:latin typeface="Segoe UI Light"/>
                <a:cs typeface="Segoe UI Light"/>
              </a:rPr>
              <a:t>When you enable JIT VM Access for your VMs, you can create a policy that determines the ports to help protect, how long ports should remain open, and the approved IP addresses that can access these ports. The policy helps you stay in control of what users can do when they request access. Requests are logged in the Azure activity log, so you can easily monitor and audit access. The policy will also help you quickly identify the existing VMs that have JIT VM Access enabled and the VMs where JIT VM Access is recommended.</a:t>
            </a:r>
          </a:p>
          <a:p>
            <a:endParaRPr lang="en-US" dirty="0">
              <a:solidFill>
                <a:srgbClr val="000000"/>
              </a:solidFill>
              <a:cs typeface="Segoe UI Light" pitchFamily="34" charset="0"/>
            </a:endParaRPr>
          </a:p>
          <a:p>
            <a:pPr algn="l">
              <a:buFont typeface="Arial" panose="020B0604020202020204" pitchFamily="34" charset="0"/>
              <a:buNone/>
            </a:pPr>
            <a:r>
              <a:rPr lang="en-US" sz="850" b="0" i="0" dirty="0">
                <a:solidFill>
                  <a:srgbClr val="171717"/>
                </a:solidFill>
                <a:effectLst/>
                <a:latin typeface="Segoe UI"/>
                <a:cs typeface="Segoe UI"/>
              </a:rPr>
              <a:t>Reasons that can cause a VM not to be recommended are:</a:t>
            </a:r>
          </a:p>
          <a:p>
            <a:pPr algn="l">
              <a:buFont typeface="Arial" panose="020B0604020202020204" pitchFamily="34" charset="0"/>
              <a:buNone/>
            </a:pPr>
            <a:r>
              <a:rPr lang="en-US" b="0" i="0" dirty="0">
                <a:solidFill>
                  <a:srgbClr val="171717"/>
                </a:solidFill>
                <a:effectLst/>
                <a:latin typeface="Segoe UI" panose="020B0502040204020203" pitchFamily="34" charset="0"/>
              </a:rPr>
              <a:t>Missing NSG - The just-in-time solution requires an NSG to be in place.</a:t>
            </a:r>
          </a:p>
          <a:p>
            <a:pPr algn="l">
              <a:buFont typeface="Arial" panose="020B0604020202020204" pitchFamily="34" charset="0"/>
              <a:buNone/>
            </a:pPr>
            <a:r>
              <a:rPr lang="en-US" b="0" i="0" dirty="0">
                <a:solidFill>
                  <a:srgbClr val="171717"/>
                </a:solidFill>
                <a:effectLst/>
                <a:latin typeface="Segoe UI" panose="020B0502040204020203" pitchFamily="34" charset="0"/>
              </a:rPr>
              <a:t>Classic VM - Security Center just-in-time VM access currently supports only VMs deployed through Azure Resource Manager. A classic deployment is not supported by the just-in-time solution.</a:t>
            </a:r>
          </a:p>
          <a:p>
            <a:pPr algn="l">
              <a:buFont typeface="Arial" panose="020B0604020202020204" pitchFamily="34" charset="0"/>
              <a:buNone/>
            </a:pPr>
            <a:r>
              <a:rPr lang="en-US" b="0" i="0" dirty="0">
                <a:solidFill>
                  <a:srgbClr val="171717"/>
                </a:solidFill>
                <a:effectLst/>
                <a:latin typeface="Segoe UI" panose="020B0502040204020203" pitchFamily="34" charset="0"/>
              </a:rPr>
              <a:t>Other - A VM is in this category if the just-in-time solution is turned off in the security policy of the subscription or the resource group, or if the VM is missing a public IP and doesn't have an NSG in place.</a:t>
            </a:r>
          </a:p>
          <a:p>
            <a:endParaRPr lang="en-US" dirty="0"/>
          </a:p>
          <a:p>
            <a:endParaRPr lang="en-US" sz="800" kern="1200" dirty="0">
              <a:solidFill>
                <a:schemeClr val="tx1"/>
              </a:solidFill>
              <a:effectLst/>
              <a:latin typeface="Segoe UI Light" pitchFamily="34" charset="0"/>
              <a:cs typeface="Segoe UI Light"/>
            </a:endParaRPr>
          </a:p>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10/18/2022 10:23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22</a:t>
            </a:fld>
            <a:endParaRPr lang="en-US" dirty="0"/>
          </a:p>
        </p:txBody>
      </p:sp>
    </p:spTree>
    <p:extLst>
      <p:ext uri="{BB962C8B-B14F-4D97-AF65-F5344CB8AC3E}">
        <p14:creationId xmlns:p14="http://schemas.microsoft.com/office/powerpoint/2010/main" val="8893209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the virtual classroom consider having the students join you in doing the demonstrations. Or you could have someone share their screen and be coached through the demonstration. Consider which demonstrations to provide given your student’s interests and the labs they will be assigned. </a:t>
            </a:r>
          </a:p>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10/18/2022 10:23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23</a:t>
            </a:fld>
            <a:endParaRPr lang="en-US" dirty="0"/>
          </a:p>
        </p:txBody>
      </p:sp>
    </p:spTree>
    <p:extLst>
      <p:ext uri="{BB962C8B-B14F-4D97-AF65-F5344CB8AC3E}">
        <p14:creationId xmlns:p14="http://schemas.microsoft.com/office/powerpoint/2010/main" val="41889136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US" dirty="0">
                <a:latin typeface="Segoe UI Semilight"/>
                <a:cs typeface="Segoe UI Semilight"/>
              </a:rPr>
              <a:t>For students who may be new to Azure or are struggling with the labs consider having them use their lab time going through the Learn modules instead.</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dirty="0">
              <a:latin typeface="Segoe UI Semilight"/>
              <a:cs typeface="Segoe UI Semilight"/>
            </a:endParaRPr>
          </a:p>
          <a:p>
            <a:pPr marL="0" marR="0" lvl="0" indent="0" algn="l" defTabSz="914367" rtl="0" eaLnBrk="1" fontAlgn="auto" latinLnBrk="0" hangingPunct="1">
              <a:lnSpc>
                <a:spcPct val="90000"/>
              </a:lnSpc>
              <a:spcBef>
                <a:spcPts val="0"/>
              </a:spcBef>
              <a:spcAft>
                <a:spcPts val="333"/>
              </a:spcAft>
              <a:buClrTx/>
              <a:buSzTx/>
              <a:buFontTx/>
              <a:buNone/>
              <a:tabLst/>
              <a:defRPr/>
            </a:pPr>
            <a:r>
              <a:rPr lang="en-US" dirty="0">
                <a:latin typeface="Segoe UI Semilight"/>
                <a:cs typeface="Segoe UI Semilight"/>
              </a:rPr>
              <a:t>(docs.microsoft.com/Learn)</a:t>
            </a:r>
          </a:p>
          <a:p>
            <a:pPr marL="171450" indent="-171450">
              <a:buFont typeface="Arial" panose="020B0604020202020204" pitchFamily="34" charset="0"/>
              <a:buChar char="•"/>
            </a:pPr>
            <a:r>
              <a:rPr lang="en-US" sz="900" dirty="0">
                <a:cs typeface="Segoe UI Light"/>
              </a:rPr>
              <a:t>Identify security threats with Microsoft Defender for Cloud - https://docs.microsoft.com/en-us/learn/modules/identify-threats-with-azure-security-center/</a:t>
            </a:r>
          </a:p>
          <a:p>
            <a:pPr marL="171450" indent="-171450">
              <a:buFont typeface="Arial" panose="020B0604020202020204" pitchFamily="34" charset="0"/>
              <a:buChar char="•"/>
            </a:pPr>
            <a:r>
              <a:rPr lang="en-US" sz="900" dirty="0">
                <a:cs typeface="Segoe UI Light"/>
              </a:rPr>
              <a:t>Resolve security threats with Microsoft Defender for Cloud - https://docs.microsoft.com/en-us/learn/modules/resolve-threats-with-azure-security-center</a:t>
            </a:r>
            <a:endParaRPr lang="en-US" dirty="0">
              <a:latin typeface="Segoe UI Semilight"/>
              <a:cs typeface="Segoe UI Semilight"/>
            </a:endParaRPr>
          </a:p>
          <a:p>
            <a:pPr marL="171450" indent="-171450">
              <a:buFont typeface="Arial" panose="020B0604020202020204" pitchFamily="34" charset="0"/>
              <a:buChar char="•"/>
            </a:pPr>
            <a:r>
              <a:rPr lang="en-US" sz="800" dirty="0">
                <a:cs typeface="Segoe UI Light"/>
              </a:rPr>
              <a:t>Protect your servers and VMs from brute-force and malware attacks with Microsoft Defender for Cloud - https://docs.microsoft.com/en-us/learn/modules/secure-vms-with-azure-security-center/</a:t>
            </a:r>
          </a:p>
          <a:p>
            <a:pPr marL="171450" indent="-171450">
              <a:buFont typeface="Arial" panose="020B0604020202020204" pitchFamily="34" charset="0"/>
              <a:buChar char="•"/>
            </a:pPr>
            <a:r>
              <a:rPr lang="en-US" sz="800" dirty="0">
                <a:cs typeface="Segoe UI Light"/>
              </a:rPr>
              <a:t>Top 5 security items to consider before pushing to production - https://docs.microsoft.com/en-us/learn/modules/top-5-security-items-to-consider/</a:t>
            </a:r>
          </a:p>
          <a:p>
            <a:endParaRPr lang="en-US" sz="800" dirty="0">
              <a:cs typeface="Segoe UI Light"/>
            </a:endParaRPr>
          </a:p>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10/18/2022 10:23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24</a:t>
            </a:fld>
            <a:endParaRPr lang="en-US" dirty="0"/>
          </a:p>
        </p:txBody>
      </p:sp>
    </p:spTree>
    <p:extLst>
      <p:ext uri="{BB962C8B-B14F-4D97-AF65-F5344CB8AC3E}">
        <p14:creationId xmlns:p14="http://schemas.microsoft.com/office/powerpoint/2010/main" val="241962329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E2F19A73-88F5-4B80-A929-CF8E66EE5449}" type="datetime8">
              <a:rPr lang="en-US" smtClean="0"/>
              <a:t>10/18/2022 10:23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25</a:t>
            </a:fld>
            <a:endParaRPr lang="en-US" dirty="0"/>
          </a:p>
        </p:txBody>
      </p:sp>
    </p:spTree>
    <p:extLst>
      <p:ext uri="{BB962C8B-B14F-4D97-AF65-F5344CB8AC3E}">
        <p14:creationId xmlns:p14="http://schemas.microsoft.com/office/powerpoint/2010/main" val="421658454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2400"/>
              </a:spcBef>
              <a:spcAft>
                <a:spcPts val="0"/>
              </a:spcAft>
            </a:pPr>
            <a:r>
              <a:rPr lang="en-US" sz="1800" b="1" kern="0" dirty="0">
                <a:solidFill>
                  <a:srgbClr val="365F91"/>
                </a:solidFill>
                <a:effectLst/>
                <a:latin typeface="Cambria" panose="02040503050406030204" pitchFamily="18" charset="0"/>
                <a:ea typeface="Times New Roman" panose="02020603050405020304" pitchFamily="18" charset="0"/>
                <a:cs typeface="Times New Roman" panose="02020603050405020304" pitchFamily="18" charset="0"/>
              </a:rPr>
              <a:t>Manage security operations (25-30%)</a:t>
            </a:r>
          </a:p>
          <a:p>
            <a:pPr marL="0" marR="0">
              <a:lnSpc>
                <a:spcPct val="107000"/>
              </a:lnSpc>
              <a:spcBef>
                <a:spcPts val="200"/>
              </a:spcBef>
              <a:spcAft>
                <a:spcPts val="0"/>
              </a:spcAft>
            </a:pPr>
            <a:r>
              <a:rPr lang="en-US" sz="1800" b="1" dirty="0">
                <a:solidFill>
                  <a:srgbClr val="2F5496"/>
                </a:solidFill>
                <a:effectLst/>
                <a:latin typeface="Calibri Light" panose="020F0302020204030204" pitchFamily="34" charset="0"/>
                <a:ea typeface="Times New Roman" panose="02020603050405020304" pitchFamily="18" charset="0"/>
                <a:cs typeface="Times New Roman" panose="02020603050405020304" pitchFamily="18" charset="0"/>
              </a:rPr>
              <a:t>Monitor security by using Microsoft Sentinel</a:t>
            </a:r>
          </a:p>
          <a:p>
            <a:pPr marL="342900" marR="0" lvl="0" indent="-342900">
              <a:lnSpc>
                <a:spcPct val="107000"/>
              </a:lnSpc>
              <a:spcBef>
                <a:spcPts val="0"/>
              </a:spcBef>
              <a:spcAft>
                <a:spcPts val="0"/>
              </a:spcAft>
              <a:buFont typeface="Symbol" panose="05050102010706020507" pitchFamily="18" charset="2"/>
              <a:buChar char=""/>
              <a:tabLst>
                <a:tab pos="678180" algn="l"/>
              </a:tabLst>
            </a:pPr>
            <a:r>
              <a:rPr lang="en-US"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Create and customize alerts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Symbol" panose="05050102010706020507" pitchFamily="18" charset="2"/>
              <a:buChar char=""/>
              <a:tabLst>
                <a:tab pos="678180" algn="l"/>
              </a:tabLst>
            </a:pPr>
            <a:r>
              <a:rPr lang="en-US"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Configure data sources to Microsoft Sentinel</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Symbol" panose="05050102010706020507" pitchFamily="18" charset="2"/>
              <a:buChar char=""/>
              <a:tabLst>
                <a:tab pos="678180" algn="l"/>
              </a:tabLst>
            </a:pPr>
            <a:r>
              <a:rPr lang="en-US"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Evaluate results from Microsoft Sentinel</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Symbol" panose="05050102010706020507" pitchFamily="18" charset="2"/>
              <a:buChar char=""/>
              <a:tabLst>
                <a:tab pos="678180" algn="l"/>
              </a:tabLst>
            </a:pPr>
            <a:r>
              <a:rPr lang="en-US"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Configure a playbook for a security event by using Microsoft Sentinel</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0"/>
              </a:spcAft>
              <a:buFont typeface="+mj-lt"/>
              <a:buAutoNum type="arabicPeriod"/>
              <a:tabLst>
                <a:tab pos="678180" algn="l"/>
              </a:tabLst>
            </a:pPr>
            <a:endParaRPr lang="en-US" sz="1100" b="1" dirty="0">
              <a:effectLst/>
              <a:latin typeface="Times New Roman"/>
              <a:ea typeface="Calibri" panose="020F0502020204030204" pitchFamily="34" charset="0"/>
              <a:cs typeface="Calibri"/>
            </a:endParaRPr>
          </a:p>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10/18/2022 10:23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26</a:t>
            </a:fld>
            <a:endParaRPr lang="en-US" dirty="0"/>
          </a:p>
        </p:txBody>
      </p:sp>
    </p:spTree>
    <p:extLst>
      <p:ext uri="{BB962C8B-B14F-4D97-AF65-F5344CB8AC3E}">
        <p14:creationId xmlns:p14="http://schemas.microsoft.com/office/powerpoint/2010/main" val="379932523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0" dirty="0">
                <a:solidFill>
                  <a:srgbClr val="171717"/>
                </a:solidFill>
                <a:effectLst/>
                <a:latin typeface="Segoe UI" panose="020B0502040204020203" pitchFamily="34" charset="0"/>
              </a:rPr>
              <a:t>Microsoft Sentinel</a:t>
            </a:r>
          </a:p>
          <a:p>
            <a:endParaRPr lang="en-US" b="0" i="0" dirty="0">
              <a:solidFill>
                <a:srgbClr val="171717"/>
              </a:solidFill>
              <a:effectLst/>
              <a:latin typeface="Segoe UI" panose="020B0502040204020203" pitchFamily="34" charset="0"/>
            </a:endParaRPr>
          </a:p>
          <a:p>
            <a:r>
              <a:rPr lang="en-US" b="0" i="0" dirty="0">
                <a:solidFill>
                  <a:srgbClr val="171717"/>
                </a:solidFill>
                <a:effectLst/>
                <a:latin typeface="Segoe UI" panose="020B0502040204020203" pitchFamily="34" charset="0"/>
              </a:rPr>
              <a:t>Microsoft Sentinel is a scalable, cloud-native, </a:t>
            </a:r>
            <a:r>
              <a:rPr lang="en-US" b="1" i="0" dirty="0">
                <a:solidFill>
                  <a:srgbClr val="171717"/>
                </a:solidFill>
                <a:effectLst/>
                <a:latin typeface="Segoe UI" panose="020B0502040204020203" pitchFamily="34" charset="0"/>
              </a:rPr>
              <a:t>security information and event management (SIEM)</a:t>
            </a:r>
            <a:r>
              <a:rPr lang="en-US" b="0" i="0" dirty="0">
                <a:solidFill>
                  <a:srgbClr val="171717"/>
                </a:solidFill>
                <a:effectLst/>
                <a:latin typeface="Segoe UI" panose="020B0502040204020203" pitchFamily="34" charset="0"/>
              </a:rPr>
              <a:t> and </a:t>
            </a:r>
            <a:r>
              <a:rPr lang="en-US" b="1" i="0" dirty="0">
                <a:solidFill>
                  <a:srgbClr val="171717"/>
                </a:solidFill>
                <a:effectLst/>
                <a:latin typeface="Segoe UI" panose="020B0502040204020203" pitchFamily="34" charset="0"/>
              </a:rPr>
              <a:t>security orchestration, automation, and response (SOAR)</a:t>
            </a:r>
            <a:r>
              <a:rPr lang="en-US" b="0" i="0" dirty="0">
                <a:solidFill>
                  <a:srgbClr val="171717"/>
                </a:solidFill>
                <a:effectLst/>
                <a:latin typeface="Segoe UI" panose="020B0502040204020203" pitchFamily="34" charset="0"/>
              </a:rPr>
              <a:t> solution. Microsoft Sentinel delivers intelligent security analytics and threat intelligence across the enterprise, providing a single solution for attack detection, threat visibility, proactive hunting, and threat response.</a:t>
            </a:r>
          </a:p>
          <a:p>
            <a:endParaRPr lang="en-US" b="0" i="0" dirty="0">
              <a:solidFill>
                <a:srgbClr val="171717"/>
              </a:solidFill>
              <a:effectLst/>
              <a:latin typeface="Segoe UI" panose="020B0502040204020203" pitchFamily="34" charset="0"/>
            </a:endParaRPr>
          </a:p>
          <a:p>
            <a:r>
              <a:rPr lang="en-US" dirty="0"/>
              <a:t>Microsoft Sentinel is your birds-eye view across the enterprise alleviating the stress of increasingly sophisticated attacks, increasing volumes of alerts, and long resolution time frames.</a:t>
            </a:r>
          </a:p>
          <a:p>
            <a:endParaRPr lang="en-US" dirty="0"/>
          </a:p>
          <a:p>
            <a:pPr marL="171450" indent="-171450">
              <a:buFont typeface="Arial" panose="020B0604020202020204" pitchFamily="34" charset="0"/>
              <a:buChar char="•"/>
            </a:pPr>
            <a:r>
              <a:rPr lang="en-US" dirty="0"/>
              <a:t>Collect data at cloud scale across all users, devices, applications, and infrastructure, both on-premises and in multiple clouds.</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Detect previously undetected threats and minimize false positives using Microsoft's analytics and unparalleled threat intelligence.</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Investigate threats with artificial intelligence, and hunt for suspicious activities at scale, tapping into years of cyber security work at Microsoft.</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Respond to incidents rapidly with built-in orchestration and automation of common tasks.</a:t>
            </a:r>
          </a:p>
          <a:p>
            <a:endParaRPr lang="en-US" dirty="0"/>
          </a:p>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
          </p:nvPr>
        </p:nvSpPr>
        <p:spPr/>
        <p:txBody>
          <a:bodyPr/>
          <a:lstStyle/>
          <a:p>
            <a:fld id="{386CE63F-9E7F-4C04-9D0D-FCA25A8E9E86}" type="datetime8">
              <a:rPr lang="en-US" smtClean="0"/>
              <a:t>10/18/2022 10:23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27</a:t>
            </a:fld>
            <a:endParaRPr lang="en-US" dirty="0"/>
          </a:p>
        </p:txBody>
      </p:sp>
    </p:spTree>
    <p:extLst>
      <p:ext uri="{BB962C8B-B14F-4D97-AF65-F5344CB8AC3E}">
        <p14:creationId xmlns:p14="http://schemas.microsoft.com/office/powerpoint/2010/main" val="294090689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Data Connectors</a:t>
            </a:r>
          </a:p>
          <a:p>
            <a:endParaRPr lang="en-US" dirty="0"/>
          </a:p>
          <a:p>
            <a:r>
              <a:rPr lang="en-US" dirty="0"/>
              <a:t>Microsoft Sentinel comes with a number of </a:t>
            </a:r>
            <a:r>
              <a:rPr lang="en-US" b="1" dirty="0"/>
              <a:t>connectors</a:t>
            </a:r>
            <a:r>
              <a:rPr lang="en-US" dirty="0"/>
              <a:t> for Microsoft solutions, available out of the box and providing real-time integration, including Microsoft 365 Defender (formerly Microsoft Threat Protection) solutions, and Microsoft 365 sources, including Office 365, Azure AD, Microsoft Defender for Identity (formerly Azure Advanced Threat Protection), and Microsoft Defender for Cloud Apps, and more. In addition, there are built-in connectors to the broader security ecosystem for non-Microsoft solutions. You can also use common event format, Syslog or </a:t>
            </a:r>
          </a:p>
          <a:p>
            <a:r>
              <a:rPr lang="en-US" dirty="0"/>
              <a:t>Representational state transfer (REST) API to connect your data sources with Microsoft Sentinel as well.</a:t>
            </a:r>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
          </p:nvPr>
        </p:nvSpPr>
        <p:spPr/>
        <p:txBody>
          <a:bodyPr/>
          <a:lstStyle/>
          <a:p>
            <a:fld id="{386CE63F-9E7F-4C04-9D0D-FCA25A8E9E86}" type="datetime8">
              <a:rPr lang="en-US" smtClean="0"/>
              <a:t>10/18/2022 10:23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28</a:t>
            </a:fld>
            <a:endParaRPr lang="en-US" dirty="0"/>
          </a:p>
        </p:txBody>
      </p:sp>
    </p:spTree>
    <p:extLst>
      <p:ext uri="{BB962C8B-B14F-4D97-AF65-F5344CB8AC3E}">
        <p14:creationId xmlns:p14="http://schemas.microsoft.com/office/powerpoint/2010/main" val="404948984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Workbooks</a:t>
            </a:r>
          </a:p>
          <a:p>
            <a:endParaRPr lang="en-US" b="0" dirty="0"/>
          </a:p>
          <a:p>
            <a:r>
              <a:rPr lang="en-US" b="0" dirty="0"/>
              <a:t>After you connected your data sources to Microsoft Sentinel, you can monitor the data using the Microsoft Sentinel integration with Azure Monitor Workbooks, which provides versatility in creating custom workbooks.</a:t>
            </a:r>
          </a:p>
          <a:p>
            <a:endParaRPr lang="en-US" b="0" dirty="0"/>
          </a:p>
          <a:p>
            <a:r>
              <a:rPr lang="en-US" b="0" dirty="0"/>
              <a:t>While Workbooks are displayed differently in Microsoft Sentinel, it may be useful for you to see how to Create interactive reports with Azure Monitor Workbooks. Microsoft Sentinel allows you to create custom workbooks across your data, and also comes with built-in workbook templates to allow you to quickly gain insights across your data as soon as you connect a data source.</a:t>
            </a:r>
          </a:p>
          <a:p>
            <a:endParaRPr lang="en-US" b="0" dirty="0"/>
          </a:p>
          <a:p>
            <a:pPr marL="171450" indent="-171450">
              <a:buFont typeface="Arial" panose="020B0604020202020204" pitchFamily="34" charset="0"/>
              <a:buChar char="•"/>
            </a:pPr>
            <a:r>
              <a:rPr lang="en-US" b="0" dirty="0"/>
              <a:t>Workbooks are intended for Security Operation Center (SOC) engineers and analysts of all tiers to </a:t>
            </a:r>
            <a:r>
              <a:rPr lang="en-US" b="1" dirty="0"/>
              <a:t>visualize data</a:t>
            </a:r>
            <a:r>
              <a:rPr lang="en-US" b="0" dirty="0"/>
              <a:t>.</a:t>
            </a:r>
          </a:p>
          <a:p>
            <a:pPr marL="171450" indent="-171450">
              <a:buFont typeface="Arial" panose="020B0604020202020204" pitchFamily="34" charset="0"/>
              <a:buChar char="•"/>
            </a:pPr>
            <a:endParaRPr lang="en-US" b="0" dirty="0"/>
          </a:p>
          <a:p>
            <a:pPr marL="171450" indent="-171450">
              <a:buFont typeface="Arial" panose="020B0604020202020204" pitchFamily="34" charset="0"/>
              <a:buChar char="•"/>
            </a:pPr>
            <a:r>
              <a:rPr lang="en-US" b="0" dirty="0"/>
              <a:t>While Workbooks are best used for high-level views of Microsoft Sentinel data, and require no coding knowledge, you cannot integrate Workbooks with external data.</a:t>
            </a:r>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
          </p:nvPr>
        </p:nvSpPr>
        <p:spPr/>
        <p:txBody>
          <a:bodyPr/>
          <a:lstStyle/>
          <a:p>
            <a:fld id="{386CE63F-9E7F-4C04-9D0D-FCA25A8E9E86}" type="datetime8">
              <a:rPr lang="en-US" smtClean="0"/>
              <a:t>10/18/2022 10:23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29</a:t>
            </a:fld>
            <a:endParaRPr lang="en-US" dirty="0"/>
          </a:p>
        </p:txBody>
      </p:sp>
    </p:spTree>
    <p:extLst>
      <p:ext uri="{BB962C8B-B14F-4D97-AF65-F5344CB8AC3E}">
        <p14:creationId xmlns:p14="http://schemas.microsoft.com/office/powerpoint/2010/main" val="43151005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Analytics (Active Rules)</a:t>
            </a:r>
          </a:p>
          <a:p>
            <a:endParaRPr lang="en-US" dirty="0"/>
          </a:p>
          <a:p>
            <a:r>
              <a:rPr lang="en-US" dirty="0"/>
              <a:t>To help you reduce noise and minimize the number of alerts you have to review and investigate, Microsoft Sentinel uses analytics to correlate alerts into incidents. Incidents are groups of related alerts that together create an actionable possible-threat that you can investigate and resolve. Use the built-in correlation rules as-is or use them as a starting point to build your own. Microsoft Sentinel also provides machine learning rules to map your network behavior and then look for anomalies across your resources. These analytics connect the dots, by combining low fidelity alerts about different entities into potential high-fidelity security incidents.</a:t>
            </a:r>
          </a:p>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
          </p:nvPr>
        </p:nvSpPr>
        <p:spPr/>
        <p:txBody>
          <a:bodyPr/>
          <a:lstStyle/>
          <a:p>
            <a:fld id="{386CE63F-9E7F-4C04-9D0D-FCA25A8E9E86}" type="datetime8">
              <a:rPr lang="en-US" smtClean="0"/>
              <a:t>10/18/2022 10:23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30</a:t>
            </a:fld>
            <a:endParaRPr lang="en-US" dirty="0"/>
          </a:p>
        </p:txBody>
      </p:sp>
    </p:spTree>
    <p:extLst>
      <p:ext uri="{BB962C8B-B14F-4D97-AF65-F5344CB8AC3E}">
        <p14:creationId xmlns:p14="http://schemas.microsoft.com/office/powerpoint/2010/main" val="189393722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Analytics (Rule Templates)</a:t>
            </a:r>
          </a:p>
          <a:p>
            <a:endParaRPr lang="en-US" b="1" dirty="0"/>
          </a:p>
          <a:p>
            <a:r>
              <a:rPr lang="en-US" b="0" dirty="0"/>
              <a:t>After you've connected your data sources to Microsoft Sentinel, you'll want to be notified when something suspicious occurs. That's why Microsoft Sentinel provides out-of-the-box, built-in templates to help you create threat detection rules.</a:t>
            </a:r>
          </a:p>
          <a:p>
            <a:endParaRPr lang="en-US" b="0" dirty="0"/>
          </a:p>
          <a:p>
            <a:r>
              <a:rPr lang="en-US" b="0" dirty="0"/>
              <a:t>Rule templates were designed by Microsoft's team of security experts and analysts based on known threats, common attack vectors, and suspicious activity escalation chains. Rules created from these templates will automatically search across your environment for any activity that looks suspicious. Many of the templates can be customized to search for activities, or filter them out, according to your needs. The alerts generated by these rules will create incidents that you can assign and investigate in your environment.</a:t>
            </a:r>
          </a:p>
          <a:p>
            <a:endParaRPr lang="en-US" b="0" dirty="0"/>
          </a:p>
          <a:p>
            <a:r>
              <a:rPr lang="en-US" b="0" dirty="0"/>
              <a:t>This article helps you understand how to detect threats with Microsoft Sentinel:</a:t>
            </a:r>
          </a:p>
          <a:p>
            <a:endParaRPr lang="en-US" b="0" dirty="0"/>
          </a:p>
          <a:p>
            <a:pPr marL="171450" indent="-171450">
              <a:buFont typeface="Arial" panose="020B0604020202020204" pitchFamily="34" charset="0"/>
              <a:buChar char="•"/>
            </a:pPr>
            <a:r>
              <a:rPr lang="en-US" b="0" dirty="0"/>
              <a:t>Use out-of-the-box threat detections</a:t>
            </a:r>
          </a:p>
          <a:p>
            <a:pPr marL="171450" indent="-171450">
              <a:buFont typeface="Arial" panose="020B0604020202020204" pitchFamily="34" charset="0"/>
              <a:buChar char="•"/>
            </a:pPr>
            <a:endParaRPr lang="en-US" b="0" dirty="0"/>
          </a:p>
          <a:p>
            <a:pPr marL="171450" indent="-171450">
              <a:buFont typeface="Arial" panose="020B0604020202020204" pitchFamily="34" charset="0"/>
              <a:buChar char="•"/>
            </a:pPr>
            <a:r>
              <a:rPr lang="en-US" b="0" dirty="0"/>
              <a:t>Automate threat responses</a:t>
            </a:r>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
          </p:nvPr>
        </p:nvSpPr>
        <p:spPr/>
        <p:txBody>
          <a:bodyPr/>
          <a:lstStyle/>
          <a:p>
            <a:fld id="{386CE63F-9E7F-4C04-9D0D-FCA25A8E9E86}" type="datetime8">
              <a:rPr lang="en-US" smtClean="0"/>
              <a:t>10/18/2022 10:23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31</a:t>
            </a:fld>
            <a:endParaRPr lang="en-US" dirty="0"/>
          </a:p>
        </p:txBody>
      </p:sp>
    </p:spTree>
    <p:extLst>
      <p:ext uri="{BB962C8B-B14F-4D97-AF65-F5344CB8AC3E}">
        <p14:creationId xmlns:p14="http://schemas.microsoft.com/office/powerpoint/2010/main" val="28866863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50" b="1" dirty="0">
                <a:latin typeface="Segoe UI Light"/>
                <a:cs typeface="Segoe UI Light"/>
              </a:rPr>
              <a:t>Integrate security solutions in Microsoft Defender for Cloud - </a:t>
            </a:r>
            <a:r>
              <a:rPr lang="en-US" sz="850" dirty="0">
                <a:latin typeface="Segoe UI Light"/>
                <a:cs typeface="Segoe UI Light"/>
                <a:hlinkClick r:id="rId3"/>
              </a:rPr>
              <a:t>https://docs.microsoft.com/en-us/azure/security-center/security-center-partner-integration#exporting-data-to-a-siem</a:t>
            </a:r>
            <a:endParaRPr lang="en-US" dirty="0"/>
          </a:p>
          <a:p>
            <a:endParaRPr lang="en-US" sz="850" b="1" dirty="0">
              <a:cs typeface="Segoe UI Light"/>
            </a:endParaRPr>
          </a:p>
          <a:p>
            <a:r>
              <a:rPr lang="en-US" sz="850" dirty="0">
                <a:latin typeface="Segoe UI Light"/>
                <a:cs typeface="Segoe UI Light"/>
              </a:rPr>
              <a:t>Log Analytics and Alerts are covered in separate slides. SIEM is Security Information and Event Management.</a:t>
            </a:r>
          </a:p>
          <a:p>
            <a:endParaRPr lang="en-US" sz="850" dirty="0">
              <a:latin typeface="Segoe UI Light"/>
              <a:cs typeface="Segoe UI Light"/>
            </a:endParaRPr>
          </a:p>
          <a:p>
            <a:r>
              <a:rPr lang="en-US" sz="850" dirty="0">
                <a:latin typeface="Segoe UI Light"/>
                <a:cs typeface="Segoe UI Light"/>
              </a:rPr>
              <a:t>On the left side of the figure are the sources of monitoring data that populate these data stores. On the right side are the different functions that Azure Monitor performs with this collected data, such as analysis, alerting, and streaming to external systems.</a:t>
            </a:r>
          </a:p>
          <a:p>
            <a:endParaRPr lang="en-US" sz="850" dirty="0">
              <a:latin typeface="Segoe UI Light"/>
              <a:cs typeface="Segoe UI Light"/>
            </a:endParaRPr>
          </a:p>
          <a:p>
            <a:r>
              <a:rPr lang="en-US" sz="850" dirty="0">
                <a:latin typeface="Segoe UI Light"/>
                <a:cs typeface="Segoe UI Light"/>
              </a:rPr>
              <a:t>All data that Azure Monitor collects fits into one of two fundamental types: metrics or logs. Metrics are numerical values that describe aspects of a system at a point in time. They are lightweight and capable of supporting near-real-time scenarios. Logs contain different kinds of data organized into records with different sets of properties for each type. Logs store telemetry, such as events and traces, and performance data so that it can all be combined for analysis.</a:t>
            </a:r>
          </a:p>
          <a:p>
            <a:endParaRPr lang="en-US" sz="850" dirty="0">
              <a:latin typeface="Segoe UI Light"/>
              <a:cs typeface="Segoe UI Light"/>
            </a:endParaRPr>
          </a:p>
          <a:p>
            <a:r>
              <a:rPr lang="en-US" sz="850" dirty="0">
                <a:latin typeface="Segoe UI Light"/>
                <a:cs typeface="Segoe UI Light"/>
              </a:rPr>
              <a:t>For many Azure resources, you’ll find the data that Azure Monitor collects right in the resource’s Overview page in the Azure portal. Check out any virtual machine (VM). for example, and you'll notice several charts displaying performance metrics. Select any of the graphs to open the data in Metrics Explorer, which allows you to chart the values of multiple metrics over time. You can view the charts interactively or pin them to a dashboard to view them with other visualizations.</a:t>
            </a:r>
          </a:p>
          <a:p>
            <a:endParaRPr lang="en-US" sz="850" dirty="0">
              <a:cs typeface="Segoe UI Light"/>
            </a:endParaRPr>
          </a:p>
          <a:p>
            <a:endParaRPr lang="en-US" sz="850" dirty="0">
              <a:cs typeface="Segoe UI Light" pitchFamily="34" charset="0"/>
            </a:endParaRPr>
          </a:p>
          <a:p>
            <a:endParaRPr lang="en-US" dirty="0">
              <a:cs typeface="Segoe UI Light" pitchFamily="34" charset="0"/>
            </a:endParaRPr>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10/18/2022 10:23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a:t>
            </a:fld>
            <a:endParaRPr lang="en-US" dirty="0"/>
          </a:p>
        </p:txBody>
      </p:sp>
    </p:spTree>
    <p:extLst>
      <p:ext uri="{BB962C8B-B14F-4D97-AF65-F5344CB8AC3E}">
        <p14:creationId xmlns:p14="http://schemas.microsoft.com/office/powerpoint/2010/main" val="394685752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1" i="0" dirty="0">
                <a:solidFill>
                  <a:srgbClr val="171717"/>
                </a:solidFill>
                <a:effectLst/>
                <a:latin typeface="Segoe UI" panose="020B0502040204020203" pitchFamily="34" charset="0"/>
              </a:rPr>
              <a:t>Playbooks</a:t>
            </a:r>
          </a:p>
          <a:p>
            <a:pPr algn="l"/>
            <a:endParaRPr lang="en-US" b="0" i="0" dirty="0">
              <a:solidFill>
                <a:srgbClr val="171717"/>
              </a:solidFill>
              <a:effectLst/>
              <a:latin typeface="Segoe UI" panose="020B0502040204020203" pitchFamily="34" charset="0"/>
            </a:endParaRPr>
          </a:p>
          <a:p>
            <a:r>
              <a:rPr lang="en-US" dirty="0"/>
              <a:t>Automate your common tasks and simplify security orchestration with </a:t>
            </a:r>
            <a:r>
              <a:rPr lang="en-US" b="1" dirty="0"/>
              <a:t>playbooks</a:t>
            </a:r>
            <a:r>
              <a:rPr lang="en-US" dirty="0"/>
              <a:t> that integrate with Azure services and your existing tools.</a:t>
            </a:r>
          </a:p>
          <a:p>
            <a:endParaRPr lang="en-US" dirty="0"/>
          </a:p>
          <a:p>
            <a:r>
              <a:rPr lang="en-US" dirty="0"/>
              <a:t>Built on the foundation of Azure Logic Apps, Microsoft Sentinel's automation and orchestration solution provides a highly extensible architecture that enables scalable automation as new technologies and threats emerge. To build playbooks with Azure Logic Apps, you can choose from a growing gallery of built-in playbooks. These include 200+ connectors for services such as Azure functions. The connectors allow you to apply any custom logic in code, ServiceNow, Jira, Zendesk, HTTP requests, Microsoft Teams, Slack, Windows Defender Advanced Threat Protection (ATP), and Defender for Cloud Apps.</a:t>
            </a:r>
          </a:p>
          <a:p>
            <a:endParaRPr lang="en-US" dirty="0"/>
          </a:p>
          <a:p>
            <a:r>
              <a:rPr lang="en-US" dirty="0"/>
              <a:t>For example, if you use the ServiceNow ticketing system, you can use the tools provided to use Azure Logic Apps to automate your workflows and open a ticket in ServiceNow each time a particular event is detected.</a:t>
            </a:r>
          </a:p>
          <a:p>
            <a:endParaRPr lang="en-US" dirty="0"/>
          </a:p>
          <a:p>
            <a:pPr marL="171450" indent="-171450">
              <a:buFont typeface="Arial" panose="020B0604020202020204" pitchFamily="34" charset="0"/>
              <a:buChar char="•"/>
            </a:pPr>
            <a:r>
              <a:rPr lang="en-US" dirty="0"/>
              <a:t>Playbooks are intended for Security Operation Center (SOC) engineers and analysts of all tiers, to automate and simplify tasks, including data ingestion, enrichment, investigation, and remediation.</a:t>
            </a:r>
          </a:p>
          <a:p>
            <a:pPr marL="0" indent="0">
              <a:buFont typeface="Arial" panose="020B0604020202020204" pitchFamily="34" charset="0"/>
              <a:buNone/>
            </a:pPr>
            <a:endParaRPr lang="en-US" dirty="0"/>
          </a:p>
          <a:p>
            <a:pPr marL="171450" indent="-171450">
              <a:buFont typeface="Arial" panose="020B0604020202020204" pitchFamily="34" charset="0"/>
              <a:buChar char="•"/>
            </a:pPr>
            <a:r>
              <a:rPr lang="en-US" dirty="0"/>
              <a:t>Playbooks work best with </a:t>
            </a:r>
            <a:r>
              <a:rPr lang="en-US" b="1" dirty="0"/>
              <a:t>single</a:t>
            </a:r>
            <a:r>
              <a:rPr lang="en-US" dirty="0"/>
              <a:t>, </a:t>
            </a:r>
            <a:r>
              <a:rPr lang="en-US" b="1" dirty="0"/>
              <a:t>repeatable tasks</a:t>
            </a:r>
            <a:r>
              <a:rPr lang="en-US" dirty="0"/>
              <a:t>, and require no coding knowledge. Playbooks are not suitable for ad-hoc or complex task chains, or for documenting and sharing evidence.</a:t>
            </a:r>
          </a:p>
          <a:p>
            <a:pPr marL="0" indent="0">
              <a:buFont typeface="Arial" panose="020B0604020202020204" pitchFamily="34" charset="0"/>
              <a:buNone/>
            </a:pPr>
            <a:endParaRPr lang="en-US" dirty="0"/>
          </a:p>
          <a:p>
            <a:pPr marL="0" indent="0">
              <a:buFont typeface="Arial" panose="020B0604020202020204" pitchFamily="34" charset="0"/>
              <a:buNone/>
            </a:pPr>
            <a:endParaRPr lang="en-US" dirty="0"/>
          </a:p>
          <a:p>
            <a:pPr marL="0" indent="0">
              <a:buFont typeface="Arial" panose="020B0604020202020204" pitchFamily="34" charset="0"/>
              <a:buNone/>
            </a:pPr>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10/18/2022 10:23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32</a:t>
            </a:fld>
            <a:endParaRPr lang="en-US" dirty="0"/>
          </a:p>
        </p:txBody>
      </p:sp>
    </p:spTree>
    <p:extLst>
      <p:ext uri="{BB962C8B-B14F-4D97-AF65-F5344CB8AC3E}">
        <p14:creationId xmlns:p14="http://schemas.microsoft.com/office/powerpoint/2010/main" val="293770402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1" i="0" dirty="0">
                <a:solidFill>
                  <a:srgbClr val="171717"/>
                </a:solidFill>
                <a:effectLst/>
                <a:latin typeface="Segoe UI" panose="020B0502040204020203" pitchFamily="34" charset="0"/>
              </a:rPr>
              <a:t>Playbooks – Templates (Preview) Examples</a:t>
            </a:r>
          </a:p>
          <a:p>
            <a:pPr algn="l"/>
            <a:endParaRPr lang="en-US" b="0" i="0" dirty="0">
              <a:solidFill>
                <a:srgbClr val="171717"/>
              </a:solidFill>
              <a:effectLst/>
              <a:latin typeface="Segoe UI" panose="020B0502040204020203" pitchFamily="34" charset="0"/>
            </a:endParaRPr>
          </a:p>
          <a:p>
            <a:pPr marL="0" indent="0">
              <a:buFont typeface="Arial" panose="020B0604020202020204" pitchFamily="34" charset="0"/>
              <a:buNone/>
            </a:pPr>
            <a:endParaRPr lang="en-US" dirty="0"/>
          </a:p>
          <a:p>
            <a:pPr marL="0" indent="0">
              <a:buFont typeface="Arial" panose="020B0604020202020204" pitchFamily="34" charset="0"/>
              <a:buNone/>
            </a:pPr>
            <a:endParaRPr lang="en-US" dirty="0"/>
          </a:p>
          <a:p>
            <a:pPr marL="0" indent="0">
              <a:buFont typeface="Arial" panose="020B0604020202020204" pitchFamily="34" charset="0"/>
              <a:buNone/>
            </a:pPr>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10/18/2022 10:23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33</a:t>
            </a:fld>
            <a:endParaRPr lang="en-US" dirty="0"/>
          </a:p>
        </p:txBody>
      </p:sp>
    </p:spTree>
    <p:extLst>
      <p:ext uri="{BB962C8B-B14F-4D97-AF65-F5344CB8AC3E}">
        <p14:creationId xmlns:p14="http://schemas.microsoft.com/office/powerpoint/2010/main" val="98654569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b="1" dirty="0"/>
              <a:t>Playbooks – Automation and Orchestration Flow Examples</a:t>
            </a:r>
          </a:p>
          <a:p>
            <a:pPr marL="0" indent="0">
              <a:buFont typeface="Arial" panose="020B0604020202020204" pitchFamily="34" charset="0"/>
              <a:buNone/>
            </a:pPr>
            <a:endParaRPr lang="en-US" b="1" dirty="0"/>
          </a:p>
          <a:p>
            <a:pPr marL="0" indent="0">
              <a:buFont typeface="Arial" panose="020B0604020202020204" pitchFamily="34" charset="0"/>
              <a:buNone/>
            </a:pPr>
            <a:endParaRPr lang="en-US" dirty="0"/>
          </a:p>
          <a:p>
            <a:pPr marL="0" indent="0">
              <a:buFont typeface="Arial" panose="020B0604020202020204" pitchFamily="34" charset="0"/>
              <a:buNone/>
            </a:pPr>
            <a:endParaRPr lang="en-US" dirty="0"/>
          </a:p>
          <a:p>
            <a:pPr marL="0" indent="0">
              <a:buFont typeface="Arial" panose="020B0604020202020204" pitchFamily="34" charset="0"/>
              <a:buNone/>
            </a:pPr>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10/18/2022 10:23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34</a:t>
            </a:fld>
            <a:endParaRPr lang="en-US" dirty="0"/>
          </a:p>
        </p:txBody>
      </p:sp>
    </p:spTree>
    <p:extLst>
      <p:ext uri="{BB962C8B-B14F-4D97-AF65-F5344CB8AC3E}">
        <p14:creationId xmlns:p14="http://schemas.microsoft.com/office/powerpoint/2010/main" val="317786705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Microsoft Sentinel – Hunting</a:t>
            </a:r>
          </a:p>
          <a:p>
            <a:endParaRPr lang="en-US" b="1" dirty="0"/>
          </a:p>
          <a:p>
            <a:r>
              <a:rPr lang="en-US" dirty="0"/>
              <a:t>Use Microsoft Sentinel's powerful hunting search-and-query tools, based on the MITRE (Massachusetts Institute of Technology Research Establishment) framework, which enable you to </a:t>
            </a:r>
            <a:r>
              <a:rPr lang="en-US" b="1" dirty="0"/>
              <a:t>proactively hunt for security threats</a:t>
            </a:r>
            <a:r>
              <a:rPr lang="en-US" dirty="0"/>
              <a:t> across your organization’s data sources, before an alert is triggered. After you discover which hunting query provides high-value insights into possible attacks, you can also create custom detection rules based on your query and surface those insights as alerts to your security incident responders. While hunting, you can create bookmarks for interesting events, enabling you to return to them later, share them with others, and group them with other correlating events to create a compelling incident for investigation.</a:t>
            </a:r>
          </a:p>
          <a:p>
            <a:endParaRPr lang="en-US" dirty="0"/>
          </a:p>
          <a:p>
            <a:r>
              <a:rPr lang="en-US" b="1" dirty="0"/>
              <a:t>Use built-in queries</a:t>
            </a:r>
          </a:p>
          <a:p>
            <a:endParaRPr lang="en-US" b="1" dirty="0"/>
          </a:p>
          <a:p>
            <a:r>
              <a:rPr lang="en-US" b="0" dirty="0"/>
              <a:t>The </a:t>
            </a:r>
            <a:r>
              <a:rPr lang="en-US" b="1" dirty="0"/>
              <a:t>hunting dashboard</a:t>
            </a:r>
            <a:r>
              <a:rPr lang="en-US" b="0" dirty="0"/>
              <a:t> provides ready-made query examples designed to get you started and get you familiar with the tables and the query language. Queries run on data stored in log tables, such as for process creation, DNS events, or other event types.</a:t>
            </a:r>
          </a:p>
          <a:p>
            <a:endParaRPr lang="en-US" b="0" dirty="0"/>
          </a:p>
          <a:p>
            <a:r>
              <a:rPr lang="en-US" b="0" dirty="0"/>
              <a:t>Built-in hunting queries are developed by Microsoft security researchers on a continuous basis, both adding new queries and fine-tuning existing queries to provide you with an entry point to look for new detections and figure out where to start hunting for the beginnings of new attacks.</a:t>
            </a:r>
          </a:p>
          <a:p>
            <a:endParaRPr lang="en-US" b="0" dirty="0"/>
          </a:p>
          <a:p>
            <a:r>
              <a:rPr lang="en-US" b="0" dirty="0"/>
              <a:t>Use queries before, during, and after a compromise to take the following actions:</a:t>
            </a:r>
          </a:p>
          <a:p>
            <a:endParaRPr lang="en-US" b="0" dirty="0"/>
          </a:p>
          <a:p>
            <a:pPr marL="171450" indent="-171450">
              <a:buFont typeface="Arial" panose="020B0604020202020204" pitchFamily="34" charset="0"/>
              <a:buChar char="•"/>
            </a:pPr>
            <a:r>
              <a:rPr lang="en-US" b="0" dirty="0"/>
              <a:t>Before an incident occurs: Waiting on detections is not enough. Take proactive action by running any threat-hunting queries related to the data you're ingesting into your workspace at least once a week.</a:t>
            </a:r>
          </a:p>
          <a:p>
            <a:pPr marL="171450" indent="-171450">
              <a:buFont typeface="Arial" panose="020B0604020202020204" pitchFamily="34" charset="0"/>
              <a:buChar char="•"/>
            </a:pPr>
            <a:endParaRPr lang="en-US" b="0" dirty="0"/>
          </a:p>
          <a:p>
            <a:pPr marL="171450" indent="-171450">
              <a:buFont typeface="Arial" panose="020B0604020202020204" pitchFamily="34" charset="0"/>
              <a:buChar char="•"/>
            </a:pPr>
            <a:r>
              <a:rPr lang="en-US" b="0" dirty="0"/>
              <a:t>Results from your proactive hunting provide early insight into events that may confirm that a compromise is in process, or will at least show weaker areas in your environment that are at risk and need attention.</a:t>
            </a:r>
          </a:p>
          <a:p>
            <a:pPr marL="171450" indent="-171450">
              <a:buFont typeface="Arial" panose="020B0604020202020204" pitchFamily="34" charset="0"/>
              <a:buChar char="•"/>
            </a:pPr>
            <a:endParaRPr lang="en-US" b="0" dirty="0"/>
          </a:p>
          <a:p>
            <a:pPr marL="171450" indent="-171450">
              <a:buFont typeface="Arial" panose="020B0604020202020204" pitchFamily="34" charset="0"/>
              <a:buChar char="•"/>
            </a:pPr>
            <a:r>
              <a:rPr lang="en-US" b="0" dirty="0"/>
              <a:t>During a compromise: Use livestream to run a specific query constantly, presenting results as they come in. Use livestream when you need to actively monitor user events, such as if you need to verify whether a specific compromise is still taking place, to help determine a threat actor's next action, and towards the end of an investigation to confirm that the compromise is indeed over.</a:t>
            </a:r>
          </a:p>
          <a:p>
            <a:pPr marL="171450" indent="-171450">
              <a:buFont typeface="Arial" panose="020B0604020202020204" pitchFamily="34" charset="0"/>
              <a:buChar char="•"/>
            </a:pPr>
            <a:endParaRPr lang="en-US" b="0" dirty="0"/>
          </a:p>
          <a:p>
            <a:pPr marL="171450" indent="-171450">
              <a:buFont typeface="Arial" panose="020B0604020202020204" pitchFamily="34" charset="0"/>
              <a:buChar char="•"/>
            </a:pPr>
            <a:r>
              <a:rPr lang="en-US" b="0" dirty="0"/>
              <a:t>After a compromise: After a compromise or an incident has occurred, make sure to improve your coverage and insight to prevent similar incidents in the future.</a:t>
            </a:r>
          </a:p>
          <a:p>
            <a:endParaRPr lang="en-US" b="0" dirty="0"/>
          </a:p>
          <a:p>
            <a:r>
              <a:rPr lang="en-US" b="0" dirty="0"/>
              <a:t>Modify your existing queries or create new ones to assist with early detection, based on insights you've gained from your compromise or incident.</a:t>
            </a:r>
          </a:p>
          <a:p>
            <a:endParaRPr lang="en-US" b="0" dirty="0"/>
          </a:p>
          <a:p>
            <a:r>
              <a:rPr lang="en-US" b="0" dirty="0"/>
              <a:t>If you've discovered or created a hunting query that provides high value insights into possible attacks, create custom detection rules based on that query and surface those insights as alerts to your security incident responders.</a:t>
            </a:r>
          </a:p>
          <a:p>
            <a:endParaRPr lang="en-US" b="0" dirty="0"/>
          </a:p>
          <a:p>
            <a:r>
              <a:rPr lang="en-US" b="0" dirty="0"/>
              <a:t>View the query's results and select New alert rule &gt; Create Microsoft Sentinel alert. Use the Analytics rule wizard to create a new rule based on your query. For more information, see Create custom analytics rules to detect threats.</a:t>
            </a:r>
          </a:p>
          <a:p>
            <a:endParaRPr lang="en-US" b="0"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
          </p:nvPr>
        </p:nvSpPr>
        <p:spPr/>
        <p:txBody>
          <a:bodyPr/>
          <a:lstStyle/>
          <a:p>
            <a:fld id="{386CE63F-9E7F-4C04-9D0D-FCA25A8E9E86}" type="datetime8">
              <a:rPr lang="en-US" smtClean="0"/>
              <a:t>10/18/2022 10:23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35</a:t>
            </a:fld>
            <a:endParaRPr lang="en-US" dirty="0"/>
          </a:p>
        </p:txBody>
      </p:sp>
    </p:spTree>
    <p:extLst>
      <p:ext uri="{BB962C8B-B14F-4D97-AF65-F5344CB8AC3E}">
        <p14:creationId xmlns:p14="http://schemas.microsoft.com/office/powerpoint/2010/main" val="55252516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Hunting – Logs (Query Results)</a:t>
            </a:r>
          </a:p>
          <a:p>
            <a:endParaRPr lang="en-US" b="1" dirty="0"/>
          </a:p>
          <a:p>
            <a:r>
              <a:rPr lang="en-US" b="1" dirty="0"/>
              <a:t>Use the hunting dashboard</a:t>
            </a:r>
          </a:p>
          <a:p>
            <a:endParaRPr lang="en-US" b="0" dirty="0"/>
          </a:p>
          <a:p>
            <a:r>
              <a:rPr lang="en-US" b="0" dirty="0"/>
              <a:t>The hunting dashboard enables you to run all your queries, or a selected subset, in a single selection. In the Microsoft Sentinel portal, select </a:t>
            </a:r>
            <a:r>
              <a:rPr lang="en-US" b="1" dirty="0"/>
              <a:t>Hunting</a:t>
            </a:r>
            <a:r>
              <a:rPr lang="en-US" b="0" dirty="0"/>
              <a:t>.</a:t>
            </a:r>
          </a:p>
          <a:p>
            <a:endParaRPr lang="en-US" b="0" dirty="0"/>
          </a:p>
          <a:p>
            <a:r>
              <a:rPr lang="en-US" b="0" dirty="0"/>
              <a:t>The table shown lists all the queries written by Microsoft's team of security analysts and any extra query you created or modified. Each query provides a description of what it hunts for, and what kind of data it runs on. These queries are grouped by their MITRE ATT&amp;CK tactics. The icons on the right categorize the type of threat, such as initial access, persistence, and exfiltration. MITRE ATT&amp;CK </a:t>
            </a:r>
            <a:r>
              <a:rPr lang="en-US" b="1" dirty="0"/>
              <a:t>techniques</a:t>
            </a:r>
            <a:r>
              <a:rPr lang="en-US" b="0" dirty="0"/>
              <a:t> are shown in the </a:t>
            </a:r>
            <a:r>
              <a:rPr lang="en-US" b="1" dirty="0"/>
              <a:t>Techniques</a:t>
            </a:r>
            <a:r>
              <a:rPr lang="en-US" b="0" dirty="0"/>
              <a:t> column and describe the specific behavior identified by the hunting query.</a:t>
            </a:r>
          </a:p>
          <a:p>
            <a:endParaRPr lang="en-US" b="0" dirty="0"/>
          </a:p>
          <a:p>
            <a:r>
              <a:rPr lang="en-US" b="0" dirty="0"/>
              <a:t>Use the hunting dashboard to identify where to start hunting, by looking at result count, </a:t>
            </a:r>
            <a:r>
              <a:rPr lang="en-US" b="1" dirty="0"/>
              <a:t>spikes</a:t>
            </a:r>
            <a:r>
              <a:rPr lang="en-US" b="0" dirty="0"/>
              <a:t>, or the </a:t>
            </a:r>
            <a:r>
              <a:rPr lang="en-US" b="1" dirty="0"/>
              <a:t>change in result count over a 24-hour period</a:t>
            </a:r>
            <a:r>
              <a:rPr lang="en-US" b="0" dirty="0"/>
              <a:t>. Sort and filter by </a:t>
            </a:r>
            <a:r>
              <a:rPr lang="en-US" b="1" dirty="0"/>
              <a:t>favorites</a:t>
            </a:r>
            <a:r>
              <a:rPr lang="en-US" b="0" dirty="0"/>
              <a:t>, </a:t>
            </a:r>
            <a:r>
              <a:rPr lang="en-US" b="1" dirty="0"/>
              <a:t>data source</a:t>
            </a:r>
            <a:r>
              <a:rPr lang="en-US" b="0" dirty="0"/>
              <a:t>, </a:t>
            </a:r>
            <a:r>
              <a:rPr lang="en-US" b="1" dirty="0"/>
              <a:t>MITRE ATT&amp;CK </a:t>
            </a:r>
            <a:r>
              <a:rPr lang="en-US" b="0" dirty="0"/>
              <a:t>tactic or </a:t>
            </a:r>
            <a:r>
              <a:rPr lang="en-US" b="1" dirty="0"/>
              <a:t>technique</a:t>
            </a:r>
            <a:r>
              <a:rPr lang="en-US" b="0" dirty="0"/>
              <a:t>, </a:t>
            </a:r>
            <a:r>
              <a:rPr lang="en-US" b="1" dirty="0"/>
              <a:t>results</a:t>
            </a:r>
            <a:r>
              <a:rPr lang="en-US" b="0" dirty="0"/>
              <a:t>, </a:t>
            </a:r>
            <a:r>
              <a:rPr lang="en-US" b="1" dirty="0"/>
              <a:t>results delta</a:t>
            </a:r>
            <a:r>
              <a:rPr lang="en-US" b="0" dirty="0"/>
              <a:t>, or </a:t>
            </a:r>
            <a:r>
              <a:rPr lang="en-US" b="1" dirty="0"/>
              <a:t>results delta percentage</a:t>
            </a:r>
            <a:r>
              <a:rPr lang="en-US" b="0" dirty="0"/>
              <a:t>. View queries that still need data sources connected**, and get recommendations on how to enable these queries.</a:t>
            </a:r>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
          </p:nvPr>
        </p:nvSpPr>
        <p:spPr/>
        <p:txBody>
          <a:bodyPr/>
          <a:lstStyle/>
          <a:p>
            <a:fld id="{386CE63F-9E7F-4C04-9D0D-FCA25A8E9E86}" type="datetime8">
              <a:rPr lang="en-US" smtClean="0"/>
              <a:t>10/18/2022 10:23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36</a:t>
            </a:fld>
            <a:endParaRPr lang="en-US" dirty="0"/>
          </a:p>
        </p:txBody>
      </p:sp>
    </p:spTree>
    <p:extLst>
      <p:ext uri="{BB962C8B-B14F-4D97-AF65-F5344CB8AC3E}">
        <p14:creationId xmlns:p14="http://schemas.microsoft.com/office/powerpoint/2010/main" val="330762539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US" dirty="0">
                <a:latin typeface="Segoe UI Semilight"/>
                <a:cs typeface="Segoe UI Semilight"/>
              </a:rPr>
              <a:t>For students who may be new to Azure or are struggling with the labs consider having them use their lab time going through the Learn modules instead.</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dirty="0">
              <a:latin typeface="Segoe UI Semilight"/>
              <a:cs typeface="Segoe UI Semilight"/>
            </a:endParaRPr>
          </a:p>
          <a:p>
            <a:pPr marL="0" marR="0" lvl="0" indent="0" algn="l" defTabSz="914367" rtl="0" eaLnBrk="1" fontAlgn="auto" latinLnBrk="0" hangingPunct="1">
              <a:lnSpc>
                <a:spcPct val="90000"/>
              </a:lnSpc>
              <a:spcBef>
                <a:spcPts val="0"/>
              </a:spcBef>
              <a:spcAft>
                <a:spcPts val="333"/>
              </a:spcAft>
              <a:buClrTx/>
              <a:buSzTx/>
              <a:buFontTx/>
              <a:buNone/>
              <a:tabLst/>
              <a:defRPr/>
            </a:pPr>
            <a:r>
              <a:rPr lang="en-US" dirty="0">
                <a:latin typeface="Segoe UI Semilight"/>
                <a:cs typeface="Segoe UI Semilight"/>
              </a:rPr>
              <a:t>(docs.microsoft.com/Learn)</a:t>
            </a:r>
          </a:p>
          <a:p>
            <a:pPr lvl="1"/>
            <a:r>
              <a:rPr lang="en-US" sz="900" dirty="0"/>
              <a:t>Introduction to threat modeling - https://docs.microsoft.com/en-us/learn/modules/tm-introduction-to-threat-modeling/</a:t>
            </a:r>
          </a:p>
          <a:p>
            <a:pPr lvl="1"/>
            <a:r>
              <a:rPr lang="en-US" sz="900" dirty="0"/>
              <a:t>Use a framework to identify threats and find ways to reduce or eliminate risk - https://docs.microsoft.com/en-us/learn/modules/tm-use-a-framework-to-identify-threats-and-find-ways-to-reduce-or-eliminate-risk/</a:t>
            </a:r>
          </a:p>
          <a:p>
            <a:pPr lvl="1"/>
            <a:r>
              <a:rPr lang="en-US" sz="900" dirty="0"/>
              <a:t>Create a threat model using data-flow diagram elements - https://docs.microsoft.com/en-us/learn/modules/tm-create-a-threat-model-using-foundational-data-flow-diagram-elements/</a:t>
            </a:r>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10/18/2022 10:23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37</a:t>
            </a:fld>
            <a:endParaRPr lang="en-US" dirty="0"/>
          </a:p>
        </p:txBody>
      </p:sp>
    </p:spTree>
    <p:extLst>
      <p:ext uri="{BB962C8B-B14F-4D97-AF65-F5344CB8AC3E}">
        <p14:creationId xmlns:p14="http://schemas.microsoft.com/office/powerpoint/2010/main" val="241962329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1" i="0" dirty="0">
                <a:effectLst/>
                <a:latin typeface="Segoe UI" panose="020B0502040204020203" pitchFamily="34" charset="0"/>
              </a:rPr>
              <a:t>Lab scenario</a:t>
            </a:r>
          </a:p>
          <a:p>
            <a:pPr algn="l"/>
            <a:endParaRPr lang="en-US" b="1" i="0" dirty="0">
              <a:effectLst/>
              <a:latin typeface="Segoe UI" panose="020B0502040204020203" pitchFamily="34" charset="0"/>
            </a:endParaRPr>
          </a:p>
          <a:p>
            <a:pPr algn="l"/>
            <a:r>
              <a:rPr lang="en-US" b="0" i="0" dirty="0">
                <a:effectLst/>
                <a:latin typeface="Segoe UI" panose="020B0502040204020203" pitchFamily="34" charset="0"/>
              </a:rPr>
              <a:t>You have been asked to create a proof of concept of monitoring virtual machine performance. Specifically, you want to:</a:t>
            </a:r>
          </a:p>
          <a:p>
            <a:pPr algn="l"/>
            <a:endParaRPr lang="en-US" b="0" i="0" dirty="0">
              <a:effectLst/>
              <a:latin typeface="Segoe UI" panose="020B0502040204020203" pitchFamily="34" charset="0"/>
            </a:endParaRPr>
          </a:p>
          <a:p>
            <a:pPr algn="l">
              <a:buFont typeface="Arial" panose="020B0604020202020204" pitchFamily="34" charset="0"/>
              <a:buChar char="•"/>
            </a:pPr>
            <a:r>
              <a:rPr lang="en-US" b="0" i="0" dirty="0">
                <a:effectLst/>
                <a:latin typeface="Segoe UI" panose="020B0502040204020203" pitchFamily="34" charset="0"/>
              </a:rPr>
              <a:t> Configure a virtual machine such that telemetry and logs can be collected.</a:t>
            </a:r>
          </a:p>
          <a:p>
            <a:pPr algn="l">
              <a:buFont typeface="Arial" panose="020B0604020202020204" pitchFamily="34" charset="0"/>
              <a:buChar char="•"/>
            </a:pPr>
            <a:r>
              <a:rPr lang="en-US" b="0" i="0" dirty="0">
                <a:effectLst/>
                <a:latin typeface="Segoe UI" panose="020B0502040204020203" pitchFamily="34" charset="0"/>
              </a:rPr>
              <a:t> Show what telemetry and logs can be collected.</a:t>
            </a:r>
          </a:p>
          <a:p>
            <a:pPr algn="l">
              <a:buFont typeface="Arial" panose="020B0604020202020204" pitchFamily="34" charset="0"/>
              <a:buChar char="•"/>
            </a:pPr>
            <a:r>
              <a:rPr lang="en-US" b="0" i="0" dirty="0">
                <a:effectLst/>
                <a:latin typeface="Segoe UI" panose="020B0502040204020203" pitchFamily="34" charset="0"/>
              </a:rPr>
              <a:t> Show how the data can be used and queried.</a:t>
            </a:r>
          </a:p>
          <a:p>
            <a:pPr algn="l">
              <a:buFont typeface="Arial" panose="020B0604020202020204" pitchFamily="34" charset="0"/>
              <a:buNone/>
            </a:pPr>
            <a:endParaRPr lang="en-US" b="0" i="0" dirty="0">
              <a:effectLst/>
              <a:latin typeface="Segoe UI" panose="020B0502040204020203" pitchFamily="34" charset="0"/>
            </a:endParaRPr>
          </a:p>
          <a:p>
            <a:pPr algn="l"/>
            <a:r>
              <a:rPr lang="en-US" b="1" i="0" dirty="0">
                <a:effectLst/>
                <a:latin typeface="Segoe UI" panose="020B0502040204020203" pitchFamily="34" charset="0"/>
              </a:rPr>
              <a:t>Lab exercises</a:t>
            </a:r>
          </a:p>
          <a:p>
            <a:pPr algn="l"/>
            <a:endParaRPr lang="en-US" b="1" i="0" dirty="0">
              <a:effectLst/>
              <a:latin typeface="Segoe UI" panose="020B0502040204020203" pitchFamily="34" charset="0"/>
            </a:endParaRPr>
          </a:p>
          <a:p>
            <a:pPr algn="l">
              <a:buFont typeface="Arial" panose="020B0604020202020204" pitchFamily="34" charset="0"/>
              <a:buChar char="•"/>
            </a:pPr>
            <a:r>
              <a:rPr lang="en-US" b="0" i="0" dirty="0">
                <a:effectLst/>
                <a:latin typeface="Segoe UI" panose="020B0502040204020203" pitchFamily="34" charset="0"/>
              </a:rPr>
              <a:t>Exercise 1: Collect data from an Azure virtual machine with Azure Monitor</a:t>
            </a:r>
          </a:p>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10/18/2022 10:23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39</a:t>
            </a:fld>
            <a:endParaRPr lang="en-US" dirty="0"/>
          </a:p>
        </p:txBody>
      </p:sp>
    </p:spTree>
    <p:extLst>
      <p:ext uri="{BB962C8B-B14F-4D97-AF65-F5344CB8AC3E}">
        <p14:creationId xmlns:p14="http://schemas.microsoft.com/office/powerpoint/2010/main" val="100504514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1" i="0" dirty="0">
                <a:effectLst/>
                <a:latin typeface="Segoe UI" panose="020B0502040204020203" pitchFamily="34" charset="0"/>
              </a:rPr>
              <a:t>Lab scenario</a:t>
            </a:r>
          </a:p>
          <a:p>
            <a:pPr algn="l"/>
            <a:endParaRPr lang="en-US" b="1" i="0" dirty="0">
              <a:effectLst/>
              <a:latin typeface="Segoe UI" panose="020B0502040204020203" pitchFamily="34" charset="0"/>
            </a:endParaRPr>
          </a:p>
          <a:p>
            <a:pPr algn="l"/>
            <a:r>
              <a:rPr lang="en-US" b="0" i="0" dirty="0">
                <a:effectLst/>
                <a:latin typeface="Segoe UI" panose="020B0502040204020203" pitchFamily="34" charset="0"/>
              </a:rPr>
              <a:t>You have been asked to create a proof of concept of Security Center-based environment. Specifically, you want to:</a:t>
            </a:r>
          </a:p>
          <a:p>
            <a:pPr algn="l"/>
            <a:endParaRPr lang="en-US" b="0" i="0" dirty="0">
              <a:effectLst/>
              <a:latin typeface="Segoe UI" panose="020B0502040204020203" pitchFamily="34" charset="0"/>
            </a:endParaRPr>
          </a:p>
          <a:p>
            <a:pPr algn="l">
              <a:buFont typeface="Arial" panose="020B0604020202020204" pitchFamily="34" charset="0"/>
              <a:buChar char="•"/>
            </a:pPr>
            <a:r>
              <a:rPr lang="en-US" b="0" i="0" dirty="0">
                <a:effectLst/>
                <a:latin typeface="Segoe UI" panose="020B0502040204020203" pitchFamily="34" charset="0"/>
              </a:rPr>
              <a:t> Configure Security Center to monitor a virtual machine.</a:t>
            </a:r>
          </a:p>
          <a:p>
            <a:pPr algn="l">
              <a:buFont typeface="Arial" panose="020B0604020202020204" pitchFamily="34" charset="0"/>
              <a:buChar char="•"/>
            </a:pPr>
            <a:r>
              <a:rPr lang="en-US" b="0" i="0" dirty="0">
                <a:effectLst/>
                <a:latin typeface="Segoe UI" panose="020B0502040204020203" pitchFamily="34" charset="0"/>
              </a:rPr>
              <a:t> Review Security Center recommendations for the virtual machine.</a:t>
            </a:r>
          </a:p>
          <a:p>
            <a:pPr algn="l">
              <a:buFont typeface="Arial" panose="020B0604020202020204" pitchFamily="34" charset="0"/>
              <a:buChar char="•"/>
            </a:pPr>
            <a:r>
              <a:rPr lang="en-US" b="0" i="0" dirty="0">
                <a:effectLst/>
                <a:latin typeface="Segoe UI" panose="020B0502040204020203" pitchFamily="34" charset="0"/>
              </a:rPr>
              <a:t> Implement recommendations for guest configuration and Just in time VM access.</a:t>
            </a:r>
          </a:p>
          <a:p>
            <a:pPr algn="l">
              <a:buFont typeface="Arial" panose="020B0604020202020204" pitchFamily="34" charset="0"/>
              <a:buChar char="•"/>
            </a:pPr>
            <a:r>
              <a:rPr lang="en-US" b="0" i="0" dirty="0">
                <a:effectLst/>
                <a:latin typeface="Segoe UI" panose="020B0502040204020203" pitchFamily="34" charset="0"/>
              </a:rPr>
              <a:t> Review how the Secure Score can be used to determine progress toward creating a more secure infrastructure.</a:t>
            </a:r>
          </a:p>
          <a:p>
            <a:pPr algn="l">
              <a:buFont typeface="Arial" panose="020B0604020202020204" pitchFamily="34" charset="0"/>
              <a:buChar char="•"/>
            </a:pPr>
            <a:endParaRPr lang="en-US" b="0" i="0" dirty="0">
              <a:effectLst/>
              <a:latin typeface="Segoe UI" panose="020B0502040204020203" pitchFamily="34" charset="0"/>
            </a:endParaRPr>
          </a:p>
          <a:p>
            <a:pPr algn="l"/>
            <a:r>
              <a:rPr lang="en-US" b="1" i="0" dirty="0">
                <a:effectLst/>
                <a:latin typeface="Segoe UI" panose="020B0502040204020203" pitchFamily="34" charset="0"/>
              </a:rPr>
              <a:t>Lab exercises</a:t>
            </a:r>
          </a:p>
          <a:p>
            <a:pPr algn="l"/>
            <a:endParaRPr lang="en-US" b="1" i="0" dirty="0">
              <a:effectLst/>
              <a:latin typeface="Segoe UI" panose="020B0502040204020203" pitchFamily="34" charset="0"/>
            </a:endParaRPr>
          </a:p>
          <a:p>
            <a:pPr algn="l">
              <a:buFont typeface="Arial" panose="020B0604020202020204" pitchFamily="34" charset="0"/>
              <a:buChar char="•"/>
            </a:pPr>
            <a:r>
              <a:rPr lang="en-US" b="0" i="0" dirty="0">
                <a:effectLst/>
                <a:latin typeface="Segoe UI" panose="020B0502040204020203" pitchFamily="34" charset="0"/>
              </a:rPr>
              <a:t>Exercise 1: Implement Security Center</a:t>
            </a:r>
          </a:p>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10/18/2022 10:23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41</a:t>
            </a:fld>
            <a:endParaRPr lang="en-US" dirty="0"/>
          </a:p>
        </p:txBody>
      </p:sp>
    </p:spTree>
    <p:extLst>
      <p:ext uri="{BB962C8B-B14F-4D97-AF65-F5344CB8AC3E}">
        <p14:creationId xmlns:p14="http://schemas.microsoft.com/office/powerpoint/2010/main" val="265750497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1" i="0" dirty="0">
                <a:effectLst/>
                <a:latin typeface="Segoe UI" panose="020B0502040204020203" pitchFamily="34" charset="0"/>
              </a:rPr>
              <a:t>Lab scenario</a:t>
            </a:r>
          </a:p>
          <a:p>
            <a:pPr algn="l"/>
            <a:endParaRPr lang="en-US" b="1" i="0" dirty="0">
              <a:effectLst/>
              <a:latin typeface="Segoe UI" panose="020B0502040204020203" pitchFamily="34" charset="0"/>
            </a:endParaRPr>
          </a:p>
          <a:p>
            <a:pPr algn="l"/>
            <a:r>
              <a:rPr lang="en-US" b="0" i="0" dirty="0">
                <a:effectLst/>
                <a:latin typeface="Segoe UI" panose="020B0502040204020203" pitchFamily="34" charset="0"/>
              </a:rPr>
              <a:t>You have been asked to create a proof of concept of Azure Sentinel-based threat detection and response. Specifically, you want to:</a:t>
            </a:r>
          </a:p>
          <a:p>
            <a:pPr algn="l"/>
            <a:endParaRPr lang="en-US" b="0" i="0" dirty="0">
              <a:effectLst/>
              <a:latin typeface="Segoe UI" panose="020B0502040204020203" pitchFamily="34" charset="0"/>
            </a:endParaRPr>
          </a:p>
          <a:p>
            <a:pPr algn="l">
              <a:buFont typeface="Arial" panose="020B0604020202020204" pitchFamily="34" charset="0"/>
              <a:buChar char="•"/>
            </a:pPr>
            <a:r>
              <a:rPr lang="en-US" b="0" i="0" dirty="0">
                <a:effectLst/>
                <a:latin typeface="Segoe UI" panose="020B0502040204020203" pitchFamily="34" charset="0"/>
              </a:rPr>
              <a:t> Start collecting data from Azure Activity and Security Center.</a:t>
            </a:r>
          </a:p>
          <a:p>
            <a:pPr algn="l">
              <a:buFont typeface="Arial" panose="020B0604020202020204" pitchFamily="34" charset="0"/>
              <a:buChar char="•"/>
            </a:pPr>
            <a:r>
              <a:rPr lang="en-US" b="0" i="0" dirty="0">
                <a:effectLst/>
                <a:latin typeface="Segoe UI" panose="020B0502040204020203" pitchFamily="34" charset="0"/>
              </a:rPr>
              <a:t> Add built in and custom alerts</a:t>
            </a:r>
          </a:p>
          <a:p>
            <a:pPr algn="l">
              <a:buFont typeface="Arial" panose="020B0604020202020204" pitchFamily="34" charset="0"/>
              <a:buChar char="•"/>
            </a:pPr>
            <a:r>
              <a:rPr lang="en-US" b="0" i="0" dirty="0">
                <a:effectLst/>
                <a:latin typeface="Segoe UI" panose="020B0502040204020203" pitchFamily="34" charset="0"/>
              </a:rPr>
              <a:t> Review how Playbooks can be used to automate a response to an incident.</a:t>
            </a:r>
          </a:p>
          <a:p>
            <a:pPr algn="l"/>
            <a:endParaRPr lang="en-US" b="1" i="0" dirty="0">
              <a:effectLst/>
              <a:latin typeface="Segoe UI" panose="020B0502040204020203" pitchFamily="34" charset="0"/>
            </a:endParaRPr>
          </a:p>
          <a:p>
            <a:pPr algn="l"/>
            <a:r>
              <a:rPr lang="en-US" b="1" i="0" dirty="0">
                <a:effectLst/>
                <a:latin typeface="Segoe UI" panose="020B0502040204020203" pitchFamily="34" charset="0"/>
              </a:rPr>
              <a:t>Lab objectives</a:t>
            </a:r>
          </a:p>
          <a:p>
            <a:pPr algn="l"/>
            <a:endParaRPr lang="en-US" b="1" i="0" dirty="0">
              <a:effectLst/>
              <a:latin typeface="Segoe UI" panose="020B0502040204020203" pitchFamily="34" charset="0"/>
            </a:endParaRPr>
          </a:p>
          <a:p>
            <a:pPr algn="l"/>
            <a:r>
              <a:rPr lang="en-US" b="0" i="0" dirty="0">
                <a:effectLst/>
                <a:latin typeface="Segoe UI" panose="020B0502040204020203" pitchFamily="34" charset="0"/>
              </a:rPr>
              <a:t>In this lab, you will complete the following exercise:</a:t>
            </a:r>
          </a:p>
          <a:p>
            <a:pPr algn="l"/>
            <a:endParaRPr lang="en-US" b="0" i="0" dirty="0">
              <a:effectLst/>
              <a:latin typeface="Segoe UI" panose="020B0502040204020203" pitchFamily="34" charset="0"/>
            </a:endParaRPr>
          </a:p>
          <a:p>
            <a:pPr algn="l">
              <a:buFont typeface="Arial" panose="020B0604020202020204" pitchFamily="34" charset="0"/>
              <a:buChar char="•"/>
            </a:pPr>
            <a:r>
              <a:rPr lang="en-US" b="0" i="0" dirty="0">
                <a:effectLst/>
                <a:latin typeface="Segoe UI" panose="020B0502040204020203" pitchFamily="34" charset="0"/>
              </a:rPr>
              <a:t> Exercise 1: Implement Azure Sentinel</a:t>
            </a:r>
          </a:p>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10/18/2022 10:23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43</a:t>
            </a:fld>
            <a:endParaRPr lang="en-US" dirty="0"/>
          </a:p>
        </p:txBody>
      </p:sp>
    </p:spTree>
    <p:extLst>
      <p:ext uri="{BB962C8B-B14F-4D97-AF65-F5344CB8AC3E}">
        <p14:creationId xmlns:p14="http://schemas.microsoft.com/office/powerpoint/2010/main" val="221954764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Workshops provide an individual or  small group experience that could be used as a Capstone event for the course. There are several workshops that might of interest: Enterprise-ready cloud, Hybrid identity, and Security baseline on Azure. </a:t>
            </a:r>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10/18/2022 10:23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45</a:t>
            </a:fld>
            <a:endParaRPr lang="en-US" dirty="0"/>
          </a:p>
        </p:txBody>
      </p:sp>
    </p:spTree>
    <p:extLst>
      <p:ext uri="{BB962C8B-B14F-4D97-AF65-F5344CB8AC3E}">
        <p14:creationId xmlns:p14="http://schemas.microsoft.com/office/powerpoint/2010/main" val="38777025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US" dirty="0"/>
              <a:t>Metrics - </a:t>
            </a:r>
            <a:r>
              <a:rPr lang="en-US" dirty="0">
                <a:hlinkClick r:id="rId3"/>
              </a:rPr>
              <a:t>https://docs.microsoft.com/en-us/azure/azure-monitor/platform/data-platform-metrics</a:t>
            </a:r>
            <a:endParaRPr lang="en-US" dirty="0"/>
          </a:p>
          <a:p>
            <a:pPr marL="0" marR="0" lvl="0" indent="0" algn="l" defTabSz="914367" rtl="0" eaLnBrk="1" fontAlgn="auto" latinLnBrk="0" hangingPunct="1">
              <a:lnSpc>
                <a:spcPct val="90000"/>
              </a:lnSpc>
              <a:spcBef>
                <a:spcPts val="0"/>
              </a:spcBef>
              <a:spcAft>
                <a:spcPts val="333"/>
              </a:spcAft>
              <a:buClrTx/>
              <a:buSzTx/>
              <a:buFontTx/>
              <a:buNone/>
              <a:tabLst/>
              <a:defRPr/>
            </a:pPr>
            <a:r>
              <a:rPr lang="en-US" dirty="0"/>
              <a:t>Logs - </a:t>
            </a:r>
            <a:r>
              <a:rPr lang="en-US" dirty="0">
                <a:hlinkClick r:id="rId4"/>
              </a:rPr>
              <a:t>https://docs.microsoft.com/en-us/azure/azure-monitor/platform/data-platform-logs</a:t>
            </a:r>
            <a:endParaRPr lang="en-US" dirty="0"/>
          </a:p>
          <a:p>
            <a:pPr marL="0" marR="0" lvl="0" indent="0" algn="l" defTabSz="914367" rtl="0" eaLnBrk="1" fontAlgn="auto" latinLnBrk="0" hangingPunct="1">
              <a:lnSpc>
                <a:spcPct val="90000"/>
              </a:lnSpc>
              <a:spcBef>
                <a:spcPts val="0"/>
              </a:spcBef>
              <a:spcAft>
                <a:spcPts val="333"/>
              </a:spcAft>
              <a:buClrTx/>
              <a:buSzTx/>
              <a:buFontTx/>
              <a:buNone/>
              <a:tabLst/>
              <a:defRPr/>
            </a:pPr>
            <a:endParaRPr lang="en-US" sz="850" dirty="0">
              <a:cs typeface="Segoe UI Light"/>
            </a:endParaRPr>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10/18/2022 10:23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6</a:t>
            </a:fld>
            <a:endParaRPr lang="en-US" dirty="0"/>
          </a:p>
        </p:txBody>
      </p:sp>
    </p:spTree>
    <p:extLst>
      <p:ext uri="{BB962C8B-B14F-4D97-AF65-F5344CB8AC3E}">
        <p14:creationId xmlns:p14="http://schemas.microsoft.com/office/powerpoint/2010/main" val="29735425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50" b="1" dirty="0">
                <a:latin typeface="Segoe UI Light"/>
                <a:cs typeface="Segoe UI Light"/>
              </a:rPr>
              <a:t>Create a Log Analytics workspace in the Azure portal - </a:t>
            </a:r>
            <a:r>
              <a:rPr lang="en-US" sz="850" dirty="0">
                <a:latin typeface="Segoe UI Light"/>
                <a:cs typeface="Segoe UI Light"/>
                <a:hlinkClick r:id="rId3"/>
              </a:rPr>
              <a:t>https://docs.microsoft.com/en-us/azure/azure-monitor/learn/quick-create-workspace</a:t>
            </a:r>
            <a:endParaRPr lang="en-US" dirty="0"/>
          </a:p>
          <a:p>
            <a:endParaRPr lang="en-US" sz="850" dirty="0">
              <a:latin typeface="Segoe UI Light"/>
              <a:cs typeface="Segoe UI Light"/>
            </a:endParaRPr>
          </a:p>
          <a:p>
            <a:r>
              <a:rPr lang="en-US" sz="850" dirty="0">
                <a:latin typeface="Segoe UI Light"/>
                <a:cs typeface="Segoe UI Light"/>
              </a:rPr>
              <a:t>Azure Log Analytics is a service that helps you collect and analyze data that's generated by resources in your cloud and on-premises environments. It gives you real-time insights by using integrated search and custom dashboards to readily analyze millions of records across all your workloads and servers regardless of their physical locations.</a:t>
            </a:r>
            <a:endParaRPr lang="en-US" sz="850" dirty="0">
              <a:cs typeface="Segoe UI Light"/>
            </a:endParaRPr>
          </a:p>
          <a:p>
            <a:endParaRPr lang="en-US" sz="850" dirty="0">
              <a:latin typeface="Segoe UI Light"/>
              <a:cs typeface="Segoe UI Light"/>
            </a:endParaRPr>
          </a:p>
          <a:p>
            <a:r>
              <a:rPr lang="en-US" sz="850" dirty="0">
                <a:latin typeface="Segoe UI Light"/>
                <a:cs typeface="Segoe UI Light"/>
              </a:rPr>
              <a:t>At the center of Log Analytics is the Log Analytics workspace, which is hosted in Azure. Log Analytics collects data in the workspace from connected sources by configuring data sources and adding solutions to your subscription. Data sources and solutions each create different record types, each with its own set of properties. But you can still analyze sources and solutions together in queries to the workspace. This capability allows you to use the same tools and methods to work with a variety of data collected by a variety of sources.</a:t>
            </a:r>
            <a:endParaRPr lang="en-US" sz="850" dirty="0">
              <a:cs typeface="Segoe UI Light"/>
            </a:endParaRPr>
          </a:p>
          <a:p>
            <a:endParaRPr lang="en-US" sz="850" dirty="0">
              <a:latin typeface="Segoe UI Light"/>
              <a:cs typeface="Segoe UI Light"/>
            </a:endParaRPr>
          </a:p>
          <a:p>
            <a:r>
              <a:rPr lang="en-US" dirty="0"/>
              <a:t>The connected sources are the computers and other resources that generate the data that Log Analytics collects. The sources can include agents installed on Windows and Linux computers that directly connect or agents that exist in a connected System Center Operations Manager management group. Log Analytics can also collect data from an Azure storage account.</a:t>
            </a:r>
          </a:p>
          <a:p>
            <a:endParaRPr lang="en-US" sz="850" dirty="0">
              <a:latin typeface="Segoe UI Light"/>
              <a:cs typeface="Segoe UI Light"/>
            </a:endParaRPr>
          </a:p>
          <a:p>
            <a:r>
              <a:rPr lang="en-US" dirty="0"/>
              <a:t>The data sources consist of the various kinds of data collected from each connected source. These sources include events and performance data from Windows and Linux agents in addition to sources such as Microsoft Internet Information Services (IIS) logs and custom text logs. You configure each data source that you want to collect, and the configuration is automatically delivered to each connected source.</a:t>
            </a:r>
          </a:p>
          <a:p>
            <a:r>
              <a:rPr lang="en-US" dirty="0"/>
              <a:t>Four ways exist to collect logs and metrics for Azure services:</a:t>
            </a:r>
          </a:p>
          <a:p>
            <a:r>
              <a:rPr lang="en-US" dirty="0"/>
              <a:t>• From Azure Diagnostics directly to Log Analytics</a:t>
            </a:r>
          </a:p>
          <a:p>
            <a:r>
              <a:rPr lang="en-US" dirty="0"/>
              <a:t>• From Azure Diagnostics to Azure storage to Log Analytics </a:t>
            </a:r>
          </a:p>
          <a:p>
            <a:r>
              <a:rPr lang="en-US" dirty="0"/>
              <a:t>• Via connectors for Azure services </a:t>
            </a:r>
          </a:p>
          <a:p>
            <a:r>
              <a:rPr lang="en-US" dirty="0"/>
              <a:t>• Via scripts to collect and then post data into Log Analytics</a:t>
            </a:r>
          </a:p>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10/18/2022 10:23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7</a:t>
            </a:fld>
            <a:endParaRPr lang="en-US" dirty="0"/>
          </a:p>
        </p:txBody>
      </p:sp>
    </p:spTree>
    <p:extLst>
      <p:ext uri="{BB962C8B-B14F-4D97-AF65-F5344CB8AC3E}">
        <p14:creationId xmlns:p14="http://schemas.microsoft.com/office/powerpoint/2010/main" val="41757552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50" b="1" dirty="0">
                <a:latin typeface="Segoe UI Light"/>
                <a:cs typeface="Segoe UI Light"/>
              </a:rPr>
              <a:t>Log Analytics agent overview - </a:t>
            </a:r>
            <a:r>
              <a:rPr lang="en-US" sz="850" dirty="0">
                <a:latin typeface="Segoe UI Light"/>
                <a:cs typeface="Segoe UI Light"/>
                <a:hlinkClick r:id="rId3"/>
              </a:rPr>
              <a:t>https://docs.microsoft.com/en-us/azure/azure-monitor/platform/log-analytics-agent</a:t>
            </a:r>
            <a:r>
              <a:rPr lang="en-US" sz="850" dirty="0">
                <a:latin typeface="Segoe UI Light"/>
                <a:cs typeface="Segoe UI Light"/>
              </a:rPr>
              <a:t> </a:t>
            </a:r>
          </a:p>
          <a:p>
            <a:r>
              <a:rPr lang="en-US" sz="850" dirty="0">
                <a:latin typeface="Segoe UI Light"/>
                <a:cs typeface="Segoe UI Light"/>
              </a:rPr>
              <a:t>  and</a:t>
            </a:r>
          </a:p>
          <a:p>
            <a:pPr lvl="1"/>
            <a:r>
              <a:rPr lang="en-US" sz="1600">
                <a:hlinkClick r:id="rId4"/>
              </a:rPr>
              <a:t>Log </a:t>
            </a:r>
            <a:r>
              <a:rPr lang="en-US" sz="1600" dirty="0">
                <a:hlinkClick r:id="rId4"/>
              </a:rPr>
              <a:t>Analytics data security - Azure Monitor | Microsoft Docs</a:t>
            </a:r>
            <a:endParaRPr lang="en-US" sz="1600" dirty="0"/>
          </a:p>
          <a:p>
            <a:endParaRPr lang="en-US" sz="850" dirty="0">
              <a:latin typeface="Segoe UI Light"/>
              <a:cs typeface="Segoe UI Light"/>
            </a:endParaRPr>
          </a:p>
          <a:p>
            <a:r>
              <a:rPr lang="en-US" sz="850" dirty="0">
                <a:latin typeface="Segoe UI Light"/>
                <a:cs typeface="Segoe UI Light"/>
              </a:rPr>
              <a:t>Use this slide to explain how data is collected from multiple sources including Azure Services, On premises machines reporting to SCOM and directly to an Log Analytics workspace. Also point out that we can collect data from VM's in other cloud providers. This also ties into Security Center to provide a security posture for on-premises Virtual machines.</a:t>
            </a:r>
            <a:endParaRPr lang="en-US" sz="850" dirty="0">
              <a:cs typeface="Segoe UI Light" pitchFamily="34" charset="0"/>
            </a:endParaRPr>
          </a:p>
          <a:p>
            <a:endParaRPr lang="en-US" sz="850" dirty="0">
              <a:cs typeface="Segoe UI Light"/>
            </a:endParaRPr>
          </a:p>
          <a:p>
            <a:r>
              <a:rPr lang="en-US" sz="850" dirty="0">
                <a:latin typeface="Segoe UI Light"/>
                <a:cs typeface="Segoe UI Light"/>
              </a:rPr>
              <a:t>Ensure you can locate each of the following.</a:t>
            </a:r>
          </a:p>
          <a:p>
            <a:endParaRPr lang="en-US" sz="850" dirty="0">
              <a:latin typeface="Segoe UI Light"/>
              <a:cs typeface="Segoe UI Light"/>
            </a:endParaRPr>
          </a:p>
          <a:p>
            <a:pPr marL="171450" indent="-171450">
              <a:buFont typeface="Arial"/>
              <a:buChar char="•"/>
            </a:pPr>
            <a:r>
              <a:rPr lang="en-US" sz="850" dirty="0">
                <a:latin typeface="Segoe UI Light"/>
                <a:cs typeface="Segoe UI Light"/>
              </a:rPr>
              <a:t>The Log Analytics service (1) collects data and stores it in the repository (2). The repository is hosted in Azure. Connected Sources provide information to the Log Analytics service.</a:t>
            </a:r>
          </a:p>
          <a:p>
            <a:pPr marL="171450" indent="-171450">
              <a:buFont typeface="Arial"/>
              <a:buChar char="•"/>
            </a:pPr>
            <a:r>
              <a:rPr lang="en-US" sz="850" dirty="0">
                <a:latin typeface="Segoe UI Light"/>
                <a:cs typeface="Segoe UI Light"/>
              </a:rPr>
              <a:t>Computer agents (3) generate data to the Log Analytics service. These agents can run on Windows or Linux computers, virtual or physical computers, on-premises or cloud computers, and Azure or other cloud providers.</a:t>
            </a:r>
          </a:p>
          <a:p>
            <a:pPr marL="171450" indent="-171450">
              <a:buFont typeface="Arial"/>
              <a:buChar char="•"/>
            </a:pPr>
            <a:r>
              <a:rPr lang="en-US" sz="850" dirty="0">
                <a:latin typeface="Segoe UI Light"/>
                <a:cs typeface="Segoe UI Light"/>
              </a:rPr>
              <a:t>A System Center Operations Manager (SCOM) management group can be connected to Log Analytics. SCOM agents (4) communicate with management servers which forward events and performance data to Log Analytics.</a:t>
            </a:r>
          </a:p>
          <a:p>
            <a:pPr marL="171450" indent="-171450">
              <a:buFont typeface="Arial"/>
              <a:buChar char="•"/>
            </a:pPr>
            <a:r>
              <a:rPr lang="en-US" sz="850" dirty="0">
                <a:latin typeface="Segoe UI Light"/>
                <a:cs typeface="Segoe UI Light"/>
              </a:rPr>
              <a:t>An Azure storage account (5) can also collect Azure Diagnostics data from a worker role, web role, or virtual machine in Azure. This information can be sent to the Log Analytics service.</a:t>
            </a:r>
          </a:p>
          <a:p>
            <a:endParaRPr lang="en-US" sz="850" dirty="0">
              <a:cs typeface="Segoe UI Light"/>
            </a:endParaRPr>
          </a:p>
          <a:p>
            <a:endParaRPr lang="en-US" sz="850" dirty="0">
              <a:cs typeface="Segoe UI Light"/>
            </a:endParaRPr>
          </a:p>
          <a:p>
            <a:endParaRPr lang="en-US" sz="850" dirty="0">
              <a:cs typeface="Segoe UI Light"/>
            </a:endParaRPr>
          </a:p>
          <a:p>
            <a:endParaRPr lang="en-US" sz="850" dirty="0">
              <a:cs typeface="Segoe UI Light"/>
            </a:endParaRPr>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10/18/2022 10:23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8</a:t>
            </a:fld>
            <a:endParaRPr lang="en-US" dirty="0"/>
          </a:p>
        </p:txBody>
      </p:sp>
    </p:spTree>
    <p:extLst>
      <p:ext uri="{BB962C8B-B14F-4D97-AF65-F5344CB8AC3E}">
        <p14:creationId xmlns:p14="http://schemas.microsoft.com/office/powerpoint/2010/main" val="14903218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50" dirty="0">
                <a:latin typeface="Segoe UI Light"/>
                <a:cs typeface="Segoe UI Light"/>
              </a:rPr>
              <a:t>Overview of alerts in Microsoft Azure - </a:t>
            </a:r>
            <a:r>
              <a:rPr lang="en-US" sz="850" dirty="0">
                <a:latin typeface="Segoe UI Light"/>
                <a:cs typeface="Segoe UI Light"/>
                <a:hlinkClick r:id="rId3"/>
              </a:rPr>
              <a:t>https://docs.microsoft.com/en-us/azure/azure-monitor/platform/alerts-overview</a:t>
            </a:r>
            <a:endParaRPr lang="en-US" sz="850" dirty="0">
              <a:latin typeface="Segoe UI Light"/>
              <a:cs typeface="Segoe UI Light"/>
            </a:endParaRPr>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10/18/2022 10:23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9</a:t>
            </a:fld>
            <a:endParaRPr lang="en-US" dirty="0"/>
          </a:p>
        </p:txBody>
      </p:sp>
    </p:spTree>
    <p:extLst>
      <p:ext uri="{BB962C8B-B14F-4D97-AF65-F5344CB8AC3E}">
        <p14:creationId xmlns:p14="http://schemas.microsoft.com/office/powerpoint/2010/main" val="10480869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US" b="1" i="0" dirty="0">
                <a:solidFill>
                  <a:srgbClr val="171717"/>
                </a:solidFill>
                <a:effectLst/>
                <a:latin typeface="Segoe UI" panose="020B0502040204020203" pitchFamily="34" charset="0"/>
              </a:rPr>
              <a:t>Create diagnostic setting to collect resource logs and metrics in Azure – </a:t>
            </a:r>
            <a:r>
              <a:rPr lang="en-US" dirty="0">
                <a:hlinkClick r:id="rId3"/>
              </a:rPr>
              <a:t>https://docs.microsoft.com/en-us/azure/azure-monitor/platform/diagnostic-settings</a:t>
            </a:r>
            <a:endParaRPr lang="en-US" b="1" i="0" dirty="0">
              <a:solidFill>
                <a:srgbClr val="171717"/>
              </a:solidFill>
              <a:effectLst/>
              <a:latin typeface="Segoe UI" panose="020B0502040204020203" pitchFamily="34" charset="0"/>
            </a:endParaRP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sz="882" kern="1200" dirty="0">
              <a:solidFill>
                <a:schemeClr val="tx1"/>
              </a:solidFill>
              <a:effectLst/>
              <a:latin typeface="Segoe UI Light" pitchFamily="34" charset="0"/>
              <a:ea typeface="+mn-ea"/>
              <a:cs typeface="+mn-cs"/>
            </a:endParaRPr>
          </a:p>
          <a:p>
            <a:r>
              <a:rPr lang="en-US" sz="882" kern="1200" dirty="0">
                <a:solidFill>
                  <a:schemeClr val="tx1"/>
                </a:solidFill>
                <a:effectLst/>
                <a:latin typeface="Segoe UI Light" pitchFamily="34" charset="0"/>
                <a:ea typeface="+mn-ea"/>
                <a:cs typeface="+mn-cs"/>
              </a:rPr>
              <a:t>Azure Monitor diagnostic logs are logs produced by an Azure service that provide rich, frequently collected data about the operation of that service. Azure Monitor makes two types of diagnostic logs available:</a:t>
            </a:r>
            <a:endParaRPr lang="bs-Latn-BA" sz="882" kern="1200" dirty="0">
              <a:solidFill>
                <a:schemeClr val="tx1"/>
              </a:solidFill>
              <a:effectLst/>
              <a:latin typeface="Segoe UI Light" pitchFamily="34" charset="0"/>
              <a:ea typeface="+mn-ea"/>
              <a:cs typeface="+mn-cs"/>
            </a:endParaRPr>
          </a:p>
          <a:p>
            <a:endParaRPr lang="en-US" sz="850" dirty="0">
              <a:latin typeface="Segoe UI Light"/>
              <a:cs typeface="Segoe UI Light"/>
            </a:endParaRPr>
          </a:p>
          <a:p>
            <a:pPr lvl="0"/>
            <a:r>
              <a:rPr lang="en-US" sz="850" b="1" kern="1200" dirty="0">
                <a:solidFill>
                  <a:schemeClr val="tx1"/>
                </a:solidFill>
                <a:effectLst/>
                <a:latin typeface="Segoe UI Light"/>
                <a:cs typeface="Segoe UI Light"/>
              </a:rPr>
              <a:t>Tenant logs</a:t>
            </a:r>
            <a:r>
              <a:rPr lang="en-US" sz="850" kern="1200" dirty="0">
                <a:solidFill>
                  <a:schemeClr val="tx1"/>
                </a:solidFill>
                <a:effectLst/>
                <a:latin typeface="Segoe UI Light"/>
                <a:cs typeface="Segoe UI Light"/>
              </a:rPr>
              <a:t>. These logs come from tenant-level services that exist outside an Azure subscription, such as Azure Active Directory (Azure AD).</a:t>
            </a:r>
            <a:endParaRPr lang="bs-Latn-BA" sz="850" kern="1200" dirty="0">
              <a:solidFill>
                <a:schemeClr val="tx1"/>
              </a:solidFill>
              <a:effectLst/>
              <a:latin typeface="Segoe UI Light"/>
              <a:cs typeface="Segoe UI Light"/>
            </a:endParaRPr>
          </a:p>
          <a:p>
            <a:pPr lvl="0"/>
            <a:r>
              <a:rPr lang="en-US" sz="850" b="1" kern="1200" dirty="0">
                <a:solidFill>
                  <a:schemeClr val="tx1"/>
                </a:solidFill>
                <a:effectLst/>
                <a:latin typeface="Segoe UI Light"/>
                <a:cs typeface="Segoe UI Light"/>
              </a:rPr>
              <a:t>Resource logs</a:t>
            </a:r>
            <a:r>
              <a:rPr lang="en-US" sz="850" kern="1200" dirty="0">
                <a:solidFill>
                  <a:schemeClr val="tx1"/>
                </a:solidFill>
                <a:effectLst/>
                <a:latin typeface="Segoe UI Light"/>
                <a:cs typeface="Segoe UI Light"/>
              </a:rPr>
              <a:t>. These logs come from Azure services that deploy resources within an Azure subscription, such as Network Security Groups (NSGs) or storage accounts</a:t>
            </a:r>
            <a:r>
              <a:rPr lang="en-US" sz="850" dirty="0">
                <a:latin typeface="Segoe UI Light"/>
                <a:cs typeface="Segoe UI Light"/>
              </a:rPr>
              <a:t>.</a:t>
            </a:r>
            <a:endParaRPr lang="bs-Latn-BA" sz="882" kern="1200" dirty="0">
              <a:solidFill>
                <a:schemeClr val="tx1"/>
              </a:solidFill>
              <a:effectLst/>
              <a:latin typeface="Segoe UI Light" pitchFamily="34" charset="0"/>
              <a:ea typeface="+mn-ea"/>
              <a:cs typeface="+mn-cs"/>
            </a:endParaRPr>
          </a:p>
          <a:p>
            <a:endParaRPr lang="en-US" sz="850" dirty="0">
              <a:latin typeface="Segoe UI Light"/>
              <a:cs typeface="Segoe UI Light"/>
            </a:endParaRPr>
          </a:p>
          <a:p>
            <a:r>
              <a:rPr lang="en-US" sz="882" kern="1200" dirty="0">
                <a:solidFill>
                  <a:schemeClr val="tx1"/>
                </a:solidFill>
                <a:effectLst/>
                <a:latin typeface="Segoe UI Light" pitchFamily="34" charset="0"/>
                <a:ea typeface="+mn-ea"/>
                <a:cs typeface="+mn-cs"/>
              </a:rPr>
              <a:t>The content of these logs varies by Azure service and resource type. For example, NSG rule counters and Azure Key Vault audits are two types of diagnostic logs.</a:t>
            </a:r>
            <a:endParaRPr lang="bs-Latn-BA" sz="882" kern="1200" dirty="0">
              <a:solidFill>
                <a:schemeClr val="tx1"/>
              </a:solidFill>
              <a:effectLst/>
              <a:latin typeface="Segoe UI Light" pitchFamily="34" charset="0"/>
              <a:ea typeface="+mn-ea"/>
              <a:cs typeface="+mn-cs"/>
            </a:endParaRPr>
          </a:p>
          <a:p>
            <a:endParaRPr lang="en-US" sz="850" dirty="0">
              <a:latin typeface="Segoe UI Light"/>
              <a:cs typeface="Segoe UI Light"/>
            </a:endParaRPr>
          </a:p>
          <a:p>
            <a:r>
              <a:rPr lang="en-US" sz="882" kern="1200" dirty="0">
                <a:solidFill>
                  <a:schemeClr val="tx1"/>
                </a:solidFill>
                <a:effectLst/>
                <a:latin typeface="Segoe UI Light" pitchFamily="34" charset="0"/>
                <a:ea typeface="+mn-ea"/>
                <a:cs typeface="+mn-cs"/>
              </a:rPr>
              <a:t>These logs differ from the </a:t>
            </a:r>
            <a:r>
              <a:rPr lang="en-US" sz="882" u="sng" kern="1200" dirty="0">
                <a:solidFill>
                  <a:schemeClr val="tx1"/>
                </a:solidFill>
                <a:effectLst/>
                <a:latin typeface="Segoe UI Light" pitchFamily="34" charset="0"/>
                <a:ea typeface="+mn-ea"/>
                <a:cs typeface="+mn-cs"/>
                <a:hlinkClick r:id="rId4"/>
              </a:rPr>
              <a:t>activity log</a:t>
            </a:r>
            <a:r>
              <a:rPr lang="en-US" sz="882" kern="1200" dirty="0">
                <a:solidFill>
                  <a:schemeClr val="tx1"/>
                </a:solidFill>
                <a:effectLst/>
                <a:latin typeface="Segoe UI Light" pitchFamily="34" charset="0"/>
                <a:ea typeface="+mn-ea"/>
                <a:cs typeface="+mn-cs"/>
              </a:rPr>
              <a:t>. The activity log provides insight into the operations, such as creating a VM or deleting a logic app, that Azure Resource Manager performed on resources in your subscription using. The activity log is a subscription-level log. Resource-level diagnostic logs provide insight into operations that were performed within that resource itself, such as getting a secret from a key vault.</a:t>
            </a:r>
            <a:endParaRPr lang="bs-Latn-BA" sz="882" kern="1200" dirty="0">
              <a:solidFill>
                <a:schemeClr val="tx1"/>
              </a:solidFill>
              <a:effectLst/>
              <a:latin typeface="Segoe UI Light" pitchFamily="34" charset="0"/>
              <a:ea typeface="+mn-ea"/>
              <a:cs typeface="+mn-cs"/>
            </a:endParaRPr>
          </a:p>
          <a:p>
            <a:endParaRPr lang="en-US" sz="850" dirty="0">
              <a:latin typeface="Segoe UI Light"/>
              <a:cs typeface="Segoe UI Light"/>
            </a:endParaRPr>
          </a:p>
          <a:p>
            <a:r>
              <a:rPr lang="en-US" sz="882" kern="1200" dirty="0">
                <a:solidFill>
                  <a:schemeClr val="tx1"/>
                </a:solidFill>
                <a:effectLst/>
                <a:latin typeface="Segoe UI Light" pitchFamily="34" charset="0"/>
                <a:ea typeface="+mn-ea"/>
                <a:cs typeface="+mn-cs"/>
              </a:rPr>
              <a:t>These logs also differ from guest operating system) (OS–level diagnostic logs. Guest OS diagnostic logs are those collected by an agent running inside a VM or other supported resource type. Resource-level diagnostic logs require no agent and capture resource-specific data from the Azure platform itself, whereas guest OS–level diagnostic logs capture data from the OS and applications running on a VM.</a:t>
            </a:r>
            <a:endParaRPr lang="bs-Latn-BA" sz="882" kern="1200" dirty="0">
              <a:solidFill>
                <a:schemeClr val="tx1"/>
              </a:solidFill>
              <a:effectLst/>
              <a:latin typeface="Segoe UI Light" pitchFamily="34" charset="0"/>
              <a:ea typeface="+mn-ea"/>
              <a:cs typeface="+mn-cs"/>
            </a:endParaRPr>
          </a:p>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10/18/2022 10:23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10</a:t>
            </a:fld>
            <a:endParaRPr lang="en-US" dirty="0"/>
          </a:p>
        </p:txBody>
      </p:sp>
    </p:spTree>
    <p:extLst>
      <p:ext uri="{BB962C8B-B14F-4D97-AF65-F5344CB8AC3E}">
        <p14:creationId xmlns:p14="http://schemas.microsoft.com/office/powerpoint/2010/main" val="14514418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the virtual classroom consider having the students join you in doing the demonstrations. Or you could have someone share their screen and be coached through the demonstration. Consider which demonstrations to provide given your student’s interests and the labs they will be assigned. </a:t>
            </a:r>
          </a:p>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10/18/2022 10:23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11</a:t>
            </a:fld>
            <a:endParaRPr lang="en-US" dirty="0"/>
          </a:p>
        </p:txBody>
      </p:sp>
    </p:spTree>
    <p:extLst>
      <p:ext uri="{BB962C8B-B14F-4D97-AF65-F5344CB8AC3E}">
        <p14:creationId xmlns:p14="http://schemas.microsoft.com/office/powerpoint/2010/main" val="167662077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quare photo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425541"/>
            <a:ext cx="4167887" cy="1107996"/>
          </a:xfrm>
        </p:spPr>
        <p:txBody>
          <a:bodyPr anchor="b" anchorCtr="0">
            <a:spAutoFit/>
          </a:bodyPr>
          <a:lstStyle>
            <a:lvl1pPr>
              <a:defRPr/>
            </a:lvl1pPr>
          </a:lstStyle>
          <a:p>
            <a:r>
              <a:rPr lang="en-US"/>
              <a:t>Event name or presentation title </a:t>
            </a:r>
          </a:p>
        </p:txBody>
      </p:sp>
      <p:sp>
        <p:nvSpPr>
          <p:cNvPr id="5" name="Text Placeholder 4"/>
          <p:cNvSpPr>
            <a:spLocks noGrp="1"/>
          </p:cNvSpPr>
          <p:nvPr>
            <p:ph type="body" sz="quarter" idx="12" hasCustomPrompt="1"/>
          </p:nvPr>
        </p:nvSpPr>
        <p:spPr>
          <a:xfrm>
            <a:off x="582042" y="3962400"/>
            <a:ext cx="4164583" cy="307777"/>
          </a:xfrm>
          <a:noFill/>
        </p:spPr>
        <p:txBody>
          <a:bodyPr wrap="square" lIns="0" tIns="0" rIns="0" bIns="0">
            <a:spAutoFit/>
          </a:bodyPr>
          <a:lstStyle>
            <a:lvl1pPr marL="0" indent="0">
              <a:spcBef>
                <a:spcPts val="0"/>
              </a:spcBef>
              <a:buNone/>
              <a:defRPr sz="20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a:t>
            </a:r>
          </a:p>
        </p:txBody>
      </p:sp>
      <p:pic>
        <p:nvPicPr>
          <p:cNvPr id="3" name="Picture 2">
            <a:extLst>
              <a:ext uri="{FF2B5EF4-FFF2-40B4-BE49-F238E27FC236}">
                <a16:creationId xmlns:a16="http://schemas.microsoft.com/office/drawing/2014/main" id="{094D8C62-D12A-4382-86C9-E9F3B07B5BC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857617" y="0"/>
            <a:ext cx="5973790" cy="6858000"/>
          </a:xfrm>
          <a:prstGeom prst="rect">
            <a:avLst/>
          </a:prstGeom>
        </p:spPr>
      </p:pic>
      <p:pic>
        <p:nvPicPr>
          <p:cNvPr id="4" name="Picture 3" descr="Microsoft Azure logo">
            <a:extLst>
              <a:ext uri="{FF2B5EF4-FFF2-40B4-BE49-F238E27FC236}">
                <a16:creationId xmlns:a16="http://schemas.microsoft.com/office/drawing/2014/main" id="{4A8007E4-872B-41E7-887E-74315B1A1D16}"/>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a:stretch/>
        </p:blipFill>
        <p:spPr>
          <a:xfrm>
            <a:off x="463276" y="448056"/>
            <a:ext cx="1362456" cy="192347"/>
          </a:xfrm>
          <a:prstGeom prst="rect">
            <a:avLst/>
          </a:prstGeom>
        </p:spPr>
      </p:pic>
    </p:spTree>
    <p:extLst>
      <p:ext uri="{BB962C8B-B14F-4D97-AF65-F5344CB8AC3E}">
        <p14:creationId xmlns:p14="http://schemas.microsoft.com/office/powerpoint/2010/main" val="1605435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userDrawn="1">
          <p15:clr>
            <a:srgbClr val="FBAE4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divi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D1FDE817-4581-481C-9C54-D23C2F82ACA3}"/>
              </a:ext>
            </a:extLst>
          </p:cNvPr>
          <p:cNvSpPr>
            <a:spLocks noGrp="1"/>
          </p:cNvSpPr>
          <p:nvPr>
            <p:ph type="title" hasCustomPrompt="1"/>
          </p:nvPr>
        </p:nvSpPr>
        <p:spPr>
          <a:xfrm>
            <a:off x="585217" y="3179701"/>
            <a:ext cx="8892608" cy="498598"/>
          </a:xfrm>
          <a:noFill/>
        </p:spPr>
        <p:txBody>
          <a:bodyPr wrap="square" lIns="0" tIns="0" rIns="0" bIns="0" anchor="ctr" anchorCtr="0">
            <a:spAutoFit/>
          </a:bodyPr>
          <a:lstStyle>
            <a:lvl1pPr algn="l" defTabSz="932563" rtl="0" eaLnBrk="1" latinLnBrk="0" hangingPunct="1">
              <a:lnSpc>
                <a:spcPct val="90000"/>
              </a:lnSpc>
              <a:spcBef>
                <a:spcPct val="0"/>
              </a:spcBef>
              <a:buNone/>
              <a:defRPr lang="en-US" sz="3529" b="0" kern="1200" cap="none" spc="-50" baseline="0" dirty="0">
                <a:ln w="3175">
                  <a:noFill/>
                </a:ln>
                <a:solidFill>
                  <a:schemeClr val="bg1"/>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3206136876"/>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3_Title">
    <p:bg>
      <p:bgPr>
        <a:blipFill dpi="0" rotWithShape="1">
          <a:blip r:embed="rId2">
            <a:duotone>
              <a:prstClr val="black"/>
              <a:schemeClr val="accent1">
                <a:tint val="45000"/>
                <a:satMod val="400000"/>
              </a:schemeClr>
            </a:duotone>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995" y="3227821"/>
            <a:ext cx="2457386" cy="402359"/>
          </a:xfrm>
          <a:prstGeom prst="rect">
            <a:avLst/>
          </a:prstGeom>
        </p:spPr>
        <p:txBody>
          <a:bodyPr wrap="square" lIns="0" tIns="0" rIns="0" bIns="0" anchor="ctr">
            <a:spAutoFit/>
          </a:bodyPr>
          <a:lstStyle>
            <a:lvl1pPr>
              <a:lnSpc>
                <a:spcPts val="3137"/>
              </a:lnSpc>
              <a:defRPr sz="2745" strike="noStrike">
                <a:solidFill>
                  <a:schemeClr val="bg1"/>
                </a:solidFill>
              </a:defRPr>
            </a:lvl1pPr>
          </a:lstStyle>
          <a:p>
            <a:r>
              <a:rPr lang="en-US"/>
              <a:t>Title</a:t>
            </a:r>
          </a:p>
        </p:txBody>
      </p:sp>
    </p:spTree>
    <p:extLst>
      <p:ext uri="{BB962C8B-B14F-4D97-AF65-F5344CB8AC3E}">
        <p14:creationId xmlns:p14="http://schemas.microsoft.com/office/powerpoint/2010/main" val="2489045901"/>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square photo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78738" y="1346386"/>
            <a:ext cx="4167887" cy="984885"/>
          </a:xfrm>
        </p:spPr>
        <p:txBody>
          <a:bodyPr anchor="b" anchorCtr="0">
            <a:spAutoFit/>
          </a:bodyPr>
          <a:lstStyle>
            <a:lvl1pPr>
              <a:defRPr sz="3200"/>
            </a:lvl1pPr>
          </a:lstStyle>
          <a:p>
            <a:r>
              <a:rPr lang="en-US" dirty="0"/>
              <a:t>Event name or presentation title </a:t>
            </a:r>
          </a:p>
        </p:txBody>
      </p:sp>
      <p:sp>
        <p:nvSpPr>
          <p:cNvPr id="5" name="Text Placeholder 4"/>
          <p:cNvSpPr>
            <a:spLocks noGrp="1"/>
          </p:cNvSpPr>
          <p:nvPr>
            <p:ph type="body" sz="quarter" idx="12" hasCustomPrompt="1"/>
          </p:nvPr>
        </p:nvSpPr>
        <p:spPr>
          <a:xfrm>
            <a:off x="578738" y="2792829"/>
            <a:ext cx="4164583" cy="369332"/>
          </a:xfrm>
          <a:noFill/>
        </p:spPr>
        <p:txBody>
          <a:bodyPr wrap="square" lIns="0" tIns="0" rIns="0" bIns="0">
            <a:spAutoFit/>
          </a:bodyPr>
          <a:lstStyle>
            <a:lvl1pPr marL="342900" indent="-342900">
              <a:spcBef>
                <a:spcPts val="0"/>
              </a:spcBef>
              <a:spcAft>
                <a:spcPts val="600"/>
              </a:spcAft>
              <a:buFont typeface="Arial" panose="020B0604020202020204" pitchFamily="34" charset="0"/>
              <a:buChar char="•"/>
              <a:defRPr sz="24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dirty="0"/>
              <a:t>Speaker name or subtitle</a:t>
            </a:r>
          </a:p>
        </p:txBody>
      </p:sp>
      <p:pic>
        <p:nvPicPr>
          <p:cNvPr id="4" name="Picture 3">
            <a:extLst>
              <a:ext uri="{FF2B5EF4-FFF2-40B4-BE49-F238E27FC236}">
                <a16:creationId xmlns:a16="http://schemas.microsoft.com/office/drawing/2014/main" id="{B7B62E1D-AE88-4FA6-908E-0087D6C20C2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362700" y="696267"/>
            <a:ext cx="4341342" cy="4842544"/>
          </a:xfrm>
          <a:prstGeom prst="rect">
            <a:avLst/>
          </a:prstGeom>
        </p:spPr>
      </p:pic>
    </p:spTree>
    <p:extLst>
      <p:ext uri="{BB962C8B-B14F-4D97-AF65-F5344CB8AC3E}">
        <p14:creationId xmlns:p14="http://schemas.microsoft.com/office/powerpoint/2010/main" val="3508897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p15:clr>
            <a:srgbClr val="FBAE4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p>
            <a:r>
              <a:rPr lang="en-US"/>
              <a:t>Click to edit Master title style</a:t>
            </a:r>
          </a:p>
        </p:txBody>
      </p:sp>
      <p:sp>
        <p:nvSpPr>
          <p:cNvPr id="3" name="Text Placeholder 2"/>
          <p:cNvSpPr>
            <a:spLocks noGrp="1"/>
          </p:cNvSpPr>
          <p:nvPr>
            <p:ph type="body" sz="quarter" idx="10"/>
          </p:nvPr>
        </p:nvSpPr>
        <p:spPr>
          <a:xfrm>
            <a:off x="584200" y="1435497"/>
            <a:ext cx="11018520" cy="1612749"/>
          </a:xfrm>
        </p:spPr>
        <p:txBody>
          <a:bodyPr/>
          <a:lstStyle>
            <a:lvl1pPr marL="228600" indent="-228600">
              <a:buFont typeface="Arial" panose="020B0604020202020204" pitchFamily="34" charset="0"/>
              <a:buChar char="•"/>
              <a:defRPr>
                <a:latin typeface="Segoe UI" panose="020B0502040204020203" pitchFamily="34" charset="0"/>
                <a:cs typeface="Segoe UI" panose="020B0502040204020203" pitchFamily="34" charset="0"/>
              </a:defRPr>
            </a:lvl1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703268474"/>
      </p:ext>
    </p:extLst>
  </p:cSld>
  <p:clrMapOvr>
    <a:masterClrMapping/>
  </p:clrMapOvr>
  <p:transition>
    <p:fade/>
  </p:transition>
  <p:extLst>
    <p:ext uri="{DCECCB84-F9BA-43D5-87BE-67443E8EF086}">
      <p15:sldGuideLst xmlns:p15="http://schemas.microsoft.com/office/powerpoint/2012/main">
        <p15:guide id="2" orient="horz" pos="1272" userDrawn="1">
          <p15:clr>
            <a:srgbClr val="5ACBF0"/>
          </p15:clr>
        </p15:guide>
        <p15:guide id="3" orient="horz" pos="288" userDrawn="1">
          <p15:clr>
            <a:srgbClr val="5ACBF0"/>
          </p15:clr>
        </p15:guide>
        <p15:guide id="5" orient="horz" pos="904" userDrawn="1">
          <p15:clr>
            <a:srgbClr val="5ACBF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a:xfrm>
            <a:off x="588263" y="457200"/>
            <a:ext cx="11018520" cy="430887"/>
          </a:xfrm>
        </p:spPr>
        <p:txBody>
          <a:bodyPr/>
          <a:lstStyle>
            <a:lvl1pPr>
              <a:defRPr sz="2800"/>
            </a:lvl1pPr>
          </a:lstStyle>
          <a:p>
            <a:r>
              <a:rPr lang="en-US" dirty="0"/>
              <a:t>Click to edit Master title style</a:t>
            </a:r>
          </a:p>
        </p:txBody>
      </p:sp>
    </p:spTree>
    <p:extLst>
      <p:ext uri="{BB962C8B-B14F-4D97-AF65-F5344CB8AC3E}">
        <p14:creationId xmlns:p14="http://schemas.microsoft.com/office/powerpoint/2010/main" val="1549502614"/>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435503"/>
            <a:ext cx="11018520" cy="1612749"/>
          </a:xfrm>
          <a:prstGeom prst="rect">
            <a:avLst/>
          </a:prstGeom>
        </p:spPr>
        <p:txBody>
          <a:bodyPr vert="horz" wrap="square" lIns="0" tIns="0" rIns="0" bIns="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588427678"/>
      </p:ext>
    </p:extLst>
  </p:cSld>
  <p:clrMap bg1="lt1" tx1="dk1" bg2="lt2" tx2="dk2" accent1="accent1" accent2="accent2" accent3="accent3" accent4="accent4" accent5="accent5" accent6="accent6" hlink="hlink" folHlink="folHlink"/>
  <p:sldLayoutIdLst>
    <p:sldLayoutId id="2147484609" r:id="rId1"/>
    <p:sldLayoutId id="2147484747" r:id="rId2"/>
    <p:sldLayoutId id="2147484748" r:id="rId3"/>
    <p:sldLayoutId id="2147484746" r:id="rId4"/>
    <p:sldLayoutId id="2147484241" r:id="rId5"/>
    <p:sldLayoutId id="2147484742" r:id="rId6"/>
  </p:sldLayoutIdLst>
  <p:transition>
    <p:fade/>
  </p:transition>
  <p:hf sldNum="0" hdr="0" ftr="0" dt="0"/>
  <p:txStyles>
    <p:titleStyle>
      <a:lvl1pPr algn="l" defTabSz="932742" rtl="0" eaLnBrk="1" latinLnBrk="0" hangingPunct="1">
        <a:lnSpc>
          <a:spcPct val="100000"/>
        </a:lnSpc>
        <a:spcBef>
          <a:spcPct val="0"/>
        </a:spcBef>
        <a:buNone/>
        <a:defRPr lang="en-US" sz="3600" b="0" kern="1200" cap="none" spc="-5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Segoe UI Semilight" panose="020B0402040204020203" pitchFamily="34" charset="0"/>
          <a:ea typeface="+mn-ea"/>
          <a:cs typeface="Segoe UI Semilight" panose="020B04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userDrawn="1">
          <p15:clr>
            <a:srgbClr val="C35EA4"/>
          </p15:clr>
        </p15:guide>
        <p15:guide id="17" pos="7313" userDrawn="1">
          <p15:clr>
            <a:srgbClr val="C35EA4"/>
          </p15:clr>
        </p15:guide>
        <p15:guide id="25" orient="horz" pos="369" userDrawn="1">
          <p15:clr>
            <a:srgbClr val="C35EA4"/>
          </p15:clr>
        </p15:guide>
        <p15:guide id="26" orient="horz" pos="3949" userDrawn="1">
          <p15:clr>
            <a:srgbClr val="C35EA4"/>
          </p15:clr>
        </p15:guide>
        <p15:guide id="27" orient="horz" pos="184" userDrawn="1">
          <p15:clr>
            <a:srgbClr val="A4A3A4"/>
          </p15:clr>
        </p15:guide>
        <p15:guide id="28" pos="185" userDrawn="1">
          <p15:clr>
            <a:srgbClr val="A4A3A4"/>
          </p15:clr>
        </p15:guide>
        <p15:guide id="29" orient="horz" pos="4135" userDrawn="1">
          <p15:clr>
            <a:srgbClr val="A4A3A4"/>
          </p15:clr>
        </p15:guide>
        <p15:guide id="30" pos="7495" userDrawn="1">
          <p15:clr>
            <a:srgbClr val="A4A3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openxmlformats.org/officeDocument/2006/relationships/image" Target="../media/image14.png"/><Relationship Id="rId11" Type="http://schemas.openxmlformats.org/officeDocument/2006/relationships/image" Target="../media/image27.png"/><Relationship Id="rId5" Type="http://schemas.openxmlformats.org/officeDocument/2006/relationships/image" Target="../media/image13.png"/><Relationship Id="rId10" Type="http://schemas.openxmlformats.org/officeDocument/2006/relationships/image" Target="../media/image26.png"/><Relationship Id="rId4" Type="http://schemas.openxmlformats.org/officeDocument/2006/relationships/image" Target="../media/image12.emf"/><Relationship Id="rId9" Type="http://schemas.openxmlformats.org/officeDocument/2006/relationships/image" Target="../media/image17.png"/></Relationships>
</file>

<file path=ppt/slides/_rels/slide1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4.xml"/><Relationship Id="rId1" Type="http://schemas.openxmlformats.org/officeDocument/2006/relationships/slideLayout" Target="../slideLayouts/slideLayout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3.xml"/><Relationship Id="rId6" Type="http://schemas.openxmlformats.org/officeDocument/2006/relationships/image" Target="../media/image10.emf"/><Relationship Id="rId5" Type="http://schemas.openxmlformats.org/officeDocument/2006/relationships/image" Target="../media/image9.emf"/><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33.png"/><Relationship Id="rId7" Type="http://schemas.openxmlformats.org/officeDocument/2006/relationships/image" Target="../media/image37.png"/><Relationship Id="rId2" Type="http://schemas.openxmlformats.org/officeDocument/2006/relationships/notesSlide" Target="../notesSlides/notesSlide19.xml"/><Relationship Id="rId1" Type="http://schemas.openxmlformats.org/officeDocument/2006/relationships/slideLayout" Target="../slideLayouts/slideLayout6.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2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0.xml"/><Relationship Id="rId1" Type="http://schemas.openxmlformats.org/officeDocument/2006/relationships/slideLayout" Target="../slideLayouts/slideLayout6.xml"/><Relationship Id="rId4" Type="http://schemas.openxmlformats.org/officeDocument/2006/relationships/image" Target="../media/image39.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26.png"/><Relationship Id="rId7" Type="http://schemas.openxmlformats.org/officeDocument/2006/relationships/image" Target="../media/image16.png"/><Relationship Id="rId2" Type="http://schemas.openxmlformats.org/officeDocument/2006/relationships/notesSlide" Target="../notesSlides/notesSlide24.xml"/><Relationship Id="rId1" Type="http://schemas.openxmlformats.org/officeDocument/2006/relationships/slideLayout" Target="../slideLayouts/slideLayout3.xml"/><Relationship Id="rId6" Type="http://schemas.openxmlformats.org/officeDocument/2006/relationships/image" Target="../media/image13.png"/><Relationship Id="rId5" Type="http://schemas.openxmlformats.org/officeDocument/2006/relationships/image" Target="../media/image12.emf"/><Relationship Id="rId10" Type="http://schemas.openxmlformats.org/officeDocument/2006/relationships/image" Target="../media/image40.png"/><Relationship Id="rId4" Type="http://schemas.openxmlformats.org/officeDocument/2006/relationships/image" Target="../media/image11.png"/><Relationship Id="rId9" Type="http://schemas.openxmlformats.org/officeDocument/2006/relationships/image" Target="../media/image27.png"/></Relationships>
</file>

<file path=ppt/slides/_rels/slide27.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image" Target="../media/image41.emf"/><Relationship Id="rId7" Type="http://schemas.openxmlformats.org/officeDocument/2006/relationships/image" Target="../media/image45.png"/><Relationship Id="rId2" Type="http://schemas.openxmlformats.org/officeDocument/2006/relationships/notesSlide" Target="../notesSlides/notesSlide25.xml"/><Relationship Id="rId1" Type="http://schemas.openxmlformats.org/officeDocument/2006/relationships/slideLayout" Target="../slideLayouts/slideLayout6.xml"/><Relationship Id="rId6" Type="http://schemas.openxmlformats.org/officeDocument/2006/relationships/image" Target="../media/image44.png"/><Relationship Id="rId5" Type="http://schemas.openxmlformats.org/officeDocument/2006/relationships/image" Target="../media/image43.emf"/><Relationship Id="rId10" Type="http://schemas.openxmlformats.org/officeDocument/2006/relationships/image" Target="../media/image48.png"/><Relationship Id="rId4" Type="http://schemas.openxmlformats.org/officeDocument/2006/relationships/image" Target="../media/image42.emf"/><Relationship Id="rId9" Type="http://schemas.openxmlformats.org/officeDocument/2006/relationships/image" Target="../media/image47.png"/></Relationships>
</file>

<file path=ppt/slides/_rels/slide28.xml.rels><?xml version="1.0" encoding="UTF-8" standalone="yes"?>
<Relationships xmlns="http://schemas.openxmlformats.org/package/2006/relationships"><Relationship Id="rId3" Type="http://schemas.openxmlformats.org/officeDocument/2006/relationships/image" Target="../media/image49.png"/><Relationship Id="rId7" Type="http://schemas.openxmlformats.org/officeDocument/2006/relationships/image" Target="../media/image53.png"/><Relationship Id="rId2" Type="http://schemas.openxmlformats.org/officeDocument/2006/relationships/notesSlide" Target="../notesSlides/notesSlide26.xml"/><Relationship Id="rId1" Type="http://schemas.openxmlformats.org/officeDocument/2006/relationships/slideLayout" Target="../slideLayouts/slideLayout6.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png"/></Relationships>
</file>

<file path=ppt/slides/_rels/slide29.xml.rels><?xml version="1.0" encoding="UTF-8" standalone="yes"?>
<Relationships xmlns="http://schemas.openxmlformats.org/package/2006/relationships"><Relationship Id="rId8" Type="http://schemas.openxmlformats.org/officeDocument/2006/relationships/image" Target="../media/image59.png"/><Relationship Id="rId3" Type="http://schemas.openxmlformats.org/officeDocument/2006/relationships/image" Target="../media/image54.png"/><Relationship Id="rId7" Type="http://schemas.openxmlformats.org/officeDocument/2006/relationships/image" Target="../media/image58.png"/><Relationship Id="rId2" Type="http://schemas.openxmlformats.org/officeDocument/2006/relationships/notesSlide" Target="../notesSlides/notesSlide27.xml"/><Relationship Id="rId1" Type="http://schemas.openxmlformats.org/officeDocument/2006/relationships/slideLayout" Target="../slideLayouts/slideLayout6.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png"/></Relationships>
</file>

<file path=ppt/slides/_rels/slide3.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28.xml"/><Relationship Id="rId1" Type="http://schemas.openxmlformats.org/officeDocument/2006/relationships/slideLayout" Target="../slideLayouts/slideLayout6.xml"/><Relationship Id="rId6" Type="http://schemas.openxmlformats.org/officeDocument/2006/relationships/image" Target="../media/image63.png"/><Relationship Id="rId5" Type="http://schemas.openxmlformats.org/officeDocument/2006/relationships/image" Target="../media/image62.png"/><Relationship Id="rId4" Type="http://schemas.openxmlformats.org/officeDocument/2006/relationships/image" Target="../media/image61.png"/></Relationships>
</file>

<file path=ppt/slides/_rels/slide31.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29.xml"/><Relationship Id="rId1" Type="http://schemas.openxmlformats.org/officeDocument/2006/relationships/slideLayout" Target="../slideLayouts/slideLayout6.xml"/><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image" Target="../media/image61.png"/></Relationships>
</file>

<file path=ppt/slides/_rels/slide32.xml.rels><?xml version="1.0" encoding="UTF-8" standalone="yes"?>
<Relationships xmlns="http://schemas.openxmlformats.org/package/2006/relationships"><Relationship Id="rId3" Type="http://schemas.openxmlformats.org/officeDocument/2006/relationships/image" Target="../media/image67.png"/><Relationship Id="rId7" Type="http://schemas.openxmlformats.org/officeDocument/2006/relationships/image" Target="../media/image71.png"/><Relationship Id="rId2" Type="http://schemas.openxmlformats.org/officeDocument/2006/relationships/notesSlide" Target="../notesSlides/notesSlide30.xml"/><Relationship Id="rId1" Type="http://schemas.openxmlformats.org/officeDocument/2006/relationships/slideLayout" Target="../slideLayouts/slideLayout6.xml"/><Relationship Id="rId6" Type="http://schemas.openxmlformats.org/officeDocument/2006/relationships/image" Target="../media/image70.png"/><Relationship Id="rId5" Type="http://schemas.openxmlformats.org/officeDocument/2006/relationships/image" Target="../media/image69.png"/><Relationship Id="rId4" Type="http://schemas.openxmlformats.org/officeDocument/2006/relationships/image" Target="../media/image68.png"/></Relationships>
</file>

<file path=ppt/slides/_rels/slide33.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31.xml"/><Relationship Id="rId1" Type="http://schemas.openxmlformats.org/officeDocument/2006/relationships/slideLayout" Target="../slideLayouts/slideLayout6.xml"/><Relationship Id="rId5" Type="http://schemas.openxmlformats.org/officeDocument/2006/relationships/image" Target="../media/image74.png"/><Relationship Id="rId4" Type="http://schemas.openxmlformats.org/officeDocument/2006/relationships/image" Target="../media/image73.png"/></Relationships>
</file>

<file path=ppt/slides/_rels/slide34.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32.xml"/><Relationship Id="rId1" Type="http://schemas.openxmlformats.org/officeDocument/2006/relationships/slideLayout" Target="../slideLayouts/slideLayout6.xml"/><Relationship Id="rId4" Type="http://schemas.openxmlformats.org/officeDocument/2006/relationships/image" Target="../media/image76.png"/></Relationships>
</file>

<file path=ppt/slides/_rels/slide35.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33.xml"/><Relationship Id="rId1" Type="http://schemas.openxmlformats.org/officeDocument/2006/relationships/slideLayout" Target="../slideLayouts/slideLayout6.xml"/><Relationship Id="rId6" Type="http://schemas.openxmlformats.org/officeDocument/2006/relationships/image" Target="../media/image80.png"/><Relationship Id="rId5" Type="http://schemas.openxmlformats.org/officeDocument/2006/relationships/image" Target="../media/image79.png"/><Relationship Id="rId4" Type="http://schemas.openxmlformats.org/officeDocument/2006/relationships/image" Target="../media/image78.png"/></Relationships>
</file>

<file path=ppt/slides/_rels/slide36.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36.xml"/><Relationship Id="rId1" Type="http://schemas.openxmlformats.org/officeDocument/2006/relationships/slideLayout" Target="../slideLayouts/slideLayout6.xml"/><Relationship Id="rId4" Type="http://schemas.openxmlformats.org/officeDocument/2006/relationships/image" Target="../media/image83.png"/></Relationships>
</file>

<file path=ppt/slides/_rels/slide4.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emf"/><Relationship Id="rId9" Type="http://schemas.openxmlformats.org/officeDocument/2006/relationships/image" Target="../media/image17.png"/></Relationships>
</file>

<file path=ppt/slides/_rels/slide40.xml.rels><?xml version="1.0" encoding="UTF-8" standalone="yes"?>
<Relationships xmlns="http://schemas.openxmlformats.org/package/2006/relationships"><Relationship Id="rId8" Type="http://schemas.openxmlformats.org/officeDocument/2006/relationships/image" Target="../media/image90.png"/><Relationship Id="rId3" Type="http://schemas.openxmlformats.org/officeDocument/2006/relationships/image" Target="../media/image85.svg"/><Relationship Id="rId7" Type="http://schemas.openxmlformats.org/officeDocument/2006/relationships/image" Target="../media/image89.svg"/><Relationship Id="rId2" Type="http://schemas.openxmlformats.org/officeDocument/2006/relationships/image" Target="../media/image84.png"/><Relationship Id="rId1" Type="http://schemas.openxmlformats.org/officeDocument/2006/relationships/slideLayout" Target="../slideLayouts/slideLayout6.xml"/><Relationship Id="rId6" Type="http://schemas.openxmlformats.org/officeDocument/2006/relationships/image" Target="../media/image88.png"/><Relationship Id="rId5" Type="http://schemas.openxmlformats.org/officeDocument/2006/relationships/image" Target="../media/image87.svg"/><Relationship Id="rId4" Type="http://schemas.openxmlformats.org/officeDocument/2006/relationships/image" Target="../media/image86.png"/><Relationship Id="rId9" Type="http://schemas.openxmlformats.org/officeDocument/2006/relationships/image" Target="../media/image91.svg"/></Relationships>
</file>

<file path=ppt/slides/_rels/slide41.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37.xml"/><Relationship Id="rId1" Type="http://schemas.openxmlformats.org/officeDocument/2006/relationships/slideLayout" Target="../slideLayouts/slideLayout6.xml"/><Relationship Id="rId5" Type="http://schemas.openxmlformats.org/officeDocument/2006/relationships/image" Target="../media/image94.png"/><Relationship Id="rId4" Type="http://schemas.openxmlformats.org/officeDocument/2006/relationships/image" Target="../media/image93.png"/></Relationships>
</file>

<file path=ppt/slides/_rels/slide42.xml.rels><?xml version="1.0" encoding="UTF-8" standalone="yes"?>
<Relationships xmlns="http://schemas.openxmlformats.org/package/2006/relationships"><Relationship Id="rId8" Type="http://schemas.openxmlformats.org/officeDocument/2006/relationships/image" Target="../media/image90.png"/><Relationship Id="rId3" Type="http://schemas.openxmlformats.org/officeDocument/2006/relationships/image" Target="../media/image85.svg"/><Relationship Id="rId7" Type="http://schemas.openxmlformats.org/officeDocument/2006/relationships/image" Target="../media/image89.svg"/><Relationship Id="rId2" Type="http://schemas.openxmlformats.org/officeDocument/2006/relationships/image" Target="../media/image84.png"/><Relationship Id="rId1" Type="http://schemas.openxmlformats.org/officeDocument/2006/relationships/slideLayout" Target="../slideLayouts/slideLayout6.xml"/><Relationship Id="rId6" Type="http://schemas.openxmlformats.org/officeDocument/2006/relationships/image" Target="../media/image88.png"/><Relationship Id="rId11" Type="http://schemas.openxmlformats.org/officeDocument/2006/relationships/image" Target="../media/image96.svg"/><Relationship Id="rId5" Type="http://schemas.openxmlformats.org/officeDocument/2006/relationships/image" Target="../media/image87.svg"/><Relationship Id="rId10" Type="http://schemas.openxmlformats.org/officeDocument/2006/relationships/image" Target="../media/image95.png"/><Relationship Id="rId4" Type="http://schemas.openxmlformats.org/officeDocument/2006/relationships/image" Target="../media/image86.png"/><Relationship Id="rId9" Type="http://schemas.openxmlformats.org/officeDocument/2006/relationships/image" Target="../media/image91.svg"/></Relationships>
</file>

<file path=ppt/slides/_rels/slide43.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38.xml"/><Relationship Id="rId1" Type="http://schemas.openxmlformats.org/officeDocument/2006/relationships/slideLayout" Target="../slideLayouts/slideLayout6.xml"/><Relationship Id="rId4" Type="http://schemas.openxmlformats.org/officeDocument/2006/relationships/image" Target="../media/image98.png"/></Relationships>
</file>

<file path=ppt/slides/_rels/slide44.xml.rels><?xml version="1.0" encoding="UTF-8" standalone="yes"?>
<Relationships xmlns="http://schemas.openxmlformats.org/package/2006/relationships"><Relationship Id="rId8" Type="http://schemas.openxmlformats.org/officeDocument/2006/relationships/image" Target="../media/image90.png"/><Relationship Id="rId13" Type="http://schemas.openxmlformats.org/officeDocument/2006/relationships/image" Target="../media/image100.svg"/><Relationship Id="rId3" Type="http://schemas.openxmlformats.org/officeDocument/2006/relationships/image" Target="../media/image85.svg"/><Relationship Id="rId7" Type="http://schemas.openxmlformats.org/officeDocument/2006/relationships/image" Target="../media/image89.svg"/><Relationship Id="rId12" Type="http://schemas.openxmlformats.org/officeDocument/2006/relationships/image" Target="../media/image99.png"/><Relationship Id="rId2" Type="http://schemas.openxmlformats.org/officeDocument/2006/relationships/image" Target="../media/image84.png"/><Relationship Id="rId1" Type="http://schemas.openxmlformats.org/officeDocument/2006/relationships/slideLayout" Target="../slideLayouts/slideLayout6.xml"/><Relationship Id="rId6" Type="http://schemas.openxmlformats.org/officeDocument/2006/relationships/image" Target="../media/image88.png"/><Relationship Id="rId11" Type="http://schemas.openxmlformats.org/officeDocument/2006/relationships/image" Target="../media/image96.svg"/><Relationship Id="rId5" Type="http://schemas.openxmlformats.org/officeDocument/2006/relationships/image" Target="../media/image87.svg"/><Relationship Id="rId15" Type="http://schemas.openxmlformats.org/officeDocument/2006/relationships/image" Target="../media/image102.svg"/><Relationship Id="rId10" Type="http://schemas.openxmlformats.org/officeDocument/2006/relationships/image" Target="../media/image95.png"/><Relationship Id="rId4" Type="http://schemas.openxmlformats.org/officeDocument/2006/relationships/image" Target="../media/image86.png"/><Relationship Id="rId9" Type="http://schemas.openxmlformats.org/officeDocument/2006/relationships/image" Target="../media/image91.svg"/><Relationship Id="rId14" Type="http://schemas.openxmlformats.org/officeDocument/2006/relationships/image" Target="../media/image101.png"/></Relationships>
</file>

<file path=ppt/slides/_rels/slide4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39.xml"/><Relationship Id="rId1" Type="http://schemas.openxmlformats.org/officeDocument/2006/relationships/slideLayout" Target="../slideLayouts/slideLayout6.xml"/><Relationship Id="rId4" Type="http://schemas.openxmlformats.org/officeDocument/2006/relationships/image" Target="../media/image103.wmf"/></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xml"/><Relationship Id="rId1" Type="http://schemas.openxmlformats.org/officeDocument/2006/relationships/slideLayout" Target="../slideLayouts/slideLayout6.xml"/><Relationship Id="rId4" Type="http://schemas.openxmlformats.org/officeDocument/2006/relationships/image" Target="../media/image20.png"/></Relationships>
</file>

<file path=ppt/slides/_rels/slide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78738" y="1746409"/>
            <a:ext cx="4167887" cy="2215991"/>
          </a:xfrm>
        </p:spPr>
        <p:txBody>
          <a:bodyPr/>
          <a:lstStyle/>
          <a:p>
            <a:r>
              <a:rPr lang="en-US" dirty="0">
                <a:cs typeface="Segoe UI"/>
              </a:rPr>
              <a:t>AZ-500T00A: </a:t>
            </a:r>
            <a:br>
              <a:rPr lang="en-US" dirty="0">
                <a:cs typeface="Segoe UI"/>
              </a:rPr>
            </a:br>
            <a:r>
              <a:rPr lang="fr-FR" dirty="0"/>
              <a:t>Microsoft Azure Security Technologies</a:t>
            </a:r>
            <a:endParaRPr lang="en-US" dirty="0">
              <a:cs typeface="Segoe UI"/>
            </a:endParaRPr>
          </a:p>
        </p:txBody>
      </p:sp>
      <p:sp>
        <p:nvSpPr>
          <p:cNvPr id="5" name="Text Placeholder 4"/>
          <p:cNvSpPr>
            <a:spLocks noGrp="1"/>
          </p:cNvSpPr>
          <p:nvPr>
            <p:ph type="body" sz="quarter" idx="12"/>
          </p:nvPr>
        </p:nvSpPr>
        <p:spPr>
          <a:xfrm>
            <a:off x="578738" y="4285673"/>
            <a:ext cx="4164583" cy="307777"/>
          </a:xfrm>
        </p:spPr>
        <p:txBody>
          <a:bodyPr/>
          <a:lstStyle/>
          <a:p>
            <a:r>
              <a:rPr lang="en-US" dirty="0"/>
              <a:t>Subtitle or speaker name</a:t>
            </a:r>
          </a:p>
        </p:txBody>
      </p:sp>
    </p:spTree>
    <p:extLst>
      <p:ext uri="{BB962C8B-B14F-4D97-AF65-F5344CB8AC3E}">
        <p14:creationId xmlns:p14="http://schemas.microsoft.com/office/powerpoint/2010/main" val="36358529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Diagnostic Settings</a:t>
            </a:r>
          </a:p>
        </p:txBody>
      </p:sp>
      <p:sp>
        <p:nvSpPr>
          <p:cNvPr id="2" name="Rectangle 1">
            <a:extLst>
              <a:ext uri="{FF2B5EF4-FFF2-40B4-BE49-F238E27FC236}">
                <a16:creationId xmlns:a16="http://schemas.microsoft.com/office/drawing/2014/main" id="{F8F67348-6CCE-4D57-ACD0-5F5B19C3791C}"/>
              </a:ext>
            </a:extLst>
          </p:cNvPr>
          <p:cNvSpPr/>
          <p:nvPr/>
        </p:nvSpPr>
        <p:spPr bwMode="auto">
          <a:xfrm>
            <a:off x="588263" y="1360215"/>
            <a:ext cx="4851484" cy="961890"/>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effectLst/>
                <a:uLnTx/>
                <a:uFillTx/>
                <a:latin typeface="Segoe UI" panose="020B0502040204020203" pitchFamily="34" charset="0"/>
                <a:ea typeface="+mn-ea"/>
                <a:cs typeface="Segoe UI" panose="020B0502040204020203" pitchFamily="34" charset="0"/>
              </a:rPr>
              <a:t>Tenant Logs – logs from outside of the Azure Subscriptions</a:t>
            </a:r>
          </a:p>
        </p:txBody>
      </p:sp>
      <p:sp>
        <p:nvSpPr>
          <p:cNvPr id="4" name="Rectangle 3">
            <a:extLst>
              <a:ext uri="{FF2B5EF4-FFF2-40B4-BE49-F238E27FC236}">
                <a16:creationId xmlns:a16="http://schemas.microsoft.com/office/drawing/2014/main" id="{C19A11C0-F2A1-4BC2-AA13-130BD277D4A2}"/>
              </a:ext>
            </a:extLst>
          </p:cNvPr>
          <p:cNvSpPr/>
          <p:nvPr/>
        </p:nvSpPr>
        <p:spPr bwMode="auto">
          <a:xfrm>
            <a:off x="588263" y="2417603"/>
            <a:ext cx="4851484" cy="961890"/>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effectLst/>
                <a:uLnTx/>
                <a:uFillTx/>
                <a:latin typeface="Segoe UI" panose="020B0502040204020203" pitchFamily="34" charset="0"/>
                <a:ea typeface="+mn-ea"/>
                <a:cs typeface="Segoe UI" panose="020B0502040204020203" pitchFamily="34" charset="0"/>
              </a:rPr>
              <a:t>Resource Logs – Logs from services inside of the subscription</a:t>
            </a:r>
          </a:p>
        </p:txBody>
      </p:sp>
      <p:sp>
        <p:nvSpPr>
          <p:cNvPr id="10" name="Rectangle 9">
            <a:extLst>
              <a:ext uri="{FF2B5EF4-FFF2-40B4-BE49-F238E27FC236}">
                <a16:creationId xmlns:a16="http://schemas.microsoft.com/office/drawing/2014/main" id="{2E10D4CB-A3D8-412C-9F4E-E927E323DF1C}"/>
              </a:ext>
            </a:extLst>
          </p:cNvPr>
          <p:cNvSpPr/>
          <p:nvPr/>
        </p:nvSpPr>
        <p:spPr bwMode="auto">
          <a:xfrm>
            <a:off x="588263" y="3474991"/>
            <a:ext cx="4851484" cy="961890"/>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lang="en-US" sz="2000" kern="0" dirty="0">
                <a:latin typeface="Segoe UI" panose="020B0502040204020203" pitchFamily="34" charset="0"/>
                <a:ea typeface="+mn-ea"/>
                <a:cs typeface="Segoe UI" panose="020B0502040204020203" pitchFamily="34" charset="0"/>
              </a:rPr>
              <a:t>Configure Diagnostic Settings to send logged metrics to </a:t>
            </a:r>
            <a:r>
              <a:rPr lang="en-US" sz="2000" kern="0">
                <a:latin typeface="Segoe UI" panose="020B0502040204020203" pitchFamily="34" charset="0"/>
                <a:ea typeface="+mn-ea"/>
                <a:cs typeface="Segoe UI" panose="020B0502040204020203" pitchFamily="34" charset="0"/>
              </a:rPr>
              <a:t>different destinations</a:t>
            </a:r>
            <a:endParaRPr kumimoji="0" lang="en-US" sz="2000" b="0" i="0" u="none" strike="noStrike" kern="0" cap="none" spc="0" normalizeH="0" baseline="0" noProof="0" dirty="0">
              <a:ln>
                <a:noFill/>
              </a:ln>
              <a:effectLst/>
              <a:uLnTx/>
              <a:uFillTx/>
              <a:latin typeface="Segoe UI" panose="020B0502040204020203" pitchFamily="34" charset="0"/>
              <a:ea typeface="+mn-ea"/>
              <a:cs typeface="Segoe UI" panose="020B0502040204020203" pitchFamily="34" charset="0"/>
            </a:endParaRPr>
          </a:p>
        </p:txBody>
      </p:sp>
      <p:sp>
        <p:nvSpPr>
          <p:cNvPr id="12" name="Rectangle 11">
            <a:extLst>
              <a:ext uri="{FF2B5EF4-FFF2-40B4-BE49-F238E27FC236}">
                <a16:creationId xmlns:a16="http://schemas.microsoft.com/office/drawing/2014/main" id="{AD85422D-4544-4EEF-8CB1-437033FE1BC2}"/>
              </a:ext>
            </a:extLst>
          </p:cNvPr>
          <p:cNvSpPr/>
          <p:nvPr/>
        </p:nvSpPr>
        <p:spPr bwMode="auto">
          <a:xfrm>
            <a:off x="588263" y="4532379"/>
            <a:ext cx="4851484" cy="961890"/>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effectLst/>
                <a:uLnTx/>
                <a:uFillTx/>
                <a:latin typeface="Segoe UI" panose="020B0502040204020203" pitchFamily="34" charset="0"/>
                <a:ea typeface="+mn-ea"/>
                <a:cs typeface="Segoe UI" panose="020B0502040204020203" pitchFamily="34" charset="0"/>
              </a:rPr>
              <a:t>Retention times are available for archiving to a storage account</a:t>
            </a:r>
          </a:p>
        </p:txBody>
      </p:sp>
      <p:pic>
        <p:nvPicPr>
          <p:cNvPr id="5" name="Picture 4" descr="Screenshot of Diagnostic settings page. ">
            <a:extLst>
              <a:ext uri="{FF2B5EF4-FFF2-40B4-BE49-F238E27FC236}">
                <a16:creationId xmlns:a16="http://schemas.microsoft.com/office/drawing/2014/main" id="{F9CAB05F-8C5D-4C68-AEEE-92B812B4C069}"/>
              </a:ext>
            </a:extLst>
          </p:cNvPr>
          <p:cNvPicPr>
            <a:picLocks noChangeAspect="1"/>
          </p:cNvPicPr>
          <p:nvPr/>
        </p:nvPicPr>
        <p:blipFill>
          <a:blip r:embed="rId3"/>
          <a:stretch>
            <a:fillRect/>
          </a:stretch>
        </p:blipFill>
        <p:spPr>
          <a:xfrm>
            <a:off x="6615404" y="1528102"/>
            <a:ext cx="4508058" cy="3801795"/>
          </a:xfrm>
          <a:prstGeom prst="rect">
            <a:avLst/>
          </a:prstGeom>
          <a:ln>
            <a:solidFill>
              <a:schemeClr val="tx1"/>
            </a:solidFill>
          </a:ln>
        </p:spPr>
      </p:pic>
      <p:sp>
        <p:nvSpPr>
          <p:cNvPr id="3" name="Rectangle 2">
            <a:extLst>
              <a:ext uri="{FF2B5EF4-FFF2-40B4-BE49-F238E27FC236}">
                <a16:creationId xmlns:a16="http://schemas.microsoft.com/office/drawing/2014/main" id="{9EED2E1C-6615-4CD6-B144-480E7CAB927F}"/>
              </a:ext>
              <a:ext uri="{C183D7F6-B498-43B3-948B-1728B52AA6E4}">
                <adec:decorative xmlns:adec="http://schemas.microsoft.com/office/drawing/2017/decorative" val="1"/>
              </a:ext>
            </a:extLst>
          </p:cNvPr>
          <p:cNvSpPr/>
          <p:nvPr/>
        </p:nvSpPr>
        <p:spPr bwMode="auto">
          <a:xfrm>
            <a:off x="5570376" y="1360215"/>
            <a:ext cx="6423925" cy="4137572"/>
          </a:xfrm>
          <a:prstGeom prst="rect">
            <a:avLst/>
          </a:prstGeom>
          <a:noFill/>
          <a:ln w="6350" cap="flat" cmpd="sng" algn="ctr">
            <a:solidFill>
              <a:srgbClr val="FFFFFF">
                <a:lumMod val="75000"/>
              </a:srgbClr>
            </a:solidFill>
            <a:prstDash val="solid"/>
            <a:headEnd type="none" w="med" len="med"/>
            <a:tailEnd type="none" w="med" len="med"/>
          </a:ln>
          <a:effectLst/>
        </p:spPr>
        <p:style>
          <a:lnRef idx="0">
            <a:scrgbClr r="0" g="0" b="0"/>
          </a:lnRef>
          <a:fillRef idx="0">
            <a:scrgbClr r="0" g="0" b="0"/>
          </a:fillRef>
          <a:effectRef idx="0">
            <a:scrgbClr r="0" g="0" b="0"/>
          </a:effectRef>
          <a:fontRef idx="major"/>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IN" sz="24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41385835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2057C6-DBEF-461C-92FE-B1B42A3204DB}"/>
              </a:ext>
            </a:extLst>
          </p:cNvPr>
          <p:cNvSpPr>
            <a:spLocks noGrp="1"/>
          </p:cNvSpPr>
          <p:nvPr>
            <p:ph type="title"/>
          </p:nvPr>
        </p:nvSpPr>
        <p:spPr/>
        <p:txBody>
          <a:bodyPr/>
          <a:lstStyle/>
          <a:p>
            <a:r>
              <a:rPr lang="en-US" dirty="0"/>
              <a:t>Demonstration: Azure Monitor</a:t>
            </a:r>
          </a:p>
        </p:txBody>
      </p:sp>
      <p:sp>
        <p:nvSpPr>
          <p:cNvPr id="4" name="Text Placeholder 3">
            <a:extLst>
              <a:ext uri="{FF2B5EF4-FFF2-40B4-BE49-F238E27FC236}">
                <a16:creationId xmlns:a16="http://schemas.microsoft.com/office/drawing/2014/main" id="{CBB0F84E-761D-4759-9AC8-EFAB96587B55}"/>
              </a:ext>
            </a:extLst>
          </p:cNvPr>
          <p:cNvSpPr>
            <a:spLocks noGrp="1"/>
          </p:cNvSpPr>
          <p:nvPr>
            <p:ph type="body" sz="quarter" idx="12"/>
          </p:nvPr>
        </p:nvSpPr>
        <p:spPr/>
        <p:txBody>
          <a:bodyPr/>
          <a:lstStyle/>
          <a:p>
            <a:r>
              <a:rPr lang="en-US" dirty="0"/>
              <a:t>Activity logs and alerts</a:t>
            </a:r>
          </a:p>
          <a:p>
            <a:r>
              <a:rPr lang="en-US" dirty="0"/>
              <a:t>Log analytics</a:t>
            </a:r>
          </a:p>
        </p:txBody>
      </p:sp>
    </p:spTree>
    <p:extLst>
      <p:ext uri="{BB962C8B-B14F-4D97-AF65-F5344CB8AC3E}">
        <p14:creationId xmlns:p14="http://schemas.microsoft.com/office/powerpoint/2010/main" val="28552055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731B61-0B3B-4C77-84BA-00BD282AA7D3}"/>
              </a:ext>
            </a:extLst>
          </p:cNvPr>
          <p:cNvSpPr>
            <a:spLocks noGrp="1"/>
          </p:cNvSpPr>
          <p:nvPr>
            <p:ph type="title"/>
          </p:nvPr>
        </p:nvSpPr>
        <p:spPr/>
        <p:txBody>
          <a:bodyPr/>
          <a:lstStyle/>
          <a:p>
            <a:r>
              <a:rPr lang="en-US" dirty="0"/>
              <a:t>Additional Study – Azure Monitor</a:t>
            </a:r>
          </a:p>
        </p:txBody>
      </p:sp>
      <p:sp>
        <p:nvSpPr>
          <p:cNvPr id="5" name="Rectangle 4">
            <a:extLst>
              <a:ext uri="{FF2B5EF4-FFF2-40B4-BE49-F238E27FC236}">
                <a16:creationId xmlns:a16="http://schemas.microsoft.com/office/drawing/2014/main" id="{3CC37048-7ED1-46E6-8DDF-39DF936DF463}"/>
              </a:ext>
            </a:extLst>
          </p:cNvPr>
          <p:cNvSpPr/>
          <p:nvPr/>
        </p:nvSpPr>
        <p:spPr bwMode="auto">
          <a:xfrm>
            <a:off x="531828" y="1385888"/>
            <a:ext cx="3454496" cy="640080"/>
          </a:xfrm>
          <a:prstGeom prst="rect">
            <a:avLst/>
          </a:prstGeom>
          <a:solidFill>
            <a:schemeClr val="accent1">
              <a:lumMod val="50000"/>
            </a:schemeClr>
          </a:solidFill>
          <a:ln w="6350">
            <a:solidFill>
              <a:srgbClr val="0078D3"/>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uLnTx/>
                <a:uFillTx/>
                <a:latin typeface="Segoe UI Semibold"/>
                <a:ea typeface="+mn-ea"/>
                <a:cs typeface="+mn-cs"/>
              </a:rPr>
              <a:t>Module Review Questions</a:t>
            </a:r>
          </a:p>
        </p:txBody>
      </p:sp>
      <p:sp>
        <p:nvSpPr>
          <p:cNvPr id="7" name="Rectangle 6">
            <a:extLst>
              <a:ext uri="{FF2B5EF4-FFF2-40B4-BE49-F238E27FC236}">
                <a16:creationId xmlns:a16="http://schemas.microsoft.com/office/drawing/2014/main" id="{54393121-D6DC-495D-B594-F1E9CB389B4D}"/>
              </a:ext>
            </a:extLst>
          </p:cNvPr>
          <p:cNvSpPr/>
          <p:nvPr/>
        </p:nvSpPr>
        <p:spPr bwMode="auto">
          <a:xfrm>
            <a:off x="4060954" y="1385888"/>
            <a:ext cx="7938532" cy="640080"/>
          </a:xfrm>
          <a:prstGeom prst="rect">
            <a:avLst/>
          </a:prstGeom>
          <a:solidFill>
            <a:schemeClr val="accent1">
              <a:lumMod val="50000"/>
            </a:schemeClr>
          </a:solidFill>
          <a:ln w="6350">
            <a:solidFill>
              <a:srgbClr val="0078D3"/>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uLnTx/>
                <a:uFillTx/>
                <a:latin typeface="Segoe UI Semibold"/>
                <a:ea typeface="+mn-ea"/>
                <a:cs typeface="+mn-cs"/>
              </a:rPr>
              <a:t>Microsoft Learn Modules (docs.microsoft.com/Learn)</a:t>
            </a:r>
          </a:p>
        </p:txBody>
      </p:sp>
      <p:sp>
        <p:nvSpPr>
          <p:cNvPr id="3" name="Text Placeholder 2">
            <a:extLst>
              <a:ext uri="{FF2B5EF4-FFF2-40B4-BE49-F238E27FC236}">
                <a16:creationId xmlns:a16="http://schemas.microsoft.com/office/drawing/2014/main" id="{12B48B17-62A9-4A1C-83F1-0B76A40F5EB4}"/>
              </a:ext>
            </a:extLst>
          </p:cNvPr>
          <p:cNvSpPr>
            <a:spLocks noGrp="1"/>
          </p:cNvSpPr>
          <p:nvPr>
            <p:ph type="body" sz="quarter" idx="4294967295"/>
          </p:nvPr>
        </p:nvSpPr>
        <p:spPr>
          <a:xfrm>
            <a:off x="4060954" y="2190880"/>
            <a:ext cx="6634065" cy="2806922"/>
          </a:xfrm>
        </p:spPr>
        <p:txBody>
          <a:bodyPr/>
          <a:lstStyle/>
          <a:p>
            <a:pPr marL="0" indent="0">
              <a:buNone/>
            </a:pPr>
            <a:r>
              <a:rPr lang="en-US" sz="2400" dirty="0">
                <a:latin typeface="Segoe UI" panose="020B0502040204020203" pitchFamily="34" charset="0"/>
                <a:cs typeface="Segoe UI" panose="020B0502040204020203" pitchFamily="34" charset="0"/>
              </a:rPr>
              <a:t>Analyze your Azure infrastructure by using Azure Monitor logs (Exercise)</a:t>
            </a:r>
          </a:p>
          <a:p>
            <a:pPr marL="0" indent="0">
              <a:buNone/>
            </a:pPr>
            <a:r>
              <a:rPr lang="en-US" sz="2400" dirty="0">
                <a:latin typeface="Segoe UI" panose="020B0502040204020203" pitchFamily="34" charset="0"/>
                <a:cs typeface="Segoe UI" panose="020B0502040204020203" pitchFamily="34" charset="0"/>
              </a:rPr>
              <a:t>Design a holistic monitoring strategy on Azure</a:t>
            </a:r>
          </a:p>
          <a:p>
            <a:pPr marL="0" indent="0">
              <a:buNone/>
            </a:pPr>
            <a:r>
              <a:rPr lang="en-US" sz="2400" dirty="0">
                <a:latin typeface="Segoe UI" panose="020B0502040204020203" pitchFamily="34" charset="0"/>
                <a:cs typeface="Segoe UI" panose="020B0502040204020203" pitchFamily="34" charset="0"/>
              </a:rPr>
              <a:t>Monitor and report on security events in Azure AD (Exercise)</a:t>
            </a:r>
          </a:p>
          <a:p>
            <a:pPr marL="0" indent="0">
              <a:buNone/>
            </a:pPr>
            <a:r>
              <a:rPr lang="en-US" sz="2400" dirty="0">
                <a:latin typeface="Segoe UI" panose="020B0502040204020203" pitchFamily="34" charset="0"/>
                <a:cs typeface="Segoe UI" panose="020B0502040204020203" pitchFamily="34" charset="0"/>
              </a:rPr>
              <a:t>Improve incident response with alerting on Azure (Exercise)</a:t>
            </a:r>
          </a:p>
        </p:txBody>
      </p:sp>
      <p:cxnSp>
        <p:nvCxnSpPr>
          <p:cNvPr id="9" name="Straight Connector 8">
            <a:extLst>
              <a:ext uri="{FF2B5EF4-FFF2-40B4-BE49-F238E27FC236}">
                <a16:creationId xmlns:a16="http://schemas.microsoft.com/office/drawing/2014/main" id="{136D4E70-A2A0-4B5D-B7EC-B395BB7C9123}"/>
              </a:ext>
              <a:ext uri="{C183D7F6-B498-43B3-948B-1728B52AA6E4}">
                <adec:decorative xmlns:adec="http://schemas.microsoft.com/office/drawing/2017/decorative" val="1"/>
              </a:ext>
            </a:extLst>
          </p:cNvPr>
          <p:cNvCxnSpPr>
            <a:cxnSpLocks/>
          </p:cNvCxnSpPr>
          <p:nvPr/>
        </p:nvCxnSpPr>
        <p:spPr>
          <a:xfrm>
            <a:off x="4060954" y="3429000"/>
            <a:ext cx="7343208" cy="0"/>
          </a:xfrm>
          <a:prstGeom prst="line">
            <a:avLst/>
          </a:prstGeom>
          <a:ln w="9525">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BEB3BAA7-6F55-4E06-8AA4-9801CC8F4129}"/>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534305" y="2658326"/>
            <a:ext cx="1494645" cy="2173707"/>
          </a:xfrm>
          <a:prstGeom prst="rect">
            <a:avLst/>
          </a:prstGeom>
        </p:spPr>
      </p:pic>
      <p:cxnSp>
        <p:nvCxnSpPr>
          <p:cNvPr id="13" name="Straight Connector 12">
            <a:extLst>
              <a:ext uri="{FF2B5EF4-FFF2-40B4-BE49-F238E27FC236}">
                <a16:creationId xmlns:a16="http://schemas.microsoft.com/office/drawing/2014/main" id="{B37DB4EC-CF41-447B-AEF4-CB8C2E783423}"/>
              </a:ext>
              <a:ext uri="{C183D7F6-B498-43B3-948B-1728B52AA6E4}">
                <adec:decorative xmlns:adec="http://schemas.microsoft.com/office/drawing/2017/decorative" val="1"/>
              </a:ext>
            </a:extLst>
          </p:cNvPr>
          <p:cNvCxnSpPr>
            <a:cxnSpLocks/>
          </p:cNvCxnSpPr>
          <p:nvPr/>
        </p:nvCxnSpPr>
        <p:spPr>
          <a:xfrm>
            <a:off x="4115978" y="2944807"/>
            <a:ext cx="7288184" cy="0"/>
          </a:xfrm>
          <a:prstGeom prst="line">
            <a:avLst/>
          </a:prstGeom>
          <a:ln w="9525">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6A2A4D7D-3629-4428-986C-706A55A630C3}"/>
              </a:ext>
              <a:ext uri="{C183D7F6-B498-43B3-948B-1728B52AA6E4}">
                <adec:decorative xmlns:adec="http://schemas.microsoft.com/office/drawing/2017/decorative" val="1"/>
              </a:ext>
            </a:extLst>
          </p:cNvPr>
          <p:cNvCxnSpPr>
            <a:cxnSpLocks/>
          </p:cNvCxnSpPr>
          <p:nvPr/>
        </p:nvCxnSpPr>
        <p:spPr>
          <a:xfrm>
            <a:off x="4106647" y="4228666"/>
            <a:ext cx="7297515" cy="0"/>
          </a:xfrm>
          <a:prstGeom prst="line">
            <a:avLst/>
          </a:prstGeom>
          <a:ln w="9525">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88731883"/>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cs typeface="Segoe UI"/>
              </a:rPr>
              <a:t>Microsoft Defender for Cloud</a:t>
            </a:r>
          </a:p>
        </p:txBody>
      </p:sp>
      <p:pic>
        <p:nvPicPr>
          <p:cNvPr id="12" name="Picture 11">
            <a:extLst>
              <a:ext uri="{FF2B5EF4-FFF2-40B4-BE49-F238E27FC236}">
                <a16:creationId xmlns:a16="http://schemas.microsoft.com/office/drawing/2014/main" id="{56886E21-E3B6-4AF9-859E-76FB6DDC421C}"/>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9957877" y="2676398"/>
            <a:ext cx="1505204" cy="1505204"/>
          </a:xfrm>
          <a:prstGeom prst="rect">
            <a:avLst/>
          </a:prstGeom>
        </p:spPr>
      </p:pic>
    </p:spTree>
    <p:extLst>
      <p:ext uri="{BB962C8B-B14F-4D97-AF65-F5344CB8AC3E}">
        <p14:creationId xmlns:p14="http://schemas.microsoft.com/office/powerpoint/2010/main" val="973494851"/>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455995" y="2832684"/>
            <a:ext cx="2457386" cy="1192634"/>
          </a:xfrm>
        </p:spPr>
        <p:txBody>
          <a:bodyPr/>
          <a:lstStyle/>
          <a:p>
            <a:r>
              <a:rPr lang="en-US" dirty="0">
                <a:cs typeface="Segoe UI"/>
              </a:rPr>
              <a:t>Microsoft Defender for Cloud</a:t>
            </a:r>
          </a:p>
        </p:txBody>
      </p:sp>
      <p:sp>
        <p:nvSpPr>
          <p:cNvPr id="6" name="Text Placeholder 5"/>
          <p:cNvSpPr>
            <a:spLocks noGrp="1"/>
          </p:cNvSpPr>
          <p:nvPr>
            <p:ph type="body" sz="quarter" idx="4294967295"/>
          </p:nvPr>
        </p:nvSpPr>
        <p:spPr>
          <a:xfrm>
            <a:off x="4621053" y="778575"/>
            <a:ext cx="6215062" cy="3995737"/>
          </a:xfrm>
        </p:spPr>
        <p:txBody>
          <a:bodyPr vert="horz" wrap="square" lIns="0" tIns="0" rIns="0" bIns="0" rtlCol="0" anchor="t">
            <a:spAutoFit/>
          </a:bodyPr>
          <a:lstStyle/>
          <a:p>
            <a:pPr marL="0" indent="0">
              <a:spcAft>
                <a:spcPts val="600"/>
              </a:spcAft>
              <a:buNone/>
            </a:pPr>
            <a:r>
              <a:rPr lang="en-US" dirty="0">
                <a:latin typeface="+mn-lt"/>
                <a:cs typeface="Segoe UI Semilight"/>
              </a:rPr>
              <a:t>Cyber Kill Chain</a:t>
            </a:r>
          </a:p>
          <a:p>
            <a:pPr marL="0" indent="0">
              <a:spcAft>
                <a:spcPts val="600"/>
              </a:spcAft>
              <a:buNone/>
            </a:pPr>
            <a:r>
              <a:rPr lang="en-US" dirty="0">
                <a:latin typeface="+mn-lt"/>
                <a:cs typeface="Segoe UI Semilight"/>
              </a:rPr>
              <a:t>Microsoft Defender for Cloud Features</a:t>
            </a:r>
          </a:p>
          <a:p>
            <a:pPr marL="0" indent="0">
              <a:spcAft>
                <a:spcPts val="600"/>
              </a:spcAft>
              <a:buNone/>
            </a:pPr>
            <a:r>
              <a:rPr lang="en-US" dirty="0">
                <a:latin typeface="+mn-lt"/>
                <a:cs typeface="Segoe UI Semilight"/>
              </a:rPr>
              <a:t>Security Center Policies</a:t>
            </a:r>
          </a:p>
          <a:p>
            <a:pPr marL="0" indent="0">
              <a:spcAft>
                <a:spcPts val="600"/>
              </a:spcAft>
              <a:buNone/>
            </a:pPr>
            <a:r>
              <a:rPr lang="en-US" dirty="0">
                <a:latin typeface="+mn-lt"/>
                <a:cs typeface="Segoe UI Semilight"/>
              </a:rPr>
              <a:t>Security Center Recommendations</a:t>
            </a:r>
          </a:p>
          <a:p>
            <a:pPr marL="0" indent="0">
              <a:spcAft>
                <a:spcPts val="600"/>
              </a:spcAft>
              <a:buNone/>
            </a:pPr>
            <a:r>
              <a:rPr lang="en-US" dirty="0">
                <a:latin typeface="+mn-lt"/>
                <a:cs typeface="Segoe UI Semilight"/>
              </a:rPr>
              <a:t>Secure Score</a:t>
            </a:r>
          </a:p>
          <a:p>
            <a:pPr marL="0" indent="0">
              <a:spcAft>
                <a:spcPts val="600"/>
              </a:spcAft>
              <a:buNone/>
            </a:pPr>
            <a:r>
              <a:rPr lang="en-US" dirty="0">
                <a:latin typeface="+mn-lt"/>
                <a:cs typeface="Segoe UI Semilight"/>
              </a:rPr>
              <a:t>Brute Force Attacks</a:t>
            </a:r>
          </a:p>
          <a:p>
            <a:pPr marL="0" indent="0">
              <a:spcAft>
                <a:spcPts val="600"/>
              </a:spcAft>
              <a:buNone/>
            </a:pPr>
            <a:r>
              <a:rPr lang="en-US" dirty="0">
                <a:latin typeface="+mn-lt"/>
                <a:cs typeface="Segoe UI Semilight"/>
              </a:rPr>
              <a:t>Just in Time Virtual Machine Access</a:t>
            </a:r>
            <a:endParaRPr lang="en-US" dirty="0">
              <a:latin typeface="+mn-lt"/>
            </a:endParaRPr>
          </a:p>
        </p:txBody>
      </p:sp>
      <p:grpSp>
        <p:nvGrpSpPr>
          <p:cNvPr id="8" name="Group 7">
            <a:extLst>
              <a:ext uri="{FF2B5EF4-FFF2-40B4-BE49-F238E27FC236}">
                <a16:creationId xmlns:a16="http://schemas.microsoft.com/office/drawing/2014/main" id="{18A70301-F9A0-46C7-9CCE-26E50C3852C3}"/>
              </a:ext>
              <a:ext uri="{C183D7F6-B498-43B3-948B-1728B52AA6E4}">
                <adec:decorative xmlns:adec="http://schemas.microsoft.com/office/drawing/2017/decorative" val="1"/>
              </a:ext>
            </a:extLst>
          </p:cNvPr>
          <p:cNvGrpSpPr/>
          <p:nvPr/>
        </p:nvGrpSpPr>
        <p:grpSpPr>
          <a:xfrm>
            <a:off x="3629609" y="1373381"/>
            <a:ext cx="718406" cy="3400931"/>
            <a:chOff x="3641446" y="412328"/>
            <a:chExt cx="743891" cy="4291697"/>
          </a:xfrm>
        </p:grpSpPr>
        <p:pic>
          <p:nvPicPr>
            <p:cNvPr id="9" name="Picture 8">
              <a:extLst>
                <a:ext uri="{FF2B5EF4-FFF2-40B4-BE49-F238E27FC236}">
                  <a16:creationId xmlns:a16="http://schemas.microsoft.com/office/drawing/2014/main" id="{B397885C-8881-40D4-8CD8-D5929472E9D4}"/>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3641446" y="412328"/>
              <a:ext cx="700088" cy="1356085"/>
            </a:xfrm>
            <a:prstGeom prst="rect">
              <a:avLst/>
            </a:prstGeom>
          </p:spPr>
        </p:pic>
        <p:pic>
          <p:nvPicPr>
            <p:cNvPr id="10" name="Picture 9">
              <a:extLst>
                <a:ext uri="{FF2B5EF4-FFF2-40B4-BE49-F238E27FC236}">
                  <a16:creationId xmlns:a16="http://schemas.microsoft.com/office/drawing/2014/main" id="{D13FAFA5-F9B5-434F-865C-BD9F44AE6410}"/>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3819210" y="529084"/>
              <a:ext cx="376417" cy="384218"/>
            </a:xfrm>
            <a:prstGeom prst="rect">
              <a:avLst/>
            </a:prstGeom>
          </p:spPr>
        </p:pic>
        <p:pic>
          <p:nvPicPr>
            <p:cNvPr id="11" name="Picture 5">
              <a:extLst>
                <a:ext uri="{FF2B5EF4-FFF2-40B4-BE49-F238E27FC236}">
                  <a16:creationId xmlns:a16="http://schemas.microsoft.com/office/drawing/2014/main" id="{F8194DD1-1103-4A7B-A2A4-EFE281466C9B}"/>
                </a:ext>
                <a:ext uri="{C183D7F6-B498-43B3-948B-1728B52AA6E4}">
                  <adec:decorative xmlns:adec="http://schemas.microsoft.com/office/drawing/2017/decorative" val="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87344" y="1253498"/>
              <a:ext cx="418096" cy="39816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a:extLst>
                <a:ext uri="{FF2B5EF4-FFF2-40B4-BE49-F238E27FC236}">
                  <a16:creationId xmlns:a16="http://schemas.microsoft.com/office/drawing/2014/main" id="{33BEB760-AAF5-40C0-A3FF-F62D5CF98F01}"/>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3675436" y="1885169"/>
              <a:ext cx="700088" cy="1356085"/>
            </a:xfrm>
            <a:prstGeom prst="rect">
              <a:avLst/>
            </a:prstGeom>
          </p:spPr>
        </p:pic>
        <p:pic>
          <p:nvPicPr>
            <p:cNvPr id="13" name="Picture 12">
              <a:extLst>
                <a:ext uri="{FF2B5EF4-FFF2-40B4-BE49-F238E27FC236}">
                  <a16:creationId xmlns:a16="http://schemas.microsoft.com/office/drawing/2014/main" id="{488D6385-21BF-4DC0-B16B-161F45BA8093}"/>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3685249" y="3347940"/>
              <a:ext cx="700088" cy="1356085"/>
            </a:xfrm>
            <a:prstGeom prst="rect">
              <a:avLst/>
            </a:prstGeom>
          </p:spPr>
        </p:pic>
        <p:pic>
          <p:nvPicPr>
            <p:cNvPr id="14" name="Picture 13">
              <a:extLst>
                <a:ext uri="{FF2B5EF4-FFF2-40B4-BE49-F238E27FC236}">
                  <a16:creationId xmlns:a16="http://schemas.microsoft.com/office/drawing/2014/main" id="{4D98EBC8-B898-43C5-96E7-C3B03E269E14}"/>
                </a:ext>
              </a:extLst>
            </p:cNvPr>
            <p:cNvPicPr>
              <a:picLocks noChangeAspect="1"/>
            </p:cNvPicPr>
            <p:nvPr/>
          </p:nvPicPr>
          <p:blipFill>
            <a:blip r:embed="rId6"/>
            <a:srcRect/>
            <a:stretch/>
          </p:blipFill>
          <p:spPr>
            <a:xfrm>
              <a:off x="3836410" y="3464937"/>
              <a:ext cx="378139" cy="360108"/>
            </a:xfrm>
            <a:prstGeom prst="rect">
              <a:avLst/>
            </a:prstGeom>
          </p:spPr>
        </p:pic>
        <p:pic>
          <p:nvPicPr>
            <p:cNvPr id="15" name="Picture 14">
              <a:extLst>
                <a:ext uri="{FF2B5EF4-FFF2-40B4-BE49-F238E27FC236}">
                  <a16:creationId xmlns:a16="http://schemas.microsoft.com/office/drawing/2014/main" id="{759401B9-12FD-4559-B5A6-9CFF7EAB6B70}"/>
                </a:ext>
              </a:extLst>
            </p:cNvPr>
            <p:cNvPicPr>
              <a:picLocks noChangeAspect="1"/>
            </p:cNvPicPr>
            <p:nvPr/>
          </p:nvPicPr>
          <p:blipFill>
            <a:blip r:embed="rId7"/>
            <a:srcRect/>
            <a:stretch/>
          </p:blipFill>
          <p:spPr>
            <a:xfrm>
              <a:off x="3859900" y="4206426"/>
              <a:ext cx="378139" cy="360108"/>
            </a:xfrm>
            <a:prstGeom prst="rect">
              <a:avLst/>
            </a:prstGeom>
          </p:spPr>
        </p:pic>
        <p:pic>
          <p:nvPicPr>
            <p:cNvPr id="16" name="Picture 15">
              <a:extLst>
                <a:ext uri="{FF2B5EF4-FFF2-40B4-BE49-F238E27FC236}">
                  <a16:creationId xmlns:a16="http://schemas.microsoft.com/office/drawing/2014/main" id="{E94095C1-0FB7-4F8D-A162-62E4F20195F5}"/>
                </a:ext>
              </a:extLst>
            </p:cNvPr>
            <p:cNvPicPr>
              <a:picLocks noChangeAspect="1"/>
            </p:cNvPicPr>
            <p:nvPr/>
          </p:nvPicPr>
          <p:blipFill>
            <a:blip r:embed="rId8"/>
            <a:srcRect/>
            <a:stretch/>
          </p:blipFill>
          <p:spPr>
            <a:xfrm>
              <a:off x="3831772" y="1991854"/>
              <a:ext cx="373668" cy="355850"/>
            </a:xfrm>
            <a:prstGeom prst="rect">
              <a:avLst/>
            </a:prstGeom>
          </p:spPr>
        </p:pic>
        <p:pic>
          <p:nvPicPr>
            <p:cNvPr id="18" name="Picture 4">
              <a:extLst>
                <a:ext uri="{FF2B5EF4-FFF2-40B4-BE49-F238E27FC236}">
                  <a16:creationId xmlns:a16="http://schemas.microsoft.com/office/drawing/2014/main" id="{7B0912C9-73F8-4C65-88CC-B5BECC0FE502}"/>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876386" y="2784099"/>
              <a:ext cx="298186" cy="290572"/>
            </a:xfrm>
            <a:prstGeom prst="rect">
              <a:avLst/>
            </a:prstGeom>
            <a:noFill/>
            <a:extLst>
              <a:ext uri="{909E8E84-426E-40DD-AFC4-6F175D3DCCD1}">
                <a14:hiddenFill xmlns:a14="http://schemas.microsoft.com/office/drawing/2010/main">
                  <a:solidFill>
                    <a:srgbClr val="FFFFFF"/>
                  </a:solidFill>
                </a14:hiddenFill>
              </a:ext>
            </a:extLst>
          </p:spPr>
        </p:pic>
      </p:grpSp>
      <p:pic>
        <p:nvPicPr>
          <p:cNvPr id="3" name="Picture 2">
            <a:extLst>
              <a:ext uri="{FF2B5EF4-FFF2-40B4-BE49-F238E27FC236}">
                <a16:creationId xmlns:a16="http://schemas.microsoft.com/office/drawing/2014/main" id="{400C7593-27A8-4B71-B900-EAA8F3D16A13}"/>
              </a:ext>
              <a:ext uri="{C183D7F6-B498-43B3-948B-1728B52AA6E4}">
                <adec:decorative xmlns:adec="http://schemas.microsoft.com/office/drawing/2017/decorative" val="1"/>
              </a:ext>
            </a:extLst>
          </p:cNvPr>
          <p:cNvPicPr>
            <a:picLocks noChangeAspect="1"/>
          </p:cNvPicPr>
          <p:nvPr/>
        </p:nvPicPr>
        <p:blipFill>
          <a:blip r:embed="rId10"/>
          <a:stretch>
            <a:fillRect/>
          </a:stretch>
        </p:blipFill>
        <p:spPr>
          <a:xfrm>
            <a:off x="3525319" y="629875"/>
            <a:ext cx="855884" cy="714647"/>
          </a:xfrm>
          <a:prstGeom prst="rect">
            <a:avLst/>
          </a:prstGeom>
        </p:spPr>
      </p:pic>
      <p:pic>
        <p:nvPicPr>
          <p:cNvPr id="5" name="Picture 4">
            <a:extLst>
              <a:ext uri="{FF2B5EF4-FFF2-40B4-BE49-F238E27FC236}">
                <a16:creationId xmlns:a16="http://schemas.microsoft.com/office/drawing/2014/main" id="{73A3A682-65E2-464D-A917-181559A4B1A9}"/>
              </a:ext>
              <a:ext uri="{C183D7F6-B498-43B3-948B-1728B52AA6E4}">
                <adec:decorative xmlns:adec="http://schemas.microsoft.com/office/drawing/2017/decorative" val="1"/>
              </a:ext>
            </a:extLst>
          </p:cNvPr>
          <p:cNvPicPr>
            <a:picLocks noChangeAspect="1"/>
          </p:cNvPicPr>
          <p:nvPr/>
        </p:nvPicPr>
        <p:blipFill>
          <a:blip r:embed="rId11"/>
          <a:srcRect/>
          <a:stretch/>
        </p:blipFill>
        <p:spPr>
          <a:xfrm>
            <a:off x="3807833" y="821093"/>
            <a:ext cx="294365" cy="280329"/>
          </a:xfrm>
          <a:prstGeom prst="rect">
            <a:avLst/>
          </a:prstGeom>
        </p:spPr>
      </p:pic>
      <p:grpSp>
        <p:nvGrpSpPr>
          <p:cNvPr id="19" name="Group 18">
            <a:extLst>
              <a:ext uri="{FF2B5EF4-FFF2-40B4-BE49-F238E27FC236}">
                <a16:creationId xmlns:a16="http://schemas.microsoft.com/office/drawing/2014/main" id="{87D473A5-F536-4C93-A75B-EC2601B87209}"/>
              </a:ext>
              <a:ext uri="{C183D7F6-B498-43B3-948B-1728B52AA6E4}">
                <adec:decorative xmlns:adec="http://schemas.microsoft.com/office/drawing/2017/decorative" val="1"/>
              </a:ext>
            </a:extLst>
          </p:cNvPr>
          <p:cNvGrpSpPr/>
          <p:nvPr/>
        </p:nvGrpSpPr>
        <p:grpSpPr>
          <a:xfrm>
            <a:off x="4621053" y="1337578"/>
            <a:ext cx="5015823" cy="2292602"/>
            <a:chOff x="4621473" y="1048466"/>
            <a:chExt cx="7486017" cy="2740192"/>
          </a:xfrm>
        </p:grpSpPr>
        <p:cxnSp>
          <p:nvCxnSpPr>
            <p:cNvPr id="20" name="Straight Connector 19">
              <a:extLst>
                <a:ext uri="{FF2B5EF4-FFF2-40B4-BE49-F238E27FC236}">
                  <a16:creationId xmlns:a16="http://schemas.microsoft.com/office/drawing/2014/main" id="{CFE81F1D-4766-4394-9357-94DC4A47DF74}"/>
                </a:ext>
              </a:extLst>
            </p:cNvPr>
            <p:cNvCxnSpPr>
              <a:cxnSpLocks/>
            </p:cNvCxnSpPr>
            <p:nvPr/>
          </p:nvCxnSpPr>
          <p:spPr>
            <a:xfrm>
              <a:off x="4621473" y="1048466"/>
              <a:ext cx="7486015" cy="0"/>
            </a:xfrm>
            <a:prstGeom prst="line">
              <a:avLst/>
            </a:prstGeom>
            <a:ln>
              <a:solidFill>
                <a:schemeClr val="tx1"/>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DF11FBD2-00A7-4EAA-9AF9-F2306A3073CF}"/>
                </a:ext>
              </a:extLst>
            </p:cNvPr>
            <p:cNvCxnSpPr>
              <a:cxnSpLocks/>
            </p:cNvCxnSpPr>
            <p:nvPr/>
          </p:nvCxnSpPr>
          <p:spPr>
            <a:xfrm>
              <a:off x="4621473" y="1743289"/>
              <a:ext cx="7486015" cy="0"/>
            </a:xfrm>
            <a:prstGeom prst="line">
              <a:avLst/>
            </a:prstGeom>
            <a:ln>
              <a:solidFill>
                <a:schemeClr val="tx1"/>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255E0A-7E8E-4B38-BD49-36B855B872B9}"/>
                </a:ext>
              </a:extLst>
            </p:cNvPr>
            <p:cNvCxnSpPr>
              <a:cxnSpLocks/>
            </p:cNvCxnSpPr>
            <p:nvPr/>
          </p:nvCxnSpPr>
          <p:spPr>
            <a:xfrm>
              <a:off x="4621474" y="2436610"/>
              <a:ext cx="7486015" cy="0"/>
            </a:xfrm>
            <a:prstGeom prst="line">
              <a:avLst/>
            </a:prstGeom>
            <a:ln>
              <a:solidFill>
                <a:schemeClr val="tx1"/>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FBE5E59A-1CFE-4C49-B261-EA4797FF9EBB}"/>
                </a:ext>
              </a:extLst>
            </p:cNvPr>
            <p:cNvCxnSpPr>
              <a:cxnSpLocks/>
            </p:cNvCxnSpPr>
            <p:nvPr/>
          </p:nvCxnSpPr>
          <p:spPr>
            <a:xfrm>
              <a:off x="4621475" y="3102858"/>
              <a:ext cx="7486015" cy="0"/>
            </a:xfrm>
            <a:prstGeom prst="line">
              <a:avLst/>
            </a:prstGeom>
            <a:ln>
              <a:solidFill>
                <a:schemeClr val="tx1"/>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150D15E2-95FE-41AB-AEFE-8E7B17006C94}"/>
                </a:ext>
              </a:extLst>
            </p:cNvPr>
            <p:cNvCxnSpPr>
              <a:cxnSpLocks/>
            </p:cNvCxnSpPr>
            <p:nvPr/>
          </p:nvCxnSpPr>
          <p:spPr>
            <a:xfrm>
              <a:off x="4621473" y="3788658"/>
              <a:ext cx="7486015" cy="0"/>
            </a:xfrm>
            <a:prstGeom prst="line">
              <a:avLst/>
            </a:prstGeom>
            <a:ln>
              <a:solidFill>
                <a:schemeClr val="tx1"/>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grpSp>
      <p:cxnSp>
        <p:nvCxnSpPr>
          <p:cNvPr id="26" name="Straight Connector 25">
            <a:extLst>
              <a:ext uri="{FF2B5EF4-FFF2-40B4-BE49-F238E27FC236}">
                <a16:creationId xmlns:a16="http://schemas.microsoft.com/office/drawing/2014/main" id="{CFE81F1D-4766-4394-9357-94DC4A47DF74}"/>
              </a:ext>
            </a:extLst>
          </p:cNvPr>
          <p:cNvCxnSpPr>
            <a:cxnSpLocks/>
          </p:cNvCxnSpPr>
          <p:nvPr/>
        </p:nvCxnSpPr>
        <p:spPr>
          <a:xfrm>
            <a:off x="4621052" y="4244270"/>
            <a:ext cx="5015821" cy="0"/>
          </a:xfrm>
          <a:prstGeom prst="line">
            <a:avLst/>
          </a:prstGeom>
          <a:ln>
            <a:solidFill>
              <a:schemeClr val="tx1"/>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362898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A594AF-8F3A-4749-A69F-FBD7E9F20508}"/>
              </a:ext>
            </a:extLst>
          </p:cNvPr>
          <p:cNvSpPr>
            <a:spLocks noGrp="1"/>
          </p:cNvSpPr>
          <p:nvPr>
            <p:ph type="title"/>
          </p:nvPr>
        </p:nvSpPr>
        <p:spPr/>
        <p:txBody>
          <a:bodyPr/>
          <a:lstStyle/>
          <a:p>
            <a:r>
              <a:rPr lang="en-US" dirty="0"/>
              <a:t>Cyber Kill Chain</a:t>
            </a:r>
          </a:p>
        </p:txBody>
      </p:sp>
      <p:sp>
        <p:nvSpPr>
          <p:cNvPr id="6" name="Rectangle 5">
            <a:extLst>
              <a:ext uri="{FF2B5EF4-FFF2-40B4-BE49-F238E27FC236}">
                <a16:creationId xmlns:a16="http://schemas.microsoft.com/office/drawing/2014/main" id="{BF2E7856-E506-400F-BD74-A16379723065}"/>
              </a:ext>
            </a:extLst>
          </p:cNvPr>
          <p:cNvSpPr/>
          <p:nvPr/>
        </p:nvSpPr>
        <p:spPr>
          <a:xfrm>
            <a:off x="588263" y="4655446"/>
            <a:ext cx="3476787" cy="1587263"/>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Series of steps that trace the stages of a cyberattack </a:t>
            </a:r>
          </a:p>
        </p:txBody>
      </p:sp>
      <p:sp>
        <p:nvSpPr>
          <p:cNvPr id="8" name="Rectangle 7">
            <a:extLst>
              <a:ext uri="{FF2B5EF4-FFF2-40B4-BE49-F238E27FC236}">
                <a16:creationId xmlns:a16="http://schemas.microsoft.com/office/drawing/2014/main" id="{CCD3A776-B1BB-4298-BE25-BD742C3F7DFD}"/>
              </a:ext>
            </a:extLst>
          </p:cNvPr>
          <p:cNvSpPr/>
          <p:nvPr/>
        </p:nvSpPr>
        <p:spPr>
          <a:xfrm>
            <a:off x="4326422" y="4655446"/>
            <a:ext cx="3476787" cy="1587263"/>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Different types of attacks are associated with each stage, and they target various subsystems</a:t>
            </a:r>
          </a:p>
        </p:txBody>
      </p:sp>
      <p:sp>
        <p:nvSpPr>
          <p:cNvPr id="12" name="Rectangle 11">
            <a:extLst>
              <a:ext uri="{FF2B5EF4-FFF2-40B4-BE49-F238E27FC236}">
                <a16:creationId xmlns:a16="http://schemas.microsoft.com/office/drawing/2014/main" id="{B5CA06C0-C468-4D9E-9F0F-B3FAB052FA04}"/>
              </a:ext>
            </a:extLst>
          </p:cNvPr>
          <p:cNvSpPr/>
          <p:nvPr/>
        </p:nvSpPr>
        <p:spPr>
          <a:xfrm>
            <a:off x="8064582" y="4645586"/>
            <a:ext cx="3476787" cy="1587263"/>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Security Center is designed around the kill chain</a:t>
            </a:r>
          </a:p>
        </p:txBody>
      </p:sp>
      <p:pic>
        <p:nvPicPr>
          <p:cNvPr id="4" name="Picture 3" descr="Cyber Kill Chain flowchart from left to right: Reconnaissance, Intrusion, Exploitation, Privilege Escalation, Lateral Movement, Obfuscation Anti-forensics, Denial of Service, and Exfiltration. ">
            <a:extLst>
              <a:ext uri="{FF2B5EF4-FFF2-40B4-BE49-F238E27FC236}">
                <a16:creationId xmlns:a16="http://schemas.microsoft.com/office/drawing/2014/main" id="{BAA6D3E4-B912-4D48-87C8-E17A924AA40E}"/>
              </a:ext>
            </a:extLst>
          </p:cNvPr>
          <p:cNvPicPr>
            <a:picLocks noChangeAspect="1"/>
          </p:cNvPicPr>
          <p:nvPr/>
        </p:nvPicPr>
        <p:blipFill>
          <a:blip r:embed="rId3"/>
          <a:stretch>
            <a:fillRect/>
          </a:stretch>
        </p:blipFill>
        <p:spPr>
          <a:xfrm>
            <a:off x="1329891" y="1476251"/>
            <a:ext cx="8922618" cy="2910307"/>
          </a:xfrm>
          <a:prstGeom prst="rect">
            <a:avLst/>
          </a:prstGeom>
        </p:spPr>
      </p:pic>
      <p:sp>
        <p:nvSpPr>
          <p:cNvPr id="10" name="Rectangle 9">
            <a:extLst>
              <a:ext uri="{FF2B5EF4-FFF2-40B4-BE49-F238E27FC236}">
                <a16:creationId xmlns:a16="http://schemas.microsoft.com/office/drawing/2014/main" id="{063BA096-DAAA-48ED-9112-7742F397422A}"/>
              </a:ext>
              <a:ext uri="{C183D7F6-B498-43B3-948B-1728B52AA6E4}">
                <adec:decorative xmlns:adec="http://schemas.microsoft.com/office/drawing/2017/decorative" val="1"/>
              </a:ext>
            </a:extLst>
          </p:cNvPr>
          <p:cNvSpPr/>
          <p:nvPr/>
        </p:nvSpPr>
        <p:spPr bwMode="auto">
          <a:xfrm>
            <a:off x="588263" y="1207363"/>
            <a:ext cx="10953106" cy="3179195"/>
          </a:xfrm>
          <a:prstGeom prst="rect">
            <a:avLst/>
          </a:prstGeom>
          <a:no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4179865214"/>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8E0349-85AB-42E8-B101-6B8DBF03ADC4}"/>
              </a:ext>
            </a:extLst>
          </p:cNvPr>
          <p:cNvSpPr>
            <a:spLocks noGrp="1"/>
          </p:cNvSpPr>
          <p:nvPr>
            <p:ph type="title"/>
          </p:nvPr>
        </p:nvSpPr>
        <p:spPr/>
        <p:txBody>
          <a:bodyPr/>
          <a:lstStyle/>
          <a:p>
            <a:r>
              <a:rPr lang="en-US" dirty="0"/>
              <a:t>Microsoft Defender for Cloud Features</a:t>
            </a:r>
          </a:p>
        </p:txBody>
      </p:sp>
      <p:sp>
        <p:nvSpPr>
          <p:cNvPr id="6" name="Rectangle 5">
            <a:extLst>
              <a:ext uri="{FF2B5EF4-FFF2-40B4-BE49-F238E27FC236}">
                <a16:creationId xmlns:a16="http://schemas.microsoft.com/office/drawing/2014/main" id="{25D140A8-1675-4D90-A3B9-ACD029AAEC79}"/>
              </a:ext>
            </a:extLst>
          </p:cNvPr>
          <p:cNvSpPr/>
          <p:nvPr/>
        </p:nvSpPr>
        <p:spPr>
          <a:xfrm>
            <a:off x="585217" y="1181342"/>
            <a:ext cx="5961065" cy="694112"/>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Central hub for monitoring security status</a:t>
            </a:r>
          </a:p>
        </p:txBody>
      </p:sp>
      <p:sp>
        <p:nvSpPr>
          <p:cNvPr id="8" name="Rectangle 7">
            <a:extLst>
              <a:ext uri="{FF2B5EF4-FFF2-40B4-BE49-F238E27FC236}">
                <a16:creationId xmlns:a16="http://schemas.microsoft.com/office/drawing/2014/main" id="{1CC3E0EA-D121-4BAC-AFFA-4C17487C8E68}"/>
              </a:ext>
            </a:extLst>
          </p:cNvPr>
          <p:cNvSpPr/>
          <p:nvPr/>
        </p:nvSpPr>
        <p:spPr>
          <a:xfrm>
            <a:off x="585217" y="2071272"/>
            <a:ext cx="5961065" cy="694112"/>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Protects Azure, hybrid, and multi-cloud environments</a:t>
            </a:r>
          </a:p>
        </p:txBody>
      </p:sp>
      <p:sp>
        <p:nvSpPr>
          <p:cNvPr id="10" name="Rectangle 9">
            <a:extLst>
              <a:ext uri="{FF2B5EF4-FFF2-40B4-BE49-F238E27FC236}">
                <a16:creationId xmlns:a16="http://schemas.microsoft.com/office/drawing/2014/main" id="{9A5413C8-C313-4928-AAAF-E495A4732B32}"/>
              </a:ext>
            </a:extLst>
          </p:cNvPr>
          <p:cNvSpPr/>
          <p:nvPr/>
        </p:nvSpPr>
        <p:spPr>
          <a:xfrm>
            <a:off x="585217" y="2961202"/>
            <a:ext cx="5961065" cy="694112"/>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Continually assesses your environment</a:t>
            </a:r>
          </a:p>
        </p:txBody>
      </p:sp>
      <p:sp>
        <p:nvSpPr>
          <p:cNvPr id="12" name="Rectangle 11">
            <a:extLst>
              <a:ext uri="{FF2B5EF4-FFF2-40B4-BE49-F238E27FC236}">
                <a16:creationId xmlns:a16="http://schemas.microsoft.com/office/drawing/2014/main" id="{13D35507-6447-4835-866D-BF0A92CA81BA}"/>
              </a:ext>
            </a:extLst>
          </p:cNvPr>
          <p:cNvSpPr/>
          <p:nvPr/>
        </p:nvSpPr>
        <p:spPr>
          <a:xfrm>
            <a:off x="585217" y="3871250"/>
            <a:ext cx="5961065" cy="694112"/>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Tailored security policies to ensure compliance</a:t>
            </a:r>
          </a:p>
        </p:txBody>
      </p:sp>
      <p:sp>
        <p:nvSpPr>
          <p:cNvPr id="16" name="Rectangle 15">
            <a:extLst>
              <a:ext uri="{FF2B5EF4-FFF2-40B4-BE49-F238E27FC236}">
                <a16:creationId xmlns:a16="http://schemas.microsoft.com/office/drawing/2014/main" id="{0905A178-5F08-4536-B2E4-FB4144A5D159}"/>
              </a:ext>
            </a:extLst>
          </p:cNvPr>
          <p:cNvSpPr/>
          <p:nvPr/>
        </p:nvSpPr>
        <p:spPr>
          <a:xfrm>
            <a:off x="585216" y="4776629"/>
            <a:ext cx="5961065" cy="694112"/>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Provides threat prevention recommendations and security alerts</a:t>
            </a:r>
          </a:p>
        </p:txBody>
      </p:sp>
      <p:sp>
        <p:nvSpPr>
          <p:cNvPr id="18" name="Rectangle 17">
            <a:extLst>
              <a:ext uri="{FF2B5EF4-FFF2-40B4-BE49-F238E27FC236}">
                <a16:creationId xmlns:a16="http://schemas.microsoft.com/office/drawing/2014/main" id="{3CF2DE29-80F2-4BD3-BD0F-6B972B487DDF}"/>
              </a:ext>
            </a:extLst>
          </p:cNvPr>
          <p:cNvSpPr/>
          <p:nvPr/>
        </p:nvSpPr>
        <p:spPr>
          <a:xfrm>
            <a:off x="585215" y="5640885"/>
            <a:ext cx="5961065" cy="694112"/>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Two tiers – Free and </a:t>
            </a:r>
            <a:r>
              <a:rPr lang="en-US" sz="2000" kern="0" dirty="0">
                <a:latin typeface="Segoe UI"/>
                <a:ea typeface="+mn-ea"/>
                <a:cs typeface="+mn-cs"/>
              </a:rPr>
              <a:t>Microsoft Defender for Cloud enabled</a:t>
            </a:r>
            <a:endParaRPr kumimoji="0" lang="en-US" sz="2000" b="0" i="0" u="none" strike="noStrike" kern="0" cap="none" spc="0" normalizeH="0" baseline="0" noProof="0" dirty="0">
              <a:ln>
                <a:noFill/>
              </a:ln>
              <a:effectLst/>
              <a:uLnTx/>
              <a:uFillTx/>
              <a:latin typeface="Segoe UI"/>
              <a:ea typeface="+mn-ea"/>
              <a:cs typeface="+mn-cs"/>
            </a:endParaRPr>
          </a:p>
        </p:txBody>
      </p:sp>
      <p:graphicFrame>
        <p:nvGraphicFramePr>
          <p:cNvPr id="4" name="Diagram 3" descr="Prevent, Detect, Respond">
            <a:extLst>
              <a:ext uri="{FF2B5EF4-FFF2-40B4-BE49-F238E27FC236}">
                <a16:creationId xmlns:a16="http://schemas.microsoft.com/office/drawing/2014/main" id="{3F67A291-3566-4405-A7C8-355E57D06E82}"/>
              </a:ext>
            </a:extLst>
          </p:cNvPr>
          <p:cNvGraphicFramePr/>
          <p:nvPr>
            <p:extLst>
              <p:ext uri="{D42A27DB-BD31-4B8C-83A1-F6EECF244321}">
                <p14:modId xmlns:p14="http://schemas.microsoft.com/office/powerpoint/2010/main" val="3611402918"/>
              </p:ext>
            </p:extLst>
          </p:nvPr>
        </p:nvGraphicFramePr>
        <p:xfrm>
          <a:off x="7084194" y="1327734"/>
          <a:ext cx="4397983" cy="451381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4" name="Rectangle 13">
            <a:extLst>
              <a:ext uri="{FF2B5EF4-FFF2-40B4-BE49-F238E27FC236}">
                <a16:creationId xmlns:a16="http://schemas.microsoft.com/office/drawing/2014/main" id="{471E4345-0A29-4909-A891-BD89E8C60E99}"/>
              </a:ext>
              <a:ext uri="{C183D7F6-B498-43B3-948B-1728B52AA6E4}">
                <adec:decorative xmlns:adec="http://schemas.microsoft.com/office/drawing/2017/decorative" val="1"/>
              </a:ext>
            </a:extLst>
          </p:cNvPr>
          <p:cNvSpPr/>
          <p:nvPr/>
        </p:nvSpPr>
        <p:spPr bwMode="auto">
          <a:xfrm>
            <a:off x="6755364" y="1181343"/>
            <a:ext cx="5057192" cy="5153654"/>
          </a:xfrm>
          <a:prstGeom prst="rect">
            <a:avLst/>
          </a:prstGeom>
          <a:no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906979288"/>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804835-7E81-43DD-8193-577495D961BB}"/>
              </a:ext>
            </a:extLst>
          </p:cNvPr>
          <p:cNvSpPr>
            <a:spLocks noGrp="1"/>
          </p:cNvSpPr>
          <p:nvPr>
            <p:ph type="title"/>
          </p:nvPr>
        </p:nvSpPr>
        <p:spPr/>
        <p:txBody>
          <a:bodyPr/>
          <a:lstStyle/>
          <a:p>
            <a:r>
              <a:rPr lang="en-US" dirty="0"/>
              <a:t>Security Center Policies</a:t>
            </a:r>
          </a:p>
        </p:txBody>
      </p:sp>
      <p:sp>
        <p:nvSpPr>
          <p:cNvPr id="4" name="Rectangle 3">
            <a:extLst>
              <a:ext uri="{FF2B5EF4-FFF2-40B4-BE49-F238E27FC236}">
                <a16:creationId xmlns:a16="http://schemas.microsoft.com/office/drawing/2014/main" id="{739B1563-2CB4-4D2D-A661-96A1B5EFEFF3}"/>
              </a:ext>
            </a:extLst>
          </p:cNvPr>
          <p:cNvSpPr/>
          <p:nvPr/>
        </p:nvSpPr>
        <p:spPr>
          <a:xfrm>
            <a:off x="585213" y="1996479"/>
            <a:ext cx="4469557" cy="647104"/>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Defines the desired configuration for workloads</a:t>
            </a:r>
          </a:p>
        </p:txBody>
      </p:sp>
      <p:sp>
        <p:nvSpPr>
          <p:cNvPr id="6" name="Rectangle 5">
            <a:extLst>
              <a:ext uri="{FF2B5EF4-FFF2-40B4-BE49-F238E27FC236}">
                <a16:creationId xmlns:a16="http://schemas.microsoft.com/office/drawing/2014/main" id="{C8BF8734-1D71-48A0-916A-781A41683C0A}"/>
              </a:ext>
            </a:extLst>
          </p:cNvPr>
          <p:cNvSpPr/>
          <p:nvPr/>
        </p:nvSpPr>
        <p:spPr>
          <a:xfrm>
            <a:off x="585213" y="2861702"/>
            <a:ext cx="4469557" cy="647104"/>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View and edit the built-in default policy</a:t>
            </a:r>
          </a:p>
        </p:txBody>
      </p:sp>
      <p:sp>
        <p:nvSpPr>
          <p:cNvPr id="8" name="Rectangle 7">
            <a:extLst>
              <a:ext uri="{FF2B5EF4-FFF2-40B4-BE49-F238E27FC236}">
                <a16:creationId xmlns:a16="http://schemas.microsoft.com/office/drawing/2014/main" id="{380EAF2D-7849-4618-8B3B-8BC0AFC330CE}"/>
              </a:ext>
            </a:extLst>
          </p:cNvPr>
          <p:cNvSpPr/>
          <p:nvPr/>
        </p:nvSpPr>
        <p:spPr>
          <a:xfrm>
            <a:off x="585214" y="3726925"/>
            <a:ext cx="4469557" cy="647104"/>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Add your own custom policies </a:t>
            </a:r>
          </a:p>
        </p:txBody>
      </p:sp>
      <p:sp>
        <p:nvSpPr>
          <p:cNvPr id="12" name="Rectangle 11">
            <a:extLst>
              <a:ext uri="{FF2B5EF4-FFF2-40B4-BE49-F238E27FC236}">
                <a16:creationId xmlns:a16="http://schemas.microsoft.com/office/drawing/2014/main" id="{BEE2B6AE-3BCC-43EE-9FB2-0167060874A3}"/>
              </a:ext>
            </a:extLst>
          </p:cNvPr>
          <p:cNvSpPr/>
          <p:nvPr/>
        </p:nvSpPr>
        <p:spPr>
          <a:xfrm>
            <a:off x="585214" y="4592148"/>
            <a:ext cx="4469557" cy="647104"/>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Add regulatory compliance policies</a:t>
            </a:r>
          </a:p>
        </p:txBody>
      </p:sp>
      <p:sp>
        <p:nvSpPr>
          <p:cNvPr id="16" name="Rectangle 15">
            <a:extLst>
              <a:ext uri="{FF2B5EF4-FFF2-40B4-BE49-F238E27FC236}">
                <a16:creationId xmlns:a16="http://schemas.microsoft.com/office/drawing/2014/main" id="{1848C531-5640-4B06-BCD5-608DDCA396F0}"/>
              </a:ext>
            </a:extLst>
          </p:cNvPr>
          <p:cNvSpPr/>
          <p:nvPr/>
        </p:nvSpPr>
        <p:spPr>
          <a:xfrm>
            <a:off x="585216" y="5457371"/>
            <a:ext cx="4469557" cy="647104"/>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Ensures compliance and regulatory requirements</a:t>
            </a:r>
          </a:p>
        </p:txBody>
      </p:sp>
      <p:sp>
        <p:nvSpPr>
          <p:cNvPr id="14" name="Rectangle 13">
            <a:extLst>
              <a:ext uri="{FF2B5EF4-FFF2-40B4-BE49-F238E27FC236}">
                <a16:creationId xmlns:a16="http://schemas.microsoft.com/office/drawing/2014/main" id="{D424DBC7-8CA6-493B-9FF2-B7EB009D377C}"/>
              </a:ext>
              <a:ext uri="{C183D7F6-B498-43B3-948B-1728B52AA6E4}">
                <adec:decorative xmlns:adec="http://schemas.microsoft.com/office/drawing/2017/decorative" val="1"/>
              </a:ext>
            </a:extLst>
          </p:cNvPr>
          <p:cNvSpPr/>
          <p:nvPr/>
        </p:nvSpPr>
        <p:spPr bwMode="auto">
          <a:xfrm>
            <a:off x="5262466" y="888088"/>
            <a:ext cx="6606074" cy="5471570"/>
          </a:xfrm>
          <a:prstGeom prst="rect">
            <a:avLst/>
          </a:prstGeom>
          <a:no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pic>
        <p:nvPicPr>
          <p:cNvPr id="7" name="Picture 6" descr="Screenshot of the Security Policy page. Several built-in policies are shown. ">
            <a:extLst>
              <a:ext uri="{FF2B5EF4-FFF2-40B4-BE49-F238E27FC236}">
                <a16:creationId xmlns:a16="http://schemas.microsoft.com/office/drawing/2014/main" id="{F6BF3E4E-0016-420B-93C0-041336EC19FB}"/>
              </a:ext>
            </a:extLst>
          </p:cNvPr>
          <p:cNvPicPr>
            <a:picLocks noChangeAspect="1"/>
          </p:cNvPicPr>
          <p:nvPr/>
        </p:nvPicPr>
        <p:blipFill>
          <a:blip r:embed="rId3"/>
          <a:stretch>
            <a:fillRect/>
          </a:stretch>
        </p:blipFill>
        <p:spPr>
          <a:xfrm>
            <a:off x="6073099" y="1024964"/>
            <a:ext cx="5048558" cy="5251175"/>
          </a:xfrm>
          <a:prstGeom prst="rect">
            <a:avLst/>
          </a:prstGeom>
        </p:spPr>
      </p:pic>
      <p:sp>
        <p:nvSpPr>
          <p:cNvPr id="9" name="Rectangle 8">
            <a:extLst>
              <a:ext uri="{FF2B5EF4-FFF2-40B4-BE49-F238E27FC236}">
                <a16:creationId xmlns:a16="http://schemas.microsoft.com/office/drawing/2014/main" id="{F607527E-3505-439F-8A00-E540A80CF60A}"/>
              </a:ext>
            </a:extLst>
          </p:cNvPr>
          <p:cNvSpPr/>
          <p:nvPr/>
        </p:nvSpPr>
        <p:spPr>
          <a:xfrm>
            <a:off x="585212" y="1174258"/>
            <a:ext cx="4469557" cy="647104"/>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lang="en-US" sz="2000" kern="0" dirty="0">
                <a:latin typeface="Segoe UI"/>
                <a:ea typeface="+mn-ea"/>
                <a:cs typeface="+mn-cs"/>
              </a:rPr>
              <a:t>Azure Security Benchmark set as a default policy.</a:t>
            </a:r>
            <a:endParaRPr kumimoji="0" lang="en-US" sz="2000" b="0" i="0" u="none" strike="noStrike" kern="0" cap="none" spc="0" normalizeH="0" baseline="0" noProof="0" dirty="0">
              <a:ln>
                <a:noFill/>
              </a:ln>
              <a:effectLst/>
              <a:uLnTx/>
              <a:uFillTx/>
              <a:latin typeface="Segoe UI"/>
              <a:ea typeface="+mn-ea"/>
              <a:cs typeface="+mn-cs"/>
            </a:endParaRPr>
          </a:p>
        </p:txBody>
      </p:sp>
    </p:spTree>
    <p:extLst>
      <p:ext uri="{BB962C8B-B14F-4D97-AF65-F5344CB8AC3E}">
        <p14:creationId xmlns:p14="http://schemas.microsoft.com/office/powerpoint/2010/main" val="3969567897"/>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Security Center Recommendations</a:t>
            </a:r>
          </a:p>
        </p:txBody>
      </p:sp>
      <p:sp>
        <p:nvSpPr>
          <p:cNvPr id="2" name="Rectangle 1">
            <a:extLst>
              <a:ext uri="{FF2B5EF4-FFF2-40B4-BE49-F238E27FC236}">
                <a16:creationId xmlns:a16="http://schemas.microsoft.com/office/drawing/2014/main" id="{9A686E27-9718-4FA6-A2D0-54E5D1EBCE8B}"/>
              </a:ext>
            </a:extLst>
          </p:cNvPr>
          <p:cNvSpPr/>
          <p:nvPr/>
        </p:nvSpPr>
        <p:spPr bwMode="auto">
          <a:xfrm>
            <a:off x="588263" y="1360636"/>
            <a:ext cx="4851484" cy="1026363"/>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effectLst/>
                <a:uLnTx/>
                <a:uFillTx/>
                <a:latin typeface="Segoe UI" panose="020B0502040204020203" pitchFamily="34" charset="0"/>
                <a:ea typeface="+mn-ea"/>
                <a:cs typeface="Segoe UI" panose="020B0502040204020203" pitchFamily="34" charset="0"/>
              </a:rPr>
              <a:t>Enabling a policy enables recommendations for that policy</a:t>
            </a:r>
          </a:p>
        </p:txBody>
      </p:sp>
      <p:sp>
        <p:nvSpPr>
          <p:cNvPr id="4" name="Rectangle 3">
            <a:extLst>
              <a:ext uri="{FF2B5EF4-FFF2-40B4-BE49-F238E27FC236}">
                <a16:creationId xmlns:a16="http://schemas.microsoft.com/office/drawing/2014/main" id="{D6199693-9CC0-47CB-B5A3-046C4EE846F1}"/>
              </a:ext>
            </a:extLst>
          </p:cNvPr>
          <p:cNvSpPr/>
          <p:nvPr/>
        </p:nvSpPr>
        <p:spPr bwMode="auto">
          <a:xfrm>
            <a:off x="588263" y="2606410"/>
            <a:ext cx="4851484" cy="1026363"/>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effectLst/>
                <a:uLnTx/>
                <a:uFillTx/>
                <a:latin typeface="Segoe UI" panose="020B0502040204020203" pitchFamily="34" charset="0"/>
                <a:ea typeface="+mn-ea"/>
                <a:cs typeface="Segoe UI" panose="020B0502040204020203" pitchFamily="34" charset="0"/>
              </a:rPr>
              <a:t>Recommendations are grouped by Severity</a:t>
            </a:r>
          </a:p>
        </p:txBody>
      </p:sp>
      <p:sp>
        <p:nvSpPr>
          <p:cNvPr id="8" name="Rectangle 7">
            <a:extLst>
              <a:ext uri="{FF2B5EF4-FFF2-40B4-BE49-F238E27FC236}">
                <a16:creationId xmlns:a16="http://schemas.microsoft.com/office/drawing/2014/main" id="{75C64EAD-BD0E-4B56-A98A-8FBA34751DC5}"/>
              </a:ext>
            </a:extLst>
          </p:cNvPr>
          <p:cNvSpPr/>
          <p:nvPr/>
        </p:nvSpPr>
        <p:spPr bwMode="auto">
          <a:xfrm>
            <a:off x="588263" y="3803599"/>
            <a:ext cx="4851484" cy="1194739"/>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effectLst/>
                <a:uLnTx/>
                <a:uFillTx/>
                <a:latin typeface="Segoe UI" panose="020B0502040204020203" pitchFamily="34" charset="0"/>
                <a:ea typeface="+mn-ea"/>
                <a:cs typeface="Segoe UI" panose="020B0502040204020203" pitchFamily="34" charset="0"/>
              </a:rPr>
              <a:t>Covers networks, containers, app service, compute and app, virtual machine scale sets, data and storage, identity and access</a:t>
            </a:r>
          </a:p>
        </p:txBody>
      </p:sp>
      <p:sp>
        <p:nvSpPr>
          <p:cNvPr id="12" name="Rectangle 11">
            <a:extLst>
              <a:ext uri="{FF2B5EF4-FFF2-40B4-BE49-F238E27FC236}">
                <a16:creationId xmlns:a16="http://schemas.microsoft.com/office/drawing/2014/main" id="{F5063077-21BA-4CDF-9DBF-E752EDFBDD2B}"/>
              </a:ext>
            </a:extLst>
          </p:cNvPr>
          <p:cNvSpPr/>
          <p:nvPr/>
        </p:nvSpPr>
        <p:spPr bwMode="auto">
          <a:xfrm>
            <a:off x="588263" y="5169164"/>
            <a:ext cx="4851484" cy="1026363"/>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effectLst/>
                <a:uLnTx/>
                <a:uFillTx/>
                <a:latin typeface="Segoe UI" panose="020B0502040204020203" pitchFamily="34" charset="0"/>
                <a:ea typeface="+mn-ea"/>
                <a:cs typeface="Segoe UI" panose="020B0502040204020203" pitchFamily="34" charset="0"/>
              </a:rPr>
              <a:t>Remediation improves your </a:t>
            </a:r>
            <a:r>
              <a:rPr kumimoji="0" lang="en-US" sz="2000" b="0" i="0" u="none" strike="noStrike" kern="0" cap="none" spc="0" normalizeH="0" baseline="0" noProof="0">
                <a:ln>
                  <a:noFill/>
                </a:ln>
                <a:effectLst/>
                <a:uLnTx/>
                <a:uFillTx/>
                <a:latin typeface="Segoe UI" panose="020B0502040204020203" pitchFamily="34" charset="0"/>
                <a:ea typeface="+mn-ea"/>
                <a:cs typeface="Segoe UI" panose="020B0502040204020203" pitchFamily="34" charset="0"/>
              </a:rPr>
              <a:t>Secure Score</a:t>
            </a:r>
            <a:endParaRPr kumimoji="0" lang="en-US" sz="2000" b="0" i="0" u="none" strike="noStrike" kern="0" cap="none" spc="0" normalizeH="0" baseline="0" noProof="0" dirty="0">
              <a:ln>
                <a:noFill/>
              </a:ln>
              <a:effectLst/>
              <a:uLnTx/>
              <a:uFillTx/>
              <a:latin typeface="Segoe UI" panose="020B0502040204020203" pitchFamily="34" charset="0"/>
              <a:ea typeface="+mn-ea"/>
              <a:cs typeface="Segoe UI" panose="020B0502040204020203" pitchFamily="34" charset="0"/>
            </a:endParaRPr>
          </a:p>
        </p:txBody>
      </p:sp>
      <p:pic>
        <p:nvPicPr>
          <p:cNvPr id="7" name="Picture 6" descr="Screenshot of the Recommendations page. A pie chart by severity is shown. Several recommendations are shown. ">
            <a:extLst>
              <a:ext uri="{FF2B5EF4-FFF2-40B4-BE49-F238E27FC236}">
                <a16:creationId xmlns:a16="http://schemas.microsoft.com/office/drawing/2014/main" id="{56DAB9DD-B259-4B77-8E4A-3A99B426A362}"/>
              </a:ext>
            </a:extLst>
          </p:cNvPr>
          <p:cNvPicPr>
            <a:picLocks noChangeAspect="1"/>
          </p:cNvPicPr>
          <p:nvPr/>
        </p:nvPicPr>
        <p:blipFill>
          <a:blip r:embed="rId3"/>
          <a:stretch>
            <a:fillRect/>
          </a:stretch>
        </p:blipFill>
        <p:spPr>
          <a:xfrm>
            <a:off x="6096000" y="801999"/>
            <a:ext cx="5772539" cy="5847999"/>
          </a:xfrm>
          <a:prstGeom prst="rect">
            <a:avLst/>
          </a:prstGeom>
        </p:spPr>
      </p:pic>
      <p:sp>
        <p:nvSpPr>
          <p:cNvPr id="3" name="Rectangle 2">
            <a:extLst>
              <a:ext uri="{FF2B5EF4-FFF2-40B4-BE49-F238E27FC236}">
                <a16:creationId xmlns:a16="http://schemas.microsoft.com/office/drawing/2014/main" id="{CC711CFF-54F7-4E68-B4B7-D49D4B25E444}"/>
              </a:ext>
              <a:ext uri="{C183D7F6-B498-43B3-948B-1728B52AA6E4}">
                <adec:decorative xmlns:adec="http://schemas.microsoft.com/office/drawing/2017/decorative" val="1"/>
              </a:ext>
            </a:extLst>
          </p:cNvPr>
          <p:cNvSpPr/>
          <p:nvPr/>
        </p:nvSpPr>
        <p:spPr bwMode="auto">
          <a:xfrm>
            <a:off x="6096000" y="888088"/>
            <a:ext cx="5772540" cy="5761910"/>
          </a:xfrm>
          <a:prstGeom prst="rect">
            <a:avLst/>
          </a:prstGeom>
          <a:no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3204139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041421-5762-4D41-B994-032968C8BBE8}"/>
              </a:ext>
            </a:extLst>
          </p:cNvPr>
          <p:cNvSpPr>
            <a:spLocks noGrp="1"/>
          </p:cNvSpPr>
          <p:nvPr>
            <p:ph type="title"/>
          </p:nvPr>
        </p:nvSpPr>
        <p:spPr/>
        <p:txBody>
          <a:bodyPr/>
          <a:lstStyle/>
          <a:p>
            <a:r>
              <a:rPr lang="en-US" dirty="0"/>
              <a:t>Secure Score</a:t>
            </a:r>
          </a:p>
        </p:txBody>
      </p:sp>
      <p:pic>
        <p:nvPicPr>
          <p:cNvPr id="4" name="Picture 3" descr="Screenshot of the Overall Secure Score. Individual subscription scores are also shown. ">
            <a:extLst>
              <a:ext uri="{FF2B5EF4-FFF2-40B4-BE49-F238E27FC236}">
                <a16:creationId xmlns:a16="http://schemas.microsoft.com/office/drawing/2014/main" id="{C4F11A80-97C5-41BA-860E-32CB24D6BA96}"/>
              </a:ext>
            </a:extLst>
          </p:cNvPr>
          <p:cNvPicPr>
            <a:picLocks noChangeAspect="1"/>
          </p:cNvPicPr>
          <p:nvPr/>
        </p:nvPicPr>
        <p:blipFill>
          <a:blip r:embed="rId3"/>
          <a:stretch>
            <a:fillRect/>
          </a:stretch>
        </p:blipFill>
        <p:spPr>
          <a:xfrm>
            <a:off x="1126246" y="1619915"/>
            <a:ext cx="9372600" cy="1752600"/>
          </a:xfrm>
          <a:prstGeom prst="rect">
            <a:avLst/>
          </a:prstGeom>
        </p:spPr>
      </p:pic>
      <p:sp>
        <p:nvSpPr>
          <p:cNvPr id="6" name="Rectangle 5">
            <a:extLst>
              <a:ext uri="{FF2B5EF4-FFF2-40B4-BE49-F238E27FC236}">
                <a16:creationId xmlns:a16="http://schemas.microsoft.com/office/drawing/2014/main" id="{0DE913B7-EFCC-4670-B976-9DF870A95224}"/>
              </a:ext>
            </a:extLst>
          </p:cNvPr>
          <p:cNvSpPr/>
          <p:nvPr/>
        </p:nvSpPr>
        <p:spPr>
          <a:xfrm>
            <a:off x="634918" y="3958568"/>
            <a:ext cx="5336512" cy="1078219"/>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A snapshot of your current security situation</a:t>
            </a:r>
          </a:p>
        </p:txBody>
      </p:sp>
      <p:sp>
        <p:nvSpPr>
          <p:cNvPr id="8" name="Rectangle 7">
            <a:extLst>
              <a:ext uri="{FF2B5EF4-FFF2-40B4-BE49-F238E27FC236}">
                <a16:creationId xmlns:a16="http://schemas.microsoft.com/office/drawing/2014/main" id="{B4D55732-5A28-4877-B68D-A1E9CF4B846A}"/>
              </a:ext>
            </a:extLst>
          </p:cNvPr>
          <p:cNvSpPr/>
          <p:nvPr/>
        </p:nvSpPr>
        <p:spPr>
          <a:xfrm>
            <a:off x="634918" y="5148221"/>
            <a:ext cx="5336512" cy="1078219"/>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The higher the score, the lower the identified risk level</a:t>
            </a:r>
          </a:p>
        </p:txBody>
      </p:sp>
      <p:sp>
        <p:nvSpPr>
          <p:cNvPr id="10" name="Rectangle 9">
            <a:extLst>
              <a:ext uri="{FF2B5EF4-FFF2-40B4-BE49-F238E27FC236}">
                <a16:creationId xmlns:a16="http://schemas.microsoft.com/office/drawing/2014/main" id="{7B5B4BC6-5B82-4DC5-9A3D-EA22094CEB5B}"/>
              </a:ext>
            </a:extLst>
          </p:cNvPr>
          <p:cNvSpPr/>
          <p:nvPr/>
        </p:nvSpPr>
        <p:spPr>
          <a:xfrm>
            <a:off x="6139541" y="3958568"/>
            <a:ext cx="5336512" cy="1078219"/>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Helps prioritize and manage your security efforts</a:t>
            </a:r>
          </a:p>
        </p:txBody>
      </p:sp>
      <p:sp>
        <p:nvSpPr>
          <p:cNvPr id="12" name="Rectangle 11">
            <a:extLst>
              <a:ext uri="{FF2B5EF4-FFF2-40B4-BE49-F238E27FC236}">
                <a16:creationId xmlns:a16="http://schemas.microsoft.com/office/drawing/2014/main" id="{0F45385A-6F1D-4512-9B3F-D4FEE1DF877A}"/>
              </a:ext>
            </a:extLst>
          </p:cNvPr>
          <p:cNvSpPr/>
          <p:nvPr/>
        </p:nvSpPr>
        <p:spPr>
          <a:xfrm>
            <a:off x="6139541" y="5129512"/>
            <a:ext cx="5336512" cy="1078219"/>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Your score only improves if you remediate all the recommendations for a single resource within a control</a:t>
            </a:r>
          </a:p>
        </p:txBody>
      </p:sp>
      <p:sp>
        <p:nvSpPr>
          <p:cNvPr id="14" name="Rectangle 13">
            <a:extLst>
              <a:ext uri="{FF2B5EF4-FFF2-40B4-BE49-F238E27FC236}">
                <a16:creationId xmlns:a16="http://schemas.microsoft.com/office/drawing/2014/main" id="{FD6E3687-B097-477D-A58B-C0D28B11F1BD}"/>
              </a:ext>
              <a:ext uri="{C183D7F6-B498-43B3-948B-1728B52AA6E4}">
                <adec:decorative xmlns:adec="http://schemas.microsoft.com/office/drawing/2017/decorative" val="1"/>
              </a:ext>
            </a:extLst>
          </p:cNvPr>
          <p:cNvSpPr/>
          <p:nvPr/>
        </p:nvSpPr>
        <p:spPr bwMode="auto">
          <a:xfrm>
            <a:off x="588263" y="1207363"/>
            <a:ext cx="10953106" cy="2506221"/>
          </a:xfrm>
          <a:prstGeom prst="rect">
            <a:avLst/>
          </a:prstGeom>
          <a:no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226839965"/>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117168-551F-4D54-B3A5-8BD0A9FAE4C7}"/>
              </a:ext>
            </a:extLst>
          </p:cNvPr>
          <p:cNvSpPr>
            <a:spLocks noGrp="1"/>
          </p:cNvSpPr>
          <p:nvPr>
            <p:ph type="title"/>
          </p:nvPr>
        </p:nvSpPr>
        <p:spPr>
          <a:xfrm>
            <a:off x="455995" y="2832684"/>
            <a:ext cx="2457386" cy="1192634"/>
          </a:xfrm>
        </p:spPr>
        <p:txBody>
          <a:bodyPr/>
          <a:lstStyle/>
          <a:p>
            <a:r>
              <a:rPr lang="en-US"/>
              <a:t>Learning Path: </a:t>
            </a:r>
            <a:r>
              <a:rPr lang="en-US" dirty="0"/>
              <a:t>Security Operations </a:t>
            </a:r>
          </a:p>
        </p:txBody>
      </p:sp>
      <p:sp>
        <p:nvSpPr>
          <p:cNvPr id="3" name="Text Placeholder 2">
            <a:extLst>
              <a:ext uri="{FF2B5EF4-FFF2-40B4-BE49-F238E27FC236}">
                <a16:creationId xmlns:a16="http://schemas.microsoft.com/office/drawing/2014/main" id="{224586A2-5C76-484C-A16F-81D781A2C8D8}"/>
              </a:ext>
            </a:extLst>
          </p:cNvPr>
          <p:cNvSpPr>
            <a:spLocks noGrp="1"/>
          </p:cNvSpPr>
          <p:nvPr>
            <p:ph type="body" sz="quarter" idx="4294967295"/>
          </p:nvPr>
        </p:nvSpPr>
        <p:spPr>
          <a:xfrm>
            <a:off x="4639941" y="741626"/>
            <a:ext cx="5670386" cy="2443746"/>
          </a:xfrm>
        </p:spPr>
        <p:txBody>
          <a:bodyPr/>
          <a:lstStyle/>
          <a:p>
            <a:pPr marL="0" indent="0">
              <a:spcAft>
                <a:spcPts val="1200"/>
              </a:spcAft>
              <a:buNone/>
            </a:pPr>
            <a:r>
              <a:rPr lang="en-US" dirty="0">
                <a:latin typeface="Segoe UI" panose="020B0502040204020203" pitchFamily="34" charset="0"/>
                <a:cs typeface="Segoe UI" panose="020B0502040204020203" pitchFamily="34" charset="0"/>
              </a:rPr>
              <a:t>Azure Monitor</a:t>
            </a:r>
          </a:p>
          <a:p>
            <a:pPr marL="0" indent="0">
              <a:spcAft>
                <a:spcPts val="1200"/>
              </a:spcAft>
              <a:buNone/>
            </a:pPr>
            <a:r>
              <a:rPr lang="en-US" dirty="0">
                <a:latin typeface="Segoe UI" panose="020B0502040204020203" pitchFamily="34" charset="0"/>
                <a:cs typeface="Segoe UI" panose="020B0502040204020203" pitchFamily="34" charset="0"/>
              </a:rPr>
              <a:t>Microsoft Defender for Cloud</a:t>
            </a:r>
          </a:p>
          <a:p>
            <a:pPr marL="0" indent="0">
              <a:spcAft>
                <a:spcPts val="1200"/>
              </a:spcAft>
              <a:buNone/>
            </a:pPr>
            <a:r>
              <a:rPr lang="en-US" dirty="0">
                <a:latin typeface="Segoe UI" panose="020B0502040204020203" pitchFamily="34" charset="0"/>
                <a:cs typeface="Segoe UI" panose="020B0502040204020203" pitchFamily="34" charset="0"/>
              </a:rPr>
              <a:t>Microsoft Sentinel</a:t>
            </a:r>
          </a:p>
          <a:p>
            <a:pPr marL="0" indent="0">
              <a:spcAft>
                <a:spcPts val="1200"/>
              </a:spcAft>
              <a:buNone/>
            </a:pPr>
            <a:r>
              <a:rPr lang="en-US" dirty="0">
                <a:latin typeface="Segoe UI" panose="020B0502040204020203" pitchFamily="34" charset="0"/>
                <a:cs typeface="Segoe UI" panose="020B0502040204020203" pitchFamily="34" charset="0"/>
              </a:rPr>
              <a:t>Module Labs</a:t>
            </a:r>
          </a:p>
        </p:txBody>
      </p:sp>
      <p:grpSp>
        <p:nvGrpSpPr>
          <p:cNvPr id="22" name="Group 21">
            <a:extLst>
              <a:ext uri="{FF2B5EF4-FFF2-40B4-BE49-F238E27FC236}">
                <a16:creationId xmlns:a16="http://schemas.microsoft.com/office/drawing/2014/main" id="{15B6D2E8-E39C-488F-9451-FE5AC0BF75F5}"/>
              </a:ext>
              <a:ext uri="{C183D7F6-B498-43B3-948B-1728B52AA6E4}">
                <adec:decorative xmlns:adec="http://schemas.microsoft.com/office/drawing/2017/decorative" val="1"/>
              </a:ext>
            </a:extLst>
          </p:cNvPr>
          <p:cNvGrpSpPr/>
          <p:nvPr/>
        </p:nvGrpSpPr>
        <p:grpSpPr>
          <a:xfrm>
            <a:off x="3628151" y="574359"/>
            <a:ext cx="950173" cy="2854641"/>
            <a:chOff x="1149572" y="1357015"/>
            <a:chExt cx="950173" cy="2854641"/>
          </a:xfrm>
        </p:grpSpPr>
        <p:pic>
          <p:nvPicPr>
            <p:cNvPr id="5" name="Picture 4">
              <a:extLst>
                <a:ext uri="{FF2B5EF4-FFF2-40B4-BE49-F238E27FC236}">
                  <a16:creationId xmlns:a16="http://schemas.microsoft.com/office/drawing/2014/main" id="{5FA28D6B-26E4-4100-8156-491E34DED9A8}"/>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1185345" y="2725756"/>
              <a:ext cx="914400" cy="1485900"/>
            </a:xfrm>
            <a:prstGeom prst="rect">
              <a:avLst/>
            </a:prstGeom>
          </p:spPr>
        </p:pic>
        <p:pic>
          <p:nvPicPr>
            <p:cNvPr id="13" name="Picture 7">
              <a:extLst>
                <a:ext uri="{FF2B5EF4-FFF2-40B4-BE49-F238E27FC236}">
                  <a16:creationId xmlns:a16="http://schemas.microsoft.com/office/drawing/2014/main" id="{EA77C64C-463A-4C0A-B7FB-D3A6FBB436EF}"/>
                </a:ext>
                <a:ext uri="{C183D7F6-B498-43B3-948B-1728B52AA6E4}">
                  <adec:decorative xmlns:adec="http://schemas.microsoft.com/office/drawing/2017/decorative" val="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09195" y="3586444"/>
              <a:ext cx="266700" cy="381001"/>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a:extLst>
                <a:ext uri="{FF2B5EF4-FFF2-40B4-BE49-F238E27FC236}">
                  <a16:creationId xmlns:a16="http://schemas.microsoft.com/office/drawing/2014/main" id="{CC2074F0-3E19-4CCB-9D61-C316E91D3F95}"/>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1149572" y="1357015"/>
              <a:ext cx="914400" cy="1485900"/>
            </a:xfrm>
            <a:prstGeom prst="rect">
              <a:avLst/>
            </a:prstGeom>
          </p:spPr>
        </p:pic>
        <p:pic>
          <p:nvPicPr>
            <p:cNvPr id="17" name="Picture 6">
              <a:extLst>
                <a:ext uri="{FF2B5EF4-FFF2-40B4-BE49-F238E27FC236}">
                  <a16:creationId xmlns:a16="http://schemas.microsoft.com/office/drawing/2014/main" id="{27E7B205-F5C3-4C94-9D8B-DF240F4DFE4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42520" y="2902268"/>
              <a:ext cx="400050" cy="409575"/>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8">
              <a:extLst>
                <a:ext uri="{FF2B5EF4-FFF2-40B4-BE49-F238E27FC236}">
                  <a16:creationId xmlns:a16="http://schemas.microsoft.com/office/drawing/2014/main" id="{81E989B6-E094-4CD3-9548-4FDDD6FEB47A}"/>
                </a:ext>
              </a:extLst>
            </p:cNvPr>
            <p:cNvPicPr>
              <a:picLocks noChangeAspect="1"/>
            </p:cNvPicPr>
            <p:nvPr/>
          </p:nvPicPr>
          <p:blipFill>
            <a:blip r:embed="rId5"/>
            <a:stretch>
              <a:fillRect/>
            </a:stretch>
          </p:blipFill>
          <p:spPr>
            <a:xfrm>
              <a:off x="1468364" y="2280857"/>
              <a:ext cx="276815" cy="276815"/>
            </a:xfrm>
            <a:prstGeom prst="rect">
              <a:avLst/>
            </a:prstGeom>
          </p:spPr>
        </p:pic>
        <p:pic>
          <p:nvPicPr>
            <p:cNvPr id="21" name="Picture 20">
              <a:extLst>
                <a:ext uri="{FF2B5EF4-FFF2-40B4-BE49-F238E27FC236}">
                  <a16:creationId xmlns:a16="http://schemas.microsoft.com/office/drawing/2014/main" id="{6E89ED09-F9BA-4510-8544-F32E461BE728}"/>
                </a:ext>
              </a:extLst>
            </p:cNvPr>
            <p:cNvPicPr>
              <a:picLocks noChangeAspect="1"/>
            </p:cNvPicPr>
            <p:nvPr/>
          </p:nvPicPr>
          <p:blipFill>
            <a:blip r:embed="rId6"/>
            <a:stretch>
              <a:fillRect/>
            </a:stretch>
          </p:blipFill>
          <p:spPr>
            <a:xfrm>
              <a:off x="1442520" y="1595719"/>
              <a:ext cx="329789" cy="329789"/>
            </a:xfrm>
            <a:prstGeom prst="rect">
              <a:avLst/>
            </a:prstGeom>
          </p:spPr>
        </p:pic>
      </p:grpSp>
      <p:grpSp>
        <p:nvGrpSpPr>
          <p:cNvPr id="11" name="Group 10">
            <a:extLst>
              <a:ext uri="{FF2B5EF4-FFF2-40B4-BE49-F238E27FC236}">
                <a16:creationId xmlns:a16="http://schemas.microsoft.com/office/drawing/2014/main" id="{87D473A5-F536-4C93-A75B-EC2601B87209}"/>
              </a:ext>
              <a:ext uri="{C183D7F6-B498-43B3-948B-1728B52AA6E4}">
                <adec:decorative xmlns:adec="http://schemas.microsoft.com/office/drawing/2017/decorative" val="1"/>
              </a:ext>
            </a:extLst>
          </p:cNvPr>
          <p:cNvGrpSpPr/>
          <p:nvPr/>
        </p:nvGrpSpPr>
        <p:grpSpPr>
          <a:xfrm>
            <a:off x="4578324" y="1317309"/>
            <a:ext cx="5015822" cy="1355553"/>
            <a:chOff x="4621473" y="1048466"/>
            <a:chExt cx="7486016" cy="1388144"/>
          </a:xfrm>
        </p:grpSpPr>
        <p:cxnSp>
          <p:nvCxnSpPr>
            <p:cNvPr id="12" name="Straight Connector 11">
              <a:extLst>
                <a:ext uri="{FF2B5EF4-FFF2-40B4-BE49-F238E27FC236}">
                  <a16:creationId xmlns:a16="http://schemas.microsoft.com/office/drawing/2014/main" id="{CFE81F1D-4766-4394-9357-94DC4A47DF74}"/>
                </a:ext>
              </a:extLst>
            </p:cNvPr>
            <p:cNvCxnSpPr>
              <a:cxnSpLocks/>
            </p:cNvCxnSpPr>
            <p:nvPr/>
          </p:nvCxnSpPr>
          <p:spPr>
            <a:xfrm>
              <a:off x="4621473" y="1048466"/>
              <a:ext cx="7486015" cy="0"/>
            </a:xfrm>
            <a:prstGeom prst="line">
              <a:avLst/>
            </a:prstGeom>
            <a:ln>
              <a:solidFill>
                <a:schemeClr val="tx1"/>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DF11FBD2-00A7-4EAA-9AF9-F2306A3073CF}"/>
                </a:ext>
              </a:extLst>
            </p:cNvPr>
            <p:cNvCxnSpPr>
              <a:cxnSpLocks/>
            </p:cNvCxnSpPr>
            <p:nvPr/>
          </p:nvCxnSpPr>
          <p:spPr>
            <a:xfrm>
              <a:off x="4621473" y="1743289"/>
              <a:ext cx="7486015" cy="0"/>
            </a:xfrm>
            <a:prstGeom prst="line">
              <a:avLst/>
            </a:prstGeom>
            <a:ln>
              <a:solidFill>
                <a:schemeClr val="tx1"/>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DE255E0A-7E8E-4B38-BD49-36B855B872B9}"/>
                </a:ext>
              </a:extLst>
            </p:cNvPr>
            <p:cNvCxnSpPr>
              <a:cxnSpLocks/>
            </p:cNvCxnSpPr>
            <p:nvPr/>
          </p:nvCxnSpPr>
          <p:spPr>
            <a:xfrm>
              <a:off x="4621474" y="2436610"/>
              <a:ext cx="7486015" cy="0"/>
            </a:xfrm>
            <a:prstGeom prst="line">
              <a:avLst/>
            </a:prstGeom>
            <a:ln>
              <a:solidFill>
                <a:schemeClr val="tx1"/>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785211958"/>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FF8871-2543-49B8-A911-9DEC53945A1B}"/>
              </a:ext>
            </a:extLst>
          </p:cNvPr>
          <p:cNvSpPr>
            <a:spLocks noGrp="1"/>
          </p:cNvSpPr>
          <p:nvPr>
            <p:ph type="title"/>
          </p:nvPr>
        </p:nvSpPr>
        <p:spPr/>
        <p:txBody>
          <a:bodyPr/>
          <a:lstStyle/>
          <a:p>
            <a:r>
              <a:rPr lang="en-US" dirty="0"/>
              <a:t>Microsoft Defender for Cloud</a:t>
            </a:r>
          </a:p>
        </p:txBody>
      </p:sp>
      <p:pic>
        <p:nvPicPr>
          <p:cNvPr id="4" name="Picture 3">
            <a:extLst>
              <a:ext uri="{FF2B5EF4-FFF2-40B4-BE49-F238E27FC236}">
                <a16:creationId xmlns:a16="http://schemas.microsoft.com/office/drawing/2014/main" id="{03F5D83B-B6B1-4BCE-A030-3A746CE0CC59}"/>
              </a:ext>
            </a:extLst>
          </p:cNvPr>
          <p:cNvPicPr>
            <a:picLocks noChangeAspect="1"/>
          </p:cNvPicPr>
          <p:nvPr/>
        </p:nvPicPr>
        <p:blipFill>
          <a:blip r:embed="rId3"/>
          <a:stretch>
            <a:fillRect/>
          </a:stretch>
        </p:blipFill>
        <p:spPr>
          <a:xfrm>
            <a:off x="1146464" y="1145597"/>
            <a:ext cx="9184254" cy="2553566"/>
          </a:xfrm>
          <a:prstGeom prst="rect">
            <a:avLst/>
          </a:prstGeom>
        </p:spPr>
      </p:pic>
      <p:sp>
        <p:nvSpPr>
          <p:cNvPr id="6" name="Rectangle 5">
            <a:extLst>
              <a:ext uri="{FF2B5EF4-FFF2-40B4-BE49-F238E27FC236}">
                <a16:creationId xmlns:a16="http://schemas.microsoft.com/office/drawing/2014/main" id="{FE2E0088-E190-4AE4-82AB-81888370A735}"/>
              </a:ext>
            </a:extLst>
          </p:cNvPr>
          <p:cNvSpPr/>
          <p:nvPr/>
        </p:nvSpPr>
        <p:spPr>
          <a:xfrm>
            <a:off x="634918" y="3958568"/>
            <a:ext cx="5336512" cy="1078219"/>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lang="en-US" sz="2000" kern="0" dirty="0">
                <a:latin typeface="Segoe UI"/>
                <a:ea typeface="+mn-ea"/>
                <a:cs typeface="+mn-cs"/>
              </a:rPr>
              <a:t>Cloud workload protection (CWP)</a:t>
            </a:r>
            <a:endParaRPr kumimoji="0" lang="en-US" sz="2000" b="0" i="0" u="none" strike="noStrike" kern="0" cap="none" spc="0" normalizeH="0" baseline="0" noProof="0" dirty="0">
              <a:ln>
                <a:noFill/>
              </a:ln>
              <a:effectLst/>
              <a:uLnTx/>
              <a:uFillTx/>
              <a:latin typeface="Segoe UI"/>
              <a:ea typeface="+mn-ea"/>
              <a:cs typeface="+mn-cs"/>
            </a:endParaRPr>
          </a:p>
        </p:txBody>
      </p:sp>
      <p:sp>
        <p:nvSpPr>
          <p:cNvPr id="8" name="Rectangle 7">
            <a:extLst>
              <a:ext uri="{FF2B5EF4-FFF2-40B4-BE49-F238E27FC236}">
                <a16:creationId xmlns:a16="http://schemas.microsoft.com/office/drawing/2014/main" id="{23AFF331-911D-42A8-B91C-07077CB8617C}"/>
              </a:ext>
            </a:extLst>
          </p:cNvPr>
          <p:cNvSpPr/>
          <p:nvPr/>
        </p:nvSpPr>
        <p:spPr>
          <a:xfrm>
            <a:off x="634917" y="5148221"/>
            <a:ext cx="10841135" cy="1078219"/>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lang="en-US" sz="2000" kern="0" dirty="0">
                <a:latin typeface="Segoe UI"/>
                <a:ea typeface="+mn-ea"/>
                <a:cs typeface="+mn-cs"/>
              </a:rPr>
              <a:t>Multiple flavors of Microsoft Defender for Cloud:      SQL, AKS, Storage, IoT, and more.</a:t>
            </a:r>
            <a:endParaRPr kumimoji="0" lang="en-US" sz="2000" b="0" i="0" u="none" strike="noStrike" kern="0" cap="none" spc="0" normalizeH="0" baseline="0" noProof="0" dirty="0">
              <a:ln>
                <a:noFill/>
              </a:ln>
              <a:effectLst/>
              <a:uLnTx/>
              <a:uFillTx/>
              <a:latin typeface="Segoe UI"/>
              <a:ea typeface="+mn-ea"/>
              <a:cs typeface="+mn-cs"/>
            </a:endParaRPr>
          </a:p>
        </p:txBody>
      </p:sp>
      <p:sp>
        <p:nvSpPr>
          <p:cNvPr id="10" name="Rectangle 9">
            <a:extLst>
              <a:ext uri="{FF2B5EF4-FFF2-40B4-BE49-F238E27FC236}">
                <a16:creationId xmlns:a16="http://schemas.microsoft.com/office/drawing/2014/main" id="{E93E3541-F2EE-46E5-8596-BE9308AC88AE}"/>
              </a:ext>
            </a:extLst>
          </p:cNvPr>
          <p:cNvSpPr/>
          <p:nvPr/>
        </p:nvSpPr>
        <p:spPr>
          <a:xfrm>
            <a:off x="6139541" y="3958568"/>
            <a:ext cx="5336512" cy="1078219"/>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defTabSz="1066800">
              <a:spcBef>
                <a:spcPct val="0"/>
              </a:spcBef>
              <a:spcAft>
                <a:spcPct val="35000"/>
              </a:spcAft>
              <a:defRPr/>
            </a:pPr>
            <a:r>
              <a:rPr lang="en-US" sz="2000" kern="0" dirty="0">
                <a:latin typeface="Segoe UI"/>
                <a:ea typeface="+mn-ea"/>
                <a:cs typeface="+mn-cs"/>
              </a:rPr>
              <a:t>Dashboard shows your Defender coverage</a:t>
            </a:r>
            <a:endParaRPr kumimoji="0" lang="en-US" sz="2000" b="0" i="0" u="none" strike="noStrike" kern="0" cap="none" spc="0" normalizeH="0" baseline="0" noProof="0" dirty="0">
              <a:ln>
                <a:noFill/>
              </a:ln>
              <a:effectLst/>
              <a:uLnTx/>
              <a:uFillTx/>
              <a:latin typeface="Segoe UI"/>
              <a:ea typeface="+mn-ea"/>
              <a:cs typeface="+mn-cs"/>
            </a:endParaRPr>
          </a:p>
        </p:txBody>
      </p:sp>
      <p:sp>
        <p:nvSpPr>
          <p:cNvPr id="3" name="Rectangle 2">
            <a:extLst>
              <a:ext uri="{FF2B5EF4-FFF2-40B4-BE49-F238E27FC236}">
                <a16:creationId xmlns:a16="http://schemas.microsoft.com/office/drawing/2014/main" id="{B48F1E35-FBCF-449C-81CC-7D1E416833E1}"/>
              </a:ext>
              <a:ext uri="{C183D7F6-B498-43B3-948B-1728B52AA6E4}">
                <adec:decorative xmlns:adec="http://schemas.microsoft.com/office/drawing/2017/decorative" val="1"/>
              </a:ext>
            </a:extLst>
          </p:cNvPr>
          <p:cNvSpPr/>
          <p:nvPr/>
        </p:nvSpPr>
        <p:spPr bwMode="auto">
          <a:xfrm>
            <a:off x="634917" y="888088"/>
            <a:ext cx="10841135" cy="3070480"/>
          </a:xfrm>
          <a:prstGeom prst="rect">
            <a:avLst/>
          </a:prstGeom>
          <a:no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005906610"/>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C00E2B-1108-4905-BFB8-1F036A470CF9}"/>
              </a:ext>
            </a:extLst>
          </p:cNvPr>
          <p:cNvSpPr>
            <a:spLocks noGrp="1"/>
          </p:cNvSpPr>
          <p:nvPr>
            <p:ph type="title"/>
          </p:nvPr>
        </p:nvSpPr>
        <p:spPr/>
        <p:txBody>
          <a:bodyPr/>
          <a:lstStyle/>
          <a:p>
            <a:r>
              <a:rPr lang="en-US" dirty="0"/>
              <a:t>Brute Force Attacks </a:t>
            </a:r>
          </a:p>
        </p:txBody>
      </p:sp>
      <p:sp>
        <p:nvSpPr>
          <p:cNvPr id="5" name="Rectangle 4">
            <a:extLst>
              <a:ext uri="{FF2B5EF4-FFF2-40B4-BE49-F238E27FC236}">
                <a16:creationId xmlns:a16="http://schemas.microsoft.com/office/drawing/2014/main" id="{B9239C3C-8580-45A9-8102-D5A47B18F6BE}"/>
              </a:ext>
            </a:extLst>
          </p:cNvPr>
          <p:cNvSpPr/>
          <p:nvPr/>
        </p:nvSpPr>
        <p:spPr>
          <a:xfrm>
            <a:off x="588263" y="3703846"/>
            <a:ext cx="5299189" cy="2790261"/>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Targets management ports to gain access to a virtual machine</a:t>
            </a:r>
          </a:p>
        </p:txBody>
      </p:sp>
      <p:sp>
        <p:nvSpPr>
          <p:cNvPr id="6" name="Rectangle 5">
            <a:extLst>
              <a:ext uri="{FF2B5EF4-FFF2-40B4-BE49-F238E27FC236}">
                <a16:creationId xmlns:a16="http://schemas.microsoft.com/office/drawing/2014/main" id="{6FEE59F7-EC9F-4EDC-8115-96390554211F}"/>
              </a:ext>
            </a:extLst>
          </p:cNvPr>
          <p:cNvSpPr/>
          <p:nvPr/>
        </p:nvSpPr>
        <p:spPr>
          <a:xfrm>
            <a:off x="6064816" y="3703845"/>
            <a:ext cx="5299189" cy="2790261"/>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Disable the public IP address</a:t>
            </a:r>
          </a:p>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Use Point-to-Site VPN, Site-to-Site VPN, Azure ExpressRoute, or Bastion</a:t>
            </a:r>
          </a:p>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Require two-factor authentication</a:t>
            </a:r>
          </a:p>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Use complex passwords</a:t>
            </a:r>
          </a:p>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Limit the time that the ports are open (next slide)</a:t>
            </a:r>
          </a:p>
        </p:txBody>
      </p:sp>
      <p:grpSp>
        <p:nvGrpSpPr>
          <p:cNvPr id="25" name="Group 24" descr="An attacker uses RDP and SSH. ">
            <a:extLst>
              <a:ext uri="{FF2B5EF4-FFF2-40B4-BE49-F238E27FC236}">
                <a16:creationId xmlns:a16="http://schemas.microsoft.com/office/drawing/2014/main" id="{2B59AFD8-6DB1-420D-AB30-B7EBBEAB9B7F}"/>
              </a:ext>
            </a:extLst>
          </p:cNvPr>
          <p:cNvGrpSpPr/>
          <p:nvPr/>
        </p:nvGrpSpPr>
        <p:grpSpPr>
          <a:xfrm>
            <a:off x="2466781" y="1526849"/>
            <a:ext cx="7766227" cy="1419225"/>
            <a:chOff x="2466781" y="1526849"/>
            <a:chExt cx="7766227" cy="1419225"/>
          </a:xfrm>
        </p:grpSpPr>
        <p:pic>
          <p:nvPicPr>
            <p:cNvPr id="4" name="Picture 3">
              <a:extLst>
                <a:ext uri="{FF2B5EF4-FFF2-40B4-BE49-F238E27FC236}">
                  <a16:creationId xmlns:a16="http://schemas.microsoft.com/office/drawing/2014/main" id="{D4FE111C-1A62-4D76-9F8D-266307735A95}"/>
                </a:ext>
              </a:extLst>
            </p:cNvPr>
            <p:cNvPicPr>
              <a:picLocks noChangeAspect="1"/>
            </p:cNvPicPr>
            <p:nvPr/>
          </p:nvPicPr>
          <p:blipFill>
            <a:blip r:embed="rId3"/>
            <a:stretch>
              <a:fillRect/>
            </a:stretch>
          </p:blipFill>
          <p:spPr>
            <a:xfrm>
              <a:off x="2466781" y="1590846"/>
              <a:ext cx="1191509" cy="1355228"/>
            </a:xfrm>
            <a:prstGeom prst="rect">
              <a:avLst/>
            </a:prstGeom>
          </p:spPr>
        </p:pic>
        <p:grpSp>
          <p:nvGrpSpPr>
            <p:cNvPr id="22" name="Group 21">
              <a:extLst>
                <a:ext uri="{FF2B5EF4-FFF2-40B4-BE49-F238E27FC236}">
                  <a16:creationId xmlns:a16="http://schemas.microsoft.com/office/drawing/2014/main" id="{D82FEA5D-28B5-493E-B140-3201A3A64441}"/>
                </a:ext>
              </a:extLst>
            </p:cNvPr>
            <p:cNvGrpSpPr/>
            <p:nvPr/>
          </p:nvGrpSpPr>
          <p:grpSpPr>
            <a:xfrm>
              <a:off x="7432658" y="1526849"/>
              <a:ext cx="2800350" cy="1419225"/>
              <a:chOff x="9174634" y="2264229"/>
              <a:chExt cx="2800350" cy="1419225"/>
            </a:xfrm>
          </p:grpSpPr>
          <p:pic>
            <p:nvPicPr>
              <p:cNvPr id="8" name="Picture 7">
                <a:extLst>
                  <a:ext uri="{FF2B5EF4-FFF2-40B4-BE49-F238E27FC236}">
                    <a16:creationId xmlns:a16="http://schemas.microsoft.com/office/drawing/2014/main" id="{C5B66737-F815-4C94-AF99-FAD0A99CB461}"/>
                  </a:ext>
                </a:extLst>
              </p:cNvPr>
              <p:cNvPicPr>
                <a:picLocks noChangeAspect="1"/>
              </p:cNvPicPr>
              <p:nvPr/>
            </p:nvPicPr>
            <p:blipFill>
              <a:blip r:embed="rId4">
                <a:duotone>
                  <a:schemeClr val="accent1">
                    <a:shade val="45000"/>
                    <a:satMod val="135000"/>
                  </a:schemeClr>
                  <a:prstClr val="white"/>
                </a:duotone>
              </a:blip>
              <a:stretch>
                <a:fillRect/>
              </a:stretch>
            </p:blipFill>
            <p:spPr>
              <a:xfrm>
                <a:off x="9174634" y="2264229"/>
                <a:ext cx="2800350" cy="1419225"/>
              </a:xfrm>
              <a:prstGeom prst="rect">
                <a:avLst/>
              </a:prstGeom>
            </p:spPr>
          </p:pic>
          <p:pic>
            <p:nvPicPr>
              <p:cNvPr id="10" name="Picture 9" descr="A picture containing drawing&#10;&#10;Description automatically generated">
                <a:extLst>
                  <a:ext uri="{FF2B5EF4-FFF2-40B4-BE49-F238E27FC236}">
                    <a16:creationId xmlns:a16="http://schemas.microsoft.com/office/drawing/2014/main" id="{FED43845-A0FD-498F-B351-E37848960E31}"/>
                  </a:ext>
                </a:extLst>
              </p:cNvPr>
              <p:cNvPicPr>
                <a:picLocks noChangeAspect="1"/>
              </p:cNvPicPr>
              <p:nvPr/>
            </p:nvPicPr>
            <p:blipFill>
              <a:blip r:embed="rId5"/>
              <a:stretch>
                <a:fillRect/>
              </a:stretch>
            </p:blipFill>
            <p:spPr>
              <a:xfrm>
                <a:off x="10402240" y="2873733"/>
                <a:ext cx="514346" cy="553998"/>
              </a:xfrm>
              <a:prstGeom prst="rect">
                <a:avLst/>
              </a:prstGeom>
            </p:spPr>
          </p:pic>
        </p:grpSp>
        <p:cxnSp>
          <p:nvCxnSpPr>
            <p:cNvPr id="12" name="Straight Arrow Connector 11">
              <a:extLst>
                <a:ext uri="{FF2B5EF4-FFF2-40B4-BE49-F238E27FC236}">
                  <a16:creationId xmlns:a16="http://schemas.microsoft.com/office/drawing/2014/main" id="{9E2533CA-5993-4EFF-BF3F-74C93BAC7448}"/>
                </a:ext>
              </a:extLst>
            </p:cNvPr>
            <p:cNvCxnSpPr>
              <a:cxnSpLocks/>
              <a:stCxn id="4" idx="3"/>
              <a:endCxn id="8" idx="1"/>
            </p:cNvCxnSpPr>
            <p:nvPr/>
          </p:nvCxnSpPr>
          <p:spPr>
            <a:xfrm flipV="1">
              <a:off x="3658290" y="2236462"/>
              <a:ext cx="3774368" cy="31998"/>
            </a:xfrm>
            <a:prstGeom prst="straightConnector1">
              <a:avLst/>
            </a:prstGeom>
            <a:ln>
              <a:solidFill>
                <a:schemeClr val="tx1"/>
              </a:solidFill>
              <a:headEnd type="none" w="lg" len="med"/>
              <a:tailEnd type="triangle"/>
            </a:ln>
          </p:spPr>
          <p:style>
            <a:lnRef idx="1">
              <a:schemeClr val="accent1"/>
            </a:lnRef>
            <a:fillRef idx="0">
              <a:schemeClr val="accent1"/>
            </a:fillRef>
            <a:effectRef idx="0">
              <a:schemeClr val="accent1"/>
            </a:effectRef>
            <a:fontRef idx="minor">
              <a:schemeClr val="tx1"/>
            </a:fontRef>
          </p:style>
        </p:cxnSp>
        <p:pic>
          <p:nvPicPr>
            <p:cNvPr id="20" name="Picture 19">
              <a:extLst>
                <a:ext uri="{FF2B5EF4-FFF2-40B4-BE49-F238E27FC236}">
                  <a16:creationId xmlns:a16="http://schemas.microsoft.com/office/drawing/2014/main" id="{2A8ED270-644C-4050-ABF6-A7CF6BD77586}"/>
                </a:ext>
              </a:extLst>
            </p:cNvPr>
            <p:cNvPicPr>
              <a:picLocks noChangeAspect="1"/>
            </p:cNvPicPr>
            <p:nvPr/>
          </p:nvPicPr>
          <p:blipFill>
            <a:blip r:embed="rId6"/>
            <a:stretch>
              <a:fillRect/>
            </a:stretch>
          </p:blipFill>
          <p:spPr>
            <a:xfrm>
              <a:off x="4281908" y="1547867"/>
              <a:ext cx="1191508" cy="704594"/>
            </a:xfrm>
            <a:prstGeom prst="rect">
              <a:avLst/>
            </a:prstGeom>
          </p:spPr>
        </p:pic>
        <p:pic>
          <p:nvPicPr>
            <p:cNvPr id="21" name="Picture 20">
              <a:extLst>
                <a:ext uri="{FF2B5EF4-FFF2-40B4-BE49-F238E27FC236}">
                  <a16:creationId xmlns:a16="http://schemas.microsoft.com/office/drawing/2014/main" id="{CC957419-5158-495A-88AC-84D0C415EF32}"/>
                </a:ext>
              </a:extLst>
            </p:cNvPr>
            <p:cNvPicPr>
              <a:picLocks noChangeAspect="1"/>
            </p:cNvPicPr>
            <p:nvPr/>
          </p:nvPicPr>
          <p:blipFill>
            <a:blip r:embed="rId7"/>
            <a:stretch>
              <a:fillRect/>
            </a:stretch>
          </p:blipFill>
          <p:spPr>
            <a:xfrm>
              <a:off x="5730737" y="1599314"/>
              <a:ext cx="1054308" cy="601701"/>
            </a:xfrm>
            <a:prstGeom prst="rect">
              <a:avLst/>
            </a:prstGeom>
          </p:spPr>
        </p:pic>
      </p:grpSp>
      <p:sp>
        <p:nvSpPr>
          <p:cNvPr id="7" name="Rectangle 6">
            <a:extLst>
              <a:ext uri="{FF2B5EF4-FFF2-40B4-BE49-F238E27FC236}">
                <a16:creationId xmlns:a16="http://schemas.microsoft.com/office/drawing/2014/main" id="{EEFBDB37-02BE-4B1B-8EF6-622B469A6FE4}"/>
              </a:ext>
              <a:ext uri="{C183D7F6-B498-43B3-948B-1728B52AA6E4}">
                <adec:decorative xmlns:adec="http://schemas.microsoft.com/office/drawing/2017/decorative" val="1"/>
              </a:ext>
            </a:extLst>
          </p:cNvPr>
          <p:cNvSpPr/>
          <p:nvPr/>
        </p:nvSpPr>
        <p:spPr bwMode="auto">
          <a:xfrm>
            <a:off x="588263" y="1207363"/>
            <a:ext cx="10953106" cy="2221637"/>
          </a:xfrm>
          <a:prstGeom prst="rect">
            <a:avLst/>
          </a:prstGeom>
          <a:no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cxnSp>
        <p:nvCxnSpPr>
          <p:cNvPr id="11" name="Straight Arrow Connector 10">
            <a:extLst>
              <a:ext uri="{FF2B5EF4-FFF2-40B4-BE49-F238E27FC236}">
                <a16:creationId xmlns:a16="http://schemas.microsoft.com/office/drawing/2014/main" id="{C89D2BA4-1D3A-48FA-8F3B-88125FD149B8}"/>
              </a:ext>
              <a:ext uri="{C183D7F6-B498-43B3-948B-1728B52AA6E4}">
                <adec:decorative xmlns:adec="http://schemas.microsoft.com/office/drawing/2017/decorative" val="1"/>
              </a:ext>
            </a:extLst>
          </p:cNvPr>
          <p:cNvCxnSpPr>
            <a:stCxn id="5" idx="0"/>
          </p:cNvCxnSpPr>
          <p:nvPr/>
        </p:nvCxnSpPr>
        <p:spPr>
          <a:xfrm flipH="1" flipV="1">
            <a:off x="3228392" y="3047385"/>
            <a:ext cx="9466" cy="656461"/>
          </a:xfrm>
          <a:prstGeom prst="straightConnector1">
            <a:avLst/>
          </a:prstGeom>
          <a:ln>
            <a:solidFill>
              <a:schemeClr val="tx1"/>
            </a:solidFill>
            <a:headEnd type="none" w="lg" len="med"/>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EF2322E2-3BFB-4D76-A98C-2BC123738FB1}"/>
              </a:ext>
              <a:ext uri="{C183D7F6-B498-43B3-948B-1728B52AA6E4}">
                <adec:decorative xmlns:adec="http://schemas.microsoft.com/office/drawing/2017/decorative" val="1"/>
              </a:ext>
            </a:extLst>
          </p:cNvPr>
          <p:cNvCxnSpPr>
            <a:cxnSpLocks/>
            <a:stCxn id="6" idx="0"/>
          </p:cNvCxnSpPr>
          <p:nvPr/>
        </p:nvCxnSpPr>
        <p:spPr>
          <a:xfrm flipV="1">
            <a:off x="8714411" y="3083497"/>
            <a:ext cx="0" cy="620348"/>
          </a:xfrm>
          <a:prstGeom prst="straightConnector1">
            <a:avLst/>
          </a:prstGeom>
          <a:ln>
            <a:solidFill>
              <a:schemeClr val="tx1"/>
            </a:solidFill>
            <a:headEnd type="none" w="lg" len="med"/>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22431356"/>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2980C9-1CE3-49C3-AFA0-6DB56FC786CD}"/>
              </a:ext>
            </a:extLst>
          </p:cNvPr>
          <p:cNvSpPr>
            <a:spLocks noGrp="1"/>
          </p:cNvSpPr>
          <p:nvPr>
            <p:ph type="title"/>
          </p:nvPr>
        </p:nvSpPr>
        <p:spPr/>
        <p:txBody>
          <a:bodyPr/>
          <a:lstStyle/>
          <a:p>
            <a:r>
              <a:rPr lang="en-US" dirty="0"/>
              <a:t>Just in Time Virtual Machine Access</a:t>
            </a:r>
          </a:p>
        </p:txBody>
      </p:sp>
      <p:sp>
        <p:nvSpPr>
          <p:cNvPr id="4" name="Rectangle 3">
            <a:extLst>
              <a:ext uri="{FF2B5EF4-FFF2-40B4-BE49-F238E27FC236}">
                <a16:creationId xmlns:a16="http://schemas.microsoft.com/office/drawing/2014/main" id="{1CFBB680-3B2E-4653-97AA-D0ED77539483}"/>
              </a:ext>
            </a:extLst>
          </p:cNvPr>
          <p:cNvSpPr/>
          <p:nvPr/>
        </p:nvSpPr>
        <p:spPr bwMode="auto">
          <a:xfrm>
            <a:off x="588263" y="1360636"/>
            <a:ext cx="4851484" cy="1026363"/>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effectLst/>
                <a:uLnTx/>
                <a:uFillTx/>
                <a:latin typeface="Segoe UI" panose="020B0502040204020203" pitchFamily="34" charset="0"/>
                <a:ea typeface="+mn-ea"/>
                <a:cs typeface="Segoe UI" panose="020B0502040204020203" pitchFamily="34" charset="0"/>
              </a:rPr>
              <a:t>Recommends virtual machines in NSGs with public IP addresses</a:t>
            </a:r>
          </a:p>
        </p:txBody>
      </p:sp>
      <p:sp>
        <p:nvSpPr>
          <p:cNvPr id="12" name="Rectangle 11">
            <a:extLst>
              <a:ext uri="{FF2B5EF4-FFF2-40B4-BE49-F238E27FC236}">
                <a16:creationId xmlns:a16="http://schemas.microsoft.com/office/drawing/2014/main" id="{C424B7B1-489E-407F-B646-7AF54EC5492D}"/>
              </a:ext>
            </a:extLst>
          </p:cNvPr>
          <p:cNvSpPr/>
          <p:nvPr/>
        </p:nvSpPr>
        <p:spPr bwMode="auto">
          <a:xfrm>
            <a:off x="588263" y="2606410"/>
            <a:ext cx="4851484" cy="1026363"/>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effectLst/>
                <a:uLnTx/>
                <a:uFillTx/>
                <a:latin typeface="Segoe UI" panose="020B0502040204020203" pitchFamily="34" charset="0"/>
                <a:ea typeface="+mn-ea"/>
                <a:cs typeface="Segoe UI" panose="020B0502040204020203" pitchFamily="34" charset="0"/>
              </a:rPr>
              <a:t>Select virtual machines and configure ports, source IP addresses, and time range</a:t>
            </a:r>
          </a:p>
        </p:txBody>
      </p:sp>
      <p:sp>
        <p:nvSpPr>
          <p:cNvPr id="14" name="Rectangle 13">
            <a:extLst>
              <a:ext uri="{FF2B5EF4-FFF2-40B4-BE49-F238E27FC236}">
                <a16:creationId xmlns:a16="http://schemas.microsoft.com/office/drawing/2014/main" id="{7D9F5BD0-1F42-4CD3-8801-0821BD50CFD4}"/>
              </a:ext>
            </a:extLst>
          </p:cNvPr>
          <p:cNvSpPr/>
          <p:nvPr/>
        </p:nvSpPr>
        <p:spPr bwMode="auto">
          <a:xfrm>
            <a:off x="588263" y="3803599"/>
            <a:ext cx="4851484" cy="1194739"/>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effectLst/>
                <a:uLnTx/>
                <a:uFillTx/>
                <a:latin typeface="Segoe UI" panose="020B0502040204020203" pitchFamily="34" charset="0"/>
                <a:ea typeface="+mn-ea"/>
                <a:cs typeface="Segoe UI" panose="020B0502040204020203" pitchFamily="34" charset="0"/>
              </a:rPr>
              <a:t>Security Center locks down inbound traffic by creating an NSG rule</a:t>
            </a:r>
          </a:p>
        </p:txBody>
      </p:sp>
      <p:sp>
        <p:nvSpPr>
          <p:cNvPr id="16" name="Rectangle 15">
            <a:extLst>
              <a:ext uri="{FF2B5EF4-FFF2-40B4-BE49-F238E27FC236}">
                <a16:creationId xmlns:a16="http://schemas.microsoft.com/office/drawing/2014/main" id="{31F5411B-D8DB-4327-88C4-6EE7931BF83F}"/>
              </a:ext>
            </a:extLst>
          </p:cNvPr>
          <p:cNvSpPr/>
          <p:nvPr/>
        </p:nvSpPr>
        <p:spPr bwMode="auto">
          <a:xfrm>
            <a:off x="588263" y="5169164"/>
            <a:ext cx="4851484" cy="1026363"/>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effectLst/>
                <a:uLnTx/>
                <a:uFillTx/>
                <a:latin typeface="Segoe UI" panose="020B0502040204020203" pitchFamily="34" charset="0"/>
                <a:ea typeface="+mn-ea"/>
                <a:cs typeface="Segoe UI" panose="020B0502040204020203" pitchFamily="34" charset="0"/>
              </a:rPr>
              <a:t>Events are captured in the Activity Log</a:t>
            </a:r>
          </a:p>
        </p:txBody>
      </p:sp>
      <p:pic>
        <p:nvPicPr>
          <p:cNvPr id="6" name="Picture 5" descr="Screenshot of the Security Center JIT VM Access page. A VM is selected for Request Access. ">
            <a:extLst>
              <a:ext uri="{FF2B5EF4-FFF2-40B4-BE49-F238E27FC236}">
                <a16:creationId xmlns:a16="http://schemas.microsoft.com/office/drawing/2014/main" id="{E00DA76A-715B-47F3-B136-8FE28FC79B53}"/>
              </a:ext>
            </a:extLst>
          </p:cNvPr>
          <p:cNvPicPr>
            <a:picLocks noChangeAspect="1"/>
          </p:cNvPicPr>
          <p:nvPr/>
        </p:nvPicPr>
        <p:blipFill>
          <a:blip r:embed="rId3"/>
          <a:stretch>
            <a:fillRect/>
          </a:stretch>
        </p:blipFill>
        <p:spPr>
          <a:xfrm>
            <a:off x="7292743" y="1525651"/>
            <a:ext cx="3581400" cy="1800225"/>
          </a:xfrm>
          <a:prstGeom prst="rect">
            <a:avLst/>
          </a:prstGeom>
          <a:ln>
            <a:solidFill>
              <a:schemeClr val="tx1"/>
            </a:solidFill>
          </a:ln>
        </p:spPr>
      </p:pic>
      <p:pic>
        <p:nvPicPr>
          <p:cNvPr id="7" name="Picture 6" descr="Screenshot of the Port selection page the JIT VM. The port, allowed source IP, IP range, and timeframe selections are shown. ">
            <a:extLst>
              <a:ext uri="{FF2B5EF4-FFF2-40B4-BE49-F238E27FC236}">
                <a16:creationId xmlns:a16="http://schemas.microsoft.com/office/drawing/2014/main" id="{F2E9955A-B897-456B-9E9A-8CC97A147E91}"/>
              </a:ext>
            </a:extLst>
          </p:cNvPr>
          <p:cNvPicPr>
            <a:picLocks noChangeAspect="1"/>
          </p:cNvPicPr>
          <p:nvPr/>
        </p:nvPicPr>
        <p:blipFill>
          <a:blip r:embed="rId4"/>
          <a:stretch>
            <a:fillRect/>
          </a:stretch>
        </p:blipFill>
        <p:spPr>
          <a:xfrm>
            <a:off x="6151348" y="3840329"/>
            <a:ext cx="5867400" cy="2257425"/>
          </a:xfrm>
          <a:prstGeom prst="rect">
            <a:avLst/>
          </a:prstGeom>
          <a:ln>
            <a:solidFill>
              <a:schemeClr val="tx1"/>
            </a:solidFill>
          </a:ln>
        </p:spPr>
      </p:pic>
      <p:cxnSp>
        <p:nvCxnSpPr>
          <p:cNvPr id="9" name="Straight Arrow Connector 8">
            <a:extLst>
              <a:ext uri="{FF2B5EF4-FFF2-40B4-BE49-F238E27FC236}">
                <a16:creationId xmlns:a16="http://schemas.microsoft.com/office/drawing/2014/main" id="{6687E384-4523-439A-9498-41A7817D463F}"/>
              </a:ext>
              <a:ext uri="{C183D7F6-B498-43B3-948B-1728B52AA6E4}">
                <adec:decorative xmlns:adec="http://schemas.microsoft.com/office/drawing/2017/decorative" val="1"/>
              </a:ext>
            </a:extLst>
          </p:cNvPr>
          <p:cNvCxnSpPr>
            <a:cxnSpLocks/>
            <a:stCxn id="6" idx="2"/>
            <a:endCxn id="7" idx="0"/>
          </p:cNvCxnSpPr>
          <p:nvPr/>
        </p:nvCxnSpPr>
        <p:spPr>
          <a:xfrm>
            <a:off x="9083443" y="3325876"/>
            <a:ext cx="1605" cy="514453"/>
          </a:xfrm>
          <a:prstGeom prst="straightConnector1">
            <a:avLst/>
          </a:prstGeom>
          <a:ln>
            <a:solidFill>
              <a:schemeClr val="tx1"/>
            </a:solidFill>
            <a:headEnd type="none" w="lg" len="med"/>
            <a:tailEnd type="triangle"/>
          </a:ln>
        </p:spPr>
        <p:style>
          <a:lnRef idx="1">
            <a:schemeClr val="accent1"/>
          </a:lnRef>
          <a:fillRef idx="0">
            <a:schemeClr val="accent1"/>
          </a:fillRef>
          <a:effectRef idx="0">
            <a:schemeClr val="accent1"/>
          </a:effectRef>
          <a:fontRef idx="minor">
            <a:schemeClr val="tx1"/>
          </a:fontRef>
        </p:style>
      </p:cxnSp>
      <p:sp>
        <p:nvSpPr>
          <p:cNvPr id="5" name="Rectangle 4">
            <a:extLst>
              <a:ext uri="{FF2B5EF4-FFF2-40B4-BE49-F238E27FC236}">
                <a16:creationId xmlns:a16="http://schemas.microsoft.com/office/drawing/2014/main" id="{A467597E-1951-49D2-AAB8-0A9841BC89C7}"/>
              </a:ext>
              <a:ext uri="{C183D7F6-B498-43B3-948B-1728B52AA6E4}">
                <adec:decorative xmlns:adec="http://schemas.microsoft.com/office/drawing/2017/decorative" val="1"/>
              </a:ext>
            </a:extLst>
          </p:cNvPr>
          <p:cNvSpPr/>
          <p:nvPr/>
        </p:nvSpPr>
        <p:spPr bwMode="auto">
          <a:xfrm>
            <a:off x="5570376" y="1360215"/>
            <a:ext cx="6531428" cy="4835312"/>
          </a:xfrm>
          <a:prstGeom prst="rect">
            <a:avLst/>
          </a:prstGeom>
          <a:noFill/>
          <a:ln w="6350" cap="flat" cmpd="sng" algn="ctr">
            <a:solidFill>
              <a:srgbClr val="FFFFFF">
                <a:lumMod val="75000"/>
              </a:srgbClr>
            </a:solidFill>
            <a:prstDash val="solid"/>
            <a:headEnd type="none" w="med" len="med"/>
            <a:tailEnd type="none" w="med" len="med"/>
          </a:ln>
          <a:effectLst/>
        </p:spPr>
        <p:style>
          <a:lnRef idx="0">
            <a:scrgbClr r="0" g="0" b="0"/>
          </a:lnRef>
          <a:fillRef idx="0">
            <a:scrgbClr r="0" g="0" b="0"/>
          </a:fillRef>
          <a:effectRef idx="0">
            <a:scrgbClr r="0" g="0" b="0"/>
          </a:effectRef>
          <a:fontRef idx="major"/>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IN" sz="24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3556837401"/>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2057C6-DBEF-461C-92FE-B1B42A3204DB}"/>
              </a:ext>
            </a:extLst>
          </p:cNvPr>
          <p:cNvSpPr>
            <a:spLocks noGrp="1"/>
          </p:cNvSpPr>
          <p:nvPr>
            <p:ph type="title"/>
          </p:nvPr>
        </p:nvSpPr>
        <p:spPr>
          <a:xfrm>
            <a:off x="578738" y="853943"/>
            <a:ext cx="4167887" cy="1477328"/>
          </a:xfrm>
        </p:spPr>
        <p:txBody>
          <a:bodyPr/>
          <a:lstStyle/>
          <a:p>
            <a:r>
              <a:rPr lang="en-US" dirty="0"/>
              <a:t>Demonstration: Microsoft Defender for Cloud</a:t>
            </a:r>
          </a:p>
        </p:txBody>
      </p:sp>
      <p:sp>
        <p:nvSpPr>
          <p:cNvPr id="4" name="Text Placeholder 3">
            <a:extLst>
              <a:ext uri="{FF2B5EF4-FFF2-40B4-BE49-F238E27FC236}">
                <a16:creationId xmlns:a16="http://schemas.microsoft.com/office/drawing/2014/main" id="{D02C3A85-0BB8-406E-8931-52A4D3FE9FF6}"/>
              </a:ext>
            </a:extLst>
          </p:cNvPr>
          <p:cNvSpPr>
            <a:spLocks noGrp="1"/>
          </p:cNvSpPr>
          <p:nvPr>
            <p:ph type="body" sz="quarter" idx="12"/>
          </p:nvPr>
        </p:nvSpPr>
        <p:spPr/>
        <p:txBody>
          <a:bodyPr/>
          <a:lstStyle/>
          <a:p>
            <a:r>
              <a:rPr lang="en-US" dirty="0"/>
              <a:t>Review Security Center recommendations</a:t>
            </a:r>
          </a:p>
          <a:p>
            <a:r>
              <a:rPr lang="en-US" dirty="0"/>
              <a:t>Review Security Center policies</a:t>
            </a:r>
          </a:p>
          <a:p>
            <a:r>
              <a:rPr lang="en-US" dirty="0"/>
              <a:t>Review Security Center regulatory compliance</a:t>
            </a:r>
            <a:br>
              <a:rPr lang="en-US" dirty="0"/>
            </a:br>
            <a:endParaRPr lang="en-US" dirty="0"/>
          </a:p>
        </p:txBody>
      </p:sp>
    </p:spTree>
    <p:extLst>
      <p:ext uri="{BB962C8B-B14F-4D97-AF65-F5344CB8AC3E}">
        <p14:creationId xmlns:p14="http://schemas.microsoft.com/office/powerpoint/2010/main" val="24909092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731B61-0B3B-4C77-84BA-00BD282AA7D3}"/>
              </a:ext>
            </a:extLst>
          </p:cNvPr>
          <p:cNvSpPr>
            <a:spLocks noGrp="1"/>
          </p:cNvSpPr>
          <p:nvPr>
            <p:ph type="title"/>
          </p:nvPr>
        </p:nvSpPr>
        <p:spPr/>
        <p:txBody>
          <a:bodyPr/>
          <a:lstStyle/>
          <a:p>
            <a:r>
              <a:rPr lang="en-US" dirty="0"/>
              <a:t>Additional Study – Microsoft Defender for Cloud</a:t>
            </a:r>
          </a:p>
        </p:txBody>
      </p:sp>
      <p:sp>
        <p:nvSpPr>
          <p:cNvPr id="5" name="Rectangle 4">
            <a:extLst>
              <a:ext uri="{FF2B5EF4-FFF2-40B4-BE49-F238E27FC236}">
                <a16:creationId xmlns:a16="http://schemas.microsoft.com/office/drawing/2014/main" id="{37BF8346-96B5-4511-92AC-1EE6A04570F6}"/>
              </a:ext>
            </a:extLst>
          </p:cNvPr>
          <p:cNvSpPr/>
          <p:nvPr/>
        </p:nvSpPr>
        <p:spPr bwMode="auto">
          <a:xfrm>
            <a:off x="410530" y="1385888"/>
            <a:ext cx="3454496" cy="640080"/>
          </a:xfrm>
          <a:prstGeom prst="rect">
            <a:avLst/>
          </a:prstGeom>
          <a:solidFill>
            <a:schemeClr val="accent1">
              <a:lumMod val="50000"/>
            </a:schemeClr>
          </a:solidFill>
          <a:ln w="6350">
            <a:solidFill>
              <a:srgbClr val="0078D3"/>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uLnTx/>
                <a:uFillTx/>
                <a:latin typeface="Segoe UI Semibold"/>
                <a:ea typeface="+mn-ea"/>
                <a:cs typeface="+mn-cs"/>
              </a:rPr>
              <a:t>Module Review Questions</a:t>
            </a:r>
          </a:p>
        </p:txBody>
      </p:sp>
      <p:sp>
        <p:nvSpPr>
          <p:cNvPr id="7" name="Rectangle 6">
            <a:extLst>
              <a:ext uri="{FF2B5EF4-FFF2-40B4-BE49-F238E27FC236}">
                <a16:creationId xmlns:a16="http://schemas.microsoft.com/office/drawing/2014/main" id="{D393C41D-9A40-4F4C-97DD-1CFF1C176C13}"/>
              </a:ext>
            </a:extLst>
          </p:cNvPr>
          <p:cNvSpPr/>
          <p:nvPr/>
        </p:nvSpPr>
        <p:spPr bwMode="auto">
          <a:xfrm>
            <a:off x="3986324" y="1385888"/>
            <a:ext cx="7938532" cy="640080"/>
          </a:xfrm>
          <a:prstGeom prst="rect">
            <a:avLst/>
          </a:prstGeom>
          <a:solidFill>
            <a:schemeClr val="accent1">
              <a:lumMod val="50000"/>
            </a:schemeClr>
          </a:solidFill>
          <a:ln w="6350">
            <a:solidFill>
              <a:srgbClr val="0078D3"/>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uLnTx/>
                <a:uFillTx/>
                <a:latin typeface="Segoe UI Semibold"/>
                <a:ea typeface="+mn-ea"/>
                <a:cs typeface="+mn-cs"/>
              </a:rPr>
              <a:t>Microsoft Learn Modules (docs.microsoft.com/Learn)</a:t>
            </a:r>
          </a:p>
        </p:txBody>
      </p:sp>
      <p:sp>
        <p:nvSpPr>
          <p:cNvPr id="3" name="Text Placeholder 2">
            <a:extLst>
              <a:ext uri="{FF2B5EF4-FFF2-40B4-BE49-F238E27FC236}">
                <a16:creationId xmlns:a16="http://schemas.microsoft.com/office/drawing/2014/main" id="{12B48B17-62A9-4A1C-83F1-0B76A40F5EB4}"/>
              </a:ext>
            </a:extLst>
          </p:cNvPr>
          <p:cNvSpPr>
            <a:spLocks noGrp="1"/>
          </p:cNvSpPr>
          <p:nvPr>
            <p:ph type="body" sz="quarter" idx="4294967295"/>
          </p:nvPr>
        </p:nvSpPr>
        <p:spPr>
          <a:xfrm>
            <a:off x="4078654" y="2160588"/>
            <a:ext cx="6254750" cy="3544887"/>
          </a:xfrm>
        </p:spPr>
        <p:txBody>
          <a:bodyPr/>
          <a:lstStyle/>
          <a:p>
            <a:pPr marL="0" indent="0">
              <a:buNone/>
            </a:pPr>
            <a:r>
              <a:rPr lang="en-US" sz="2400" dirty="0">
                <a:latin typeface="Segoe UI" panose="020B0502040204020203" pitchFamily="34" charset="0"/>
                <a:cs typeface="Segoe UI" panose="020B0502040204020203" pitchFamily="34" charset="0"/>
              </a:rPr>
              <a:t>Resolve security threats with Microsoft Defender for Cloud (Exercise)</a:t>
            </a:r>
          </a:p>
          <a:p>
            <a:pPr marL="0" indent="0">
              <a:buNone/>
            </a:pPr>
            <a:r>
              <a:rPr lang="en-US" sz="2400" dirty="0">
                <a:latin typeface="Segoe UI" panose="020B0502040204020203" pitchFamily="34" charset="0"/>
                <a:cs typeface="Segoe UI" panose="020B0502040204020203" pitchFamily="34" charset="0"/>
              </a:rPr>
              <a:t>Protect your servers and VMs from brute-force and malware attacks with Microsoft Defender for Cloud (Exercise)</a:t>
            </a:r>
          </a:p>
          <a:p>
            <a:pPr marL="0" indent="0">
              <a:buNone/>
            </a:pPr>
            <a:r>
              <a:rPr lang="en-US" sz="2400" dirty="0">
                <a:latin typeface="Segoe UI" panose="020B0502040204020203" pitchFamily="34" charset="0"/>
                <a:cs typeface="Segoe UI" panose="020B0502040204020203" pitchFamily="34" charset="0"/>
              </a:rPr>
              <a:t>Identify security threats with Microsoft Defender for Cloud</a:t>
            </a:r>
          </a:p>
          <a:p>
            <a:pPr marL="0" indent="0">
              <a:buNone/>
            </a:pPr>
            <a:r>
              <a:rPr lang="en-US" sz="2400" dirty="0">
                <a:latin typeface="Segoe UI" panose="020B0502040204020203" pitchFamily="34" charset="0"/>
                <a:cs typeface="Segoe UI" panose="020B0502040204020203" pitchFamily="34" charset="0"/>
              </a:rPr>
              <a:t>Top 5 security items to consider before pushing to production</a:t>
            </a:r>
          </a:p>
        </p:txBody>
      </p:sp>
      <p:cxnSp>
        <p:nvCxnSpPr>
          <p:cNvPr id="9" name="Straight Connector 8">
            <a:extLst>
              <a:ext uri="{FF2B5EF4-FFF2-40B4-BE49-F238E27FC236}">
                <a16:creationId xmlns:a16="http://schemas.microsoft.com/office/drawing/2014/main" id="{088CA130-7374-4D5E-B926-34896106B6A1}"/>
              </a:ext>
              <a:ext uri="{C183D7F6-B498-43B3-948B-1728B52AA6E4}">
                <adec:decorative xmlns:adec="http://schemas.microsoft.com/office/drawing/2017/decorative" val="1"/>
              </a:ext>
            </a:extLst>
          </p:cNvPr>
          <p:cNvCxnSpPr>
            <a:cxnSpLocks/>
          </p:cNvCxnSpPr>
          <p:nvPr/>
        </p:nvCxnSpPr>
        <p:spPr>
          <a:xfrm>
            <a:off x="4078654" y="4122919"/>
            <a:ext cx="7297515" cy="0"/>
          </a:xfrm>
          <a:prstGeom prst="line">
            <a:avLst/>
          </a:prstGeom>
          <a:ln w="9525">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519FF638-5B09-4D87-90D7-D841C5C510E0}"/>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534305" y="2658326"/>
            <a:ext cx="1494645" cy="2173707"/>
          </a:xfrm>
          <a:prstGeom prst="rect">
            <a:avLst/>
          </a:prstGeom>
        </p:spPr>
      </p:pic>
      <p:cxnSp>
        <p:nvCxnSpPr>
          <p:cNvPr id="13" name="Straight Connector 12">
            <a:extLst>
              <a:ext uri="{FF2B5EF4-FFF2-40B4-BE49-F238E27FC236}">
                <a16:creationId xmlns:a16="http://schemas.microsoft.com/office/drawing/2014/main" id="{6EF04995-6BA1-4337-833E-93467A62B864}"/>
              </a:ext>
              <a:ext uri="{C183D7F6-B498-43B3-948B-1728B52AA6E4}">
                <adec:decorative xmlns:adec="http://schemas.microsoft.com/office/drawing/2017/decorative" val="1"/>
              </a:ext>
            </a:extLst>
          </p:cNvPr>
          <p:cNvCxnSpPr>
            <a:cxnSpLocks/>
          </p:cNvCxnSpPr>
          <p:nvPr/>
        </p:nvCxnSpPr>
        <p:spPr>
          <a:xfrm>
            <a:off x="4078654" y="2944807"/>
            <a:ext cx="7288184" cy="0"/>
          </a:xfrm>
          <a:prstGeom prst="line">
            <a:avLst/>
          </a:prstGeom>
          <a:ln w="9525">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CB1D5615-6960-4ED2-9FB0-B9D781DED5F5}"/>
              </a:ext>
              <a:ext uri="{C183D7F6-B498-43B3-948B-1728B52AA6E4}">
                <adec:decorative xmlns:adec="http://schemas.microsoft.com/office/drawing/2017/decorative" val="1"/>
              </a:ext>
            </a:extLst>
          </p:cNvPr>
          <p:cNvCxnSpPr>
            <a:cxnSpLocks/>
          </p:cNvCxnSpPr>
          <p:nvPr/>
        </p:nvCxnSpPr>
        <p:spPr>
          <a:xfrm>
            <a:off x="4078654" y="4928462"/>
            <a:ext cx="7297515" cy="0"/>
          </a:xfrm>
          <a:prstGeom prst="line">
            <a:avLst/>
          </a:prstGeom>
          <a:ln w="9525">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45717105"/>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cs typeface="Segoe UI"/>
              </a:rPr>
              <a:t>Microsoft Sentinel</a:t>
            </a:r>
          </a:p>
        </p:txBody>
      </p:sp>
      <p:pic>
        <p:nvPicPr>
          <p:cNvPr id="10" name="Picture 6">
            <a:extLst>
              <a:ext uri="{FF2B5EF4-FFF2-40B4-BE49-F238E27FC236}">
                <a16:creationId xmlns:a16="http://schemas.microsoft.com/office/drawing/2014/main" id="{E4032C13-974E-4AD7-AB6F-C8A329A749CE}"/>
              </a:ext>
              <a:ext uri="{C183D7F6-B498-43B3-948B-1728B52AA6E4}">
                <adec:decorative xmlns:adec="http://schemas.microsoft.com/office/drawing/2017/decorative" val="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116757" y="2830268"/>
            <a:ext cx="1092606" cy="11186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96470206"/>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128954" y="3031455"/>
            <a:ext cx="2913381" cy="795089"/>
          </a:xfrm>
        </p:spPr>
        <p:txBody>
          <a:bodyPr/>
          <a:lstStyle/>
          <a:p>
            <a:r>
              <a:rPr lang="en-US" dirty="0"/>
              <a:t>Microsoft Sentinel </a:t>
            </a:r>
          </a:p>
        </p:txBody>
      </p:sp>
      <p:sp>
        <p:nvSpPr>
          <p:cNvPr id="6" name="Text Placeholder 5"/>
          <p:cNvSpPr>
            <a:spLocks noGrp="1"/>
          </p:cNvSpPr>
          <p:nvPr>
            <p:ph type="body" sz="quarter" idx="4294967295"/>
          </p:nvPr>
        </p:nvSpPr>
        <p:spPr>
          <a:xfrm>
            <a:off x="4487380" y="666520"/>
            <a:ext cx="3724275" cy="3370153"/>
          </a:xfrm>
        </p:spPr>
        <p:txBody>
          <a:bodyPr/>
          <a:lstStyle/>
          <a:p>
            <a:pPr marL="0" indent="0">
              <a:spcBef>
                <a:spcPts val="1200"/>
              </a:spcBef>
              <a:spcAft>
                <a:spcPts val="600"/>
              </a:spcAft>
              <a:buNone/>
            </a:pPr>
            <a:r>
              <a:rPr lang="en-US" sz="2400" dirty="0">
                <a:latin typeface="Segoe UI" panose="020B0502040204020203" pitchFamily="34" charset="0"/>
                <a:cs typeface="Segoe UI" panose="020B0502040204020203" pitchFamily="34" charset="0"/>
              </a:rPr>
              <a:t>Microsoft Sentinel</a:t>
            </a:r>
          </a:p>
          <a:p>
            <a:pPr marL="0" indent="0">
              <a:spcBef>
                <a:spcPts val="1200"/>
              </a:spcBef>
              <a:spcAft>
                <a:spcPts val="600"/>
              </a:spcAft>
              <a:buNone/>
            </a:pPr>
            <a:r>
              <a:rPr lang="en-US" sz="2400" dirty="0">
                <a:latin typeface="Segoe UI" panose="020B0502040204020203" pitchFamily="34" charset="0"/>
                <a:cs typeface="Segoe UI" panose="020B0502040204020203" pitchFamily="34" charset="0"/>
              </a:rPr>
              <a:t>Data Connections</a:t>
            </a:r>
          </a:p>
          <a:p>
            <a:pPr marL="0" indent="0">
              <a:spcBef>
                <a:spcPts val="1200"/>
              </a:spcBef>
              <a:spcAft>
                <a:spcPts val="600"/>
              </a:spcAft>
              <a:buNone/>
            </a:pPr>
            <a:r>
              <a:rPr lang="en-US" sz="2400" dirty="0">
                <a:latin typeface="Segoe UI" panose="020B0502040204020203" pitchFamily="34" charset="0"/>
                <a:cs typeface="Segoe UI" panose="020B0502040204020203" pitchFamily="34" charset="0"/>
              </a:rPr>
              <a:t>Workbooks</a:t>
            </a:r>
          </a:p>
          <a:p>
            <a:pPr marL="0" indent="0">
              <a:spcBef>
                <a:spcPts val="1200"/>
              </a:spcBef>
              <a:spcAft>
                <a:spcPts val="600"/>
              </a:spcAft>
              <a:buNone/>
            </a:pPr>
            <a:r>
              <a:rPr lang="en-US" sz="2400" dirty="0">
                <a:latin typeface="Segoe UI" panose="020B0502040204020203" pitchFamily="34" charset="0"/>
                <a:cs typeface="Segoe UI" panose="020B0502040204020203" pitchFamily="34" charset="0"/>
              </a:rPr>
              <a:t>Analytics</a:t>
            </a:r>
          </a:p>
          <a:p>
            <a:pPr marL="0" indent="0">
              <a:spcBef>
                <a:spcPts val="1200"/>
              </a:spcBef>
              <a:spcAft>
                <a:spcPts val="600"/>
              </a:spcAft>
              <a:buNone/>
            </a:pPr>
            <a:r>
              <a:rPr lang="en-US" sz="2400" dirty="0">
                <a:latin typeface="Segoe UI" panose="020B0502040204020203" pitchFamily="34" charset="0"/>
                <a:cs typeface="Segoe UI" panose="020B0502040204020203" pitchFamily="34" charset="0"/>
              </a:rPr>
              <a:t>Playbooks</a:t>
            </a:r>
          </a:p>
          <a:p>
            <a:pPr marL="0" indent="0">
              <a:spcBef>
                <a:spcPts val="1200"/>
              </a:spcBef>
              <a:spcAft>
                <a:spcPts val="600"/>
              </a:spcAft>
              <a:buNone/>
            </a:pPr>
            <a:r>
              <a:rPr lang="en-US" sz="2400" dirty="0">
                <a:latin typeface="Segoe UI" panose="020B0502040204020203" pitchFamily="34" charset="0"/>
                <a:cs typeface="Segoe UI" panose="020B0502040204020203" pitchFamily="34" charset="0"/>
              </a:rPr>
              <a:t>Hunting</a:t>
            </a:r>
          </a:p>
        </p:txBody>
      </p:sp>
      <p:grpSp>
        <p:nvGrpSpPr>
          <p:cNvPr id="5" name="Group 4">
            <a:extLst>
              <a:ext uri="{FF2B5EF4-FFF2-40B4-BE49-F238E27FC236}">
                <a16:creationId xmlns:a16="http://schemas.microsoft.com/office/drawing/2014/main" id="{8478E34B-2509-49FC-8DB5-732FF31145B6}"/>
              </a:ext>
              <a:ext uri="{C183D7F6-B498-43B3-948B-1728B52AA6E4}">
                <adec:decorative xmlns:adec="http://schemas.microsoft.com/office/drawing/2017/decorative" val="1"/>
              </a:ext>
            </a:extLst>
          </p:cNvPr>
          <p:cNvGrpSpPr/>
          <p:nvPr/>
        </p:nvGrpSpPr>
        <p:grpSpPr>
          <a:xfrm>
            <a:off x="3715107" y="613588"/>
            <a:ext cx="699173" cy="3458394"/>
            <a:chOff x="3600807" y="404038"/>
            <a:chExt cx="699173" cy="3458394"/>
          </a:xfrm>
        </p:grpSpPr>
        <p:pic>
          <p:nvPicPr>
            <p:cNvPr id="16" name="Picture 15">
              <a:extLst>
                <a:ext uri="{FF2B5EF4-FFF2-40B4-BE49-F238E27FC236}">
                  <a16:creationId xmlns:a16="http://schemas.microsoft.com/office/drawing/2014/main" id="{CBB79565-50E7-4CD7-A18C-6D99F0DEE23F}"/>
                </a:ext>
              </a:extLst>
            </p:cNvPr>
            <p:cNvPicPr>
              <a:picLocks noChangeAspect="1"/>
            </p:cNvPicPr>
            <p:nvPr/>
          </p:nvPicPr>
          <p:blipFill>
            <a:blip r:embed="rId3"/>
            <a:stretch>
              <a:fillRect/>
            </a:stretch>
          </p:blipFill>
          <p:spPr>
            <a:xfrm>
              <a:off x="3600807" y="404038"/>
              <a:ext cx="689934" cy="576082"/>
            </a:xfrm>
            <a:prstGeom prst="rect">
              <a:avLst/>
            </a:prstGeom>
          </p:spPr>
        </p:pic>
        <p:grpSp>
          <p:nvGrpSpPr>
            <p:cNvPr id="3" name="Group 2">
              <a:extLst>
                <a:ext uri="{FF2B5EF4-FFF2-40B4-BE49-F238E27FC236}">
                  <a16:creationId xmlns:a16="http://schemas.microsoft.com/office/drawing/2014/main" id="{DFFE8CC0-D3E9-4869-8A10-2E5C2E18B5D3}"/>
                </a:ext>
              </a:extLst>
            </p:cNvPr>
            <p:cNvGrpSpPr/>
            <p:nvPr/>
          </p:nvGrpSpPr>
          <p:grpSpPr>
            <a:xfrm>
              <a:off x="3610046" y="559840"/>
              <a:ext cx="689934" cy="3302592"/>
              <a:chOff x="3610046" y="559840"/>
              <a:chExt cx="689934" cy="3302592"/>
            </a:xfrm>
          </p:grpSpPr>
          <p:pic>
            <p:nvPicPr>
              <p:cNvPr id="7" name="Picture 6">
                <a:extLst>
                  <a:ext uri="{FF2B5EF4-FFF2-40B4-BE49-F238E27FC236}">
                    <a16:creationId xmlns:a16="http://schemas.microsoft.com/office/drawing/2014/main" id="{2EF96638-912D-42AA-A2C3-FF2111CAD595}"/>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3696980" y="1620665"/>
                <a:ext cx="593761" cy="1074622"/>
              </a:xfrm>
              <a:prstGeom prst="rect">
                <a:avLst/>
              </a:prstGeom>
            </p:spPr>
          </p:pic>
          <p:pic>
            <p:nvPicPr>
              <p:cNvPr id="8" name="Picture 7">
                <a:extLst>
                  <a:ext uri="{FF2B5EF4-FFF2-40B4-BE49-F238E27FC236}">
                    <a16:creationId xmlns:a16="http://schemas.microsoft.com/office/drawing/2014/main" id="{E7A38095-C39D-48AF-AACD-0FBB2D246E71}"/>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3805054" y="1737645"/>
                <a:ext cx="363521" cy="304471"/>
              </a:xfrm>
              <a:prstGeom prst="rect">
                <a:avLst/>
              </a:prstGeom>
            </p:spPr>
          </p:pic>
          <p:pic>
            <p:nvPicPr>
              <p:cNvPr id="9" name="Picture 5">
                <a:extLst>
                  <a:ext uri="{FF2B5EF4-FFF2-40B4-BE49-F238E27FC236}">
                    <a16:creationId xmlns:a16="http://schemas.microsoft.com/office/drawing/2014/main" id="{D5B96DC1-8731-43F4-B12D-027D55656FBD}"/>
                  </a:ext>
                  <a:ext uri="{C183D7F6-B498-43B3-948B-1728B52AA6E4}">
                    <adec:decorative xmlns:adec="http://schemas.microsoft.com/office/drawing/2017/decorative" val="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05054" y="2287245"/>
                <a:ext cx="403772" cy="31552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a:extLst>
                  <a:ext uri="{FF2B5EF4-FFF2-40B4-BE49-F238E27FC236}">
                    <a16:creationId xmlns:a16="http://schemas.microsoft.com/office/drawing/2014/main" id="{C88D6AB9-3D4E-4849-82F1-0A9168970679}"/>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3696980" y="2787810"/>
                <a:ext cx="593761" cy="1074622"/>
              </a:xfrm>
              <a:prstGeom prst="rect">
                <a:avLst/>
              </a:prstGeom>
            </p:spPr>
          </p:pic>
          <p:pic>
            <p:nvPicPr>
              <p:cNvPr id="14" name="Picture 13">
                <a:extLst>
                  <a:ext uri="{FF2B5EF4-FFF2-40B4-BE49-F238E27FC236}">
                    <a16:creationId xmlns:a16="http://schemas.microsoft.com/office/drawing/2014/main" id="{66C1972E-B585-48BF-95FF-DAC34B3979BD}"/>
                  </a:ext>
                </a:extLst>
              </p:cNvPr>
              <p:cNvPicPr>
                <a:picLocks noChangeAspect="1"/>
              </p:cNvPicPr>
              <p:nvPr/>
            </p:nvPicPr>
            <p:blipFill>
              <a:blip r:embed="rId7"/>
              <a:srcRect/>
              <a:stretch/>
            </p:blipFill>
            <p:spPr>
              <a:xfrm>
                <a:off x="3813427" y="2940416"/>
                <a:ext cx="360866" cy="281991"/>
              </a:xfrm>
              <a:prstGeom prst="rect">
                <a:avLst/>
              </a:prstGeom>
            </p:spPr>
          </p:pic>
          <p:pic>
            <p:nvPicPr>
              <p:cNvPr id="15" name="Picture 4">
                <a:extLst>
                  <a:ext uri="{FF2B5EF4-FFF2-40B4-BE49-F238E27FC236}">
                    <a16:creationId xmlns:a16="http://schemas.microsoft.com/office/drawing/2014/main" id="{B7660A19-9AB4-4C4D-9757-63DA52A3767A}"/>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891045" y="3500162"/>
                <a:ext cx="287970" cy="230262"/>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a:extLst>
                  <a:ext uri="{FF2B5EF4-FFF2-40B4-BE49-F238E27FC236}">
                    <a16:creationId xmlns:a16="http://schemas.microsoft.com/office/drawing/2014/main" id="{2C0F3F60-2A17-416D-AAA7-507804B24ACB}"/>
                  </a:ext>
                </a:extLst>
              </p:cNvPr>
              <p:cNvPicPr>
                <a:picLocks noChangeAspect="1"/>
              </p:cNvPicPr>
              <p:nvPr/>
            </p:nvPicPr>
            <p:blipFill>
              <a:blip r:embed="rId9"/>
              <a:srcRect/>
              <a:stretch/>
            </p:blipFill>
            <p:spPr>
              <a:xfrm>
                <a:off x="3807831" y="559840"/>
                <a:ext cx="294365" cy="280329"/>
              </a:xfrm>
              <a:prstGeom prst="rect">
                <a:avLst/>
              </a:prstGeom>
            </p:spPr>
          </p:pic>
          <p:pic>
            <p:nvPicPr>
              <p:cNvPr id="2" name="Picture 1">
                <a:extLst>
                  <a:ext uri="{FF2B5EF4-FFF2-40B4-BE49-F238E27FC236}">
                    <a16:creationId xmlns:a16="http://schemas.microsoft.com/office/drawing/2014/main" id="{AB4D3E48-EDA7-4755-AF31-920E120D434E}"/>
                  </a:ext>
                </a:extLst>
              </p:cNvPr>
              <p:cNvPicPr>
                <a:picLocks noChangeAspect="1"/>
              </p:cNvPicPr>
              <p:nvPr/>
            </p:nvPicPr>
            <p:blipFill>
              <a:blip r:embed="rId3"/>
              <a:stretch>
                <a:fillRect/>
              </a:stretch>
            </p:blipFill>
            <p:spPr>
              <a:xfrm>
                <a:off x="3610046" y="967979"/>
                <a:ext cx="689934" cy="576082"/>
              </a:xfrm>
              <a:prstGeom prst="rect">
                <a:avLst/>
              </a:prstGeom>
            </p:spPr>
          </p:pic>
          <p:pic>
            <p:nvPicPr>
              <p:cNvPr id="4" name="Picture 3">
                <a:extLst>
                  <a:ext uri="{FF2B5EF4-FFF2-40B4-BE49-F238E27FC236}">
                    <a16:creationId xmlns:a16="http://schemas.microsoft.com/office/drawing/2014/main" id="{24D42D3C-CF80-4B31-AEE3-6628599CB758}"/>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817912" y="1136127"/>
                <a:ext cx="305121" cy="283967"/>
              </a:xfrm>
              <a:prstGeom prst="rect">
                <a:avLst/>
              </a:prstGeom>
              <a:noFill/>
              <a:extLst>
                <a:ext uri="{909E8E84-426E-40DD-AFC4-6F175D3DCCD1}">
                  <a14:hiddenFill xmlns:a14="http://schemas.microsoft.com/office/drawing/2010/main">
                    <a:solidFill>
                      <a:srgbClr val="FFFFFF"/>
                    </a:solidFill>
                  </a14:hiddenFill>
                </a:ext>
              </a:extLst>
            </p:spPr>
          </p:pic>
        </p:grpSp>
      </p:grpSp>
      <p:grpSp>
        <p:nvGrpSpPr>
          <p:cNvPr id="19" name="Group 18">
            <a:extLst>
              <a:ext uri="{FF2B5EF4-FFF2-40B4-BE49-F238E27FC236}">
                <a16:creationId xmlns:a16="http://schemas.microsoft.com/office/drawing/2014/main" id="{87D473A5-F536-4C93-A75B-EC2601B87209}"/>
              </a:ext>
              <a:ext uri="{C183D7F6-B498-43B3-948B-1728B52AA6E4}">
                <adec:decorative xmlns:adec="http://schemas.microsoft.com/office/drawing/2017/decorative" val="1"/>
              </a:ext>
            </a:extLst>
          </p:cNvPr>
          <p:cNvGrpSpPr/>
          <p:nvPr/>
        </p:nvGrpSpPr>
        <p:grpSpPr>
          <a:xfrm>
            <a:off x="4423519" y="1126699"/>
            <a:ext cx="5015823" cy="2401947"/>
            <a:chOff x="4621473" y="1048466"/>
            <a:chExt cx="7486017" cy="2740192"/>
          </a:xfrm>
        </p:grpSpPr>
        <p:cxnSp>
          <p:nvCxnSpPr>
            <p:cNvPr id="20" name="Straight Connector 19">
              <a:extLst>
                <a:ext uri="{FF2B5EF4-FFF2-40B4-BE49-F238E27FC236}">
                  <a16:creationId xmlns:a16="http://schemas.microsoft.com/office/drawing/2014/main" id="{CFE81F1D-4766-4394-9357-94DC4A47DF74}"/>
                </a:ext>
              </a:extLst>
            </p:cNvPr>
            <p:cNvCxnSpPr>
              <a:cxnSpLocks/>
            </p:cNvCxnSpPr>
            <p:nvPr/>
          </p:nvCxnSpPr>
          <p:spPr>
            <a:xfrm>
              <a:off x="4621473" y="1048466"/>
              <a:ext cx="7486015" cy="0"/>
            </a:xfrm>
            <a:prstGeom prst="line">
              <a:avLst/>
            </a:prstGeom>
            <a:ln>
              <a:solidFill>
                <a:schemeClr val="tx1"/>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DF11FBD2-00A7-4EAA-9AF9-F2306A3073CF}"/>
                </a:ext>
              </a:extLst>
            </p:cNvPr>
            <p:cNvCxnSpPr>
              <a:cxnSpLocks/>
            </p:cNvCxnSpPr>
            <p:nvPr/>
          </p:nvCxnSpPr>
          <p:spPr>
            <a:xfrm>
              <a:off x="4621473" y="1743289"/>
              <a:ext cx="7486015" cy="0"/>
            </a:xfrm>
            <a:prstGeom prst="line">
              <a:avLst/>
            </a:prstGeom>
            <a:ln>
              <a:solidFill>
                <a:schemeClr val="tx1"/>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255E0A-7E8E-4B38-BD49-36B855B872B9}"/>
                </a:ext>
              </a:extLst>
            </p:cNvPr>
            <p:cNvCxnSpPr>
              <a:cxnSpLocks/>
            </p:cNvCxnSpPr>
            <p:nvPr/>
          </p:nvCxnSpPr>
          <p:spPr>
            <a:xfrm>
              <a:off x="4621474" y="2436610"/>
              <a:ext cx="7486015" cy="0"/>
            </a:xfrm>
            <a:prstGeom prst="line">
              <a:avLst/>
            </a:prstGeom>
            <a:ln>
              <a:solidFill>
                <a:schemeClr val="tx1"/>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FBE5E59A-1CFE-4C49-B261-EA4797FF9EBB}"/>
                </a:ext>
              </a:extLst>
            </p:cNvPr>
            <p:cNvCxnSpPr>
              <a:cxnSpLocks/>
            </p:cNvCxnSpPr>
            <p:nvPr/>
          </p:nvCxnSpPr>
          <p:spPr>
            <a:xfrm>
              <a:off x="4621475" y="3102858"/>
              <a:ext cx="7486015" cy="0"/>
            </a:xfrm>
            <a:prstGeom prst="line">
              <a:avLst/>
            </a:prstGeom>
            <a:ln>
              <a:solidFill>
                <a:schemeClr val="tx1"/>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150D15E2-95FE-41AB-AEFE-8E7B17006C94}"/>
                </a:ext>
              </a:extLst>
            </p:cNvPr>
            <p:cNvCxnSpPr>
              <a:cxnSpLocks/>
            </p:cNvCxnSpPr>
            <p:nvPr/>
          </p:nvCxnSpPr>
          <p:spPr>
            <a:xfrm>
              <a:off x="4621473" y="3788658"/>
              <a:ext cx="7486015" cy="0"/>
            </a:xfrm>
            <a:prstGeom prst="line">
              <a:avLst/>
            </a:prstGeom>
            <a:ln>
              <a:solidFill>
                <a:schemeClr val="tx1"/>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7264225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713878-FFF1-4793-B735-864C9A79015C}"/>
              </a:ext>
            </a:extLst>
          </p:cNvPr>
          <p:cNvSpPr>
            <a:spLocks noGrp="1"/>
          </p:cNvSpPr>
          <p:nvPr>
            <p:ph type="title"/>
          </p:nvPr>
        </p:nvSpPr>
        <p:spPr>
          <a:xfrm>
            <a:off x="588263" y="457200"/>
            <a:ext cx="2973921" cy="430887"/>
          </a:xfrm>
        </p:spPr>
        <p:txBody>
          <a:bodyPr/>
          <a:lstStyle/>
          <a:p>
            <a:r>
              <a:rPr lang="en-US" dirty="0"/>
              <a:t>Microsoft Sentinel</a:t>
            </a:r>
          </a:p>
        </p:txBody>
      </p:sp>
      <p:sp>
        <p:nvSpPr>
          <p:cNvPr id="3" name="Isosceles Triangle 2">
            <a:extLst>
              <a:ext uri="{FF2B5EF4-FFF2-40B4-BE49-F238E27FC236}">
                <a16:creationId xmlns:a16="http://schemas.microsoft.com/office/drawing/2014/main" id="{F64D402B-91CE-4203-9ECF-45B389B49D0B}"/>
              </a:ext>
            </a:extLst>
          </p:cNvPr>
          <p:cNvSpPr/>
          <p:nvPr/>
        </p:nvSpPr>
        <p:spPr bwMode="auto">
          <a:xfrm>
            <a:off x="101825" y="1199278"/>
            <a:ext cx="11979456" cy="5596833"/>
          </a:xfrm>
          <a:prstGeom prst="triangle">
            <a:avLst>
              <a:gd name="adj" fmla="val 50318"/>
            </a:avLst>
          </a:prstGeom>
          <a:gradFill>
            <a:gsLst>
              <a:gs pos="31000">
                <a:schemeClr val="accent1">
                  <a:lumMod val="5000"/>
                  <a:lumOff val="95000"/>
                </a:schemeClr>
              </a:gs>
              <a:gs pos="0">
                <a:schemeClr val="accent1">
                  <a:lumMod val="45000"/>
                  <a:lumOff val="55000"/>
                </a:schemeClr>
              </a:gs>
              <a:gs pos="3000">
                <a:schemeClr val="accent1">
                  <a:lumMod val="45000"/>
                  <a:lumOff val="55000"/>
                </a:schemeClr>
              </a:gs>
              <a:gs pos="0">
                <a:schemeClr val="accent1">
                  <a:lumMod val="30000"/>
                  <a:lumOff val="70000"/>
                </a:schemeClr>
              </a:gs>
            </a:gsLst>
            <a:lin ang="5400000" scaled="1"/>
          </a:gradFill>
          <a:ln>
            <a:solidFill>
              <a:schemeClr val="accent1">
                <a:lumMod val="20000"/>
                <a:lumOff val="8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4" name="Picture 3">
            <a:extLst>
              <a:ext uri="{FF2B5EF4-FFF2-40B4-BE49-F238E27FC236}">
                <a16:creationId xmlns:a16="http://schemas.microsoft.com/office/drawing/2014/main" id="{8A6BFC19-2F62-4CB4-8973-6F847DAE9EE7}"/>
              </a:ext>
            </a:extLst>
          </p:cNvPr>
          <p:cNvPicPr>
            <a:picLocks noChangeAspect="1"/>
          </p:cNvPicPr>
          <p:nvPr/>
        </p:nvPicPr>
        <p:blipFill>
          <a:blip r:embed="rId3"/>
          <a:stretch>
            <a:fillRect/>
          </a:stretch>
        </p:blipFill>
        <p:spPr>
          <a:xfrm>
            <a:off x="5286882" y="77083"/>
            <a:ext cx="1609341" cy="1828800"/>
          </a:xfrm>
          <a:prstGeom prst="rect">
            <a:avLst/>
          </a:prstGeom>
          <a:effectLst>
            <a:outerShdw blurRad="50800" dist="127000" dir="2700000" algn="tl" rotWithShape="0">
              <a:prstClr val="black">
                <a:alpha val="40000"/>
              </a:prstClr>
            </a:outerShdw>
          </a:effectLst>
        </p:spPr>
      </p:pic>
      <p:grpSp>
        <p:nvGrpSpPr>
          <p:cNvPr id="6" name="Group 5">
            <a:extLst>
              <a:ext uri="{FF2B5EF4-FFF2-40B4-BE49-F238E27FC236}">
                <a16:creationId xmlns:a16="http://schemas.microsoft.com/office/drawing/2014/main" id="{4584412A-00DE-47AB-AE4C-EB7B2966D3B1}"/>
              </a:ext>
            </a:extLst>
          </p:cNvPr>
          <p:cNvGrpSpPr>
            <a:grpSpLocks noChangeAspect="1"/>
          </p:cNvGrpSpPr>
          <p:nvPr/>
        </p:nvGrpSpPr>
        <p:grpSpPr bwMode="auto">
          <a:xfrm flipH="1">
            <a:off x="346607" y="1626302"/>
            <a:ext cx="1463040" cy="1463040"/>
            <a:chOff x="3794" y="2086"/>
            <a:chExt cx="245" cy="238"/>
          </a:xfrm>
        </p:grpSpPr>
        <p:sp>
          <p:nvSpPr>
            <p:cNvPr id="7" name="Rectangle 6">
              <a:extLst>
                <a:ext uri="{FF2B5EF4-FFF2-40B4-BE49-F238E27FC236}">
                  <a16:creationId xmlns:a16="http://schemas.microsoft.com/office/drawing/2014/main" id="{7B3C863D-9AB5-4F25-B209-A669D4E6EF26}"/>
                </a:ext>
              </a:extLst>
            </p:cNvPr>
            <p:cNvSpPr>
              <a:spLocks noChangeArrowheads="1"/>
            </p:cNvSpPr>
            <p:nvPr/>
          </p:nvSpPr>
          <p:spPr bwMode="auto">
            <a:xfrm>
              <a:off x="3794" y="2086"/>
              <a:ext cx="245" cy="138"/>
            </a:xfrm>
            <a:prstGeom prst="rect">
              <a:avLst/>
            </a:prstGeom>
            <a:noFill/>
            <a:ln w="69850">
              <a:solidFill>
                <a:srgbClr val="00BCF2"/>
              </a:solidFill>
              <a:miter lim="800000"/>
              <a:headEnd type="none"/>
              <a:tailEnd type="none"/>
            </a:ln>
            <a:extLst>
              <a:ext uri="{909E8E84-426E-40DD-AFC4-6F175D3DCCD1}">
                <a14:hiddenFill xmlns:a14="http://schemas.microsoft.com/office/drawing/2010/main">
                  <a:solidFill>
                    <a:srgbClr val="FFFFFF"/>
                  </a:solidFill>
                </a14:hiddenFill>
              </a:ext>
            </a:extLst>
          </p:spPr>
          <p:style>
            <a:lnRef idx="1">
              <a:schemeClr val="accent1"/>
            </a:lnRef>
            <a:fillRef idx="0">
              <a:schemeClr val="accent1"/>
            </a:fillRef>
            <a:effectRef idx="0">
              <a:schemeClr val="accent1"/>
            </a:effectRef>
            <a:fontRef idx="minor">
              <a:schemeClr val="tx1"/>
            </a:fontRef>
          </p:style>
          <p:txBody>
            <a:bodyPr vert="horz" wrap="square" lIns="91440" tIns="45720" rIns="91440" bIns="45720" numCol="1" anchor="t" anchorCtr="0" compatLnSpc="1">
              <a:prstTxWarp prst="textNoShape">
                <a:avLst/>
              </a:prstTxWarp>
            </a:bodyPr>
            <a:lstStyle>
              <a:defPPr>
                <a:defRPr lang="en-GB"/>
              </a:defPPr>
              <a:lvl1pPr algn="ctr" rtl="0" fontAlgn="base">
                <a:defRPr sz="1700" kern="1200">
                  <a:solidFill>
                    <a:schemeClr val="tx1"/>
                  </a:solidFill>
                  <a:latin typeface="+mn-lt"/>
                  <a:ea typeface="+mn-ea"/>
                  <a:cs typeface="+mn-cs"/>
                </a:defRPr>
              </a:lvl1pPr>
              <a:lvl2pPr marL="539725" algn="ctr" rtl="0" fontAlgn="base">
                <a:defRPr sz="1700" kern="1200">
                  <a:solidFill>
                    <a:schemeClr val="tx1"/>
                  </a:solidFill>
                  <a:latin typeface="+mn-lt"/>
                  <a:ea typeface="+mn-ea"/>
                  <a:cs typeface="+mn-cs"/>
                </a:defRPr>
              </a:lvl2pPr>
              <a:lvl3pPr marL="1079449" algn="ctr" rtl="0" fontAlgn="base">
                <a:defRPr sz="1700" kern="1200">
                  <a:solidFill>
                    <a:schemeClr val="tx1"/>
                  </a:solidFill>
                  <a:latin typeface="+mn-lt"/>
                  <a:ea typeface="+mn-ea"/>
                  <a:cs typeface="+mn-cs"/>
                </a:defRPr>
              </a:lvl3pPr>
              <a:lvl4pPr marL="1619174" algn="ctr" rtl="0" fontAlgn="base">
                <a:defRPr sz="1700" kern="1200">
                  <a:solidFill>
                    <a:schemeClr val="tx1"/>
                  </a:solidFill>
                  <a:latin typeface="+mn-lt"/>
                  <a:ea typeface="+mn-ea"/>
                  <a:cs typeface="+mn-cs"/>
                </a:defRPr>
              </a:lvl4pPr>
              <a:lvl5pPr marL="2158898" algn="ctr" rtl="0" fontAlgn="base">
                <a:defRPr sz="1700" kern="1200">
                  <a:solidFill>
                    <a:schemeClr val="tx1"/>
                  </a:solidFill>
                  <a:latin typeface="+mn-lt"/>
                  <a:ea typeface="+mn-ea"/>
                  <a:cs typeface="+mn-cs"/>
                </a:defRPr>
              </a:lvl5pPr>
              <a:lvl6pPr marL="2698623" algn="l" defTabSz="1079449" rtl="0" eaLnBrk="1" latinLnBrk="0" hangingPunct="1">
                <a:defRPr sz="1700" kern="1200">
                  <a:solidFill>
                    <a:schemeClr val="tx1"/>
                  </a:solidFill>
                  <a:latin typeface="+mn-lt"/>
                  <a:ea typeface="+mn-ea"/>
                  <a:cs typeface="+mn-cs"/>
                </a:defRPr>
              </a:lvl6pPr>
              <a:lvl7pPr marL="3238348" algn="l" defTabSz="1079449" rtl="0" eaLnBrk="1" latinLnBrk="0" hangingPunct="1">
                <a:defRPr sz="1700" kern="1200">
                  <a:solidFill>
                    <a:schemeClr val="tx1"/>
                  </a:solidFill>
                  <a:latin typeface="+mn-lt"/>
                  <a:ea typeface="+mn-ea"/>
                  <a:cs typeface="+mn-cs"/>
                </a:defRPr>
              </a:lvl7pPr>
              <a:lvl8pPr marL="3778072" algn="l" defTabSz="1079449" rtl="0" eaLnBrk="1" latinLnBrk="0" hangingPunct="1">
                <a:defRPr sz="1700" kern="1200">
                  <a:solidFill>
                    <a:schemeClr val="tx1"/>
                  </a:solidFill>
                  <a:latin typeface="+mn-lt"/>
                  <a:ea typeface="+mn-ea"/>
                  <a:cs typeface="+mn-cs"/>
                </a:defRPr>
              </a:lvl8pPr>
              <a:lvl9pPr marL="4317797" algn="l" defTabSz="1079449" rtl="0" eaLnBrk="1" latinLnBrk="0" hangingPunct="1">
                <a:defRPr sz="1700" kern="1200">
                  <a:solidFill>
                    <a:schemeClr val="tx1"/>
                  </a:solidFill>
                  <a:latin typeface="+mn-lt"/>
                  <a:ea typeface="+mn-ea"/>
                  <a:cs typeface="+mn-cs"/>
                </a:defRPr>
              </a:lvl9pPr>
            </a:lstStyle>
            <a:p>
              <a:endParaRPr lang="en-US"/>
            </a:p>
          </p:txBody>
        </p:sp>
        <p:sp>
          <p:nvSpPr>
            <p:cNvPr id="8" name="Freeform 6">
              <a:extLst>
                <a:ext uri="{FF2B5EF4-FFF2-40B4-BE49-F238E27FC236}">
                  <a16:creationId xmlns:a16="http://schemas.microsoft.com/office/drawing/2014/main" id="{A438FF14-68E0-4583-A293-F9F35518BD94}"/>
                </a:ext>
              </a:extLst>
            </p:cNvPr>
            <p:cNvSpPr>
              <a:spLocks/>
            </p:cNvSpPr>
            <p:nvPr/>
          </p:nvSpPr>
          <p:spPr bwMode="auto">
            <a:xfrm>
              <a:off x="3801" y="2287"/>
              <a:ext cx="231" cy="37"/>
            </a:xfrm>
            <a:custGeom>
              <a:avLst/>
              <a:gdLst>
                <a:gd name="T0" fmla="*/ 26 w 231"/>
                <a:gd name="T1" fmla="*/ 0 h 37"/>
                <a:gd name="T2" fmla="*/ 205 w 231"/>
                <a:gd name="T3" fmla="*/ 0 h 37"/>
                <a:gd name="T4" fmla="*/ 231 w 231"/>
                <a:gd name="T5" fmla="*/ 37 h 37"/>
                <a:gd name="T6" fmla="*/ 0 w 231"/>
                <a:gd name="T7" fmla="*/ 37 h 37"/>
                <a:gd name="T8" fmla="*/ 26 w 231"/>
                <a:gd name="T9" fmla="*/ 0 h 37"/>
              </a:gdLst>
              <a:ahLst/>
              <a:cxnLst>
                <a:cxn ang="0">
                  <a:pos x="T0" y="T1"/>
                </a:cxn>
                <a:cxn ang="0">
                  <a:pos x="T2" y="T3"/>
                </a:cxn>
                <a:cxn ang="0">
                  <a:pos x="T4" y="T5"/>
                </a:cxn>
                <a:cxn ang="0">
                  <a:pos x="T6" y="T7"/>
                </a:cxn>
                <a:cxn ang="0">
                  <a:pos x="T8" y="T9"/>
                </a:cxn>
              </a:cxnLst>
              <a:rect l="0" t="0" r="r" b="b"/>
              <a:pathLst>
                <a:path w="231" h="37">
                  <a:moveTo>
                    <a:pt x="26" y="0"/>
                  </a:moveTo>
                  <a:lnTo>
                    <a:pt x="205" y="0"/>
                  </a:lnTo>
                  <a:lnTo>
                    <a:pt x="231" y="37"/>
                  </a:lnTo>
                  <a:lnTo>
                    <a:pt x="0" y="37"/>
                  </a:lnTo>
                  <a:lnTo>
                    <a:pt x="26" y="0"/>
                  </a:lnTo>
                  <a:close/>
                </a:path>
              </a:pathLst>
            </a:custGeom>
            <a:noFill/>
            <a:ln w="22225">
              <a:solidFill>
                <a:srgbClr val="00BCF2"/>
              </a:solidFill>
              <a:miter lim="800000"/>
              <a:headEnd type="none"/>
              <a:tailEnd type="none"/>
            </a:ln>
            <a:extLst>
              <a:ext uri="{909E8E84-426E-40DD-AFC4-6F175D3DCCD1}">
                <a14:hiddenFill xmlns:a14="http://schemas.microsoft.com/office/drawing/2010/main">
                  <a:solidFill>
                    <a:srgbClr val="FFFFFF"/>
                  </a:solidFill>
                </a14:hiddenFill>
              </a:ext>
            </a:extLst>
          </p:spPr>
          <p:style>
            <a:lnRef idx="1">
              <a:schemeClr val="accent1"/>
            </a:lnRef>
            <a:fillRef idx="0">
              <a:schemeClr val="accent1"/>
            </a:fillRef>
            <a:effectRef idx="0">
              <a:schemeClr val="accent1"/>
            </a:effectRef>
            <a:fontRef idx="minor">
              <a:schemeClr val="tx1"/>
            </a:fontRef>
          </p:style>
          <p:txBody>
            <a:bodyPr vert="horz" wrap="square" lIns="91440" tIns="45720" rIns="91440" bIns="45720" numCol="1" anchor="t" anchorCtr="0" compatLnSpc="1">
              <a:prstTxWarp prst="textNoShape">
                <a:avLst/>
              </a:prstTxWarp>
            </a:bodyPr>
            <a:lstStyle>
              <a:defPPr>
                <a:defRPr lang="en-GB"/>
              </a:defPPr>
              <a:lvl1pPr algn="ctr" rtl="0" fontAlgn="base">
                <a:defRPr sz="1700" kern="1200">
                  <a:solidFill>
                    <a:schemeClr val="tx1"/>
                  </a:solidFill>
                  <a:latin typeface="+mn-lt"/>
                  <a:ea typeface="+mn-ea"/>
                  <a:cs typeface="+mn-cs"/>
                </a:defRPr>
              </a:lvl1pPr>
              <a:lvl2pPr marL="539725" algn="ctr" rtl="0" fontAlgn="base">
                <a:defRPr sz="1700" kern="1200">
                  <a:solidFill>
                    <a:schemeClr val="tx1"/>
                  </a:solidFill>
                  <a:latin typeface="+mn-lt"/>
                  <a:ea typeface="+mn-ea"/>
                  <a:cs typeface="+mn-cs"/>
                </a:defRPr>
              </a:lvl2pPr>
              <a:lvl3pPr marL="1079449" algn="ctr" rtl="0" fontAlgn="base">
                <a:defRPr sz="1700" kern="1200">
                  <a:solidFill>
                    <a:schemeClr val="tx1"/>
                  </a:solidFill>
                  <a:latin typeface="+mn-lt"/>
                  <a:ea typeface="+mn-ea"/>
                  <a:cs typeface="+mn-cs"/>
                </a:defRPr>
              </a:lvl3pPr>
              <a:lvl4pPr marL="1619174" algn="ctr" rtl="0" fontAlgn="base">
                <a:defRPr sz="1700" kern="1200">
                  <a:solidFill>
                    <a:schemeClr val="tx1"/>
                  </a:solidFill>
                  <a:latin typeface="+mn-lt"/>
                  <a:ea typeface="+mn-ea"/>
                  <a:cs typeface="+mn-cs"/>
                </a:defRPr>
              </a:lvl4pPr>
              <a:lvl5pPr marL="2158898" algn="ctr" rtl="0" fontAlgn="base">
                <a:defRPr sz="1700" kern="1200">
                  <a:solidFill>
                    <a:schemeClr val="tx1"/>
                  </a:solidFill>
                  <a:latin typeface="+mn-lt"/>
                  <a:ea typeface="+mn-ea"/>
                  <a:cs typeface="+mn-cs"/>
                </a:defRPr>
              </a:lvl5pPr>
              <a:lvl6pPr marL="2698623" algn="l" defTabSz="1079449" rtl="0" eaLnBrk="1" latinLnBrk="0" hangingPunct="1">
                <a:defRPr sz="1700" kern="1200">
                  <a:solidFill>
                    <a:schemeClr val="tx1"/>
                  </a:solidFill>
                  <a:latin typeface="+mn-lt"/>
                  <a:ea typeface="+mn-ea"/>
                  <a:cs typeface="+mn-cs"/>
                </a:defRPr>
              </a:lvl6pPr>
              <a:lvl7pPr marL="3238348" algn="l" defTabSz="1079449" rtl="0" eaLnBrk="1" latinLnBrk="0" hangingPunct="1">
                <a:defRPr sz="1700" kern="1200">
                  <a:solidFill>
                    <a:schemeClr val="tx1"/>
                  </a:solidFill>
                  <a:latin typeface="+mn-lt"/>
                  <a:ea typeface="+mn-ea"/>
                  <a:cs typeface="+mn-cs"/>
                </a:defRPr>
              </a:lvl7pPr>
              <a:lvl8pPr marL="3778072" algn="l" defTabSz="1079449" rtl="0" eaLnBrk="1" latinLnBrk="0" hangingPunct="1">
                <a:defRPr sz="1700" kern="1200">
                  <a:solidFill>
                    <a:schemeClr val="tx1"/>
                  </a:solidFill>
                  <a:latin typeface="+mn-lt"/>
                  <a:ea typeface="+mn-ea"/>
                  <a:cs typeface="+mn-cs"/>
                </a:defRPr>
              </a:lvl8pPr>
              <a:lvl9pPr marL="4317797" algn="l" defTabSz="1079449" rtl="0" eaLnBrk="1" latinLnBrk="0" hangingPunct="1">
                <a:defRPr sz="1700" kern="1200">
                  <a:solidFill>
                    <a:schemeClr val="tx1"/>
                  </a:solidFill>
                  <a:latin typeface="+mn-lt"/>
                  <a:ea typeface="+mn-ea"/>
                  <a:cs typeface="+mn-cs"/>
                </a:defRPr>
              </a:lvl9pPr>
            </a:lstStyle>
            <a:p>
              <a:endParaRPr lang="en-US"/>
            </a:p>
          </p:txBody>
        </p:sp>
        <p:sp>
          <p:nvSpPr>
            <p:cNvPr id="9" name="Line 7">
              <a:extLst>
                <a:ext uri="{FF2B5EF4-FFF2-40B4-BE49-F238E27FC236}">
                  <a16:creationId xmlns:a16="http://schemas.microsoft.com/office/drawing/2014/main" id="{2FD934B4-2DAA-4606-93D6-5678F9076B34}"/>
                </a:ext>
              </a:extLst>
            </p:cNvPr>
            <p:cNvSpPr>
              <a:spLocks noChangeShapeType="1"/>
            </p:cNvSpPr>
            <p:nvPr/>
          </p:nvSpPr>
          <p:spPr bwMode="auto">
            <a:xfrm>
              <a:off x="3917" y="2224"/>
              <a:ext cx="0" cy="29"/>
            </a:xfrm>
            <a:prstGeom prst="line">
              <a:avLst/>
            </a:prstGeom>
            <a:noFill/>
            <a:ln w="22225">
              <a:solidFill>
                <a:srgbClr val="00BCF2"/>
              </a:solidFill>
              <a:miter lim="800000"/>
              <a:headEnd type="none"/>
              <a:tailEnd type="none"/>
            </a:ln>
            <a:extLst>
              <a:ext uri="{909E8E84-426E-40DD-AFC4-6F175D3DCCD1}">
                <a14:hiddenFill xmlns:a14="http://schemas.microsoft.com/office/drawing/2010/main">
                  <a:solidFill>
                    <a:srgbClr val="FFFFFF"/>
                  </a:solidFill>
                </a14:hiddenFill>
              </a:ext>
            </a:extLst>
          </p:spPr>
          <p:style>
            <a:lnRef idx="1">
              <a:schemeClr val="accent1"/>
            </a:lnRef>
            <a:fillRef idx="0">
              <a:schemeClr val="accent1"/>
            </a:fillRef>
            <a:effectRef idx="0">
              <a:schemeClr val="accent1"/>
            </a:effectRef>
            <a:fontRef idx="minor">
              <a:schemeClr val="tx1"/>
            </a:fontRef>
          </p:style>
          <p:txBody>
            <a:bodyPr vert="horz" wrap="square" lIns="91440" tIns="45720" rIns="91440" bIns="45720" numCol="1" anchor="t" anchorCtr="0" compatLnSpc="1">
              <a:prstTxWarp prst="textNoShape">
                <a:avLst/>
              </a:prstTxWarp>
            </a:bodyPr>
            <a:lstStyle>
              <a:defPPr>
                <a:defRPr lang="en-GB"/>
              </a:defPPr>
              <a:lvl1pPr algn="ctr" rtl="0" fontAlgn="base">
                <a:defRPr sz="1700" kern="1200">
                  <a:solidFill>
                    <a:schemeClr val="tx1"/>
                  </a:solidFill>
                  <a:latin typeface="+mn-lt"/>
                  <a:ea typeface="+mn-ea"/>
                  <a:cs typeface="+mn-cs"/>
                </a:defRPr>
              </a:lvl1pPr>
              <a:lvl2pPr marL="539725" algn="ctr" rtl="0" fontAlgn="base">
                <a:defRPr sz="1700" kern="1200">
                  <a:solidFill>
                    <a:schemeClr val="tx1"/>
                  </a:solidFill>
                  <a:latin typeface="+mn-lt"/>
                  <a:ea typeface="+mn-ea"/>
                  <a:cs typeface="+mn-cs"/>
                </a:defRPr>
              </a:lvl2pPr>
              <a:lvl3pPr marL="1079449" algn="ctr" rtl="0" fontAlgn="base">
                <a:defRPr sz="1700" kern="1200">
                  <a:solidFill>
                    <a:schemeClr val="tx1"/>
                  </a:solidFill>
                  <a:latin typeface="+mn-lt"/>
                  <a:ea typeface="+mn-ea"/>
                  <a:cs typeface="+mn-cs"/>
                </a:defRPr>
              </a:lvl3pPr>
              <a:lvl4pPr marL="1619174" algn="ctr" rtl="0" fontAlgn="base">
                <a:defRPr sz="1700" kern="1200">
                  <a:solidFill>
                    <a:schemeClr val="tx1"/>
                  </a:solidFill>
                  <a:latin typeface="+mn-lt"/>
                  <a:ea typeface="+mn-ea"/>
                  <a:cs typeface="+mn-cs"/>
                </a:defRPr>
              </a:lvl4pPr>
              <a:lvl5pPr marL="2158898" algn="ctr" rtl="0" fontAlgn="base">
                <a:defRPr sz="1700" kern="1200">
                  <a:solidFill>
                    <a:schemeClr val="tx1"/>
                  </a:solidFill>
                  <a:latin typeface="+mn-lt"/>
                  <a:ea typeface="+mn-ea"/>
                  <a:cs typeface="+mn-cs"/>
                </a:defRPr>
              </a:lvl5pPr>
              <a:lvl6pPr marL="2698623" algn="l" defTabSz="1079449" rtl="0" eaLnBrk="1" latinLnBrk="0" hangingPunct="1">
                <a:defRPr sz="1700" kern="1200">
                  <a:solidFill>
                    <a:schemeClr val="tx1"/>
                  </a:solidFill>
                  <a:latin typeface="+mn-lt"/>
                  <a:ea typeface="+mn-ea"/>
                  <a:cs typeface="+mn-cs"/>
                </a:defRPr>
              </a:lvl6pPr>
              <a:lvl7pPr marL="3238348" algn="l" defTabSz="1079449" rtl="0" eaLnBrk="1" latinLnBrk="0" hangingPunct="1">
                <a:defRPr sz="1700" kern="1200">
                  <a:solidFill>
                    <a:schemeClr val="tx1"/>
                  </a:solidFill>
                  <a:latin typeface="+mn-lt"/>
                  <a:ea typeface="+mn-ea"/>
                  <a:cs typeface="+mn-cs"/>
                </a:defRPr>
              </a:lvl7pPr>
              <a:lvl8pPr marL="3778072" algn="l" defTabSz="1079449" rtl="0" eaLnBrk="1" latinLnBrk="0" hangingPunct="1">
                <a:defRPr sz="1700" kern="1200">
                  <a:solidFill>
                    <a:schemeClr val="tx1"/>
                  </a:solidFill>
                  <a:latin typeface="+mn-lt"/>
                  <a:ea typeface="+mn-ea"/>
                  <a:cs typeface="+mn-cs"/>
                </a:defRPr>
              </a:lvl8pPr>
              <a:lvl9pPr marL="4317797" algn="l" defTabSz="1079449" rtl="0" eaLnBrk="1" latinLnBrk="0" hangingPunct="1">
                <a:defRPr sz="1700" kern="1200">
                  <a:solidFill>
                    <a:schemeClr val="tx1"/>
                  </a:solidFill>
                  <a:latin typeface="+mn-lt"/>
                  <a:ea typeface="+mn-ea"/>
                  <a:cs typeface="+mn-cs"/>
                </a:defRPr>
              </a:lvl9pPr>
            </a:lstStyle>
            <a:p>
              <a:endParaRPr lang="en-US"/>
            </a:p>
          </p:txBody>
        </p:sp>
        <p:sp>
          <p:nvSpPr>
            <p:cNvPr id="10" name="Line 8">
              <a:extLst>
                <a:ext uri="{FF2B5EF4-FFF2-40B4-BE49-F238E27FC236}">
                  <a16:creationId xmlns:a16="http://schemas.microsoft.com/office/drawing/2014/main" id="{69F4085F-16D3-4915-B2A0-66529423082F}"/>
                </a:ext>
              </a:extLst>
            </p:cNvPr>
            <p:cNvSpPr>
              <a:spLocks noChangeShapeType="1"/>
            </p:cNvSpPr>
            <p:nvPr/>
          </p:nvSpPr>
          <p:spPr bwMode="auto">
            <a:xfrm>
              <a:off x="3873" y="2255"/>
              <a:ext cx="86" cy="0"/>
            </a:xfrm>
            <a:prstGeom prst="line">
              <a:avLst/>
            </a:prstGeom>
            <a:noFill/>
            <a:ln w="22225">
              <a:solidFill>
                <a:srgbClr val="00BCF2"/>
              </a:solidFill>
              <a:miter lim="800000"/>
              <a:headEnd type="none"/>
              <a:tailEnd type="none"/>
            </a:ln>
            <a:extLst>
              <a:ext uri="{909E8E84-426E-40DD-AFC4-6F175D3DCCD1}">
                <a14:hiddenFill xmlns:a14="http://schemas.microsoft.com/office/drawing/2010/main">
                  <a:solidFill>
                    <a:srgbClr val="FFFFFF"/>
                  </a:solidFill>
                </a14:hiddenFill>
              </a:ext>
            </a:extLst>
          </p:spPr>
          <p:style>
            <a:lnRef idx="1">
              <a:schemeClr val="accent1"/>
            </a:lnRef>
            <a:fillRef idx="0">
              <a:schemeClr val="accent1"/>
            </a:fillRef>
            <a:effectRef idx="0">
              <a:schemeClr val="accent1"/>
            </a:effectRef>
            <a:fontRef idx="minor">
              <a:schemeClr val="tx1"/>
            </a:fontRef>
          </p:style>
          <p:txBody>
            <a:bodyPr vert="horz" wrap="square" lIns="91440" tIns="45720" rIns="91440" bIns="45720" numCol="1" anchor="t" anchorCtr="0" compatLnSpc="1">
              <a:prstTxWarp prst="textNoShape">
                <a:avLst/>
              </a:prstTxWarp>
            </a:bodyPr>
            <a:lstStyle>
              <a:defPPr>
                <a:defRPr lang="en-GB"/>
              </a:defPPr>
              <a:lvl1pPr algn="ctr" rtl="0" fontAlgn="base">
                <a:defRPr sz="1700" kern="1200">
                  <a:solidFill>
                    <a:schemeClr val="tx1"/>
                  </a:solidFill>
                  <a:latin typeface="+mn-lt"/>
                  <a:ea typeface="+mn-ea"/>
                  <a:cs typeface="+mn-cs"/>
                </a:defRPr>
              </a:lvl1pPr>
              <a:lvl2pPr marL="539725" algn="ctr" rtl="0" fontAlgn="base">
                <a:defRPr sz="1700" kern="1200">
                  <a:solidFill>
                    <a:schemeClr val="tx1"/>
                  </a:solidFill>
                  <a:latin typeface="+mn-lt"/>
                  <a:ea typeface="+mn-ea"/>
                  <a:cs typeface="+mn-cs"/>
                </a:defRPr>
              </a:lvl2pPr>
              <a:lvl3pPr marL="1079449" algn="ctr" rtl="0" fontAlgn="base">
                <a:defRPr sz="1700" kern="1200">
                  <a:solidFill>
                    <a:schemeClr val="tx1"/>
                  </a:solidFill>
                  <a:latin typeface="+mn-lt"/>
                  <a:ea typeface="+mn-ea"/>
                  <a:cs typeface="+mn-cs"/>
                </a:defRPr>
              </a:lvl3pPr>
              <a:lvl4pPr marL="1619174" algn="ctr" rtl="0" fontAlgn="base">
                <a:defRPr sz="1700" kern="1200">
                  <a:solidFill>
                    <a:schemeClr val="tx1"/>
                  </a:solidFill>
                  <a:latin typeface="+mn-lt"/>
                  <a:ea typeface="+mn-ea"/>
                  <a:cs typeface="+mn-cs"/>
                </a:defRPr>
              </a:lvl4pPr>
              <a:lvl5pPr marL="2158898" algn="ctr" rtl="0" fontAlgn="base">
                <a:defRPr sz="1700" kern="1200">
                  <a:solidFill>
                    <a:schemeClr val="tx1"/>
                  </a:solidFill>
                  <a:latin typeface="+mn-lt"/>
                  <a:ea typeface="+mn-ea"/>
                  <a:cs typeface="+mn-cs"/>
                </a:defRPr>
              </a:lvl5pPr>
              <a:lvl6pPr marL="2698623" algn="l" defTabSz="1079449" rtl="0" eaLnBrk="1" latinLnBrk="0" hangingPunct="1">
                <a:defRPr sz="1700" kern="1200">
                  <a:solidFill>
                    <a:schemeClr val="tx1"/>
                  </a:solidFill>
                  <a:latin typeface="+mn-lt"/>
                  <a:ea typeface="+mn-ea"/>
                  <a:cs typeface="+mn-cs"/>
                </a:defRPr>
              </a:lvl6pPr>
              <a:lvl7pPr marL="3238348" algn="l" defTabSz="1079449" rtl="0" eaLnBrk="1" latinLnBrk="0" hangingPunct="1">
                <a:defRPr sz="1700" kern="1200">
                  <a:solidFill>
                    <a:schemeClr val="tx1"/>
                  </a:solidFill>
                  <a:latin typeface="+mn-lt"/>
                  <a:ea typeface="+mn-ea"/>
                  <a:cs typeface="+mn-cs"/>
                </a:defRPr>
              </a:lvl7pPr>
              <a:lvl8pPr marL="3778072" algn="l" defTabSz="1079449" rtl="0" eaLnBrk="1" latinLnBrk="0" hangingPunct="1">
                <a:defRPr sz="1700" kern="1200">
                  <a:solidFill>
                    <a:schemeClr val="tx1"/>
                  </a:solidFill>
                  <a:latin typeface="+mn-lt"/>
                  <a:ea typeface="+mn-ea"/>
                  <a:cs typeface="+mn-cs"/>
                </a:defRPr>
              </a:lvl8pPr>
              <a:lvl9pPr marL="4317797" algn="l" defTabSz="1079449" rtl="0" eaLnBrk="1" latinLnBrk="0" hangingPunct="1">
                <a:defRPr sz="1700" kern="1200">
                  <a:solidFill>
                    <a:schemeClr val="tx1"/>
                  </a:solidFill>
                  <a:latin typeface="+mn-lt"/>
                  <a:ea typeface="+mn-ea"/>
                  <a:cs typeface="+mn-cs"/>
                </a:defRPr>
              </a:lvl9pPr>
            </a:lstStyle>
            <a:p>
              <a:endParaRPr lang="en-US"/>
            </a:p>
          </p:txBody>
        </p:sp>
      </p:grpSp>
      <p:pic>
        <p:nvPicPr>
          <p:cNvPr id="11" name="Picture 10">
            <a:extLst>
              <a:ext uri="{FF2B5EF4-FFF2-40B4-BE49-F238E27FC236}">
                <a16:creationId xmlns:a16="http://schemas.microsoft.com/office/drawing/2014/main" id="{2BB976C6-852C-400E-86EA-BCFD659821E8}"/>
              </a:ext>
            </a:extLst>
          </p:cNvPr>
          <p:cNvPicPr>
            <a:picLocks noChangeAspect="1"/>
          </p:cNvPicPr>
          <p:nvPr/>
        </p:nvPicPr>
        <p:blipFill>
          <a:blip r:embed="rId4"/>
          <a:stretch>
            <a:fillRect/>
          </a:stretch>
        </p:blipFill>
        <p:spPr>
          <a:xfrm>
            <a:off x="140393" y="2385760"/>
            <a:ext cx="676198" cy="731520"/>
          </a:xfrm>
          <a:prstGeom prst="rect">
            <a:avLst/>
          </a:prstGeom>
          <a:effectLst>
            <a:outerShdw blurRad="50800" dist="88900" dir="2700000" algn="tl" rotWithShape="0">
              <a:prstClr val="black">
                <a:alpha val="40000"/>
              </a:prstClr>
            </a:outerShdw>
          </a:effectLst>
        </p:spPr>
      </p:pic>
      <p:pic>
        <p:nvPicPr>
          <p:cNvPr id="12" name="Picture 11">
            <a:extLst>
              <a:ext uri="{FF2B5EF4-FFF2-40B4-BE49-F238E27FC236}">
                <a16:creationId xmlns:a16="http://schemas.microsoft.com/office/drawing/2014/main" id="{93765354-7353-4101-B9BC-5DCE53AAB534}"/>
              </a:ext>
            </a:extLst>
          </p:cNvPr>
          <p:cNvPicPr>
            <a:picLocks noChangeAspect="1"/>
          </p:cNvPicPr>
          <p:nvPr/>
        </p:nvPicPr>
        <p:blipFill>
          <a:blip r:embed="rId5"/>
          <a:stretch>
            <a:fillRect/>
          </a:stretch>
        </p:blipFill>
        <p:spPr>
          <a:xfrm>
            <a:off x="140393" y="3525844"/>
            <a:ext cx="1676401" cy="1280160"/>
          </a:xfrm>
          <a:prstGeom prst="rect">
            <a:avLst/>
          </a:prstGeom>
        </p:spPr>
      </p:pic>
      <p:sp>
        <p:nvSpPr>
          <p:cNvPr id="13" name="TextBox 12">
            <a:extLst>
              <a:ext uri="{FF2B5EF4-FFF2-40B4-BE49-F238E27FC236}">
                <a16:creationId xmlns:a16="http://schemas.microsoft.com/office/drawing/2014/main" id="{93C9E631-9D68-4A9F-944C-378E84886E85}"/>
              </a:ext>
            </a:extLst>
          </p:cNvPr>
          <p:cNvSpPr txBox="1"/>
          <p:nvPr/>
        </p:nvSpPr>
        <p:spPr>
          <a:xfrm>
            <a:off x="1816794" y="4140545"/>
            <a:ext cx="10280355" cy="584775"/>
          </a:xfrm>
          <a:prstGeom prst="rect">
            <a:avLst/>
          </a:prstGeom>
          <a:noFill/>
        </p:spPr>
        <p:txBody>
          <a:bodyPr wrap="square">
            <a:spAutoFit/>
          </a:bodyPr>
          <a:lstStyle/>
          <a:p>
            <a:r>
              <a:rPr lang="en-US" sz="1600" b="1" dirty="0">
                <a:solidFill>
                  <a:schemeClr val="accent1"/>
                </a:solidFill>
              </a:rPr>
              <a:t>Microsoft Sentinel </a:t>
            </a:r>
            <a:r>
              <a:rPr lang="en-US" sz="1600" dirty="0"/>
              <a:t>empowers you with intelligent security analytics and threat intelligence across the enterprise, providing a single solution for </a:t>
            </a:r>
            <a:r>
              <a:rPr lang="en-US" sz="1600" b="1" dirty="0"/>
              <a:t>attack detection</a:t>
            </a:r>
            <a:r>
              <a:rPr lang="en-US" sz="1600" dirty="0"/>
              <a:t>, </a:t>
            </a:r>
            <a:r>
              <a:rPr lang="en-US" sz="1600" b="1" dirty="0"/>
              <a:t>threat visibility</a:t>
            </a:r>
            <a:r>
              <a:rPr lang="en-US" sz="1600" dirty="0"/>
              <a:t>, </a:t>
            </a:r>
            <a:r>
              <a:rPr lang="en-US" sz="1600" b="1" dirty="0"/>
              <a:t>proactive hunting</a:t>
            </a:r>
            <a:r>
              <a:rPr lang="en-US" sz="1600" dirty="0"/>
              <a:t>, and </a:t>
            </a:r>
            <a:r>
              <a:rPr lang="en-US" sz="1600" b="1" dirty="0"/>
              <a:t>threat response</a:t>
            </a:r>
            <a:r>
              <a:rPr lang="en-US" sz="1600" dirty="0"/>
              <a:t>.</a:t>
            </a:r>
          </a:p>
        </p:txBody>
      </p:sp>
      <p:pic>
        <p:nvPicPr>
          <p:cNvPr id="14" name="Picture 13">
            <a:extLst>
              <a:ext uri="{FF2B5EF4-FFF2-40B4-BE49-F238E27FC236}">
                <a16:creationId xmlns:a16="http://schemas.microsoft.com/office/drawing/2014/main" id="{78AD1220-DF1C-4C5A-A317-80301152DD49}"/>
              </a:ext>
            </a:extLst>
          </p:cNvPr>
          <p:cNvPicPr>
            <a:picLocks noChangeAspect="1"/>
          </p:cNvPicPr>
          <p:nvPr/>
        </p:nvPicPr>
        <p:blipFill>
          <a:blip r:embed="rId6"/>
          <a:srcRect/>
          <a:stretch/>
        </p:blipFill>
        <p:spPr>
          <a:xfrm>
            <a:off x="720255" y="1684255"/>
            <a:ext cx="731520" cy="731520"/>
          </a:xfrm>
          <a:prstGeom prst="rect">
            <a:avLst/>
          </a:prstGeom>
        </p:spPr>
      </p:pic>
      <p:pic>
        <p:nvPicPr>
          <p:cNvPr id="15" name="Picture 14">
            <a:extLst>
              <a:ext uri="{FF2B5EF4-FFF2-40B4-BE49-F238E27FC236}">
                <a16:creationId xmlns:a16="http://schemas.microsoft.com/office/drawing/2014/main" id="{CDB6958A-EB27-47B8-8B99-A7305C793B5C}"/>
              </a:ext>
            </a:extLst>
          </p:cNvPr>
          <p:cNvPicPr>
            <a:picLocks noChangeAspect="1"/>
          </p:cNvPicPr>
          <p:nvPr/>
        </p:nvPicPr>
        <p:blipFill>
          <a:blip r:embed="rId3"/>
          <a:stretch>
            <a:fillRect/>
          </a:stretch>
        </p:blipFill>
        <p:spPr>
          <a:xfrm>
            <a:off x="925080" y="1867135"/>
            <a:ext cx="321869" cy="365760"/>
          </a:xfrm>
          <a:prstGeom prst="rect">
            <a:avLst/>
          </a:prstGeom>
          <a:effectLst>
            <a:outerShdw blurRad="50800" dist="88900" dir="2700000" algn="tl" rotWithShape="0">
              <a:prstClr val="black">
                <a:alpha val="40000"/>
              </a:prstClr>
            </a:outerShdw>
          </a:effectLst>
        </p:spPr>
      </p:pic>
      <p:pic>
        <p:nvPicPr>
          <p:cNvPr id="16" name="Picture 15">
            <a:extLst>
              <a:ext uri="{FF2B5EF4-FFF2-40B4-BE49-F238E27FC236}">
                <a16:creationId xmlns:a16="http://schemas.microsoft.com/office/drawing/2014/main" id="{7A251351-DAE7-4CB1-BF3C-115585D05DD4}"/>
              </a:ext>
            </a:extLst>
          </p:cNvPr>
          <p:cNvPicPr>
            <a:picLocks noChangeAspect="1"/>
          </p:cNvPicPr>
          <p:nvPr/>
        </p:nvPicPr>
        <p:blipFill>
          <a:blip r:embed="rId7"/>
          <a:stretch>
            <a:fillRect/>
          </a:stretch>
        </p:blipFill>
        <p:spPr>
          <a:xfrm>
            <a:off x="132452" y="5258100"/>
            <a:ext cx="640080" cy="640080"/>
          </a:xfrm>
          <a:prstGeom prst="rect">
            <a:avLst/>
          </a:prstGeom>
          <a:effectLst>
            <a:outerShdw blurRad="50800" dist="88900" dir="2700000" algn="tl" rotWithShape="0">
              <a:prstClr val="black">
                <a:alpha val="40000"/>
              </a:prstClr>
            </a:outerShdw>
          </a:effectLst>
        </p:spPr>
      </p:pic>
      <p:pic>
        <p:nvPicPr>
          <p:cNvPr id="17" name="Picture 16">
            <a:extLst>
              <a:ext uri="{FF2B5EF4-FFF2-40B4-BE49-F238E27FC236}">
                <a16:creationId xmlns:a16="http://schemas.microsoft.com/office/drawing/2014/main" id="{AD257E52-0AEB-4008-9C69-991274E3A997}"/>
              </a:ext>
            </a:extLst>
          </p:cNvPr>
          <p:cNvPicPr>
            <a:picLocks noChangeAspect="1"/>
          </p:cNvPicPr>
          <p:nvPr/>
        </p:nvPicPr>
        <p:blipFill>
          <a:blip r:embed="rId8"/>
          <a:stretch>
            <a:fillRect/>
          </a:stretch>
        </p:blipFill>
        <p:spPr>
          <a:xfrm>
            <a:off x="6855093" y="5291228"/>
            <a:ext cx="640080" cy="640080"/>
          </a:xfrm>
          <a:prstGeom prst="rect">
            <a:avLst/>
          </a:prstGeom>
          <a:effectLst>
            <a:outerShdw blurRad="50800" dist="88900" dir="2700000" algn="tl" rotWithShape="0">
              <a:prstClr val="black">
                <a:alpha val="40000"/>
              </a:prstClr>
            </a:outerShdw>
          </a:effectLst>
        </p:spPr>
      </p:pic>
      <p:pic>
        <p:nvPicPr>
          <p:cNvPr id="18" name="Picture 17">
            <a:extLst>
              <a:ext uri="{FF2B5EF4-FFF2-40B4-BE49-F238E27FC236}">
                <a16:creationId xmlns:a16="http://schemas.microsoft.com/office/drawing/2014/main" id="{F0D935A8-EBCE-4198-8FA5-B7127E56D6E6}"/>
              </a:ext>
            </a:extLst>
          </p:cNvPr>
          <p:cNvPicPr>
            <a:picLocks noChangeAspect="1"/>
          </p:cNvPicPr>
          <p:nvPr/>
        </p:nvPicPr>
        <p:blipFill>
          <a:blip r:embed="rId9"/>
          <a:stretch>
            <a:fillRect/>
          </a:stretch>
        </p:blipFill>
        <p:spPr>
          <a:xfrm>
            <a:off x="3562184" y="5255804"/>
            <a:ext cx="652881" cy="640080"/>
          </a:xfrm>
          <a:prstGeom prst="rect">
            <a:avLst/>
          </a:prstGeom>
          <a:effectLst>
            <a:outerShdw blurRad="50800" dist="88900" dir="2700000" algn="tl" rotWithShape="0">
              <a:prstClr val="black">
                <a:alpha val="40000"/>
              </a:prstClr>
            </a:outerShdw>
          </a:effectLst>
        </p:spPr>
      </p:pic>
      <p:pic>
        <p:nvPicPr>
          <p:cNvPr id="19" name="Picture 18">
            <a:extLst>
              <a:ext uri="{FF2B5EF4-FFF2-40B4-BE49-F238E27FC236}">
                <a16:creationId xmlns:a16="http://schemas.microsoft.com/office/drawing/2014/main" id="{C17CD062-3974-4E3D-A9C7-E730B8A9A254}"/>
              </a:ext>
            </a:extLst>
          </p:cNvPr>
          <p:cNvPicPr>
            <a:picLocks noChangeAspect="1"/>
          </p:cNvPicPr>
          <p:nvPr/>
        </p:nvPicPr>
        <p:blipFill>
          <a:blip r:embed="rId10"/>
          <a:stretch>
            <a:fillRect/>
          </a:stretch>
        </p:blipFill>
        <p:spPr>
          <a:xfrm>
            <a:off x="9815161" y="5291228"/>
            <a:ext cx="640080" cy="640080"/>
          </a:xfrm>
          <a:prstGeom prst="rect">
            <a:avLst/>
          </a:prstGeom>
          <a:effectLst>
            <a:outerShdw blurRad="50800" dist="88900" dir="2700000" algn="tl" rotWithShape="0">
              <a:prstClr val="black">
                <a:alpha val="40000"/>
              </a:prstClr>
            </a:outerShdw>
          </a:effectLst>
        </p:spPr>
      </p:pic>
      <p:sp>
        <p:nvSpPr>
          <p:cNvPr id="20" name="TextBox 19">
            <a:extLst>
              <a:ext uri="{FF2B5EF4-FFF2-40B4-BE49-F238E27FC236}">
                <a16:creationId xmlns:a16="http://schemas.microsoft.com/office/drawing/2014/main" id="{FC07D943-CDEB-49C5-AFD9-62B39BE9146B}"/>
              </a:ext>
            </a:extLst>
          </p:cNvPr>
          <p:cNvSpPr txBox="1"/>
          <p:nvPr/>
        </p:nvSpPr>
        <p:spPr>
          <a:xfrm>
            <a:off x="101825" y="5947171"/>
            <a:ext cx="3171555" cy="677108"/>
          </a:xfrm>
          <a:prstGeom prst="rect">
            <a:avLst/>
          </a:prstGeom>
          <a:noFill/>
        </p:spPr>
        <p:txBody>
          <a:bodyPr wrap="square" lIns="0" tIns="0" rIns="0" bIns="0" rtlCol="0" anchor="ctr">
            <a:spAutoFit/>
          </a:bodyPr>
          <a:lstStyle/>
          <a:p>
            <a:r>
              <a:rPr lang="en-US" sz="1400" b="1" dirty="0">
                <a:gradFill>
                  <a:gsLst>
                    <a:gs pos="2917">
                      <a:schemeClr val="tx1"/>
                    </a:gs>
                    <a:gs pos="30000">
                      <a:schemeClr val="tx1"/>
                    </a:gs>
                  </a:gsLst>
                  <a:lin ang="5400000" scaled="0"/>
                </a:gradFill>
              </a:rPr>
              <a:t>Collect</a:t>
            </a:r>
            <a:r>
              <a:rPr lang="en-US" sz="2000" dirty="0">
                <a:gradFill>
                  <a:gsLst>
                    <a:gs pos="2917">
                      <a:schemeClr val="tx1"/>
                    </a:gs>
                    <a:gs pos="30000">
                      <a:schemeClr val="tx1"/>
                    </a:gs>
                  </a:gsLst>
                  <a:lin ang="5400000" scaled="0"/>
                </a:gradFill>
              </a:rPr>
              <a:t> </a:t>
            </a:r>
            <a:r>
              <a:rPr lang="en-US" sz="1200" dirty="0">
                <a:gradFill>
                  <a:gsLst>
                    <a:gs pos="2917">
                      <a:schemeClr val="tx1"/>
                    </a:gs>
                    <a:gs pos="30000">
                      <a:schemeClr val="tx1"/>
                    </a:gs>
                  </a:gsLst>
                  <a:lin ang="5400000" scaled="0"/>
                </a:gradFill>
              </a:rPr>
              <a:t>data at cloud scale—across all users, devices, applications, and infrastructure, both on-premises and in multiple clouds.</a:t>
            </a:r>
          </a:p>
        </p:txBody>
      </p:sp>
      <p:sp>
        <p:nvSpPr>
          <p:cNvPr id="21" name="TextBox 20">
            <a:extLst>
              <a:ext uri="{FF2B5EF4-FFF2-40B4-BE49-F238E27FC236}">
                <a16:creationId xmlns:a16="http://schemas.microsoft.com/office/drawing/2014/main" id="{2C2F0B85-EE57-4AA6-AAA3-6450A9CC340A}"/>
              </a:ext>
            </a:extLst>
          </p:cNvPr>
          <p:cNvSpPr txBox="1"/>
          <p:nvPr/>
        </p:nvSpPr>
        <p:spPr>
          <a:xfrm>
            <a:off x="3577861" y="6019480"/>
            <a:ext cx="3171555" cy="584775"/>
          </a:xfrm>
          <a:prstGeom prst="rect">
            <a:avLst/>
          </a:prstGeom>
          <a:noFill/>
        </p:spPr>
        <p:txBody>
          <a:bodyPr wrap="square" lIns="0" tIns="0" rIns="0" bIns="0" rtlCol="0" anchor="ctr">
            <a:spAutoFit/>
          </a:bodyPr>
          <a:lstStyle/>
          <a:p>
            <a:r>
              <a:rPr lang="en-US" sz="1400" b="1" dirty="0">
                <a:gradFill>
                  <a:gsLst>
                    <a:gs pos="2917">
                      <a:schemeClr val="tx1"/>
                    </a:gs>
                    <a:gs pos="30000">
                      <a:schemeClr val="tx1"/>
                    </a:gs>
                  </a:gsLst>
                  <a:lin ang="5400000" scaled="0"/>
                </a:gradFill>
              </a:rPr>
              <a:t>Detect</a:t>
            </a:r>
            <a:r>
              <a:rPr lang="en-US" sz="1400" dirty="0">
                <a:gradFill>
                  <a:gsLst>
                    <a:gs pos="2917">
                      <a:schemeClr val="tx1"/>
                    </a:gs>
                    <a:gs pos="30000">
                      <a:schemeClr val="tx1"/>
                    </a:gs>
                  </a:gsLst>
                  <a:lin ang="5400000" scaled="0"/>
                </a:gradFill>
              </a:rPr>
              <a:t> </a:t>
            </a:r>
            <a:r>
              <a:rPr lang="en-US" sz="1200" dirty="0">
                <a:gradFill>
                  <a:gsLst>
                    <a:gs pos="2917">
                      <a:schemeClr val="tx1"/>
                    </a:gs>
                    <a:gs pos="30000">
                      <a:schemeClr val="tx1"/>
                    </a:gs>
                  </a:gsLst>
                  <a:lin ang="5400000" scaled="0"/>
                </a:gradFill>
              </a:rPr>
              <a:t>previously uncovered threats and minimize false positives using analytics and unparalleled threat intelligence from Microsoft.  </a:t>
            </a:r>
          </a:p>
        </p:txBody>
      </p:sp>
      <p:sp>
        <p:nvSpPr>
          <p:cNvPr id="22" name="TextBox 21">
            <a:extLst>
              <a:ext uri="{FF2B5EF4-FFF2-40B4-BE49-F238E27FC236}">
                <a16:creationId xmlns:a16="http://schemas.microsoft.com/office/drawing/2014/main" id="{948B4496-BCF8-43F8-833B-7F499C1ECE79}"/>
              </a:ext>
            </a:extLst>
          </p:cNvPr>
          <p:cNvSpPr txBox="1"/>
          <p:nvPr/>
        </p:nvSpPr>
        <p:spPr>
          <a:xfrm>
            <a:off x="6857297" y="6039504"/>
            <a:ext cx="3171555" cy="584775"/>
          </a:xfrm>
          <a:prstGeom prst="rect">
            <a:avLst/>
          </a:prstGeom>
          <a:noFill/>
        </p:spPr>
        <p:txBody>
          <a:bodyPr wrap="square" lIns="0" tIns="0" rIns="0" bIns="0" rtlCol="0" anchor="ctr">
            <a:spAutoFit/>
          </a:bodyPr>
          <a:lstStyle/>
          <a:p>
            <a:r>
              <a:rPr lang="en-US" sz="1400" b="1" dirty="0">
                <a:gradFill>
                  <a:gsLst>
                    <a:gs pos="2917">
                      <a:schemeClr val="tx1"/>
                    </a:gs>
                    <a:gs pos="30000">
                      <a:schemeClr val="tx1"/>
                    </a:gs>
                  </a:gsLst>
                  <a:lin ang="5400000" scaled="0"/>
                </a:gradFill>
              </a:rPr>
              <a:t>Investigate</a:t>
            </a:r>
            <a:r>
              <a:rPr lang="en-US" sz="1400" dirty="0">
                <a:gradFill>
                  <a:gsLst>
                    <a:gs pos="2917">
                      <a:schemeClr val="tx1"/>
                    </a:gs>
                    <a:gs pos="30000">
                      <a:schemeClr val="tx1"/>
                    </a:gs>
                  </a:gsLst>
                  <a:lin ang="5400000" scaled="0"/>
                </a:gradFill>
              </a:rPr>
              <a:t> </a:t>
            </a:r>
            <a:r>
              <a:rPr lang="en-US" sz="1200" dirty="0">
                <a:gradFill>
                  <a:gsLst>
                    <a:gs pos="2917">
                      <a:schemeClr val="tx1"/>
                    </a:gs>
                    <a:gs pos="30000">
                      <a:schemeClr val="tx1"/>
                    </a:gs>
                  </a:gsLst>
                  <a:lin ang="5400000" scaled="0"/>
                </a:gradFill>
              </a:rPr>
              <a:t>threats with AI and hunt suspicious activities at scale, tapping into decades of cybersecurity work at Microsoft.</a:t>
            </a:r>
          </a:p>
        </p:txBody>
      </p:sp>
      <p:sp>
        <p:nvSpPr>
          <p:cNvPr id="23" name="TextBox 22">
            <a:extLst>
              <a:ext uri="{FF2B5EF4-FFF2-40B4-BE49-F238E27FC236}">
                <a16:creationId xmlns:a16="http://schemas.microsoft.com/office/drawing/2014/main" id="{C42E804C-D080-43EC-BABD-5614639CD136}"/>
              </a:ext>
            </a:extLst>
          </p:cNvPr>
          <p:cNvSpPr txBox="1"/>
          <p:nvPr/>
        </p:nvSpPr>
        <p:spPr>
          <a:xfrm>
            <a:off x="9911210" y="6044397"/>
            <a:ext cx="2280790" cy="584775"/>
          </a:xfrm>
          <a:prstGeom prst="rect">
            <a:avLst/>
          </a:prstGeom>
          <a:noFill/>
        </p:spPr>
        <p:txBody>
          <a:bodyPr wrap="square" lIns="0" tIns="0" rIns="0" bIns="0" rtlCol="0" anchor="ctr">
            <a:spAutoFit/>
          </a:bodyPr>
          <a:lstStyle/>
          <a:p>
            <a:r>
              <a:rPr lang="en-US" sz="1400" b="1" dirty="0">
                <a:gradFill>
                  <a:gsLst>
                    <a:gs pos="2917">
                      <a:schemeClr val="tx1"/>
                    </a:gs>
                    <a:gs pos="30000">
                      <a:schemeClr val="tx1"/>
                    </a:gs>
                  </a:gsLst>
                  <a:lin ang="5400000" scaled="0"/>
                </a:gradFill>
              </a:rPr>
              <a:t>Respond </a:t>
            </a:r>
            <a:r>
              <a:rPr lang="en-US" sz="1200" dirty="0">
                <a:gradFill>
                  <a:gsLst>
                    <a:gs pos="2917">
                      <a:schemeClr val="tx1"/>
                    </a:gs>
                    <a:gs pos="30000">
                      <a:schemeClr val="tx1"/>
                    </a:gs>
                  </a:gsLst>
                  <a:lin ang="5400000" scaled="0"/>
                </a:gradFill>
              </a:rPr>
              <a:t>to incidents rapidly with built-in orchestration and automation of common tasks.</a:t>
            </a:r>
          </a:p>
        </p:txBody>
      </p:sp>
      <p:sp>
        <p:nvSpPr>
          <p:cNvPr id="26" name="Text Placeholder 2">
            <a:extLst>
              <a:ext uri="{FF2B5EF4-FFF2-40B4-BE49-F238E27FC236}">
                <a16:creationId xmlns:a16="http://schemas.microsoft.com/office/drawing/2014/main" id="{20E583DD-94B8-416F-A6F7-23F9807BA798}"/>
              </a:ext>
            </a:extLst>
          </p:cNvPr>
          <p:cNvSpPr txBox="1">
            <a:spLocks/>
          </p:cNvSpPr>
          <p:nvPr/>
        </p:nvSpPr>
        <p:spPr>
          <a:xfrm>
            <a:off x="1905342" y="1831277"/>
            <a:ext cx="2288238" cy="276999"/>
          </a:xfrm>
          <a:prstGeom prst="rect">
            <a:avLst/>
          </a:prstGeom>
        </p:spPr>
        <p:txBody>
          <a:bodyPr vert="horz" wrap="square" lIns="0" tIns="0" rIns="0" bIns="0" rtlCol="0" anchor="ctr">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2800" kern="1200" spc="0" baseline="0">
                <a:gradFill>
                  <a:gsLst>
                    <a:gs pos="1250">
                      <a:schemeClr val="tx1"/>
                    </a:gs>
                    <a:gs pos="100000">
                      <a:schemeClr val="tx1"/>
                    </a:gs>
                  </a:gsLst>
                  <a:lin ang="5400000" scaled="0"/>
                </a:gradFill>
                <a:latin typeface="Segoe UI" panose="020B0502040204020203" pitchFamily="34" charset="0"/>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800" b="1" dirty="0">
                <a:solidFill>
                  <a:schemeClr val="tx1"/>
                </a:solidFill>
              </a:rPr>
              <a:t>Single-Pane-of-Glass</a:t>
            </a:r>
          </a:p>
        </p:txBody>
      </p:sp>
      <p:sp>
        <p:nvSpPr>
          <p:cNvPr id="27" name="Text Placeholder 2">
            <a:extLst>
              <a:ext uri="{FF2B5EF4-FFF2-40B4-BE49-F238E27FC236}">
                <a16:creationId xmlns:a16="http://schemas.microsoft.com/office/drawing/2014/main" id="{5F37B5D1-3BC2-4E79-BC38-C445F33BE9AC}"/>
              </a:ext>
            </a:extLst>
          </p:cNvPr>
          <p:cNvSpPr txBox="1">
            <a:spLocks/>
          </p:cNvSpPr>
          <p:nvPr/>
        </p:nvSpPr>
        <p:spPr>
          <a:xfrm>
            <a:off x="1910132" y="3586430"/>
            <a:ext cx="10051713" cy="553998"/>
          </a:xfrm>
          <a:prstGeom prst="rect">
            <a:avLst/>
          </a:prstGeom>
        </p:spPr>
        <p:txBody>
          <a:bodyPr vert="horz" wrap="square" lIns="0" tIns="0" rIns="0" bIns="0" rtlCol="0" anchor="ctr">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2800" kern="1200" spc="0" baseline="0">
                <a:gradFill>
                  <a:gsLst>
                    <a:gs pos="1250">
                      <a:schemeClr val="tx1"/>
                    </a:gs>
                    <a:gs pos="100000">
                      <a:schemeClr val="tx1"/>
                    </a:gs>
                  </a:gsLst>
                  <a:lin ang="5400000" scaled="0"/>
                </a:gradFill>
                <a:latin typeface="Segoe UI" panose="020B0502040204020203" pitchFamily="34" charset="0"/>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800" b="1" dirty="0">
                <a:solidFill>
                  <a:schemeClr val="tx1"/>
                </a:solidFill>
              </a:rPr>
              <a:t>Security Information and Event Management (SIEM) and Security Orchestration, automation, and response (SOAR)</a:t>
            </a:r>
          </a:p>
        </p:txBody>
      </p:sp>
      <p:pic>
        <p:nvPicPr>
          <p:cNvPr id="28" name="Picture 27">
            <a:extLst>
              <a:ext uri="{FF2B5EF4-FFF2-40B4-BE49-F238E27FC236}">
                <a16:creationId xmlns:a16="http://schemas.microsoft.com/office/drawing/2014/main" id="{E7F91CB1-6367-4D93-AA1A-244712DBC9C1}"/>
              </a:ext>
            </a:extLst>
          </p:cNvPr>
          <p:cNvPicPr>
            <a:picLocks noChangeAspect="1"/>
          </p:cNvPicPr>
          <p:nvPr/>
        </p:nvPicPr>
        <p:blipFill>
          <a:blip r:embed="rId3"/>
          <a:stretch>
            <a:fillRect/>
          </a:stretch>
        </p:blipFill>
        <p:spPr>
          <a:xfrm>
            <a:off x="1231582" y="4223402"/>
            <a:ext cx="402336" cy="457200"/>
          </a:xfrm>
          <a:prstGeom prst="rect">
            <a:avLst/>
          </a:prstGeom>
          <a:effectLst>
            <a:outerShdw blurRad="50800" dist="114300" dir="2700000" algn="tl" rotWithShape="0">
              <a:prstClr val="black">
                <a:alpha val="40000"/>
              </a:prstClr>
            </a:outerShdw>
          </a:effectLst>
        </p:spPr>
      </p:pic>
      <p:sp>
        <p:nvSpPr>
          <p:cNvPr id="29" name="TextBox 28">
            <a:extLst>
              <a:ext uri="{FF2B5EF4-FFF2-40B4-BE49-F238E27FC236}">
                <a16:creationId xmlns:a16="http://schemas.microsoft.com/office/drawing/2014/main" id="{F11A11DD-52B3-46A3-8A49-49E0CA48B96C}"/>
              </a:ext>
            </a:extLst>
          </p:cNvPr>
          <p:cNvSpPr txBox="1"/>
          <p:nvPr/>
        </p:nvSpPr>
        <p:spPr>
          <a:xfrm>
            <a:off x="1841545" y="2093373"/>
            <a:ext cx="8598527" cy="584775"/>
          </a:xfrm>
          <a:prstGeom prst="rect">
            <a:avLst/>
          </a:prstGeom>
          <a:noFill/>
        </p:spPr>
        <p:txBody>
          <a:bodyPr wrap="square">
            <a:spAutoFit/>
          </a:bodyPr>
          <a:lstStyle/>
          <a:p>
            <a:r>
              <a:rPr lang="en-US" sz="1600" b="1" dirty="0">
                <a:solidFill>
                  <a:schemeClr val="accent1"/>
                </a:solidFill>
                <a:effectLst/>
              </a:rPr>
              <a:t>Microsoft Sentinel </a:t>
            </a:r>
            <a:r>
              <a:rPr lang="en-US" sz="1600" dirty="0">
                <a:effectLst/>
              </a:rPr>
              <a:t>provides you with a </a:t>
            </a:r>
            <a:r>
              <a:rPr lang="en-US" sz="1600" b="1" dirty="0">
                <a:effectLst/>
              </a:rPr>
              <a:t>single-pane-of-glass</a:t>
            </a:r>
            <a:r>
              <a:rPr lang="en-US" sz="1600" dirty="0">
                <a:effectLst/>
              </a:rPr>
              <a:t> platform to </a:t>
            </a:r>
            <a:r>
              <a:rPr lang="en-US" sz="1600" b="1" dirty="0">
                <a:effectLst/>
              </a:rPr>
              <a:t>identify</a:t>
            </a:r>
            <a:r>
              <a:rPr lang="en-US" sz="1600" dirty="0"/>
              <a:t>, </a:t>
            </a:r>
            <a:r>
              <a:rPr lang="en-US" sz="1600" b="1" dirty="0">
                <a:effectLst/>
              </a:rPr>
              <a:t>mitigate risks</a:t>
            </a:r>
            <a:r>
              <a:rPr lang="en-US" sz="1600" dirty="0"/>
              <a:t>, </a:t>
            </a:r>
            <a:r>
              <a:rPr lang="en-US" sz="1600" dirty="0">
                <a:effectLst/>
              </a:rPr>
              <a:t>and </a:t>
            </a:r>
            <a:r>
              <a:rPr lang="en-US" sz="1600" b="1" dirty="0">
                <a:effectLst/>
              </a:rPr>
              <a:t>threats</a:t>
            </a:r>
            <a:r>
              <a:rPr lang="en-US" sz="1600" dirty="0">
                <a:effectLst/>
              </a:rPr>
              <a:t> across your infrastructure, both </a:t>
            </a:r>
            <a:r>
              <a:rPr lang="en-US" sz="1600" b="1" dirty="0">
                <a:effectLst/>
              </a:rPr>
              <a:t>on-premises</a:t>
            </a:r>
            <a:r>
              <a:rPr lang="en-US" sz="1600" dirty="0">
                <a:effectLst/>
              </a:rPr>
              <a:t> and in </a:t>
            </a:r>
            <a:r>
              <a:rPr lang="en-US" sz="1600" b="1" dirty="0">
                <a:effectLst/>
              </a:rPr>
              <a:t>multiple clouds</a:t>
            </a:r>
            <a:r>
              <a:rPr lang="en-US" sz="1600" dirty="0">
                <a:effectLst/>
              </a:rPr>
              <a:t>.</a:t>
            </a:r>
            <a:endParaRPr lang="en-US" sz="1600" dirty="0"/>
          </a:p>
        </p:txBody>
      </p:sp>
    </p:spTree>
    <p:extLst>
      <p:ext uri="{BB962C8B-B14F-4D97-AF65-F5344CB8AC3E}">
        <p14:creationId xmlns:p14="http://schemas.microsoft.com/office/powerpoint/2010/main" val="2091550874"/>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45D289FC-68F0-4C83-BCCD-10C37E1B5255}"/>
              </a:ext>
            </a:extLst>
          </p:cNvPr>
          <p:cNvPicPr>
            <a:picLocks noChangeAspect="1"/>
          </p:cNvPicPr>
          <p:nvPr/>
        </p:nvPicPr>
        <p:blipFill>
          <a:blip r:embed="rId3"/>
          <a:stretch>
            <a:fillRect/>
          </a:stretch>
        </p:blipFill>
        <p:spPr>
          <a:xfrm>
            <a:off x="308003" y="873858"/>
            <a:ext cx="11500843" cy="5943600"/>
          </a:xfrm>
          <a:prstGeom prst="rect">
            <a:avLst/>
          </a:prstGeom>
          <a:ln>
            <a:solidFill>
              <a:schemeClr val="accent1">
                <a:lumMod val="50000"/>
              </a:schemeClr>
            </a:solidFill>
          </a:ln>
          <a:effectLst>
            <a:outerShdw blurRad="50800" dist="88900" dir="2700000" algn="tl" rotWithShape="0">
              <a:prstClr val="black">
                <a:alpha val="40000"/>
              </a:prstClr>
            </a:outerShdw>
          </a:effectLst>
        </p:spPr>
      </p:pic>
      <p:sp>
        <p:nvSpPr>
          <p:cNvPr id="25" name="Rectangle 24">
            <a:extLst>
              <a:ext uri="{FF2B5EF4-FFF2-40B4-BE49-F238E27FC236}">
                <a16:creationId xmlns:a16="http://schemas.microsoft.com/office/drawing/2014/main" id="{3C2DEBE6-0ECF-4D9F-AD56-EA5CA3BFC34A}"/>
              </a:ext>
            </a:extLst>
          </p:cNvPr>
          <p:cNvSpPr/>
          <p:nvPr/>
        </p:nvSpPr>
        <p:spPr bwMode="auto">
          <a:xfrm>
            <a:off x="10327974" y="907392"/>
            <a:ext cx="1480872" cy="23570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a:extLst>
              <a:ext uri="{FF2B5EF4-FFF2-40B4-BE49-F238E27FC236}">
                <a16:creationId xmlns:a16="http://schemas.microsoft.com/office/drawing/2014/main" id="{490046D2-10FE-4B3F-9D8D-9DCC5A10D680}"/>
              </a:ext>
            </a:extLst>
          </p:cNvPr>
          <p:cNvSpPr>
            <a:spLocks noGrp="1"/>
          </p:cNvSpPr>
          <p:nvPr>
            <p:ph type="title"/>
          </p:nvPr>
        </p:nvSpPr>
        <p:spPr/>
        <p:txBody>
          <a:bodyPr/>
          <a:lstStyle/>
          <a:p>
            <a:r>
              <a:rPr lang="en-US" dirty="0"/>
              <a:t>Data Connectors</a:t>
            </a:r>
          </a:p>
        </p:txBody>
      </p:sp>
      <p:pic>
        <p:nvPicPr>
          <p:cNvPr id="16" name="Picture 15">
            <a:extLst>
              <a:ext uri="{FF2B5EF4-FFF2-40B4-BE49-F238E27FC236}">
                <a16:creationId xmlns:a16="http://schemas.microsoft.com/office/drawing/2014/main" id="{65A2CEE6-203A-4F77-B668-3DB2777CE188}"/>
              </a:ext>
            </a:extLst>
          </p:cNvPr>
          <p:cNvPicPr>
            <a:picLocks noChangeAspect="1"/>
          </p:cNvPicPr>
          <p:nvPr/>
        </p:nvPicPr>
        <p:blipFill>
          <a:blip r:embed="rId4"/>
          <a:stretch>
            <a:fillRect/>
          </a:stretch>
        </p:blipFill>
        <p:spPr>
          <a:xfrm>
            <a:off x="1725569" y="1962074"/>
            <a:ext cx="1028105" cy="963537"/>
          </a:xfrm>
          <a:prstGeom prst="rect">
            <a:avLst/>
          </a:prstGeom>
          <a:ln>
            <a:solidFill>
              <a:schemeClr val="tx1"/>
            </a:solidFill>
          </a:ln>
          <a:effectLst>
            <a:outerShdw blurRad="50800" dist="88900" dir="2700000" algn="tl" rotWithShape="0">
              <a:prstClr val="black">
                <a:alpha val="40000"/>
              </a:prstClr>
            </a:outerShdw>
          </a:effectLst>
        </p:spPr>
      </p:pic>
      <p:pic>
        <p:nvPicPr>
          <p:cNvPr id="18" name="Picture 17">
            <a:extLst>
              <a:ext uri="{FF2B5EF4-FFF2-40B4-BE49-F238E27FC236}">
                <a16:creationId xmlns:a16="http://schemas.microsoft.com/office/drawing/2014/main" id="{C0C6A3C0-B51E-425F-A310-AF670E4C9722}"/>
              </a:ext>
            </a:extLst>
          </p:cNvPr>
          <p:cNvPicPr>
            <a:picLocks noChangeAspect="1"/>
          </p:cNvPicPr>
          <p:nvPr/>
        </p:nvPicPr>
        <p:blipFill>
          <a:blip r:embed="rId5"/>
          <a:stretch>
            <a:fillRect/>
          </a:stretch>
        </p:blipFill>
        <p:spPr>
          <a:xfrm>
            <a:off x="541186" y="1962074"/>
            <a:ext cx="1083352" cy="963537"/>
          </a:xfrm>
          <a:prstGeom prst="rect">
            <a:avLst/>
          </a:prstGeom>
          <a:ln>
            <a:solidFill>
              <a:schemeClr val="tx1"/>
            </a:solidFill>
          </a:ln>
          <a:effectLst>
            <a:outerShdw blurRad="50800" dist="88900" dir="2700000" algn="tl" rotWithShape="0">
              <a:prstClr val="black">
                <a:alpha val="40000"/>
              </a:prstClr>
            </a:outerShdw>
          </a:effectLst>
        </p:spPr>
      </p:pic>
      <p:sp>
        <p:nvSpPr>
          <p:cNvPr id="3" name="Rectangle 2">
            <a:extLst>
              <a:ext uri="{FF2B5EF4-FFF2-40B4-BE49-F238E27FC236}">
                <a16:creationId xmlns:a16="http://schemas.microsoft.com/office/drawing/2014/main" id="{3139936E-C841-4740-B256-05F8B2F2AF7F}"/>
              </a:ext>
            </a:extLst>
          </p:cNvPr>
          <p:cNvSpPr/>
          <p:nvPr/>
        </p:nvSpPr>
        <p:spPr bwMode="auto">
          <a:xfrm>
            <a:off x="3158138" y="4299155"/>
            <a:ext cx="5261281" cy="1545840"/>
          </a:xfrm>
          <a:prstGeom prst="rect">
            <a:avLst/>
          </a:prstGeom>
          <a:solidFill>
            <a:srgbClr val="FFFF00"/>
          </a:solidFill>
          <a:ln>
            <a:solidFill>
              <a:schemeClr val="accent1">
                <a:lumMod val="50000"/>
              </a:schemeClr>
            </a:solidFill>
            <a:headEnd type="none" w="med" len="med"/>
            <a:tailEnd type="none" w="med" len="med"/>
          </a:ln>
          <a:effectLst>
            <a:outerShdw blurRad="50800" dist="88900" dir="2700000" algn="tl"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365760" algn="l" defTabSz="932472" fontAlgn="base">
              <a:spcBef>
                <a:spcPct val="0"/>
              </a:spcBef>
              <a:spcAft>
                <a:spcPct val="0"/>
              </a:spcAft>
            </a:pPr>
            <a:endParaRPr lang="en-US" sz="1600" b="1" dirty="0">
              <a:solidFill>
                <a:schemeClr val="accent1">
                  <a:lumMod val="50000"/>
                </a:schemeClr>
              </a:solidFill>
              <a:ea typeface="Segoe UI" pitchFamily="34" charset="0"/>
              <a:cs typeface="Segoe UI" pitchFamily="34" charset="0"/>
            </a:endParaRPr>
          </a:p>
          <a:p>
            <a:pPr marL="365760" algn="l" defTabSz="932472" fontAlgn="base">
              <a:spcBef>
                <a:spcPct val="0"/>
              </a:spcBef>
              <a:spcAft>
                <a:spcPct val="0"/>
              </a:spcAft>
            </a:pPr>
            <a:r>
              <a:rPr lang="en-US" sz="1600" b="1" dirty="0">
                <a:solidFill>
                  <a:schemeClr val="accent1">
                    <a:lumMod val="50000"/>
                  </a:schemeClr>
                </a:solidFill>
                <a:ea typeface="Segoe UI" pitchFamily="34" charset="0"/>
                <a:cs typeface="Segoe UI" pitchFamily="34" charset="0"/>
              </a:rPr>
              <a:t>Tip </a:t>
            </a:r>
          </a:p>
          <a:p>
            <a:pPr marL="274320" algn="l" defTabSz="932472" fontAlgn="base">
              <a:spcBef>
                <a:spcPct val="0"/>
              </a:spcBef>
              <a:spcAft>
                <a:spcPct val="0"/>
              </a:spcAft>
            </a:pPr>
            <a:endParaRPr lang="en-US" sz="1200" dirty="0">
              <a:solidFill>
                <a:schemeClr val="accent1">
                  <a:lumMod val="50000"/>
                </a:schemeClr>
              </a:solidFill>
              <a:ea typeface="Segoe UI" pitchFamily="34" charset="0"/>
              <a:cs typeface="Segoe UI" pitchFamily="34" charset="0"/>
            </a:endParaRPr>
          </a:p>
          <a:p>
            <a:pPr marL="445770" indent="-171450" algn="l" defTabSz="932472" fontAlgn="base">
              <a:spcBef>
                <a:spcPct val="0"/>
              </a:spcBef>
              <a:spcAft>
                <a:spcPct val="0"/>
              </a:spcAft>
              <a:buFont typeface="Arial" panose="020B0604020202020204" pitchFamily="34" charset="0"/>
              <a:buChar char="•"/>
            </a:pPr>
            <a:r>
              <a:rPr lang="en-US" sz="1200" dirty="0">
                <a:solidFill>
                  <a:schemeClr val="accent1">
                    <a:lumMod val="50000"/>
                  </a:schemeClr>
                </a:solidFill>
                <a:ea typeface="Segoe UI" pitchFamily="34" charset="0"/>
                <a:cs typeface="Segoe UI" pitchFamily="34" charset="0"/>
              </a:rPr>
              <a:t>Some data connectors are deployed only via solutions. For more information, see the </a:t>
            </a:r>
            <a:r>
              <a:rPr lang="en-US" sz="1200" b="1" dirty="0">
                <a:solidFill>
                  <a:schemeClr val="accent1">
                    <a:lumMod val="50000"/>
                  </a:schemeClr>
                </a:solidFill>
                <a:ea typeface="Segoe UI" pitchFamily="34" charset="0"/>
                <a:cs typeface="Segoe UI" pitchFamily="34" charset="0"/>
              </a:rPr>
              <a:t>Microsoft Sentinel solutions catalog</a:t>
            </a:r>
            <a:r>
              <a:rPr lang="en-US" sz="1200" dirty="0">
                <a:solidFill>
                  <a:schemeClr val="accent1">
                    <a:lumMod val="50000"/>
                  </a:schemeClr>
                </a:solidFill>
                <a:ea typeface="Segoe UI" pitchFamily="34" charset="0"/>
                <a:cs typeface="Segoe UI" pitchFamily="34" charset="0"/>
              </a:rPr>
              <a:t>. You can also find other, community-built data connectors in the </a:t>
            </a:r>
            <a:r>
              <a:rPr lang="en-US" sz="1200" b="1" dirty="0">
                <a:solidFill>
                  <a:schemeClr val="accent1">
                    <a:lumMod val="50000"/>
                  </a:schemeClr>
                </a:solidFill>
                <a:ea typeface="Segoe UI" pitchFamily="34" charset="0"/>
                <a:cs typeface="Segoe UI" pitchFamily="34" charset="0"/>
              </a:rPr>
              <a:t>Microsoft Sentinel GitHub repository</a:t>
            </a:r>
            <a:r>
              <a:rPr lang="en-US" sz="1200" dirty="0">
                <a:solidFill>
                  <a:schemeClr val="accent1">
                    <a:lumMod val="50000"/>
                  </a:schemeClr>
                </a:solidFill>
                <a:ea typeface="Segoe UI" pitchFamily="34" charset="0"/>
                <a:cs typeface="Segoe UI" pitchFamily="34" charset="0"/>
              </a:rPr>
              <a:t>.</a:t>
            </a:r>
          </a:p>
        </p:txBody>
      </p:sp>
      <p:sp>
        <p:nvSpPr>
          <p:cNvPr id="4" name="light" title="Icon of a lightbulb">
            <a:extLst>
              <a:ext uri="{FF2B5EF4-FFF2-40B4-BE49-F238E27FC236}">
                <a16:creationId xmlns:a16="http://schemas.microsoft.com/office/drawing/2014/main" id="{2CB59C96-A364-478E-B1DE-E2DDBA21FBFA}"/>
              </a:ext>
            </a:extLst>
          </p:cNvPr>
          <p:cNvSpPr>
            <a:spLocks noChangeAspect="1" noEditPoints="1"/>
          </p:cNvSpPr>
          <p:nvPr/>
        </p:nvSpPr>
        <p:spPr bwMode="auto">
          <a:xfrm>
            <a:off x="3291769" y="4463396"/>
            <a:ext cx="307949" cy="458783"/>
          </a:xfrm>
          <a:custGeom>
            <a:avLst/>
            <a:gdLst>
              <a:gd name="T0" fmla="*/ 156 w 224"/>
              <a:gd name="T1" fmla="*/ 312 h 334"/>
              <a:gd name="T2" fmla="*/ 134 w 224"/>
              <a:gd name="T3" fmla="*/ 334 h 334"/>
              <a:gd name="T4" fmla="*/ 89 w 224"/>
              <a:gd name="T5" fmla="*/ 334 h 334"/>
              <a:gd name="T6" fmla="*/ 67 w 224"/>
              <a:gd name="T7" fmla="*/ 312 h 334"/>
              <a:gd name="T8" fmla="*/ 67 w 224"/>
              <a:gd name="T9" fmla="*/ 261 h 334"/>
              <a:gd name="T10" fmla="*/ 37 w 224"/>
              <a:gd name="T11" fmla="*/ 195 h 334"/>
              <a:gd name="T12" fmla="*/ 27 w 224"/>
              <a:gd name="T13" fmla="*/ 185 h 334"/>
              <a:gd name="T14" fmla="*/ 0 w 224"/>
              <a:gd name="T15" fmla="*/ 112 h 334"/>
              <a:gd name="T16" fmla="*/ 112 w 224"/>
              <a:gd name="T17" fmla="*/ 0 h 334"/>
              <a:gd name="T18" fmla="*/ 224 w 224"/>
              <a:gd name="T19" fmla="*/ 112 h 334"/>
              <a:gd name="T20" fmla="*/ 197 w 224"/>
              <a:gd name="T21" fmla="*/ 185 h 334"/>
              <a:gd name="T22" fmla="*/ 200 w 224"/>
              <a:gd name="T23" fmla="*/ 181 h 334"/>
              <a:gd name="T24" fmla="*/ 197 w 224"/>
              <a:gd name="T25" fmla="*/ 185 h 334"/>
              <a:gd name="T26" fmla="*/ 156 w 224"/>
              <a:gd name="T27" fmla="*/ 265 h 334"/>
              <a:gd name="T28" fmla="*/ 156 w 224"/>
              <a:gd name="T29" fmla="*/ 312 h 334"/>
              <a:gd name="T30" fmla="*/ 156 w 224"/>
              <a:gd name="T31" fmla="*/ 312 h 334"/>
              <a:gd name="T32" fmla="*/ 67 w 224"/>
              <a:gd name="T33" fmla="*/ 269 h 334"/>
              <a:gd name="T34" fmla="*/ 156 w 224"/>
              <a:gd name="T35" fmla="*/ 269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4" h="334">
                <a:moveTo>
                  <a:pt x="156" y="312"/>
                </a:moveTo>
                <a:cubicBezTo>
                  <a:pt x="156" y="324"/>
                  <a:pt x="146" y="334"/>
                  <a:pt x="134" y="334"/>
                </a:cubicBezTo>
                <a:cubicBezTo>
                  <a:pt x="89" y="334"/>
                  <a:pt x="89" y="334"/>
                  <a:pt x="89" y="334"/>
                </a:cubicBezTo>
                <a:cubicBezTo>
                  <a:pt x="76" y="334"/>
                  <a:pt x="67" y="324"/>
                  <a:pt x="67" y="312"/>
                </a:cubicBezTo>
                <a:cubicBezTo>
                  <a:pt x="67" y="312"/>
                  <a:pt x="67" y="300"/>
                  <a:pt x="67" y="261"/>
                </a:cubicBezTo>
                <a:cubicBezTo>
                  <a:pt x="67" y="221"/>
                  <a:pt x="37" y="195"/>
                  <a:pt x="37" y="195"/>
                </a:cubicBezTo>
                <a:cubicBezTo>
                  <a:pt x="27" y="185"/>
                  <a:pt x="27" y="185"/>
                  <a:pt x="27" y="185"/>
                </a:cubicBezTo>
                <a:cubicBezTo>
                  <a:pt x="10" y="166"/>
                  <a:pt x="0" y="140"/>
                  <a:pt x="0" y="112"/>
                </a:cubicBezTo>
                <a:cubicBezTo>
                  <a:pt x="0" y="50"/>
                  <a:pt x="50" y="0"/>
                  <a:pt x="112" y="0"/>
                </a:cubicBezTo>
                <a:cubicBezTo>
                  <a:pt x="174" y="0"/>
                  <a:pt x="224" y="50"/>
                  <a:pt x="224" y="112"/>
                </a:cubicBezTo>
                <a:cubicBezTo>
                  <a:pt x="224" y="140"/>
                  <a:pt x="214" y="166"/>
                  <a:pt x="197" y="185"/>
                </a:cubicBezTo>
                <a:moveTo>
                  <a:pt x="200" y="181"/>
                </a:moveTo>
                <a:cubicBezTo>
                  <a:pt x="197" y="185"/>
                  <a:pt x="197" y="185"/>
                  <a:pt x="197" y="185"/>
                </a:cubicBezTo>
                <a:cubicBezTo>
                  <a:pt x="197" y="185"/>
                  <a:pt x="156" y="217"/>
                  <a:pt x="156" y="265"/>
                </a:cubicBezTo>
                <a:cubicBezTo>
                  <a:pt x="156" y="312"/>
                  <a:pt x="156" y="312"/>
                  <a:pt x="156" y="312"/>
                </a:cubicBezTo>
                <a:cubicBezTo>
                  <a:pt x="156" y="312"/>
                  <a:pt x="156" y="312"/>
                  <a:pt x="156" y="312"/>
                </a:cubicBezTo>
                <a:moveTo>
                  <a:pt x="67" y="269"/>
                </a:moveTo>
                <a:cubicBezTo>
                  <a:pt x="156" y="269"/>
                  <a:pt x="156" y="269"/>
                  <a:pt x="156" y="269"/>
                </a:cubicBezTo>
              </a:path>
            </a:pathLst>
          </a:custGeom>
          <a:noFill/>
          <a:ln w="44450" cap="sq">
            <a:solidFill>
              <a:schemeClr val="accent1">
                <a:lumMod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400" dirty="0">
              <a:gradFill>
                <a:gsLst>
                  <a:gs pos="0">
                    <a:srgbClr val="505050"/>
                  </a:gs>
                  <a:gs pos="100000">
                    <a:srgbClr val="505050"/>
                  </a:gs>
                </a:gsLst>
              </a:gradFill>
            </a:endParaRPr>
          </a:p>
        </p:txBody>
      </p:sp>
      <p:pic>
        <p:nvPicPr>
          <p:cNvPr id="15" name="Picture 14">
            <a:extLst>
              <a:ext uri="{FF2B5EF4-FFF2-40B4-BE49-F238E27FC236}">
                <a16:creationId xmlns:a16="http://schemas.microsoft.com/office/drawing/2014/main" id="{59368973-D421-44BD-B7B5-DBA379F4678C}"/>
              </a:ext>
            </a:extLst>
          </p:cNvPr>
          <p:cNvPicPr>
            <a:picLocks noChangeAspect="1"/>
          </p:cNvPicPr>
          <p:nvPr/>
        </p:nvPicPr>
        <p:blipFill>
          <a:blip r:embed="rId6"/>
          <a:stretch>
            <a:fillRect/>
          </a:stretch>
        </p:blipFill>
        <p:spPr>
          <a:xfrm>
            <a:off x="726393" y="3479162"/>
            <a:ext cx="8108682" cy="761450"/>
          </a:xfrm>
          <a:prstGeom prst="rect">
            <a:avLst/>
          </a:prstGeom>
          <a:ln>
            <a:solidFill>
              <a:schemeClr val="accent1">
                <a:lumMod val="50000"/>
              </a:schemeClr>
            </a:solidFill>
          </a:ln>
          <a:effectLst>
            <a:outerShdw blurRad="50800" dist="88900" dir="2700000" algn="tl" rotWithShape="0">
              <a:prstClr val="black">
                <a:alpha val="40000"/>
              </a:prstClr>
            </a:outerShdw>
          </a:effectLst>
        </p:spPr>
      </p:pic>
      <p:pic>
        <p:nvPicPr>
          <p:cNvPr id="19" name="Picture 18">
            <a:extLst>
              <a:ext uri="{FF2B5EF4-FFF2-40B4-BE49-F238E27FC236}">
                <a16:creationId xmlns:a16="http://schemas.microsoft.com/office/drawing/2014/main" id="{067A1335-73A6-4AC6-9009-4AEF90A77DC3}"/>
              </a:ext>
            </a:extLst>
          </p:cNvPr>
          <p:cNvPicPr>
            <a:picLocks noChangeAspect="1"/>
          </p:cNvPicPr>
          <p:nvPr/>
        </p:nvPicPr>
        <p:blipFill>
          <a:blip r:embed="rId7"/>
          <a:stretch>
            <a:fillRect/>
          </a:stretch>
        </p:blipFill>
        <p:spPr>
          <a:xfrm>
            <a:off x="8494143" y="1002806"/>
            <a:ext cx="3314703" cy="5760720"/>
          </a:xfrm>
          <a:prstGeom prst="rect">
            <a:avLst/>
          </a:prstGeom>
          <a:ln>
            <a:solidFill>
              <a:schemeClr val="accent1">
                <a:lumMod val="50000"/>
              </a:schemeClr>
            </a:solidFill>
          </a:ln>
          <a:effectLst>
            <a:outerShdw blurRad="50800" dist="88900" dir="2700000" algn="tl" rotWithShape="0">
              <a:prstClr val="black">
                <a:alpha val="40000"/>
              </a:prstClr>
            </a:outerShdw>
          </a:effectLst>
        </p:spPr>
      </p:pic>
      <p:sp>
        <p:nvSpPr>
          <p:cNvPr id="29" name="Rectangle 28">
            <a:extLst>
              <a:ext uri="{FF2B5EF4-FFF2-40B4-BE49-F238E27FC236}">
                <a16:creationId xmlns:a16="http://schemas.microsoft.com/office/drawing/2014/main" id="{C074410B-1F17-4780-9719-FC7ED6B496FD}"/>
              </a:ext>
            </a:extLst>
          </p:cNvPr>
          <p:cNvSpPr/>
          <p:nvPr/>
        </p:nvSpPr>
        <p:spPr bwMode="auto">
          <a:xfrm>
            <a:off x="8382350" y="552613"/>
            <a:ext cx="3527527" cy="430888"/>
          </a:xfrm>
          <a:prstGeom prst="rect">
            <a:avLst/>
          </a:prstGeom>
          <a:solidFill>
            <a:srgbClr val="FFFF00"/>
          </a:solidFill>
          <a:ln>
            <a:solidFill>
              <a:schemeClr val="accent1">
                <a:lumMod val="50000"/>
              </a:schemeClr>
            </a:solidFill>
            <a:headEnd type="none" w="med" len="med"/>
            <a:tailEnd type="none" w="med" len="med"/>
          </a:ln>
          <a:effectLst>
            <a:outerShdw blurRad="50800" dist="88900" dir="2700000" algn="tl"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1200" b="1" dirty="0">
                <a:solidFill>
                  <a:schemeClr val="accent1">
                    <a:lumMod val="50000"/>
                  </a:schemeClr>
                </a:solidFill>
                <a:ea typeface="Segoe UI" pitchFamily="34" charset="0"/>
                <a:cs typeface="Segoe UI" pitchFamily="34" charset="0"/>
              </a:rPr>
              <a:t>Example:</a:t>
            </a:r>
            <a:r>
              <a:rPr lang="en-US" sz="1200" dirty="0">
                <a:solidFill>
                  <a:schemeClr val="accent1">
                    <a:lumMod val="50000"/>
                  </a:schemeClr>
                </a:solidFill>
                <a:ea typeface="Segoe UI" pitchFamily="34" charset="0"/>
                <a:cs typeface="Segoe UI" pitchFamily="34" charset="0"/>
              </a:rPr>
              <a:t> </a:t>
            </a:r>
          </a:p>
          <a:p>
            <a:pPr algn="ctr" defTabSz="932472" fontAlgn="base">
              <a:spcBef>
                <a:spcPct val="0"/>
              </a:spcBef>
              <a:spcAft>
                <a:spcPct val="0"/>
              </a:spcAft>
            </a:pPr>
            <a:r>
              <a:rPr lang="en-US" sz="1200" dirty="0">
                <a:solidFill>
                  <a:schemeClr val="accent1">
                    <a:lumMod val="50000"/>
                  </a:schemeClr>
                </a:solidFill>
                <a:ea typeface="Segoe UI" pitchFamily="34" charset="0"/>
                <a:cs typeface="Segoe UI" pitchFamily="34" charset="0"/>
              </a:rPr>
              <a:t>Azure Kubernetes Service (AKS) Connector</a:t>
            </a:r>
          </a:p>
        </p:txBody>
      </p:sp>
    </p:spTree>
    <p:extLst>
      <p:ext uri="{BB962C8B-B14F-4D97-AF65-F5344CB8AC3E}">
        <p14:creationId xmlns:p14="http://schemas.microsoft.com/office/powerpoint/2010/main" val="2094558806"/>
      </p:ext>
    </p:extLst>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591DFFD-55ED-4DD7-BDD0-F08CFAB8A251}"/>
              </a:ext>
            </a:extLst>
          </p:cNvPr>
          <p:cNvPicPr>
            <a:picLocks noChangeAspect="1"/>
          </p:cNvPicPr>
          <p:nvPr/>
        </p:nvPicPr>
        <p:blipFill>
          <a:blip r:embed="rId3"/>
          <a:stretch>
            <a:fillRect/>
          </a:stretch>
        </p:blipFill>
        <p:spPr>
          <a:xfrm>
            <a:off x="350022" y="913724"/>
            <a:ext cx="11491956" cy="5992887"/>
          </a:xfrm>
          <a:prstGeom prst="rect">
            <a:avLst/>
          </a:prstGeom>
        </p:spPr>
      </p:pic>
      <p:sp>
        <p:nvSpPr>
          <p:cNvPr id="2" name="Title 1">
            <a:extLst>
              <a:ext uri="{FF2B5EF4-FFF2-40B4-BE49-F238E27FC236}">
                <a16:creationId xmlns:a16="http://schemas.microsoft.com/office/drawing/2014/main" id="{07FD2868-3159-423E-8837-9E9446392B3B}"/>
              </a:ext>
            </a:extLst>
          </p:cNvPr>
          <p:cNvSpPr>
            <a:spLocks noGrp="1"/>
          </p:cNvSpPr>
          <p:nvPr>
            <p:ph type="title"/>
          </p:nvPr>
        </p:nvSpPr>
        <p:spPr>
          <a:xfrm>
            <a:off x="586740" y="482837"/>
            <a:ext cx="11018520" cy="430887"/>
          </a:xfrm>
        </p:spPr>
        <p:txBody>
          <a:bodyPr/>
          <a:lstStyle/>
          <a:p>
            <a:r>
              <a:rPr lang="en-US" dirty="0"/>
              <a:t>Workbooks</a:t>
            </a:r>
          </a:p>
        </p:txBody>
      </p:sp>
      <p:pic>
        <p:nvPicPr>
          <p:cNvPr id="13" name="Picture 12">
            <a:extLst>
              <a:ext uri="{FF2B5EF4-FFF2-40B4-BE49-F238E27FC236}">
                <a16:creationId xmlns:a16="http://schemas.microsoft.com/office/drawing/2014/main" id="{B6191A85-4D66-4AFD-BA13-4C41B45BD7C9}"/>
              </a:ext>
            </a:extLst>
          </p:cNvPr>
          <p:cNvPicPr>
            <a:picLocks noChangeAspect="1"/>
          </p:cNvPicPr>
          <p:nvPr/>
        </p:nvPicPr>
        <p:blipFill>
          <a:blip r:embed="rId4"/>
          <a:stretch>
            <a:fillRect/>
          </a:stretch>
        </p:blipFill>
        <p:spPr>
          <a:xfrm>
            <a:off x="2306726" y="2028373"/>
            <a:ext cx="1126226" cy="731520"/>
          </a:xfrm>
          <a:prstGeom prst="rect">
            <a:avLst/>
          </a:prstGeom>
          <a:ln>
            <a:solidFill>
              <a:schemeClr val="tx1"/>
            </a:solidFill>
          </a:ln>
          <a:effectLst>
            <a:outerShdw blurRad="50800" dist="88900" dir="2700000" algn="tl" rotWithShape="0">
              <a:prstClr val="black">
                <a:alpha val="40000"/>
              </a:prstClr>
            </a:outerShdw>
          </a:effectLst>
        </p:spPr>
      </p:pic>
      <p:pic>
        <p:nvPicPr>
          <p:cNvPr id="15" name="Picture 14">
            <a:extLst>
              <a:ext uri="{FF2B5EF4-FFF2-40B4-BE49-F238E27FC236}">
                <a16:creationId xmlns:a16="http://schemas.microsoft.com/office/drawing/2014/main" id="{F22E93EE-6E3D-4D34-B004-81BC5C46647A}"/>
              </a:ext>
            </a:extLst>
          </p:cNvPr>
          <p:cNvPicPr>
            <a:picLocks noChangeAspect="1"/>
          </p:cNvPicPr>
          <p:nvPr/>
        </p:nvPicPr>
        <p:blipFill>
          <a:blip r:embed="rId5"/>
          <a:stretch>
            <a:fillRect/>
          </a:stretch>
        </p:blipFill>
        <p:spPr>
          <a:xfrm>
            <a:off x="4525942" y="2028373"/>
            <a:ext cx="1126226" cy="731520"/>
          </a:xfrm>
          <a:prstGeom prst="rect">
            <a:avLst/>
          </a:prstGeom>
          <a:ln>
            <a:solidFill>
              <a:schemeClr val="tx1"/>
            </a:solidFill>
          </a:ln>
          <a:effectLst>
            <a:outerShdw blurRad="50800" dist="88900" dir="2700000" algn="tl" rotWithShape="0">
              <a:prstClr val="black">
                <a:alpha val="40000"/>
              </a:prstClr>
            </a:outerShdw>
          </a:effectLst>
        </p:spPr>
      </p:pic>
      <p:pic>
        <p:nvPicPr>
          <p:cNvPr id="17" name="Picture 16">
            <a:extLst>
              <a:ext uri="{FF2B5EF4-FFF2-40B4-BE49-F238E27FC236}">
                <a16:creationId xmlns:a16="http://schemas.microsoft.com/office/drawing/2014/main" id="{311B10AD-A8F2-463C-8581-32A8A031766E}"/>
              </a:ext>
            </a:extLst>
          </p:cNvPr>
          <p:cNvPicPr>
            <a:picLocks noChangeAspect="1"/>
          </p:cNvPicPr>
          <p:nvPr/>
        </p:nvPicPr>
        <p:blipFill>
          <a:blip r:embed="rId6"/>
          <a:stretch>
            <a:fillRect/>
          </a:stretch>
        </p:blipFill>
        <p:spPr>
          <a:xfrm>
            <a:off x="3503169" y="2028373"/>
            <a:ext cx="952556" cy="731520"/>
          </a:xfrm>
          <a:prstGeom prst="rect">
            <a:avLst/>
          </a:prstGeom>
          <a:ln>
            <a:solidFill>
              <a:schemeClr val="tx1"/>
            </a:solidFill>
          </a:ln>
          <a:effectLst>
            <a:outerShdw blurRad="50800" dist="88900" dir="2700000" algn="tl" rotWithShape="0">
              <a:prstClr val="black">
                <a:alpha val="40000"/>
              </a:prstClr>
            </a:outerShdw>
          </a:effectLst>
        </p:spPr>
      </p:pic>
      <p:pic>
        <p:nvPicPr>
          <p:cNvPr id="10" name="Picture 9">
            <a:extLst>
              <a:ext uri="{FF2B5EF4-FFF2-40B4-BE49-F238E27FC236}">
                <a16:creationId xmlns:a16="http://schemas.microsoft.com/office/drawing/2014/main" id="{92172281-77F1-4E00-BAF1-72909BFA9D12}"/>
              </a:ext>
            </a:extLst>
          </p:cNvPr>
          <p:cNvPicPr>
            <a:picLocks noChangeAspect="1"/>
          </p:cNvPicPr>
          <p:nvPr/>
        </p:nvPicPr>
        <p:blipFill>
          <a:blip r:embed="rId7"/>
          <a:stretch>
            <a:fillRect/>
          </a:stretch>
        </p:blipFill>
        <p:spPr>
          <a:xfrm>
            <a:off x="1611965" y="3839804"/>
            <a:ext cx="7078217" cy="640080"/>
          </a:xfrm>
          <a:prstGeom prst="rect">
            <a:avLst/>
          </a:prstGeom>
          <a:ln>
            <a:solidFill>
              <a:schemeClr val="tx1"/>
            </a:solidFill>
          </a:ln>
          <a:effectLst>
            <a:outerShdw blurRad="50800" dist="88900" dir="2700000" algn="tl" rotWithShape="0">
              <a:prstClr val="black">
                <a:alpha val="40000"/>
              </a:prstClr>
            </a:outerShdw>
          </a:effectLst>
        </p:spPr>
      </p:pic>
      <p:pic>
        <p:nvPicPr>
          <p:cNvPr id="14" name="Picture 13">
            <a:extLst>
              <a:ext uri="{FF2B5EF4-FFF2-40B4-BE49-F238E27FC236}">
                <a16:creationId xmlns:a16="http://schemas.microsoft.com/office/drawing/2014/main" id="{5CBC083B-E2C4-4774-8125-26F388900F9A}"/>
              </a:ext>
            </a:extLst>
          </p:cNvPr>
          <p:cNvPicPr>
            <a:picLocks noChangeAspect="1"/>
          </p:cNvPicPr>
          <p:nvPr/>
        </p:nvPicPr>
        <p:blipFill>
          <a:blip r:embed="rId8"/>
          <a:stretch>
            <a:fillRect/>
          </a:stretch>
        </p:blipFill>
        <p:spPr>
          <a:xfrm>
            <a:off x="8001529" y="1166967"/>
            <a:ext cx="3984863" cy="5486400"/>
          </a:xfrm>
          <a:prstGeom prst="rect">
            <a:avLst/>
          </a:prstGeom>
          <a:ln>
            <a:solidFill>
              <a:schemeClr val="tx1"/>
            </a:solidFill>
          </a:ln>
          <a:effectLst>
            <a:outerShdw blurRad="50800" dist="88900" dir="2700000" algn="tl" rotWithShape="0">
              <a:prstClr val="black">
                <a:alpha val="40000"/>
              </a:prstClr>
            </a:outerShdw>
          </a:effectLst>
        </p:spPr>
      </p:pic>
      <p:sp>
        <p:nvSpPr>
          <p:cNvPr id="24" name="Rectangle 23">
            <a:extLst>
              <a:ext uri="{FF2B5EF4-FFF2-40B4-BE49-F238E27FC236}">
                <a16:creationId xmlns:a16="http://schemas.microsoft.com/office/drawing/2014/main" id="{DB7087AB-403F-40B6-B77D-6FA479D8AF11}"/>
              </a:ext>
            </a:extLst>
          </p:cNvPr>
          <p:cNvSpPr/>
          <p:nvPr/>
        </p:nvSpPr>
        <p:spPr bwMode="auto">
          <a:xfrm>
            <a:off x="8612350" y="698280"/>
            <a:ext cx="2763223" cy="430888"/>
          </a:xfrm>
          <a:prstGeom prst="rect">
            <a:avLst/>
          </a:prstGeom>
          <a:solidFill>
            <a:srgbClr val="FFFF00"/>
          </a:solidFill>
          <a:ln>
            <a:solidFill>
              <a:schemeClr val="accent1">
                <a:lumMod val="50000"/>
              </a:schemeClr>
            </a:solidFill>
            <a:headEnd type="none" w="med" len="med"/>
            <a:tailEnd type="none" w="med" len="med"/>
          </a:ln>
          <a:effectLst>
            <a:outerShdw blurRad="50800" dist="88900" dir="2700000" algn="tl"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1200" b="1" dirty="0">
                <a:solidFill>
                  <a:schemeClr val="accent1">
                    <a:lumMod val="50000"/>
                  </a:schemeClr>
                </a:solidFill>
                <a:ea typeface="Segoe UI" pitchFamily="34" charset="0"/>
                <a:cs typeface="Segoe UI" pitchFamily="34" charset="0"/>
              </a:rPr>
              <a:t>Example:</a:t>
            </a:r>
            <a:r>
              <a:rPr lang="en-US" sz="1200" dirty="0">
                <a:solidFill>
                  <a:schemeClr val="accent1">
                    <a:lumMod val="50000"/>
                  </a:schemeClr>
                </a:solidFill>
                <a:ea typeface="Segoe UI" pitchFamily="34" charset="0"/>
                <a:cs typeface="Segoe UI" pitchFamily="34" charset="0"/>
              </a:rPr>
              <a:t> </a:t>
            </a:r>
          </a:p>
          <a:p>
            <a:pPr algn="ctr" defTabSz="932472" fontAlgn="base">
              <a:spcBef>
                <a:spcPct val="0"/>
              </a:spcBef>
              <a:spcAft>
                <a:spcPct val="0"/>
              </a:spcAft>
            </a:pPr>
            <a:r>
              <a:rPr lang="en-US" sz="1200" dirty="0">
                <a:solidFill>
                  <a:schemeClr val="accent1">
                    <a:lumMod val="50000"/>
                  </a:schemeClr>
                </a:solidFill>
                <a:ea typeface="Segoe UI" pitchFamily="34" charset="0"/>
                <a:cs typeface="Segoe UI" pitchFamily="34" charset="0"/>
              </a:rPr>
              <a:t>Azure Key Vault Security Workbook</a:t>
            </a:r>
          </a:p>
        </p:txBody>
      </p:sp>
    </p:spTree>
    <p:extLst>
      <p:ext uri="{BB962C8B-B14F-4D97-AF65-F5344CB8AC3E}">
        <p14:creationId xmlns:p14="http://schemas.microsoft.com/office/powerpoint/2010/main" val="1047274990"/>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0E8B672-90E5-47F4-A9F2-8D6C337DAEC9}"/>
              </a:ext>
            </a:extLst>
          </p:cNvPr>
          <p:cNvSpPr>
            <a:spLocks noGrp="1"/>
          </p:cNvSpPr>
          <p:nvPr>
            <p:ph type="title"/>
          </p:nvPr>
        </p:nvSpPr>
        <p:spPr/>
        <p:txBody>
          <a:bodyPr/>
          <a:lstStyle/>
          <a:p>
            <a:r>
              <a:rPr lang="en-US" dirty="0"/>
              <a:t>Azure Monitor</a:t>
            </a:r>
          </a:p>
        </p:txBody>
      </p:sp>
      <p:pic>
        <p:nvPicPr>
          <p:cNvPr id="10" name="Picture 9">
            <a:extLst>
              <a:ext uri="{FF2B5EF4-FFF2-40B4-BE49-F238E27FC236}">
                <a16:creationId xmlns:a16="http://schemas.microsoft.com/office/drawing/2014/main" id="{0560F8C4-DE01-484C-B230-82019AE03879}"/>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9917769" y="2675287"/>
            <a:ext cx="1507425" cy="1507425"/>
          </a:xfrm>
          <a:prstGeom prst="rect">
            <a:avLst/>
          </a:prstGeom>
        </p:spPr>
      </p:pic>
    </p:spTree>
    <p:extLst>
      <p:ext uri="{BB962C8B-B14F-4D97-AF65-F5344CB8AC3E}">
        <p14:creationId xmlns:p14="http://schemas.microsoft.com/office/powerpoint/2010/main" val="1754682253"/>
      </p:ext>
    </p:extLst>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612EACB-7F71-4978-B94C-7A397FBE7EDE}"/>
              </a:ext>
            </a:extLst>
          </p:cNvPr>
          <p:cNvPicPr>
            <a:picLocks noChangeAspect="1"/>
          </p:cNvPicPr>
          <p:nvPr/>
        </p:nvPicPr>
        <p:blipFill>
          <a:blip r:embed="rId3"/>
          <a:stretch>
            <a:fillRect/>
          </a:stretch>
        </p:blipFill>
        <p:spPr>
          <a:xfrm>
            <a:off x="239808" y="888086"/>
            <a:ext cx="11363929" cy="5877053"/>
          </a:xfrm>
          <a:prstGeom prst="rect">
            <a:avLst/>
          </a:prstGeom>
        </p:spPr>
      </p:pic>
      <p:sp>
        <p:nvSpPr>
          <p:cNvPr id="2" name="Title 1">
            <a:extLst>
              <a:ext uri="{FF2B5EF4-FFF2-40B4-BE49-F238E27FC236}">
                <a16:creationId xmlns:a16="http://schemas.microsoft.com/office/drawing/2014/main" id="{7D9A132F-9F7B-4231-814A-1996DE3CEE0F}"/>
              </a:ext>
            </a:extLst>
          </p:cNvPr>
          <p:cNvSpPr>
            <a:spLocks noGrp="1"/>
          </p:cNvSpPr>
          <p:nvPr>
            <p:ph type="title"/>
          </p:nvPr>
        </p:nvSpPr>
        <p:spPr/>
        <p:txBody>
          <a:bodyPr/>
          <a:lstStyle/>
          <a:p>
            <a:r>
              <a:rPr lang="en-US" dirty="0"/>
              <a:t>Analytics (Active Rules)</a:t>
            </a:r>
          </a:p>
        </p:txBody>
      </p:sp>
      <p:pic>
        <p:nvPicPr>
          <p:cNvPr id="10" name="Picture 9">
            <a:extLst>
              <a:ext uri="{FF2B5EF4-FFF2-40B4-BE49-F238E27FC236}">
                <a16:creationId xmlns:a16="http://schemas.microsoft.com/office/drawing/2014/main" id="{BFE28D15-74BB-4C73-948C-F70919848D26}"/>
              </a:ext>
            </a:extLst>
          </p:cNvPr>
          <p:cNvPicPr>
            <a:picLocks noChangeAspect="1"/>
          </p:cNvPicPr>
          <p:nvPr/>
        </p:nvPicPr>
        <p:blipFill>
          <a:blip r:embed="rId4"/>
          <a:stretch>
            <a:fillRect/>
          </a:stretch>
        </p:blipFill>
        <p:spPr>
          <a:xfrm>
            <a:off x="454450" y="1987476"/>
            <a:ext cx="7455280" cy="731520"/>
          </a:xfrm>
          <a:prstGeom prst="rect">
            <a:avLst/>
          </a:prstGeom>
          <a:ln>
            <a:solidFill>
              <a:schemeClr val="tx1"/>
            </a:solidFill>
          </a:ln>
          <a:effectLst>
            <a:outerShdw blurRad="50800" dist="88900" dir="2700000" algn="tl" rotWithShape="0">
              <a:prstClr val="black">
                <a:alpha val="40000"/>
              </a:prstClr>
            </a:outerShdw>
          </a:effectLst>
        </p:spPr>
      </p:pic>
      <p:pic>
        <p:nvPicPr>
          <p:cNvPr id="15" name="Picture 14">
            <a:extLst>
              <a:ext uri="{FF2B5EF4-FFF2-40B4-BE49-F238E27FC236}">
                <a16:creationId xmlns:a16="http://schemas.microsoft.com/office/drawing/2014/main" id="{A7DDD8A0-187D-4EA6-9921-DB7F118668C0}"/>
              </a:ext>
            </a:extLst>
          </p:cNvPr>
          <p:cNvPicPr>
            <a:picLocks noChangeAspect="1"/>
          </p:cNvPicPr>
          <p:nvPr/>
        </p:nvPicPr>
        <p:blipFill>
          <a:blip r:embed="rId5"/>
          <a:stretch>
            <a:fillRect/>
          </a:stretch>
        </p:blipFill>
        <p:spPr>
          <a:xfrm>
            <a:off x="454450" y="3552293"/>
            <a:ext cx="10099193" cy="274320"/>
          </a:xfrm>
          <a:prstGeom prst="rect">
            <a:avLst/>
          </a:prstGeom>
          <a:ln>
            <a:solidFill>
              <a:schemeClr val="tx1"/>
            </a:solidFill>
          </a:ln>
          <a:effectLst>
            <a:outerShdw blurRad="50800" dist="88900" dir="2700000" algn="tl" rotWithShape="0">
              <a:prstClr val="black">
                <a:alpha val="40000"/>
              </a:prstClr>
            </a:outerShdw>
          </a:effectLst>
        </p:spPr>
      </p:pic>
      <p:pic>
        <p:nvPicPr>
          <p:cNvPr id="11" name="Picture 10">
            <a:extLst>
              <a:ext uri="{FF2B5EF4-FFF2-40B4-BE49-F238E27FC236}">
                <a16:creationId xmlns:a16="http://schemas.microsoft.com/office/drawing/2014/main" id="{A52F86B3-D876-4F00-BFB8-FFC00955CB3B}"/>
              </a:ext>
            </a:extLst>
          </p:cNvPr>
          <p:cNvPicPr>
            <a:picLocks noChangeAspect="1"/>
          </p:cNvPicPr>
          <p:nvPr/>
        </p:nvPicPr>
        <p:blipFill>
          <a:blip r:embed="rId6"/>
          <a:stretch>
            <a:fillRect/>
          </a:stretch>
        </p:blipFill>
        <p:spPr>
          <a:xfrm>
            <a:off x="8440050" y="580493"/>
            <a:ext cx="3530254" cy="6217920"/>
          </a:xfrm>
          <a:prstGeom prst="rect">
            <a:avLst/>
          </a:prstGeom>
          <a:ln>
            <a:solidFill>
              <a:schemeClr val="accent1">
                <a:lumMod val="50000"/>
              </a:schemeClr>
            </a:solidFill>
          </a:ln>
          <a:effectLst>
            <a:outerShdw blurRad="50800" dist="88900" dir="2700000" algn="tl" rotWithShape="0">
              <a:prstClr val="black">
                <a:alpha val="40000"/>
              </a:prstClr>
            </a:outerShdw>
          </a:effectLst>
        </p:spPr>
      </p:pic>
      <p:sp>
        <p:nvSpPr>
          <p:cNvPr id="17" name="Rectangle 16">
            <a:extLst>
              <a:ext uri="{FF2B5EF4-FFF2-40B4-BE49-F238E27FC236}">
                <a16:creationId xmlns:a16="http://schemas.microsoft.com/office/drawing/2014/main" id="{917EA7BD-732D-4284-B482-8B796D2B7AE6}"/>
              </a:ext>
            </a:extLst>
          </p:cNvPr>
          <p:cNvSpPr/>
          <p:nvPr/>
        </p:nvSpPr>
        <p:spPr bwMode="auto">
          <a:xfrm>
            <a:off x="8669866" y="97542"/>
            <a:ext cx="3070622" cy="430888"/>
          </a:xfrm>
          <a:prstGeom prst="rect">
            <a:avLst/>
          </a:prstGeom>
          <a:solidFill>
            <a:srgbClr val="FFFF00"/>
          </a:solidFill>
          <a:ln>
            <a:solidFill>
              <a:schemeClr val="accent1">
                <a:lumMod val="50000"/>
              </a:schemeClr>
            </a:solidFill>
            <a:headEnd type="none" w="med" len="med"/>
            <a:tailEnd type="none" w="med" len="med"/>
          </a:ln>
          <a:effectLst>
            <a:outerShdw blurRad="50800" dist="88900" dir="2700000" algn="tl"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1200" b="1" dirty="0">
                <a:solidFill>
                  <a:schemeClr val="accent1">
                    <a:lumMod val="50000"/>
                  </a:schemeClr>
                </a:solidFill>
                <a:ea typeface="Segoe UI" pitchFamily="34" charset="0"/>
                <a:cs typeface="Segoe UI" pitchFamily="34" charset="0"/>
              </a:rPr>
              <a:t>Example:</a:t>
            </a:r>
            <a:r>
              <a:rPr lang="en-US" sz="1200" dirty="0">
                <a:solidFill>
                  <a:schemeClr val="accent1">
                    <a:lumMod val="50000"/>
                  </a:schemeClr>
                </a:solidFill>
                <a:ea typeface="Segoe UI" pitchFamily="34" charset="0"/>
                <a:cs typeface="Segoe UI" pitchFamily="34" charset="0"/>
              </a:rPr>
              <a:t> </a:t>
            </a:r>
          </a:p>
          <a:p>
            <a:pPr algn="ctr" defTabSz="932472" fontAlgn="base">
              <a:spcBef>
                <a:spcPct val="0"/>
              </a:spcBef>
              <a:spcAft>
                <a:spcPct val="0"/>
              </a:spcAft>
            </a:pPr>
            <a:r>
              <a:rPr lang="en-US" sz="1200" dirty="0">
                <a:solidFill>
                  <a:schemeClr val="accent1">
                    <a:lumMod val="50000"/>
                  </a:schemeClr>
                </a:solidFill>
                <a:ea typeface="Segoe UI" pitchFamily="34" charset="0"/>
                <a:cs typeface="Segoe UI" pitchFamily="34" charset="0"/>
              </a:rPr>
              <a:t>Advanced Multistage Attack Detection</a:t>
            </a:r>
          </a:p>
        </p:txBody>
      </p:sp>
    </p:spTree>
    <p:extLst>
      <p:ext uri="{BB962C8B-B14F-4D97-AF65-F5344CB8AC3E}">
        <p14:creationId xmlns:p14="http://schemas.microsoft.com/office/powerpoint/2010/main" val="1170900410"/>
      </p:ext>
    </p:extLst>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04DD6343-CC60-4626-A6CF-D07CF2C21D9B}"/>
              </a:ext>
            </a:extLst>
          </p:cNvPr>
          <p:cNvPicPr>
            <a:picLocks noChangeAspect="1"/>
          </p:cNvPicPr>
          <p:nvPr/>
        </p:nvPicPr>
        <p:blipFill>
          <a:blip r:embed="rId3"/>
          <a:stretch>
            <a:fillRect/>
          </a:stretch>
        </p:blipFill>
        <p:spPr>
          <a:xfrm>
            <a:off x="334778" y="888087"/>
            <a:ext cx="11522439" cy="5968501"/>
          </a:xfrm>
          <a:prstGeom prst="rect">
            <a:avLst/>
          </a:prstGeom>
        </p:spPr>
      </p:pic>
      <p:sp>
        <p:nvSpPr>
          <p:cNvPr id="2" name="Title 1">
            <a:extLst>
              <a:ext uri="{FF2B5EF4-FFF2-40B4-BE49-F238E27FC236}">
                <a16:creationId xmlns:a16="http://schemas.microsoft.com/office/drawing/2014/main" id="{7D9A132F-9F7B-4231-814A-1996DE3CEE0F}"/>
              </a:ext>
            </a:extLst>
          </p:cNvPr>
          <p:cNvSpPr>
            <a:spLocks noGrp="1"/>
          </p:cNvSpPr>
          <p:nvPr>
            <p:ph type="title"/>
          </p:nvPr>
        </p:nvSpPr>
        <p:spPr/>
        <p:txBody>
          <a:bodyPr/>
          <a:lstStyle/>
          <a:p>
            <a:r>
              <a:rPr lang="en-US" dirty="0"/>
              <a:t>Analytics (Rule Templates)</a:t>
            </a:r>
          </a:p>
        </p:txBody>
      </p:sp>
      <p:pic>
        <p:nvPicPr>
          <p:cNvPr id="10" name="Picture 9">
            <a:extLst>
              <a:ext uri="{FF2B5EF4-FFF2-40B4-BE49-F238E27FC236}">
                <a16:creationId xmlns:a16="http://schemas.microsoft.com/office/drawing/2014/main" id="{BFE28D15-74BB-4C73-948C-F70919848D26}"/>
              </a:ext>
            </a:extLst>
          </p:cNvPr>
          <p:cNvPicPr>
            <a:picLocks noChangeAspect="1"/>
          </p:cNvPicPr>
          <p:nvPr/>
        </p:nvPicPr>
        <p:blipFill>
          <a:blip r:embed="rId4"/>
          <a:stretch>
            <a:fillRect/>
          </a:stretch>
        </p:blipFill>
        <p:spPr>
          <a:xfrm>
            <a:off x="830318" y="2447002"/>
            <a:ext cx="7455280" cy="731520"/>
          </a:xfrm>
          <a:prstGeom prst="rect">
            <a:avLst/>
          </a:prstGeom>
          <a:ln>
            <a:solidFill>
              <a:schemeClr val="tx1"/>
            </a:solidFill>
          </a:ln>
          <a:effectLst>
            <a:outerShdw blurRad="50800" dist="88900" dir="2700000" algn="tl" rotWithShape="0">
              <a:prstClr val="black">
                <a:alpha val="40000"/>
              </a:prstClr>
            </a:outerShdw>
          </a:effectLst>
        </p:spPr>
      </p:pic>
      <p:pic>
        <p:nvPicPr>
          <p:cNvPr id="21" name="Picture 20">
            <a:extLst>
              <a:ext uri="{FF2B5EF4-FFF2-40B4-BE49-F238E27FC236}">
                <a16:creationId xmlns:a16="http://schemas.microsoft.com/office/drawing/2014/main" id="{DFD13FF2-5D1A-4494-93B1-269745A5F67E}"/>
              </a:ext>
            </a:extLst>
          </p:cNvPr>
          <p:cNvPicPr>
            <a:picLocks noChangeAspect="1"/>
          </p:cNvPicPr>
          <p:nvPr/>
        </p:nvPicPr>
        <p:blipFill>
          <a:blip r:embed="rId5"/>
          <a:stretch>
            <a:fillRect/>
          </a:stretch>
        </p:blipFill>
        <p:spPr>
          <a:xfrm>
            <a:off x="830318" y="3325915"/>
            <a:ext cx="10893270" cy="3383280"/>
          </a:xfrm>
          <a:prstGeom prst="rect">
            <a:avLst/>
          </a:prstGeom>
          <a:ln>
            <a:solidFill>
              <a:schemeClr val="tx1"/>
            </a:solidFill>
          </a:ln>
          <a:effectLst>
            <a:outerShdw blurRad="50800" dist="88900" dir="2700000" algn="tl" rotWithShape="0">
              <a:prstClr val="black">
                <a:alpha val="40000"/>
              </a:prstClr>
            </a:outerShdw>
          </a:effectLst>
        </p:spPr>
      </p:pic>
      <p:sp>
        <p:nvSpPr>
          <p:cNvPr id="23" name="Rectangle 22">
            <a:extLst>
              <a:ext uri="{FF2B5EF4-FFF2-40B4-BE49-F238E27FC236}">
                <a16:creationId xmlns:a16="http://schemas.microsoft.com/office/drawing/2014/main" id="{05A62A40-4090-41AD-A46C-E94DACA223A7}"/>
              </a:ext>
            </a:extLst>
          </p:cNvPr>
          <p:cNvSpPr/>
          <p:nvPr/>
        </p:nvSpPr>
        <p:spPr bwMode="auto">
          <a:xfrm>
            <a:off x="2526264" y="4934941"/>
            <a:ext cx="7986389" cy="1596560"/>
          </a:xfrm>
          <a:prstGeom prst="rect">
            <a:avLst/>
          </a:prstGeom>
          <a:solidFill>
            <a:srgbClr val="FFFF00"/>
          </a:solidFill>
          <a:ln>
            <a:solidFill>
              <a:schemeClr val="accent1">
                <a:lumMod val="50000"/>
              </a:schemeClr>
            </a:solidFill>
            <a:headEnd type="none" w="med" len="med"/>
            <a:tailEnd type="none" w="med" len="med"/>
          </a:ln>
          <a:effectLst>
            <a:outerShdw blurRad="50800" dist="88900" dir="2700000" algn="tl"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365760" algn="l" defTabSz="932472" fontAlgn="base">
              <a:spcBef>
                <a:spcPct val="0"/>
              </a:spcBef>
              <a:spcAft>
                <a:spcPct val="0"/>
              </a:spcAft>
            </a:pPr>
            <a:r>
              <a:rPr lang="en-US" sz="1600" b="1" dirty="0">
                <a:solidFill>
                  <a:schemeClr val="accent1">
                    <a:lumMod val="50000"/>
                  </a:schemeClr>
                </a:solidFill>
                <a:ea typeface="Segoe UI" pitchFamily="34" charset="0"/>
                <a:cs typeface="Segoe UI" pitchFamily="34" charset="0"/>
              </a:rPr>
              <a:t> Note </a:t>
            </a:r>
          </a:p>
          <a:p>
            <a:pPr marL="274320" algn="l" defTabSz="932472" fontAlgn="base">
              <a:spcBef>
                <a:spcPct val="0"/>
              </a:spcBef>
              <a:spcAft>
                <a:spcPct val="0"/>
              </a:spcAft>
            </a:pPr>
            <a:endParaRPr lang="en-US" sz="1200" dirty="0">
              <a:solidFill>
                <a:schemeClr val="accent1">
                  <a:lumMod val="50000"/>
                </a:schemeClr>
              </a:solidFill>
              <a:ea typeface="Segoe UI" pitchFamily="34" charset="0"/>
              <a:cs typeface="Segoe UI" pitchFamily="34" charset="0"/>
            </a:endParaRPr>
          </a:p>
          <a:p>
            <a:pPr marL="445770" indent="-171450" algn="l" defTabSz="932472" fontAlgn="base">
              <a:spcBef>
                <a:spcPct val="0"/>
              </a:spcBef>
              <a:spcAft>
                <a:spcPct val="0"/>
              </a:spcAft>
              <a:buFont typeface="Arial" panose="020B0604020202020204" pitchFamily="34" charset="0"/>
              <a:buChar char="•"/>
            </a:pPr>
            <a:r>
              <a:rPr lang="en-US" sz="1200" b="1" dirty="0">
                <a:solidFill>
                  <a:schemeClr val="accent1">
                    <a:lumMod val="50000"/>
                  </a:schemeClr>
                </a:solidFill>
                <a:ea typeface="Segoe UI" pitchFamily="34" charset="0"/>
                <a:cs typeface="Segoe UI" pitchFamily="34" charset="0"/>
              </a:rPr>
              <a:t>View built-in detections</a:t>
            </a:r>
          </a:p>
          <a:p>
            <a:pPr marL="902953" lvl="1" indent="-171450" defTabSz="932472" fontAlgn="base">
              <a:spcBef>
                <a:spcPct val="0"/>
              </a:spcBef>
              <a:spcAft>
                <a:spcPct val="0"/>
              </a:spcAft>
              <a:buFont typeface="Wingdings" panose="05000000000000000000" pitchFamily="2" charset="2"/>
              <a:buChar char="v"/>
            </a:pPr>
            <a:r>
              <a:rPr lang="en-US" sz="1200" dirty="0">
                <a:solidFill>
                  <a:schemeClr val="accent1">
                    <a:lumMod val="50000"/>
                  </a:schemeClr>
                </a:solidFill>
                <a:ea typeface="Segoe UI" pitchFamily="34" charset="0"/>
                <a:cs typeface="Segoe UI" pitchFamily="34" charset="0"/>
              </a:rPr>
              <a:t>To view all analytics rules and detections in Microsoft Sentinel, go to </a:t>
            </a:r>
            <a:r>
              <a:rPr lang="en-US" sz="1200" b="1" dirty="0">
                <a:solidFill>
                  <a:schemeClr val="accent1">
                    <a:lumMod val="50000"/>
                  </a:schemeClr>
                </a:solidFill>
                <a:ea typeface="Segoe UI" pitchFamily="34" charset="0"/>
                <a:cs typeface="Segoe UI" pitchFamily="34" charset="0"/>
              </a:rPr>
              <a:t>Analytics </a:t>
            </a:r>
            <a:r>
              <a:rPr lang="en-US" sz="1200" dirty="0">
                <a:solidFill>
                  <a:schemeClr val="accent1">
                    <a:lumMod val="50000"/>
                  </a:schemeClr>
                </a:solidFill>
                <a:ea typeface="Segoe UI" pitchFamily="34" charset="0"/>
                <a:cs typeface="Segoe UI" pitchFamily="34" charset="0"/>
              </a:rPr>
              <a:t>&gt; </a:t>
            </a:r>
            <a:r>
              <a:rPr lang="en-US" sz="1200" b="1" dirty="0">
                <a:solidFill>
                  <a:schemeClr val="accent1">
                    <a:lumMod val="50000"/>
                  </a:schemeClr>
                </a:solidFill>
                <a:ea typeface="Segoe UI" pitchFamily="34" charset="0"/>
                <a:cs typeface="Segoe UI" pitchFamily="34" charset="0"/>
              </a:rPr>
              <a:t>Rule templates</a:t>
            </a:r>
            <a:r>
              <a:rPr lang="en-US" sz="1200" dirty="0">
                <a:solidFill>
                  <a:schemeClr val="accent1">
                    <a:lumMod val="50000"/>
                  </a:schemeClr>
                </a:solidFill>
                <a:ea typeface="Segoe UI" pitchFamily="34" charset="0"/>
                <a:cs typeface="Segoe UI" pitchFamily="34" charset="0"/>
              </a:rPr>
              <a:t>.  This tab contains all the Microsoft Sentinel built-in rules.</a:t>
            </a:r>
          </a:p>
        </p:txBody>
      </p:sp>
      <p:sp>
        <p:nvSpPr>
          <p:cNvPr id="27" name="Book_2" title="Icon of a book and a pencil">
            <a:extLst>
              <a:ext uri="{FF2B5EF4-FFF2-40B4-BE49-F238E27FC236}">
                <a16:creationId xmlns:a16="http://schemas.microsoft.com/office/drawing/2014/main" id="{56CF16EB-4247-4980-934F-F68FFCDE0362}"/>
              </a:ext>
            </a:extLst>
          </p:cNvPr>
          <p:cNvSpPr>
            <a:spLocks noChangeAspect="1" noEditPoints="1"/>
          </p:cNvSpPr>
          <p:nvPr/>
        </p:nvSpPr>
        <p:spPr bwMode="auto">
          <a:xfrm>
            <a:off x="2633979" y="5187796"/>
            <a:ext cx="400692" cy="365760"/>
          </a:xfrm>
          <a:custGeom>
            <a:avLst/>
            <a:gdLst>
              <a:gd name="T0" fmla="*/ 223 w 330"/>
              <a:gd name="T1" fmla="*/ 0 h 301"/>
              <a:gd name="T2" fmla="*/ 223 w 330"/>
              <a:gd name="T3" fmla="*/ 284 h 301"/>
              <a:gd name="T4" fmla="*/ 31 w 330"/>
              <a:gd name="T5" fmla="*/ 284 h 301"/>
              <a:gd name="T6" fmla="*/ 0 w 330"/>
              <a:gd name="T7" fmla="*/ 233 h 301"/>
              <a:gd name="T8" fmla="*/ 0 w 330"/>
              <a:gd name="T9" fmla="*/ 31 h 301"/>
              <a:gd name="T10" fmla="*/ 43 w 330"/>
              <a:gd name="T11" fmla="*/ 0 h 301"/>
              <a:gd name="T12" fmla="*/ 223 w 330"/>
              <a:gd name="T13" fmla="*/ 0 h 301"/>
              <a:gd name="T14" fmla="*/ 223 w 330"/>
              <a:gd name="T15" fmla="*/ 228 h 301"/>
              <a:gd name="T16" fmla="*/ 48 w 330"/>
              <a:gd name="T17" fmla="*/ 227 h 301"/>
              <a:gd name="T18" fmla="*/ 2 w 330"/>
              <a:gd name="T19" fmla="*/ 252 h 301"/>
              <a:gd name="T20" fmla="*/ 316 w 330"/>
              <a:gd name="T21" fmla="*/ 301 h 301"/>
              <a:gd name="T22" fmla="*/ 316 w 330"/>
              <a:gd name="T23" fmla="*/ 301 h 301"/>
              <a:gd name="T24" fmla="*/ 330 w 330"/>
              <a:gd name="T25" fmla="*/ 278 h 301"/>
              <a:gd name="T26" fmla="*/ 330 w 330"/>
              <a:gd name="T27" fmla="*/ 19 h 301"/>
              <a:gd name="T28" fmla="*/ 316 w 330"/>
              <a:gd name="T29" fmla="*/ 0 h 301"/>
              <a:gd name="T30" fmla="*/ 302 w 330"/>
              <a:gd name="T31" fmla="*/ 19 h 301"/>
              <a:gd name="T32" fmla="*/ 302 w 330"/>
              <a:gd name="T33" fmla="*/ 278 h 301"/>
              <a:gd name="T34" fmla="*/ 316 w 330"/>
              <a:gd name="T35" fmla="*/ 301 h 301"/>
              <a:gd name="T36" fmla="*/ 330 w 330"/>
              <a:gd name="T37" fmla="*/ 41 h 301"/>
              <a:gd name="T38" fmla="*/ 302 w 330"/>
              <a:gd name="T39" fmla="*/ 43 h 301"/>
              <a:gd name="T40" fmla="*/ 330 w 330"/>
              <a:gd name="T41" fmla="*/ 265 h 301"/>
              <a:gd name="T42" fmla="*/ 302 w 330"/>
              <a:gd name="T43" fmla="*/ 265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30" h="301">
                <a:moveTo>
                  <a:pt x="223" y="0"/>
                </a:moveTo>
                <a:cubicBezTo>
                  <a:pt x="223" y="284"/>
                  <a:pt x="223" y="284"/>
                  <a:pt x="223" y="284"/>
                </a:cubicBezTo>
                <a:cubicBezTo>
                  <a:pt x="31" y="284"/>
                  <a:pt x="31" y="284"/>
                  <a:pt x="31" y="284"/>
                </a:cubicBezTo>
                <a:cubicBezTo>
                  <a:pt x="31" y="284"/>
                  <a:pt x="0" y="287"/>
                  <a:pt x="0" y="233"/>
                </a:cubicBezTo>
                <a:cubicBezTo>
                  <a:pt x="0" y="193"/>
                  <a:pt x="0" y="31"/>
                  <a:pt x="0" y="31"/>
                </a:cubicBezTo>
                <a:cubicBezTo>
                  <a:pt x="0" y="31"/>
                  <a:pt x="2" y="0"/>
                  <a:pt x="43" y="0"/>
                </a:cubicBezTo>
                <a:cubicBezTo>
                  <a:pt x="80" y="0"/>
                  <a:pt x="223" y="0"/>
                  <a:pt x="223" y="0"/>
                </a:cubicBezTo>
                <a:close/>
                <a:moveTo>
                  <a:pt x="223" y="228"/>
                </a:moveTo>
                <a:cubicBezTo>
                  <a:pt x="41" y="228"/>
                  <a:pt x="48" y="227"/>
                  <a:pt x="48" y="227"/>
                </a:cubicBezTo>
                <a:cubicBezTo>
                  <a:pt x="48" y="227"/>
                  <a:pt x="6" y="223"/>
                  <a:pt x="2" y="252"/>
                </a:cubicBezTo>
                <a:moveTo>
                  <a:pt x="316" y="301"/>
                </a:moveTo>
                <a:cubicBezTo>
                  <a:pt x="316" y="301"/>
                  <a:pt x="316" y="301"/>
                  <a:pt x="316" y="301"/>
                </a:cubicBezTo>
                <a:cubicBezTo>
                  <a:pt x="330" y="278"/>
                  <a:pt x="330" y="278"/>
                  <a:pt x="330" y="278"/>
                </a:cubicBezTo>
                <a:cubicBezTo>
                  <a:pt x="330" y="278"/>
                  <a:pt x="330" y="278"/>
                  <a:pt x="330" y="19"/>
                </a:cubicBezTo>
                <a:cubicBezTo>
                  <a:pt x="330" y="19"/>
                  <a:pt x="329" y="0"/>
                  <a:pt x="316" y="0"/>
                </a:cubicBezTo>
                <a:cubicBezTo>
                  <a:pt x="303" y="0"/>
                  <a:pt x="302" y="19"/>
                  <a:pt x="302" y="19"/>
                </a:cubicBezTo>
                <a:cubicBezTo>
                  <a:pt x="302" y="19"/>
                  <a:pt x="302" y="19"/>
                  <a:pt x="302" y="278"/>
                </a:cubicBezTo>
                <a:cubicBezTo>
                  <a:pt x="302" y="278"/>
                  <a:pt x="302" y="278"/>
                  <a:pt x="316" y="301"/>
                </a:cubicBezTo>
                <a:close/>
                <a:moveTo>
                  <a:pt x="330" y="41"/>
                </a:moveTo>
                <a:cubicBezTo>
                  <a:pt x="313" y="22"/>
                  <a:pt x="302" y="43"/>
                  <a:pt x="302" y="43"/>
                </a:cubicBezTo>
                <a:moveTo>
                  <a:pt x="330" y="265"/>
                </a:moveTo>
                <a:cubicBezTo>
                  <a:pt x="316" y="244"/>
                  <a:pt x="302" y="265"/>
                  <a:pt x="302" y="265"/>
                </a:cubicBezTo>
              </a:path>
            </a:pathLst>
          </a:custGeom>
          <a:noFill/>
          <a:ln w="38100" cap="flat">
            <a:solidFill>
              <a:schemeClr val="accent1">
                <a:lumMod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29" name="Picture 28">
            <a:extLst>
              <a:ext uri="{FF2B5EF4-FFF2-40B4-BE49-F238E27FC236}">
                <a16:creationId xmlns:a16="http://schemas.microsoft.com/office/drawing/2014/main" id="{9DB31AFB-41F2-4FA4-9F77-346873AA9A4D}"/>
              </a:ext>
            </a:extLst>
          </p:cNvPr>
          <p:cNvPicPr>
            <a:picLocks noChangeAspect="1"/>
          </p:cNvPicPr>
          <p:nvPr/>
        </p:nvPicPr>
        <p:blipFill>
          <a:blip r:embed="rId6"/>
          <a:stretch>
            <a:fillRect/>
          </a:stretch>
        </p:blipFill>
        <p:spPr>
          <a:xfrm>
            <a:off x="356511" y="4332715"/>
            <a:ext cx="11646246" cy="457200"/>
          </a:xfrm>
          <a:prstGeom prst="rect">
            <a:avLst/>
          </a:prstGeom>
          <a:ln>
            <a:solidFill>
              <a:schemeClr val="accent1">
                <a:lumMod val="50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194785666"/>
      </p:ext>
    </p:extLst>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Picture 41">
            <a:extLst>
              <a:ext uri="{FF2B5EF4-FFF2-40B4-BE49-F238E27FC236}">
                <a16:creationId xmlns:a16="http://schemas.microsoft.com/office/drawing/2014/main" id="{29B12A49-0D42-4807-8439-E04CC3C8AF4E}"/>
              </a:ext>
            </a:extLst>
          </p:cNvPr>
          <p:cNvPicPr>
            <a:picLocks noChangeAspect="1"/>
          </p:cNvPicPr>
          <p:nvPr/>
        </p:nvPicPr>
        <p:blipFill>
          <a:blip r:embed="rId3"/>
          <a:stretch>
            <a:fillRect/>
          </a:stretch>
        </p:blipFill>
        <p:spPr>
          <a:xfrm>
            <a:off x="441702" y="889212"/>
            <a:ext cx="11516342" cy="5992887"/>
          </a:xfrm>
          <a:prstGeom prst="rect">
            <a:avLst/>
          </a:prstGeom>
        </p:spPr>
      </p:pic>
      <p:sp>
        <p:nvSpPr>
          <p:cNvPr id="2" name="Title 1">
            <a:extLst>
              <a:ext uri="{FF2B5EF4-FFF2-40B4-BE49-F238E27FC236}">
                <a16:creationId xmlns:a16="http://schemas.microsoft.com/office/drawing/2014/main" id="{BCC7D479-21FB-457B-9303-3D02ACA4EDF9}"/>
              </a:ext>
            </a:extLst>
          </p:cNvPr>
          <p:cNvSpPr>
            <a:spLocks noGrp="1"/>
          </p:cNvSpPr>
          <p:nvPr>
            <p:ph type="title"/>
          </p:nvPr>
        </p:nvSpPr>
        <p:spPr>
          <a:xfrm>
            <a:off x="586739" y="458325"/>
            <a:ext cx="11018520" cy="430887"/>
          </a:xfrm>
        </p:spPr>
        <p:txBody>
          <a:bodyPr/>
          <a:lstStyle/>
          <a:p>
            <a:r>
              <a:rPr lang="en-US" dirty="0"/>
              <a:t>Playbooks</a:t>
            </a:r>
          </a:p>
        </p:txBody>
      </p:sp>
      <p:sp>
        <p:nvSpPr>
          <p:cNvPr id="13" name="Title 1">
            <a:extLst>
              <a:ext uri="{FF2B5EF4-FFF2-40B4-BE49-F238E27FC236}">
                <a16:creationId xmlns:a16="http://schemas.microsoft.com/office/drawing/2014/main" id="{F15CBCEC-9AF6-416B-9465-B3774EF6226E}"/>
              </a:ext>
            </a:extLst>
          </p:cNvPr>
          <p:cNvSpPr txBox="1">
            <a:spLocks/>
          </p:cNvSpPr>
          <p:nvPr/>
        </p:nvSpPr>
        <p:spPr>
          <a:xfrm>
            <a:off x="763131" y="653203"/>
            <a:ext cx="11018520" cy="430887"/>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2800" b="0" kern="1200" cap="none" spc="-50" baseline="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dirty="0"/>
              <a:t> </a:t>
            </a:r>
          </a:p>
        </p:txBody>
      </p:sp>
      <p:pic>
        <p:nvPicPr>
          <p:cNvPr id="8" name="Picture 7">
            <a:extLst>
              <a:ext uri="{FF2B5EF4-FFF2-40B4-BE49-F238E27FC236}">
                <a16:creationId xmlns:a16="http://schemas.microsoft.com/office/drawing/2014/main" id="{E5F5D702-6E9E-4EAA-968F-EF24598B6859}"/>
              </a:ext>
            </a:extLst>
          </p:cNvPr>
          <p:cNvPicPr>
            <a:picLocks noChangeAspect="1"/>
          </p:cNvPicPr>
          <p:nvPr/>
        </p:nvPicPr>
        <p:blipFill>
          <a:blip r:embed="rId4"/>
          <a:stretch>
            <a:fillRect/>
          </a:stretch>
        </p:blipFill>
        <p:spPr>
          <a:xfrm>
            <a:off x="586739" y="5053527"/>
            <a:ext cx="7525511" cy="365760"/>
          </a:xfrm>
          <a:prstGeom prst="rect">
            <a:avLst/>
          </a:prstGeom>
          <a:ln>
            <a:solidFill>
              <a:schemeClr val="tx1"/>
            </a:solidFill>
          </a:ln>
          <a:effectLst>
            <a:outerShdw blurRad="50800" dist="88900" dir="2700000" algn="tl" rotWithShape="0">
              <a:prstClr val="black">
                <a:alpha val="40000"/>
              </a:prstClr>
            </a:outerShdw>
          </a:effectLst>
        </p:spPr>
      </p:pic>
      <p:pic>
        <p:nvPicPr>
          <p:cNvPr id="10" name="Picture 9">
            <a:extLst>
              <a:ext uri="{FF2B5EF4-FFF2-40B4-BE49-F238E27FC236}">
                <a16:creationId xmlns:a16="http://schemas.microsoft.com/office/drawing/2014/main" id="{41E33C99-F312-4A87-A66D-C9241FB5B4E8}"/>
              </a:ext>
            </a:extLst>
          </p:cNvPr>
          <p:cNvPicPr>
            <a:picLocks noChangeAspect="1"/>
          </p:cNvPicPr>
          <p:nvPr/>
        </p:nvPicPr>
        <p:blipFill>
          <a:blip r:embed="rId5"/>
          <a:stretch>
            <a:fillRect/>
          </a:stretch>
        </p:blipFill>
        <p:spPr>
          <a:xfrm>
            <a:off x="7863293" y="1125221"/>
            <a:ext cx="4094749" cy="5577840"/>
          </a:xfrm>
          <a:prstGeom prst="rect">
            <a:avLst/>
          </a:prstGeom>
          <a:ln>
            <a:solidFill>
              <a:schemeClr val="tx1"/>
            </a:solidFill>
          </a:ln>
          <a:effectLst>
            <a:outerShdw blurRad="50800" dist="88900" dir="2700000" algn="tl" rotWithShape="0">
              <a:prstClr val="black">
                <a:alpha val="40000"/>
              </a:prstClr>
            </a:outerShdw>
          </a:effectLst>
        </p:spPr>
      </p:pic>
      <p:pic>
        <p:nvPicPr>
          <p:cNvPr id="34" name="Picture 33">
            <a:extLst>
              <a:ext uri="{FF2B5EF4-FFF2-40B4-BE49-F238E27FC236}">
                <a16:creationId xmlns:a16="http://schemas.microsoft.com/office/drawing/2014/main" id="{696FE0A5-02F0-4A89-8CF0-D88FED67130F}"/>
              </a:ext>
            </a:extLst>
          </p:cNvPr>
          <p:cNvPicPr>
            <a:picLocks noChangeAspect="1"/>
          </p:cNvPicPr>
          <p:nvPr/>
        </p:nvPicPr>
        <p:blipFill>
          <a:blip r:embed="rId6"/>
          <a:stretch>
            <a:fillRect/>
          </a:stretch>
        </p:blipFill>
        <p:spPr>
          <a:xfrm>
            <a:off x="3121310" y="3188187"/>
            <a:ext cx="2883658" cy="481626"/>
          </a:xfrm>
          <a:prstGeom prst="rect">
            <a:avLst/>
          </a:prstGeom>
          <a:effectLst>
            <a:outerShdw blurRad="50800" dist="88900" dir="2700000" algn="tl" rotWithShape="0">
              <a:prstClr val="black">
                <a:alpha val="40000"/>
              </a:prstClr>
            </a:outerShdw>
          </a:effectLst>
        </p:spPr>
      </p:pic>
      <p:pic>
        <p:nvPicPr>
          <p:cNvPr id="36" name="Picture 35">
            <a:extLst>
              <a:ext uri="{FF2B5EF4-FFF2-40B4-BE49-F238E27FC236}">
                <a16:creationId xmlns:a16="http://schemas.microsoft.com/office/drawing/2014/main" id="{4D77AC2C-01C7-4496-B0F0-00ED5D77A908}"/>
              </a:ext>
            </a:extLst>
          </p:cNvPr>
          <p:cNvPicPr>
            <a:picLocks noChangeAspect="1"/>
          </p:cNvPicPr>
          <p:nvPr/>
        </p:nvPicPr>
        <p:blipFill>
          <a:blip r:embed="rId7"/>
          <a:stretch>
            <a:fillRect/>
          </a:stretch>
        </p:blipFill>
        <p:spPr>
          <a:xfrm>
            <a:off x="2767693" y="1591782"/>
            <a:ext cx="1457324" cy="274320"/>
          </a:xfrm>
          <a:prstGeom prst="rect">
            <a:avLst/>
          </a:prstGeom>
          <a:ln>
            <a:solidFill>
              <a:schemeClr val="tx1"/>
            </a:solidFill>
          </a:ln>
          <a:effectLst>
            <a:outerShdw blurRad="50800" dist="88900" dir="2700000" algn="tl" rotWithShape="0">
              <a:prstClr val="black">
                <a:alpha val="40000"/>
              </a:prstClr>
            </a:outerShdw>
          </a:effectLst>
        </p:spPr>
      </p:pic>
      <p:sp>
        <p:nvSpPr>
          <p:cNvPr id="40" name="Rectangle 39">
            <a:extLst>
              <a:ext uri="{FF2B5EF4-FFF2-40B4-BE49-F238E27FC236}">
                <a16:creationId xmlns:a16="http://schemas.microsoft.com/office/drawing/2014/main" id="{B8EAA80D-4D3C-4C38-86FD-13985E5C12F0}"/>
              </a:ext>
            </a:extLst>
          </p:cNvPr>
          <p:cNvSpPr/>
          <p:nvPr/>
        </p:nvSpPr>
        <p:spPr bwMode="auto">
          <a:xfrm>
            <a:off x="8781018" y="673768"/>
            <a:ext cx="2259301" cy="430888"/>
          </a:xfrm>
          <a:prstGeom prst="rect">
            <a:avLst/>
          </a:prstGeom>
          <a:solidFill>
            <a:srgbClr val="FFFF00"/>
          </a:solidFill>
          <a:ln>
            <a:solidFill>
              <a:schemeClr val="accent1">
                <a:lumMod val="50000"/>
              </a:schemeClr>
            </a:solidFill>
            <a:headEnd type="none" w="med" len="med"/>
            <a:tailEnd type="none" w="med" len="med"/>
          </a:ln>
          <a:effectLst>
            <a:outerShdw blurRad="50800" dist="88900" dir="2700000" algn="tl"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1200" b="1" dirty="0">
                <a:solidFill>
                  <a:schemeClr val="accent1">
                    <a:lumMod val="50000"/>
                  </a:schemeClr>
                </a:solidFill>
                <a:ea typeface="Segoe UI" pitchFamily="34" charset="0"/>
                <a:cs typeface="Segoe UI" pitchFamily="34" charset="0"/>
              </a:rPr>
              <a:t>Example:</a:t>
            </a:r>
            <a:r>
              <a:rPr lang="en-US" sz="1200" dirty="0">
                <a:solidFill>
                  <a:schemeClr val="accent1">
                    <a:lumMod val="50000"/>
                  </a:schemeClr>
                </a:solidFill>
                <a:ea typeface="Segoe UI" pitchFamily="34" charset="0"/>
                <a:cs typeface="Segoe UI" pitchFamily="34" charset="0"/>
              </a:rPr>
              <a:t> </a:t>
            </a:r>
          </a:p>
          <a:p>
            <a:pPr algn="ctr" defTabSz="932472" fontAlgn="base">
              <a:spcBef>
                <a:spcPct val="0"/>
              </a:spcBef>
              <a:spcAft>
                <a:spcPct val="0"/>
              </a:spcAft>
            </a:pPr>
            <a:r>
              <a:rPr lang="en-US" sz="1200" dirty="0">
                <a:solidFill>
                  <a:schemeClr val="accent1">
                    <a:lumMod val="50000"/>
                  </a:schemeClr>
                </a:solidFill>
                <a:ea typeface="Segoe UI" pitchFamily="34" charset="0"/>
                <a:cs typeface="Segoe UI" pitchFamily="34" charset="0"/>
              </a:rPr>
              <a:t>Microsoft Sentinel Playbook</a:t>
            </a:r>
          </a:p>
        </p:txBody>
      </p:sp>
    </p:spTree>
    <p:extLst>
      <p:ext uri="{BB962C8B-B14F-4D97-AF65-F5344CB8AC3E}">
        <p14:creationId xmlns:p14="http://schemas.microsoft.com/office/powerpoint/2010/main" val="4152142731"/>
      </p:ext>
    </p:extLst>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C7D479-21FB-457B-9303-3D02ACA4EDF9}"/>
              </a:ext>
            </a:extLst>
          </p:cNvPr>
          <p:cNvSpPr>
            <a:spLocks noGrp="1"/>
          </p:cNvSpPr>
          <p:nvPr>
            <p:ph type="title"/>
          </p:nvPr>
        </p:nvSpPr>
        <p:spPr>
          <a:xfrm>
            <a:off x="586739" y="458325"/>
            <a:ext cx="11018520" cy="430887"/>
          </a:xfrm>
        </p:spPr>
        <p:txBody>
          <a:bodyPr/>
          <a:lstStyle/>
          <a:p>
            <a:r>
              <a:rPr lang="en-US" dirty="0"/>
              <a:t>Playbooks</a:t>
            </a:r>
          </a:p>
        </p:txBody>
      </p:sp>
      <p:sp>
        <p:nvSpPr>
          <p:cNvPr id="13" name="Title 1">
            <a:extLst>
              <a:ext uri="{FF2B5EF4-FFF2-40B4-BE49-F238E27FC236}">
                <a16:creationId xmlns:a16="http://schemas.microsoft.com/office/drawing/2014/main" id="{F15CBCEC-9AF6-416B-9465-B3774EF6226E}"/>
              </a:ext>
            </a:extLst>
          </p:cNvPr>
          <p:cNvSpPr txBox="1">
            <a:spLocks/>
          </p:cNvSpPr>
          <p:nvPr/>
        </p:nvSpPr>
        <p:spPr>
          <a:xfrm>
            <a:off x="586739" y="455135"/>
            <a:ext cx="11018520" cy="430887"/>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2800" b="0" kern="1200" cap="none" spc="-50" baseline="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dirty="0"/>
              <a:t> </a:t>
            </a:r>
          </a:p>
        </p:txBody>
      </p:sp>
      <p:pic>
        <p:nvPicPr>
          <p:cNvPr id="27" name="Picture 26">
            <a:extLst>
              <a:ext uri="{FF2B5EF4-FFF2-40B4-BE49-F238E27FC236}">
                <a16:creationId xmlns:a16="http://schemas.microsoft.com/office/drawing/2014/main" id="{4FA30952-3197-47CB-AED7-2B47A6D01136}"/>
              </a:ext>
            </a:extLst>
          </p:cNvPr>
          <p:cNvPicPr>
            <a:picLocks noChangeAspect="1"/>
          </p:cNvPicPr>
          <p:nvPr/>
        </p:nvPicPr>
        <p:blipFill>
          <a:blip r:embed="rId3"/>
          <a:stretch>
            <a:fillRect/>
          </a:stretch>
        </p:blipFill>
        <p:spPr>
          <a:xfrm>
            <a:off x="5208875" y="344806"/>
            <a:ext cx="1996438" cy="365760"/>
          </a:xfrm>
          <a:prstGeom prst="rect">
            <a:avLst/>
          </a:prstGeom>
          <a:ln>
            <a:solidFill>
              <a:schemeClr val="tx1"/>
            </a:solidFill>
          </a:ln>
          <a:effectLst>
            <a:outerShdw blurRad="50800" dist="76200" dir="2700000" algn="tl" rotWithShape="0">
              <a:prstClr val="black">
                <a:alpha val="40000"/>
              </a:prstClr>
            </a:outerShdw>
          </a:effectLst>
        </p:spPr>
      </p:pic>
      <p:pic>
        <p:nvPicPr>
          <p:cNvPr id="5" name="Picture 4">
            <a:extLst>
              <a:ext uri="{FF2B5EF4-FFF2-40B4-BE49-F238E27FC236}">
                <a16:creationId xmlns:a16="http://schemas.microsoft.com/office/drawing/2014/main" id="{9B2A2646-C384-4660-BCB9-D30854CB599E}"/>
              </a:ext>
            </a:extLst>
          </p:cNvPr>
          <p:cNvPicPr>
            <a:picLocks noChangeAspect="1"/>
          </p:cNvPicPr>
          <p:nvPr/>
        </p:nvPicPr>
        <p:blipFill>
          <a:blip r:embed="rId4"/>
          <a:stretch>
            <a:fillRect/>
          </a:stretch>
        </p:blipFill>
        <p:spPr>
          <a:xfrm>
            <a:off x="1268923" y="922460"/>
            <a:ext cx="4701949" cy="5760720"/>
          </a:xfrm>
          <a:prstGeom prst="rect">
            <a:avLst/>
          </a:prstGeom>
          <a:ln>
            <a:solidFill>
              <a:schemeClr val="tx1"/>
            </a:solidFill>
          </a:ln>
          <a:effectLst>
            <a:outerShdw blurRad="50800" dist="38100" dir="8100000" algn="tr" rotWithShape="0">
              <a:prstClr val="black">
                <a:alpha val="40000"/>
              </a:prstClr>
            </a:outerShdw>
          </a:effectLst>
        </p:spPr>
      </p:pic>
      <p:pic>
        <p:nvPicPr>
          <p:cNvPr id="14" name="Picture 13">
            <a:extLst>
              <a:ext uri="{FF2B5EF4-FFF2-40B4-BE49-F238E27FC236}">
                <a16:creationId xmlns:a16="http://schemas.microsoft.com/office/drawing/2014/main" id="{8F8E91C1-E623-468E-803D-20C6267AD260}"/>
              </a:ext>
            </a:extLst>
          </p:cNvPr>
          <p:cNvPicPr>
            <a:picLocks noChangeAspect="1"/>
          </p:cNvPicPr>
          <p:nvPr/>
        </p:nvPicPr>
        <p:blipFill>
          <a:blip r:embed="rId5"/>
          <a:stretch>
            <a:fillRect/>
          </a:stretch>
        </p:blipFill>
        <p:spPr>
          <a:xfrm>
            <a:off x="5915664" y="1109651"/>
            <a:ext cx="5418928" cy="5669280"/>
          </a:xfrm>
          <a:prstGeom prst="rect">
            <a:avLst/>
          </a:prstGeom>
          <a:ln>
            <a:solidFill>
              <a:schemeClr val="tx1"/>
            </a:solidFill>
          </a:ln>
          <a:effectLst>
            <a:outerShdw blurRad="50800" dist="38100" dir="8100000" algn="tr" rotWithShape="0">
              <a:prstClr val="black">
                <a:alpha val="40000"/>
              </a:prstClr>
            </a:outerShdw>
          </a:effectLst>
        </p:spPr>
      </p:pic>
      <p:sp>
        <p:nvSpPr>
          <p:cNvPr id="21" name="Title 1">
            <a:extLst>
              <a:ext uri="{FF2B5EF4-FFF2-40B4-BE49-F238E27FC236}">
                <a16:creationId xmlns:a16="http://schemas.microsoft.com/office/drawing/2014/main" id="{9DC1B02D-93F3-489A-A413-F934BFC1818E}"/>
              </a:ext>
            </a:extLst>
          </p:cNvPr>
          <p:cNvSpPr txBox="1">
            <a:spLocks/>
          </p:cNvSpPr>
          <p:nvPr/>
        </p:nvSpPr>
        <p:spPr>
          <a:xfrm>
            <a:off x="10601754" y="129362"/>
            <a:ext cx="1465675" cy="215444"/>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2800" b="0" kern="1200" cap="none" spc="-50" baseline="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a:r>
              <a:rPr lang="en-US" sz="1400" dirty="0"/>
              <a:t>Playbooks (cont’d)</a:t>
            </a:r>
          </a:p>
        </p:txBody>
      </p:sp>
    </p:spTree>
    <p:extLst>
      <p:ext uri="{BB962C8B-B14F-4D97-AF65-F5344CB8AC3E}">
        <p14:creationId xmlns:p14="http://schemas.microsoft.com/office/powerpoint/2010/main" val="2292199236"/>
      </p:ext>
    </p:extLst>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C7D479-21FB-457B-9303-3D02ACA4EDF9}"/>
              </a:ext>
            </a:extLst>
          </p:cNvPr>
          <p:cNvSpPr>
            <a:spLocks noGrp="1"/>
          </p:cNvSpPr>
          <p:nvPr>
            <p:ph type="title"/>
          </p:nvPr>
        </p:nvSpPr>
        <p:spPr>
          <a:xfrm>
            <a:off x="586739" y="458325"/>
            <a:ext cx="11018520" cy="430887"/>
          </a:xfrm>
        </p:spPr>
        <p:txBody>
          <a:bodyPr/>
          <a:lstStyle/>
          <a:p>
            <a:r>
              <a:rPr lang="en-US" dirty="0"/>
              <a:t>Playbooks</a:t>
            </a:r>
          </a:p>
        </p:txBody>
      </p:sp>
      <p:sp>
        <p:nvSpPr>
          <p:cNvPr id="13" name="Title 1">
            <a:extLst>
              <a:ext uri="{FF2B5EF4-FFF2-40B4-BE49-F238E27FC236}">
                <a16:creationId xmlns:a16="http://schemas.microsoft.com/office/drawing/2014/main" id="{F15CBCEC-9AF6-416B-9465-B3774EF6226E}"/>
              </a:ext>
            </a:extLst>
          </p:cNvPr>
          <p:cNvSpPr txBox="1">
            <a:spLocks/>
          </p:cNvSpPr>
          <p:nvPr/>
        </p:nvSpPr>
        <p:spPr>
          <a:xfrm>
            <a:off x="586739" y="455135"/>
            <a:ext cx="11018520" cy="430887"/>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2800" b="0" kern="1200" cap="none" spc="-50" baseline="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dirty="0"/>
              <a:t> </a:t>
            </a:r>
          </a:p>
        </p:txBody>
      </p:sp>
      <p:pic>
        <p:nvPicPr>
          <p:cNvPr id="7" name="Picture 6">
            <a:extLst>
              <a:ext uri="{FF2B5EF4-FFF2-40B4-BE49-F238E27FC236}">
                <a16:creationId xmlns:a16="http://schemas.microsoft.com/office/drawing/2014/main" id="{322E658C-AB5B-4B90-B0CA-E066E9B58865}"/>
              </a:ext>
            </a:extLst>
          </p:cNvPr>
          <p:cNvPicPr>
            <a:picLocks noChangeAspect="1"/>
          </p:cNvPicPr>
          <p:nvPr/>
        </p:nvPicPr>
        <p:blipFill>
          <a:blip r:embed="rId3"/>
          <a:stretch>
            <a:fillRect/>
          </a:stretch>
        </p:blipFill>
        <p:spPr>
          <a:xfrm>
            <a:off x="3200629" y="403682"/>
            <a:ext cx="3797037" cy="6217920"/>
          </a:xfrm>
          <a:prstGeom prst="rect">
            <a:avLst/>
          </a:prstGeom>
          <a:ln>
            <a:solidFill>
              <a:schemeClr val="tx1"/>
            </a:solidFill>
          </a:ln>
          <a:effectLst>
            <a:outerShdw blurRad="50800" dist="88900" dir="2700000" algn="tl" rotWithShape="0">
              <a:prstClr val="black">
                <a:alpha val="40000"/>
              </a:prstClr>
            </a:outerShdw>
          </a:effectLst>
        </p:spPr>
      </p:pic>
      <p:pic>
        <p:nvPicPr>
          <p:cNvPr id="9" name="Picture 8">
            <a:extLst>
              <a:ext uri="{FF2B5EF4-FFF2-40B4-BE49-F238E27FC236}">
                <a16:creationId xmlns:a16="http://schemas.microsoft.com/office/drawing/2014/main" id="{AD7C6215-7369-4FE3-9B05-4432BDC4CE40}"/>
              </a:ext>
            </a:extLst>
          </p:cNvPr>
          <p:cNvPicPr>
            <a:picLocks noChangeAspect="1"/>
          </p:cNvPicPr>
          <p:nvPr/>
        </p:nvPicPr>
        <p:blipFill>
          <a:blip r:embed="rId4"/>
          <a:stretch>
            <a:fillRect/>
          </a:stretch>
        </p:blipFill>
        <p:spPr>
          <a:xfrm>
            <a:off x="7385330" y="587121"/>
            <a:ext cx="4408815" cy="6217920"/>
          </a:xfrm>
          <a:prstGeom prst="rect">
            <a:avLst/>
          </a:prstGeom>
          <a:ln>
            <a:solidFill>
              <a:schemeClr val="tx1"/>
            </a:solidFill>
          </a:ln>
          <a:effectLst>
            <a:outerShdw blurRad="50800" dist="88900" dir="2700000" algn="tl" rotWithShape="0">
              <a:prstClr val="black">
                <a:alpha val="40000"/>
              </a:prstClr>
            </a:outerShdw>
          </a:effectLst>
        </p:spPr>
      </p:pic>
      <p:sp>
        <p:nvSpPr>
          <p:cNvPr id="10" name="Title 1">
            <a:extLst>
              <a:ext uri="{FF2B5EF4-FFF2-40B4-BE49-F238E27FC236}">
                <a16:creationId xmlns:a16="http://schemas.microsoft.com/office/drawing/2014/main" id="{94A8CDFC-DDCF-4EE8-945B-25B3F9C45B26}"/>
              </a:ext>
            </a:extLst>
          </p:cNvPr>
          <p:cNvSpPr txBox="1">
            <a:spLocks/>
          </p:cNvSpPr>
          <p:nvPr/>
        </p:nvSpPr>
        <p:spPr>
          <a:xfrm>
            <a:off x="10601754" y="129362"/>
            <a:ext cx="1465675" cy="215444"/>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2800" b="0" kern="1200" cap="none" spc="-50" baseline="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a:r>
              <a:rPr lang="en-US" sz="1400" dirty="0"/>
              <a:t>Playbooks (cont’d)</a:t>
            </a:r>
          </a:p>
        </p:txBody>
      </p:sp>
      <p:sp>
        <p:nvSpPr>
          <p:cNvPr id="11" name="Rectangle 10">
            <a:extLst>
              <a:ext uri="{FF2B5EF4-FFF2-40B4-BE49-F238E27FC236}">
                <a16:creationId xmlns:a16="http://schemas.microsoft.com/office/drawing/2014/main" id="{2E7D9FFC-FE29-430C-8149-EBD50ECFA234}"/>
              </a:ext>
            </a:extLst>
          </p:cNvPr>
          <p:cNvSpPr/>
          <p:nvPr/>
        </p:nvSpPr>
        <p:spPr bwMode="auto">
          <a:xfrm>
            <a:off x="98414" y="2719317"/>
            <a:ext cx="3042764" cy="793325"/>
          </a:xfrm>
          <a:prstGeom prst="rect">
            <a:avLst/>
          </a:prstGeom>
          <a:solidFill>
            <a:srgbClr val="FFFF00"/>
          </a:solidFill>
          <a:ln>
            <a:solidFill>
              <a:schemeClr val="accent1">
                <a:lumMod val="50000"/>
              </a:schemeClr>
            </a:solidFill>
            <a:headEnd type="none" w="med" len="med"/>
            <a:tailEnd type="none" w="med" len="med"/>
          </a:ln>
          <a:effectLst>
            <a:outerShdw blurRad="50800" dist="88900" dir="2700000" algn="tl"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1200" b="1" dirty="0">
                <a:solidFill>
                  <a:schemeClr val="accent1">
                    <a:lumMod val="50000"/>
                  </a:schemeClr>
                </a:solidFill>
                <a:ea typeface="Segoe UI" pitchFamily="34" charset="0"/>
                <a:cs typeface="Segoe UI" pitchFamily="34" charset="0"/>
              </a:rPr>
              <a:t>Example(s):</a:t>
            </a:r>
            <a:r>
              <a:rPr lang="en-US" sz="1200" dirty="0">
                <a:solidFill>
                  <a:schemeClr val="accent1">
                    <a:lumMod val="50000"/>
                  </a:schemeClr>
                </a:solidFill>
                <a:ea typeface="Segoe UI" pitchFamily="34" charset="0"/>
                <a:cs typeface="Segoe UI" pitchFamily="34" charset="0"/>
              </a:rPr>
              <a:t> </a:t>
            </a:r>
          </a:p>
          <a:p>
            <a:pPr algn="ctr" defTabSz="932472" fontAlgn="base">
              <a:spcBef>
                <a:spcPct val="0"/>
              </a:spcBef>
              <a:spcAft>
                <a:spcPct val="0"/>
              </a:spcAft>
            </a:pPr>
            <a:r>
              <a:rPr lang="en-US" sz="1200" dirty="0">
                <a:solidFill>
                  <a:schemeClr val="accent1">
                    <a:lumMod val="50000"/>
                  </a:schemeClr>
                </a:solidFill>
                <a:ea typeface="Segoe UI" pitchFamily="34" charset="0"/>
                <a:cs typeface="Segoe UI" pitchFamily="34" charset="0"/>
              </a:rPr>
              <a:t>Microsoft Sentinel Playbook </a:t>
            </a:r>
            <a:r>
              <a:rPr lang="en-US" sz="1200" b="1" dirty="0">
                <a:solidFill>
                  <a:schemeClr val="accent1">
                    <a:lumMod val="50000"/>
                  </a:schemeClr>
                </a:solidFill>
                <a:ea typeface="Segoe UI" pitchFamily="34" charset="0"/>
                <a:cs typeface="Segoe UI" pitchFamily="34" charset="0"/>
              </a:rPr>
              <a:t>Automation</a:t>
            </a:r>
            <a:r>
              <a:rPr lang="en-US" sz="1200" dirty="0">
                <a:solidFill>
                  <a:schemeClr val="accent1">
                    <a:lumMod val="50000"/>
                  </a:schemeClr>
                </a:solidFill>
                <a:ea typeface="Segoe UI" pitchFamily="34" charset="0"/>
                <a:cs typeface="Segoe UI" pitchFamily="34" charset="0"/>
              </a:rPr>
              <a:t> and </a:t>
            </a:r>
            <a:r>
              <a:rPr lang="en-US" sz="1200" b="1" dirty="0">
                <a:solidFill>
                  <a:schemeClr val="accent1">
                    <a:lumMod val="50000"/>
                  </a:schemeClr>
                </a:solidFill>
                <a:ea typeface="Segoe UI" pitchFamily="34" charset="0"/>
                <a:cs typeface="Segoe UI" pitchFamily="34" charset="0"/>
              </a:rPr>
              <a:t>Orchestration Flows</a:t>
            </a:r>
          </a:p>
        </p:txBody>
      </p:sp>
      <p:sp>
        <p:nvSpPr>
          <p:cNvPr id="25" name="Flowchart: Connector 24">
            <a:extLst>
              <a:ext uri="{FF2B5EF4-FFF2-40B4-BE49-F238E27FC236}">
                <a16:creationId xmlns:a16="http://schemas.microsoft.com/office/drawing/2014/main" id="{DF0BB512-9AA3-44BE-B07C-A4FEFF8899F4}"/>
              </a:ext>
            </a:extLst>
          </p:cNvPr>
          <p:cNvSpPr>
            <a:spLocks noChangeAspect="1"/>
          </p:cNvSpPr>
          <p:nvPr/>
        </p:nvSpPr>
        <p:spPr bwMode="auto">
          <a:xfrm>
            <a:off x="6818491" y="217091"/>
            <a:ext cx="358350" cy="365760"/>
          </a:xfrm>
          <a:prstGeom prst="flowChartConnector">
            <a:avLst/>
          </a:prstGeom>
          <a:solidFill>
            <a:srgbClr val="FFFF00"/>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1200" b="1" dirty="0">
                <a:solidFill>
                  <a:schemeClr val="accent1">
                    <a:lumMod val="50000"/>
                  </a:schemeClr>
                </a:solidFill>
                <a:ea typeface="Segoe UI" pitchFamily="34" charset="0"/>
                <a:cs typeface="Segoe UI" pitchFamily="34" charset="0"/>
              </a:rPr>
              <a:t>1</a:t>
            </a:r>
          </a:p>
        </p:txBody>
      </p:sp>
      <p:sp>
        <p:nvSpPr>
          <p:cNvPr id="26" name="Flowchart: Connector 25">
            <a:extLst>
              <a:ext uri="{FF2B5EF4-FFF2-40B4-BE49-F238E27FC236}">
                <a16:creationId xmlns:a16="http://schemas.microsoft.com/office/drawing/2014/main" id="{8BECCB0E-F855-42FF-B9A2-239535698263}"/>
              </a:ext>
            </a:extLst>
          </p:cNvPr>
          <p:cNvSpPr>
            <a:spLocks noChangeAspect="1"/>
          </p:cNvSpPr>
          <p:nvPr/>
        </p:nvSpPr>
        <p:spPr bwMode="auto">
          <a:xfrm>
            <a:off x="11605259" y="396259"/>
            <a:ext cx="358350" cy="365760"/>
          </a:xfrm>
          <a:prstGeom prst="flowChartConnector">
            <a:avLst/>
          </a:prstGeom>
          <a:solidFill>
            <a:srgbClr val="FFFF00"/>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1200" b="1" dirty="0">
                <a:solidFill>
                  <a:schemeClr val="accent1">
                    <a:lumMod val="50000"/>
                  </a:schemeClr>
                </a:solidFill>
                <a:ea typeface="Segoe UI" pitchFamily="34" charset="0"/>
                <a:cs typeface="Segoe UI" pitchFamily="34" charset="0"/>
              </a:rPr>
              <a:t>2</a:t>
            </a:r>
          </a:p>
        </p:txBody>
      </p:sp>
    </p:spTree>
    <p:extLst>
      <p:ext uri="{BB962C8B-B14F-4D97-AF65-F5344CB8AC3E}">
        <p14:creationId xmlns:p14="http://schemas.microsoft.com/office/powerpoint/2010/main" val="3613535473"/>
      </p:ext>
    </p:extLst>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05412124-A85E-4C2F-A5E3-4C210DC9AD32}"/>
              </a:ext>
            </a:extLst>
          </p:cNvPr>
          <p:cNvPicPr>
            <a:picLocks noChangeAspect="1"/>
          </p:cNvPicPr>
          <p:nvPr/>
        </p:nvPicPr>
        <p:blipFill>
          <a:blip r:embed="rId3"/>
          <a:stretch>
            <a:fillRect/>
          </a:stretch>
        </p:blipFill>
        <p:spPr>
          <a:xfrm>
            <a:off x="382927" y="888087"/>
            <a:ext cx="11352396" cy="5852160"/>
          </a:xfrm>
          <a:prstGeom prst="rect">
            <a:avLst/>
          </a:prstGeom>
          <a:ln>
            <a:solidFill>
              <a:schemeClr val="tx1"/>
            </a:solidFill>
          </a:ln>
          <a:effectLst>
            <a:outerShdw blurRad="50800" dist="88900" dir="2700000" algn="tl" rotWithShape="0">
              <a:prstClr val="black">
                <a:alpha val="40000"/>
              </a:prstClr>
            </a:outerShdw>
          </a:effectLst>
        </p:spPr>
      </p:pic>
      <p:sp>
        <p:nvSpPr>
          <p:cNvPr id="2" name="Title 1">
            <a:extLst>
              <a:ext uri="{FF2B5EF4-FFF2-40B4-BE49-F238E27FC236}">
                <a16:creationId xmlns:a16="http://schemas.microsoft.com/office/drawing/2014/main" id="{966630F4-D78A-4DE4-AA98-FDFE1AE9FEBC}"/>
              </a:ext>
            </a:extLst>
          </p:cNvPr>
          <p:cNvSpPr>
            <a:spLocks noGrp="1"/>
          </p:cNvSpPr>
          <p:nvPr>
            <p:ph type="title"/>
          </p:nvPr>
        </p:nvSpPr>
        <p:spPr/>
        <p:txBody>
          <a:bodyPr/>
          <a:lstStyle/>
          <a:p>
            <a:r>
              <a:rPr lang="en-US" dirty="0"/>
              <a:t>Hunting</a:t>
            </a:r>
          </a:p>
        </p:txBody>
      </p:sp>
      <p:pic>
        <p:nvPicPr>
          <p:cNvPr id="6" name="Picture 5">
            <a:extLst>
              <a:ext uri="{FF2B5EF4-FFF2-40B4-BE49-F238E27FC236}">
                <a16:creationId xmlns:a16="http://schemas.microsoft.com/office/drawing/2014/main" id="{89F4DC30-0275-4C12-A16A-5E421091C321}"/>
              </a:ext>
            </a:extLst>
          </p:cNvPr>
          <p:cNvPicPr>
            <a:picLocks noChangeAspect="1"/>
          </p:cNvPicPr>
          <p:nvPr/>
        </p:nvPicPr>
        <p:blipFill>
          <a:blip r:embed="rId4"/>
          <a:stretch>
            <a:fillRect/>
          </a:stretch>
        </p:blipFill>
        <p:spPr>
          <a:xfrm>
            <a:off x="446318" y="4949240"/>
            <a:ext cx="7722705" cy="914400"/>
          </a:xfrm>
          <a:prstGeom prst="rect">
            <a:avLst/>
          </a:prstGeom>
          <a:ln>
            <a:solidFill>
              <a:schemeClr val="tx1"/>
            </a:solidFill>
          </a:ln>
          <a:effectLst>
            <a:outerShdw blurRad="50800" dist="88900" dir="2700000" algn="tl" rotWithShape="0">
              <a:prstClr val="black">
                <a:alpha val="40000"/>
              </a:prstClr>
            </a:outerShdw>
          </a:effectLst>
        </p:spPr>
      </p:pic>
      <p:pic>
        <p:nvPicPr>
          <p:cNvPr id="19" name="Picture 18">
            <a:extLst>
              <a:ext uri="{FF2B5EF4-FFF2-40B4-BE49-F238E27FC236}">
                <a16:creationId xmlns:a16="http://schemas.microsoft.com/office/drawing/2014/main" id="{264A9610-C8BF-4308-9D94-8C957B43021A}"/>
              </a:ext>
            </a:extLst>
          </p:cNvPr>
          <p:cNvPicPr>
            <a:picLocks noChangeAspect="1"/>
          </p:cNvPicPr>
          <p:nvPr/>
        </p:nvPicPr>
        <p:blipFill>
          <a:blip r:embed="rId5"/>
          <a:stretch>
            <a:fillRect/>
          </a:stretch>
        </p:blipFill>
        <p:spPr>
          <a:xfrm>
            <a:off x="456677" y="2385144"/>
            <a:ext cx="7575874" cy="640080"/>
          </a:xfrm>
          <a:prstGeom prst="rect">
            <a:avLst/>
          </a:prstGeom>
          <a:ln>
            <a:solidFill>
              <a:schemeClr val="tx1"/>
            </a:solidFill>
          </a:ln>
          <a:effectLst>
            <a:outerShdw blurRad="50800" dist="38100" dir="2700000" algn="tl" rotWithShape="0">
              <a:prstClr val="black">
                <a:alpha val="40000"/>
              </a:prstClr>
            </a:outerShdw>
          </a:effectLst>
        </p:spPr>
      </p:pic>
      <p:pic>
        <p:nvPicPr>
          <p:cNvPr id="17" name="Picture 16">
            <a:extLst>
              <a:ext uri="{FF2B5EF4-FFF2-40B4-BE49-F238E27FC236}">
                <a16:creationId xmlns:a16="http://schemas.microsoft.com/office/drawing/2014/main" id="{04E78604-B28D-4F42-9037-88993AF2274D}"/>
              </a:ext>
            </a:extLst>
          </p:cNvPr>
          <p:cNvPicPr>
            <a:picLocks noChangeAspect="1"/>
          </p:cNvPicPr>
          <p:nvPr/>
        </p:nvPicPr>
        <p:blipFill>
          <a:blip r:embed="rId6"/>
          <a:stretch>
            <a:fillRect/>
          </a:stretch>
        </p:blipFill>
        <p:spPr>
          <a:xfrm>
            <a:off x="8169023" y="782917"/>
            <a:ext cx="3742800" cy="6035040"/>
          </a:xfrm>
          <a:prstGeom prst="rect">
            <a:avLst/>
          </a:prstGeom>
          <a:ln>
            <a:solidFill>
              <a:schemeClr val="tx1"/>
            </a:solidFill>
          </a:ln>
          <a:effectLst>
            <a:outerShdw blurRad="50800" dist="88900" dir="2700000" algn="tl" rotWithShape="0">
              <a:prstClr val="black">
                <a:alpha val="40000"/>
              </a:prstClr>
            </a:outerShdw>
          </a:effectLst>
        </p:spPr>
      </p:pic>
      <p:sp>
        <p:nvSpPr>
          <p:cNvPr id="23" name="Rectangle 22">
            <a:extLst>
              <a:ext uri="{FF2B5EF4-FFF2-40B4-BE49-F238E27FC236}">
                <a16:creationId xmlns:a16="http://schemas.microsoft.com/office/drawing/2014/main" id="{C5B5A8F0-D0A5-44A1-8866-75D5838494AB}"/>
              </a:ext>
            </a:extLst>
          </p:cNvPr>
          <p:cNvSpPr/>
          <p:nvPr/>
        </p:nvSpPr>
        <p:spPr bwMode="auto">
          <a:xfrm>
            <a:off x="8140187" y="299444"/>
            <a:ext cx="3800471" cy="430888"/>
          </a:xfrm>
          <a:prstGeom prst="rect">
            <a:avLst/>
          </a:prstGeom>
          <a:solidFill>
            <a:srgbClr val="FFFF00"/>
          </a:solidFill>
          <a:ln>
            <a:solidFill>
              <a:schemeClr val="accent1">
                <a:lumMod val="50000"/>
              </a:schemeClr>
            </a:solidFill>
            <a:headEnd type="none" w="med" len="med"/>
            <a:tailEnd type="none" w="med" len="med"/>
          </a:ln>
          <a:effectLst>
            <a:outerShdw blurRad="50800" dist="88900" dir="2700000" algn="tl"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1200" b="1" dirty="0">
                <a:solidFill>
                  <a:schemeClr val="accent1">
                    <a:lumMod val="50000"/>
                  </a:schemeClr>
                </a:solidFill>
                <a:ea typeface="Segoe UI" pitchFamily="34" charset="0"/>
                <a:cs typeface="Segoe UI" pitchFamily="34" charset="0"/>
              </a:rPr>
              <a:t>Example:</a:t>
            </a:r>
            <a:r>
              <a:rPr lang="en-US" sz="1200" dirty="0">
                <a:solidFill>
                  <a:schemeClr val="accent1">
                    <a:lumMod val="50000"/>
                  </a:schemeClr>
                </a:solidFill>
                <a:ea typeface="Segoe UI" pitchFamily="34" charset="0"/>
                <a:cs typeface="Segoe UI" pitchFamily="34" charset="0"/>
              </a:rPr>
              <a:t> </a:t>
            </a:r>
          </a:p>
          <a:p>
            <a:pPr algn="ctr" defTabSz="932472" fontAlgn="base">
              <a:spcBef>
                <a:spcPct val="0"/>
              </a:spcBef>
              <a:spcAft>
                <a:spcPct val="0"/>
              </a:spcAft>
            </a:pPr>
            <a:r>
              <a:rPr lang="en-US" sz="1200" dirty="0">
                <a:solidFill>
                  <a:schemeClr val="accent1">
                    <a:lumMod val="50000"/>
                  </a:schemeClr>
                </a:solidFill>
                <a:ea typeface="Segoe UI" pitchFamily="34" charset="0"/>
                <a:cs typeface="Segoe UI" pitchFamily="34" charset="0"/>
              </a:rPr>
              <a:t>Hunting – Failed Login Attempt by Expired Account</a:t>
            </a:r>
          </a:p>
        </p:txBody>
      </p:sp>
    </p:spTree>
    <p:extLst>
      <p:ext uri="{BB962C8B-B14F-4D97-AF65-F5344CB8AC3E}">
        <p14:creationId xmlns:p14="http://schemas.microsoft.com/office/powerpoint/2010/main" val="1991283921"/>
      </p:ext>
    </p:extLst>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536BD4CC-8741-46D9-B313-2B10AD002A80}"/>
              </a:ext>
            </a:extLst>
          </p:cNvPr>
          <p:cNvPicPr>
            <a:picLocks noChangeAspect="1"/>
          </p:cNvPicPr>
          <p:nvPr/>
        </p:nvPicPr>
        <p:blipFill>
          <a:blip r:embed="rId3"/>
          <a:stretch>
            <a:fillRect/>
          </a:stretch>
        </p:blipFill>
        <p:spPr>
          <a:xfrm>
            <a:off x="343477" y="888087"/>
            <a:ext cx="11505045" cy="5943600"/>
          </a:xfrm>
          <a:prstGeom prst="rect">
            <a:avLst/>
          </a:prstGeom>
          <a:ln>
            <a:solidFill>
              <a:schemeClr val="tx1"/>
            </a:solidFill>
          </a:ln>
          <a:effectLst>
            <a:outerShdw blurRad="50800" dist="88900" dir="2700000" algn="tl" rotWithShape="0">
              <a:prstClr val="black">
                <a:alpha val="40000"/>
              </a:prstClr>
            </a:outerShdw>
          </a:effectLst>
        </p:spPr>
      </p:pic>
      <p:sp>
        <p:nvSpPr>
          <p:cNvPr id="2" name="Title 1">
            <a:extLst>
              <a:ext uri="{FF2B5EF4-FFF2-40B4-BE49-F238E27FC236}">
                <a16:creationId xmlns:a16="http://schemas.microsoft.com/office/drawing/2014/main" id="{966630F4-D78A-4DE4-AA98-FDFE1AE9FEBC}"/>
              </a:ext>
            </a:extLst>
          </p:cNvPr>
          <p:cNvSpPr>
            <a:spLocks noGrp="1"/>
          </p:cNvSpPr>
          <p:nvPr>
            <p:ph type="title"/>
          </p:nvPr>
        </p:nvSpPr>
        <p:spPr/>
        <p:txBody>
          <a:bodyPr/>
          <a:lstStyle/>
          <a:p>
            <a:r>
              <a:rPr lang="en-US" dirty="0"/>
              <a:t>Hunting – Logs (Query Results)</a:t>
            </a:r>
          </a:p>
        </p:txBody>
      </p:sp>
      <p:sp>
        <p:nvSpPr>
          <p:cNvPr id="23" name="Rectangle 22">
            <a:extLst>
              <a:ext uri="{FF2B5EF4-FFF2-40B4-BE49-F238E27FC236}">
                <a16:creationId xmlns:a16="http://schemas.microsoft.com/office/drawing/2014/main" id="{C5B5A8F0-D0A5-44A1-8866-75D5838494AB}"/>
              </a:ext>
            </a:extLst>
          </p:cNvPr>
          <p:cNvSpPr/>
          <p:nvPr/>
        </p:nvSpPr>
        <p:spPr bwMode="auto">
          <a:xfrm>
            <a:off x="8139208" y="2842640"/>
            <a:ext cx="2833791" cy="430888"/>
          </a:xfrm>
          <a:prstGeom prst="rect">
            <a:avLst/>
          </a:prstGeom>
          <a:solidFill>
            <a:srgbClr val="FFFF00"/>
          </a:solidFill>
          <a:ln>
            <a:solidFill>
              <a:schemeClr val="accent1">
                <a:lumMod val="50000"/>
              </a:schemeClr>
            </a:solidFill>
            <a:headEnd type="none" w="med" len="med"/>
            <a:tailEnd type="none" w="med" len="med"/>
          </a:ln>
          <a:effectLst>
            <a:outerShdw blurRad="50800" dist="88900" dir="2700000" algn="tl"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1200" b="1" dirty="0">
                <a:solidFill>
                  <a:schemeClr val="accent1">
                    <a:lumMod val="50000"/>
                  </a:schemeClr>
                </a:solidFill>
                <a:ea typeface="Segoe UI" pitchFamily="34" charset="0"/>
                <a:cs typeface="Segoe UI" pitchFamily="34" charset="0"/>
              </a:rPr>
              <a:t>Example:</a:t>
            </a:r>
            <a:r>
              <a:rPr lang="en-US" sz="1200" dirty="0">
                <a:solidFill>
                  <a:schemeClr val="accent1">
                    <a:lumMod val="50000"/>
                  </a:schemeClr>
                </a:solidFill>
                <a:ea typeface="Segoe UI" pitchFamily="34" charset="0"/>
                <a:cs typeface="Segoe UI" pitchFamily="34" charset="0"/>
              </a:rPr>
              <a:t> </a:t>
            </a:r>
          </a:p>
          <a:p>
            <a:pPr algn="ctr" defTabSz="932472" fontAlgn="base">
              <a:spcBef>
                <a:spcPct val="0"/>
              </a:spcBef>
              <a:spcAft>
                <a:spcPct val="0"/>
              </a:spcAft>
            </a:pPr>
            <a:r>
              <a:rPr lang="en-US" sz="1200" dirty="0">
                <a:solidFill>
                  <a:schemeClr val="accent1">
                    <a:lumMod val="50000"/>
                  </a:schemeClr>
                </a:solidFill>
                <a:ea typeface="Segoe UI" pitchFamily="34" charset="0"/>
                <a:cs typeface="Segoe UI" pitchFamily="34" charset="0"/>
              </a:rPr>
              <a:t>Hunting – Logs (Query Results)</a:t>
            </a:r>
          </a:p>
        </p:txBody>
      </p:sp>
      <p:sp>
        <p:nvSpPr>
          <p:cNvPr id="9" name="Rectangle 8">
            <a:extLst>
              <a:ext uri="{FF2B5EF4-FFF2-40B4-BE49-F238E27FC236}">
                <a16:creationId xmlns:a16="http://schemas.microsoft.com/office/drawing/2014/main" id="{306AA5F9-FC2A-48FE-AEF0-B5B82B753CDC}"/>
              </a:ext>
            </a:extLst>
          </p:cNvPr>
          <p:cNvSpPr/>
          <p:nvPr/>
        </p:nvSpPr>
        <p:spPr bwMode="auto">
          <a:xfrm>
            <a:off x="9755044" y="888087"/>
            <a:ext cx="2051709" cy="30172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err="1">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a:extLst>
              <a:ext uri="{FF2B5EF4-FFF2-40B4-BE49-F238E27FC236}">
                <a16:creationId xmlns:a16="http://schemas.microsoft.com/office/drawing/2014/main" id="{45D88C6E-AF00-4FC2-B6B5-9B776D2123BC}"/>
              </a:ext>
            </a:extLst>
          </p:cNvPr>
          <p:cNvSpPr/>
          <p:nvPr/>
        </p:nvSpPr>
        <p:spPr bwMode="auto">
          <a:xfrm>
            <a:off x="6729852" y="162232"/>
            <a:ext cx="5118670" cy="2071225"/>
          </a:xfrm>
          <a:prstGeom prst="rect">
            <a:avLst/>
          </a:prstGeom>
          <a:solidFill>
            <a:srgbClr val="FFFF00"/>
          </a:solidFill>
          <a:ln>
            <a:solidFill>
              <a:schemeClr val="accent1">
                <a:lumMod val="50000"/>
              </a:schemeClr>
            </a:solidFill>
            <a:headEnd type="none" w="med" len="med"/>
            <a:tailEnd type="none" w="med" len="med"/>
          </a:ln>
          <a:effectLst>
            <a:outerShdw blurRad="50800" dist="88900" dir="2700000" algn="tl"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365760" algn="l" defTabSz="932472" fontAlgn="base">
              <a:spcBef>
                <a:spcPct val="0"/>
              </a:spcBef>
              <a:spcAft>
                <a:spcPct val="0"/>
              </a:spcAft>
            </a:pPr>
            <a:r>
              <a:rPr lang="en-US" sz="1600" b="1" dirty="0">
                <a:solidFill>
                  <a:schemeClr val="accent1">
                    <a:lumMod val="50000"/>
                  </a:schemeClr>
                </a:solidFill>
                <a:ea typeface="Segoe UI" pitchFamily="34" charset="0"/>
                <a:cs typeface="Segoe UI" pitchFamily="34" charset="0"/>
              </a:rPr>
              <a:t>Tip </a:t>
            </a:r>
          </a:p>
          <a:p>
            <a:pPr marL="274320" algn="l" defTabSz="932472" fontAlgn="base">
              <a:spcBef>
                <a:spcPct val="0"/>
              </a:spcBef>
              <a:spcAft>
                <a:spcPct val="0"/>
              </a:spcAft>
            </a:pPr>
            <a:endParaRPr lang="en-US" sz="1200" dirty="0">
              <a:solidFill>
                <a:schemeClr val="accent1">
                  <a:lumMod val="50000"/>
                </a:schemeClr>
              </a:solidFill>
              <a:ea typeface="Segoe UI" pitchFamily="34" charset="0"/>
              <a:cs typeface="Segoe UI" pitchFamily="34" charset="0"/>
            </a:endParaRPr>
          </a:p>
          <a:p>
            <a:pPr marL="445770" indent="-171450" algn="l" defTabSz="932472" fontAlgn="base">
              <a:spcBef>
                <a:spcPct val="0"/>
              </a:spcBef>
              <a:spcAft>
                <a:spcPct val="0"/>
              </a:spcAft>
              <a:buFont typeface="Arial" panose="020B0604020202020204" pitchFamily="34" charset="0"/>
              <a:buChar char="•"/>
            </a:pPr>
            <a:r>
              <a:rPr lang="en-US" sz="1200" dirty="0">
                <a:solidFill>
                  <a:schemeClr val="accent1">
                    <a:lumMod val="50000"/>
                  </a:schemeClr>
                </a:solidFill>
                <a:ea typeface="Segoe UI" pitchFamily="34" charset="0"/>
                <a:cs typeface="Segoe UI" pitchFamily="34" charset="0"/>
              </a:rPr>
              <a:t>Now in public preview, you can also create hunting and livestream queries over data stored in Azure Data Explorer. For more information, see details of </a:t>
            </a:r>
            <a:r>
              <a:rPr lang="en-US" sz="1200" b="1" dirty="0">
                <a:solidFill>
                  <a:schemeClr val="accent1">
                    <a:lumMod val="50000"/>
                  </a:schemeClr>
                </a:solidFill>
                <a:ea typeface="Segoe UI" pitchFamily="34" charset="0"/>
                <a:cs typeface="Segoe UI" pitchFamily="34" charset="0"/>
              </a:rPr>
              <a:t>constructing cross-resource queries</a:t>
            </a:r>
            <a:r>
              <a:rPr lang="en-US" sz="1200" dirty="0">
                <a:solidFill>
                  <a:schemeClr val="accent1">
                    <a:lumMod val="50000"/>
                  </a:schemeClr>
                </a:solidFill>
                <a:ea typeface="Segoe UI" pitchFamily="34" charset="0"/>
                <a:cs typeface="Segoe UI" pitchFamily="34" charset="0"/>
              </a:rPr>
              <a:t> in the Azure Monitor documentation.</a:t>
            </a:r>
          </a:p>
          <a:p>
            <a:pPr marL="274320" algn="l" defTabSz="932472" fontAlgn="base">
              <a:spcBef>
                <a:spcPct val="0"/>
              </a:spcBef>
              <a:spcAft>
                <a:spcPct val="0"/>
              </a:spcAft>
            </a:pPr>
            <a:endParaRPr lang="en-US" sz="1200" dirty="0">
              <a:solidFill>
                <a:schemeClr val="accent1">
                  <a:lumMod val="50000"/>
                </a:schemeClr>
              </a:solidFill>
              <a:ea typeface="Segoe UI" pitchFamily="34" charset="0"/>
              <a:cs typeface="Segoe UI" pitchFamily="34" charset="0"/>
            </a:endParaRPr>
          </a:p>
          <a:p>
            <a:pPr marL="445770" indent="-171450" algn="l" defTabSz="932472" fontAlgn="base">
              <a:spcBef>
                <a:spcPct val="0"/>
              </a:spcBef>
              <a:spcAft>
                <a:spcPct val="0"/>
              </a:spcAft>
              <a:buFont typeface="Arial" panose="020B0604020202020204" pitchFamily="34" charset="0"/>
              <a:buChar char="•"/>
            </a:pPr>
            <a:r>
              <a:rPr lang="en-US" sz="1200" dirty="0">
                <a:solidFill>
                  <a:schemeClr val="accent1">
                    <a:lumMod val="50000"/>
                  </a:schemeClr>
                </a:solidFill>
                <a:ea typeface="Segoe UI" pitchFamily="34" charset="0"/>
                <a:cs typeface="Segoe UI" pitchFamily="34" charset="0"/>
              </a:rPr>
              <a:t>Use community resources, such as the </a:t>
            </a:r>
            <a:r>
              <a:rPr lang="en-US" sz="1200" b="1" dirty="0">
                <a:solidFill>
                  <a:schemeClr val="accent1">
                    <a:lumMod val="50000"/>
                  </a:schemeClr>
                </a:solidFill>
                <a:ea typeface="Segoe UI" pitchFamily="34" charset="0"/>
                <a:cs typeface="Segoe UI" pitchFamily="34" charset="0"/>
              </a:rPr>
              <a:t>Microsoft Sentinel GitHub repository </a:t>
            </a:r>
            <a:r>
              <a:rPr lang="en-US" sz="1200" dirty="0">
                <a:solidFill>
                  <a:schemeClr val="accent1">
                    <a:lumMod val="50000"/>
                  </a:schemeClr>
                </a:solidFill>
                <a:ea typeface="Segoe UI" pitchFamily="34" charset="0"/>
                <a:cs typeface="Segoe UI" pitchFamily="34" charset="0"/>
              </a:rPr>
              <a:t>to find additional queries and data sources.</a:t>
            </a:r>
          </a:p>
        </p:txBody>
      </p:sp>
      <p:sp>
        <p:nvSpPr>
          <p:cNvPr id="14" name="light" title="Icon of a lightbulb">
            <a:extLst>
              <a:ext uri="{FF2B5EF4-FFF2-40B4-BE49-F238E27FC236}">
                <a16:creationId xmlns:a16="http://schemas.microsoft.com/office/drawing/2014/main" id="{03E0DFD8-FD5D-4745-8AA2-8E1690AD9532}"/>
              </a:ext>
            </a:extLst>
          </p:cNvPr>
          <p:cNvSpPr>
            <a:spLocks noChangeAspect="1" noEditPoints="1"/>
          </p:cNvSpPr>
          <p:nvPr/>
        </p:nvSpPr>
        <p:spPr bwMode="auto">
          <a:xfrm>
            <a:off x="6871806" y="295768"/>
            <a:ext cx="307949" cy="458783"/>
          </a:xfrm>
          <a:custGeom>
            <a:avLst/>
            <a:gdLst>
              <a:gd name="T0" fmla="*/ 156 w 224"/>
              <a:gd name="T1" fmla="*/ 312 h 334"/>
              <a:gd name="T2" fmla="*/ 134 w 224"/>
              <a:gd name="T3" fmla="*/ 334 h 334"/>
              <a:gd name="T4" fmla="*/ 89 w 224"/>
              <a:gd name="T5" fmla="*/ 334 h 334"/>
              <a:gd name="T6" fmla="*/ 67 w 224"/>
              <a:gd name="T7" fmla="*/ 312 h 334"/>
              <a:gd name="T8" fmla="*/ 67 w 224"/>
              <a:gd name="T9" fmla="*/ 261 h 334"/>
              <a:gd name="T10" fmla="*/ 37 w 224"/>
              <a:gd name="T11" fmla="*/ 195 h 334"/>
              <a:gd name="T12" fmla="*/ 27 w 224"/>
              <a:gd name="T13" fmla="*/ 185 h 334"/>
              <a:gd name="T14" fmla="*/ 0 w 224"/>
              <a:gd name="T15" fmla="*/ 112 h 334"/>
              <a:gd name="T16" fmla="*/ 112 w 224"/>
              <a:gd name="T17" fmla="*/ 0 h 334"/>
              <a:gd name="T18" fmla="*/ 224 w 224"/>
              <a:gd name="T19" fmla="*/ 112 h 334"/>
              <a:gd name="T20" fmla="*/ 197 w 224"/>
              <a:gd name="T21" fmla="*/ 185 h 334"/>
              <a:gd name="T22" fmla="*/ 200 w 224"/>
              <a:gd name="T23" fmla="*/ 181 h 334"/>
              <a:gd name="T24" fmla="*/ 197 w 224"/>
              <a:gd name="T25" fmla="*/ 185 h 334"/>
              <a:gd name="T26" fmla="*/ 156 w 224"/>
              <a:gd name="T27" fmla="*/ 265 h 334"/>
              <a:gd name="T28" fmla="*/ 156 w 224"/>
              <a:gd name="T29" fmla="*/ 312 h 334"/>
              <a:gd name="T30" fmla="*/ 156 w 224"/>
              <a:gd name="T31" fmla="*/ 312 h 334"/>
              <a:gd name="T32" fmla="*/ 67 w 224"/>
              <a:gd name="T33" fmla="*/ 269 h 334"/>
              <a:gd name="T34" fmla="*/ 156 w 224"/>
              <a:gd name="T35" fmla="*/ 269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4" h="334">
                <a:moveTo>
                  <a:pt x="156" y="312"/>
                </a:moveTo>
                <a:cubicBezTo>
                  <a:pt x="156" y="324"/>
                  <a:pt x="146" y="334"/>
                  <a:pt x="134" y="334"/>
                </a:cubicBezTo>
                <a:cubicBezTo>
                  <a:pt x="89" y="334"/>
                  <a:pt x="89" y="334"/>
                  <a:pt x="89" y="334"/>
                </a:cubicBezTo>
                <a:cubicBezTo>
                  <a:pt x="76" y="334"/>
                  <a:pt x="67" y="324"/>
                  <a:pt x="67" y="312"/>
                </a:cubicBezTo>
                <a:cubicBezTo>
                  <a:pt x="67" y="312"/>
                  <a:pt x="67" y="300"/>
                  <a:pt x="67" y="261"/>
                </a:cubicBezTo>
                <a:cubicBezTo>
                  <a:pt x="67" y="221"/>
                  <a:pt x="37" y="195"/>
                  <a:pt x="37" y="195"/>
                </a:cubicBezTo>
                <a:cubicBezTo>
                  <a:pt x="27" y="185"/>
                  <a:pt x="27" y="185"/>
                  <a:pt x="27" y="185"/>
                </a:cubicBezTo>
                <a:cubicBezTo>
                  <a:pt x="10" y="166"/>
                  <a:pt x="0" y="140"/>
                  <a:pt x="0" y="112"/>
                </a:cubicBezTo>
                <a:cubicBezTo>
                  <a:pt x="0" y="50"/>
                  <a:pt x="50" y="0"/>
                  <a:pt x="112" y="0"/>
                </a:cubicBezTo>
                <a:cubicBezTo>
                  <a:pt x="174" y="0"/>
                  <a:pt x="224" y="50"/>
                  <a:pt x="224" y="112"/>
                </a:cubicBezTo>
                <a:cubicBezTo>
                  <a:pt x="224" y="140"/>
                  <a:pt x="214" y="166"/>
                  <a:pt x="197" y="185"/>
                </a:cubicBezTo>
                <a:moveTo>
                  <a:pt x="200" y="181"/>
                </a:moveTo>
                <a:cubicBezTo>
                  <a:pt x="197" y="185"/>
                  <a:pt x="197" y="185"/>
                  <a:pt x="197" y="185"/>
                </a:cubicBezTo>
                <a:cubicBezTo>
                  <a:pt x="197" y="185"/>
                  <a:pt x="156" y="217"/>
                  <a:pt x="156" y="265"/>
                </a:cubicBezTo>
                <a:cubicBezTo>
                  <a:pt x="156" y="312"/>
                  <a:pt x="156" y="312"/>
                  <a:pt x="156" y="312"/>
                </a:cubicBezTo>
                <a:cubicBezTo>
                  <a:pt x="156" y="312"/>
                  <a:pt x="156" y="312"/>
                  <a:pt x="156" y="312"/>
                </a:cubicBezTo>
                <a:moveTo>
                  <a:pt x="67" y="269"/>
                </a:moveTo>
                <a:cubicBezTo>
                  <a:pt x="156" y="269"/>
                  <a:pt x="156" y="269"/>
                  <a:pt x="156" y="269"/>
                </a:cubicBezTo>
              </a:path>
            </a:pathLst>
          </a:custGeom>
          <a:noFill/>
          <a:ln w="44450" cap="sq">
            <a:solidFill>
              <a:schemeClr val="accent1">
                <a:lumMod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400" dirty="0">
              <a:gradFill>
                <a:gsLst>
                  <a:gs pos="0">
                    <a:srgbClr val="505050"/>
                  </a:gs>
                  <a:gs pos="100000">
                    <a:srgbClr val="505050"/>
                  </a:gs>
                </a:gsLst>
              </a:gradFill>
            </a:endParaRPr>
          </a:p>
        </p:txBody>
      </p:sp>
    </p:spTree>
    <p:extLst>
      <p:ext uri="{BB962C8B-B14F-4D97-AF65-F5344CB8AC3E}">
        <p14:creationId xmlns:p14="http://schemas.microsoft.com/office/powerpoint/2010/main" val="1464503940"/>
      </p:ext>
    </p:extLst>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731B61-0B3B-4C77-84BA-00BD282AA7D3}"/>
              </a:ext>
            </a:extLst>
          </p:cNvPr>
          <p:cNvSpPr>
            <a:spLocks noGrp="1"/>
          </p:cNvSpPr>
          <p:nvPr>
            <p:ph type="title"/>
          </p:nvPr>
        </p:nvSpPr>
        <p:spPr/>
        <p:txBody>
          <a:bodyPr/>
          <a:lstStyle/>
          <a:p>
            <a:r>
              <a:rPr lang="en-US" dirty="0"/>
              <a:t>Additional Study - Sentinel</a:t>
            </a:r>
          </a:p>
        </p:txBody>
      </p:sp>
      <p:sp>
        <p:nvSpPr>
          <p:cNvPr id="5" name="Rectangle 4">
            <a:extLst>
              <a:ext uri="{FF2B5EF4-FFF2-40B4-BE49-F238E27FC236}">
                <a16:creationId xmlns:a16="http://schemas.microsoft.com/office/drawing/2014/main" id="{0FA5F2DF-7412-4397-B5EA-188C3A3087A5}"/>
              </a:ext>
            </a:extLst>
          </p:cNvPr>
          <p:cNvSpPr/>
          <p:nvPr/>
        </p:nvSpPr>
        <p:spPr bwMode="auto">
          <a:xfrm>
            <a:off x="410530" y="1385888"/>
            <a:ext cx="3454496" cy="640080"/>
          </a:xfrm>
          <a:prstGeom prst="rect">
            <a:avLst/>
          </a:prstGeom>
          <a:solidFill>
            <a:schemeClr val="accent1">
              <a:lumMod val="50000"/>
            </a:schemeClr>
          </a:solidFill>
          <a:ln w="6350">
            <a:solidFill>
              <a:srgbClr val="0078D3"/>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uLnTx/>
                <a:uFillTx/>
                <a:latin typeface="Segoe UI Semibold"/>
                <a:ea typeface="+mn-ea"/>
                <a:cs typeface="+mn-cs"/>
              </a:rPr>
              <a:t>Module Review Questions</a:t>
            </a:r>
          </a:p>
        </p:txBody>
      </p:sp>
      <p:sp>
        <p:nvSpPr>
          <p:cNvPr id="7" name="Rectangle 6">
            <a:extLst>
              <a:ext uri="{FF2B5EF4-FFF2-40B4-BE49-F238E27FC236}">
                <a16:creationId xmlns:a16="http://schemas.microsoft.com/office/drawing/2014/main" id="{8AC6B2F5-7BE8-4DD4-BA6B-9542910A7BC8}"/>
              </a:ext>
            </a:extLst>
          </p:cNvPr>
          <p:cNvSpPr/>
          <p:nvPr/>
        </p:nvSpPr>
        <p:spPr bwMode="auto">
          <a:xfrm>
            <a:off x="3986324" y="1385888"/>
            <a:ext cx="7938532" cy="640080"/>
          </a:xfrm>
          <a:prstGeom prst="rect">
            <a:avLst/>
          </a:prstGeom>
          <a:solidFill>
            <a:schemeClr val="accent1">
              <a:lumMod val="50000"/>
            </a:schemeClr>
          </a:solidFill>
          <a:ln w="6350">
            <a:solidFill>
              <a:srgbClr val="0078D3"/>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uLnTx/>
                <a:uFillTx/>
                <a:latin typeface="Segoe UI Semibold"/>
                <a:ea typeface="+mn-ea"/>
                <a:cs typeface="+mn-cs"/>
              </a:rPr>
              <a:t>Microsoft Learn Modules (docs.microsoft.com/Learn)</a:t>
            </a:r>
          </a:p>
        </p:txBody>
      </p:sp>
      <p:sp>
        <p:nvSpPr>
          <p:cNvPr id="3" name="Text Placeholder 2">
            <a:extLst>
              <a:ext uri="{FF2B5EF4-FFF2-40B4-BE49-F238E27FC236}">
                <a16:creationId xmlns:a16="http://schemas.microsoft.com/office/drawing/2014/main" id="{12B48B17-62A9-4A1C-83F1-0B76A40F5EB4}"/>
              </a:ext>
            </a:extLst>
          </p:cNvPr>
          <p:cNvSpPr>
            <a:spLocks noGrp="1"/>
          </p:cNvSpPr>
          <p:nvPr>
            <p:ph type="body" sz="quarter" idx="4294967295"/>
          </p:nvPr>
        </p:nvSpPr>
        <p:spPr>
          <a:xfrm>
            <a:off x="3865026" y="2181549"/>
            <a:ext cx="7415684" cy="1994392"/>
          </a:xfrm>
        </p:spPr>
        <p:txBody>
          <a:bodyPr/>
          <a:lstStyle/>
          <a:p>
            <a:pPr marL="228600" lvl="1" indent="0">
              <a:buNone/>
            </a:pPr>
            <a:r>
              <a:rPr lang="en-US" sz="2400" dirty="0"/>
              <a:t>Introduction to threat modeling</a:t>
            </a:r>
          </a:p>
          <a:p>
            <a:pPr marL="228600" lvl="1" indent="0">
              <a:buNone/>
            </a:pPr>
            <a:r>
              <a:rPr lang="en-US" sz="2400" dirty="0"/>
              <a:t>Use a framework to identify threats and find ways to reduce or eliminate risk</a:t>
            </a:r>
          </a:p>
          <a:p>
            <a:pPr marL="228600" lvl="1" indent="0">
              <a:buNone/>
            </a:pPr>
            <a:r>
              <a:rPr lang="en-US" sz="2400" dirty="0"/>
              <a:t>Create a threat model using data-flow diagram elements </a:t>
            </a:r>
          </a:p>
        </p:txBody>
      </p:sp>
      <p:cxnSp>
        <p:nvCxnSpPr>
          <p:cNvPr id="9" name="Straight Connector 8">
            <a:extLst>
              <a:ext uri="{FF2B5EF4-FFF2-40B4-BE49-F238E27FC236}">
                <a16:creationId xmlns:a16="http://schemas.microsoft.com/office/drawing/2014/main" id="{28354AF9-F9E2-4A70-9FC8-FE499A37D2B8}"/>
              </a:ext>
              <a:ext uri="{C183D7F6-B498-43B3-948B-1728B52AA6E4}">
                <adec:decorative xmlns:adec="http://schemas.microsoft.com/office/drawing/2017/decorative" val="1"/>
              </a:ext>
            </a:extLst>
          </p:cNvPr>
          <p:cNvCxnSpPr>
            <a:cxnSpLocks/>
          </p:cNvCxnSpPr>
          <p:nvPr/>
        </p:nvCxnSpPr>
        <p:spPr>
          <a:xfrm>
            <a:off x="4078654" y="3413793"/>
            <a:ext cx="7297515" cy="0"/>
          </a:xfrm>
          <a:prstGeom prst="line">
            <a:avLst/>
          </a:prstGeom>
          <a:ln w="9525">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07B05065-CC20-4A0F-B5E5-056461C70609}"/>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534305" y="2658326"/>
            <a:ext cx="1494645" cy="2173707"/>
          </a:xfrm>
          <a:prstGeom prst="rect">
            <a:avLst/>
          </a:prstGeom>
        </p:spPr>
      </p:pic>
      <p:cxnSp>
        <p:nvCxnSpPr>
          <p:cNvPr id="13" name="Straight Connector 12">
            <a:extLst>
              <a:ext uri="{FF2B5EF4-FFF2-40B4-BE49-F238E27FC236}">
                <a16:creationId xmlns:a16="http://schemas.microsoft.com/office/drawing/2014/main" id="{5C67FC07-4E36-482E-A08D-FB98DF71E231}"/>
              </a:ext>
              <a:ext uri="{C183D7F6-B498-43B3-948B-1728B52AA6E4}">
                <adec:decorative xmlns:adec="http://schemas.microsoft.com/office/drawing/2017/decorative" val="1"/>
              </a:ext>
            </a:extLst>
          </p:cNvPr>
          <p:cNvCxnSpPr>
            <a:cxnSpLocks/>
          </p:cNvCxnSpPr>
          <p:nvPr/>
        </p:nvCxnSpPr>
        <p:spPr>
          <a:xfrm>
            <a:off x="4104494" y="2608905"/>
            <a:ext cx="7288184" cy="0"/>
          </a:xfrm>
          <a:prstGeom prst="line">
            <a:avLst/>
          </a:prstGeom>
          <a:ln w="9525">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39875338"/>
      </p:ext>
    </p:extLst>
  </p:cSld>
  <p:clrMapOvr>
    <a:masterClrMapping/>
  </p:clrMapOvr>
  <p:transition>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B12979-CE88-42DD-914F-B282377CD893}"/>
              </a:ext>
            </a:extLst>
          </p:cNvPr>
          <p:cNvSpPr>
            <a:spLocks noGrp="1"/>
          </p:cNvSpPr>
          <p:nvPr>
            <p:ph type="title"/>
          </p:nvPr>
        </p:nvSpPr>
        <p:spPr/>
        <p:txBody>
          <a:bodyPr/>
          <a:lstStyle/>
          <a:p>
            <a:r>
              <a:rPr lang="en-US" dirty="0">
                <a:cs typeface="Segoe UI"/>
              </a:rPr>
              <a:t>Module Labs</a:t>
            </a:r>
            <a:endParaRPr lang="en-US" dirty="0"/>
          </a:p>
        </p:txBody>
      </p:sp>
      <p:pic>
        <p:nvPicPr>
          <p:cNvPr id="6" name="Picture 7">
            <a:extLst>
              <a:ext uri="{FF2B5EF4-FFF2-40B4-BE49-F238E27FC236}">
                <a16:creationId xmlns:a16="http://schemas.microsoft.com/office/drawing/2014/main" id="{A009814B-2906-4FCF-8498-D5FE23BCE777}"/>
              </a:ext>
              <a:ext uri="{C183D7F6-B498-43B3-948B-1728B52AA6E4}">
                <adec:decorative xmlns:adec="http://schemas.microsoft.com/office/drawing/2017/decorative" val="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106715" y="2613161"/>
            <a:ext cx="1142171" cy="16316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14812836"/>
      </p:ext>
    </p:extLst>
  </p:cSld>
  <p:clrMapOvr>
    <a:masterClrMapping/>
  </p:clrMapOvr>
  <p:transition>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74DBDD-EB40-4EDB-8DEB-5B1764E3EDD3}"/>
              </a:ext>
            </a:extLst>
          </p:cNvPr>
          <p:cNvSpPr>
            <a:spLocks noGrp="1"/>
          </p:cNvSpPr>
          <p:nvPr>
            <p:ph type="title"/>
          </p:nvPr>
        </p:nvSpPr>
        <p:spPr/>
        <p:txBody>
          <a:bodyPr/>
          <a:lstStyle/>
          <a:p>
            <a:r>
              <a:rPr lang="en-US" dirty="0"/>
              <a:t>Lab 13 – Azure Monitor</a:t>
            </a:r>
          </a:p>
        </p:txBody>
      </p:sp>
      <p:sp>
        <p:nvSpPr>
          <p:cNvPr id="4" name="Rectangle 3">
            <a:extLst>
              <a:ext uri="{FF2B5EF4-FFF2-40B4-BE49-F238E27FC236}">
                <a16:creationId xmlns:a16="http://schemas.microsoft.com/office/drawing/2014/main" id="{7A52E13F-16BD-456D-8E1D-3174491A4FAD}"/>
              </a:ext>
            </a:extLst>
          </p:cNvPr>
          <p:cNvSpPr/>
          <p:nvPr/>
        </p:nvSpPr>
        <p:spPr bwMode="auto">
          <a:xfrm>
            <a:off x="552793" y="1230423"/>
            <a:ext cx="5157079" cy="696208"/>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effectLst/>
                <a:uLnTx/>
                <a:uFillTx/>
                <a:latin typeface="Segoe UI" panose="020B0502040204020203" pitchFamily="34" charset="0"/>
                <a:ea typeface="+mn-ea"/>
                <a:cs typeface="Segoe UI" panose="020B0502040204020203" pitchFamily="34" charset="0"/>
              </a:rPr>
              <a:t>Deploy an Azure virtual machine</a:t>
            </a:r>
          </a:p>
        </p:txBody>
      </p:sp>
      <p:sp>
        <p:nvSpPr>
          <p:cNvPr id="8" name="Rectangle 7">
            <a:extLst>
              <a:ext uri="{FF2B5EF4-FFF2-40B4-BE49-F238E27FC236}">
                <a16:creationId xmlns:a16="http://schemas.microsoft.com/office/drawing/2014/main" id="{FD4AA2B9-A3C6-4BAB-9B74-12263687918D}"/>
              </a:ext>
            </a:extLst>
          </p:cNvPr>
          <p:cNvSpPr/>
          <p:nvPr/>
        </p:nvSpPr>
        <p:spPr bwMode="auto">
          <a:xfrm>
            <a:off x="552793" y="2075123"/>
            <a:ext cx="5157079" cy="696208"/>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effectLst/>
                <a:uLnTx/>
                <a:uFillTx/>
                <a:latin typeface="Segoe UI" panose="020B0502040204020203" pitchFamily="34" charset="0"/>
                <a:ea typeface="+mn-ea"/>
                <a:cs typeface="Segoe UI" panose="020B0502040204020203" pitchFamily="34" charset="0"/>
              </a:rPr>
              <a:t>Create a Log Analytics workspace</a:t>
            </a:r>
          </a:p>
        </p:txBody>
      </p:sp>
      <p:sp>
        <p:nvSpPr>
          <p:cNvPr id="9" name="Rectangle 8">
            <a:extLst>
              <a:ext uri="{FF2B5EF4-FFF2-40B4-BE49-F238E27FC236}">
                <a16:creationId xmlns:a16="http://schemas.microsoft.com/office/drawing/2014/main" id="{98810C94-59EB-4965-8F54-CB957109A53F}"/>
              </a:ext>
            </a:extLst>
          </p:cNvPr>
          <p:cNvSpPr/>
          <p:nvPr/>
        </p:nvSpPr>
        <p:spPr bwMode="auto">
          <a:xfrm>
            <a:off x="552793" y="2901387"/>
            <a:ext cx="5157079" cy="696208"/>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effectLst/>
                <a:uLnTx/>
                <a:uFillTx/>
                <a:latin typeface="Segoe UI" panose="020B0502040204020203" pitchFamily="34" charset="0"/>
                <a:ea typeface="+mn-ea"/>
                <a:cs typeface="Segoe UI" panose="020B0502040204020203" pitchFamily="34" charset="0"/>
              </a:rPr>
              <a:t>Enable the Log Analytics virtual machine extension</a:t>
            </a:r>
          </a:p>
        </p:txBody>
      </p:sp>
      <p:sp>
        <p:nvSpPr>
          <p:cNvPr id="12" name="Rectangle 11">
            <a:extLst>
              <a:ext uri="{FF2B5EF4-FFF2-40B4-BE49-F238E27FC236}">
                <a16:creationId xmlns:a16="http://schemas.microsoft.com/office/drawing/2014/main" id="{9B34EDFE-71F1-40F2-87F9-1BAFBC08CFB0}"/>
              </a:ext>
            </a:extLst>
          </p:cNvPr>
          <p:cNvSpPr/>
          <p:nvPr/>
        </p:nvSpPr>
        <p:spPr bwMode="auto">
          <a:xfrm>
            <a:off x="552793" y="3746087"/>
            <a:ext cx="5157079" cy="696208"/>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effectLst/>
                <a:uLnTx/>
                <a:uFillTx/>
                <a:latin typeface="Segoe UI" panose="020B0502040204020203" pitchFamily="34" charset="0"/>
                <a:ea typeface="+mn-ea"/>
                <a:cs typeface="Segoe UI" panose="020B0502040204020203" pitchFamily="34" charset="0"/>
              </a:rPr>
              <a:t>Collect virtual machine event and performance data</a:t>
            </a:r>
          </a:p>
        </p:txBody>
      </p:sp>
      <p:sp>
        <p:nvSpPr>
          <p:cNvPr id="14" name="Rectangle 13">
            <a:extLst>
              <a:ext uri="{FF2B5EF4-FFF2-40B4-BE49-F238E27FC236}">
                <a16:creationId xmlns:a16="http://schemas.microsoft.com/office/drawing/2014/main" id="{90B89BC7-A4E6-443D-BF4D-092FB97FD42D}"/>
              </a:ext>
            </a:extLst>
          </p:cNvPr>
          <p:cNvSpPr/>
          <p:nvPr/>
        </p:nvSpPr>
        <p:spPr bwMode="auto">
          <a:xfrm>
            <a:off x="560524" y="4587215"/>
            <a:ext cx="5157079" cy="696208"/>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effectLst/>
                <a:uLnTx/>
                <a:uFillTx/>
                <a:latin typeface="Segoe UI" panose="020B0502040204020203" pitchFamily="34" charset="0"/>
                <a:ea typeface="+mn-ea"/>
                <a:cs typeface="Segoe UI" panose="020B0502040204020203" pitchFamily="34" charset="0"/>
              </a:rPr>
              <a:t>View and query collected data </a:t>
            </a:r>
          </a:p>
        </p:txBody>
      </p:sp>
      <p:grpSp>
        <p:nvGrpSpPr>
          <p:cNvPr id="26" name="Group 25" descr="A virtual machine provide event and performance data to an OMS repository. The repository is queried using Log Search. ">
            <a:extLst>
              <a:ext uri="{FF2B5EF4-FFF2-40B4-BE49-F238E27FC236}">
                <a16:creationId xmlns:a16="http://schemas.microsoft.com/office/drawing/2014/main" id="{AA8CCB55-6901-4DAF-A4B0-9FE08345ECA9}"/>
              </a:ext>
            </a:extLst>
          </p:cNvPr>
          <p:cNvGrpSpPr/>
          <p:nvPr/>
        </p:nvGrpSpPr>
        <p:grpSpPr>
          <a:xfrm>
            <a:off x="6860758" y="1645215"/>
            <a:ext cx="4491852" cy="4062370"/>
            <a:chOff x="7243313" y="1578527"/>
            <a:chExt cx="4491852" cy="4062370"/>
          </a:xfrm>
        </p:grpSpPr>
        <p:grpSp>
          <p:nvGrpSpPr>
            <p:cNvPr id="10" name="Group 9">
              <a:extLst>
                <a:ext uri="{FF2B5EF4-FFF2-40B4-BE49-F238E27FC236}">
                  <a16:creationId xmlns:a16="http://schemas.microsoft.com/office/drawing/2014/main" id="{DAAAC0AB-C7C7-4A9A-BA33-DF92A7637EBB}"/>
                </a:ext>
              </a:extLst>
            </p:cNvPr>
            <p:cNvGrpSpPr/>
            <p:nvPr/>
          </p:nvGrpSpPr>
          <p:grpSpPr>
            <a:xfrm>
              <a:off x="7243313" y="1578527"/>
              <a:ext cx="1491917" cy="1704164"/>
              <a:chOff x="7012307" y="2685433"/>
              <a:chExt cx="1491917" cy="1704164"/>
            </a:xfrm>
          </p:grpSpPr>
          <p:pic>
            <p:nvPicPr>
              <p:cNvPr id="5" name="Picture 4">
                <a:extLst>
                  <a:ext uri="{FF2B5EF4-FFF2-40B4-BE49-F238E27FC236}">
                    <a16:creationId xmlns:a16="http://schemas.microsoft.com/office/drawing/2014/main" id="{7358E8BF-0EC8-42DD-83BA-32B96276813E}"/>
                  </a:ext>
                </a:extLst>
              </p:cNvPr>
              <p:cNvPicPr>
                <a:picLocks noChangeAspect="1"/>
              </p:cNvPicPr>
              <p:nvPr/>
            </p:nvPicPr>
            <p:blipFill>
              <a:blip r:embed="rId3"/>
              <a:stretch>
                <a:fillRect/>
              </a:stretch>
            </p:blipFill>
            <p:spPr>
              <a:xfrm>
                <a:off x="7068091" y="2685433"/>
                <a:ext cx="1436133" cy="1054074"/>
              </a:xfrm>
              <a:prstGeom prst="rect">
                <a:avLst/>
              </a:prstGeom>
            </p:spPr>
          </p:pic>
          <p:sp>
            <p:nvSpPr>
              <p:cNvPr id="7" name="TextBox 6">
                <a:extLst>
                  <a:ext uri="{FF2B5EF4-FFF2-40B4-BE49-F238E27FC236}">
                    <a16:creationId xmlns:a16="http://schemas.microsoft.com/office/drawing/2014/main" id="{2550A033-1333-4DC0-AB2B-0C54165CA5ED}"/>
                  </a:ext>
                </a:extLst>
              </p:cNvPr>
              <p:cNvSpPr txBox="1"/>
              <p:nvPr/>
            </p:nvSpPr>
            <p:spPr>
              <a:xfrm>
                <a:off x="7012307" y="3754037"/>
                <a:ext cx="1436135" cy="635560"/>
              </a:xfrm>
              <a:prstGeom prst="rect">
                <a:avLst/>
              </a:prstGeom>
              <a:noFill/>
            </p:spPr>
            <p:txBody>
              <a:bodyPr wrap="square">
                <a:spAutoFit/>
              </a:bodyPr>
              <a:lstStyle/>
              <a:p>
                <a:pPr algn="ctr"/>
                <a:r>
                  <a:rPr lang="en-US" dirty="0"/>
                  <a:t>Connected Source</a:t>
                </a:r>
              </a:p>
            </p:txBody>
          </p:sp>
        </p:grpSp>
        <p:sp>
          <p:nvSpPr>
            <p:cNvPr id="11" name="Cylinder 10">
              <a:extLst>
                <a:ext uri="{FF2B5EF4-FFF2-40B4-BE49-F238E27FC236}">
                  <a16:creationId xmlns:a16="http://schemas.microsoft.com/office/drawing/2014/main" id="{9A9D80DA-24FF-4145-A98B-4C62C8E7864E}"/>
                </a:ext>
              </a:extLst>
            </p:cNvPr>
            <p:cNvSpPr/>
            <p:nvPr/>
          </p:nvSpPr>
          <p:spPr bwMode="auto">
            <a:xfrm>
              <a:off x="9756710" y="3237195"/>
              <a:ext cx="704150" cy="813426"/>
            </a:xfrm>
            <a:prstGeom prst="can">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13" name="TextBox 12">
              <a:extLst>
                <a:ext uri="{FF2B5EF4-FFF2-40B4-BE49-F238E27FC236}">
                  <a16:creationId xmlns:a16="http://schemas.microsoft.com/office/drawing/2014/main" id="{0533C69D-428C-42B4-850B-2E8A0431860E}"/>
                </a:ext>
              </a:extLst>
            </p:cNvPr>
            <p:cNvSpPr txBox="1"/>
            <p:nvPr/>
          </p:nvSpPr>
          <p:spPr>
            <a:xfrm>
              <a:off x="9437576" y="4050620"/>
              <a:ext cx="1342420" cy="363947"/>
            </a:xfrm>
            <a:prstGeom prst="rect">
              <a:avLst/>
            </a:prstGeom>
            <a:noFill/>
          </p:spPr>
          <p:txBody>
            <a:bodyPr wrap="square">
              <a:spAutoFit/>
            </a:bodyPr>
            <a:lstStyle/>
            <a:p>
              <a:r>
                <a:rPr lang="en-US" dirty="0"/>
                <a:t>Repository</a:t>
              </a:r>
            </a:p>
          </p:txBody>
        </p:sp>
        <p:cxnSp>
          <p:nvCxnSpPr>
            <p:cNvPr id="15" name="Connector: Elbow 14">
              <a:extLst>
                <a:ext uri="{FF2B5EF4-FFF2-40B4-BE49-F238E27FC236}">
                  <a16:creationId xmlns:a16="http://schemas.microsoft.com/office/drawing/2014/main" id="{123BFC54-E4CB-44A0-9F3F-4BCDA4E0481C}"/>
                </a:ext>
              </a:extLst>
            </p:cNvPr>
            <p:cNvCxnSpPr>
              <a:stCxn id="5" idx="3"/>
              <a:endCxn id="11" idx="1"/>
            </p:cNvCxnSpPr>
            <p:nvPr/>
          </p:nvCxnSpPr>
          <p:spPr>
            <a:xfrm>
              <a:off x="8735230" y="2105564"/>
              <a:ext cx="1373555" cy="1131631"/>
            </a:xfrm>
            <a:prstGeom prst="bentConnector2">
              <a:avLst/>
            </a:prstGeom>
            <a:ln>
              <a:solidFill>
                <a:schemeClr val="tx1"/>
              </a:solidFill>
              <a:headEnd type="none" w="lg" len="med"/>
              <a:tailEnd type="triangle"/>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0BD3F879-1EF0-45CE-8F5A-EAD3CE194D12}"/>
                </a:ext>
              </a:extLst>
            </p:cNvPr>
            <p:cNvSpPr txBox="1"/>
            <p:nvPr/>
          </p:nvSpPr>
          <p:spPr>
            <a:xfrm>
              <a:off x="10171364" y="1651978"/>
              <a:ext cx="1563801" cy="907171"/>
            </a:xfrm>
            <a:prstGeom prst="rect">
              <a:avLst/>
            </a:prstGeom>
            <a:noFill/>
          </p:spPr>
          <p:txBody>
            <a:bodyPr wrap="square">
              <a:spAutoFit/>
            </a:bodyPr>
            <a:lstStyle/>
            <a:p>
              <a:r>
                <a:rPr lang="en-US" dirty="0"/>
                <a:t>Event and performance data</a:t>
              </a:r>
            </a:p>
          </p:txBody>
        </p:sp>
        <p:pic>
          <p:nvPicPr>
            <p:cNvPr id="19" name="Picture 18">
              <a:extLst>
                <a:ext uri="{FF2B5EF4-FFF2-40B4-BE49-F238E27FC236}">
                  <a16:creationId xmlns:a16="http://schemas.microsoft.com/office/drawing/2014/main" id="{A5378AB7-8C57-4612-923B-B7F2554D6541}"/>
                </a:ext>
              </a:extLst>
            </p:cNvPr>
            <p:cNvPicPr>
              <a:picLocks noChangeAspect="1"/>
            </p:cNvPicPr>
            <p:nvPr/>
          </p:nvPicPr>
          <p:blipFill>
            <a:blip r:embed="rId4"/>
            <a:stretch>
              <a:fillRect/>
            </a:stretch>
          </p:blipFill>
          <p:spPr>
            <a:xfrm>
              <a:off x="7541715" y="4414567"/>
              <a:ext cx="950896" cy="817176"/>
            </a:xfrm>
            <a:prstGeom prst="rect">
              <a:avLst/>
            </a:prstGeom>
          </p:spPr>
        </p:pic>
        <p:sp>
          <p:nvSpPr>
            <p:cNvPr id="21" name="TextBox 20">
              <a:extLst>
                <a:ext uri="{FF2B5EF4-FFF2-40B4-BE49-F238E27FC236}">
                  <a16:creationId xmlns:a16="http://schemas.microsoft.com/office/drawing/2014/main" id="{DB8E8ADD-2609-4851-974E-AA87EBBCE6BB}"/>
                </a:ext>
              </a:extLst>
            </p:cNvPr>
            <p:cNvSpPr txBox="1"/>
            <p:nvPr/>
          </p:nvSpPr>
          <p:spPr>
            <a:xfrm>
              <a:off x="7384855" y="5276950"/>
              <a:ext cx="1342420" cy="363947"/>
            </a:xfrm>
            <a:prstGeom prst="rect">
              <a:avLst/>
            </a:prstGeom>
            <a:noFill/>
          </p:spPr>
          <p:txBody>
            <a:bodyPr wrap="square">
              <a:spAutoFit/>
            </a:bodyPr>
            <a:lstStyle/>
            <a:p>
              <a:r>
                <a:rPr lang="en-US" dirty="0"/>
                <a:t>Log Search</a:t>
              </a:r>
            </a:p>
          </p:txBody>
        </p:sp>
        <p:cxnSp>
          <p:nvCxnSpPr>
            <p:cNvPr id="23" name="Connector: Elbow 22">
              <a:extLst>
                <a:ext uri="{FF2B5EF4-FFF2-40B4-BE49-F238E27FC236}">
                  <a16:creationId xmlns:a16="http://schemas.microsoft.com/office/drawing/2014/main" id="{2AF231EE-33CF-40A7-BDFE-2A0BA6A168FF}"/>
                </a:ext>
              </a:extLst>
            </p:cNvPr>
            <p:cNvCxnSpPr>
              <a:cxnSpLocks/>
              <a:stCxn id="19" idx="3"/>
              <a:endCxn id="11" idx="2"/>
            </p:cNvCxnSpPr>
            <p:nvPr/>
          </p:nvCxnSpPr>
          <p:spPr>
            <a:xfrm flipV="1">
              <a:off x="8492611" y="3643908"/>
              <a:ext cx="1264099" cy="1179247"/>
            </a:xfrm>
            <a:prstGeom prst="bentConnector3">
              <a:avLst>
                <a:gd name="adj1" fmla="val 50000"/>
              </a:avLst>
            </a:prstGeom>
            <a:ln>
              <a:solidFill>
                <a:schemeClr val="tx1"/>
              </a:solidFill>
              <a:headEnd type="none" w="lg" len="med"/>
              <a:tailEnd type="triangle"/>
            </a:ln>
          </p:spPr>
          <p:style>
            <a:lnRef idx="1">
              <a:schemeClr val="accent1"/>
            </a:lnRef>
            <a:fillRef idx="0">
              <a:schemeClr val="accent1"/>
            </a:fillRef>
            <a:effectRef idx="0">
              <a:schemeClr val="accent1"/>
            </a:effectRef>
            <a:fontRef idx="minor">
              <a:schemeClr val="tx1"/>
            </a:fontRef>
          </p:style>
        </p:cxnSp>
      </p:grpSp>
      <p:sp>
        <p:nvSpPr>
          <p:cNvPr id="6" name="Rectangle 5">
            <a:extLst>
              <a:ext uri="{FF2B5EF4-FFF2-40B4-BE49-F238E27FC236}">
                <a16:creationId xmlns:a16="http://schemas.microsoft.com/office/drawing/2014/main" id="{93D48E50-3F46-4CFB-82E6-94C74E825F99}"/>
              </a:ext>
              <a:ext uri="{C183D7F6-B498-43B3-948B-1728B52AA6E4}">
                <adec:decorative xmlns:adec="http://schemas.microsoft.com/office/drawing/2017/decorative" val="1"/>
              </a:ext>
            </a:extLst>
          </p:cNvPr>
          <p:cNvSpPr/>
          <p:nvPr/>
        </p:nvSpPr>
        <p:spPr bwMode="auto">
          <a:xfrm>
            <a:off x="5915608" y="1210924"/>
            <a:ext cx="6078693" cy="5158147"/>
          </a:xfrm>
          <a:prstGeom prst="rect">
            <a:avLst/>
          </a:prstGeom>
          <a:noFill/>
          <a:ln w="6350" cap="flat" cmpd="sng" algn="ctr">
            <a:solidFill>
              <a:srgbClr val="FFFFFF">
                <a:lumMod val="75000"/>
              </a:srgbClr>
            </a:solidFill>
            <a:prstDash val="solid"/>
            <a:headEnd type="none" w="med" len="med"/>
            <a:tailEnd type="none" w="med" len="med"/>
          </a:ln>
          <a:effectLst/>
        </p:spPr>
        <p:style>
          <a:lnRef idx="0">
            <a:scrgbClr r="0" g="0" b="0"/>
          </a:lnRef>
          <a:fillRef idx="0">
            <a:scrgbClr r="0" g="0" b="0"/>
          </a:fillRef>
          <a:effectRef idx="0">
            <a:scrgbClr r="0" g="0" b="0"/>
          </a:effectRef>
          <a:fontRef idx="major"/>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IN" sz="24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2732752829"/>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Azure Monitor</a:t>
            </a:r>
          </a:p>
        </p:txBody>
      </p:sp>
      <p:sp>
        <p:nvSpPr>
          <p:cNvPr id="6" name="Text Placeholder 5"/>
          <p:cNvSpPr>
            <a:spLocks noGrp="1"/>
          </p:cNvSpPr>
          <p:nvPr>
            <p:ph type="body" sz="quarter" idx="4294967295"/>
          </p:nvPr>
        </p:nvSpPr>
        <p:spPr>
          <a:xfrm>
            <a:off x="4568251" y="747149"/>
            <a:ext cx="4405312" cy="3402012"/>
          </a:xfrm>
        </p:spPr>
        <p:txBody>
          <a:bodyPr/>
          <a:lstStyle/>
          <a:p>
            <a:pPr marL="0" indent="0">
              <a:spcAft>
                <a:spcPts val="600"/>
              </a:spcAft>
              <a:buNone/>
            </a:pPr>
            <a:r>
              <a:rPr lang="en-US" dirty="0">
                <a:latin typeface="Segoe UI" panose="020B0502040204020203" pitchFamily="34" charset="0"/>
                <a:cs typeface="Segoe UI" panose="020B0502040204020203" pitchFamily="34" charset="0"/>
              </a:rPr>
              <a:t>Azure Monitor</a:t>
            </a:r>
          </a:p>
          <a:p>
            <a:pPr marL="0" indent="0">
              <a:spcAft>
                <a:spcPts val="600"/>
              </a:spcAft>
              <a:buNone/>
            </a:pPr>
            <a:r>
              <a:rPr lang="en-US" dirty="0">
                <a:latin typeface="Segoe UI" panose="020B0502040204020203" pitchFamily="34" charset="0"/>
                <a:cs typeface="Segoe UI" panose="020B0502040204020203" pitchFamily="34" charset="0"/>
              </a:rPr>
              <a:t>Metrics and Logs</a:t>
            </a:r>
          </a:p>
          <a:p>
            <a:pPr marL="0" indent="0">
              <a:spcAft>
                <a:spcPts val="600"/>
              </a:spcAft>
              <a:buNone/>
            </a:pPr>
            <a:r>
              <a:rPr lang="en-US" dirty="0">
                <a:latin typeface="Segoe UI" panose="020B0502040204020203" pitchFamily="34" charset="0"/>
                <a:cs typeface="Segoe UI" panose="020B0502040204020203" pitchFamily="34" charset="0"/>
              </a:rPr>
              <a:t>Log Analytics </a:t>
            </a:r>
          </a:p>
          <a:p>
            <a:pPr marL="0" indent="0">
              <a:spcAft>
                <a:spcPts val="600"/>
              </a:spcAft>
              <a:buNone/>
            </a:pPr>
            <a:r>
              <a:rPr lang="en-US" dirty="0">
                <a:latin typeface="Segoe UI" panose="020B0502040204020203" pitchFamily="34" charset="0"/>
                <a:cs typeface="Segoe UI" panose="020B0502040204020203" pitchFamily="34" charset="0"/>
              </a:rPr>
              <a:t>Connected Sources</a:t>
            </a:r>
          </a:p>
          <a:p>
            <a:pPr marL="0" indent="0">
              <a:spcAft>
                <a:spcPts val="600"/>
              </a:spcAft>
              <a:buNone/>
            </a:pPr>
            <a:r>
              <a:rPr lang="en-US" dirty="0">
                <a:latin typeface="Segoe UI" panose="020B0502040204020203" pitchFamily="34" charset="0"/>
                <a:cs typeface="Segoe UI" panose="020B0502040204020203" pitchFamily="34" charset="0"/>
              </a:rPr>
              <a:t>Azure Monitor Alerts</a:t>
            </a:r>
          </a:p>
          <a:p>
            <a:pPr marL="0" indent="0">
              <a:spcAft>
                <a:spcPts val="600"/>
              </a:spcAft>
              <a:buNone/>
            </a:pPr>
            <a:r>
              <a:rPr lang="en-US" dirty="0">
                <a:latin typeface="Segoe UI" panose="020B0502040204020203" pitchFamily="34" charset="0"/>
                <a:cs typeface="Segoe UI" panose="020B0502040204020203" pitchFamily="34" charset="0"/>
              </a:rPr>
              <a:t>Diagnostic Logging</a:t>
            </a:r>
          </a:p>
        </p:txBody>
      </p:sp>
      <p:grpSp>
        <p:nvGrpSpPr>
          <p:cNvPr id="2" name="Group 1">
            <a:extLst>
              <a:ext uri="{FF2B5EF4-FFF2-40B4-BE49-F238E27FC236}">
                <a16:creationId xmlns:a16="http://schemas.microsoft.com/office/drawing/2014/main" id="{6C7EFF14-3C10-4C1A-8222-DA53306E3DA5}"/>
              </a:ext>
              <a:ext uri="{C183D7F6-B498-43B3-948B-1728B52AA6E4}">
                <adec:decorative xmlns:adec="http://schemas.microsoft.com/office/drawing/2017/decorative" val="1"/>
              </a:ext>
            </a:extLst>
          </p:cNvPr>
          <p:cNvGrpSpPr/>
          <p:nvPr/>
        </p:nvGrpSpPr>
        <p:grpSpPr>
          <a:xfrm>
            <a:off x="3713584" y="748230"/>
            <a:ext cx="692161" cy="3400931"/>
            <a:chOff x="3641446" y="412328"/>
            <a:chExt cx="743891" cy="4291697"/>
          </a:xfrm>
        </p:grpSpPr>
        <p:pic>
          <p:nvPicPr>
            <p:cNvPr id="5" name="Picture 4">
              <a:extLst>
                <a:ext uri="{FF2B5EF4-FFF2-40B4-BE49-F238E27FC236}">
                  <a16:creationId xmlns:a16="http://schemas.microsoft.com/office/drawing/2014/main" id="{A0451790-AAE0-48DF-9127-E9CAFAD4931E}"/>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3641446" y="412328"/>
              <a:ext cx="700088" cy="1356085"/>
            </a:xfrm>
            <a:prstGeom prst="rect">
              <a:avLst/>
            </a:prstGeom>
          </p:spPr>
        </p:pic>
        <p:pic>
          <p:nvPicPr>
            <p:cNvPr id="7" name="Picture 6">
              <a:extLst>
                <a:ext uri="{FF2B5EF4-FFF2-40B4-BE49-F238E27FC236}">
                  <a16:creationId xmlns:a16="http://schemas.microsoft.com/office/drawing/2014/main" id="{F4686DD1-A6F4-4E9A-A776-7F4511F8660B}"/>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3819210" y="529084"/>
              <a:ext cx="376417" cy="384218"/>
            </a:xfrm>
            <a:prstGeom prst="rect">
              <a:avLst/>
            </a:prstGeom>
          </p:spPr>
        </p:pic>
        <p:pic>
          <p:nvPicPr>
            <p:cNvPr id="8" name="Picture 5">
              <a:extLst>
                <a:ext uri="{FF2B5EF4-FFF2-40B4-BE49-F238E27FC236}">
                  <a16:creationId xmlns:a16="http://schemas.microsoft.com/office/drawing/2014/main" id="{A5D174B9-657E-455A-BCF0-BE4D02634683}"/>
                </a:ext>
                <a:ext uri="{C183D7F6-B498-43B3-948B-1728B52AA6E4}">
                  <adec:decorative xmlns:adec="http://schemas.microsoft.com/office/drawing/2017/decorative" val="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87344" y="1253498"/>
              <a:ext cx="418096" cy="39816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a:extLst>
                <a:ext uri="{FF2B5EF4-FFF2-40B4-BE49-F238E27FC236}">
                  <a16:creationId xmlns:a16="http://schemas.microsoft.com/office/drawing/2014/main" id="{D1AFC306-FE50-4D92-A1A1-AE4BC7405E32}"/>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3675436" y="1885169"/>
              <a:ext cx="700088" cy="1356085"/>
            </a:xfrm>
            <a:prstGeom prst="rect">
              <a:avLst/>
            </a:prstGeom>
          </p:spPr>
        </p:pic>
        <p:pic>
          <p:nvPicPr>
            <p:cNvPr id="10" name="Picture 9">
              <a:extLst>
                <a:ext uri="{FF2B5EF4-FFF2-40B4-BE49-F238E27FC236}">
                  <a16:creationId xmlns:a16="http://schemas.microsoft.com/office/drawing/2014/main" id="{F927012F-055A-4006-9003-02958DFFDEF9}"/>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3685249" y="3347940"/>
              <a:ext cx="700088" cy="1356085"/>
            </a:xfrm>
            <a:prstGeom prst="rect">
              <a:avLst/>
            </a:prstGeom>
          </p:spPr>
        </p:pic>
        <p:pic>
          <p:nvPicPr>
            <p:cNvPr id="12" name="Picture 11">
              <a:extLst>
                <a:ext uri="{FF2B5EF4-FFF2-40B4-BE49-F238E27FC236}">
                  <a16:creationId xmlns:a16="http://schemas.microsoft.com/office/drawing/2014/main" id="{C38EFEE4-F340-49F8-BD9D-630C64A3B80D}"/>
                </a:ext>
              </a:extLst>
            </p:cNvPr>
            <p:cNvPicPr>
              <a:picLocks noChangeAspect="1"/>
            </p:cNvPicPr>
            <p:nvPr/>
          </p:nvPicPr>
          <p:blipFill>
            <a:blip r:embed="rId6"/>
            <a:srcRect/>
            <a:stretch/>
          </p:blipFill>
          <p:spPr>
            <a:xfrm>
              <a:off x="3836410" y="3464937"/>
              <a:ext cx="378139" cy="360108"/>
            </a:xfrm>
            <a:prstGeom prst="rect">
              <a:avLst/>
            </a:prstGeom>
          </p:spPr>
        </p:pic>
        <p:pic>
          <p:nvPicPr>
            <p:cNvPr id="14" name="Picture 13">
              <a:extLst>
                <a:ext uri="{FF2B5EF4-FFF2-40B4-BE49-F238E27FC236}">
                  <a16:creationId xmlns:a16="http://schemas.microsoft.com/office/drawing/2014/main" id="{2B69A8FD-BD8F-4E35-B45F-8FA05CD6D2E1}"/>
                </a:ext>
              </a:extLst>
            </p:cNvPr>
            <p:cNvPicPr>
              <a:picLocks noChangeAspect="1"/>
            </p:cNvPicPr>
            <p:nvPr/>
          </p:nvPicPr>
          <p:blipFill>
            <a:blip r:embed="rId7"/>
            <a:srcRect/>
            <a:stretch/>
          </p:blipFill>
          <p:spPr>
            <a:xfrm>
              <a:off x="3859900" y="4206426"/>
              <a:ext cx="378139" cy="360108"/>
            </a:xfrm>
            <a:prstGeom prst="rect">
              <a:avLst/>
            </a:prstGeom>
          </p:spPr>
        </p:pic>
        <p:pic>
          <p:nvPicPr>
            <p:cNvPr id="15" name="Picture 14">
              <a:extLst>
                <a:ext uri="{FF2B5EF4-FFF2-40B4-BE49-F238E27FC236}">
                  <a16:creationId xmlns:a16="http://schemas.microsoft.com/office/drawing/2014/main" id="{36610FBD-3039-4FE8-887E-BF462F8CF8C9}"/>
                </a:ext>
              </a:extLst>
            </p:cNvPr>
            <p:cNvPicPr>
              <a:picLocks noChangeAspect="1"/>
            </p:cNvPicPr>
            <p:nvPr/>
          </p:nvPicPr>
          <p:blipFill>
            <a:blip r:embed="rId8"/>
            <a:srcRect/>
            <a:stretch/>
          </p:blipFill>
          <p:spPr>
            <a:xfrm>
              <a:off x="3831772" y="1991854"/>
              <a:ext cx="373668" cy="355850"/>
            </a:xfrm>
            <a:prstGeom prst="rect">
              <a:avLst/>
            </a:prstGeom>
          </p:spPr>
        </p:pic>
        <p:pic>
          <p:nvPicPr>
            <p:cNvPr id="18" name="Picture 4">
              <a:extLst>
                <a:ext uri="{FF2B5EF4-FFF2-40B4-BE49-F238E27FC236}">
                  <a16:creationId xmlns:a16="http://schemas.microsoft.com/office/drawing/2014/main" id="{C93C81E5-D7B1-4C7D-98C4-4697DAE69BA6}"/>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876386" y="2784099"/>
              <a:ext cx="298186" cy="29057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6" name="Group 15">
            <a:extLst>
              <a:ext uri="{FF2B5EF4-FFF2-40B4-BE49-F238E27FC236}">
                <a16:creationId xmlns:a16="http://schemas.microsoft.com/office/drawing/2014/main" id="{87D473A5-F536-4C93-A75B-EC2601B87209}"/>
              </a:ext>
              <a:ext uri="{C183D7F6-B498-43B3-948B-1728B52AA6E4}">
                <adec:decorative xmlns:adec="http://schemas.microsoft.com/office/drawing/2017/decorative" val="1"/>
              </a:ext>
            </a:extLst>
          </p:cNvPr>
          <p:cNvGrpSpPr/>
          <p:nvPr/>
        </p:nvGrpSpPr>
        <p:grpSpPr>
          <a:xfrm>
            <a:off x="4500740" y="1246279"/>
            <a:ext cx="5015823" cy="2383901"/>
            <a:chOff x="4621473" y="1048466"/>
            <a:chExt cx="7486017" cy="2740192"/>
          </a:xfrm>
        </p:grpSpPr>
        <p:cxnSp>
          <p:nvCxnSpPr>
            <p:cNvPr id="19" name="Straight Connector 18">
              <a:extLst>
                <a:ext uri="{FF2B5EF4-FFF2-40B4-BE49-F238E27FC236}">
                  <a16:creationId xmlns:a16="http://schemas.microsoft.com/office/drawing/2014/main" id="{CFE81F1D-4766-4394-9357-94DC4A47DF74}"/>
                </a:ext>
              </a:extLst>
            </p:cNvPr>
            <p:cNvCxnSpPr>
              <a:cxnSpLocks/>
            </p:cNvCxnSpPr>
            <p:nvPr/>
          </p:nvCxnSpPr>
          <p:spPr>
            <a:xfrm>
              <a:off x="4621473" y="1048466"/>
              <a:ext cx="7486015" cy="0"/>
            </a:xfrm>
            <a:prstGeom prst="line">
              <a:avLst/>
            </a:prstGeom>
            <a:ln>
              <a:solidFill>
                <a:schemeClr val="tx1"/>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DF11FBD2-00A7-4EAA-9AF9-F2306A3073CF}"/>
                </a:ext>
              </a:extLst>
            </p:cNvPr>
            <p:cNvCxnSpPr>
              <a:cxnSpLocks/>
            </p:cNvCxnSpPr>
            <p:nvPr/>
          </p:nvCxnSpPr>
          <p:spPr>
            <a:xfrm>
              <a:off x="4621473" y="1743289"/>
              <a:ext cx="7486015" cy="0"/>
            </a:xfrm>
            <a:prstGeom prst="line">
              <a:avLst/>
            </a:prstGeom>
            <a:ln>
              <a:solidFill>
                <a:schemeClr val="tx1"/>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DE255E0A-7E8E-4B38-BD49-36B855B872B9}"/>
                </a:ext>
              </a:extLst>
            </p:cNvPr>
            <p:cNvCxnSpPr>
              <a:cxnSpLocks/>
            </p:cNvCxnSpPr>
            <p:nvPr/>
          </p:nvCxnSpPr>
          <p:spPr>
            <a:xfrm>
              <a:off x="4621474" y="2436610"/>
              <a:ext cx="7486015" cy="0"/>
            </a:xfrm>
            <a:prstGeom prst="line">
              <a:avLst/>
            </a:prstGeom>
            <a:ln>
              <a:solidFill>
                <a:schemeClr val="tx1"/>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FBE5E59A-1CFE-4C49-B261-EA4797FF9EBB}"/>
                </a:ext>
              </a:extLst>
            </p:cNvPr>
            <p:cNvCxnSpPr>
              <a:cxnSpLocks/>
            </p:cNvCxnSpPr>
            <p:nvPr/>
          </p:nvCxnSpPr>
          <p:spPr>
            <a:xfrm>
              <a:off x="4621475" y="3102858"/>
              <a:ext cx="7486015" cy="0"/>
            </a:xfrm>
            <a:prstGeom prst="line">
              <a:avLst/>
            </a:prstGeom>
            <a:ln>
              <a:solidFill>
                <a:schemeClr val="tx1"/>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150D15E2-95FE-41AB-AEFE-8E7B17006C94}"/>
                </a:ext>
              </a:extLst>
            </p:cNvPr>
            <p:cNvCxnSpPr>
              <a:cxnSpLocks/>
            </p:cNvCxnSpPr>
            <p:nvPr/>
          </p:nvCxnSpPr>
          <p:spPr>
            <a:xfrm>
              <a:off x="4621473" y="3788658"/>
              <a:ext cx="7486015" cy="0"/>
            </a:xfrm>
            <a:prstGeom prst="line">
              <a:avLst/>
            </a:prstGeom>
            <a:ln>
              <a:solidFill>
                <a:schemeClr val="tx1"/>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9060603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5BB4-79A1-4AB5-AC7E-71DA46DEFDDA}"/>
              </a:ext>
            </a:extLst>
          </p:cNvPr>
          <p:cNvSpPr>
            <a:spLocks noGrp="1"/>
          </p:cNvSpPr>
          <p:nvPr>
            <p:ph type="title"/>
          </p:nvPr>
        </p:nvSpPr>
        <p:spPr/>
        <p:txBody>
          <a:bodyPr/>
          <a:lstStyle/>
          <a:p>
            <a:r>
              <a:rPr lang="en-US" dirty="0"/>
              <a:t>Lab 13 – Azure Monitor</a:t>
            </a:r>
          </a:p>
        </p:txBody>
      </p:sp>
      <p:sp>
        <p:nvSpPr>
          <p:cNvPr id="4" name="Rectangle 3">
            <a:extLst>
              <a:ext uri="{FF2B5EF4-FFF2-40B4-BE49-F238E27FC236}">
                <a16:creationId xmlns:a16="http://schemas.microsoft.com/office/drawing/2014/main" id="{FAFEE59C-1706-4C26-8C37-0037CD1458DE}"/>
              </a:ext>
            </a:extLst>
          </p:cNvPr>
          <p:cNvSpPr/>
          <p:nvPr/>
        </p:nvSpPr>
        <p:spPr bwMode="auto">
          <a:xfrm>
            <a:off x="2055952" y="1637064"/>
            <a:ext cx="4115800" cy="3090519"/>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6" name="TextBox 5">
            <a:extLst>
              <a:ext uri="{FF2B5EF4-FFF2-40B4-BE49-F238E27FC236}">
                <a16:creationId xmlns:a16="http://schemas.microsoft.com/office/drawing/2014/main" id="{FD790436-B7FF-4FF0-B57B-42DFEABEE227}"/>
              </a:ext>
            </a:extLst>
          </p:cNvPr>
          <p:cNvSpPr txBox="1"/>
          <p:nvPr/>
        </p:nvSpPr>
        <p:spPr>
          <a:xfrm>
            <a:off x="2103774" y="1687458"/>
            <a:ext cx="1568286" cy="271554"/>
          </a:xfrm>
          <a:prstGeom prst="rect">
            <a:avLst/>
          </a:prstGeom>
          <a:noFill/>
        </p:spPr>
        <p:txBody>
          <a:bodyPr wrap="square">
            <a:spAutoFit/>
          </a:bodyPr>
          <a:lstStyle/>
          <a:p>
            <a:pPr defTabSz="914367"/>
            <a:r>
              <a:rPr lang="fr-FR" sz="1176" b="1" dirty="0">
                <a:solidFill>
                  <a:srgbClr val="0070C0"/>
                </a:solidFill>
                <a:latin typeface="Segoe UI"/>
              </a:rPr>
              <a:t>Exercise1, Task1</a:t>
            </a:r>
          </a:p>
        </p:txBody>
      </p:sp>
      <p:pic>
        <p:nvPicPr>
          <p:cNvPr id="8" name="Graphic 7">
            <a:extLst>
              <a:ext uri="{FF2B5EF4-FFF2-40B4-BE49-F238E27FC236}">
                <a16:creationId xmlns:a16="http://schemas.microsoft.com/office/drawing/2014/main" id="{02387742-C707-4252-AAC3-87D0B997D1B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263901" y="2147191"/>
            <a:ext cx="376369" cy="376369"/>
          </a:xfrm>
          <a:prstGeom prst="rect">
            <a:avLst/>
          </a:prstGeom>
        </p:spPr>
      </p:pic>
      <p:sp>
        <p:nvSpPr>
          <p:cNvPr id="10" name="TextBox 9">
            <a:extLst>
              <a:ext uri="{FF2B5EF4-FFF2-40B4-BE49-F238E27FC236}">
                <a16:creationId xmlns:a16="http://schemas.microsoft.com/office/drawing/2014/main" id="{24BD319B-DC5D-43DA-8194-DCDE868F8785}"/>
              </a:ext>
            </a:extLst>
          </p:cNvPr>
          <p:cNvSpPr txBox="1"/>
          <p:nvPr/>
        </p:nvSpPr>
        <p:spPr>
          <a:xfrm>
            <a:off x="2640269" y="2199598"/>
            <a:ext cx="1568285" cy="273280"/>
          </a:xfrm>
          <a:prstGeom prst="rect">
            <a:avLst/>
          </a:prstGeom>
          <a:noFill/>
        </p:spPr>
        <p:txBody>
          <a:bodyPr wrap="square">
            <a:spAutoFit/>
          </a:bodyPr>
          <a:lstStyle/>
          <a:p>
            <a:pPr defTabSz="914367"/>
            <a:r>
              <a:rPr lang="fr-FR" sz="1176" b="1" dirty="0">
                <a:solidFill>
                  <a:srgbClr val="000000"/>
                </a:solidFill>
                <a:latin typeface="Segoe UI"/>
              </a:rPr>
              <a:t>AZ500LAB131415</a:t>
            </a:r>
          </a:p>
        </p:txBody>
      </p:sp>
      <p:pic>
        <p:nvPicPr>
          <p:cNvPr id="12" name="Graphic 11">
            <a:extLst>
              <a:ext uri="{FF2B5EF4-FFF2-40B4-BE49-F238E27FC236}">
                <a16:creationId xmlns:a16="http://schemas.microsoft.com/office/drawing/2014/main" id="{BE9333BF-1C82-42EF-BBCC-CA48E5A2F71A}"/>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263901" y="2613269"/>
            <a:ext cx="412418" cy="412418"/>
          </a:xfrm>
          <a:prstGeom prst="rect">
            <a:avLst/>
          </a:prstGeom>
        </p:spPr>
      </p:pic>
      <p:sp>
        <p:nvSpPr>
          <p:cNvPr id="14" name="TextBox 13">
            <a:extLst>
              <a:ext uri="{FF2B5EF4-FFF2-40B4-BE49-F238E27FC236}">
                <a16:creationId xmlns:a16="http://schemas.microsoft.com/office/drawing/2014/main" id="{BB55433C-AAC5-4F91-94C7-E0809FC1B479}"/>
              </a:ext>
            </a:extLst>
          </p:cNvPr>
          <p:cNvSpPr txBox="1"/>
          <p:nvPr/>
        </p:nvSpPr>
        <p:spPr>
          <a:xfrm>
            <a:off x="2676319" y="2649891"/>
            <a:ext cx="2688259" cy="271554"/>
          </a:xfrm>
          <a:prstGeom prst="rect">
            <a:avLst/>
          </a:prstGeom>
          <a:noFill/>
        </p:spPr>
        <p:txBody>
          <a:bodyPr wrap="square">
            <a:spAutoFit/>
          </a:bodyPr>
          <a:lstStyle/>
          <a:p>
            <a:pPr defTabSz="914367"/>
            <a:r>
              <a:rPr lang="fr-FR" sz="1176" b="1" dirty="0" err="1">
                <a:solidFill>
                  <a:srgbClr val="000000"/>
                </a:solidFill>
                <a:latin typeface="Segoe UI"/>
              </a:rPr>
              <a:t>myVnet</a:t>
            </a:r>
            <a:r>
              <a:rPr lang="fr-FR" sz="1176" b="1" dirty="0">
                <a:solidFill>
                  <a:srgbClr val="000000"/>
                </a:solidFill>
                <a:latin typeface="Segoe UI"/>
              </a:rPr>
              <a:t> </a:t>
            </a:r>
            <a:r>
              <a:rPr lang="fr-FR" sz="1176" dirty="0">
                <a:solidFill>
                  <a:srgbClr val="000000"/>
                </a:solidFill>
                <a:latin typeface="Segoe UI"/>
              </a:rPr>
              <a:t>192.168.0.0/16</a:t>
            </a:r>
          </a:p>
        </p:txBody>
      </p:sp>
      <p:sp>
        <p:nvSpPr>
          <p:cNvPr id="16" name="Rectangle 15">
            <a:extLst>
              <a:ext uri="{FF2B5EF4-FFF2-40B4-BE49-F238E27FC236}">
                <a16:creationId xmlns:a16="http://schemas.microsoft.com/office/drawing/2014/main" id="{729E2974-7459-4459-91F2-C729559BF486}"/>
              </a:ext>
            </a:extLst>
          </p:cNvPr>
          <p:cNvSpPr/>
          <p:nvPr/>
        </p:nvSpPr>
        <p:spPr bwMode="auto">
          <a:xfrm>
            <a:off x="2370618" y="3346234"/>
            <a:ext cx="2140222" cy="1252093"/>
          </a:xfrm>
          <a:prstGeom prst="rect">
            <a:avLst/>
          </a:prstGeom>
          <a:noFill/>
          <a:ln>
            <a:solidFill>
              <a:schemeClr val="tx1"/>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latin typeface="Segoe UI"/>
              <a:cs typeface="Segoe UI" pitchFamily="34" charset="0"/>
            </a:endParaRPr>
          </a:p>
        </p:txBody>
      </p:sp>
      <p:sp>
        <p:nvSpPr>
          <p:cNvPr id="18" name="TextBox 17">
            <a:extLst>
              <a:ext uri="{FF2B5EF4-FFF2-40B4-BE49-F238E27FC236}">
                <a16:creationId xmlns:a16="http://schemas.microsoft.com/office/drawing/2014/main" id="{6EE472BE-D3E3-4377-B02E-F529138BFAA2}"/>
              </a:ext>
            </a:extLst>
          </p:cNvPr>
          <p:cNvSpPr txBox="1"/>
          <p:nvPr/>
        </p:nvSpPr>
        <p:spPr>
          <a:xfrm>
            <a:off x="2327930" y="3076981"/>
            <a:ext cx="2688259" cy="271554"/>
          </a:xfrm>
          <a:prstGeom prst="rect">
            <a:avLst/>
          </a:prstGeom>
          <a:noFill/>
        </p:spPr>
        <p:txBody>
          <a:bodyPr wrap="square">
            <a:spAutoFit/>
          </a:bodyPr>
          <a:lstStyle/>
          <a:p>
            <a:pPr defTabSz="914367"/>
            <a:r>
              <a:rPr lang="fr-FR" sz="1176" b="1" dirty="0" err="1">
                <a:solidFill>
                  <a:srgbClr val="000000"/>
                </a:solidFill>
                <a:latin typeface="Segoe UI"/>
              </a:rPr>
              <a:t>mySubnet</a:t>
            </a:r>
            <a:r>
              <a:rPr lang="fr-FR" sz="1176" b="1" dirty="0">
                <a:solidFill>
                  <a:srgbClr val="000000"/>
                </a:solidFill>
                <a:latin typeface="Segoe UI"/>
              </a:rPr>
              <a:t> </a:t>
            </a:r>
            <a:r>
              <a:rPr lang="fr-FR" sz="1176" dirty="0">
                <a:solidFill>
                  <a:srgbClr val="000000"/>
                </a:solidFill>
                <a:latin typeface="Segoe UI"/>
              </a:rPr>
              <a:t>192.168.1.0/24</a:t>
            </a:r>
          </a:p>
        </p:txBody>
      </p:sp>
      <p:sp>
        <p:nvSpPr>
          <p:cNvPr id="26" name="Rectangle 25">
            <a:extLst>
              <a:ext uri="{FF2B5EF4-FFF2-40B4-BE49-F238E27FC236}">
                <a16:creationId xmlns:a16="http://schemas.microsoft.com/office/drawing/2014/main" id="{478EDB61-97FE-4BE4-BD80-AD1DE1E84B53}"/>
              </a:ext>
            </a:extLst>
          </p:cNvPr>
          <p:cNvSpPr/>
          <p:nvPr/>
        </p:nvSpPr>
        <p:spPr bwMode="auto">
          <a:xfrm>
            <a:off x="2263901" y="2973853"/>
            <a:ext cx="3735737" cy="1720235"/>
          </a:xfrm>
          <a:prstGeom prst="rect">
            <a:avLst/>
          </a:prstGeom>
          <a:noFill/>
          <a:ln>
            <a:solidFill>
              <a:schemeClr val="tx1"/>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latin typeface="Segoe UI"/>
              <a:cs typeface="Segoe UI" pitchFamily="34" charset="0"/>
            </a:endParaRPr>
          </a:p>
        </p:txBody>
      </p:sp>
      <p:pic>
        <p:nvPicPr>
          <p:cNvPr id="38" name="Graphic 37">
            <a:extLst>
              <a:ext uri="{FF2B5EF4-FFF2-40B4-BE49-F238E27FC236}">
                <a16:creationId xmlns:a16="http://schemas.microsoft.com/office/drawing/2014/main" id="{5CCA655B-22CD-4F5A-BDE9-C479E94F3946}"/>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3236241" y="3693466"/>
            <a:ext cx="403078" cy="403078"/>
          </a:xfrm>
          <a:prstGeom prst="rect">
            <a:avLst/>
          </a:prstGeom>
        </p:spPr>
      </p:pic>
      <p:sp>
        <p:nvSpPr>
          <p:cNvPr id="40" name="TextBox 39">
            <a:extLst>
              <a:ext uri="{FF2B5EF4-FFF2-40B4-BE49-F238E27FC236}">
                <a16:creationId xmlns:a16="http://schemas.microsoft.com/office/drawing/2014/main" id="{D23F4907-2DF5-4545-8669-F01297799A6D}"/>
              </a:ext>
            </a:extLst>
          </p:cNvPr>
          <p:cNvSpPr txBox="1"/>
          <p:nvPr/>
        </p:nvSpPr>
        <p:spPr>
          <a:xfrm>
            <a:off x="2728483" y="4093958"/>
            <a:ext cx="1322180" cy="454227"/>
          </a:xfrm>
          <a:prstGeom prst="rect">
            <a:avLst/>
          </a:prstGeom>
          <a:noFill/>
        </p:spPr>
        <p:txBody>
          <a:bodyPr wrap="square">
            <a:spAutoFit/>
          </a:bodyPr>
          <a:lstStyle/>
          <a:p>
            <a:pPr algn="ctr"/>
            <a:r>
              <a:rPr lang="fr-FR" sz="1176" b="1" dirty="0" err="1"/>
              <a:t>myVM</a:t>
            </a:r>
            <a:endParaRPr lang="fr-FR" sz="1176" b="1" dirty="0"/>
          </a:p>
          <a:p>
            <a:pPr algn="ctr"/>
            <a:r>
              <a:rPr lang="fr-FR" sz="1176" dirty="0"/>
              <a:t>192.168.1.4</a:t>
            </a:r>
            <a:endParaRPr lang="fr-FR" sz="1176" b="1" dirty="0"/>
          </a:p>
        </p:txBody>
      </p:sp>
      <p:sp>
        <p:nvSpPr>
          <p:cNvPr id="52" name="Rectangle 51">
            <a:extLst>
              <a:ext uri="{FF2B5EF4-FFF2-40B4-BE49-F238E27FC236}">
                <a16:creationId xmlns:a16="http://schemas.microsoft.com/office/drawing/2014/main" id="{7F958DA4-1E8A-4D75-A25B-D97E25975319}"/>
              </a:ext>
            </a:extLst>
          </p:cNvPr>
          <p:cNvSpPr/>
          <p:nvPr/>
        </p:nvSpPr>
        <p:spPr bwMode="auto">
          <a:xfrm>
            <a:off x="2173873" y="2546702"/>
            <a:ext cx="7209118" cy="2231275"/>
          </a:xfrm>
          <a:prstGeom prst="rect">
            <a:avLst/>
          </a:prstGeom>
          <a:no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latin typeface="Segoe UI"/>
              <a:cs typeface="Segoe UI" pitchFamily="34" charset="0"/>
            </a:endParaRPr>
          </a:p>
        </p:txBody>
      </p:sp>
      <p:sp>
        <p:nvSpPr>
          <p:cNvPr id="54" name="Rectangle 53">
            <a:extLst>
              <a:ext uri="{FF2B5EF4-FFF2-40B4-BE49-F238E27FC236}">
                <a16:creationId xmlns:a16="http://schemas.microsoft.com/office/drawing/2014/main" id="{8D201683-35EF-4C05-A29E-2A7DEE1EEF55}"/>
              </a:ext>
            </a:extLst>
          </p:cNvPr>
          <p:cNvSpPr/>
          <p:nvPr/>
        </p:nvSpPr>
        <p:spPr bwMode="auto">
          <a:xfrm>
            <a:off x="6486208" y="3362216"/>
            <a:ext cx="2761701" cy="1316549"/>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56" name="TextBox 55">
            <a:extLst>
              <a:ext uri="{FF2B5EF4-FFF2-40B4-BE49-F238E27FC236}">
                <a16:creationId xmlns:a16="http://schemas.microsoft.com/office/drawing/2014/main" id="{7E27B616-5BA7-4F6C-A496-FD9ED0C32D26}"/>
              </a:ext>
            </a:extLst>
          </p:cNvPr>
          <p:cNvSpPr txBox="1"/>
          <p:nvPr/>
        </p:nvSpPr>
        <p:spPr>
          <a:xfrm>
            <a:off x="6486209" y="3344079"/>
            <a:ext cx="2896782" cy="273280"/>
          </a:xfrm>
          <a:prstGeom prst="rect">
            <a:avLst/>
          </a:prstGeom>
          <a:noFill/>
        </p:spPr>
        <p:txBody>
          <a:bodyPr wrap="square">
            <a:spAutoFit/>
          </a:bodyPr>
          <a:lstStyle/>
          <a:p>
            <a:pPr defTabSz="914367"/>
            <a:r>
              <a:rPr lang="fr-FR" sz="1176" b="1" dirty="0">
                <a:solidFill>
                  <a:srgbClr val="0070C0"/>
                </a:solidFill>
                <a:latin typeface="Segoe UI"/>
              </a:rPr>
              <a:t>Exercise1, Task2, Task3, Task4, Task5</a:t>
            </a:r>
          </a:p>
        </p:txBody>
      </p:sp>
      <p:pic>
        <p:nvPicPr>
          <p:cNvPr id="50" name="Graphic 49">
            <a:extLst>
              <a:ext uri="{FF2B5EF4-FFF2-40B4-BE49-F238E27FC236}">
                <a16:creationId xmlns:a16="http://schemas.microsoft.com/office/drawing/2014/main" id="{37040F4B-17E5-420F-BD31-C0AE1C067808}"/>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777225" y="3661869"/>
            <a:ext cx="432089" cy="432089"/>
          </a:xfrm>
          <a:prstGeom prst="rect">
            <a:avLst/>
          </a:prstGeom>
        </p:spPr>
      </p:pic>
      <p:sp>
        <p:nvSpPr>
          <p:cNvPr id="57" name="TextBox 56">
            <a:extLst>
              <a:ext uri="{FF2B5EF4-FFF2-40B4-BE49-F238E27FC236}">
                <a16:creationId xmlns:a16="http://schemas.microsoft.com/office/drawing/2014/main" id="{19D1D19D-D990-44D1-A339-232D171EB0EC}"/>
              </a:ext>
            </a:extLst>
          </p:cNvPr>
          <p:cNvSpPr txBox="1"/>
          <p:nvPr/>
        </p:nvSpPr>
        <p:spPr>
          <a:xfrm>
            <a:off x="7332180" y="4132237"/>
            <a:ext cx="1322180" cy="454227"/>
          </a:xfrm>
          <a:prstGeom prst="rect">
            <a:avLst/>
          </a:prstGeom>
          <a:noFill/>
        </p:spPr>
        <p:txBody>
          <a:bodyPr wrap="square">
            <a:spAutoFit/>
          </a:bodyPr>
          <a:lstStyle/>
          <a:p>
            <a:pPr algn="ctr"/>
            <a:r>
              <a:rPr lang="fr-FR" sz="1176" b="1" dirty="0"/>
              <a:t>Log Analytics </a:t>
            </a:r>
            <a:r>
              <a:rPr lang="fr-FR" sz="1176" b="1" dirty="0" err="1"/>
              <a:t>Workspaces</a:t>
            </a:r>
            <a:endParaRPr lang="fr-FR" sz="1176" b="1" dirty="0"/>
          </a:p>
        </p:txBody>
      </p:sp>
      <p:cxnSp>
        <p:nvCxnSpPr>
          <p:cNvPr id="59" name="Straight Arrow Connector 58">
            <a:extLst>
              <a:ext uri="{FF2B5EF4-FFF2-40B4-BE49-F238E27FC236}">
                <a16:creationId xmlns:a16="http://schemas.microsoft.com/office/drawing/2014/main" id="{A8C8EF79-237D-4031-A1A1-146D318A94AF}"/>
              </a:ext>
            </a:extLst>
          </p:cNvPr>
          <p:cNvCxnSpPr/>
          <p:nvPr/>
        </p:nvCxnSpPr>
        <p:spPr>
          <a:xfrm>
            <a:off x="3742158" y="3859887"/>
            <a:ext cx="3832814" cy="0"/>
          </a:xfrm>
          <a:prstGeom prst="straightConnector1">
            <a:avLst/>
          </a:prstGeom>
          <a:ln>
            <a:solidFill>
              <a:schemeClr val="tx1"/>
            </a:solidFill>
            <a:headEnd type="none" w="lg" len="med"/>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62015419"/>
      </p:ext>
    </p:extLst>
  </p:cSld>
  <p:clrMapOvr>
    <a:masterClrMapping/>
  </p:clrMapOvr>
  <p:transition>
    <p:fad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74DBDD-EB40-4EDB-8DEB-5B1764E3EDD3}"/>
              </a:ext>
            </a:extLst>
          </p:cNvPr>
          <p:cNvSpPr>
            <a:spLocks noGrp="1"/>
          </p:cNvSpPr>
          <p:nvPr>
            <p:ph type="title"/>
          </p:nvPr>
        </p:nvSpPr>
        <p:spPr/>
        <p:txBody>
          <a:bodyPr/>
          <a:lstStyle/>
          <a:p>
            <a:r>
              <a:rPr lang="en-US" dirty="0">
                <a:cs typeface="Segoe UI"/>
              </a:rPr>
              <a:t>Lab 14 – Microsoft Defender for Cloud</a:t>
            </a:r>
            <a:endParaRPr lang="en-US" dirty="0"/>
          </a:p>
        </p:txBody>
      </p:sp>
      <p:sp>
        <p:nvSpPr>
          <p:cNvPr id="4" name="Rectangle 3">
            <a:extLst>
              <a:ext uri="{FF2B5EF4-FFF2-40B4-BE49-F238E27FC236}">
                <a16:creationId xmlns:a16="http://schemas.microsoft.com/office/drawing/2014/main" id="{011981E9-2262-4075-BEF8-104FF3621073}"/>
              </a:ext>
            </a:extLst>
          </p:cNvPr>
          <p:cNvSpPr/>
          <p:nvPr/>
        </p:nvSpPr>
        <p:spPr bwMode="auto">
          <a:xfrm>
            <a:off x="552793" y="1230423"/>
            <a:ext cx="5157079" cy="696208"/>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effectLst/>
                <a:uLnTx/>
                <a:uFillTx/>
                <a:latin typeface="Segoe UI" panose="020B0502040204020203" pitchFamily="34" charset="0"/>
                <a:ea typeface="+mn-ea"/>
                <a:cs typeface="Segoe UI" panose="020B0502040204020203" pitchFamily="34" charset="0"/>
              </a:rPr>
              <a:t>Configure Security Center to monitor a virtual machine</a:t>
            </a:r>
          </a:p>
        </p:txBody>
      </p:sp>
      <p:sp>
        <p:nvSpPr>
          <p:cNvPr id="6" name="Rectangle 5">
            <a:extLst>
              <a:ext uri="{FF2B5EF4-FFF2-40B4-BE49-F238E27FC236}">
                <a16:creationId xmlns:a16="http://schemas.microsoft.com/office/drawing/2014/main" id="{7B4DCDBD-4F42-43C3-96A2-25DBB797183B}"/>
              </a:ext>
            </a:extLst>
          </p:cNvPr>
          <p:cNvSpPr/>
          <p:nvPr/>
        </p:nvSpPr>
        <p:spPr bwMode="auto">
          <a:xfrm>
            <a:off x="552793" y="2075123"/>
            <a:ext cx="5157079" cy="696208"/>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effectLst/>
                <a:uLnTx/>
                <a:uFillTx/>
                <a:latin typeface="Segoe UI" panose="020B0502040204020203" pitchFamily="34" charset="0"/>
                <a:ea typeface="+mn-ea"/>
                <a:cs typeface="Segoe UI" panose="020B0502040204020203" pitchFamily="34" charset="0"/>
              </a:rPr>
              <a:t>Review Security Center recommendations for the virtual machine</a:t>
            </a:r>
          </a:p>
        </p:txBody>
      </p:sp>
      <p:sp>
        <p:nvSpPr>
          <p:cNvPr id="7" name="Rectangle 6">
            <a:extLst>
              <a:ext uri="{FF2B5EF4-FFF2-40B4-BE49-F238E27FC236}">
                <a16:creationId xmlns:a16="http://schemas.microsoft.com/office/drawing/2014/main" id="{AF2ECA0D-B5B7-48F3-AF76-4D609EE18E2C}"/>
              </a:ext>
            </a:extLst>
          </p:cNvPr>
          <p:cNvSpPr/>
          <p:nvPr/>
        </p:nvSpPr>
        <p:spPr bwMode="auto">
          <a:xfrm>
            <a:off x="552793" y="2901387"/>
            <a:ext cx="5157079" cy="696208"/>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effectLst/>
                <a:uLnTx/>
                <a:uFillTx/>
                <a:latin typeface="Segoe UI" panose="020B0502040204020203" pitchFamily="34" charset="0"/>
                <a:ea typeface="+mn-ea"/>
                <a:cs typeface="Segoe UI" panose="020B0502040204020203" pitchFamily="34" charset="0"/>
              </a:rPr>
              <a:t>Implement recommendations for endpoint protection and Just in time VM access</a:t>
            </a:r>
          </a:p>
        </p:txBody>
      </p:sp>
      <p:sp>
        <p:nvSpPr>
          <p:cNvPr id="8" name="Rectangle 7">
            <a:extLst>
              <a:ext uri="{FF2B5EF4-FFF2-40B4-BE49-F238E27FC236}">
                <a16:creationId xmlns:a16="http://schemas.microsoft.com/office/drawing/2014/main" id="{4300671C-BF74-4C9D-AD55-D200F36252E7}"/>
              </a:ext>
            </a:extLst>
          </p:cNvPr>
          <p:cNvSpPr/>
          <p:nvPr/>
        </p:nvSpPr>
        <p:spPr bwMode="auto">
          <a:xfrm>
            <a:off x="552793" y="3746087"/>
            <a:ext cx="5157079" cy="696208"/>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effectLst/>
                <a:uLnTx/>
                <a:uFillTx/>
                <a:latin typeface="Segoe UI" panose="020B0502040204020203" pitchFamily="34" charset="0"/>
                <a:ea typeface="+mn-ea"/>
                <a:cs typeface="Segoe UI" panose="020B0502040204020203" pitchFamily="34" charset="0"/>
              </a:rPr>
              <a:t>Review the Secure Score</a:t>
            </a:r>
          </a:p>
        </p:txBody>
      </p:sp>
      <p:grpSp>
        <p:nvGrpSpPr>
          <p:cNvPr id="20" name="Group 19" descr="Security Center recommendations are implemented on a virtual machine which raises the secure score. ">
            <a:extLst>
              <a:ext uri="{FF2B5EF4-FFF2-40B4-BE49-F238E27FC236}">
                <a16:creationId xmlns:a16="http://schemas.microsoft.com/office/drawing/2014/main" id="{67CA8905-FE3C-437B-B9F2-BAA32DB90CE7}"/>
              </a:ext>
            </a:extLst>
          </p:cNvPr>
          <p:cNvGrpSpPr/>
          <p:nvPr/>
        </p:nvGrpSpPr>
        <p:grpSpPr>
          <a:xfrm>
            <a:off x="6913984" y="1385155"/>
            <a:ext cx="4391284" cy="4721863"/>
            <a:chOff x="7939830" y="1358091"/>
            <a:chExt cx="3822638" cy="4110409"/>
          </a:xfrm>
        </p:grpSpPr>
        <p:pic>
          <p:nvPicPr>
            <p:cNvPr id="11" name="Picture 10">
              <a:extLst>
                <a:ext uri="{FF2B5EF4-FFF2-40B4-BE49-F238E27FC236}">
                  <a16:creationId xmlns:a16="http://schemas.microsoft.com/office/drawing/2014/main" id="{EFF3F54C-DCF0-41C5-8D2B-58E66E2BE47D}"/>
                </a:ext>
              </a:extLst>
            </p:cNvPr>
            <p:cNvPicPr>
              <a:picLocks noChangeAspect="1"/>
            </p:cNvPicPr>
            <p:nvPr/>
          </p:nvPicPr>
          <p:blipFill>
            <a:blip r:embed="rId3"/>
            <a:stretch>
              <a:fillRect/>
            </a:stretch>
          </p:blipFill>
          <p:spPr>
            <a:xfrm>
              <a:off x="7977151" y="2810574"/>
              <a:ext cx="3660617" cy="2657926"/>
            </a:xfrm>
            <a:prstGeom prst="rect">
              <a:avLst/>
            </a:prstGeom>
            <a:ln>
              <a:solidFill>
                <a:schemeClr val="tx1"/>
              </a:solidFill>
            </a:ln>
          </p:spPr>
        </p:pic>
        <p:pic>
          <p:nvPicPr>
            <p:cNvPr id="13" name="Picture 12">
              <a:extLst>
                <a:ext uri="{FF2B5EF4-FFF2-40B4-BE49-F238E27FC236}">
                  <a16:creationId xmlns:a16="http://schemas.microsoft.com/office/drawing/2014/main" id="{EBB012F3-052E-421E-83FE-911317D96624}"/>
                </a:ext>
              </a:extLst>
            </p:cNvPr>
            <p:cNvPicPr>
              <a:picLocks noChangeAspect="1"/>
            </p:cNvPicPr>
            <p:nvPr/>
          </p:nvPicPr>
          <p:blipFill>
            <a:blip r:embed="rId4"/>
            <a:stretch>
              <a:fillRect/>
            </a:stretch>
          </p:blipFill>
          <p:spPr>
            <a:xfrm>
              <a:off x="9120611" y="1358091"/>
              <a:ext cx="2641857" cy="1054074"/>
            </a:xfrm>
            <a:prstGeom prst="rect">
              <a:avLst/>
            </a:prstGeom>
          </p:spPr>
        </p:pic>
        <p:cxnSp>
          <p:nvCxnSpPr>
            <p:cNvPr id="15" name="Connector: Elbow 14">
              <a:extLst>
                <a:ext uri="{FF2B5EF4-FFF2-40B4-BE49-F238E27FC236}">
                  <a16:creationId xmlns:a16="http://schemas.microsoft.com/office/drawing/2014/main" id="{A095A673-9250-46DA-8512-5228BDD07AF3}"/>
                </a:ext>
              </a:extLst>
            </p:cNvPr>
            <p:cNvCxnSpPr>
              <a:cxnSpLocks/>
              <a:stCxn id="11" idx="0"/>
              <a:endCxn id="17" idx="2"/>
            </p:cNvCxnSpPr>
            <p:nvPr/>
          </p:nvCxnSpPr>
          <p:spPr>
            <a:xfrm rot="16200000" flipV="1">
              <a:off x="8892695" y="1895809"/>
              <a:ext cx="457200" cy="1372330"/>
            </a:xfrm>
            <a:prstGeom prst="bentConnector3">
              <a:avLst>
                <a:gd name="adj1" fmla="val 50000"/>
              </a:avLst>
            </a:prstGeom>
            <a:ln>
              <a:solidFill>
                <a:schemeClr val="tx1"/>
              </a:solidFill>
              <a:headEnd type="none" w="lg" len="med"/>
              <a:tailEnd type="triangle"/>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EEC3A75E-5DE4-42A7-B479-1397FE4F6E41}"/>
                </a:ext>
              </a:extLst>
            </p:cNvPr>
            <p:cNvPicPr>
              <a:picLocks noChangeAspect="1"/>
            </p:cNvPicPr>
            <p:nvPr/>
          </p:nvPicPr>
          <p:blipFill>
            <a:blip r:embed="rId5"/>
            <a:stretch>
              <a:fillRect/>
            </a:stretch>
          </p:blipFill>
          <p:spPr>
            <a:xfrm>
              <a:off x="7939830" y="1438974"/>
              <a:ext cx="990600" cy="914400"/>
            </a:xfrm>
            <a:prstGeom prst="rect">
              <a:avLst/>
            </a:prstGeom>
          </p:spPr>
        </p:pic>
      </p:grpSp>
      <p:sp>
        <p:nvSpPr>
          <p:cNvPr id="5" name="Rectangle 4">
            <a:extLst>
              <a:ext uri="{FF2B5EF4-FFF2-40B4-BE49-F238E27FC236}">
                <a16:creationId xmlns:a16="http://schemas.microsoft.com/office/drawing/2014/main" id="{D1FBA885-4FF0-4A33-91BB-D1EB8C91D468}"/>
              </a:ext>
              <a:ext uri="{C183D7F6-B498-43B3-948B-1728B52AA6E4}">
                <adec:decorative xmlns:adec="http://schemas.microsoft.com/office/drawing/2017/decorative" val="1"/>
              </a:ext>
            </a:extLst>
          </p:cNvPr>
          <p:cNvSpPr/>
          <p:nvPr/>
        </p:nvSpPr>
        <p:spPr bwMode="auto">
          <a:xfrm>
            <a:off x="5915608" y="1210924"/>
            <a:ext cx="6078693" cy="5158147"/>
          </a:xfrm>
          <a:prstGeom prst="rect">
            <a:avLst/>
          </a:prstGeom>
          <a:noFill/>
          <a:ln w="6350" cap="flat" cmpd="sng" algn="ctr">
            <a:solidFill>
              <a:srgbClr val="FFFFFF">
                <a:lumMod val="75000"/>
              </a:srgbClr>
            </a:solidFill>
            <a:prstDash val="solid"/>
            <a:headEnd type="none" w="med" len="med"/>
            <a:tailEnd type="none" w="med" len="med"/>
          </a:ln>
          <a:effectLst/>
        </p:spPr>
        <p:style>
          <a:lnRef idx="0">
            <a:scrgbClr r="0" g="0" b="0"/>
          </a:lnRef>
          <a:fillRef idx="0">
            <a:scrgbClr r="0" g="0" b="0"/>
          </a:fillRef>
          <a:effectRef idx="0">
            <a:scrgbClr r="0" g="0" b="0"/>
          </a:effectRef>
          <a:fontRef idx="major"/>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IN" sz="24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1054713095"/>
      </p:ext>
    </p:extLst>
  </p:cSld>
  <p:clrMapOvr>
    <a:masterClrMapping/>
  </p:clrMapOvr>
  <p:transition>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208976-D482-4F45-908F-AC99E1AD0553}"/>
              </a:ext>
            </a:extLst>
          </p:cNvPr>
          <p:cNvSpPr>
            <a:spLocks noGrp="1"/>
          </p:cNvSpPr>
          <p:nvPr>
            <p:ph type="title"/>
          </p:nvPr>
        </p:nvSpPr>
        <p:spPr/>
        <p:txBody>
          <a:bodyPr/>
          <a:lstStyle/>
          <a:p>
            <a:r>
              <a:rPr lang="en-US" dirty="0">
                <a:cs typeface="Segoe UI"/>
              </a:rPr>
              <a:t>Lab 14 – Microsoft Defender for Cloud</a:t>
            </a:r>
            <a:endParaRPr lang="en-US" dirty="0"/>
          </a:p>
        </p:txBody>
      </p:sp>
      <p:sp>
        <p:nvSpPr>
          <p:cNvPr id="4" name="Rectangle 3">
            <a:extLst>
              <a:ext uri="{FF2B5EF4-FFF2-40B4-BE49-F238E27FC236}">
                <a16:creationId xmlns:a16="http://schemas.microsoft.com/office/drawing/2014/main" id="{D739B0C6-8E2B-4A6B-BEF8-103FA3777202}"/>
              </a:ext>
            </a:extLst>
          </p:cNvPr>
          <p:cNvSpPr/>
          <p:nvPr/>
        </p:nvSpPr>
        <p:spPr bwMode="auto">
          <a:xfrm>
            <a:off x="2222206" y="1351768"/>
            <a:ext cx="4115800" cy="3090519"/>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6" name="TextBox 5">
            <a:extLst>
              <a:ext uri="{FF2B5EF4-FFF2-40B4-BE49-F238E27FC236}">
                <a16:creationId xmlns:a16="http://schemas.microsoft.com/office/drawing/2014/main" id="{102D8B0E-F4CC-476D-9D4E-64A3CBF184D9}"/>
              </a:ext>
            </a:extLst>
          </p:cNvPr>
          <p:cNvSpPr txBox="1"/>
          <p:nvPr/>
        </p:nvSpPr>
        <p:spPr>
          <a:xfrm>
            <a:off x="2270028" y="1402162"/>
            <a:ext cx="2239626" cy="273280"/>
          </a:xfrm>
          <a:prstGeom prst="rect">
            <a:avLst/>
          </a:prstGeom>
          <a:noFill/>
        </p:spPr>
        <p:txBody>
          <a:bodyPr wrap="square">
            <a:spAutoFit/>
          </a:bodyPr>
          <a:lstStyle/>
          <a:p>
            <a:pPr defTabSz="914367"/>
            <a:r>
              <a:rPr lang="fr-FR" sz="1176" b="1">
                <a:solidFill>
                  <a:srgbClr val="0070C0"/>
                </a:solidFill>
                <a:latin typeface="Segoe UI"/>
              </a:rPr>
              <a:t>Lab13</a:t>
            </a:r>
            <a:r>
              <a:rPr lang="fr-FR" sz="1176" b="1" dirty="0">
                <a:solidFill>
                  <a:srgbClr val="0070C0"/>
                </a:solidFill>
                <a:latin typeface="Segoe UI"/>
              </a:rPr>
              <a:t>, Exercise1, Task1</a:t>
            </a:r>
          </a:p>
        </p:txBody>
      </p:sp>
      <p:pic>
        <p:nvPicPr>
          <p:cNvPr id="8" name="Graphic 7">
            <a:extLst>
              <a:ext uri="{FF2B5EF4-FFF2-40B4-BE49-F238E27FC236}">
                <a16:creationId xmlns:a16="http://schemas.microsoft.com/office/drawing/2014/main" id="{0CAEAAE3-D905-44AE-974D-CE868AC6B955}"/>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430155" y="1861895"/>
            <a:ext cx="376369" cy="376369"/>
          </a:xfrm>
          <a:prstGeom prst="rect">
            <a:avLst/>
          </a:prstGeom>
        </p:spPr>
      </p:pic>
      <p:sp>
        <p:nvSpPr>
          <p:cNvPr id="10" name="TextBox 9">
            <a:extLst>
              <a:ext uri="{FF2B5EF4-FFF2-40B4-BE49-F238E27FC236}">
                <a16:creationId xmlns:a16="http://schemas.microsoft.com/office/drawing/2014/main" id="{834271CD-20B7-4EE1-ABF8-A80D2A6EB89D}"/>
              </a:ext>
            </a:extLst>
          </p:cNvPr>
          <p:cNvSpPr txBox="1"/>
          <p:nvPr/>
        </p:nvSpPr>
        <p:spPr>
          <a:xfrm>
            <a:off x="2806523" y="1914302"/>
            <a:ext cx="1568285" cy="273280"/>
          </a:xfrm>
          <a:prstGeom prst="rect">
            <a:avLst/>
          </a:prstGeom>
          <a:noFill/>
        </p:spPr>
        <p:txBody>
          <a:bodyPr wrap="square">
            <a:spAutoFit/>
          </a:bodyPr>
          <a:lstStyle/>
          <a:p>
            <a:pPr defTabSz="914367"/>
            <a:r>
              <a:rPr lang="fr-FR" sz="1176" b="1" dirty="0">
                <a:solidFill>
                  <a:srgbClr val="000000"/>
                </a:solidFill>
                <a:latin typeface="Segoe UI"/>
              </a:rPr>
              <a:t>AZ500LAB131415</a:t>
            </a:r>
          </a:p>
        </p:txBody>
      </p:sp>
      <p:pic>
        <p:nvPicPr>
          <p:cNvPr id="12" name="Graphic 11">
            <a:extLst>
              <a:ext uri="{FF2B5EF4-FFF2-40B4-BE49-F238E27FC236}">
                <a16:creationId xmlns:a16="http://schemas.microsoft.com/office/drawing/2014/main" id="{EF9882CA-4159-4A48-8A2B-DECD5ECC12B3}"/>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430155" y="2327973"/>
            <a:ext cx="412418" cy="412418"/>
          </a:xfrm>
          <a:prstGeom prst="rect">
            <a:avLst/>
          </a:prstGeom>
        </p:spPr>
      </p:pic>
      <p:sp>
        <p:nvSpPr>
          <p:cNvPr id="14" name="TextBox 13">
            <a:extLst>
              <a:ext uri="{FF2B5EF4-FFF2-40B4-BE49-F238E27FC236}">
                <a16:creationId xmlns:a16="http://schemas.microsoft.com/office/drawing/2014/main" id="{1612B9C1-FFAA-41A1-A77F-E31F76CF433D}"/>
              </a:ext>
            </a:extLst>
          </p:cNvPr>
          <p:cNvSpPr txBox="1"/>
          <p:nvPr/>
        </p:nvSpPr>
        <p:spPr>
          <a:xfrm>
            <a:off x="2842573" y="2364595"/>
            <a:ext cx="2688259" cy="271554"/>
          </a:xfrm>
          <a:prstGeom prst="rect">
            <a:avLst/>
          </a:prstGeom>
          <a:noFill/>
        </p:spPr>
        <p:txBody>
          <a:bodyPr wrap="square">
            <a:spAutoFit/>
          </a:bodyPr>
          <a:lstStyle/>
          <a:p>
            <a:pPr defTabSz="914367"/>
            <a:r>
              <a:rPr lang="fr-FR" sz="1176" b="1" dirty="0" err="1">
                <a:solidFill>
                  <a:srgbClr val="000000"/>
                </a:solidFill>
                <a:latin typeface="Segoe UI"/>
              </a:rPr>
              <a:t>myVnet</a:t>
            </a:r>
            <a:r>
              <a:rPr lang="fr-FR" sz="1176" b="1" dirty="0">
                <a:solidFill>
                  <a:srgbClr val="000000"/>
                </a:solidFill>
                <a:latin typeface="Segoe UI"/>
              </a:rPr>
              <a:t> </a:t>
            </a:r>
            <a:r>
              <a:rPr lang="fr-FR" sz="1176" dirty="0">
                <a:solidFill>
                  <a:srgbClr val="000000"/>
                </a:solidFill>
                <a:latin typeface="Segoe UI"/>
              </a:rPr>
              <a:t>192.168.0.0/16</a:t>
            </a:r>
          </a:p>
        </p:txBody>
      </p:sp>
      <p:sp>
        <p:nvSpPr>
          <p:cNvPr id="16" name="Rectangle 15">
            <a:extLst>
              <a:ext uri="{FF2B5EF4-FFF2-40B4-BE49-F238E27FC236}">
                <a16:creationId xmlns:a16="http://schemas.microsoft.com/office/drawing/2014/main" id="{27EA11BB-ABDE-4450-8CBF-8274ECEE9410}"/>
              </a:ext>
            </a:extLst>
          </p:cNvPr>
          <p:cNvSpPr/>
          <p:nvPr/>
        </p:nvSpPr>
        <p:spPr bwMode="auto">
          <a:xfrm>
            <a:off x="2536872" y="3060938"/>
            <a:ext cx="2140222" cy="1252093"/>
          </a:xfrm>
          <a:prstGeom prst="rect">
            <a:avLst/>
          </a:prstGeom>
          <a:noFill/>
          <a:ln>
            <a:solidFill>
              <a:schemeClr val="tx1"/>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latin typeface="Segoe UI"/>
              <a:cs typeface="Segoe UI" pitchFamily="34" charset="0"/>
            </a:endParaRPr>
          </a:p>
        </p:txBody>
      </p:sp>
      <p:sp>
        <p:nvSpPr>
          <p:cNvPr id="18" name="TextBox 17">
            <a:extLst>
              <a:ext uri="{FF2B5EF4-FFF2-40B4-BE49-F238E27FC236}">
                <a16:creationId xmlns:a16="http://schemas.microsoft.com/office/drawing/2014/main" id="{F07922A7-4596-4885-88EF-AD9C7F06192A}"/>
              </a:ext>
            </a:extLst>
          </p:cNvPr>
          <p:cNvSpPr txBox="1"/>
          <p:nvPr/>
        </p:nvSpPr>
        <p:spPr>
          <a:xfrm>
            <a:off x="2494184" y="2791685"/>
            <a:ext cx="2688259" cy="271554"/>
          </a:xfrm>
          <a:prstGeom prst="rect">
            <a:avLst/>
          </a:prstGeom>
          <a:noFill/>
        </p:spPr>
        <p:txBody>
          <a:bodyPr wrap="square">
            <a:spAutoFit/>
          </a:bodyPr>
          <a:lstStyle/>
          <a:p>
            <a:pPr defTabSz="914367"/>
            <a:r>
              <a:rPr lang="fr-FR" sz="1176" b="1" dirty="0" err="1">
                <a:solidFill>
                  <a:srgbClr val="000000"/>
                </a:solidFill>
                <a:latin typeface="Segoe UI"/>
              </a:rPr>
              <a:t>mySubnet</a:t>
            </a:r>
            <a:r>
              <a:rPr lang="fr-FR" sz="1176" b="1" dirty="0">
                <a:solidFill>
                  <a:srgbClr val="000000"/>
                </a:solidFill>
                <a:latin typeface="Segoe UI"/>
              </a:rPr>
              <a:t> </a:t>
            </a:r>
            <a:r>
              <a:rPr lang="fr-FR" sz="1176" dirty="0">
                <a:solidFill>
                  <a:srgbClr val="000000"/>
                </a:solidFill>
                <a:latin typeface="Segoe UI"/>
              </a:rPr>
              <a:t>192.168.1.0/24</a:t>
            </a:r>
          </a:p>
        </p:txBody>
      </p:sp>
      <p:sp>
        <p:nvSpPr>
          <p:cNvPr id="20" name="Rectangle 19">
            <a:extLst>
              <a:ext uri="{FF2B5EF4-FFF2-40B4-BE49-F238E27FC236}">
                <a16:creationId xmlns:a16="http://schemas.microsoft.com/office/drawing/2014/main" id="{012F7922-87AA-4CD2-9960-933D4F1221D1}"/>
              </a:ext>
            </a:extLst>
          </p:cNvPr>
          <p:cNvSpPr/>
          <p:nvPr/>
        </p:nvSpPr>
        <p:spPr bwMode="auto">
          <a:xfrm>
            <a:off x="2430155" y="2688557"/>
            <a:ext cx="3735737" cy="1720235"/>
          </a:xfrm>
          <a:prstGeom prst="rect">
            <a:avLst/>
          </a:prstGeom>
          <a:noFill/>
          <a:ln>
            <a:solidFill>
              <a:schemeClr val="tx1"/>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latin typeface="Segoe UI"/>
              <a:cs typeface="Segoe UI" pitchFamily="34" charset="0"/>
            </a:endParaRPr>
          </a:p>
        </p:txBody>
      </p:sp>
      <p:pic>
        <p:nvPicPr>
          <p:cNvPr id="22" name="Graphic 21">
            <a:extLst>
              <a:ext uri="{FF2B5EF4-FFF2-40B4-BE49-F238E27FC236}">
                <a16:creationId xmlns:a16="http://schemas.microsoft.com/office/drawing/2014/main" id="{D416977E-9714-4B87-8123-5A7D7937376E}"/>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3402495" y="3408170"/>
            <a:ext cx="403078" cy="403078"/>
          </a:xfrm>
          <a:prstGeom prst="rect">
            <a:avLst/>
          </a:prstGeom>
        </p:spPr>
      </p:pic>
      <p:sp>
        <p:nvSpPr>
          <p:cNvPr id="24" name="TextBox 23">
            <a:extLst>
              <a:ext uri="{FF2B5EF4-FFF2-40B4-BE49-F238E27FC236}">
                <a16:creationId xmlns:a16="http://schemas.microsoft.com/office/drawing/2014/main" id="{75426A96-86D8-47B2-BF98-81F7066ADAF4}"/>
              </a:ext>
            </a:extLst>
          </p:cNvPr>
          <p:cNvSpPr txBox="1"/>
          <p:nvPr/>
        </p:nvSpPr>
        <p:spPr>
          <a:xfrm>
            <a:off x="2894737" y="3808662"/>
            <a:ext cx="1322180" cy="454227"/>
          </a:xfrm>
          <a:prstGeom prst="rect">
            <a:avLst/>
          </a:prstGeom>
          <a:noFill/>
        </p:spPr>
        <p:txBody>
          <a:bodyPr wrap="square">
            <a:spAutoFit/>
          </a:bodyPr>
          <a:lstStyle/>
          <a:p>
            <a:pPr algn="ctr"/>
            <a:r>
              <a:rPr lang="fr-FR" sz="1176" b="1" dirty="0" err="1"/>
              <a:t>myVM</a:t>
            </a:r>
            <a:endParaRPr lang="fr-FR" sz="1176" b="1" dirty="0"/>
          </a:p>
          <a:p>
            <a:pPr algn="ctr"/>
            <a:r>
              <a:rPr lang="fr-FR" sz="1176" dirty="0"/>
              <a:t>192.168.1.4</a:t>
            </a:r>
            <a:endParaRPr lang="fr-FR" sz="1176" b="1" dirty="0"/>
          </a:p>
        </p:txBody>
      </p:sp>
      <p:sp>
        <p:nvSpPr>
          <p:cNvPr id="26" name="Rectangle 25">
            <a:extLst>
              <a:ext uri="{FF2B5EF4-FFF2-40B4-BE49-F238E27FC236}">
                <a16:creationId xmlns:a16="http://schemas.microsoft.com/office/drawing/2014/main" id="{9F93B81E-67BD-4430-8FAB-D003CE51BDE6}"/>
              </a:ext>
            </a:extLst>
          </p:cNvPr>
          <p:cNvSpPr/>
          <p:nvPr/>
        </p:nvSpPr>
        <p:spPr bwMode="auto">
          <a:xfrm>
            <a:off x="2283295" y="2261406"/>
            <a:ext cx="7265950" cy="2231275"/>
          </a:xfrm>
          <a:prstGeom prst="rect">
            <a:avLst/>
          </a:prstGeom>
          <a:no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latin typeface="Segoe UI"/>
              <a:cs typeface="Segoe UI" pitchFamily="34" charset="0"/>
            </a:endParaRPr>
          </a:p>
        </p:txBody>
      </p:sp>
      <p:sp>
        <p:nvSpPr>
          <p:cNvPr id="28" name="Rectangle 27">
            <a:extLst>
              <a:ext uri="{FF2B5EF4-FFF2-40B4-BE49-F238E27FC236}">
                <a16:creationId xmlns:a16="http://schemas.microsoft.com/office/drawing/2014/main" id="{3AAC94FD-7958-42A0-8A98-1544C029D905}"/>
              </a:ext>
            </a:extLst>
          </p:cNvPr>
          <p:cNvSpPr/>
          <p:nvPr/>
        </p:nvSpPr>
        <p:spPr bwMode="auto">
          <a:xfrm>
            <a:off x="6652462" y="3076920"/>
            <a:ext cx="2761701" cy="1316549"/>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30" name="TextBox 29">
            <a:extLst>
              <a:ext uri="{FF2B5EF4-FFF2-40B4-BE49-F238E27FC236}">
                <a16:creationId xmlns:a16="http://schemas.microsoft.com/office/drawing/2014/main" id="{71079948-ADD5-4E0B-B974-B5FC50F1C108}"/>
              </a:ext>
            </a:extLst>
          </p:cNvPr>
          <p:cNvSpPr txBox="1"/>
          <p:nvPr/>
        </p:nvSpPr>
        <p:spPr>
          <a:xfrm>
            <a:off x="6652463" y="3058783"/>
            <a:ext cx="2896782" cy="454227"/>
          </a:xfrm>
          <a:prstGeom prst="rect">
            <a:avLst/>
          </a:prstGeom>
          <a:noFill/>
        </p:spPr>
        <p:txBody>
          <a:bodyPr wrap="square">
            <a:spAutoFit/>
          </a:bodyPr>
          <a:lstStyle/>
          <a:p>
            <a:pPr defTabSz="914367"/>
            <a:r>
              <a:rPr lang="fr-FR" sz="1176" b="1" dirty="0">
                <a:solidFill>
                  <a:srgbClr val="0070C0"/>
                </a:solidFill>
                <a:latin typeface="Segoe UI"/>
              </a:rPr>
              <a:t>Lab13, Exercise1, Task2, Task3, Task4, Task5</a:t>
            </a:r>
          </a:p>
        </p:txBody>
      </p:sp>
      <p:pic>
        <p:nvPicPr>
          <p:cNvPr id="32" name="Graphic 31">
            <a:extLst>
              <a:ext uri="{FF2B5EF4-FFF2-40B4-BE49-F238E27FC236}">
                <a16:creationId xmlns:a16="http://schemas.microsoft.com/office/drawing/2014/main" id="{06485926-0D24-4622-8A7F-3E2CD0745A58}"/>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943479" y="3376573"/>
            <a:ext cx="432089" cy="432089"/>
          </a:xfrm>
          <a:prstGeom prst="rect">
            <a:avLst/>
          </a:prstGeom>
        </p:spPr>
      </p:pic>
      <p:sp>
        <p:nvSpPr>
          <p:cNvPr id="34" name="TextBox 33">
            <a:extLst>
              <a:ext uri="{FF2B5EF4-FFF2-40B4-BE49-F238E27FC236}">
                <a16:creationId xmlns:a16="http://schemas.microsoft.com/office/drawing/2014/main" id="{F92E6C80-D5F0-422D-9C04-8947B094BF2A}"/>
              </a:ext>
            </a:extLst>
          </p:cNvPr>
          <p:cNvSpPr txBox="1"/>
          <p:nvPr/>
        </p:nvSpPr>
        <p:spPr>
          <a:xfrm>
            <a:off x="7498434" y="3846941"/>
            <a:ext cx="1322180" cy="454227"/>
          </a:xfrm>
          <a:prstGeom prst="rect">
            <a:avLst/>
          </a:prstGeom>
          <a:noFill/>
        </p:spPr>
        <p:txBody>
          <a:bodyPr wrap="square">
            <a:spAutoFit/>
          </a:bodyPr>
          <a:lstStyle/>
          <a:p>
            <a:pPr algn="ctr"/>
            <a:r>
              <a:rPr lang="fr-FR" sz="1176" b="1" dirty="0"/>
              <a:t>Log Analytics </a:t>
            </a:r>
            <a:r>
              <a:rPr lang="fr-FR" sz="1176" b="1" dirty="0" err="1"/>
              <a:t>Workspaces</a:t>
            </a:r>
            <a:endParaRPr lang="fr-FR" sz="1176" b="1" dirty="0"/>
          </a:p>
        </p:txBody>
      </p:sp>
      <p:cxnSp>
        <p:nvCxnSpPr>
          <p:cNvPr id="36" name="Straight Arrow Connector 35">
            <a:extLst>
              <a:ext uri="{FF2B5EF4-FFF2-40B4-BE49-F238E27FC236}">
                <a16:creationId xmlns:a16="http://schemas.microsoft.com/office/drawing/2014/main" id="{B575CA88-99C4-4F7C-A90B-51EF9E70374A}"/>
              </a:ext>
            </a:extLst>
          </p:cNvPr>
          <p:cNvCxnSpPr>
            <a:cxnSpLocks/>
          </p:cNvCxnSpPr>
          <p:nvPr/>
        </p:nvCxnSpPr>
        <p:spPr>
          <a:xfrm>
            <a:off x="3908412" y="3596336"/>
            <a:ext cx="3832814" cy="0"/>
          </a:xfrm>
          <a:prstGeom prst="straightConnector1">
            <a:avLst/>
          </a:prstGeom>
          <a:ln>
            <a:solidFill>
              <a:schemeClr val="tx1"/>
            </a:solidFill>
            <a:headEnd type="none" w="lg" len="med"/>
            <a:tailEnd type="triangle"/>
          </a:ln>
        </p:spPr>
        <p:style>
          <a:lnRef idx="1">
            <a:schemeClr val="accent1"/>
          </a:lnRef>
          <a:fillRef idx="0">
            <a:schemeClr val="accent1"/>
          </a:fillRef>
          <a:effectRef idx="0">
            <a:schemeClr val="accent1"/>
          </a:effectRef>
          <a:fontRef idx="minor">
            <a:schemeClr val="tx1"/>
          </a:fontRef>
        </p:style>
      </p:cxnSp>
      <p:sp>
        <p:nvSpPr>
          <p:cNvPr id="37" name="Rectangle 36">
            <a:extLst>
              <a:ext uri="{FF2B5EF4-FFF2-40B4-BE49-F238E27FC236}">
                <a16:creationId xmlns:a16="http://schemas.microsoft.com/office/drawing/2014/main" id="{5765C63C-30D0-464C-915B-B730CB57868B}"/>
              </a:ext>
            </a:extLst>
          </p:cNvPr>
          <p:cNvSpPr/>
          <p:nvPr/>
        </p:nvSpPr>
        <p:spPr bwMode="auto">
          <a:xfrm>
            <a:off x="6787544" y="4912885"/>
            <a:ext cx="2761701" cy="1331872"/>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latin typeface="Segoe UI"/>
              <a:ea typeface="Segoe UI" pitchFamily="34" charset="0"/>
              <a:cs typeface="Segoe UI" pitchFamily="34" charset="0"/>
            </a:endParaRPr>
          </a:p>
        </p:txBody>
      </p:sp>
      <p:pic>
        <p:nvPicPr>
          <p:cNvPr id="40" name="Graphic 39">
            <a:extLst>
              <a:ext uri="{FF2B5EF4-FFF2-40B4-BE49-F238E27FC236}">
                <a16:creationId xmlns:a16="http://schemas.microsoft.com/office/drawing/2014/main" id="{14CF4924-7237-4703-A1FB-7B47F9489FFB}"/>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7932023" y="5305248"/>
            <a:ext cx="404040" cy="404040"/>
          </a:xfrm>
          <a:prstGeom prst="rect">
            <a:avLst/>
          </a:prstGeom>
        </p:spPr>
      </p:pic>
      <p:sp>
        <p:nvSpPr>
          <p:cNvPr id="41" name="TextBox 40">
            <a:extLst>
              <a:ext uri="{FF2B5EF4-FFF2-40B4-BE49-F238E27FC236}">
                <a16:creationId xmlns:a16="http://schemas.microsoft.com/office/drawing/2014/main" id="{743830DC-5FBF-40B2-B8CC-6FDD7BC57D2B}"/>
              </a:ext>
            </a:extLst>
          </p:cNvPr>
          <p:cNvSpPr txBox="1"/>
          <p:nvPr/>
        </p:nvSpPr>
        <p:spPr>
          <a:xfrm>
            <a:off x="7306581" y="5792502"/>
            <a:ext cx="1723626" cy="454227"/>
          </a:xfrm>
          <a:prstGeom prst="rect">
            <a:avLst/>
          </a:prstGeom>
          <a:noFill/>
        </p:spPr>
        <p:txBody>
          <a:bodyPr wrap="square">
            <a:spAutoFit/>
          </a:bodyPr>
          <a:lstStyle/>
          <a:p>
            <a:pPr algn="ctr"/>
            <a:r>
              <a:rPr lang="fr-FR" sz="1176" b="1" dirty="0"/>
              <a:t>Microsoft Defender for Cloud</a:t>
            </a:r>
          </a:p>
        </p:txBody>
      </p:sp>
      <p:cxnSp>
        <p:nvCxnSpPr>
          <p:cNvPr id="47" name="Straight Arrow Connector 46">
            <a:extLst>
              <a:ext uri="{FF2B5EF4-FFF2-40B4-BE49-F238E27FC236}">
                <a16:creationId xmlns:a16="http://schemas.microsoft.com/office/drawing/2014/main" id="{2DE26CB7-A60F-4D15-AA5A-A9760A7638CF}"/>
              </a:ext>
            </a:extLst>
          </p:cNvPr>
          <p:cNvCxnSpPr>
            <a:cxnSpLocks/>
            <a:endCxn id="34" idx="2"/>
          </p:cNvCxnSpPr>
          <p:nvPr/>
        </p:nvCxnSpPr>
        <p:spPr>
          <a:xfrm flipV="1">
            <a:off x="8159524" y="4301168"/>
            <a:ext cx="0" cy="907815"/>
          </a:xfrm>
          <a:prstGeom prst="straightConnector1">
            <a:avLst/>
          </a:prstGeom>
          <a:ln>
            <a:solidFill>
              <a:schemeClr val="tx1"/>
            </a:solidFill>
            <a:headEnd type="none" w="lg" len="med"/>
            <a:tailEnd type="triangle"/>
          </a:ln>
        </p:spPr>
        <p:style>
          <a:lnRef idx="1">
            <a:schemeClr val="accent1"/>
          </a:lnRef>
          <a:fillRef idx="0">
            <a:schemeClr val="accent1"/>
          </a:fillRef>
          <a:effectRef idx="0">
            <a:schemeClr val="accent1"/>
          </a:effectRef>
          <a:fontRef idx="minor">
            <a:schemeClr val="tx1"/>
          </a:fontRef>
        </p:style>
      </p:cxnSp>
      <p:sp>
        <p:nvSpPr>
          <p:cNvPr id="38" name="TextBox 37">
            <a:extLst>
              <a:ext uri="{FF2B5EF4-FFF2-40B4-BE49-F238E27FC236}">
                <a16:creationId xmlns:a16="http://schemas.microsoft.com/office/drawing/2014/main" id="{ACD6CBD9-09DC-45CD-8545-64E682A734C4}"/>
              </a:ext>
            </a:extLst>
          </p:cNvPr>
          <p:cNvSpPr txBox="1"/>
          <p:nvPr/>
        </p:nvSpPr>
        <p:spPr>
          <a:xfrm>
            <a:off x="6720003" y="4903139"/>
            <a:ext cx="2896782" cy="273280"/>
          </a:xfrm>
          <a:prstGeom prst="rect">
            <a:avLst/>
          </a:prstGeom>
          <a:noFill/>
        </p:spPr>
        <p:txBody>
          <a:bodyPr wrap="square">
            <a:spAutoFit/>
          </a:bodyPr>
          <a:lstStyle/>
          <a:p>
            <a:pPr defTabSz="914367"/>
            <a:r>
              <a:rPr lang="fr-FR" sz="1176" b="1" dirty="0">
                <a:solidFill>
                  <a:srgbClr val="0070C0"/>
                </a:solidFill>
                <a:latin typeface="Segoe UI"/>
              </a:rPr>
              <a:t>Lab14, Exercise1, Task1, Task2, Task3</a:t>
            </a:r>
          </a:p>
        </p:txBody>
      </p:sp>
    </p:spTree>
    <p:extLst>
      <p:ext uri="{BB962C8B-B14F-4D97-AF65-F5344CB8AC3E}">
        <p14:creationId xmlns:p14="http://schemas.microsoft.com/office/powerpoint/2010/main" val="1930373529"/>
      </p:ext>
    </p:extLst>
  </p:cSld>
  <p:clrMapOvr>
    <a:masterClrMapping/>
  </p:clrMapOvr>
  <p:transition>
    <p:fad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74DBDD-EB40-4EDB-8DEB-5B1764E3EDD3}"/>
              </a:ext>
            </a:extLst>
          </p:cNvPr>
          <p:cNvSpPr>
            <a:spLocks noGrp="1"/>
          </p:cNvSpPr>
          <p:nvPr>
            <p:ph type="title"/>
          </p:nvPr>
        </p:nvSpPr>
        <p:spPr/>
        <p:txBody>
          <a:bodyPr/>
          <a:lstStyle/>
          <a:p>
            <a:r>
              <a:rPr lang="en-US" dirty="0">
                <a:cs typeface="Segoe UI"/>
              </a:rPr>
              <a:t>Lab 15 – Azure Sentinel</a:t>
            </a:r>
            <a:endParaRPr lang="en-US" dirty="0"/>
          </a:p>
        </p:txBody>
      </p:sp>
      <p:sp>
        <p:nvSpPr>
          <p:cNvPr id="4" name="Rectangle 3">
            <a:extLst>
              <a:ext uri="{FF2B5EF4-FFF2-40B4-BE49-F238E27FC236}">
                <a16:creationId xmlns:a16="http://schemas.microsoft.com/office/drawing/2014/main" id="{046CB737-CFDE-416C-90F8-8405C03B4E80}"/>
              </a:ext>
            </a:extLst>
          </p:cNvPr>
          <p:cNvSpPr/>
          <p:nvPr/>
        </p:nvSpPr>
        <p:spPr bwMode="auto">
          <a:xfrm>
            <a:off x="552793" y="1230423"/>
            <a:ext cx="5157079" cy="696208"/>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effectLst/>
                <a:uLnTx/>
                <a:uFillTx/>
                <a:latin typeface="Segoe UI" panose="020B0502040204020203" pitchFamily="34" charset="0"/>
                <a:ea typeface="+mn-ea"/>
                <a:cs typeface="Segoe UI" panose="020B0502040204020203" pitchFamily="34" charset="0"/>
              </a:rPr>
              <a:t>On-board Azure Sentinel</a:t>
            </a:r>
          </a:p>
        </p:txBody>
      </p:sp>
      <p:sp>
        <p:nvSpPr>
          <p:cNvPr id="7" name="Rectangle 6">
            <a:extLst>
              <a:ext uri="{FF2B5EF4-FFF2-40B4-BE49-F238E27FC236}">
                <a16:creationId xmlns:a16="http://schemas.microsoft.com/office/drawing/2014/main" id="{8E4CD798-37D3-42FF-B4BE-8A053581F298}"/>
              </a:ext>
            </a:extLst>
          </p:cNvPr>
          <p:cNvSpPr/>
          <p:nvPr/>
        </p:nvSpPr>
        <p:spPr bwMode="auto">
          <a:xfrm>
            <a:off x="552793" y="2075123"/>
            <a:ext cx="5157079" cy="696208"/>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effectLst/>
                <a:uLnTx/>
                <a:uFillTx/>
                <a:latin typeface="Segoe UI" panose="020B0502040204020203" pitchFamily="34" charset="0"/>
                <a:ea typeface="+mn-ea"/>
                <a:cs typeface="Segoe UI" panose="020B0502040204020203" pitchFamily="34" charset="0"/>
              </a:rPr>
              <a:t>Connect Azure Activity to Sentinel</a:t>
            </a:r>
          </a:p>
        </p:txBody>
      </p:sp>
      <p:sp>
        <p:nvSpPr>
          <p:cNvPr id="8" name="Rectangle 7">
            <a:extLst>
              <a:ext uri="{FF2B5EF4-FFF2-40B4-BE49-F238E27FC236}">
                <a16:creationId xmlns:a16="http://schemas.microsoft.com/office/drawing/2014/main" id="{CC369B00-D660-4ABA-847B-ECD75FB0710D}"/>
              </a:ext>
            </a:extLst>
          </p:cNvPr>
          <p:cNvSpPr/>
          <p:nvPr/>
        </p:nvSpPr>
        <p:spPr bwMode="auto">
          <a:xfrm>
            <a:off x="552793" y="2901387"/>
            <a:ext cx="5157079" cy="696208"/>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effectLst/>
                <a:uLnTx/>
                <a:uFillTx/>
                <a:latin typeface="Segoe UI" panose="020B0502040204020203" pitchFamily="34" charset="0"/>
                <a:ea typeface="+mn-ea"/>
                <a:cs typeface="Segoe UI" panose="020B0502040204020203" pitchFamily="34" charset="0"/>
              </a:rPr>
              <a:t>Review and create a rule that uses the Azure Activity data connector</a:t>
            </a:r>
          </a:p>
        </p:txBody>
      </p:sp>
      <p:sp>
        <p:nvSpPr>
          <p:cNvPr id="10" name="Rectangle 9">
            <a:extLst>
              <a:ext uri="{FF2B5EF4-FFF2-40B4-BE49-F238E27FC236}">
                <a16:creationId xmlns:a16="http://schemas.microsoft.com/office/drawing/2014/main" id="{ED775005-CD1D-40B0-9967-95F4C6D700CA}"/>
              </a:ext>
            </a:extLst>
          </p:cNvPr>
          <p:cNvSpPr/>
          <p:nvPr/>
        </p:nvSpPr>
        <p:spPr bwMode="auto">
          <a:xfrm>
            <a:off x="552793" y="3746087"/>
            <a:ext cx="5157079" cy="696208"/>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effectLst/>
                <a:uLnTx/>
                <a:uFillTx/>
                <a:latin typeface="Segoe UI" panose="020B0502040204020203" pitchFamily="34" charset="0"/>
                <a:ea typeface="+mn-ea"/>
                <a:cs typeface="Segoe UI" panose="020B0502040204020203" pitchFamily="34" charset="0"/>
              </a:rPr>
              <a:t>Create a playbook</a:t>
            </a:r>
          </a:p>
        </p:txBody>
      </p:sp>
      <p:sp>
        <p:nvSpPr>
          <p:cNvPr id="12" name="Rectangle 11">
            <a:extLst>
              <a:ext uri="{FF2B5EF4-FFF2-40B4-BE49-F238E27FC236}">
                <a16:creationId xmlns:a16="http://schemas.microsoft.com/office/drawing/2014/main" id="{3B0163EF-36BF-4922-99D5-D4DD19ADEEAB}"/>
              </a:ext>
            </a:extLst>
          </p:cNvPr>
          <p:cNvSpPr/>
          <p:nvPr/>
        </p:nvSpPr>
        <p:spPr bwMode="auto">
          <a:xfrm>
            <a:off x="560524" y="4587215"/>
            <a:ext cx="5157079" cy="696208"/>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effectLst/>
                <a:uLnTx/>
                <a:uFillTx/>
                <a:latin typeface="Segoe UI" panose="020B0502040204020203" pitchFamily="34" charset="0"/>
                <a:ea typeface="+mn-ea"/>
                <a:cs typeface="Segoe UI" panose="020B0502040204020203" pitchFamily="34" charset="0"/>
              </a:rPr>
              <a:t>Create a custom alert and configure the playbook as an automated response</a:t>
            </a:r>
          </a:p>
        </p:txBody>
      </p:sp>
      <p:sp>
        <p:nvSpPr>
          <p:cNvPr id="28" name="Rectangle 27">
            <a:extLst>
              <a:ext uri="{FF2B5EF4-FFF2-40B4-BE49-F238E27FC236}">
                <a16:creationId xmlns:a16="http://schemas.microsoft.com/office/drawing/2014/main" id="{B04ADF95-59B3-4370-A182-D0F52AD901DB}"/>
              </a:ext>
            </a:extLst>
          </p:cNvPr>
          <p:cNvSpPr/>
          <p:nvPr/>
        </p:nvSpPr>
        <p:spPr bwMode="auto">
          <a:xfrm>
            <a:off x="575123" y="5430299"/>
            <a:ext cx="5157079" cy="696208"/>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effectLst/>
                <a:uLnTx/>
                <a:uFillTx/>
                <a:latin typeface="Segoe UI" panose="020B0502040204020203" pitchFamily="34" charset="0"/>
                <a:ea typeface="+mn-ea"/>
                <a:cs typeface="Segoe UI" panose="020B0502040204020203" pitchFamily="34" charset="0"/>
              </a:rPr>
              <a:t>Invoke an incident and review the associated actions</a:t>
            </a:r>
          </a:p>
        </p:txBody>
      </p:sp>
      <p:grpSp>
        <p:nvGrpSpPr>
          <p:cNvPr id="24" name="Group 23" descr="Azure Sentinel monitors Azure Activity and if JIT is removed a playbook is implemented. ">
            <a:extLst>
              <a:ext uri="{FF2B5EF4-FFF2-40B4-BE49-F238E27FC236}">
                <a16:creationId xmlns:a16="http://schemas.microsoft.com/office/drawing/2014/main" id="{0BF6592C-CDF0-4BE6-8BB2-68B3CB5F9D78}"/>
              </a:ext>
            </a:extLst>
          </p:cNvPr>
          <p:cNvGrpSpPr/>
          <p:nvPr/>
        </p:nvGrpSpPr>
        <p:grpSpPr>
          <a:xfrm>
            <a:off x="7191875" y="1356926"/>
            <a:ext cx="3526157" cy="4481337"/>
            <a:chOff x="7798962" y="1026686"/>
            <a:chExt cx="3526157" cy="4481337"/>
          </a:xfrm>
        </p:grpSpPr>
        <p:grpSp>
          <p:nvGrpSpPr>
            <p:cNvPr id="15" name="Group 14">
              <a:extLst>
                <a:ext uri="{FF2B5EF4-FFF2-40B4-BE49-F238E27FC236}">
                  <a16:creationId xmlns:a16="http://schemas.microsoft.com/office/drawing/2014/main" id="{4E602DFA-4312-46A9-BFD0-E541C29D1527}"/>
                </a:ext>
              </a:extLst>
            </p:cNvPr>
            <p:cNvGrpSpPr/>
            <p:nvPr/>
          </p:nvGrpSpPr>
          <p:grpSpPr>
            <a:xfrm>
              <a:off x="7798962" y="1026686"/>
              <a:ext cx="1112284" cy="1671827"/>
              <a:chOff x="7637598" y="750574"/>
              <a:chExt cx="1112284" cy="1671827"/>
            </a:xfrm>
          </p:grpSpPr>
          <p:sp>
            <p:nvSpPr>
              <p:cNvPr id="6" name="TextBox 5">
                <a:extLst>
                  <a:ext uri="{FF2B5EF4-FFF2-40B4-BE49-F238E27FC236}">
                    <a16:creationId xmlns:a16="http://schemas.microsoft.com/office/drawing/2014/main" id="{E3F817BB-C2D1-4876-8710-86A497CA96A9}"/>
                  </a:ext>
                </a:extLst>
              </p:cNvPr>
              <p:cNvSpPr txBox="1"/>
              <p:nvPr/>
            </p:nvSpPr>
            <p:spPr>
              <a:xfrm>
                <a:off x="7637598" y="1786842"/>
                <a:ext cx="1112284" cy="635559"/>
              </a:xfrm>
              <a:prstGeom prst="rect">
                <a:avLst/>
              </a:prstGeom>
              <a:noFill/>
            </p:spPr>
            <p:txBody>
              <a:bodyPr wrap="square">
                <a:spAutoFit/>
              </a:bodyPr>
              <a:lstStyle/>
              <a:p>
                <a:pPr algn="ctr"/>
                <a:r>
                  <a:rPr lang="en-US" dirty="0"/>
                  <a:t>Azure Activity</a:t>
                </a:r>
              </a:p>
            </p:txBody>
          </p:sp>
          <p:pic>
            <p:nvPicPr>
              <p:cNvPr id="9" name="Picture 8">
                <a:extLst>
                  <a:ext uri="{FF2B5EF4-FFF2-40B4-BE49-F238E27FC236}">
                    <a16:creationId xmlns:a16="http://schemas.microsoft.com/office/drawing/2014/main" id="{09FD0E72-27F7-4447-AF93-98F6A7C7F1C6}"/>
                  </a:ext>
                </a:extLst>
              </p:cNvPr>
              <p:cNvPicPr>
                <a:picLocks noChangeAspect="1"/>
              </p:cNvPicPr>
              <p:nvPr/>
            </p:nvPicPr>
            <p:blipFill>
              <a:blip r:embed="rId3"/>
              <a:stretch>
                <a:fillRect/>
              </a:stretch>
            </p:blipFill>
            <p:spPr>
              <a:xfrm>
                <a:off x="7696059" y="750574"/>
                <a:ext cx="995362" cy="1036267"/>
              </a:xfrm>
              <a:prstGeom prst="rect">
                <a:avLst/>
              </a:prstGeom>
            </p:spPr>
          </p:pic>
        </p:grpSp>
        <p:grpSp>
          <p:nvGrpSpPr>
            <p:cNvPr id="14" name="Group 13">
              <a:extLst>
                <a:ext uri="{FF2B5EF4-FFF2-40B4-BE49-F238E27FC236}">
                  <a16:creationId xmlns:a16="http://schemas.microsoft.com/office/drawing/2014/main" id="{A2F259E5-BDD4-42F5-B373-4FD16577F559}"/>
                </a:ext>
              </a:extLst>
            </p:cNvPr>
            <p:cNvGrpSpPr/>
            <p:nvPr/>
          </p:nvGrpSpPr>
          <p:grpSpPr>
            <a:xfrm>
              <a:off x="9187933" y="2698512"/>
              <a:ext cx="2129112" cy="901429"/>
              <a:chOff x="8010200" y="2818952"/>
              <a:chExt cx="2129112" cy="901429"/>
            </a:xfrm>
          </p:grpSpPr>
          <p:pic>
            <p:nvPicPr>
              <p:cNvPr id="11" name="Picture 10">
                <a:extLst>
                  <a:ext uri="{FF2B5EF4-FFF2-40B4-BE49-F238E27FC236}">
                    <a16:creationId xmlns:a16="http://schemas.microsoft.com/office/drawing/2014/main" id="{64420E2E-9A82-4C6E-9863-0F2C596C9280}"/>
                  </a:ext>
                </a:extLst>
              </p:cNvPr>
              <p:cNvPicPr>
                <a:picLocks noChangeAspect="1"/>
              </p:cNvPicPr>
              <p:nvPr/>
            </p:nvPicPr>
            <p:blipFill>
              <a:blip r:embed="rId4"/>
              <a:stretch>
                <a:fillRect/>
              </a:stretch>
            </p:blipFill>
            <p:spPr>
              <a:xfrm>
                <a:off x="8010200" y="2818952"/>
                <a:ext cx="928745" cy="901429"/>
              </a:xfrm>
              <a:prstGeom prst="rect">
                <a:avLst/>
              </a:prstGeom>
            </p:spPr>
          </p:pic>
          <p:sp>
            <p:nvSpPr>
              <p:cNvPr id="13" name="TextBox 12">
                <a:extLst>
                  <a:ext uri="{FF2B5EF4-FFF2-40B4-BE49-F238E27FC236}">
                    <a16:creationId xmlns:a16="http://schemas.microsoft.com/office/drawing/2014/main" id="{203DBDCC-2ECD-441D-A5CC-32E9E57710CA}"/>
                  </a:ext>
                </a:extLst>
              </p:cNvPr>
              <p:cNvSpPr txBox="1"/>
              <p:nvPr/>
            </p:nvSpPr>
            <p:spPr>
              <a:xfrm>
                <a:off x="8703178" y="2951886"/>
                <a:ext cx="1436134" cy="635559"/>
              </a:xfrm>
              <a:prstGeom prst="rect">
                <a:avLst/>
              </a:prstGeom>
              <a:noFill/>
            </p:spPr>
            <p:txBody>
              <a:bodyPr wrap="square">
                <a:spAutoFit/>
              </a:bodyPr>
              <a:lstStyle/>
              <a:p>
                <a:pPr algn="ctr"/>
                <a:r>
                  <a:rPr lang="en-US" dirty="0"/>
                  <a:t>Azure Sentinel</a:t>
                </a:r>
              </a:p>
            </p:txBody>
          </p:sp>
        </p:grpSp>
        <p:cxnSp>
          <p:nvCxnSpPr>
            <p:cNvPr id="17" name="Connector: Elbow 16">
              <a:extLst>
                <a:ext uri="{FF2B5EF4-FFF2-40B4-BE49-F238E27FC236}">
                  <a16:creationId xmlns:a16="http://schemas.microsoft.com/office/drawing/2014/main" id="{4B9EDA22-11B5-4CC7-8EE2-9D7092D234F7}"/>
                </a:ext>
              </a:extLst>
            </p:cNvPr>
            <p:cNvCxnSpPr>
              <a:stCxn id="9" idx="3"/>
              <a:endCxn id="11" idx="0"/>
            </p:cNvCxnSpPr>
            <p:nvPr/>
          </p:nvCxnSpPr>
          <p:spPr>
            <a:xfrm>
              <a:off x="8852785" y="1544820"/>
              <a:ext cx="799521" cy="1153692"/>
            </a:xfrm>
            <a:prstGeom prst="bentConnector2">
              <a:avLst/>
            </a:prstGeom>
            <a:ln>
              <a:solidFill>
                <a:schemeClr val="tx1"/>
              </a:solidFill>
              <a:headEnd type="none" w="lg" len="med"/>
              <a:tailEnd type="triangle"/>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13997203-DF16-4664-BC1A-593083C32F9E}"/>
                </a:ext>
              </a:extLst>
            </p:cNvPr>
            <p:cNvSpPr txBox="1"/>
            <p:nvPr/>
          </p:nvSpPr>
          <p:spPr>
            <a:xfrm>
              <a:off x="7949901" y="3789062"/>
              <a:ext cx="3367145" cy="907170"/>
            </a:xfrm>
            <a:prstGeom prst="rect">
              <a:avLst/>
            </a:prstGeom>
            <a:noFill/>
            <a:ln>
              <a:solidFill>
                <a:schemeClr val="tx1"/>
              </a:solidFill>
            </a:ln>
          </p:spPr>
          <p:txBody>
            <a:bodyPr wrap="square">
              <a:spAutoFit/>
            </a:bodyPr>
            <a:lstStyle/>
            <a:p>
              <a:pPr algn="ctr"/>
              <a:r>
                <a:rPr lang="en-US" b="1" dirty="0"/>
                <a:t>Rule</a:t>
              </a:r>
            </a:p>
            <a:p>
              <a:pPr algn="ctr"/>
              <a:r>
                <a:rPr lang="en-US" dirty="0"/>
                <a:t>JIT management port access removed</a:t>
              </a:r>
            </a:p>
          </p:txBody>
        </p:sp>
        <p:sp>
          <p:nvSpPr>
            <p:cNvPr id="21" name="TextBox 20">
              <a:extLst>
                <a:ext uri="{FF2B5EF4-FFF2-40B4-BE49-F238E27FC236}">
                  <a16:creationId xmlns:a16="http://schemas.microsoft.com/office/drawing/2014/main" id="{A0FB2B17-7CA7-482B-B1D3-618184C624F7}"/>
                </a:ext>
              </a:extLst>
            </p:cNvPr>
            <p:cNvSpPr txBox="1"/>
            <p:nvPr/>
          </p:nvSpPr>
          <p:spPr>
            <a:xfrm>
              <a:off x="7957974" y="5144077"/>
              <a:ext cx="3367145" cy="363946"/>
            </a:xfrm>
            <a:prstGeom prst="rect">
              <a:avLst/>
            </a:prstGeom>
            <a:noFill/>
            <a:ln>
              <a:solidFill>
                <a:schemeClr val="tx1"/>
              </a:solidFill>
            </a:ln>
          </p:spPr>
          <p:txBody>
            <a:bodyPr wrap="square">
              <a:spAutoFit/>
            </a:bodyPr>
            <a:lstStyle/>
            <a:p>
              <a:pPr algn="ctr"/>
              <a:r>
                <a:rPr lang="en-US" b="1" dirty="0"/>
                <a:t>Playbook</a:t>
              </a:r>
            </a:p>
          </p:txBody>
        </p:sp>
        <p:cxnSp>
          <p:nvCxnSpPr>
            <p:cNvPr id="23" name="Straight Arrow Connector 22">
              <a:extLst>
                <a:ext uri="{FF2B5EF4-FFF2-40B4-BE49-F238E27FC236}">
                  <a16:creationId xmlns:a16="http://schemas.microsoft.com/office/drawing/2014/main" id="{0F6E0568-5412-4B89-948C-EA9232B0B6A9}"/>
                </a:ext>
              </a:extLst>
            </p:cNvPr>
            <p:cNvCxnSpPr>
              <a:stCxn id="19" idx="2"/>
              <a:endCxn id="21" idx="0"/>
            </p:cNvCxnSpPr>
            <p:nvPr/>
          </p:nvCxnSpPr>
          <p:spPr>
            <a:xfrm>
              <a:off x="9633473" y="4696233"/>
              <a:ext cx="8074" cy="447844"/>
            </a:xfrm>
            <a:prstGeom prst="straightConnector1">
              <a:avLst/>
            </a:prstGeom>
            <a:ln>
              <a:solidFill>
                <a:schemeClr val="tx1"/>
              </a:solidFill>
              <a:headEnd type="none" w="lg" len="med"/>
              <a:tailEnd type="triangle"/>
            </a:ln>
          </p:spPr>
          <p:style>
            <a:lnRef idx="1">
              <a:schemeClr val="accent1"/>
            </a:lnRef>
            <a:fillRef idx="0">
              <a:schemeClr val="accent1"/>
            </a:fillRef>
            <a:effectRef idx="0">
              <a:schemeClr val="accent1"/>
            </a:effectRef>
            <a:fontRef idx="minor">
              <a:schemeClr val="tx1"/>
            </a:fontRef>
          </p:style>
        </p:cxnSp>
      </p:grpSp>
      <p:sp>
        <p:nvSpPr>
          <p:cNvPr id="5" name="Rectangle 4">
            <a:extLst>
              <a:ext uri="{FF2B5EF4-FFF2-40B4-BE49-F238E27FC236}">
                <a16:creationId xmlns:a16="http://schemas.microsoft.com/office/drawing/2014/main" id="{4A2789D7-4B01-4A78-AD23-53232417D785}"/>
              </a:ext>
              <a:ext uri="{C183D7F6-B498-43B3-948B-1728B52AA6E4}">
                <adec:decorative xmlns:adec="http://schemas.microsoft.com/office/drawing/2017/decorative" val="1"/>
              </a:ext>
            </a:extLst>
          </p:cNvPr>
          <p:cNvSpPr/>
          <p:nvPr/>
        </p:nvSpPr>
        <p:spPr bwMode="auto">
          <a:xfrm>
            <a:off x="5915608" y="1210924"/>
            <a:ext cx="6078693" cy="5158147"/>
          </a:xfrm>
          <a:prstGeom prst="rect">
            <a:avLst/>
          </a:prstGeom>
          <a:noFill/>
          <a:ln w="6350" cap="flat" cmpd="sng" algn="ctr">
            <a:solidFill>
              <a:srgbClr val="FFFFFF">
                <a:lumMod val="75000"/>
              </a:srgbClr>
            </a:solidFill>
            <a:prstDash val="solid"/>
            <a:headEnd type="none" w="med" len="med"/>
            <a:tailEnd type="none" w="med" len="med"/>
          </a:ln>
          <a:effectLst/>
        </p:spPr>
        <p:style>
          <a:lnRef idx="0">
            <a:scrgbClr r="0" g="0" b="0"/>
          </a:lnRef>
          <a:fillRef idx="0">
            <a:scrgbClr r="0" g="0" b="0"/>
          </a:fillRef>
          <a:effectRef idx="0">
            <a:scrgbClr r="0" g="0" b="0"/>
          </a:effectRef>
          <a:fontRef idx="major"/>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IN" sz="24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1663013328"/>
      </p:ext>
    </p:extLst>
  </p:cSld>
  <p:clrMapOvr>
    <a:masterClrMapping/>
  </p:clrMapOvr>
  <p:transition>
    <p:fad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208976-D482-4F45-908F-AC99E1AD0553}"/>
              </a:ext>
            </a:extLst>
          </p:cNvPr>
          <p:cNvSpPr>
            <a:spLocks noGrp="1"/>
          </p:cNvSpPr>
          <p:nvPr>
            <p:ph type="title"/>
          </p:nvPr>
        </p:nvSpPr>
        <p:spPr/>
        <p:txBody>
          <a:bodyPr/>
          <a:lstStyle/>
          <a:p>
            <a:r>
              <a:rPr lang="en-US" dirty="0">
                <a:cs typeface="Segoe UI"/>
              </a:rPr>
              <a:t>Lab 15 – Azure Sentinel</a:t>
            </a:r>
            <a:endParaRPr lang="en-US" dirty="0"/>
          </a:p>
        </p:txBody>
      </p:sp>
      <p:sp>
        <p:nvSpPr>
          <p:cNvPr id="4" name="Rectangle 3">
            <a:extLst>
              <a:ext uri="{FF2B5EF4-FFF2-40B4-BE49-F238E27FC236}">
                <a16:creationId xmlns:a16="http://schemas.microsoft.com/office/drawing/2014/main" id="{D739B0C6-8E2B-4A6B-BEF8-103FA3777202}"/>
              </a:ext>
            </a:extLst>
          </p:cNvPr>
          <p:cNvSpPr/>
          <p:nvPr/>
        </p:nvSpPr>
        <p:spPr bwMode="auto">
          <a:xfrm>
            <a:off x="4082179" y="1330987"/>
            <a:ext cx="4115800" cy="3090519"/>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6" name="TextBox 5">
            <a:extLst>
              <a:ext uri="{FF2B5EF4-FFF2-40B4-BE49-F238E27FC236}">
                <a16:creationId xmlns:a16="http://schemas.microsoft.com/office/drawing/2014/main" id="{102D8B0E-F4CC-476D-9D4E-64A3CBF184D9}"/>
              </a:ext>
            </a:extLst>
          </p:cNvPr>
          <p:cNvSpPr txBox="1"/>
          <p:nvPr/>
        </p:nvSpPr>
        <p:spPr>
          <a:xfrm>
            <a:off x="4130001" y="1381381"/>
            <a:ext cx="2239626" cy="273280"/>
          </a:xfrm>
          <a:prstGeom prst="rect">
            <a:avLst/>
          </a:prstGeom>
          <a:noFill/>
        </p:spPr>
        <p:txBody>
          <a:bodyPr wrap="square">
            <a:spAutoFit/>
          </a:bodyPr>
          <a:lstStyle/>
          <a:p>
            <a:pPr defTabSz="914367"/>
            <a:r>
              <a:rPr lang="fr-FR" sz="1176" b="1" dirty="0">
                <a:solidFill>
                  <a:srgbClr val="0070C0"/>
                </a:solidFill>
                <a:latin typeface="Segoe UI"/>
              </a:rPr>
              <a:t>Lab13, Exercise1, Task1</a:t>
            </a:r>
          </a:p>
        </p:txBody>
      </p:sp>
      <p:pic>
        <p:nvPicPr>
          <p:cNvPr id="8" name="Graphic 7">
            <a:extLst>
              <a:ext uri="{FF2B5EF4-FFF2-40B4-BE49-F238E27FC236}">
                <a16:creationId xmlns:a16="http://schemas.microsoft.com/office/drawing/2014/main" id="{0CAEAAE3-D905-44AE-974D-CE868AC6B955}"/>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290128" y="1841114"/>
            <a:ext cx="376369" cy="376369"/>
          </a:xfrm>
          <a:prstGeom prst="rect">
            <a:avLst/>
          </a:prstGeom>
        </p:spPr>
      </p:pic>
      <p:sp>
        <p:nvSpPr>
          <p:cNvPr id="10" name="TextBox 9">
            <a:extLst>
              <a:ext uri="{FF2B5EF4-FFF2-40B4-BE49-F238E27FC236}">
                <a16:creationId xmlns:a16="http://schemas.microsoft.com/office/drawing/2014/main" id="{834271CD-20B7-4EE1-ABF8-A80D2A6EB89D}"/>
              </a:ext>
            </a:extLst>
          </p:cNvPr>
          <p:cNvSpPr txBox="1"/>
          <p:nvPr/>
        </p:nvSpPr>
        <p:spPr>
          <a:xfrm>
            <a:off x="4666496" y="1893521"/>
            <a:ext cx="1568285" cy="273280"/>
          </a:xfrm>
          <a:prstGeom prst="rect">
            <a:avLst/>
          </a:prstGeom>
          <a:noFill/>
        </p:spPr>
        <p:txBody>
          <a:bodyPr wrap="square">
            <a:spAutoFit/>
          </a:bodyPr>
          <a:lstStyle/>
          <a:p>
            <a:pPr defTabSz="914367"/>
            <a:r>
              <a:rPr lang="fr-FR" sz="1176" b="1" dirty="0">
                <a:solidFill>
                  <a:srgbClr val="000000"/>
                </a:solidFill>
                <a:latin typeface="Segoe UI"/>
              </a:rPr>
              <a:t>AZ500LAB131415</a:t>
            </a:r>
          </a:p>
        </p:txBody>
      </p:sp>
      <p:pic>
        <p:nvPicPr>
          <p:cNvPr id="12" name="Graphic 11">
            <a:extLst>
              <a:ext uri="{FF2B5EF4-FFF2-40B4-BE49-F238E27FC236}">
                <a16:creationId xmlns:a16="http://schemas.microsoft.com/office/drawing/2014/main" id="{EF9882CA-4159-4A48-8A2B-DECD5ECC12B3}"/>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290128" y="2307192"/>
            <a:ext cx="412418" cy="412418"/>
          </a:xfrm>
          <a:prstGeom prst="rect">
            <a:avLst/>
          </a:prstGeom>
        </p:spPr>
      </p:pic>
      <p:sp>
        <p:nvSpPr>
          <p:cNvPr id="14" name="TextBox 13">
            <a:extLst>
              <a:ext uri="{FF2B5EF4-FFF2-40B4-BE49-F238E27FC236}">
                <a16:creationId xmlns:a16="http://schemas.microsoft.com/office/drawing/2014/main" id="{1612B9C1-FFAA-41A1-A77F-E31F76CF433D}"/>
              </a:ext>
            </a:extLst>
          </p:cNvPr>
          <p:cNvSpPr txBox="1"/>
          <p:nvPr/>
        </p:nvSpPr>
        <p:spPr>
          <a:xfrm>
            <a:off x="4702546" y="2343814"/>
            <a:ext cx="2688259" cy="271554"/>
          </a:xfrm>
          <a:prstGeom prst="rect">
            <a:avLst/>
          </a:prstGeom>
          <a:noFill/>
        </p:spPr>
        <p:txBody>
          <a:bodyPr wrap="square">
            <a:spAutoFit/>
          </a:bodyPr>
          <a:lstStyle/>
          <a:p>
            <a:pPr defTabSz="914367"/>
            <a:r>
              <a:rPr lang="fr-FR" sz="1176" b="1" dirty="0" err="1">
                <a:solidFill>
                  <a:srgbClr val="000000"/>
                </a:solidFill>
                <a:latin typeface="Segoe UI"/>
              </a:rPr>
              <a:t>myVnet</a:t>
            </a:r>
            <a:r>
              <a:rPr lang="fr-FR" sz="1176" b="1" dirty="0">
                <a:solidFill>
                  <a:srgbClr val="000000"/>
                </a:solidFill>
                <a:latin typeface="Segoe UI"/>
              </a:rPr>
              <a:t> </a:t>
            </a:r>
            <a:r>
              <a:rPr lang="fr-FR" sz="1176" dirty="0">
                <a:solidFill>
                  <a:srgbClr val="000000"/>
                </a:solidFill>
                <a:latin typeface="Segoe UI"/>
              </a:rPr>
              <a:t>192.168.0.0/16</a:t>
            </a:r>
          </a:p>
        </p:txBody>
      </p:sp>
      <p:sp>
        <p:nvSpPr>
          <p:cNvPr id="16" name="Rectangle 15">
            <a:extLst>
              <a:ext uri="{FF2B5EF4-FFF2-40B4-BE49-F238E27FC236}">
                <a16:creationId xmlns:a16="http://schemas.microsoft.com/office/drawing/2014/main" id="{27EA11BB-ABDE-4450-8CBF-8274ECEE9410}"/>
              </a:ext>
            </a:extLst>
          </p:cNvPr>
          <p:cNvSpPr/>
          <p:nvPr/>
        </p:nvSpPr>
        <p:spPr bwMode="auto">
          <a:xfrm>
            <a:off x="4396845" y="3040157"/>
            <a:ext cx="2140222" cy="1252093"/>
          </a:xfrm>
          <a:prstGeom prst="rect">
            <a:avLst/>
          </a:prstGeom>
          <a:noFill/>
          <a:ln>
            <a:solidFill>
              <a:schemeClr val="tx1"/>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latin typeface="Segoe UI"/>
              <a:cs typeface="Segoe UI" pitchFamily="34" charset="0"/>
            </a:endParaRPr>
          </a:p>
        </p:txBody>
      </p:sp>
      <p:sp>
        <p:nvSpPr>
          <p:cNvPr id="18" name="TextBox 17">
            <a:extLst>
              <a:ext uri="{FF2B5EF4-FFF2-40B4-BE49-F238E27FC236}">
                <a16:creationId xmlns:a16="http://schemas.microsoft.com/office/drawing/2014/main" id="{F07922A7-4596-4885-88EF-AD9C7F06192A}"/>
              </a:ext>
            </a:extLst>
          </p:cNvPr>
          <p:cNvSpPr txBox="1"/>
          <p:nvPr/>
        </p:nvSpPr>
        <p:spPr>
          <a:xfrm>
            <a:off x="4354157" y="2770904"/>
            <a:ext cx="2688259" cy="271554"/>
          </a:xfrm>
          <a:prstGeom prst="rect">
            <a:avLst/>
          </a:prstGeom>
          <a:noFill/>
        </p:spPr>
        <p:txBody>
          <a:bodyPr wrap="square">
            <a:spAutoFit/>
          </a:bodyPr>
          <a:lstStyle/>
          <a:p>
            <a:pPr defTabSz="914367"/>
            <a:r>
              <a:rPr lang="fr-FR" sz="1176" b="1" dirty="0" err="1">
                <a:solidFill>
                  <a:srgbClr val="000000"/>
                </a:solidFill>
                <a:latin typeface="Segoe UI"/>
              </a:rPr>
              <a:t>mySubnet</a:t>
            </a:r>
            <a:r>
              <a:rPr lang="fr-FR" sz="1176" b="1" dirty="0">
                <a:solidFill>
                  <a:srgbClr val="000000"/>
                </a:solidFill>
                <a:latin typeface="Segoe UI"/>
              </a:rPr>
              <a:t> </a:t>
            </a:r>
            <a:r>
              <a:rPr lang="fr-FR" sz="1176" dirty="0">
                <a:solidFill>
                  <a:srgbClr val="000000"/>
                </a:solidFill>
                <a:latin typeface="Segoe UI"/>
              </a:rPr>
              <a:t>192.168.1.0/24</a:t>
            </a:r>
          </a:p>
        </p:txBody>
      </p:sp>
      <p:sp>
        <p:nvSpPr>
          <p:cNvPr id="20" name="Rectangle 19">
            <a:extLst>
              <a:ext uri="{FF2B5EF4-FFF2-40B4-BE49-F238E27FC236}">
                <a16:creationId xmlns:a16="http://schemas.microsoft.com/office/drawing/2014/main" id="{012F7922-87AA-4CD2-9960-933D4F1221D1}"/>
              </a:ext>
            </a:extLst>
          </p:cNvPr>
          <p:cNvSpPr/>
          <p:nvPr/>
        </p:nvSpPr>
        <p:spPr bwMode="auto">
          <a:xfrm>
            <a:off x="4290128" y="2667776"/>
            <a:ext cx="3735737" cy="1720235"/>
          </a:xfrm>
          <a:prstGeom prst="rect">
            <a:avLst/>
          </a:prstGeom>
          <a:noFill/>
          <a:ln>
            <a:solidFill>
              <a:schemeClr val="tx1"/>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latin typeface="Segoe UI"/>
              <a:cs typeface="Segoe UI" pitchFamily="34" charset="0"/>
            </a:endParaRPr>
          </a:p>
        </p:txBody>
      </p:sp>
      <p:pic>
        <p:nvPicPr>
          <p:cNvPr id="22" name="Graphic 21">
            <a:extLst>
              <a:ext uri="{FF2B5EF4-FFF2-40B4-BE49-F238E27FC236}">
                <a16:creationId xmlns:a16="http://schemas.microsoft.com/office/drawing/2014/main" id="{D416977E-9714-4B87-8123-5A7D7937376E}"/>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5262468" y="3387389"/>
            <a:ext cx="403078" cy="403078"/>
          </a:xfrm>
          <a:prstGeom prst="rect">
            <a:avLst/>
          </a:prstGeom>
        </p:spPr>
      </p:pic>
      <p:sp>
        <p:nvSpPr>
          <p:cNvPr id="24" name="TextBox 23">
            <a:extLst>
              <a:ext uri="{FF2B5EF4-FFF2-40B4-BE49-F238E27FC236}">
                <a16:creationId xmlns:a16="http://schemas.microsoft.com/office/drawing/2014/main" id="{75426A96-86D8-47B2-BF98-81F7066ADAF4}"/>
              </a:ext>
            </a:extLst>
          </p:cNvPr>
          <p:cNvSpPr txBox="1"/>
          <p:nvPr/>
        </p:nvSpPr>
        <p:spPr>
          <a:xfrm>
            <a:off x="4754710" y="3787881"/>
            <a:ext cx="1322180" cy="454227"/>
          </a:xfrm>
          <a:prstGeom prst="rect">
            <a:avLst/>
          </a:prstGeom>
          <a:noFill/>
        </p:spPr>
        <p:txBody>
          <a:bodyPr wrap="square">
            <a:spAutoFit/>
          </a:bodyPr>
          <a:lstStyle/>
          <a:p>
            <a:pPr algn="ctr"/>
            <a:r>
              <a:rPr lang="fr-FR" sz="1176" b="1" dirty="0" err="1"/>
              <a:t>myVM</a:t>
            </a:r>
            <a:endParaRPr lang="fr-FR" sz="1176" b="1" dirty="0"/>
          </a:p>
          <a:p>
            <a:pPr algn="ctr"/>
            <a:r>
              <a:rPr lang="fr-FR" sz="1176" dirty="0"/>
              <a:t>192.168.1.4</a:t>
            </a:r>
            <a:endParaRPr lang="fr-FR" sz="1176" b="1" dirty="0"/>
          </a:p>
        </p:txBody>
      </p:sp>
      <p:sp>
        <p:nvSpPr>
          <p:cNvPr id="26" name="Rectangle 25">
            <a:extLst>
              <a:ext uri="{FF2B5EF4-FFF2-40B4-BE49-F238E27FC236}">
                <a16:creationId xmlns:a16="http://schemas.microsoft.com/office/drawing/2014/main" id="{9F93B81E-67BD-4430-8FAB-D003CE51BDE6}"/>
              </a:ext>
            </a:extLst>
          </p:cNvPr>
          <p:cNvSpPr/>
          <p:nvPr/>
        </p:nvSpPr>
        <p:spPr bwMode="auto">
          <a:xfrm>
            <a:off x="917864" y="2240625"/>
            <a:ext cx="10491354" cy="2231275"/>
          </a:xfrm>
          <a:prstGeom prst="rect">
            <a:avLst/>
          </a:prstGeom>
          <a:no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latin typeface="Segoe UI"/>
              <a:cs typeface="Segoe UI" pitchFamily="34" charset="0"/>
            </a:endParaRPr>
          </a:p>
        </p:txBody>
      </p:sp>
      <p:sp>
        <p:nvSpPr>
          <p:cNvPr id="28" name="Rectangle 27">
            <a:extLst>
              <a:ext uri="{FF2B5EF4-FFF2-40B4-BE49-F238E27FC236}">
                <a16:creationId xmlns:a16="http://schemas.microsoft.com/office/drawing/2014/main" id="{3AAC94FD-7958-42A0-8A98-1544C029D905}"/>
              </a:ext>
            </a:extLst>
          </p:cNvPr>
          <p:cNvSpPr/>
          <p:nvPr/>
        </p:nvSpPr>
        <p:spPr bwMode="auto">
          <a:xfrm>
            <a:off x="8512435" y="3056139"/>
            <a:ext cx="2761701" cy="1316549"/>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30" name="TextBox 29">
            <a:extLst>
              <a:ext uri="{FF2B5EF4-FFF2-40B4-BE49-F238E27FC236}">
                <a16:creationId xmlns:a16="http://schemas.microsoft.com/office/drawing/2014/main" id="{71079948-ADD5-4E0B-B974-B5FC50F1C108}"/>
              </a:ext>
            </a:extLst>
          </p:cNvPr>
          <p:cNvSpPr txBox="1"/>
          <p:nvPr/>
        </p:nvSpPr>
        <p:spPr>
          <a:xfrm>
            <a:off x="8512436" y="3038002"/>
            <a:ext cx="2896782" cy="454227"/>
          </a:xfrm>
          <a:prstGeom prst="rect">
            <a:avLst/>
          </a:prstGeom>
          <a:noFill/>
        </p:spPr>
        <p:txBody>
          <a:bodyPr wrap="square">
            <a:spAutoFit/>
          </a:bodyPr>
          <a:lstStyle/>
          <a:p>
            <a:pPr defTabSz="914367"/>
            <a:r>
              <a:rPr lang="fr-FR" sz="1176" b="1" dirty="0">
                <a:solidFill>
                  <a:srgbClr val="0070C0"/>
                </a:solidFill>
                <a:latin typeface="Segoe UI"/>
              </a:rPr>
              <a:t>Lab13, Exercise1, Task2, Task3, Task4, Task5</a:t>
            </a:r>
          </a:p>
        </p:txBody>
      </p:sp>
      <p:pic>
        <p:nvPicPr>
          <p:cNvPr id="32" name="Graphic 31">
            <a:extLst>
              <a:ext uri="{FF2B5EF4-FFF2-40B4-BE49-F238E27FC236}">
                <a16:creationId xmlns:a16="http://schemas.microsoft.com/office/drawing/2014/main" id="{06485926-0D24-4622-8A7F-3E2CD0745A58}"/>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9803452" y="3355792"/>
            <a:ext cx="432089" cy="432089"/>
          </a:xfrm>
          <a:prstGeom prst="rect">
            <a:avLst/>
          </a:prstGeom>
        </p:spPr>
      </p:pic>
      <p:sp>
        <p:nvSpPr>
          <p:cNvPr id="34" name="TextBox 33">
            <a:extLst>
              <a:ext uri="{FF2B5EF4-FFF2-40B4-BE49-F238E27FC236}">
                <a16:creationId xmlns:a16="http://schemas.microsoft.com/office/drawing/2014/main" id="{F92E6C80-D5F0-422D-9C04-8947B094BF2A}"/>
              </a:ext>
            </a:extLst>
          </p:cNvPr>
          <p:cNvSpPr txBox="1"/>
          <p:nvPr/>
        </p:nvSpPr>
        <p:spPr>
          <a:xfrm>
            <a:off x="9358407" y="3826160"/>
            <a:ext cx="1322180" cy="454227"/>
          </a:xfrm>
          <a:prstGeom prst="rect">
            <a:avLst/>
          </a:prstGeom>
          <a:noFill/>
        </p:spPr>
        <p:txBody>
          <a:bodyPr wrap="square">
            <a:spAutoFit/>
          </a:bodyPr>
          <a:lstStyle/>
          <a:p>
            <a:pPr algn="ctr"/>
            <a:r>
              <a:rPr lang="fr-FR" sz="1176" b="1" dirty="0"/>
              <a:t>Log Analytics </a:t>
            </a:r>
            <a:r>
              <a:rPr lang="fr-FR" sz="1176" b="1" dirty="0" err="1"/>
              <a:t>workspaces</a:t>
            </a:r>
            <a:endParaRPr lang="fr-FR" sz="1176" b="1" dirty="0"/>
          </a:p>
        </p:txBody>
      </p:sp>
      <p:cxnSp>
        <p:nvCxnSpPr>
          <p:cNvPr id="36" name="Straight Arrow Connector 35">
            <a:extLst>
              <a:ext uri="{FF2B5EF4-FFF2-40B4-BE49-F238E27FC236}">
                <a16:creationId xmlns:a16="http://schemas.microsoft.com/office/drawing/2014/main" id="{B575CA88-99C4-4F7C-A90B-51EF9E70374A}"/>
              </a:ext>
            </a:extLst>
          </p:cNvPr>
          <p:cNvCxnSpPr>
            <a:cxnSpLocks/>
          </p:cNvCxnSpPr>
          <p:nvPr/>
        </p:nvCxnSpPr>
        <p:spPr>
          <a:xfrm>
            <a:off x="5768385" y="3575555"/>
            <a:ext cx="3832814" cy="0"/>
          </a:xfrm>
          <a:prstGeom prst="straightConnector1">
            <a:avLst/>
          </a:prstGeom>
          <a:ln>
            <a:solidFill>
              <a:schemeClr val="tx1"/>
            </a:solidFill>
            <a:headEnd type="none" w="lg" len="med"/>
            <a:tailEnd type="triangle"/>
          </a:ln>
        </p:spPr>
        <p:style>
          <a:lnRef idx="1">
            <a:schemeClr val="accent1"/>
          </a:lnRef>
          <a:fillRef idx="0">
            <a:schemeClr val="accent1"/>
          </a:fillRef>
          <a:effectRef idx="0">
            <a:schemeClr val="accent1"/>
          </a:effectRef>
          <a:fontRef idx="minor">
            <a:schemeClr val="tx1"/>
          </a:fontRef>
        </p:style>
      </p:cxnSp>
      <p:sp>
        <p:nvSpPr>
          <p:cNvPr id="37" name="Rectangle 36">
            <a:extLst>
              <a:ext uri="{FF2B5EF4-FFF2-40B4-BE49-F238E27FC236}">
                <a16:creationId xmlns:a16="http://schemas.microsoft.com/office/drawing/2014/main" id="{5765C63C-30D0-464C-915B-B730CB57868B}"/>
              </a:ext>
            </a:extLst>
          </p:cNvPr>
          <p:cNvSpPr/>
          <p:nvPr/>
        </p:nvSpPr>
        <p:spPr bwMode="auto">
          <a:xfrm>
            <a:off x="8647517" y="4892104"/>
            <a:ext cx="2761701" cy="1331872"/>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latin typeface="Segoe UI"/>
              <a:ea typeface="Segoe UI" pitchFamily="34" charset="0"/>
              <a:cs typeface="Segoe UI" pitchFamily="34" charset="0"/>
            </a:endParaRPr>
          </a:p>
        </p:txBody>
      </p:sp>
      <p:pic>
        <p:nvPicPr>
          <p:cNvPr id="40" name="Graphic 39">
            <a:extLst>
              <a:ext uri="{FF2B5EF4-FFF2-40B4-BE49-F238E27FC236}">
                <a16:creationId xmlns:a16="http://schemas.microsoft.com/office/drawing/2014/main" id="{14CF4924-7237-4703-A1FB-7B47F9489FFB}"/>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791996" y="5284467"/>
            <a:ext cx="404040" cy="404040"/>
          </a:xfrm>
          <a:prstGeom prst="rect">
            <a:avLst/>
          </a:prstGeom>
        </p:spPr>
      </p:pic>
      <p:sp>
        <p:nvSpPr>
          <p:cNvPr id="41" name="TextBox 40">
            <a:extLst>
              <a:ext uri="{FF2B5EF4-FFF2-40B4-BE49-F238E27FC236}">
                <a16:creationId xmlns:a16="http://schemas.microsoft.com/office/drawing/2014/main" id="{743830DC-5FBF-40B2-B8CC-6FDD7BC57D2B}"/>
              </a:ext>
            </a:extLst>
          </p:cNvPr>
          <p:cNvSpPr txBox="1"/>
          <p:nvPr/>
        </p:nvSpPr>
        <p:spPr>
          <a:xfrm>
            <a:off x="9166554" y="5771721"/>
            <a:ext cx="1723626" cy="454227"/>
          </a:xfrm>
          <a:prstGeom prst="rect">
            <a:avLst/>
          </a:prstGeom>
          <a:noFill/>
        </p:spPr>
        <p:txBody>
          <a:bodyPr wrap="square">
            <a:spAutoFit/>
          </a:bodyPr>
          <a:lstStyle/>
          <a:p>
            <a:pPr algn="ctr"/>
            <a:r>
              <a:rPr lang="fr-FR" sz="1176" b="1" dirty="0"/>
              <a:t>Microsoft Defender for Cloud</a:t>
            </a:r>
          </a:p>
        </p:txBody>
      </p:sp>
      <p:cxnSp>
        <p:nvCxnSpPr>
          <p:cNvPr id="47" name="Straight Arrow Connector 46">
            <a:extLst>
              <a:ext uri="{FF2B5EF4-FFF2-40B4-BE49-F238E27FC236}">
                <a16:creationId xmlns:a16="http://schemas.microsoft.com/office/drawing/2014/main" id="{2DE26CB7-A60F-4D15-AA5A-A9760A7638CF}"/>
              </a:ext>
            </a:extLst>
          </p:cNvPr>
          <p:cNvCxnSpPr>
            <a:cxnSpLocks/>
            <a:endCxn id="34" idx="2"/>
          </p:cNvCxnSpPr>
          <p:nvPr/>
        </p:nvCxnSpPr>
        <p:spPr>
          <a:xfrm flipV="1">
            <a:off x="10019497" y="4280387"/>
            <a:ext cx="0" cy="907815"/>
          </a:xfrm>
          <a:prstGeom prst="straightConnector1">
            <a:avLst/>
          </a:prstGeom>
          <a:ln>
            <a:solidFill>
              <a:schemeClr val="tx1"/>
            </a:solidFill>
            <a:headEnd type="none" w="lg" len="med"/>
            <a:tailEnd type="triangle"/>
          </a:ln>
        </p:spPr>
        <p:style>
          <a:lnRef idx="1">
            <a:schemeClr val="accent1"/>
          </a:lnRef>
          <a:fillRef idx="0">
            <a:schemeClr val="accent1"/>
          </a:fillRef>
          <a:effectRef idx="0">
            <a:schemeClr val="accent1"/>
          </a:effectRef>
          <a:fontRef idx="minor">
            <a:schemeClr val="tx1"/>
          </a:fontRef>
        </p:style>
      </p:cxnSp>
      <p:sp>
        <p:nvSpPr>
          <p:cNvPr id="48" name="Rectangle 47">
            <a:extLst>
              <a:ext uri="{FF2B5EF4-FFF2-40B4-BE49-F238E27FC236}">
                <a16:creationId xmlns:a16="http://schemas.microsoft.com/office/drawing/2014/main" id="{F311C803-7832-4624-A8A3-5A44CD82B8E0}"/>
              </a:ext>
            </a:extLst>
          </p:cNvPr>
          <p:cNvSpPr/>
          <p:nvPr/>
        </p:nvSpPr>
        <p:spPr bwMode="auto">
          <a:xfrm>
            <a:off x="4143268" y="4913209"/>
            <a:ext cx="2761701" cy="1331872"/>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49" name="TextBox 48">
            <a:extLst>
              <a:ext uri="{FF2B5EF4-FFF2-40B4-BE49-F238E27FC236}">
                <a16:creationId xmlns:a16="http://schemas.microsoft.com/office/drawing/2014/main" id="{A1A4A3A4-AFCE-41E7-A53D-AF72EF120757}"/>
              </a:ext>
            </a:extLst>
          </p:cNvPr>
          <p:cNvSpPr txBox="1"/>
          <p:nvPr/>
        </p:nvSpPr>
        <p:spPr>
          <a:xfrm>
            <a:off x="4075727" y="4903463"/>
            <a:ext cx="2896782" cy="454227"/>
          </a:xfrm>
          <a:prstGeom prst="rect">
            <a:avLst/>
          </a:prstGeom>
          <a:noFill/>
        </p:spPr>
        <p:txBody>
          <a:bodyPr wrap="square">
            <a:spAutoFit/>
          </a:bodyPr>
          <a:lstStyle/>
          <a:p>
            <a:pPr defTabSz="914367"/>
            <a:r>
              <a:rPr lang="fr-FR" sz="1176" b="1" dirty="0">
                <a:solidFill>
                  <a:srgbClr val="0070C0"/>
                </a:solidFill>
                <a:latin typeface="Segoe UI"/>
              </a:rPr>
              <a:t>Lab15, Exercise1, Task1, Task2, Task3, Task5, Task6</a:t>
            </a:r>
          </a:p>
        </p:txBody>
      </p:sp>
      <p:sp>
        <p:nvSpPr>
          <p:cNvPr id="51" name="TextBox 50">
            <a:extLst>
              <a:ext uri="{FF2B5EF4-FFF2-40B4-BE49-F238E27FC236}">
                <a16:creationId xmlns:a16="http://schemas.microsoft.com/office/drawing/2014/main" id="{FB57DF56-9AC1-4BE5-93C6-7D6F37B47D0F}"/>
              </a:ext>
            </a:extLst>
          </p:cNvPr>
          <p:cNvSpPr txBox="1"/>
          <p:nvPr/>
        </p:nvSpPr>
        <p:spPr>
          <a:xfrm>
            <a:off x="4662305" y="5792826"/>
            <a:ext cx="1723626" cy="273280"/>
          </a:xfrm>
          <a:prstGeom prst="rect">
            <a:avLst/>
          </a:prstGeom>
          <a:noFill/>
        </p:spPr>
        <p:txBody>
          <a:bodyPr wrap="square">
            <a:spAutoFit/>
          </a:bodyPr>
          <a:lstStyle/>
          <a:p>
            <a:pPr algn="ctr"/>
            <a:r>
              <a:rPr lang="fr-FR" sz="1176" b="1" dirty="0"/>
              <a:t>Azure Sentinel</a:t>
            </a:r>
          </a:p>
        </p:txBody>
      </p:sp>
      <p:pic>
        <p:nvPicPr>
          <p:cNvPr id="53" name="Graphic 52">
            <a:extLst>
              <a:ext uri="{FF2B5EF4-FFF2-40B4-BE49-F238E27FC236}">
                <a16:creationId xmlns:a16="http://schemas.microsoft.com/office/drawing/2014/main" id="{8E6E93BE-6E26-49D9-970E-27C0EEDC350F}"/>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5308077" y="5315837"/>
            <a:ext cx="432081" cy="432081"/>
          </a:xfrm>
          <a:prstGeom prst="rect">
            <a:avLst/>
          </a:prstGeom>
        </p:spPr>
      </p:pic>
      <p:sp>
        <p:nvSpPr>
          <p:cNvPr id="38" name="TextBox 37">
            <a:extLst>
              <a:ext uri="{FF2B5EF4-FFF2-40B4-BE49-F238E27FC236}">
                <a16:creationId xmlns:a16="http://schemas.microsoft.com/office/drawing/2014/main" id="{ACD6CBD9-09DC-45CD-8545-64E682A734C4}"/>
              </a:ext>
            </a:extLst>
          </p:cNvPr>
          <p:cNvSpPr txBox="1"/>
          <p:nvPr/>
        </p:nvSpPr>
        <p:spPr>
          <a:xfrm>
            <a:off x="8579976" y="4882358"/>
            <a:ext cx="2896782" cy="273280"/>
          </a:xfrm>
          <a:prstGeom prst="rect">
            <a:avLst/>
          </a:prstGeom>
          <a:noFill/>
        </p:spPr>
        <p:txBody>
          <a:bodyPr wrap="square">
            <a:spAutoFit/>
          </a:bodyPr>
          <a:lstStyle/>
          <a:p>
            <a:pPr defTabSz="914367"/>
            <a:r>
              <a:rPr lang="fr-FR" sz="1176" b="1" dirty="0">
                <a:solidFill>
                  <a:srgbClr val="0070C0"/>
                </a:solidFill>
                <a:latin typeface="Segoe UI"/>
              </a:rPr>
              <a:t>Lab14, Exercise1, Task1, Task2, Task3</a:t>
            </a:r>
          </a:p>
        </p:txBody>
      </p:sp>
      <p:cxnSp>
        <p:nvCxnSpPr>
          <p:cNvPr id="57" name="Straight Arrow Connector 56">
            <a:extLst>
              <a:ext uri="{FF2B5EF4-FFF2-40B4-BE49-F238E27FC236}">
                <a16:creationId xmlns:a16="http://schemas.microsoft.com/office/drawing/2014/main" id="{EB77BE85-D6F7-4087-A1FF-AA534A5F6321}"/>
              </a:ext>
            </a:extLst>
          </p:cNvPr>
          <p:cNvCxnSpPr/>
          <p:nvPr/>
        </p:nvCxnSpPr>
        <p:spPr>
          <a:xfrm>
            <a:off x="5768385" y="5465618"/>
            <a:ext cx="4023611" cy="0"/>
          </a:xfrm>
          <a:prstGeom prst="straightConnector1">
            <a:avLst/>
          </a:prstGeom>
          <a:ln>
            <a:solidFill>
              <a:schemeClr val="tx1"/>
            </a:solidFill>
            <a:headEnd type="none" w="lg" len="med"/>
            <a:tailEnd type="triangle"/>
          </a:ln>
        </p:spPr>
        <p:style>
          <a:lnRef idx="1">
            <a:schemeClr val="accent1"/>
          </a:lnRef>
          <a:fillRef idx="0">
            <a:schemeClr val="accent1"/>
          </a:fillRef>
          <a:effectRef idx="0">
            <a:schemeClr val="accent1"/>
          </a:effectRef>
          <a:fontRef idx="minor">
            <a:schemeClr val="tx1"/>
          </a:fontRef>
        </p:style>
      </p:cxnSp>
      <p:sp>
        <p:nvSpPr>
          <p:cNvPr id="62" name="Rectangle 61">
            <a:extLst>
              <a:ext uri="{FF2B5EF4-FFF2-40B4-BE49-F238E27FC236}">
                <a16:creationId xmlns:a16="http://schemas.microsoft.com/office/drawing/2014/main" id="{AFDBDD51-4FE9-496E-ACC3-5CB8F7A36CB6}"/>
              </a:ext>
            </a:extLst>
          </p:cNvPr>
          <p:cNvSpPr/>
          <p:nvPr/>
        </p:nvSpPr>
        <p:spPr bwMode="auto">
          <a:xfrm>
            <a:off x="1185387" y="3086512"/>
            <a:ext cx="2761701" cy="1331872"/>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63" name="TextBox 62">
            <a:extLst>
              <a:ext uri="{FF2B5EF4-FFF2-40B4-BE49-F238E27FC236}">
                <a16:creationId xmlns:a16="http://schemas.microsoft.com/office/drawing/2014/main" id="{D8097954-F2FD-4307-BF43-10B16C4A39AA}"/>
              </a:ext>
            </a:extLst>
          </p:cNvPr>
          <p:cNvSpPr txBox="1"/>
          <p:nvPr/>
        </p:nvSpPr>
        <p:spPr>
          <a:xfrm>
            <a:off x="1117846" y="3076766"/>
            <a:ext cx="2896782" cy="273280"/>
          </a:xfrm>
          <a:prstGeom prst="rect">
            <a:avLst/>
          </a:prstGeom>
          <a:noFill/>
        </p:spPr>
        <p:txBody>
          <a:bodyPr wrap="square">
            <a:spAutoFit/>
          </a:bodyPr>
          <a:lstStyle/>
          <a:p>
            <a:pPr defTabSz="914367"/>
            <a:r>
              <a:rPr lang="fr-FR" sz="1176" b="1" dirty="0">
                <a:solidFill>
                  <a:srgbClr val="0070C0"/>
                </a:solidFill>
                <a:latin typeface="Segoe UI"/>
              </a:rPr>
              <a:t>Lab15, Exercise1, Task4</a:t>
            </a:r>
          </a:p>
        </p:txBody>
      </p:sp>
      <p:pic>
        <p:nvPicPr>
          <p:cNvPr id="64" name="Graphic 63">
            <a:extLst>
              <a:ext uri="{FF2B5EF4-FFF2-40B4-BE49-F238E27FC236}">
                <a16:creationId xmlns:a16="http://schemas.microsoft.com/office/drawing/2014/main" id="{E88C7FE0-2A55-4320-BB62-45949FCFE012}"/>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2298483" y="3624621"/>
            <a:ext cx="403078" cy="403078"/>
          </a:xfrm>
          <a:prstGeom prst="rect">
            <a:avLst/>
          </a:prstGeom>
        </p:spPr>
      </p:pic>
      <p:sp>
        <p:nvSpPr>
          <p:cNvPr id="65" name="TextBox 64">
            <a:extLst>
              <a:ext uri="{FF2B5EF4-FFF2-40B4-BE49-F238E27FC236}">
                <a16:creationId xmlns:a16="http://schemas.microsoft.com/office/drawing/2014/main" id="{B8AC6D6E-B5FF-4EA4-8F77-2357B603BF75}"/>
              </a:ext>
            </a:extLst>
          </p:cNvPr>
          <p:cNvSpPr txBox="1"/>
          <p:nvPr/>
        </p:nvSpPr>
        <p:spPr>
          <a:xfrm>
            <a:off x="1433675" y="3996296"/>
            <a:ext cx="2052411" cy="273280"/>
          </a:xfrm>
          <a:prstGeom prst="rect">
            <a:avLst/>
          </a:prstGeom>
          <a:noFill/>
        </p:spPr>
        <p:txBody>
          <a:bodyPr wrap="square">
            <a:spAutoFit/>
          </a:bodyPr>
          <a:lstStyle/>
          <a:p>
            <a:pPr algn="ctr"/>
            <a:r>
              <a:rPr lang="fr-FR" sz="1176" b="1" dirty="0"/>
              <a:t>Change-Incident-</a:t>
            </a:r>
            <a:r>
              <a:rPr lang="fr-FR" sz="1176" b="1" dirty="0" err="1"/>
              <a:t>Severity</a:t>
            </a:r>
            <a:endParaRPr lang="fr-FR" sz="1176" b="1" dirty="0"/>
          </a:p>
        </p:txBody>
      </p:sp>
      <p:cxnSp>
        <p:nvCxnSpPr>
          <p:cNvPr id="67" name="Straight Arrow Connector 66">
            <a:extLst>
              <a:ext uri="{FF2B5EF4-FFF2-40B4-BE49-F238E27FC236}">
                <a16:creationId xmlns:a16="http://schemas.microsoft.com/office/drawing/2014/main" id="{967577BF-30A4-4B05-9A20-FFBC00C75C08}"/>
              </a:ext>
            </a:extLst>
          </p:cNvPr>
          <p:cNvCxnSpPr>
            <a:cxnSpLocks/>
            <a:endCxn id="65" idx="2"/>
          </p:cNvCxnSpPr>
          <p:nvPr/>
        </p:nvCxnSpPr>
        <p:spPr>
          <a:xfrm flipH="1" flipV="1">
            <a:off x="2459881" y="4269576"/>
            <a:ext cx="2819969" cy="1207043"/>
          </a:xfrm>
          <a:prstGeom prst="straightConnector1">
            <a:avLst/>
          </a:prstGeom>
          <a:ln>
            <a:solidFill>
              <a:schemeClr val="tx1"/>
            </a:solidFill>
            <a:headEnd type="none" w="lg" len="med"/>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33937047"/>
      </p:ext>
    </p:extLst>
  </p:cSld>
  <p:clrMapOvr>
    <a:masterClrMapping/>
  </p:clrMapOvr>
  <p:transition>
    <p:fad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D90E52-E98F-4632-BA33-4AF3E495FBA6}"/>
              </a:ext>
            </a:extLst>
          </p:cNvPr>
          <p:cNvSpPr>
            <a:spLocks noGrp="1"/>
          </p:cNvSpPr>
          <p:nvPr>
            <p:ph type="title"/>
          </p:nvPr>
        </p:nvSpPr>
        <p:spPr/>
        <p:txBody>
          <a:bodyPr/>
          <a:lstStyle/>
          <a:p>
            <a:r>
              <a:rPr lang="en-US" dirty="0"/>
              <a:t>Microsoft Cloud Workshops (Optional)</a:t>
            </a:r>
          </a:p>
        </p:txBody>
      </p:sp>
      <p:sp>
        <p:nvSpPr>
          <p:cNvPr id="6" name="Rectangle 5">
            <a:extLst>
              <a:ext uri="{FF2B5EF4-FFF2-40B4-BE49-F238E27FC236}">
                <a16:creationId xmlns:a16="http://schemas.microsoft.com/office/drawing/2014/main" id="{0DC839E7-B4C7-4A0E-80A8-E54E99D58442}"/>
              </a:ext>
            </a:extLst>
          </p:cNvPr>
          <p:cNvSpPr/>
          <p:nvPr/>
        </p:nvSpPr>
        <p:spPr bwMode="auto">
          <a:xfrm>
            <a:off x="552790" y="1332228"/>
            <a:ext cx="5157079" cy="1140005"/>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effectLst/>
                <a:uLnTx/>
                <a:uFillTx/>
                <a:latin typeface="Segoe UI" panose="020B0502040204020203" pitchFamily="34" charset="0"/>
                <a:ea typeface="+mn-ea"/>
                <a:cs typeface="Segoe UI" panose="020B0502040204020203" pitchFamily="34" charset="0"/>
              </a:rPr>
              <a:t>Intelligent Cloud Architect Bootcamps</a:t>
            </a:r>
          </a:p>
        </p:txBody>
      </p:sp>
      <p:sp>
        <p:nvSpPr>
          <p:cNvPr id="10" name="Rectangle 9">
            <a:extLst>
              <a:ext uri="{FF2B5EF4-FFF2-40B4-BE49-F238E27FC236}">
                <a16:creationId xmlns:a16="http://schemas.microsoft.com/office/drawing/2014/main" id="{460FA4C0-B359-41B7-9183-B3CBA13AD67B}"/>
              </a:ext>
            </a:extLst>
          </p:cNvPr>
          <p:cNvSpPr/>
          <p:nvPr/>
        </p:nvSpPr>
        <p:spPr bwMode="auto">
          <a:xfrm>
            <a:off x="552790" y="2749589"/>
            <a:ext cx="5157079" cy="1140005"/>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effectLst/>
                <a:uLnTx/>
                <a:uFillTx/>
                <a:latin typeface="Segoe UI" panose="020B0502040204020203" pitchFamily="34" charset="0"/>
                <a:ea typeface="+mn-ea"/>
                <a:cs typeface="Segoe UI" panose="020B0502040204020203" pitchFamily="34" charset="0"/>
              </a:rPr>
              <a:t>Packaged white board design sessions with step-by-step instructions and solutions</a:t>
            </a:r>
          </a:p>
        </p:txBody>
      </p:sp>
      <p:sp>
        <p:nvSpPr>
          <p:cNvPr id="12" name="Rectangle 11">
            <a:extLst>
              <a:ext uri="{FF2B5EF4-FFF2-40B4-BE49-F238E27FC236}">
                <a16:creationId xmlns:a16="http://schemas.microsoft.com/office/drawing/2014/main" id="{5AB1596C-16F6-4160-9D39-029A30E6C1EE}"/>
              </a:ext>
            </a:extLst>
          </p:cNvPr>
          <p:cNvSpPr/>
          <p:nvPr/>
        </p:nvSpPr>
        <p:spPr bwMode="auto">
          <a:xfrm>
            <a:off x="552790" y="4170172"/>
            <a:ext cx="5157079" cy="1140005"/>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effectLst/>
                <a:uLnTx/>
                <a:uFillTx/>
                <a:latin typeface="Segoe UI" panose="020B0502040204020203" pitchFamily="34" charset="0"/>
                <a:ea typeface="+mn-ea"/>
                <a:cs typeface="Segoe UI" panose="020B0502040204020203" pitchFamily="34" charset="0"/>
              </a:rPr>
              <a:t>For individuals or small groups</a:t>
            </a:r>
          </a:p>
        </p:txBody>
      </p:sp>
      <p:graphicFrame>
        <p:nvGraphicFramePr>
          <p:cNvPr id="4" name="Object 3" descr="Screenshot of the Microsoft Cloud Workshop library page.">
            <a:extLst>
              <a:ext uri="{FF2B5EF4-FFF2-40B4-BE49-F238E27FC236}">
                <a16:creationId xmlns:a16="http://schemas.microsoft.com/office/drawing/2014/main" id="{8567376E-1F9C-4C28-A6D1-B01EF555E9C2}"/>
              </a:ext>
            </a:extLst>
          </p:cNvPr>
          <p:cNvGraphicFramePr>
            <a:graphicFrameLocks noChangeAspect="1"/>
          </p:cNvGraphicFramePr>
          <p:nvPr>
            <p:extLst>
              <p:ext uri="{D42A27DB-BD31-4B8C-83A1-F6EECF244321}">
                <p14:modId xmlns:p14="http://schemas.microsoft.com/office/powerpoint/2010/main" val="1790065471"/>
              </p:ext>
            </p:extLst>
          </p:nvPr>
        </p:nvGraphicFramePr>
        <p:xfrm>
          <a:off x="6041389" y="1603938"/>
          <a:ext cx="5783698" cy="3650123"/>
        </p:xfrm>
        <a:graphic>
          <a:graphicData uri="http://schemas.openxmlformats.org/presentationml/2006/ole">
            <mc:AlternateContent xmlns:mc="http://schemas.openxmlformats.org/markup-compatibility/2006">
              <mc:Choice xmlns:v="urn:schemas-microsoft-com:vml" Requires="v">
                <p:oleObj name="Bitmap Image" r:id="rId3" imgW="7410600" imgH="4676760" progId="Paint.Picture">
                  <p:embed/>
                </p:oleObj>
              </mc:Choice>
              <mc:Fallback>
                <p:oleObj name="Bitmap Image" r:id="rId3" imgW="7410600" imgH="4676760" progId="Paint.Picture">
                  <p:embed/>
                  <p:pic>
                    <p:nvPicPr>
                      <p:cNvPr id="4" name="Object 3" descr="Screenshot of the Microsoft Cloud Workshop library page.">
                        <a:extLst>
                          <a:ext uri="{FF2B5EF4-FFF2-40B4-BE49-F238E27FC236}">
                            <a16:creationId xmlns:a16="http://schemas.microsoft.com/office/drawing/2014/main" id="{8567376E-1F9C-4C28-A6D1-B01EF555E9C2}"/>
                          </a:ext>
                        </a:extLst>
                      </p:cNvPr>
                      <p:cNvPicPr/>
                      <p:nvPr/>
                    </p:nvPicPr>
                    <p:blipFill>
                      <a:blip r:embed="rId4"/>
                      <a:stretch>
                        <a:fillRect/>
                      </a:stretch>
                    </p:blipFill>
                    <p:spPr>
                      <a:xfrm>
                        <a:off x="6041389" y="1603938"/>
                        <a:ext cx="5783698" cy="3650123"/>
                      </a:xfrm>
                      <a:prstGeom prst="rect">
                        <a:avLst/>
                      </a:prstGeom>
                    </p:spPr>
                  </p:pic>
                </p:oleObj>
              </mc:Fallback>
            </mc:AlternateContent>
          </a:graphicData>
        </a:graphic>
      </p:graphicFrame>
      <p:sp>
        <p:nvSpPr>
          <p:cNvPr id="8" name="Rectangle 7">
            <a:extLst>
              <a:ext uri="{FF2B5EF4-FFF2-40B4-BE49-F238E27FC236}">
                <a16:creationId xmlns:a16="http://schemas.microsoft.com/office/drawing/2014/main" id="{8C02CC4B-2254-4F01-81DA-81A78774B086}"/>
              </a:ext>
              <a:ext uri="{C183D7F6-B498-43B3-948B-1728B52AA6E4}">
                <adec:decorative xmlns:adec="http://schemas.microsoft.com/office/drawing/2017/decorative" val="1"/>
              </a:ext>
            </a:extLst>
          </p:cNvPr>
          <p:cNvSpPr/>
          <p:nvPr/>
        </p:nvSpPr>
        <p:spPr bwMode="auto">
          <a:xfrm>
            <a:off x="5915608" y="1332228"/>
            <a:ext cx="6078693" cy="4004888"/>
          </a:xfrm>
          <a:prstGeom prst="rect">
            <a:avLst/>
          </a:prstGeom>
          <a:noFill/>
          <a:ln w="6350" cap="flat" cmpd="sng" algn="ctr">
            <a:solidFill>
              <a:srgbClr val="FFFFFF">
                <a:lumMod val="75000"/>
              </a:srgbClr>
            </a:solidFill>
            <a:prstDash val="solid"/>
            <a:headEnd type="none" w="med" len="med"/>
            <a:tailEnd type="none" w="med" len="med"/>
          </a:ln>
          <a:effectLst/>
        </p:spPr>
        <p:style>
          <a:lnRef idx="0">
            <a:scrgbClr r="0" g="0" b="0"/>
          </a:lnRef>
          <a:fillRef idx="0">
            <a:scrgbClr r="0" g="0" b="0"/>
          </a:fillRef>
          <a:effectRef idx="0">
            <a:scrgbClr r="0" g="0" b="0"/>
          </a:effectRef>
          <a:fontRef idx="major"/>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IN" sz="24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2020904"/>
      </p:ext>
    </p:extLst>
  </p:cSld>
  <p:clrMapOvr>
    <a:masterClrMapping/>
  </p:clrMapOvr>
  <p:transition>
    <p:fad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958323-D19C-4FC2-9804-CD1FB547273C}"/>
              </a:ext>
            </a:extLst>
          </p:cNvPr>
          <p:cNvSpPr>
            <a:spLocks noGrp="1"/>
          </p:cNvSpPr>
          <p:nvPr>
            <p:ph type="title"/>
          </p:nvPr>
        </p:nvSpPr>
        <p:spPr/>
        <p:txBody>
          <a:bodyPr/>
          <a:lstStyle/>
          <a:p>
            <a:r>
              <a:rPr lang="en-US" dirty="0"/>
              <a:t>End of presentation</a:t>
            </a:r>
          </a:p>
        </p:txBody>
      </p:sp>
    </p:spTree>
    <p:extLst>
      <p:ext uri="{BB962C8B-B14F-4D97-AF65-F5344CB8AC3E}">
        <p14:creationId xmlns:p14="http://schemas.microsoft.com/office/powerpoint/2010/main" val="2314498923"/>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bs-Latn-BA" dirty="0"/>
              <a:t>Azure Monitor</a:t>
            </a:r>
            <a:r>
              <a:rPr lang="en-US" dirty="0"/>
              <a:t> Architecture</a:t>
            </a:r>
          </a:p>
        </p:txBody>
      </p:sp>
      <p:pic>
        <p:nvPicPr>
          <p:cNvPr id="4" name="Picture 3" descr="Azure Monitor connected sources are creating metrics and logs. The collected data is used for insights, visualization, analysis, response and integration. ">
            <a:extLst>
              <a:ext uri="{FF2B5EF4-FFF2-40B4-BE49-F238E27FC236}">
                <a16:creationId xmlns:a16="http://schemas.microsoft.com/office/drawing/2014/main" id="{867C60EE-8DBC-4F5C-96EF-EF7FFFDD8834}"/>
              </a:ext>
              <a:ext uri="{C183D7F6-B498-43B3-948B-1728B52AA6E4}">
                <adec:decorative xmlns:adec="http://schemas.microsoft.com/office/drawing/2017/decorative" val="0"/>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1399593" y="2166051"/>
            <a:ext cx="8724122" cy="4290135"/>
          </a:xfrm>
          <a:prstGeom prst="rect">
            <a:avLst/>
          </a:prstGeom>
          <a:ln w="38100">
            <a:noFill/>
          </a:ln>
        </p:spPr>
      </p:pic>
      <p:sp>
        <p:nvSpPr>
          <p:cNvPr id="2" name="Text Placeholder 3">
            <a:extLst>
              <a:ext uri="{FF2B5EF4-FFF2-40B4-BE49-F238E27FC236}">
                <a16:creationId xmlns:a16="http://schemas.microsoft.com/office/drawing/2014/main" id="{FA5ABB2F-FC9D-4C68-B984-A28DBAF7A62C}"/>
              </a:ext>
            </a:extLst>
          </p:cNvPr>
          <p:cNvSpPr txBox="1">
            <a:spLocks/>
          </p:cNvSpPr>
          <p:nvPr/>
        </p:nvSpPr>
        <p:spPr>
          <a:xfrm>
            <a:off x="0" y="1069869"/>
            <a:ext cx="12192000" cy="914400"/>
          </a:xfrm>
          <a:prstGeom prst="rect">
            <a:avLst/>
          </a:prstGeom>
          <a:solidFill>
            <a:schemeClr val="accent1">
              <a:lumMod val="50000"/>
            </a:schemeClr>
          </a:solidFill>
        </p:spPr>
        <p:style>
          <a:lnRef idx="0">
            <a:scrgbClr r="0" g="0" b="0"/>
          </a:lnRef>
          <a:fillRef idx="0">
            <a:scrgbClr r="0" g="0" b="0"/>
          </a:fillRef>
          <a:effectRef idx="0">
            <a:scrgbClr r="0" g="0" b="0"/>
          </a:effectRef>
          <a:fontRef idx="major"/>
        </p:style>
        <p:txBody>
          <a:bodyPr lIns="91440" tIns="45720" rIns="91440" bIns="45720" anchor="ctr">
            <a:no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0" algn="l" defTabSz="931863"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2000" b="0" i="0" u="none" strike="noStrike" kern="1200" cap="none" spc="0" normalizeH="0" baseline="0" noProof="0" dirty="0">
                <a:ln>
                  <a:noFill/>
                </a:ln>
                <a:solidFill>
                  <a:srgbClr val="FFFFFF"/>
                </a:solidFill>
                <a:effectLst/>
                <a:uLnTx/>
                <a:uFillTx/>
                <a:latin typeface="Segoe UI"/>
                <a:ea typeface="+mn-ea"/>
                <a:cs typeface="+mn-cs"/>
              </a:rPr>
              <a:t>Azure Monitor offers a consolidated pipeline for routing any of your monitoring data into a SIEM tool – Security Center</a:t>
            </a:r>
          </a:p>
        </p:txBody>
      </p:sp>
      <p:sp>
        <p:nvSpPr>
          <p:cNvPr id="6" name="Rectangle 5">
            <a:extLst>
              <a:ext uri="{FF2B5EF4-FFF2-40B4-BE49-F238E27FC236}">
                <a16:creationId xmlns:a16="http://schemas.microsoft.com/office/drawing/2014/main" id="{BEA261E6-F385-4A57-952A-6AE22D8BD3C2}"/>
              </a:ext>
              <a:ext uri="{C183D7F6-B498-43B3-948B-1728B52AA6E4}">
                <adec:decorative xmlns:adec="http://schemas.microsoft.com/office/drawing/2017/decorative" val="1"/>
              </a:ext>
            </a:extLst>
          </p:cNvPr>
          <p:cNvSpPr/>
          <p:nvPr/>
        </p:nvSpPr>
        <p:spPr bwMode="auto">
          <a:xfrm>
            <a:off x="442127" y="2069960"/>
            <a:ext cx="11465170" cy="4551129"/>
          </a:xfrm>
          <a:prstGeom prst="rect">
            <a:avLst/>
          </a:prstGeom>
          <a:no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240135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F5D0E7-D372-4B3A-ACD4-E350C2EE142F}"/>
              </a:ext>
            </a:extLst>
          </p:cNvPr>
          <p:cNvSpPr>
            <a:spLocks noGrp="1"/>
          </p:cNvSpPr>
          <p:nvPr>
            <p:ph type="title"/>
          </p:nvPr>
        </p:nvSpPr>
        <p:spPr/>
        <p:txBody>
          <a:bodyPr/>
          <a:lstStyle/>
          <a:p>
            <a:r>
              <a:rPr lang="en-US" dirty="0"/>
              <a:t>Metrics and Logs</a:t>
            </a:r>
          </a:p>
        </p:txBody>
      </p:sp>
      <p:pic>
        <p:nvPicPr>
          <p:cNvPr id="6" name="Picture 5" descr="Metrics are generating charts for analysis. ">
            <a:extLst>
              <a:ext uri="{FF2B5EF4-FFF2-40B4-BE49-F238E27FC236}">
                <a16:creationId xmlns:a16="http://schemas.microsoft.com/office/drawing/2014/main" id="{B7BA706D-8DE7-4A88-8C52-D3364001C6CA}"/>
              </a:ext>
            </a:extLst>
          </p:cNvPr>
          <p:cNvPicPr>
            <a:picLocks noChangeAspect="1"/>
          </p:cNvPicPr>
          <p:nvPr/>
        </p:nvPicPr>
        <p:blipFill>
          <a:blip r:embed="rId3"/>
          <a:stretch>
            <a:fillRect/>
          </a:stretch>
        </p:blipFill>
        <p:spPr>
          <a:xfrm>
            <a:off x="810275" y="1630511"/>
            <a:ext cx="4848225" cy="1926824"/>
          </a:xfrm>
          <a:prstGeom prst="rect">
            <a:avLst/>
          </a:prstGeom>
        </p:spPr>
      </p:pic>
      <p:pic>
        <p:nvPicPr>
          <p:cNvPr id="7" name="Picture 6" descr="Logs are generating a table for analysis.">
            <a:extLst>
              <a:ext uri="{FF2B5EF4-FFF2-40B4-BE49-F238E27FC236}">
                <a16:creationId xmlns:a16="http://schemas.microsoft.com/office/drawing/2014/main" id="{DC0BB958-939E-4A82-925C-C5D2AAF91989}"/>
              </a:ext>
            </a:extLst>
          </p:cNvPr>
          <p:cNvPicPr>
            <a:picLocks noChangeAspect="1"/>
          </p:cNvPicPr>
          <p:nvPr/>
        </p:nvPicPr>
        <p:blipFill>
          <a:blip r:embed="rId4"/>
          <a:stretch>
            <a:fillRect/>
          </a:stretch>
        </p:blipFill>
        <p:spPr>
          <a:xfrm>
            <a:off x="6195451" y="1630511"/>
            <a:ext cx="5066540" cy="1818758"/>
          </a:xfrm>
          <a:prstGeom prst="rect">
            <a:avLst/>
          </a:prstGeom>
        </p:spPr>
      </p:pic>
      <p:cxnSp>
        <p:nvCxnSpPr>
          <p:cNvPr id="10" name="Straight Connector 9">
            <a:extLst>
              <a:ext uri="{FF2B5EF4-FFF2-40B4-BE49-F238E27FC236}">
                <a16:creationId xmlns:a16="http://schemas.microsoft.com/office/drawing/2014/main" id="{F9E3EF93-0300-45BD-AF98-3815FA263BAA}"/>
              </a:ext>
              <a:ext uri="{C183D7F6-B498-43B3-948B-1728B52AA6E4}">
                <adec:decorative xmlns:adec="http://schemas.microsoft.com/office/drawing/2017/decorative" val="1"/>
              </a:ext>
            </a:extLst>
          </p:cNvPr>
          <p:cNvCxnSpPr>
            <a:cxnSpLocks/>
          </p:cNvCxnSpPr>
          <p:nvPr/>
        </p:nvCxnSpPr>
        <p:spPr>
          <a:xfrm>
            <a:off x="5926975" y="1544269"/>
            <a:ext cx="0" cy="2013066"/>
          </a:xfrm>
          <a:prstGeom prst="line">
            <a:avLst/>
          </a:prstGeom>
          <a:ln>
            <a:solidFill>
              <a:schemeClr val="tx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3FAB3A5E-77DA-43B7-9713-D99DE6FE1B06}"/>
              </a:ext>
            </a:extLst>
          </p:cNvPr>
          <p:cNvSpPr/>
          <p:nvPr/>
        </p:nvSpPr>
        <p:spPr>
          <a:xfrm>
            <a:off x="588263" y="4217438"/>
            <a:ext cx="5299189" cy="2276669"/>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Metrics are numerical values that describe some aspect of a system at a point in time </a:t>
            </a:r>
          </a:p>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They are lightweight and capable of supporting near real-time scenarios</a:t>
            </a:r>
          </a:p>
        </p:txBody>
      </p:sp>
      <p:sp>
        <p:nvSpPr>
          <p:cNvPr id="5" name="Rectangle 4">
            <a:extLst>
              <a:ext uri="{FF2B5EF4-FFF2-40B4-BE49-F238E27FC236}">
                <a16:creationId xmlns:a16="http://schemas.microsoft.com/office/drawing/2014/main" id="{F681698F-B3CC-4FEC-AF3B-32CD71C59CCB}"/>
              </a:ext>
            </a:extLst>
          </p:cNvPr>
          <p:cNvSpPr/>
          <p:nvPr/>
        </p:nvSpPr>
        <p:spPr>
          <a:xfrm>
            <a:off x="6064816" y="4217437"/>
            <a:ext cx="5299189" cy="2276669"/>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Logs contain different kinds of data organized into records with different sets of properties for each type</a:t>
            </a:r>
          </a:p>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Telemetry (events, traces) and performance data can be combined for analysis</a:t>
            </a:r>
          </a:p>
        </p:txBody>
      </p:sp>
      <p:sp>
        <p:nvSpPr>
          <p:cNvPr id="14" name="Rectangle 13">
            <a:extLst>
              <a:ext uri="{FF2B5EF4-FFF2-40B4-BE49-F238E27FC236}">
                <a16:creationId xmlns:a16="http://schemas.microsoft.com/office/drawing/2014/main" id="{C2318A26-ACF5-499C-BCD5-403E693F7AB0}"/>
              </a:ext>
              <a:ext uri="{C183D7F6-B498-43B3-948B-1728B52AA6E4}">
                <adec:decorative xmlns:adec="http://schemas.microsoft.com/office/drawing/2017/decorative" val="1"/>
              </a:ext>
            </a:extLst>
          </p:cNvPr>
          <p:cNvSpPr/>
          <p:nvPr/>
        </p:nvSpPr>
        <p:spPr bwMode="auto">
          <a:xfrm>
            <a:off x="588263" y="1153436"/>
            <a:ext cx="10793462" cy="2756092"/>
          </a:xfrm>
          <a:prstGeom prst="rect">
            <a:avLst/>
          </a:prstGeom>
          <a:no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932556823"/>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bs-Latn-BA"/>
              <a:t>Log Analytics</a:t>
            </a:r>
            <a:endParaRPr lang="en-US" dirty="0"/>
          </a:p>
        </p:txBody>
      </p:sp>
      <p:sp>
        <p:nvSpPr>
          <p:cNvPr id="3" name="Text Placeholder 3">
            <a:extLst>
              <a:ext uri="{FF2B5EF4-FFF2-40B4-BE49-F238E27FC236}">
                <a16:creationId xmlns:a16="http://schemas.microsoft.com/office/drawing/2014/main" id="{8288C00F-5915-4B12-B0BD-BD12CDB94202}"/>
              </a:ext>
            </a:extLst>
          </p:cNvPr>
          <p:cNvSpPr txBox="1">
            <a:spLocks/>
          </p:cNvSpPr>
          <p:nvPr/>
        </p:nvSpPr>
        <p:spPr>
          <a:xfrm>
            <a:off x="0" y="981155"/>
            <a:ext cx="12192000" cy="914400"/>
          </a:xfrm>
          <a:prstGeom prst="rect">
            <a:avLst/>
          </a:prstGeom>
          <a:solidFill>
            <a:schemeClr val="accent1">
              <a:lumMod val="50000"/>
            </a:schemeClr>
          </a:solidFill>
        </p:spPr>
        <p:style>
          <a:lnRef idx="0">
            <a:scrgbClr r="0" g="0" b="0"/>
          </a:lnRef>
          <a:fillRef idx="0">
            <a:scrgbClr r="0" g="0" b="0"/>
          </a:fillRef>
          <a:effectRef idx="0">
            <a:scrgbClr r="0" g="0" b="0"/>
          </a:effectRef>
          <a:fontRef idx="major"/>
        </p:style>
        <p:txBody>
          <a:bodyPr lIns="91440" tIns="45720" rIns="91440" bIns="45720" anchor="ctr">
            <a:no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0" algn="l" defTabSz="931863"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2000" b="0" i="0" u="none" strike="noStrike" kern="1200" cap="none" spc="0" normalizeH="0" baseline="0" noProof="0" dirty="0">
                <a:ln>
                  <a:noFill/>
                </a:ln>
                <a:solidFill>
                  <a:srgbClr val="FFFFFF"/>
                </a:solidFill>
                <a:effectLst/>
                <a:uLnTx/>
                <a:uFillTx/>
                <a:latin typeface="Segoe UI"/>
                <a:ea typeface="+mn-ea"/>
                <a:cs typeface="+mn-cs"/>
              </a:rPr>
              <a:t>Collect and analyze resource data (cloud and on-premises) - write log queries and interactively analyze their results.   </a:t>
            </a:r>
          </a:p>
        </p:txBody>
      </p:sp>
      <p:sp>
        <p:nvSpPr>
          <p:cNvPr id="6" name="Rectangle 5">
            <a:extLst>
              <a:ext uri="{FF2B5EF4-FFF2-40B4-BE49-F238E27FC236}">
                <a16:creationId xmlns:a16="http://schemas.microsoft.com/office/drawing/2014/main" id="{1A4772E1-49D5-47AE-988A-9F239CDBE85F}"/>
              </a:ext>
              <a:ext uri="{C183D7F6-B498-43B3-948B-1728B52AA6E4}">
                <adec:decorative xmlns:adec="http://schemas.microsoft.com/office/drawing/2017/decorative" val="1"/>
              </a:ext>
            </a:extLst>
          </p:cNvPr>
          <p:cNvSpPr/>
          <p:nvPr/>
        </p:nvSpPr>
        <p:spPr bwMode="auto">
          <a:xfrm>
            <a:off x="2963186" y="1988623"/>
            <a:ext cx="6265628" cy="4777937"/>
          </a:xfrm>
          <a:prstGeom prst="rect">
            <a:avLst/>
          </a:prstGeom>
          <a:no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pic>
        <p:nvPicPr>
          <p:cNvPr id="2054" name="Picture 6" descr="Example workspace data model">
            <a:extLst>
              <a:ext uri="{FF2B5EF4-FFF2-40B4-BE49-F238E27FC236}">
                <a16:creationId xmlns:a16="http://schemas.microsoft.com/office/drawing/2014/main" id="{1AA9105D-5983-456A-AD2D-CC74AFC8572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77176" y="2045871"/>
            <a:ext cx="6037647" cy="4663440"/>
          </a:xfrm>
          <a:prstGeom prst="rect">
            <a:avLst/>
          </a:prstGeom>
          <a:noFill/>
          <a:effectLst>
            <a:outerShdw blurRad="50800" dist="889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668428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Diagram showing who Connected Sources flow data to the Log Analytics service. The flow and steps in the graphic are numbered 1 -5, and are described in the content.">
            <a:extLst>
              <a:ext uri="{FF2B5EF4-FFF2-40B4-BE49-F238E27FC236}">
                <a16:creationId xmlns:a16="http://schemas.microsoft.com/office/drawing/2014/main" id="{D2E420F1-41CD-4247-B607-3F4569D00E9D}"/>
              </a:ext>
            </a:extLst>
          </p:cNvPr>
          <p:cNvPicPr>
            <a:picLocks noChangeAspect="1"/>
          </p:cNvPicPr>
          <p:nvPr/>
        </p:nvPicPr>
        <p:blipFill>
          <a:blip r:embed="rId3"/>
          <a:stretch>
            <a:fillRect/>
          </a:stretch>
        </p:blipFill>
        <p:spPr>
          <a:xfrm>
            <a:off x="5164746" y="0"/>
            <a:ext cx="6724964" cy="6858000"/>
          </a:xfrm>
          <a:prstGeom prst="rect">
            <a:avLst/>
          </a:prstGeom>
        </p:spPr>
      </p:pic>
      <p:sp>
        <p:nvSpPr>
          <p:cNvPr id="2" name="Title 1">
            <a:extLst>
              <a:ext uri="{FF2B5EF4-FFF2-40B4-BE49-F238E27FC236}">
                <a16:creationId xmlns:a16="http://schemas.microsoft.com/office/drawing/2014/main" id="{505630F1-5051-4E93-9C87-3C53BC5E769F}"/>
              </a:ext>
            </a:extLst>
          </p:cNvPr>
          <p:cNvSpPr>
            <a:spLocks noGrp="1"/>
          </p:cNvSpPr>
          <p:nvPr>
            <p:ph type="title"/>
          </p:nvPr>
        </p:nvSpPr>
        <p:spPr/>
        <p:txBody>
          <a:bodyPr/>
          <a:lstStyle/>
          <a:p>
            <a:r>
              <a:rPr lang="en-US" dirty="0"/>
              <a:t>Connected Sources</a:t>
            </a:r>
          </a:p>
        </p:txBody>
      </p:sp>
      <p:sp>
        <p:nvSpPr>
          <p:cNvPr id="6" name="Rectangle 5">
            <a:extLst>
              <a:ext uri="{FF2B5EF4-FFF2-40B4-BE49-F238E27FC236}">
                <a16:creationId xmlns:a16="http://schemas.microsoft.com/office/drawing/2014/main" id="{EDB1FF1B-7B5F-49DE-838C-395CAC39D5AC}"/>
              </a:ext>
            </a:extLst>
          </p:cNvPr>
          <p:cNvSpPr/>
          <p:nvPr/>
        </p:nvSpPr>
        <p:spPr>
          <a:xfrm>
            <a:off x="588263" y="2040290"/>
            <a:ext cx="4576483" cy="1194941"/>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Connected Sources generate data</a:t>
            </a:r>
          </a:p>
        </p:txBody>
      </p:sp>
      <p:sp>
        <p:nvSpPr>
          <p:cNvPr id="8" name="Rectangle 7">
            <a:extLst>
              <a:ext uri="{FF2B5EF4-FFF2-40B4-BE49-F238E27FC236}">
                <a16:creationId xmlns:a16="http://schemas.microsoft.com/office/drawing/2014/main" id="{DD3B02F6-2757-4ED6-BB62-11BDB6F46D59}"/>
              </a:ext>
            </a:extLst>
          </p:cNvPr>
          <p:cNvSpPr/>
          <p:nvPr/>
        </p:nvSpPr>
        <p:spPr>
          <a:xfrm>
            <a:off x="588263" y="3463961"/>
            <a:ext cx="4576483" cy="1194941"/>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Data can be collected from Windows, Linux, SCOM and Azure Storage</a:t>
            </a:r>
          </a:p>
        </p:txBody>
      </p:sp>
      <p:sp>
        <p:nvSpPr>
          <p:cNvPr id="10" name="Rectangle 9">
            <a:extLst>
              <a:ext uri="{FF2B5EF4-FFF2-40B4-BE49-F238E27FC236}">
                <a16:creationId xmlns:a16="http://schemas.microsoft.com/office/drawing/2014/main" id="{2E53A46C-D8C8-49FB-B158-0DE9A4838072}"/>
              </a:ext>
              <a:ext uri="{C183D7F6-B498-43B3-948B-1728B52AA6E4}">
                <adec:decorative xmlns:adec="http://schemas.microsoft.com/office/drawing/2017/decorative" val="1"/>
              </a:ext>
            </a:extLst>
          </p:cNvPr>
          <p:cNvSpPr/>
          <p:nvPr/>
        </p:nvSpPr>
        <p:spPr bwMode="auto">
          <a:xfrm>
            <a:off x="5357308" y="150606"/>
            <a:ext cx="6532402" cy="6626711"/>
          </a:xfrm>
          <a:prstGeom prst="rect">
            <a:avLst/>
          </a:prstGeom>
          <a:no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82188384"/>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Azure Monitor Alerts</a:t>
            </a:r>
          </a:p>
        </p:txBody>
      </p:sp>
      <p:sp>
        <p:nvSpPr>
          <p:cNvPr id="12" name="Rectangle 11">
            <a:extLst>
              <a:ext uri="{FF2B5EF4-FFF2-40B4-BE49-F238E27FC236}">
                <a16:creationId xmlns:a16="http://schemas.microsoft.com/office/drawing/2014/main" id="{B9F0AD0B-811E-4329-B9C8-D9DEBEB72F8E}"/>
              </a:ext>
            </a:extLst>
          </p:cNvPr>
          <p:cNvSpPr/>
          <p:nvPr/>
        </p:nvSpPr>
        <p:spPr>
          <a:xfrm>
            <a:off x="585217" y="1181341"/>
            <a:ext cx="4469557" cy="778087"/>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Select the target resource to monitor</a:t>
            </a:r>
          </a:p>
        </p:txBody>
      </p:sp>
      <p:sp>
        <p:nvSpPr>
          <p:cNvPr id="14" name="Rectangle 13">
            <a:extLst>
              <a:ext uri="{FF2B5EF4-FFF2-40B4-BE49-F238E27FC236}">
                <a16:creationId xmlns:a16="http://schemas.microsoft.com/office/drawing/2014/main" id="{EBB4D5F9-8034-46CF-96D2-CAAAC1181808}"/>
              </a:ext>
            </a:extLst>
          </p:cNvPr>
          <p:cNvSpPr/>
          <p:nvPr/>
        </p:nvSpPr>
        <p:spPr>
          <a:xfrm>
            <a:off x="585217" y="2183548"/>
            <a:ext cx="4469557" cy="778087"/>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Add a condition to select a signal and define the logic</a:t>
            </a:r>
          </a:p>
        </p:txBody>
      </p:sp>
      <p:sp>
        <p:nvSpPr>
          <p:cNvPr id="16" name="Rectangle 15">
            <a:extLst>
              <a:ext uri="{FF2B5EF4-FFF2-40B4-BE49-F238E27FC236}">
                <a16:creationId xmlns:a16="http://schemas.microsoft.com/office/drawing/2014/main" id="{51F9ED95-DF36-4220-B778-047392579324}"/>
              </a:ext>
            </a:extLst>
          </p:cNvPr>
          <p:cNvSpPr/>
          <p:nvPr/>
        </p:nvSpPr>
        <p:spPr>
          <a:xfrm>
            <a:off x="585217" y="3185755"/>
            <a:ext cx="4469557" cy="778087"/>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Notify the team or automate follow-on actions</a:t>
            </a:r>
          </a:p>
        </p:txBody>
      </p:sp>
      <p:sp>
        <p:nvSpPr>
          <p:cNvPr id="20" name="Rectangle 19">
            <a:extLst>
              <a:ext uri="{FF2B5EF4-FFF2-40B4-BE49-F238E27FC236}">
                <a16:creationId xmlns:a16="http://schemas.microsoft.com/office/drawing/2014/main" id="{3E5D664C-D9D1-46FE-9BD7-636877CA6B8E}"/>
              </a:ext>
            </a:extLst>
          </p:cNvPr>
          <p:cNvSpPr/>
          <p:nvPr/>
        </p:nvSpPr>
        <p:spPr>
          <a:xfrm>
            <a:off x="585217" y="4187962"/>
            <a:ext cx="4469557" cy="778087"/>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Display by severity (0 to 4)</a:t>
            </a:r>
          </a:p>
        </p:txBody>
      </p:sp>
      <p:sp>
        <p:nvSpPr>
          <p:cNvPr id="24" name="Rectangle 23">
            <a:extLst>
              <a:ext uri="{FF2B5EF4-FFF2-40B4-BE49-F238E27FC236}">
                <a16:creationId xmlns:a16="http://schemas.microsoft.com/office/drawing/2014/main" id="{4136C30B-58DA-4E7F-A0D4-75A2D40F564A}"/>
              </a:ext>
            </a:extLst>
          </p:cNvPr>
          <p:cNvSpPr/>
          <p:nvPr/>
        </p:nvSpPr>
        <p:spPr>
          <a:xfrm>
            <a:off x="585217" y="5190169"/>
            <a:ext cx="4469557" cy="778087"/>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Administer with New, Acknowledged, and Closed status</a:t>
            </a:r>
          </a:p>
        </p:txBody>
      </p:sp>
      <p:sp>
        <p:nvSpPr>
          <p:cNvPr id="22" name="Rectangle 21">
            <a:extLst>
              <a:ext uri="{FF2B5EF4-FFF2-40B4-BE49-F238E27FC236}">
                <a16:creationId xmlns:a16="http://schemas.microsoft.com/office/drawing/2014/main" id="{FE83ED60-9AD2-4976-AB54-AEA31F139BE4}"/>
              </a:ext>
              <a:ext uri="{C183D7F6-B498-43B3-948B-1728B52AA6E4}">
                <adec:decorative xmlns:adec="http://schemas.microsoft.com/office/drawing/2017/decorative" val="1"/>
              </a:ext>
            </a:extLst>
          </p:cNvPr>
          <p:cNvSpPr/>
          <p:nvPr/>
        </p:nvSpPr>
        <p:spPr bwMode="auto">
          <a:xfrm>
            <a:off x="5203851" y="301499"/>
            <a:ext cx="6844954" cy="6255002"/>
          </a:xfrm>
          <a:prstGeom prst="rect">
            <a:avLst/>
          </a:prstGeom>
          <a:no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pic>
        <p:nvPicPr>
          <p:cNvPr id="4" name="Picture 3" descr="Screenshot of the create an alert page with resources, conditions, and action groups. ">
            <a:extLst>
              <a:ext uri="{FF2B5EF4-FFF2-40B4-BE49-F238E27FC236}">
                <a16:creationId xmlns:a16="http://schemas.microsoft.com/office/drawing/2014/main" id="{4001286E-A03A-444A-B58F-E8D05A6B3020}"/>
              </a:ext>
            </a:extLst>
          </p:cNvPr>
          <p:cNvPicPr>
            <a:picLocks noChangeAspect="1"/>
          </p:cNvPicPr>
          <p:nvPr/>
        </p:nvPicPr>
        <p:blipFill>
          <a:blip r:embed="rId3"/>
          <a:stretch>
            <a:fillRect/>
          </a:stretch>
        </p:blipFill>
        <p:spPr>
          <a:xfrm>
            <a:off x="5203852" y="301499"/>
            <a:ext cx="6844954" cy="6255002"/>
          </a:xfrm>
          <a:prstGeom prst="rect">
            <a:avLst/>
          </a:prstGeom>
        </p:spPr>
      </p:pic>
    </p:spTree>
    <p:extLst>
      <p:ext uri="{BB962C8B-B14F-4D97-AF65-F5344CB8AC3E}">
        <p14:creationId xmlns:p14="http://schemas.microsoft.com/office/powerpoint/2010/main" val="42265527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WHITE TEMPLATE">
  <a:themeElements>
    <a:clrScheme name="ST_Illustration_White_Blue">
      <a:dk1>
        <a:srgbClr val="1A1A1A"/>
      </a:dk1>
      <a:lt1>
        <a:srgbClr val="FFFFFF"/>
      </a:lt1>
      <a:dk2>
        <a:srgbClr val="0D0D0D"/>
      </a:dk2>
      <a:lt2>
        <a:srgbClr val="D2D2D2"/>
      </a:lt2>
      <a:accent1>
        <a:srgbClr val="0078D4"/>
      </a:accent1>
      <a:accent2>
        <a:srgbClr val="002050"/>
      </a:accent2>
      <a:accent3>
        <a:srgbClr val="107C10"/>
      </a:accent3>
      <a:accent4>
        <a:srgbClr val="D73B01"/>
      </a:accent4>
      <a:accent5>
        <a:srgbClr val="737373"/>
      </a:accent5>
      <a:accent6>
        <a:srgbClr val="E6E6E6"/>
      </a:accent6>
      <a:hlink>
        <a:srgbClr val="0078D4"/>
      </a:hlink>
      <a:folHlink>
        <a:srgbClr val="0078D4"/>
      </a:folHlink>
    </a:clrScheme>
    <a:fontScheme name="Segoe UI Semibold - Segoe UI">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16-9_Illustration_2018_Cloud_011.potx" id="{762B47AA-A827-4F63-8EDD-1F6B4767BB62}" vid="{53DB83EF-4F78-4F48-A301-01610C79C1E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Description xmlns="e8bab37c-6053-4066-b569-fd9fbae908bd" xsi:nil="true"/>
    <_ip_UnifiedCompliancePolicyUIAction xmlns="http://schemas.microsoft.com/sharepoint/v3" xsi:nil="true"/>
    <_ip_UnifiedCompliancePolicyProperties xmlns="http://schemas.microsoft.com/sharepoint/v3" xsi:nil="true"/>
    <lcf76f155ced4ddcb4097134ff3c332f xmlns="e8bab37c-6053-4066-b569-fd9fbae908bd">
      <Terms xmlns="http://schemas.microsoft.com/office/infopath/2007/PartnerControls"/>
    </lcf76f155ced4ddcb4097134ff3c332f>
    <TaxCatchAll xmlns="230e9df3-be65-4c73-a93b-d1236ebd677e"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329163849240324E9E04492C11FECC70" ma:contentTypeVersion="18" ma:contentTypeDescription="Create a new document." ma:contentTypeScope="" ma:versionID="e160c76efe473ad5090ac841458f42d7">
  <xsd:schema xmlns:xsd="http://www.w3.org/2001/XMLSchema" xmlns:xs="http://www.w3.org/2001/XMLSchema" xmlns:p="http://schemas.microsoft.com/office/2006/metadata/properties" xmlns:ns1="http://schemas.microsoft.com/sharepoint/v3" xmlns:ns2="e8bab37c-6053-4066-b569-fd9fbae908bd" xmlns:ns3="1d16016b-1e11-4dbd-8bd0-b44cb6539c58" xmlns:ns4="230e9df3-be65-4c73-a93b-d1236ebd677e" targetNamespace="http://schemas.microsoft.com/office/2006/metadata/properties" ma:root="true" ma:fieldsID="61813807f44a0d5ecea062ff94537e27" ns1:_="" ns2:_="" ns3:_="" ns4:_="">
    <xsd:import namespace="http://schemas.microsoft.com/sharepoint/v3"/>
    <xsd:import namespace="e8bab37c-6053-4066-b569-fd9fbae908bd"/>
    <xsd:import namespace="1d16016b-1e11-4dbd-8bd0-b44cb6539c58"/>
    <xsd:import namespace="230e9df3-be65-4c73-a93b-d1236ebd677e"/>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OCR" minOccurs="0"/>
                <xsd:element ref="ns2:MediaServiceDateTaken" minOccurs="0"/>
                <xsd:element ref="ns1:_ip_UnifiedCompliancePolicyProperties" minOccurs="0"/>
                <xsd:element ref="ns1:_ip_UnifiedCompliancePolicyUIAction" minOccurs="0"/>
                <xsd:element ref="ns2:MediaServiceGenerationTime" minOccurs="0"/>
                <xsd:element ref="ns2:MediaServiceEventHashCode" minOccurs="0"/>
                <xsd:element ref="ns2:Description" minOccurs="0"/>
                <xsd:element ref="ns3:SharedWithUsers" minOccurs="0"/>
                <xsd:element ref="ns3:SharedWithDetails" minOccurs="0"/>
                <xsd:element ref="ns2:MediaLengthInSeconds" minOccurs="0"/>
                <xsd:element ref="ns2:lcf76f155ced4ddcb4097134ff3c332f" minOccurs="0"/>
                <xsd:element ref="ns4: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4" nillable="true" ma:displayName="Unified Compliance Policy Properties" ma:hidden="true" ma:internalName="_ip_UnifiedCompliancePolicyProperties">
      <xsd:simpleType>
        <xsd:restriction base="dms:Note"/>
      </xsd:simpleType>
    </xsd:element>
    <xsd:element name="_ip_UnifiedCompliancePolicyUIAction" ma:index="15"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e8bab37c-6053-4066-b569-fd9fbae908b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DateTaken" ma:index="13" nillable="true" ma:displayName="MediaServiceDateTaken" ma:hidden="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Description" ma:index="18" nillable="true" ma:displayName="Description" ma:format="Dropdown" ma:internalName="Description">
      <xsd:simpleType>
        <xsd:restriction base="dms:Note">
          <xsd:maxLength value="255"/>
        </xsd:restriction>
      </xsd:simpleType>
    </xsd:element>
    <xsd:element name="MediaLengthInSeconds" ma:index="21"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1d16016b-1e11-4dbd-8bd0-b44cb6539c58" elementFormDefault="qualified">
    <xsd:import namespace="http://schemas.microsoft.com/office/2006/documentManagement/types"/>
    <xsd:import namespace="http://schemas.microsoft.com/office/infopath/2007/PartnerControls"/>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24" nillable="true" ma:displayName="Taxonomy Catch All Column" ma:hidden="true" ma:list="{4c30d077-ef4f-4e82-b228-e78667907e38}" ma:internalName="TaxCatchAll" ma:showField="CatchAllData" ma:web="1d16016b-1e11-4dbd-8bd0-b44cb6539c5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F0E17E8-D056-48CB-9EE8-1D27A9985823}">
  <ds:schemaRefs>
    <ds:schemaRef ds:uri="http://purl.org/dc/terms/"/>
    <ds:schemaRef ds:uri="http://www.w3.org/XML/1998/namespace"/>
    <ds:schemaRef ds:uri="1d16016b-1e11-4dbd-8bd0-b44cb6539c58"/>
    <ds:schemaRef ds:uri="http://schemas.microsoft.com/sharepoint/v3"/>
    <ds:schemaRef ds:uri="http://purl.org/dc/dcmitype/"/>
    <ds:schemaRef ds:uri="http://purl.org/dc/elements/1.1/"/>
    <ds:schemaRef ds:uri="e8bab37c-6053-4066-b569-fd9fbae908bd"/>
    <ds:schemaRef ds:uri="http://schemas.microsoft.com/office/2006/documentManagement/types"/>
    <ds:schemaRef ds:uri="http://schemas.microsoft.com/office/infopath/2007/PartnerControls"/>
    <ds:schemaRef ds:uri="http://schemas.openxmlformats.org/package/2006/metadata/core-properties"/>
    <ds:schemaRef ds:uri="http://schemas.microsoft.com/office/2006/metadata/properties"/>
    <ds:schemaRef ds:uri="230e9df3-be65-4c73-a93b-d1236ebd677e"/>
  </ds:schemaRefs>
</ds:datastoreItem>
</file>

<file path=customXml/itemProps2.xml><?xml version="1.0" encoding="utf-8"?>
<ds:datastoreItem xmlns:ds="http://schemas.openxmlformats.org/officeDocument/2006/customXml" ds:itemID="{7544B62F-8059-491D-9CF5-8FC2F2CFA3EA}">
  <ds:schemaRefs>
    <ds:schemaRef ds:uri="http://schemas.microsoft.com/sharepoint/v3/contenttype/forms"/>
  </ds:schemaRefs>
</ds:datastoreItem>
</file>

<file path=customXml/itemProps3.xml><?xml version="1.0" encoding="utf-8"?>
<ds:datastoreItem xmlns:ds="http://schemas.openxmlformats.org/officeDocument/2006/customXml" ds:itemID="{BF494938-AE14-48A7-AFB2-4AD86255EFF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e8bab37c-6053-4066-b569-fd9fbae908bd"/>
    <ds:schemaRef ds:uri="1d16016b-1e11-4dbd-8bd0-b44cb6539c58"/>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f42aa342-8706-4288-bd11-ebb85995028c}" enabled="1" method="Standard" siteId="{72f988bf-86f1-41af-91ab-2d7cd011db47}" contentBits="0" removed="0"/>
</clbl:labelList>
</file>

<file path=docProps/app.xml><?xml version="1.0" encoding="utf-8"?>
<Properties xmlns="http://schemas.openxmlformats.org/officeDocument/2006/extended-properties" xmlns:vt="http://schemas.openxmlformats.org/officeDocument/2006/docPropsVTypes">
  <Template>16-9_Illustration_2018_Cloud_011</Template>
  <TotalTime>0</TotalTime>
  <Words>8396</Words>
  <Application>Microsoft Office PowerPoint</Application>
  <PresentationFormat>Widescreen</PresentationFormat>
  <Paragraphs>664</Paragraphs>
  <Slides>46</Slides>
  <Notes>39</Notes>
  <HiddenSlides>0</HiddenSlides>
  <MMClips>0</MMClips>
  <ScaleCrop>false</ScaleCrop>
  <HeadingPairs>
    <vt:vector size="8" baseType="variant">
      <vt:variant>
        <vt:lpstr>Fonts Used</vt:lpstr>
      </vt:variant>
      <vt:variant>
        <vt:i4>11</vt:i4>
      </vt:variant>
      <vt:variant>
        <vt:lpstr>Theme</vt:lpstr>
      </vt:variant>
      <vt:variant>
        <vt:i4>1</vt:i4>
      </vt:variant>
      <vt:variant>
        <vt:lpstr>Embedded OLE Servers</vt:lpstr>
      </vt:variant>
      <vt:variant>
        <vt:i4>1</vt:i4>
      </vt:variant>
      <vt:variant>
        <vt:lpstr>Slide Titles</vt:lpstr>
      </vt:variant>
      <vt:variant>
        <vt:i4>46</vt:i4>
      </vt:variant>
    </vt:vector>
  </HeadingPairs>
  <TitlesOfParts>
    <vt:vector size="59" baseType="lpstr">
      <vt:lpstr>Arial</vt:lpstr>
      <vt:lpstr>Calibri</vt:lpstr>
      <vt:lpstr>Calibri Light</vt:lpstr>
      <vt:lpstr>Cambria</vt:lpstr>
      <vt:lpstr>Segoe UI</vt:lpstr>
      <vt:lpstr>Segoe UI Light</vt:lpstr>
      <vt:lpstr>Segoe UI Semibold</vt:lpstr>
      <vt:lpstr>Segoe UI Semilight</vt:lpstr>
      <vt:lpstr>Symbol</vt:lpstr>
      <vt:lpstr>Times New Roman</vt:lpstr>
      <vt:lpstr>Wingdings</vt:lpstr>
      <vt:lpstr>WHITE TEMPLATE</vt:lpstr>
      <vt:lpstr>Bitmap Image</vt:lpstr>
      <vt:lpstr>AZ-500T00A:  Microsoft Azure Security Technologies</vt:lpstr>
      <vt:lpstr>Learning Path: Security Operations </vt:lpstr>
      <vt:lpstr>Azure Monitor</vt:lpstr>
      <vt:lpstr>Azure Monitor</vt:lpstr>
      <vt:lpstr>Azure Monitor Architecture</vt:lpstr>
      <vt:lpstr>Metrics and Logs</vt:lpstr>
      <vt:lpstr>Log Analytics</vt:lpstr>
      <vt:lpstr>Connected Sources</vt:lpstr>
      <vt:lpstr>Azure Monitor Alerts</vt:lpstr>
      <vt:lpstr>Diagnostic Settings</vt:lpstr>
      <vt:lpstr>Demonstration: Azure Monitor</vt:lpstr>
      <vt:lpstr>Additional Study – Azure Monitor</vt:lpstr>
      <vt:lpstr>Microsoft Defender for Cloud</vt:lpstr>
      <vt:lpstr>Microsoft Defender for Cloud</vt:lpstr>
      <vt:lpstr>Cyber Kill Chain</vt:lpstr>
      <vt:lpstr>Microsoft Defender for Cloud Features</vt:lpstr>
      <vt:lpstr>Security Center Policies</vt:lpstr>
      <vt:lpstr>Security Center Recommendations</vt:lpstr>
      <vt:lpstr>Secure Score</vt:lpstr>
      <vt:lpstr>Microsoft Defender for Cloud</vt:lpstr>
      <vt:lpstr>Brute Force Attacks </vt:lpstr>
      <vt:lpstr>Just in Time Virtual Machine Access</vt:lpstr>
      <vt:lpstr>Demonstration: Microsoft Defender for Cloud</vt:lpstr>
      <vt:lpstr>Additional Study – Microsoft Defender for Cloud</vt:lpstr>
      <vt:lpstr>Microsoft Sentinel</vt:lpstr>
      <vt:lpstr>Microsoft Sentinel </vt:lpstr>
      <vt:lpstr>Microsoft Sentinel</vt:lpstr>
      <vt:lpstr>Data Connectors</vt:lpstr>
      <vt:lpstr>Workbooks</vt:lpstr>
      <vt:lpstr>Analytics (Active Rules)</vt:lpstr>
      <vt:lpstr>Analytics (Rule Templates)</vt:lpstr>
      <vt:lpstr>Playbooks</vt:lpstr>
      <vt:lpstr>Playbooks</vt:lpstr>
      <vt:lpstr>Playbooks</vt:lpstr>
      <vt:lpstr>Hunting</vt:lpstr>
      <vt:lpstr>Hunting – Logs (Query Results)</vt:lpstr>
      <vt:lpstr>Additional Study - Sentinel</vt:lpstr>
      <vt:lpstr>Module Labs</vt:lpstr>
      <vt:lpstr>Lab 13 – Azure Monitor</vt:lpstr>
      <vt:lpstr>Lab 13 – Azure Monitor</vt:lpstr>
      <vt:lpstr>Lab 14 – Microsoft Defender for Cloud</vt:lpstr>
      <vt:lpstr>Lab 14 – Microsoft Defender for Cloud</vt:lpstr>
      <vt:lpstr>Lab 15 – Azure Sentinel</vt:lpstr>
      <vt:lpstr>Lab 15 – Azure Sentinel</vt:lpstr>
      <vt:lpstr>Microsoft Cloud Workshops (Optional)</vt:lpstr>
      <vt:lpstr>End of presentation</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
  <cp:revision>1</cp:revision>
  <dcterms:created xsi:type="dcterms:W3CDTF">2020-08-04T13:45:16Z</dcterms:created>
  <dcterms:modified xsi:type="dcterms:W3CDTF">2022-10-18T15:24:34Z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0x010100329163849240324E9E04492C11FECC70</vt:lpwstr>
  </property>
  <property fmtid="{D5CDD505-2E9C-101B-9397-08002B2CF9AE}" pid="3" name="MediaServiceImageTags">
    <vt:lpwstr/>
  </property>
</Properties>
</file>