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3.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4.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theme/theme5.xml" ContentType="application/vnd.openxmlformats-officedocument.theme+xml"/>
  <Override PartName="/ppt/slideLayouts/slideLayout30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229" r:id="rId1"/>
    <p:sldMasterId id="2147484922" r:id="rId2"/>
    <p:sldMasterId id="2147485101" r:id="rId3"/>
    <p:sldMasterId id="2147484845" r:id="rId4"/>
    <p:sldMasterId id="2147484735" r:id="rId5"/>
    <p:sldMasterId id="2147485311" r:id="rId6"/>
  </p:sldMasterIdLst>
  <p:notesMasterIdLst>
    <p:notesMasterId r:id="rId59"/>
  </p:notesMasterIdLst>
  <p:sldIdLst>
    <p:sldId id="2147479850" r:id="rId7"/>
    <p:sldId id="293" r:id="rId8"/>
    <p:sldId id="2147479839" r:id="rId9"/>
    <p:sldId id="294" r:id="rId10"/>
    <p:sldId id="295" r:id="rId11"/>
    <p:sldId id="296" r:id="rId12"/>
    <p:sldId id="297" r:id="rId13"/>
    <p:sldId id="298" r:id="rId14"/>
    <p:sldId id="299" r:id="rId15"/>
    <p:sldId id="300" r:id="rId16"/>
    <p:sldId id="301" r:id="rId17"/>
    <p:sldId id="2134805650" r:id="rId18"/>
    <p:sldId id="2147479845" r:id="rId19"/>
    <p:sldId id="2147479726" r:id="rId20"/>
    <p:sldId id="2147479727" r:id="rId21"/>
    <p:sldId id="2147479728" r:id="rId22"/>
    <p:sldId id="2147479729" r:id="rId23"/>
    <p:sldId id="2147479730" r:id="rId24"/>
    <p:sldId id="2147479732" r:id="rId25"/>
    <p:sldId id="2147479733" r:id="rId26"/>
    <p:sldId id="2147479735" r:id="rId27"/>
    <p:sldId id="2147479734" r:id="rId28"/>
    <p:sldId id="2147479796" r:id="rId29"/>
    <p:sldId id="2147479841" r:id="rId30"/>
    <p:sldId id="2147479797" r:id="rId31"/>
    <p:sldId id="2147479798" r:id="rId32"/>
    <p:sldId id="2147479799" r:id="rId33"/>
    <p:sldId id="2147479800" r:id="rId34"/>
    <p:sldId id="2147479801" r:id="rId35"/>
    <p:sldId id="2147479802" r:id="rId36"/>
    <p:sldId id="2147479803" r:id="rId37"/>
    <p:sldId id="2147479804" r:id="rId38"/>
    <p:sldId id="2147479805" r:id="rId39"/>
    <p:sldId id="2147479830" r:id="rId40"/>
    <p:sldId id="2147479847" r:id="rId41"/>
    <p:sldId id="2147479806" r:id="rId42"/>
    <p:sldId id="2147479842" r:id="rId43"/>
    <p:sldId id="2147479807" r:id="rId44"/>
    <p:sldId id="2147479808" r:id="rId45"/>
    <p:sldId id="2147479809" r:id="rId46"/>
    <p:sldId id="2147479810" r:id="rId47"/>
    <p:sldId id="2147479811" r:id="rId48"/>
    <p:sldId id="2147479832" r:id="rId49"/>
    <p:sldId id="2147479846" r:id="rId50"/>
    <p:sldId id="2147479812" r:id="rId51"/>
    <p:sldId id="2147479843" r:id="rId52"/>
    <p:sldId id="2147479813" r:id="rId53"/>
    <p:sldId id="2147479814" r:id="rId54"/>
    <p:sldId id="2147479815" r:id="rId55"/>
    <p:sldId id="2147479849" r:id="rId56"/>
    <p:sldId id="2147479817" r:id="rId57"/>
    <p:sldId id="2147479848" r:id="rId5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DP-700 Day 2" id="{80F0EB71-6AAA-4BF0-B9BC-C9334C893A73}">
          <p14:sldIdLst>
            <p14:sldId id="2147479850"/>
          </p14:sldIdLst>
        </p14:section>
        <p14:section name="Orchestrate processes" id="{FF865212-67B4-42D3-A6E7-62547B13EE30}">
          <p14:sldIdLst>
            <p14:sldId id="293"/>
            <p14:sldId id="2147479839"/>
            <p14:sldId id="294"/>
            <p14:sldId id="295"/>
            <p14:sldId id="296"/>
            <p14:sldId id="297"/>
            <p14:sldId id="298"/>
            <p14:sldId id="299"/>
            <p14:sldId id="300"/>
            <p14:sldId id="301"/>
          </p14:sldIdLst>
        </p14:section>
        <p14:section name="Organize a lakehouse using medallion architecture" id="{504ADBD7-59E8-49CC-9FBC-BDBAB4B016CB}">
          <p14:sldIdLst>
            <p14:sldId id="2134805650"/>
            <p14:sldId id="2147479845"/>
            <p14:sldId id="2147479726"/>
            <p14:sldId id="2147479727"/>
            <p14:sldId id="2147479728"/>
            <p14:sldId id="2147479729"/>
            <p14:sldId id="2147479730"/>
            <p14:sldId id="2147479732"/>
            <p14:sldId id="2147479733"/>
            <p14:sldId id="2147479735"/>
            <p14:sldId id="2147479734"/>
          </p14:sldIdLst>
        </p14:section>
        <p14:section name="Real-Time Intelligence" id="{AE136424-DF09-465D-BB7B-FE6B3E34733E}">
          <p14:sldIdLst>
            <p14:sldId id="2147479796"/>
            <p14:sldId id="2147479841"/>
            <p14:sldId id="2147479797"/>
            <p14:sldId id="2147479798"/>
            <p14:sldId id="2147479799"/>
            <p14:sldId id="2147479800"/>
            <p14:sldId id="2147479801"/>
            <p14:sldId id="2147479802"/>
            <p14:sldId id="2147479803"/>
            <p14:sldId id="2147479804"/>
            <p14:sldId id="2147479805"/>
            <p14:sldId id="2147479830"/>
            <p14:sldId id="2147479847"/>
          </p14:sldIdLst>
        </p14:section>
        <p14:section name="Real-Time Eventstreams" id="{2543980F-0ECC-412E-94B8-B5ED30B6D8CF}">
          <p14:sldIdLst>
            <p14:sldId id="2147479806"/>
            <p14:sldId id="2147479842"/>
            <p14:sldId id="2147479807"/>
            <p14:sldId id="2147479808"/>
            <p14:sldId id="2147479809"/>
            <p14:sldId id="2147479810"/>
            <p14:sldId id="2147479811"/>
            <p14:sldId id="2147479832"/>
            <p14:sldId id="2147479846"/>
          </p14:sldIdLst>
        </p14:section>
        <p14:section name="Work with eventhouse data" id="{BA4F195B-4C00-4D23-9BD3-4B9595FCB14E}">
          <p14:sldIdLst>
            <p14:sldId id="2147479812"/>
            <p14:sldId id="2147479843"/>
            <p14:sldId id="2147479813"/>
            <p14:sldId id="2147479814"/>
            <p14:sldId id="2147479815"/>
            <p14:sldId id="2147479849"/>
            <p14:sldId id="2147479817"/>
            <p14:sldId id="2147479848"/>
          </p14:sldIdLst>
        </p14:section>
      </p14:sectionLst>
    </p:ext>
    <p:ext uri="{EFAFB233-063F-42B5-8137-9DF3F51BA10A}">
      <p15:sldGuideLst xmlns:p15="http://schemas.microsoft.com/office/powerpoint/2012/main">
        <p15:guide id="1" pos="4200">
          <p15:clr>
            <a:srgbClr val="A4A3A4"/>
          </p15:clr>
        </p15:guide>
        <p15:guide id="2" orient="horz" pos="2160">
          <p15:clr>
            <a:srgbClr val="A4A3A4"/>
          </p15:clr>
        </p15:guide>
        <p15:guide id="3" pos="584">
          <p15:clr>
            <a:srgbClr val="A4A3A4"/>
          </p15:clr>
        </p15:guide>
        <p15:guide id="5"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99" autoAdjust="0"/>
    <p:restoredTop sz="72949" autoAdjust="0"/>
  </p:normalViewPr>
  <p:slideViewPr>
    <p:cSldViewPr snapToGrid="0">
      <p:cViewPr varScale="1">
        <p:scale>
          <a:sx n="86" d="100"/>
          <a:sy n="86" d="100"/>
        </p:scale>
        <p:origin x="68" y="280"/>
      </p:cViewPr>
      <p:guideLst>
        <p:guide pos="4200"/>
        <p:guide orient="horz" pos="2160"/>
        <p:guide pos="584"/>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39EE65-E889-401E-8E69-6C5B24D829D2}"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en-US"/>
        </a:p>
      </dgm:t>
    </dgm:pt>
    <dgm:pt modelId="{01E99EB7-1293-4DAE-A2CA-1EAEC7605DF7}">
      <dgm:prSet/>
      <dgm:spPr/>
      <dgm:t>
        <a:bodyPr/>
        <a:lstStyle/>
        <a:p>
          <a:r>
            <a:rPr lang="en-US" b="1" baseline="0" dirty="0"/>
            <a:t>Bronze Layer Access Control</a:t>
          </a:r>
          <a:r>
            <a:rPr lang="en-US" baseline="0" dirty="0"/>
            <a:t>: Read only.</a:t>
          </a:r>
          <a:endParaRPr lang="en-US" dirty="0"/>
        </a:p>
      </dgm:t>
    </dgm:pt>
    <dgm:pt modelId="{1925A984-864A-407B-9C55-21B9778678D6}" type="parTrans" cxnId="{5B614EA9-54A5-47AC-9E94-B2FFC83ECB1F}">
      <dgm:prSet/>
      <dgm:spPr/>
      <dgm:t>
        <a:bodyPr/>
        <a:lstStyle/>
        <a:p>
          <a:endParaRPr lang="en-US"/>
        </a:p>
      </dgm:t>
    </dgm:pt>
    <dgm:pt modelId="{BEA49865-E92A-4FE0-BAD0-CBF7C401B262}" type="sibTrans" cxnId="{5B614EA9-54A5-47AC-9E94-B2FFC83ECB1F}">
      <dgm:prSet/>
      <dgm:spPr/>
      <dgm:t>
        <a:bodyPr/>
        <a:lstStyle/>
        <a:p>
          <a:endParaRPr lang="en-US"/>
        </a:p>
      </dgm:t>
    </dgm:pt>
    <dgm:pt modelId="{6CEC2259-FE59-4040-B582-2FAC57F780FF}">
      <dgm:prSet/>
      <dgm:spPr/>
      <dgm:t>
        <a:bodyPr/>
        <a:lstStyle/>
        <a:p>
          <a:r>
            <a:rPr lang="en-US" b="1" baseline="0" dirty="0"/>
            <a:t>Silver Layer Utilization</a:t>
          </a:r>
          <a:r>
            <a:rPr lang="en-US" baseline="0" dirty="0"/>
            <a:t>: Build optional.</a:t>
          </a:r>
          <a:endParaRPr lang="en-US" dirty="0"/>
        </a:p>
      </dgm:t>
    </dgm:pt>
    <dgm:pt modelId="{031D6214-834E-442C-A924-B856F4E5D939}" type="parTrans" cxnId="{4203C717-7C8C-447A-8AAB-707F36EA1BDC}">
      <dgm:prSet/>
      <dgm:spPr/>
      <dgm:t>
        <a:bodyPr/>
        <a:lstStyle/>
        <a:p>
          <a:endParaRPr lang="en-US"/>
        </a:p>
      </dgm:t>
    </dgm:pt>
    <dgm:pt modelId="{CDE2BB19-C5F6-4EFF-ADF0-AC14EAD87188}" type="sibTrans" cxnId="{4203C717-7C8C-447A-8AAB-707F36EA1BDC}">
      <dgm:prSet/>
      <dgm:spPr/>
      <dgm:t>
        <a:bodyPr/>
        <a:lstStyle/>
        <a:p>
          <a:endParaRPr lang="en-US"/>
        </a:p>
      </dgm:t>
    </dgm:pt>
    <dgm:pt modelId="{534D55D5-A7E0-41DB-B466-F675003FB7C7}">
      <dgm:prSet/>
      <dgm:spPr/>
      <dgm:t>
        <a:bodyPr/>
        <a:lstStyle/>
        <a:p>
          <a:r>
            <a:rPr lang="en-US" b="1" baseline="0"/>
            <a:t>Gold Layer Access Control</a:t>
          </a:r>
          <a:r>
            <a:rPr lang="en-US" baseline="0"/>
            <a:t>: Read-only.</a:t>
          </a:r>
          <a:endParaRPr lang="en-US" dirty="0"/>
        </a:p>
      </dgm:t>
    </dgm:pt>
    <dgm:pt modelId="{F0F3360B-6806-41FB-ACDC-14741F70D923}" type="parTrans" cxnId="{CB0E27DE-CA65-4D17-913E-A094284D8F68}">
      <dgm:prSet/>
      <dgm:spPr/>
      <dgm:t>
        <a:bodyPr/>
        <a:lstStyle/>
        <a:p>
          <a:endParaRPr lang="en-US"/>
        </a:p>
      </dgm:t>
    </dgm:pt>
    <dgm:pt modelId="{76BB155E-9C21-4292-9529-402AE6129F4F}" type="sibTrans" cxnId="{CB0E27DE-CA65-4D17-913E-A094284D8F68}">
      <dgm:prSet/>
      <dgm:spPr/>
      <dgm:t>
        <a:bodyPr/>
        <a:lstStyle/>
        <a:p>
          <a:endParaRPr lang="en-US"/>
        </a:p>
      </dgm:t>
    </dgm:pt>
    <dgm:pt modelId="{CCC1B50C-2E32-4449-9A67-70E39A8463DC}" type="pres">
      <dgm:prSet presAssocID="{2E39EE65-E889-401E-8E69-6C5B24D829D2}" presName="hierChild1" presStyleCnt="0">
        <dgm:presLayoutVars>
          <dgm:chPref val="1"/>
          <dgm:dir/>
          <dgm:animOne val="branch"/>
          <dgm:animLvl val="lvl"/>
          <dgm:resizeHandles/>
        </dgm:presLayoutVars>
      </dgm:prSet>
      <dgm:spPr/>
    </dgm:pt>
    <dgm:pt modelId="{7CCC6FFF-9E92-42F0-8B32-0093C3F3EC81}" type="pres">
      <dgm:prSet presAssocID="{01E99EB7-1293-4DAE-A2CA-1EAEC7605DF7}" presName="hierRoot1" presStyleCnt="0"/>
      <dgm:spPr/>
    </dgm:pt>
    <dgm:pt modelId="{D4CD16F3-FD19-4746-8302-2DAA15139505}" type="pres">
      <dgm:prSet presAssocID="{01E99EB7-1293-4DAE-A2CA-1EAEC7605DF7}" presName="composite" presStyleCnt="0"/>
      <dgm:spPr/>
    </dgm:pt>
    <dgm:pt modelId="{FA856528-CB7B-47FD-90DB-430964D71121}" type="pres">
      <dgm:prSet presAssocID="{01E99EB7-1293-4DAE-A2CA-1EAEC7605DF7}" presName="background" presStyleLbl="node0" presStyleIdx="0" presStyleCnt="3"/>
      <dgm:spPr/>
    </dgm:pt>
    <dgm:pt modelId="{3561C92D-2BA4-4F8E-99BA-E311788A4BA5}" type="pres">
      <dgm:prSet presAssocID="{01E99EB7-1293-4DAE-A2CA-1EAEC7605DF7}" presName="text" presStyleLbl="fgAcc0" presStyleIdx="0" presStyleCnt="3">
        <dgm:presLayoutVars>
          <dgm:chPref val="3"/>
        </dgm:presLayoutVars>
      </dgm:prSet>
      <dgm:spPr/>
    </dgm:pt>
    <dgm:pt modelId="{A4AA2369-69B5-4CAC-A00E-86AE4C9AE02C}" type="pres">
      <dgm:prSet presAssocID="{01E99EB7-1293-4DAE-A2CA-1EAEC7605DF7}" presName="hierChild2" presStyleCnt="0"/>
      <dgm:spPr/>
    </dgm:pt>
    <dgm:pt modelId="{A7B26BD3-07E5-491A-9622-6518E7A02F61}" type="pres">
      <dgm:prSet presAssocID="{6CEC2259-FE59-4040-B582-2FAC57F780FF}" presName="hierRoot1" presStyleCnt="0"/>
      <dgm:spPr/>
    </dgm:pt>
    <dgm:pt modelId="{338B7950-4FD0-4D50-989A-461620BB4D2F}" type="pres">
      <dgm:prSet presAssocID="{6CEC2259-FE59-4040-B582-2FAC57F780FF}" presName="composite" presStyleCnt="0"/>
      <dgm:spPr/>
    </dgm:pt>
    <dgm:pt modelId="{8AE1A80F-3943-488B-9454-8959E4703585}" type="pres">
      <dgm:prSet presAssocID="{6CEC2259-FE59-4040-B582-2FAC57F780FF}" presName="background" presStyleLbl="node0" presStyleIdx="1" presStyleCnt="3"/>
      <dgm:spPr/>
    </dgm:pt>
    <dgm:pt modelId="{B943535B-09A2-46B5-ABEA-2F5A2CE21557}" type="pres">
      <dgm:prSet presAssocID="{6CEC2259-FE59-4040-B582-2FAC57F780FF}" presName="text" presStyleLbl="fgAcc0" presStyleIdx="1" presStyleCnt="3">
        <dgm:presLayoutVars>
          <dgm:chPref val="3"/>
        </dgm:presLayoutVars>
      </dgm:prSet>
      <dgm:spPr/>
    </dgm:pt>
    <dgm:pt modelId="{B7B7EFEF-284C-4099-9A27-0192BC42F8F5}" type="pres">
      <dgm:prSet presAssocID="{6CEC2259-FE59-4040-B582-2FAC57F780FF}" presName="hierChild2" presStyleCnt="0"/>
      <dgm:spPr/>
    </dgm:pt>
    <dgm:pt modelId="{4EFAB059-B304-429A-8A90-515C522F6AA6}" type="pres">
      <dgm:prSet presAssocID="{534D55D5-A7E0-41DB-B466-F675003FB7C7}" presName="hierRoot1" presStyleCnt="0"/>
      <dgm:spPr/>
    </dgm:pt>
    <dgm:pt modelId="{9E696D9C-7880-459A-91BD-F066F3925248}" type="pres">
      <dgm:prSet presAssocID="{534D55D5-A7E0-41DB-B466-F675003FB7C7}" presName="composite" presStyleCnt="0"/>
      <dgm:spPr/>
    </dgm:pt>
    <dgm:pt modelId="{5F0002A2-D91E-4241-9CF0-9FF08D301DBD}" type="pres">
      <dgm:prSet presAssocID="{534D55D5-A7E0-41DB-B466-F675003FB7C7}" presName="background" presStyleLbl="node0" presStyleIdx="2" presStyleCnt="3"/>
      <dgm:spPr/>
    </dgm:pt>
    <dgm:pt modelId="{F503182D-2613-4525-B7FF-2CF3571E071F}" type="pres">
      <dgm:prSet presAssocID="{534D55D5-A7E0-41DB-B466-F675003FB7C7}" presName="text" presStyleLbl="fgAcc0" presStyleIdx="2" presStyleCnt="3">
        <dgm:presLayoutVars>
          <dgm:chPref val="3"/>
        </dgm:presLayoutVars>
      </dgm:prSet>
      <dgm:spPr/>
    </dgm:pt>
    <dgm:pt modelId="{E33B2AFF-1C05-4223-BE12-D26C5C6C9BAB}" type="pres">
      <dgm:prSet presAssocID="{534D55D5-A7E0-41DB-B466-F675003FB7C7}" presName="hierChild2" presStyleCnt="0"/>
      <dgm:spPr/>
    </dgm:pt>
  </dgm:ptLst>
  <dgm:cxnLst>
    <dgm:cxn modelId="{4203C717-7C8C-447A-8AAB-707F36EA1BDC}" srcId="{2E39EE65-E889-401E-8E69-6C5B24D829D2}" destId="{6CEC2259-FE59-4040-B582-2FAC57F780FF}" srcOrd="1" destOrd="0" parTransId="{031D6214-834E-442C-A924-B856F4E5D939}" sibTransId="{CDE2BB19-C5F6-4EFF-ADF0-AC14EAD87188}"/>
    <dgm:cxn modelId="{D528E91F-9743-468D-B2A1-D37F2289836C}" type="presOf" srcId="{01E99EB7-1293-4DAE-A2CA-1EAEC7605DF7}" destId="{3561C92D-2BA4-4F8E-99BA-E311788A4BA5}" srcOrd="0" destOrd="0" presId="urn:microsoft.com/office/officeart/2005/8/layout/hierarchy1"/>
    <dgm:cxn modelId="{5B614EA9-54A5-47AC-9E94-B2FFC83ECB1F}" srcId="{2E39EE65-E889-401E-8E69-6C5B24D829D2}" destId="{01E99EB7-1293-4DAE-A2CA-1EAEC7605DF7}" srcOrd="0" destOrd="0" parTransId="{1925A984-864A-407B-9C55-21B9778678D6}" sibTransId="{BEA49865-E92A-4FE0-BAD0-CBF7C401B262}"/>
    <dgm:cxn modelId="{DA34E0AA-B39E-447D-BBFC-3CA51CA21416}" type="presOf" srcId="{534D55D5-A7E0-41DB-B466-F675003FB7C7}" destId="{F503182D-2613-4525-B7FF-2CF3571E071F}" srcOrd="0" destOrd="0" presId="urn:microsoft.com/office/officeart/2005/8/layout/hierarchy1"/>
    <dgm:cxn modelId="{66F0BAB8-B5B5-4186-82C4-395196DE2DB0}" type="presOf" srcId="{6CEC2259-FE59-4040-B582-2FAC57F780FF}" destId="{B943535B-09A2-46B5-ABEA-2F5A2CE21557}" srcOrd="0" destOrd="0" presId="urn:microsoft.com/office/officeart/2005/8/layout/hierarchy1"/>
    <dgm:cxn modelId="{81CD9DBE-5987-4736-869E-92788C4EF5CE}" type="presOf" srcId="{2E39EE65-E889-401E-8E69-6C5B24D829D2}" destId="{CCC1B50C-2E32-4449-9A67-70E39A8463DC}" srcOrd="0" destOrd="0" presId="urn:microsoft.com/office/officeart/2005/8/layout/hierarchy1"/>
    <dgm:cxn modelId="{CB0E27DE-CA65-4D17-913E-A094284D8F68}" srcId="{2E39EE65-E889-401E-8E69-6C5B24D829D2}" destId="{534D55D5-A7E0-41DB-B466-F675003FB7C7}" srcOrd="2" destOrd="0" parTransId="{F0F3360B-6806-41FB-ACDC-14741F70D923}" sibTransId="{76BB155E-9C21-4292-9529-402AE6129F4F}"/>
    <dgm:cxn modelId="{FC59AB2F-219F-4BD8-861C-08CEF9AA1AE4}" type="presParOf" srcId="{CCC1B50C-2E32-4449-9A67-70E39A8463DC}" destId="{7CCC6FFF-9E92-42F0-8B32-0093C3F3EC81}" srcOrd="0" destOrd="0" presId="urn:microsoft.com/office/officeart/2005/8/layout/hierarchy1"/>
    <dgm:cxn modelId="{45562F8D-5D63-4787-AB3B-4BE8E8448F28}" type="presParOf" srcId="{7CCC6FFF-9E92-42F0-8B32-0093C3F3EC81}" destId="{D4CD16F3-FD19-4746-8302-2DAA15139505}" srcOrd="0" destOrd="0" presId="urn:microsoft.com/office/officeart/2005/8/layout/hierarchy1"/>
    <dgm:cxn modelId="{E26B50C4-12AC-4F33-89D5-396B6802F40C}" type="presParOf" srcId="{D4CD16F3-FD19-4746-8302-2DAA15139505}" destId="{FA856528-CB7B-47FD-90DB-430964D71121}" srcOrd="0" destOrd="0" presId="urn:microsoft.com/office/officeart/2005/8/layout/hierarchy1"/>
    <dgm:cxn modelId="{6765BFF8-E8D9-4DF0-A8BF-9E3E0A6BDF2B}" type="presParOf" srcId="{D4CD16F3-FD19-4746-8302-2DAA15139505}" destId="{3561C92D-2BA4-4F8E-99BA-E311788A4BA5}" srcOrd="1" destOrd="0" presId="urn:microsoft.com/office/officeart/2005/8/layout/hierarchy1"/>
    <dgm:cxn modelId="{18848486-E158-4357-96AF-DD2ED3180DFF}" type="presParOf" srcId="{7CCC6FFF-9E92-42F0-8B32-0093C3F3EC81}" destId="{A4AA2369-69B5-4CAC-A00E-86AE4C9AE02C}" srcOrd="1" destOrd="0" presId="urn:microsoft.com/office/officeart/2005/8/layout/hierarchy1"/>
    <dgm:cxn modelId="{E7B3288B-16FA-4B9D-9F03-D0B9958E59B2}" type="presParOf" srcId="{CCC1B50C-2E32-4449-9A67-70E39A8463DC}" destId="{A7B26BD3-07E5-491A-9622-6518E7A02F61}" srcOrd="1" destOrd="0" presId="urn:microsoft.com/office/officeart/2005/8/layout/hierarchy1"/>
    <dgm:cxn modelId="{E45314AF-2EFC-43F8-8989-60491B48B0CD}" type="presParOf" srcId="{A7B26BD3-07E5-491A-9622-6518E7A02F61}" destId="{338B7950-4FD0-4D50-989A-461620BB4D2F}" srcOrd="0" destOrd="0" presId="urn:microsoft.com/office/officeart/2005/8/layout/hierarchy1"/>
    <dgm:cxn modelId="{EA92A426-522E-456E-A4D6-55065A830BC9}" type="presParOf" srcId="{338B7950-4FD0-4D50-989A-461620BB4D2F}" destId="{8AE1A80F-3943-488B-9454-8959E4703585}" srcOrd="0" destOrd="0" presId="urn:microsoft.com/office/officeart/2005/8/layout/hierarchy1"/>
    <dgm:cxn modelId="{28BC118A-E4E7-49A8-9943-BEE7304E868E}" type="presParOf" srcId="{338B7950-4FD0-4D50-989A-461620BB4D2F}" destId="{B943535B-09A2-46B5-ABEA-2F5A2CE21557}" srcOrd="1" destOrd="0" presId="urn:microsoft.com/office/officeart/2005/8/layout/hierarchy1"/>
    <dgm:cxn modelId="{07970854-3654-47AB-B5A9-20FA536083DB}" type="presParOf" srcId="{A7B26BD3-07E5-491A-9622-6518E7A02F61}" destId="{B7B7EFEF-284C-4099-9A27-0192BC42F8F5}" srcOrd="1" destOrd="0" presId="urn:microsoft.com/office/officeart/2005/8/layout/hierarchy1"/>
    <dgm:cxn modelId="{E52D6638-F231-4333-AB84-F0BCB45C5E84}" type="presParOf" srcId="{CCC1B50C-2E32-4449-9A67-70E39A8463DC}" destId="{4EFAB059-B304-429A-8A90-515C522F6AA6}" srcOrd="2" destOrd="0" presId="urn:microsoft.com/office/officeart/2005/8/layout/hierarchy1"/>
    <dgm:cxn modelId="{2986C336-AF50-47F8-8DC0-F9B1FAC30097}" type="presParOf" srcId="{4EFAB059-B304-429A-8A90-515C522F6AA6}" destId="{9E696D9C-7880-459A-91BD-F066F3925248}" srcOrd="0" destOrd="0" presId="urn:microsoft.com/office/officeart/2005/8/layout/hierarchy1"/>
    <dgm:cxn modelId="{1592D960-CCC2-42C2-A288-1F986848185F}" type="presParOf" srcId="{9E696D9C-7880-459A-91BD-F066F3925248}" destId="{5F0002A2-D91E-4241-9CF0-9FF08D301DBD}" srcOrd="0" destOrd="0" presId="urn:microsoft.com/office/officeart/2005/8/layout/hierarchy1"/>
    <dgm:cxn modelId="{609EAF92-F138-4F70-829E-CAB532EFA0F7}" type="presParOf" srcId="{9E696D9C-7880-459A-91BD-F066F3925248}" destId="{F503182D-2613-4525-B7FF-2CF3571E071F}" srcOrd="1" destOrd="0" presId="urn:microsoft.com/office/officeart/2005/8/layout/hierarchy1"/>
    <dgm:cxn modelId="{7C2043AF-ADB7-48F0-9B4B-5C78C51AEF7B}" type="presParOf" srcId="{4EFAB059-B304-429A-8A90-515C522F6AA6}" destId="{E33B2AFF-1C05-4223-BE12-D26C5C6C9BA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856528-CB7B-47FD-90DB-430964D71121}">
      <dsp:nvSpPr>
        <dsp:cNvPr id="0" name=""/>
        <dsp:cNvSpPr/>
      </dsp:nvSpPr>
      <dsp:spPr>
        <a:xfrm>
          <a:off x="0" y="1090058"/>
          <a:ext cx="2933509" cy="1862778"/>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3561C92D-2BA4-4F8E-99BA-E311788A4BA5}">
      <dsp:nvSpPr>
        <dsp:cNvPr id="0" name=""/>
        <dsp:cNvSpPr/>
      </dsp:nvSpPr>
      <dsp:spPr>
        <a:xfrm>
          <a:off x="325945" y="1399706"/>
          <a:ext cx="2933509" cy="186277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baseline="0" dirty="0"/>
            <a:t>Bronze Layer Access Control</a:t>
          </a:r>
          <a:r>
            <a:rPr lang="en-US" sz="2800" kern="1200" baseline="0" dirty="0"/>
            <a:t>: Read only.</a:t>
          </a:r>
          <a:endParaRPr lang="en-US" sz="2800" kern="1200" dirty="0"/>
        </a:p>
      </dsp:txBody>
      <dsp:txXfrm>
        <a:off x="380504" y="1454265"/>
        <a:ext cx="2824391" cy="1753660"/>
      </dsp:txXfrm>
    </dsp:sp>
    <dsp:sp modelId="{8AE1A80F-3943-488B-9454-8959E4703585}">
      <dsp:nvSpPr>
        <dsp:cNvPr id="0" name=""/>
        <dsp:cNvSpPr/>
      </dsp:nvSpPr>
      <dsp:spPr>
        <a:xfrm>
          <a:off x="3585400" y="1090058"/>
          <a:ext cx="2933509" cy="1862778"/>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943535B-09A2-46B5-ABEA-2F5A2CE21557}">
      <dsp:nvSpPr>
        <dsp:cNvPr id="0" name=""/>
        <dsp:cNvSpPr/>
      </dsp:nvSpPr>
      <dsp:spPr>
        <a:xfrm>
          <a:off x="3911346" y="1399706"/>
          <a:ext cx="2933509" cy="186277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baseline="0" dirty="0"/>
            <a:t>Silver Layer Utilization</a:t>
          </a:r>
          <a:r>
            <a:rPr lang="en-US" sz="2800" kern="1200" baseline="0" dirty="0"/>
            <a:t>: Build optional.</a:t>
          </a:r>
          <a:endParaRPr lang="en-US" sz="2800" kern="1200" dirty="0"/>
        </a:p>
      </dsp:txBody>
      <dsp:txXfrm>
        <a:off x="3965905" y="1454265"/>
        <a:ext cx="2824391" cy="1753660"/>
      </dsp:txXfrm>
    </dsp:sp>
    <dsp:sp modelId="{5F0002A2-D91E-4241-9CF0-9FF08D301DBD}">
      <dsp:nvSpPr>
        <dsp:cNvPr id="0" name=""/>
        <dsp:cNvSpPr/>
      </dsp:nvSpPr>
      <dsp:spPr>
        <a:xfrm>
          <a:off x="7170801" y="1090058"/>
          <a:ext cx="2933509" cy="1862778"/>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F503182D-2613-4525-B7FF-2CF3571E071F}">
      <dsp:nvSpPr>
        <dsp:cNvPr id="0" name=""/>
        <dsp:cNvSpPr/>
      </dsp:nvSpPr>
      <dsp:spPr>
        <a:xfrm>
          <a:off x="7496747" y="1399706"/>
          <a:ext cx="2933509" cy="186277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baseline="0"/>
            <a:t>Gold Layer Access Control</a:t>
          </a:r>
          <a:r>
            <a:rPr lang="en-US" sz="2800" kern="1200" baseline="0"/>
            <a:t>: Read-only.</a:t>
          </a:r>
          <a:endParaRPr lang="en-US" sz="2800" kern="1200" dirty="0"/>
        </a:p>
      </dsp:txBody>
      <dsp:txXfrm>
        <a:off x="7551306" y="1454265"/>
        <a:ext cx="2824391" cy="17536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890B7-6151-4ACA-A758-8DD83F5E7990}" type="datetimeFigureOut">
              <a:rPr lang="en-US" smtClean="0"/>
              <a:t>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064649-6C1F-4F9E-AF82-082AA08F78BB}" type="slidenum">
              <a:rPr lang="en-US" smtClean="0"/>
              <a:t>‹#›</a:t>
            </a:fld>
            <a:endParaRPr lang="en-US"/>
          </a:p>
        </p:txBody>
      </p:sp>
    </p:spTree>
    <p:extLst>
      <p:ext uri="{BB962C8B-B14F-4D97-AF65-F5344CB8AC3E}">
        <p14:creationId xmlns:p14="http://schemas.microsoft.com/office/powerpoint/2010/main" val="3055463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earn.microsoft.com/en-us/azure/synapse-analytics/spark/apache-spark-what-is-delta-lak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earn.microsoft.com/en-us/training/modules/get-started-data-warehous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earn.microsoft.com/en-us/fabric/get-started/roles-workspace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learn.microsoft.com/en-us/fabric/get-started/share-items"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aka.ms/mslearn-get-started-real-time-fabric"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go.microsoft.com/fwlink/?linkid=2260722"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blog.fabric.microsoft.com/data-factory-spotlight-data-pipeline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aka.ms/mslearn-eventstreams-fabric"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go.microsoft.com/fwlink/?linkid=2260610"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aka.ms/mslearn-eventhouse-fabric"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file+.vscode-resource.vscode-cdn.net/fabric/get-started/copilot-real-time-intelligence"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go.microsoft.com/fwlink/?linkid=2259794"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https://aka.ms/fabric-pipeline</a:t>
            </a:r>
            <a:br>
              <a:rPr lang="en-US" dirty="0"/>
            </a:br>
            <a:br>
              <a:rPr lang="en-US" dirty="0"/>
            </a:br>
            <a:r>
              <a:rPr lang="en-US" sz="900" b="0" i="0" dirty="0"/>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45 minutes.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195626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Before delivering this section, review the associated module on Microsoft Learn (</a:t>
            </a:r>
            <a:r>
              <a:rPr lang="en-US" sz="1800" b="0" i="0" u="none" strike="noStrike" dirty="0">
                <a:solidFill>
                  <a:srgbClr val="000000"/>
                </a:solidFill>
                <a:effectLst/>
                <a:latin typeface="Aptos Narrow" panose="020B0004020202020204" pitchFamily="34" charset="0"/>
              </a:rPr>
              <a:t>https://aka.ms/fabric-medallion</a:t>
            </a:r>
            <a:r>
              <a:rPr lang="en-US" sz="1000" b="0" i="0" dirty="0">
                <a:solidFill>
                  <a:schemeClr val="tx2"/>
                </a:solidFill>
              </a:rPr>
              <a:t>)</a:t>
            </a:r>
            <a:r>
              <a:rPr lang="en-US" sz="900" b="0" i="0" dirty="0"/>
              <a:t>.</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45 minutes.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4030498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13</a:t>
            </a:fld>
            <a:endParaRPr lang="en-US"/>
          </a:p>
        </p:txBody>
      </p:sp>
    </p:spTree>
    <p:extLst>
      <p:ext uri="{BB962C8B-B14F-4D97-AF65-F5344CB8AC3E}">
        <p14:creationId xmlns:p14="http://schemas.microsoft.com/office/powerpoint/2010/main" val="3120263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Data lakehouses in Fabric are built on the </a:t>
            </a:r>
            <a:r>
              <a:rPr lang="en-US" b="0" i="0" u="none" strike="noStrike" dirty="0">
                <a:solidFill>
                  <a:srgbClr val="E6E6E6"/>
                </a:solidFill>
                <a:effectLst/>
                <a:latin typeface="Segoe UI" panose="020B0502040204020203" pitchFamily="34" charset="0"/>
                <a:hlinkClick r:id="rId3"/>
              </a:rPr>
              <a:t>Delta Lake format</a:t>
            </a:r>
            <a:r>
              <a:rPr lang="en-US" b="0" i="0" dirty="0">
                <a:solidFill>
                  <a:srgbClr val="E6E6E6"/>
                </a:solidFill>
                <a:effectLst/>
                <a:latin typeface="Segoe UI" panose="020B0502040204020203" pitchFamily="34" charset="0"/>
              </a:rPr>
              <a:t>, which natively supports ACID (Atomicity, Consistency, Isolation, Durability) transactions. Within this framework, the </a:t>
            </a:r>
            <a:r>
              <a:rPr lang="en-US" b="0" i="1" dirty="0">
                <a:solidFill>
                  <a:srgbClr val="E6E6E6"/>
                </a:solidFill>
                <a:effectLst/>
                <a:latin typeface="Segoe UI" panose="020B0502040204020203" pitchFamily="34" charset="0"/>
              </a:rPr>
              <a:t>medallion architecture</a:t>
            </a:r>
            <a:r>
              <a:rPr lang="en-US" b="0" i="0" dirty="0">
                <a:solidFill>
                  <a:srgbClr val="E6E6E6"/>
                </a:solidFill>
                <a:effectLst/>
                <a:latin typeface="Segoe UI" panose="020B0502040204020203" pitchFamily="34" charset="0"/>
              </a:rPr>
              <a:t> is a recommended data design pattern used to organize data in a lakehouse logically. It aims to improve data quality as it moves through different layers. The architecture typically has three layers – bronze (raw), silver (validated), and gold (enriched), each representing higher data quality levels. Some people also call it a "multi-hop" architecture, meaning that data can move between layers as needed.</a:t>
            </a:r>
          </a:p>
          <a:p>
            <a:pPr algn="l"/>
            <a:r>
              <a:rPr lang="en-US" b="0" i="0" dirty="0">
                <a:solidFill>
                  <a:srgbClr val="E6E6E6"/>
                </a:solidFill>
                <a:effectLst/>
                <a:latin typeface="Segoe UI" panose="020B0502040204020203" pitchFamily="34" charset="0"/>
              </a:rPr>
              <a:t>This architecture ensures that data is reliable and consistent as it goes through various checks and changes. It also guarantees that the data is safely stored in a way that makes it easier and faster to analyze.</a:t>
            </a:r>
          </a:p>
          <a:p>
            <a:endParaRPr lang="en-US" dirty="0"/>
          </a:p>
          <a:p>
            <a:pPr algn="l"/>
            <a:r>
              <a:rPr lang="en-US" b="1" i="0" dirty="0">
                <a:solidFill>
                  <a:srgbClr val="E6E6E6"/>
                </a:solidFill>
                <a:effectLst/>
                <a:latin typeface="Segoe UI" panose="020B0502040204020203" pitchFamily="34" charset="0"/>
              </a:rPr>
              <a:t>Understand the medallion architecture format</a:t>
            </a:r>
          </a:p>
          <a:p>
            <a:pPr algn="l"/>
            <a:r>
              <a:rPr lang="en-US" b="1" i="0" dirty="0">
                <a:solidFill>
                  <a:srgbClr val="E6E6E6"/>
                </a:solidFill>
                <a:effectLst/>
                <a:latin typeface="Segoe UI" panose="020B0502040204020203" pitchFamily="34" charset="0"/>
              </a:rPr>
              <a:t>Bronze layer</a:t>
            </a:r>
          </a:p>
          <a:p>
            <a:pPr algn="l"/>
            <a:r>
              <a:rPr lang="en-US" b="0" i="0" dirty="0">
                <a:solidFill>
                  <a:srgbClr val="E6E6E6"/>
                </a:solidFill>
                <a:effectLst/>
                <a:latin typeface="Segoe UI" panose="020B0502040204020203" pitchFamily="34" charset="0"/>
              </a:rPr>
              <a:t>The bronze or raw layer of the medallion architecture is the first layer of the lakehouse. It's the landing zone for all data, whether it's structured, semi-structured, or unstructured. The data is stored in its original format, and no changes are made to it.</a:t>
            </a:r>
          </a:p>
          <a:p>
            <a:pPr algn="l"/>
            <a:r>
              <a:rPr lang="en-US" b="1" i="0" dirty="0">
                <a:solidFill>
                  <a:srgbClr val="E6E6E6"/>
                </a:solidFill>
                <a:effectLst/>
                <a:latin typeface="Segoe UI" panose="020B0502040204020203" pitchFamily="34" charset="0"/>
              </a:rPr>
              <a:t>Silver layer</a:t>
            </a:r>
          </a:p>
          <a:p>
            <a:pPr algn="l"/>
            <a:r>
              <a:rPr lang="en-US" b="0" i="0" dirty="0">
                <a:solidFill>
                  <a:srgbClr val="E6E6E6"/>
                </a:solidFill>
                <a:effectLst/>
                <a:latin typeface="Segoe UI" panose="020B0502040204020203" pitchFamily="34" charset="0"/>
              </a:rPr>
              <a:t>The silver or validated layer is the second layer of the lakehouse. It's where you'll validate and refine your data. Typical activities in the silver layer include combining and merging data and enforcing data validation rules like removing nulls and deduplicating. The silver layer can be thought of as a central repository across an organization or team, where data is stored in a consistent format and can be accessed by multiple teams. In the silver layer you're cleaning your data enough so that everything is in one place and ready to be refined and modeled in the gold layer.</a:t>
            </a:r>
          </a:p>
          <a:p>
            <a:pPr algn="l"/>
            <a:r>
              <a:rPr lang="en-US" b="1" i="0" dirty="0">
                <a:solidFill>
                  <a:srgbClr val="E6E6E6"/>
                </a:solidFill>
                <a:effectLst/>
                <a:latin typeface="Segoe UI" panose="020B0502040204020203" pitchFamily="34" charset="0"/>
              </a:rPr>
              <a:t>Gold layer</a:t>
            </a:r>
          </a:p>
          <a:p>
            <a:pPr algn="l"/>
            <a:r>
              <a:rPr lang="en-US" b="0" i="0" dirty="0">
                <a:solidFill>
                  <a:srgbClr val="E6E6E6"/>
                </a:solidFill>
                <a:effectLst/>
                <a:latin typeface="Segoe UI" panose="020B0502040204020203" pitchFamily="34" charset="0"/>
              </a:rPr>
              <a:t>The gold or enriched layer is the third layer of the lakehouse. In the gold layer, data undergoes further refinement to align with specific business and analytics needs. This could involve aggregating data to a particular granularity, such as daily or hourly, or enriching it with external information. Once the data reaches the gold stage, it becomes ready for use by downstream teams, including analytics, data science, or </a:t>
            </a:r>
            <a:r>
              <a:rPr lang="en-US" b="0" i="0" dirty="0" err="1">
                <a:solidFill>
                  <a:srgbClr val="E6E6E6"/>
                </a:solidFill>
                <a:effectLst/>
                <a:latin typeface="Segoe UI" panose="020B0502040204020203" pitchFamily="34" charset="0"/>
              </a:rPr>
              <a:t>MLOps</a:t>
            </a:r>
            <a:r>
              <a:rPr lang="en-US" b="0" i="0" dirty="0">
                <a:solidFill>
                  <a:srgbClr val="E6E6E6"/>
                </a:solidFill>
                <a:effectLst/>
                <a:latin typeface="Segoe UI" panose="020B0502040204020203" pitchFamily="34" charset="0"/>
              </a:rPr>
              <a: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415569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Moving data across medallion layers refines, organizes, and prepares it for downstream data activities. Within Fabric's lakehouse, there's more than one way to move data between layers, ensuring that you can choose the method that works for your team.</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There are a few things to consider when deciding how to move and transform data across layers.</a:t>
            </a:r>
          </a:p>
          <a:p>
            <a:pPr algn="l">
              <a:buFont typeface="Arial" panose="020B0604020202020204" pitchFamily="34" charset="0"/>
              <a:buChar char="•"/>
            </a:pPr>
            <a:r>
              <a:rPr lang="en-US" b="0" i="0" dirty="0">
                <a:solidFill>
                  <a:srgbClr val="E6E6E6"/>
                </a:solidFill>
                <a:effectLst/>
                <a:latin typeface="Segoe UI" panose="020B0502040204020203" pitchFamily="34" charset="0"/>
              </a:rPr>
              <a:t>How much data are you working with?</a:t>
            </a:r>
          </a:p>
          <a:p>
            <a:pPr algn="l">
              <a:buFont typeface="Arial" panose="020B0604020202020204" pitchFamily="34" charset="0"/>
              <a:buChar char="•"/>
            </a:pPr>
            <a:r>
              <a:rPr lang="en-US" b="0" i="0" dirty="0">
                <a:solidFill>
                  <a:srgbClr val="E6E6E6"/>
                </a:solidFill>
                <a:effectLst/>
                <a:latin typeface="Segoe UI" panose="020B0502040204020203" pitchFamily="34" charset="0"/>
              </a:rPr>
              <a:t>How complex are the transformations you need to make?</a:t>
            </a:r>
          </a:p>
          <a:p>
            <a:pPr algn="l">
              <a:buFont typeface="Arial" panose="020B0604020202020204" pitchFamily="34" charset="0"/>
              <a:buChar char="•"/>
            </a:pPr>
            <a:r>
              <a:rPr lang="en-US" b="0" i="0" dirty="0">
                <a:solidFill>
                  <a:srgbClr val="E6E6E6"/>
                </a:solidFill>
                <a:effectLst/>
                <a:latin typeface="Segoe UI" panose="020B0502040204020203" pitchFamily="34" charset="0"/>
              </a:rPr>
              <a:t>How often will you need to move data between layers?</a:t>
            </a:r>
          </a:p>
          <a:p>
            <a:pPr algn="l">
              <a:buFont typeface="Arial" panose="020B0604020202020204" pitchFamily="34" charset="0"/>
              <a:buChar char="•"/>
            </a:pPr>
            <a:r>
              <a:rPr lang="en-US" b="0" i="0" dirty="0">
                <a:solidFill>
                  <a:srgbClr val="E6E6E6"/>
                </a:solidFill>
                <a:effectLst/>
                <a:latin typeface="Segoe UI" panose="020B0502040204020203" pitchFamily="34" charset="0"/>
              </a:rPr>
              <a:t>What tools are you most comfortable with?</a:t>
            </a:r>
          </a:p>
          <a:p>
            <a:endParaRPr lang="en-US" dirty="0"/>
          </a:p>
          <a:p>
            <a:pPr algn="l"/>
            <a:r>
              <a:rPr lang="en-US" b="1" i="0" dirty="0">
                <a:solidFill>
                  <a:srgbClr val="E6E6E6"/>
                </a:solidFill>
                <a:effectLst/>
                <a:latin typeface="Segoe UI" panose="020B0502040204020203" pitchFamily="34" charset="0"/>
              </a:rPr>
              <a:t>Customize your medallion architecture</a:t>
            </a:r>
          </a:p>
          <a:p>
            <a:pPr algn="l"/>
            <a:r>
              <a:rPr lang="en-US" b="0" i="0" dirty="0">
                <a:solidFill>
                  <a:srgbClr val="E6E6E6"/>
                </a:solidFill>
                <a:effectLst/>
                <a:latin typeface="Segoe UI" panose="020B0502040204020203" pitchFamily="34" charset="0"/>
              </a:rPr>
              <a:t>Depending on your organization's specific use case, you may have a need for more layers. For example, you might have an additional "raw" layer for landing data in a specific format before it's transformed into the bronze layer. Or you might have a "platinum" layer for data that's been further refined and enriched for a specific use case. Regardless of the names and number of layers, the medallion architecture is flexible and can be tailored to meet your organization's particular requirements.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727584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E6E6E6"/>
                </a:solidFill>
                <a:effectLst/>
                <a:latin typeface="Segoe UI" panose="020B0502040204020203" pitchFamily="34" charset="0"/>
              </a:rPr>
              <a:t>Design your architecture</a:t>
            </a:r>
            <a:r>
              <a:rPr lang="en-US" b="0" i="0" dirty="0">
                <a:solidFill>
                  <a:srgbClr val="E6E6E6"/>
                </a:solidFill>
                <a:effectLst/>
                <a:latin typeface="Segoe UI" panose="020B0502040204020203" pitchFamily="34" charset="0"/>
              </a:rPr>
              <a:t>: Create your architecture layout, define your layers, and determine how data will flow between them. </a:t>
            </a:r>
          </a:p>
          <a:p>
            <a:r>
              <a:rPr lang="en-US" b="0" i="0" dirty="0">
                <a:solidFill>
                  <a:srgbClr val="E6E6E6"/>
                </a:solidFill>
                <a:effectLst/>
                <a:latin typeface="Segoe UI" panose="020B0502040204020203" pitchFamily="34" charset="0"/>
              </a:rPr>
              <a:t>The most straightforward implementation is to use Bronze as the raw layer, Silver as the curated layer, and gold as the presentation layer. </a:t>
            </a:r>
          </a:p>
          <a:p>
            <a:r>
              <a:rPr lang="en-US" b="0" i="0" dirty="0">
                <a:solidFill>
                  <a:srgbClr val="E6E6E6"/>
                </a:solidFill>
                <a:effectLst/>
                <a:latin typeface="Segoe UI" panose="020B0502040204020203" pitchFamily="34" charset="0"/>
              </a:rPr>
              <a:t>Your gold layer should be modeled in a star schema and optimized for reporting.</a:t>
            </a:r>
          </a:p>
          <a:p>
            <a:endParaRPr lang="en-US" b="0" i="0" dirty="0">
              <a:solidFill>
                <a:srgbClr val="E6E6E6"/>
              </a:solidFill>
              <a:effectLst/>
              <a:latin typeface="Segoe UI" panose="020B0502040204020203" pitchFamily="34" charset="0"/>
            </a:endParaRPr>
          </a:p>
          <a:p>
            <a:pPr algn="l">
              <a:buFont typeface="Arial" panose="020B0604020202020204" pitchFamily="34" charset="0"/>
              <a:buChar char="•"/>
            </a:pPr>
            <a:r>
              <a:rPr lang="en-US" b="1" i="0" dirty="0">
                <a:solidFill>
                  <a:srgbClr val="E6E6E6"/>
                </a:solidFill>
                <a:effectLst/>
                <a:latin typeface="Segoe UI" panose="020B0502040204020203" pitchFamily="34" charset="0"/>
              </a:rPr>
              <a:t>Ingest data into bronze</a:t>
            </a:r>
            <a:r>
              <a:rPr lang="en-US" b="0" i="0" dirty="0">
                <a:solidFill>
                  <a:srgbClr val="E6E6E6"/>
                </a:solidFill>
                <a:effectLst/>
                <a:latin typeface="Segoe UI" panose="020B0502040204020203" pitchFamily="34" charset="0"/>
              </a:rPr>
              <a:t>: Determine how you'll ingest data into your bronze layer. You can do this using pipelines, dataflows, or notebooks.</a:t>
            </a:r>
          </a:p>
          <a:p>
            <a:pPr algn="l">
              <a:buFont typeface="Arial" panose="020B0604020202020204" pitchFamily="34" charset="0"/>
              <a:buChar char="•"/>
            </a:pPr>
            <a:r>
              <a:rPr lang="en-US" b="1" i="0" dirty="0">
                <a:solidFill>
                  <a:srgbClr val="E6E6E6"/>
                </a:solidFill>
                <a:effectLst/>
                <a:latin typeface="Segoe UI" panose="020B0502040204020203" pitchFamily="34" charset="0"/>
              </a:rPr>
              <a:t>Transform data and load to silver</a:t>
            </a:r>
            <a:r>
              <a:rPr lang="en-US" b="0" i="0" dirty="0">
                <a:solidFill>
                  <a:srgbClr val="E6E6E6"/>
                </a:solidFill>
                <a:effectLst/>
                <a:latin typeface="Segoe UI" panose="020B0502040204020203" pitchFamily="34" charset="0"/>
              </a:rPr>
              <a:t>: Determine how you'll transform data in your silver layer. You can do this using dataflows or notebooks. Transformations at the silver level should be focused on data quality and consistency, not on data modeling.</a:t>
            </a:r>
          </a:p>
          <a:p>
            <a:pPr algn="l">
              <a:buFont typeface="Arial" panose="020B0604020202020204" pitchFamily="34" charset="0"/>
              <a:buChar char="•"/>
            </a:pPr>
            <a:r>
              <a:rPr lang="en-US" b="1" i="0" dirty="0">
                <a:solidFill>
                  <a:srgbClr val="E6E6E6"/>
                </a:solidFill>
                <a:effectLst/>
                <a:latin typeface="Segoe UI" panose="020B0502040204020203" pitchFamily="34" charset="0"/>
              </a:rPr>
              <a:t>Generate a gold layer</a:t>
            </a:r>
            <a:r>
              <a:rPr lang="en-US" b="0" i="0" dirty="0">
                <a:solidFill>
                  <a:srgbClr val="E6E6E6"/>
                </a:solidFill>
                <a:effectLst/>
                <a:latin typeface="Segoe UI" panose="020B0502040204020203" pitchFamily="34" charset="0"/>
              </a:rPr>
              <a:t>: Determine how you'll generate your gold layer(s), what it will contain, and how it will be used.</a:t>
            </a:r>
          </a:p>
          <a:p>
            <a:pPr marL="742950" lvl="1" indent="-285750" algn="l">
              <a:buFont typeface="Arial" panose="020B0604020202020204" pitchFamily="34" charset="0"/>
              <a:buChar char="•"/>
            </a:pPr>
            <a:r>
              <a:rPr lang="en-US" b="0" i="0" dirty="0">
                <a:solidFill>
                  <a:srgbClr val="E6E6E6"/>
                </a:solidFill>
                <a:effectLst/>
                <a:latin typeface="Segoe UI" panose="020B0502040204020203" pitchFamily="34" charset="0"/>
              </a:rPr>
              <a:t>The gold layer is where you'll model your data for reporting using a dimensional model. Here you'll establish relationships, define measures, and incorporate any other elements essential for effective reporting.</a:t>
            </a:r>
          </a:p>
          <a:p>
            <a:pPr marL="742950" lvl="1" indent="-285750" algn="l">
              <a:buFont typeface="Arial" panose="020B0604020202020204" pitchFamily="34" charset="0"/>
              <a:buChar char="•"/>
            </a:pPr>
            <a:r>
              <a:rPr lang="en-US" b="0" i="0" dirty="0">
                <a:solidFill>
                  <a:srgbClr val="E6E6E6"/>
                </a:solidFill>
                <a:effectLst/>
                <a:latin typeface="Segoe UI" panose="020B0502040204020203" pitchFamily="34" charset="0"/>
              </a:rPr>
              <a:t>You can have multiple gold layers for different audiences or domains. For example, you might have a gold layer for your finance team and a separate gold layer for your sales team. You might also have a gold layer for your data scientists that is optimized for machine learning.</a:t>
            </a:r>
          </a:p>
          <a:p>
            <a:pPr marL="742950" lvl="1" indent="-285750" algn="l">
              <a:buFont typeface="Arial" panose="020B0604020202020204" pitchFamily="34" charset="0"/>
              <a:buChar char="•"/>
            </a:pPr>
            <a:r>
              <a:rPr lang="en-US" b="0" i="0" dirty="0">
                <a:solidFill>
                  <a:srgbClr val="E6E6E6"/>
                </a:solidFill>
                <a:effectLst/>
                <a:latin typeface="Segoe UI" panose="020B0502040204020203" pitchFamily="34" charset="0"/>
              </a:rPr>
              <a:t>Depending on your needs, you might also use a Data Warehouse as your gold layer. See </a:t>
            </a:r>
            <a:r>
              <a:rPr lang="en-US" b="0" i="0" u="none" strike="noStrike" dirty="0">
                <a:solidFill>
                  <a:srgbClr val="E6E6E6"/>
                </a:solidFill>
                <a:effectLst/>
                <a:latin typeface="Segoe UI" panose="020B0502040204020203" pitchFamily="34" charset="0"/>
                <a:hlinkClick r:id="rId3"/>
              </a:rPr>
              <a:t>Get started with data warehouses in Microsoft Fabric</a:t>
            </a:r>
            <a:r>
              <a:rPr lang="en-US" b="0" i="0" dirty="0">
                <a:solidFill>
                  <a:srgbClr val="E6E6E6"/>
                </a:solidFill>
                <a:effectLst/>
                <a:latin typeface="Segoe UI" panose="020B0502040204020203" pitchFamily="34" charset="0"/>
              </a:rPr>
              <a:t> to learn more.</a:t>
            </a:r>
          </a:p>
          <a:p>
            <a:pPr marL="742950" lvl="1" indent="-285750" algn="l">
              <a:buFont typeface="Arial" panose="020B0604020202020204" pitchFamily="34" charset="0"/>
              <a:buChar char="•"/>
            </a:pPr>
            <a:r>
              <a:rPr lang="en-US" b="0" i="0" dirty="0">
                <a:solidFill>
                  <a:srgbClr val="E6E6E6"/>
                </a:solidFill>
                <a:effectLst/>
                <a:latin typeface="Segoe UI" panose="020B0502040204020203" pitchFamily="34" charset="0"/>
              </a:rPr>
              <a:t>In Fabric, you can transform your data using dataflows or notebooks, and then load it into a gold Delta table in the lakehouse. You can then connect to the Delta table using a SQL analytics endpoint and use SQL to model your data for reporting. Alternatively, you can use Power BI to connect to the SQL analytics endpoint of the gold layer and model your data for reporting.</a:t>
            </a:r>
          </a:p>
          <a:p>
            <a:pPr algn="l">
              <a:buFont typeface="Arial" panose="020B0604020202020204" pitchFamily="34" charset="0"/>
              <a:buChar char="•"/>
            </a:pPr>
            <a:r>
              <a:rPr lang="en-US" b="1" i="0" dirty="0">
                <a:solidFill>
                  <a:srgbClr val="E6E6E6"/>
                </a:solidFill>
                <a:effectLst/>
                <a:latin typeface="Segoe UI" panose="020B0502040204020203" pitchFamily="34" charset="0"/>
              </a:rPr>
              <a:t>Enable downstream consumption</a:t>
            </a:r>
            <a:r>
              <a:rPr lang="en-US" b="0" i="0" dirty="0">
                <a:solidFill>
                  <a:srgbClr val="E6E6E6"/>
                </a:solidFill>
                <a:effectLst/>
                <a:latin typeface="Segoe UI" panose="020B0502040204020203" pitchFamily="34" charset="0"/>
              </a:rPr>
              <a:t>: Determine how you'll enable downstream consumption of your data. You can do this using workspace or item permissions, or by connecting to the SQL analytics endpoint.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198359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Now that your medallion architecture is in place, data teams and the business can start using it to query and report on data. Fabric has several tools and technologies that enable you to query and report on data in your lakehouse, including SQL analytics endpoints and Direct Lake mode in Power BI semantic models.</a:t>
            </a:r>
          </a:p>
          <a:p>
            <a:pPr algn="l"/>
            <a:r>
              <a:rPr lang="en-US" b="1" i="0" dirty="0">
                <a:solidFill>
                  <a:srgbClr val="E6E6E6"/>
                </a:solidFill>
                <a:effectLst/>
                <a:latin typeface="Segoe UI" panose="020B0502040204020203" pitchFamily="34" charset="0"/>
              </a:rPr>
              <a:t>Query data in your lakehouse</a:t>
            </a:r>
          </a:p>
          <a:p>
            <a:pPr algn="l"/>
            <a:r>
              <a:rPr lang="en-US" b="0" i="0" dirty="0">
                <a:solidFill>
                  <a:srgbClr val="E6E6E6"/>
                </a:solidFill>
                <a:effectLst/>
                <a:latin typeface="Segoe UI" panose="020B0502040204020203" pitchFamily="34" charset="0"/>
              </a:rPr>
              <a:t>Teams can use SQL to explore and query data in the gold layer. You can analyze data in delta tables at any layer of the medallion architecture using the T-SQL language, save functions, generate views, and apply SQL security. You can also use the SQL analytics endpoint to connect to your lakehouse from third-party tools and applications.</a:t>
            </a:r>
          </a:p>
          <a:p>
            <a:pPr algn="l"/>
            <a:r>
              <a:rPr lang="en-US" b="0" i="0" dirty="0">
                <a:solidFill>
                  <a:srgbClr val="E6E6E6"/>
                </a:solidFill>
                <a:effectLst/>
                <a:latin typeface="Segoe UI" panose="020B0502040204020203" pitchFamily="34" charset="0"/>
              </a:rPr>
              <a:t>The SQL analytics endpoint in Fabric enables you to write queries, manage the data model, and query data using the new visual query experience.</a:t>
            </a:r>
          </a:p>
          <a:p>
            <a:endParaRPr lang="en-US" dirty="0"/>
          </a:p>
          <a:p>
            <a:pPr algn="l"/>
            <a:r>
              <a:rPr lang="en-US" b="0" i="0" dirty="0">
                <a:solidFill>
                  <a:srgbClr val="E6E6E6"/>
                </a:solidFill>
                <a:effectLst/>
                <a:latin typeface="Segoe UI" panose="020B0502040204020203" pitchFamily="34" charset="0"/>
              </a:rPr>
              <a:t>In addition to using the SQL analytics endpoint for data exploration, you can also create a Power BI semantic model in Direct Lake mode to query data in your lakehouse. When you create a lakehouse, the system also provisions an associated default semantic model. The default semantic model is a semantic model with metrics on top of lakehouse data.</a:t>
            </a:r>
          </a:p>
          <a:p>
            <a:pPr algn="l"/>
            <a:r>
              <a:rPr lang="en-US" b="0" i="0" dirty="0">
                <a:solidFill>
                  <a:srgbClr val="E6E6E6"/>
                </a:solidFill>
                <a:effectLst/>
                <a:latin typeface="Segoe UI" panose="020B0502040204020203" pitchFamily="34" charset="0"/>
              </a:rPr>
              <a:t>When a Power BI report displays a data element, it fetches it from the underlying semantic model, which in turn accesses a lakehouse for data retrieval. To enhance efficiency, the default semantic model preloads frequently requested data into the cache and updates it as necessary. This approach is called Direct Lake mode and truly gives you the best of both worlds: the performance of a semantic model and the freshness of lakehouse data.</a:t>
            </a:r>
          </a:p>
          <a:p>
            <a:endParaRPr lang="en-US" dirty="0"/>
          </a:p>
          <a:p>
            <a:pPr algn="l"/>
            <a:r>
              <a:rPr lang="en-US" b="1" i="0" dirty="0">
                <a:solidFill>
                  <a:srgbClr val="E6E6E6"/>
                </a:solidFill>
                <a:effectLst/>
                <a:latin typeface="Segoe UI" panose="020B0502040204020203" pitchFamily="34" charset="0"/>
              </a:rPr>
              <a:t>Tailor your medallion layers for different needs</a:t>
            </a:r>
          </a:p>
          <a:p>
            <a:pPr algn="l"/>
            <a:r>
              <a:rPr lang="en-US" b="0" i="0" dirty="0">
                <a:solidFill>
                  <a:srgbClr val="E6E6E6"/>
                </a:solidFill>
                <a:effectLst/>
                <a:latin typeface="Segoe UI" panose="020B0502040204020203" pitchFamily="34" charset="0"/>
              </a:rPr>
              <a:t>Tailoring medallion layers to different needs allows you to optimize data processing and access for specific use cases. By customizing these layers, you can ensure that each layer's structure and organization align with the requirements of different user groups, improving performance, ease of use, and data relevance for diverse stakeholders.</a:t>
            </a:r>
          </a:p>
          <a:p>
            <a:pPr algn="l"/>
            <a:r>
              <a:rPr lang="en-US" b="0" i="0" dirty="0">
                <a:solidFill>
                  <a:srgbClr val="E6E6E6"/>
                </a:solidFill>
                <a:effectLst/>
                <a:latin typeface="Segoe UI" panose="020B0502040204020203" pitchFamily="34" charset="0"/>
              </a:rPr>
              <a:t>Creating multiple Gold layers tailored for diverse audiences or domains highlights the flexibility of the medallion architecture. Finance, sales, data science – each can have its optimized Gold layer, serving specific analytical requirements.</a:t>
            </a:r>
          </a:p>
          <a:p>
            <a:pPr algn="l"/>
            <a:r>
              <a:rPr lang="en-US" b="0" i="0" dirty="0">
                <a:solidFill>
                  <a:srgbClr val="E6E6E6"/>
                </a:solidFill>
                <a:effectLst/>
                <a:latin typeface="Segoe UI" panose="020B0502040204020203" pitchFamily="34" charset="0"/>
              </a:rPr>
              <a:t>Some applications, third-party tools, or systems require specific data formats. You can utilize your medallion architecture to generate cleansed and properly formatted data.</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026423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Secure your lakehouse by ensuring that only authorized users can access data. In Fabric, you can do this by setting permissions at the </a:t>
            </a:r>
            <a:r>
              <a:rPr lang="en-US" b="0" i="1" dirty="0">
                <a:solidFill>
                  <a:srgbClr val="E6E6E6"/>
                </a:solidFill>
                <a:effectLst/>
                <a:latin typeface="Segoe UI" panose="020B0502040204020203" pitchFamily="34" charset="0"/>
              </a:rPr>
              <a:t>workspace</a:t>
            </a:r>
            <a:r>
              <a:rPr lang="en-US" b="0" i="0" dirty="0">
                <a:solidFill>
                  <a:srgbClr val="E6E6E6"/>
                </a:solidFill>
                <a:effectLst/>
                <a:latin typeface="Segoe UI" panose="020B0502040204020203" pitchFamily="34" charset="0"/>
              </a:rPr>
              <a:t> or </a:t>
            </a:r>
            <a:r>
              <a:rPr lang="en-US" b="0" i="1" dirty="0">
                <a:solidFill>
                  <a:srgbClr val="E6E6E6"/>
                </a:solidFill>
                <a:effectLst/>
                <a:latin typeface="Segoe UI" panose="020B0502040204020203" pitchFamily="34" charset="0"/>
              </a:rPr>
              <a:t>item</a:t>
            </a:r>
            <a:r>
              <a:rPr lang="en-US" b="0" i="0" dirty="0">
                <a:solidFill>
                  <a:srgbClr val="E6E6E6"/>
                </a:solidFill>
                <a:effectLst/>
                <a:latin typeface="Segoe UI" panose="020B0502040204020203" pitchFamily="34" charset="0"/>
              </a:rPr>
              <a:t> level.</a:t>
            </a:r>
          </a:p>
          <a:p>
            <a:pPr algn="l"/>
            <a:endParaRPr lang="en-US" b="0" i="0" dirty="0">
              <a:solidFill>
                <a:srgbClr val="E6E6E6"/>
              </a:solidFill>
              <a:effectLst/>
              <a:latin typeface="Segoe UI" panose="020B0502040204020203" pitchFamily="34" charset="0"/>
            </a:endParaRPr>
          </a:p>
          <a:p>
            <a:pPr algn="l"/>
            <a:r>
              <a:rPr lang="en-US" b="0" i="0" u="none" strike="noStrike" dirty="0">
                <a:solidFill>
                  <a:srgbClr val="E6E6E6"/>
                </a:solidFill>
                <a:effectLst/>
                <a:latin typeface="Segoe UI" panose="020B0502040204020203" pitchFamily="34" charset="0"/>
                <a:hlinkClick r:id="rId3"/>
              </a:rPr>
              <a:t>Workspace permissions</a:t>
            </a:r>
            <a:r>
              <a:rPr lang="en-US" b="0" i="0" dirty="0">
                <a:solidFill>
                  <a:srgbClr val="E6E6E6"/>
                </a:solidFill>
                <a:effectLst/>
                <a:latin typeface="Segoe UI" panose="020B0502040204020203" pitchFamily="34" charset="0"/>
              </a:rPr>
              <a:t> control access to </a:t>
            </a:r>
            <a:r>
              <a:rPr lang="en-US" b="1" i="0" dirty="0">
                <a:solidFill>
                  <a:srgbClr val="E6E6E6"/>
                </a:solidFill>
                <a:effectLst/>
                <a:latin typeface="Segoe UI" panose="020B0502040204020203" pitchFamily="34" charset="0"/>
              </a:rPr>
              <a:t>all</a:t>
            </a:r>
            <a:r>
              <a:rPr lang="en-US" b="0" i="0" dirty="0">
                <a:solidFill>
                  <a:srgbClr val="E6E6E6"/>
                </a:solidFill>
                <a:effectLst/>
                <a:latin typeface="Segoe UI" panose="020B0502040204020203" pitchFamily="34" charset="0"/>
              </a:rPr>
              <a:t> items within a workspace. </a:t>
            </a:r>
            <a:r>
              <a:rPr lang="en-US" b="0" i="0" u="none" strike="noStrike" dirty="0">
                <a:solidFill>
                  <a:srgbClr val="E6E6E6"/>
                </a:solidFill>
                <a:effectLst/>
                <a:latin typeface="Segoe UI" panose="020B0502040204020203" pitchFamily="34" charset="0"/>
                <a:hlinkClick r:id="rId4"/>
              </a:rPr>
              <a:t>Item level permissions</a:t>
            </a:r>
            <a:r>
              <a:rPr lang="en-US" b="0" i="0" dirty="0">
                <a:solidFill>
                  <a:srgbClr val="E6E6E6"/>
                </a:solidFill>
                <a:effectLst/>
                <a:latin typeface="Segoe UI" panose="020B0502040204020203" pitchFamily="34" charset="0"/>
              </a:rPr>
              <a:t> control access to </a:t>
            </a:r>
            <a:r>
              <a:rPr lang="en-US" b="1" i="0" dirty="0">
                <a:solidFill>
                  <a:srgbClr val="E6E6E6"/>
                </a:solidFill>
                <a:effectLst/>
                <a:latin typeface="Segoe UI" panose="020B0502040204020203" pitchFamily="34" charset="0"/>
              </a:rPr>
              <a:t>specific</a:t>
            </a:r>
            <a:r>
              <a:rPr lang="en-US" b="0" i="0" dirty="0">
                <a:solidFill>
                  <a:srgbClr val="E6E6E6"/>
                </a:solidFill>
                <a:effectLst/>
                <a:latin typeface="Segoe UI" panose="020B0502040204020203" pitchFamily="34" charset="0"/>
              </a:rPr>
              <a:t> items within a workspace, and could be used when you're collaborating with colleagues who aren't in the same workspace, or they only need access to a single, specific item.</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You can strategically store different layers of your lakehouse in separate workspaces for improved security and efficient capacity management. This approach not only enhances security but also optimizes cost-effectiveness.</a:t>
            </a:r>
          </a:p>
          <a:p>
            <a:pPr algn="l">
              <a:buFont typeface="Arial" panose="020B0604020202020204" pitchFamily="34" charset="0"/>
              <a:buChar char="•"/>
            </a:pPr>
            <a:r>
              <a:rPr lang="en-US" b="0" i="0" dirty="0">
                <a:solidFill>
                  <a:srgbClr val="E6E6E6"/>
                </a:solidFill>
                <a:effectLst/>
                <a:latin typeface="Segoe UI" panose="020B0502040204020203" pitchFamily="34" charset="0"/>
              </a:rPr>
              <a:t>Security and Access Considerations: Define who needs access at each layer, ensuring only authorized personnel can interact with sensitive data.</a:t>
            </a:r>
          </a:p>
          <a:p>
            <a:pPr algn="l">
              <a:buFont typeface="Arial" panose="020B0604020202020204" pitchFamily="34" charset="0"/>
              <a:buChar char="•"/>
            </a:pPr>
            <a:r>
              <a:rPr lang="en-US" b="0" i="0" dirty="0">
                <a:solidFill>
                  <a:srgbClr val="E6E6E6"/>
                </a:solidFill>
                <a:effectLst/>
                <a:latin typeface="Segoe UI" panose="020B0502040204020203" pitchFamily="34" charset="0"/>
              </a:rPr>
              <a:t>Gold Layer Access Control: Restrict access to the Gold layer for read-only purposes, emphasizing the importance of minimal permissions.</a:t>
            </a:r>
          </a:p>
          <a:p>
            <a:pPr algn="l">
              <a:buFont typeface="Arial" panose="020B0604020202020204" pitchFamily="34" charset="0"/>
              <a:buChar char="•"/>
            </a:pPr>
            <a:r>
              <a:rPr lang="en-US" b="0" i="0" dirty="0">
                <a:solidFill>
                  <a:srgbClr val="E6E6E6"/>
                </a:solidFill>
                <a:effectLst/>
                <a:latin typeface="Segoe UI" panose="020B0502040204020203" pitchFamily="34" charset="0"/>
              </a:rPr>
              <a:t>Silver Layer Utilization: Decide whether users will be allowed to build upon the Silver layer, balancing flexibility and security.</a:t>
            </a:r>
          </a:p>
          <a:p>
            <a:pPr algn="l">
              <a:buFont typeface="Arial" panose="020B0604020202020204" pitchFamily="34" charset="0"/>
              <a:buChar char="•"/>
            </a:pPr>
            <a:r>
              <a:rPr lang="en-US" b="0" i="0" dirty="0">
                <a:solidFill>
                  <a:srgbClr val="E6E6E6"/>
                </a:solidFill>
                <a:effectLst/>
                <a:latin typeface="Segoe UI" panose="020B0502040204020203" pitchFamily="34" charset="0"/>
              </a:rPr>
              <a:t>Bronze Layer Access Control: Restrict access to the Bronze layer for read-only purposes, emphasizing the importance of minimal permissions.</a:t>
            </a:r>
          </a:p>
          <a:p>
            <a:pPr algn="l">
              <a:buFont typeface="Arial" panose="020B0604020202020204" pitchFamily="34" charset="0"/>
              <a:buNone/>
            </a:pPr>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Sharing of Fabric content should be discussed with your organization's security team to ensure that it aligns with your organization's security policies.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49796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EBFA8-566D-43AF-E93F-A9BAEB2BEF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7CFC2C-2DCB-6A4F-48CF-25149582EA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3B1EB0-6DF1-25FC-0464-F90260FBF47F}"/>
              </a:ext>
            </a:extLst>
          </p:cNvPr>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https://aka.ms/mslearn-fabric-lakehouse</a:t>
            </a:r>
            <a:br>
              <a:rPr lang="en-US" dirty="0"/>
            </a:br>
            <a:br>
              <a:rPr lang="en-US" dirty="0"/>
            </a:br>
            <a:r>
              <a:rPr lang="en-US" dirty="0"/>
              <a:t>The estimated time to complete this exercise is</a:t>
            </a:r>
            <a:r>
              <a:rPr lang="en-US" b="1" dirty="0"/>
              <a:t> 45 minutes.</a:t>
            </a:r>
          </a:p>
          <a:p>
            <a:endParaRPr lang="en-US" dirty="0"/>
          </a:p>
        </p:txBody>
      </p:sp>
      <p:sp>
        <p:nvSpPr>
          <p:cNvPr id="4" name="Header Placeholder 3">
            <a:extLst>
              <a:ext uri="{FF2B5EF4-FFF2-40B4-BE49-F238E27FC236}">
                <a16:creationId xmlns:a16="http://schemas.microsoft.com/office/drawing/2014/main" id="{93228C3F-27C1-45C8-B358-4770E713122E}"/>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9B8CE492-FA82-596D-5335-76AB2D0443CF}"/>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7D8B411E-3B03-43DE-9281-009663FF293B}"/>
              </a:ext>
            </a:extLst>
          </p:cNvPr>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436321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0C9A6-F5E8-E741-7E7B-E4C444AB0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0A0144-964D-B905-F1A2-6FCA09410B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75A84-6598-1716-C894-56DAFB989A91}"/>
              </a:ext>
            </a:extLst>
          </p:cNvPr>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a:extLst>
              <a:ext uri="{FF2B5EF4-FFF2-40B4-BE49-F238E27FC236}">
                <a16:creationId xmlns:a16="http://schemas.microsoft.com/office/drawing/2014/main" id="{92C87488-AD11-AB63-230D-1826F55EADA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4DC74F1B-262F-1310-0C83-97613AD19D8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879969DF-4F5A-A833-2857-FB50C38259F7}"/>
              </a:ext>
            </a:extLst>
          </p:cNvPr>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84887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1EB00-B472-F617-AA3B-362DD05EB1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FF1C67-9346-8F43-478C-F63DF3BEF7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CB32F8-59B6-31D5-8F41-5A9693FF236C}"/>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F5FB9F88-4E69-B86E-48AC-5A67E04A1EF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ECFCE49F-758E-7495-4A57-EB3507BCBBD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2BAFC792-005B-299E-5355-E206C2CEBAC3}"/>
              </a:ext>
            </a:extLst>
          </p:cNvPr>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016928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3</a:t>
            </a:fld>
            <a:endParaRPr lang="en-US"/>
          </a:p>
        </p:txBody>
      </p:sp>
    </p:spTree>
    <p:extLst>
      <p:ext uri="{BB962C8B-B14F-4D97-AF65-F5344CB8AC3E}">
        <p14:creationId xmlns:p14="http://schemas.microsoft.com/office/powerpoint/2010/main" val="3120263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hlinkClick r:id="rId3"/>
              </a:rPr>
              <a:t>https://aka.ms/mslearn-get-started-real-time-fabric</a:t>
            </a:r>
            <a:r>
              <a:rPr lang="en-US" sz="1200" dirty="0"/>
              <a:t> </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The estimated time to present these slides is 45 minutes.</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77500" lnSpcReduction="20000"/>
          </a:bodyPr>
          <a:lstStyle/>
          <a:p>
            <a:pPr algn="l">
              <a:spcBef>
                <a:spcPts val="900"/>
              </a:spcBef>
            </a:pPr>
            <a:r>
              <a:rPr lang="en-US" b="0" i="0" dirty="0">
                <a:solidFill>
                  <a:srgbClr val="171717"/>
                </a:solidFill>
                <a:effectLst/>
                <a:latin typeface="Segoe UI" panose="020B0502040204020203" pitchFamily="34" charset="0"/>
              </a:rPr>
              <a:t>Most modern data analytics solutions enable two common patterns for data analysis:</a:t>
            </a:r>
          </a:p>
          <a:p>
            <a:pPr algn="l">
              <a:buFont typeface="Arial" panose="020B0604020202020204" pitchFamily="34" charset="0"/>
              <a:buChar char="•"/>
            </a:pPr>
            <a:r>
              <a:rPr lang="en-US" b="1" i="0" dirty="0">
                <a:solidFill>
                  <a:srgbClr val="171717"/>
                </a:solidFill>
                <a:effectLst/>
                <a:latin typeface="Segoe UI" panose="020B0502040204020203" pitchFamily="34" charset="0"/>
              </a:rPr>
              <a:t>Batch data analytics</a:t>
            </a:r>
            <a:r>
              <a:rPr lang="en-US" b="0" i="0" dirty="0">
                <a:solidFill>
                  <a:srgbClr val="171717"/>
                </a:solidFill>
                <a:effectLst/>
                <a:latin typeface="Segoe UI" panose="020B0502040204020203" pitchFamily="34" charset="0"/>
              </a:rPr>
              <a:t>, in which data is loaded into an analytical data store at periodic intervals as a batch operation; enabling historical analysis of data from past events.</a:t>
            </a:r>
          </a:p>
          <a:p>
            <a:pPr algn="l">
              <a:buFont typeface="Arial" panose="020B0604020202020204" pitchFamily="34" charset="0"/>
              <a:buChar char="•"/>
            </a:pPr>
            <a:r>
              <a:rPr lang="en-US" b="1" i="0" dirty="0">
                <a:solidFill>
                  <a:srgbClr val="171717"/>
                </a:solidFill>
                <a:effectLst/>
                <a:latin typeface="Segoe UI" panose="020B0502040204020203" pitchFamily="34" charset="0"/>
              </a:rPr>
              <a:t>Real-time data analytics</a:t>
            </a:r>
            <a:r>
              <a:rPr lang="en-US" b="0" i="0" dirty="0">
                <a:solidFill>
                  <a:srgbClr val="171717"/>
                </a:solidFill>
                <a:effectLst/>
                <a:latin typeface="Segoe UI" panose="020B0502040204020203" pitchFamily="34" charset="0"/>
              </a:rPr>
              <a:t>, in which data from events is ingested in real-time (or </a:t>
            </a:r>
            <a:r>
              <a:rPr lang="en-US" b="0" i="1" dirty="0">
                <a:solidFill>
                  <a:srgbClr val="171717"/>
                </a:solidFill>
                <a:effectLst/>
                <a:latin typeface="Segoe UI" panose="020B0502040204020203" pitchFamily="34" charset="0"/>
              </a:rPr>
              <a:t>near</a:t>
            </a:r>
            <a:r>
              <a:rPr lang="en-US" b="0" i="0" dirty="0">
                <a:solidFill>
                  <a:srgbClr val="171717"/>
                </a:solidFill>
                <a:effectLst/>
                <a:latin typeface="Segoe UI" panose="020B0502040204020203" pitchFamily="34" charset="0"/>
              </a:rPr>
              <a:t> real-time) as events occur in a </a:t>
            </a:r>
            <a:r>
              <a:rPr lang="en-US" b="0" i="1" dirty="0">
                <a:solidFill>
                  <a:srgbClr val="171717"/>
                </a:solidFill>
                <a:effectLst/>
                <a:latin typeface="Segoe UI" panose="020B0502040204020203" pitchFamily="34" charset="0"/>
              </a:rPr>
              <a:t>stream</a:t>
            </a:r>
            <a:r>
              <a:rPr lang="en-US" b="0" i="0" dirty="0">
                <a:solidFill>
                  <a:srgbClr val="171717"/>
                </a:solidFill>
                <a:effectLst/>
                <a:latin typeface="Segoe UI" panose="020B0502040204020203" pitchFamily="34" charset="0"/>
              </a:rPr>
              <a:t> of data that can be analyzed, visualized, and used to trigger automated responses.</a:t>
            </a:r>
          </a:p>
          <a:p>
            <a:pPr algn="l">
              <a:spcBef>
                <a:spcPts val="900"/>
              </a:spcBef>
            </a:pPr>
            <a:r>
              <a:rPr lang="en-US" b="0" i="0" dirty="0">
                <a:solidFill>
                  <a:srgbClr val="171717"/>
                </a:solidFill>
                <a:effectLst/>
                <a:latin typeface="Segoe UI" panose="020B0502040204020203" pitchFamily="34" charset="0"/>
              </a:rPr>
              <a:t>Batch data analytics is generally well understood, and is commonly implemented using data warehouse or lakehouse architectures. Real-time analytics may be considered more specialist, but increasingly it's being incorporated into large-scale data analytics solutions in the form of a </a:t>
            </a:r>
            <a:r>
              <a:rPr lang="en-US" b="0" i="1" dirty="0">
                <a:solidFill>
                  <a:srgbClr val="171717"/>
                </a:solidFill>
                <a:effectLst/>
                <a:latin typeface="Segoe UI" panose="020B0502040204020203" pitchFamily="34" charset="0"/>
              </a:rPr>
              <a:t>lambda</a:t>
            </a:r>
            <a:r>
              <a:rPr lang="en-US" b="0" i="0" dirty="0">
                <a:solidFill>
                  <a:srgbClr val="171717"/>
                </a:solidFill>
                <a:effectLst/>
                <a:latin typeface="Segoe UI" panose="020B0502040204020203" pitchFamily="34" charset="0"/>
              </a:rPr>
              <a:t> architecture that combines the periodic loading of batch data for historical analysis with the ingestion of data streams for real-time analysis.</a:t>
            </a:r>
          </a:p>
          <a:p>
            <a:pPr algn="l">
              <a:spcBef>
                <a:spcPts val="900"/>
              </a:spcBef>
            </a:pPr>
            <a:r>
              <a:rPr lang="en-US" b="0" i="0" dirty="0">
                <a:solidFill>
                  <a:srgbClr val="171717"/>
                </a:solidFill>
                <a:effectLst/>
                <a:latin typeface="Segoe UI" panose="020B0502040204020203" pitchFamily="34" charset="0"/>
              </a:rPr>
              <a:t>Microsoft Fabric provides capabilities for both batch and real-time analytics. In this module, we'll focus on the </a:t>
            </a:r>
            <a:r>
              <a:rPr lang="en-US" b="0" i="1" dirty="0">
                <a:solidFill>
                  <a:srgbClr val="171717"/>
                </a:solidFill>
                <a:effectLst/>
                <a:latin typeface="Segoe UI" panose="020B0502040204020203" pitchFamily="34" charset="0"/>
              </a:rPr>
              <a:t>Real-Time Intelligence</a:t>
            </a:r>
            <a:r>
              <a:rPr lang="en-US" b="0" i="0" dirty="0">
                <a:solidFill>
                  <a:srgbClr val="171717"/>
                </a:solidFill>
                <a:effectLst/>
                <a:latin typeface="Segoe UI" panose="020B0502040204020203" pitchFamily="34" charset="0"/>
              </a:rPr>
              <a:t> features of Microsoft Fabric to explore how you can build real-time data analytics solutions with minimal coding that scale to huge volumes of data from a diverse range of sources.</a:t>
            </a:r>
          </a:p>
          <a:p>
            <a:pPr algn="l">
              <a:spcBef>
                <a:spcPts val="900"/>
              </a:spcBef>
            </a:pPr>
            <a:r>
              <a:rPr lang="en-US" b="0" i="0" dirty="0">
                <a:solidFill>
                  <a:srgbClr val="171717"/>
                </a:solidFill>
                <a:effectLst/>
                <a:latin typeface="Segoe UI" panose="020B0502040204020203" pitchFamily="34" charset="0"/>
              </a:rPr>
              <a:t>The topics covered in this module include:</a:t>
            </a:r>
          </a:p>
          <a:p>
            <a:pPr algn="l">
              <a:buFont typeface="Arial" panose="020B0604020202020204" pitchFamily="34" charset="0"/>
              <a:buChar char="•"/>
            </a:pPr>
            <a:r>
              <a:rPr lang="en-US" b="0" i="0" dirty="0">
                <a:solidFill>
                  <a:srgbClr val="171717"/>
                </a:solidFill>
                <a:effectLst/>
                <a:latin typeface="Segoe UI" panose="020B0502040204020203" pitchFamily="34" charset="0"/>
              </a:rPr>
              <a:t>Understanding core concepts related to real-time data analytics.</a:t>
            </a:r>
          </a:p>
          <a:p>
            <a:pPr algn="l">
              <a:buFont typeface="Arial" panose="020B0604020202020204" pitchFamily="34" charset="0"/>
              <a:buChar char="•"/>
            </a:pPr>
            <a:r>
              <a:rPr lang="en-US" b="0" i="0" dirty="0">
                <a:solidFill>
                  <a:srgbClr val="171717"/>
                </a:solidFill>
                <a:effectLst/>
                <a:latin typeface="Segoe UI" panose="020B0502040204020203" pitchFamily="34" charset="0"/>
              </a:rPr>
              <a:t>Understanding Microsoft Fabric's Real-Time Intelligence capabilities.</a:t>
            </a:r>
          </a:p>
          <a:p>
            <a:pPr algn="l">
              <a:buFont typeface="Arial" panose="020B0604020202020204" pitchFamily="34" charset="0"/>
              <a:buChar char="•"/>
            </a:pPr>
            <a:r>
              <a:rPr lang="en-US" b="0" i="0" dirty="0">
                <a:solidFill>
                  <a:srgbClr val="171717"/>
                </a:solidFill>
                <a:effectLst/>
                <a:latin typeface="Segoe UI" panose="020B0502040204020203" pitchFamily="34" charset="0"/>
              </a:rPr>
              <a:t>Exploring core components of Real-Time Intelligence in Microsoft Fabric.</a:t>
            </a:r>
          </a:p>
          <a:p>
            <a:pPr algn="l">
              <a:buFont typeface="Arial" panose="020B0604020202020204" pitchFamily="34" charset="0"/>
              <a:buChar char="•"/>
            </a:pPr>
            <a:r>
              <a:rPr lang="en-US" b="0" i="0" dirty="0">
                <a:solidFill>
                  <a:srgbClr val="171717"/>
                </a:solidFill>
                <a:effectLst/>
                <a:latin typeface="Segoe UI" panose="020B0502040204020203" pitchFamily="34" charset="0"/>
              </a:rPr>
              <a:t>Ingesting real-time data by using an </a:t>
            </a:r>
            <a:r>
              <a:rPr lang="en-US" b="0" i="1"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Using an </a:t>
            </a:r>
            <a:r>
              <a:rPr lang="en-US" b="0" i="1" dirty="0">
                <a:solidFill>
                  <a:srgbClr val="171717"/>
                </a:solidFill>
                <a:effectLst/>
                <a:latin typeface="Segoe UI" panose="020B0502040204020203" pitchFamily="34" charset="0"/>
              </a:rPr>
              <a:t>eventhouse</a:t>
            </a:r>
            <a:r>
              <a:rPr lang="en-US" b="0" i="0" dirty="0">
                <a:solidFill>
                  <a:srgbClr val="171717"/>
                </a:solidFill>
                <a:effectLst/>
                <a:latin typeface="Segoe UI" panose="020B0502040204020203" pitchFamily="34" charset="0"/>
              </a:rPr>
              <a:t> and a KQL database for real-time data analysis in Microsoft Fabric.</a:t>
            </a:r>
          </a:p>
          <a:p>
            <a:pPr algn="l">
              <a:buFont typeface="Arial" panose="020B0604020202020204" pitchFamily="34" charset="0"/>
              <a:buChar char="•"/>
            </a:pPr>
            <a:r>
              <a:rPr lang="en-US" b="0" i="0" dirty="0">
                <a:solidFill>
                  <a:srgbClr val="171717"/>
                </a:solidFill>
                <a:effectLst/>
                <a:latin typeface="Segoe UI" panose="020B0502040204020203" pitchFamily="34" charset="0"/>
              </a:rPr>
              <a:t>Visualizing data in </a:t>
            </a:r>
            <a:r>
              <a:rPr lang="en-US" b="0" i="1" dirty="0">
                <a:solidFill>
                  <a:srgbClr val="171717"/>
                </a:solidFill>
                <a:effectLst/>
                <a:latin typeface="Segoe UI" panose="020B0502040204020203" pitchFamily="34" charset="0"/>
              </a:rPr>
              <a:t>real-time dashboards</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Using </a:t>
            </a:r>
            <a:r>
              <a:rPr lang="en-US" b="0" i="1" dirty="0">
                <a:solidFill>
                  <a:srgbClr val="171717"/>
                </a:solidFill>
                <a:effectLst/>
                <a:latin typeface="Segoe UI" panose="020B0502040204020203" pitchFamily="34" charset="0"/>
              </a:rPr>
              <a:t>Activator</a:t>
            </a:r>
            <a:r>
              <a:rPr lang="en-US" b="0" i="0" dirty="0">
                <a:solidFill>
                  <a:srgbClr val="171717"/>
                </a:solidFill>
                <a:effectLst/>
                <a:latin typeface="Segoe UI" panose="020B0502040204020203" pitchFamily="34" charset="0"/>
              </a:rPr>
              <a:t> in Microsoft Fabric to define alerts that trigger automated actions.</a:t>
            </a:r>
          </a:p>
          <a:p>
            <a:pPr algn="l">
              <a:spcBef>
                <a:spcPts val="900"/>
              </a:spcBef>
            </a:pPr>
            <a:r>
              <a:rPr lang="en-US" b="0" i="0" dirty="0">
                <a:solidFill>
                  <a:srgbClr val="171717"/>
                </a:solidFill>
                <a:effectLst/>
                <a:latin typeface="Segoe UI" panose="020B0502040204020203" pitchFamily="34" charset="0"/>
              </a:rPr>
              <a:t>By the end of this module, you'll be able to understand the capabilities of Microsoft Fabric's Real-Time Intelligence features. You'll also get hands-on experience through a practical exercise.</a:t>
            </a:r>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24</a:t>
            </a:fld>
            <a:endParaRPr lang="en-US"/>
          </a:p>
        </p:txBody>
      </p:sp>
    </p:spTree>
    <p:extLst>
      <p:ext uri="{BB962C8B-B14F-4D97-AF65-F5344CB8AC3E}">
        <p14:creationId xmlns:p14="http://schemas.microsoft.com/office/powerpoint/2010/main" val="18003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25"/>
              </a:lnSpc>
            </a:pPr>
            <a:r>
              <a:rPr lang="en-US" b="0" dirty="0">
                <a:solidFill>
                  <a:srgbClr val="3B3B3B"/>
                </a:solidFill>
                <a:effectLst/>
                <a:latin typeface="Consolas" panose="020B0609020204030204" pitchFamily="49" charset="0"/>
              </a:rPr>
              <a:t>Real-time data analytics is commonly based on the ingestion and processing of a data </a:t>
            </a:r>
            <a:r>
              <a:rPr lang="en-US" b="0" i="1" dirty="0">
                <a:solidFill>
                  <a:srgbClr val="3B3B3B"/>
                </a:solidFill>
                <a:effectLst/>
                <a:latin typeface="Consolas" panose="020B0609020204030204" pitchFamily="49" charset="0"/>
              </a:rPr>
              <a:t>*stream*</a:t>
            </a:r>
            <a:r>
              <a:rPr lang="en-US" b="0" dirty="0">
                <a:solidFill>
                  <a:srgbClr val="3B3B3B"/>
                </a:solidFill>
                <a:effectLst/>
                <a:latin typeface="Consolas" panose="020B0609020204030204" pitchFamily="49" charset="0"/>
              </a:rPr>
              <a:t> that consists of a perpetual series of data, typically related to specific point-in-time events. For example, a stream of data might contain details of messages submitted to a social media micro-blogging site, or a series of environmental measurements recorded by an internet-connected weather sensor.</a:t>
            </a: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The data in the stream can be used to create real-time visualizations of the data for monitoring purposes or to trigger automated actions if certain conditions occur. For example, a stream of data from an environmental control sensor in an office building might enable heating and air conditioning systems to be controlled dynamically to optimize comfort and cost. The data can also be persisted in a data store and queried later, enabling analysts to better understand change over time. For example, a marketing organization may perform sentiment analysis on social media messages to see if an advertising campaign results in more positive comments about the company or its products, or an agricultural business might monitor trends in temperature and rainfall to optimize irrigation and crop harvesting.</a:t>
            </a: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Common goals for real-time analytics include</a:t>
            </a:r>
          </a:p>
          <a:p>
            <a:pPr>
              <a:lnSpc>
                <a:spcPts val="1425"/>
              </a:lnSpc>
            </a:pPr>
            <a:br>
              <a:rPr lang="en-US" b="0" dirty="0">
                <a:solidFill>
                  <a:srgbClr val="3B3B3B"/>
                </a:solidFill>
                <a:effectLst/>
                <a:latin typeface="Consolas" panose="020B0609020204030204" pitchFamily="49" charset="0"/>
              </a:rPr>
            </a:b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Continuously analyzing data to report issues or trends.</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Understanding component or system behavior under various conditions to help plan future enhancements.</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Triggering specific actions or alerts when certain events occur or thresholds are exceeded.</a:t>
            </a:r>
          </a:p>
          <a:p>
            <a:pPr>
              <a:lnSpc>
                <a:spcPts val="1425"/>
              </a:lnSpc>
            </a:pPr>
            <a:br>
              <a:rPr lang="en-US" b="0" dirty="0">
                <a:solidFill>
                  <a:srgbClr val="3B3B3B"/>
                </a:solidFill>
                <a:effectLst/>
                <a:latin typeface="Consolas" panose="020B0609020204030204" pitchFamily="49" charset="0"/>
              </a:rPr>
            </a:br>
            <a:r>
              <a:rPr lang="en-US" b="1" dirty="0">
                <a:solidFill>
                  <a:srgbClr val="800000"/>
                </a:solidFill>
                <a:effectLst/>
                <a:latin typeface="Consolas" panose="020B0609020204030204" pitchFamily="49" charset="0"/>
              </a:rPr>
              <a:t>Characteristics of real-time data analytics solutions</a:t>
            </a:r>
            <a:endParaRPr lang="en-US" b="0" dirty="0">
              <a:solidFill>
                <a:srgbClr val="3B3B3B"/>
              </a:solidFill>
              <a:effectLst/>
              <a:latin typeface="Consolas" panose="020B0609020204030204" pitchFamily="49" charset="0"/>
            </a:endParaRP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Stream processing solutions for real-time data analytics typically exhibit the following characteristics:</a:t>
            </a:r>
            <a:br>
              <a:rPr lang="en-US" b="0" dirty="0">
                <a:solidFill>
                  <a:srgbClr val="3B3B3B"/>
                </a:solidFill>
                <a:effectLst/>
                <a:latin typeface="Consolas" panose="020B0609020204030204" pitchFamily="49" charset="0"/>
              </a:rPr>
            </a:br>
            <a:r>
              <a:rPr lang="en-US" b="0" dirty="0">
                <a:solidFill>
                  <a:srgbClr val="0451A5"/>
                </a:solidFill>
                <a:effectLst/>
                <a:latin typeface="Consolas" panose="020B0609020204030204" pitchFamily="49" charset="0"/>
              </a:rPr>
              <a:t>1.</a:t>
            </a:r>
            <a:r>
              <a:rPr lang="en-US" b="0" dirty="0">
                <a:solidFill>
                  <a:srgbClr val="3B3B3B"/>
                </a:solidFill>
                <a:effectLst/>
                <a:latin typeface="Consolas" panose="020B0609020204030204" pitchFamily="49" charset="0"/>
              </a:rPr>
              <a:t> A data stream is </a:t>
            </a:r>
            <a:r>
              <a:rPr lang="en-US" b="0" i="1" dirty="0">
                <a:solidFill>
                  <a:srgbClr val="3B3B3B"/>
                </a:solidFill>
                <a:effectLst/>
                <a:latin typeface="Consolas" panose="020B0609020204030204" pitchFamily="49" charset="0"/>
              </a:rPr>
              <a:t>*unbounded*</a:t>
            </a:r>
            <a:r>
              <a:rPr lang="en-US" b="0" dirty="0">
                <a:solidFill>
                  <a:srgbClr val="3B3B3B"/>
                </a:solidFill>
                <a:effectLst/>
                <a:latin typeface="Consolas" panose="020B0609020204030204" pitchFamily="49" charset="0"/>
              </a:rPr>
              <a:t> - data is added to the stream perpetually.</a:t>
            </a:r>
          </a:p>
          <a:p>
            <a:pPr>
              <a:lnSpc>
                <a:spcPts val="1425"/>
              </a:lnSpc>
            </a:pPr>
            <a:r>
              <a:rPr lang="en-US" b="0" dirty="0">
                <a:solidFill>
                  <a:srgbClr val="0451A5"/>
                </a:solidFill>
                <a:effectLst/>
                <a:latin typeface="Consolas" panose="020B0609020204030204" pitchFamily="49" charset="0"/>
              </a:rPr>
              <a:t>2.</a:t>
            </a:r>
            <a:r>
              <a:rPr lang="en-US" b="0" dirty="0">
                <a:solidFill>
                  <a:srgbClr val="3B3B3B"/>
                </a:solidFill>
                <a:effectLst/>
                <a:latin typeface="Consolas" panose="020B0609020204030204" pitchFamily="49" charset="0"/>
              </a:rPr>
              <a:t> Data records in the stream typically include </a:t>
            </a:r>
            <a:r>
              <a:rPr lang="en-US" b="0" i="1" dirty="0">
                <a:solidFill>
                  <a:srgbClr val="3B3B3B"/>
                </a:solidFill>
                <a:effectLst/>
                <a:latin typeface="Consolas" panose="020B0609020204030204" pitchFamily="49" charset="0"/>
              </a:rPr>
              <a:t>*temporal*</a:t>
            </a:r>
            <a:r>
              <a:rPr lang="en-US" b="0" dirty="0">
                <a:solidFill>
                  <a:srgbClr val="3B3B3B"/>
                </a:solidFill>
                <a:effectLst/>
                <a:latin typeface="Consolas" panose="020B0609020204030204" pitchFamily="49" charset="0"/>
              </a:rPr>
              <a:t> (time-based) data indicating when the event to which the record relates occurred (or was recorded).</a:t>
            </a:r>
          </a:p>
          <a:p>
            <a:pPr>
              <a:lnSpc>
                <a:spcPts val="1425"/>
              </a:lnSpc>
            </a:pPr>
            <a:r>
              <a:rPr lang="en-US" b="0" dirty="0">
                <a:solidFill>
                  <a:srgbClr val="0451A5"/>
                </a:solidFill>
                <a:effectLst/>
                <a:latin typeface="Consolas" panose="020B0609020204030204" pitchFamily="49" charset="0"/>
              </a:rPr>
              <a:t>3.</a:t>
            </a:r>
            <a:r>
              <a:rPr lang="en-US" b="0" dirty="0">
                <a:solidFill>
                  <a:srgbClr val="3B3B3B"/>
                </a:solidFill>
                <a:effectLst/>
                <a:latin typeface="Consolas" panose="020B0609020204030204" pitchFamily="49" charset="0"/>
              </a:rPr>
              <a:t> Aggregation of streaming data is often performed over temporal </a:t>
            </a:r>
            <a:r>
              <a:rPr lang="en-US" b="0" i="1" dirty="0">
                <a:solidFill>
                  <a:srgbClr val="3B3B3B"/>
                </a:solidFill>
                <a:effectLst/>
                <a:latin typeface="Consolas" panose="020B0609020204030204" pitchFamily="49" charset="0"/>
              </a:rPr>
              <a:t>*windows*</a:t>
            </a:r>
            <a:r>
              <a:rPr lang="en-US" b="0" dirty="0">
                <a:solidFill>
                  <a:srgbClr val="3B3B3B"/>
                </a:solidFill>
                <a:effectLst/>
                <a:latin typeface="Consolas" panose="020B0609020204030204" pitchFamily="49" charset="0"/>
              </a:rPr>
              <a:t> - for example, recording the number of social media posts per minute or the average rainfall per hour.</a:t>
            </a:r>
          </a:p>
          <a:p>
            <a:pPr>
              <a:lnSpc>
                <a:spcPts val="1425"/>
              </a:lnSpc>
            </a:pPr>
            <a:r>
              <a:rPr lang="en-US" b="0" dirty="0">
                <a:solidFill>
                  <a:srgbClr val="0451A5"/>
                </a:solidFill>
                <a:effectLst/>
                <a:latin typeface="Consolas" panose="020B0609020204030204" pitchFamily="49" charset="0"/>
              </a:rPr>
              <a:t>4.</a:t>
            </a:r>
            <a:r>
              <a:rPr lang="en-US" b="0" dirty="0">
                <a:solidFill>
                  <a:srgbClr val="3B3B3B"/>
                </a:solidFill>
                <a:effectLst/>
                <a:latin typeface="Consolas" panose="020B0609020204030204" pitchFamily="49" charset="0"/>
              </a:rPr>
              <a:t> The results of streaming data processing can be used to support real-time (or </a:t>
            </a:r>
            <a:r>
              <a:rPr lang="en-US" b="0" i="1" dirty="0">
                <a:solidFill>
                  <a:srgbClr val="3B3B3B"/>
                </a:solidFill>
                <a:effectLst/>
                <a:latin typeface="Consolas" panose="020B0609020204030204" pitchFamily="49" charset="0"/>
              </a:rPr>
              <a:t>*near*</a:t>
            </a:r>
            <a:r>
              <a:rPr lang="en-US" b="0" dirty="0">
                <a:solidFill>
                  <a:srgbClr val="3B3B3B"/>
                </a:solidFill>
                <a:effectLst/>
                <a:latin typeface="Consolas" panose="020B0609020204030204" pitchFamily="49" charset="0"/>
              </a:rPr>
              <a:t> real-time) automation or visualization, or persisted in an analytical store to be combined with other data for historical analysis. Many solutions combine these approaches to support both real-time and historical analytics.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139882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25"/>
              </a:lnSpc>
            </a:pPr>
            <a:r>
              <a:rPr lang="en-US" b="0" dirty="0">
                <a:solidFill>
                  <a:srgbClr val="3B3B3B"/>
                </a:solidFill>
                <a:effectLst/>
                <a:latin typeface="Consolas" panose="020B0609020204030204" pitchFamily="49" charset="0"/>
              </a:rPr>
              <a:t>Fabric's Real-Time Intelligence solution provides an end-to-end streaming solution for real-time data analysis across the Fabric service.</a:t>
            </a: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Real-Time Intelligence delivers high performance for data of various sizes, ranging from a few gigabytes to several petabytes. It can handle data from different sources and in various formats. Fabric's Real-Time Intelligence workload can be used for solutions like IoT and log analytics in many scenarios including manufacturing, oil and gas, and automotive.</a:t>
            </a: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 ![</a:t>
            </a:r>
            <a:r>
              <a:rPr lang="en-US" b="0" dirty="0">
                <a:solidFill>
                  <a:srgbClr val="A31515"/>
                </a:solidFill>
                <a:effectLst/>
                <a:latin typeface="Consolas" panose="020B0609020204030204" pitchFamily="49" charset="0"/>
              </a:rPr>
              <a:t>Diagram of Fabric Real-Time Intelligence capabilities.</a:t>
            </a:r>
            <a:r>
              <a:rPr lang="en-US" b="0" dirty="0">
                <a:solidFill>
                  <a:srgbClr val="3B3B3B"/>
                </a:solidFill>
                <a:effectLst/>
                <a:latin typeface="Consolas" panose="020B0609020204030204" pitchFamily="49" charset="0"/>
              </a:rPr>
              <a:t>](</a:t>
            </a:r>
            <a:r>
              <a:rPr lang="en-US" b="0" u="sng" dirty="0">
                <a:solidFill>
                  <a:srgbClr val="3B3B3B"/>
                </a:solidFill>
                <a:effectLst/>
                <a:latin typeface="Consolas" panose="020B0609020204030204" pitchFamily="49" charset="0"/>
              </a:rPr>
              <a:t>../media/real-time-intelligence-core.png</a:t>
            </a:r>
            <a:r>
              <a:rPr lang="en-US" b="0" dirty="0">
                <a:solidFill>
                  <a:srgbClr val="3B3B3B"/>
                </a:solidFill>
                <a:effectLst/>
                <a:latin typeface="Consolas" panose="020B0609020204030204" pitchFamily="49" charset="0"/>
              </a:rPr>
              <a:t>)</a:t>
            </a:r>
          </a:p>
          <a:p>
            <a:pPr>
              <a:lnSpc>
                <a:spcPts val="1425"/>
              </a:lnSpc>
            </a:pPr>
            <a:br>
              <a:rPr lang="en-US" b="0" dirty="0">
                <a:solidFill>
                  <a:srgbClr val="3B3B3B"/>
                </a:solidFill>
                <a:effectLst/>
                <a:latin typeface="Consolas" panose="020B0609020204030204" pitchFamily="49" charset="0"/>
              </a:rPr>
            </a:br>
            <a:r>
              <a:rPr lang="en-US" b="0" dirty="0">
                <a:solidFill>
                  <a:srgbClr val="3B3B3B"/>
                </a:solidFill>
                <a:effectLst/>
                <a:latin typeface="Consolas" panose="020B0609020204030204" pitchFamily="49" charset="0"/>
              </a:rPr>
              <a:t>Using the Microsoft Fabric Real-Time Intelligence, you can:</a:t>
            </a:r>
          </a:p>
          <a:p>
            <a:pPr>
              <a:lnSpc>
                <a:spcPts val="1425"/>
              </a:lnSpc>
            </a:pPr>
            <a:br>
              <a:rPr lang="en-US" b="0" dirty="0">
                <a:solidFill>
                  <a:srgbClr val="3B3B3B"/>
                </a:solidFill>
                <a:effectLst/>
                <a:latin typeface="Consolas" panose="020B0609020204030204" pitchFamily="49" charset="0"/>
              </a:rPr>
            </a:b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Create an </a:t>
            </a:r>
            <a:r>
              <a:rPr lang="en-US" b="0" i="1" dirty="0">
                <a:solidFill>
                  <a:srgbClr val="3B3B3B"/>
                </a:solidFill>
                <a:effectLst/>
                <a:latin typeface="Consolas" panose="020B0609020204030204" pitchFamily="49" charset="0"/>
              </a:rPr>
              <a:t>*</a:t>
            </a:r>
            <a:r>
              <a:rPr lang="en-US" b="0" i="1" dirty="0" err="1">
                <a:solidFill>
                  <a:srgbClr val="3B3B3B"/>
                </a:solidFill>
                <a:effectLst/>
                <a:latin typeface="Consolas" panose="020B0609020204030204" pitchFamily="49" charset="0"/>
              </a:rPr>
              <a:t>eventstream</a:t>
            </a:r>
            <a:r>
              <a:rPr lang="en-US" b="0" i="1" dirty="0">
                <a:solidFill>
                  <a:srgbClr val="3B3B3B"/>
                </a:solidFill>
                <a:effectLst/>
                <a:latin typeface="Consolas" panose="020B0609020204030204" pitchFamily="49" charset="0"/>
              </a:rPr>
              <a:t>*</a:t>
            </a:r>
            <a:r>
              <a:rPr lang="en-US" b="0" dirty="0">
                <a:solidFill>
                  <a:srgbClr val="3B3B3B"/>
                </a:solidFill>
                <a:effectLst/>
                <a:latin typeface="Consolas" panose="020B0609020204030204" pitchFamily="49" charset="0"/>
              </a:rPr>
              <a:t> to capture, transform, and ingest real-time data from various streaming sources.</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Store captured real-time data in an </a:t>
            </a:r>
            <a:r>
              <a:rPr lang="en-US" b="0" i="1" dirty="0">
                <a:solidFill>
                  <a:srgbClr val="3B3B3B"/>
                </a:solidFill>
                <a:effectLst/>
                <a:latin typeface="Consolas" panose="020B0609020204030204" pitchFamily="49" charset="0"/>
              </a:rPr>
              <a:t>*eventhouse*</a:t>
            </a:r>
            <a:r>
              <a:rPr lang="en-US" b="0" dirty="0">
                <a:solidFill>
                  <a:srgbClr val="3B3B3B"/>
                </a:solidFill>
                <a:effectLst/>
                <a:latin typeface="Consolas" panose="020B0609020204030204" pitchFamily="49" charset="0"/>
              </a:rPr>
              <a:t>, which includes one or more </a:t>
            </a:r>
            <a:r>
              <a:rPr lang="en-US" b="0" i="1" dirty="0">
                <a:solidFill>
                  <a:srgbClr val="3B3B3B"/>
                </a:solidFill>
                <a:effectLst/>
                <a:latin typeface="Consolas" panose="020B0609020204030204" pitchFamily="49" charset="0"/>
              </a:rPr>
              <a:t>*KQL databases*</a:t>
            </a:r>
            <a:r>
              <a:rPr lang="en-US" b="0" dirty="0">
                <a:solidFill>
                  <a:srgbClr val="3B3B3B"/>
                </a:solidFill>
                <a:effectLst/>
                <a:latin typeface="Consolas" panose="020B0609020204030204" pitchFamily="49" charset="0"/>
              </a:rPr>
              <a:t>.</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Query and analyze data in the eventhouse by using KQL queries, organized in a </a:t>
            </a:r>
            <a:r>
              <a:rPr lang="en-US" b="0" i="1" dirty="0">
                <a:solidFill>
                  <a:srgbClr val="3B3B3B"/>
                </a:solidFill>
                <a:effectLst/>
                <a:latin typeface="Consolas" panose="020B0609020204030204" pitchFamily="49" charset="0"/>
              </a:rPr>
              <a:t>*KQL </a:t>
            </a:r>
            <a:r>
              <a:rPr lang="en-US" b="0" i="1" dirty="0" err="1">
                <a:solidFill>
                  <a:srgbClr val="3B3B3B"/>
                </a:solidFill>
                <a:effectLst/>
                <a:latin typeface="Consolas" panose="020B0609020204030204" pitchFamily="49" charset="0"/>
              </a:rPr>
              <a:t>queryset</a:t>
            </a:r>
            <a:r>
              <a:rPr lang="en-US" b="0" i="1" dirty="0">
                <a:solidFill>
                  <a:srgbClr val="3B3B3B"/>
                </a:solidFill>
                <a:effectLst/>
                <a:latin typeface="Consolas" panose="020B0609020204030204" pitchFamily="49" charset="0"/>
              </a:rPr>
              <a:t>*</a:t>
            </a:r>
            <a:r>
              <a:rPr lang="en-US" b="0" dirty="0">
                <a:solidFill>
                  <a:srgbClr val="3B3B3B"/>
                </a:solidFill>
                <a:effectLst/>
                <a:latin typeface="Consolas" panose="020B0609020204030204" pitchFamily="49" charset="0"/>
              </a:rPr>
              <a:t>.</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Visualize real-time data in a </a:t>
            </a:r>
            <a:r>
              <a:rPr lang="en-US" b="0" i="1" dirty="0">
                <a:solidFill>
                  <a:srgbClr val="3B3B3B"/>
                </a:solidFill>
                <a:effectLst/>
                <a:latin typeface="Consolas" panose="020B0609020204030204" pitchFamily="49" charset="0"/>
              </a:rPr>
              <a:t>*real-time dashboard*</a:t>
            </a:r>
            <a:r>
              <a:rPr lang="en-US" b="0" dirty="0">
                <a:solidFill>
                  <a:srgbClr val="3B3B3B"/>
                </a:solidFill>
                <a:effectLst/>
                <a:latin typeface="Consolas" panose="020B0609020204030204" pitchFamily="49" charset="0"/>
              </a:rPr>
              <a:t> or by using Power BI.</a:t>
            </a:r>
          </a:p>
          <a:p>
            <a:pPr>
              <a:lnSpc>
                <a:spcPts val="1425"/>
              </a:lnSpc>
            </a:pPr>
            <a:r>
              <a:rPr lang="en-US" b="0" dirty="0">
                <a:solidFill>
                  <a:srgbClr val="0451A5"/>
                </a:solidFill>
                <a:effectLst/>
                <a:latin typeface="Consolas" panose="020B0609020204030204" pitchFamily="49" charset="0"/>
              </a:rPr>
              <a:t>-</a:t>
            </a:r>
            <a:r>
              <a:rPr lang="en-US" b="0" dirty="0">
                <a:solidFill>
                  <a:srgbClr val="3B3B3B"/>
                </a:solidFill>
                <a:effectLst/>
                <a:latin typeface="Consolas" panose="020B0609020204030204" pitchFamily="49" charset="0"/>
              </a:rPr>
              <a:t> Configure alerts that use </a:t>
            </a:r>
            <a:r>
              <a:rPr lang="en-US" b="0" i="1" dirty="0">
                <a:solidFill>
                  <a:srgbClr val="3B3B3B"/>
                </a:solidFill>
                <a:effectLst/>
                <a:latin typeface="Consolas" panose="020B0609020204030204" pitchFamily="49" charset="0"/>
              </a:rPr>
              <a:t>*Activator*</a:t>
            </a:r>
            <a:r>
              <a:rPr lang="en-US" b="0" dirty="0">
                <a:solidFill>
                  <a:srgbClr val="3B3B3B"/>
                </a:solidFill>
                <a:effectLst/>
                <a:latin typeface="Consolas" panose="020B0609020204030204" pitchFamily="49" charset="0"/>
              </a:rPr>
              <a:t> to trigger automated actions.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2777018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The Microsoft Fabric </a:t>
            </a:r>
            <a:r>
              <a:rPr lang="en-US" b="0" i="1" dirty="0">
                <a:solidFill>
                  <a:srgbClr val="171717"/>
                </a:solidFill>
                <a:effectLst/>
                <a:latin typeface="Segoe UI" panose="020B0502040204020203" pitchFamily="34" charset="0"/>
              </a:rPr>
              <a:t>real-time hub</a:t>
            </a:r>
            <a:r>
              <a:rPr lang="en-US" b="0" i="0" dirty="0">
                <a:solidFill>
                  <a:srgbClr val="171717"/>
                </a:solidFill>
                <a:effectLst/>
                <a:latin typeface="Segoe UI" panose="020B0502040204020203" pitchFamily="34" charset="0"/>
              </a:rPr>
              <a:t> provides a centralized place for managing real-time data sources.</a:t>
            </a:r>
          </a:p>
          <a:p>
            <a:endParaRPr lang="en-US" dirty="0"/>
          </a:p>
          <a:p>
            <a:pPr algn="l">
              <a:spcBef>
                <a:spcPts val="900"/>
              </a:spcBef>
            </a:pPr>
            <a:r>
              <a:rPr lang="en-US" b="0" i="0" dirty="0">
                <a:solidFill>
                  <a:srgbClr val="171717"/>
                </a:solidFill>
                <a:effectLst/>
                <a:latin typeface="Segoe UI" panose="020B0502040204020203" pitchFamily="34" charset="0"/>
              </a:rPr>
              <a:t>In the real-time hub, you can:</a:t>
            </a:r>
          </a:p>
          <a:p>
            <a:pPr algn="l">
              <a:buFont typeface="Arial" panose="020B0604020202020204" pitchFamily="34" charset="0"/>
              <a:buChar char="•"/>
            </a:pPr>
            <a:r>
              <a:rPr lang="en-US" b="0" i="0" dirty="0">
                <a:solidFill>
                  <a:srgbClr val="171717"/>
                </a:solidFill>
                <a:effectLst/>
                <a:latin typeface="Segoe UI" panose="020B0502040204020203" pitchFamily="34" charset="0"/>
              </a:rPr>
              <a:t>Find and connect to real-time data sources and create </a:t>
            </a:r>
            <a:r>
              <a:rPr lang="en-US" b="0" i="1"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Subscribe to Fabric and Azure events, and create </a:t>
            </a:r>
            <a:r>
              <a:rPr lang="en-US" b="0" i="1"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and </a:t>
            </a:r>
            <a:r>
              <a:rPr lang="en-US" b="0" i="1" dirty="0">
                <a:solidFill>
                  <a:srgbClr val="171717"/>
                </a:solidFill>
                <a:effectLst/>
                <a:latin typeface="Segoe UI" panose="020B0502040204020203" pitchFamily="34" charset="0"/>
              </a:rPr>
              <a:t>Activator</a:t>
            </a:r>
            <a:r>
              <a:rPr lang="en-US" b="0" i="0" dirty="0">
                <a:solidFill>
                  <a:srgbClr val="171717"/>
                </a:solidFill>
                <a:effectLst/>
                <a:latin typeface="Segoe UI" panose="020B0502040204020203" pitchFamily="34" charset="0"/>
              </a:rPr>
              <a:t> alerts.</a:t>
            </a:r>
          </a:p>
          <a:p>
            <a:pPr algn="l">
              <a:buFont typeface="Arial" panose="020B0604020202020204" pitchFamily="34" charset="0"/>
              <a:buChar char="•"/>
            </a:pPr>
            <a:r>
              <a:rPr lang="en-US" b="0" i="0" dirty="0">
                <a:solidFill>
                  <a:srgbClr val="171717"/>
                </a:solidFill>
                <a:effectLst/>
                <a:latin typeface="Segoe UI" panose="020B0502040204020203" pitchFamily="34" charset="0"/>
              </a:rPr>
              <a:t>Preview and manage your real-time data connections, including navigating to captured stream data in an </a:t>
            </a:r>
            <a:r>
              <a:rPr lang="en-US" b="0" i="1" dirty="0">
                <a:solidFill>
                  <a:srgbClr val="171717"/>
                </a:solidFill>
                <a:effectLst/>
                <a:latin typeface="Segoe UI" panose="020B0502040204020203" pitchFamily="34" charset="0"/>
              </a:rPr>
              <a:t>eventhouse</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Create </a:t>
            </a:r>
            <a:r>
              <a:rPr lang="en-US" b="0" i="1" dirty="0">
                <a:solidFill>
                  <a:srgbClr val="171717"/>
                </a:solidFill>
                <a:effectLst/>
                <a:latin typeface="Segoe UI" panose="020B0502040204020203" pitchFamily="34" charset="0"/>
              </a:rPr>
              <a:t>real-time dashboards</a:t>
            </a:r>
            <a:r>
              <a:rPr lang="en-US" b="0" i="0" dirty="0">
                <a:solidFill>
                  <a:srgbClr val="171717"/>
                </a:solidFill>
                <a:effectLst/>
                <a:latin typeface="Segoe UI" panose="020B0502040204020203" pitchFamily="34" charset="0"/>
              </a:rPr>
              <a:t> from event streams.</a:t>
            </a:r>
          </a:p>
          <a:p>
            <a:pPr algn="l">
              <a:buFont typeface="Arial" panose="020B0604020202020204" pitchFamily="34" charset="0"/>
              <a:buChar char="•"/>
            </a:pPr>
            <a:r>
              <a:rPr lang="en-US" b="0" i="0" dirty="0">
                <a:solidFill>
                  <a:srgbClr val="171717"/>
                </a:solidFill>
                <a:effectLst/>
                <a:latin typeface="Segoe UI" panose="020B0502040204020203" pitchFamily="34" charset="0"/>
              </a:rPr>
              <a:t>Endorse and share real-time data resources across your organization.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083895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err="1">
                <a:solidFill>
                  <a:srgbClr val="3B3B3B"/>
                </a:solidFill>
                <a:effectLst/>
                <a:latin typeface="Consolas" panose="020B0609020204030204" pitchFamily="49" charset="0"/>
              </a:rPr>
              <a:t>Eventstreams</a:t>
            </a:r>
            <a:r>
              <a:rPr lang="en-US" b="0" dirty="0">
                <a:solidFill>
                  <a:srgbClr val="3B3B3B"/>
                </a:solidFill>
                <a:effectLst/>
                <a:latin typeface="Consolas" panose="020B0609020204030204" pitchFamily="49" charset="0"/>
              </a:rPr>
              <a:t> in Microsoft Fabric are used to capture, transform, and load real-time data from a wide range of streaming data sources. When you set up an </a:t>
            </a:r>
            <a:r>
              <a:rPr lang="en-US" b="0" dirty="0" err="1">
                <a:solidFill>
                  <a:srgbClr val="3B3B3B"/>
                </a:solidFill>
                <a:effectLst/>
                <a:latin typeface="Consolas" panose="020B0609020204030204" pitchFamily="49" charset="0"/>
              </a:rPr>
              <a:t>eventstream</a:t>
            </a:r>
            <a:r>
              <a:rPr lang="en-US" b="0" dirty="0">
                <a:solidFill>
                  <a:srgbClr val="3B3B3B"/>
                </a:solidFill>
                <a:effectLst/>
                <a:latin typeface="Consolas" panose="020B0609020204030204" pitchFamily="49" charset="0"/>
              </a:rPr>
              <a:t> in the system, you're defining a data processing engine that runs perpetually to ingest and transform real-time data. You tell it where to get data from, where to send it, and how to change it along the way if needed.</a:t>
            </a:r>
          </a:p>
          <a:p>
            <a:endParaRPr lang="en-US" dirty="0"/>
          </a:p>
          <a:p>
            <a:pPr algn="l">
              <a:spcBef>
                <a:spcPts val="1575"/>
              </a:spcBef>
            </a:pPr>
            <a:r>
              <a:rPr lang="en-US" b="1" i="0" dirty="0">
                <a:solidFill>
                  <a:srgbClr val="171717"/>
                </a:solidFill>
                <a:effectLst/>
                <a:latin typeface="Segoe UI" panose="020B0502040204020203" pitchFamily="34" charset="0"/>
              </a:rPr>
              <a:t>Data sources for </a:t>
            </a:r>
            <a:r>
              <a:rPr lang="en-US" b="1" i="0" dirty="0" err="1">
                <a:solidFill>
                  <a:srgbClr val="171717"/>
                </a:solidFill>
                <a:effectLst/>
                <a:latin typeface="Segoe UI" panose="020B0502040204020203" pitchFamily="34" charset="0"/>
              </a:rPr>
              <a:t>eventstreams</a:t>
            </a:r>
            <a:endParaRPr lang="en-US" b="1" i="0" dirty="0">
              <a:solidFill>
                <a:srgbClr val="171717"/>
              </a:solidFill>
              <a:effectLst/>
              <a:latin typeface="Segoe UI" panose="020B0502040204020203" pitchFamily="34" charset="0"/>
            </a:endParaRPr>
          </a:p>
          <a:p>
            <a:pPr algn="l">
              <a:spcBef>
                <a:spcPts val="900"/>
              </a:spcBef>
            </a:pP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in Microsoft Fabric support a wide range of data sources, including:</a:t>
            </a:r>
          </a:p>
          <a:p>
            <a:pPr algn="l">
              <a:buFont typeface="Arial" panose="020B0604020202020204" pitchFamily="34" charset="0"/>
              <a:buChar char="•"/>
            </a:pPr>
            <a:r>
              <a:rPr lang="en-US" b="1" i="0" dirty="0">
                <a:solidFill>
                  <a:srgbClr val="171717"/>
                </a:solidFill>
                <a:effectLst/>
                <a:latin typeface="Segoe UI" panose="020B0502040204020203" pitchFamily="34" charset="0"/>
              </a:rPr>
              <a:t>External services</a:t>
            </a:r>
            <a:r>
              <a:rPr lang="en-US" b="0" i="0" dirty="0">
                <a:solidFill>
                  <a:srgbClr val="171717"/>
                </a:solidFill>
                <a:effectLst/>
                <a:latin typeface="Segoe UI" panose="020B0502040204020203" pitchFamily="34" charset="0"/>
              </a:rPr>
              <a:t>, like Azure Storage, Azure Event Hubs, Azure IoT Hubs, Apache Kafka hubs, Change Data Capture (CDC) feeds in relational database services, and others.</a:t>
            </a:r>
          </a:p>
          <a:p>
            <a:pPr algn="l">
              <a:buFont typeface="Arial" panose="020B0604020202020204" pitchFamily="34" charset="0"/>
              <a:buChar char="•"/>
            </a:pPr>
            <a:r>
              <a:rPr lang="en-US" b="1" i="0" dirty="0">
                <a:solidFill>
                  <a:srgbClr val="171717"/>
                </a:solidFill>
                <a:effectLst/>
                <a:latin typeface="Segoe UI" panose="020B0502040204020203" pitchFamily="34" charset="0"/>
              </a:rPr>
              <a:t>Fabric events</a:t>
            </a:r>
            <a:r>
              <a:rPr lang="en-US" b="0" i="0" dirty="0">
                <a:solidFill>
                  <a:srgbClr val="171717"/>
                </a:solidFill>
                <a:effectLst/>
                <a:latin typeface="Segoe UI" panose="020B0502040204020203" pitchFamily="34" charset="0"/>
              </a:rPr>
              <a:t>, such as changes to items in a Fabric workspace, data changes in </a:t>
            </a:r>
            <a:r>
              <a:rPr lang="en-US" b="0" i="0" dirty="0" err="1">
                <a:solidFill>
                  <a:srgbClr val="171717"/>
                </a:solidFill>
                <a:effectLst/>
                <a:latin typeface="Segoe UI" panose="020B0502040204020203" pitchFamily="34" charset="0"/>
              </a:rPr>
              <a:t>OneLake</a:t>
            </a:r>
            <a:r>
              <a:rPr lang="en-US" b="0" i="0" dirty="0">
                <a:solidFill>
                  <a:srgbClr val="171717"/>
                </a:solidFill>
                <a:effectLst/>
                <a:latin typeface="Segoe UI" panose="020B0502040204020203" pitchFamily="34" charset="0"/>
              </a:rPr>
              <a:t> data stores, and events associated with Fabric jobs.</a:t>
            </a:r>
          </a:p>
          <a:p>
            <a:pPr algn="l">
              <a:buFont typeface="Arial" panose="020B0604020202020204" pitchFamily="34" charset="0"/>
              <a:buChar char="•"/>
            </a:pPr>
            <a:r>
              <a:rPr lang="en-US" b="1" i="0" dirty="0">
                <a:solidFill>
                  <a:srgbClr val="171717"/>
                </a:solidFill>
                <a:effectLst/>
                <a:latin typeface="Segoe UI" panose="020B0502040204020203" pitchFamily="34" charset="0"/>
              </a:rPr>
              <a:t>Sample data</a:t>
            </a:r>
            <a:r>
              <a:rPr lang="en-US" b="0" i="0" dirty="0">
                <a:solidFill>
                  <a:srgbClr val="171717"/>
                </a:solidFill>
                <a:effectLst/>
                <a:latin typeface="Segoe UI" panose="020B0502040204020203" pitchFamily="34" charset="0"/>
              </a:rPr>
              <a:t>, which includes a range of samples that can help you explore real-time analytics scenarios in Microsoft Fabric.</a:t>
            </a:r>
          </a:p>
          <a:p>
            <a:pPr>
              <a:spcBef>
                <a:spcPts val="900"/>
              </a:spcBef>
            </a:pPr>
            <a:endParaRPr lang="en-US" dirty="0">
              <a:solidFill>
                <a:srgbClr val="094409"/>
              </a:solidFill>
              <a:effectLst/>
            </a:endParaRPr>
          </a:p>
          <a:p>
            <a:pPr algn="l">
              <a:spcBef>
                <a:spcPts val="1575"/>
              </a:spcBef>
            </a:pPr>
            <a:r>
              <a:rPr lang="en-US" b="1" i="0" dirty="0">
                <a:solidFill>
                  <a:srgbClr val="171717"/>
                </a:solidFill>
                <a:effectLst/>
                <a:latin typeface="Segoe UI" panose="020B0502040204020203" pitchFamily="34" charset="0"/>
              </a:rPr>
              <a:t>Data transformations in </a:t>
            </a:r>
            <a:r>
              <a:rPr lang="en-US" b="1" i="0" dirty="0" err="1">
                <a:solidFill>
                  <a:srgbClr val="171717"/>
                </a:solidFill>
                <a:effectLst/>
                <a:latin typeface="Segoe UI" panose="020B0502040204020203" pitchFamily="34" charset="0"/>
              </a:rPr>
              <a:t>eventstreams</a:t>
            </a:r>
            <a:endParaRPr lang="en-US" b="1"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You can transform the data as it flows in the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enabling you to filter, summarize, and reshape it before storing it. Available transformations include:</a:t>
            </a:r>
          </a:p>
          <a:p>
            <a:pPr algn="l">
              <a:buFont typeface="Arial" panose="020B0604020202020204" pitchFamily="34" charset="0"/>
              <a:buChar char="•"/>
            </a:pPr>
            <a:r>
              <a:rPr lang="en-US" b="1" i="0" dirty="0">
                <a:solidFill>
                  <a:srgbClr val="171717"/>
                </a:solidFill>
                <a:effectLst/>
                <a:latin typeface="Segoe UI" panose="020B0502040204020203" pitchFamily="34" charset="0"/>
              </a:rPr>
              <a:t>Filter</a:t>
            </a:r>
            <a:r>
              <a:rPr lang="en-US" b="0" i="0" dirty="0">
                <a:solidFill>
                  <a:srgbClr val="171717"/>
                </a:solidFill>
                <a:effectLst/>
                <a:latin typeface="Segoe UI" panose="020B0502040204020203" pitchFamily="34" charset="0"/>
              </a:rPr>
              <a:t>: Use the Filter transformation to filter events based on the value of a field in the input. Depending on the data type (number or text), the transformation keeps the values that match the selected condition, such as is null or is not null.</a:t>
            </a:r>
          </a:p>
          <a:p>
            <a:pPr algn="l">
              <a:buFont typeface="Arial" panose="020B0604020202020204" pitchFamily="34" charset="0"/>
              <a:buChar char="•"/>
            </a:pPr>
            <a:r>
              <a:rPr lang="en-US" b="1" i="0" dirty="0">
                <a:solidFill>
                  <a:srgbClr val="171717"/>
                </a:solidFill>
                <a:effectLst/>
                <a:latin typeface="Segoe UI" panose="020B0502040204020203" pitchFamily="34" charset="0"/>
              </a:rPr>
              <a:t>Manage fields</a:t>
            </a:r>
            <a:r>
              <a:rPr lang="en-US" b="0" i="0" dirty="0">
                <a:solidFill>
                  <a:srgbClr val="171717"/>
                </a:solidFill>
                <a:effectLst/>
                <a:latin typeface="Segoe UI" panose="020B0502040204020203" pitchFamily="34" charset="0"/>
              </a:rPr>
              <a:t>: This transformation allows you to add, remove, change data type, or rename fields coming in from an input or another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Aggregate</a:t>
            </a:r>
            <a:r>
              <a:rPr lang="en-US" b="0" i="0" dirty="0">
                <a:solidFill>
                  <a:srgbClr val="171717"/>
                </a:solidFill>
                <a:effectLst/>
                <a:latin typeface="Segoe UI" panose="020B0502040204020203" pitchFamily="34" charset="0"/>
              </a:rPr>
              <a:t>: Use the Aggregate transformation to calculate an aggregation (Sum, Minimum, Maximum, or Average) every time a new event occurs over a period of time. This operation also allows for the renaming of these calculated columns, and filtering or slicing the aggregation based on other dimensions in your data. You can have one or more aggregations in the same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Group by</a:t>
            </a:r>
            <a:r>
              <a:rPr lang="en-US" b="0" i="0" dirty="0">
                <a:solidFill>
                  <a:srgbClr val="171717"/>
                </a:solidFill>
                <a:effectLst/>
                <a:latin typeface="Segoe UI" panose="020B0502040204020203" pitchFamily="34" charset="0"/>
              </a:rPr>
              <a:t>: Use the Group by transformation to calculate aggregations across all events within a certain time window. You can group by the values in one or more fields. It's like the Aggregate transformation allows for the renaming of columns, but provides more options for aggregation and includes more complex options for time windows. Like Aggregate, you can add more than one aggregation per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Union</a:t>
            </a:r>
            <a:r>
              <a:rPr lang="en-US" b="0" i="0" dirty="0">
                <a:solidFill>
                  <a:srgbClr val="171717"/>
                </a:solidFill>
                <a:effectLst/>
                <a:latin typeface="Segoe UI" panose="020B0502040204020203" pitchFamily="34" charset="0"/>
              </a:rPr>
              <a:t>: Use the Union transformation to connect two or more nodes and add events with shared fields (with the same name and data type) into one table. Fields that don't match are dropped and not included in the output.</a:t>
            </a:r>
          </a:p>
          <a:p>
            <a:pPr algn="l">
              <a:buFont typeface="Arial" panose="020B0604020202020204" pitchFamily="34" charset="0"/>
              <a:buChar char="•"/>
            </a:pPr>
            <a:r>
              <a:rPr lang="en-US" b="1" i="0" dirty="0">
                <a:solidFill>
                  <a:srgbClr val="171717"/>
                </a:solidFill>
                <a:effectLst/>
                <a:latin typeface="Segoe UI" panose="020B0502040204020203" pitchFamily="34" charset="0"/>
              </a:rPr>
              <a:t>Expand</a:t>
            </a:r>
            <a:r>
              <a:rPr lang="en-US" b="0" i="0" dirty="0">
                <a:solidFill>
                  <a:srgbClr val="171717"/>
                </a:solidFill>
                <a:effectLst/>
                <a:latin typeface="Segoe UI" panose="020B0502040204020203" pitchFamily="34" charset="0"/>
              </a:rPr>
              <a:t>: Use this array transformation to create a new row for each value within an array.</a:t>
            </a:r>
          </a:p>
          <a:p>
            <a:pPr algn="l">
              <a:buFont typeface="Arial" panose="020B0604020202020204" pitchFamily="34" charset="0"/>
              <a:buChar char="•"/>
            </a:pPr>
            <a:r>
              <a:rPr lang="en-US" b="1" i="0" dirty="0">
                <a:solidFill>
                  <a:srgbClr val="171717"/>
                </a:solidFill>
                <a:effectLst/>
                <a:latin typeface="Segoe UI" panose="020B0502040204020203" pitchFamily="34" charset="0"/>
              </a:rPr>
              <a:t>Join</a:t>
            </a:r>
            <a:r>
              <a:rPr lang="en-US" b="0" i="0" dirty="0">
                <a:solidFill>
                  <a:srgbClr val="171717"/>
                </a:solidFill>
                <a:effectLst/>
                <a:latin typeface="Segoe UI" panose="020B0502040204020203" pitchFamily="34" charset="0"/>
              </a:rPr>
              <a:t>: this is a transformation to combine data from two streams based on a matching condition between them.</a:t>
            </a:r>
            <a:br>
              <a:rPr lang="en-US" dirty="0">
                <a:solidFill>
                  <a:srgbClr val="094409"/>
                </a:solidFill>
                <a:effectLst/>
              </a:rPr>
            </a:br>
            <a:endParaRPr lang="en-US" dirty="0">
              <a:solidFill>
                <a:srgbClr val="094409"/>
              </a:solidFill>
              <a:effectLst/>
            </a:endParaRPr>
          </a:p>
          <a:p>
            <a:pPr algn="l">
              <a:spcBef>
                <a:spcPts val="1575"/>
              </a:spcBef>
            </a:pPr>
            <a:r>
              <a:rPr lang="en-US" b="1" i="0" dirty="0">
                <a:solidFill>
                  <a:srgbClr val="171717"/>
                </a:solidFill>
                <a:effectLst/>
                <a:latin typeface="Segoe UI" panose="020B0502040204020203" pitchFamily="34" charset="0"/>
              </a:rPr>
              <a:t>Data destinations in </a:t>
            </a:r>
            <a:r>
              <a:rPr lang="en-US" b="1" i="0" dirty="0" err="1">
                <a:solidFill>
                  <a:srgbClr val="171717"/>
                </a:solidFill>
                <a:effectLst/>
                <a:latin typeface="Segoe UI" panose="020B0502040204020203" pitchFamily="34" charset="0"/>
              </a:rPr>
              <a:t>eventstreams</a:t>
            </a:r>
            <a:endParaRPr lang="en-US" b="1"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You can load the data from your stream into the following destinations:</a:t>
            </a:r>
          </a:p>
          <a:p>
            <a:pPr algn="l">
              <a:buFont typeface="Arial" panose="020B0604020202020204" pitchFamily="34" charset="0"/>
              <a:buChar char="•"/>
            </a:pPr>
            <a:r>
              <a:rPr lang="en-US" b="1" i="0" dirty="0">
                <a:solidFill>
                  <a:srgbClr val="171717"/>
                </a:solidFill>
                <a:effectLst/>
                <a:latin typeface="Segoe UI" panose="020B0502040204020203" pitchFamily="34" charset="0"/>
              </a:rPr>
              <a:t>Eventhouse</a:t>
            </a:r>
            <a:r>
              <a:rPr lang="en-US" b="0" i="0" dirty="0">
                <a:solidFill>
                  <a:srgbClr val="171717"/>
                </a:solidFill>
                <a:effectLst/>
                <a:latin typeface="Segoe UI" panose="020B0502040204020203" pitchFamily="34" charset="0"/>
              </a:rPr>
              <a:t>: This destination lets you ingest your real-time event data into an eventhouse, where you can use Kusto Query Language (KQL) to query and analyze the data.</a:t>
            </a:r>
          </a:p>
          <a:p>
            <a:pPr algn="l">
              <a:buFont typeface="Arial" panose="020B0604020202020204" pitchFamily="34" charset="0"/>
              <a:buChar char="•"/>
            </a:pPr>
            <a:r>
              <a:rPr lang="en-US" b="1" i="0" dirty="0">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This destination gives you the ability to transform your real-time events before ingesting them into your </a:t>
            </a:r>
            <a:r>
              <a:rPr lang="en-US" b="0" i="0" dirty="0" err="1">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Real-time events convert into Delta Lake format and then store in the designated </a:t>
            </a:r>
            <a:r>
              <a:rPr lang="en-US" b="0" i="0" dirty="0" err="1">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tables.</a:t>
            </a:r>
          </a:p>
          <a:p>
            <a:pPr algn="l">
              <a:buFont typeface="Arial" panose="020B0604020202020204" pitchFamily="34" charset="0"/>
              <a:buChar char="•"/>
            </a:pPr>
            <a:r>
              <a:rPr lang="en-US" b="1" i="0" dirty="0">
                <a:solidFill>
                  <a:srgbClr val="171717"/>
                </a:solidFill>
                <a:effectLst/>
                <a:latin typeface="Segoe UI" panose="020B0502040204020203" pitchFamily="34" charset="0"/>
              </a:rPr>
              <a:t>Derived stream</a:t>
            </a:r>
            <a:r>
              <a:rPr lang="en-US" b="0" i="0" dirty="0">
                <a:solidFill>
                  <a:srgbClr val="171717"/>
                </a:solidFill>
                <a:effectLst/>
                <a:latin typeface="Segoe UI" panose="020B0502040204020203" pitchFamily="34" charset="0"/>
              </a:rPr>
              <a:t>: Derived stream is used to redirect the output of your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to another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The derived stream represents the transformed default stream following stream processing.</a:t>
            </a:r>
          </a:p>
          <a:p>
            <a:pPr algn="l">
              <a:buFont typeface="Arial" panose="020B0604020202020204" pitchFamily="34" charset="0"/>
              <a:buChar char="•"/>
            </a:pPr>
            <a:r>
              <a:rPr lang="en-US" b="1" i="0" dirty="0">
                <a:solidFill>
                  <a:srgbClr val="171717"/>
                </a:solidFill>
                <a:effectLst/>
                <a:latin typeface="Segoe UI" panose="020B0502040204020203" pitchFamily="34" charset="0"/>
              </a:rPr>
              <a:t>Fabric Activator</a:t>
            </a:r>
            <a:r>
              <a:rPr lang="en-US" b="0" i="0" dirty="0">
                <a:solidFill>
                  <a:srgbClr val="171717"/>
                </a:solidFill>
                <a:effectLst/>
                <a:latin typeface="Segoe UI" panose="020B0502040204020203" pitchFamily="34" charset="0"/>
              </a:rPr>
              <a:t>: This destination lets you directly connect your real-time event data to a Fabric Activator; which is an intelligent agent that can automate actions based on values in the stream.</a:t>
            </a:r>
          </a:p>
          <a:p>
            <a:pPr algn="l">
              <a:buFont typeface="Arial" panose="020B0604020202020204" pitchFamily="34" charset="0"/>
              <a:buChar char="•"/>
            </a:pPr>
            <a:r>
              <a:rPr lang="en-US" b="1" i="0" dirty="0">
                <a:solidFill>
                  <a:srgbClr val="171717"/>
                </a:solidFill>
                <a:effectLst/>
                <a:latin typeface="Segoe UI" panose="020B0502040204020203" pitchFamily="34" charset="0"/>
              </a:rPr>
              <a:t>Custom endpoint</a:t>
            </a:r>
            <a:r>
              <a:rPr lang="en-US" b="0" i="0" dirty="0">
                <a:solidFill>
                  <a:srgbClr val="171717"/>
                </a:solidFill>
                <a:effectLst/>
                <a:latin typeface="Segoe UI" panose="020B0502040204020203" pitchFamily="34" charset="0"/>
              </a:rPr>
              <a:t>: With this destination, you can route your real-time events to a custom endpoint. This destination is useful when you want to direct real-time data to an external system or custom application outside Microsoft Fabric.</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369611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a:solidFill>
                  <a:srgbClr val="171717"/>
                </a:solidFill>
                <a:effectLst/>
                <a:latin typeface="Segoe UI" panose="020B0502040204020203" pitchFamily="34" charset="0"/>
              </a:rPr>
              <a:t>Eventhouses</a:t>
            </a:r>
            <a:r>
              <a:rPr lang="en-US" b="0" i="0" dirty="0">
                <a:solidFill>
                  <a:srgbClr val="171717"/>
                </a:solidFill>
                <a:effectLst/>
                <a:latin typeface="Segoe UI" panose="020B0502040204020203" pitchFamily="34" charset="0"/>
              </a:rPr>
              <a:t> are where you store real-time data, often ingested by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and loaded into tables for further processing and analysis.</a:t>
            </a:r>
          </a:p>
          <a:p>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Within an eventhouse, you can create:</a:t>
            </a:r>
          </a:p>
          <a:p>
            <a:pPr algn="l">
              <a:buFont typeface="Arial" panose="020B0604020202020204" pitchFamily="34" charset="0"/>
              <a:buChar char="•"/>
            </a:pPr>
            <a:r>
              <a:rPr lang="en-US" b="1" i="0" dirty="0">
                <a:solidFill>
                  <a:srgbClr val="171717"/>
                </a:solidFill>
                <a:effectLst/>
                <a:latin typeface="Segoe UI" panose="020B0502040204020203" pitchFamily="34" charset="0"/>
              </a:rPr>
              <a:t>KQL databases</a:t>
            </a:r>
            <a:r>
              <a:rPr lang="en-US" b="0" i="0" dirty="0">
                <a:solidFill>
                  <a:srgbClr val="171717"/>
                </a:solidFill>
                <a:effectLst/>
                <a:latin typeface="Segoe UI" panose="020B0502040204020203" pitchFamily="34" charset="0"/>
              </a:rPr>
              <a:t>: real-time optimized data stores that host a collection of tables, stored functions, materialized views, and shortcuts.</a:t>
            </a:r>
          </a:p>
          <a:p>
            <a:pPr algn="l">
              <a:buFont typeface="Arial" panose="020B0604020202020204" pitchFamily="34" charset="0"/>
              <a:buChar char="•"/>
            </a:pPr>
            <a:r>
              <a:rPr lang="en-US" b="1" i="0" dirty="0">
                <a:solidFill>
                  <a:srgbClr val="171717"/>
                </a:solidFill>
                <a:effectLst/>
                <a:latin typeface="Segoe UI" panose="020B0502040204020203" pitchFamily="34" charset="0"/>
              </a:rPr>
              <a:t>KQL </a:t>
            </a:r>
            <a:r>
              <a:rPr lang="en-US" b="1" i="0" dirty="0" err="1">
                <a:solidFill>
                  <a:srgbClr val="171717"/>
                </a:solidFill>
                <a:effectLst/>
                <a:latin typeface="Segoe UI" panose="020B0502040204020203" pitchFamily="34" charset="0"/>
              </a:rPr>
              <a:t>querysets</a:t>
            </a:r>
            <a:r>
              <a:rPr lang="en-US" b="0" i="0" dirty="0">
                <a:solidFill>
                  <a:srgbClr val="171717"/>
                </a:solidFill>
                <a:effectLst/>
                <a:latin typeface="Segoe UI" panose="020B0502040204020203" pitchFamily="34" charset="0"/>
              </a:rPr>
              <a:t>: Collections of KQL queries that you can use to work with data in KQL database tables. A KQL </a:t>
            </a:r>
            <a:r>
              <a:rPr lang="en-US" b="0" i="0"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supports queries written using Kusto Query Language (KQL) and a subset of the Transact-SQL language.</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Querying data</a:t>
            </a:r>
          </a:p>
          <a:p>
            <a:pPr algn="l">
              <a:spcBef>
                <a:spcPts val="900"/>
              </a:spcBef>
            </a:pPr>
            <a:r>
              <a:rPr lang="en-US" b="0" i="0" dirty="0">
                <a:solidFill>
                  <a:srgbClr val="171717"/>
                </a:solidFill>
                <a:effectLst/>
                <a:latin typeface="Segoe UI" panose="020B0502040204020203" pitchFamily="34" charset="0"/>
              </a:rPr>
              <a:t>To query data from a table in a KQL database, you can use the </a:t>
            </a:r>
            <a:r>
              <a:rPr lang="en-US" b="1" i="0" dirty="0">
                <a:solidFill>
                  <a:srgbClr val="171717"/>
                </a:solidFill>
                <a:effectLst/>
                <a:latin typeface="Segoe UI" panose="020B0502040204020203" pitchFamily="34" charset="0"/>
              </a:rPr>
              <a:t>Kusto Query Language (KQL)</a:t>
            </a:r>
            <a:r>
              <a:rPr lang="en-US" b="0" i="0" dirty="0">
                <a:solidFill>
                  <a:srgbClr val="171717"/>
                </a:solidFill>
                <a:effectLst/>
                <a:latin typeface="Segoe UI" panose="020B0502040204020203" pitchFamily="34" charset="0"/>
              </a:rPr>
              <a:t>, which is used to write queries in Azure Data Explorer, Azure Monitor Log Analytics, Microsoft Sentinel, and Microsoft Fabric. KQL is a read-only request to process data and return results. KQL queries are made of one or more query statements.</a:t>
            </a:r>
          </a:p>
          <a:p>
            <a:pPr algn="l">
              <a:spcBef>
                <a:spcPts val="900"/>
              </a:spcBef>
            </a:pPr>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KQL query statements</a:t>
            </a:r>
          </a:p>
          <a:p>
            <a:pPr algn="l">
              <a:spcBef>
                <a:spcPts val="900"/>
              </a:spcBef>
            </a:pPr>
            <a:r>
              <a:rPr lang="en-US" b="0" i="0" dirty="0">
                <a:solidFill>
                  <a:srgbClr val="171717"/>
                </a:solidFill>
                <a:effectLst/>
                <a:latin typeface="Segoe UI" panose="020B0502040204020203" pitchFamily="34" charset="0"/>
              </a:rPr>
              <a:t>A query statement consists of a table name followed by one or more operators that take, filter, transform, aggregate, or join data. For example, the following query retrieves 10 rows from a table named </a:t>
            </a:r>
            <a:r>
              <a:rPr lang="en-US" b="1" i="0" dirty="0">
                <a:solidFill>
                  <a:srgbClr val="171717"/>
                </a:solidFill>
                <a:effectLst/>
                <a:latin typeface="Segoe UI" panose="020B0502040204020203" pitchFamily="34" charset="0"/>
              </a:rPr>
              <a:t>stock</a:t>
            </a:r>
            <a:r>
              <a:rPr lang="en-US" b="0" i="0" dirty="0">
                <a:solidFill>
                  <a:srgbClr val="171717"/>
                </a:solidFill>
                <a:effectLst/>
                <a:latin typeface="Segoe UI" panose="020B0502040204020203" pitchFamily="34" charset="0"/>
              </a:rPr>
              <a:t>:</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dirty="0"/>
              <a:t>Stock</a:t>
            </a:r>
          </a:p>
          <a:p>
            <a:pPr algn="l">
              <a:spcBef>
                <a:spcPts val="900"/>
              </a:spcBef>
            </a:pPr>
            <a:r>
              <a:rPr lang="en-US" dirty="0"/>
              <a:t>| take 10</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A more complex example might aggregate the data to find the average stock price per stock symbol in the last five minutes:</a:t>
            </a:r>
          </a:p>
          <a:p>
            <a:pPr>
              <a:spcBef>
                <a:spcPts val="1125"/>
              </a:spcBef>
            </a:pPr>
            <a:r>
              <a:rPr lang="en-US" dirty="0"/>
              <a:t>stock </a:t>
            </a:r>
          </a:p>
          <a:p>
            <a:pPr>
              <a:spcBef>
                <a:spcPts val="1125"/>
              </a:spcBef>
            </a:pPr>
            <a:r>
              <a:rPr lang="en-US" dirty="0"/>
              <a:t>| where ["time"] &gt; ago(5m) </a:t>
            </a:r>
          </a:p>
          <a:p>
            <a:pPr>
              <a:spcBef>
                <a:spcPts val="1125"/>
              </a:spcBef>
            </a:pPr>
            <a:r>
              <a:rPr lang="en-US" dirty="0"/>
              <a:t>| summarize </a:t>
            </a:r>
            <a:r>
              <a:rPr lang="en-US" dirty="0" err="1"/>
              <a:t>avgPrice</a:t>
            </a:r>
            <a:r>
              <a:rPr lang="en-US" dirty="0"/>
              <a:t> = avg(</a:t>
            </a:r>
            <a:r>
              <a:rPr lang="en-US" dirty="0" err="1"/>
              <a:t>todecimal</a:t>
            </a:r>
            <a:r>
              <a:rPr lang="en-US" dirty="0"/>
              <a:t>(</a:t>
            </a:r>
            <a:r>
              <a:rPr lang="en-US" dirty="0" err="1"/>
              <a:t>bidPrice</a:t>
            </a:r>
            <a:r>
              <a:rPr lang="en-US" dirty="0"/>
              <a:t>)) by symbol </a:t>
            </a:r>
          </a:p>
          <a:p>
            <a:pPr>
              <a:spcBef>
                <a:spcPts val="1125"/>
              </a:spcBef>
            </a:pPr>
            <a:r>
              <a:rPr lang="en-US" dirty="0"/>
              <a:t>| project symbol, </a:t>
            </a:r>
            <a:r>
              <a:rPr lang="en-US" dirty="0" err="1"/>
              <a:t>avgPrice</a:t>
            </a:r>
            <a:r>
              <a:rPr lang="en-US" dirty="0"/>
              <a:t> </a:t>
            </a:r>
            <a:endParaRPr lang="en-US" b="1" dirty="0">
              <a:solidFill>
                <a:srgbClr val="094409"/>
              </a:solidFill>
              <a:effectLst/>
            </a:endParaRPr>
          </a:p>
          <a:p>
            <a:pPr>
              <a:spcBef>
                <a:spcPts val="1125"/>
              </a:spcBef>
            </a:pPr>
            <a:endParaRPr lang="en-US" b="1" i="0" dirty="0">
              <a:solidFill>
                <a:srgbClr val="094409"/>
              </a:solidFill>
              <a:effectLst/>
              <a:latin typeface="Segoe UI" panose="020B0502040204020203" pitchFamily="34" charset="0"/>
            </a:endParaRPr>
          </a:p>
          <a:p>
            <a:pPr>
              <a:spcBef>
                <a:spcPts val="1125"/>
              </a:spcBef>
            </a:pPr>
            <a:r>
              <a:rPr lang="en-US" b="1" i="0" dirty="0">
                <a:solidFill>
                  <a:srgbClr val="171717"/>
                </a:solidFill>
                <a:effectLst/>
                <a:latin typeface="Segoe UI" panose="020B0502040204020203" pitchFamily="34" charset="0"/>
              </a:rPr>
              <a:t>Using SQL</a:t>
            </a:r>
          </a:p>
          <a:p>
            <a:pPr algn="l">
              <a:spcBef>
                <a:spcPts val="900"/>
              </a:spcBef>
            </a:pPr>
            <a:r>
              <a:rPr lang="en-US" b="0" i="0" dirty="0">
                <a:solidFill>
                  <a:srgbClr val="171717"/>
                </a:solidFill>
                <a:effectLst/>
                <a:latin typeface="Segoe UI" panose="020B0502040204020203" pitchFamily="34" charset="0"/>
              </a:rPr>
              <a:t>KQL is optimized for querying large volumes of data, particularly with a time-based element; so it's a great fit for real-time data analysis. However, many data professionals are already familiar with SQL syntax; so KQL databases in </a:t>
            </a:r>
            <a:r>
              <a:rPr lang="en-US" b="0" i="0" dirty="0" err="1">
                <a:solidFill>
                  <a:srgbClr val="171717"/>
                </a:solidFill>
                <a:effectLst/>
                <a:latin typeface="Segoe UI" panose="020B0502040204020203" pitchFamily="34" charset="0"/>
              </a:rPr>
              <a:t>eventhouses</a:t>
            </a:r>
            <a:r>
              <a:rPr lang="en-US" b="0" i="0" dirty="0">
                <a:solidFill>
                  <a:srgbClr val="171717"/>
                </a:solidFill>
                <a:effectLst/>
                <a:latin typeface="Segoe UI" panose="020B0502040204020203" pitchFamily="34" charset="0"/>
              </a:rPr>
              <a:t> support a subset of common SQL expressions.</a:t>
            </a:r>
          </a:p>
          <a:p>
            <a:pPr algn="l">
              <a:spcBef>
                <a:spcPts val="900"/>
              </a:spcBef>
            </a:pPr>
            <a:r>
              <a:rPr lang="en-US" b="0" i="0" dirty="0">
                <a:solidFill>
                  <a:srgbClr val="171717"/>
                </a:solidFill>
                <a:effectLst/>
                <a:latin typeface="Segoe UI" panose="020B0502040204020203" pitchFamily="34" charset="0"/>
              </a:rPr>
              <a:t>For example, the equivalent SQL to the </a:t>
            </a:r>
            <a:r>
              <a:rPr lang="en-US" b="0" i="1" dirty="0">
                <a:solidFill>
                  <a:srgbClr val="171717"/>
                </a:solidFill>
                <a:effectLst/>
                <a:latin typeface="Segoe UI" panose="020B0502040204020203" pitchFamily="34" charset="0"/>
              </a:rPr>
              <a:t>take 10</a:t>
            </a:r>
            <a:r>
              <a:rPr lang="en-US" b="0" i="0" dirty="0">
                <a:solidFill>
                  <a:srgbClr val="171717"/>
                </a:solidFill>
                <a:effectLst/>
                <a:latin typeface="Segoe UI" panose="020B0502040204020203" pitchFamily="34" charset="0"/>
              </a:rPr>
              <a:t> KQL query discussed previously would be:</a:t>
            </a:r>
          </a:p>
          <a:p>
            <a:pPr algn="l"/>
            <a:r>
              <a:rPr lang="en-US" dirty="0">
                <a:solidFill>
                  <a:srgbClr val="0101FD"/>
                </a:solidFill>
                <a:effectLst/>
              </a:rPr>
              <a:t>SELECT</a:t>
            </a:r>
            <a:r>
              <a:rPr lang="en-US" dirty="0"/>
              <a:t> TOP </a:t>
            </a:r>
            <a:r>
              <a:rPr lang="en-US" dirty="0">
                <a:solidFill>
                  <a:srgbClr val="B8D7A3"/>
                </a:solidFill>
                <a:effectLst/>
              </a:rPr>
              <a:t>10</a:t>
            </a:r>
            <a:r>
              <a:rPr lang="en-US" dirty="0"/>
              <a:t> </a:t>
            </a:r>
            <a:r>
              <a:rPr lang="en-US" dirty="0">
                <a:effectLst/>
              </a:rPr>
              <a:t>*</a:t>
            </a:r>
            <a:r>
              <a:rPr lang="en-US" dirty="0"/>
              <a:t> </a:t>
            </a:r>
            <a:r>
              <a:rPr lang="en-US" dirty="0">
                <a:solidFill>
                  <a:srgbClr val="0101FD"/>
                </a:solidFill>
                <a:effectLst/>
              </a:rPr>
              <a:t>FROM</a:t>
            </a:r>
            <a:r>
              <a:rPr lang="en-US" dirty="0"/>
              <a:t> stock;</a:t>
            </a:r>
          </a:p>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Using Copilot to help with queries</a:t>
            </a:r>
          </a:p>
          <a:p>
            <a:pPr algn="l">
              <a:spcBef>
                <a:spcPts val="900"/>
              </a:spcBef>
            </a:pPr>
            <a:r>
              <a:rPr lang="en-US" b="0" i="0" dirty="0">
                <a:solidFill>
                  <a:srgbClr val="171717"/>
                </a:solidFill>
                <a:effectLst/>
                <a:latin typeface="Segoe UI" panose="020B0502040204020203" pitchFamily="34" charset="0"/>
              </a:rPr>
              <a:t>Microsoft Fabric includes Copilot for Real-Time Intelligence, which can help you write the queries you need to extract insights from your eventhouse data. Copilot uses AI to understand the information you're looking for and can generate the required query code for you.</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9569463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Real-time dashboards provide a way to pin data visualizations to a single visual interface, enabling you to surface real-time insights at a glance. Each </a:t>
            </a:r>
            <a:r>
              <a:rPr lang="en-US" b="0" i="1" dirty="0">
                <a:solidFill>
                  <a:srgbClr val="171717"/>
                </a:solidFill>
                <a:effectLst/>
                <a:latin typeface="Segoe UI" panose="020B0502040204020203" pitchFamily="34" charset="0"/>
              </a:rPr>
              <a:t>tile</a:t>
            </a:r>
            <a:r>
              <a:rPr lang="en-US" b="0" i="0" dirty="0">
                <a:solidFill>
                  <a:srgbClr val="171717"/>
                </a:solidFill>
                <a:effectLst/>
                <a:latin typeface="Segoe UI" panose="020B0502040204020203" pitchFamily="34" charset="0"/>
              </a:rPr>
              <a:t> in a dashboard shows you different information based on a KQL query that extracts real-time data from tables in an eventhouse.</a:t>
            </a:r>
          </a:p>
          <a:p>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Creating a real-time dashboard</a:t>
            </a:r>
          </a:p>
          <a:p>
            <a:pPr algn="l">
              <a:spcBef>
                <a:spcPts val="900"/>
              </a:spcBef>
            </a:pPr>
            <a:r>
              <a:rPr lang="en-US" b="0" i="0" dirty="0">
                <a:solidFill>
                  <a:srgbClr val="171717"/>
                </a:solidFill>
                <a:effectLst/>
                <a:latin typeface="Segoe UI" panose="020B0502040204020203" pitchFamily="34" charset="0"/>
              </a:rPr>
              <a:t>You can create a real-time dashboard in a workspace and then configure its source, or you can create one directly from a KQL </a:t>
            </a:r>
            <a:r>
              <a:rPr lang="en-US" b="0" i="0"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in an eventhouse.</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Dashboards are composed of one or more </a:t>
            </a:r>
            <a:r>
              <a:rPr lang="en-US" b="0" i="1" dirty="0">
                <a:solidFill>
                  <a:srgbClr val="171717"/>
                </a:solidFill>
                <a:effectLst/>
                <a:latin typeface="Segoe UI" panose="020B0502040204020203" pitchFamily="34" charset="0"/>
              </a:rPr>
              <a:t>tiles</a:t>
            </a:r>
            <a:r>
              <a:rPr lang="en-US" b="0" i="0" dirty="0">
                <a:solidFill>
                  <a:srgbClr val="171717"/>
                </a:solidFill>
                <a:effectLst/>
                <a:latin typeface="Segoe UI" panose="020B0502040204020203" pitchFamily="34" charset="0"/>
              </a:rPr>
              <a:t>, each containing a visualization based on a KQL query expression. By default, the visualization shows the results of the query as a table; but you can edit the tile to customize how the data is displayed.</a:t>
            </a:r>
          </a:p>
          <a:p>
            <a:pPr algn="l">
              <a:spcBef>
                <a:spcPts val="900"/>
              </a:spcBef>
            </a:pPr>
            <a:r>
              <a:rPr lang="en-US" b="0" i="0" dirty="0">
                <a:solidFill>
                  <a:srgbClr val="171717"/>
                </a:solidFill>
                <a:effectLst/>
                <a:latin typeface="Segoe UI" panose="020B0502040204020203" pitchFamily="34" charset="0"/>
              </a:rPr>
              <a:t>When published, tiles enable users to explore the data they contain interactively by drilling into the data and using a visual interface to filter and aggregate the data, and change the visualization type.</a:t>
            </a:r>
          </a:p>
          <a:p>
            <a:pPr>
              <a:spcBef>
                <a:spcPts val="1125"/>
              </a:spcBef>
            </a:pPr>
            <a:endParaRPr lang="en-US" b="1" i="0" dirty="0">
              <a:solidFill>
                <a:srgbClr val="094409"/>
              </a:solidFill>
              <a:effectLst/>
              <a:latin typeface="Segoe UI" panose="020B0502040204020203" pitchFamily="34" charset="0"/>
            </a:endParaRPr>
          </a:p>
          <a:p>
            <a:pPr>
              <a:spcBef>
                <a:spcPts val="1125"/>
              </a:spcBef>
            </a:pPr>
            <a:r>
              <a:rPr lang="en-US" b="1" i="0" dirty="0">
                <a:solidFill>
                  <a:srgbClr val="171717"/>
                </a:solidFill>
                <a:effectLst/>
                <a:latin typeface="Segoe UI" panose="020B0502040204020203" pitchFamily="34" charset="0"/>
              </a:rPr>
              <a:t>Visualizing real-time data with Power BI</a:t>
            </a:r>
          </a:p>
          <a:p>
            <a:pPr algn="l">
              <a:spcBef>
                <a:spcPts val="900"/>
              </a:spcBef>
            </a:pPr>
            <a:r>
              <a:rPr lang="en-US" b="0" i="0" dirty="0">
                <a:solidFill>
                  <a:srgbClr val="171717"/>
                </a:solidFill>
                <a:effectLst/>
                <a:latin typeface="Segoe UI" panose="020B0502040204020203" pitchFamily="34" charset="0"/>
              </a:rPr>
              <a:t>Since Power BI is a core component of the Fabric platform, you can also visualize data in a KQL database as a Power BI report.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638085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Activator is a technology in Microsoft Fabric that enables automated processing of events that trigger actions. For example, you can use Activator to notify you by email when a value in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deviates from a specific range or to run a notebook to perform some Spark-based data processing logic when a real-time dashboard is updated.</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Understand Activator key concepts</a:t>
            </a:r>
          </a:p>
          <a:p>
            <a:pPr algn="l">
              <a:spcBef>
                <a:spcPts val="900"/>
              </a:spcBef>
            </a:pPr>
            <a:r>
              <a:rPr lang="en-US" b="0" i="0" dirty="0">
                <a:solidFill>
                  <a:srgbClr val="171717"/>
                </a:solidFill>
                <a:effectLst/>
                <a:latin typeface="Segoe UI" panose="020B0502040204020203" pitchFamily="34" charset="0"/>
              </a:rPr>
              <a:t>Activator operates based on four core concepts: </a:t>
            </a:r>
            <a:r>
              <a:rPr lang="en-US" b="0" i="1" dirty="0">
                <a:solidFill>
                  <a:srgbClr val="171717"/>
                </a:solidFill>
                <a:effectLst/>
                <a:latin typeface="Segoe UI" panose="020B0502040204020203" pitchFamily="34" charset="0"/>
              </a:rPr>
              <a:t>Events, Objects, Triggers,</a:t>
            </a:r>
            <a:r>
              <a:rPr lang="en-US" b="0" i="0" dirty="0">
                <a:solidFill>
                  <a:srgbClr val="171717"/>
                </a:solidFill>
                <a:effectLst/>
                <a:latin typeface="Segoe UI" panose="020B0502040204020203" pitchFamily="34" charset="0"/>
              </a:rPr>
              <a:t> and </a:t>
            </a:r>
            <a:r>
              <a:rPr lang="en-US" b="0" i="1" dirty="0">
                <a:solidFill>
                  <a:srgbClr val="171717"/>
                </a:solidFill>
                <a:effectLst/>
                <a:latin typeface="Segoe UI" panose="020B0502040204020203" pitchFamily="34" charset="0"/>
              </a:rPr>
              <a:t>Properties</a:t>
            </a:r>
            <a:r>
              <a:rPr lang="en-US" b="0" i="0" dirty="0">
                <a:solidFill>
                  <a:srgbClr val="171717"/>
                </a:solidFill>
                <a:effectLst/>
                <a:latin typeface="Segoe UI" panose="020B0502040204020203" pitchFamily="34" charset="0"/>
              </a:rPr>
              <a:t>. Understanding these four principles enables you to utilize the capabilities of Activator more effectively.</a:t>
            </a:r>
          </a:p>
          <a:p>
            <a:pPr algn="l">
              <a:buFont typeface="Arial" panose="020B0604020202020204" pitchFamily="34" charset="0"/>
              <a:buChar char="•"/>
            </a:pPr>
            <a:r>
              <a:rPr lang="en-US" b="1" i="0" dirty="0">
                <a:solidFill>
                  <a:srgbClr val="171717"/>
                </a:solidFill>
                <a:effectLst/>
                <a:latin typeface="Segoe UI" panose="020B0502040204020203" pitchFamily="34" charset="0"/>
              </a:rPr>
              <a:t>Events</a:t>
            </a:r>
            <a:r>
              <a:rPr lang="en-US" b="0" i="0" dirty="0">
                <a:solidFill>
                  <a:srgbClr val="171717"/>
                </a:solidFill>
                <a:effectLst/>
                <a:latin typeface="Segoe UI" panose="020B0502040204020203" pitchFamily="34" charset="0"/>
              </a:rPr>
              <a:t> - Activator considers all data sources as a sequence of events, each representing an observation about the status of a particular object. These events can occur frequently, as with IoT sensors, or less frequently, such as when monitoring package scanning in shipping locations.</a:t>
            </a:r>
          </a:p>
          <a:p>
            <a:pPr algn="l">
              <a:buFont typeface="Arial" panose="020B0604020202020204" pitchFamily="34" charset="0"/>
              <a:buChar char="•"/>
            </a:pPr>
            <a:r>
              <a:rPr lang="en-US" b="1" i="0" dirty="0">
                <a:solidFill>
                  <a:srgbClr val="171717"/>
                </a:solidFill>
                <a:effectLst/>
                <a:latin typeface="Segoe UI" panose="020B0502040204020203" pitchFamily="34" charset="0"/>
              </a:rPr>
              <a:t>Objects</a:t>
            </a:r>
            <a:r>
              <a:rPr lang="en-US" b="0" i="0" dirty="0">
                <a:solidFill>
                  <a:srgbClr val="171717"/>
                </a:solidFill>
                <a:effectLst/>
                <a:latin typeface="Segoe UI" panose="020B0502040204020203" pitchFamily="34" charset="0"/>
              </a:rPr>
              <a:t> - Activator’s objects can be tangible items like vehicles or packages, or abstract concepts like advertising campaigns or user sessions. When creating an Activator item, you model the object by connecting one or more event streams. You then select a column for the object ID, and specifying the fields to become properties of the object.</a:t>
            </a:r>
          </a:p>
          <a:p>
            <a:pPr algn="l">
              <a:buFont typeface="Arial" panose="020B0604020202020204" pitchFamily="34" charset="0"/>
              <a:buChar char="•"/>
            </a:pPr>
            <a:r>
              <a:rPr lang="en-US" b="1" i="0" dirty="0">
                <a:solidFill>
                  <a:srgbClr val="171717"/>
                </a:solidFill>
                <a:effectLst/>
                <a:latin typeface="Segoe UI" panose="020B0502040204020203" pitchFamily="34" charset="0"/>
              </a:rPr>
              <a:t>Rules</a:t>
            </a:r>
            <a:r>
              <a:rPr lang="en-US" b="0" i="0" dirty="0">
                <a:solidFill>
                  <a:srgbClr val="171717"/>
                </a:solidFill>
                <a:effectLst/>
                <a:latin typeface="Segoe UI" panose="020B0502040204020203" pitchFamily="34" charset="0"/>
              </a:rPr>
              <a:t> - Activator’s rules are designed to monitor your events and data, initiating specified actions once certain conditions within these events are fulfilled.</a:t>
            </a:r>
          </a:p>
          <a:p>
            <a:pPr algn="l">
              <a:buFont typeface="Arial" panose="020B0604020202020204" pitchFamily="34" charset="0"/>
              <a:buChar char="•"/>
            </a:pPr>
            <a:r>
              <a:rPr lang="en-US" b="1" i="0" dirty="0">
                <a:solidFill>
                  <a:srgbClr val="171717"/>
                </a:solidFill>
                <a:effectLst/>
                <a:latin typeface="Segoe UI" panose="020B0502040204020203" pitchFamily="34" charset="0"/>
              </a:rPr>
              <a:t>Properties</a:t>
            </a:r>
            <a:r>
              <a:rPr lang="en-US" b="0" i="0" dirty="0">
                <a:solidFill>
                  <a:srgbClr val="171717"/>
                </a:solidFill>
                <a:effectLst/>
                <a:latin typeface="Segoe UI" panose="020B0502040204020203" pitchFamily="34" charset="0"/>
              </a:rPr>
              <a:t> - Activator’s properties are beneficial for reusing logic across various triggers. You could, for instance, set up a property on a smart lighting system to track the average brightness levels during the busiest hours of the day. This average could then be used in numerous triggers to correctly tweak the lighting and save energy.</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Use cases for Activator</a:t>
            </a:r>
          </a:p>
          <a:p>
            <a:pPr algn="l">
              <a:spcBef>
                <a:spcPts val="900"/>
              </a:spcBef>
            </a:pPr>
            <a:r>
              <a:rPr lang="en-US" b="0" i="0" dirty="0">
                <a:solidFill>
                  <a:srgbClr val="171717"/>
                </a:solidFill>
                <a:effectLst/>
                <a:latin typeface="Segoe UI" panose="020B0502040204020203" pitchFamily="34" charset="0"/>
              </a:rPr>
              <a:t>Activator can help you in various scenarios, such as dynamic inventory management, real-time customer engagement, and effective resource allocation in cloud environments. It's a potent tool for any circumstance that requires real-time data analysis and actions.</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Use Activator to:</a:t>
            </a:r>
          </a:p>
          <a:p>
            <a:pPr algn="l">
              <a:buFont typeface="Arial" panose="020B0604020202020204" pitchFamily="34" charset="0"/>
              <a:buChar char="•"/>
            </a:pPr>
            <a:r>
              <a:rPr lang="en-US" b="0" i="0" dirty="0">
                <a:solidFill>
                  <a:srgbClr val="171717"/>
                </a:solidFill>
                <a:effectLst/>
                <a:latin typeface="Segoe UI" panose="020B0502040204020203" pitchFamily="34" charset="0"/>
              </a:rPr>
              <a:t>Initiate marketing actions when product sales drop.</a:t>
            </a:r>
          </a:p>
          <a:p>
            <a:pPr algn="l">
              <a:buFont typeface="Arial" panose="020B0604020202020204" pitchFamily="34" charset="0"/>
              <a:buChar char="•"/>
            </a:pPr>
            <a:r>
              <a:rPr lang="en-US" b="0" i="0" dirty="0">
                <a:solidFill>
                  <a:srgbClr val="171717"/>
                </a:solidFill>
                <a:effectLst/>
                <a:latin typeface="Segoe UI" panose="020B0502040204020203" pitchFamily="34" charset="0"/>
              </a:rPr>
              <a:t>Send notifications when temperature changes could affect perishable goods.</a:t>
            </a:r>
          </a:p>
          <a:p>
            <a:pPr algn="l">
              <a:buFont typeface="Arial" panose="020B0604020202020204" pitchFamily="34" charset="0"/>
              <a:buChar char="•"/>
            </a:pPr>
            <a:r>
              <a:rPr lang="en-US" b="0" i="0" dirty="0">
                <a:solidFill>
                  <a:srgbClr val="171717"/>
                </a:solidFill>
                <a:effectLst/>
                <a:latin typeface="Segoe UI" panose="020B0502040204020203" pitchFamily="34" charset="0"/>
              </a:rPr>
              <a:t>Flag real-time issues affecting the user experience on apps and websites.</a:t>
            </a:r>
          </a:p>
          <a:p>
            <a:pPr algn="l">
              <a:buFont typeface="Arial" panose="020B0604020202020204" pitchFamily="34" charset="0"/>
              <a:buChar char="•"/>
            </a:pPr>
            <a:r>
              <a:rPr lang="en-US" b="0" i="0" dirty="0">
                <a:solidFill>
                  <a:srgbClr val="171717"/>
                </a:solidFill>
                <a:effectLst/>
                <a:latin typeface="Segoe UI" panose="020B0502040204020203" pitchFamily="34" charset="0"/>
              </a:rPr>
              <a:t>Trigger alerts when a shipment hasn't been updated within an expected time frame.</a:t>
            </a:r>
          </a:p>
          <a:p>
            <a:pPr algn="l">
              <a:buFont typeface="Arial" panose="020B0604020202020204" pitchFamily="34" charset="0"/>
              <a:buChar char="•"/>
            </a:pPr>
            <a:r>
              <a:rPr lang="en-US" b="0" i="0" dirty="0">
                <a:solidFill>
                  <a:srgbClr val="171717"/>
                </a:solidFill>
                <a:effectLst/>
                <a:latin typeface="Segoe UI" panose="020B0502040204020203" pitchFamily="34" charset="0"/>
              </a:rPr>
              <a:t>Send alerts when a customer's account balance crosses a certain threshold.</a:t>
            </a:r>
          </a:p>
          <a:p>
            <a:pPr algn="l">
              <a:buFont typeface="Arial" panose="020B0604020202020204" pitchFamily="34" charset="0"/>
              <a:buChar char="•"/>
            </a:pPr>
            <a:r>
              <a:rPr lang="en-US" b="0" i="0" dirty="0">
                <a:solidFill>
                  <a:srgbClr val="171717"/>
                </a:solidFill>
                <a:effectLst/>
                <a:latin typeface="Segoe UI" panose="020B0502040204020203" pitchFamily="34" charset="0"/>
              </a:rPr>
              <a:t>Respond to anomalies or failures in data processing workflows immediately.</a:t>
            </a:r>
          </a:p>
          <a:p>
            <a:pPr algn="l">
              <a:buFont typeface="Arial" panose="020B0604020202020204" pitchFamily="34" charset="0"/>
              <a:buChar char="•"/>
            </a:pPr>
            <a:r>
              <a:rPr lang="en-US" b="0" i="0" dirty="0">
                <a:solidFill>
                  <a:srgbClr val="171717"/>
                </a:solidFill>
                <a:effectLst/>
                <a:latin typeface="Segoe UI" panose="020B0502040204020203" pitchFamily="34" charset="0"/>
              </a:rPr>
              <a:t>Run ads when same-store sales decline.</a:t>
            </a:r>
          </a:p>
          <a:p>
            <a:pPr algn="l">
              <a:buFont typeface="Arial" panose="020B0604020202020204" pitchFamily="34" charset="0"/>
              <a:buChar char="•"/>
            </a:pPr>
            <a:r>
              <a:rPr lang="en-US" b="0" i="0" dirty="0">
                <a:solidFill>
                  <a:srgbClr val="171717"/>
                </a:solidFill>
                <a:effectLst/>
                <a:latin typeface="Segoe UI" panose="020B0502040204020203" pitchFamily="34" charset="0"/>
              </a:rPr>
              <a:t>Alert store managers to move food from failing grocery store freezers before it spoils.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1671972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https://go.microsoft.com/fwlink/?linkid=2260722</a:t>
            </a:r>
            <a:r>
              <a:rPr lang="en-US" dirty="0"/>
              <a:t>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809504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91919"/>
                </a:solidFill>
                <a:effectLst/>
                <a:latin typeface="Segoe UI" panose="020B0502040204020203" pitchFamily="34" charset="0"/>
              </a:rPr>
              <a:t>There are two primary high-level features Data Factory implements: dataflows and pipelines.</a:t>
            </a:r>
          </a:p>
          <a:p>
            <a:pPr algn="l">
              <a:buFont typeface="Arial" panose="020B0604020202020204" pitchFamily="34" charset="0"/>
              <a:buChar char="•"/>
            </a:pPr>
            <a:r>
              <a:rPr lang="en-US" b="1" i="0" dirty="0">
                <a:solidFill>
                  <a:srgbClr val="191919"/>
                </a:solidFill>
                <a:effectLst/>
                <a:latin typeface="Segoe UI" panose="020B0502040204020203" pitchFamily="34" charset="0"/>
              </a:rPr>
              <a:t>Data Pipelines</a:t>
            </a:r>
            <a:r>
              <a:rPr lang="en-US" b="0" i="0" dirty="0">
                <a:solidFill>
                  <a:srgbClr val="191919"/>
                </a:solidFill>
                <a:effectLst/>
                <a:latin typeface="Segoe UI" panose="020B0502040204020203" pitchFamily="34" charset="0"/>
              </a:rPr>
              <a:t> enable you to leverage rich out-of-the-box data orchestration capabilities to compose flexible data workflows that meet your enterprise needs. You can learn more about their capabilities in the </a:t>
            </a:r>
            <a:r>
              <a:rPr lang="en-US" b="0" i="0" u="sng" dirty="0">
                <a:solidFill>
                  <a:srgbClr val="222043"/>
                </a:solidFill>
                <a:effectLst/>
                <a:latin typeface="Segoe UI" panose="020B0502040204020203" pitchFamily="34" charset="0"/>
                <a:hlinkClick r:id="rId3"/>
              </a:rPr>
              <a:t>Data Factory Spotlight: data pipelines blog post</a:t>
            </a:r>
            <a:r>
              <a:rPr lang="en-US" b="0" i="0" dirty="0">
                <a:solidFill>
                  <a:srgbClr val="191919"/>
                </a:solidFill>
                <a:effectLst/>
                <a:latin typeface="Segoe UI" panose="020B0502040204020203" pitchFamily="34" charset="0"/>
              </a:rPr>
              <a:t>.</a:t>
            </a:r>
          </a:p>
          <a:p>
            <a:pPr algn="l">
              <a:buFont typeface="Arial" panose="020B0604020202020204" pitchFamily="34" charset="0"/>
              <a:buChar char="•"/>
            </a:pPr>
            <a:r>
              <a:rPr lang="en-US" b="1" i="0" dirty="0">
                <a:solidFill>
                  <a:srgbClr val="191919"/>
                </a:solidFill>
                <a:effectLst/>
                <a:latin typeface="Segoe UI" panose="020B0502040204020203" pitchFamily="34" charset="0"/>
              </a:rPr>
              <a:t>Dataflow Gen2 </a:t>
            </a:r>
            <a:r>
              <a:rPr lang="en-US" b="0" i="0" dirty="0">
                <a:solidFill>
                  <a:srgbClr val="191919"/>
                </a:solidFill>
                <a:effectLst/>
                <a:latin typeface="Segoe UI" panose="020B0502040204020203" pitchFamily="34" charset="0"/>
              </a:rPr>
              <a:t>enable you to leverage a low-code interface and 300+ data and AI-based transformations, letting you transform data easier and with more flexibility than any other tool.</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Pipelines in Microsoft Fabric encapsulate a sequence of </a:t>
            </a:r>
            <a:r>
              <a:rPr lang="en-US" b="0" i="1" dirty="0">
                <a:solidFill>
                  <a:srgbClr val="E6E6E6"/>
                </a:solidFill>
                <a:effectLst/>
                <a:latin typeface="Segoe UI" panose="020B0502040204020203" pitchFamily="34" charset="0"/>
              </a:rPr>
              <a:t>activities</a:t>
            </a:r>
            <a:r>
              <a:rPr lang="en-US" b="0" i="0" dirty="0">
                <a:solidFill>
                  <a:srgbClr val="E6E6E6"/>
                </a:solidFill>
                <a:effectLst/>
                <a:latin typeface="Segoe UI" panose="020B0502040204020203" pitchFamily="34" charset="0"/>
              </a:rPr>
              <a:t> that perform data movement and processing tasks. You can use a pipeline to define data transfer and transformation activities, and orchestrate these activities through control flow activities that manage branching, looping, and other typical processing logic. The graphical pipeline </a:t>
            </a:r>
            <a:r>
              <a:rPr lang="en-US" b="0" i="1" dirty="0">
                <a:solidFill>
                  <a:srgbClr val="E6E6E6"/>
                </a:solidFill>
                <a:effectLst/>
                <a:latin typeface="Segoe UI" panose="020B0502040204020203" pitchFamily="34" charset="0"/>
              </a:rPr>
              <a:t>canvas</a:t>
            </a:r>
            <a:r>
              <a:rPr lang="en-US" b="0" i="0" dirty="0">
                <a:solidFill>
                  <a:srgbClr val="E6E6E6"/>
                </a:solidFill>
                <a:effectLst/>
                <a:latin typeface="Segoe UI" panose="020B0502040204020203" pitchFamily="34" charset="0"/>
              </a:rPr>
              <a:t> in the Fabric user interface enables you to build complex pipelines with minimal or no coding required.</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Click to reveal </a:t>
            </a:r>
            <a:r>
              <a:rPr lang="en-US" b="1" i="0" dirty="0">
                <a:solidFill>
                  <a:srgbClr val="E6E6E6"/>
                </a:solidFill>
                <a:effectLst/>
                <a:latin typeface="Segoe UI" panose="020B0502040204020203" pitchFamily="34" charset="0"/>
              </a:rPr>
              <a:t>Core pipeline concepts</a:t>
            </a:r>
          </a:p>
          <a:p>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Activities</a:t>
            </a:r>
          </a:p>
          <a:p>
            <a:pPr marL="171450" indent="-171450">
              <a:buFont typeface="Arial" panose="020B0604020202020204" pitchFamily="34" charset="0"/>
              <a:buChar char="•"/>
            </a:pPr>
            <a:r>
              <a:rPr lang="en-US" b="0" i="0" dirty="0">
                <a:solidFill>
                  <a:srgbClr val="E6E6E6"/>
                </a:solidFill>
                <a:effectLst/>
                <a:latin typeface="Segoe UI" panose="020B0502040204020203" pitchFamily="34" charset="0"/>
              </a:rPr>
              <a:t>Activities are the executable tasks in a pipeline. You can define a flow of activities by connecting them in a sequence. The outcome of a particular activity (success, failure, or completion) can be used to direct the flow to the next activity in the sequence.</a:t>
            </a:r>
          </a:p>
          <a:p>
            <a:pPr marL="171450" indent="-171450">
              <a:buFont typeface="Arial" panose="020B0604020202020204" pitchFamily="34" charset="0"/>
              <a:buChar char="•"/>
            </a:pPr>
            <a:r>
              <a:rPr lang="en-US" b="0" i="0" dirty="0">
                <a:solidFill>
                  <a:srgbClr val="E6E6E6"/>
                </a:solidFill>
                <a:effectLst/>
                <a:latin typeface="Segoe UI" panose="020B0502040204020203" pitchFamily="34" charset="0"/>
              </a:rPr>
              <a:t>There are two broad categories of activity in a pipeline.</a:t>
            </a:r>
          </a:p>
          <a:p>
            <a:pPr marL="388712" lvl="1" indent="-171450">
              <a:buFont typeface="Arial" panose="020B0604020202020204" pitchFamily="34" charset="0"/>
              <a:buChar char="•"/>
            </a:pPr>
            <a:r>
              <a:rPr lang="en-US" b="0" i="0" dirty="0">
                <a:solidFill>
                  <a:srgbClr val="E6E6E6"/>
                </a:solidFill>
                <a:effectLst/>
                <a:latin typeface="Segoe UI" panose="020B0502040204020203" pitchFamily="34" charset="0"/>
              </a:rPr>
              <a:t>Data transformation activities - activities that encapsulate data transfer operations, including simple Copy Data activities that extract data from a source and load it to a destination, and more complex Data Flow activities that encapsulate dataflows Gen2 that apply transformations to the data as it is transferred.</a:t>
            </a:r>
          </a:p>
          <a:p>
            <a:pPr marL="388712" lvl="1" indent="-171450">
              <a:buFont typeface="Arial" panose="020B0604020202020204" pitchFamily="34" charset="0"/>
              <a:buChar char="•"/>
            </a:pPr>
            <a:r>
              <a:rPr lang="en-US" b="0" i="0" dirty="0">
                <a:solidFill>
                  <a:srgbClr val="E6E6E6"/>
                </a:solidFill>
                <a:effectLst/>
                <a:latin typeface="Segoe UI" panose="020B0502040204020203" pitchFamily="34" charset="0"/>
              </a:rPr>
              <a:t>Control flow activities - activities that you can use to implement loops, conditional branching, or manage variable and parameter values.</a:t>
            </a:r>
          </a:p>
          <a:p>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Parameters</a:t>
            </a:r>
          </a:p>
          <a:p>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Pipeline runs</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992292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GB" b="0" i="1" dirty="0">
                <a:solidFill>
                  <a:srgbClr val="161616"/>
                </a:solidFill>
                <a:effectLst/>
                <a:highlight>
                  <a:srgbClr val="FFFFFF"/>
                </a:highlight>
                <a:latin typeface="Segoe UI" panose="020B0502040204020203" pitchFamily="34" charset="0"/>
              </a:rPr>
              <a:t>Allow students a few minutes to consider each question. Then use the slide build animations to reveal the correct answers</a:t>
            </a:r>
          </a:p>
          <a:p>
            <a:pPr algn="l"/>
            <a:endParaRPr lang="en-GB" b="0" i="0" dirty="0">
              <a:solidFill>
                <a:srgbClr val="161616"/>
              </a:solidFill>
              <a:effectLst/>
              <a:highlight>
                <a:srgbClr val="FFFFFF"/>
              </a:highlight>
              <a:latin typeface="Segoe UI" panose="020B0502040204020203"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1/13/2025 10:02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2781761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4D755-4D39-942F-FDC9-31611048B7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EF080-1FD0-F225-ECB9-27ED66EFF6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C3584C-9F02-485C-C022-D1F64E825D9B}"/>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31FD142F-AF5B-3D94-0FA5-737855764AA0}"/>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3F8BD94D-1A49-EA3A-D81E-10FE9E5B7DA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F961C823-7D69-A441-9814-464BB5BE7220}"/>
              </a:ext>
            </a:extLst>
          </p:cNvPr>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796009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5022E-BBBD-0464-45C3-85CFFCC41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08AE-F660-A91A-D4DC-F6C381D12E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9CBE31-B7B4-928F-70A0-CC491B8991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hlinkClick r:id="rId3"/>
              </a:rPr>
              <a:t>https://aka.ms/mslearn-eventstreams-fabric</a:t>
            </a:r>
            <a:r>
              <a:rPr lang="en-US" sz="1200" dirty="0"/>
              <a:t> </a:t>
            </a:r>
          </a:p>
          <a:p>
            <a:pPr marL="0" marR="0" lvl="0" indent="0" algn="l" defTabSz="914400" rtl="0" eaLnBrk="1" fontAlgn="auto" latinLnBrk="0" hangingPunct="1">
              <a:lnSpc>
                <a:spcPct val="100000"/>
              </a:lnSpc>
              <a:spcBef>
                <a:spcPts val="900"/>
              </a:spcBef>
              <a:spcAft>
                <a:spcPts val="0"/>
              </a:spcAft>
              <a:buClrTx/>
              <a:buSzTx/>
              <a:buFontTx/>
              <a:buNone/>
              <a:tabLst/>
              <a:defRPr/>
            </a:pPr>
            <a:endParaRPr lang="en-US" sz="1200" dirty="0"/>
          </a:p>
          <a:p>
            <a:pPr algn="l">
              <a:spcBef>
                <a:spcPts val="900"/>
              </a:spcBef>
            </a:pPr>
            <a:r>
              <a:rPr lang="en-US" b="0" i="0" dirty="0">
                <a:solidFill>
                  <a:srgbClr val="171717"/>
                </a:solidFill>
                <a:effectLst/>
                <a:latin typeface="Segoe UI" panose="020B0502040204020203" pitchFamily="34" charset="0"/>
              </a:rPr>
              <a:t>The estimated time to present these slides is 45 minutes.</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Before delivering this presentation, review the associated module on Microsoft Learn.</a:t>
            </a:r>
          </a:p>
          <a:p>
            <a:pPr algn="l">
              <a:spcBef>
                <a:spcPts val="900"/>
              </a:spcBef>
            </a:pPr>
            <a:endParaRPr lang="en-US" b="0" i="1" dirty="0">
              <a:solidFill>
                <a:srgbClr val="171717"/>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a:extLst>
              <a:ext uri="{FF2B5EF4-FFF2-40B4-BE49-F238E27FC236}">
                <a16:creationId xmlns:a16="http://schemas.microsoft.com/office/drawing/2014/main" id="{A8169527-B09F-3B8C-3135-71CFA10D4853}"/>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C8861BD1-2869-21B1-2E3C-89C73361F165}"/>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80C98112-1B19-FDED-809D-B5147BDF9B35}"/>
              </a:ext>
            </a:extLst>
          </p:cNvPr>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5974408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fontScale="92500"/>
          </a:bodyPr>
          <a:lstStyle/>
          <a:p>
            <a:pPr algn="l">
              <a:spcBef>
                <a:spcPts val="900"/>
              </a:spcBef>
            </a:pPr>
            <a:r>
              <a:rPr lang="en-US" b="0" i="1"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enable you to capture and process real-time events without needing to write any code. You can set up event sources, destinations, and transformations in the event stream; enabling you to collect, filter, aggregate, group, and combine data from real-time sources before loading it into a destination.</a:t>
            </a:r>
          </a:p>
          <a:p>
            <a:pPr algn="l">
              <a:spcBef>
                <a:spcPts val="900"/>
              </a:spcBef>
            </a:pPr>
            <a:r>
              <a:rPr lang="en-US" b="0" i="0" dirty="0">
                <a:solidFill>
                  <a:srgbClr val="171717"/>
                </a:solidFill>
                <a:effectLst/>
                <a:latin typeface="Segoe UI" panose="020B0502040204020203" pitchFamily="34" charset="0"/>
              </a:rPr>
              <a:t>Some of the main benefits of 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are:</a:t>
            </a:r>
          </a:p>
          <a:p>
            <a:pPr algn="l">
              <a:buFont typeface="Arial" panose="020B0604020202020204" pitchFamily="34" charset="0"/>
              <a:buChar char="•"/>
            </a:pPr>
            <a:r>
              <a:rPr lang="en-US" b="0" i="0" dirty="0">
                <a:solidFill>
                  <a:srgbClr val="171717"/>
                </a:solidFill>
                <a:effectLst/>
                <a:latin typeface="Segoe UI" panose="020B0502040204020203" pitchFamily="34" charset="0"/>
              </a:rPr>
              <a:t>You can capture, transform, and route real-time events to various destinations with a no-code experience. You can use the drag and drop feature to make your event data processing logic without writing any code.</a:t>
            </a:r>
          </a:p>
          <a:p>
            <a:pPr algn="l">
              <a:buFont typeface="Arial" panose="020B0604020202020204" pitchFamily="34" charset="0"/>
              <a:buChar char="•"/>
            </a:pPr>
            <a:r>
              <a:rPr lang="en-US" b="0" i="0" dirty="0">
                <a:solidFill>
                  <a:srgbClr val="171717"/>
                </a:solidFill>
                <a:effectLst/>
                <a:latin typeface="Segoe UI" panose="020B0502040204020203" pitchFamily="34" charset="0"/>
              </a:rPr>
              <a:t>There are multiple source connectors to get event data from different sources, such as Azure Event Hubs, Azure IoT Hub, Azure storage, Apache Kafka, and others.</a:t>
            </a:r>
          </a:p>
          <a:p>
            <a:pPr algn="l">
              <a:buFont typeface="Arial" panose="020B0604020202020204" pitchFamily="34" charset="0"/>
              <a:buChar char="•"/>
            </a:pPr>
            <a:r>
              <a:rPr lang="en-US" b="0" i="0" dirty="0">
                <a:solidFill>
                  <a:srgbClr val="171717"/>
                </a:solidFill>
                <a:effectLst/>
                <a:latin typeface="Segoe UI" panose="020B0502040204020203" pitchFamily="34" charset="0"/>
              </a:rPr>
              <a:t>You can send data to a wide range of destinations for further analysis or processing. You can attach multiple destinations in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to ingest data from a single source into multiple stores.</a:t>
            </a:r>
          </a:p>
          <a:p>
            <a:pPr algn="l">
              <a:buFont typeface="Arial" panose="020B0604020202020204" pitchFamily="34" charset="0"/>
              <a:buChar char="•"/>
            </a:pP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uses a scalable infrastructure that manages resources automatically. The scalable infrastructure helps you capture your real-time events easily, making streaming ETL (Extract, Transform, Load) operations possible.</a:t>
            </a:r>
          </a:p>
          <a:p>
            <a:pPr algn="l">
              <a:spcBef>
                <a:spcPts val="900"/>
              </a:spcBef>
            </a:pPr>
            <a:r>
              <a:rPr lang="en-US" b="0" i="0" dirty="0">
                <a:solidFill>
                  <a:srgbClr val="171717"/>
                </a:solidFill>
                <a:effectLst/>
                <a:latin typeface="Segoe UI" panose="020B0502040204020203" pitchFamily="34" charset="0"/>
              </a:rPr>
              <a:t>In this module, you'll learn how to create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and use them to ingest and transform a real-time stream of data, and route it to destinations for further processing and analysis.</a:t>
            </a:r>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37</a:t>
            </a:fld>
            <a:endParaRPr lang="en-US"/>
          </a:p>
        </p:txBody>
      </p:sp>
    </p:spTree>
    <p:extLst>
      <p:ext uri="{BB962C8B-B14F-4D97-AF65-F5344CB8AC3E}">
        <p14:creationId xmlns:p14="http://schemas.microsoft.com/office/powerpoint/2010/main" val="87195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work by creating a pipeline of events from multiple internal and external sources to different destinations. You can think of it as a conveyor belt that moves data from one place to another. You can also add some transformations to the data along the way, such as filtering, aggregating, or enriching.</a:t>
            </a:r>
          </a:p>
          <a:p>
            <a:pPr algn="l">
              <a:spcBef>
                <a:spcPts val="900"/>
              </a:spcBef>
            </a:pPr>
            <a:r>
              <a:rPr lang="en-US" b="0" i="0" dirty="0">
                <a:solidFill>
                  <a:srgbClr val="171717"/>
                </a:solidFill>
                <a:effectLst/>
                <a:latin typeface="Segoe UI" panose="020B0502040204020203" pitchFamily="34" charset="0"/>
              </a:rPr>
              <a:t>You can use the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visual editor to design your pipeline by dragging and dropping different nodes, such as sources, destinations, and transformations. You can also see the event data flowing through the pipeline in real-time. Microsoft Fabric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handles the scaling, reliability, and security of your event stream automatically. You don’t need to write any code or manage any infrastructure to use Microsoft Fabric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a:t>
            </a:r>
          </a:p>
          <a:p>
            <a:pPr algn="l">
              <a:spcBef>
                <a:spcPts val="900"/>
              </a:spcBef>
            </a:pPr>
            <a:r>
              <a:rPr lang="en-US" b="0" i="0" dirty="0">
                <a:solidFill>
                  <a:srgbClr val="171717"/>
                </a:solidFill>
                <a:effectLst/>
                <a:latin typeface="Segoe UI" panose="020B0502040204020203" pitchFamily="34" charset="0"/>
              </a:rPr>
              <a:t>The main components of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are:</a:t>
            </a:r>
          </a:p>
          <a:p>
            <a:pPr algn="l">
              <a:buFont typeface="Arial" panose="020B0604020202020204" pitchFamily="34" charset="0"/>
              <a:buChar char="•"/>
            </a:pPr>
            <a:r>
              <a:rPr lang="en-US" b="1" i="0" dirty="0">
                <a:solidFill>
                  <a:srgbClr val="171717"/>
                </a:solidFill>
                <a:effectLst/>
                <a:latin typeface="Segoe UI" panose="020B0502040204020203" pitchFamily="34" charset="0"/>
              </a:rPr>
              <a:t>Sources</a:t>
            </a:r>
            <a:r>
              <a:rPr lang="en-US" b="0" i="0" dirty="0">
                <a:solidFill>
                  <a:srgbClr val="171717"/>
                </a:solidFill>
                <a:effectLst/>
                <a:latin typeface="Segoe UI" panose="020B0502040204020203" pitchFamily="34" charset="0"/>
              </a:rPr>
              <a:t>: Sources are where your event data comes from. You can pick Azure Event Hubs, sample data, or custom app as your source type. You can also choose the data format and the consumer group of your source.</a:t>
            </a:r>
          </a:p>
          <a:p>
            <a:pPr algn="l">
              <a:buFont typeface="Arial" panose="020B0604020202020204" pitchFamily="34" charset="0"/>
              <a:buChar char="•"/>
            </a:pPr>
            <a:r>
              <a:rPr lang="en-US" b="1" i="0" dirty="0">
                <a:solidFill>
                  <a:srgbClr val="171717"/>
                </a:solidFill>
                <a:effectLst/>
                <a:latin typeface="Segoe UI" panose="020B0502040204020203" pitchFamily="34" charset="0"/>
              </a:rPr>
              <a:t>Transformations</a:t>
            </a:r>
            <a:r>
              <a:rPr lang="en-US" b="0" i="0" dirty="0">
                <a:solidFill>
                  <a:srgbClr val="171717"/>
                </a:solidFill>
                <a:effectLst/>
                <a:latin typeface="Segoe UI" panose="020B0502040204020203" pitchFamily="34" charset="0"/>
              </a:rPr>
              <a:t>: You can add transformations that filter or aggregate the data as is processed from the stream. Transformations include common data operations such as filtering, joining, aggregating, and grouping as well as temporal windowing functions that enable you to analyze data events within discrete time periods.</a:t>
            </a:r>
          </a:p>
          <a:p>
            <a:pPr algn="l">
              <a:buFont typeface="Arial" panose="020B0604020202020204" pitchFamily="34" charset="0"/>
              <a:buChar char="•"/>
            </a:pPr>
            <a:r>
              <a:rPr lang="en-US" b="1" i="0" dirty="0">
                <a:solidFill>
                  <a:srgbClr val="171717"/>
                </a:solidFill>
                <a:effectLst/>
                <a:latin typeface="Segoe UI" panose="020B0502040204020203" pitchFamily="34" charset="0"/>
              </a:rPr>
              <a:t>Destinations</a:t>
            </a:r>
            <a:r>
              <a:rPr lang="en-US" b="0" i="0" dirty="0">
                <a:solidFill>
                  <a:srgbClr val="171717"/>
                </a:solidFill>
                <a:effectLst/>
                <a:latin typeface="Segoe UI" panose="020B0502040204020203" pitchFamily="34" charset="0"/>
              </a:rPr>
              <a:t>: Destinations are where your transformed event data is stored. For example, you can store the results of your stream processing in a table in an eventhouse or a lakehouse, or you could redirect data to another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for further processing or to an activator to trigger an action.</a:t>
            </a:r>
          </a:p>
          <a:p>
            <a:pPr algn="l">
              <a:spcBef>
                <a:spcPts val="900"/>
              </a:spcBef>
            </a:pPr>
            <a:r>
              <a:rPr lang="en-US" b="0" i="0" dirty="0">
                <a:solidFill>
                  <a:srgbClr val="171717"/>
                </a:solidFill>
                <a:effectLst/>
                <a:latin typeface="Segoe UI" panose="020B0502040204020203" pitchFamily="34" charset="0"/>
              </a:rPr>
              <a:t>You can use the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editing canvas to add and manage your sources and destinations. You can also see the event data, check the data insights, and view logs for each source or destination.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41056955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At their simplest,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capture real-time data from a source and load the captured data into a destination.</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err="1">
                <a:solidFill>
                  <a:srgbClr val="171717"/>
                </a:solidFill>
                <a:effectLst/>
                <a:latin typeface="Segoe UI" panose="020B0502040204020203" pitchFamily="34" charset="0"/>
              </a:rPr>
              <a:t>Eventstream</a:t>
            </a:r>
            <a:r>
              <a:rPr lang="en-US" b="1" i="0" dirty="0">
                <a:solidFill>
                  <a:srgbClr val="171717"/>
                </a:solidFill>
                <a:effectLst/>
                <a:latin typeface="Segoe UI" panose="020B0502040204020203" pitchFamily="34" charset="0"/>
              </a:rPr>
              <a:t> sources</a:t>
            </a:r>
          </a:p>
          <a:p>
            <a:pPr algn="l">
              <a:spcBef>
                <a:spcPts val="900"/>
              </a:spcBef>
            </a:pPr>
            <a:r>
              <a:rPr lang="en-US" b="0" i="0" dirty="0">
                <a:solidFill>
                  <a:srgbClr val="171717"/>
                </a:solidFill>
                <a:effectLst/>
                <a:latin typeface="Segoe UI" panose="020B0502040204020203" pitchFamily="34" charset="0"/>
              </a:rPr>
              <a:t>Event sources in Fabric Real-Time Hub can include (among others):</a:t>
            </a:r>
          </a:p>
          <a:p>
            <a:pPr algn="l">
              <a:buFont typeface="Arial" panose="020B0604020202020204" pitchFamily="34" charset="0"/>
              <a:buChar char="•"/>
            </a:pPr>
            <a:r>
              <a:rPr lang="en-US" b="1" i="0" dirty="0">
                <a:solidFill>
                  <a:srgbClr val="171717"/>
                </a:solidFill>
                <a:effectLst/>
                <a:latin typeface="Segoe UI" panose="020B0502040204020203" pitchFamily="34" charset="0"/>
              </a:rPr>
              <a:t>Azure Event Hub</a:t>
            </a:r>
            <a:r>
              <a:rPr lang="en-US" b="0" i="0" dirty="0">
                <a:solidFill>
                  <a:srgbClr val="171717"/>
                </a:solidFill>
                <a:effectLst/>
                <a:latin typeface="Segoe UI" panose="020B0502040204020203" pitchFamily="34" charset="0"/>
              </a:rPr>
              <a:t>: Azure Event Hubs is a source that allows you to get event data from an Azure event hub. You can specify the data format and the consumer group of your Azure event hub. You can also create a cloud connection to your Azure event hub with the appropriate authentication and privacy level.</a:t>
            </a:r>
          </a:p>
          <a:p>
            <a:pPr algn="l">
              <a:buFont typeface="Arial" panose="020B0604020202020204" pitchFamily="34" charset="0"/>
              <a:buChar char="•"/>
            </a:pPr>
            <a:r>
              <a:rPr lang="en-US" b="1" i="0" dirty="0">
                <a:solidFill>
                  <a:srgbClr val="171717"/>
                </a:solidFill>
                <a:effectLst/>
                <a:latin typeface="Segoe UI" panose="020B0502040204020203" pitchFamily="34" charset="0"/>
              </a:rPr>
              <a:t>Azure IoT Hub</a:t>
            </a:r>
            <a:r>
              <a:rPr lang="en-US" b="0" i="0" dirty="0">
                <a:solidFill>
                  <a:srgbClr val="171717"/>
                </a:solidFill>
                <a:effectLst/>
                <a:latin typeface="Segoe UI" panose="020B0502040204020203" pitchFamily="34" charset="0"/>
              </a:rPr>
              <a:t>: An SaaS service used to connect, monitor, and manage millions of IoT assets with a no-code experience.</a:t>
            </a:r>
          </a:p>
          <a:p>
            <a:pPr algn="l">
              <a:buFont typeface="Arial" panose="020B0604020202020204" pitchFamily="34" charset="0"/>
              <a:buChar char="•"/>
            </a:pPr>
            <a:r>
              <a:rPr lang="en-US" b="1" i="0" dirty="0">
                <a:solidFill>
                  <a:srgbClr val="171717"/>
                </a:solidFill>
                <a:effectLst/>
                <a:latin typeface="Segoe UI" panose="020B0502040204020203" pitchFamily="34" charset="0"/>
              </a:rPr>
              <a:t>Azure SQL Database Change Data Capture (CDC)</a:t>
            </a:r>
            <a:r>
              <a:rPr lang="en-US" b="0" i="0" dirty="0">
                <a:solidFill>
                  <a:srgbClr val="171717"/>
                </a:solidFill>
                <a:effectLst/>
                <a:latin typeface="Segoe UI" panose="020B0502040204020203" pitchFamily="34" charset="0"/>
              </a:rPr>
              <a:t>: Software process that identifies and tracks changes to data in a database, enabling real-time or near-real-time data movement.</a:t>
            </a:r>
          </a:p>
          <a:p>
            <a:pPr algn="l">
              <a:buFont typeface="Arial" panose="020B0604020202020204" pitchFamily="34" charset="0"/>
              <a:buChar char="•"/>
            </a:pPr>
            <a:r>
              <a:rPr lang="en-US" b="1" i="0" dirty="0">
                <a:solidFill>
                  <a:srgbClr val="171717"/>
                </a:solidFill>
                <a:effectLst/>
                <a:latin typeface="Segoe UI" panose="020B0502040204020203" pitchFamily="34" charset="0"/>
              </a:rPr>
              <a:t>PostgreSQL Database CDC</a:t>
            </a:r>
            <a:r>
              <a:rPr lang="en-US" b="0" i="0" dirty="0">
                <a:solidFill>
                  <a:srgbClr val="171717"/>
                </a:solidFill>
                <a:effectLst/>
                <a:latin typeface="Segoe UI" panose="020B0502040204020203" pitchFamily="34" charset="0"/>
              </a:rPr>
              <a:t>: The PostgreSQL Database CDC (change data capture) connector for 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captures a current snapshot and tracks future changes in a PostgreSQL database, allowing real-time processing and analysis of this data within Fabric.</a:t>
            </a:r>
          </a:p>
          <a:p>
            <a:pPr algn="l">
              <a:buFont typeface="Arial" panose="020B0604020202020204" pitchFamily="34" charset="0"/>
              <a:buChar char="•"/>
            </a:pPr>
            <a:r>
              <a:rPr lang="en-US" b="1" i="0" dirty="0">
                <a:solidFill>
                  <a:srgbClr val="171717"/>
                </a:solidFill>
                <a:effectLst/>
                <a:latin typeface="Segoe UI" panose="020B0502040204020203" pitchFamily="34" charset="0"/>
              </a:rPr>
              <a:t>MySQL Database CDC</a:t>
            </a:r>
            <a:r>
              <a:rPr lang="en-US" b="0" i="0" dirty="0">
                <a:solidFill>
                  <a:srgbClr val="171717"/>
                </a:solidFill>
                <a:effectLst/>
                <a:latin typeface="Segoe UI" panose="020B0502040204020203" pitchFamily="34" charset="0"/>
              </a:rPr>
              <a:t>: The Azure MySQL Database CDC Source connector for 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captures a snapshot of your MySQL database and tracks table changes, enabling real-time processing and analysis of this data in Fabric.</a:t>
            </a:r>
          </a:p>
          <a:p>
            <a:pPr algn="l">
              <a:buFont typeface="Arial" panose="020B0604020202020204" pitchFamily="34" charset="0"/>
              <a:buChar char="•"/>
            </a:pPr>
            <a:r>
              <a:rPr lang="en-US" b="1" i="0" dirty="0">
                <a:solidFill>
                  <a:srgbClr val="171717"/>
                </a:solidFill>
                <a:effectLst/>
                <a:latin typeface="Segoe UI" panose="020B0502040204020203" pitchFamily="34" charset="0"/>
              </a:rPr>
              <a:t>Azure Cosmos DB CDC</a:t>
            </a:r>
            <a:r>
              <a:rPr lang="en-US" b="0" i="0" dirty="0">
                <a:solidFill>
                  <a:srgbClr val="171717"/>
                </a:solidFill>
                <a:effectLst/>
                <a:latin typeface="Segoe UI" panose="020B0502040204020203" pitchFamily="34" charset="0"/>
              </a:rPr>
              <a:t>: The Azure Cosmos DB CDC connector for 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captures and tracks real-time data changes in Cosmos DB for analysis and processing within Fabric.</a:t>
            </a:r>
          </a:p>
          <a:p>
            <a:pPr algn="l">
              <a:buFont typeface="Arial" panose="020B0604020202020204" pitchFamily="34" charset="0"/>
              <a:buChar char="•"/>
            </a:pPr>
            <a:r>
              <a:rPr lang="en-US" b="1" i="0" dirty="0">
                <a:solidFill>
                  <a:srgbClr val="171717"/>
                </a:solidFill>
                <a:effectLst/>
                <a:latin typeface="Segoe UI" panose="020B0502040204020203" pitchFamily="34" charset="0"/>
              </a:rPr>
              <a:t>Google Cloud Pub/Sub</a:t>
            </a:r>
            <a:r>
              <a:rPr lang="en-US" b="0" i="0" dirty="0">
                <a:solidFill>
                  <a:srgbClr val="171717"/>
                </a:solidFill>
                <a:effectLst/>
                <a:latin typeface="Segoe UI" panose="020B0502040204020203" pitchFamily="34" charset="0"/>
              </a:rPr>
              <a:t>: A messaging service for exchanging event data among applications and services.</a:t>
            </a:r>
          </a:p>
          <a:p>
            <a:pPr algn="l">
              <a:buFont typeface="Arial" panose="020B0604020202020204" pitchFamily="34" charset="0"/>
              <a:buChar char="•"/>
            </a:pPr>
            <a:r>
              <a:rPr lang="en-US" b="1" i="0" dirty="0">
                <a:solidFill>
                  <a:srgbClr val="171717"/>
                </a:solidFill>
                <a:effectLst/>
                <a:latin typeface="Segoe UI" panose="020B0502040204020203" pitchFamily="34" charset="0"/>
              </a:rPr>
              <a:t>Amazon Kinesis Data Streams</a:t>
            </a:r>
            <a:r>
              <a:rPr lang="en-US" b="0" i="0" dirty="0">
                <a:solidFill>
                  <a:srgbClr val="171717"/>
                </a:solidFill>
                <a:effectLst/>
                <a:latin typeface="Segoe UI" panose="020B0502040204020203" pitchFamily="34" charset="0"/>
              </a:rPr>
              <a:t>: Collect, process, and analyze real-time, streaming data.</a:t>
            </a:r>
          </a:p>
          <a:p>
            <a:pPr algn="l">
              <a:buFont typeface="Arial" panose="020B0604020202020204" pitchFamily="34" charset="0"/>
              <a:buChar char="•"/>
            </a:pPr>
            <a:r>
              <a:rPr lang="en-US" b="1" i="0" dirty="0">
                <a:solidFill>
                  <a:srgbClr val="171717"/>
                </a:solidFill>
                <a:effectLst/>
                <a:latin typeface="Segoe UI" panose="020B0502040204020203" pitchFamily="34" charset="0"/>
              </a:rPr>
              <a:t>Confluent Cloud Kafka</a:t>
            </a:r>
            <a:r>
              <a:rPr lang="en-US" b="0" i="0" dirty="0">
                <a:solidFill>
                  <a:srgbClr val="171717"/>
                </a:solidFill>
                <a:effectLst/>
                <a:latin typeface="Segoe UI" panose="020B0502040204020203" pitchFamily="34" charset="0"/>
              </a:rPr>
              <a:t>: A fully managed service based on Apache Kafka for stream processing.</a:t>
            </a:r>
          </a:p>
          <a:p>
            <a:pPr algn="l">
              <a:buFont typeface="Arial" panose="020B0604020202020204" pitchFamily="34" charset="0"/>
              <a:buChar char="•"/>
            </a:pPr>
            <a:r>
              <a:rPr lang="en-US" b="1" i="0" dirty="0">
                <a:solidFill>
                  <a:srgbClr val="171717"/>
                </a:solidFill>
                <a:effectLst/>
                <a:latin typeface="Segoe UI" panose="020B0502040204020203" pitchFamily="34" charset="0"/>
              </a:rPr>
              <a:t>Fabric workspace events</a:t>
            </a:r>
            <a:r>
              <a:rPr lang="en-US" b="0" i="0" dirty="0">
                <a:solidFill>
                  <a:srgbClr val="171717"/>
                </a:solidFill>
                <a:effectLst/>
                <a:latin typeface="Segoe UI" panose="020B0502040204020203" pitchFamily="34" charset="0"/>
              </a:rPr>
              <a:t>: Fabric workspace events are events triggered by changes in your Fabric Workspace, such as creating, updating, or deleting items. With Fabric event streams, you can capture, transform, and route these events for in-depth analysis and monitoring within Fabric. This integration offers enhanced flexibility in tracking and understanding workspace activities.</a:t>
            </a:r>
          </a:p>
          <a:p>
            <a:pPr algn="l">
              <a:buFont typeface="Arial" panose="020B0604020202020204" pitchFamily="34" charset="0"/>
              <a:buChar char="•"/>
            </a:pPr>
            <a:r>
              <a:rPr lang="en-US" b="1" i="0" dirty="0">
                <a:solidFill>
                  <a:srgbClr val="171717"/>
                </a:solidFill>
                <a:effectLst/>
                <a:latin typeface="Segoe UI" panose="020B0502040204020203" pitchFamily="34" charset="0"/>
              </a:rPr>
              <a:t>Azure blob storage events</a:t>
            </a:r>
            <a:r>
              <a:rPr lang="en-US" b="0" i="0" dirty="0">
                <a:solidFill>
                  <a:srgbClr val="171717"/>
                </a:solidFill>
                <a:effectLst/>
                <a:latin typeface="Segoe UI" panose="020B0502040204020203" pitchFamily="34" charset="0"/>
              </a:rPr>
              <a:t>: Azure Blob Storage events are system triggers for actions like creating, replacing, or deleting a blob. Microsoft Fabric </a:t>
            </a:r>
            <a:r>
              <a:rPr lang="en-US" b="0" i="0" dirty="0" err="1">
                <a:solidFill>
                  <a:srgbClr val="171717"/>
                </a:solidFill>
                <a:effectLst/>
                <a:latin typeface="Segoe UI" panose="020B0502040204020203" pitchFamily="34" charset="0"/>
              </a:rPr>
              <a:t>eventstreams</a:t>
            </a:r>
            <a:r>
              <a:rPr lang="en-US" b="0" i="0" dirty="0">
                <a:solidFill>
                  <a:srgbClr val="171717"/>
                </a:solidFill>
                <a:effectLst/>
                <a:latin typeface="Segoe UI" panose="020B0502040204020203" pitchFamily="34" charset="0"/>
              </a:rPr>
              <a:t> link these actions to Fabric events, allowing you to process Blob Storage events as continuous data streams for routing and analysis within Fabric. One unique trait of the Azure Blob Storage Events is their support for </a:t>
            </a:r>
            <a:r>
              <a:rPr lang="en-US" b="1" i="1" dirty="0">
                <a:solidFill>
                  <a:srgbClr val="171717"/>
                </a:solidFill>
                <a:effectLst/>
                <a:latin typeface="Segoe UI" panose="020B0502040204020203" pitchFamily="34" charset="0"/>
              </a:rPr>
              <a:t>streamed</a:t>
            </a:r>
            <a:r>
              <a:rPr lang="en-US" b="0" i="0" dirty="0">
                <a:solidFill>
                  <a:srgbClr val="171717"/>
                </a:solidFill>
                <a:effectLst/>
                <a:latin typeface="Segoe UI" panose="020B0502040204020203" pitchFamily="34" charset="0"/>
              </a:rPr>
              <a:t> or </a:t>
            </a:r>
            <a:r>
              <a:rPr lang="en-US" b="1" i="1" dirty="0">
                <a:solidFill>
                  <a:srgbClr val="171717"/>
                </a:solidFill>
                <a:effectLst/>
                <a:latin typeface="Segoe UI" panose="020B0502040204020203" pitchFamily="34" charset="0"/>
              </a:rPr>
              <a:t>unstreamed</a:t>
            </a:r>
            <a:r>
              <a:rPr lang="en-US" b="0" i="0" dirty="0">
                <a:solidFill>
                  <a:srgbClr val="171717"/>
                </a:solidFill>
                <a:effectLst/>
                <a:latin typeface="Segoe UI" panose="020B0502040204020203" pitchFamily="34" charset="0"/>
              </a:rPr>
              <a:t> events.</a:t>
            </a:r>
          </a:p>
          <a:p>
            <a:pPr algn="l">
              <a:buFont typeface="Arial" panose="020B0604020202020204" pitchFamily="34" charset="0"/>
              <a:buChar char="•"/>
            </a:pPr>
            <a:r>
              <a:rPr lang="en-US" b="1" i="0" dirty="0">
                <a:solidFill>
                  <a:srgbClr val="171717"/>
                </a:solidFill>
                <a:effectLst/>
                <a:latin typeface="Segoe UI" panose="020B0502040204020203" pitchFamily="34" charset="0"/>
              </a:rPr>
              <a:t>Custom endpoint</a:t>
            </a:r>
            <a:r>
              <a:rPr lang="en-US" b="0" i="0" dirty="0">
                <a:solidFill>
                  <a:srgbClr val="171717"/>
                </a:solidFill>
                <a:effectLst/>
                <a:latin typeface="Segoe UI" panose="020B0502040204020203" pitchFamily="34" charset="0"/>
              </a:rPr>
              <a:t>: You can use the REST API or software development kits (SDKs) provided by Microsoft Fabric to send event data from your custom app to your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You can also specify the data format and the consumer group of your custom app.</a:t>
            </a:r>
          </a:p>
          <a:p>
            <a:pPr algn="l">
              <a:buFont typeface="Arial" panose="020B0604020202020204" pitchFamily="34" charset="0"/>
              <a:buChar char="•"/>
            </a:pPr>
            <a:r>
              <a:rPr lang="en-US" b="1" i="0" dirty="0">
                <a:solidFill>
                  <a:srgbClr val="171717"/>
                </a:solidFill>
                <a:effectLst/>
                <a:latin typeface="Segoe UI" panose="020B0502040204020203" pitchFamily="34" charset="0"/>
              </a:rPr>
              <a:t>Sample data</a:t>
            </a:r>
            <a:r>
              <a:rPr lang="en-US" b="0" i="0" dirty="0">
                <a:solidFill>
                  <a:srgbClr val="171717"/>
                </a:solidFill>
                <a:effectLst/>
                <a:latin typeface="Segoe UI" panose="020B0502040204020203" pitchFamily="34" charset="0"/>
              </a:rPr>
              <a:t>: Sample data is a source that allows you to use the out-of-box sample data provided by Microsoft Fabric. You can choose from different sample data sets, such as IoT, Retail, or Finance. You can also adjust the frequency and duration of the sample data generation.</a:t>
            </a:r>
          </a:p>
          <a:p>
            <a:pPr algn="l">
              <a:spcBef>
                <a:spcPts val="1575"/>
              </a:spcBef>
            </a:pPr>
            <a:endParaRPr lang="en-US" b="1" i="0" dirty="0">
              <a:solidFill>
                <a:srgbClr val="171717"/>
              </a:solidFill>
              <a:effectLst/>
              <a:latin typeface="Segoe UI" panose="020B0502040204020203" pitchFamily="34" charset="0"/>
            </a:endParaRPr>
          </a:p>
          <a:p>
            <a:pPr algn="l">
              <a:spcBef>
                <a:spcPts val="1575"/>
              </a:spcBef>
            </a:pPr>
            <a:r>
              <a:rPr lang="en-US" b="1" i="0" dirty="0" err="1">
                <a:solidFill>
                  <a:srgbClr val="171717"/>
                </a:solidFill>
                <a:effectLst/>
                <a:latin typeface="Segoe UI" panose="020B0502040204020203" pitchFamily="34" charset="0"/>
              </a:rPr>
              <a:t>Eventstream</a:t>
            </a:r>
            <a:r>
              <a:rPr lang="en-US" b="1" i="0" dirty="0">
                <a:solidFill>
                  <a:srgbClr val="171717"/>
                </a:solidFill>
                <a:effectLst/>
                <a:latin typeface="Segoe UI" panose="020B0502040204020203" pitchFamily="34" charset="0"/>
              </a:rPr>
              <a:t> destinations</a:t>
            </a:r>
          </a:p>
          <a:p>
            <a:pPr algn="l">
              <a:spcBef>
                <a:spcPts val="900"/>
              </a:spcBef>
            </a:pPr>
            <a:r>
              <a:rPr lang="en-US" b="0" i="0" dirty="0">
                <a:solidFill>
                  <a:srgbClr val="171717"/>
                </a:solidFill>
                <a:effectLst/>
                <a:latin typeface="Segoe UI" panose="020B0502040204020203" pitchFamily="34" charset="0"/>
              </a:rPr>
              <a:t>Microsoft Fabric event streams also supports the ability to send data to the following destinations in the enhanced mode.</a:t>
            </a:r>
          </a:p>
          <a:p>
            <a:pPr algn="l">
              <a:buFont typeface="Arial" panose="020B0604020202020204" pitchFamily="34" charset="0"/>
              <a:buChar char="•"/>
            </a:pPr>
            <a:r>
              <a:rPr lang="en-US" b="1" i="0" dirty="0">
                <a:solidFill>
                  <a:srgbClr val="171717"/>
                </a:solidFill>
                <a:effectLst/>
                <a:latin typeface="Segoe UI" panose="020B0502040204020203" pitchFamily="34" charset="0"/>
              </a:rPr>
              <a:t>Eventhouse</a:t>
            </a:r>
            <a:r>
              <a:rPr lang="en-US" b="0" i="0" dirty="0">
                <a:solidFill>
                  <a:srgbClr val="171717"/>
                </a:solidFill>
                <a:effectLst/>
                <a:latin typeface="Segoe UI" panose="020B0502040204020203" pitchFamily="34" charset="0"/>
              </a:rPr>
              <a:t>: This destination offers the capability to funnel your real-time event data into a KQL database, enabling you to use Kusto Query Language (KQL) for data interrogation and analysis. Storing your data in a KQL database unlocks the potential for enhanced comprehension of your event data and the creation of comprehensive reports and dashboards.</a:t>
            </a:r>
          </a:p>
          <a:p>
            <a:pPr algn="l">
              <a:buFont typeface="Arial" panose="020B0604020202020204" pitchFamily="34" charset="0"/>
              <a:buChar char="•"/>
            </a:pPr>
            <a:r>
              <a:rPr lang="en-US" b="1" i="0" dirty="0">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This destination empowers you to preprocess your real-time events before their ingestion into your </a:t>
            </a:r>
            <a:r>
              <a:rPr lang="en-US" b="0" i="0" dirty="0" err="1">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The events are transformed into Delta Lake format and later stored in specific </a:t>
            </a:r>
            <a:r>
              <a:rPr lang="en-US" b="0" i="0" dirty="0" err="1">
                <a:solidFill>
                  <a:srgbClr val="171717"/>
                </a:solidFill>
                <a:effectLst/>
                <a:latin typeface="Segoe UI" panose="020B0502040204020203" pitchFamily="34" charset="0"/>
              </a:rPr>
              <a:t>lakehouse</a:t>
            </a:r>
            <a:r>
              <a:rPr lang="en-US" b="0" i="0" dirty="0">
                <a:solidFill>
                  <a:srgbClr val="171717"/>
                </a:solidFill>
                <a:effectLst/>
                <a:latin typeface="Segoe UI" panose="020B0502040204020203" pitchFamily="34" charset="0"/>
              </a:rPr>
              <a:t> tables, facilitating your data warehousing needs.</a:t>
            </a:r>
          </a:p>
          <a:p>
            <a:pPr algn="l">
              <a:buFont typeface="Arial" panose="020B0604020202020204" pitchFamily="34" charset="0"/>
              <a:buChar char="•"/>
            </a:pPr>
            <a:r>
              <a:rPr lang="en-US" b="1" i="0" dirty="0">
                <a:solidFill>
                  <a:srgbClr val="171717"/>
                </a:solidFill>
                <a:effectLst/>
                <a:latin typeface="Segoe UI" panose="020B0502040204020203" pitchFamily="34" charset="0"/>
              </a:rPr>
              <a:t>Custom endpoint</a:t>
            </a:r>
            <a:r>
              <a:rPr lang="en-US" b="0" i="0" dirty="0">
                <a:solidFill>
                  <a:srgbClr val="171717"/>
                </a:solidFill>
                <a:effectLst/>
                <a:latin typeface="Segoe UI" panose="020B0502040204020203" pitchFamily="34" charset="0"/>
              </a:rPr>
              <a:t>: With this feature, you can seamlessly direct your real-time event traffic to a bespoke application. It enables the integration of your proprietary applications with the event stream, allowing for the immediate consumption of event data. This feature is advantageous when you aim to transfer real-time data to an independent system not hosted on the Microsoft Fabric.</a:t>
            </a:r>
          </a:p>
          <a:p>
            <a:pPr algn="l">
              <a:buFont typeface="Arial" panose="020B0604020202020204" pitchFamily="34" charset="0"/>
              <a:buChar char="•"/>
            </a:pPr>
            <a:r>
              <a:rPr lang="en-US" b="1" i="0" dirty="0">
                <a:solidFill>
                  <a:srgbClr val="171717"/>
                </a:solidFill>
                <a:effectLst/>
                <a:latin typeface="Segoe UI" panose="020B0502040204020203" pitchFamily="34" charset="0"/>
              </a:rPr>
              <a:t>Derived Stream</a:t>
            </a:r>
            <a:r>
              <a:rPr lang="en-US" b="0" i="0" dirty="0">
                <a:solidFill>
                  <a:srgbClr val="171717"/>
                </a:solidFill>
                <a:effectLst/>
                <a:latin typeface="Segoe UI" panose="020B0502040204020203" pitchFamily="34" charset="0"/>
              </a:rPr>
              <a:t>: The derived stream is a specialized destination created post-application of stream operations like Filter or Manage Fields to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It represents the altered default stream after processing, which can be routed to various destinations within Fabric and monitored in the Real-Time hub.</a:t>
            </a:r>
          </a:p>
          <a:p>
            <a:pPr algn="l">
              <a:buFont typeface="Arial" panose="020B0604020202020204" pitchFamily="34" charset="0"/>
              <a:buChar char="•"/>
            </a:pPr>
            <a:r>
              <a:rPr lang="en-US" b="1" i="0" dirty="0">
                <a:solidFill>
                  <a:srgbClr val="171717"/>
                </a:solidFill>
                <a:effectLst/>
                <a:latin typeface="Segoe UI" panose="020B0502040204020203" pitchFamily="34" charset="0"/>
              </a:rPr>
              <a:t>Fabric Activator</a:t>
            </a:r>
            <a:r>
              <a:rPr lang="en-US" b="0" i="0" dirty="0">
                <a:solidFill>
                  <a:srgbClr val="171717"/>
                </a:solidFill>
                <a:effectLst/>
                <a:latin typeface="Segoe UI" panose="020B0502040204020203" pitchFamily="34" charset="0"/>
              </a:rPr>
              <a:t>: This destination enables you to use Fabric Activator to trigger automated actions based on values in your streaming data.</a:t>
            </a:r>
          </a:p>
          <a:p>
            <a:pPr>
              <a:spcBef>
                <a:spcPts val="1125"/>
              </a:spcBef>
            </a:pPr>
            <a:r>
              <a:rPr lang="en-US" b="1" dirty="0">
                <a:solidFill>
                  <a:srgbClr val="094409"/>
                </a:solidFill>
                <a:effectLst/>
              </a:rPr>
              <a:t> </a:t>
            </a:r>
          </a:p>
          <a:p>
            <a:pPr>
              <a:spcBef>
                <a:spcPts val="1125"/>
              </a:spcBef>
            </a:pPr>
            <a:r>
              <a:rPr lang="en-US" b="0" i="0" dirty="0">
                <a:solidFill>
                  <a:srgbClr val="171717"/>
                </a:solidFill>
                <a:effectLst/>
                <a:latin typeface="Segoe UI" panose="020B0502040204020203" pitchFamily="34" charset="0"/>
              </a:rPr>
              <a:t>You can attach to multiple destinations within an event stream at the same time without impacting or colliding with each other.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38806886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The drag and drop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editing interface offers a straightforward and user-friendly method for constructing complex event data processing workflows.</a:t>
            </a:r>
          </a:p>
          <a:p>
            <a:pPr algn="l">
              <a:spcBef>
                <a:spcPts val="1575"/>
              </a:spcBef>
            </a:pPr>
            <a:r>
              <a:rPr lang="en-US" b="1" i="0" dirty="0" err="1">
                <a:solidFill>
                  <a:srgbClr val="171717"/>
                </a:solidFill>
                <a:effectLst/>
                <a:latin typeface="Segoe UI" panose="020B0502040204020203" pitchFamily="34" charset="0"/>
              </a:rPr>
              <a:t>Eventstream</a:t>
            </a:r>
            <a:r>
              <a:rPr lang="en-US" b="1" i="0" dirty="0">
                <a:solidFill>
                  <a:srgbClr val="171717"/>
                </a:solidFill>
                <a:effectLst/>
                <a:latin typeface="Segoe UI" panose="020B0502040204020203" pitchFamily="34" charset="0"/>
              </a:rPr>
              <a:t> transformations</a:t>
            </a:r>
          </a:p>
          <a:p>
            <a:pPr algn="l">
              <a:spcBef>
                <a:spcPts val="900"/>
              </a:spcBef>
            </a:pPr>
            <a:r>
              <a:rPr lang="en-US" b="0" i="0" dirty="0">
                <a:solidFill>
                  <a:srgbClr val="171717"/>
                </a:solidFill>
                <a:effectLst/>
                <a:latin typeface="Segoe UI" panose="020B0502040204020203" pitchFamily="34" charset="0"/>
              </a:rPr>
              <a:t>You can transform data in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by applying the following transformations:</a:t>
            </a:r>
          </a:p>
          <a:p>
            <a:pPr algn="l">
              <a:buFont typeface="Arial" panose="020B0604020202020204" pitchFamily="34" charset="0"/>
              <a:buChar char="•"/>
            </a:pPr>
            <a:r>
              <a:rPr lang="en-US" b="1" i="0" dirty="0">
                <a:solidFill>
                  <a:srgbClr val="171717"/>
                </a:solidFill>
                <a:effectLst/>
                <a:latin typeface="Segoe UI" panose="020B0502040204020203" pitchFamily="34" charset="0"/>
              </a:rPr>
              <a:t>Filter</a:t>
            </a:r>
            <a:r>
              <a:rPr lang="en-US" b="0" i="0" dirty="0">
                <a:solidFill>
                  <a:srgbClr val="171717"/>
                </a:solidFill>
                <a:effectLst/>
                <a:latin typeface="Segoe UI" panose="020B0502040204020203" pitchFamily="34" charset="0"/>
              </a:rPr>
              <a:t>: Use the Filter transformation to filter events based on the value of a field in the input. Depending on the data type (number or text), the transformation keeps the values that match the selected condition, such as is null or is not null.</a:t>
            </a:r>
          </a:p>
          <a:p>
            <a:pPr algn="l">
              <a:buFont typeface="Arial" panose="020B0604020202020204" pitchFamily="34" charset="0"/>
              <a:buChar char="•"/>
            </a:pPr>
            <a:r>
              <a:rPr lang="en-US" b="1" i="0" dirty="0">
                <a:solidFill>
                  <a:srgbClr val="171717"/>
                </a:solidFill>
                <a:effectLst/>
                <a:latin typeface="Segoe UI" panose="020B0502040204020203" pitchFamily="34" charset="0"/>
              </a:rPr>
              <a:t>Manage fields</a:t>
            </a:r>
            <a:r>
              <a:rPr lang="en-US" b="0" i="0" dirty="0">
                <a:solidFill>
                  <a:srgbClr val="171717"/>
                </a:solidFill>
                <a:effectLst/>
                <a:latin typeface="Segoe UI" panose="020B0502040204020203" pitchFamily="34" charset="0"/>
              </a:rPr>
              <a:t>: This transformation allows you to add, remove, change data type, or rename fields coming in from an input or another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Aggregate</a:t>
            </a:r>
            <a:r>
              <a:rPr lang="en-US" b="0" i="0" dirty="0">
                <a:solidFill>
                  <a:srgbClr val="171717"/>
                </a:solidFill>
                <a:effectLst/>
                <a:latin typeface="Segoe UI" panose="020B0502040204020203" pitchFamily="34" charset="0"/>
              </a:rPr>
              <a:t>: Use the Aggregate transformation to calculate an aggregation (Sum, Minimum, Maximum, or Average) every time a new event occurs over a period of time. This operation also allows for the renaming of these calculated columns, and filtering or slicing the aggregation based on other dimensions in your data. You can have one or more aggregations in the same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Group by</a:t>
            </a:r>
            <a:r>
              <a:rPr lang="en-US" b="0" i="0" dirty="0">
                <a:solidFill>
                  <a:srgbClr val="171717"/>
                </a:solidFill>
                <a:effectLst/>
                <a:latin typeface="Segoe UI" panose="020B0502040204020203" pitchFamily="34" charset="0"/>
              </a:rPr>
              <a:t>: Use the Group by transformation to calculate aggregations across all events within a certain time window. You can group by the values in one or more fields. It's like the Aggregate transformation allows for the renaming of columns, but provides more options for aggregation and includes more complex options for time windows. Like Aggregate, you can add more than one aggregation per transformation.</a:t>
            </a:r>
          </a:p>
          <a:p>
            <a:pPr algn="l">
              <a:buFont typeface="Arial" panose="020B0604020202020204" pitchFamily="34" charset="0"/>
              <a:buChar char="•"/>
            </a:pPr>
            <a:r>
              <a:rPr lang="en-US" b="1" i="0" dirty="0">
                <a:solidFill>
                  <a:srgbClr val="171717"/>
                </a:solidFill>
                <a:effectLst/>
                <a:latin typeface="Segoe UI" panose="020B0502040204020203" pitchFamily="34" charset="0"/>
              </a:rPr>
              <a:t>Union</a:t>
            </a:r>
            <a:r>
              <a:rPr lang="en-US" b="0" i="0" dirty="0">
                <a:solidFill>
                  <a:srgbClr val="171717"/>
                </a:solidFill>
                <a:effectLst/>
                <a:latin typeface="Segoe UI" panose="020B0502040204020203" pitchFamily="34" charset="0"/>
              </a:rPr>
              <a:t>: Use the Union transformation to connect two or more nodes and add events with shared fields (with the same name and data type) into one table. Fields that don't match are dropped and not included in the output.</a:t>
            </a:r>
          </a:p>
          <a:p>
            <a:pPr algn="l">
              <a:buFont typeface="Arial" panose="020B0604020202020204" pitchFamily="34" charset="0"/>
              <a:buChar char="•"/>
            </a:pPr>
            <a:r>
              <a:rPr lang="en-US" b="1" i="0" dirty="0">
                <a:solidFill>
                  <a:srgbClr val="171717"/>
                </a:solidFill>
                <a:effectLst/>
                <a:latin typeface="Segoe UI" panose="020B0502040204020203" pitchFamily="34" charset="0"/>
              </a:rPr>
              <a:t>Expand</a:t>
            </a:r>
            <a:r>
              <a:rPr lang="en-US" b="0" i="0" dirty="0">
                <a:solidFill>
                  <a:srgbClr val="171717"/>
                </a:solidFill>
                <a:effectLst/>
                <a:latin typeface="Segoe UI" panose="020B0502040204020203" pitchFamily="34" charset="0"/>
              </a:rPr>
              <a:t>: Use this array transformation to create a new row for each value within an array.</a:t>
            </a:r>
          </a:p>
          <a:p>
            <a:pPr algn="l">
              <a:buFont typeface="Arial" panose="020B0604020202020204" pitchFamily="34" charset="0"/>
              <a:buChar char="•"/>
            </a:pPr>
            <a:r>
              <a:rPr lang="en-US" b="1" i="0" dirty="0">
                <a:solidFill>
                  <a:srgbClr val="171717"/>
                </a:solidFill>
                <a:effectLst/>
                <a:latin typeface="Segoe UI" panose="020B0502040204020203" pitchFamily="34" charset="0"/>
              </a:rPr>
              <a:t>Join</a:t>
            </a:r>
            <a:r>
              <a:rPr lang="en-US" b="0" i="0" dirty="0">
                <a:solidFill>
                  <a:srgbClr val="171717"/>
                </a:solidFill>
                <a:effectLst/>
                <a:latin typeface="Segoe UI" panose="020B0502040204020203" pitchFamily="34" charset="0"/>
              </a:rPr>
              <a:t>: this join is a transformation to combine data from two streams based on a matching condition between them.</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Windowing functions in </a:t>
            </a:r>
            <a:r>
              <a:rPr lang="en-US" b="1" i="0" dirty="0" err="1">
                <a:solidFill>
                  <a:srgbClr val="171717"/>
                </a:solidFill>
                <a:effectLst/>
                <a:latin typeface="Segoe UI" panose="020B0502040204020203" pitchFamily="34" charset="0"/>
              </a:rPr>
              <a:t>Eventstream</a:t>
            </a:r>
            <a:endParaRPr lang="en-US" b="1"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Windowing functions are a way to perform operations on the data contained in temporal windows, such as aggregating, filtering, or transforming streaming events that occur within a specified time period. Windowing functions are useful for analyzing streaming data that changes over time, such as sensor readings, web-clicks, on-line transactions, and more and provide great flexibility to keep an accurate record of events as they occur.</a:t>
            </a:r>
          </a:p>
          <a:p>
            <a:pPr algn="l">
              <a:spcBef>
                <a:spcPts val="900"/>
              </a:spcBef>
            </a:pPr>
            <a:r>
              <a:rPr lang="en-US" b="0" i="0" dirty="0">
                <a:solidFill>
                  <a:srgbClr val="171717"/>
                </a:solidFill>
                <a:effectLst/>
                <a:latin typeface="Segoe UI" panose="020B0502040204020203" pitchFamily="34" charset="0"/>
              </a:rPr>
              <a:t>Earlier, we mentioned the </a:t>
            </a:r>
            <a:r>
              <a:rPr lang="en-US" b="1" i="0" dirty="0">
                <a:solidFill>
                  <a:srgbClr val="171717"/>
                </a:solidFill>
                <a:effectLst/>
                <a:latin typeface="Segoe UI" panose="020B0502040204020203" pitchFamily="34" charset="0"/>
              </a:rPr>
              <a:t>Group by</a:t>
            </a:r>
            <a:r>
              <a:rPr lang="en-US" b="0" i="0" dirty="0">
                <a:solidFill>
                  <a:srgbClr val="171717"/>
                </a:solidFill>
                <a:effectLst/>
                <a:latin typeface="Segoe UI" panose="020B0502040204020203" pitchFamily="34" charset="0"/>
              </a:rPr>
              <a:t> operator in the event processor editor. This graphical interface allows us to define the logic we need for processing, transforming, and routing event data. There are four parameters that need specified in the </a:t>
            </a:r>
            <a:r>
              <a:rPr lang="en-US" b="1" i="0" dirty="0">
                <a:solidFill>
                  <a:srgbClr val="171717"/>
                </a:solidFill>
                <a:effectLst/>
                <a:latin typeface="Segoe UI" panose="020B0502040204020203" pitchFamily="34" charset="0"/>
              </a:rPr>
              <a:t>Group by</a:t>
            </a:r>
            <a:r>
              <a:rPr lang="en-US" b="0" i="0" dirty="0">
                <a:solidFill>
                  <a:srgbClr val="171717"/>
                </a:solidFill>
                <a:effectLst/>
                <a:latin typeface="Segoe UI" panose="020B0502040204020203" pitchFamily="34" charset="0"/>
              </a:rPr>
              <a:t> operator settings to use these windowing functions that include:</a:t>
            </a:r>
          </a:p>
          <a:p>
            <a:pPr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window type</a:t>
            </a:r>
            <a:r>
              <a:rPr lang="en-US" b="0" i="0" dirty="0">
                <a:solidFill>
                  <a:srgbClr val="171717"/>
                </a:solidFill>
                <a:effectLst/>
                <a:latin typeface="Segoe UI" panose="020B0502040204020203" pitchFamily="34" charset="0"/>
              </a:rPr>
              <a:t>, which can be </a:t>
            </a:r>
            <a:r>
              <a:rPr lang="en-US" b="1" i="0" dirty="0">
                <a:solidFill>
                  <a:srgbClr val="171717"/>
                </a:solidFill>
                <a:effectLst/>
                <a:latin typeface="Segoe UI" panose="020B0502040204020203" pitchFamily="34" charset="0"/>
              </a:rPr>
              <a:t>tumbling, sliding, snapshot, hopping</a:t>
            </a:r>
            <a:r>
              <a:rPr lang="en-US" b="0" i="0" dirty="0">
                <a:solidFill>
                  <a:srgbClr val="171717"/>
                </a:solidFill>
                <a:effectLst/>
                <a:latin typeface="Segoe UI" panose="020B0502040204020203" pitchFamily="34" charset="0"/>
              </a:rPr>
              <a:t>, or </a:t>
            </a:r>
            <a:r>
              <a:rPr lang="en-US" b="1" i="0" dirty="0">
                <a:solidFill>
                  <a:srgbClr val="171717"/>
                </a:solidFill>
                <a:effectLst/>
                <a:latin typeface="Segoe UI" panose="020B0502040204020203" pitchFamily="34" charset="0"/>
              </a:rPr>
              <a:t>session</a:t>
            </a:r>
            <a:r>
              <a:rPr lang="en-US" b="0" i="0" dirty="0">
                <a:solidFill>
                  <a:srgbClr val="171717"/>
                </a:solidFill>
                <a:effectLst/>
                <a:latin typeface="Segoe UI" panose="020B0502040204020203" pitchFamily="34" charset="0"/>
              </a:rPr>
              <a:t>.</a:t>
            </a:r>
          </a:p>
          <a:p>
            <a:pPr marL="742950" lvl="1" indent="-285750" algn="l">
              <a:spcBef>
                <a:spcPts val="900"/>
              </a:spcBef>
              <a:buFont typeface="Arial" panose="020B0604020202020204" pitchFamily="34" charset="0"/>
              <a:buChar char="•"/>
            </a:pPr>
            <a:r>
              <a:rPr lang="en-US" b="1" i="0" dirty="0">
                <a:solidFill>
                  <a:srgbClr val="171717"/>
                </a:solidFill>
                <a:effectLst/>
                <a:latin typeface="Segoe UI" panose="020B0502040204020203" pitchFamily="34" charset="0"/>
              </a:rPr>
              <a:t>tumbling windows</a:t>
            </a:r>
            <a:r>
              <a:rPr lang="en-US" b="0" i="0" dirty="0">
                <a:solidFill>
                  <a:srgbClr val="171717"/>
                </a:solidFill>
                <a:effectLst/>
                <a:latin typeface="Segoe UI" panose="020B0502040204020203" pitchFamily="34" charset="0"/>
              </a:rPr>
              <a:t> divides incoming events into fixed and nonoverlapping intervals based on arrival time.</a:t>
            </a:r>
          </a:p>
          <a:p>
            <a:pPr marL="742950" lvl="1" indent="-285750"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This window shows a count of tweets per time zone every 10 seconds apart.</a:t>
            </a:r>
          </a:p>
          <a:p>
            <a:pPr marL="742950" lvl="1" indent="-285750" algn="l">
              <a:spcBef>
                <a:spcPts val="900"/>
              </a:spcBef>
              <a:buFont typeface="Arial" panose="020B0604020202020204" pitchFamily="34" charset="0"/>
              <a:buChar char="•"/>
            </a:pPr>
            <a:r>
              <a:rPr lang="en-US" b="1" i="0" dirty="0">
                <a:solidFill>
                  <a:srgbClr val="171717"/>
                </a:solidFill>
                <a:effectLst/>
                <a:latin typeface="Segoe UI" panose="020B0502040204020203" pitchFamily="34" charset="0"/>
              </a:rPr>
              <a:t>sliding windows</a:t>
            </a:r>
            <a:r>
              <a:rPr lang="en-US" b="0" i="0" dirty="0">
                <a:solidFill>
                  <a:srgbClr val="171717"/>
                </a:solidFill>
                <a:effectLst/>
                <a:latin typeface="Segoe UI" panose="020B0502040204020203" pitchFamily="34" charset="0"/>
              </a:rPr>
              <a:t> takes the events into fixed and overlapping intervals based on time and divides them.</a:t>
            </a:r>
          </a:p>
          <a:p>
            <a:pPr marL="742950" lvl="1" indent="-285750"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A window is a 10-second sliding window that alerts the user whenever an article is mentioned more than three times in under 10 seconds</a:t>
            </a:r>
          </a:p>
          <a:p>
            <a:pPr marL="742950" lvl="1" indent="-285750" algn="l">
              <a:spcBef>
                <a:spcPts val="900"/>
              </a:spcBef>
              <a:buFont typeface="Arial" panose="020B0604020202020204" pitchFamily="34" charset="0"/>
              <a:buChar char="•"/>
            </a:pPr>
            <a:r>
              <a:rPr lang="en-US" b="1" i="0" dirty="0">
                <a:solidFill>
                  <a:srgbClr val="171717"/>
                </a:solidFill>
                <a:effectLst/>
                <a:latin typeface="Segoe UI" panose="020B0502040204020203" pitchFamily="34" charset="0"/>
              </a:rPr>
              <a:t>session windows</a:t>
            </a:r>
            <a:r>
              <a:rPr lang="en-US" b="0" i="0" dirty="0">
                <a:solidFill>
                  <a:srgbClr val="171717"/>
                </a:solidFill>
                <a:effectLst/>
                <a:latin typeface="Segoe UI" panose="020B0502040204020203" pitchFamily="34" charset="0"/>
              </a:rPr>
              <a:t> simply divides events into variable and nonoverlapping intervals that are based on a gap of lack of activity.</a:t>
            </a:r>
          </a:p>
          <a:p>
            <a:pPr marL="742950" lvl="1" indent="-285750"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A window, which shows the total count of tweets that occur within five minutes of one another</a:t>
            </a:r>
          </a:p>
          <a:p>
            <a:pPr marL="742950" lvl="1" indent="-285750" algn="l">
              <a:spcBef>
                <a:spcPts val="900"/>
              </a:spcBef>
              <a:buFont typeface="Arial" panose="020B0604020202020204" pitchFamily="34" charset="0"/>
              <a:buChar char="•"/>
            </a:pPr>
            <a:r>
              <a:rPr lang="en-US" b="1" i="0" dirty="0">
                <a:solidFill>
                  <a:srgbClr val="171717"/>
                </a:solidFill>
                <a:effectLst/>
                <a:latin typeface="Segoe UI" panose="020B0502040204020203" pitchFamily="34" charset="0"/>
              </a:rPr>
              <a:t>hopping windows</a:t>
            </a:r>
            <a:r>
              <a:rPr lang="en-US" b="0" i="0" dirty="0">
                <a:solidFill>
                  <a:srgbClr val="171717"/>
                </a:solidFill>
                <a:effectLst/>
                <a:latin typeface="Segoe UI" panose="020B0502040204020203" pitchFamily="34" charset="0"/>
              </a:rPr>
              <a:t> hopping windows are different from </a:t>
            </a:r>
            <a:r>
              <a:rPr lang="en-US" b="1" i="0" dirty="0">
                <a:solidFill>
                  <a:srgbClr val="171717"/>
                </a:solidFill>
                <a:effectLst/>
                <a:latin typeface="Segoe UI" panose="020B0502040204020203" pitchFamily="34" charset="0"/>
              </a:rPr>
              <a:t>tumbling</a:t>
            </a:r>
            <a:r>
              <a:rPr lang="en-US" b="0" i="0" dirty="0">
                <a:solidFill>
                  <a:srgbClr val="171717"/>
                </a:solidFill>
                <a:effectLst/>
                <a:latin typeface="Segoe UI" panose="020B0502040204020203" pitchFamily="34" charset="0"/>
              </a:rPr>
              <a:t> windows as they model scheduled overlapping window.</a:t>
            </a:r>
          </a:p>
          <a:p>
            <a:pPr marL="742950" lvl="1" indent="-285750"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A 10 second hopping window, which refreshes every 5 seconds and provides the total count of tweets over the past 10 seconds.</a:t>
            </a:r>
          </a:p>
          <a:p>
            <a:pPr marL="742950" lvl="1" indent="-285750" algn="l">
              <a:spcBef>
                <a:spcPts val="900"/>
              </a:spcBef>
              <a:buFont typeface="Arial" panose="020B0604020202020204" pitchFamily="34" charset="0"/>
              <a:buChar char="•"/>
            </a:pPr>
            <a:r>
              <a:rPr lang="en-US" b="1" i="0" dirty="0">
                <a:solidFill>
                  <a:srgbClr val="171717"/>
                </a:solidFill>
                <a:effectLst/>
                <a:latin typeface="Segoe UI" panose="020B0502040204020203" pitchFamily="34" charset="0"/>
              </a:rPr>
              <a:t>snapshot windows</a:t>
            </a:r>
            <a:r>
              <a:rPr lang="en-US" b="0" i="0" dirty="0">
                <a:solidFill>
                  <a:srgbClr val="171717"/>
                </a:solidFill>
                <a:effectLst/>
                <a:latin typeface="Segoe UI" panose="020B0502040204020203" pitchFamily="34" charset="0"/>
              </a:rPr>
              <a:t> snapshot windows group event stream events that have the same timestamp and are unlike the other windowing functions, which require the function to be named. In snapshot windows you add the </a:t>
            </a:r>
            <a:r>
              <a:rPr lang="en-US" b="0" i="0" dirty="0" err="1">
                <a:solidFill>
                  <a:srgbClr val="171717"/>
                </a:solidFill>
                <a:effectLst/>
                <a:latin typeface="Segoe UI" panose="020B0502040204020203" pitchFamily="34" charset="0"/>
              </a:rPr>
              <a:t>System.Timestamp</a:t>
            </a:r>
            <a:r>
              <a:rPr lang="en-US" b="0" i="0" dirty="0">
                <a:solidFill>
                  <a:srgbClr val="171717"/>
                </a:solidFill>
                <a:effectLst/>
                <a:latin typeface="Segoe UI" panose="020B0502040204020203" pitchFamily="34" charset="0"/>
              </a:rPr>
              <a:t>() to the GROUP BY clause.</a:t>
            </a:r>
          </a:p>
          <a:p>
            <a:pPr marL="742950" lvl="1" indent="-285750"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This window provides a count of tweets with the same article type that occur at exactly the same time.</a:t>
            </a:r>
          </a:p>
          <a:p>
            <a:pPr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window duration</a:t>
            </a:r>
            <a:r>
              <a:rPr lang="en-US" b="0" i="0" dirty="0">
                <a:solidFill>
                  <a:srgbClr val="171717"/>
                </a:solidFill>
                <a:effectLst/>
                <a:latin typeface="Segoe UI" panose="020B0502040204020203" pitchFamily="34" charset="0"/>
              </a:rPr>
              <a:t> is the length of each window interval, which can be in seconds, minutes, hours, and even days. An example duration, such as 10 minutes, means simply that each window covers 10 minutes of event data.</a:t>
            </a:r>
          </a:p>
          <a:p>
            <a:pPr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window offset</a:t>
            </a:r>
            <a:r>
              <a:rPr lang="en-US" b="0" i="0" dirty="0">
                <a:solidFill>
                  <a:srgbClr val="171717"/>
                </a:solidFill>
                <a:effectLst/>
                <a:latin typeface="Segoe UI" panose="020B0502040204020203" pitchFamily="34" charset="0"/>
              </a:rPr>
              <a:t> is an optional parameter that shifts the start and end of each window interval by a specified amount of time. An example of when this optional parameter is set might be a window offset of 2 minutes, which means that each window starts and ends 2 minutes later than usual.</a:t>
            </a:r>
          </a:p>
          <a:p>
            <a:pPr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grouping key</a:t>
            </a:r>
            <a:r>
              <a:rPr lang="en-US" b="0" i="0" dirty="0">
                <a:solidFill>
                  <a:srgbClr val="171717"/>
                </a:solidFill>
                <a:effectLst/>
                <a:latin typeface="Segoe UI" panose="020B0502040204020203" pitchFamily="34" charset="0"/>
              </a:rPr>
              <a:t> is one or more columns in your event data that you wish to group by. For example, by sensor ID, or item category.</a:t>
            </a:r>
          </a:p>
          <a:p>
            <a:pPr algn="l">
              <a:spcBef>
                <a:spcPts val="900"/>
              </a:spcBef>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Aggregation function</a:t>
            </a:r>
            <a:r>
              <a:rPr lang="en-US" b="0" i="0" dirty="0">
                <a:solidFill>
                  <a:srgbClr val="171717"/>
                </a:solidFill>
                <a:effectLst/>
                <a:latin typeface="Segoe UI" panose="020B0502040204020203" pitchFamily="34" charset="0"/>
              </a:rPr>
              <a:t> is one or more of the functions that you want to apply to each group of events in each window. Where the counts, sums, averages, min/max, and even custom functions become useful.</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13976168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698E1-8DD4-1D12-DFE7-A200390F86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4B26E5-91B2-7B25-92DA-3AD5D3CA14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D3A129-F590-5769-89AE-1D9D8CBB638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https://go.microsoft.com/fwlink/?linkid=2260610</a:t>
            </a:r>
            <a:r>
              <a:rPr lang="en-US" sz="1200" dirty="0"/>
              <a:t>  </a:t>
            </a:r>
          </a:p>
          <a:p>
            <a:endParaRPr lang="en-US" dirty="0"/>
          </a:p>
        </p:txBody>
      </p:sp>
      <p:sp>
        <p:nvSpPr>
          <p:cNvPr id="4" name="Header Placeholder 3">
            <a:extLst>
              <a:ext uri="{FF2B5EF4-FFF2-40B4-BE49-F238E27FC236}">
                <a16:creationId xmlns:a16="http://schemas.microsoft.com/office/drawing/2014/main" id="{0B895402-E04C-FAF9-55D7-193246B61E2B}"/>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AB9CB43F-B95E-BC88-6C12-BD114CA85A19}"/>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A1F7DF6B-E87C-D28E-8F1F-A5111B87D482}"/>
              </a:ext>
            </a:extLst>
          </p:cNvPr>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a:extLst>
              <a:ext uri="{FF2B5EF4-FFF2-40B4-BE49-F238E27FC236}">
                <a16:creationId xmlns:a16="http://schemas.microsoft.com/office/drawing/2014/main" id="{F3760C7C-3A80-3173-20AE-92A952AD28E5}"/>
              </a:ext>
            </a:extLst>
          </p:cNvPr>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0892430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59CC1-1954-7206-DC2C-DEBD5328B6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B2F3A-2A43-4EA6-AE73-F7B01599E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2DE834-6E5A-7369-8BAD-B6E7F3876342}"/>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GB" b="0" i="1" dirty="0">
                <a:solidFill>
                  <a:srgbClr val="161616"/>
                </a:solidFill>
                <a:effectLst/>
                <a:highlight>
                  <a:srgbClr val="FFFFFF"/>
                </a:highlight>
                <a:latin typeface="Segoe UI" panose="020B0502040204020203" pitchFamily="34" charset="0"/>
              </a:rPr>
              <a:t>Allow students a few minutes to consider each question. Then use the slide build animations to reveal the correct answers</a:t>
            </a:r>
          </a:p>
          <a:p>
            <a:pPr algn="l"/>
            <a:endParaRPr lang="en-GB" b="0" i="0" dirty="0">
              <a:solidFill>
                <a:srgbClr val="161616"/>
              </a:solidFill>
              <a:effectLst/>
              <a:highlight>
                <a:srgbClr val="FFFFFF"/>
              </a:highlight>
              <a:latin typeface="Segoe UI" panose="020B0502040204020203" pitchFamily="34" charset="0"/>
            </a:endParaRPr>
          </a:p>
        </p:txBody>
      </p:sp>
      <p:sp>
        <p:nvSpPr>
          <p:cNvPr id="4" name="Header Placeholder 3">
            <a:extLst>
              <a:ext uri="{FF2B5EF4-FFF2-40B4-BE49-F238E27FC236}">
                <a16:creationId xmlns:a16="http://schemas.microsoft.com/office/drawing/2014/main" id="{95081A3A-B7DD-2971-D5EE-02C1AA7C55FE}"/>
              </a:ext>
            </a:extLst>
          </p:cNvPr>
          <p:cNvSpPr>
            <a:spLocks noGrp="1"/>
          </p:cNvSpPr>
          <p:nvPr>
            <p:ph type="hdr" sz="quarter" idx="10"/>
          </p:nvPr>
        </p:nvSpPr>
        <p:spPr/>
        <p:txBody>
          <a:bodyPr/>
          <a:lstStyle/>
          <a:p>
            <a:endParaRPr lang="en-US" dirty="0"/>
          </a:p>
        </p:txBody>
      </p:sp>
      <p:sp>
        <p:nvSpPr>
          <p:cNvPr id="5" name="Footer Placeholder 4">
            <a:extLst>
              <a:ext uri="{FF2B5EF4-FFF2-40B4-BE49-F238E27FC236}">
                <a16:creationId xmlns:a16="http://schemas.microsoft.com/office/drawing/2014/main" id="{92F35B6E-09FB-1262-1005-369390422789}"/>
              </a:ext>
            </a:extLst>
          </p:cNvPr>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A931B9E7-1859-E45D-9680-9664EA608BD2}"/>
              </a:ext>
            </a:extLst>
          </p:cNvPr>
          <p:cNvSpPr>
            <a:spLocks noGrp="1"/>
          </p:cNvSpPr>
          <p:nvPr>
            <p:ph type="dt" idx="12"/>
          </p:nvPr>
        </p:nvSpPr>
        <p:spPr/>
        <p:txBody>
          <a:bodyPr/>
          <a:lstStyle/>
          <a:p>
            <a:fld id="{C9F26854-F9AE-4E32-B2A5-59EE421C280D}" type="datetime8">
              <a:rPr lang="en-US" smtClean="0"/>
              <a:t>1/13/2025 10:02 AM</a:t>
            </a:fld>
            <a:endParaRPr lang="en-US" dirty="0"/>
          </a:p>
        </p:txBody>
      </p:sp>
      <p:sp>
        <p:nvSpPr>
          <p:cNvPr id="7" name="Slide Number Placeholder 6">
            <a:extLst>
              <a:ext uri="{FF2B5EF4-FFF2-40B4-BE49-F238E27FC236}">
                <a16:creationId xmlns:a16="http://schemas.microsoft.com/office/drawing/2014/main" id="{8555ED09-DE7C-EE02-82E9-65E50E4C066F}"/>
              </a:ext>
            </a:extLst>
          </p:cNvPr>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268287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4D755-4D39-942F-FDC9-31611048B7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EF080-1FD0-F225-ECB9-27ED66EFF6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C3584C-9F02-485C-C022-D1F64E825D9B}"/>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31FD142F-AF5B-3D94-0FA5-737855764AA0}"/>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3F8BD94D-1A49-EA3A-D81E-10FE9E5B7DA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F961C823-7D69-A441-9814-464BB5BE7220}"/>
              </a:ext>
            </a:extLst>
          </p:cNvPr>
          <p:cNvSpPr>
            <a:spLocks noGrp="1"/>
          </p:cNvSpPr>
          <p:nvPr>
            <p:ph type="sldNum" sz="quarter" idx="5"/>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14880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This is a build slide.</a:t>
            </a:r>
          </a:p>
          <a:p>
            <a:endParaRPr lang="en-US" dirty="0">
              <a:solidFill>
                <a:schemeClr val="tx1"/>
              </a:solidFill>
            </a:endParaRPr>
          </a:p>
          <a:p>
            <a:r>
              <a:rPr lang="en-US" b="0" i="0" dirty="0">
                <a:solidFill>
                  <a:schemeClr val="tx1"/>
                </a:solidFill>
                <a:effectLst/>
                <a:latin typeface="Segoe UI" panose="020B0502040204020203" pitchFamily="34" charset="0"/>
              </a:rPr>
              <a:t>The </a:t>
            </a:r>
            <a:r>
              <a:rPr lang="en-US" b="1" i="0" dirty="0">
                <a:solidFill>
                  <a:schemeClr val="tx1"/>
                </a:solidFill>
                <a:effectLst/>
                <a:latin typeface="Segoe UI" panose="020B0502040204020203" pitchFamily="34" charset="0"/>
              </a:rPr>
              <a:t>Copy Data</a:t>
            </a:r>
            <a:r>
              <a:rPr lang="en-US" b="0" i="0" dirty="0">
                <a:solidFill>
                  <a:schemeClr val="tx1"/>
                </a:solidFill>
                <a:effectLst/>
                <a:latin typeface="Segoe UI" panose="020B0502040204020203" pitchFamily="34" charset="0"/>
              </a:rPr>
              <a:t> activity is one of the most common uses of a data pipeline. Many pipelines consist of a single </a:t>
            </a:r>
            <a:r>
              <a:rPr lang="en-US" b="1" i="0" dirty="0">
                <a:solidFill>
                  <a:schemeClr val="tx1"/>
                </a:solidFill>
                <a:effectLst/>
                <a:latin typeface="Segoe UI" panose="020B0502040204020203" pitchFamily="34" charset="0"/>
              </a:rPr>
              <a:t>Copy Data</a:t>
            </a:r>
            <a:r>
              <a:rPr lang="en-US" b="0" i="0" dirty="0">
                <a:solidFill>
                  <a:schemeClr val="tx1"/>
                </a:solidFill>
                <a:effectLst/>
                <a:latin typeface="Segoe UI" panose="020B0502040204020203" pitchFamily="34" charset="0"/>
              </a:rPr>
              <a:t> activity that is used to ingest data from an external source into a lakehouse file or table.</a:t>
            </a:r>
            <a:endParaRPr lang="en-US" dirty="0">
              <a:solidFill>
                <a:schemeClr val="tx1"/>
              </a:solidFill>
            </a:endParaRPr>
          </a:p>
          <a:p>
            <a:endParaRPr lang="en-US" dirty="0">
              <a:solidFill>
                <a:schemeClr val="tx1"/>
              </a:solidFill>
            </a:endParaRPr>
          </a:p>
          <a:p>
            <a:pPr marL="228600" indent="-228600">
              <a:buFont typeface="Arial" panose="020B0604020202020204" pitchFamily="34" charset="0"/>
              <a:buChar char="•"/>
            </a:pPr>
            <a:r>
              <a:rPr lang="en-US" dirty="0">
                <a:solidFill>
                  <a:schemeClr val="tx1"/>
                </a:solidFill>
              </a:rPr>
              <a:t>The Copy Data tool - When you add a Copy Data activity to a pipeline, a graphical tool takes you through the steps required to configure the data source and destination for the copy operation. A wide range of source connections is supported, making it possible to ingest data from most common sources.</a:t>
            </a:r>
          </a:p>
          <a:p>
            <a:pPr marL="0" indent="0">
              <a:buNone/>
            </a:pPr>
            <a:endParaRPr lang="en-US" dirty="0">
              <a:solidFill>
                <a:schemeClr val="tx1"/>
              </a:solidFill>
            </a:endParaRPr>
          </a:p>
          <a:p>
            <a:pPr marL="0" indent="0">
              <a:buNone/>
            </a:pPr>
            <a:r>
              <a:rPr lang="en-US" dirty="0">
                <a:solidFill>
                  <a:schemeClr val="tx1"/>
                </a:solidFill>
              </a:rPr>
              <a:t>Click</a:t>
            </a:r>
          </a:p>
          <a:p>
            <a:pPr marL="0" indent="0">
              <a:buNone/>
            </a:pPr>
            <a:endParaRPr lang="en-US" dirty="0">
              <a:solidFill>
                <a:schemeClr val="tx1"/>
              </a:solidFill>
            </a:endParaRPr>
          </a:p>
          <a:p>
            <a:pPr marL="228600" indent="-228600">
              <a:buFont typeface="Arial" panose="020B0604020202020204" pitchFamily="34" charset="0"/>
              <a:buChar char="•"/>
            </a:pPr>
            <a:r>
              <a:rPr lang="en-US" dirty="0">
                <a:solidFill>
                  <a:schemeClr val="tx1"/>
                </a:solidFill>
              </a:rPr>
              <a:t>Copy Data activity settings - </a:t>
            </a:r>
            <a:r>
              <a:rPr lang="en-US" b="0" i="0" dirty="0">
                <a:solidFill>
                  <a:schemeClr val="tx1"/>
                </a:solidFill>
                <a:effectLst/>
                <a:latin typeface="Segoe UI" panose="020B0502040204020203" pitchFamily="34" charset="0"/>
              </a:rPr>
              <a:t>After you've added a </a:t>
            </a:r>
            <a:r>
              <a:rPr lang="en-US" b="1" i="0" dirty="0">
                <a:solidFill>
                  <a:schemeClr val="tx1"/>
                </a:solidFill>
                <a:effectLst/>
                <a:latin typeface="Segoe UI" panose="020B0502040204020203" pitchFamily="34" charset="0"/>
              </a:rPr>
              <a:t>Copy Data</a:t>
            </a:r>
            <a:r>
              <a:rPr lang="en-US" b="0" i="0" dirty="0">
                <a:solidFill>
                  <a:schemeClr val="tx1"/>
                </a:solidFill>
                <a:effectLst/>
                <a:latin typeface="Segoe UI" panose="020B0502040204020203" pitchFamily="34" charset="0"/>
              </a:rPr>
              <a:t> activity to a pipeline, you can select it in the pipeline canvas and edit its settings in the pane underneath.</a:t>
            </a:r>
          </a:p>
          <a:p>
            <a:pPr marL="228600" indent="-228600">
              <a:buAutoNum type="arabicParenR"/>
            </a:pPr>
            <a:endParaRPr lang="en-US" b="0" i="0" dirty="0">
              <a:solidFill>
                <a:schemeClr val="tx1"/>
              </a:solidFill>
              <a:effectLst/>
              <a:latin typeface="Segoe UI" panose="020B0502040204020203" pitchFamily="34" charset="0"/>
            </a:endParaRPr>
          </a:p>
          <a:p>
            <a:pPr marL="0" indent="0">
              <a:buNone/>
            </a:pPr>
            <a:r>
              <a:rPr lang="en-US" b="0" i="0" dirty="0">
                <a:solidFill>
                  <a:schemeClr val="tx1"/>
                </a:solidFill>
                <a:effectLst/>
                <a:latin typeface="Segoe UI" panose="020B0502040204020203" pitchFamily="34" charset="0"/>
              </a:rPr>
              <a:t>Use the </a:t>
            </a:r>
            <a:r>
              <a:rPr lang="en-US" b="1" i="0" dirty="0">
                <a:solidFill>
                  <a:schemeClr val="tx1"/>
                </a:solidFill>
                <a:effectLst/>
                <a:latin typeface="Segoe UI" panose="020B0502040204020203" pitchFamily="34" charset="0"/>
              </a:rPr>
              <a:t>Copy Data</a:t>
            </a:r>
            <a:r>
              <a:rPr lang="en-US" b="0" i="0" dirty="0">
                <a:solidFill>
                  <a:schemeClr val="tx1"/>
                </a:solidFill>
                <a:effectLst/>
                <a:latin typeface="Segoe UI" panose="020B0502040204020203" pitchFamily="34" charset="0"/>
              </a:rPr>
              <a:t> activity when you need to copy data directly between a supported source and destination without applying any transformations, or when you want to import the raw data and apply transformations in later pipeline activities.</a:t>
            </a:r>
          </a:p>
          <a:p>
            <a:pPr marL="0" indent="0">
              <a:buNone/>
            </a:pPr>
            <a:endParaRPr lang="en-US" b="0" i="0" dirty="0">
              <a:solidFill>
                <a:schemeClr val="tx1"/>
              </a:solidFill>
              <a:effectLst/>
              <a:latin typeface="Segoe UI" panose="020B0502040204020203" pitchFamily="34" charset="0"/>
            </a:endParaRPr>
          </a:p>
          <a:p>
            <a:pPr marL="0" indent="0">
              <a:buNone/>
            </a:pPr>
            <a:r>
              <a:rPr lang="en-US" b="0" i="0" dirty="0">
                <a:solidFill>
                  <a:srgbClr val="161616"/>
                </a:solidFill>
                <a:effectLst/>
                <a:latin typeface="Segoe UI" panose="020B0502040204020203" pitchFamily="34" charset="0"/>
              </a:rPr>
              <a:t>If you need to apply transformations to the data as it is ingested, or merge data from multiple sources, consider using a </a:t>
            </a:r>
            <a:r>
              <a:rPr lang="en-US" b="1" i="0" dirty="0">
                <a:solidFill>
                  <a:srgbClr val="161616"/>
                </a:solidFill>
                <a:effectLst/>
                <a:latin typeface="Segoe UI" panose="020B0502040204020203" pitchFamily="34" charset="0"/>
              </a:rPr>
              <a:t>Data Flow</a:t>
            </a:r>
            <a:r>
              <a:rPr lang="en-US" b="0" i="0" dirty="0">
                <a:solidFill>
                  <a:srgbClr val="161616"/>
                </a:solidFill>
                <a:effectLst/>
                <a:latin typeface="Segoe UI" panose="020B0502040204020203" pitchFamily="34" charset="0"/>
              </a:rPr>
              <a:t> activity to run a Dataflow Gen2. You can use the Power Query user interface to define a Dataflow Gen2 that includes multiple transformation steps, and include it in a pipeline.</a:t>
            </a:r>
            <a:endParaRPr lang="en-US" dirty="0">
              <a:solidFill>
                <a:schemeClr val="tx1"/>
              </a:solidFill>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2880244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C07FF-827E-D99D-F83A-B58618C34A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26E2BC-3503-7A3D-81E1-2A737EF56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0E3C66-2894-4A18-9990-B3F42A7B33E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hlinkClick r:id="rId3"/>
              </a:rPr>
              <a:t>https://aka.ms/mslearn-eventhouse-fabric</a:t>
            </a:r>
            <a:r>
              <a:rPr lang="en-US" sz="1200" dirty="0"/>
              <a:t> </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The estimated time to present these slides is 45 minutes.</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Before delivering this presentation, review the associated module on Microsoft Learn.</a:t>
            </a:r>
          </a:p>
          <a:p>
            <a:pPr algn="l">
              <a:spcBef>
                <a:spcPts val="900"/>
              </a:spcBef>
            </a:pPr>
            <a:endParaRPr lang="en-US" b="0" i="0" dirty="0">
              <a:solidFill>
                <a:srgbClr val="171717"/>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063F8E3C-9DCB-D6DE-8777-E2F7086A3F47}"/>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9F10437E-4738-7C6B-CA9A-352257FB700A}"/>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DD46C9E3-0657-41BB-8B85-CD6C5161BB86}"/>
              </a:ext>
            </a:extLst>
          </p:cNvPr>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11980071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pPr algn="l">
              <a:spcBef>
                <a:spcPts val="900"/>
              </a:spcBef>
            </a:pPr>
            <a:r>
              <a:rPr lang="en-US" b="0" i="0" dirty="0">
                <a:solidFill>
                  <a:srgbClr val="171717"/>
                </a:solidFill>
                <a:effectLst/>
                <a:latin typeface="Segoe UI" panose="020B0502040204020203" pitchFamily="34" charset="0"/>
              </a:rPr>
              <a:t>An </a:t>
            </a:r>
            <a:r>
              <a:rPr lang="en-US" b="0" i="1" dirty="0">
                <a:solidFill>
                  <a:srgbClr val="171717"/>
                </a:solidFill>
                <a:effectLst/>
                <a:latin typeface="Segoe UI" panose="020B0502040204020203" pitchFamily="34" charset="0"/>
              </a:rPr>
              <a:t>eventhouse</a:t>
            </a:r>
            <a:r>
              <a:rPr lang="en-US" b="0" i="0" dirty="0">
                <a:solidFill>
                  <a:srgbClr val="171717"/>
                </a:solidFill>
                <a:effectLst/>
                <a:latin typeface="Segoe UI" panose="020B0502040204020203" pitchFamily="34" charset="0"/>
              </a:rPr>
              <a:t> in Microsoft Fabric provides a data store for large volumes of data. An eventhouse is optimized for data that represents time-based events, as is common in real-time data analytics scenarios. They're designed to handle real-time data streams efficiently, which enables organizations to query and analyze data in near real-time.</a:t>
            </a:r>
          </a:p>
          <a:p>
            <a:pPr algn="l">
              <a:spcBef>
                <a:spcPts val="900"/>
              </a:spcBef>
            </a:pPr>
            <a:r>
              <a:rPr lang="en-US" b="0" i="0" dirty="0">
                <a:solidFill>
                  <a:srgbClr val="171717"/>
                </a:solidFill>
                <a:effectLst/>
                <a:latin typeface="Segoe UI" panose="020B0502040204020203" pitchFamily="34" charset="0"/>
              </a:rPr>
              <a:t>It's common in Microsoft Fabric to use an </a:t>
            </a:r>
            <a:r>
              <a:rPr lang="en-US" b="0" i="1"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to load a stream of real-time data into an eventhouse. You can then:</a:t>
            </a:r>
          </a:p>
          <a:p>
            <a:pPr algn="l">
              <a:buFont typeface="Arial" panose="020B0604020202020204" pitchFamily="34" charset="0"/>
              <a:buChar char="•"/>
            </a:pPr>
            <a:r>
              <a:rPr lang="en-US" b="0" i="0" dirty="0">
                <a:solidFill>
                  <a:srgbClr val="171717"/>
                </a:solidFill>
                <a:effectLst/>
                <a:latin typeface="Segoe UI" panose="020B0502040204020203" pitchFamily="34" charset="0"/>
              </a:rPr>
              <a:t>Query the data using Kusto Query Language (KQL) or a subset of Structured query Language (SQL) in a </a:t>
            </a:r>
            <a:r>
              <a:rPr lang="en-US" b="0" i="1" dirty="0">
                <a:solidFill>
                  <a:srgbClr val="171717"/>
                </a:solidFill>
                <a:effectLst/>
                <a:latin typeface="Segoe UI" panose="020B0502040204020203" pitchFamily="34" charset="0"/>
              </a:rPr>
              <a:t>KQL Queryset</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r>
              <a:rPr lang="en-US" b="0" i="0" dirty="0">
                <a:solidFill>
                  <a:srgbClr val="171717"/>
                </a:solidFill>
                <a:effectLst/>
                <a:latin typeface="Segoe UI" panose="020B0502040204020203" pitchFamily="34" charset="0"/>
              </a:rPr>
              <a:t>Use </a:t>
            </a:r>
            <a:r>
              <a:rPr lang="en-US" b="0" i="1" dirty="0">
                <a:solidFill>
                  <a:srgbClr val="171717"/>
                </a:solidFill>
                <a:effectLst/>
                <a:latin typeface="Segoe UI" panose="020B0502040204020203" pitchFamily="34" charset="0"/>
              </a:rPr>
              <a:t>Real-Time Dashboards</a:t>
            </a:r>
            <a:r>
              <a:rPr lang="en-US" b="0" i="0" dirty="0">
                <a:solidFill>
                  <a:srgbClr val="171717"/>
                </a:solidFill>
                <a:effectLst/>
                <a:latin typeface="Segoe UI" panose="020B0502040204020203" pitchFamily="34" charset="0"/>
              </a:rPr>
              <a:t> to visualize the data.</a:t>
            </a:r>
          </a:p>
          <a:p>
            <a:pPr algn="l">
              <a:buFont typeface="Arial" panose="020B0604020202020204" pitchFamily="34" charset="0"/>
              <a:buChar char="•"/>
            </a:pPr>
            <a:r>
              <a:rPr lang="en-US" b="0" i="0" dirty="0">
                <a:solidFill>
                  <a:srgbClr val="171717"/>
                </a:solidFill>
                <a:effectLst/>
                <a:latin typeface="Segoe UI" panose="020B0502040204020203" pitchFamily="34" charset="0"/>
              </a:rPr>
              <a:t>Use </a:t>
            </a:r>
            <a:r>
              <a:rPr lang="en-US" b="0" i="1" dirty="0">
                <a:solidFill>
                  <a:srgbClr val="171717"/>
                </a:solidFill>
                <a:effectLst/>
                <a:latin typeface="Segoe UI" panose="020B0502040204020203" pitchFamily="34" charset="0"/>
              </a:rPr>
              <a:t>Fabric Activator</a:t>
            </a:r>
            <a:r>
              <a:rPr lang="en-US" b="0" i="0" dirty="0">
                <a:solidFill>
                  <a:srgbClr val="171717"/>
                </a:solidFill>
                <a:effectLst/>
                <a:latin typeface="Segoe UI" panose="020B0502040204020203" pitchFamily="34" charset="0"/>
              </a:rPr>
              <a:t> to automate actions based on the data.</a:t>
            </a:r>
          </a:p>
          <a:p>
            <a:pPr algn="l">
              <a:spcBef>
                <a:spcPts val="900"/>
              </a:spcBef>
            </a:pPr>
            <a:r>
              <a:rPr lang="en-US" b="0" i="0" dirty="0">
                <a:solidFill>
                  <a:srgbClr val="171717"/>
                </a:solidFill>
                <a:effectLst/>
                <a:latin typeface="Segoe UI" panose="020B0502040204020203" pitchFamily="34" charset="0"/>
              </a:rPr>
              <a:t>An eventhouse is the Fabric data store at the center of all of these capabilities.</a:t>
            </a:r>
          </a:p>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46</a:t>
            </a:fld>
            <a:endParaRPr lang="en-US"/>
          </a:p>
        </p:txBody>
      </p:sp>
    </p:spTree>
    <p:extLst>
      <p:ext uri="{BB962C8B-B14F-4D97-AF65-F5344CB8AC3E}">
        <p14:creationId xmlns:p14="http://schemas.microsoft.com/office/powerpoint/2010/main" val="39979553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76443-EE40-7178-E7E8-AC7BAB61B8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D642D8-E3C7-DC0A-3EA3-C887FFAC9E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5FB24-AF83-4E36-1DD0-6D2D5E38C40B}"/>
              </a:ext>
            </a:extLst>
          </p:cNvPr>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To create an eventhouse, you must be working on a workspace with a Fabric capacity that supports the Real-Time Intelligence Fabric capability. You can then create one or more </a:t>
            </a:r>
            <a:r>
              <a:rPr lang="en-US" b="0" i="0" dirty="0" err="1">
                <a:solidFill>
                  <a:srgbClr val="171717"/>
                </a:solidFill>
                <a:effectLst/>
                <a:latin typeface="Segoe UI" panose="020B0502040204020203" pitchFamily="34" charset="0"/>
              </a:rPr>
              <a:t>eventhouses</a:t>
            </a:r>
            <a:r>
              <a:rPr lang="en-US" b="0" i="0" dirty="0">
                <a:solidFill>
                  <a:srgbClr val="171717"/>
                </a:solidFill>
                <a:effectLst/>
                <a:latin typeface="Segoe UI" panose="020B0502040204020203" pitchFamily="34" charset="0"/>
              </a:rPr>
              <a:t> for your data.</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An eventhouse contains one or more KQL databases, in which you can create tables, stored procedures, materialized views, and other items to manage your data. After creating an eventhouse, you can use the default KQL database or create a new one.</a:t>
            </a:r>
          </a:p>
          <a:p>
            <a:pPr algn="l">
              <a:spcBef>
                <a:spcPts val="900"/>
              </a:spcBef>
            </a:pPr>
            <a:r>
              <a:rPr lang="en-US" b="0" i="0" dirty="0">
                <a:solidFill>
                  <a:srgbClr val="171717"/>
                </a:solidFill>
                <a:effectLst/>
                <a:latin typeface="Segoe UI" panose="020B0502040204020203" pitchFamily="34" charset="0"/>
              </a:rPr>
              <a:t>To get your data into a KQL database in an eventhouse, you typically import it from a static location (such as a local file, OneLake, Azure storage, or a sample dataset) or from a real-time source (such as Azure Event Hubs or a Fabric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a:t>
            </a:r>
          </a:p>
          <a:p>
            <a:pPr>
              <a:spcBef>
                <a:spcPts val="1125"/>
              </a:spcBef>
            </a:pPr>
            <a:r>
              <a:rPr lang="en-US" b="1" dirty="0">
                <a:solidFill>
                  <a:srgbClr val="38225D"/>
                </a:solidFill>
                <a:effectLst/>
              </a:rPr>
              <a:t>Note: </a:t>
            </a:r>
            <a:r>
              <a:rPr lang="en-US" dirty="0">
                <a:solidFill>
                  <a:srgbClr val="38225D"/>
                </a:solidFill>
                <a:effectLst/>
              </a:rPr>
              <a:t>You can enable the </a:t>
            </a:r>
            <a:r>
              <a:rPr lang="en-US" b="1" dirty="0" err="1">
                <a:solidFill>
                  <a:srgbClr val="38225D"/>
                </a:solidFill>
                <a:effectLst/>
              </a:rPr>
              <a:t>OneLake</a:t>
            </a:r>
            <a:r>
              <a:rPr lang="en-US" dirty="0">
                <a:solidFill>
                  <a:srgbClr val="38225D"/>
                </a:solidFill>
                <a:effectLst/>
              </a:rPr>
              <a:t> option for a database or for individual tables it contains, making the data from these tables available in </a:t>
            </a:r>
            <a:r>
              <a:rPr lang="en-US" dirty="0" err="1">
                <a:solidFill>
                  <a:srgbClr val="38225D"/>
                </a:solidFill>
                <a:effectLst/>
              </a:rPr>
              <a:t>OneLake</a:t>
            </a:r>
            <a:r>
              <a:rPr lang="en-US" dirty="0">
                <a:solidFill>
                  <a:srgbClr val="38225D"/>
                </a:solidFill>
                <a:effectLst/>
              </a:rPr>
              <a:t>.</a:t>
            </a:r>
          </a:p>
          <a:p>
            <a:pPr algn="l">
              <a:spcBef>
                <a:spcPts val="1575"/>
              </a:spcBef>
            </a:pPr>
            <a:endParaRPr lang="en-US" b="1"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Querying tables in a KQL database</a:t>
            </a:r>
          </a:p>
          <a:p>
            <a:pPr algn="l">
              <a:spcBef>
                <a:spcPts val="900"/>
              </a:spcBef>
            </a:pPr>
            <a:r>
              <a:rPr lang="en-US" b="0" i="0" dirty="0">
                <a:solidFill>
                  <a:srgbClr val="171717"/>
                </a:solidFill>
                <a:effectLst/>
                <a:latin typeface="Segoe UI" panose="020B0502040204020203" pitchFamily="34" charset="0"/>
              </a:rPr>
              <a:t>To query data in the tables in a KQL database, you can write Kusto Query Language (KQL) code or use a restricted subset of Structured Query Language (SQL) statements.</a:t>
            </a:r>
          </a:p>
          <a:p>
            <a:pPr algn="l">
              <a:spcBef>
                <a:spcPts val="900"/>
              </a:spcBef>
            </a:pPr>
            <a:r>
              <a:rPr lang="en-US" b="0" i="0" dirty="0">
                <a:solidFill>
                  <a:srgbClr val="171717"/>
                </a:solidFill>
                <a:effectLst/>
                <a:latin typeface="Segoe UI" panose="020B0502040204020203" pitchFamily="34" charset="0"/>
              </a:rPr>
              <a:t>To make it easier to develop queries, </a:t>
            </a:r>
            <a:r>
              <a:rPr lang="en-US" b="0" i="0" dirty="0" err="1">
                <a:solidFill>
                  <a:srgbClr val="171717"/>
                </a:solidFill>
                <a:effectLst/>
                <a:latin typeface="Segoe UI" panose="020B0502040204020203" pitchFamily="34" charset="0"/>
              </a:rPr>
              <a:t>eventhouses</a:t>
            </a:r>
            <a:r>
              <a:rPr lang="en-US" b="0" i="0" dirty="0">
                <a:solidFill>
                  <a:srgbClr val="171717"/>
                </a:solidFill>
                <a:effectLst/>
                <a:latin typeface="Segoe UI" panose="020B0502040204020203" pitchFamily="34" charset="0"/>
              </a:rPr>
              <a:t> include support for one or more </a:t>
            </a:r>
            <a:r>
              <a:rPr lang="en-US" b="0" i="1" dirty="0">
                <a:solidFill>
                  <a:srgbClr val="171717"/>
                </a:solidFill>
                <a:effectLst/>
                <a:latin typeface="Segoe UI" panose="020B0502040204020203" pitchFamily="34" charset="0"/>
              </a:rPr>
              <a:t>KQL </a:t>
            </a:r>
            <a:r>
              <a:rPr lang="en-US" b="0" i="1"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which simplify query development by providing sample syntax and coding utilities. A default </a:t>
            </a:r>
            <a:r>
              <a:rPr lang="en-US" b="0" i="0"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is provided, and you can create more if needed.</a:t>
            </a:r>
          </a:p>
          <a:p>
            <a:pPr algn="l">
              <a:spcBef>
                <a:spcPts val="900"/>
              </a:spcBef>
            </a:pPr>
            <a:r>
              <a:rPr lang="en-US" b="0" i="0" dirty="0">
                <a:solidFill>
                  <a:srgbClr val="171717"/>
                </a:solidFill>
                <a:effectLst/>
                <a:latin typeface="Segoe UI" panose="020B0502040204020203" pitchFamily="34" charset="0"/>
              </a:rPr>
              <a:t>KQL syntax is intuitive and concise, and includes a wide range of functions and expressions that make it easy to perform complex data analysis efficiently.</a:t>
            </a:r>
          </a:p>
          <a:p>
            <a:pPr algn="l">
              <a:spcBef>
                <a:spcPts val="900"/>
              </a:spcBef>
            </a:pPr>
            <a:r>
              <a:rPr lang="en-US" b="0" i="0" dirty="0">
                <a:solidFill>
                  <a:srgbClr val="171717"/>
                </a:solidFill>
                <a:effectLst/>
                <a:latin typeface="Segoe UI" panose="020B0502040204020203" pitchFamily="34" charset="0"/>
              </a:rPr>
              <a:t>The simplest KQL query consists simply of a table name. For example, to retrieve all of the data from a table named </a:t>
            </a:r>
            <a:r>
              <a:rPr lang="en-US" b="1" i="0" dirty="0">
                <a:solidFill>
                  <a:srgbClr val="171717"/>
                </a:solidFill>
                <a:effectLst/>
                <a:latin typeface="Segoe UI" panose="020B0502040204020203" pitchFamily="34" charset="0"/>
              </a:rPr>
              <a:t>Automotive</a:t>
            </a:r>
            <a:r>
              <a:rPr lang="en-US" b="0" i="0" dirty="0">
                <a:solidFill>
                  <a:srgbClr val="171717"/>
                </a:solidFill>
                <a:effectLst/>
                <a:latin typeface="Segoe UI" panose="020B0502040204020203" pitchFamily="34" charset="0"/>
              </a:rPr>
              <a:t>, you could run the following query:</a:t>
            </a:r>
          </a:p>
          <a:p>
            <a:pPr algn="l">
              <a:spcBef>
                <a:spcPts val="900"/>
              </a:spcBef>
            </a:pPr>
            <a:r>
              <a:rPr lang="en-US" dirty="0"/>
              <a:t>Automotive </a:t>
            </a:r>
            <a:r>
              <a:rPr lang="en-US" b="0" i="0" dirty="0">
                <a:solidFill>
                  <a:srgbClr val="171717"/>
                </a:solidFill>
                <a:effectLst/>
                <a:latin typeface="Segoe UI" panose="020B0502040204020203" pitchFamily="34" charset="0"/>
              </a:rPr>
              <a:t>This KQL query is the equivalent of the SQL expression SELECT * FROM Automotive.</a:t>
            </a:r>
          </a:p>
          <a:p>
            <a:pPr algn="l">
              <a:spcBef>
                <a:spcPts val="900"/>
              </a:spcBef>
            </a:pPr>
            <a:r>
              <a:rPr lang="en-US" b="0" i="0" dirty="0">
                <a:solidFill>
                  <a:srgbClr val="171717"/>
                </a:solidFill>
                <a:effectLst/>
                <a:latin typeface="Segoe UI" panose="020B0502040204020203" pitchFamily="34" charset="0"/>
              </a:rPr>
              <a:t>Given the potentially huge size of tables based on unbounded streams of real-time data, using a simple table name query is unusual. If you want to retrieve a sample of data from the table, you can use the </a:t>
            </a:r>
            <a:r>
              <a:rPr lang="en-US" b="1" i="0" dirty="0">
                <a:solidFill>
                  <a:srgbClr val="171717"/>
                </a:solidFill>
                <a:effectLst/>
                <a:latin typeface="Segoe UI" panose="020B0502040204020203" pitchFamily="34" charset="0"/>
              </a:rPr>
              <a:t>take</a:t>
            </a:r>
            <a:r>
              <a:rPr lang="en-US" b="0" i="0" dirty="0">
                <a:solidFill>
                  <a:srgbClr val="171717"/>
                </a:solidFill>
                <a:effectLst/>
                <a:latin typeface="Segoe UI" panose="020B0502040204020203" pitchFamily="34" charset="0"/>
              </a:rPr>
              <a:t> keyword, as shown here:</a:t>
            </a:r>
          </a:p>
          <a:p>
            <a:pPr algn="l">
              <a:spcBef>
                <a:spcPts val="900"/>
              </a:spcBef>
            </a:pPr>
            <a:r>
              <a:rPr lang="en-US" dirty="0"/>
              <a:t>Automotive</a:t>
            </a:r>
          </a:p>
          <a:p>
            <a:pPr algn="l">
              <a:spcBef>
                <a:spcPts val="900"/>
              </a:spcBef>
            </a:pPr>
            <a:r>
              <a:rPr lang="en-US" dirty="0"/>
              <a:t>| take 100</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This query returns 100 rows from the Automotive table (similarly to the SQL SELECT TOP 100 * FROM Automotive). Note the use of the </a:t>
            </a:r>
            <a:r>
              <a:rPr lang="en-US" b="1" i="0" dirty="0">
                <a:solidFill>
                  <a:srgbClr val="171717"/>
                </a:solidFill>
                <a:effectLst/>
                <a:latin typeface="Segoe UI" panose="020B0502040204020203" pitchFamily="34" charset="0"/>
              </a:rPr>
              <a:t>|</a:t>
            </a:r>
            <a:r>
              <a:rPr lang="en-US" b="0" i="0" dirty="0">
                <a:solidFill>
                  <a:srgbClr val="171717"/>
                </a:solidFill>
                <a:effectLst/>
                <a:latin typeface="Segoe UI" panose="020B0502040204020203" pitchFamily="34" charset="0"/>
              </a:rPr>
              <a:t> character on each new line to separate the clauses of the query.</a:t>
            </a:r>
          </a:p>
          <a:p>
            <a:pPr algn="l">
              <a:spcBef>
                <a:spcPts val="900"/>
              </a:spcBef>
            </a:pPr>
            <a:r>
              <a:rPr lang="en-US" b="0" i="0" dirty="0">
                <a:solidFill>
                  <a:srgbClr val="171717"/>
                </a:solidFill>
                <a:effectLst/>
                <a:latin typeface="Segoe UI" panose="020B0502040204020203" pitchFamily="34" charset="0"/>
              </a:rPr>
              <a:t>Here are some common queries and their SQL equivalents</a:t>
            </a:r>
          </a:p>
          <a:p>
            <a:pPr algn="l"/>
            <a:r>
              <a:rPr lang="en-US" b="1" i="0" dirty="0">
                <a:solidFill>
                  <a:srgbClr val="171717"/>
                </a:solidFill>
                <a:effectLst/>
                <a:latin typeface="Segoe UI" panose="020B0502040204020203" pitchFamily="34" charset="0"/>
              </a:rPr>
              <a:t>Retrieve specific columns</a:t>
            </a:r>
          </a:p>
          <a:p>
            <a:pPr algn="l"/>
            <a:r>
              <a:rPr lang="en-US" dirty="0"/>
              <a:t>Automotive | project </a:t>
            </a:r>
            <a:r>
              <a:rPr lang="en-US" dirty="0" err="1"/>
              <a:t>trip_id</a:t>
            </a:r>
            <a:r>
              <a:rPr lang="en-US" dirty="0"/>
              <a:t>, </a:t>
            </a:r>
            <a:r>
              <a:rPr lang="en-US" dirty="0" err="1"/>
              <a:t>pickup_datetime</a:t>
            </a:r>
            <a:r>
              <a:rPr lang="en-US" dirty="0"/>
              <a:t>, </a:t>
            </a:r>
            <a:r>
              <a:rPr lang="en-US" dirty="0" err="1"/>
              <a:t>fare_amount</a:t>
            </a:r>
            <a:r>
              <a:rPr lang="en-US" dirty="0"/>
              <a:t> : </a:t>
            </a:r>
            <a:r>
              <a:rPr lang="en-US" dirty="0">
                <a:solidFill>
                  <a:srgbClr val="0101FD"/>
                </a:solidFill>
                <a:effectLst/>
              </a:rPr>
              <a:t>SELECT</a:t>
            </a:r>
            <a:r>
              <a:rPr lang="en-US" dirty="0"/>
              <a:t> </a:t>
            </a:r>
            <a:r>
              <a:rPr lang="en-US" dirty="0" err="1"/>
              <a:t>trip_id</a:t>
            </a:r>
            <a:r>
              <a:rPr lang="en-US" dirty="0"/>
              <a:t>, </a:t>
            </a:r>
            <a:r>
              <a:rPr lang="en-US" dirty="0" err="1"/>
              <a:t>pickup_datetime</a:t>
            </a:r>
            <a:r>
              <a:rPr lang="en-US" dirty="0"/>
              <a:t>, </a:t>
            </a:r>
            <a:r>
              <a:rPr lang="en-US" dirty="0" err="1"/>
              <a:t>fare_amount</a:t>
            </a:r>
            <a:r>
              <a:rPr lang="en-US" dirty="0"/>
              <a:t> </a:t>
            </a:r>
            <a:r>
              <a:rPr lang="en-US" dirty="0">
                <a:solidFill>
                  <a:srgbClr val="0101FD"/>
                </a:solidFill>
                <a:effectLst/>
              </a:rPr>
              <a:t>FROM</a:t>
            </a:r>
            <a:r>
              <a:rPr lang="en-US" dirty="0"/>
              <a:t> Automotive</a:t>
            </a:r>
          </a:p>
          <a:p>
            <a:pPr algn="l"/>
            <a:r>
              <a:rPr lang="en-US" b="1" i="0" dirty="0">
                <a:solidFill>
                  <a:srgbClr val="171717"/>
                </a:solidFill>
                <a:effectLst/>
                <a:latin typeface="Segoe UI" panose="020B0502040204020203" pitchFamily="34" charset="0"/>
              </a:rPr>
              <a:t>Filter rows</a:t>
            </a:r>
          </a:p>
          <a:p>
            <a:pPr algn="l"/>
            <a:r>
              <a:rPr lang="en-US" dirty="0"/>
              <a:t>Automotive | where </a:t>
            </a:r>
            <a:r>
              <a:rPr lang="en-US" dirty="0" err="1"/>
              <a:t>fare_amount</a:t>
            </a:r>
            <a:r>
              <a:rPr lang="en-US" dirty="0"/>
              <a:t> &gt; 20 | project </a:t>
            </a:r>
            <a:r>
              <a:rPr lang="en-US" dirty="0" err="1"/>
              <a:t>trip_id</a:t>
            </a:r>
            <a:r>
              <a:rPr lang="en-US" dirty="0"/>
              <a:t>, </a:t>
            </a:r>
            <a:r>
              <a:rPr lang="en-US" dirty="0" err="1"/>
              <a:t>pickup_datetime</a:t>
            </a:r>
            <a:r>
              <a:rPr lang="en-US" dirty="0"/>
              <a:t>, </a:t>
            </a:r>
            <a:r>
              <a:rPr lang="en-US" dirty="0" err="1"/>
              <a:t>fare_amount</a:t>
            </a:r>
            <a:r>
              <a:rPr lang="en-US" dirty="0"/>
              <a:t> “ </a:t>
            </a:r>
            <a:r>
              <a:rPr lang="en-US" dirty="0">
                <a:solidFill>
                  <a:srgbClr val="0101FD"/>
                </a:solidFill>
                <a:effectLst/>
              </a:rPr>
              <a:t>SELECT</a:t>
            </a:r>
            <a:r>
              <a:rPr lang="en-US" dirty="0"/>
              <a:t> </a:t>
            </a:r>
            <a:r>
              <a:rPr lang="en-US" dirty="0" err="1"/>
              <a:t>trip_id</a:t>
            </a:r>
            <a:r>
              <a:rPr lang="en-US" dirty="0"/>
              <a:t>, </a:t>
            </a:r>
            <a:r>
              <a:rPr lang="en-US" dirty="0" err="1"/>
              <a:t>pickup_datetime</a:t>
            </a:r>
            <a:r>
              <a:rPr lang="en-US" dirty="0"/>
              <a:t>, </a:t>
            </a:r>
            <a:r>
              <a:rPr lang="en-US" dirty="0" err="1"/>
              <a:t>fare_amount</a:t>
            </a:r>
            <a:r>
              <a:rPr lang="en-US" dirty="0"/>
              <a:t> </a:t>
            </a:r>
            <a:r>
              <a:rPr lang="en-US" dirty="0">
                <a:solidFill>
                  <a:srgbClr val="0101FD"/>
                </a:solidFill>
                <a:effectLst/>
              </a:rPr>
              <a:t>FROM</a:t>
            </a:r>
            <a:r>
              <a:rPr lang="en-US" dirty="0"/>
              <a:t> Automotive </a:t>
            </a:r>
            <a:r>
              <a:rPr lang="en-US" dirty="0">
                <a:solidFill>
                  <a:srgbClr val="0101FD"/>
                </a:solidFill>
                <a:effectLst/>
              </a:rPr>
              <a:t>WHERE</a:t>
            </a:r>
            <a:r>
              <a:rPr lang="en-US" dirty="0"/>
              <a:t> </a:t>
            </a:r>
            <a:r>
              <a:rPr lang="en-US" dirty="0" err="1"/>
              <a:t>fare_amount</a:t>
            </a:r>
            <a:r>
              <a:rPr lang="en-US" dirty="0"/>
              <a:t> </a:t>
            </a:r>
            <a:r>
              <a:rPr lang="en-US" dirty="0">
                <a:effectLst/>
              </a:rPr>
              <a:t>&gt;</a:t>
            </a:r>
            <a:r>
              <a:rPr lang="en-US" dirty="0"/>
              <a:t> </a:t>
            </a:r>
            <a:r>
              <a:rPr lang="en-US" dirty="0">
                <a:solidFill>
                  <a:srgbClr val="B8D7A3"/>
                </a:solidFill>
                <a:effectLst/>
              </a:rPr>
              <a:t>20</a:t>
            </a:r>
          </a:p>
          <a:p>
            <a:pPr algn="l"/>
            <a:r>
              <a:rPr lang="en-US" b="1" i="0" dirty="0">
                <a:solidFill>
                  <a:srgbClr val="171717"/>
                </a:solidFill>
                <a:effectLst/>
                <a:latin typeface="Segoe UI" panose="020B0502040204020203" pitchFamily="34" charset="0"/>
              </a:rPr>
              <a:t>Sort results</a:t>
            </a:r>
          </a:p>
          <a:p>
            <a:pPr algn="l"/>
            <a:r>
              <a:rPr lang="en-US" dirty="0"/>
              <a:t>Automotive | where </a:t>
            </a:r>
            <a:r>
              <a:rPr lang="en-US" dirty="0" err="1"/>
              <a:t>fare_amount</a:t>
            </a:r>
            <a:r>
              <a:rPr lang="en-US" dirty="0"/>
              <a:t> &gt; 20 | project </a:t>
            </a:r>
            <a:r>
              <a:rPr lang="en-US" dirty="0" err="1"/>
              <a:t>trip_id</a:t>
            </a:r>
            <a:r>
              <a:rPr lang="en-US" dirty="0"/>
              <a:t>, </a:t>
            </a:r>
            <a:r>
              <a:rPr lang="en-US" dirty="0" err="1"/>
              <a:t>pickup_datetime</a:t>
            </a:r>
            <a:r>
              <a:rPr lang="en-US" dirty="0"/>
              <a:t>, </a:t>
            </a:r>
            <a:r>
              <a:rPr lang="en-US" dirty="0" err="1"/>
              <a:t>fare_amount</a:t>
            </a:r>
            <a:r>
              <a:rPr lang="en-US" dirty="0"/>
              <a:t> | sort by </a:t>
            </a:r>
            <a:r>
              <a:rPr lang="en-US" dirty="0" err="1"/>
              <a:t>pickup_datetime</a:t>
            </a:r>
            <a:r>
              <a:rPr lang="en-US" dirty="0"/>
              <a:t> desc : </a:t>
            </a:r>
            <a:r>
              <a:rPr lang="en-US" dirty="0">
                <a:solidFill>
                  <a:srgbClr val="0101FD"/>
                </a:solidFill>
                <a:effectLst/>
              </a:rPr>
              <a:t>SELECT</a:t>
            </a:r>
            <a:r>
              <a:rPr lang="en-US" dirty="0"/>
              <a:t> </a:t>
            </a:r>
            <a:r>
              <a:rPr lang="en-US" dirty="0" err="1"/>
              <a:t>trip_id</a:t>
            </a:r>
            <a:r>
              <a:rPr lang="en-US" dirty="0"/>
              <a:t>, </a:t>
            </a:r>
            <a:r>
              <a:rPr lang="en-US" dirty="0" err="1"/>
              <a:t>pickup_datetime</a:t>
            </a:r>
            <a:r>
              <a:rPr lang="en-US" dirty="0"/>
              <a:t>, </a:t>
            </a:r>
            <a:r>
              <a:rPr lang="en-US" dirty="0" err="1"/>
              <a:t>fare_amount</a:t>
            </a:r>
            <a:r>
              <a:rPr lang="en-US" dirty="0"/>
              <a:t> </a:t>
            </a:r>
            <a:r>
              <a:rPr lang="en-US" dirty="0">
                <a:solidFill>
                  <a:srgbClr val="0101FD"/>
                </a:solidFill>
                <a:effectLst/>
              </a:rPr>
              <a:t>FROM</a:t>
            </a:r>
            <a:r>
              <a:rPr lang="en-US" dirty="0"/>
              <a:t> Automotive </a:t>
            </a:r>
            <a:r>
              <a:rPr lang="en-US" dirty="0">
                <a:solidFill>
                  <a:srgbClr val="0101FD"/>
                </a:solidFill>
                <a:effectLst/>
              </a:rPr>
              <a:t>WHERE</a:t>
            </a:r>
            <a:r>
              <a:rPr lang="en-US" dirty="0"/>
              <a:t> </a:t>
            </a:r>
            <a:r>
              <a:rPr lang="en-US" dirty="0" err="1"/>
              <a:t>fare_amount</a:t>
            </a:r>
            <a:r>
              <a:rPr lang="en-US" dirty="0"/>
              <a:t> </a:t>
            </a:r>
            <a:r>
              <a:rPr lang="en-US" dirty="0">
                <a:effectLst/>
              </a:rPr>
              <a:t>&gt;</a:t>
            </a:r>
            <a:r>
              <a:rPr lang="en-US" dirty="0"/>
              <a:t> </a:t>
            </a:r>
            <a:r>
              <a:rPr lang="en-US" dirty="0">
                <a:solidFill>
                  <a:srgbClr val="B8D7A3"/>
                </a:solidFill>
                <a:effectLst/>
              </a:rPr>
              <a:t>20</a:t>
            </a:r>
            <a:r>
              <a:rPr lang="en-US" dirty="0"/>
              <a:t> </a:t>
            </a:r>
            <a:r>
              <a:rPr lang="en-US" dirty="0">
                <a:solidFill>
                  <a:srgbClr val="0101FD"/>
                </a:solidFill>
                <a:effectLst/>
              </a:rPr>
              <a:t>ORDER</a:t>
            </a:r>
            <a:r>
              <a:rPr lang="en-US" dirty="0"/>
              <a:t> </a:t>
            </a:r>
            <a:r>
              <a:rPr lang="en-US" dirty="0">
                <a:solidFill>
                  <a:srgbClr val="0101FD"/>
                </a:solidFill>
                <a:effectLst/>
              </a:rPr>
              <a:t>BY</a:t>
            </a:r>
            <a:r>
              <a:rPr lang="en-US" dirty="0"/>
              <a:t> </a:t>
            </a:r>
            <a:r>
              <a:rPr lang="en-US" dirty="0" err="1"/>
              <a:t>pickup_datetime</a:t>
            </a:r>
            <a:r>
              <a:rPr lang="en-US" dirty="0"/>
              <a:t> </a:t>
            </a:r>
            <a:r>
              <a:rPr lang="en-US" dirty="0">
                <a:solidFill>
                  <a:srgbClr val="0101FD"/>
                </a:solidFill>
                <a:effectLst/>
              </a:rPr>
              <a:t>DESC</a:t>
            </a:r>
          </a:p>
          <a:p>
            <a:pPr algn="l"/>
            <a:r>
              <a:rPr lang="en-US" b="1" i="0" dirty="0">
                <a:solidFill>
                  <a:srgbClr val="171717"/>
                </a:solidFill>
                <a:effectLst/>
                <a:latin typeface="Segoe UI" panose="020B0502040204020203" pitchFamily="34" charset="0"/>
              </a:rPr>
              <a:t>Group and aggregate</a:t>
            </a:r>
          </a:p>
          <a:p>
            <a:pPr>
              <a:spcBef>
                <a:spcPts val="1125"/>
              </a:spcBef>
            </a:pPr>
            <a:r>
              <a:rPr lang="en-US" dirty="0"/>
              <a:t>Automotive | summarize </a:t>
            </a:r>
            <a:r>
              <a:rPr lang="en-US" dirty="0" err="1"/>
              <a:t>trip_count</a:t>
            </a:r>
            <a:r>
              <a:rPr lang="en-US" dirty="0"/>
              <a:t> = count() by </a:t>
            </a:r>
            <a:r>
              <a:rPr lang="en-US" dirty="0" err="1"/>
              <a:t>vendor_id</a:t>
            </a:r>
            <a:r>
              <a:rPr lang="en-US" dirty="0"/>
              <a:t> | project </a:t>
            </a:r>
            <a:r>
              <a:rPr lang="en-US" dirty="0" err="1"/>
              <a:t>vendor_id</a:t>
            </a:r>
            <a:r>
              <a:rPr lang="en-US" dirty="0"/>
              <a:t>, </a:t>
            </a:r>
            <a:r>
              <a:rPr lang="en-US" dirty="0" err="1"/>
              <a:t>trip_count</a:t>
            </a:r>
            <a:r>
              <a:rPr lang="en-US" dirty="0"/>
              <a:t> : </a:t>
            </a:r>
            <a:r>
              <a:rPr lang="en-US" dirty="0">
                <a:solidFill>
                  <a:srgbClr val="0101FD"/>
                </a:solidFill>
                <a:effectLst/>
              </a:rPr>
              <a:t>SELECT</a:t>
            </a:r>
            <a:r>
              <a:rPr lang="en-US" dirty="0"/>
              <a:t> </a:t>
            </a:r>
            <a:r>
              <a:rPr lang="en-US" dirty="0" err="1"/>
              <a:t>vendor_id</a:t>
            </a:r>
            <a:r>
              <a:rPr lang="en-US" dirty="0"/>
              <a:t>, </a:t>
            </a:r>
            <a:r>
              <a:rPr lang="en-US" dirty="0">
                <a:solidFill>
                  <a:srgbClr val="0101FD"/>
                </a:solidFill>
                <a:effectLst/>
              </a:rPr>
              <a:t>COUNT</a:t>
            </a:r>
            <a:r>
              <a:rPr lang="en-US" dirty="0"/>
              <a:t>(</a:t>
            </a:r>
            <a:r>
              <a:rPr lang="en-US" dirty="0">
                <a:effectLst/>
              </a:rPr>
              <a:t>*</a:t>
            </a:r>
            <a:r>
              <a:rPr lang="en-US" dirty="0"/>
              <a:t>) </a:t>
            </a:r>
            <a:r>
              <a:rPr lang="en-US" dirty="0">
                <a:solidFill>
                  <a:srgbClr val="0101FD"/>
                </a:solidFill>
                <a:effectLst/>
              </a:rPr>
              <a:t>AS</a:t>
            </a:r>
            <a:r>
              <a:rPr lang="en-US" dirty="0"/>
              <a:t> </a:t>
            </a:r>
            <a:r>
              <a:rPr lang="en-US" dirty="0" err="1"/>
              <a:t>trip_count</a:t>
            </a:r>
            <a:r>
              <a:rPr lang="en-US" dirty="0"/>
              <a:t> </a:t>
            </a:r>
            <a:r>
              <a:rPr lang="en-US" dirty="0">
                <a:solidFill>
                  <a:srgbClr val="0101FD"/>
                </a:solidFill>
                <a:effectLst/>
              </a:rPr>
              <a:t>FROM</a:t>
            </a:r>
            <a:r>
              <a:rPr lang="en-US" dirty="0"/>
              <a:t> Automotive </a:t>
            </a:r>
            <a:r>
              <a:rPr lang="en-US" dirty="0">
                <a:solidFill>
                  <a:srgbClr val="0101FD"/>
                </a:solidFill>
                <a:effectLst/>
              </a:rPr>
              <a:t>GROUP</a:t>
            </a:r>
            <a:r>
              <a:rPr lang="en-US" dirty="0"/>
              <a:t> </a:t>
            </a:r>
            <a:r>
              <a:rPr lang="en-US" dirty="0">
                <a:solidFill>
                  <a:srgbClr val="0101FD"/>
                </a:solidFill>
                <a:effectLst/>
              </a:rPr>
              <a:t>BY</a:t>
            </a:r>
            <a:r>
              <a:rPr lang="en-US" dirty="0"/>
              <a:t> </a:t>
            </a:r>
            <a:r>
              <a:rPr lang="en-US" dirty="0" err="1"/>
              <a:t>vendor_id</a:t>
            </a:r>
            <a:r>
              <a:rPr lang="en-US" dirty="0"/>
              <a:t> </a:t>
            </a:r>
            <a:endParaRPr lang="en-US" b="1" dirty="0">
              <a:solidFill>
                <a:srgbClr val="38225D"/>
              </a:solidFill>
              <a:effectLst/>
            </a:endParaRPr>
          </a:p>
          <a:p>
            <a:pPr>
              <a:spcBef>
                <a:spcPts val="1125"/>
              </a:spcBef>
            </a:pPr>
            <a:endParaRPr lang="en-US" b="1" dirty="0">
              <a:solidFill>
                <a:srgbClr val="38225D"/>
              </a:solidFill>
              <a:effectLst/>
            </a:endParaRPr>
          </a:p>
          <a:p>
            <a:pPr>
              <a:spcBef>
                <a:spcPts val="1125"/>
              </a:spcBef>
            </a:pPr>
            <a:r>
              <a:rPr lang="en-US" b="1" dirty="0">
                <a:solidFill>
                  <a:srgbClr val="38225D"/>
                </a:solidFill>
                <a:effectLst/>
              </a:rPr>
              <a:t>Note: </a:t>
            </a:r>
            <a:r>
              <a:rPr lang="en-US" dirty="0">
                <a:solidFill>
                  <a:srgbClr val="38225D"/>
                </a:solidFill>
                <a:effectLst/>
              </a:rPr>
              <a:t>In all of the examples above, you can use either the KQL query or the equivalent SQL query to retrieve data from a table in a KQL database. There are advantages to each language and in the case of a KQL database, KQL is the preferred language for the following reasons:</a:t>
            </a:r>
          </a:p>
          <a:p>
            <a:pPr>
              <a:buFont typeface="Arial" panose="020B0604020202020204" pitchFamily="34" charset="0"/>
              <a:buChar char="•"/>
            </a:pPr>
            <a:r>
              <a:rPr lang="en-US" b="1" dirty="0">
                <a:effectLst/>
              </a:rPr>
              <a:t>Simplicity</a:t>
            </a:r>
            <a:r>
              <a:rPr lang="en-US" dirty="0">
                <a:effectLst/>
              </a:rPr>
              <a:t>: KQL is a simpler language than SQL, making it easier to learn and use.</a:t>
            </a:r>
          </a:p>
          <a:p>
            <a:pPr>
              <a:buFont typeface="Arial" panose="020B0604020202020204" pitchFamily="34" charset="0"/>
              <a:buChar char="•"/>
            </a:pPr>
            <a:r>
              <a:rPr lang="en-US" b="1" dirty="0">
                <a:effectLst/>
              </a:rPr>
              <a:t>Performance</a:t>
            </a:r>
            <a:r>
              <a:rPr lang="en-US" dirty="0">
                <a:effectLst/>
              </a:rPr>
              <a:t>: KQL is optimized for performance and can handle large amounts of data more efficiently than SQL.</a:t>
            </a:r>
          </a:p>
          <a:p>
            <a:pPr>
              <a:buFont typeface="Arial" panose="020B0604020202020204" pitchFamily="34" charset="0"/>
              <a:buChar char="•"/>
            </a:pPr>
            <a:r>
              <a:rPr lang="en-US" b="1" dirty="0">
                <a:effectLst/>
              </a:rPr>
              <a:t>Flexibility</a:t>
            </a:r>
            <a:r>
              <a:rPr lang="en-US" dirty="0">
                <a:effectLst/>
              </a:rPr>
              <a:t>: KQL is more flexible than SQL, allowing users to perform complex queries with ease.</a:t>
            </a:r>
          </a:p>
          <a:p>
            <a:pPr>
              <a:buFont typeface="Arial" panose="020B0604020202020204" pitchFamily="34" charset="0"/>
              <a:buChar char="•"/>
            </a:pPr>
            <a:r>
              <a:rPr lang="en-US" b="1" dirty="0">
                <a:effectLst/>
              </a:rPr>
              <a:t>Integration</a:t>
            </a:r>
            <a:r>
              <a:rPr lang="en-US" dirty="0">
                <a:effectLst/>
              </a:rPr>
              <a:t>: KQL is integrated with other Microsoft products, such as Azure Monitor and Azure Sentinel.</a:t>
            </a:r>
          </a:p>
          <a:p>
            <a:pPr>
              <a:spcBef>
                <a:spcPts val="900"/>
              </a:spcBef>
            </a:pPr>
            <a:r>
              <a:rPr lang="en-US" dirty="0">
                <a:solidFill>
                  <a:srgbClr val="38225D"/>
                </a:solidFill>
                <a:effectLst/>
              </a:rPr>
              <a:t>One major disadvantage of using SQL over KQL is that it's not the native language of the engine and has to go through a transformer. This language difference prevents it from being published to Power BI directly from the </a:t>
            </a:r>
            <a:r>
              <a:rPr lang="en-US" dirty="0" err="1">
                <a:solidFill>
                  <a:srgbClr val="38225D"/>
                </a:solidFill>
                <a:effectLst/>
              </a:rPr>
              <a:t>Queryset</a:t>
            </a:r>
            <a:r>
              <a:rPr lang="en-US" dirty="0">
                <a:solidFill>
                  <a:srgbClr val="38225D"/>
                </a:solidFill>
                <a:effectLst/>
              </a:rPr>
              <a:t>.</a:t>
            </a:r>
          </a:p>
          <a:p>
            <a:pPr>
              <a:spcBef>
                <a:spcPts val="900"/>
              </a:spcBef>
            </a:pPr>
            <a:endParaRPr lang="en-US" dirty="0">
              <a:solidFill>
                <a:srgbClr val="38225D"/>
              </a:solidFill>
              <a:effectLst/>
            </a:endParaRPr>
          </a:p>
          <a:p>
            <a:pPr>
              <a:spcBef>
                <a:spcPts val="900"/>
              </a:spcBef>
            </a:pPr>
            <a:r>
              <a:rPr lang="en-US" dirty="0">
                <a:solidFill>
                  <a:srgbClr val="38225D"/>
                </a:solidFill>
                <a:effectLst/>
              </a:rPr>
              <a:t>However, in some cases, SQL may be a good choice for the following reasons:</a:t>
            </a:r>
          </a:p>
          <a:p>
            <a:pPr>
              <a:buFont typeface="Arial" panose="020B0604020202020204" pitchFamily="34" charset="0"/>
              <a:buChar char="•"/>
            </a:pPr>
            <a:r>
              <a:rPr lang="en-US" b="1" dirty="0">
                <a:effectLst/>
              </a:rPr>
              <a:t>Compatibility</a:t>
            </a:r>
            <a:r>
              <a:rPr lang="en-US" dirty="0">
                <a:effectLst/>
              </a:rPr>
              <a:t>: SQL is a widely used language and is compatible with many different database systems.</a:t>
            </a:r>
          </a:p>
          <a:p>
            <a:pPr>
              <a:buFont typeface="Arial" panose="020B0604020202020204" pitchFamily="34" charset="0"/>
              <a:buChar char="•"/>
            </a:pPr>
            <a:r>
              <a:rPr lang="en-US" b="1" dirty="0">
                <a:effectLst/>
              </a:rPr>
              <a:t>Functionality</a:t>
            </a:r>
            <a:r>
              <a:rPr lang="en-US" dirty="0">
                <a:effectLst/>
              </a:rPr>
              <a:t>: SQL has a wider range of functions and features than KQL.</a:t>
            </a:r>
          </a:p>
          <a:p>
            <a:pPr>
              <a:buFont typeface="Arial" panose="020B0604020202020204" pitchFamily="34" charset="0"/>
              <a:buChar char="•"/>
            </a:pPr>
            <a:r>
              <a:rPr lang="en-US" b="1" dirty="0">
                <a:effectLst/>
              </a:rPr>
              <a:t>Procedural programming</a:t>
            </a:r>
            <a:r>
              <a:rPr lang="en-US" dirty="0">
                <a:effectLst/>
              </a:rPr>
              <a:t>: SQL supports procedural programming, which allows developers to write complex scripts and stored procedures.</a:t>
            </a:r>
          </a:p>
          <a:p>
            <a:pPr algn="l">
              <a:spcBef>
                <a:spcPts val="1575"/>
              </a:spcBef>
            </a:pPr>
            <a:r>
              <a:rPr lang="en-US" b="1" i="0" dirty="0">
                <a:solidFill>
                  <a:srgbClr val="171717"/>
                </a:solidFill>
                <a:effectLst/>
                <a:latin typeface="Segoe UI" panose="020B0502040204020203" pitchFamily="34" charset="0"/>
              </a:rPr>
              <a:t>Visualizing query results in a </a:t>
            </a:r>
            <a:r>
              <a:rPr lang="en-US" b="1" i="0" dirty="0" err="1">
                <a:solidFill>
                  <a:srgbClr val="171717"/>
                </a:solidFill>
                <a:effectLst/>
                <a:latin typeface="Segoe UI" panose="020B0502040204020203" pitchFamily="34" charset="0"/>
              </a:rPr>
              <a:t>queryset</a:t>
            </a:r>
            <a:endParaRPr lang="en-US" b="1"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While ultimately you may want to create real-time dashboards or Power BI reports based on your queries, it can be useful while exploring the data in a </a:t>
            </a:r>
            <a:r>
              <a:rPr lang="en-US" b="0" i="0"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to create quick data visualizations. In common with many common </a:t>
            </a:r>
            <a:r>
              <a:rPr lang="en-US" b="0" i="1" dirty="0">
                <a:solidFill>
                  <a:srgbClr val="171717"/>
                </a:solidFill>
                <a:effectLst/>
                <a:latin typeface="Segoe UI" panose="020B0502040204020203" pitchFamily="34" charset="0"/>
              </a:rPr>
              <a:t>notebook</a:t>
            </a:r>
            <a:r>
              <a:rPr lang="en-US" b="0" i="0" dirty="0">
                <a:solidFill>
                  <a:srgbClr val="171717"/>
                </a:solidFill>
                <a:effectLst/>
                <a:latin typeface="Segoe UI" panose="020B0502040204020203" pitchFamily="34" charset="0"/>
              </a:rPr>
              <a:t> development environments, KQL </a:t>
            </a:r>
            <a:r>
              <a:rPr lang="en-US" b="0" i="0" dirty="0" err="1">
                <a:solidFill>
                  <a:srgbClr val="171717"/>
                </a:solidFill>
                <a:effectLst/>
                <a:latin typeface="Segoe UI" panose="020B0502040204020203" pitchFamily="34" charset="0"/>
              </a:rPr>
              <a:t>querysets</a:t>
            </a:r>
            <a:r>
              <a:rPr lang="en-US" b="0" i="0" dirty="0">
                <a:solidFill>
                  <a:srgbClr val="171717"/>
                </a:solidFill>
                <a:effectLst/>
                <a:latin typeface="Segoe UI" panose="020B0502040204020203" pitchFamily="34" charset="0"/>
              </a:rPr>
              <a:t> include the capability to render the results of a query as a chart.</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Using Copilot to assist with queries</a:t>
            </a:r>
          </a:p>
          <a:p>
            <a:pPr algn="l">
              <a:spcBef>
                <a:spcPts val="900"/>
              </a:spcBef>
            </a:pPr>
            <a:r>
              <a:rPr lang="en-US" b="0" i="0" dirty="0">
                <a:solidFill>
                  <a:srgbClr val="171717"/>
                </a:solidFill>
                <a:effectLst/>
                <a:latin typeface="Segoe UI" panose="020B0502040204020203" pitchFamily="34" charset="0"/>
              </a:rPr>
              <a:t>For AI-based assistance with KQL querying, you can use </a:t>
            </a:r>
            <a:r>
              <a:rPr lang="en-US" b="0" i="0" dirty="0">
                <a:solidFill>
                  <a:srgbClr val="171717"/>
                </a:solidFill>
                <a:effectLst/>
                <a:latin typeface="Segoe UI" panose="020B0502040204020203" pitchFamily="34" charset="0"/>
                <a:hlinkClick r:id="rId3" tooltip="/fabric/get-started/copilot-real-time-intelligence"/>
              </a:rPr>
              <a:t>Copilot for Real-Time Intelligence</a:t>
            </a:r>
            <a:r>
              <a:rPr lang="en-US" b="0" i="0" dirty="0">
                <a:solidFill>
                  <a:srgbClr val="171717"/>
                </a:solidFill>
                <a:effectLst/>
                <a:latin typeface="Segoe UI" panose="020B0502040204020203" pitchFamily="34" charset="0"/>
              </a:rPr>
              <a:t>.</a:t>
            </a:r>
          </a:p>
          <a:p>
            <a:pPr algn="l">
              <a:spcBef>
                <a:spcPts val="900"/>
              </a:spcBef>
            </a:pPr>
            <a:r>
              <a:rPr lang="en-US" b="0" i="0" dirty="0">
                <a:solidFill>
                  <a:srgbClr val="171717"/>
                </a:solidFill>
                <a:effectLst/>
                <a:latin typeface="Segoe UI" panose="020B0502040204020203" pitchFamily="34" charset="0"/>
              </a:rPr>
              <a:t>When your administrator has enabled Copilot, you see the option in </a:t>
            </a:r>
            <a:r>
              <a:rPr lang="en-US" b="0" i="0" dirty="0" err="1">
                <a:solidFill>
                  <a:srgbClr val="171717"/>
                </a:solidFill>
                <a:effectLst/>
                <a:latin typeface="Segoe UI" panose="020B0502040204020203" pitchFamily="34" charset="0"/>
              </a:rPr>
              <a:t>queryset</a:t>
            </a:r>
            <a:r>
              <a:rPr lang="en-US" b="0" i="0" dirty="0">
                <a:solidFill>
                  <a:srgbClr val="171717"/>
                </a:solidFill>
                <a:effectLst/>
                <a:latin typeface="Segoe UI" panose="020B0502040204020203" pitchFamily="34" charset="0"/>
              </a:rPr>
              <a:t> menu bar. Copilot opens as a pane to the side of the main query interface. When you ask a question about your data, Copilot generates the KQL code to answer your question.</a:t>
            </a:r>
          </a:p>
        </p:txBody>
      </p:sp>
      <p:sp>
        <p:nvSpPr>
          <p:cNvPr id="4" name="Header Placeholder 3">
            <a:extLst>
              <a:ext uri="{FF2B5EF4-FFF2-40B4-BE49-F238E27FC236}">
                <a16:creationId xmlns:a16="http://schemas.microsoft.com/office/drawing/2014/main" id="{4DBADDD0-3085-47F2-C77A-EB5D8BAA0AEF}"/>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D2C349D0-0D66-9E54-355E-7B3B514DD3A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B150CE9-9A8F-63C0-CA02-4D6B47C8E577}"/>
              </a:ext>
            </a:extLst>
          </p:cNvPr>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a:extLst>
              <a:ext uri="{FF2B5EF4-FFF2-40B4-BE49-F238E27FC236}">
                <a16:creationId xmlns:a16="http://schemas.microsoft.com/office/drawing/2014/main" id="{3DC5164E-C2E8-36A8-923C-57D0E99A3569}"/>
              </a:ext>
            </a:extLst>
          </p:cNvPr>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16403401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5B028-7FEB-0195-9270-0A6B59CF13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32192B-F977-233F-F5E2-C96A50F9B5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D3E92D-794E-2B43-1686-646CF55E19F7}"/>
              </a:ext>
            </a:extLst>
          </p:cNvPr>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KQL databases in </a:t>
            </a:r>
            <a:r>
              <a:rPr lang="en-US" b="0" i="0" dirty="0" err="1">
                <a:solidFill>
                  <a:srgbClr val="171717"/>
                </a:solidFill>
                <a:effectLst/>
                <a:latin typeface="Segoe UI" panose="020B0502040204020203" pitchFamily="34" charset="0"/>
              </a:rPr>
              <a:t>eventhouses</a:t>
            </a:r>
            <a:r>
              <a:rPr lang="en-US" b="0" i="0" dirty="0">
                <a:solidFill>
                  <a:srgbClr val="171717"/>
                </a:solidFill>
                <a:effectLst/>
                <a:latin typeface="Segoe UI" panose="020B0502040204020203" pitchFamily="34" charset="0"/>
              </a:rPr>
              <a:t> are optimized for large volumes of real-time data. To get the best results, there are some good practices you should bear in mind.</a:t>
            </a:r>
          </a:p>
          <a:p>
            <a:pPr algn="l">
              <a:spcBef>
                <a:spcPts val="900"/>
              </a:spcBef>
            </a:pPr>
            <a:r>
              <a:rPr lang="en-US" b="0" i="0" dirty="0">
                <a:solidFill>
                  <a:srgbClr val="171717"/>
                </a:solidFill>
                <a:effectLst/>
                <a:latin typeface="Segoe UI" panose="020B0502040204020203" pitchFamily="34" charset="0"/>
              </a:rPr>
              <a:t>Tables based on streams of real-time data can become large. Minimizing the data returned by a query can help optimize performance and prevent errors due to exceeded data limits.</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Filter columns</a:t>
            </a:r>
          </a:p>
          <a:p>
            <a:pPr algn="l">
              <a:spcBef>
                <a:spcPts val="900"/>
              </a:spcBef>
            </a:pPr>
            <a:r>
              <a:rPr lang="en-US" b="0" i="0" dirty="0">
                <a:solidFill>
                  <a:srgbClr val="171717"/>
                </a:solidFill>
                <a:effectLst/>
                <a:latin typeface="Segoe UI" panose="020B0502040204020203" pitchFamily="34" charset="0"/>
              </a:rPr>
              <a:t>Use the </a:t>
            </a:r>
            <a:r>
              <a:rPr lang="en-US" b="1" i="0" dirty="0">
                <a:solidFill>
                  <a:srgbClr val="171717"/>
                </a:solidFill>
                <a:effectLst/>
                <a:latin typeface="Segoe UI" panose="020B0502040204020203" pitchFamily="34" charset="0"/>
              </a:rPr>
              <a:t>project</a:t>
            </a:r>
            <a:r>
              <a:rPr lang="en-US" b="0" i="0" dirty="0">
                <a:solidFill>
                  <a:srgbClr val="171717"/>
                </a:solidFill>
                <a:effectLst/>
                <a:latin typeface="Segoe UI" panose="020B0502040204020203" pitchFamily="34" charset="0"/>
              </a:rPr>
              <a:t> keyword to retrieve only the columns you need. For example, the following query returns only four columns of data:</a:t>
            </a:r>
          </a:p>
          <a:p>
            <a:pPr algn="l">
              <a:spcBef>
                <a:spcPts val="1575"/>
              </a:spcBef>
            </a:pPr>
            <a:r>
              <a:rPr lang="en-US" dirty="0"/>
              <a:t>Automotive | project </a:t>
            </a:r>
            <a:r>
              <a:rPr lang="en-US" dirty="0" err="1"/>
              <a:t>trip_id</a:t>
            </a:r>
            <a:r>
              <a:rPr lang="en-US" dirty="0"/>
              <a:t>, </a:t>
            </a:r>
            <a:r>
              <a:rPr lang="en-US" dirty="0" err="1"/>
              <a:t>vendor_id</a:t>
            </a:r>
            <a:r>
              <a:rPr lang="en-US" dirty="0"/>
              <a:t>, </a:t>
            </a:r>
            <a:r>
              <a:rPr lang="en-US" dirty="0" err="1"/>
              <a:t>pickup_datetime</a:t>
            </a:r>
            <a:r>
              <a:rPr lang="en-US" dirty="0"/>
              <a:t>, </a:t>
            </a:r>
            <a:r>
              <a:rPr lang="en-US" dirty="0" err="1"/>
              <a:t>fare_amount</a:t>
            </a:r>
            <a:endParaRPr lang="en-US" dirty="0"/>
          </a:p>
          <a:p>
            <a:pPr algn="l">
              <a:spcBef>
                <a:spcPts val="1575"/>
              </a:spcBef>
            </a:pPr>
            <a:endParaRPr lang="en-US" b="1"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Filter rows</a:t>
            </a:r>
          </a:p>
          <a:p>
            <a:pPr algn="l">
              <a:spcBef>
                <a:spcPts val="900"/>
              </a:spcBef>
            </a:pPr>
            <a:r>
              <a:rPr lang="en-US" b="0" i="0" dirty="0">
                <a:solidFill>
                  <a:srgbClr val="171717"/>
                </a:solidFill>
                <a:effectLst/>
                <a:latin typeface="Segoe UI" panose="020B0502040204020203" pitchFamily="34" charset="0"/>
              </a:rPr>
              <a:t>Use the </a:t>
            </a:r>
            <a:r>
              <a:rPr lang="en-US" b="1" i="0" dirty="0">
                <a:solidFill>
                  <a:srgbClr val="171717"/>
                </a:solidFill>
                <a:effectLst/>
                <a:latin typeface="Segoe UI" panose="020B0502040204020203" pitchFamily="34" charset="0"/>
              </a:rPr>
              <a:t>where</a:t>
            </a:r>
            <a:r>
              <a:rPr lang="en-US" b="0" i="0" dirty="0">
                <a:solidFill>
                  <a:srgbClr val="171717"/>
                </a:solidFill>
                <a:effectLst/>
                <a:latin typeface="Segoe UI" panose="020B0502040204020203" pitchFamily="34" charset="0"/>
              </a:rPr>
              <a:t> keyword to filter the rows returned based on specific criteria. For example, the following query returns data only for trips that occurred in the current month:</a:t>
            </a:r>
          </a:p>
          <a:p>
            <a:pPr algn="l">
              <a:spcBef>
                <a:spcPts val="900"/>
              </a:spcBef>
            </a:pPr>
            <a:r>
              <a:rPr lang="en-US" dirty="0"/>
              <a:t>Automotive | where </a:t>
            </a:r>
            <a:r>
              <a:rPr lang="en-US" dirty="0" err="1"/>
              <a:t>getmonth</a:t>
            </a:r>
            <a:r>
              <a:rPr lang="en-US" dirty="0"/>
              <a:t>(</a:t>
            </a:r>
            <a:r>
              <a:rPr lang="en-US" dirty="0" err="1"/>
              <a:t>pickup_datetime</a:t>
            </a:r>
            <a:r>
              <a:rPr lang="en-US" dirty="0"/>
              <a:t>) == </a:t>
            </a:r>
            <a:r>
              <a:rPr lang="en-US" dirty="0" err="1"/>
              <a:t>getmonth</a:t>
            </a:r>
            <a:r>
              <a:rPr lang="en-US" dirty="0"/>
              <a:t>(now()) and </a:t>
            </a:r>
            <a:r>
              <a:rPr lang="en-US" dirty="0" err="1"/>
              <a:t>getyear</a:t>
            </a:r>
            <a:r>
              <a:rPr lang="en-US" dirty="0"/>
              <a:t>(</a:t>
            </a:r>
            <a:r>
              <a:rPr lang="en-US" dirty="0" err="1"/>
              <a:t>pickup_datetime</a:t>
            </a:r>
            <a:r>
              <a:rPr lang="en-US" dirty="0"/>
              <a:t>) == </a:t>
            </a:r>
            <a:r>
              <a:rPr lang="en-US" dirty="0" err="1"/>
              <a:t>getyear</a:t>
            </a:r>
            <a:r>
              <a:rPr lang="en-US" dirty="0"/>
              <a:t>(now()) | project </a:t>
            </a:r>
            <a:r>
              <a:rPr lang="en-US" dirty="0" err="1"/>
              <a:t>trip_id</a:t>
            </a:r>
            <a:r>
              <a:rPr lang="en-US" dirty="0"/>
              <a:t>, </a:t>
            </a:r>
            <a:r>
              <a:rPr lang="en-US" dirty="0" err="1"/>
              <a:t>vendor_id</a:t>
            </a:r>
            <a:r>
              <a:rPr lang="en-US" dirty="0"/>
              <a:t>, </a:t>
            </a:r>
            <a:r>
              <a:rPr lang="en-US" dirty="0" err="1"/>
              <a:t>pickup_datetime</a:t>
            </a:r>
            <a:r>
              <a:rPr lang="en-US" dirty="0"/>
              <a:t>, </a:t>
            </a:r>
            <a:r>
              <a:rPr lang="en-US" dirty="0" err="1"/>
              <a:t>fare_amount</a:t>
            </a:r>
            <a:endParaRPr lang="en-US" dirty="0"/>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Note the use of the </a:t>
            </a:r>
            <a:r>
              <a:rPr lang="en-US" b="0" i="0" dirty="0" err="1">
                <a:solidFill>
                  <a:srgbClr val="171717"/>
                </a:solidFill>
                <a:effectLst/>
                <a:latin typeface="Segoe UI" panose="020B0502040204020203" pitchFamily="34" charset="0"/>
              </a:rPr>
              <a:t>getmonth</a:t>
            </a:r>
            <a:r>
              <a:rPr lang="en-US" b="0" i="0" dirty="0">
                <a:solidFill>
                  <a:srgbClr val="171717"/>
                </a:solidFill>
                <a:effectLst/>
                <a:latin typeface="Segoe UI" panose="020B0502040204020203" pitchFamily="34" charset="0"/>
              </a:rPr>
              <a:t> and </a:t>
            </a:r>
            <a:r>
              <a:rPr lang="en-US" b="0" i="0" dirty="0" err="1">
                <a:solidFill>
                  <a:srgbClr val="171717"/>
                </a:solidFill>
                <a:effectLst/>
                <a:latin typeface="Segoe UI" panose="020B0502040204020203" pitchFamily="34" charset="0"/>
              </a:rPr>
              <a:t>getyear</a:t>
            </a:r>
            <a:r>
              <a:rPr lang="en-US" b="0" i="0" dirty="0">
                <a:solidFill>
                  <a:srgbClr val="171717"/>
                </a:solidFill>
                <a:effectLst/>
                <a:latin typeface="Segoe UI" panose="020B0502040204020203" pitchFamily="34" charset="0"/>
              </a:rPr>
              <a:t> functions in this example. Given that real-time data usually involves a temporal (time-based) element, KQL provides strong support for filtering based on time. For example, the following query uses the </a:t>
            </a:r>
            <a:r>
              <a:rPr lang="en-US" b="1" i="0" dirty="0">
                <a:solidFill>
                  <a:srgbClr val="171717"/>
                </a:solidFill>
                <a:effectLst/>
                <a:latin typeface="Segoe UI" panose="020B0502040204020203" pitchFamily="34" charset="0"/>
              </a:rPr>
              <a:t>ago</a:t>
            </a:r>
            <a:r>
              <a:rPr lang="en-US" b="0" i="0" dirty="0">
                <a:solidFill>
                  <a:srgbClr val="171717"/>
                </a:solidFill>
                <a:effectLst/>
                <a:latin typeface="Segoe UI" panose="020B0502040204020203" pitchFamily="34" charset="0"/>
              </a:rPr>
              <a:t> function to restrict results to only the events that occurred in the last 30 minutes.</a:t>
            </a:r>
          </a:p>
          <a:p>
            <a:pPr algn="l">
              <a:spcBef>
                <a:spcPts val="900"/>
              </a:spcBef>
            </a:pPr>
            <a:r>
              <a:rPr lang="en-US" dirty="0"/>
              <a:t>Automotive | where </a:t>
            </a:r>
            <a:r>
              <a:rPr lang="en-US" dirty="0" err="1"/>
              <a:t>pickup_datetime</a:t>
            </a:r>
            <a:r>
              <a:rPr lang="en-US" dirty="0"/>
              <a:t> &gt; ago(30min) | project </a:t>
            </a:r>
            <a:r>
              <a:rPr lang="en-US" dirty="0" err="1"/>
              <a:t>trip_id</a:t>
            </a:r>
            <a:r>
              <a:rPr lang="en-US" dirty="0"/>
              <a:t>, </a:t>
            </a:r>
            <a:r>
              <a:rPr lang="en-US" dirty="0" err="1"/>
              <a:t>vendor_id</a:t>
            </a:r>
            <a:r>
              <a:rPr lang="en-US" dirty="0"/>
              <a:t>, </a:t>
            </a:r>
            <a:r>
              <a:rPr lang="en-US" dirty="0" err="1"/>
              <a:t>pickup_datetime</a:t>
            </a:r>
            <a:r>
              <a:rPr lang="en-US" dirty="0"/>
              <a:t>, </a:t>
            </a:r>
            <a:r>
              <a:rPr lang="en-US" dirty="0" err="1"/>
              <a:t>fare_amount</a:t>
            </a:r>
            <a:endParaRPr lang="en-US" dirty="0"/>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When the data is being perpetually loaded from a streaming source (for example, by an </a:t>
            </a:r>
            <a:r>
              <a:rPr lang="en-US" b="0" i="0" dirty="0" err="1">
                <a:solidFill>
                  <a:srgbClr val="171717"/>
                </a:solidFill>
                <a:effectLst/>
                <a:latin typeface="Segoe UI" panose="020B0502040204020203" pitchFamily="34" charset="0"/>
              </a:rPr>
              <a:t>eventstream</a:t>
            </a:r>
            <a:r>
              <a:rPr lang="en-US" b="0" i="0" dirty="0">
                <a:solidFill>
                  <a:srgbClr val="171717"/>
                </a:solidFill>
                <a:effectLst/>
                <a:latin typeface="Segoe UI" panose="020B0502040204020203" pitchFamily="34" charset="0"/>
              </a:rPr>
              <a:t>), you can use the </a:t>
            </a:r>
            <a:r>
              <a:rPr lang="en-US" b="1" i="0" dirty="0" err="1">
                <a:solidFill>
                  <a:srgbClr val="171717"/>
                </a:solidFill>
                <a:effectLst/>
                <a:latin typeface="Segoe UI" panose="020B0502040204020203" pitchFamily="34" charset="0"/>
              </a:rPr>
              <a:t>ingestion_time</a:t>
            </a:r>
            <a:r>
              <a:rPr lang="en-US" b="0" i="0" dirty="0">
                <a:solidFill>
                  <a:srgbClr val="171717"/>
                </a:solidFill>
                <a:effectLst/>
                <a:latin typeface="Segoe UI" panose="020B0502040204020203" pitchFamily="34" charset="0"/>
              </a:rPr>
              <a:t> function to filter based on when the data was loaded into the table, even if the data doesn't include a time-based value on which to filter. For example, the following query retrieves the events that have been loaded into the table in the past hour.</a:t>
            </a:r>
          </a:p>
          <a:p>
            <a:pPr algn="l">
              <a:spcBef>
                <a:spcPts val="1575"/>
              </a:spcBef>
            </a:pPr>
            <a:r>
              <a:rPr lang="en-US" dirty="0"/>
              <a:t>Automotive | where </a:t>
            </a:r>
            <a:r>
              <a:rPr lang="en-US" dirty="0" err="1"/>
              <a:t>ingestion_time</a:t>
            </a:r>
            <a:r>
              <a:rPr lang="en-US" dirty="0"/>
              <a:t>() &gt; ago(1h) | project </a:t>
            </a:r>
            <a:r>
              <a:rPr lang="en-US" dirty="0" err="1"/>
              <a:t>trip_id</a:t>
            </a:r>
            <a:r>
              <a:rPr lang="en-US" dirty="0"/>
              <a:t>, </a:t>
            </a:r>
            <a:r>
              <a:rPr lang="en-US" dirty="0" err="1"/>
              <a:t>vendor_id</a:t>
            </a:r>
            <a:r>
              <a:rPr lang="en-US" dirty="0"/>
              <a:t>, </a:t>
            </a:r>
            <a:r>
              <a:rPr lang="en-US" dirty="0" err="1"/>
              <a:t>pickup_datetime</a:t>
            </a:r>
            <a:r>
              <a:rPr lang="en-US" dirty="0"/>
              <a:t>, </a:t>
            </a:r>
            <a:r>
              <a:rPr lang="en-US" dirty="0" err="1"/>
              <a:t>fare_amount</a:t>
            </a:r>
            <a:endParaRPr lang="en-US" dirty="0"/>
          </a:p>
          <a:p>
            <a:pPr algn="l">
              <a:spcBef>
                <a:spcPts val="1575"/>
              </a:spcBef>
            </a:pPr>
            <a:endParaRPr lang="en-US" b="1"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Summarize data</a:t>
            </a:r>
          </a:p>
          <a:p>
            <a:pPr algn="l">
              <a:spcBef>
                <a:spcPts val="900"/>
              </a:spcBef>
            </a:pPr>
            <a:r>
              <a:rPr lang="en-US" b="0" i="0" dirty="0">
                <a:solidFill>
                  <a:srgbClr val="171717"/>
                </a:solidFill>
                <a:effectLst/>
                <a:latin typeface="Segoe UI" panose="020B0502040204020203" pitchFamily="34" charset="0"/>
              </a:rPr>
              <a:t>Sometimes, you don't need to retrieve data at the individual event level. Instead, you can summarize the data to help you analyze patterns - often based on time intervals.</a:t>
            </a:r>
          </a:p>
          <a:p>
            <a:pPr algn="l">
              <a:spcBef>
                <a:spcPts val="900"/>
              </a:spcBef>
            </a:pPr>
            <a:r>
              <a:rPr lang="en-US" b="0" i="0" dirty="0">
                <a:solidFill>
                  <a:srgbClr val="171717"/>
                </a:solidFill>
                <a:effectLst/>
                <a:latin typeface="Segoe UI" panose="020B0502040204020203" pitchFamily="34" charset="0"/>
              </a:rPr>
              <a:t>For example, the following query retrieves the average fare collected by each taxi vendor each hour in the events ingested within the last day.</a:t>
            </a:r>
          </a:p>
          <a:p>
            <a:r>
              <a:rPr lang="en-US" dirty="0"/>
              <a:t>Automotive | where </a:t>
            </a:r>
            <a:r>
              <a:rPr lang="en-US" dirty="0" err="1"/>
              <a:t>ingestion_time</a:t>
            </a:r>
            <a:r>
              <a:rPr lang="en-US" dirty="0"/>
              <a:t>() &gt; ago(1d) | summarize </a:t>
            </a:r>
            <a:r>
              <a:rPr lang="en-US" dirty="0" err="1"/>
              <a:t>average_fare</a:t>
            </a:r>
            <a:r>
              <a:rPr lang="en-US" dirty="0"/>
              <a:t> = avg(</a:t>
            </a:r>
            <a:r>
              <a:rPr lang="en-US" dirty="0" err="1"/>
              <a:t>fare_amount</a:t>
            </a:r>
            <a:r>
              <a:rPr lang="en-US" dirty="0"/>
              <a:t>) by </a:t>
            </a:r>
            <a:r>
              <a:rPr lang="en-US" dirty="0" err="1"/>
              <a:t>vendor_id</a:t>
            </a:r>
            <a:r>
              <a:rPr lang="en-US" dirty="0"/>
              <a:t>, </a:t>
            </a:r>
            <a:r>
              <a:rPr lang="en-US" dirty="0" err="1"/>
              <a:t>pickup_hour</a:t>
            </a:r>
            <a:r>
              <a:rPr lang="en-US" dirty="0"/>
              <a:t> = </a:t>
            </a:r>
            <a:r>
              <a:rPr lang="en-US" dirty="0" err="1"/>
              <a:t>hourofday</a:t>
            </a:r>
            <a:r>
              <a:rPr lang="en-US" dirty="0"/>
              <a:t>(</a:t>
            </a:r>
            <a:r>
              <a:rPr lang="en-US" dirty="0" err="1"/>
              <a:t>pickup_datetime</a:t>
            </a:r>
            <a:r>
              <a:rPr lang="en-US" dirty="0"/>
              <a:t>) | project </a:t>
            </a:r>
            <a:r>
              <a:rPr lang="en-US" dirty="0" err="1"/>
              <a:t>pickup_hour</a:t>
            </a:r>
            <a:r>
              <a:rPr lang="en-US" dirty="0"/>
              <a:t>, </a:t>
            </a:r>
            <a:r>
              <a:rPr lang="en-US" dirty="0" err="1"/>
              <a:t>vendor_id</a:t>
            </a:r>
            <a:r>
              <a:rPr lang="en-US" dirty="0"/>
              <a:t>, </a:t>
            </a:r>
            <a:r>
              <a:rPr lang="en-US" dirty="0" err="1"/>
              <a:t>average_fare</a:t>
            </a:r>
            <a:r>
              <a:rPr lang="en-US" dirty="0"/>
              <a:t> | sort by </a:t>
            </a:r>
            <a:r>
              <a:rPr lang="en-US" dirty="0" err="1"/>
              <a:t>pickup_hour</a:t>
            </a:r>
            <a:endParaRPr lang="en-US" dirty="0"/>
          </a:p>
        </p:txBody>
      </p:sp>
      <p:sp>
        <p:nvSpPr>
          <p:cNvPr id="4" name="Header Placeholder 3">
            <a:extLst>
              <a:ext uri="{FF2B5EF4-FFF2-40B4-BE49-F238E27FC236}">
                <a16:creationId xmlns:a16="http://schemas.microsoft.com/office/drawing/2014/main" id="{D691F3B3-88A2-1471-7006-452BD761C47A}"/>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5B8F167E-F8C2-6583-C18E-C9187B24597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8D87B17E-5951-B139-ED22-6ADD1666BE48}"/>
              </a:ext>
            </a:extLst>
          </p:cNvPr>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a:extLst>
              <a:ext uri="{FF2B5EF4-FFF2-40B4-BE49-F238E27FC236}">
                <a16:creationId xmlns:a16="http://schemas.microsoft.com/office/drawing/2014/main" id="{E1328E83-478B-3345-AC0E-5C68AA93F6FA}"/>
              </a:ext>
            </a:extLst>
          </p:cNvPr>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14806821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F90D-5687-B6EC-2327-0973785449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1097B8-46F4-9DE4-AF13-4BCDB84F3D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047C4-538F-0219-3A5A-AA364ACB25A5}"/>
              </a:ext>
            </a:extLst>
          </p:cNvPr>
          <p:cNvSpPr>
            <a:spLocks noGrp="1"/>
          </p:cNvSpPr>
          <p:nvPr>
            <p:ph type="body" idx="1"/>
          </p:nvPr>
        </p:nvSpPr>
        <p:spPr/>
        <p:txBody>
          <a:bodyPr/>
          <a:lstStyle/>
          <a:p>
            <a:pPr algn="l">
              <a:spcBef>
                <a:spcPts val="900"/>
              </a:spcBef>
            </a:pPr>
            <a:r>
              <a:rPr lang="en-US" b="0" i="0" dirty="0">
                <a:solidFill>
                  <a:srgbClr val="171717"/>
                </a:solidFill>
                <a:effectLst/>
                <a:latin typeface="Segoe UI" panose="020B0502040204020203" pitchFamily="34" charset="0"/>
              </a:rPr>
              <a:t>While you can often achieve your analytical goals by querying tables and using built-in functions and operators, KQL provides some advanced features that you can use to create new objects that encapsulate data or logic that you frequently need to use.</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Materialized views</a:t>
            </a:r>
          </a:p>
          <a:p>
            <a:pPr algn="l">
              <a:spcBef>
                <a:spcPts val="900"/>
              </a:spcBef>
            </a:pPr>
            <a:r>
              <a:rPr lang="en-US" b="0" i="0" dirty="0">
                <a:solidFill>
                  <a:srgbClr val="171717"/>
                </a:solidFill>
                <a:effectLst/>
                <a:latin typeface="Segoe UI" panose="020B0502040204020203" pitchFamily="34" charset="0"/>
              </a:rPr>
              <a:t>A materialized view is a summary of data from a source table or another materialized view. The view encapsulates a </a:t>
            </a:r>
            <a:r>
              <a:rPr lang="en-US" b="1" i="0" dirty="0">
                <a:solidFill>
                  <a:srgbClr val="171717"/>
                </a:solidFill>
                <a:effectLst/>
                <a:latin typeface="Segoe UI" panose="020B0502040204020203" pitchFamily="34" charset="0"/>
              </a:rPr>
              <a:t>summarize</a:t>
            </a:r>
            <a:r>
              <a:rPr lang="en-US" b="0" i="0" dirty="0">
                <a:solidFill>
                  <a:srgbClr val="171717"/>
                </a:solidFill>
                <a:effectLst/>
                <a:latin typeface="Segoe UI" panose="020B0502040204020203" pitchFamily="34" charset="0"/>
              </a:rPr>
              <a:t> statement.</a:t>
            </a:r>
          </a:p>
          <a:p>
            <a:pPr algn="l">
              <a:spcBef>
                <a:spcPts val="900"/>
              </a:spcBef>
            </a:pPr>
            <a:r>
              <a:rPr lang="en-US" b="0" i="0" dirty="0">
                <a:solidFill>
                  <a:srgbClr val="171717"/>
                </a:solidFill>
                <a:effectLst/>
                <a:latin typeface="Segoe UI" panose="020B0502040204020203" pitchFamily="34" charset="0"/>
              </a:rPr>
              <a:t>For example, the following statement creates a materialized view that contains the number of trips for each vendor each day.</a:t>
            </a:r>
          </a:p>
          <a:p>
            <a:pPr algn="l">
              <a:spcBef>
                <a:spcPts val="900"/>
              </a:spcBef>
            </a:pPr>
            <a:r>
              <a:rPr lang="en-US" dirty="0"/>
              <a:t>.create materialized-view </a:t>
            </a:r>
            <a:r>
              <a:rPr lang="en-US" dirty="0" err="1"/>
              <a:t>TripsByVendor</a:t>
            </a:r>
            <a:r>
              <a:rPr lang="en-US" dirty="0"/>
              <a:t> on table Automotive</a:t>
            </a:r>
          </a:p>
          <a:p>
            <a:pPr algn="l">
              <a:spcBef>
                <a:spcPts val="900"/>
              </a:spcBef>
            </a:pPr>
            <a:r>
              <a:rPr lang="en-US" dirty="0"/>
              <a:t>{ Automotive</a:t>
            </a:r>
          </a:p>
          <a:p>
            <a:pPr algn="l">
              <a:spcBef>
                <a:spcPts val="900"/>
              </a:spcBef>
            </a:pPr>
            <a:r>
              <a:rPr lang="en-US" dirty="0"/>
              <a:t>  | summarize trips = count() by </a:t>
            </a:r>
            <a:r>
              <a:rPr lang="en-US" dirty="0" err="1"/>
              <a:t>vendor_id</a:t>
            </a:r>
            <a:r>
              <a:rPr lang="en-US" dirty="0"/>
              <a:t>, </a:t>
            </a:r>
            <a:r>
              <a:rPr lang="en-US" dirty="0" err="1"/>
              <a:t>pickup_date</a:t>
            </a:r>
            <a:r>
              <a:rPr lang="en-US" dirty="0"/>
              <a:t> = </a:t>
            </a:r>
            <a:r>
              <a:rPr lang="en-US" dirty="0" err="1"/>
              <a:t>format_datetime</a:t>
            </a:r>
            <a:r>
              <a:rPr lang="en-US" dirty="0"/>
              <a:t>(</a:t>
            </a:r>
            <a:r>
              <a:rPr lang="en-US" dirty="0" err="1"/>
              <a:t>pickup_datetime</a:t>
            </a:r>
            <a:r>
              <a:rPr lang="en-US" dirty="0"/>
              <a:t>, "</a:t>
            </a:r>
            <a:r>
              <a:rPr lang="en-US" dirty="0" err="1"/>
              <a:t>yyyy</a:t>
            </a:r>
            <a:r>
              <a:rPr lang="en-US" dirty="0"/>
              <a:t>-MM-dd")</a:t>
            </a:r>
          </a:p>
          <a:p>
            <a:pPr algn="l">
              <a:spcBef>
                <a:spcPts val="900"/>
              </a:spcBef>
            </a:pPr>
            <a:r>
              <a:rPr lang="en-US" dirty="0"/>
              <a:t>}</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Running this statement creates a materialized view, but doesn't immediately populate it with the data in the existing table. The view will be populated as new data is ingested into the source table. To ingest existing data, you can use an asynchronous operation to create the materialized view with the </a:t>
            </a:r>
            <a:r>
              <a:rPr lang="en-US" b="0" i="1" dirty="0">
                <a:solidFill>
                  <a:srgbClr val="171717"/>
                </a:solidFill>
                <a:effectLst/>
                <a:latin typeface="Segoe UI" panose="020B0502040204020203" pitchFamily="34" charset="0"/>
              </a:rPr>
              <a:t>backfill</a:t>
            </a:r>
            <a:r>
              <a:rPr lang="en-US" b="0" i="0" dirty="0">
                <a:solidFill>
                  <a:srgbClr val="171717"/>
                </a:solidFill>
                <a:effectLst/>
                <a:latin typeface="Segoe UI" panose="020B0502040204020203" pitchFamily="34" charset="0"/>
              </a:rPr>
              <a:t> option, like this:</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dirty="0"/>
              <a:t>.create async materialized-view with (backfill=true) </a:t>
            </a:r>
            <a:r>
              <a:rPr lang="en-US" dirty="0" err="1"/>
              <a:t>TripsByVendor</a:t>
            </a:r>
            <a:r>
              <a:rPr lang="en-US" dirty="0"/>
              <a:t> on table Automotive</a:t>
            </a:r>
          </a:p>
          <a:p>
            <a:pPr algn="l">
              <a:spcBef>
                <a:spcPts val="900"/>
              </a:spcBef>
            </a:pPr>
            <a:r>
              <a:rPr lang="en-US" dirty="0"/>
              <a:t>{ Automotive</a:t>
            </a:r>
          </a:p>
          <a:p>
            <a:pPr algn="l">
              <a:spcBef>
                <a:spcPts val="900"/>
              </a:spcBef>
            </a:pPr>
            <a:r>
              <a:rPr lang="en-US" dirty="0"/>
              <a:t>  | summarize trips = count() by </a:t>
            </a:r>
            <a:r>
              <a:rPr lang="en-US" dirty="0" err="1"/>
              <a:t>vendor_id</a:t>
            </a:r>
            <a:r>
              <a:rPr lang="en-US" dirty="0"/>
              <a:t>, </a:t>
            </a:r>
            <a:r>
              <a:rPr lang="en-US" dirty="0" err="1"/>
              <a:t>pickup_date</a:t>
            </a:r>
            <a:r>
              <a:rPr lang="en-US" dirty="0"/>
              <a:t> = </a:t>
            </a:r>
            <a:r>
              <a:rPr lang="en-US" dirty="0" err="1"/>
              <a:t>format_datetime</a:t>
            </a:r>
            <a:r>
              <a:rPr lang="en-US" dirty="0"/>
              <a:t>(</a:t>
            </a:r>
            <a:r>
              <a:rPr lang="en-US" dirty="0" err="1"/>
              <a:t>pickup_datetime</a:t>
            </a:r>
            <a:r>
              <a:rPr lang="en-US" dirty="0"/>
              <a:t>, "</a:t>
            </a:r>
            <a:r>
              <a:rPr lang="en-US" dirty="0" err="1"/>
              <a:t>yyyy</a:t>
            </a:r>
            <a:r>
              <a:rPr lang="en-US" dirty="0"/>
              <a:t>-MM-dd")</a:t>
            </a:r>
          </a:p>
          <a:p>
            <a:pPr algn="l">
              <a:spcBef>
                <a:spcPts val="900"/>
              </a:spcBef>
            </a:pPr>
            <a:r>
              <a:rPr lang="en-US" dirty="0"/>
              <a:t> } </a:t>
            </a:r>
          </a:p>
          <a:p>
            <a:pPr algn="l">
              <a:spcBef>
                <a:spcPts val="900"/>
              </a:spcBef>
            </a:pPr>
            <a:r>
              <a:rPr lang="en-US" b="0" i="0" dirty="0">
                <a:solidFill>
                  <a:srgbClr val="171717"/>
                </a:solidFill>
                <a:effectLst/>
                <a:latin typeface="Segoe UI" panose="020B0502040204020203" pitchFamily="34" charset="0"/>
              </a:rPr>
              <a:t>After creating and populating the materialized view, you can query it just like a table.</a:t>
            </a:r>
          </a:p>
          <a:p>
            <a:pPr algn="l">
              <a:spcBef>
                <a:spcPts val="900"/>
              </a:spcBef>
            </a:pPr>
            <a:r>
              <a:rPr lang="en-US" dirty="0" err="1"/>
              <a:t>TripsByVendor</a:t>
            </a:r>
            <a:endParaRPr lang="en-US" dirty="0"/>
          </a:p>
          <a:p>
            <a:pPr algn="l">
              <a:spcBef>
                <a:spcPts val="900"/>
              </a:spcBef>
            </a:pPr>
            <a:r>
              <a:rPr lang="en-US" dirty="0"/>
              <a:t>| project </a:t>
            </a:r>
            <a:r>
              <a:rPr lang="en-US" dirty="0" err="1"/>
              <a:t>pickup_date</a:t>
            </a:r>
            <a:r>
              <a:rPr lang="en-US" dirty="0"/>
              <a:t>, </a:t>
            </a:r>
            <a:r>
              <a:rPr lang="en-US" dirty="0" err="1"/>
              <a:t>vendor_id</a:t>
            </a:r>
            <a:r>
              <a:rPr lang="en-US" dirty="0"/>
              <a:t>, trips</a:t>
            </a:r>
          </a:p>
          <a:p>
            <a:pPr algn="l">
              <a:spcBef>
                <a:spcPts val="900"/>
              </a:spcBef>
            </a:pPr>
            <a:r>
              <a:rPr lang="en-US" dirty="0"/>
              <a:t>| sort by </a:t>
            </a:r>
            <a:r>
              <a:rPr lang="en-US" dirty="0" err="1"/>
              <a:t>pickup_date</a:t>
            </a:r>
            <a:r>
              <a:rPr lang="en-US" dirty="0"/>
              <a:t> desc</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Materialized views are listed in the </a:t>
            </a:r>
            <a:r>
              <a:rPr lang="en-US" b="1" i="0" dirty="0">
                <a:solidFill>
                  <a:srgbClr val="171717"/>
                </a:solidFill>
                <a:effectLst/>
                <a:latin typeface="Segoe UI" panose="020B0502040204020203" pitchFamily="34" charset="0"/>
              </a:rPr>
              <a:t>Materialized views</a:t>
            </a:r>
            <a:r>
              <a:rPr lang="en-US" b="0" i="0" dirty="0">
                <a:solidFill>
                  <a:srgbClr val="171717"/>
                </a:solidFill>
                <a:effectLst/>
                <a:latin typeface="Segoe UI" panose="020B0502040204020203" pitchFamily="34" charset="0"/>
              </a:rPr>
              <a:t> folder for the KQL database where you defined them in the eventhouse page.</a:t>
            </a:r>
          </a:p>
          <a:p>
            <a:pPr algn="l">
              <a:spcBef>
                <a:spcPts val="900"/>
              </a:spcBef>
            </a:pPr>
            <a:endParaRPr lang="en-US" b="0" i="0" dirty="0">
              <a:solidFill>
                <a:srgbClr val="171717"/>
              </a:solidFill>
              <a:effectLst/>
              <a:latin typeface="Segoe UI" panose="020B0502040204020203" pitchFamily="34" charset="0"/>
            </a:endParaRPr>
          </a:p>
          <a:p>
            <a:pPr algn="l">
              <a:spcBef>
                <a:spcPts val="1575"/>
              </a:spcBef>
            </a:pPr>
            <a:r>
              <a:rPr lang="en-US" b="1" i="0" dirty="0">
                <a:solidFill>
                  <a:srgbClr val="171717"/>
                </a:solidFill>
                <a:effectLst/>
                <a:latin typeface="Segoe UI" panose="020B0502040204020203" pitchFamily="34" charset="0"/>
              </a:rPr>
              <a:t>Stored functions</a:t>
            </a:r>
          </a:p>
          <a:p>
            <a:pPr algn="l">
              <a:spcBef>
                <a:spcPts val="900"/>
              </a:spcBef>
            </a:pPr>
            <a:r>
              <a:rPr lang="en-US" b="0" i="0" dirty="0">
                <a:solidFill>
                  <a:srgbClr val="171717"/>
                </a:solidFill>
                <a:effectLst/>
                <a:latin typeface="Segoe UI" panose="020B0502040204020203" pitchFamily="34" charset="0"/>
              </a:rPr>
              <a:t>KQL includes the ability to encapsulate a query as a function, making it easier to repeat common queries. You can also specify parameters for a function, so you can repeat the same query with variable values.</a:t>
            </a:r>
          </a:p>
          <a:p>
            <a:pPr algn="l">
              <a:spcBef>
                <a:spcPts val="900"/>
              </a:spcBef>
            </a:pPr>
            <a:r>
              <a:rPr lang="en-US" b="0" i="0" dirty="0">
                <a:solidFill>
                  <a:srgbClr val="171717"/>
                </a:solidFill>
                <a:effectLst/>
                <a:latin typeface="Segoe UI" panose="020B0502040204020203" pitchFamily="34" charset="0"/>
              </a:rPr>
              <a:t>To create a function, use the </a:t>
            </a:r>
            <a:r>
              <a:rPr lang="en-US" b="1" i="0" dirty="0">
                <a:solidFill>
                  <a:srgbClr val="171717"/>
                </a:solidFill>
                <a:effectLst/>
                <a:latin typeface="Segoe UI" panose="020B0502040204020203" pitchFamily="34" charset="0"/>
              </a:rPr>
              <a:t>.create-or-alter function</a:t>
            </a:r>
            <a:r>
              <a:rPr lang="en-US" b="0" i="0" dirty="0">
                <a:solidFill>
                  <a:srgbClr val="171717"/>
                </a:solidFill>
                <a:effectLst/>
                <a:latin typeface="Segoe UI" panose="020B0502040204020203" pitchFamily="34" charset="0"/>
              </a:rPr>
              <a:t> KQL command. For example, the following function retrieves the trip ID and pickup time for trips with at least the specified number of passengers:</a:t>
            </a:r>
          </a:p>
          <a:p>
            <a:pPr algn="l">
              <a:spcBef>
                <a:spcPts val="900"/>
              </a:spcBef>
            </a:pPr>
            <a:r>
              <a:rPr lang="en-US" dirty="0"/>
              <a:t>.create-or-alter function </a:t>
            </a:r>
            <a:r>
              <a:rPr lang="en-US" dirty="0" err="1"/>
              <a:t>trips_by_min_passenger_count</a:t>
            </a:r>
            <a:r>
              <a:rPr lang="en-US" dirty="0"/>
              <a:t>(</a:t>
            </a:r>
            <a:r>
              <a:rPr lang="en-US" dirty="0" err="1"/>
              <a:t>num_passengers:long</a:t>
            </a:r>
            <a:r>
              <a:rPr lang="en-US" dirty="0"/>
              <a:t>)</a:t>
            </a:r>
          </a:p>
          <a:p>
            <a:pPr algn="l">
              <a:spcBef>
                <a:spcPts val="900"/>
              </a:spcBef>
            </a:pPr>
            <a:r>
              <a:rPr lang="en-US" dirty="0"/>
              <a:t>{ Automotive</a:t>
            </a:r>
          </a:p>
          <a:p>
            <a:pPr algn="l">
              <a:spcBef>
                <a:spcPts val="900"/>
              </a:spcBef>
            </a:pPr>
            <a:r>
              <a:rPr lang="en-US" dirty="0"/>
              <a:t>  | where </a:t>
            </a:r>
            <a:r>
              <a:rPr lang="en-US" dirty="0" err="1"/>
              <a:t>passenger_count</a:t>
            </a:r>
            <a:r>
              <a:rPr lang="en-US" dirty="0"/>
              <a:t> &gt;= </a:t>
            </a:r>
            <a:r>
              <a:rPr lang="en-US" dirty="0" err="1"/>
              <a:t>num_passengers</a:t>
            </a:r>
            <a:endParaRPr lang="en-US" dirty="0"/>
          </a:p>
          <a:p>
            <a:pPr algn="l">
              <a:spcBef>
                <a:spcPts val="900"/>
              </a:spcBef>
            </a:pPr>
            <a:r>
              <a:rPr lang="en-US" dirty="0"/>
              <a:t>  | project </a:t>
            </a:r>
            <a:r>
              <a:rPr lang="en-US" dirty="0" err="1"/>
              <a:t>trip_id</a:t>
            </a:r>
            <a:r>
              <a:rPr lang="en-US" dirty="0"/>
              <a:t>, </a:t>
            </a:r>
            <a:r>
              <a:rPr lang="en-US" dirty="0" err="1"/>
              <a:t>pickup_datetime</a:t>
            </a:r>
            <a:endParaRPr lang="en-US" dirty="0"/>
          </a:p>
          <a:p>
            <a:pPr algn="l">
              <a:spcBef>
                <a:spcPts val="900"/>
              </a:spcBef>
            </a:pPr>
            <a:r>
              <a:rPr lang="en-US" dirty="0"/>
              <a:t>}</a:t>
            </a:r>
          </a:p>
          <a:p>
            <a:pPr algn="l">
              <a:spcBef>
                <a:spcPts val="900"/>
              </a:spcBef>
            </a:pPr>
            <a:endParaRPr lang="en-US" b="0" i="0" dirty="0">
              <a:solidFill>
                <a:srgbClr val="171717"/>
              </a:solidFill>
              <a:effectLst/>
              <a:latin typeface="Segoe UI" panose="020B0502040204020203" pitchFamily="34" charset="0"/>
            </a:endParaRPr>
          </a:p>
          <a:p>
            <a:pPr algn="l">
              <a:spcBef>
                <a:spcPts val="900"/>
              </a:spcBef>
            </a:pPr>
            <a:r>
              <a:rPr lang="en-US" b="0" i="0" dirty="0">
                <a:solidFill>
                  <a:srgbClr val="171717"/>
                </a:solidFill>
                <a:effectLst/>
                <a:latin typeface="Segoe UI" panose="020B0502040204020203" pitchFamily="34" charset="0"/>
              </a:rPr>
              <a:t>To call the function, use it like a table. In this example, the </a:t>
            </a:r>
            <a:r>
              <a:rPr lang="en-US" b="1" i="0" dirty="0" err="1">
                <a:solidFill>
                  <a:srgbClr val="171717"/>
                </a:solidFill>
                <a:effectLst/>
                <a:latin typeface="Segoe UI" panose="020B0502040204020203" pitchFamily="34" charset="0"/>
              </a:rPr>
              <a:t>trips_by_min_passenger_count</a:t>
            </a:r>
            <a:r>
              <a:rPr lang="en-US" b="0" i="0" dirty="0">
                <a:solidFill>
                  <a:srgbClr val="171717"/>
                </a:solidFill>
                <a:effectLst/>
                <a:latin typeface="Segoe UI" panose="020B0502040204020203" pitchFamily="34" charset="0"/>
              </a:rPr>
              <a:t> function is used to find 10 trips with at least three passengers:</a:t>
            </a:r>
          </a:p>
          <a:p>
            <a:r>
              <a:rPr lang="en-US" dirty="0" err="1"/>
              <a:t>trips_by_min_passenger_count</a:t>
            </a:r>
            <a:r>
              <a:rPr lang="en-US" dirty="0"/>
              <a:t> (3)</a:t>
            </a:r>
          </a:p>
          <a:p>
            <a:r>
              <a:rPr lang="en-US" dirty="0"/>
              <a:t>| take 10</a:t>
            </a:r>
          </a:p>
        </p:txBody>
      </p:sp>
      <p:sp>
        <p:nvSpPr>
          <p:cNvPr id="4" name="Header Placeholder 3">
            <a:extLst>
              <a:ext uri="{FF2B5EF4-FFF2-40B4-BE49-F238E27FC236}">
                <a16:creationId xmlns:a16="http://schemas.microsoft.com/office/drawing/2014/main" id="{0A94CD79-D25C-176F-969C-0D3C4847DA79}"/>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B23DC6E2-9BB0-B1CC-029A-F54249D0F1D2}"/>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F224F066-A6E7-20F1-910B-9750E50ECED0}"/>
              </a:ext>
            </a:extLst>
          </p:cNvPr>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a:extLst>
              <a:ext uri="{FF2B5EF4-FFF2-40B4-BE49-F238E27FC236}">
                <a16:creationId xmlns:a16="http://schemas.microsoft.com/office/drawing/2014/main" id="{A106A8CC-C9B3-A440-857F-05A48BAC50ED}"/>
              </a:ext>
            </a:extLst>
          </p:cNvPr>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8960742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FB381-6530-3EE0-A815-2049C8481A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E4FCD-6A1B-F8A9-F104-E3B75F550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1CD46-FC5E-88A9-64A2-9A97D5FB9BC7}"/>
              </a:ext>
            </a:extLst>
          </p:cNvPr>
          <p:cNvSpPr>
            <a:spLocks noGrp="1"/>
          </p:cNvSpPr>
          <p:nvPr>
            <p:ph type="body" idx="1"/>
          </p:nvPr>
        </p:nvSpPr>
        <p:spPr/>
        <p:txBody>
          <a:bodyPr/>
          <a:lstStyle/>
          <a:p>
            <a:pPr marL="0" indent="0">
              <a:buNone/>
            </a:pPr>
            <a:r>
              <a:rPr lang="en-US" sz="1200" dirty="0">
                <a:hlinkClick r:id="rId3"/>
              </a:rPr>
              <a:t>https://go.microsoft.com/fwlink/?linkid=2259794</a:t>
            </a:r>
            <a:r>
              <a:rPr lang="en-US" sz="1200" dirty="0"/>
              <a:t>   </a:t>
            </a:r>
          </a:p>
          <a:p>
            <a:endParaRPr lang="en-US" dirty="0"/>
          </a:p>
        </p:txBody>
      </p:sp>
      <p:sp>
        <p:nvSpPr>
          <p:cNvPr id="4" name="Header Placeholder 3">
            <a:extLst>
              <a:ext uri="{FF2B5EF4-FFF2-40B4-BE49-F238E27FC236}">
                <a16:creationId xmlns:a16="http://schemas.microsoft.com/office/drawing/2014/main" id="{84F1D273-6388-8FB2-39B9-E4060E7BBDF9}"/>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69CF042B-CBA2-7936-499A-C30EA23AC761}"/>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B4BCE04E-DC60-1A24-5771-73BD26AC5D07}"/>
              </a:ext>
            </a:extLst>
          </p:cNvPr>
          <p:cNvSpPr>
            <a:spLocks noGrp="1"/>
          </p:cNvSpPr>
          <p:nvPr>
            <p:ph type="dt" idx="1"/>
          </p:nvPr>
        </p:nvSpPr>
        <p:spPr/>
        <p:txBody>
          <a:bodyPr/>
          <a:lstStyle/>
          <a:p>
            <a:fld id="{61486BA7-839C-4D2B-BD52-EF0BBA8433FD}" type="datetime8">
              <a:rPr lang="en-US" smtClean="0"/>
              <a:t>1/13/2025 10:02 AM</a:t>
            </a:fld>
            <a:endParaRPr lang="en-US"/>
          </a:p>
        </p:txBody>
      </p:sp>
      <p:sp>
        <p:nvSpPr>
          <p:cNvPr id="7" name="Slide Number Placeholder 6">
            <a:extLst>
              <a:ext uri="{FF2B5EF4-FFF2-40B4-BE49-F238E27FC236}">
                <a16:creationId xmlns:a16="http://schemas.microsoft.com/office/drawing/2014/main" id="{08A10DE2-E065-26D5-675B-0899E30D24CC}"/>
              </a:ext>
            </a:extLst>
          </p:cNvPr>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776976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DB788-55AE-A870-8C3F-AD07387C36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5846F7-154C-75B3-6226-C802915DEC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32E042-0501-4432-004E-0F407847F8EA}"/>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GB" b="0" i="1" dirty="0">
                <a:solidFill>
                  <a:srgbClr val="161616"/>
                </a:solidFill>
                <a:effectLst/>
                <a:highlight>
                  <a:srgbClr val="FFFFFF"/>
                </a:highlight>
                <a:latin typeface="Segoe UI" panose="020B0502040204020203" pitchFamily="34" charset="0"/>
              </a:rPr>
              <a:t>Allow students a few minutes to consider each question. Then use the slide build animations to reveal the correct answers</a:t>
            </a:r>
          </a:p>
          <a:p>
            <a:pPr algn="l"/>
            <a:endParaRPr lang="en-GB" b="0" i="0" dirty="0">
              <a:solidFill>
                <a:srgbClr val="161616"/>
              </a:solidFill>
              <a:effectLst/>
              <a:highlight>
                <a:srgbClr val="FFFFFF"/>
              </a:highlight>
              <a:latin typeface="Segoe UI" panose="020B0502040204020203" pitchFamily="34" charset="0"/>
            </a:endParaRPr>
          </a:p>
        </p:txBody>
      </p:sp>
      <p:sp>
        <p:nvSpPr>
          <p:cNvPr id="4" name="Header Placeholder 3">
            <a:extLst>
              <a:ext uri="{FF2B5EF4-FFF2-40B4-BE49-F238E27FC236}">
                <a16:creationId xmlns:a16="http://schemas.microsoft.com/office/drawing/2014/main" id="{E8B09CB2-4CE4-AE8E-49D3-BB88C3D96A0A}"/>
              </a:ext>
            </a:extLst>
          </p:cNvPr>
          <p:cNvSpPr>
            <a:spLocks noGrp="1"/>
          </p:cNvSpPr>
          <p:nvPr>
            <p:ph type="hdr" sz="quarter" idx="10"/>
          </p:nvPr>
        </p:nvSpPr>
        <p:spPr/>
        <p:txBody>
          <a:bodyPr/>
          <a:lstStyle/>
          <a:p>
            <a:endParaRPr lang="en-US" dirty="0"/>
          </a:p>
        </p:txBody>
      </p:sp>
      <p:sp>
        <p:nvSpPr>
          <p:cNvPr id="5" name="Footer Placeholder 4">
            <a:extLst>
              <a:ext uri="{FF2B5EF4-FFF2-40B4-BE49-F238E27FC236}">
                <a16:creationId xmlns:a16="http://schemas.microsoft.com/office/drawing/2014/main" id="{8230339B-30C8-2F31-4AC7-A315485DA875}"/>
              </a:ext>
            </a:extLst>
          </p:cNvPr>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7402A10-9612-52DB-21F6-EDB2E73995DE}"/>
              </a:ext>
            </a:extLst>
          </p:cNvPr>
          <p:cNvSpPr>
            <a:spLocks noGrp="1"/>
          </p:cNvSpPr>
          <p:nvPr>
            <p:ph type="dt" idx="12"/>
          </p:nvPr>
        </p:nvSpPr>
        <p:spPr/>
        <p:txBody>
          <a:bodyPr/>
          <a:lstStyle/>
          <a:p>
            <a:fld id="{C9F26854-F9AE-4E32-B2A5-59EE421C280D}" type="datetime8">
              <a:rPr lang="en-US" smtClean="0"/>
              <a:t>1/13/2025 10:02 AM</a:t>
            </a:fld>
            <a:endParaRPr lang="en-US" dirty="0"/>
          </a:p>
        </p:txBody>
      </p:sp>
      <p:sp>
        <p:nvSpPr>
          <p:cNvPr id="7" name="Slide Number Placeholder 6">
            <a:extLst>
              <a:ext uri="{FF2B5EF4-FFF2-40B4-BE49-F238E27FC236}">
                <a16:creationId xmlns:a16="http://schemas.microsoft.com/office/drawing/2014/main" id="{7D97A93C-9675-BAFF-517E-DD3CD00069CA}"/>
              </a:ext>
            </a:extLst>
          </p:cNvPr>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39560792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4D755-4D39-942F-FDC9-31611048B7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EF080-1FD0-F225-ECB9-27ED66EFF6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C3584C-9F02-485C-C022-D1F64E825D9B}"/>
              </a:ext>
            </a:extLst>
          </p:cNvPr>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a:extLst>
              <a:ext uri="{FF2B5EF4-FFF2-40B4-BE49-F238E27FC236}">
                <a16:creationId xmlns:a16="http://schemas.microsoft.com/office/drawing/2014/main" id="{31FD142F-AF5B-3D94-0FA5-737855764AA0}"/>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3F8BD94D-1A49-EA3A-D81E-10FE9E5B7DA8}"/>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F961C823-7D69-A441-9814-464BB5BE7220}"/>
              </a:ext>
            </a:extLst>
          </p:cNvPr>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2260852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There are many common pipeline scenarios for which Microsoft Fabric includes predefined pipeline templates that you can use and customize as required.</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To create a pipeline based on a template, select the </a:t>
            </a:r>
            <a:r>
              <a:rPr lang="en-US" b="1" i="0" dirty="0">
                <a:solidFill>
                  <a:srgbClr val="E6E6E6"/>
                </a:solidFill>
                <a:effectLst/>
                <a:latin typeface="Segoe UI" panose="020B0502040204020203" pitchFamily="34" charset="0"/>
              </a:rPr>
              <a:t>Choose a task to start</a:t>
            </a:r>
            <a:r>
              <a:rPr lang="en-US" b="0" i="0" dirty="0">
                <a:solidFill>
                  <a:srgbClr val="E6E6E6"/>
                </a:solidFill>
                <a:effectLst/>
                <a:latin typeface="Segoe UI" panose="020B0502040204020203" pitchFamily="34" charset="0"/>
              </a:rPr>
              <a:t> tile in a new pipeline.</a:t>
            </a:r>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787956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When you have completed a pipeline, you can use the </a:t>
            </a:r>
            <a:r>
              <a:rPr lang="en-US" b="1" i="0" dirty="0">
                <a:solidFill>
                  <a:srgbClr val="E6E6E6"/>
                </a:solidFill>
                <a:effectLst/>
                <a:latin typeface="Segoe UI" panose="020B0502040204020203" pitchFamily="34" charset="0"/>
              </a:rPr>
              <a:t>Validate</a:t>
            </a:r>
            <a:r>
              <a:rPr lang="en-US" b="0" i="0" dirty="0">
                <a:solidFill>
                  <a:srgbClr val="E6E6E6"/>
                </a:solidFill>
                <a:effectLst/>
                <a:latin typeface="Segoe UI" panose="020B0502040204020203" pitchFamily="34" charset="0"/>
              </a:rPr>
              <a:t> option to check that is configuration is valid, and then either run it interactively or specify a schedule.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The </a:t>
            </a:r>
            <a:r>
              <a:rPr lang="en-US" b="1" i="0" dirty="0">
                <a:solidFill>
                  <a:srgbClr val="E6E6E6"/>
                </a:solidFill>
                <a:effectLst/>
                <a:latin typeface="Segoe UI" panose="020B0502040204020203" pitchFamily="34" charset="0"/>
              </a:rPr>
              <a:t>Run </a:t>
            </a:r>
            <a:r>
              <a:rPr lang="en-US" b="0" i="0" dirty="0">
                <a:solidFill>
                  <a:srgbClr val="E6E6E6"/>
                </a:solidFill>
                <a:effectLst/>
                <a:latin typeface="Segoe UI" panose="020B0502040204020203" pitchFamily="34" charset="0"/>
              </a:rPr>
              <a:t>button will manually trigger a data pipeline run.</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When you </a:t>
            </a:r>
            <a:r>
              <a:rPr lang="en-US" b="1" i="0" dirty="0">
                <a:solidFill>
                  <a:srgbClr val="E6E6E6"/>
                </a:solidFill>
                <a:effectLst/>
                <a:latin typeface="Segoe UI" panose="020B0502040204020203" pitchFamily="34" charset="0"/>
              </a:rPr>
              <a:t>schedule</a:t>
            </a:r>
            <a:r>
              <a:rPr lang="en-US" b="0" i="0" dirty="0">
                <a:solidFill>
                  <a:srgbClr val="E6E6E6"/>
                </a:solidFill>
                <a:effectLst/>
                <a:latin typeface="Segoe UI" panose="020B0502040204020203" pitchFamily="34" charset="0"/>
              </a:rPr>
              <a:t> a data pipeline run, you can choose the frequency that your pipeline runs. Select </a:t>
            </a:r>
            <a:r>
              <a:rPr lang="en-US" b="1" i="0" dirty="0">
                <a:solidFill>
                  <a:srgbClr val="E6E6E6"/>
                </a:solidFill>
                <a:effectLst/>
                <a:latin typeface="Segoe UI" panose="020B0502040204020203" pitchFamily="34" charset="0"/>
              </a:rPr>
              <a:t>Schedule</a:t>
            </a:r>
            <a:r>
              <a:rPr lang="en-US" b="0" i="0" dirty="0">
                <a:solidFill>
                  <a:srgbClr val="E6E6E6"/>
                </a:solidFill>
                <a:effectLst/>
                <a:latin typeface="Segoe UI" panose="020B0502040204020203" pitchFamily="34" charset="0"/>
              </a:rPr>
              <a:t>, found in the top banner of the </a:t>
            </a:r>
            <a:r>
              <a:rPr lang="en-US" b="1" i="0" dirty="0">
                <a:solidFill>
                  <a:srgbClr val="E6E6E6"/>
                </a:solidFill>
                <a:effectLst/>
                <a:latin typeface="Segoe UI" panose="020B0502040204020203" pitchFamily="34" charset="0"/>
              </a:rPr>
              <a:t>Home</a:t>
            </a:r>
            <a:r>
              <a:rPr lang="en-US" b="0" i="0" dirty="0">
                <a:solidFill>
                  <a:srgbClr val="E6E6E6"/>
                </a:solidFill>
                <a:effectLst/>
                <a:latin typeface="Segoe UI" panose="020B0502040204020203" pitchFamily="34" charset="0"/>
              </a:rPr>
              <a:t> tab, to view your options. By default, your data pipeline won't be set on a schedule.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When you view a </a:t>
            </a:r>
            <a:r>
              <a:rPr lang="en-US" b="1" i="0" dirty="0">
                <a:solidFill>
                  <a:srgbClr val="E6E6E6"/>
                </a:solidFill>
                <a:effectLst/>
                <a:latin typeface="Segoe UI" panose="020B0502040204020203" pitchFamily="34" charset="0"/>
              </a:rPr>
              <a:t>pipeline run history </a:t>
            </a:r>
            <a:r>
              <a:rPr lang="en-US" b="0" i="0" dirty="0">
                <a:solidFill>
                  <a:srgbClr val="E6E6E6"/>
                </a:solidFill>
                <a:effectLst/>
                <a:latin typeface="Segoe UI" panose="020B0502040204020203" pitchFamily="34" charset="0"/>
              </a:rPr>
              <a:t>from the workspace page, you can select the </a:t>
            </a:r>
            <a:r>
              <a:rPr lang="en-US" b="1" i="0" dirty="0">
                <a:solidFill>
                  <a:srgbClr val="E6E6E6"/>
                </a:solidFill>
                <a:effectLst/>
                <a:latin typeface="Segoe UI" panose="020B0502040204020203" pitchFamily="34" charset="0"/>
              </a:rPr>
              <a:t>Run start</a:t>
            </a:r>
            <a:r>
              <a:rPr lang="en-US" b="0" i="0" dirty="0">
                <a:solidFill>
                  <a:srgbClr val="E6E6E6"/>
                </a:solidFill>
                <a:effectLst/>
                <a:latin typeface="Segoe UI" panose="020B0502040204020203" pitchFamily="34" charset="0"/>
              </a:rPr>
              <a:t> value to see the details of an individual run; including the option to view the individual execution time for each activity as a Gantt chart.</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003198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https://aka.ms/mslearn-fabric-pipeline</a:t>
            </a:r>
          </a:p>
          <a:p>
            <a:endParaRPr lang="en-US" dirty="0"/>
          </a:p>
          <a:p>
            <a:r>
              <a:rPr lang="en-US" dirty="0"/>
              <a:t>The estimated time to complete this exercise is</a:t>
            </a:r>
            <a:r>
              <a:rPr lang="en-US" b="1" dirty="0"/>
              <a:t> 60 minutes.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496987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568738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111105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8.jpeg"/><Relationship Id="rId1" Type="http://schemas.openxmlformats.org/officeDocument/2006/relationships/slideMaster" Target="../slideMasters/slideMaster3.xml"/><Relationship Id="rId5" Type="http://schemas.openxmlformats.org/officeDocument/2006/relationships/image" Target="../media/image6.jpeg"/><Relationship Id="rId4" Type="http://schemas.openxmlformats.org/officeDocument/2006/relationships/image" Target="../media/image27.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3.xml"/><Relationship Id="rId4" Type="http://schemas.openxmlformats.org/officeDocument/2006/relationships/image" Target="../media/image3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3.xml"/><Relationship Id="rId5" Type="http://schemas.openxmlformats.org/officeDocument/2006/relationships/image" Target="../media/image37.jpeg"/><Relationship Id="rId4" Type="http://schemas.openxmlformats.org/officeDocument/2006/relationships/image" Target="../media/image36.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6" Type="http://schemas.openxmlformats.org/officeDocument/2006/relationships/image" Target="../media/image38.jpeg"/><Relationship Id="rId5" Type="http://schemas.openxmlformats.org/officeDocument/2006/relationships/image" Target="../media/image28.jpeg"/><Relationship Id="rId4" Type="http://schemas.openxmlformats.org/officeDocument/2006/relationships/image" Target="../media/image21.jpe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5" Type="http://schemas.openxmlformats.org/officeDocument/2006/relationships/image" Target="../media/image28.jpeg"/><Relationship Id="rId4" Type="http://schemas.openxmlformats.org/officeDocument/2006/relationships/image" Target="../media/image21.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21.jpe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userDrawn="1"/>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8686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542492"/>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71429784"/>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35761152"/>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Walk-in">
    <p:bg>
      <p:bgPr>
        <a:solidFill>
          <a:schemeClr val="bg2"/>
        </a:solidFill>
        <a:effectLst/>
      </p:bgPr>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2"/>
          <a:stretch>
            <a:fillRect/>
          </a:stretch>
        </p:blipFill>
        <p:spPr bwMode="black">
          <a:xfrm>
            <a:off x="584200" y="585788"/>
            <a:ext cx="1366440" cy="292608"/>
          </a:xfrm>
          <a:prstGeom prst="rect">
            <a:avLst/>
          </a:prstGeom>
        </p:spPr>
      </p:pic>
      <p:pic>
        <p:nvPicPr>
          <p:cNvPr id="4" name="Picture 3" descr="Microsoft Learn&#10;Spark possibility">
            <a:extLst>
              <a:ext uri="{FF2B5EF4-FFF2-40B4-BE49-F238E27FC236}">
                <a16:creationId xmlns:a16="http://schemas.microsoft.com/office/drawing/2014/main" id="{5DD74BAF-F737-DF24-4119-69612D6CEE2E}"/>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7"/>
          </a:xfrm>
          <a:prstGeom prst="rect">
            <a:avLst/>
          </a:prstGeom>
        </p:spPr>
      </p:pic>
    </p:spTree>
    <p:extLst>
      <p:ext uri="{BB962C8B-B14F-4D97-AF65-F5344CB8AC3E}">
        <p14:creationId xmlns:p14="http://schemas.microsoft.com/office/powerpoint/2010/main" val="19961896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Walk-in">
    <p:bg>
      <p:bgPr>
        <a:solidFill>
          <a:schemeClr val="bg2"/>
        </a:solidFill>
        <a:effectLst/>
      </p:bgPr>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12" name="Title 1">
            <a:extLst>
              <a:ext uri="{FF2B5EF4-FFF2-40B4-BE49-F238E27FC236}">
                <a16:creationId xmlns:a16="http://schemas.microsoft.com/office/drawing/2014/main" id="{C419B008-216D-CA1F-2D39-75B36E6A6972}"/>
              </a:ext>
            </a:extLst>
          </p:cNvPr>
          <p:cNvSpPr>
            <a:spLocks noGrp="1"/>
          </p:cNvSpPr>
          <p:nvPr>
            <p:ph type="title" hasCustomPrompt="1"/>
          </p:nvPr>
        </p:nvSpPr>
        <p:spPr>
          <a:xfrm>
            <a:off x="588263" y="2573338"/>
            <a:ext cx="11021125" cy="1676929"/>
          </a:xfrm>
        </p:spPr>
        <p:txBody>
          <a:bodyPr wrap="square" anchor="b" anchorCtr="0">
            <a:noAutofit/>
          </a:bodyPr>
          <a:lstStyle>
            <a:lvl1pPr>
              <a:lnSpc>
                <a:spcPct val="90000"/>
              </a:lnSpc>
              <a:defRPr sz="4800">
                <a:solidFill>
                  <a:schemeClr val="tx1"/>
                </a:solidFill>
              </a:defRPr>
            </a:lvl1pPr>
          </a:lstStyle>
          <a:p>
            <a:r>
              <a:rPr lang="en-US"/>
              <a:t>Microsoft Learn</a:t>
            </a:r>
            <a:br>
              <a:rPr lang="en-US"/>
            </a:br>
            <a:r>
              <a:rPr lang="en-US"/>
              <a:t>presentation title or event name</a:t>
            </a:r>
          </a:p>
        </p:txBody>
      </p:sp>
      <p:sp>
        <p:nvSpPr>
          <p:cNvPr id="13" name="Text Placeholder 4">
            <a:extLst>
              <a:ext uri="{FF2B5EF4-FFF2-40B4-BE49-F238E27FC236}">
                <a16:creationId xmlns:a16="http://schemas.microsoft.com/office/drawing/2014/main" id="{AA0EBFEA-E746-E760-148D-6B55E33CE98B}"/>
              </a:ext>
            </a:extLst>
          </p:cNvPr>
          <p:cNvSpPr>
            <a:spLocks noGrp="1"/>
          </p:cNvSpPr>
          <p:nvPr>
            <p:ph type="body" sz="quarter" idx="12" hasCustomPrompt="1"/>
          </p:nvPr>
        </p:nvSpPr>
        <p:spPr>
          <a:xfrm>
            <a:off x="582043" y="4445908"/>
            <a:ext cx="11021124"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18658998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nSpc>
                <a:spcPct val="100000"/>
              </a:lnSpc>
              <a:defRPr sz="3600">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9900723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6C68DE-B737-469C-0510-1CE6FB0FCD9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106072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Slide 3">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6A99E2-B1B8-F05E-79FB-6E5F6BA2198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979539"/>
            <a:ext cx="8680865" cy="553998"/>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8673983"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6536316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bg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18B55A-6C79-359D-87CF-515B5B5F6EF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cxnSp>
        <p:nvCxnSpPr>
          <p:cNvPr id="12" name="Straight Connector 11">
            <a:extLst>
              <a:ext uri="{FF2B5EF4-FFF2-40B4-BE49-F238E27FC236}">
                <a16:creationId xmlns:a16="http://schemas.microsoft.com/office/drawing/2014/main" id="{731143F6-2E66-B7DD-83D0-10E3BEE182CA}"/>
              </a:ext>
              <a:ext uri="{C183D7F6-B498-43B3-948B-1728B52AA6E4}">
                <adec:decorative xmlns:adec="http://schemas.microsoft.com/office/drawing/2017/decorative" val="1"/>
              </a:ext>
            </a:extLst>
          </p:cNvPr>
          <p:cNvCxnSpPr>
            <a:cxnSpLocks/>
          </p:cNvCxnSpPr>
          <p:nvPr/>
        </p:nvCxnSpPr>
        <p:spPr>
          <a:xfrm>
            <a:off x="585216" y="3915473"/>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D47B2CB-325C-5073-D8C2-698C29B7BD94}"/>
              </a:ext>
            </a:extLst>
          </p:cNvPr>
          <p:cNvSpPr>
            <a:spLocks noGrp="1"/>
          </p:cNvSpPr>
          <p:nvPr>
            <p:ph type="body" sz="quarter" idx="13" hasCustomPrompt="1"/>
          </p:nvPr>
        </p:nvSpPr>
        <p:spPr>
          <a:xfrm>
            <a:off x="582043" y="426212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1120714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C7D666-BCD6-C322-9710-8EA204E6238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6" cy="685799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7" name="Picture Placeholder" descr="This photo is a 'placeholder' only. Drag or drop your photo here, or click and tap the center to insert a photo.">
            <a:extLst>
              <a:ext uri="{FF2B5EF4-FFF2-40B4-BE49-F238E27FC236}">
                <a16:creationId xmlns:a16="http://schemas.microsoft.com/office/drawing/2014/main" id="{A02A72DD-8168-61B6-9FF1-1DF8840DE8A9}"/>
              </a:ext>
            </a:extLst>
          </p:cNvPr>
          <p:cNvSpPr>
            <a:spLocks noGrp="1"/>
          </p:cNvSpPr>
          <p:nvPr>
            <p:ph type="pic" sz="quarter" idx="14"/>
          </p:nvPr>
        </p:nvSpPr>
        <p:spPr bwMode="ltGray">
          <a:xfrm>
            <a:off x="8547960" y="2099733"/>
            <a:ext cx="2863181" cy="2863181"/>
          </a:xfrm>
          <a:prstGeom prst="roundRect">
            <a:avLst>
              <a:gd name="adj" fmla="val 21738"/>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Click icon to add picture</a:t>
            </a:r>
          </a:p>
        </p:txBody>
      </p:sp>
    </p:spTree>
    <p:extLst>
      <p:ext uri="{BB962C8B-B14F-4D97-AF65-F5344CB8AC3E}">
        <p14:creationId xmlns:p14="http://schemas.microsoft.com/office/powerpoint/2010/main" val="1832841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_Title Slide 5">
    <p:bg>
      <p:bgPr>
        <a:solidFill>
          <a:schemeClr val="bg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3A552F5-A279-E01D-8684-06A66C8E3A3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4" y="2425541"/>
            <a:ext cx="4419602"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4" y="3962400"/>
            <a:ext cx="441960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7" name="Picture Placeholder" descr="This photo is a 'placeholder' only. Drag or drop your photo here, or click and tap the center to insert a photo.">
            <a:extLst>
              <a:ext uri="{FF2B5EF4-FFF2-40B4-BE49-F238E27FC236}">
                <a16:creationId xmlns:a16="http://schemas.microsoft.com/office/drawing/2014/main" id="{A02A72DD-8168-61B6-9FF1-1DF8840DE8A9}"/>
              </a:ext>
            </a:extLst>
          </p:cNvPr>
          <p:cNvSpPr>
            <a:spLocks noGrp="1"/>
          </p:cNvSpPr>
          <p:nvPr>
            <p:ph type="pic" sz="quarter" idx="14"/>
          </p:nvPr>
        </p:nvSpPr>
        <p:spPr bwMode="ltGray">
          <a:xfrm>
            <a:off x="6066182" y="1209017"/>
            <a:ext cx="4419601" cy="4419601"/>
          </a:xfrm>
          <a:prstGeom prst="roundRect">
            <a:avLst>
              <a:gd name="adj" fmla="val 21738"/>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Click icon to add picture</a:t>
            </a:r>
          </a:p>
        </p:txBody>
      </p:sp>
    </p:spTree>
    <p:extLst>
      <p:ext uri="{BB962C8B-B14F-4D97-AF65-F5344CB8AC3E}">
        <p14:creationId xmlns:p14="http://schemas.microsoft.com/office/powerpoint/2010/main" val="1758894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Slide 6">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3393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4260778"/>
            <a:ext cx="4335897"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9C6438B-8AA6-6FF8-579B-E6859D9CFF89}"/>
              </a:ext>
            </a:extLst>
          </p:cNvPr>
          <p:cNvSpPr>
            <a:spLocks noGrp="1"/>
          </p:cNvSpPr>
          <p:nvPr>
            <p:ph type="pic" sz="quarter" idx="11" hasCustomPrompt="1"/>
          </p:nvPr>
        </p:nvSpPr>
        <p:spPr bwMode="ltGray">
          <a:xfrm>
            <a:off x="5334000" y="0"/>
            <a:ext cx="6858000" cy="6858000"/>
          </a:xfrm>
          <a:blipFill>
            <a:blip r:embed="rId3">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8" name="Straight Connector 7">
            <a:extLst>
              <a:ext uri="{FF2B5EF4-FFF2-40B4-BE49-F238E27FC236}">
                <a16:creationId xmlns:a16="http://schemas.microsoft.com/office/drawing/2014/main" id="{D9E5E791-B100-3AA7-21F7-E48EDD0B5D63}"/>
              </a:ext>
              <a:ext uri="{C183D7F6-B498-43B3-948B-1728B52AA6E4}">
                <adec:decorative xmlns:adec="http://schemas.microsoft.com/office/drawing/2017/decorative" val="1"/>
              </a:ext>
            </a:extLst>
          </p:cNvPr>
          <p:cNvCxnSpPr>
            <a:cxnSpLocks/>
          </p:cNvCxnSpPr>
          <p:nvPr/>
        </p:nvCxnSpPr>
        <p:spPr>
          <a:xfrm>
            <a:off x="585216" y="3915473"/>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5211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and Content_Microso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a:xfrm>
            <a:off x="588263" y="457200"/>
            <a:ext cx="11018520" cy="553998"/>
          </a:xfrm>
        </p:spPr>
        <p:txBody>
          <a:bodyPr/>
          <a:lstStyle>
            <a:lvl1pPr>
              <a:lnSpc>
                <a:spcPct val="100000"/>
              </a:lnSpc>
              <a:defRPr sz="3600">
                <a:solidFill>
                  <a:schemeClr val="tx1"/>
                </a:solidFill>
              </a:defRPr>
            </a:lvl1pPr>
          </a:lstStyle>
          <a:p>
            <a:r>
              <a:rPr lang="en-US"/>
              <a:t>Click to edit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6013237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1026" name="Picture 2" descr="A black triangle on a white background&#10;&#10;Description automatically generated">
            <a:extLst>
              <a:ext uri="{FF2B5EF4-FFF2-40B4-BE49-F238E27FC236}">
                <a16:creationId xmlns:a16="http://schemas.microsoft.com/office/drawing/2014/main" id="{D34FB095-B792-8E28-D887-870C3ECB5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11892" y="6232204"/>
            <a:ext cx="287452" cy="457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25308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 and Content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7" name="Text Placeholder 3">
            <a:extLst>
              <a:ext uri="{FF2B5EF4-FFF2-40B4-BE49-F238E27FC236}">
                <a16:creationId xmlns:a16="http://schemas.microsoft.com/office/drawing/2014/main" id="{86F2E5AA-B8E1-2D99-BFF6-55964406C169}"/>
              </a:ext>
            </a:extLst>
          </p:cNvPr>
          <p:cNvSpPr>
            <a:spLocks noGrp="1"/>
          </p:cNvSpPr>
          <p:nvPr>
            <p:ph type="body" sz="quarter" idx="10" hasCustomPrompt="1"/>
          </p:nvPr>
        </p:nvSpPr>
        <p:spPr>
          <a:xfrm>
            <a:off x="584200" y="1961079"/>
            <a:ext cx="11018521" cy="307777"/>
          </a:xfrm>
          <a:prstGeom prst="rect">
            <a:avLst/>
          </a:prstGeom>
        </p:spPr>
        <p:txBody>
          <a:bodyPr wrap="square" lIns="0" tIns="0" rIns="0" bIns="0">
            <a:spAutoFit/>
          </a:bodyPr>
          <a:lstStyle>
            <a:lvl1pPr marL="0" indent="0">
              <a:lnSpc>
                <a:spcPts val="2400"/>
              </a:lnSpc>
              <a:buNone/>
              <a:defRPr sz="2000" b="0" i="0" spc="0">
                <a:solidFill>
                  <a:srgbClr val="000000"/>
                </a:solidFill>
                <a:latin typeface="+mj-lt"/>
              </a:defRPr>
            </a:lvl1pPr>
            <a:lvl2pPr marL="0" indent="0">
              <a:lnSpc>
                <a:spcPts val="2400"/>
              </a:lnSpc>
              <a:buNone/>
              <a:defRPr spc="0">
                <a:solidFill>
                  <a:srgbClr val="000000"/>
                </a:solidFill>
                <a:latin typeface="+mn-lt"/>
              </a:defRPr>
            </a:lvl2pPr>
            <a:lvl3pPr marL="457200" indent="0">
              <a:buNone/>
              <a:defRPr/>
            </a:lvl3pPr>
            <a:lvl4pPr marL="685800" indent="0">
              <a:buNone/>
              <a:defRPr/>
            </a:lvl4pPr>
            <a:lvl5pPr marL="914400" indent="0">
              <a:buNone/>
              <a:defRPr/>
            </a:lvl5pPr>
          </a:lstStyle>
          <a:p>
            <a:pPr lvl="1"/>
            <a:r>
              <a:rPr lang="en-US"/>
              <a:t>Large: subhead Segoe UI Regular 20/24</a:t>
            </a:r>
          </a:p>
        </p:txBody>
      </p:sp>
      <p:sp>
        <p:nvSpPr>
          <p:cNvPr id="8" name="Text Placeholder 4">
            <a:extLst>
              <a:ext uri="{FF2B5EF4-FFF2-40B4-BE49-F238E27FC236}">
                <a16:creationId xmlns:a16="http://schemas.microsoft.com/office/drawing/2014/main" id="{24F7BF36-6F86-1AAC-B730-8494CAF9A2B5}"/>
              </a:ext>
            </a:extLst>
          </p:cNvPr>
          <p:cNvSpPr>
            <a:spLocks noGrp="1"/>
          </p:cNvSpPr>
          <p:nvPr>
            <p:ph type="body" sz="quarter" idx="11" hasCustomPrompt="1"/>
          </p:nvPr>
        </p:nvSpPr>
        <p:spPr>
          <a:xfrm>
            <a:off x="584200" y="3075739"/>
            <a:ext cx="11018521" cy="220510"/>
          </a:xfrm>
          <a:prstGeom prst="rect">
            <a:avLst/>
          </a:prstGeom>
        </p:spPr>
        <p:txBody>
          <a:bodyPr lIns="0" tIns="0" rIns="0" bIns="0"/>
          <a:lstStyle>
            <a:lvl1pPr marL="0" indent="0">
              <a:lnSpc>
                <a:spcPts val="1800"/>
              </a:lnSpc>
              <a:spcBef>
                <a:spcPts val="0"/>
              </a:spcBef>
              <a:buNone/>
              <a:defRPr sz="1400" b="0" spc="0">
                <a:solidFill>
                  <a:schemeClr val="accent1"/>
                </a:solidFill>
                <a:latin typeface="+mj-lt"/>
              </a:defRPr>
            </a:lvl1pPr>
            <a:lvl2pPr marL="0" indent="0">
              <a:lnSpc>
                <a:spcPts val="1800"/>
              </a:lnSpc>
              <a:spcBef>
                <a:spcPts val="0"/>
              </a:spcBef>
              <a:buNone/>
              <a:defRPr sz="1400" spc="0">
                <a:solidFill>
                  <a:srgbClr val="000000"/>
                </a:solidFill>
              </a:defRPr>
            </a:lvl2pPr>
            <a:lvl3pPr marL="457200" indent="0">
              <a:buNone/>
              <a:defRPr/>
            </a:lvl3pPr>
            <a:lvl4pPr marL="685800" indent="0">
              <a:buNone/>
              <a:defRPr/>
            </a:lvl4pPr>
            <a:lvl5pPr marL="914400" indent="0">
              <a:buNone/>
              <a:defRPr/>
            </a:lvl5pPr>
          </a:lstStyle>
          <a:p>
            <a:pPr lvl="0"/>
            <a:r>
              <a:rPr lang="en-US"/>
              <a:t>Medium: paragraph heading Segoe UI </a:t>
            </a:r>
            <a:r>
              <a:rPr lang="en-US" err="1"/>
              <a:t>Semibold</a:t>
            </a:r>
            <a:r>
              <a:rPr lang="en-US"/>
              <a:t> 14/18</a:t>
            </a:r>
          </a:p>
        </p:txBody>
      </p:sp>
      <p:sp>
        <p:nvSpPr>
          <p:cNvPr id="9" name="Text Placeholder 6">
            <a:extLst>
              <a:ext uri="{FF2B5EF4-FFF2-40B4-BE49-F238E27FC236}">
                <a16:creationId xmlns:a16="http://schemas.microsoft.com/office/drawing/2014/main" id="{345546AD-A5A5-3F3C-BA37-4B19AEF2A5DB}"/>
              </a:ext>
            </a:extLst>
          </p:cNvPr>
          <p:cNvSpPr>
            <a:spLocks noGrp="1"/>
          </p:cNvSpPr>
          <p:nvPr>
            <p:ph type="body" sz="quarter" idx="14" hasCustomPrompt="1"/>
          </p:nvPr>
        </p:nvSpPr>
        <p:spPr>
          <a:xfrm>
            <a:off x="584200" y="4593491"/>
            <a:ext cx="11018521" cy="153888"/>
          </a:xfrm>
          <a:prstGeom prst="rect">
            <a:avLst/>
          </a:prstGeo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rgbClr val="000000"/>
                </a:solidFill>
              </a:defRPr>
            </a:lvl2pPr>
            <a:lvl3pPr marL="457200" indent="0">
              <a:buNone/>
              <a:defRPr/>
            </a:lvl3pPr>
            <a:lvl4pPr marL="68580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0" name="Text Placeholder 3">
            <a:extLst>
              <a:ext uri="{FF2B5EF4-FFF2-40B4-BE49-F238E27FC236}">
                <a16:creationId xmlns:a16="http://schemas.microsoft.com/office/drawing/2014/main" id="{90ACF05F-2419-331C-73AA-1456DD524AFE}"/>
              </a:ext>
            </a:extLst>
          </p:cNvPr>
          <p:cNvSpPr>
            <a:spLocks noGrp="1"/>
          </p:cNvSpPr>
          <p:nvPr>
            <p:ph type="body" sz="quarter" idx="24" hasCustomPrompt="1"/>
          </p:nvPr>
        </p:nvSpPr>
        <p:spPr>
          <a:xfrm>
            <a:off x="582338" y="4385524"/>
            <a:ext cx="11018521"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Small: caption title Segoe UI Bold 10/12. </a:t>
            </a:r>
          </a:p>
        </p:txBody>
      </p:sp>
      <p:sp>
        <p:nvSpPr>
          <p:cNvPr id="11" name="Text Placeholder 4">
            <a:extLst>
              <a:ext uri="{FF2B5EF4-FFF2-40B4-BE49-F238E27FC236}">
                <a16:creationId xmlns:a16="http://schemas.microsoft.com/office/drawing/2014/main" id="{F10E3B9C-87B7-FCD5-21F0-3C1505450B59}"/>
              </a:ext>
            </a:extLst>
          </p:cNvPr>
          <p:cNvSpPr>
            <a:spLocks noGrp="1"/>
          </p:cNvSpPr>
          <p:nvPr>
            <p:ph type="body" sz="quarter" idx="18" hasCustomPrompt="1"/>
          </p:nvPr>
        </p:nvSpPr>
        <p:spPr>
          <a:xfrm>
            <a:off x="582338" y="3385527"/>
            <a:ext cx="11018521" cy="22044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Medium: body copy Segoe UI Regular 14/18</a:t>
            </a:r>
          </a:p>
        </p:txBody>
      </p:sp>
    </p:spTree>
    <p:extLst>
      <p:ext uri="{BB962C8B-B14F-4D97-AF65-F5344CB8AC3E}">
        <p14:creationId xmlns:p14="http://schemas.microsoft.com/office/powerpoint/2010/main" val="38779229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4F3F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89" y="2030760"/>
            <a:ext cx="9570435" cy="307777"/>
          </a:xfrm>
        </p:spPr>
        <p:txBody>
          <a:bodyPr wrap="square">
            <a:spAutoFit/>
          </a:bodyPr>
          <a:lstStyle>
            <a:lvl1pPr marL="0" indent="0">
              <a:buNone/>
              <a:defRPr lang="en-US" sz="2000" kern="1200" spc="0" baseline="0" dirty="0" smtClean="0">
                <a:solidFill>
                  <a:schemeClr val="tx1"/>
                </a:solidFill>
                <a:latin typeface="+mn-lt"/>
                <a:ea typeface="+mn-ea"/>
                <a:cs typeface="Segoe UI" panose="020B0502040204020203" pitchFamily="34" charset="0"/>
              </a:defRPr>
            </a:lvl1pPr>
            <a:lvl2pPr marL="228600" indent="0">
              <a:buNone/>
              <a:defRPr/>
            </a:lvl2pPr>
            <a:lvl3pPr marL="457200" indent="0">
              <a:buNone/>
              <a:defRPr/>
            </a:lvl3pPr>
            <a:lvl4pPr marL="685800" indent="0">
              <a:buNone/>
              <a:defRPr/>
            </a:lvl4pPr>
            <a:lvl5pPr marL="914400" indent="0">
              <a:buNone/>
              <a:defRPr/>
            </a:lvl5pPr>
          </a:lstStyle>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Click to edit Master text styles</a:t>
            </a:r>
          </a:p>
        </p:txBody>
      </p:sp>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9899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p>
            <a:r>
              <a:rPr lang="en-US"/>
              <a:t>Click to edit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1612749"/>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1612749"/>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544984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p:cNvSpPr>
            <a:spLocks noGrp="1"/>
          </p:cNvSpPr>
          <p:nvPr>
            <p:ph type="body" sz="quarter" idx="10" hasCustomPrompt="1"/>
          </p:nvPr>
        </p:nvSpPr>
        <p:spPr>
          <a:xfrm>
            <a:off x="584200" y="1435100"/>
            <a:ext cx="5212080" cy="1403461"/>
          </a:xfrm>
        </p:spPr>
        <p:txBody>
          <a:bodyPr wrap="square">
            <a:spAutoFit/>
          </a:bodyPr>
          <a:lstStyle>
            <a:lvl1pPr marL="0" indent="0">
              <a:spcBef>
                <a:spcPts val="1224"/>
              </a:spcBef>
              <a:buClr>
                <a:schemeClr val="tx1"/>
              </a:buClr>
              <a:buFont typeface="Wingdings" panose="05000000000000000000" pitchFamily="2" charset="2"/>
              <a:buNone/>
              <a:defRPr sz="24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1800" b="0"/>
            </a:lvl2pPr>
            <a:lvl3pPr marL="450850" indent="0">
              <a:buFont typeface="Wingdings" panose="05000000000000000000" pitchFamily="2" charset="2"/>
              <a:buNone/>
              <a:tabLst/>
              <a:defRPr sz="1400" b="0"/>
            </a:lvl3pPr>
            <a:lvl4pPr marL="652462" indent="0">
              <a:buFont typeface="Wingdings" panose="05000000000000000000" pitchFamily="2" charset="2"/>
              <a:buNone/>
              <a:defRPr sz="1200" b="0"/>
            </a:lvl4pPr>
            <a:lvl5pPr marL="854075" indent="0">
              <a:buFont typeface="Wingdings" panose="05000000000000000000" pitchFamily="2" charset="2"/>
              <a:buNone/>
              <a:tabLst/>
              <a:defRPr sz="1200" b="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403461"/>
          </a:xfrm>
        </p:spPr>
        <p:txBody>
          <a:bodyPr wrap="square">
            <a:spAutoFit/>
          </a:bodyPr>
          <a:lstStyle>
            <a:lvl1pPr marL="0" indent="0">
              <a:spcBef>
                <a:spcPts val="1224"/>
              </a:spcBef>
              <a:buClr>
                <a:schemeClr val="tx1"/>
              </a:buClr>
              <a:buFont typeface="Wingdings" panose="05000000000000000000" pitchFamily="2" charset="2"/>
              <a:buNone/>
              <a:defRPr sz="24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1800" b="0"/>
            </a:lvl2pPr>
            <a:lvl3pPr marL="450850" indent="0">
              <a:buFont typeface="Wingdings" panose="05000000000000000000" pitchFamily="2" charset="2"/>
              <a:buNone/>
              <a:tabLst/>
              <a:defRPr sz="1400" b="0"/>
            </a:lvl3pPr>
            <a:lvl4pPr marL="652462" indent="0">
              <a:buFont typeface="Wingdings" panose="05000000000000000000" pitchFamily="2" charset="2"/>
              <a:buNone/>
              <a:defRPr sz="1200" b="0"/>
            </a:lvl4pPr>
            <a:lvl5pPr marL="854075" indent="0">
              <a:buFont typeface="Wingdings" panose="05000000000000000000" pitchFamily="2" charset="2"/>
              <a:buNone/>
              <a:tabLst/>
              <a:defRPr sz="1200" b="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79388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spAutoFit/>
          </a:bodyPr>
          <a:lstStyle>
            <a:lvl1pPr>
              <a:defRPr/>
            </a:lvl1pPr>
          </a:lstStyle>
          <a:p>
            <a:r>
              <a:rPr lang="en-US"/>
              <a:t>Click to edit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hasCustomPrompt="1"/>
          </p:nvPr>
        </p:nvSpPr>
        <p:spPr>
          <a:xfrm>
            <a:off x="584200"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hasCustomPrompt="1"/>
          </p:nvPr>
        </p:nvSpPr>
        <p:spPr>
          <a:xfrm>
            <a:off x="584200" y="2084388"/>
            <a:ext cx="5219700" cy="1175706"/>
          </a:xfrm>
        </p:spPr>
        <p:txBody>
          <a:bodyPr>
            <a:spAutoFit/>
          </a:bodyPr>
          <a:lstStyle>
            <a:lvl1pPr marL="171450" indent="-171450">
              <a:defRPr lang="en-US" sz="2000" dirty="0"/>
            </a:lvl1pPr>
            <a:lvl2pPr marL="342900" indent="-171450">
              <a:defRPr lang="en-US" sz="1400" dirty="0"/>
            </a:lvl2pPr>
            <a:lvl3pPr marL="514350" indent="-171450">
              <a:defRPr lang="en-US" sz="1100" dirty="0"/>
            </a:lvl3pPr>
            <a:lvl4pPr marL="666750" indent="-152400">
              <a:defRPr lang="en-US" sz="1050" dirty="0"/>
            </a:lvl4pPr>
            <a:lvl5pPr marL="793750" indent="-120650">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hasCustomPrompt="1"/>
          </p:nvPr>
        </p:nvSpPr>
        <p:spPr>
          <a:xfrm>
            <a:off x="6397625"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hasCustomPrompt="1"/>
          </p:nvPr>
        </p:nvSpPr>
        <p:spPr>
          <a:xfrm>
            <a:off x="6397625" y="2084388"/>
            <a:ext cx="5219700" cy="1175706"/>
          </a:xfrm>
        </p:spPr>
        <p:txBody>
          <a:bodyPr>
            <a:spAutoFit/>
          </a:bodyPr>
          <a:lstStyle>
            <a:lvl1pPr marL="171450" indent="-171450">
              <a:defRPr lang="en-US" sz="2000" dirty="0"/>
            </a:lvl1pPr>
            <a:lvl2pPr marL="342900" indent="-171450">
              <a:defRPr lang="en-US" sz="1400" dirty="0"/>
            </a:lvl2pPr>
            <a:lvl3pPr marL="514350" indent="-171450">
              <a:defRPr lang="en-US" sz="1100" dirty="0"/>
            </a:lvl3pPr>
            <a:lvl4pPr marL="685800" indent="-136525">
              <a:defRPr lang="en-US" sz="1050" dirty="0"/>
            </a:lvl4pPr>
            <a:lvl5pPr marL="793750" indent="-120650">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1860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spAutoFit/>
          </a:bodyPr>
          <a:lstStyle>
            <a:lvl1pPr>
              <a:defRPr/>
            </a:lvl1pPr>
          </a:lstStyle>
          <a:p>
            <a:r>
              <a:rPr lang="en-US"/>
              <a:t>Click to edit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hasCustomPrompt="1"/>
          </p:nvPr>
        </p:nvSpPr>
        <p:spPr>
          <a:xfrm>
            <a:off x="584200"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hasCustomPrompt="1"/>
          </p:nvPr>
        </p:nvSpPr>
        <p:spPr>
          <a:xfrm>
            <a:off x="588963" y="2081212"/>
            <a:ext cx="5214937" cy="1175706"/>
          </a:xfrm>
        </p:spPr>
        <p:txBody>
          <a:bodyPr/>
          <a:lstStyle>
            <a:lvl1pPr>
              <a:defRPr sz="2000"/>
            </a:lvl1pPr>
            <a:lvl2pPr>
              <a:defRPr sz="1400"/>
            </a:lvl2pPr>
            <a:lvl3pPr>
              <a:defRPr sz="1100"/>
            </a:lvl3pPr>
            <a:lvl4pPr>
              <a:defRPr sz="1050"/>
            </a:lvl4pPr>
            <a:lvl5pPr>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hasCustomPrompt="1"/>
          </p:nvPr>
        </p:nvSpPr>
        <p:spPr>
          <a:xfrm>
            <a:off x="6397625"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hasCustomPrompt="1"/>
          </p:nvPr>
        </p:nvSpPr>
        <p:spPr>
          <a:xfrm>
            <a:off x="6394451" y="2081212"/>
            <a:ext cx="5214937" cy="1175706"/>
          </a:xfrm>
        </p:spPr>
        <p:txBody>
          <a:bodyPr/>
          <a:lstStyle>
            <a:lvl1pPr>
              <a:defRPr sz="2000"/>
            </a:lvl1pPr>
            <a:lvl2pPr>
              <a:defRPr sz="1400"/>
            </a:lvl2pPr>
            <a:lvl3pPr>
              <a:defRPr sz="1100"/>
            </a:lvl3pPr>
            <a:lvl4pPr>
              <a:defRPr sz="1050"/>
            </a:lvl4pPr>
            <a:lvl5pPr>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08667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Two Column Content with Subheads 2">
    <p:bg>
      <p:bgPr>
        <a:solidFill>
          <a:srgbClr val="F4F3F5"/>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9B2A911-B0BE-4078-EF4E-4BEDAA9A84F7}"/>
              </a:ext>
            </a:extLst>
          </p:cNvPr>
          <p:cNvSpPr>
            <a:spLocks noGrp="1"/>
          </p:cNvSpPr>
          <p:nvPr>
            <p:ph type="title" hasCustomPrompt="1"/>
          </p:nvPr>
        </p:nvSpPr>
        <p:spPr>
          <a:xfrm>
            <a:off x="588263" y="457200"/>
            <a:ext cx="11018520" cy="430887"/>
          </a:xfrm>
        </p:spPr>
        <p:txBody>
          <a:bodyPr>
            <a:spAutoFit/>
          </a:bodyPr>
          <a:lstStyle>
            <a:lvl1pPr>
              <a:defRPr>
                <a:solidFill>
                  <a:schemeClr val="bg1"/>
                </a:solidFill>
              </a:defRPr>
            </a:lvl1pPr>
          </a:lstStyle>
          <a:p>
            <a:r>
              <a:rPr lang="en-US"/>
              <a:t>Click to edit title style</a:t>
            </a:r>
          </a:p>
        </p:txBody>
      </p:sp>
      <p:sp>
        <p:nvSpPr>
          <p:cNvPr id="17" name="Text Placeholder 4">
            <a:extLst>
              <a:ext uri="{FF2B5EF4-FFF2-40B4-BE49-F238E27FC236}">
                <a16:creationId xmlns:a16="http://schemas.microsoft.com/office/drawing/2014/main" id="{7ECF5273-A148-FB51-F033-C68836870BF8}"/>
              </a:ext>
            </a:extLst>
          </p:cNvPr>
          <p:cNvSpPr>
            <a:spLocks noGrp="1"/>
          </p:cNvSpPr>
          <p:nvPr>
            <p:ph type="body" sz="quarter" idx="11" hasCustomPrompt="1"/>
          </p:nvPr>
        </p:nvSpPr>
        <p:spPr>
          <a:xfrm>
            <a:off x="586061" y="1992313"/>
            <a:ext cx="3690937" cy="220510"/>
          </a:xfrm>
          <a:prstGeom prst="rect">
            <a:avLst/>
          </a:prstGeom>
        </p:spPr>
        <p:txBody>
          <a:bodyPr lIns="0" tIns="0" rIns="0" bIns="0"/>
          <a:lstStyle>
            <a:lvl1pPr marL="0" indent="0">
              <a:lnSpc>
                <a:spcPts val="1800"/>
              </a:lnSpc>
              <a:spcBef>
                <a:spcPts val="0"/>
              </a:spcBef>
              <a:spcAft>
                <a:spcPts val="600"/>
              </a:spcAft>
              <a:buFont typeface="Arial" panose="020B0604020202020204" pitchFamily="34" charset="0"/>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257DF0E-A198-77D3-1F5B-6CF8B60A490D}"/>
              </a:ext>
            </a:extLst>
          </p:cNvPr>
          <p:cNvSpPr>
            <a:spLocks noGrp="1"/>
          </p:cNvSpPr>
          <p:nvPr>
            <p:ph type="body" sz="quarter" idx="12" hasCustomPrompt="1"/>
          </p:nvPr>
        </p:nvSpPr>
        <p:spPr>
          <a:xfrm>
            <a:off x="4514562" y="1992313"/>
            <a:ext cx="3690937" cy="220510"/>
          </a:xfrm>
          <a:prstGeom prst="rect">
            <a:avLst/>
          </a:prstGeom>
        </p:spPr>
        <p:txBody>
          <a:bodyPr lIns="0" tIns="0" rIns="0" bIns="0"/>
          <a:lstStyle>
            <a:lvl1pPr marL="0" indent="0">
              <a:lnSpc>
                <a:spcPts val="1800"/>
              </a:lnSpc>
              <a:spcBef>
                <a:spcPts val="0"/>
              </a:spcBef>
              <a:spcAft>
                <a:spcPts val="600"/>
              </a:spcAft>
              <a:buFont typeface="Arial" panose="020B0604020202020204" pitchFamily="34" charset="0"/>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F55F1A17-F2A5-5652-4364-4C2289C1976A}"/>
              </a:ext>
            </a:extLst>
          </p:cNvPr>
          <p:cNvSpPr>
            <a:spLocks noGrp="1"/>
          </p:cNvSpPr>
          <p:nvPr>
            <p:ph type="body" sz="quarter" idx="17" hasCustomPrompt="1"/>
          </p:nvPr>
        </p:nvSpPr>
        <p:spPr>
          <a:xfrm>
            <a:off x="584199" y="2300087"/>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E4A7EAE6-CBDF-702E-4BB2-0091C85D7DFA}"/>
              </a:ext>
            </a:extLst>
          </p:cNvPr>
          <p:cNvSpPr>
            <a:spLocks noGrp="1"/>
          </p:cNvSpPr>
          <p:nvPr>
            <p:ph type="body" sz="quarter" idx="18" hasCustomPrompt="1"/>
          </p:nvPr>
        </p:nvSpPr>
        <p:spPr>
          <a:xfrm>
            <a:off x="4514562" y="2300087"/>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214729766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hasCustomPrompt="1"/>
          </p:nvPr>
        </p:nvSpPr>
        <p:spPr>
          <a:xfrm>
            <a:off x="585217"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181862"/>
          </a:xfrm>
        </p:spPr>
        <p:txBody>
          <a:bodyPr wrap="square">
            <a:spAutoFit/>
          </a:bodyPr>
          <a:lstStyle>
            <a:lvl1pPr marL="176213" indent="-176213">
              <a:defRPr lang="en-US" sz="1800" dirty="0"/>
            </a:lvl1pPr>
            <a:lvl2pPr marL="322263" indent="-150813">
              <a:defRPr lang="en-US" sz="1600" dirty="0"/>
            </a:lvl2pPr>
            <a:lvl3pPr marL="466725" indent="-138113">
              <a:defRPr lang="en-US" sz="1100" dirty="0"/>
            </a:lvl3pPr>
            <a:lvl4pPr marL="595313" indent="-128588">
              <a:defRPr lang="en-US" sz="1050" dirty="0"/>
            </a:lvl4pPr>
            <a:lvl5pPr marL="731838" indent="-122238">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hasCustomPrompt="1"/>
          </p:nvPr>
        </p:nvSpPr>
        <p:spPr>
          <a:xfrm>
            <a:off x="4463796"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181862"/>
          </a:xfrm>
        </p:spPr>
        <p:txBody>
          <a:bodyPr wrap="square">
            <a:spAutoFit/>
          </a:bodyPr>
          <a:lstStyle>
            <a:lvl1pPr marL="176213" indent="-176213">
              <a:defRPr lang="en-US" sz="1800" dirty="0"/>
            </a:lvl1pPr>
            <a:lvl2pPr marL="398463" indent="-169863">
              <a:defRPr lang="en-US" sz="1600" dirty="0"/>
            </a:lvl2pPr>
            <a:lvl3pPr marL="555625" indent="-157163">
              <a:defRPr lang="en-US" sz="1100" dirty="0"/>
            </a:lvl3pPr>
            <a:lvl4pPr marL="685800" indent="-136525">
              <a:defRPr lang="en-US" sz="1050" dirty="0"/>
            </a:lvl4pPr>
            <a:lvl5pPr marL="800100" indent="-111125">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hasCustomPrompt="1"/>
          </p:nvPr>
        </p:nvSpPr>
        <p:spPr>
          <a:xfrm>
            <a:off x="8342375"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181862"/>
          </a:xfrm>
        </p:spPr>
        <p:txBody>
          <a:bodyPr wrap="square">
            <a:spAutoFit/>
          </a:bodyPr>
          <a:lstStyle>
            <a:lvl1pPr marL="176213" indent="-176213">
              <a:defRPr lang="en-US" sz="1800" dirty="0"/>
            </a:lvl1pPr>
            <a:lvl2pPr marL="398463" indent="-169863">
              <a:defRPr lang="en-US" sz="1600" dirty="0"/>
            </a:lvl2pPr>
            <a:lvl3pPr marL="555625" indent="-157163">
              <a:defRPr lang="en-US" sz="1100" dirty="0"/>
            </a:lvl3pPr>
            <a:lvl4pPr marL="685800" indent="-136525">
              <a:defRPr lang="en-US" sz="1050" dirty="0"/>
            </a:lvl4pPr>
            <a:lvl5pPr marL="800100" indent="-111125">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7917678"/>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24">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hree Column Bullet with Subtitles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20" name="Text Placeholder 4">
            <a:extLst>
              <a:ext uri="{FF2B5EF4-FFF2-40B4-BE49-F238E27FC236}">
                <a16:creationId xmlns:a16="http://schemas.microsoft.com/office/drawing/2014/main" id="{8AB7BB6A-65B6-AEC7-836B-8D35242275AF}"/>
              </a:ext>
            </a:extLst>
          </p:cNvPr>
          <p:cNvSpPr>
            <a:spLocks noGrp="1"/>
          </p:cNvSpPr>
          <p:nvPr>
            <p:ph type="body" sz="quarter" idx="17" hasCustomPrompt="1"/>
          </p:nvPr>
        </p:nvSpPr>
        <p:spPr>
          <a:xfrm>
            <a:off x="582877"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sz="1400" b="0" i="0" spc="0">
                <a:solidFill>
                  <a:schemeClr val="tx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FB0535AF-BE85-1E67-DD92-E38C21AF7E8C}"/>
              </a:ext>
            </a:extLst>
          </p:cNvPr>
          <p:cNvSpPr>
            <a:spLocks noGrp="1"/>
          </p:cNvSpPr>
          <p:nvPr>
            <p:ph type="body" sz="quarter" idx="18" hasCustomPrompt="1"/>
          </p:nvPr>
        </p:nvSpPr>
        <p:spPr>
          <a:xfrm>
            <a:off x="4371341"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2" name="Text Placeholder 4">
            <a:extLst>
              <a:ext uri="{FF2B5EF4-FFF2-40B4-BE49-F238E27FC236}">
                <a16:creationId xmlns:a16="http://schemas.microsoft.com/office/drawing/2014/main" id="{8E1F9237-EE15-C9FE-E0CA-3A37C93F9063}"/>
              </a:ext>
            </a:extLst>
          </p:cNvPr>
          <p:cNvSpPr>
            <a:spLocks noGrp="1"/>
          </p:cNvSpPr>
          <p:nvPr>
            <p:ph type="body" sz="quarter" idx="19" hasCustomPrompt="1"/>
          </p:nvPr>
        </p:nvSpPr>
        <p:spPr>
          <a:xfrm>
            <a:off x="8136551"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6" name="Text Placeholder 4">
            <a:extLst>
              <a:ext uri="{FF2B5EF4-FFF2-40B4-BE49-F238E27FC236}">
                <a16:creationId xmlns:a16="http://schemas.microsoft.com/office/drawing/2014/main" id="{775241E4-9061-8DB7-2B87-BA0CCA011ACE}"/>
              </a:ext>
            </a:extLst>
          </p:cNvPr>
          <p:cNvSpPr>
            <a:spLocks noGrp="1"/>
          </p:cNvSpPr>
          <p:nvPr>
            <p:ph type="body" sz="quarter" idx="11" hasCustomPrompt="1"/>
          </p:nvPr>
        </p:nvSpPr>
        <p:spPr>
          <a:xfrm>
            <a:off x="582877"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27" name="Text Placeholder 4">
            <a:extLst>
              <a:ext uri="{FF2B5EF4-FFF2-40B4-BE49-F238E27FC236}">
                <a16:creationId xmlns:a16="http://schemas.microsoft.com/office/drawing/2014/main" id="{82D1AEC7-7020-CBA4-58E1-0D75BA2EF496}"/>
              </a:ext>
            </a:extLst>
          </p:cNvPr>
          <p:cNvSpPr>
            <a:spLocks noGrp="1"/>
          </p:cNvSpPr>
          <p:nvPr>
            <p:ph type="body" sz="quarter" idx="12" hasCustomPrompt="1"/>
          </p:nvPr>
        </p:nvSpPr>
        <p:spPr>
          <a:xfrm>
            <a:off x="4371341"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28" name="Text Placeholder 4">
            <a:extLst>
              <a:ext uri="{FF2B5EF4-FFF2-40B4-BE49-F238E27FC236}">
                <a16:creationId xmlns:a16="http://schemas.microsoft.com/office/drawing/2014/main" id="{6416719B-F50B-D496-C069-4C1F30AFEC70}"/>
              </a:ext>
            </a:extLst>
          </p:cNvPr>
          <p:cNvSpPr>
            <a:spLocks noGrp="1"/>
          </p:cNvSpPr>
          <p:nvPr>
            <p:ph type="body" sz="quarter" idx="13" hasCustomPrompt="1"/>
          </p:nvPr>
        </p:nvSpPr>
        <p:spPr>
          <a:xfrm>
            <a:off x="8136551"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Tree>
    <p:extLst>
      <p:ext uri="{BB962C8B-B14F-4D97-AF65-F5344CB8AC3E}">
        <p14:creationId xmlns:p14="http://schemas.microsoft.com/office/powerpoint/2010/main" val="234679232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hree Column Bullet with Subtitles 3">
    <p:bg>
      <p:bgPr>
        <a:solidFill>
          <a:srgbClr val="F4F3F5"/>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9B2A911-B0BE-4078-EF4E-4BEDAA9A84F7}"/>
              </a:ext>
            </a:extLst>
          </p:cNvPr>
          <p:cNvSpPr>
            <a:spLocks noGrp="1"/>
          </p:cNvSpPr>
          <p:nvPr>
            <p:ph type="title" hasCustomPrompt="1"/>
          </p:nvPr>
        </p:nvSpPr>
        <p:spPr>
          <a:xfrm>
            <a:off x="588263" y="457200"/>
            <a:ext cx="11018520" cy="430887"/>
          </a:xfrm>
        </p:spPr>
        <p:txBody>
          <a:bodyPr>
            <a:spAutoFit/>
          </a:bodyPr>
          <a:lstStyle>
            <a:lvl1pPr>
              <a:defRPr>
                <a:solidFill>
                  <a:schemeClr val="bg1"/>
                </a:solidFill>
              </a:defRPr>
            </a:lvl1pPr>
          </a:lstStyle>
          <a:p>
            <a:r>
              <a:rPr lang="en-US"/>
              <a:t>Click to edit title style</a:t>
            </a:r>
          </a:p>
        </p:txBody>
      </p:sp>
      <p:sp>
        <p:nvSpPr>
          <p:cNvPr id="16" name="Text Placeholder 3">
            <a:extLst>
              <a:ext uri="{FF2B5EF4-FFF2-40B4-BE49-F238E27FC236}">
                <a16:creationId xmlns:a16="http://schemas.microsoft.com/office/drawing/2014/main" id="{46628952-3608-D408-E97B-C5509801C79B}"/>
              </a:ext>
            </a:extLst>
          </p:cNvPr>
          <p:cNvSpPr>
            <a:spLocks noGrp="1"/>
          </p:cNvSpPr>
          <p:nvPr>
            <p:ph type="body" sz="quarter" idx="10" hasCustomPrompt="1"/>
          </p:nvPr>
        </p:nvSpPr>
        <p:spPr>
          <a:xfrm>
            <a:off x="588263" y="1971020"/>
            <a:ext cx="9449500" cy="615553"/>
          </a:xfrm>
          <a:prstGeom prst="rect">
            <a:avLst/>
          </a:prstGeom>
        </p:spPr>
        <p:txBody>
          <a:bodyPr wrap="square" lIns="0" tIns="0" rIns="0" bIns="0">
            <a:spAutoFit/>
          </a:bodyPr>
          <a:lstStyle>
            <a:lvl1pPr marL="0" indent="0">
              <a:lnSpc>
                <a:spcPts val="2400"/>
              </a:lnSpc>
              <a:buNone/>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7" name="Text Placeholder 4">
            <a:extLst>
              <a:ext uri="{FF2B5EF4-FFF2-40B4-BE49-F238E27FC236}">
                <a16:creationId xmlns:a16="http://schemas.microsoft.com/office/drawing/2014/main" id="{7ECF5273-A148-FB51-F033-C68836870BF8}"/>
              </a:ext>
            </a:extLst>
          </p:cNvPr>
          <p:cNvSpPr>
            <a:spLocks noGrp="1"/>
          </p:cNvSpPr>
          <p:nvPr>
            <p:ph type="body" sz="quarter" idx="11" hasCustomPrompt="1"/>
          </p:nvPr>
        </p:nvSpPr>
        <p:spPr>
          <a:xfrm>
            <a:off x="586062" y="3214124"/>
            <a:ext cx="3474720"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257DF0E-A198-77D3-1F5B-6CF8B60A490D}"/>
              </a:ext>
            </a:extLst>
          </p:cNvPr>
          <p:cNvSpPr>
            <a:spLocks noGrp="1"/>
          </p:cNvSpPr>
          <p:nvPr>
            <p:ph type="body" sz="quarter" idx="12" hasCustomPrompt="1"/>
          </p:nvPr>
        </p:nvSpPr>
        <p:spPr>
          <a:xfrm>
            <a:off x="4356101" y="3214124"/>
            <a:ext cx="3474720"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9" name="Text Placeholder 4">
            <a:extLst>
              <a:ext uri="{FF2B5EF4-FFF2-40B4-BE49-F238E27FC236}">
                <a16:creationId xmlns:a16="http://schemas.microsoft.com/office/drawing/2014/main" id="{A65E358F-5CAF-2294-2C8A-0C65BE0A268F}"/>
              </a:ext>
            </a:extLst>
          </p:cNvPr>
          <p:cNvSpPr>
            <a:spLocks noGrp="1"/>
          </p:cNvSpPr>
          <p:nvPr>
            <p:ph type="body" sz="quarter" idx="13" hasCustomPrompt="1"/>
          </p:nvPr>
        </p:nvSpPr>
        <p:spPr>
          <a:xfrm>
            <a:off x="8128000" y="3214124"/>
            <a:ext cx="3474445"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F55F1A17-F2A5-5652-4364-4C2289C1976A}"/>
              </a:ext>
            </a:extLst>
          </p:cNvPr>
          <p:cNvSpPr>
            <a:spLocks noGrp="1"/>
          </p:cNvSpPr>
          <p:nvPr>
            <p:ph type="body" sz="quarter" idx="17" hasCustomPrompt="1"/>
          </p:nvPr>
        </p:nvSpPr>
        <p:spPr>
          <a:xfrm>
            <a:off x="584200" y="3521898"/>
            <a:ext cx="3474720"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E4A7EAE6-CBDF-702E-4BB2-0091C85D7DFA}"/>
              </a:ext>
            </a:extLst>
          </p:cNvPr>
          <p:cNvSpPr>
            <a:spLocks noGrp="1"/>
          </p:cNvSpPr>
          <p:nvPr>
            <p:ph type="body" sz="quarter" idx="18" hasCustomPrompt="1"/>
          </p:nvPr>
        </p:nvSpPr>
        <p:spPr>
          <a:xfrm>
            <a:off x="4356101" y="3521898"/>
            <a:ext cx="3474720"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2" name="Text Placeholder 4">
            <a:extLst>
              <a:ext uri="{FF2B5EF4-FFF2-40B4-BE49-F238E27FC236}">
                <a16:creationId xmlns:a16="http://schemas.microsoft.com/office/drawing/2014/main" id="{602E34F2-8AEC-5D82-A459-7615DC29B15F}"/>
              </a:ext>
            </a:extLst>
          </p:cNvPr>
          <p:cNvSpPr>
            <a:spLocks noGrp="1"/>
          </p:cNvSpPr>
          <p:nvPr>
            <p:ph type="body" sz="quarter" idx="19" hasCustomPrompt="1"/>
          </p:nvPr>
        </p:nvSpPr>
        <p:spPr>
          <a:xfrm>
            <a:off x="8134943" y="3521898"/>
            <a:ext cx="3474445"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331567149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hree Column Bullet with Subtitles 4">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Oval 10">
            <a:extLst>
              <a:ext uri="{FF2B5EF4-FFF2-40B4-BE49-F238E27FC236}">
                <a16:creationId xmlns:a16="http://schemas.microsoft.com/office/drawing/2014/main" id="{F3C14C4D-447D-641B-9EE1-BB7D37876DFD}"/>
              </a:ext>
            </a:extLst>
          </p:cNvPr>
          <p:cNvSpPr/>
          <p:nvPr/>
        </p:nvSpPr>
        <p:spPr>
          <a:xfrm>
            <a:off x="8769505" y="1609347"/>
            <a:ext cx="2196790" cy="219679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A257B80-0E22-6118-D58C-8D479BE856CC}"/>
              </a:ext>
            </a:extLst>
          </p:cNvPr>
          <p:cNvSpPr/>
          <p:nvPr/>
        </p:nvSpPr>
        <p:spPr>
          <a:xfrm>
            <a:off x="1216757" y="1609347"/>
            <a:ext cx="2196790" cy="219679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F3C5F4DB-FE2F-3894-3C54-F1395F059BC1}"/>
              </a:ext>
            </a:extLst>
          </p:cNvPr>
          <p:cNvSpPr/>
          <p:nvPr/>
        </p:nvSpPr>
        <p:spPr>
          <a:xfrm>
            <a:off x="4997605" y="1609347"/>
            <a:ext cx="2196790" cy="2196790"/>
          </a:xfrm>
          <a:prstGeom prst="ellipse">
            <a:avLst/>
          </a:prstGeom>
          <a:solidFill>
            <a:srgbClr val="CD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037727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hree Column Bullet with Subtitles &amp; Icon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4" name="Oval 13" descr="icon of a finger pushing a button">
            <a:extLst>
              <a:ext uri="{FF2B5EF4-FFF2-40B4-BE49-F238E27FC236}">
                <a16:creationId xmlns:a16="http://schemas.microsoft.com/office/drawing/2014/main" id="{A9082D92-8FAE-B4E1-1EBD-84F2832796CF}"/>
              </a:ext>
            </a:extLst>
          </p:cNvPr>
          <p:cNvSpPr/>
          <p:nvPr/>
        </p:nvSpPr>
        <p:spPr bwMode="auto">
          <a:xfrm>
            <a:off x="5724037" y="2319841"/>
            <a:ext cx="769327" cy="769327"/>
          </a:xfrm>
          <a:prstGeom prst="ellipse">
            <a:avLst/>
          </a:prstGeom>
          <a:solidFill>
            <a:schemeClr val="accent2"/>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Oval 14" descr="icon of a finger pushing a button">
            <a:extLst>
              <a:ext uri="{FF2B5EF4-FFF2-40B4-BE49-F238E27FC236}">
                <a16:creationId xmlns:a16="http://schemas.microsoft.com/office/drawing/2014/main" id="{91CE41BB-FD3B-0B43-6764-5F1E09FE7687}"/>
              </a:ext>
            </a:extLst>
          </p:cNvPr>
          <p:cNvSpPr/>
          <p:nvPr/>
        </p:nvSpPr>
        <p:spPr bwMode="auto">
          <a:xfrm>
            <a:off x="1935573" y="2319841"/>
            <a:ext cx="769327" cy="769327"/>
          </a:xfrm>
          <a:prstGeom prst="ellipse">
            <a:avLst/>
          </a:prstGeom>
          <a:solidFill>
            <a:schemeClr val="accent1"/>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Oval 15" descr="icon of a finger pushing a button">
            <a:extLst>
              <a:ext uri="{FF2B5EF4-FFF2-40B4-BE49-F238E27FC236}">
                <a16:creationId xmlns:a16="http://schemas.microsoft.com/office/drawing/2014/main" id="{60DC1A10-DF13-24FE-5A88-8BAF8EC3321F}"/>
              </a:ext>
            </a:extLst>
          </p:cNvPr>
          <p:cNvSpPr/>
          <p:nvPr/>
        </p:nvSpPr>
        <p:spPr bwMode="auto">
          <a:xfrm>
            <a:off x="9480780" y="2319841"/>
            <a:ext cx="769327" cy="769327"/>
          </a:xfrm>
          <a:prstGeom prst="ellipse">
            <a:avLst/>
          </a:prstGeom>
          <a:solidFill>
            <a:schemeClr val="accent3"/>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382403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hree Column Bullet with Subtitles &amp; Icons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4" name="Oval 13" descr="icon of a finger pushing a button">
            <a:extLst>
              <a:ext uri="{FF2B5EF4-FFF2-40B4-BE49-F238E27FC236}">
                <a16:creationId xmlns:a16="http://schemas.microsoft.com/office/drawing/2014/main" id="{A9082D92-8FAE-B4E1-1EBD-84F2832796CF}"/>
              </a:ext>
            </a:extLst>
          </p:cNvPr>
          <p:cNvSpPr/>
          <p:nvPr/>
        </p:nvSpPr>
        <p:spPr bwMode="auto">
          <a:xfrm>
            <a:off x="5724037" y="2319841"/>
            <a:ext cx="769327" cy="769327"/>
          </a:xfrm>
          <a:prstGeom prst="ellipse">
            <a:avLst/>
          </a:prstGeom>
          <a:solidFill>
            <a:schemeClr val="accent6"/>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Oval 14" descr="icon of a finger pushing a button">
            <a:extLst>
              <a:ext uri="{FF2B5EF4-FFF2-40B4-BE49-F238E27FC236}">
                <a16:creationId xmlns:a16="http://schemas.microsoft.com/office/drawing/2014/main" id="{91CE41BB-FD3B-0B43-6764-5F1E09FE7687}"/>
              </a:ext>
            </a:extLst>
          </p:cNvPr>
          <p:cNvSpPr/>
          <p:nvPr/>
        </p:nvSpPr>
        <p:spPr bwMode="auto">
          <a:xfrm>
            <a:off x="1935573" y="2319841"/>
            <a:ext cx="769327" cy="769327"/>
          </a:xfrm>
          <a:prstGeom prst="ellipse">
            <a:avLst/>
          </a:prstGeom>
          <a:solidFill>
            <a:schemeClr val="accent5"/>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Oval 15" descr="icon of a finger pushing a button">
            <a:extLst>
              <a:ext uri="{FF2B5EF4-FFF2-40B4-BE49-F238E27FC236}">
                <a16:creationId xmlns:a16="http://schemas.microsoft.com/office/drawing/2014/main" id="{60DC1A10-DF13-24FE-5A88-8BAF8EC3321F}"/>
              </a:ext>
            </a:extLst>
          </p:cNvPr>
          <p:cNvSpPr/>
          <p:nvPr/>
        </p:nvSpPr>
        <p:spPr bwMode="auto">
          <a:xfrm>
            <a:off x="9480780" y="2319841"/>
            <a:ext cx="769327" cy="769327"/>
          </a:xfrm>
          <a:prstGeom prst="ellipse">
            <a:avLst/>
          </a:prstGeom>
          <a:solidFill>
            <a:srgbClr val="8DC8E8"/>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295149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Four Column Bullet with Subtitles">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2532063"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hasCustomPrompt="1"/>
          </p:nvPr>
        </p:nvSpPr>
        <p:spPr>
          <a:xfrm>
            <a:off x="584200" y="228311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3413125" y="1438275"/>
            <a:ext cx="2533650"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hasCustomPrompt="1"/>
          </p:nvPr>
        </p:nvSpPr>
        <p:spPr>
          <a:xfrm>
            <a:off x="3413125" y="227647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6244208" y="1438275"/>
            <a:ext cx="2532063"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hasCustomPrompt="1"/>
          </p:nvPr>
        </p:nvSpPr>
        <p:spPr>
          <a:xfrm>
            <a:off x="6244208" y="228311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9073133" y="1438275"/>
            <a:ext cx="2533650"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hasCustomPrompt="1"/>
          </p:nvPr>
        </p:nvSpPr>
        <p:spPr>
          <a:xfrm>
            <a:off x="9073133" y="227647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602888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Four Column Bullet with Subtitles 2">
    <p:bg>
      <p:bgPr>
        <a:solidFill>
          <a:srgbClr val="F4F3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E4763AA-7A64-C315-54ED-405AA5F28928}"/>
              </a:ext>
            </a:extLst>
          </p:cNvPr>
          <p:cNvSpPr/>
          <p:nvPr/>
        </p:nvSpPr>
        <p:spPr bwMode="auto">
          <a:xfrm>
            <a:off x="0" y="0"/>
            <a:ext cx="12192000" cy="120898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2"/>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090636FE-845C-418D-82A1-1DA6DB73D781}"/>
              </a:ext>
            </a:extLst>
          </p:cNvPr>
          <p:cNvSpPr>
            <a:spLocks noGrp="1"/>
          </p:cNvSpPr>
          <p:nvPr>
            <p:ph type="title" hasCustomPrompt="1"/>
          </p:nvPr>
        </p:nvSpPr>
        <p:spPr/>
        <p:txBody>
          <a:bodyPr anchor="ctr"/>
          <a:lstStyle/>
          <a:p>
            <a:r>
              <a:rPr lang="en-US"/>
              <a:t>Click to edit title style</a:t>
            </a:r>
          </a:p>
        </p:txBody>
      </p:sp>
      <p:sp>
        <p:nvSpPr>
          <p:cNvPr id="7" name="Text Placeholder 11">
            <a:extLst>
              <a:ext uri="{FF2B5EF4-FFF2-40B4-BE49-F238E27FC236}">
                <a16:creationId xmlns:a16="http://schemas.microsoft.com/office/drawing/2014/main" id="{0EA42F63-B2F3-3A38-57BC-24F6164484E0}"/>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9" name="Text Placeholder 7">
            <a:extLst>
              <a:ext uri="{FF2B5EF4-FFF2-40B4-BE49-F238E27FC236}">
                <a16:creationId xmlns:a16="http://schemas.microsoft.com/office/drawing/2014/main" id="{1F284777-927E-F267-62FB-0ADA3AB8ABEF}"/>
              </a:ext>
            </a:extLst>
          </p:cNvPr>
          <p:cNvSpPr>
            <a:spLocks noGrp="1"/>
          </p:cNvSpPr>
          <p:nvPr>
            <p:ph type="body" sz="quarter" idx="14"/>
          </p:nvPr>
        </p:nvSpPr>
        <p:spPr>
          <a:xfrm>
            <a:off x="584200" y="251102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1">
            <a:extLst>
              <a:ext uri="{FF2B5EF4-FFF2-40B4-BE49-F238E27FC236}">
                <a16:creationId xmlns:a16="http://schemas.microsoft.com/office/drawing/2014/main" id="{B6D7214D-CF27-5C85-22BE-C501CC3F79F6}"/>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1" name="Text Placeholder 9">
            <a:extLst>
              <a:ext uri="{FF2B5EF4-FFF2-40B4-BE49-F238E27FC236}">
                <a16:creationId xmlns:a16="http://schemas.microsoft.com/office/drawing/2014/main" id="{D0E08958-F760-A396-6DDC-ADDF12562EFC}"/>
              </a:ext>
            </a:extLst>
          </p:cNvPr>
          <p:cNvSpPr>
            <a:spLocks noGrp="1"/>
          </p:cNvSpPr>
          <p:nvPr>
            <p:ph type="body" sz="quarter" idx="15"/>
          </p:nvPr>
        </p:nvSpPr>
        <p:spPr>
          <a:xfrm>
            <a:off x="3413125" y="250438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E8EB955-55F0-24FF-CDCC-B5A5FFFC6B4A}"/>
              </a:ext>
            </a:extLst>
          </p:cNvPr>
          <p:cNvSpPr>
            <a:spLocks noGrp="1"/>
          </p:cNvSpPr>
          <p:nvPr>
            <p:ph type="body" sz="quarter" idx="18"/>
          </p:nvPr>
        </p:nvSpPr>
        <p:spPr>
          <a:xfrm>
            <a:off x="6244208"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3" name="Text Placeholder 7">
            <a:extLst>
              <a:ext uri="{FF2B5EF4-FFF2-40B4-BE49-F238E27FC236}">
                <a16:creationId xmlns:a16="http://schemas.microsoft.com/office/drawing/2014/main" id="{36792F0E-DEBA-6C31-5613-59E8E3706BAE}"/>
              </a:ext>
            </a:extLst>
          </p:cNvPr>
          <p:cNvSpPr>
            <a:spLocks noGrp="1"/>
          </p:cNvSpPr>
          <p:nvPr>
            <p:ph type="body" sz="quarter" idx="19"/>
          </p:nvPr>
        </p:nvSpPr>
        <p:spPr>
          <a:xfrm>
            <a:off x="6244208" y="251102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1">
            <a:extLst>
              <a:ext uri="{FF2B5EF4-FFF2-40B4-BE49-F238E27FC236}">
                <a16:creationId xmlns:a16="http://schemas.microsoft.com/office/drawing/2014/main" id="{2A858486-2BAB-90FA-E642-5FFCB8955993}"/>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5" name="Text Placeholder 9">
            <a:extLst>
              <a:ext uri="{FF2B5EF4-FFF2-40B4-BE49-F238E27FC236}">
                <a16:creationId xmlns:a16="http://schemas.microsoft.com/office/drawing/2014/main" id="{6614B332-A4F9-7C7C-FA27-45DE478DA645}"/>
              </a:ext>
            </a:extLst>
          </p:cNvPr>
          <p:cNvSpPr>
            <a:spLocks noGrp="1"/>
          </p:cNvSpPr>
          <p:nvPr>
            <p:ph type="body" sz="quarter" idx="21"/>
          </p:nvPr>
        </p:nvSpPr>
        <p:spPr>
          <a:xfrm>
            <a:off x="9073133" y="250438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91452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Five Column Bullet with Subtitles">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hasCustomPrompt="1"/>
          </p:nvPr>
        </p:nvSpPr>
        <p:spPr>
          <a:xfrm>
            <a:off x="584200" y="228311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hasCustomPrompt="1"/>
          </p:nvPr>
        </p:nvSpPr>
        <p:spPr>
          <a:xfrm>
            <a:off x="2849007"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hasCustomPrompt="1"/>
          </p:nvPr>
        </p:nvSpPr>
        <p:spPr>
          <a:xfrm>
            <a:off x="5113814" y="228311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hasCustomPrompt="1"/>
          </p:nvPr>
        </p:nvSpPr>
        <p:spPr>
          <a:xfrm>
            <a:off x="7378621"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hasCustomPrompt="1"/>
          </p:nvPr>
        </p:nvSpPr>
        <p:spPr>
          <a:xfrm>
            <a:off x="9643428"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519585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p>
            <a:r>
              <a:rPr lang="en-US"/>
              <a:t>Click to edit title style</a:t>
            </a:r>
          </a:p>
        </p:txBody>
      </p:sp>
    </p:spTree>
    <p:extLst>
      <p:ext uri="{BB962C8B-B14F-4D97-AF65-F5344CB8AC3E}">
        <p14:creationId xmlns:p14="http://schemas.microsoft.com/office/powerpoint/2010/main" val="320474966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6">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0">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a:xfrm>
            <a:off x="588264" y="2875002"/>
            <a:ext cx="4127692" cy="1107996"/>
          </a:xfrm>
        </p:spPr>
        <p:txBody>
          <a:bodyPr wrap="square" anchor="ctr">
            <a:spAutoFit/>
          </a:bodyPr>
          <a:lstStyle/>
          <a:p>
            <a:r>
              <a:rPr lang="en-US"/>
              <a:t>Click to edit title style</a:t>
            </a:r>
          </a:p>
        </p:txBody>
      </p:sp>
    </p:spTree>
    <p:extLst>
      <p:ext uri="{BB962C8B-B14F-4D97-AF65-F5344CB8AC3E}">
        <p14:creationId xmlns:p14="http://schemas.microsoft.com/office/powerpoint/2010/main" val="3078607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Tree>
    <p:extLst>
      <p:ext uri="{BB962C8B-B14F-4D97-AF65-F5344CB8AC3E}">
        <p14:creationId xmlns:p14="http://schemas.microsoft.com/office/powerpoint/2010/main" val="25076803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itle - spl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a:xfrm>
            <a:off x="588262" y="457200"/>
            <a:ext cx="5687568" cy="553998"/>
          </a:xfrm>
        </p:spPr>
        <p:txBody>
          <a:bodyPr/>
          <a:lstStyle/>
          <a:p>
            <a:r>
              <a:rPr lang="en-US"/>
              <a:t>Click to edit title style</a:t>
            </a:r>
          </a:p>
        </p:txBody>
      </p:sp>
      <p:sp>
        <p:nvSpPr>
          <p:cNvPr id="4" name="Rectangle 3">
            <a:extLst>
              <a:ext uri="{FF2B5EF4-FFF2-40B4-BE49-F238E27FC236}">
                <a16:creationId xmlns:a16="http://schemas.microsoft.com/office/drawing/2014/main" id="{66ED9561-2D36-C7A9-8121-647D44F28482}"/>
              </a:ext>
              <a:ext uri="{C183D7F6-B498-43B3-948B-1728B52AA6E4}">
                <adec:decorative xmlns:adec="http://schemas.microsoft.com/office/drawing/2017/decorative" val="1"/>
              </a:ext>
            </a:extLst>
          </p:cNvPr>
          <p:cNvSpPr/>
          <p:nvPr/>
        </p:nvSpPr>
        <p:spPr bwMode="auto">
          <a:xfrm>
            <a:off x="6858000" y="0"/>
            <a:ext cx="5333999" cy="6858000"/>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6959952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itle - Square Photo ">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453303"/>
            <a:ext cx="4158362" cy="430887"/>
          </a:xfrm>
        </p:spPr>
        <p:txBody>
          <a:bodyPr anchor="b"/>
          <a:lstStyle>
            <a:lvl1pPr>
              <a:defRPr sz="2800"/>
            </a:lvl1pPr>
          </a:lstStyle>
          <a:p>
            <a:r>
              <a:rPr lang="en-US"/>
              <a:t>Click to edit title style</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hasCustomPrompt="1"/>
          </p:nvPr>
        </p:nvSpPr>
        <p:spPr>
          <a:xfrm>
            <a:off x="584200" y="1971020"/>
            <a:ext cx="4162425" cy="307777"/>
          </a:xfrm>
        </p:spPr>
        <p:txBody>
          <a:bodyPr/>
          <a:lstStyle>
            <a:lvl1pPr marL="0" indent="0">
              <a:lnSpc>
                <a:spcPts val="2400"/>
              </a:lnSpc>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text styles</a:t>
            </a:r>
          </a:p>
        </p:txBody>
      </p:sp>
      <p:sp>
        <p:nvSpPr>
          <p:cNvPr id="8" name="Text Placeholder 4">
            <a:extLst>
              <a:ext uri="{FF2B5EF4-FFF2-40B4-BE49-F238E27FC236}">
                <a16:creationId xmlns:a16="http://schemas.microsoft.com/office/drawing/2014/main" id="{AA4A25BE-EEC4-2D45-6B51-A6D5FDC0CD9E}"/>
              </a:ext>
            </a:extLst>
          </p:cNvPr>
          <p:cNvSpPr>
            <a:spLocks noGrp="1"/>
          </p:cNvSpPr>
          <p:nvPr>
            <p:ph type="body" sz="quarter" idx="13" hasCustomPrompt="1"/>
          </p:nvPr>
        </p:nvSpPr>
        <p:spPr>
          <a:xfrm>
            <a:off x="586062" y="3084755"/>
            <a:ext cx="4167188"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9" name="Text Placeholder 4">
            <a:extLst>
              <a:ext uri="{FF2B5EF4-FFF2-40B4-BE49-F238E27FC236}">
                <a16:creationId xmlns:a16="http://schemas.microsoft.com/office/drawing/2014/main" id="{B898ECC2-F025-9F52-FDDA-2757DC69BA28}"/>
              </a:ext>
            </a:extLst>
          </p:cNvPr>
          <p:cNvSpPr>
            <a:spLocks noGrp="1"/>
          </p:cNvSpPr>
          <p:nvPr>
            <p:ph type="body" sz="quarter" idx="17" hasCustomPrompt="1"/>
          </p:nvPr>
        </p:nvSpPr>
        <p:spPr>
          <a:xfrm>
            <a:off x="584200" y="3392529"/>
            <a:ext cx="4167188" cy="1598771"/>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AB1F49BE-32CF-300B-48DC-B74CA09F2E96}"/>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3208853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28">
          <p15:clr>
            <a:srgbClr val="A4A3A4"/>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itle - Square Photo 2">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hasCustomPrompt="1"/>
          </p:nvPr>
        </p:nvSpPr>
        <p:spPr>
          <a:xfrm>
            <a:off x="584200" y="3535540"/>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27750147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quare Photo ">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hasCustomPrompt="1"/>
          </p:nvPr>
        </p:nvSpPr>
        <p:spPr>
          <a:xfrm>
            <a:off x="588263" y="2873414"/>
            <a:ext cx="4159950" cy="1107996"/>
          </a:xfrm>
        </p:spPr>
        <p:txBody>
          <a:bodyPr anchor="ct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9072879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quare Photo 2">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738664"/>
          </a:xfrm>
        </p:spPr>
        <p:txBody>
          <a:bodyPr anchor="t"/>
          <a:lstStyle>
            <a:lvl1pPr>
              <a:defRPr sz="24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5209566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Photo full bleed">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5159207"/>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200" spc="0">
                <a:solidFill>
                  <a:srgbClr val="FFFFFF"/>
                </a:solidFill>
              </a:defRPr>
            </a:lvl1pPr>
          </a:lstStyle>
          <a:p>
            <a:r>
              <a:rPr lang="en-US"/>
              <a:t>Click to edit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9917259"/>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200" spc="0">
                <a:solidFill>
                  <a:srgbClr val="FFFFFF"/>
                </a:solidFill>
              </a:defRPr>
            </a:lvl1pPr>
          </a:lstStyle>
          <a:p>
            <a:r>
              <a:rPr lang="en-US"/>
              <a:t>Click to edit </a:t>
            </a:r>
            <a:br>
              <a:rPr lang="en-US"/>
            </a:br>
            <a:r>
              <a:rPr lang="en-US"/>
              <a:t>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27371179"/>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200" spc="0">
                <a:solidFill>
                  <a:srgbClr val="FFFFFF"/>
                </a:solidFill>
              </a:defRPr>
            </a:lvl1pPr>
          </a:lstStyle>
          <a:p>
            <a:r>
              <a:rPr lang="en-US"/>
              <a:t>Click to edit </a:t>
            </a:r>
            <a:br>
              <a:rPr lang="en-US"/>
            </a:br>
            <a:r>
              <a:rPr lang="en-US"/>
              <a:t>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17601740"/>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op horizontal photo and titl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hasCustomPrompt="1"/>
          </p:nvPr>
        </p:nvSpPr>
        <p:spPr>
          <a:xfrm>
            <a:off x="588263" y="5436128"/>
            <a:ext cx="11018520" cy="553998"/>
          </a:xfrm>
        </p:spPr>
        <p:txBody>
          <a:bodyPr anchor="ctr"/>
          <a:lstStyle>
            <a:lvl1pPr algn="ctr">
              <a:defRPr/>
            </a:lvl1pP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6688546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ottom horizontal photo and titl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hasCustomPrompt="1"/>
          </p:nvPr>
        </p:nvSpPr>
        <p:spPr>
          <a:xfrm>
            <a:off x="588263" y="866287"/>
            <a:ext cx="11018520" cy="553998"/>
          </a:xfrm>
        </p:spPr>
        <p:txBody>
          <a:bodyPr anchor="ctr"/>
          <a:lstStyle>
            <a:lvl1pPr algn="ctr">
              <a:defRPr/>
            </a:lvl1pP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14112850"/>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wo pictur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4199" y="5689600"/>
            <a:ext cx="5367528"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prstGeom prst="roundRect">
            <a:avLst>
              <a:gd name="adj" fmla="val 8178"/>
            </a:avLst>
          </a:prstGeom>
          <a:blipFill>
            <a:blip r:embed="rId2">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6241860" y="5689600"/>
            <a:ext cx="5367528" cy="246221"/>
          </a:xfrm>
        </p:spPr>
        <p:txBody>
          <a:bodyPr/>
          <a:lstStyle>
            <a:lvl1pPr marL="0" indent="0" algn="l">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0722904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hree pictur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prstGeom prst="roundRect">
            <a:avLst>
              <a:gd name="adj" fmla="val 7612"/>
            </a:avLst>
          </a:prstGeom>
          <a:blipFill>
            <a:blip r:embed="rId2">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4358640"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8134351"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prstGeom prst="roundRect">
            <a:avLst>
              <a:gd name="adj" fmla="val 7895"/>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89540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hree picture with subtitl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1332631"/>
            <a:ext cx="3474720" cy="3474720"/>
          </a:xfrm>
          <a:prstGeom prst="roundRect">
            <a:avLst>
              <a:gd name="adj" fmla="val 7612"/>
            </a:avLst>
          </a:prstGeom>
          <a:blipFill>
            <a:blip r:embed="rId2">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4358640"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1332631"/>
            <a:ext cx="3474720"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8134351"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1332631"/>
            <a:ext cx="3474720" cy="3474720"/>
          </a:xfrm>
          <a:prstGeom prst="roundRect">
            <a:avLst>
              <a:gd name="adj" fmla="val 7895"/>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4">
            <a:extLst>
              <a:ext uri="{FF2B5EF4-FFF2-40B4-BE49-F238E27FC236}">
                <a16:creationId xmlns:a16="http://schemas.microsoft.com/office/drawing/2014/main" id="{2BFE283E-20EE-6783-BD84-82B4E8AD3588}"/>
              </a:ext>
            </a:extLst>
          </p:cNvPr>
          <p:cNvSpPr>
            <a:spLocks noGrp="1"/>
          </p:cNvSpPr>
          <p:nvPr>
            <p:ph type="body" sz="quarter" idx="19" hasCustomPrompt="1"/>
          </p:nvPr>
        </p:nvSpPr>
        <p:spPr>
          <a:xfrm>
            <a:off x="584200" y="5354468"/>
            <a:ext cx="3474720"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7" name="Text Placeholder 4">
            <a:extLst>
              <a:ext uri="{FF2B5EF4-FFF2-40B4-BE49-F238E27FC236}">
                <a16:creationId xmlns:a16="http://schemas.microsoft.com/office/drawing/2014/main" id="{4F92DA75-7E4D-567F-ECD8-2CA3158E6DF4}"/>
              </a:ext>
            </a:extLst>
          </p:cNvPr>
          <p:cNvSpPr>
            <a:spLocks noGrp="1"/>
          </p:cNvSpPr>
          <p:nvPr>
            <p:ph type="body" sz="quarter" idx="20" hasCustomPrompt="1"/>
          </p:nvPr>
        </p:nvSpPr>
        <p:spPr>
          <a:xfrm>
            <a:off x="4356101" y="5354468"/>
            <a:ext cx="3474720"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8" name="Text Placeholder 4">
            <a:extLst>
              <a:ext uri="{FF2B5EF4-FFF2-40B4-BE49-F238E27FC236}">
                <a16:creationId xmlns:a16="http://schemas.microsoft.com/office/drawing/2014/main" id="{1341BE00-329F-B62F-D11D-64896AE5DD0E}"/>
              </a:ext>
            </a:extLst>
          </p:cNvPr>
          <p:cNvSpPr>
            <a:spLocks noGrp="1"/>
          </p:cNvSpPr>
          <p:nvPr>
            <p:ph type="body" sz="quarter" idx="21" hasCustomPrompt="1"/>
          </p:nvPr>
        </p:nvSpPr>
        <p:spPr>
          <a:xfrm>
            <a:off x="8134943" y="5354468"/>
            <a:ext cx="3474445"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72166919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Four picture content">
    <p:bg>
      <p:bgPr>
        <a:solidFill>
          <a:srgbClr val="F4F3F5"/>
        </a:solidFill>
        <a:effectLst/>
      </p:bgPr>
    </p:bg>
    <p:spTree>
      <p:nvGrpSpPr>
        <p:cNvPr id="1" name=""/>
        <p:cNvGrpSpPr/>
        <p:nvPr/>
      </p:nvGrpSpPr>
      <p:grpSpPr>
        <a:xfrm>
          <a:off x="0" y="0"/>
          <a:ext cx="0" cy="0"/>
          <a:chOff x="0" y="0"/>
          <a:chExt cx="0" cy="0"/>
        </a:xfrm>
      </p:grpSpPr>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prstGeom prst="roundRect">
            <a:avLst>
              <a:gd name="adj" fmla="val 9291"/>
            </a:avLst>
          </a:prstGeo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prstGeom prst="roundRect">
            <a:avLst>
              <a:gd name="adj" fmla="val 9680"/>
            </a:avLst>
          </a:prstGeo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prstGeom prst="roundRect">
            <a:avLst>
              <a:gd name="adj" fmla="val 9679"/>
            </a:avLst>
          </a:prstGeo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prstGeom prst="roundRect">
            <a:avLst>
              <a:gd name="adj" fmla="val 9680"/>
            </a:avLst>
          </a:prstGeo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3413908"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6245204"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hasCustomPrompt="1"/>
          </p:nvPr>
        </p:nvSpPr>
        <p:spPr>
          <a:xfrm>
            <a:off x="9076500"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Tree>
    <p:extLst>
      <p:ext uri="{BB962C8B-B14F-4D97-AF65-F5344CB8AC3E}">
        <p14:creationId xmlns:p14="http://schemas.microsoft.com/office/powerpoint/2010/main" val="3906914797"/>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wo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5334000"/>
            <a:ext cx="4892040" cy="246221"/>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6714744" y="5334000"/>
            <a:ext cx="4892040" cy="246221"/>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8759501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hree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2"/>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4800600"/>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4669536" y="4799409"/>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8753856" y="4799410"/>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2556978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Four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4800600"/>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3649472" y="4799409"/>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6713728" y="4799410"/>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hasCustomPrompt="1"/>
          </p:nvPr>
        </p:nvSpPr>
        <p:spPr>
          <a:xfrm>
            <a:off x="9777984" y="4799409"/>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352003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Five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292608" y="4800600"/>
            <a:ext cx="1801368" cy="492443"/>
          </a:xfrm>
        </p:spPr>
        <p:txBody>
          <a:bodyPr/>
          <a:lstStyle>
            <a:lvl1pPr marL="0" indent="0" algn="ctr">
              <a:spcBef>
                <a:spcPts val="0"/>
              </a:spcBef>
              <a:buNone/>
              <a:defRPr sz="1600">
                <a:solidFill>
                  <a:schemeClr val="tx1"/>
                </a:solidFill>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2743962" y="4799409"/>
            <a:ext cx="1801368" cy="492443"/>
          </a:xfrm>
        </p:spPr>
        <p:txBody>
          <a:bodyPr/>
          <a:lstStyle>
            <a:lvl1pPr marL="0" indent="0" algn="ctr">
              <a:spcBef>
                <a:spcPts val="0"/>
              </a:spcBef>
              <a:buNone/>
              <a:defRPr sz="1600">
                <a:solidFill>
                  <a:schemeClr val="tx1"/>
                </a:solidFill>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5195316" y="4799410"/>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hasCustomPrompt="1"/>
          </p:nvPr>
        </p:nvSpPr>
        <p:spPr>
          <a:xfrm>
            <a:off x="7646670" y="4799409"/>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hasCustomPrompt="1"/>
          </p:nvPr>
        </p:nvSpPr>
        <p:spPr>
          <a:xfrm>
            <a:off x="10098024" y="4799409"/>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0176245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Three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9747"/>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2037906"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4939284"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7840663"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7734870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Four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3792"/>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58420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348725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639030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hasCustomPrompt="1"/>
          </p:nvPr>
        </p:nvSpPr>
        <p:spPr>
          <a:xfrm>
            <a:off x="9293351"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7342212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Five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3792"/>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584200"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2905506"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5227320" y="4235451"/>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hasCustomPrompt="1"/>
          </p:nvPr>
        </p:nvSpPr>
        <p:spPr>
          <a:xfrm>
            <a:off x="7548118"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hasCustomPrompt="1"/>
          </p:nvPr>
        </p:nvSpPr>
        <p:spPr>
          <a:xfrm>
            <a:off x="9869423"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4477251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itle and text side by sid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hasCustomPrompt="1"/>
          </p:nvPr>
        </p:nvSpPr>
        <p:spPr>
          <a:xfrm>
            <a:off x="4356100" y="2309812"/>
            <a:ext cx="7253288" cy="3959225"/>
          </a:xfrm>
        </p:spPr>
        <p:txBody>
          <a:bodyPr anchor="t"/>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948370C-2FF9-EB05-1275-F0B9E34E40E3}"/>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57362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Title and text side by side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cxnSp>
        <p:nvCxnSpPr>
          <p:cNvPr id="13" name="Straight Connector 12">
            <a:extLst>
              <a:ext uri="{FF2B5EF4-FFF2-40B4-BE49-F238E27FC236}">
                <a16:creationId xmlns:a16="http://schemas.microsoft.com/office/drawing/2014/main" id="{FD366496-0526-A79B-C195-310BDEC5329D}"/>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8B9282B-2098-430D-B57F-67ED8C920ADA}"/>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917A19-5353-F019-737D-CB017D70B4F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E9EDB421-EDBF-FF28-16C9-56834DF21C4E}"/>
              </a:ext>
            </a:extLst>
          </p:cNvPr>
          <p:cNvSpPr>
            <a:spLocks noGrp="1"/>
          </p:cNvSpPr>
          <p:nvPr>
            <p:ph type="body" sz="quarter" idx="24" hasCustomPrompt="1"/>
          </p:nvPr>
        </p:nvSpPr>
        <p:spPr>
          <a:xfrm>
            <a:off x="4912936" y="2309812"/>
            <a:ext cx="6693847"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20" name="Text Placeholder 2">
            <a:extLst>
              <a:ext uri="{FF2B5EF4-FFF2-40B4-BE49-F238E27FC236}">
                <a16:creationId xmlns:a16="http://schemas.microsoft.com/office/drawing/2014/main" id="{8C86039A-AC59-0AA2-3B10-E7EE56A2CD57}"/>
              </a:ext>
            </a:extLst>
          </p:cNvPr>
          <p:cNvSpPr>
            <a:spLocks noGrp="1"/>
          </p:cNvSpPr>
          <p:nvPr>
            <p:ph type="body" sz="quarter" idx="25" hasCustomPrompt="1"/>
          </p:nvPr>
        </p:nvSpPr>
        <p:spPr>
          <a:xfrm>
            <a:off x="4354523" y="2309812"/>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84126602"/>
      </p:ext>
    </p:extLst>
  </p:cSld>
  <p:clrMapOvr>
    <a:masterClrMapping/>
  </p:clrMapOvr>
  <p:transition>
    <p:fade/>
  </p:transition>
  <p:extLst>
    <p:ext uri="{DCECCB84-F9BA-43D5-87BE-67443E8EF086}">
      <p15:sldGuideLst xmlns:p15="http://schemas.microsoft.com/office/powerpoint/2012/main">
        <p15:guide id="13" pos="2736">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Title and text side by side 3">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82075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Title and text side by side 4">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EFC8378B-6E45-F469-0519-68B9FC5BEEA8}"/>
              </a:ext>
            </a:extLst>
          </p:cNvPr>
          <p:cNvSpPr>
            <a:spLocks noGrp="1"/>
          </p:cNvSpPr>
          <p:nvPr>
            <p:ph type="body" sz="quarter" idx="11" hasCustomPrompt="1"/>
          </p:nvPr>
        </p:nvSpPr>
        <p:spPr>
          <a:xfrm>
            <a:off x="5654082" y="1857800"/>
            <a:ext cx="5966418"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16" name="Text Placeholder 2">
            <a:extLst>
              <a:ext uri="{FF2B5EF4-FFF2-40B4-BE49-F238E27FC236}">
                <a16:creationId xmlns:a16="http://schemas.microsoft.com/office/drawing/2014/main" id="{6763BA2C-322D-A7E8-7431-EF84FFCD9B12}"/>
              </a:ext>
            </a:extLst>
          </p:cNvPr>
          <p:cNvSpPr>
            <a:spLocks noGrp="1"/>
          </p:cNvSpPr>
          <p:nvPr>
            <p:ph type="body" sz="quarter" idx="25" hasCustomPrompt="1"/>
          </p:nvPr>
        </p:nvSpPr>
        <p:spPr>
          <a:xfrm>
            <a:off x="5095668" y="1857800"/>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233279391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and text side by side 5">
    <p:bg>
      <p:bgPr>
        <a:solidFill>
          <a:srgbClr val="F4F3F5"/>
        </a:solidFill>
        <a:effectLst/>
      </p:bgPr>
    </p:bg>
    <p:spTree>
      <p:nvGrpSpPr>
        <p:cNvPr id="1" name=""/>
        <p:cNvGrpSpPr/>
        <p:nvPr/>
      </p:nvGrpSpPr>
      <p:grpSpPr>
        <a:xfrm>
          <a:off x="0" y="0"/>
          <a:ext cx="0" cy="0"/>
          <a:chOff x="0" y="0"/>
          <a:chExt cx="0" cy="0"/>
        </a:xfrm>
      </p:grpSpPr>
      <p:cxnSp>
        <p:nvCxnSpPr>
          <p:cNvPr id="36" name="Straight Connector 35">
            <a:extLst>
              <a:ext uri="{FF2B5EF4-FFF2-40B4-BE49-F238E27FC236}">
                <a16:creationId xmlns:a16="http://schemas.microsoft.com/office/drawing/2014/main" id="{50BFCD8B-853E-92A8-FD5C-C5659CCB744A}"/>
              </a:ext>
              <a:ext uri="{C183D7F6-B498-43B3-948B-1728B52AA6E4}">
                <adec:decorative xmlns:adec="http://schemas.microsoft.com/office/drawing/2017/decorative" val="1"/>
              </a:ext>
            </a:extLst>
          </p:cNvPr>
          <p:cNvCxnSpPr>
            <a:cxnSpLocks/>
          </p:cNvCxnSpPr>
          <p:nvPr/>
        </p:nvCxnSpPr>
        <p:spPr>
          <a:xfrm>
            <a:off x="584200" y="2019300"/>
            <a:ext cx="3182112" cy="0"/>
          </a:xfrm>
          <a:prstGeom prst="line">
            <a:avLst/>
          </a:prstGeom>
          <a:ln w="76200" cap="rnd">
            <a:gradFill>
              <a:gsLst>
                <a:gs pos="0">
                  <a:schemeClr val="accent1"/>
                </a:gs>
                <a:gs pos="100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cxnSp>
        <p:nvCxnSpPr>
          <p:cNvPr id="13" name="Straight Connector 12">
            <a:extLst>
              <a:ext uri="{FF2B5EF4-FFF2-40B4-BE49-F238E27FC236}">
                <a16:creationId xmlns:a16="http://schemas.microsoft.com/office/drawing/2014/main" id="{1698F6FE-FA89-D09B-0F56-2F89F05F6E1E}"/>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1DBC7FD1-5168-7C9E-36DD-EFCBEFE2FACE}"/>
              </a:ext>
            </a:extLst>
          </p:cNvPr>
          <p:cNvSpPr>
            <a:spLocks noGrp="1"/>
          </p:cNvSpPr>
          <p:nvPr>
            <p:ph type="body" sz="quarter" idx="24" hasCustomPrompt="1"/>
          </p:nvPr>
        </p:nvSpPr>
        <p:spPr>
          <a:xfrm>
            <a:off x="4912936" y="2309812"/>
            <a:ext cx="6693847"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19" name="Text Placeholder 2">
            <a:extLst>
              <a:ext uri="{FF2B5EF4-FFF2-40B4-BE49-F238E27FC236}">
                <a16:creationId xmlns:a16="http://schemas.microsoft.com/office/drawing/2014/main" id="{AC81A518-CF66-2BAF-FE9A-48CB9F7E9C5C}"/>
              </a:ext>
            </a:extLst>
          </p:cNvPr>
          <p:cNvSpPr>
            <a:spLocks noGrp="1"/>
          </p:cNvSpPr>
          <p:nvPr>
            <p:ph type="body" sz="quarter" idx="25" hasCustomPrompt="1"/>
          </p:nvPr>
        </p:nvSpPr>
        <p:spPr>
          <a:xfrm>
            <a:off x="4354523" y="2309812"/>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3363125809"/>
      </p:ext>
    </p:extLst>
  </p:cSld>
  <p:clrMapOvr>
    <a:masterClrMapping/>
  </p:clrMapOvr>
  <p:transition>
    <p:fade/>
  </p:transition>
  <p:extLst>
    <p:ext uri="{DCECCB84-F9BA-43D5-87BE-67443E8EF086}">
      <p15:sldGuideLst xmlns:p15="http://schemas.microsoft.com/office/powerpoint/2012/main">
        <p15:guide id="13" pos="2736">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F4F3F5"/>
        </a:solidFill>
        <a:effectLst/>
      </p:bgPr>
    </p:bg>
    <p:spTree>
      <p:nvGrpSpPr>
        <p:cNvPr id="1" name=""/>
        <p:cNvGrpSpPr/>
        <p:nvPr/>
      </p:nvGrpSpPr>
      <p:grpSpPr>
        <a:xfrm>
          <a:off x="0" y="0"/>
          <a:ext cx="0" cy="0"/>
          <a:chOff x="0" y="0"/>
          <a:chExt cx="0" cy="0"/>
        </a:xfrm>
      </p:grpSpPr>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hasCustomPrompt="1"/>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text styles</a:t>
            </a:r>
          </a:p>
        </p:txBody>
      </p:sp>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Tree>
    <p:extLst>
      <p:ext uri="{BB962C8B-B14F-4D97-AF65-F5344CB8AC3E}">
        <p14:creationId xmlns:p14="http://schemas.microsoft.com/office/powerpoint/2010/main" val="25868070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Developer code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hasCustomPrompt="1"/>
          </p:nvPr>
        </p:nvSpPr>
        <p:spPr/>
        <p:txBody>
          <a:bodyPr anchor="ctr"/>
          <a:lstStyle/>
          <a:p>
            <a:r>
              <a:rPr lang="en-US"/>
              <a:t>Click to edit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hasCustomPrompt="1"/>
          </p:nvPr>
        </p:nvSpPr>
        <p:spPr>
          <a:xfrm>
            <a:off x="588263" y="2099310"/>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text styles</a:t>
            </a:r>
          </a:p>
        </p:txBody>
      </p:sp>
    </p:spTree>
    <p:extLst>
      <p:ext uri="{BB962C8B-B14F-4D97-AF65-F5344CB8AC3E}">
        <p14:creationId xmlns:p14="http://schemas.microsoft.com/office/powerpoint/2010/main" val="11567833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Developer 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07777"/>
          </a:xfrm>
        </p:spPr>
        <p:txBody>
          <a:bodyPr wrap="square">
            <a:spAutoFit/>
          </a:bodyPr>
          <a:lstStyle>
            <a:lvl1pPr marL="0" indent="0">
              <a:spcBef>
                <a:spcPts val="600"/>
              </a:spcBef>
              <a:spcAft>
                <a:spcPts val="0"/>
              </a:spcAft>
              <a:buNone/>
              <a:defRPr sz="20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2791757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Developer 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hasCustomPrompt="1"/>
          </p:nvPr>
        </p:nvSpPr>
        <p:spPr>
          <a:xfrm>
            <a:off x="588263" y="4224580"/>
            <a:ext cx="11018520" cy="492443"/>
          </a:xfrm>
        </p:spPr>
        <p:txBody>
          <a:bodyPr/>
          <a:lstStyle>
            <a:lvl1pPr>
              <a:defRPr sz="3200">
                <a:solidFill>
                  <a:schemeClr val="tx1"/>
                </a:solidFill>
              </a:defRPr>
            </a:lvl1pPr>
          </a:lstStyle>
          <a:p>
            <a:r>
              <a:rPr lang="en-US"/>
              <a:t>Click to edit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07777"/>
          </a:xfrm>
        </p:spPr>
        <p:txBody>
          <a:bodyPr wrap="square">
            <a:spAutoFit/>
          </a:bodyPr>
          <a:lstStyle>
            <a:lvl1pPr marL="0" indent="0">
              <a:spcBef>
                <a:spcPts val="600"/>
              </a:spcBef>
              <a:spcAft>
                <a:spcPts val="0"/>
              </a:spcAft>
              <a:buNone/>
              <a:defRPr sz="20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09321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Developer code righ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07777"/>
          </a:xfrm>
        </p:spPr>
        <p:txBody>
          <a:bodyPr wrap="square">
            <a:spAutoFit/>
          </a:bodyPr>
          <a:lstStyle>
            <a:lvl1pPr marL="0" indent="0">
              <a:lnSpc>
                <a:spcPct val="100000"/>
              </a:lnSpc>
              <a:spcBef>
                <a:spcPts val="600"/>
              </a:spcBef>
              <a:spcAft>
                <a:spcPts val="0"/>
              </a:spcAft>
              <a:buNone/>
              <a:defRPr sz="20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07777"/>
          </a:xfrm>
        </p:spPr>
        <p:txBody>
          <a:bodyPr/>
          <a:lstStyle>
            <a:lvl1pPr marL="0" indent="0">
              <a:buNone/>
              <a:tabLst/>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68270880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Developer code left">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07777"/>
          </a:xfrm>
        </p:spPr>
        <p:txBody>
          <a:bodyPr/>
          <a:lstStyle>
            <a:lvl1pPr marL="0" indent="0">
              <a:buNone/>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07777"/>
          </a:xfrm>
        </p:spPr>
        <p:txBody>
          <a:bodyPr wrap="square">
            <a:spAutoFit/>
          </a:bodyPr>
          <a:lstStyle>
            <a:lvl1pPr marL="0" indent="0">
              <a:lnSpc>
                <a:spcPct val="100000"/>
              </a:lnSpc>
              <a:spcBef>
                <a:spcPts val="600"/>
              </a:spcBef>
              <a:spcAft>
                <a:spcPts val="0"/>
              </a:spcAft>
              <a:buNone/>
              <a:defRPr sz="20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9302251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Developer code left, image right">
    <p:bg>
      <p:bgPr>
        <a:solidFill>
          <a:srgbClr val="F4F3F5"/>
        </a:solidFill>
        <a:effectLst/>
      </p:bgPr>
    </p:bg>
    <p:spTree>
      <p:nvGrpSpPr>
        <p:cNvPr id="1" name=""/>
        <p:cNvGrpSpPr/>
        <p:nvPr/>
      </p:nvGrpSpPr>
      <p:grpSpPr>
        <a:xfrm>
          <a:off x="0" y="0"/>
          <a:ext cx="0" cy="0"/>
          <a:chOff x="0" y="0"/>
          <a:chExt cx="0" cy="0"/>
        </a:xfrm>
      </p:grpSpPr>
      <p:sp>
        <p:nvSpPr>
          <p:cNvPr id="9" name="Picture Placeholder 7" descr="This photo is a 'placeholder' only. Drag or drop your photo here, or click and tap the center to insert a photo.">
            <a:extLst>
              <a:ext uri="{FF2B5EF4-FFF2-40B4-BE49-F238E27FC236}">
                <a16:creationId xmlns:a16="http://schemas.microsoft.com/office/drawing/2014/main" id="{8456ECE7-2FD2-0E8A-D0BD-61173814D9B7}"/>
              </a:ext>
            </a:extLst>
          </p:cNvPr>
          <p:cNvSpPr>
            <a:spLocks noGrp="1"/>
          </p:cNvSpPr>
          <p:nvPr>
            <p:ph type="pic" sz="quarter" idx="10" hasCustomPrompt="1"/>
          </p:nvPr>
        </p:nvSpPr>
        <p:spPr bwMode="ltGray">
          <a:xfrm>
            <a:off x="8490856" y="707231"/>
            <a:ext cx="3116945" cy="5561808"/>
          </a:xfrm>
          <a:prstGeom prst="roundRect">
            <a:avLst>
              <a:gd name="adj" fmla="val 4445"/>
            </a:avLst>
          </a:prstGeom>
          <a:blipFill>
            <a:blip r:embed="rId2" cstate="print">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07777"/>
          </a:xfrm>
        </p:spPr>
        <p:txBody>
          <a:bodyPr/>
          <a:lstStyle>
            <a:lvl1pPr marL="0" indent="0">
              <a:buNone/>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1042137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Device 1">
    <p:bg>
      <p:bgPr>
        <a:solidFill>
          <a:srgbClr val="F4F3F5"/>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584200" y="464817"/>
            <a:ext cx="11023600"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584200" y="1922802"/>
            <a:ext cx="4630006" cy="615553"/>
          </a:xfrm>
          <a:prstGeom prst="rect">
            <a:avLst/>
          </a:prstGeom>
        </p:spPr>
        <p:txBody>
          <a:bodyPr wrap="square" lIns="0" tIns="0" rIns="0" bIns="0">
            <a:spAutoFit/>
          </a:bodyPr>
          <a:lstStyle>
            <a:lvl1pPr marL="0" indent="0">
              <a:lnSpc>
                <a:spcPts val="2400"/>
              </a:lnSpc>
              <a:buNone/>
              <a:defRPr sz="2000"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a:t>
            </a:r>
            <a:r>
              <a:rPr lang="da-DK"/>
              <a:t>Lorem ipsum dolor sit amet</a:t>
            </a:r>
            <a:r>
              <a:rPr lang="pt-BR"/>
              <a:t>.</a:t>
            </a:r>
            <a:endParaRPr lang="en-US"/>
          </a:p>
        </p:txBody>
      </p:sp>
      <p:sp>
        <p:nvSpPr>
          <p:cNvPr id="5" name="Text Placeholder 4"/>
          <p:cNvSpPr>
            <a:spLocks noGrp="1"/>
          </p:cNvSpPr>
          <p:nvPr>
            <p:ph type="body" sz="quarter" idx="11" hasCustomPrompt="1"/>
          </p:nvPr>
        </p:nvSpPr>
        <p:spPr>
          <a:xfrm>
            <a:off x="584199" y="2707597"/>
            <a:ext cx="4630005" cy="2521331"/>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690846582"/>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Device 2">
    <p:bg>
      <p:bgPr>
        <a:solidFill>
          <a:srgbClr val="F4F3F5"/>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593750"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521876"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590248" y="2528961"/>
            <a:ext cx="1693247" cy="182883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521608" y="2528961"/>
            <a:ext cx="1693247" cy="182883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Title 1">
            <a:extLst>
              <a:ext uri="{FF2B5EF4-FFF2-40B4-BE49-F238E27FC236}">
                <a16:creationId xmlns:a16="http://schemas.microsoft.com/office/drawing/2014/main" id="{41C62C6E-6C8D-E263-ED20-65125864F2C8}"/>
              </a:ext>
            </a:extLst>
          </p:cNvPr>
          <p:cNvSpPr>
            <a:spLocks noGrp="1"/>
          </p:cNvSpPr>
          <p:nvPr>
            <p:ph type="title" hasCustomPrompt="1"/>
          </p:nvPr>
        </p:nvSpPr>
        <p:spPr>
          <a:xfrm>
            <a:off x="582612" y="462415"/>
            <a:ext cx="11026776"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2: two columns</a:t>
            </a:r>
          </a:p>
        </p:txBody>
      </p:sp>
    </p:spTree>
    <p:extLst>
      <p:ext uri="{BB962C8B-B14F-4D97-AF65-F5344CB8AC3E}">
        <p14:creationId xmlns:p14="http://schemas.microsoft.com/office/powerpoint/2010/main" val="993326050"/>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Device 3">
    <p:bg>
      <p:bgPr>
        <a:solidFill>
          <a:srgbClr val="F4F3F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466045"/>
            <a:ext cx="11025188"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3</a:t>
            </a:r>
          </a:p>
        </p:txBody>
      </p:sp>
      <p:pic>
        <p:nvPicPr>
          <p:cNvPr id="10" name="Picture 9">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384249" y="486947"/>
            <a:ext cx="10869930" cy="6371053"/>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116584300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Chart with caption">
    <p:bg>
      <p:bgPr>
        <a:solidFill>
          <a:srgbClr val="F4F3F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466045"/>
            <a:ext cx="11025188"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layout examples</a:t>
            </a:r>
          </a:p>
        </p:txBody>
      </p:sp>
      <p:sp>
        <p:nvSpPr>
          <p:cNvPr id="5" name="Chart Placeholder 6">
            <a:extLst>
              <a:ext uri="{FF2B5EF4-FFF2-40B4-BE49-F238E27FC236}">
                <a16:creationId xmlns:a16="http://schemas.microsoft.com/office/drawing/2014/main" id="{D9638BF3-12D1-2694-0190-0AB19FCB5432}"/>
              </a:ext>
            </a:extLst>
          </p:cNvPr>
          <p:cNvSpPr>
            <a:spLocks noGrp="1"/>
          </p:cNvSpPr>
          <p:nvPr>
            <p:ph type="chart" sz="quarter" idx="21"/>
          </p:nvPr>
        </p:nvSpPr>
        <p:spPr>
          <a:xfrm>
            <a:off x="584200"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6" name="Text Placeholder 4">
            <a:extLst>
              <a:ext uri="{FF2B5EF4-FFF2-40B4-BE49-F238E27FC236}">
                <a16:creationId xmlns:a16="http://schemas.microsoft.com/office/drawing/2014/main" id="{9FDA6635-EE72-35BC-5065-7C47B07E2AF7}"/>
              </a:ext>
            </a:extLst>
          </p:cNvPr>
          <p:cNvSpPr>
            <a:spLocks noGrp="1"/>
          </p:cNvSpPr>
          <p:nvPr>
            <p:ph type="body" sz="quarter" idx="12" hasCustomPrompt="1"/>
          </p:nvPr>
        </p:nvSpPr>
        <p:spPr>
          <a:xfrm>
            <a:off x="584201" y="5973763"/>
            <a:ext cx="3474720" cy="307777"/>
          </a:xfrm>
          <a:prstGeom prst="rect">
            <a:avLst/>
          </a:prstGeom>
        </p:spPr>
        <p:txBody>
          <a:bodyPr lIns="0" tIns="0" rIns="0" bIns="0"/>
          <a:lstStyle>
            <a:lvl1pPr marL="0" indent="0">
              <a:lnSpc>
                <a:spcPts val="1200"/>
              </a:lnSpc>
              <a:spcBef>
                <a:spcPts val="900"/>
              </a:spcBef>
              <a:buFont typeface="Arial" panose="020B0604020202020204" pitchFamily="34" charset="0"/>
              <a:buNone/>
              <a:defRPr sz="1000" b="0" i="0" spc="0">
                <a:solidFill>
                  <a:srgbClr val="000000"/>
                </a:solidFill>
                <a:latin typeface="+mn-lt"/>
              </a:defRPr>
            </a:lvl1pPr>
            <a:lvl2pPr marL="0" marR="0" indent="0" algn="l" defTabSz="932742" rtl="0" eaLnBrk="1" fontAlgn="auto" latinLnBrk="0" hangingPunct="1">
              <a:lnSpc>
                <a:spcPts val="1200"/>
              </a:lnSpc>
              <a:spcBef>
                <a:spcPts val="450"/>
              </a:spcBef>
              <a:spcAft>
                <a:spcPts val="0"/>
              </a:spcAft>
              <a:buClrTx/>
              <a:buSzPct val="90000"/>
              <a:buFont typeface="Arial" panose="020B0604020202020204" pitchFamily="34" charset="0"/>
              <a:buNone/>
              <a:tabLst/>
              <a:defRPr sz="1000">
                <a:solidFill>
                  <a:schemeClr val="tx1"/>
                </a:solidFill>
              </a:defRPr>
            </a:lvl2pPr>
            <a:lvl3pPr marL="457200" indent="0">
              <a:buNone/>
              <a:defRPr/>
            </a:lvl3pPr>
            <a:lvl4pPr marL="685800" indent="0">
              <a:buNone/>
              <a:defRPr/>
            </a:lvl4pPr>
            <a:lvl5pPr marL="914400"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7" name="Text Placeholder 4">
            <a:extLst>
              <a:ext uri="{FF2B5EF4-FFF2-40B4-BE49-F238E27FC236}">
                <a16:creationId xmlns:a16="http://schemas.microsoft.com/office/drawing/2014/main" id="{426EF772-758C-C1A7-A309-173E2AB9C395}"/>
              </a:ext>
            </a:extLst>
          </p:cNvPr>
          <p:cNvSpPr>
            <a:spLocks noGrp="1"/>
          </p:cNvSpPr>
          <p:nvPr>
            <p:ph type="body" sz="quarter" idx="18" hasCustomPrompt="1"/>
          </p:nvPr>
        </p:nvSpPr>
        <p:spPr>
          <a:xfrm>
            <a:off x="4358640" y="5973763"/>
            <a:ext cx="3474720" cy="307777"/>
          </a:xfrm>
          <a:prstGeom prst="rect">
            <a:avLst/>
          </a:prstGeom>
        </p:spPr>
        <p:txBody>
          <a:bodyPr vert="horz" wrap="square" lIns="0" tIns="0" rIns="0" bIns="0" rtlCol="0">
            <a:spAutoFit/>
          </a:bodyPr>
          <a:lstStyle>
            <a:lvl1pPr marL="0" indent="0">
              <a:buNone/>
              <a:tabLst/>
              <a:defRPr lang="en-US" sz="1000" b="0" i="0" spc="0" dirty="0" smtClean="0">
                <a:solidFill>
                  <a:srgbClr val="000000"/>
                </a:solidFill>
                <a:latin typeface="+mn-lt"/>
              </a:defRPr>
            </a:lvl1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9" name="Chart Placeholder 6">
            <a:extLst>
              <a:ext uri="{FF2B5EF4-FFF2-40B4-BE49-F238E27FC236}">
                <a16:creationId xmlns:a16="http://schemas.microsoft.com/office/drawing/2014/main" id="{C01D8C54-5478-2BF6-769F-9F0FC6FB57EA}"/>
              </a:ext>
            </a:extLst>
          </p:cNvPr>
          <p:cNvSpPr>
            <a:spLocks noGrp="1"/>
          </p:cNvSpPr>
          <p:nvPr>
            <p:ph type="chart" sz="quarter" idx="22"/>
          </p:nvPr>
        </p:nvSpPr>
        <p:spPr>
          <a:xfrm>
            <a:off x="4358641"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11" name="Chart Placeholder 6">
            <a:extLst>
              <a:ext uri="{FF2B5EF4-FFF2-40B4-BE49-F238E27FC236}">
                <a16:creationId xmlns:a16="http://schemas.microsoft.com/office/drawing/2014/main" id="{657835EA-5000-4043-FCC9-D8A17E147B1F}"/>
              </a:ext>
            </a:extLst>
          </p:cNvPr>
          <p:cNvSpPr>
            <a:spLocks noGrp="1"/>
          </p:cNvSpPr>
          <p:nvPr>
            <p:ph type="chart" sz="quarter" idx="23"/>
          </p:nvPr>
        </p:nvSpPr>
        <p:spPr>
          <a:xfrm>
            <a:off x="8132064"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12" name="Text Placeholder 3">
            <a:extLst>
              <a:ext uri="{FF2B5EF4-FFF2-40B4-BE49-F238E27FC236}">
                <a16:creationId xmlns:a16="http://schemas.microsoft.com/office/drawing/2014/main" id="{D11E6A22-8ABF-B71A-3401-3376773ED9AC}"/>
              </a:ext>
            </a:extLst>
          </p:cNvPr>
          <p:cNvSpPr>
            <a:spLocks noGrp="1"/>
          </p:cNvSpPr>
          <p:nvPr>
            <p:ph type="body" sz="quarter" idx="24" hasCustomPrompt="1"/>
          </p:nvPr>
        </p:nvSpPr>
        <p:spPr>
          <a:xfrm>
            <a:off x="584200"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3" name="Text Placeholder 3">
            <a:extLst>
              <a:ext uri="{FF2B5EF4-FFF2-40B4-BE49-F238E27FC236}">
                <a16:creationId xmlns:a16="http://schemas.microsoft.com/office/drawing/2014/main" id="{608861AB-092C-6472-7C72-ED6E47461F7C}"/>
              </a:ext>
            </a:extLst>
          </p:cNvPr>
          <p:cNvSpPr>
            <a:spLocks noGrp="1"/>
          </p:cNvSpPr>
          <p:nvPr>
            <p:ph type="body" sz="quarter" idx="25" hasCustomPrompt="1"/>
          </p:nvPr>
        </p:nvSpPr>
        <p:spPr>
          <a:xfrm>
            <a:off x="4369751"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4" name="Text Placeholder 3">
            <a:extLst>
              <a:ext uri="{FF2B5EF4-FFF2-40B4-BE49-F238E27FC236}">
                <a16:creationId xmlns:a16="http://schemas.microsoft.com/office/drawing/2014/main" id="{000561FE-DBFA-4AC4-AFCD-6B19B0C28254}"/>
              </a:ext>
            </a:extLst>
          </p:cNvPr>
          <p:cNvSpPr>
            <a:spLocks noGrp="1"/>
          </p:cNvSpPr>
          <p:nvPr>
            <p:ph type="body" sz="quarter" idx="26" hasCustomPrompt="1"/>
          </p:nvPr>
        </p:nvSpPr>
        <p:spPr>
          <a:xfrm>
            <a:off x="8132063"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4">
            <a:extLst>
              <a:ext uri="{FF2B5EF4-FFF2-40B4-BE49-F238E27FC236}">
                <a16:creationId xmlns:a16="http://schemas.microsoft.com/office/drawing/2014/main" id="{ABB165B4-FDFD-ADBC-4A1C-58CA8748A55C}"/>
              </a:ext>
            </a:extLst>
          </p:cNvPr>
          <p:cNvSpPr>
            <a:spLocks noGrp="1"/>
          </p:cNvSpPr>
          <p:nvPr>
            <p:ph type="body" sz="quarter" idx="27" hasCustomPrompt="1"/>
          </p:nvPr>
        </p:nvSpPr>
        <p:spPr>
          <a:xfrm>
            <a:off x="8132063" y="5973763"/>
            <a:ext cx="3474720" cy="307777"/>
          </a:xfrm>
          <a:prstGeom prst="rect">
            <a:avLst/>
          </a:prstGeom>
        </p:spPr>
        <p:txBody>
          <a:bodyPr vert="horz" wrap="square" lIns="0" tIns="0" rIns="0" bIns="0" rtlCol="0">
            <a:spAutoFit/>
          </a:bodyPr>
          <a:lstStyle>
            <a:lvl1pPr marL="0" indent="0">
              <a:buNone/>
              <a:tabLst/>
              <a:defRPr lang="en-US" sz="1000" b="0" i="0" spc="0" dirty="0" smtClean="0">
                <a:solidFill>
                  <a:srgbClr val="000000"/>
                </a:solidFill>
                <a:latin typeface="+mn-lt"/>
              </a:defRPr>
            </a:lvl1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Tree>
    <p:extLst>
      <p:ext uri="{BB962C8B-B14F-4D97-AF65-F5344CB8AC3E}">
        <p14:creationId xmlns:p14="http://schemas.microsoft.com/office/powerpoint/2010/main" val="1982342779"/>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Table ">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F1098-5BDB-3A14-0BC4-F3DC4A76BABB}"/>
              </a:ext>
            </a:extLst>
          </p:cNvPr>
          <p:cNvSpPr>
            <a:spLocks noGrp="1"/>
          </p:cNvSpPr>
          <p:nvPr>
            <p:ph type="title" hasCustomPrompt="1"/>
          </p:nvPr>
        </p:nvSpPr>
        <p:spPr/>
        <p:txBody>
          <a:bodyPr/>
          <a:lstStyle>
            <a:lvl1pPr>
              <a:defRPr/>
            </a:lvl1pPr>
          </a:lstStyle>
          <a:p>
            <a:r>
              <a:rPr lang="en-US"/>
              <a:t>Table layout</a:t>
            </a:r>
          </a:p>
        </p:txBody>
      </p:sp>
      <p:sp>
        <p:nvSpPr>
          <p:cNvPr id="4" name="Table Placeholder 3">
            <a:extLst>
              <a:ext uri="{FF2B5EF4-FFF2-40B4-BE49-F238E27FC236}">
                <a16:creationId xmlns:a16="http://schemas.microsoft.com/office/drawing/2014/main" id="{6DAF7D07-1867-0A94-96A1-88DE5F76DCC0}"/>
              </a:ext>
            </a:extLst>
          </p:cNvPr>
          <p:cNvSpPr>
            <a:spLocks noGrp="1"/>
          </p:cNvSpPr>
          <p:nvPr>
            <p:ph type="tbl" sz="quarter" idx="10"/>
          </p:nvPr>
        </p:nvSpPr>
        <p:spPr>
          <a:xfrm>
            <a:off x="584201" y="2201863"/>
            <a:ext cx="11025188" cy="4067176"/>
          </a:xfrm>
          <a:prstGeom prst="rect">
            <a:avLst/>
          </a:prstGeom>
        </p:spPr>
        <p:txBody>
          <a:bodyPr anchor="ctr" anchorCtr="0"/>
          <a:lstStyle>
            <a:lvl1pPr algn="ctr">
              <a:defRPr/>
            </a:lvl1pPr>
          </a:lstStyle>
          <a:p>
            <a:r>
              <a:rPr lang="en-US"/>
              <a:t>Click icon to add table</a:t>
            </a:r>
          </a:p>
        </p:txBody>
      </p:sp>
    </p:spTree>
    <p:extLst>
      <p:ext uri="{BB962C8B-B14F-4D97-AF65-F5344CB8AC3E}">
        <p14:creationId xmlns:p14="http://schemas.microsoft.com/office/powerpoint/2010/main" val="687834266"/>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Quote slide">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8FF295-4867-A99B-E458-6E9396360B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1163637"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1163637"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1163637" y="850900"/>
            <a:ext cx="7256463" cy="3238500"/>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spTree>
    <p:extLst>
      <p:ext uri="{BB962C8B-B14F-4D97-AF65-F5344CB8AC3E}">
        <p14:creationId xmlns:p14="http://schemas.microsoft.com/office/powerpoint/2010/main" val="2708572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1_Quote slide">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95A0AA-74F0-F906-FF6C-5C3C4846A89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2482850"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2482850"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2482850" y="1177602"/>
            <a:ext cx="7256463" cy="2911798"/>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pic>
        <p:nvPicPr>
          <p:cNvPr id="8" name="Picture 7" descr="Quotation marks">
            <a:extLst>
              <a:ext uri="{FF2B5EF4-FFF2-40B4-BE49-F238E27FC236}">
                <a16:creationId xmlns:a16="http://schemas.microsoft.com/office/drawing/2014/main" id="{04EC2229-8FBE-426A-CDA3-79B76E4E64E9}"/>
              </a:ext>
            </a:extLst>
          </p:cNvPr>
          <p:cNvPicPr>
            <a:picLocks noChangeAspect="1"/>
          </p:cNvPicPr>
          <p:nvPr/>
        </p:nvPicPr>
        <p:blipFill>
          <a:blip r:embed="rId3"/>
          <a:stretch>
            <a:fillRect/>
          </a:stretch>
        </p:blipFill>
        <p:spPr bwMode="black">
          <a:xfrm>
            <a:off x="549201" y="1033463"/>
            <a:ext cx="1555824" cy="1392940"/>
          </a:xfrm>
          <a:prstGeom prst="rect">
            <a:avLst/>
          </a:prstGeom>
        </p:spPr>
      </p:pic>
    </p:spTree>
    <p:extLst>
      <p:ext uri="{BB962C8B-B14F-4D97-AF65-F5344CB8AC3E}">
        <p14:creationId xmlns:p14="http://schemas.microsoft.com/office/powerpoint/2010/main" val="24595069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2_Quote slide">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E79450-F76B-B7C6-BF65-EFBA04ADB47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2482850"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2482850"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2482850" y="1177602"/>
            <a:ext cx="7256463" cy="2911798"/>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pic>
        <p:nvPicPr>
          <p:cNvPr id="11" name="Picture 10" descr="Quotation marks">
            <a:extLst>
              <a:ext uri="{FF2B5EF4-FFF2-40B4-BE49-F238E27FC236}">
                <a16:creationId xmlns:a16="http://schemas.microsoft.com/office/drawing/2014/main" id="{3425CD53-2A7D-2007-E862-FDADC36307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bwMode="black">
          <a:xfrm>
            <a:off x="564441" y="1042185"/>
            <a:ext cx="1271081" cy="1132055"/>
          </a:xfrm>
          <a:prstGeom prst="rect">
            <a:avLst/>
          </a:prstGeom>
        </p:spPr>
      </p:pic>
    </p:spTree>
    <p:extLst>
      <p:ext uri="{BB962C8B-B14F-4D97-AF65-F5344CB8AC3E}">
        <p14:creationId xmlns:p14="http://schemas.microsoft.com/office/powerpoint/2010/main" val="4224302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Section Title 1">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8C42C5-9D1B-8547-8199-B0D8C17707CB}"/>
              </a:ext>
              <a:ext uri="{C183D7F6-B498-43B3-948B-1728B52AA6E4}">
                <adec:decorative xmlns:adec="http://schemas.microsoft.com/office/drawing/2017/decorative" val="1"/>
              </a:ext>
            </a:extLst>
          </p:cNvPr>
          <p:cNvPicPr>
            <a:picLocks noChangeAspect="1"/>
          </p:cNvPicPr>
          <p:nvPr/>
        </p:nvPicPr>
        <p:blipFill rotWithShape="1">
          <a:blip r:embed="rId2" cstate="print">
            <a:alphaModFix/>
            <a:extLst>
              <a:ext uri="{28A0092B-C50C-407E-A947-70E740481C1C}">
                <a14:useLocalDpi xmlns:a14="http://schemas.microsoft.com/office/drawing/2010/main" val="0"/>
              </a:ext>
            </a:extLst>
          </a:blip>
          <a:srcRect r="19824"/>
          <a:stretch/>
        </p:blipFill>
        <p:spPr>
          <a:xfrm>
            <a:off x="2417010" y="0"/>
            <a:ext cx="9774990" cy="6858000"/>
          </a:xfrm>
          <a:prstGeom prst="rect">
            <a:avLst/>
          </a:prstGeom>
        </p:spPr>
      </p:pic>
      <p:sp>
        <p:nvSpPr>
          <p:cNvPr id="2" name="Title 1"/>
          <p:cNvSpPr>
            <a:spLocks noGrp="1"/>
          </p:cNvSpPr>
          <p:nvPr>
            <p:ph type="title" hasCustomPrompt="1"/>
          </p:nvPr>
        </p:nvSpPr>
        <p:spPr>
          <a:xfrm>
            <a:off x="585215" y="3091208"/>
            <a:ext cx="4773168"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8657645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Demo slide 1">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6AA0B9-027D-8539-FF20-AFB01D1F7528}"/>
              </a:ext>
              <a:ext uri="{C183D7F6-B498-43B3-948B-1728B52AA6E4}">
                <adec:decorative xmlns:adec="http://schemas.microsoft.com/office/drawing/2017/decorative" val="1"/>
              </a:ext>
            </a:extLst>
          </p:cNvPr>
          <p:cNvPicPr>
            <a:picLocks noChangeAspect="1"/>
          </p:cNvPicPr>
          <p:nvPr/>
        </p:nvPicPr>
        <p:blipFill rotWithShape="1">
          <a:blip r:embed="rId2" cstate="print">
            <a:alphaModFix/>
            <a:extLst>
              <a:ext uri="{28A0092B-C50C-407E-A947-70E740481C1C}">
                <a14:useLocalDpi xmlns:a14="http://schemas.microsoft.com/office/drawing/2010/main" val="0"/>
              </a:ext>
            </a:extLst>
          </a:blip>
          <a:srcRect r="19824"/>
          <a:stretch/>
        </p:blipFill>
        <p:spPr>
          <a:xfrm>
            <a:off x="2417010" y="0"/>
            <a:ext cx="9774990" cy="6858000"/>
          </a:xfrm>
          <a:prstGeom prst="rect">
            <a:avLst/>
          </a:prstGeom>
        </p:spPr>
      </p:pic>
      <p:sp>
        <p:nvSpPr>
          <p:cNvPr id="2" name="Title 1"/>
          <p:cNvSpPr>
            <a:spLocks noGrp="1"/>
          </p:cNvSpPr>
          <p:nvPr>
            <p:ph type="title" hasCustomPrompt="1"/>
          </p:nvPr>
        </p:nvSpPr>
        <p:spPr>
          <a:xfrm>
            <a:off x="585216" y="3088623"/>
            <a:ext cx="4772847"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4772847"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3756645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D5FC56-4517-D1AD-EA54-49ECDFA7612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91208"/>
            <a:ext cx="9144000" cy="443198"/>
          </a:xfrm>
          <a:noFill/>
        </p:spPr>
        <p:txBody>
          <a:bodyPr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79360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A79DAA2-FFF6-E1D5-7BF6-E98C822B2F5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88623"/>
            <a:ext cx="4772847"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4772847"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263608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Section Title 3">
    <p:bg bwMode="gray">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756D10-0030-D9D3-52FE-13D839CE63B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91208"/>
            <a:ext cx="8542742"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68362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Demo slide 3">
    <p:bg bwMode="gray">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4A2250-4B7E-6E63-E698-996FB39D2C1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88623"/>
            <a:ext cx="9144000" cy="443198"/>
          </a:xfrm>
          <a:noFill/>
        </p:spPr>
        <p:txBody>
          <a:bodyPr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bg1"/>
                </a:solidFill>
                <a:latin typeface="+mn-lt"/>
              </a:defRPr>
            </a:lvl1pPr>
          </a:lstStyle>
          <a:p>
            <a:pPr lvl="0"/>
            <a:r>
              <a:rPr lang="en-US"/>
              <a:t>Speaker name</a:t>
            </a:r>
          </a:p>
        </p:txBody>
      </p:sp>
    </p:spTree>
    <p:extLst>
      <p:ext uri="{BB962C8B-B14F-4D97-AF65-F5344CB8AC3E}">
        <p14:creationId xmlns:p14="http://schemas.microsoft.com/office/powerpoint/2010/main" val="4393121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4378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Blank 2">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965439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tx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6" name="Title 1">
            <a:extLst>
              <a:ext uri="{FF2B5EF4-FFF2-40B4-BE49-F238E27FC236}">
                <a16:creationId xmlns:a16="http://schemas.microsoft.com/office/drawing/2014/main" id="{08079CCE-8626-53E5-1C9C-E9081D2B67CD}"/>
              </a:ext>
            </a:extLst>
          </p:cNvPr>
          <p:cNvSpPr>
            <a:spLocks noGrp="1"/>
          </p:cNvSpPr>
          <p:nvPr>
            <p:ph type="title"/>
          </p:nvPr>
        </p:nvSpPr>
        <p:spPr>
          <a:xfrm>
            <a:off x="4255769" y="1769814"/>
            <a:ext cx="5504688" cy="307777"/>
          </a:xfrm>
        </p:spPr>
        <p:txBody>
          <a:bodyPr/>
          <a:lstStyle>
            <a:lvl1pPr marL="0" algn="l" defTabSz="457200" rtl="0" eaLnBrk="1" latinLnBrk="0" hangingPunct="1">
              <a:lnSpc>
                <a:spcPct val="100000"/>
              </a:lnSpc>
              <a:spcBef>
                <a:spcPct val="0"/>
              </a:spcBef>
              <a:buNone/>
              <a:defRPr lang="en-US" sz="2000" b="0" kern="1200" cap="none" spc="-50" baseline="0" dirty="0">
                <a:ln w="3175">
                  <a:noFill/>
                </a:ln>
                <a:solidFill>
                  <a:schemeClr val="bg1"/>
                </a:solidFill>
                <a:effectLst/>
                <a:latin typeface="+mn-lt"/>
                <a:ea typeface="+mn-ea"/>
                <a:cs typeface="Segoe UI" panose="020B0502040204020203" pitchFamily="34" charset="0"/>
              </a:defRPr>
            </a:lvl1pPr>
          </a:lstStyle>
          <a:p>
            <a:r>
              <a:rPr lang="en-US"/>
              <a:t>Click to edit Master title style</a:t>
            </a:r>
          </a:p>
        </p:txBody>
      </p:sp>
      <p:sp>
        <p:nvSpPr>
          <p:cNvPr id="7" name="Text Placeholder 4">
            <a:extLst>
              <a:ext uri="{FF2B5EF4-FFF2-40B4-BE49-F238E27FC236}">
                <a16:creationId xmlns:a16="http://schemas.microsoft.com/office/drawing/2014/main" id="{8845B3A2-DAC2-0B7B-1866-377A5A244AC2}"/>
              </a:ext>
            </a:extLst>
          </p:cNvPr>
          <p:cNvSpPr>
            <a:spLocks noGrp="1"/>
          </p:cNvSpPr>
          <p:nvPr>
            <p:ph type="body" sz="quarter" idx="12" hasCustomPrompt="1"/>
          </p:nvPr>
        </p:nvSpPr>
        <p:spPr>
          <a:xfrm>
            <a:off x="585216" y="1572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1"/>
                </a:solidFill>
                <a:effectLst/>
                <a:latin typeface="+mj-lt"/>
                <a:ea typeface="+mn-ea"/>
                <a:cs typeface="Segoe UI" panose="020B0502040204020203" pitchFamily="34" charset="0"/>
              </a:defRPr>
            </a:lvl1pPr>
          </a:lstStyle>
          <a:p>
            <a:pPr lvl="0"/>
            <a:r>
              <a:rPr lang="en-US"/>
              <a:t>Thank you.</a:t>
            </a:r>
          </a:p>
        </p:txBody>
      </p:sp>
    </p:spTree>
    <p:extLst>
      <p:ext uri="{BB962C8B-B14F-4D97-AF65-F5344CB8AC3E}">
        <p14:creationId xmlns:p14="http://schemas.microsoft.com/office/powerpoint/2010/main" val="89739085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272">
          <p15:clr>
            <a:srgbClr val="FBAE40"/>
          </p15:clr>
        </p15:guide>
        <p15:guide id="3" orient="horz" pos="912">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Closing logo slide 2">
    <p:bg>
      <p:bgPr>
        <a:solidFill>
          <a:schemeClr val="tx2"/>
        </a:solidFill>
        <a:effectLst/>
      </p:bgPr>
    </p:bg>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4F0F127D-8512-846C-2C30-5A85666BF445}"/>
              </a:ext>
            </a:extLst>
          </p:cNvPr>
          <p:cNvSpPr>
            <a:spLocks noGrp="1"/>
          </p:cNvSpPr>
          <p:nvPr>
            <p:ph type="body" sz="quarter" idx="12" hasCustomPrompt="1"/>
          </p:nvPr>
        </p:nvSpPr>
        <p:spPr>
          <a:xfrm>
            <a:off x="6090921" y="4612614"/>
            <a:ext cx="5524500" cy="553998"/>
          </a:xfrm>
          <a:noFill/>
        </p:spPr>
        <p:txBody>
          <a:bodyPr wrap="square" lIns="0" tIns="0" rIns="0" bIns="0">
            <a:spAutoFit/>
          </a:bodyPr>
          <a:lstStyle>
            <a:lvl1pPr marL="0" indent="0" algn="r"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1"/>
                </a:solidFill>
                <a:effectLst/>
                <a:latin typeface="+mj-lt"/>
                <a:ea typeface="+mn-ea"/>
                <a:cs typeface="Segoe UI" panose="020B0502040204020203" pitchFamily="34" charset="0"/>
              </a:defRPr>
            </a:lvl1pPr>
          </a:lstStyle>
          <a:p>
            <a:pPr lvl="0"/>
            <a:r>
              <a:rPr lang="en-US"/>
              <a:t>Thank you.</a:t>
            </a:r>
          </a:p>
        </p:txBody>
      </p:sp>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8" name="Title 1">
            <a:extLst>
              <a:ext uri="{FF2B5EF4-FFF2-40B4-BE49-F238E27FC236}">
                <a16:creationId xmlns:a16="http://schemas.microsoft.com/office/drawing/2014/main" id="{7A38A2C9-D8C3-D252-BC8C-25222F314054}"/>
              </a:ext>
            </a:extLst>
          </p:cNvPr>
          <p:cNvSpPr>
            <a:spLocks noGrp="1"/>
          </p:cNvSpPr>
          <p:nvPr>
            <p:ph type="title"/>
          </p:nvPr>
        </p:nvSpPr>
        <p:spPr>
          <a:xfrm>
            <a:off x="588263" y="1766555"/>
            <a:ext cx="5502658" cy="307777"/>
          </a:xfrm>
        </p:spPr>
        <p:txBody>
          <a:bodyPr/>
          <a:lstStyle>
            <a:lvl1pPr marL="0" algn="l" defTabSz="457200" rtl="0" eaLnBrk="1" latinLnBrk="0" hangingPunct="1">
              <a:lnSpc>
                <a:spcPct val="100000"/>
              </a:lnSpc>
              <a:spcBef>
                <a:spcPct val="0"/>
              </a:spcBef>
              <a:buNone/>
              <a:defRPr lang="en-US" sz="2000" b="0" kern="1200" cap="none" spc="-50" baseline="0" dirty="0">
                <a:ln w="3175">
                  <a:noFill/>
                </a:ln>
                <a:solidFill>
                  <a:schemeClr val="bg1"/>
                </a:solidFill>
                <a:effectLst/>
                <a:latin typeface="+mn-lt"/>
                <a:ea typeface="+mn-ea"/>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5427755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912">
          <p15:clr>
            <a:srgbClr val="FBAE40"/>
          </p15:clr>
        </p15:guide>
        <p15:guide id="3" orient="horz" pos="1272">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Closing logo slide 3">
    <p:bg>
      <p:bgPr>
        <a:solidFill>
          <a:schemeClr val="tx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8" name="Title 1">
            <a:extLst>
              <a:ext uri="{FF2B5EF4-FFF2-40B4-BE49-F238E27FC236}">
                <a16:creationId xmlns:a16="http://schemas.microsoft.com/office/drawing/2014/main" id="{4F8C85E6-DBED-FCF3-8B7D-1F82C6DBBCB7}"/>
              </a:ext>
            </a:extLst>
          </p:cNvPr>
          <p:cNvSpPr>
            <a:spLocks noGrp="1"/>
          </p:cNvSpPr>
          <p:nvPr>
            <p:ph type="title"/>
          </p:nvPr>
        </p:nvSpPr>
        <p:spPr>
          <a:xfrm>
            <a:off x="588263" y="1845276"/>
            <a:ext cx="11018520" cy="553998"/>
          </a:xfrm>
        </p:spPr>
        <p:txBody>
          <a:bodyPr/>
          <a:lstStyle>
            <a:lvl1pPr marL="0" algn="l" defTabSz="457200" rtl="0" eaLnBrk="1" latinLnBrk="0" hangingPunct="1">
              <a:defRPr lang="en-US" sz="3600" b="1" kern="1200" dirty="0">
                <a:gradFill>
                  <a:gsLst>
                    <a:gs pos="0">
                      <a:srgbClr val="FF5C39"/>
                    </a:gs>
                    <a:gs pos="100000">
                      <a:srgbClr val="C73ECC"/>
                    </a:gs>
                  </a:gsLst>
                  <a:lin ang="3900000" scaled="0"/>
                </a:gradFill>
                <a:latin typeface="Segoe UI" panose="020B0502040204020203" pitchFamily="34" charset="0"/>
                <a:ea typeface="+mn-ea"/>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1438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1286506"/>
          </a:xfrm>
        </p:spPr>
        <p:txBody>
          <a:bodyPr>
            <a:spAutoFit/>
          </a:bodyPr>
          <a:lstStyle>
            <a:lvl1pPr>
              <a:defRPr sz="2000">
                <a:latin typeface="+mn-lt"/>
              </a:defRPr>
            </a:lvl1pPr>
            <a:lvl2pPr>
              <a:defRPr sz="1600">
                <a:latin typeface="+mn-lt"/>
              </a:defRPr>
            </a:lvl2pPr>
            <a:lvl3pPr>
              <a:defRPr sz="1400">
                <a:latin typeface="+mn-lt"/>
              </a:defRPr>
            </a:lvl3pPr>
            <a:lvl4pPr>
              <a:defRPr sz="12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0740126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dirty="0"/>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2304208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3984405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2256796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245965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21218226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Attendee-Intro">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Picture Placeholder 8" descr="Remote attendees participating in a Microsoft Teams Room (MTR) meeting while people in the conference room are viewing attendees in Gallery View on the front of room monitors​. ">
            <a:extLst>
              <a:ext uri="{FF2B5EF4-FFF2-40B4-BE49-F238E27FC236}">
                <a16:creationId xmlns:a16="http://schemas.microsoft.com/office/drawing/2014/main" id="{52246ABC-CD2B-AD84-9C67-DFE64BEAE93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096000" y="0"/>
            <a:ext cx="6096000" cy="6858000"/>
          </a:xfrm>
          <a:prstGeom prst="rect">
            <a:avLst/>
          </a:prstGeom>
        </p:spPr>
      </p:pic>
    </p:spTree>
    <p:extLst>
      <p:ext uri="{BB962C8B-B14F-4D97-AF65-F5344CB8AC3E}">
        <p14:creationId xmlns:p14="http://schemas.microsoft.com/office/powerpoint/2010/main" val="33668012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55213735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929693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370860134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9427397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5991535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0358807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4299075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66186559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1772542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155711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4103717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2220603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46934606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41231015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716288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586389"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273078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40205418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91647008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831158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2792647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28742195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212726861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69944361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0235359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77110749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13030272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82464004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68881767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dirty="0"/>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377845046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224357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424936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4570855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dirty="0"/>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12303346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35929701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58179726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0381706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dirty="0"/>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40653286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cstate="screen">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15969587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dirty="0"/>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4387986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097158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55139724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605542"/>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176560901"/>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767788759"/>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57666861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dirty="0"/>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6226314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1598653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5703244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3608326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8082654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42416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45877350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892994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363438548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826192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411316702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1846008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9949772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4350463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3209093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61423176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4781575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2230336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4403894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7873103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362465744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34027581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33055524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838789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66892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84684651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586389"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75998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80487807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69332"/>
          </a:xfrm>
        </p:spPr>
        <p:txBody>
          <a:bodyPr/>
          <a:lstStyle>
            <a:lvl1pPr>
              <a:defRPr sz="24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022666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0030752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0633864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7965940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64181878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177359712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6214955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0662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5326081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06088386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69214356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10522103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68281073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dirty="0"/>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278847737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dirty="0"/>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dirty="0"/>
              <a:t>Click to edit Master text styles</a:t>
            </a:r>
          </a:p>
          <a:p>
            <a:pPr lvl="0"/>
            <a:endParaRPr lang="en-US" dirty="0"/>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p:txBody>
      </p:sp>
    </p:spTree>
    <p:extLst>
      <p:ext uri="{BB962C8B-B14F-4D97-AF65-F5344CB8AC3E}">
        <p14:creationId xmlns:p14="http://schemas.microsoft.com/office/powerpoint/2010/main" val="37938198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80552022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97419629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569387"/>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2800" b="0" i="0" u="none" strike="noStrike" cap="none" normalizeH="0" dirty="0">
                <a:ln>
                  <a:noFill/>
                </a:ln>
                <a:solidFill>
                  <a:srgbClr val="FFFFFF"/>
                </a:solidFill>
                <a:effectLst/>
                <a:uLnTx/>
                <a:uFillTx/>
                <a:latin typeface="+mj-lt"/>
              </a:defRPr>
            </a:lvl1pPr>
          </a:lstStyle>
          <a:p>
            <a:pPr marL="228600" lvl="0" indent="-228600"/>
            <a:r>
              <a:rPr lang="en-US" dirty="0"/>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274373236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68807916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95413916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507831"/>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2400" b="0" i="0" u="none" strike="noStrike" cap="none" normalizeH="0" dirty="0">
                <a:ln>
                  <a:noFill/>
                </a:ln>
                <a:solidFill>
                  <a:srgbClr val="FFFFFF"/>
                </a:solidFill>
                <a:effectLst/>
                <a:uLnTx/>
                <a:uFillTx/>
                <a:latin typeface="+mj-lt"/>
              </a:defRPr>
            </a:lvl1pPr>
          </a:lstStyle>
          <a:p>
            <a:pPr marL="228600" lvl="0" indent="-228600"/>
            <a:r>
              <a:rPr lang="en-US" dirty="0"/>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34785563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22348343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7837448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39948215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dirty="0"/>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23098059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dirty="0"/>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7067637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5180958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924314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2068170256"/>
      </p:ext>
    </p:extLst>
  </p:cSld>
  <p:clrMapOvr>
    <a:masterClrMapping/>
  </p:clrMapOvr>
  <p:transition>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879822921"/>
      </p:ext>
    </p:extLst>
  </p:cSld>
  <p:clrMapOvr>
    <a:masterClrMapping/>
  </p:clrMapOvr>
  <p:transition>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5055521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224357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1459291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16344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55591887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27140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94569683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84305509"/>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0484304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20384285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sz="3200"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160486028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560326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4505717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48282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7481669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022373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7654390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965201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2326342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95224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2588654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564391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65081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1510468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4716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035585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68675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35891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277447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4362174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7753466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7760640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714910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9942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86051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3422298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3187353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344209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18785744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7533380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331359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891128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1538038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857223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018437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48889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18722413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6707860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45562202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967566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860271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839624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87226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484028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112442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04405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57716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theme" Target="../theme/theme2.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1" Type="http://schemas.openxmlformats.org/officeDocument/2006/relationships/slideLayout" Target="../slideLayouts/slideLayout54.xml"/><Relationship Id="rId6"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28.xml"/><Relationship Id="rId21" Type="http://schemas.openxmlformats.org/officeDocument/2006/relationships/slideLayout" Target="../slideLayouts/slideLayout123.xml"/><Relationship Id="rId42" Type="http://schemas.openxmlformats.org/officeDocument/2006/relationships/slideLayout" Target="../slideLayouts/slideLayout144.xml"/><Relationship Id="rId47" Type="http://schemas.openxmlformats.org/officeDocument/2006/relationships/slideLayout" Target="../slideLayouts/slideLayout149.xml"/><Relationship Id="rId63" Type="http://schemas.openxmlformats.org/officeDocument/2006/relationships/slideLayout" Target="../slideLayouts/slideLayout165.xml"/><Relationship Id="rId68" Type="http://schemas.openxmlformats.org/officeDocument/2006/relationships/slideLayout" Target="../slideLayouts/slideLayout170.xml"/><Relationship Id="rId84" Type="http://schemas.openxmlformats.org/officeDocument/2006/relationships/slideLayout" Target="../slideLayouts/slideLayout186.xml"/><Relationship Id="rId16" Type="http://schemas.openxmlformats.org/officeDocument/2006/relationships/slideLayout" Target="../slideLayouts/slideLayout118.xml"/><Relationship Id="rId11" Type="http://schemas.openxmlformats.org/officeDocument/2006/relationships/slideLayout" Target="../slideLayouts/slideLayout113.xml"/><Relationship Id="rId32" Type="http://schemas.openxmlformats.org/officeDocument/2006/relationships/slideLayout" Target="../slideLayouts/slideLayout134.xml"/><Relationship Id="rId37" Type="http://schemas.openxmlformats.org/officeDocument/2006/relationships/slideLayout" Target="../slideLayouts/slideLayout139.xml"/><Relationship Id="rId53" Type="http://schemas.openxmlformats.org/officeDocument/2006/relationships/slideLayout" Target="../slideLayouts/slideLayout155.xml"/><Relationship Id="rId58" Type="http://schemas.openxmlformats.org/officeDocument/2006/relationships/slideLayout" Target="../slideLayouts/slideLayout160.xml"/><Relationship Id="rId74" Type="http://schemas.openxmlformats.org/officeDocument/2006/relationships/slideLayout" Target="../slideLayouts/slideLayout176.xml"/><Relationship Id="rId79" Type="http://schemas.openxmlformats.org/officeDocument/2006/relationships/slideLayout" Target="../slideLayouts/slideLayout181.xml"/><Relationship Id="rId5" Type="http://schemas.openxmlformats.org/officeDocument/2006/relationships/slideLayout" Target="../slideLayouts/slideLayout107.xml"/><Relationship Id="rId19" Type="http://schemas.openxmlformats.org/officeDocument/2006/relationships/slideLayout" Target="../slideLayouts/slideLayout121.xml"/><Relationship Id="rId14" Type="http://schemas.openxmlformats.org/officeDocument/2006/relationships/slideLayout" Target="../slideLayouts/slideLayout116.xml"/><Relationship Id="rId22" Type="http://schemas.openxmlformats.org/officeDocument/2006/relationships/slideLayout" Target="../slideLayouts/slideLayout124.xml"/><Relationship Id="rId27" Type="http://schemas.openxmlformats.org/officeDocument/2006/relationships/slideLayout" Target="../slideLayouts/slideLayout129.xml"/><Relationship Id="rId30" Type="http://schemas.openxmlformats.org/officeDocument/2006/relationships/slideLayout" Target="../slideLayouts/slideLayout132.xml"/><Relationship Id="rId35" Type="http://schemas.openxmlformats.org/officeDocument/2006/relationships/slideLayout" Target="../slideLayouts/slideLayout137.xml"/><Relationship Id="rId43" Type="http://schemas.openxmlformats.org/officeDocument/2006/relationships/slideLayout" Target="../slideLayouts/slideLayout145.xml"/><Relationship Id="rId48" Type="http://schemas.openxmlformats.org/officeDocument/2006/relationships/slideLayout" Target="../slideLayouts/slideLayout150.xml"/><Relationship Id="rId56" Type="http://schemas.openxmlformats.org/officeDocument/2006/relationships/slideLayout" Target="../slideLayouts/slideLayout158.xml"/><Relationship Id="rId64" Type="http://schemas.openxmlformats.org/officeDocument/2006/relationships/slideLayout" Target="../slideLayouts/slideLayout166.xml"/><Relationship Id="rId69" Type="http://schemas.openxmlformats.org/officeDocument/2006/relationships/slideLayout" Target="../slideLayouts/slideLayout171.xml"/><Relationship Id="rId77" Type="http://schemas.openxmlformats.org/officeDocument/2006/relationships/slideLayout" Target="../slideLayouts/slideLayout179.xml"/><Relationship Id="rId8" Type="http://schemas.openxmlformats.org/officeDocument/2006/relationships/slideLayout" Target="../slideLayouts/slideLayout110.xml"/><Relationship Id="rId51" Type="http://schemas.openxmlformats.org/officeDocument/2006/relationships/slideLayout" Target="../slideLayouts/slideLayout153.xml"/><Relationship Id="rId72" Type="http://schemas.openxmlformats.org/officeDocument/2006/relationships/slideLayout" Target="../slideLayouts/slideLayout174.xml"/><Relationship Id="rId80" Type="http://schemas.openxmlformats.org/officeDocument/2006/relationships/slideLayout" Target="../slideLayouts/slideLayout182.xml"/><Relationship Id="rId85" Type="http://schemas.openxmlformats.org/officeDocument/2006/relationships/theme" Target="../theme/theme3.xml"/><Relationship Id="rId3" Type="http://schemas.openxmlformats.org/officeDocument/2006/relationships/slideLayout" Target="../slideLayouts/slideLayout105.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slideLayout" Target="../slideLayouts/slideLayout127.xml"/><Relationship Id="rId33" Type="http://schemas.openxmlformats.org/officeDocument/2006/relationships/slideLayout" Target="../slideLayouts/slideLayout135.xml"/><Relationship Id="rId38" Type="http://schemas.openxmlformats.org/officeDocument/2006/relationships/slideLayout" Target="../slideLayouts/slideLayout140.xml"/><Relationship Id="rId46" Type="http://schemas.openxmlformats.org/officeDocument/2006/relationships/slideLayout" Target="../slideLayouts/slideLayout148.xml"/><Relationship Id="rId59" Type="http://schemas.openxmlformats.org/officeDocument/2006/relationships/slideLayout" Target="../slideLayouts/slideLayout161.xml"/><Relationship Id="rId67" Type="http://schemas.openxmlformats.org/officeDocument/2006/relationships/slideLayout" Target="../slideLayouts/slideLayout169.xml"/><Relationship Id="rId20" Type="http://schemas.openxmlformats.org/officeDocument/2006/relationships/slideLayout" Target="../slideLayouts/slideLayout122.xml"/><Relationship Id="rId41" Type="http://schemas.openxmlformats.org/officeDocument/2006/relationships/slideLayout" Target="../slideLayouts/slideLayout143.xml"/><Relationship Id="rId54" Type="http://schemas.openxmlformats.org/officeDocument/2006/relationships/slideLayout" Target="../slideLayouts/slideLayout156.xml"/><Relationship Id="rId62" Type="http://schemas.openxmlformats.org/officeDocument/2006/relationships/slideLayout" Target="../slideLayouts/slideLayout164.xml"/><Relationship Id="rId70" Type="http://schemas.openxmlformats.org/officeDocument/2006/relationships/slideLayout" Target="../slideLayouts/slideLayout172.xml"/><Relationship Id="rId75" Type="http://schemas.openxmlformats.org/officeDocument/2006/relationships/slideLayout" Target="../slideLayouts/slideLayout177.xml"/><Relationship Id="rId83" Type="http://schemas.openxmlformats.org/officeDocument/2006/relationships/slideLayout" Target="../slideLayouts/slideLayout185.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28" Type="http://schemas.openxmlformats.org/officeDocument/2006/relationships/slideLayout" Target="../slideLayouts/slideLayout130.xml"/><Relationship Id="rId36" Type="http://schemas.openxmlformats.org/officeDocument/2006/relationships/slideLayout" Target="../slideLayouts/slideLayout138.xml"/><Relationship Id="rId49" Type="http://schemas.openxmlformats.org/officeDocument/2006/relationships/slideLayout" Target="../slideLayouts/slideLayout151.xml"/><Relationship Id="rId57" Type="http://schemas.openxmlformats.org/officeDocument/2006/relationships/slideLayout" Target="../slideLayouts/slideLayout159.xml"/><Relationship Id="rId10" Type="http://schemas.openxmlformats.org/officeDocument/2006/relationships/slideLayout" Target="../slideLayouts/slideLayout112.xml"/><Relationship Id="rId31" Type="http://schemas.openxmlformats.org/officeDocument/2006/relationships/slideLayout" Target="../slideLayouts/slideLayout133.xml"/><Relationship Id="rId44" Type="http://schemas.openxmlformats.org/officeDocument/2006/relationships/slideLayout" Target="../slideLayouts/slideLayout146.xml"/><Relationship Id="rId52" Type="http://schemas.openxmlformats.org/officeDocument/2006/relationships/slideLayout" Target="../slideLayouts/slideLayout154.xml"/><Relationship Id="rId60" Type="http://schemas.openxmlformats.org/officeDocument/2006/relationships/slideLayout" Target="../slideLayouts/slideLayout162.xml"/><Relationship Id="rId65" Type="http://schemas.openxmlformats.org/officeDocument/2006/relationships/slideLayout" Target="../slideLayouts/slideLayout167.xml"/><Relationship Id="rId73" Type="http://schemas.openxmlformats.org/officeDocument/2006/relationships/slideLayout" Target="../slideLayouts/slideLayout175.xml"/><Relationship Id="rId78" Type="http://schemas.openxmlformats.org/officeDocument/2006/relationships/slideLayout" Target="../slideLayouts/slideLayout180.xml"/><Relationship Id="rId81" Type="http://schemas.openxmlformats.org/officeDocument/2006/relationships/slideLayout" Target="../slideLayouts/slideLayout183.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9" Type="http://schemas.openxmlformats.org/officeDocument/2006/relationships/slideLayout" Target="../slideLayouts/slideLayout141.xml"/><Relationship Id="rId34" Type="http://schemas.openxmlformats.org/officeDocument/2006/relationships/slideLayout" Target="../slideLayouts/slideLayout136.xml"/><Relationship Id="rId50" Type="http://schemas.openxmlformats.org/officeDocument/2006/relationships/slideLayout" Target="../slideLayouts/slideLayout152.xml"/><Relationship Id="rId55" Type="http://schemas.openxmlformats.org/officeDocument/2006/relationships/slideLayout" Target="../slideLayouts/slideLayout157.xml"/><Relationship Id="rId76" Type="http://schemas.openxmlformats.org/officeDocument/2006/relationships/slideLayout" Target="../slideLayouts/slideLayout178.xml"/><Relationship Id="rId7" Type="http://schemas.openxmlformats.org/officeDocument/2006/relationships/slideLayout" Target="../slideLayouts/slideLayout109.xml"/><Relationship Id="rId71" Type="http://schemas.openxmlformats.org/officeDocument/2006/relationships/slideLayout" Target="../slideLayouts/slideLayout173.xml"/><Relationship Id="rId2" Type="http://schemas.openxmlformats.org/officeDocument/2006/relationships/slideLayout" Target="../slideLayouts/slideLayout104.xml"/><Relationship Id="rId29" Type="http://schemas.openxmlformats.org/officeDocument/2006/relationships/slideLayout" Target="../slideLayouts/slideLayout131.xml"/><Relationship Id="rId24" Type="http://schemas.openxmlformats.org/officeDocument/2006/relationships/slideLayout" Target="../slideLayouts/slideLayout126.xml"/><Relationship Id="rId40" Type="http://schemas.openxmlformats.org/officeDocument/2006/relationships/slideLayout" Target="../slideLayouts/slideLayout142.xml"/><Relationship Id="rId45" Type="http://schemas.openxmlformats.org/officeDocument/2006/relationships/slideLayout" Target="../slideLayouts/slideLayout147.xml"/><Relationship Id="rId66" Type="http://schemas.openxmlformats.org/officeDocument/2006/relationships/slideLayout" Target="../slideLayouts/slideLayout168.xml"/><Relationship Id="rId61" Type="http://schemas.openxmlformats.org/officeDocument/2006/relationships/slideLayout" Target="../slideLayouts/slideLayout163.xml"/><Relationship Id="rId82" Type="http://schemas.openxmlformats.org/officeDocument/2006/relationships/slideLayout" Target="../slideLayouts/slideLayout18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26" Type="http://schemas.openxmlformats.org/officeDocument/2006/relationships/slideLayout" Target="../slideLayouts/slideLayout212.xml"/><Relationship Id="rId39" Type="http://schemas.openxmlformats.org/officeDocument/2006/relationships/slideLayout" Target="../slideLayouts/slideLayout225.xml"/><Relationship Id="rId21" Type="http://schemas.openxmlformats.org/officeDocument/2006/relationships/slideLayout" Target="../slideLayouts/slideLayout207.xml"/><Relationship Id="rId34" Type="http://schemas.openxmlformats.org/officeDocument/2006/relationships/slideLayout" Target="../slideLayouts/slideLayout220.xml"/><Relationship Id="rId42" Type="http://schemas.openxmlformats.org/officeDocument/2006/relationships/slideLayout" Target="../slideLayouts/slideLayout228.xml"/><Relationship Id="rId47" Type="http://schemas.openxmlformats.org/officeDocument/2006/relationships/slideLayout" Target="../slideLayouts/slideLayout233.xml"/><Relationship Id="rId50" Type="http://schemas.openxmlformats.org/officeDocument/2006/relationships/slideLayout" Target="../slideLayouts/slideLayout236.xml"/><Relationship Id="rId55" Type="http://schemas.openxmlformats.org/officeDocument/2006/relationships/slideLayout" Target="../slideLayouts/slideLayout241.xml"/><Relationship Id="rId7" Type="http://schemas.openxmlformats.org/officeDocument/2006/relationships/slideLayout" Target="../slideLayouts/slideLayout193.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9" Type="http://schemas.openxmlformats.org/officeDocument/2006/relationships/slideLayout" Target="../slideLayouts/slideLayout215.xml"/><Relationship Id="rId11" Type="http://schemas.openxmlformats.org/officeDocument/2006/relationships/slideLayout" Target="../slideLayouts/slideLayout197.xml"/><Relationship Id="rId24" Type="http://schemas.openxmlformats.org/officeDocument/2006/relationships/slideLayout" Target="../slideLayouts/slideLayout210.xml"/><Relationship Id="rId32" Type="http://schemas.openxmlformats.org/officeDocument/2006/relationships/slideLayout" Target="../slideLayouts/slideLayout218.xml"/><Relationship Id="rId37" Type="http://schemas.openxmlformats.org/officeDocument/2006/relationships/slideLayout" Target="../slideLayouts/slideLayout223.xml"/><Relationship Id="rId40" Type="http://schemas.openxmlformats.org/officeDocument/2006/relationships/slideLayout" Target="../slideLayouts/slideLayout226.xml"/><Relationship Id="rId45" Type="http://schemas.openxmlformats.org/officeDocument/2006/relationships/slideLayout" Target="../slideLayouts/slideLayout231.xml"/><Relationship Id="rId53" Type="http://schemas.openxmlformats.org/officeDocument/2006/relationships/slideLayout" Target="../slideLayouts/slideLayout239.xml"/><Relationship Id="rId58" Type="http://schemas.openxmlformats.org/officeDocument/2006/relationships/slideLayout" Target="../slideLayouts/slideLayout244.xml"/><Relationship Id="rId5" Type="http://schemas.openxmlformats.org/officeDocument/2006/relationships/slideLayout" Target="../slideLayouts/slideLayout191.xml"/><Relationship Id="rId61" Type="http://schemas.openxmlformats.org/officeDocument/2006/relationships/theme" Target="../theme/theme4.xml"/><Relationship Id="rId19" Type="http://schemas.openxmlformats.org/officeDocument/2006/relationships/slideLayout" Target="../slideLayouts/slideLayout205.xml"/><Relationship Id="rId14" Type="http://schemas.openxmlformats.org/officeDocument/2006/relationships/slideLayout" Target="../slideLayouts/slideLayout200.xml"/><Relationship Id="rId22" Type="http://schemas.openxmlformats.org/officeDocument/2006/relationships/slideLayout" Target="../slideLayouts/slideLayout208.xml"/><Relationship Id="rId27" Type="http://schemas.openxmlformats.org/officeDocument/2006/relationships/slideLayout" Target="../slideLayouts/slideLayout213.xml"/><Relationship Id="rId30" Type="http://schemas.openxmlformats.org/officeDocument/2006/relationships/slideLayout" Target="../slideLayouts/slideLayout216.xml"/><Relationship Id="rId35" Type="http://schemas.openxmlformats.org/officeDocument/2006/relationships/slideLayout" Target="../slideLayouts/slideLayout221.xml"/><Relationship Id="rId43" Type="http://schemas.openxmlformats.org/officeDocument/2006/relationships/slideLayout" Target="../slideLayouts/slideLayout229.xml"/><Relationship Id="rId48" Type="http://schemas.openxmlformats.org/officeDocument/2006/relationships/slideLayout" Target="../slideLayouts/slideLayout234.xml"/><Relationship Id="rId56" Type="http://schemas.openxmlformats.org/officeDocument/2006/relationships/slideLayout" Target="../slideLayouts/slideLayout242.xml"/><Relationship Id="rId8" Type="http://schemas.openxmlformats.org/officeDocument/2006/relationships/slideLayout" Target="../slideLayouts/slideLayout194.xml"/><Relationship Id="rId51" Type="http://schemas.openxmlformats.org/officeDocument/2006/relationships/slideLayout" Target="../slideLayouts/slideLayout237.xml"/><Relationship Id="rId3" Type="http://schemas.openxmlformats.org/officeDocument/2006/relationships/slideLayout" Target="../slideLayouts/slideLayout189.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5" Type="http://schemas.openxmlformats.org/officeDocument/2006/relationships/slideLayout" Target="../slideLayouts/slideLayout211.xml"/><Relationship Id="rId33" Type="http://schemas.openxmlformats.org/officeDocument/2006/relationships/slideLayout" Target="../slideLayouts/slideLayout219.xml"/><Relationship Id="rId38" Type="http://schemas.openxmlformats.org/officeDocument/2006/relationships/slideLayout" Target="../slideLayouts/slideLayout224.xml"/><Relationship Id="rId46" Type="http://schemas.openxmlformats.org/officeDocument/2006/relationships/slideLayout" Target="../slideLayouts/slideLayout232.xml"/><Relationship Id="rId59" Type="http://schemas.openxmlformats.org/officeDocument/2006/relationships/slideLayout" Target="../slideLayouts/slideLayout245.xml"/><Relationship Id="rId20" Type="http://schemas.openxmlformats.org/officeDocument/2006/relationships/slideLayout" Target="../slideLayouts/slideLayout206.xml"/><Relationship Id="rId41" Type="http://schemas.openxmlformats.org/officeDocument/2006/relationships/slideLayout" Target="../slideLayouts/slideLayout227.xml"/><Relationship Id="rId54" Type="http://schemas.openxmlformats.org/officeDocument/2006/relationships/slideLayout" Target="../slideLayouts/slideLayout240.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5" Type="http://schemas.openxmlformats.org/officeDocument/2006/relationships/slideLayout" Target="../slideLayouts/slideLayout201.xml"/><Relationship Id="rId23" Type="http://schemas.openxmlformats.org/officeDocument/2006/relationships/slideLayout" Target="../slideLayouts/slideLayout209.xml"/><Relationship Id="rId28" Type="http://schemas.openxmlformats.org/officeDocument/2006/relationships/slideLayout" Target="../slideLayouts/slideLayout214.xml"/><Relationship Id="rId36" Type="http://schemas.openxmlformats.org/officeDocument/2006/relationships/slideLayout" Target="../slideLayouts/slideLayout222.xml"/><Relationship Id="rId49" Type="http://schemas.openxmlformats.org/officeDocument/2006/relationships/slideLayout" Target="../slideLayouts/slideLayout235.xml"/><Relationship Id="rId57" Type="http://schemas.openxmlformats.org/officeDocument/2006/relationships/slideLayout" Target="../slideLayouts/slideLayout243.xml"/><Relationship Id="rId10" Type="http://schemas.openxmlformats.org/officeDocument/2006/relationships/slideLayout" Target="../slideLayouts/slideLayout196.xml"/><Relationship Id="rId31" Type="http://schemas.openxmlformats.org/officeDocument/2006/relationships/slideLayout" Target="../slideLayouts/slideLayout217.xml"/><Relationship Id="rId44" Type="http://schemas.openxmlformats.org/officeDocument/2006/relationships/slideLayout" Target="../slideLayouts/slideLayout230.xml"/><Relationship Id="rId52" Type="http://schemas.openxmlformats.org/officeDocument/2006/relationships/slideLayout" Target="../slideLayouts/slideLayout238.xml"/><Relationship Id="rId60" Type="http://schemas.openxmlformats.org/officeDocument/2006/relationships/slideLayout" Target="../slideLayouts/slideLayout246.xml"/><Relationship Id="rId4" Type="http://schemas.openxmlformats.org/officeDocument/2006/relationships/slideLayout" Target="../slideLayouts/slideLayout190.xml"/><Relationship Id="rId9" Type="http://schemas.openxmlformats.org/officeDocument/2006/relationships/slideLayout" Target="../slideLayouts/slideLayout195.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259.xml"/><Relationship Id="rId18" Type="http://schemas.openxmlformats.org/officeDocument/2006/relationships/slideLayout" Target="../slideLayouts/slideLayout264.xml"/><Relationship Id="rId26" Type="http://schemas.openxmlformats.org/officeDocument/2006/relationships/slideLayout" Target="../slideLayouts/slideLayout272.xml"/><Relationship Id="rId39" Type="http://schemas.openxmlformats.org/officeDocument/2006/relationships/slideLayout" Target="../slideLayouts/slideLayout285.xml"/><Relationship Id="rId21" Type="http://schemas.openxmlformats.org/officeDocument/2006/relationships/slideLayout" Target="../slideLayouts/slideLayout267.xml"/><Relationship Id="rId34" Type="http://schemas.openxmlformats.org/officeDocument/2006/relationships/slideLayout" Target="../slideLayouts/slideLayout280.xml"/><Relationship Id="rId42" Type="http://schemas.openxmlformats.org/officeDocument/2006/relationships/slideLayout" Target="../slideLayouts/slideLayout288.xml"/><Relationship Id="rId47" Type="http://schemas.openxmlformats.org/officeDocument/2006/relationships/slideLayout" Target="../slideLayouts/slideLayout293.xml"/><Relationship Id="rId50" Type="http://schemas.openxmlformats.org/officeDocument/2006/relationships/slideLayout" Target="../slideLayouts/slideLayout296.xml"/><Relationship Id="rId55" Type="http://schemas.openxmlformats.org/officeDocument/2006/relationships/slideLayout" Target="../slideLayouts/slideLayout301.xml"/><Relationship Id="rId7" Type="http://schemas.openxmlformats.org/officeDocument/2006/relationships/slideLayout" Target="../slideLayouts/slideLayout253.xml"/><Relationship Id="rId2" Type="http://schemas.openxmlformats.org/officeDocument/2006/relationships/slideLayout" Target="../slideLayouts/slideLayout248.xml"/><Relationship Id="rId16" Type="http://schemas.openxmlformats.org/officeDocument/2006/relationships/slideLayout" Target="../slideLayouts/slideLayout262.xml"/><Relationship Id="rId29" Type="http://schemas.openxmlformats.org/officeDocument/2006/relationships/slideLayout" Target="../slideLayouts/slideLayout275.xml"/><Relationship Id="rId11" Type="http://schemas.openxmlformats.org/officeDocument/2006/relationships/slideLayout" Target="../slideLayouts/slideLayout257.xml"/><Relationship Id="rId24" Type="http://schemas.openxmlformats.org/officeDocument/2006/relationships/slideLayout" Target="../slideLayouts/slideLayout270.xml"/><Relationship Id="rId32" Type="http://schemas.openxmlformats.org/officeDocument/2006/relationships/slideLayout" Target="../slideLayouts/slideLayout278.xml"/><Relationship Id="rId37" Type="http://schemas.openxmlformats.org/officeDocument/2006/relationships/slideLayout" Target="../slideLayouts/slideLayout283.xml"/><Relationship Id="rId40" Type="http://schemas.openxmlformats.org/officeDocument/2006/relationships/slideLayout" Target="../slideLayouts/slideLayout286.xml"/><Relationship Id="rId45" Type="http://schemas.openxmlformats.org/officeDocument/2006/relationships/slideLayout" Target="../slideLayouts/slideLayout291.xml"/><Relationship Id="rId53" Type="http://schemas.openxmlformats.org/officeDocument/2006/relationships/slideLayout" Target="../slideLayouts/slideLayout299.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19" Type="http://schemas.openxmlformats.org/officeDocument/2006/relationships/slideLayout" Target="../slideLayouts/slideLayout265.xml"/><Relationship Id="rId31" Type="http://schemas.openxmlformats.org/officeDocument/2006/relationships/slideLayout" Target="../slideLayouts/slideLayout277.xml"/><Relationship Id="rId44" Type="http://schemas.openxmlformats.org/officeDocument/2006/relationships/slideLayout" Target="../slideLayouts/slideLayout290.xml"/><Relationship Id="rId52" Type="http://schemas.openxmlformats.org/officeDocument/2006/relationships/slideLayout" Target="../slideLayouts/slideLayout298.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slideLayout" Target="../slideLayouts/slideLayout260.xml"/><Relationship Id="rId22" Type="http://schemas.openxmlformats.org/officeDocument/2006/relationships/slideLayout" Target="../slideLayouts/slideLayout268.xml"/><Relationship Id="rId27" Type="http://schemas.openxmlformats.org/officeDocument/2006/relationships/slideLayout" Target="../slideLayouts/slideLayout273.xml"/><Relationship Id="rId30" Type="http://schemas.openxmlformats.org/officeDocument/2006/relationships/slideLayout" Target="../slideLayouts/slideLayout276.xml"/><Relationship Id="rId35" Type="http://schemas.openxmlformats.org/officeDocument/2006/relationships/slideLayout" Target="../slideLayouts/slideLayout281.xml"/><Relationship Id="rId43" Type="http://schemas.openxmlformats.org/officeDocument/2006/relationships/slideLayout" Target="../slideLayouts/slideLayout289.xml"/><Relationship Id="rId48" Type="http://schemas.openxmlformats.org/officeDocument/2006/relationships/slideLayout" Target="../slideLayouts/slideLayout294.xml"/><Relationship Id="rId56" Type="http://schemas.openxmlformats.org/officeDocument/2006/relationships/theme" Target="../theme/theme5.xml"/><Relationship Id="rId8" Type="http://schemas.openxmlformats.org/officeDocument/2006/relationships/slideLayout" Target="../slideLayouts/slideLayout254.xml"/><Relationship Id="rId51" Type="http://schemas.openxmlformats.org/officeDocument/2006/relationships/slideLayout" Target="../slideLayouts/slideLayout297.xml"/><Relationship Id="rId3" Type="http://schemas.openxmlformats.org/officeDocument/2006/relationships/slideLayout" Target="../slideLayouts/slideLayout249.xml"/><Relationship Id="rId12" Type="http://schemas.openxmlformats.org/officeDocument/2006/relationships/slideLayout" Target="../slideLayouts/slideLayout258.xml"/><Relationship Id="rId17" Type="http://schemas.openxmlformats.org/officeDocument/2006/relationships/slideLayout" Target="../slideLayouts/slideLayout263.xml"/><Relationship Id="rId25" Type="http://schemas.openxmlformats.org/officeDocument/2006/relationships/slideLayout" Target="../slideLayouts/slideLayout271.xml"/><Relationship Id="rId33" Type="http://schemas.openxmlformats.org/officeDocument/2006/relationships/slideLayout" Target="../slideLayouts/slideLayout279.xml"/><Relationship Id="rId38" Type="http://schemas.openxmlformats.org/officeDocument/2006/relationships/slideLayout" Target="../slideLayouts/slideLayout284.xml"/><Relationship Id="rId46" Type="http://schemas.openxmlformats.org/officeDocument/2006/relationships/slideLayout" Target="../slideLayouts/slideLayout292.xml"/><Relationship Id="rId20" Type="http://schemas.openxmlformats.org/officeDocument/2006/relationships/slideLayout" Target="../slideLayouts/slideLayout266.xml"/><Relationship Id="rId41" Type="http://schemas.openxmlformats.org/officeDocument/2006/relationships/slideLayout" Target="../slideLayouts/slideLayout287.xml"/><Relationship Id="rId54" Type="http://schemas.openxmlformats.org/officeDocument/2006/relationships/slideLayout" Target="../slideLayouts/slideLayout300.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5" Type="http://schemas.openxmlformats.org/officeDocument/2006/relationships/slideLayout" Target="../slideLayouts/slideLayout261.xml"/><Relationship Id="rId23" Type="http://schemas.openxmlformats.org/officeDocument/2006/relationships/slideLayout" Target="../slideLayouts/slideLayout269.xml"/><Relationship Id="rId28" Type="http://schemas.openxmlformats.org/officeDocument/2006/relationships/slideLayout" Target="../slideLayouts/slideLayout274.xml"/><Relationship Id="rId36" Type="http://schemas.openxmlformats.org/officeDocument/2006/relationships/slideLayout" Target="../slideLayouts/slideLayout282.xml"/><Relationship Id="rId49" Type="http://schemas.openxmlformats.org/officeDocument/2006/relationships/slideLayout" Target="../slideLayouts/slideLayout29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0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312" r:id="rId1"/>
    <p:sldLayoutId id="2147484830" r:id="rId2"/>
    <p:sldLayoutId id="2147485068" r:id="rId3"/>
    <p:sldLayoutId id="2147485060" r:id="rId4"/>
    <p:sldLayoutId id="2147485063" r:id="rId5"/>
    <p:sldLayoutId id="2147485064" r:id="rId6"/>
    <p:sldLayoutId id="2147485062" r:id="rId7"/>
    <p:sldLayoutId id="2147484839" r:id="rId8"/>
    <p:sldLayoutId id="2147484742" r:id="rId9"/>
    <p:sldLayoutId id="2147484910" r:id="rId10"/>
    <p:sldLayoutId id="2147484817" r:id="rId11"/>
    <p:sldLayoutId id="2147485078" r:id="rId12"/>
    <p:sldLayoutId id="2147484807" r:id="rId13"/>
    <p:sldLayoutId id="2147485082" r:id="rId14"/>
    <p:sldLayoutId id="2147484808" r:id="rId15"/>
    <p:sldLayoutId id="2147484912" r:id="rId16"/>
    <p:sldLayoutId id="2147484914" r:id="rId17"/>
    <p:sldLayoutId id="2147484915" r:id="rId18"/>
    <p:sldLayoutId id="2147485065" r:id="rId19"/>
    <p:sldLayoutId id="2147485070" r:id="rId20"/>
    <p:sldLayoutId id="2147485069" r:id="rId21"/>
    <p:sldLayoutId id="2147485066" r:id="rId22"/>
    <p:sldLayoutId id="2147485075" r:id="rId23"/>
    <p:sldLayoutId id="2147485080" r:id="rId24"/>
    <p:sldLayoutId id="2147485079" r:id="rId25"/>
    <p:sldLayoutId id="2147484827" r:id="rId26"/>
    <p:sldLayoutId id="2147484828" r:id="rId27"/>
    <p:sldLayoutId id="2147484829" r:id="rId28"/>
    <p:sldLayoutId id="2147485081" r:id="rId29"/>
    <p:sldLayoutId id="2147485067" r:id="rId30"/>
    <p:sldLayoutId id="2147484840" r:id="rId31"/>
    <p:sldLayoutId id="2147485071" r:id="rId32"/>
    <p:sldLayoutId id="2147484909" r:id="rId33"/>
    <p:sldLayoutId id="2147484907" r:id="rId34"/>
    <p:sldLayoutId id="2147484911" r:id="rId35"/>
    <p:sldLayoutId id="2147485076" r:id="rId36"/>
    <p:sldLayoutId id="2147484903" r:id="rId37"/>
    <p:sldLayoutId id="2147484905" r:id="rId38"/>
    <p:sldLayoutId id="2147485077" r:id="rId39"/>
    <p:sldLayoutId id="2147484906" r:id="rId40"/>
    <p:sldLayoutId id="2147484821" r:id="rId41"/>
    <p:sldLayoutId id="2147484728" r:id="rId42"/>
    <p:sldLayoutId id="2147485061" r:id="rId43"/>
    <p:sldLayoutId id="2147485072" r:id="rId44"/>
    <p:sldLayoutId id="2147485073" r:id="rId45"/>
    <p:sldLayoutId id="2147485074" r:id="rId46"/>
    <p:sldLayoutId id="2147484916" r:id="rId47"/>
    <p:sldLayoutId id="2147484918" r:id="rId48"/>
    <p:sldLayoutId id="2147484919" r:id="rId49"/>
    <p:sldLayoutId id="2147484920" r:id="rId50"/>
    <p:sldLayoutId id="2147484921" r:id="rId51"/>
    <p:sldLayoutId id="2147485102" r:id="rId52"/>
    <p:sldLayoutId id="2147485059" r:id="rId53"/>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94196827"/>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30" r:id="rId7"/>
    <p:sldLayoutId id="2147484931" r:id="rId8"/>
    <p:sldLayoutId id="2147484932" r:id="rId9"/>
    <p:sldLayoutId id="2147484933" r:id="rId10"/>
    <p:sldLayoutId id="2147484934" r:id="rId11"/>
    <p:sldLayoutId id="2147484935" r:id="rId12"/>
    <p:sldLayoutId id="2147484936" r:id="rId13"/>
    <p:sldLayoutId id="2147484937" r:id="rId14"/>
    <p:sldLayoutId id="2147484938" r:id="rId15"/>
    <p:sldLayoutId id="2147484939" r:id="rId16"/>
    <p:sldLayoutId id="2147484940" r:id="rId17"/>
    <p:sldLayoutId id="2147484941" r:id="rId18"/>
    <p:sldLayoutId id="2147484942" r:id="rId19"/>
    <p:sldLayoutId id="2147484943" r:id="rId20"/>
    <p:sldLayoutId id="2147484944" r:id="rId21"/>
    <p:sldLayoutId id="2147484945" r:id="rId22"/>
    <p:sldLayoutId id="2147484946" r:id="rId23"/>
    <p:sldLayoutId id="2147484947" r:id="rId24"/>
    <p:sldLayoutId id="2147484948" r:id="rId25"/>
    <p:sldLayoutId id="2147484949" r:id="rId26"/>
    <p:sldLayoutId id="2147484950" r:id="rId27"/>
    <p:sldLayoutId id="2147484951" r:id="rId28"/>
    <p:sldLayoutId id="2147484952" r:id="rId29"/>
    <p:sldLayoutId id="2147484953" r:id="rId30"/>
    <p:sldLayoutId id="2147484954" r:id="rId31"/>
    <p:sldLayoutId id="2147484955" r:id="rId32"/>
    <p:sldLayoutId id="2147484956" r:id="rId33"/>
    <p:sldLayoutId id="2147484957" r:id="rId34"/>
    <p:sldLayoutId id="2147484958" r:id="rId35"/>
    <p:sldLayoutId id="2147484959" r:id="rId36"/>
    <p:sldLayoutId id="2147484960" r:id="rId37"/>
    <p:sldLayoutId id="2147484961" r:id="rId38"/>
    <p:sldLayoutId id="2147484962" r:id="rId39"/>
    <p:sldLayoutId id="2147484963" r:id="rId40"/>
    <p:sldLayoutId id="2147484964" r:id="rId41"/>
    <p:sldLayoutId id="2147484965" r:id="rId42"/>
    <p:sldLayoutId id="2147484966" r:id="rId43"/>
    <p:sldLayoutId id="2147484967" r:id="rId44"/>
    <p:sldLayoutId id="2147484968" r:id="rId45"/>
    <p:sldLayoutId id="2147484969" r:id="rId46"/>
    <p:sldLayoutId id="2147484970" r:id="rId47"/>
    <p:sldLayoutId id="2147484971" r:id="rId48"/>
    <p:sldLayoutId id="2147484972" r:id="rId49"/>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4F3F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Click to edit Master text styles</a:t>
            </a:r>
          </a:p>
          <a:p>
            <a:pPr marL="228600" marR="0" lvl="1"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Second level</a:t>
            </a:r>
          </a:p>
          <a:p>
            <a:pPr marL="228600" marR="0" lvl="2"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Third level</a:t>
            </a:r>
          </a:p>
          <a:p>
            <a:pPr marL="228600" marR="0" lvl="3"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Fourth level</a:t>
            </a:r>
          </a:p>
          <a:p>
            <a:pPr marL="228600" marR="0" lvl="4"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258" name="Group 257">
            <a:extLst>
              <a:ext uri="{FF2B5EF4-FFF2-40B4-BE49-F238E27FC236}">
                <a16:creationId xmlns:a16="http://schemas.microsoft.com/office/drawing/2014/main" id="{566C3ED6-7167-1619-C333-B86D0D162316}"/>
              </a:ext>
            </a:extLst>
          </p:cNvPr>
          <p:cNvGrpSpPr>
            <a:grpSpLocks noChangeAspect="1"/>
          </p:cNvGrpSpPr>
          <p:nvPr/>
        </p:nvGrpSpPr>
        <p:grpSpPr bwMode="auto">
          <a:xfrm rot="5400000">
            <a:off x="10659863" y="3998558"/>
            <a:ext cx="4597400" cy="1169987"/>
            <a:chOff x="1529" y="1423"/>
            <a:chExt cx="2896" cy="737"/>
          </a:xfrm>
        </p:grpSpPr>
        <p:sp>
          <p:nvSpPr>
            <p:cNvPr id="259" name="AutoShape 3">
              <a:extLst>
                <a:ext uri="{FF2B5EF4-FFF2-40B4-BE49-F238E27FC236}">
                  <a16:creationId xmlns:a16="http://schemas.microsoft.com/office/drawing/2014/main" id="{894C58B4-3C22-9620-7C92-D65ED6617E67}"/>
                </a:ext>
              </a:extLst>
            </p:cNvPr>
            <p:cNvSpPr>
              <a:spLocks noChangeAspect="1" noChangeArrowheads="1" noTextEdit="1"/>
            </p:cNvSpPr>
            <p:nvPr/>
          </p:nvSpPr>
          <p:spPr bwMode="auto">
            <a:xfrm>
              <a:off x="1529" y="1423"/>
              <a:ext cx="2896"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Rectangle 5">
              <a:extLst>
                <a:ext uri="{FF2B5EF4-FFF2-40B4-BE49-F238E27FC236}">
                  <a16:creationId xmlns:a16="http://schemas.microsoft.com/office/drawing/2014/main" id="{B4F93CCF-3F88-5DCB-F12D-4DEBF36B9444}"/>
                </a:ext>
              </a:extLst>
            </p:cNvPr>
            <p:cNvSpPr>
              <a:spLocks noChangeArrowheads="1"/>
            </p:cNvSpPr>
            <p:nvPr/>
          </p:nvSpPr>
          <p:spPr bwMode="auto">
            <a:xfrm>
              <a:off x="2254" y="1727"/>
              <a:ext cx="707" cy="135"/>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Rectangle 6">
              <a:extLst>
                <a:ext uri="{FF2B5EF4-FFF2-40B4-BE49-F238E27FC236}">
                  <a16:creationId xmlns:a16="http://schemas.microsoft.com/office/drawing/2014/main" id="{7AC4893A-D0A3-D947-BE61-70B6DC4B9314}"/>
                </a:ext>
              </a:extLst>
            </p:cNvPr>
            <p:cNvSpPr>
              <a:spLocks noChangeArrowheads="1"/>
            </p:cNvSpPr>
            <p:nvPr/>
          </p:nvSpPr>
          <p:spPr bwMode="auto">
            <a:xfrm>
              <a:off x="2264" y="1722"/>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chemeClr val="bg1"/>
                  </a:solidFill>
                  <a:effectLst/>
                  <a:latin typeface="Segoe UI Black" panose="020B0A02040204020203" pitchFamily="34" charset="0"/>
                </a:rPr>
                <a:t>A</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62" name="Rectangle 7">
              <a:extLst>
                <a:ext uri="{FF2B5EF4-FFF2-40B4-BE49-F238E27FC236}">
                  <a16:creationId xmlns:a16="http://schemas.microsoft.com/office/drawing/2014/main" id="{DE65DAC6-345A-2542-166A-D2D08E76F806}"/>
                </a:ext>
              </a:extLst>
            </p:cNvPr>
            <p:cNvSpPr>
              <a:spLocks noChangeArrowheads="1"/>
            </p:cNvSpPr>
            <p:nvPr/>
          </p:nvSpPr>
          <p:spPr bwMode="auto">
            <a:xfrm>
              <a:off x="2264" y="1800"/>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F4364C</a:t>
              </a:r>
              <a:endParaRPr kumimoji="0" lang="en-US" altLang="en-US" sz="1800" b="0" i="0" u="none" strike="noStrike" cap="none" normalizeH="0" baseline="0">
                <a:ln>
                  <a:noFill/>
                </a:ln>
                <a:effectLst/>
                <a:latin typeface="Arial" panose="020B0604020202020204" pitchFamily="34" charset="0"/>
              </a:endParaRPr>
            </a:p>
          </p:txBody>
        </p:sp>
        <p:sp>
          <p:nvSpPr>
            <p:cNvPr id="263" name="Rectangle 8">
              <a:extLst>
                <a:ext uri="{FF2B5EF4-FFF2-40B4-BE49-F238E27FC236}">
                  <a16:creationId xmlns:a16="http://schemas.microsoft.com/office/drawing/2014/main" id="{1EADC519-4AB4-60A0-260A-EF7DC8229A97}"/>
                </a:ext>
              </a:extLst>
            </p:cNvPr>
            <p:cNvSpPr>
              <a:spLocks noChangeArrowheads="1"/>
            </p:cNvSpPr>
            <p:nvPr/>
          </p:nvSpPr>
          <p:spPr bwMode="auto">
            <a:xfrm>
              <a:off x="2254" y="1871"/>
              <a:ext cx="707" cy="1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9">
              <a:extLst>
                <a:ext uri="{FF2B5EF4-FFF2-40B4-BE49-F238E27FC236}">
                  <a16:creationId xmlns:a16="http://schemas.microsoft.com/office/drawing/2014/main" id="{B2CFF324-4BA8-188D-7395-AC042B4D6560}"/>
                </a:ext>
              </a:extLst>
            </p:cNvPr>
            <p:cNvSpPr>
              <a:spLocks noChangeArrowheads="1"/>
            </p:cNvSpPr>
            <p:nvPr/>
          </p:nvSpPr>
          <p:spPr bwMode="auto">
            <a:xfrm>
              <a:off x="2264" y="1865"/>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B3BB"/>
                  </a:solidFill>
                  <a:effectLst/>
                  <a:latin typeface="Segoe UI Black" panose="020B0A02040204020203" pitchFamily="34" charset="0"/>
                </a:rPr>
                <a:t>A</a:t>
              </a:r>
              <a:endParaRPr kumimoji="0" lang="en-US" altLang="en-US" sz="1800" b="0" i="0" u="none" strike="noStrike" cap="none" normalizeH="0" baseline="0">
                <a:ln>
                  <a:noFill/>
                </a:ln>
                <a:solidFill>
                  <a:srgbClr val="FFB3BB"/>
                </a:solidFill>
                <a:effectLst/>
                <a:latin typeface="Arial" panose="020B0604020202020204" pitchFamily="34" charset="0"/>
              </a:endParaRPr>
            </a:p>
          </p:txBody>
        </p:sp>
        <p:sp>
          <p:nvSpPr>
            <p:cNvPr id="265" name="Rectangle 10">
              <a:extLst>
                <a:ext uri="{FF2B5EF4-FFF2-40B4-BE49-F238E27FC236}">
                  <a16:creationId xmlns:a16="http://schemas.microsoft.com/office/drawing/2014/main" id="{03BDB961-C287-23C5-66DF-74F0AFDFB76B}"/>
                </a:ext>
              </a:extLst>
            </p:cNvPr>
            <p:cNvSpPr>
              <a:spLocks noChangeArrowheads="1"/>
            </p:cNvSpPr>
            <p:nvPr/>
          </p:nvSpPr>
          <p:spPr bwMode="auto">
            <a:xfrm>
              <a:off x="2329" y="1865"/>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 name="Rectangle 11">
              <a:extLst>
                <a:ext uri="{FF2B5EF4-FFF2-40B4-BE49-F238E27FC236}">
                  <a16:creationId xmlns:a16="http://schemas.microsoft.com/office/drawing/2014/main" id="{35ADEDE9-FB7B-876E-7225-4D3AB73422EF}"/>
                </a:ext>
              </a:extLst>
            </p:cNvPr>
            <p:cNvSpPr>
              <a:spLocks noChangeArrowheads="1"/>
            </p:cNvSpPr>
            <p:nvPr/>
          </p:nvSpPr>
          <p:spPr bwMode="auto">
            <a:xfrm>
              <a:off x="2264" y="1943"/>
              <a:ext cx="13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73262F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 name="Rectangle 12">
              <a:extLst>
                <a:ext uri="{FF2B5EF4-FFF2-40B4-BE49-F238E27FC236}">
                  <a16:creationId xmlns:a16="http://schemas.microsoft.com/office/drawing/2014/main" id="{03DA7BF6-FE99-195F-2925-BD0968D0CE23}"/>
                </a:ext>
              </a:extLst>
            </p:cNvPr>
            <p:cNvSpPr>
              <a:spLocks noChangeArrowheads="1"/>
            </p:cNvSpPr>
            <p:nvPr/>
          </p:nvSpPr>
          <p:spPr bwMode="auto">
            <a:xfrm>
              <a:off x="2254" y="1582"/>
              <a:ext cx="707" cy="136"/>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13">
              <a:extLst>
                <a:ext uri="{FF2B5EF4-FFF2-40B4-BE49-F238E27FC236}">
                  <a16:creationId xmlns:a16="http://schemas.microsoft.com/office/drawing/2014/main" id="{AE1CAD70-4A31-E224-8481-B797DB87F72F}"/>
                </a:ext>
              </a:extLst>
            </p:cNvPr>
            <p:cNvSpPr>
              <a:spLocks noChangeArrowheads="1"/>
            </p:cNvSpPr>
            <p:nvPr/>
          </p:nvSpPr>
          <p:spPr bwMode="auto">
            <a:xfrm>
              <a:off x="2264" y="1577"/>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3262F"/>
                  </a:solidFill>
                  <a:effectLst/>
                  <a:latin typeface="Segoe UI Black" panose="020B0A02040204020203" pitchFamily="34" charset="0"/>
                </a:rPr>
                <a:t>A</a:t>
              </a:r>
              <a:endParaRPr kumimoji="0" lang="en-US" altLang="en-US" sz="1800" b="0" i="0" u="none" strike="noStrike" cap="none" normalizeH="0" baseline="0">
                <a:ln>
                  <a:noFill/>
                </a:ln>
                <a:solidFill>
                  <a:srgbClr val="73262F"/>
                </a:solidFill>
                <a:effectLst/>
                <a:latin typeface="Arial" panose="020B0604020202020204" pitchFamily="34" charset="0"/>
              </a:endParaRPr>
            </a:p>
          </p:txBody>
        </p:sp>
        <p:sp>
          <p:nvSpPr>
            <p:cNvPr id="269" name="Rectangle 14">
              <a:extLst>
                <a:ext uri="{FF2B5EF4-FFF2-40B4-BE49-F238E27FC236}">
                  <a16:creationId xmlns:a16="http://schemas.microsoft.com/office/drawing/2014/main" id="{50413BA8-271F-17E9-274D-A6681E4E35BE}"/>
                </a:ext>
              </a:extLst>
            </p:cNvPr>
            <p:cNvSpPr>
              <a:spLocks noChangeArrowheads="1"/>
            </p:cNvSpPr>
            <p:nvPr/>
          </p:nvSpPr>
          <p:spPr bwMode="auto">
            <a:xfrm>
              <a:off x="2329" y="1577"/>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 name="Rectangle 15">
              <a:extLst>
                <a:ext uri="{FF2B5EF4-FFF2-40B4-BE49-F238E27FC236}">
                  <a16:creationId xmlns:a16="http://schemas.microsoft.com/office/drawing/2014/main" id="{5E8A55D7-5C9F-19E4-44F8-0D5ED73A059E}"/>
                </a:ext>
              </a:extLst>
            </p:cNvPr>
            <p:cNvSpPr>
              <a:spLocks noChangeArrowheads="1"/>
            </p:cNvSpPr>
            <p:nvPr/>
          </p:nvSpPr>
          <p:spPr bwMode="auto">
            <a:xfrm>
              <a:off x="2264" y="1654"/>
              <a:ext cx="13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FFB3BB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 name="Rectangle 16">
              <a:extLst>
                <a:ext uri="{FF2B5EF4-FFF2-40B4-BE49-F238E27FC236}">
                  <a16:creationId xmlns:a16="http://schemas.microsoft.com/office/drawing/2014/main" id="{AB98BB47-C797-09CC-A9F3-51FE51653B12}"/>
                </a:ext>
              </a:extLst>
            </p:cNvPr>
            <p:cNvSpPr>
              <a:spLocks noChangeArrowheads="1"/>
            </p:cNvSpPr>
            <p:nvPr/>
          </p:nvSpPr>
          <p:spPr bwMode="auto">
            <a:xfrm>
              <a:off x="2255" y="2022"/>
              <a:ext cx="706" cy="1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Rectangle 17">
              <a:extLst>
                <a:ext uri="{FF2B5EF4-FFF2-40B4-BE49-F238E27FC236}">
                  <a16:creationId xmlns:a16="http://schemas.microsoft.com/office/drawing/2014/main" id="{C52F19C0-13E8-0692-788F-02A274A980BA}"/>
                </a:ext>
              </a:extLst>
            </p:cNvPr>
            <p:cNvSpPr>
              <a:spLocks noChangeArrowheads="1"/>
            </p:cNvSpPr>
            <p:nvPr/>
          </p:nvSpPr>
          <p:spPr bwMode="auto">
            <a:xfrm>
              <a:off x="2255" y="2022"/>
              <a:ext cx="706"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Rectangle 18">
              <a:extLst>
                <a:ext uri="{FF2B5EF4-FFF2-40B4-BE49-F238E27FC236}">
                  <a16:creationId xmlns:a16="http://schemas.microsoft.com/office/drawing/2014/main" id="{0EF8B30C-1FB6-7C73-44FC-2C39DF7549A8}"/>
                </a:ext>
              </a:extLst>
            </p:cNvPr>
            <p:cNvSpPr>
              <a:spLocks noChangeArrowheads="1"/>
            </p:cNvSpPr>
            <p:nvPr/>
          </p:nvSpPr>
          <p:spPr bwMode="auto">
            <a:xfrm>
              <a:off x="2264" y="2024"/>
              <a:ext cx="12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FFFFFF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4" name="Rectangle 50">
              <a:extLst>
                <a:ext uri="{FF2B5EF4-FFF2-40B4-BE49-F238E27FC236}">
                  <a16:creationId xmlns:a16="http://schemas.microsoft.com/office/drawing/2014/main" id="{D25297AC-6025-DA45-015A-AD5967168C02}"/>
                </a:ext>
              </a:extLst>
            </p:cNvPr>
            <p:cNvSpPr>
              <a:spLocks noChangeArrowheads="1"/>
            </p:cNvSpPr>
            <p:nvPr/>
          </p:nvSpPr>
          <p:spPr bwMode="auto">
            <a:xfrm>
              <a:off x="1533" y="1727"/>
              <a:ext cx="706" cy="135"/>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Rectangle 51">
              <a:extLst>
                <a:ext uri="{FF2B5EF4-FFF2-40B4-BE49-F238E27FC236}">
                  <a16:creationId xmlns:a16="http://schemas.microsoft.com/office/drawing/2014/main" id="{D895CA29-DE29-0BF3-3158-751FF8EC37F0}"/>
                </a:ext>
              </a:extLst>
            </p:cNvPr>
            <p:cNvSpPr>
              <a:spLocks noChangeArrowheads="1"/>
            </p:cNvSpPr>
            <p:nvPr/>
          </p:nvSpPr>
          <p:spPr bwMode="auto">
            <a:xfrm>
              <a:off x="1542" y="1722"/>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chemeClr val="bg1"/>
                  </a:solidFill>
                  <a:effectLst/>
                  <a:latin typeface="Segoe UI Black" panose="020B0A02040204020203" pitchFamily="34" charset="0"/>
                </a:rPr>
                <a:t>A</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76" name="Rectangle 52">
              <a:extLst>
                <a:ext uri="{FF2B5EF4-FFF2-40B4-BE49-F238E27FC236}">
                  <a16:creationId xmlns:a16="http://schemas.microsoft.com/office/drawing/2014/main" id="{7EFCFC16-4A98-86AC-7619-A114CF099F7D}"/>
                </a:ext>
              </a:extLst>
            </p:cNvPr>
            <p:cNvSpPr>
              <a:spLocks noChangeArrowheads="1"/>
            </p:cNvSpPr>
            <p:nvPr/>
          </p:nvSpPr>
          <p:spPr bwMode="auto">
            <a:xfrm>
              <a:off x="1608" y="1722"/>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 name="Rectangle 53">
              <a:extLst>
                <a:ext uri="{FF2B5EF4-FFF2-40B4-BE49-F238E27FC236}">
                  <a16:creationId xmlns:a16="http://schemas.microsoft.com/office/drawing/2014/main" id="{B9712463-FD5D-ABC4-36B0-C830E76330F6}"/>
                </a:ext>
              </a:extLst>
            </p:cNvPr>
            <p:cNvSpPr>
              <a:spLocks noChangeArrowheads="1"/>
            </p:cNvSpPr>
            <p:nvPr/>
          </p:nvSpPr>
          <p:spPr bwMode="auto">
            <a:xfrm>
              <a:off x="1542" y="1800"/>
              <a:ext cx="13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FF5C39</a:t>
              </a:r>
              <a:endParaRPr kumimoji="0" lang="en-US" altLang="en-US" sz="1800" b="0" i="0" u="none" strike="noStrike" cap="none" normalizeH="0" baseline="0">
                <a:ln>
                  <a:noFill/>
                </a:ln>
                <a:effectLst/>
                <a:latin typeface="Arial" panose="020B0604020202020204" pitchFamily="34" charset="0"/>
              </a:endParaRPr>
            </a:p>
          </p:txBody>
        </p:sp>
        <p:sp>
          <p:nvSpPr>
            <p:cNvPr id="278" name="Rectangle 54">
              <a:extLst>
                <a:ext uri="{FF2B5EF4-FFF2-40B4-BE49-F238E27FC236}">
                  <a16:creationId xmlns:a16="http://schemas.microsoft.com/office/drawing/2014/main" id="{8ACAB4E1-6417-0C0C-9E12-B1E8EEA4613E}"/>
                </a:ext>
              </a:extLst>
            </p:cNvPr>
            <p:cNvSpPr>
              <a:spLocks noChangeArrowheads="1"/>
            </p:cNvSpPr>
            <p:nvPr/>
          </p:nvSpPr>
          <p:spPr bwMode="auto">
            <a:xfrm>
              <a:off x="1533" y="1871"/>
              <a:ext cx="706" cy="1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55">
              <a:extLst>
                <a:ext uri="{FF2B5EF4-FFF2-40B4-BE49-F238E27FC236}">
                  <a16:creationId xmlns:a16="http://schemas.microsoft.com/office/drawing/2014/main" id="{7E6BE592-BF8C-8CF1-0798-04DA17C036E6}"/>
                </a:ext>
              </a:extLst>
            </p:cNvPr>
            <p:cNvSpPr>
              <a:spLocks noChangeArrowheads="1"/>
            </p:cNvSpPr>
            <p:nvPr/>
          </p:nvSpPr>
          <p:spPr bwMode="auto">
            <a:xfrm>
              <a:off x="1542" y="1865"/>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A38B"/>
                  </a:solidFill>
                  <a:effectLst/>
                  <a:latin typeface="Segoe UI Black" panose="020B0A02040204020203" pitchFamily="34" charset="0"/>
                </a:rPr>
                <a:t>A</a:t>
              </a:r>
              <a:endParaRPr kumimoji="0" lang="en-US" altLang="en-US" sz="1800" b="0" i="0" u="none" strike="noStrike" cap="none" normalizeH="0" baseline="0">
                <a:ln>
                  <a:noFill/>
                </a:ln>
                <a:solidFill>
                  <a:srgbClr val="FFA38B"/>
                </a:solidFill>
                <a:effectLst/>
                <a:latin typeface="Arial" panose="020B0604020202020204" pitchFamily="34" charset="0"/>
              </a:endParaRPr>
            </a:p>
          </p:txBody>
        </p:sp>
        <p:sp>
          <p:nvSpPr>
            <p:cNvPr id="280" name="Rectangle 56">
              <a:extLst>
                <a:ext uri="{FF2B5EF4-FFF2-40B4-BE49-F238E27FC236}">
                  <a16:creationId xmlns:a16="http://schemas.microsoft.com/office/drawing/2014/main" id="{F02A06DF-8715-F16B-5F10-11C5F2584525}"/>
                </a:ext>
              </a:extLst>
            </p:cNvPr>
            <p:cNvSpPr>
              <a:spLocks noChangeArrowheads="1"/>
            </p:cNvSpPr>
            <p:nvPr/>
          </p:nvSpPr>
          <p:spPr bwMode="auto">
            <a:xfrm>
              <a:off x="1608" y="1865"/>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1" name="Rectangle 57">
              <a:extLst>
                <a:ext uri="{FF2B5EF4-FFF2-40B4-BE49-F238E27FC236}">
                  <a16:creationId xmlns:a16="http://schemas.microsoft.com/office/drawing/2014/main" id="{45F29D9D-6572-80B7-280A-53297335FBF7}"/>
                </a:ext>
              </a:extLst>
            </p:cNvPr>
            <p:cNvSpPr>
              <a:spLocks noChangeArrowheads="1"/>
            </p:cNvSpPr>
            <p:nvPr/>
          </p:nvSpPr>
          <p:spPr bwMode="auto">
            <a:xfrm>
              <a:off x="1542" y="1943"/>
              <a:ext cx="13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73391D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2" name="Rectangle 58">
              <a:extLst>
                <a:ext uri="{FF2B5EF4-FFF2-40B4-BE49-F238E27FC236}">
                  <a16:creationId xmlns:a16="http://schemas.microsoft.com/office/drawing/2014/main" id="{013A62C5-A54C-C8BE-D34C-557861D50FBB}"/>
                </a:ext>
              </a:extLst>
            </p:cNvPr>
            <p:cNvSpPr>
              <a:spLocks noChangeArrowheads="1"/>
            </p:cNvSpPr>
            <p:nvPr/>
          </p:nvSpPr>
          <p:spPr bwMode="auto">
            <a:xfrm>
              <a:off x="1533" y="1582"/>
              <a:ext cx="706" cy="136"/>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59">
              <a:extLst>
                <a:ext uri="{FF2B5EF4-FFF2-40B4-BE49-F238E27FC236}">
                  <a16:creationId xmlns:a16="http://schemas.microsoft.com/office/drawing/2014/main" id="{A3D38249-2B2F-44FE-8004-78F738A54143}"/>
                </a:ext>
              </a:extLst>
            </p:cNvPr>
            <p:cNvSpPr>
              <a:spLocks noChangeArrowheads="1"/>
            </p:cNvSpPr>
            <p:nvPr/>
          </p:nvSpPr>
          <p:spPr bwMode="auto">
            <a:xfrm>
              <a:off x="1542" y="1577"/>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3391D"/>
                  </a:solidFill>
                  <a:effectLst/>
                  <a:latin typeface="Segoe UI Black" panose="020B0A02040204020203" pitchFamily="34" charset="0"/>
                </a:rPr>
                <a:t>A</a:t>
              </a:r>
              <a:endParaRPr kumimoji="0" lang="en-US" altLang="en-US" sz="1800" b="0" i="0" u="none" strike="noStrike" cap="none" normalizeH="0" baseline="0">
                <a:ln>
                  <a:noFill/>
                </a:ln>
                <a:solidFill>
                  <a:srgbClr val="73391D"/>
                </a:solidFill>
                <a:effectLst/>
                <a:latin typeface="Arial" panose="020B0604020202020204" pitchFamily="34" charset="0"/>
              </a:endParaRPr>
            </a:p>
          </p:txBody>
        </p:sp>
        <p:sp>
          <p:nvSpPr>
            <p:cNvPr id="284" name="Rectangle 60">
              <a:extLst>
                <a:ext uri="{FF2B5EF4-FFF2-40B4-BE49-F238E27FC236}">
                  <a16:creationId xmlns:a16="http://schemas.microsoft.com/office/drawing/2014/main" id="{6356C9D6-F46C-5F18-CC06-57CEDB989050}"/>
                </a:ext>
              </a:extLst>
            </p:cNvPr>
            <p:cNvSpPr>
              <a:spLocks noChangeArrowheads="1"/>
            </p:cNvSpPr>
            <p:nvPr/>
          </p:nvSpPr>
          <p:spPr bwMode="auto">
            <a:xfrm>
              <a:off x="1608" y="1577"/>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5" name="Rectangle 61">
              <a:extLst>
                <a:ext uri="{FF2B5EF4-FFF2-40B4-BE49-F238E27FC236}">
                  <a16:creationId xmlns:a16="http://schemas.microsoft.com/office/drawing/2014/main" id="{809C64CC-0B9B-063B-F7A5-63EE36FBDCCD}"/>
                </a:ext>
              </a:extLst>
            </p:cNvPr>
            <p:cNvSpPr>
              <a:spLocks noChangeArrowheads="1"/>
            </p:cNvSpPr>
            <p:nvPr/>
          </p:nvSpPr>
          <p:spPr bwMode="auto">
            <a:xfrm>
              <a:off x="1542" y="1654"/>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FFA38B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6" name="Rectangle 62">
              <a:extLst>
                <a:ext uri="{FF2B5EF4-FFF2-40B4-BE49-F238E27FC236}">
                  <a16:creationId xmlns:a16="http://schemas.microsoft.com/office/drawing/2014/main" id="{94AB9329-702D-4A1F-E5A5-C3B78F016261}"/>
                </a:ext>
              </a:extLst>
            </p:cNvPr>
            <p:cNvSpPr>
              <a:spLocks noChangeArrowheads="1"/>
            </p:cNvSpPr>
            <p:nvPr/>
          </p:nvSpPr>
          <p:spPr bwMode="auto">
            <a:xfrm>
              <a:off x="1533" y="2022"/>
              <a:ext cx="707" cy="136"/>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63">
              <a:extLst>
                <a:ext uri="{FF2B5EF4-FFF2-40B4-BE49-F238E27FC236}">
                  <a16:creationId xmlns:a16="http://schemas.microsoft.com/office/drawing/2014/main" id="{24EB0818-3B44-BF17-FF2B-E025C738466C}"/>
                </a:ext>
              </a:extLst>
            </p:cNvPr>
            <p:cNvSpPr>
              <a:spLocks noChangeArrowheads="1"/>
            </p:cNvSpPr>
            <p:nvPr/>
          </p:nvSpPr>
          <p:spPr bwMode="auto">
            <a:xfrm>
              <a:off x="1533" y="2022"/>
              <a:ext cx="707"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Rectangle 64">
              <a:extLst>
                <a:ext uri="{FF2B5EF4-FFF2-40B4-BE49-F238E27FC236}">
                  <a16:creationId xmlns:a16="http://schemas.microsoft.com/office/drawing/2014/main" id="{8D3440B3-96D8-0B26-9877-7E62CD77370D}"/>
                </a:ext>
              </a:extLst>
            </p:cNvPr>
            <p:cNvSpPr>
              <a:spLocks noChangeArrowheads="1"/>
            </p:cNvSpPr>
            <p:nvPr/>
          </p:nvSpPr>
          <p:spPr bwMode="auto">
            <a:xfrm>
              <a:off x="1542" y="2024"/>
              <a:ext cx="127"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F4F3F5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9" name="Rectangle 65">
              <a:extLst>
                <a:ext uri="{FF2B5EF4-FFF2-40B4-BE49-F238E27FC236}">
                  <a16:creationId xmlns:a16="http://schemas.microsoft.com/office/drawing/2014/main" id="{64795BFF-26DD-4F9D-7E57-E8A3C163A079}"/>
                </a:ext>
              </a:extLst>
            </p:cNvPr>
            <p:cNvSpPr>
              <a:spLocks noChangeArrowheads="1"/>
            </p:cNvSpPr>
            <p:nvPr/>
          </p:nvSpPr>
          <p:spPr bwMode="auto">
            <a:xfrm>
              <a:off x="3698" y="1729"/>
              <a:ext cx="707" cy="13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66">
              <a:extLst>
                <a:ext uri="{FF2B5EF4-FFF2-40B4-BE49-F238E27FC236}">
                  <a16:creationId xmlns:a16="http://schemas.microsoft.com/office/drawing/2014/main" id="{973E90C8-2FFF-2256-D29B-6A3ABBA35099}"/>
                </a:ext>
              </a:extLst>
            </p:cNvPr>
            <p:cNvSpPr>
              <a:spLocks noChangeArrowheads="1"/>
            </p:cNvSpPr>
            <p:nvPr/>
          </p:nvSpPr>
          <p:spPr bwMode="auto">
            <a:xfrm>
              <a:off x="3707"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1" name="Rectangle 67">
              <a:extLst>
                <a:ext uri="{FF2B5EF4-FFF2-40B4-BE49-F238E27FC236}">
                  <a16:creationId xmlns:a16="http://schemas.microsoft.com/office/drawing/2014/main" id="{F146B7CE-CBC5-956E-DA0D-244A26F54704}"/>
                </a:ext>
              </a:extLst>
            </p:cNvPr>
            <p:cNvSpPr>
              <a:spLocks noChangeArrowheads="1"/>
            </p:cNvSpPr>
            <p:nvPr/>
          </p:nvSpPr>
          <p:spPr bwMode="auto">
            <a:xfrm>
              <a:off x="3773"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 name="Rectangle 68">
              <a:extLst>
                <a:ext uri="{FF2B5EF4-FFF2-40B4-BE49-F238E27FC236}">
                  <a16:creationId xmlns:a16="http://schemas.microsoft.com/office/drawing/2014/main" id="{841A3A9C-7ABE-216A-7AAA-FC8E018652B9}"/>
                </a:ext>
              </a:extLst>
            </p:cNvPr>
            <p:cNvSpPr>
              <a:spLocks noChangeArrowheads="1"/>
            </p:cNvSpPr>
            <p:nvPr/>
          </p:nvSpPr>
          <p:spPr bwMode="auto">
            <a:xfrm>
              <a:off x="3707" y="1801"/>
              <a:ext cx="13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0078D4</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93" name="Rectangle 69">
              <a:extLst>
                <a:ext uri="{FF2B5EF4-FFF2-40B4-BE49-F238E27FC236}">
                  <a16:creationId xmlns:a16="http://schemas.microsoft.com/office/drawing/2014/main" id="{B67B7695-C3C0-34B4-72B1-C7E58FF3275A}"/>
                </a:ext>
              </a:extLst>
            </p:cNvPr>
            <p:cNvSpPr>
              <a:spLocks noChangeArrowheads="1"/>
            </p:cNvSpPr>
            <p:nvPr/>
          </p:nvSpPr>
          <p:spPr bwMode="auto">
            <a:xfrm>
              <a:off x="3698" y="1873"/>
              <a:ext cx="707" cy="136"/>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70">
              <a:extLst>
                <a:ext uri="{FF2B5EF4-FFF2-40B4-BE49-F238E27FC236}">
                  <a16:creationId xmlns:a16="http://schemas.microsoft.com/office/drawing/2014/main" id="{F3BB6A3B-AD16-5C6E-2848-CC82A261CE5A}"/>
                </a:ext>
              </a:extLst>
            </p:cNvPr>
            <p:cNvSpPr>
              <a:spLocks noChangeArrowheads="1"/>
            </p:cNvSpPr>
            <p:nvPr/>
          </p:nvSpPr>
          <p:spPr bwMode="auto">
            <a:xfrm>
              <a:off x="3707" y="1866"/>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8DC8E8"/>
                  </a:solidFill>
                  <a:effectLst/>
                  <a:latin typeface="Segoe UI Black" panose="020B0A02040204020203" pitchFamily="34" charset="0"/>
                </a:rPr>
                <a:t>A</a:t>
              </a:r>
              <a:endParaRPr kumimoji="0" lang="en-US" altLang="en-US" sz="1800" b="0" i="0" u="none" strike="noStrike" cap="none" normalizeH="0" baseline="0">
                <a:ln>
                  <a:noFill/>
                </a:ln>
                <a:solidFill>
                  <a:srgbClr val="8DC8E8"/>
                </a:solidFill>
                <a:effectLst/>
                <a:latin typeface="Arial" panose="020B0604020202020204" pitchFamily="34" charset="0"/>
              </a:endParaRPr>
            </a:p>
          </p:txBody>
        </p:sp>
        <p:sp>
          <p:nvSpPr>
            <p:cNvPr id="295" name="Rectangle 71">
              <a:extLst>
                <a:ext uri="{FF2B5EF4-FFF2-40B4-BE49-F238E27FC236}">
                  <a16:creationId xmlns:a16="http://schemas.microsoft.com/office/drawing/2014/main" id="{AF58A79C-F974-45C7-A85C-F40D9A65E853}"/>
                </a:ext>
              </a:extLst>
            </p:cNvPr>
            <p:cNvSpPr>
              <a:spLocks noChangeArrowheads="1"/>
            </p:cNvSpPr>
            <p:nvPr/>
          </p:nvSpPr>
          <p:spPr bwMode="auto">
            <a:xfrm>
              <a:off x="3773" y="1866"/>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6" name="Rectangle 72">
              <a:extLst>
                <a:ext uri="{FF2B5EF4-FFF2-40B4-BE49-F238E27FC236}">
                  <a16:creationId xmlns:a16="http://schemas.microsoft.com/office/drawing/2014/main" id="{9CAD9107-51BE-8F4A-FEBB-F3BD3DC96520}"/>
                </a:ext>
              </a:extLst>
            </p:cNvPr>
            <p:cNvSpPr>
              <a:spLocks noChangeArrowheads="1"/>
            </p:cNvSpPr>
            <p:nvPr/>
          </p:nvSpPr>
          <p:spPr bwMode="auto">
            <a:xfrm>
              <a:off x="3707" y="1944"/>
              <a:ext cx="13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2A446F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7" name="Rectangle 73">
              <a:extLst>
                <a:ext uri="{FF2B5EF4-FFF2-40B4-BE49-F238E27FC236}">
                  <a16:creationId xmlns:a16="http://schemas.microsoft.com/office/drawing/2014/main" id="{F0CA8CB9-EFF0-9A10-BBC0-A9A36D6E6ADF}"/>
                </a:ext>
              </a:extLst>
            </p:cNvPr>
            <p:cNvSpPr>
              <a:spLocks noChangeArrowheads="1"/>
            </p:cNvSpPr>
            <p:nvPr/>
          </p:nvSpPr>
          <p:spPr bwMode="auto">
            <a:xfrm>
              <a:off x="3698" y="1583"/>
              <a:ext cx="707" cy="1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Rectangle 74">
              <a:extLst>
                <a:ext uri="{FF2B5EF4-FFF2-40B4-BE49-F238E27FC236}">
                  <a16:creationId xmlns:a16="http://schemas.microsoft.com/office/drawing/2014/main" id="{CF1A989F-9EAE-5BC1-AD31-5728CD61EE81}"/>
                </a:ext>
              </a:extLst>
            </p:cNvPr>
            <p:cNvSpPr>
              <a:spLocks noChangeArrowheads="1"/>
            </p:cNvSpPr>
            <p:nvPr/>
          </p:nvSpPr>
          <p:spPr bwMode="auto">
            <a:xfrm>
              <a:off x="3707" y="1578"/>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2A446F"/>
                  </a:solidFill>
                  <a:effectLst/>
                  <a:latin typeface="Segoe UI Black" panose="020B0A02040204020203" pitchFamily="34" charset="0"/>
                </a:rPr>
                <a:t>A</a:t>
              </a:r>
              <a:endParaRPr kumimoji="0" lang="en-US" altLang="en-US" sz="1800" b="0" i="0" u="none" strike="noStrike" cap="none" normalizeH="0" baseline="0">
                <a:ln>
                  <a:noFill/>
                </a:ln>
                <a:solidFill>
                  <a:srgbClr val="2A446F"/>
                </a:solidFill>
                <a:effectLst/>
                <a:latin typeface="Arial" panose="020B0604020202020204" pitchFamily="34" charset="0"/>
              </a:endParaRPr>
            </a:p>
          </p:txBody>
        </p:sp>
        <p:sp>
          <p:nvSpPr>
            <p:cNvPr id="299" name="Rectangle 75">
              <a:extLst>
                <a:ext uri="{FF2B5EF4-FFF2-40B4-BE49-F238E27FC236}">
                  <a16:creationId xmlns:a16="http://schemas.microsoft.com/office/drawing/2014/main" id="{957953AB-E9C6-D080-ADB2-1F206404C0B7}"/>
                </a:ext>
              </a:extLst>
            </p:cNvPr>
            <p:cNvSpPr>
              <a:spLocks noChangeArrowheads="1"/>
            </p:cNvSpPr>
            <p:nvPr/>
          </p:nvSpPr>
          <p:spPr bwMode="auto">
            <a:xfrm>
              <a:off x="3773" y="1578"/>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0" name="Rectangle 76">
              <a:extLst>
                <a:ext uri="{FF2B5EF4-FFF2-40B4-BE49-F238E27FC236}">
                  <a16:creationId xmlns:a16="http://schemas.microsoft.com/office/drawing/2014/main" id="{D3F9BD24-BF97-98DF-7799-FF5527E1F0E4}"/>
                </a:ext>
              </a:extLst>
            </p:cNvPr>
            <p:cNvSpPr>
              <a:spLocks noChangeArrowheads="1"/>
            </p:cNvSpPr>
            <p:nvPr/>
          </p:nvSpPr>
          <p:spPr bwMode="auto">
            <a:xfrm>
              <a:off x="3707" y="1655"/>
              <a:ext cx="14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8DC8E8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 name="Rectangle 80">
              <a:extLst>
                <a:ext uri="{FF2B5EF4-FFF2-40B4-BE49-F238E27FC236}">
                  <a16:creationId xmlns:a16="http://schemas.microsoft.com/office/drawing/2014/main" id="{D9F904A4-74AE-C098-E989-4C11A3671B63}"/>
                </a:ext>
              </a:extLst>
            </p:cNvPr>
            <p:cNvSpPr>
              <a:spLocks noChangeArrowheads="1"/>
            </p:cNvSpPr>
            <p:nvPr/>
          </p:nvSpPr>
          <p:spPr bwMode="auto">
            <a:xfrm>
              <a:off x="2981" y="1438"/>
              <a:ext cx="1423" cy="135"/>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81">
              <a:extLst>
                <a:ext uri="{FF2B5EF4-FFF2-40B4-BE49-F238E27FC236}">
                  <a16:creationId xmlns:a16="http://schemas.microsoft.com/office/drawing/2014/main" id="{86561027-5502-5CBF-CC1E-E9283F7A3EA8}"/>
                </a:ext>
              </a:extLst>
            </p:cNvPr>
            <p:cNvSpPr>
              <a:spLocks noChangeArrowheads="1"/>
            </p:cNvSpPr>
            <p:nvPr/>
          </p:nvSpPr>
          <p:spPr bwMode="auto">
            <a:xfrm>
              <a:off x="2977" y="1437"/>
              <a:ext cx="1427" cy="1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82">
              <a:extLst>
                <a:ext uri="{FF2B5EF4-FFF2-40B4-BE49-F238E27FC236}">
                  <a16:creationId xmlns:a16="http://schemas.microsoft.com/office/drawing/2014/main" id="{815862B1-E237-764F-DF2A-70DEC4B6F67A}"/>
                </a:ext>
              </a:extLst>
            </p:cNvPr>
            <p:cNvSpPr>
              <a:spLocks noEditPoints="1"/>
            </p:cNvSpPr>
            <p:nvPr/>
          </p:nvSpPr>
          <p:spPr bwMode="auto">
            <a:xfrm>
              <a:off x="2978" y="1437"/>
              <a:ext cx="1427" cy="136"/>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4" name="Rectangle 83">
              <a:extLst>
                <a:ext uri="{FF2B5EF4-FFF2-40B4-BE49-F238E27FC236}">
                  <a16:creationId xmlns:a16="http://schemas.microsoft.com/office/drawing/2014/main" id="{F8634574-E07B-D28B-BCBE-E63D6F2B0F02}"/>
                </a:ext>
              </a:extLst>
            </p:cNvPr>
            <p:cNvSpPr>
              <a:spLocks noChangeArrowheads="1"/>
            </p:cNvSpPr>
            <p:nvPr/>
          </p:nvSpPr>
          <p:spPr bwMode="auto">
            <a:xfrm>
              <a:off x="2978" y="1437"/>
              <a:ext cx="1426" cy="1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Rectangle 84">
              <a:extLst>
                <a:ext uri="{FF2B5EF4-FFF2-40B4-BE49-F238E27FC236}">
                  <a16:creationId xmlns:a16="http://schemas.microsoft.com/office/drawing/2014/main" id="{12699538-90CB-E2BB-A02E-9CAD1104357C}"/>
                </a:ext>
              </a:extLst>
            </p:cNvPr>
            <p:cNvSpPr>
              <a:spLocks noChangeArrowheads="1"/>
            </p:cNvSpPr>
            <p:nvPr/>
          </p:nvSpPr>
          <p:spPr bwMode="auto">
            <a:xfrm>
              <a:off x="2989" y="1440"/>
              <a:ext cx="3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Segoe UI" panose="020B0502040204020203" pitchFamily="34" charset="0"/>
                </a:rPr>
                <a:t>Blue Black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6" name="Rectangle 85">
              <a:extLst>
                <a:ext uri="{FF2B5EF4-FFF2-40B4-BE49-F238E27FC236}">
                  <a16:creationId xmlns:a16="http://schemas.microsoft.com/office/drawing/2014/main" id="{6FAB69FC-8CE4-AC4F-FDDF-81B46D7C1E11}"/>
                </a:ext>
              </a:extLst>
            </p:cNvPr>
            <p:cNvSpPr>
              <a:spLocks noChangeArrowheads="1"/>
            </p:cNvSpPr>
            <p:nvPr/>
          </p:nvSpPr>
          <p:spPr bwMode="auto">
            <a:xfrm>
              <a:off x="2989" y="1508"/>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091F2C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7" name="Rectangle 86">
              <a:extLst>
                <a:ext uri="{FF2B5EF4-FFF2-40B4-BE49-F238E27FC236}">
                  <a16:creationId xmlns:a16="http://schemas.microsoft.com/office/drawing/2014/main" id="{0B6C3A35-3676-F821-8B84-E8FCD2D7AEB0}"/>
                </a:ext>
              </a:extLst>
            </p:cNvPr>
            <p:cNvSpPr>
              <a:spLocks noChangeArrowheads="1"/>
            </p:cNvSpPr>
            <p:nvPr/>
          </p:nvSpPr>
          <p:spPr bwMode="auto">
            <a:xfrm>
              <a:off x="2977" y="1730"/>
              <a:ext cx="706" cy="136"/>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Rectangle 87">
              <a:extLst>
                <a:ext uri="{FF2B5EF4-FFF2-40B4-BE49-F238E27FC236}">
                  <a16:creationId xmlns:a16="http://schemas.microsoft.com/office/drawing/2014/main" id="{E31C635C-F918-E83E-41BB-6A05312AF804}"/>
                </a:ext>
              </a:extLst>
            </p:cNvPr>
            <p:cNvSpPr>
              <a:spLocks noChangeArrowheads="1"/>
            </p:cNvSpPr>
            <p:nvPr/>
          </p:nvSpPr>
          <p:spPr bwMode="auto">
            <a:xfrm>
              <a:off x="2985"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 name="Rectangle 88">
              <a:extLst>
                <a:ext uri="{FF2B5EF4-FFF2-40B4-BE49-F238E27FC236}">
                  <a16:creationId xmlns:a16="http://schemas.microsoft.com/office/drawing/2014/main" id="{C72C7396-887D-00AF-02FC-A8E598F00631}"/>
                </a:ext>
              </a:extLst>
            </p:cNvPr>
            <p:cNvSpPr>
              <a:spLocks noChangeArrowheads="1"/>
            </p:cNvSpPr>
            <p:nvPr/>
          </p:nvSpPr>
          <p:spPr bwMode="auto">
            <a:xfrm>
              <a:off x="2985" y="1803"/>
              <a:ext cx="14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C73ECC</a:t>
              </a:r>
              <a:endParaRPr kumimoji="0" lang="en-US" altLang="en-US" sz="1800" b="0" i="0" u="none" strike="noStrike" cap="none" normalizeH="0" baseline="0">
                <a:ln>
                  <a:noFill/>
                </a:ln>
                <a:effectLst/>
                <a:latin typeface="Arial" panose="020B0604020202020204" pitchFamily="34" charset="0"/>
              </a:endParaRPr>
            </a:p>
          </p:txBody>
        </p:sp>
        <p:sp>
          <p:nvSpPr>
            <p:cNvPr id="310" name="Rectangle 89">
              <a:extLst>
                <a:ext uri="{FF2B5EF4-FFF2-40B4-BE49-F238E27FC236}">
                  <a16:creationId xmlns:a16="http://schemas.microsoft.com/office/drawing/2014/main" id="{D30DD6FD-51EB-19EC-8510-E1C9AF53735B}"/>
                </a:ext>
              </a:extLst>
            </p:cNvPr>
            <p:cNvSpPr>
              <a:spLocks noChangeArrowheads="1"/>
            </p:cNvSpPr>
            <p:nvPr/>
          </p:nvSpPr>
          <p:spPr bwMode="auto">
            <a:xfrm>
              <a:off x="2977" y="1875"/>
              <a:ext cx="706" cy="135"/>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Rectangle 90">
              <a:extLst>
                <a:ext uri="{FF2B5EF4-FFF2-40B4-BE49-F238E27FC236}">
                  <a16:creationId xmlns:a16="http://schemas.microsoft.com/office/drawing/2014/main" id="{FA8D36D1-67FD-B784-519E-C36BEA31B3C5}"/>
                </a:ext>
              </a:extLst>
            </p:cNvPr>
            <p:cNvSpPr>
              <a:spLocks noChangeArrowheads="1"/>
            </p:cNvSpPr>
            <p:nvPr/>
          </p:nvSpPr>
          <p:spPr bwMode="auto">
            <a:xfrm>
              <a:off x="2985" y="1869"/>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CD9BCF"/>
                  </a:solidFill>
                  <a:effectLst/>
                  <a:latin typeface="Segoe UI Black" panose="020B0A02040204020203" pitchFamily="34" charset="0"/>
                </a:rPr>
                <a:t>A</a:t>
              </a:r>
              <a:endParaRPr kumimoji="0" lang="en-US" altLang="en-US" sz="1800" b="0" i="0" u="none" strike="noStrike" cap="none" normalizeH="0" baseline="0">
                <a:ln>
                  <a:noFill/>
                </a:ln>
                <a:solidFill>
                  <a:srgbClr val="CD9BCF"/>
                </a:solidFill>
                <a:effectLst/>
                <a:latin typeface="Arial" panose="020B0604020202020204" pitchFamily="34" charset="0"/>
              </a:endParaRPr>
            </a:p>
          </p:txBody>
        </p:sp>
        <p:sp>
          <p:nvSpPr>
            <p:cNvPr id="312" name="Rectangle 91">
              <a:extLst>
                <a:ext uri="{FF2B5EF4-FFF2-40B4-BE49-F238E27FC236}">
                  <a16:creationId xmlns:a16="http://schemas.microsoft.com/office/drawing/2014/main" id="{A2790CC1-ECD3-C2AA-C63A-83B06BB562FD}"/>
                </a:ext>
              </a:extLst>
            </p:cNvPr>
            <p:cNvSpPr>
              <a:spLocks noChangeArrowheads="1"/>
            </p:cNvSpPr>
            <p:nvPr/>
          </p:nvSpPr>
          <p:spPr bwMode="auto">
            <a:xfrm>
              <a:off x="3051" y="1869"/>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3" name="Rectangle 92">
              <a:extLst>
                <a:ext uri="{FF2B5EF4-FFF2-40B4-BE49-F238E27FC236}">
                  <a16:creationId xmlns:a16="http://schemas.microsoft.com/office/drawing/2014/main" id="{C2F74C0D-75FA-B70A-ED71-3CFA807964B4}"/>
                </a:ext>
              </a:extLst>
            </p:cNvPr>
            <p:cNvSpPr>
              <a:spLocks noChangeArrowheads="1"/>
            </p:cNvSpPr>
            <p:nvPr/>
          </p:nvSpPr>
          <p:spPr bwMode="auto">
            <a:xfrm>
              <a:off x="2985" y="1946"/>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702573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4" name="Rectangle 93">
              <a:extLst>
                <a:ext uri="{FF2B5EF4-FFF2-40B4-BE49-F238E27FC236}">
                  <a16:creationId xmlns:a16="http://schemas.microsoft.com/office/drawing/2014/main" id="{4B629030-A380-3E24-758E-F1D167C23086}"/>
                </a:ext>
              </a:extLst>
            </p:cNvPr>
            <p:cNvSpPr>
              <a:spLocks noChangeArrowheads="1"/>
            </p:cNvSpPr>
            <p:nvPr/>
          </p:nvSpPr>
          <p:spPr bwMode="auto">
            <a:xfrm>
              <a:off x="2977" y="1586"/>
              <a:ext cx="706" cy="135"/>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Rectangle 94">
              <a:extLst>
                <a:ext uri="{FF2B5EF4-FFF2-40B4-BE49-F238E27FC236}">
                  <a16:creationId xmlns:a16="http://schemas.microsoft.com/office/drawing/2014/main" id="{6D81EE59-1E06-6AAB-A8EE-80D567AE752D}"/>
                </a:ext>
              </a:extLst>
            </p:cNvPr>
            <p:cNvSpPr>
              <a:spLocks noChangeArrowheads="1"/>
            </p:cNvSpPr>
            <p:nvPr/>
          </p:nvSpPr>
          <p:spPr bwMode="auto">
            <a:xfrm>
              <a:off x="2985" y="1580"/>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02573"/>
                  </a:solidFill>
                  <a:effectLst/>
                  <a:latin typeface="Segoe UI Black" panose="020B0A02040204020203" pitchFamily="34" charset="0"/>
                </a:rPr>
                <a:t>A</a:t>
              </a:r>
              <a:endParaRPr kumimoji="0" lang="en-US" altLang="en-US" sz="1800" b="0" i="0" u="none" strike="noStrike" cap="none" normalizeH="0" baseline="0">
                <a:ln>
                  <a:noFill/>
                </a:ln>
                <a:solidFill>
                  <a:srgbClr val="702573"/>
                </a:solidFill>
                <a:effectLst/>
                <a:latin typeface="Arial" panose="020B0604020202020204" pitchFamily="34" charset="0"/>
              </a:endParaRPr>
            </a:p>
          </p:txBody>
        </p:sp>
        <p:sp>
          <p:nvSpPr>
            <p:cNvPr id="316" name="Rectangle 95">
              <a:extLst>
                <a:ext uri="{FF2B5EF4-FFF2-40B4-BE49-F238E27FC236}">
                  <a16:creationId xmlns:a16="http://schemas.microsoft.com/office/drawing/2014/main" id="{6AD9F2DD-3CC6-E096-A24F-323DA0D326AD}"/>
                </a:ext>
              </a:extLst>
            </p:cNvPr>
            <p:cNvSpPr>
              <a:spLocks noChangeArrowheads="1"/>
            </p:cNvSpPr>
            <p:nvPr/>
          </p:nvSpPr>
          <p:spPr bwMode="auto">
            <a:xfrm>
              <a:off x="3051" y="1580"/>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 name="Rectangle 96">
              <a:extLst>
                <a:ext uri="{FF2B5EF4-FFF2-40B4-BE49-F238E27FC236}">
                  <a16:creationId xmlns:a16="http://schemas.microsoft.com/office/drawing/2014/main" id="{AFB34C5D-AB21-1047-2C41-96AAFC6CF230}"/>
                </a:ext>
              </a:extLst>
            </p:cNvPr>
            <p:cNvSpPr>
              <a:spLocks noChangeArrowheads="1"/>
            </p:cNvSpPr>
            <p:nvPr/>
          </p:nvSpPr>
          <p:spPr bwMode="auto">
            <a:xfrm>
              <a:off x="2985" y="1658"/>
              <a:ext cx="14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CD9BCF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 name="Rectangle 97">
              <a:extLst>
                <a:ext uri="{FF2B5EF4-FFF2-40B4-BE49-F238E27FC236}">
                  <a16:creationId xmlns:a16="http://schemas.microsoft.com/office/drawing/2014/main" id="{577AD0A0-7F00-AA4F-1B1B-61CFE55F937D}"/>
                </a:ext>
              </a:extLst>
            </p:cNvPr>
            <p:cNvSpPr>
              <a:spLocks noChangeArrowheads="1"/>
            </p:cNvSpPr>
            <p:nvPr/>
          </p:nvSpPr>
          <p:spPr bwMode="auto">
            <a:xfrm>
              <a:off x="2976" y="2023"/>
              <a:ext cx="1428"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Rectangle 98">
              <a:extLst>
                <a:ext uri="{FF2B5EF4-FFF2-40B4-BE49-F238E27FC236}">
                  <a16:creationId xmlns:a16="http://schemas.microsoft.com/office/drawing/2014/main" id="{AEE8AF68-7485-0DA2-1E8F-EA9EFEEF18D2}"/>
                </a:ext>
              </a:extLst>
            </p:cNvPr>
            <p:cNvSpPr>
              <a:spLocks noChangeArrowheads="1"/>
            </p:cNvSpPr>
            <p:nvPr/>
          </p:nvSpPr>
          <p:spPr bwMode="auto">
            <a:xfrm>
              <a:off x="2977" y="2024"/>
              <a:ext cx="1427"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0" name="Rectangle 99">
              <a:extLst>
                <a:ext uri="{FF2B5EF4-FFF2-40B4-BE49-F238E27FC236}">
                  <a16:creationId xmlns:a16="http://schemas.microsoft.com/office/drawing/2014/main" id="{00A4FA1A-2972-8EFD-C7DB-916888D02231}"/>
                </a:ext>
              </a:extLst>
            </p:cNvPr>
            <p:cNvSpPr>
              <a:spLocks noChangeArrowheads="1"/>
            </p:cNvSpPr>
            <p:nvPr/>
          </p:nvSpPr>
          <p:spPr bwMode="auto">
            <a:xfrm>
              <a:off x="2985" y="2028"/>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000000</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321" name="Rectangle 100">
              <a:extLst>
                <a:ext uri="{FF2B5EF4-FFF2-40B4-BE49-F238E27FC236}">
                  <a16:creationId xmlns:a16="http://schemas.microsoft.com/office/drawing/2014/main" id="{E02AE344-8FCD-07A4-1035-21E5745797EA}"/>
                </a:ext>
              </a:extLst>
            </p:cNvPr>
            <p:cNvSpPr>
              <a:spLocks noChangeArrowheads="1"/>
            </p:cNvSpPr>
            <p:nvPr/>
          </p:nvSpPr>
          <p:spPr bwMode="auto">
            <a:xfrm>
              <a:off x="1532" y="1439"/>
              <a:ext cx="1430" cy="136"/>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Rectangle 101">
              <a:extLst>
                <a:ext uri="{FF2B5EF4-FFF2-40B4-BE49-F238E27FC236}">
                  <a16:creationId xmlns:a16="http://schemas.microsoft.com/office/drawing/2014/main" id="{A8F0A57D-3D77-F52A-CEE5-C300AC719E97}"/>
                </a:ext>
              </a:extLst>
            </p:cNvPr>
            <p:cNvSpPr>
              <a:spLocks noChangeArrowheads="1"/>
            </p:cNvSpPr>
            <p:nvPr/>
          </p:nvSpPr>
          <p:spPr bwMode="auto">
            <a:xfrm>
              <a:off x="1532" y="1439"/>
              <a:ext cx="1429"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3" name="Rectangle 102">
              <a:extLst>
                <a:ext uri="{FF2B5EF4-FFF2-40B4-BE49-F238E27FC236}">
                  <a16:creationId xmlns:a16="http://schemas.microsoft.com/office/drawing/2014/main" id="{34755F26-EC65-BC3C-F00F-5952873E93B5}"/>
                </a:ext>
              </a:extLst>
            </p:cNvPr>
            <p:cNvSpPr>
              <a:spLocks noChangeArrowheads="1"/>
            </p:cNvSpPr>
            <p:nvPr/>
          </p:nvSpPr>
          <p:spPr bwMode="auto">
            <a:xfrm>
              <a:off x="1541" y="1435"/>
              <a:ext cx="38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1A1A1A"/>
                  </a:solidFill>
                  <a:effectLst/>
                  <a:latin typeface="Segoe UI" panose="020B0502040204020203" pitchFamily="34" charset="0"/>
                </a:rPr>
                <a:t>Neutral Gray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4" name="Rectangle 103">
              <a:extLst>
                <a:ext uri="{FF2B5EF4-FFF2-40B4-BE49-F238E27FC236}">
                  <a16:creationId xmlns:a16="http://schemas.microsoft.com/office/drawing/2014/main" id="{B81AAAC1-86AE-E75F-941C-AB9A2CF58E0B}"/>
                </a:ext>
              </a:extLst>
            </p:cNvPr>
            <p:cNvSpPr>
              <a:spLocks noChangeArrowheads="1"/>
            </p:cNvSpPr>
            <p:nvPr/>
          </p:nvSpPr>
          <p:spPr bwMode="auto">
            <a:xfrm>
              <a:off x="1541" y="1502"/>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E8E6DF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 name="Rectangle 14">
              <a:extLst>
                <a:ext uri="{FF2B5EF4-FFF2-40B4-BE49-F238E27FC236}">
                  <a16:creationId xmlns:a16="http://schemas.microsoft.com/office/drawing/2014/main" id="{EB0437A5-6694-879B-F94E-9FA34DFD9D2C}"/>
                </a:ext>
              </a:extLst>
            </p:cNvPr>
            <p:cNvSpPr>
              <a:spLocks noChangeArrowheads="1"/>
            </p:cNvSpPr>
            <p:nvPr/>
          </p:nvSpPr>
          <p:spPr bwMode="auto">
            <a:xfrm>
              <a:off x="2329" y="1724"/>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 name="Rectangle 95">
              <a:extLst>
                <a:ext uri="{FF2B5EF4-FFF2-40B4-BE49-F238E27FC236}">
                  <a16:creationId xmlns:a16="http://schemas.microsoft.com/office/drawing/2014/main" id="{7CF198F9-1D72-F8CC-3A2E-9B2DAE529DAF}"/>
                </a:ext>
              </a:extLst>
            </p:cNvPr>
            <p:cNvSpPr>
              <a:spLocks noChangeArrowheads="1"/>
            </p:cNvSpPr>
            <p:nvPr/>
          </p:nvSpPr>
          <p:spPr bwMode="auto">
            <a:xfrm>
              <a:off x="3051"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516608941"/>
      </p:ext>
    </p:extLst>
  </p:cSld>
  <p:clrMap bg1="lt1" tx1="dk1" bg2="lt2" tx2="dk2" accent1="accent1" accent2="accent2" accent3="accent3" accent4="accent4" accent5="accent5" accent6="accent6" hlink="hlink" folHlink="folHlink"/>
  <p:sldLayoutIdLst>
    <p:sldLayoutId id="2147484974" r:id="rId1"/>
    <p:sldLayoutId id="2147484975" r:id="rId2"/>
    <p:sldLayoutId id="2147484976" r:id="rId3"/>
    <p:sldLayoutId id="2147484977" r:id="rId4"/>
    <p:sldLayoutId id="2147484978" r:id="rId5"/>
    <p:sldLayoutId id="2147484979" r:id="rId6"/>
    <p:sldLayoutId id="2147484980" r:id="rId7"/>
    <p:sldLayoutId id="2147484981" r:id="rId8"/>
    <p:sldLayoutId id="2147484982" r:id="rId9"/>
    <p:sldLayoutId id="2147484983" r:id="rId10"/>
    <p:sldLayoutId id="2147484984" r:id="rId11"/>
    <p:sldLayoutId id="2147484985" r:id="rId12"/>
    <p:sldLayoutId id="2147484986" r:id="rId13"/>
    <p:sldLayoutId id="2147484987" r:id="rId14"/>
    <p:sldLayoutId id="2147484988" r:id="rId15"/>
    <p:sldLayoutId id="2147484989" r:id="rId16"/>
    <p:sldLayoutId id="2147484990" r:id="rId17"/>
    <p:sldLayoutId id="2147484991" r:id="rId18"/>
    <p:sldLayoutId id="2147484992" r:id="rId19"/>
    <p:sldLayoutId id="2147484993" r:id="rId20"/>
    <p:sldLayoutId id="2147484994" r:id="rId21"/>
    <p:sldLayoutId id="2147484995" r:id="rId22"/>
    <p:sldLayoutId id="2147484996" r:id="rId23"/>
    <p:sldLayoutId id="2147484997" r:id="rId24"/>
    <p:sldLayoutId id="2147484998" r:id="rId25"/>
    <p:sldLayoutId id="2147484999" r:id="rId26"/>
    <p:sldLayoutId id="2147485000" r:id="rId27"/>
    <p:sldLayoutId id="2147485001" r:id="rId28"/>
    <p:sldLayoutId id="2147485002" r:id="rId29"/>
    <p:sldLayoutId id="2147485003" r:id="rId30"/>
    <p:sldLayoutId id="2147485004" r:id="rId31"/>
    <p:sldLayoutId id="2147485005" r:id="rId32"/>
    <p:sldLayoutId id="2147485006" r:id="rId33"/>
    <p:sldLayoutId id="2147485007" r:id="rId34"/>
    <p:sldLayoutId id="2147485008" r:id="rId35"/>
    <p:sldLayoutId id="2147485009" r:id="rId36"/>
    <p:sldLayoutId id="2147485010" r:id="rId37"/>
    <p:sldLayoutId id="2147485011" r:id="rId38"/>
    <p:sldLayoutId id="2147485012" r:id="rId39"/>
    <p:sldLayoutId id="2147485013" r:id="rId40"/>
    <p:sldLayoutId id="2147485014" r:id="rId41"/>
    <p:sldLayoutId id="2147485015" r:id="rId42"/>
    <p:sldLayoutId id="2147485016" r:id="rId43"/>
    <p:sldLayoutId id="2147485017" r:id="rId44"/>
    <p:sldLayoutId id="2147485018" r:id="rId45"/>
    <p:sldLayoutId id="2147485019" r:id="rId46"/>
    <p:sldLayoutId id="2147485020" r:id="rId47"/>
    <p:sldLayoutId id="2147485021" r:id="rId48"/>
    <p:sldLayoutId id="2147485022" r:id="rId49"/>
    <p:sldLayoutId id="2147485023" r:id="rId50"/>
    <p:sldLayoutId id="2147485024" r:id="rId51"/>
    <p:sldLayoutId id="2147485025" r:id="rId52"/>
    <p:sldLayoutId id="2147485026" r:id="rId53"/>
    <p:sldLayoutId id="2147485027" r:id="rId54"/>
    <p:sldLayoutId id="2147485028" r:id="rId55"/>
    <p:sldLayoutId id="2147485029" r:id="rId56"/>
    <p:sldLayoutId id="2147485030" r:id="rId57"/>
    <p:sldLayoutId id="2147485031" r:id="rId58"/>
    <p:sldLayoutId id="2147485032" r:id="rId59"/>
    <p:sldLayoutId id="2147485033" r:id="rId60"/>
    <p:sldLayoutId id="2147485034" r:id="rId61"/>
    <p:sldLayoutId id="2147485035" r:id="rId62"/>
    <p:sldLayoutId id="2147485036" r:id="rId63"/>
    <p:sldLayoutId id="2147485037" r:id="rId64"/>
    <p:sldLayoutId id="2147485038" r:id="rId65"/>
    <p:sldLayoutId id="2147485039" r:id="rId66"/>
    <p:sldLayoutId id="2147485040" r:id="rId67"/>
    <p:sldLayoutId id="2147485041" r:id="rId68"/>
    <p:sldLayoutId id="2147485042" r:id="rId69"/>
    <p:sldLayoutId id="2147485043" r:id="rId70"/>
    <p:sldLayoutId id="2147485044" r:id="rId71"/>
    <p:sldLayoutId id="2147485045" r:id="rId72"/>
    <p:sldLayoutId id="2147485046" r:id="rId73"/>
    <p:sldLayoutId id="2147485047" r:id="rId74"/>
    <p:sldLayoutId id="2147485048" r:id="rId75"/>
    <p:sldLayoutId id="2147485049" r:id="rId76"/>
    <p:sldLayoutId id="2147485050" r:id="rId77"/>
    <p:sldLayoutId id="2147485051" r:id="rId78"/>
    <p:sldLayoutId id="2147485052" r:id="rId79"/>
    <p:sldLayoutId id="2147485053" r:id="rId80"/>
    <p:sldLayoutId id="2147485054" r:id="rId81"/>
    <p:sldLayoutId id="2147485055" r:id="rId82"/>
    <p:sldLayoutId id="2147485056" r:id="rId83"/>
    <p:sldLayoutId id="2147485057" r:id="rId8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20">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4221588844"/>
      </p:ext>
    </p:extLst>
  </p:cSld>
  <p:clrMap bg1="lt1" tx1="dk1" bg2="lt2" tx2="dk2" accent1="accent1" accent2="accent2" accent3="accent3" accent4="accent4" accent5="accent5" accent6="accent6" hlink="hlink" folHlink="folHlink"/>
  <p:sldLayoutIdLst>
    <p:sldLayoutId id="2147485091" r:id="rId1"/>
    <p:sldLayoutId id="2147484847" r:id="rId2"/>
    <p:sldLayoutId id="2147484848" r:id="rId3"/>
    <p:sldLayoutId id="2147484870" r:id="rId4"/>
    <p:sldLayoutId id="2147484849" r:id="rId5"/>
    <p:sldLayoutId id="2147484850" r:id="rId6"/>
    <p:sldLayoutId id="2147484851" r:id="rId7"/>
    <p:sldLayoutId id="2147484908" r:id="rId8"/>
    <p:sldLayoutId id="2147484853" r:id="rId9"/>
    <p:sldLayoutId id="2147485093" r:id="rId10"/>
    <p:sldLayoutId id="2147485094" r:id="rId11"/>
    <p:sldLayoutId id="2147485095" r:id="rId12"/>
    <p:sldLayoutId id="2147484854" r:id="rId13"/>
    <p:sldLayoutId id="2147484855" r:id="rId14"/>
    <p:sldLayoutId id="2147484856" r:id="rId15"/>
    <p:sldLayoutId id="2147484857" r:id="rId16"/>
    <p:sldLayoutId id="2147484858" r:id="rId17"/>
    <p:sldLayoutId id="2147484859" r:id="rId18"/>
    <p:sldLayoutId id="2147484860" r:id="rId19"/>
    <p:sldLayoutId id="2147484861" r:id="rId20"/>
    <p:sldLayoutId id="2147484862" r:id="rId21"/>
    <p:sldLayoutId id="2147484864" r:id="rId22"/>
    <p:sldLayoutId id="2147484865" r:id="rId23"/>
    <p:sldLayoutId id="2147484866" r:id="rId24"/>
    <p:sldLayoutId id="2147484867" r:id="rId25"/>
    <p:sldLayoutId id="2147484868" r:id="rId26"/>
    <p:sldLayoutId id="2147484869" r:id="rId27"/>
    <p:sldLayoutId id="2147485092" r:id="rId28"/>
    <p:sldLayoutId id="2147484871" r:id="rId29"/>
    <p:sldLayoutId id="2147484872" r:id="rId30"/>
    <p:sldLayoutId id="2147484873" r:id="rId31"/>
    <p:sldLayoutId id="2147484874" r:id="rId32"/>
    <p:sldLayoutId id="2147484875" r:id="rId33"/>
    <p:sldLayoutId id="2147484876" r:id="rId34"/>
    <p:sldLayoutId id="2147485096" r:id="rId35"/>
    <p:sldLayoutId id="2147484887" r:id="rId36"/>
    <p:sldLayoutId id="2147484877" r:id="rId37"/>
    <p:sldLayoutId id="2147484878" r:id="rId38"/>
    <p:sldLayoutId id="2147484879" r:id="rId39"/>
    <p:sldLayoutId id="2147484880" r:id="rId40"/>
    <p:sldLayoutId id="2147484881" r:id="rId41"/>
    <p:sldLayoutId id="2147484882" r:id="rId42"/>
    <p:sldLayoutId id="2147485098" r:id="rId43"/>
    <p:sldLayoutId id="2147485099" r:id="rId44"/>
    <p:sldLayoutId id="2147484883" r:id="rId45"/>
    <p:sldLayoutId id="2147484884" r:id="rId46"/>
    <p:sldLayoutId id="2147484885" r:id="rId47"/>
    <p:sldLayoutId id="2147484886" r:id="rId48"/>
    <p:sldLayoutId id="2147485100" r:id="rId49"/>
    <p:sldLayoutId id="2147485097" r:id="rId50"/>
    <p:sldLayoutId id="2147484888" r:id="rId51"/>
    <p:sldLayoutId id="2147484889" r:id="rId52"/>
    <p:sldLayoutId id="2147484973" r:id="rId53"/>
    <p:sldLayoutId id="2147484891" r:id="rId54"/>
    <p:sldLayoutId id="2147484892" r:id="rId55"/>
    <p:sldLayoutId id="2147484893" r:id="rId56"/>
    <p:sldLayoutId id="2147484894" r:id="rId57"/>
    <p:sldLayoutId id="2147484895" r:id="rId58"/>
    <p:sldLayoutId id="2147484896" r:id="rId59"/>
    <p:sldLayoutId id="2147484897" r:id="rId60"/>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69332"/>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137953335"/>
      </p:ext>
    </p:extLst>
  </p:cSld>
  <p:clrMap bg1="lt1" tx1="dk1" bg2="lt2" tx2="dk2" accent1="accent1" accent2="accent2" accent3="accent3" accent4="accent4" accent5="accent5" accent6="accent6" hlink="hlink" folHlink="folHlink"/>
  <p:sldLayoutIdLst>
    <p:sldLayoutId id="2147484737" r:id="rId1"/>
    <p:sldLayoutId id="2147484738" r:id="rId2"/>
    <p:sldLayoutId id="2147485083" r:id="rId3"/>
    <p:sldLayoutId id="2147484739" r:id="rId4"/>
    <p:sldLayoutId id="2147484740" r:id="rId5"/>
    <p:sldLayoutId id="2147484741" r:id="rId6"/>
    <p:sldLayoutId id="2147484743" r:id="rId7"/>
    <p:sldLayoutId id="2147484744" r:id="rId8"/>
    <p:sldLayoutId id="2147484745" r:id="rId9"/>
    <p:sldLayoutId id="2147485084" r:id="rId10"/>
    <p:sldLayoutId id="2147485085" r:id="rId11"/>
    <p:sldLayoutId id="2147484746" r:id="rId12"/>
    <p:sldLayoutId id="2147484747" r:id="rId13"/>
    <p:sldLayoutId id="2147485086"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67" r:id="rId34"/>
    <p:sldLayoutId id="2147485087" r:id="rId35"/>
    <p:sldLayoutId id="2147484768" r:id="rId36"/>
    <p:sldLayoutId id="2147484769" r:id="rId37"/>
    <p:sldLayoutId id="2147484770" r:id="rId38"/>
    <p:sldLayoutId id="2147484771" r:id="rId39"/>
    <p:sldLayoutId id="2147484772" r:id="rId40"/>
    <p:sldLayoutId id="2147484773" r:id="rId41"/>
    <p:sldLayoutId id="2147484774" r:id="rId42"/>
    <p:sldLayoutId id="2147484775" r:id="rId43"/>
    <p:sldLayoutId id="2147485088" r:id="rId44"/>
    <p:sldLayoutId id="2147485089" r:id="rId45"/>
    <p:sldLayoutId id="2147485090" r:id="rId46"/>
    <p:sldLayoutId id="2147484776" r:id="rId47"/>
    <p:sldLayoutId id="2147484777" r:id="rId48"/>
    <p:sldLayoutId id="2147484778" r:id="rId49"/>
    <p:sldLayoutId id="2147484779" r:id="rId50"/>
    <p:sldLayoutId id="2147484781" r:id="rId51"/>
    <p:sldLayoutId id="2147484782" r:id="rId52"/>
    <p:sldLayoutId id="2147484783" r:id="rId53"/>
    <p:sldLayoutId id="2147484784" r:id="rId54"/>
    <p:sldLayoutId id="2147484785" r:id="rId55"/>
  </p:sldLayoutIdLst>
  <p:transition>
    <p:fade/>
  </p:transition>
  <p:hf sldNum="0" hdr="0" dt="0"/>
  <p:txStyles>
    <p:titleStyle>
      <a:lvl1pPr algn="l" defTabSz="932742" rtl="0" eaLnBrk="1" latinLnBrk="0" hangingPunct="1">
        <a:lnSpc>
          <a:spcPct val="100000"/>
        </a:lnSpc>
        <a:spcBef>
          <a:spcPct val="0"/>
        </a:spcBef>
        <a:buNone/>
        <a:defRPr lang="en-US" sz="24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1" name="Group 120">
              <a:extLst>
                <a:ext uri="{FF2B5EF4-FFF2-40B4-BE49-F238E27FC236}">
                  <a16:creationId xmlns:a16="http://schemas.microsoft.com/office/drawing/2014/main" id="{88C14EA5-9927-8FE5-49F3-BE053411837B}"/>
                </a:ext>
              </a:extLst>
            </p:cNvPr>
            <p:cNvGrpSpPr/>
            <p:nvPr/>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38" name="Group 137">
              <a:extLst>
                <a:ext uri="{FF2B5EF4-FFF2-40B4-BE49-F238E27FC236}">
                  <a16:creationId xmlns:a16="http://schemas.microsoft.com/office/drawing/2014/main" id="{62AC6996-0BBA-C1F2-BEEF-A233569FAD65}"/>
                </a:ext>
              </a:extLst>
            </p:cNvPr>
            <p:cNvGrpSpPr/>
            <p:nvPr/>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a:extLst>
                <a:ext uri="{FF2B5EF4-FFF2-40B4-BE49-F238E27FC236}">
                  <a16:creationId xmlns:a16="http://schemas.microsoft.com/office/drawing/2014/main" id="{03A39392-6759-F08C-7000-160D5DC0E292}"/>
                </a:ext>
              </a:extLst>
            </p:cNvPr>
            <p:cNvGrpSpPr/>
            <p:nvPr/>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a:extLst>
                <a:ext uri="{FF2B5EF4-FFF2-40B4-BE49-F238E27FC236}">
                  <a16:creationId xmlns:a16="http://schemas.microsoft.com/office/drawing/2014/main" id="{18F04B8B-7F04-6D66-32DA-88D780BD0093}"/>
                </a:ext>
              </a:extLst>
            </p:cNvPr>
            <p:cNvGrpSpPr/>
            <p:nvPr/>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544028465"/>
      </p:ext>
    </p:extLst>
  </p:cSld>
  <p:clrMap bg1="lt1" tx1="dk1" bg2="lt2" tx2="dk2" accent1="accent1" accent2="accent2" accent3="accent3" accent4="accent4" accent5="accent5" accent6="accent6" hlink="hlink" folHlink="folHlink"/>
  <p:sldLayoutIdLst>
    <p:sldLayoutId id="2147485313" r:id="rId1"/>
  </p:sldLayoutIdLst>
  <p:transition>
    <p:fade/>
  </p:transition>
  <p:hf sldNum="0" hd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3" Type="http://schemas.openxmlformats.org/officeDocument/2006/relationships/hyperlink" Target="https://aka.ms/fabric-pipeline" TargetMode="External"/><Relationship Id="rId2" Type="http://schemas.openxmlformats.org/officeDocument/2006/relationships/notesSlide" Target="../notesSlides/notesSlide9.xml"/><Relationship Id="rId1" Type="http://schemas.openxmlformats.org/officeDocument/2006/relationships/slideLayout" Target="../slideLayouts/slideLayout41.xml"/><Relationship Id="rId5" Type="http://schemas.openxmlformats.org/officeDocument/2006/relationships/image" Target="../media/image58.svg"/><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hyperlink" Target="https://aka.ms/fabric-medallion" TargetMode="External"/><Relationship Id="rId2" Type="http://schemas.openxmlformats.org/officeDocument/2006/relationships/notesSlide" Target="../notesSlides/notesSlide19.xml"/><Relationship Id="rId1" Type="http://schemas.openxmlformats.org/officeDocument/2006/relationships/slideLayout" Target="../slideLayouts/slideLayout41.xml"/><Relationship Id="rId5" Type="http://schemas.openxmlformats.org/officeDocument/2006/relationships/image" Target="../media/image58.svg"/><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96.xml"/></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197.xml"/></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197.xml"/></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97.xml"/></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6.xml"/><Relationship Id="rId1" Type="http://schemas.openxmlformats.org/officeDocument/2006/relationships/slideLayout" Target="../slideLayouts/slideLayout19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197.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197.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19.xml"/><Relationship Id="rId4" Type="http://schemas.openxmlformats.org/officeDocument/2006/relationships/image" Target="../media/image14.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3" Type="http://schemas.openxmlformats.org/officeDocument/2006/relationships/hyperlink" Target="https://aka.ms/fabric-real-time" TargetMode="External"/><Relationship Id="rId2" Type="http://schemas.openxmlformats.org/officeDocument/2006/relationships/notesSlide" Target="../notesSlides/notesSlide31.xml"/><Relationship Id="rId1" Type="http://schemas.openxmlformats.org/officeDocument/2006/relationships/slideLayout" Target="../slideLayouts/slideLayout41.xml"/><Relationship Id="rId5" Type="http://schemas.openxmlformats.org/officeDocument/2006/relationships/image" Target="../media/image58.sv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19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6.xml"/></Relationships>
</file>

<file path=ppt/slides/_rels/slide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6.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219.xml"/><Relationship Id="rId4" Type="http://schemas.openxmlformats.org/officeDocument/2006/relationships/image" Target="../media/image14.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3" Type="http://schemas.openxmlformats.org/officeDocument/2006/relationships/hyperlink" Target="https://aka.ms/mslearn-eventstreams-fabric" TargetMode="External"/><Relationship Id="rId2" Type="http://schemas.openxmlformats.org/officeDocument/2006/relationships/notesSlide" Target="../notesSlides/notesSlide39.xml"/><Relationship Id="rId1" Type="http://schemas.openxmlformats.org/officeDocument/2006/relationships/slideLayout" Target="../slideLayouts/slideLayout41.xml"/><Relationship Id="rId5" Type="http://schemas.openxmlformats.org/officeDocument/2006/relationships/image" Target="../media/image58.sv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19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6.xml"/></Relationships>
</file>

<file path=ppt/slides/_rels/slide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54.png"/></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219.xml"/><Relationship Id="rId4" Type="http://schemas.openxmlformats.org/officeDocument/2006/relationships/image" Target="../media/image14.sv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39.xml"/></Relationships>
</file>

<file path=ppt/slides/_rels/slide52.xml.rels><?xml version="1.0" encoding="UTF-8" standalone="yes"?>
<Relationships xmlns="http://schemas.openxmlformats.org/package/2006/relationships"><Relationship Id="rId3" Type="http://schemas.openxmlformats.org/officeDocument/2006/relationships/hyperlink" Target="https://aka.ms/mslearn-eventhouse-fabric" TargetMode="External"/><Relationship Id="rId2" Type="http://schemas.openxmlformats.org/officeDocument/2006/relationships/notesSlide" Target="../notesSlides/notesSlide47.xml"/><Relationship Id="rId1" Type="http://schemas.openxmlformats.org/officeDocument/2006/relationships/slideLayout" Target="../slideLayouts/slideLayout41.xml"/><Relationship Id="rId5" Type="http://schemas.openxmlformats.org/officeDocument/2006/relationships/image" Target="../media/image58.sv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0BEF7-049D-9B40-2295-B57C598D045E}"/>
              </a:ext>
            </a:extLst>
          </p:cNvPr>
          <p:cNvSpPr>
            <a:spLocks noGrp="1"/>
          </p:cNvSpPr>
          <p:nvPr>
            <p:ph type="title"/>
          </p:nvPr>
        </p:nvSpPr>
        <p:spPr>
          <a:xfrm>
            <a:off x="569912" y="3429000"/>
            <a:ext cx="5686955" cy="1231106"/>
          </a:xfrm>
        </p:spPr>
        <p:txBody>
          <a:bodyPr/>
          <a:lstStyle/>
          <a:p>
            <a:r>
              <a:rPr lang="en-US" dirty="0"/>
              <a:t>DP-700</a:t>
            </a:r>
            <a:r>
              <a:rPr lang="en-US"/>
              <a:t>: Microsoft Fabric </a:t>
            </a:r>
            <a:r>
              <a:rPr lang="en-US" dirty="0"/>
              <a:t>Data Engineer</a:t>
            </a:r>
          </a:p>
        </p:txBody>
      </p:sp>
      <p:sp>
        <p:nvSpPr>
          <p:cNvPr id="3" name="Text Placeholder 2">
            <a:extLst>
              <a:ext uri="{FF2B5EF4-FFF2-40B4-BE49-F238E27FC236}">
                <a16:creationId xmlns:a16="http://schemas.microsoft.com/office/drawing/2014/main" id="{488C5286-1EF5-A327-FD14-C5F5A8963F1B}"/>
              </a:ext>
            </a:extLst>
          </p:cNvPr>
          <p:cNvSpPr>
            <a:spLocks noGrp="1"/>
          </p:cNvSpPr>
          <p:nvPr>
            <p:ph type="body" sz="quarter" idx="13"/>
          </p:nvPr>
        </p:nvSpPr>
        <p:spPr/>
        <p:txBody>
          <a:bodyPr/>
          <a:lstStyle/>
          <a:p>
            <a:r>
              <a:rPr lang="en-US"/>
              <a:t>Day 2</a:t>
            </a:r>
            <a:endParaRPr lang="en-US" dirty="0"/>
          </a:p>
        </p:txBody>
      </p:sp>
    </p:spTree>
    <p:extLst>
      <p:ext uri="{BB962C8B-B14F-4D97-AF65-F5344CB8AC3E}">
        <p14:creationId xmlns:p14="http://schemas.microsoft.com/office/powerpoint/2010/main" val="68459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How pipelines can be used to orchestrate processes and data movement.</a:t>
            </a:r>
          </a:p>
          <a:p>
            <a:pPr algn="l">
              <a:lnSpc>
                <a:spcPct val="200000"/>
              </a:lnSpc>
              <a:buFont typeface="Arial" panose="020B0604020202020204" pitchFamily="34" charset="0"/>
              <a:buChar char="•"/>
            </a:pPr>
            <a:r>
              <a:rPr lang="en-US" sz="2400" dirty="0">
                <a:solidFill>
                  <a:srgbClr val="161616"/>
                </a:solidFill>
                <a:latin typeface="Segoe UI" panose="020B0502040204020203" pitchFamily="34" charset="0"/>
              </a:rPr>
              <a:t>Common activities and ready to use templates.</a:t>
            </a:r>
          </a:p>
          <a:p>
            <a:pPr algn="l">
              <a:lnSpc>
                <a:spcPct val="200000"/>
              </a:lnSpc>
              <a:buFont typeface="Arial" panose="020B0604020202020204" pitchFamily="34" charset="0"/>
              <a:buChar char="•"/>
            </a:pPr>
            <a:r>
              <a:rPr lang="en-US" sz="2400" dirty="0">
                <a:solidFill>
                  <a:srgbClr val="161616"/>
                </a:solidFill>
                <a:latin typeface="Segoe UI" panose="020B0502040204020203" pitchFamily="34" charset="0"/>
              </a:rPr>
              <a:t>Running and m</a:t>
            </a:r>
            <a:r>
              <a:rPr lang="en-US" sz="2400" b="0" i="0" dirty="0">
                <a:solidFill>
                  <a:srgbClr val="161616"/>
                </a:solidFill>
                <a:effectLst/>
                <a:latin typeface="Segoe UI" panose="020B0502040204020203" pitchFamily="34" charset="0"/>
              </a:rPr>
              <a:t>onitoring pipelines.</a:t>
            </a:r>
          </a:p>
        </p:txBody>
      </p:sp>
    </p:spTree>
    <p:extLst>
      <p:ext uri="{BB962C8B-B14F-4D97-AF65-F5344CB8AC3E}">
        <p14:creationId xmlns:p14="http://schemas.microsoft.com/office/powerpoint/2010/main" val="270361080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 </a:t>
            </a:r>
          </a:p>
        </p:txBody>
      </p:sp>
      <p:sp>
        <p:nvSpPr>
          <p:cNvPr id="15" name="Text Placeholder 14">
            <a:extLst>
              <a:ext uri="{FF2B5EF4-FFF2-40B4-BE49-F238E27FC236}">
                <a16:creationId xmlns:a16="http://schemas.microsoft.com/office/drawing/2014/main" id="{64A1526D-1918-1807-3684-6BA658024059}"/>
              </a:ext>
            </a:extLst>
          </p:cNvPr>
          <p:cNvSpPr>
            <a:spLocks noGrp="1"/>
          </p:cNvSpPr>
          <p:nvPr>
            <p:ph type="body" sz="quarter" idx="15"/>
          </p:nvPr>
        </p:nvSpPr>
        <p:spPr>
          <a:xfrm>
            <a:off x="586389" y="1591056"/>
            <a:ext cx="8193024" cy="338554"/>
          </a:xfrm>
        </p:spPr>
        <p:txBody>
          <a:bodyPr/>
          <a:lstStyle/>
          <a:p>
            <a:r>
              <a:rPr lang="en-US" sz="2200" dirty="0"/>
              <a:t>Orchestrate processes and data movement with Microsoft Fabric</a:t>
            </a:r>
          </a:p>
        </p:txBody>
      </p:sp>
      <p:sp>
        <p:nvSpPr>
          <p:cNvPr id="16" name="Text Placeholder 15">
            <a:extLst>
              <a:ext uri="{FF2B5EF4-FFF2-40B4-BE49-F238E27FC236}">
                <a16:creationId xmlns:a16="http://schemas.microsoft.com/office/drawing/2014/main" id="{131970C1-AAF8-2795-A76F-C52E06097686}"/>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extLst>
                    <a:ext uri="{A12FA001-AC4F-418D-AE19-62706E023703}">
                      <ahyp:hlinkClr xmlns:ahyp="http://schemas.microsoft.com/office/drawing/2018/hyperlinkcolor" val="tx"/>
                    </a:ext>
                  </a:extLst>
                </a:hlinkClick>
              </a:rPr>
              <a:t>https://aka.ms/fabric-pipeline</a:t>
            </a:r>
            <a:endParaRPr lang="en-US" sz="1800" dirty="0">
              <a:solidFill>
                <a:srgbClr val="0078D4"/>
              </a:solidFill>
            </a:endParaRPr>
          </a:p>
        </p:txBody>
      </p:sp>
      <p:grpSp>
        <p:nvGrpSpPr>
          <p:cNvPr id="2" name="Group 1">
            <a:extLst>
              <a:ext uri="{FF2B5EF4-FFF2-40B4-BE49-F238E27FC236}">
                <a16:creationId xmlns:a16="http://schemas.microsoft.com/office/drawing/2014/main" id="{E53A3319-53C1-AE6C-E3BD-8241679932B8}"/>
              </a:ext>
              <a:ext uri="{C183D7F6-B498-43B3-948B-1728B52AA6E4}">
                <adec:decorative xmlns:adec="http://schemas.microsoft.com/office/drawing/2017/decorative" val="1"/>
              </a:ext>
            </a:extLst>
          </p:cNvPr>
          <p:cNvGrpSpPr/>
          <p:nvPr/>
        </p:nvGrpSpPr>
        <p:grpSpPr>
          <a:xfrm>
            <a:off x="7893999" y="1838164"/>
            <a:ext cx="3585699" cy="3585699"/>
            <a:chOff x="7625058" y="1718635"/>
            <a:chExt cx="3585699" cy="3585699"/>
          </a:xfrm>
        </p:grpSpPr>
        <p:sp>
          <p:nvSpPr>
            <p:cNvPr id="3" name="Oval 2">
              <a:extLst>
                <a:ext uri="{FF2B5EF4-FFF2-40B4-BE49-F238E27FC236}">
                  <a16:creationId xmlns:a16="http://schemas.microsoft.com/office/drawing/2014/main" id="{3202F141-5F56-2634-718D-F71DDF6D4414}"/>
                </a:ext>
                <a:ext uri="{C183D7F6-B498-43B3-948B-1728B52AA6E4}">
                  <adec:decorative xmlns:adec="http://schemas.microsoft.com/office/drawing/2017/decorative" val="1"/>
                </a:ext>
              </a:extLst>
            </p:cNvPr>
            <p:cNvSpPr/>
            <p:nvPr/>
          </p:nvSpPr>
          <p:spPr bwMode="auto">
            <a:xfrm>
              <a:off x="7625058" y="1718635"/>
              <a:ext cx="3585699" cy="3585699"/>
            </a:xfrm>
            <a:prstGeom prst="ellipse">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D35D452C-2A34-7F36-4C18-D2910E738A60}"/>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4067" t="4067" r="4067" b="4067"/>
            <a:stretch/>
          </p:blipFill>
          <p:spPr>
            <a:xfrm>
              <a:off x="8146703" y="2222351"/>
              <a:ext cx="2542410" cy="2542408"/>
            </a:xfrm>
            <a:prstGeom prst="ellipse">
              <a:avLst/>
            </a:prstGeom>
          </p:spPr>
        </p:pic>
      </p:grpSp>
    </p:spTree>
    <p:extLst>
      <p:ext uri="{BB962C8B-B14F-4D97-AF65-F5344CB8AC3E}">
        <p14:creationId xmlns:p14="http://schemas.microsoft.com/office/powerpoint/2010/main" val="243068896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a:xfrm>
            <a:off x="569911" y="2769057"/>
            <a:ext cx="6345239" cy="1231106"/>
          </a:xfrm>
        </p:spPr>
        <p:txBody>
          <a:bodyPr/>
          <a:lstStyle/>
          <a:p>
            <a:r>
              <a:rPr lang="en-US" dirty="0"/>
              <a:t>Organize a lakehouse with medallion architecture</a:t>
            </a:r>
          </a:p>
        </p:txBody>
      </p:sp>
    </p:spTree>
    <p:extLst>
      <p:ext uri="{BB962C8B-B14F-4D97-AF65-F5344CB8AC3E}">
        <p14:creationId xmlns:p14="http://schemas.microsoft.com/office/powerpoint/2010/main" val="5369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602300"/>
            <a:ext cx="6667500" cy="3650230"/>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Describe the principles of using the medallion architecture in data management.</a:t>
            </a:r>
          </a:p>
          <a:p>
            <a:pPr lvl="1">
              <a:spcAft>
                <a:spcPts val="1800"/>
              </a:spcAft>
            </a:pPr>
            <a:r>
              <a:rPr lang="en-US" sz="2800" dirty="0"/>
              <a:t>Apply the medallion architecture framework.</a:t>
            </a:r>
          </a:p>
          <a:p>
            <a:pPr lvl="1">
              <a:spcAft>
                <a:spcPts val="1800"/>
              </a:spcAft>
            </a:pPr>
            <a:r>
              <a:rPr lang="en-US" sz="2800" dirty="0"/>
              <a:t>Analyze data stored in the lakehouse using DirectLake in Power BI.</a:t>
            </a:r>
          </a:p>
        </p:txBody>
      </p:sp>
    </p:spTree>
    <p:extLst>
      <p:ext uri="{BB962C8B-B14F-4D97-AF65-F5344CB8AC3E}">
        <p14:creationId xmlns:p14="http://schemas.microsoft.com/office/powerpoint/2010/main" val="26594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7D781-B2BF-5F01-9C79-1A91054553FF}"/>
              </a:ext>
            </a:extLst>
          </p:cNvPr>
          <p:cNvSpPr>
            <a:spLocks noGrp="1"/>
          </p:cNvSpPr>
          <p:nvPr>
            <p:ph type="title"/>
          </p:nvPr>
        </p:nvSpPr>
        <p:spPr>
          <a:xfrm>
            <a:off x="588262" y="585216"/>
            <a:ext cx="11013474" cy="492443"/>
          </a:xfrm>
        </p:spPr>
        <p:txBody>
          <a:bodyPr/>
          <a:lstStyle/>
          <a:p>
            <a:r>
              <a:rPr lang="en-US" sz="3200" dirty="0"/>
              <a:t>Medallion architecture overview</a:t>
            </a:r>
          </a:p>
        </p:txBody>
      </p:sp>
      <p:pic>
        <p:nvPicPr>
          <p:cNvPr id="2050" name="Picture 2" descr="Diagram of a medallion architecture where data flows from the source to the bronze, silver, and gold layers.">
            <a:extLst>
              <a:ext uri="{FF2B5EF4-FFF2-40B4-BE49-F238E27FC236}">
                <a16:creationId xmlns:a16="http://schemas.microsoft.com/office/drawing/2014/main" id="{090A9573-39FB-7E67-6D63-87C1619FD51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307778" y="1428495"/>
            <a:ext cx="9576443" cy="400100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60433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52FFB-18F4-6D0F-9076-5BC799F7CFE6}"/>
              </a:ext>
            </a:extLst>
          </p:cNvPr>
          <p:cNvSpPr>
            <a:spLocks noGrp="1"/>
          </p:cNvSpPr>
          <p:nvPr>
            <p:ph type="title"/>
          </p:nvPr>
        </p:nvSpPr>
        <p:spPr>
          <a:xfrm>
            <a:off x="588262" y="585216"/>
            <a:ext cx="11013474" cy="492443"/>
          </a:xfrm>
        </p:spPr>
        <p:txBody>
          <a:bodyPr/>
          <a:lstStyle/>
          <a:p>
            <a:r>
              <a:rPr lang="en-US" sz="3200" dirty="0"/>
              <a:t>Move and transform data across layers</a:t>
            </a:r>
          </a:p>
        </p:txBody>
      </p:sp>
      <p:sp>
        <p:nvSpPr>
          <p:cNvPr id="3" name="Text Placeholder 2">
            <a:extLst>
              <a:ext uri="{FF2B5EF4-FFF2-40B4-BE49-F238E27FC236}">
                <a16:creationId xmlns:a16="http://schemas.microsoft.com/office/drawing/2014/main" id="{0A8082DA-B2DB-3601-8848-BC95EC8C3BEA}"/>
              </a:ext>
            </a:extLst>
          </p:cNvPr>
          <p:cNvSpPr>
            <a:spLocks noGrp="1"/>
          </p:cNvSpPr>
          <p:nvPr>
            <p:ph type="body" sz="quarter" idx="15"/>
          </p:nvPr>
        </p:nvSpPr>
        <p:spPr>
          <a:xfrm>
            <a:off x="586389" y="1591056"/>
            <a:ext cx="11013474" cy="2368790"/>
          </a:xfrm>
        </p:spPr>
        <p:txBody>
          <a:bodyPr/>
          <a:lstStyle/>
          <a:p>
            <a:pPr lvl="1">
              <a:lnSpc>
                <a:spcPct val="150000"/>
              </a:lnSpc>
            </a:pPr>
            <a:r>
              <a:rPr lang="en-US" sz="2400" dirty="0"/>
              <a:t>How much data are you working with?</a:t>
            </a:r>
          </a:p>
          <a:p>
            <a:pPr lvl="1">
              <a:lnSpc>
                <a:spcPct val="150000"/>
              </a:lnSpc>
            </a:pPr>
            <a:r>
              <a:rPr lang="en-US" sz="2400" dirty="0"/>
              <a:t>How complex are the transformations you need to make?</a:t>
            </a:r>
          </a:p>
          <a:p>
            <a:pPr lvl="1">
              <a:lnSpc>
                <a:spcPct val="150000"/>
              </a:lnSpc>
            </a:pPr>
            <a:r>
              <a:rPr lang="en-US" sz="2400" dirty="0"/>
              <a:t>How often will you need to move data between layers?</a:t>
            </a:r>
          </a:p>
          <a:p>
            <a:pPr lvl="1">
              <a:lnSpc>
                <a:spcPct val="150000"/>
              </a:lnSpc>
            </a:pPr>
            <a:r>
              <a:rPr lang="en-US" sz="2400" dirty="0"/>
              <a:t>What tools are you most comfortable with?</a:t>
            </a:r>
          </a:p>
        </p:txBody>
      </p:sp>
      <p:grpSp>
        <p:nvGrpSpPr>
          <p:cNvPr id="5" name="Group 4" descr="Note ">
            <a:extLst>
              <a:ext uri="{FF2B5EF4-FFF2-40B4-BE49-F238E27FC236}">
                <a16:creationId xmlns:a16="http://schemas.microsoft.com/office/drawing/2014/main" id="{91667588-7CC1-F6F4-E3D4-BCCE8CDE8B1E}"/>
              </a:ext>
            </a:extLst>
          </p:cNvPr>
          <p:cNvGrpSpPr/>
          <p:nvPr/>
        </p:nvGrpSpPr>
        <p:grpSpPr>
          <a:xfrm>
            <a:off x="2632048" y="4562694"/>
            <a:ext cx="6817652" cy="805982"/>
            <a:chOff x="2632048" y="4562694"/>
            <a:chExt cx="6817652" cy="805982"/>
          </a:xfrm>
        </p:grpSpPr>
        <p:sp>
          <p:nvSpPr>
            <p:cNvPr id="6" name="Freeform: Shape 5">
              <a:extLst>
                <a:ext uri="{FF2B5EF4-FFF2-40B4-BE49-F238E27FC236}">
                  <a16:creationId xmlns:a16="http://schemas.microsoft.com/office/drawing/2014/main" id="{4021C5B3-EC37-0209-8ED6-139768D6D4C5}"/>
                </a:ext>
              </a:extLst>
            </p:cNvPr>
            <p:cNvSpPr/>
            <p:nvPr/>
          </p:nvSpPr>
          <p:spPr>
            <a:xfrm>
              <a:off x="4167297" y="4629590"/>
              <a:ext cx="5282403" cy="659239"/>
            </a:xfrm>
            <a:custGeom>
              <a:avLst/>
              <a:gdLst>
                <a:gd name="connsiteX0" fmla="*/ 0 w 5282403"/>
                <a:gd name="connsiteY0" fmla="*/ 0 h 659239"/>
                <a:gd name="connsiteX1" fmla="*/ 5282403 w 5282403"/>
                <a:gd name="connsiteY1" fmla="*/ 0 h 659239"/>
                <a:gd name="connsiteX2" fmla="*/ 5282403 w 5282403"/>
                <a:gd name="connsiteY2" fmla="*/ 659239 h 659239"/>
                <a:gd name="connsiteX3" fmla="*/ 0 w 5282403"/>
                <a:gd name="connsiteY3" fmla="*/ 659239 h 659239"/>
                <a:gd name="connsiteX4" fmla="*/ 0 w 5282403"/>
                <a:gd name="connsiteY4" fmla="*/ 0 h 659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2403" h="659239">
                  <a:moveTo>
                    <a:pt x="0" y="0"/>
                  </a:moveTo>
                  <a:lnTo>
                    <a:pt x="5282403" y="0"/>
                  </a:lnTo>
                  <a:lnTo>
                    <a:pt x="5282403" y="659239"/>
                  </a:lnTo>
                  <a:lnTo>
                    <a:pt x="0" y="659239"/>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None/>
              </a:pPr>
              <a:r>
                <a:rPr lang="en-US" sz="1800" kern="1200" dirty="0"/>
                <a:t>Recall that dataflows transform data and pipelines orchestrate data, or notebooks can do both.</a:t>
              </a:r>
            </a:p>
          </p:txBody>
        </p:sp>
        <p:sp>
          <p:nvSpPr>
            <p:cNvPr id="7" name="Freeform: Shape 6">
              <a:extLst>
                <a:ext uri="{FF2B5EF4-FFF2-40B4-BE49-F238E27FC236}">
                  <a16:creationId xmlns:a16="http://schemas.microsoft.com/office/drawing/2014/main" id="{F830AFA8-2F20-B0D5-5925-51F2EDB2EC28}"/>
                </a:ext>
              </a:extLst>
            </p:cNvPr>
            <p:cNvSpPr/>
            <p:nvPr/>
          </p:nvSpPr>
          <p:spPr>
            <a:xfrm>
              <a:off x="2632048" y="4562694"/>
              <a:ext cx="1243421" cy="805982"/>
            </a:xfrm>
            <a:custGeom>
              <a:avLst/>
              <a:gdLst>
                <a:gd name="connsiteX0" fmla="*/ 0 w 1243421"/>
                <a:gd name="connsiteY0" fmla="*/ 201496 h 805982"/>
                <a:gd name="connsiteX1" fmla="*/ 840430 w 1243421"/>
                <a:gd name="connsiteY1" fmla="*/ 201496 h 805982"/>
                <a:gd name="connsiteX2" fmla="*/ 840430 w 1243421"/>
                <a:gd name="connsiteY2" fmla="*/ 0 h 805982"/>
                <a:gd name="connsiteX3" fmla="*/ 1243421 w 1243421"/>
                <a:gd name="connsiteY3" fmla="*/ 402991 h 805982"/>
                <a:gd name="connsiteX4" fmla="*/ 840430 w 1243421"/>
                <a:gd name="connsiteY4" fmla="*/ 805982 h 805982"/>
                <a:gd name="connsiteX5" fmla="*/ 840430 w 1243421"/>
                <a:gd name="connsiteY5" fmla="*/ 604487 h 805982"/>
                <a:gd name="connsiteX6" fmla="*/ 0 w 1243421"/>
                <a:gd name="connsiteY6" fmla="*/ 604487 h 805982"/>
                <a:gd name="connsiteX7" fmla="*/ 0 w 1243421"/>
                <a:gd name="connsiteY7" fmla="*/ 201496 h 805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421" h="805982">
                  <a:moveTo>
                    <a:pt x="0" y="201496"/>
                  </a:moveTo>
                  <a:lnTo>
                    <a:pt x="840430" y="201496"/>
                  </a:lnTo>
                  <a:lnTo>
                    <a:pt x="840430" y="0"/>
                  </a:lnTo>
                  <a:lnTo>
                    <a:pt x="1243421" y="402991"/>
                  </a:lnTo>
                  <a:lnTo>
                    <a:pt x="840430" y="805982"/>
                  </a:lnTo>
                  <a:lnTo>
                    <a:pt x="840430" y="604487"/>
                  </a:lnTo>
                  <a:lnTo>
                    <a:pt x="0" y="604487"/>
                  </a:lnTo>
                  <a:lnTo>
                    <a:pt x="0" y="20149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247216" rIns="292935" bIns="247215" numCol="1" spcCol="1270" anchor="ctr" anchorCtr="0">
              <a:noAutofit/>
            </a:bodyPr>
            <a:lstStyle/>
            <a:p>
              <a:pPr marL="0" lvl="0" indent="0" algn="ctr" defTabSz="1066800">
                <a:lnSpc>
                  <a:spcPct val="90000"/>
                </a:lnSpc>
                <a:spcBef>
                  <a:spcPct val="0"/>
                </a:spcBef>
                <a:spcAft>
                  <a:spcPct val="35000"/>
                </a:spcAft>
                <a:buNone/>
              </a:pPr>
              <a:r>
                <a:rPr lang="en-US" sz="2400" kern="1200" dirty="0"/>
                <a:t>Note</a:t>
              </a:r>
            </a:p>
          </p:txBody>
        </p:sp>
      </p:grpSp>
    </p:spTree>
    <p:extLst>
      <p:ext uri="{BB962C8B-B14F-4D97-AF65-F5344CB8AC3E}">
        <p14:creationId xmlns:p14="http://schemas.microsoft.com/office/powerpoint/2010/main" val="49570685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44115-8B90-5B87-4559-841E0853B052}"/>
              </a:ext>
            </a:extLst>
          </p:cNvPr>
          <p:cNvSpPr>
            <a:spLocks noGrp="1"/>
          </p:cNvSpPr>
          <p:nvPr>
            <p:ph type="title"/>
          </p:nvPr>
        </p:nvSpPr>
        <p:spPr>
          <a:xfrm>
            <a:off x="588262" y="585216"/>
            <a:ext cx="8193024" cy="492443"/>
          </a:xfrm>
        </p:spPr>
        <p:txBody>
          <a:bodyPr/>
          <a:lstStyle/>
          <a:p>
            <a:r>
              <a:rPr lang="en-US" sz="3200" dirty="0"/>
              <a:t>Implement a medallion architecture</a:t>
            </a:r>
          </a:p>
        </p:txBody>
      </p:sp>
      <p:sp>
        <p:nvSpPr>
          <p:cNvPr id="9" name="Text Placeholder 8">
            <a:extLst>
              <a:ext uri="{FF2B5EF4-FFF2-40B4-BE49-F238E27FC236}">
                <a16:creationId xmlns:a16="http://schemas.microsoft.com/office/drawing/2014/main" id="{52A08C40-62EB-0797-93AC-D672F1ABF9F2}"/>
              </a:ext>
            </a:extLst>
          </p:cNvPr>
          <p:cNvSpPr>
            <a:spLocks noGrp="1"/>
          </p:cNvSpPr>
          <p:nvPr>
            <p:ph type="body" sz="quarter" idx="16"/>
          </p:nvPr>
        </p:nvSpPr>
        <p:spPr>
          <a:xfrm>
            <a:off x="584565" y="1594155"/>
            <a:ext cx="3479071" cy="369332"/>
          </a:xfrm>
        </p:spPr>
        <p:txBody>
          <a:bodyPr/>
          <a:lstStyle/>
          <a:p>
            <a:pPr algn="ctr"/>
            <a:r>
              <a:rPr lang="en-US" sz="2400" dirty="0"/>
              <a:t>Bronze</a:t>
            </a:r>
          </a:p>
        </p:txBody>
      </p:sp>
      <p:sp>
        <p:nvSpPr>
          <p:cNvPr id="8" name="Text Placeholder 7">
            <a:extLst>
              <a:ext uri="{FF2B5EF4-FFF2-40B4-BE49-F238E27FC236}">
                <a16:creationId xmlns:a16="http://schemas.microsoft.com/office/drawing/2014/main" id="{B536AA36-A275-67D1-E138-314F326389D6}"/>
              </a:ext>
            </a:extLst>
          </p:cNvPr>
          <p:cNvSpPr>
            <a:spLocks noGrp="1"/>
          </p:cNvSpPr>
          <p:nvPr>
            <p:ph type="body" sz="quarter" idx="15"/>
          </p:nvPr>
        </p:nvSpPr>
        <p:spPr>
          <a:xfrm>
            <a:off x="585295" y="2286000"/>
            <a:ext cx="3477611" cy="307777"/>
          </a:xfrm>
        </p:spPr>
        <p:txBody>
          <a:bodyPr/>
          <a:lstStyle/>
          <a:p>
            <a:pPr marL="0" indent="0" algn="ctr">
              <a:buNone/>
            </a:pPr>
            <a:r>
              <a:rPr lang="en-US" sz="2000" dirty="0"/>
              <a:t>Ingest raw data</a:t>
            </a:r>
          </a:p>
        </p:txBody>
      </p:sp>
      <p:sp>
        <p:nvSpPr>
          <p:cNvPr id="10" name="Text Placeholder 9">
            <a:extLst>
              <a:ext uri="{FF2B5EF4-FFF2-40B4-BE49-F238E27FC236}">
                <a16:creationId xmlns:a16="http://schemas.microsoft.com/office/drawing/2014/main" id="{47880C43-AFDA-0B96-89E7-3BC2D9EC881E}"/>
              </a:ext>
            </a:extLst>
          </p:cNvPr>
          <p:cNvSpPr>
            <a:spLocks noGrp="1"/>
          </p:cNvSpPr>
          <p:nvPr>
            <p:ph type="body" sz="quarter" idx="22"/>
          </p:nvPr>
        </p:nvSpPr>
        <p:spPr>
          <a:xfrm>
            <a:off x="4357912" y="1594155"/>
            <a:ext cx="3479071" cy="369332"/>
          </a:xfrm>
        </p:spPr>
        <p:txBody>
          <a:bodyPr/>
          <a:lstStyle/>
          <a:p>
            <a:pPr algn="ctr"/>
            <a:r>
              <a:rPr lang="en-US" sz="2400" dirty="0"/>
              <a:t>Silver</a:t>
            </a:r>
          </a:p>
        </p:txBody>
      </p:sp>
      <p:sp>
        <p:nvSpPr>
          <p:cNvPr id="11" name="Text Placeholder 10">
            <a:extLst>
              <a:ext uri="{FF2B5EF4-FFF2-40B4-BE49-F238E27FC236}">
                <a16:creationId xmlns:a16="http://schemas.microsoft.com/office/drawing/2014/main" id="{96FB38C4-9B10-F95A-0846-E275EB2C62B1}"/>
              </a:ext>
            </a:extLst>
          </p:cNvPr>
          <p:cNvSpPr>
            <a:spLocks noGrp="1"/>
          </p:cNvSpPr>
          <p:nvPr>
            <p:ph type="body" sz="quarter" idx="23"/>
          </p:nvPr>
        </p:nvSpPr>
        <p:spPr>
          <a:xfrm>
            <a:off x="4358642" y="2286000"/>
            <a:ext cx="3477611" cy="307777"/>
          </a:xfrm>
        </p:spPr>
        <p:txBody>
          <a:bodyPr/>
          <a:lstStyle/>
          <a:p>
            <a:pPr marL="0" indent="0" algn="ctr">
              <a:buNone/>
            </a:pPr>
            <a:r>
              <a:rPr lang="en-US" sz="2000" dirty="0"/>
              <a:t>Cleanse and validate data</a:t>
            </a:r>
          </a:p>
        </p:txBody>
      </p:sp>
      <p:sp>
        <p:nvSpPr>
          <p:cNvPr id="12" name="Text Placeholder 11">
            <a:extLst>
              <a:ext uri="{FF2B5EF4-FFF2-40B4-BE49-F238E27FC236}">
                <a16:creationId xmlns:a16="http://schemas.microsoft.com/office/drawing/2014/main" id="{D7C11256-ECFA-2D1C-7811-79B9238F1232}"/>
              </a:ext>
            </a:extLst>
          </p:cNvPr>
          <p:cNvSpPr>
            <a:spLocks noGrp="1"/>
          </p:cNvSpPr>
          <p:nvPr>
            <p:ph type="body" sz="quarter" idx="24"/>
          </p:nvPr>
        </p:nvSpPr>
        <p:spPr>
          <a:xfrm>
            <a:off x="8131259" y="1594155"/>
            <a:ext cx="3479071" cy="369332"/>
          </a:xfrm>
        </p:spPr>
        <p:txBody>
          <a:bodyPr/>
          <a:lstStyle/>
          <a:p>
            <a:pPr algn="ctr"/>
            <a:r>
              <a:rPr lang="en-US" sz="2400" dirty="0"/>
              <a:t>Gold</a:t>
            </a:r>
          </a:p>
        </p:txBody>
      </p:sp>
      <p:sp>
        <p:nvSpPr>
          <p:cNvPr id="13" name="Text Placeholder 12">
            <a:extLst>
              <a:ext uri="{FF2B5EF4-FFF2-40B4-BE49-F238E27FC236}">
                <a16:creationId xmlns:a16="http://schemas.microsoft.com/office/drawing/2014/main" id="{4C622D38-18AA-98FF-261B-7210480F6DE3}"/>
              </a:ext>
            </a:extLst>
          </p:cNvPr>
          <p:cNvSpPr>
            <a:spLocks noGrp="1"/>
          </p:cNvSpPr>
          <p:nvPr>
            <p:ph type="body" sz="quarter" idx="25"/>
          </p:nvPr>
        </p:nvSpPr>
        <p:spPr>
          <a:xfrm>
            <a:off x="8131989" y="2286000"/>
            <a:ext cx="3477611" cy="615553"/>
          </a:xfrm>
        </p:spPr>
        <p:txBody>
          <a:bodyPr/>
          <a:lstStyle/>
          <a:p>
            <a:pPr marL="0" indent="0" algn="ctr">
              <a:buNone/>
            </a:pPr>
            <a:r>
              <a:rPr lang="en-US" sz="2000" dirty="0"/>
              <a:t>Additional transformations and modeling</a:t>
            </a:r>
          </a:p>
        </p:txBody>
      </p:sp>
      <p:pic>
        <p:nvPicPr>
          <p:cNvPr id="5" name="Graphic 4" descr="Database with solid fill">
            <a:extLst>
              <a:ext uri="{FF2B5EF4-FFF2-40B4-BE49-F238E27FC236}">
                <a16:creationId xmlns:a16="http://schemas.microsoft.com/office/drawing/2014/main" id="{B0F5536F-E9A2-387D-8733-AE9C898CB3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7288" y="3049623"/>
            <a:ext cx="2013625" cy="2013625"/>
          </a:xfrm>
          <a:prstGeom prst="rect">
            <a:avLst/>
          </a:prstGeom>
        </p:spPr>
      </p:pic>
      <p:sp>
        <p:nvSpPr>
          <p:cNvPr id="16" name="Text Placeholder 7">
            <a:extLst>
              <a:ext uri="{FF2B5EF4-FFF2-40B4-BE49-F238E27FC236}">
                <a16:creationId xmlns:a16="http://schemas.microsoft.com/office/drawing/2014/main" id="{F673EF34-125E-C26E-68B5-3B28EE46809F}"/>
              </a:ext>
            </a:extLst>
          </p:cNvPr>
          <p:cNvSpPr txBox="1">
            <a:spLocks/>
          </p:cNvSpPr>
          <p:nvPr/>
        </p:nvSpPr>
        <p:spPr>
          <a:xfrm>
            <a:off x="585295" y="5361562"/>
            <a:ext cx="3477611" cy="615553"/>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Pipelines, dataflows, notebooks</a:t>
            </a:r>
          </a:p>
        </p:txBody>
      </p:sp>
      <p:pic>
        <p:nvPicPr>
          <p:cNvPr id="7" name="Graphic 6" descr="Database with solid fill">
            <a:extLst>
              <a:ext uri="{FF2B5EF4-FFF2-40B4-BE49-F238E27FC236}">
                <a16:creationId xmlns:a16="http://schemas.microsoft.com/office/drawing/2014/main" id="{9A3EEFAA-46E2-21EF-D54D-8EBA3B3CE27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0635" y="3049623"/>
            <a:ext cx="2013625" cy="2013625"/>
          </a:xfrm>
          <a:prstGeom prst="rect">
            <a:avLst/>
          </a:prstGeom>
        </p:spPr>
      </p:pic>
      <p:sp>
        <p:nvSpPr>
          <p:cNvPr id="17" name="Text Placeholder 10">
            <a:extLst>
              <a:ext uri="{FF2B5EF4-FFF2-40B4-BE49-F238E27FC236}">
                <a16:creationId xmlns:a16="http://schemas.microsoft.com/office/drawing/2014/main" id="{606F6944-0966-3E24-7200-FB666C0A2036}"/>
              </a:ext>
            </a:extLst>
          </p:cNvPr>
          <p:cNvSpPr txBox="1">
            <a:spLocks/>
          </p:cNvSpPr>
          <p:nvPr/>
        </p:nvSpPr>
        <p:spPr>
          <a:xfrm>
            <a:off x="4358642" y="5361562"/>
            <a:ext cx="3477611" cy="307777"/>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Dataflows or notebooks</a:t>
            </a:r>
          </a:p>
        </p:txBody>
      </p:sp>
      <p:pic>
        <p:nvPicPr>
          <p:cNvPr id="6" name="Graphic 5" descr="Database with solid fill">
            <a:extLst>
              <a:ext uri="{FF2B5EF4-FFF2-40B4-BE49-F238E27FC236}">
                <a16:creationId xmlns:a16="http://schemas.microsoft.com/office/drawing/2014/main" id="{3DA7B6BF-999D-EE42-5928-AA740E175D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63982" y="3052923"/>
            <a:ext cx="2013625" cy="2013625"/>
          </a:xfrm>
          <a:prstGeom prst="rect">
            <a:avLst/>
          </a:prstGeom>
        </p:spPr>
      </p:pic>
      <p:sp>
        <p:nvSpPr>
          <p:cNvPr id="18" name="Text Placeholder 12">
            <a:extLst>
              <a:ext uri="{FF2B5EF4-FFF2-40B4-BE49-F238E27FC236}">
                <a16:creationId xmlns:a16="http://schemas.microsoft.com/office/drawing/2014/main" id="{C0DFB6C8-6B4C-AE6E-324A-AF3B614D6175}"/>
              </a:ext>
            </a:extLst>
          </p:cNvPr>
          <p:cNvSpPr txBox="1">
            <a:spLocks/>
          </p:cNvSpPr>
          <p:nvPr/>
        </p:nvSpPr>
        <p:spPr>
          <a:xfrm>
            <a:off x="8131989" y="5361562"/>
            <a:ext cx="3477611" cy="615553"/>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SQL analytics endpoint or semantic model</a:t>
            </a:r>
          </a:p>
        </p:txBody>
      </p:sp>
    </p:spTree>
    <p:extLst>
      <p:ext uri="{BB962C8B-B14F-4D97-AF65-F5344CB8AC3E}">
        <p14:creationId xmlns:p14="http://schemas.microsoft.com/office/powerpoint/2010/main" val="245349892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9" name="Title 1">
            <a:extLst>
              <a:ext uri="{FF2B5EF4-FFF2-40B4-BE49-F238E27FC236}">
                <a16:creationId xmlns:a16="http://schemas.microsoft.com/office/drawing/2014/main" id="{CB5E6CBB-3F8A-499F-0A35-1CC12DF37988}"/>
              </a:ext>
            </a:extLst>
          </p:cNvPr>
          <p:cNvSpPr>
            <a:spLocks noGrp="1"/>
          </p:cNvSpPr>
          <p:nvPr>
            <p:ph type="title"/>
          </p:nvPr>
        </p:nvSpPr>
        <p:spPr>
          <a:xfrm>
            <a:off x="588262" y="585216"/>
            <a:ext cx="10094978" cy="984885"/>
          </a:xfrm>
        </p:spPr>
        <p:txBody>
          <a:bodyPr/>
          <a:lstStyle/>
          <a:p>
            <a:r>
              <a:rPr lang="en-US" sz="3200" dirty="0"/>
              <a:t>Query and report on data in your Fabric lakehouse</a:t>
            </a:r>
          </a:p>
        </p:txBody>
      </p:sp>
      <p:pic>
        <p:nvPicPr>
          <p:cNvPr id="4100" name="Picture 4" descr="Screenshot of the SQL endpoint in the Fabric user interface.">
            <a:extLst>
              <a:ext uri="{FF2B5EF4-FFF2-40B4-BE49-F238E27FC236}">
                <a16:creationId xmlns:a16="http://schemas.microsoft.com/office/drawing/2014/main" id="{B7CD229E-7D18-929E-816C-100BEDAFEA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8178" y="1348787"/>
            <a:ext cx="7824823" cy="49239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316218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18BA7C-6C91-C693-2A23-D2455DC22069}"/>
              </a:ext>
            </a:extLst>
          </p:cNvPr>
          <p:cNvSpPr>
            <a:spLocks noGrp="1"/>
          </p:cNvSpPr>
          <p:nvPr>
            <p:ph type="title"/>
          </p:nvPr>
        </p:nvSpPr>
        <p:spPr>
          <a:xfrm>
            <a:off x="588263" y="585216"/>
            <a:ext cx="10430257" cy="307777"/>
          </a:xfrm>
        </p:spPr>
        <p:txBody>
          <a:bodyPr wrap="square" anchor="ctr">
            <a:noAutofit/>
          </a:bodyPr>
          <a:lstStyle/>
          <a:p>
            <a:r>
              <a:rPr lang="en-US" sz="3200" dirty="0"/>
              <a:t>Secure the medallion layers</a:t>
            </a:r>
          </a:p>
        </p:txBody>
      </p:sp>
      <p:sp>
        <p:nvSpPr>
          <p:cNvPr id="10" name="Footer Placeholder 2">
            <a:extLst>
              <a:ext uri="{FF2B5EF4-FFF2-40B4-BE49-F238E27FC236}">
                <a16:creationId xmlns:a16="http://schemas.microsoft.com/office/drawing/2014/main" id="{5CB9A684-712A-683C-5C2B-75921C6F71BC}"/>
              </a:ext>
            </a:extLst>
          </p:cNvPr>
          <p:cNvSpPr>
            <a:spLocks noGrp="1"/>
          </p:cNvSpPr>
          <p:nvPr>
            <p:ph type="ftr" sz="quarter" idx="3"/>
          </p:nvPr>
        </p:nvSpPr>
        <p:spPr>
          <a:xfrm>
            <a:off x="579438" y="6421083"/>
            <a:ext cx="4151312" cy="197976"/>
          </a:xfrm>
        </p:spPr>
        <p:txBody>
          <a:bodyPr/>
          <a:lstStyle/>
          <a:p>
            <a:pPr defTabSz="914367">
              <a:spcAft>
                <a:spcPts val="600"/>
              </a:spcAft>
              <a:defRPr/>
            </a:pPr>
            <a:r>
              <a:rPr lang="en-US">
                <a:solidFill>
                  <a:srgbClr val="000000"/>
                </a:solidFill>
              </a:rPr>
              <a:t>© Copyright Microsoft Corporation. All rights reserved.</a:t>
            </a:r>
          </a:p>
        </p:txBody>
      </p:sp>
      <p:graphicFrame>
        <p:nvGraphicFramePr>
          <p:cNvPr id="6" name="Text Placeholder 3">
            <a:extLst>
              <a:ext uri="{FF2B5EF4-FFF2-40B4-BE49-F238E27FC236}">
                <a16:creationId xmlns:a16="http://schemas.microsoft.com/office/drawing/2014/main" id="{1A8FA51B-6E41-D3A2-10D5-A3DCBAE68C3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614097513"/>
              </p:ext>
            </p:extLst>
          </p:nvPr>
        </p:nvGraphicFramePr>
        <p:xfrm>
          <a:off x="588263" y="1083493"/>
          <a:ext cx="10430257"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494459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865AC-73F8-62E9-FE45-7EE15939EE5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27AD7D8-6146-E3A2-1AE4-0823518148C8}"/>
              </a:ext>
            </a:extLst>
          </p:cNvPr>
          <p:cNvSpPr>
            <a:spLocks noGrp="1"/>
          </p:cNvSpPr>
          <p:nvPr>
            <p:ph type="title"/>
          </p:nvPr>
        </p:nvSpPr>
        <p:spPr/>
        <p:txBody>
          <a:bodyPr/>
          <a:lstStyle/>
          <a:p>
            <a:r>
              <a:rPr lang="en-US" dirty="0"/>
              <a:t>Exercise</a:t>
            </a:r>
          </a:p>
        </p:txBody>
      </p:sp>
      <p:sp>
        <p:nvSpPr>
          <p:cNvPr id="5" name="Text Placeholder 4">
            <a:extLst>
              <a:ext uri="{FF2B5EF4-FFF2-40B4-BE49-F238E27FC236}">
                <a16:creationId xmlns:a16="http://schemas.microsoft.com/office/drawing/2014/main" id="{AC2F1791-EA45-D7EB-015F-2BE947F63188}"/>
              </a:ext>
            </a:extLst>
          </p:cNvPr>
          <p:cNvSpPr>
            <a:spLocks noGrp="1"/>
          </p:cNvSpPr>
          <p:nvPr>
            <p:ph type="body" sz="quarter" idx="34"/>
          </p:nvPr>
        </p:nvSpPr>
        <p:spPr>
          <a:xfrm>
            <a:off x="588263" y="2542117"/>
            <a:ext cx="2027938" cy="307777"/>
          </a:xfrm>
        </p:spPr>
        <p:txBody>
          <a:bodyPr/>
          <a:lstStyle/>
          <a:p>
            <a:r>
              <a:rPr lang="en-US" sz="2000" dirty="0"/>
              <a:t>45 minutes</a:t>
            </a:r>
            <a:endParaRPr lang="en-US" sz="4400" dirty="0">
              <a:latin typeface="+mn-lt"/>
            </a:endParaRPr>
          </a:p>
        </p:txBody>
      </p:sp>
      <p:sp>
        <p:nvSpPr>
          <p:cNvPr id="13" name="Text Placeholder 12">
            <a:extLst>
              <a:ext uri="{FF2B5EF4-FFF2-40B4-BE49-F238E27FC236}">
                <a16:creationId xmlns:a16="http://schemas.microsoft.com/office/drawing/2014/main" id="{ED3F3931-028C-4D85-B242-542363E665C9}"/>
              </a:ext>
            </a:extLst>
          </p:cNvPr>
          <p:cNvSpPr>
            <a:spLocks noGrp="1"/>
          </p:cNvSpPr>
          <p:nvPr>
            <p:ph type="body" sz="quarter" idx="17"/>
          </p:nvPr>
        </p:nvSpPr>
        <p:spPr>
          <a:xfrm>
            <a:off x="4356100" y="1927225"/>
            <a:ext cx="7243763" cy="861774"/>
          </a:xfrm>
        </p:spPr>
        <p:txBody>
          <a:bodyPr/>
          <a:lstStyle/>
          <a:p>
            <a:r>
              <a:rPr lang="en-US" sz="2800" dirty="0"/>
              <a:t>Organize your Fabric lakehouse using a medallion architecture</a:t>
            </a:r>
          </a:p>
        </p:txBody>
      </p:sp>
    </p:spTree>
    <p:extLst>
      <p:ext uri="{BB962C8B-B14F-4D97-AF65-F5344CB8AC3E}">
        <p14:creationId xmlns:p14="http://schemas.microsoft.com/office/powerpoint/2010/main" val="88182763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a:xfrm>
            <a:off x="569911" y="3384610"/>
            <a:ext cx="6345239" cy="615553"/>
          </a:xfrm>
        </p:spPr>
        <p:txBody>
          <a:bodyPr/>
          <a:lstStyle/>
          <a:p>
            <a:r>
              <a:rPr lang="en-US" dirty="0"/>
              <a:t>Orchestrate processes and data movement with Microsoft Fabric</a:t>
            </a:r>
          </a:p>
        </p:txBody>
      </p:sp>
    </p:spTree>
    <p:extLst>
      <p:ext uri="{BB962C8B-B14F-4D97-AF65-F5344CB8AC3E}">
        <p14:creationId xmlns:p14="http://schemas.microsoft.com/office/powerpoint/2010/main" val="370240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EA4B9-F373-CEA7-8981-A26F9FC3EE8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A251DCB-EDCB-01D5-32D5-E6DB3D8C38B5}"/>
              </a:ext>
            </a:extLst>
          </p:cNvPr>
          <p:cNvSpPr>
            <a:spLocks noGrp="1"/>
          </p:cNvSpPr>
          <p:nvPr>
            <p:ph type="title"/>
          </p:nvPr>
        </p:nvSpPr>
        <p:spPr/>
        <p:txBody>
          <a:bodyPr/>
          <a:lstStyle/>
          <a:p>
            <a:r>
              <a:rPr lang="en-US" dirty="0"/>
              <a:t>Knowledge check </a:t>
            </a:r>
          </a:p>
        </p:txBody>
      </p:sp>
      <p:sp>
        <p:nvSpPr>
          <p:cNvPr id="30" name="Text Placeholder 29">
            <a:extLst>
              <a:ext uri="{FF2B5EF4-FFF2-40B4-BE49-F238E27FC236}">
                <a16:creationId xmlns:a16="http://schemas.microsoft.com/office/drawing/2014/main" id="{42C33BBB-1419-475B-17BC-0E83D1F78A77}"/>
              </a:ext>
            </a:extLst>
          </p:cNvPr>
          <p:cNvSpPr>
            <a:spLocks noGrp="1"/>
          </p:cNvSpPr>
          <p:nvPr>
            <p:ph type="body" sz="quarter" idx="17"/>
          </p:nvPr>
        </p:nvSpPr>
        <p:spPr>
          <a:xfrm>
            <a:off x="1235075" y="1528049"/>
            <a:ext cx="8778782" cy="492443"/>
          </a:xfrm>
        </p:spPr>
        <p:txBody>
          <a:bodyPr/>
          <a:lstStyle/>
          <a:p>
            <a:r>
              <a:rPr lang="en-US" sz="1600" dirty="0"/>
              <a:t>Which of the following sets of layers are typically associated with the Medallion Architecture for data management? </a:t>
            </a:r>
          </a:p>
        </p:txBody>
      </p:sp>
      <p:sp>
        <p:nvSpPr>
          <p:cNvPr id="29" name="Text Placeholder 28">
            <a:extLst>
              <a:ext uri="{FF2B5EF4-FFF2-40B4-BE49-F238E27FC236}">
                <a16:creationId xmlns:a16="http://schemas.microsoft.com/office/drawing/2014/main" id="{2B3FDD9A-FA7C-9B85-0796-D1F11C8529F5}"/>
              </a:ext>
            </a:extLst>
          </p:cNvPr>
          <p:cNvSpPr>
            <a:spLocks noGrp="1"/>
          </p:cNvSpPr>
          <p:nvPr>
            <p:ph type="body" sz="quarter" idx="15"/>
          </p:nvPr>
        </p:nvSpPr>
        <p:spPr>
          <a:xfrm>
            <a:off x="1236663" y="2063527"/>
            <a:ext cx="8775700" cy="877163"/>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solidFill>
                  <a:srgbClr val="171717"/>
                </a:solidFill>
              </a:rPr>
              <a:t>Raw, Polished, Refined</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Bronze, Silver, Gold</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Initial, Intermediate, Final</a:t>
            </a:r>
          </a:p>
        </p:txBody>
      </p:sp>
      <p:sp>
        <p:nvSpPr>
          <p:cNvPr id="33" name="Text Placeholder 32">
            <a:extLst>
              <a:ext uri="{FF2B5EF4-FFF2-40B4-BE49-F238E27FC236}">
                <a16:creationId xmlns:a16="http://schemas.microsoft.com/office/drawing/2014/main" id="{F567485D-8085-35CC-E6D9-2AA86CB7DEB9}"/>
              </a:ext>
            </a:extLst>
          </p:cNvPr>
          <p:cNvSpPr>
            <a:spLocks noGrp="1"/>
          </p:cNvSpPr>
          <p:nvPr>
            <p:ph type="body" sz="quarter" idx="22"/>
          </p:nvPr>
        </p:nvSpPr>
        <p:spPr>
          <a:xfrm>
            <a:off x="1235075" y="3043238"/>
            <a:ext cx="8778875" cy="492443"/>
          </a:xfrm>
        </p:spPr>
        <p:txBody>
          <a:bodyPr/>
          <a:lstStyle/>
          <a:p>
            <a:r>
              <a:rPr lang="en-US" sz="1600" dirty="0"/>
              <a:t>Which tool is best suited for data transformation in Fabric when dealing with large-scale data that will continue to grow? </a:t>
            </a:r>
          </a:p>
        </p:txBody>
      </p:sp>
      <p:sp>
        <p:nvSpPr>
          <p:cNvPr id="34" name="Text Placeholder 33">
            <a:extLst>
              <a:ext uri="{FF2B5EF4-FFF2-40B4-BE49-F238E27FC236}">
                <a16:creationId xmlns:a16="http://schemas.microsoft.com/office/drawing/2014/main" id="{8B8C3E75-C5B0-AA66-7CA4-B1BAAAC3E1A7}"/>
              </a:ext>
            </a:extLst>
          </p:cNvPr>
          <p:cNvSpPr>
            <a:spLocks noGrp="1"/>
          </p:cNvSpPr>
          <p:nvPr>
            <p:ph type="body" sz="quarter" idx="23"/>
          </p:nvPr>
        </p:nvSpPr>
        <p:spPr>
          <a:xfrm>
            <a:off x="1236663" y="3578716"/>
            <a:ext cx="8775700" cy="877163"/>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t>Dataflows Gen2</a:t>
            </a:r>
          </a:p>
          <a:p>
            <a:pPr marL="288925" indent="-288925">
              <a:spcBef>
                <a:spcPts val="300"/>
              </a:spcBef>
              <a:spcAft>
                <a:spcPts val="600"/>
              </a:spcAft>
              <a:buSzTx/>
              <a:buFont typeface="Wingdings" panose="05000000000000000000" pitchFamily="2" charset="2"/>
              <a:buChar char="q"/>
              <a:defRPr/>
            </a:pPr>
            <a:r>
              <a:rPr lang="en-US" dirty="0"/>
              <a:t>Pipelines</a:t>
            </a:r>
          </a:p>
          <a:p>
            <a:pPr marL="288925" indent="-288925">
              <a:spcBef>
                <a:spcPts val="300"/>
              </a:spcBef>
              <a:spcAft>
                <a:spcPts val="600"/>
              </a:spcAft>
              <a:buSzTx/>
              <a:buFont typeface="Wingdings" panose="05000000000000000000" pitchFamily="2" charset="2"/>
              <a:buChar char="q"/>
              <a:defRPr/>
            </a:pPr>
            <a:r>
              <a:rPr lang="en-US" dirty="0"/>
              <a:t>Notebooks</a:t>
            </a:r>
          </a:p>
        </p:txBody>
      </p:sp>
      <p:sp>
        <p:nvSpPr>
          <p:cNvPr id="31" name="Text Placeholder 30">
            <a:extLst>
              <a:ext uri="{FF2B5EF4-FFF2-40B4-BE49-F238E27FC236}">
                <a16:creationId xmlns:a16="http://schemas.microsoft.com/office/drawing/2014/main" id="{CB0E2A87-F75A-4137-A95E-13AF201FBF3D}"/>
              </a:ext>
            </a:extLst>
          </p:cNvPr>
          <p:cNvSpPr>
            <a:spLocks noGrp="1"/>
          </p:cNvSpPr>
          <p:nvPr>
            <p:ph type="body" sz="quarter" idx="20"/>
          </p:nvPr>
        </p:nvSpPr>
        <p:spPr>
          <a:xfrm>
            <a:off x="1235075" y="4492432"/>
            <a:ext cx="8778782" cy="215444"/>
          </a:xfrm>
        </p:spPr>
        <p:txBody>
          <a:bodyPr>
            <a:noAutofit/>
          </a:bodyPr>
          <a:lstStyle/>
          <a:p>
            <a:r>
              <a:rPr lang="en-US" sz="1600" dirty="0"/>
              <a:t>What is the benefit of storing different layers of your lakehouse in separate workspaces?</a:t>
            </a:r>
          </a:p>
        </p:txBody>
      </p:sp>
      <p:sp>
        <p:nvSpPr>
          <p:cNvPr id="32" name="Text Placeholder 31">
            <a:extLst>
              <a:ext uri="{FF2B5EF4-FFF2-40B4-BE49-F238E27FC236}">
                <a16:creationId xmlns:a16="http://schemas.microsoft.com/office/drawing/2014/main" id="{C4B584A6-30C7-5BED-E62D-028117200D59}"/>
              </a:ext>
            </a:extLst>
          </p:cNvPr>
          <p:cNvSpPr>
            <a:spLocks noGrp="1"/>
          </p:cNvSpPr>
          <p:nvPr>
            <p:ph type="body" sz="quarter" idx="21"/>
          </p:nvPr>
        </p:nvSpPr>
        <p:spPr>
          <a:xfrm>
            <a:off x="1236663" y="4899025"/>
            <a:ext cx="8775700" cy="877163"/>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solidFill>
                  <a:srgbClr val="171717"/>
                </a:solidFill>
              </a:rPr>
              <a:t>It can enhance security, manage capacity use, and optimize cost-effectiveness.</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It makes it easier to share data with colleagues.</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There's no benefit of storing different layers of your lakehouse in separate workspaces.</a:t>
            </a:r>
          </a:p>
        </p:txBody>
      </p:sp>
      <p:sp>
        <p:nvSpPr>
          <p:cNvPr id="35" name="Oval 34">
            <a:extLst>
              <a:ext uri="{FF2B5EF4-FFF2-40B4-BE49-F238E27FC236}">
                <a16:creationId xmlns:a16="http://schemas.microsoft.com/office/drawing/2014/main" id="{47BC5B54-D603-FBE4-DBF3-BD3EFFE46C96}"/>
              </a:ext>
              <a:ext uri="{C183D7F6-B498-43B3-948B-1728B52AA6E4}">
                <adec:decorative xmlns:adec="http://schemas.microsoft.com/office/drawing/2017/decorative" val="1"/>
              </a:ext>
            </a:extLst>
          </p:cNvPr>
          <p:cNvSpPr/>
          <p:nvPr/>
        </p:nvSpPr>
        <p:spPr bwMode="auto">
          <a:xfrm>
            <a:off x="762630" y="154231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a:solidFill>
                  <a:schemeClr val="tx1"/>
                </a:solidFill>
              </a:rPr>
              <a:t>1</a:t>
            </a:r>
            <a:endParaRPr lang="en-IN" sz="1800" b="1" dirty="0">
              <a:solidFill>
                <a:schemeClr val="tx1"/>
              </a:solidFill>
            </a:endParaRPr>
          </a:p>
        </p:txBody>
      </p:sp>
      <p:sp>
        <p:nvSpPr>
          <p:cNvPr id="45" name="Graphic 26">
            <a:extLst>
              <a:ext uri="{FF2B5EF4-FFF2-40B4-BE49-F238E27FC236}">
                <a16:creationId xmlns:a16="http://schemas.microsoft.com/office/drawing/2014/main" id="{663FE370-E608-50EA-94B2-7344AF6AA884}"/>
              </a:ext>
              <a:ext uri="{C183D7F6-B498-43B3-948B-1728B52AA6E4}">
                <adec:decorative xmlns:adec="http://schemas.microsoft.com/office/drawing/2017/decorative" val="1"/>
              </a:ext>
            </a:extLst>
          </p:cNvPr>
          <p:cNvSpPr/>
          <p:nvPr/>
        </p:nvSpPr>
        <p:spPr>
          <a:xfrm>
            <a:off x="1235075" y="236968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36" name="Oval 35">
            <a:extLst>
              <a:ext uri="{FF2B5EF4-FFF2-40B4-BE49-F238E27FC236}">
                <a16:creationId xmlns:a16="http://schemas.microsoft.com/office/drawing/2014/main" id="{2A702CB7-83E6-62F9-C9CC-C0664109B070}"/>
              </a:ext>
              <a:ext uri="{C183D7F6-B498-43B3-948B-1728B52AA6E4}">
                <adec:decorative xmlns:adec="http://schemas.microsoft.com/office/drawing/2017/decorative" val="1"/>
              </a:ext>
            </a:extLst>
          </p:cNvPr>
          <p:cNvSpPr/>
          <p:nvPr/>
        </p:nvSpPr>
        <p:spPr bwMode="auto">
          <a:xfrm>
            <a:off x="762630" y="3086882"/>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6" name="Graphic 26">
            <a:extLst>
              <a:ext uri="{FF2B5EF4-FFF2-40B4-BE49-F238E27FC236}">
                <a16:creationId xmlns:a16="http://schemas.microsoft.com/office/drawing/2014/main" id="{39DD67A2-B682-A361-9B1A-F37307BE7FD9}"/>
              </a:ext>
              <a:ext uri="{C183D7F6-B498-43B3-948B-1728B52AA6E4}">
                <adec:decorative xmlns:adec="http://schemas.microsoft.com/office/drawing/2017/decorative" val="1"/>
              </a:ext>
            </a:extLst>
          </p:cNvPr>
          <p:cNvSpPr/>
          <p:nvPr/>
        </p:nvSpPr>
        <p:spPr>
          <a:xfrm>
            <a:off x="1235075" y="4279466"/>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37" name="Oval 36">
            <a:extLst>
              <a:ext uri="{FF2B5EF4-FFF2-40B4-BE49-F238E27FC236}">
                <a16:creationId xmlns:a16="http://schemas.microsoft.com/office/drawing/2014/main" id="{BB628947-7D43-BA47-E04A-030B6D6526BD}"/>
              </a:ext>
              <a:ext uri="{C183D7F6-B498-43B3-948B-1728B52AA6E4}">
                <adec:decorative xmlns:adec="http://schemas.microsoft.com/office/drawing/2017/decorative" val="1"/>
              </a:ext>
            </a:extLst>
          </p:cNvPr>
          <p:cNvSpPr/>
          <p:nvPr/>
        </p:nvSpPr>
        <p:spPr bwMode="auto">
          <a:xfrm>
            <a:off x="762630" y="444059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47" name="Graphic 26">
            <a:extLst>
              <a:ext uri="{FF2B5EF4-FFF2-40B4-BE49-F238E27FC236}">
                <a16:creationId xmlns:a16="http://schemas.microsoft.com/office/drawing/2014/main" id="{87963277-6A89-3221-CF34-F3D51C407861}"/>
              </a:ext>
              <a:ext uri="{C183D7F6-B498-43B3-948B-1728B52AA6E4}">
                <adec:decorative xmlns:adec="http://schemas.microsoft.com/office/drawing/2017/decorative" val="1"/>
              </a:ext>
            </a:extLst>
          </p:cNvPr>
          <p:cNvSpPr/>
          <p:nvPr/>
        </p:nvSpPr>
        <p:spPr>
          <a:xfrm>
            <a:off x="1235075" y="4903465"/>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25684216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5B209-7EB3-B715-A313-3A0B991CD53A}"/>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496F0AB-A11B-9CAD-8FAB-E1F7E9310753}"/>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76BAC5A8-B82E-E1A1-71F2-745B1D06748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44055DAC-FA70-41B6-F8E2-051E8A37728F}"/>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3" name="TextBox 2">
            <a:extLst>
              <a:ext uri="{FF2B5EF4-FFF2-40B4-BE49-F238E27FC236}">
                <a16:creationId xmlns:a16="http://schemas.microsoft.com/office/drawing/2014/main" id="{7B2B027B-C2A4-66C8-BDF4-33DCEF9EC1AE}"/>
              </a:ext>
            </a:extLst>
          </p:cNvPr>
          <p:cNvSpPr txBox="1"/>
          <p:nvPr/>
        </p:nvSpPr>
        <p:spPr>
          <a:xfrm>
            <a:off x="780491" y="1996261"/>
            <a:ext cx="9900889" cy="2431435"/>
          </a:xfrm>
          <a:prstGeom prst="rect">
            <a:avLst/>
          </a:prstGeom>
          <a:noFill/>
        </p:spPr>
        <p:txBody>
          <a:bodyPr wrap="square">
            <a:spAutoFit/>
          </a:bodyPr>
          <a:lstStyle/>
          <a:p>
            <a:pPr marL="457200" indent="-457200">
              <a:spcBef>
                <a:spcPts val="600"/>
              </a:spcBef>
              <a:spcAft>
                <a:spcPts val="1800"/>
              </a:spcAft>
              <a:buFont typeface="Arial" panose="020B0604020202020204" pitchFamily="34" charset="0"/>
              <a:buChar char="•"/>
            </a:pPr>
            <a:r>
              <a:rPr lang="en-US" sz="2800" dirty="0"/>
              <a:t>Implementing a medallion architecture with Microsoft Fabric.</a:t>
            </a:r>
          </a:p>
          <a:p>
            <a:pPr marL="457200" indent="-457200">
              <a:spcBef>
                <a:spcPts val="600"/>
              </a:spcBef>
              <a:spcAft>
                <a:spcPts val="1800"/>
              </a:spcAft>
              <a:buFont typeface="Arial" panose="020B0604020202020204" pitchFamily="34" charset="0"/>
              <a:buChar char="•"/>
            </a:pPr>
            <a:r>
              <a:rPr lang="en-US" sz="2800" dirty="0"/>
              <a:t>Querying and reporting on lakehouse data.</a:t>
            </a:r>
          </a:p>
          <a:p>
            <a:pPr marL="457200" indent="-457200">
              <a:spcBef>
                <a:spcPts val="600"/>
              </a:spcBef>
              <a:spcAft>
                <a:spcPts val="1800"/>
              </a:spcAft>
              <a:buFont typeface="Arial" panose="020B0604020202020204" pitchFamily="34" charset="0"/>
              <a:buChar char="•"/>
            </a:pPr>
            <a:r>
              <a:rPr lang="en-US" sz="2800" dirty="0"/>
              <a:t>Securing medallion layers.</a:t>
            </a:r>
          </a:p>
        </p:txBody>
      </p:sp>
    </p:spTree>
    <p:extLst>
      <p:ext uri="{BB962C8B-B14F-4D97-AF65-F5344CB8AC3E}">
        <p14:creationId xmlns:p14="http://schemas.microsoft.com/office/powerpoint/2010/main" val="254466968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920D-D464-B6B7-0A10-AF160F4CFAD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0EF75DE-D2DE-F842-8DE3-FB49FB28A4BF}"/>
              </a:ext>
            </a:extLst>
          </p:cNvPr>
          <p:cNvSpPr>
            <a:spLocks noGrp="1"/>
          </p:cNvSpPr>
          <p:nvPr>
            <p:ph type="title"/>
          </p:nvPr>
        </p:nvSpPr>
        <p:spPr/>
        <p:txBody>
          <a:bodyPr/>
          <a:lstStyle/>
          <a:p>
            <a:r>
              <a:rPr lang="en-US" sz="3200" dirty="0"/>
              <a:t>Further reading </a:t>
            </a:r>
          </a:p>
        </p:txBody>
      </p:sp>
      <p:sp>
        <p:nvSpPr>
          <p:cNvPr id="2" name="Text Placeholder 1">
            <a:extLst>
              <a:ext uri="{FF2B5EF4-FFF2-40B4-BE49-F238E27FC236}">
                <a16:creationId xmlns:a16="http://schemas.microsoft.com/office/drawing/2014/main" id="{298DA34B-AE5F-A75A-E97D-CACA532E29D2}"/>
              </a:ext>
            </a:extLst>
          </p:cNvPr>
          <p:cNvSpPr>
            <a:spLocks noGrp="1"/>
          </p:cNvSpPr>
          <p:nvPr>
            <p:ph type="body" sz="quarter" idx="15"/>
          </p:nvPr>
        </p:nvSpPr>
        <p:spPr>
          <a:xfrm>
            <a:off x="586389" y="1464043"/>
            <a:ext cx="8798243" cy="348455"/>
          </a:xfrm>
        </p:spPr>
        <p:txBody>
          <a:bodyPr/>
          <a:lstStyle/>
          <a:p>
            <a:r>
              <a:rPr lang="en-US" sz="2200" dirty="0"/>
              <a:t> Organize a Fabric lakehouse using medallion architecture design</a:t>
            </a:r>
          </a:p>
        </p:txBody>
      </p:sp>
      <p:sp>
        <p:nvSpPr>
          <p:cNvPr id="3" name="Text Placeholder 2">
            <a:extLst>
              <a:ext uri="{FF2B5EF4-FFF2-40B4-BE49-F238E27FC236}">
                <a16:creationId xmlns:a16="http://schemas.microsoft.com/office/drawing/2014/main" id="{0A09EAA8-D449-FA91-65D9-BD2B45E2E769}"/>
              </a:ext>
            </a:extLst>
          </p:cNvPr>
          <p:cNvSpPr>
            <a:spLocks noGrp="1"/>
          </p:cNvSpPr>
          <p:nvPr>
            <p:ph type="body" sz="quarter" idx="19"/>
          </p:nvPr>
        </p:nvSpPr>
        <p:spPr>
          <a:xfrm>
            <a:off x="645775" y="1948767"/>
            <a:ext cx="8193024" cy="276999"/>
          </a:xfrm>
        </p:spPr>
        <p:txBody>
          <a:bodyPr/>
          <a:lstStyle/>
          <a:p>
            <a:pPr marL="0" indent="0">
              <a:buNone/>
            </a:pPr>
            <a:r>
              <a:rPr lang="en-US" sz="1800" dirty="0">
                <a:solidFill>
                  <a:srgbClr val="0078D4"/>
                </a:solidFill>
                <a:hlinkClick r:id="rId3"/>
              </a:rPr>
              <a:t>https://aka.ms/fabric-medallion</a:t>
            </a:r>
            <a:endParaRPr lang="en-US" sz="1800" dirty="0">
              <a:solidFill>
                <a:srgbClr val="0078D4"/>
              </a:solidFill>
            </a:endParaRPr>
          </a:p>
        </p:txBody>
      </p:sp>
      <p:grpSp>
        <p:nvGrpSpPr>
          <p:cNvPr id="4" name="Group 3">
            <a:extLst>
              <a:ext uri="{FF2B5EF4-FFF2-40B4-BE49-F238E27FC236}">
                <a16:creationId xmlns:a16="http://schemas.microsoft.com/office/drawing/2014/main" id="{C5B0647D-35BF-0920-0FF1-CBFCAD93405D}"/>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5" name="Oval 4">
              <a:extLst>
                <a:ext uri="{FF2B5EF4-FFF2-40B4-BE49-F238E27FC236}">
                  <a16:creationId xmlns:a16="http://schemas.microsoft.com/office/drawing/2014/main" id="{B52140E6-E428-64CE-5D08-D83B31E87F59}"/>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Graphic 6">
              <a:extLst>
                <a:ext uri="{FF2B5EF4-FFF2-40B4-BE49-F238E27FC236}">
                  <a16:creationId xmlns:a16="http://schemas.microsoft.com/office/drawing/2014/main" id="{1F566A8D-FF20-DB08-A215-5AD9D98C35D3}"/>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234" t="3234" r="3234" b="3234"/>
            <a:stretch/>
          </p:blipFill>
          <p:spPr>
            <a:xfrm>
              <a:off x="7941839" y="2304622"/>
              <a:ext cx="2640436" cy="2640436"/>
            </a:xfrm>
            <a:prstGeom prst="ellipse">
              <a:avLst/>
            </a:prstGeom>
          </p:spPr>
        </p:pic>
      </p:grpSp>
    </p:spTree>
    <p:extLst>
      <p:ext uri="{BB962C8B-B14F-4D97-AF65-F5344CB8AC3E}">
        <p14:creationId xmlns:p14="http://schemas.microsoft.com/office/powerpoint/2010/main" val="385378664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a:xfrm>
            <a:off x="569911" y="2153504"/>
            <a:ext cx="6345239" cy="1846659"/>
          </a:xfrm>
        </p:spPr>
        <p:txBody>
          <a:bodyPr/>
          <a:lstStyle/>
          <a:p>
            <a:r>
              <a:rPr lang="en-US" altLang="zh-CN" dirty="0"/>
              <a:t>Get started with Real-Time Intelligence in Microsoft Fabric</a:t>
            </a:r>
            <a:endParaRPr lang="en-US" dirty="0"/>
          </a:p>
        </p:txBody>
      </p:sp>
      <p:sp>
        <p:nvSpPr>
          <p:cNvPr id="11" name="Footer Placeholder 10">
            <a:extLst>
              <a:ext uri="{FF2B5EF4-FFF2-40B4-BE49-F238E27FC236}">
                <a16:creationId xmlns:a16="http://schemas.microsoft.com/office/drawing/2014/main" id="{B4F19A99-D578-971D-9CC6-20AE640E031E}"/>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64439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407136"/>
            <a:ext cx="6667500" cy="2040559"/>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Understand real-time data analytics concepts</a:t>
            </a:r>
          </a:p>
          <a:p>
            <a:pPr lvl="1">
              <a:spcAft>
                <a:spcPts val="1800"/>
              </a:spcAft>
            </a:pPr>
            <a:r>
              <a:rPr lang="en-US" sz="2800" dirty="0"/>
              <a:t>Explore core components of Real-Time Intelligence in Microsoft Fabric</a:t>
            </a:r>
          </a:p>
        </p:txBody>
      </p:sp>
    </p:spTree>
    <p:extLst>
      <p:ext uri="{BB962C8B-B14F-4D97-AF65-F5344CB8AC3E}">
        <p14:creationId xmlns:p14="http://schemas.microsoft.com/office/powerpoint/2010/main" val="4019797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5B6C3CF-032A-5BD7-5B3C-1B2CE5362A09}"/>
              </a:ext>
            </a:extLst>
          </p:cNvPr>
          <p:cNvSpPr>
            <a:spLocks noGrp="1"/>
          </p:cNvSpPr>
          <p:nvPr>
            <p:ph type="title"/>
          </p:nvPr>
        </p:nvSpPr>
        <p:spPr>
          <a:xfrm>
            <a:off x="588262" y="585216"/>
            <a:ext cx="11013474" cy="492443"/>
          </a:xfrm>
        </p:spPr>
        <p:txBody>
          <a:bodyPr/>
          <a:lstStyle/>
          <a:p>
            <a:r>
              <a:rPr lang="en-US" sz="3200" dirty="0"/>
              <a:t>What is real-time analytics?</a:t>
            </a:r>
          </a:p>
        </p:txBody>
      </p:sp>
      <p:sp>
        <p:nvSpPr>
          <p:cNvPr id="3" name="Text Placeholder 2">
            <a:extLst>
              <a:ext uri="{FF2B5EF4-FFF2-40B4-BE49-F238E27FC236}">
                <a16:creationId xmlns:a16="http://schemas.microsoft.com/office/drawing/2014/main" id="{79D5D1DB-501A-584F-84BD-B088CB1330CA}"/>
              </a:ext>
            </a:extLst>
          </p:cNvPr>
          <p:cNvSpPr>
            <a:spLocks noGrp="1"/>
          </p:cNvSpPr>
          <p:nvPr>
            <p:ph type="body" sz="quarter" idx="15"/>
          </p:nvPr>
        </p:nvSpPr>
        <p:spPr>
          <a:xfrm>
            <a:off x="652014" y="1769911"/>
            <a:ext cx="4590627" cy="4098045"/>
          </a:xfrm>
        </p:spPr>
        <p:txBody>
          <a:bodyPr/>
          <a:lstStyle/>
          <a:p>
            <a:pPr marL="0" indent="0">
              <a:buNone/>
            </a:pPr>
            <a:r>
              <a:rPr lang="en-US" sz="2000" dirty="0"/>
              <a:t>Ingestion and processing of a perpetual data </a:t>
            </a:r>
            <a:r>
              <a:rPr lang="en-US" sz="2000" i="1" dirty="0"/>
              <a:t>stream</a:t>
            </a:r>
            <a:endParaRPr lang="en-US" sz="2000" b="1" dirty="0"/>
          </a:p>
          <a:p>
            <a:pPr marL="0" indent="0" algn="l">
              <a:spcBef>
                <a:spcPts val="900"/>
              </a:spcBef>
              <a:buNone/>
            </a:pPr>
            <a:r>
              <a:rPr lang="en-US" sz="2000" b="0" i="0" dirty="0">
                <a:solidFill>
                  <a:srgbClr val="171717"/>
                </a:solidFill>
                <a:effectLst/>
                <a:latin typeface="Segoe UI" panose="020B0502040204020203" pitchFamily="34" charset="0"/>
              </a:rPr>
              <a:t>Common goals for real-time analytics include:</a:t>
            </a:r>
          </a:p>
          <a:p>
            <a:pPr algn="l">
              <a:buFont typeface="Arial" panose="020B0604020202020204" pitchFamily="34" charset="0"/>
              <a:buChar char="•"/>
            </a:pPr>
            <a:r>
              <a:rPr lang="en-US" sz="1800" b="0" i="0" dirty="0">
                <a:solidFill>
                  <a:srgbClr val="171717"/>
                </a:solidFill>
                <a:effectLst/>
                <a:latin typeface="Segoe UI" panose="020B0502040204020203" pitchFamily="34" charset="0"/>
              </a:rPr>
              <a:t>Continuously analyzing data to report issues or trends</a:t>
            </a:r>
          </a:p>
          <a:p>
            <a:pPr algn="l">
              <a:buFont typeface="Arial" panose="020B0604020202020204" pitchFamily="34" charset="0"/>
              <a:buChar char="•"/>
            </a:pPr>
            <a:r>
              <a:rPr lang="en-US" sz="1800" b="0" i="0" dirty="0">
                <a:solidFill>
                  <a:srgbClr val="171717"/>
                </a:solidFill>
                <a:effectLst/>
                <a:latin typeface="Segoe UI" panose="020B0502040204020203" pitchFamily="34" charset="0"/>
              </a:rPr>
              <a:t>Understanding component or system behavior under various conditions to help plan future enhancements</a:t>
            </a:r>
          </a:p>
          <a:p>
            <a:pPr algn="l">
              <a:buFont typeface="Arial" panose="020B0604020202020204" pitchFamily="34" charset="0"/>
              <a:buChar char="•"/>
            </a:pPr>
            <a:r>
              <a:rPr lang="en-US" sz="1800" b="0" i="0" dirty="0">
                <a:solidFill>
                  <a:srgbClr val="171717"/>
                </a:solidFill>
                <a:effectLst/>
                <a:latin typeface="Segoe UI" panose="020B0502040204020203" pitchFamily="34" charset="0"/>
              </a:rPr>
              <a:t>Triggering specific actions or alerts when certain events occur or thresholds are exceeded</a:t>
            </a:r>
          </a:p>
          <a:p>
            <a:pPr marL="0" indent="0">
              <a:buNone/>
            </a:pPr>
            <a:endParaRPr lang="en-US" sz="2000" dirty="0"/>
          </a:p>
        </p:txBody>
      </p:sp>
      <p:sp>
        <p:nvSpPr>
          <p:cNvPr id="2" name="Footer Placeholder 1">
            <a:extLst>
              <a:ext uri="{FF2B5EF4-FFF2-40B4-BE49-F238E27FC236}">
                <a16:creationId xmlns:a16="http://schemas.microsoft.com/office/drawing/2014/main" id="{8AFBEE60-FD8C-A0CF-7078-D82CFC31F743}"/>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pic>
        <p:nvPicPr>
          <p:cNvPr id="6" name="Picture 5" descr="Diagram showing a stream of data being processed, aggregated by day, and visualized and stored.">
            <a:extLst>
              <a:ext uri="{FF2B5EF4-FFF2-40B4-BE49-F238E27FC236}">
                <a16:creationId xmlns:a16="http://schemas.microsoft.com/office/drawing/2014/main" id="{7943B124-A331-05CE-DE56-93EB793B01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1384" y="1481155"/>
            <a:ext cx="5480352" cy="1461427"/>
          </a:xfrm>
          <a:prstGeom prst="rect">
            <a:avLst/>
          </a:prstGeom>
          <a:ln>
            <a:solidFill>
              <a:schemeClr val="tx1"/>
            </a:solidFill>
          </a:ln>
        </p:spPr>
      </p:pic>
      <p:sp>
        <p:nvSpPr>
          <p:cNvPr id="7" name="Text Placeholder 2">
            <a:extLst>
              <a:ext uri="{FF2B5EF4-FFF2-40B4-BE49-F238E27FC236}">
                <a16:creationId xmlns:a16="http://schemas.microsoft.com/office/drawing/2014/main" id="{99C3B49A-6424-7C17-44B1-81061D78700E}"/>
              </a:ext>
            </a:extLst>
          </p:cNvPr>
          <p:cNvSpPr txBox="1">
            <a:spLocks/>
          </p:cNvSpPr>
          <p:nvPr/>
        </p:nvSpPr>
        <p:spPr>
          <a:xfrm>
            <a:off x="6096000" y="3063078"/>
            <a:ext cx="5516562" cy="3077766"/>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l">
              <a:buClr>
                <a:srgbClr val="00B0F0"/>
              </a:buClr>
              <a:buSzPct val="105000"/>
              <a:buFont typeface="+mj-lt"/>
              <a:buAutoNum type="arabicPeriod"/>
            </a:pPr>
            <a:r>
              <a:rPr lang="en-US" b="0" i="0" dirty="0">
                <a:solidFill>
                  <a:srgbClr val="171717"/>
                </a:solidFill>
                <a:effectLst/>
                <a:latin typeface="Segoe UI" panose="020B0502040204020203" pitchFamily="34" charset="0"/>
              </a:rPr>
              <a:t>A data stream is </a:t>
            </a:r>
            <a:r>
              <a:rPr lang="en-US" b="0" i="1" dirty="0">
                <a:solidFill>
                  <a:srgbClr val="171717"/>
                </a:solidFill>
                <a:effectLst/>
                <a:latin typeface="Segoe UI" panose="020B0502040204020203" pitchFamily="34" charset="0"/>
              </a:rPr>
              <a:t>unbounded</a:t>
            </a:r>
            <a:r>
              <a:rPr lang="en-US" b="0" i="0" dirty="0">
                <a:solidFill>
                  <a:srgbClr val="171717"/>
                </a:solidFill>
                <a:effectLst/>
                <a:latin typeface="Segoe UI" panose="020B0502040204020203" pitchFamily="34" charset="0"/>
              </a:rPr>
              <a:t> - data is added to the stream perpetually</a:t>
            </a:r>
          </a:p>
          <a:p>
            <a:pPr marL="342900" indent="-342900" algn="l">
              <a:buClr>
                <a:srgbClr val="00B0F0"/>
              </a:buClr>
              <a:buSzPct val="105000"/>
              <a:buFont typeface="+mj-lt"/>
              <a:buAutoNum type="arabicPeriod"/>
            </a:pPr>
            <a:r>
              <a:rPr lang="en-US" b="0" i="0" dirty="0">
                <a:solidFill>
                  <a:srgbClr val="171717"/>
                </a:solidFill>
                <a:effectLst/>
                <a:latin typeface="Segoe UI" panose="020B0502040204020203" pitchFamily="34" charset="0"/>
              </a:rPr>
              <a:t>Data typically includes </a:t>
            </a:r>
            <a:r>
              <a:rPr lang="en-US" b="0" i="1" dirty="0">
                <a:solidFill>
                  <a:srgbClr val="171717"/>
                </a:solidFill>
                <a:effectLst/>
                <a:latin typeface="Segoe UI" panose="020B0502040204020203" pitchFamily="34" charset="0"/>
              </a:rPr>
              <a:t>temporal</a:t>
            </a:r>
            <a:r>
              <a:rPr lang="en-US" b="0" i="0" dirty="0">
                <a:solidFill>
                  <a:srgbClr val="171717"/>
                </a:solidFill>
                <a:effectLst/>
                <a:latin typeface="Segoe UI" panose="020B0502040204020203" pitchFamily="34" charset="0"/>
              </a:rPr>
              <a:t> data indicating when the event to which the record relates occurred</a:t>
            </a:r>
          </a:p>
          <a:p>
            <a:pPr marL="342900" indent="-342900" algn="l">
              <a:buClr>
                <a:srgbClr val="00B0F0"/>
              </a:buClr>
              <a:buSzPct val="105000"/>
              <a:buFont typeface="+mj-lt"/>
              <a:buAutoNum type="arabicPeriod"/>
            </a:pPr>
            <a:r>
              <a:rPr lang="en-US" b="0" i="0" dirty="0">
                <a:solidFill>
                  <a:srgbClr val="171717"/>
                </a:solidFill>
                <a:effectLst/>
                <a:latin typeface="Segoe UI" panose="020B0502040204020203" pitchFamily="34" charset="0"/>
              </a:rPr>
              <a:t>Aggregation of streaming data is often performed over temporal </a:t>
            </a:r>
            <a:r>
              <a:rPr lang="en-US" b="0" i="1" dirty="0">
                <a:solidFill>
                  <a:srgbClr val="171717"/>
                </a:solidFill>
                <a:effectLst/>
                <a:latin typeface="Segoe UI" panose="020B0502040204020203" pitchFamily="34" charset="0"/>
              </a:rPr>
              <a:t>windows</a:t>
            </a:r>
            <a:endParaRPr lang="en-US" b="0" i="0" dirty="0">
              <a:solidFill>
                <a:srgbClr val="171717"/>
              </a:solidFill>
              <a:effectLst/>
              <a:latin typeface="Segoe UI" panose="020B0502040204020203" pitchFamily="34" charset="0"/>
            </a:endParaRPr>
          </a:p>
          <a:p>
            <a:pPr marL="342900" indent="-342900" algn="l">
              <a:buClr>
                <a:srgbClr val="00B0F0"/>
              </a:buClr>
              <a:buSzPct val="105000"/>
              <a:buFont typeface="+mj-lt"/>
              <a:buAutoNum type="arabicPeriod"/>
            </a:pPr>
            <a:r>
              <a:rPr lang="en-US" b="0" i="0" dirty="0">
                <a:solidFill>
                  <a:srgbClr val="171717"/>
                </a:solidFill>
                <a:effectLst/>
                <a:latin typeface="Segoe UI" panose="020B0502040204020203" pitchFamily="34" charset="0"/>
              </a:rPr>
              <a:t>The results can be:</a:t>
            </a:r>
          </a:p>
          <a:p>
            <a:pPr marL="469900" lvl="1" indent="-180975"/>
            <a:r>
              <a:rPr lang="en-US" b="0" i="0" dirty="0">
                <a:solidFill>
                  <a:srgbClr val="171717"/>
                </a:solidFill>
                <a:effectLst/>
                <a:latin typeface="Segoe UI" panose="020B0502040204020203" pitchFamily="34" charset="0"/>
              </a:rPr>
              <a:t>Used to support real-time (or </a:t>
            </a:r>
            <a:r>
              <a:rPr lang="en-US" b="0" i="1" dirty="0">
                <a:solidFill>
                  <a:srgbClr val="171717"/>
                </a:solidFill>
                <a:effectLst/>
                <a:latin typeface="Segoe UI" panose="020B0502040204020203" pitchFamily="34" charset="0"/>
              </a:rPr>
              <a:t>near</a:t>
            </a:r>
            <a:r>
              <a:rPr lang="en-US" b="0" i="0" dirty="0">
                <a:solidFill>
                  <a:srgbClr val="171717"/>
                </a:solidFill>
                <a:effectLst/>
                <a:latin typeface="Segoe UI" panose="020B0502040204020203" pitchFamily="34" charset="0"/>
              </a:rPr>
              <a:t> real-time) automation or visualization</a:t>
            </a:r>
          </a:p>
          <a:p>
            <a:pPr marL="469900" lvl="1" indent="-180975"/>
            <a:r>
              <a:rPr lang="en-US" dirty="0">
                <a:solidFill>
                  <a:srgbClr val="171717"/>
                </a:solidFill>
                <a:latin typeface="Segoe UI" panose="020B0502040204020203" pitchFamily="34" charset="0"/>
              </a:rPr>
              <a:t>P</a:t>
            </a:r>
            <a:r>
              <a:rPr lang="en-US" b="0" i="0" dirty="0">
                <a:solidFill>
                  <a:srgbClr val="171717"/>
                </a:solidFill>
                <a:effectLst/>
                <a:latin typeface="Segoe UI" panose="020B0502040204020203" pitchFamily="34" charset="0"/>
              </a:rPr>
              <a:t>ersisted in an analytical store to be combined with other data for historical analysis</a:t>
            </a:r>
          </a:p>
          <a:p>
            <a:pPr marL="469900" lvl="1" indent="-180975"/>
            <a:r>
              <a:rPr lang="en-US" b="0" i="0" dirty="0">
                <a:solidFill>
                  <a:srgbClr val="171717"/>
                </a:solidFill>
                <a:effectLst/>
                <a:latin typeface="Segoe UI" panose="020B0502040204020203" pitchFamily="34" charset="0"/>
              </a:rPr>
              <a:t>Both</a:t>
            </a:r>
          </a:p>
        </p:txBody>
      </p:sp>
      <p:cxnSp>
        <p:nvCxnSpPr>
          <p:cNvPr id="9" name="Straight Connector 8">
            <a:extLst>
              <a:ext uri="{FF2B5EF4-FFF2-40B4-BE49-F238E27FC236}">
                <a16:creationId xmlns:a16="http://schemas.microsoft.com/office/drawing/2014/main" id="{0BCD82B7-F73B-1EB2-3658-DAB06404486E}"/>
              </a:ext>
              <a:ext uri="{C183D7F6-B498-43B3-948B-1728B52AA6E4}">
                <adec:decorative xmlns:adec="http://schemas.microsoft.com/office/drawing/2017/decorative" val="1"/>
              </a:ext>
            </a:extLst>
          </p:cNvPr>
          <p:cNvCxnSpPr>
            <a:cxnSpLocks/>
          </p:cNvCxnSpPr>
          <p:nvPr/>
        </p:nvCxnSpPr>
        <p:spPr>
          <a:xfrm>
            <a:off x="5754532" y="1320036"/>
            <a:ext cx="0" cy="5190767"/>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285458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5B6C3CF-032A-5BD7-5B3C-1B2CE5362A09}"/>
              </a:ext>
              <a:ext uri="{C183D7F6-B498-43B3-948B-1728B52AA6E4}">
                <adec:decorative xmlns:adec="http://schemas.microsoft.com/office/drawing/2017/decorative" val="0"/>
              </a:ext>
            </a:extLst>
          </p:cNvPr>
          <p:cNvSpPr>
            <a:spLocks noGrp="1"/>
          </p:cNvSpPr>
          <p:nvPr>
            <p:ph type="title"/>
          </p:nvPr>
        </p:nvSpPr>
        <p:spPr>
          <a:xfrm>
            <a:off x="588262" y="585216"/>
            <a:ext cx="8193024" cy="492443"/>
          </a:xfrm>
        </p:spPr>
        <p:txBody>
          <a:bodyPr/>
          <a:lstStyle/>
          <a:p>
            <a:r>
              <a:rPr lang="en-US" sz="3200" dirty="0"/>
              <a:t>Real-Time Intelligence in Microsoft Fabric</a:t>
            </a:r>
          </a:p>
        </p:txBody>
      </p:sp>
      <p:sp>
        <p:nvSpPr>
          <p:cNvPr id="8" name="Text Placeholder 7">
            <a:extLst>
              <a:ext uri="{FF2B5EF4-FFF2-40B4-BE49-F238E27FC236}">
                <a16:creationId xmlns:a16="http://schemas.microsoft.com/office/drawing/2014/main" id="{AEC903C8-63F2-A733-8357-0D4878137EF9}"/>
              </a:ext>
            </a:extLst>
          </p:cNvPr>
          <p:cNvSpPr>
            <a:spLocks noGrp="1"/>
          </p:cNvSpPr>
          <p:nvPr>
            <p:ph type="body" sz="quarter" idx="17"/>
          </p:nvPr>
        </p:nvSpPr>
        <p:spPr>
          <a:xfrm>
            <a:off x="588262" y="1700048"/>
            <a:ext cx="4255656" cy="3323987"/>
          </a:xfrm>
        </p:spPr>
        <p:txBody>
          <a:bodyPr/>
          <a:lstStyle/>
          <a:p>
            <a:pPr marL="285750" indent="-285750">
              <a:buFont typeface="Arial" panose="020B0604020202020204" pitchFamily="34" charset="0"/>
              <a:buChar char="•"/>
            </a:pPr>
            <a:r>
              <a:rPr lang="en-US" sz="1800" b="1" dirty="0" err="1">
                <a:latin typeface="+mn-lt"/>
              </a:rPr>
              <a:t>Eventstream</a:t>
            </a:r>
            <a:r>
              <a:rPr lang="en-US" sz="1800" dirty="0">
                <a:latin typeface="+mn-lt"/>
              </a:rPr>
              <a:t>: Real-time data stream ingestion and transformation</a:t>
            </a:r>
          </a:p>
          <a:p>
            <a:pPr marL="285750" indent="-285750">
              <a:buFont typeface="Arial" panose="020B0604020202020204" pitchFamily="34" charset="0"/>
              <a:buChar char="•"/>
            </a:pPr>
            <a:r>
              <a:rPr lang="en-US" sz="1800" b="1" dirty="0">
                <a:latin typeface="+mn-lt"/>
              </a:rPr>
              <a:t>Eventhouse</a:t>
            </a:r>
            <a:r>
              <a:rPr lang="en-US" sz="1800" dirty="0">
                <a:latin typeface="+mn-lt"/>
              </a:rPr>
              <a:t>:  Scalable storage and querying of real-time data</a:t>
            </a:r>
          </a:p>
          <a:p>
            <a:pPr marL="285750" indent="-285750">
              <a:buFont typeface="Arial" panose="020B0604020202020204" pitchFamily="34" charset="0"/>
              <a:buChar char="•"/>
            </a:pPr>
            <a:r>
              <a:rPr lang="en-US" sz="1800" b="1" dirty="0">
                <a:latin typeface="+mn-lt"/>
              </a:rPr>
              <a:t>KQL Queryset</a:t>
            </a:r>
            <a:r>
              <a:rPr lang="en-US" sz="1800" dirty="0">
                <a:latin typeface="+mn-lt"/>
              </a:rPr>
              <a:t>: A tool for creating and running queries in the KQL databases within an eventhouse</a:t>
            </a:r>
          </a:p>
          <a:p>
            <a:pPr marL="285750" indent="-285750">
              <a:buFont typeface="Arial" panose="020B0604020202020204" pitchFamily="34" charset="0"/>
              <a:buChar char="•"/>
            </a:pPr>
            <a:r>
              <a:rPr lang="en-US" sz="1800" b="1" dirty="0">
                <a:latin typeface="+mn-lt"/>
              </a:rPr>
              <a:t>Real-Time Dashboard</a:t>
            </a:r>
            <a:r>
              <a:rPr lang="en-US" sz="1800" dirty="0">
                <a:latin typeface="+mn-lt"/>
              </a:rPr>
              <a:t>: Interactive visualization and exploration of real-time data</a:t>
            </a:r>
          </a:p>
          <a:p>
            <a:pPr marL="285750" indent="-285750">
              <a:buFont typeface="Arial" panose="020B0604020202020204" pitchFamily="34" charset="0"/>
              <a:buChar char="•"/>
            </a:pPr>
            <a:r>
              <a:rPr lang="en-US" sz="1800" b="1" dirty="0">
                <a:latin typeface="+mn-lt"/>
              </a:rPr>
              <a:t>Activator</a:t>
            </a:r>
            <a:r>
              <a:rPr lang="en-US" sz="1800" dirty="0">
                <a:latin typeface="+mn-lt"/>
              </a:rPr>
              <a:t>: Automated actions triggered by real-time events</a:t>
            </a:r>
          </a:p>
        </p:txBody>
      </p:sp>
      <p:pic>
        <p:nvPicPr>
          <p:cNvPr id="6" name="Picture 5" descr="Diagram of Fabric Real-Time Intelligence capabilities.">
            <a:extLst>
              <a:ext uri="{FF2B5EF4-FFF2-40B4-BE49-F238E27FC236}">
                <a16:creationId xmlns:a16="http://schemas.microsoft.com/office/drawing/2014/main" id="{374F0118-50C7-6C7D-43B3-A7A7C0C03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5789" y="1538805"/>
            <a:ext cx="7066343" cy="3953672"/>
          </a:xfrm>
          <a:prstGeom prst="rect">
            <a:avLst/>
          </a:prstGeom>
        </p:spPr>
      </p:pic>
      <p:sp>
        <p:nvSpPr>
          <p:cNvPr id="2" name="Footer Placeholder 1">
            <a:extLst>
              <a:ext uri="{FF2B5EF4-FFF2-40B4-BE49-F238E27FC236}">
                <a16:creationId xmlns:a16="http://schemas.microsoft.com/office/drawing/2014/main" id="{8AFBEE60-FD8C-A0CF-7078-D82CFC31F743}"/>
              </a:ext>
            </a:extLst>
          </p:cNvPr>
          <p:cNvSpPr>
            <a:spLocks noGrp="1"/>
          </p:cNvSpPr>
          <p:nvPr>
            <p:ph type="ftr" sz="quarter" idx="3"/>
          </p:nvPr>
        </p:nvSpPr>
        <p:spPr>
          <a:xfrm>
            <a:off x="579438"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166016931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C63E6-611A-DB87-B336-19E48D61E744}"/>
              </a:ext>
            </a:extLst>
          </p:cNvPr>
          <p:cNvSpPr>
            <a:spLocks noGrp="1"/>
          </p:cNvSpPr>
          <p:nvPr>
            <p:ph type="title"/>
          </p:nvPr>
        </p:nvSpPr>
        <p:spPr>
          <a:xfrm>
            <a:off x="588261" y="585216"/>
            <a:ext cx="11011601" cy="492443"/>
          </a:xfrm>
        </p:spPr>
        <p:txBody>
          <a:bodyPr/>
          <a:lstStyle/>
          <a:p>
            <a:r>
              <a:rPr lang="en-US" sz="3200" dirty="0"/>
              <a:t>Real-Time Hub</a:t>
            </a:r>
          </a:p>
        </p:txBody>
      </p:sp>
      <p:pic>
        <p:nvPicPr>
          <p:cNvPr id="6" name="Picture 5" descr="Screenshot of Microsoft Fabric Real-Time hub.">
            <a:extLst>
              <a:ext uri="{FF2B5EF4-FFF2-40B4-BE49-F238E27FC236}">
                <a16:creationId xmlns:a16="http://schemas.microsoft.com/office/drawing/2014/main" id="{193A1797-9B1F-4B28-1F52-96EF26389B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947" y="1303638"/>
            <a:ext cx="6138781" cy="4450616"/>
          </a:xfrm>
          <a:prstGeom prst="rect">
            <a:avLst/>
          </a:prstGeom>
          <a:ln>
            <a:solidFill>
              <a:schemeClr val="tx1"/>
            </a:solidFill>
          </a:ln>
        </p:spPr>
      </p:pic>
      <p:sp>
        <p:nvSpPr>
          <p:cNvPr id="4" name="Text Placeholder 3">
            <a:extLst>
              <a:ext uri="{FF2B5EF4-FFF2-40B4-BE49-F238E27FC236}">
                <a16:creationId xmlns:a16="http://schemas.microsoft.com/office/drawing/2014/main" id="{DF335173-6517-F80C-D76D-656D7624D79E}"/>
              </a:ext>
            </a:extLst>
          </p:cNvPr>
          <p:cNvSpPr>
            <a:spLocks noGrp="1"/>
          </p:cNvSpPr>
          <p:nvPr>
            <p:ph type="body" sz="quarter" idx="17"/>
          </p:nvPr>
        </p:nvSpPr>
        <p:spPr>
          <a:xfrm>
            <a:off x="6797964" y="1445382"/>
            <a:ext cx="5209309" cy="4001095"/>
          </a:xfrm>
        </p:spPr>
        <p:txBody>
          <a:bodyPr/>
          <a:lstStyle/>
          <a:p>
            <a:pPr marL="285750" indent="-285750" algn="l">
              <a:spcAft>
                <a:spcPts val="1200"/>
              </a:spcAft>
              <a:buFont typeface="Arial" panose="020B0604020202020204" pitchFamily="34" charset="0"/>
              <a:buChar char="•"/>
            </a:pPr>
            <a:r>
              <a:rPr lang="en-US" sz="2000" b="0" i="0" dirty="0">
                <a:solidFill>
                  <a:srgbClr val="171717"/>
                </a:solidFill>
                <a:effectLst/>
                <a:latin typeface="Segoe UI" panose="020B0502040204020203" pitchFamily="34" charset="0"/>
              </a:rPr>
              <a:t>Find and connect to real-time data sources and create </a:t>
            </a:r>
            <a:r>
              <a:rPr lang="en-US" sz="2000" b="0" dirty="0" err="1">
                <a:solidFill>
                  <a:srgbClr val="171717"/>
                </a:solidFill>
                <a:effectLst/>
                <a:latin typeface="Segoe UI" panose="020B0502040204020203" pitchFamily="34" charset="0"/>
              </a:rPr>
              <a:t>eventstreams</a:t>
            </a:r>
            <a:endParaRPr lang="en-US" sz="2000" b="0" dirty="0">
              <a:solidFill>
                <a:srgbClr val="171717"/>
              </a:solidFill>
              <a:effectLst/>
              <a:latin typeface="Segoe UI" panose="020B0502040204020203" pitchFamily="34" charset="0"/>
            </a:endParaRPr>
          </a:p>
          <a:p>
            <a:pPr marL="285750" indent="-285750" algn="l">
              <a:spcAft>
                <a:spcPts val="1200"/>
              </a:spcAft>
              <a:buFont typeface="Arial" panose="020B0604020202020204" pitchFamily="34" charset="0"/>
              <a:buChar char="•"/>
            </a:pPr>
            <a:r>
              <a:rPr lang="en-US" sz="2000" b="0" i="0" dirty="0">
                <a:solidFill>
                  <a:srgbClr val="171717"/>
                </a:solidFill>
                <a:effectLst/>
                <a:latin typeface="Segoe UI" panose="020B0502040204020203" pitchFamily="34" charset="0"/>
              </a:rPr>
              <a:t>Subscribe to Fabric and Azure events, and create </a:t>
            </a:r>
            <a:r>
              <a:rPr lang="en-US" sz="2000" b="0" dirty="0" err="1">
                <a:solidFill>
                  <a:srgbClr val="171717"/>
                </a:solidFill>
                <a:effectLst/>
                <a:latin typeface="Segoe UI" panose="020B0502040204020203" pitchFamily="34" charset="0"/>
              </a:rPr>
              <a:t>eventstreams</a:t>
            </a:r>
            <a:r>
              <a:rPr lang="en-US" sz="2000" b="0" i="0" dirty="0">
                <a:solidFill>
                  <a:srgbClr val="171717"/>
                </a:solidFill>
                <a:effectLst/>
                <a:latin typeface="Segoe UI" panose="020B0502040204020203" pitchFamily="34" charset="0"/>
              </a:rPr>
              <a:t> and </a:t>
            </a:r>
            <a:r>
              <a:rPr lang="en-US" sz="2000" b="0" dirty="0">
                <a:solidFill>
                  <a:srgbClr val="171717"/>
                </a:solidFill>
                <a:effectLst/>
                <a:latin typeface="Segoe UI" panose="020B0502040204020203" pitchFamily="34" charset="0"/>
              </a:rPr>
              <a:t>Activator</a:t>
            </a:r>
            <a:r>
              <a:rPr lang="en-US" sz="2000" b="0" i="0" dirty="0">
                <a:solidFill>
                  <a:srgbClr val="171717"/>
                </a:solidFill>
                <a:effectLst/>
                <a:latin typeface="Segoe UI" panose="020B0502040204020203" pitchFamily="34" charset="0"/>
              </a:rPr>
              <a:t> alerts</a:t>
            </a:r>
          </a:p>
          <a:p>
            <a:pPr marL="285750" indent="-285750" algn="l">
              <a:spcAft>
                <a:spcPts val="1200"/>
              </a:spcAft>
              <a:buFont typeface="Arial" panose="020B0604020202020204" pitchFamily="34" charset="0"/>
              <a:buChar char="•"/>
            </a:pPr>
            <a:r>
              <a:rPr lang="en-US" sz="2000" b="0" i="0" dirty="0">
                <a:solidFill>
                  <a:srgbClr val="171717"/>
                </a:solidFill>
                <a:effectLst/>
                <a:latin typeface="Segoe UI" panose="020B0502040204020203" pitchFamily="34" charset="0"/>
              </a:rPr>
              <a:t>Preview and manage your real-time data connections, including navigating to captured stream data in an </a:t>
            </a:r>
            <a:r>
              <a:rPr lang="en-US" sz="2000" b="0" dirty="0">
                <a:solidFill>
                  <a:srgbClr val="171717"/>
                </a:solidFill>
                <a:effectLst/>
                <a:latin typeface="Segoe UI" panose="020B0502040204020203" pitchFamily="34" charset="0"/>
              </a:rPr>
              <a:t>eventhouse</a:t>
            </a:r>
          </a:p>
          <a:p>
            <a:pPr marL="285750" indent="-285750" algn="l">
              <a:spcAft>
                <a:spcPts val="1200"/>
              </a:spcAft>
              <a:buFont typeface="Arial" panose="020B0604020202020204" pitchFamily="34" charset="0"/>
              <a:buChar char="•"/>
            </a:pPr>
            <a:r>
              <a:rPr lang="en-US" sz="2000" b="0" i="0" dirty="0">
                <a:solidFill>
                  <a:srgbClr val="171717"/>
                </a:solidFill>
                <a:effectLst/>
                <a:latin typeface="Segoe UI" panose="020B0502040204020203" pitchFamily="34" charset="0"/>
              </a:rPr>
              <a:t>Create </a:t>
            </a:r>
            <a:r>
              <a:rPr lang="en-US" sz="2000" b="0" dirty="0">
                <a:solidFill>
                  <a:srgbClr val="171717"/>
                </a:solidFill>
                <a:effectLst/>
                <a:latin typeface="Segoe UI" panose="020B0502040204020203" pitchFamily="34" charset="0"/>
              </a:rPr>
              <a:t>real-time dashboards </a:t>
            </a:r>
            <a:r>
              <a:rPr lang="en-US" sz="2000" b="0" i="0" dirty="0">
                <a:solidFill>
                  <a:srgbClr val="171717"/>
                </a:solidFill>
                <a:effectLst/>
                <a:latin typeface="Segoe UI" panose="020B0502040204020203" pitchFamily="34" charset="0"/>
              </a:rPr>
              <a:t>from event streams</a:t>
            </a:r>
          </a:p>
          <a:p>
            <a:pPr marL="285750" indent="-285750" algn="l">
              <a:spcAft>
                <a:spcPts val="1200"/>
              </a:spcAft>
              <a:buFont typeface="Arial" panose="020B0604020202020204" pitchFamily="34" charset="0"/>
              <a:buChar char="•"/>
            </a:pPr>
            <a:r>
              <a:rPr lang="en-US" sz="2000" b="0" i="0" dirty="0">
                <a:solidFill>
                  <a:srgbClr val="171717"/>
                </a:solidFill>
                <a:effectLst/>
                <a:latin typeface="Segoe UI" panose="020B0502040204020203" pitchFamily="34" charset="0"/>
              </a:rPr>
              <a:t>Endorse and share real-time data resources across your organization</a:t>
            </a:r>
          </a:p>
        </p:txBody>
      </p:sp>
      <p:sp>
        <p:nvSpPr>
          <p:cNvPr id="3" name="Footer Placeholder 2">
            <a:extLst>
              <a:ext uri="{FF2B5EF4-FFF2-40B4-BE49-F238E27FC236}">
                <a16:creationId xmlns:a16="http://schemas.microsoft.com/office/drawing/2014/main" id="{C102E0A5-886D-4123-A958-7071D47177C5}"/>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4016187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39CE-98F3-5710-438F-D86C93A4ECAA}"/>
              </a:ext>
            </a:extLst>
          </p:cNvPr>
          <p:cNvSpPr>
            <a:spLocks noGrp="1"/>
          </p:cNvSpPr>
          <p:nvPr>
            <p:ph type="title"/>
          </p:nvPr>
        </p:nvSpPr>
        <p:spPr>
          <a:xfrm>
            <a:off x="588261" y="585216"/>
            <a:ext cx="11011601" cy="492443"/>
          </a:xfrm>
        </p:spPr>
        <p:txBody>
          <a:bodyPr/>
          <a:lstStyle/>
          <a:p>
            <a:r>
              <a:rPr lang="en-US" sz="3200" dirty="0"/>
              <a:t>Ingest and transform real-time data</a:t>
            </a:r>
          </a:p>
        </p:txBody>
      </p:sp>
      <p:sp>
        <p:nvSpPr>
          <p:cNvPr id="3" name="Footer Placeholder 2">
            <a:extLst>
              <a:ext uri="{FF2B5EF4-FFF2-40B4-BE49-F238E27FC236}">
                <a16:creationId xmlns:a16="http://schemas.microsoft.com/office/drawing/2014/main" id="{39CDC675-6135-0F8A-8C40-D8801809D3A0}"/>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4" name="Text Placeholder 3">
            <a:extLst>
              <a:ext uri="{FF2B5EF4-FFF2-40B4-BE49-F238E27FC236}">
                <a16:creationId xmlns:a16="http://schemas.microsoft.com/office/drawing/2014/main" id="{C0603001-88B5-EF0B-07FB-9873F862E4B5}"/>
              </a:ext>
            </a:extLst>
          </p:cNvPr>
          <p:cNvSpPr>
            <a:spLocks noGrp="1"/>
          </p:cNvSpPr>
          <p:nvPr>
            <p:ph type="body" sz="quarter" idx="17"/>
          </p:nvPr>
        </p:nvSpPr>
        <p:spPr>
          <a:xfrm>
            <a:off x="865574" y="1302193"/>
            <a:ext cx="4828310" cy="4970591"/>
          </a:xfrm>
        </p:spPr>
        <p:txBody>
          <a:bodyPr/>
          <a:lstStyle/>
          <a:p>
            <a:pPr>
              <a:spcAft>
                <a:spcPts val="600"/>
              </a:spcAft>
            </a:pPr>
            <a:r>
              <a:rPr lang="en-US" sz="2000" dirty="0"/>
              <a:t>Data Sources:</a:t>
            </a:r>
          </a:p>
          <a:p>
            <a:pPr marL="342900" indent="-342900">
              <a:spcAft>
                <a:spcPts val="600"/>
              </a:spcAft>
              <a:buFont typeface="Arial" panose="020B0604020202020204" pitchFamily="34" charset="0"/>
              <a:buChar char="•"/>
            </a:pPr>
            <a:r>
              <a:rPr lang="en-US" sz="1800" dirty="0">
                <a:latin typeface="+mn-lt"/>
              </a:rPr>
              <a:t>External services</a:t>
            </a:r>
          </a:p>
          <a:p>
            <a:pPr marL="342900" indent="-342900">
              <a:spcAft>
                <a:spcPts val="600"/>
              </a:spcAft>
              <a:buFont typeface="Arial" panose="020B0604020202020204" pitchFamily="34" charset="0"/>
              <a:buChar char="•"/>
            </a:pPr>
            <a:r>
              <a:rPr lang="en-US" sz="1800" dirty="0">
                <a:latin typeface="+mn-lt"/>
              </a:rPr>
              <a:t>Fabric events</a:t>
            </a:r>
          </a:p>
          <a:p>
            <a:pPr marL="342900" indent="-342900">
              <a:spcAft>
                <a:spcPts val="600"/>
              </a:spcAft>
              <a:buFont typeface="Arial" panose="020B0604020202020204" pitchFamily="34" charset="0"/>
              <a:buChar char="•"/>
            </a:pPr>
            <a:r>
              <a:rPr lang="en-US" sz="1800" dirty="0">
                <a:latin typeface="+mn-lt"/>
              </a:rPr>
              <a:t>Sample data</a:t>
            </a:r>
          </a:p>
          <a:p>
            <a:pPr>
              <a:spcAft>
                <a:spcPts val="600"/>
              </a:spcAft>
            </a:pPr>
            <a:r>
              <a:rPr lang="en-US" sz="2000" dirty="0"/>
              <a:t>Data Transformations:</a:t>
            </a:r>
          </a:p>
          <a:p>
            <a:pPr marL="342900" indent="-342900">
              <a:spcAft>
                <a:spcPts val="600"/>
              </a:spcAft>
              <a:buFont typeface="Arial" panose="020B0604020202020204" pitchFamily="34" charset="0"/>
              <a:buChar char="•"/>
            </a:pPr>
            <a:r>
              <a:rPr lang="en-US" sz="1800" dirty="0">
                <a:latin typeface="+mn-lt"/>
              </a:rPr>
              <a:t>Filter and manage fields</a:t>
            </a:r>
          </a:p>
          <a:p>
            <a:pPr marL="342900" indent="-342900">
              <a:spcAft>
                <a:spcPts val="600"/>
              </a:spcAft>
              <a:buFont typeface="Arial" panose="020B0604020202020204" pitchFamily="34" charset="0"/>
              <a:buChar char="•"/>
            </a:pPr>
            <a:r>
              <a:rPr lang="en-US" sz="1800" dirty="0">
                <a:latin typeface="+mn-lt"/>
              </a:rPr>
              <a:t>Aggregate and Group</a:t>
            </a:r>
          </a:p>
          <a:p>
            <a:pPr marL="342900" indent="-342900">
              <a:spcAft>
                <a:spcPts val="600"/>
              </a:spcAft>
              <a:buFont typeface="Arial" panose="020B0604020202020204" pitchFamily="34" charset="0"/>
              <a:buChar char="•"/>
            </a:pPr>
            <a:r>
              <a:rPr lang="en-US" sz="1800" dirty="0">
                <a:latin typeface="+mn-lt"/>
              </a:rPr>
              <a:t>Union and Join</a:t>
            </a:r>
          </a:p>
          <a:p>
            <a:pPr>
              <a:spcAft>
                <a:spcPts val="600"/>
              </a:spcAft>
            </a:pPr>
            <a:r>
              <a:rPr lang="en-US" sz="2000" dirty="0"/>
              <a:t>Data Destinations:</a:t>
            </a:r>
          </a:p>
          <a:p>
            <a:pPr marL="342900" indent="-342900">
              <a:spcAft>
                <a:spcPts val="600"/>
              </a:spcAft>
              <a:buFont typeface="Arial" panose="020B0604020202020204" pitchFamily="34" charset="0"/>
              <a:buChar char="•"/>
            </a:pPr>
            <a:r>
              <a:rPr lang="en-US" sz="1800" dirty="0">
                <a:latin typeface="+mn-lt"/>
              </a:rPr>
              <a:t>Eventhouse</a:t>
            </a:r>
          </a:p>
          <a:p>
            <a:pPr marL="342900" indent="-342900">
              <a:spcAft>
                <a:spcPts val="600"/>
              </a:spcAft>
              <a:buFont typeface="Arial" panose="020B0604020202020204" pitchFamily="34" charset="0"/>
              <a:buChar char="•"/>
            </a:pPr>
            <a:r>
              <a:rPr lang="en-US" sz="1800" dirty="0">
                <a:latin typeface="+mn-lt"/>
              </a:rPr>
              <a:t>Lakehouse</a:t>
            </a:r>
          </a:p>
          <a:p>
            <a:pPr marL="342900" indent="-342900">
              <a:spcAft>
                <a:spcPts val="600"/>
              </a:spcAft>
              <a:buFont typeface="Arial" panose="020B0604020202020204" pitchFamily="34" charset="0"/>
              <a:buChar char="•"/>
            </a:pPr>
            <a:r>
              <a:rPr lang="en-US" sz="1800" dirty="0">
                <a:latin typeface="+mn-lt"/>
              </a:rPr>
              <a:t>Derived stream</a:t>
            </a:r>
          </a:p>
          <a:p>
            <a:pPr marL="342900" indent="-342900">
              <a:spcAft>
                <a:spcPts val="600"/>
              </a:spcAft>
              <a:buFont typeface="Arial" panose="020B0604020202020204" pitchFamily="34" charset="0"/>
              <a:buChar char="•"/>
            </a:pPr>
            <a:r>
              <a:rPr lang="en-US" sz="1800" dirty="0">
                <a:latin typeface="+mn-lt"/>
              </a:rPr>
              <a:t>Fabric activator</a:t>
            </a:r>
          </a:p>
          <a:p>
            <a:pPr marL="342900" indent="-342900">
              <a:spcAft>
                <a:spcPts val="600"/>
              </a:spcAft>
              <a:buFont typeface="Arial" panose="020B0604020202020204" pitchFamily="34" charset="0"/>
              <a:buChar char="•"/>
            </a:pPr>
            <a:r>
              <a:rPr lang="en-US" sz="1800" dirty="0">
                <a:latin typeface="+mn-lt"/>
              </a:rPr>
              <a:t>Custom endpoint</a:t>
            </a:r>
          </a:p>
        </p:txBody>
      </p:sp>
      <p:pic>
        <p:nvPicPr>
          <p:cNvPr id="6" name="Picture 5" descr="Screenshot of an eventstream in Microsoft Fabric.">
            <a:extLst>
              <a:ext uri="{FF2B5EF4-FFF2-40B4-BE49-F238E27FC236}">
                <a16:creationId xmlns:a16="http://schemas.microsoft.com/office/drawing/2014/main" id="{DD6EA8D7-F8DB-659C-8412-A394F4EBBC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8394" y="1509876"/>
            <a:ext cx="6258102" cy="4318090"/>
          </a:xfrm>
          <a:prstGeom prst="rect">
            <a:avLst/>
          </a:prstGeom>
          <a:ln>
            <a:solidFill>
              <a:schemeClr val="tx1"/>
            </a:solidFill>
          </a:ln>
        </p:spPr>
      </p:pic>
    </p:spTree>
    <p:extLst>
      <p:ext uri="{BB962C8B-B14F-4D97-AF65-F5344CB8AC3E}">
        <p14:creationId xmlns:p14="http://schemas.microsoft.com/office/powerpoint/2010/main" val="375806221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2588E-7753-4AEC-90B1-F7CF4F35C46B}"/>
              </a:ext>
            </a:extLst>
          </p:cNvPr>
          <p:cNvSpPr>
            <a:spLocks noGrp="1"/>
          </p:cNvSpPr>
          <p:nvPr>
            <p:ph type="title"/>
          </p:nvPr>
        </p:nvSpPr>
        <p:spPr>
          <a:xfrm>
            <a:off x="588261" y="585216"/>
            <a:ext cx="11011601" cy="492443"/>
          </a:xfrm>
        </p:spPr>
        <p:txBody>
          <a:bodyPr/>
          <a:lstStyle/>
          <a:p>
            <a:r>
              <a:rPr lang="en-US" sz="3200" dirty="0"/>
              <a:t>Store and query real-time data</a:t>
            </a:r>
          </a:p>
        </p:txBody>
      </p:sp>
      <p:pic>
        <p:nvPicPr>
          <p:cNvPr id="6" name="Picture 5" descr="Screenshot of an eventhouse in Microsoft Fabric.">
            <a:extLst>
              <a:ext uri="{FF2B5EF4-FFF2-40B4-BE49-F238E27FC236}">
                <a16:creationId xmlns:a16="http://schemas.microsoft.com/office/drawing/2014/main" id="{54243FD3-1FFC-84F8-9B56-72B6EE988F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261" y="1386766"/>
            <a:ext cx="5968271" cy="4118107"/>
          </a:xfrm>
          <a:prstGeom prst="rect">
            <a:avLst/>
          </a:prstGeom>
          <a:ln>
            <a:solidFill>
              <a:schemeClr val="tx1"/>
            </a:solidFill>
          </a:ln>
        </p:spPr>
      </p:pic>
      <p:sp>
        <p:nvSpPr>
          <p:cNvPr id="4" name="Text Placeholder 3">
            <a:extLst>
              <a:ext uri="{FF2B5EF4-FFF2-40B4-BE49-F238E27FC236}">
                <a16:creationId xmlns:a16="http://schemas.microsoft.com/office/drawing/2014/main" id="{AB33AC9F-C4BC-BC3E-58E2-1241BD48CC46}"/>
              </a:ext>
            </a:extLst>
          </p:cNvPr>
          <p:cNvSpPr>
            <a:spLocks noGrp="1"/>
          </p:cNvSpPr>
          <p:nvPr>
            <p:ph type="body" sz="quarter" idx="17"/>
          </p:nvPr>
        </p:nvSpPr>
        <p:spPr>
          <a:xfrm>
            <a:off x="6802026" y="1322160"/>
            <a:ext cx="4928156" cy="4324261"/>
          </a:xfrm>
        </p:spPr>
        <p:txBody>
          <a:bodyPr/>
          <a:lstStyle/>
          <a:p>
            <a:r>
              <a:rPr lang="en-US" sz="2000" dirty="0"/>
              <a:t>Eventhouse:</a:t>
            </a:r>
          </a:p>
          <a:p>
            <a:r>
              <a:rPr lang="en-US" sz="2000" dirty="0">
                <a:latin typeface="+mn-lt"/>
              </a:rPr>
              <a:t>Scalable storage and querying for real-time data in:</a:t>
            </a:r>
          </a:p>
          <a:p>
            <a:pPr marL="342900" indent="-342900">
              <a:spcBef>
                <a:spcPts val="600"/>
              </a:spcBef>
              <a:buFont typeface="Arial" panose="020B0604020202020204" pitchFamily="34" charset="0"/>
              <a:buChar char="•"/>
            </a:pPr>
            <a:r>
              <a:rPr lang="en-US" sz="2000" dirty="0"/>
              <a:t>KQL Databases:</a:t>
            </a:r>
          </a:p>
          <a:p>
            <a:pPr marL="342900" indent="-342900">
              <a:buFont typeface="Arial" panose="020B0604020202020204" pitchFamily="34" charset="0"/>
              <a:buChar char="•"/>
            </a:pPr>
            <a:r>
              <a:rPr lang="en-US" sz="2000" dirty="0">
                <a:latin typeface="+mn-lt"/>
              </a:rPr>
              <a:t>Data stores built on the Kusto database engine, optimized for time-based data.</a:t>
            </a:r>
          </a:p>
          <a:p>
            <a:pPr marL="342900" indent="-342900">
              <a:buFont typeface="Arial" panose="020B0604020202020204" pitchFamily="34" charset="0"/>
              <a:buChar char="•"/>
            </a:pPr>
            <a:r>
              <a:rPr lang="en-US" sz="2000" dirty="0">
                <a:latin typeface="+mn-lt"/>
              </a:rPr>
              <a:t>Queried using Kusto Query Language (KQL), with queries managed in:</a:t>
            </a:r>
          </a:p>
          <a:p>
            <a:pPr marL="608076" lvl="1" indent="-342900">
              <a:spcBef>
                <a:spcPts val="600"/>
              </a:spcBef>
            </a:pPr>
            <a:r>
              <a:rPr lang="en-US" sz="2000" dirty="0">
                <a:latin typeface="+mj-lt"/>
              </a:rPr>
              <a:t>KQL </a:t>
            </a:r>
            <a:r>
              <a:rPr lang="en-US" sz="2000" dirty="0" err="1">
                <a:latin typeface="+mj-lt"/>
              </a:rPr>
              <a:t>Querysets</a:t>
            </a:r>
            <a:r>
              <a:rPr lang="en-US" sz="2000" dirty="0">
                <a:latin typeface="+mj-lt"/>
              </a:rPr>
              <a:t>:</a:t>
            </a:r>
          </a:p>
          <a:p>
            <a:pPr marL="608076" lvl="1" indent="-342900"/>
            <a:r>
              <a:rPr lang="en-US" sz="2000" dirty="0"/>
              <a:t>Collections of KQL and SQL queries</a:t>
            </a:r>
          </a:p>
          <a:p>
            <a:pPr marL="608076" lvl="1" indent="-342900"/>
            <a:r>
              <a:rPr lang="en-US" sz="2000" dirty="0"/>
              <a:t>Built-in tools and templates for common query tasks</a:t>
            </a:r>
          </a:p>
          <a:p>
            <a:pPr marL="608076" lvl="1" indent="-342900"/>
            <a:r>
              <a:rPr lang="en-US" sz="2000" dirty="0"/>
              <a:t>Copilot for AI assistance</a:t>
            </a:r>
          </a:p>
        </p:txBody>
      </p:sp>
      <p:sp>
        <p:nvSpPr>
          <p:cNvPr id="3" name="Footer Placeholder 2">
            <a:extLst>
              <a:ext uri="{FF2B5EF4-FFF2-40B4-BE49-F238E27FC236}">
                <a16:creationId xmlns:a16="http://schemas.microsoft.com/office/drawing/2014/main" id="{5AB24640-F2CB-CC73-79E7-DDCD3AF30D42}"/>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92303396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1673088"/>
            <a:ext cx="6667500" cy="3508653"/>
          </a:xfrm>
        </p:spPr>
        <p:txBody>
          <a:bodyPr anchor="ctr"/>
          <a:lstStyle>
            <a:lvl1pPr marL="231775" indent="-231775">
              <a:spcAft>
                <a:spcPts val="600"/>
              </a:spcAft>
              <a:buFont typeface="Wingdings" panose="05000000000000000000" pitchFamily="2" charset="2"/>
              <a:buChar char=""/>
              <a:defRPr sz="1800"/>
            </a:lvl1pPr>
          </a:lstStyle>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Describe pipeline capabilities in Microsoft Fabric.</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Use the Copy Data activity in a pipeline.</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Create pipelines based on predefined templates.</a:t>
            </a:r>
          </a:p>
          <a:p>
            <a:pPr algn="l">
              <a:spcBef>
                <a:spcPts val="600"/>
              </a:spcBef>
              <a:spcAft>
                <a:spcPts val="1800"/>
              </a:spcAft>
              <a:buFont typeface="Arial" panose="020B0604020202020204" pitchFamily="34" charset="0"/>
              <a:buChar char="•"/>
            </a:pPr>
            <a:r>
              <a:rPr lang="en-US" sz="2800" b="0" i="0" dirty="0">
                <a:solidFill>
                  <a:srgbClr val="161616"/>
                </a:solidFill>
                <a:effectLst/>
                <a:latin typeface="Segoe UI" panose="020B0502040204020203" pitchFamily="34" charset="0"/>
              </a:rPr>
              <a:t>Run and monitor pipelines.</a:t>
            </a:r>
          </a:p>
        </p:txBody>
      </p:sp>
    </p:spTree>
    <p:extLst>
      <p:ext uri="{BB962C8B-B14F-4D97-AF65-F5344CB8AC3E}">
        <p14:creationId xmlns:p14="http://schemas.microsoft.com/office/powerpoint/2010/main" val="392662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365D9-B85E-3A14-E060-B85097094C83}"/>
              </a:ext>
            </a:extLst>
          </p:cNvPr>
          <p:cNvSpPr>
            <a:spLocks noGrp="1"/>
          </p:cNvSpPr>
          <p:nvPr>
            <p:ph type="title"/>
          </p:nvPr>
        </p:nvSpPr>
        <p:spPr>
          <a:xfrm>
            <a:off x="588261" y="585216"/>
            <a:ext cx="11011601" cy="492443"/>
          </a:xfrm>
        </p:spPr>
        <p:txBody>
          <a:bodyPr/>
          <a:lstStyle/>
          <a:p>
            <a:r>
              <a:rPr lang="en-US" sz="3200" dirty="0"/>
              <a:t>Visualize real-time data</a:t>
            </a:r>
          </a:p>
        </p:txBody>
      </p:sp>
      <p:pic>
        <p:nvPicPr>
          <p:cNvPr id="6" name="Picture 5" descr="Screenshot of a Real-Time dashboard with a column chart.">
            <a:extLst>
              <a:ext uri="{FF2B5EF4-FFF2-40B4-BE49-F238E27FC236}">
                <a16:creationId xmlns:a16="http://schemas.microsoft.com/office/drawing/2014/main" id="{A5A376DE-3BD3-1502-E76C-A2E9E6C6A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212" y="1386766"/>
            <a:ext cx="5337954" cy="3683188"/>
          </a:xfrm>
          <a:prstGeom prst="rect">
            <a:avLst/>
          </a:prstGeom>
          <a:ln>
            <a:solidFill>
              <a:schemeClr val="tx1"/>
            </a:solidFill>
          </a:ln>
        </p:spPr>
      </p:pic>
      <p:sp>
        <p:nvSpPr>
          <p:cNvPr id="4" name="Text Placeholder 3">
            <a:extLst>
              <a:ext uri="{FF2B5EF4-FFF2-40B4-BE49-F238E27FC236}">
                <a16:creationId xmlns:a16="http://schemas.microsoft.com/office/drawing/2014/main" id="{DE332E9C-9C50-51C2-5777-A52DFDC37E07}"/>
              </a:ext>
            </a:extLst>
          </p:cNvPr>
          <p:cNvSpPr>
            <a:spLocks noGrp="1"/>
          </p:cNvSpPr>
          <p:nvPr>
            <p:ph type="body" sz="quarter" idx="17"/>
          </p:nvPr>
        </p:nvSpPr>
        <p:spPr>
          <a:xfrm>
            <a:off x="692597" y="5139698"/>
            <a:ext cx="5209570" cy="984885"/>
          </a:xfrm>
        </p:spPr>
        <p:txBody>
          <a:bodyPr/>
          <a:lstStyle/>
          <a:p>
            <a:pPr algn="ctr"/>
            <a:r>
              <a:rPr lang="en-US" dirty="0"/>
              <a:t>Real-Time Dashboard</a:t>
            </a:r>
          </a:p>
          <a:p>
            <a:pPr marL="285750" indent="-285750">
              <a:buFont typeface="Arial" panose="020B0604020202020204" pitchFamily="34" charset="0"/>
              <a:buChar char="•"/>
            </a:pPr>
            <a:r>
              <a:rPr lang="en-US" dirty="0">
                <a:latin typeface="+mn-lt"/>
              </a:rPr>
              <a:t>A component on Fabric Real-Time Intelligence</a:t>
            </a:r>
          </a:p>
          <a:p>
            <a:pPr marL="285750" indent="-285750">
              <a:buFont typeface="Arial" panose="020B0604020202020204" pitchFamily="34" charset="0"/>
              <a:buChar char="•"/>
            </a:pPr>
            <a:r>
              <a:rPr lang="en-US" dirty="0">
                <a:latin typeface="+mn-lt"/>
              </a:rPr>
              <a:t>Interactive data visualization tiles based on KQL queries</a:t>
            </a:r>
          </a:p>
        </p:txBody>
      </p:sp>
      <p:pic>
        <p:nvPicPr>
          <p:cNvPr id="8" name="Picture 7" descr="Screenshot of a Power BI report with a bar chart.">
            <a:extLst>
              <a:ext uri="{FF2B5EF4-FFF2-40B4-BE49-F238E27FC236}">
                <a16:creationId xmlns:a16="http://schemas.microsoft.com/office/drawing/2014/main" id="{4AB16B1E-D666-7705-DEBB-AA7C32C0E90C}"/>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798" y="1386766"/>
            <a:ext cx="5080261" cy="3683189"/>
          </a:xfrm>
          <a:prstGeom prst="rect">
            <a:avLst/>
          </a:prstGeom>
          <a:ln>
            <a:solidFill>
              <a:schemeClr val="tx1"/>
            </a:solidFill>
          </a:ln>
        </p:spPr>
      </p:pic>
      <p:sp>
        <p:nvSpPr>
          <p:cNvPr id="9" name="Text Placeholder 3">
            <a:extLst>
              <a:ext uri="{FF2B5EF4-FFF2-40B4-BE49-F238E27FC236}">
                <a16:creationId xmlns:a16="http://schemas.microsoft.com/office/drawing/2014/main" id="{02E90E16-F099-12F5-B7E4-27C7F85AB051}"/>
              </a:ext>
            </a:extLst>
          </p:cNvPr>
          <p:cNvSpPr txBox="1">
            <a:spLocks/>
          </p:cNvSpPr>
          <p:nvPr/>
        </p:nvSpPr>
        <p:spPr>
          <a:xfrm>
            <a:off x="6483798" y="5139698"/>
            <a:ext cx="5209570" cy="73866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16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Power BI</a:t>
            </a:r>
          </a:p>
          <a:p>
            <a:pPr marL="285750" indent="-285750">
              <a:buFont typeface="Arial" panose="020B0604020202020204" pitchFamily="34" charset="0"/>
              <a:buChar char="•"/>
            </a:pPr>
            <a:r>
              <a:rPr lang="en-US" dirty="0">
                <a:latin typeface="+mn-lt"/>
              </a:rPr>
              <a:t>A core component of the Fabric platform</a:t>
            </a:r>
          </a:p>
          <a:p>
            <a:pPr marL="285750" indent="-285750">
              <a:buFont typeface="Arial" panose="020B0604020202020204" pitchFamily="34" charset="0"/>
              <a:buChar char="•"/>
            </a:pPr>
            <a:r>
              <a:rPr lang="en-US" dirty="0">
                <a:latin typeface="+mn-lt"/>
              </a:rPr>
              <a:t>Create Power BI reports from a KQL Database</a:t>
            </a:r>
          </a:p>
        </p:txBody>
      </p:sp>
      <p:sp>
        <p:nvSpPr>
          <p:cNvPr id="3" name="Footer Placeholder 2">
            <a:extLst>
              <a:ext uri="{FF2B5EF4-FFF2-40B4-BE49-F238E27FC236}">
                <a16:creationId xmlns:a16="http://schemas.microsoft.com/office/drawing/2014/main" id="{717DE4FF-4E34-6A04-4E09-F5D27EF9D6D3}"/>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1104169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EB560-A16A-5CB9-CD20-35AE70AA0615}"/>
              </a:ext>
            </a:extLst>
          </p:cNvPr>
          <p:cNvSpPr>
            <a:spLocks noGrp="1"/>
          </p:cNvSpPr>
          <p:nvPr>
            <p:ph type="title"/>
          </p:nvPr>
        </p:nvSpPr>
        <p:spPr>
          <a:xfrm>
            <a:off x="588261" y="585216"/>
            <a:ext cx="11011601" cy="492443"/>
          </a:xfrm>
        </p:spPr>
        <p:txBody>
          <a:bodyPr/>
          <a:lstStyle/>
          <a:p>
            <a:r>
              <a:rPr lang="en-US" sz="3200" dirty="0"/>
              <a:t>Automate actions</a:t>
            </a:r>
          </a:p>
        </p:txBody>
      </p:sp>
      <p:sp>
        <p:nvSpPr>
          <p:cNvPr id="3" name="Footer Placeholder 2">
            <a:extLst>
              <a:ext uri="{FF2B5EF4-FFF2-40B4-BE49-F238E27FC236}">
                <a16:creationId xmlns:a16="http://schemas.microsoft.com/office/drawing/2014/main" id="{D6FA9A84-60A9-8C6E-B177-641FB855AF64}"/>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4" name="Text Placeholder 3">
            <a:extLst>
              <a:ext uri="{FF2B5EF4-FFF2-40B4-BE49-F238E27FC236}">
                <a16:creationId xmlns:a16="http://schemas.microsoft.com/office/drawing/2014/main" id="{8D57EF8B-1E33-971C-2673-F84C68111EB4}"/>
              </a:ext>
            </a:extLst>
          </p:cNvPr>
          <p:cNvSpPr>
            <a:spLocks noGrp="1"/>
          </p:cNvSpPr>
          <p:nvPr>
            <p:ph type="body" sz="quarter" idx="17"/>
          </p:nvPr>
        </p:nvSpPr>
        <p:spPr>
          <a:xfrm>
            <a:off x="584200" y="1386766"/>
            <a:ext cx="4311074" cy="4625882"/>
          </a:xfrm>
        </p:spPr>
        <p:txBody>
          <a:bodyPr/>
          <a:lstStyle/>
          <a:p>
            <a:r>
              <a:rPr lang="en-US" sz="2000" dirty="0">
                <a:latin typeface="+mn-lt"/>
              </a:rPr>
              <a:t>Use </a:t>
            </a:r>
            <a:r>
              <a:rPr lang="en-US" sz="2000" b="1" dirty="0">
                <a:latin typeface="+mn-lt"/>
              </a:rPr>
              <a:t>Activator</a:t>
            </a:r>
            <a:r>
              <a:rPr lang="en-US" sz="2000" dirty="0">
                <a:latin typeface="+mn-lt"/>
              </a:rPr>
              <a:t> to automate actions:</a:t>
            </a:r>
          </a:p>
          <a:p>
            <a:pPr marL="342900" indent="-342900">
              <a:spcBef>
                <a:spcPts val="600"/>
              </a:spcBef>
              <a:buFont typeface="Arial" panose="020B0604020202020204" pitchFamily="34" charset="0"/>
              <a:buChar char="•"/>
            </a:pPr>
            <a:r>
              <a:rPr lang="en-US" sz="2000" dirty="0"/>
              <a:t>Events</a:t>
            </a:r>
            <a:r>
              <a:rPr lang="en-US" sz="2000" b="1" dirty="0"/>
              <a:t>:</a:t>
            </a:r>
          </a:p>
          <a:p>
            <a:pPr marL="608076" lvl="1" indent="-342900">
              <a:spcAft>
                <a:spcPts val="600"/>
              </a:spcAft>
            </a:pPr>
            <a:r>
              <a:rPr lang="en-US" sz="1800" dirty="0"/>
              <a:t>Each record in a stream of data represents an </a:t>
            </a:r>
            <a:r>
              <a:rPr lang="en-US" sz="1800" i="1" dirty="0"/>
              <a:t>event</a:t>
            </a:r>
            <a:r>
              <a:rPr lang="en-US" sz="1800" dirty="0"/>
              <a:t>.</a:t>
            </a:r>
          </a:p>
          <a:p>
            <a:pPr marL="342900" indent="-342900">
              <a:spcBef>
                <a:spcPts val="600"/>
              </a:spcBef>
              <a:buFont typeface="Arial" panose="020B0604020202020204" pitchFamily="34" charset="0"/>
              <a:buChar char="•"/>
            </a:pPr>
            <a:r>
              <a:rPr lang="en-US" sz="2000" dirty="0"/>
              <a:t>Objects:</a:t>
            </a:r>
          </a:p>
          <a:p>
            <a:pPr marL="608076" lvl="1" indent="-342900">
              <a:spcBef>
                <a:spcPts val="0"/>
              </a:spcBef>
              <a:spcAft>
                <a:spcPts val="600"/>
              </a:spcAft>
            </a:pPr>
            <a:r>
              <a:rPr lang="en-US" sz="1800" dirty="0"/>
              <a:t>Model real-world or conceptual </a:t>
            </a:r>
            <a:r>
              <a:rPr lang="en-US" sz="1800" i="1" dirty="0"/>
              <a:t>objects</a:t>
            </a:r>
            <a:r>
              <a:rPr lang="en-US" sz="1800" dirty="0"/>
              <a:t> based on data values</a:t>
            </a:r>
          </a:p>
          <a:p>
            <a:pPr marL="342900" indent="-342900">
              <a:spcBef>
                <a:spcPts val="600"/>
              </a:spcBef>
              <a:buFont typeface="Arial" panose="020B0604020202020204" pitchFamily="34" charset="0"/>
              <a:buChar char="•"/>
            </a:pPr>
            <a:r>
              <a:rPr lang="en-US" sz="2000" dirty="0"/>
              <a:t>Rules:</a:t>
            </a:r>
          </a:p>
          <a:p>
            <a:pPr marL="608076" lvl="1" indent="-342900">
              <a:spcBef>
                <a:spcPts val="0"/>
              </a:spcBef>
              <a:spcAft>
                <a:spcPts val="600"/>
              </a:spcAft>
            </a:pPr>
            <a:r>
              <a:rPr lang="en-US" sz="1800" dirty="0"/>
              <a:t>Define </a:t>
            </a:r>
            <a:r>
              <a:rPr lang="en-US" sz="1800" i="1" dirty="0"/>
              <a:t>rules</a:t>
            </a:r>
            <a:r>
              <a:rPr lang="en-US" sz="1800" dirty="0"/>
              <a:t> based on conditions to trigger actions</a:t>
            </a:r>
          </a:p>
          <a:p>
            <a:pPr marL="342900" indent="-342900">
              <a:spcBef>
                <a:spcPts val="600"/>
              </a:spcBef>
              <a:buFont typeface="Arial" panose="020B0604020202020204" pitchFamily="34" charset="0"/>
              <a:buChar char="•"/>
            </a:pPr>
            <a:r>
              <a:rPr lang="en-US" sz="2000" dirty="0"/>
              <a:t>Properties:</a:t>
            </a:r>
          </a:p>
          <a:p>
            <a:pPr marL="608076" lvl="1" indent="-342900">
              <a:spcBef>
                <a:spcPts val="0"/>
              </a:spcBef>
              <a:spcAft>
                <a:spcPts val="600"/>
              </a:spcAft>
            </a:pPr>
            <a:r>
              <a:rPr lang="en-US" sz="1800" dirty="0"/>
              <a:t>Use field data values to define object </a:t>
            </a:r>
            <a:r>
              <a:rPr lang="en-US" sz="1800" i="1" dirty="0"/>
              <a:t>properties</a:t>
            </a:r>
            <a:r>
              <a:rPr lang="en-US" sz="1800" dirty="0"/>
              <a:t> and reference them from multiple rules</a:t>
            </a:r>
          </a:p>
        </p:txBody>
      </p:sp>
      <p:pic>
        <p:nvPicPr>
          <p:cNvPr id="6" name="Picture 5" descr="Screenshot of an Activator alert in Microsoft Fabric.">
            <a:extLst>
              <a:ext uri="{FF2B5EF4-FFF2-40B4-BE49-F238E27FC236}">
                <a16:creationId xmlns:a16="http://schemas.microsoft.com/office/drawing/2014/main" id="{9D82CE78-A298-40ED-BDBA-364893CB87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8293" y="1543627"/>
            <a:ext cx="6249507" cy="4312160"/>
          </a:xfrm>
          <a:prstGeom prst="rect">
            <a:avLst/>
          </a:prstGeom>
          <a:ln>
            <a:solidFill>
              <a:schemeClr val="tx1"/>
            </a:solidFill>
          </a:ln>
        </p:spPr>
      </p:pic>
    </p:spTree>
    <p:extLst>
      <p:ext uri="{BB962C8B-B14F-4D97-AF65-F5344CB8AC3E}">
        <p14:creationId xmlns:p14="http://schemas.microsoft.com/office/powerpoint/2010/main" val="332583062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6123E-CF4E-8A99-D434-ABBD23C5A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2F6489-ED37-F415-C041-65CFD1DC7C30}"/>
              </a:ext>
            </a:extLst>
          </p:cNvPr>
          <p:cNvSpPr>
            <a:spLocks noGrp="1"/>
          </p:cNvSpPr>
          <p:nvPr>
            <p:ph type="title"/>
          </p:nvPr>
        </p:nvSpPr>
        <p:spPr>
          <a:xfrm>
            <a:off x="588963" y="585788"/>
            <a:ext cx="8193087" cy="492443"/>
          </a:xfrm>
        </p:spPr>
        <p:txBody>
          <a:bodyPr/>
          <a:lstStyle/>
          <a:p>
            <a:r>
              <a:rPr lang="en-US" sz="3200" dirty="0"/>
              <a:t>Exercise</a:t>
            </a:r>
          </a:p>
        </p:txBody>
      </p:sp>
      <p:sp>
        <p:nvSpPr>
          <p:cNvPr id="23" name="Text Placeholder 22">
            <a:extLst>
              <a:ext uri="{FF2B5EF4-FFF2-40B4-BE49-F238E27FC236}">
                <a16:creationId xmlns:a16="http://schemas.microsoft.com/office/drawing/2014/main" id="{A869C746-C7BF-41EC-29B1-E1BCCBF4E24D}"/>
              </a:ext>
            </a:extLst>
          </p:cNvPr>
          <p:cNvSpPr>
            <a:spLocks noGrp="1"/>
          </p:cNvSpPr>
          <p:nvPr>
            <p:ph type="body" sz="quarter" idx="17"/>
          </p:nvPr>
        </p:nvSpPr>
        <p:spPr>
          <a:xfrm>
            <a:off x="4356100" y="1927225"/>
            <a:ext cx="6723380" cy="738664"/>
          </a:xfrm>
        </p:spPr>
        <p:txBody>
          <a:bodyPr/>
          <a:lstStyle/>
          <a:p>
            <a:r>
              <a:rPr lang="en-US" sz="2400" dirty="0"/>
              <a:t>Explore Real-Time Intelligence in Fabric</a:t>
            </a:r>
          </a:p>
        </p:txBody>
      </p:sp>
      <p:sp>
        <p:nvSpPr>
          <p:cNvPr id="9" name="Text Placeholder 8">
            <a:extLst>
              <a:ext uri="{FF2B5EF4-FFF2-40B4-BE49-F238E27FC236}">
                <a16:creationId xmlns:a16="http://schemas.microsoft.com/office/drawing/2014/main" id="{AE20904F-DD11-86B1-C0A0-B7475E1B6742}"/>
              </a:ext>
            </a:extLst>
          </p:cNvPr>
          <p:cNvSpPr>
            <a:spLocks noGrp="1"/>
          </p:cNvSpPr>
          <p:nvPr>
            <p:ph type="body" sz="quarter" idx="34"/>
          </p:nvPr>
        </p:nvSpPr>
        <p:spPr>
          <a:xfrm>
            <a:off x="588963" y="2541588"/>
            <a:ext cx="2027237" cy="369332"/>
          </a:xfrm>
        </p:spPr>
        <p:txBody>
          <a:bodyPr/>
          <a:lstStyle/>
          <a:p>
            <a:r>
              <a:rPr lang="en-US" sz="2400" dirty="0"/>
              <a:t>30 minutes</a:t>
            </a:r>
          </a:p>
        </p:txBody>
      </p:sp>
      <p:grpSp>
        <p:nvGrpSpPr>
          <p:cNvPr id="4" name="Group 3">
            <a:extLst>
              <a:ext uri="{FF2B5EF4-FFF2-40B4-BE49-F238E27FC236}">
                <a16:creationId xmlns:a16="http://schemas.microsoft.com/office/drawing/2014/main" id="{F55DDDEC-5A24-1A20-5B8F-FB85600B83FA}"/>
              </a:ext>
              <a:ext uri="{C183D7F6-B498-43B3-948B-1728B52AA6E4}">
                <adec:decorative xmlns:adec="http://schemas.microsoft.com/office/drawing/2017/decorative" val="1"/>
              </a:ext>
            </a:extLst>
          </p:cNvPr>
          <p:cNvGrpSpPr>
            <a:grpSpLocks noGrp="1" noUngrp="1" noRot="1" noMove="1" noResize="1"/>
          </p:cNvGrpSpPr>
          <p:nvPr/>
        </p:nvGrpSpPr>
        <p:grpSpPr>
          <a:xfrm>
            <a:off x="2563579" y="1585913"/>
            <a:ext cx="1110600" cy="1110600"/>
            <a:chOff x="5540700" y="2116300"/>
            <a:chExt cx="1110600" cy="1110600"/>
          </a:xfrm>
        </p:grpSpPr>
        <p:sp>
          <p:nvSpPr>
            <p:cNvPr id="5" name="Oval 4">
              <a:extLst>
                <a:ext uri="{FF2B5EF4-FFF2-40B4-BE49-F238E27FC236}">
                  <a16:creationId xmlns:a16="http://schemas.microsoft.com/office/drawing/2014/main" id="{F300E6B5-63B0-376F-4D75-034E26C939D2}"/>
                </a:ext>
              </a:extLst>
            </p:cNvPr>
            <p:cNvSpPr>
              <a:spLocks noGrp="1" noRot="1" noMove="1" noResize="1" noEditPoints="1" noAdjustHandles="1" noChangeArrowheads="1" noChangeShapeType="1"/>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6" name="Picture 33">
              <a:extLst>
                <a:ext uri="{FF2B5EF4-FFF2-40B4-BE49-F238E27FC236}">
                  <a16:creationId xmlns:a16="http://schemas.microsoft.com/office/drawing/2014/main" id="{9D47D81A-C770-5E63-2590-7388B58E05E6}"/>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rcRect/>
            <a:stretch/>
          </p:blipFill>
          <p:spPr>
            <a:xfrm>
              <a:off x="5749602" y="2325202"/>
              <a:ext cx="692796" cy="692796"/>
            </a:xfrm>
            <a:prstGeom prst="rect">
              <a:avLst/>
            </a:prstGeom>
            <a:noFill/>
          </p:spPr>
        </p:pic>
      </p:grpSp>
      <p:sp>
        <p:nvSpPr>
          <p:cNvPr id="3" name="Footer Placeholder 2">
            <a:extLst>
              <a:ext uri="{FF2B5EF4-FFF2-40B4-BE49-F238E27FC236}">
                <a16:creationId xmlns:a16="http://schemas.microsoft.com/office/drawing/2014/main" id="{F08D2C70-3839-7808-2F5A-3E5D32A2515C}"/>
              </a:ext>
            </a:extLst>
          </p:cNvPr>
          <p:cNvSpPr>
            <a:spLocks noGrp="1"/>
          </p:cNvSpPr>
          <p:nvPr>
            <p:ph type="ftr" sz="quarter" idx="3"/>
          </p:nvPr>
        </p:nvSpPr>
        <p:spPr>
          <a:xfrm>
            <a:off x="4356100"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205585813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2" y="585216"/>
            <a:ext cx="8193024" cy="492443"/>
          </a:xfrm>
        </p:spPr>
        <p:txBody>
          <a:bodyPr/>
          <a:lstStyle/>
          <a:p>
            <a:r>
              <a:rPr lang="en-US" sz="3200" dirty="0"/>
              <a:t>Knowledge check</a:t>
            </a:r>
          </a:p>
        </p:txBody>
      </p:sp>
      <p:sp>
        <p:nvSpPr>
          <p:cNvPr id="62" name="Oval 61">
            <a:extLst>
              <a:ext uri="{FF2B5EF4-FFF2-40B4-BE49-F238E27FC236}">
                <a16:creationId xmlns:a16="http://schemas.microsoft.com/office/drawing/2014/main" id="{38B2345D-BE89-08EF-61B3-D484C084B9D3}"/>
              </a:ext>
              <a:ext uri="{C183D7F6-B498-43B3-948B-1728B52AA6E4}">
                <adec:decorative xmlns:adec="http://schemas.microsoft.com/office/drawing/2017/decorative" val="1"/>
              </a:ext>
            </a:extLst>
          </p:cNvPr>
          <p:cNvSpPr/>
          <p:nvPr/>
        </p:nvSpPr>
        <p:spPr bwMode="auto">
          <a:xfrm>
            <a:off x="762630" y="154354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45" name="Text Placeholder 44">
            <a:extLst>
              <a:ext uri="{FF2B5EF4-FFF2-40B4-BE49-F238E27FC236}">
                <a16:creationId xmlns:a16="http://schemas.microsoft.com/office/drawing/2014/main" id="{C69EFE34-0D17-CE53-E56C-DE5F9AD2A216}"/>
              </a:ext>
            </a:extLst>
          </p:cNvPr>
          <p:cNvSpPr>
            <a:spLocks noGrp="1"/>
          </p:cNvSpPr>
          <p:nvPr>
            <p:ph type="body" sz="quarter" idx="17"/>
          </p:nvPr>
        </p:nvSpPr>
        <p:spPr>
          <a:xfrm>
            <a:off x="1235075" y="1595378"/>
            <a:ext cx="8778782" cy="492443"/>
          </a:xfrm>
        </p:spPr>
        <p:txBody>
          <a:bodyPr/>
          <a:lstStyle/>
          <a:p>
            <a:r>
              <a:rPr lang="en-US" sz="1600" dirty="0"/>
              <a:t>Which Microsoft Fabric Real-Time Intelligence component should you use to ingest and transform a stream of real-time data?</a:t>
            </a:r>
          </a:p>
        </p:txBody>
      </p:sp>
      <p:sp>
        <p:nvSpPr>
          <p:cNvPr id="44" name="Text Placeholder 43">
            <a:extLst>
              <a:ext uri="{FF2B5EF4-FFF2-40B4-BE49-F238E27FC236}">
                <a16:creationId xmlns:a16="http://schemas.microsoft.com/office/drawing/2014/main" id="{FF4FDC0E-CA8C-D089-FEBB-097944DE30EA}"/>
              </a:ext>
            </a:extLst>
          </p:cNvPr>
          <p:cNvSpPr>
            <a:spLocks noGrp="1"/>
          </p:cNvSpPr>
          <p:nvPr>
            <p:ph type="body" sz="quarter" idx="15"/>
          </p:nvPr>
        </p:nvSpPr>
        <p:spPr>
          <a:xfrm>
            <a:off x="1235075" y="2118610"/>
            <a:ext cx="8775098" cy="837152"/>
          </a:xfrm>
        </p:spPr>
        <p:txBody>
          <a:bodyPr/>
          <a:lstStyle/>
          <a:p>
            <a:r>
              <a:rPr lang="en-US" sz="1600" dirty="0"/>
              <a:t>Eventhouse</a:t>
            </a:r>
            <a:endParaRPr lang="en-GB" sz="1600" dirty="0"/>
          </a:p>
          <a:p>
            <a:r>
              <a:rPr lang="en-US" sz="1600" dirty="0" err="1"/>
              <a:t>Eventstream</a:t>
            </a:r>
            <a:endParaRPr lang="en-GB" sz="1600" dirty="0"/>
          </a:p>
          <a:p>
            <a:r>
              <a:rPr lang="en-US" sz="1600" dirty="0"/>
              <a:t>Activator</a:t>
            </a:r>
          </a:p>
        </p:txBody>
      </p:sp>
      <p:sp>
        <p:nvSpPr>
          <p:cNvPr id="6" name="Graphic 26">
            <a:extLst>
              <a:ext uri="{FF2B5EF4-FFF2-40B4-BE49-F238E27FC236}">
                <a16:creationId xmlns:a16="http://schemas.microsoft.com/office/drawing/2014/main" id="{CE66C666-91B5-DB2C-848B-2DDF7D7C61C2}"/>
              </a:ext>
              <a:ext uri="{C183D7F6-B498-43B3-948B-1728B52AA6E4}">
                <adec:decorative xmlns:adec="http://schemas.microsoft.com/office/drawing/2017/decorative" val="1"/>
              </a:ext>
            </a:extLst>
          </p:cNvPr>
          <p:cNvSpPr/>
          <p:nvPr/>
        </p:nvSpPr>
        <p:spPr>
          <a:xfrm>
            <a:off x="1261787" y="246465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2" name="Oval 1">
            <a:extLst>
              <a:ext uri="{FF2B5EF4-FFF2-40B4-BE49-F238E27FC236}">
                <a16:creationId xmlns:a16="http://schemas.microsoft.com/office/drawing/2014/main" id="{B0F4B7FA-9ABF-36BC-DD8B-85FD5A672A49}"/>
              </a:ext>
              <a:ext uri="{C183D7F6-B498-43B3-948B-1728B52AA6E4}">
                <adec:decorative xmlns:adec="http://schemas.microsoft.com/office/drawing/2017/decorative" val="1"/>
              </a:ext>
            </a:extLst>
          </p:cNvPr>
          <p:cNvSpPr/>
          <p:nvPr/>
        </p:nvSpPr>
        <p:spPr bwMode="auto">
          <a:xfrm>
            <a:off x="762630" y="306960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3" name="Text Placeholder 44">
            <a:extLst>
              <a:ext uri="{FF2B5EF4-FFF2-40B4-BE49-F238E27FC236}">
                <a16:creationId xmlns:a16="http://schemas.microsoft.com/office/drawing/2014/main" id="{8FA15231-59A0-9A29-7256-33863193ACEE}"/>
              </a:ext>
            </a:extLst>
          </p:cNvPr>
          <p:cNvSpPr txBox="1">
            <a:spLocks/>
          </p:cNvSpPr>
          <p:nvPr/>
        </p:nvSpPr>
        <p:spPr>
          <a:xfrm>
            <a:off x="1235075" y="3121442"/>
            <a:ext cx="877878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Which language is optimized for querying real-time data in an eventhouse?</a:t>
            </a:r>
          </a:p>
        </p:txBody>
      </p:sp>
      <p:sp>
        <p:nvSpPr>
          <p:cNvPr id="4" name="Text Placeholder 43">
            <a:extLst>
              <a:ext uri="{FF2B5EF4-FFF2-40B4-BE49-F238E27FC236}">
                <a16:creationId xmlns:a16="http://schemas.microsoft.com/office/drawing/2014/main" id="{9A683B29-5813-F6DE-0D00-B798ED40185C}"/>
              </a:ext>
            </a:extLst>
          </p:cNvPr>
          <p:cNvSpPr txBox="1">
            <a:spLocks/>
          </p:cNvSpPr>
          <p:nvPr/>
        </p:nvSpPr>
        <p:spPr>
          <a:xfrm>
            <a:off x="1235075" y="3404769"/>
            <a:ext cx="8775098" cy="837152"/>
          </a:xfrm>
          <a:prstGeom prst="rect">
            <a:avLst/>
          </a:prstGeom>
        </p:spPr>
        <p:txBody>
          <a:bodyPr vert="horz" wrap="square" lIns="91440" tIns="0" rIns="0" bIns="0" rtlCol="0" anchor="t">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cs typeface="Segoe UI"/>
              </a:rPr>
              <a:t>Python</a:t>
            </a:r>
            <a:endParaRPr lang="en-GB" sz="1600" dirty="0">
              <a:cs typeface="Segoe UI"/>
            </a:endParaRPr>
          </a:p>
          <a:p>
            <a:r>
              <a:rPr lang="en-US" sz="1600" dirty="0"/>
              <a:t>SQL</a:t>
            </a:r>
            <a:endParaRPr lang="en-GB" sz="1600" dirty="0"/>
          </a:p>
          <a:p>
            <a:r>
              <a:rPr lang="en-US" sz="1600" dirty="0"/>
              <a:t>KQL</a:t>
            </a:r>
          </a:p>
        </p:txBody>
      </p:sp>
      <p:sp>
        <p:nvSpPr>
          <p:cNvPr id="5" name="Graphic 26">
            <a:extLst>
              <a:ext uri="{FF2B5EF4-FFF2-40B4-BE49-F238E27FC236}">
                <a16:creationId xmlns:a16="http://schemas.microsoft.com/office/drawing/2014/main" id="{12E1D293-2B46-9164-0E3A-1EB69D10ECB6}"/>
              </a:ext>
              <a:ext uri="{C183D7F6-B498-43B3-948B-1728B52AA6E4}">
                <adec:decorative xmlns:adec="http://schemas.microsoft.com/office/drawing/2017/decorative" val="1"/>
              </a:ext>
            </a:extLst>
          </p:cNvPr>
          <p:cNvSpPr/>
          <p:nvPr/>
        </p:nvSpPr>
        <p:spPr>
          <a:xfrm>
            <a:off x="1261787" y="4011897"/>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7" name="Oval 6">
            <a:extLst>
              <a:ext uri="{FF2B5EF4-FFF2-40B4-BE49-F238E27FC236}">
                <a16:creationId xmlns:a16="http://schemas.microsoft.com/office/drawing/2014/main" id="{DB59E1E3-FEF4-4C31-56F4-0C3EA121ED0D}"/>
              </a:ext>
              <a:ext uri="{C183D7F6-B498-43B3-948B-1728B52AA6E4}">
                <adec:decorative xmlns:adec="http://schemas.microsoft.com/office/drawing/2017/decorative" val="1"/>
              </a:ext>
            </a:extLst>
          </p:cNvPr>
          <p:cNvSpPr/>
          <p:nvPr/>
        </p:nvSpPr>
        <p:spPr bwMode="auto">
          <a:xfrm>
            <a:off x="758946" y="450772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8" name="Text Placeholder 44">
            <a:extLst>
              <a:ext uri="{FF2B5EF4-FFF2-40B4-BE49-F238E27FC236}">
                <a16:creationId xmlns:a16="http://schemas.microsoft.com/office/drawing/2014/main" id="{EEC3E172-DEB7-0254-8768-00F16741685D}"/>
              </a:ext>
            </a:extLst>
          </p:cNvPr>
          <p:cNvSpPr txBox="1">
            <a:spLocks/>
          </p:cNvSpPr>
          <p:nvPr/>
        </p:nvSpPr>
        <p:spPr>
          <a:xfrm>
            <a:off x="1231391" y="4559558"/>
            <a:ext cx="9353482" cy="49244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Which Microsoft Fabric Real-Time Intelligence component is used to visualize and explore real-time data in tiles?</a:t>
            </a:r>
          </a:p>
        </p:txBody>
      </p:sp>
      <p:sp>
        <p:nvSpPr>
          <p:cNvPr id="9" name="Text Placeholder 43">
            <a:extLst>
              <a:ext uri="{FF2B5EF4-FFF2-40B4-BE49-F238E27FC236}">
                <a16:creationId xmlns:a16="http://schemas.microsoft.com/office/drawing/2014/main" id="{61DFB9FC-0746-B976-6689-09F7639CF5A0}"/>
              </a:ext>
            </a:extLst>
          </p:cNvPr>
          <p:cNvSpPr txBox="1">
            <a:spLocks/>
          </p:cNvSpPr>
          <p:nvPr/>
        </p:nvSpPr>
        <p:spPr>
          <a:xfrm>
            <a:off x="1231391" y="5096725"/>
            <a:ext cx="8775098" cy="837152"/>
          </a:xfrm>
          <a:prstGeom prst="rect">
            <a:avLst/>
          </a:prstGeom>
        </p:spPr>
        <p:txBody>
          <a:bodyPr vert="horz" wrap="square" lIns="9144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Dataflows</a:t>
            </a:r>
            <a:endParaRPr lang="en-GB" sz="1600" dirty="0"/>
          </a:p>
          <a:p>
            <a:r>
              <a:rPr lang="en-US" sz="1600" dirty="0"/>
              <a:t>Real-Time Dashboards</a:t>
            </a:r>
            <a:endParaRPr lang="en-GB" sz="1600" dirty="0"/>
          </a:p>
          <a:p>
            <a:r>
              <a:rPr lang="en-US" sz="1600" dirty="0"/>
              <a:t>Delta Tables</a:t>
            </a:r>
          </a:p>
        </p:txBody>
      </p:sp>
      <p:sp>
        <p:nvSpPr>
          <p:cNvPr id="10" name="Graphic 26">
            <a:extLst>
              <a:ext uri="{FF2B5EF4-FFF2-40B4-BE49-F238E27FC236}">
                <a16:creationId xmlns:a16="http://schemas.microsoft.com/office/drawing/2014/main" id="{4E9CF78B-A71F-3F83-9F11-45D68D2313FE}"/>
              </a:ext>
              <a:ext uri="{C183D7F6-B498-43B3-948B-1728B52AA6E4}">
                <adec:decorative xmlns:adec="http://schemas.microsoft.com/office/drawing/2017/decorative" val="1"/>
              </a:ext>
            </a:extLst>
          </p:cNvPr>
          <p:cNvSpPr/>
          <p:nvPr/>
        </p:nvSpPr>
        <p:spPr>
          <a:xfrm>
            <a:off x="1261787" y="5451575"/>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426488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29DC8-5645-C2F2-A1C6-52956F47EE7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E3A4B1B-1DF5-17B1-19BC-2D53914A67FE}"/>
              </a:ext>
            </a:extLst>
          </p:cNvPr>
          <p:cNvSpPr>
            <a:spLocks noGrp="1"/>
          </p:cNvSpPr>
          <p:nvPr>
            <p:ph type="title"/>
          </p:nvPr>
        </p:nvSpPr>
        <p:spPr>
          <a:xfrm>
            <a:off x="588262" y="585216"/>
            <a:ext cx="8193024" cy="492443"/>
          </a:xfrm>
        </p:spPr>
        <p:txBody>
          <a:bodyPr>
            <a:noAutofit/>
          </a:bodyPr>
          <a:lstStyle/>
          <a:p>
            <a:r>
              <a:rPr lang="en-IN" sz="3200" dirty="0"/>
              <a:t>Recap</a:t>
            </a:r>
          </a:p>
        </p:txBody>
      </p:sp>
      <p:sp>
        <p:nvSpPr>
          <p:cNvPr id="12" name="TextBox 11">
            <a:extLst>
              <a:ext uri="{FF2B5EF4-FFF2-40B4-BE49-F238E27FC236}">
                <a16:creationId xmlns:a16="http://schemas.microsoft.com/office/drawing/2014/main" id="{3F82DE7C-4C8B-01A0-3BEF-ECBF5FB35FD5}"/>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16B10CEA-9A55-4A50-5E4D-57C055A9CF3F}"/>
              </a:ext>
            </a:extLst>
          </p:cNvPr>
          <p:cNvSpPr/>
          <p:nvPr/>
        </p:nvSpPr>
        <p:spPr>
          <a:xfrm>
            <a:off x="588262"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Exploring the Real-Time Hub.</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Ingesting, transforming, and loading real-time data.</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Querying and visualizing real-time data.</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Automating actions.</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endParaRPr lang="en-US" sz="2400" dirty="0">
              <a:solidFill>
                <a:schemeClr val="tx1"/>
              </a:solidFill>
              <a:cs typeface="Segoe UI" panose="020B0502040204020203" pitchFamily="34" charset="0"/>
            </a:endParaRPr>
          </a:p>
        </p:txBody>
      </p:sp>
    </p:spTree>
    <p:extLst>
      <p:ext uri="{BB962C8B-B14F-4D97-AF65-F5344CB8AC3E}">
        <p14:creationId xmlns:p14="http://schemas.microsoft.com/office/powerpoint/2010/main" val="100143094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07D94-BE97-C020-53BB-22F8BDE6C8D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25A7F03-6B38-CC62-BACF-A5422881F6E0}"/>
              </a:ext>
            </a:extLst>
          </p:cNvPr>
          <p:cNvSpPr>
            <a:spLocks noGrp="1"/>
          </p:cNvSpPr>
          <p:nvPr>
            <p:ph type="title"/>
          </p:nvPr>
        </p:nvSpPr>
        <p:spPr>
          <a:xfrm>
            <a:off x="588262" y="585216"/>
            <a:ext cx="11011600" cy="492443"/>
          </a:xfrm>
        </p:spPr>
        <p:txBody>
          <a:bodyPr/>
          <a:lstStyle/>
          <a:p>
            <a:r>
              <a:rPr lang="en-US" sz="3200" dirty="0"/>
              <a:t>Further reading</a:t>
            </a:r>
          </a:p>
        </p:txBody>
      </p:sp>
      <p:sp>
        <p:nvSpPr>
          <p:cNvPr id="17" name="Text Placeholder 16">
            <a:extLst>
              <a:ext uri="{FF2B5EF4-FFF2-40B4-BE49-F238E27FC236}">
                <a16:creationId xmlns:a16="http://schemas.microsoft.com/office/drawing/2014/main" id="{C7D2FF03-B021-63FA-F38E-58AD27BD8BFD}"/>
              </a:ext>
            </a:extLst>
          </p:cNvPr>
          <p:cNvSpPr>
            <a:spLocks noGrp="1"/>
          </p:cNvSpPr>
          <p:nvPr>
            <p:ph type="body" sz="quarter" idx="15"/>
          </p:nvPr>
        </p:nvSpPr>
        <p:spPr>
          <a:xfrm>
            <a:off x="586389" y="1591056"/>
            <a:ext cx="8193024" cy="369332"/>
          </a:xfrm>
        </p:spPr>
        <p:txBody>
          <a:bodyPr/>
          <a:lstStyle/>
          <a:p>
            <a:r>
              <a:rPr lang="en-US" sz="2400" dirty="0"/>
              <a:t>Get started with Real-Time Intelligence in Microsoft Fabric</a:t>
            </a:r>
          </a:p>
        </p:txBody>
      </p:sp>
      <p:sp>
        <p:nvSpPr>
          <p:cNvPr id="18" name="Text Placeholder 17">
            <a:extLst>
              <a:ext uri="{FF2B5EF4-FFF2-40B4-BE49-F238E27FC236}">
                <a16:creationId xmlns:a16="http://schemas.microsoft.com/office/drawing/2014/main" id="{F19BF7FC-D74D-7DEC-43DD-64426C2FE554}"/>
              </a:ext>
            </a:extLst>
          </p:cNvPr>
          <p:cNvSpPr>
            <a:spLocks noGrp="1"/>
          </p:cNvSpPr>
          <p:nvPr>
            <p:ph type="body" sz="quarter" idx="19"/>
          </p:nvPr>
        </p:nvSpPr>
        <p:spPr>
          <a:xfrm>
            <a:off x="586389" y="2081710"/>
            <a:ext cx="8193024" cy="307777"/>
          </a:xfrm>
        </p:spPr>
        <p:txBody>
          <a:bodyPr/>
          <a:lstStyle/>
          <a:p>
            <a:pPr marL="0" indent="0">
              <a:buNone/>
            </a:pPr>
            <a:r>
              <a:rPr lang="en-US" sz="2000" dirty="0">
                <a:hlinkClick r:id="rId3"/>
              </a:rPr>
              <a:t>https://aka.ms/fabric-real-time</a:t>
            </a:r>
            <a:r>
              <a:rPr lang="en-US" sz="2000" dirty="0"/>
              <a:t> </a:t>
            </a:r>
            <a:endParaRPr lang="en-US" sz="1800" dirty="0">
              <a:solidFill>
                <a:srgbClr val="0078D4"/>
              </a:solidFill>
            </a:endParaRPr>
          </a:p>
        </p:txBody>
      </p:sp>
      <p:grpSp>
        <p:nvGrpSpPr>
          <p:cNvPr id="2" name="Group 1">
            <a:extLst>
              <a:ext uri="{FF2B5EF4-FFF2-40B4-BE49-F238E27FC236}">
                <a16:creationId xmlns:a16="http://schemas.microsoft.com/office/drawing/2014/main" id="{CEDB9744-65D3-C1B8-D0AF-EAE8E6CF4231}"/>
              </a:ext>
              <a:ext uri="{C183D7F6-B498-43B3-948B-1728B52AA6E4}">
                <adec:decorative xmlns:adec="http://schemas.microsoft.com/office/drawing/2017/decorative" val="1"/>
              </a:ext>
            </a:extLst>
          </p:cNvPr>
          <p:cNvGrpSpPr/>
          <p:nvPr/>
        </p:nvGrpSpPr>
        <p:grpSpPr>
          <a:xfrm>
            <a:off x="7975176" y="2648100"/>
            <a:ext cx="3624686" cy="3624684"/>
            <a:chOff x="7449714" y="1812498"/>
            <a:chExt cx="3624686" cy="3624684"/>
          </a:xfrm>
        </p:grpSpPr>
        <p:sp>
          <p:nvSpPr>
            <p:cNvPr id="3" name="Oval 2">
              <a:extLst>
                <a:ext uri="{FF2B5EF4-FFF2-40B4-BE49-F238E27FC236}">
                  <a16:creationId xmlns:a16="http://schemas.microsoft.com/office/drawing/2014/main" id="{62726964-20A8-5ED9-9C58-603AB04FE705}"/>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D66C0D4C-931A-9B83-8F48-00B5D5E21F98}"/>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96752075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4C4CB-8B63-9298-1AEC-07BDB52D7CF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A6179A7-8AEC-4903-C565-BD7FA176CC6A}"/>
              </a:ext>
            </a:extLst>
          </p:cNvPr>
          <p:cNvSpPr>
            <a:spLocks noGrp="1"/>
          </p:cNvSpPr>
          <p:nvPr>
            <p:ph type="title"/>
          </p:nvPr>
        </p:nvSpPr>
        <p:spPr>
          <a:xfrm>
            <a:off x="569911" y="2769057"/>
            <a:ext cx="6345239" cy="1231106"/>
          </a:xfrm>
        </p:spPr>
        <p:txBody>
          <a:bodyPr/>
          <a:lstStyle/>
          <a:p>
            <a:r>
              <a:rPr lang="en-US" altLang="zh-CN" dirty="0"/>
              <a:t>Use Real-Time </a:t>
            </a:r>
            <a:r>
              <a:rPr lang="en-US" altLang="zh-CN" dirty="0" err="1"/>
              <a:t>Eventstreams</a:t>
            </a:r>
            <a:r>
              <a:rPr lang="en-US" altLang="zh-CN" dirty="0"/>
              <a:t> in Microsoft Fabric</a:t>
            </a:r>
            <a:endParaRPr lang="en-US" dirty="0"/>
          </a:p>
        </p:txBody>
      </p:sp>
      <p:sp>
        <p:nvSpPr>
          <p:cNvPr id="11" name="Footer Placeholder 10">
            <a:extLst>
              <a:ext uri="{FF2B5EF4-FFF2-40B4-BE49-F238E27FC236}">
                <a16:creationId xmlns:a16="http://schemas.microsoft.com/office/drawing/2014/main" id="{AF74C84E-1341-CFB6-0B61-251B80B3936C}"/>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94337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407135"/>
            <a:ext cx="6667500" cy="2040559"/>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Establish source and destinations in Microsoft Fabric </a:t>
            </a:r>
            <a:r>
              <a:rPr lang="en-US" sz="2800" dirty="0" err="1"/>
              <a:t>Eventstreams</a:t>
            </a:r>
            <a:r>
              <a:rPr lang="en-US" sz="2800" dirty="0"/>
              <a:t>.</a:t>
            </a:r>
          </a:p>
          <a:p>
            <a:pPr lvl="1">
              <a:spcAft>
                <a:spcPts val="1800"/>
              </a:spcAft>
            </a:pPr>
            <a:r>
              <a:rPr lang="en-US" sz="2800" dirty="0"/>
              <a:t>Capture, transform, and route data using Microsoft Fabric </a:t>
            </a:r>
            <a:r>
              <a:rPr lang="en-US" sz="2800" dirty="0" err="1"/>
              <a:t>Eventstreams</a:t>
            </a:r>
            <a:r>
              <a:rPr lang="en-US" sz="2800" dirty="0"/>
              <a:t>.</a:t>
            </a:r>
          </a:p>
        </p:txBody>
      </p:sp>
    </p:spTree>
    <p:extLst>
      <p:ext uri="{BB962C8B-B14F-4D97-AF65-F5344CB8AC3E}">
        <p14:creationId xmlns:p14="http://schemas.microsoft.com/office/powerpoint/2010/main" val="3461320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5011A4-509E-E92A-AB18-6D79393F5B3C}"/>
              </a:ext>
            </a:extLst>
          </p:cNvPr>
          <p:cNvSpPr>
            <a:spLocks noGrp="1"/>
          </p:cNvSpPr>
          <p:nvPr>
            <p:ph type="title"/>
          </p:nvPr>
        </p:nvSpPr>
        <p:spPr>
          <a:xfrm>
            <a:off x="588262" y="585216"/>
            <a:ext cx="11013474" cy="492443"/>
          </a:xfrm>
        </p:spPr>
        <p:txBody>
          <a:bodyPr/>
          <a:lstStyle/>
          <a:p>
            <a:r>
              <a:rPr lang="en-US" sz="3200" dirty="0"/>
              <a:t>Components of </a:t>
            </a:r>
            <a:r>
              <a:rPr lang="en-US" sz="3200" dirty="0" err="1"/>
              <a:t>eventstreams</a:t>
            </a:r>
            <a:endParaRPr lang="en-US" sz="3200" dirty="0"/>
          </a:p>
        </p:txBody>
      </p:sp>
      <p:sp>
        <p:nvSpPr>
          <p:cNvPr id="5" name="Text Placeholder 4">
            <a:extLst>
              <a:ext uri="{FF2B5EF4-FFF2-40B4-BE49-F238E27FC236}">
                <a16:creationId xmlns:a16="http://schemas.microsoft.com/office/drawing/2014/main" id="{31BEC571-6AD7-7809-3257-785EBFD4FA41}"/>
              </a:ext>
            </a:extLst>
          </p:cNvPr>
          <p:cNvSpPr>
            <a:spLocks noGrp="1"/>
          </p:cNvSpPr>
          <p:nvPr>
            <p:ph type="body" sz="quarter" idx="15"/>
          </p:nvPr>
        </p:nvSpPr>
        <p:spPr>
          <a:xfrm>
            <a:off x="579438" y="1378620"/>
            <a:ext cx="4447429" cy="4364272"/>
          </a:xfrm>
        </p:spPr>
        <p:txBody>
          <a:bodyPr/>
          <a:lstStyle/>
          <a:p>
            <a:pPr marL="0" indent="0">
              <a:buNone/>
            </a:pPr>
            <a:r>
              <a:rPr lang="en-US" sz="1800" dirty="0">
                <a:latin typeface="+mj-lt"/>
              </a:rPr>
              <a:t>Sources:</a:t>
            </a:r>
          </a:p>
          <a:p>
            <a:r>
              <a:rPr lang="en-US" sz="1800" dirty="0"/>
              <a:t>Where the streaming data comes from</a:t>
            </a:r>
          </a:p>
          <a:p>
            <a:r>
              <a:rPr lang="en-US" sz="1800" dirty="0"/>
              <a:t>Includes external sources, Fabric events, and sample data</a:t>
            </a:r>
          </a:p>
          <a:p>
            <a:pPr marL="0" indent="0">
              <a:spcBef>
                <a:spcPts val="600"/>
              </a:spcBef>
              <a:buNone/>
            </a:pPr>
            <a:r>
              <a:rPr lang="en-US" sz="1800" dirty="0">
                <a:latin typeface="+mj-lt"/>
              </a:rPr>
              <a:t>Transformations:</a:t>
            </a:r>
          </a:p>
          <a:p>
            <a:r>
              <a:rPr lang="en-US" sz="1800" dirty="0"/>
              <a:t>Operations that filter or aggregate the data as is processed from the stream</a:t>
            </a:r>
          </a:p>
          <a:p>
            <a:r>
              <a:rPr lang="en-US" sz="1800" dirty="0"/>
              <a:t>Includes temporal windowing functions that enable you to analyze data events within discrete time periods</a:t>
            </a:r>
          </a:p>
          <a:p>
            <a:pPr marL="0" indent="0">
              <a:spcBef>
                <a:spcPts val="600"/>
              </a:spcBef>
              <a:buNone/>
            </a:pPr>
            <a:r>
              <a:rPr lang="en-US" sz="1800" dirty="0">
                <a:latin typeface="+mj-lt"/>
              </a:rPr>
              <a:t>Destinations:</a:t>
            </a:r>
          </a:p>
          <a:p>
            <a:r>
              <a:rPr lang="en-US" sz="1800" dirty="0"/>
              <a:t>Where your transformed event data is sent</a:t>
            </a:r>
          </a:p>
          <a:p>
            <a:r>
              <a:rPr lang="en-US" sz="1800" dirty="0"/>
              <a:t>Can include eventhouse, lakehouse, another </a:t>
            </a:r>
            <a:r>
              <a:rPr lang="en-US" sz="1800" dirty="0" err="1"/>
              <a:t>eventstream</a:t>
            </a:r>
            <a:r>
              <a:rPr lang="en-US" sz="1800" dirty="0"/>
              <a:t>, or an activator</a:t>
            </a:r>
          </a:p>
        </p:txBody>
      </p:sp>
      <p:sp>
        <p:nvSpPr>
          <p:cNvPr id="3" name="Footer Placeholder 2">
            <a:extLst>
              <a:ext uri="{FF2B5EF4-FFF2-40B4-BE49-F238E27FC236}">
                <a16:creationId xmlns:a16="http://schemas.microsoft.com/office/drawing/2014/main" id="{7A45F959-6631-C653-2F93-581384488B53}"/>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pic>
        <p:nvPicPr>
          <p:cNvPr id="7" name="Picture 6" descr="Screenshot of an eventstream.">
            <a:extLst>
              <a:ext uri="{FF2B5EF4-FFF2-40B4-BE49-F238E27FC236}">
                <a16:creationId xmlns:a16="http://schemas.microsoft.com/office/drawing/2014/main" id="{4F33C198-BD08-5743-A7FB-D9A67092D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833" y="1454638"/>
            <a:ext cx="6447113" cy="4448508"/>
          </a:xfrm>
          <a:prstGeom prst="rect">
            <a:avLst/>
          </a:prstGeom>
          <a:ln>
            <a:solidFill>
              <a:schemeClr val="tx1"/>
            </a:solidFill>
          </a:ln>
        </p:spPr>
      </p:pic>
    </p:spTree>
    <p:extLst>
      <p:ext uri="{BB962C8B-B14F-4D97-AF65-F5344CB8AC3E}">
        <p14:creationId xmlns:p14="http://schemas.microsoft.com/office/powerpoint/2010/main" val="267876511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843DC-E54E-4EEF-BBAD-ADC08CC393E2}"/>
              </a:ext>
            </a:extLst>
          </p:cNvPr>
          <p:cNvSpPr>
            <a:spLocks noGrp="1"/>
          </p:cNvSpPr>
          <p:nvPr>
            <p:ph type="title"/>
          </p:nvPr>
        </p:nvSpPr>
        <p:spPr>
          <a:xfrm>
            <a:off x="588262" y="585216"/>
            <a:ext cx="11013474" cy="492443"/>
          </a:xfrm>
        </p:spPr>
        <p:txBody>
          <a:bodyPr/>
          <a:lstStyle/>
          <a:p>
            <a:r>
              <a:rPr lang="en-US" sz="3200" dirty="0" err="1"/>
              <a:t>Eventstream</a:t>
            </a:r>
            <a:r>
              <a:rPr lang="en-US" sz="3200" dirty="0"/>
              <a:t> sources and destinations</a:t>
            </a:r>
          </a:p>
        </p:txBody>
      </p:sp>
      <p:sp>
        <p:nvSpPr>
          <p:cNvPr id="4" name="Footer Placeholder 3">
            <a:extLst>
              <a:ext uri="{FF2B5EF4-FFF2-40B4-BE49-F238E27FC236}">
                <a16:creationId xmlns:a16="http://schemas.microsoft.com/office/drawing/2014/main" id="{4237B062-6122-5C5C-3F6B-40A0BA3443E1}"/>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graphicFrame>
        <p:nvGraphicFramePr>
          <p:cNvPr id="5" name="Table 4">
            <a:extLst>
              <a:ext uri="{FF2B5EF4-FFF2-40B4-BE49-F238E27FC236}">
                <a16:creationId xmlns:a16="http://schemas.microsoft.com/office/drawing/2014/main" id="{586A82B8-505E-C594-327C-8F930E202256}"/>
              </a:ext>
            </a:extLst>
          </p:cNvPr>
          <p:cNvGraphicFramePr>
            <a:graphicFrameLocks noGrp="1"/>
          </p:cNvGraphicFramePr>
          <p:nvPr>
            <p:extLst>
              <p:ext uri="{D42A27DB-BD31-4B8C-83A1-F6EECF244321}">
                <p14:modId xmlns:p14="http://schemas.microsoft.com/office/powerpoint/2010/main" val="4036198036"/>
              </p:ext>
            </p:extLst>
          </p:nvPr>
        </p:nvGraphicFramePr>
        <p:xfrm>
          <a:off x="666750" y="1329944"/>
          <a:ext cx="10934986" cy="4942840"/>
        </p:xfrm>
        <a:graphic>
          <a:graphicData uri="http://schemas.openxmlformats.org/drawingml/2006/table">
            <a:tbl>
              <a:tblPr firstRow="1" bandRow="1">
                <a:tableStyleId>{69012ECD-51FC-41F1-AA8D-1B2483CD663E}</a:tableStyleId>
              </a:tblPr>
              <a:tblGrid>
                <a:gridCol w="5467493">
                  <a:extLst>
                    <a:ext uri="{9D8B030D-6E8A-4147-A177-3AD203B41FA5}">
                      <a16:colId xmlns:a16="http://schemas.microsoft.com/office/drawing/2014/main" val="2037823594"/>
                    </a:ext>
                  </a:extLst>
                </a:gridCol>
                <a:gridCol w="5467493">
                  <a:extLst>
                    <a:ext uri="{9D8B030D-6E8A-4147-A177-3AD203B41FA5}">
                      <a16:colId xmlns:a16="http://schemas.microsoft.com/office/drawing/2014/main" val="74176592"/>
                    </a:ext>
                  </a:extLst>
                </a:gridCol>
              </a:tblGrid>
              <a:tr h="370840">
                <a:tc>
                  <a:txBody>
                    <a:bodyPr/>
                    <a:lstStyle/>
                    <a:p>
                      <a:r>
                        <a:rPr lang="en-US" dirty="0"/>
                        <a:t>Sources</a:t>
                      </a:r>
                    </a:p>
                  </a:txBody>
                  <a:tcPr/>
                </a:tc>
                <a:tc>
                  <a:txBody>
                    <a:bodyPr/>
                    <a:lstStyle/>
                    <a:p>
                      <a:r>
                        <a:rPr lang="en-US" dirty="0"/>
                        <a:t>Destinations</a:t>
                      </a:r>
                    </a:p>
                  </a:txBody>
                  <a:tcPr/>
                </a:tc>
                <a:extLst>
                  <a:ext uri="{0D108BD9-81ED-4DB2-BD59-A6C34878D82A}">
                    <a16:rowId xmlns:a16="http://schemas.microsoft.com/office/drawing/2014/main" val="1253785325"/>
                  </a:ext>
                </a:extLst>
              </a:tr>
              <a:tr h="370840">
                <a:tc>
                  <a:txBody>
                    <a:bodyPr/>
                    <a:lstStyle/>
                    <a:p>
                      <a:pPr>
                        <a:spcAft>
                          <a:spcPts val="600"/>
                        </a:spcAft>
                      </a:pPr>
                      <a:r>
                        <a:rPr lang="en-US" dirty="0"/>
                        <a:t>Azure Event Hub</a:t>
                      </a:r>
                    </a:p>
                    <a:p>
                      <a:pPr>
                        <a:spcAft>
                          <a:spcPts val="600"/>
                        </a:spcAft>
                      </a:pPr>
                      <a:r>
                        <a:rPr lang="en-US" dirty="0"/>
                        <a:t>Azure IoT Hub</a:t>
                      </a:r>
                    </a:p>
                    <a:p>
                      <a:pPr>
                        <a:spcAft>
                          <a:spcPts val="600"/>
                        </a:spcAft>
                      </a:pPr>
                      <a:r>
                        <a:rPr lang="en-US" dirty="0"/>
                        <a:t>Azure SQL Database Change Data Capture (CDC)</a:t>
                      </a:r>
                    </a:p>
                    <a:p>
                      <a:pPr>
                        <a:spcAft>
                          <a:spcPts val="600"/>
                        </a:spcAft>
                      </a:pPr>
                      <a:r>
                        <a:rPr lang="en-US" dirty="0"/>
                        <a:t>PostgreSQL Database CDC:</a:t>
                      </a:r>
                    </a:p>
                    <a:p>
                      <a:pPr>
                        <a:spcAft>
                          <a:spcPts val="600"/>
                        </a:spcAft>
                      </a:pPr>
                      <a:r>
                        <a:rPr lang="en-US" dirty="0"/>
                        <a:t>MySQL Database CDC</a:t>
                      </a:r>
                    </a:p>
                    <a:p>
                      <a:pPr>
                        <a:spcAft>
                          <a:spcPts val="600"/>
                        </a:spcAft>
                      </a:pPr>
                      <a:r>
                        <a:rPr lang="en-US" dirty="0"/>
                        <a:t>Azure Cosmos DB CDC</a:t>
                      </a:r>
                    </a:p>
                    <a:p>
                      <a:pPr>
                        <a:spcAft>
                          <a:spcPts val="600"/>
                        </a:spcAft>
                      </a:pPr>
                      <a:r>
                        <a:rPr lang="en-US" dirty="0"/>
                        <a:t>Google Cloud Pub/Sub</a:t>
                      </a:r>
                    </a:p>
                    <a:p>
                      <a:pPr>
                        <a:spcAft>
                          <a:spcPts val="600"/>
                        </a:spcAft>
                      </a:pPr>
                      <a:r>
                        <a:rPr lang="en-US" dirty="0"/>
                        <a:t>Amazon Kinesis Data Streams</a:t>
                      </a:r>
                    </a:p>
                    <a:p>
                      <a:pPr>
                        <a:spcAft>
                          <a:spcPts val="600"/>
                        </a:spcAft>
                      </a:pPr>
                      <a:r>
                        <a:rPr lang="en-US" dirty="0"/>
                        <a:t>Confluent Cloud Kafka</a:t>
                      </a:r>
                    </a:p>
                    <a:p>
                      <a:pPr>
                        <a:spcAft>
                          <a:spcPts val="600"/>
                        </a:spcAft>
                      </a:pPr>
                      <a:r>
                        <a:rPr lang="en-US" dirty="0"/>
                        <a:t>Fabric workspace events</a:t>
                      </a:r>
                    </a:p>
                    <a:p>
                      <a:pPr>
                        <a:spcAft>
                          <a:spcPts val="600"/>
                        </a:spcAft>
                      </a:pPr>
                      <a:r>
                        <a:rPr lang="en-US" dirty="0"/>
                        <a:t>Azure blob storage events</a:t>
                      </a:r>
                    </a:p>
                    <a:p>
                      <a:pPr>
                        <a:spcAft>
                          <a:spcPts val="600"/>
                        </a:spcAft>
                      </a:pPr>
                      <a:r>
                        <a:rPr lang="en-US" dirty="0"/>
                        <a:t>Custom endpoint</a:t>
                      </a:r>
                    </a:p>
                    <a:p>
                      <a:pPr>
                        <a:spcAft>
                          <a:spcPts val="600"/>
                        </a:spcAft>
                      </a:pPr>
                      <a:r>
                        <a:rPr lang="en-US" dirty="0"/>
                        <a:t>Sample data</a:t>
                      </a:r>
                    </a:p>
                  </a:txBody>
                  <a:tcPr>
                    <a:lnR w="12700" cap="flat" cmpd="sng" algn="ctr">
                      <a:solidFill>
                        <a:schemeClr val="tx1"/>
                      </a:solidFill>
                      <a:prstDash val="solid"/>
                      <a:round/>
                      <a:headEnd type="none" w="med" len="med"/>
                      <a:tailEnd type="none" w="med" len="med"/>
                    </a:lnR>
                  </a:tcPr>
                </a:tc>
                <a:tc>
                  <a:txBody>
                    <a:bodyPr/>
                    <a:lstStyle/>
                    <a:p>
                      <a:pPr>
                        <a:spcAft>
                          <a:spcPts val="600"/>
                        </a:spcAft>
                      </a:pPr>
                      <a:r>
                        <a:rPr lang="en-US" dirty="0"/>
                        <a:t>Eventhouse</a:t>
                      </a:r>
                    </a:p>
                    <a:p>
                      <a:pPr>
                        <a:spcAft>
                          <a:spcPts val="600"/>
                        </a:spcAft>
                      </a:pPr>
                      <a:r>
                        <a:rPr lang="en-US" dirty="0"/>
                        <a:t>Lakehouse</a:t>
                      </a:r>
                    </a:p>
                    <a:p>
                      <a:pPr>
                        <a:spcAft>
                          <a:spcPts val="600"/>
                        </a:spcAft>
                      </a:pPr>
                      <a:r>
                        <a:rPr lang="en-US" dirty="0"/>
                        <a:t>Custom endpoint</a:t>
                      </a:r>
                    </a:p>
                    <a:p>
                      <a:pPr>
                        <a:spcAft>
                          <a:spcPts val="600"/>
                        </a:spcAft>
                      </a:pPr>
                      <a:r>
                        <a:rPr lang="en-US" dirty="0"/>
                        <a:t>Derived Stream</a:t>
                      </a:r>
                    </a:p>
                    <a:p>
                      <a:pPr>
                        <a:spcAft>
                          <a:spcPts val="600"/>
                        </a:spcAft>
                      </a:pPr>
                      <a:r>
                        <a:rPr lang="en-US" dirty="0"/>
                        <a:t>Fabric Activator</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981135003"/>
                  </a:ext>
                </a:extLst>
              </a:tr>
            </a:tbl>
          </a:graphicData>
        </a:graphic>
      </p:graphicFrame>
    </p:spTree>
    <p:extLst>
      <p:ext uri="{BB962C8B-B14F-4D97-AF65-F5344CB8AC3E}">
        <p14:creationId xmlns:p14="http://schemas.microsoft.com/office/powerpoint/2010/main" val="35122295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D5BD34C-F8C3-F11F-70FD-4E66BDEFA91B}"/>
              </a:ext>
            </a:extLst>
          </p:cNvPr>
          <p:cNvSpPr>
            <a:spLocks noGrp="1"/>
          </p:cNvSpPr>
          <p:nvPr>
            <p:ph type="title"/>
          </p:nvPr>
        </p:nvSpPr>
        <p:spPr/>
        <p:txBody>
          <a:bodyPr/>
          <a:lstStyle/>
          <a:p>
            <a:r>
              <a:rPr lang="en-US" sz="3200" dirty="0"/>
              <a:t>Pipelines in Microsoft Fabric</a:t>
            </a:r>
          </a:p>
        </p:txBody>
      </p:sp>
      <p:sp>
        <p:nvSpPr>
          <p:cNvPr id="3" name="Text Placeholder 2">
            <a:extLst>
              <a:ext uri="{FF2B5EF4-FFF2-40B4-BE49-F238E27FC236}">
                <a16:creationId xmlns:a16="http://schemas.microsoft.com/office/drawing/2014/main" id="{21F3AAE7-0F57-DA1F-CEC5-D24E402D7C9F}"/>
              </a:ext>
            </a:extLst>
          </p:cNvPr>
          <p:cNvSpPr>
            <a:spLocks noGrp="1"/>
          </p:cNvSpPr>
          <p:nvPr>
            <p:ph type="body" sz="quarter" idx="17"/>
          </p:nvPr>
        </p:nvSpPr>
        <p:spPr>
          <a:xfrm>
            <a:off x="588261" y="1355909"/>
            <a:ext cx="5364224" cy="369332"/>
          </a:xfrm>
        </p:spPr>
        <p:txBody>
          <a:bodyPr/>
          <a:lstStyle/>
          <a:p>
            <a:r>
              <a:rPr lang="en-IN" sz="2400" dirty="0"/>
              <a:t>Pipeline concepts:</a:t>
            </a:r>
          </a:p>
        </p:txBody>
      </p:sp>
      <p:sp>
        <p:nvSpPr>
          <p:cNvPr id="13" name="Text Placeholder 12">
            <a:extLst>
              <a:ext uri="{FF2B5EF4-FFF2-40B4-BE49-F238E27FC236}">
                <a16:creationId xmlns:a16="http://schemas.microsoft.com/office/drawing/2014/main" id="{E8F9AAE2-63DA-E632-3203-BC595B28909E}"/>
              </a:ext>
            </a:extLst>
          </p:cNvPr>
          <p:cNvSpPr>
            <a:spLocks noGrp="1"/>
          </p:cNvSpPr>
          <p:nvPr>
            <p:ph type="body" sz="quarter" idx="15"/>
          </p:nvPr>
        </p:nvSpPr>
        <p:spPr>
          <a:xfrm>
            <a:off x="929106" y="1993185"/>
            <a:ext cx="3666958" cy="2339102"/>
          </a:xfrm>
        </p:spPr>
        <p:txBody>
          <a:bodyPr/>
          <a:lstStyle/>
          <a:p>
            <a:pPr marL="231775" indent="-231775">
              <a:spcBef>
                <a:spcPts val="1200"/>
              </a:spcBef>
              <a:buFont typeface="Arial" panose="020B0604020202020204" pitchFamily="34" charset="0"/>
              <a:buChar char="•"/>
            </a:pPr>
            <a:r>
              <a:rPr lang="en-US" sz="2400" dirty="0">
                <a:latin typeface="+mn-lt"/>
                <a:cs typeface="Segoe UI Light" panose="020B0502040204020203" pitchFamily="34" charset="0"/>
              </a:rPr>
              <a:t>Activities</a:t>
            </a:r>
          </a:p>
          <a:p>
            <a:pPr marL="520700" lvl="1" indent="-241300">
              <a:spcBef>
                <a:spcPts val="600"/>
              </a:spcBef>
              <a:spcAft>
                <a:spcPts val="600"/>
              </a:spcAft>
              <a:buSzPct val="100000"/>
              <a:buFont typeface="Segoe UI" panose="020B0502040204020203" pitchFamily="34" charset="0"/>
              <a:buChar char="–"/>
            </a:pPr>
            <a:r>
              <a:rPr lang="en-US" sz="2000" dirty="0">
                <a:cs typeface="Segoe UI Light" panose="020B0502040204020203" pitchFamily="34" charset="0"/>
              </a:rPr>
              <a:t>Data transformation</a:t>
            </a:r>
          </a:p>
          <a:p>
            <a:pPr marL="520700" lvl="1" indent="-241300">
              <a:spcBef>
                <a:spcPts val="600"/>
              </a:spcBef>
              <a:spcAft>
                <a:spcPts val="600"/>
              </a:spcAft>
              <a:buSzPct val="100000"/>
              <a:buFont typeface="Segoe UI" panose="020B0502040204020203" pitchFamily="34" charset="0"/>
              <a:buChar char="–"/>
            </a:pPr>
            <a:r>
              <a:rPr lang="en-US" sz="2000" dirty="0">
                <a:cs typeface="Segoe UI Light" panose="020B0502040204020203" pitchFamily="34" charset="0"/>
              </a:rPr>
              <a:t>Control flow</a:t>
            </a:r>
          </a:p>
          <a:p>
            <a:pPr marL="231775" indent="-231775">
              <a:spcBef>
                <a:spcPts val="1200"/>
              </a:spcBef>
              <a:buFont typeface="Arial" panose="020B0604020202020204" pitchFamily="34" charset="0"/>
              <a:buChar char="•"/>
            </a:pPr>
            <a:r>
              <a:rPr lang="en-US" sz="2400" dirty="0">
                <a:latin typeface="+mn-lt"/>
                <a:cs typeface="Segoe UI Light" panose="020B0502040204020203" pitchFamily="34" charset="0"/>
              </a:rPr>
              <a:t>Parameters</a:t>
            </a:r>
          </a:p>
          <a:p>
            <a:pPr marL="231775" indent="-231775">
              <a:spcBef>
                <a:spcPts val="1200"/>
              </a:spcBef>
              <a:buFont typeface="Arial" panose="020B0604020202020204" pitchFamily="34" charset="0"/>
              <a:buChar char="•"/>
            </a:pPr>
            <a:r>
              <a:rPr lang="en-US" sz="2400" dirty="0">
                <a:latin typeface="+mn-lt"/>
                <a:cs typeface="Segoe UI Light" panose="020B0502040204020203" pitchFamily="34" charset="0"/>
              </a:rPr>
              <a:t>Pipeline runs</a:t>
            </a:r>
          </a:p>
        </p:txBody>
      </p:sp>
      <p:pic>
        <p:nvPicPr>
          <p:cNvPr id="15" name="Picture Placeholder 14" descr="Screenshot of a pipeline canvas with multiple activities.">
            <a:extLst>
              <a:ext uri="{FF2B5EF4-FFF2-40B4-BE49-F238E27FC236}">
                <a16:creationId xmlns:a16="http://schemas.microsoft.com/office/drawing/2014/main" id="{CC356987-0EF0-BBB4-DE5D-A6530E13A90F}"/>
              </a:ext>
            </a:extLst>
          </p:cNvPr>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val="0"/>
              </a:ext>
            </a:extLst>
          </a:blip>
          <a:stretch/>
        </p:blipFill>
        <p:spPr>
          <a:xfrm>
            <a:off x="5637213" y="1355909"/>
            <a:ext cx="6554787" cy="5213350"/>
          </a:xfrm>
          <a:prstGeom prst="rect">
            <a:avLst/>
          </a:prstGeom>
          <a:ln>
            <a:solidFill>
              <a:schemeClr val="tx1"/>
            </a:solidFill>
          </a:ln>
        </p:spPr>
      </p:pic>
    </p:spTree>
    <p:extLst>
      <p:ext uri="{BB962C8B-B14F-4D97-AF65-F5344CB8AC3E}">
        <p14:creationId xmlns:p14="http://schemas.microsoft.com/office/powerpoint/2010/main" val="85943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D204D46-EBBB-B629-BD7A-E55F5FC3AD2A}"/>
              </a:ext>
              <a:ext uri="{C183D7F6-B498-43B3-948B-1728B52AA6E4}">
                <adec:decorative xmlns:adec="http://schemas.microsoft.com/office/drawing/2017/decorative" val="1"/>
              </a:ext>
            </a:extLst>
          </p:cNvPr>
          <p:cNvSpPr/>
          <p:nvPr/>
        </p:nvSpPr>
        <p:spPr bwMode="auto">
          <a:xfrm>
            <a:off x="914399" y="1363152"/>
            <a:ext cx="3359397" cy="4710882"/>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DB334D4A-1DA4-80C3-505E-281E930D53E9}"/>
              </a:ext>
              <a:ext uri="{C183D7F6-B498-43B3-948B-1728B52AA6E4}">
                <adec:decorative xmlns:adec="http://schemas.microsoft.com/office/drawing/2017/decorative" val="1"/>
              </a:ext>
            </a:extLst>
          </p:cNvPr>
          <p:cNvSpPr/>
          <p:nvPr/>
        </p:nvSpPr>
        <p:spPr bwMode="auto">
          <a:xfrm>
            <a:off x="4315113" y="1363152"/>
            <a:ext cx="6805468" cy="4710882"/>
          </a:xfrm>
          <a:prstGeom prst="rect">
            <a:avLst/>
          </a:prstGeom>
          <a:solidFill>
            <a:schemeClr val="bg1">
              <a:lumMod val="85000"/>
            </a:schemeClr>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98AF9B5E-C440-3607-1E95-E2C7E84EC5D6}"/>
              </a:ext>
            </a:extLst>
          </p:cNvPr>
          <p:cNvSpPr>
            <a:spLocks noGrp="1"/>
          </p:cNvSpPr>
          <p:nvPr>
            <p:ph type="title"/>
          </p:nvPr>
        </p:nvSpPr>
        <p:spPr>
          <a:xfrm>
            <a:off x="588262" y="585216"/>
            <a:ext cx="11013474" cy="492443"/>
          </a:xfrm>
        </p:spPr>
        <p:txBody>
          <a:bodyPr/>
          <a:lstStyle/>
          <a:p>
            <a:r>
              <a:rPr lang="en-US" sz="3200" dirty="0" err="1"/>
              <a:t>Eventstream</a:t>
            </a:r>
            <a:r>
              <a:rPr lang="en-US" sz="3200" dirty="0"/>
              <a:t> transformations</a:t>
            </a:r>
          </a:p>
        </p:txBody>
      </p:sp>
      <p:sp>
        <p:nvSpPr>
          <p:cNvPr id="3" name="Text Placeholder 2">
            <a:extLst>
              <a:ext uri="{FF2B5EF4-FFF2-40B4-BE49-F238E27FC236}">
                <a16:creationId xmlns:a16="http://schemas.microsoft.com/office/drawing/2014/main" id="{867182F6-09BA-CAD3-503C-141B90E6F700}"/>
              </a:ext>
            </a:extLst>
          </p:cNvPr>
          <p:cNvSpPr>
            <a:spLocks noGrp="1"/>
          </p:cNvSpPr>
          <p:nvPr>
            <p:ph type="body" sz="quarter" idx="15"/>
          </p:nvPr>
        </p:nvSpPr>
        <p:spPr>
          <a:xfrm>
            <a:off x="1382589" y="1559516"/>
            <a:ext cx="2238477" cy="2893100"/>
          </a:xfrm>
        </p:spPr>
        <p:txBody>
          <a:bodyPr/>
          <a:lstStyle/>
          <a:p>
            <a:pPr marL="0" indent="0">
              <a:buNone/>
            </a:pPr>
            <a:r>
              <a:rPr lang="en-US" sz="2000" dirty="0">
                <a:latin typeface="+mj-lt"/>
              </a:rPr>
              <a:t>Transformations</a:t>
            </a:r>
          </a:p>
          <a:p>
            <a:pPr marL="0" indent="0">
              <a:buNone/>
            </a:pPr>
            <a:endParaRPr lang="en-US" sz="2000" dirty="0">
              <a:latin typeface="+mj-lt"/>
            </a:endParaRPr>
          </a:p>
          <a:p>
            <a:r>
              <a:rPr lang="en-US" sz="2000" dirty="0"/>
              <a:t>Filter</a:t>
            </a:r>
          </a:p>
          <a:p>
            <a:r>
              <a:rPr lang="en-US" sz="2000" dirty="0"/>
              <a:t>Aggregate</a:t>
            </a:r>
          </a:p>
          <a:p>
            <a:r>
              <a:rPr lang="en-US" sz="2000" dirty="0"/>
              <a:t>Group by</a:t>
            </a:r>
          </a:p>
          <a:p>
            <a:r>
              <a:rPr lang="en-US" sz="2000" dirty="0"/>
              <a:t>Union</a:t>
            </a:r>
          </a:p>
          <a:p>
            <a:r>
              <a:rPr lang="en-US" sz="2000" dirty="0"/>
              <a:t>Expand</a:t>
            </a:r>
          </a:p>
          <a:p>
            <a:r>
              <a:rPr lang="en-US" sz="2000" dirty="0"/>
              <a:t>Join</a:t>
            </a:r>
          </a:p>
        </p:txBody>
      </p:sp>
      <p:sp>
        <p:nvSpPr>
          <p:cNvPr id="4" name="Footer Placeholder 3">
            <a:extLst>
              <a:ext uri="{FF2B5EF4-FFF2-40B4-BE49-F238E27FC236}">
                <a16:creationId xmlns:a16="http://schemas.microsoft.com/office/drawing/2014/main" id="{10558E91-FCB9-F272-1BC4-69CCBF40F834}"/>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6" name="Text Placeholder 2">
            <a:extLst>
              <a:ext uri="{FF2B5EF4-FFF2-40B4-BE49-F238E27FC236}">
                <a16:creationId xmlns:a16="http://schemas.microsoft.com/office/drawing/2014/main" id="{6F39C5A1-D94F-5A70-8B30-3B88CB6677C5}"/>
              </a:ext>
            </a:extLst>
          </p:cNvPr>
          <p:cNvSpPr txBox="1">
            <a:spLocks/>
          </p:cNvSpPr>
          <p:nvPr/>
        </p:nvSpPr>
        <p:spPr>
          <a:xfrm>
            <a:off x="4560123" y="1559516"/>
            <a:ext cx="6274131" cy="4321183"/>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mj-lt"/>
              </a:rPr>
              <a:t>Temporal Windows</a:t>
            </a:r>
          </a:p>
          <a:p>
            <a:pPr marL="0" indent="0">
              <a:buFont typeface="Arial" panose="020B0604020202020204" pitchFamily="34" charset="0"/>
              <a:buNone/>
            </a:pPr>
            <a:endParaRPr lang="en-US" sz="2000" dirty="0">
              <a:latin typeface="+mj-lt"/>
            </a:endParaRPr>
          </a:p>
          <a:p>
            <a:r>
              <a:rPr lang="en-US" sz="2000" dirty="0"/>
              <a:t>Tumbling window:</a:t>
            </a:r>
          </a:p>
          <a:p>
            <a:pPr marL="128016" lvl="1" indent="0">
              <a:buNone/>
            </a:pPr>
            <a:r>
              <a:rPr lang="en-US" sz="1600" dirty="0"/>
              <a:t>Divides incoming events into fixed nonoverlapping intervals</a:t>
            </a:r>
          </a:p>
          <a:p>
            <a:r>
              <a:rPr lang="en-US" sz="2000" dirty="0"/>
              <a:t>Sliding window:</a:t>
            </a:r>
          </a:p>
          <a:p>
            <a:pPr marL="128016" lvl="1" indent="0">
              <a:buNone/>
            </a:pPr>
            <a:r>
              <a:rPr lang="en-US" sz="1600" dirty="0"/>
              <a:t>Includes events in fixed and overlapping intervals based on time</a:t>
            </a:r>
          </a:p>
          <a:p>
            <a:r>
              <a:rPr lang="en-US" sz="2000" dirty="0"/>
              <a:t>Session window:</a:t>
            </a:r>
          </a:p>
          <a:p>
            <a:pPr marL="128016" lvl="1" indent="0">
              <a:buNone/>
            </a:pPr>
            <a:r>
              <a:rPr lang="en-US" sz="1600" dirty="0"/>
              <a:t>Divides events into variable and nonoverlapping intervals based on gaps between activity</a:t>
            </a:r>
          </a:p>
          <a:p>
            <a:r>
              <a:rPr lang="en-US" sz="2000" dirty="0"/>
              <a:t>Hopping window:</a:t>
            </a:r>
          </a:p>
          <a:p>
            <a:pPr marL="128016" lvl="1" indent="0">
              <a:buNone/>
            </a:pPr>
            <a:r>
              <a:rPr lang="en-US" sz="1600" dirty="0"/>
              <a:t>Divides incoming events into fixed overlapping intervals</a:t>
            </a:r>
          </a:p>
          <a:p>
            <a:r>
              <a:rPr lang="en-US" sz="2000" dirty="0"/>
              <a:t>Snapshot window:</a:t>
            </a:r>
          </a:p>
          <a:p>
            <a:pPr marL="128016" lvl="1" indent="0">
              <a:buNone/>
            </a:pPr>
            <a:r>
              <a:rPr lang="en-US" sz="1600" dirty="0"/>
              <a:t>Groups event stream events that have the same timestamp</a:t>
            </a:r>
          </a:p>
        </p:txBody>
      </p:sp>
    </p:spTree>
    <p:extLst>
      <p:ext uri="{BB962C8B-B14F-4D97-AF65-F5344CB8AC3E}">
        <p14:creationId xmlns:p14="http://schemas.microsoft.com/office/powerpoint/2010/main" val="344420257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191C0-0048-C4B4-2CCA-F3D5A1F25E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FFA11F-543F-0216-EE70-2C7F3D941635}"/>
              </a:ext>
            </a:extLst>
          </p:cNvPr>
          <p:cNvSpPr>
            <a:spLocks noGrp="1"/>
          </p:cNvSpPr>
          <p:nvPr>
            <p:ph type="title"/>
          </p:nvPr>
        </p:nvSpPr>
        <p:spPr>
          <a:xfrm>
            <a:off x="588262" y="585216"/>
            <a:ext cx="11252756" cy="492443"/>
          </a:xfrm>
        </p:spPr>
        <p:txBody>
          <a:bodyPr/>
          <a:lstStyle/>
          <a:p>
            <a:r>
              <a:rPr lang="en-US" sz="3200" dirty="0"/>
              <a:t>Exercise</a:t>
            </a:r>
          </a:p>
        </p:txBody>
      </p:sp>
      <p:sp>
        <p:nvSpPr>
          <p:cNvPr id="9" name="Text Placeholder 8">
            <a:extLst>
              <a:ext uri="{FF2B5EF4-FFF2-40B4-BE49-F238E27FC236}">
                <a16:creationId xmlns:a16="http://schemas.microsoft.com/office/drawing/2014/main" id="{63F6C5E5-BE05-8C22-3D2E-9F9CB74C8B74}"/>
              </a:ext>
            </a:extLst>
          </p:cNvPr>
          <p:cNvSpPr>
            <a:spLocks noGrp="1"/>
          </p:cNvSpPr>
          <p:nvPr>
            <p:ph type="body" sz="quarter" idx="34"/>
          </p:nvPr>
        </p:nvSpPr>
        <p:spPr>
          <a:xfrm>
            <a:off x="395296" y="2536387"/>
            <a:ext cx="2183518" cy="369332"/>
          </a:xfrm>
        </p:spPr>
        <p:txBody>
          <a:bodyPr/>
          <a:lstStyle/>
          <a:p>
            <a:r>
              <a:rPr lang="en-US" sz="2400" dirty="0"/>
              <a:t>30 minutes</a:t>
            </a:r>
            <a:endParaRPr lang="en-US" sz="2400" dirty="0">
              <a:latin typeface="+mn-lt"/>
            </a:endParaRPr>
          </a:p>
        </p:txBody>
      </p:sp>
      <p:sp>
        <p:nvSpPr>
          <p:cNvPr id="23" name="Text Placeholder 22">
            <a:extLst>
              <a:ext uri="{FF2B5EF4-FFF2-40B4-BE49-F238E27FC236}">
                <a16:creationId xmlns:a16="http://schemas.microsoft.com/office/drawing/2014/main" id="{F3D21922-D920-0178-745F-EC6F36265306}"/>
              </a:ext>
            </a:extLst>
          </p:cNvPr>
          <p:cNvSpPr>
            <a:spLocks noGrp="1"/>
          </p:cNvSpPr>
          <p:nvPr>
            <p:ph type="body" sz="quarter" idx="17"/>
          </p:nvPr>
        </p:nvSpPr>
        <p:spPr>
          <a:xfrm>
            <a:off x="4356039" y="1926472"/>
            <a:ext cx="6348906" cy="738664"/>
          </a:xfrm>
        </p:spPr>
        <p:txBody>
          <a:bodyPr/>
          <a:lstStyle/>
          <a:p>
            <a:r>
              <a:rPr lang="en-US" sz="2400" dirty="0"/>
              <a:t>Ingest real-time data with </a:t>
            </a:r>
            <a:r>
              <a:rPr lang="en-US" sz="2400" dirty="0" err="1"/>
              <a:t>Eventstreams</a:t>
            </a:r>
            <a:r>
              <a:rPr lang="en-US" sz="2400" dirty="0"/>
              <a:t> in Microsoft Fabric</a:t>
            </a:r>
            <a:endParaRPr lang="en-US" sz="2400" dirty="0">
              <a:latin typeface="+mn-lt"/>
            </a:endParaRPr>
          </a:p>
        </p:txBody>
      </p:sp>
      <p:grpSp>
        <p:nvGrpSpPr>
          <p:cNvPr id="4" name="Group 3">
            <a:extLst>
              <a:ext uri="{FF2B5EF4-FFF2-40B4-BE49-F238E27FC236}">
                <a16:creationId xmlns:a16="http://schemas.microsoft.com/office/drawing/2014/main" id="{CB2251BD-57C8-885B-FF27-E7D98ABF0A63}"/>
              </a:ext>
              <a:ext uri="{C183D7F6-B498-43B3-948B-1728B52AA6E4}">
                <adec:decorative xmlns:adec="http://schemas.microsoft.com/office/drawing/2017/decorative" val="1"/>
              </a:ext>
            </a:extLst>
          </p:cNvPr>
          <p:cNvGrpSpPr>
            <a:grpSpLocks noGrp="1" noUngrp="1" noRot="1" noMove="1" noResize="1"/>
          </p:cNvGrpSpPr>
          <p:nvPr/>
        </p:nvGrpSpPr>
        <p:grpSpPr>
          <a:xfrm>
            <a:off x="2563579" y="1585913"/>
            <a:ext cx="1110600" cy="1110600"/>
            <a:chOff x="5540700" y="2116300"/>
            <a:chExt cx="1110600" cy="1110600"/>
          </a:xfrm>
        </p:grpSpPr>
        <p:sp>
          <p:nvSpPr>
            <p:cNvPr id="5" name="Oval 4">
              <a:extLst>
                <a:ext uri="{FF2B5EF4-FFF2-40B4-BE49-F238E27FC236}">
                  <a16:creationId xmlns:a16="http://schemas.microsoft.com/office/drawing/2014/main" id="{C7758B46-C095-AE25-167C-9A5A186B3C68}"/>
                </a:ext>
              </a:extLst>
            </p:cNvPr>
            <p:cNvSpPr>
              <a:spLocks noGrp="1" noRot="1" noMove="1" noResize="1" noEditPoints="1" noAdjustHandles="1" noChangeArrowheads="1" noChangeShapeType="1"/>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6" name="Picture 33">
              <a:extLst>
                <a:ext uri="{FF2B5EF4-FFF2-40B4-BE49-F238E27FC236}">
                  <a16:creationId xmlns:a16="http://schemas.microsoft.com/office/drawing/2014/main" id="{3645F57F-675F-560B-C50F-5F483D6975BD}"/>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rcRect/>
            <a:stretch/>
          </p:blipFill>
          <p:spPr>
            <a:xfrm>
              <a:off x="5749602" y="2325202"/>
              <a:ext cx="692796" cy="692796"/>
            </a:xfrm>
            <a:prstGeom prst="rect">
              <a:avLst/>
            </a:prstGeom>
            <a:noFill/>
          </p:spPr>
        </p:pic>
      </p:grpSp>
      <p:sp>
        <p:nvSpPr>
          <p:cNvPr id="3" name="Footer Placeholder 2">
            <a:extLst>
              <a:ext uri="{FF2B5EF4-FFF2-40B4-BE49-F238E27FC236}">
                <a16:creationId xmlns:a16="http://schemas.microsoft.com/office/drawing/2014/main" id="{CAAB4DD4-0B2B-B48F-2CF8-E47BFC352557}"/>
              </a:ext>
            </a:extLst>
          </p:cNvPr>
          <p:cNvSpPr>
            <a:spLocks noGrp="1"/>
          </p:cNvSpPr>
          <p:nvPr>
            <p:ph type="ftr" sz="quarter" idx="3"/>
          </p:nvPr>
        </p:nvSpPr>
        <p:spPr>
          <a:xfrm>
            <a:off x="4356100"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358001280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CCD13-0A18-861A-EA04-1FF51B7158FE}"/>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86E3B8A7-E36C-3958-6B34-65BA849607CF}"/>
              </a:ext>
            </a:extLst>
          </p:cNvPr>
          <p:cNvSpPr>
            <a:spLocks noGrp="1"/>
          </p:cNvSpPr>
          <p:nvPr>
            <p:ph type="title"/>
          </p:nvPr>
        </p:nvSpPr>
        <p:spPr>
          <a:xfrm>
            <a:off x="588262" y="585216"/>
            <a:ext cx="8193024" cy="492443"/>
          </a:xfrm>
        </p:spPr>
        <p:txBody>
          <a:bodyPr/>
          <a:lstStyle/>
          <a:p>
            <a:r>
              <a:rPr lang="en-US" sz="3200" dirty="0"/>
              <a:t>Knowledge check</a:t>
            </a:r>
          </a:p>
        </p:txBody>
      </p:sp>
      <p:sp>
        <p:nvSpPr>
          <p:cNvPr id="62" name="Oval 61">
            <a:extLst>
              <a:ext uri="{FF2B5EF4-FFF2-40B4-BE49-F238E27FC236}">
                <a16:creationId xmlns:a16="http://schemas.microsoft.com/office/drawing/2014/main" id="{64BBA314-117B-549C-2CB9-6F39F6DB62CF}"/>
              </a:ext>
              <a:ext uri="{C183D7F6-B498-43B3-948B-1728B52AA6E4}">
                <adec:decorative xmlns:adec="http://schemas.microsoft.com/office/drawing/2017/decorative" val="1"/>
              </a:ext>
            </a:extLst>
          </p:cNvPr>
          <p:cNvSpPr/>
          <p:nvPr/>
        </p:nvSpPr>
        <p:spPr bwMode="auto">
          <a:xfrm>
            <a:off x="762630" y="154354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45" name="Text Placeholder 44">
            <a:extLst>
              <a:ext uri="{FF2B5EF4-FFF2-40B4-BE49-F238E27FC236}">
                <a16:creationId xmlns:a16="http://schemas.microsoft.com/office/drawing/2014/main" id="{32798A0F-0B67-86B6-4EC6-298B441A2CC6}"/>
              </a:ext>
            </a:extLst>
          </p:cNvPr>
          <p:cNvSpPr>
            <a:spLocks noGrp="1"/>
          </p:cNvSpPr>
          <p:nvPr>
            <p:ph type="body" sz="quarter" idx="17"/>
          </p:nvPr>
        </p:nvSpPr>
        <p:spPr>
          <a:xfrm>
            <a:off x="1235075" y="1595378"/>
            <a:ext cx="8778782" cy="246221"/>
          </a:xfrm>
        </p:spPr>
        <p:txBody>
          <a:bodyPr/>
          <a:lstStyle/>
          <a:p>
            <a:r>
              <a:rPr lang="en-US" sz="1600" dirty="0"/>
              <a:t>What is the primary function of Microsoft Fabric </a:t>
            </a:r>
            <a:r>
              <a:rPr lang="en-US" sz="1600" dirty="0" err="1"/>
              <a:t>Eventstreams</a:t>
            </a:r>
            <a:r>
              <a:rPr lang="en-US" sz="1600" dirty="0"/>
              <a:t>?</a:t>
            </a:r>
          </a:p>
        </p:txBody>
      </p:sp>
      <p:sp>
        <p:nvSpPr>
          <p:cNvPr id="44" name="Text Placeholder 43">
            <a:extLst>
              <a:ext uri="{FF2B5EF4-FFF2-40B4-BE49-F238E27FC236}">
                <a16:creationId xmlns:a16="http://schemas.microsoft.com/office/drawing/2014/main" id="{83E7D54F-8F66-5632-9F96-4D890D018868}"/>
              </a:ext>
            </a:extLst>
          </p:cNvPr>
          <p:cNvSpPr>
            <a:spLocks noGrp="1"/>
          </p:cNvSpPr>
          <p:nvPr>
            <p:ph type="body" sz="quarter" idx="15"/>
          </p:nvPr>
        </p:nvSpPr>
        <p:spPr>
          <a:xfrm>
            <a:off x="1235075" y="1970829"/>
            <a:ext cx="8775098" cy="837152"/>
          </a:xfrm>
        </p:spPr>
        <p:txBody>
          <a:bodyPr/>
          <a:lstStyle/>
          <a:p>
            <a:r>
              <a:rPr lang="en-US" sz="1600" dirty="0"/>
              <a:t>Performing batch loading of data into a data warehouse</a:t>
            </a:r>
            <a:endParaRPr lang="en-GB" sz="1600" dirty="0"/>
          </a:p>
          <a:p>
            <a:r>
              <a:rPr lang="en-US" sz="1600" dirty="0"/>
              <a:t>Running Apache Spark notebooks and jobs</a:t>
            </a:r>
            <a:endParaRPr lang="en-GB" sz="1600" dirty="0"/>
          </a:p>
          <a:p>
            <a:r>
              <a:rPr lang="en-US" sz="1600" dirty="0"/>
              <a:t>Ingesting and transforming real-time data</a:t>
            </a:r>
          </a:p>
        </p:txBody>
      </p:sp>
      <p:sp>
        <p:nvSpPr>
          <p:cNvPr id="6" name="Graphic 26">
            <a:extLst>
              <a:ext uri="{FF2B5EF4-FFF2-40B4-BE49-F238E27FC236}">
                <a16:creationId xmlns:a16="http://schemas.microsoft.com/office/drawing/2014/main" id="{6E9D89E4-B68B-6854-1688-A9EF46A739A2}"/>
              </a:ext>
              <a:ext uri="{C183D7F6-B498-43B3-948B-1728B52AA6E4}">
                <adec:decorative xmlns:adec="http://schemas.microsoft.com/office/drawing/2017/decorative" val="1"/>
              </a:ext>
            </a:extLst>
          </p:cNvPr>
          <p:cNvSpPr/>
          <p:nvPr/>
        </p:nvSpPr>
        <p:spPr>
          <a:xfrm>
            <a:off x="1261787" y="2612435"/>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2" name="Oval 1">
            <a:extLst>
              <a:ext uri="{FF2B5EF4-FFF2-40B4-BE49-F238E27FC236}">
                <a16:creationId xmlns:a16="http://schemas.microsoft.com/office/drawing/2014/main" id="{DAEF6F28-1CAF-B87D-5D07-876AE2DC8E39}"/>
              </a:ext>
              <a:ext uri="{C183D7F6-B498-43B3-948B-1728B52AA6E4}">
                <adec:decorative xmlns:adec="http://schemas.microsoft.com/office/drawing/2017/decorative" val="1"/>
              </a:ext>
            </a:extLst>
          </p:cNvPr>
          <p:cNvSpPr/>
          <p:nvPr/>
        </p:nvSpPr>
        <p:spPr bwMode="auto">
          <a:xfrm>
            <a:off x="762630" y="306960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3" name="Text Placeholder 44">
            <a:extLst>
              <a:ext uri="{FF2B5EF4-FFF2-40B4-BE49-F238E27FC236}">
                <a16:creationId xmlns:a16="http://schemas.microsoft.com/office/drawing/2014/main" id="{21D9A40D-55DC-1A07-74F2-03ED1EE4DE1B}"/>
              </a:ext>
            </a:extLst>
          </p:cNvPr>
          <p:cNvSpPr txBox="1">
            <a:spLocks/>
          </p:cNvSpPr>
          <p:nvPr/>
        </p:nvSpPr>
        <p:spPr>
          <a:xfrm>
            <a:off x="1235075" y="3121442"/>
            <a:ext cx="877878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What do temporal window transformation enable you to do?</a:t>
            </a:r>
          </a:p>
        </p:txBody>
      </p:sp>
      <p:sp>
        <p:nvSpPr>
          <p:cNvPr id="4" name="Text Placeholder 43">
            <a:extLst>
              <a:ext uri="{FF2B5EF4-FFF2-40B4-BE49-F238E27FC236}">
                <a16:creationId xmlns:a16="http://schemas.microsoft.com/office/drawing/2014/main" id="{879D816A-EC0C-154D-231E-5D93990E7C4F}"/>
              </a:ext>
            </a:extLst>
          </p:cNvPr>
          <p:cNvSpPr txBox="1">
            <a:spLocks/>
          </p:cNvSpPr>
          <p:nvPr/>
        </p:nvSpPr>
        <p:spPr>
          <a:xfrm>
            <a:off x="1235075" y="3404769"/>
            <a:ext cx="8775098" cy="837152"/>
          </a:xfrm>
          <a:prstGeom prst="rect">
            <a:avLst/>
          </a:prstGeom>
        </p:spPr>
        <p:txBody>
          <a:bodyPr vert="horz" wrap="square" lIns="91440" tIns="0" rIns="0" bIns="0" rtlCol="0" anchor="t">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cs typeface="Segoe UI"/>
              </a:rPr>
              <a:t>Aggregate event data in a stream based on specific time periods</a:t>
            </a:r>
            <a:endParaRPr lang="en-GB" sz="1600" dirty="0">
              <a:cs typeface="Segoe UI"/>
            </a:endParaRPr>
          </a:p>
          <a:p>
            <a:r>
              <a:rPr lang="en-US" sz="1600" dirty="0"/>
              <a:t>Automatically enable and disable streaming at scheduled times</a:t>
            </a:r>
            <a:endParaRPr lang="en-GB" sz="1600" dirty="0"/>
          </a:p>
          <a:p>
            <a:r>
              <a:rPr lang="en-US" sz="1600" dirty="0"/>
              <a:t>Delete expired data after a specified retention period</a:t>
            </a:r>
          </a:p>
        </p:txBody>
      </p:sp>
      <p:sp>
        <p:nvSpPr>
          <p:cNvPr id="5" name="Graphic 26">
            <a:extLst>
              <a:ext uri="{FF2B5EF4-FFF2-40B4-BE49-F238E27FC236}">
                <a16:creationId xmlns:a16="http://schemas.microsoft.com/office/drawing/2014/main" id="{B715D21C-FB08-2BAC-50CF-680B9BF1E160}"/>
              </a:ext>
              <a:ext uri="{C183D7F6-B498-43B3-948B-1728B52AA6E4}">
                <adec:decorative xmlns:adec="http://schemas.microsoft.com/office/drawing/2017/decorative" val="1"/>
              </a:ext>
            </a:extLst>
          </p:cNvPr>
          <p:cNvSpPr/>
          <p:nvPr/>
        </p:nvSpPr>
        <p:spPr>
          <a:xfrm>
            <a:off x="1261787" y="343925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7" name="Oval 6">
            <a:extLst>
              <a:ext uri="{FF2B5EF4-FFF2-40B4-BE49-F238E27FC236}">
                <a16:creationId xmlns:a16="http://schemas.microsoft.com/office/drawing/2014/main" id="{A5F13EF5-8779-E317-554E-4DB0F1ECD2AA}"/>
              </a:ext>
              <a:ext uri="{C183D7F6-B498-43B3-948B-1728B52AA6E4}">
                <adec:decorative xmlns:adec="http://schemas.microsoft.com/office/drawing/2017/decorative" val="1"/>
              </a:ext>
            </a:extLst>
          </p:cNvPr>
          <p:cNvSpPr/>
          <p:nvPr/>
        </p:nvSpPr>
        <p:spPr bwMode="auto">
          <a:xfrm>
            <a:off x="758946" y="450772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8" name="Text Placeholder 44">
            <a:extLst>
              <a:ext uri="{FF2B5EF4-FFF2-40B4-BE49-F238E27FC236}">
                <a16:creationId xmlns:a16="http://schemas.microsoft.com/office/drawing/2014/main" id="{64F3DABD-39E9-4D7F-FC30-1F4A32B68ECC}"/>
              </a:ext>
            </a:extLst>
          </p:cNvPr>
          <p:cNvSpPr txBox="1">
            <a:spLocks/>
          </p:cNvSpPr>
          <p:nvPr/>
        </p:nvSpPr>
        <p:spPr>
          <a:xfrm>
            <a:off x="1231391" y="4559558"/>
            <a:ext cx="935348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What is the purpose of the </a:t>
            </a:r>
            <a:r>
              <a:rPr lang="en-US" sz="1600" i="1" dirty="0"/>
              <a:t>Fabric Activator </a:t>
            </a:r>
            <a:r>
              <a:rPr lang="en-US" sz="1600" dirty="0"/>
              <a:t>destination in an </a:t>
            </a:r>
            <a:r>
              <a:rPr lang="en-US" sz="1600" dirty="0" err="1"/>
              <a:t>eventstream</a:t>
            </a:r>
            <a:r>
              <a:rPr lang="en-US" sz="1600" dirty="0"/>
              <a:t>?</a:t>
            </a:r>
          </a:p>
        </p:txBody>
      </p:sp>
      <p:sp>
        <p:nvSpPr>
          <p:cNvPr id="9" name="Text Placeholder 43">
            <a:extLst>
              <a:ext uri="{FF2B5EF4-FFF2-40B4-BE49-F238E27FC236}">
                <a16:creationId xmlns:a16="http://schemas.microsoft.com/office/drawing/2014/main" id="{3961957C-8816-5A6D-96F3-CF3943DDE6A7}"/>
              </a:ext>
            </a:extLst>
          </p:cNvPr>
          <p:cNvSpPr txBox="1">
            <a:spLocks/>
          </p:cNvSpPr>
          <p:nvPr/>
        </p:nvSpPr>
        <p:spPr>
          <a:xfrm>
            <a:off x="1231390" y="4912002"/>
            <a:ext cx="9445845" cy="1083374"/>
          </a:xfrm>
          <a:prstGeom prst="rect">
            <a:avLst/>
          </a:prstGeom>
        </p:spPr>
        <p:txBody>
          <a:bodyPr vert="horz" wrap="square" lIns="9144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Data sent to an Activator destination can be used to trigger an automated action based on data values</a:t>
            </a:r>
            <a:endParaRPr lang="en-GB" sz="1600" dirty="0"/>
          </a:p>
          <a:p>
            <a:r>
              <a:rPr lang="en-US" sz="1600" dirty="0"/>
              <a:t>Ingested data in a lakehouse or eventhouse isn't visible until activated by the Fabric Activator</a:t>
            </a:r>
            <a:endParaRPr lang="en-GB" sz="1600" dirty="0"/>
          </a:p>
          <a:p>
            <a:r>
              <a:rPr lang="en-US" sz="1600" dirty="0"/>
              <a:t>The Activator resets any transformation that were applied in the </a:t>
            </a:r>
            <a:r>
              <a:rPr lang="en-US" sz="1600" dirty="0" err="1"/>
              <a:t>eventstream</a:t>
            </a:r>
            <a:r>
              <a:rPr lang="en-US" sz="1600" dirty="0"/>
              <a:t>, returning the data to a clean state</a:t>
            </a:r>
          </a:p>
        </p:txBody>
      </p:sp>
      <p:sp>
        <p:nvSpPr>
          <p:cNvPr id="10" name="Graphic 26">
            <a:extLst>
              <a:ext uri="{FF2B5EF4-FFF2-40B4-BE49-F238E27FC236}">
                <a16:creationId xmlns:a16="http://schemas.microsoft.com/office/drawing/2014/main" id="{E5F5D2D7-B659-110A-8D19-88AEFB0E7FE8}"/>
              </a:ext>
              <a:ext uri="{C183D7F6-B498-43B3-948B-1728B52AA6E4}">
                <adec:decorative xmlns:adec="http://schemas.microsoft.com/office/drawing/2017/decorative" val="1"/>
              </a:ext>
            </a:extLst>
          </p:cNvPr>
          <p:cNvSpPr/>
          <p:nvPr/>
        </p:nvSpPr>
        <p:spPr>
          <a:xfrm>
            <a:off x="1261787" y="494358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57081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29DC8-5645-C2F2-A1C6-52956F47EE7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E3A4B1B-1DF5-17B1-19BC-2D53914A67FE}"/>
              </a:ext>
            </a:extLst>
          </p:cNvPr>
          <p:cNvSpPr>
            <a:spLocks noGrp="1"/>
          </p:cNvSpPr>
          <p:nvPr>
            <p:ph type="title"/>
          </p:nvPr>
        </p:nvSpPr>
        <p:spPr>
          <a:xfrm>
            <a:off x="588262" y="585216"/>
            <a:ext cx="8193024" cy="492443"/>
          </a:xfrm>
        </p:spPr>
        <p:txBody>
          <a:bodyPr>
            <a:noAutofit/>
          </a:bodyPr>
          <a:lstStyle/>
          <a:p>
            <a:r>
              <a:rPr lang="en-IN" sz="3200" dirty="0"/>
              <a:t>Recap</a:t>
            </a:r>
          </a:p>
        </p:txBody>
      </p:sp>
      <p:sp>
        <p:nvSpPr>
          <p:cNvPr id="12" name="TextBox 11">
            <a:extLst>
              <a:ext uri="{FF2B5EF4-FFF2-40B4-BE49-F238E27FC236}">
                <a16:creationId xmlns:a16="http://schemas.microsoft.com/office/drawing/2014/main" id="{3F82DE7C-4C8B-01A0-3BEF-ECBF5FB35FD5}"/>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16B10CEA-9A55-4A50-5E4D-57C055A9CF3F}"/>
              </a:ext>
            </a:extLst>
          </p:cNvPr>
          <p:cNvSpPr/>
          <p:nvPr/>
        </p:nvSpPr>
        <p:spPr>
          <a:xfrm>
            <a:off x="588262"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err="1">
                <a:solidFill>
                  <a:schemeClr val="tx1"/>
                </a:solidFill>
                <a:cs typeface="Segoe UI" panose="020B0502040204020203" pitchFamily="34" charset="0"/>
              </a:rPr>
              <a:t>Eventstream</a:t>
            </a:r>
            <a:r>
              <a:rPr lang="en-US" sz="2400" dirty="0">
                <a:solidFill>
                  <a:schemeClr val="tx1"/>
                </a:solidFill>
                <a:cs typeface="Segoe UI" panose="020B0502040204020203" pitchFamily="34" charset="0"/>
              </a:rPr>
              <a:t> components.</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Sources and destinations for </a:t>
            </a:r>
            <a:r>
              <a:rPr lang="en-US" sz="2400" dirty="0" err="1">
                <a:solidFill>
                  <a:schemeClr val="tx1"/>
                </a:solidFill>
                <a:cs typeface="Segoe UI" panose="020B0502040204020203" pitchFamily="34" charset="0"/>
              </a:rPr>
              <a:t>eventstreams</a:t>
            </a:r>
            <a:r>
              <a:rPr lang="en-US" sz="2400" dirty="0">
                <a:solidFill>
                  <a:schemeClr val="tx1"/>
                </a:solidFill>
                <a:cs typeface="Segoe UI" panose="020B0502040204020203" pitchFamily="34" charset="0"/>
              </a:rPr>
              <a:t>.</a:t>
            </a:r>
          </a:p>
          <a:p>
            <a:pPr marL="285750" marR="0" lvl="0" indent="-285750" algn="l" defTabSz="932742" rtl="0" eaLnBrk="1" fontAlgn="auto" latinLnBrk="0" hangingPunct="1">
              <a:lnSpc>
                <a:spcPct val="150000"/>
              </a:lnSpc>
              <a:spcBef>
                <a:spcPts val="1200"/>
              </a:spcBef>
              <a:spcAft>
                <a:spcPts val="0"/>
              </a:spcAft>
              <a:buClrTx/>
              <a:buSzPct val="90000"/>
              <a:buFont typeface="Arial" panose="020B0604020202020204" pitchFamily="34" charset="0"/>
              <a:buChar char="•"/>
              <a:tabLst/>
              <a:defRPr/>
            </a:pPr>
            <a:r>
              <a:rPr lang="en-US" sz="2400" dirty="0">
                <a:solidFill>
                  <a:schemeClr val="tx1"/>
                </a:solidFill>
                <a:cs typeface="Segoe UI" panose="020B0502040204020203" pitchFamily="34" charset="0"/>
              </a:rPr>
              <a:t>Transformations and temporal windowing features.</a:t>
            </a:r>
          </a:p>
        </p:txBody>
      </p:sp>
    </p:spTree>
    <p:extLst>
      <p:ext uri="{BB962C8B-B14F-4D97-AF65-F5344CB8AC3E}">
        <p14:creationId xmlns:p14="http://schemas.microsoft.com/office/powerpoint/2010/main" val="87187305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07D94-BE97-C020-53BB-22F8BDE6C8D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25A7F03-6B38-CC62-BACF-A5422881F6E0}"/>
              </a:ext>
            </a:extLst>
          </p:cNvPr>
          <p:cNvSpPr>
            <a:spLocks noGrp="1"/>
          </p:cNvSpPr>
          <p:nvPr>
            <p:ph type="title"/>
          </p:nvPr>
        </p:nvSpPr>
        <p:spPr>
          <a:xfrm>
            <a:off x="588262" y="585216"/>
            <a:ext cx="11011600" cy="492443"/>
          </a:xfrm>
        </p:spPr>
        <p:txBody>
          <a:bodyPr/>
          <a:lstStyle/>
          <a:p>
            <a:r>
              <a:rPr lang="en-US" sz="3200" dirty="0"/>
              <a:t>Further reading</a:t>
            </a:r>
          </a:p>
        </p:txBody>
      </p:sp>
      <p:sp>
        <p:nvSpPr>
          <p:cNvPr id="17" name="Text Placeholder 16">
            <a:extLst>
              <a:ext uri="{FF2B5EF4-FFF2-40B4-BE49-F238E27FC236}">
                <a16:creationId xmlns:a16="http://schemas.microsoft.com/office/drawing/2014/main" id="{C7D2FF03-B021-63FA-F38E-58AD27BD8BFD}"/>
              </a:ext>
            </a:extLst>
          </p:cNvPr>
          <p:cNvSpPr>
            <a:spLocks noGrp="1"/>
          </p:cNvSpPr>
          <p:nvPr>
            <p:ph type="body" sz="quarter" idx="15"/>
          </p:nvPr>
        </p:nvSpPr>
        <p:spPr>
          <a:xfrm>
            <a:off x="586389" y="1591056"/>
            <a:ext cx="8193024" cy="369332"/>
          </a:xfrm>
        </p:spPr>
        <p:txBody>
          <a:bodyPr/>
          <a:lstStyle/>
          <a:p>
            <a:r>
              <a:rPr lang="en-US" sz="2400" dirty="0"/>
              <a:t>Use real-time </a:t>
            </a:r>
            <a:r>
              <a:rPr lang="en-US" sz="2400" dirty="0" err="1"/>
              <a:t>eventstreams</a:t>
            </a:r>
            <a:r>
              <a:rPr lang="en-US" sz="2400" dirty="0"/>
              <a:t> in Microsoft Fabric</a:t>
            </a:r>
          </a:p>
        </p:txBody>
      </p:sp>
      <p:sp>
        <p:nvSpPr>
          <p:cNvPr id="18" name="Text Placeholder 17">
            <a:extLst>
              <a:ext uri="{FF2B5EF4-FFF2-40B4-BE49-F238E27FC236}">
                <a16:creationId xmlns:a16="http://schemas.microsoft.com/office/drawing/2014/main" id="{F19BF7FC-D74D-7DEC-43DD-64426C2FE554}"/>
              </a:ext>
            </a:extLst>
          </p:cNvPr>
          <p:cNvSpPr>
            <a:spLocks noGrp="1"/>
          </p:cNvSpPr>
          <p:nvPr>
            <p:ph type="body" sz="quarter" idx="19"/>
          </p:nvPr>
        </p:nvSpPr>
        <p:spPr>
          <a:xfrm>
            <a:off x="586389" y="2081710"/>
            <a:ext cx="8193024" cy="307777"/>
          </a:xfrm>
        </p:spPr>
        <p:txBody>
          <a:bodyPr/>
          <a:lstStyle/>
          <a:p>
            <a:pPr marL="0" indent="0">
              <a:buNone/>
            </a:pPr>
            <a:r>
              <a:rPr lang="en-US" sz="2000" dirty="0">
                <a:hlinkClick r:id="rId3"/>
              </a:rPr>
              <a:t>https://aka.ms/mslearn-eventstreams-fabric</a:t>
            </a:r>
            <a:r>
              <a:rPr lang="en-US" sz="2000" dirty="0"/>
              <a:t>  </a:t>
            </a:r>
            <a:endParaRPr lang="en-US" sz="1800" dirty="0">
              <a:solidFill>
                <a:srgbClr val="0078D4"/>
              </a:solidFill>
            </a:endParaRPr>
          </a:p>
        </p:txBody>
      </p:sp>
      <p:grpSp>
        <p:nvGrpSpPr>
          <p:cNvPr id="2" name="Group 1">
            <a:extLst>
              <a:ext uri="{FF2B5EF4-FFF2-40B4-BE49-F238E27FC236}">
                <a16:creationId xmlns:a16="http://schemas.microsoft.com/office/drawing/2014/main" id="{CEDB9744-65D3-C1B8-D0AF-EAE8E6CF4231}"/>
              </a:ext>
              <a:ext uri="{C183D7F6-B498-43B3-948B-1728B52AA6E4}">
                <adec:decorative xmlns:adec="http://schemas.microsoft.com/office/drawing/2017/decorative" val="1"/>
              </a:ext>
            </a:extLst>
          </p:cNvPr>
          <p:cNvGrpSpPr/>
          <p:nvPr/>
        </p:nvGrpSpPr>
        <p:grpSpPr>
          <a:xfrm>
            <a:off x="7975176" y="2648100"/>
            <a:ext cx="3624686" cy="3624684"/>
            <a:chOff x="7449714" y="1812498"/>
            <a:chExt cx="3624686" cy="3624684"/>
          </a:xfrm>
        </p:grpSpPr>
        <p:sp>
          <p:nvSpPr>
            <p:cNvPr id="3" name="Oval 2">
              <a:extLst>
                <a:ext uri="{FF2B5EF4-FFF2-40B4-BE49-F238E27FC236}">
                  <a16:creationId xmlns:a16="http://schemas.microsoft.com/office/drawing/2014/main" id="{62726964-20A8-5ED9-9C58-603AB04FE705}"/>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D66C0D4C-931A-9B83-8F48-00B5D5E21F98}"/>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74373131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962AF-6B7D-9340-5BA8-C45D6C651BB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355D16D-DE04-BE71-B6A6-CCEAEECA9748}"/>
              </a:ext>
            </a:extLst>
          </p:cNvPr>
          <p:cNvSpPr>
            <a:spLocks noGrp="1"/>
          </p:cNvSpPr>
          <p:nvPr>
            <p:ph type="title"/>
          </p:nvPr>
        </p:nvSpPr>
        <p:spPr>
          <a:xfrm>
            <a:off x="569911" y="2769057"/>
            <a:ext cx="6345239" cy="1231106"/>
          </a:xfrm>
        </p:spPr>
        <p:txBody>
          <a:bodyPr/>
          <a:lstStyle/>
          <a:p>
            <a:r>
              <a:rPr lang="en-US" altLang="zh-CN" dirty="0"/>
              <a:t>Work with real-time data in a Microsoft Fabric eventhouse</a:t>
            </a:r>
            <a:endParaRPr lang="en-US" dirty="0"/>
          </a:p>
        </p:txBody>
      </p:sp>
      <p:sp>
        <p:nvSpPr>
          <p:cNvPr id="11" name="Footer Placeholder 10">
            <a:extLst>
              <a:ext uri="{FF2B5EF4-FFF2-40B4-BE49-F238E27FC236}">
                <a16:creationId xmlns:a16="http://schemas.microsoft.com/office/drawing/2014/main" id="{D08E6CD5-2441-2B9B-7D31-C63F765D5F26}"/>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087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033187"/>
            <a:ext cx="6667500" cy="2788456"/>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Create an eventhouse in Microsoft Fabric</a:t>
            </a:r>
          </a:p>
          <a:p>
            <a:pPr lvl="1">
              <a:spcAft>
                <a:spcPts val="1800"/>
              </a:spcAft>
            </a:pPr>
            <a:r>
              <a:rPr lang="en-US" sz="2800" dirty="0"/>
              <a:t>Query real-time data by using Kusto Query Language (KQL)</a:t>
            </a:r>
          </a:p>
          <a:p>
            <a:pPr lvl="1">
              <a:spcAft>
                <a:spcPts val="1800"/>
              </a:spcAft>
            </a:pPr>
            <a:r>
              <a:rPr lang="en-US" sz="2800" dirty="0"/>
              <a:t>Create materialized views and stored functions in a KQL database</a:t>
            </a:r>
          </a:p>
        </p:txBody>
      </p:sp>
    </p:spTree>
    <p:extLst>
      <p:ext uri="{BB962C8B-B14F-4D97-AF65-F5344CB8AC3E}">
        <p14:creationId xmlns:p14="http://schemas.microsoft.com/office/powerpoint/2010/main" val="135813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270D2-2738-9566-0A16-5FF910FD24B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78EC4A-4CEE-C0F4-367F-B115E4FBC4EA}"/>
              </a:ext>
            </a:extLst>
          </p:cNvPr>
          <p:cNvSpPr>
            <a:spLocks noGrp="1"/>
          </p:cNvSpPr>
          <p:nvPr>
            <p:ph type="title"/>
          </p:nvPr>
        </p:nvSpPr>
        <p:spPr>
          <a:xfrm>
            <a:off x="588262" y="585216"/>
            <a:ext cx="11013474" cy="430887"/>
          </a:xfrm>
        </p:spPr>
        <p:txBody>
          <a:bodyPr/>
          <a:lstStyle/>
          <a:p>
            <a:r>
              <a:rPr lang="en-US" sz="2800" dirty="0"/>
              <a:t>Get started with an eventhouse</a:t>
            </a:r>
          </a:p>
        </p:txBody>
      </p:sp>
      <p:sp>
        <p:nvSpPr>
          <p:cNvPr id="5" name="Text Placeholder 4">
            <a:extLst>
              <a:ext uri="{FF2B5EF4-FFF2-40B4-BE49-F238E27FC236}">
                <a16:creationId xmlns:a16="http://schemas.microsoft.com/office/drawing/2014/main" id="{8B456771-071C-18DC-8EEF-07180E7BE060}"/>
              </a:ext>
            </a:extLst>
          </p:cNvPr>
          <p:cNvSpPr>
            <a:spLocks noGrp="1"/>
          </p:cNvSpPr>
          <p:nvPr>
            <p:ph type="body" sz="quarter" idx="15"/>
          </p:nvPr>
        </p:nvSpPr>
        <p:spPr>
          <a:xfrm>
            <a:off x="579438" y="1378620"/>
            <a:ext cx="4447429" cy="3308598"/>
          </a:xfrm>
        </p:spPr>
        <p:txBody>
          <a:bodyPr/>
          <a:lstStyle/>
          <a:p>
            <a:pPr>
              <a:spcBef>
                <a:spcPts val="600"/>
              </a:spcBef>
            </a:pPr>
            <a:r>
              <a:rPr lang="en-US" sz="1800" dirty="0"/>
              <a:t>An eventhouse contains one or more KQL Databases</a:t>
            </a:r>
          </a:p>
          <a:p>
            <a:pPr>
              <a:spcBef>
                <a:spcPts val="600"/>
              </a:spcBef>
            </a:pPr>
            <a:r>
              <a:rPr lang="en-US" sz="1800" dirty="0"/>
              <a:t>Import data into tables from static or streaming data sources</a:t>
            </a:r>
          </a:p>
          <a:p>
            <a:pPr>
              <a:spcBef>
                <a:spcPts val="600"/>
              </a:spcBef>
            </a:pPr>
            <a:r>
              <a:rPr lang="en-US" sz="1800" dirty="0"/>
              <a:t>Query tables using KQL:</a:t>
            </a:r>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r>
              <a:rPr lang="en-US" sz="1800" dirty="0"/>
              <a:t>Or SQL:</a:t>
            </a:r>
          </a:p>
        </p:txBody>
      </p:sp>
      <p:sp>
        <p:nvSpPr>
          <p:cNvPr id="10" name="Rectangle 9">
            <a:extLst>
              <a:ext uri="{FF2B5EF4-FFF2-40B4-BE49-F238E27FC236}">
                <a16:creationId xmlns:a16="http://schemas.microsoft.com/office/drawing/2014/main" id="{8B310CD4-C99B-E2DF-33A6-6BCED1018F40}"/>
              </a:ext>
              <a:ext uri="{C183D7F6-B498-43B3-948B-1728B52AA6E4}">
                <adec:decorative xmlns:adec="http://schemas.microsoft.com/office/drawing/2017/decorative" val="1"/>
              </a:ext>
            </a:extLst>
          </p:cNvPr>
          <p:cNvSpPr/>
          <p:nvPr/>
        </p:nvSpPr>
        <p:spPr bwMode="auto">
          <a:xfrm>
            <a:off x="683491" y="3032919"/>
            <a:ext cx="4447429" cy="12065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044E9A24-B307-3F98-E852-53C4384939F1}"/>
              </a:ext>
            </a:extLst>
          </p:cNvPr>
          <p:cNvSpPr txBox="1"/>
          <p:nvPr/>
        </p:nvSpPr>
        <p:spPr>
          <a:xfrm>
            <a:off x="846812" y="3077931"/>
            <a:ext cx="4180055" cy="984885"/>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where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r>
              <a:rPr lang="en-US" sz="1600" dirty="0">
                <a:latin typeface="Segoe UI Symbol" panose="020B0502040204020203" pitchFamily="34" charset="0"/>
                <a:ea typeface="Segoe UI Symbol" panose="020B0502040204020203" pitchFamily="34" charset="0"/>
                <a:cs typeface="Courier New" panose="02070309020205020404" pitchFamily="49" charset="0"/>
              </a:rPr>
              <a:t> &gt; 20</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trip_id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sort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desc</a:t>
            </a:r>
          </a:p>
        </p:txBody>
      </p:sp>
      <p:sp>
        <p:nvSpPr>
          <p:cNvPr id="11" name="Rectangle 10">
            <a:extLst>
              <a:ext uri="{FF2B5EF4-FFF2-40B4-BE49-F238E27FC236}">
                <a16:creationId xmlns:a16="http://schemas.microsoft.com/office/drawing/2014/main" id="{F0ACFB4E-71EC-8273-5DAD-B69CBF226712}"/>
              </a:ext>
              <a:ext uri="{C183D7F6-B498-43B3-948B-1728B52AA6E4}">
                <adec:decorative xmlns:adec="http://schemas.microsoft.com/office/drawing/2017/decorative" val="1"/>
              </a:ext>
            </a:extLst>
          </p:cNvPr>
          <p:cNvSpPr/>
          <p:nvPr/>
        </p:nvSpPr>
        <p:spPr bwMode="auto">
          <a:xfrm>
            <a:off x="683490" y="4686050"/>
            <a:ext cx="4447429" cy="12065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a:extLst>
              <a:ext uri="{FF2B5EF4-FFF2-40B4-BE49-F238E27FC236}">
                <a16:creationId xmlns:a16="http://schemas.microsoft.com/office/drawing/2014/main" id="{DE518C00-6ED6-7344-D313-D077950608AF}"/>
              </a:ext>
            </a:extLst>
          </p:cNvPr>
          <p:cNvSpPr txBox="1"/>
          <p:nvPr/>
        </p:nvSpPr>
        <p:spPr>
          <a:xfrm>
            <a:off x="846811" y="4777242"/>
            <a:ext cx="4091376" cy="984885"/>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SELECT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trip_id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FROM 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WHERE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r>
              <a:rPr lang="en-US" sz="1600" dirty="0">
                <a:latin typeface="Segoe UI Symbol" panose="020B0502040204020203" pitchFamily="34" charset="0"/>
                <a:ea typeface="Segoe UI Symbol" panose="020B0502040204020203" pitchFamily="34" charset="0"/>
                <a:cs typeface="Courier New" panose="02070309020205020404" pitchFamily="49" charset="0"/>
              </a:rPr>
              <a:t> &gt; 20</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ORDER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DESC</a:t>
            </a:r>
          </a:p>
        </p:txBody>
      </p:sp>
      <p:pic>
        <p:nvPicPr>
          <p:cNvPr id="6" name="Picture 5" descr="Screenshot of an eventhouse in Microsoft Fabric.">
            <a:extLst>
              <a:ext uri="{FF2B5EF4-FFF2-40B4-BE49-F238E27FC236}">
                <a16:creationId xmlns:a16="http://schemas.microsoft.com/office/drawing/2014/main" id="{9ECB7803-9421-4A8B-E2F5-1421CA850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3905" y="1378620"/>
            <a:ext cx="6328374" cy="4588071"/>
          </a:xfrm>
          <a:prstGeom prst="rect">
            <a:avLst/>
          </a:prstGeom>
          <a:ln>
            <a:solidFill>
              <a:schemeClr val="tx1"/>
            </a:solidFill>
          </a:ln>
        </p:spPr>
      </p:pic>
      <p:sp>
        <p:nvSpPr>
          <p:cNvPr id="3" name="Footer Placeholder 2">
            <a:extLst>
              <a:ext uri="{FF2B5EF4-FFF2-40B4-BE49-F238E27FC236}">
                <a16:creationId xmlns:a16="http://schemas.microsoft.com/office/drawing/2014/main" id="{ED16A8C5-E1AB-F29B-7729-FDA5CC1AE1B6}"/>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45159733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A39C7-1E6D-0E59-16A7-69CBA6AE0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B87E41-894A-7F08-FA18-E21106197891}"/>
              </a:ext>
            </a:extLst>
          </p:cNvPr>
          <p:cNvSpPr>
            <a:spLocks noGrp="1"/>
          </p:cNvSpPr>
          <p:nvPr>
            <p:ph type="title"/>
          </p:nvPr>
        </p:nvSpPr>
        <p:spPr/>
        <p:txBody>
          <a:bodyPr/>
          <a:lstStyle/>
          <a:p>
            <a:r>
              <a:rPr lang="en-US" sz="2800" dirty="0"/>
              <a:t>Use KQL effectively</a:t>
            </a:r>
          </a:p>
        </p:txBody>
      </p:sp>
      <p:sp>
        <p:nvSpPr>
          <p:cNvPr id="3" name="Text Placeholder 2">
            <a:extLst>
              <a:ext uri="{FF2B5EF4-FFF2-40B4-BE49-F238E27FC236}">
                <a16:creationId xmlns:a16="http://schemas.microsoft.com/office/drawing/2014/main" id="{DA834EBC-6C46-1F12-345B-1FCC6151B393}"/>
              </a:ext>
            </a:extLst>
          </p:cNvPr>
          <p:cNvSpPr>
            <a:spLocks noGrp="1"/>
          </p:cNvSpPr>
          <p:nvPr>
            <p:ph type="body" sz="quarter" idx="15"/>
          </p:nvPr>
        </p:nvSpPr>
        <p:spPr>
          <a:xfrm>
            <a:off x="660280" y="1284572"/>
            <a:ext cx="11013474" cy="3114699"/>
          </a:xfrm>
        </p:spPr>
        <p:txBody>
          <a:bodyPr/>
          <a:lstStyle/>
          <a:p>
            <a:pPr marL="0" indent="0">
              <a:buNone/>
            </a:pPr>
            <a:r>
              <a:rPr lang="en-US" sz="2000" dirty="0">
                <a:latin typeface="+mj-lt"/>
              </a:rPr>
              <a:t>Filter columns</a:t>
            </a:r>
          </a:p>
          <a:p>
            <a:pPr marL="0" indent="0">
              <a:buNone/>
            </a:pPr>
            <a:endParaRPr lang="en-US" sz="2000" dirty="0">
              <a:latin typeface="+mj-lt"/>
            </a:endParaRPr>
          </a:p>
          <a:p>
            <a:pPr marL="0" indent="0">
              <a:buNone/>
            </a:pPr>
            <a:endParaRPr lang="en-US" sz="2000" dirty="0">
              <a:latin typeface="+mj-lt"/>
            </a:endParaRPr>
          </a:p>
          <a:p>
            <a:pPr marL="0" indent="0">
              <a:buNone/>
            </a:pPr>
            <a:endParaRPr lang="en-US" sz="1100" dirty="0">
              <a:latin typeface="+mj-lt"/>
            </a:endParaRPr>
          </a:p>
          <a:p>
            <a:pPr marL="0" indent="0">
              <a:buNone/>
            </a:pPr>
            <a:r>
              <a:rPr lang="en-US" sz="2000" dirty="0">
                <a:latin typeface="+mj-lt"/>
              </a:rPr>
              <a:t>Filter rows</a:t>
            </a:r>
          </a:p>
          <a:p>
            <a:pPr marL="0" indent="0">
              <a:buNone/>
            </a:pPr>
            <a:endParaRPr lang="en-US" sz="2000" dirty="0">
              <a:latin typeface="+mj-lt"/>
            </a:endParaRPr>
          </a:p>
          <a:p>
            <a:pPr marL="0" indent="0">
              <a:buNone/>
            </a:pPr>
            <a:endParaRPr lang="en-US" sz="2000" dirty="0">
              <a:latin typeface="+mj-lt"/>
            </a:endParaRPr>
          </a:p>
          <a:p>
            <a:pPr marL="0" indent="0">
              <a:buNone/>
            </a:pPr>
            <a:endParaRPr lang="en-US" sz="2000" dirty="0">
              <a:latin typeface="+mj-lt"/>
            </a:endParaRPr>
          </a:p>
          <a:p>
            <a:pPr marL="0" indent="0">
              <a:buNone/>
            </a:pPr>
            <a:r>
              <a:rPr lang="en-US" sz="2000" dirty="0">
                <a:latin typeface="+mj-lt"/>
              </a:rPr>
              <a:t>Summarize data</a:t>
            </a:r>
          </a:p>
        </p:txBody>
      </p:sp>
      <p:sp>
        <p:nvSpPr>
          <p:cNvPr id="6" name="Rectangle 5">
            <a:extLst>
              <a:ext uri="{FF2B5EF4-FFF2-40B4-BE49-F238E27FC236}">
                <a16:creationId xmlns:a16="http://schemas.microsoft.com/office/drawing/2014/main" id="{FD5783FF-A62A-0F72-1F44-CEF46B6AC6EB}"/>
              </a:ext>
              <a:ext uri="{C183D7F6-B498-43B3-948B-1728B52AA6E4}">
                <adec:decorative xmlns:adec="http://schemas.microsoft.com/office/drawing/2017/decorative" val="1"/>
              </a:ext>
            </a:extLst>
          </p:cNvPr>
          <p:cNvSpPr/>
          <p:nvPr/>
        </p:nvSpPr>
        <p:spPr bwMode="auto">
          <a:xfrm>
            <a:off x="748145" y="1645780"/>
            <a:ext cx="10400146" cy="74475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a:extLst>
              <a:ext uri="{FF2B5EF4-FFF2-40B4-BE49-F238E27FC236}">
                <a16:creationId xmlns:a16="http://schemas.microsoft.com/office/drawing/2014/main" id="{ADBA2FB1-7627-6EB8-0544-A2959CF44B63}"/>
              </a:ext>
            </a:extLst>
          </p:cNvPr>
          <p:cNvSpPr txBox="1"/>
          <p:nvPr/>
        </p:nvSpPr>
        <p:spPr>
          <a:xfrm>
            <a:off x="911466" y="1746209"/>
            <a:ext cx="5167890" cy="492443"/>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trip_id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p:txBody>
      </p:sp>
      <p:sp>
        <p:nvSpPr>
          <p:cNvPr id="8" name="Rectangle 7">
            <a:extLst>
              <a:ext uri="{FF2B5EF4-FFF2-40B4-BE49-F238E27FC236}">
                <a16:creationId xmlns:a16="http://schemas.microsoft.com/office/drawing/2014/main" id="{1AA39C0E-426E-7747-B9D4-D8A3D2B8807F}"/>
              </a:ext>
              <a:ext uri="{C183D7F6-B498-43B3-948B-1728B52AA6E4}">
                <adec:decorative xmlns:adec="http://schemas.microsoft.com/office/drawing/2017/decorative" val="1"/>
              </a:ext>
            </a:extLst>
          </p:cNvPr>
          <p:cNvSpPr/>
          <p:nvPr/>
        </p:nvSpPr>
        <p:spPr bwMode="auto">
          <a:xfrm>
            <a:off x="748145" y="2974736"/>
            <a:ext cx="10400146" cy="9792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a:extLst>
              <a:ext uri="{FF2B5EF4-FFF2-40B4-BE49-F238E27FC236}">
                <a16:creationId xmlns:a16="http://schemas.microsoft.com/office/drawing/2014/main" id="{0F43651C-D456-AE40-073C-41C7CA1B63BE}"/>
              </a:ext>
            </a:extLst>
          </p:cNvPr>
          <p:cNvSpPr txBox="1"/>
          <p:nvPr/>
        </p:nvSpPr>
        <p:spPr>
          <a:xfrm>
            <a:off x="911466" y="3075165"/>
            <a:ext cx="5167890" cy="738664"/>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where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&gt; ago(30min)</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trip_id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p:txBody>
      </p:sp>
      <p:sp>
        <p:nvSpPr>
          <p:cNvPr id="10" name="Rectangle 9">
            <a:extLst>
              <a:ext uri="{FF2B5EF4-FFF2-40B4-BE49-F238E27FC236}">
                <a16:creationId xmlns:a16="http://schemas.microsoft.com/office/drawing/2014/main" id="{CB8BB832-82C0-70DD-A42B-4BC8BF0E6C3D}"/>
              </a:ext>
              <a:ext uri="{C183D7F6-B498-43B3-948B-1728B52AA6E4}">
                <adec:decorative xmlns:adec="http://schemas.microsoft.com/office/drawing/2017/decorative" val="1"/>
              </a:ext>
            </a:extLst>
          </p:cNvPr>
          <p:cNvSpPr/>
          <p:nvPr/>
        </p:nvSpPr>
        <p:spPr bwMode="auto">
          <a:xfrm>
            <a:off x="748145" y="4470838"/>
            <a:ext cx="10400146" cy="14954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a:extLst>
              <a:ext uri="{FF2B5EF4-FFF2-40B4-BE49-F238E27FC236}">
                <a16:creationId xmlns:a16="http://schemas.microsoft.com/office/drawing/2014/main" id="{D6A6E539-446B-7A10-16D9-9A207AC75982}"/>
              </a:ext>
            </a:extLst>
          </p:cNvPr>
          <p:cNvSpPr txBox="1"/>
          <p:nvPr/>
        </p:nvSpPr>
        <p:spPr>
          <a:xfrm>
            <a:off x="911466" y="4571267"/>
            <a:ext cx="9338069" cy="1231106"/>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where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ingestion_time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&gt; ago(1d)</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summarize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average_fare</a:t>
            </a:r>
            <a:r>
              <a:rPr lang="en-US" sz="1600" dirty="0">
                <a:latin typeface="Segoe UI Symbol" panose="020B0502040204020203" pitchFamily="34" charset="0"/>
                <a:ea typeface="Segoe UI Symbol" panose="020B0502040204020203" pitchFamily="34" charset="0"/>
                <a:cs typeface="Courier New" panose="02070309020205020404" pitchFamily="49" charset="0"/>
              </a:rPr>
              <a:t> = avg(</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fare_amount</a:t>
            </a:r>
            <a:r>
              <a:rPr lang="en-US" sz="1600" dirty="0">
                <a:latin typeface="Segoe UI Symbol" panose="020B0502040204020203" pitchFamily="34" charset="0"/>
                <a:ea typeface="Segoe UI Symbol" panose="020B0502040204020203" pitchFamily="34" charset="0"/>
                <a:cs typeface="Courier New" panose="02070309020205020404" pitchFamily="49" charset="0"/>
              </a:rPr>
              <a:t>)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pickup_hour</a:t>
            </a:r>
            <a:r>
              <a:rPr lang="en-US" sz="1600" dirty="0">
                <a:latin typeface="Segoe UI Symbol" panose="020B0502040204020203" pitchFamily="34" charset="0"/>
                <a:ea typeface="Segoe UI Symbol" panose="020B0502040204020203" pitchFamily="34" charset="0"/>
                <a:cs typeface="Courier New" panose="02070309020205020404" pitchFamily="49" charset="0"/>
              </a:rPr>
              <a:t> =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hourofday</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pickup_hour</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average_fare</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sort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pickup_hour</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p:txBody>
      </p:sp>
      <p:sp>
        <p:nvSpPr>
          <p:cNvPr id="4" name="Footer Placeholder 3">
            <a:extLst>
              <a:ext uri="{FF2B5EF4-FFF2-40B4-BE49-F238E27FC236}">
                <a16:creationId xmlns:a16="http://schemas.microsoft.com/office/drawing/2014/main" id="{1FCB0724-1FCF-34AC-4A97-BC006F01225A}"/>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371025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932AB-2B60-163C-E150-C4EDDBBA40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234EA3-FA57-20F5-B919-B9F3EAEEADF1}"/>
              </a:ext>
            </a:extLst>
          </p:cNvPr>
          <p:cNvSpPr>
            <a:spLocks noGrp="1"/>
          </p:cNvSpPr>
          <p:nvPr>
            <p:ph type="title"/>
          </p:nvPr>
        </p:nvSpPr>
        <p:spPr>
          <a:xfrm>
            <a:off x="588262" y="585216"/>
            <a:ext cx="11013474" cy="430887"/>
          </a:xfrm>
        </p:spPr>
        <p:txBody>
          <a:bodyPr/>
          <a:lstStyle/>
          <a:p>
            <a:r>
              <a:rPr lang="en-US" sz="2800" dirty="0"/>
              <a:t>Materialized views and stored functions</a:t>
            </a:r>
          </a:p>
        </p:txBody>
      </p:sp>
      <p:sp>
        <p:nvSpPr>
          <p:cNvPr id="9" name="Text Placeholder 8">
            <a:extLst>
              <a:ext uri="{FF2B5EF4-FFF2-40B4-BE49-F238E27FC236}">
                <a16:creationId xmlns:a16="http://schemas.microsoft.com/office/drawing/2014/main" id="{E13073E1-2663-76E0-A0A1-FA7F17B96B3E}"/>
              </a:ext>
            </a:extLst>
          </p:cNvPr>
          <p:cNvSpPr>
            <a:spLocks noGrp="1"/>
          </p:cNvSpPr>
          <p:nvPr>
            <p:ph type="body" sz="quarter" idx="15"/>
          </p:nvPr>
        </p:nvSpPr>
        <p:spPr>
          <a:xfrm>
            <a:off x="589263" y="1204591"/>
            <a:ext cx="11013474" cy="307777"/>
          </a:xfrm>
        </p:spPr>
        <p:txBody>
          <a:bodyPr/>
          <a:lstStyle/>
          <a:p>
            <a:pPr marL="0" indent="0">
              <a:buNone/>
            </a:pPr>
            <a:r>
              <a:rPr lang="en-US" sz="2000" dirty="0">
                <a:latin typeface="+mj-lt"/>
              </a:rPr>
              <a:t>Materialized views</a:t>
            </a:r>
          </a:p>
        </p:txBody>
      </p:sp>
      <p:sp>
        <p:nvSpPr>
          <p:cNvPr id="11" name="Rectangle 10">
            <a:extLst>
              <a:ext uri="{FF2B5EF4-FFF2-40B4-BE49-F238E27FC236}">
                <a16:creationId xmlns:a16="http://schemas.microsoft.com/office/drawing/2014/main" id="{B8A11AEB-1294-B3E9-6816-5B29B4648B75}"/>
              </a:ext>
              <a:ext uri="{C183D7F6-B498-43B3-948B-1728B52AA6E4}">
                <adec:decorative xmlns:adec="http://schemas.microsoft.com/office/drawing/2017/decorative" val="1"/>
              </a:ext>
            </a:extLst>
          </p:cNvPr>
          <p:cNvSpPr/>
          <p:nvPr/>
        </p:nvSpPr>
        <p:spPr bwMode="auto">
          <a:xfrm>
            <a:off x="714074" y="1584295"/>
            <a:ext cx="10400146" cy="10932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a:extLst>
              <a:ext uri="{FF2B5EF4-FFF2-40B4-BE49-F238E27FC236}">
                <a16:creationId xmlns:a16="http://schemas.microsoft.com/office/drawing/2014/main" id="{FCFD58E0-00EE-4CC0-058C-0FD80A4341F4}"/>
              </a:ext>
            </a:extLst>
          </p:cNvPr>
          <p:cNvSpPr txBox="1"/>
          <p:nvPr/>
        </p:nvSpPr>
        <p:spPr>
          <a:xfrm>
            <a:off x="877395" y="1684725"/>
            <a:ext cx="9743052" cy="984885"/>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.create async materialized-view with (backfill=true) </a:t>
            </a:r>
            <a:r>
              <a:rPr lang="en-US" sz="1600" b="1" dirty="0" err="1">
                <a:latin typeface="Segoe UI Symbol" panose="020B0502040204020203" pitchFamily="34" charset="0"/>
                <a:ea typeface="Segoe UI Symbol" panose="020B0502040204020203" pitchFamily="34" charset="0"/>
                <a:cs typeface="Courier New" panose="02070309020205020404" pitchFamily="49" charset="0"/>
              </a:rPr>
              <a:t>TripsByVendor</a:t>
            </a:r>
            <a:r>
              <a:rPr lang="en-US" sz="1600" dirty="0">
                <a:latin typeface="Segoe UI Symbol" panose="020B0502040204020203" pitchFamily="34" charset="0"/>
                <a:ea typeface="Segoe UI Symbol" panose="020B0502040204020203" pitchFamily="34" charset="0"/>
                <a:cs typeface="Courier New" panose="02070309020205020404" pitchFamily="49" charset="0"/>
              </a:rPr>
              <a:t> on table 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 summarize trips = count()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a:t>
            </a:r>
            <a:r>
              <a:rPr lang="en-US" sz="1600" dirty="0">
                <a:latin typeface="Segoe UI Symbol" panose="020B0502040204020203" pitchFamily="34" charset="0"/>
                <a:ea typeface="Segoe UI Symbol" panose="020B0502040204020203" pitchFamily="34" charset="0"/>
                <a:cs typeface="Courier New" panose="02070309020205020404" pitchFamily="49" charset="0"/>
              </a:rPr>
              <a:t> =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format_datetime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yyyy</a:t>
            </a:r>
            <a:r>
              <a:rPr lang="en-US" sz="1600" dirty="0">
                <a:latin typeface="Segoe UI Symbol" panose="020B0502040204020203" pitchFamily="34" charset="0"/>
                <a:ea typeface="Segoe UI Symbol" panose="020B0502040204020203" pitchFamily="34" charset="0"/>
                <a:cs typeface="Courier New" panose="02070309020205020404" pitchFamily="49" charset="0"/>
              </a:rPr>
              <a:t>-MM-dd")</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p>
        </p:txBody>
      </p:sp>
      <p:sp>
        <p:nvSpPr>
          <p:cNvPr id="13" name="Rectangle 12">
            <a:extLst>
              <a:ext uri="{FF2B5EF4-FFF2-40B4-BE49-F238E27FC236}">
                <a16:creationId xmlns:a16="http://schemas.microsoft.com/office/drawing/2014/main" id="{47273FE7-BC76-51F3-FFF6-9E743D908B1E}"/>
              </a:ext>
              <a:ext uri="{C183D7F6-B498-43B3-948B-1728B52AA6E4}">
                <adec:decorative xmlns:adec="http://schemas.microsoft.com/office/drawing/2017/decorative" val="1"/>
              </a:ext>
            </a:extLst>
          </p:cNvPr>
          <p:cNvSpPr/>
          <p:nvPr/>
        </p:nvSpPr>
        <p:spPr bwMode="auto">
          <a:xfrm>
            <a:off x="714074" y="2810309"/>
            <a:ext cx="10400146" cy="83909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a:extLst>
              <a:ext uri="{FF2B5EF4-FFF2-40B4-BE49-F238E27FC236}">
                <a16:creationId xmlns:a16="http://schemas.microsoft.com/office/drawing/2014/main" id="{C072C4C5-D227-B142-8673-BC98A97D9392}"/>
              </a:ext>
            </a:extLst>
          </p:cNvPr>
          <p:cNvSpPr txBox="1"/>
          <p:nvPr/>
        </p:nvSpPr>
        <p:spPr>
          <a:xfrm>
            <a:off x="877395" y="2910738"/>
            <a:ext cx="3365601" cy="738664"/>
          </a:xfrm>
          <a:prstGeom prst="rect">
            <a:avLst/>
          </a:prstGeom>
          <a:noFill/>
        </p:spPr>
        <p:txBody>
          <a:bodyPr wrap="none" lIns="0" tIns="0" rIns="0" bIns="0" rtlCol="0">
            <a:spAutoFit/>
          </a:bodyPr>
          <a:lstStyle/>
          <a:p>
            <a:pPr algn="l"/>
            <a:r>
              <a:rPr lang="en-US" sz="1600" b="1" dirty="0" err="1">
                <a:latin typeface="Segoe UI Symbol" panose="020B0502040204020203" pitchFamily="34" charset="0"/>
                <a:ea typeface="Segoe UI Symbol" panose="020B0502040204020203" pitchFamily="34" charset="0"/>
                <a:cs typeface="Courier New" panose="02070309020205020404" pitchFamily="49" charset="0"/>
              </a:rPr>
              <a:t>TripsByVendor</a:t>
            </a:r>
            <a:endParaRPr lang="en-US" sz="1600" b="1"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vendor_id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trips</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sort by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a:t>
            </a:r>
            <a:r>
              <a:rPr lang="en-US" sz="1600" dirty="0">
                <a:latin typeface="Segoe UI Symbol" panose="020B0502040204020203" pitchFamily="34" charset="0"/>
                <a:ea typeface="Segoe UI Symbol" panose="020B0502040204020203" pitchFamily="34" charset="0"/>
                <a:cs typeface="Courier New" panose="02070309020205020404" pitchFamily="49" charset="0"/>
              </a:rPr>
              <a:t> desc</a:t>
            </a:r>
          </a:p>
        </p:txBody>
      </p:sp>
      <p:sp>
        <p:nvSpPr>
          <p:cNvPr id="15" name="Rectangle 14">
            <a:extLst>
              <a:ext uri="{FF2B5EF4-FFF2-40B4-BE49-F238E27FC236}">
                <a16:creationId xmlns:a16="http://schemas.microsoft.com/office/drawing/2014/main" id="{449BC1CB-27F3-55A7-9345-C18DF7FA777A}"/>
              </a:ext>
              <a:ext uri="{C183D7F6-B498-43B3-948B-1728B52AA6E4}">
                <adec:decorative xmlns:adec="http://schemas.microsoft.com/office/drawing/2017/decorative" val="1"/>
              </a:ext>
            </a:extLst>
          </p:cNvPr>
          <p:cNvSpPr/>
          <p:nvPr/>
        </p:nvSpPr>
        <p:spPr bwMode="auto">
          <a:xfrm>
            <a:off x="714074" y="4167491"/>
            <a:ext cx="10400146" cy="134427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8">
            <a:extLst>
              <a:ext uri="{FF2B5EF4-FFF2-40B4-BE49-F238E27FC236}">
                <a16:creationId xmlns:a16="http://schemas.microsoft.com/office/drawing/2014/main" id="{9DB246C8-AC0F-B4DF-28E9-30DDC129455E}"/>
              </a:ext>
            </a:extLst>
          </p:cNvPr>
          <p:cNvSpPr txBox="1">
            <a:spLocks/>
          </p:cNvSpPr>
          <p:nvPr/>
        </p:nvSpPr>
        <p:spPr>
          <a:xfrm>
            <a:off x="589263" y="3825930"/>
            <a:ext cx="11013474" cy="307777"/>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mj-lt"/>
              </a:rPr>
              <a:t>Stored functions</a:t>
            </a:r>
          </a:p>
        </p:txBody>
      </p:sp>
      <p:sp>
        <p:nvSpPr>
          <p:cNvPr id="16" name="TextBox 15">
            <a:extLst>
              <a:ext uri="{FF2B5EF4-FFF2-40B4-BE49-F238E27FC236}">
                <a16:creationId xmlns:a16="http://schemas.microsoft.com/office/drawing/2014/main" id="{880FF14F-2C82-2B6A-C7BF-F12421698A7D}"/>
              </a:ext>
            </a:extLst>
          </p:cNvPr>
          <p:cNvSpPr txBox="1"/>
          <p:nvPr/>
        </p:nvSpPr>
        <p:spPr>
          <a:xfrm>
            <a:off x="877395" y="4267920"/>
            <a:ext cx="7004738" cy="1231106"/>
          </a:xfrm>
          <a:prstGeom prst="rect">
            <a:avLst/>
          </a:prstGeom>
          <a:noFill/>
        </p:spPr>
        <p:txBody>
          <a:bodyPr wrap="none" lIns="0" tIns="0" rIns="0" bIns="0" rtlCol="0">
            <a:spAutoFit/>
          </a:bodyPr>
          <a:lstStyle/>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.create-or-alter function </a:t>
            </a:r>
            <a:r>
              <a:rPr lang="en-US" sz="1600" b="1" dirty="0" err="1">
                <a:latin typeface="Segoe UI Symbol" panose="020B0502040204020203" pitchFamily="34" charset="0"/>
                <a:ea typeface="Segoe UI Symbol" panose="020B0502040204020203" pitchFamily="34" charset="0"/>
                <a:cs typeface="Courier New" panose="02070309020205020404" pitchFamily="49" charset="0"/>
              </a:rPr>
              <a:t>trips_by_min_passenger_count</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r>
              <a:rPr lang="en-US" sz="1600" i="1" dirty="0" err="1">
                <a:latin typeface="Segoe UI Symbol" panose="020B0502040204020203" pitchFamily="34" charset="0"/>
                <a:ea typeface="Segoe UI Symbol" panose="020B0502040204020203" pitchFamily="34" charset="0"/>
                <a:cs typeface="Courier New" panose="02070309020205020404" pitchFamily="49" charset="0"/>
              </a:rPr>
              <a:t>num_passengers</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:long</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Automotive</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 where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passenger_count</a:t>
            </a:r>
            <a:r>
              <a:rPr lang="en-US" sz="1600" dirty="0">
                <a:latin typeface="Segoe UI Symbol" panose="020B0502040204020203" pitchFamily="34" charset="0"/>
                <a:ea typeface="Segoe UI Symbol" panose="020B0502040204020203" pitchFamily="34" charset="0"/>
                <a:cs typeface="Courier New" panose="02070309020205020404" pitchFamily="49" charset="0"/>
              </a:rPr>
              <a:t> &gt;=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num_passengers</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 project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trip_id</a:t>
            </a:r>
            <a:r>
              <a:rPr lang="en-US" sz="1600"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err="1">
                <a:latin typeface="Segoe UI Symbol" panose="020B0502040204020203" pitchFamily="34" charset="0"/>
                <a:ea typeface="Segoe UI Symbol" panose="020B0502040204020203" pitchFamily="34" charset="0"/>
                <a:cs typeface="Courier New" panose="02070309020205020404" pitchFamily="49" charset="0"/>
              </a:rPr>
              <a:t>pickup_datetime</a:t>
            </a:r>
            <a:endParaRPr lang="en-US" sz="1600" dirty="0">
              <a:latin typeface="Segoe UI Symbol" panose="020B0502040204020203" pitchFamily="34" charset="0"/>
              <a:ea typeface="Segoe UI Symbol" panose="020B0502040204020203" pitchFamily="34" charset="0"/>
              <a:cs typeface="Courier New" panose="02070309020205020404" pitchFamily="49" charset="0"/>
            </a:endParaRP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a:t>
            </a:r>
          </a:p>
        </p:txBody>
      </p:sp>
      <p:sp>
        <p:nvSpPr>
          <p:cNvPr id="17" name="Rectangle 16">
            <a:extLst>
              <a:ext uri="{FF2B5EF4-FFF2-40B4-BE49-F238E27FC236}">
                <a16:creationId xmlns:a16="http://schemas.microsoft.com/office/drawing/2014/main" id="{0B26D815-4DC8-4527-1015-DDD7D70AA4BF}"/>
              </a:ext>
              <a:ext uri="{C183D7F6-B498-43B3-948B-1728B52AA6E4}">
                <adec:decorative xmlns:adec="http://schemas.microsoft.com/office/drawing/2017/decorative" val="1"/>
              </a:ext>
            </a:extLst>
          </p:cNvPr>
          <p:cNvSpPr/>
          <p:nvPr/>
        </p:nvSpPr>
        <p:spPr bwMode="auto">
          <a:xfrm>
            <a:off x="714074" y="5633645"/>
            <a:ext cx="10400146" cy="66555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a:extLst>
              <a:ext uri="{FF2B5EF4-FFF2-40B4-BE49-F238E27FC236}">
                <a16:creationId xmlns:a16="http://schemas.microsoft.com/office/drawing/2014/main" id="{76B016EC-DA4D-94C9-07AD-BE1D6EB2686D}"/>
              </a:ext>
            </a:extLst>
          </p:cNvPr>
          <p:cNvSpPr txBox="1"/>
          <p:nvPr/>
        </p:nvSpPr>
        <p:spPr>
          <a:xfrm>
            <a:off x="877395" y="5734073"/>
            <a:ext cx="3084691" cy="492443"/>
          </a:xfrm>
          <a:prstGeom prst="rect">
            <a:avLst/>
          </a:prstGeom>
          <a:noFill/>
        </p:spPr>
        <p:txBody>
          <a:bodyPr wrap="none" lIns="0" tIns="0" rIns="0" bIns="0" rtlCol="0">
            <a:spAutoFit/>
          </a:bodyPr>
          <a:lstStyle/>
          <a:p>
            <a:pPr algn="l"/>
            <a:r>
              <a:rPr lang="en-US" sz="1600" b="1" dirty="0" err="1">
                <a:latin typeface="Segoe UI Symbol" panose="020B0502040204020203" pitchFamily="34" charset="0"/>
                <a:ea typeface="Segoe UI Symbol" panose="020B0502040204020203" pitchFamily="34" charset="0"/>
                <a:cs typeface="Courier New" panose="02070309020205020404" pitchFamily="49" charset="0"/>
              </a:rPr>
              <a:t>trips_by_min_passenger_count</a:t>
            </a:r>
            <a:r>
              <a:rPr lang="en-US" sz="1600" b="1" dirty="0">
                <a:latin typeface="Segoe UI Symbol" panose="020B0502040204020203" pitchFamily="34" charset="0"/>
                <a:ea typeface="Segoe UI Symbol" panose="020B0502040204020203" pitchFamily="34" charset="0"/>
                <a:cs typeface="Courier New" panose="02070309020205020404" pitchFamily="49" charset="0"/>
              </a:rPr>
              <a:t> </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r>
              <a:rPr lang="en-US" sz="1600" i="1" dirty="0">
                <a:latin typeface="Segoe UI Symbol" panose="020B0502040204020203" pitchFamily="34" charset="0"/>
                <a:ea typeface="Segoe UI Symbol" panose="020B0502040204020203" pitchFamily="34" charset="0"/>
                <a:cs typeface="Courier New" panose="02070309020205020404" pitchFamily="49" charset="0"/>
              </a:rPr>
              <a:t>3 </a:t>
            </a:r>
            <a:r>
              <a:rPr lang="en-US" sz="1600" dirty="0">
                <a:latin typeface="Segoe UI Symbol" panose="020B0502040204020203" pitchFamily="34" charset="0"/>
                <a:ea typeface="Segoe UI Symbol" panose="020B0502040204020203" pitchFamily="34" charset="0"/>
                <a:cs typeface="Courier New" panose="02070309020205020404" pitchFamily="49" charset="0"/>
              </a:rPr>
              <a:t>)</a:t>
            </a:r>
          </a:p>
          <a:p>
            <a:pPr algn="l"/>
            <a:r>
              <a:rPr lang="en-US" sz="1600" dirty="0">
                <a:latin typeface="Segoe UI Symbol" panose="020B0502040204020203" pitchFamily="34" charset="0"/>
                <a:ea typeface="Segoe UI Symbol" panose="020B0502040204020203" pitchFamily="34" charset="0"/>
                <a:cs typeface="Courier New" panose="02070309020205020404" pitchFamily="49" charset="0"/>
              </a:rPr>
              <a:t>| take 10</a:t>
            </a:r>
          </a:p>
        </p:txBody>
      </p:sp>
      <p:sp>
        <p:nvSpPr>
          <p:cNvPr id="4" name="Footer Placeholder 3">
            <a:extLst>
              <a:ext uri="{FF2B5EF4-FFF2-40B4-BE49-F238E27FC236}">
                <a16:creationId xmlns:a16="http://schemas.microsoft.com/office/drawing/2014/main" id="{DFA98023-7148-FB82-821F-03E7E446A257}"/>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0526124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D5BD34C-F8C3-F11F-70FD-4E66BDEFA91B}"/>
              </a:ext>
            </a:extLst>
          </p:cNvPr>
          <p:cNvSpPr>
            <a:spLocks noGrp="1"/>
          </p:cNvSpPr>
          <p:nvPr>
            <p:ph type="title"/>
          </p:nvPr>
        </p:nvSpPr>
        <p:spPr>
          <a:xfrm>
            <a:off x="588262" y="585216"/>
            <a:ext cx="8193024" cy="492443"/>
          </a:xfrm>
        </p:spPr>
        <p:txBody>
          <a:bodyPr/>
          <a:lstStyle/>
          <a:p>
            <a:r>
              <a:rPr lang="en-US" sz="3200" dirty="0"/>
              <a:t>Common Activities – copy data</a:t>
            </a:r>
          </a:p>
        </p:txBody>
      </p:sp>
      <p:grpSp>
        <p:nvGrpSpPr>
          <p:cNvPr id="10" name="Group 9">
            <a:extLst>
              <a:ext uri="{FF2B5EF4-FFF2-40B4-BE49-F238E27FC236}">
                <a16:creationId xmlns:a16="http://schemas.microsoft.com/office/drawing/2014/main" id="{B50BA28D-2B62-430F-350E-933D0744BD6E}"/>
              </a:ext>
              <a:ext uri="{C183D7F6-B498-43B3-948B-1728B52AA6E4}">
                <adec:decorative xmlns:adec="http://schemas.microsoft.com/office/drawing/2017/decorative" val="1"/>
              </a:ext>
            </a:extLst>
          </p:cNvPr>
          <p:cNvGrpSpPr/>
          <p:nvPr/>
        </p:nvGrpSpPr>
        <p:grpSpPr>
          <a:xfrm>
            <a:off x="617449" y="1637159"/>
            <a:ext cx="5563654" cy="3619376"/>
            <a:chOff x="617449" y="1637159"/>
            <a:chExt cx="5563654" cy="3619376"/>
          </a:xfrm>
        </p:grpSpPr>
        <p:sp>
          <p:nvSpPr>
            <p:cNvPr id="12" name="TextBox 11">
              <a:extLst>
                <a:ext uri="{FF2B5EF4-FFF2-40B4-BE49-F238E27FC236}">
                  <a16:creationId xmlns:a16="http://schemas.microsoft.com/office/drawing/2014/main" id="{381C15E4-A0E2-1069-58AC-9EF7FC788DFE}"/>
                </a:ext>
              </a:extLst>
            </p:cNvPr>
            <p:cNvSpPr txBox="1"/>
            <p:nvPr/>
          </p:nvSpPr>
          <p:spPr>
            <a:xfrm>
              <a:off x="1304435" y="4628671"/>
              <a:ext cx="4189682"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1. Use the copy data tool.</a:t>
              </a:r>
            </a:p>
          </p:txBody>
        </p:sp>
        <p:pic>
          <p:nvPicPr>
            <p:cNvPr id="13" name="Picture 2" descr="Screenshot of the Copy Data tool in Microsoft Fabric.">
              <a:extLst>
                <a:ext uri="{FF2B5EF4-FFF2-40B4-BE49-F238E27FC236}">
                  <a16:creationId xmlns:a16="http://schemas.microsoft.com/office/drawing/2014/main" id="{433A97AE-39C4-108E-58A6-0F6202175C4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449" y="1637159"/>
              <a:ext cx="5563654" cy="2938070"/>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46300966-F807-4243-45BD-47C56F0B183A}"/>
              </a:ext>
              <a:ext uri="{C183D7F6-B498-43B3-948B-1728B52AA6E4}">
                <adec:decorative xmlns:adec="http://schemas.microsoft.com/office/drawing/2017/decorative" val="1"/>
              </a:ext>
            </a:extLst>
          </p:cNvPr>
          <p:cNvGrpSpPr/>
          <p:nvPr/>
        </p:nvGrpSpPr>
        <p:grpSpPr>
          <a:xfrm>
            <a:off x="5351930" y="2646115"/>
            <a:ext cx="7084545" cy="3904587"/>
            <a:chOff x="5351930" y="2646115"/>
            <a:chExt cx="7084545" cy="3904587"/>
          </a:xfrm>
        </p:grpSpPr>
        <p:sp>
          <p:nvSpPr>
            <p:cNvPr id="15" name="TextBox 14">
              <a:extLst>
                <a:ext uri="{FF2B5EF4-FFF2-40B4-BE49-F238E27FC236}">
                  <a16:creationId xmlns:a16="http://schemas.microsoft.com/office/drawing/2014/main" id="{9FBB64F7-80CD-3F92-8DC6-8649860413D5}"/>
                </a:ext>
              </a:extLst>
            </p:cNvPr>
            <p:cNvSpPr txBox="1"/>
            <p:nvPr/>
          </p:nvSpPr>
          <p:spPr>
            <a:xfrm>
              <a:off x="5434149" y="5922838"/>
              <a:ext cx="7002326"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2. Edit the settings below the pipeline canvas.</a:t>
              </a:r>
            </a:p>
          </p:txBody>
        </p:sp>
        <p:pic>
          <p:nvPicPr>
            <p:cNvPr id="16" name="Picture 15" descr="Screenshot of the Fabric UI with a pipeline displayed.">
              <a:extLst>
                <a:ext uri="{FF2B5EF4-FFF2-40B4-BE49-F238E27FC236}">
                  <a16:creationId xmlns:a16="http://schemas.microsoft.com/office/drawing/2014/main" id="{04E7BB8A-3F43-CE45-0C5D-A8BF6066E7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1930" y="2646115"/>
              <a:ext cx="6773306" cy="3296061"/>
            </a:xfrm>
            <a:prstGeom prst="rect">
              <a:avLst/>
            </a:prstGeom>
            <a:ln>
              <a:solidFill>
                <a:schemeClr val="tx1"/>
              </a:solidFill>
            </a:ln>
            <a:effectLst>
              <a:outerShdw blurRad="50800" dist="38100" dir="2700000" algn="tl" rotWithShape="0">
                <a:prstClr val="black">
                  <a:alpha val="40000"/>
                </a:prstClr>
              </a:outerShdw>
            </a:effectLst>
          </p:spPr>
        </p:pic>
      </p:grpSp>
      <p:sp>
        <p:nvSpPr>
          <p:cNvPr id="17" name="Arrow: Right 16">
            <a:extLst>
              <a:ext uri="{FF2B5EF4-FFF2-40B4-BE49-F238E27FC236}">
                <a16:creationId xmlns:a16="http://schemas.microsoft.com/office/drawing/2014/main" id="{0AD991A2-BD4E-DD64-2CD4-81ABEBA28E4B}"/>
              </a:ext>
              <a:ext uri="{C183D7F6-B498-43B3-948B-1728B52AA6E4}">
                <adec:decorative xmlns:adec="http://schemas.microsoft.com/office/drawing/2017/decorative" val="1"/>
              </a:ext>
            </a:extLst>
          </p:cNvPr>
          <p:cNvSpPr/>
          <p:nvPr/>
        </p:nvSpPr>
        <p:spPr bwMode="auto">
          <a:xfrm>
            <a:off x="5075962" y="3216950"/>
            <a:ext cx="1050151" cy="623530"/>
          </a:xfrm>
          <a:prstGeom prst="rightArrow">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76837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E1398-C57D-856A-9F11-D7F4DE431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37553B-762F-04DA-E7B3-0D3D8F057686}"/>
              </a:ext>
            </a:extLst>
          </p:cNvPr>
          <p:cNvSpPr>
            <a:spLocks noGrp="1"/>
          </p:cNvSpPr>
          <p:nvPr>
            <p:ph type="title"/>
          </p:nvPr>
        </p:nvSpPr>
        <p:spPr>
          <a:xfrm>
            <a:off x="588262" y="585216"/>
            <a:ext cx="11252756" cy="492443"/>
          </a:xfrm>
        </p:spPr>
        <p:txBody>
          <a:bodyPr/>
          <a:lstStyle/>
          <a:p>
            <a:r>
              <a:rPr lang="en-US" sz="3200" dirty="0"/>
              <a:t>Exercise</a:t>
            </a:r>
          </a:p>
        </p:txBody>
      </p:sp>
      <p:sp>
        <p:nvSpPr>
          <p:cNvPr id="9" name="Text Placeholder 8">
            <a:extLst>
              <a:ext uri="{FF2B5EF4-FFF2-40B4-BE49-F238E27FC236}">
                <a16:creationId xmlns:a16="http://schemas.microsoft.com/office/drawing/2014/main" id="{1FF87859-F804-00E2-1A74-5A8BE417EC7F}"/>
              </a:ext>
            </a:extLst>
          </p:cNvPr>
          <p:cNvSpPr>
            <a:spLocks noGrp="1"/>
          </p:cNvSpPr>
          <p:nvPr>
            <p:ph type="body" sz="quarter" idx="34"/>
          </p:nvPr>
        </p:nvSpPr>
        <p:spPr>
          <a:xfrm>
            <a:off x="395296" y="2536387"/>
            <a:ext cx="2183518" cy="369332"/>
          </a:xfrm>
        </p:spPr>
        <p:txBody>
          <a:bodyPr/>
          <a:lstStyle/>
          <a:p>
            <a:r>
              <a:rPr lang="en-US" sz="2400" dirty="0"/>
              <a:t>30 minutes</a:t>
            </a:r>
            <a:endParaRPr lang="en-US" sz="2400" dirty="0">
              <a:latin typeface="+mn-lt"/>
            </a:endParaRPr>
          </a:p>
        </p:txBody>
      </p:sp>
      <p:sp>
        <p:nvSpPr>
          <p:cNvPr id="23" name="Text Placeholder 22">
            <a:extLst>
              <a:ext uri="{FF2B5EF4-FFF2-40B4-BE49-F238E27FC236}">
                <a16:creationId xmlns:a16="http://schemas.microsoft.com/office/drawing/2014/main" id="{C941845E-4A7D-A6C6-ECAD-D01B2233BAF8}"/>
              </a:ext>
            </a:extLst>
          </p:cNvPr>
          <p:cNvSpPr>
            <a:spLocks noGrp="1"/>
          </p:cNvSpPr>
          <p:nvPr>
            <p:ph type="body" sz="quarter" idx="17"/>
          </p:nvPr>
        </p:nvSpPr>
        <p:spPr>
          <a:xfrm>
            <a:off x="4356039" y="1926472"/>
            <a:ext cx="6348906" cy="738664"/>
          </a:xfrm>
        </p:spPr>
        <p:txBody>
          <a:bodyPr/>
          <a:lstStyle/>
          <a:p>
            <a:r>
              <a:rPr lang="en-US" sz="2400" dirty="0"/>
              <a:t>Work with data in a Microsoft Fabric eventhouse</a:t>
            </a:r>
            <a:endParaRPr lang="en-US" sz="2400" dirty="0">
              <a:latin typeface="+mn-lt"/>
            </a:endParaRPr>
          </a:p>
        </p:txBody>
      </p:sp>
      <p:grpSp>
        <p:nvGrpSpPr>
          <p:cNvPr id="4" name="Group 3">
            <a:extLst>
              <a:ext uri="{FF2B5EF4-FFF2-40B4-BE49-F238E27FC236}">
                <a16:creationId xmlns:a16="http://schemas.microsoft.com/office/drawing/2014/main" id="{59052AFE-D4AC-04C7-B660-807EAE96260D}"/>
              </a:ext>
              <a:ext uri="{C183D7F6-B498-43B3-948B-1728B52AA6E4}">
                <adec:decorative xmlns:adec="http://schemas.microsoft.com/office/drawing/2017/decorative" val="1"/>
              </a:ext>
            </a:extLst>
          </p:cNvPr>
          <p:cNvGrpSpPr>
            <a:grpSpLocks noGrp="1" noUngrp="1" noRot="1" noMove="1" noResize="1"/>
          </p:cNvGrpSpPr>
          <p:nvPr/>
        </p:nvGrpSpPr>
        <p:grpSpPr>
          <a:xfrm>
            <a:off x="2563579" y="1585913"/>
            <a:ext cx="1110600" cy="1110600"/>
            <a:chOff x="5540700" y="2116300"/>
            <a:chExt cx="1110600" cy="1110600"/>
          </a:xfrm>
        </p:grpSpPr>
        <p:sp>
          <p:nvSpPr>
            <p:cNvPr id="5" name="Oval 4">
              <a:extLst>
                <a:ext uri="{FF2B5EF4-FFF2-40B4-BE49-F238E27FC236}">
                  <a16:creationId xmlns:a16="http://schemas.microsoft.com/office/drawing/2014/main" id="{51DCE177-A5B2-B347-D68E-34436A8A1ECA}"/>
                </a:ext>
              </a:extLst>
            </p:cNvPr>
            <p:cNvSpPr>
              <a:spLocks noGrp="1" noRot="1" noMove="1" noResize="1" noEditPoints="1" noAdjustHandles="1" noChangeArrowheads="1" noChangeShapeType="1"/>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6" name="Picture 33">
              <a:extLst>
                <a:ext uri="{FF2B5EF4-FFF2-40B4-BE49-F238E27FC236}">
                  <a16:creationId xmlns:a16="http://schemas.microsoft.com/office/drawing/2014/main" id="{FCD7EFEC-9A4E-4D45-2614-F0E596D4363F}"/>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rcRect/>
            <a:stretch/>
          </p:blipFill>
          <p:spPr>
            <a:xfrm>
              <a:off x="5749602" y="2325202"/>
              <a:ext cx="692796" cy="692796"/>
            </a:xfrm>
            <a:prstGeom prst="rect">
              <a:avLst/>
            </a:prstGeom>
            <a:noFill/>
          </p:spPr>
        </p:pic>
      </p:grpSp>
      <p:sp>
        <p:nvSpPr>
          <p:cNvPr id="3" name="Footer Placeholder 2">
            <a:extLst>
              <a:ext uri="{FF2B5EF4-FFF2-40B4-BE49-F238E27FC236}">
                <a16:creationId xmlns:a16="http://schemas.microsoft.com/office/drawing/2014/main" id="{11258709-A16F-F9BC-42A0-489FCD12023E}"/>
              </a:ext>
            </a:extLst>
          </p:cNvPr>
          <p:cNvSpPr>
            <a:spLocks noGrp="1"/>
          </p:cNvSpPr>
          <p:nvPr>
            <p:ph type="ftr" sz="quarter" idx="3"/>
          </p:nvPr>
        </p:nvSpPr>
        <p:spPr>
          <a:xfrm>
            <a:off x="4356100" y="6421083"/>
            <a:ext cx="4151312" cy="197976"/>
          </a:xfrm>
        </p:spPr>
        <p:txBody>
          <a:bodyPr/>
          <a:lstStyle/>
          <a:p>
            <a:r>
              <a:rPr lang="en-US"/>
              <a:t>© Copyright Microsoft Corporation. All rights reserved.</a:t>
            </a:r>
          </a:p>
        </p:txBody>
      </p:sp>
    </p:spTree>
    <p:extLst>
      <p:ext uri="{BB962C8B-B14F-4D97-AF65-F5344CB8AC3E}">
        <p14:creationId xmlns:p14="http://schemas.microsoft.com/office/powerpoint/2010/main" val="210881313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F6E79-BE6B-83F4-4542-596342560A95}"/>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F081EAE8-001C-6935-7701-980221D28402}"/>
              </a:ext>
            </a:extLst>
          </p:cNvPr>
          <p:cNvSpPr>
            <a:spLocks noGrp="1"/>
          </p:cNvSpPr>
          <p:nvPr>
            <p:ph type="title"/>
          </p:nvPr>
        </p:nvSpPr>
        <p:spPr>
          <a:xfrm>
            <a:off x="588262" y="585216"/>
            <a:ext cx="8193024" cy="369332"/>
          </a:xfrm>
        </p:spPr>
        <p:txBody>
          <a:bodyPr/>
          <a:lstStyle/>
          <a:p>
            <a:r>
              <a:rPr lang="en-US" sz="2400" dirty="0"/>
              <a:t>Knowledge check</a:t>
            </a:r>
          </a:p>
        </p:txBody>
      </p:sp>
      <p:sp>
        <p:nvSpPr>
          <p:cNvPr id="62" name="Oval 61">
            <a:extLst>
              <a:ext uri="{FF2B5EF4-FFF2-40B4-BE49-F238E27FC236}">
                <a16:creationId xmlns:a16="http://schemas.microsoft.com/office/drawing/2014/main" id="{6187BC6B-44B3-E492-47EF-BB02BE6BA7C0}"/>
              </a:ext>
              <a:ext uri="{C183D7F6-B498-43B3-948B-1728B52AA6E4}">
                <adec:decorative xmlns:adec="http://schemas.microsoft.com/office/drawing/2017/decorative" val="1"/>
              </a:ext>
            </a:extLst>
          </p:cNvPr>
          <p:cNvSpPr/>
          <p:nvPr/>
        </p:nvSpPr>
        <p:spPr bwMode="auto">
          <a:xfrm>
            <a:off x="762630" y="154354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1</a:t>
            </a:r>
            <a:endParaRPr kumimoji="0" lang="en-IN" sz="1800" b="1" i="0" u="none" strike="noStrike" cap="none" spc="0" normalizeH="0" baseline="0" noProof="0" dirty="0">
              <a:ln>
                <a:noFill/>
              </a:ln>
              <a:solidFill>
                <a:schemeClr val="tx1"/>
              </a:solidFill>
              <a:effectLst/>
              <a:uLnTx/>
              <a:uFillTx/>
            </a:endParaRPr>
          </a:p>
        </p:txBody>
      </p:sp>
      <p:sp>
        <p:nvSpPr>
          <p:cNvPr id="45" name="Text Placeholder 44">
            <a:extLst>
              <a:ext uri="{FF2B5EF4-FFF2-40B4-BE49-F238E27FC236}">
                <a16:creationId xmlns:a16="http://schemas.microsoft.com/office/drawing/2014/main" id="{E60BCEEB-95EA-07DD-C5A7-A0B26FD112CA}"/>
              </a:ext>
            </a:extLst>
          </p:cNvPr>
          <p:cNvSpPr>
            <a:spLocks noGrp="1"/>
          </p:cNvSpPr>
          <p:nvPr>
            <p:ph type="body" sz="quarter" idx="17"/>
          </p:nvPr>
        </p:nvSpPr>
        <p:spPr>
          <a:xfrm>
            <a:off x="1235075" y="1595378"/>
            <a:ext cx="8778782" cy="246221"/>
          </a:xfrm>
        </p:spPr>
        <p:txBody>
          <a:bodyPr/>
          <a:lstStyle/>
          <a:p>
            <a:r>
              <a:rPr lang="en-US" sz="1600" dirty="0"/>
              <a:t>What is an eventhouse?</a:t>
            </a:r>
          </a:p>
        </p:txBody>
      </p:sp>
      <p:sp>
        <p:nvSpPr>
          <p:cNvPr id="44" name="Text Placeholder 43">
            <a:extLst>
              <a:ext uri="{FF2B5EF4-FFF2-40B4-BE49-F238E27FC236}">
                <a16:creationId xmlns:a16="http://schemas.microsoft.com/office/drawing/2014/main" id="{D589554A-1438-D3D8-AE11-9AE41572EBF9}"/>
              </a:ext>
            </a:extLst>
          </p:cNvPr>
          <p:cNvSpPr>
            <a:spLocks noGrp="1"/>
          </p:cNvSpPr>
          <p:nvPr>
            <p:ph type="body" sz="quarter" idx="15"/>
          </p:nvPr>
        </p:nvSpPr>
        <p:spPr>
          <a:xfrm>
            <a:off x="1235075" y="1970829"/>
            <a:ext cx="8775098" cy="837152"/>
          </a:xfrm>
        </p:spPr>
        <p:txBody>
          <a:bodyPr/>
          <a:lstStyle/>
          <a:p>
            <a:r>
              <a:rPr lang="en-US" sz="1600" dirty="0"/>
              <a:t>A table that tracks data load events in a data warehouse</a:t>
            </a:r>
            <a:endParaRPr lang="en-GB" sz="1600" dirty="0"/>
          </a:p>
          <a:p>
            <a:r>
              <a:rPr lang="en-US" sz="1600" dirty="0"/>
              <a:t>A data store for real-time data in KQL databases</a:t>
            </a:r>
            <a:endParaRPr lang="en-GB" sz="1600" dirty="0"/>
          </a:p>
          <a:p>
            <a:r>
              <a:rPr lang="en-US" sz="1600" dirty="0"/>
              <a:t>Another name for a </a:t>
            </a:r>
            <a:r>
              <a:rPr lang="en-US" sz="1600" dirty="0" err="1"/>
              <a:t>lakehouse</a:t>
            </a:r>
            <a:r>
              <a:rPr lang="en-US" sz="1600" dirty="0"/>
              <a:t> in Microsoft Fabric</a:t>
            </a:r>
          </a:p>
        </p:txBody>
      </p:sp>
      <p:sp>
        <p:nvSpPr>
          <p:cNvPr id="6" name="Graphic 26">
            <a:extLst>
              <a:ext uri="{FF2B5EF4-FFF2-40B4-BE49-F238E27FC236}">
                <a16:creationId xmlns:a16="http://schemas.microsoft.com/office/drawing/2014/main" id="{3DF7D38A-C800-C625-B3F8-8ACF8733859E}"/>
              </a:ext>
              <a:ext uri="{C183D7F6-B498-43B3-948B-1728B52AA6E4}">
                <adec:decorative xmlns:adec="http://schemas.microsoft.com/office/drawing/2017/decorative" val="1"/>
              </a:ext>
            </a:extLst>
          </p:cNvPr>
          <p:cNvSpPr/>
          <p:nvPr/>
        </p:nvSpPr>
        <p:spPr>
          <a:xfrm>
            <a:off x="1261787" y="230763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2" name="Oval 1">
            <a:extLst>
              <a:ext uri="{FF2B5EF4-FFF2-40B4-BE49-F238E27FC236}">
                <a16:creationId xmlns:a16="http://schemas.microsoft.com/office/drawing/2014/main" id="{DBDDCFB1-E5CC-00A9-9EAC-1D55886B904C}"/>
              </a:ext>
              <a:ext uri="{C183D7F6-B498-43B3-948B-1728B52AA6E4}">
                <adec:decorative xmlns:adec="http://schemas.microsoft.com/office/drawing/2017/decorative" val="1"/>
              </a:ext>
            </a:extLst>
          </p:cNvPr>
          <p:cNvSpPr/>
          <p:nvPr/>
        </p:nvSpPr>
        <p:spPr bwMode="auto">
          <a:xfrm>
            <a:off x="762630" y="306960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2</a:t>
            </a:r>
            <a:endParaRPr kumimoji="0" lang="en-IN" sz="1800" b="1" i="0" u="none" strike="noStrike" cap="none" spc="0" normalizeH="0" baseline="0" noProof="0" dirty="0">
              <a:ln>
                <a:noFill/>
              </a:ln>
              <a:solidFill>
                <a:schemeClr val="tx1"/>
              </a:solidFill>
              <a:effectLst/>
              <a:uLnTx/>
              <a:uFillTx/>
            </a:endParaRPr>
          </a:p>
        </p:txBody>
      </p:sp>
      <p:sp>
        <p:nvSpPr>
          <p:cNvPr id="3" name="Text Placeholder 44">
            <a:extLst>
              <a:ext uri="{FF2B5EF4-FFF2-40B4-BE49-F238E27FC236}">
                <a16:creationId xmlns:a16="http://schemas.microsoft.com/office/drawing/2014/main" id="{72B6E9B2-335F-EF46-28B2-65B19C3E540D}"/>
              </a:ext>
            </a:extLst>
          </p:cNvPr>
          <p:cNvSpPr txBox="1">
            <a:spLocks/>
          </p:cNvSpPr>
          <p:nvPr/>
        </p:nvSpPr>
        <p:spPr>
          <a:xfrm>
            <a:off x="1235075" y="3121442"/>
            <a:ext cx="877878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What is the purpose of using the </a:t>
            </a:r>
            <a:r>
              <a:rPr lang="en-US" sz="1600" b="1" i="1" dirty="0"/>
              <a:t>project</a:t>
            </a:r>
            <a:r>
              <a:rPr lang="en-US" sz="1600" dirty="0"/>
              <a:t> operator in KQL (Kusto Query Language) queries?</a:t>
            </a:r>
          </a:p>
        </p:txBody>
      </p:sp>
      <p:sp>
        <p:nvSpPr>
          <p:cNvPr id="4" name="Text Placeholder 43">
            <a:extLst>
              <a:ext uri="{FF2B5EF4-FFF2-40B4-BE49-F238E27FC236}">
                <a16:creationId xmlns:a16="http://schemas.microsoft.com/office/drawing/2014/main" id="{2B605DB4-BE25-6C1C-7506-B76CA353CED1}"/>
              </a:ext>
            </a:extLst>
          </p:cNvPr>
          <p:cNvSpPr txBox="1">
            <a:spLocks/>
          </p:cNvSpPr>
          <p:nvPr/>
        </p:nvSpPr>
        <p:spPr>
          <a:xfrm>
            <a:off x="1235075" y="3404769"/>
            <a:ext cx="8775098" cy="837152"/>
          </a:xfrm>
          <a:prstGeom prst="rect">
            <a:avLst/>
          </a:prstGeom>
        </p:spPr>
        <p:txBody>
          <a:bodyPr vert="horz" wrap="square" lIns="91440" tIns="0" rIns="0" bIns="0" rtlCol="0" anchor="t">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cs typeface="Segoe UI"/>
              </a:rPr>
              <a:t>To apply aggregations such as </a:t>
            </a:r>
            <a:r>
              <a:rPr lang="en-US" sz="1600" i="1" dirty="0">
                <a:cs typeface="Segoe UI"/>
              </a:rPr>
              <a:t>count</a:t>
            </a:r>
            <a:r>
              <a:rPr lang="en-US" sz="1600" dirty="0">
                <a:cs typeface="Segoe UI"/>
              </a:rPr>
              <a:t>, </a:t>
            </a:r>
            <a:r>
              <a:rPr lang="en-US" sz="1600" i="1" dirty="0">
                <a:cs typeface="Segoe UI"/>
              </a:rPr>
              <a:t>sum</a:t>
            </a:r>
            <a:r>
              <a:rPr lang="en-US" sz="1600" dirty="0">
                <a:cs typeface="Segoe UI"/>
              </a:rPr>
              <a:t>, and </a:t>
            </a:r>
            <a:r>
              <a:rPr lang="en-US" sz="1600" i="1" dirty="0">
                <a:cs typeface="Segoe UI"/>
              </a:rPr>
              <a:t>avg</a:t>
            </a:r>
            <a:endParaRPr lang="en-GB" sz="1600" i="1" dirty="0">
              <a:cs typeface="Segoe UI"/>
            </a:endParaRPr>
          </a:p>
          <a:p>
            <a:r>
              <a:rPr lang="en-US" sz="1600" dirty="0"/>
              <a:t>To specify which columns to include in your query output</a:t>
            </a:r>
            <a:endParaRPr lang="en-GB" sz="1600" dirty="0"/>
          </a:p>
          <a:p>
            <a:r>
              <a:rPr lang="en-US" sz="1600" dirty="0"/>
              <a:t>To filter data based on specific conditions</a:t>
            </a:r>
          </a:p>
        </p:txBody>
      </p:sp>
      <p:sp>
        <p:nvSpPr>
          <p:cNvPr id="5" name="Graphic 26">
            <a:extLst>
              <a:ext uri="{FF2B5EF4-FFF2-40B4-BE49-F238E27FC236}">
                <a16:creationId xmlns:a16="http://schemas.microsoft.com/office/drawing/2014/main" id="{52DAF91C-5D64-54A1-8D8E-64A7A30CAC7C}"/>
              </a:ext>
              <a:ext uri="{C183D7F6-B498-43B3-948B-1728B52AA6E4}">
                <adec:decorative xmlns:adec="http://schemas.microsoft.com/office/drawing/2017/decorative" val="1"/>
              </a:ext>
            </a:extLst>
          </p:cNvPr>
          <p:cNvSpPr/>
          <p:nvPr/>
        </p:nvSpPr>
        <p:spPr>
          <a:xfrm>
            <a:off x="1261787" y="372557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7" name="Oval 6">
            <a:extLst>
              <a:ext uri="{FF2B5EF4-FFF2-40B4-BE49-F238E27FC236}">
                <a16:creationId xmlns:a16="http://schemas.microsoft.com/office/drawing/2014/main" id="{B7ECD409-02DF-1831-B65D-BCBF950845AC}"/>
              </a:ext>
              <a:ext uri="{C183D7F6-B498-43B3-948B-1728B52AA6E4}">
                <adec:decorative xmlns:adec="http://schemas.microsoft.com/office/drawing/2017/decorative" val="1"/>
              </a:ext>
            </a:extLst>
          </p:cNvPr>
          <p:cNvSpPr/>
          <p:nvPr/>
        </p:nvSpPr>
        <p:spPr bwMode="auto">
          <a:xfrm>
            <a:off x="758946" y="450772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defTabSz="914400" fontAlgn="auto">
              <a:lnSpc>
                <a:spcPct val="100000"/>
              </a:lnSpc>
              <a:spcBef>
                <a:spcPts val="0"/>
              </a:spcBef>
              <a:spcAft>
                <a:spcPts val="0"/>
              </a:spcAft>
              <a:buClrTx/>
              <a:buSzTx/>
              <a:buFontTx/>
              <a:buNone/>
              <a:tabLst/>
            </a:pPr>
            <a:r>
              <a:rPr kumimoji="0" lang="en-US" sz="1800" b="1" i="0" u="none" strike="noStrike" cap="none" spc="0" normalizeH="0" baseline="0" noProof="0" dirty="0">
                <a:ln>
                  <a:noFill/>
                </a:ln>
                <a:solidFill>
                  <a:schemeClr val="tx1"/>
                </a:solidFill>
                <a:effectLst/>
                <a:uLnTx/>
                <a:uFillTx/>
              </a:rPr>
              <a:t>3</a:t>
            </a:r>
            <a:endParaRPr kumimoji="0" lang="en-IN" sz="1800" b="1" i="0" u="none" strike="noStrike" cap="none" spc="0" normalizeH="0" baseline="0" noProof="0" dirty="0">
              <a:ln>
                <a:noFill/>
              </a:ln>
              <a:solidFill>
                <a:schemeClr val="tx1"/>
              </a:solidFill>
              <a:effectLst/>
              <a:uLnTx/>
              <a:uFillTx/>
            </a:endParaRPr>
          </a:p>
        </p:txBody>
      </p:sp>
      <p:sp>
        <p:nvSpPr>
          <p:cNvPr id="8" name="Text Placeholder 44">
            <a:extLst>
              <a:ext uri="{FF2B5EF4-FFF2-40B4-BE49-F238E27FC236}">
                <a16:creationId xmlns:a16="http://schemas.microsoft.com/office/drawing/2014/main" id="{A1C9ECB6-7175-4BEA-446A-729F4FB72587}"/>
              </a:ext>
            </a:extLst>
          </p:cNvPr>
          <p:cNvSpPr txBox="1">
            <a:spLocks/>
          </p:cNvSpPr>
          <p:nvPr/>
        </p:nvSpPr>
        <p:spPr>
          <a:xfrm>
            <a:off x="1231391" y="4559558"/>
            <a:ext cx="935348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lang="en-US" sz="1400" kern="1200" spc="0" baseline="0" dirty="0" smtClean="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How can you create a reusable parameterized query for a KQL database?</a:t>
            </a:r>
          </a:p>
        </p:txBody>
      </p:sp>
      <p:sp>
        <p:nvSpPr>
          <p:cNvPr id="9" name="Text Placeholder 43">
            <a:extLst>
              <a:ext uri="{FF2B5EF4-FFF2-40B4-BE49-F238E27FC236}">
                <a16:creationId xmlns:a16="http://schemas.microsoft.com/office/drawing/2014/main" id="{646F3262-0495-5FAF-1C71-A72A0409C848}"/>
              </a:ext>
            </a:extLst>
          </p:cNvPr>
          <p:cNvSpPr txBox="1">
            <a:spLocks/>
          </p:cNvSpPr>
          <p:nvPr/>
        </p:nvSpPr>
        <p:spPr>
          <a:xfrm>
            <a:off x="1231390" y="4912002"/>
            <a:ext cx="9445845" cy="837152"/>
          </a:xfrm>
          <a:prstGeom prst="rect">
            <a:avLst/>
          </a:prstGeom>
        </p:spPr>
        <p:txBody>
          <a:bodyPr vert="horz" wrap="square" lIns="9144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Segoe UI" panose="020B0502040204020203"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Create a stored function</a:t>
            </a:r>
            <a:endParaRPr lang="en-GB" sz="1600" dirty="0"/>
          </a:p>
          <a:p>
            <a:r>
              <a:rPr lang="en-US" sz="1600" dirty="0"/>
              <a:t>Create a materialized view</a:t>
            </a:r>
            <a:endParaRPr lang="en-GB" sz="1600" dirty="0"/>
          </a:p>
          <a:p>
            <a:r>
              <a:rPr lang="en-US" sz="1600" dirty="0"/>
              <a:t>Write a custom Python script and save it as a Spark job definition</a:t>
            </a:r>
          </a:p>
        </p:txBody>
      </p:sp>
      <p:sp>
        <p:nvSpPr>
          <p:cNvPr id="10" name="Graphic 26">
            <a:extLst>
              <a:ext uri="{FF2B5EF4-FFF2-40B4-BE49-F238E27FC236}">
                <a16:creationId xmlns:a16="http://schemas.microsoft.com/office/drawing/2014/main" id="{0222E1E7-3BBA-FB55-33AC-B5D07160F63B}"/>
              </a:ext>
              <a:ext uri="{C183D7F6-B498-43B3-948B-1728B52AA6E4}">
                <adec:decorative xmlns:adec="http://schemas.microsoft.com/office/drawing/2017/decorative" val="1"/>
              </a:ext>
            </a:extLst>
          </p:cNvPr>
          <p:cNvSpPr/>
          <p:nvPr/>
        </p:nvSpPr>
        <p:spPr>
          <a:xfrm>
            <a:off x="1261787" y="494358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accent2"/>
          </a:solidFill>
          <a:ln w="31750" cap="flat">
            <a:solidFill>
              <a:schemeClr val="accent2"/>
            </a:solid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5397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07D94-BE97-C020-53BB-22F8BDE6C8D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25A7F03-6B38-CC62-BACF-A5422881F6E0}"/>
              </a:ext>
            </a:extLst>
          </p:cNvPr>
          <p:cNvSpPr>
            <a:spLocks noGrp="1"/>
          </p:cNvSpPr>
          <p:nvPr>
            <p:ph type="title"/>
          </p:nvPr>
        </p:nvSpPr>
        <p:spPr>
          <a:xfrm>
            <a:off x="588262" y="585216"/>
            <a:ext cx="11011600" cy="492443"/>
          </a:xfrm>
        </p:spPr>
        <p:txBody>
          <a:bodyPr/>
          <a:lstStyle/>
          <a:p>
            <a:r>
              <a:rPr lang="en-US" sz="3200" dirty="0"/>
              <a:t>Further reading</a:t>
            </a:r>
          </a:p>
        </p:txBody>
      </p:sp>
      <p:sp>
        <p:nvSpPr>
          <p:cNvPr id="17" name="Text Placeholder 16">
            <a:extLst>
              <a:ext uri="{FF2B5EF4-FFF2-40B4-BE49-F238E27FC236}">
                <a16:creationId xmlns:a16="http://schemas.microsoft.com/office/drawing/2014/main" id="{C7D2FF03-B021-63FA-F38E-58AD27BD8BFD}"/>
              </a:ext>
            </a:extLst>
          </p:cNvPr>
          <p:cNvSpPr>
            <a:spLocks noGrp="1"/>
          </p:cNvSpPr>
          <p:nvPr>
            <p:ph type="body" sz="quarter" idx="15"/>
          </p:nvPr>
        </p:nvSpPr>
        <p:spPr>
          <a:xfrm>
            <a:off x="586389" y="1591056"/>
            <a:ext cx="8193024" cy="369332"/>
          </a:xfrm>
        </p:spPr>
        <p:txBody>
          <a:bodyPr/>
          <a:lstStyle/>
          <a:p>
            <a:r>
              <a:rPr lang="en-US" sz="2400" dirty="0"/>
              <a:t>Work with real-time data in a Microsoft Fabric eventhouse</a:t>
            </a:r>
          </a:p>
        </p:txBody>
      </p:sp>
      <p:sp>
        <p:nvSpPr>
          <p:cNvPr id="18" name="Text Placeholder 17">
            <a:extLst>
              <a:ext uri="{FF2B5EF4-FFF2-40B4-BE49-F238E27FC236}">
                <a16:creationId xmlns:a16="http://schemas.microsoft.com/office/drawing/2014/main" id="{F19BF7FC-D74D-7DEC-43DD-64426C2FE554}"/>
              </a:ext>
            </a:extLst>
          </p:cNvPr>
          <p:cNvSpPr>
            <a:spLocks noGrp="1"/>
          </p:cNvSpPr>
          <p:nvPr>
            <p:ph type="body" sz="quarter" idx="19"/>
          </p:nvPr>
        </p:nvSpPr>
        <p:spPr>
          <a:xfrm>
            <a:off x="586389" y="2081710"/>
            <a:ext cx="8193024" cy="307777"/>
          </a:xfrm>
        </p:spPr>
        <p:txBody>
          <a:bodyPr/>
          <a:lstStyle/>
          <a:p>
            <a:pPr marL="0" indent="0" algn="l">
              <a:buNone/>
            </a:pPr>
            <a:r>
              <a:rPr lang="en-US" sz="2000" dirty="0">
                <a:hlinkClick r:id="rId3"/>
              </a:rPr>
              <a:t>https://aka.ms/mslearn-eventhouse-fabric</a:t>
            </a:r>
            <a:r>
              <a:rPr lang="en-US" sz="2000" dirty="0"/>
              <a:t> </a:t>
            </a:r>
          </a:p>
        </p:txBody>
      </p:sp>
      <p:grpSp>
        <p:nvGrpSpPr>
          <p:cNvPr id="2" name="Group 1">
            <a:extLst>
              <a:ext uri="{FF2B5EF4-FFF2-40B4-BE49-F238E27FC236}">
                <a16:creationId xmlns:a16="http://schemas.microsoft.com/office/drawing/2014/main" id="{CEDB9744-65D3-C1B8-D0AF-EAE8E6CF4231}"/>
              </a:ext>
              <a:ext uri="{C183D7F6-B498-43B3-948B-1728B52AA6E4}">
                <adec:decorative xmlns:adec="http://schemas.microsoft.com/office/drawing/2017/decorative" val="1"/>
              </a:ext>
            </a:extLst>
          </p:cNvPr>
          <p:cNvGrpSpPr/>
          <p:nvPr/>
        </p:nvGrpSpPr>
        <p:grpSpPr>
          <a:xfrm>
            <a:off x="7975176" y="2648100"/>
            <a:ext cx="3624686" cy="3624684"/>
            <a:chOff x="7449714" y="1812498"/>
            <a:chExt cx="3624686" cy="3624684"/>
          </a:xfrm>
        </p:grpSpPr>
        <p:sp>
          <p:nvSpPr>
            <p:cNvPr id="3" name="Oval 2">
              <a:extLst>
                <a:ext uri="{FF2B5EF4-FFF2-40B4-BE49-F238E27FC236}">
                  <a16:creationId xmlns:a16="http://schemas.microsoft.com/office/drawing/2014/main" id="{62726964-20A8-5ED9-9C58-603AB04FE705}"/>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D66C0D4C-931A-9B83-8F48-00B5D5E21F98}"/>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0974420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D5BD34C-F8C3-F11F-70FD-4E66BDEFA91B}"/>
              </a:ext>
            </a:extLst>
          </p:cNvPr>
          <p:cNvSpPr>
            <a:spLocks noGrp="1"/>
          </p:cNvSpPr>
          <p:nvPr>
            <p:ph type="title"/>
          </p:nvPr>
        </p:nvSpPr>
        <p:spPr>
          <a:xfrm>
            <a:off x="588263" y="585216"/>
            <a:ext cx="10430257" cy="307777"/>
          </a:xfrm>
        </p:spPr>
        <p:txBody>
          <a:bodyPr wrap="square" anchor="ctr">
            <a:noAutofit/>
          </a:bodyPr>
          <a:lstStyle/>
          <a:p>
            <a:r>
              <a:rPr lang="en-US" sz="3200" dirty="0"/>
              <a:t>Use templates for common activities</a:t>
            </a:r>
          </a:p>
        </p:txBody>
      </p:sp>
      <p:pic>
        <p:nvPicPr>
          <p:cNvPr id="9" name="Picture 8" descr="Screenshot of several available templates.">
            <a:extLst>
              <a:ext uri="{FF2B5EF4-FFF2-40B4-BE49-F238E27FC236}">
                <a16:creationId xmlns:a16="http://schemas.microsoft.com/office/drawing/2014/main" id="{D8683D06-73B1-E5D6-A9D6-02DB19540590}"/>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588263" y="1274642"/>
            <a:ext cx="10536937" cy="4832013"/>
          </a:xfrm>
          <a:prstGeom prst="rect">
            <a:avLst/>
          </a:prstGeom>
          <a:ln>
            <a:solidFill>
              <a:schemeClr val="tx1"/>
            </a:solidFill>
          </a:ln>
        </p:spPr>
      </p:pic>
    </p:spTree>
    <p:extLst>
      <p:ext uri="{BB962C8B-B14F-4D97-AF65-F5344CB8AC3E}">
        <p14:creationId xmlns:p14="http://schemas.microsoft.com/office/powerpoint/2010/main" val="900135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D5BD34C-F8C3-F11F-70FD-4E66BDEFA91B}"/>
              </a:ext>
            </a:extLst>
          </p:cNvPr>
          <p:cNvSpPr>
            <a:spLocks noGrp="1"/>
          </p:cNvSpPr>
          <p:nvPr>
            <p:ph type="title"/>
          </p:nvPr>
        </p:nvSpPr>
        <p:spPr>
          <a:xfrm>
            <a:off x="588262" y="585216"/>
            <a:ext cx="8193024" cy="492443"/>
          </a:xfrm>
        </p:spPr>
        <p:txBody>
          <a:bodyPr/>
          <a:lstStyle/>
          <a:p>
            <a:r>
              <a:rPr lang="en-US" sz="3200" dirty="0"/>
              <a:t>Run and monitor pipelines</a:t>
            </a:r>
          </a:p>
        </p:txBody>
      </p:sp>
      <p:sp>
        <p:nvSpPr>
          <p:cNvPr id="14" name="Text Placeholder 13">
            <a:extLst>
              <a:ext uri="{FF2B5EF4-FFF2-40B4-BE49-F238E27FC236}">
                <a16:creationId xmlns:a16="http://schemas.microsoft.com/office/drawing/2014/main" id="{FF26919E-4886-9DE8-AAAA-7B6B6B0ADC95}"/>
              </a:ext>
            </a:extLst>
          </p:cNvPr>
          <p:cNvSpPr>
            <a:spLocks noGrp="1"/>
          </p:cNvSpPr>
          <p:nvPr>
            <p:ph type="body" sz="quarter" idx="15"/>
          </p:nvPr>
        </p:nvSpPr>
        <p:spPr>
          <a:xfrm>
            <a:off x="585788" y="1581150"/>
            <a:ext cx="3173412" cy="1815882"/>
          </a:xfrm>
        </p:spPr>
        <p:txBody>
          <a:bodyPr/>
          <a:lstStyle/>
          <a:p>
            <a:pPr marL="298795" indent="-298795" defTabSz="932563">
              <a:spcBef>
                <a:spcPts val="588"/>
              </a:spcBef>
              <a:spcAft>
                <a:spcPts val="588"/>
              </a:spcAft>
              <a:buSzPct val="100000"/>
              <a:buFont typeface="+mj-lt"/>
              <a:buAutoNum type="arabicPeriod"/>
            </a:pPr>
            <a:r>
              <a:rPr lang="en-US" sz="2200" dirty="0"/>
              <a:t>Validate</a:t>
            </a:r>
          </a:p>
          <a:p>
            <a:pPr marL="298795" indent="-298795" defTabSz="932563">
              <a:spcBef>
                <a:spcPts val="588"/>
              </a:spcBef>
              <a:spcAft>
                <a:spcPts val="588"/>
              </a:spcAft>
              <a:buSzPct val="100000"/>
              <a:buFont typeface="+mj-lt"/>
              <a:buAutoNum type="arabicPeriod"/>
            </a:pPr>
            <a:r>
              <a:rPr lang="en-US" sz="2200" dirty="0"/>
              <a:t>Run</a:t>
            </a:r>
          </a:p>
          <a:p>
            <a:pPr marL="298795" indent="-298795" defTabSz="932563">
              <a:spcBef>
                <a:spcPts val="588"/>
              </a:spcBef>
              <a:spcAft>
                <a:spcPts val="588"/>
              </a:spcAft>
              <a:buSzPct val="100000"/>
              <a:buFont typeface="+mj-lt"/>
              <a:buAutoNum type="arabicPeriod"/>
            </a:pPr>
            <a:r>
              <a:rPr lang="en-US" sz="2200" dirty="0"/>
              <a:t>Schedule</a:t>
            </a:r>
          </a:p>
          <a:p>
            <a:pPr marL="298795" indent="-298795" defTabSz="932563">
              <a:spcBef>
                <a:spcPts val="588"/>
              </a:spcBef>
              <a:spcAft>
                <a:spcPts val="588"/>
              </a:spcAft>
              <a:buSzPct val="100000"/>
              <a:buFont typeface="+mj-lt"/>
              <a:buAutoNum type="arabicPeriod"/>
            </a:pPr>
            <a:r>
              <a:rPr lang="en-US" sz="2200" dirty="0"/>
              <a:t>View run history</a:t>
            </a:r>
          </a:p>
        </p:txBody>
      </p:sp>
      <p:pic>
        <p:nvPicPr>
          <p:cNvPr id="16" name="Picture Placeholder 15" descr="Screenshot of the pipeline run monitoring UI of the Fabric interface.">
            <a:extLst>
              <a:ext uri="{FF2B5EF4-FFF2-40B4-BE49-F238E27FC236}">
                <a16:creationId xmlns:a16="http://schemas.microsoft.com/office/drawing/2014/main" id="{704FA038-C130-45FD-09AD-9152E145FC48}"/>
              </a:ext>
            </a:extLst>
          </p:cNvPr>
          <p:cNvPicPr>
            <a:picLocks noGrp="1" noChangeAspect="1"/>
          </p:cNvPicPr>
          <p:nvPr>
            <p:ph type="pic" sz="quarter" idx="20"/>
          </p:nvPr>
        </p:nvPicPr>
        <p:blipFill rotWithShape="1">
          <a:blip r:embed="rId3" cstate="print">
            <a:extLst>
              <a:ext uri="{28A0092B-C50C-407E-A947-70E740481C1C}">
                <a14:useLocalDpi xmlns:a14="http://schemas.microsoft.com/office/drawing/2010/main" val="0"/>
              </a:ext>
            </a:extLst>
          </a:blip>
          <a:srcRect/>
          <a:stretch/>
        </p:blipFill>
        <p:spPr>
          <a:solidFill>
            <a:srgbClr val="FFFFFF"/>
          </a:solidFill>
          <a:ln w="9525">
            <a:solidFill>
              <a:schemeClr val="tx1"/>
            </a:solidFill>
          </a:ln>
        </p:spPr>
      </p:pic>
    </p:spTree>
    <p:extLst>
      <p:ext uri="{BB962C8B-B14F-4D97-AF65-F5344CB8AC3E}">
        <p14:creationId xmlns:p14="http://schemas.microsoft.com/office/powerpoint/2010/main" val="3143409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 </a:t>
            </a:r>
          </a:p>
        </p:txBody>
      </p:sp>
      <p:sp>
        <p:nvSpPr>
          <p:cNvPr id="12" name="Text Placeholder 11">
            <a:extLst>
              <a:ext uri="{FF2B5EF4-FFF2-40B4-BE49-F238E27FC236}">
                <a16:creationId xmlns:a16="http://schemas.microsoft.com/office/drawing/2014/main" id="{1AA010C8-9602-27FA-EDFD-792D1F0DD9CC}"/>
              </a:ext>
            </a:extLst>
          </p:cNvPr>
          <p:cNvSpPr>
            <a:spLocks noGrp="1"/>
          </p:cNvSpPr>
          <p:nvPr>
            <p:ph type="body" sz="quarter" idx="17"/>
          </p:nvPr>
        </p:nvSpPr>
        <p:spPr>
          <a:xfrm>
            <a:off x="4356100" y="1927225"/>
            <a:ext cx="7243763" cy="430887"/>
          </a:xfrm>
        </p:spPr>
        <p:txBody>
          <a:bodyPr/>
          <a:lstStyle/>
          <a:p>
            <a:r>
              <a:rPr lang="en-US" sz="2800" dirty="0"/>
              <a:t>Ingest data with a pipeline</a:t>
            </a:r>
          </a:p>
        </p:txBody>
      </p:sp>
      <p:sp>
        <p:nvSpPr>
          <p:cNvPr id="5" name="Text Placeholder 4">
            <a:extLst>
              <a:ext uri="{FF2B5EF4-FFF2-40B4-BE49-F238E27FC236}">
                <a16:creationId xmlns:a16="http://schemas.microsoft.com/office/drawing/2014/main" id="{4DA29A50-E4A1-D8A7-3755-58C881E94503}"/>
              </a:ext>
            </a:extLst>
          </p:cNvPr>
          <p:cNvSpPr>
            <a:spLocks noGrp="1"/>
          </p:cNvSpPr>
          <p:nvPr>
            <p:ph type="body" sz="quarter" idx="34"/>
          </p:nvPr>
        </p:nvSpPr>
        <p:spPr>
          <a:xfrm>
            <a:off x="588263" y="2542117"/>
            <a:ext cx="2027938" cy="338554"/>
          </a:xfrm>
        </p:spPr>
        <p:txBody>
          <a:bodyPr/>
          <a:lstStyle/>
          <a:p>
            <a:r>
              <a:rPr lang="en-US" dirty="0"/>
              <a:t>60 minutes</a:t>
            </a:r>
          </a:p>
        </p:txBody>
      </p:sp>
    </p:spTree>
    <p:extLst>
      <p:ext uri="{BB962C8B-B14F-4D97-AF65-F5344CB8AC3E}">
        <p14:creationId xmlns:p14="http://schemas.microsoft.com/office/powerpoint/2010/main" val="427715259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37" name="Text Placeholder 36">
            <a:extLst>
              <a:ext uri="{FF2B5EF4-FFF2-40B4-BE49-F238E27FC236}">
                <a16:creationId xmlns:a16="http://schemas.microsoft.com/office/drawing/2014/main" id="{0CD5B743-C4BD-BE06-D220-B47C8A2DBC08}"/>
              </a:ext>
            </a:extLst>
          </p:cNvPr>
          <p:cNvSpPr>
            <a:spLocks noGrp="1"/>
          </p:cNvSpPr>
          <p:nvPr>
            <p:ph type="body" sz="quarter" idx="17"/>
          </p:nvPr>
        </p:nvSpPr>
        <p:spPr>
          <a:xfrm>
            <a:off x="1235075" y="1607098"/>
            <a:ext cx="8778782" cy="246221"/>
          </a:xfrm>
        </p:spPr>
        <p:txBody>
          <a:bodyPr>
            <a:spAutoFit/>
          </a:bodyPr>
          <a:lstStyle/>
          <a:p>
            <a:r>
              <a:rPr lang="en-US" sz="1600" dirty="0"/>
              <a:t>What is a data pipeline?</a:t>
            </a:r>
          </a:p>
        </p:txBody>
      </p:sp>
      <p:sp>
        <p:nvSpPr>
          <p:cNvPr id="47" name="Text Placeholder 46">
            <a:extLst>
              <a:ext uri="{FF2B5EF4-FFF2-40B4-BE49-F238E27FC236}">
                <a16:creationId xmlns:a16="http://schemas.microsoft.com/office/drawing/2014/main" id="{FFD6A86A-7405-89F2-0EE0-97612FD2658E}"/>
              </a:ext>
            </a:extLst>
          </p:cNvPr>
          <p:cNvSpPr>
            <a:spLocks noGrp="1"/>
          </p:cNvSpPr>
          <p:nvPr>
            <p:ph type="body" sz="quarter" idx="15"/>
          </p:nvPr>
        </p:nvSpPr>
        <p:spPr>
          <a:xfrm>
            <a:off x="1237265" y="1940784"/>
            <a:ext cx="8775098" cy="732508"/>
          </a:xfrm>
        </p:spPr>
        <p:txBody>
          <a:bodyPr/>
          <a:lstStyle/>
          <a:p>
            <a:r>
              <a:rPr lang="en-US" dirty="0"/>
              <a:t>A special folder in OneLake storage where data can be exported from a lakehouse.</a:t>
            </a:r>
          </a:p>
          <a:p>
            <a:r>
              <a:rPr lang="en-US" dirty="0"/>
              <a:t>A sequence of activities to orchestrate a data ingestion or transformation process.</a:t>
            </a:r>
          </a:p>
          <a:p>
            <a:r>
              <a:rPr lang="en-US" dirty="0"/>
              <a:t>A saved Power Query.</a:t>
            </a:r>
          </a:p>
        </p:txBody>
      </p:sp>
      <p:sp>
        <p:nvSpPr>
          <p:cNvPr id="40" name="Text Placeholder 39">
            <a:extLst>
              <a:ext uri="{FF2B5EF4-FFF2-40B4-BE49-F238E27FC236}">
                <a16:creationId xmlns:a16="http://schemas.microsoft.com/office/drawing/2014/main" id="{252CFAFF-9BDE-982F-A158-231F1128BFA9}"/>
              </a:ext>
            </a:extLst>
          </p:cNvPr>
          <p:cNvSpPr>
            <a:spLocks noGrp="1"/>
          </p:cNvSpPr>
          <p:nvPr>
            <p:ph type="body" sz="quarter" idx="22"/>
          </p:nvPr>
        </p:nvSpPr>
        <p:spPr>
          <a:xfrm>
            <a:off x="1235075" y="3056717"/>
            <a:ext cx="8778782" cy="492443"/>
          </a:xfrm>
        </p:spPr>
        <p:txBody>
          <a:bodyPr>
            <a:spAutoFit/>
          </a:bodyPr>
          <a:lstStyle/>
          <a:p>
            <a:r>
              <a:rPr lang="en-US" sz="1600" dirty="0"/>
              <a:t>You want to use a pipeline to copy data to a folder with a specified name for each run. What should you do?</a:t>
            </a:r>
          </a:p>
        </p:txBody>
      </p:sp>
      <p:sp>
        <p:nvSpPr>
          <p:cNvPr id="55" name="Text Placeholder 54">
            <a:extLst>
              <a:ext uri="{FF2B5EF4-FFF2-40B4-BE49-F238E27FC236}">
                <a16:creationId xmlns:a16="http://schemas.microsoft.com/office/drawing/2014/main" id="{94DFCD6C-4ACA-8E45-2848-04FE06C60691}"/>
              </a:ext>
            </a:extLst>
          </p:cNvPr>
          <p:cNvSpPr>
            <a:spLocks noGrp="1"/>
          </p:cNvSpPr>
          <p:nvPr>
            <p:ph type="body" sz="quarter" idx="23"/>
          </p:nvPr>
        </p:nvSpPr>
        <p:spPr>
          <a:xfrm>
            <a:off x="1250626" y="3544491"/>
            <a:ext cx="8775098" cy="732508"/>
          </a:xfrm>
        </p:spPr>
        <p:txBody>
          <a:bodyPr/>
          <a:lstStyle/>
          <a:p>
            <a:r>
              <a:rPr lang="en-US" dirty="0"/>
              <a:t>Create multiple pipelines – One for each folder name.</a:t>
            </a:r>
          </a:p>
          <a:p>
            <a:r>
              <a:rPr lang="en-US" dirty="0"/>
              <a:t>Use a Dataflow Gen2.</a:t>
            </a:r>
          </a:p>
          <a:p>
            <a:r>
              <a:rPr lang="en-US" dirty="0"/>
              <a:t>Add a parameter to the pipeline and use it to specify the folder name for each run.</a:t>
            </a:r>
          </a:p>
        </p:txBody>
      </p:sp>
      <p:sp>
        <p:nvSpPr>
          <p:cNvPr id="38" name="Text Placeholder 37">
            <a:extLst>
              <a:ext uri="{FF2B5EF4-FFF2-40B4-BE49-F238E27FC236}">
                <a16:creationId xmlns:a16="http://schemas.microsoft.com/office/drawing/2014/main" id="{E39F41CD-A5D9-2D6E-CFCA-E40070E2565A}"/>
              </a:ext>
            </a:extLst>
          </p:cNvPr>
          <p:cNvSpPr>
            <a:spLocks noGrp="1"/>
          </p:cNvSpPr>
          <p:nvPr>
            <p:ph type="body" sz="quarter" idx="20"/>
          </p:nvPr>
        </p:nvSpPr>
        <p:spPr/>
        <p:txBody>
          <a:bodyPr>
            <a:noAutofit/>
          </a:bodyPr>
          <a:lstStyle/>
          <a:p>
            <a:r>
              <a:rPr lang="en-US" sz="1600" dirty="0"/>
              <a:t>You have previously run a pipeline containing multiple activities. What's the best way to check how long each individual activity took to complete?</a:t>
            </a:r>
          </a:p>
        </p:txBody>
      </p:sp>
      <p:sp>
        <p:nvSpPr>
          <p:cNvPr id="48" name="Text Placeholder 47">
            <a:extLst>
              <a:ext uri="{FF2B5EF4-FFF2-40B4-BE49-F238E27FC236}">
                <a16:creationId xmlns:a16="http://schemas.microsoft.com/office/drawing/2014/main" id="{EB60E208-867D-42B3-CCAA-CEB8A37C75B4}"/>
              </a:ext>
            </a:extLst>
          </p:cNvPr>
          <p:cNvSpPr>
            <a:spLocks noGrp="1"/>
          </p:cNvSpPr>
          <p:nvPr>
            <p:ph type="body" sz="quarter" idx="21"/>
          </p:nvPr>
        </p:nvSpPr>
        <p:spPr>
          <a:xfrm>
            <a:off x="1237265" y="5011150"/>
            <a:ext cx="8775098" cy="732508"/>
          </a:xfrm>
        </p:spPr>
        <p:txBody>
          <a:bodyPr/>
          <a:lstStyle/>
          <a:p>
            <a:r>
              <a:rPr lang="en-US" dirty="0"/>
              <a:t>Rerun the pipeline and observe the output, timing each activity.</a:t>
            </a:r>
          </a:p>
          <a:p>
            <a:r>
              <a:rPr lang="en-US" dirty="0"/>
              <a:t>View the run details in the run history.</a:t>
            </a:r>
          </a:p>
          <a:p>
            <a:r>
              <a:rPr lang="en-US" dirty="0"/>
              <a:t>View the refreshed value for your lakehouse’s default semantic model.</a:t>
            </a:r>
          </a:p>
        </p:txBody>
      </p:sp>
      <p:sp>
        <p:nvSpPr>
          <p:cNvPr id="49" name="Oval 48">
            <a:extLst>
              <a:ext uri="{FF2B5EF4-FFF2-40B4-BE49-F238E27FC236}">
                <a16:creationId xmlns:a16="http://schemas.microsoft.com/office/drawing/2014/main" id="{25AA97AE-BF8B-1B8C-6439-C1A2A179FB26}"/>
              </a:ext>
              <a:ext uri="{C183D7F6-B498-43B3-948B-1728B52AA6E4}">
                <adec:decorative xmlns:adec="http://schemas.microsoft.com/office/drawing/2017/decorative" val="1"/>
              </a:ext>
            </a:extLst>
          </p:cNvPr>
          <p:cNvSpPr/>
          <p:nvPr/>
        </p:nvSpPr>
        <p:spPr bwMode="auto">
          <a:xfrm>
            <a:off x="747639" y="1558401"/>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1</a:t>
            </a:r>
            <a:endParaRPr lang="en-IN" b="1" dirty="0">
              <a:solidFill>
                <a:schemeClr val="tx1"/>
              </a:solidFill>
            </a:endParaRPr>
          </a:p>
        </p:txBody>
      </p:sp>
      <p:sp>
        <p:nvSpPr>
          <p:cNvPr id="50" name="Graphic 26">
            <a:extLst>
              <a:ext uri="{FF2B5EF4-FFF2-40B4-BE49-F238E27FC236}">
                <a16:creationId xmlns:a16="http://schemas.microsoft.com/office/drawing/2014/main" id="{ABB0B975-1BFE-540A-C074-43D9D33E5F71}"/>
              </a:ext>
              <a:ext uri="{C183D7F6-B498-43B3-948B-1728B52AA6E4}">
                <adec:decorative xmlns:adec="http://schemas.microsoft.com/office/drawing/2017/decorative" val="1"/>
              </a:ext>
            </a:extLst>
          </p:cNvPr>
          <p:cNvSpPr/>
          <p:nvPr/>
        </p:nvSpPr>
        <p:spPr>
          <a:xfrm>
            <a:off x="1250626" y="2257788"/>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a:solidFill>
                <a:srgbClr val="000000"/>
              </a:solidFill>
              <a:latin typeface="Segoe UI"/>
            </a:endParaRPr>
          </a:p>
        </p:txBody>
      </p:sp>
      <p:sp>
        <p:nvSpPr>
          <p:cNvPr id="51" name="Oval 50">
            <a:extLst>
              <a:ext uri="{FF2B5EF4-FFF2-40B4-BE49-F238E27FC236}">
                <a16:creationId xmlns:a16="http://schemas.microsoft.com/office/drawing/2014/main" id="{20E10061-3C13-9130-DF09-C03FD64523ED}"/>
              </a:ext>
              <a:ext uri="{C183D7F6-B498-43B3-948B-1728B52AA6E4}">
                <adec:decorative xmlns:adec="http://schemas.microsoft.com/office/drawing/2017/decorative" val="1"/>
              </a:ext>
            </a:extLst>
          </p:cNvPr>
          <p:cNvSpPr/>
          <p:nvPr/>
        </p:nvSpPr>
        <p:spPr bwMode="auto">
          <a:xfrm>
            <a:off x="747639" y="3008020"/>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2</a:t>
            </a:r>
            <a:endParaRPr lang="en-IN" b="1" dirty="0">
              <a:solidFill>
                <a:schemeClr val="tx1"/>
              </a:solidFill>
            </a:endParaRPr>
          </a:p>
        </p:txBody>
      </p:sp>
      <p:sp>
        <p:nvSpPr>
          <p:cNvPr id="52" name="Graphic 26">
            <a:extLst>
              <a:ext uri="{FF2B5EF4-FFF2-40B4-BE49-F238E27FC236}">
                <a16:creationId xmlns:a16="http://schemas.microsoft.com/office/drawing/2014/main" id="{6A19106C-A686-539F-076D-1E3E1C34616A}"/>
              </a:ext>
              <a:ext uri="{C183D7F6-B498-43B3-948B-1728B52AA6E4}">
                <adec:decorative xmlns:adec="http://schemas.microsoft.com/office/drawing/2017/decorative" val="1"/>
              </a:ext>
            </a:extLst>
          </p:cNvPr>
          <p:cNvSpPr/>
          <p:nvPr/>
        </p:nvSpPr>
        <p:spPr>
          <a:xfrm>
            <a:off x="1318386" y="4072209"/>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a:solidFill>
                <a:srgbClr val="000000"/>
              </a:solidFill>
              <a:latin typeface="Segoe UI"/>
            </a:endParaRPr>
          </a:p>
        </p:txBody>
      </p:sp>
      <p:sp>
        <p:nvSpPr>
          <p:cNvPr id="53" name="Oval 52">
            <a:extLst>
              <a:ext uri="{FF2B5EF4-FFF2-40B4-BE49-F238E27FC236}">
                <a16:creationId xmlns:a16="http://schemas.microsoft.com/office/drawing/2014/main" id="{C107FCAE-441A-F6AD-53A8-EF822BDD3CF6}"/>
              </a:ext>
              <a:ext uri="{C183D7F6-B498-43B3-948B-1728B52AA6E4}">
                <adec:decorative xmlns:adec="http://schemas.microsoft.com/office/drawing/2017/decorative" val="1"/>
              </a:ext>
            </a:extLst>
          </p:cNvPr>
          <p:cNvSpPr/>
          <p:nvPr/>
        </p:nvSpPr>
        <p:spPr bwMode="auto">
          <a:xfrm>
            <a:off x="747639" y="4521825"/>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3</a:t>
            </a:r>
            <a:endParaRPr lang="en-IN" b="1" dirty="0">
              <a:solidFill>
                <a:schemeClr val="tx1"/>
              </a:solidFill>
            </a:endParaRPr>
          </a:p>
        </p:txBody>
      </p:sp>
      <p:sp>
        <p:nvSpPr>
          <p:cNvPr id="54" name="Graphic 26">
            <a:extLst>
              <a:ext uri="{FF2B5EF4-FFF2-40B4-BE49-F238E27FC236}">
                <a16:creationId xmlns:a16="http://schemas.microsoft.com/office/drawing/2014/main" id="{A208EDBB-2C4D-2B8C-F0F0-BE52C0F2C142}"/>
              </a:ext>
              <a:ext uri="{C183D7F6-B498-43B3-948B-1728B52AA6E4}">
                <adec:decorative xmlns:adec="http://schemas.microsoft.com/office/drawing/2017/decorative" val="1"/>
              </a:ext>
            </a:extLst>
          </p:cNvPr>
          <p:cNvSpPr/>
          <p:nvPr/>
        </p:nvSpPr>
        <p:spPr>
          <a:xfrm>
            <a:off x="1252816" y="5323435"/>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a:solidFill>
                <a:srgbClr val="000000"/>
              </a:solidFill>
              <a:latin typeface="Segoe UI"/>
            </a:endParaRPr>
          </a:p>
        </p:txBody>
      </p:sp>
    </p:spTree>
    <p:extLst>
      <p:ext uri="{BB962C8B-B14F-4D97-AF65-F5344CB8AC3E}">
        <p14:creationId xmlns:p14="http://schemas.microsoft.com/office/powerpoint/2010/main" val="3061386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animBg="1"/>
      <p:bldP spid="54" grpId="0" animBg="1"/>
    </p:bldLst>
  </p:timing>
</p:sld>
</file>

<file path=ppt/theme/theme1.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2.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3.xml><?xml version="1.0" encoding="utf-8"?>
<a:theme xmlns:a="http://schemas.openxmlformats.org/drawingml/2006/main" name="Microsoft Learn_Off-White Template">
  <a:themeElements>
    <a:clrScheme name="Microsoft Learn Lt">
      <a:dk1>
        <a:srgbClr val="000000"/>
      </a:dk1>
      <a:lt1>
        <a:srgbClr val="FFFFFF"/>
      </a:lt1>
      <a:dk2>
        <a:srgbClr val="091F2C"/>
      </a:dk2>
      <a:lt2>
        <a:srgbClr val="E8E6DF"/>
      </a:lt2>
      <a:accent1>
        <a:srgbClr val="FF5C39"/>
      </a:accent1>
      <a:accent2>
        <a:srgbClr val="C73ECC"/>
      </a:accent2>
      <a:accent3>
        <a:srgbClr val="0078D4"/>
      </a:accent3>
      <a:accent4>
        <a:srgbClr val="F4364C"/>
      </a:accent4>
      <a:accent5>
        <a:srgbClr val="FFA38B"/>
      </a:accent5>
      <a:accent6>
        <a:srgbClr val="CD9BCF"/>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Neutral gray">
      <a:srgbClr val="E8E6DF"/>
    </a:custClr>
    <a:custClr name="White">
      <a:srgbClr val="FFFFFF"/>
    </a:custClr>
    <a:custClr name="Blueblack">
      <a:srgbClr val="091F2C"/>
    </a:custClr>
    <a:custClr name="Off white">
      <a:srgbClr val="F4F3F5"/>
    </a:custClr>
    <a:custClr name="Light orange">
      <a:srgbClr val="FFA38B"/>
    </a:custClr>
    <a:custClr name="Light magenta">
      <a:srgbClr val="CD9BCF"/>
    </a:custClr>
    <a:custClr name="Light blue">
      <a:srgbClr val="8DC8E8"/>
    </a:custClr>
    <a:custClr name="Light red">
      <a:srgbClr val="FFB3BB"/>
    </a:custClr>
    <a:custClr name="White">
      <a:srgbClr val="FFFFFF"/>
    </a:custClr>
    <a:custClr name="White">
      <a:srgbClr val="FFFFFF"/>
    </a:custClr>
    <a:custClr name="Neutral gray">
      <a:srgbClr val="E8E6DF"/>
    </a:custClr>
    <a:custClr name="White">
      <a:srgbClr val="FFFFFF"/>
    </a:custClr>
    <a:custClr name="Blueblack">
      <a:srgbClr val="091F2C"/>
    </a:custClr>
    <a:custClr name="Off white">
      <a:srgbClr val="F4F3F5"/>
    </a:custClr>
    <a:custClr name="Dark orange">
      <a:srgbClr val="73391D"/>
    </a:custClr>
    <a:custClr name="Dark magenta">
      <a:srgbClr val="702573"/>
    </a:custClr>
    <a:custClr name="Dark blue">
      <a:srgbClr val="2A446F"/>
    </a:custClr>
    <a:custClr name="Dark red">
      <a:srgbClr val="73262F"/>
    </a:custClr>
    <a:custClr name="White">
      <a:srgbClr val="FFFFFF"/>
    </a:custClr>
    <a:custClr name="White">
      <a:srgbClr val="FFFFFF"/>
    </a:custClr>
  </a:custClrLst>
  <a:extLst>
    <a:ext uri="{05A4C25C-085E-4340-85A3-A5531E510DB2}">
      <thm15:themeFamily xmlns:thm15="http://schemas.microsoft.com/office/thememl/2012/main" name="Microsoft_Learn_PPT_Template_May2022" id="{29A08142-AB99-4411-AAE7-CEDF668BDF69}" vid="{B77F916D-7E22-4EF9-8BA9-EC91DF20C5E1}"/>
    </a:ext>
  </a:extLst>
</a:theme>
</file>

<file path=ppt/theme/theme4.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5.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6.xml><?xml version="1.0" encoding="utf-8"?>
<a:theme xmlns:a="http://schemas.openxmlformats.org/drawingml/2006/main" name="1_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BCD289BC-E268-4568-AADE-ECD246FE5130}" vid="{F076A76A-EF31-4445-BEC3-A5C890F8A90B}"/>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Default Theme</Template>
  <TotalTime>0</TotalTime>
  <Words>12846</Words>
  <Application>Microsoft Office PowerPoint</Application>
  <PresentationFormat>Widescreen</PresentationFormat>
  <Paragraphs>931</Paragraphs>
  <Slides>52</Slides>
  <Notes>47</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52</vt:i4>
      </vt:variant>
    </vt:vector>
  </HeadingPairs>
  <TitlesOfParts>
    <vt:vector size="68" baseType="lpstr">
      <vt:lpstr>Aptos</vt:lpstr>
      <vt:lpstr>Aptos Narrow</vt:lpstr>
      <vt:lpstr>Arial</vt:lpstr>
      <vt:lpstr>Consolas</vt:lpstr>
      <vt:lpstr>Segoe UI</vt:lpstr>
      <vt:lpstr>Segoe UI Black</vt:lpstr>
      <vt:lpstr>Segoe UI Light</vt:lpstr>
      <vt:lpstr>Segoe UI Semibold</vt:lpstr>
      <vt:lpstr>Segoe UI Symbol</vt:lpstr>
      <vt:lpstr>Wingdings</vt:lpstr>
      <vt:lpstr>ILT</vt:lpstr>
      <vt:lpstr>1_LIGHT MODE</vt:lpstr>
      <vt:lpstr>Microsoft Learn_Off-White Template</vt:lpstr>
      <vt:lpstr>LIGHT MODE</vt:lpstr>
      <vt:lpstr>1_LIGHT MODE</vt:lpstr>
      <vt:lpstr>1_ILT</vt:lpstr>
      <vt:lpstr>DP-700: Microsoft Fabric Data Engineer</vt:lpstr>
      <vt:lpstr>Orchestrate processes and data movement with Microsoft Fabric</vt:lpstr>
      <vt:lpstr>Learning objectives</vt:lpstr>
      <vt:lpstr>Pipelines in Microsoft Fabric</vt:lpstr>
      <vt:lpstr>Common Activities – copy data</vt:lpstr>
      <vt:lpstr>Use templates for common activities</vt:lpstr>
      <vt:lpstr>Run and monitor pipelines</vt:lpstr>
      <vt:lpstr>Exercise </vt:lpstr>
      <vt:lpstr>Knowledge check </vt:lpstr>
      <vt:lpstr>Recap</vt:lpstr>
      <vt:lpstr>Further Reading </vt:lpstr>
      <vt:lpstr>Organize a lakehouse with medallion architecture</vt:lpstr>
      <vt:lpstr>Learning objectives</vt:lpstr>
      <vt:lpstr>Medallion architecture overview</vt:lpstr>
      <vt:lpstr>Move and transform data across layers</vt:lpstr>
      <vt:lpstr>Implement a medallion architecture</vt:lpstr>
      <vt:lpstr>Query and report on data in your Fabric lakehouse</vt:lpstr>
      <vt:lpstr>Secure the medallion layers</vt:lpstr>
      <vt:lpstr>Exercise</vt:lpstr>
      <vt:lpstr>Knowledge check </vt:lpstr>
      <vt:lpstr>Recap</vt:lpstr>
      <vt:lpstr>Further reading </vt:lpstr>
      <vt:lpstr>Get started with Real-Time Intelligence in Microsoft Fabric</vt:lpstr>
      <vt:lpstr>Learning objectives</vt:lpstr>
      <vt:lpstr>What is real-time analytics?</vt:lpstr>
      <vt:lpstr>Real-Time Intelligence in Microsoft Fabric</vt:lpstr>
      <vt:lpstr>Real-Time Hub</vt:lpstr>
      <vt:lpstr>Ingest and transform real-time data</vt:lpstr>
      <vt:lpstr>Store and query real-time data</vt:lpstr>
      <vt:lpstr>Visualize real-time data</vt:lpstr>
      <vt:lpstr>Automate actions</vt:lpstr>
      <vt:lpstr>Exercise</vt:lpstr>
      <vt:lpstr>Knowledge check</vt:lpstr>
      <vt:lpstr>Recap</vt:lpstr>
      <vt:lpstr>Further reading</vt:lpstr>
      <vt:lpstr>Use Real-Time Eventstreams in Microsoft Fabric</vt:lpstr>
      <vt:lpstr>Learning objectives</vt:lpstr>
      <vt:lpstr>Components of eventstreams</vt:lpstr>
      <vt:lpstr>Eventstream sources and destinations</vt:lpstr>
      <vt:lpstr>Eventstream transformations</vt:lpstr>
      <vt:lpstr>Exercise</vt:lpstr>
      <vt:lpstr>Knowledge check</vt:lpstr>
      <vt:lpstr>Recap</vt:lpstr>
      <vt:lpstr>Further reading</vt:lpstr>
      <vt:lpstr>Work with real-time data in a Microsoft Fabric eventhouse</vt:lpstr>
      <vt:lpstr>Learning objectives</vt:lpstr>
      <vt:lpstr>Get started with an eventhouse</vt:lpstr>
      <vt:lpstr>Use KQL effectively</vt:lpstr>
      <vt:lpstr>Materialized views and stored functions</vt:lpstr>
      <vt:lpstr>Exercise</vt:lpstr>
      <vt:lpstr>Knowledge check</vt:lpstr>
      <vt:lpstr>Further reading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2024-12-16T17:20:19Z</dcterms:created>
  <dcterms:modified xsi:type="dcterms:W3CDTF">2025-01-13T15:02:32Z</dcterms:modified>
</cp:coreProperties>
</file>