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2.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3.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229" r:id="rId1"/>
    <p:sldMasterId id="2147484922" r:id="rId2"/>
    <p:sldMasterId id="2147484698" r:id="rId3"/>
    <p:sldMasterId id="2147485313" r:id="rId4"/>
  </p:sldMasterIdLst>
  <p:notesMasterIdLst>
    <p:notesMasterId r:id="rId74"/>
  </p:notesMasterIdLst>
  <p:handoutMasterIdLst>
    <p:handoutMasterId r:id="rId75"/>
  </p:handoutMasterIdLst>
  <p:sldIdLst>
    <p:sldId id="2147479883" r:id="rId5"/>
    <p:sldId id="2147479730" r:id="rId6"/>
    <p:sldId id="2147479893" r:id="rId7"/>
    <p:sldId id="2145706294" r:id="rId8"/>
    <p:sldId id="2134805654" r:id="rId9"/>
    <p:sldId id="2134805673" r:id="rId10"/>
    <p:sldId id="2147479849" r:id="rId11"/>
    <p:sldId id="2147479847" r:id="rId12"/>
    <p:sldId id="2147479846" r:id="rId13"/>
    <p:sldId id="2147479848" r:id="rId14"/>
    <p:sldId id="2134805663" r:id="rId15"/>
    <p:sldId id="2147479878" r:id="rId16"/>
    <p:sldId id="2134805664" r:id="rId17"/>
    <p:sldId id="2134805665" r:id="rId18"/>
    <p:sldId id="2134805666" r:id="rId19"/>
    <p:sldId id="2134805668" r:id="rId20"/>
    <p:sldId id="2134805669" r:id="rId21"/>
    <p:sldId id="2134805670" r:id="rId22"/>
    <p:sldId id="2134805671" r:id="rId23"/>
    <p:sldId id="2147479885" r:id="rId24"/>
    <p:sldId id="2134805594" r:id="rId25"/>
    <p:sldId id="2134805651" r:id="rId26"/>
    <p:sldId id="2147479884" r:id="rId27"/>
    <p:sldId id="2147479826" r:id="rId28"/>
    <p:sldId id="2147479894" r:id="rId29"/>
    <p:sldId id="2134805655" r:id="rId30"/>
    <p:sldId id="2134805656" r:id="rId31"/>
    <p:sldId id="2134805657" r:id="rId32"/>
    <p:sldId id="2147479879" r:id="rId33"/>
    <p:sldId id="2134805662" r:id="rId34"/>
    <p:sldId id="2134805674" r:id="rId35"/>
    <p:sldId id="2134805675" r:id="rId36"/>
    <p:sldId id="2134805676" r:id="rId37"/>
    <p:sldId id="2134805677" r:id="rId38"/>
    <p:sldId id="2147479851" r:id="rId39"/>
    <p:sldId id="2134805678" r:id="rId40"/>
    <p:sldId id="2134805679" r:id="rId41"/>
    <p:sldId id="2134805680" r:id="rId42"/>
    <p:sldId id="2147479850" r:id="rId43"/>
    <p:sldId id="2147479887" r:id="rId44"/>
    <p:sldId id="2632" r:id="rId45"/>
    <p:sldId id="2134805649" r:id="rId46"/>
    <p:sldId id="2147479886" r:id="rId47"/>
    <p:sldId id="2147479844" r:id="rId48"/>
    <p:sldId id="2147479896" r:id="rId49"/>
    <p:sldId id="2134805692" r:id="rId50"/>
    <p:sldId id="2147479860" r:id="rId51"/>
    <p:sldId id="2147479861" r:id="rId52"/>
    <p:sldId id="2147479862" r:id="rId53"/>
    <p:sldId id="2134805672" r:id="rId54"/>
    <p:sldId id="2134805694" r:id="rId55"/>
    <p:sldId id="2147479890" r:id="rId56"/>
    <p:sldId id="2147479857" r:id="rId57"/>
    <p:sldId id="2147479858" r:id="rId58"/>
    <p:sldId id="2147479785" r:id="rId59"/>
    <p:sldId id="2147479864" r:id="rId60"/>
    <p:sldId id="2147479895" r:id="rId61"/>
    <p:sldId id="2147479867" r:id="rId62"/>
    <p:sldId id="2147479877" r:id="rId63"/>
    <p:sldId id="2147479875" r:id="rId64"/>
    <p:sldId id="2147479873" r:id="rId65"/>
    <p:sldId id="1868" r:id="rId66"/>
    <p:sldId id="2147479876" r:id="rId67"/>
    <p:sldId id="2147479869" r:id="rId68"/>
    <p:sldId id="2147479870" r:id="rId69"/>
    <p:sldId id="2147479891" r:id="rId70"/>
    <p:sldId id="2147479866" r:id="rId71"/>
    <p:sldId id="2147479863" r:id="rId72"/>
    <p:sldId id="2147479892" r:id="rId73"/>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DP-600 Day 3" id="{0CBC2CD6-20EB-483F-BC29-2C1DF56E5FE5}">
          <p14:sldIdLst>
            <p14:sldId id="2147479883"/>
          </p14:sldIdLst>
        </p14:section>
        <p14:section name="Get started with data warehouses in Microsoft Fabric" id="{EFFB40F0-AC71-4E46-9B22-9F7D9D05C99B}">
          <p14:sldIdLst>
            <p14:sldId id="2147479730"/>
            <p14:sldId id="2147479893"/>
            <p14:sldId id="2145706294"/>
            <p14:sldId id="2134805654"/>
            <p14:sldId id="2134805673"/>
            <p14:sldId id="2147479849"/>
            <p14:sldId id="2147479847"/>
            <p14:sldId id="2147479846"/>
            <p14:sldId id="2147479848"/>
            <p14:sldId id="2134805663"/>
            <p14:sldId id="2147479878"/>
            <p14:sldId id="2134805664"/>
            <p14:sldId id="2134805665"/>
            <p14:sldId id="2134805666"/>
            <p14:sldId id="2134805668"/>
            <p14:sldId id="2134805669"/>
            <p14:sldId id="2134805670"/>
            <p14:sldId id="2134805671"/>
            <p14:sldId id="2147479885"/>
            <p14:sldId id="2134805594"/>
            <p14:sldId id="2134805651"/>
            <p14:sldId id="2147479884"/>
          </p14:sldIdLst>
        </p14:section>
        <p14:section name="Load data into a Microsoft Fabric data warehouse" id="{26091579-18C2-4662-8E99-6F4782D181BF}">
          <p14:sldIdLst>
            <p14:sldId id="2147479826"/>
            <p14:sldId id="2147479894"/>
            <p14:sldId id="2134805655"/>
            <p14:sldId id="2134805656"/>
            <p14:sldId id="2134805657"/>
            <p14:sldId id="2147479879"/>
            <p14:sldId id="2134805662"/>
            <p14:sldId id="2134805674"/>
            <p14:sldId id="2134805675"/>
            <p14:sldId id="2134805676"/>
            <p14:sldId id="2134805677"/>
            <p14:sldId id="2147479851"/>
            <p14:sldId id="2134805678"/>
            <p14:sldId id="2134805679"/>
            <p14:sldId id="2134805680"/>
            <p14:sldId id="2147479850"/>
            <p14:sldId id="2147479887"/>
            <p14:sldId id="2632"/>
            <p14:sldId id="2134805649"/>
            <p14:sldId id="2147479886"/>
          </p14:sldIdLst>
        </p14:section>
        <p14:section name="Monitor a Microsoft Fabric data warehouse" id="{56A665A7-2078-4039-8CE0-E053B4153350}">
          <p14:sldIdLst>
            <p14:sldId id="2147479844"/>
            <p14:sldId id="2147479896"/>
            <p14:sldId id="2134805692"/>
            <p14:sldId id="2147479860"/>
            <p14:sldId id="2147479861"/>
            <p14:sldId id="2147479862"/>
            <p14:sldId id="2134805672"/>
            <p14:sldId id="2134805694"/>
            <p14:sldId id="2147479890"/>
            <p14:sldId id="2147479857"/>
            <p14:sldId id="2147479858"/>
            <p14:sldId id="2147479785"/>
          </p14:sldIdLst>
        </p14:section>
        <p14:section name="Secure a Microsoft Fabric data warehouse" id="{8015AAAF-AB69-48AD-8F68-3FDB42295FD2}">
          <p14:sldIdLst>
            <p14:sldId id="2147479864"/>
            <p14:sldId id="2147479895"/>
            <p14:sldId id="2147479867"/>
            <p14:sldId id="2147479877"/>
            <p14:sldId id="2147479875"/>
            <p14:sldId id="2147479873"/>
            <p14:sldId id="1868"/>
            <p14:sldId id="2147479876"/>
            <p14:sldId id="2147479869"/>
            <p14:sldId id="2147479870"/>
            <p14:sldId id="2147479891"/>
            <p14:sldId id="2147479866"/>
            <p14:sldId id="2147479863"/>
            <p14:sldId id="2147479892"/>
          </p14:sldIdLst>
        </p14:section>
      </p14:sectionLst>
    </p:ext>
    <p:ext uri="{EFAFB233-063F-42B5-8137-9DF3F51BA10A}">
      <p15:sldGuideLst xmlns:p15="http://schemas.microsoft.com/office/powerpoint/2012/main">
        <p15:guide id="1" pos="4200" userDrawn="1">
          <p15:clr>
            <a:srgbClr val="A4A3A4"/>
          </p15:clr>
        </p15:guide>
        <p15:guide id="2" orient="horz" pos="2160">
          <p15:clr>
            <a:srgbClr val="A4A3A4"/>
          </p15:clr>
        </p15:guide>
        <p15:guide id="3" pos="584" userDrawn="1">
          <p15:clr>
            <a:srgbClr val="A4A3A4"/>
          </p15:clr>
        </p15:guide>
        <p15:guide id="5"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C8E8"/>
    <a:srgbClr val="EEEEEE"/>
    <a:srgbClr val="E8E8E8"/>
    <a:srgbClr val="D4D4D4"/>
    <a:srgbClr val="E8E6DF"/>
    <a:srgbClr val="FB5A65"/>
    <a:srgbClr val="CD9BCF"/>
    <a:srgbClr val="FFA38B"/>
    <a:srgbClr val="D59ED7"/>
    <a:srgbClr val="FFFFFF"/>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CEA039-6C54-9BAB-FC43-B1723E69A9F9}" v="19" dt="2024-01-16T14:54:05.9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97" autoAdjust="0"/>
    <p:restoredTop sz="80174" autoAdjust="0"/>
  </p:normalViewPr>
  <p:slideViewPr>
    <p:cSldViewPr snapToGrid="0">
      <p:cViewPr varScale="1">
        <p:scale>
          <a:sx n="93" d="100"/>
          <a:sy n="93" d="100"/>
        </p:scale>
        <p:origin x="44" y="284"/>
      </p:cViewPr>
      <p:guideLst>
        <p:guide pos="4200"/>
        <p:guide orient="horz" pos="2160"/>
        <p:guide pos="584"/>
        <p:guide pos="3840"/>
      </p:guideLst>
    </p:cSldViewPr>
  </p:slideViewPr>
  <p:outlineViewPr>
    <p:cViewPr>
      <p:scale>
        <a:sx n="33" d="100"/>
        <a:sy n="33" d="100"/>
      </p:scale>
      <p:origin x="0" y="-11970"/>
    </p:cViewPr>
  </p:outlineViewPr>
  <p:notesTextViewPr>
    <p:cViewPr>
      <p:scale>
        <a:sx n="1" d="1"/>
        <a:sy n="1" d="1"/>
      </p:scale>
      <p:origin x="0" y="0"/>
    </p:cViewPr>
  </p:notesTextViewPr>
  <p:sorterViewPr>
    <p:cViewPr>
      <p:scale>
        <a:sx n="75" d="100"/>
        <a:sy n="75"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notesMaster" Target="notesMasters/notesMaster1.xml"/><Relationship Id="rId79"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82" Type="http://schemas.microsoft.com/office/2018/10/relationships/authors" Target="author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viewProps" Target="viewProps.xml"/><Relationship Id="rId81" Type="http://schemas.microsoft.com/office/2015/10/relationships/revisionInfo" Target="revisionInfo.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commentAuthors" Target="commentAuthor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8E1AD0-0394-425E-8302-66E19BFA23BE}" type="doc">
      <dgm:prSet loTypeId="urn:microsoft.com/office/officeart/2005/8/layout/list1" loCatId="list" qsTypeId="urn:microsoft.com/office/officeart/2005/8/quickstyle/simple1" qsCatId="simple" csTypeId="urn:microsoft.com/office/officeart/2005/8/colors/accent2_1" csCatId="accent2" phldr="1"/>
      <dgm:spPr/>
      <dgm:t>
        <a:bodyPr/>
        <a:lstStyle/>
        <a:p>
          <a:endParaRPr lang="en-GB"/>
        </a:p>
      </dgm:t>
    </dgm:pt>
    <dgm:pt modelId="{DF6559FA-5151-410A-B706-CFBC34B0395D}">
      <dgm:prSet phldrT="[Text]" custT="1"/>
      <dgm:spPr/>
      <dgm:t>
        <a:bodyPr/>
        <a:lstStyle/>
        <a:p>
          <a:pPr>
            <a:buFont typeface="Arial" panose="020B0604020202020204" pitchFamily="34" charset="0"/>
            <a:buChar char="•"/>
          </a:pPr>
          <a:r>
            <a:rPr lang="en-GB" sz="2000" b="1" dirty="0">
              <a:latin typeface="Segoe UI" panose="020B0502040204020203" pitchFamily="34" charset="0"/>
            </a:rPr>
            <a:t>Fact tables:</a:t>
          </a:r>
          <a:endParaRPr lang="en-GB" sz="2000" b="1" dirty="0"/>
        </a:p>
      </dgm:t>
    </dgm:pt>
    <dgm:pt modelId="{DE324535-1840-457B-90B7-84D76CD5DFA8}" type="parTrans" cxnId="{63CE0A73-12AF-4719-B4C9-0C5DC2736A72}">
      <dgm:prSet/>
      <dgm:spPr/>
      <dgm:t>
        <a:bodyPr/>
        <a:lstStyle/>
        <a:p>
          <a:endParaRPr lang="en-GB" sz="1600"/>
        </a:p>
      </dgm:t>
    </dgm:pt>
    <dgm:pt modelId="{4FF2F967-4A49-400C-9061-1CE64BF87862}" type="sibTrans" cxnId="{63CE0A73-12AF-4719-B4C9-0C5DC2736A72}">
      <dgm:prSet/>
      <dgm:spPr/>
      <dgm:t>
        <a:bodyPr/>
        <a:lstStyle/>
        <a:p>
          <a:endParaRPr lang="en-GB" sz="1600"/>
        </a:p>
      </dgm:t>
    </dgm:pt>
    <dgm:pt modelId="{86353771-9F0F-4752-AFCE-8E28EDDBA829}">
      <dgm:prSet custT="1"/>
      <dgm:spPr/>
      <dgm:t>
        <a:bodyPr/>
        <a:lstStyle/>
        <a:p>
          <a:pPr>
            <a:buFont typeface="Arial" panose="020B0604020202020204" pitchFamily="34" charset="0"/>
            <a:buChar char="•"/>
          </a:pPr>
          <a:r>
            <a:rPr lang="en-US" sz="1800" b="0" i="0" dirty="0">
              <a:effectLst/>
              <a:latin typeface="Segoe UI" panose="020B0502040204020203" pitchFamily="34" charset="0"/>
            </a:rPr>
            <a:t>Contain the numerical data that you want to analyze. </a:t>
          </a:r>
          <a:endParaRPr lang="en-GB" sz="1800" b="0" i="0" dirty="0">
            <a:effectLst/>
            <a:latin typeface="Segoe UI" panose="020B0502040204020203" pitchFamily="34" charset="0"/>
          </a:endParaRPr>
        </a:p>
      </dgm:t>
    </dgm:pt>
    <dgm:pt modelId="{F732723E-6960-417B-9AD5-B95E4D334172}" type="parTrans" cxnId="{2E6222D3-70C7-4C2D-81ED-5280F86F7AB4}">
      <dgm:prSet/>
      <dgm:spPr/>
      <dgm:t>
        <a:bodyPr/>
        <a:lstStyle/>
        <a:p>
          <a:endParaRPr lang="en-GB" sz="1600"/>
        </a:p>
      </dgm:t>
    </dgm:pt>
    <dgm:pt modelId="{5F808D10-64C5-4253-9D46-F40F91B2FE74}" type="sibTrans" cxnId="{2E6222D3-70C7-4C2D-81ED-5280F86F7AB4}">
      <dgm:prSet/>
      <dgm:spPr/>
      <dgm:t>
        <a:bodyPr/>
        <a:lstStyle/>
        <a:p>
          <a:endParaRPr lang="en-GB" sz="1600"/>
        </a:p>
      </dgm:t>
    </dgm:pt>
    <dgm:pt modelId="{CF3FB1C6-DA23-463F-AACF-4160DF1DDCE7}">
      <dgm:prSet custT="1"/>
      <dgm:spPr/>
      <dgm:t>
        <a:bodyPr/>
        <a:lstStyle/>
        <a:p>
          <a:pPr>
            <a:buFont typeface="Arial" panose="020B0604020202020204" pitchFamily="34" charset="0"/>
            <a:buChar char="•"/>
          </a:pPr>
          <a:r>
            <a:rPr lang="en-GB" sz="2000" b="1" i="0" dirty="0">
              <a:effectLst/>
              <a:latin typeface="Segoe UI" panose="020B0502040204020203" pitchFamily="34" charset="0"/>
            </a:rPr>
            <a:t>Dimension tables:</a:t>
          </a:r>
        </a:p>
      </dgm:t>
    </dgm:pt>
    <dgm:pt modelId="{67A38AD0-4BB6-42B5-80F0-644F99F1F85E}" type="parTrans" cxnId="{2A514EB7-7E99-42BC-8E41-2B214339D7AA}">
      <dgm:prSet/>
      <dgm:spPr/>
      <dgm:t>
        <a:bodyPr/>
        <a:lstStyle/>
        <a:p>
          <a:endParaRPr lang="en-GB" sz="1600"/>
        </a:p>
      </dgm:t>
    </dgm:pt>
    <dgm:pt modelId="{8CA69B67-6C4D-4BC2-A405-1579618668C0}" type="sibTrans" cxnId="{2A514EB7-7E99-42BC-8E41-2B214339D7AA}">
      <dgm:prSet/>
      <dgm:spPr/>
      <dgm:t>
        <a:bodyPr/>
        <a:lstStyle/>
        <a:p>
          <a:endParaRPr lang="en-GB" sz="1600"/>
        </a:p>
      </dgm:t>
    </dgm:pt>
    <dgm:pt modelId="{028C3448-C96B-4B6E-9975-36BCB103550A}">
      <dgm:prSet custT="1"/>
      <dgm:spPr/>
      <dgm:t>
        <a:bodyPr/>
        <a:lstStyle/>
        <a:p>
          <a:pPr>
            <a:buFont typeface="Arial" panose="020B0604020202020204" pitchFamily="34" charset="0"/>
            <a:buChar char="•"/>
          </a:pPr>
          <a:r>
            <a:rPr lang="en-US" sz="1800" dirty="0">
              <a:latin typeface="Segoe UI" panose="020B0502040204020203" pitchFamily="34" charset="0"/>
            </a:rPr>
            <a:t>Contain descriptive information about the data in the fact tables. </a:t>
          </a:r>
          <a:endParaRPr lang="en-GB" sz="1800" b="0" i="0" dirty="0">
            <a:effectLst/>
            <a:latin typeface="Segoe UI" panose="020B0502040204020203" pitchFamily="34" charset="0"/>
          </a:endParaRPr>
        </a:p>
      </dgm:t>
    </dgm:pt>
    <dgm:pt modelId="{27EAF67D-DAE3-4B76-91AF-DBFCCD1CADD7}" type="parTrans" cxnId="{4D2E4ECC-1092-4F3C-9CF4-8E44F111676E}">
      <dgm:prSet/>
      <dgm:spPr/>
      <dgm:t>
        <a:bodyPr/>
        <a:lstStyle/>
        <a:p>
          <a:endParaRPr lang="en-GB" sz="1600"/>
        </a:p>
      </dgm:t>
    </dgm:pt>
    <dgm:pt modelId="{28DA342C-23A2-4E8F-95E9-51EE78EFDACD}" type="sibTrans" cxnId="{4D2E4ECC-1092-4F3C-9CF4-8E44F111676E}">
      <dgm:prSet/>
      <dgm:spPr/>
      <dgm:t>
        <a:bodyPr/>
        <a:lstStyle/>
        <a:p>
          <a:endParaRPr lang="en-GB" sz="1600"/>
        </a:p>
      </dgm:t>
    </dgm:pt>
    <dgm:pt modelId="{B505D9F5-E6C1-4343-A89B-1986143EBFAE}">
      <dgm:prSet custT="1"/>
      <dgm:spPr/>
      <dgm:t>
        <a:bodyPr/>
        <a:lstStyle/>
        <a:p>
          <a:pPr>
            <a:buFont typeface="Arial" panose="020B0604020202020204" pitchFamily="34" charset="0"/>
            <a:buChar char="•"/>
          </a:pPr>
          <a:endParaRPr lang="en-GB" sz="1800" b="0" i="0" dirty="0">
            <a:effectLst/>
            <a:latin typeface="Segoe UI" panose="020B0502040204020203" pitchFamily="34" charset="0"/>
          </a:endParaRPr>
        </a:p>
      </dgm:t>
    </dgm:pt>
    <dgm:pt modelId="{318006A6-AB05-4CF5-8A19-35D652C3C217}" type="parTrans" cxnId="{84BA5177-81D5-4D69-A1CD-662092F4463D}">
      <dgm:prSet/>
      <dgm:spPr/>
      <dgm:t>
        <a:bodyPr/>
        <a:lstStyle/>
        <a:p>
          <a:endParaRPr lang="en-GB" sz="1600"/>
        </a:p>
      </dgm:t>
    </dgm:pt>
    <dgm:pt modelId="{281E4742-B956-455F-AF74-2E6A93633FA5}" type="sibTrans" cxnId="{84BA5177-81D5-4D69-A1CD-662092F4463D}">
      <dgm:prSet/>
      <dgm:spPr/>
      <dgm:t>
        <a:bodyPr/>
        <a:lstStyle/>
        <a:p>
          <a:endParaRPr lang="en-GB" sz="1600"/>
        </a:p>
      </dgm:t>
    </dgm:pt>
    <dgm:pt modelId="{505C2462-EC69-4765-B0B4-3C90A50795A0}">
      <dgm:prSet custT="1"/>
      <dgm:spPr/>
      <dgm:t>
        <a:bodyPr/>
        <a:lstStyle/>
        <a:p>
          <a:pPr>
            <a:buFont typeface="Arial" panose="020B0604020202020204" pitchFamily="34" charset="0"/>
            <a:buChar char="•"/>
          </a:pPr>
          <a:r>
            <a:rPr lang="en-US" sz="1800" b="0" i="0" dirty="0">
              <a:effectLst/>
              <a:latin typeface="Segoe UI" panose="020B0502040204020203" pitchFamily="34" charset="0"/>
            </a:rPr>
            <a:t>Typically have a large number of rows and are the primary source of data for analysis. </a:t>
          </a:r>
          <a:endParaRPr lang="en-GB" sz="1800" b="0" i="0" dirty="0">
            <a:effectLst/>
            <a:latin typeface="Segoe UI" panose="020B0502040204020203" pitchFamily="34" charset="0"/>
          </a:endParaRPr>
        </a:p>
      </dgm:t>
    </dgm:pt>
    <dgm:pt modelId="{6D5F5CF1-53E3-4419-802D-649F6D0A8BC7}" type="parTrans" cxnId="{074A8D2D-5C52-4277-853C-6A4B1A3EA4FC}">
      <dgm:prSet/>
      <dgm:spPr/>
      <dgm:t>
        <a:bodyPr/>
        <a:lstStyle/>
        <a:p>
          <a:endParaRPr lang="en-US"/>
        </a:p>
      </dgm:t>
    </dgm:pt>
    <dgm:pt modelId="{98A2458F-AC2F-4F73-82FB-1C2740882F77}" type="sibTrans" cxnId="{074A8D2D-5C52-4277-853C-6A4B1A3EA4FC}">
      <dgm:prSet/>
      <dgm:spPr/>
      <dgm:t>
        <a:bodyPr/>
        <a:lstStyle/>
        <a:p>
          <a:endParaRPr lang="en-US"/>
        </a:p>
      </dgm:t>
    </dgm:pt>
    <dgm:pt modelId="{D65E75B9-CB55-47C4-AFE9-299AB39E8720}">
      <dgm:prSet custT="1"/>
      <dgm:spPr/>
      <dgm:t>
        <a:bodyPr/>
        <a:lstStyle/>
        <a:p>
          <a:pPr>
            <a:buFont typeface="Arial" panose="020B0604020202020204" pitchFamily="34" charset="0"/>
            <a:buChar char="•"/>
          </a:pPr>
          <a:r>
            <a:rPr lang="en-US" sz="1800" dirty="0">
              <a:latin typeface="Segoe UI" panose="020B0502040204020203" pitchFamily="34" charset="0"/>
            </a:rPr>
            <a:t>Typically have a small number of rows and are used to provide context for the data in the fact tables. </a:t>
          </a:r>
          <a:endParaRPr lang="en-GB" sz="1800" b="0" i="0" dirty="0">
            <a:effectLst/>
            <a:latin typeface="Segoe UI" panose="020B0502040204020203" pitchFamily="34" charset="0"/>
          </a:endParaRPr>
        </a:p>
      </dgm:t>
    </dgm:pt>
    <dgm:pt modelId="{0371D427-0602-4053-BFF4-6DF3E9EAAC61}" type="parTrans" cxnId="{53BF8208-C5FB-4EF1-8AA8-50B707E9BAB9}">
      <dgm:prSet/>
      <dgm:spPr/>
      <dgm:t>
        <a:bodyPr/>
        <a:lstStyle/>
        <a:p>
          <a:endParaRPr lang="en-US"/>
        </a:p>
      </dgm:t>
    </dgm:pt>
    <dgm:pt modelId="{58CDC2A0-8F9E-4F5D-99E0-15B5076E95B4}" type="sibTrans" cxnId="{53BF8208-C5FB-4EF1-8AA8-50B707E9BAB9}">
      <dgm:prSet/>
      <dgm:spPr/>
      <dgm:t>
        <a:bodyPr/>
        <a:lstStyle/>
        <a:p>
          <a:endParaRPr lang="en-US"/>
        </a:p>
      </dgm:t>
    </dgm:pt>
    <dgm:pt modelId="{ACCC0896-D59D-47DF-A702-2E5E8A9C0A11}">
      <dgm:prSet custT="1"/>
      <dgm:spPr/>
      <dgm:t>
        <a:bodyPr/>
        <a:lstStyle/>
        <a:p>
          <a:r>
            <a:rPr lang="en-US" sz="1800" b="0" i="0" dirty="0"/>
            <a:t>It's common for a dimension table to include two key columns: </a:t>
          </a:r>
          <a:r>
            <a:rPr lang="en-US" sz="1800" b="1" i="1" dirty="0"/>
            <a:t>surrogate key</a:t>
          </a:r>
          <a:r>
            <a:rPr lang="en-US" sz="1800" b="1" i="0" dirty="0"/>
            <a:t> </a:t>
          </a:r>
          <a:r>
            <a:rPr lang="en-US" sz="1800" b="0" i="0" dirty="0"/>
            <a:t>and an </a:t>
          </a:r>
          <a:r>
            <a:rPr lang="en-US" sz="1800" b="1" i="1" dirty="0"/>
            <a:t>alternate key</a:t>
          </a:r>
          <a:r>
            <a:rPr lang="en-US" sz="1800" b="0" i="1" dirty="0"/>
            <a:t>.</a:t>
          </a:r>
          <a:endParaRPr lang="en-GB" sz="1800" b="0" i="1" dirty="0">
            <a:effectLst/>
            <a:latin typeface="Segoe UI" panose="020B0502040204020203" pitchFamily="34" charset="0"/>
          </a:endParaRPr>
        </a:p>
      </dgm:t>
    </dgm:pt>
    <dgm:pt modelId="{5D4042C9-EF00-45A4-AFF0-940ED8880683}" type="parTrans" cxnId="{16B1307B-CD36-431A-855B-C1A9F6678499}">
      <dgm:prSet/>
      <dgm:spPr/>
      <dgm:t>
        <a:bodyPr/>
        <a:lstStyle/>
        <a:p>
          <a:endParaRPr lang="en-US"/>
        </a:p>
      </dgm:t>
    </dgm:pt>
    <dgm:pt modelId="{B2416817-CF5F-4CBD-9D7E-C922FAA7F885}" type="sibTrans" cxnId="{16B1307B-CD36-431A-855B-C1A9F6678499}">
      <dgm:prSet/>
      <dgm:spPr/>
      <dgm:t>
        <a:bodyPr/>
        <a:lstStyle/>
        <a:p>
          <a:endParaRPr lang="en-US"/>
        </a:p>
      </dgm:t>
    </dgm:pt>
    <dgm:pt modelId="{C2ED2C01-34A9-4FE1-A0CC-9E61FE505C47}" type="pres">
      <dgm:prSet presAssocID="{A88E1AD0-0394-425E-8302-66E19BFA23BE}" presName="linear" presStyleCnt="0">
        <dgm:presLayoutVars>
          <dgm:dir/>
          <dgm:animLvl val="lvl"/>
          <dgm:resizeHandles val="exact"/>
        </dgm:presLayoutVars>
      </dgm:prSet>
      <dgm:spPr/>
    </dgm:pt>
    <dgm:pt modelId="{C7BE6C03-B7CB-43CE-9050-E2F475D3A6D1}" type="pres">
      <dgm:prSet presAssocID="{DF6559FA-5151-410A-B706-CFBC34B0395D}" presName="parentLin" presStyleCnt="0"/>
      <dgm:spPr/>
    </dgm:pt>
    <dgm:pt modelId="{CA991840-BE02-4B7D-A04F-DEBC9590C544}" type="pres">
      <dgm:prSet presAssocID="{DF6559FA-5151-410A-B706-CFBC34B0395D}" presName="parentLeftMargin" presStyleLbl="node1" presStyleIdx="0" presStyleCnt="2"/>
      <dgm:spPr/>
    </dgm:pt>
    <dgm:pt modelId="{45E06ECE-6497-4017-BC8F-2D8FB5B9845B}" type="pres">
      <dgm:prSet presAssocID="{DF6559FA-5151-410A-B706-CFBC34B0395D}" presName="parentText" presStyleLbl="node1" presStyleIdx="0" presStyleCnt="2">
        <dgm:presLayoutVars>
          <dgm:chMax val="0"/>
          <dgm:bulletEnabled val="1"/>
        </dgm:presLayoutVars>
      </dgm:prSet>
      <dgm:spPr/>
    </dgm:pt>
    <dgm:pt modelId="{0B0211D8-363D-4E2F-B314-D2463BE1EDE3}" type="pres">
      <dgm:prSet presAssocID="{DF6559FA-5151-410A-B706-CFBC34B0395D}" presName="negativeSpace" presStyleCnt="0"/>
      <dgm:spPr/>
    </dgm:pt>
    <dgm:pt modelId="{1C4FBC84-4DC3-4A93-A7B5-6606B84D1704}" type="pres">
      <dgm:prSet presAssocID="{DF6559FA-5151-410A-B706-CFBC34B0395D}" presName="childText" presStyleLbl="conFgAcc1" presStyleIdx="0" presStyleCnt="2">
        <dgm:presLayoutVars>
          <dgm:bulletEnabled val="1"/>
        </dgm:presLayoutVars>
      </dgm:prSet>
      <dgm:spPr/>
    </dgm:pt>
    <dgm:pt modelId="{494C49A3-9BEC-488E-9B13-ACAE5A61BB35}" type="pres">
      <dgm:prSet presAssocID="{4FF2F967-4A49-400C-9061-1CE64BF87862}" presName="spaceBetweenRectangles" presStyleCnt="0"/>
      <dgm:spPr/>
    </dgm:pt>
    <dgm:pt modelId="{49BF9B4C-B208-43DB-B824-5BC742806639}" type="pres">
      <dgm:prSet presAssocID="{CF3FB1C6-DA23-463F-AACF-4160DF1DDCE7}" presName="parentLin" presStyleCnt="0"/>
      <dgm:spPr/>
    </dgm:pt>
    <dgm:pt modelId="{5E97A1FD-D23F-4A0F-9388-25CFFD10A3E8}" type="pres">
      <dgm:prSet presAssocID="{CF3FB1C6-DA23-463F-AACF-4160DF1DDCE7}" presName="parentLeftMargin" presStyleLbl="node1" presStyleIdx="0" presStyleCnt="2"/>
      <dgm:spPr/>
    </dgm:pt>
    <dgm:pt modelId="{0C78F59D-9DB3-49E7-84BD-DACCF881746B}" type="pres">
      <dgm:prSet presAssocID="{CF3FB1C6-DA23-463F-AACF-4160DF1DDCE7}" presName="parentText" presStyleLbl="node1" presStyleIdx="1" presStyleCnt="2">
        <dgm:presLayoutVars>
          <dgm:chMax val="0"/>
          <dgm:bulletEnabled val="1"/>
        </dgm:presLayoutVars>
      </dgm:prSet>
      <dgm:spPr/>
    </dgm:pt>
    <dgm:pt modelId="{39A202AB-794F-4241-BF95-D7D1A84D992E}" type="pres">
      <dgm:prSet presAssocID="{CF3FB1C6-DA23-463F-AACF-4160DF1DDCE7}" presName="negativeSpace" presStyleCnt="0"/>
      <dgm:spPr/>
    </dgm:pt>
    <dgm:pt modelId="{5B8CBA28-3FA4-4B1C-8887-04A9D814A0C6}" type="pres">
      <dgm:prSet presAssocID="{CF3FB1C6-DA23-463F-AACF-4160DF1DDCE7}" presName="childText" presStyleLbl="conFgAcc1" presStyleIdx="1" presStyleCnt="2">
        <dgm:presLayoutVars>
          <dgm:bulletEnabled val="1"/>
        </dgm:presLayoutVars>
      </dgm:prSet>
      <dgm:spPr/>
    </dgm:pt>
  </dgm:ptLst>
  <dgm:cxnLst>
    <dgm:cxn modelId="{AFE58205-12A7-4CF2-8DB0-3B70C161ED89}" type="presOf" srcId="{A88E1AD0-0394-425E-8302-66E19BFA23BE}" destId="{C2ED2C01-34A9-4FE1-A0CC-9E61FE505C47}" srcOrd="0" destOrd="0" presId="urn:microsoft.com/office/officeart/2005/8/layout/list1"/>
    <dgm:cxn modelId="{53BF8208-C5FB-4EF1-8AA8-50B707E9BAB9}" srcId="{CF3FB1C6-DA23-463F-AACF-4160DF1DDCE7}" destId="{D65E75B9-CB55-47C4-AFE9-299AB39E8720}" srcOrd="1" destOrd="0" parTransId="{0371D427-0602-4053-BFF4-6DF3E9EAAC61}" sibTransId="{58CDC2A0-8F9E-4F5D-99E0-15B5076E95B4}"/>
    <dgm:cxn modelId="{2A22100A-7BE4-481A-8BDA-F5E4A83E859D}" type="presOf" srcId="{DF6559FA-5151-410A-B706-CFBC34B0395D}" destId="{CA991840-BE02-4B7D-A04F-DEBC9590C544}" srcOrd="0" destOrd="0" presId="urn:microsoft.com/office/officeart/2005/8/layout/list1"/>
    <dgm:cxn modelId="{074A8D2D-5C52-4277-853C-6A4B1A3EA4FC}" srcId="{DF6559FA-5151-410A-B706-CFBC34B0395D}" destId="{505C2462-EC69-4765-B0B4-3C90A50795A0}" srcOrd="1" destOrd="0" parTransId="{6D5F5CF1-53E3-4419-802D-649F6D0A8BC7}" sibTransId="{98A2458F-AC2F-4F73-82FB-1C2740882F77}"/>
    <dgm:cxn modelId="{3E196F34-AA72-4891-B3E4-E8EF287A6C36}" type="presOf" srcId="{CF3FB1C6-DA23-463F-AACF-4160DF1DDCE7}" destId="{5E97A1FD-D23F-4A0F-9388-25CFFD10A3E8}" srcOrd="0" destOrd="0" presId="urn:microsoft.com/office/officeart/2005/8/layout/list1"/>
    <dgm:cxn modelId="{319FF847-CD1C-4F8B-A52F-AF8DE927A577}" type="presOf" srcId="{86353771-9F0F-4752-AFCE-8E28EDDBA829}" destId="{1C4FBC84-4DC3-4A93-A7B5-6606B84D1704}" srcOrd="0" destOrd="0" presId="urn:microsoft.com/office/officeart/2005/8/layout/list1"/>
    <dgm:cxn modelId="{63CE0A73-12AF-4719-B4C9-0C5DC2736A72}" srcId="{A88E1AD0-0394-425E-8302-66E19BFA23BE}" destId="{DF6559FA-5151-410A-B706-CFBC34B0395D}" srcOrd="0" destOrd="0" parTransId="{DE324535-1840-457B-90B7-84D76CD5DFA8}" sibTransId="{4FF2F967-4A49-400C-9061-1CE64BF87862}"/>
    <dgm:cxn modelId="{84BA5177-81D5-4D69-A1CD-662092F4463D}" srcId="{CF3FB1C6-DA23-463F-AACF-4160DF1DDCE7}" destId="{B505D9F5-E6C1-4343-A89B-1986143EBFAE}" srcOrd="3" destOrd="0" parTransId="{318006A6-AB05-4CF5-8A19-35D652C3C217}" sibTransId="{281E4742-B956-455F-AF74-2E6A93633FA5}"/>
    <dgm:cxn modelId="{731AEB57-50B4-4334-9E78-B2FD55FC7020}" type="presOf" srcId="{ACCC0896-D59D-47DF-A702-2E5E8A9C0A11}" destId="{5B8CBA28-3FA4-4B1C-8887-04A9D814A0C6}" srcOrd="0" destOrd="2" presId="urn:microsoft.com/office/officeart/2005/8/layout/list1"/>
    <dgm:cxn modelId="{16B1307B-CD36-431A-855B-C1A9F6678499}" srcId="{CF3FB1C6-DA23-463F-AACF-4160DF1DDCE7}" destId="{ACCC0896-D59D-47DF-A702-2E5E8A9C0A11}" srcOrd="2" destOrd="0" parTransId="{5D4042C9-EF00-45A4-AFF0-940ED8880683}" sibTransId="{B2416817-CF5F-4CBD-9D7E-C922FAA7F885}"/>
    <dgm:cxn modelId="{03A0E67C-282C-40C1-86CE-AE432C449A55}" type="presOf" srcId="{DF6559FA-5151-410A-B706-CFBC34B0395D}" destId="{45E06ECE-6497-4017-BC8F-2D8FB5B9845B}" srcOrd="1" destOrd="0" presId="urn:microsoft.com/office/officeart/2005/8/layout/list1"/>
    <dgm:cxn modelId="{4A73D8AE-62A4-43F8-98BC-04671DDF060C}" type="presOf" srcId="{CF3FB1C6-DA23-463F-AACF-4160DF1DDCE7}" destId="{0C78F59D-9DB3-49E7-84BD-DACCF881746B}" srcOrd="1" destOrd="0" presId="urn:microsoft.com/office/officeart/2005/8/layout/list1"/>
    <dgm:cxn modelId="{9398DFB2-C10A-4516-9E81-1D6930907564}" type="presOf" srcId="{505C2462-EC69-4765-B0B4-3C90A50795A0}" destId="{1C4FBC84-4DC3-4A93-A7B5-6606B84D1704}" srcOrd="0" destOrd="1" presId="urn:microsoft.com/office/officeart/2005/8/layout/list1"/>
    <dgm:cxn modelId="{2A514EB7-7E99-42BC-8E41-2B214339D7AA}" srcId="{A88E1AD0-0394-425E-8302-66E19BFA23BE}" destId="{CF3FB1C6-DA23-463F-AACF-4160DF1DDCE7}" srcOrd="1" destOrd="0" parTransId="{67A38AD0-4BB6-42B5-80F0-644F99F1F85E}" sibTransId="{8CA69B67-6C4D-4BC2-A405-1579618668C0}"/>
    <dgm:cxn modelId="{A902C8C6-AD88-4162-80B3-E59CB5D83A02}" type="presOf" srcId="{B505D9F5-E6C1-4343-A89B-1986143EBFAE}" destId="{5B8CBA28-3FA4-4B1C-8887-04A9D814A0C6}" srcOrd="0" destOrd="3" presId="urn:microsoft.com/office/officeart/2005/8/layout/list1"/>
    <dgm:cxn modelId="{4D2E4ECC-1092-4F3C-9CF4-8E44F111676E}" srcId="{CF3FB1C6-DA23-463F-AACF-4160DF1DDCE7}" destId="{028C3448-C96B-4B6E-9975-36BCB103550A}" srcOrd="0" destOrd="0" parTransId="{27EAF67D-DAE3-4B76-91AF-DBFCCD1CADD7}" sibTransId="{28DA342C-23A2-4E8F-95E9-51EE78EFDACD}"/>
    <dgm:cxn modelId="{2E6222D3-70C7-4C2D-81ED-5280F86F7AB4}" srcId="{DF6559FA-5151-410A-B706-CFBC34B0395D}" destId="{86353771-9F0F-4752-AFCE-8E28EDDBA829}" srcOrd="0" destOrd="0" parTransId="{F732723E-6960-417B-9AD5-B95E4D334172}" sibTransId="{5F808D10-64C5-4253-9D46-F40F91B2FE74}"/>
    <dgm:cxn modelId="{29FDA9DA-D4D3-43BA-97B0-00101FD277C2}" type="presOf" srcId="{D65E75B9-CB55-47C4-AFE9-299AB39E8720}" destId="{5B8CBA28-3FA4-4B1C-8887-04A9D814A0C6}" srcOrd="0" destOrd="1" presId="urn:microsoft.com/office/officeart/2005/8/layout/list1"/>
    <dgm:cxn modelId="{2C4C48F2-77C1-483F-925A-5739066429AE}" type="presOf" srcId="{028C3448-C96B-4B6E-9975-36BCB103550A}" destId="{5B8CBA28-3FA4-4B1C-8887-04A9D814A0C6}" srcOrd="0" destOrd="0" presId="urn:microsoft.com/office/officeart/2005/8/layout/list1"/>
    <dgm:cxn modelId="{D186C0B4-A8CC-4F94-960A-7F8B7C206FB1}" type="presParOf" srcId="{C2ED2C01-34A9-4FE1-A0CC-9E61FE505C47}" destId="{C7BE6C03-B7CB-43CE-9050-E2F475D3A6D1}" srcOrd="0" destOrd="0" presId="urn:microsoft.com/office/officeart/2005/8/layout/list1"/>
    <dgm:cxn modelId="{EAD69549-071A-444C-B650-E4E725D3E858}" type="presParOf" srcId="{C7BE6C03-B7CB-43CE-9050-E2F475D3A6D1}" destId="{CA991840-BE02-4B7D-A04F-DEBC9590C544}" srcOrd="0" destOrd="0" presId="urn:microsoft.com/office/officeart/2005/8/layout/list1"/>
    <dgm:cxn modelId="{30BA0983-4CCE-4E7E-A232-B6FA2F4D3CF2}" type="presParOf" srcId="{C7BE6C03-B7CB-43CE-9050-E2F475D3A6D1}" destId="{45E06ECE-6497-4017-BC8F-2D8FB5B9845B}" srcOrd="1" destOrd="0" presId="urn:microsoft.com/office/officeart/2005/8/layout/list1"/>
    <dgm:cxn modelId="{DBC4FE49-9246-473A-828A-8ED0415419C2}" type="presParOf" srcId="{C2ED2C01-34A9-4FE1-A0CC-9E61FE505C47}" destId="{0B0211D8-363D-4E2F-B314-D2463BE1EDE3}" srcOrd="1" destOrd="0" presId="urn:microsoft.com/office/officeart/2005/8/layout/list1"/>
    <dgm:cxn modelId="{C5829A44-CE0D-448A-B46F-66015F2025B8}" type="presParOf" srcId="{C2ED2C01-34A9-4FE1-A0CC-9E61FE505C47}" destId="{1C4FBC84-4DC3-4A93-A7B5-6606B84D1704}" srcOrd="2" destOrd="0" presId="urn:microsoft.com/office/officeart/2005/8/layout/list1"/>
    <dgm:cxn modelId="{B2554525-7BE5-47EB-8BEC-58F3AC1F7575}" type="presParOf" srcId="{C2ED2C01-34A9-4FE1-A0CC-9E61FE505C47}" destId="{494C49A3-9BEC-488E-9B13-ACAE5A61BB35}" srcOrd="3" destOrd="0" presId="urn:microsoft.com/office/officeart/2005/8/layout/list1"/>
    <dgm:cxn modelId="{E15BC200-8302-468A-A1D0-B10B05374948}" type="presParOf" srcId="{C2ED2C01-34A9-4FE1-A0CC-9E61FE505C47}" destId="{49BF9B4C-B208-43DB-B824-5BC742806639}" srcOrd="4" destOrd="0" presId="urn:microsoft.com/office/officeart/2005/8/layout/list1"/>
    <dgm:cxn modelId="{5F81671D-C040-4B11-912F-35AD6EA80AA2}" type="presParOf" srcId="{49BF9B4C-B208-43DB-B824-5BC742806639}" destId="{5E97A1FD-D23F-4A0F-9388-25CFFD10A3E8}" srcOrd="0" destOrd="0" presId="urn:microsoft.com/office/officeart/2005/8/layout/list1"/>
    <dgm:cxn modelId="{FFD4FFFB-921F-444A-8777-133A9805D641}" type="presParOf" srcId="{49BF9B4C-B208-43DB-B824-5BC742806639}" destId="{0C78F59D-9DB3-49E7-84BD-DACCF881746B}" srcOrd="1" destOrd="0" presId="urn:microsoft.com/office/officeart/2005/8/layout/list1"/>
    <dgm:cxn modelId="{3316F750-064E-45D7-B5AA-97A98CB13442}" type="presParOf" srcId="{C2ED2C01-34A9-4FE1-A0CC-9E61FE505C47}" destId="{39A202AB-794F-4241-BF95-D7D1A84D992E}" srcOrd="5" destOrd="0" presId="urn:microsoft.com/office/officeart/2005/8/layout/list1"/>
    <dgm:cxn modelId="{44FB4F65-809B-4796-94F8-979FDA0AA9FC}" type="presParOf" srcId="{C2ED2C01-34A9-4FE1-A0CC-9E61FE505C47}" destId="{5B8CBA28-3FA4-4B1C-8887-04A9D814A0C6}"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4B6D4FC-969C-420D-A0D3-DEC646AF1E90}" type="doc">
      <dgm:prSet loTypeId="urn:microsoft.com/office/officeart/2005/8/layout/default" loCatId="list" qsTypeId="urn:microsoft.com/office/officeart/2005/8/quickstyle/simple1" qsCatId="simple" csTypeId="urn:microsoft.com/office/officeart/2005/8/colors/accent1_2" csCatId="accent1"/>
      <dgm:spPr/>
      <dgm:t>
        <a:bodyPr/>
        <a:lstStyle/>
        <a:p>
          <a:endParaRPr lang="en-US"/>
        </a:p>
      </dgm:t>
    </dgm:pt>
    <dgm:pt modelId="{94D8EC4E-3E3F-4EDD-82C2-7A7BC82E5B18}">
      <dgm:prSet/>
      <dgm:spPr/>
      <dgm:t>
        <a:bodyPr/>
        <a:lstStyle/>
        <a:p>
          <a:r>
            <a:rPr lang="en-US" baseline="0" dirty="0"/>
            <a:t>Fabric Pipelines</a:t>
          </a:r>
          <a:endParaRPr lang="en-US" dirty="0"/>
        </a:p>
      </dgm:t>
    </dgm:pt>
    <dgm:pt modelId="{5DBD0CE0-967D-4DF4-88A8-E51B05B5CA77}" type="parTrans" cxnId="{4B4158EC-9903-4DF4-AAD2-113AB12E4FE6}">
      <dgm:prSet/>
      <dgm:spPr/>
      <dgm:t>
        <a:bodyPr/>
        <a:lstStyle/>
        <a:p>
          <a:endParaRPr lang="en-US"/>
        </a:p>
      </dgm:t>
    </dgm:pt>
    <dgm:pt modelId="{8E22F31D-7EFA-453E-B90A-3288DC36DF8D}" type="sibTrans" cxnId="{4B4158EC-9903-4DF4-AAD2-113AB12E4FE6}">
      <dgm:prSet/>
      <dgm:spPr/>
      <dgm:t>
        <a:bodyPr/>
        <a:lstStyle/>
        <a:p>
          <a:endParaRPr lang="en-US"/>
        </a:p>
      </dgm:t>
    </dgm:pt>
    <dgm:pt modelId="{1D44AF97-2F75-4111-A27E-294C4E905FEE}">
      <dgm:prSet/>
      <dgm:spPr/>
      <dgm:t>
        <a:bodyPr/>
        <a:lstStyle/>
        <a:p>
          <a:r>
            <a:rPr lang="en-US" baseline="0"/>
            <a:t>Fabric Dataflows Gen2</a:t>
          </a:r>
          <a:endParaRPr lang="en-US"/>
        </a:p>
      </dgm:t>
    </dgm:pt>
    <dgm:pt modelId="{A1DD26F5-2EEC-43A1-815F-6956540B680E}" type="parTrans" cxnId="{CC107EA4-1395-4376-A1AB-D8025FC71D66}">
      <dgm:prSet/>
      <dgm:spPr/>
      <dgm:t>
        <a:bodyPr/>
        <a:lstStyle/>
        <a:p>
          <a:endParaRPr lang="en-US"/>
        </a:p>
      </dgm:t>
    </dgm:pt>
    <dgm:pt modelId="{5A22CAAF-8F6C-4B20-A6D3-96094AEABC51}" type="sibTrans" cxnId="{CC107EA4-1395-4376-A1AB-D8025FC71D66}">
      <dgm:prSet/>
      <dgm:spPr/>
      <dgm:t>
        <a:bodyPr/>
        <a:lstStyle/>
        <a:p>
          <a:endParaRPr lang="en-US"/>
        </a:p>
      </dgm:t>
    </dgm:pt>
    <dgm:pt modelId="{DED2E622-91C4-45C2-AA2D-28B5434D4DAA}">
      <dgm:prSet/>
      <dgm:spPr/>
      <dgm:t>
        <a:bodyPr/>
        <a:lstStyle/>
        <a:p>
          <a:r>
            <a:rPr lang="en-US" baseline="0"/>
            <a:t>Cross-database querying</a:t>
          </a:r>
          <a:endParaRPr lang="en-US"/>
        </a:p>
      </dgm:t>
    </dgm:pt>
    <dgm:pt modelId="{62920448-C677-4E4B-BD76-8DD6260E1075}" type="parTrans" cxnId="{5BCD5CDA-1336-429F-9306-6D6F7C7D1C6D}">
      <dgm:prSet/>
      <dgm:spPr/>
      <dgm:t>
        <a:bodyPr/>
        <a:lstStyle/>
        <a:p>
          <a:endParaRPr lang="en-US"/>
        </a:p>
      </dgm:t>
    </dgm:pt>
    <dgm:pt modelId="{1463D830-6D67-4CC5-8FED-7B70091EF819}" type="sibTrans" cxnId="{5BCD5CDA-1336-429F-9306-6D6F7C7D1C6D}">
      <dgm:prSet/>
      <dgm:spPr/>
      <dgm:t>
        <a:bodyPr/>
        <a:lstStyle/>
        <a:p>
          <a:endParaRPr lang="en-US"/>
        </a:p>
      </dgm:t>
    </dgm:pt>
    <dgm:pt modelId="{118B9FC1-BBA3-41E9-8D3E-8EA13BC4F1AC}">
      <dgm:prSet/>
      <dgm:spPr/>
      <dgm:t>
        <a:bodyPr/>
        <a:lstStyle/>
        <a:p>
          <a:r>
            <a:rPr lang="en-US" baseline="0" dirty="0"/>
            <a:t>COPY INTO command</a:t>
          </a:r>
          <a:endParaRPr lang="en-US" dirty="0"/>
        </a:p>
      </dgm:t>
    </dgm:pt>
    <dgm:pt modelId="{42DA03D8-10EC-4D45-8C58-49E2B4E99CED}" type="parTrans" cxnId="{9D3D04A2-A306-411D-844E-7F6B417013EE}">
      <dgm:prSet/>
      <dgm:spPr/>
      <dgm:t>
        <a:bodyPr/>
        <a:lstStyle/>
        <a:p>
          <a:endParaRPr lang="en-US"/>
        </a:p>
      </dgm:t>
    </dgm:pt>
    <dgm:pt modelId="{910CB322-2519-48E2-A264-198DDC4B74E7}" type="sibTrans" cxnId="{9D3D04A2-A306-411D-844E-7F6B417013EE}">
      <dgm:prSet/>
      <dgm:spPr/>
      <dgm:t>
        <a:bodyPr/>
        <a:lstStyle/>
        <a:p>
          <a:endParaRPr lang="en-US"/>
        </a:p>
      </dgm:t>
    </dgm:pt>
    <dgm:pt modelId="{83A2A52B-EBD1-46BA-9F33-3F634AF7320B}" type="pres">
      <dgm:prSet presAssocID="{D4B6D4FC-969C-420D-A0D3-DEC646AF1E90}" presName="diagram" presStyleCnt="0">
        <dgm:presLayoutVars>
          <dgm:dir/>
          <dgm:resizeHandles val="exact"/>
        </dgm:presLayoutVars>
      </dgm:prSet>
      <dgm:spPr/>
    </dgm:pt>
    <dgm:pt modelId="{58704AF3-43AA-478C-A8F9-2D596367E69A}" type="pres">
      <dgm:prSet presAssocID="{94D8EC4E-3E3F-4EDD-82C2-7A7BC82E5B18}" presName="node" presStyleLbl="node1" presStyleIdx="0" presStyleCnt="4">
        <dgm:presLayoutVars>
          <dgm:bulletEnabled val="1"/>
        </dgm:presLayoutVars>
      </dgm:prSet>
      <dgm:spPr/>
    </dgm:pt>
    <dgm:pt modelId="{5A03818A-AABC-4848-B4A2-4B840CE7F0CA}" type="pres">
      <dgm:prSet presAssocID="{8E22F31D-7EFA-453E-B90A-3288DC36DF8D}" presName="sibTrans" presStyleCnt="0"/>
      <dgm:spPr/>
    </dgm:pt>
    <dgm:pt modelId="{47D7995B-3E3A-4327-A06A-CC34E9B88838}" type="pres">
      <dgm:prSet presAssocID="{1D44AF97-2F75-4111-A27E-294C4E905FEE}" presName="node" presStyleLbl="node1" presStyleIdx="1" presStyleCnt="4">
        <dgm:presLayoutVars>
          <dgm:bulletEnabled val="1"/>
        </dgm:presLayoutVars>
      </dgm:prSet>
      <dgm:spPr/>
    </dgm:pt>
    <dgm:pt modelId="{9FB0D1C8-9045-42C2-91D0-C27371C45D54}" type="pres">
      <dgm:prSet presAssocID="{5A22CAAF-8F6C-4B20-A6D3-96094AEABC51}" presName="sibTrans" presStyleCnt="0"/>
      <dgm:spPr/>
    </dgm:pt>
    <dgm:pt modelId="{C3A0DAA6-EA50-4E85-9183-3E1C3978B872}" type="pres">
      <dgm:prSet presAssocID="{DED2E622-91C4-45C2-AA2D-28B5434D4DAA}" presName="node" presStyleLbl="node1" presStyleIdx="2" presStyleCnt="4">
        <dgm:presLayoutVars>
          <dgm:bulletEnabled val="1"/>
        </dgm:presLayoutVars>
      </dgm:prSet>
      <dgm:spPr/>
    </dgm:pt>
    <dgm:pt modelId="{4901168C-DC94-40D2-85FE-4DCD77FF2646}" type="pres">
      <dgm:prSet presAssocID="{1463D830-6D67-4CC5-8FED-7B70091EF819}" presName="sibTrans" presStyleCnt="0"/>
      <dgm:spPr/>
    </dgm:pt>
    <dgm:pt modelId="{BBA95C0E-37B0-4E21-880D-E072B5F150D6}" type="pres">
      <dgm:prSet presAssocID="{118B9FC1-BBA3-41E9-8D3E-8EA13BC4F1AC}" presName="node" presStyleLbl="node1" presStyleIdx="3" presStyleCnt="4">
        <dgm:presLayoutVars>
          <dgm:bulletEnabled val="1"/>
        </dgm:presLayoutVars>
      </dgm:prSet>
      <dgm:spPr/>
    </dgm:pt>
  </dgm:ptLst>
  <dgm:cxnLst>
    <dgm:cxn modelId="{7FBFC25F-45CB-4F95-8568-C39E19B072F1}" type="presOf" srcId="{1D44AF97-2F75-4111-A27E-294C4E905FEE}" destId="{47D7995B-3E3A-4327-A06A-CC34E9B88838}" srcOrd="0" destOrd="0" presId="urn:microsoft.com/office/officeart/2005/8/layout/default"/>
    <dgm:cxn modelId="{9D3D04A2-A306-411D-844E-7F6B417013EE}" srcId="{D4B6D4FC-969C-420D-A0D3-DEC646AF1E90}" destId="{118B9FC1-BBA3-41E9-8D3E-8EA13BC4F1AC}" srcOrd="3" destOrd="0" parTransId="{42DA03D8-10EC-4D45-8C58-49E2B4E99CED}" sibTransId="{910CB322-2519-48E2-A264-198DDC4B74E7}"/>
    <dgm:cxn modelId="{CC107EA4-1395-4376-A1AB-D8025FC71D66}" srcId="{D4B6D4FC-969C-420D-A0D3-DEC646AF1E90}" destId="{1D44AF97-2F75-4111-A27E-294C4E905FEE}" srcOrd="1" destOrd="0" parTransId="{A1DD26F5-2EEC-43A1-815F-6956540B680E}" sibTransId="{5A22CAAF-8F6C-4B20-A6D3-96094AEABC51}"/>
    <dgm:cxn modelId="{474899A8-7022-4825-9D0F-58F46194146A}" type="presOf" srcId="{D4B6D4FC-969C-420D-A0D3-DEC646AF1E90}" destId="{83A2A52B-EBD1-46BA-9F33-3F634AF7320B}" srcOrd="0" destOrd="0" presId="urn:microsoft.com/office/officeart/2005/8/layout/default"/>
    <dgm:cxn modelId="{4EADAFA9-4C50-4720-93E1-B0FE633B468A}" type="presOf" srcId="{118B9FC1-BBA3-41E9-8D3E-8EA13BC4F1AC}" destId="{BBA95C0E-37B0-4E21-880D-E072B5F150D6}" srcOrd="0" destOrd="0" presId="urn:microsoft.com/office/officeart/2005/8/layout/default"/>
    <dgm:cxn modelId="{F8A363B2-BAE0-49EE-9B77-C9650CDECEFA}" type="presOf" srcId="{94D8EC4E-3E3F-4EDD-82C2-7A7BC82E5B18}" destId="{58704AF3-43AA-478C-A8F9-2D596367E69A}" srcOrd="0" destOrd="0" presId="urn:microsoft.com/office/officeart/2005/8/layout/default"/>
    <dgm:cxn modelId="{BD07C2B7-C0ED-4BCF-A897-5D73C9336A31}" type="presOf" srcId="{DED2E622-91C4-45C2-AA2D-28B5434D4DAA}" destId="{C3A0DAA6-EA50-4E85-9183-3E1C3978B872}" srcOrd="0" destOrd="0" presId="urn:microsoft.com/office/officeart/2005/8/layout/default"/>
    <dgm:cxn modelId="{5BCD5CDA-1336-429F-9306-6D6F7C7D1C6D}" srcId="{D4B6D4FC-969C-420D-A0D3-DEC646AF1E90}" destId="{DED2E622-91C4-45C2-AA2D-28B5434D4DAA}" srcOrd="2" destOrd="0" parTransId="{62920448-C677-4E4B-BD76-8DD6260E1075}" sibTransId="{1463D830-6D67-4CC5-8FED-7B70091EF819}"/>
    <dgm:cxn modelId="{4B4158EC-9903-4DF4-AAD2-113AB12E4FE6}" srcId="{D4B6D4FC-969C-420D-A0D3-DEC646AF1E90}" destId="{94D8EC4E-3E3F-4EDD-82C2-7A7BC82E5B18}" srcOrd="0" destOrd="0" parTransId="{5DBD0CE0-967D-4DF4-88A8-E51B05B5CA77}" sibTransId="{8E22F31D-7EFA-453E-B90A-3288DC36DF8D}"/>
    <dgm:cxn modelId="{9FBFB001-5E79-4F31-AEFB-2BC2A82882F5}" type="presParOf" srcId="{83A2A52B-EBD1-46BA-9F33-3F634AF7320B}" destId="{58704AF3-43AA-478C-A8F9-2D596367E69A}" srcOrd="0" destOrd="0" presId="urn:microsoft.com/office/officeart/2005/8/layout/default"/>
    <dgm:cxn modelId="{270B9E85-6B31-4E3E-9D77-84B8512606CA}" type="presParOf" srcId="{83A2A52B-EBD1-46BA-9F33-3F634AF7320B}" destId="{5A03818A-AABC-4848-B4A2-4B840CE7F0CA}" srcOrd="1" destOrd="0" presId="urn:microsoft.com/office/officeart/2005/8/layout/default"/>
    <dgm:cxn modelId="{5280E76F-674D-497A-A3D9-021C4635889B}" type="presParOf" srcId="{83A2A52B-EBD1-46BA-9F33-3F634AF7320B}" destId="{47D7995B-3E3A-4327-A06A-CC34E9B88838}" srcOrd="2" destOrd="0" presId="urn:microsoft.com/office/officeart/2005/8/layout/default"/>
    <dgm:cxn modelId="{36A26D52-7A68-4C0B-AB3B-413629C8A88A}" type="presParOf" srcId="{83A2A52B-EBD1-46BA-9F33-3F634AF7320B}" destId="{9FB0D1C8-9045-42C2-91D0-C27371C45D54}" srcOrd="3" destOrd="0" presId="urn:microsoft.com/office/officeart/2005/8/layout/default"/>
    <dgm:cxn modelId="{90D47166-0D23-4D2E-B021-81B48145413D}" type="presParOf" srcId="{83A2A52B-EBD1-46BA-9F33-3F634AF7320B}" destId="{C3A0DAA6-EA50-4E85-9183-3E1C3978B872}" srcOrd="4" destOrd="0" presId="urn:microsoft.com/office/officeart/2005/8/layout/default"/>
    <dgm:cxn modelId="{FC383535-BF7D-426D-A753-2C25D58FE890}" type="presParOf" srcId="{83A2A52B-EBD1-46BA-9F33-3F634AF7320B}" destId="{4901168C-DC94-40D2-85FE-4DCD77FF2646}" srcOrd="5" destOrd="0" presId="urn:microsoft.com/office/officeart/2005/8/layout/default"/>
    <dgm:cxn modelId="{DC482891-B140-49F9-BAEE-AE0F11606D21}" type="presParOf" srcId="{83A2A52B-EBD1-46BA-9F33-3F634AF7320B}" destId="{BBA95C0E-37B0-4E21-880D-E072B5F150D6}"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4B6D4FC-969C-420D-A0D3-DEC646AF1E90}"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94D8EC4E-3E3F-4EDD-82C2-7A7BC82E5B18}">
      <dgm:prSet/>
      <dgm:spPr/>
      <dgm:t>
        <a:bodyPr/>
        <a:lstStyle/>
        <a:p>
          <a:r>
            <a:rPr lang="en-US" baseline="0" dirty="0"/>
            <a:t>Development and testing</a:t>
          </a:r>
          <a:endParaRPr lang="en-US" dirty="0"/>
        </a:p>
      </dgm:t>
    </dgm:pt>
    <dgm:pt modelId="{5DBD0CE0-967D-4DF4-88A8-E51B05B5CA77}" type="parTrans" cxnId="{4B4158EC-9903-4DF4-AAD2-113AB12E4FE6}">
      <dgm:prSet/>
      <dgm:spPr/>
      <dgm:t>
        <a:bodyPr/>
        <a:lstStyle/>
        <a:p>
          <a:endParaRPr lang="en-US"/>
        </a:p>
      </dgm:t>
    </dgm:pt>
    <dgm:pt modelId="{8E22F31D-7EFA-453E-B90A-3288DC36DF8D}" type="sibTrans" cxnId="{4B4158EC-9903-4DF4-AAD2-113AB12E4FE6}">
      <dgm:prSet/>
      <dgm:spPr/>
      <dgm:t>
        <a:bodyPr/>
        <a:lstStyle/>
        <a:p>
          <a:endParaRPr lang="en-US"/>
        </a:p>
      </dgm:t>
    </dgm:pt>
    <dgm:pt modelId="{1D44AF97-2F75-4111-A27E-294C4E905FEE}">
      <dgm:prSet/>
      <dgm:spPr/>
      <dgm:t>
        <a:bodyPr/>
        <a:lstStyle/>
        <a:p>
          <a:r>
            <a:rPr lang="en-US" baseline="0" dirty="0"/>
            <a:t>Data recovery</a:t>
          </a:r>
          <a:endParaRPr lang="en-US" dirty="0"/>
        </a:p>
      </dgm:t>
    </dgm:pt>
    <dgm:pt modelId="{A1DD26F5-2EEC-43A1-815F-6956540B680E}" type="parTrans" cxnId="{CC107EA4-1395-4376-A1AB-D8025FC71D66}">
      <dgm:prSet/>
      <dgm:spPr/>
      <dgm:t>
        <a:bodyPr/>
        <a:lstStyle/>
        <a:p>
          <a:endParaRPr lang="en-US"/>
        </a:p>
      </dgm:t>
    </dgm:pt>
    <dgm:pt modelId="{5A22CAAF-8F6C-4B20-A6D3-96094AEABC51}" type="sibTrans" cxnId="{CC107EA4-1395-4376-A1AB-D8025FC71D66}">
      <dgm:prSet/>
      <dgm:spPr/>
      <dgm:t>
        <a:bodyPr/>
        <a:lstStyle/>
        <a:p>
          <a:endParaRPr lang="en-US"/>
        </a:p>
      </dgm:t>
    </dgm:pt>
    <dgm:pt modelId="{DED2E622-91C4-45C2-AA2D-28B5434D4DAA}">
      <dgm:prSet/>
      <dgm:spPr/>
      <dgm:t>
        <a:bodyPr/>
        <a:lstStyle/>
        <a:p>
          <a:r>
            <a:rPr lang="en-US" baseline="0" dirty="0"/>
            <a:t>Historical reporting</a:t>
          </a:r>
          <a:endParaRPr lang="en-US" dirty="0"/>
        </a:p>
      </dgm:t>
    </dgm:pt>
    <dgm:pt modelId="{62920448-C677-4E4B-BD76-8DD6260E1075}" type="parTrans" cxnId="{5BCD5CDA-1336-429F-9306-6D6F7C7D1C6D}">
      <dgm:prSet/>
      <dgm:spPr/>
      <dgm:t>
        <a:bodyPr/>
        <a:lstStyle/>
        <a:p>
          <a:endParaRPr lang="en-US"/>
        </a:p>
      </dgm:t>
    </dgm:pt>
    <dgm:pt modelId="{1463D830-6D67-4CC5-8FED-7B70091EF819}" type="sibTrans" cxnId="{5BCD5CDA-1336-429F-9306-6D6F7C7D1C6D}">
      <dgm:prSet/>
      <dgm:spPr/>
      <dgm:t>
        <a:bodyPr/>
        <a:lstStyle/>
        <a:p>
          <a:endParaRPr lang="en-US"/>
        </a:p>
      </dgm:t>
    </dgm:pt>
    <dgm:pt modelId="{83A2A52B-EBD1-46BA-9F33-3F634AF7320B}" type="pres">
      <dgm:prSet presAssocID="{D4B6D4FC-969C-420D-A0D3-DEC646AF1E90}" presName="diagram" presStyleCnt="0">
        <dgm:presLayoutVars>
          <dgm:dir/>
          <dgm:resizeHandles val="exact"/>
        </dgm:presLayoutVars>
      </dgm:prSet>
      <dgm:spPr/>
    </dgm:pt>
    <dgm:pt modelId="{58704AF3-43AA-478C-A8F9-2D596367E69A}" type="pres">
      <dgm:prSet presAssocID="{94D8EC4E-3E3F-4EDD-82C2-7A7BC82E5B18}" presName="node" presStyleLbl="node1" presStyleIdx="0" presStyleCnt="3">
        <dgm:presLayoutVars>
          <dgm:bulletEnabled val="1"/>
        </dgm:presLayoutVars>
      </dgm:prSet>
      <dgm:spPr/>
    </dgm:pt>
    <dgm:pt modelId="{5A03818A-AABC-4848-B4A2-4B840CE7F0CA}" type="pres">
      <dgm:prSet presAssocID="{8E22F31D-7EFA-453E-B90A-3288DC36DF8D}" presName="sibTrans" presStyleCnt="0"/>
      <dgm:spPr/>
    </dgm:pt>
    <dgm:pt modelId="{47D7995B-3E3A-4327-A06A-CC34E9B88838}" type="pres">
      <dgm:prSet presAssocID="{1D44AF97-2F75-4111-A27E-294C4E905FEE}" presName="node" presStyleLbl="node1" presStyleIdx="1" presStyleCnt="3">
        <dgm:presLayoutVars>
          <dgm:bulletEnabled val="1"/>
        </dgm:presLayoutVars>
      </dgm:prSet>
      <dgm:spPr/>
    </dgm:pt>
    <dgm:pt modelId="{9FB0D1C8-9045-42C2-91D0-C27371C45D54}" type="pres">
      <dgm:prSet presAssocID="{5A22CAAF-8F6C-4B20-A6D3-96094AEABC51}" presName="sibTrans" presStyleCnt="0"/>
      <dgm:spPr/>
    </dgm:pt>
    <dgm:pt modelId="{C3A0DAA6-EA50-4E85-9183-3E1C3978B872}" type="pres">
      <dgm:prSet presAssocID="{DED2E622-91C4-45C2-AA2D-28B5434D4DAA}" presName="node" presStyleLbl="node1" presStyleIdx="2" presStyleCnt="3">
        <dgm:presLayoutVars>
          <dgm:bulletEnabled val="1"/>
        </dgm:presLayoutVars>
      </dgm:prSet>
      <dgm:spPr/>
    </dgm:pt>
  </dgm:ptLst>
  <dgm:cxnLst>
    <dgm:cxn modelId="{7FBFC25F-45CB-4F95-8568-C39E19B072F1}" type="presOf" srcId="{1D44AF97-2F75-4111-A27E-294C4E905FEE}" destId="{47D7995B-3E3A-4327-A06A-CC34E9B88838}" srcOrd="0" destOrd="0" presId="urn:microsoft.com/office/officeart/2005/8/layout/default"/>
    <dgm:cxn modelId="{CC107EA4-1395-4376-A1AB-D8025FC71D66}" srcId="{D4B6D4FC-969C-420D-A0D3-DEC646AF1E90}" destId="{1D44AF97-2F75-4111-A27E-294C4E905FEE}" srcOrd="1" destOrd="0" parTransId="{A1DD26F5-2EEC-43A1-815F-6956540B680E}" sibTransId="{5A22CAAF-8F6C-4B20-A6D3-96094AEABC51}"/>
    <dgm:cxn modelId="{474899A8-7022-4825-9D0F-58F46194146A}" type="presOf" srcId="{D4B6D4FC-969C-420D-A0D3-DEC646AF1E90}" destId="{83A2A52B-EBD1-46BA-9F33-3F634AF7320B}" srcOrd="0" destOrd="0" presId="urn:microsoft.com/office/officeart/2005/8/layout/default"/>
    <dgm:cxn modelId="{F8A363B2-BAE0-49EE-9B77-C9650CDECEFA}" type="presOf" srcId="{94D8EC4E-3E3F-4EDD-82C2-7A7BC82E5B18}" destId="{58704AF3-43AA-478C-A8F9-2D596367E69A}" srcOrd="0" destOrd="0" presId="urn:microsoft.com/office/officeart/2005/8/layout/default"/>
    <dgm:cxn modelId="{BD07C2B7-C0ED-4BCF-A897-5D73C9336A31}" type="presOf" srcId="{DED2E622-91C4-45C2-AA2D-28B5434D4DAA}" destId="{C3A0DAA6-EA50-4E85-9183-3E1C3978B872}" srcOrd="0" destOrd="0" presId="urn:microsoft.com/office/officeart/2005/8/layout/default"/>
    <dgm:cxn modelId="{5BCD5CDA-1336-429F-9306-6D6F7C7D1C6D}" srcId="{D4B6D4FC-969C-420D-A0D3-DEC646AF1E90}" destId="{DED2E622-91C4-45C2-AA2D-28B5434D4DAA}" srcOrd="2" destOrd="0" parTransId="{62920448-C677-4E4B-BD76-8DD6260E1075}" sibTransId="{1463D830-6D67-4CC5-8FED-7B70091EF819}"/>
    <dgm:cxn modelId="{4B4158EC-9903-4DF4-AAD2-113AB12E4FE6}" srcId="{D4B6D4FC-969C-420D-A0D3-DEC646AF1E90}" destId="{94D8EC4E-3E3F-4EDD-82C2-7A7BC82E5B18}" srcOrd="0" destOrd="0" parTransId="{5DBD0CE0-967D-4DF4-88A8-E51B05B5CA77}" sibTransId="{8E22F31D-7EFA-453E-B90A-3288DC36DF8D}"/>
    <dgm:cxn modelId="{9FBFB001-5E79-4F31-AEFB-2BC2A82882F5}" type="presParOf" srcId="{83A2A52B-EBD1-46BA-9F33-3F634AF7320B}" destId="{58704AF3-43AA-478C-A8F9-2D596367E69A}" srcOrd="0" destOrd="0" presId="urn:microsoft.com/office/officeart/2005/8/layout/default"/>
    <dgm:cxn modelId="{270B9E85-6B31-4E3E-9D77-84B8512606CA}" type="presParOf" srcId="{83A2A52B-EBD1-46BA-9F33-3F634AF7320B}" destId="{5A03818A-AABC-4848-B4A2-4B840CE7F0CA}" srcOrd="1" destOrd="0" presId="urn:microsoft.com/office/officeart/2005/8/layout/default"/>
    <dgm:cxn modelId="{5280E76F-674D-497A-A3D9-021C4635889B}" type="presParOf" srcId="{83A2A52B-EBD1-46BA-9F33-3F634AF7320B}" destId="{47D7995B-3E3A-4327-A06A-CC34E9B88838}" srcOrd="2" destOrd="0" presId="urn:microsoft.com/office/officeart/2005/8/layout/default"/>
    <dgm:cxn modelId="{36A26D52-7A68-4C0B-AB3B-413629C8A88A}" type="presParOf" srcId="{83A2A52B-EBD1-46BA-9F33-3F634AF7320B}" destId="{9FB0D1C8-9045-42C2-91D0-C27371C45D54}" srcOrd="3" destOrd="0" presId="urn:microsoft.com/office/officeart/2005/8/layout/default"/>
    <dgm:cxn modelId="{90D47166-0D23-4D2E-B021-81B48145413D}" type="presParOf" srcId="{83A2A52B-EBD1-46BA-9F33-3F634AF7320B}" destId="{C3A0DAA6-EA50-4E85-9183-3E1C3978B872}"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E008B61-1108-4662-A205-C1C233322FC8}" type="doc">
      <dgm:prSet loTypeId="urn:microsoft.com/office/officeart/2016/7/layout/VerticalDownArrowProcess" loCatId="process" qsTypeId="urn:microsoft.com/office/officeart/2005/8/quickstyle/simple4" qsCatId="simple" csTypeId="urn:microsoft.com/office/officeart/2005/8/colors/accent1_2" csCatId="accent1" phldr="1"/>
      <dgm:spPr/>
      <dgm:t>
        <a:bodyPr/>
        <a:lstStyle/>
        <a:p>
          <a:endParaRPr lang="en-US"/>
        </a:p>
      </dgm:t>
    </dgm:pt>
    <dgm:pt modelId="{8EDCEDA0-8FB0-4AB1-8DBC-43ADD02CF84C}">
      <dgm:prSet/>
      <dgm:spPr/>
      <dgm:t>
        <a:bodyPr/>
        <a:lstStyle/>
        <a:p>
          <a:r>
            <a:rPr lang="en-US"/>
            <a:t>Extract</a:t>
          </a:r>
        </a:p>
      </dgm:t>
    </dgm:pt>
    <dgm:pt modelId="{9294DA83-37A4-4BD2-8472-00C991CD45E7}" type="parTrans" cxnId="{2F89C05E-BBDE-4D14-B882-6505EAA63AE0}">
      <dgm:prSet/>
      <dgm:spPr/>
      <dgm:t>
        <a:bodyPr/>
        <a:lstStyle/>
        <a:p>
          <a:endParaRPr lang="en-US"/>
        </a:p>
      </dgm:t>
    </dgm:pt>
    <dgm:pt modelId="{63CB78EA-56A0-484F-9023-319333054368}" type="sibTrans" cxnId="{2F89C05E-BBDE-4D14-B882-6505EAA63AE0}">
      <dgm:prSet/>
      <dgm:spPr/>
      <dgm:t>
        <a:bodyPr/>
        <a:lstStyle/>
        <a:p>
          <a:endParaRPr lang="en-US"/>
        </a:p>
      </dgm:t>
    </dgm:pt>
    <dgm:pt modelId="{6EFD0723-C89F-44B5-BE10-5DA48A7E6300}">
      <dgm:prSet/>
      <dgm:spPr/>
      <dgm:t>
        <a:bodyPr/>
        <a:lstStyle/>
        <a:p>
          <a:r>
            <a:rPr lang="en-US" dirty="0"/>
            <a:t>Connect to source, select necessary data</a:t>
          </a:r>
        </a:p>
      </dgm:t>
    </dgm:pt>
    <dgm:pt modelId="{06BA3A05-C315-4898-A24E-482A7F4808CB}" type="parTrans" cxnId="{BFE4DB4F-6176-49B3-8D64-6C2F7FF946D8}">
      <dgm:prSet/>
      <dgm:spPr/>
      <dgm:t>
        <a:bodyPr/>
        <a:lstStyle/>
        <a:p>
          <a:endParaRPr lang="en-US"/>
        </a:p>
      </dgm:t>
    </dgm:pt>
    <dgm:pt modelId="{328144B5-F3C6-4139-8ACF-C1CF87192B1D}" type="sibTrans" cxnId="{BFE4DB4F-6176-49B3-8D64-6C2F7FF946D8}">
      <dgm:prSet/>
      <dgm:spPr/>
      <dgm:t>
        <a:bodyPr/>
        <a:lstStyle/>
        <a:p>
          <a:endParaRPr lang="en-US"/>
        </a:p>
      </dgm:t>
    </dgm:pt>
    <dgm:pt modelId="{214FACA6-BAD7-46E3-9BA5-C2DB27528CA0}">
      <dgm:prSet/>
      <dgm:spPr/>
      <dgm:t>
        <a:bodyPr/>
        <a:lstStyle/>
        <a:p>
          <a:r>
            <a:rPr lang="en-US" dirty="0"/>
            <a:t>Transform</a:t>
          </a:r>
        </a:p>
      </dgm:t>
    </dgm:pt>
    <dgm:pt modelId="{7CA120D3-163F-429D-ADF2-B534FC35EB18}" type="parTrans" cxnId="{73787A26-22CC-4939-B00E-6B6BC24C624B}">
      <dgm:prSet/>
      <dgm:spPr/>
      <dgm:t>
        <a:bodyPr/>
        <a:lstStyle/>
        <a:p>
          <a:endParaRPr lang="en-US"/>
        </a:p>
      </dgm:t>
    </dgm:pt>
    <dgm:pt modelId="{92099CC5-27DB-42C6-B452-B69355EBE3A6}" type="sibTrans" cxnId="{73787A26-22CC-4939-B00E-6B6BC24C624B}">
      <dgm:prSet/>
      <dgm:spPr/>
      <dgm:t>
        <a:bodyPr/>
        <a:lstStyle/>
        <a:p>
          <a:endParaRPr lang="en-US"/>
        </a:p>
      </dgm:t>
    </dgm:pt>
    <dgm:pt modelId="{31F864E3-0218-428D-BD13-A0E920259482}">
      <dgm:prSet/>
      <dgm:spPr/>
      <dgm:t>
        <a:bodyPr/>
        <a:lstStyle/>
        <a:p>
          <a:r>
            <a:rPr lang="en-US" dirty="0"/>
            <a:t>Clean, format, deduplicate, combine extracted data</a:t>
          </a:r>
        </a:p>
      </dgm:t>
    </dgm:pt>
    <dgm:pt modelId="{6CE27FB2-BA7E-4865-85AE-2B48E868C0D9}" type="parTrans" cxnId="{A764024F-F15A-4B7D-AA62-829E32AFCC67}">
      <dgm:prSet/>
      <dgm:spPr/>
      <dgm:t>
        <a:bodyPr/>
        <a:lstStyle/>
        <a:p>
          <a:endParaRPr lang="en-US"/>
        </a:p>
      </dgm:t>
    </dgm:pt>
    <dgm:pt modelId="{4FCF9701-4DDB-41D5-AE8F-A9AD0F3C8FCD}" type="sibTrans" cxnId="{A764024F-F15A-4B7D-AA62-829E32AFCC67}">
      <dgm:prSet/>
      <dgm:spPr/>
      <dgm:t>
        <a:bodyPr/>
        <a:lstStyle/>
        <a:p>
          <a:endParaRPr lang="en-US"/>
        </a:p>
      </dgm:t>
    </dgm:pt>
    <dgm:pt modelId="{5675C116-CE66-41D5-ACAF-E9418595E221}">
      <dgm:prSet/>
      <dgm:spPr/>
      <dgm:t>
        <a:bodyPr/>
        <a:lstStyle/>
        <a:p>
          <a:r>
            <a:rPr lang="en-US" dirty="0"/>
            <a:t>Load</a:t>
          </a:r>
        </a:p>
      </dgm:t>
    </dgm:pt>
    <dgm:pt modelId="{5939DE2C-A312-45D7-9D74-DB297D9871A9}" type="parTrans" cxnId="{1C01249E-D5E8-49C0-BEC0-B18E41CB6917}">
      <dgm:prSet/>
      <dgm:spPr/>
      <dgm:t>
        <a:bodyPr/>
        <a:lstStyle/>
        <a:p>
          <a:endParaRPr lang="en-US"/>
        </a:p>
      </dgm:t>
    </dgm:pt>
    <dgm:pt modelId="{D1E6E575-42A9-457A-9D7A-934A2ABEC996}" type="sibTrans" cxnId="{1C01249E-D5E8-49C0-BEC0-B18E41CB6917}">
      <dgm:prSet/>
      <dgm:spPr/>
      <dgm:t>
        <a:bodyPr/>
        <a:lstStyle/>
        <a:p>
          <a:endParaRPr lang="en-US"/>
        </a:p>
      </dgm:t>
    </dgm:pt>
    <dgm:pt modelId="{97F3DD3E-9C52-4313-B5BB-1B7F47AC7333}">
      <dgm:prSet/>
      <dgm:spPr/>
      <dgm:t>
        <a:bodyPr/>
        <a:lstStyle/>
        <a:p>
          <a:r>
            <a:rPr lang="en-US" dirty="0"/>
            <a:t>Insert into fact and dimension tables</a:t>
          </a:r>
        </a:p>
      </dgm:t>
    </dgm:pt>
    <dgm:pt modelId="{E539CEE9-48EE-48DC-BC0D-D8A0460E6555}" type="parTrans" cxnId="{4565C7A3-864A-467D-98CC-46AF9397BA40}">
      <dgm:prSet/>
      <dgm:spPr/>
      <dgm:t>
        <a:bodyPr/>
        <a:lstStyle/>
        <a:p>
          <a:endParaRPr lang="en-US"/>
        </a:p>
      </dgm:t>
    </dgm:pt>
    <dgm:pt modelId="{365B14BC-CCC2-4D23-A55E-86D231043FCB}" type="sibTrans" cxnId="{4565C7A3-864A-467D-98CC-46AF9397BA40}">
      <dgm:prSet/>
      <dgm:spPr/>
      <dgm:t>
        <a:bodyPr/>
        <a:lstStyle/>
        <a:p>
          <a:endParaRPr lang="en-US"/>
        </a:p>
      </dgm:t>
    </dgm:pt>
    <dgm:pt modelId="{3B32D209-2E8C-43DA-BB48-B3980D511C02}">
      <dgm:prSet/>
      <dgm:spPr/>
      <dgm:t>
        <a:bodyPr/>
        <a:lstStyle/>
        <a:p>
          <a:r>
            <a:rPr lang="en-US" dirty="0"/>
            <a:t>Post-load optimizations</a:t>
          </a:r>
        </a:p>
      </dgm:t>
    </dgm:pt>
    <dgm:pt modelId="{242B60D3-72E5-48FB-8058-CD16A75B2D12}" type="parTrans" cxnId="{F1A952A6-CC0F-4F49-B89A-80B215968775}">
      <dgm:prSet/>
      <dgm:spPr/>
      <dgm:t>
        <a:bodyPr/>
        <a:lstStyle/>
        <a:p>
          <a:endParaRPr lang="en-US"/>
        </a:p>
      </dgm:t>
    </dgm:pt>
    <dgm:pt modelId="{D7DC4A32-E388-45D3-AA86-E5E25B12384C}" type="sibTrans" cxnId="{F1A952A6-CC0F-4F49-B89A-80B215968775}">
      <dgm:prSet/>
      <dgm:spPr/>
      <dgm:t>
        <a:bodyPr/>
        <a:lstStyle/>
        <a:p>
          <a:endParaRPr lang="en-US"/>
        </a:p>
      </dgm:t>
    </dgm:pt>
    <dgm:pt modelId="{423A6020-118A-4250-BAF3-33A6E50805EF}">
      <dgm:prSet/>
      <dgm:spPr/>
      <dgm:t>
        <a:bodyPr/>
        <a:lstStyle/>
        <a:p>
          <a:r>
            <a:rPr lang="en-US" dirty="0"/>
            <a:t>Apply performance tuning options</a:t>
          </a:r>
        </a:p>
      </dgm:t>
    </dgm:pt>
    <dgm:pt modelId="{CF7BE9CE-4B63-4E6E-AC71-70F80A4973EA}" type="parTrans" cxnId="{CE3D3946-C4F9-41D1-99AE-CCD75292AC7D}">
      <dgm:prSet/>
      <dgm:spPr/>
      <dgm:t>
        <a:bodyPr/>
        <a:lstStyle/>
        <a:p>
          <a:endParaRPr lang="en-US"/>
        </a:p>
      </dgm:t>
    </dgm:pt>
    <dgm:pt modelId="{75E902C4-46BA-4977-96ED-47F55478ACD7}" type="sibTrans" cxnId="{CE3D3946-C4F9-41D1-99AE-CCD75292AC7D}">
      <dgm:prSet/>
      <dgm:spPr/>
      <dgm:t>
        <a:bodyPr/>
        <a:lstStyle/>
        <a:p>
          <a:endParaRPr lang="en-US"/>
        </a:p>
      </dgm:t>
    </dgm:pt>
    <dgm:pt modelId="{7D29385C-1A0F-4E8A-A304-F3ADAD155DB1}" type="pres">
      <dgm:prSet presAssocID="{CE008B61-1108-4662-A205-C1C233322FC8}" presName="Name0" presStyleCnt="0">
        <dgm:presLayoutVars>
          <dgm:dir/>
          <dgm:animLvl val="lvl"/>
          <dgm:resizeHandles val="exact"/>
        </dgm:presLayoutVars>
      </dgm:prSet>
      <dgm:spPr/>
    </dgm:pt>
    <dgm:pt modelId="{224DEE81-9A46-42DE-ABE8-096B393EF389}" type="pres">
      <dgm:prSet presAssocID="{3B32D209-2E8C-43DA-BB48-B3980D511C02}" presName="boxAndChildren" presStyleCnt="0"/>
      <dgm:spPr/>
    </dgm:pt>
    <dgm:pt modelId="{92C59D52-D62A-46BB-A681-7C024493DB86}" type="pres">
      <dgm:prSet presAssocID="{3B32D209-2E8C-43DA-BB48-B3980D511C02}" presName="parentTextBox" presStyleLbl="alignNode1" presStyleIdx="0" presStyleCnt="4"/>
      <dgm:spPr/>
    </dgm:pt>
    <dgm:pt modelId="{14F04CAF-3822-4D5B-9300-8ED82FD460BA}" type="pres">
      <dgm:prSet presAssocID="{3B32D209-2E8C-43DA-BB48-B3980D511C02}" presName="descendantBox" presStyleLbl="bgAccFollowNode1" presStyleIdx="0" presStyleCnt="4"/>
      <dgm:spPr/>
    </dgm:pt>
    <dgm:pt modelId="{A6145895-F5E9-484A-8729-E2F3419B5392}" type="pres">
      <dgm:prSet presAssocID="{D1E6E575-42A9-457A-9D7A-934A2ABEC996}" presName="sp" presStyleCnt="0"/>
      <dgm:spPr/>
    </dgm:pt>
    <dgm:pt modelId="{F65BCB9B-781C-4C7B-A761-D8B127F1C557}" type="pres">
      <dgm:prSet presAssocID="{5675C116-CE66-41D5-ACAF-E9418595E221}" presName="arrowAndChildren" presStyleCnt="0"/>
      <dgm:spPr/>
    </dgm:pt>
    <dgm:pt modelId="{07063C0C-2A05-4BD9-9206-82E5BCDDB2B3}" type="pres">
      <dgm:prSet presAssocID="{5675C116-CE66-41D5-ACAF-E9418595E221}" presName="parentTextArrow" presStyleLbl="node1" presStyleIdx="0" presStyleCnt="0"/>
      <dgm:spPr/>
    </dgm:pt>
    <dgm:pt modelId="{ABCF1A8B-A643-4610-9E73-8AFDDE9863F9}" type="pres">
      <dgm:prSet presAssocID="{5675C116-CE66-41D5-ACAF-E9418595E221}" presName="arrow" presStyleLbl="alignNode1" presStyleIdx="1" presStyleCnt="4"/>
      <dgm:spPr/>
    </dgm:pt>
    <dgm:pt modelId="{D2A47B4F-1D5D-4213-9B91-1EFFE848661C}" type="pres">
      <dgm:prSet presAssocID="{5675C116-CE66-41D5-ACAF-E9418595E221}" presName="descendantArrow" presStyleLbl="bgAccFollowNode1" presStyleIdx="1" presStyleCnt="4"/>
      <dgm:spPr/>
    </dgm:pt>
    <dgm:pt modelId="{85275129-23F0-44CB-A85B-EBC10C893D9F}" type="pres">
      <dgm:prSet presAssocID="{92099CC5-27DB-42C6-B452-B69355EBE3A6}" presName="sp" presStyleCnt="0"/>
      <dgm:spPr/>
    </dgm:pt>
    <dgm:pt modelId="{A0FBAE0C-E662-42EA-AC9D-EC07C07A78F4}" type="pres">
      <dgm:prSet presAssocID="{214FACA6-BAD7-46E3-9BA5-C2DB27528CA0}" presName="arrowAndChildren" presStyleCnt="0"/>
      <dgm:spPr/>
    </dgm:pt>
    <dgm:pt modelId="{A77D88C1-7D06-4F73-A504-038F5F43A8DC}" type="pres">
      <dgm:prSet presAssocID="{214FACA6-BAD7-46E3-9BA5-C2DB27528CA0}" presName="parentTextArrow" presStyleLbl="node1" presStyleIdx="0" presStyleCnt="0"/>
      <dgm:spPr/>
    </dgm:pt>
    <dgm:pt modelId="{63C23479-6AF3-40D4-BF79-DCB89C8763ED}" type="pres">
      <dgm:prSet presAssocID="{214FACA6-BAD7-46E3-9BA5-C2DB27528CA0}" presName="arrow" presStyleLbl="alignNode1" presStyleIdx="2" presStyleCnt="4"/>
      <dgm:spPr/>
    </dgm:pt>
    <dgm:pt modelId="{93B264B7-F852-474F-9416-0A52D12819C3}" type="pres">
      <dgm:prSet presAssocID="{214FACA6-BAD7-46E3-9BA5-C2DB27528CA0}" presName="descendantArrow" presStyleLbl="bgAccFollowNode1" presStyleIdx="2" presStyleCnt="4"/>
      <dgm:spPr/>
    </dgm:pt>
    <dgm:pt modelId="{602935FF-C2DB-4340-966A-5077D2BB286F}" type="pres">
      <dgm:prSet presAssocID="{63CB78EA-56A0-484F-9023-319333054368}" presName="sp" presStyleCnt="0"/>
      <dgm:spPr/>
    </dgm:pt>
    <dgm:pt modelId="{21498700-0120-4115-A181-13E850297C45}" type="pres">
      <dgm:prSet presAssocID="{8EDCEDA0-8FB0-4AB1-8DBC-43ADD02CF84C}" presName="arrowAndChildren" presStyleCnt="0"/>
      <dgm:spPr/>
    </dgm:pt>
    <dgm:pt modelId="{BFD8A1DA-27C4-48E0-8DE8-D9AE20D142F4}" type="pres">
      <dgm:prSet presAssocID="{8EDCEDA0-8FB0-4AB1-8DBC-43ADD02CF84C}" presName="parentTextArrow" presStyleLbl="node1" presStyleIdx="0" presStyleCnt="0"/>
      <dgm:spPr/>
    </dgm:pt>
    <dgm:pt modelId="{E0D059A3-8BED-4F2B-85E5-CB73C001942C}" type="pres">
      <dgm:prSet presAssocID="{8EDCEDA0-8FB0-4AB1-8DBC-43ADD02CF84C}" presName="arrow" presStyleLbl="alignNode1" presStyleIdx="3" presStyleCnt="4"/>
      <dgm:spPr/>
    </dgm:pt>
    <dgm:pt modelId="{40AAFBA6-A2AE-4C35-BBF9-BCD59F89E942}" type="pres">
      <dgm:prSet presAssocID="{8EDCEDA0-8FB0-4AB1-8DBC-43ADD02CF84C}" presName="descendantArrow" presStyleLbl="bgAccFollowNode1" presStyleIdx="3" presStyleCnt="4"/>
      <dgm:spPr/>
    </dgm:pt>
  </dgm:ptLst>
  <dgm:cxnLst>
    <dgm:cxn modelId="{AC170906-60E3-47B4-BF50-A1C0F1062827}" type="presOf" srcId="{214FACA6-BAD7-46E3-9BA5-C2DB27528CA0}" destId="{63C23479-6AF3-40D4-BF79-DCB89C8763ED}" srcOrd="1" destOrd="0" presId="urn:microsoft.com/office/officeart/2016/7/layout/VerticalDownArrowProcess"/>
    <dgm:cxn modelId="{3312E11C-25C9-40E3-AA8A-D2CB32039780}" type="presOf" srcId="{5675C116-CE66-41D5-ACAF-E9418595E221}" destId="{ABCF1A8B-A643-4610-9E73-8AFDDE9863F9}" srcOrd="1" destOrd="0" presId="urn:microsoft.com/office/officeart/2016/7/layout/VerticalDownArrowProcess"/>
    <dgm:cxn modelId="{73787A26-22CC-4939-B00E-6B6BC24C624B}" srcId="{CE008B61-1108-4662-A205-C1C233322FC8}" destId="{214FACA6-BAD7-46E3-9BA5-C2DB27528CA0}" srcOrd="1" destOrd="0" parTransId="{7CA120D3-163F-429D-ADF2-B534FC35EB18}" sibTransId="{92099CC5-27DB-42C6-B452-B69355EBE3A6}"/>
    <dgm:cxn modelId="{51CBC540-A090-4EB3-BBC1-CD612592F0C2}" type="presOf" srcId="{214FACA6-BAD7-46E3-9BA5-C2DB27528CA0}" destId="{A77D88C1-7D06-4F73-A504-038F5F43A8DC}" srcOrd="0" destOrd="0" presId="urn:microsoft.com/office/officeart/2016/7/layout/VerticalDownArrowProcess"/>
    <dgm:cxn modelId="{2F89C05E-BBDE-4D14-B882-6505EAA63AE0}" srcId="{CE008B61-1108-4662-A205-C1C233322FC8}" destId="{8EDCEDA0-8FB0-4AB1-8DBC-43ADD02CF84C}" srcOrd="0" destOrd="0" parTransId="{9294DA83-37A4-4BD2-8472-00C991CD45E7}" sibTransId="{63CB78EA-56A0-484F-9023-319333054368}"/>
    <dgm:cxn modelId="{CE3D3946-C4F9-41D1-99AE-CCD75292AC7D}" srcId="{3B32D209-2E8C-43DA-BB48-B3980D511C02}" destId="{423A6020-118A-4250-BAF3-33A6E50805EF}" srcOrd="0" destOrd="0" parTransId="{CF7BE9CE-4B63-4E6E-AC71-70F80A4973EA}" sibTransId="{75E902C4-46BA-4977-96ED-47F55478ACD7}"/>
    <dgm:cxn modelId="{B19A2547-B683-4A80-B275-6D6B3FFD822F}" type="presOf" srcId="{5675C116-CE66-41D5-ACAF-E9418595E221}" destId="{07063C0C-2A05-4BD9-9206-82E5BCDDB2B3}" srcOrd="0" destOrd="0" presId="urn:microsoft.com/office/officeart/2016/7/layout/VerticalDownArrowProcess"/>
    <dgm:cxn modelId="{A764024F-F15A-4B7D-AA62-829E32AFCC67}" srcId="{214FACA6-BAD7-46E3-9BA5-C2DB27528CA0}" destId="{31F864E3-0218-428D-BD13-A0E920259482}" srcOrd="0" destOrd="0" parTransId="{6CE27FB2-BA7E-4865-85AE-2B48E868C0D9}" sibTransId="{4FCF9701-4DDB-41D5-AE8F-A9AD0F3C8FCD}"/>
    <dgm:cxn modelId="{BFE4DB4F-6176-49B3-8D64-6C2F7FF946D8}" srcId="{8EDCEDA0-8FB0-4AB1-8DBC-43ADD02CF84C}" destId="{6EFD0723-C89F-44B5-BE10-5DA48A7E6300}" srcOrd="0" destOrd="0" parTransId="{06BA3A05-C315-4898-A24E-482A7F4808CB}" sibTransId="{328144B5-F3C6-4139-8ACF-C1CF87192B1D}"/>
    <dgm:cxn modelId="{15820855-177F-40AB-8CA3-D003B6CB58F9}" type="presOf" srcId="{423A6020-118A-4250-BAF3-33A6E50805EF}" destId="{14F04CAF-3822-4D5B-9300-8ED82FD460BA}" srcOrd="0" destOrd="0" presId="urn:microsoft.com/office/officeart/2016/7/layout/VerticalDownArrowProcess"/>
    <dgm:cxn modelId="{F2D07158-4CDE-4B58-AF92-72CE3DA20CE9}" type="presOf" srcId="{3B32D209-2E8C-43DA-BB48-B3980D511C02}" destId="{92C59D52-D62A-46BB-A681-7C024493DB86}" srcOrd="0" destOrd="0" presId="urn:microsoft.com/office/officeart/2016/7/layout/VerticalDownArrowProcess"/>
    <dgm:cxn modelId="{881EF35A-C944-427A-BCF1-0F225F1EEBC1}" type="presOf" srcId="{97F3DD3E-9C52-4313-B5BB-1B7F47AC7333}" destId="{D2A47B4F-1D5D-4213-9B91-1EFFE848661C}" srcOrd="0" destOrd="0" presId="urn:microsoft.com/office/officeart/2016/7/layout/VerticalDownArrowProcess"/>
    <dgm:cxn modelId="{0A190E94-BFB6-4ABA-B64B-590C2B24314E}" type="presOf" srcId="{8EDCEDA0-8FB0-4AB1-8DBC-43ADD02CF84C}" destId="{BFD8A1DA-27C4-48E0-8DE8-D9AE20D142F4}" srcOrd="0" destOrd="0" presId="urn:microsoft.com/office/officeart/2016/7/layout/VerticalDownArrowProcess"/>
    <dgm:cxn modelId="{1C01249E-D5E8-49C0-BEC0-B18E41CB6917}" srcId="{CE008B61-1108-4662-A205-C1C233322FC8}" destId="{5675C116-CE66-41D5-ACAF-E9418595E221}" srcOrd="2" destOrd="0" parTransId="{5939DE2C-A312-45D7-9D74-DB297D9871A9}" sibTransId="{D1E6E575-42A9-457A-9D7A-934A2ABEC996}"/>
    <dgm:cxn modelId="{4565C7A3-864A-467D-98CC-46AF9397BA40}" srcId="{5675C116-CE66-41D5-ACAF-E9418595E221}" destId="{97F3DD3E-9C52-4313-B5BB-1B7F47AC7333}" srcOrd="0" destOrd="0" parTransId="{E539CEE9-48EE-48DC-BC0D-D8A0460E6555}" sibTransId="{365B14BC-CCC2-4D23-A55E-86D231043FCB}"/>
    <dgm:cxn modelId="{F1A952A6-CC0F-4F49-B89A-80B215968775}" srcId="{CE008B61-1108-4662-A205-C1C233322FC8}" destId="{3B32D209-2E8C-43DA-BB48-B3980D511C02}" srcOrd="3" destOrd="0" parTransId="{242B60D3-72E5-48FB-8058-CD16A75B2D12}" sibTransId="{D7DC4A32-E388-45D3-AA86-E5E25B12384C}"/>
    <dgm:cxn modelId="{4CEC41A9-376B-41D8-8893-46C7DD5AFEC6}" type="presOf" srcId="{31F864E3-0218-428D-BD13-A0E920259482}" destId="{93B264B7-F852-474F-9416-0A52D12819C3}" srcOrd="0" destOrd="0" presId="urn:microsoft.com/office/officeart/2016/7/layout/VerticalDownArrowProcess"/>
    <dgm:cxn modelId="{D83ED3E1-6FCD-4126-B1FC-1CBFCBD1863C}" type="presOf" srcId="{6EFD0723-C89F-44B5-BE10-5DA48A7E6300}" destId="{40AAFBA6-A2AE-4C35-BBF9-BCD59F89E942}" srcOrd="0" destOrd="0" presId="urn:microsoft.com/office/officeart/2016/7/layout/VerticalDownArrowProcess"/>
    <dgm:cxn modelId="{2C6E31EE-B67A-49F8-B51C-2231B5C1E248}" type="presOf" srcId="{8EDCEDA0-8FB0-4AB1-8DBC-43ADD02CF84C}" destId="{E0D059A3-8BED-4F2B-85E5-CB73C001942C}" srcOrd="1" destOrd="0" presId="urn:microsoft.com/office/officeart/2016/7/layout/VerticalDownArrowProcess"/>
    <dgm:cxn modelId="{FB00FCFC-BA4B-493A-8D9E-BF97518F00AA}" type="presOf" srcId="{CE008B61-1108-4662-A205-C1C233322FC8}" destId="{7D29385C-1A0F-4E8A-A304-F3ADAD155DB1}" srcOrd="0" destOrd="0" presId="urn:microsoft.com/office/officeart/2016/7/layout/VerticalDownArrowProcess"/>
    <dgm:cxn modelId="{8B908D46-DA1C-4C93-B769-1E61C01B8E13}" type="presParOf" srcId="{7D29385C-1A0F-4E8A-A304-F3ADAD155DB1}" destId="{224DEE81-9A46-42DE-ABE8-096B393EF389}" srcOrd="0" destOrd="0" presId="urn:microsoft.com/office/officeart/2016/7/layout/VerticalDownArrowProcess"/>
    <dgm:cxn modelId="{6761C94C-AE92-4AE8-B2F2-0FF3F1F1070E}" type="presParOf" srcId="{224DEE81-9A46-42DE-ABE8-096B393EF389}" destId="{92C59D52-D62A-46BB-A681-7C024493DB86}" srcOrd="0" destOrd="0" presId="urn:microsoft.com/office/officeart/2016/7/layout/VerticalDownArrowProcess"/>
    <dgm:cxn modelId="{CD06CD40-27B1-447F-A256-9E0C35764C6B}" type="presParOf" srcId="{224DEE81-9A46-42DE-ABE8-096B393EF389}" destId="{14F04CAF-3822-4D5B-9300-8ED82FD460BA}" srcOrd="1" destOrd="0" presId="urn:microsoft.com/office/officeart/2016/7/layout/VerticalDownArrowProcess"/>
    <dgm:cxn modelId="{41DE5F63-9C5B-4F3E-8533-C6F2EAED42D0}" type="presParOf" srcId="{7D29385C-1A0F-4E8A-A304-F3ADAD155DB1}" destId="{A6145895-F5E9-484A-8729-E2F3419B5392}" srcOrd="1" destOrd="0" presId="urn:microsoft.com/office/officeart/2016/7/layout/VerticalDownArrowProcess"/>
    <dgm:cxn modelId="{CF6AF90C-F73F-4DFB-89E9-95DEA9D56596}" type="presParOf" srcId="{7D29385C-1A0F-4E8A-A304-F3ADAD155DB1}" destId="{F65BCB9B-781C-4C7B-A761-D8B127F1C557}" srcOrd="2" destOrd="0" presId="urn:microsoft.com/office/officeart/2016/7/layout/VerticalDownArrowProcess"/>
    <dgm:cxn modelId="{B21EE1B6-A3EA-492E-94AC-C293F647C4AB}" type="presParOf" srcId="{F65BCB9B-781C-4C7B-A761-D8B127F1C557}" destId="{07063C0C-2A05-4BD9-9206-82E5BCDDB2B3}" srcOrd="0" destOrd="0" presId="urn:microsoft.com/office/officeart/2016/7/layout/VerticalDownArrowProcess"/>
    <dgm:cxn modelId="{E31D86DF-F09C-4A35-B250-7587C3CEB1D0}" type="presParOf" srcId="{F65BCB9B-781C-4C7B-A761-D8B127F1C557}" destId="{ABCF1A8B-A643-4610-9E73-8AFDDE9863F9}" srcOrd="1" destOrd="0" presId="urn:microsoft.com/office/officeart/2016/7/layout/VerticalDownArrowProcess"/>
    <dgm:cxn modelId="{788011DA-EF32-404D-AFD0-6489B5EF6672}" type="presParOf" srcId="{F65BCB9B-781C-4C7B-A761-D8B127F1C557}" destId="{D2A47B4F-1D5D-4213-9B91-1EFFE848661C}" srcOrd="2" destOrd="0" presId="urn:microsoft.com/office/officeart/2016/7/layout/VerticalDownArrowProcess"/>
    <dgm:cxn modelId="{DE86458A-9C5F-4E21-8FB9-B8220540D520}" type="presParOf" srcId="{7D29385C-1A0F-4E8A-A304-F3ADAD155DB1}" destId="{85275129-23F0-44CB-A85B-EBC10C893D9F}" srcOrd="3" destOrd="0" presId="urn:microsoft.com/office/officeart/2016/7/layout/VerticalDownArrowProcess"/>
    <dgm:cxn modelId="{A67DAA5B-12A9-41B9-9525-DD02B206D876}" type="presParOf" srcId="{7D29385C-1A0F-4E8A-A304-F3ADAD155DB1}" destId="{A0FBAE0C-E662-42EA-AC9D-EC07C07A78F4}" srcOrd="4" destOrd="0" presId="urn:microsoft.com/office/officeart/2016/7/layout/VerticalDownArrowProcess"/>
    <dgm:cxn modelId="{540C40CC-6D7B-4F1C-9539-9E07F3BEC39A}" type="presParOf" srcId="{A0FBAE0C-E662-42EA-AC9D-EC07C07A78F4}" destId="{A77D88C1-7D06-4F73-A504-038F5F43A8DC}" srcOrd="0" destOrd="0" presId="urn:microsoft.com/office/officeart/2016/7/layout/VerticalDownArrowProcess"/>
    <dgm:cxn modelId="{C3463338-064E-447F-8764-8A1D5D601277}" type="presParOf" srcId="{A0FBAE0C-E662-42EA-AC9D-EC07C07A78F4}" destId="{63C23479-6AF3-40D4-BF79-DCB89C8763ED}" srcOrd="1" destOrd="0" presId="urn:microsoft.com/office/officeart/2016/7/layout/VerticalDownArrowProcess"/>
    <dgm:cxn modelId="{F6C6437A-80F5-4722-B683-1AAD14EFAF14}" type="presParOf" srcId="{A0FBAE0C-E662-42EA-AC9D-EC07C07A78F4}" destId="{93B264B7-F852-474F-9416-0A52D12819C3}" srcOrd="2" destOrd="0" presId="urn:microsoft.com/office/officeart/2016/7/layout/VerticalDownArrowProcess"/>
    <dgm:cxn modelId="{FCD8E127-B0F4-489D-87FC-565663174DDC}" type="presParOf" srcId="{7D29385C-1A0F-4E8A-A304-F3ADAD155DB1}" destId="{602935FF-C2DB-4340-966A-5077D2BB286F}" srcOrd="5" destOrd="0" presId="urn:microsoft.com/office/officeart/2016/7/layout/VerticalDownArrowProcess"/>
    <dgm:cxn modelId="{8192D5DF-63FE-47B9-812C-9564AAAD033E}" type="presParOf" srcId="{7D29385C-1A0F-4E8A-A304-F3ADAD155DB1}" destId="{21498700-0120-4115-A181-13E850297C45}" srcOrd="6" destOrd="0" presId="urn:microsoft.com/office/officeart/2016/7/layout/VerticalDownArrowProcess"/>
    <dgm:cxn modelId="{4EABE0E4-7C20-45E6-BD40-68E01593AD8F}" type="presParOf" srcId="{21498700-0120-4115-A181-13E850297C45}" destId="{BFD8A1DA-27C4-48E0-8DE8-D9AE20D142F4}" srcOrd="0" destOrd="0" presId="urn:microsoft.com/office/officeart/2016/7/layout/VerticalDownArrowProcess"/>
    <dgm:cxn modelId="{7CD7537F-81EE-4712-A2CA-873AA146B619}" type="presParOf" srcId="{21498700-0120-4115-A181-13E850297C45}" destId="{E0D059A3-8BED-4F2B-85E5-CB73C001942C}" srcOrd="1" destOrd="0" presId="urn:microsoft.com/office/officeart/2016/7/layout/VerticalDownArrowProcess"/>
    <dgm:cxn modelId="{FA2F4654-DA04-431A-8812-2A351792A931}" type="presParOf" srcId="{21498700-0120-4115-A181-13E850297C45}" destId="{40AAFBA6-A2AE-4C35-BBF9-BCD59F89E942}" srcOrd="2" destOrd="0" presId="urn:microsoft.com/office/officeart/2016/7/layout/VerticalDown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4FBC84-4DC3-4A93-A7B5-6606B84D1704}">
      <dsp:nvSpPr>
        <dsp:cNvPr id="0" name=""/>
        <dsp:cNvSpPr/>
      </dsp:nvSpPr>
      <dsp:spPr>
        <a:xfrm>
          <a:off x="0" y="302019"/>
          <a:ext cx="10562258" cy="1105650"/>
        </a:xfrm>
        <a:prstGeom prst="rect">
          <a:avLst/>
        </a:prstGeom>
        <a:solidFill>
          <a:schemeClr val="accent2">
            <a:alpha val="90000"/>
            <a:tint val="40000"/>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19749" tIns="374904" rIns="819749" bIns="128016" numCol="1" spcCol="1270" anchor="t"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b="0" i="0" kern="1200" dirty="0">
              <a:effectLst/>
              <a:latin typeface="Segoe UI" panose="020B0502040204020203" pitchFamily="34" charset="0"/>
            </a:rPr>
            <a:t>Contain the numerical data that you want to analyze. </a:t>
          </a:r>
          <a:endParaRPr lang="en-GB" sz="1800" b="0" i="0" kern="1200" dirty="0">
            <a:effectLst/>
            <a:latin typeface="Segoe UI" panose="020B0502040204020203" pitchFamily="34" charset="0"/>
          </a:endParaRPr>
        </a:p>
        <a:p>
          <a:pPr marL="171450" lvl="1" indent="-171450" algn="l" defTabSz="800100">
            <a:lnSpc>
              <a:spcPct val="90000"/>
            </a:lnSpc>
            <a:spcBef>
              <a:spcPct val="0"/>
            </a:spcBef>
            <a:spcAft>
              <a:spcPct val="15000"/>
            </a:spcAft>
            <a:buFont typeface="Arial" panose="020B0604020202020204" pitchFamily="34" charset="0"/>
            <a:buChar char="•"/>
          </a:pPr>
          <a:r>
            <a:rPr lang="en-US" sz="1800" b="0" i="0" kern="1200" dirty="0">
              <a:effectLst/>
              <a:latin typeface="Segoe UI" panose="020B0502040204020203" pitchFamily="34" charset="0"/>
            </a:rPr>
            <a:t>Typically have a large number of rows and are the primary source of data for analysis. </a:t>
          </a:r>
          <a:endParaRPr lang="en-GB" sz="1800" b="0" i="0" kern="1200" dirty="0">
            <a:effectLst/>
            <a:latin typeface="Segoe UI" panose="020B0502040204020203" pitchFamily="34" charset="0"/>
          </a:endParaRPr>
        </a:p>
      </dsp:txBody>
      <dsp:txXfrm>
        <a:off x="0" y="302019"/>
        <a:ext cx="10562258" cy="1105650"/>
      </dsp:txXfrm>
    </dsp:sp>
    <dsp:sp modelId="{45E06ECE-6497-4017-BC8F-2D8FB5B9845B}">
      <dsp:nvSpPr>
        <dsp:cNvPr id="0" name=""/>
        <dsp:cNvSpPr/>
      </dsp:nvSpPr>
      <dsp:spPr>
        <a:xfrm>
          <a:off x="528112" y="36339"/>
          <a:ext cx="7393580" cy="531360"/>
        </a:xfrm>
        <a:prstGeom prst="roundRect">
          <a:avLst/>
        </a:prstGeom>
        <a:solidFill>
          <a:schemeClr val="lt1">
            <a:hueOff val="0"/>
            <a:satOff val="0"/>
            <a:lumOff val="0"/>
            <a:alphaOff val="0"/>
          </a:schemeClr>
        </a:solidFill>
        <a:ln w="10795"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60" tIns="0" rIns="279460" bIns="0" numCol="1" spcCol="1270" anchor="ctr" anchorCtr="0">
          <a:noAutofit/>
        </a:bodyPr>
        <a:lstStyle/>
        <a:p>
          <a:pPr marL="0" lvl="0" indent="0" algn="l" defTabSz="889000">
            <a:lnSpc>
              <a:spcPct val="90000"/>
            </a:lnSpc>
            <a:spcBef>
              <a:spcPct val="0"/>
            </a:spcBef>
            <a:spcAft>
              <a:spcPct val="35000"/>
            </a:spcAft>
            <a:buFont typeface="Arial" panose="020B0604020202020204" pitchFamily="34" charset="0"/>
            <a:buNone/>
          </a:pPr>
          <a:r>
            <a:rPr lang="en-GB" sz="2000" b="1" kern="1200" dirty="0">
              <a:latin typeface="Segoe UI" panose="020B0502040204020203" pitchFamily="34" charset="0"/>
            </a:rPr>
            <a:t>Fact tables:</a:t>
          </a:r>
          <a:endParaRPr lang="en-GB" sz="2000" b="1" kern="1200" dirty="0"/>
        </a:p>
      </dsp:txBody>
      <dsp:txXfrm>
        <a:off x="554051" y="62278"/>
        <a:ext cx="7341702" cy="479482"/>
      </dsp:txXfrm>
    </dsp:sp>
    <dsp:sp modelId="{5B8CBA28-3FA4-4B1C-8887-04A9D814A0C6}">
      <dsp:nvSpPr>
        <dsp:cNvPr id="0" name=""/>
        <dsp:cNvSpPr/>
      </dsp:nvSpPr>
      <dsp:spPr>
        <a:xfrm>
          <a:off x="0" y="1770549"/>
          <a:ext cx="10562258" cy="2324700"/>
        </a:xfrm>
        <a:prstGeom prst="rect">
          <a:avLst/>
        </a:prstGeom>
        <a:solidFill>
          <a:schemeClr val="accent2">
            <a:alpha val="90000"/>
            <a:tint val="40000"/>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19749" tIns="374904" rIns="819749" bIns="128016" numCol="1" spcCol="1270" anchor="t"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kern="1200" dirty="0">
              <a:latin typeface="Segoe UI" panose="020B0502040204020203" pitchFamily="34" charset="0"/>
            </a:rPr>
            <a:t>Contain descriptive information about the data in the fact tables. </a:t>
          </a:r>
          <a:endParaRPr lang="en-GB" sz="1800" b="0" i="0" kern="1200" dirty="0">
            <a:effectLst/>
            <a:latin typeface="Segoe UI" panose="020B0502040204020203" pitchFamily="34" charset="0"/>
          </a:endParaRPr>
        </a:p>
        <a:p>
          <a:pPr marL="171450" lvl="1" indent="-171450" algn="l" defTabSz="800100">
            <a:lnSpc>
              <a:spcPct val="90000"/>
            </a:lnSpc>
            <a:spcBef>
              <a:spcPct val="0"/>
            </a:spcBef>
            <a:spcAft>
              <a:spcPct val="15000"/>
            </a:spcAft>
            <a:buFont typeface="Arial" panose="020B0604020202020204" pitchFamily="34" charset="0"/>
            <a:buChar char="•"/>
          </a:pPr>
          <a:r>
            <a:rPr lang="en-US" sz="1800" kern="1200" dirty="0">
              <a:latin typeface="Segoe UI" panose="020B0502040204020203" pitchFamily="34" charset="0"/>
            </a:rPr>
            <a:t>Typically have a small number of rows and are used to provide context for the data in the fact tables. </a:t>
          </a:r>
          <a:endParaRPr lang="en-GB" sz="1800" b="0" i="0" kern="1200" dirty="0">
            <a:effectLst/>
            <a:latin typeface="Segoe UI" panose="020B0502040204020203" pitchFamily="34" charset="0"/>
          </a:endParaRPr>
        </a:p>
        <a:p>
          <a:pPr marL="171450" lvl="1" indent="-171450" algn="l" defTabSz="800100">
            <a:lnSpc>
              <a:spcPct val="90000"/>
            </a:lnSpc>
            <a:spcBef>
              <a:spcPct val="0"/>
            </a:spcBef>
            <a:spcAft>
              <a:spcPct val="15000"/>
            </a:spcAft>
            <a:buChar char="•"/>
          </a:pPr>
          <a:r>
            <a:rPr lang="en-US" sz="1800" b="0" i="0" kern="1200" dirty="0"/>
            <a:t>It's common for a dimension table to include two key columns: </a:t>
          </a:r>
          <a:r>
            <a:rPr lang="en-US" sz="1800" b="1" i="1" kern="1200" dirty="0"/>
            <a:t>surrogate key</a:t>
          </a:r>
          <a:r>
            <a:rPr lang="en-US" sz="1800" b="1" i="0" kern="1200" dirty="0"/>
            <a:t> </a:t>
          </a:r>
          <a:r>
            <a:rPr lang="en-US" sz="1800" b="0" i="0" kern="1200" dirty="0"/>
            <a:t>and an </a:t>
          </a:r>
          <a:r>
            <a:rPr lang="en-US" sz="1800" b="1" i="1" kern="1200" dirty="0"/>
            <a:t>alternate key</a:t>
          </a:r>
          <a:r>
            <a:rPr lang="en-US" sz="1800" b="0" i="1" kern="1200" dirty="0"/>
            <a:t>.</a:t>
          </a:r>
          <a:endParaRPr lang="en-GB" sz="1800" b="0" i="1" kern="1200" dirty="0">
            <a:effectLst/>
            <a:latin typeface="Segoe UI" panose="020B0502040204020203" pitchFamily="34" charset="0"/>
          </a:endParaRPr>
        </a:p>
        <a:p>
          <a:pPr marL="171450" lvl="1" indent="-171450" algn="l" defTabSz="800100">
            <a:lnSpc>
              <a:spcPct val="90000"/>
            </a:lnSpc>
            <a:spcBef>
              <a:spcPct val="0"/>
            </a:spcBef>
            <a:spcAft>
              <a:spcPct val="15000"/>
            </a:spcAft>
            <a:buFont typeface="Arial" panose="020B0604020202020204" pitchFamily="34" charset="0"/>
            <a:buChar char="•"/>
          </a:pPr>
          <a:endParaRPr lang="en-GB" sz="1800" b="0" i="0" kern="1200" dirty="0">
            <a:effectLst/>
            <a:latin typeface="Segoe UI" panose="020B0502040204020203" pitchFamily="34" charset="0"/>
          </a:endParaRPr>
        </a:p>
      </dsp:txBody>
      <dsp:txXfrm>
        <a:off x="0" y="1770549"/>
        <a:ext cx="10562258" cy="2324700"/>
      </dsp:txXfrm>
    </dsp:sp>
    <dsp:sp modelId="{0C78F59D-9DB3-49E7-84BD-DACCF881746B}">
      <dsp:nvSpPr>
        <dsp:cNvPr id="0" name=""/>
        <dsp:cNvSpPr/>
      </dsp:nvSpPr>
      <dsp:spPr>
        <a:xfrm>
          <a:off x="528112" y="1504869"/>
          <a:ext cx="7393580" cy="531360"/>
        </a:xfrm>
        <a:prstGeom prst="roundRect">
          <a:avLst/>
        </a:prstGeom>
        <a:solidFill>
          <a:schemeClr val="lt1">
            <a:hueOff val="0"/>
            <a:satOff val="0"/>
            <a:lumOff val="0"/>
            <a:alphaOff val="0"/>
          </a:schemeClr>
        </a:solidFill>
        <a:ln w="10795"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60" tIns="0" rIns="279460" bIns="0" numCol="1" spcCol="1270" anchor="ctr" anchorCtr="0">
          <a:noAutofit/>
        </a:bodyPr>
        <a:lstStyle/>
        <a:p>
          <a:pPr marL="0" lvl="0" indent="0" algn="l" defTabSz="889000">
            <a:lnSpc>
              <a:spcPct val="90000"/>
            </a:lnSpc>
            <a:spcBef>
              <a:spcPct val="0"/>
            </a:spcBef>
            <a:spcAft>
              <a:spcPct val="35000"/>
            </a:spcAft>
            <a:buFont typeface="Arial" panose="020B0604020202020204" pitchFamily="34" charset="0"/>
            <a:buNone/>
          </a:pPr>
          <a:r>
            <a:rPr lang="en-GB" sz="2000" b="1" i="0" kern="1200" dirty="0">
              <a:effectLst/>
              <a:latin typeface="Segoe UI" panose="020B0502040204020203" pitchFamily="34" charset="0"/>
            </a:rPr>
            <a:t>Dimension tables:</a:t>
          </a:r>
        </a:p>
      </dsp:txBody>
      <dsp:txXfrm>
        <a:off x="554051" y="1530808"/>
        <a:ext cx="7341702" cy="4794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704AF3-43AA-478C-A8F9-2D596367E69A}">
      <dsp:nvSpPr>
        <dsp:cNvPr id="0" name=""/>
        <dsp:cNvSpPr/>
      </dsp:nvSpPr>
      <dsp:spPr>
        <a:xfrm>
          <a:off x="3226" y="321854"/>
          <a:ext cx="2559772" cy="1535863"/>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baseline="0" dirty="0"/>
            <a:t>Fabric Pipelines</a:t>
          </a:r>
          <a:endParaRPr lang="en-US" sz="2800" kern="1200" dirty="0"/>
        </a:p>
      </dsp:txBody>
      <dsp:txXfrm>
        <a:off x="3226" y="321854"/>
        <a:ext cx="2559772" cy="1535863"/>
      </dsp:txXfrm>
    </dsp:sp>
    <dsp:sp modelId="{47D7995B-3E3A-4327-A06A-CC34E9B88838}">
      <dsp:nvSpPr>
        <dsp:cNvPr id="0" name=""/>
        <dsp:cNvSpPr/>
      </dsp:nvSpPr>
      <dsp:spPr>
        <a:xfrm>
          <a:off x="2818976" y="321854"/>
          <a:ext cx="2559772" cy="1535863"/>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baseline="0"/>
            <a:t>Fabric Dataflows Gen2</a:t>
          </a:r>
          <a:endParaRPr lang="en-US" sz="2800" kern="1200"/>
        </a:p>
      </dsp:txBody>
      <dsp:txXfrm>
        <a:off x="2818976" y="321854"/>
        <a:ext cx="2559772" cy="1535863"/>
      </dsp:txXfrm>
    </dsp:sp>
    <dsp:sp modelId="{C3A0DAA6-EA50-4E85-9183-3E1C3978B872}">
      <dsp:nvSpPr>
        <dsp:cNvPr id="0" name=""/>
        <dsp:cNvSpPr/>
      </dsp:nvSpPr>
      <dsp:spPr>
        <a:xfrm>
          <a:off x="5634725" y="321854"/>
          <a:ext cx="2559772" cy="1535863"/>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baseline="0"/>
            <a:t>Cross-database querying</a:t>
          </a:r>
          <a:endParaRPr lang="en-US" sz="2800" kern="1200"/>
        </a:p>
      </dsp:txBody>
      <dsp:txXfrm>
        <a:off x="5634725" y="321854"/>
        <a:ext cx="2559772" cy="1535863"/>
      </dsp:txXfrm>
    </dsp:sp>
    <dsp:sp modelId="{BBA95C0E-37B0-4E21-880D-E072B5F150D6}">
      <dsp:nvSpPr>
        <dsp:cNvPr id="0" name=""/>
        <dsp:cNvSpPr/>
      </dsp:nvSpPr>
      <dsp:spPr>
        <a:xfrm>
          <a:off x="8450475" y="321854"/>
          <a:ext cx="2559772" cy="1535863"/>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baseline="0" dirty="0"/>
            <a:t>COPY INTO command</a:t>
          </a:r>
          <a:endParaRPr lang="en-US" sz="2800" kern="1200" dirty="0"/>
        </a:p>
      </dsp:txBody>
      <dsp:txXfrm>
        <a:off x="8450475" y="321854"/>
        <a:ext cx="2559772" cy="153586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704AF3-43AA-478C-A8F9-2D596367E69A}">
      <dsp:nvSpPr>
        <dsp:cNvPr id="0" name=""/>
        <dsp:cNvSpPr/>
      </dsp:nvSpPr>
      <dsp:spPr>
        <a:xfrm>
          <a:off x="700975" y="558"/>
          <a:ext cx="2544763" cy="1526858"/>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baseline="0" dirty="0"/>
            <a:t>Development and testing</a:t>
          </a:r>
          <a:endParaRPr lang="en-US" sz="3000" kern="1200" dirty="0"/>
        </a:p>
      </dsp:txBody>
      <dsp:txXfrm>
        <a:off x="700975" y="558"/>
        <a:ext cx="2544763" cy="1526858"/>
      </dsp:txXfrm>
    </dsp:sp>
    <dsp:sp modelId="{47D7995B-3E3A-4327-A06A-CC34E9B88838}">
      <dsp:nvSpPr>
        <dsp:cNvPr id="0" name=""/>
        <dsp:cNvSpPr/>
      </dsp:nvSpPr>
      <dsp:spPr>
        <a:xfrm>
          <a:off x="3500215" y="558"/>
          <a:ext cx="2544763" cy="1526858"/>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baseline="0" dirty="0"/>
            <a:t>Data recovery</a:t>
          </a:r>
          <a:endParaRPr lang="en-US" sz="3000" kern="1200" dirty="0"/>
        </a:p>
      </dsp:txBody>
      <dsp:txXfrm>
        <a:off x="3500215" y="558"/>
        <a:ext cx="2544763" cy="1526858"/>
      </dsp:txXfrm>
    </dsp:sp>
    <dsp:sp modelId="{C3A0DAA6-EA50-4E85-9183-3E1C3978B872}">
      <dsp:nvSpPr>
        <dsp:cNvPr id="0" name=""/>
        <dsp:cNvSpPr/>
      </dsp:nvSpPr>
      <dsp:spPr>
        <a:xfrm>
          <a:off x="6299455" y="558"/>
          <a:ext cx="2544763" cy="1526858"/>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baseline="0" dirty="0"/>
            <a:t>Historical reporting</a:t>
          </a:r>
          <a:endParaRPr lang="en-US" sz="3000" kern="1200" dirty="0"/>
        </a:p>
      </dsp:txBody>
      <dsp:txXfrm>
        <a:off x="6299455" y="558"/>
        <a:ext cx="2544763" cy="152685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C59D52-D62A-46BB-A681-7C024493DB86}">
      <dsp:nvSpPr>
        <dsp:cNvPr id="0" name=""/>
        <dsp:cNvSpPr/>
      </dsp:nvSpPr>
      <dsp:spPr>
        <a:xfrm>
          <a:off x="0" y="3570029"/>
          <a:ext cx="2607564" cy="781035"/>
        </a:xfrm>
        <a:prstGeom prst="rect">
          <a:avLst/>
        </a:prstGeom>
        <a:solidFill>
          <a:schemeClr val="accen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3">
          <a:scrgbClr r="0" g="0" b="0"/>
        </a:fillRef>
        <a:effectRef idx="2">
          <a:scrgbClr r="0" g="0" b="0"/>
        </a:effectRef>
        <a:fontRef idx="minor">
          <a:schemeClr val="lt1"/>
        </a:fontRef>
      </dsp:style>
      <dsp:txBody>
        <a:bodyPr spcFirstLastPara="0" vert="horz" wrap="square" lIns="185450" tIns="120904" rIns="185450" bIns="120904" numCol="1" spcCol="1270" anchor="ctr" anchorCtr="0">
          <a:noAutofit/>
        </a:bodyPr>
        <a:lstStyle/>
        <a:p>
          <a:pPr marL="0" lvl="0" indent="0" algn="ctr" defTabSz="755650">
            <a:lnSpc>
              <a:spcPct val="90000"/>
            </a:lnSpc>
            <a:spcBef>
              <a:spcPct val="0"/>
            </a:spcBef>
            <a:spcAft>
              <a:spcPct val="35000"/>
            </a:spcAft>
            <a:buNone/>
          </a:pPr>
          <a:r>
            <a:rPr lang="en-US" sz="1700" kern="1200" dirty="0"/>
            <a:t>Post-load optimizations</a:t>
          </a:r>
        </a:p>
      </dsp:txBody>
      <dsp:txXfrm>
        <a:off x="0" y="3570029"/>
        <a:ext cx="2607564" cy="781035"/>
      </dsp:txXfrm>
    </dsp:sp>
    <dsp:sp modelId="{14F04CAF-3822-4D5B-9300-8ED82FD460BA}">
      <dsp:nvSpPr>
        <dsp:cNvPr id="0" name=""/>
        <dsp:cNvSpPr/>
      </dsp:nvSpPr>
      <dsp:spPr>
        <a:xfrm>
          <a:off x="2607564" y="3570029"/>
          <a:ext cx="7822692" cy="781035"/>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8681" tIns="215900" rIns="158681" bIns="215900" numCol="1" spcCol="1270" anchor="ctr" anchorCtr="0">
          <a:noAutofit/>
        </a:bodyPr>
        <a:lstStyle/>
        <a:p>
          <a:pPr marL="0" lvl="0" indent="0" algn="l" defTabSz="755650">
            <a:lnSpc>
              <a:spcPct val="90000"/>
            </a:lnSpc>
            <a:spcBef>
              <a:spcPct val="0"/>
            </a:spcBef>
            <a:spcAft>
              <a:spcPct val="35000"/>
            </a:spcAft>
            <a:buNone/>
          </a:pPr>
          <a:r>
            <a:rPr lang="en-US" sz="1700" kern="1200" dirty="0"/>
            <a:t>Apply performance tuning options</a:t>
          </a:r>
        </a:p>
      </dsp:txBody>
      <dsp:txXfrm>
        <a:off x="2607564" y="3570029"/>
        <a:ext cx="7822692" cy="781035"/>
      </dsp:txXfrm>
    </dsp:sp>
    <dsp:sp modelId="{ABCF1A8B-A643-4610-9E73-8AFDDE9863F9}">
      <dsp:nvSpPr>
        <dsp:cNvPr id="0" name=""/>
        <dsp:cNvSpPr/>
      </dsp:nvSpPr>
      <dsp:spPr>
        <a:xfrm rot="10800000">
          <a:off x="0" y="2380512"/>
          <a:ext cx="2607564" cy="1201232"/>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3">
          <a:scrgbClr r="0" g="0" b="0"/>
        </a:fillRef>
        <a:effectRef idx="2">
          <a:scrgbClr r="0" g="0" b="0"/>
        </a:effectRef>
        <a:fontRef idx="minor">
          <a:schemeClr val="lt1"/>
        </a:fontRef>
      </dsp:style>
      <dsp:txBody>
        <a:bodyPr spcFirstLastPara="0" vert="horz" wrap="square" lIns="185450" tIns="120904" rIns="185450" bIns="120904" numCol="1" spcCol="1270" anchor="ctr" anchorCtr="0">
          <a:noAutofit/>
        </a:bodyPr>
        <a:lstStyle/>
        <a:p>
          <a:pPr marL="0" lvl="0" indent="0" algn="ctr" defTabSz="755650">
            <a:lnSpc>
              <a:spcPct val="90000"/>
            </a:lnSpc>
            <a:spcBef>
              <a:spcPct val="0"/>
            </a:spcBef>
            <a:spcAft>
              <a:spcPct val="35000"/>
            </a:spcAft>
            <a:buNone/>
          </a:pPr>
          <a:r>
            <a:rPr lang="en-US" sz="1700" kern="1200" dirty="0"/>
            <a:t>Load</a:t>
          </a:r>
        </a:p>
      </dsp:txBody>
      <dsp:txXfrm rot="-10800000">
        <a:off x="0" y="2380512"/>
        <a:ext cx="2607564" cy="780800"/>
      </dsp:txXfrm>
    </dsp:sp>
    <dsp:sp modelId="{D2A47B4F-1D5D-4213-9B91-1EFFE848661C}">
      <dsp:nvSpPr>
        <dsp:cNvPr id="0" name=""/>
        <dsp:cNvSpPr/>
      </dsp:nvSpPr>
      <dsp:spPr>
        <a:xfrm>
          <a:off x="2607564" y="2380512"/>
          <a:ext cx="7822692" cy="780800"/>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8681" tIns="215900" rIns="158681" bIns="215900" numCol="1" spcCol="1270" anchor="ctr" anchorCtr="0">
          <a:noAutofit/>
        </a:bodyPr>
        <a:lstStyle/>
        <a:p>
          <a:pPr marL="0" lvl="0" indent="0" algn="l" defTabSz="755650">
            <a:lnSpc>
              <a:spcPct val="90000"/>
            </a:lnSpc>
            <a:spcBef>
              <a:spcPct val="0"/>
            </a:spcBef>
            <a:spcAft>
              <a:spcPct val="35000"/>
            </a:spcAft>
            <a:buNone/>
          </a:pPr>
          <a:r>
            <a:rPr lang="en-US" sz="1700" kern="1200" dirty="0"/>
            <a:t>Insert into fact and dimension tables</a:t>
          </a:r>
        </a:p>
      </dsp:txBody>
      <dsp:txXfrm>
        <a:off x="2607564" y="2380512"/>
        <a:ext cx="7822692" cy="780800"/>
      </dsp:txXfrm>
    </dsp:sp>
    <dsp:sp modelId="{63C23479-6AF3-40D4-BF79-DCB89C8763ED}">
      <dsp:nvSpPr>
        <dsp:cNvPr id="0" name=""/>
        <dsp:cNvSpPr/>
      </dsp:nvSpPr>
      <dsp:spPr>
        <a:xfrm rot="10800000">
          <a:off x="0" y="1190996"/>
          <a:ext cx="2607564" cy="1201232"/>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3">
          <a:scrgbClr r="0" g="0" b="0"/>
        </a:fillRef>
        <a:effectRef idx="2">
          <a:scrgbClr r="0" g="0" b="0"/>
        </a:effectRef>
        <a:fontRef idx="minor">
          <a:schemeClr val="lt1"/>
        </a:fontRef>
      </dsp:style>
      <dsp:txBody>
        <a:bodyPr spcFirstLastPara="0" vert="horz" wrap="square" lIns="185450" tIns="120904" rIns="185450" bIns="120904" numCol="1" spcCol="1270" anchor="ctr" anchorCtr="0">
          <a:noAutofit/>
        </a:bodyPr>
        <a:lstStyle/>
        <a:p>
          <a:pPr marL="0" lvl="0" indent="0" algn="ctr" defTabSz="755650">
            <a:lnSpc>
              <a:spcPct val="90000"/>
            </a:lnSpc>
            <a:spcBef>
              <a:spcPct val="0"/>
            </a:spcBef>
            <a:spcAft>
              <a:spcPct val="35000"/>
            </a:spcAft>
            <a:buNone/>
          </a:pPr>
          <a:r>
            <a:rPr lang="en-US" sz="1700" kern="1200" dirty="0"/>
            <a:t>Transform</a:t>
          </a:r>
        </a:p>
      </dsp:txBody>
      <dsp:txXfrm rot="-10800000">
        <a:off x="0" y="1190996"/>
        <a:ext cx="2607564" cy="780800"/>
      </dsp:txXfrm>
    </dsp:sp>
    <dsp:sp modelId="{93B264B7-F852-474F-9416-0A52D12819C3}">
      <dsp:nvSpPr>
        <dsp:cNvPr id="0" name=""/>
        <dsp:cNvSpPr/>
      </dsp:nvSpPr>
      <dsp:spPr>
        <a:xfrm>
          <a:off x="2607564" y="1190996"/>
          <a:ext cx="7822692" cy="780800"/>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8681" tIns="215900" rIns="158681" bIns="215900" numCol="1" spcCol="1270" anchor="ctr" anchorCtr="0">
          <a:noAutofit/>
        </a:bodyPr>
        <a:lstStyle/>
        <a:p>
          <a:pPr marL="0" lvl="0" indent="0" algn="l" defTabSz="755650">
            <a:lnSpc>
              <a:spcPct val="90000"/>
            </a:lnSpc>
            <a:spcBef>
              <a:spcPct val="0"/>
            </a:spcBef>
            <a:spcAft>
              <a:spcPct val="35000"/>
            </a:spcAft>
            <a:buNone/>
          </a:pPr>
          <a:r>
            <a:rPr lang="en-US" sz="1700" kern="1200" dirty="0"/>
            <a:t>Clean, format, deduplicate, combine extracted data</a:t>
          </a:r>
        </a:p>
      </dsp:txBody>
      <dsp:txXfrm>
        <a:off x="2607564" y="1190996"/>
        <a:ext cx="7822692" cy="780800"/>
      </dsp:txXfrm>
    </dsp:sp>
    <dsp:sp modelId="{E0D059A3-8BED-4F2B-85E5-CB73C001942C}">
      <dsp:nvSpPr>
        <dsp:cNvPr id="0" name=""/>
        <dsp:cNvSpPr/>
      </dsp:nvSpPr>
      <dsp:spPr>
        <a:xfrm rot="10800000">
          <a:off x="0" y="1479"/>
          <a:ext cx="2607564" cy="1201232"/>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3">
          <a:scrgbClr r="0" g="0" b="0"/>
        </a:fillRef>
        <a:effectRef idx="2">
          <a:scrgbClr r="0" g="0" b="0"/>
        </a:effectRef>
        <a:fontRef idx="minor">
          <a:schemeClr val="lt1"/>
        </a:fontRef>
      </dsp:style>
      <dsp:txBody>
        <a:bodyPr spcFirstLastPara="0" vert="horz" wrap="square" lIns="185450" tIns="120904" rIns="185450" bIns="120904" numCol="1" spcCol="1270" anchor="ctr" anchorCtr="0">
          <a:noAutofit/>
        </a:bodyPr>
        <a:lstStyle/>
        <a:p>
          <a:pPr marL="0" lvl="0" indent="0" algn="ctr" defTabSz="755650">
            <a:lnSpc>
              <a:spcPct val="90000"/>
            </a:lnSpc>
            <a:spcBef>
              <a:spcPct val="0"/>
            </a:spcBef>
            <a:spcAft>
              <a:spcPct val="35000"/>
            </a:spcAft>
            <a:buNone/>
          </a:pPr>
          <a:r>
            <a:rPr lang="en-US" sz="1700" kern="1200"/>
            <a:t>Extract</a:t>
          </a:r>
        </a:p>
      </dsp:txBody>
      <dsp:txXfrm rot="-10800000">
        <a:off x="0" y="1479"/>
        <a:ext cx="2607564" cy="780800"/>
      </dsp:txXfrm>
    </dsp:sp>
    <dsp:sp modelId="{40AAFBA6-A2AE-4C35-BBF9-BCD59F89E942}">
      <dsp:nvSpPr>
        <dsp:cNvPr id="0" name=""/>
        <dsp:cNvSpPr/>
      </dsp:nvSpPr>
      <dsp:spPr>
        <a:xfrm>
          <a:off x="2607564" y="1479"/>
          <a:ext cx="7822692" cy="780800"/>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8681" tIns="215900" rIns="158681" bIns="215900" numCol="1" spcCol="1270" anchor="ctr" anchorCtr="0">
          <a:noAutofit/>
        </a:bodyPr>
        <a:lstStyle/>
        <a:p>
          <a:pPr marL="0" lvl="0" indent="0" algn="l" defTabSz="755650">
            <a:lnSpc>
              <a:spcPct val="90000"/>
            </a:lnSpc>
            <a:spcBef>
              <a:spcPct val="0"/>
            </a:spcBef>
            <a:spcAft>
              <a:spcPct val="35000"/>
            </a:spcAft>
            <a:buNone/>
          </a:pPr>
          <a:r>
            <a:rPr lang="en-US" sz="1700" kern="1200" dirty="0"/>
            <a:t>Connect to source, select necessary data</a:t>
          </a:r>
        </a:p>
      </dsp:txBody>
      <dsp:txXfrm>
        <a:off x="2607564" y="1479"/>
        <a:ext cx="7822692" cy="78080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6/7/layout/VerticalDownArrowProcess">
  <dgm:title val="Vertical Down Arrow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36"/>
      <dgm:constr type="primFontSz" for="des" forName="parentTextArrow" refType="primFontSz" refFor="des" refForName="parentTextBox" op="equ"/>
      <dgm:constr type="primFontSz" for="des" forName="descendantArrow" val="24"/>
      <dgm:constr type="primFontSz" for="des" forName="descendantArrow" refType="primFontSz" refFor="des" refForName="parentTextArrow" op="lte"/>
      <dgm:constr type="primFontSz" for="des" forName="descendantBox" refType="primFontSz" refFor="des" refForName="parentTextArrow" op="lte"/>
      <dgm:constr type="primFontSz" for="des" forName="descendantBox" refType="primFontSz" refFor="des" refForName="parentTextBox" op="lte"/>
      <dgm:constr type="primFontSz" for="des" forName="descendantArrow" refType="primFontSz" refFor="des" refForName="parentTextBox" op="lte"/>
      <dgm:constr type="primFontSz" for="des" forName="descendantBox" refType="primFontSz" refFor="des" refForName="descendan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onstrLst>
              <dgm:constr type="w" for="ch" forName="parentTextBox" refType="w" fact="0.25"/>
              <dgm:constr type="h" for="ch" forName="parentTextBox" refType="h"/>
              <dgm:constr type="t" for="ch" forName="parentTextBox"/>
              <dgm:constr type="w" for="ch" forName="descendantBox" refType="w" fact="0.75"/>
              <dgm:constr type="l" for="ch" forName="descendantBox" refType="w" fact="0.25"/>
              <dgm:constr type="b" for="ch" forName="descendantBox" refType="h"/>
              <dgm:constr type="h" for="ch" forName="descendantBox" refType="h"/>
            </dgm:constrLst>
            <dgm:ruleLst/>
            <dgm:layoutNode name="parentTextBox" styleLbl="alignNode1">
              <dgm:alg type="tx"/>
              <dgm:shape xmlns:r="http://schemas.openxmlformats.org/officeDocument/2006/relationships" type="rect" r:blip="">
                <dgm:adjLst/>
              </dgm:shape>
              <dgm:presOf axis="self"/>
              <dgm:constrLst>
                <dgm:constr type="primFontSz" refType="h" op="lte" fact="0.5"/>
                <dgm:constr type="lMarg" refType="w" fact="0.2016"/>
                <dgm:constr type="rMarg" refType="w" fact="0.2016"/>
              </dgm:constrLst>
              <dgm:ruleLst>
                <dgm:rule type="primFontSz" val="13" fact="NaN" max="NaN"/>
              </dgm:ruleLst>
            </dgm:layoutNode>
            <dgm:layoutNode name="descendantBox" styleLbl="bgAccFollowNode1">
              <dgm:alg type="tx">
                <dgm:param type="stBulletLvl" val="0"/>
                <dgm:param type="parTxLTRAlign" val="l"/>
              </dgm:alg>
              <dgm:shape xmlns:r="http://schemas.openxmlformats.org/officeDocument/2006/relationships" type="rect" r:blip="">
                <dgm:adjLst/>
              </dgm:shape>
              <dgm:presOf/>
              <dgm:constrLst>
                <dgm:constr type="tMarg" refType="primFontSz"/>
                <dgm:constr type="bMarg" refType="primFontSz"/>
                <dgm:constr type="lMarg" refType="w" fact="0.0575"/>
                <dgm:constr type="rMarg" refType="w" fact="0.0575"/>
              </dgm:constrLst>
              <dgm:presOf axis="des" ptType="node"/>
              <dgm:ruleLst>
                <dgm:rule type="primFontSz" val="11" fact="NaN" max="NaN"/>
              </dgm:ruleLst>
            </dgm:layoutNode>
          </dgm:layoutNode>
        </dgm:if>
        <dgm:else name="Name17">
          <dgm:layoutNode name="arrowAndChildren">
            <dgm:alg type="composite"/>
            <dgm:shape xmlns:r="http://schemas.openxmlformats.org/officeDocument/2006/relationships" r:blip="">
              <dgm:adjLst/>
            </dgm:shape>
            <dgm:presOf/>
            <dgm:constrLst>
              <dgm:constr type="w" for="ch" forName="parentTextArrow" refType="w" fact="0.25"/>
              <dgm:constr type="t" for="ch" forName="parentTextArrow"/>
              <dgm:constr type="h" for="ch" forName="parentTextArrow" refType="h" fact="0.65"/>
              <dgm:constr type="w" for="ch" forName="arrow" refType="w" fact="0.25"/>
              <dgm:constr type="h" for="ch" forName="arrow" refType="h"/>
              <dgm:constr type="l" for="ch" forName="descendantArrow" refType="w" fact="0.25"/>
              <dgm:constr type="w" for="ch" forName="descendantArrow" refType="w" fact="0.75"/>
              <dgm:constr type="b" for="ch" forName="descendantArrow" refType="h" fact="0.65"/>
              <dgm:constr type="h" for="ch" forName="descendantArrow" refType="h" fact="0.65"/>
            </dgm:constrLst>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constr type="primFontSz" refType="h" op="lte" fact="0.5"/>
                <dgm:constr type="lMarg" refType="w" fact="0.2016"/>
                <dgm:constr type="rMarg" refType="w" fact="0.2016"/>
              </dgm:constrLst>
              <dgm:ruleLst>
                <dgm:rule type="primFontSz" val="13" fact="NaN" max="NaN"/>
              </dgm:ruleLst>
            </dgm:layoutNode>
            <dgm:layoutNode name="arrow" styleLbl="alignNode1">
              <dgm:alg type="sp"/>
              <dgm:shape xmlns:r="http://schemas.openxmlformats.org/officeDocument/2006/relationships" rot="180" type="upArrowCallout" r:blip="">
                <dgm:adjLst>
                  <dgm:adj idx="1" val="0.05"/>
                  <dgm:adj idx="2" val="0.1"/>
                  <dgm:adj idx="3" val="0.15"/>
                </dgm:adjLst>
              </dgm:shape>
              <dgm:presOf axis="self"/>
              <dgm:constrLst/>
              <dgm:ruleLst/>
            </dgm:layoutNode>
            <dgm:layoutNode name="descendantArrow" styleLbl="bgAccFollowNode1">
              <dgm:alg type="tx">
                <dgm:param type="stBulletLvl" val="0"/>
                <dgm:param type="parTxLTRAlign" val="l"/>
              </dgm:alg>
              <dgm:shape xmlns:r="http://schemas.openxmlformats.org/officeDocument/2006/relationships" type="rect" r:blip="">
                <dgm:adjLst/>
              </dgm:shape>
              <dgm:presOf axis="des" ptType="node"/>
              <dgm:constrLst>
                <dgm:constr type="tMarg" refType="primFontSz"/>
                <dgm:constr type="bMarg" refType="primFontSz"/>
                <dgm:constr type="lMarg" refType="w" fact="0.0575"/>
                <dgm:constr type="rMarg" refType="w" fact="0.0575"/>
              </dgm:constrLst>
              <dgm:ruleLst>
                <dgm:rule type="primFontSz" val="11" fact="NaN" max="NaN"/>
              </dgm:ruleLst>
            </dgm:layoutNod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6F66B00-6144-45ED-BFDB-3936850BDA03}" type="datetime8">
              <a:rPr lang="en-US" smtClean="0">
                <a:latin typeface="Segoe UI" pitchFamily="34" charset="0"/>
              </a:rPr>
              <a:t>1/10/2025 12:39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61486BA7-839C-4D2B-BD52-EF0BBA8433FD}" type="datetime8">
              <a:rPr lang="en-US" smtClean="0"/>
              <a:t>1/10/2025 9:50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aka.ms/mslearn-fabric-warehouse"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learn.microsoft.com/en-us/sql/t-sql/statements/copy-into-transact-sql"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learn.microsoft.com/en-us/sql/ssms/download-sql-server-management-studio-ssms"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aka.ms/mslearn-fabric-warehouse-load"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learn.microsoft.com/en-us/power-bi/enterprise/service-premium-interactive-background-operations#operation-list" TargetMode="External"/><Relationship Id="rId2" Type="http://schemas.openxmlformats.org/officeDocument/2006/relationships/slide" Target="../slides/slide48.xml"/><Relationship Id="rId1" Type="http://schemas.openxmlformats.org/officeDocument/2006/relationships/notesMaster" Target="../notesMasters/notesMaster1.xml"/><Relationship Id="rId4" Type="http://schemas.openxmlformats.org/officeDocument/2006/relationships/hyperlink" Target="https://learn.microsoft.com/en-us/fabric/data-warehouse/compute-capacity-smoothing-throttling#throttling" TargetMode="Externa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aka.ms/mslearn-fabric-warehouse-monitor"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s://learn.microsoft.com/en-us/fabric/get-started/workspaces" TargetMode="External"/><Relationship Id="rId2" Type="http://schemas.openxmlformats.org/officeDocument/2006/relationships/slide" Target="../slides/slide65.xml"/><Relationship Id="rId1" Type="http://schemas.openxmlformats.org/officeDocument/2006/relationships/notesMaster" Target="../notesMasters/notesMaster1.xml"/><Relationship Id="rId5" Type="http://schemas.openxmlformats.org/officeDocument/2006/relationships/hyperlink" Target="https://learn.microsoft.com/en-us/fabric/security/permission-model" TargetMode="External"/><Relationship Id="rId4" Type="http://schemas.openxmlformats.org/officeDocument/2006/relationships/hyperlink" Target="https://learn.microsoft.com/en-us/sql/t-sql/queries/queries" TargetMode="Externa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s://aka.ms/mslearn-secure-fabric-warehouse"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notes and guidance.</a:t>
            </a:r>
          </a:p>
          <a:p>
            <a:endParaRPr lang="en-US" dirty="0"/>
          </a:p>
          <a:p>
            <a:r>
              <a:rPr lang="en-US" dirty="0"/>
              <a:t>This space has been left deliberately blank</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619146B-24F9-441E-A368-DB3B5A84C1D4}" type="datetime8">
              <a:rPr lang="en-US" smtClean="0"/>
              <a:t>1/10/2025 9:50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2080395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9EE971-BFFA-AF27-D787-5F3392FAE8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3E90BB-5ED5-B6F0-77DC-A61BAD129E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3CC161-A355-BB2E-4141-37A5E8DF3D98}"/>
              </a:ext>
            </a:extLst>
          </p:cNvPr>
          <p:cNvSpPr>
            <a:spLocks noGrp="1"/>
          </p:cNvSpPr>
          <p:nvPr>
            <p:ph type="body" idx="1"/>
          </p:nvPr>
        </p:nvSpPr>
        <p:spPr/>
        <p:txBody>
          <a:bodyPr/>
          <a:lstStyle/>
          <a:p>
            <a:pPr algn="l"/>
            <a:r>
              <a:rPr lang="en-US" b="0" i="0" dirty="0">
                <a:solidFill>
                  <a:srgbClr val="161616"/>
                </a:solidFill>
                <a:effectLst/>
                <a:latin typeface="Segoe UI" panose="020B0502040204020203" pitchFamily="34" charset="0"/>
              </a:rPr>
              <a:t>In this case, the </a:t>
            </a:r>
            <a:r>
              <a:rPr lang="en-US" b="1" i="0" dirty="0" err="1">
                <a:solidFill>
                  <a:srgbClr val="161616"/>
                </a:solidFill>
                <a:effectLst/>
                <a:latin typeface="Segoe UI" panose="020B0502040204020203" pitchFamily="34" charset="0"/>
              </a:rPr>
              <a:t>DimProduct</a:t>
            </a:r>
            <a:r>
              <a:rPr lang="en-US" b="0" i="0" dirty="0">
                <a:solidFill>
                  <a:srgbClr val="161616"/>
                </a:solidFill>
                <a:effectLst/>
                <a:latin typeface="Segoe UI" panose="020B0502040204020203" pitchFamily="34" charset="0"/>
              </a:rPr>
              <a:t> table has been split up (normalized) to create separate dimension tables for product categories and suppliers.</a:t>
            </a:r>
          </a:p>
          <a:p>
            <a:pPr algn="l"/>
            <a:endParaRPr lang="en-US" b="0" i="0" dirty="0">
              <a:solidFill>
                <a:srgbClr val="161616"/>
              </a:solidFill>
              <a:effectLst/>
              <a:latin typeface="Segoe UI" panose="020B0502040204020203" pitchFamily="34" charset="0"/>
            </a:endParaRPr>
          </a:p>
          <a:p>
            <a:pPr algn="l">
              <a:buFont typeface="Arial" panose="020B0604020202020204" pitchFamily="34" charset="0"/>
              <a:buChar char="•"/>
            </a:pPr>
            <a:r>
              <a:rPr lang="en-US" b="0" i="0" dirty="0">
                <a:solidFill>
                  <a:srgbClr val="161616"/>
                </a:solidFill>
                <a:effectLst/>
                <a:latin typeface="Segoe UI" panose="020B0502040204020203" pitchFamily="34" charset="0"/>
              </a:rPr>
              <a:t>Each row in the </a:t>
            </a:r>
            <a:r>
              <a:rPr lang="en-US" b="1" i="0" dirty="0" err="1">
                <a:solidFill>
                  <a:srgbClr val="161616"/>
                </a:solidFill>
                <a:effectLst/>
                <a:latin typeface="Segoe UI" panose="020B0502040204020203" pitchFamily="34" charset="0"/>
              </a:rPr>
              <a:t>DimProduct</a:t>
            </a:r>
            <a:r>
              <a:rPr lang="en-US" b="0" i="0" dirty="0">
                <a:solidFill>
                  <a:srgbClr val="161616"/>
                </a:solidFill>
                <a:effectLst/>
                <a:latin typeface="Segoe UI" panose="020B0502040204020203" pitchFamily="34" charset="0"/>
              </a:rPr>
              <a:t> table contains key values for the corresponding rows in the </a:t>
            </a:r>
            <a:r>
              <a:rPr lang="en-US" b="1" i="0" dirty="0" err="1">
                <a:solidFill>
                  <a:srgbClr val="161616"/>
                </a:solidFill>
                <a:effectLst/>
                <a:latin typeface="Segoe UI" panose="020B0502040204020203" pitchFamily="34" charset="0"/>
              </a:rPr>
              <a:t>DimCategory</a:t>
            </a:r>
            <a:r>
              <a:rPr lang="en-US" b="0" i="0" dirty="0">
                <a:solidFill>
                  <a:srgbClr val="161616"/>
                </a:solidFill>
                <a:effectLst/>
                <a:latin typeface="Segoe UI" panose="020B0502040204020203" pitchFamily="34" charset="0"/>
              </a:rPr>
              <a:t> and </a:t>
            </a:r>
            <a:r>
              <a:rPr lang="en-US" b="1" i="0" dirty="0" err="1">
                <a:solidFill>
                  <a:srgbClr val="161616"/>
                </a:solidFill>
                <a:effectLst/>
                <a:latin typeface="Segoe UI" panose="020B0502040204020203" pitchFamily="34" charset="0"/>
              </a:rPr>
              <a:t>DimSupplier</a:t>
            </a:r>
            <a:r>
              <a:rPr lang="en-US" b="1" i="0" dirty="0">
                <a:solidFill>
                  <a:srgbClr val="161616"/>
                </a:solidFill>
                <a:effectLst/>
                <a:latin typeface="Segoe UI" panose="020B0502040204020203" pitchFamily="34" charset="0"/>
              </a:rPr>
              <a:t> tables</a:t>
            </a:r>
            <a:r>
              <a:rPr lang="en-US" b="0" i="0" dirty="0">
                <a:solidFill>
                  <a:srgbClr val="161616"/>
                </a:solidFill>
                <a:effectLst/>
                <a:latin typeface="Segoe UI" panose="020B0502040204020203" pitchFamily="34" charset="0"/>
              </a:rPr>
              <a:t>.</a:t>
            </a:r>
          </a:p>
          <a:p>
            <a:pPr algn="l">
              <a:buFont typeface="Arial" panose="020B0604020202020204" pitchFamily="34" charset="0"/>
              <a:buNone/>
            </a:pPr>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A </a:t>
            </a:r>
            <a:r>
              <a:rPr lang="en-US" b="1" i="0" dirty="0" err="1">
                <a:solidFill>
                  <a:srgbClr val="161616"/>
                </a:solidFill>
                <a:effectLst/>
                <a:latin typeface="Segoe UI" panose="020B0502040204020203" pitchFamily="34" charset="0"/>
              </a:rPr>
              <a:t>DimGeography</a:t>
            </a:r>
            <a:r>
              <a:rPr lang="en-US" b="0" i="0" dirty="0">
                <a:solidFill>
                  <a:srgbClr val="161616"/>
                </a:solidFill>
                <a:effectLst/>
                <a:latin typeface="Segoe UI" panose="020B0502040204020203" pitchFamily="34" charset="0"/>
              </a:rPr>
              <a:t> table has been added containing information on where customers and stores are located.</a:t>
            </a:r>
          </a:p>
          <a:p>
            <a:pPr algn="l"/>
            <a:endParaRPr lang="en-US" b="0" i="0" dirty="0">
              <a:solidFill>
                <a:srgbClr val="161616"/>
              </a:solidFill>
              <a:effectLst/>
              <a:latin typeface="Segoe UI" panose="020B0502040204020203" pitchFamily="34" charset="0"/>
            </a:endParaRPr>
          </a:p>
          <a:p>
            <a:pPr algn="l">
              <a:buFont typeface="Arial" panose="020B0604020202020204" pitchFamily="34" charset="0"/>
              <a:buChar char="•"/>
            </a:pPr>
            <a:r>
              <a:rPr lang="en-US" b="0" i="0" dirty="0">
                <a:solidFill>
                  <a:srgbClr val="161616"/>
                </a:solidFill>
                <a:effectLst/>
                <a:latin typeface="Segoe UI" panose="020B0502040204020203" pitchFamily="34" charset="0"/>
              </a:rPr>
              <a:t>Each row in the </a:t>
            </a:r>
            <a:r>
              <a:rPr lang="en-US" b="1" i="0" dirty="0" err="1">
                <a:solidFill>
                  <a:srgbClr val="161616"/>
                </a:solidFill>
                <a:effectLst/>
                <a:latin typeface="Segoe UI" panose="020B0502040204020203" pitchFamily="34" charset="0"/>
              </a:rPr>
              <a:t>DimCustomer</a:t>
            </a:r>
            <a:r>
              <a:rPr lang="en-US" b="0" i="0" dirty="0">
                <a:solidFill>
                  <a:srgbClr val="161616"/>
                </a:solidFill>
                <a:effectLst/>
                <a:latin typeface="Segoe UI" panose="020B0502040204020203" pitchFamily="34" charset="0"/>
              </a:rPr>
              <a:t> and </a:t>
            </a:r>
            <a:r>
              <a:rPr lang="en-US" b="1" i="0" dirty="0" err="1">
                <a:solidFill>
                  <a:srgbClr val="161616"/>
                </a:solidFill>
                <a:effectLst/>
                <a:latin typeface="Segoe UI" panose="020B0502040204020203" pitchFamily="34" charset="0"/>
              </a:rPr>
              <a:t>DimStore</a:t>
            </a:r>
            <a:r>
              <a:rPr lang="en-US" b="0" i="0" dirty="0">
                <a:solidFill>
                  <a:srgbClr val="161616"/>
                </a:solidFill>
                <a:effectLst/>
                <a:latin typeface="Segoe UI" panose="020B0502040204020203" pitchFamily="34" charset="0"/>
              </a:rPr>
              <a:t> tables contains a key value for the corresponding row in the </a:t>
            </a:r>
            <a:r>
              <a:rPr lang="en-US" b="1" i="0" dirty="0" err="1">
                <a:solidFill>
                  <a:srgbClr val="161616"/>
                </a:solidFill>
                <a:effectLst/>
                <a:latin typeface="Segoe UI" panose="020B0502040204020203" pitchFamily="34" charset="0"/>
              </a:rPr>
              <a:t>DimGeography</a:t>
            </a:r>
            <a:r>
              <a:rPr lang="en-US" b="0" i="0" dirty="0">
                <a:solidFill>
                  <a:srgbClr val="161616"/>
                </a:solidFill>
                <a:effectLst/>
                <a:latin typeface="Segoe UI" panose="020B0502040204020203" pitchFamily="34" charset="0"/>
              </a:rPr>
              <a:t> table.</a:t>
            </a:r>
          </a:p>
        </p:txBody>
      </p:sp>
      <p:sp>
        <p:nvSpPr>
          <p:cNvPr id="4" name="Header Placeholder 3">
            <a:extLst>
              <a:ext uri="{FF2B5EF4-FFF2-40B4-BE49-F238E27FC236}">
                <a16:creationId xmlns:a16="http://schemas.microsoft.com/office/drawing/2014/main" id="{2CDE149E-2F2A-83EF-F213-A85D439FFA33}"/>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4CEEC856-AB09-AAB9-E6FC-31BB9187E259}"/>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D5C829E0-8ACF-3F01-7FDA-E998BA4664DE}"/>
              </a:ext>
            </a:extLst>
          </p:cNvPr>
          <p:cNvSpPr>
            <a:spLocks noGrp="1"/>
          </p:cNvSpPr>
          <p:nvPr>
            <p:ph type="dt" idx="1"/>
          </p:nvPr>
        </p:nvSpPr>
        <p:spPr/>
        <p:txBody>
          <a:bodyPr/>
          <a:lstStyle/>
          <a:p>
            <a:fld id="{61486BA7-839C-4D2B-BD52-EF0BBA8433FD}" type="datetime8">
              <a:rPr lang="en-US" smtClean="0"/>
              <a:t>1/10/2025 9:50 AM</a:t>
            </a:fld>
            <a:endParaRPr lang="en-US"/>
          </a:p>
        </p:txBody>
      </p:sp>
      <p:sp>
        <p:nvSpPr>
          <p:cNvPr id="7" name="Slide Number Placeholder 6">
            <a:extLst>
              <a:ext uri="{FF2B5EF4-FFF2-40B4-BE49-F238E27FC236}">
                <a16:creationId xmlns:a16="http://schemas.microsoft.com/office/drawing/2014/main" id="{85A5F685-7175-2AF8-6A1E-CC95E14497D1}"/>
              </a:ext>
            </a:extLst>
          </p:cNvPr>
          <p:cNvSpPr>
            <a:spLocks noGrp="1"/>
          </p:cNvSpPr>
          <p:nvPr>
            <p:ph type="sldNum" sz="quarter" idx="5"/>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11576554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Connect to the Fabric service portal to create pipelines or dataflows. </a:t>
            </a:r>
          </a:p>
          <a:p>
            <a:endParaRPr lang="en-US" dirty="0"/>
          </a:p>
          <a:p>
            <a:r>
              <a:rPr lang="en-US" dirty="0"/>
              <a:t>Once data is loaded into the warehouse, many of the following points will be familiar for Power BI users.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10736669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ABC46-E70D-7291-AA7C-C222468CF9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9D3309-7813-E6A6-5706-511CFCD613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12F943-8B21-F7DE-B5E1-DAD49FF4C0D6}"/>
              </a:ext>
            </a:extLst>
          </p:cNvPr>
          <p:cNvSpPr>
            <a:spLocks noGrp="1"/>
          </p:cNvSpPr>
          <p:nvPr>
            <p:ph type="body" idx="1"/>
          </p:nvPr>
        </p:nvSpPr>
        <p:spPr/>
        <p:txBody>
          <a:bodyPr/>
          <a:lstStyle/>
          <a:p>
            <a:pPr>
              <a:lnSpc>
                <a:spcPts val="1425"/>
              </a:lnSpc>
            </a:pPr>
            <a:r>
              <a:rPr lang="en-US" b="0" dirty="0">
                <a:solidFill>
                  <a:srgbClr val="D4D4D4"/>
                </a:solidFill>
                <a:effectLst/>
                <a:latin typeface="Consolas" panose="020B0609020204030204" pitchFamily="49" charset="0"/>
              </a:rPr>
              <a:t>You can create zero-copy table clones with minimal storage costs in a data warehouse. These clones are essentially replicas of tables created by copying the metadata while still referencing the same data files in </a:t>
            </a:r>
            <a:r>
              <a:rPr lang="en-US" b="0" dirty="0" err="1">
                <a:solidFill>
                  <a:srgbClr val="D4D4D4"/>
                </a:solidFill>
                <a:effectLst/>
                <a:latin typeface="Consolas" panose="020B0609020204030204" pitchFamily="49" charset="0"/>
              </a:rPr>
              <a:t>OneLake</a:t>
            </a:r>
            <a:r>
              <a:rPr lang="en-US" b="0" dirty="0">
                <a:solidFill>
                  <a:srgbClr val="D4D4D4"/>
                </a:solidFill>
                <a:effectLst/>
                <a:latin typeface="Consolas" panose="020B0609020204030204" pitchFamily="49" charset="0"/>
              </a:rPr>
              <a:t>. This means that the underlying data stored as parquet files is not duplicated, which helps in saving storage costs.</a:t>
            </a:r>
          </a:p>
          <a:p>
            <a:pPr marL="0" indent="0">
              <a:buNone/>
            </a:pPr>
            <a:br>
              <a:rPr lang="en-US" b="0" dirty="0">
                <a:solidFill>
                  <a:srgbClr val="D4D4D4"/>
                </a:solidFill>
                <a:effectLst/>
                <a:latin typeface="Consolas" panose="020B0609020204030204" pitchFamily="49" charset="0"/>
              </a:rPr>
            </a:br>
            <a:r>
              <a:rPr lang="en-US" b="0" dirty="0">
                <a:solidFill>
                  <a:srgbClr val="D4D4D4"/>
                </a:solidFill>
                <a:effectLst/>
                <a:latin typeface="Consolas" panose="020B0609020204030204" pitchFamily="49" charset="0"/>
              </a:rPr>
              <a:t>[</a:t>
            </a:r>
            <a:r>
              <a:rPr lang="en-US" b="0" dirty="0">
                <a:solidFill>
                  <a:srgbClr val="CE9178"/>
                </a:solidFill>
                <a:effectLst/>
                <a:latin typeface="Consolas" panose="020B0609020204030204" pitchFamily="49" charset="0"/>
              </a:rPr>
              <a:t>Table clones</a:t>
            </a:r>
            <a:r>
              <a:rPr lang="en-US" b="0" dirty="0">
                <a:solidFill>
                  <a:srgbClr val="D4D4D4"/>
                </a:solidFill>
                <a:effectLst/>
                <a:latin typeface="Consolas" panose="020B0609020204030204" pitchFamily="49" charset="0"/>
              </a:rPr>
              <a:t>](</a:t>
            </a:r>
            <a:r>
              <a:rPr lang="en-US" b="0" u="sng" dirty="0">
                <a:solidFill>
                  <a:srgbClr val="D4D4D4"/>
                </a:solidFill>
                <a:effectLst/>
                <a:latin typeface="Consolas" panose="020B0609020204030204" pitchFamily="49" charset="0"/>
              </a:rPr>
              <a:t>/fabric/data-warehouse/clone-table</a:t>
            </a:r>
            <a:r>
              <a:rPr lang="en-US" b="0" dirty="0">
                <a:solidFill>
                  <a:srgbClr val="D4D4D4"/>
                </a:solidFill>
                <a:effectLst/>
                <a:latin typeface="Consolas" panose="020B0609020204030204" pitchFamily="49" charset="0"/>
              </a:rPr>
              <a:t>) are particularly useful in several scenarios.</a:t>
            </a:r>
            <a:r>
              <a:rPr lang="en-US" sz="900" b="1" dirty="0"/>
              <a:t> </a:t>
            </a:r>
          </a:p>
          <a:p>
            <a:pPr marL="0" indent="0">
              <a:buNone/>
            </a:pPr>
            <a:endParaRPr lang="en-US" sz="900" b="1" dirty="0"/>
          </a:p>
          <a:p>
            <a:pPr marL="0" indent="0">
              <a:buNone/>
            </a:pPr>
            <a:r>
              <a:rPr lang="en-US" sz="900" b="1" dirty="0"/>
              <a:t>Development and testing:</a:t>
            </a:r>
            <a:r>
              <a:rPr lang="en-US" sz="900" dirty="0"/>
              <a:t> Clones allow developers and testers to create copies of tables in lower environments, facilitating development, debugging, testing, and validation processes.</a:t>
            </a:r>
          </a:p>
          <a:p>
            <a:pPr marL="0" indent="0">
              <a:buNone/>
            </a:pPr>
            <a:r>
              <a:rPr lang="en-US" sz="900" b="1" dirty="0"/>
              <a:t>Data recovery:</a:t>
            </a:r>
            <a:r>
              <a:rPr lang="en-US" sz="900" dirty="0"/>
              <a:t> In the event of a failed release or data corruption, table clones can retain the previous state of data, enabling data recovery.</a:t>
            </a:r>
          </a:p>
          <a:p>
            <a:pPr marL="0" indent="0">
              <a:buNone/>
            </a:pPr>
            <a:r>
              <a:rPr lang="en-US" sz="900" b="1" dirty="0"/>
              <a:t>Historical reporting:</a:t>
            </a:r>
            <a:r>
              <a:rPr lang="en-US" sz="900" dirty="0"/>
              <a:t> They help create historical reports that reflect the state of data at specific points in time and preserve data at specific business milestones.</a:t>
            </a:r>
          </a:p>
          <a:p>
            <a:pPr>
              <a:lnSpc>
                <a:spcPts val="1425"/>
              </a:lnSpc>
            </a:pPr>
            <a:endParaRPr lang="en-US" b="0" dirty="0">
              <a:solidFill>
                <a:srgbClr val="D4D4D4"/>
              </a:solidFill>
              <a:effectLst/>
              <a:latin typeface="Consolas" panose="020B0609020204030204" pitchFamily="49" charset="0"/>
            </a:endParaRPr>
          </a:p>
        </p:txBody>
      </p:sp>
      <p:sp>
        <p:nvSpPr>
          <p:cNvPr id="4" name="Header Placeholder 3">
            <a:extLst>
              <a:ext uri="{FF2B5EF4-FFF2-40B4-BE49-F238E27FC236}">
                <a16:creationId xmlns:a16="http://schemas.microsoft.com/office/drawing/2014/main" id="{0E28EC62-36A3-D289-6BAE-D907C5236304}"/>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4DC7CF29-3520-E32B-0C31-4DF5BB5DC480}"/>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68CC31A1-C991-E6DF-A4DE-46F69F8462C3}"/>
              </a:ext>
            </a:extLst>
          </p:cNvPr>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28889012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Similar to using Power Query Editor online.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16433665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same experience as in Power BI, for those already familiar with that product.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914730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Data warehouses are designed to serve prepared data to data analysts.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30320645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b="0" i="0" dirty="0">
                <a:solidFill>
                  <a:srgbClr val="E6E6E6"/>
                </a:solidFill>
                <a:effectLst/>
                <a:latin typeface="Segoe UI" panose="020B0502040204020203" pitchFamily="34" charset="0"/>
              </a:rPr>
              <a:t>Role-based access control (RBAC) to control access to the warehouse and its data.</a:t>
            </a:r>
          </a:p>
          <a:p>
            <a:pPr algn="l">
              <a:buFont typeface="Arial" panose="020B0604020202020204" pitchFamily="34" charset="0"/>
              <a:buChar char="•"/>
            </a:pPr>
            <a:r>
              <a:rPr lang="en-US" b="0" i="0" dirty="0">
                <a:solidFill>
                  <a:srgbClr val="E6E6E6"/>
                </a:solidFill>
                <a:effectLst/>
                <a:latin typeface="Segoe UI" panose="020B0502040204020203" pitchFamily="34" charset="0"/>
              </a:rPr>
              <a:t>SSL encryption to secure the communication between the warehouse and the client applications.</a:t>
            </a:r>
          </a:p>
          <a:p>
            <a:pPr algn="l">
              <a:buFont typeface="Arial" panose="020B0604020202020204" pitchFamily="34" charset="0"/>
              <a:buChar char="•"/>
            </a:pPr>
            <a:r>
              <a:rPr lang="en-US" b="0" i="0" dirty="0">
                <a:solidFill>
                  <a:srgbClr val="E6E6E6"/>
                </a:solidFill>
                <a:effectLst/>
                <a:latin typeface="Segoe UI" panose="020B0502040204020203" pitchFamily="34" charset="0"/>
              </a:rPr>
              <a:t>Azure Storage Service Encryption to protect the data in transit and at rest.</a:t>
            </a:r>
          </a:p>
          <a:p>
            <a:pPr algn="l">
              <a:buFont typeface="Arial" panose="020B0604020202020204" pitchFamily="34" charset="0"/>
              <a:buChar char="•"/>
            </a:pPr>
            <a:r>
              <a:rPr lang="en-US" b="0" i="0" dirty="0">
                <a:solidFill>
                  <a:srgbClr val="E6E6E6"/>
                </a:solidFill>
                <a:effectLst/>
                <a:latin typeface="Segoe UI" panose="020B0502040204020203" pitchFamily="34" charset="0"/>
              </a:rPr>
              <a:t>Azure Monitor and Azure Log Analytics to monitor the warehouse activity and audit the access to the data.</a:t>
            </a:r>
          </a:p>
          <a:p>
            <a:pPr algn="l">
              <a:buFont typeface="Arial" panose="020B0604020202020204" pitchFamily="34" charset="0"/>
              <a:buChar char="•"/>
            </a:pPr>
            <a:r>
              <a:rPr lang="en-US" b="0" i="0" dirty="0">
                <a:solidFill>
                  <a:srgbClr val="E6E6E6"/>
                </a:solidFill>
                <a:effectLst/>
                <a:latin typeface="Segoe UI" panose="020B0502040204020203" pitchFamily="34" charset="0"/>
              </a:rPr>
              <a:t>Multifactor authentication (MFA) to add an extra layer of security to user accounts.</a:t>
            </a:r>
          </a:p>
          <a:p>
            <a:pPr algn="l">
              <a:buFont typeface="Arial" panose="020B0604020202020204" pitchFamily="34" charset="0"/>
              <a:buChar char="•"/>
            </a:pPr>
            <a:r>
              <a:rPr lang="en-US" b="0" i="0" dirty="0">
                <a:solidFill>
                  <a:srgbClr val="E6E6E6"/>
                </a:solidFill>
                <a:effectLst/>
                <a:latin typeface="Segoe UI" panose="020B0502040204020203" pitchFamily="34" charset="0"/>
              </a:rPr>
              <a:t>Microsoft Entra ID integration to manage the user identities and access to the warehouse.</a:t>
            </a:r>
          </a:p>
          <a:p>
            <a:endParaRPr lang="en-US"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More information: </a:t>
            </a:r>
            <a:r>
              <a:rPr lang="en-US" sz="800" b="0" i="0" dirty="0"/>
              <a:t>https://learn.microsoft.com/en-us/fabric/data-warehouse/security</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800" b="0" i="0" dirty="0"/>
              <a:t>aka.ms/</a:t>
            </a:r>
            <a:r>
              <a:rPr lang="en-US" sz="1600" b="0" i="0" u="none" strike="noStrike" dirty="0">
                <a:solidFill>
                  <a:srgbClr val="000000"/>
                </a:solidFill>
                <a:effectLst/>
                <a:latin typeface="Calibri" panose="020F0502020204030204" pitchFamily="34" charset="0"/>
              </a:rPr>
              <a:t>fabric-admin</a:t>
            </a:r>
            <a:r>
              <a:rPr lang="en-US" sz="1800" dirty="0"/>
              <a:t> </a:t>
            </a:r>
            <a:endParaRPr lang="en-US" sz="800" b="0" i="0"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18246978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Workspaces are containers used to store and group related items: lakehouses, warehouses, semantic models, Power BI reports, and more.</a:t>
            </a:r>
          </a:p>
          <a:p>
            <a:endParaRPr lang="en-US" dirty="0"/>
          </a:p>
          <a:p>
            <a:r>
              <a:rPr lang="en-US" dirty="0"/>
              <a:t>Items can be granted individual access with a similar permissions experience to OneDrive sharing. </a:t>
            </a:r>
          </a:p>
          <a:p>
            <a:endParaRPr lang="en-US" dirty="0"/>
          </a:p>
          <a:p>
            <a:pPr algn="l"/>
            <a:r>
              <a:rPr lang="en-US" b="0" i="0" dirty="0">
                <a:solidFill>
                  <a:srgbClr val="E6E6E6"/>
                </a:solidFill>
                <a:effectLst/>
                <a:latin typeface="Segoe UI" panose="020B0502040204020203" pitchFamily="34" charset="0"/>
              </a:rPr>
              <a:t>You can grant permissions to users via T-SQL or in the Fabric portal. Grant the following permissions to users who need to access your data warehouse:</a:t>
            </a:r>
          </a:p>
          <a:p>
            <a:pPr algn="l">
              <a:buFont typeface="Arial" panose="020B0604020202020204" pitchFamily="34" charset="0"/>
              <a:buChar char="•"/>
            </a:pPr>
            <a:r>
              <a:rPr lang="en-US" b="0" i="0" dirty="0">
                <a:solidFill>
                  <a:srgbClr val="E6E6E6"/>
                </a:solidFill>
                <a:effectLst/>
                <a:latin typeface="Segoe UI" panose="020B0502040204020203" pitchFamily="34" charset="0"/>
              </a:rPr>
              <a:t>Read: Allows the user to CONNECT using the SQL connection string.</a:t>
            </a:r>
          </a:p>
          <a:p>
            <a:pPr algn="l">
              <a:buFont typeface="Arial" panose="020B0604020202020204" pitchFamily="34" charset="0"/>
              <a:buChar char="•"/>
            </a:pPr>
            <a:r>
              <a:rPr lang="en-US" b="0" i="0" dirty="0" err="1">
                <a:solidFill>
                  <a:srgbClr val="E6E6E6"/>
                </a:solidFill>
                <a:effectLst/>
                <a:latin typeface="Segoe UI" panose="020B0502040204020203" pitchFamily="34" charset="0"/>
              </a:rPr>
              <a:t>ReadData</a:t>
            </a:r>
            <a:r>
              <a:rPr lang="en-US" b="0" i="0" dirty="0">
                <a:solidFill>
                  <a:srgbClr val="E6E6E6"/>
                </a:solidFill>
                <a:effectLst/>
                <a:latin typeface="Segoe UI" panose="020B0502040204020203" pitchFamily="34" charset="0"/>
              </a:rPr>
              <a:t>: Allows the user to read data from any table/view within the warehouse.</a:t>
            </a:r>
          </a:p>
          <a:p>
            <a:pPr algn="l">
              <a:buFont typeface="Arial" panose="020B0604020202020204" pitchFamily="34" charset="0"/>
              <a:buChar char="•"/>
            </a:pPr>
            <a:r>
              <a:rPr lang="en-US" b="0" i="0" dirty="0" err="1">
                <a:solidFill>
                  <a:srgbClr val="E6E6E6"/>
                </a:solidFill>
                <a:effectLst/>
                <a:latin typeface="Segoe UI" panose="020B0502040204020203" pitchFamily="34" charset="0"/>
              </a:rPr>
              <a:t>ReadAll</a:t>
            </a:r>
            <a:r>
              <a:rPr lang="en-US" b="0" i="0" dirty="0">
                <a:solidFill>
                  <a:srgbClr val="E6E6E6"/>
                </a:solidFill>
                <a:effectLst/>
                <a:latin typeface="Segoe UI" panose="020B0502040204020203" pitchFamily="34" charset="0"/>
              </a:rPr>
              <a:t>: Allows user to read data the raw parquet files in </a:t>
            </a:r>
            <a:r>
              <a:rPr lang="en-US" b="0" i="0" dirty="0" err="1">
                <a:solidFill>
                  <a:srgbClr val="E6E6E6"/>
                </a:solidFill>
                <a:effectLst/>
                <a:latin typeface="Segoe UI" panose="020B0502040204020203" pitchFamily="34" charset="0"/>
              </a:rPr>
              <a:t>OneLake</a:t>
            </a:r>
            <a:r>
              <a:rPr lang="en-US" b="0" i="0" dirty="0">
                <a:solidFill>
                  <a:srgbClr val="E6E6E6"/>
                </a:solidFill>
                <a:effectLst/>
                <a:latin typeface="Segoe UI" panose="020B0502040204020203" pitchFamily="34" charset="0"/>
              </a:rPr>
              <a:t> that can be consumed by Spark.</a:t>
            </a:r>
          </a:p>
          <a:p>
            <a:pPr algn="l"/>
            <a:r>
              <a:rPr lang="en-US" b="0" i="0" dirty="0">
                <a:solidFill>
                  <a:srgbClr val="E6E6E6"/>
                </a:solidFill>
                <a:effectLst/>
                <a:latin typeface="Segoe UI" panose="020B0502040204020203" pitchFamily="34" charset="0"/>
              </a:rPr>
              <a:t>A user connection to the SQL endpoint will fail without Read permission at a minimum.</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24596848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2000" spc="-49" dirty="0">
                <a:solidFill>
                  <a:srgbClr val="FFFFFF"/>
                </a:solidFill>
                <a:latin typeface="Segoe UI Semibold"/>
                <a:ea typeface="+mn-lt"/>
                <a:cs typeface="Segoe UI Semibold"/>
                <a:hlinkClick r:id="rId3"/>
              </a:rPr>
              <a:t>https://aka.ms/mslearn-fabric-warehouse</a:t>
            </a:r>
            <a:br>
              <a:rPr lang="en-US" dirty="0"/>
            </a:br>
            <a:br>
              <a:rPr lang="en-US" dirty="0"/>
            </a:br>
            <a:r>
              <a:rPr lang="en-US" dirty="0"/>
              <a:t>The estimated time to complete this exercise is</a:t>
            </a:r>
            <a:r>
              <a:rPr lang="en-US" b="1" dirty="0"/>
              <a:t> 30 minutes.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22974704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i="1" dirty="0"/>
              <a:t>Allow students a few minutes to think about the questions, and then use the animated slide to reveal the correct answers.</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019124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E6E6E6"/>
                </a:solidFill>
                <a:effectLst/>
                <a:latin typeface="Segoe UI" panose="020B0502040204020203" pitchFamily="34" charset="0"/>
              </a:rPr>
              <a:t>https://aka.ms/fabric-warehouse</a:t>
            </a:r>
          </a:p>
          <a:p>
            <a:pPr algn="l"/>
            <a:endParaRPr lang="en-US" b="0" i="0" dirty="0">
              <a:solidFill>
                <a:srgbClr val="E6E6E6"/>
              </a:solidFill>
              <a:effectLst/>
              <a:latin typeface="Segoe UI" panose="020B0502040204020203" pitchFamily="34" charset="0"/>
            </a:endParaRPr>
          </a:p>
          <a:p>
            <a:pPr algn="l"/>
            <a:r>
              <a:rPr lang="en-US" b="0" i="0" dirty="0">
                <a:solidFill>
                  <a:srgbClr val="E6E6E6"/>
                </a:solidFill>
                <a:effectLst/>
                <a:latin typeface="Segoe UI" panose="020B0502040204020203" pitchFamily="34" charset="0"/>
              </a:rPr>
              <a:t>Before delivering this presentation, review the associated module on Microsoft Learn.</a:t>
            </a:r>
          </a:p>
          <a:p>
            <a:pPr algn="l"/>
            <a:endParaRPr lang="en-US" b="0" i="0" dirty="0">
              <a:solidFill>
                <a:srgbClr val="E6E6E6"/>
              </a:solidFill>
              <a:effectLst/>
              <a:latin typeface="Segoe UI" panose="020B0502040204020203" pitchFamily="34" charset="0"/>
            </a:endParaRPr>
          </a:p>
          <a:p>
            <a:pPr algn="l"/>
            <a:r>
              <a:rPr lang="en-US" b="0" i="0" dirty="0">
                <a:solidFill>
                  <a:srgbClr val="E6E6E6"/>
                </a:solidFill>
                <a:effectLst/>
                <a:latin typeface="Segoe UI" panose="020B0502040204020203" pitchFamily="34" charset="0"/>
              </a:rPr>
              <a:t>The estimated time to present these slides is 60 minutes.</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22098689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Encourage students to review the online material on Microsoft Learn on which this presentation is based.</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40930034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C476B5-2D36-2921-9341-288F803AFF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4916EA-06DF-2C95-3B6D-684C7C1239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3D0969-C2BC-E909-4C89-BD201BF44FA5}"/>
              </a:ext>
            </a:extLst>
          </p:cNvPr>
          <p:cNvSpPr>
            <a:spLocks noGrp="1"/>
          </p:cNvSpPr>
          <p:nvPr>
            <p:ph type="body" idx="1"/>
          </p:nvPr>
        </p:nvSpPr>
        <p:spPr/>
        <p:txBody>
          <a:bodyPr/>
          <a:lstStyle/>
          <a:p>
            <a:pPr algn="l"/>
            <a:r>
              <a:rPr lang="en-US" b="0" i="0" dirty="0">
                <a:solidFill>
                  <a:srgbClr val="E6E6E6"/>
                </a:solidFill>
                <a:effectLst/>
                <a:latin typeface="Segoe UI" panose="020B0502040204020203" pitchFamily="34" charset="0"/>
              </a:rPr>
              <a:t>https://aka.ms/fabric-loaddw</a:t>
            </a:r>
          </a:p>
          <a:p>
            <a:pPr algn="l"/>
            <a:endParaRPr lang="en-US" b="0" i="0" dirty="0">
              <a:solidFill>
                <a:srgbClr val="E6E6E6"/>
              </a:solidFill>
              <a:effectLst/>
              <a:latin typeface="Segoe UI" panose="020B0502040204020203" pitchFamily="34" charset="0"/>
            </a:endParaRPr>
          </a:p>
          <a:p>
            <a:pPr algn="l"/>
            <a:r>
              <a:rPr lang="en-US" b="0" i="0" dirty="0">
                <a:solidFill>
                  <a:srgbClr val="E6E6E6"/>
                </a:solidFill>
                <a:effectLst/>
                <a:latin typeface="Segoe UI" panose="020B0502040204020203" pitchFamily="34" charset="0"/>
              </a:rPr>
              <a:t>Before delivering this presentation, review the associated module on Microsoft Learn.</a:t>
            </a:r>
          </a:p>
          <a:p>
            <a:pPr algn="l"/>
            <a:endParaRPr lang="en-US" b="0" i="0" dirty="0">
              <a:solidFill>
                <a:srgbClr val="E6E6E6"/>
              </a:solidFill>
              <a:effectLst/>
              <a:latin typeface="Segoe UI" panose="020B0502040204020203" pitchFamily="34" charset="0"/>
            </a:endParaRPr>
          </a:p>
          <a:p>
            <a:pPr algn="l"/>
            <a:r>
              <a:rPr lang="en-US" b="0" i="0" dirty="0">
                <a:solidFill>
                  <a:srgbClr val="E6E6E6"/>
                </a:solidFill>
                <a:effectLst/>
                <a:latin typeface="Segoe UI" panose="020B0502040204020203" pitchFamily="34" charset="0"/>
              </a:rPr>
              <a:t>The estimated time to present these slides is 45 minutes.</a:t>
            </a:r>
          </a:p>
          <a:p>
            <a:pPr algn="l"/>
            <a:endParaRPr lang="en-US" b="0" i="0" dirty="0">
              <a:solidFill>
                <a:srgbClr val="E6E6E6"/>
              </a:solidFill>
              <a:effectLst/>
              <a:latin typeface="Segoe UI" panose="020B0502040204020203" pitchFamily="34" charset="0"/>
            </a:endParaRPr>
          </a:p>
        </p:txBody>
      </p:sp>
      <p:sp>
        <p:nvSpPr>
          <p:cNvPr id="4" name="Header Placeholder 3">
            <a:extLst>
              <a:ext uri="{FF2B5EF4-FFF2-40B4-BE49-F238E27FC236}">
                <a16:creationId xmlns:a16="http://schemas.microsoft.com/office/drawing/2014/main" id="{1F8D804B-A555-CF19-1B9A-4C9731099788}"/>
              </a:ext>
            </a:extLst>
          </p:cNvPr>
          <p:cNvSpPr>
            <a:spLocks noGrp="1"/>
          </p:cNvSpPr>
          <p:nvPr>
            <p:ph type="hdr" sz="quarter"/>
          </p:nvPr>
        </p:nvSpPr>
        <p:spPr/>
        <p:txBody>
          <a:bodyPr/>
          <a:lstStyle/>
          <a:p>
            <a:endParaRPr lang="en-US" dirty="0"/>
          </a:p>
        </p:txBody>
      </p:sp>
      <p:sp>
        <p:nvSpPr>
          <p:cNvPr id="5" name="Footer Placeholder 4">
            <a:extLst>
              <a:ext uri="{FF2B5EF4-FFF2-40B4-BE49-F238E27FC236}">
                <a16:creationId xmlns:a16="http://schemas.microsoft.com/office/drawing/2014/main" id="{66A689F9-41E8-4D9D-A51C-B77CDD096361}"/>
              </a:ext>
            </a:extLst>
          </p:cNvPr>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B6DE5ABF-2C3F-0518-88A5-189DC59A47DA}"/>
              </a:ext>
            </a:extLst>
          </p:cNvPr>
          <p:cNvSpPr>
            <a:spLocks noGrp="1"/>
          </p:cNvSpPr>
          <p:nvPr>
            <p:ph type="sldNum" sz="quarter" idx="5"/>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36957155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dirty="0"/>
          </a:p>
        </p:txBody>
      </p:sp>
      <p:sp>
        <p:nvSpPr>
          <p:cNvPr id="4" name="Slide Number Placeholder 3"/>
          <p:cNvSpPr>
            <a:spLocks noGrp="1"/>
          </p:cNvSpPr>
          <p:nvPr>
            <p:ph type="sldNum" sz="quarter" idx="10"/>
          </p:nvPr>
        </p:nvSpPr>
        <p:spPr/>
        <p:txBody>
          <a:bodyPr/>
          <a:lstStyle/>
          <a:p>
            <a:fld id="{6101C5E1-D8E9-464D-A93E-CE21651935A7}" type="slidenum">
              <a:rPr lang="en-US" smtClean="0"/>
              <a:t>25</a:t>
            </a:fld>
            <a:endParaRPr lang="en-US"/>
          </a:p>
        </p:txBody>
      </p:sp>
    </p:spTree>
    <p:extLst>
      <p:ext uri="{BB962C8B-B14F-4D97-AF65-F5344CB8AC3E}">
        <p14:creationId xmlns:p14="http://schemas.microsoft.com/office/powerpoint/2010/main" val="6463522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36988481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 ingestion/extraction moves raw data from various sources into a central repository – a staging location.</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35347422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Full load:</a:t>
            </a:r>
          </a:p>
          <a:p>
            <a:pPr marL="171450" indent="-171450">
              <a:buFont typeface="Arial" panose="020B0604020202020204" pitchFamily="34" charset="0"/>
              <a:buChar char="•"/>
            </a:pPr>
            <a:r>
              <a:rPr lang="en-US" dirty="0">
                <a:effectLst/>
              </a:rPr>
              <a:t>The process of populating the data warehouse for the first time.</a:t>
            </a:r>
          </a:p>
          <a:p>
            <a:pPr marL="171450" indent="-171450">
              <a:buFont typeface="Arial" panose="020B0604020202020204" pitchFamily="34" charset="0"/>
              <a:buChar char="•"/>
            </a:pPr>
            <a:r>
              <a:rPr lang="en-US" dirty="0">
                <a:effectLst/>
              </a:rPr>
              <a:t>All the tables are truncated and reloaded, and the old data is lost</a:t>
            </a:r>
          </a:p>
          <a:p>
            <a:pPr marL="171450" indent="-171450">
              <a:buFont typeface="Arial" panose="020B0604020202020204" pitchFamily="34" charset="0"/>
              <a:buChar char="•"/>
            </a:pPr>
            <a:r>
              <a:rPr lang="en-US" dirty="0">
                <a:effectLst/>
              </a:rPr>
              <a:t>It may take longer to complete due to the amount of data being handled</a:t>
            </a:r>
          </a:p>
          <a:p>
            <a:pPr marL="171450" indent="-171450">
              <a:buFont typeface="Arial" panose="020B0604020202020204" pitchFamily="34" charset="0"/>
              <a:buChar char="•"/>
            </a:pPr>
            <a:r>
              <a:rPr lang="en-US" dirty="0">
                <a:effectLst/>
              </a:rPr>
              <a:t>Easier to implement as there's no history preserved</a:t>
            </a:r>
          </a:p>
          <a:p>
            <a:pPr marL="171450" indent="-171450">
              <a:buFont typeface="Arial" panose="020B0604020202020204" pitchFamily="34" charset="0"/>
              <a:buChar char="•"/>
            </a:pPr>
            <a:r>
              <a:rPr lang="en-US" dirty="0">
                <a:effectLst/>
              </a:rPr>
              <a:t>This method is typically used when setting up a new data warehouse, or when a complete refresh of the data is required</a:t>
            </a:r>
          </a:p>
          <a:p>
            <a:pPr marL="171450" indent="-171450">
              <a:buFont typeface="Arial" panose="020B0604020202020204" pitchFamily="34" charset="0"/>
              <a:buChar char="•"/>
            </a:pPr>
            <a:endParaRPr lang="en-US" dirty="0">
              <a:effectLst/>
            </a:endParaRPr>
          </a:p>
          <a:p>
            <a:pPr marL="0" indent="0">
              <a:buFont typeface="Arial" panose="020B0604020202020204" pitchFamily="34" charset="0"/>
              <a:buNone/>
            </a:pPr>
            <a:r>
              <a:rPr lang="en-US" dirty="0">
                <a:effectLst/>
              </a:rPr>
              <a:t>Incremental load:</a:t>
            </a:r>
          </a:p>
          <a:p>
            <a:pPr marL="171450" indent="-171450">
              <a:buFont typeface="Arial" panose="020B0604020202020204" pitchFamily="34" charset="0"/>
              <a:buChar char="•"/>
            </a:pPr>
            <a:r>
              <a:rPr lang="en-US" dirty="0">
                <a:effectLst/>
              </a:rPr>
              <a:t>The process of updating the data warehouse with the changes since the last update</a:t>
            </a:r>
          </a:p>
          <a:p>
            <a:pPr marL="171450" indent="-171450">
              <a:buFont typeface="Arial" panose="020B0604020202020204" pitchFamily="34" charset="0"/>
              <a:buChar char="•"/>
            </a:pPr>
            <a:r>
              <a:rPr lang="en-US" dirty="0">
                <a:effectLst/>
              </a:rPr>
              <a:t>The history is preserved, and tables are updated with new information</a:t>
            </a:r>
          </a:p>
          <a:p>
            <a:pPr marL="171450" indent="-171450">
              <a:buFont typeface="Arial" panose="020B0604020202020204" pitchFamily="34" charset="0"/>
              <a:buChar char="•"/>
            </a:pPr>
            <a:r>
              <a:rPr lang="en-US" dirty="0">
                <a:effectLst/>
              </a:rPr>
              <a:t>Takes less time than the initial load</a:t>
            </a:r>
          </a:p>
          <a:p>
            <a:pPr marL="171450" indent="-171450">
              <a:buFont typeface="Arial" panose="020B0604020202020204" pitchFamily="34" charset="0"/>
              <a:buChar char="•"/>
            </a:pPr>
            <a:r>
              <a:rPr lang="en-US" dirty="0">
                <a:effectLst/>
              </a:rPr>
              <a:t>Implementation is more complex than the initial load</a:t>
            </a:r>
          </a:p>
          <a:p>
            <a:pPr marL="171450" indent="-171450">
              <a:buFont typeface="Arial" panose="020B0604020202020204" pitchFamily="34" charset="0"/>
              <a:buChar char="•"/>
            </a:pPr>
            <a:r>
              <a:rPr lang="en-US" dirty="0">
                <a:effectLst/>
              </a:rPr>
              <a:t>This method is commonly used for regular updates to the data warehouse, such as daily or hourly updates. It requires mechanisms to track changes in the source data since the last load.</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13688641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4B87EB-5143-8490-D533-71BE0A40AF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24BA79-5B89-323A-5EC4-98D3A5654C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430A1D-88E1-5459-23E9-9EBD1DEAF683}"/>
              </a:ext>
            </a:extLst>
          </p:cNvPr>
          <p:cNvSpPr>
            <a:spLocks noGrp="1"/>
          </p:cNvSpPr>
          <p:nvPr>
            <p:ph type="body" idx="1"/>
          </p:nvPr>
        </p:nvSpPr>
        <p:spPr/>
        <p:txBody>
          <a:bodyPr/>
          <a:lstStyle/>
          <a:p>
            <a:r>
              <a:rPr lang="en-US" i="1" dirty="0"/>
              <a:t>Students may need help understanding the difference between surrogate and alternate keys. Surrogate keys only exist in the data warehouse, and are used to uniquely identify each row in a dimension table – essentially, it’s a primary key for the dimension table and is usually implemented as a simple unique integer value. Alternate keys identify a specific instance of a dimension entity (such as a customer) and are often inherited from the source operational system (the “business” key for that entity) or based on a “natural” key that uniquely identifies an entity (such as an email address for a customer). The important point is that the dimension table might need to contain multiple records for a specific entity instance to represent its attributes at different points in time. For example, in the slide there’s a customer named Navin Jones who at some point moved from Seattle to New York. The table contains two records for this customer so that when aggregating sales  by city, sales to the customer are counted for the city of residence at the time of the sale – it’s the same customer, so the alternate key is the same for both records, but the surrogate key enables us to maintain a separate record for each city where they’ve lived.</a:t>
            </a:r>
          </a:p>
          <a:p>
            <a:endParaRPr lang="en-US" i="1" dirty="0"/>
          </a:p>
          <a:p>
            <a:r>
              <a:rPr lang="en-US" i="1" dirty="0"/>
              <a:t>Note that the example on the slide is simplistic. It’s common for “slowly changing dimensions” like this to include columns to indicate the effective dates for each record and a flag to indicate which record for a given alternate key represents the “current” version of that entity.</a:t>
            </a:r>
          </a:p>
        </p:txBody>
      </p:sp>
      <p:sp>
        <p:nvSpPr>
          <p:cNvPr id="4" name="Header Placeholder 3">
            <a:extLst>
              <a:ext uri="{FF2B5EF4-FFF2-40B4-BE49-F238E27FC236}">
                <a16:creationId xmlns:a16="http://schemas.microsoft.com/office/drawing/2014/main" id="{9EB5B0E0-F968-1028-9329-5D84E29BD0CD}"/>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381AACF4-60D5-BBF8-1EE3-4755C2CB6DEB}"/>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2AC56F08-4D01-0DF0-304E-D5875698485B}"/>
              </a:ext>
            </a:extLst>
          </p:cNvPr>
          <p:cNvSpPr>
            <a:spLocks noGrp="1"/>
          </p:cNvSpPr>
          <p:nvPr>
            <p:ph type="sldNum" sz="quarter" idx="5"/>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23884812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E6E6E6"/>
                </a:solidFill>
                <a:effectLst/>
                <a:latin typeface="Segoe UI" panose="020B0502040204020203" pitchFamily="34" charset="0"/>
              </a:rPr>
              <a:t>Think of a dimension table as the </a:t>
            </a:r>
            <a:r>
              <a:rPr lang="en-US" b="0" i="1" dirty="0">
                <a:solidFill>
                  <a:srgbClr val="E6E6E6"/>
                </a:solidFill>
                <a:effectLst/>
                <a:latin typeface="Segoe UI" panose="020B0502040204020203" pitchFamily="34" charset="0"/>
              </a:rPr>
              <a:t>"who, what, where, when, why”</a:t>
            </a:r>
            <a:r>
              <a:rPr lang="en-US" b="0" i="0" dirty="0">
                <a:solidFill>
                  <a:srgbClr val="E6E6E6"/>
                </a:solidFill>
                <a:effectLst/>
                <a:latin typeface="Segoe UI" panose="020B0502040204020203" pitchFamily="34" charset="0"/>
              </a:rPr>
              <a:t> of your data warehouse. </a:t>
            </a:r>
          </a:p>
          <a:p>
            <a:endParaRPr lang="en-US" b="0" i="0" dirty="0">
              <a:solidFill>
                <a:srgbClr val="E6E6E6"/>
              </a:solidFill>
              <a:effectLst/>
              <a:latin typeface="Segoe UI" panose="020B0502040204020203" pitchFamily="34" charset="0"/>
            </a:endParaRPr>
          </a:p>
          <a:p>
            <a:pPr algn="l"/>
            <a:r>
              <a:rPr lang="en-US" b="1" i="0" dirty="0">
                <a:solidFill>
                  <a:srgbClr val="E6E6E6"/>
                </a:solidFill>
                <a:effectLst/>
                <a:latin typeface="Segoe UI" panose="020B0502040204020203" pitchFamily="34" charset="0"/>
              </a:rPr>
              <a:t>Slowly changing dimensions (SCD)</a:t>
            </a:r>
          </a:p>
          <a:p>
            <a:pPr algn="l"/>
            <a:r>
              <a:rPr lang="en-US" b="0" i="0" dirty="0">
                <a:solidFill>
                  <a:srgbClr val="E6E6E6"/>
                </a:solidFill>
                <a:effectLst/>
                <a:latin typeface="Segoe UI" panose="020B0502040204020203" pitchFamily="34" charset="0"/>
              </a:rPr>
              <a:t>Slowly Changing Dimensions change over time, but at a slow pace and unpredictably. For example, a customer’s address in a retail business. When a customer moves, their address changes. If you overwrite the old address with the new one, you lose the history. But if you want to analyze historical sales data, you might need to know where the customer lived at the time of each sale. This is where SCDs come into play.</a:t>
            </a:r>
          </a:p>
          <a:p>
            <a:pPr algn="l"/>
            <a:r>
              <a:rPr lang="en-US" b="0" i="0" dirty="0">
                <a:solidFill>
                  <a:srgbClr val="E6E6E6"/>
                </a:solidFill>
                <a:effectLst/>
                <a:latin typeface="Segoe UI" panose="020B0502040204020203" pitchFamily="34" charset="0"/>
              </a:rPr>
              <a:t>There are several types of slowly changing dimensions in a data warehouse, with type 1 and type 2 being the most frequently used.</a:t>
            </a:r>
          </a:p>
          <a:p>
            <a:pPr algn="l"/>
            <a:endParaRPr lang="en-US" b="0" i="0" dirty="0">
              <a:solidFill>
                <a:srgbClr val="E6E6E6"/>
              </a:solidFill>
              <a:effectLst/>
              <a:latin typeface="Segoe UI" panose="020B0502040204020203" pitchFamily="34" charset="0"/>
            </a:endParaRPr>
          </a:p>
          <a:p>
            <a:pPr algn="l">
              <a:buFont typeface="Arial" panose="020B0604020202020204" pitchFamily="34" charset="0"/>
              <a:buChar char="•"/>
            </a:pPr>
            <a:r>
              <a:rPr lang="en-US" b="1" i="0" dirty="0">
                <a:solidFill>
                  <a:srgbClr val="E6E6E6"/>
                </a:solidFill>
                <a:effectLst/>
                <a:latin typeface="Segoe UI" panose="020B0502040204020203" pitchFamily="34" charset="0"/>
              </a:rPr>
              <a:t>Type 0 SCD:</a:t>
            </a:r>
            <a:r>
              <a:rPr lang="en-US" b="0" i="0" dirty="0">
                <a:solidFill>
                  <a:srgbClr val="E6E6E6"/>
                </a:solidFill>
                <a:effectLst/>
                <a:latin typeface="Segoe UI" panose="020B0502040204020203" pitchFamily="34" charset="0"/>
              </a:rPr>
              <a:t> The dimension attributes never change.</a:t>
            </a:r>
          </a:p>
          <a:p>
            <a:pPr algn="l">
              <a:buFont typeface="Arial" panose="020B0604020202020204" pitchFamily="34" charset="0"/>
              <a:buChar char="•"/>
            </a:pPr>
            <a:r>
              <a:rPr lang="en-US" b="1" i="0" dirty="0">
                <a:solidFill>
                  <a:srgbClr val="E6E6E6"/>
                </a:solidFill>
                <a:effectLst/>
                <a:latin typeface="Segoe UI" panose="020B0502040204020203" pitchFamily="34" charset="0"/>
              </a:rPr>
              <a:t>Type 1 SCD</a:t>
            </a:r>
            <a:r>
              <a:rPr lang="en-US" b="0" i="0" dirty="0">
                <a:solidFill>
                  <a:srgbClr val="E6E6E6"/>
                </a:solidFill>
                <a:effectLst/>
                <a:latin typeface="Segoe UI" panose="020B0502040204020203" pitchFamily="34" charset="0"/>
              </a:rPr>
              <a:t>: Overwrites existing data, doesn't keep history.</a:t>
            </a:r>
          </a:p>
          <a:p>
            <a:pPr algn="l">
              <a:buFont typeface="Arial" panose="020B0604020202020204" pitchFamily="34" charset="0"/>
              <a:buChar char="•"/>
            </a:pPr>
            <a:r>
              <a:rPr lang="en-US" b="1" i="0" dirty="0">
                <a:solidFill>
                  <a:srgbClr val="E6E6E6"/>
                </a:solidFill>
                <a:effectLst/>
                <a:latin typeface="Segoe UI" panose="020B0502040204020203" pitchFamily="34" charset="0"/>
              </a:rPr>
              <a:t>Type 2 SCD</a:t>
            </a:r>
            <a:r>
              <a:rPr lang="en-US" b="0" i="0" dirty="0">
                <a:solidFill>
                  <a:srgbClr val="E6E6E6"/>
                </a:solidFill>
                <a:effectLst/>
                <a:latin typeface="Segoe UI" panose="020B0502040204020203" pitchFamily="34" charset="0"/>
              </a:rPr>
              <a:t>: Adds new records for changes, keeps full history for a given natural key.</a:t>
            </a:r>
          </a:p>
          <a:p>
            <a:pPr algn="l">
              <a:buFont typeface="Arial" panose="020B0604020202020204" pitchFamily="34" charset="0"/>
              <a:buChar char="•"/>
            </a:pPr>
            <a:r>
              <a:rPr lang="en-US" b="1" i="0" dirty="0">
                <a:solidFill>
                  <a:srgbClr val="E6E6E6"/>
                </a:solidFill>
                <a:effectLst/>
                <a:latin typeface="Segoe UI" panose="020B0502040204020203" pitchFamily="34" charset="0"/>
              </a:rPr>
              <a:t>Type 3 SCD:</a:t>
            </a:r>
            <a:r>
              <a:rPr lang="en-US" b="0" i="0" dirty="0">
                <a:solidFill>
                  <a:srgbClr val="E6E6E6"/>
                </a:solidFill>
                <a:effectLst/>
                <a:latin typeface="Segoe UI" panose="020B0502040204020203" pitchFamily="34" charset="0"/>
              </a:rPr>
              <a:t> History is added as a new column.</a:t>
            </a:r>
          </a:p>
          <a:p>
            <a:pPr algn="l">
              <a:buFont typeface="Arial" panose="020B0604020202020204" pitchFamily="34" charset="0"/>
              <a:buChar char="•"/>
            </a:pPr>
            <a:r>
              <a:rPr lang="en-US" b="1" i="0" dirty="0">
                <a:solidFill>
                  <a:srgbClr val="E6E6E6"/>
                </a:solidFill>
                <a:effectLst/>
                <a:latin typeface="Segoe UI" panose="020B0502040204020203" pitchFamily="34" charset="0"/>
              </a:rPr>
              <a:t>Type 4 SCD</a:t>
            </a:r>
            <a:r>
              <a:rPr lang="en-US" b="0" i="0" dirty="0">
                <a:solidFill>
                  <a:srgbClr val="E6E6E6"/>
                </a:solidFill>
                <a:effectLst/>
                <a:latin typeface="Segoe UI" panose="020B0502040204020203" pitchFamily="34" charset="0"/>
              </a:rPr>
              <a:t>: A new dimension is added.</a:t>
            </a:r>
          </a:p>
          <a:p>
            <a:pPr algn="l">
              <a:buFont typeface="Arial" panose="020B0604020202020204" pitchFamily="34" charset="0"/>
              <a:buChar char="•"/>
            </a:pPr>
            <a:r>
              <a:rPr lang="en-US" b="1" i="0" dirty="0">
                <a:solidFill>
                  <a:srgbClr val="E6E6E6"/>
                </a:solidFill>
                <a:effectLst/>
                <a:latin typeface="Segoe UI" panose="020B0502040204020203" pitchFamily="34" charset="0"/>
              </a:rPr>
              <a:t>Type 5 SCD</a:t>
            </a:r>
            <a:r>
              <a:rPr lang="en-US" b="0" i="0" dirty="0">
                <a:solidFill>
                  <a:srgbClr val="E6E6E6"/>
                </a:solidFill>
                <a:effectLst/>
                <a:latin typeface="Segoe UI" panose="020B0502040204020203" pitchFamily="34" charset="0"/>
              </a:rPr>
              <a:t>: When certain attributes of a large dimension change over time, but using type 2 isn't feasible due to the dimension’s large size.</a:t>
            </a:r>
          </a:p>
          <a:p>
            <a:pPr algn="l">
              <a:buFont typeface="Arial" panose="020B0604020202020204" pitchFamily="34" charset="0"/>
              <a:buChar char="•"/>
            </a:pPr>
            <a:r>
              <a:rPr lang="en-US" b="1" i="0" dirty="0">
                <a:solidFill>
                  <a:srgbClr val="E6E6E6"/>
                </a:solidFill>
                <a:effectLst/>
                <a:latin typeface="Segoe UI" panose="020B0502040204020203" pitchFamily="34" charset="0"/>
              </a:rPr>
              <a:t>Type 6 SCD</a:t>
            </a:r>
            <a:r>
              <a:rPr lang="en-US" b="0" i="0" dirty="0">
                <a:solidFill>
                  <a:srgbClr val="E6E6E6"/>
                </a:solidFill>
                <a:effectLst/>
                <a:latin typeface="Segoe UI" panose="020B0502040204020203" pitchFamily="34" charset="0"/>
              </a:rPr>
              <a:t>: Combination of type 2 and type 3.</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31</a:t>
            </a:fld>
            <a:endParaRPr lang="en-US"/>
          </a:p>
        </p:txBody>
      </p:sp>
    </p:spTree>
    <p:extLst>
      <p:ext uri="{BB962C8B-B14F-4D97-AF65-F5344CB8AC3E}">
        <p14:creationId xmlns:p14="http://schemas.microsoft.com/office/powerpoint/2010/main" val="607766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E6E6E6"/>
                </a:solidFill>
                <a:effectLst/>
                <a:latin typeface="Segoe UI" panose="020B0502040204020203" pitchFamily="34" charset="0"/>
              </a:rPr>
              <a:t>In type 2 SCD, when a new version of the same element is brought to the data warehouse, the old version is considered expired and the new one becomes active.</a:t>
            </a: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Here we have an example of how to update a </a:t>
            </a: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The mechanism for detecting changes in source systems is crucial for determining when records are created, inserted, updated, or deleted (CRUD). </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39503897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The key challenge in loading fact tables is the need to look up the correct surrogate keys for each row. Typically, the staged data will include the alternate (business or natural) key, but you need to use the surrogate key in the fact table so that each row is related to the correct instance of each dimension for the time at which the fact occurred. In the code example on the slide, an assumption is made that the fact records being loaded all relate to the latest versions of all dimensions, and that each dimension table uses an incrementing surrogate key (so the code looks up the highest surrogate key value for each alternate key). In some cases, the logic to find the right surrogate key may be more complex (for example, in this case you might need to use the </a:t>
            </a:r>
            <a:r>
              <a:rPr lang="en-US" i="1" dirty="0" err="1"/>
              <a:t>OrderDate</a:t>
            </a:r>
            <a:r>
              <a:rPr lang="en-US" i="1" dirty="0"/>
              <a:t> to find the appropriate </a:t>
            </a:r>
            <a:r>
              <a:rPr lang="en-US" i="1" dirty="0" err="1"/>
              <a:t>DimCustomer</a:t>
            </a:r>
            <a:r>
              <a:rPr lang="en-US" i="1" dirty="0"/>
              <a:t> record for the customer alternate key on the date the order was placed).</a:t>
            </a:r>
          </a:p>
          <a:p>
            <a:endParaRPr lang="en-US" i="1" dirty="0"/>
          </a:p>
          <a:p>
            <a:r>
              <a:rPr lang="en-US" i="1" dirty="0"/>
              <a:t>Point out to students that the need to look up the dimension surrogate key means that in most data warehouse load processes, dimension tables must be loaded </a:t>
            </a:r>
            <a:r>
              <a:rPr lang="en-US" i="1" u="sng" dirty="0"/>
              <a:t>before</a:t>
            </a:r>
            <a:r>
              <a:rPr lang="en-US" i="1" u="none" dirty="0"/>
              <a:t> fact tables.</a:t>
            </a:r>
            <a:endParaRPr lang="en-US" i="1"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15038950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dirty="0"/>
          </a:p>
        </p:txBody>
      </p:sp>
      <p:sp>
        <p:nvSpPr>
          <p:cNvPr id="4" name="Slide Number Placeholder 3"/>
          <p:cNvSpPr>
            <a:spLocks noGrp="1"/>
          </p:cNvSpPr>
          <p:nvPr>
            <p:ph type="sldNum" sz="quarter" idx="10"/>
          </p:nvPr>
        </p:nvSpPr>
        <p:spPr/>
        <p:txBody>
          <a:bodyPr/>
          <a:lstStyle/>
          <a:p>
            <a:fld id="{6101C5E1-D8E9-464D-A93E-CE21651935A7}" type="slidenum">
              <a:rPr lang="en-US" smtClean="0"/>
              <a:t>3</a:t>
            </a:fld>
            <a:endParaRPr lang="en-US"/>
          </a:p>
        </p:txBody>
      </p:sp>
    </p:spTree>
    <p:extLst>
      <p:ext uri="{BB962C8B-B14F-4D97-AF65-F5344CB8AC3E}">
        <p14:creationId xmlns:p14="http://schemas.microsoft.com/office/powerpoint/2010/main" val="31202635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Pipelines offer many different activities for orchestrating data movement. However, the most common uses for loading data into a warehouse will be </a:t>
            </a:r>
            <a:r>
              <a:rPr lang="en-US" b="1" dirty="0"/>
              <a:t>Copy Data</a:t>
            </a:r>
            <a:r>
              <a:rPr lang="en-US" b="0" dirty="0"/>
              <a:t> and possibly schedule, parameters, and delete data, depending on load type. </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38773884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b="1" i="0" dirty="0">
                <a:solidFill>
                  <a:srgbClr val="161616"/>
                </a:solidFill>
                <a:effectLst/>
                <a:latin typeface="Segoe UI" panose="020B0502040204020203" pitchFamily="34" charset="0"/>
              </a:rPr>
              <a:t>Choose data source:</a:t>
            </a:r>
            <a:r>
              <a:rPr lang="en-US" b="0" i="0" dirty="0">
                <a:solidFill>
                  <a:srgbClr val="161616"/>
                </a:solidFill>
                <a:effectLst/>
                <a:latin typeface="Segoe UI" panose="020B0502040204020203" pitchFamily="34" charset="0"/>
              </a:rPr>
              <a:t> Select a connector, and provide the connection information.</a:t>
            </a:r>
          </a:p>
          <a:p>
            <a:pPr algn="l">
              <a:buFont typeface="Arial" panose="020B0604020202020204" pitchFamily="34" charset="0"/>
              <a:buChar char="•"/>
            </a:pPr>
            <a:r>
              <a:rPr lang="en-US" b="1" i="0" dirty="0">
                <a:solidFill>
                  <a:srgbClr val="161616"/>
                </a:solidFill>
                <a:effectLst/>
                <a:latin typeface="Segoe UI" panose="020B0502040204020203" pitchFamily="34" charset="0"/>
              </a:rPr>
              <a:t>Connect to a data source:</a:t>
            </a:r>
            <a:r>
              <a:rPr lang="en-US" b="0" i="0" dirty="0">
                <a:solidFill>
                  <a:srgbClr val="161616"/>
                </a:solidFill>
                <a:effectLst/>
                <a:latin typeface="Segoe UI" panose="020B0502040204020203" pitchFamily="34" charset="0"/>
              </a:rPr>
              <a:t> Select, preview, and choose the data. This can be done from tables or views, or you can customize your selection by providing your own query.</a:t>
            </a:r>
          </a:p>
          <a:p>
            <a:pPr algn="l">
              <a:buFont typeface="Arial" panose="020B0604020202020204" pitchFamily="34" charset="0"/>
              <a:buChar char="•"/>
            </a:pPr>
            <a:r>
              <a:rPr lang="en-US" b="1" i="0" dirty="0">
                <a:solidFill>
                  <a:srgbClr val="161616"/>
                </a:solidFill>
                <a:effectLst/>
                <a:latin typeface="Segoe UI" panose="020B0502040204020203" pitchFamily="34" charset="0"/>
              </a:rPr>
              <a:t>Choose data destination:</a:t>
            </a:r>
            <a:r>
              <a:rPr lang="en-US" b="0" i="0" dirty="0">
                <a:solidFill>
                  <a:srgbClr val="161616"/>
                </a:solidFill>
                <a:effectLst/>
                <a:latin typeface="Segoe UI" panose="020B0502040204020203" pitchFamily="34" charset="0"/>
              </a:rPr>
              <a:t> Select the data store as the destination.</a:t>
            </a:r>
          </a:p>
          <a:p>
            <a:pPr algn="l">
              <a:buFont typeface="Arial" panose="020B0604020202020204" pitchFamily="34" charset="0"/>
              <a:buChar char="•"/>
            </a:pPr>
            <a:r>
              <a:rPr lang="en-US" b="1" i="0" dirty="0">
                <a:solidFill>
                  <a:srgbClr val="161616"/>
                </a:solidFill>
                <a:effectLst/>
                <a:latin typeface="Segoe UI" panose="020B0502040204020203" pitchFamily="34" charset="0"/>
              </a:rPr>
              <a:t>Connect to data destination:</a:t>
            </a:r>
            <a:r>
              <a:rPr lang="en-US" b="0" i="0" dirty="0">
                <a:solidFill>
                  <a:srgbClr val="161616"/>
                </a:solidFill>
                <a:effectLst/>
                <a:latin typeface="Segoe UI" panose="020B0502040204020203" pitchFamily="34" charset="0"/>
              </a:rPr>
              <a:t> Select and map columns from source to destination. You can load to a new or existing table.</a:t>
            </a:r>
          </a:p>
          <a:p>
            <a:pPr algn="l">
              <a:buFont typeface="Arial" panose="020B0604020202020204" pitchFamily="34" charset="0"/>
              <a:buChar char="•"/>
            </a:pPr>
            <a:r>
              <a:rPr lang="en-US" b="1" i="0" dirty="0">
                <a:solidFill>
                  <a:srgbClr val="161616"/>
                </a:solidFill>
                <a:effectLst/>
                <a:latin typeface="Segoe UI" panose="020B0502040204020203" pitchFamily="34" charset="0"/>
              </a:rPr>
              <a:t>Settings:</a:t>
            </a:r>
            <a:r>
              <a:rPr lang="en-US" b="0" i="0" dirty="0">
                <a:solidFill>
                  <a:srgbClr val="161616"/>
                </a:solidFill>
                <a:effectLst/>
                <a:latin typeface="Segoe UI" panose="020B0502040204020203" pitchFamily="34" charset="0"/>
              </a:rPr>
              <a:t> Configure other settings like staging, and default values.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35</a:t>
            </a:fld>
            <a:endParaRPr lang="en-US"/>
          </a:p>
        </p:txBody>
      </p:sp>
    </p:spTree>
    <p:extLst>
      <p:ext uri="{BB962C8B-B14F-4D97-AF65-F5344CB8AC3E}">
        <p14:creationId xmlns:p14="http://schemas.microsoft.com/office/powerpoint/2010/main" val="32588438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E6E6E6"/>
                </a:solidFill>
                <a:effectLst/>
                <a:latin typeface="Segoe UI" panose="020B0502040204020203" pitchFamily="34" charset="0"/>
              </a:rPr>
              <a:t>The </a:t>
            </a:r>
            <a:r>
              <a:rPr lang="en-US" b="0" i="0" u="none" strike="noStrike" dirty="0">
                <a:solidFill>
                  <a:srgbClr val="E6E6E6"/>
                </a:solidFill>
                <a:effectLst/>
                <a:latin typeface="Segoe UI" panose="020B0502040204020203" pitchFamily="34" charset="0"/>
                <a:hlinkClick r:id="rId3"/>
              </a:rPr>
              <a:t>COPY statement</a:t>
            </a:r>
            <a:r>
              <a:rPr lang="en-US" b="0" i="0" dirty="0">
                <a:solidFill>
                  <a:srgbClr val="E6E6E6"/>
                </a:solidFill>
                <a:effectLst/>
                <a:latin typeface="Segoe UI" panose="020B0502040204020203" pitchFamily="34" charset="0"/>
              </a:rPr>
              <a:t> serves as the main method for importing data into the Warehouse. It facilitates efficient data ingestion from an external Azure storage account.</a:t>
            </a:r>
          </a:p>
          <a:p>
            <a:pPr algn="l"/>
            <a:endParaRPr lang="en-US" b="0" i="0" dirty="0">
              <a:solidFill>
                <a:srgbClr val="E6E6E6"/>
              </a:solidFill>
              <a:effectLst/>
              <a:latin typeface="Segoe UI" panose="020B0502040204020203" pitchFamily="34" charset="0"/>
            </a:endParaRPr>
          </a:p>
          <a:p>
            <a:pPr algn="l"/>
            <a:r>
              <a:rPr lang="en-US" b="0" i="0" dirty="0">
                <a:solidFill>
                  <a:srgbClr val="E6E6E6"/>
                </a:solidFill>
                <a:effectLst/>
                <a:latin typeface="Segoe UI" panose="020B0502040204020203" pitchFamily="34" charset="0"/>
              </a:rPr>
              <a:t>It offers flexibility, allowing you to specify the format of the source file, designate a location for storing rows that are rejected during the import process, skip header rows, among other configurable options.</a:t>
            </a:r>
          </a:p>
          <a:p>
            <a:pPr algn="l"/>
            <a:endParaRPr lang="en-US" b="0" i="0" dirty="0">
              <a:solidFill>
                <a:srgbClr val="E6E6E6"/>
              </a:solidFill>
              <a:effectLst/>
              <a:latin typeface="Segoe UI" panose="020B0502040204020203" pitchFamily="34" charset="0"/>
            </a:endParaRPr>
          </a:p>
          <a:p>
            <a:pPr algn="l"/>
            <a:r>
              <a:rPr lang="en-US" b="0" i="0" dirty="0">
                <a:solidFill>
                  <a:srgbClr val="E6E6E6"/>
                </a:solidFill>
                <a:effectLst/>
                <a:latin typeface="Segoe UI" panose="020B0502040204020203" pitchFamily="34" charset="0"/>
              </a:rPr>
              <a:t>The option to store rejected rows separately is useful for data cleaning and quality control. It allows you to easily identify and investigate any issues with the data that weren't successfully imported.</a:t>
            </a:r>
          </a:p>
          <a:p>
            <a:endParaRPr lang="en-US" dirty="0"/>
          </a:p>
          <a:p>
            <a:r>
              <a:rPr lang="en-US" b="0" i="0" dirty="0">
                <a:solidFill>
                  <a:srgbClr val="E6E6E6"/>
                </a:solidFill>
                <a:effectLst/>
                <a:latin typeface="Segoe UI" panose="020B0502040204020203" pitchFamily="34" charset="0"/>
              </a:rPr>
              <a:t>The option to use a different storage account for the </a:t>
            </a:r>
            <a:r>
              <a:rPr lang="en-US" b="0" i="1" dirty="0">
                <a:solidFill>
                  <a:srgbClr val="E6E6E6"/>
                </a:solidFill>
                <a:effectLst/>
                <a:latin typeface="Segoe UI" panose="020B0502040204020203" pitchFamily="34" charset="0"/>
              </a:rPr>
              <a:t>ERRORFILE</a:t>
            </a:r>
            <a:r>
              <a:rPr lang="en-US" b="0" i="0" dirty="0">
                <a:solidFill>
                  <a:srgbClr val="E6E6E6"/>
                </a:solidFill>
                <a:effectLst/>
                <a:latin typeface="Segoe UI" panose="020B0502040204020203" pitchFamily="34" charset="0"/>
              </a:rPr>
              <a:t> location (</a:t>
            </a:r>
            <a:r>
              <a:rPr lang="en-US" dirty="0"/>
              <a:t>REJECTED_ROW_LOCATION</a:t>
            </a:r>
            <a:r>
              <a:rPr lang="en-US" b="0" i="0" dirty="0">
                <a:solidFill>
                  <a:srgbClr val="E6E6E6"/>
                </a:solidFill>
                <a:effectLst/>
                <a:latin typeface="Segoe UI" panose="020B0502040204020203" pitchFamily="34" charset="0"/>
              </a:rPr>
              <a:t>) allows for better error handling and debugging. It makes it easier to isolate and investigate any issues that occur during the data loading process. </a:t>
            </a:r>
            <a:r>
              <a:rPr lang="en-US" b="0" i="1" dirty="0">
                <a:solidFill>
                  <a:srgbClr val="E6E6E6"/>
                </a:solidFill>
                <a:effectLst/>
                <a:latin typeface="Segoe UI" panose="020B0502040204020203" pitchFamily="34" charset="0"/>
              </a:rPr>
              <a:t>ERRORFILE</a:t>
            </a:r>
            <a:r>
              <a:rPr lang="en-US" b="0" i="0" dirty="0">
                <a:solidFill>
                  <a:srgbClr val="E6E6E6"/>
                </a:solidFill>
                <a:effectLst/>
                <a:latin typeface="Segoe UI" panose="020B0502040204020203" pitchFamily="34" charset="0"/>
              </a:rPr>
              <a:t> only applies to CSV.</a:t>
            </a: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The ability to specify wildcards and multiple files in the storage location path allows the COPY statement to handle bulk data loading efficiently. This is useful when dealing with large datasets distributed across multiple files.</a:t>
            </a:r>
          </a:p>
          <a:p>
            <a:endParaRPr lang="en-US" b="0" i="0" dirty="0">
              <a:solidFill>
                <a:srgbClr val="E6E6E6"/>
              </a:solidFill>
              <a:effectLst/>
              <a:latin typeface="Segoe UI" panose="020B0502040204020203" pitchFamily="34" charset="0"/>
            </a:endParaRPr>
          </a:p>
          <a:p>
            <a:endParaRPr lang="en-US" dirty="0"/>
          </a:p>
          <a:p>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36</a:t>
            </a:fld>
            <a:endParaRPr lang="en-US"/>
          </a:p>
        </p:txBody>
      </p:sp>
    </p:spTree>
    <p:extLst>
      <p:ext uri="{BB962C8B-B14F-4D97-AF65-F5344CB8AC3E}">
        <p14:creationId xmlns:p14="http://schemas.microsoft.com/office/powerpoint/2010/main" val="38712013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E6E6E6"/>
                </a:solidFill>
                <a:effectLst/>
                <a:latin typeface="Segoe UI" panose="020B0502040204020203" pitchFamily="34" charset="0"/>
              </a:rPr>
              <a:t>You can load data from various items in a workspace, such as other warehouses and lakehouses.</a:t>
            </a: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In a scenario where an analyst needs data from both a warehouse and a </a:t>
            </a:r>
            <a:r>
              <a:rPr lang="en-US" b="0" i="0" dirty="0" err="1">
                <a:solidFill>
                  <a:srgbClr val="E6E6E6"/>
                </a:solidFill>
                <a:effectLst/>
                <a:latin typeface="Segoe UI" panose="020B0502040204020203" pitchFamily="34" charset="0"/>
              </a:rPr>
              <a:t>lakehouse</a:t>
            </a:r>
            <a:r>
              <a:rPr lang="en-US" b="0" i="0" dirty="0">
                <a:solidFill>
                  <a:srgbClr val="E6E6E6"/>
                </a:solidFill>
                <a:effectLst/>
                <a:latin typeface="Segoe UI" panose="020B0502040204020203" pitchFamily="34" charset="0"/>
              </a:rPr>
              <a:t>, they can use this feature to combine the data. They can then load this combined data into the warehouse for analysis. This feature is useful when data is distributed across many assets in a workspace.</a:t>
            </a: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All the Warehouses that share the same workspace are integrated into the same logical SQL server. If you use SQL client tools such as </a:t>
            </a:r>
            <a:r>
              <a:rPr lang="en-US" b="0" i="0" u="none" strike="noStrike" dirty="0">
                <a:effectLst/>
                <a:latin typeface="Segoe UI" panose="020B0502040204020203" pitchFamily="34" charset="0"/>
                <a:hlinkClick r:id="rId3"/>
              </a:rPr>
              <a:t>SQL Server Management Studio</a:t>
            </a:r>
            <a:r>
              <a:rPr lang="en-US" b="0" i="0" dirty="0">
                <a:solidFill>
                  <a:srgbClr val="E6E6E6"/>
                </a:solidFill>
                <a:effectLst/>
                <a:latin typeface="Segoe UI" panose="020B0502040204020203" pitchFamily="34" charset="0"/>
              </a:rPr>
              <a:t>, you can easily perform a cross-database query like in any SQL Server instance.</a:t>
            </a: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If you’re using the object Explorer from the workspace to query your Warehouses, you need to add them explicitly. The warehouses added will also be visible from the Visual query editor.</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11174265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None/>
            </a:pPr>
            <a:r>
              <a:rPr lang="en-US" b="0" i="0" dirty="0">
                <a:solidFill>
                  <a:srgbClr val="E6E6E6"/>
                </a:solidFill>
                <a:effectLst/>
                <a:latin typeface="Segoe UI" panose="020B0502040204020203" pitchFamily="34" charset="0"/>
              </a:rPr>
              <a:t>Once the data is imported you can start authoring your dataflow, you might decide to clean your data, reshape, remove columns, and create new ones. All the steps you perform are saved.</a:t>
            </a:r>
          </a:p>
          <a:p>
            <a:pPr algn="l">
              <a:buFont typeface="Arial" panose="020B0604020202020204" pitchFamily="34" charset="0"/>
              <a:buNone/>
            </a:pPr>
            <a:endParaRPr lang="en-US" b="0" i="0" dirty="0">
              <a:solidFill>
                <a:srgbClr val="E6E6E6"/>
              </a:solidFill>
              <a:effectLst/>
              <a:latin typeface="Segoe UI" panose="020B0502040204020203" pitchFamily="34" charset="0"/>
            </a:endParaRPr>
          </a:p>
          <a:p>
            <a:pPr algn="l">
              <a:buFont typeface="Arial" panose="020B0604020202020204" pitchFamily="34" charset="0"/>
              <a:buNone/>
            </a:pPr>
            <a:r>
              <a:rPr lang="en-US" b="0" i="0" dirty="0">
                <a:solidFill>
                  <a:srgbClr val="E6E6E6"/>
                </a:solidFill>
                <a:effectLst/>
                <a:latin typeface="Segoe UI" panose="020B0502040204020203" pitchFamily="34" charset="0"/>
              </a:rPr>
              <a:t>With the </a:t>
            </a:r>
            <a:r>
              <a:rPr lang="en-US" b="1" i="0" dirty="0">
                <a:solidFill>
                  <a:srgbClr val="E6E6E6"/>
                </a:solidFill>
                <a:effectLst/>
                <a:latin typeface="Segoe UI" panose="020B0502040204020203" pitchFamily="34" charset="0"/>
              </a:rPr>
              <a:t>Add data destination</a:t>
            </a:r>
            <a:r>
              <a:rPr lang="en-US" b="0" i="0" dirty="0">
                <a:solidFill>
                  <a:srgbClr val="E6E6E6"/>
                </a:solidFill>
                <a:effectLst/>
                <a:latin typeface="Segoe UI" panose="020B0502040204020203" pitchFamily="34" charset="0"/>
              </a:rPr>
              <a:t> feature, you can separate your ETL logic and destination storage. This separation can lead to cleaner, more maintainable code and can make it easier to modify either the ETL process or the storage configuration without affecting the other.</a:t>
            </a:r>
          </a:p>
          <a:p>
            <a:pPr algn="l">
              <a:buFont typeface="Arial" panose="020B0604020202020204" pitchFamily="34" charset="0"/>
              <a:buNone/>
            </a:pPr>
            <a:endParaRPr lang="en-US" b="0" i="0" dirty="0">
              <a:solidFill>
                <a:srgbClr val="E6E6E6"/>
              </a:solidFill>
              <a:effectLst/>
              <a:latin typeface="Segoe UI" panose="020B0502040204020203" pitchFamily="34" charset="0"/>
            </a:endParaRPr>
          </a:p>
          <a:p>
            <a:pPr algn="l">
              <a:buFont typeface="Arial" panose="020B0604020202020204" pitchFamily="34" charset="0"/>
              <a:buNone/>
            </a:pPr>
            <a:r>
              <a:rPr lang="en-US" b="0" i="0" dirty="0">
                <a:solidFill>
                  <a:srgbClr val="E6E6E6"/>
                </a:solidFill>
                <a:effectLst/>
                <a:latin typeface="Segoe UI" panose="020B0502040204020203" pitchFamily="34" charset="0"/>
              </a:rPr>
              <a:t>When you select a warehouse as a destination, you can choose the following update methods.</a:t>
            </a:r>
            <a:endParaRPr lang="en-US" b="1" i="0" dirty="0">
              <a:solidFill>
                <a:srgbClr val="E6E6E6"/>
              </a:solidFill>
              <a:effectLst/>
              <a:latin typeface="Segoe UI" panose="020B0502040204020203" pitchFamily="34" charset="0"/>
            </a:endParaRPr>
          </a:p>
          <a:p>
            <a:pPr algn="l">
              <a:buFont typeface="Arial" panose="020B0604020202020204" pitchFamily="34" charset="0"/>
              <a:buChar char="•"/>
            </a:pPr>
            <a:endParaRPr lang="en-US" b="1" i="0" dirty="0">
              <a:solidFill>
                <a:srgbClr val="E6E6E6"/>
              </a:solidFill>
              <a:effectLst/>
              <a:latin typeface="Segoe UI" panose="020B0502040204020203" pitchFamily="34" charset="0"/>
            </a:endParaRPr>
          </a:p>
          <a:p>
            <a:pPr algn="l">
              <a:buFont typeface="Arial" panose="020B0604020202020204" pitchFamily="34" charset="0"/>
              <a:buChar char="•"/>
            </a:pPr>
            <a:r>
              <a:rPr lang="en-US" b="1" i="0" dirty="0">
                <a:solidFill>
                  <a:srgbClr val="E6E6E6"/>
                </a:solidFill>
                <a:effectLst/>
                <a:latin typeface="Segoe UI" panose="020B0502040204020203" pitchFamily="34" charset="0"/>
              </a:rPr>
              <a:t>Append:</a:t>
            </a:r>
            <a:r>
              <a:rPr lang="en-US" b="0" i="0" dirty="0">
                <a:solidFill>
                  <a:srgbClr val="E6E6E6"/>
                </a:solidFill>
                <a:effectLst/>
                <a:latin typeface="Segoe UI" panose="020B0502040204020203" pitchFamily="34" charset="0"/>
              </a:rPr>
              <a:t> Add new rows to an existing table.</a:t>
            </a:r>
          </a:p>
          <a:p>
            <a:pPr algn="l">
              <a:buFont typeface="Arial" panose="020B0604020202020204" pitchFamily="34" charset="0"/>
              <a:buChar char="•"/>
            </a:pPr>
            <a:r>
              <a:rPr lang="en-US" b="1" i="0" dirty="0">
                <a:solidFill>
                  <a:srgbClr val="E6E6E6"/>
                </a:solidFill>
                <a:effectLst/>
                <a:latin typeface="Segoe UI" panose="020B0502040204020203" pitchFamily="34" charset="0"/>
              </a:rPr>
              <a:t>Replace:</a:t>
            </a:r>
            <a:r>
              <a:rPr lang="en-US" b="0" i="0" dirty="0">
                <a:solidFill>
                  <a:srgbClr val="E6E6E6"/>
                </a:solidFill>
                <a:effectLst/>
                <a:latin typeface="Segoe UI" panose="020B0502040204020203" pitchFamily="34" charset="0"/>
              </a:rPr>
              <a:t> Replace the entire content of a table with a new set of data.</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38</a:t>
            </a:fld>
            <a:endParaRPr lang="en-US"/>
          </a:p>
        </p:txBody>
      </p:sp>
    </p:spTree>
    <p:extLst>
      <p:ext uri="{BB962C8B-B14F-4D97-AF65-F5344CB8AC3E}">
        <p14:creationId xmlns:p14="http://schemas.microsoft.com/office/powerpoint/2010/main" val="24824308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None/>
            </a:pPr>
            <a:endParaRPr lang="en-US" b="0" i="0" dirty="0">
              <a:solidFill>
                <a:srgbClr val="E6E6E6"/>
              </a:solidFill>
              <a:effectLst/>
              <a:latin typeface="Segoe UI" panose="020B0502040204020203" pitchFamily="34" charset="0"/>
            </a:endParaRPr>
          </a:p>
          <a:p>
            <a:pPr algn="l"/>
            <a:r>
              <a:rPr lang="en-US" b="1" i="0" dirty="0">
                <a:solidFill>
                  <a:srgbClr val="E6E6E6"/>
                </a:solidFill>
                <a:effectLst/>
                <a:latin typeface="Segoe UI" panose="020B0502040204020203" pitchFamily="34" charset="0"/>
              </a:rPr>
              <a:t>Transform data with Copilot</a:t>
            </a:r>
          </a:p>
          <a:p>
            <a:pPr algn="l"/>
            <a:r>
              <a:rPr lang="en-US" b="0" i="0" dirty="0">
                <a:solidFill>
                  <a:srgbClr val="E6E6E6"/>
                </a:solidFill>
                <a:effectLst/>
                <a:latin typeface="Segoe UI" panose="020B0502040204020203" pitchFamily="34" charset="0"/>
              </a:rPr>
              <a:t>Copilot can be a valuable tool for assisting with dataflow transformations. The first step is to activate Copilot within your dataflow. Once that's done, you can then provide specific instructions on the transformation you want to perform.</a:t>
            </a:r>
          </a:p>
          <a:p>
            <a:pPr algn="l"/>
            <a:endParaRPr lang="en-US" b="0" i="0" dirty="0">
              <a:solidFill>
                <a:srgbClr val="E6E6E6"/>
              </a:solidFill>
              <a:effectLst/>
              <a:latin typeface="Segoe UI" panose="020B0502040204020203" pitchFamily="34" charset="0"/>
            </a:endParaRPr>
          </a:p>
          <a:p>
            <a:pPr algn="l"/>
            <a:r>
              <a:rPr lang="en-US" b="0" i="0" dirty="0">
                <a:solidFill>
                  <a:srgbClr val="E6E6E6"/>
                </a:solidFill>
                <a:effectLst/>
                <a:latin typeface="Segoe UI" panose="020B0502040204020203" pitchFamily="34" charset="0"/>
              </a:rPr>
              <a:t>For instance, you might input the following command: </a:t>
            </a:r>
            <a:r>
              <a:rPr lang="en-US" b="0" i="1" dirty="0">
                <a:solidFill>
                  <a:srgbClr val="E6E6E6"/>
                </a:solidFill>
                <a:effectLst/>
                <a:latin typeface="Segoe UI" panose="020B0502040204020203" pitchFamily="34" charset="0"/>
              </a:rPr>
              <a:t>"Transform the Gender column. If Male 0, if Female 1. Then convert it to integer."</a:t>
            </a:r>
            <a:endParaRPr lang="en-US" b="0" i="0" dirty="0">
              <a:solidFill>
                <a:srgbClr val="E6E6E6"/>
              </a:solidFill>
              <a:effectLst/>
              <a:latin typeface="Segoe UI" panose="020B0502040204020203" pitchFamily="34" charset="0"/>
            </a:endParaRPr>
          </a:p>
          <a:p>
            <a:pPr algn="l">
              <a:buFont typeface="Arial" panose="020B0604020202020204" pitchFamily="34" charset="0"/>
              <a:buNone/>
            </a:pPr>
            <a:endParaRPr lang="en-US" b="0" i="0" dirty="0">
              <a:solidFill>
                <a:srgbClr val="E6E6E6"/>
              </a:solidFill>
              <a:effectLst/>
              <a:latin typeface="Segoe UI" panose="020B0502040204020203" pitchFamily="34"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39</a:t>
            </a:fld>
            <a:endParaRPr lang="en-US"/>
          </a:p>
        </p:txBody>
      </p:sp>
    </p:spTree>
    <p:extLst>
      <p:ext uri="{BB962C8B-B14F-4D97-AF65-F5344CB8AC3E}">
        <p14:creationId xmlns:p14="http://schemas.microsoft.com/office/powerpoint/2010/main" val="26517629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78395D-9BF9-A294-4E5C-D12C342A2B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D83BAE-727F-88D9-BB22-285BDE5972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DA7148-11D9-97D5-6676-79D423FCDB8A}"/>
              </a:ext>
            </a:extLst>
          </p:cNvPr>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2000" spc="-49" dirty="0">
                <a:solidFill>
                  <a:srgbClr val="FFFFFF"/>
                </a:solidFill>
                <a:ea typeface="+mn-lt"/>
                <a:cs typeface="+mn-lt"/>
                <a:hlinkClick r:id="rId3"/>
              </a:rPr>
              <a:t>https://aka.ms/mslearn-fabric-warehouse-load</a:t>
            </a:r>
            <a:endParaRPr lang="en-US" sz="4800" dirty="0"/>
          </a:p>
          <a:p>
            <a:pPr marL="0" marR="0" lvl="0" indent="0" algn="l" defTabSz="932742" rtl="0" eaLnBrk="1" fontAlgn="auto" latinLnBrk="0" hangingPunct="1">
              <a:lnSpc>
                <a:spcPct val="90000"/>
              </a:lnSpc>
              <a:spcBef>
                <a:spcPts val="0"/>
              </a:spcBef>
              <a:spcAft>
                <a:spcPts val="340"/>
              </a:spcAft>
              <a:buClrTx/>
              <a:buSzTx/>
              <a:buFontTx/>
              <a:buNone/>
              <a:tabLst/>
              <a:defRPr/>
            </a:pPr>
            <a:br>
              <a:rPr lang="en-US" dirty="0"/>
            </a:br>
            <a:r>
              <a:rPr lang="en-US" dirty="0"/>
              <a:t>The estimated time to complete this exercise is</a:t>
            </a:r>
            <a:r>
              <a:rPr lang="en-US" b="1" dirty="0"/>
              <a:t> 30 minutes.</a:t>
            </a:r>
          </a:p>
          <a:p>
            <a:endParaRPr lang="en-US" dirty="0"/>
          </a:p>
        </p:txBody>
      </p:sp>
      <p:sp>
        <p:nvSpPr>
          <p:cNvPr id="4" name="Header Placeholder 3">
            <a:extLst>
              <a:ext uri="{FF2B5EF4-FFF2-40B4-BE49-F238E27FC236}">
                <a16:creationId xmlns:a16="http://schemas.microsoft.com/office/drawing/2014/main" id="{605CDDF3-AB96-15C3-3022-F4D069F05148}"/>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D3E90A64-A764-E97D-26AC-7CE0E1A00BBF}"/>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2E36576A-7CDE-C02B-76F0-904888DCFEBB}"/>
              </a:ext>
            </a:extLst>
          </p:cNvPr>
          <p:cNvSpPr>
            <a:spLocks noGrp="1"/>
          </p:cNvSpPr>
          <p:nvPr>
            <p:ph type="sldNum" sz="quarter" idx="5"/>
          </p:nvPr>
        </p:nvSpPr>
        <p:spPr/>
        <p:txBody>
          <a:bodyPr/>
          <a:lstStyle/>
          <a:p>
            <a:fld id="{B4008EB6-D09E-4580-8CD6-DDB14511944F}" type="slidenum">
              <a:rPr lang="en-US" smtClean="0"/>
              <a:pPr/>
              <a:t>40</a:t>
            </a:fld>
            <a:endParaRPr lang="en-US"/>
          </a:p>
        </p:txBody>
      </p:sp>
    </p:spTree>
    <p:extLst>
      <p:ext uri="{BB962C8B-B14F-4D97-AF65-F5344CB8AC3E}">
        <p14:creationId xmlns:p14="http://schemas.microsoft.com/office/powerpoint/2010/main" val="20053218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i="1" dirty="0"/>
              <a:t>Allow students a few minutes to think about the questions, and then use the animated slide to reveal the correct answers.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41</a:t>
            </a:fld>
            <a:endParaRPr lang="en-US"/>
          </a:p>
        </p:txBody>
      </p:sp>
    </p:spTree>
    <p:extLst>
      <p:ext uri="{BB962C8B-B14F-4D97-AF65-F5344CB8AC3E}">
        <p14:creationId xmlns:p14="http://schemas.microsoft.com/office/powerpoint/2010/main" val="34646164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61486BA7-839C-4D2B-BD52-EF0BBA8433FD}" type="datetime8">
              <a:rPr lang="en-US" smtClean="0"/>
              <a:t>1/10/2025 9:50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42</a:t>
            </a:fld>
            <a:endParaRPr lang="en-US" dirty="0"/>
          </a:p>
        </p:txBody>
      </p:sp>
    </p:spTree>
    <p:extLst>
      <p:ext uri="{BB962C8B-B14F-4D97-AF65-F5344CB8AC3E}">
        <p14:creationId xmlns:p14="http://schemas.microsoft.com/office/powerpoint/2010/main" val="30882899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422538-E283-C1B0-E0C8-A0064A1F00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0D5107-A2CD-0B6A-ACC2-D98D8229C6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4400A0-7293-C36B-CB94-0759EEFA2417}"/>
              </a:ext>
            </a:extLst>
          </p:cNvPr>
          <p:cNvSpPr>
            <a:spLocks noGrp="1"/>
          </p:cNvSpPr>
          <p:nvPr>
            <p:ph type="body" idx="1"/>
          </p:nvPr>
        </p:nvSpPr>
        <p:spPr/>
        <p:txBody>
          <a:bodyPr/>
          <a:lstStyle/>
          <a:p>
            <a:r>
              <a:rPr lang="en-US" i="1" dirty="0"/>
              <a:t>Encourage students to review the online material on Microsoft Learn on which this presentation is based.</a:t>
            </a:r>
          </a:p>
        </p:txBody>
      </p:sp>
      <p:sp>
        <p:nvSpPr>
          <p:cNvPr id="4" name="Header Placeholder 3">
            <a:extLst>
              <a:ext uri="{FF2B5EF4-FFF2-40B4-BE49-F238E27FC236}">
                <a16:creationId xmlns:a16="http://schemas.microsoft.com/office/drawing/2014/main" id="{3636D224-C952-0210-F9E6-258841E10C9E}"/>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DC46763A-6E7A-27BF-8195-7ED651434B6F}"/>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8822F7CB-4B87-3EB8-ED9B-B272996DA9F4}"/>
              </a:ext>
            </a:extLst>
          </p:cNvPr>
          <p:cNvSpPr>
            <a:spLocks noGrp="1"/>
          </p:cNvSpPr>
          <p:nvPr>
            <p:ph type="sldNum" sz="quarter" idx="5"/>
          </p:nvPr>
        </p:nvSpPr>
        <p:spPr/>
        <p:txBody>
          <a:bodyPr/>
          <a:lstStyle/>
          <a:p>
            <a:fld id="{B4008EB6-D09E-4580-8CD6-DDB14511944F}" type="slidenum">
              <a:rPr lang="en-US" smtClean="0"/>
              <a:pPr/>
              <a:t>43</a:t>
            </a:fld>
            <a:endParaRPr lang="en-US"/>
          </a:p>
        </p:txBody>
      </p:sp>
    </p:spTree>
    <p:extLst>
      <p:ext uri="{BB962C8B-B14F-4D97-AF65-F5344CB8AC3E}">
        <p14:creationId xmlns:p14="http://schemas.microsoft.com/office/powerpoint/2010/main" val="16170719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61616"/>
                </a:solidFill>
                <a:effectLst/>
                <a:latin typeface="Segoe UI" panose="020B0502040204020203" pitchFamily="34" charset="0"/>
              </a:rPr>
              <a:t>Microsoft Fabric enables data engineers and analysts to ingest, store, transform, and visualize data all in one tool with both a low-code and traditional experience.</a:t>
            </a:r>
          </a:p>
          <a:p>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Fabric's </a:t>
            </a:r>
            <a:r>
              <a:rPr lang="en-US" b="0" i="1" dirty="0">
                <a:solidFill>
                  <a:srgbClr val="161616"/>
                </a:solidFill>
                <a:effectLst/>
                <a:latin typeface="Segoe UI" panose="020B0502040204020203" pitchFamily="34" charset="0"/>
              </a:rPr>
              <a:t>data warehouse</a:t>
            </a:r>
            <a:r>
              <a:rPr lang="en-US" b="0" i="0" dirty="0">
                <a:solidFill>
                  <a:srgbClr val="161616"/>
                </a:solidFill>
                <a:effectLst/>
                <a:latin typeface="Segoe UI" panose="020B0502040204020203" pitchFamily="34" charset="0"/>
              </a:rPr>
              <a:t> is a relational data warehouse that supports the full transactional T-SQL capabilities you'd expect from an enterprise data warehouse. It's a fully managed, scalable, and highly available data warehouse that can be used to store and query data in the Lakehouse. Using the data warehouse, you're fully in control of creating tables, loading, transforming, and querying data using either the Fabric portal or T-SQL commands. You can use SQL to query and analyze the data, or use Spark to process the data and create machine learning models.</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Data warehouses in Fabric facilitate collaboration between data engineers and data analysts, working together in the same experience. Data engineers build a relational layer on top of data in the Lakehouse, where analysts can use T-SQL and Power BI to explore the data.</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1/10/2025 9:50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33666817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E53769-2A80-6398-C5BD-D3C932EE5B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0CE2EB-20DC-6BCD-DE1E-DAAC0D36ED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2F4968-115F-EA18-2927-AB0E8346D4DE}"/>
              </a:ext>
            </a:extLst>
          </p:cNvPr>
          <p:cNvSpPr>
            <a:spLocks noGrp="1"/>
          </p:cNvSpPr>
          <p:nvPr>
            <p:ph type="body" idx="1"/>
          </p:nvPr>
        </p:nvSpPr>
        <p:spPr/>
        <p:txBody>
          <a:bodyPr/>
          <a:lstStyle/>
          <a:p>
            <a:pPr algn="l"/>
            <a:r>
              <a:rPr lang="en-US" b="0" i="0" dirty="0">
                <a:solidFill>
                  <a:srgbClr val="E6E6E6"/>
                </a:solidFill>
                <a:effectLst/>
                <a:latin typeface="Segoe UI" panose="020B0502040204020203" pitchFamily="34" charset="0"/>
              </a:rPr>
              <a:t>https://aka.ms/fabric-monitordw</a:t>
            </a:r>
          </a:p>
          <a:p>
            <a:pPr algn="l"/>
            <a:endParaRPr lang="en-US" b="0" i="0" dirty="0">
              <a:solidFill>
                <a:srgbClr val="E6E6E6"/>
              </a:solidFill>
              <a:effectLst/>
              <a:latin typeface="Segoe UI" panose="020B0502040204020203" pitchFamily="34" charset="0"/>
            </a:endParaRPr>
          </a:p>
          <a:p>
            <a:pPr algn="l"/>
            <a:r>
              <a:rPr lang="en-US" b="0" i="0" dirty="0">
                <a:solidFill>
                  <a:srgbClr val="E6E6E6"/>
                </a:solidFill>
                <a:effectLst/>
                <a:latin typeface="Segoe UI" panose="020B0502040204020203" pitchFamily="34" charset="0"/>
              </a:rPr>
              <a:t>Before delivering this presentation, review the associated module on Microsoft Learn.</a:t>
            </a:r>
          </a:p>
          <a:p>
            <a:pPr algn="l"/>
            <a:endParaRPr lang="en-US" b="0" i="0" dirty="0">
              <a:solidFill>
                <a:srgbClr val="E6E6E6"/>
              </a:solidFill>
              <a:effectLst/>
              <a:latin typeface="Segoe UI" panose="020B0502040204020203" pitchFamily="34" charset="0"/>
            </a:endParaRPr>
          </a:p>
          <a:p>
            <a:pPr algn="l"/>
            <a:r>
              <a:rPr lang="en-US" b="0" i="0" dirty="0">
                <a:solidFill>
                  <a:srgbClr val="E6E6E6"/>
                </a:solidFill>
                <a:effectLst/>
                <a:latin typeface="Segoe UI" panose="020B0502040204020203" pitchFamily="34" charset="0"/>
              </a:rPr>
              <a:t>The estimated time to present these slides is 60 minutes.</a:t>
            </a:r>
          </a:p>
          <a:p>
            <a:pPr algn="l"/>
            <a:endParaRPr lang="en-US" b="0" i="0" dirty="0">
              <a:solidFill>
                <a:srgbClr val="E6E6E6"/>
              </a:solidFill>
              <a:effectLst/>
              <a:latin typeface="Segoe UI" panose="020B0502040204020203" pitchFamily="34" charset="0"/>
            </a:endParaRPr>
          </a:p>
        </p:txBody>
      </p:sp>
      <p:sp>
        <p:nvSpPr>
          <p:cNvPr id="4" name="Header Placeholder 3">
            <a:extLst>
              <a:ext uri="{FF2B5EF4-FFF2-40B4-BE49-F238E27FC236}">
                <a16:creationId xmlns:a16="http://schemas.microsoft.com/office/drawing/2014/main" id="{9E96113A-F6E5-B117-EDD3-CEBE168D9597}"/>
              </a:ext>
            </a:extLst>
          </p:cNvPr>
          <p:cNvSpPr>
            <a:spLocks noGrp="1"/>
          </p:cNvSpPr>
          <p:nvPr>
            <p:ph type="hdr" sz="quarter"/>
          </p:nvPr>
        </p:nvSpPr>
        <p:spPr/>
        <p:txBody>
          <a:bodyPr/>
          <a:lstStyle/>
          <a:p>
            <a:endParaRPr lang="en-US" dirty="0"/>
          </a:p>
        </p:txBody>
      </p:sp>
      <p:sp>
        <p:nvSpPr>
          <p:cNvPr id="5" name="Footer Placeholder 4">
            <a:extLst>
              <a:ext uri="{FF2B5EF4-FFF2-40B4-BE49-F238E27FC236}">
                <a16:creationId xmlns:a16="http://schemas.microsoft.com/office/drawing/2014/main" id="{F95FC0CA-6EC8-4D5B-4A67-078F01E3E70F}"/>
              </a:ext>
            </a:extLst>
          </p:cNvPr>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56C32B48-F27F-2A19-DEF3-5FCDC3FBD1DF}"/>
              </a:ext>
            </a:extLst>
          </p:cNvPr>
          <p:cNvSpPr>
            <a:spLocks noGrp="1"/>
          </p:cNvSpPr>
          <p:nvPr>
            <p:ph type="sldNum" sz="quarter" idx="5"/>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25032235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dirty="0"/>
          </a:p>
        </p:txBody>
      </p:sp>
      <p:sp>
        <p:nvSpPr>
          <p:cNvPr id="4" name="Slide Number Placeholder 3"/>
          <p:cNvSpPr>
            <a:spLocks noGrp="1"/>
          </p:cNvSpPr>
          <p:nvPr>
            <p:ph type="sldNum" sz="quarter" idx="10"/>
          </p:nvPr>
        </p:nvSpPr>
        <p:spPr/>
        <p:txBody>
          <a:bodyPr/>
          <a:lstStyle/>
          <a:p>
            <a:fld id="{6101C5E1-D8E9-464D-A93E-CE21651935A7}" type="slidenum">
              <a:rPr lang="en-US" smtClean="0"/>
              <a:t>45</a:t>
            </a:fld>
            <a:endParaRPr lang="en-US"/>
          </a:p>
        </p:txBody>
      </p:sp>
    </p:spTree>
    <p:extLst>
      <p:ext uri="{BB962C8B-B14F-4D97-AF65-F5344CB8AC3E}">
        <p14:creationId xmlns:p14="http://schemas.microsoft.com/office/powerpoint/2010/main" val="37705635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61616"/>
                </a:solidFill>
                <a:effectLst/>
                <a:latin typeface="Segoe UI" panose="020B0502040204020203" pitchFamily="34" charset="0"/>
              </a:rPr>
              <a:t>By using the Fabric Capacity Metrics app, you can observe capacity utilization trends to determine what processes are consuming CUs in your Fabric environment and whether any </a:t>
            </a:r>
            <a:r>
              <a:rPr lang="en-US" b="0" i="1" dirty="0">
                <a:solidFill>
                  <a:srgbClr val="161616"/>
                </a:solidFill>
                <a:effectLst/>
                <a:latin typeface="Segoe UI" panose="020B0502040204020203" pitchFamily="34" charset="0"/>
              </a:rPr>
              <a:t>throttling</a:t>
            </a:r>
            <a:r>
              <a:rPr lang="en-US" b="0" i="0" dirty="0">
                <a:solidFill>
                  <a:srgbClr val="161616"/>
                </a:solidFill>
                <a:effectLst/>
                <a:latin typeface="Segoe UI" panose="020B0502040204020203" pitchFamily="34" charset="0"/>
              </a:rPr>
              <a:t> is occurring (which indicates that your processes require more capacity than is available within the constraints of your purchased capacity license). With this information, you can optimize your capacity license for your needs.</a:t>
            </a:r>
          </a:p>
          <a:p>
            <a:endParaRPr lang="en-US" b="0" i="0" dirty="0">
              <a:solidFill>
                <a:srgbClr val="161616"/>
              </a:solidFill>
              <a:effectLst/>
              <a:latin typeface="Segoe UI" panose="020B0502040204020203" pitchFamily="34" charset="0"/>
            </a:endParaRPr>
          </a:p>
          <a:p>
            <a:r>
              <a:rPr lang="en-US" dirty="0"/>
              <a:t>https://learn.microsoft.com/fabric/data-warehouse/usage-reporting</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46</a:t>
            </a:fld>
            <a:endParaRPr lang="en-US"/>
          </a:p>
        </p:txBody>
      </p:sp>
    </p:spTree>
    <p:extLst>
      <p:ext uri="{BB962C8B-B14F-4D97-AF65-F5344CB8AC3E}">
        <p14:creationId xmlns:p14="http://schemas.microsoft.com/office/powerpoint/2010/main" val="33050727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61616"/>
                </a:solidFill>
                <a:effectLst/>
                <a:latin typeface="Segoe UI" panose="020B0502040204020203" pitchFamily="34" charset="0"/>
              </a:rPr>
              <a:t>By using the Fabric Capacity Metrics app, you can observe capacity utilization trends to determine what processes are consuming CUs in your Fabric environment and whether any </a:t>
            </a:r>
            <a:r>
              <a:rPr lang="en-US" b="0" i="1" dirty="0">
                <a:solidFill>
                  <a:srgbClr val="161616"/>
                </a:solidFill>
                <a:effectLst/>
                <a:latin typeface="Segoe UI" panose="020B0502040204020203" pitchFamily="34" charset="0"/>
              </a:rPr>
              <a:t>throttling</a:t>
            </a:r>
            <a:r>
              <a:rPr lang="en-US" b="0" i="0" dirty="0">
                <a:solidFill>
                  <a:srgbClr val="161616"/>
                </a:solidFill>
                <a:effectLst/>
                <a:latin typeface="Segoe UI" panose="020B0502040204020203" pitchFamily="34" charset="0"/>
              </a:rPr>
              <a:t> is occurring (which indicates that your processes require more capacity than is available within the constraints of your purchased capacity license). With this information, you can optimize your capacity license for your needs.</a:t>
            </a:r>
          </a:p>
          <a:p>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Both the Warehouse and SQL analytics endpoint rollup under </a:t>
            </a:r>
            <a:r>
              <a:rPr lang="en-US" b="1" i="0" dirty="0">
                <a:solidFill>
                  <a:srgbClr val="161616"/>
                </a:solidFill>
                <a:effectLst/>
                <a:latin typeface="Segoe UI" panose="020B0502040204020203" pitchFamily="34" charset="0"/>
              </a:rPr>
              <a:t>Warehouse</a:t>
            </a:r>
            <a:r>
              <a:rPr lang="en-US" b="0" i="0" dirty="0">
                <a:solidFill>
                  <a:srgbClr val="161616"/>
                </a:solidFill>
                <a:effectLst/>
                <a:latin typeface="Segoe UI" panose="020B0502040204020203" pitchFamily="34" charset="0"/>
              </a:rPr>
              <a:t> in the Metrics app, as they both use SQL compute. The operation categories seen in this view are:</a:t>
            </a:r>
          </a:p>
          <a:p>
            <a:pPr algn="l"/>
            <a:endParaRPr lang="en-US" b="0" i="0" dirty="0">
              <a:solidFill>
                <a:srgbClr val="161616"/>
              </a:solidFill>
              <a:effectLst/>
              <a:latin typeface="Segoe UI" panose="020B0502040204020203" pitchFamily="34" charset="0"/>
            </a:endParaRPr>
          </a:p>
          <a:p>
            <a:pPr algn="l">
              <a:buFont typeface="Arial" panose="020B0604020202020204" pitchFamily="34" charset="0"/>
              <a:buChar char="•"/>
            </a:pPr>
            <a:r>
              <a:rPr lang="en-US" b="1" i="0" dirty="0">
                <a:solidFill>
                  <a:srgbClr val="161616"/>
                </a:solidFill>
                <a:effectLst/>
                <a:latin typeface="Segoe UI" panose="020B0502040204020203" pitchFamily="34" charset="0"/>
              </a:rPr>
              <a:t>Warehouse Query</a:t>
            </a:r>
            <a:r>
              <a:rPr lang="en-US" b="0" i="0" dirty="0">
                <a:solidFill>
                  <a:srgbClr val="161616"/>
                </a:solidFill>
                <a:effectLst/>
                <a:latin typeface="Segoe UI" panose="020B0502040204020203" pitchFamily="34" charset="0"/>
              </a:rPr>
              <a:t>: Compute charge for all user-generated and system-generated T-SQL statements within a Warehouse.</a:t>
            </a:r>
          </a:p>
          <a:p>
            <a:pPr algn="l">
              <a:buFont typeface="Arial" panose="020B0604020202020204" pitchFamily="34" charset="0"/>
              <a:buChar char="•"/>
            </a:pPr>
            <a:r>
              <a:rPr lang="en-US" b="1" i="0" dirty="0">
                <a:solidFill>
                  <a:srgbClr val="161616"/>
                </a:solidFill>
                <a:effectLst/>
                <a:latin typeface="Segoe UI" panose="020B0502040204020203" pitchFamily="34" charset="0"/>
              </a:rPr>
              <a:t>SQL analytics endpoint Query</a:t>
            </a:r>
            <a:r>
              <a:rPr lang="en-US" b="0" i="0" dirty="0">
                <a:solidFill>
                  <a:srgbClr val="161616"/>
                </a:solidFill>
                <a:effectLst/>
                <a:latin typeface="Segoe UI" panose="020B0502040204020203" pitchFamily="34" charset="0"/>
              </a:rPr>
              <a:t>: Compute charge for all user generated and system generated T-SQL statements within a SQL analytics endpoint.</a:t>
            </a:r>
          </a:p>
          <a:p>
            <a:pPr algn="l">
              <a:buFont typeface="Arial" panose="020B0604020202020204" pitchFamily="34" charset="0"/>
              <a:buChar char="•"/>
            </a:pPr>
            <a:r>
              <a:rPr lang="en-US" b="1" i="0" dirty="0" err="1">
                <a:solidFill>
                  <a:srgbClr val="161616"/>
                </a:solidFill>
                <a:effectLst/>
                <a:latin typeface="Segoe UI" panose="020B0502040204020203" pitchFamily="34" charset="0"/>
              </a:rPr>
              <a:t>OneLake</a:t>
            </a:r>
            <a:r>
              <a:rPr lang="en-US" b="1" i="0" dirty="0">
                <a:solidFill>
                  <a:srgbClr val="161616"/>
                </a:solidFill>
                <a:effectLst/>
                <a:latin typeface="Segoe UI" panose="020B0502040204020203" pitchFamily="34" charset="0"/>
              </a:rPr>
              <a:t> Compute</a:t>
            </a:r>
            <a:r>
              <a:rPr lang="en-US" b="0" i="0" dirty="0">
                <a:solidFill>
                  <a:srgbClr val="161616"/>
                </a:solidFill>
                <a:effectLst/>
                <a:latin typeface="Segoe UI" panose="020B0502040204020203" pitchFamily="34" charset="0"/>
              </a:rPr>
              <a:t>: Compute charge for all reads and writes for data stored in </a:t>
            </a:r>
            <a:r>
              <a:rPr lang="en-US" b="0" i="0" dirty="0" err="1">
                <a:solidFill>
                  <a:srgbClr val="161616"/>
                </a:solidFill>
                <a:effectLst/>
                <a:latin typeface="Segoe UI" panose="020B0502040204020203" pitchFamily="34" charset="0"/>
              </a:rPr>
              <a:t>OneLake</a:t>
            </a:r>
            <a:r>
              <a:rPr lang="en-US" b="0" i="0" dirty="0">
                <a:solidFill>
                  <a:srgbClr val="161616"/>
                </a:solidFill>
                <a:effectLst/>
                <a:latin typeface="Segoe UI" panose="020B0502040204020203" pitchFamily="34" charset="0"/>
              </a:rPr>
              <a:t>.</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47</a:t>
            </a:fld>
            <a:endParaRPr lang="en-US"/>
          </a:p>
        </p:txBody>
      </p:sp>
    </p:spTree>
    <p:extLst>
      <p:ext uri="{BB962C8B-B14F-4D97-AF65-F5344CB8AC3E}">
        <p14:creationId xmlns:p14="http://schemas.microsoft.com/office/powerpoint/2010/main" val="16700743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61616"/>
                </a:solidFill>
                <a:effectLst/>
                <a:latin typeface="Segoe UI" panose="020B0502040204020203" pitchFamily="34" charset="0"/>
              </a:rPr>
              <a:t>This graph in the Microsoft Fabric Capacity Metrics app shows utilization of resources compared to capacity purchased. 100% of utilization represents the full throughput of a capacity SKU and is shared by all Fabric experiences. This is represented by the yellow dotted line. Selecting a specific timepoint in the graph enables the </a:t>
            </a:r>
            <a:r>
              <a:rPr lang="en-US" b="1" i="0" dirty="0">
                <a:solidFill>
                  <a:srgbClr val="161616"/>
                </a:solidFill>
                <a:effectLst/>
                <a:latin typeface="Segoe UI" panose="020B0502040204020203" pitchFamily="34" charset="0"/>
              </a:rPr>
              <a:t>Explore</a:t>
            </a:r>
            <a:r>
              <a:rPr lang="en-US" b="0" i="0" dirty="0">
                <a:solidFill>
                  <a:srgbClr val="161616"/>
                </a:solidFill>
                <a:effectLst/>
                <a:latin typeface="Segoe UI" panose="020B0502040204020203" pitchFamily="34" charset="0"/>
              </a:rPr>
              <a:t> button, which opens a detailed drill through page.</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In general, similar to Power BI,</a:t>
            </a:r>
            <a:r>
              <a:rPr lang="en-US" sz="882" b="0" i="0" u="none" kern="1200" dirty="0">
                <a:solidFill>
                  <a:srgbClr val="161616"/>
                </a:solidFill>
                <a:effectLst/>
                <a:latin typeface="Segoe UI" panose="020B0502040204020203" pitchFamily="34" charset="0"/>
                <a:ea typeface="+mn-ea"/>
                <a:cs typeface="+mn-cs"/>
              </a:rPr>
              <a:t> </a:t>
            </a:r>
            <a:r>
              <a:rPr lang="en-US" sz="882" b="0" i="0" u="none" kern="1200" dirty="0">
                <a:solidFill>
                  <a:srgbClr val="161616"/>
                </a:solidFill>
                <a:effectLst/>
                <a:latin typeface="Segoe UI" panose="020B0502040204020203" pitchFamily="34" charset="0"/>
                <a:ea typeface="+mn-ea"/>
                <a:cs typeface="+mn-cs"/>
                <a:hlinkClick r:id="rId3">
                  <a:extLst>
                    <a:ext uri="{A12FA001-AC4F-418D-AE19-62706E023703}">
                      <ahyp:hlinkClr xmlns:ahyp="http://schemas.microsoft.com/office/drawing/2018/hyperlinkcolor" val="tx"/>
                    </a:ext>
                  </a:extLst>
                </a:hlinkClick>
              </a:rPr>
              <a:t>operations are classified either as interactive or background</a:t>
            </a:r>
            <a:r>
              <a:rPr lang="en-US" sz="882" b="0" i="0" u="none" kern="1200" dirty="0">
                <a:solidFill>
                  <a:srgbClr val="161616"/>
                </a:solidFill>
                <a:effectLst/>
                <a:latin typeface="Segoe UI" panose="020B0502040204020203" pitchFamily="34" charset="0"/>
                <a:ea typeface="+mn-ea"/>
                <a:cs typeface="+mn-cs"/>
              </a:rPr>
              <a:t>, </a:t>
            </a:r>
            <a:r>
              <a:rPr lang="en-US" b="0" i="0" u="none" dirty="0">
                <a:solidFill>
                  <a:srgbClr val="161616"/>
                </a:solidFill>
                <a:effectLst/>
                <a:latin typeface="Segoe UI" panose="020B0502040204020203" pitchFamily="34" charset="0"/>
              </a:rPr>
              <a:t>and </a:t>
            </a:r>
            <a:r>
              <a:rPr lang="en-US" b="0" i="0" dirty="0">
                <a:solidFill>
                  <a:srgbClr val="161616"/>
                </a:solidFill>
                <a:effectLst/>
                <a:latin typeface="Segoe UI" panose="020B0502040204020203" pitchFamily="34" charset="0"/>
              </a:rPr>
              <a:t>denoted by color. Most operations in </a:t>
            </a:r>
            <a:r>
              <a:rPr lang="en-US" b="1" i="0" dirty="0">
                <a:solidFill>
                  <a:srgbClr val="161616"/>
                </a:solidFill>
                <a:effectLst/>
                <a:latin typeface="Segoe UI" panose="020B0502040204020203" pitchFamily="34" charset="0"/>
              </a:rPr>
              <a:t>Warehouse</a:t>
            </a:r>
            <a:r>
              <a:rPr lang="en-US" b="0" i="0" dirty="0">
                <a:solidFill>
                  <a:srgbClr val="161616"/>
                </a:solidFill>
                <a:effectLst/>
                <a:latin typeface="Segoe UI" panose="020B0502040204020203" pitchFamily="34" charset="0"/>
              </a:rPr>
              <a:t> category are reported as </a:t>
            </a:r>
            <a:r>
              <a:rPr lang="en-US" b="0" i="1" dirty="0">
                <a:solidFill>
                  <a:srgbClr val="161616"/>
                </a:solidFill>
                <a:effectLst/>
                <a:latin typeface="Segoe UI" panose="020B0502040204020203" pitchFamily="34" charset="0"/>
              </a:rPr>
              <a:t>background</a:t>
            </a:r>
            <a:r>
              <a:rPr lang="en-US" b="0" i="0" dirty="0">
                <a:solidFill>
                  <a:srgbClr val="161616"/>
                </a:solidFill>
                <a:effectLst/>
                <a:latin typeface="Segoe UI" panose="020B0502040204020203" pitchFamily="34" charset="0"/>
              </a:rPr>
              <a:t> to take advantage of 24-hour smoothing of activity to allow for the most flexible usage patterns. Classifying data warehousing as background reduces the frequency of peaks of CU utilization from </a:t>
            </a:r>
            <a:r>
              <a:rPr lang="en-US" sz="882" b="0" i="0" kern="1200" dirty="0">
                <a:solidFill>
                  <a:srgbClr val="161616"/>
                </a:solidFill>
                <a:effectLst/>
                <a:latin typeface="Segoe UI" panose="020B0502040204020203" pitchFamily="34" charset="0"/>
                <a:ea typeface="+mn-ea"/>
                <a:cs typeface="+mn-cs"/>
              </a:rPr>
              <a:t>triggering </a:t>
            </a:r>
            <a:r>
              <a:rPr lang="en-US" sz="882" b="0" i="0" kern="1200" dirty="0">
                <a:solidFill>
                  <a:srgbClr val="161616"/>
                </a:solidFill>
                <a:effectLst/>
                <a:latin typeface="Segoe UI" panose="020B0502040204020203" pitchFamily="34" charset="0"/>
                <a:ea typeface="+mn-ea"/>
                <a:cs typeface="+mn-cs"/>
                <a:hlinkClick r:id="rId4">
                  <a:extLst>
                    <a:ext uri="{A12FA001-AC4F-418D-AE19-62706E023703}">
                      <ahyp:hlinkClr xmlns:ahyp="http://schemas.microsoft.com/office/drawing/2018/hyperlinkcolor" val="tx"/>
                    </a:ext>
                  </a:extLst>
                </a:hlinkClick>
              </a:rPr>
              <a:t>throttling</a:t>
            </a:r>
            <a:r>
              <a:rPr lang="en-US" sz="882" b="0" i="0" kern="1200" dirty="0">
                <a:solidFill>
                  <a:srgbClr val="161616"/>
                </a:solidFill>
                <a:effectLst/>
                <a:latin typeface="Segoe UI" panose="020B0502040204020203" pitchFamily="34" charset="0"/>
                <a:ea typeface="+mn-ea"/>
                <a:cs typeface="+mn-cs"/>
              </a:rPr>
              <a:t>.</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48</a:t>
            </a:fld>
            <a:endParaRPr lang="en-US"/>
          </a:p>
        </p:txBody>
      </p:sp>
    </p:spTree>
    <p:extLst>
      <p:ext uri="{BB962C8B-B14F-4D97-AF65-F5344CB8AC3E}">
        <p14:creationId xmlns:p14="http://schemas.microsoft.com/office/powerpoint/2010/main" val="2189790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dirty="0"/>
              <a:t>Cross-database reporting: Usage is reported against the resource initiating a T-SQL query joining multiple warehouses or a warehouse and a SQL analytics endpoint.</a:t>
            </a:r>
          </a:p>
          <a:p>
            <a:endParaRPr lang="en-US" sz="900" dirty="0"/>
          </a:p>
          <a:p>
            <a:r>
              <a:rPr lang="en-US" sz="900" dirty="0"/>
              <a:t>System catalog and dynamic management view queries are billable.</a:t>
            </a:r>
          </a:p>
          <a:p>
            <a:endParaRPr lang="en-US" sz="900" dirty="0"/>
          </a:p>
          <a:p>
            <a:r>
              <a:rPr lang="en-US" sz="900" dirty="0"/>
              <a:t>The ‘Duration(s)’ field in the Fabric Capacity Metrics App, reflecting statement execution time, is informational and may not include full result rendering time for web or client applications.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49</a:t>
            </a:fld>
            <a:endParaRPr lang="en-US"/>
          </a:p>
        </p:txBody>
      </p:sp>
    </p:spTree>
    <p:extLst>
      <p:ext uri="{BB962C8B-B14F-4D97-AF65-F5344CB8AC3E}">
        <p14:creationId xmlns:p14="http://schemas.microsoft.com/office/powerpoint/2010/main" val="39968424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SQL Server users will feel comfortable with the dynamic management views from SQL Server available in Fabric warehouses too.</a:t>
            </a:r>
          </a:p>
          <a:p>
            <a:endParaRPr lang="en-US" dirty="0"/>
          </a:p>
          <a:p>
            <a:r>
              <a:rPr lang="en-US" dirty="0"/>
              <a:t>This code example demonstrates how to find long-running queries, and how admins can terminate certain queries as needed. </a:t>
            </a:r>
          </a:p>
          <a:p>
            <a:endParaRPr lang="en-US" dirty="0"/>
          </a:p>
          <a:p>
            <a:r>
              <a:rPr lang="en-US" b="0" i="0" dirty="0">
                <a:solidFill>
                  <a:srgbClr val="E6E6E6"/>
                </a:solidFill>
                <a:effectLst/>
                <a:latin typeface="Segoe UI" panose="020B0502040204020203" pitchFamily="34" charset="0"/>
              </a:rPr>
              <a:t>You can use </a:t>
            </a:r>
            <a:r>
              <a:rPr lang="en-US" b="0" i="1" dirty="0">
                <a:solidFill>
                  <a:srgbClr val="E6E6E6"/>
                </a:solidFill>
                <a:effectLst/>
                <a:latin typeface="Segoe UI" panose="020B0502040204020203" pitchFamily="34" charset="0"/>
              </a:rPr>
              <a:t>dynamic management views</a:t>
            </a:r>
            <a:r>
              <a:rPr lang="en-US" b="0" i="0" dirty="0">
                <a:solidFill>
                  <a:srgbClr val="E6E6E6"/>
                </a:solidFill>
                <a:effectLst/>
                <a:latin typeface="Segoe UI" panose="020B0502040204020203" pitchFamily="34" charset="0"/>
              </a:rPr>
              <a:t> (DMVs) to monitor connection, session, and request status to see live SQL query lifecycle insights. With DMVs, you can get details like the number of active queries and identify which queries are running for an extended period and require termination.</a:t>
            </a:r>
          </a:p>
          <a:p>
            <a:endParaRPr lang="en-US" b="0" i="0" dirty="0">
              <a:solidFill>
                <a:srgbClr val="E6E6E6"/>
              </a:solidFill>
              <a:effectLst/>
              <a:latin typeface="Segoe UI" panose="020B0502040204020203" pitchFamily="34" charset="0"/>
            </a:endParaRPr>
          </a:p>
          <a:p>
            <a:pPr algn="l">
              <a:buFont typeface="Arial" panose="020B0604020202020204" pitchFamily="34" charset="0"/>
              <a:buChar char="•"/>
            </a:pPr>
            <a:r>
              <a:rPr lang="en-US" b="0" i="0" dirty="0" err="1">
                <a:solidFill>
                  <a:srgbClr val="E6E6E6"/>
                </a:solidFill>
                <a:effectLst/>
                <a:latin typeface="Segoe UI" panose="020B0502040204020203" pitchFamily="34" charset="0"/>
              </a:rPr>
              <a:t>sys.dm_exec_connections</a:t>
            </a:r>
            <a:r>
              <a:rPr lang="en-US" b="0" i="0" dirty="0">
                <a:solidFill>
                  <a:srgbClr val="E6E6E6"/>
                </a:solidFill>
                <a:effectLst/>
                <a:latin typeface="Segoe UI" panose="020B0502040204020203" pitchFamily="34" charset="0"/>
              </a:rPr>
              <a:t>: Returns information about each connection established between the warehouse and the engine.</a:t>
            </a:r>
          </a:p>
          <a:p>
            <a:pPr algn="l">
              <a:buFont typeface="Arial" panose="020B0604020202020204" pitchFamily="34" charset="0"/>
              <a:buChar char="•"/>
            </a:pPr>
            <a:r>
              <a:rPr lang="en-US" b="0" i="0" dirty="0" err="1">
                <a:solidFill>
                  <a:srgbClr val="E6E6E6"/>
                </a:solidFill>
                <a:effectLst/>
                <a:latin typeface="Segoe UI" panose="020B0502040204020203" pitchFamily="34" charset="0"/>
              </a:rPr>
              <a:t>sys.dm_exec_sessions</a:t>
            </a:r>
            <a:r>
              <a:rPr lang="en-US" b="0" i="0" dirty="0">
                <a:solidFill>
                  <a:srgbClr val="E6E6E6"/>
                </a:solidFill>
                <a:effectLst/>
                <a:latin typeface="Segoe UI" panose="020B0502040204020203" pitchFamily="34" charset="0"/>
              </a:rPr>
              <a:t>: Returns information about each session authenticated between the item and engine.</a:t>
            </a:r>
          </a:p>
          <a:p>
            <a:pPr algn="l">
              <a:buFont typeface="Arial" panose="020B0604020202020204" pitchFamily="34" charset="0"/>
              <a:buChar char="•"/>
            </a:pPr>
            <a:r>
              <a:rPr lang="en-US" b="0" i="0" dirty="0" err="1">
                <a:solidFill>
                  <a:srgbClr val="E6E6E6"/>
                </a:solidFill>
                <a:effectLst/>
                <a:latin typeface="Segoe UI" panose="020B0502040204020203" pitchFamily="34" charset="0"/>
              </a:rPr>
              <a:t>sys.dm_exec_requests</a:t>
            </a:r>
            <a:r>
              <a:rPr lang="en-US" b="0" i="0" dirty="0">
                <a:solidFill>
                  <a:srgbClr val="E6E6E6"/>
                </a:solidFill>
                <a:effectLst/>
                <a:latin typeface="Segoe UI" panose="020B0502040204020203" pitchFamily="34" charset="0"/>
              </a:rPr>
              <a:t>: Returns information about each active request in a session.</a:t>
            </a:r>
          </a:p>
          <a:p>
            <a:pPr algn="l">
              <a:buFont typeface="Arial" panose="020B0604020202020204" pitchFamily="34" charset="0"/>
              <a:buChar char="•"/>
            </a:pPr>
            <a:endParaRPr lang="en-US" b="0" i="0" dirty="0">
              <a:solidFill>
                <a:srgbClr val="E6E6E6"/>
              </a:solidFill>
              <a:effectLst/>
              <a:latin typeface="Segoe UI" panose="020B0502040204020203" pitchFamily="34" charset="0"/>
            </a:endParaRPr>
          </a:p>
          <a:p>
            <a:pPr algn="l">
              <a:buFont typeface="Arial" panose="020B0604020202020204" pitchFamily="34" charset="0"/>
              <a:buNone/>
            </a:pPr>
            <a:r>
              <a:rPr lang="en-US" b="0" i="0" dirty="0">
                <a:effectLst/>
                <a:latin typeface="docons"/>
              </a:rPr>
              <a:t>Important</a:t>
            </a:r>
          </a:p>
          <a:p>
            <a:pPr algn="l"/>
            <a:r>
              <a:rPr lang="en-US" b="0" i="0" dirty="0">
                <a:solidFill>
                  <a:srgbClr val="E6E6E6"/>
                </a:solidFill>
                <a:effectLst/>
                <a:latin typeface="Segoe UI" panose="020B0502040204020203" pitchFamily="34" charset="0"/>
              </a:rPr>
              <a:t>You must be a workspace Admin to run the KILL command. Workspace Admins can execute all three DMVs. Member, Contributor, and Viewer roles can see their own results within the warehouse, but cannot see other users' results.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50</a:t>
            </a:fld>
            <a:endParaRPr lang="en-US"/>
          </a:p>
        </p:txBody>
      </p:sp>
    </p:spTree>
    <p:extLst>
      <p:ext uri="{BB962C8B-B14F-4D97-AF65-F5344CB8AC3E}">
        <p14:creationId xmlns:p14="http://schemas.microsoft.com/office/powerpoint/2010/main" val="39059859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61616"/>
                </a:solidFill>
                <a:effectLst/>
                <a:latin typeface="Segoe UI" panose="020B0502040204020203" pitchFamily="34" charset="0"/>
              </a:rPr>
              <a:t>Microsoft Fabric data warehouses include </a:t>
            </a:r>
            <a:r>
              <a:rPr lang="en-US" b="0" i="1" dirty="0">
                <a:solidFill>
                  <a:srgbClr val="161616"/>
                </a:solidFill>
                <a:effectLst/>
                <a:latin typeface="Segoe UI" panose="020B0502040204020203" pitchFamily="34" charset="0"/>
              </a:rPr>
              <a:t>query insights</a:t>
            </a:r>
            <a:r>
              <a:rPr lang="en-US" b="0" i="0" dirty="0">
                <a:solidFill>
                  <a:srgbClr val="161616"/>
                </a:solidFill>
                <a:effectLst/>
                <a:latin typeface="Segoe UI" panose="020B0502040204020203" pitchFamily="34" charset="0"/>
              </a:rPr>
              <a:t> feature that provides historical, aggregated information about the queries that have been run; enabling you to identify frequently used or long-running queries, and helping you analyze and tune query performance.</a:t>
            </a:r>
          </a:p>
          <a:p>
            <a:endParaRPr lang="en-US" b="0" i="0" dirty="0">
              <a:solidFill>
                <a:srgbClr val="161616"/>
              </a:solidFill>
              <a:effectLst/>
              <a:latin typeface="Segoe UI" panose="020B0502040204020203" pitchFamily="34" charset="0"/>
            </a:endParaRPr>
          </a:p>
          <a:p>
            <a:r>
              <a:rPr lang="en-US" b="0" i="0" dirty="0">
                <a:solidFill>
                  <a:srgbClr val="161616"/>
                </a:solidFill>
                <a:effectLst/>
                <a:latin typeface="Segoe UI" panose="020B0502040204020203" pitchFamily="34" charset="0"/>
              </a:rPr>
              <a:t>Depending on the concurrent workloads, queries may take up to 15 minutes to be reflected in the query insights views.</a:t>
            </a:r>
          </a:p>
          <a:p>
            <a:pPr algn="l" defTabSz="932472" fontAlgn="base">
              <a:spcBef>
                <a:spcPct val="0"/>
              </a:spcBef>
              <a:spcAft>
                <a:spcPct val="0"/>
              </a:spcAft>
            </a:pPr>
            <a:endParaRPr lang="en-US" sz="900" dirty="0">
              <a:gradFill>
                <a:gsLst>
                  <a:gs pos="0">
                    <a:srgbClr val="FFFFFF"/>
                  </a:gs>
                  <a:gs pos="100000">
                    <a:srgbClr val="FFFFFF"/>
                  </a:gs>
                </a:gsLst>
                <a:lin ang="5400000" scaled="0"/>
              </a:gradFill>
              <a:ea typeface="Segoe UI" pitchFamily="34" charset="0"/>
              <a:cs typeface="Segoe UI" pitchFamily="34" charset="0"/>
            </a:endParaRPr>
          </a:p>
          <a:p>
            <a:pPr algn="l" defTabSz="932472" fontAlgn="base">
              <a:spcBef>
                <a:spcPct val="0"/>
              </a:spcBef>
              <a:spcAft>
                <a:spcPct val="0"/>
              </a:spcAft>
            </a:pPr>
            <a:r>
              <a:rPr lang="en-US" sz="900" dirty="0">
                <a:gradFill>
                  <a:gsLst>
                    <a:gs pos="0">
                      <a:srgbClr val="FFFFFF"/>
                    </a:gs>
                    <a:gs pos="100000">
                      <a:srgbClr val="FFFFFF"/>
                    </a:gs>
                  </a:gsLst>
                  <a:lin ang="5400000" scaled="0"/>
                </a:gradFill>
                <a:ea typeface="Segoe UI" pitchFamily="34" charset="0"/>
                <a:cs typeface="Segoe UI" pitchFamily="34" charset="0"/>
              </a:rPr>
              <a:t>To enable the views to provide aggregated metrics, queries with predicates are parameterized and considered the same query if the parameterized statements are an exact match. For example, the following queries would be considered to be the same command:</a:t>
            </a:r>
          </a:p>
          <a:p>
            <a:pPr algn="l" defTabSz="932472" fontAlgn="base">
              <a:spcBef>
                <a:spcPct val="0"/>
              </a:spcBef>
              <a:spcAft>
                <a:spcPct val="0"/>
              </a:spcAft>
            </a:pPr>
            <a:endParaRPr lang="en-US" sz="900" dirty="0">
              <a:gradFill>
                <a:gsLst>
                  <a:gs pos="0">
                    <a:srgbClr val="FFFFFF"/>
                  </a:gs>
                  <a:gs pos="100000">
                    <a:srgbClr val="FFFFFF"/>
                  </a:gs>
                </a:gsLst>
                <a:lin ang="5400000" scaled="0"/>
              </a:gradFill>
              <a:ea typeface="Segoe UI" pitchFamily="34" charset="0"/>
              <a:cs typeface="Segoe UI" pitchFamily="34" charset="0"/>
            </a:endParaRPr>
          </a:p>
          <a:p>
            <a:pPr algn="l" defTabSz="932472" fontAlgn="base">
              <a:spcBef>
                <a:spcPct val="0"/>
              </a:spcBef>
              <a:spcAft>
                <a:spcPct val="0"/>
              </a:spcAft>
            </a:pPr>
            <a:r>
              <a:rPr lang="en-US" sz="900" dirty="0">
                <a:gradFill>
                  <a:gsLst>
                    <a:gs pos="0">
                      <a:srgbClr val="FFFFFF"/>
                    </a:gs>
                    <a:gs pos="100000">
                      <a:srgbClr val="FFFFFF"/>
                    </a:gs>
                  </a:gsLst>
                  <a:lin ang="5400000" scaled="0"/>
                </a:gradFill>
                <a:ea typeface="Segoe UI" pitchFamily="34" charset="0"/>
                <a:cs typeface="Segoe UI" pitchFamily="34" charset="0"/>
              </a:rPr>
              <a:t>SELECT * FROM sales WHERE </a:t>
            </a:r>
            <a:r>
              <a:rPr lang="en-US" sz="900" dirty="0" err="1">
                <a:gradFill>
                  <a:gsLst>
                    <a:gs pos="0">
                      <a:srgbClr val="FFFFFF"/>
                    </a:gs>
                    <a:gs pos="100000">
                      <a:srgbClr val="FFFFFF"/>
                    </a:gs>
                  </a:gsLst>
                  <a:lin ang="5400000" scaled="0"/>
                </a:gradFill>
                <a:ea typeface="Segoe UI" pitchFamily="34" charset="0"/>
                <a:cs typeface="Segoe UI" pitchFamily="34" charset="0"/>
              </a:rPr>
              <a:t>orderdate</a:t>
            </a:r>
            <a:r>
              <a:rPr lang="en-US" sz="900" dirty="0">
                <a:gradFill>
                  <a:gsLst>
                    <a:gs pos="0">
                      <a:srgbClr val="FFFFFF"/>
                    </a:gs>
                    <a:gs pos="100000">
                      <a:srgbClr val="FFFFFF"/>
                    </a:gs>
                  </a:gsLst>
                  <a:lin ang="5400000" scaled="0"/>
                </a:gradFill>
                <a:ea typeface="Segoe UI" pitchFamily="34" charset="0"/>
                <a:cs typeface="Segoe UI" pitchFamily="34" charset="0"/>
              </a:rPr>
              <a:t> &gt; '01/01/2023'</a:t>
            </a:r>
          </a:p>
          <a:p>
            <a:pPr algn="l" defTabSz="932472" fontAlgn="base">
              <a:spcBef>
                <a:spcPct val="0"/>
              </a:spcBef>
              <a:spcAft>
                <a:spcPct val="0"/>
              </a:spcAft>
            </a:pPr>
            <a:r>
              <a:rPr lang="en-US" sz="900" dirty="0">
                <a:gradFill>
                  <a:gsLst>
                    <a:gs pos="0">
                      <a:srgbClr val="FFFFFF"/>
                    </a:gs>
                    <a:gs pos="100000">
                      <a:srgbClr val="FFFFFF"/>
                    </a:gs>
                  </a:gsLst>
                  <a:lin ang="5400000" scaled="0"/>
                </a:gradFill>
                <a:ea typeface="Segoe UI" pitchFamily="34" charset="0"/>
                <a:cs typeface="Segoe UI" pitchFamily="34" charset="0"/>
              </a:rPr>
              <a:t>SELECT * FROM sales WHERE </a:t>
            </a:r>
            <a:r>
              <a:rPr lang="en-US" sz="900" dirty="0" err="1">
                <a:gradFill>
                  <a:gsLst>
                    <a:gs pos="0">
                      <a:srgbClr val="FFFFFF"/>
                    </a:gs>
                    <a:gs pos="100000">
                      <a:srgbClr val="FFFFFF"/>
                    </a:gs>
                  </a:gsLst>
                  <a:lin ang="5400000" scaled="0"/>
                </a:gradFill>
                <a:ea typeface="Segoe UI" pitchFamily="34" charset="0"/>
                <a:cs typeface="Segoe UI" pitchFamily="34" charset="0"/>
              </a:rPr>
              <a:t>orderdate</a:t>
            </a:r>
            <a:r>
              <a:rPr lang="en-US" sz="900" dirty="0">
                <a:gradFill>
                  <a:gsLst>
                    <a:gs pos="0">
                      <a:srgbClr val="FFFFFF"/>
                    </a:gs>
                    <a:gs pos="100000">
                      <a:srgbClr val="FFFFFF"/>
                    </a:gs>
                  </a:gsLst>
                  <a:lin ang="5400000" scaled="0"/>
                </a:gradFill>
                <a:ea typeface="Segoe UI" pitchFamily="34" charset="0"/>
                <a:cs typeface="Segoe UI" pitchFamily="34" charset="0"/>
              </a:rPr>
              <a:t> &gt; '12/31/2021’</a:t>
            </a:r>
          </a:p>
          <a:p>
            <a:endParaRPr lang="en-US" dirty="0"/>
          </a:p>
          <a:p>
            <a:r>
              <a:rPr lang="en-US" dirty="0"/>
              <a:t>https://learn.microsoft.com/fabric/data-warehouse/query-insights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51</a:t>
            </a:fld>
            <a:endParaRPr lang="en-US"/>
          </a:p>
        </p:txBody>
      </p:sp>
    </p:spTree>
    <p:extLst>
      <p:ext uri="{BB962C8B-B14F-4D97-AF65-F5344CB8AC3E}">
        <p14:creationId xmlns:p14="http://schemas.microsoft.com/office/powerpoint/2010/main" val="4478692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FD20C0-33A4-646B-C725-6AB12A5E3B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942918-A647-6C93-09E8-A3949E29EC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B3561E-D869-34CA-092A-A1E733C47E14}"/>
              </a:ext>
            </a:extLst>
          </p:cNvPr>
          <p:cNvSpPr>
            <a:spLocks noGrp="1"/>
          </p:cNvSpPr>
          <p:nvPr>
            <p:ph type="body" idx="1"/>
          </p:nvPr>
        </p:nvSpPr>
        <p:spPr/>
        <p:txBody>
          <a:bodyPr/>
          <a:lstStyle/>
          <a:p>
            <a:pPr marL="0" indent="0">
              <a:buNone/>
            </a:pPr>
            <a:r>
              <a:rPr lang="en-US" sz="2000" spc="-49" dirty="0">
                <a:solidFill>
                  <a:srgbClr val="FFFFFF"/>
                </a:solidFill>
                <a:ea typeface="+mn-lt"/>
                <a:cs typeface="+mn-lt"/>
                <a:hlinkClick r:id="rId3"/>
              </a:rPr>
              <a:t>https://aka.ms/mslearn-fabric-warehouse-monitor</a:t>
            </a:r>
            <a:endParaRPr lang="en-US" sz="4800" dirty="0"/>
          </a:p>
          <a:p>
            <a:pPr marL="0" marR="0" lvl="0" indent="0" algn="l" defTabSz="932742" rtl="0" eaLnBrk="1" fontAlgn="auto" latinLnBrk="0" hangingPunct="1">
              <a:lnSpc>
                <a:spcPct val="90000"/>
              </a:lnSpc>
              <a:spcBef>
                <a:spcPts val="0"/>
              </a:spcBef>
              <a:spcAft>
                <a:spcPts val="340"/>
              </a:spcAft>
              <a:buClrTx/>
              <a:buSzTx/>
              <a:buFontTx/>
              <a:buNone/>
              <a:tabLst/>
              <a:defRPr/>
            </a:pPr>
            <a:br>
              <a:rPr lang="en-US" dirty="0"/>
            </a:br>
            <a:r>
              <a:rPr lang="en-US" dirty="0"/>
              <a:t>The estimated time to complete this exercise is</a:t>
            </a:r>
            <a:r>
              <a:rPr lang="en-US" b="1" dirty="0"/>
              <a:t> 30 minutes.</a:t>
            </a:r>
          </a:p>
          <a:p>
            <a:endParaRPr lang="en-US" dirty="0"/>
          </a:p>
        </p:txBody>
      </p:sp>
      <p:sp>
        <p:nvSpPr>
          <p:cNvPr id="4" name="Header Placeholder 3">
            <a:extLst>
              <a:ext uri="{FF2B5EF4-FFF2-40B4-BE49-F238E27FC236}">
                <a16:creationId xmlns:a16="http://schemas.microsoft.com/office/drawing/2014/main" id="{4E7298B2-D708-9F46-628B-C568BDC9A769}"/>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B1020315-D161-06A8-50F6-E4E50D0FBB6C}"/>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1FBB37E2-2141-647F-6A0B-B5692271BD6E}"/>
              </a:ext>
            </a:extLst>
          </p:cNvPr>
          <p:cNvSpPr>
            <a:spLocks noGrp="1"/>
          </p:cNvSpPr>
          <p:nvPr>
            <p:ph type="sldNum" sz="quarter" idx="5"/>
          </p:nvPr>
        </p:nvSpPr>
        <p:spPr/>
        <p:txBody>
          <a:bodyPr/>
          <a:lstStyle/>
          <a:p>
            <a:fld id="{B4008EB6-D09E-4580-8CD6-DDB14511944F}" type="slidenum">
              <a:rPr lang="en-US" smtClean="0"/>
              <a:pPr/>
              <a:t>52</a:t>
            </a:fld>
            <a:endParaRPr lang="en-US"/>
          </a:p>
        </p:txBody>
      </p:sp>
    </p:spTree>
    <p:extLst>
      <p:ext uri="{BB962C8B-B14F-4D97-AF65-F5344CB8AC3E}">
        <p14:creationId xmlns:p14="http://schemas.microsoft.com/office/powerpoint/2010/main" val="17654898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i="1" dirty="0"/>
              <a:t>Allow students a few minutes to think about the questions, and then use the animated slide to reveal the correct answers.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53</a:t>
            </a:fld>
            <a:endParaRPr lang="en-US"/>
          </a:p>
        </p:txBody>
      </p:sp>
    </p:spTree>
    <p:extLst>
      <p:ext uri="{BB962C8B-B14F-4D97-AF65-F5344CB8AC3E}">
        <p14:creationId xmlns:p14="http://schemas.microsoft.com/office/powerpoint/2010/main" val="3464616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the </a:t>
            </a:r>
            <a:r>
              <a:rPr lang="en-US" dirty="0" err="1"/>
              <a:t>OneLake</a:t>
            </a:r>
            <a:r>
              <a:rPr lang="en-US" dirty="0"/>
              <a:t> architecture that hosts lakehouses and warehouses all in a unified storage location, and then allows different items to access that data as needed without duplication.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1584770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61486BA7-839C-4D2B-BD52-EF0BBA8433FD}" type="datetime8">
              <a:rPr lang="en-US" smtClean="0"/>
              <a:t>1/10/2025 9:50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54</a:t>
            </a:fld>
            <a:endParaRPr lang="en-US" dirty="0"/>
          </a:p>
        </p:txBody>
      </p:sp>
    </p:spTree>
    <p:extLst>
      <p:ext uri="{BB962C8B-B14F-4D97-AF65-F5344CB8AC3E}">
        <p14:creationId xmlns:p14="http://schemas.microsoft.com/office/powerpoint/2010/main" val="10137022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Encourage students to review the online material on Microsoft Learn on which this presentation is based.</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55</a:t>
            </a:fld>
            <a:endParaRPr lang="en-US" dirty="0"/>
          </a:p>
        </p:txBody>
      </p:sp>
    </p:spTree>
    <p:extLst>
      <p:ext uri="{BB962C8B-B14F-4D97-AF65-F5344CB8AC3E}">
        <p14:creationId xmlns:p14="http://schemas.microsoft.com/office/powerpoint/2010/main" val="311110567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E53769-2A80-6398-C5BD-D3C932EE5B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0CE2EB-20DC-6BCD-DE1E-DAAC0D36ED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2F4968-115F-EA18-2927-AB0E8346D4DE}"/>
              </a:ext>
            </a:extLst>
          </p:cNvPr>
          <p:cNvSpPr>
            <a:spLocks noGrp="1"/>
          </p:cNvSpPr>
          <p:nvPr>
            <p:ph type="body" idx="1"/>
          </p:nvPr>
        </p:nvSpPr>
        <p:spPr/>
        <p:txBody>
          <a:bodyPr/>
          <a:lstStyle/>
          <a:p>
            <a:pPr algn="l"/>
            <a:r>
              <a:rPr lang="en-US" b="0" i="0" dirty="0">
                <a:solidFill>
                  <a:srgbClr val="E6E6E6"/>
                </a:solidFill>
                <a:effectLst/>
                <a:latin typeface="Segoe UI" panose="020B0502040204020203" pitchFamily="34" charset="0"/>
              </a:rPr>
              <a:t>https://aka.ms/fabric-securedw</a:t>
            </a:r>
          </a:p>
          <a:p>
            <a:pPr algn="l"/>
            <a:endParaRPr lang="en-US" b="0" i="0" dirty="0">
              <a:solidFill>
                <a:srgbClr val="E6E6E6"/>
              </a:solidFill>
              <a:effectLst/>
              <a:latin typeface="Segoe UI" panose="020B0502040204020203" pitchFamily="34" charset="0"/>
            </a:endParaRPr>
          </a:p>
          <a:p>
            <a:pPr algn="l"/>
            <a:r>
              <a:rPr lang="en-US" b="0" i="0" dirty="0">
                <a:solidFill>
                  <a:srgbClr val="E6E6E6"/>
                </a:solidFill>
                <a:effectLst/>
                <a:latin typeface="Segoe UI" panose="020B0502040204020203" pitchFamily="34" charset="0"/>
              </a:rPr>
              <a:t>Before delivering this presentation, review the associated module on Microsoft Learn.</a:t>
            </a:r>
          </a:p>
          <a:p>
            <a:pPr algn="l"/>
            <a:endParaRPr lang="en-US" b="0" i="0" dirty="0">
              <a:solidFill>
                <a:srgbClr val="E6E6E6"/>
              </a:solidFill>
              <a:effectLst/>
              <a:latin typeface="Segoe UI" panose="020B0502040204020203" pitchFamily="34" charset="0"/>
            </a:endParaRPr>
          </a:p>
          <a:p>
            <a:pPr algn="l"/>
            <a:r>
              <a:rPr lang="en-US" b="0" i="0" dirty="0">
                <a:solidFill>
                  <a:srgbClr val="E6E6E6"/>
                </a:solidFill>
                <a:effectLst/>
                <a:latin typeface="Segoe UI" panose="020B0502040204020203" pitchFamily="34" charset="0"/>
              </a:rPr>
              <a:t>The estimated time to present these slides is 60 minutes.</a:t>
            </a:r>
          </a:p>
          <a:p>
            <a:pPr algn="l"/>
            <a:endParaRPr lang="en-US" b="0" i="0" dirty="0">
              <a:solidFill>
                <a:srgbClr val="E6E6E6"/>
              </a:solidFill>
              <a:effectLst/>
              <a:latin typeface="Segoe UI" panose="020B0502040204020203" pitchFamily="34" charset="0"/>
            </a:endParaRPr>
          </a:p>
        </p:txBody>
      </p:sp>
      <p:sp>
        <p:nvSpPr>
          <p:cNvPr id="4" name="Header Placeholder 3">
            <a:extLst>
              <a:ext uri="{FF2B5EF4-FFF2-40B4-BE49-F238E27FC236}">
                <a16:creationId xmlns:a16="http://schemas.microsoft.com/office/drawing/2014/main" id="{9E96113A-F6E5-B117-EDD3-CEBE168D9597}"/>
              </a:ext>
            </a:extLst>
          </p:cNvPr>
          <p:cNvSpPr>
            <a:spLocks noGrp="1"/>
          </p:cNvSpPr>
          <p:nvPr>
            <p:ph type="hdr" sz="quarter"/>
          </p:nvPr>
        </p:nvSpPr>
        <p:spPr/>
        <p:txBody>
          <a:bodyPr/>
          <a:lstStyle/>
          <a:p>
            <a:endParaRPr lang="en-US" dirty="0"/>
          </a:p>
        </p:txBody>
      </p:sp>
      <p:sp>
        <p:nvSpPr>
          <p:cNvPr id="5" name="Footer Placeholder 4">
            <a:extLst>
              <a:ext uri="{FF2B5EF4-FFF2-40B4-BE49-F238E27FC236}">
                <a16:creationId xmlns:a16="http://schemas.microsoft.com/office/drawing/2014/main" id="{F95FC0CA-6EC8-4D5B-4A67-078F01E3E70F}"/>
              </a:ext>
            </a:extLst>
          </p:cNvPr>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56C32B48-F27F-2A19-DEF3-5FCDC3FBD1DF}"/>
              </a:ext>
            </a:extLst>
          </p:cNvPr>
          <p:cNvSpPr>
            <a:spLocks noGrp="1"/>
          </p:cNvSpPr>
          <p:nvPr>
            <p:ph type="sldNum" sz="quarter" idx="5"/>
          </p:nvPr>
        </p:nvSpPr>
        <p:spPr/>
        <p:txBody>
          <a:bodyPr/>
          <a:lstStyle/>
          <a:p>
            <a:fld id="{B4008EB6-D09E-4580-8CD6-DDB14511944F}" type="slidenum">
              <a:rPr lang="en-US" smtClean="0"/>
              <a:pPr/>
              <a:t>56</a:t>
            </a:fld>
            <a:endParaRPr lang="en-US" dirty="0"/>
          </a:p>
        </p:txBody>
      </p:sp>
    </p:spTree>
    <p:extLst>
      <p:ext uri="{BB962C8B-B14F-4D97-AF65-F5344CB8AC3E}">
        <p14:creationId xmlns:p14="http://schemas.microsoft.com/office/powerpoint/2010/main" val="40567167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dirty="0"/>
          </a:p>
        </p:txBody>
      </p:sp>
      <p:sp>
        <p:nvSpPr>
          <p:cNvPr id="4" name="Slide Number Placeholder 3"/>
          <p:cNvSpPr>
            <a:spLocks noGrp="1"/>
          </p:cNvSpPr>
          <p:nvPr>
            <p:ph type="sldNum" sz="quarter" idx="10"/>
          </p:nvPr>
        </p:nvSpPr>
        <p:spPr/>
        <p:txBody>
          <a:bodyPr/>
          <a:lstStyle/>
          <a:p>
            <a:fld id="{6101C5E1-D8E9-464D-A93E-CE21651935A7}" type="slidenum">
              <a:rPr lang="en-US" smtClean="0"/>
              <a:t>57</a:t>
            </a:fld>
            <a:endParaRPr lang="en-US"/>
          </a:p>
        </p:txBody>
      </p:sp>
    </p:spTree>
    <p:extLst>
      <p:ext uri="{BB962C8B-B14F-4D97-AF65-F5344CB8AC3E}">
        <p14:creationId xmlns:p14="http://schemas.microsoft.com/office/powerpoint/2010/main" val="160285424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Dynamic data masking limits sensitive data exposure by masking it to non-privileged users.  It helps prevent unauthorized viewing of sensitive data by enabling administrators to specify how much sensitive data to reveal.  With dynamic data masking, the data in the warehouse isn’t changed. Data stays the same in the warehouse but the data is masked when it’s returned to users who query a table.  There are 5 masking functions available for various categories of sensitive data.</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1486BA7-839C-4D2B-BD52-EF0BBA8433FD}" type="datetime8">
              <a:rPr lang="en-US" smtClean="0"/>
              <a:t>1/10/2025 9:50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58</a:t>
            </a:fld>
            <a:endParaRPr lang="en-US" dirty="0"/>
          </a:p>
        </p:txBody>
      </p:sp>
    </p:spTree>
    <p:extLst>
      <p:ext uri="{BB962C8B-B14F-4D97-AF65-F5344CB8AC3E}">
        <p14:creationId xmlns:p14="http://schemas.microsoft.com/office/powerpoint/2010/main" val="190086842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chart on this slide summarizes the five types of masks available in Fabric Warehouse. </a:t>
            </a:r>
            <a:r>
              <a:rPr lang="en-US" b="0" i="0" dirty="0">
                <a:solidFill>
                  <a:srgbClr val="161616"/>
                </a:solidFill>
                <a:effectLst/>
                <a:highlight>
                  <a:srgbClr val="FFFFFF"/>
                </a:highlight>
                <a:latin typeface="Segoe UI" panose="020B0502040204020203" pitchFamily="34" charset="0"/>
              </a:rPr>
              <a:t>Dynamic data masking, which is set up at the column level, offers a number of masking options including full masking with the ‘default’ mask and partial masking capabilities with the ‘email’ and ‘custom text’ masks, along with a random masking function designed for numeric data.</a:t>
            </a:r>
          </a:p>
          <a:p>
            <a:endParaRPr lang="en-US" b="0" i="0" dirty="0">
              <a:solidFill>
                <a:srgbClr val="161616"/>
              </a:solidFill>
              <a:effectLst/>
              <a:highlight>
                <a:srgbClr val="FFFFFF"/>
              </a:highlight>
              <a:latin typeface="Segoe UI" panose="020B0502040204020203" pitchFamily="34" charset="0"/>
            </a:endParaRPr>
          </a:p>
          <a:p>
            <a:r>
              <a:rPr lang="en-US" b="0" i="0" dirty="0">
                <a:solidFill>
                  <a:srgbClr val="161616"/>
                </a:solidFill>
                <a:effectLst/>
                <a:highlight>
                  <a:srgbClr val="FFFFFF"/>
                </a:highlight>
                <a:latin typeface="Segoe UI" panose="020B0502040204020203" pitchFamily="34" charset="0"/>
              </a:rPr>
              <a:t>&lt;Review the descriptions and use cases above&gt;</a:t>
            </a:r>
          </a:p>
          <a:p>
            <a:endParaRPr lang="en-US" b="0" i="0" dirty="0">
              <a:solidFill>
                <a:srgbClr val="161616"/>
              </a:solidFill>
              <a:effectLst/>
              <a:highlight>
                <a:srgbClr val="FFFFFF"/>
              </a:highlight>
              <a:latin typeface="Segoe UI" panose="020B0502040204020203" pitchFamily="34" charset="0"/>
            </a:endParaRPr>
          </a:p>
          <a:p>
            <a:pPr algn="l"/>
            <a:r>
              <a:rPr lang="en-US" b="0" i="0" dirty="0">
                <a:solidFill>
                  <a:srgbClr val="161616"/>
                </a:solidFill>
                <a:effectLst/>
                <a:highlight>
                  <a:srgbClr val="FFFFFF"/>
                </a:highlight>
                <a:latin typeface="Segoe UI" panose="020B0502040204020203" pitchFamily="34" charset="0"/>
              </a:rPr>
              <a:t>In the partial() function, the prefix_padding and suffix_padding specify the number of characters to expose at the beginning and end of the string, and the padding_string parameter specifies the string to use for masking the remaining characters.</a:t>
            </a:r>
          </a:p>
          <a:p>
            <a:pPr algn="l"/>
            <a:r>
              <a:rPr lang="en-US" b="0" i="0" dirty="0">
                <a:solidFill>
                  <a:srgbClr val="161616"/>
                </a:solidFill>
                <a:effectLst/>
                <a:highlight>
                  <a:srgbClr val="FFFFFF"/>
                </a:highlight>
                <a:latin typeface="Segoe UI" panose="020B0502040204020203" pitchFamily="34" charset="0"/>
              </a:rPr>
              <a:t>In the random() function, the low and high parameters specify the range of random numbers to generate.</a:t>
            </a:r>
          </a:p>
          <a:p>
            <a:endParaRPr lang="en-US" dirty="0"/>
          </a:p>
          <a:p>
            <a:endParaRPr lang="en-US" dirty="0"/>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1486BA7-839C-4D2B-BD52-EF0BBA8433FD}" type="datetime8">
              <a:rPr lang="en-US" smtClean="0"/>
              <a:t>1/10/2025 9:50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dirty="0"/>
          </a:p>
        </p:txBody>
      </p:sp>
    </p:spTree>
    <p:extLst>
      <p:ext uri="{BB962C8B-B14F-4D97-AF65-F5344CB8AC3E}">
        <p14:creationId xmlns:p14="http://schemas.microsoft.com/office/powerpoint/2010/main" val="227264281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00" dirty="0"/>
              <a:t>&lt;This slide is animated. Notes include where to &lt;click&gt; to advance the animation&gt; </a:t>
            </a:r>
          </a:p>
          <a:p>
            <a:endParaRPr lang="en-US" dirty="0"/>
          </a:p>
          <a:p>
            <a:r>
              <a:rPr lang="en-US" dirty="0"/>
              <a:t>Let’s review the steps for making Dynamic Data Masking work.</a:t>
            </a:r>
          </a:p>
          <a:p>
            <a:pPr marL="342900" indent="-342900">
              <a:buAutoNum type="arabicPeriod"/>
            </a:pPr>
            <a:r>
              <a:rPr lang="en-US" sz="900" dirty="0">
                <a:solidFill>
                  <a:srgbClr val="000000"/>
                </a:solidFill>
                <a:latin typeface="+mn-lt"/>
                <a:cs typeface="Segoe UI"/>
              </a:rPr>
              <a:t>Configure a column in a table for one of the 4 types of data masks with the CREATE TABLE or ALTER TABLE statements</a:t>
            </a:r>
          </a:p>
          <a:p>
            <a:pPr marL="342900" indent="-342900">
              <a:buAutoNum type="arabicPeriod"/>
            </a:pPr>
            <a:r>
              <a:rPr lang="en-US" sz="900" dirty="0">
                <a:solidFill>
                  <a:srgbClr val="000000"/>
                </a:solidFill>
                <a:latin typeface="+mn-lt"/>
                <a:cs typeface="Segoe UI"/>
              </a:rPr>
              <a:t>Define a list of users that have access to the data and grant them UNMASK permissions on the table</a:t>
            </a:r>
          </a:p>
          <a:p>
            <a:pPr marL="342900" indent="-342900">
              <a:buAutoNum type="arabicPeriod"/>
            </a:pPr>
            <a:r>
              <a:rPr lang="en-US" sz="900" dirty="0">
                <a:solidFill>
                  <a:srgbClr val="000000"/>
                </a:solidFill>
                <a:latin typeface="+mn-lt"/>
                <a:cs typeface="Segoe UI"/>
              </a:rPr>
              <a:t>When those users query the data, they can see the data in the format specified in the column definition</a:t>
            </a:r>
          </a:p>
          <a:p>
            <a:pPr marL="342900" indent="-342900">
              <a:buAutoNum type="arabicPeriod"/>
            </a:pPr>
            <a:r>
              <a:rPr lang="en-US" sz="900" dirty="0">
                <a:solidFill>
                  <a:srgbClr val="000000"/>
                </a:solidFill>
                <a:latin typeface="+mn-lt"/>
                <a:cs typeface="Segoe UI"/>
              </a:rPr>
              <a:t>Administrative users or roles can view data unmasked </a:t>
            </a:r>
          </a:p>
          <a:p>
            <a:pPr marL="342900" indent="-342900">
              <a:buAutoNum type="arabicPeriod"/>
            </a:pPr>
            <a:endParaRPr lang="en-US" sz="900" dirty="0">
              <a:solidFill>
                <a:srgbClr val="000000"/>
              </a:solidFill>
              <a:latin typeface="+mn-lt"/>
              <a:cs typeface="Segoe UI"/>
            </a:endParaRPr>
          </a:p>
          <a:p>
            <a:r>
              <a:rPr lang="en-US" dirty="0"/>
              <a:t>&lt;click&gt;</a:t>
            </a:r>
          </a:p>
          <a:p>
            <a:r>
              <a:rPr lang="en-US" dirty="0"/>
              <a:t>At the bottom left of the slide, there are some T-SQL examples of the syntax for altering a column in a table and adding a mask.  Let’s review those. There’s an email mask applied to the email column and a random mask applied to the salary column.  The user kim2@adventure-works.com is granted the UNMASK permission on the table and will be able to see the data unmasked.  All other non-administrative users will see data in the email and employee columns masked.  </a:t>
            </a:r>
          </a:p>
          <a:p>
            <a:endParaRPr lang="en-US" dirty="0"/>
          </a:p>
          <a:p>
            <a:r>
              <a:rPr lang="en-US" dirty="0"/>
              <a:t>&lt;click&gt;</a:t>
            </a:r>
          </a:p>
          <a:p>
            <a:r>
              <a:rPr lang="en-US" dirty="0"/>
              <a:t>On the bottom right is the output of different users querying the email and salary columns in the employee table.  Kim2 sees the data unmasked, as shown in the top image.  Other logins see the data masked, as shown in the bottom image.  </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1486BA7-839C-4D2B-BD52-EF0BBA8433FD}" type="datetime8">
              <a:rPr lang="en-US" smtClean="0"/>
              <a:t>1/10/2025 9:50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60</a:t>
            </a:fld>
            <a:endParaRPr lang="en-US" dirty="0"/>
          </a:p>
        </p:txBody>
      </p:sp>
    </p:spTree>
    <p:extLst>
      <p:ext uri="{BB962C8B-B14F-4D97-AF65-F5344CB8AC3E}">
        <p14:creationId xmlns:p14="http://schemas.microsoft.com/office/powerpoint/2010/main" val="161214760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00" dirty="0">
                <a:latin typeface="Segoe UI Light" pitchFamily="34" charset="0"/>
                <a:ea typeface="+mn-ea"/>
                <a:cs typeface="+mn-cs"/>
              </a:rPr>
              <a:t>Next let’s discuss Row-Level Security.</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00" dirty="0">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00" dirty="0">
                <a:latin typeface="Segoe UI Light" pitchFamily="34" charset="0"/>
                <a:ea typeface="+mn-ea"/>
                <a:cs typeface="+mn-cs"/>
              </a:rPr>
              <a:t>RLS is a feature that allows you to control which users can access specific rows of data.  The access restriction is based on the identity of the user executing a query and if a user isn’t permitted to see the rows, they are silently filtered out of query results when the restricted user issues a query.  There’s no change to data in the warehouse.</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00" dirty="0">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00" dirty="0">
                <a:latin typeface="Segoe UI Light" pitchFamily="34" charset="0"/>
                <a:ea typeface="+mn-ea"/>
                <a:cs typeface="+mn-cs"/>
              </a:rPr>
              <a:t>So when would RLS need to be implemented?</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800" dirty="0">
                <a:latin typeface="Segoe UI Light" pitchFamily="34" charset="0"/>
                <a:ea typeface="+mn-ea"/>
                <a:cs typeface="+mn-cs"/>
              </a:rPr>
              <a:t>An example use case would be ensuring that workers can access only those data rows that are pertinent to their department, or customer’s can only see data relevant to their company or a salesperson can only see orders they placed.</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1486BA7-839C-4D2B-BD52-EF0BBA8433FD}" type="datetime8">
              <a:rPr lang="en-US" smtClean="0"/>
              <a:t>1/10/2025 9:50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61</a:t>
            </a:fld>
            <a:endParaRPr lang="en-US" dirty="0"/>
          </a:p>
        </p:txBody>
      </p:sp>
    </p:spTree>
    <p:extLst>
      <p:ext uri="{BB962C8B-B14F-4D97-AF65-F5344CB8AC3E}">
        <p14:creationId xmlns:p14="http://schemas.microsoft.com/office/powerpoint/2010/main" val="2629561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900" dirty="0"/>
              <a:t>&lt;This slide is animated. Notes include where to &lt;click&gt; to advance the animation&gt;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dirty="0">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dirty="0">
                <a:latin typeface="Segoe UI Light" pitchFamily="34" charset="0"/>
                <a:ea typeface="+mn-ea"/>
                <a:cs typeface="+mn-cs"/>
              </a:rPr>
              <a:t>We saw on the last slide that RLS enables you to implement restrictions on table row access. For example, you can ensure that users can access only those table rows that are pertinent to their department, or you can restrict a customer’s data access to only the data relevant to his or her orders.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dirty="0">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dirty="0"/>
              <a:t>Rows are filtered based on the execution context of the user issuing a query.  RLS works by associating a function, which has a security predicate, with a table. The function is defined to return true or false based on certain conditions and it is associated with a table using a security policy.  </a:t>
            </a:r>
            <a:endParaRPr lang="en-US" sz="900" dirty="0">
              <a:latin typeface="Segoe UI Light" pitchFamily="34" charset="0"/>
              <a:ea typeface="+mn-ea"/>
              <a:cs typeface="+mn-cs"/>
            </a:endParaRPr>
          </a:p>
          <a:p>
            <a:pPr marL="0" indent="0">
              <a:buNone/>
            </a:pPr>
            <a:endParaRPr lang="en-US" sz="900" dirty="0"/>
          </a:p>
          <a:p>
            <a:pPr marL="0" indent="0">
              <a:buNone/>
            </a:pPr>
            <a:r>
              <a:rPr lang="en-US" sz="900" dirty="0"/>
              <a:t>&lt;click&gt;</a:t>
            </a:r>
          </a:p>
          <a:p>
            <a:pPr marL="0" indent="0">
              <a:buNone/>
            </a:pPr>
            <a:r>
              <a:rPr lang="en-US" sz="900" dirty="0"/>
              <a:t>To implement RLS, three steps must be followed:</a:t>
            </a:r>
          </a:p>
          <a:p>
            <a:pPr marL="0" indent="0">
              <a:buNone/>
            </a:pPr>
            <a:r>
              <a:rPr lang="en-US" sz="900" dirty="0"/>
              <a:t>1. First determine the roles and criteria for accessing data.</a:t>
            </a:r>
          </a:p>
          <a:p>
            <a:pPr marL="0" indent="0">
              <a:buNone/>
            </a:pPr>
            <a:endParaRPr lang="en-US" sz="900" dirty="0"/>
          </a:p>
          <a:p>
            <a:pPr marL="0" indent="0">
              <a:buNone/>
            </a:pPr>
            <a:r>
              <a:rPr lang="en-US" sz="900" dirty="0"/>
              <a:t>&lt;click&gt;</a:t>
            </a:r>
          </a:p>
          <a:p>
            <a:pPr marL="0" indent="0">
              <a:buNone/>
            </a:pPr>
            <a:r>
              <a:rPr lang="en-US" sz="900" dirty="0"/>
              <a:t>2. Then create a predicate function to determine the criteria for enabling row access.</a:t>
            </a:r>
          </a:p>
          <a:p>
            <a:pPr marL="0" indent="0">
              <a:buNone/>
            </a:pPr>
            <a:endParaRPr lang="en-US" sz="900" dirty="0"/>
          </a:p>
          <a:p>
            <a:pPr marL="0" indent="0">
              <a:buNone/>
            </a:pPr>
            <a:r>
              <a:rPr lang="en-US" sz="900" dirty="0"/>
              <a:t>&lt;click&gt;</a:t>
            </a:r>
          </a:p>
          <a:p>
            <a:pPr marL="0" indent="0">
              <a:buNone/>
            </a:pPr>
            <a:r>
              <a:rPr lang="en-US" sz="900" dirty="0"/>
              <a:t>3. Finally, create a security policy.  The security policy binds the function to a table and it calls the predicate function when a query is run on a table.  It filters rows that are returned based on the criteria in the function</a:t>
            </a:r>
          </a:p>
          <a:p>
            <a:pPr marL="0" indent="0">
              <a:buNone/>
            </a:pPr>
            <a:endParaRPr lang="en-US" sz="900" dirty="0"/>
          </a:p>
          <a:p>
            <a:pPr marL="0" indent="0">
              <a:buNone/>
            </a:pPr>
            <a:endParaRPr lang="en-US" sz="900" dirty="0"/>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dirty="0">
              <a:latin typeface="Segoe UI Light"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F2BC8074-2BA6-4058-AF22-6BD362B39BCB}" type="slidenum">
              <a:rPr lang="en-US" smtClean="0">
                <a:solidFill>
                  <a:prstClr val="black"/>
                </a:solidFill>
              </a:rPr>
              <a:pPr/>
              <a:t>62</a:t>
            </a:fld>
            <a:endParaRPr lang="en-US" dirty="0">
              <a:solidFill>
                <a:prstClr val="black"/>
              </a:solidFill>
            </a:endParaRPr>
          </a:p>
        </p:txBody>
      </p:sp>
    </p:spTree>
    <p:extLst>
      <p:ext uri="{BB962C8B-B14F-4D97-AF65-F5344CB8AC3E}">
        <p14:creationId xmlns:p14="http://schemas.microsoft.com/office/powerpoint/2010/main" val="342167879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&lt;This slide is animated. Notes include where to &lt;click&gt; to advance the animation&gt; </a:t>
            </a:r>
          </a:p>
          <a:p>
            <a:r>
              <a:rPr lang="en-US" dirty="0"/>
              <a:t>The T-SQL code on this slide shows an example of how row-level security is implemented.  </a:t>
            </a:r>
          </a:p>
          <a:p>
            <a:endParaRPr lang="en-US" dirty="0"/>
          </a:p>
          <a:p>
            <a:r>
              <a:rPr lang="en-US" dirty="0"/>
              <a:t>&lt;click&gt;</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b="0" i="0" dirty="0">
                <a:solidFill>
                  <a:srgbClr val="212529"/>
                </a:solidFill>
                <a:effectLst/>
                <a:latin typeface="SFMono-Regular"/>
              </a:rPr>
              <a:t>Let’s review the </a:t>
            </a:r>
            <a:r>
              <a:rPr lang="en-US" sz="900" b="1" i="0" dirty="0">
                <a:solidFill>
                  <a:srgbClr val="212529"/>
                </a:solidFill>
                <a:effectLst/>
                <a:latin typeface="SFMono-Regular"/>
              </a:rPr>
              <a:t>scenario</a:t>
            </a:r>
            <a:r>
              <a:rPr lang="en-US" sz="900" b="0" i="0" dirty="0">
                <a:solidFill>
                  <a:srgbClr val="212529"/>
                </a:solidFill>
                <a:effectLst/>
                <a:latin typeface="SFMono-Regular"/>
              </a:rPr>
              <a:t> for this example: </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b="0" i="0" dirty="0">
                <a:solidFill>
                  <a:srgbClr val="212529"/>
                </a:solidFill>
                <a:effectLst/>
                <a:latin typeface="SFMono-Regular"/>
              </a:rPr>
              <a:t>Assume there’s a Sales table that contains sales rep names and the orders they have placed.  When a </a:t>
            </a:r>
            <a:r>
              <a:rPr lang="en-US" sz="900" dirty="0">
                <a:solidFill>
                  <a:srgbClr val="212529"/>
                </a:solidFill>
                <a:latin typeface="SFMono-Regular"/>
              </a:rPr>
              <a:t>sales rep queries the table to see their orders, they should only see rows associated with the orders they placed, not the orders place by other sales reps.  </a:t>
            </a:r>
          </a:p>
          <a:p>
            <a:endParaRPr lang="en-US" dirty="0"/>
          </a:p>
          <a:p>
            <a:r>
              <a:rPr lang="en-US" dirty="0"/>
              <a:t>To enforce this scenario, row level security is needed. A function and a security policy need to be created.  The function identifies who is executing a query.  The security policy binds the function to the Sales table and invokes the function to filter rows returned from queries on the Sales table.  If the user executing a query is the same value as the SalesRep in a row that’s being evaluated for filtering, that row is returned.  If the user executing a query is not the same as value in the SalesRep column in a row, that row is not returned.</a:t>
            </a:r>
          </a:p>
          <a:p>
            <a:endParaRPr lang="en-US" dirty="0"/>
          </a:p>
          <a:p>
            <a:r>
              <a:rPr lang="en-US" dirty="0"/>
              <a:t>&lt;click&gt;</a:t>
            </a:r>
          </a:p>
          <a:p>
            <a:r>
              <a:rPr lang="en-US" b="1" dirty="0"/>
              <a:t>Function</a:t>
            </a:r>
            <a:endParaRPr lang="en-US" dirty="0"/>
          </a:p>
          <a:p>
            <a:r>
              <a:rPr lang="en-US" dirty="0"/>
              <a:t>First let’s review how to create the function.  A function is needed to evaluate who is querying the table.   </a:t>
            </a:r>
            <a:r>
              <a:rPr lang="en-US" sz="900" dirty="0">
                <a:cs typeface="Segoe UI" panose="020B0502040204020203" pitchFamily="34" charset="0"/>
              </a:rPr>
              <a:t>The function has what’s called a security predicate. A predicate evaluates to true (1) or false (0). The security predicate in this example returns 1 (true) when a row in the SalesRep column is the same as the user executing the query.</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dirty="0">
              <a:cs typeface="Segoe UI" panose="020B0502040204020203"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dirty="0"/>
              <a:t>This function is called by the security policy. If the SalesRep (@SalesRep) name passed to this function as a parameter is the same user as the user executing the query (USER_NAME), return 1 (true).</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dirty="0">
              <a:cs typeface="Segoe UI" panose="020B0502040204020203"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dirty="0">
                <a:cs typeface="Segoe UI" panose="020B0502040204020203" pitchFamily="34" charset="0"/>
              </a:rPr>
              <a:t>&lt;click&gt;</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b="1" dirty="0">
                <a:cs typeface="Segoe UI" panose="020B0502040204020203" pitchFamily="34" charset="0"/>
              </a:rPr>
              <a:t>Security Policy</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dirty="0">
                <a:cs typeface="Segoe UI" panose="020B0502040204020203" pitchFamily="34" charset="0"/>
              </a:rPr>
              <a:t>Next let’s review how to create the security policy.  The purpose of the security policy is to invoke and enforce the function each time a query is run on the Sales table.  The security policy has a filter predicate that silently filters the rows available to read operations (SELECT, UPDATE, and DELETE). </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1486BA7-839C-4D2B-BD52-EF0BBA8433FD}" type="datetime8">
              <a:rPr lang="en-US" smtClean="0"/>
              <a:t>1/10/2025 9:50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63</a:t>
            </a:fld>
            <a:endParaRPr lang="en-US" dirty="0"/>
          </a:p>
        </p:txBody>
      </p:sp>
    </p:spTree>
    <p:extLst>
      <p:ext uri="{BB962C8B-B14F-4D97-AF65-F5344CB8AC3E}">
        <p14:creationId xmlns:p14="http://schemas.microsoft.com/office/powerpoint/2010/main" val="3439399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multiple ways to create new items within Fabric. The text demonstrates one way, and the screenshot shows another.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207542167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&lt;This slide is animated. Notes include where to &lt;click&gt; to advance the animation&gt; </a:t>
            </a:r>
          </a:p>
          <a:p>
            <a:endParaRPr lang="en-US" b="0" i="0" dirty="0">
              <a:solidFill>
                <a:srgbClr val="1F2328"/>
              </a:solidFill>
              <a:effectLst/>
              <a:highlight>
                <a:srgbClr val="FFFFFF"/>
              </a:highlight>
              <a:latin typeface="-apple-system"/>
            </a:endParaRPr>
          </a:p>
          <a:p>
            <a:r>
              <a:rPr lang="en-US" b="0" i="0" dirty="0">
                <a:solidFill>
                  <a:srgbClr val="1F2328"/>
                </a:solidFill>
                <a:effectLst/>
                <a:highlight>
                  <a:srgbClr val="FFFFFF"/>
                </a:highlight>
                <a:latin typeface="-apple-system"/>
              </a:rPr>
              <a:t>Column-level security lets you to designate which users can access specific columns in a table. It's implemented by issuing a </a:t>
            </a:r>
            <a:r>
              <a:rPr lang="en-US" dirty="0"/>
              <a:t>GRANT</a:t>
            </a:r>
            <a:r>
              <a:rPr lang="en-US" b="0" i="0" dirty="0">
                <a:solidFill>
                  <a:srgbClr val="1F2328"/>
                </a:solidFill>
                <a:effectLst/>
                <a:highlight>
                  <a:srgbClr val="FFFFFF"/>
                </a:highlight>
                <a:latin typeface="-apple-system"/>
              </a:rPr>
              <a:t> or </a:t>
            </a:r>
            <a:r>
              <a:rPr lang="en-US" dirty="0"/>
              <a:t>DENY</a:t>
            </a:r>
            <a:r>
              <a:rPr lang="en-US" b="0" i="0" dirty="0">
                <a:solidFill>
                  <a:srgbClr val="1F2328"/>
                </a:solidFill>
                <a:effectLst/>
                <a:highlight>
                  <a:srgbClr val="FFFFFF"/>
                </a:highlight>
                <a:latin typeface="-apple-system"/>
              </a:rPr>
              <a:t> statement on a table specifying a list of columns and the user or role that can or cannot read them. To make user management easier, assign permissions to roles instead of individual users. </a:t>
            </a:r>
          </a:p>
          <a:p>
            <a:endParaRPr lang="en-US" b="0" i="0" dirty="0">
              <a:solidFill>
                <a:srgbClr val="1F2328"/>
              </a:solidFill>
              <a:effectLst/>
              <a:highlight>
                <a:srgbClr val="FFFFFF"/>
              </a:highlight>
              <a:latin typeface="-apple-system"/>
            </a:endParaRPr>
          </a:p>
          <a:p>
            <a:r>
              <a:rPr lang="en-US" dirty="0"/>
              <a:t>How does it work?</a:t>
            </a:r>
          </a:p>
          <a:p>
            <a:r>
              <a:rPr lang="en-US" dirty="0"/>
              <a:t>When a user has been granted read access to table </a:t>
            </a:r>
            <a:r>
              <a:rPr lang="en-US" b="1" dirty="0"/>
              <a:t>without</a:t>
            </a:r>
            <a:r>
              <a:rPr lang="en-US" dirty="0"/>
              <a:t> column-level security applied, and they run a SELECT * query, all of the columns for each row of data are returned.  But if column level security has been applied to a column in a table for a particular user or role, when the restricted user runs a SELECT * on the table, they will get a ‘permission denied’ error.   They can however successfully run a SELECT on the columns they have access to.</a:t>
            </a:r>
          </a:p>
          <a:p>
            <a:endParaRPr lang="en-US" dirty="0"/>
          </a:p>
          <a:p>
            <a:r>
              <a:rPr lang="en-US" dirty="0"/>
              <a:t>&lt;click&gt;</a:t>
            </a:r>
          </a:p>
          <a:p>
            <a:r>
              <a:rPr lang="en-US" dirty="0"/>
              <a:t>Let’s look at an example.  </a:t>
            </a:r>
          </a:p>
          <a:p>
            <a:r>
              <a:rPr lang="en-US" dirty="0"/>
              <a:t>Consider a scenario where we have an orders table that has a credit card column.   Let’s assume we want to restrict mary@contoso.com’s access to the credit card column.  The first thing to do is grant mary@contonso.com the ability to read data in the table using the statement ‘GRANT SELECT on Orders to mary@contoso.com’.  If we had only issued this SELECT statement, Mary could read all data in the table.  To restrict Mary’s access to the creditcard column, we need to issue the statement ‘DENY SELECT ON Orders (CreditCard)’ to mary@contoso.com.  </a:t>
            </a:r>
          </a:p>
          <a:p>
            <a:endParaRPr lang="en-US" dirty="0"/>
          </a:p>
          <a:p>
            <a:r>
              <a:rPr lang="en-US" dirty="0"/>
              <a:t>&lt;click&gt;</a:t>
            </a:r>
          </a:p>
          <a:p>
            <a:r>
              <a:rPr lang="en-US" dirty="0"/>
              <a:t>Now that Mary’s access to the CreditCard column in the orders table has been restricted, when Mary queries the Orders table, with SELECT * or a query that includes the CreditCard number, she will get an error:  ‘</a:t>
            </a:r>
            <a:r>
              <a:rPr lang="en-US" b="0" i="0" dirty="0">
                <a:solidFill>
                  <a:srgbClr val="161616"/>
                </a:solidFill>
                <a:effectLst/>
                <a:highlight>
                  <a:srgbClr val="F2F2F2"/>
                </a:highlight>
                <a:latin typeface="SFMono-Regular"/>
              </a:rPr>
              <a:t>The SELECT permission was denied on the column 'CreditCard' of the object ‘Orders', database 'Sales', schema 'dbo’.</a:t>
            </a:r>
          </a:p>
          <a:p>
            <a:endParaRPr lang="en-US" b="0" i="0" dirty="0">
              <a:solidFill>
                <a:srgbClr val="161616"/>
              </a:solidFill>
              <a:effectLst/>
              <a:highlight>
                <a:srgbClr val="F2F2F2"/>
              </a:highlight>
              <a:latin typeface="SFMono-Regular"/>
            </a:endParaRPr>
          </a:p>
          <a:p>
            <a:r>
              <a:rPr lang="en-US" b="0" i="0" dirty="0">
                <a:solidFill>
                  <a:srgbClr val="161616"/>
                </a:solidFill>
                <a:effectLst/>
                <a:highlight>
                  <a:srgbClr val="F2F2F2"/>
                </a:highlight>
                <a:latin typeface="SFMono-Regular"/>
              </a:rPr>
              <a:t>Users whose column-level access has not been restricted will be able to see the data in all columns in each row when they run a SELECT *.</a:t>
            </a: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1486BA7-839C-4D2B-BD52-EF0BBA8433FD}" type="datetime8">
              <a:rPr lang="en-US" smtClean="0"/>
              <a:t>1/10/2025 9:50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64</a:t>
            </a:fld>
            <a:endParaRPr lang="en-US" dirty="0"/>
          </a:p>
        </p:txBody>
      </p:sp>
    </p:spTree>
    <p:extLst>
      <p:ext uri="{BB962C8B-B14F-4D97-AF65-F5344CB8AC3E}">
        <p14:creationId xmlns:p14="http://schemas.microsoft.com/office/powerpoint/2010/main" val="68134690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i="0" dirty="0">
                <a:solidFill>
                  <a:srgbClr val="161616"/>
                </a:solidFill>
                <a:effectLst/>
                <a:highlight>
                  <a:srgbClr val="FFFFFF"/>
                </a:highlight>
                <a:latin typeface="Segoe UI" panose="020B0502040204020203" pitchFamily="34" charset="0"/>
              </a:rPr>
              <a:t>Fabric controls data access using </a:t>
            </a:r>
            <a:r>
              <a:rPr lang="en-US" b="0" i="0" u="none" strike="noStrike" dirty="0">
                <a:effectLst/>
                <a:highlight>
                  <a:srgbClr val="FFFFFF"/>
                </a:highlight>
                <a:latin typeface="Segoe UI" panose="020B0502040204020203" pitchFamily="34" charset="0"/>
                <a:hlinkClick r:id="rId3"/>
              </a:rPr>
              <a:t>workspaces</a:t>
            </a:r>
            <a:r>
              <a:rPr lang="en-US" b="0" i="0" dirty="0">
                <a:solidFill>
                  <a:srgbClr val="161616"/>
                </a:solidFill>
                <a:effectLst/>
                <a:highlight>
                  <a:srgbClr val="FFFFFF"/>
                </a:highlight>
                <a:latin typeface="Segoe UI" panose="020B0502040204020203" pitchFamily="34" charset="0"/>
              </a:rPr>
              <a:t>. Within a workspace Fabric has items.  Items refer to apps, lakehouses, warehouses, reports and other things.   We can assign permissions at the workspace and at the item level.  The item permissions and workspace roles we can assign come with default permissions, but sometimes those permissions are not granular enough.  They might allow more access than we want a user to have. That’s when we use T-SQL granular permissions to refine T-SQL permissions to the level required..</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i="0" dirty="0">
              <a:solidFill>
                <a:srgbClr val="161616"/>
              </a:solidFill>
              <a:effectLst/>
              <a:highlight>
                <a:srgbClr val="FFFFFF"/>
              </a:highlight>
              <a:latin typeface="Segoe UI" panose="020B0502040204020203"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i="0" dirty="0">
                <a:solidFill>
                  <a:srgbClr val="161616"/>
                </a:solidFill>
                <a:effectLst/>
                <a:highlight>
                  <a:srgbClr val="FFFFFF"/>
                </a:highlight>
                <a:latin typeface="Segoe UI" panose="020B0502040204020203" pitchFamily="34" charset="0"/>
              </a:rPr>
              <a:t>We use standard T-SQL constructs when we need to assign more granular permissions than what we get with the workspace roles or item permissions.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i="0" dirty="0">
              <a:solidFill>
                <a:srgbClr val="161616"/>
              </a:solidFill>
              <a:effectLst/>
              <a:highlight>
                <a:srgbClr val="FFFFFF"/>
              </a:highlight>
              <a:latin typeface="Segoe UI" panose="020B0502040204020203"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i="0" dirty="0">
                <a:solidFill>
                  <a:srgbClr val="161616"/>
                </a:solidFill>
                <a:effectLst/>
                <a:highlight>
                  <a:srgbClr val="FFFFFF"/>
                </a:highlight>
                <a:latin typeface="Segoe UI" panose="020B0502040204020203" pitchFamily="34" charset="0"/>
              </a:rPr>
              <a:t>For Fabric Warehouse, object-level security can be managed using the GRANT, REVOKE, and DENY T-SQL syntax and users can be assigned to custom and built-in database roles.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i="0" dirty="0">
              <a:solidFill>
                <a:srgbClr val="161616"/>
              </a:solidFill>
              <a:effectLst/>
              <a:highlight>
                <a:srgbClr val="FFFFFF"/>
              </a:highlight>
              <a:latin typeface="Segoe UI" panose="020B0502040204020203" pitchFamily="34" charset="0"/>
            </a:endParaRPr>
          </a:p>
          <a:p>
            <a:pPr algn="l"/>
            <a:r>
              <a:rPr lang="en-US" b="0" i="0" dirty="0">
                <a:solidFill>
                  <a:srgbClr val="161616"/>
                </a:solidFill>
                <a:effectLst/>
                <a:highlight>
                  <a:srgbClr val="FFFFFF"/>
                </a:highlight>
                <a:latin typeface="Segoe UI" panose="020B0502040204020203" pitchFamily="34" charset="0"/>
              </a:rPr>
              <a:t>If you're familiar with relational databases and enterprise warehouses, you know that there are four fundamental permissions governing </a:t>
            </a:r>
            <a:r>
              <a:rPr lang="en-US" b="0" i="0" u="none" strike="noStrike" dirty="0">
                <a:solidFill>
                  <a:srgbClr val="161616"/>
                </a:solidFill>
                <a:effectLst/>
                <a:highlight>
                  <a:srgbClr val="FFFFFF"/>
                </a:highlight>
                <a:latin typeface="Segoe UI" panose="020B0502040204020203" pitchFamily="34" charset="0"/>
                <a:hlinkClick r:id="rId4"/>
              </a:rPr>
              <a:t>Data Manipulation Language (DML)</a:t>
            </a:r>
            <a:r>
              <a:rPr lang="en-US" b="0" i="0" dirty="0">
                <a:solidFill>
                  <a:srgbClr val="161616"/>
                </a:solidFill>
                <a:effectLst/>
                <a:highlight>
                  <a:srgbClr val="FFFFFF"/>
                </a:highlight>
                <a:latin typeface="Segoe UI" panose="020B0502040204020203" pitchFamily="34" charset="0"/>
              </a:rPr>
              <a:t> operations. These permissions are SELECT, INSERT, UPDATE, and DELETE, and are universally applicable across all database platforms.</a:t>
            </a:r>
          </a:p>
          <a:p>
            <a:pPr algn="l"/>
            <a:endParaRPr lang="en-US" b="0" i="0" dirty="0">
              <a:solidFill>
                <a:srgbClr val="161616"/>
              </a:solidFill>
              <a:effectLst/>
              <a:highlight>
                <a:srgbClr val="FFFFFF"/>
              </a:highlight>
              <a:latin typeface="Segoe UI" panose="020B0502040204020203" pitchFamily="34" charset="0"/>
            </a:endParaRPr>
          </a:p>
          <a:p>
            <a:pPr algn="l"/>
            <a:r>
              <a:rPr lang="en-US" b="0" i="0" dirty="0">
                <a:solidFill>
                  <a:srgbClr val="161616"/>
                </a:solidFill>
                <a:effectLst/>
                <a:highlight>
                  <a:srgbClr val="FFFFFF"/>
                </a:highlight>
                <a:latin typeface="Segoe UI" panose="020B0502040204020203" pitchFamily="34" charset="0"/>
              </a:rPr>
              <a:t>All of these permissions can be granted, revoked or denied on tables and views. If a permission is granted using the GRANT statement, then the permission is given to the user or role referenced in the GRANT statement. Users can also be denied permissions using the DENY command. If a user is granted a permission and denied the same permission, the DENY will always supersede the grant, and the user will be denied access to the specific object.</a:t>
            </a:r>
          </a:p>
          <a:p>
            <a:pPr algn="l"/>
            <a:endParaRPr lang="en-US" b="0" i="0" dirty="0">
              <a:solidFill>
                <a:srgbClr val="161616"/>
              </a:solidFill>
              <a:effectLst/>
              <a:highlight>
                <a:srgbClr val="FFFFFF"/>
              </a:highlight>
              <a:latin typeface="Segoe UI" panose="020B0502040204020203" pitchFamily="34" charset="0"/>
            </a:endParaRPr>
          </a:p>
          <a:p>
            <a:pPr algn="l">
              <a:buFont typeface="Arial" panose="020B0604020202020204" pitchFamily="34" charset="0"/>
              <a:buNone/>
            </a:pPr>
            <a:r>
              <a:rPr lang="en-US" b="0" i="0" dirty="0">
                <a:solidFill>
                  <a:srgbClr val="161616"/>
                </a:solidFill>
                <a:effectLst/>
                <a:highlight>
                  <a:srgbClr val="FFFFFF"/>
                </a:highlight>
                <a:latin typeface="Segoe UI" panose="020B0502040204020203" pitchFamily="34" charset="0"/>
              </a:rPr>
              <a:t>See:  </a:t>
            </a:r>
            <a:r>
              <a:rPr lang="it-IT" dirty="0">
                <a:hlinkClick r:id="rId5"/>
              </a:rPr>
              <a:t>Permission model - Microsoft Fabric | Microsoft Learn</a:t>
            </a:r>
            <a:endParaRPr lang="en-US" b="0" i="0" dirty="0">
              <a:solidFill>
                <a:srgbClr val="161616"/>
              </a:solidFill>
              <a:effectLst/>
              <a:highlight>
                <a:srgbClr val="FFFFFF"/>
              </a:highlight>
              <a:latin typeface="Segoe UI" panose="020B0502040204020203" pitchFamily="34" charset="0"/>
            </a:endParaRPr>
          </a:p>
          <a:p>
            <a:pPr algn="l"/>
            <a:endParaRPr lang="en-US" b="0" i="0" dirty="0">
              <a:solidFill>
                <a:srgbClr val="161616"/>
              </a:solidFill>
              <a:effectLst/>
              <a:highlight>
                <a:srgbClr val="FFFFFF"/>
              </a:highlight>
              <a:latin typeface="Segoe UI" panose="020B0502040204020203" pitchFamily="34" charset="0"/>
            </a:endParaRPr>
          </a:p>
          <a:p>
            <a:pPr algn="l"/>
            <a:endParaRPr lang="en-US" b="0" i="0" dirty="0">
              <a:solidFill>
                <a:srgbClr val="161616"/>
              </a:solidFill>
              <a:effectLst/>
              <a:highlight>
                <a:srgbClr val="FFFFFF"/>
              </a:highlight>
              <a:latin typeface="Segoe UI" panose="020B0502040204020203" pitchFamily="34" charset="0"/>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1486BA7-839C-4D2B-BD52-EF0BBA8433FD}" type="datetime8">
              <a:rPr lang="en-US" smtClean="0"/>
              <a:t>1/10/2025 9:50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65</a:t>
            </a:fld>
            <a:endParaRPr lang="en-US" dirty="0"/>
          </a:p>
        </p:txBody>
      </p:sp>
    </p:spTree>
    <p:extLst>
      <p:ext uri="{BB962C8B-B14F-4D97-AF65-F5344CB8AC3E}">
        <p14:creationId xmlns:p14="http://schemas.microsoft.com/office/powerpoint/2010/main" val="24723831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5B6146-7CC0-EE61-E20B-0DCDCED6BC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7D9F5C-0784-0C7C-9EF6-903A0CC69F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CD4684-A253-F161-6653-5BED9DE8E84B}"/>
              </a:ext>
            </a:extLst>
          </p:cNvPr>
          <p:cNvSpPr>
            <a:spLocks noGrp="1"/>
          </p:cNvSpPr>
          <p:nvPr>
            <p:ph type="body" idx="1"/>
          </p:nvPr>
        </p:nvSpPr>
        <p:spPr/>
        <p:txBody>
          <a:bodyPr/>
          <a:lstStyle/>
          <a:p>
            <a:pPr marL="0" indent="0">
              <a:buNone/>
            </a:pPr>
            <a:r>
              <a:rPr lang="en-US" sz="2000" spc="-49" dirty="0">
                <a:solidFill>
                  <a:srgbClr val="FFFFFF"/>
                </a:solidFill>
                <a:ea typeface="+mn-lt"/>
                <a:cs typeface="+mn-lt"/>
                <a:hlinkClick r:id="rId3"/>
              </a:rPr>
              <a:t>https://aka.ms/mslearn-secure-fabric-warehouse</a:t>
            </a:r>
            <a:endParaRPr lang="en-US" sz="4800" dirty="0"/>
          </a:p>
          <a:p>
            <a:pPr marL="0" marR="0" lvl="0" indent="0" algn="l" defTabSz="932742" rtl="0" eaLnBrk="1" fontAlgn="auto" latinLnBrk="0" hangingPunct="1">
              <a:lnSpc>
                <a:spcPct val="90000"/>
              </a:lnSpc>
              <a:spcBef>
                <a:spcPts val="0"/>
              </a:spcBef>
              <a:spcAft>
                <a:spcPts val="340"/>
              </a:spcAft>
              <a:buClrTx/>
              <a:buSzTx/>
              <a:buFontTx/>
              <a:buNone/>
              <a:tabLst/>
              <a:defRPr/>
            </a:pPr>
            <a:br>
              <a:rPr lang="en-US" dirty="0"/>
            </a:br>
            <a:r>
              <a:rPr lang="en-US" dirty="0"/>
              <a:t>The estimated time to complete this exercise is</a:t>
            </a:r>
            <a:r>
              <a:rPr lang="en-US" b="1" dirty="0"/>
              <a:t> 30 minutes.</a:t>
            </a:r>
          </a:p>
          <a:p>
            <a:endParaRPr lang="en-US" dirty="0"/>
          </a:p>
        </p:txBody>
      </p:sp>
      <p:sp>
        <p:nvSpPr>
          <p:cNvPr id="4" name="Header Placeholder 3">
            <a:extLst>
              <a:ext uri="{FF2B5EF4-FFF2-40B4-BE49-F238E27FC236}">
                <a16:creationId xmlns:a16="http://schemas.microsoft.com/office/drawing/2014/main" id="{4F991415-2BE2-F5C1-5BD5-1A99569D81B2}"/>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5C48047F-84D6-26C3-29BD-B7536488318B}"/>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8CD41374-72F3-64E3-D79B-14BFED20C240}"/>
              </a:ext>
            </a:extLst>
          </p:cNvPr>
          <p:cNvSpPr>
            <a:spLocks noGrp="1"/>
          </p:cNvSpPr>
          <p:nvPr>
            <p:ph type="sldNum" sz="quarter" idx="5"/>
          </p:nvPr>
        </p:nvSpPr>
        <p:spPr/>
        <p:txBody>
          <a:bodyPr/>
          <a:lstStyle/>
          <a:p>
            <a:fld id="{B4008EB6-D09E-4580-8CD6-DDB14511944F}" type="slidenum">
              <a:rPr lang="en-US" smtClean="0"/>
              <a:pPr/>
              <a:t>66</a:t>
            </a:fld>
            <a:endParaRPr lang="en-US"/>
          </a:p>
        </p:txBody>
      </p:sp>
    </p:spTree>
    <p:extLst>
      <p:ext uri="{BB962C8B-B14F-4D97-AF65-F5344CB8AC3E}">
        <p14:creationId xmlns:p14="http://schemas.microsoft.com/office/powerpoint/2010/main" val="94127458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i="1" dirty="0"/>
              <a:t>Allow students a few minutes to think about the questions, and then use the animated slide to reveal the correct answers.</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67</a:t>
            </a:fld>
            <a:endParaRPr lang="en-US" dirty="0"/>
          </a:p>
        </p:txBody>
      </p:sp>
    </p:spTree>
    <p:extLst>
      <p:ext uri="{BB962C8B-B14F-4D97-AF65-F5344CB8AC3E}">
        <p14:creationId xmlns:p14="http://schemas.microsoft.com/office/powerpoint/2010/main" val="44060655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61486BA7-839C-4D2B-BD52-EF0BBA8433FD}" type="datetime8">
              <a:rPr lang="en-US" smtClean="0"/>
              <a:t>1/10/2025 9:50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68</a:t>
            </a:fld>
            <a:endParaRPr lang="en-US" dirty="0"/>
          </a:p>
        </p:txBody>
      </p:sp>
    </p:spTree>
    <p:extLst>
      <p:ext uri="{BB962C8B-B14F-4D97-AF65-F5344CB8AC3E}">
        <p14:creationId xmlns:p14="http://schemas.microsoft.com/office/powerpoint/2010/main" val="86061954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A7724-ECD4-2265-FB3A-C40AE3A095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D301A1-D4AD-42A3-EE33-35EBD1E26E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8B9D45-7A4A-FF7C-A1E4-EA42F8379008}"/>
              </a:ext>
            </a:extLst>
          </p:cNvPr>
          <p:cNvSpPr>
            <a:spLocks noGrp="1"/>
          </p:cNvSpPr>
          <p:nvPr>
            <p:ph type="body" idx="1"/>
          </p:nvPr>
        </p:nvSpPr>
        <p:spPr/>
        <p:txBody>
          <a:bodyPr/>
          <a:lstStyle/>
          <a:p>
            <a:r>
              <a:rPr lang="en-US" i="1" dirty="0"/>
              <a:t>Encourage students to review the online material on Microsoft Learn on which this presentation is based.</a:t>
            </a:r>
          </a:p>
        </p:txBody>
      </p:sp>
      <p:sp>
        <p:nvSpPr>
          <p:cNvPr id="4" name="Header Placeholder 3">
            <a:extLst>
              <a:ext uri="{FF2B5EF4-FFF2-40B4-BE49-F238E27FC236}">
                <a16:creationId xmlns:a16="http://schemas.microsoft.com/office/drawing/2014/main" id="{7DC0C564-FFCD-D656-1BD3-EB17209CC586}"/>
              </a:ext>
            </a:extLst>
          </p:cNvPr>
          <p:cNvSpPr>
            <a:spLocks noGrp="1"/>
          </p:cNvSpPr>
          <p:nvPr>
            <p:ph type="hdr" sz="quarter"/>
          </p:nvPr>
        </p:nvSpPr>
        <p:spPr/>
        <p:txBody>
          <a:bodyPr/>
          <a:lstStyle/>
          <a:p>
            <a:endParaRPr lang="en-US" dirty="0"/>
          </a:p>
        </p:txBody>
      </p:sp>
      <p:sp>
        <p:nvSpPr>
          <p:cNvPr id="5" name="Footer Placeholder 4">
            <a:extLst>
              <a:ext uri="{FF2B5EF4-FFF2-40B4-BE49-F238E27FC236}">
                <a16:creationId xmlns:a16="http://schemas.microsoft.com/office/drawing/2014/main" id="{D8C0A199-123B-309F-43A9-265578103E8A}"/>
              </a:ext>
            </a:extLst>
          </p:cNvPr>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F4D46649-BCF7-F949-E9D7-49CAD6A409CA}"/>
              </a:ext>
            </a:extLst>
          </p:cNvPr>
          <p:cNvSpPr>
            <a:spLocks noGrp="1"/>
          </p:cNvSpPr>
          <p:nvPr>
            <p:ph type="sldNum" sz="quarter" idx="5"/>
          </p:nvPr>
        </p:nvSpPr>
        <p:spPr/>
        <p:txBody>
          <a:bodyPr/>
          <a:lstStyle/>
          <a:p>
            <a:fld id="{B4008EB6-D09E-4580-8CD6-DDB14511944F}" type="slidenum">
              <a:rPr lang="en-US" smtClean="0"/>
              <a:pPr/>
              <a:t>69</a:t>
            </a:fld>
            <a:endParaRPr lang="en-US" dirty="0"/>
          </a:p>
        </p:txBody>
      </p:sp>
    </p:spTree>
    <p:extLst>
      <p:ext uri="{BB962C8B-B14F-4D97-AF65-F5344CB8AC3E}">
        <p14:creationId xmlns:p14="http://schemas.microsoft.com/office/powerpoint/2010/main" val="19868520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61616"/>
                </a:solidFill>
                <a:effectLst/>
                <a:latin typeface="Segoe UI" panose="020B0502040204020203" pitchFamily="34" charset="0"/>
              </a:rPr>
              <a:t>Microsoft Fabric enables data engineers and analysts to ingest, store, transform, and visualize data all in one tool with both a low-code and traditional experience.</a:t>
            </a:r>
          </a:p>
          <a:p>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Fabric's </a:t>
            </a:r>
            <a:r>
              <a:rPr lang="en-US" b="0" i="1" dirty="0">
                <a:solidFill>
                  <a:srgbClr val="161616"/>
                </a:solidFill>
                <a:effectLst/>
                <a:latin typeface="Segoe UI" panose="020B0502040204020203" pitchFamily="34" charset="0"/>
              </a:rPr>
              <a:t>data warehouse</a:t>
            </a:r>
            <a:r>
              <a:rPr lang="en-US" b="0" i="0" dirty="0">
                <a:solidFill>
                  <a:srgbClr val="161616"/>
                </a:solidFill>
                <a:effectLst/>
                <a:latin typeface="Segoe UI" panose="020B0502040204020203" pitchFamily="34" charset="0"/>
              </a:rPr>
              <a:t> is a relational data warehouse that supports the full transactional T-SQL capabilities you'd expect from an enterprise data warehouse. It's a fully managed, scalable, and highly available data warehouse that can be used to store and query data in the Lakehouse. Using the data warehouse, you're fully in control of creating tables, loading, transforming, and querying data using either the Fabric portal or T-SQL commands. You can use SQL to query and analyze the data, or use Spark to process the data and create machine learning models.</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Data warehouses in Fabric facilitate collaboration between data engineers and data analysts, working together in the same experience. Data engineers build a relational layer on top of data in the Lakehouse, where analysts can use T-SQL and Power BI to explore the data.</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1/10/2025 9:50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27839942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EAE28-701B-E6C9-6112-D30B20E09A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264D75-45F3-E3AD-8E4D-C2FA8C1AB2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BAE37D-9D76-EB92-BF54-5A09DFF946C9}"/>
              </a:ext>
            </a:extLst>
          </p:cNvPr>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GB" sz="800" b="0" i="0" dirty="0">
                <a:solidFill>
                  <a:srgbClr val="161616"/>
                </a:solidFill>
                <a:effectLst/>
                <a:latin typeface="Segoe UI" panose="020B0502040204020203" pitchFamily="34" charset="0"/>
              </a:rPr>
              <a:t>Time dimensions - </a:t>
            </a:r>
            <a:r>
              <a:rPr lang="en-US" sz="800" b="0" i="0" dirty="0">
                <a:solidFill>
                  <a:srgbClr val="161616"/>
                </a:solidFill>
                <a:effectLst/>
                <a:latin typeface="Segoe UI" panose="020B0502040204020203" pitchFamily="34" charset="0"/>
              </a:rPr>
              <a:t>This table enables data analysts to aggregate data over temporal intervals. For example, a time dimension might include columns for the year, quarter, month, and day in which a sales order was placed.</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00" b="0" i="0" dirty="0">
              <a:solidFill>
                <a:srgbClr val="161616"/>
              </a:solidFill>
              <a:effectLst/>
              <a:latin typeface="Segoe UI" panose="020B0502040204020203"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b="0" i="1" dirty="0">
                <a:solidFill>
                  <a:srgbClr val="161616"/>
                </a:solidFill>
                <a:effectLst/>
                <a:latin typeface="Segoe UI" panose="020B0502040204020203" pitchFamily="34" charset="0"/>
              </a:rPr>
              <a:t>Slowly changing dimensions</a:t>
            </a:r>
            <a:r>
              <a:rPr lang="en-US" sz="900" b="0" i="0" dirty="0">
                <a:solidFill>
                  <a:srgbClr val="161616"/>
                </a:solidFill>
                <a:effectLst/>
                <a:latin typeface="Segoe UI" panose="020B0502040204020203" pitchFamily="34" charset="0"/>
              </a:rPr>
              <a:t> - They're significant in a data warehouse because they enable users to analyze and understand changes to data over time. Slowly changing dimensions ensure that data stays up-to-date and accurate, which is imperative to making good business decisions.</a:t>
            </a:r>
            <a:endParaRPr lang="en-GB" sz="800" b="0" i="0" dirty="0">
              <a:solidFill>
                <a:srgbClr val="161616"/>
              </a:solidFill>
              <a:effectLst/>
              <a:latin typeface="Segoe UI" panose="020B0502040204020203" pitchFamily="34" charset="0"/>
            </a:endParaRPr>
          </a:p>
          <a:p>
            <a:endParaRPr lang="en-US" dirty="0"/>
          </a:p>
        </p:txBody>
      </p:sp>
      <p:sp>
        <p:nvSpPr>
          <p:cNvPr id="4" name="Header Placeholder 3">
            <a:extLst>
              <a:ext uri="{FF2B5EF4-FFF2-40B4-BE49-F238E27FC236}">
                <a16:creationId xmlns:a16="http://schemas.microsoft.com/office/drawing/2014/main" id="{A64E70E8-7B0C-6F6E-0357-477D9C354530}"/>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17CDD8C2-4F98-EB78-8CD3-AEF7514CB197}"/>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E677430B-BF3E-63E1-7AC6-6E75B88C99FF}"/>
              </a:ext>
            </a:extLst>
          </p:cNvPr>
          <p:cNvSpPr>
            <a:spLocks noGrp="1"/>
          </p:cNvSpPr>
          <p:nvPr>
            <p:ph type="dt" idx="1"/>
          </p:nvPr>
        </p:nvSpPr>
        <p:spPr/>
        <p:txBody>
          <a:bodyPr/>
          <a:lstStyle/>
          <a:p>
            <a:fld id="{61486BA7-839C-4D2B-BD52-EF0BBA8433FD}" type="datetime8">
              <a:rPr lang="en-US" smtClean="0"/>
              <a:t>1/10/2025 9:50 AM</a:t>
            </a:fld>
            <a:endParaRPr lang="en-US"/>
          </a:p>
        </p:txBody>
      </p:sp>
      <p:sp>
        <p:nvSpPr>
          <p:cNvPr id="7" name="Slide Number Placeholder 6">
            <a:extLst>
              <a:ext uri="{FF2B5EF4-FFF2-40B4-BE49-F238E27FC236}">
                <a16:creationId xmlns:a16="http://schemas.microsoft.com/office/drawing/2014/main" id="{AD46E4F8-1C1A-1182-FC11-F06141497506}"/>
              </a:ext>
            </a:extLst>
          </p:cNvPr>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2509894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D73D39-0446-B2B3-8F87-C99F82E9D5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65996A-36D7-A696-83A3-1517FD7B78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4B07DE-C375-4393-2784-2852F4E92FCF}"/>
              </a:ext>
            </a:extLst>
          </p:cNvPr>
          <p:cNvSpPr>
            <a:spLocks noGrp="1"/>
          </p:cNvSpPr>
          <p:nvPr>
            <p:ph type="body" idx="1"/>
          </p:nvPr>
        </p:nvSpPr>
        <p:spPr/>
        <p:txBody>
          <a:bodyPr/>
          <a:lstStyle/>
          <a:p>
            <a:r>
              <a:rPr lang="en-US" b="0" i="0" dirty="0">
                <a:solidFill>
                  <a:srgbClr val="161616"/>
                </a:solidFill>
                <a:effectLst/>
                <a:latin typeface="Segoe UI" panose="020B0502040204020203" pitchFamily="34" charset="0"/>
              </a:rPr>
              <a:t>In most transactional databases that are used in business applications, the data is </a:t>
            </a:r>
            <a:r>
              <a:rPr lang="en-US" b="0" i="1" dirty="0">
                <a:solidFill>
                  <a:srgbClr val="161616"/>
                </a:solidFill>
                <a:effectLst/>
                <a:latin typeface="Segoe UI" panose="020B0502040204020203" pitchFamily="34" charset="0"/>
              </a:rPr>
              <a:t>normalized</a:t>
            </a:r>
            <a:r>
              <a:rPr lang="en-US" b="0" i="0" dirty="0">
                <a:solidFill>
                  <a:srgbClr val="161616"/>
                </a:solidFill>
                <a:effectLst/>
                <a:latin typeface="Segoe UI" panose="020B0502040204020203" pitchFamily="34" charset="0"/>
              </a:rPr>
              <a:t> to reduce duplication. In a data warehouse however, the dimension data is generally </a:t>
            </a:r>
            <a:r>
              <a:rPr lang="en-US" b="0" i="1" dirty="0">
                <a:solidFill>
                  <a:srgbClr val="161616"/>
                </a:solidFill>
                <a:effectLst/>
                <a:latin typeface="Segoe UI" panose="020B0502040204020203" pitchFamily="34" charset="0"/>
              </a:rPr>
              <a:t>de-normalized</a:t>
            </a:r>
            <a:r>
              <a:rPr lang="en-US" b="0" i="0" dirty="0">
                <a:solidFill>
                  <a:srgbClr val="161616"/>
                </a:solidFill>
                <a:effectLst/>
                <a:latin typeface="Segoe UI" panose="020B0502040204020203" pitchFamily="34" charset="0"/>
              </a:rPr>
              <a:t> to reduce the number of joins required to query the data.</a:t>
            </a:r>
          </a:p>
          <a:p>
            <a:endParaRPr lang="en-US" b="0" i="0" dirty="0">
              <a:solidFill>
                <a:srgbClr val="161616"/>
              </a:solidFill>
              <a:effectLst/>
              <a:latin typeface="Segoe UI" panose="020B0502040204020203" pitchFamily="34" charset="0"/>
            </a:endParaRPr>
          </a:p>
          <a:p>
            <a:r>
              <a:rPr lang="en-US" b="0" i="0" dirty="0">
                <a:solidFill>
                  <a:srgbClr val="161616"/>
                </a:solidFill>
                <a:effectLst/>
                <a:latin typeface="Segoe UI" panose="020B0502040204020203" pitchFamily="34" charset="0"/>
              </a:rPr>
              <a:t>You can use the attributes of something to group together numbers in the fact table at different levels. For example, you could find the total sales revenue for a whole region or just for one customer. The information for each level can be stored in the same dimension table.</a:t>
            </a:r>
            <a:endParaRPr lang="en-GB" dirty="0"/>
          </a:p>
        </p:txBody>
      </p:sp>
      <p:sp>
        <p:nvSpPr>
          <p:cNvPr id="4" name="Header Placeholder 3">
            <a:extLst>
              <a:ext uri="{FF2B5EF4-FFF2-40B4-BE49-F238E27FC236}">
                <a16:creationId xmlns:a16="http://schemas.microsoft.com/office/drawing/2014/main" id="{E18A2B38-859C-EC2A-39EB-9F846940C375}"/>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A266E9F9-4696-1BE6-D5E8-9EE2893C672F}"/>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A092D504-9BB9-45C8-72A5-6B5C6D0C1903}"/>
              </a:ext>
            </a:extLst>
          </p:cNvPr>
          <p:cNvSpPr>
            <a:spLocks noGrp="1"/>
          </p:cNvSpPr>
          <p:nvPr>
            <p:ph type="dt" idx="1"/>
          </p:nvPr>
        </p:nvSpPr>
        <p:spPr/>
        <p:txBody>
          <a:bodyPr/>
          <a:lstStyle/>
          <a:p>
            <a:fld id="{61486BA7-839C-4D2B-BD52-EF0BBA8433FD}" type="datetime8">
              <a:rPr lang="en-US" smtClean="0"/>
              <a:t>1/10/2025 9:50 AM</a:t>
            </a:fld>
            <a:endParaRPr lang="en-US"/>
          </a:p>
        </p:txBody>
      </p:sp>
      <p:sp>
        <p:nvSpPr>
          <p:cNvPr id="7" name="Slide Number Placeholder 6">
            <a:extLst>
              <a:ext uri="{FF2B5EF4-FFF2-40B4-BE49-F238E27FC236}">
                <a16:creationId xmlns:a16="http://schemas.microsoft.com/office/drawing/2014/main" id="{85879C07-5008-B8DF-C8B5-7BD0606B5AD1}"/>
              </a:ext>
            </a:extLst>
          </p:cNvPr>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16517892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chemeClr val="tx2"/>
        </a:solidFill>
        <a:effectLst/>
      </p:bgPr>
    </p:bg>
    <p:spTree>
      <p:nvGrpSpPr>
        <p:cNvPr id="1" name=""/>
        <p:cNvGrpSpPr/>
        <p:nvPr/>
      </p:nvGrpSpPr>
      <p:grpSpPr>
        <a:xfrm>
          <a:off x="0" y="0"/>
          <a:ext cx="0" cy="0"/>
          <a:chOff x="0" y="0"/>
          <a:chExt cx="0" cy="0"/>
        </a:xfrm>
      </p:grpSpPr>
      <p:pic>
        <p:nvPicPr>
          <p:cNvPr id="6" name="MS logo white - EMF" descr="Microsoft logo white text version">
            <a:extLst>
              <a:ext uri="{FF2B5EF4-FFF2-40B4-BE49-F238E27FC236}">
                <a16:creationId xmlns:a16="http://schemas.microsoft.com/office/drawing/2014/main" id="{7E11D7A2-B01C-A8A3-A191-67F185635D26}"/>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pic>
        <p:nvPicPr>
          <p:cNvPr id="4" name="Picture 3" descr="Microsoft Learn&#10;Spark possibility">
            <a:extLst>
              <a:ext uri="{FF2B5EF4-FFF2-40B4-BE49-F238E27FC236}">
                <a16:creationId xmlns:a16="http://schemas.microsoft.com/office/drawing/2014/main" id="{92DBCEC2-8AE9-3782-893D-A626AAC4C121}"/>
              </a:ext>
            </a:extLst>
          </p:cNvPr>
          <p:cNvPicPr>
            <a:picLocks noGrp="1" noRo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val="0"/>
              </a:ext>
            </a:extLst>
          </a:blip>
          <a:srcRect/>
          <a:stretch/>
        </p:blipFill>
        <p:spPr>
          <a:xfrm>
            <a:off x="223228" y="2573202"/>
            <a:ext cx="5344642" cy="1681958"/>
          </a:xfrm>
          <a:prstGeom prst="rect">
            <a:avLst/>
          </a:prstGeom>
        </p:spPr>
      </p:pic>
      <p:sp>
        <p:nvSpPr>
          <p:cNvPr id="5" name="Footer Placeholder 10">
            <a:extLst>
              <a:ext uri="{FF2B5EF4-FFF2-40B4-BE49-F238E27FC236}">
                <a16:creationId xmlns:a16="http://schemas.microsoft.com/office/drawing/2014/main" id="{C271FB7A-72FC-2B10-878C-854A9CF5A5F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bg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t>© Copyright Microsoft Corporation. All rights reserved.</a:t>
            </a:r>
          </a:p>
        </p:txBody>
      </p:sp>
    </p:spTree>
    <p:extLst>
      <p:ext uri="{BB962C8B-B14F-4D97-AF65-F5344CB8AC3E}">
        <p14:creationId xmlns:p14="http://schemas.microsoft.com/office/powerpoint/2010/main" val="31347414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guide id="8" orient="horz" pos="162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8189027"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4340E81D-820D-EB95-DECF-8E23BA57E5B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86183323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2" name="Text Placeholder 3">
            <a:extLst>
              <a:ext uri="{FF2B5EF4-FFF2-40B4-BE49-F238E27FC236}">
                <a16:creationId xmlns:a16="http://schemas.microsoft.com/office/drawing/2014/main" id="{53CBC165-170D-08C9-3B02-A3330AE9A5C6}"/>
              </a:ext>
            </a:extLst>
          </p:cNvPr>
          <p:cNvSpPr>
            <a:spLocks noGrp="1"/>
          </p:cNvSpPr>
          <p:nvPr>
            <p:ph type="body" sz="quarter" idx="15"/>
          </p:nvPr>
        </p:nvSpPr>
        <p:spPr>
          <a:xfrm>
            <a:off x="586390" y="1591056"/>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3">
            <a:extLst>
              <a:ext uri="{FF2B5EF4-FFF2-40B4-BE49-F238E27FC236}">
                <a16:creationId xmlns:a16="http://schemas.microsoft.com/office/drawing/2014/main" id="{7382E19E-C6C9-5DF7-1994-AFE741475188}"/>
              </a:ext>
            </a:extLst>
          </p:cNvPr>
          <p:cNvSpPr>
            <a:spLocks noGrp="1"/>
          </p:cNvSpPr>
          <p:nvPr>
            <p:ph type="body" sz="quarter" idx="20"/>
          </p:nvPr>
        </p:nvSpPr>
        <p:spPr>
          <a:xfrm>
            <a:off x="6253664" y="1591056"/>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74C53E4F-2958-0FC0-1745-B9DBECE7AEA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262734392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userDrawn="1">
          <p15:clr>
            <a:srgbClr val="954F72"/>
          </p15:clr>
        </p15:guide>
        <p15:guide id="9" pos="2150">
          <p15:clr>
            <a:srgbClr val="954F72"/>
          </p15:clr>
        </p15:guide>
        <p15:guide id="10" pos="2544"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userDrawn="1">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7" name="Text Placeholder 11">
            <a:extLst>
              <a:ext uri="{FF2B5EF4-FFF2-40B4-BE49-F238E27FC236}">
                <a16:creationId xmlns:a16="http://schemas.microsoft.com/office/drawing/2014/main" id="{B99DE518-C598-A940-A59E-AD0A05432BA4}"/>
              </a:ext>
            </a:extLst>
          </p:cNvPr>
          <p:cNvSpPr>
            <a:spLocks noGrp="1"/>
          </p:cNvSpPr>
          <p:nvPr>
            <p:ph type="body" sz="quarter" idx="16"/>
          </p:nvPr>
        </p:nvSpPr>
        <p:spPr>
          <a:xfrm>
            <a:off x="58420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24E25ABE-71E1-BA48-6C8C-383755934901}"/>
              </a:ext>
            </a:extLst>
          </p:cNvPr>
          <p:cNvSpPr>
            <a:spLocks noGrp="1"/>
          </p:cNvSpPr>
          <p:nvPr>
            <p:ph type="body" sz="quarter" idx="15"/>
          </p:nvPr>
        </p:nvSpPr>
        <p:spPr>
          <a:xfrm>
            <a:off x="586390" y="2085764"/>
            <a:ext cx="5217510"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11">
            <a:extLst>
              <a:ext uri="{FF2B5EF4-FFF2-40B4-BE49-F238E27FC236}">
                <a16:creationId xmlns:a16="http://schemas.microsoft.com/office/drawing/2014/main" id="{1B7E7F6E-4D9D-5F8C-A5F0-526CA973BE99}"/>
              </a:ext>
            </a:extLst>
          </p:cNvPr>
          <p:cNvSpPr>
            <a:spLocks noGrp="1"/>
          </p:cNvSpPr>
          <p:nvPr>
            <p:ph type="body" sz="quarter" idx="19"/>
          </p:nvPr>
        </p:nvSpPr>
        <p:spPr>
          <a:xfrm>
            <a:off x="624422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37DAE155-2008-5357-51E8-E6B1FA7558C2}"/>
              </a:ext>
            </a:extLst>
          </p:cNvPr>
          <p:cNvSpPr>
            <a:spLocks noGrp="1"/>
          </p:cNvSpPr>
          <p:nvPr>
            <p:ph type="body" sz="quarter" idx="20"/>
          </p:nvPr>
        </p:nvSpPr>
        <p:spPr>
          <a:xfrm>
            <a:off x="6253664" y="2085764"/>
            <a:ext cx="5187106"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0B703353-C9ED-0F6F-D7CB-28042BD0536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7160398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F940B0D9-7832-B819-D230-4F210761A29F}"/>
              </a:ext>
            </a:extLst>
          </p:cNvPr>
          <p:cNvSpPr>
            <a:spLocks noGrp="1"/>
          </p:cNvSpPr>
          <p:nvPr>
            <p:ph type="body" sz="quarter" idx="15"/>
          </p:nvPr>
        </p:nvSpPr>
        <p:spPr>
          <a:xfrm>
            <a:off x="5863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Text Placeholder 3">
            <a:extLst>
              <a:ext uri="{FF2B5EF4-FFF2-40B4-BE49-F238E27FC236}">
                <a16:creationId xmlns:a16="http://schemas.microsoft.com/office/drawing/2014/main" id="{C0D492BA-29A5-F31A-7F93-39ADE3E5EDA1}"/>
              </a:ext>
            </a:extLst>
          </p:cNvPr>
          <p:cNvSpPr>
            <a:spLocks noGrp="1"/>
          </p:cNvSpPr>
          <p:nvPr>
            <p:ph type="body" sz="quarter" idx="16"/>
          </p:nvPr>
        </p:nvSpPr>
        <p:spPr>
          <a:xfrm>
            <a:off x="4362862"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36EDCFC9-DB25-88C3-92DA-E2554C14A27E}"/>
              </a:ext>
            </a:extLst>
          </p:cNvPr>
          <p:cNvSpPr>
            <a:spLocks noGrp="1"/>
          </p:cNvSpPr>
          <p:nvPr>
            <p:ph type="body" sz="quarter" idx="17"/>
          </p:nvPr>
        </p:nvSpPr>
        <p:spPr>
          <a:xfrm>
            <a:off x="81301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6EDDB5AC-BBCB-7CEB-9BCA-27715FCAD14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33512493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82348114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column_Text_with Subheads-Ic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274444391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userDrawn="1">
          <p15:clr>
            <a:srgbClr val="FBAE40"/>
          </p15:clr>
        </p15:guide>
        <p15:guide id="41" pos="2988" userDrawn="1">
          <p15:clr>
            <a:srgbClr val="FBAE40"/>
          </p15:clr>
        </p15:guide>
        <p15:guide id="42" pos="5352" userDrawn="1">
          <p15:clr>
            <a:srgbClr val="FBAE40"/>
          </p15:clr>
        </p15:guide>
        <p15:guide id="43" orient="horz" pos="108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25392417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userDrawn="1">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userDrawn="1">
          <p15:clr>
            <a:srgbClr val="FBAE40"/>
          </p15:clr>
        </p15:guide>
        <p15:guide id="41" pos="3840" userDrawn="1">
          <p15:clr>
            <a:srgbClr val="FBAE40"/>
          </p15:clr>
        </p15:guide>
        <p15:guide id="42" pos="6216" userDrawn="1">
          <p15:clr>
            <a:srgbClr val="FBAE40"/>
          </p15:clr>
        </p15:guide>
        <p15:guide id="43" orient="horz" pos="1284" userDrawn="1">
          <p15:clr>
            <a:srgbClr val="FBAE40"/>
          </p15:clr>
        </p15:guide>
        <p15:guide id="44" pos="3940" userDrawn="1">
          <p15:clr>
            <a:srgbClr val="FBAE40"/>
          </p15:clr>
        </p15:guide>
        <p15:guide id="45" orient="horz" pos="216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75032791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userDrawn="1">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userDrawn="1">
          <p15:clr>
            <a:srgbClr val="FBAE40"/>
          </p15:clr>
        </p15:guide>
        <p15:guide id="41" pos="3840" userDrawn="1">
          <p15:clr>
            <a:srgbClr val="FBAE40"/>
          </p15:clr>
        </p15:guide>
        <p15:guide id="42" pos="6216" userDrawn="1">
          <p15:clr>
            <a:srgbClr val="FBAE40"/>
          </p15:clr>
        </p15:guide>
        <p15:guide id="43" orient="horz" pos="1284" userDrawn="1">
          <p15:clr>
            <a:srgbClr val="FBAE40"/>
          </p15:clr>
        </p15:guide>
        <p15:guide id="44" pos="3940" userDrawn="1">
          <p15:clr>
            <a:srgbClr val="FBAE40"/>
          </p15:clr>
        </p15:guide>
        <p15:guide id="45" orient="horz" pos="216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10" name="Text Placeholder 3">
            <a:extLst>
              <a:ext uri="{FF2B5EF4-FFF2-40B4-BE49-F238E27FC236}">
                <a16:creationId xmlns:a16="http://schemas.microsoft.com/office/drawing/2014/main" id="{244C1821-6346-D755-83F0-EC5D04C1AFA5}"/>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Text Placeholder 3">
            <a:extLst>
              <a:ext uri="{FF2B5EF4-FFF2-40B4-BE49-F238E27FC236}">
                <a16:creationId xmlns:a16="http://schemas.microsoft.com/office/drawing/2014/main" id="{AE8BC1E6-3311-A73F-871A-923C49C012F0}"/>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Text Placeholder 3">
            <a:extLst>
              <a:ext uri="{FF2B5EF4-FFF2-40B4-BE49-F238E27FC236}">
                <a16:creationId xmlns:a16="http://schemas.microsoft.com/office/drawing/2014/main" id="{888C01D0-23FB-7438-A9BF-8E99080C98BE}"/>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80857129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userDrawn="1">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userDrawn="1">
          <p15:clr>
            <a:srgbClr val="FBAE40"/>
          </p15:clr>
        </p15:guide>
        <p15:guide id="41" pos="3840" userDrawn="1">
          <p15:clr>
            <a:srgbClr val="FBAE40"/>
          </p15:clr>
        </p15:guide>
        <p15:guide id="42" pos="6216" userDrawn="1">
          <p15:clr>
            <a:srgbClr val="FBAE40"/>
          </p15:clr>
        </p15:guide>
        <p15:guide id="43" orient="horz" pos="1284" userDrawn="1">
          <p15:clr>
            <a:srgbClr val="FBAE40"/>
          </p15:clr>
        </p15:guide>
        <p15:guide id="44" pos="3940" userDrawn="1">
          <p15:clr>
            <a:srgbClr val="FBAE40"/>
          </p15:clr>
        </p15:guide>
        <p15:guide id="45" orient="horz" pos="216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D54F7E24-0716-000F-A23E-D45713ECDD7E}"/>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 name="Title 1">
            <a:extLst>
              <a:ext uri="{FF2B5EF4-FFF2-40B4-BE49-F238E27FC236}">
                <a16:creationId xmlns:a16="http://schemas.microsoft.com/office/drawing/2014/main" id="{64830DA7-1CDF-18F6-E151-AAB776959AA8}"/>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BC534918-4E28-3067-DE75-AAF487EA48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8358688"/>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Event name or </a:t>
            </a:r>
            <a:br>
              <a:rPr lang="en-US"/>
            </a:br>
            <a:r>
              <a:rPr lang="en-US"/>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5" name="Footer Placeholder 10">
            <a:extLst>
              <a:ext uri="{FF2B5EF4-FFF2-40B4-BE49-F238E27FC236}">
                <a16:creationId xmlns:a16="http://schemas.microsoft.com/office/drawing/2014/main" id="{44253EDB-56F0-1036-A65B-02ABC067A9E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27883381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op horizontal photo">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Picture Placeholder" descr="This photo is a 'placeholder' only. Drag or drop your photo here, or click and tap the center to insert a photo.">
            <a:extLst>
              <a:ext uri="{FF2B5EF4-FFF2-40B4-BE49-F238E27FC236}">
                <a16:creationId xmlns:a16="http://schemas.microsoft.com/office/drawing/2014/main" id="{E6FC6DD5-F717-45AB-C65A-E483E17C4FEC}"/>
              </a:ext>
            </a:extLst>
          </p:cNvPr>
          <p:cNvSpPr>
            <a:spLocks noGrp="1"/>
          </p:cNvSpPr>
          <p:nvPr>
            <p:ph type="pic" sz="quarter" idx="21" hasCustomPrompt="1"/>
          </p:nvPr>
        </p:nvSpPr>
        <p:spPr bwMode="ltGray">
          <a:xfrm>
            <a:off x="0" y="0"/>
            <a:ext cx="12192000" cy="45974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6" name="Footer Placeholder 10">
            <a:extLst>
              <a:ext uri="{FF2B5EF4-FFF2-40B4-BE49-F238E27FC236}">
                <a16:creationId xmlns:a16="http://schemas.microsoft.com/office/drawing/2014/main" id="{714A3419-0299-D6E2-EAEC-B759C421A75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04442374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op horizontal photo, subheads, and title">
    <p:spTree>
      <p:nvGrpSpPr>
        <p:cNvPr id="1" name=""/>
        <p:cNvGrpSpPr/>
        <p:nvPr/>
      </p:nvGrpSpPr>
      <p:grpSpPr>
        <a:xfrm>
          <a:off x="0" y="0"/>
          <a:ext cx="0" cy="0"/>
          <a:chOff x="0" y="0"/>
          <a:chExt cx="0" cy="0"/>
        </a:xfrm>
      </p:grpSpPr>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Title 1">
            <a:extLst>
              <a:ext uri="{FF2B5EF4-FFF2-40B4-BE49-F238E27FC236}">
                <a16:creationId xmlns:a16="http://schemas.microsoft.com/office/drawing/2014/main" id="{A1F55E03-DF85-0E93-780C-71A8898D2AD4}"/>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6624839F-BBCE-45B6-246E-E8C737903DF8}"/>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10" name="Footer Placeholder 10">
            <a:extLst>
              <a:ext uri="{FF2B5EF4-FFF2-40B4-BE49-F238E27FC236}">
                <a16:creationId xmlns:a16="http://schemas.microsoft.com/office/drawing/2014/main" id="{A87FC08B-CC69-ED5E-1E89-0FB4958D4A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897981605"/>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op horizontal photo and subhead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9E0A83-7ED9-6F5C-AEC4-5B98F5388F70}"/>
              </a:ext>
            </a:extLst>
          </p:cNvPr>
          <p:cNvSpPr/>
          <p:nvPr userDrawn="1"/>
        </p:nvSpPr>
        <p:spPr bwMode="auto">
          <a:xfrm>
            <a:off x="0" y="0"/>
            <a:ext cx="12192000" cy="4572000"/>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E7ADEB9F-DC30-5B40-6D59-13194450FB08}"/>
              </a:ext>
            </a:extLst>
          </p:cNvPr>
          <p:cNvSpPr>
            <a:spLocks noGrp="1"/>
          </p:cNvSpPr>
          <p:nvPr>
            <p:ph type="pic" sz="quarter" idx="21" hasCustomPrompt="1"/>
          </p:nvPr>
        </p:nvSpPr>
        <p:spPr bwMode="ltGray">
          <a:xfrm>
            <a:off x="0" y="0"/>
            <a:ext cx="12192000" cy="45720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10" name="Footer Placeholder 10">
            <a:extLst>
              <a:ext uri="{FF2B5EF4-FFF2-40B4-BE49-F238E27FC236}">
                <a16:creationId xmlns:a16="http://schemas.microsoft.com/office/drawing/2014/main" id="{0ADD2377-43F1-3C9F-D5EF-EBBBA2C54BF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53261136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1594155"/>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085764"/>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a:p>
            <a:endParaRPr lang="en-US" dirty="0"/>
          </a:p>
          <a:p>
            <a:endParaRPr lang="en-US" dirty="0"/>
          </a:p>
        </p:txBody>
      </p:sp>
      <p:sp>
        <p:nvSpPr>
          <p:cNvPr id="6" name="Footer Placeholder 10">
            <a:extLst>
              <a:ext uri="{FF2B5EF4-FFF2-40B4-BE49-F238E27FC236}">
                <a16:creationId xmlns:a16="http://schemas.microsoft.com/office/drawing/2014/main" id="{E84377F5-22E1-9D2A-A0FF-44C6FE95FA8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59398820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userDrawn="1">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userDrawn="1">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307777"/>
          </a:xfrm>
        </p:spPr>
        <p:txBody>
          <a:bodyPr/>
          <a:lstStyle>
            <a:lvl1pPr>
              <a:defRPr sz="20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a:p>
            <a:endParaRPr lang="en-US" dirty="0"/>
          </a:p>
          <a:p>
            <a:endParaRPr lang="en-US" dirty="0"/>
          </a:p>
        </p:txBody>
      </p:sp>
      <p:sp>
        <p:nvSpPr>
          <p:cNvPr id="6" name="Footer Placeholder 10">
            <a:extLst>
              <a:ext uri="{FF2B5EF4-FFF2-40B4-BE49-F238E27FC236}">
                <a16:creationId xmlns:a16="http://schemas.microsoft.com/office/drawing/2014/main" id="{59737277-FC4D-0B1F-1FD5-5CD35AF445C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74390701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43561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76425179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292233"/>
            <a:ext cx="7535862" cy="3279768"/>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064000" y="4830309"/>
            <a:ext cx="7535862"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073063" y="5231647"/>
            <a:ext cx="752680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Rectangle: Single Corner Rounded 4">
            <a:extLst>
              <a:ext uri="{FF2B5EF4-FFF2-40B4-BE49-F238E27FC236}">
                <a16:creationId xmlns:a16="http://schemas.microsoft.com/office/drawing/2014/main" id="{F30B2090-3FEF-BD7A-3D1A-F15263CED050}"/>
              </a:ext>
              <a:ext uri="{C183D7F6-B498-43B3-948B-1728B52AA6E4}">
                <adec:decorative xmlns:adec="http://schemas.microsoft.com/office/drawing/2017/decorative" val="1"/>
              </a:ext>
            </a:extLst>
          </p:cNvPr>
          <p:cNvSpPr/>
          <p:nvPr userDrawn="1"/>
        </p:nvSpPr>
        <p:spPr bwMode="auto">
          <a:xfrm>
            <a:off x="-1" y="1292232"/>
            <a:ext cx="3121026" cy="5565768"/>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11">
            <a:extLst>
              <a:ext uri="{FF2B5EF4-FFF2-40B4-BE49-F238E27FC236}">
                <a16:creationId xmlns:a16="http://schemas.microsoft.com/office/drawing/2014/main" id="{69AA33E8-65E2-5482-066C-B301F74B3FCC}"/>
              </a:ext>
            </a:extLst>
          </p:cNvPr>
          <p:cNvSpPr>
            <a:spLocks noGrp="1"/>
          </p:cNvSpPr>
          <p:nvPr>
            <p:ph type="body" sz="quarter" idx="34"/>
          </p:nvPr>
        </p:nvSpPr>
        <p:spPr>
          <a:xfrm>
            <a:off x="588262" y="2210101"/>
            <a:ext cx="2113253"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164019843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earn Clickdown">
    <p:bg>
      <p:bgPr>
        <a:solidFill>
          <a:srgbClr val="E8E6D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E890A9B-98DE-E407-1677-225E1CB27E04}"/>
              </a:ext>
              <a:ext uri="{C183D7F6-B498-43B3-948B-1728B52AA6E4}">
                <adec:decorative xmlns:adec="http://schemas.microsoft.com/office/drawing/2017/decorative" val="1"/>
              </a:ext>
            </a:extLst>
          </p:cNvPr>
          <p:cNvSpPr/>
          <p:nvPr userDrawn="1"/>
        </p:nvSpPr>
        <p:spPr bwMode="auto">
          <a:xfrm>
            <a:off x="1887" y="0"/>
            <a:ext cx="689156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Top Corners Rounded 1">
            <a:extLst>
              <a:ext uri="{FF2B5EF4-FFF2-40B4-BE49-F238E27FC236}">
                <a16:creationId xmlns:a16="http://schemas.microsoft.com/office/drawing/2014/main" id="{960FA2C5-0F45-1F96-1312-4AD604060381}"/>
              </a:ext>
              <a:ext uri="{C183D7F6-B498-43B3-948B-1728B52AA6E4}">
                <adec:decorative xmlns:adec="http://schemas.microsoft.com/office/drawing/2017/decorative" val="1"/>
              </a:ext>
            </a:extLst>
          </p:cNvPr>
          <p:cNvSpPr>
            <a:spLocks/>
          </p:cNvSpPr>
          <p:nvPr userDrawn="1"/>
        </p:nvSpPr>
        <p:spPr bwMode="auto">
          <a:xfrm rot="16200000" flipH="1">
            <a:off x="7958667" y="1348398"/>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dirty="0">
              <a:ln>
                <a:noFill/>
              </a:ln>
              <a:solidFill>
                <a:srgbClr val="FFFFFF"/>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C7858406-DE31-8249-0E02-6D12B1500EBC}"/>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7458887" y="1759165"/>
            <a:ext cx="4737876" cy="3870680"/>
          </a:xfrm>
          <a:prstGeom prst="rect">
            <a:avLst/>
          </a:prstGeom>
          <a:noFill/>
          <a:ln w="38100">
            <a:noFill/>
          </a:ln>
          <a:effectLst/>
        </p:spPr>
      </p:pic>
      <p:sp>
        <p:nvSpPr>
          <p:cNvPr id="4" name="Picture Placeholder" descr="This photo is a 'placeholder' only. Drag or drop your photo here, or click and tap the center to insert a photo.">
            <a:extLst>
              <a:ext uri="{FF2B5EF4-FFF2-40B4-BE49-F238E27FC236}">
                <a16:creationId xmlns:a16="http://schemas.microsoft.com/office/drawing/2014/main" id="{D5402C46-D31C-FDEF-C231-716FBE6417FF}"/>
              </a:ext>
            </a:extLst>
          </p:cNvPr>
          <p:cNvSpPr>
            <a:spLocks noGrp="1"/>
          </p:cNvSpPr>
          <p:nvPr>
            <p:ph type="pic" sz="quarter" idx="20" hasCustomPrompt="1"/>
          </p:nvPr>
        </p:nvSpPr>
        <p:spPr bwMode="ltGray">
          <a:xfrm>
            <a:off x="7724775" y="2041526"/>
            <a:ext cx="4467225" cy="3311524"/>
          </a:xfrm>
          <a:prstGeom prst="rect">
            <a:avLst/>
          </a:prstGeom>
          <a:solidFill>
            <a:srgbClr val="F4F4F7"/>
          </a:solidFill>
          <a:ln>
            <a:noFill/>
          </a:ln>
        </p:spPr>
        <p:txBody>
          <a:bodyPr lIns="914400" tIns="0" rIns="914400" bIns="146304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website screenshot here or click or tap icon below to insert</a:t>
            </a:r>
          </a:p>
          <a:p>
            <a:endParaRPr lang="en-US" dirty="0"/>
          </a:p>
          <a:p>
            <a:endParaRPr lang="en-US" dirty="0"/>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65220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0" name="Text Placeholder 11">
            <a:extLst>
              <a:ext uri="{FF2B5EF4-FFF2-40B4-BE49-F238E27FC236}">
                <a16:creationId xmlns:a16="http://schemas.microsoft.com/office/drawing/2014/main" id="{5FD7D075-9E51-3CE8-5505-AE5C8CAB0439}"/>
              </a:ext>
            </a:extLst>
          </p:cNvPr>
          <p:cNvSpPr>
            <a:spLocks noGrp="1"/>
          </p:cNvSpPr>
          <p:nvPr>
            <p:ph type="body" sz="quarter" idx="16"/>
          </p:nvPr>
        </p:nvSpPr>
        <p:spPr>
          <a:xfrm>
            <a:off x="584199" y="1594155"/>
            <a:ext cx="565457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1" name="Text Placeholder 3">
            <a:extLst>
              <a:ext uri="{FF2B5EF4-FFF2-40B4-BE49-F238E27FC236}">
                <a16:creationId xmlns:a16="http://schemas.microsoft.com/office/drawing/2014/main" id="{F4BA9016-5747-B1D1-36DE-145A4E94C4B2}"/>
              </a:ext>
            </a:extLst>
          </p:cNvPr>
          <p:cNvSpPr>
            <a:spLocks noGrp="1"/>
          </p:cNvSpPr>
          <p:nvPr>
            <p:ph type="body" sz="quarter" idx="15"/>
          </p:nvPr>
        </p:nvSpPr>
        <p:spPr>
          <a:xfrm>
            <a:off x="586389" y="2085764"/>
            <a:ext cx="565220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Footer Placeholder 10">
            <a:extLst>
              <a:ext uri="{FF2B5EF4-FFF2-40B4-BE49-F238E27FC236}">
                <a16:creationId xmlns:a16="http://schemas.microsoft.com/office/drawing/2014/main" id="{481D8892-E962-43F0-5F5F-08F524F7EAA2}"/>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284243487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89935578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_with Head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96898857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Section divider title</a:t>
            </a:r>
          </a:p>
        </p:txBody>
      </p:sp>
      <p:sp>
        <p:nvSpPr>
          <p:cNvPr id="5" name="Footer Placeholder 10">
            <a:extLst>
              <a:ext uri="{FF2B5EF4-FFF2-40B4-BE49-F238E27FC236}">
                <a16:creationId xmlns:a16="http://schemas.microsoft.com/office/drawing/2014/main" id="{CF739926-D45E-64CA-0DB0-97104E14A5A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26190285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userDrawn="1">
          <p15:clr>
            <a:srgbClr val="FBAE40"/>
          </p15:clr>
        </p15:guide>
        <p15:guide id="2" orient="horz" pos="2647"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_with Head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22205983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column contain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771955"/>
            <a:ext cx="8778782"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2263564"/>
            <a:ext cx="87750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73589038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Knowledge Che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userDrawn="1"/>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cstate="screen">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42084087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userDrawn="1">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Tree>
    <p:extLst>
      <p:ext uri="{BB962C8B-B14F-4D97-AF65-F5344CB8AC3E}">
        <p14:creationId xmlns:p14="http://schemas.microsoft.com/office/powerpoint/2010/main" val="226551399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185120091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3"/>
              </a:gs>
            </a:gsLst>
            <a:lin ang="16200000" scaled="1"/>
            <a:tileRect/>
          </a:gradFill>
        </p:spPr>
        <p:txBody>
          <a:bodyPr vert="horz" wrap="square" lIns="585216" tIns="91440" rIns="0" bIns="45720" rtlCol="0">
            <a:spAutoFit/>
          </a:bodyPr>
          <a:lstStyle>
            <a:lvl1pPr marL="0" indent="0">
              <a:buNone/>
              <a:defRPr kumimoji="0" lang="en-US" sz="1999" b="0" i="0" u="none" strike="noStrike" cap="none" normalizeH="0" dirty="0">
                <a:ln>
                  <a:noFill/>
                </a:ln>
                <a:solidFill>
                  <a:srgbClr val="FFFFFF"/>
                </a:solidFill>
                <a:effectLst/>
                <a:uLnTx/>
                <a:uFillTx/>
                <a:latin typeface="Segoe UI Semibold"/>
              </a:defRPr>
            </a:lvl1pPr>
          </a:lstStyle>
          <a:p>
            <a:pPr marL="228600" lvl="0" indent="-228600"/>
            <a:r>
              <a:rPr lang="en-US"/>
              <a:t>Click to enter title</a:t>
            </a:r>
          </a:p>
        </p:txBody>
      </p:sp>
      <p:sp>
        <p:nvSpPr>
          <p:cNvPr id="3" name="Footer Placeholder 10">
            <a:extLst>
              <a:ext uri="{FF2B5EF4-FFF2-40B4-BE49-F238E27FC236}">
                <a16:creationId xmlns:a16="http://schemas.microsoft.com/office/drawing/2014/main" id="{EC3CADB3-1E72-D613-A509-B863360A3F3D}"/>
              </a:ext>
            </a:extLst>
          </p:cNvPr>
          <p:cNvSpPr>
            <a:spLocks noGrp="1"/>
          </p:cNvSpPr>
          <p:nvPr>
            <p:ph type="ftr" sz="quarter" idx="3"/>
          </p:nvPr>
        </p:nvSpPr>
        <p:spPr>
          <a:xfrm>
            <a:off x="7448551" y="6421083"/>
            <a:ext cx="4151312" cy="197976"/>
          </a:xfrm>
          <a:prstGeom prst="rect">
            <a:avLst/>
          </a:prstGeom>
        </p:spPr>
        <p:txBody>
          <a:bodyPr vert="horz" lIns="0" tIns="0" rIns="0" bIns="0" rtlCol="0" anchor="ctr"/>
          <a:lstStyle>
            <a:lvl1pPr marL="0" algn="r"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8" name="Text Placeholder 3">
            <a:extLst>
              <a:ext uri="{FF2B5EF4-FFF2-40B4-BE49-F238E27FC236}">
                <a16:creationId xmlns:a16="http://schemas.microsoft.com/office/drawing/2014/main" id="{642E0005-D466-9A2B-2F72-437D2E7450DA}"/>
              </a:ext>
            </a:extLst>
          </p:cNvPr>
          <p:cNvSpPr txBox="1">
            <a:spLocks/>
          </p:cNvSpPr>
          <p:nvPr userDrawn="1"/>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dirty="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4885267"/>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16784805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eveloper code right">
    <p:bg>
      <p:bgPr>
        <a:solidFill>
          <a:srgbClr val="E8E6D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DFD107E2-140D-CB86-9FA1-B9481E49E6FE}"/>
              </a:ext>
            </a:extLst>
          </p:cNvPr>
          <p:cNvSpPr>
            <a:spLocks noGrp="1"/>
          </p:cNvSpPr>
          <p:nvPr>
            <p:ph type="title"/>
          </p:nvPr>
        </p:nvSpPr>
        <p:spPr>
          <a:xfrm>
            <a:off x="588262" y="585216"/>
            <a:ext cx="404276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Text Placeholder 3">
            <a:extLst>
              <a:ext uri="{FF2B5EF4-FFF2-40B4-BE49-F238E27FC236}">
                <a16:creationId xmlns:a16="http://schemas.microsoft.com/office/drawing/2014/main" id="{277F5E94-C055-4558-A211-EF7933FCA82F}"/>
              </a:ext>
            </a:extLst>
          </p:cNvPr>
          <p:cNvSpPr>
            <a:spLocks noGrp="1"/>
          </p:cNvSpPr>
          <p:nvPr>
            <p:ph type="body" sz="quarter" idx="15"/>
          </p:nvPr>
        </p:nvSpPr>
        <p:spPr>
          <a:xfrm>
            <a:off x="586389" y="1594155"/>
            <a:ext cx="4042761" cy="726353"/>
          </a:xfrm>
          <a:prstGeom prst="rect">
            <a:avLst/>
          </a:prstGeom>
        </p:spPr>
        <p:txBody>
          <a:bodyPr wrap="square">
            <a:spAutoFit/>
          </a:bodyPr>
          <a:lstStyle>
            <a:lvl1pPr marL="0" indent="0">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Text Placeholder 4" descr="This layout should only be used for developer code. The font used is a monospace font which is ideal for showing code.">
            <a:extLst>
              <a:ext uri="{FF2B5EF4-FFF2-40B4-BE49-F238E27FC236}">
                <a16:creationId xmlns:a16="http://schemas.microsoft.com/office/drawing/2014/main" id="{A89B3FAE-417F-41EF-9D05-0D6CAF8EC76C}"/>
              </a:ext>
            </a:extLst>
          </p:cNvPr>
          <p:cNvSpPr>
            <a:spLocks noGrp="1"/>
          </p:cNvSpPr>
          <p:nvPr>
            <p:ph type="body" sz="quarter" idx="11" hasCustomPrompt="1"/>
          </p:nvPr>
        </p:nvSpPr>
        <p:spPr>
          <a:xfrm>
            <a:off x="5800725" y="582613"/>
            <a:ext cx="5799138" cy="5692775"/>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69052340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10">
            <a:extLst>
              <a:ext uri="{FF2B5EF4-FFF2-40B4-BE49-F238E27FC236}">
                <a16:creationId xmlns:a16="http://schemas.microsoft.com/office/drawing/2014/main" id="{0281408E-274B-89C6-8571-F986E6EE65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257741485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25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7" name="Footer Placeholder 10">
            <a:extLst>
              <a:ext uri="{FF2B5EF4-FFF2-40B4-BE49-F238E27FC236}">
                <a16:creationId xmlns:a16="http://schemas.microsoft.com/office/drawing/2014/main" id="{3B2054C5-1258-8F24-CB3E-C0C7AA29451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69125885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6043"/>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6" name="Text Placeholder 4">
            <a:extLst>
              <a:ext uri="{FF2B5EF4-FFF2-40B4-BE49-F238E27FC236}">
                <a16:creationId xmlns:a16="http://schemas.microsoft.com/office/drawing/2014/main" id="{BD9E8228-6949-BCF9-F825-22D65A43DBCD}"/>
              </a:ext>
            </a:extLst>
          </p:cNvPr>
          <p:cNvSpPr>
            <a:spLocks noGrp="1"/>
          </p:cNvSpPr>
          <p:nvPr>
            <p:ph type="body" sz="quarter" idx="12" hasCustomPrompt="1"/>
          </p:nvPr>
        </p:nvSpPr>
        <p:spPr>
          <a:xfrm>
            <a:off x="585216" y="2080227"/>
            <a:ext cx="3361943" cy="553998"/>
          </a:xfrm>
          <a:noFill/>
        </p:spPr>
        <p:txBody>
          <a:bodyPr wrap="square" lIns="0" tIns="0" rIns="0" bIns="0">
            <a:spAutoFit/>
          </a:bodyPr>
          <a:lstStyle>
            <a:lvl1pPr marL="0" indent="0" algn="l"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3"/>
                </a:solidFill>
                <a:effectLst/>
                <a:latin typeface="+mj-lt"/>
                <a:ea typeface="+mn-ea"/>
                <a:cs typeface="Segoe UI" panose="020B0502040204020203" pitchFamily="34" charset="0"/>
              </a:defRPr>
            </a:lvl1pPr>
          </a:lstStyle>
          <a:p>
            <a:pPr lvl="0"/>
            <a:r>
              <a:rPr lang="en-US"/>
              <a:t>Thank you.</a:t>
            </a:r>
          </a:p>
        </p:txBody>
      </p:sp>
      <p:sp>
        <p:nvSpPr>
          <p:cNvPr id="9" name="Text Placeholder 8">
            <a:extLst>
              <a:ext uri="{FF2B5EF4-FFF2-40B4-BE49-F238E27FC236}">
                <a16:creationId xmlns:a16="http://schemas.microsoft.com/office/drawing/2014/main" id="{FCDD9B65-7B9C-E803-654B-692D90202D54}"/>
              </a:ext>
            </a:extLst>
          </p:cNvPr>
          <p:cNvSpPr>
            <a:spLocks noGrp="1"/>
          </p:cNvSpPr>
          <p:nvPr>
            <p:ph type="body" sz="quarter" idx="13"/>
          </p:nvPr>
        </p:nvSpPr>
        <p:spPr>
          <a:xfrm>
            <a:off x="4485640" y="2276475"/>
            <a:ext cx="7114222" cy="1689099"/>
          </a:xfrm>
        </p:spPr>
        <p:txBody>
          <a:bodyPr/>
          <a:lstStyle>
            <a:lvl1pPr marL="0" indent="0" algn="l" defTabSz="457200" rtl="0" eaLnBrk="1" latinLnBrk="0" hangingPunct="1">
              <a:lnSpc>
                <a:spcPct val="100000"/>
              </a:lnSpc>
              <a:spcBef>
                <a:spcPct val="0"/>
              </a:spcBef>
              <a:buNone/>
              <a:defRPr lang="en-US" sz="2000" b="0" kern="1200" cap="none" spc="-50" baseline="0" dirty="0" smtClean="0">
                <a:ln w="3175">
                  <a:noFill/>
                </a:ln>
                <a:solidFill>
                  <a:schemeClr val="tx1"/>
                </a:solidFill>
                <a:effectLst/>
                <a:latin typeface="+mn-lt"/>
                <a:ea typeface="+mn-ea"/>
                <a:cs typeface="Segoe UI" panose="020B0502040204020203" pitchFamily="34" charset="0"/>
              </a:defRPr>
            </a:lvl1pPr>
            <a:lvl2pPr marL="155448" indent="0">
              <a:buNone/>
              <a:defRPr lang="en-US" sz="2000" b="0" kern="1200" cap="none" spc="-50" baseline="0" dirty="0" smtClean="0">
                <a:ln w="3175">
                  <a:noFill/>
                </a:ln>
                <a:solidFill>
                  <a:schemeClr val="bg1"/>
                </a:solidFill>
                <a:effectLst/>
                <a:latin typeface="+mn-lt"/>
                <a:ea typeface="+mn-ea"/>
                <a:cs typeface="Segoe UI" panose="020B0502040204020203" pitchFamily="34" charset="0"/>
              </a:defRPr>
            </a:lvl2pPr>
            <a:lvl3pPr marL="265176" indent="0">
              <a:buNone/>
              <a:defRPr/>
            </a:lvl3pPr>
            <a:lvl4pPr marL="661988" indent="0">
              <a:buNone/>
              <a:defRPr/>
            </a:lvl4pPr>
            <a:lvl5pPr marL="855663"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3D724FF2-BFB6-0799-B9AE-F83BA9177AA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23595192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59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_1-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BDAB8950-CE1F-05A6-2114-49B53E68C30F}"/>
              </a:ext>
              <a:ext uri="{C183D7F6-B498-43B3-948B-1728B52AA6E4}">
                <adec:decorative xmlns:adec="http://schemas.microsoft.com/office/drawing/2017/decorative" val="1"/>
              </a:ext>
            </a:extLst>
          </p:cNvPr>
          <p:cNvCxnSpPr>
            <a:cxnSpLocks/>
          </p:cNvCxnSpPr>
          <p:nvPr userDrawn="1"/>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Footer Placeholder 10">
            <a:extLst>
              <a:ext uri="{FF2B5EF4-FFF2-40B4-BE49-F238E27FC236}">
                <a16:creationId xmlns:a16="http://schemas.microsoft.com/office/drawing/2014/main" id="{B14116FB-E904-DC73-7B06-3E224526332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CAC2502E-5D9F-F851-3464-EDB3AAD612FA}"/>
              </a:ext>
            </a:extLst>
          </p:cNvPr>
          <p:cNvSpPr>
            <a:spLocks noGrp="1"/>
          </p:cNvSpPr>
          <p:nvPr>
            <p:ph type="body" sz="quarter" idx="15"/>
          </p:nvPr>
        </p:nvSpPr>
        <p:spPr>
          <a:xfrm>
            <a:off x="586389" y="1818177"/>
            <a:ext cx="5033361" cy="280782"/>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sz="18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398413061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userDrawn="1">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userDrawn="1">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userDrawn="1">
          <p15:clr>
            <a:srgbClr val="954F72"/>
          </p15:clr>
        </p15:guide>
        <p15:guide id="40"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Knowledge Check">
    <p:spTree>
      <p:nvGrpSpPr>
        <p:cNvPr id="1" name=""/>
        <p:cNvGrpSpPr/>
        <p:nvPr/>
      </p:nvGrpSpPr>
      <p:grpSpPr>
        <a:xfrm>
          <a:off x="0" y="0"/>
          <a:ext cx="0" cy="0"/>
          <a:chOff x="0" y="0"/>
          <a:chExt cx="0" cy="0"/>
        </a:xfrm>
      </p:grpSpPr>
      <p:sp>
        <p:nvSpPr>
          <p:cNvPr id="3" name="Rounded Rectangle 3_1">
            <a:extLst>
              <a:ext uri="{FF2B5EF4-FFF2-40B4-BE49-F238E27FC236}">
                <a16:creationId xmlns:a16="http://schemas.microsoft.com/office/drawing/2014/main" id="{4CCBFB5E-1851-2876-A431-5DF81265739D}"/>
              </a:ext>
            </a:extLst>
          </p:cNvPr>
          <p:cNvSpPr/>
          <p:nvPr userDrawn="1"/>
        </p:nvSpPr>
        <p:spPr>
          <a:xfrm>
            <a:off x="588261" y="1102666"/>
            <a:ext cx="10074975" cy="5113212"/>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userDrawn="1"/>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cstate="screen">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204843045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14D7AC5C-A0C4-4850-8CA1-CF211FDC36CF}"/>
              </a:ext>
            </a:extLst>
          </p:cNvPr>
          <p:cNvSpPr>
            <a:spLocks noGrp="1"/>
          </p:cNvSpPr>
          <p:nvPr>
            <p:ph type="body" sz="quarter" idx="10"/>
          </p:nvPr>
        </p:nvSpPr>
        <p:spPr>
          <a:xfrm>
            <a:off x="419100" y="1457326"/>
            <a:ext cx="11341100" cy="1808637"/>
          </a:xfrm>
          <a:prstGeom prst="rect">
            <a:avLst/>
          </a:prstGeom>
        </p:spPr>
        <p:txBody>
          <a:bodyPr l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1">
            <a:extLst>
              <a:ext uri="{FF2B5EF4-FFF2-40B4-BE49-F238E27FC236}">
                <a16:creationId xmlns:a16="http://schemas.microsoft.com/office/drawing/2014/main" id="{38846C7A-1465-453E-954F-398A9C85132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07381101"/>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Header Line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nchor="ct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6" name="Straight Connector 5">
            <a:extLst>
              <a:ext uri="{FF2B5EF4-FFF2-40B4-BE49-F238E27FC236}">
                <a16:creationId xmlns:a16="http://schemas.microsoft.com/office/drawing/2014/main" id="{A3389EE6-A11A-2854-A0C6-CE20AF1B5856}"/>
              </a:ext>
            </a:extLst>
          </p:cNvPr>
          <p:cNvCxnSpPr/>
          <p:nvPr userDrawn="1"/>
        </p:nvCxnSpPr>
        <p:spPr>
          <a:xfrm>
            <a:off x="581595" y="1208834"/>
            <a:ext cx="11025188" cy="0"/>
          </a:xfrm>
          <a:prstGeom prst="line">
            <a:avLst/>
          </a:prstGeom>
          <a:ln w="34925">
            <a:gradFill flip="none" rotWithShape="1">
              <a:gsLst>
                <a:gs pos="0">
                  <a:schemeClr val="bg1"/>
                </a:gs>
                <a:gs pos="32000">
                  <a:schemeClr val="accent6"/>
                </a:gs>
                <a:gs pos="64000">
                  <a:schemeClr val="accent3"/>
                </a:gs>
                <a:gs pos="100000">
                  <a:schemeClr val="accent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058281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column_Callou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44938"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581150"/>
            <a:ext cx="7535862" cy="443072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6" name="Text Placeholder 11">
            <a:extLst>
              <a:ext uri="{FF2B5EF4-FFF2-40B4-BE49-F238E27FC236}">
                <a16:creationId xmlns:a16="http://schemas.microsoft.com/office/drawing/2014/main" id="{BA3E60F0-F025-04E8-0E46-71699A62E435}"/>
              </a:ext>
            </a:extLst>
          </p:cNvPr>
          <p:cNvSpPr>
            <a:spLocks noGrp="1"/>
          </p:cNvSpPr>
          <p:nvPr>
            <p:ph type="body" sz="quarter" idx="16"/>
          </p:nvPr>
        </p:nvSpPr>
        <p:spPr>
          <a:xfrm>
            <a:off x="584200" y="1594155"/>
            <a:ext cx="317414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4D105096-7BC3-1383-8EE1-744002B706B2}"/>
              </a:ext>
            </a:extLst>
          </p:cNvPr>
          <p:cNvSpPr>
            <a:spLocks noGrp="1"/>
          </p:cNvSpPr>
          <p:nvPr>
            <p:ph type="body" sz="quarter" idx="15"/>
          </p:nvPr>
        </p:nvSpPr>
        <p:spPr>
          <a:xfrm>
            <a:off x="586389" y="2085764"/>
            <a:ext cx="3172811"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71554772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dirty="0"/>
              <a:t>Click to edit Master title style</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
        <p:nvSpPr>
          <p:cNvPr id="3" name="Rounded Rectangle 3_1">
            <a:extLst>
              <a:ext uri="{FF2B5EF4-FFF2-40B4-BE49-F238E27FC236}">
                <a16:creationId xmlns:a16="http://schemas.microsoft.com/office/drawing/2014/main" id="{EA6FD2A8-720D-4961-EE5A-DE1728EBB8A1}"/>
              </a:ext>
              <a:ext uri="{C183D7F6-B498-43B3-948B-1728B52AA6E4}">
                <adec:decorative xmlns:adec="http://schemas.microsoft.com/office/drawing/2017/decorative" val="1"/>
              </a:ext>
            </a:extLst>
          </p:cNvPr>
          <p:cNvSpPr/>
          <p:nvPr userDrawn="1"/>
        </p:nvSpPr>
        <p:spPr>
          <a:xfrm>
            <a:off x="580398" y="1787281"/>
            <a:ext cx="10633034" cy="3638249"/>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Tree>
    <p:extLst>
      <p:ext uri="{BB962C8B-B14F-4D97-AF65-F5344CB8AC3E}">
        <p14:creationId xmlns:p14="http://schemas.microsoft.com/office/powerpoint/2010/main" val="137561256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chemeClr val="tx2"/>
        </a:solidFill>
        <a:effectLst/>
      </p:bgPr>
    </p:bg>
    <p:spTree>
      <p:nvGrpSpPr>
        <p:cNvPr id="1" name=""/>
        <p:cNvGrpSpPr/>
        <p:nvPr/>
      </p:nvGrpSpPr>
      <p:grpSpPr>
        <a:xfrm>
          <a:off x="0" y="0"/>
          <a:ext cx="0" cy="0"/>
          <a:chOff x="0" y="0"/>
          <a:chExt cx="0" cy="0"/>
        </a:xfrm>
      </p:grpSpPr>
      <p:pic>
        <p:nvPicPr>
          <p:cNvPr id="6" name="MS logo white - EMF" descr="Microsoft logo white text version">
            <a:extLst>
              <a:ext uri="{FF2B5EF4-FFF2-40B4-BE49-F238E27FC236}">
                <a16:creationId xmlns:a16="http://schemas.microsoft.com/office/drawing/2014/main" id="{7E11D7A2-B01C-A8A3-A191-67F185635D26}"/>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pic>
        <p:nvPicPr>
          <p:cNvPr id="4" name="Picture 3" descr="Microsoft Learn&#10;Spark possibility">
            <a:extLst>
              <a:ext uri="{FF2B5EF4-FFF2-40B4-BE49-F238E27FC236}">
                <a16:creationId xmlns:a16="http://schemas.microsoft.com/office/drawing/2014/main" id="{92DBCEC2-8AE9-3782-893D-A626AAC4C121}"/>
              </a:ext>
            </a:extLst>
          </p:cNvPr>
          <p:cNvPicPr>
            <a:picLocks noGrp="1" noRo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val="0"/>
              </a:ext>
            </a:extLst>
          </a:blip>
          <a:srcRect/>
          <a:stretch/>
        </p:blipFill>
        <p:spPr>
          <a:xfrm>
            <a:off x="223228" y="2573202"/>
            <a:ext cx="5344642" cy="1681958"/>
          </a:xfrm>
          <a:prstGeom prst="rect">
            <a:avLst/>
          </a:prstGeom>
        </p:spPr>
      </p:pic>
      <p:sp>
        <p:nvSpPr>
          <p:cNvPr id="5" name="Footer Placeholder 10">
            <a:extLst>
              <a:ext uri="{FF2B5EF4-FFF2-40B4-BE49-F238E27FC236}">
                <a16:creationId xmlns:a16="http://schemas.microsoft.com/office/drawing/2014/main" id="{C271FB7A-72FC-2B10-878C-854A9CF5A5F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bg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t>© Copyright Microsoft Corporation. All rights reserved.</a:t>
            </a:r>
          </a:p>
        </p:txBody>
      </p:sp>
    </p:spTree>
    <p:extLst>
      <p:ext uri="{BB962C8B-B14F-4D97-AF65-F5344CB8AC3E}">
        <p14:creationId xmlns:p14="http://schemas.microsoft.com/office/powerpoint/2010/main" val="35603262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guide id="8" orient="horz" pos="162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Event name or </a:t>
            </a:r>
            <a:br>
              <a:rPr lang="en-US"/>
            </a:br>
            <a:r>
              <a:rPr lang="en-US"/>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5" name="Footer Placeholder 10">
            <a:extLst>
              <a:ext uri="{FF2B5EF4-FFF2-40B4-BE49-F238E27FC236}">
                <a16:creationId xmlns:a16="http://schemas.microsoft.com/office/drawing/2014/main" id="{44253EDB-56F0-1036-A65B-02ABC067A9E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4505717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Section divider title</a:t>
            </a:r>
          </a:p>
        </p:txBody>
      </p:sp>
      <p:sp>
        <p:nvSpPr>
          <p:cNvPr id="5" name="Footer Placeholder 10">
            <a:extLst>
              <a:ext uri="{FF2B5EF4-FFF2-40B4-BE49-F238E27FC236}">
                <a16:creationId xmlns:a16="http://schemas.microsoft.com/office/drawing/2014/main" id="{CF739926-D45E-64CA-0DB0-97104E14A5A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5482829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Agenda_1-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BDAB8950-CE1F-05A6-2114-49B53E68C30F}"/>
              </a:ext>
              <a:ext uri="{C183D7F6-B498-43B3-948B-1728B52AA6E4}">
                <adec:decorative xmlns:adec="http://schemas.microsoft.com/office/drawing/2017/decorative" val="1"/>
              </a:ext>
            </a:extLst>
          </p:cNvPr>
          <p:cNvCxnSpPr>
            <a:cxnSpLocks/>
          </p:cNvCxnSpPr>
          <p:nvPr userDrawn="1"/>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Footer Placeholder 10">
            <a:extLst>
              <a:ext uri="{FF2B5EF4-FFF2-40B4-BE49-F238E27FC236}">
                <a16:creationId xmlns:a16="http://schemas.microsoft.com/office/drawing/2014/main" id="{B14116FB-E904-DC73-7B06-3E224526332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CAC2502E-5D9F-F851-3464-EDB3AAD612FA}"/>
              </a:ext>
            </a:extLst>
          </p:cNvPr>
          <p:cNvSpPr>
            <a:spLocks noGrp="1"/>
          </p:cNvSpPr>
          <p:nvPr>
            <p:ph type="body" sz="quarter" idx="15"/>
          </p:nvPr>
        </p:nvSpPr>
        <p:spPr>
          <a:xfrm>
            <a:off x="586389" y="1818177"/>
            <a:ext cx="5033361" cy="280782"/>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sz="18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74816696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guide id="40" pos="384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Agenda_2-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F340DCC4-9FA9-09C4-BB96-6B9979AA256C}"/>
              </a:ext>
              <a:ext uri="{C183D7F6-B498-43B3-948B-1728B52AA6E4}">
                <adec:decorative xmlns:adec="http://schemas.microsoft.com/office/drawing/2017/decorative" val="1"/>
              </a:ext>
            </a:extLst>
          </p:cNvPr>
          <p:cNvCxnSpPr>
            <a:cxnSpLocks/>
          </p:cNvCxnSpPr>
          <p:nvPr userDrawn="1"/>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Footer Placeholder 10">
            <a:extLst>
              <a:ext uri="{FF2B5EF4-FFF2-40B4-BE49-F238E27FC236}">
                <a16:creationId xmlns:a16="http://schemas.microsoft.com/office/drawing/2014/main" id="{400A7934-B6A5-1A91-FBCA-710DD07CE57B}"/>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4D82F77F-F413-CFB2-A490-42936771DAD7}"/>
              </a:ext>
            </a:extLst>
          </p:cNvPr>
          <p:cNvSpPr>
            <a:spLocks noGrp="1"/>
          </p:cNvSpPr>
          <p:nvPr>
            <p:ph type="body" sz="quarter" idx="17"/>
          </p:nvPr>
        </p:nvSpPr>
        <p:spPr>
          <a:xfrm>
            <a:off x="586389"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6" name="Text Placeholder 3">
            <a:extLst>
              <a:ext uri="{FF2B5EF4-FFF2-40B4-BE49-F238E27FC236}">
                <a16:creationId xmlns:a16="http://schemas.microsoft.com/office/drawing/2014/main" id="{6F9FBD2C-38D6-C1BF-620A-300B1F4C5CF2}"/>
              </a:ext>
            </a:extLst>
          </p:cNvPr>
          <p:cNvSpPr>
            <a:spLocks noGrp="1"/>
          </p:cNvSpPr>
          <p:nvPr>
            <p:ph type="body" sz="quarter" idx="18"/>
          </p:nvPr>
        </p:nvSpPr>
        <p:spPr>
          <a:xfrm>
            <a:off x="6891338"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220223732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Agenda_2-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F340DCC4-9FA9-09C4-BB96-6B9979AA256C}"/>
              </a:ext>
              <a:ext uri="{C183D7F6-B498-43B3-948B-1728B52AA6E4}">
                <adec:decorative xmlns:adec="http://schemas.microsoft.com/office/drawing/2017/decorative" val="1"/>
              </a:ext>
            </a:extLst>
          </p:cNvPr>
          <p:cNvCxnSpPr>
            <a:cxnSpLocks/>
          </p:cNvCxnSpPr>
          <p:nvPr userDrawn="1"/>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Footer Placeholder 10">
            <a:extLst>
              <a:ext uri="{FF2B5EF4-FFF2-40B4-BE49-F238E27FC236}">
                <a16:creationId xmlns:a16="http://schemas.microsoft.com/office/drawing/2014/main" id="{400A7934-B6A5-1A91-FBCA-710DD07CE57B}"/>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4D82F77F-F413-CFB2-A490-42936771DAD7}"/>
              </a:ext>
            </a:extLst>
          </p:cNvPr>
          <p:cNvSpPr>
            <a:spLocks noGrp="1"/>
          </p:cNvSpPr>
          <p:nvPr>
            <p:ph type="body" sz="quarter" idx="17"/>
          </p:nvPr>
        </p:nvSpPr>
        <p:spPr>
          <a:xfrm>
            <a:off x="586389"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6" name="Text Placeholder 3">
            <a:extLst>
              <a:ext uri="{FF2B5EF4-FFF2-40B4-BE49-F238E27FC236}">
                <a16:creationId xmlns:a16="http://schemas.microsoft.com/office/drawing/2014/main" id="{6F9FBD2C-38D6-C1BF-620A-300B1F4C5CF2}"/>
              </a:ext>
            </a:extLst>
          </p:cNvPr>
          <p:cNvSpPr>
            <a:spLocks noGrp="1"/>
          </p:cNvSpPr>
          <p:nvPr>
            <p:ph type="body" sz="quarter" idx="18"/>
          </p:nvPr>
        </p:nvSpPr>
        <p:spPr>
          <a:xfrm>
            <a:off x="6891338"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406971266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userDrawn="1">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userDrawn="1">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userDrawn="1">
          <p15:clr>
            <a:srgbClr val="954F72"/>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resenter-BIo">
    <p:bg>
      <p:bgPr>
        <a:solidFill>
          <a:srgbClr val="E8E6D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AA94852-62BE-D975-5820-B3227B110B53}"/>
              </a:ext>
            </a:extLst>
          </p:cNvPr>
          <p:cNvSpPr/>
          <p:nvPr userDrawn="1"/>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5749038"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63B5AFD-1A0C-9C6A-B579-7F4B7918234D}"/>
              </a:ext>
            </a:extLst>
          </p:cNvPr>
          <p:cNvSpPr>
            <a:spLocks noGrp="1"/>
          </p:cNvSpPr>
          <p:nvPr>
            <p:ph type="pic" sz="quarter" idx="19"/>
          </p:nvPr>
        </p:nvSpPr>
        <p:spPr bwMode="ltGray">
          <a:xfrm>
            <a:off x="7554590"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dirty="0"/>
              <a:t>Click icon to add picture</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78B296A1-E2FF-6AD0-056E-6FFA0EA08B6A}"/>
              </a:ext>
            </a:extLst>
          </p:cNvPr>
          <p:cNvSpPr>
            <a:spLocks noGrp="1"/>
          </p:cNvSpPr>
          <p:nvPr>
            <p:ph type="pic" sz="quarter" idx="30"/>
          </p:nvPr>
        </p:nvSpPr>
        <p:spPr bwMode="ltGray">
          <a:xfrm>
            <a:off x="10568728"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dirty="0"/>
              <a:t>Click icon to add picture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D58F4ACC-A223-94FA-AF57-8B62501B059F}"/>
              </a:ext>
            </a:extLst>
          </p:cNvPr>
          <p:cNvSpPr>
            <a:spLocks noGrp="1"/>
          </p:cNvSpPr>
          <p:nvPr>
            <p:ph type="pic" sz="quarter" idx="31"/>
          </p:nvPr>
        </p:nvSpPr>
        <p:spPr bwMode="ltGray">
          <a:xfrm>
            <a:off x="9061659"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dirty="0"/>
              <a:t>Click icon to add picture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88133D48-744E-F029-079E-2E16C2809895}"/>
              </a:ext>
            </a:extLst>
          </p:cNvPr>
          <p:cNvSpPr>
            <a:spLocks noGrp="1"/>
          </p:cNvSpPr>
          <p:nvPr>
            <p:ph type="pic" sz="quarter" idx="32"/>
          </p:nvPr>
        </p:nvSpPr>
        <p:spPr bwMode="ltGray">
          <a:xfrm>
            <a:off x="7554590"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dirty="0"/>
              <a:t>Click icon to add picture</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09D3DDE-EAFB-B57D-9147-8827F7743E1A}"/>
              </a:ext>
            </a:extLst>
          </p:cNvPr>
          <p:cNvSpPr>
            <a:spLocks noGrp="1"/>
          </p:cNvSpPr>
          <p:nvPr>
            <p:ph type="pic" sz="quarter" idx="33"/>
          </p:nvPr>
        </p:nvSpPr>
        <p:spPr bwMode="ltGray">
          <a:xfrm>
            <a:off x="10568728"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dirty="0"/>
              <a:t>Click icon to add picture</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DFDB12BE-8B16-4DC3-C014-945C54E8CD7D}"/>
              </a:ext>
            </a:extLst>
          </p:cNvPr>
          <p:cNvSpPr>
            <a:spLocks noGrp="1"/>
          </p:cNvSpPr>
          <p:nvPr>
            <p:ph type="pic" sz="quarter" idx="34"/>
          </p:nvPr>
        </p:nvSpPr>
        <p:spPr bwMode="ltGray">
          <a:xfrm>
            <a:off x="9061659"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dirty="0"/>
              <a:t>Click icon to add picture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0375802-7BB3-7A20-1210-E5FEEE1A56F8}"/>
              </a:ext>
            </a:extLst>
          </p:cNvPr>
          <p:cNvSpPr>
            <a:spLocks noGrp="1"/>
          </p:cNvSpPr>
          <p:nvPr>
            <p:ph type="pic" sz="quarter" idx="14" hasCustomPrompt="1"/>
          </p:nvPr>
        </p:nvSpPr>
        <p:spPr bwMode="ltGray">
          <a:xfrm>
            <a:off x="8165231" y="457200"/>
            <a:ext cx="2849035" cy="2874212"/>
          </a:xfrm>
          <a:prstGeom prst="roundRect">
            <a:avLst>
              <a:gd name="adj" fmla="val 21738"/>
            </a:avLst>
          </a:prstGeom>
          <a:blipFill>
            <a:blip r:embed="rId2" cstate="screen">
              <a:extLst>
                <a:ext uri="{28A0092B-C50C-407E-A947-70E740481C1C}">
                  <a14:useLocalDpi xmlns:a14="http://schemas.microsoft.com/office/drawing/2010/main" val="0"/>
                </a:ext>
              </a:extLst>
            </a:blip>
            <a:stretch>
              <a:fillRect/>
            </a:stretch>
          </a:blipFill>
          <a:effectLst>
            <a:outerShdw blurRad="314198" dist="111760" dir="8040000" algn="ctr" rotWithShape="0">
              <a:schemeClr val="tx1">
                <a:alpha val="22000"/>
              </a:schemeClr>
            </a:outerShdw>
          </a:effectLst>
        </p:spPr>
        <p:txBody>
          <a:bodyPr lIns="0" tIns="0" rIns="0" bIns="1005840" anchor="ctr" anchorCtr="0">
            <a:noAutofit/>
          </a:bodyPr>
          <a:lstStyle>
            <a:lvl1pPr marL="0" indent="0" algn="ctr">
              <a:lnSpc>
                <a:spcPct val="100000"/>
              </a:lnSpc>
              <a:buNone/>
              <a:defRPr sz="640" b="1">
                <a:solidFill>
                  <a:srgbClr val="000000"/>
                </a:solidFill>
                <a:latin typeface="+mn-lt"/>
                <a:cs typeface="Segoe UI" panose="020B0502040204020203" pitchFamily="34" charset="0"/>
              </a:defRPr>
            </a:lvl1pPr>
          </a:lstStyle>
          <a:p>
            <a:r>
              <a:rPr lang="en-US" dirty="0"/>
              <a:t>Click icon to </a:t>
            </a:r>
            <a:br>
              <a:rPr lang="en-US" dirty="0"/>
            </a:br>
            <a:r>
              <a:rPr lang="en-US" dirty="0"/>
              <a:t>add your picture here</a:t>
            </a:r>
          </a:p>
        </p:txBody>
      </p:sp>
      <p:sp>
        <p:nvSpPr>
          <p:cNvPr id="9" name="Footer Placeholder 10">
            <a:extLst>
              <a:ext uri="{FF2B5EF4-FFF2-40B4-BE49-F238E27FC236}">
                <a16:creationId xmlns:a16="http://schemas.microsoft.com/office/drawing/2014/main" id="{D3ECBC57-006B-CB8F-1EDC-04C18F0D01C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476543902"/>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ummary page_Big headline_Learn">
    <p:bg>
      <p:bgPr>
        <a:solidFill>
          <a:srgbClr val="E8E6D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361096-DA6C-ED52-FA05-5031C6CAB2F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Title 4">
            <a:extLst>
              <a:ext uri="{FF2B5EF4-FFF2-40B4-BE49-F238E27FC236}">
                <a16:creationId xmlns:a16="http://schemas.microsoft.com/office/drawing/2014/main" id="{22E59AFC-909D-1098-D672-A384B97467B1}"/>
              </a:ext>
            </a:extLst>
          </p:cNvPr>
          <p:cNvSpPr>
            <a:spLocks noGrp="1"/>
          </p:cNvSpPr>
          <p:nvPr>
            <p:ph type="title" hasCustomPrompt="1"/>
          </p:nvPr>
        </p:nvSpPr>
        <p:spPr>
          <a:xfrm>
            <a:off x="525081" y="2448062"/>
            <a:ext cx="10430257" cy="1015663"/>
          </a:xfrm>
        </p:spPr>
        <p:txBody>
          <a:bodyPr anchor="b" anchorCtr="0"/>
          <a:lstStyle>
            <a:lvl1pPr>
              <a:defRPr sz="6600" spc="-100" baseline="0">
                <a:latin typeface="+mn-lt"/>
              </a:defRPr>
            </a:lvl1pPr>
          </a:lstStyle>
          <a:p>
            <a:r>
              <a:rPr lang="en-US"/>
              <a:t>Big headline</a:t>
            </a:r>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586390" y="4278313"/>
            <a:ext cx="471268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7477A8E4-EDF0-DDB3-8098-28D44E2342D6}"/>
              </a:ext>
            </a:extLst>
          </p:cNvPr>
          <p:cNvSpPr>
            <a:spLocks noGrp="1"/>
          </p:cNvSpPr>
          <p:nvPr>
            <p:ph type="body" sz="quarter" idx="16"/>
          </p:nvPr>
        </p:nvSpPr>
        <p:spPr>
          <a:xfrm>
            <a:off x="6246410" y="4278313"/>
            <a:ext cx="3765954"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A750801D-F318-C32F-F1A8-2EB08A5D12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89652010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F16CAC6C-E57B-D312-6754-C68FA11C55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72326342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952244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8189027"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4340E81D-820D-EB95-DECF-8E23BA57E5B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225886540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2" name="Text Placeholder 3">
            <a:extLst>
              <a:ext uri="{FF2B5EF4-FFF2-40B4-BE49-F238E27FC236}">
                <a16:creationId xmlns:a16="http://schemas.microsoft.com/office/drawing/2014/main" id="{53CBC165-170D-08C9-3B02-A3330AE9A5C6}"/>
              </a:ext>
            </a:extLst>
          </p:cNvPr>
          <p:cNvSpPr>
            <a:spLocks noGrp="1"/>
          </p:cNvSpPr>
          <p:nvPr>
            <p:ph type="body" sz="quarter" idx="15"/>
          </p:nvPr>
        </p:nvSpPr>
        <p:spPr>
          <a:xfrm>
            <a:off x="586390" y="1591056"/>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3">
            <a:extLst>
              <a:ext uri="{FF2B5EF4-FFF2-40B4-BE49-F238E27FC236}">
                <a16:creationId xmlns:a16="http://schemas.microsoft.com/office/drawing/2014/main" id="{7382E19E-C6C9-5DF7-1994-AFE741475188}"/>
              </a:ext>
            </a:extLst>
          </p:cNvPr>
          <p:cNvSpPr>
            <a:spLocks noGrp="1"/>
          </p:cNvSpPr>
          <p:nvPr>
            <p:ph type="body" sz="quarter" idx="20"/>
          </p:nvPr>
        </p:nvSpPr>
        <p:spPr>
          <a:xfrm>
            <a:off x="6253664" y="1591056"/>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74C53E4F-2958-0FC0-1745-B9DBECE7AEA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405643912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7" name="Text Placeholder 11">
            <a:extLst>
              <a:ext uri="{FF2B5EF4-FFF2-40B4-BE49-F238E27FC236}">
                <a16:creationId xmlns:a16="http://schemas.microsoft.com/office/drawing/2014/main" id="{B99DE518-C598-A940-A59E-AD0A05432BA4}"/>
              </a:ext>
            </a:extLst>
          </p:cNvPr>
          <p:cNvSpPr>
            <a:spLocks noGrp="1"/>
          </p:cNvSpPr>
          <p:nvPr>
            <p:ph type="body" sz="quarter" idx="16"/>
          </p:nvPr>
        </p:nvSpPr>
        <p:spPr>
          <a:xfrm>
            <a:off x="58420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24E25ABE-71E1-BA48-6C8C-383755934901}"/>
              </a:ext>
            </a:extLst>
          </p:cNvPr>
          <p:cNvSpPr>
            <a:spLocks noGrp="1"/>
          </p:cNvSpPr>
          <p:nvPr>
            <p:ph type="body" sz="quarter" idx="15"/>
          </p:nvPr>
        </p:nvSpPr>
        <p:spPr>
          <a:xfrm>
            <a:off x="586390" y="2085764"/>
            <a:ext cx="5217510"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11">
            <a:extLst>
              <a:ext uri="{FF2B5EF4-FFF2-40B4-BE49-F238E27FC236}">
                <a16:creationId xmlns:a16="http://schemas.microsoft.com/office/drawing/2014/main" id="{1B7E7F6E-4D9D-5F8C-A5F0-526CA973BE99}"/>
              </a:ext>
            </a:extLst>
          </p:cNvPr>
          <p:cNvSpPr>
            <a:spLocks noGrp="1"/>
          </p:cNvSpPr>
          <p:nvPr>
            <p:ph type="body" sz="quarter" idx="19"/>
          </p:nvPr>
        </p:nvSpPr>
        <p:spPr>
          <a:xfrm>
            <a:off x="624422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37DAE155-2008-5357-51E8-E6B1FA7558C2}"/>
              </a:ext>
            </a:extLst>
          </p:cNvPr>
          <p:cNvSpPr>
            <a:spLocks noGrp="1"/>
          </p:cNvSpPr>
          <p:nvPr>
            <p:ph type="body" sz="quarter" idx="20"/>
          </p:nvPr>
        </p:nvSpPr>
        <p:spPr>
          <a:xfrm>
            <a:off x="6253664" y="2085764"/>
            <a:ext cx="5187106"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0B703353-C9ED-0F6F-D7CB-28042BD0536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06508173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F940B0D9-7832-B819-D230-4F210761A29F}"/>
              </a:ext>
            </a:extLst>
          </p:cNvPr>
          <p:cNvSpPr>
            <a:spLocks noGrp="1"/>
          </p:cNvSpPr>
          <p:nvPr>
            <p:ph type="body" sz="quarter" idx="15"/>
          </p:nvPr>
        </p:nvSpPr>
        <p:spPr>
          <a:xfrm>
            <a:off x="5863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Text Placeholder 3">
            <a:extLst>
              <a:ext uri="{FF2B5EF4-FFF2-40B4-BE49-F238E27FC236}">
                <a16:creationId xmlns:a16="http://schemas.microsoft.com/office/drawing/2014/main" id="{C0D492BA-29A5-F31A-7F93-39ADE3E5EDA1}"/>
              </a:ext>
            </a:extLst>
          </p:cNvPr>
          <p:cNvSpPr>
            <a:spLocks noGrp="1"/>
          </p:cNvSpPr>
          <p:nvPr>
            <p:ph type="body" sz="quarter" idx="16"/>
          </p:nvPr>
        </p:nvSpPr>
        <p:spPr>
          <a:xfrm>
            <a:off x="4362862"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36EDCFC9-DB25-88C3-92DA-E2554C14A27E}"/>
              </a:ext>
            </a:extLst>
          </p:cNvPr>
          <p:cNvSpPr>
            <a:spLocks noGrp="1"/>
          </p:cNvSpPr>
          <p:nvPr>
            <p:ph type="body" sz="quarter" idx="17"/>
          </p:nvPr>
        </p:nvSpPr>
        <p:spPr>
          <a:xfrm>
            <a:off x="81301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6EDDB5AC-BBCB-7CEB-9BCA-27715FCAD14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415104689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5471652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column_Text_with Subheads-Ic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60355855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2988">
          <p15:clr>
            <a:srgbClr val="FBAE40"/>
          </p15:clr>
        </p15:guide>
        <p15:guide id="42" pos="5352">
          <p15:clr>
            <a:srgbClr val="FBAE40"/>
          </p15:clr>
        </p15:guide>
        <p15:guide id="43" orient="horz" pos="1085">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esenter-BIo">
    <p:bg>
      <p:bgPr>
        <a:solidFill>
          <a:srgbClr val="E8E6D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AA94852-62BE-D975-5820-B3227B110B53}"/>
              </a:ext>
            </a:extLst>
          </p:cNvPr>
          <p:cNvSpPr/>
          <p:nvPr userDrawn="1"/>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5749038"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63B5AFD-1A0C-9C6A-B579-7F4B7918234D}"/>
              </a:ext>
            </a:extLst>
          </p:cNvPr>
          <p:cNvSpPr>
            <a:spLocks noGrp="1"/>
          </p:cNvSpPr>
          <p:nvPr>
            <p:ph type="pic" sz="quarter" idx="19"/>
          </p:nvPr>
        </p:nvSpPr>
        <p:spPr bwMode="ltGray">
          <a:xfrm>
            <a:off x="7554590"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dirty="0"/>
              <a:t>Click icon to add picture</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78B296A1-E2FF-6AD0-056E-6FFA0EA08B6A}"/>
              </a:ext>
            </a:extLst>
          </p:cNvPr>
          <p:cNvSpPr>
            <a:spLocks noGrp="1"/>
          </p:cNvSpPr>
          <p:nvPr>
            <p:ph type="pic" sz="quarter" idx="30"/>
          </p:nvPr>
        </p:nvSpPr>
        <p:spPr bwMode="ltGray">
          <a:xfrm>
            <a:off x="10568728"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dirty="0"/>
              <a:t>Click icon to add picture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D58F4ACC-A223-94FA-AF57-8B62501B059F}"/>
              </a:ext>
            </a:extLst>
          </p:cNvPr>
          <p:cNvSpPr>
            <a:spLocks noGrp="1"/>
          </p:cNvSpPr>
          <p:nvPr>
            <p:ph type="pic" sz="quarter" idx="31"/>
          </p:nvPr>
        </p:nvSpPr>
        <p:spPr bwMode="ltGray">
          <a:xfrm>
            <a:off x="9061659"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dirty="0"/>
              <a:t>Click icon to add picture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88133D48-744E-F029-079E-2E16C2809895}"/>
              </a:ext>
            </a:extLst>
          </p:cNvPr>
          <p:cNvSpPr>
            <a:spLocks noGrp="1"/>
          </p:cNvSpPr>
          <p:nvPr>
            <p:ph type="pic" sz="quarter" idx="32"/>
          </p:nvPr>
        </p:nvSpPr>
        <p:spPr bwMode="ltGray">
          <a:xfrm>
            <a:off x="7554590"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dirty="0"/>
              <a:t>Click icon to add picture</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09D3DDE-EAFB-B57D-9147-8827F7743E1A}"/>
              </a:ext>
            </a:extLst>
          </p:cNvPr>
          <p:cNvSpPr>
            <a:spLocks noGrp="1"/>
          </p:cNvSpPr>
          <p:nvPr>
            <p:ph type="pic" sz="quarter" idx="33"/>
          </p:nvPr>
        </p:nvSpPr>
        <p:spPr bwMode="ltGray">
          <a:xfrm>
            <a:off x="10568728"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dirty="0"/>
              <a:t>Click icon to add picture</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DFDB12BE-8B16-4DC3-C014-945C54E8CD7D}"/>
              </a:ext>
            </a:extLst>
          </p:cNvPr>
          <p:cNvSpPr>
            <a:spLocks noGrp="1"/>
          </p:cNvSpPr>
          <p:nvPr>
            <p:ph type="pic" sz="quarter" idx="34"/>
          </p:nvPr>
        </p:nvSpPr>
        <p:spPr bwMode="ltGray">
          <a:xfrm>
            <a:off x="9061659"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dirty="0"/>
              <a:t>Click icon to add picture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0375802-7BB3-7A20-1210-E5FEEE1A56F8}"/>
              </a:ext>
            </a:extLst>
          </p:cNvPr>
          <p:cNvSpPr>
            <a:spLocks noGrp="1"/>
          </p:cNvSpPr>
          <p:nvPr>
            <p:ph type="pic" sz="quarter" idx="14" hasCustomPrompt="1"/>
          </p:nvPr>
        </p:nvSpPr>
        <p:spPr bwMode="ltGray">
          <a:xfrm>
            <a:off x="8165231" y="457200"/>
            <a:ext cx="2849035" cy="2874212"/>
          </a:xfrm>
          <a:prstGeom prst="roundRect">
            <a:avLst>
              <a:gd name="adj" fmla="val 21738"/>
            </a:avLst>
          </a:prstGeom>
          <a:blipFill>
            <a:blip r:embed="rId2" cstate="screen">
              <a:extLst>
                <a:ext uri="{28A0092B-C50C-407E-A947-70E740481C1C}">
                  <a14:useLocalDpi xmlns:a14="http://schemas.microsoft.com/office/drawing/2010/main" val="0"/>
                </a:ext>
              </a:extLst>
            </a:blip>
            <a:stretch>
              <a:fillRect/>
            </a:stretch>
          </a:blipFill>
          <a:effectLst>
            <a:outerShdw blurRad="314198" dist="111760" dir="8040000" algn="ctr" rotWithShape="0">
              <a:schemeClr val="tx1">
                <a:alpha val="22000"/>
              </a:schemeClr>
            </a:outerShdw>
          </a:effectLst>
        </p:spPr>
        <p:txBody>
          <a:bodyPr lIns="0" tIns="0" rIns="0" bIns="1005840" anchor="ctr" anchorCtr="0">
            <a:noAutofit/>
          </a:bodyPr>
          <a:lstStyle>
            <a:lvl1pPr marL="0" indent="0" algn="ctr">
              <a:lnSpc>
                <a:spcPct val="100000"/>
              </a:lnSpc>
              <a:buNone/>
              <a:defRPr sz="640" b="1">
                <a:solidFill>
                  <a:srgbClr val="000000"/>
                </a:solidFill>
                <a:latin typeface="+mn-lt"/>
                <a:cs typeface="Segoe UI" panose="020B0502040204020203" pitchFamily="34" charset="0"/>
              </a:defRPr>
            </a:lvl1pPr>
          </a:lstStyle>
          <a:p>
            <a:r>
              <a:rPr lang="en-US" dirty="0"/>
              <a:t>Click icon to </a:t>
            </a:r>
            <a:br>
              <a:rPr lang="en-US" dirty="0"/>
            </a:br>
            <a:r>
              <a:rPr lang="en-US" dirty="0"/>
              <a:t>add your picture here</a:t>
            </a:r>
          </a:p>
        </p:txBody>
      </p:sp>
      <p:sp>
        <p:nvSpPr>
          <p:cNvPr id="9" name="Footer Placeholder 10">
            <a:extLst>
              <a:ext uri="{FF2B5EF4-FFF2-40B4-BE49-F238E27FC236}">
                <a16:creationId xmlns:a16="http://schemas.microsoft.com/office/drawing/2014/main" id="{D3ECBC57-006B-CB8F-1EDC-04C18F0D01C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219696606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46867567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10" name="Text Placeholder 3">
            <a:extLst>
              <a:ext uri="{FF2B5EF4-FFF2-40B4-BE49-F238E27FC236}">
                <a16:creationId xmlns:a16="http://schemas.microsoft.com/office/drawing/2014/main" id="{244C1821-6346-D755-83F0-EC5D04C1AFA5}"/>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Text Placeholder 3">
            <a:extLst>
              <a:ext uri="{FF2B5EF4-FFF2-40B4-BE49-F238E27FC236}">
                <a16:creationId xmlns:a16="http://schemas.microsoft.com/office/drawing/2014/main" id="{AE8BC1E6-3311-A73F-871A-923C49C012F0}"/>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Text Placeholder 3">
            <a:extLst>
              <a:ext uri="{FF2B5EF4-FFF2-40B4-BE49-F238E27FC236}">
                <a16:creationId xmlns:a16="http://schemas.microsoft.com/office/drawing/2014/main" id="{888C01D0-23FB-7438-A9BF-8E99080C98BE}"/>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23589130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D54F7E24-0716-000F-A23E-D45713ECDD7E}"/>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 name="Title 1">
            <a:extLst>
              <a:ext uri="{FF2B5EF4-FFF2-40B4-BE49-F238E27FC236}">
                <a16:creationId xmlns:a16="http://schemas.microsoft.com/office/drawing/2014/main" id="{64830DA7-1CDF-18F6-E151-AAB776959AA8}"/>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BC534918-4E28-3067-DE75-AAF487EA48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027744721"/>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op horizontal photo">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Picture Placeholder" descr="This photo is a 'placeholder' only. Drag or drop your photo here, or click and tap the center to insert a photo.">
            <a:extLst>
              <a:ext uri="{FF2B5EF4-FFF2-40B4-BE49-F238E27FC236}">
                <a16:creationId xmlns:a16="http://schemas.microsoft.com/office/drawing/2014/main" id="{E6FC6DD5-F717-45AB-C65A-E483E17C4FEC}"/>
              </a:ext>
            </a:extLst>
          </p:cNvPr>
          <p:cNvSpPr>
            <a:spLocks noGrp="1"/>
          </p:cNvSpPr>
          <p:nvPr>
            <p:ph type="pic" sz="quarter" idx="21" hasCustomPrompt="1"/>
          </p:nvPr>
        </p:nvSpPr>
        <p:spPr bwMode="ltGray">
          <a:xfrm>
            <a:off x="0" y="0"/>
            <a:ext cx="12192000" cy="45974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6" name="Footer Placeholder 10">
            <a:extLst>
              <a:ext uri="{FF2B5EF4-FFF2-40B4-BE49-F238E27FC236}">
                <a16:creationId xmlns:a16="http://schemas.microsoft.com/office/drawing/2014/main" id="{714A3419-0299-D6E2-EAEC-B759C421A75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643621746"/>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op horizontal photo, subheads, and title">
    <p:spTree>
      <p:nvGrpSpPr>
        <p:cNvPr id="1" name=""/>
        <p:cNvGrpSpPr/>
        <p:nvPr/>
      </p:nvGrpSpPr>
      <p:grpSpPr>
        <a:xfrm>
          <a:off x="0" y="0"/>
          <a:ext cx="0" cy="0"/>
          <a:chOff x="0" y="0"/>
          <a:chExt cx="0" cy="0"/>
        </a:xfrm>
      </p:grpSpPr>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Title 1">
            <a:extLst>
              <a:ext uri="{FF2B5EF4-FFF2-40B4-BE49-F238E27FC236}">
                <a16:creationId xmlns:a16="http://schemas.microsoft.com/office/drawing/2014/main" id="{A1F55E03-DF85-0E93-780C-71A8898D2AD4}"/>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6624839F-BBCE-45B6-246E-E8C737903DF8}"/>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10" name="Footer Placeholder 10">
            <a:extLst>
              <a:ext uri="{FF2B5EF4-FFF2-40B4-BE49-F238E27FC236}">
                <a16:creationId xmlns:a16="http://schemas.microsoft.com/office/drawing/2014/main" id="{A87FC08B-CC69-ED5E-1E89-0FB4958D4A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2077534660"/>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op horizontal photo and subhead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9E0A83-7ED9-6F5C-AEC4-5B98F5388F70}"/>
              </a:ext>
            </a:extLst>
          </p:cNvPr>
          <p:cNvSpPr/>
          <p:nvPr userDrawn="1"/>
        </p:nvSpPr>
        <p:spPr bwMode="auto">
          <a:xfrm>
            <a:off x="0" y="0"/>
            <a:ext cx="12192000" cy="4572000"/>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E7ADEB9F-DC30-5B40-6D59-13194450FB08}"/>
              </a:ext>
            </a:extLst>
          </p:cNvPr>
          <p:cNvSpPr>
            <a:spLocks noGrp="1"/>
          </p:cNvSpPr>
          <p:nvPr>
            <p:ph type="pic" sz="quarter" idx="21" hasCustomPrompt="1"/>
          </p:nvPr>
        </p:nvSpPr>
        <p:spPr bwMode="ltGray">
          <a:xfrm>
            <a:off x="0" y="0"/>
            <a:ext cx="12192000" cy="45720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10" name="Footer Placeholder 10">
            <a:extLst>
              <a:ext uri="{FF2B5EF4-FFF2-40B4-BE49-F238E27FC236}">
                <a16:creationId xmlns:a16="http://schemas.microsoft.com/office/drawing/2014/main" id="{0ADD2377-43F1-3C9F-D5EF-EBBBA2C54BF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077606402"/>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44938"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581150"/>
            <a:ext cx="7535862" cy="443072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6" name="Text Placeholder 11">
            <a:extLst>
              <a:ext uri="{FF2B5EF4-FFF2-40B4-BE49-F238E27FC236}">
                <a16:creationId xmlns:a16="http://schemas.microsoft.com/office/drawing/2014/main" id="{BA3E60F0-F025-04E8-0E46-71699A62E435}"/>
              </a:ext>
            </a:extLst>
          </p:cNvPr>
          <p:cNvSpPr>
            <a:spLocks noGrp="1"/>
          </p:cNvSpPr>
          <p:nvPr>
            <p:ph type="body" sz="quarter" idx="16"/>
          </p:nvPr>
        </p:nvSpPr>
        <p:spPr>
          <a:xfrm>
            <a:off x="584200" y="1594155"/>
            <a:ext cx="317414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4D105096-7BC3-1383-8EE1-744002B706B2}"/>
              </a:ext>
            </a:extLst>
          </p:cNvPr>
          <p:cNvSpPr>
            <a:spLocks noGrp="1"/>
          </p:cNvSpPr>
          <p:nvPr>
            <p:ph type="body" sz="quarter" idx="15"/>
          </p:nvPr>
        </p:nvSpPr>
        <p:spPr>
          <a:xfrm>
            <a:off x="586389" y="2085764"/>
            <a:ext cx="3172811"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17149108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1594155"/>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085764"/>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a:p>
            <a:endParaRPr lang="en-US" dirty="0"/>
          </a:p>
          <a:p>
            <a:endParaRPr lang="en-US" dirty="0"/>
          </a:p>
        </p:txBody>
      </p:sp>
      <p:sp>
        <p:nvSpPr>
          <p:cNvPr id="6" name="Footer Placeholder 10">
            <a:extLst>
              <a:ext uri="{FF2B5EF4-FFF2-40B4-BE49-F238E27FC236}">
                <a16:creationId xmlns:a16="http://schemas.microsoft.com/office/drawing/2014/main" id="{E84377F5-22E1-9D2A-A0FF-44C6FE95FA8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8699425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307777"/>
          </a:xfrm>
        </p:spPr>
        <p:txBody>
          <a:bodyPr/>
          <a:lstStyle>
            <a:lvl1pPr>
              <a:defRPr sz="20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a:p>
            <a:endParaRPr lang="en-US" dirty="0"/>
          </a:p>
          <a:p>
            <a:endParaRPr lang="en-US" dirty="0"/>
          </a:p>
        </p:txBody>
      </p:sp>
      <p:sp>
        <p:nvSpPr>
          <p:cNvPr id="6" name="Footer Placeholder 10">
            <a:extLst>
              <a:ext uri="{FF2B5EF4-FFF2-40B4-BE49-F238E27FC236}">
                <a16:creationId xmlns:a16="http://schemas.microsoft.com/office/drawing/2014/main" id="{59737277-FC4D-0B1F-1FD5-5CD35AF445C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8860518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1_Four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4C58661F-95C1-B4E4-0A23-B8DF22E7890D}"/>
              </a:ext>
            </a:extLst>
          </p:cNvPr>
          <p:cNvSpPr>
            <a:spLocks noGrp="1"/>
          </p:cNvSpPr>
          <p:nvPr>
            <p:ph type="pic" sz="quarter" idx="19"/>
          </p:nvPr>
        </p:nvSpPr>
        <p:spPr bwMode="ltGray">
          <a:xfrm>
            <a:off x="5842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dirty="0"/>
              <a:t>Click icon to add picture</a:t>
            </a:r>
          </a:p>
        </p:txBody>
      </p:sp>
      <p:sp>
        <p:nvSpPr>
          <p:cNvPr id="8" name="Text Placeholder 11">
            <a:extLst>
              <a:ext uri="{FF2B5EF4-FFF2-40B4-BE49-F238E27FC236}">
                <a16:creationId xmlns:a16="http://schemas.microsoft.com/office/drawing/2014/main" id="{10B31DB7-7E61-84AD-6FD2-E7035923C566}"/>
              </a:ext>
            </a:extLst>
          </p:cNvPr>
          <p:cNvSpPr>
            <a:spLocks noGrp="1"/>
          </p:cNvSpPr>
          <p:nvPr>
            <p:ph type="body" sz="quarter" idx="16"/>
          </p:nvPr>
        </p:nvSpPr>
        <p:spPr>
          <a:xfrm>
            <a:off x="584200" y="4575104"/>
            <a:ext cx="253569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0" name="Text Placeholder 3">
            <a:extLst>
              <a:ext uri="{FF2B5EF4-FFF2-40B4-BE49-F238E27FC236}">
                <a16:creationId xmlns:a16="http://schemas.microsoft.com/office/drawing/2014/main" id="{EC05A197-25AD-0D46-72B3-478F9182C5B6}"/>
              </a:ext>
            </a:extLst>
          </p:cNvPr>
          <p:cNvSpPr>
            <a:spLocks noGrp="1"/>
          </p:cNvSpPr>
          <p:nvPr>
            <p:ph type="body" sz="quarter" idx="15"/>
          </p:nvPr>
        </p:nvSpPr>
        <p:spPr>
          <a:xfrm>
            <a:off x="586390"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FDC00AC3-107E-A09F-8DF5-09CDA496E0EE}"/>
              </a:ext>
            </a:extLst>
          </p:cNvPr>
          <p:cNvSpPr>
            <a:spLocks noGrp="1"/>
          </p:cNvSpPr>
          <p:nvPr>
            <p:ph type="pic" sz="quarter" idx="29"/>
          </p:nvPr>
        </p:nvSpPr>
        <p:spPr bwMode="ltGray">
          <a:xfrm>
            <a:off x="34290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dirty="0"/>
              <a:t>Click icon to add picture</a:t>
            </a:r>
          </a:p>
        </p:txBody>
      </p:sp>
      <p:sp>
        <p:nvSpPr>
          <p:cNvPr id="11" name="Text Placeholder 11">
            <a:extLst>
              <a:ext uri="{FF2B5EF4-FFF2-40B4-BE49-F238E27FC236}">
                <a16:creationId xmlns:a16="http://schemas.microsoft.com/office/drawing/2014/main" id="{5E8CE4D2-B387-0A2B-B7D1-7F14B8920487}"/>
              </a:ext>
            </a:extLst>
          </p:cNvPr>
          <p:cNvSpPr>
            <a:spLocks noGrp="1"/>
          </p:cNvSpPr>
          <p:nvPr>
            <p:ph type="body" sz="quarter" idx="22"/>
          </p:nvPr>
        </p:nvSpPr>
        <p:spPr>
          <a:xfrm>
            <a:off x="3413125"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2" name="Text Placeholder 3">
            <a:extLst>
              <a:ext uri="{FF2B5EF4-FFF2-40B4-BE49-F238E27FC236}">
                <a16:creationId xmlns:a16="http://schemas.microsoft.com/office/drawing/2014/main" id="{A6618941-6CC1-7AAC-4FE2-94D7D46F7971}"/>
              </a:ext>
            </a:extLst>
          </p:cNvPr>
          <p:cNvSpPr>
            <a:spLocks noGrp="1"/>
          </p:cNvSpPr>
          <p:nvPr>
            <p:ph type="body" sz="quarter" idx="33"/>
          </p:nvPr>
        </p:nvSpPr>
        <p:spPr>
          <a:xfrm>
            <a:off x="342218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DA62A022-68CB-A937-A489-4F6F1B7467B9}"/>
              </a:ext>
            </a:extLst>
          </p:cNvPr>
          <p:cNvSpPr>
            <a:spLocks noGrp="1"/>
          </p:cNvSpPr>
          <p:nvPr>
            <p:ph type="pic" sz="quarter" idx="30"/>
          </p:nvPr>
        </p:nvSpPr>
        <p:spPr bwMode="ltGray">
          <a:xfrm>
            <a:off x="62484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dirty="0"/>
              <a:t>Click icon to add picture</a:t>
            </a:r>
          </a:p>
        </p:txBody>
      </p:sp>
      <p:sp>
        <p:nvSpPr>
          <p:cNvPr id="18" name="Text Placeholder 11">
            <a:extLst>
              <a:ext uri="{FF2B5EF4-FFF2-40B4-BE49-F238E27FC236}">
                <a16:creationId xmlns:a16="http://schemas.microsoft.com/office/drawing/2014/main" id="{F7F06D45-B145-3780-49F6-BE617DDBDE41}"/>
              </a:ext>
            </a:extLst>
          </p:cNvPr>
          <p:cNvSpPr>
            <a:spLocks noGrp="1"/>
          </p:cNvSpPr>
          <p:nvPr>
            <p:ph type="body" sz="quarter" idx="24"/>
          </p:nvPr>
        </p:nvSpPr>
        <p:spPr>
          <a:xfrm>
            <a:off x="6240462"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8B0B40D6-1117-8B24-4089-BB3CEF4DAF3E}"/>
              </a:ext>
            </a:extLst>
          </p:cNvPr>
          <p:cNvSpPr>
            <a:spLocks noGrp="1"/>
          </p:cNvSpPr>
          <p:nvPr>
            <p:ph type="body" sz="quarter" idx="34"/>
          </p:nvPr>
        </p:nvSpPr>
        <p:spPr>
          <a:xfrm>
            <a:off x="6234836"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341013BA-5459-4F89-B59D-0ADC194876D5}"/>
              </a:ext>
            </a:extLst>
          </p:cNvPr>
          <p:cNvSpPr>
            <a:spLocks noGrp="1"/>
          </p:cNvSpPr>
          <p:nvPr>
            <p:ph type="pic" sz="quarter" idx="31"/>
          </p:nvPr>
        </p:nvSpPr>
        <p:spPr bwMode="ltGray">
          <a:xfrm>
            <a:off x="90678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dirty="0"/>
              <a:t>Click icon to add picture</a:t>
            </a:r>
          </a:p>
        </p:txBody>
      </p:sp>
      <p:sp>
        <p:nvSpPr>
          <p:cNvPr id="20" name="Text Placeholder 11">
            <a:extLst>
              <a:ext uri="{FF2B5EF4-FFF2-40B4-BE49-F238E27FC236}">
                <a16:creationId xmlns:a16="http://schemas.microsoft.com/office/drawing/2014/main" id="{9C586E8F-D3A3-C215-76A4-E3A03A5104EB}"/>
              </a:ext>
            </a:extLst>
          </p:cNvPr>
          <p:cNvSpPr>
            <a:spLocks noGrp="1"/>
          </p:cNvSpPr>
          <p:nvPr>
            <p:ph type="body" sz="quarter" idx="26"/>
          </p:nvPr>
        </p:nvSpPr>
        <p:spPr>
          <a:xfrm>
            <a:off x="9076259"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311900E2-1D2D-6D0A-7E29-8FAEA637B2C7}"/>
              </a:ext>
            </a:extLst>
          </p:cNvPr>
          <p:cNvSpPr>
            <a:spLocks noGrp="1"/>
          </p:cNvSpPr>
          <p:nvPr>
            <p:ph type="body" sz="quarter" idx="35"/>
          </p:nvPr>
        </p:nvSpPr>
        <p:spPr>
          <a:xfrm>
            <a:off x="908220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Footer Placeholder 10">
            <a:extLst>
              <a:ext uri="{FF2B5EF4-FFF2-40B4-BE49-F238E27FC236}">
                <a16:creationId xmlns:a16="http://schemas.microsoft.com/office/drawing/2014/main" id="{59C58CD9-BE7F-91A5-A489-7701C46FA8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03442097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ummary page_Big headline_Learn">
    <p:bg>
      <p:bgPr>
        <a:solidFill>
          <a:srgbClr val="E8E6D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361096-DA6C-ED52-FA05-5031C6CAB2F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Title 4">
            <a:extLst>
              <a:ext uri="{FF2B5EF4-FFF2-40B4-BE49-F238E27FC236}">
                <a16:creationId xmlns:a16="http://schemas.microsoft.com/office/drawing/2014/main" id="{22E59AFC-909D-1098-D672-A384B97467B1}"/>
              </a:ext>
            </a:extLst>
          </p:cNvPr>
          <p:cNvSpPr>
            <a:spLocks noGrp="1"/>
          </p:cNvSpPr>
          <p:nvPr>
            <p:ph type="title" hasCustomPrompt="1"/>
          </p:nvPr>
        </p:nvSpPr>
        <p:spPr>
          <a:xfrm>
            <a:off x="525081" y="2448062"/>
            <a:ext cx="10430257" cy="1015663"/>
          </a:xfrm>
        </p:spPr>
        <p:txBody>
          <a:bodyPr anchor="b" anchorCtr="0"/>
          <a:lstStyle>
            <a:lvl1pPr>
              <a:defRPr sz="6600" spc="-100" baseline="0">
                <a:latin typeface="+mn-lt"/>
              </a:defRPr>
            </a:lvl1pPr>
          </a:lstStyle>
          <a:p>
            <a:r>
              <a:rPr lang="en-US"/>
              <a:t>Big headline</a:t>
            </a:r>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586390" y="4278313"/>
            <a:ext cx="471268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7477A8E4-EDF0-DDB3-8098-28D44E2342D6}"/>
              </a:ext>
            </a:extLst>
          </p:cNvPr>
          <p:cNvSpPr>
            <a:spLocks noGrp="1"/>
          </p:cNvSpPr>
          <p:nvPr>
            <p:ph type="body" sz="quarter" idx="16"/>
          </p:nvPr>
        </p:nvSpPr>
        <p:spPr>
          <a:xfrm>
            <a:off x="6246410" y="4278313"/>
            <a:ext cx="3765954"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A750801D-F318-C32F-F1A8-2EB08A5D12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09405676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userDrawn="1">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userDrawn="1">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43561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218785744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292233"/>
            <a:ext cx="7535862" cy="3279768"/>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064000" y="4830309"/>
            <a:ext cx="7535862"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073063" y="5231647"/>
            <a:ext cx="752680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Rectangle: Single Corner Rounded 4">
            <a:extLst>
              <a:ext uri="{FF2B5EF4-FFF2-40B4-BE49-F238E27FC236}">
                <a16:creationId xmlns:a16="http://schemas.microsoft.com/office/drawing/2014/main" id="{F30B2090-3FEF-BD7A-3D1A-F15263CED050}"/>
              </a:ext>
              <a:ext uri="{C183D7F6-B498-43B3-948B-1728B52AA6E4}">
                <adec:decorative xmlns:adec="http://schemas.microsoft.com/office/drawing/2017/decorative" val="1"/>
              </a:ext>
            </a:extLst>
          </p:cNvPr>
          <p:cNvSpPr/>
          <p:nvPr userDrawn="1"/>
        </p:nvSpPr>
        <p:spPr bwMode="auto">
          <a:xfrm>
            <a:off x="-1" y="1292232"/>
            <a:ext cx="3121026" cy="5565768"/>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11">
            <a:extLst>
              <a:ext uri="{FF2B5EF4-FFF2-40B4-BE49-F238E27FC236}">
                <a16:creationId xmlns:a16="http://schemas.microsoft.com/office/drawing/2014/main" id="{69AA33E8-65E2-5482-066C-B301F74B3FCC}"/>
              </a:ext>
            </a:extLst>
          </p:cNvPr>
          <p:cNvSpPr>
            <a:spLocks noGrp="1"/>
          </p:cNvSpPr>
          <p:nvPr>
            <p:ph type="body" sz="quarter" idx="34"/>
          </p:nvPr>
        </p:nvSpPr>
        <p:spPr>
          <a:xfrm>
            <a:off x="588262" y="2210101"/>
            <a:ext cx="2113253"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175333801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Learn Clickdown">
    <p:bg>
      <p:bgPr>
        <a:solidFill>
          <a:srgbClr val="E8E6D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E890A9B-98DE-E407-1677-225E1CB27E04}"/>
              </a:ext>
              <a:ext uri="{C183D7F6-B498-43B3-948B-1728B52AA6E4}">
                <adec:decorative xmlns:adec="http://schemas.microsoft.com/office/drawing/2017/decorative" val="1"/>
              </a:ext>
            </a:extLst>
          </p:cNvPr>
          <p:cNvSpPr/>
          <p:nvPr userDrawn="1"/>
        </p:nvSpPr>
        <p:spPr bwMode="auto">
          <a:xfrm>
            <a:off x="1887" y="0"/>
            <a:ext cx="689156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Top Corners Rounded 1">
            <a:extLst>
              <a:ext uri="{FF2B5EF4-FFF2-40B4-BE49-F238E27FC236}">
                <a16:creationId xmlns:a16="http://schemas.microsoft.com/office/drawing/2014/main" id="{960FA2C5-0F45-1F96-1312-4AD604060381}"/>
              </a:ext>
              <a:ext uri="{C183D7F6-B498-43B3-948B-1728B52AA6E4}">
                <adec:decorative xmlns:adec="http://schemas.microsoft.com/office/drawing/2017/decorative" val="1"/>
              </a:ext>
            </a:extLst>
          </p:cNvPr>
          <p:cNvSpPr>
            <a:spLocks/>
          </p:cNvSpPr>
          <p:nvPr userDrawn="1"/>
        </p:nvSpPr>
        <p:spPr bwMode="auto">
          <a:xfrm rot="16200000" flipH="1">
            <a:off x="7958667" y="1348398"/>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dirty="0">
              <a:ln>
                <a:noFill/>
              </a:ln>
              <a:solidFill>
                <a:srgbClr val="FFFFFF"/>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C7858406-DE31-8249-0E02-6D12B1500EBC}"/>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7458887" y="1759165"/>
            <a:ext cx="4737876" cy="3870680"/>
          </a:xfrm>
          <a:prstGeom prst="rect">
            <a:avLst/>
          </a:prstGeom>
          <a:noFill/>
          <a:ln w="38100">
            <a:noFill/>
          </a:ln>
          <a:effectLst/>
        </p:spPr>
      </p:pic>
      <p:sp>
        <p:nvSpPr>
          <p:cNvPr id="4" name="Picture Placeholder" descr="This photo is a 'placeholder' only. Drag or drop your photo here, or click and tap the center to insert a photo.">
            <a:extLst>
              <a:ext uri="{FF2B5EF4-FFF2-40B4-BE49-F238E27FC236}">
                <a16:creationId xmlns:a16="http://schemas.microsoft.com/office/drawing/2014/main" id="{D5402C46-D31C-FDEF-C231-716FBE6417FF}"/>
              </a:ext>
            </a:extLst>
          </p:cNvPr>
          <p:cNvSpPr>
            <a:spLocks noGrp="1"/>
          </p:cNvSpPr>
          <p:nvPr>
            <p:ph type="pic" sz="quarter" idx="20" hasCustomPrompt="1"/>
          </p:nvPr>
        </p:nvSpPr>
        <p:spPr bwMode="ltGray">
          <a:xfrm>
            <a:off x="7724775" y="2041526"/>
            <a:ext cx="4467225" cy="3311524"/>
          </a:xfrm>
          <a:prstGeom prst="rect">
            <a:avLst/>
          </a:prstGeom>
          <a:solidFill>
            <a:srgbClr val="F4F4F7"/>
          </a:solidFill>
          <a:ln>
            <a:noFill/>
          </a:ln>
        </p:spPr>
        <p:txBody>
          <a:bodyPr lIns="914400" tIns="0" rIns="914400" bIns="146304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website screenshot here or click or tap icon below to insert</a:t>
            </a:r>
          </a:p>
          <a:p>
            <a:endParaRPr lang="en-US" dirty="0"/>
          </a:p>
          <a:p>
            <a:endParaRPr lang="en-US" dirty="0"/>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65220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0" name="Text Placeholder 11">
            <a:extLst>
              <a:ext uri="{FF2B5EF4-FFF2-40B4-BE49-F238E27FC236}">
                <a16:creationId xmlns:a16="http://schemas.microsoft.com/office/drawing/2014/main" id="{5FD7D075-9E51-3CE8-5505-AE5C8CAB0439}"/>
              </a:ext>
            </a:extLst>
          </p:cNvPr>
          <p:cNvSpPr>
            <a:spLocks noGrp="1"/>
          </p:cNvSpPr>
          <p:nvPr>
            <p:ph type="body" sz="quarter" idx="16"/>
          </p:nvPr>
        </p:nvSpPr>
        <p:spPr>
          <a:xfrm>
            <a:off x="584199" y="1594155"/>
            <a:ext cx="565457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1" name="Text Placeholder 3">
            <a:extLst>
              <a:ext uri="{FF2B5EF4-FFF2-40B4-BE49-F238E27FC236}">
                <a16:creationId xmlns:a16="http://schemas.microsoft.com/office/drawing/2014/main" id="{F4BA9016-5747-B1D1-36DE-145A4E94C4B2}"/>
              </a:ext>
            </a:extLst>
          </p:cNvPr>
          <p:cNvSpPr>
            <a:spLocks noGrp="1"/>
          </p:cNvSpPr>
          <p:nvPr>
            <p:ph type="body" sz="quarter" idx="15"/>
          </p:nvPr>
        </p:nvSpPr>
        <p:spPr>
          <a:xfrm>
            <a:off x="586389" y="2085764"/>
            <a:ext cx="565220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Footer Placeholder 10">
            <a:extLst>
              <a:ext uri="{FF2B5EF4-FFF2-40B4-BE49-F238E27FC236}">
                <a16:creationId xmlns:a16="http://schemas.microsoft.com/office/drawing/2014/main" id="{481D8892-E962-43F0-5F5F-08F524F7EAA2}"/>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403313597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33462" y="6559230"/>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58911283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lank_with Head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15380387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lank_with Head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88572234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column contain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771955"/>
            <a:ext cx="8778782"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2263564"/>
            <a:ext cx="87750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40184374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Knowledge Che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userDrawn="1"/>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cstate="screen">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24888954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Knowledge Check">
    <p:spTree>
      <p:nvGrpSpPr>
        <p:cNvPr id="1" name=""/>
        <p:cNvGrpSpPr/>
        <p:nvPr/>
      </p:nvGrpSpPr>
      <p:grpSpPr>
        <a:xfrm>
          <a:off x="0" y="0"/>
          <a:ext cx="0" cy="0"/>
          <a:chOff x="0" y="0"/>
          <a:chExt cx="0" cy="0"/>
        </a:xfrm>
      </p:grpSpPr>
      <p:sp>
        <p:nvSpPr>
          <p:cNvPr id="3" name="Rounded Rectangle 3_1">
            <a:extLst>
              <a:ext uri="{FF2B5EF4-FFF2-40B4-BE49-F238E27FC236}">
                <a16:creationId xmlns:a16="http://schemas.microsoft.com/office/drawing/2014/main" id="{4CCBFB5E-1851-2876-A431-5DF81265739D}"/>
              </a:ext>
            </a:extLst>
          </p:cNvPr>
          <p:cNvSpPr/>
          <p:nvPr userDrawn="1"/>
        </p:nvSpPr>
        <p:spPr>
          <a:xfrm>
            <a:off x="588261" y="1292745"/>
            <a:ext cx="10074975" cy="4749970"/>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userDrawn="1"/>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cstate="screen">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318722413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Tree>
    <p:extLst>
      <p:ext uri="{BB962C8B-B14F-4D97-AF65-F5344CB8AC3E}">
        <p14:creationId xmlns:p14="http://schemas.microsoft.com/office/powerpoint/2010/main" val="67078604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F16CAC6C-E57B-D312-6754-C68FA11C55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37356945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345562202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3"/>
              </a:gs>
            </a:gsLst>
            <a:lin ang="16200000" scaled="1"/>
            <a:tileRect/>
          </a:gradFill>
        </p:spPr>
        <p:txBody>
          <a:bodyPr vert="horz" wrap="square" lIns="585216" tIns="91440" rIns="0" bIns="45720" rtlCol="0">
            <a:spAutoFit/>
          </a:bodyPr>
          <a:lstStyle>
            <a:lvl1pPr marL="0" indent="0">
              <a:buNone/>
              <a:defRPr kumimoji="0" lang="en-US" sz="1999" b="0" i="0" u="none" strike="noStrike" cap="none" normalizeH="0" dirty="0">
                <a:ln>
                  <a:noFill/>
                </a:ln>
                <a:solidFill>
                  <a:srgbClr val="FFFFFF"/>
                </a:solidFill>
                <a:effectLst/>
                <a:uLnTx/>
                <a:uFillTx/>
                <a:latin typeface="Segoe UI Semibold"/>
              </a:defRPr>
            </a:lvl1pPr>
          </a:lstStyle>
          <a:p>
            <a:pPr marL="228600" lvl="0" indent="-228600"/>
            <a:r>
              <a:rPr lang="en-US"/>
              <a:t>Click to enter title</a:t>
            </a:r>
          </a:p>
        </p:txBody>
      </p:sp>
      <p:sp>
        <p:nvSpPr>
          <p:cNvPr id="3" name="Footer Placeholder 10">
            <a:extLst>
              <a:ext uri="{FF2B5EF4-FFF2-40B4-BE49-F238E27FC236}">
                <a16:creationId xmlns:a16="http://schemas.microsoft.com/office/drawing/2014/main" id="{EC3CADB3-1E72-D613-A509-B863360A3F3D}"/>
              </a:ext>
            </a:extLst>
          </p:cNvPr>
          <p:cNvSpPr>
            <a:spLocks noGrp="1"/>
          </p:cNvSpPr>
          <p:nvPr>
            <p:ph type="ftr" sz="quarter" idx="3"/>
          </p:nvPr>
        </p:nvSpPr>
        <p:spPr>
          <a:xfrm>
            <a:off x="7448551" y="6421083"/>
            <a:ext cx="4151312" cy="197976"/>
          </a:xfrm>
          <a:prstGeom prst="rect">
            <a:avLst/>
          </a:prstGeom>
        </p:spPr>
        <p:txBody>
          <a:bodyPr vert="horz" lIns="0" tIns="0" rIns="0" bIns="0" rtlCol="0" anchor="ctr"/>
          <a:lstStyle>
            <a:lvl1pPr marL="0" algn="r"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8" name="Text Placeholder 3">
            <a:extLst>
              <a:ext uri="{FF2B5EF4-FFF2-40B4-BE49-F238E27FC236}">
                <a16:creationId xmlns:a16="http://schemas.microsoft.com/office/drawing/2014/main" id="{642E0005-D466-9A2B-2F72-437D2E7450DA}"/>
              </a:ext>
            </a:extLst>
          </p:cNvPr>
          <p:cNvSpPr txBox="1">
            <a:spLocks/>
          </p:cNvSpPr>
          <p:nvPr userDrawn="1"/>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dirty="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4885267"/>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19675666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Developer code right">
    <p:bg>
      <p:bgPr>
        <a:solidFill>
          <a:srgbClr val="E8E6D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DFD107E2-140D-CB86-9FA1-B9481E49E6FE}"/>
              </a:ext>
            </a:extLst>
          </p:cNvPr>
          <p:cNvSpPr>
            <a:spLocks noGrp="1"/>
          </p:cNvSpPr>
          <p:nvPr>
            <p:ph type="title"/>
          </p:nvPr>
        </p:nvSpPr>
        <p:spPr>
          <a:xfrm>
            <a:off x="588262" y="585216"/>
            <a:ext cx="404276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Text Placeholder 3">
            <a:extLst>
              <a:ext uri="{FF2B5EF4-FFF2-40B4-BE49-F238E27FC236}">
                <a16:creationId xmlns:a16="http://schemas.microsoft.com/office/drawing/2014/main" id="{277F5E94-C055-4558-A211-EF7933FCA82F}"/>
              </a:ext>
            </a:extLst>
          </p:cNvPr>
          <p:cNvSpPr>
            <a:spLocks noGrp="1"/>
          </p:cNvSpPr>
          <p:nvPr>
            <p:ph type="body" sz="quarter" idx="15"/>
          </p:nvPr>
        </p:nvSpPr>
        <p:spPr>
          <a:xfrm>
            <a:off x="586389" y="1594155"/>
            <a:ext cx="4042761" cy="726353"/>
          </a:xfrm>
          <a:prstGeom prst="rect">
            <a:avLst/>
          </a:prstGeom>
        </p:spPr>
        <p:txBody>
          <a:bodyPr wrap="square">
            <a:spAutoFit/>
          </a:bodyPr>
          <a:lstStyle>
            <a:lvl1pPr marL="0" indent="0">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Text Placeholder 4" descr="This layout should only be used for developer code. The font used is a monospace font which is ideal for showing code.">
            <a:extLst>
              <a:ext uri="{FF2B5EF4-FFF2-40B4-BE49-F238E27FC236}">
                <a16:creationId xmlns:a16="http://schemas.microsoft.com/office/drawing/2014/main" id="{A89B3FAE-417F-41EF-9D05-0D6CAF8EC76C}"/>
              </a:ext>
            </a:extLst>
          </p:cNvPr>
          <p:cNvSpPr>
            <a:spLocks noGrp="1"/>
          </p:cNvSpPr>
          <p:nvPr>
            <p:ph type="body" sz="quarter" idx="11" hasCustomPrompt="1"/>
          </p:nvPr>
        </p:nvSpPr>
        <p:spPr>
          <a:xfrm>
            <a:off x="5800725" y="582613"/>
            <a:ext cx="5799138" cy="5692775"/>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38602711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10">
            <a:extLst>
              <a:ext uri="{FF2B5EF4-FFF2-40B4-BE49-F238E27FC236}">
                <a16:creationId xmlns:a16="http://schemas.microsoft.com/office/drawing/2014/main" id="{0281408E-274B-89C6-8571-F986E6EE65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08396240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25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7" name="Footer Placeholder 10">
            <a:extLst>
              <a:ext uri="{FF2B5EF4-FFF2-40B4-BE49-F238E27FC236}">
                <a16:creationId xmlns:a16="http://schemas.microsoft.com/office/drawing/2014/main" id="{3B2054C5-1258-8F24-CB3E-C0C7AA29451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25872264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_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6043"/>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6" name="Text Placeholder 4">
            <a:extLst>
              <a:ext uri="{FF2B5EF4-FFF2-40B4-BE49-F238E27FC236}">
                <a16:creationId xmlns:a16="http://schemas.microsoft.com/office/drawing/2014/main" id="{BD9E8228-6949-BCF9-F825-22D65A43DBCD}"/>
              </a:ext>
            </a:extLst>
          </p:cNvPr>
          <p:cNvSpPr>
            <a:spLocks noGrp="1"/>
          </p:cNvSpPr>
          <p:nvPr>
            <p:ph type="body" sz="quarter" idx="12" hasCustomPrompt="1"/>
          </p:nvPr>
        </p:nvSpPr>
        <p:spPr>
          <a:xfrm>
            <a:off x="585216" y="2080227"/>
            <a:ext cx="3361943" cy="553998"/>
          </a:xfrm>
          <a:noFill/>
        </p:spPr>
        <p:txBody>
          <a:bodyPr wrap="square" lIns="0" tIns="0" rIns="0" bIns="0">
            <a:spAutoFit/>
          </a:bodyPr>
          <a:lstStyle>
            <a:lvl1pPr marL="0" indent="0" algn="l"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3"/>
                </a:solidFill>
                <a:effectLst/>
                <a:latin typeface="+mj-lt"/>
                <a:ea typeface="+mn-ea"/>
                <a:cs typeface="Segoe UI" panose="020B0502040204020203" pitchFamily="34" charset="0"/>
              </a:defRPr>
            </a:lvl1pPr>
          </a:lstStyle>
          <a:p>
            <a:pPr lvl="0"/>
            <a:r>
              <a:rPr lang="en-US"/>
              <a:t>Thank you.</a:t>
            </a:r>
          </a:p>
        </p:txBody>
      </p:sp>
      <p:sp>
        <p:nvSpPr>
          <p:cNvPr id="9" name="Text Placeholder 8">
            <a:extLst>
              <a:ext uri="{FF2B5EF4-FFF2-40B4-BE49-F238E27FC236}">
                <a16:creationId xmlns:a16="http://schemas.microsoft.com/office/drawing/2014/main" id="{FCDD9B65-7B9C-E803-654B-692D90202D54}"/>
              </a:ext>
            </a:extLst>
          </p:cNvPr>
          <p:cNvSpPr>
            <a:spLocks noGrp="1"/>
          </p:cNvSpPr>
          <p:nvPr>
            <p:ph type="body" sz="quarter" idx="13"/>
          </p:nvPr>
        </p:nvSpPr>
        <p:spPr>
          <a:xfrm>
            <a:off x="4485640" y="2276475"/>
            <a:ext cx="7114222" cy="1689099"/>
          </a:xfrm>
        </p:spPr>
        <p:txBody>
          <a:bodyPr/>
          <a:lstStyle>
            <a:lvl1pPr marL="0" indent="0" algn="l" defTabSz="457200" rtl="0" eaLnBrk="1" latinLnBrk="0" hangingPunct="1">
              <a:lnSpc>
                <a:spcPct val="100000"/>
              </a:lnSpc>
              <a:spcBef>
                <a:spcPct val="0"/>
              </a:spcBef>
              <a:buNone/>
              <a:defRPr lang="en-US" sz="2000" b="0" kern="1200" cap="none" spc="-50" baseline="0" dirty="0" smtClean="0">
                <a:ln w="3175">
                  <a:noFill/>
                </a:ln>
                <a:solidFill>
                  <a:schemeClr val="tx1"/>
                </a:solidFill>
                <a:effectLst/>
                <a:latin typeface="+mn-lt"/>
                <a:ea typeface="+mn-ea"/>
                <a:cs typeface="Segoe UI" panose="020B0502040204020203" pitchFamily="34" charset="0"/>
              </a:defRPr>
            </a:lvl1pPr>
            <a:lvl2pPr marL="155448" indent="0">
              <a:buNone/>
              <a:defRPr lang="en-US" sz="2000" b="0" kern="1200" cap="none" spc="-50" baseline="0" dirty="0" smtClean="0">
                <a:ln w="3175">
                  <a:noFill/>
                </a:ln>
                <a:solidFill>
                  <a:schemeClr val="bg1"/>
                </a:solidFill>
                <a:effectLst/>
                <a:latin typeface="+mn-lt"/>
                <a:ea typeface="+mn-ea"/>
                <a:cs typeface="Segoe UI" panose="020B0502040204020203" pitchFamily="34" charset="0"/>
              </a:defRPr>
            </a:lvl2pPr>
            <a:lvl3pPr marL="265176" indent="0">
              <a:buNone/>
              <a:defRPr/>
            </a:lvl3pPr>
            <a:lvl4pPr marL="661988" indent="0">
              <a:buNone/>
              <a:defRPr/>
            </a:lvl4pPr>
            <a:lvl5pPr marL="855663"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3D724FF2-BFB6-0799-B9AE-F83BA9177AA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84840281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592">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_Gradient_Dark Blue">
    <p:bg>
      <p:bgPr>
        <a:solidFill>
          <a:schemeClr val="bg2"/>
        </a:solidFill>
        <a:effectLst/>
      </p:bgPr>
    </p:bg>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09C25A02-AC19-00D7-AA19-15FBBBA075A7}"/>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2188952" cy="6856285"/>
          </a:xfrm>
          <a:prstGeom prst="rect">
            <a:avLst/>
          </a:prstGeom>
        </p:spPr>
      </p:pic>
      <p:pic>
        <p:nvPicPr>
          <p:cNvPr id="6" name="MS logo white - EMF">
            <a:extLst>
              <a:ext uri="{FF2B5EF4-FFF2-40B4-BE49-F238E27FC236}">
                <a16:creationId xmlns:a16="http://schemas.microsoft.com/office/drawing/2014/main" id="{15F18C2F-44AE-47B2-AF66-6F44850A456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white">
          <a:xfrm>
            <a:off x="584200" y="585788"/>
            <a:ext cx="1366245" cy="292608"/>
          </a:xfrm>
          <a:prstGeom prst="rect">
            <a:avLst/>
          </a:prstGeom>
        </p:spPr>
      </p:pic>
      <p:sp>
        <p:nvSpPr>
          <p:cNvPr id="3" name="Title 1">
            <a:extLst>
              <a:ext uri="{FF2B5EF4-FFF2-40B4-BE49-F238E27FC236}">
                <a16:creationId xmlns:a16="http://schemas.microsoft.com/office/drawing/2014/main" id="{4D261202-B43E-AFEC-1247-D8B93E325B08}"/>
              </a:ext>
            </a:extLst>
          </p:cNvPr>
          <p:cNvSpPr>
            <a:spLocks noGrp="1"/>
          </p:cNvSpPr>
          <p:nvPr>
            <p:ph type="title" hasCustomPrompt="1"/>
          </p:nvPr>
        </p:nvSpPr>
        <p:spPr bwMode="white">
          <a:xfrm>
            <a:off x="569911" y="2769057"/>
            <a:ext cx="8193024" cy="1231106"/>
          </a:xfrm>
          <a:noFill/>
        </p:spPr>
        <p:txBody>
          <a:bodyPr wrap="square" lIns="0" tIns="0" rIns="0" bIns="0" anchor="b" anchorCtr="0">
            <a:spAutoFit/>
          </a:bodyPr>
          <a:lstStyle>
            <a:lvl1pPr>
              <a:defRPr sz="4000" b="0" i="0" spc="-50" baseline="0">
                <a:solidFill>
                  <a:schemeClr val="bg1"/>
                </a:solidFill>
                <a:latin typeface="+mn-lt"/>
                <a:cs typeface="Segoe UI" panose="020B0502040204020203" pitchFamily="34" charset="0"/>
              </a:defRPr>
            </a:lvl1pPr>
          </a:lstStyle>
          <a:p>
            <a:r>
              <a:rPr lang="en-US"/>
              <a:t>Event name or </a:t>
            </a:r>
            <a:br>
              <a:rPr lang="en-US"/>
            </a:br>
            <a:r>
              <a:rPr lang="en-US"/>
              <a:t>presentation title</a:t>
            </a:r>
          </a:p>
        </p:txBody>
      </p:sp>
      <p:sp>
        <p:nvSpPr>
          <p:cNvPr id="8" name="Text Placeholder 4">
            <a:extLst>
              <a:ext uri="{FF2B5EF4-FFF2-40B4-BE49-F238E27FC236}">
                <a16:creationId xmlns:a16="http://schemas.microsoft.com/office/drawing/2014/main" id="{4F89D852-EFBA-6F99-2050-8532FF783C3E}"/>
              </a:ext>
            </a:extLst>
          </p:cNvPr>
          <p:cNvSpPr>
            <a:spLocks noGrp="1"/>
          </p:cNvSpPr>
          <p:nvPr>
            <p:ph type="body" sz="quarter" idx="12" hasCustomPrompt="1"/>
          </p:nvPr>
        </p:nvSpPr>
        <p:spPr bwMode="white">
          <a:xfrm>
            <a:off x="582042" y="4215827"/>
            <a:ext cx="8193024" cy="246221"/>
          </a:xfrm>
          <a:prstGeom prst="rect">
            <a:avLst/>
          </a:prstGeom>
          <a:noFill/>
        </p:spPr>
        <p:txBody>
          <a:bodyPr wrap="square" lIns="0" tIns="0" rIns="0" bIns="0">
            <a:spAutoFit/>
          </a:bodyPr>
          <a:lstStyle>
            <a:lvl1pPr marL="0" indent="0">
              <a:spcBef>
                <a:spcPts val="0"/>
              </a:spcBef>
              <a:buNone/>
              <a:defRPr sz="1600" spc="0" baseline="0">
                <a:solidFill>
                  <a:schemeClr val="bg1"/>
                </a:solidFill>
                <a:latin typeface="+mn-lt"/>
                <a:cs typeface="Segoe UI" panose="020B0502040204020203" pitchFamily="34" charset="0"/>
              </a:defRPr>
            </a:lvl1pPr>
          </a:lstStyle>
          <a:p>
            <a:pPr lvl="0"/>
            <a:r>
              <a:rPr lang="en-US"/>
              <a:t>Speaker name or subtitle</a:t>
            </a:r>
          </a:p>
        </p:txBody>
      </p:sp>
      <p:sp>
        <p:nvSpPr>
          <p:cNvPr id="2" name="Text Placeholder 4">
            <a:extLst>
              <a:ext uri="{FF2B5EF4-FFF2-40B4-BE49-F238E27FC236}">
                <a16:creationId xmlns:a16="http://schemas.microsoft.com/office/drawing/2014/main" id="{0BD8134C-9DAE-AC17-E85E-797425358B52}"/>
              </a:ext>
            </a:extLst>
          </p:cNvPr>
          <p:cNvSpPr>
            <a:spLocks noGrp="1"/>
          </p:cNvSpPr>
          <p:nvPr>
            <p:ph type="body" sz="quarter" idx="13" hasCustomPrompt="1"/>
          </p:nvPr>
        </p:nvSpPr>
        <p:spPr bwMode="white">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bg1"/>
                </a:solidFill>
                <a:latin typeface="+mn-lt"/>
                <a:cs typeface="Segoe UI" panose="020B0502040204020203" pitchFamily="34" charset="0"/>
              </a:defRPr>
            </a:lvl1pPr>
          </a:lstStyle>
          <a:p>
            <a:pPr lvl="0"/>
            <a:r>
              <a:rPr lang="en-US"/>
              <a:t>Date</a:t>
            </a:r>
          </a:p>
        </p:txBody>
      </p:sp>
      <p:sp>
        <p:nvSpPr>
          <p:cNvPr id="4" name="Text Placeholder 4">
            <a:extLst>
              <a:ext uri="{FF2B5EF4-FFF2-40B4-BE49-F238E27FC236}">
                <a16:creationId xmlns:a16="http://schemas.microsoft.com/office/drawing/2014/main" id="{2BD6AF20-3445-2A80-6CE8-04C04421E1B8}"/>
              </a:ext>
            </a:extLst>
          </p:cNvPr>
          <p:cNvSpPr>
            <a:spLocks noGrp="1"/>
          </p:cNvSpPr>
          <p:nvPr>
            <p:ph type="body" sz="quarter" idx="14" hasCustomPrompt="1"/>
          </p:nvPr>
        </p:nvSpPr>
        <p:spPr bwMode="white">
          <a:xfrm>
            <a:off x="2471054" y="6446520"/>
            <a:ext cx="6336792" cy="153888"/>
          </a:xfrm>
          <a:prstGeom prst="rect">
            <a:avLst/>
          </a:prstGeom>
          <a:noFill/>
        </p:spPr>
        <p:txBody>
          <a:bodyPr wrap="square" lIns="0" tIns="0" rIns="0" bIns="0">
            <a:spAutoFit/>
          </a:bodyPr>
          <a:lstStyle>
            <a:lvl1pPr marL="0" indent="0">
              <a:spcBef>
                <a:spcPts val="0"/>
              </a:spcBef>
              <a:buNone/>
              <a:defRPr sz="1000" spc="0" baseline="0">
                <a:solidFill>
                  <a:schemeClr val="bg1"/>
                </a:solidFill>
                <a:latin typeface="+mn-lt"/>
                <a:cs typeface="Segoe UI" panose="020B0502040204020203" pitchFamily="34" charset="0"/>
              </a:defRPr>
            </a:lvl1pPr>
          </a:lstStyle>
          <a:p>
            <a:pPr lvl="0"/>
            <a:r>
              <a:rPr lang="en-US"/>
              <a:t>Microsoft confidential</a:t>
            </a:r>
          </a:p>
        </p:txBody>
      </p:sp>
    </p:spTree>
    <p:extLst>
      <p:ext uri="{BB962C8B-B14F-4D97-AF65-F5344CB8AC3E}">
        <p14:creationId xmlns:p14="http://schemas.microsoft.com/office/powerpoint/2010/main" val="1124420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hasCustomPrompt="1"/>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title style</a:t>
            </a:r>
          </a:p>
        </p:txBody>
      </p:sp>
      <p:sp>
        <p:nvSpPr>
          <p:cNvPr id="3" name="Footer Placeholder 10">
            <a:extLst>
              <a:ext uri="{FF2B5EF4-FFF2-40B4-BE49-F238E27FC236}">
                <a16:creationId xmlns:a16="http://schemas.microsoft.com/office/drawing/2014/main" id="{55F3B42E-49D5-A402-BB55-46E458419094}"/>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210440552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Footer Placeholder 10">
            <a:extLst>
              <a:ext uri="{FF2B5EF4-FFF2-40B4-BE49-F238E27FC236}">
                <a16:creationId xmlns:a16="http://schemas.microsoft.com/office/drawing/2014/main" id="{1C4BDD7D-AB67-C540-A18F-6434E586C37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6577163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Text option_3 rows">
    <p:spTree>
      <p:nvGrpSpPr>
        <p:cNvPr id="1" name=""/>
        <p:cNvGrpSpPr/>
        <p:nvPr/>
      </p:nvGrpSpPr>
      <p:grpSpPr>
        <a:xfrm>
          <a:off x="0" y="0"/>
          <a:ext cx="0" cy="0"/>
          <a:chOff x="0" y="0"/>
          <a:chExt cx="0" cy="0"/>
        </a:xfrm>
      </p:grpSpPr>
      <p:sp>
        <p:nvSpPr>
          <p:cNvPr id="9" name="Text Placeholder 4">
            <a:extLst>
              <a:ext uri="{FF2B5EF4-FFF2-40B4-BE49-F238E27FC236}">
                <a16:creationId xmlns:a16="http://schemas.microsoft.com/office/drawing/2014/main" id="{CB19F3EF-E352-4C65-98EB-C1D64E0A7284}"/>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0" name="Text Placeholder 4">
            <a:extLst>
              <a:ext uri="{FF2B5EF4-FFF2-40B4-BE49-F238E27FC236}">
                <a16:creationId xmlns:a16="http://schemas.microsoft.com/office/drawing/2014/main" id="{E93C46D7-E811-4904-971C-BDAE52869A61}"/>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2" name="Text Placeholder 4">
            <a:extLst>
              <a:ext uri="{FF2B5EF4-FFF2-40B4-BE49-F238E27FC236}">
                <a16:creationId xmlns:a16="http://schemas.microsoft.com/office/drawing/2014/main" id="{C84EFDE3-C2B4-4663-8852-A0D2423EB125}"/>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0">
            <a:extLst>
              <a:ext uri="{FF2B5EF4-FFF2-40B4-BE49-F238E27FC236}">
                <a16:creationId xmlns:a16="http://schemas.microsoft.com/office/drawing/2014/main" id="{98D09561-FD4E-3066-64C2-824D66760B1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5" name="Title 1">
            <a:extLst>
              <a:ext uri="{FF2B5EF4-FFF2-40B4-BE49-F238E27FC236}">
                <a16:creationId xmlns:a16="http://schemas.microsoft.com/office/drawing/2014/main" id="{AC67A521-F4FD-E8EE-E376-D23CEA345620}"/>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984A61D4-2EBC-3C89-B9B9-A7E3006349EC}"/>
              </a:ext>
              <a:ext uri="{C183D7F6-B498-43B3-948B-1728B52AA6E4}">
                <adec:decorative xmlns:adec="http://schemas.microsoft.com/office/drawing/2017/decorative" val="1"/>
              </a:ext>
            </a:extLst>
          </p:cNvPr>
          <p:cNvCxnSpPr>
            <a:cxnSpLocks/>
          </p:cNvCxnSpPr>
          <p:nvPr userDrawn="1"/>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15C7F07-21BA-232C-099C-2DFC70761A21}"/>
              </a:ext>
              <a:ext uri="{C183D7F6-B498-43B3-948B-1728B52AA6E4}">
                <adec:decorative xmlns:adec="http://schemas.microsoft.com/office/drawing/2017/decorative" val="1"/>
              </a:ext>
            </a:extLst>
          </p:cNvPr>
          <p:cNvCxnSpPr>
            <a:cxnSpLocks/>
          </p:cNvCxnSpPr>
          <p:nvPr userDrawn="1"/>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3542492"/>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707281"/>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126478097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Text option_4 rows">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BDF9284C-6F78-4885-87E1-4AAD9E8090B1}"/>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0" name="Straight Connector 19">
            <a:extLst>
              <a:ext uri="{FF2B5EF4-FFF2-40B4-BE49-F238E27FC236}">
                <a16:creationId xmlns:a16="http://schemas.microsoft.com/office/drawing/2014/main" id="{4E9EA958-BE84-43C9-98F0-0C08E8EDD63F}"/>
              </a:ext>
              <a:ext uri="{C183D7F6-B498-43B3-948B-1728B52AA6E4}">
                <adec:decorative xmlns:adec="http://schemas.microsoft.com/office/drawing/2017/decorative" val="1"/>
              </a:ext>
            </a:extLst>
          </p:cNvPr>
          <p:cNvCxnSpPr>
            <a:cxnSpLocks/>
          </p:cNvCxnSpPr>
          <p:nvPr userDrawn="1"/>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D0E35C16-1FD5-43B8-8A48-E2CAEC4A6EA2}"/>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1" name="Straight Connector 20">
            <a:extLst>
              <a:ext uri="{FF2B5EF4-FFF2-40B4-BE49-F238E27FC236}">
                <a16:creationId xmlns:a16="http://schemas.microsoft.com/office/drawing/2014/main" id="{FC78D634-25BA-4087-A772-1E555254B97D}"/>
              </a:ext>
              <a:ext uri="{C183D7F6-B498-43B3-948B-1728B52AA6E4}">
                <adec:decorative xmlns:adec="http://schemas.microsoft.com/office/drawing/2017/decorative" val="1"/>
              </a:ext>
            </a:extLst>
          </p:cNvPr>
          <p:cNvCxnSpPr>
            <a:cxnSpLocks/>
          </p:cNvCxnSpPr>
          <p:nvPr userDrawn="1"/>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7" name="Text Placeholder 4">
            <a:extLst>
              <a:ext uri="{FF2B5EF4-FFF2-40B4-BE49-F238E27FC236}">
                <a16:creationId xmlns:a16="http://schemas.microsoft.com/office/drawing/2014/main" id="{9F7B3EC7-70FC-4307-BB11-53CB4E14FFB9}"/>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2" name="Straight Connector 21">
            <a:extLst>
              <a:ext uri="{FF2B5EF4-FFF2-40B4-BE49-F238E27FC236}">
                <a16:creationId xmlns:a16="http://schemas.microsoft.com/office/drawing/2014/main" id="{71CE9993-705A-488D-910E-290FD0A522F4}"/>
              </a:ext>
              <a:ext uri="{C183D7F6-B498-43B3-948B-1728B52AA6E4}">
                <adec:decorative xmlns:adec="http://schemas.microsoft.com/office/drawing/2017/decorative" val="1"/>
              </a:ext>
            </a:extLst>
          </p:cNvPr>
          <p:cNvCxnSpPr>
            <a:cxnSpLocks/>
          </p:cNvCxnSpPr>
          <p:nvPr userDrawn="1"/>
        </p:nvCxnSpPr>
        <p:spPr>
          <a:xfrm>
            <a:off x="1389695" y="445894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DC5585A5-DAB7-4EFE-A980-497178E03B1A}"/>
              </a:ext>
            </a:extLst>
          </p:cNvPr>
          <p:cNvSpPr>
            <a:spLocks noGrp="1"/>
          </p:cNvSpPr>
          <p:nvPr>
            <p:ph type="body" sz="quarter" idx="19" hasCustomPrompt="1"/>
          </p:nvPr>
        </p:nvSpPr>
        <p:spPr>
          <a:xfrm>
            <a:off x="1389460" y="4591438"/>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8" name="Footer Placeholder 10">
            <a:extLst>
              <a:ext uri="{FF2B5EF4-FFF2-40B4-BE49-F238E27FC236}">
                <a16:creationId xmlns:a16="http://schemas.microsoft.com/office/drawing/2014/main" id="{03F58DC3-B4E8-1391-2AF6-4FE989430E6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9" name="Title 1">
            <a:extLst>
              <a:ext uri="{FF2B5EF4-FFF2-40B4-BE49-F238E27FC236}">
                <a16:creationId xmlns:a16="http://schemas.microsoft.com/office/drawing/2014/main" id="{75B21E8C-92C0-72B7-D04D-01894741A0D7}"/>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671429784"/>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Text option_5 rows">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1389460" y="1456896"/>
            <a:ext cx="10210404" cy="64562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F4A35CC4-D06B-40B4-91B1-CDA133426FEF}"/>
              </a:ext>
              <a:ext uri="{C183D7F6-B498-43B3-948B-1728B52AA6E4}">
                <adec:decorative xmlns:adec="http://schemas.microsoft.com/office/drawing/2017/decorative" val="1"/>
              </a:ext>
            </a:extLst>
          </p:cNvPr>
          <p:cNvCxnSpPr>
            <a:cxnSpLocks/>
          </p:cNvCxnSpPr>
          <p:nvPr userDrawn="1"/>
        </p:nvCxnSpPr>
        <p:spPr>
          <a:xfrm>
            <a:off x="1389695" y="2205973"/>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60" y="2309426"/>
            <a:ext cx="10210404" cy="64890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569B8E47-3705-4496-95DB-2F04B39526B5}"/>
              </a:ext>
              <a:ext uri="{C183D7F6-B498-43B3-948B-1728B52AA6E4}">
                <adec:decorative xmlns:adec="http://schemas.microsoft.com/office/drawing/2017/decorative" val="1"/>
              </a:ext>
            </a:extLst>
          </p:cNvPr>
          <p:cNvCxnSpPr>
            <a:cxnSpLocks/>
          </p:cNvCxnSpPr>
          <p:nvPr userDrawn="1"/>
        </p:nvCxnSpPr>
        <p:spPr>
          <a:xfrm>
            <a:off x="1389695" y="306177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60" y="3165232"/>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9" name="Straight Connector 18">
            <a:extLst>
              <a:ext uri="{FF2B5EF4-FFF2-40B4-BE49-F238E27FC236}">
                <a16:creationId xmlns:a16="http://schemas.microsoft.com/office/drawing/2014/main" id="{971F4189-FC32-45CA-8DDD-889412FB1B93}"/>
              </a:ext>
              <a:ext uri="{C183D7F6-B498-43B3-948B-1728B52AA6E4}">
                <adec:decorative xmlns:adec="http://schemas.microsoft.com/office/drawing/2017/decorative" val="1"/>
              </a:ext>
            </a:extLst>
          </p:cNvPr>
          <p:cNvCxnSpPr>
            <a:cxnSpLocks/>
          </p:cNvCxnSpPr>
          <p:nvPr userDrawn="1"/>
        </p:nvCxnSpPr>
        <p:spPr>
          <a:xfrm>
            <a:off x="1389695" y="391758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60" y="4021038"/>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389695" y="4773391"/>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60" y="4876845"/>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sp>
        <p:nvSpPr>
          <p:cNvPr id="2" name="Footer Placeholder 10">
            <a:extLst>
              <a:ext uri="{FF2B5EF4-FFF2-40B4-BE49-F238E27FC236}">
                <a16:creationId xmlns:a16="http://schemas.microsoft.com/office/drawing/2014/main" id="{91010A63-B7F0-F2E2-B929-AA7970F2846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4" name="Title 1">
            <a:extLst>
              <a:ext uri="{FF2B5EF4-FFF2-40B4-BE49-F238E27FC236}">
                <a16:creationId xmlns:a16="http://schemas.microsoft.com/office/drawing/2014/main" id="{8F826457-AD96-78F4-E9DC-B4CC7DCCED84}"/>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735761152"/>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1_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dirty="0"/>
              <a:t>Click to edit Master title style</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
        <p:nvSpPr>
          <p:cNvPr id="3" name="Rounded Rectangle 3_1">
            <a:extLst>
              <a:ext uri="{FF2B5EF4-FFF2-40B4-BE49-F238E27FC236}">
                <a16:creationId xmlns:a16="http://schemas.microsoft.com/office/drawing/2014/main" id="{EA6FD2A8-720D-4961-EE5A-DE1728EBB8A1}"/>
              </a:ext>
              <a:ext uri="{C183D7F6-B498-43B3-948B-1728B52AA6E4}">
                <adec:decorative xmlns:adec="http://schemas.microsoft.com/office/drawing/2017/decorative" val="1"/>
              </a:ext>
            </a:extLst>
          </p:cNvPr>
          <p:cNvSpPr/>
          <p:nvPr userDrawn="1"/>
        </p:nvSpPr>
        <p:spPr>
          <a:xfrm>
            <a:off x="580398" y="1787281"/>
            <a:ext cx="10633034" cy="3638249"/>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Tree>
    <p:extLst>
      <p:ext uri="{BB962C8B-B14F-4D97-AF65-F5344CB8AC3E}">
        <p14:creationId xmlns:p14="http://schemas.microsoft.com/office/powerpoint/2010/main" val="307828779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endParaRPr lang="en-IN"/>
          </a:p>
        </p:txBody>
      </p:sp>
    </p:spTree>
    <p:extLst>
      <p:ext uri="{BB962C8B-B14F-4D97-AF65-F5344CB8AC3E}">
        <p14:creationId xmlns:p14="http://schemas.microsoft.com/office/powerpoint/2010/main" val="1386112874"/>
      </p:ext>
    </p:extLst>
  </p:cSld>
  <p:clrMapOvr>
    <a:masterClrMapping/>
  </p:clrMapOvr>
  <p:transition>
    <p:fade/>
  </p:transition>
  <p:extLst>
    <p:ext uri="{DCECCB84-F9BA-43D5-87BE-67443E8EF086}">
      <p15:sldGuideLst xmlns:p15="http://schemas.microsoft.com/office/powerpoint/2012/main">
        <p15:guide id="1" orient="horz" pos="2203">
          <p15:clr>
            <a:srgbClr val="FBAE40"/>
          </p15:clr>
        </p15:guide>
        <p15:guide id="2" pos="3917">
          <p15:clr>
            <a:srgbClr val="FBAE40"/>
          </p15:clr>
        </p15:guide>
        <p15:guide id="3" orient="horz" pos="523">
          <p15:clr>
            <a:srgbClr val="FBAE40"/>
          </p15:clr>
        </p15:guide>
        <p15:guide id="4" pos="293">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Lab">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userDrawn="1"/>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7243823" cy="276999"/>
          </a:xfrm>
          <a:prstGeom prst="rect">
            <a:avLst/>
          </a:prstGeom>
        </p:spPr>
        <p:txBody>
          <a:bodyPr anchor="t"/>
          <a:lstStyle>
            <a:lvl1pPr marL="0" indent="0">
              <a:spcBef>
                <a:spcPts val="0"/>
              </a:spcBef>
              <a:buNone/>
              <a:defRPr sz="1800">
                <a:solidFill>
                  <a:schemeClr val="tx1"/>
                </a:solidFill>
                <a:latin typeface="+mj-lt"/>
              </a:defRPr>
            </a:lvl1pPr>
          </a:lstStyle>
          <a:p>
            <a:pPr lvl="0"/>
            <a:r>
              <a:rPr lang="en-US" dirty="0"/>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7241633" cy="726353"/>
          </a:xfrm>
          <a:prstGeom prst="rect">
            <a:avLst/>
          </a:prstGeom>
        </p:spPr>
        <p:txBody>
          <a:bodyPr wrap="square">
            <a:spAutoFit/>
          </a:bodyPr>
          <a:lstStyle>
            <a:lvl1pPr marL="137160" indent="-137160">
              <a:buFont typeface="Arial" panose="020B0604020202020204" pitchFamily="34" charset="0"/>
              <a:buChar char="•"/>
              <a:defRPr sz="1600">
                <a:solidFill>
                  <a:schemeClr val="tx1"/>
                </a:solidFill>
              </a:defRPr>
            </a:lvl1pPr>
            <a:lvl2pPr marL="265176" indent="-128016">
              <a:buFont typeface="Arial" panose="020B0604020202020204" pitchFamily="34" charset="0"/>
              <a:buChar char="•"/>
              <a:defRPr sz="1400">
                <a:solidFill>
                  <a:schemeClr val="tx1"/>
                </a:solidFill>
              </a:defRPr>
            </a:lvl2pPr>
            <a:lvl3pPr marL="384048" indent="-118872">
              <a:buFont typeface="Arial" panose="020B0604020202020204" pitchFamily="34" charset="0"/>
              <a:buChar char="•"/>
              <a:defRPr sz="1200">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1015663"/>
          </a:xfrm>
          <a:prstGeom prst="rect">
            <a:avLst/>
          </a:prstGeom>
        </p:spPr>
        <p:txBody>
          <a:bodyPr anchor="t"/>
          <a:lstStyle>
            <a:lvl1pPr marL="0" indent="0">
              <a:spcBef>
                <a:spcPts val="0"/>
              </a:spcBef>
              <a:buNone/>
              <a:defRPr sz="2200">
                <a:solidFill>
                  <a:schemeClr val="tx1"/>
                </a:solidFill>
                <a:latin typeface="+mj-lt"/>
              </a:defRPr>
            </a:lvl1pPr>
          </a:lstStyle>
          <a:p>
            <a:pPr lvl="0"/>
            <a:r>
              <a:rPr lang="en-US" dirty="0"/>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userDrawn="1"/>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9" name="Group 8">
            <a:extLst>
              <a:ext uri="{FF2B5EF4-FFF2-40B4-BE49-F238E27FC236}">
                <a16:creationId xmlns:a16="http://schemas.microsoft.com/office/drawing/2014/main" id="{76EA3CFB-9697-C0F0-7B4C-7E3873DE53FB}"/>
              </a:ext>
              <a:ext uri="{C183D7F6-B498-43B3-948B-1728B52AA6E4}">
                <adec:decorative xmlns:adec="http://schemas.microsoft.com/office/drawing/2017/decorative" val="1"/>
              </a:ext>
            </a:extLst>
          </p:cNvPr>
          <p:cNvGrpSpPr/>
          <p:nvPr userDrawn="1"/>
        </p:nvGrpSpPr>
        <p:grpSpPr>
          <a:xfrm>
            <a:off x="2563579" y="1585913"/>
            <a:ext cx="1110600" cy="1110600"/>
            <a:chOff x="5540700" y="2116300"/>
            <a:chExt cx="1110600" cy="1110600"/>
          </a:xfrm>
        </p:grpSpPr>
        <p:sp>
          <p:nvSpPr>
            <p:cNvPr id="10" name="Oval 9">
              <a:extLst>
                <a:ext uri="{FF2B5EF4-FFF2-40B4-BE49-F238E27FC236}">
                  <a16:creationId xmlns:a16="http://schemas.microsoft.com/office/drawing/2014/main" id="{746C21DA-1493-FA44-3F9C-34E05FF08B74}"/>
                </a:ext>
              </a:extLst>
            </p:cNvPr>
            <p:cNvSpPr/>
            <p:nvPr/>
          </p:nvSpPr>
          <p:spPr>
            <a:xfrm>
              <a:off x="5540700" y="2116300"/>
              <a:ext cx="1110600" cy="1110600"/>
            </a:xfrm>
            <a:prstGeom prst="ellipse">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 name="Picture 33">
              <a:extLst>
                <a:ext uri="{FF2B5EF4-FFF2-40B4-BE49-F238E27FC236}">
                  <a16:creationId xmlns:a16="http://schemas.microsoft.com/office/drawing/2014/main" id="{645CE35C-3A93-7951-31D3-E08248B1C9C4}"/>
                </a:ext>
              </a:extLst>
            </p:cNvPr>
            <p:cNvPicPr/>
            <p:nvPr/>
          </p:nvPicPr>
          <p:blipFill>
            <a:blip r:embed="rId2">
              <a:extLst>
                <a:ext uri="{96DAC541-7B7A-43D3-8B79-37D633B846F1}">
                  <asvg:svgBlip xmlns:asvg="http://schemas.microsoft.com/office/drawing/2016/SVG/main" r:embed="rId3"/>
                </a:ext>
              </a:extLst>
            </a:blip>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241155509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Lab">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userDrawn="1"/>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7243823" cy="276999"/>
          </a:xfrm>
          <a:prstGeom prst="rect">
            <a:avLst/>
          </a:prstGeom>
        </p:spPr>
        <p:txBody>
          <a:bodyPr anchor="t"/>
          <a:lstStyle>
            <a:lvl1pPr marL="0" indent="0">
              <a:spcBef>
                <a:spcPts val="0"/>
              </a:spcBef>
              <a:buNone/>
              <a:defRPr sz="1800">
                <a:solidFill>
                  <a:schemeClr val="tx1"/>
                </a:solidFill>
                <a:latin typeface="+mj-lt"/>
              </a:defRPr>
            </a:lvl1pPr>
          </a:lstStyle>
          <a:p>
            <a:pPr lvl="0"/>
            <a:r>
              <a:rPr lang="en-US" dirty="0"/>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7241633" cy="726353"/>
          </a:xfrm>
          <a:prstGeom prst="rect">
            <a:avLst/>
          </a:prstGeom>
        </p:spPr>
        <p:txBody>
          <a:bodyPr wrap="square">
            <a:spAutoFit/>
          </a:bodyPr>
          <a:lstStyle>
            <a:lvl1pPr marL="137160" indent="-137160">
              <a:buFont typeface="Arial" panose="020B0604020202020204" pitchFamily="34" charset="0"/>
              <a:buChar char="•"/>
              <a:defRPr sz="1600">
                <a:solidFill>
                  <a:schemeClr val="tx1"/>
                </a:solidFill>
              </a:defRPr>
            </a:lvl1pPr>
            <a:lvl2pPr marL="265176" indent="-128016">
              <a:buFont typeface="Arial" panose="020B0604020202020204" pitchFamily="34" charset="0"/>
              <a:buChar char="•"/>
              <a:defRPr sz="1400">
                <a:solidFill>
                  <a:schemeClr val="tx1"/>
                </a:solidFill>
              </a:defRPr>
            </a:lvl2pPr>
            <a:lvl3pPr marL="384048" indent="-118872">
              <a:buFont typeface="Arial" panose="020B0604020202020204" pitchFamily="34" charset="0"/>
              <a:buChar char="•"/>
              <a:defRPr sz="1200">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1015663"/>
          </a:xfrm>
          <a:prstGeom prst="rect">
            <a:avLst/>
          </a:prstGeom>
        </p:spPr>
        <p:txBody>
          <a:bodyPr anchor="t"/>
          <a:lstStyle>
            <a:lvl1pPr marL="0" indent="0">
              <a:spcBef>
                <a:spcPts val="0"/>
              </a:spcBef>
              <a:buNone/>
              <a:defRPr sz="2200">
                <a:solidFill>
                  <a:schemeClr val="tx1"/>
                </a:solidFill>
                <a:latin typeface="+mj-lt"/>
              </a:defRPr>
            </a:lvl1pPr>
          </a:lstStyle>
          <a:p>
            <a:pPr lvl="0"/>
            <a:r>
              <a:rPr lang="en-US" dirty="0"/>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userDrawn="1"/>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9" name="Group 8">
            <a:extLst>
              <a:ext uri="{FF2B5EF4-FFF2-40B4-BE49-F238E27FC236}">
                <a16:creationId xmlns:a16="http://schemas.microsoft.com/office/drawing/2014/main" id="{76EA3CFB-9697-C0F0-7B4C-7E3873DE53FB}"/>
              </a:ext>
              <a:ext uri="{C183D7F6-B498-43B3-948B-1728B52AA6E4}">
                <adec:decorative xmlns:adec="http://schemas.microsoft.com/office/drawing/2017/decorative" val="1"/>
              </a:ext>
            </a:extLst>
          </p:cNvPr>
          <p:cNvGrpSpPr/>
          <p:nvPr userDrawn="1"/>
        </p:nvGrpSpPr>
        <p:grpSpPr>
          <a:xfrm>
            <a:off x="2563579" y="1585913"/>
            <a:ext cx="1110600" cy="1110600"/>
            <a:chOff x="5540700" y="2116300"/>
            <a:chExt cx="1110600" cy="1110600"/>
          </a:xfrm>
        </p:grpSpPr>
        <p:sp>
          <p:nvSpPr>
            <p:cNvPr id="10" name="Oval 9">
              <a:extLst>
                <a:ext uri="{FF2B5EF4-FFF2-40B4-BE49-F238E27FC236}">
                  <a16:creationId xmlns:a16="http://schemas.microsoft.com/office/drawing/2014/main" id="{746C21DA-1493-FA44-3F9C-34E05FF08B74}"/>
                </a:ext>
              </a:extLst>
            </p:cNvPr>
            <p:cNvSpPr/>
            <p:nvPr/>
          </p:nvSpPr>
          <p:spPr>
            <a:xfrm>
              <a:off x="5540700" y="2116300"/>
              <a:ext cx="1110600" cy="1110600"/>
            </a:xfrm>
            <a:prstGeom prst="ellipse">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 name="Picture 33">
              <a:extLst>
                <a:ext uri="{FF2B5EF4-FFF2-40B4-BE49-F238E27FC236}">
                  <a16:creationId xmlns:a16="http://schemas.microsoft.com/office/drawing/2014/main" id="{645CE35C-3A93-7951-31D3-E08248B1C9C4}"/>
                </a:ext>
              </a:extLst>
            </p:cNvPr>
            <p:cNvPicPr/>
            <p:nvPr/>
          </p:nvPicPr>
          <p:blipFill>
            <a:blip r:embed="rId2">
              <a:extLst>
                <a:ext uri="{96DAC541-7B7A-43D3-8B79-37D633B846F1}">
                  <asvg:svgBlip xmlns:asvg="http://schemas.microsoft.com/office/drawing/2016/SVG/main" r:embed="rId3"/>
                </a:ext>
              </a:extLst>
            </a:blip>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73145998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10">
            <a:extLst>
              <a:ext uri="{FF2B5EF4-FFF2-40B4-BE49-F238E27FC236}">
                <a16:creationId xmlns:a16="http://schemas.microsoft.com/office/drawing/2014/main" id="{0281408E-274B-89C6-8571-F986E6EE65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71645323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Event name or </a:t>
            </a:r>
            <a:br>
              <a:rPr lang="en-US"/>
            </a:br>
            <a:r>
              <a:rPr lang="en-US"/>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5" name="Footer Placeholder 10">
            <a:extLst>
              <a:ext uri="{FF2B5EF4-FFF2-40B4-BE49-F238E27FC236}">
                <a16:creationId xmlns:a16="http://schemas.microsoft.com/office/drawing/2014/main" id="{44253EDB-56F0-1036-A65B-02ABC067A9E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2" name="Picture 1">
            <a:extLst>
              <a:ext uri="{FF2B5EF4-FFF2-40B4-BE49-F238E27FC236}">
                <a16:creationId xmlns:a16="http://schemas.microsoft.com/office/drawing/2014/main" id="{27A6130F-151B-E7A4-7D6A-A00CC7C1971A}"/>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MS logo gray - EMF" descr="Microsoft logo, gray text version">
            <a:extLst>
              <a:ext uri="{FF2B5EF4-FFF2-40B4-BE49-F238E27FC236}">
                <a16:creationId xmlns:a16="http://schemas.microsoft.com/office/drawing/2014/main" id="{DC2D58BB-6A7B-08BB-6DA1-1482224875C4}"/>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
        <p:nvSpPr>
          <p:cNvPr id="8" name="Footer Placeholder 2">
            <a:extLst>
              <a:ext uri="{FF2B5EF4-FFF2-40B4-BE49-F238E27FC236}">
                <a16:creationId xmlns:a16="http://schemas.microsoft.com/office/drawing/2014/main" id="{BC4B50E0-6791-02B5-01BA-862BBE0DE53E}"/>
              </a:ext>
            </a:extLst>
          </p:cNvPr>
          <p:cNvSpPr txBox="1">
            <a:spLocks/>
          </p:cNvSpPr>
          <p:nvPr userDrawn="1"/>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32960817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10">
            <a:extLst>
              <a:ext uri="{FF2B5EF4-FFF2-40B4-BE49-F238E27FC236}">
                <a16:creationId xmlns:a16="http://schemas.microsoft.com/office/drawing/2014/main" id="{0281408E-274B-89C6-8571-F986E6EE65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57741485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bulleted_layout">
    <p:bg>
      <p:bgPr>
        <a:solidFill>
          <a:srgbClr val="F4F3F5"/>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3150414"/>
            <a:ext cx="3182027" cy="553998"/>
          </a:xfrm>
        </p:spPr>
        <p:txBody>
          <a:bodyPr anchor="ctr"/>
          <a:lstStyle>
            <a:lvl1pPr>
              <a:defRPr>
                <a:solidFill>
                  <a:srgbClr val="2A446F"/>
                </a:solidFill>
              </a:defRPr>
            </a:lvl1pPr>
          </a:lstStyle>
          <a:p>
            <a:r>
              <a:rPr lang="en-US"/>
              <a:t>Title</a:t>
            </a:r>
          </a:p>
        </p:txBody>
      </p:sp>
      <p:sp>
        <p:nvSpPr>
          <p:cNvPr id="3" name="Subtitle">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4941888" y="585789"/>
            <a:ext cx="6667500" cy="5683248"/>
          </a:xfrm>
        </p:spPr>
        <p:txBody>
          <a:bodyPr anchor="ctr"/>
          <a:lstStyle>
            <a:lvl1pPr marL="231775" indent="-231775">
              <a:spcAft>
                <a:spcPts val="600"/>
              </a:spcAft>
              <a:buFont typeface="Wingdings" panose="05000000000000000000" pitchFamily="2" charset="2"/>
              <a:buChar char=""/>
              <a:defRPr sz="1800"/>
            </a:lvl1pPr>
          </a:lstStyle>
          <a:p>
            <a:pPr lvl="0"/>
            <a:r>
              <a:rPr lang="en-US"/>
              <a:t>Click to edit text styles</a:t>
            </a:r>
          </a:p>
        </p:txBody>
      </p:sp>
      <p:cxnSp>
        <p:nvCxnSpPr>
          <p:cNvPr id="4" name="GradientLine">
            <a:extLst>
              <a:ext uri="{FF2B5EF4-FFF2-40B4-BE49-F238E27FC236}">
                <a16:creationId xmlns:a16="http://schemas.microsoft.com/office/drawing/2014/main" id="{8656CD03-D8B5-A954-194E-D56A814FC148}"/>
              </a:ext>
              <a:ext uri="{C183D7F6-B498-43B3-948B-1728B52AA6E4}">
                <adec:decorative xmlns:adec="http://schemas.microsoft.com/office/drawing/2017/decorative" val="1"/>
              </a:ext>
            </a:extLst>
          </p:cNvPr>
          <p:cNvCxnSpPr/>
          <p:nvPr userDrawn="1"/>
        </p:nvCxnSpPr>
        <p:spPr>
          <a:xfrm flipH="1">
            <a:off x="4356100" y="2578100"/>
            <a:ext cx="0" cy="1701800"/>
          </a:xfrm>
          <a:prstGeom prst="line">
            <a:avLst/>
          </a:prstGeom>
          <a:ln w="76200" cap="rnd">
            <a:gradFill>
              <a:gsLst>
                <a:gs pos="0">
                  <a:srgbClr val="8D5DCB"/>
                </a:gs>
                <a:gs pos="97531">
                  <a:schemeClr val="accent3"/>
                </a:gs>
                <a:gs pos="51000">
                  <a:schemeClr val="accent2"/>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9868627"/>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7.xml"/><Relationship Id="rId18" Type="http://schemas.openxmlformats.org/officeDocument/2006/relationships/slideLayout" Target="../slideLayouts/slideLayout62.xml"/><Relationship Id="rId26" Type="http://schemas.openxmlformats.org/officeDocument/2006/relationships/slideLayout" Target="../slideLayouts/slideLayout70.xml"/><Relationship Id="rId39" Type="http://schemas.openxmlformats.org/officeDocument/2006/relationships/slideLayout" Target="../slideLayouts/slideLayout83.xml"/><Relationship Id="rId21" Type="http://schemas.openxmlformats.org/officeDocument/2006/relationships/slideLayout" Target="../slideLayouts/slideLayout65.xml"/><Relationship Id="rId34" Type="http://schemas.openxmlformats.org/officeDocument/2006/relationships/slideLayout" Target="../slideLayouts/slideLayout78.xml"/><Relationship Id="rId42" Type="http://schemas.openxmlformats.org/officeDocument/2006/relationships/slideLayout" Target="../slideLayouts/slideLayout86.xml"/><Relationship Id="rId47" Type="http://schemas.openxmlformats.org/officeDocument/2006/relationships/slideLayout" Target="../slideLayouts/slideLayout91.xml"/><Relationship Id="rId50" Type="http://schemas.openxmlformats.org/officeDocument/2006/relationships/slideLayout" Target="../slideLayouts/slideLayout94.xml"/><Relationship Id="rId7" Type="http://schemas.openxmlformats.org/officeDocument/2006/relationships/slideLayout" Target="../slideLayouts/slideLayout51.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9" Type="http://schemas.openxmlformats.org/officeDocument/2006/relationships/slideLayout" Target="../slideLayouts/slideLayout73.xml"/><Relationship Id="rId11" Type="http://schemas.openxmlformats.org/officeDocument/2006/relationships/slideLayout" Target="../slideLayouts/slideLayout55.xml"/><Relationship Id="rId24" Type="http://schemas.openxmlformats.org/officeDocument/2006/relationships/slideLayout" Target="../slideLayouts/slideLayout68.xml"/><Relationship Id="rId32" Type="http://schemas.openxmlformats.org/officeDocument/2006/relationships/slideLayout" Target="../slideLayouts/slideLayout76.xml"/><Relationship Id="rId37" Type="http://schemas.openxmlformats.org/officeDocument/2006/relationships/slideLayout" Target="../slideLayouts/slideLayout81.xml"/><Relationship Id="rId40" Type="http://schemas.openxmlformats.org/officeDocument/2006/relationships/slideLayout" Target="../slideLayouts/slideLayout84.xml"/><Relationship Id="rId45" Type="http://schemas.openxmlformats.org/officeDocument/2006/relationships/slideLayout" Target="../slideLayouts/slideLayout89.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slideLayout" Target="../slideLayouts/slideLayout67.xml"/><Relationship Id="rId28" Type="http://schemas.openxmlformats.org/officeDocument/2006/relationships/slideLayout" Target="../slideLayouts/slideLayout72.xml"/><Relationship Id="rId36" Type="http://schemas.openxmlformats.org/officeDocument/2006/relationships/slideLayout" Target="../slideLayouts/slideLayout80.xml"/><Relationship Id="rId49" Type="http://schemas.openxmlformats.org/officeDocument/2006/relationships/slideLayout" Target="../slideLayouts/slideLayout93.xml"/><Relationship Id="rId10" Type="http://schemas.openxmlformats.org/officeDocument/2006/relationships/slideLayout" Target="../slideLayouts/slideLayout54.xml"/><Relationship Id="rId19" Type="http://schemas.openxmlformats.org/officeDocument/2006/relationships/slideLayout" Target="../slideLayouts/slideLayout63.xml"/><Relationship Id="rId31" Type="http://schemas.openxmlformats.org/officeDocument/2006/relationships/slideLayout" Target="../slideLayouts/slideLayout75.xml"/><Relationship Id="rId44" Type="http://schemas.openxmlformats.org/officeDocument/2006/relationships/slideLayout" Target="../slideLayouts/slideLayout88.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slideLayout" Target="../slideLayouts/slideLayout66.xml"/><Relationship Id="rId27" Type="http://schemas.openxmlformats.org/officeDocument/2006/relationships/slideLayout" Target="../slideLayouts/slideLayout71.xml"/><Relationship Id="rId30" Type="http://schemas.openxmlformats.org/officeDocument/2006/relationships/slideLayout" Target="../slideLayouts/slideLayout74.xml"/><Relationship Id="rId35" Type="http://schemas.openxmlformats.org/officeDocument/2006/relationships/slideLayout" Target="../slideLayouts/slideLayout79.xml"/><Relationship Id="rId43" Type="http://schemas.openxmlformats.org/officeDocument/2006/relationships/slideLayout" Target="../slideLayouts/slideLayout87.xml"/><Relationship Id="rId48" Type="http://schemas.openxmlformats.org/officeDocument/2006/relationships/slideLayout" Target="../slideLayouts/slideLayout92.xml"/><Relationship Id="rId8" Type="http://schemas.openxmlformats.org/officeDocument/2006/relationships/slideLayout" Target="../slideLayouts/slideLayout52.xml"/><Relationship Id="rId51" Type="http://schemas.openxmlformats.org/officeDocument/2006/relationships/theme" Target="../theme/theme2.xml"/><Relationship Id="rId3" Type="http://schemas.openxmlformats.org/officeDocument/2006/relationships/slideLayout" Target="../slideLayouts/slideLayout47.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5" Type="http://schemas.openxmlformats.org/officeDocument/2006/relationships/slideLayout" Target="../slideLayouts/slideLayout69.xml"/><Relationship Id="rId33" Type="http://schemas.openxmlformats.org/officeDocument/2006/relationships/slideLayout" Target="../slideLayouts/slideLayout77.xml"/><Relationship Id="rId38" Type="http://schemas.openxmlformats.org/officeDocument/2006/relationships/slideLayout" Target="../slideLayouts/slideLayout82.xml"/><Relationship Id="rId46" Type="http://schemas.openxmlformats.org/officeDocument/2006/relationships/slideLayout" Target="../slideLayouts/slideLayout90.xml"/><Relationship Id="rId20" Type="http://schemas.openxmlformats.org/officeDocument/2006/relationships/slideLayout" Target="../slideLayouts/slideLayout64.xml"/><Relationship Id="rId41" Type="http://schemas.openxmlformats.org/officeDocument/2006/relationships/slideLayout" Target="../slideLayouts/slideLayout85.xml"/><Relationship Id="rId1" Type="http://schemas.openxmlformats.org/officeDocument/2006/relationships/slideLayout" Target="../slideLayouts/slideLayout45.xml"/><Relationship Id="rId6" Type="http://schemas.openxmlformats.org/officeDocument/2006/relationships/slideLayout" Target="../slideLayouts/slideLayout5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7.xml"/><Relationship Id="rId2" Type="http://schemas.openxmlformats.org/officeDocument/2006/relationships/slideLayout" Target="../slideLayouts/slideLayout96.xml"/><Relationship Id="rId1" Type="http://schemas.openxmlformats.org/officeDocument/2006/relationships/slideLayout" Target="../slideLayouts/slideLayout95.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99.xml"/><Relationship Id="rId1"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0430257" cy="30777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sp>
        <p:nvSpPr>
          <p:cNvPr id="3" name="Footer Placeholder 10">
            <a:extLst>
              <a:ext uri="{FF2B5EF4-FFF2-40B4-BE49-F238E27FC236}">
                <a16:creationId xmlns:a16="http://schemas.microsoft.com/office/drawing/2014/main" id="{5646CF9B-C3C6-BF79-10C9-634FDE6DDE2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830" r:id="rId1"/>
    <p:sldLayoutId id="2147484884" r:id="rId2"/>
    <p:sldLayoutId id="2147484845" r:id="rId3"/>
    <p:sldLayoutId id="2147484870" r:id="rId4"/>
    <p:sldLayoutId id="2147484872" r:id="rId5"/>
    <p:sldLayoutId id="2147484867" r:id="rId6"/>
    <p:sldLayoutId id="2147484839" r:id="rId7"/>
    <p:sldLayoutId id="2147484742" r:id="rId8"/>
    <p:sldLayoutId id="2147484910" r:id="rId9"/>
    <p:sldLayoutId id="2147484817" r:id="rId10"/>
    <p:sldLayoutId id="2147484741" r:id="rId11"/>
    <p:sldLayoutId id="2147484807" r:id="rId12"/>
    <p:sldLayoutId id="2147484753" r:id="rId13"/>
    <p:sldLayoutId id="2147484808" r:id="rId14"/>
    <p:sldLayoutId id="2147484912" r:id="rId15"/>
    <p:sldLayoutId id="2147484914" r:id="rId16"/>
    <p:sldLayoutId id="2147484917" r:id="rId17"/>
    <p:sldLayoutId id="2147484915" r:id="rId18"/>
    <p:sldLayoutId id="2147484873" r:id="rId19"/>
    <p:sldLayoutId id="2147484886" r:id="rId20"/>
    <p:sldLayoutId id="2147484885" r:id="rId21"/>
    <p:sldLayoutId id="2147484874" r:id="rId22"/>
    <p:sldLayoutId id="2147484745" r:id="rId23"/>
    <p:sldLayoutId id="2147484743" r:id="rId24"/>
    <p:sldLayoutId id="2147484749" r:id="rId25"/>
    <p:sldLayoutId id="2147484875" r:id="rId26"/>
    <p:sldLayoutId id="2147484840" r:id="rId27"/>
    <p:sldLayoutId id="2147484887" r:id="rId28"/>
    <p:sldLayoutId id="2147484909" r:id="rId29"/>
    <p:sldLayoutId id="2147484907" r:id="rId30"/>
    <p:sldLayoutId id="2147484911" r:id="rId31"/>
    <p:sldLayoutId id="2147484899" r:id="rId32"/>
    <p:sldLayoutId id="2147484903" r:id="rId33"/>
    <p:sldLayoutId id="2147484905" r:id="rId34"/>
    <p:sldLayoutId id="2147484900" r:id="rId35"/>
    <p:sldLayoutId id="2147484906" r:id="rId36"/>
    <p:sldLayoutId id="2147484821" r:id="rId37"/>
    <p:sldLayoutId id="2147484728" r:id="rId38"/>
    <p:sldLayoutId id="2147484859" r:id="rId39"/>
    <p:sldLayoutId id="2147484921" r:id="rId40"/>
    <p:sldLayoutId id="2147484973" r:id="rId41"/>
    <p:sldLayoutId id="2147484976" r:id="rId42"/>
    <p:sldLayoutId id="2147484977" r:id="rId43"/>
    <p:sldLayoutId id="2147484979" r:id="rId44"/>
  </p:sldLayoutIdLst>
  <p:transition>
    <p:fade/>
  </p:transition>
  <p:hf sldNum="0" hdr="0" dt="0"/>
  <p:txStyles>
    <p:titleStyle>
      <a:lvl1pPr algn="l" defTabSz="932742" rtl="0" eaLnBrk="1" latinLnBrk="0" hangingPunct="1">
        <a:lnSpc>
          <a:spcPct val="100000"/>
        </a:lnSpc>
        <a:spcBef>
          <a:spcPct val="0"/>
        </a:spcBef>
        <a:buNone/>
        <a:defRPr lang="en-US" sz="20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userDrawn="1">
          <p15:clr>
            <a:srgbClr val="A5A5A5"/>
          </p15:clr>
        </p15:guide>
        <p15:guide id="2" pos="7680" userDrawn="1">
          <p15:clr>
            <a:srgbClr val="A5A5A5"/>
          </p15:clr>
        </p15:guide>
        <p15:guide id="3" pos="186" userDrawn="1">
          <p15:clr>
            <a:srgbClr val="A5A5A5"/>
          </p15:clr>
        </p15:guide>
        <p15:guide id="26" pos="7496" userDrawn="1">
          <p15:clr>
            <a:srgbClr val="A5A5A5"/>
          </p15:clr>
        </p15:guide>
        <p15:guide id="27" orient="horz" userDrawn="1">
          <p15:clr>
            <a:srgbClr val="A5A5A5"/>
          </p15:clr>
        </p15:guide>
        <p15:guide id="28" orient="horz" pos="4320" userDrawn="1">
          <p15:clr>
            <a:srgbClr val="A5A5A5"/>
          </p15:clr>
        </p15:guide>
        <p15:guide id="29" orient="horz" pos="184" userDrawn="1">
          <p15:clr>
            <a:srgbClr val="A5A5A5"/>
          </p15:clr>
        </p15:guide>
        <p15:guide id="40" orient="horz" pos="4134" userDrawn="1">
          <p15:clr>
            <a:srgbClr val="A5A5A5"/>
          </p15:clr>
        </p15:guide>
        <p15:guide id="42" pos="365" userDrawn="1">
          <p15:clr>
            <a:srgbClr val="C35EA4"/>
          </p15:clr>
        </p15:guide>
        <p15:guide id="43" orient="horz" pos="367" userDrawn="1">
          <p15:clr>
            <a:srgbClr val="C35EA4"/>
          </p15:clr>
        </p15:guide>
        <p15:guide id="44" orient="horz" pos="3953" userDrawn="1">
          <p15:clr>
            <a:srgbClr val="C35EA4"/>
          </p15:clr>
        </p15:guide>
        <p15:guide id="45" pos="7307"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0430257" cy="30777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sp>
        <p:nvSpPr>
          <p:cNvPr id="3" name="Footer Placeholder 10">
            <a:extLst>
              <a:ext uri="{FF2B5EF4-FFF2-40B4-BE49-F238E27FC236}">
                <a16:creationId xmlns:a16="http://schemas.microsoft.com/office/drawing/2014/main" id="{5646CF9B-C3C6-BF79-10C9-634FDE6DDE2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2094196827"/>
      </p:ext>
    </p:extLst>
  </p:cSld>
  <p:clrMap bg1="lt1" tx1="dk1" bg2="lt2" tx2="dk2" accent1="accent1" accent2="accent2" accent3="accent3" accent4="accent4" accent5="accent5" accent6="accent6" hlink="hlink" folHlink="folHlink"/>
  <p:sldLayoutIdLst>
    <p:sldLayoutId id="2147484923" r:id="rId1"/>
    <p:sldLayoutId id="2147484924" r:id="rId2"/>
    <p:sldLayoutId id="2147484925" r:id="rId3"/>
    <p:sldLayoutId id="2147484926" r:id="rId4"/>
    <p:sldLayoutId id="2147484927" r:id="rId5"/>
    <p:sldLayoutId id="2147484928" r:id="rId6"/>
    <p:sldLayoutId id="2147484930" r:id="rId7"/>
    <p:sldLayoutId id="2147484931" r:id="rId8"/>
    <p:sldLayoutId id="2147484932" r:id="rId9"/>
    <p:sldLayoutId id="2147484933" r:id="rId10"/>
    <p:sldLayoutId id="2147484934" r:id="rId11"/>
    <p:sldLayoutId id="2147484935" r:id="rId12"/>
    <p:sldLayoutId id="2147484936" r:id="rId13"/>
    <p:sldLayoutId id="2147484937" r:id="rId14"/>
    <p:sldLayoutId id="2147484938" r:id="rId15"/>
    <p:sldLayoutId id="2147484939" r:id="rId16"/>
    <p:sldLayoutId id="2147484940" r:id="rId17"/>
    <p:sldLayoutId id="2147484941" r:id="rId18"/>
    <p:sldLayoutId id="2147484942" r:id="rId19"/>
    <p:sldLayoutId id="2147484943" r:id="rId20"/>
    <p:sldLayoutId id="2147484944" r:id="rId21"/>
    <p:sldLayoutId id="2147484945" r:id="rId22"/>
    <p:sldLayoutId id="2147484946" r:id="rId23"/>
    <p:sldLayoutId id="2147484947" r:id="rId24"/>
    <p:sldLayoutId id="2147484950" r:id="rId25"/>
    <p:sldLayoutId id="2147484951" r:id="rId26"/>
    <p:sldLayoutId id="2147484952" r:id="rId27"/>
    <p:sldLayoutId id="2147484953" r:id="rId28"/>
    <p:sldLayoutId id="2147484954" r:id="rId29"/>
    <p:sldLayoutId id="2147484955" r:id="rId30"/>
    <p:sldLayoutId id="2147484956" r:id="rId31"/>
    <p:sldLayoutId id="2147484957" r:id="rId32"/>
    <p:sldLayoutId id="2147484958" r:id="rId33"/>
    <p:sldLayoutId id="2147484959" r:id="rId34"/>
    <p:sldLayoutId id="2147484960" r:id="rId35"/>
    <p:sldLayoutId id="2147484961" r:id="rId36"/>
    <p:sldLayoutId id="2147484962" r:id="rId37"/>
    <p:sldLayoutId id="2147484963" r:id="rId38"/>
    <p:sldLayoutId id="2147484964" r:id="rId39"/>
    <p:sldLayoutId id="2147484965" r:id="rId40"/>
    <p:sldLayoutId id="2147484966" r:id="rId41"/>
    <p:sldLayoutId id="2147484967" r:id="rId42"/>
    <p:sldLayoutId id="2147484968" r:id="rId43"/>
    <p:sldLayoutId id="2147484969" r:id="rId44"/>
    <p:sldLayoutId id="2147484970" r:id="rId45"/>
    <p:sldLayoutId id="2147484971" r:id="rId46"/>
    <p:sldLayoutId id="2147484972" r:id="rId47"/>
    <p:sldLayoutId id="2147484978" r:id="rId48"/>
    <p:sldLayoutId id="2147484980" r:id="rId49"/>
    <p:sldLayoutId id="2147484981" r:id="rId50"/>
  </p:sldLayoutIdLst>
  <p:transition>
    <p:fade/>
  </p:transition>
  <p:hf sldNum="0" hdr="0" dt="0"/>
  <p:txStyles>
    <p:titleStyle>
      <a:lvl1pPr algn="l" defTabSz="932742" rtl="0" eaLnBrk="1" latinLnBrk="0" hangingPunct="1">
        <a:lnSpc>
          <a:spcPct val="100000"/>
        </a:lnSpc>
        <a:spcBef>
          <a:spcPct val="0"/>
        </a:spcBef>
        <a:buNone/>
        <a:defRPr lang="en-US" sz="20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p:ph type="title"/>
          </p:nvPr>
        </p:nvSpPr>
        <p:spPr>
          <a:xfrm>
            <a:off x="588263" y="585216"/>
            <a:ext cx="10430257" cy="30777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sp>
        <p:nvSpPr>
          <p:cNvPr id="3" name="Footer Placeholder 10">
            <a:extLst>
              <a:ext uri="{FF2B5EF4-FFF2-40B4-BE49-F238E27FC236}">
                <a16:creationId xmlns:a16="http://schemas.microsoft.com/office/drawing/2014/main" id="{5646CF9B-C3C6-BF79-10C9-634FDE6DDE2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grpSp>
        <p:nvGrpSpPr>
          <p:cNvPr id="5" name="GRID" hidden="1">
            <a:extLst>
              <a:ext uri="{FF2B5EF4-FFF2-40B4-BE49-F238E27FC236}">
                <a16:creationId xmlns:a16="http://schemas.microsoft.com/office/drawing/2014/main" id="{2FF00920-3F6F-B301-7B87-7805FE0A0137}"/>
              </a:ext>
            </a:extLst>
          </p:cNvPr>
          <p:cNvGrpSpPr/>
          <p:nvPr userDrawn="1"/>
        </p:nvGrpSpPr>
        <p:grpSpPr>
          <a:xfrm>
            <a:off x="0" y="0"/>
            <a:ext cx="12192000" cy="6858000"/>
            <a:chOff x="0" y="0"/>
            <a:chExt cx="12192000" cy="6858000"/>
          </a:xfrm>
        </p:grpSpPr>
        <p:cxnSp>
          <p:nvCxnSpPr>
            <p:cNvPr id="6" name="Straight Connector 5">
              <a:extLst>
                <a:ext uri="{FF2B5EF4-FFF2-40B4-BE49-F238E27FC236}">
                  <a16:creationId xmlns:a16="http://schemas.microsoft.com/office/drawing/2014/main" id="{08D7F191-42E1-D939-23FB-24283E93D55B}"/>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1096064-B688-6CE6-633D-C3FEE4D5D6C8}"/>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15577DA-DEA5-6C8D-81A3-30372194F90D}"/>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DF761C84-A4F1-7066-FE58-323556B8678E}"/>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D9879676-F108-7683-F8AA-F8774C80D6CE}"/>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1B09EE3-8525-C3F9-051C-F27D1C090C54}"/>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9E0824-D166-51A2-EE4B-7D8E2A9FEDC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B030F166-414E-ED68-ABB8-29D934E63838}"/>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2E4AE496-E443-5325-3DF9-B6BD5A0D3102}"/>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B83B4669-00C2-88FF-E856-A455155AE31C}"/>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2E4D419E-FA52-EB98-05C2-FC5FBFF33530}"/>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F843CA26-51E8-22C8-458A-C2759919BBE5}"/>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07C687DC-3DE9-DF1F-18A3-C6478FDF9C6C}"/>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56F01B73-0B92-9509-A7CB-7C956C75B94D}"/>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C8C2FF9E-040A-F4EF-B256-ABB750BDFF1B}"/>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1D33CBBE-CE7E-5246-4AB3-B1348BFE17D2}"/>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D497F686-D028-DD3F-EE4C-A079C165A5AB}"/>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A62DD3B2-7018-0795-5DCF-B874E48249FB}"/>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4A8793FA-D85A-CF09-E6C7-ED16B6DF0484}"/>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24469E09-0B05-73E1-28B7-FCAC6776B990}"/>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CD9CF951-4656-75D5-D5B4-CB04D120BF89}"/>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E7C7B313-D065-EB67-D808-2F08BF21204D}"/>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1D66031E-0D8E-2437-6D7E-3573F19706E8}"/>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E0C28F2E-12DD-D010-FA59-9E485D34AC03}"/>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E329BD69-23B5-346D-968A-E3F4EF380BE8}"/>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3C2AFA20-52F9-BFC1-248D-85F448162839}"/>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92EE7A4B-4B79-3646-29E3-7A16485AF15D}"/>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49A45063-7229-D98D-6650-7D8F9663D2B0}"/>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7C4EA738-394A-A4B7-DEC0-E39DC5A6E277}"/>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CD4D091E-48BA-70CE-FA96-A7DAF09F205E}"/>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1D9C72CE-8FEE-17EB-EF4E-89A078866877}"/>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CCBF643A-A967-F835-AE9A-6BCABA242516}"/>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66A7D3D1-B199-EFBA-5A1F-C8FA582C6D85}"/>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E5877538-E574-DA95-11C7-3106D2E1D299}"/>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75" name="Title Placeholder 1">
            <a:extLst>
              <a:ext uri="{FF2B5EF4-FFF2-40B4-BE49-F238E27FC236}">
                <a16:creationId xmlns:a16="http://schemas.microsoft.com/office/drawing/2014/main" id="{5CFBEA1B-6E03-5C8D-5CE2-35D0668C3AF0}"/>
              </a:ext>
            </a:extLst>
          </p:cNvPr>
          <p:cNvSpPr>
            <a:spLocks noGrp="1"/>
          </p:cNvSpPr>
          <p:nvPr>
            <p:ph type="title"/>
          </p:nvPr>
        </p:nvSpPr>
        <p:spPr>
          <a:xfrm>
            <a:off x="588263" y="585216"/>
            <a:ext cx="10430257" cy="492443"/>
          </a:xfrm>
          <a:prstGeom prst="rect">
            <a:avLst/>
          </a:prstGeom>
        </p:spPr>
        <p:txBody>
          <a:bodyPr vert="horz" wrap="square" lIns="0" tIns="0" rIns="0" bIns="0" rtlCol="0" anchor="t">
            <a:spAutoFit/>
          </a:bodyPr>
          <a:lstStyle/>
          <a:p>
            <a:r>
              <a:rPr lang="en-US"/>
              <a:t>Click to edit Master title style</a:t>
            </a:r>
          </a:p>
        </p:txBody>
      </p:sp>
      <p:sp>
        <p:nvSpPr>
          <p:cNvPr id="76" name="Text Placeholder 3">
            <a:extLst>
              <a:ext uri="{FF2B5EF4-FFF2-40B4-BE49-F238E27FC236}">
                <a16:creationId xmlns:a16="http://schemas.microsoft.com/office/drawing/2014/main" id="{C1135BEC-2473-0FA7-8D88-49726D86D2FF}"/>
              </a:ext>
            </a:extLst>
          </p:cNvPr>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grpSp>
        <p:nvGrpSpPr>
          <p:cNvPr id="77" name="Group 76">
            <a:extLst>
              <a:ext uri="{FF2B5EF4-FFF2-40B4-BE49-F238E27FC236}">
                <a16:creationId xmlns:a16="http://schemas.microsoft.com/office/drawing/2014/main" id="{216C1530-197E-B103-BBD4-8F5263AEB323}"/>
              </a:ext>
            </a:extLst>
          </p:cNvPr>
          <p:cNvGrpSpPr/>
          <p:nvPr userDrawn="1"/>
        </p:nvGrpSpPr>
        <p:grpSpPr>
          <a:xfrm rot="5400000">
            <a:off x="10666449" y="3959962"/>
            <a:ext cx="4597400" cy="1248872"/>
            <a:chOff x="2983209" y="3959962"/>
            <a:chExt cx="4597400" cy="1248872"/>
          </a:xfrm>
        </p:grpSpPr>
        <p:grpSp>
          <p:nvGrpSpPr>
            <p:cNvPr id="78" name="Group 77">
              <a:extLst>
                <a:ext uri="{FF2B5EF4-FFF2-40B4-BE49-F238E27FC236}">
                  <a16:creationId xmlns:a16="http://schemas.microsoft.com/office/drawing/2014/main" id="{E835C734-3F9D-F07D-C89B-64CBB089ED36}"/>
                </a:ext>
              </a:extLst>
            </p:cNvPr>
            <p:cNvGrpSpPr/>
            <p:nvPr userDrawn="1"/>
          </p:nvGrpSpPr>
          <p:grpSpPr>
            <a:xfrm>
              <a:off x="4130985" y="4976997"/>
              <a:ext cx="1122349" cy="231837"/>
              <a:chOff x="4135734" y="4976997"/>
              <a:chExt cx="1120775" cy="231837"/>
            </a:xfrm>
          </p:grpSpPr>
          <p:sp>
            <p:nvSpPr>
              <p:cNvPr id="164" name="Rectangle 163">
                <a:extLst>
                  <a:ext uri="{FF2B5EF4-FFF2-40B4-BE49-F238E27FC236}">
                    <a16:creationId xmlns:a16="http://schemas.microsoft.com/office/drawing/2014/main" id="{8E99C086-B0F8-95FC-EC83-7D051E2FFA0C}"/>
                  </a:ext>
                </a:extLst>
              </p:cNvPr>
              <p:cNvSpPr>
                <a:spLocks noChangeArrowheads="1"/>
              </p:cNvSpPr>
              <p:nvPr/>
            </p:nvSpPr>
            <p:spPr bwMode="auto">
              <a:xfrm>
                <a:off x="4135734" y="4976997"/>
                <a:ext cx="1120775" cy="231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5" name="Rectangle 164">
                <a:extLst>
                  <a:ext uri="{FF2B5EF4-FFF2-40B4-BE49-F238E27FC236}">
                    <a16:creationId xmlns:a16="http://schemas.microsoft.com/office/drawing/2014/main" id="{8040C489-D49B-FA66-5206-4CF9369687BB}"/>
                  </a:ext>
                </a:extLst>
              </p:cNvPr>
              <p:cNvSpPr>
                <a:spLocks noChangeArrowheads="1"/>
              </p:cNvSpPr>
              <p:nvPr userDrawn="1"/>
            </p:nvSpPr>
            <p:spPr bwMode="auto">
              <a:xfrm>
                <a:off x="4135734" y="4976997"/>
                <a:ext cx="1120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9" name="Group 78">
              <a:extLst>
                <a:ext uri="{FF2B5EF4-FFF2-40B4-BE49-F238E27FC236}">
                  <a16:creationId xmlns:a16="http://schemas.microsoft.com/office/drawing/2014/main" id="{D89BACE4-BBC9-5B33-FAEE-62D5B332A96F}"/>
                </a:ext>
              </a:extLst>
            </p:cNvPr>
            <p:cNvGrpSpPr/>
            <p:nvPr userDrawn="1"/>
          </p:nvGrpSpPr>
          <p:grpSpPr>
            <a:xfrm>
              <a:off x="2989559" y="4976997"/>
              <a:ext cx="1122349" cy="231837"/>
              <a:chOff x="2989559" y="4976997"/>
              <a:chExt cx="1120775" cy="231837"/>
            </a:xfrm>
          </p:grpSpPr>
          <p:sp>
            <p:nvSpPr>
              <p:cNvPr id="162" name="Rectangle 62">
                <a:extLst>
                  <a:ext uri="{FF2B5EF4-FFF2-40B4-BE49-F238E27FC236}">
                    <a16:creationId xmlns:a16="http://schemas.microsoft.com/office/drawing/2014/main" id="{05D0AC36-9838-1441-36AF-C32D551C799F}"/>
                  </a:ext>
                </a:extLst>
              </p:cNvPr>
              <p:cNvSpPr>
                <a:spLocks noChangeArrowheads="1"/>
              </p:cNvSpPr>
              <p:nvPr/>
            </p:nvSpPr>
            <p:spPr bwMode="auto">
              <a:xfrm>
                <a:off x="2989559" y="4976997"/>
                <a:ext cx="1120775" cy="231837"/>
              </a:xfrm>
              <a:prstGeom prst="rect">
                <a:avLst/>
              </a:prstGeom>
              <a:solidFill>
                <a:srgbClr val="F4F3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Rectangle 63">
                <a:extLst>
                  <a:ext uri="{FF2B5EF4-FFF2-40B4-BE49-F238E27FC236}">
                    <a16:creationId xmlns:a16="http://schemas.microsoft.com/office/drawing/2014/main" id="{704124C3-5020-AD57-B6C7-72E4AF3CDCD4}"/>
                  </a:ext>
                </a:extLst>
              </p:cNvPr>
              <p:cNvSpPr>
                <a:spLocks noChangeArrowheads="1"/>
              </p:cNvSpPr>
              <p:nvPr userDrawn="1"/>
            </p:nvSpPr>
            <p:spPr bwMode="auto">
              <a:xfrm>
                <a:off x="2989559" y="4976997"/>
                <a:ext cx="1120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80" name="Rectangle 69">
              <a:extLst>
                <a:ext uri="{FF2B5EF4-FFF2-40B4-BE49-F238E27FC236}">
                  <a16:creationId xmlns:a16="http://schemas.microsoft.com/office/drawing/2014/main" id="{992CB6F7-2688-8E52-2A2D-ED8CD0835C11}"/>
                </a:ext>
              </a:extLst>
            </p:cNvPr>
            <p:cNvSpPr>
              <a:spLocks noChangeArrowheads="1"/>
            </p:cNvSpPr>
            <p:nvPr/>
          </p:nvSpPr>
          <p:spPr bwMode="auto">
            <a:xfrm>
              <a:off x="6424129" y="4724853"/>
              <a:ext cx="1122349" cy="231837"/>
            </a:xfrm>
            <a:prstGeom prst="rect">
              <a:avLst/>
            </a:prstGeom>
            <a:solidFill>
              <a:srgbClr val="2A446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Rectangle 89">
              <a:extLst>
                <a:ext uri="{FF2B5EF4-FFF2-40B4-BE49-F238E27FC236}">
                  <a16:creationId xmlns:a16="http://schemas.microsoft.com/office/drawing/2014/main" id="{E88E4AE5-F848-01B2-0C69-612B37525629}"/>
                </a:ext>
              </a:extLst>
            </p:cNvPr>
            <p:cNvSpPr>
              <a:spLocks noChangeArrowheads="1"/>
            </p:cNvSpPr>
            <p:nvPr/>
          </p:nvSpPr>
          <p:spPr bwMode="auto">
            <a:xfrm>
              <a:off x="5282703" y="4724853"/>
              <a:ext cx="1122349" cy="231837"/>
            </a:xfrm>
            <a:prstGeom prst="rect">
              <a:avLst/>
            </a:prstGeom>
            <a:solidFill>
              <a:srgbClr val="7025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Rectangle 81">
              <a:extLst>
                <a:ext uri="{FF2B5EF4-FFF2-40B4-BE49-F238E27FC236}">
                  <a16:creationId xmlns:a16="http://schemas.microsoft.com/office/drawing/2014/main" id="{EA34CC53-3257-3387-E034-BD871916D6AC}"/>
                </a:ext>
              </a:extLst>
            </p:cNvPr>
            <p:cNvSpPr>
              <a:spLocks noChangeArrowheads="1"/>
            </p:cNvSpPr>
            <p:nvPr/>
          </p:nvSpPr>
          <p:spPr bwMode="auto">
            <a:xfrm>
              <a:off x="4130985" y="4724853"/>
              <a:ext cx="1122349" cy="231837"/>
            </a:xfrm>
            <a:prstGeom prst="rect">
              <a:avLst/>
            </a:prstGeom>
            <a:solidFill>
              <a:srgbClr val="7326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54">
              <a:extLst>
                <a:ext uri="{FF2B5EF4-FFF2-40B4-BE49-F238E27FC236}">
                  <a16:creationId xmlns:a16="http://schemas.microsoft.com/office/drawing/2014/main" id="{C94C6781-E29F-342C-36C1-C9DDF2C445B6}"/>
                </a:ext>
              </a:extLst>
            </p:cNvPr>
            <p:cNvSpPr>
              <a:spLocks noChangeArrowheads="1"/>
            </p:cNvSpPr>
            <p:nvPr/>
          </p:nvSpPr>
          <p:spPr bwMode="auto">
            <a:xfrm>
              <a:off x="2989559" y="4724853"/>
              <a:ext cx="1122349" cy="231837"/>
            </a:xfrm>
            <a:prstGeom prst="rect">
              <a:avLst/>
            </a:prstGeom>
            <a:solidFill>
              <a:srgbClr val="7339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Rectangle 83">
              <a:extLst>
                <a:ext uri="{FF2B5EF4-FFF2-40B4-BE49-F238E27FC236}">
                  <a16:creationId xmlns:a16="http://schemas.microsoft.com/office/drawing/2014/main" id="{ACA333E5-19D7-5ABF-B7DD-701F1A351F34}"/>
                </a:ext>
              </a:extLst>
            </p:cNvPr>
            <p:cNvSpPr>
              <a:spLocks noChangeArrowheads="1"/>
            </p:cNvSpPr>
            <p:nvPr/>
          </p:nvSpPr>
          <p:spPr bwMode="auto">
            <a:xfrm>
              <a:off x="4130985" y="4479479"/>
              <a:ext cx="1122349" cy="231837"/>
            </a:xfrm>
            <a:prstGeom prst="rect">
              <a:avLst/>
            </a:prstGeom>
            <a:solidFill>
              <a:srgbClr val="F436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Rectangle 50">
              <a:extLst>
                <a:ext uri="{FF2B5EF4-FFF2-40B4-BE49-F238E27FC236}">
                  <a16:creationId xmlns:a16="http://schemas.microsoft.com/office/drawing/2014/main" id="{5153E387-E32C-E8AD-10E7-CA68AB5FA09F}"/>
                </a:ext>
              </a:extLst>
            </p:cNvPr>
            <p:cNvSpPr>
              <a:spLocks noChangeArrowheads="1"/>
            </p:cNvSpPr>
            <p:nvPr/>
          </p:nvSpPr>
          <p:spPr bwMode="auto">
            <a:xfrm>
              <a:off x="2989559" y="4479479"/>
              <a:ext cx="1122349" cy="231837"/>
            </a:xfrm>
            <a:prstGeom prst="rect">
              <a:avLst/>
            </a:prstGeom>
            <a:solidFill>
              <a:srgbClr val="FF5C3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Rectangle 65">
              <a:extLst>
                <a:ext uri="{FF2B5EF4-FFF2-40B4-BE49-F238E27FC236}">
                  <a16:creationId xmlns:a16="http://schemas.microsoft.com/office/drawing/2014/main" id="{B1B136EA-D7A1-D43D-25AD-BB34D7D28EAB}"/>
                </a:ext>
              </a:extLst>
            </p:cNvPr>
            <p:cNvSpPr>
              <a:spLocks noChangeArrowheads="1"/>
            </p:cNvSpPr>
            <p:nvPr/>
          </p:nvSpPr>
          <p:spPr bwMode="auto">
            <a:xfrm>
              <a:off x="6424129" y="4479479"/>
              <a:ext cx="1122349" cy="231837"/>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Rectangle 86">
              <a:extLst>
                <a:ext uri="{FF2B5EF4-FFF2-40B4-BE49-F238E27FC236}">
                  <a16:creationId xmlns:a16="http://schemas.microsoft.com/office/drawing/2014/main" id="{B707D611-A07A-157C-ABF3-18F7002C1480}"/>
                </a:ext>
              </a:extLst>
            </p:cNvPr>
            <p:cNvSpPr>
              <a:spLocks noChangeArrowheads="1"/>
            </p:cNvSpPr>
            <p:nvPr/>
          </p:nvSpPr>
          <p:spPr bwMode="auto">
            <a:xfrm>
              <a:off x="5282703" y="4479479"/>
              <a:ext cx="1122349" cy="231837"/>
            </a:xfrm>
            <a:prstGeom prst="rect">
              <a:avLst/>
            </a:prstGeom>
            <a:solidFill>
              <a:srgbClr val="C73E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Rectangle 87">
              <a:extLst>
                <a:ext uri="{FF2B5EF4-FFF2-40B4-BE49-F238E27FC236}">
                  <a16:creationId xmlns:a16="http://schemas.microsoft.com/office/drawing/2014/main" id="{48568309-2C6A-95FC-2F14-AC87795F5532}"/>
                </a:ext>
              </a:extLst>
            </p:cNvPr>
            <p:cNvSpPr>
              <a:spLocks noChangeArrowheads="1"/>
            </p:cNvSpPr>
            <p:nvPr/>
          </p:nvSpPr>
          <p:spPr bwMode="auto">
            <a:xfrm>
              <a:off x="4130985" y="4235797"/>
              <a:ext cx="1122349" cy="231837"/>
            </a:xfrm>
            <a:prstGeom prst="rect">
              <a:avLst/>
            </a:prstGeom>
            <a:solidFill>
              <a:srgbClr val="FFB3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Rectangle 58">
              <a:extLst>
                <a:ext uri="{FF2B5EF4-FFF2-40B4-BE49-F238E27FC236}">
                  <a16:creationId xmlns:a16="http://schemas.microsoft.com/office/drawing/2014/main" id="{C8A3AD67-C35C-5A8D-5B38-B414604005D8}"/>
                </a:ext>
              </a:extLst>
            </p:cNvPr>
            <p:cNvSpPr>
              <a:spLocks noChangeArrowheads="1"/>
            </p:cNvSpPr>
            <p:nvPr/>
          </p:nvSpPr>
          <p:spPr bwMode="auto">
            <a:xfrm>
              <a:off x="2989559" y="4235797"/>
              <a:ext cx="1122349" cy="231837"/>
            </a:xfrm>
            <a:prstGeom prst="rect">
              <a:avLst/>
            </a:prstGeom>
            <a:solidFill>
              <a:srgbClr val="FFA3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Rectangle 73">
              <a:extLst>
                <a:ext uri="{FF2B5EF4-FFF2-40B4-BE49-F238E27FC236}">
                  <a16:creationId xmlns:a16="http://schemas.microsoft.com/office/drawing/2014/main" id="{47D2AA79-BDA1-E845-76B0-211F160B3485}"/>
                </a:ext>
              </a:extLst>
            </p:cNvPr>
            <p:cNvSpPr>
              <a:spLocks noChangeArrowheads="1"/>
            </p:cNvSpPr>
            <p:nvPr/>
          </p:nvSpPr>
          <p:spPr bwMode="auto">
            <a:xfrm>
              <a:off x="6424129" y="4235797"/>
              <a:ext cx="1122349" cy="231837"/>
            </a:xfrm>
            <a:prstGeom prst="rect">
              <a:avLst/>
            </a:prstGeom>
            <a:solidFill>
              <a:srgbClr val="8DC8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Rectangle 93">
              <a:extLst>
                <a:ext uri="{FF2B5EF4-FFF2-40B4-BE49-F238E27FC236}">
                  <a16:creationId xmlns:a16="http://schemas.microsoft.com/office/drawing/2014/main" id="{AA423A26-372C-7705-3CBA-5E1A6D90B29D}"/>
                </a:ext>
              </a:extLst>
            </p:cNvPr>
            <p:cNvSpPr>
              <a:spLocks noChangeArrowheads="1"/>
            </p:cNvSpPr>
            <p:nvPr/>
          </p:nvSpPr>
          <p:spPr bwMode="auto">
            <a:xfrm>
              <a:off x="5282703" y="4235797"/>
              <a:ext cx="1122349" cy="231837"/>
            </a:xfrm>
            <a:prstGeom prst="rect">
              <a:avLst/>
            </a:prstGeom>
            <a:solidFill>
              <a:srgbClr val="CD9B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AutoShape 3">
              <a:extLst>
                <a:ext uri="{FF2B5EF4-FFF2-40B4-BE49-F238E27FC236}">
                  <a16:creationId xmlns:a16="http://schemas.microsoft.com/office/drawing/2014/main" id="{B6C162A1-9A96-A05A-DDA3-D77D42B928B8}"/>
                </a:ext>
              </a:extLst>
            </p:cNvPr>
            <p:cNvSpPr>
              <a:spLocks noChangeAspect="1" noChangeArrowheads="1" noTextEdit="1"/>
            </p:cNvSpPr>
            <p:nvPr userDrawn="1"/>
          </p:nvSpPr>
          <p:spPr bwMode="auto">
            <a:xfrm>
              <a:off x="2983209" y="3959962"/>
              <a:ext cx="4597400" cy="124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93" name="Group 92">
              <a:extLst>
                <a:ext uri="{FF2B5EF4-FFF2-40B4-BE49-F238E27FC236}">
                  <a16:creationId xmlns:a16="http://schemas.microsoft.com/office/drawing/2014/main" id="{BD4E8A47-B390-972B-A048-5677441F35E9}"/>
                </a:ext>
              </a:extLst>
            </p:cNvPr>
            <p:cNvGrpSpPr/>
            <p:nvPr userDrawn="1"/>
          </p:nvGrpSpPr>
          <p:grpSpPr>
            <a:xfrm>
              <a:off x="4161941" y="4724853"/>
              <a:ext cx="208390" cy="208938"/>
              <a:chOff x="4150022" y="4707931"/>
              <a:chExt cx="208390" cy="208938"/>
            </a:xfrm>
          </p:grpSpPr>
          <p:sp>
            <p:nvSpPr>
              <p:cNvPr id="159" name="Rectangle 158">
                <a:extLst>
                  <a:ext uri="{FF2B5EF4-FFF2-40B4-BE49-F238E27FC236}">
                    <a16:creationId xmlns:a16="http://schemas.microsoft.com/office/drawing/2014/main" id="{82977BD9-31CF-4F6B-51C4-2E1D0E555798}"/>
                  </a:ext>
                </a:extLst>
              </p:cNvPr>
              <p:cNvSpPr>
                <a:spLocks noChangeArrowheads="1"/>
              </p:cNvSpPr>
              <p:nvPr userDrawn="1"/>
            </p:nvSpPr>
            <p:spPr bwMode="auto">
              <a:xfrm>
                <a:off x="4150022"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B3BB"/>
                    </a:solidFill>
                    <a:effectLst/>
                    <a:latin typeface="Segoe UI Black" panose="020B0A02040204020203" pitchFamily="34" charset="0"/>
                  </a:rPr>
                  <a:t>A</a:t>
                </a:r>
                <a:endParaRPr kumimoji="0" lang="en-US" altLang="en-US" sz="1800" b="0" i="0" u="none" strike="noStrike" cap="none" normalizeH="0" baseline="0" dirty="0">
                  <a:ln>
                    <a:noFill/>
                  </a:ln>
                  <a:solidFill>
                    <a:srgbClr val="FFB3BB"/>
                  </a:solidFill>
                  <a:effectLst/>
                  <a:latin typeface="Arial" panose="020B0604020202020204" pitchFamily="34" charset="0"/>
                </a:endParaRPr>
              </a:p>
            </p:txBody>
          </p:sp>
          <p:sp>
            <p:nvSpPr>
              <p:cNvPr id="160" name="Rectangle 159">
                <a:extLst>
                  <a:ext uri="{FF2B5EF4-FFF2-40B4-BE49-F238E27FC236}">
                    <a16:creationId xmlns:a16="http://schemas.microsoft.com/office/drawing/2014/main" id="{FA0264DE-2E62-C93D-AA82-25264B28D0A4}"/>
                  </a:ext>
                </a:extLst>
              </p:cNvPr>
              <p:cNvSpPr>
                <a:spLocks noChangeArrowheads="1"/>
              </p:cNvSpPr>
              <p:nvPr userDrawn="1"/>
            </p:nvSpPr>
            <p:spPr bwMode="auto">
              <a:xfrm>
                <a:off x="4253209"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61" name="Rectangle 160">
                <a:extLst>
                  <a:ext uri="{FF2B5EF4-FFF2-40B4-BE49-F238E27FC236}">
                    <a16:creationId xmlns:a16="http://schemas.microsoft.com/office/drawing/2014/main" id="{6C3250DA-1FC6-8AF5-9162-104CD7424754}"/>
                  </a:ext>
                </a:extLst>
              </p:cNvPr>
              <p:cNvSpPr>
                <a:spLocks noChangeArrowheads="1"/>
              </p:cNvSpPr>
              <p:nvPr userDrawn="1"/>
            </p:nvSpPr>
            <p:spPr bwMode="auto">
              <a:xfrm>
                <a:off x="4150022" y="4839925"/>
                <a:ext cx="20839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73262F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94" name="Group 93">
              <a:extLst>
                <a:ext uri="{FF2B5EF4-FFF2-40B4-BE49-F238E27FC236}">
                  <a16:creationId xmlns:a16="http://schemas.microsoft.com/office/drawing/2014/main" id="{126B02DC-C957-4266-2EEC-E7E7F1F78A13}"/>
                </a:ext>
              </a:extLst>
            </p:cNvPr>
            <p:cNvGrpSpPr/>
            <p:nvPr userDrawn="1"/>
          </p:nvGrpSpPr>
          <p:grpSpPr>
            <a:xfrm>
              <a:off x="4161941" y="4235797"/>
              <a:ext cx="209994" cy="207246"/>
              <a:chOff x="4150022" y="4220567"/>
              <a:chExt cx="209994" cy="207246"/>
            </a:xfrm>
          </p:grpSpPr>
          <p:sp>
            <p:nvSpPr>
              <p:cNvPr id="156" name="Rectangle 155">
                <a:extLst>
                  <a:ext uri="{FF2B5EF4-FFF2-40B4-BE49-F238E27FC236}">
                    <a16:creationId xmlns:a16="http://schemas.microsoft.com/office/drawing/2014/main" id="{775C0FF1-963E-F784-B61D-E03252CEEA37}"/>
                  </a:ext>
                </a:extLst>
              </p:cNvPr>
              <p:cNvSpPr>
                <a:spLocks noChangeArrowheads="1"/>
              </p:cNvSpPr>
              <p:nvPr userDrawn="1"/>
            </p:nvSpPr>
            <p:spPr bwMode="auto">
              <a:xfrm>
                <a:off x="4150022"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3262F"/>
                    </a:solidFill>
                    <a:effectLst/>
                    <a:latin typeface="Segoe UI Black" panose="020B0A02040204020203" pitchFamily="34" charset="0"/>
                  </a:rPr>
                  <a:t>A</a:t>
                </a:r>
                <a:endParaRPr kumimoji="0" lang="en-US" altLang="en-US" sz="1800" b="0" i="0" u="none" strike="noStrike" cap="none" normalizeH="0" baseline="0" dirty="0">
                  <a:ln>
                    <a:noFill/>
                  </a:ln>
                  <a:solidFill>
                    <a:srgbClr val="73262F"/>
                  </a:solidFill>
                  <a:effectLst/>
                  <a:latin typeface="Arial" panose="020B0604020202020204" pitchFamily="34" charset="0"/>
                </a:endParaRPr>
              </a:p>
            </p:txBody>
          </p:sp>
          <p:sp>
            <p:nvSpPr>
              <p:cNvPr id="157" name="Rectangle 156">
                <a:extLst>
                  <a:ext uri="{FF2B5EF4-FFF2-40B4-BE49-F238E27FC236}">
                    <a16:creationId xmlns:a16="http://schemas.microsoft.com/office/drawing/2014/main" id="{F678185B-FE2E-F478-982D-6511A4EB205E}"/>
                  </a:ext>
                </a:extLst>
              </p:cNvPr>
              <p:cNvSpPr>
                <a:spLocks noChangeArrowheads="1"/>
              </p:cNvSpPr>
              <p:nvPr userDrawn="1"/>
            </p:nvSpPr>
            <p:spPr bwMode="auto">
              <a:xfrm>
                <a:off x="4253209"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8" name="Rectangle 157">
                <a:extLst>
                  <a:ext uri="{FF2B5EF4-FFF2-40B4-BE49-F238E27FC236}">
                    <a16:creationId xmlns:a16="http://schemas.microsoft.com/office/drawing/2014/main" id="{C20DD5F4-34CD-5873-CB59-55DC12507AEE}"/>
                  </a:ext>
                </a:extLst>
              </p:cNvPr>
              <p:cNvSpPr>
                <a:spLocks noChangeArrowheads="1"/>
              </p:cNvSpPr>
              <p:nvPr userDrawn="1"/>
            </p:nvSpPr>
            <p:spPr bwMode="auto">
              <a:xfrm>
                <a:off x="4150022" y="4350869"/>
                <a:ext cx="20999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FFB3BB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95" name="Rectangle 94">
              <a:extLst>
                <a:ext uri="{FF2B5EF4-FFF2-40B4-BE49-F238E27FC236}">
                  <a16:creationId xmlns:a16="http://schemas.microsoft.com/office/drawing/2014/main" id="{ADE4CEF7-280C-55CE-FBCC-AD324D39CD93}"/>
                </a:ext>
              </a:extLst>
            </p:cNvPr>
            <p:cNvSpPr>
              <a:spLocks noChangeArrowheads="1"/>
            </p:cNvSpPr>
            <p:nvPr userDrawn="1"/>
          </p:nvSpPr>
          <p:spPr bwMode="auto">
            <a:xfrm>
              <a:off x="4161941" y="4998428"/>
              <a:ext cx="19236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FFFFFF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96" name="Group 95">
              <a:extLst>
                <a:ext uri="{FF2B5EF4-FFF2-40B4-BE49-F238E27FC236}">
                  <a16:creationId xmlns:a16="http://schemas.microsoft.com/office/drawing/2014/main" id="{B9A04242-3F2D-DA1D-46DC-3CCA2673381F}"/>
                </a:ext>
              </a:extLst>
            </p:cNvPr>
            <p:cNvGrpSpPr/>
            <p:nvPr userDrawn="1"/>
          </p:nvGrpSpPr>
          <p:grpSpPr>
            <a:xfrm>
              <a:off x="3020515" y="4479479"/>
              <a:ext cx="209994" cy="208939"/>
              <a:chOff x="3003847" y="4465941"/>
              <a:chExt cx="209994" cy="208939"/>
            </a:xfrm>
          </p:grpSpPr>
          <p:sp>
            <p:nvSpPr>
              <p:cNvPr id="153" name="Rectangle 51">
                <a:extLst>
                  <a:ext uri="{FF2B5EF4-FFF2-40B4-BE49-F238E27FC236}">
                    <a16:creationId xmlns:a16="http://schemas.microsoft.com/office/drawing/2014/main" id="{B3A2E500-D794-1E00-8F35-7C035EDE9900}"/>
                  </a:ext>
                </a:extLst>
              </p:cNvPr>
              <p:cNvSpPr>
                <a:spLocks noChangeArrowheads="1"/>
              </p:cNvSpPr>
              <p:nvPr userDrawn="1"/>
            </p:nvSpPr>
            <p:spPr bwMode="auto">
              <a:xfrm>
                <a:off x="3003847"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chemeClr val="bg1"/>
                    </a:solidFill>
                    <a:effectLst/>
                    <a:latin typeface="Segoe UI Black" panose="020B0A02040204020203" pitchFamily="34" charset="0"/>
                  </a:rPr>
                  <a:t>A</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154" name="Rectangle 52">
                <a:extLst>
                  <a:ext uri="{FF2B5EF4-FFF2-40B4-BE49-F238E27FC236}">
                    <a16:creationId xmlns:a16="http://schemas.microsoft.com/office/drawing/2014/main" id="{BD1E8ED4-30DE-DE3C-16FA-23ED24AE18FF}"/>
                  </a:ext>
                </a:extLst>
              </p:cNvPr>
              <p:cNvSpPr>
                <a:spLocks noChangeArrowheads="1"/>
              </p:cNvSpPr>
              <p:nvPr userDrawn="1"/>
            </p:nvSpPr>
            <p:spPr bwMode="auto">
              <a:xfrm>
                <a:off x="3108622"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5" name="Rectangle 53">
                <a:extLst>
                  <a:ext uri="{FF2B5EF4-FFF2-40B4-BE49-F238E27FC236}">
                    <a16:creationId xmlns:a16="http://schemas.microsoft.com/office/drawing/2014/main" id="{0676DA98-D8FE-EBFA-566C-4E37C87CD6F2}"/>
                  </a:ext>
                </a:extLst>
              </p:cNvPr>
              <p:cNvSpPr>
                <a:spLocks noChangeArrowheads="1"/>
              </p:cNvSpPr>
              <p:nvPr userDrawn="1"/>
            </p:nvSpPr>
            <p:spPr bwMode="auto">
              <a:xfrm>
                <a:off x="3003847" y="4597936"/>
                <a:ext cx="20999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effectLst/>
                    <a:latin typeface="Segoe UI" panose="020B0502040204020203" pitchFamily="34" charset="0"/>
                  </a:rPr>
                  <a:t>FF5C39</a:t>
                </a:r>
                <a:endParaRPr kumimoji="0" lang="en-US" altLang="en-US" sz="1800" b="0" i="0" u="none" strike="noStrike" cap="none" normalizeH="0" baseline="0" dirty="0">
                  <a:ln>
                    <a:noFill/>
                  </a:ln>
                  <a:effectLst/>
                  <a:latin typeface="Arial" panose="020B0604020202020204" pitchFamily="34" charset="0"/>
                </a:endParaRPr>
              </a:p>
            </p:txBody>
          </p:sp>
        </p:grpSp>
        <p:grpSp>
          <p:nvGrpSpPr>
            <p:cNvPr id="97" name="Group 96">
              <a:extLst>
                <a:ext uri="{FF2B5EF4-FFF2-40B4-BE49-F238E27FC236}">
                  <a16:creationId xmlns:a16="http://schemas.microsoft.com/office/drawing/2014/main" id="{8127C6C5-69F8-F668-1D18-821DC955E472}"/>
                </a:ext>
              </a:extLst>
            </p:cNvPr>
            <p:cNvGrpSpPr/>
            <p:nvPr userDrawn="1"/>
          </p:nvGrpSpPr>
          <p:grpSpPr>
            <a:xfrm>
              <a:off x="3020515" y="4724853"/>
              <a:ext cx="221214" cy="208938"/>
              <a:chOff x="3003847" y="4707931"/>
              <a:chExt cx="221214" cy="208938"/>
            </a:xfrm>
          </p:grpSpPr>
          <p:sp>
            <p:nvSpPr>
              <p:cNvPr id="150" name="Rectangle 55">
                <a:extLst>
                  <a:ext uri="{FF2B5EF4-FFF2-40B4-BE49-F238E27FC236}">
                    <a16:creationId xmlns:a16="http://schemas.microsoft.com/office/drawing/2014/main" id="{896D465E-8D7A-8121-167B-5CBDAFBB8D43}"/>
                  </a:ext>
                </a:extLst>
              </p:cNvPr>
              <p:cNvSpPr>
                <a:spLocks noChangeArrowheads="1"/>
              </p:cNvSpPr>
              <p:nvPr userDrawn="1"/>
            </p:nvSpPr>
            <p:spPr bwMode="auto">
              <a:xfrm>
                <a:off x="3003847"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A38B"/>
                    </a:solidFill>
                    <a:effectLst/>
                    <a:latin typeface="Segoe UI Black" panose="020B0A02040204020203" pitchFamily="34" charset="0"/>
                  </a:rPr>
                  <a:t>A</a:t>
                </a:r>
                <a:endParaRPr kumimoji="0" lang="en-US" altLang="en-US" sz="1800" b="0" i="0" u="none" strike="noStrike" cap="none" normalizeH="0" baseline="0" dirty="0">
                  <a:ln>
                    <a:noFill/>
                  </a:ln>
                  <a:solidFill>
                    <a:srgbClr val="FFA38B"/>
                  </a:solidFill>
                  <a:effectLst/>
                  <a:latin typeface="Arial" panose="020B0604020202020204" pitchFamily="34" charset="0"/>
                </a:endParaRPr>
              </a:p>
            </p:txBody>
          </p:sp>
          <p:sp>
            <p:nvSpPr>
              <p:cNvPr id="151" name="Rectangle 56">
                <a:extLst>
                  <a:ext uri="{FF2B5EF4-FFF2-40B4-BE49-F238E27FC236}">
                    <a16:creationId xmlns:a16="http://schemas.microsoft.com/office/drawing/2014/main" id="{3E18AA5B-8ED5-32FC-2DE5-385A0B400B1C}"/>
                  </a:ext>
                </a:extLst>
              </p:cNvPr>
              <p:cNvSpPr>
                <a:spLocks noChangeArrowheads="1"/>
              </p:cNvSpPr>
              <p:nvPr userDrawn="1"/>
            </p:nvSpPr>
            <p:spPr bwMode="auto">
              <a:xfrm>
                <a:off x="3108622"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2" name="Rectangle 57">
                <a:extLst>
                  <a:ext uri="{FF2B5EF4-FFF2-40B4-BE49-F238E27FC236}">
                    <a16:creationId xmlns:a16="http://schemas.microsoft.com/office/drawing/2014/main" id="{0736A806-EB60-D4E8-2272-25FDBA1EA7BF}"/>
                  </a:ext>
                </a:extLst>
              </p:cNvPr>
              <p:cNvSpPr>
                <a:spLocks noChangeArrowheads="1"/>
              </p:cNvSpPr>
              <p:nvPr userDrawn="1"/>
            </p:nvSpPr>
            <p:spPr bwMode="auto">
              <a:xfrm>
                <a:off x="3003847" y="4839925"/>
                <a:ext cx="22121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73391D</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98" name="Group 97">
              <a:extLst>
                <a:ext uri="{FF2B5EF4-FFF2-40B4-BE49-F238E27FC236}">
                  <a16:creationId xmlns:a16="http://schemas.microsoft.com/office/drawing/2014/main" id="{D6A2916D-F580-9CFC-6C62-1D98D4C4ED64}"/>
                </a:ext>
              </a:extLst>
            </p:cNvPr>
            <p:cNvGrpSpPr/>
            <p:nvPr userDrawn="1"/>
          </p:nvGrpSpPr>
          <p:grpSpPr>
            <a:xfrm>
              <a:off x="3020515" y="4235797"/>
              <a:ext cx="213200" cy="207246"/>
              <a:chOff x="3003847" y="4220567"/>
              <a:chExt cx="213200" cy="207246"/>
            </a:xfrm>
          </p:grpSpPr>
          <p:grpSp>
            <p:nvGrpSpPr>
              <p:cNvPr id="146" name="Group 145">
                <a:extLst>
                  <a:ext uri="{FF2B5EF4-FFF2-40B4-BE49-F238E27FC236}">
                    <a16:creationId xmlns:a16="http://schemas.microsoft.com/office/drawing/2014/main" id="{9FF1C629-5E34-0947-5C19-8B41FE4D4E27}"/>
                  </a:ext>
                </a:extLst>
              </p:cNvPr>
              <p:cNvGrpSpPr/>
              <p:nvPr userDrawn="1"/>
            </p:nvGrpSpPr>
            <p:grpSpPr>
              <a:xfrm>
                <a:off x="3003847" y="4220567"/>
                <a:ext cx="200955" cy="153888"/>
                <a:chOff x="3003847" y="4220567"/>
                <a:chExt cx="200955" cy="153888"/>
              </a:xfrm>
            </p:grpSpPr>
            <p:sp>
              <p:nvSpPr>
                <p:cNvPr id="148" name="Rectangle 59">
                  <a:extLst>
                    <a:ext uri="{FF2B5EF4-FFF2-40B4-BE49-F238E27FC236}">
                      <a16:creationId xmlns:a16="http://schemas.microsoft.com/office/drawing/2014/main" id="{2113EF45-6745-66CB-C974-3A51BA178E52}"/>
                    </a:ext>
                  </a:extLst>
                </p:cNvPr>
                <p:cNvSpPr>
                  <a:spLocks noChangeArrowheads="1"/>
                </p:cNvSpPr>
                <p:nvPr userDrawn="1"/>
              </p:nvSpPr>
              <p:spPr bwMode="auto">
                <a:xfrm>
                  <a:off x="3003847"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3391D"/>
                      </a:solidFill>
                      <a:effectLst/>
                      <a:latin typeface="Segoe UI Black" panose="020B0A02040204020203" pitchFamily="34" charset="0"/>
                    </a:rPr>
                    <a:t>A</a:t>
                  </a:r>
                  <a:endParaRPr kumimoji="0" lang="en-US" altLang="en-US" sz="1800" b="0" i="0" u="none" strike="noStrike" cap="none" normalizeH="0" baseline="0" dirty="0">
                    <a:ln>
                      <a:noFill/>
                    </a:ln>
                    <a:solidFill>
                      <a:srgbClr val="73391D"/>
                    </a:solidFill>
                    <a:effectLst/>
                    <a:latin typeface="Arial" panose="020B0604020202020204" pitchFamily="34" charset="0"/>
                  </a:endParaRPr>
                </a:p>
              </p:txBody>
            </p:sp>
            <p:sp>
              <p:nvSpPr>
                <p:cNvPr id="149" name="Rectangle 60">
                  <a:extLst>
                    <a:ext uri="{FF2B5EF4-FFF2-40B4-BE49-F238E27FC236}">
                      <a16:creationId xmlns:a16="http://schemas.microsoft.com/office/drawing/2014/main" id="{DCC03E84-DD6D-8CF2-51E2-397F85D565FA}"/>
                    </a:ext>
                  </a:extLst>
                </p:cNvPr>
                <p:cNvSpPr>
                  <a:spLocks noChangeArrowheads="1"/>
                </p:cNvSpPr>
                <p:nvPr userDrawn="1"/>
              </p:nvSpPr>
              <p:spPr bwMode="auto">
                <a:xfrm>
                  <a:off x="3108622"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147" name="Rectangle 61">
                <a:extLst>
                  <a:ext uri="{FF2B5EF4-FFF2-40B4-BE49-F238E27FC236}">
                    <a16:creationId xmlns:a16="http://schemas.microsoft.com/office/drawing/2014/main" id="{80628C3F-B959-323D-DAEF-EC7F9E95B5A4}"/>
                  </a:ext>
                </a:extLst>
              </p:cNvPr>
              <p:cNvSpPr>
                <a:spLocks noChangeArrowheads="1"/>
              </p:cNvSpPr>
              <p:nvPr userDrawn="1"/>
            </p:nvSpPr>
            <p:spPr bwMode="auto">
              <a:xfrm>
                <a:off x="3003847" y="4350869"/>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FFA38B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99" name="Rectangle 64">
              <a:extLst>
                <a:ext uri="{FF2B5EF4-FFF2-40B4-BE49-F238E27FC236}">
                  <a16:creationId xmlns:a16="http://schemas.microsoft.com/office/drawing/2014/main" id="{A7B04D0A-17D3-6EB7-4AAF-E7AD1FE2DB39}"/>
                </a:ext>
              </a:extLst>
            </p:cNvPr>
            <p:cNvSpPr>
              <a:spLocks noChangeArrowheads="1"/>
            </p:cNvSpPr>
            <p:nvPr userDrawn="1"/>
          </p:nvSpPr>
          <p:spPr bwMode="auto">
            <a:xfrm>
              <a:off x="3020515" y="4998428"/>
              <a:ext cx="20197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F4F3F5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100" name="Group 99">
              <a:extLst>
                <a:ext uri="{FF2B5EF4-FFF2-40B4-BE49-F238E27FC236}">
                  <a16:creationId xmlns:a16="http://schemas.microsoft.com/office/drawing/2014/main" id="{D5865503-D580-F2DB-EE33-4E004A4069B6}"/>
                </a:ext>
              </a:extLst>
            </p:cNvPr>
            <p:cNvGrpSpPr/>
            <p:nvPr userDrawn="1"/>
          </p:nvGrpSpPr>
          <p:grpSpPr>
            <a:xfrm>
              <a:off x="6455085" y="4479479"/>
              <a:ext cx="221214" cy="208939"/>
              <a:chOff x="6440784" y="4467633"/>
              <a:chExt cx="221214" cy="208939"/>
            </a:xfrm>
          </p:grpSpPr>
          <p:sp>
            <p:nvSpPr>
              <p:cNvPr id="143" name="Rectangle 66">
                <a:extLst>
                  <a:ext uri="{FF2B5EF4-FFF2-40B4-BE49-F238E27FC236}">
                    <a16:creationId xmlns:a16="http://schemas.microsoft.com/office/drawing/2014/main" id="{874FCF70-5016-0831-6AAD-DE0F2AF2F2EE}"/>
                  </a:ext>
                </a:extLst>
              </p:cNvPr>
              <p:cNvSpPr>
                <a:spLocks noChangeArrowheads="1"/>
              </p:cNvSpPr>
              <p:nvPr userDrawn="1"/>
            </p:nvSpPr>
            <p:spPr bwMode="auto">
              <a:xfrm>
                <a:off x="6440784" y="4467633"/>
                <a:ext cx="8656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44" name="Rectangle 67">
                <a:extLst>
                  <a:ext uri="{FF2B5EF4-FFF2-40B4-BE49-F238E27FC236}">
                    <a16:creationId xmlns:a16="http://schemas.microsoft.com/office/drawing/2014/main" id="{A1B20AF0-E4E7-AB4D-712C-B62219652094}"/>
                  </a:ext>
                </a:extLst>
              </p:cNvPr>
              <p:cNvSpPr>
                <a:spLocks noChangeArrowheads="1"/>
              </p:cNvSpPr>
              <p:nvPr userDrawn="1"/>
            </p:nvSpPr>
            <p:spPr bwMode="auto">
              <a:xfrm>
                <a:off x="6545559" y="4467633"/>
                <a:ext cx="8656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45" name="Rectangle 68">
                <a:extLst>
                  <a:ext uri="{FF2B5EF4-FFF2-40B4-BE49-F238E27FC236}">
                    <a16:creationId xmlns:a16="http://schemas.microsoft.com/office/drawing/2014/main" id="{87FA287B-8994-A0AD-30FE-618A7BC17940}"/>
                  </a:ext>
                </a:extLst>
              </p:cNvPr>
              <p:cNvSpPr>
                <a:spLocks noChangeArrowheads="1"/>
              </p:cNvSpPr>
              <p:nvPr userDrawn="1"/>
            </p:nvSpPr>
            <p:spPr bwMode="auto">
              <a:xfrm>
                <a:off x="6440784" y="4599628"/>
                <a:ext cx="22121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bg1"/>
                    </a:solidFill>
                    <a:effectLst/>
                    <a:latin typeface="Segoe UI" panose="020B0502040204020203" pitchFamily="34" charset="0"/>
                  </a:rPr>
                  <a:t>0078D4</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grpSp>
          <p:nvGrpSpPr>
            <p:cNvPr id="101" name="Group 100">
              <a:extLst>
                <a:ext uri="{FF2B5EF4-FFF2-40B4-BE49-F238E27FC236}">
                  <a16:creationId xmlns:a16="http://schemas.microsoft.com/office/drawing/2014/main" id="{A30A2B88-2747-24BF-8C3B-EC99C90E1D33}"/>
                </a:ext>
              </a:extLst>
            </p:cNvPr>
            <p:cNvGrpSpPr/>
            <p:nvPr userDrawn="1"/>
          </p:nvGrpSpPr>
          <p:grpSpPr>
            <a:xfrm>
              <a:off x="6455085" y="4724853"/>
              <a:ext cx="214802" cy="208939"/>
              <a:chOff x="6440784" y="4709623"/>
              <a:chExt cx="214802" cy="208939"/>
            </a:xfrm>
          </p:grpSpPr>
          <p:sp>
            <p:nvSpPr>
              <p:cNvPr id="140" name="Rectangle 70">
                <a:extLst>
                  <a:ext uri="{FF2B5EF4-FFF2-40B4-BE49-F238E27FC236}">
                    <a16:creationId xmlns:a16="http://schemas.microsoft.com/office/drawing/2014/main" id="{D3AE8814-0DBA-B4DC-D7EB-6940FE946CC6}"/>
                  </a:ext>
                </a:extLst>
              </p:cNvPr>
              <p:cNvSpPr>
                <a:spLocks noChangeArrowheads="1"/>
              </p:cNvSpPr>
              <p:nvPr userDrawn="1"/>
            </p:nvSpPr>
            <p:spPr bwMode="auto">
              <a:xfrm>
                <a:off x="6440784" y="470962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8DC8E8"/>
                    </a:solidFill>
                    <a:effectLst/>
                    <a:latin typeface="Segoe UI Black" panose="020B0A02040204020203" pitchFamily="34" charset="0"/>
                  </a:rPr>
                  <a:t>A</a:t>
                </a:r>
                <a:endParaRPr kumimoji="0" lang="en-US" altLang="en-US" sz="1800" b="0" i="0" u="none" strike="noStrike" cap="none" normalizeH="0" baseline="0" dirty="0">
                  <a:ln>
                    <a:noFill/>
                  </a:ln>
                  <a:solidFill>
                    <a:srgbClr val="8DC8E8"/>
                  </a:solidFill>
                  <a:effectLst/>
                  <a:latin typeface="Arial" panose="020B0604020202020204" pitchFamily="34" charset="0"/>
                </a:endParaRPr>
              </a:p>
            </p:txBody>
          </p:sp>
          <p:sp>
            <p:nvSpPr>
              <p:cNvPr id="141" name="Rectangle 71">
                <a:extLst>
                  <a:ext uri="{FF2B5EF4-FFF2-40B4-BE49-F238E27FC236}">
                    <a16:creationId xmlns:a16="http://schemas.microsoft.com/office/drawing/2014/main" id="{CBB45B97-482A-C5D0-2343-3A29F23ADEA0}"/>
                  </a:ext>
                </a:extLst>
              </p:cNvPr>
              <p:cNvSpPr>
                <a:spLocks noChangeArrowheads="1"/>
              </p:cNvSpPr>
              <p:nvPr userDrawn="1"/>
            </p:nvSpPr>
            <p:spPr bwMode="auto">
              <a:xfrm>
                <a:off x="6545559" y="470962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42" name="Rectangle 72">
                <a:extLst>
                  <a:ext uri="{FF2B5EF4-FFF2-40B4-BE49-F238E27FC236}">
                    <a16:creationId xmlns:a16="http://schemas.microsoft.com/office/drawing/2014/main" id="{F42B5F68-110E-387D-B1BE-F214D02B757B}"/>
                  </a:ext>
                </a:extLst>
              </p:cNvPr>
              <p:cNvSpPr>
                <a:spLocks noChangeArrowheads="1"/>
              </p:cNvSpPr>
              <p:nvPr userDrawn="1"/>
            </p:nvSpPr>
            <p:spPr bwMode="auto">
              <a:xfrm>
                <a:off x="6440784" y="4841618"/>
                <a:ext cx="214802"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2A446F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02" name="Group 101">
              <a:extLst>
                <a:ext uri="{FF2B5EF4-FFF2-40B4-BE49-F238E27FC236}">
                  <a16:creationId xmlns:a16="http://schemas.microsoft.com/office/drawing/2014/main" id="{88BAE720-D9DA-D33A-BC74-5AD9B6428C36}"/>
                </a:ext>
              </a:extLst>
            </p:cNvPr>
            <p:cNvGrpSpPr/>
            <p:nvPr userDrawn="1"/>
          </p:nvGrpSpPr>
          <p:grpSpPr>
            <a:xfrm>
              <a:off x="6455085" y="4235797"/>
              <a:ext cx="222818" cy="207246"/>
              <a:chOff x="6440784" y="4222259"/>
              <a:chExt cx="222818" cy="207246"/>
            </a:xfrm>
          </p:grpSpPr>
          <p:sp>
            <p:nvSpPr>
              <p:cNvPr id="137" name="Rectangle 74">
                <a:extLst>
                  <a:ext uri="{FF2B5EF4-FFF2-40B4-BE49-F238E27FC236}">
                    <a16:creationId xmlns:a16="http://schemas.microsoft.com/office/drawing/2014/main" id="{195334E9-B564-D89E-9E5A-B2A08DF7ED5B}"/>
                  </a:ext>
                </a:extLst>
              </p:cNvPr>
              <p:cNvSpPr>
                <a:spLocks noChangeArrowheads="1"/>
              </p:cNvSpPr>
              <p:nvPr userDrawn="1"/>
            </p:nvSpPr>
            <p:spPr bwMode="auto">
              <a:xfrm>
                <a:off x="6440784" y="4222259"/>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2A446F"/>
                    </a:solidFill>
                    <a:effectLst/>
                    <a:latin typeface="Segoe UI Black" panose="020B0A02040204020203" pitchFamily="34" charset="0"/>
                  </a:rPr>
                  <a:t>A</a:t>
                </a:r>
                <a:endParaRPr kumimoji="0" lang="en-US" altLang="en-US" sz="1800" b="0" i="0" u="none" strike="noStrike" cap="none" normalizeH="0" baseline="0" dirty="0">
                  <a:ln>
                    <a:noFill/>
                  </a:ln>
                  <a:solidFill>
                    <a:srgbClr val="2A446F"/>
                  </a:solidFill>
                  <a:effectLst/>
                  <a:latin typeface="Arial" panose="020B0604020202020204" pitchFamily="34" charset="0"/>
                </a:endParaRPr>
              </a:p>
            </p:txBody>
          </p:sp>
          <p:sp>
            <p:nvSpPr>
              <p:cNvPr id="138" name="Rectangle 75">
                <a:extLst>
                  <a:ext uri="{FF2B5EF4-FFF2-40B4-BE49-F238E27FC236}">
                    <a16:creationId xmlns:a16="http://schemas.microsoft.com/office/drawing/2014/main" id="{3C43368E-974C-7019-287B-BCF6F2E5DC5D}"/>
                  </a:ext>
                </a:extLst>
              </p:cNvPr>
              <p:cNvSpPr>
                <a:spLocks noChangeArrowheads="1"/>
              </p:cNvSpPr>
              <p:nvPr userDrawn="1"/>
            </p:nvSpPr>
            <p:spPr bwMode="auto">
              <a:xfrm>
                <a:off x="6545559" y="4222259"/>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39" name="Rectangle 76">
                <a:extLst>
                  <a:ext uri="{FF2B5EF4-FFF2-40B4-BE49-F238E27FC236}">
                    <a16:creationId xmlns:a16="http://schemas.microsoft.com/office/drawing/2014/main" id="{41E02161-BDA2-1B2C-B95A-9F5A387BA466}"/>
                  </a:ext>
                </a:extLst>
              </p:cNvPr>
              <p:cNvSpPr>
                <a:spLocks noChangeArrowheads="1"/>
              </p:cNvSpPr>
              <p:nvPr userDrawn="1"/>
            </p:nvSpPr>
            <p:spPr bwMode="auto">
              <a:xfrm>
                <a:off x="6440784" y="4352561"/>
                <a:ext cx="22281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8DC8E8</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03" name="Group 102">
              <a:extLst>
                <a:ext uri="{FF2B5EF4-FFF2-40B4-BE49-F238E27FC236}">
                  <a16:creationId xmlns:a16="http://schemas.microsoft.com/office/drawing/2014/main" id="{030016B6-09B0-F591-E405-9D77BF961ABB}"/>
                </a:ext>
              </a:extLst>
            </p:cNvPr>
            <p:cNvGrpSpPr>
              <a:grpSpLocks/>
            </p:cNvGrpSpPr>
            <p:nvPr userDrawn="1"/>
          </p:nvGrpSpPr>
          <p:grpSpPr>
            <a:xfrm>
              <a:off x="5282703" y="3983653"/>
              <a:ext cx="2263775" cy="231837"/>
              <a:chOff x="5282703" y="3983653"/>
              <a:chExt cx="2263775" cy="231837"/>
            </a:xfrm>
          </p:grpSpPr>
          <p:sp>
            <p:nvSpPr>
              <p:cNvPr id="133" name="Rectangle 80">
                <a:extLst>
                  <a:ext uri="{FF2B5EF4-FFF2-40B4-BE49-F238E27FC236}">
                    <a16:creationId xmlns:a16="http://schemas.microsoft.com/office/drawing/2014/main" id="{16EAB063-DEE8-B077-2AA4-CCCF2B02BDEF}"/>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4" name="Rectangle 81">
                <a:extLst>
                  <a:ext uri="{FF2B5EF4-FFF2-40B4-BE49-F238E27FC236}">
                    <a16:creationId xmlns:a16="http://schemas.microsoft.com/office/drawing/2014/main" id="{467EE411-A229-A2EF-7776-EFF430064C74}"/>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5" name="Freeform 82">
                <a:extLst>
                  <a:ext uri="{FF2B5EF4-FFF2-40B4-BE49-F238E27FC236}">
                    <a16:creationId xmlns:a16="http://schemas.microsoft.com/office/drawing/2014/main" id="{06D0F3A0-C5EB-C6A0-6921-3F98DC218E95}"/>
                  </a:ext>
                </a:extLst>
              </p:cNvPr>
              <p:cNvSpPr>
                <a:spLocks noEditPoints="1"/>
              </p:cNvSpPr>
              <p:nvPr/>
            </p:nvSpPr>
            <p:spPr bwMode="auto">
              <a:xfrm>
                <a:off x="5282703" y="3983653"/>
                <a:ext cx="2263775" cy="231837"/>
              </a:xfrm>
              <a:custGeom>
                <a:avLst/>
                <a:gdLst>
                  <a:gd name="T0" fmla="*/ 0 w 15200"/>
                  <a:gd name="T1" fmla="*/ 4 h 960"/>
                  <a:gd name="T2" fmla="*/ 4 w 15200"/>
                  <a:gd name="T3" fmla="*/ 0 h 960"/>
                  <a:gd name="T4" fmla="*/ 15196 w 15200"/>
                  <a:gd name="T5" fmla="*/ 0 h 960"/>
                  <a:gd name="T6" fmla="*/ 15200 w 15200"/>
                  <a:gd name="T7" fmla="*/ 4 h 960"/>
                  <a:gd name="T8" fmla="*/ 15200 w 15200"/>
                  <a:gd name="T9" fmla="*/ 956 h 960"/>
                  <a:gd name="T10" fmla="*/ 15196 w 15200"/>
                  <a:gd name="T11" fmla="*/ 960 h 960"/>
                  <a:gd name="T12" fmla="*/ 4 w 15200"/>
                  <a:gd name="T13" fmla="*/ 960 h 960"/>
                  <a:gd name="T14" fmla="*/ 0 w 15200"/>
                  <a:gd name="T15" fmla="*/ 956 h 960"/>
                  <a:gd name="T16" fmla="*/ 0 w 15200"/>
                  <a:gd name="T17" fmla="*/ 4 h 960"/>
                  <a:gd name="T18" fmla="*/ 8 w 15200"/>
                  <a:gd name="T19" fmla="*/ 956 h 960"/>
                  <a:gd name="T20" fmla="*/ 4 w 15200"/>
                  <a:gd name="T21" fmla="*/ 952 h 960"/>
                  <a:gd name="T22" fmla="*/ 15196 w 15200"/>
                  <a:gd name="T23" fmla="*/ 952 h 960"/>
                  <a:gd name="T24" fmla="*/ 15192 w 15200"/>
                  <a:gd name="T25" fmla="*/ 956 h 960"/>
                  <a:gd name="T26" fmla="*/ 15192 w 15200"/>
                  <a:gd name="T27" fmla="*/ 4 h 960"/>
                  <a:gd name="T28" fmla="*/ 15196 w 15200"/>
                  <a:gd name="T29" fmla="*/ 8 h 960"/>
                  <a:gd name="T30" fmla="*/ 4 w 15200"/>
                  <a:gd name="T31" fmla="*/ 8 h 960"/>
                  <a:gd name="T32" fmla="*/ 8 w 15200"/>
                  <a:gd name="T33" fmla="*/ 4 h 960"/>
                  <a:gd name="T34" fmla="*/ 8 w 15200"/>
                  <a:gd name="T35" fmla="*/ 956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00" h="960">
                    <a:moveTo>
                      <a:pt x="0" y="4"/>
                    </a:moveTo>
                    <a:cubicBezTo>
                      <a:pt x="0" y="2"/>
                      <a:pt x="2" y="0"/>
                      <a:pt x="4" y="0"/>
                    </a:cubicBezTo>
                    <a:lnTo>
                      <a:pt x="15196" y="0"/>
                    </a:lnTo>
                    <a:cubicBezTo>
                      <a:pt x="15199" y="0"/>
                      <a:pt x="15200" y="2"/>
                      <a:pt x="15200" y="4"/>
                    </a:cubicBezTo>
                    <a:lnTo>
                      <a:pt x="15200" y="956"/>
                    </a:lnTo>
                    <a:cubicBezTo>
                      <a:pt x="15200" y="959"/>
                      <a:pt x="15199" y="960"/>
                      <a:pt x="15196" y="960"/>
                    </a:cubicBezTo>
                    <a:lnTo>
                      <a:pt x="4" y="960"/>
                    </a:lnTo>
                    <a:cubicBezTo>
                      <a:pt x="2" y="960"/>
                      <a:pt x="0" y="959"/>
                      <a:pt x="0" y="956"/>
                    </a:cubicBezTo>
                    <a:lnTo>
                      <a:pt x="0" y="4"/>
                    </a:lnTo>
                    <a:close/>
                    <a:moveTo>
                      <a:pt x="8" y="956"/>
                    </a:moveTo>
                    <a:lnTo>
                      <a:pt x="4" y="952"/>
                    </a:lnTo>
                    <a:lnTo>
                      <a:pt x="15196" y="952"/>
                    </a:lnTo>
                    <a:lnTo>
                      <a:pt x="15192" y="956"/>
                    </a:lnTo>
                    <a:lnTo>
                      <a:pt x="15192" y="4"/>
                    </a:lnTo>
                    <a:lnTo>
                      <a:pt x="15196" y="8"/>
                    </a:lnTo>
                    <a:lnTo>
                      <a:pt x="4" y="8"/>
                    </a:lnTo>
                    <a:lnTo>
                      <a:pt x="8" y="4"/>
                    </a:lnTo>
                    <a:lnTo>
                      <a:pt x="8" y="956"/>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6" name="Rectangle 83">
                <a:extLst>
                  <a:ext uri="{FF2B5EF4-FFF2-40B4-BE49-F238E27FC236}">
                    <a16:creationId xmlns:a16="http://schemas.microsoft.com/office/drawing/2014/main" id="{B1BA1EF0-8DB7-4122-7F80-D3EA216CA139}"/>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4" name="Group 103">
              <a:extLst>
                <a:ext uri="{FF2B5EF4-FFF2-40B4-BE49-F238E27FC236}">
                  <a16:creationId xmlns:a16="http://schemas.microsoft.com/office/drawing/2014/main" id="{8812DBEA-EFC1-0369-6DB7-BCC5ED9FEC26}"/>
                </a:ext>
              </a:extLst>
            </p:cNvPr>
            <p:cNvGrpSpPr/>
            <p:nvPr userDrawn="1"/>
          </p:nvGrpSpPr>
          <p:grpSpPr>
            <a:xfrm>
              <a:off x="5313659" y="4005084"/>
              <a:ext cx="498534" cy="192016"/>
              <a:chOff x="5300959" y="3988730"/>
              <a:chExt cx="498534" cy="192016"/>
            </a:xfrm>
          </p:grpSpPr>
          <p:sp>
            <p:nvSpPr>
              <p:cNvPr id="131" name="Rectangle 84">
                <a:extLst>
                  <a:ext uri="{FF2B5EF4-FFF2-40B4-BE49-F238E27FC236}">
                    <a16:creationId xmlns:a16="http://schemas.microsoft.com/office/drawing/2014/main" id="{9FEF074F-84FE-61A2-D063-9DEAE2F926CB}"/>
                  </a:ext>
                </a:extLst>
              </p:cNvPr>
              <p:cNvSpPr>
                <a:spLocks noChangeArrowheads="1"/>
              </p:cNvSpPr>
              <p:nvPr userDrawn="1"/>
            </p:nvSpPr>
            <p:spPr bwMode="auto">
              <a:xfrm>
                <a:off x="5300959" y="3988730"/>
                <a:ext cx="49853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FFFFFF"/>
                    </a:solidFill>
                    <a:effectLst/>
                    <a:latin typeface="Segoe UI" panose="020B0502040204020203" pitchFamily="34" charset="0"/>
                  </a:rPr>
                  <a:t>Blue Black</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32" name="Rectangle 85">
                <a:extLst>
                  <a:ext uri="{FF2B5EF4-FFF2-40B4-BE49-F238E27FC236}">
                    <a16:creationId xmlns:a16="http://schemas.microsoft.com/office/drawing/2014/main" id="{DE71D122-9B39-C1AB-8C00-62D1BE3DAEF9}"/>
                  </a:ext>
                </a:extLst>
              </p:cNvPr>
              <p:cNvSpPr>
                <a:spLocks noChangeArrowheads="1"/>
              </p:cNvSpPr>
              <p:nvPr userDrawn="1"/>
            </p:nvSpPr>
            <p:spPr bwMode="auto">
              <a:xfrm>
                <a:off x="5300959" y="4103802"/>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091F2C</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05" name="Group 104">
              <a:extLst>
                <a:ext uri="{FF2B5EF4-FFF2-40B4-BE49-F238E27FC236}">
                  <a16:creationId xmlns:a16="http://schemas.microsoft.com/office/drawing/2014/main" id="{A1833F6A-E38C-291A-C28D-5F3A74306943}"/>
                </a:ext>
              </a:extLst>
            </p:cNvPr>
            <p:cNvGrpSpPr/>
            <p:nvPr userDrawn="1"/>
          </p:nvGrpSpPr>
          <p:grpSpPr>
            <a:xfrm>
              <a:off x="5313659" y="4724853"/>
              <a:ext cx="211596" cy="207246"/>
              <a:chOff x="5294609" y="4714700"/>
              <a:chExt cx="211596" cy="207246"/>
            </a:xfrm>
          </p:grpSpPr>
          <p:sp>
            <p:nvSpPr>
              <p:cNvPr id="128" name="Rectangle 90">
                <a:extLst>
                  <a:ext uri="{FF2B5EF4-FFF2-40B4-BE49-F238E27FC236}">
                    <a16:creationId xmlns:a16="http://schemas.microsoft.com/office/drawing/2014/main" id="{4B1239E0-6082-C1DD-CF74-C5F6372D1560}"/>
                  </a:ext>
                </a:extLst>
              </p:cNvPr>
              <p:cNvSpPr>
                <a:spLocks noChangeArrowheads="1"/>
              </p:cNvSpPr>
              <p:nvPr userDrawn="1"/>
            </p:nvSpPr>
            <p:spPr bwMode="auto">
              <a:xfrm>
                <a:off x="5294609" y="4714700"/>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CD9BCF"/>
                    </a:solidFill>
                    <a:effectLst/>
                    <a:latin typeface="Segoe UI Black" panose="020B0A02040204020203" pitchFamily="34" charset="0"/>
                  </a:rPr>
                  <a:t>A</a:t>
                </a:r>
                <a:endParaRPr kumimoji="0" lang="en-US" altLang="en-US" sz="1800" b="0" i="0" u="none" strike="noStrike" cap="none" normalizeH="0" baseline="0" dirty="0">
                  <a:ln>
                    <a:noFill/>
                  </a:ln>
                  <a:solidFill>
                    <a:srgbClr val="CD9BCF"/>
                  </a:solidFill>
                  <a:effectLst/>
                  <a:latin typeface="Arial" panose="020B0604020202020204" pitchFamily="34" charset="0"/>
                </a:endParaRPr>
              </a:p>
            </p:txBody>
          </p:sp>
          <p:sp>
            <p:nvSpPr>
              <p:cNvPr id="129" name="Rectangle 91">
                <a:extLst>
                  <a:ext uri="{FF2B5EF4-FFF2-40B4-BE49-F238E27FC236}">
                    <a16:creationId xmlns:a16="http://schemas.microsoft.com/office/drawing/2014/main" id="{BF6711D2-BB3D-3AF4-026F-2A03777719A0}"/>
                  </a:ext>
                </a:extLst>
              </p:cNvPr>
              <p:cNvSpPr>
                <a:spLocks noChangeArrowheads="1"/>
              </p:cNvSpPr>
              <p:nvPr userDrawn="1"/>
            </p:nvSpPr>
            <p:spPr bwMode="auto">
              <a:xfrm>
                <a:off x="5399384" y="4714700"/>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30" name="Rectangle 92">
                <a:extLst>
                  <a:ext uri="{FF2B5EF4-FFF2-40B4-BE49-F238E27FC236}">
                    <a16:creationId xmlns:a16="http://schemas.microsoft.com/office/drawing/2014/main" id="{82B35517-B361-5430-3B00-2FEEBFF1A9AE}"/>
                  </a:ext>
                </a:extLst>
              </p:cNvPr>
              <p:cNvSpPr>
                <a:spLocks noChangeArrowheads="1"/>
              </p:cNvSpPr>
              <p:nvPr userDrawn="1"/>
            </p:nvSpPr>
            <p:spPr bwMode="auto">
              <a:xfrm>
                <a:off x="5294609" y="4845002"/>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702573</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06" name="Group 105">
              <a:extLst>
                <a:ext uri="{FF2B5EF4-FFF2-40B4-BE49-F238E27FC236}">
                  <a16:creationId xmlns:a16="http://schemas.microsoft.com/office/drawing/2014/main" id="{389B2194-D93A-D402-05D4-284CBAA3641E}"/>
                </a:ext>
              </a:extLst>
            </p:cNvPr>
            <p:cNvGrpSpPr/>
            <p:nvPr userDrawn="1"/>
          </p:nvGrpSpPr>
          <p:grpSpPr>
            <a:xfrm>
              <a:off x="5313659" y="4235797"/>
              <a:ext cx="229230" cy="208939"/>
              <a:chOff x="5294609" y="4225643"/>
              <a:chExt cx="229230" cy="208939"/>
            </a:xfrm>
          </p:grpSpPr>
          <p:sp>
            <p:nvSpPr>
              <p:cNvPr id="125" name="Rectangle 94">
                <a:extLst>
                  <a:ext uri="{FF2B5EF4-FFF2-40B4-BE49-F238E27FC236}">
                    <a16:creationId xmlns:a16="http://schemas.microsoft.com/office/drawing/2014/main" id="{F27EE545-08B4-B6E7-05B0-0F3BB178E4B5}"/>
                  </a:ext>
                </a:extLst>
              </p:cNvPr>
              <p:cNvSpPr>
                <a:spLocks noChangeArrowheads="1"/>
              </p:cNvSpPr>
              <p:nvPr userDrawn="1"/>
            </p:nvSpPr>
            <p:spPr bwMode="auto">
              <a:xfrm>
                <a:off x="5294609" y="422564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02573"/>
                    </a:solidFill>
                    <a:effectLst/>
                    <a:latin typeface="Segoe UI Black" panose="020B0A02040204020203" pitchFamily="34" charset="0"/>
                  </a:rPr>
                  <a:t>A</a:t>
                </a:r>
                <a:endParaRPr kumimoji="0" lang="en-US" altLang="en-US" sz="1800" b="0" i="0" u="none" strike="noStrike" cap="none" normalizeH="0" baseline="0" dirty="0">
                  <a:ln>
                    <a:noFill/>
                  </a:ln>
                  <a:solidFill>
                    <a:srgbClr val="702573"/>
                  </a:solidFill>
                  <a:effectLst/>
                  <a:latin typeface="Arial" panose="020B0604020202020204" pitchFamily="34" charset="0"/>
                </a:endParaRPr>
              </a:p>
            </p:txBody>
          </p:sp>
          <p:sp>
            <p:nvSpPr>
              <p:cNvPr id="126" name="Rectangle 95">
                <a:extLst>
                  <a:ext uri="{FF2B5EF4-FFF2-40B4-BE49-F238E27FC236}">
                    <a16:creationId xmlns:a16="http://schemas.microsoft.com/office/drawing/2014/main" id="{3CE9186A-5B48-FDF5-1C1D-AB32B9950AB2}"/>
                  </a:ext>
                </a:extLst>
              </p:cNvPr>
              <p:cNvSpPr>
                <a:spLocks noChangeArrowheads="1"/>
              </p:cNvSpPr>
              <p:nvPr userDrawn="1"/>
            </p:nvSpPr>
            <p:spPr bwMode="auto">
              <a:xfrm>
                <a:off x="5399384" y="422564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27" name="Rectangle 96">
                <a:extLst>
                  <a:ext uri="{FF2B5EF4-FFF2-40B4-BE49-F238E27FC236}">
                    <a16:creationId xmlns:a16="http://schemas.microsoft.com/office/drawing/2014/main" id="{88FD91C9-9670-866D-10E3-15E2F655CE32}"/>
                  </a:ext>
                </a:extLst>
              </p:cNvPr>
              <p:cNvSpPr>
                <a:spLocks noChangeArrowheads="1"/>
              </p:cNvSpPr>
              <p:nvPr userDrawn="1"/>
            </p:nvSpPr>
            <p:spPr bwMode="auto">
              <a:xfrm>
                <a:off x="5294609" y="4357638"/>
                <a:ext cx="22923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CD9BCF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07" name="Group 106">
              <a:extLst>
                <a:ext uri="{FF2B5EF4-FFF2-40B4-BE49-F238E27FC236}">
                  <a16:creationId xmlns:a16="http://schemas.microsoft.com/office/drawing/2014/main" id="{B65EDF7D-30B9-A5B8-0097-001935DC67F9}"/>
                </a:ext>
              </a:extLst>
            </p:cNvPr>
            <p:cNvGrpSpPr/>
            <p:nvPr userDrawn="1"/>
          </p:nvGrpSpPr>
          <p:grpSpPr>
            <a:xfrm>
              <a:off x="5280323" y="4976997"/>
              <a:ext cx="2263775" cy="231837"/>
              <a:chOff x="5280323" y="4976997"/>
              <a:chExt cx="2263775" cy="231837"/>
            </a:xfrm>
          </p:grpSpPr>
          <p:sp>
            <p:nvSpPr>
              <p:cNvPr id="123" name="Rectangle 97">
                <a:extLst>
                  <a:ext uri="{FF2B5EF4-FFF2-40B4-BE49-F238E27FC236}">
                    <a16:creationId xmlns:a16="http://schemas.microsoft.com/office/drawing/2014/main" id="{4C63C12A-D243-98E8-E6F1-603E8DF6DC96}"/>
                  </a:ext>
                </a:extLst>
              </p:cNvPr>
              <p:cNvSpPr>
                <a:spLocks noChangeArrowheads="1"/>
              </p:cNvSpPr>
              <p:nvPr/>
            </p:nvSpPr>
            <p:spPr bwMode="auto">
              <a:xfrm>
                <a:off x="5280323" y="4976997"/>
                <a:ext cx="2263775" cy="231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4" name="Rectangle 98">
                <a:extLst>
                  <a:ext uri="{FF2B5EF4-FFF2-40B4-BE49-F238E27FC236}">
                    <a16:creationId xmlns:a16="http://schemas.microsoft.com/office/drawing/2014/main" id="{E922B33F-6FF7-0B8C-8649-8159E91EF8EC}"/>
                  </a:ext>
                </a:extLst>
              </p:cNvPr>
              <p:cNvSpPr>
                <a:spLocks noChangeArrowheads="1"/>
              </p:cNvSpPr>
              <p:nvPr/>
            </p:nvSpPr>
            <p:spPr bwMode="auto">
              <a:xfrm>
                <a:off x="5280323" y="4976997"/>
                <a:ext cx="2263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108" name="Rectangle 99">
              <a:extLst>
                <a:ext uri="{FF2B5EF4-FFF2-40B4-BE49-F238E27FC236}">
                  <a16:creationId xmlns:a16="http://schemas.microsoft.com/office/drawing/2014/main" id="{A49F1C39-1C67-1C01-4DBA-9E9234F02F69}"/>
                </a:ext>
              </a:extLst>
            </p:cNvPr>
            <p:cNvSpPr>
              <a:spLocks noChangeArrowheads="1"/>
            </p:cNvSpPr>
            <p:nvPr userDrawn="1"/>
          </p:nvSpPr>
          <p:spPr bwMode="auto">
            <a:xfrm>
              <a:off x="5311279" y="4998428"/>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bg1"/>
                  </a:solidFill>
                  <a:effectLst/>
                  <a:latin typeface="Segoe UI" panose="020B0502040204020203" pitchFamily="34" charset="0"/>
                </a:rPr>
                <a:t>000000</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nvGrpSpPr>
            <p:cNvPr id="109" name="Group 108">
              <a:extLst>
                <a:ext uri="{FF2B5EF4-FFF2-40B4-BE49-F238E27FC236}">
                  <a16:creationId xmlns:a16="http://schemas.microsoft.com/office/drawing/2014/main" id="{7FC358D0-BC8C-13FF-2213-F15F4E0F3931}"/>
                </a:ext>
              </a:extLst>
            </p:cNvPr>
            <p:cNvGrpSpPr>
              <a:grpSpLocks/>
            </p:cNvGrpSpPr>
            <p:nvPr userDrawn="1"/>
          </p:nvGrpSpPr>
          <p:grpSpPr>
            <a:xfrm>
              <a:off x="2987973" y="3983653"/>
              <a:ext cx="2263775" cy="231837"/>
              <a:chOff x="2987972" y="3987038"/>
              <a:chExt cx="2268538" cy="230144"/>
            </a:xfrm>
          </p:grpSpPr>
          <p:sp>
            <p:nvSpPr>
              <p:cNvPr id="121" name="Rectangle 100">
                <a:extLst>
                  <a:ext uri="{FF2B5EF4-FFF2-40B4-BE49-F238E27FC236}">
                    <a16:creationId xmlns:a16="http://schemas.microsoft.com/office/drawing/2014/main" id="{3476AB80-7D72-A0E5-BC15-CA9F86E81FAC}"/>
                  </a:ext>
                </a:extLst>
              </p:cNvPr>
              <p:cNvSpPr>
                <a:spLocks noChangeArrowheads="1"/>
              </p:cNvSpPr>
              <p:nvPr/>
            </p:nvSpPr>
            <p:spPr bwMode="auto">
              <a:xfrm>
                <a:off x="2987972" y="3987038"/>
                <a:ext cx="2268538" cy="230144"/>
              </a:xfrm>
              <a:prstGeom prst="rect">
                <a:avLst/>
              </a:prstGeom>
              <a:solidFill>
                <a:srgbClr val="E8E6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2" name="Rectangle 101">
                <a:extLst>
                  <a:ext uri="{FF2B5EF4-FFF2-40B4-BE49-F238E27FC236}">
                    <a16:creationId xmlns:a16="http://schemas.microsoft.com/office/drawing/2014/main" id="{E7AE5274-E82C-C064-698D-A07AE79C06DB}"/>
                  </a:ext>
                </a:extLst>
              </p:cNvPr>
              <p:cNvSpPr>
                <a:spLocks noChangeArrowheads="1"/>
              </p:cNvSpPr>
              <p:nvPr/>
            </p:nvSpPr>
            <p:spPr bwMode="auto">
              <a:xfrm>
                <a:off x="2987972" y="3987038"/>
                <a:ext cx="2268538" cy="230144"/>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0" name="Group 109">
              <a:extLst>
                <a:ext uri="{FF2B5EF4-FFF2-40B4-BE49-F238E27FC236}">
                  <a16:creationId xmlns:a16="http://schemas.microsoft.com/office/drawing/2014/main" id="{23E4D1B0-20D4-F947-0683-0B812FD9E5DE}"/>
                </a:ext>
              </a:extLst>
            </p:cNvPr>
            <p:cNvGrpSpPr/>
            <p:nvPr userDrawn="1"/>
          </p:nvGrpSpPr>
          <p:grpSpPr>
            <a:xfrm>
              <a:off x="3018929" y="4005084"/>
              <a:ext cx="615553" cy="190324"/>
              <a:chOff x="3002259" y="3980269"/>
              <a:chExt cx="615553" cy="190324"/>
            </a:xfrm>
          </p:grpSpPr>
          <p:sp>
            <p:nvSpPr>
              <p:cNvPr id="119" name="Rectangle 102">
                <a:extLst>
                  <a:ext uri="{FF2B5EF4-FFF2-40B4-BE49-F238E27FC236}">
                    <a16:creationId xmlns:a16="http://schemas.microsoft.com/office/drawing/2014/main" id="{9C992676-7E0F-658E-2A4F-A09821194667}"/>
                  </a:ext>
                </a:extLst>
              </p:cNvPr>
              <p:cNvSpPr>
                <a:spLocks noChangeArrowheads="1"/>
              </p:cNvSpPr>
              <p:nvPr userDrawn="1"/>
            </p:nvSpPr>
            <p:spPr bwMode="auto">
              <a:xfrm>
                <a:off x="3002259" y="3980269"/>
                <a:ext cx="615553"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1A1A1A"/>
                    </a:solidFill>
                    <a:effectLst/>
                    <a:latin typeface="Segoe UI" panose="020B0502040204020203" pitchFamily="34" charset="0"/>
                  </a:rPr>
                  <a:t>Neutral Gray</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20" name="Rectangle 103">
                <a:extLst>
                  <a:ext uri="{FF2B5EF4-FFF2-40B4-BE49-F238E27FC236}">
                    <a16:creationId xmlns:a16="http://schemas.microsoft.com/office/drawing/2014/main" id="{65E68C98-29AB-9272-EF3E-49246804174B}"/>
                  </a:ext>
                </a:extLst>
              </p:cNvPr>
              <p:cNvSpPr>
                <a:spLocks noChangeArrowheads="1"/>
              </p:cNvSpPr>
              <p:nvPr userDrawn="1"/>
            </p:nvSpPr>
            <p:spPr bwMode="auto">
              <a:xfrm>
                <a:off x="3002259" y="4093649"/>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E8E6DF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11" name="Group 110">
              <a:extLst>
                <a:ext uri="{FF2B5EF4-FFF2-40B4-BE49-F238E27FC236}">
                  <a16:creationId xmlns:a16="http://schemas.microsoft.com/office/drawing/2014/main" id="{2D6CD5FC-A527-CA50-7D70-7BAAC918BFCE}"/>
                </a:ext>
              </a:extLst>
            </p:cNvPr>
            <p:cNvGrpSpPr/>
            <p:nvPr userDrawn="1"/>
          </p:nvGrpSpPr>
          <p:grpSpPr>
            <a:xfrm>
              <a:off x="4161941" y="4479479"/>
              <a:ext cx="213200" cy="208939"/>
              <a:chOff x="4150022" y="4465941"/>
              <a:chExt cx="213200" cy="208939"/>
            </a:xfrm>
          </p:grpSpPr>
          <p:sp>
            <p:nvSpPr>
              <p:cNvPr id="116" name="Rectangle 115">
                <a:extLst>
                  <a:ext uri="{FF2B5EF4-FFF2-40B4-BE49-F238E27FC236}">
                    <a16:creationId xmlns:a16="http://schemas.microsoft.com/office/drawing/2014/main" id="{609FF85E-A5F0-7243-F9ED-4EC3384BF4F4}"/>
                  </a:ext>
                </a:extLst>
              </p:cNvPr>
              <p:cNvSpPr>
                <a:spLocks noChangeArrowheads="1"/>
              </p:cNvSpPr>
              <p:nvPr userDrawn="1"/>
            </p:nvSpPr>
            <p:spPr bwMode="auto">
              <a:xfrm>
                <a:off x="4150022"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chemeClr val="bg1"/>
                    </a:solidFill>
                    <a:effectLst/>
                    <a:latin typeface="Segoe UI Black" panose="020B0A02040204020203" pitchFamily="34" charset="0"/>
                  </a:rPr>
                  <a:t>A</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117" name="Rectangle 116">
                <a:extLst>
                  <a:ext uri="{FF2B5EF4-FFF2-40B4-BE49-F238E27FC236}">
                    <a16:creationId xmlns:a16="http://schemas.microsoft.com/office/drawing/2014/main" id="{9B094D7E-507C-B0A3-C061-42B858836D3B}"/>
                  </a:ext>
                </a:extLst>
              </p:cNvPr>
              <p:cNvSpPr>
                <a:spLocks noChangeArrowheads="1"/>
              </p:cNvSpPr>
              <p:nvPr userDrawn="1"/>
            </p:nvSpPr>
            <p:spPr bwMode="auto">
              <a:xfrm>
                <a:off x="4150022" y="4597936"/>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effectLst/>
                    <a:latin typeface="Segoe UI" panose="020B0502040204020203" pitchFamily="34" charset="0"/>
                  </a:rPr>
                  <a:t>F4364C</a:t>
                </a:r>
                <a:endParaRPr kumimoji="0" lang="en-US" altLang="en-US" sz="1800" b="0" i="0" u="none" strike="noStrike" cap="none" normalizeH="0" baseline="0" dirty="0">
                  <a:ln>
                    <a:noFill/>
                  </a:ln>
                  <a:effectLst/>
                  <a:latin typeface="Arial" panose="020B0604020202020204" pitchFamily="34" charset="0"/>
                </a:endParaRPr>
              </a:p>
            </p:txBody>
          </p:sp>
          <p:sp>
            <p:nvSpPr>
              <p:cNvPr id="118" name="Rectangle 14">
                <a:extLst>
                  <a:ext uri="{FF2B5EF4-FFF2-40B4-BE49-F238E27FC236}">
                    <a16:creationId xmlns:a16="http://schemas.microsoft.com/office/drawing/2014/main" id="{28DEE1E1-AF9E-0ECF-1AE4-D1A60B858183}"/>
                  </a:ext>
                </a:extLst>
              </p:cNvPr>
              <p:cNvSpPr>
                <a:spLocks noChangeArrowheads="1"/>
              </p:cNvSpPr>
              <p:nvPr userDrawn="1"/>
            </p:nvSpPr>
            <p:spPr bwMode="auto">
              <a:xfrm>
                <a:off x="4253209" y="4469325"/>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12" name="Group 111">
              <a:extLst>
                <a:ext uri="{FF2B5EF4-FFF2-40B4-BE49-F238E27FC236}">
                  <a16:creationId xmlns:a16="http://schemas.microsoft.com/office/drawing/2014/main" id="{5F7200DE-7AA7-F950-9F85-C05F8E067E53}"/>
                </a:ext>
              </a:extLst>
            </p:cNvPr>
            <p:cNvGrpSpPr/>
            <p:nvPr userDrawn="1"/>
          </p:nvGrpSpPr>
          <p:grpSpPr>
            <a:xfrm>
              <a:off x="5313659" y="4479479"/>
              <a:ext cx="222818" cy="212323"/>
              <a:chOff x="5294609" y="4467633"/>
              <a:chExt cx="222818" cy="212323"/>
            </a:xfrm>
          </p:grpSpPr>
          <p:sp>
            <p:nvSpPr>
              <p:cNvPr id="113" name="Rectangle 87">
                <a:extLst>
                  <a:ext uri="{FF2B5EF4-FFF2-40B4-BE49-F238E27FC236}">
                    <a16:creationId xmlns:a16="http://schemas.microsoft.com/office/drawing/2014/main" id="{439AA54B-0AE8-D033-1654-E15309FEA095}"/>
                  </a:ext>
                </a:extLst>
              </p:cNvPr>
              <p:cNvSpPr>
                <a:spLocks noChangeArrowheads="1"/>
              </p:cNvSpPr>
              <p:nvPr userDrawn="1"/>
            </p:nvSpPr>
            <p:spPr bwMode="auto">
              <a:xfrm>
                <a:off x="5294609" y="446763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4" name="Rectangle 88">
                <a:extLst>
                  <a:ext uri="{FF2B5EF4-FFF2-40B4-BE49-F238E27FC236}">
                    <a16:creationId xmlns:a16="http://schemas.microsoft.com/office/drawing/2014/main" id="{8A999A1F-0D03-595C-114D-42CCE0EC0490}"/>
                  </a:ext>
                </a:extLst>
              </p:cNvPr>
              <p:cNvSpPr>
                <a:spLocks noChangeArrowheads="1"/>
              </p:cNvSpPr>
              <p:nvPr userDrawn="1"/>
            </p:nvSpPr>
            <p:spPr bwMode="auto">
              <a:xfrm>
                <a:off x="5294609" y="4603012"/>
                <a:ext cx="22281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effectLst/>
                    <a:latin typeface="Segoe UI" panose="020B0502040204020203" pitchFamily="34" charset="0"/>
                  </a:rPr>
                  <a:t>C73ECC</a:t>
                </a:r>
                <a:endParaRPr kumimoji="0" lang="en-US" altLang="en-US" sz="1800" b="0" i="0" u="none" strike="noStrike" cap="none" normalizeH="0" baseline="0" dirty="0">
                  <a:ln>
                    <a:noFill/>
                  </a:ln>
                  <a:effectLst/>
                  <a:latin typeface="Arial" panose="020B0604020202020204" pitchFamily="34" charset="0"/>
                </a:endParaRPr>
              </a:p>
            </p:txBody>
          </p:sp>
          <p:sp>
            <p:nvSpPr>
              <p:cNvPr id="115" name="Rectangle 95">
                <a:extLst>
                  <a:ext uri="{FF2B5EF4-FFF2-40B4-BE49-F238E27FC236}">
                    <a16:creationId xmlns:a16="http://schemas.microsoft.com/office/drawing/2014/main" id="{A0A9A334-C493-6FB9-5BC5-09EBA4FC04C4}"/>
                  </a:ext>
                </a:extLst>
              </p:cNvPr>
              <p:cNvSpPr>
                <a:spLocks noChangeArrowheads="1"/>
              </p:cNvSpPr>
              <p:nvPr userDrawn="1"/>
            </p:nvSpPr>
            <p:spPr bwMode="auto">
              <a:xfrm>
                <a:off x="5399384" y="446763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sp>
        <p:nvSpPr>
          <p:cNvPr id="166" name="Footer Placeholder 2">
            <a:extLst>
              <a:ext uri="{FF2B5EF4-FFF2-40B4-BE49-F238E27FC236}">
                <a16:creationId xmlns:a16="http://schemas.microsoft.com/office/drawing/2014/main" id="{A5EB4B88-A3F3-0388-9C1B-F0B46BEC543A}"/>
              </a:ext>
            </a:extLst>
          </p:cNvPr>
          <p:cNvSpPr txBox="1">
            <a:spLocks/>
          </p:cNvSpPr>
          <p:nvPr userDrawn="1"/>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3368379018"/>
      </p:ext>
    </p:extLst>
  </p:cSld>
  <p:clrMap bg1="lt1" tx1="dk1" bg2="lt2" tx2="dk2" accent1="accent1" accent2="accent2" accent3="accent3" accent4="accent4" accent5="accent5" accent6="accent6" hlink="hlink" folHlink="folHlink"/>
  <p:sldLayoutIdLst>
    <p:sldLayoutId id="2147484754" r:id="rId1"/>
    <p:sldLayoutId id="2147484739" r:id="rId2"/>
    <p:sldLayoutId id="2147484700" r:id="rId3"/>
  </p:sldLayoutIdLst>
  <p:transition>
    <p:fade/>
  </p:transition>
  <p:hf sldNum="0" hdr="0" ftr="0" dt="0"/>
  <p:txStyles>
    <p:titleStyle>
      <a:lvl1pPr algn="l" defTabSz="932742" rtl="0" eaLnBrk="1" latinLnBrk="0" hangingPunct="1">
        <a:lnSpc>
          <a:spcPct val="100000"/>
        </a:lnSpc>
        <a:spcBef>
          <a:spcPct val="0"/>
        </a:spcBef>
        <a:buNone/>
        <a:defRPr lang="en-US" sz="20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p:ph type="title"/>
          </p:nvPr>
        </p:nvSpPr>
        <p:spPr>
          <a:xfrm>
            <a:off x="588263" y="585216"/>
            <a:ext cx="10430257" cy="30777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sp>
        <p:nvSpPr>
          <p:cNvPr id="3" name="Footer Placeholder 10">
            <a:extLst>
              <a:ext uri="{FF2B5EF4-FFF2-40B4-BE49-F238E27FC236}">
                <a16:creationId xmlns:a16="http://schemas.microsoft.com/office/drawing/2014/main" id="{5646CF9B-C3C6-BF79-10C9-634FDE6DDE2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5314" r:id="rId1"/>
    <p:sldLayoutId id="2147485312" r:id="rId2"/>
  </p:sldLayoutIdLst>
  <p:transition>
    <p:fade/>
  </p:transition>
  <p:hf sldNum="0" hdr="0" dt="0"/>
  <p:txStyles>
    <p:titleStyle>
      <a:lvl1pPr algn="l" defTabSz="932742" rtl="0" eaLnBrk="1" latinLnBrk="0" hangingPunct="1">
        <a:lnSpc>
          <a:spcPct val="100000"/>
        </a:lnSpc>
        <a:spcBef>
          <a:spcPct val="0"/>
        </a:spcBef>
        <a:buNone/>
        <a:defRPr lang="en-US" sz="20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7.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3.xml.rels><?xml version="1.0" encoding="UTF-8" standalone="yes"?>
<Relationships xmlns="http://schemas.openxmlformats.org/package/2006/relationships"><Relationship Id="rId3" Type="http://schemas.openxmlformats.org/officeDocument/2006/relationships/hyperlink" Target="https://aka.ms/fabric-warehouse" TargetMode="External"/><Relationship Id="rId2" Type="http://schemas.openxmlformats.org/officeDocument/2006/relationships/notesSlide" Target="../notesSlides/notesSlide20.xml"/><Relationship Id="rId1" Type="http://schemas.openxmlformats.org/officeDocument/2006/relationships/slideLayout" Target="../slideLayouts/slideLayout96.xml"/><Relationship Id="rId5" Type="http://schemas.openxmlformats.org/officeDocument/2006/relationships/image" Target="../media/image34.svg"/><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9.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3.xml"/><Relationship Id="rId1" Type="http://schemas.openxmlformats.org/officeDocument/2006/relationships/slideLayout" Target="../slideLayouts/slideLayout7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5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6.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5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6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2.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66.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6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2.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67.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5.xml"/><Relationship Id="rId1" Type="http://schemas.openxmlformats.org/officeDocument/2006/relationships/slideLayout" Target="../slideLayouts/slideLayout66.xml"/></Relationships>
</file>

<file path=ppt/slides/_rels/slide4.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31.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2.xml"/></Relationships>
</file>

<file path=ppt/slides/_rels/slide43.xml.rels><?xml version="1.0" encoding="UTF-8" standalone="yes"?>
<Relationships xmlns="http://schemas.openxmlformats.org/package/2006/relationships"><Relationship Id="rId3" Type="http://schemas.openxmlformats.org/officeDocument/2006/relationships/hyperlink" Target="https://aka.ms/fabric-loaddw" TargetMode="External"/><Relationship Id="rId2" Type="http://schemas.openxmlformats.org/officeDocument/2006/relationships/notesSlide" Target="../notesSlides/notesSlide39.xml"/><Relationship Id="rId1" Type="http://schemas.openxmlformats.org/officeDocument/2006/relationships/slideLayout" Target="../slideLayouts/slideLayout96.xml"/><Relationship Id="rId5" Type="http://schemas.openxmlformats.org/officeDocument/2006/relationships/image" Target="../media/image34.svg"/><Relationship Id="rId4" Type="http://schemas.openxmlformats.org/officeDocument/2006/relationships/image" Target="../media/image33.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99.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2.xml"/><Relationship Id="rId1" Type="http://schemas.openxmlformats.org/officeDocument/2006/relationships/slideLayout" Target="../slideLayouts/slideLayout66.xml"/></Relationships>
</file>

<file path=ppt/slides/_rels/slide4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3.xml"/><Relationship Id="rId1" Type="http://schemas.openxmlformats.org/officeDocument/2006/relationships/slideLayout" Target="../slideLayouts/slideLayout66.xml"/></Relationships>
</file>

<file path=ppt/slides/_rels/slide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4.xml"/><Relationship Id="rId1" Type="http://schemas.openxmlformats.org/officeDocument/2006/relationships/slideLayout" Target="../slideLayouts/slideLayout6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8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8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2.xml"/></Relationships>
</file>

<file path=ppt/slides/_rels/slide55.xml.rels><?xml version="1.0" encoding="UTF-8" standalone="yes"?>
<Relationships xmlns="http://schemas.openxmlformats.org/package/2006/relationships"><Relationship Id="rId3" Type="http://schemas.openxmlformats.org/officeDocument/2006/relationships/hyperlink" Target="https://aka.ms/fabric-monitordw" TargetMode="External"/><Relationship Id="rId2" Type="http://schemas.openxmlformats.org/officeDocument/2006/relationships/notesSlide" Target="../notesSlides/notesSlide51.xml"/><Relationship Id="rId1" Type="http://schemas.openxmlformats.org/officeDocument/2006/relationships/slideLayout" Target="../slideLayouts/slideLayout83.xml"/><Relationship Id="rId5" Type="http://schemas.openxmlformats.org/officeDocument/2006/relationships/image" Target="../media/image34.svg"/><Relationship Id="rId4" Type="http://schemas.openxmlformats.org/officeDocument/2006/relationships/image" Target="../media/image33.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99.xml"/></Relationships>
</file>

<file path=ppt/slides/_rels/slide5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4.xml"/><Relationship Id="rId1" Type="http://schemas.openxmlformats.org/officeDocument/2006/relationships/slideLayout" Target="../slideLayouts/slideLayout5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3.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6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6.xml"/><Relationship Id="rId1" Type="http://schemas.openxmlformats.org/officeDocument/2006/relationships/slideLayout" Target="../slideLayouts/slideLayout53.xml"/><Relationship Id="rId4" Type="http://schemas.openxmlformats.org/officeDocument/2006/relationships/image" Target="../media/image47.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9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3.xml"/></Relationships>
</file>

<file path=ppt/slides/_rels/slide6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0.xml"/><Relationship Id="rId1" Type="http://schemas.openxmlformats.org/officeDocument/2006/relationships/slideLayout" Target="../slideLayouts/slideLayout5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9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8.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92.xml"/></Relationships>
</file>

<file path=ppt/slides/_rels/slide69.xml.rels><?xml version="1.0" encoding="UTF-8" standalone="yes"?>
<Relationships xmlns="http://schemas.openxmlformats.org/package/2006/relationships"><Relationship Id="rId3" Type="http://schemas.openxmlformats.org/officeDocument/2006/relationships/hyperlink" Target="https://aka.ms/fabric-securedw" TargetMode="External"/><Relationship Id="rId2" Type="http://schemas.openxmlformats.org/officeDocument/2006/relationships/notesSlide" Target="../notesSlides/notesSlide65.xml"/><Relationship Id="rId1" Type="http://schemas.openxmlformats.org/officeDocument/2006/relationships/slideLayout" Target="../slideLayouts/slideLayout83.xml"/><Relationship Id="rId5" Type="http://schemas.openxmlformats.org/officeDocument/2006/relationships/image" Target="../media/image34.svg"/><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DP-700: Microsoft Fabric Data Engineer</a:t>
            </a:r>
          </a:p>
        </p:txBody>
      </p:sp>
      <p:sp>
        <p:nvSpPr>
          <p:cNvPr id="7" name="Text Placeholder 6">
            <a:extLst>
              <a:ext uri="{FF2B5EF4-FFF2-40B4-BE49-F238E27FC236}">
                <a16:creationId xmlns:a16="http://schemas.microsoft.com/office/drawing/2014/main" id="{78C0D371-93BE-2AFB-AFE7-725543F08FAA}"/>
              </a:ext>
            </a:extLst>
          </p:cNvPr>
          <p:cNvSpPr>
            <a:spLocks noGrp="1"/>
          </p:cNvSpPr>
          <p:nvPr>
            <p:ph type="body" sz="quarter" idx="13"/>
          </p:nvPr>
        </p:nvSpPr>
        <p:spPr>
          <a:xfrm>
            <a:off x="4756150" y="6446520"/>
            <a:ext cx="1645920" cy="153888"/>
          </a:xfrm>
        </p:spPr>
        <p:txBody>
          <a:bodyPr/>
          <a:lstStyle/>
          <a:p>
            <a:r>
              <a:rPr lang="en-IN" dirty="0"/>
              <a:t>Day 3</a:t>
            </a:r>
          </a:p>
        </p:txBody>
      </p:sp>
    </p:spTree>
    <p:extLst>
      <p:ext uri="{BB962C8B-B14F-4D97-AF65-F5344CB8AC3E}">
        <p14:creationId xmlns:p14="http://schemas.microsoft.com/office/powerpoint/2010/main" val="1046273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622AD7-115D-E5AF-3925-71A91EB439A4}"/>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97580E32-8C1C-CB4D-E2D8-3BCA1489F7AB}"/>
              </a:ext>
            </a:extLst>
          </p:cNvPr>
          <p:cNvSpPr>
            <a:spLocks noGrp="1"/>
          </p:cNvSpPr>
          <p:nvPr>
            <p:ph type="title"/>
          </p:nvPr>
        </p:nvSpPr>
        <p:spPr/>
        <p:txBody>
          <a:bodyPr anchor="t">
            <a:noAutofit/>
          </a:bodyPr>
          <a:lstStyle/>
          <a:p>
            <a:r>
              <a:rPr lang="en-GB" sz="3200" dirty="0"/>
              <a:t>Data warehouse schema design (2/2)</a:t>
            </a:r>
          </a:p>
        </p:txBody>
      </p:sp>
      <p:sp>
        <p:nvSpPr>
          <p:cNvPr id="6" name="Footer Placeholder 5">
            <a:extLst>
              <a:ext uri="{FF2B5EF4-FFF2-40B4-BE49-F238E27FC236}">
                <a16:creationId xmlns:a16="http://schemas.microsoft.com/office/drawing/2014/main" id="{A73B145C-9073-5E79-6268-1C003F4AC3AE}"/>
              </a:ext>
            </a:extLst>
          </p:cNvPr>
          <p:cNvSpPr>
            <a:spLocks noGrp="1"/>
          </p:cNvSpPr>
          <p:nvPr>
            <p:ph type="ftr" sz="quarter" idx="3"/>
          </p:nvPr>
        </p:nvSpPr>
        <p:spPr/>
        <p:txBody>
          <a:bodyPr anchor="ctr">
            <a:normAutofit/>
          </a:bodyPr>
          <a:lstStyle/>
          <a:p>
            <a:pPr defTabSz="914367">
              <a:spcAft>
                <a:spcPts val="600"/>
              </a:spcAft>
              <a:defRPr/>
            </a:pPr>
            <a:r>
              <a:rPr lang="en-US">
                <a:solidFill>
                  <a:srgbClr val="000000"/>
                </a:solidFill>
              </a:rPr>
              <a:t>© Copyright Microsoft Corporation. All rights reserved.</a:t>
            </a:r>
          </a:p>
        </p:txBody>
      </p:sp>
      <p:sp>
        <p:nvSpPr>
          <p:cNvPr id="30" name="Text Placeholder 6">
            <a:extLst>
              <a:ext uri="{FF2B5EF4-FFF2-40B4-BE49-F238E27FC236}">
                <a16:creationId xmlns:a16="http://schemas.microsoft.com/office/drawing/2014/main" id="{27300705-A66C-9446-6066-69EB05ACAA98}"/>
              </a:ext>
            </a:extLst>
          </p:cNvPr>
          <p:cNvSpPr>
            <a:spLocks noGrp="1"/>
          </p:cNvSpPr>
          <p:nvPr>
            <p:ph type="body" sz="quarter" idx="17"/>
          </p:nvPr>
        </p:nvSpPr>
        <p:spPr>
          <a:xfrm>
            <a:off x="584199" y="1386766"/>
            <a:ext cx="5511801" cy="993019"/>
          </a:xfrm>
        </p:spPr>
        <p:txBody>
          <a:bodyPr wrap="square">
            <a:noAutofit/>
          </a:bodyPr>
          <a:lstStyle/>
          <a:p>
            <a:pPr marL="285750" indent="-285750">
              <a:buFont typeface="Arial" panose="020B0604020202020204" pitchFamily="34" charset="0"/>
              <a:buChar char="•"/>
            </a:pPr>
            <a:r>
              <a:rPr lang="en-US" sz="1800" b="0" i="0" dirty="0">
                <a:effectLst/>
              </a:rPr>
              <a:t>If there are lots of levels or some information is shared by different things, it might make sense to use a </a:t>
            </a:r>
            <a:r>
              <a:rPr lang="en-US" sz="1800" b="0" i="1" dirty="0">
                <a:effectLst/>
              </a:rPr>
              <a:t>snowflake schema </a:t>
            </a:r>
            <a:r>
              <a:rPr lang="en-US" sz="1800" b="0" i="0" dirty="0">
                <a:effectLst/>
              </a:rPr>
              <a:t>instead. </a:t>
            </a:r>
            <a:endParaRPr lang="en-US" sz="1800" dirty="0"/>
          </a:p>
        </p:txBody>
      </p:sp>
      <p:pic>
        <p:nvPicPr>
          <p:cNvPr id="2050" name="Picture 2" descr="Diagram of a snowflake schema design displaying multiple dimensions.">
            <a:extLst>
              <a:ext uri="{FF2B5EF4-FFF2-40B4-BE49-F238E27FC236}">
                <a16:creationId xmlns:a16="http://schemas.microsoft.com/office/drawing/2014/main" id="{DBB5D655-C770-C92D-CA88-0F7B52EF91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3039" y="1435100"/>
            <a:ext cx="4953000" cy="4038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0747062"/>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52D47-1F4A-6482-4938-01A904BC71F0}"/>
              </a:ext>
            </a:extLst>
          </p:cNvPr>
          <p:cNvSpPr>
            <a:spLocks noGrp="1"/>
          </p:cNvSpPr>
          <p:nvPr>
            <p:ph type="title"/>
          </p:nvPr>
        </p:nvSpPr>
        <p:spPr>
          <a:xfrm>
            <a:off x="588262" y="585216"/>
            <a:ext cx="11013474" cy="492443"/>
          </a:xfrm>
        </p:spPr>
        <p:txBody>
          <a:bodyPr/>
          <a:lstStyle/>
          <a:p>
            <a:r>
              <a:rPr lang="en-US" sz="3200" dirty="0"/>
              <a:t>Ingest data into a data warehouse</a:t>
            </a:r>
          </a:p>
        </p:txBody>
      </p:sp>
      <p:graphicFrame>
        <p:nvGraphicFramePr>
          <p:cNvPr id="7" name="Diagram 6">
            <a:extLst>
              <a:ext uri="{FF2B5EF4-FFF2-40B4-BE49-F238E27FC236}">
                <a16:creationId xmlns:a16="http://schemas.microsoft.com/office/drawing/2014/main" id="{3AAB9356-B4FE-3A5C-8626-8A27EDEDAB61}"/>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2559488605"/>
              </p:ext>
            </p:extLst>
          </p:nvPr>
        </p:nvGraphicFramePr>
        <p:xfrm>
          <a:off x="589263" y="2339214"/>
          <a:ext cx="11013474" cy="21795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5034543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21D38-B5A8-9DB3-574C-A49DC1A3F4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7391CC-6BF9-AEC6-B7E5-953156A7809F}"/>
              </a:ext>
            </a:extLst>
          </p:cNvPr>
          <p:cNvSpPr>
            <a:spLocks noGrp="1"/>
          </p:cNvSpPr>
          <p:nvPr>
            <p:ph type="title"/>
          </p:nvPr>
        </p:nvSpPr>
        <p:spPr>
          <a:xfrm>
            <a:off x="588262" y="585216"/>
            <a:ext cx="11013474" cy="492443"/>
          </a:xfrm>
        </p:spPr>
        <p:txBody>
          <a:bodyPr/>
          <a:lstStyle/>
          <a:p>
            <a:r>
              <a:rPr lang="en-US" sz="3200" dirty="0"/>
              <a:t>Clone tables</a:t>
            </a:r>
          </a:p>
        </p:txBody>
      </p:sp>
      <p:sp>
        <p:nvSpPr>
          <p:cNvPr id="5" name="Text Placeholder 6">
            <a:extLst>
              <a:ext uri="{FF2B5EF4-FFF2-40B4-BE49-F238E27FC236}">
                <a16:creationId xmlns:a16="http://schemas.microsoft.com/office/drawing/2014/main" id="{7269C8E0-122E-EAC4-5B31-49D703502046}"/>
              </a:ext>
            </a:extLst>
          </p:cNvPr>
          <p:cNvSpPr>
            <a:spLocks noGrp="1"/>
          </p:cNvSpPr>
          <p:nvPr>
            <p:ph type="body" sz="quarter" idx="15"/>
          </p:nvPr>
        </p:nvSpPr>
        <p:spPr>
          <a:xfrm>
            <a:off x="588262" y="1542361"/>
            <a:ext cx="11013474" cy="738664"/>
          </a:xfrm>
        </p:spPr>
        <p:txBody>
          <a:bodyPr/>
          <a:lstStyle/>
          <a:p>
            <a:pPr marL="0" indent="0">
              <a:buNone/>
            </a:pPr>
            <a:r>
              <a:rPr lang="en-US" sz="2400" dirty="0"/>
              <a:t>Replicas of tables created by copying the metadata while still referencing the same data files in </a:t>
            </a:r>
            <a:r>
              <a:rPr lang="en-US" sz="2400" dirty="0" err="1"/>
              <a:t>OneLake</a:t>
            </a:r>
            <a:r>
              <a:rPr lang="en-US" sz="2400" dirty="0"/>
              <a:t>.</a:t>
            </a:r>
          </a:p>
        </p:txBody>
      </p:sp>
      <p:graphicFrame>
        <p:nvGraphicFramePr>
          <p:cNvPr id="6" name="Diagram 5">
            <a:extLst>
              <a:ext uri="{FF2B5EF4-FFF2-40B4-BE49-F238E27FC236}">
                <a16:creationId xmlns:a16="http://schemas.microsoft.com/office/drawing/2014/main" id="{CA0278C8-A28F-2A86-30F8-803737C85AD3}"/>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3316630918"/>
              </p:ext>
            </p:extLst>
          </p:nvPr>
        </p:nvGraphicFramePr>
        <p:xfrm>
          <a:off x="1322402" y="2901150"/>
          <a:ext cx="9545194" cy="1527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32404686"/>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72530F9-19B7-6C60-D553-D7248E6CFF17}"/>
              </a:ext>
            </a:extLst>
          </p:cNvPr>
          <p:cNvSpPr>
            <a:spLocks noGrp="1"/>
          </p:cNvSpPr>
          <p:nvPr>
            <p:ph type="title"/>
          </p:nvPr>
        </p:nvSpPr>
        <p:spPr>
          <a:xfrm>
            <a:off x="588261" y="585216"/>
            <a:ext cx="4710689" cy="492443"/>
          </a:xfrm>
        </p:spPr>
        <p:txBody>
          <a:bodyPr/>
          <a:lstStyle/>
          <a:p>
            <a:r>
              <a:rPr lang="en-US" sz="3200" dirty="0"/>
              <a:t>Query data</a:t>
            </a:r>
          </a:p>
        </p:txBody>
      </p:sp>
      <p:sp>
        <p:nvSpPr>
          <p:cNvPr id="8" name="Text Placeholder 7">
            <a:extLst>
              <a:ext uri="{FF2B5EF4-FFF2-40B4-BE49-F238E27FC236}">
                <a16:creationId xmlns:a16="http://schemas.microsoft.com/office/drawing/2014/main" id="{44F25C3C-D38E-F4C1-BBE2-2939177FFF2E}"/>
              </a:ext>
            </a:extLst>
          </p:cNvPr>
          <p:cNvSpPr>
            <a:spLocks noGrp="1"/>
          </p:cNvSpPr>
          <p:nvPr>
            <p:ph type="body" sz="quarter" idx="16"/>
          </p:nvPr>
        </p:nvSpPr>
        <p:spPr>
          <a:xfrm>
            <a:off x="584200" y="1594155"/>
            <a:ext cx="4714663" cy="369332"/>
          </a:xfrm>
        </p:spPr>
        <p:txBody>
          <a:bodyPr/>
          <a:lstStyle/>
          <a:p>
            <a:r>
              <a:rPr lang="en-US" sz="2400" dirty="0"/>
              <a:t>Use the SQL query editor</a:t>
            </a:r>
          </a:p>
        </p:txBody>
      </p:sp>
      <p:sp>
        <p:nvSpPr>
          <p:cNvPr id="7" name="Text Placeholder 6">
            <a:extLst>
              <a:ext uri="{FF2B5EF4-FFF2-40B4-BE49-F238E27FC236}">
                <a16:creationId xmlns:a16="http://schemas.microsoft.com/office/drawing/2014/main" id="{BE988D69-E822-2DBE-3ED8-0051EA01B8FF}"/>
              </a:ext>
            </a:extLst>
          </p:cNvPr>
          <p:cNvSpPr>
            <a:spLocks noGrp="1"/>
          </p:cNvSpPr>
          <p:nvPr>
            <p:ph type="body" sz="quarter" idx="15"/>
          </p:nvPr>
        </p:nvSpPr>
        <p:spPr>
          <a:xfrm>
            <a:off x="584200" y="2390086"/>
            <a:ext cx="4712685" cy="3323987"/>
          </a:xfrm>
        </p:spPr>
        <p:txBody>
          <a:bodyPr/>
          <a:lstStyle/>
          <a:p>
            <a:pPr marL="0" indent="0">
              <a:buNone/>
            </a:pPr>
            <a:r>
              <a:rPr lang="en-US" sz="2400" dirty="0"/>
              <a:t>Like using SQL Server Management Studio (SSMS) or Azure Data Studio (ADS).</a:t>
            </a:r>
          </a:p>
          <a:p>
            <a:r>
              <a:rPr lang="en-US" sz="2400" dirty="0"/>
              <a:t>Intellisense</a:t>
            </a:r>
          </a:p>
          <a:p>
            <a:r>
              <a:rPr lang="en-US" sz="2400" dirty="0"/>
              <a:t>Code completion</a:t>
            </a:r>
          </a:p>
          <a:p>
            <a:r>
              <a:rPr lang="en-US" sz="2400" dirty="0"/>
              <a:t>Syntax highlighting</a:t>
            </a:r>
          </a:p>
          <a:p>
            <a:r>
              <a:rPr lang="en-US" sz="2400" dirty="0"/>
              <a:t>Client-side parsing</a:t>
            </a:r>
          </a:p>
          <a:p>
            <a:r>
              <a:rPr lang="en-US" sz="2400" dirty="0"/>
              <a:t>Validation</a:t>
            </a:r>
          </a:p>
        </p:txBody>
      </p:sp>
      <p:sp>
        <p:nvSpPr>
          <p:cNvPr id="9" name="Picture Placeholder 8" descr="Screenshot showing the warehouse explore with a CREATE VIEW statement.">
            <a:extLst>
              <a:ext uri="{FF2B5EF4-FFF2-40B4-BE49-F238E27FC236}">
                <a16:creationId xmlns:a16="http://schemas.microsoft.com/office/drawing/2014/main" id="{D8649AF6-FE93-B1AA-F8D8-6D9DBF1863F3}"/>
              </a:ext>
            </a:extLst>
          </p:cNvPr>
          <p:cNvSpPr>
            <a:spLocks noGrp="1"/>
          </p:cNvSpPr>
          <p:nvPr>
            <p:ph type="pic" sz="quarter" idx="19"/>
          </p:nvPr>
        </p:nvSpPr>
        <p:spPr/>
        <p:txBody>
          <a:bodyPr/>
          <a:lstStyle/>
          <a:p>
            <a:endParaRPr lang="en-US"/>
          </a:p>
        </p:txBody>
      </p:sp>
      <p:pic>
        <p:nvPicPr>
          <p:cNvPr id="6146" name="Picture 2" descr="Screenshot of the SQL Query Editor displaying a T-SQL query creating a view.">
            <a:extLst>
              <a:ext uri="{FF2B5EF4-FFF2-40B4-BE49-F238E27FC236}">
                <a16:creationId xmlns:a16="http://schemas.microsoft.com/office/drawing/2014/main" id="{8F26145E-97D8-7590-DC79-A929622AC1DE}"/>
              </a:ext>
            </a:extLst>
          </p:cNvPr>
          <p:cNvPicPr>
            <a:picLocks noChangeAspect="1" noChangeArrowheads="1"/>
          </p:cNvPicPr>
          <p:nvPr/>
        </p:nvPicPr>
        <p:blipFill rotWithShape="1">
          <a:blip r:embed="rId2" cstate="screen">
            <a:extLst>
              <a:ext uri="{28A0092B-C50C-407E-A947-70E740481C1C}">
                <a14:useLocalDpi xmlns:a14="http://schemas.microsoft.com/office/drawing/2010/main" val="0"/>
              </a:ext>
            </a:extLst>
          </a:blip>
          <a:srcRect/>
          <a:stretch/>
        </p:blipFill>
        <p:spPr bwMode="auto">
          <a:xfrm>
            <a:off x="5212365" y="0"/>
            <a:ext cx="697963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4956035"/>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62F6C-E352-C6B0-8C77-5C9D9D730E2D}"/>
              </a:ext>
            </a:extLst>
          </p:cNvPr>
          <p:cNvSpPr>
            <a:spLocks noGrp="1"/>
          </p:cNvSpPr>
          <p:nvPr>
            <p:ph type="title"/>
          </p:nvPr>
        </p:nvSpPr>
        <p:spPr>
          <a:xfrm>
            <a:off x="588261" y="585216"/>
            <a:ext cx="4710689" cy="492443"/>
          </a:xfrm>
        </p:spPr>
        <p:txBody>
          <a:bodyPr/>
          <a:lstStyle/>
          <a:p>
            <a:r>
              <a:rPr lang="en-US" sz="3200" dirty="0"/>
              <a:t>Visualize queries</a:t>
            </a:r>
          </a:p>
        </p:txBody>
      </p:sp>
      <p:sp>
        <p:nvSpPr>
          <p:cNvPr id="3" name="Text Placeholder 2">
            <a:extLst>
              <a:ext uri="{FF2B5EF4-FFF2-40B4-BE49-F238E27FC236}">
                <a16:creationId xmlns:a16="http://schemas.microsoft.com/office/drawing/2014/main" id="{81BA4FEA-8D1F-1E57-76DB-0D0A6B2CC2BA}"/>
              </a:ext>
            </a:extLst>
          </p:cNvPr>
          <p:cNvSpPr>
            <a:spLocks noGrp="1"/>
          </p:cNvSpPr>
          <p:nvPr>
            <p:ph type="body" sz="quarter" idx="16"/>
          </p:nvPr>
        </p:nvSpPr>
        <p:spPr>
          <a:xfrm>
            <a:off x="584200" y="1795666"/>
            <a:ext cx="4714663" cy="369332"/>
          </a:xfrm>
        </p:spPr>
        <p:txBody>
          <a:bodyPr/>
          <a:lstStyle/>
          <a:p>
            <a:r>
              <a:rPr lang="en-US" sz="2400" dirty="0"/>
              <a:t>Create a visual query</a:t>
            </a:r>
          </a:p>
        </p:txBody>
      </p:sp>
      <p:sp>
        <p:nvSpPr>
          <p:cNvPr id="4" name="Text Placeholder 3">
            <a:extLst>
              <a:ext uri="{FF2B5EF4-FFF2-40B4-BE49-F238E27FC236}">
                <a16:creationId xmlns:a16="http://schemas.microsoft.com/office/drawing/2014/main" id="{C19213DA-B7F3-365C-A154-8BA0691F6CC4}"/>
              </a:ext>
            </a:extLst>
          </p:cNvPr>
          <p:cNvSpPr>
            <a:spLocks noGrp="1"/>
          </p:cNvSpPr>
          <p:nvPr>
            <p:ph type="body" sz="quarter" idx="15"/>
          </p:nvPr>
        </p:nvSpPr>
        <p:spPr>
          <a:xfrm>
            <a:off x="584201" y="2390564"/>
            <a:ext cx="4429234" cy="2954655"/>
          </a:xfrm>
        </p:spPr>
        <p:txBody>
          <a:bodyPr/>
          <a:lstStyle/>
          <a:p>
            <a:pPr marL="0" indent="0">
              <a:buNone/>
            </a:pPr>
            <a:r>
              <a:rPr lang="en-US" sz="2400" dirty="0"/>
              <a:t>Drag table to the canvas, then transform as needed:</a:t>
            </a:r>
          </a:p>
          <a:p>
            <a:r>
              <a:rPr lang="en-US" sz="2400" dirty="0"/>
              <a:t>Manage columns</a:t>
            </a:r>
          </a:p>
          <a:p>
            <a:r>
              <a:rPr lang="en-US" sz="2400" dirty="0"/>
              <a:t>Filter rows</a:t>
            </a:r>
          </a:p>
          <a:p>
            <a:r>
              <a:rPr lang="en-US" sz="2400" dirty="0"/>
              <a:t>Replace values</a:t>
            </a:r>
          </a:p>
          <a:p>
            <a:r>
              <a:rPr lang="en-US" sz="2400" dirty="0"/>
              <a:t>Group by</a:t>
            </a:r>
          </a:p>
          <a:p>
            <a:r>
              <a:rPr lang="en-US" sz="2400" dirty="0"/>
              <a:t>And more</a:t>
            </a:r>
          </a:p>
        </p:txBody>
      </p:sp>
      <p:pic>
        <p:nvPicPr>
          <p:cNvPr id="6" name="Picture Placeholder 5" descr="Screenshot showing the visual query designer.">
            <a:extLst>
              <a:ext uri="{FF2B5EF4-FFF2-40B4-BE49-F238E27FC236}">
                <a16:creationId xmlns:a16="http://schemas.microsoft.com/office/drawing/2014/main" id="{1EE13DA2-E4E0-DD4C-3E05-843BD2446CBE}"/>
              </a:ext>
            </a:extLst>
          </p:cNvPr>
          <p:cNvPicPr>
            <a:picLocks noGrp="1" noChangeAspect="1"/>
          </p:cNvPicPr>
          <p:nvPr>
            <p:ph type="pic" sz="quarter" idx="19"/>
          </p:nvPr>
        </p:nvPicPr>
        <p:blipFill rotWithShape="1">
          <a:blip r:embed="rId3" cstate="screen">
            <a:extLst>
              <a:ext uri="{28A0092B-C50C-407E-A947-70E740481C1C}">
                <a14:useLocalDpi xmlns:a14="http://schemas.microsoft.com/office/drawing/2010/main" val="0"/>
              </a:ext>
            </a:extLst>
          </a:blip>
          <a:srcRect/>
          <a:stretch/>
        </p:blipFill>
        <p:spPr>
          <a:xfrm>
            <a:off x="5298863" y="0"/>
            <a:ext cx="6893137" cy="6858000"/>
          </a:xfrm>
          <a:prstGeom prst="rect">
            <a:avLst/>
          </a:prstGeom>
        </p:spPr>
      </p:pic>
    </p:spTree>
    <p:extLst>
      <p:ext uri="{BB962C8B-B14F-4D97-AF65-F5344CB8AC3E}">
        <p14:creationId xmlns:p14="http://schemas.microsoft.com/office/powerpoint/2010/main" val="312715050"/>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FB01D4-1059-96B3-D74E-D7D09FD1C449}"/>
              </a:ext>
            </a:extLst>
          </p:cNvPr>
          <p:cNvSpPr>
            <a:spLocks noGrp="1"/>
          </p:cNvSpPr>
          <p:nvPr>
            <p:ph type="title"/>
          </p:nvPr>
        </p:nvSpPr>
        <p:spPr>
          <a:xfrm>
            <a:off x="588261" y="585216"/>
            <a:ext cx="4710689" cy="492443"/>
          </a:xfrm>
        </p:spPr>
        <p:txBody>
          <a:bodyPr/>
          <a:lstStyle/>
          <a:p>
            <a:r>
              <a:rPr lang="en-US" sz="3200" dirty="0"/>
              <a:t>Build relationships</a:t>
            </a:r>
          </a:p>
        </p:txBody>
      </p:sp>
      <p:sp>
        <p:nvSpPr>
          <p:cNvPr id="3" name="Text Placeholder 2">
            <a:extLst>
              <a:ext uri="{FF2B5EF4-FFF2-40B4-BE49-F238E27FC236}">
                <a16:creationId xmlns:a16="http://schemas.microsoft.com/office/drawing/2014/main" id="{B56A4309-DF7C-5684-850F-D4238AC2D5D6}"/>
              </a:ext>
            </a:extLst>
          </p:cNvPr>
          <p:cNvSpPr>
            <a:spLocks noGrp="1"/>
          </p:cNvSpPr>
          <p:nvPr>
            <p:ph type="body" sz="quarter" idx="16"/>
          </p:nvPr>
        </p:nvSpPr>
        <p:spPr>
          <a:xfrm>
            <a:off x="586178" y="1371536"/>
            <a:ext cx="4714663" cy="323165"/>
          </a:xfrm>
        </p:spPr>
        <p:txBody>
          <a:bodyPr/>
          <a:lstStyle/>
          <a:p>
            <a:r>
              <a:rPr lang="en-US" sz="2100" dirty="0"/>
              <a:t>Connect fact and dimension tables</a:t>
            </a:r>
          </a:p>
        </p:txBody>
      </p:sp>
      <p:sp>
        <p:nvSpPr>
          <p:cNvPr id="4" name="Text Placeholder 3">
            <a:extLst>
              <a:ext uri="{FF2B5EF4-FFF2-40B4-BE49-F238E27FC236}">
                <a16:creationId xmlns:a16="http://schemas.microsoft.com/office/drawing/2014/main" id="{C8B322F3-02FA-7F8F-07E5-DD27770E6507}"/>
              </a:ext>
            </a:extLst>
          </p:cNvPr>
          <p:cNvSpPr>
            <a:spLocks noGrp="1"/>
          </p:cNvSpPr>
          <p:nvPr>
            <p:ph type="body" sz="quarter" idx="15"/>
          </p:nvPr>
        </p:nvSpPr>
        <p:spPr>
          <a:xfrm>
            <a:off x="586178" y="1988578"/>
            <a:ext cx="4712685" cy="2694007"/>
          </a:xfrm>
        </p:spPr>
        <p:txBody>
          <a:bodyPr/>
          <a:lstStyle/>
          <a:p>
            <a:pPr>
              <a:lnSpc>
                <a:spcPct val="150000"/>
              </a:lnSpc>
            </a:pPr>
            <a:r>
              <a:rPr lang="en-US" sz="1900" dirty="0"/>
              <a:t>Use </a:t>
            </a:r>
            <a:r>
              <a:rPr lang="en-US" sz="1900" b="1" dirty="0"/>
              <a:t>Model</a:t>
            </a:r>
            <a:r>
              <a:rPr lang="en-US" sz="1900" dirty="0"/>
              <a:t> view in warehouse in Fabric portal.</a:t>
            </a:r>
          </a:p>
          <a:p>
            <a:pPr>
              <a:lnSpc>
                <a:spcPct val="150000"/>
              </a:lnSpc>
            </a:pPr>
            <a:r>
              <a:rPr lang="en-US" sz="1900" dirty="0"/>
              <a:t>Identify the appropriate key between tables.</a:t>
            </a:r>
          </a:p>
          <a:p>
            <a:pPr>
              <a:lnSpc>
                <a:spcPct val="150000"/>
              </a:lnSpc>
            </a:pPr>
            <a:r>
              <a:rPr lang="en-US" sz="1900" dirty="0"/>
              <a:t>Drag columns from one table on top of the related column in another table.</a:t>
            </a:r>
          </a:p>
        </p:txBody>
      </p:sp>
      <p:pic>
        <p:nvPicPr>
          <p:cNvPr id="6" name="Picture Placeholder 5" descr="Screenshot showing the model view in Fabric.">
            <a:extLst>
              <a:ext uri="{FF2B5EF4-FFF2-40B4-BE49-F238E27FC236}">
                <a16:creationId xmlns:a16="http://schemas.microsoft.com/office/drawing/2014/main" id="{CE302875-9AE1-0BF6-B616-A2722C67683F}"/>
              </a:ext>
            </a:extLst>
          </p:cNvPr>
          <p:cNvPicPr>
            <a:picLocks noGrp="1" noChangeAspect="1"/>
          </p:cNvPicPr>
          <p:nvPr>
            <p:ph type="pic" sz="quarter" idx="19"/>
          </p:nvPr>
        </p:nvPicPr>
        <p:blipFill rotWithShape="1">
          <a:blip r:embed="rId3">
            <a:extLst>
              <a:ext uri="{28A0092B-C50C-407E-A947-70E740481C1C}">
                <a14:useLocalDpi xmlns:a14="http://schemas.microsoft.com/office/drawing/2010/main" val="0"/>
              </a:ext>
            </a:extLst>
          </a:blip>
          <a:srcRect/>
          <a:stretch/>
        </p:blipFill>
        <p:spPr>
          <a:xfrm>
            <a:off x="6096000" y="0"/>
            <a:ext cx="6096000" cy="6858000"/>
          </a:xfrm>
          <a:prstGeom prst="rect">
            <a:avLst/>
          </a:prstGeom>
        </p:spPr>
      </p:pic>
    </p:spTree>
    <p:extLst>
      <p:ext uri="{BB962C8B-B14F-4D97-AF65-F5344CB8AC3E}">
        <p14:creationId xmlns:p14="http://schemas.microsoft.com/office/powerpoint/2010/main" val="311455923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8C43979-3B05-8A61-6066-F2B856043E94}"/>
              </a:ext>
            </a:extLst>
          </p:cNvPr>
          <p:cNvSpPr>
            <a:spLocks noGrp="1"/>
          </p:cNvSpPr>
          <p:nvPr>
            <p:ph type="title"/>
          </p:nvPr>
        </p:nvSpPr>
        <p:spPr>
          <a:xfrm>
            <a:off x="588262" y="585216"/>
            <a:ext cx="8193024" cy="492443"/>
          </a:xfrm>
        </p:spPr>
        <p:txBody>
          <a:bodyPr/>
          <a:lstStyle/>
          <a:p>
            <a:r>
              <a:rPr lang="en-US" sz="3200" dirty="0"/>
              <a:t>Understand the default semantic model </a:t>
            </a:r>
          </a:p>
        </p:txBody>
      </p:sp>
      <p:sp>
        <p:nvSpPr>
          <p:cNvPr id="7" name="Text Placeholder 6">
            <a:extLst>
              <a:ext uri="{FF2B5EF4-FFF2-40B4-BE49-F238E27FC236}">
                <a16:creationId xmlns:a16="http://schemas.microsoft.com/office/drawing/2014/main" id="{CF035A69-CD95-5C96-A729-D194CA40AE42}"/>
              </a:ext>
            </a:extLst>
          </p:cNvPr>
          <p:cNvSpPr>
            <a:spLocks noGrp="1"/>
          </p:cNvSpPr>
          <p:nvPr>
            <p:ph type="body" sz="quarter" idx="15"/>
          </p:nvPr>
        </p:nvSpPr>
        <p:spPr>
          <a:xfrm>
            <a:off x="586390" y="1591056"/>
            <a:ext cx="5217510" cy="1107996"/>
          </a:xfrm>
        </p:spPr>
        <p:txBody>
          <a:bodyPr/>
          <a:lstStyle/>
          <a:p>
            <a:pPr marL="0" indent="0">
              <a:buNone/>
            </a:pPr>
            <a:r>
              <a:rPr lang="en-US" sz="2400" dirty="0"/>
              <a:t>Fabric automatically creates a default semantic model for Power BI users to use for report creation.</a:t>
            </a:r>
          </a:p>
        </p:txBody>
      </p:sp>
      <p:sp>
        <p:nvSpPr>
          <p:cNvPr id="8" name="Text Placeholder 7">
            <a:extLst>
              <a:ext uri="{FF2B5EF4-FFF2-40B4-BE49-F238E27FC236}">
                <a16:creationId xmlns:a16="http://schemas.microsoft.com/office/drawing/2014/main" id="{F464677D-7CA5-D2C2-8338-7936074FF850}"/>
              </a:ext>
            </a:extLst>
          </p:cNvPr>
          <p:cNvSpPr>
            <a:spLocks noGrp="1"/>
          </p:cNvSpPr>
          <p:nvPr>
            <p:ph type="body" sz="quarter" idx="20"/>
          </p:nvPr>
        </p:nvSpPr>
        <p:spPr>
          <a:xfrm>
            <a:off x="6253664" y="1591056"/>
            <a:ext cx="5187106" cy="1994392"/>
          </a:xfrm>
        </p:spPr>
        <p:txBody>
          <a:bodyPr/>
          <a:lstStyle/>
          <a:p>
            <a:pPr marL="0" indent="0">
              <a:buNone/>
            </a:pPr>
            <a:r>
              <a:rPr lang="en-US" sz="2400" dirty="0"/>
              <a:t>Consider shaping the semantic model to reduce downstream transformations.</a:t>
            </a:r>
          </a:p>
          <a:p>
            <a:pPr lvl="1"/>
            <a:r>
              <a:rPr lang="en-US" sz="2400" dirty="0"/>
              <a:t>User-friendly column names</a:t>
            </a:r>
          </a:p>
          <a:p>
            <a:pPr lvl="1"/>
            <a:r>
              <a:rPr lang="en-US" sz="2400" dirty="0"/>
              <a:t>Hide columns or tables from view</a:t>
            </a:r>
          </a:p>
        </p:txBody>
      </p:sp>
      <p:pic>
        <p:nvPicPr>
          <p:cNvPr id="7174" name="Picture 6">
            <a:extLst>
              <a:ext uri="{FF2B5EF4-FFF2-40B4-BE49-F238E27FC236}">
                <a16:creationId xmlns:a16="http://schemas.microsoft.com/office/drawing/2014/main" id="{3C171AFA-D9DE-154A-BFBB-C2131EC95243}"/>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3192" y="3767709"/>
            <a:ext cx="3448050" cy="250507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D870C87E-ED51-9C5E-3758-CE231C67732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2593" y="3767709"/>
            <a:ext cx="2951242" cy="1391898"/>
          </a:xfrm>
          <a:prstGeom prst="rect">
            <a:avLst/>
          </a:prstGeom>
          <a:ln>
            <a:solidFill>
              <a:schemeClr val="tx1"/>
            </a:solidFill>
          </a:ln>
        </p:spPr>
      </p:pic>
    </p:spTree>
    <p:extLst>
      <p:ext uri="{BB962C8B-B14F-4D97-AF65-F5344CB8AC3E}">
        <p14:creationId xmlns:p14="http://schemas.microsoft.com/office/powerpoint/2010/main" val="174757294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AC4A8D-EFA6-C3C2-DDDA-FB10067FA005}"/>
              </a:ext>
            </a:extLst>
          </p:cNvPr>
          <p:cNvSpPr>
            <a:spLocks noGrp="1"/>
          </p:cNvSpPr>
          <p:nvPr>
            <p:ph type="title"/>
          </p:nvPr>
        </p:nvSpPr>
        <p:spPr>
          <a:xfrm>
            <a:off x="588262" y="585216"/>
            <a:ext cx="11044938" cy="492443"/>
          </a:xfrm>
        </p:spPr>
        <p:txBody>
          <a:bodyPr wrap="square" anchor="t">
            <a:normAutofit/>
          </a:bodyPr>
          <a:lstStyle/>
          <a:p>
            <a:r>
              <a:rPr lang="en-US" dirty="0"/>
              <a:t>Visualize data</a:t>
            </a:r>
          </a:p>
        </p:txBody>
      </p:sp>
      <p:pic>
        <p:nvPicPr>
          <p:cNvPr id="8196" name="Picture 4" descr="Screenshot showing how to create a Power BI report from within the Fabric warehouse.">
            <a:extLst>
              <a:ext uri="{FF2B5EF4-FFF2-40B4-BE49-F238E27FC236}">
                <a16:creationId xmlns:a16="http://schemas.microsoft.com/office/drawing/2014/main" id="{FDE550DE-7149-8078-864D-C48782A6DC6F}"/>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tretch>
            <a:fillRect/>
          </a:stretch>
        </p:blipFill>
        <p:spPr bwMode="auto">
          <a:xfrm>
            <a:off x="1292454" y="2148041"/>
            <a:ext cx="9438607" cy="4129389"/>
          </a:xfrm>
          <a:prstGeom prst="rect">
            <a:avLst/>
          </a:prstGeom>
          <a:solidFill>
            <a:srgbClr val="FFFFFF"/>
          </a:solidFill>
          <a:ln>
            <a:solidFill>
              <a:schemeClr val="tx1"/>
            </a:solidFill>
          </a:ln>
        </p:spPr>
      </p:pic>
      <p:sp>
        <p:nvSpPr>
          <p:cNvPr id="3" name="Text Placeholder 2" descr="Screenshot showing how to create a Power BI report within the warehouse.">
            <a:extLst>
              <a:ext uri="{FF2B5EF4-FFF2-40B4-BE49-F238E27FC236}">
                <a16:creationId xmlns:a16="http://schemas.microsoft.com/office/drawing/2014/main" id="{4D9AEDE4-86AB-BE85-FCBA-6E3316C9CA92}"/>
              </a:ext>
            </a:extLst>
          </p:cNvPr>
          <p:cNvSpPr>
            <a:spLocks noGrp="1"/>
          </p:cNvSpPr>
          <p:nvPr>
            <p:ph type="body" sz="quarter" idx="15"/>
          </p:nvPr>
        </p:nvSpPr>
        <p:spPr>
          <a:xfrm>
            <a:off x="588262" y="1249673"/>
            <a:ext cx="11044938" cy="726353"/>
          </a:xfrm>
        </p:spPr>
        <p:txBody>
          <a:bodyPr wrap="square">
            <a:normAutofit/>
          </a:bodyPr>
          <a:lstStyle/>
          <a:p>
            <a:pPr marL="0" indent="0">
              <a:lnSpc>
                <a:spcPct val="90000"/>
              </a:lnSpc>
              <a:buNone/>
            </a:pPr>
            <a:r>
              <a:rPr lang="en-US" sz="2400" dirty="0"/>
              <a:t>While this task may typically fall to data analysts, it’s valuable to know that you can create Power BI reports directly from within the Fabric warehouse. </a:t>
            </a:r>
          </a:p>
        </p:txBody>
      </p:sp>
    </p:spTree>
    <p:extLst>
      <p:ext uri="{BB962C8B-B14F-4D97-AF65-F5344CB8AC3E}">
        <p14:creationId xmlns:p14="http://schemas.microsoft.com/office/powerpoint/2010/main" val="3077152179"/>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3F67B-47B0-BF78-6693-408CE0DD1F60}"/>
              </a:ext>
            </a:extLst>
          </p:cNvPr>
          <p:cNvSpPr>
            <a:spLocks noGrp="1"/>
          </p:cNvSpPr>
          <p:nvPr>
            <p:ph type="title"/>
          </p:nvPr>
        </p:nvSpPr>
        <p:spPr>
          <a:xfrm>
            <a:off x="588262" y="585216"/>
            <a:ext cx="11013474" cy="492443"/>
          </a:xfrm>
        </p:spPr>
        <p:txBody>
          <a:bodyPr/>
          <a:lstStyle/>
          <a:p>
            <a:r>
              <a:rPr lang="en-US" sz="3200" dirty="0"/>
              <a:t>Security overview</a:t>
            </a:r>
          </a:p>
        </p:txBody>
      </p:sp>
      <p:sp>
        <p:nvSpPr>
          <p:cNvPr id="3" name="Text Placeholder 2">
            <a:extLst>
              <a:ext uri="{FF2B5EF4-FFF2-40B4-BE49-F238E27FC236}">
                <a16:creationId xmlns:a16="http://schemas.microsoft.com/office/drawing/2014/main" id="{FA1CFBD5-9DA0-E027-3907-B2FDDBBE82B6}"/>
              </a:ext>
            </a:extLst>
          </p:cNvPr>
          <p:cNvSpPr>
            <a:spLocks noGrp="1"/>
          </p:cNvSpPr>
          <p:nvPr>
            <p:ph type="body" sz="quarter" idx="15"/>
          </p:nvPr>
        </p:nvSpPr>
        <p:spPr>
          <a:xfrm>
            <a:off x="586389" y="1591056"/>
            <a:ext cx="11013474" cy="3624518"/>
          </a:xfrm>
        </p:spPr>
        <p:txBody>
          <a:bodyPr/>
          <a:lstStyle/>
          <a:p>
            <a:pPr>
              <a:lnSpc>
                <a:spcPct val="150000"/>
              </a:lnSpc>
            </a:pPr>
            <a:r>
              <a:rPr lang="en-US" sz="2400" dirty="0"/>
              <a:t>Role-based access control (RBAC) </a:t>
            </a:r>
          </a:p>
          <a:p>
            <a:pPr>
              <a:lnSpc>
                <a:spcPct val="150000"/>
              </a:lnSpc>
            </a:pPr>
            <a:r>
              <a:rPr lang="en-US" sz="2400" dirty="0"/>
              <a:t>SSL encryption </a:t>
            </a:r>
          </a:p>
          <a:p>
            <a:pPr>
              <a:lnSpc>
                <a:spcPct val="150000"/>
              </a:lnSpc>
            </a:pPr>
            <a:r>
              <a:rPr lang="en-US" sz="2400" dirty="0"/>
              <a:t>Azure Storage Service Encryption </a:t>
            </a:r>
          </a:p>
          <a:p>
            <a:pPr>
              <a:lnSpc>
                <a:spcPct val="150000"/>
              </a:lnSpc>
            </a:pPr>
            <a:r>
              <a:rPr lang="en-US" sz="2400" dirty="0"/>
              <a:t>Azure Monitor and Azure Log Analytics</a:t>
            </a:r>
          </a:p>
          <a:p>
            <a:pPr>
              <a:lnSpc>
                <a:spcPct val="150000"/>
              </a:lnSpc>
            </a:pPr>
            <a:r>
              <a:rPr lang="en-US" sz="2400" dirty="0"/>
              <a:t>Multifactor authentication (MFA)</a:t>
            </a:r>
          </a:p>
          <a:p>
            <a:pPr>
              <a:lnSpc>
                <a:spcPct val="150000"/>
              </a:lnSpc>
            </a:pPr>
            <a:r>
              <a:rPr lang="en-US" sz="2400" dirty="0"/>
              <a:t>Microsoft Entra ID integration</a:t>
            </a:r>
          </a:p>
        </p:txBody>
      </p:sp>
    </p:spTree>
    <p:extLst>
      <p:ext uri="{BB962C8B-B14F-4D97-AF65-F5344CB8AC3E}">
        <p14:creationId xmlns:p14="http://schemas.microsoft.com/office/powerpoint/2010/main" val="241200343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DD1F0-D83C-F3D3-09D5-38E128DB1FEB}"/>
              </a:ext>
            </a:extLst>
          </p:cNvPr>
          <p:cNvSpPr>
            <a:spLocks noGrp="1"/>
          </p:cNvSpPr>
          <p:nvPr>
            <p:ph type="title"/>
          </p:nvPr>
        </p:nvSpPr>
        <p:spPr>
          <a:xfrm>
            <a:off x="588262" y="585216"/>
            <a:ext cx="8193024" cy="492443"/>
          </a:xfrm>
        </p:spPr>
        <p:txBody>
          <a:bodyPr/>
          <a:lstStyle/>
          <a:p>
            <a:r>
              <a:rPr lang="en-US" sz="3200" dirty="0"/>
              <a:t>Workspace and item permissions</a:t>
            </a:r>
          </a:p>
        </p:txBody>
      </p:sp>
      <p:sp>
        <p:nvSpPr>
          <p:cNvPr id="5" name="Text Placeholder 4">
            <a:extLst>
              <a:ext uri="{FF2B5EF4-FFF2-40B4-BE49-F238E27FC236}">
                <a16:creationId xmlns:a16="http://schemas.microsoft.com/office/drawing/2014/main" id="{EFE62BCB-31AD-F110-CB3D-140C2DF36763}"/>
              </a:ext>
            </a:extLst>
          </p:cNvPr>
          <p:cNvSpPr>
            <a:spLocks noGrp="1"/>
          </p:cNvSpPr>
          <p:nvPr>
            <p:ph type="body" sz="quarter" idx="16"/>
          </p:nvPr>
        </p:nvSpPr>
        <p:spPr>
          <a:xfrm>
            <a:off x="584200" y="1594154"/>
            <a:ext cx="5219700" cy="491609"/>
          </a:xfrm>
          <a:solidFill>
            <a:srgbClr val="0078D4"/>
          </a:solidFill>
        </p:spPr>
        <p:txBody>
          <a:bodyPr anchor="ctr" anchorCtr="0">
            <a:noAutofit/>
          </a:bodyPr>
          <a:lstStyle/>
          <a:p>
            <a:pPr algn="ctr"/>
            <a:r>
              <a:rPr lang="en-US" sz="2400" dirty="0">
                <a:solidFill>
                  <a:schemeClr val="bg1"/>
                </a:solidFill>
              </a:rPr>
              <a:t>Workspaces</a:t>
            </a:r>
          </a:p>
        </p:txBody>
      </p:sp>
      <p:sp>
        <p:nvSpPr>
          <p:cNvPr id="4" name="Text Placeholder 3">
            <a:extLst>
              <a:ext uri="{FF2B5EF4-FFF2-40B4-BE49-F238E27FC236}">
                <a16:creationId xmlns:a16="http://schemas.microsoft.com/office/drawing/2014/main" id="{01989A45-81B3-54C7-986F-5F129E513D27}"/>
              </a:ext>
            </a:extLst>
          </p:cNvPr>
          <p:cNvSpPr>
            <a:spLocks noGrp="1"/>
          </p:cNvSpPr>
          <p:nvPr>
            <p:ph type="body" sz="quarter" idx="15"/>
          </p:nvPr>
        </p:nvSpPr>
        <p:spPr>
          <a:xfrm>
            <a:off x="586390" y="2085764"/>
            <a:ext cx="5217510" cy="3420936"/>
          </a:xfrm>
        </p:spPr>
        <p:txBody>
          <a:bodyPr/>
          <a:lstStyle/>
          <a:p>
            <a:pPr>
              <a:lnSpc>
                <a:spcPct val="150000"/>
              </a:lnSpc>
            </a:pPr>
            <a:r>
              <a:rPr lang="en-US" sz="2400" dirty="0"/>
              <a:t>Containers, store related items</a:t>
            </a:r>
          </a:p>
          <a:p>
            <a:pPr>
              <a:lnSpc>
                <a:spcPct val="150000"/>
              </a:lnSpc>
            </a:pPr>
            <a:r>
              <a:rPr lang="en-US" sz="2400" dirty="0"/>
              <a:t>Roles grant workspace access</a:t>
            </a:r>
          </a:p>
          <a:p>
            <a:pPr lvl="2">
              <a:lnSpc>
                <a:spcPct val="150000"/>
              </a:lnSpc>
            </a:pPr>
            <a:r>
              <a:rPr lang="en-US" sz="2200" dirty="0"/>
              <a:t>Admin</a:t>
            </a:r>
          </a:p>
          <a:p>
            <a:pPr lvl="2">
              <a:lnSpc>
                <a:spcPct val="150000"/>
              </a:lnSpc>
            </a:pPr>
            <a:r>
              <a:rPr lang="en-US" sz="2200" dirty="0"/>
              <a:t>Contributor</a:t>
            </a:r>
          </a:p>
          <a:p>
            <a:pPr lvl="2">
              <a:lnSpc>
                <a:spcPct val="150000"/>
              </a:lnSpc>
            </a:pPr>
            <a:r>
              <a:rPr lang="en-US" sz="2200" dirty="0"/>
              <a:t>Member</a:t>
            </a:r>
          </a:p>
          <a:p>
            <a:pPr lvl="2">
              <a:lnSpc>
                <a:spcPct val="150000"/>
              </a:lnSpc>
            </a:pPr>
            <a:r>
              <a:rPr lang="en-US" sz="2200" dirty="0"/>
              <a:t>Viewer</a:t>
            </a:r>
          </a:p>
        </p:txBody>
      </p:sp>
      <p:sp>
        <p:nvSpPr>
          <p:cNvPr id="6" name="Text Placeholder 5">
            <a:extLst>
              <a:ext uri="{FF2B5EF4-FFF2-40B4-BE49-F238E27FC236}">
                <a16:creationId xmlns:a16="http://schemas.microsoft.com/office/drawing/2014/main" id="{D7A8470E-6368-1F3C-C14A-8F6F02DF32C3}"/>
              </a:ext>
            </a:extLst>
          </p:cNvPr>
          <p:cNvSpPr>
            <a:spLocks noGrp="1"/>
          </p:cNvSpPr>
          <p:nvPr>
            <p:ph type="body" sz="quarter" idx="19"/>
          </p:nvPr>
        </p:nvSpPr>
        <p:spPr>
          <a:xfrm>
            <a:off x="6244220" y="1594154"/>
            <a:ext cx="5219700" cy="491609"/>
          </a:xfrm>
          <a:solidFill>
            <a:srgbClr val="0078D4"/>
          </a:solidFill>
        </p:spPr>
        <p:txBody>
          <a:bodyPr anchor="ctr" anchorCtr="0">
            <a:noAutofit/>
          </a:bodyPr>
          <a:lstStyle/>
          <a:p>
            <a:pPr algn="ctr"/>
            <a:r>
              <a:rPr lang="en-US" sz="2400" dirty="0">
                <a:solidFill>
                  <a:schemeClr val="bg1"/>
                </a:solidFill>
              </a:rPr>
              <a:t>Items</a:t>
            </a:r>
            <a:endParaRPr lang="en-US" dirty="0">
              <a:solidFill>
                <a:schemeClr val="bg1"/>
              </a:solidFill>
            </a:endParaRPr>
          </a:p>
        </p:txBody>
      </p:sp>
      <p:sp>
        <p:nvSpPr>
          <p:cNvPr id="7" name="Text Placeholder 6">
            <a:extLst>
              <a:ext uri="{FF2B5EF4-FFF2-40B4-BE49-F238E27FC236}">
                <a16:creationId xmlns:a16="http://schemas.microsoft.com/office/drawing/2014/main" id="{D7CAEFBF-C2BB-62BB-474C-F485A2F9E26B}"/>
              </a:ext>
            </a:extLst>
          </p:cNvPr>
          <p:cNvSpPr>
            <a:spLocks noGrp="1"/>
          </p:cNvSpPr>
          <p:nvPr>
            <p:ph type="body" sz="quarter" idx="20"/>
          </p:nvPr>
        </p:nvSpPr>
        <p:spPr>
          <a:xfrm>
            <a:off x="6253664" y="2085764"/>
            <a:ext cx="5187106" cy="4376583"/>
          </a:xfrm>
        </p:spPr>
        <p:txBody>
          <a:bodyPr/>
          <a:lstStyle/>
          <a:p>
            <a:pPr>
              <a:lnSpc>
                <a:spcPct val="150000"/>
              </a:lnSpc>
            </a:pPr>
            <a:r>
              <a:rPr lang="en-US" sz="2400" dirty="0"/>
              <a:t>Lakehouses, warehouses, semantic models, reports, dashboards, etc.</a:t>
            </a:r>
          </a:p>
          <a:p>
            <a:pPr>
              <a:lnSpc>
                <a:spcPct val="150000"/>
              </a:lnSpc>
            </a:pPr>
            <a:r>
              <a:rPr lang="en-US" sz="2400" dirty="0"/>
              <a:t>Item-level access in workspace</a:t>
            </a:r>
          </a:p>
          <a:p>
            <a:pPr>
              <a:lnSpc>
                <a:spcPct val="150000"/>
              </a:lnSpc>
            </a:pPr>
            <a:r>
              <a:rPr lang="en-US" sz="2400" dirty="0"/>
              <a:t>SQL analytics endpoint access</a:t>
            </a:r>
          </a:p>
          <a:p>
            <a:pPr lvl="2">
              <a:lnSpc>
                <a:spcPct val="150000"/>
              </a:lnSpc>
            </a:pPr>
            <a:r>
              <a:rPr lang="en-US" sz="2000" dirty="0"/>
              <a:t>Read</a:t>
            </a:r>
          </a:p>
          <a:p>
            <a:pPr lvl="2">
              <a:lnSpc>
                <a:spcPct val="150000"/>
              </a:lnSpc>
            </a:pPr>
            <a:r>
              <a:rPr lang="en-US" sz="2000" dirty="0" err="1"/>
              <a:t>ReadData</a:t>
            </a:r>
            <a:endParaRPr lang="en-US" sz="2000" dirty="0"/>
          </a:p>
          <a:p>
            <a:pPr lvl="2">
              <a:lnSpc>
                <a:spcPct val="150000"/>
              </a:lnSpc>
            </a:pPr>
            <a:r>
              <a:rPr lang="en-US" sz="2000" dirty="0" err="1"/>
              <a:t>ReadAll</a:t>
            </a:r>
            <a:endParaRPr lang="en-US" sz="2000" dirty="0"/>
          </a:p>
          <a:p>
            <a:endParaRPr lang="en-US" sz="2400" dirty="0"/>
          </a:p>
        </p:txBody>
      </p:sp>
    </p:spTree>
    <p:extLst>
      <p:ext uri="{BB962C8B-B14F-4D97-AF65-F5344CB8AC3E}">
        <p14:creationId xmlns:p14="http://schemas.microsoft.com/office/powerpoint/2010/main" val="394036898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a:xfrm>
            <a:off x="569911" y="2153504"/>
            <a:ext cx="6921135" cy="1846659"/>
          </a:xfrm>
        </p:spPr>
        <p:txBody>
          <a:bodyPr/>
          <a:lstStyle/>
          <a:p>
            <a:r>
              <a:rPr lang="en-US" dirty="0"/>
              <a:t>Get started with data warehouses in Microsoft Fabric</a:t>
            </a:r>
          </a:p>
        </p:txBody>
      </p:sp>
      <p:sp>
        <p:nvSpPr>
          <p:cNvPr id="11" name="Footer Placeholder 10">
            <a:extLst>
              <a:ext uri="{FF2B5EF4-FFF2-40B4-BE49-F238E27FC236}">
                <a16:creationId xmlns:a16="http://schemas.microsoft.com/office/drawing/2014/main" id="{B4F19A99-D578-971D-9CC6-20AE640E031E}"/>
              </a:ext>
            </a:extLst>
          </p:cNvPr>
          <p:cNvSpPr>
            <a:spLocks noGrp="1"/>
          </p:cNvSpPr>
          <p:nvPr>
            <p:ph type="ftr" sz="quarter" idx="3"/>
          </p:nvPr>
        </p:nvSpPr>
        <p:spPr/>
        <p:txBody>
          <a:body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478736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04F82C-E7A5-6DD4-C859-8A1AFBC04263}"/>
              </a:ext>
            </a:extLst>
          </p:cNvPr>
          <p:cNvSpPr>
            <a:spLocks noGrp="1"/>
          </p:cNvSpPr>
          <p:nvPr>
            <p:ph type="title"/>
          </p:nvPr>
        </p:nvSpPr>
        <p:spPr/>
        <p:txBody>
          <a:bodyPr/>
          <a:lstStyle/>
          <a:p>
            <a:r>
              <a:rPr lang="en-US" dirty="0"/>
              <a:t>Exercise</a:t>
            </a:r>
          </a:p>
        </p:txBody>
      </p:sp>
      <p:sp>
        <p:nvSpPr>
          <p:cNvPr id="13" name="Text Placeholder 12">
            <a:extLst>
              <a:ext uri="{FF2B5EF4-FFF2-40B4-BE49-F238E27FC236}">
                <a16:creationId xmlns:a16="http://schemas.microsoft.com/office/drawing/2014/main" id="{6AB3961F-9ACB-3C76-4265-FFCD7A4D194F}"/>
              </a:ext>
            </a:extLst>
          </p:cNvPr>
          <p:cNvSpPr>
            <a:spLocks noGrp="1"/>
          </p:cNvSpPr>
          <p:nvPr>
            <p:ph type="body" sz="quarter" idx="17"/>
          </p:nvPr>
        </p:nvSpPr>
        <p:spPr>
          <a:xfrm>
            <a:off x="4356100" y="1927225"/>
            <a:ext cx="7243763" cy="430887"/>
          </a:xfrm>
        </p:spPr>
        <p:txBody>
          <a:bodyPr/>
          <a:lstStyle/>
          <a:p>
            <a:r>
              <a:rPr lang="en-US" sz="2800" dirty="0"/>
              <a:t>Analyze data in a data warehouse</a:t>
            </a:r>
          </a:p>
        </p:txBody>
      </p:sp>
      <p:sp>
        <p:nvSpPr>
          <p:cNvPr id="5" name="Text Placeholder 4">
            <a:extLst>
              <a:ext uri="{FF2B5EF4-FFF2-40B4-BE49-F238E27FC236}">
                <a16:creationId xmlns:a16="http://schemas.microsoft.com/office/drawing/2014/main" id="{1801DD2C-AD88-DA3A-A118-EDB157417AAA}"/>
              </a:ext>
            </a:extLst>
          </p:cNvPr>
          <p:cNvSpPr>
            <a:spLocks noGrp="1"/>
          </p:cNvSpPr>
          <p:nvPr>
            <p:ph type="body" sz="quarter" idx="34"/>
          </p:nvPr>
        </p:nvSpPr>
        <p:spPr/>
        <p:txBody>
          <a:bodyPr/>
          <a:lstStyle/>
          <a:p>
            <a:r>
              <a:rPr lang="en-US" dirty="0"/>
              <a:t>30 minutes</a:t>
            </a:r>
          </a:p>
        </p:txBody>
      </p:sp>
    </p:spTree>
    <p:extLst>
      <p:ext uri="{BB962C8B-B14F-4D97-AF65-F5344CB8AC3E}">
        <p14:creationId xmlns:p14="http://schemas.microsoft.com/office/powerpoint/2010/main" val="1977288785"/>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5FBC5FD-9635-49A0-95D0-53CC684F529D}"/>
              </a:ext>
            </a:extLst>
          </p:cNvPr>
          <p:cNvSpPr>
            <a:spLocks noGrp="1"/>
          </p:cNvSpPr>
          <p:nvPr>
            <p:ph type="title"/>
          </p:nvPr>
        </p:nvSpPr>
        <p:spPr>
          <a:xfrm>
            <a:off x="588262" y="421094"/>
            <a:ext cx="8193024" cy="492443"/>
          </a:xfrm>
        </p:spPr>
        <p:txBody>
          <a:bodyPr/>
          <a:lstStyle/>
          <a:p>
            <a:r>
              <a:rPr lang="en-US" sz="3200" dirty="0"/>
              <a:t>Knowledge check</a:t>
            </a:r>
          </a:p>
        </p:txBody>
      </p:sp>
      <p:sp>
        <p:nvSpPr>
          <p:cNvPr id="8" name="Text Placeholder 7">
            <a:extLst>
              <a:ext uri="{FF2B5EF4-FFF2-40B4-BE49-F238E27FC236}">
                <a16:creationId xmlns:a16="http://schemas.microsoft.com/office/drawing/2014/main" id="{C7CCD6F3-D73B-4B7B-8C19-868BAB4DFE04}"/>
              </a:ext>
            </a:extLst>
          </p:cNvPr>
          <p:cNvSpPr>
            <a:spLocks noGrp="1"/>
          </p:cNvSpPr>
          <p:nvPr>
            <p:ph type="body" sz="quarter" idx="15"/>
          </p:nvPr>
        </p:nvSpPr>
        <p:spPr>
          <a:xfrm>
            <a:off x="1136504" y="1338655"/>
            <a:ext cx="8775098" cy="1623521"/>
          </a:xfrm>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800" i="0" dirty="0">
                <a:solidFill>
                  <a:srgbClr val="161616"/>
                </a:solidFill>
                <a:effectLst/>
                <a:latin typeface="Segoe UI Semibold" panose="020B0702040204020203" pitchFamily="34" charset="0"/>
                <a:cs typeface="Segoe UI Semibold" panose="020B0702040204020203" pitchFamily="34" charset="0"/>
              </a:rPr>
              <a:t>Which type of table should an insurance company use to store supplier attribute details for aggregating claims?</a:t>
            </a:r>
            <a:endParaRPr kumimoji="0" lang="en-US" sz="1800" b="0" i="0" u="none" strike="noStrike" kern="1200" cap="none" spc="0" normalizeH="0" baseline="0" noProof="0" dirty="0">
              <a:ln>
                <a:noFill/>
              </a:ln>
              <a:effectLst/>
              <a:uLnTx/>
              <a:uFillTx/>
              <a:latin typeface="+mj-lt"/>
              <a:ea typeface="+mn-ea"/>
              <a:cs typeface="+mn-cs"/>
            </a:endParaRPr>
          </a:p>
          <a:p>
            <a:pPr marL="288925" indent="-288925" defTabSz="932742">
              <a:lnSpc>
                <a:spcPct val="100000"/>
              </a:lnSpc>
              <a:spcBef>
                <a:spcPts val="300"/>
              </a:spcBef>
              <a:spcAft>
                <a:spcPts val="600"/>
              </a:spcAft>
              <a:buSzTx/>
              <a:buFont typeface="Wingdings" panose="05000000000000000000" pitchFamily="2" charset="2"/>
              <a:buChar char="q"/>
              <a:defRPr/>
            </a:pPr>
            <a:r>
              <a:rPr lang="en-US" sz="1600" dirty="0">
                <a:solidFill>
                  <a:srgbClr val="171717"/>
                </a:solidFill>
                <a:latin typeface="Segoe UI" panose="020B0502040204020203" pitchFamily="34" charset="0"/>
              </a:rPr>
              <a:t>Fact table.</a:t>
            </a:r>
          </a:p>
          <a:p>
            <a:pPr marL="288925" indent="-288925" defTabSz="932742">
              <a:lnSpc>
                <a:spcPct val="100000"/>
              </a:lnSpc>
              <a:spcBef>
                <a:spcPts val="300"/>
              </a:spcBef>
              <a:spcAft>
                <a:spcPts val="600"/>
              </a:spcAft>
              <a:buSzTx/>
              <a:buFont typeface="Wingdings" panose="05000000000000000000" pitchFamily="2" charset="2"/>
              <a:buChar char="q"/>
              <a:defRPr/>
            </a:pPr>
            <a:r>
              <a:rPr lang="en-US" sz="1600" b="0" i="0" dirty="0">
                <a:solidFill>
                  <a:srgbClr val="161616"/>
                </a:solidFill>
                <a:effectLst/>
                <a:latin typeface="Segoe UI" panose="020B0502040204020203" pitchFamily="34" charset="0"/>
              </a:rPr>
              <a:t>Dimension table.</a:t>
            </a:r>
            <a:endParaRPr lang="en-US" sz="1600" dirty="0">
              <a:solidFill>
                <a:srgbClr val="171717"/>
              </a:solidFill>
              <a:latin typeface="Segoe UI" panose="020B0502040204020203" pitchFamily="34" charset="0"/>
            </a:endParaRPr>
          </a:p>
          <a:p>
            <a:pPr marL="288925" indent="-288925" defTabSz="932742">
              <a:lnSpc>
                <a:spcPct val="100000"/>
              </a:lnSpc>
              <a:spcBef>
                <a:spcPts val="300"/>
              </a:spcBef>
              <a:spcAft>
                <a:spcPts val="600"/>
              </a:spcAft>
              <a:buSzTx/>
              <a:buFont typeface="Wingdings" panose="05000000000000000000" pitchFamily="2" charset="2"/>
              <a:buChar char="q"/>
              <a:defRPr/>
            </a:pPr>
            <a:r>
              <a:rPr lang="en-US" sz="1600" dirty="0">
                <a:solidFill>
                  <a:srgbClr val="171717"/>
                </a:solidFill>
                <a:latin typeface="Segoe UI" panose="020B0502040204020203" pitchFamily="34" charset="0"/>
              </a:rPr>
              <a:t>Staging table.</a:t>
            </a:r>
          </a:p>
        </p:txBody>
      </p:sp>
      <p:sp>
        <p:nvSpPr>
          <p:cNvPr id="9" name="Text Placeholder 8">
            <a:extLst>
              <a:ext uri="{FF2B5EF4-FFF2-40B4-BE49-F238E27FC236}">
                <a16:creationId xmlns:a16="http://schemas.microsoft.com/office/drawing/2014/main" id="{E172BC7E-FDC4-43EE-8346-8950642DCBF4}"/>
              </a:ext>
            </a:extLst>
          </p:cNvPr>
          <p:cNvSpPr>
            <a:spLocks noGrp="1"/>
          </p:cNvSpPr>
          <p:nvPr>
            <p:ph type="body" sz="quarter" idx="17"/>
          </p:nvPr>
        </p:nvSpPr>
        <p:spPr>
          <a:xfrm>
            <a:off x="1235075" y="2952990"/>
            <a:ext cx="8778782" cy="1646605"/>
          </a:xfrm>
        </p:spPr>
        <p:txBody>
          <a:bodyPr/>
          <a:lstStyle/>
          <a:p>
            <a:pPr>
              <a:spcAft>
                <a:spcPts val="0"/>
              </a:spcAft>
              <a:defRPr/>
            </a:pPr>
            <a:r>
              <a:rPr lang="en-US" sz="1800" i="0" dirty="0">
                <a:solidFill>
                  <a:srgbClr val="161616"/>
                </a:solidFill>
                <a:effectLst/>
                <a:latin typeface="Segoe UI Semibold" panose="020B0702040204020203" pitchFamily="34" charset="0"/>
                <a:cs typeface="Segoe UI Semibold" panose="020B0702040204020203" pitchFamily="34" charset="0"/>
              </a:rPr>
              <a:t>What is a dataset in the data warehouse experience?</a:t>
            </a:r>
          </a:p>
          <a:p>
            <a:pPr marL="288925" indent="-288925">
              <a:spcBef>
                <a:spcPts val="300"/>
              </a:spcBef>
              <a:spcAft>
                <a:spcPts val="600"/>
              </a:spcAft>
              <a:buFont typeface="Wingdings" panose="05000000000000000000" pitchFamily="2" charset="2"/>
              <a:buChar char="q"/>
              <a:defRPr/>
            </a:pPr>
            <a:r>
              <a:rPr lang="en-US" sz="1600" dirty="0">
                <a:latin typeface="+mn-lt"/>
              </a:rPr>
              <a:t>Datasets are semantic models that are used to create reports.</a:t>
            </a:r>
          </a:p>
          <a:p>
            <a:pPr marL="288925" indent="-288925">
              <a:spcBef>
                <a:spcPts val="300"/>
              </a:spcBef>
              <a:spcAft>
                <a:spcPts val="600"/>
              </a:spcAft>
              <a:buFont typeface="Wingdings" panose="05000000000000000000" pitchFamily="2" charset="2"/>
              <a:buChar char="q"/>
              <a:defRPr/>
            </a:pPr>
            <a:r>
              <a:rPr lang="en-US" sz="1600" dirty="0">
                <a:latin typeface="+mn-lt"/>
              </a:rPr>
              <a:t>Datasets are a collection of files that contain unorganized data.</a:t>
            </a:r>
          </a:p>
          <a:p>
            <a:pPr marL="288925" indent="-288925">
              <a:spcBef>
                <a:spcPts val="300"/>
              </a:spcBef>
              <a:spcAft>
                <a:spcPts val="600"/>
              </a:spcAft>
              <a:buFont typeface="Wingdings" panose="05000000000000000000" pitchFamily="2" charset="2"/>
              <a:buChar char="q"/>
              <a:defRPr/>
            </a:pPr>
            <a:r>
              <a:rPr lang="en-US" sz="1600" dirty="0">
                <a:latin typeface="+mn-lt"/>
              </a:rPr>
              <a:t>Datasets are a set of variables and observations that haven't been cleaned or preprocessed.</a:t>
            </a:r>
          </a:p>
          <a:p>
            <a:pPr marL="288925" indent="-288925">
              <a:spcBef>
                <a:spcPts val="300"/>
              </a:spcBef>
              <a:spcAft>
                <a:spcPts val="600"/>
              </a:spcAft>
              <a:buFont typeface="Wingdings" panose="05000000000000000000" pitchFamily="2" charset="2"/>
              <a:buChar char="q"/>
              <a:defRPr/>
            </a:pPr>
            <a:endParaRPr lang="en-US" sz="1600" dirty="0">
              <a:latin typeface="+mn-lt"/>
            </a:endParaRPr>
          </a:p>
        </p:txBody>
      </p:sp>
      <p:sp>
        <p:nvSpPr>
          <p:cNvPr id="10" name="Text Placeholder 9">
            <a:extLst>
              <a:ext uri="{FF2B5EF4-FFF2-40B4-BE49-F238E27FC236}">
                <a16:creationId xmlns:a16="http://schemas.microsoft.com/office/drawing/2014/main" id="{01853C4E-938B-4A63-A328-5CEB6E403E1E}"/>
              </a:ext>
            </a:extLst>
          </p:cNvPr>
          <p:cNvSpPr>
            <a:spLocks noGrp="1"/>
          </p:cNvSpPr>
          <p:nvPr>
            <p:ph type="body" sz="quarter" idx="20"/>
          </p:nvPr>
        </p:nvSpPr>
        <p:spPr>
          <a:xfrm>
            <a:off x="1235075" y="4379024"/>
            <a:ext cx="8778782" cy="1284967"/>
          </a:xfrm>
        </p:spPr>
        <p:txBody>
          <a:bodyPr/>
          <a:lstStyle/>
          <a:p>
            <a:pPr>
              <a:defRPr/>
            </a:pPr>
            <a:r>
              <a:rPr lang="en-US" sz="1800" b="1" i="0" dirty="0">
                <a:solidFill>
                  <a:srgbClr val="161616"/>
                </a:solidFill>
                <a:effectLst/>
                <a:latin typeface="Segoe UI Semibold" panose="020B0702040204020203" pitchFamily="34" charset="0"/>
                <a:cs typeface="Segoe UI Semibold" panose="020B0702040204020203" pitchFamily="34" charset="0"/>
              </a:rPr>
              <a:t>What is the purpose of item permissions in a workspace?</a:t>
            </a:r>
          </a:p>
          <a:p>
            <a:pPr marL="288925" indent="-288925">
              <a:spcBef>
                <a:spcPts val="300"/>
              </a:spcBef>
              <a:spcAft>
                <a:spcPts val="600"/>
              </a:spcAft>
              <a:buFont typeface="Wingdings" panose="05000000000000000000" pitchFamily="2" charset="2"/>
              <a:buChar char="q"/>
              <a:defRPr/>
            </a:pPr>
            <a:r>
              <a:rPr lang="en-US" sz="1600" dirty="0">
                <a:latin typeface="+mn-lt"/>
              </a:rPr>
              <a:t>To grant access to all items within a workspace.</a:t>
            </a:r>
          </a:p>
          <a:p>
            <a:pPr marL="288925" indent="-288925">
              <a:spcBef>
                <a:spcPts val="300"/>
              </a:spcBef>
              <a:spcAft>
                <a:spcPts val="600"/>
              </a:spcAft>
              <a:buFont typeface="Wingdings" panose="05000000000000000000" pitchFamily="2" charset="2"/>
              <a:buChar char="q"/>
              <a:defRPr/>
            </a:pPr>
            <a:r>
              <a:rPr lang="en-US" sz="1600" dirty="0">
                <a:latin typeface="+mn-lt"/>
              </a:rPr>
              <a:t>To grant access to specific columns within a table.</a:t>
            </a:r>
          </a:p>
          <a:p>
            <a:pPr marL="288925" indent="-288925">
              <a:spcBef>
                <a:spcPts val="300"/>
              </a:spcBef>
              <a:spcAft>
                <a:spcPts val="600"/>
              </a:spcAft>
              <a:buFont typeface="Wingdings" panose="05000000000000000000" pitchFamily="2" charset="2"/>
              <a:buChar char="q"/>
              <a:defRPr/>
            </a:pPr>
            <a:r>
              <a:rPr lang="en-US" sz="1600" dirty="0">
                <a:latin typeface="+mn-lt"/>
              </a:rPr>
              <a:t>To grant access to individual warehouses for downstream consumption.</a:t>
            </a:r>
          </a:p>
        </p:txBody>
      </p:sp>
      <p:sp>
        <p:nvSpPr>
          <p:cNvPr id="19" name="Graphic 26">
            <a:extLst>
              <a:ext uri="{FF2B5EF4-FFF2-40B4-BE49-F238E27FC236}">
                <a16:creationId xmlns:a16="http://schemas.microsoft.com/office/drawing/2014/main" id="{2A802B18-90EE-4B3D-97B9-9C05EE0CED14}"/>
              </a:ext>
              <a:ext uri="{C183D7F6-B498-43B3-948B-1728B52AA6E4}">
                <adec:decorative xmlns:adec="http://schemas.microsoft.com/office/drawing/2017/decorative" val="1"/>
              </a:ext>
            </a:extLst>
          </p:cNvPr>
          <p:cNvSpPr/>
          <p:nvPr/>
        </p:nvSpPr>
        <p:spPr>
          <a:xfrm>
            <a:off x="1235075" y="2331449"/>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accent2"/>
          </a:solidFill>
          <a:ln w="31750" cap="flat">
            <a:solidFill>
              <a:schemeClr val="accent2"/>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20" name="Graphic 26">
            <a:extLst>
              <a:ext uri="{FF2B5EF4-FFF2-40B4-BE49-F238E27FC236}">
                <a16:creationId xmlns:a16="http://schemas.microsoft.com/office/drawing/2014/main" id="{A6D58C0B-F1D4-4714-863A-BC2F0F1C195B}"/>
              </a:ext>
              <a:ext uri="{C183D7F6-B498-43B3-948B-1728B52AA6E4}">
                <adec:decorative xmlns:adec="http://schemas.microsoft.com/office/drawing/2017/decorative" val="1"/>
              </a:ext>
            </a:extLst>
          </p:cNvPr>
          <p:cNvSpPr/>
          <p:nvPr/>
        </p:nvSpPr>
        <p:spPr>
          <a:xfrm>
            <a:off x="1257836" y="3327858"/>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accent2"/>
          </a:solidFill>
          <a:ln w="31750" cap="flat">
            <a:solidFill>
              <a:schemeClr val="accent2"/>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chemeClr val="accent2"/>
              </a:solidFill>
              <a:effectLst/>
              <a:uLnTx/>
              <a:uFillTx/>
              <a:latin typeface="Segoe UI"/>
              <a:ea typeface="+mn-ea"/>
              <a:cs typeface="+mn-cs"/>
            </a:endParaRPr>
          </a:p>
        </p:txBody>
      </p:sp>
      <p:sp>
        <p:nvSpPr>
          <p:cNvPr id="21" name="Graphic 26">
            <a:extLst>
              <a:ext uri="{FF2B5EF4-FFF2-40B4-BE49-F238E27FC236}">
                <a16:creationId xmlns:a16="http://schemas.microsoft.com/office/drawing/2014/main" id="{962197A6-871C-4723-B214-AF9644775C2D}"/>
              </a:ext>
              <a:ext uri="{C183D7F6-B498-43B3-948B-1728B52AA6E4}">
                <adec:decorative xmlns:adec="http://schemas.microsoft.com/office/drawing/2017/decorative" val="1"/>
              </a:ext>
            </a:extLst>
          </p:cNvPr>
          <p:cNvSpPr/>
          <p:nvPr/>
        </p:nvSpPr>
        <p:spPr>
          <a:xfrm>
            <a:off x="1246798" y="5454640"/>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16" name="Oval 15">
            <a:extLst>
              <a:ext uri="{FF2B5EF4-FFF2-40B4-BE49-F238E27FC236}">
                <a16:creationId xmlns:a16="http://schemas.microsoft.com/office/drawing/2014/main" id="{DE32FA07-CF9D-DF29-FA73-D748709CE9EC}"/>
              </a:ext>
              <a:ext uri="{C183D7F6-B498-43B3-948B-1728B52AA6E4}">
                <adec:decorative xmlns:adec="http://schemas.microsoft.com/office/drawing/2017/decorative" val="1"/>
              </a:ext>
            </a:extLst>
          </p:cNvPr>
          <p:cNvSpPr/>
          <p:nvPr/>
        </p:nvSpPr>
        <p:spPr bwMode="auto">
          <a:xfrm>
            <a:off x="762630" y="1446377"/>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a:ln>
                  <a:noFill/>
                </a:ln>
                <a:solidFill>
                  <a:schemeClr val="tx1"/>
                </a:solidFill>
                <a:effectLst/>
                <a:uLnTx/>
                <a:uFillTx/>
              </a:rPr>
              <a:t>1</a:t>
            </a:r>
            <a:endParaRPr kumimoji="0" lang="en-IN" sz="1800" b="1" i="0" u="none" strike="noStrike" cap="none" spc="0" normalizeH="0" baseline="0" noProof="0">
              <a:ln>
                <a:noFill/>
              </a:ln>
              <a:solidFill>
                <a:schemeClr val="tx1"/>
              </a:solidFill>
              <a:effectLst/>
              <a:uLnTx/>
              <a:uFillTx/>
            </a:endParaRPr>
          </a:p>
        </p:txBody>
      </p:sp>
      <p:sp>
        <p:nvSpPr>
          <p:cNvPr id="17" name="Oval 16">
            <a:extLst>
              <a:ext uri="{FF2B5EF4-FFF2-40B4-BE49-F238E27FC236}">
                <a16:creationId xmlns:a16="http://schemas.microsoft.com/office/drawing/2014/main" id="{41E62654-0258-FFDC-801B-C493A531CA23}"/>
              </a:ext>
              <a:ext uri="{C183D7F6-B498-43B3-948B-1728B52AA6E4}">
                <adec:decorative xmlns:adec="http://schemas.microsoft.com/office/drawing/2017/decorative" val="1"/>
              </a:ext>
            </a:extLst>
          </p:cNvPr>
          <p:cNvSpPr/>
          <p:nvPr/>
        </p:nvSpPr>
        <p:spPr bwMode="auto">
          <a:xfrm>
            <a:off x="762630" y="3044134"/>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a:ln>
                  <a:noFill/>
                </a:ln>
                <a:solidFill>
                  <a:schemeClr val="tx1"/>
                </a:solidFill>
                <a:effectLst/>
                <a:uLnTx/>
                <a:uFillTx/>
              </a:rPr>
              <a:t>2</a:t>
            </a:r>
            <a:endParaRPr kumimoji="0" lang="en-IN" sz="1800" b="1" i="0" u="none" strike="noStrike" cap="none" spc="0" normalizeH="0" baseline="0" noProof="0">
              <a:ln>
                <a:noFill/>
              </a:ln>
              <a:solidFill>
                <a:schemeClr val="tx1"/>
              </a:solidFill>
              <a:effectLst/>
              <a:uLnTx/>
              <a:uFillTx/>
            </a:endParaRPr>
          </a:p>
        </p:txBody>
      </p:sp>
      <p:sp>
        <p:nvSpPr>
          <p:cNvPr id="18" name="Oval 17">
            <a:extLst>
              <a:ext uri="{FF2B5EF4-FFF2-40B4-BE49-F238E27FC236}">
                <a16:creationId xmlns:a16="http://schemas.microsoft.com/office/drawing/2014/main" id="{6491D510-2ED1-9C8A-63FF-623FAC4E7B2F}"/>
              </a:ext>
              <a:ext uri="{C183D7F6-B498-43B3-948B-1728B52AA6E4}">
                <adec:decorative xmlns:adec="http://schemas.microsoft.com/office/drawing/2017/decorative" val="1"/>
              </a:ext>
            </a:extLst>
          </p:cNvPr>
          <p:cNvSpPr/>
          <p:nvPr/>
        </p:nvSpPr>
        <p:spPr bwMode="auto">
          <a:xfrm>
            <a:off x="762630" y="4420492"/>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a:ln>
                  <a:noFill/>
                </a:ln>
                <a:solidFill>
                  <a:schemeClr val="tx1"/>
                </a:solidFill>
                <a:effectLst/>
                <a:uLnTx/>
                <a:uFillTx/>
              </a:rPr>
              <a:t>3</a:t>
            </a:r>
            <a:endParaRPr kumimoji="0" lang="en-IN" sz="1800" b="1" i="0" u="none" strike="noStrike" cap="none" spc="0" normalizeH="0" baseline="0" noProof="0">
              <a:ln>
                <a:noFill/>
              </a:ln>
              <a:solidFill>
                <a:schemeClr val="tx1"/>
              </a:solidFill>
              <a:effectLst/>
              <a:uLnTx/>
              <a:uFillTx/>
            </a:endParaRPr>
          </a:p>
        </p:txBody>
      </p:sp>
    </p:spTree>
    <p:extLst>
      <p:ext uri="{BB962C8B-B14F-4D97-AF65-F5344CB8AC3E}">
        <p14:creationId xmlns:p14="http://schemas.microsoft.com/office/powerpoint/2010/main" val="21677337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5FF4EC-645C-1ED1-D5A8-43C81F9FE47C}"/>
              </a:ext>
            </a:extLst>
          </p:cNvPr>
          <p:cNvSpPr>
            <a:spLocks noGrp="1"/>
          </p:cNvSpPr>
          <p:nvPr>
            <p:ph type="title"/>
          </p:nvPr>
        </p:nvSpPr>
        <p:spPr/>
        <p:txBody>
          <a:bodyPr>
            <a:noAutofit/>
          </a:bodyPr>
          <a:lstStyle/>
          <a:p>
            <a:r>
              <a:rPr lang="en-IN" sz="3200" dirty="0"/>
              <a:t>Recap</a:t>
            </a:r>
          </a:p>
        </p:txBody>
      </p:sp>
      <p:sp>
        <p:nvSpPr>
          <p:cNvPr id="12" name="TextBox 11">
            <a:extLst>
              <a:ext uri="{FF2B5EF4-FFF2-40B4-BE49-F238E27FC236}">
                <a16:creationId xmlns:a16="http://schemas.microsoft.com/office/drawing/2014/main" id="{57905DC2-1CA2-23F6-1A18-6FB6930F2857}"/>
              </a:ext>
            </a:extLst>
          </p:cNvPr>
          <p:cNvSpPr txBox="1"/>
          <p:nvPr/>
        </p:nvSpPr>
        <p:spPr>
          <a:xfrm>
            <a:off x="588262" y="1247804"/>
            <a:ext cx="11031840" cy="430887"/>
          </a:xfrm>
          <a:prstGeom prst="rect">
            <a:avLst/>
          </a:prstGeom>
          <a:noFill/>
        </p:spPr>
        <p:txBody>
          <a:bodyPr wrap="square" lIns="0" tIns="45720" rIns="91440" bIns="45720" anchor="t">
            <a:spAutoFit/>
          </a:bodyPr>
          <a:lstStyle/>
          <a:p>
            <a:r>
              <a:rPr lang="en-US" sz="2200" dirty="0">
                <a:solidFill>
                  <a:schemeClr val="accent2"/>
                </a:solidFill>
                <a:latin typeface="+mj-lt"/>
                <a:cs typeface="Segoe UI Semibold" panose="020B0502040204020203" pitchFamily="34" charset="0"/>
              </a:rPr>
              <a:t>In this section, we covered:</a:t>
            </a:r>
          </a:p>
        </p:txBody>
      </p:sp>
      <p:sp>
        <p:nvSpPr>
          <p:cNvPr id="13" name="Rounded Rectangle 3_1">
            <a:extLst>
              <a:ext uri="{FF2B5EF4-FFF2-40B4-BE49-F238E27FC236}">
                <a16:creationId xmlns:a16="http://schemas.microsoft.com/office/drawing/2014/main" id="{60C0B429-9530-2BF9-1342-005317DEA8AA}"/>
              </a:ext>
              <a:ext uri="{C183D7F6-B498-43B3-948B-1728B52AA6E4}">
                <adec:decorative xmlns:adec="http://schemas.microsoft.com/office/drawing/2017/decorative" val="1"/>
              </a:ext>
            </a:extLst>
          </p:cNvPr>
          <p:cNvSpPr/>
          <p:nvPr/>
        </p:nvSpPr>
        <p:spPr>
          <a:xfrm>
            <a:off x="855320" y="1970161"/>
            <a:ext cx="10083190" cy="319619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lang="en-US" sz="1800" dirty="0">
              <a:solidFill>
                <a:schemeClr val="tx1"/>
              </a:solidFill>
              <a:cs typeface="Segoe UI" panose="020B0502040204020203" pitchFamily="34" charset="0"/>
            </a:endParaRPr>
          </a:p>
        </p:txBody>
      </p:sp>
      <p:sp>
        <p:nvSpPr>
          <p:cNvPr id="2" name="TextBox 1">
            <a:extLst>
              <a:ext uri="{FF2B5EF4-FFF2-40B4-BE49-F238E27FC236}">
                <a16:creationId xmlns:a16="http://schemas.microsoft.com/office/drawing/2014/main" id="{758BBE53-F640-74B8-96AE-73A89044F1F0}"/>
              </a:ext>
            </a:extLst>
          </p:cNvPr>
          <p:cNvSpPr txBox="1"/>
          <p:nvPr/>
        </p:nvSpPr>
        <p:spPr>
          <a:xfrm>
            <a:off x="1129587" y="2148416"/>
            <a:ext cx="9034441" cy="2462213"/>
          </a:xfrm>
          <a:prstGeom prst="rect">
            <a:avLst/>
          </a:prstGeom>
          <a:noFill/>
        </p:spPr>
        <p:txBody>
          <a:bodyPr wrap="square" lIns="0" tIns="0" rIns="0" bIns="0" rtlCol="0">
            <a:spAutoFit/>
          </a:bodyPr>
          <a:lstStyle/>
          <a:p>
            <a:pPr marL="285750" indent="-285750" algn="l" rtl="0" eaLnBrk="1" latinLnBrk="0" hangingPunct="1">
              <a:spcBef>
                <a:spcPts val="0"/>
              </a:spcBef>
              <a:spcAft>
                <a:spcPts val="1200"/>
              </a:spcAft>
              <a:buClrTx/>
              <a:buSzPts val="2400"/>
              <a:buFont typeface="Arial" panose="020B0604020202020204" pitchFamily="34" charset="0"/>
              <a:buChar char="•"/>
            </a:pPr>
            <a:r>
              <a:rPr lang="en-US" sz="2400" dirty="0">
                <a:effectLst/>
              </a:rPr>
              <a:t>Data warehouse and dimensional modelin</a:t>
            </a:r>
            <a:r>
              <a:rPr lang="en-US" sz="2400" dirty="0"/>
              <a:t>g concepts</a:t>
            </a:r>
            <a:r>
              <a:rPr lang="en-US" sz="2400" dirty="0">
                <a:effectLst/>
              </a:rPr>
              <a:t> </a:t>
            </a:r>
          </a:p>
          <a:p>
            <a:pPr marL="285750" indent="-285750" algn="l" rtl="0" eaLnBrk="1" latinLnBrk="0" hangingPunct="1">
              <a:spcBef>
                <a:spcPts val="0"/>
              </a:spcBef>
              <a:spcAft>
                <a:spcPts val="1200"/>
              </a:spcAft>
              <a:buClrTx/>
              <a:buSzPts val="2400"/>
              <a:buFont typeface="Arial" panose="020B0604020202020204" pitchFamily="34" charset="0"/>
              <a:buChar char="•"/>
            </a:pPr>
            <a:r>
              <a:rPr lang="en-US" sz="2400" dirty="0">
                <a:effectLst/>
              </a:rPr>
              <a:t>Creating warehouses and ingest data</a:t>
            </a:r>
          </a:p>
          <a:p>
            <a:pPr marL="285750" indent="-285750" algn="l" rtl="0" eaLnBrk="1" latinLnBrk="0" hangingPunct="1">
              <a:spcBef>
                <a:spcPts val="0"/>
              </a:spcBef>
              <a:spcAft>
                <a:spcPts val="1200"/>
              </a:spcAft>
              <a:buClrTx/>
              <a:buSzPts val="2400"/>
              <a:buFont typeface="Arial" panose="020B0604020202020204" pitchFamily="34" charset="0"/>
              <a:buChar char="•"/>
            </a:pPr>
            <a:r>
              <a:rPr lang="en-US" sz="2400" dirty="0">
                <a:effectLst/>
              </a:rPr>
              <a:t>Querying and visualizing data</a:t>
            </a:r>
          </a:p>
          <a:p>
            <a:pPr marL="285750" indent="-285750" algn="l" rtl="0" eaLnBrk="1" latinLnBrk="0" hangingPunct="1">
              <a:spcBef>
                <a:spcPts val="0"/>
              </a:spcBef>
              <a:spcAft>
                <a:spcPts val="1200"/>
              </a:spcAft>
              <a:buClrTx/>
              <a:buSzPts val="2400"/>
              <a:buFont typeface="Arial" panose="020B0604020202020204" pitchFamily="34" charset="0"/>
              <a:buChar char="•"/>
            </a:pPr>
            <a:r>
              <a:rPr lang="en-US" sz="2400" dirty="0"/>
              <a:t>Semantic models and their purpose for downstream reporting</a:t>
            </a:r>
          </a:p>
          <a:p>
            <a:pPr marL="285750" indent="-285750" algn="l" rtl="0" eaLnBrk="1" latinLnBrk="0" hangingPunct="1">
              <a:spcBef>
                <a:spcPts val="0"/>
              </a:spcBef>
              <a:spcAft>
                <a:spcPts val="1200"/>
              </a:spcAft>
              <a:buClrTx/>
              <a:buSzPts val="2400"/>
              <a:buFont typeface="Arial" panose="020B0604020202020204" pitchFamily="34" charset="0"/>
              <a:buChar char="•"/>
            </a:pPr>
            <a:r>
              <a:rPr lang="en-US" sz="2400" dirty="0"/>
              <a:t>Secure a data warehouse</a:t>
            </a:r>
          </a:p>
        </p:txBody>
      </p:sp>
    </p:spTree>
    <p:extLst>
      <p:ext uri="{BB962C8B-B14F-4D97-AF65-F5344CB8AC3E}">
        <p14:creationId xmlns:p14="http://schemas.microsoft.com/office/powerpoint/2010/main" val="2588191239"/>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00F13B9-D3B4-22FE-AA8E-C2BFA5A5CCCA}"/>
              </a:ext>
            </a:extLst>
          </p:cNvPr>
          <p:cNvSpPr>
            <a:spLocks noGrp="1"/>
          </p:cNvSpPr>
          <p:nvPr>
            <p:ph type="title"/>
          </p:nvPr>
        </p:nvSpPr>
        <p:spPr>
          <a:xfrm>
            <a:off x="588262" y="585216"/>
            <a:ext cx="8193024" cy="492443"/>
          </a:xfrm>
        </p:spPr>
        <p:txBody>
          <a:bodyPr/>
          <a:lstStyle/>
          <a:p>
            <a:r>
              <a:rPr lang="en-US" sz="3200" dirty="0"/>
              <a:t>Further reading</a:t>
            </a:r>
          </a:p>
        </p:txBody>
      </p:sp>
      <p:sp>
        <p:nvSpPr>
          <p:cNvPr id="15" name="Text Placeholder 14">
            <a:extLst>
              <a:ext uri="{FF2B5EF4-FFF2-40B4-BE49-F238E27FC236}">
                <a16:creationId xmlns:a16="http://schemas.microsoft.com/office/drawing/2014/main" id="{5D11EF5C-F510-E687-8770-5B9A6973D78B}"/>
              </a:ext>
            </a:extLst>
          </p:cNvPr>
          <p:cNvSpPr>
            <a:spLocks noGrp="1"/>
          </p:cNvSpPr>
          <p:nvPr>
            <p:ph type="body" sz="quarter" idx="15"/>
          </p:nvPr>
        </p:nvSpPr>
        <p:spPr>
          <a:xfrm>
            <a:off x="586389" y="1591056"/>
            <a:ext cx="8193024" cy="338554"/>
          </a:xfrm>
        </p:spPr>
        <p:txBody>
          <a:bodyPr/>
          <a:lstStyle/>
          <a:p>
            <a:r>
              <a:rPr lang="en-US" sz="2200" dirty="0"/>
              <a:t>Get started with data warehouses in Microsoft Fabric</a:t>
            </a:r>
          </a:p>
        </p:txBody>
      </p:sp>
      <p:sp>
        <p:nvSpPr>
          <p:cNvPr id="16" name="Text Placeholder 15">
            <a:extLst>
              <a:ext uri="{FF2B5EF4-FFF2-40B4-BE49-F238E27FC236}">
                <a16:creationId xmlns:a16="http://schemas.microsoft.com/office/drawing/2014/main" id="{615435FD-3F5C-27A4-BEE3-A15D635100B5}"/>
              </a:ext>
            </a:extLst>
          </p:cNvPr>
          <p:cNvSpPr>
            <a:spLocks noGrp="1"/>
          </p:cNvSpPr>
          <p:nvPr>
            <p:ph type="body" sz="quarter" idx="19"/>
          </p:nvPr>
        </p:nvSpPr>
        <p:spPr>
          <a:xfrm>
            <a:off x="586389" y="2081710"/>
            <a:ext cx="8193024" cy="276999"/>
          </a:xfrm>
        </p:spPr>
        <p:txBody>
          <a:bodyPr/>
          <a:lstStyle/>
          <a:p>
            <a:pPr marL="0" indent="0">
              <a:buNone/>
            </a:pPr>
            <a:r>
              <a:rPr lang="en-US" sz="1800" dirty="0">
                <a:solidFill>
                  <a:srgbClr val="0078D4"/>
                </a:solidFill>
                <a:hlinkClick r:id="rId3"/>
              </a:rPr>
              <a:t>https://aka.ms/fabric-warehouse</a:t>
            </a:r>
            <a:r>
              <a:rPr lang="en-US" sz="1800" dirty="0">
                <a:solidFill>
                  <a:srgbClr val="0078D4"/>
                </a:solidFill>
              </a:rPr>
              <a:t> </a:t>
            </a:r>
          </a:p>
        </p:txBody>
      </p:sp>
      <p:grpSp>
        <p:nvGrpSpPr>
          <p:cNvPr id="2" name="Group 1">
            <a:extLst>
              <a:ext uri="{FF2B5EF4-FFF2-40B4-BE49-F238E27FC236}">
                <a16:creationId xmlns:a16="http://schemas.microsoft.com/office/drawing/2014/main" id="{3A2C1480-8615-EE86-0886-0C7DB0492FB9}"/>
              </a:ext>
              <a:ext uri="{C183D7F6-B498-43B3-948B-1728B52AA6E4}">
                <adec:decorative xmlns:adec="http://schemas.microsoft.com/office/drawing/2017/decorative" val="1"/>
              </a:ext>
            </a:extLst>
          </p:cNvPr>
          <p:cNvGrpSpPr/>
          <p:nvPr/>
        </p:nvGrpSpPr>
        <p:grpSpPr>
          <a:xfrm>
            <a:off x="7449714" y="1812498"/>
            <a:ext cx="3624686" cy="3624684"/>
            <a:chOff x="7449714" y="1812498"/>
            <a:chExt cx="3624686" cy="3624684"/>
          </a:xfrm>
        </p:grpSpPr>
        <p:sp>
          <p:nvSpPr>
            <p:cNvPr id="3" name="Oval 2">
              <a:extLst>
                <a:ext uri="{FF2B5EF4-FFF2-40B4-BE49-F238E27FC236}">
                  <a16:creationId xmlns:a16="http://schemas.microsoft.com/office/drawing/2014/main" id="{91B4B894-7F5E-5BEB-9763-201FE2D9B6A4}"/>
                </a:ext>
              </a:extLst>
            </p:cNvPr>
            <p:cNvSpPr/>
            <p:nvPr/>
          </p:nvSpPr>
          <p:spPr bwMode="auto">
            <a:xfrm>
              <a:off x="7449714" y="1812498"/>
              <a:ext cx="3624686" cy="3624684"/>
            </a:xfrm>
            <a:prstGeom prst="ellipse">
              <a:avLst/>
            </a:prstGeom>
            <a:solidFill>
              <a:schemeClr val="bg1"/>
            </a:solidFill>
            <a:ln>
              <a:noFill/>
              <a:headEnd type="none" w="med" len="med"/>
              <a:tailEnd type="none" w="med" len="med"/>
            </a:ln>
            <a:effectLst>
              <a:outerShdw blurRad="63500" sx="102000" sy="102000" algn="ctr" rotWithShape="0">
                <a:prstClr val="black">
                  <a:alpha val="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Graphic 3">
              <a:extLst>
                <a:ext uri="{FF2B5EF4-FFF2-40B4-BE49-F238E27FC236}">
                  <a16:creationId xmlns:a16="http://schemas.microsoft.com/office/drawing/2014/main" id="{02D353A0-354D-D812-F326-0709A702584A}"/>
                </a:ext>
                <a:ext uri="{C183D7F6-B498-43B3-948B-1728B52AA6E4}">
                  <adec:decorative xmlns:adec="http://schemas.microsoft.com/office/drawing/2017/decorative" val="1"/>
                </a:ext>
              </a:extLst>
            </p:cNvPr>
            <p:cNvPicPr>
              <a:picLocks/>
            </p:cNvPicPr>
            <p:nvPr/>
          </p:nvPicPr>
          <p:blipFill rotWithShape="1">
            <a:blip r:embed="rId4">
              <a:extLst>
                <a:ext uri="{96DAC541-7B7A-43D3-8B79-37D633B846F1}">
                  <asvg:svgBlip xmlns:asvg="http://schemas.microsoft.com/office/drawing/2016/SVG/main" r:embed="rId5"/>
                </a:ext>
              </a:extLst>
            </a:blip>
            <a:srcRect l="3924" t="3924" r="3924" b="3924"/>
            <a:stretch/>
          </p:blipFill>
          <p:spPr>
            <a:xfrm>
              <a:off x="7961317" y="2324100"/>
              <a:ext cx="2601480" cy="2601480"/>
            </a:xfrm>
            <a:prstGeom prst="ellipse">
              <a:avLst/>
            </a:prstGeom>
          </p:spPr>
        </p:pic>
      </p:grpSp>
    </p:spTree>
    <p:extLst>
      <p:ext uri="{BB962C8B-B14F-4D97-AF65-F5344CB8AC3E}">
        <p14:creationId xmlns:p14="http://schemas.microsoft.com/office/powerpoint/2010/main" val="329185916"/>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1514FE-F3A2-A365-F02B-5BEDBF703CA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6BDF62A-87B6-97A7-10EA-ACC11716A939}"/>
              </a:ext>
            </a:extLst>
          </p:cNvPr>
          <p:cNvSpPr>
            <a:spLocks noGrp="1"/>
          </p:cNvSpPr>
          <p:nvPr>
            <p:ph type="title"/>
          </p:nvPr>
        </p:nvSpPr>
        <p:spPr>
          <a:xfrm>
            <a:off x="569911" y="2769057"/>
            <a:ext cx="6345239" cy="1231106"/>
          </a:xfrm>
        </p:spPr>
        <p:txBody>
          <a:bodyPr/>
          <a:lstStyle/>
          <a:p>
            <a:r>
              <a:rPr lang="en-US" dirty="0"/>
              <a:t>Load data into a Microsoft Fabric data warehouse</a:t>
            </a:r>
          </a:p>
        </p:txBody>
      </p:sp>
      <p:sp>
        <p:nvSpPr>
          <p:cNvPr id="11" name="Footer Placeholder 10">
            <a:extLst>
              <a:ext uri="{FF2B5EF4-FFF2-40B4-BE49-F238E27FC236}">
                <a16:creationId xmlns:a16="http://schemas.microsoft.com/office/drawing/2014/main" id="{527EE8A7-D1D8-0C34-5056-F53C9C6801D3}"/>
              </a:ext>
            </a:extLst>
          </p:cNvPr>
          <p:cNvSpPr>
            <a:spLocks noGrp="1"/>
          </p:cNvSpPr>
          <p:nvPr>
            <p:ph type="ftr" sz="quarter" idx="3"/>
          </p:nvPr>
        </p:nvSpPr>
        <p:spPr/>
        <p:txBody>
          <a:body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956086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588263" y="2873415"/>
            <a:ext cx="3182027" cy="1107996"/>
          </a:xfrm>
        </p:spPr>
        <p:txBody>
          <a:bodyPr anchor="ctr"/>
          <a:lstStyle>
            <a:lvl1pPr>
              <a:defRPr>
                <a:solidFill>
                  <a:srgbClr val="2A446F"/>
                </a:solidFill>
              </a:defRPr>
            </a:lvl1pPr>
          </a:lstStyle>
          <a:p>
            <a:r>
              <a:rPr lang="en-US" sz="3600" dirty="0">
                <a:solidFill>
                  <a:schemeClr val="tx1"/>
                </a:solidFill>
              </a:rPr>
              <a:t>Learning objectives</a:t>
            </a:r>
          </a:p>
        </p:txBody>
      </p:sp>
      <p:sp>
        <p:nvSpPr>
          <p:cNvPr id="3" name="Subtitle"/>
          <p:cNvSpPr>
            <a:spLocks noGrp="1"/>
          </p:cNvSpPr>
          <p:nvPr>
            <p:ph type="body" sz="quarter" idx="11" hasCustomPrompt="1"/>
          </p:nvPr>
        </p:nvSpPr>
        <p:spPr>
          <a:xfrm>
            <a:off x="4941888" y="1457644"/>
            <a:ext cx="6667500" cy="3939540"/>
          </a:xfrm>
        </p:spPr>
        <p:txBody>
          <a:bodyPr anchor="ctr"/>
          <a:lstStyle>
            <a:lvl1pPr marL="231775" indent="-231775">
              <a:spcAft>
                <a:spcPts val="600"/>
              </a:spcAft>
              <a:buFont typeface="Wingdings" panose="05000000000000000000" pitchFamily="2" charset="2"/>
              <a:buChar char=""/>
              <a:defRPr sz="1800"/>
            </a:lvl1pPr>
          </a:lstStyle>
          <a:p>
            <a:pPr algn="l">
              <a:spcBef>
                <a:spcPts val="600"/>
              </a:spcBef>
              <a:spcAft>
                <a:spcPts val="1800"/>
              </a:spcAft>
              <a:buFont typeface="Arial" panose="020B0604020202020204" pitchFamily="34" charset="0"/>
              <a:buChar char="•"/>
            </a:pPr>
            <a:r>
              <a:rPr lang="en-US" sz="2800" b="0" i="0" dirty="0">
                <a:solidFill>
                  <a:srgbClr val="161616"/>
                </a:solidFill>
                <a:effectLst/>
                <a:latin typeface="Segoe UI" panose="020B0502040204020203" pitchFamily="34" charset="0"/>
              </a:rPr>
              <a:t>Strategies to load data into a data warehouse in Microsoft Fabric.</a:t>
            </a:r>
          </a:p>
          <a:p>
            <a:pPr algn="l">
              <a:spcBef>
                <a:spcPts val="600"/>
              </a:spcBef>
              <a:spcAft>
                <a:spcPts val="1800"/>
              </a:spcAft>
              <a:buFont typeface="Arial" panose="020B0604020202020204" pitchFamily="34" charset="0"/>
              <a:buChar char="•"/>
            </a:pPr>
            <a:r>
              <a:rPr lang="en-US" sz="2800" b="0" i="0" dirty="0">
                <a:solidFill>
                  <a:srgbClr val="161616"/>
                </a:solidFill>
                <a:effectLst/>
                <a:latin typeface="Segoe UI" panose="020B0502040204020203" pitchFamily="34" charset="0"/>
              </a:rPr>
              <a:t>Build a data pipeline to load a warehouse in Microsoft Fabric.</a:t>
            </a:r>
          </a:p>
          <a:p>
            <a:pPr algn="l">
              <a:spcBef>
                <a:spcPts val="600"/>
              </a:spcBef>
              <a:spcAft>
                <a:spcPts val="1800"/>
              </a:spcAft>
              <a:buFont typeface="Arial" panose="020B0604020202020204" pitchFamily="34" charset="0"/>
              <a:buChar char="•"/>
            </a:pPr>
            <a:r>
              <a:rPr lang="en-US" sz="2800" b="0" i="0" dirty="0">
                <a:solidFill>
                  <a:srgbClr val="161616"/>
                </a:solidFill>
                <a:effectLst/>
                <a:latin typeface="Segoe UI" panose="020B0502040204020203" pitchFamily="34" charset="0"/>
              </a:rPr>
              <a:t>Load data in a warehouse using T-SQL.</a:t>
            </a:r>
          </a:p>
          <a:p>
            <a:pPr algn="l">
              <a:spcBef>
                <a:spcPts val="600"/>
              </a:spcBef>
              <a:spcAft>
                <a:spcPts val="1800"/>
              </a:spcAft>
              <a:buFont typeface="Arial" panose="020B0604020202020204" pitchFamily="34" charset="0"/>
              <a:buChar char="•"/>
            </a:pPr>
            <a:r>
              <a:rPr lang="en-US" sz="2800" b="0" i="0" dirty="0">
                <a:solidFill>
                  <a:srgbClr val="161616"/>
                </a:solidFill>
                <a:effectLst/>
                <a:latin typeface="Segoe UI" panose="020B0502040204020203" pitchFamily="34" charset="0"/>
              </a:rPr>
              <a:t>Load and transform data with dataflow (Gen 2).</a:t>
            </a:r>
          </a:p>
        </p:txBody>
      </p:sp>
    </p:spTree>
    <p:extLst>
      <p:ext uri="{BB962C8B-B14F-4D97-AF65-F5344CB8AC3E}">
        <p14:creationId xmlns:p14="http://schemas.microsoft.com/office/powerpoint/2010/main" val="3683997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AEA9ADE-CA79-EF1D-5F02-B4CF93D41029}"/>
              </a:ext>
            </a:extLst>
          </p:cNvPr>
          <p:cNvSpPr>
            <a:spLocks noGrp="1"/>
          </p:cNvSpPr>
          <p:nvPr>
            <p:ph type="title"/>
          </p:nvPr>
        </p:nvSpPr>
        <p:spPr/>
        <p:txBody>
          <a:bodyPr anchor="t">
            <a:normAutofit fontScale="90000"/>
          </a:bodyPr>
          <a:lstStyle/>
          <a:p>
            <a:pPr>
              <a:lnSpc>
                <a:spcPct val="90000"/>
              </a:lnSpc>
            </a:pPr>
            <a:r>
              <a:rPr lang="en-US" sz="3400"/>
              <a:t>Understand ETL (Extract, Transform and Load)</a:t>
            </a:r>
          </a:p>
        </p:txBody>
      </p:sp>
      <p:graphicFrame>
        <p:nvGraphicFramePr>
          <p:cNvPr id="8" name="Text Placeholder 5">
            <a:extLst>
              <a:ext uri="{FF2B5EF4-FFF2-40B4-BE49-F238E27FC236}">
                <a16:creationId xmlns:a16="http://schemas.microsoft.com/office/drawing/2014/main" id="{5457051E-BE26-6D14-13C5-AD81C95D3262}"/>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2242218702"/>
              </p:ext>
            </p:extLst>
          </p:nvPr>
        </p:nvGraphicFramePr>
        <p:xfrm>
          <a:off x="588263" y="1268159"/>
          <a:ext cx="10430257" cy="4352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99523793"/>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AEA9ADE-CA79-EF1D-5F02-B4CF93D41029}"/>
              </a:ext>
            </a:extLst>
          </p:cNvPr>
          <p:cNvSpPr>
            <a:spLocks noGrp="1"/>
          </p:cNvSpPr>
          <p:nvPr>
            <p:ph type="title"/>
          </p:nvPr>
        </p:nvSpPr>
        <p:spPr/>
        <p:txBody>
          <a:bodyPr/>
          <a:lstStyle/>
          <a:p>
            <a:r>
              <a:rPr lang="en-US" dirty="0"/>
              <a:t>Stage the data</a:t>
            </a:r>
          </a:p>
        </p:txBody>
      </p:sp>
      <p:sp>
        <p:nvSpPr>
          <p:cNvPr id="6" name="Text Placeholder 5">
            <a:extLst>
              <a:ext uri="{FF2B5EF4-FFF2-40B4-BE49-F238E27FC236}">
                <a16:creationId xmlns:a16="http://schemas.microsoft.com/office/drawing/2014/main" id="{9683235D-CCD7-1ABC-5393-60181ACC7243}"/>
              </a:ext>
            </a:extLst>
          </p:cNvPr>
          <p:cNvSpPr>
            <a:spLocks noGrp="1"/>
          </p:cNvSpPr>
          <p:nvPr>
            <p:ph type="body" sz="quarter" idx="15"/>
          </p:nvPr>
        </p:nvSpPr>
        <p:spPr>
          <a:xfrm>
            <a:off x="586389" y="1591056"/>
            <a:ext cx="3499579" cy="3287054"/>
          </a:xfrm>
        </p:spPr>
        <p:txBody>
          <a:bodyPr/>
          <a:lstStyle/>
          <a:p>
            <a:pPr>
              <a:lnSpc>
                <a:spcPct val="150000"/>
              </a:lnSpc>
            </a:pPr>
            <a:r>
              <a:rPr lang="en-US" sz="2400" dirty="0"/>
              <a:t>Temporary storage and transformation</a:t>
            </a:r>
            <a:br>
              <a:rPr lang="en-US" sz="2400" dirty="0"/>
            </a:br>
            <a:endParaRPr lang="en-US" sz="2400" dirty="0"/>
          </a:p>
          <a:p>
            <a:pPr>
              <a:lnSpc>
                <a:spcPct val="150000"/>
              </a:lnSpc>
            </a:pPr>
            <a:r>
              <a:rPr lang="en-US" sz="2400" dirty="0"/>
              <a:t>Simplifies load operations</a:t>
            </a:r>
          </a:p>
          <a:p>
            <a:endParaRPr lang="en-US" sz="2400" dirty="0"/>
          </a:p>
        </p:txBody>
      </p:sp>
      <p:pic>
        <p:nvPicPr>
          <p:cNvPr id="3076" name="Picture 4" descr="Diagram of sequential steps in the data science process.">
            <a:extLst>
              <a:ext uri="{FF2B5EF4-FFF2-40B4-BE49-F238E27FC236}">
                <a16:creationId xmlns:a16="http://schemas.microsoft.com/office/drawing/2014/main" id="{464D832F-D9B5-51B9-D1AE-25A94ACA60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8849" y="1591056"/>
            <a:ext cx="7131118" cy="38541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7310776"/>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3A2E3-6698-7BF5-B001-C863BC178737}"/>
              </a:ext>
            </a:extLst>
          </p:cNvPr>
          <p:cNvSpPr>
            <a:spLocks noGrp="1"/>
          </p:cNvSpPr>
          <p:nvPr>
            <p:ph type="title"/>
          </p:nvPr>
        </p:nvSpPr>
        <p:spPr>
          <a:xfrm>
            <a:off x="588262" y="585216"/>
            <a:ext cx="8193024" cy="492443"/>
          </a:xfrm>
        </p:spPr>
        <p:txBody>
          <a:bodyPr/>
          <a:lstStyle/>
          <a:p>
            <a:r>
              <a:rPr lang="en-US" sz="3200" dirty="0"/>
              <a:t>Different data load types</a:t>
            </a:r>
          </a:p>
        </p:txBody>
      </p:sp>
      <p:sp>
        <p:nvSpPr>
          <p:cNvPr id="8" name="Text Placeholder 7">
            <a:extLst>
              <a:ext uri="{FF2B5EF4-FFF2-40B4-BE49-F238E27FC236}">
                <a16:creationId xmlns:a16="http://schemas.microsoft.com/office/drawing/2014/main" id="{15213420-3632-0274-D264-C90CB0779F63}"/>
              </a:ext>
            </a:extLst>
          </p:cNvPr>
          <p:cNvSpPr>
            <a:spLocks noGrp="1"/>
          </p:cNvSpPr>
          <p:nvPr>
            <p:ph type="body" sz="quarter" idx="16"/>
          </p:nvPr>
        </p:nvSpPr>
        <p:spPr>
          <a:xfrm>
            <a:off x="584200" y="1655292"/>
            <a:ext cx="5219700" cy="492443"/>
          </a:xfrm>
          <a:solidFill>
            <a:schemeClr val="tx2">
              <a:lumMod val="50000"/>
              <a:lumOff val="50000"/>
            </a:schemeClr>
          </a:solidFill>
        </p:spPr>
        <p:txBody>
          <a:bodyPr anchor="ctr" anchorCtr="0">
            <a:noAutofit/>
          </a:bodyPr>
          <a:lstStyle/>
          <a:p>
            <a:pPr algn="ctr"/>
            <a:r>
              <a:rPr lang="en-US" sz="2400" dirty="0">
                <a:solidFill>
                  <a:schemeClr val="bg1"/>
                </a:solidFill>
              </a:rPr>
              <a:t>Full (initial) load</a:t>
            </a:r>
          </a:p>
        </p:txBody>
      </p:sp>
      <p:sp>
        <p:nvSpPr>
          <p:cNvPr id="7" name="Text Placeholder 6">
            <a:extLst>
              <a:ext uri="{FF2B5EF4-FFF2-40B4-BE49-F238E27FC236}">
                <a16:creationId xmlns:a16="http://schemas.microsoft.com/office/drawing/2014/main" id="{1FD0625D-9597-1162-7FE8-DA5D2677A40E}"/>
              </a:ext>
            </a:extLst>
          </p:cNvPr>
          <p:cNvSpPr>
            <a:spLocks noGrp="1"/>
          </p:cNvSpPr>
          <p:nvPr>
            <p:ph type="body" sz="quarter" idx="15"/>
          </p:nvPr>
        </p:nvSpPr>
        <p:spPr>
          <a:xfrm>
            <a:off x="586390" y="2296778"/>
            <a:ext cx="5217510" cy="2733056"/>
          </a:xfrm>
        </p:spPr>
        <p:txBody>
          <a:bodyPr/>
          <a:lstStyle/>
          <a:p>
            <a:pPr>
              <a:lnSpc>
                <a:spcPct val="150000"/>
              </a:lnSpc>
            </a:pPr>
            <a:r>
              <a:rPr lang="en-US" sz="2400" dirty="0"/>
              <a:t>Truncate table and load data</a:t>
            </a:r>
          </a:p>
          <a:p>
            <a:pPr>
              <a:lnSpc>
                <a:spcPct val="150000"/>
              </a:lnSpc>
            </a:pPr>
            <a:r>
              <a:rPr lang="en-US" sz="2400" dirty="0"/>
              <a:t>Longer load time</a:t>
            </a:r>
          </a:p>
          <a:p>
            <a:pPr>
              <a:lnSpc>
                <a:spcPct val="150000"/>
              </a:lnSpc>
            </a:pPr>
            <a:r>
              <a:rPr lang="en-US" sz="2400" dirty="0"/>
              <a:t>No history stored</a:t>
            </a:r>
          </a:p>
          <a:p>
            <a:pPr>
              <a:lnSpc>
                <a:spcPct val="150000"/>
              </a:lnSpc>
            </a:pPr>
            <a:r>
              <a:rPr lang="en-US" sz="2400" dirty="0"/>
              <a:t>Best for initial load or refresh</a:t>
            </a:r>
          </a:p>
          <a:p>
            <a:endParaRPr lang="en-US" dirty="0"/>
          </a:p>
        </p:txBody>
      </p:sp>
      <p:sp>
        <p:nvSpPr>
          <p:cNvPr id="9" name="Text Placeholder 8">
            <a:extLst>
              <a:ext uri="{FF2B5EF4-FFF2-40B4-BE49-F238E27FC236}">
                <a16:creationId xmlns:a16="http://schemas.microsoft.com/office/drawing/2014/main" id="{0F8ADFB8-F928-CF93-AD73-EE5DEB9E9B01}"/>
              </a:ext>
            </a:extLst>
          </p:cNvPr>
          <p:cNvSpPr>
            <a:spLocks noGrp="1"/>
          </p:cNvSpPr>
          <p:nvPr>
            <p:ph type="body" sz="quarter" idx="19"/>
          </p:nvPr>
        </p:nvSpPr>
        <p:spPr>
          <a:xfrm>
            <a:off x="6244220" y="1655292"/>
            <a:ext cx="5219700" cy="492443"/>
          </a:xfrm>
          <a:solidFill>
            <a:schemeClr val="tx2">
              <a:lumMod val="50000"/>
              <a:lumOff val="50000"/>
            </a:schemeClr>
          </a:solidFill>
        </p:spPr>
        <p:txBody>
          <a:bodyPr anchor="ctr" anchorCtr="0">
            <a:noAutofit/>
          </a:bodyPr>
          <a:lstStyle/>
          <a:p>
            <a:pPr algn="ctr"/>
            <a:r>
              <a:rPr lang="en-US" sz="2400" dirty="0">
                <a:solidFill>
                  <a:schemeClr val="bg1"/>
                </a:solidFill>
              </a:rPr>
              <a:t>Incremental load</a:t>
            </a:r>
          </a:p>
        </p:txBody>
      </p:sp>
      <p:sp>
        <p:nvSpPr>
          <p:cNvPr id="10" name="Text Placeholder 9">
            <a:extLst>
              <a:ext uri="{FF2B5EF4-FFF2-40B4-BE49-F238E27FC236}">
                <a16:creationId xmlns:a16="http://schemas.microsoft.com/office/drawing/2014/main" id="{BB148C87-68CF-5EA7-5B2E-F66A8DE2FE25}"/>
              </a:ext>
            </a:extLst>
          </p:cNvPr>
          <p:cNvSpPr>
            <a:spLocks noGrp="1"/>
          </p:cNvSpPr>
          <p:nvPr>
            <p:ph type="body" sz="quarter" idx="20"/>
          </p:nvPr>
        </p:nvSpPr>
        <p:spPr>
          <a:xfrm>
            <a:off x="6253664" y="2296778"/>
            <a:ext cx="5187106" cy="2368790"/>
          </a:xfrm>
        </p:spPr>
        <p:txBody>
          <a:bodyPr/>
          <a:lstStyle/>
          <a:p>
            <a:pPr>
              <a:lnSpc>
                <a:spcPct val="150000"/>
              </a:lnSpc>
            </a:pPr>
            <a:r>
              <a:rPr lang="en-US" sz="2400" dirty="0"/>
              <a:t>Append data to tables</a:t>
            </a:r>
          </a:p>
          <a:p>
            <a:pPr>
              <a:lnSpc>
                <a:spcPct val="150000"/>
              </a:lnSpc>
            </a:pPr>
            <a:r>
              <a:rPr lang="en-US" sz="2400" dirty="0"/>
              <a:t>Faster updates</a:t>
            </a:r>
          </a:p>
          <a:p>
            <a:pPr>
              <a:lnSpc>
                <a:spcPct val="150000"/>
              </a:lnSpc>
            </a:pPr>
            <a:r>
              <a:rPr lang="en-US" sz="2400" dirty="0"/>
              <a:t>Preserves history (timestamp)</a:t>
            </a:r>
          </a:p>
          <a:p>
            <a:pPr>
              <a:lnSpc>
                <a:spcPct val="150000"/>
              </a:lnSpc>
            </a:pPr>
            <a:r>
              <a:rPr lang="en-US" sz="2400" dirty="0"/>
              <a:t>Best for frequent updates</a:t>
            </a:r>
          </a:p>
        </p:txBody>
      </p:sp>
    </p:spTree>
    <p:extLst>
      <p:ext uri="{BB962C8B-B14F-4D97-AF65-F5344CB8AC3E}">
        <p14:creationId xmlns:p14="http://schemas.microsoft.com/office/powerpoint/2010/main" val="1239297932"/>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5A0D89-09BC-F908-5AB2-F21756DEF7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71B46B-02E9-C07C-04C9-8D0D88A3543E}"/>
              </a:ext>
            </a:extLst>
          </p:cNvPr>
          <p:cNvSpPr>
            <a:spLocks noGrp="1"/>
          </p:cNvSpPr>
          <p:nvPr>
            <p:ph type="title"/>
          </p:nvPr>
        </p:nvSpPr>
        <p:spPr>
          <a:xfrm>
            <a:off x="588262" y="585216"/>
            <a:ext cx="8193024" cy="492443"/>
          </a:xfrm>
        </p:spPr>
        <p:txBody>
          <a:bodyPr/>
          <a:lstStyle/>
          <a:p>
            <a:r>
              <a:rPr lang="en-US" sz="3200" dirty="0"/>
              <a:t>Dimension keys</a:t>
            </a:r>
          </a:p>
        </p:txBody>
      </p:sp>
      <p:sp>
        <p:nvSpPr>
          <p:cNvPr id="16" name="Speech Bubble: Rectangle 15">
            <a:extLst>
              <a:ext uri="{FF2B5EF4-FFF2-40B4-BE49-F238E27FC236}">
                <a16:creationId xmlns:a16="http://schemas.microsoft.com/office/drawing/2014/main" id="{1E1E2CED-5A84-3027-2A33-EBF101DA5E3C}"/>
              </a:ext>
            </a:extLst>
          </p:cNvPr>
          <p:cNvSpPr/>
          <p:nvPr/>
        </p:nvSpPr>
        <p:spPr bwMode="auto">
          <a:xfrm>
            <a:off x="468294" y="1304440"/>
            <a:ext cx="3663906" cy="1444121"/>
          </a:xfrm>
          <a:prstGeom prst="wedgeRectCallout">
            <a:avLst>
              <a:gd name="adj1" fmla="val -37700"/>
              <a:gd name="adj2" fmla="val 88264"/>
            </a:avLst>
          </a:prstGeom>
          <a:ln w="19050">
            <a:headEnd type="none" w="med" len="med"/>
            <a:tailEnd type="none" w="med" len="med"/>
          </a:ln>
        </p:spPr>
        <p:style>
          <a:lnRef idx="2">
            <a:schemeClr val="accent5"/>
          </a:lnRef>
          <a:fillRef idx="1">
            <a:schemeClr val="lt1"/>
          </a:fillRef>
          <a:effectRef idx="0">
            <a:schemeClr val="accent5"/>
          </a:effectRef>
          <a:fontRef idx="minor">
            <a:schemeClr val="dk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dk1"/>
                </a:solidFill>
                <a:latin typeface="+mn-lt"/>
                <a:ea typeface="+mn-ea"/>
                <a:cs typeface="+mn-cs"/>
              </a:defRPr>
            </a:lvl1pPr>
            <a:lvl2pPr marL="457183" algn="l" defTabSz="914367" rtl="0" eaLnBrk="1" latinLnBrk="0" hangingPunct="1">
              <a:defRPr sz="1765" kern="1200">
                <a:solidFill>
                  <a:schemeClr val="dk1"/>
                </a:solidFill>
                <a:latin typeface="+mn-lt"/>
                <a:ea typeface="+mn-ea"/>
                <a:cs typeface="+mn-cs"/>
              </a:defRPr>
            </a:lvl2pPr>
            <a:lvl3pPr marL="914367" algn="l" defTabSz="914367" rtl="0" eaLnBrk="1" latinLnBrk="0" hangingPunct="1">
              <a:defRPr sz="1765" kern="1200">
                <a:solidFill>
                  <a:schemeClr val="dk1"/>
                </a:solidFill>
                <a:latin typeface="+mn-lt"/>
                <a:ea typeface="+mn-ea"/>
                <a:cs typeface="+mn-cs"/>
              </a:defRPr>
            </a:lvl3pPr>
            <a:lvl4pPr marL="1371550" algn="l" defTabSz="914367" rtl="0" eaLnBrk="1" latinLnBrk="0" hangingPunct="1">
              <a:defRPr sz="1765" kern="1200">
                <a:solidFill>
                  <a:schemeClr val="dk1"/>
                </a:solidFill>
                <a:latin typeface="+mn-lt"/>
                <a:ea typeface="+mn-ea"/>
                <a:cs typeface="+mn-cs"/>
              </a:defRPr>
            </a:lvl4pPr>
            <a:lvl5pPr marL="1828734" algn="l" defTabSz="914367" rtl="0" eaLnBrk="1" latinLnBrk="0" hangingPunct="1">
              <a:defRPr sz="1765" kern="1200">
                <a:solidFill>
                  <a:schemeClr val="dk1"/>
                </a:solidFill>
                <a:latin typeface="+mn-lt"/>
                <a:ea typeface="+mn-ea"/>
                <a:cs typeface="+mn-cs"/>
              </a:defRPr>
            </a:lvl5pPr>
            <a:lvl6pPr marL="2285918" algn="l" defTabSz="914367" rtl="0" eaLnBrk="1" latinLnBrk="0" hangingPunct="1">
              <a:defRPr sz="1765" kern="1200">
                <a:solidFill>
                  <a:schemeClr val="dk1"/>
                </a:solidFill>
                <a:latin typeface="+mn-lt"/>
                <a:ea typeface="+mn-ea"/>
                <a:cs typeface="+mn-cs"/>
              </a:defRPr>
            </a:lvl6pPr>
            <a:lvl7pPr marL="2743101" algn="l" defTabSz="914367" rtl="0" eaLnBrk="1" latinLnBrk="0" hangingPunct="1">
              <a:defRPr sz="1765" kern="1200">
                <a:solidFill>
                  <a:schemeClr val="dk1"/>
                </a:solidFill>
                <a:latin typeface="+mn-lt"/>
                <a:ea typeface="+mn-ea"/>
                <a:cs typeface="+mn-cs"/>
              </a:defRPr>
            </a:lvl7pPr>
            <a:lvl8pPr marL="3200284" algn="l" defTabSz="914367" rtl="0" eaLnBrk="1" latinLnBrk="0" hangingPunct="1">
              <a:defRPr sz="1765" kern="1200">
                <a:solidFill>
                  <a:schemeClr val="dk1"/>
                </a:solidFill>
                <a:latin typeface="+mn-lt"/>
                <a:ea typeface="+mn-ea"/>
                <a:cs typeface="+mn-cs"/>
              </a:defRPr>
            </a:lvl8pPr>
            <a:lvl9pPr marL="3657469" algn="l" defTabSz="914367" rtl="0" eaLnBrk="1" latinLnBrk="0" hangingPunct="1">
              <a:defRPr sz="1765" kern="1200">
                <a:solidFill>
                  <a:schemeClr val="dk1"/>
                </a:solidFill>
                <a:latin typeface="+mn-lt"/>
                <a:ea typeface="+mn-ea"/>
                <a:cs typeface="+mn-cs"/>
              </a:defRPr>
            </a:lvl9pPr>
          </a:lstStyle>
          <a:p>
            <a:r>
              <a:rPr lang="en-US" sz="1400" b="1" dirty="0">
                <a:solidFill>
                  <a:schemeClr val="tx1"/>
                </a:solidFill>
              </a:rPr>
              <a:t>Surrogate key</a:t>
            </a:r>
          </a:p>
          <a:p>
            <a:pPr marL="630238" lvl="1" indent="-342900">
              <a:buFont typeface="Arial" panose="020B0604020202020204" pitchFamily="34" charset="0"/>
              <a:buChar char="•"/>
            </a:pPr>
            <a:r>
              <a:rPr lang="en-US" sz="1400" dirty="0">
                <a:solidFill>
                  <a:schemeClr val="tx1"/>
                </a:solidFill>
              </a:rPr>
              <a:t>Uniquely identifies an instance of a dimension entity (i.e. a row)</a:t>
            </a:r>
          </a:p>
          <a:p>
            <a:pPr marL="630238" lvl="1" indent="-342900">
              <a:buFont typeface="Arial" panose="020B0604020202020204" pitchFamily="34" charset="0"/>
              <a:buChar char="•"/>
            </a:pPr>
            <a:r>
              <a:rPr lang="en-US" sz="1400" dirty="0">
                <a:solidFill>
                  <a:schemeClr val="tx1"/>
                </a:solidFill>
              </a:rPr>
              <a:t>Usually a simple integer value</a:t>
            </a:r>
          </a:p>
          <a:p>
            <a:pPr marL="630238" lvl="1" indent="-342900">
              <a:buFont typeface="Arial" panose="020B0604020202020204" pitchFamily="34" charset="0"/>
              <a:buChar char="•"/>
            </a:pPr>
            <a:r>
              <a:rPr lang="en-US" sz="1400" dirty="0">
                <a:solidFill>
                  <a:schemeClr val="tx1"/>
                </a:solidFill>
              </a:rPr>
              <a:t>Must be unique in the dimension table</a:t>
            </a:r>
          </a:p>
          <a:p>
            <a:pPr algn="ctr" defTabSz="932472" fontAlgn="base">
              <a:lnSpc>
                <a:spcPct val="90000"/>
              </a:lnSpc>
              <a:spcBef>
                <a:spcPct val="0"/>
              </a:spcBef>
              <a:spcAft>
                <a:spcPct val="0"/>
              </a:spcAft>
            </a:pPr>
            <a:endParaRPr lang="en-US" sz="1800" dirty="0">
              <a:solidFill>
                <a:schemeClr val="tx1"/>
              </a:solidFill>
              <a:ea typeface="Segoe UI" pitchFamily="34" charset="0"/>
              <a:cs typeface="Segoe UI" pitchFamily="34" charset="0"/>
            </a:endParaRPr>
          </a:p>
        </p:txBody>
      </p:sp>
      <p:sp>
        <p:nvSpPr>
          <p:cNvPr id="17" name="Speech Bubble: Rectangle 16">
            <a:extLst>
              <a:ext uri="{FF2B5EF4-FFF2-40B4-BE49-F238E27FC236}">
                <a16:creationId xmlns:a16="http://schemas.microsoft.com/office/drawing/2014/main" id="{5B6A9223-BD99-D35E-F25B-E08D8C8635EE}"/>
              </a:ext>
            </a:extLst>
          </p:cNvPr>
          <p:cNvSpPr/>
          <p:nvPr/>
        </p:nvSpPr>
        <p:spPr bwMode="auto">
          <a:xfrm>
            <a:off x="4612522" y="1304439"/>
            <a:ext cx="6109664" cy="1444121"/>
          </a:xfrm>
          <a:prstGeom prst="wedgeRectCallout">
            <a:avLst>
              <a:gd name="adj1" fmla="val -77086"/>
              <a:gd name="adj2" fmla="val 89574"/>
            </a:avLst>
          </a:prstGeom>
          <a:ln w="19050">
            <a:headEnd type="none" w="med" len="med"/>
            <a:tailEnd type="none" w="med" len="med"/>
          </a:ln>
        </p:spPr>
        <p:style>
          <a:lnRef idx="2">
            <a:schemeClr val="accent5"/>
          </a:lnRef>
          <a:fillRef idx="1">
            <a:schemeClr val="lt1"/>
          </a:fillRef>
          <a:effectRef idx="0">
            <a:schemeClr val="accent5"/>
          </a:effectRef>
          <a:fontRef idx="minor">
            <a:schemeClr val="dk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dk1"/>
                </a:solidFill>
                <a:latin typeface="+mn-lt"/>
                <a:ea typeface="+mn-ea"/>
                <a:cs typeface="+mn-cs"/>
              </a:defRPr>
            </a:lvl1pPr>
            <a:lvl2pPr marL="457183" algn="l" defTabSz="914367" rtl="0" eaLnBrk="1" latinLnBrk="0" hangingPunct="1">
              <a:defRPr sz="1765" kern="1200">
                <a:solidFill>
                  <a:schemeClr val="dk1"/>
                </a:solidFill>
                <a:latin typeface="+mn-lt"/>
                <a:ea typeface="+mn-ea"/>
                <a:cs typeface="+mn-cs"/>
              </a:defRPr>
            </a:lvl2pPr>
            <a:lvl3pPr marL="914367" algn="l" defTabSz="914367" rtl="0" eaLnBrk="1" latinLnBrk="0" hangingPunct="1">
              <a:defRPr sz="1765" kern="1200">
                <a:solidFill>
                  <a:schemeClr val="dk1"/>
                </a:solidFill>
                <a:latin typeface="+mn-lt"/>
                <a:ea typeface="+mn-ea"/>
                <a:cs typeface="+mn-cs"/>
              </a:defRPr>
            </a:lvl3pPr>
            <a:lvl4pPr marL="1371550" algn="l" defTabSz="914367" rtl="0" eaLnBrk="1" latinLnBrk="0" hangingPunct="1">
              <a:defRPr sz="1765" kern="1200">
                <a:solidFill>
                  <a:schemeClr val="dk1"/>
                </a:solidFill>
                <a:latin typeface="+mn-lt"/>
                <a:ea typeface="+mn-ea"/>
                <a:cs typeface="+mn-cs"/>
              </a:defRPr>
            </a:lvl4pPr>
            <a:lvl5pPr marL="1828734" algn="l" defTabSz="914367" rtl="0" eaLnBrk="1" latinLnBrk="0" hangingPunct="1">
              <a:defRPr sz="1765" kern="1200">
                <a:solidFill>
                  <a:schemeClr val="dk1"/>
                </a:solidFill>
                <a:latin typeface="+mn-lt"/>
                <a:ea typeface="+mn-ea"/>
                <a:cs typeface="+mn-cs"/>
              </a:defRPr>
            </a:lvl5pPr>
            <a:lvl6pPr marL="2285918" algn="l" defTabSz="914367" rtl="0" eaLnBrk="1" latinLnBrk="0" hangingPunct="1">
              <a:defRPr sz="1765" kern="1200">
                <a:solidFill>
                  <a:schemeClr val="dk1"/>
                </a:solidFill>
                <a:latin typeface="+mn-lt"/>
                <a:ea typeface="+mn-ea"/>
                <a:cs typeface="+mn-cs"/>
              </a:defRPr>
            </a:lvl6pPr>
            <a:lvl7pPr marL="2743101" algn="l" defTabSz="914367" rtl="0" eaLnBrk="1" latinLnBrk="0" hangingPunct="1">
              <a:defRPr sz="1765" kern="1200">
                <a:solidFill>
                  <a:schemeClr val="dk1"/>
                </a:solidFill>
                <a:latin typeface="+mn-lt"/>
                <a:ea typeface="+mn-ea"/>
                <a:cs typeface="+mn-cs"/>
              </a:defRPr>
            </a:lvl7pPr>
            <a:lvl8pPr marL="3200284" algn="l" defTabSz="914367" rtl="0" eaLnBrk="1" latinLnBrk="0" hangingPunct="1">
              <a:defRPr sz="1765" kern="1200">
                <a:solidFill>
                  <a:schemeClr val="dk1"/>
                </a:solidFill>
                <a:latin typeface="+mn-lt"/>
                <a:ea typeface="+mn-ea"/>
                <a:cs typeface="+mn-cs"/>
              </a:defRPr>
            </a:lvl8pPr>
            <a:lvl9pPr marL="3657469" algn="l" defTabSz="914367" rtl="0" eaLnBrk="1" latinLnBrk="0" hangingPunct="1">
              <a:defRPr sz="1765" kern="1200">
                <a:solidFill>
                  <a:schemeClr val="dk1"/>
                </a:solidFill>
                <a:latin typeface="+mn-lt"/>
                <a:ea typeface="+mn-ea"/>
                <a:cs typeface="+mn-cs"/>
              </a:defRPr>
            </a:lvl9pPr>
          </a:lstStyle>
          <a:p>
            <a:r>
              <a:rPr lang="en-US" sz="1400" b="1" dirty="0"/>
              <a:t>Alternate key</a:t>
            </a:r>
          </a:p>
          <a:p>
            <a:pPr marL="630238" lvl="1" indent="-342900">
              <a:buFont typeface="Arial" panose="020B0604020202020204" pitchFamily="34" charset="0"/>
              <a:buChar char="•"/>
            </a:pPr>
            <a:r>
              <a:rPr lang="en-US" sz="1400" dirty="0"/>
              <a:t>Identifies an entity in the operational source system</a:t>
            </a:r>
          </a:p>
          <a:p>
            <a:pPr marL="630238" lvl="1" indent="-342900">
              <a:buFont typeface="Arial" panose="020B0604020202020204" pitchFamily="34" charset="0"/>
              <a:buChar char="•"/>
            </a:pPr>
            <a:r>
              <a:rPr lang="en-US" sz="1400" dirty="0"/>
              <a:t>Often a </a:t>
            </a:r>
            <a:r>
              <a:rPr lang="en-US" sz="1400" i="1" dirty="0"/>
              <a:t>business</a:t>
            </a:r>
            <a:r>
              <a:rPr lang="en-US" sz="1400" dirty="0"/>
              <a:t> key (e.g. a product code or customer ID) or a </a:t>
            </a:r>
            <a:r>
              <a:rPr lang="en-US" sz="1400" i="1" dirty="0"/>
              <a:t>natural</a:t>
            </a:r>
            <a:r>
              <a:rPr lang="en-US" sz="1400" dirty="0"/>
              <a:t> key (e.g. a datetime value in a time dimension)</a:t>
            </a:r>
          </a:p>
          <a:p>
            <a:pPr marL="630238" lvl="1" indent="-342900">
              <a:buFont typeface="Arial" panose="020B0604020202020204" pitchFamily="34" charset="0"/>
              <a:buChar char="•"/>
            </a:pPr>
            <a:r>
              <a:rPr lang="en-US" sz="1400" dirty="0"/>
              <a:t>Can be duplicated in the dimension table to represent the same entity at different points in time</a:t>
            </a:r>
          </a:p>
          <a:p>
            <a:pPr algn="ctr" defTabSz="932472" fontAlgn="base">
              <a:lnSpc>
                <a:spcPct val="90000"/>
              </a:lnSpc>
              <a:spcBef>
                <a:spcPct val="0"/>
              </a:spcBef>
              <a:spcAft>
                <a:spcPct val="0"/>
              </a:spcAft>
            </a:pPr>
            <a:endParaRPr lang="en-US" sz="1400" dirty="0">
              <a:solidFill>
                <a:schemeClr val="tx1"/>
              </a:solidFill>
              <a:ea typeface="Segoe UI" pitchFamily="34" charset="0"/>
              <a:cs typeface="Segoe UI" pitchFamily="34" charset="0"/>
            </a:endParaRPr>
          </a:p>
        </p:txBody>
      </p:sp>
      <p:pic>
        <p:nvPicPr>
          <p:cNvPr id="15" name="table" descr="Dimension table with customerkey and CustomerAltKey columns highlighted.">
            <a:extLst>
              <a:ext uri="{FF2B5EF4-FFF2-40B4-BE49-F238E27FC236}">
                <a16:creationId xmlns:a16="http://schemas.microsoft.com/office/drawing/2014/main" id="{17FA1335-37DB-04BE-2F14-D544F392B9A3}"/>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468294" y="3277538"/>
            <a:ext cx="11400455" cy="1897322"/>
          </a:xfrm>
          <a:prstGeom prst="rect">
            <a:avLst/>
          </a:prstGeom>
        </p:spPr>
      </p:pic>
      <p:sp>
        <p:nvSpPr>
          <p:cNvPr id="18" name="TextBox 9">
            <a:extLst>
              <a:ext uri="{FF2B5EF4-FFF2-40B4-BE49-F238E27FC236}">
                <a16:creationId xmlns:a16="http://schemas.microsoft.com/office/drawing/2014/main" id="{5CE5367B-FB12-48F3-C586-E59CBD38806C}"/>
              </a:ext>
            </a:extLst>
          </p:cNvPr>
          <p:cNvSpPr txBox="1"/>
          <p:nvPr/>
        </p:nvSpPr>
        <p:spPr>
          <a:xfrm>
            <a:off x="323250" y="5105746"/>
            <a:ext cx="8485336" cy="447815"/>
          </a:xfrm>
          <a:prstGeom prst="rect">
            <a:avLst/>
          </a:prstGeom>
          <a:noFill/>
        </p:spPr>
        <p:txBody>
          <a:bodyPr wrap="none" lIns="182880" tIns="146304" rIns="182880" bIns="146304"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a:lnSpc>
                <a:spcPct val="90000"/>
              </a:lnSpc>
              <a:spcAft>
                <a:spcPts val="600"/>
              </a:spcAft>
            </a:pPr>
            <a:r>
              <a:rPr lang="en-US" sz="1100" i="1" dirty="0">
                <a:solidFill>
                  <a:srgbClr val="FF0000"/>
                </a:solidFill>
              </a:rPr>
              <a:t>*</a:t>
            </a:r>
            <a:r>
              <a:rPr lang="en-US" sz="1100" i="1" dirty="0">
                <a:gradFill>
                  <a:gsLst>
                    <a:gs pos="2917">
                      <a:schemeClr val="tx1"/>
                    </a:gs>
                    <a:gs pos="30000">
                      <a:schemeClr val="tx1"/>
                    </a:gs>
                  </a:gsLst>
                  <a:lin ang="5400000" scaled="0"/>
                </a:gradFill>
              </a:rPr>
              <a:t> This customer moved from Seattle to New York, so a new record with the same alternate key but a new surrogate key was added.</a:t>
            </a:r>
          </a:p>
        </p:txBody>
      </p:sp>
    </p:spTree>
    <p:extLst>
      <p:ext uri="{BB962C8B-B14F-4D97-AF65-F5344CB8AC3E}">
        <p14:creationId xmlns:p14="http://schemas.microsoft.com/office/powerpoint/2010/main" val="381111543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588263" y="2873415"/>
            <a:ext cx="3182027" cy="1107996"/>
          </a:xfrm>
        </p:spPr>
        <p:txBody>
          <a:bodyPr anchor="ctr"/>
          <a:lstStyle>
            <a:lvl1pPr>
              <a:defRPr>
                <a:solidFill>
                  <a:srgbClr val="2A446F"/>
                </a:solidFill>
              </a:defRPr>
            </a:lvl1pPr>
          </a:lstStyle>
          <a:p>
            <a:r>
              <a:rPr lang="en-US" sz="3600" dirty="0">
                <a:solidFill>
                  <a:schemeClr val="tx1"/>
                </a:solidFill>
              </a:rPr>
              <a:t>Learning objectives</a:t>
            </a:r>
          </a:p>
        </p:txBody>
      </p:sp>
      <p:sp>
        <p:nvSpPr>
          <p:cNvPr id="3" name="Subtitle"/>
          <p:cNvSpPr>
            <a:spLocks noGrp="1"/>
          </p:cNvSpPr>
          <p:nvPr>
            <p:ph type="body" sz="quarter" idx="11" hasCustomPrompt="1"/>
          </p:nvPr>
        </p:nvSpPr>
        <p:spPr>
          <a:xfrm>
            <a:off x="4941888" y="1673088"/>
            <a:ext cx="6667500" cy="3508653"/>
          </a:xfrm>
        </p:spPr>
        <p:txBody>
          <a:bodyPr anchor="ctr"/>
          <a:lstStyle>
            <a:lvl1pPr marL="231775" indent="-231775">
              <a:spcAft>
                <a:spcPts val="600"/>
              </a:spcAft>
              <a:buFont typeface="Wingdings" panose="05000000000000000000" pitchFamily="2" charset="2"/>
              <a:buChar char=""/>
              <a:defRPr sz="1800"/>
            </a:lvl1pPr>
          </a:lstStyle>
          <a:p>
            <a:pPr algn="l">
              <a:spcBef>
                <a:spcPts val="600"/>
              </a:spcBef>
              <a:spcAft>
                <a:spcPts val="1800"/>
              </a:spcAft>
              <a:buFont typeface="Arial" panose="020B0604020202020204" pitchFamily="34" charset="0"/>
              <a:buChar char="•"/>
            </a:pPr>
            <a:r>
              <a:rPr lang="en-US" sz="2800" b="0" i="0" dirty="0">
                <a:solidFill>
                  <a:srgbClr val="161616"/>
                </a:solidFill>
                <a:effectLst/>
                <a:latin typeface="Segoe UI" panose="020B0502040204020203" pitchFamily="34" charset="0"/>
              </a:rPr>
              <a:t>Describe data warehouses in Fabric.</a:t>
            </a:r>
          </a:p>
          <a:p>
            <a:pPr algn="l">
              <a:spcBef>
                <a:spcPts val="600"/>
              </a:spcBef>
              <a:spcAft>
                <a:spcPts val="1800"/>
              </a:spcAft>
              <a:buFont typeface="Arial" panose="020B0604020202020204" pitchFamily="34" charset="0"/>
              <a:buChar char="•"/>
            </a:pPr>
            <a:r>
              <a:rPr lang="en-US" sz="2800" b="0" i="0" dirty="0">
                <a:solidFill>
                  <a:srgbClr val="161616"/>
                </a:solidFill>
                <a:effectLst/>
                <a:latin typeface="Segoe UI" panose="020B0502040204020203" pitchFamily="34" charset="0"/>
              </a:rPr>
              <a:t>Understand a data warehouse vs a data Lakehouse.</a:t>
            </a:r>
          </a:p>
          <a:p>
            <a:pPr algn="l">
              <a:spcBef>
                <a:spcPts val="600"/>
              </a:spcBef>
              <a:spcAft>
                <a:spcPts val="1800"/>
              </a:spcAft>
              <a:buFont typeface="Arial" panose="020B0604020202020204" pitchFamily="34" charset="0"/>
              <a:buChar char="•"/>
            </a:pPr>
            <a:r>
              <a:rPr lang="en-US" sz="2800" b="0" i="0" dirty="0">
                <a:solidFill>
                  <a:srgbClr val="161616"/>
                </a:solidFill>
                <a:effectLst/>
                <a:latin typeface="Segoe UI" panose="020B0502040204020203" pitchFamily="34" charset="0"/>
              </a:rPr>
              <a:t>Work with data warehouses in Fabric.</a:t>
            </a:r>
          </a:p>
          <a:p>
            <a:pPr algn="l">
              <a:spcBef>
                <a:spcPts val="600"/>
              </a:spcBef>
              <a:spcAft>
                <a:spcPts val="1800"/>
              </a:spcAft>
              <a:buFont typeface="Arial" panose="020B0604020202020204" pitchFamily="34" charset="0"/>
              <a:buChar char="•"/>
            </a:pPr>
            <a:r>
              <a:rPr lang="en-US" sz="2800" b="0" i="0" dirty="0">
                <a:solidFill>
                  <a:srgbClr val="161616"/>
                </a:solidFill>
                <a:effectLst/>
                <a:latin typeface="Segoe UI" panose="020B0502040204020203" pitchFamily="34" charset="0"/>
              </a:rPr>
              <a:t>Create and manage fact tables and dimensions within a data warehouse.</a:t>
            </a:r>
          </a:p>
        </p:txBody>
      </p:sp>
    </p:spTree>
    <p:extLst>
      <p:ext uri="{BB962C8B-B14F-4D97-AF65-F5344CB8AC3E}">
        <p14:creationId xmlns:p14="http://schemas.microsoft.com/office/powerpoint/2010/main" val="3926626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FBD1B-A2FE-BC6E-5048-EB98B1A21144}"/>
              </a:ext>
            </a:extLst>
          </p:cNvPr>
          <p:cNvSpPr>
            <a:spLocks noGrp="1"/>
          </p:cNvSpPr>
          <p:nvPr>
            <p:ph type="title"/>
          </p:nvPr>
        </p:nvSpPr>
        <p:spPr>
          <a:xfrm>
            <a:off x="482755" y="1130944"/>
            <a:ext cx="4417492" cy="923330"/>
          </a:xfrm>
        </p:spPr>
        <p:txBody>
          <a:bodyPr/>
          <a:lstStyle/>
          <a:p>
            <a:r>
              <a:rPr lang="en-US" sz="3000" dirty="0"/>
              <a:t>Create tables with T-SQL</a:t>
            </a:r>
          </a:p>
        </p:txBody>
      </p:sp>
      <p:sp>
        <p:nvSpPr>
          <p:cNvPr id="6" name="Text Placeholder 5">
            <a:extLst>
              <a:ext uri="{FF2B5EF4-FFF2-40B4-BE49-F238E27FC236}">
                <a16:creationId xmlns:a16="http://schemas.microsoft.com/office/drawing/2014/main" id="{693473F3-8F08-BBBF-BC75-9436CEED9B92}"/>
              </a:ext>
            </a:extLst>
          </p:cNvPr>
          <p:cNvSpPr>
            <a:spLocks noGrp="1"/>
          </p:cNvSpPr>
          <p:nvPr>
            <p:ph type="body" sz="quarter" idx="15"/>
          </p:nvPr>
        </p:nvSpPr>
        <p:spPr>
          <a:xfrm>
            <a:off x="586389" y="1594155"/>
            <a:ext cx="4042761" cy="3176254"/>
          </a:xfrm>
        </p:spPr>
        <p:txBody>
          <a:bodyPr/>
          <a:lstStyle/>
          <a:p>
            <a:pPr>
              <a:lnSpc>
                <a:spcPct val="150000"/>
              </a:lnSpc>
            </a:pPr>
            <a:endParaRPr lang="en-US" dirty="0"/>
          </a:p>
          <a:p>
            <a:pPr marL="342900" indent="-342900">
              <a:lnSpc>
                <a:spcPct val="150000"/>
              </a:lnSpc>
              <a:buFont typeface="Arial" panose="020B0604020202020204" pitchFamily="34" charset="0"/>
              <a:buChar char="•"/>
            </a:pPr>
            <a:r>
              <a:rPr lang="en-US" sz="2400" dirty="0"/>
              <a:t>SQL Server Management Studio</a:t>
            </a:r>
          </a:p>
          <a:p>
            <a:pPr marL="342900" indent="-342900">
              <a:lnSpc>
                <a:spcPct val="150000"/>
              </a:lnSpc>
              <a:buFont typeface="Arial" panose="020B0604020202020204" pitchFamily="34" charset="0"/>
              <a:buChar char="•"/>
            </a:pPr>
            <a:r>
              <a:rPr lang="en-US" sz="2400" dirty="0"/>
              <a:t>Microsoft Fabric service portal</a:t>
            </a:r>
          </a:p>
          <a:p>
            <a:pPr marL="342900" indent="-342900">
              <a:buFont typeface="Arial" panose="020B0604020202020204" pitchFamily="34" charset="0"/>
              <a:buChar char="•"/>
            </a:pPr>
            <a:endParaRPr lang="en-US" sz="2400" dirty="0"/>
          </a:p>
        </p:txBody>
      </p:sp>
      <p:sp>
        <p:nvSpPr>
          <p:cNvPr id="5" name="Text Placeholder 4">
            <a:extLst>
              <a:ext uri="{FF2B5EF4-FFF2-40B4-BE49-F238E27FC236}">
                <a16:creationId xmlns:a16="http://schemas.microsoft.com/office/drawing/2014/main" id="{C9A62F88-6E81-091F-2320-F91251E1BD43}"/>
              </a:ext>
            </a:extLst>
          </p:cNvPr>
          <p:cNvSpPr>
            <a:spLocks noGrp="1"/>
          </p:cNvSpPr>
          <p:nvPr>
            <p:ph type="body" sz="quarter" idx="11"/>
          </p:nvPr>
        </p:nvSpPr>
        <p:spPr>
          <a:xfrm>
            <a:off x="5806473" y="1592609"/>
            <a:ext cx="5799138" cy="2693045"/>
          </a:xfrm>
        </p:spPr>
        <p:txBody>
          <a:bodyPr/>
          <a:lstStyle/>
          <a:p>
            <a:r>
              <a:rPr lang="en-US" sz="2500" dirty="0">
                <a:solidFill>
                  <a:srgbClr val="0000FF"/>
                </a:solidFill>
                <a:latin typeface="Consolas" panose="020B0609020204030204" pitchFamily="49" charset="0"/>
              </a:rPr>
              <a:t>CREATE</a:t>
            </a:r>
            <a:r>
              <a:rPr lang="en-US" sz="2500" dirty="0">
                <a:solidFill>
                  <a:srgbClr val="000000"/>
                </a:solidFill>
                <a:latin typeface="Consolas" panose="020B0609020204030204" pitchFamily="49" charset="0"/>
              </a:rPr>
              <a:t> </a:t>
            </a:r>
            <a:r>
              <a:rPr lang="en-US" sz="2500" dirty="0">
                <a:solidFill>
                  <a:srgbClr val="0000FF"/>
                </a:solidFill>
                <a:latin typeface="Consolas" panose="020B0609020204030204" pitchFamily="49" charset="0"/>
              </a:rPr>
              <a:t>TABLE</a:t>
            </a:r>
            <a:r>
              <a:rPr lang="en-US" sz="2500" dirty="0">
                <a:solidFill>
                  <a:srgbClr val="000000"/>
                </a:solidFill>
                <a:latin typeface="Consolas" panose="020B0609020204030204" pitchFamily="49" charset="0"/>
              </a:rPr>
              <a:t> </a:t>
            </a:r>
            <a:r>
              <a:rPr lang="en-US" sz="2500" dirty="0" err="1">
                <a:solidFill>
                  <a:srgbClr val="000000"/>
                </a:solidFill>
                <a:latin typeface="Consolas" panose="020B0609020204030204" pitchFamily="49" charset="0"/>
              </a:rPr>
              <a:t>DimProduct</a:t>
            </a:r>
            <a:r>
              <a:rPr lang="en-US" sz="2500" dirty="0">
                <a:solidFill>
                  <a:srgbClr val="0000FF"/>
                </a:solidFill>
                <a:latin typeface="Consolas" panose="020B0609020204030204" pitchFamily="49" charset="0"/>
              </a:rPr>
              <a:t> </a:t>
            </a:r>
            <a:r>
              <a:rPr lang="en-US" sz="2500" dirty="0">
                <a:solidFill>
                  <a:srgbClr val="808080"/>
                </a:solidFill>
                <a:latin typeface="Consolas" panose="020B0609020204030204" pitchFamily="49" charset="0"/>
              </a:rPr>
              <a:t>(</a:t>
            </a:r>
            <a:endParaRPr lang="en-US" sz="2500" dirty="0">
              <a:solidFill>
                <a:srgbClr val="000000"/>
              </a:solidFill>
              <a:latin typeface="Consolas" panose="020B0609020204030204" pitchFamily="49" charset="0"/>
            </a:endParaRPr>
          </a:p>
          <a:p>
            <a:r>
              <a:rPr lang="en-US" sz="2500" dirty="0">
                <a:solidFill>
                  <a:srgbClr val="000000"/>
                </a:solidFill>
                <a:latin typeface="Consolas" panose="020B0609020204030204" pitchFamily="49" charset="0"/>
              </a:rPr>
              <a:t>    </a:t>
            </a:r>
            <a:r>
              <a:rPr lang="en-US" sz="2500" dirty="0" err="1">
                <a:solidFill>
                  <a:srgbClr val="000000"/>
                </a:solidFill>
                <a:latin typeface="Consolas" panose="020B0609020204030204" pitchFamily="49" charset="0"/>
              </a:rPr>
              <a:t>ProductID</a:t>
            </a:r>
            <a:r>
              <a:rPr lang="en-US" sz="2500" dirty="0">
                <a:solidFill>
                  <a:srgbClr val="000000"/>
                </a:solidFill>
                <a:latin typeface="Consolas" panose="020B0609020204030204" pitchFamily="49" charset="0"/>
              </a:rPr>
              <a:t> </a:t>
            </a:r>
            <a:r>
              <a:rPr lang="en-US" sz="2500" dirty="0">
                <a:solidFill>
                  <a:srgbClr val="0000FF"/>
                </a:solidFill>
                <a:latin typeface="Consolas" panose="020B0609020204030204" pitchFamily="49" charset="0"/>
              </a:rPr>
              <a:t>INT</a:t>
            </a:r>
            <a:r>
              <a:rPr lang="en-US" sz="2500" dirty="0">
                <a:solidFill>
                  <a:srgbClr val="000000"/>
                </a:solidFill>
                <a:latin typeface="Consolas" panose="020B0609020204030204" pitchFamily="49" charset="0"/>
              </a:rPr>
              <a:t> </a:t>
            </a:r>
            <a:r>
              <a:rPr lang="en-US" sz="2500" dirty="0">
                <a:solidFill>
                  <a:srgbClr val="0000FF"/>
                </a:solidFill>
                <a:latin typeface="Consolas" panose="020B0609020204030204" pitchFamily="49" charset="0"/>
              </a:rPr>
              <a:t>PRIMARY</a:t>
            </a:r>
            <a:r>
              <a:rPr lang="en-US" sz="2500" dirty="0">
                <a:solidFill>
                  <a:srgbClr val="000000"/>
                </a:solidFill>
                <a:latin typeface="Consolas" panose="020B0609020204030204" pitchFamily="49" charset="0"/>
              </a:rPr>
              <a:t> </a:t>
            </a:r>
            <a:r>
              <a:rPr lang="en-US" sz="2500" dirty="0">
                <a:solidFill>
                  <a:srgbClr val="0000FF"/>
                </a:solidFill>
                <a:latin typeface="Consolas" panose="020B0609020204030204" pitchFamily="49" charset="0"/>
              </a:rPr>
              <a:t>KEY</a:t>
            </a:r>
            <a:r>
              <a:rPr lang="en-US" sz="2500" dirty="0">
                <a:solidFill>
                  <a:srgbClr val="808080"/>
                </a:solidFill>
                <a:latin typeface="Consolas" panose="020B0609020204030204" pitchFamily="49" charset="0"/>
              </a:rPr>
              <a:t>,</a:t>
            </a:r>
            <a:endParaRPr lang="en-US" sz="2500" dirty="0">
              <a:solidFill>
                <a:srgbClr val="000000"/>
              </a:solidFill>
              <a:latin typeface="Consolas" panose="020B0609020204030204" pitchFamily="49" charset="0"/>
            </a:endParaRPr>
          </a:p>
          <a:p>
            <a:r>
              <a:rPr lang="en-US" sz="2500" dirty="0">
                <a:solidFill>
                  <a:srgbClr val="000000"/>
                </a:solidFill>
                <a:latin typeface="Consolas" panose="020B0609020204030204" pitchFamily="49" charset="0"/>
              </a:rPr>
              <a:t>    ProductName </a:t>
            </a:r>
            <a:r>
              <a:rPr lang="en-US" sz="2500" dirty="0">
                <a:solidFill>
                  <a:srgbClr val="0000FF"/>
                </a:solidFill>
                <a:latin typeface="Consolas" panose="020B0609020204030204" pitchFamily="49" charset="0"/>
              </a:rPr>
              <a:t>NVARCHAR</a:t>
            </a:r>
            <a:r>
              <a:rPr lang="en-US" sz="2500" dirty="0">
                <a:solidFill>
                  <a:srgbClr val="808080"/>
                </a:solidFill>
                <a:latin typeface="Consolas" panose="020B0609020204030204" pitchFamily="49" charset="0"/>
              </a:rPr>
              <a:t>(</a:t>
            </a:r>
            <a:r>
              <a:rPr lang="en-US" sz="2500" dirty="0">
                <a:solidFill>
                  <a:srgbClr val="000000"/>
                </a:solidFill>
                <a:latin typeface="Consolas" panose="020B0609020204030204" pitchFamily="49" charset="0"/>
              </a:rPr>
              <a:t>100</a:t>
            </a:r>
            <a:r>
              <a:rPr lang="en-US" sz="2500" dirty="0">
                <a:solidFill>
                  <a:srgbClr val="808080"/>
                </a:solidFill>
                <a:latin typeface="Consolas" panose="020B0609020204030204" pitchFamily="49" charset="0"/>
              </a:rPr>
              <a:t>),</a:t>
            </a:r>
            <a:endParaRPr lang="en-US" sz="2500" dirty="0">
              <a:solidFill>
                <a:srgbClr val="000000"/>
              </a:solidFill>
              <a:latin typeface="Consolas" panose="020B0609020204030204" pitchFamily="49" charset="0"/>
            </a:endParaRPr>
          </a:p>
          <a:p>
            <a:r>
              <a:rPr lang="en-US" sz="2500" dirty="0">
                <a:solidFill>
                  <a:srgbClr val="000000"/>
                </a:solidFill>
                <a:latin typeface="Consolas" panose="020B0609020204030204" pitchFamily="49" charset="0"/>
              </a:rPr>
              <a:t>    </a:t>
            </a:r>
            <a:r>
              <a:rPr lang="en-US" sz="2500" dirty="0" err="1">
                <a:solidFill>
                  <a:srgbClr val="000000"/>
                </a:solidFill>
                <a:latin typeface="Consolas" panose="020B0609020204030204" pitchFamily="49" charset="0"/>
              </a:rPr>
              <a:t>CategoryID</a:t>
            </a:r>
            <a:r>
              <a:rPr lang="en-US" sz="2500" dirty="0">
                <a:solidFill>
                  <a:srgbClr val="000000"/>
                </a:solidFill>
                <a:latin typeface="Consolas" panose="020B0609020204030204" pitchFamily="49" charset="0"/>
              </a:rPr>
              <a:t> </a:t>
            </a:r>
            <a:r>
              <a:rPr lang="en-US" sz="2500" dirty="0">
                <a:solidFill>
                  <a:srgbClr val="0000FF"/>
                </a:solidFill>
                <a:latin typeface="Consolas" panose="020B0609020204030204" pitchFamily="49" charset="0"/>
              </a:rPr>
              <a:t>INT</a:t>
            </a:r>
            <a:r>
              <a:rPr lang="en-US" sz="2500" dirty="0">
                <a:solidFill>
                  <a:srgbClr val="808080"/>
                </a:solidFill>
                <a:latin typeface="Consolas" panose="020B0609020204030204" pitchFamily="49" charset="0"/>
              </a:rPr>
              <a:t>,</a:t>
            </a:r>
            <a:endParaRPr lang="en-US" sz="2500" dirty="0">
              <a:solidFill>
                <a:srgbClr val="000000"/>
              </a:solidFill>
              <a:latin typeface="Consolas" panose="020B0609020204030204" pitchFamily="49" charset="0"/>
            </a:endParaRPr>
          </a:p>
          <a:p>
            <a:r>
              <a:rPr lang="en-US" sz="2500" dirty="0">
                <a:solidFill>
                  <a:srgbClr val="000000"/>
                </a:solidFill>
                <a:latin typeface="Consolas" panose="020B0609020204030204" pitchFamily="49" charset="0"/>
              </a:rPr>
              <a:t>    Price </a:t>
            </a:r>
            <a:r>
              <a:rPr lang="en-US" sz="2500" dirty="0">
                <a:solidFill>
                  <a:srgbClr val="0000FF"/>
                </a:solidFill>
                <a:latin typeface="Consolas" panose="020B0609020204030204" pitchFamily="49" charset="0"/>
              </a:rPr>
              <a:t>DECIMAL</a:t>
            </a:r>
            <a:r>
              <a:rPr lang="en-US" sz="2500" dirty="0">
                <a:solidFill>
                  <a:srgbClr val="808080"/>
                </a:solidFill>
                <a:latin typeface="Consolas" panose="020B0609020204030204" pitchFamily="49" charset="0"/>
              </a:rPr>
              <a:t>(</a:t>
            </a:r>
            <a:r>
              <a:rPr lang="en-US" sz="2500" dirty="0">
                <a:solidFill>
                  <a:srgbClr val="000000"/>
                </a:solidFill>
                <a:latin typeface="Consolas" panose="020B0609020204030204" pitchFamily="49" charset="0"/>
              </a:rPr>
              <a:t>10</a:t>
            </a:r>
            <a:r>
              <a:rPr lang="en-US" sz="2500" dirty="0">
                <a:solidFill>
                  <a:srgbClr val="808080"/>
                </a:solidFill>
                <a:latin typeface="Consolas" panose="020B0609020204030204" pitchFamily="49" charset="0"/>
              </a:rPr>
              <a:t>,</a:t>
            </a:r>
            <a:r>
              <a:rPr lang="en-US" sz="2500" dirty="0">
                <a:solidFill>
                  <a:srgbClr val="000000"/>
                </a:solidFill>
                <a:latin typeface="Consolas" panose="020B0609020204030204" pitchFamily="49" charset="0"/>
              </a:rPr>
              <a:t> 2</a:t>
            </a:r>
            <a:r>
              <a:rPr lang="en-US" sz="2500" dirty="0">
                <a:solidFill>
                  <a:srgbClr val="808080"/>
                </a:solidFill>
                <a:latin typeface="Consolas" panose="020B0609020204030204" pitchFamily="49" charset="0"/>
              </a:rPr>
              <a:t>)</a:t>
            </a:r>
            <a:endParaRPr lang="en-US" sz="2500" dirty="0">
              <a:solidFill>
                <a:srgbClr val="000000"/>
              </a:solidFill>
              <a:latin typeface="Consolas" panose="020B0609020204030204" pitchFamily="49" charset="0"/>
            </a:endParaRPr>
          </a:p>
          <a:p>
            <a:r>
              <a:rPr lang="en-US" sz="2500" dirty="0">
                <a:solidFill>
                  <a:srgbClr val="808080"/>
                </a:solidFill>
                <a:latin typeface="Consolas" panose="020B0609020204030204" pitchFamily="49" charset="0"/>
              </a:rPr>
              <a:t>);</a:t>
            </a:r>
            <a:endParaRPr lang="en-US" sz="2500" dirty="0">
              <a:solidFill>
                <a:srgbClr val="000000"/>
              </a:solidFill>
              <a:latin typeface="Consolas" panose="020B0609020204030204" pitchFamily="49" charset="0"/>
            </a:endParaRPr>
          </a:p>
        </p:txBody>
      </p:sp>
    </p:spTree>
    <p:extLst>
      <p:ext uri="{BB962C8B-B14F-4D97-AF65-F5344CB8AC3E}">
        <p14:creationId xmlns:p14="http://schemas.microsoft.com/office/powerpoint/2010/main" val="1858791068"/>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9CD9B-07FB-D174-FE65-BF9A6A1B7705}"/>
              </a:ext>
            </a:extLst>
          </p:cNvPr>
          <p:cNvSpPr>
            <a:spLocks noGrp="1"/>
          </p:cNvSpPr>
          <p:nvPr>
            <p:ph type="title"/>
          </p:nvPr>
        </p:nvSpPr>
        <p:spPr>
          <a:xfrm>
            <a:off x="588262" y="585216"/>
            <a:ext cx="11044938" cy="492443"/>
          </a:xfrm>
        </p:spPr>
        <p:txBody>
          <a:bodyPr wrap="square" anchor="t">
            <a:normAutofit/>
          </a:bodyPr>
          <a:lstStyle/>
          <a:p>
            <a:r>
              <a:rPr lang="en-US" sz="3200" dirty="0"/>
              <a:t>Load dimension tables</a:t>
            </a:r>
          </a:p>
        </p:txBody>
      </p:sp>
      <p:sp>
        <p:nvSpPr>
          <p:cNvPr id="11273" name="Text Placeholder 3">
            <a:extLst>
              <a:ext uri="{FF2B5EF4-FFF2-40B4-BE49-F238E27FC236}">
                <a16:creationId xmlns:a16="http://schemas.microsoft.com/office/drawing/2014/main" id="{43E09632-8D8F-954B-1622-3DECD5022E65}"/>
              </a:ext>
            </a:extLst>
          </p:cNvPr>
          <p:cNvSpPr>
            <a:spLocks noGrp="1"/>
          </p:cNvSpPr>
          <p:nvPr>
            <p:ph type="body" sz="quarter" idx="16"/>
          </p:nvPr>
        </p:nvSpPr>
        <p:spPr>
          <a:xfrm>
            <a:off x="586388" y="1312559"/>
            <a:ext cx="4316537" cy="433571"/>
          </a:xfrm>
        </p:spPr>
        <p:txBody>
          <a:bodyPr/>
          <a:lstStyle/>
          <a:p>
            <a:r>
              <a:rPr lang="en-US" sz="2000" dirty="0"/>
              <a:t>Slowly changing dimension types</a:t>
            </a:r>
          </a:p>
        </p:txBody>
      </p:sp>
      <p:sp>
        <p:nvSpPr>
          <p:cNvPr id="11275" name="Text Placeholder 4">
            <a:extLst>
              <a:ext uri="{FF2B5EF4-FFF2-40B4-BE49-F238E27FC236}">
                <a16:creationId xmlns:a16="http://schemas.microsoft.com/office/drawing/2014/main" id="{248B998B-A452-EA1F-7ABF-6407B1612FAA}"/>
              </a:ext>
            </a:extLst>
          </p:cNvPr>
          <p:cNvSpPr>
            <a:spLocks noGrp="1"/>
          </p:cNvSpPr>
          <p:nvPr>
            <p:ph type="body" sz="quarter" idx="15"/>
          </p:nvPr>
        </p:nvSpPr>
        <p:spPr>
          <a:xfrm>
            <a:off x="586388" y="1900343"/>
            <a:ext cx="3327185" cy="3573286"/>
          </a:xfrm>
        </p:spPr>
        <p:txBody>
          <a:bodyPr/>
          <a:lstStyle/>
          <a:p>
            <a:pPr>
              <a:lnSpc>
                <a:spcPct val="150000"/>
              </a:lnSpc>
            </a:pPr>
            <a:r>
              <a:rPr lang="en-US" sz="1800" b="1" dirty="0"/>
              <a:t>0</a:t>
            </a:r>
            <a:r>
              <a:rPr lang="en-US" sz="1800" dirty="0"/>
              <a:t>: never changes</a:t>
            </a:r>
          </a:p>
          <a:p>
            <a:pPr>
              <a:lnSpc>
                <a:spcPct val="150000"/>
              </a:lnSpc>
            </a:pPr>
            <a:r>
              <a:rPr lang="en-US" sz="1800" b="1" dirty="0"/>
              <a:t>1</a:t>
            </a:r>
            <a:r>
              <a:rPr lang="en-US" sz="1800" dirty="0"/>
              <a:t>: overwrites, no history</a:t>
            </a:r>
          </a:p>
          <a:p>
            <a:pPr>
              <a:lnSpc>
                <a:spcPct val="150000"/>
              </a:lnSpc>
            </a:pPr>
            <a:r>
              <a:rPr lang="en-US" sz="1800" b="1" dirty="0"/>
              <a:t>2</a:t>
            </a:r>
            <a:r>
              <a:rPr lang="en-US" sz="1800" dirty="0"/>
              <a:t>: appends, tracks changes</a:t>
            </a:r>
          </a:p>
          <a:p>
            <a:pPr>
              <a:lnSpc>
                <a:spcPct val="150000"/>
              </a:lnSpc>
            </a:pPr>
            <a:r>
              <a:rPr lang="en-US" sz="1800" b="1" dirty="0"/>
              <a:t>3</a:t>
            </a:r>
            <a:r>
              <a:rPr lang="en-US" sz="1800" dirty="0"/>
              <a:t>: add history column</a:t>
            </a:r>
          </a:p>
          <a:p>
            <a:pPr>
              <a:lnSpc>
                <a:spcPct val="150000"/>
              </a:lnSpc>
            </a:pPr>
            <a:r>
              <a:rPr lang="en-US" sz="1800" b="1" dirty="0"/>
              <a:t>4</a:t>
            </a:r>
            <a:r>
              <a:rPr lang="en-US" sz="1800" dirty="0"/>
              <a:t>: add new dimension</a:t>
            </a:r>
          </a:p>
          <a:p>
            <a:pPr>
              <a:lnSpc>
                <a:spcPct val="150000"/>
              </a:lnSpc>
            </a:pPr>
            <a:r>
              <a:rPr lang="en-US" sz="1800" b="1" dirty="0"/>
              <a:t>5</a:t>
            </a:r>
            <a:r>
              <a:rPr lang="en-US" sz="1800" dirty="0"/>
              <a:t>: like type 2 for large changes</a:t>
            </a:r>
          </a:p>
          <a:p>
            <a:pPr>
              <a:lnSpc>
                <a:spcPct val="150000"/>
              </a:lnSpc>
            </a:pPr>
            <a:r>
              <a:rPr lang="en-US" sz="1800" b="1" dirty="0"/>
              <a:t>6</a:t>
            </a:r>
            <a:r>
              <a:rPr lang="en-US" sz="1800" dirty="0"/>
              <a:t>: combo of types 2 and 3</a:t>
            </a:r>
          </a:p>
          <a:p>
            <a:pPr marL="0" indent="0">
              <a:buNone/>
            </a:pPr>
            <a:endParaRPr lang="en-US" sz="1800" dirty="0"/>
          </a:p>
        </p:txBody>
      </p:sp>
      <p:pic>
        <p:nvPicPr>
          <p:cNvPr id="11268" name="Picture 4" descr="Diagram showing the function and structure of OneLake.">
            <a:extLst>
              <a:ext uri="{FF2B5EF4-FFF2-40B4-BE49-F238E27FC236}">
                <a16:creationId xmlns:a16="http://schemas.microsoft.com/office/drawing/2014/main" id="{250A35F7-9276-11FF-1804-CB5E3C705AF9}"/>
              </a:ext>
            </a:extLst>
          </p:cNvPr>
          <p:cNvPicPr>
            <a:picLocks noGrp="1" noChangeAspect="1" noChangeArrowheads="1"/>
          </p:cNvPicPr>
          <p:nvPr>
            <p:ph type="pic" sz="quarter" idx="20"/>
          </p:nvPr>
        </p:nvPicPr>
        <p:blipFill rotWithShape="1">
          <a:blip r:embed="rId3" cstate="print">
            <a:extLst>
              <a:ext uri="{28A0092B-C50C-407E-A947-70E740481C1C}">
                <a14:useLocalDpi xmlns:a14="http://schemas.microsoft.com/office/drawing/2010/main" val="0"/>
              </a:ext>
            </a:extLst>
          </a:blip>
          <a:srcRect l="-1522"/>
          <a:stretch/>
        </p:blipFill>
        <p:spPr bwMode="auto">
          <a:xfrm>
            <a:off x="3913573" y="1312559"/>
            <a:ext cx="7841519" cy="4430720"/>
          </a:xfrm>
          <a:prstGeom prst="rect">
            <a:avLst/>
          </a:prstGeom>
          <a:solidFill>
            <a:srgbClr val="FFFFFF"/>
          </a:solidFill>
        </p:spPr>
      </p:pic>
    </p:spTree>
    <p:extLst>
      <p:ext uri="{BB962C8B-B14F-4D97-AF65-F5344CB8AC3E}">
        <p14:creationId xmlns:p14="http://schemas.microsoft.com/office/powerpoint/2010/main" val="287666179"/>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BD8A5EB-4C58-277F-E58E-8713BC7D9EEC}"/>
              </a:ext>
            </a:extLst>
          </p:cNvPr>
          <p:cNvSpPr>
            <a:spLocks noGrp="1"/>
          </p:cNvSpPr>
          <p:nvPr>
            <p:ph type="title"/>
          </p:nvPr>
        </p:nvSpPr>
        <p:spPr>
          <a:xfrm>
            <a:off x="588262" y="585216"/>
            <a:ext cx="4042761" cy="492443"/>
          </a:xfrm>
        </p:spPr>
        <p:txBody>
          <a:bodyPr/>
          <a:lstStyle/>
          <a:p>
            <a:r>
              <a:rPr lang="en-US" sz="3200" dirty="0"/>
              <a:t>Example</a:t>
            </a:r>
          </a:p>
        </p:txBody>
      </p:sp>
      <p:sp>
        <p:nvSpPr>
          <p:cNvPr id="8" name="Text Placeholder 7">
            <a:extLst>
              <a:ext uri="{FF2B5EF4-FFF2-40B4-BE49-F238E27FC236}">
                <a16:creationId xmlns:a16="http://schemas.microsoft.com/office/drawing/2014/main" id="{3B7549B5-FACF-3C66-B761-AFFFC704EC73}"/>
              </a:ext>
            </a:extLst>
          </p:cNvPr>
          <p:cNvSpPr>
            <a:spLocks noGrp="1"/>
          </p:cNvSpPr>
          <p:nvPr>
            <p:ph type="body" sz="quarter" idx="15"/>
          </p:nvPr>
        </p:nvSpPr>
        <p:spPr>
          <a:xfrm>
            <a:off x="586389" y="1594155"/>
            <a:ext cx="4042761" cy="1362361"/>
          </a:xfrm>
        </p:spPr>
        <p:txBody>
          <a:bodyPr/>
          <a:lstStyle/>
          <a:p>
            <a:pPr>
              <a:lnSpc>
                <a:spcPct val="200000"/>
              </a:lnSpc>
            </a:pPr>
            <a:r>
              <a:rPr lang="en-US" sz="2400" dirty="0"/>
              <a:t>Update table </a:t>
            </a:r>
            <a:r>
              <a:rPr lang="en-US" sz="2400" i="1" dirty="0" err="1"/>
              <a:t>Dim_Products</a:t>
            </a:r>
            <a:r>
              <a:rPr lang="en-US" sz="2400" i="1" dirty="0"/>
              <a:t>,</a:t>
            </a:r>
            <a:br>
              <a:rPr lang="en-US" sz="2400" i="1" dirty="0"/>
            </a:br>
            <a:r>
              <a:rPr lang="en-US" sz="2400" dirty="0"/>
              <a:t>designed as a </a:t>
            </a:r>
            <a:r>
              <a:rPr lang="en-US" sz="2400" b="1" dirty="0"/>
              <a:t>Type 2 SCD.</a:t>
            </a:r>
            <a:endParaRPr lang="en-US" sz="2400" b="1" i="1" dirty="0"/>
          </a:p>
        </p:txBody>
      </p:sp>
      <p:sp>
        <p:nvSpPr>
          <p:cNvPr id="7" name="Text Placeholder 6">
            <a:extLst>
              <a:ext uri="{FF2B5EF4-FFF2-40B4-BE49-F238E27FC236}">
                <a16:creationId xmlns:a16="http://schemas.microsoft.com/office/drawing/2014/main" id="{FC49A293-9E3C-57F0-FD8D-58EFC0F448AC}"/>
              </a:ext>
            </a:extLst>
          </p:cNvPr>
          <p:cNvSpPr>
            <a:spLocks noGrp="1"/>
          </p:cNvSpPr>
          <p:nvPr>
            <p:ph type="body" sz="quarter" idx="11"/>
          </p:nvPr>
        </p:nvSpPr>
        <p:spPr>
          <a:xfrm>
            <a:off x="5378693" y="585216"/>
            <a:ext cx="6672630" cy="4813625"/>
          </a:xfrm>
        </p:spPr>
        <p:txBody>
          <a:bodyPr/>
          <a:lstStyle/>
          <a:p>
            <a:r>
              <a:rPr lang="en-US" sz="1700" dirty="0">
                <a:solidFill>
                  <a:srgbClr val="0000FF"/>
                </a:solidFill>
                <a:latin typeface="Consolas" panose="020B0609020204030204" pitchFamily="49" charset="0"/>
              </a:rPr>
              <a:t>IF</a:t>
            </a:r>
            <a:r>
              <a:rPr lang="en-US" sz="1700" dirty="0">
                <a:solidFill>
                  <a:srgbClr val="000000"/>
                </a:solidFill>
                <a:latin typeface="Consolas" panose="020B0609020204030204" pitchFamily="49" charset="0"/>
              </a:rPr>
              <a:t> </a:t>
            </a:r>
            <a:r>
              <a:rPr lang="en-US" sz="1700" dirty="0">
                <a:solidFill>
                  <a:srgbClr val="808080"/>
                </a:solidFill>
                <a:latin typeface="Consolas" panose="020B0609020204030204" pitchFamily="49" charset="0"/>
              </a:rPr>
              <a:t>EXISTS</a:t>
            </a:r>
            <a:r>
              <a:rPr lang="en-US" sz="1700" dirty="0">
                <a:solidFill>
                  <a:srgbClr val="0000FF"/>
                </a:solidFill>
                <a:latin typeface="Consolas" panose="020B0609020204030204" pitchFamily="49" charset="0"/>
              </a:rPr>
              <a:t> </a:t>
            </a:r>
            <a:r>
              <a:rPr lang="en-US" sz="1700" dirty="0">
                <a:solidFill>
                  <a:srgbClr val="808080"/>
                </a:solidFill>
                <a:latin typeface="Consolas" panose="020B0609020204030204" pitchFamily="49" charset="0"/>
              </a:rPr>
              <a:t>(</a:t>
            </a:r>
            <a:r>
              <a:rPr lang="en-US" sz="1700" dirty="0">
                <a:solidFill>
                  <a:srgbClr val="0000FF"/>
                </a:solidFill>
                <a:latin typeface="Consolas" panose="020B0609020204030204" pitchFamily="49" charset="0"/>
              </a:rPr>
              <a:t>SELECT</a:t>
            </a:r>
            <a:r>
              <a:rPr lang="en-US" sz="1700" dirty="0">
                <a:solidFill>
                  <a:srgbClr val="000000"/>
                </a:solidFill>
                <a:latin typeface="Consolas" panose="020B0609020204030204" pitchFamily="49" charset="0"/>
              </a:rPr>
              <a:t> 1 </a:t>
            </a:r>
            <a:r>
              <a:rPr lang="en-US" sz="1700" dirty="0">
                <a:solidFill>
                  <a:srgbClr val="0000FF"/>
                </a:solidFill>
                <a:latin typeface="Consolas" panose="020B0609020204030204" pitchFamily="49" charset="0"/>
              </a:rPr>
              <a:t>FROM</a:t>
            </a:r>
            <a:r>
              <a:rPr lang="en-US" sz="1700" dirty="0">
                <a:solidFill>
                  <a:srgbClr val="000000"/>
                </a:solidFill>
                <a:latin typeface="Consolas" panose="020B0609020204030204" pitchFamily="49" charset="0"/>
              </a:rPr>
              <a:t> </a:t>
            </a:r>
            <a:r>
              <a:rPr lang="en-US" sz="1700" dirty="0" err="1">
                <a:solidFill>
                  <a:srgbClr val="000000"/>
                </a:solidFill>
                <a:latin typeface="Consolas" panose="020B0609020204030204" pitchFamily="49" charset="0"/>
              </a:rPr>
              <a:t>Dim_Products</a:t>
            </a:r>
            <a:r>
              <a:rPr lang="en-US" sz="1700" dirty="0">
                <a:solidFill>
                  <a:srgbClr val="000000"/>
                </a:solidFill>
                <a:latin typeface="Consolas" panose="020B0609020204030204" pitchFamily="49" charset="0"/>
              </a:rPr>
              <a:t> </a:t>
            </a:r>
            <a:r>
              <a:rPr lang="en-US" sz="1700" dirty="0">
                <a:solidFill>
                  <a:srgbClr val="0000FF"/>
                </a:solidFill>
                <a:latin typeface="Consolas" panose="020B0609020204030204" pitchFamily="49" charset="0"/>
              </a:rPr>
              <a:t>WHERE</a:t>
            </a:r>
            <a:r>
              <a:rPr lang="en-US" sz="1700" dirty="0">
                <a:solidFill>
                  <a:srgbClr val="000000"/>
                </a:solidFill>
                <a:latin typeface="Consolas" panose="020B0609020204030204" pitchFamily="49" charset="0"/>
              </a:rPr>
              <a:t> </a:t>
            </a:r>
            <a:r>
              <a:rPr lang="en-US" sz="1700" dirty="0" err="1">
                <a:solidFill>
                  <a:srgbClr val="000000"/>
                </a:solidFill>
                <a:latin typeface="Consolas" panose="020B0609020204030204" pitchFamily="49" charset="0"/>
              </a:rPr>
              <a:t>SourceKey</a:t>
            </a:r>
            <a:r>
              <a:rPr lang="en-US" sz="1700" dirty="0">
                <a:solidFill>
                  <a:srgbClr val="000000"/>
                </a:solidFill>
                <a:latin typeface="Consolas" panose="020B0609020204030204" pitchFamily="49" charset="0"/>
              </a:rPr>
              <a:t> </a:t>
            </a:r>
            <a:r>
              <a:rPr lang="en-US" sz="1700" dirty="0">
                <a:solidFill>
                  <a:srgbClr val="808080"/>
                </a:solidFill>
                <a:latin typeface="Consolas" panose="020B0609020204030204" pitchFamily="49" charset="0"/>
              </a:rPr>
              <a:t>=</a:t>
            </a:r>
            <a:r>
              <a:rPr lang="en-US" sz="1700" dirty="0">
                <a:solidFill>
                  <a:srgbClr val="000000"/>
                </a:solidFill>
                <a:latin typeface="Consolas" panose="020B0609020204030204" pitchFamily="49" charset="0"/>
              </a:rPr>
              <a:t> @ProductID </a:t>
            </a:r>
            <a:r>
              <a:rPr lang="en-US" sz="1700" dirty="0">
                <a:solidFill>
                  <a:srgbClr val="808080"/>
                </a:solidFill>
                <a:latin typeface="Consolas" panose="020B0609020204030204" pitchFamily="49" charset="0"/>
              </a:rPr>
              <a:t>AND</a:t>
            </a:r>
            <a:r>
              <a:rPr lang="en-US" sz="1700" dirty="0">
                <a:solidFill>
                  <a:srgbClr val="000000"/>
                </a:solidFill>
                <a:latin typeface="Consolas" panose="020B0609020204030204" pitchFamily="49" charset="0"/>
              </a:rPr>
              <a:t> </a:t>
            </a:r>
            <a:r>
              <a:rPr lang="en-US" sz="1700" dirty="0" err="1">
                <a:solidFill>
                  <a:srgbClr val="000000"/>
                </a:solidFill>
                <a:latin typeface="Consolas" panose="020B0609020204030204" pitchFamily="49" charset="0"/>
              </a:rPr>
              <a:t>IsActive</a:t>
            </a:r>
            <a:r>
              <a:rPr lang="en-US" sz="1700" dirty="0">
                <a:solidFill>
                  <a:srgbClr val="000000"/>
                </a:solidFill>
                <a:latin typeface="Consolas" panose="020B0609020204030204" pitchFamily="49" charset="0"/>
              </a:rPr>
              <a:t> </a:t>
            </a:r>
            <a:r>
              <a:rPr lang="en-US" sz="1700" dirty="0">
                <a:solidFill>
                  <a:srgbClr val="808080"/>
                </a:solidFill>
                <a:latin typeface="Consolas" panose="020B0609020204030204" pitchFamily="49" charset="0"/>
              </a:rPr>
              <a:t>=</a:t>
            </a:r>
            <a:r>
              <a:rPr lang="en-US" sz="1700" dirty="0">
                <a:solidFill>
                  <a:srgbClr val="000000"/>
                </a:solidFill>
                <a:latin typeface="Consolas" panose="020B0609020204030204" pitchFamily="49" charset="0"/>
              </a:rPr>
              <a:t> </a:t>
            </a:r>
            <a:r>
              <a:rPr lang="en-US" sz="1700" dirty="0">
                <a:solidFill>
                  <a:srgbClr val="FF0000"/>
                </a:solidFill>
                <a:latin typeface="Consolas" panose="020B0609020204030204" pitchFamily="49" charset="0"/>
              </a:rPr>
              <a:t>'True'</a:t>
            </a:r>
            <a:r>
              <a:rPr lang="en-US" sz="1700" dirty="0">
                <a:solidFill>
                  <a:srgbClr val="808080"/>
                </a:solidFill>
                <a:latin typeface="Consolas" panose="020B0609020204030204" pitchFamily="49" charset="0"/>
              </a:rPr>
              <a:t>)</a:t>
            </a:r>
            <a:endParaRPr lang="en-US" sz="1700" dirty="0">
              <a:solidFill>
                <a:srgbClr val="000000"/>
              </a:solidFill>
              <a:latin typeface="Consolas" panose="020B0609020204030204" pitchFamily="49" charset="0"/>
            </a:endParaRPr>
          </a:p>
          <a:p>
            <a:r>
              <a:rPr lang="en-US" sz="1700" dirty="0">
                <a:solidFill>
                  <a:srgbClr val="0000FF"/>
                </a:solidFill>
                <a:latin typeface="Consolas" panose="020B0609020204030204" pitchFamily="49" charset="0"/>
              </a:rPr>
              <a:t>BEGIN</a:t>
            </a:r>
            <a:endParaRPr lang="en-US" sz="1700" dirty="0">
              <a:solidFill>
                <a:srgbClr val="000000"/>
              </a:solidFill>
              <a:latin typeface="Consolas" panose="020B0609020204030204" pitchFamily="49" charset="0"/>
            </a:endParaRPr>
          </a:p>
          <a:p>
            <a:r>
              <a:rPr lang="en-US" sz="1700" dirty="0">
                <a:solidFill>
                  <a:srgbClr val="000000"/>
                </a:solidFill>
                <a:latin typeface="Consolas" panose="020B0609020204030204" pitchFamily="49" charset="0"/>
              </a:rPr>
              <a:t>    </a:t>
            </a:r>
            <a:r>
              <a:rPr lang="en-US" sz="1700" dirty="0">
                <a:solidFill>
                  <a:srgbClr val="008000"/>
                </a:solidFill>
                <a:latin typeface="Consolas" panose="020B0609020204030204" pitchFamily="49" charset="0"/>
              </a:rPr>
              <a:t>-- Existing product record</a:t>
            </a:r>
            <a:endParaRPr lang="en-US" sz="1700" dirty="0">
              <a:solidFill>
                <a:srgbClr val="000000"/>
              </a:solidFill>
              <a:latin typeface="Consolas" panose="020B0609020204030204" pitchFamily="49" charset="0"/>
            </a:endParaRPr>
          </a:p>
          <a:p>
            <a:r>
              <a:rPr lang="en-US" sz="1700" dirty="0">
                <a:solidFill>
                  <a:srgbClr val="000000"/>
                </a:solidFill>
                <a:latin typeface="Consolas" panose="020B0609020204030204" pitchFamily="49" charset="0"/>
              </a:rPr>
              <a:t>    </a:t>
            </a:r>
            <a:r>
              <a:rPr lang="en-US" sz="1700" dirty="0">
                <a:solidFill>
                  <a:srgbClr val="FF00FF"/>
                </a:solidFill>
                <a:latin typeface="Consolas" panose="020B0609020204030204" pitchFamily="49" charset="0"/>
              </a:rPr>
              <a:t>UPDATE</a:t>
            </a:r>
            <a:r>
              <a:rPr lang="en-US" sz="1700" dirty="0">
                <a:solidFill>
                  <a:srgbClr val="000000"/>
                </a:solidFill>
                <a:latin typeface="Consolas" panose="020B0609020204030204" pitchFamily="49" charset="0"/>
              </a:rPr>
              <a:t> </a:t>
            </a:r>
            <a:r>
              <a:rPr lang="en-US" sz="1700" dirty="0" err="1">
                <a:solidFill>
                  <a:srgbClr val="000000"/>
                </a:solidFill>
                <a:latin typeface="Consolas" panose="020B0609020204030204" pitchFamily="49" charset="0"/>
              </a:rPr>
              <a:t>Dim_Products</a:t>
            </a:r>
            <a:endParaRPr lang="en-US" sz="1700" dirty="0">
              <a:solidFill>
                <a:srgbClr val="000000"/>
              </a:solidFill>
              <a:latin typeface="Consolas" panose="020B0609020204030204" pitchFamily="49" charset="0"/>
            </a:endParaRPr>
          </a:p>
          <a:p>
            <a:r>
              <a:rPr lang="en-US" sz="1700" dirty="0">
                <a:solidFill>
                  <a:srgbClr val="000000"/>
                </a:solidFill>
                <a:latin typeface="Consolas" panose="020B0609020204030204" pitchFamily="49" charset="0"/>
              </a:rPr>
              <a:t>    </a:t>
            </a:r>
            <a:r>
              <a:rPr lang="en-US" sz="1700" dirty="0">
                <a:solidFill>
                  <a:srgbClr val="0000FF"/>
                </a:solidFill>
                <a:latin typeface="Consolas" panose="020B0609020204030204" pitchFamily="49" charset="0"/>
              </a:rPr>
              <a:t>SET</a:t>
            </a:r>
            <a:r>
              <a:rPr lang="en-US" sz="1700" dirty="0">
                <a:solidFill>
                  <a:srgbClr val="000000"/>
                </a:solidFill>
                <a:latin typeface="Consolas" panose="020B0609020204030204" pitchFamily="49" charset="0"/>
              </a:rPr>
              <a:t> </a:t>
            </a:r>
            <a:r>
              <a:rPr lang="en-US" sz="1700" dirty="0" err="1">
                <a:solidFill>
                  <a:srgbClr val="000000"/>
                </a:solidFill>
                <a:latin typeface="Consolas" panose="020B0609020204030204" pitchFamily="49" charset="0"/>
              </a:rPr>
              <a:t>ValidTo</a:t>
            </a:r>
            <a:r>
              <a:rPr lang="en-US" sz="1700" dirty="0">
                <a:solidFill>
                  <a:srgbClr val="000000"/>
                </a:solidFill>
                <a:latin typeface="Consolas" panose="020B0609020204030204" pitchFamily="49" charset="0"/>
              </a:rPr>
              <a:t> </a:t>
            </a:r>
            <a:r>
              <a:rPr lang="en-US" sz="1700" dirty="0">
                <a:solidFill>
                  <a:srgbClr val="808080"/>
                </a:solidFill>
                <a:latin typeface="Consolas" panose="020B0609020204030204" pitchFamily="49" charset="0"/>
              </a:rPr>
              <a:t>=</a:t>
            </a:r>
            <a:r>
              <a:rPr lang="en-US" sz="1700" dirty="0">
                <a:solidFill>
                  <a:srgbClr val="000000"/>
                </a:solidFill>
                <a:latin typeface="Consolas" panose="020B0609020204030204" pitchFamily="49" charset="0"/>
              </a:rPr>
              <a:t> </a:t>
            </a:r>
            <a:r>
              <a:rPr lang="en-US" sz="1700" dirty="0">
                <a:solidFill>
                  <a:srgbClr val="FF00FF"/>
                </a:solidFill>
                <a:latin typeface="Consolas" panose="020B0609020204030204" pitchFamily="49" charset="0"/>
              </a:rPr>
              <a:t>GETDATE</a:t>
            </a:r>
            <a:r>
              <a:rPr lang="en-US" sz="1700" dirty="0">
                <a:solidFill>
                  <a:srgbClr val="808080"/>
                </a:solidFill>
                <a:latin typeface="Consolas" panose="020B0609020204030204" pitchFamily="49" charset="0"/>
              </a:rPr>
              <a:t>(),</a:t>
            </a:r>
            <a:r>
              <a:rPr lang="en-US" sz="1700" dirty="0">
                <a:solidFill>
                  <a:srgbClr val="000000"/>
                </a:solidFill>
                <a:latin typeface="Consolas" panose="020B0609020204030204" pitchFamily="49" charset="0"/>
              </a:rPr>
              <a:t> </a:t>
            </a:r>
            <a:r>
              <a:rPr lang="en-US" sz="1700" dirty="0" err="1">
                <a:solidFill>
                  <a:srgbClr val="000000"/>
                </a:solidFill>
                <a:latin typeface="Consolas" panose="020B0609020204030204" pitchFamily="49" charset="0"/>
              </a:rPr>
              <a:t>IsActive</a:t>
            </a:r>
            <a:r>
              <a:rPr lang="en-US" sz="1700" dirty="0">
                <a:solidFill>
                  <a:srgbClr val="000000"/>
                </a:solidFill>
                <a:latin typeface="Consolas" panose="020B0609020204030204" pitchFamily="49" charset="0"/>
              </a:rPr>
              <a:t> </a:t>
            </a:r>
            <a:r>
              <a:rPr lang="en-US" sz="1700" dirty="0">
                <a:solidFill>
                  <a:srgbClr val="808080"/>
                </a:solidFill>
                <a:latin typeface="Consolas" panose="020B0609020204030204" pitchFamily="49" charset="0"/>
              </a:rPr>
              <a:t>=</a:t>
            </a:r>
            <a:r>
              <a:rPr lang="en-US" sz="1700" dirty="0">
                <a:solidFill>
                  <a:srgbClr val="000000"/>
                </a:solidFill>
                <a:latin typeface="Consolas" panose="020B0609020204030204" pitchFamily="49" charset="0"/>
              </a:rPr>
              <a:t> </a:t>
            </a:r>
            <a:r>
              <a:rPr lang="en-US" sz="1700" dirty="0">
                <a:solidFill>
                  <a:srgbClr val="FF0000"/>
                </a:solidFill>
                <a:latin typeface="Consolas" panose="020B0609020204030204" pitchFamily="49" charset="0"/>
              </a:rPr>
              <a:t>'False'</a:t>
            </a:r>
            <a:endParaRPr lang="en-US" sz="1700" dirty="0">
              <a:solidFill>
                <a:srgbClr val="000000"/>
              </a:solidFill>
              <a:latin typeface="Consolas" panose="020B0609020204030204" pitchFamily="49" charset="0"/>
            </a:endParaRPr>
          </a:p>
          <a:p>
            <a:r>
              <a:rPr lang="en-US" sz="1700" dirty="0">
                <a:solidFill>
                  <a:srgbClr val="000000"/>
                </a:solidFill>
                <a:latin typeface="Consolas" panose="020B0609020204030204" pitchFamily="49" charset="0"/>
              </a:rPr>
              <a:t>    </a:t>
            </a:r>
            <a:r>
              <a:rPr lang="en-US" sz="1700" dirty="0">
                <a:solidFill>
                  <a:srgbClr val="0000FF"/>
                </a:solidFill>
                <a:latin typeface="Consolas" panose="020B0609020204030204" pitchFamily="49" charset="0"/>
              </a:rPr>
              <a:t>WHERE</a:t>
            </a:r>
            <a:r>
              <a:rPr lang="en-US" sz="1700" dirty="0">
                <a:solidFill>
                  <a:srgbClr val="000000"/>
                </a:solidFill>
                <a:latin typeface="Consolas" panose="020B0609020204030204" pitchFamily="49" charset="0"/>
              </a:rPr>
              <a:t> </a:t>
            </a:r>
            <a:r>
              <a:rPr lang="en-US" sz="1700" dirty="0" err="1">
                <a:solidFill>
                  <a:srgbClr val="000000"/>
                </a:solidFill>
                <a:latin typeface="Consolas" panose="020B0609020204030204" pitchFamily="49" charset="0"/>
              </a:rPr>
              <a:t>SourceKey</a:t>
            </a:r>
            <a:r>
              <a:rPr lang="en-US" sz="1700" dirty="0">
                <a:solidFill>
                  <a:srgbClr val="000000"/>
                </a:solidFill>
                <a:latin typeface="Consolas" panose="020B0609020204030204" pitchFamily="49" charset="0"/>
              </a:rPr>
              <a:t> </a:t>
            </a:r>
            <a:r>
              <a:rPr lang="en-US" sz="1700" dirty="0">
                <a:solidFill>
                  <a:srgbClr val="808080"/>
                </a:solidFill>
                <a:latin typeface="Consolas" panose="020B0609020204030204" pitchFamily="49" charset="0"/>
              </a:rPr>
              <a:t>=</a:t>
            </a:r>
            <a:r>
              <a:rPr lang="en-US" sz="1700" dirty="0">
                <a:solidFill>
                  <a:srgbClr val="000000"/>
                </a:solidFill>
                <a:latin typeface="Consolas" panose="020B0609020204030204" pitchFamily="49" charset="0"/>
              </a:rPr>
              <a:t> @ProductID </a:t>
            </a:r>
            <a:r>
              <a:rPr lang="en-US" sz="1700" dirty="0">
                <a:solidFill>
                  <a:srgbClr val="808080"/>
                </a:solidFill>
                <a:latin typeface="Consolas" panose="020B0609020204030204" pitchFamily="49" charset="0"/>
              </a:rPr>
              <a:t>AND</a:t>
            </a:r>
            <a:r>
              <a:rPr lang="en-US" sz="1700" dirty="0">
                <a:solidFill>
                  <a:srgbClr val="000000"/>
                </a:solidFill>
                <a:latin typeface="Consolas" panose="020B0609020204030204" pitchFamily="49" charset="0"/>
              </a:rPr>
              <a:t> </a:t>
            </a:r>
            <a:r>
              <a:rPr lang="en-US" sz="1700" dirty="0" err="1">
                <a:solidFill>
                  <a:srgbClr val="000000"/>
                </a:solidFill>
                <a:latin typeface="Consolas" panose="020B0609020204030204" pitchFamily="49" charset="0"/>
              </a:rPr>
              <a:t>IsActive</a:t>
            </a:r>
            <a:r>
              <a:rPr lang="en-US" sz="1700" dirty="0">
                <a:solidFill>
                  <a:srgbClr val="000000"/>
                </a:solidFill>
                <a:latin typeface="Consolas" panose="020B0609020204030204" pitchFamily="49" charset="0"/>
              </a:rPr>
              <a:t> </a:t>
            </a:r>
            <a:r>
              <a:rPr lang="en-US" sz="1700" dirty="0">
                <a:solidFill>
                  <a:srgbClr val="808080"/>
                </a:solidFill>
                <a:latin typeface="Consolas" panose="020B0609020204030204" pitchFamily="49" charset="0"/>
              </a:rPr>
              <a:t>=</a:t>
            </a:r>
            <a:r>
              <a:rPr lang="en-US" sz="1700" dirty="0">
                <a:solidFill>
                  <a:srgbClr val="000000"/>
                </a:solidFill>
                <a:latin typeface="Consolas" panose="020B0609020204030204" pitchFamily="49" charset="0"/>
              </a:rPr>
              <a:t> </a:t>
            </a:r>
            <a:r>
              <a:rPr lang="en-US" sz="1700" dirty="0">
                <a:solidFill>
                  <a:srgbClr val="FF0000"/>
                </a:solidFill>
                <a:latin typeface="Consolas" panose="020B0609020204030204" pitchFamily="49" charset="0"/>
              </a:rPr>
              <a:t>'True'</a:t>
            </a:r>
            <a:r>
              <a:rPr lang="en-US" sz="1700" dirty="0">
                <a:solidFill>
                  <a:srgbClr val="808080"/>
                </a:solidFill>
                <a:latin typeface="Consolas" panose="020B0609020204030204" pitchFamily="49" charset="0"/>
              </a:rPr>
              <a:t>;</a:t>
            </a:r>
            <a:endParaRPr lang="en-US" sz="1700" dirty="0">
              <a:solidFill>
                <a:srgbClr val="000000"/>
              </a:solidFill>
              <a:latin typeface="Consolas" panose="020B0609020204030204" pitchFamily="49" charset="0"/>
            </a:endParaRPr>
          </a:p>
          <a:p>
            <a:r>
              <a:rPr lang="en-US" sz="1700" dirty="0">
                <a:solidFill>
                  <a:srgbClr val="0000FF"/>
                </a:solidFill>
                <a:latin typeface="Consolas" panose="020B0609020204030204" pitchFamily="49" charset="0"/>
              </a:rPr>
              <a:t>END</a:t>
            </a:r>
            <a:endParaRPr lang="en-US" sz="1700" dirty="0">
              <a:solidFill>
                <a:srgbClr val="000000"/>
              </a:solidFill>
              <a:latin typeface="Consolas" panose="020B0609020204030204" pitchFamily="49" charset="0"/>
            </a:endParaRPr>
          </a:p>
          <a:p>
            <a:r>
              <a:rPr lang="en-US" sz="1700" dirty="0">
                <a:solidFill>
                  <a:srgbClr val="0000FF"/>
                </a:solidFill>
                <a:latin typeface="Consolas" panose="020B0609020204030204" pitchFamily="49" charset="0"/>
              </a:rPr>
              <a:t>ELSE</a:t>
            </a:r>
            <a:endParaRPr lang="en-US" sz="1700" dirty="0">
              <a:solidFill>
                <a:srgbClr val="000000"/>
              </a:solidFill>
              <a:latin typeface="Consolas" panose="020B0609020204030204" pitchFamily="49" charset="0"/>
            </a:endParaRPr>
          </a:p>
          <a:p>
            <a:r>
              <a:rPr lang="en-US" sz="1700" dirty="0">
                <a:solidFill>
                  <a:srgbClr val="0000FF"/>
                </a:solidFill>
                <a:latin typeface="Consolas" panose="020B0609020204030204" pitchFamily="49" charset="0"/>
              </a:rPr>
              <a:t>BEGIN</a:t>
            </a:r>
            <a:endParaRPr lang="en-US" sz="1700" dirty="0">
              <a:solidFill>
                <a:srgbClr val="000000"/>
              </a:solidFill>
              <a:latin typeface="Consolas" panose="020B0609020204030204" pitchFamily="49" charset="0"/>
            </a:endParaRPr>
          </a:p>
          <a:p>
            <a:r>
              <a:rPr lang="en-US" sz="1700" dirty="0">
                <a:solidFill>
                  <a:srgbClr val="000000"/>
                </a:solidFill>
                <a:latin typeface="Consolas" panose="020B0609020204030204" pitchFamily="49" charset="0"/>
              </a:rPr>
              <a:t>    </a:t>
            </a:r>
            <a:r>
              <a:rPr lang="en-US" sz="1700" dirty="0">
                <a:solidFill>
                  <a:srgbClr val="008000"/>
                </a:solidFill>
                <a:latin typeface="Consolas" panose="020B0609020204030204" pitchFamily="49" charset="0"/>
              </a:rPr>
              <a:t>-- New product record</a:t>
            </a:r>
            <a:endParaRPr lang="en-US" sz="1700" dirty="0">
              <a:solidFill>
                <a:srgbClr val="000000"/>
              </a:solidFill>
              <a:latin typeface="Consolas" panose="020B0609020204030204" pitchFamily="49" charset="0"/>
            </a:endParaRPr>
          </a:p>
          <a:p>
            <a:r>
              <a:rPr lang="en-US" sz="1700" dirty="0">
                <a:solidFill>
                  <a:srgbClr val="000000"/>
                </a:solidFill>
                <a:latin typeface="Consolas" panose="020B0609020204030204" pitchFamily="49" charset="0"/>
              </a:rPr>
              <a:t>    </a:t>
            </a:r>
            <a:r>
              <a:rPr lang="en-US" sz="1700" dirty="0">
                <a:solidFill>
                  <a:srgbClr val="0000FF"/>
                </a:solidFill>
                <a:latin typeface="Consolas" panose="020B0609020204030204" pitchFamily="49" charset="0"/>
              </a:rPr>
              <a:t>INSERT</a:t>
            </a:r>
            <a:r>
              <a:rPr lang="en-US" sz="1700" dirty="0">
                <a:solidFill>
                  <a:srgbClr val="000000"/>
                </a:solidFill>
                <a:latin typeface="Consolas" panose="020B0609020204030204" pitchFamily="49" charset="0"/>
              </a:rPr>
              <a:t> </a:t>
            </a:r>
            <a:r>
              <a:rPr lang="en-US" sz="1700" dirty="0">
                <a:solidFill>
                  <a:srgbClr val="0000FF"/>
                </a:solidFill>
                <a:latin typeface="Consolas" panose="020B0609020204030204" pitchFamily="49" charset="0"/>
              </a:rPr>
              <a:t>INTO</a:t>
            </a:r>
            <a:r>
              <a:rPr lang="en-US" sz="1700" dirty="0">
                <a:solidFill>
                  <a:srgbClr val="000000"/>
                </a:solidFill>
                <a:latin typeface="Consolas" panose="020B0609020204030204" pitchFamily="49" charset="0"/>
              </a:rPr>
              <a:t> </a:t>
            </a:r>
            <a:r>
              <a:rPr lang="en-US" sz="1700" dirty="0" err="1">
                <a:solidFill>
                  <a:srgbClr val="000000"/>
                </a:solidFill>
                <a:latin typeface="Consolas" panose="020B0609020204030204" pitchFamily="49" charset="0"/>
              </a:rPr>
              <a:t>Dim_Products</a:t>
            </a:r>
            <a:r>
              <a:rPr lang="en-US" sz="1700" dirty="0">
                <a:solidFill>
                  <a:srgbClr val="0000FF"/>
                </a:solidFill>
                <a:latin typeface="Consolas" panose="020B0609020204030204" pitchFamily="49" charset="0"/>
              </a:rPr>
              <a:t> </a:t>
            </a:r>
            <a:r>
              <a:rPr lang="en-US" sz="1700" dirty="0">
                <a:solidFill>
                  <a:srgbClr val="808080"/>
                </a:solidFill>
                <a:latin typeface="Consolas" panose="020B0609020204030204" pitchFamily="49" charset="0"/>
              </a:rPr>
              <a:t>(</a:t>
            </a:r>
            <a:r>
              <a:rPr lang="en-US" sz="1700" dirty="0" err="1">
                <a:solidFill>
                  <a:srgbClr val="000000"/>
                </a:solidFill>
                <a:latin typeface="Consolas" panose="020B0609020204030204" pitchFamily="49" charset="0"/>
              </a:rPr>
              <a:t>SourceKey</a:t>
            </a:r>
            <a:r>
              <a:rPr lang="en-US" sz="1700" dirty="0">
                <a:solidFill>
                  <a:srgbClr val="808080"/>
                </a:solidFill>
                <a:latin typeface="Consolas" panose="020B0609020204030204" pitchFamily="49" charset="0"/>
              </a:rPr>
              <a:t>,</a:t>
            </a:r>
            <a:r>
              <a:rPr lang="en-US" sz="1700" dirty="0">
                <a:solidFill>
                  <a:srgbClr val="000000"/>
                </a:solidFill>
                <a:latin typeface="Consolas" panose="020B0609020204030204" pitchFamily="49" charset="0"/>
              </a:rPr>
              <a:t> ProductName</a:t>
            </a:r>
            <a:r>
              <a:rPr lang="en-US" sz="1700" dirty="0">
                <a:solidFill>
                  <a:srgbClr val="808080"/>
                </a:solidFill>
                <a:latin typeface="Consolas" panose="020B0609020204030204" pitchFamily="49" charset="0"/>
              </a:rPr>
              <a:t>,</a:t>
            </a:r>
            <a:r>
              <a:rPr lang="en-US" sz="1700" dirty="0">
                <a:solidFill>
                  <a:srgbClr val="000000"/>
                </a:solidFill>
                <a:latin typeface="Consolas" panose="020B0609020204030204" pitchFamily="49" charset="0"/>
              </a:rPr>
              <a:t> StartDate</a:t>
            </a:r>
            <a:r>
              <a:rPr lang="en-US" sz="1700" dirty="0">
                <a:solidFill>
                  <a:srgbClr val="808080"/>
                </a:solidFill>
                <a:latin typeface="Consolas" panose="020B0609020204030204" pitchFamily="49" charset="0"/>
              </a:rPr>
              <a:t>,</a:t>
            </a:r>
            <a:r>
              <a:rPr lang="en-US" sz="1700" dirty="0">
                <a:solidFill>
                  <a:srgbClr val="000000"/>
                </a:solidFill>
                <a:latin typeface="Consolas" panose="020B0609020204030204" pitchFamily="49" charset="0"/>
              </a:rPr>
              <a:t> </a:t>
            </a:r>
            <a:r>
              <a:rPr lang="en-US" sz="1700" dirty="0" err="1">
                <a:solidFill>
                  <a:srgbClr val="000000"/>
                </a:solidFill>
                <a:latin typeface="Consolas" panose="020B0609020204030204" pitchFamily="49" charset="0"/>
              </a:rPr>
              <a:t>EndDate</a:t>
            </a:r>
            <a:r>
              <a:rPr lang="en-US" sz="1700" dirty="0">
                <a:solidFill>
                  <a:srgbClr val="808080"/>
                </a:solidFill>
                <a:latin typeface="Consolas" panose="020B0609020204030204" pitchFamily="49" charset="0"/>
              </a:rPr>
              <a:t>,</a:t>
            </a:r>
            <a:r>
              <a:rPr lang="en-US" sz="1700" dirty="0">
                <a:solidFill>
                  <a:srgbClr val="000000"/>
                </a:solidFill>
                <a:latin typeface="Consolas" panose="020B0609020204030204" pitchFamily="49" charset="0"/>
              </a:rPr>
              <a:t> </a:t>
            </a:r>
            <a:r>
              <a:rPr lang="en-US" sz="1700" dirty="0" err="1">
                <a:solidFill>
                  <a:srgbClr val="000000"/>
                </a:solidFill>
                <a:latin typeface="Consolas" panose="020B0609020204030204" pitchFamily="49" charset="0"/>
              </a:rPr>
              <a:t>IsActive</a:t>
            </a:r>
            <a:r>
              <a:rPr lang="en-US" sz="1700" dirty="0">
                <a:solidFill>
                  <a:srgbClr val="808080"/>
                </a:solidFill>
                <a:latin typeface="Consolas" panose="020B0609020204030204" pitchFamily="49" charset="0"/>
              </a:rPr>
              <a:t>)</a:t>
            </a:r>
            <a:endParaRPr lang="en-US" sz="1700" dirty="0">
              <a:solidFill>
                <a:srgbClr val="000000"/>
              </a:solidFill>
              <a:latin typeface="Consolas" panose="020B0609020204030204" pitchFamily="49" charset="0"/>
            </a:endParaRPr>
          </a:p>
          <a:p>
            <a:r>
              <a:rPr lang="en-US" sz="1700" dirty="0">
                <a:solidFill>
                  <a:srgbClr val="000000"/>
                </a:solidFill>
                <a:latin typeface="Consolas" panose="020B0609020204030204" pitchFamily="49" charset="0"/>
              </a:rPr>
              <a:t>    </a:t>
            </a:r>
            <a:r>
              <a:rPr lang="en-US" sz="1700" dirty="0">
                <a:solidFill>
                  <a:srgbClr val="0000FF"/>
                </a:solidFill>
                <a:latin typeface="Consolas" panose="020B0609020204030204" pitchFamily="49" charset="0"/>
              </a:rPr>
              <a:t>VALUES </a:t>
            </a:r>
            <a:r>
              <a:rPr lang="en-US" sz="1700" dirty="0">
                <a:solidFill>
                  <a:srgbClr val="808080"/>
                </a:solidFill>
                <a:latin typeface="Consolas" panose="020B0609020204030204" pitchFamily="49" charset="0"/>
              </a:rPr>
              <a:t>(</a:t>
            </a:r>
            <a:r>
              <a:rPr lang="en-US" sz="1700" dirty="0">
                <a:solidFill>
                  <a:srgbClr val="000000"/>
                </a:solidFill>
                <a:latin typeface="Consolas" panose="020B0609020204030204" pitchFamily="49" charset="0"/>
              </a:rPr>
              <a:t>@ProductID</a:t>
            </a:r>
            <a:r>
              <a:rPr lang="en-US" sz="1700" dirty="0">
                <a:solidFill>
                  <a:srgbClr val="808080"/>
                </a:solidFill>
                <a:latin typeface="Consolas" panose="020B0609020204030204" pitchFamily="49" charset="0"/>
              </a:rPr>
              <a:t>,</a:t>
            </a:r>
            <a:r>
              <a:rPr lang="en-US" sz="1700" dirty="0">
                <a:solidFill>
                  <a:srgbClr val="000000"/>
                </a:solidFill>
                <a:latin typeface="Consolas" panose="020B0609020204030204" pitchFamily="49" charset="0"/>
              </a:rPr>
              <a:t> @ProductName</a:t>
            </a:r>
            <a:r>
              <a:rPr lang="en-US" sz="1700" dirty="0">
                <a:solidFill>
                  <a:srgbClr val="808080"/>
                </a:solidFill>
                <a:latin typeface="Consolas" panose="020B0609020204030204" pitchFamily="49" charset="0"/>
              </a:rPr>
              <a:t>,</a:t>
            </a:r>
            <a:r>
              <a:rPr lang="en-US" sz="1700" dirty="0">
                <a:solidFill>
                  <a:srgbClr val="000000"/>
                </a:solidFill>
                <a:latin typeface="Consolas" panose="020B0609020204030204" pitchFamily="49" charset="0"/>
              </a:rPr>
              <a:t> </a:t>
            </a:r>
            <a:r>
              <a:rPr lang="en-US" sz="1700" dirty="0">
                <a:solidFill>
                  <a:srgbClr val="FF00FF"/>
                </a:solidFill>
                <a:latin typeface="Consolas" panose="020B0609020204030204" pitchFamily="49" charset="0"/>
              </a:rPr>
              <a:t>GETDATE</a:t>
            </a:r>
            <a:r>
              <a:rPr lang="en-US" sz="1700" dirty="0">
                <a:solidFill>
                  <a:srgbClr val="808080"/>
                </a:solidFill>
                <a:latin typeface="Consolas" panose="020B0609020204030204" pitchFamily="49" charset="0"/>
              </a:rPr>
              <a:t>(),</a:t>
            </a:r>
            <a:r>
              <a:rPr lang="en-US" sz="1700" dirty="0">
                <a:solidFill>
                  <a:srgbClr val="000000"/>
                </a:solidFill>
                <a:latin typeface="Consolas" panose="020B0609020204030204" pitchFamily="49" charset="0"/>
              </a:rPr>
              <a:t> </a:t>
            </a:r>
            <a:r>
              <a:rPr lang="en-US" sz="1700" dirty="0">
                <a:solidFill>
                  <a:srgbClr val="FF0000"/>
                </a:solidFill>
                <a:latin typeface="Consolas" panose="020B0609020204030204" pitchFamily="49" charset="0"/>
              </a:rPr>
              <a:t>'9999-12-31'</a:t>
            </a:r>
            <a:r>
              <a:rPr lang="en-US" sz="1700" dirty="0">
                <a:solidFill>
                  <a:srgbClr val="808080"/>
                </a:solidFill>
                <a:latin typeface="Consolas" panose="020B0609020204030204" pitchFamily="49" charset="0"/>
              </a:rPr>
              <a:t>,</a:t>
            </a:r>
            <a:r>
              <a:rPr lang="en-US" sz="1700" dirty="0">
                <a:solidFill>
                  <a:srgbClr val="000000"/>
                </a:solidFill>
                <a:latin typeface="Consolas" panose="020B0609020204030204" pitchFamily="49" charset="0"/>
              </a:rPr>
              <a:t> </a:t>
            </a:r>
            <a:r>
              <a:rPr lang="en-US" sz="1700" dirty="0">
                <a:solidFill>
                  <a:srgbClr val="FF0000"/>
                </a:solidFill>
                <a:latin typeface="Consolas" panose="020B0609020204030204" pitchFamily="49" charset="0"/>
              </a:rPr>
              <a:t>'True'</a:t>
            </a:r>
            <a:r>
              <a:rPr lang="en-US" sz="1700" dirty="0">
                <a:solidFill>
                  <a:srgbClr val="808080"/>
                </a:solidFill>
                <a:latin typeface="Consolas" panose="020B0609020204030204" pitchFamily="49" charset="0"/>
              </a:rPr>
              <a:t>);</a:t>
            </a:r>
            <a:endParaRPr lang="en-US" sz="1700" dirty="0">
              <a:solidFill>
                <a:srgbClr val="000000"/>
              </a:solidFill>
              <a:latin typeface="Consolas" panose="020B0609020204030204" pitchFamily="49" charset="0"/>
            </a:endParaRPr>
          </a:p>
          <a:p>
            <a:r>
              <a:rPr lang="en-US" sz="1700" dirty="0">
                <a:solidFill>
                  <a:srgbClr val="0000FF"/>
                </a:solidFill>
                <a:latin typeface="Consolas" panose="020B0609020204030204" pitchFamily="49" charset="0"/>
              </a:rPr>
              <a:t>END</a:t>
            </a:r>
            <a:endParaRPr lang="en-US" sz="1700" dirty="0">
              <a:solidFill>
                <a:srgbClr val="000000"/>
              </a:solidFill>
              <a:latin typeface="Consolas" panose="020B0609020204030204" pitchFamily="49" charset="0"/>
            </a:endParaRPr>
          </a:p>
        </p:txBody>
      </p:sp>
    </p:spTree>
    <p:extLst>
      <p:ext uri="{BB962C8B-B14F-4D97-AF65-F5344CB8AC3E}">
        <p14:creationId xmlns:p14="http://schemas.microsoft.com/office/powerpoint/2010/main" val="99004183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F25E4-4F69-8CC0-3839-DDD5F20D23C9}"/>
              </a:ext>
            </a:extLst>
          </p:cNvPr>
          <p:cNvSpPr>
            <a:spLocks noGrp="1"/>
          </p:cNvSpPr>
          <p:nvPr>
            <p:ph type="title"/>
          </p:nvPr>
        </p:nvSpPr>
        <p:spPr>
          <a:xfrm>
            <a:off x="588262" y="585216"/>
            <a:ext cx="4042761" cy="492443"/>
          </a:xfrm>
        </p:spPr>
        <p:txBody>
          <a:bodyPr/>
          <a:lstStyle/>
          <a:p>
            <a:r>
              <a:rPr lang="en-US" sz="3200" dirty="0"/>
              <a:t>Load fact tables</a:t>
            </a:r>
          </a:p>
        </p:txBody>
      </p:sp>
      <p:sp>
        <p:nvSpPr>
          <p:cNvPr id="3" name="Text Placeholder 2">
            <a:extLst>
              <a:ext uri="{FF2B5EF4-FFF2-40B4-BE49-F238E27FC236}">
                <a16:creationId xmlns:a16="http://schemas.microsoft.com/office/drawing/2014/main" id="{2762C5C3-04A5-1D8C-4D31-CB5C24D63594}"/>
              </a:ext>
            </a:extLst>
          </p:cNvPr>
          <p:cNvSpPr>
            <a:spLocks noGrp="1"/>
          </p:cNvSpPr>
          <p:nvPr>
            <p:ph type="body" sz="quarter" idx="15"/>
          </p:nvPr>
        </p:nvSpPr>
        <p:spPr>
          <a:xfrm>
            <a:off x="586389" y="1594155"/>
            <a:ext cx="4042761" cy="4308872"/>
          </a:xfrm>
        </p:spPr>
        <p:txBody>
          <a:bodyPr/>
          <a:lstStyle/>
          <a:p>
            <a:pPr marL="342900" indent="-342900">
              <a:buFont typeface="Arial" panose="020B0604020202020204" pitchFamily="34" charset="0"/>
              <a:buChar char="•"/>
            </a:pPr>
            <a:r>
              <a:rPr lang="en-US" sz="2000" b="1" dirty="0"/>
              <a:t>Use an INSERT statement</a:t>
            </a:r>
          </a:p>
          <a:p>
            <a:pPr marL="342900" indent="-342900">
              <a:buFont typeface="Arial" panose="020B0604020202020204" pitchFamily="34" charset="0"/>
              <a:buChar char="•"/>
            </a:pPr>
            <a:r>
              <a:rPr lang="en-US" sz="2000" b="1" dirty="0"/>
              <a:t>Look up surrogate keys in dimension tables based on alternate key:</a:t>
            </a:r>
          </a:p>
          <a:p>
            <a:pPr marL="685800" lvl="2" indent="-342900"/>
            <a:r>
              <a:rPr lang="en-US" sz="2000" dirty="0"/>
              <a:t>Simple case, get the most recently loaded dimension instance (maximum incrementing surrogate key)</a:t>
            </a:r>
          </a:p>
          <a:p>
            <a:pPr marL="685800" lvl="2" indent="-342900"/>
            <a:r>
              <a:rPr lang="en-US" sz="2000" dirty="0"/>
              <a:t>Or use an </a:t>
            </a:r>
            <a:r>
              <a:rPr lang="en-US" sz="2000" i="1" dirty="0" err="1"/>
              <a:t>IsCurrent</a:t>
            </a:r>
            <a:r>
              <a:rPr lang="en-US" sz="2000" dirty="0"/>
              <a:t> flag field</a:t>
            </a:r>
          </a:p>
          <a:p>
            <a:pPr marL="685800" lvl="2" indent="-342900"/>
            <a:r>
              <a:rPr lang="en-US" sz="2000" dirty="0"/>
              <a:t>Or use </a:t>
            </a:r>
            <a:r>
              <a:rPr lang="en-US" sz="2000" i="1" dirty="0"/>
              <a:t>start</a:t>
            </a:r>
            <a:r>
              <a:rPr lang="en-US" sz="2000" dirty="0"/>
              <a:t> and </a:t>
            </a:r>
            <a:r>
              <a:rPr lang="en-US" sz="2000" i="1" dirty="0"/>
              <a:t>end</a:t>
            </a:r>
            <a:r>
              <a:rPr lang="en-US" sz="2000" dirty="0"/>
              <a:t> dates to find the right instance for the fact time</a:t>
            </a:r>
          </a:p>
          <a:p>
            <a:endParaRPr lang="en-US" sz="2000" dirty="0"/>
          </a:p>
        </p:txBody>
      </p:sp>
      <p:sp>
        <p:nvSpPr>
          <p:cNvPr id="4" name="Text Placeholder 3">
            <a:extLst>
              <a:ext uri="{FF2B5EF4-FFF2-40B4-BE49-F238E27FC236}">
                <a16:creationId xmlns:a16="http://schemas.microsoft.com/office/drawing/2014/main" id="{BAC2D2A0-3982-39FC-030B-94D1261D410C}"/>
              </a:ext>
            </a:extLst>
          </p:cNvPr>
          <p:cNvSpPr>
            <a:spLocks noGrp="1"/>
          </p:cNvSpPr>
          <p:nvPr>
            <p:ph type="body" sz="quarter" idx="11"/>
          </p:nvPr>
        </p:nvSpPr>
        <p:spPr>
          <a:xfrm>
            <a:off x="5317734" y="186574"/>
            <a:ext cx="6514011" cy="6463308"/>
          </a:xfrm>
        </p:spPr>
        <p:txBody>
          <a:bodyPr/>
          <a:lstStyle/>
          <a:p>
            <a:r>
              <a:rPr lang="en-US" sz="1500" dirty="0">
                <a:solidFill>
                  <a:srgbClr val="0000FF"/>
                </a:solidFill>
                <a:latin typeface="Consolas" panose="020B0609020204030204" pitchFamily="49" charset="0"/>
              </a:rPr>
              <a:t>INSERT</a:t>
            </a:r>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INTO</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dbo</a:t>
            </a:r>
            <a:r>
              <a:rPr lang="en-US" sz="1500" dirty="0" err="1">
                <a:solidFill>
                  <a:srgbClr val="808080"/>
                </a:solidFill>
                <a:latin typeface="Consolas" panose="020B0609020204030204" pitchFamily="49" charset="0"/>
              </a:rPr>
              <a:t>.</a:t>
            </a:r>
            <a:r>
              <a:rPr lang="en-US" sz="1500" dirty="0" err="1">
                <a:solidFill>
                  <a:srgbClr val="000000"/>
                </a:solidFill>
                <a:latin typeface="Consolas" panose="020B0609020204030204" pitchFamily="49" charset="0"/>
              </a:rPr>
              <a:t>FactSales</a:t>
            </a:r>
            <a:endParaRPr lang="en-US" sz="1500" dirty="0">
              <a:solidFill>
                <a:srgbClr val="000000"/>
              </a:solidFill>
              <a:latin typeface="Consolas" panose="020B0609020204030204" pitchFamily="49" charset="0"/>
            </a:endParaRPr>
          </a:p>
          <a:p>
            <a:r>
              <a:rPr lang="en-US" sz="1500" dirty="0">
                <a:solidFill>
                  <a:srgbClr val="0000FF"/>
                </a:solidFill>
                <a:latin typeface="Consolas" panose="020B0609020204030204" pitchFamily="49" charset="0"/>
              </a:rPr>
              <a:t>SELECT  </a:t>
            </a:r>
            <a:r>
              <a:rPr lang="en-US" sz="1500" dirty="0">
                <a:solidFill>
                  <a:srgbClr val="808080"/>
                </a:solidFill>
                <a:latin typeface="Consolas" panose="020B0609020204030204" pitchFamily="49" charset="0"/>
              </a:rPr>
              <a:t>(</a:t>
            </a:r>
            <a:r>
              <a:rPr lang="en-US" sz="1500" dirty="0">
                <a:solidFill>
                  <a:srgbClr val="0000FF"/>
                </a:solidFill>
                <a:latin typeface="Consolas" panose="020B0609020204030204" pitchFamily="49" charset="0"/>
              </a:rPr>
              <a:t>SELECT</a:t>
            </a:r>
            <a:r>
              <a:rPr lang="en-US" sz="1500" dirty="0">
                <a:solidFill>
                  <a:srgbClr val="000000"/>
                </a:solidFill>
                <a:latin typeface="Consolas" panose="020B0609020204030204" pitchFamily="49" charset="0"/>
              </a:rPr>
              <a:t> </a:t>
            </a:r>
            <a:r>
              <a:rPr lang="en-US" sz="1500" dirty="0">
                <a:solidFill>
                  <a:srgbClr val="FF00FF"/>
                </a:solidFill>
                <a:latin typeface="Consolas" panose="020B0609020204030204" pitchFamily="49" charset="0"/>
              </a:rPr>
              <a:t>MAX</a:t>
            </a:r>
            <a:r>
              <a:rPr lang="en-US" sz="1500" dirty="0">
                <a:solidFill>
                  <a:srgbClr val="808080"/>
                </a:solidFill>
                <a:latin typeface="Consolas" panose="020B0609020204030204" pitchFamily="49" charset="0"/>
              </a:rPr>
              <a:t>(</a:t>
            </a:r>
            <a:r>
              <a:rPr lang="en-US" sz="1500" dirty="0" err="1">
                <a:solidFill>
                  <a:srgbClr val="000000"/>
                </a:solidFill>
                <a:latin typeface="Consolas" panose="020B0609020204030204" pitchFamily="49" charset="0"/>
              </a:rPr>
              <a:t>DateKey</a:t>
            </a:r>
            <a:r>
              <a:rPr lang="en-US" sz="1500" dirty="0">
                <a:solidFill>
                  <a:srgbClr val="808080"/>
                </a:solidFill>
                <a:latin typeface="Consolas" panose="020B0609020204030204" pitchFamily="49" charset="0"/>
              </a:rPr>
              <a:t>)</a:t>
            </a:r>
            <a:endParaRPr lang="en-US" sz="1500" dirty="0">
              <a:solidFill>
                <a:srgbClr val="000000"/>
              </a:solidFill>
              <a:latin typeface="Consolas" panose="020B0609020204030204" pitchFamily="49" charset="0"/>
            </a:endParaRPr>
          </a:p>
          <a:p>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FROM</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dbo</a:t>
            </a:r>
            <a:r>
              <a:rPr lang="en-US" sz="1500" dirty="0" err="1">
                <a:solidFill>
                  <a:srgbClr val="808080"/>
                </a:solidFill>
                <a:latin typeface="Consolas" panose="020B0609020204030204" pitchFamily="49" charset="0"/>
              </a:rPr>
              <a:t>.</a:t>
            </a:r>
            <a:r>
              <a:rPr lang="en-US" sz="1500" dirty="0" err="1">
                <a:solidFill>
                  <a:srgbClr val="000000"/>
                </a:solidFill>
                <a:latin typeface="Consolas" panose="020B0609020204030204" pitchFamily="49" charset="0"/>
              </a:rPr>
              <a:t>DimDate</a:t>
            </a:r>
            <a:endParaRPr lang="en-US" sz="1500" dirty="0">
              <a:solidFill>
                <a:srgbClr val="000000"/>
              </a:solidFill>
              <a:latin typeface="Consolas" panose="020B0609020204030204" pitchFamily="49" charset="0"/>
            </a:endParaRPr>
          </a:p>
          <a:p>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WHERE</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FullDateAlternateKey</a:t>
            </a:r>
            <a:r>
              <a:rPr lang="en-US" sz="1500" dirty="0">
                <a:solidFill>
                  <a:srgbClr val="000000"/>
                </a:solidFill>
                <a:latin typeface="Consolas" panose="020B0609020204030204" pitchFamily="49" charset="0"/>
              </a:rPr>
              <a:t> </a:t>
            </a:r>
            <a:r>
              <a:rPr lang="en-US" sz="1500" dirty="0">
                <a:solidFill>
                  <a:srgbClr val="808080"/>
                </a:solidFill>
                <a:latin typeface="Consolas" panose="020B0609020204030204" pitchFamily="49" charset="0"/>
              </a:rPr>
              <a:t>=</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stg</a:t>
            </a:r>
            <a:r>
              <a:rPr lang="en-US" sz="1500" dirty="0" err="1">
                <a:solidFill>
                  <a:srgbClr val="808080"/>
                </a:solidFill>
                <a:latin typeface="Consolas" panose="020B0609020204030204" pitchFamily="49" charset="0"/>
              </a:rPr>
              <a:t>.</a:t>
            </a:r>
            <a:r>
              <a:rPr lang="en-US" sz="1500" dirty="0" err="1">
                <a:solidFill>
                  <a:srgbClr val="000000"/>
                </a:solidFill>
                <a:latin typeface="Consolas" panose="020B0609020204030204" pitchFamily="49" charset="0"/>
              </a:rPr>
              <a:t>OrderDate</a:t>
            </a:r>
            <a:r>
              <a:rPr lang="en-US" sz="1500" dirty="0">
                <a:solidFill>
                  <a:srgbClr val="808080"/>
                </a:solidFill>
                <a:latin typeface="Consolas" panose="020B0609020204030204" pitchFamily="49" charset="0"/>
              </a:rPr>
              <a:t>)</a:t>
            </a:r>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AS</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OrderDateKey</a:t>
            </a:r>
            <a:r>
              <a:rPr lang="en-US" sz="1500" dirty="0">
                <a:solidFill>
                  <a:srgbClr val="808080"/>
                </a:solidFill>
                <a:latin typeface="Consolas" panose="020B0609020204030204" pitchFamily="49" charset="0"/>
              </a:rPr>
              <a:t>,</a:t>
            </a:r>
            <a:endParaRPr lang="en-US" sz="1500" dirty="0">
              <a:solidFill>
                <a:srgbClr val="000000"/>
              </a:solidFill>
              <a:latin typeface="Consolas" panose="020B0609020204030204" pitchFamily="49" charset="0"/>
            </a:endParaRPr>
          </a:p>
          <a:p>
            <a:r>
              <a:rPr lang="en-US" sz="1500" dirty="0">
                <a:solidFill>
                  <a:srgbClr val="0000FF"/>
                </a:solidFill>
                <a:latin typeface="Consolas" panose="020B0609020204030204" pitchFamily="49" charset="0"/>
              </a:rPr>
              <a:t>        </a:t>
            </a:r>
            <a:r>
              <a:rPr lang="en-US" sz="1500" dirty="0">
                <a:solidFill>
                  <a:srgbClr val="808080"/>
                </a:solidFill>
                <a:latin typeface="Consolas" panose="020B0609020204030204" pitchFamily="49" charset="0"/>
              </a:rPr>
              <a:t>(</a:t>
            </a:r>
            <a:r>
              <a:rPr lang="en-US" sz="1500" dirty="0">
                <a:solidFill>
                  <a:srgbClr val="0000FF"/>
                </a:solidFill>
                <a:latin typeface="Consolas" panose="020B0609020204030204" pitchFamily="49" charset="0"/>
              </a:rPr>
              <a:t>SELECT</a:t>
            </a:r>
            <a:r>
              <a:rPr lang="en-US" sz="1500" dirty="0">
                <a:solidFill>
                  <a:srgbClr val="000000"/>
                </a:solidFill>
                <a:latin typeface="Consolas" panose="020B0609020204030204" pitchFamily="49" charset="0"/>
              </a:rPr>
              <a:t> </a:t>
            </a:r>
            <a:r>
              <a:rPr lang="en-US" sz="1500" dirty="0">
                <a:solidFill>
                  <a:srgbClr val="FF00FF"/>
                </a:solidFill>
                <a:latin typeface="Consolas" panose="020B0609020204030204" pitchFamily="49" charset="0"/>
              </a:rPr>
              <a:t>MAX</a:t>
            </a:r>
            <a:r>
              <a:rPr lang="en-US" sz="1500" dirty="0">
                <a:solidFill>
                  <a:srgbClr val="808080"/>
                </a:solidFill>
                <a:latin typeface="Consolas" panose="020B0609020204030204" pitchFamily="49" charset="0"/>
              </a:rPr>
              <a:t>(</a:t>
            </a:r>
            <a:r>
              <a:rPr lang="en-US" sz="1500" dirty="0" err="1">
                <a:solidFill>
                  <a:srgbClr val="000000"/>
                </a:solidFill>
                <a:latin typeface="Consolas" panose="020B0609020204030204" pitchFamily="49" charset="0"/>
              </a:rPr>
              <a:t>CustomerKey</a:t>
            </a:r>
            <a:r>
              <a:rPr lang="en-US" sz="1500" dirty="0">
                <a:solidFill>
                  <a:srgbClr val="808080"/>
                </a:solidFill>
                <a:latin typeface="Consolas" panose="020B0609020204030204" pitchFamily="49" charset="0"/>
              </a:rPr>
              <a:t>)</a:t>
            </a:r>
            <a:endParaRPr lang="en-US" sz="1500" dirty="0">
              <a:solidFill>
                <a:srgbClr val="000000"/>
              </a:solidFill>
              <a:latin typeface="Consolas" panose="020B0609020204030204" pitchFamily="49" charset="0"/>
            </a:endParaRPr>
          </a:p>
          <a:p>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FROM</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dbo</a:t>
            </a:r>
            <a:r>
              <a:rPr lang="en-US" sz="1500" dirty="0" err="1">
                <a:solidFill>
                  <a:srgbClr val="808080"/>
                </a:solidFill>
                <a:latin typeface="Consolas" panose="020B0609020204030204" pitchFamily="49" charset="0"/>
              </a:rPr>
              <a:t>.</a:t>
            </a:r>
            <a:r>
              <a:rPr lang="en-US" sz="1500" dirty="0" err="1">
                <a:solidFill>
                  <a:srgbClr val="000000"/>
                </a:solidFill>
                <a:latin typeface="Consolas" panose="020B0609020204030204" pitchFamily="49" charset="0"/>
              </a:rPr>
              <a:t>DimCustomer</a:t>
            </a:r>
            <a:endParaRPr lang="en-US" sz="1500" dirty="0">
              <a:solidFill>
                <a:srgbClr val="000000"/>
              </a:solidFill>
              <a:latin typeface="Consolas" panose="020B0609020204030204" pitchFamily="49" charset="0"/>
            </a:endParaRPr>
          </a:p>
          <a:p>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WHERE</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CustomerAlternateKey</a:t>
            </a:r>
            <a:r>
              <a:rPr lang="en-US" sz="1500" dirty="0">
                <a:solidFill>
                  <a:srgbClr val="000000"/>
                </a:solidFill>
                <a:latin typeface="Consolas" panose="020B0609020204030204" pitchFamily="49" charset="0"/>
              </a:rPr>
              <a:t> </a:t>
            </a:r>
            <a:r>
              <a:rPr lang="en-US" sz="1500" dirty="0">
                <a:solidFill>
                  <a:srgbClr val="808080"/>
                </a:solidFill>
                <a:latin typeface="Consolas" panose="020B0609020204030204" pitchFamily="49" charset="0"/>
              </a:rPr>
              <a:t>=</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stg</a:t>
            </a:r>
            <a:r>
              <a:rPr lang="en-US" sz="1500" dirty="0" err="1">
                <a:solidFill>
                  <a:srgbClr val="808080"/>
                </a:solidFill>
                <a:latin typeface="Consolas" panose="020B0609020204030204" pitchFamily="49" charset="0"/>
              </a:rPr>
              <a:t>.</a:t>
            </a:r>
            <a:r>
              <a:rPr lang="en-US" sz="1500" dirty="0" err="1">
                <a:solidFill>
                  <a:srgbClr val="000000"/>
                </a:solidFill>
                <a:latin typeface="Consolas" panose="020B0609020204030204" pitchFamily="49" charset="0"/>
              </a:rPr>
              <a:t>CustNo</a:t>
            </a:r>
            <a:r>
              <a:rPr lang="en-US" sz="1500" dirty="0">
                <a:solidFill>
                  <a:srgbClr val="808080"/>
                </a:solidFill>
                <a:latin typeface="Consolas" panose="020B0609020204030204" pitchFamily="49" charset="0"/>
              </a:rPr>
              <a:t>)</a:t>
            </a:r>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AS</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CustomerKey</a:t>
            </a:r>
            <a:r>
              <a:rPr lang="en-US" sz="1500" dirty="0">
                <a:solidFill>
                  <a:srgbClr val="808080"/>
                </a:solidFill>
                <a:latin typeface="Consolas" panose="020B0609020204030204" pitchFamily="49" charset="0"/>
              </a:rPr>
              <a:t>,</a:t>
            </a:r>
            <a:endParaRPr lang="en-US" sz="1500" dirty="0">
              <a:solidFill>
                <a:srgbClr val="000000"/>
              </a:solidFill>
              <a:latin typeface="Consolas" panose="020B0609020204030204" pitchFamily="49" charset="0"/>
            </a:endParaRPr>
          </a:p>
          <a:p>
            <a:r>
              <a:rPr lang="en-US" sz="1500" dirty="0">
                <a:solidFill>
                  <a:srgbClr val="0000FF"/>
                </a:solidFill>
                <a:latin typeface="Consolas" panose="020B0609020204030204" pitchFamily="49" charset="0"/>
              </a:rPr>
              <a:t>        </a:t>
            </a:r>
            <a:r>
              <a:rPr lang="en-US" sz="1500" dirty="0">
                <a:solidFill>
                  <a:srgbClr val="808080"/>
                </a:solidFill>
                <a:latin typeface="Consolas" panose="020B0609020204030204" pitchFamily="49" charset="0"/>
              </a:rPr>
              <a:t>(</a:t>
            </a:r>
            <a:r>
              <a:rPr lang="en-US" sz="1500" dirty="0">
                <a:solidFill>
                  <a:srgbClr val="0000FF"/>
                </a:solidFill>
                <a:latin typeface="Consolas" panose="020B0609020204030204" pitchFamily="49" charset="0"/>
              </a:rPr>
              <a:t>SELECT</a:t>
            </a:r>
            <a:r>
              <a:rPr lang="en-US" sz="1500" dirty="0">
                <a:solidFill>
                  <a:srgbClr val="000000"/>
                </a:solidFill>
                <a:latin typeface="Consolas" panose="020B0609020204030204" pitchFamily="49" charset="0"/>
              </a:rPr>
              <a:t> </a:t>
            </a:r>
            <a:r>
              <a:rPr lang="en-US" sz="1500" dirty="0">
                <a:solidFill>
                  <a:srgbClr val="FF00FF"/>
                </a:solidFill>
                <a:latin typeface="Consolas" panose="020B0609020204030204" pitchFamily="49" charset="0"/>
              </a:rPr>
              <a:t>MAX</a:t>
            </a:r>
            <a:r>
              <a:rPr lang="en-US" sz="1500" dirty="0">
                <a:solidFill>
                  <a:srgbClr val="808080"/>
                </a:solidFill>
                <a:latin typeface="Consolas" panose="020B0609020204030204" pitchFamily="49" charset="0"/>
              </a:rPr>
              <a:t>(</a:t>
            </a:r>
            <a:r>
              <a:rPr lang="en-US" sz="1500" dirty="0" err="1">
                <a:solidFill>
                  <a:srgbClr val="000000"/>
                </a:solidFill>
                <a:latin typeface="Consolas" panose="020B0609020204030204" pitchFamily="49" charset="0"/>
              </a:rPr>
              <a:t>ProductKey</a:t>
            </a:r>
            <a:r>
              <a:rPr lang="en-US" sz="1500" dirty="0">
                <a:solidFill>
                  <a:srgbClr val="808080"/>
                </a:solidFill>
                <a:latin typeface="Consolas" panose="020B0609020204030204" pitchFamily="49" charset="0"/>
              </a:rPr>
              <a:t>)</a:t>
            </a:r>
            <a:endParaRPr lang="en-US" sz="1500" dirty="0">
              <a:solidFill>
                <a:srgbClr val="000000"/>
              </a:solidFill>
              <a:latin typeface="Consolas" panose="020B0609020204030204" pitchFamily="49" charset="0"/>
            </a:endParaRPr>
          </a:p>
          <a:p>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FROM</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dbo</a:t>
            </a:r>
            <a:r>
              <a:rPr lang="en-US" sz="1500" dirty="0" err="1">
                <a:solidFill>
                  <a:srgbClr val="808080"/>
                </a:solidFill>
                <a:latin typeface="Consolas" panose="020B0609020204030204" pitchFamily="49" charset="0"/>
              </a:rPr>
              <a:t>.</a:t>
            </a:r>
            <a:r>
              <a:rPr lang="en-US" sz="1500" dirty="0" err="1">
                <a:solidFill>
                  <a:srgbClr val="000000"/>
                </a:solidFill>
                <a:latin typeface="Consolas" panose="020B0609020204030204" pitchFamily="49" charset="0"/>
              </a:rPr>
              <a:t>DimProduct</a:t>
            </a:r>
            <a:endParaRPr lang="en-US" sz="1500" dirty="0">
              <a:solidFill>
                <a:srgbClr val="000000"/>
              </a:solidFill>
              <a:latin typeface="Consolas" panose="020B0609020204030204" pitchFamily="49" charset="0"/>
            </a:endParaRPr>
          </a:p>
          <a:p>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WHERE</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ProductAlternateKey</a:t>
            </a:r>
            <a:r>
              <a:rPr lang="en-US" sz="1500" dirty="0">
                <a:solidFill>
                  <a:srgbClr val="000000"/>
                </a:solidFill>
                <a:latin typeface="Consolas" panose="020B0609020204030204" pitchFamily="49" charset="0"/>
              </a:rPr>
              <a:t> </a:t>
            </a:r>
            <a:r>
              <a:rPr lang="en-US" sz="1500" dirty="0">
                <a:solidFill>
                  <a:srgbClr val="808080"/>
                </a:solidFill>
                <a:latin typeface="Consolas" panose="020B0609020204030204" pitchFamily="49" charset="0"/>
              </a:rPr>
              <a:t>=</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stg</a:t>
            </a:r>
            <a:r>
              <a:rPr lang="en-US" sz="1500" dirty="0" err="1">
                <a:solidFill>
                  <a:srgbClr val="808080"/>
                </a:solidFill>
                <a:latin typeface="Consolas" panose="020B0609020204030204" pitchFamily="49" charset="0"/>
              </a:rPr>
              <a:t>.</a:t>
            </a:r>
            <a:r>
              <a:rPr lang="en-US" sz="1500" dirty="0" err="1">
                <a:solidFill>
                  <a:srgbClr val="000000"/>
                </a:solidFill>
                <a:latin typeface="Consolas" panose="020B0609020204030204" pitchFamily="49" charset="0"/>
              </a:rPr>
              <a:t>ProductID</a:t>
            </a:r>
            <a:r>
              <a:rPr lang="en-US" sz="1500" dirty="0">
                <a:solidFill>
                  <a:srgbClr val="808080"/>
                </a:solidFill>
                <a:latin typeface="Consolas" panose="020B0609020204030204" pitchFamily="49" charset="0"/>
              </a:rPr>
              <a:t>)</a:t>
            </a:r>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AS</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ProductKey</a:t>
            </a:r>
            <a:r>
              <a:rPr lang="en-US" sz="1500" dirty="0">
                <a:solidFill>
                  <a:srgbClr val="808080"/>
                </a:solidFill>
                <a:latin typeface="Consolas" panose="020B0609020204030204" pitchFamily="49" charset="0"/>
              </a:rPr>
              <a:t>,</a:t>
            </a:r>
            <a:endParaRPr lang="en-US" sz="1500" dirty="0">
              <a:solidFill>
                <a:srgbClr val="000000"/>
              </a:solidFill>
              <a:latin typeface="Consolas" panose="020B0609020204030204" pitchFamily="49" charset="0"/>
            </a:endParaRPr>
          </a:p>
          <a:p>
            <a:r>
              <a:rPr lang="en-US" sz="1500" dirty="0">
                <a:solidFill>
                  <a:srgbClr val="0000FF"/>
                </a:solidFill>
                <a:latin typeface="Consolas" panose="020B0609020204030204" pitchFamily="49" charset="0"/>
              </a:rPr>
              <a:t>        </a:t>
            </a:r>
            <a:r>
              <a:rPr lang="en-US" sz="1500" dirty="0">
                <a:solidFill>
                  <a:srgbClr val="808080"/>
                </a:solidFill>
                <a:latin typeface="Consolas" panose="020B0609020204030204" pitchFamily="49" charset="0"/>
              </a:rPr>
              <a:t>(</a:t>
            </a:r>
            <a:r>
              <a:rPr lang="en-US" sz="1500" dirty="0">
                <a:solidFill>
                  <a:srgbClr val="0000FF"/>
                </a:solidFill>
                <a:latin typeface="Consolas" panose="020B0609020204030204" pitchFamily="49" charset="0"/>
              </a:rPr>
              <a:t>SELECT</a:t>
            </a:r>
            <a:r>
              <a:rPr lang="en-US" sz="1500" dirty="0">
                <a:solidFill>
                  <a:srgbClr val="000000"/>
                </a:solidFill>
                <a:latin typeface="Consolas" panose="020B0609020204030204" pitchFamily="49" charset="0"/>
              </a:rPr>
              <a:t> </a:t>
            </a:r>
            <a:r>
              <a:rPr lang="en-US" sz="1500" dirty="0">
                <a:solidFill>
                  <a:srgbClr val="FF00FF"/>
                </a:solidFill>
                <a:latin typeface="Consolas" panose="020B0609020204030204" pitchFamily="49" charset="0"/>
              </a:rPr>
              <a:t>MAX</a:t>
            </a:r>
            <a:r>
              <a:rPr lang="en-US" sz="1500" dirty="0">
                <a:solidFill>
                  <a:srgbClr val="808080"/>
                </a:solidFill>
                <a:latin typeface="Consolas" panose="020B0609020204030204" pitchFamily="49" charset="0"/>
              </a:rPr>
              <a:t>(</a:t>
            </a:r>
            <a:r>
              <a:rPr lang="en-US" sz="1500" dirty="0" err="1">
                <a:solidFill>
                  <a:srgbClr val="000000"/>
                </a:solidFill>
                <a:latin typeface="Consolas" panose="020B0609020204030204" pitchFamily="49" charset="0"/>
              </a:rPr>
              <a:t>StoreKey</a:t>
            </a:r>
            <a:r>
              <a:rPr lang="en-US" sz="1500" dirty="0">
                <a:solidFill>
                  <a:srgbClr val="808080"/>
                </a:solidFill>
                <a:latin typeface="Consolas" panose="020B0609020204030204" pitchFamily="49" charset="0"/>
              </a:rPr>
              <a:t>)</a:t>
            </a:r>
            <a:endParaRPr lang="en-US" sz="1500" dirty="0">
              <a:solidFill>
                <a:srgbClr val="000000"/>
              </a:solidFill>
              <a:latin typeface="Consolas" panose="020B0609020204030204" pitchFamily="49" charset="0"/>
            </a:endParaRPr>
          </a:p>
          <a:p>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FROM</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dbo</a:t>
            </a:r>
            <a:r>
              <a:rPr lang="en-US" sz="1500" dirty="0" err="1">
                <a:solidFill>
                  <a:srgbClr val="808080"/>
                </a:solidFill>
                <a:latin typeface="Consolas" panose="020B0609020204030204" pitchFamily="49" charset="0"/>
              </a:rPr>
              <a:t>.</a:t>
            </a:r>
            <a:r>
              <a:rPr lang="en-US" sz="1500" dirty="0" err="1">
                <a:solidFill>
                  <a:srgbClr val="000000"/>
                </a:solidFill>
                <a:latin typeface="Consolas" panose="020B0609020204030204" pitchFamily="49" charset="0"/>
              </a:rPr>
              <a:t>DimStore</a:t>
            </a:r>
            <a:endParaRPr lang="en-US" sz="1500" dirty="0">
              <a:solidFill>
                <a:srgbClr val="000000"/>
              </a:solidFill>
              <a:latin typeface="Consolas" panose="020B0609020204030204" pitchFamily="49" charset="0"/>
            </a:endParaRPr>
          </a:p>
          <a:p>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WHERE</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StoreAlternateKey</a:t>
            </a:r>
            <a:r>
              <a:rPr lang="en-US" sz="1500" dirty="0">
                <a:solidFill>
                  <a:srgbClr val="000000"/>
                </a:solidFill>
                <a:latin typeface="Consolas" panose="020B0609020204030204" pitchFamily="49" charset="0"/>
              </a:rPr>
              <a:t> </a:t>
            </a:r>
            <a:r>
              <a:rPr lang="en-US" sz="1500" dirty="0">
                <a:solidFill>
                  <a:srgbClr val="808080"/>
                </a:solidFill>
                <a:latin typeface="Consolas" panose="020B0609020204030204" pitchFamily="49" charset="0"/>
              </a:rPr>
              <a:t>=</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stg</a:t>
            </a:r>
            <a:r>
              <a:rPr lang="en-US" sz="1500" dirty="0" err="1">
                <a:solidFill>
                  <a:srgbClr val="808080"/>
                </a:solidFill>
                <a:latin typeface="Consolas" panose="020B0609020204030204" pitchFamily="49" charset="0"/>
              </a:rPr>
              <a:t>.</a:t>
            </a:r>
            <a:r>
              <a:rPr lang="en-US" sz="1500" dirty="0" err="1">
                <a:solidFill>
                  <a:srgbClr val="000000"/>
                </a:solidFill>
                <a:latin typeface="Consolas" panose="020B0609020204030204" pitchFamily="49" charset="0"/>
              </a:rPr>
              <a:t>StoreID</a:t>
            </a:r>
            <a:r>
              <a:rPr lang="en-US" sz="1500" dirty="0">
                <a:solidFill>
                  <a:srgbClr val="808080"/>
                </a:solidFill>
                <a:latin typeface="Consolas" panose="020B0609020204030204" pitchFamily="49" charset="0"/>
              </a:rPr>
              <a:t>)</a:t>
            </a:r>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AS</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StoreKey</a:t>
            </a:r>
            <a:r>
              <a:rPr lang="en-US" sz="1500" dirty="0">
                <a:solidFill>
                  <a:srgbClr val="808080"/>
                </a:solidFill>
                <a:latin typeface="Consolas" panose="020B0609020204030204" pitchFamily="49" charset="0"/>
              </a:rPr>
              <a:t>,</a:t>
            </a:r>
            <a:endParaRPr lang="en-US" sz="1500" dirty="0">
              <a:solidFill>
                <a:srgbClr val="000000"/>
              </a:solidFill>
              <a:latin typeface="Consolas" panose="020B0609020204030204" pitchFamily="49" charset="0"/>
            </a:endParaRPr>
          </a:p>
          <a:p>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OrderNumber</a:t>
            </a:r>
            <a:r>
              <a:rPr lang="en-US" sz="1500" dirty="0">
                <a:solidFill>
                  <a:srgbClr val="808080"/>
                </a:solidFill>
                <a:latin typeface="Consolas" panose="020B0609020204030204" pitchFamily="49" charset="0"/>
              </a:rPr>
              <a:t>,</a:t>
            </a:r>
            <a:endParaRPr lang="en-US" sz="1500" dirty="0">
              <a:solidFill>
                <a:srgbClr val="000000"/>
              </a:solidFill>
              <a:latin typeface="Consolas" panose="020B0609020204030204" pitchFamily="49" charset="0"/>
            </a:endParaRPr>
          </a:p>
          <a:p>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OrderLineItem</a:t>
            </a:r>
            <a:r>
              <a:rPr lang="en-US" sz="1500" dirty="0">
                <a:solidFill>
                  <a:srgbClr val="808080"/>
                </a:solidFill>
                <a:latin typeface="Consolas" panose="020B0609020204030204" pitchFamily="49" charset="0"/>
              </a:rPr>
              <a:t>,</a:t>
            </a:r>
            <a:endParaRPr lang="en-US" sz="1500" dirty="0">
              <a:solidFill>
                <a:srgbClr val="000000"/>
              </a:solidFill>
              <a:latin typeface="Consolas" panose="020B0609020204030204" pitchFamily="49" charset="0"/>
            </a:endParaRPr>
          </a:p>
          <a:p>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OrderQuantity</a:t>
            </a:r>
            <a:r>
              <a:rPr lang="en-US" sz="1500" dirty="0">
                <a:solidFill>
                  <a:srgbClr val="808080"/>
                </a:solidFill>
                <a:latin typeface="Consolas" panose="020B0609020204030204" pitchFamily="49" charset="0"/>
              </a:rPr>
              <a:t>,</a:t>
            </a:r>
            <a:endParaRPr lang="en-US" sz="1500" dirty="0">
              <a:solidFill>
                <a:srgbClr val="000000"/>
              </a:solidFill>
              <a:latin typeface="Consolas" panose="020B0609020204030204" pitchFamily="49" charset="0"/>
            </a:endParaRPr>
          </a:p>
          <a:p>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UnitPrice</a:t>
            </a:r>
            <a:r>
              <a:rPr lang="en-US" sz="1500" dirty="0">
                <a:solidFill>
                  <a:srgbClr val="808080"/>
                </a:solidFill>
                <a:latin typeface="Consolas" panose="020B0609020204030204" pitchFamily="49" charset="0"/>
              </a:rPr>
              <a:t>,</a:t>
            </a:r>
            <a:endParaRPr lang="en-US" sz="1500" dirty="0">
              <a:solidFill>
                <a:srgbClr val="000000"/>
              </a:solidFill>
              <a:latin typeface="Consolas" panose="020B0609020204030204" pitchFamily="49" charset="0"/>
            </a:endParaRPr>
          </a:p>
          <a:p>
            <a:r>
              <a:rPr lang="en-US" sz="1500" dirty="0">
                <a:solidFill>
                  <a:srgbClr val="000000"/>
                </a:solidFill>
                <a:latin typeface="Consolas" panose="020B0609020204030204" pitchFamily="49" charset="0"/>
              </a:rPr>
              <a:t>        Discount</a:t>
            </a:r>
            <a:r>
              <a:rPr lang="en-US" sz="1500" dirty="0">
                <a:solidFill>
                  <a:srgbClr val="808080"/>
                </a:solidFill>
                <a:latin typeface="Consolas" panose="020B0609020204030204" pitchFamily="49" charset="0"/>
              </a:rPr>
              <a:t>,</a:t>
            </a:r>
            <a:endParaRPr lang="en-US" sz="1500" dirty="0">
              <a:solidFill>
                <a:srgbClr val="000000"/>
              </a:solidFill>
              <a:latin typeface="Consolas" panose="020B0609020204030204" pitchFamily="49" charset="0"/>
            </a:endParaRPr>
          </a:p>
          <a:p>
            <a:r>
              <a:rPr lang="en-US" sz="1500" dirty="0">
                <a:solidFill>
                  <a:srgbClr val="000000"/>
                </a:solidFill>
                <a:latin typeface="Consolas" panose="020B0609020204030204" pitchFamily="49" charset="0"/>
              </a:rPr>
              <a:t>        Tax</a:t>
            </a:r>
            <a:r>
              <a:rPr lang="en-US" sz="1500" dirty="0">
                <a:solidFill>
                  <a:srgbClr val="808080"/>
                </a:solidFill>
                <a:latin typeface="Consolas" panose="020B0609020204030204" pitchFamily="49" charset="0"/>
              </a:rPr>
              <a:t>,</a:t>
            </a:r>
            <a:endParaRPr lang="en-US" sz="1500" dirty="0">
              <a:solidFill>
                <a:srgbClr val="000000"/>
              </a:solidFill>
              <a:latin typeface="Consolas" panose="020B0609020204030204" pitchFamily="49" charset="0"/>
            </a:endParaRPr>
          </a:p>
          <a:p>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SalesAmount</a:t>
            </a:r>
            <a:endParaRPr lang="en-US" sz="1500" dirty="0">
              <a:solidFill>
                <a:srgbClr val="000000"/>
              </a:solidFill>
              <a:latin typeface="Consolas" panose="020B0609020204030204" pitchFamily="49" charset="0"/>
            </a:endParaRPr>
          </a:p>
          <a:p>
            <a:r>
              <a:rPr lang="en-US" sz="1500" dirty="0">
                <a:solidFill>
                  <a:srgbClr val="0000FF"/>
                </a:solidFill>
                <a:latin typeface="Consolas" panose="020B0609020204030204" pitchFamily="49" charset="0"/>
              </a:rPr>
              <a:t>FROM</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dbo</a:t>
            </a:r>
            <a:r>
              <a:rPr lang="en-US" sz="1500" dirty="0" err="1">
                <a:solidFill>
                  <a:srgbClr val="808080"/>
                </a:solidFill>
                <a:latin typeface="Consolas" panose="020B0609020204030204" pitchFamily="49" charset="0"/>
              </a:rPr>
              <a:t>.</a:t>
            </a:r>
            <a:r>
              <a:rPr lang="en-US" sz="1500" dirty="0" err="1">
                <a:solidFill>
                  <a:srgbClr val="000000"/>
                </a:solidFill>
                <a:latin typeface="Consolas" panose="020B0609020204030204" pitchFamily="49" charset="0"/>
              </a:rPr>
              <a:t>StageSales</a:t>
            </a:r>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AS</a:t>
            </a:r>
            <a:r>
              <a:rPr lang="en-US" sz="1500" dirty="0">
                <a:solidFill>
                  <a:srgbClr val="000000"/>
                </a:solidFill>
                <a:latin typeface="Consolas" panose="020B0609020204030204" pitchFamily="49" charset="0"/>
              </a:rPr>
              <a:t> stg</a:t>
            </a:r>
          </a:p>
        </p:txBody>
      </p:sp>
    </p:spTree>
    <p:extLst>
      <p:ext uri="{BB962C8B-B14F-4D97-AF65-F5344CB8AC3E}">
        <p14:creationId xmlns:p14="http://schemas.microsoft.com/office/powerpoint/2010/main" val="1444515435"/>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62CA36F-0887-A1F1-4583-AE88EE8CBB22}"/>
              </a:ext>
            </a:extLst>
          </p:cNvPr>
          <p:cNvSpPr>
            <a:spLocks noGrp="1"/>
          </p:cNvSpPr>
          <p:nvPr>
            <p:ph type="title"/>
          </p:nvPr>
        </p:nvSpPr>
        <p:spPr>
          <a:xfrm>
            <a:off x="588262" y="585216"/>
            <a:ext cx="11044938" cy="492443"/>
          </a:xfrm>
        </p:spPr>
        <p:txBody>
          <a:bodyPr/>
          <a:lstStyle/>
          <a:p>
            <a:r>
              <a:rPr lang="en-US" sz="3200" dirty="0"/>
              <a:t>Load data with Fabric pipelines</a:t>
            </a:r>
          </a:p>
        </p:txBody>
      </p:sp>
      <p:sp>
        <p:nvSpPr>
          <p:cNvPr id="9" name="Text Placeholder 8">
            <a:extLst>
              <a:ext uri="{FF2B5EF4-FFF2-40B4-BE49-F238E27FC236}">
                <a16:creationId xmlns:a16="http://schemas.microsoft.com/office/drawing/2014/main" id="{B6B23D43-D448-45FE-8A20-19F0BE204DF3}"/>
              </a:ext>
            </a:extLst>
          </p:cNvPr>
          <p:cNvSpPr>
            <a:spLocks noGrp="1"/>
          </p:cNvSpPr>
          <p:nvPr>
            <p:ph type="body" sz="quarter" idx="16"/>
          </p:nvPr>
        </p:nvSpPr>
        <p:spPr>
          <a:xfrm>
            <a:off x="584200" y="1594155"/>
            <a:ext cx="3174143" cy="369332"/>
          </a:xfrm>
        </p:spPr>
        <p:txBody>
          <a:bodyPr/>
          <a:lstStyle/>
          <a:p>
            <a:r>
              <a:rPr lang="en-US" sz="2400" dirty="0"/>
              <a:t>Orchestrate activities</a:t>
            </a:r>
          </a:p>
        </p:txBody>
      </p:sp>
      <p:sp>
        <p:nvSpPr>
          <p:cNvPr id="8" name="Text Placeholder 7">
            <a:extLst>
              <a:ext uri="{FF2B5EF4-FFF2-40B4-BE49-F238E27FC236}">
                <a16:creationId xmlns:a16="http://schemas.microsoft.com/office/drawing/2014/main" id="{CA91B7B6-3154-A34A-D3A9-FBBE8B0C41D7}"/>
              </a:ext>
            </a:extLst>
          </p:cNvPr>
          <p:cNvSpPr>
            <a:spLocks noGrp="1"/>
          </p:cNvSpPr>
          <p:nvPr>
            <p:ph type="body" sz="quarter" idx="15"/>
          </p:nvPr>
        </p:nvSpPr>
        <p:spPr>
          <a:xfrm>
            <a:off x="584200" y="2479983"/>
            <a:ext cx="3172811" cy="2614254"/>
          </a:xfrm>
        </p:spPr>
        <p:txBody>
          <a:bodyPr/>
          <a:lstStyle/>
          <a:p>
            <a:pPr>
              <a:lnSpc>
                <a:spcPct val="150000"/>
              </a:lnSpc>
            </a:pPr>
            <a:r>
              <a:rPr lang="en-US" sz="2400" dirty="0"/>
              <a:t>Copy Data</a:t>
            </a:r>
          </a:p>
          <a:p>
            <a:pPr>
              <a:lnSpc>
                <a:spcPct val="150000"/>
              </a:lnSpc>
            </a:pPr>
            <a:r>
              <a:rPr lang="en-US" sz="2400" dirty="0"/>
              <a:t>Schedule</a:t>
            </a:r>
          </a:p>
          <a:p>
            <a:pPr>
              <a:lnSpc>
                <a:spcPct val="150000"/>
              </a:lnSpc>
            </a:pPr>
            <a:r>
              <a:rPr lang="en-US" sz="2400" dirty="0"/>
              <a:t>Parameters</a:t>
            </a:r>
          </a:p>
          <a:p>
            <a:pPr>
              <a:lnSpc>
                <a:spcPct val="150000"/>
              </a:lnSpc>
            </a:pPr>
            <a:r>
              <a:rPr lang="en-US" sz="2400" dirty="0"/>
              <a:t>Delete Data</a:t>
            </a:r>
          </a:p>
        </p:txBody>
      </p:sp>
      <p:pic>
        <p:nvPicPr>
          <p:cNvPr id="12290" name="Picture 2" descr="Screenshot showing the shortcuts for a few features in the Warehouse asset.">
            <a:extLst>
              <a:ext uri="{FF2B5EF4-FFF2-40B4-BE49-F238E27FC236}">
                <a16:creationId xmlns:a16="http://schemas.microsoft.com/office/drawing/2014/main" id="{B9D0A7FD-7D8C-76A5-1146-7140C087A85F}"/>
              </a:ext>
            </a:extLst>
          </p:cNvPr>
          <p:cNvPicPr>
            <a:picLocks noGrp="1" noChangeAspect="1" noChangeArrowheads="1"/>
          </p:cNvPicPr>
          <p:nvPr>
            <p:ph type="pic" sz="quarter" idx="20"/>
          </p:nvPr>
        </p:nvPicPr>
        <p:blipFill rotWithShape="1">
          <a:blip r:embed="rId3" cstate="print">
            <a:extLst>
              <a:ext uri="{28A0092B-C50C-407E-A947-70E740481C1C}">
                <a14:useLocalDpi xmlns:a14="http://schemas.microsoft.com/office/drawing/2010/main" val="0"/>
              </a:ext>
            </a:extLst>
          </a:blip>
          <a:srcRect l="-76" t="-294"/>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4804445"/>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62CA36F-0887-A1F1-4583-AE88EE8CBB22}"/>
              </a:ext>
            </a:extLst>
          </p:cNvPr>
          <p:cNvSpPr>
            <a:spLocks noGrp="1"/>
          </p:cNvSpPr>
          <p:nvPr>
            <p:ph type="title"/>
          </p:nvPr>
        </p:nvSpPr>
        <p:spPr>
          <a:xfrm>
            <a:off x="588262" y="585216"/>
            <a:ext cx="11044938" cy="492443"/>
          </a:xfrm>
        </p:spPr>
        <p:txBody>
          <a:bodyPr/>
          <a:lstStyle/>
          <a:p>
            <a:r>
              <a:rPr lang="en-US" sz="3200"/>
              <a:t>Configure the copy data assistant</a:t>
            </a:r>
            <a:endParaRPr lang="en-US" sz="3200" dirty="0"/>
          </a:p>
        </p:txBody>
      </p:sp>
      <p:sp>
        <p:nvSpPr>
          <p:cNvPr id="8" name="Text Placeholder 7">
            <a:extLst>
              <a:ext uri="{FF2B5EF4-FFF2-40B4-BE49-F238E27FC236}">
                <a16:creationId xmlns:a16="http://schemas.microsoft.com/office/drawing/2014/main" id="{CA91B7B6-3154-A34A-D3A9-FBBE8B0C41D7}"/>
              </a:ext>
            </a:extLst>
          </p:cNvPr>
          <p:cNvSpPr>
            <a:spLocks noGrp="1"/>
          </p:cNvSpPr>
          <p:nvPr>
            <p:ph type="body" sz="quarter" idx="15"/>
          </p:nvPr>
        </p:nvSpPr>
        <p:spPr>
          <a:xfrm>
            <a:off x="588262" y="1416093"/>
            <a:ext cx="3172811" cy="3482107"/>
          </a:xfrm>
        </p:spPr>
        <p:txBody>
          <a:bodyPr/>
          <a:lstStyle/>
          <a:p>
            <a:pPr>
              <a:lnSpc>
                <a:spcPct val="150000"/>
              </a:lnSpc>
            </a:pPr>
            <a:r>
              <a:rPr lang="en-US" sz="2000" dirty="0"/>
              <a:t>Choose data source</a:t>
            </a:r>
          </a:p>
          <a:p>
            <a:pPr>
              <a:lnSpc>
                <a:spcPct val="150000"/>
              </a:lnSpc>
            </a:pPr>
            <a:r>
              <a:rPr lang="en-US" sz="2000" dirty="0"/>
              <a:t>Connect to a data source</a:t>
            </a:r>
          </a:p>
          <a:p>
            <a:pPr>
              <a:lnSpc>
                <a:spcPct val="150000"/>
              </a:lnSpc>
            </a:pPr>
            <a:r>
              <a:rPr lang="en-US" sz="2000" dirty="0"/>
              <a:t>Choose data destination</a:t>
            </a:r>
          </a:p>
          <a:p>
            <a:pPr>
              <a:lnSpc>
                <a:spcPct val="150000"/>
              </a:lnSpc>
            </a:pPr>
            <a:r>
              <a:rPr lang="en-US" sz="2000" dirty="0"/>
              <a:t>Connect to data destination</a:t>
            </a:r>
          </a:p>
          <a:p>
            <a:pPr>
              <a:lnSpc>
                <a:spcPct val="150000"/>
              </a:lnSpc>
            </a:pPr>
            <a:r>
              <a:rPr lang="en-US" sz="2000" dirty="0"/>
              <a:t>Settings</a:t>
            </a:r>
          </a:p>
          <a:p>
            <a:pPr>
              <a:lnSpc>
                <a:spcPct val="150000"/>
              </a:lnSpc>
            </a:pPr>
            <a:endParaRPr lang="en-US" sz="2000" dirty="0"/>
          </a:p>
        </p:txBody>
      </p:sp>
      <p:pic>
        <p:nvPicPr>
          <p:cNvPr id="1028" name="Picture 4" descr="Screenshot showing the copy data assistant.">
            <a:extLst>
              <a:ext uri="{FF2B5EF4-FFF2-40B4-BE49-F238E27FC236}">
                <a16:creationId xmlns:a16="http://schemas.microsoft.com/office/drawing/2014/main" id="{1CC0738B-A53B-5F67-5AB6-2333A87629F8}"/>
              </a:ext>
            </a:extLst>
          </p:cNvPr>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4235402" y="1416093"/>
            <a:ext cx="7327075" cy="40258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7148684"/>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C458B6D-311E-727D-7941-563AFDCCCEEC}"/>
              </a:ext>
            </a:extLst>
          </p:cNvPr>
          <p:cNvSpPr>
            <a:spLocks noGrp="1"/>
          </p:cNvSpPr>
          <p:nvPr>
            <p:ph type="title"/>
          </p:nvPr>
        </p:nvSpPr>
        <p:spPr>
          <a:xfrm>
            <a:off x="588262" y="585216"/>
            <a:ext cx="4042761" cy="492443"/>
          </a:xfrm>
        </p:spPr>
        <p:txBody>
          <a:bodyPr/>
          <a:lstStyle/>
          <a:p>
            <a:r>
              <a:rPr lang="en-US" sz="3200" dirty="0"/>
              <a:t>Load data with T-SQL</a:t>
            </a:r>
          </a:p>
        </p:txBody>
      </p:sp>
      <p:sp>
        <p:nvSpPr>
          <p:cNvPr id="13" name="Text Placeholder 12">
            <a:extLst>
              <a:ext uri="{FF2B5EF4-FFF2-40B4-BE49-F238E27FC236}">
                <a16:creationId xmlns:a16="http://schemas.microsoft.com/office/drawing/2014/main" id="{7029ABBE-6A92-7E4F-E56E-0C8AB0254635}"/>
              </a:ext>
            </a:extLst>
          </p:cNvPr>
          <p:cNvSpPr>
            <a:spLocks noGrp="1"/>
          </p:cNvSpPr>
          <p:nvPr>
            <p:ph type="body" sz="quarter" idx="15"/>
          </p:nvPr>
        </p:nvSpPr>
        <p:spPr>
          <a:xfrm>
            <a:off x="586389" y="1594155"/>
            <a:ext cx="4042761" cy="4764381"/>
          </a:xfrm>
        </p:spPr>
        <p:txBody>
          <a:bodyPr/>
          <a:lstStyle/>
          <a:p>
            <a:r>
              <a:rPr lang="en-US" sz="2400" dirty="0">
                <a:latin typeface="+mj-lt"/>
              </a:rPr>
              <a:t>Use COPY statement</a:t>
            </a:r>
          </a:p>
          <a:p>
            <a:endParaRPr lang="en-US" sz="2400" dirty="0"/>
          </a:p>
          <a:p>
            <a:pPr marL="342900" indent="-342900">
              <a:lnSpc>
                <a:spcPct val="150000"/>
              </a:lnSpc>
              <a:buFont typeface="Arial" panose="020B0604020202020204" pitchFamily="34" charset="0"/>
              <a:buChar char="•"/>
            </a:pPr>
            <a:r>
              <a:rPr lang="en-US" sz="2400" dirty="0"/>
              <a:t>External Azure storage</a:t>
            </a:r>
          </a:p>
          <a:p>
            <a:pPr marL="342900" indent="-342900">
              <a:lnSpc>
                <a:spcPct val="150000"/>
              </a:lnSpc>
              <a:buFont typeface="Arial" panose="020B0604020202020204" pitchFamily="34" charset="0"/>
              <a:buChar char="•"/>
            </a:pPr>
            <a:r>
              <a:rPr lang="en-US" sz="2400" dirty="0"/>
              <a:t>Specify file format (PARQUET / CSV)</a:t>
            </a:r>
          </a:p>
          <a:p>
            <a:pPr marL="342900" indent="-342900">
              <a:lnSpc>
                <a:spcPct val="150000"/>
              </a:lnSpc>
              <a:buFont typeface="Arial" panose="020B0604020202020204" pitchFamily="34" charset="0"/>
              <a:buChar char="•"/>
            </a:pPr>
            <a:r>
              <a:rPr lang="en-US" sz="2400" dirty="0"/>
              <a:t>Error handling</a:t>
            </a:r>
          </a:p>
          <a:p>
            <a:pPr marL="342900" indent="-342900">
              <a:lnSpc>
                <a:spcPct val="150000"/>
              </a:lnSpc>
              <a:buFont typeface="Arial" panose="020B0604020202020204" pitchFamily="34" charset="0"/>
              <a:buChar char="•"/>
            </a:pPr>
            <a:r>
              <a:rPr lang="en-US" sz="2400" dirty="0"/>
              <a:t>Multiple files</a:t>
            </a:r>
          </a:p>
          <a:p>
            <a:endParaRPr lang="en-US" sz="2400" dirty="0"/>
          </a:p>
          <a:p>
            <a:endParaRPr lang="en-US" sz="2400" dirty="0"/>
          </a:p>
        </p:txBody>
      </p:sp>
      <p:sp>
        <p:nvSpPr>
          <p:cNvPr id="12" name="Text Placeholder 11">
            <a:extLst>
              <a:ext uri="{FF2B5EF4-FFF2-40B4-BE49-F238E27FC236}">
                <a16:creationId xmlns:a16="http://schemas.microsoft.com/office/drawing/2014/main" id="{57F033BD-6CA3-FEBB-615E-AD63CA9C0133}"/>
              </a:ext>
            </a:extLst>
          </p:cNvPr>
          <p:cNvSpPr>
            <a:spLocks noGrp="1"/>
          </p:cNvSpPr>
          <p:nvPr>
            <p:ph type="body" sz="quarter" idx="11"/>
          </p:nvPr>
        </p:nvSpPr>
        <p:spPr>
          <a:xfrm>
            <a:off x="5416732" y="843677"/>
            <a:ext cx="6548846" cy="5219891"/>
          </a:xfrm>
        </p:spPr>
        <p:txBody>
          <a:bodyPr/>
          <a:lstStyle/>
          <a:p>
            <a:r>
              <a:rPr lang="en-US" sz="1600" dirty="0">
                <a:solidFill>
                  <a:srgbClr val="008000"/>
                </a:solidFill>
                <a:latin typeface="Consolas" panose="020B0609020204030204" pitchFamily="49" charset="0"/>
              </a:rPr>
              <a:t>-- Load as CSV</a:t>
            </a:r>
            <a:endParaRPr lang="en-US" sz="1600" dirty="0">
              <a:solidFill>
                <a:srgbClr val="000000"/>
              </a:solidFill>
              <a:latin typeface="Consolas" panose="020B0609020204030204" pitchFamily="49" charset="0"/>
            </a:endParaRPr>
          </a:p>
          <a:p>
            <a:r>
              <a:rPr lang="en-US" sz="1600" dirty="0">
                <a:solidFill>
                  <a:srgbClr val="0000FF"/>
                </a:solidFill>
                <a:latin typeface="Consolas" panose="020B0609020204030204" pitchFamily="49" charset="0"/>
              </a:rPr>
              <a:t>COPY INTO</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my_table</a:t>
            </a:r>
            <a:endParaRPr lang="en-US" sz="1600" dirty="0">
              <a:solidFill>
                <a:srgbClr val="000000"/>
              </a:solidFill>
              <a:latin typeface="Consolas" panose="020B0609020204030204" pitchFamily="49" charset="0"/>
            </a:endParaRPr>
          </a:p>
          <a:p>
            <a:r>
              <a:rPr lang="en-US" sz="1600" dirty="0">
                <a:solidFill>
                  <a:srgbClr val="0000FF"/>
                </a:solidFill>
                <a:latin typeface="Consolas" panose="020B0609020204030204" pitchFamily="49" charset="0"/>
              </a:rPr>
              <a:t>FROM </a:t>
            </a:r>
            <a:r>
              <a:rPr lang="en-US" sz="1600" dirty="0">
                <a:solidFill>
                  <a:srgbClr val="FF0000"/>
                </a:solidFill>
              </a:rPr>
              <a:t>'https://myaccount.blob.core.windows.net/</a:t>
            </a:r>
            <a:r>
              <a:rPr lang="en-US" sz="1600" dirty="0" err="1">
                <a:solidFill>
                  <a:srgbClr val="FF0000"/>
                </a:solidFill>
              </a:rPr>
              <a:t>myblobcontainer</a:t>
            </a:r>
            <a:r>
              <a:rPr lang="en-US" sz="1600" dirty="0">
                <a:solidFill>
                  <a:srgbClr val="FF0000"/>
                </a:solidFill>
              </a:rPr>
              <a:t>/folder0/*.csv,  https://myaccount.blob.core.windows.net/myblobcontainer/folder1/'</a:t>
            </a:r>
          </a:p>
          <a:p>
            <a:r>
              <a:rPr lang="en-US" sz="1600" dirty="0">
                <a:solidFill>
                  <a:srgbClr val="0000FF"/>
                </a:solidFill>
                <a:latin typeface="Consolas" panose="020B0609020204030204" pitchFamily="49" charset="0"/>
              </a:rPr>
              <a:t>WITH </a:t>
            </a:r>
            <a:r>
              <a:rPr lang="en-US" sz="1600" dirty="0">
                <a:solidFill>
                  <a:srgbClr val="808080"/>
                </a:solidFill>
                <a:latin typeface="Consolas" panose="020B0609020204030204" pitchFamily="49" charset="0"/>
              </a:rPr>
              <a:t>(</a:t>
            </a:r>
            <a:r>
              <a:rPr lang="en-US" sz="1600" dirty="0">
                <a:solidFill>
                  <a:srgbClr val="000000"/>
                </a:solidFill>
                <a:latin typeface="Consolas" panose="020B0609020204030204" pitchFamily="49" charset="0"/>
              </a:rPr>
              <a:t>FILE_TYPE </a:t>
            </a:r>
            <a:r>
              <a:rPr lang="en-US" sz="1600" dirty="0">
                <a:solidFill>
                  <a:srgbClr val="808080"/>
                </a:solidFill>
                <a:latin typeface="Consolas" panose="020B0609020204030204" pitchFamily="49" charset="0"/>
              </a:rPr>
              <a:t>=</a:t>
            </a:r>
            <a:r>
              <a:rPr lang="en-US" sz="1600" dirty="0">
                <a:solidFill>
                  <a:srgbClr val="000000"/>
                </a:solidFill>
                <a:latin typeface="Consolas" panose="020B0609020204030204" pitchFamily="49" charset="0"/>
              </a:rPr>
              <a:t> </a:t>
            </a:r>
            <a:r>
              <a:rPr lang="en-US" sz="1600" dirty="0">
                <a:solidFill>
                  <a:srgbClr val="FF0000"/>
                </a:solidFill>
                <a:latin typeface="Consolas" panose="020B0609020204030204" pitchFamily="49" charset="0"/>
              </a:rPr>
              <a:t>'CSV'</a:t>
            </a:r>
            <a:r>
              <a:rPr lang="en-US" sz="1600" dirty="0">
                <a:solidFill>
                  <a:srgbClr val="808080"/>
                </a:solidFill>
                <a:latin typeface="Consolas" panose="020B0609020204030204" pitchFamily="49" charset="0"/>
              </a:rPr>
              <a:t>,</a:t>
            </a:r>
            <a:endParaRPr lang="en-US" sz="1600" dirty="0">
              <a:solidFill>
                <a:srgbClr val="000000"/>
              </a:solidFill>
              <a:latin typeface="Consolas" panose="020B0609020204030204" pitchFamily="49" charset="0"/>
            </a:endParaRPr>
          </a:p>
          <a:p>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CREDENTIAL</a:t>
            </a:r>
            <a:r>
              <a:rPr lang="en-US" sz="1600" dirty="0">
                <a:solidFill>
                  <a:srgbClr val="808080"/>
                </a:solidFill>
                <a:latin typeface="Consolas" panose="020B0609020204030204" pitchFamily="49" charset="0"/>
              </a:rPr>
              <a:t>=(</a:t>
            </a:r>
            <a:r>
              <a:rPr lang="en-US" sz="1600" dirty="0">
                <a:solidFill>
                  <a:srgbClr val="0000FF"/>
                </a:solidFill>
                <a:latin typeface="Consolas" panose="020B0609020204030204" pitchFamily="49" charset="0"/>
              </a:rPr>
              <a:t>IDENTITY</a:t>
            </a:r>
            <a:r>
              <a:rPr lang="en-US" sz="1600" dirty="0">
                <a:solidFill>
                  <a:srgbClr val="808080"/>
                </a:solidFill>
                <a:latin typeface="Consolas" panose="020B0609020204030204" pitchFamily="49" charset="0"/>
              </a:rPr>
              <a:t>=</a:t>
            </a:r>
            <a:r>
              <a:rPr lang="en-US" sz="1600" dirty="0">
                <a:solidFill>
                  <a:srgbClr val="000000"/>
                </a:solidFill>
                <a:latin typeface="Consolas" panose="020B0609020204030204" pitchFamily="49" charset="0"/>
              </a:rPr>
              <a:t> </a:t>
            </a:r>
            <a:r>
              <a:rPr lang="en-US" sz="1600" dirty="0">
                <a:solidFill>
                  <a:srgbClr val="FF0000"/>
                </a:solidFill>
                <a:latin typeface="Consolas" panose="020B0609020204030204" pitchFamily="49" charset="0"/>
              </a:rPr>
              <a:t>'Shared Access Signature'</a:t>
            </a:r>
            <a:r>
              <a:rPr lang="en-US" sz="1600" dirty="0">
                <a:solidFill>
                  <a:srgbClr val="808080"/>
                </a:solidFill>
                <a:latin typeface="Consolas" panose="020B0609020204030204" pitchFamily="49" charset="0"/>
              </a:rPr>
              <a:t>,</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SECRET</a:t>
            </a:r>
            <a:r>
              <a:rPr lang="en-US" sz="1600" dirty="0">
                <a:solidFill>
                  <a:srgbClr val="808080"/>
                </a:solidFill>
                <a:latin typeface="Consolas" panose="020B0609020204030204" pitchFamily="49" charset="0"/>
              </a:rPr>
              <a:t>=</a:t>
            </a:r>
            <a:r>
              <a:rPr lang="en-US" sz="1600" dirty="0">
                <a:solidFill>
                  <a:srgbClr val="FF0000"/>
                </a:solidFill>
                <a:latin typeface="Consolas" panose="020B0609020204030204" pitchFamily="49" charset="0"/>
              </a:rPr>
              <a:t>'&lt;</a:t>
            </a:r>
            <a:r>
              <a:rPr lang="en-US" sz="1600" dirty="0" err="1">
                <a:solidFill>
                  <a:srgbClr val="FF0000"/>
                </a:solidFill>
                <a:latin typeface="Consolas" panose="020B0609020204030204" pitchFamily="49" charset="0"/>
              </a:rPr>
              <a:t>Your_SAS_Token</a:t>
            </a:r>
            <a:r>
              <a:rPr lang="en-US" sz="1600" dirty="0">
                <a:solidFill>
                  <a:srgbClr val="FF0000"/>
                </a:solidFill>
                <a:latin typeface="Consolas" panose="020B0609020204030204" pitchFamily="49" charset="0"/>
              </a:rPr>
              <a:t>&gt;’</a:t>
            </a:r>
            <a:r>
              <a:rPr lang="en-US" sz="1600" dirty="0">
                <a:solidFill>
                  <a:srgbClr val="808080"/>
                </a:solidFill>
                <a:latin typeface="Consolas" panose="020B0609020204030204" pitchFamily="49" charset="0"/>
              </a:rPr>
              <a:t>),</a:t>
            </a:r>
            <a:endParaRPr lang="en-US" sz="1600" dirty="0">
              <a:solidFill>
                <a:srgbClr val="000000"/>
              </a:solidFill>
              <a:latin typeface="Consolas" panose="020B0609020204030204" pitchFamily="49" charset="0"/>
            </a:endParaRPr>
          </a:p>
          <a:p>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FIELDTERMINATOR</a:t>
            </a:r>
            <a:r>
              <a:rPr lang="en-US" sz="1600" dirty="0">
                <a:solidFill>
                  <a:srgbClr val="000000"/>
                </a:solidFill>
                <a:latin typeface="Consolas" panose="020B0609020204030204" pitchFamily="49" charset="0"/>
              </a:rPr>
              <a:t> </a:t>
            </a:r>
            <a:r>
              <a:rPr lang="en-US" sz="1600" dirty="0">
                <a:solidFill>
                  <a:srgbClr val="808080"/>
                </a:solidFill>
                <a:latin typeface="Consolas" panose="020B0609020204030204" pitchFamily="49" charset="0"/>
              </a:rPr>
              <a:t>=</a:t>
            </a:r>
            <a:r>
              <a:rPr lang="en-US" sz="1600" dirty="0">
                <a:solidFill>
                  <a:srgbClr val="000000"/>
                </a:solidFill>
                <a:latin typeface="Consolas" panose="020B0609020204030204" pitchFamily="49" charset="0"/>
              </a:rPr>
              <a:t> </a:t>
            </a:r>
            <a:r>
              <a:rPr lang="en-US" sz="1600" dirty="0">
                <a:solidFill>
                  <a:srgbClr val="FF0000"/>
                </a:solidFill>
                <a:latin typeface="Consolas" panose="020B0609020204030204" pitchFamily="49" charset="0"/>
              </a:rPr>
              <a:t>'|’</a:t>
            </a:r>
            <a:r>
              <a:rPr lang="en-US" sz="1600" dirty="0">
                <a:solidFill>
                  <a:srgbClr val="808080"/>
                </a:solidFill>
              </a:rPr>
              <a:t>)</a:t>
            </a:r>
          </a:p>
          <a:p>
            <a:endParaRPr lang="en-US" sz="1600" dirty="0">
              <a:solidFill>
                <a:srgbClr val="000000"/>
              </a:solidFill>
              <a:latin typeface="Consolas" panose="020B0609020204030204" pitchFamily="49" charset="0"/>
            </a:endParaRPr>
          </a:p>
          <a:p>
            <a:r>
              <a:rPr lang="en-US" sz="1600" dirty="0">
                <a:solidFill>
                  <a:srgbClr val="008000"/>
                </a:solidFill>
              </a:rPr>
              <a:t>-- Load as PARQUET</a:t>
            </a:r>
          </a:p>
          <a:p>
            <a:r>
              <a:rPr lang="en-US" sz="1600" dirty="0">
                <a:solidFill>
                  <a:srgbClr val="0000FF"/>
                </a:solidFill>
                <a:latin typeface="Consolas" panose="020B0609020204030204" pitchFamily="49" charset="0"/>
              </a:rPr>
              <a:t>COPY INTO</a:t>
            </a:r>
            <a:r>
              <a:rPr lang="en-US" sz="1600" dirty="0">
                <a:solidFill>
                  <a:srgbClr val="FF0000"/>
                </a:solidFill>
                <a:latin typeface="Consolas" panose="020B0609020204030204" pitchFamily="49" charset="0"/>
              </a:rPr>
              <a:t> </a:t>
            </a:r>
            <a:r>
              <a:rPr lang="en-US" sz="1600" dirty="0" err="1">
                <a:solidFill>
                  <a:schemeClr val="tx1"/>
                </a:solidFill>
                <a:latin typeface="Consolas" panose="020B0609020204030204" pitchFamily="49" charset="0"/>
              </a:rPr>
              <a:t>test_parquet</a:t>
            </a:r>
            <a:endParaRPr lang="en-US" sz="1600" dirty="0">
              <a:solidFill>
                <a:schemeClr val="tx1"/>
              </a:solidFill>
              <a:latin typeface="Consolas" panose="020B0609020204030204" pitchFamily="49" charset="0"/>
            </a:endParaRPr>
          </a:p>
          <a:p>
            <a:r>
              <a:rPr lang="en-US" sz="1600" dirty="0">
                <a:solidFill>
                  <a:srgbClr val="0000FF"/>
                </a:solidFill>
                <a:latin typeface="Consolas" panose="020B0609020204030204" pitchFamily="49" charset="0"/>
              </a:rPr>
              <a:t>FROM</a:t>
            </a:r>
            <a:endParaRPr lang="en-US" sz="1600" dirty="0">
              <a:solidFill>
                <a:srgbClr val="FF0000"/>
              </a:solidFill>
              <a:latin typeface="Consolas" panose="020B0609020204030204" pitchFamily="49" charset="0"/>
            </a:endParaRPr>
          </a:p>
          <a:p>
            <a:r>
              <a:rPr lang="en-US" sz="1600" dirty="0">
                <a:solidFill>
                  <a:srgbClr val="FF0000"/>
                </a:solidFill>
              </a:rPr>
              <a:t>'https://myaccount.blob.core.windows.net/</a:t>
            </a:r>
            <a:r>
              <a:rPr lang="en-US" sz="1600" dirty="0" err="1">
                <a:solidFill>
                  <a:srgbClr val="FF0000"/>
                </a:solidFill>
              </a:rPr>
              <a:t>myblobcontainer</a:t>
            </a:r>
            <a:r>
              <a:rPr lang="en-US" sz="1600" dirty="0">
                <a:solidFill>
                  <a:srgbClr val="FF0000"/>
                </a:solidFill>
              </a:rPr>
              <a:t>/folder1/*.parquet'</a:t>
            </a:r>
          </a:p>
          <a:p>
            <a:r>
              <a:rPr lang="en-US" sz="1600" dirty="0">
                <a:solidFill>
                  <a:srgbClr val="0000FF"/>
                </a:solidFill>
                <a:latin typeface="Consolas" panose="020B0609020204030204" pitchFamily="49" charset="0"/>
              </a:rPr>
              <a:t>WITH </a:t>
            </a:r>
            <a:r>
              <a:rPr lang="en-US" sz="1600" dirty="0">
                <a:solidFill>
                  <a:srgbClr val="808080"/>
                </a:solidFill>
                <a:latin typeface="Consolas" panose="020B0609020204030204" pitchFamily="49" charset="0"/>
              </a:rPr>
              <a:t>(</a:t>
            </a:r>
            <a:r>
              <a:rPr lang="en-US" sz="1600" dirty="0">
                <a:solidFill>
                  <a:srgbClr val="0000FF"/>
                </a:solidFill>
                <a:latin typeface="Consolas" panose="020B0609020204030204" pitchFamily="49" charset="0"/>
              </a:rPr>
              <a:t>CREDENTIAL</a:t>
            </a:r>
            <a:r>
              <a:rPr lang="en-US" sz="1600" dirty="0">
                <a:solidFill>
                  <a:srgbClr val="808080"/>
                </a:solidFill>
                <a:latin typeface="Consolas" panose="020B0609020204030204" pitchFamily="49" charset="0"/>
              </a:rPr>
              <a:t>=(</a:t>
            </a:r>
            <a:r>
              <a:rPr lang="en-US" sz="1600" dirty="0">
                <a:solidFill>
                  <a:srgbClr val="0000FF"/>
                </a:solidFill>
                <a:latin typeface="Consolas" panose="020B0609020204030204" pitchFamily="49" charset="0"/>
              </a:rPr>
              <a:t>IDENTITY</a:t>
            </a:r>
            <a:r>
              <a:rPr lang="en-US" sz="1600" dirty="0">
                <a:solidFill>
                  <a:srgbClr val="808080"/>
                </a:solidFill>
                <a:latin typeface="Consolas" panose="020B0609020204030204" pitchFamily="49" charset="0"/>
              </a:rPr>
              <a:t>=</a:t>
            </a:r>
            <a:r>
              <a:rPr lang="en-US" sz="1600" dirty="0">
                <a:solidFill>
                  <a:srgbClr val="000000"/>
                </a:solidFill>
                <a:latin typeface="Consolas" panose="020B0609020204030204" pitchFamily="49" charset="0"/>
              </a:rPr>
              <a:t> </a:t>
            </a:r>
            <a:r>
              <a:rPr lang="en-US" sz="1600" dirty="0">
                <a:solidFill>
                  <a:srgbClr val="FF0000"/>
                </a:solidFill>
                <a:latin typeface="Consolas" panose="020B0609020204030204" pitchFamily="49" charset="0"/>
              </a:rPr>
              <a:t>'Shared Access Signature'</a:t>
            </a:r>
            <a:r>
              <a:rPr lang="en-US" sz="1600" dirty="0">
                <a:solidFill>
                  <a:srgbClr val="808080"/>
                </a:solidFill>
                <a:latin typeface="Consolas" panose="020B0609020204030204" pitchFamily="49" charset="0"/>
              </a:rPr>
              <a:t>,</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SECRET</a:t>
            </a:r>
            <a:r>
              <a:rPr lang="en-US" sz="1600" dirty="0">
                <a:solidFill>
                  <a:srgbClr val="808080"/>
                </a:solidFill>
                <a:latin typeface="Consolas" panose="020B0609020204030204" pitchFamily="49" charset="0"/>
              </a:rPr>
              <a:t>=</a:t>
            </a:r>
            <a:r>
              <a:rPr lang="en-US" sz="1600" dirty="0">
                <a:solidFill>
                  <a:srgbClr val="FF0000"/>
                </a:solidFill>
                <a:latin typeface="Consolas" panose="020B0609020204030204" pitchFamily="49" charset="0"/>
              </a:rPr>
              <a:t>'&lt;</a:t>
            </a:r>
            <a:r>
              <a:rPr lang="en-US" sz="1600" dirty="0" err="1">
                <a:solidFill>
                  <a:srgbClr val="FF0000"/>
                </a:solidFill>
                <a:latin typeface="Consolas" panose="020B0609020204030204" pitchFamily="49" charset="0"/>
              </a:rPr>
              <a:t>Your_SAS_Token</a:t>
            </a:r>
            <a:r>
              <a:rPr lang="en-US" sz="1600" dirty="0">
                <a:solidFill>
                  <a:srgbClr val="FF0000"/>
                </a:solidFill>
                <a:latin typeface="Consolas" panose="020B0609020204030204" pitchFamily="49" charset="0"/>
              </a:rPr>
              <a:t>&gt;'</a:t>
            </a:r>
            <a:r>
              <a:rPr lang="en-US" sz="1600" dirty="0">
                <a:solidFill>
                  <a:srgbClr val="808080"/>
                </a:solidFill>
                <a:latin typeface="Consolas" panose="020B0609020204030204" pitchFamily="49" charset="0"/>
              </a:rPr>
              <a:t>))</a:t>
            </a:r>
            <a:endParaRPr lang="en-US" sz="1600" dirty="0"/>
          </a:p>
        </p:txBody>
      </p:sp>
    </p:spTree>
    <p:extLst>
      <p:ext uri="{BB962C8B-B14F-4D97-AF65-F5344CB8AC3E}">
        <p14:creationId xmlns:p14="http://schemas.microsoft.com/office/powerpoint/2010/main" val="200176447"/>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DADE5-295B-243E-B03D-802DA72CDF29}"/>
              </a:ext>
            </a:extLst>
          </p:cNvPr>
          <p:cNvSpPr>
            <a:spLocks noGrp="1"/>
          </p:cNvSpPr>
          <p:nvPr>
            <p:ph type="title"/>
          </p:nvPr>
        </p:nvSpPr>
        <p:spPr>
          <a:xfrm>
            <a:off x="588262" y="585216"/>
            <a:ext cx="4410458" cy="492443"/>
          </a:xfrm>
        </p:spPr>
        <p:txBody>
          <a:bodyPr/>
          <a:lstStyle/>
          <a:p>
            <a:r>
              <a:rPr lang="en-US" sz="3200" dirty="0"/>
              <a:t>Load from other assets</a:t>
            </a:r>
          </a:p>
        </p:txBody>
      </p:sp>
      <p:sp>
        <p:nvSpPr>
          <p:cNvPr id="5" name="TextBox 4">
            <a:extLst>
              <a:ext uri="{FF2B5EF4-FFF2-40B4-BE49-F238E27FC236}">
                <a16:creationId xmlns:a16="http://schemas.microsoft.com/office/drawing/2014/main" id="{72093F2D-0184-2422-ED11-234DF73780AC}"/>
              </a:ext>
            </a:extLst>
          </p:cNvPr>
          <p:cNvSpPr txBox="1"/>
          <p:nvPr/>
        </p:nvSpPr>
        <p:spPr>
          <a:xfrm>
            <a:off x="525429" y="1579063"/>
            <a:ext cx="4473291" cy="369332"/>
          </a:xfrm>
          <a:prstGeom prst="rect">
            <a:avLst/>
          </a:prstGeom>
          <a:noFill/>
        </p:spPr>
        <p:txBody>
          <a:bodyPr wrap="square" lIns="0" tIns="0" rIns="0" bIns="0" rtlCol="0">
            <a:spAutoFit/>
          </a:bodyPr>
          <a:lstStyle/>
          <a:p>
            <a:pPr algn="l"/>
            <a:r>
              <a:rPr lang="en-US" sz="2400" dirty="0">
                <a:latin typeface="+mj-lt"/>
              </a:rPr>
              <a:t>Combine into one warehouse</a:t>
            </a:r>
          </a:p>
        </p:txBody>
      </p:sp>
      <p:sp>
        <p:nvSpPr>
          <p:cNvPr id="3" name="Text Placeholder 2">
            <a:extLst>
              <a:ext uri="{FF2B5EF4-FFF2-40B4-BE49-F238E27FC236}">
                <a16:creationId xmlns:a16="http://schemas.microsoft.com/office/drawing/2014/main" id="{6F7A8C34-7D1D-1FDB-CB19-268C1B34161B}"/>
              </a:ext>
            </a:extLst>
          </p:cNvPr>
          <p:cNvSpPr>
            <a:spLocks noGrp="1"/>
          </p:cNvSpPr>
          <p:nvPr>
            <p:ph type="body" sz="quarter" idx="15"/>
          </p:nvPr>
        </p:nvSpPr>
        <p:spPr>
          <a:xfrm>
            <a:off x="525429" y="2325675"/>
            <a:ext cx="4042761" cy="2294924"/>
          </a:xfrm>
        </p:spPr>
        <p:txBody>
          <a:bodyPr/>
          <a:lstStyle/>
          <a:p>
            <a:pPr marL="342900" indent="-342900">
              <a:lnSpc>
                <a:spcPct val="150000"/>
              </a:lnSpc>
              <a:buFont typeface="Arial" panose="020B0604020202020204" pitchFamily="34" charset="0"/>
              <a:buChar char="•"/>
            </a:pPr>
            <a:r>
              <a:rPr lang="en-US" sz="2400" dirty="0"/>
              <a:t>Requires three-part-naming</a:t>
            </a:r>
          </a:p>
          <a:p>
            <a:pPr marL="342900" indent="-342900">
              <a:lnSpc>
                <a:spcPct val="150000"/>
              </a:lnSpc>
              <a:buFont typeface="Arial" panose="020B0604020202020204" pitchFamily="34" charset="0"/>
              <a:buChar char="•"/>
            </a:pPr>
            <a:r>
              <a:rPr lang="en-US" sz="2400" dirty="0"/>
              <a:t>CREATE TABLE AS SELECT</a:t>
            </a:r>
          </a:p>
          <a:p>
            <a:pPr marL="342900" indent="-342900">
              <a:lnSpc>
                <a:spcPct val="150000"/>
              </a:lnSpc>
              <a:buFont typeface="Arial" panose="020B0604020202020204" pitchFamily="34" charset="0"/>
              <a:buChar char="•"/>
            </a:pPr>
            <a:r>
              <a:rPr lang="en-US" sz="2400" dirty="0"/>
              <a:t>INSERT…SELECT</a:t>
            </a:r>
          </a:p>
        </p:txBody>
      </p:sp>
      <p:sp>
        <p:nvSpPr>
          <p:cNvPr id="4" name="Text Placeholder 3">
            <a:extLst>
              <a:ext uri="{FF2B5EF4-FFF2-40B4-BE49-F238E27FC236}">
                <a16:creationId xmlns:a16="http://schemas.microsoft.com/office/drawing/2014/main" id="{15D05E7D-DB0F-A5D0-7FB8-964F0A7578A3}"/>
              </a:ext>
            </a:extLst>
          </p:cNvPr>
          <p:cNvSpPr>
            <a:spLocks noGrp="1"/>
          </p:cNvSpPr>
          <p:nvPr>
            <p:ph type="body" sz="quarter" idx="11"/>
          </p:nvPr>
        </p:nvSpPr>
        <p:spPr>
          <a:xfrm>
            <a:off x="5434146" y="465111"/>
            <a:ext cx="6592389" cy="5927777"/>
          </a:xfrm>
        </p:spPr>
        <p:txBody>
          <a:bodyPr/>
          <a:lstStyle/>
          <a:p>
            <a:r>
              <a:rPr lang="en-US" sz="1800" dirty="0">
                <a:solidFill>
                  <a:srgbClr val="0000FF"/>
                </a:solidFill>
                <a:latin typeface="Consolas" panose="020B0609020204030204" pitchFamily="49" charset="0"/>
              </a:rPr>
              <a:t>CREATE</a:t>
            </a:r>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TABLE</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analysis_warehouse</a:t>
            </a:r>
            <a:r>
              <a:rPr lang="en-US" sz="1800" dirty="0">
                <a:solidFill>
                  <a:srgbClr val="000000"/>
                </a:solidFill>
                <a:latin typeface="Consolas" panose="020B0609020204030204" pitchFamily="49" charset="0"/>
              </a:rPr>
              <a:t>]</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a:t>
            </a:r>
            <a:r>
              <a:rPr lang="en-US" sz="1800" dirty="0" err="1">
                <a:solidFill>
                  <a:srgbClr val="000000"/>
                </a:solidFill>
                <a:latin typeface="Consolas" panose="020B0609020204030204" pitchFamily="49" charset="0"/>
              </a:rPr>
              <a:t>dbo</a:t>
            </a:r>
            <a:r>
              <a:rPr lang="en-US" sz="1800" dirty="0">
                <a:solidFill>
                  <a:srgbClr val="000000"/>
                </a:solidFill>
                <a:latin typeface="Consolas" panose="020B0609020204030204" pitchFamily="49" charset="0"/>
              </a:rPr>
              <a:t>]</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a:t>
            </a:r>
            <a:r>
              <a:rPr lang="en-US" sz="1800" dirty="0" err="1">
                <a:solidFill>
                  <a:srgbClr val="000000"/>
                </a:solidFill>
                <a:latin typeface="Consolas" panose="020B0609020204030204" pitchFamily="49" charset="0"/>
              </a:rPr>
              <a:t>combined_data</a:t>
            </a:r>
            <a:r>
              <a:rPr lang="en-US" sz="1800" dirty="0">
                <a:solidFill>
                  <a:srgbClr val="000000"/>
                </a:solidFill>
                <a:latin typeface="Consolas" panose="020B0609020204030204" pitchFamily="49" charset="0"/>
              </a:rPr>
              <a:t>]</a:t>
            </a:r>
          </a:p>
          <a:p>
            <a:r>
              <a:rPr lang="en-US" sz="1800" dirty="0">
                <a:solidFill>
                  <a:srgbClr val="0000FF"/>
                </a:solidFill>
                <a:latin typeface="Consolas" panose="020B0609020204030204" pitchFamily="49" charset="0"/>
              </a:rPr>
              <a:t>AS</a:t>
            </a:r>
            <a:endParaRPr lang="en-US" sz="1800" dirty="0">
              <a:solidFill>
                <a:srgbClr val="000000"/>
              </a:solidFill>
              <a:latin typeface="Consolas" panose="020B0609020204030204" pitchFamily="49" charset="0"/>
            </a:endParaRPr>
          </a:p>
          <a:p>
            <a:r>
              <a:rPr lang="en-US" sz="1800" dirty="0">
                <a:solidFill>
                  <a:srgbClr val="0000FF"/>
                </a:solidFill>
                <a:latin typeface="Consolas" panose="020B0609020204030204" pitchFamily="49" charset="0"/>
              </a:rPr>
              <a:t>SELECT</a:t>
            </a:r>
            <a:r>
              <a:rPr lang="en-US" sz="1800" dirty="0">
                <a:solidFill>
                  <a:srgbClr val="000000"/>
                </a:solidFill>
                <a:latin typeface="Consolas" panose="020B0609020204030204" pitchFamily="49" charset="0"/>
              </a:rPr>
              <a:t> </a:t>
            </a:r>
          </a:p>
          <a:p>
            <a:r>
              <a:rPr lang="en-US" sz="1800" dirty="0">
                <a:solidFill>
                  <a:srgbClr val="0000FF"/>
                </a:solidFill>
                <a:latin typeface="Consolas" panose="020B0609020204030204" pitchFamily="49" charset="0"/>
              </a:rPr>
              <a:t>FROM</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sales_warehouse</a:t>
            </a:r>
            <a:r>
              <a:rPr lang="en-US" sz="1800" dirty="0">
                <a:solidFill>
                  <a:srgbClr val="000000"/>
                </a:solidFill>
                <a:latin typeface="Consolas" panose="020B0609020204030204" pitchFamily="49" charset="0"/>
              </a:rPr>
              <a:t>]</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a:t>
            </a:r>
            <a:r>
              <a:rPr lang="en-US" sz="1800" dirty="0" err="1">
                <a:solidFill>
                  <a:srgbClr val="000000"/>
                </a:solidFill>
                <a:latin typeface="Consolas" panose="020B0609020204030204" pitchFamily="49" charset="0"/>
              </a:rPr>
              <a:t>dbo</a:t>
            </a:r>
            <a:r>
              <a:rPr lang="en-US" sz="1800" dirty="0">
                <a:solidFill>
                  <a:srgbClr val="000000"/>
                </a:solidFill>
                <a:latin typeface="Consolas" panose="020B0609020204030204" pitchFamily="49" charset="0"/>
              </a:rPr>
              <a:t>]</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a:t>
            </a:r>
            <a:r>
              <a:rPr lang="en-US" sz="1800" dirty="0" err="1">
                <a:solidFill>
                  <a:srgbClr val="000000"/>
                </a:solidFill>
                <a:latin typeface="Consolas" panose="020B0609020204030204" pitchFamily="49" charset="0"/>
              </a:rPr>
              <a:t>sales_data</a:t>
            </a:r>
            <a:r>
              <a:rPr lang="en-US" sz="1800" dirty="0">
                <a:solidFill>
                  <a:srgbClr val="000000"/>
                </a:solidFill>
                <a:latin typeface="Consolas" panose="020B0609020204030204" pitchFamily="49" charset="0"/>
              </a:rPr>
              <a:t>] sales</a:t>
            </a:r>
          </a:p>
          <a:p>
            <a:r>
              <a:rPr lang="en-US" sz="1800" dirty="0">
                <a:solidFill>
                  <a:srgbClr val="808080"/>
                </a:solidFill>
                <a:latin typeface="Consolas" panose="020B0609020204030204" pitchFamily="49" charset="0"/>
              </a:rPr>
              <a:t>INNER</a:t>
            </a:r>
            <a:r>
              <a:rPr lang="en-US" sz="1800" dirty="0">
                <a:solidFill>
                  <a:srgbClr val="000000"/>
                </a:solidFill>
                <a:latin typeface="Consolas" panose="020B0609020204030204" pitchFamily="49" charset="0"/>
              </a:rPr>
              <a:t> </a:t>
            </a:r>
            <a:r>
              <a:rPr lang="en-US" sz="1800" dirty="0">
                <a:solidFill>
                  <a:srgbClr val="808080"/>
                </a:solidFill>
                <a:latin typeface="Consolas" panose="020B0609020204030204" pitchFamily="49" charset="0"/>
              </a:rPr>
              <a:t>JOIN</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social_lakehouse</a:t>
            </a:r>
            <a:r>
              <a:rPr lang="en-US" sz="1800" dirty="0">
                <a:solidFill>
                  <a:srgbClr val="000000"/>
                </a:solidFill>
                <a:latin typeface="Consolas" panose="020B0609020204030204" pitchFamily="49" charset="0"/>
              </a:rPr>
              <a:t>]</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a:t>
            </a:r>
            <a:r>
              <a:rPr lang="en-US" sz="1800" dirty="0" err="1">
                <a:solidFill>
                  <a:srgbClr val="000000"/>
                </a:solidFill>
                <a:latin typeface="Consolas" panose="020B0609020204030204" pitchFamily="49" charset="0"/>
              </a:rPr>
              <a:t>dbo</a:t>
            </a:r>
            <a:r>
              <a:rPr lang="en-US" sz="1800" dirty="0">
                <a:solidFill>
                  <a:srgbClr val="000000"/>
                </a:solidFill>
                <a:latin typeface="Consolas" panose="020B0609020204030204" pitchFamily="49" charset="0"/>
              </a:rPr>
              <a:t>]</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a:t>
            </a:r>
            <a:r>
              <a:rPr lang="en-US" sz="1800" dirty="0" err="1">
                <a:solidFill>
                  <a:srgbClr val="000000"/>
                </a:solidFill>
                <a:latin typeface="Consolas" panose="020B0609020204030204" pitchFamily="49" charset="0"/>
              </a:rPr>
              <a:t>social_data</a:t>
            </a:r>
            <a:r>
              <a:rPr lang="en-US" sz="1800" dirty="0">
                <a:solidFill>
                  <a:srgbClr val="000000"/>
                </a:solidFill>
                <a:latin typeface="Consolas" panose="020B0609020204030204" pitchFamily="49" charset="0"/>
              </a:rPr>
              <a:t>] social</a:t>
            </a:r>
          </a:p>
          <a:p>
            <a:r>
              <a:rPr lang="en-US" sz="1800" dirty="0">
                <a:solidFill>
                  <a:srgbClr val="0000FF"/>
                </a:solidFill>
                <a:latin typeface="Consolas" panose="020B0609020204030204" pitchFamily="49" charset="0"/>
              </a:rPr>
              <a:t>ON</a:t>
            </a:r>
            <a:r>
              <a:rPr lang="en-US" sz="1800" dirty="0">
                <a:solidFill>
                  <a:srgbClr val="000000"/>
                </a:solidFill>
                <a:latin typeface="Consolas" panose="020B0609020204030204" pitchFamily="49" charset="0"/>
              </a:rPr>
              <a:t> sales</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a:t>
            </a:r>
            <a:r>
              <a:rPr lang="en-US" sz="1800" dirty="0" err="1">
                <a:solidFill>
                  <a:srgbClr val="000000"/>
                </a:solidFill>
                <a:latin typeface="Consolas" panose="020B0609020204030204" pitchFamily="49" charset="0"/>
              </a:rPr>
              <a:t>product_id</a:t>
            </a:r>
            <a:r>
              <a:rPr lang="en-US" sz="1800" dirty="0">
                <a:solidFill>
                  <a:srgbClr val="000000"/>
                </a:solidFill>
                <a:latin typeface="Consolas" panose="020B0609020204030204" pitchFamily="49" charset="0"/>
              </a:rPr>
              <a:t>] </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 social</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a:t>
            </a:r>
            <a:r>
              <a:rPr lang="en-US" sz="1800" dirty="0" err="1">
                <a:solidFill>
                  <a:srgbClr val="000000"/>
                </a:solidFill>
                <a:latin typeface="Consolas" panose="020B0609020204030204" pitchFamily="49" charset="0"/>
              </a:rPr>
              <a:t>product_id</a:t>
            </a:r>
            <a:r>
              <a:rPr lang="en-US" sz="1800" dirty="0">
                <a:solidFill>
                  <a:srgbClr val="000000"/>
                </a:solidFill>
                <a:latin typeface="Consolas" panose="020B0609020204030204" pitchFamily="49" charset="0"/>
              </a:rPr>
              <a:t>]</a:t>
            </a:r>
            <a:r>
              <a:rPr lang="en-US" sz="1800" dirty="0">
                <a:solidFill>
                  <a:srgbClr val="808080"/>
                </a:solidFill>
                <a:latin typeface="Consolas" panose="020B0609020204030204" pitchFamily="49" charset="0"/>
              </a:rPr>
              <a:t>;</a:t>
            </a:r>
            <a:endParaRPr lang="en-US" sz="1800" dirty="0">
              <a:solidFill>
                <a:srgbClr val="000000"/>
              </a:solidFill>
              <a:latin typeface="Consolas" panose="020B0609020204030204" pitchFamily="49" charset="0"/>
            </a:endParaRPr>
          </a:p>
          <a:p>
            <a:endParaRPr lang="en-US" sz="1800" dirty="0">
              <a:solidFill>
                <a:srgbClr val="000000"/>
              </a:solidFill>
              <a:latin typeface="Consolas" panose="020B0609020204030204" pitchFamily="49" charset="0"/>
            </a:endParaRPr>
          </a:p>
          <a:p>
            <a:r>
              <a:rPr lang="en-US" sz="1800" dirty="0">
                <a:solidFill>
                  <a:srgbClr val="0000FF"/>
                </a:solidFill>
                <a:latin typeface="Consolas" panose="020B0609020204030204" pitchFamily="49" charset="0"/>
              </a:rPr>
              <a:t>INSERT</a:t>
            </a:r>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INTO</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analysis_warehouse</a:t>
            </a:r>
            <a:r>
              <a:rPr lang="en-US" sz="1800" dirty="0">
                <a:solidFill>
                  <a:srgbClr val="000000"/>
                </a:solidFill>
                <a:latin typeface="Consolas" panose="020B0609020204030204" pitchFamily="49" charset="0"/>
              </a:rPr>
              <a:t>]</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a:t>
            </a:r>
            <a:r>
              <a:rPr lang="en-US" sz="1800" dirty="0" err="1">
                <a:solidFill>
                  <a:srgbClr val="000000"/>
                </a:solidFill>
                <a:latin typeface="Consolas" panose="020B0609020204030204" pitchFamily="49" charset="0"/>
              </a:rPr>
              <a:t>dbo</a:t>
            </a:r>
            <a:r>
              <a:rPr lang="en-US" sz="1800" dirty="0">
                <a:solidFill>
                  <a:srgbClr val="000000"/>
                </a:solidFill>
                <a:latin typeface="Consolas" panose="020B0609020204030204" pitchFamily="49" charset="0"/>
              </a:rPr>
              <a:t>]</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a:t>
            </a:r>
            <a:r>
              <a:rPr lang="en-US" sz="1800" dirty="0" err="1">
                <a:solidFill>
                  <a:srgbClr val="000000"/>
                </a:solidFill>
                <a:latin typeface="Consolas" panose="020B0609020204030204" pitchFamily="49" charset="0"/>
              </a:rPr>
              <a:t>combined_data</a:t>
            </a:r>
            <a:r>
              <a:rPr lang="en-US" sz="1800" dirty="0">
                <a:solidFill>
                  <a:srgbClr val="000000"/>
                </a:solidFill>
                <a:latin typeface="Consolas" panose="020B0609020204030204" pitchFamily="49" charset="0"/>
              </a:rPr>
              <a:t>]</a:t>
            </a:r>
          </a:p>
          <a:p>
            <a:r>
              <a:rPr lang="en-US" sz="1800" dirty="0">
                <a:solidFill>
                  <a:srgbClr val="0000FF"/>
                </a:solidFill>
                <a:latin typeface="Consolas" panose="020B0609020204030204" pitchFamily="49" charset="0"/>
              </a:rPr>
              <a:t>SELECT</a:t>
            </a:r>
            <a:r>
              <a:rPr lang="en-US" sz="1800" dirty="0">
                <a:solidFill>
                  <a:srgbClr val="000000"/>
                </a:solidFill>
                <a:latin typeface="Consolas" panose="020B0609020204030204" pitchFamily="49" charset="0"/>
              </a:rPr>
              <a:t> </a:t>
            </a:r>
          </a:p>
          <a:p>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sales</a:t>
            </a:r>
            <a:r>
              <a:rPr lang="en-US" sz="1800" dirty="0" err="1">
                <a:solidFill>
                  <a:srgbClr val="808080"/>
                </a:solidFill>
                <a:latin typeface="Consolas" panose="020B0609020204030204" pitchFamily="49" charset="0"/>
              </a:rPr>
              <a:t>.</a:t>
            </a:r>
            <a:r>
              <a:rPr lang="en-US" sz="1800" dirty="0" err="1">
                <a:solidFill>
                  <a:srgbClr val="000000"/>
                </a:solidFill>
                <a:latin typeface="Consolas" panose="020B0609020204030204" pitchFamily="49" charset="0"/>
              </a:rPr>
              <a:t>product_id</a:t>
            </a:r>
            <a:r>
              <a:rPr lang="en-US" sz="1800" dirty="0">
                <a:solidFill>
                  <a:srgbClr val="000000"/>
                </a:solidFill>
                <a:latin typeface="Consolas" panose="020B0609020204030204" pitchFamily="49" charset="0"/>
              </a:rPr>
              <a:t> </a:t>
            </a:r>
          </a:p>
          <a:p>
            <a:r>
              <a:rPr lang="en-US" sz="1800" dirty="0">
                <a:solidFill>
                  <a:srgbClr val="0000FF"/>
                </a:solidFill>
                <a:latin typeface="Consolas" panose="020B0609020204030204" pitchFamily="49" charset="0"/>
              </a:rPr>
              <a:t>FROM</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sales_warehouse</a:t>
            </a:r>
            <a:r>
              <a:rPr lang="en-US" sz="1800" dirty="0">
                <a:solidFill>
                  <a:srgbClr val="000000"/>
                </a:solidFill>
                <a:latin typeface="Consolas" panose="020B0609020204030204" pitchFamily="49" charset="0"/>
              </a:rPr>
              <a:t>]</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a:t>
            </a:r>
            <a:r>
              <a:rPr lang="en-US" sz="1800" dirty="0" err="1">
                <a:solidFill>
                  <a:srgbClr val="000000"/>
                </a:solidFill>
                <a:latin typeface="Consolas" panose="020B0609020204030204" pitchFamily="49" charset="0"/>
              </a:rPr>
              <a:t>dbo</a:t>
            </a:r>
            <a:r>
              <a:rPr lang="en-US" sz="1800" dirty="0">
                <a:solidFill>
                  <a:srgbClr val="000000"/>
                </a:solidFill>
                <a:latin typeface="Consolas" panose="020B0609020204030204" pitchFamily="49" charset="0"/>
              </a:rPr>
              <a:t>]</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a:t>
            </a:r>
            <a:r>
              <a:rPr lang="en-US" sz="1800" dirty="0" err="1">
                <a:solidFill>
                  <a:srgbClr val="000000"/>
                </a:solidFill>
                <a:latin typeface="Consolas" panose="020B0609020204030204" pitchFamily="49" charset="0"/>
              </a:rPr>
              <a:t>sales_data</a:t>
            </a:r>
            <a:r>
              <a:rPr lang="en-US" sz="1800" dirty="0">
                <a:solidFill>
                  <a:srgbClr val="000000"/>
                </a:solidFill>
                <a:latin typeface="Consolas" panose="020B0609020204030204" pitchFamily="49" charset="0"/>
              </a:rPr>
              <a:t>] sales</a:t>
            </a:r>
          </a:p>
          <a:p>
            <a:r>
              <a:rPr lang="en-US" sz="1800" dirty="0">
                <a:solidFill>
                  <a:srgbClr val="808080"/>
                </a:solidFill>
                <a:latin typeface="Consolas" panose="020B0609020204030204" pitchFamily="49" charset="0"/>
              </a:rPr>
              <a:t>INNER</a:t>
            </a:r>
            <a:r>
              <a:rPr lang="en-US" sz="1800" dirty="0">
                <a:solidFill>
                  <a:srgbClr val="000000"/>
                </a:solidFill>
                <a:latin typeface="Consolas" panose="020B0609020204030204" pitchFamily="49" charset="0"/>
              </a:rPr>
              <a:t> </a:t>
            </a:r>
            <a:r>
              <a:rPr lang="en-US" sz="1800" dirty="0">
                <a:solidFill>
                  <a:srgbClr val="808080"/>
                </a:solidFill>
                <a:latin typeface="Consolas" panose="020B0609020204030204" pitchFamily="49" charset="0"/>
              </a:rPr>
              <a:t>JOIN</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social_lakehouse</a:t>
            </a:r>
            <a:r>
              <a:rPr lang="en-US" sz="1800" dirty="0">
                <a:solidFill>
                  <a:srgbClr val="000000"/>
                </a:solidFill>
                <a:latin typeface="Consolas" panose="020B0609020204030204" pitchFamily="49" charset="0"/>
              </a:rPr>
              <a:t>]</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a:t>
            </a:r>
            <a:r>
              <a:rPr lang="en-US" sz="1800" dirty="0" err="1">
                <a:solidFill>
                  <a:srgbClr val="000000"/>
                </a:solidFill>
                <a:latin typeface="Consolas" panose="020B0609020204030204" pitchFamily="49" charset="0"/>
              </a:rPr>
              <a:t>dbo</a:t>
            </a:r>
            <a:r>
              <a:rPr lang="en-US" sz="1800" dirty="0">
                <a:solidFill>
                  <a:srgbClr val="000000"/>
                </a:solidFill>
                <a:latin typeface="Consolas" panose="020B0609020204030204" pitchFamily="49" charset="0"/>
              </a:rPr>
              <a:t>]</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a:t>
            </a:r>
            <a:r>
              <a:rPr lang="en-US" sz="1800" dirty="0" err="1">
                <a:solidFill>
                  <a:srgbClr val="000000"/>
                </a:solidFill>
                <a:latin typeface="Consolas" panose="020B0609020204030204" pitchFamily="49" charset="0"/>
              </a:rPr>
              <a:t>social_data</a:t>
            </a:r>
            <a:r>
              <a:rPr lang="en-US" sz="1800" dirty="0">
                <a:solidFill>
                  <a:srgbClr val="000000"/>
                </a:solidFill>
                <a:latin typeface="Consolas" panose="020B0609020204030204" pitchFamily="49" charset="0"/>
              </a:rPr>
              <a:t>] social</a:t>
            </a:r>
          </a:p>
          <a:p>
            <a:r>
              <a:rPr lang="en-US" sz="1800" dirty="0">
                <a:solidFill>
                  <a:srgbClr val="0000FF"/>
                </a:solidFill>
                <a:latin typeface="Consolas" panose="020B0609020204030204" pitchFamily="49" charset="0"/>
              </a:rPr>
              <a:t>ON</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sales</a:t>
            </a:r>
            <a:r>
              <a:rPr lang="en-US" sz="1800" dirty="0" err="1">
                <a:solidFill>
                  <a:srgbClr val="808080"/>
                </a:solidFill>
                <a:latin typeface="Consolas" panose="020B0609020204030204" pitchFamily="49" charset="0"/>
              </a:rPr>
              <a:t>.</a:t>
            </a:r>
            <a:r>
              <a:rPr lang="en-US" sz="1800" dirty="0" err="1">
                <a:solidFill>
                  <a:srgbClr val="000000"/>
                </a:solidFill>
                <a:latin typeface="Consolas" panose="020B0609020204030204" pitchFamily="49" charset="0"/>
              </a:rPr>
              <a:t>product_id</a:t>
            </a:r>
            <a:r>
              <a:rPr lang="en-US" sz="1800" dirty="0">
                <a:solidFill>
                  <a:srgbClr val="000000"/>
                </a:solidFill>
                <a:latin typeface="Consolas" panose="020B0609020204030204" pitchFamily="49" charset="0"/>
              </a:rPr>
              <a:t> </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social</a:t>
            </a:r>
            <a:r>
              <a:rPr lang="en-US" sz="1800" dirty="0" err="1">
                <a:solidFill>
                  <a:srgbClr val="808080"/>
                </a:solidFill>
                <a:latin typeface="Consolas" panose="020B0609020204030204" pitchFamily="49" charset="0"/>
              </a:rPr>
              <a:t>.</a:t>
            </a:r>
            <a:r>
              <a:rPr lang="en-US" sz="1800" dirty="0" err="1">
                <a:solidFill>
                  <a:srgbClr val="000000"/>
                </a:solidFill>
                <a:latin typeface="Consolas" panose="020B0609020204030204" pitchFamily="49" charset="0"/>
              </a:rPr>
              <a:t>product_id</a:t>
            </a:r>
            <a:r>
              <a:rPr lang="en-US" sz="1800" dirty="0">
                <a:solidFill>
                  <a:srgbClr val="808080"/>
                </a:solidFill>
                <a:latin typeface="Consolas" panose="020B0609020204030204" pitchFamily="49" charset="0"/>
              </a:rPr>
              <a:t>;</a:t>
            </a:r>
            <a:endParaRPr lang="en-US" sz="1800" dirty="0">
              <a:solidFill>
                <a:srgbClr val="000000"/>
              </a:solidFill>
              <a:latin typeface="Consolas" panose="020B0609020204030204" pitchFamily="49" charset="0"/>
            </a:endParaRPr>
          </a:p>
          <a:p>
            <a:endParaRPr lang="en-US" sz="1800" dirty="0"/>
          </a:p>
        </p:txBody>
      </p:sp>
    </p:spTree>
    <p:extLst>
      <p:ext uri="{BB962C8B-B14F-4D97-AF65-F5344CB8AC3E}">
        <p14:creationId xmlns:p14="http://schemas.microsoft.com/office/powerpoint/2010/main" val="3825615373"/>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2D13447-1D42-BCD2-5B0D-FAE9631D26C1}"/>
              </a:ext>
            </a:extLst>
          </p:cNvPr>
          <p:cNvSpPr>
            <a:spLocks noGrp="1"/>
          </p:cNvSpPr>
          <p:nvPr>
            <p:ph type="title"/>
          </p:nvPr>
        </p:nvSpPr>
        <p:spPr>
          <a:xfrm>
            <a:off x="588261" y="585216"/>
            <a:ext cx="6300219" cy="984885"/>
          </a:xfrm>
        </p:spPr>
        <p:txBody>
          <a:bodyPr wrap="square" anchor="t">
            <a:normAutofit/>
          </a:bodyPr>
          <a:lstStyle/>
          <a:p>
            <a:r>
              <a:rPr lang="en-US" sz="3200" dirty="0"/>
              <a:t>Load data with Dataflows Gen2</a:t>
            </a:r>
          </a:p>
        </p:txBody>
      </p:sp>
      <p:sp>
        <p:nvSpPr>
          <p:cNvPr id="14343" name="Text Placeholder 2">
            <a:extLst>
              <a:ext uri="{FF2B5EF4-FFF2-40B4-BE49-F238E27FC236}">
                <a16:creationId xmlns:a16="http://schemas.microsoft.com/office/drawing/2014/main" id="{EA485A6A-EE0C-8A7C-0F97-B4EED76599E4}"/>
              </a:ext>
            </a:extLst>
          </p:cNvPr>
          <p:cNvSpPr>
            <a:spLocks noGrp="1"/>
          </p:cNvSpPr>
          <p:nvPr>
            <p:ph type="body" sz="quarter" idx="16"/>
          </p:nvPr>
        </p:nvSpPr>
        <p:spPr>
          <a:xfrm>
            <a:off x="584287" y="1570101"/>
            <a:ext cx="6300219" cy="369332"/>
          </a:xfrm>
        </p:spPr>
        <p:txBody>
          <a:bodyPr/>
          <a:lstStyle/>
          <a:p>
            <a:r>
              <a:rPr lang="en-US" sz="2400" dirty="0"/>
              <a:t>Ingest and transform with Power Query</a:t>
            </a:r>
          </a:p>
        </p:txBody>
      </p:sp>
      <p:sp>
        <p:nvSpPr>
          <p:cNvPr id="7" name="Text Placeholder 6">
            <a:extLst>
              <a:ext uri="{FF2B5EF4-FFF2-40B4-BE49-F238E27FC236}">
                <a16:creationId xmlns:a16="http://schemas.microsoft.com/office/drawing/2014/main" id="{81A5127A-B4BF-C8F5-C415-186C8C4BAB0F}"/>
              </a:ext>
            </a:extLst>
          </p:cNvPr>
          <p:cNvSpPr>
            <a:spLocks noGrp="1"/>
          </p:cNvSpPr>
          <p:nvPr>
            <p:ph type="body" sz="quarter" idx="15"/>
          </p:nvPr>
        </p:nvSpPr>
        <p:spPr>
          <a:xfrm>
            <a:off x="584287" y="2512484"/>
            <a:ext cx="6300219" cy="3502236"/>
          </a:xfrm>
        </p:spPr>
        <p:txBody>
          <a:bodyPr wrap="square">
            <a:normAutofit lnSpcReduction="10000"/>
          </a:bodyPr>
          <a:lstStyle/>
          <a:p>
            <a:r>
              <a:rPr lang="en-US" sz="2400" dirty="0"/>
              <a:t>Connect to data source</a:t>
            </a:r>
          </a:p>
          <a:p>
            <a:r>
              <a:rPr lang="en-US" sz="2400" dirty="0"/>
              <a:t>Append or replace</a:t>
            </a:r>
          </a:p>
          <a:p>
            <a:r>
              <a:rPr lang="en-US" sz="2400" dirty="0"/>
              <a:t>Add data destination</a:t>
            </a:r>
          </a:p>
          <a:p>
            <a:pPr lvl="2"/>
            <a:r>
              <a:rPr lang="en-US" sz="2200" dirty="0"/>
              <a:t>Lakehouse</a:t>
            </a:r>
          </a:p>
          <a:p>
            <a:pPr lvl="2"/>
            <a:r>
              <a:rPr lang="en-US" sz="2200" dirty="0"/>
              <a:t>Warehouse </a:t>
            </a:r>
          </a:p>
          <a:p>
            <a:pPr lvl="2"/>
            <a:r>
              <a:rPr lang="en-US" sz="2200" dirty="0"/>
              <a:t>Azure SQL Database</a:t>
            </a:r>
          </a:p>
          <a:p>
            <a:pPr lvl="2"/>
            <a:r>
              <a:rPr lang="en-US" sz="2200" dirty="0"/>
              <a:t>Azure Data Explorer (Kusto)</a:t>
            </a:r>
          </a:p>
          <a:p>
            <a:pPr lvl="2"/>
            <a:r>
              <a:rPr lang="en-US" sz="2200" dirty="0"/>
              <a:t>Azure Synapse Analytics (SQL DW)</a:t>
            </a:r>
          </a:p>
          <a:p>
            <a:pPr lvl="1"/>
            <a:r>
              <a:rPr lang="en-US" sz="2400" dirty="0"/>
              <a:t>Publish</a:t>
            </a:r>
          </a:p>
        </p:txBody>
      </p:sp>
      <p:pic>
        <p:nvPicPr>
          <p:cNvPr id="14338" name="Picture 2" descr="Screenshot showing the option to add a data destination in a dataflow.">
            <a:extLst>
              <a:ext uri="{FF2B5EF4-FFF2-40B4-BE49-F238E27FC236}">
                <a16:creationId xmlns:a16="http://schemas.microsoft.com/office/drawing/2014/main" id="{767A6FCA-FAD2-9902-9866-F5AEBC8D1AEE}"/>
              </a:ext>
            </a:extLst>
          </p:cNvPr>
          <p:cNvPicPr>
            <a:picLocks noGrp="1" noChangeAspect="1" noChangeArrowheads="1"/>
          </p:cNvPicPr>
          <p:nvPr>
            <p:ph type="pic" sz="quarter" idx="19"/>
          </p:nvPr>
        </p:nvPicPr>
        <p:blipFill rotWithShape="1">
          <a:blip r:embed="rId3">
            <a:extLst>
              <a:ext uri="{28A0092B-C50C-407E-A947-70E740481C1C}">
                <a14:useLocalDpi xmlns:a14="http://schemas.microsoft.com/office/drawing/2010/main" val="0"/>
              </a:ext>
            </a:extLst>
          </a:blip>
          <a:srcRect/>
          <a:stretch/>
        </p:blipFill>
        <p:spPr bwMode="auto">
          <a:xfrm>
            <a:off x="7828269" y="152400"/>
            <a:ext cx="4363731" cy="6705600"/>
          </a:xfrm>
          <a:prstGeom prst="rect">
            <a:avLst/>
          </a:prstGeom>
          <a:solidFill>
            <a:srgbClr val="FFFFFF"/>
          </a:solidFill>
        </p:spPr>
      </p:pic>
    </p:spTree>
    <p:extLst>
      <p:ext uri="{BB962C8B-B14F-4D97-AF65-F5344CB8AC3E}">
        <p14:creationId xmlns:p14="http://schemas.microsoft.com/office/powerpoint/2010/main" val="3081826776"/>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2D13447-1D42-BCD2-5B0D-FAE9631D26C1}"/>
              </a:ext>
            </a:extLst>
          </p:cNvPr>
          <p:cNvSpPr>
            <a:spLocks noGrp="1"/>
          </p:cNvSpPr>
          <p:nvPr>
            <p:ph type="title"/>
          </p:nvPr>
        </p:nvSpPr>
        <p:spPr>
          <a:xfrm>
            <a:off x="588262" y="585216"/>
            <a:ext cx="11044938" cy="369332"/>
          </a:xfrm>
        </p:spPr>
        <p:txBody>
          <a:bodyPr wrap="square" anchor="t">
            <a:noAutofit/>
          </a:bodyPr>
          <a:lstStyle/>
          <a:p>
            <a:r>
              <a:rPr lang="en-US" sz="3200" dirty="0"/>
              <a:t>Transform data with Copilot</a:t>
            </a:r>
          </a:p>
        </p:txBody>
      </p:sp>
      <p:sp>
        <p:nvSpPr>
          <p:cNvPr id="14350" name="Text Placeholder 4">
            <a:extLst>
              <a:ext uri="{FF2B5EF4-FFF2-40B4-BE49-F238E27FC236}">
                <a16:creationId xmlns:a16="http://schemas.microsoft.com/office/drawing/2014/main" id="{96B505BE-9E94-532E-7D02-B58F6EA0FABE}"/>
              </a:ext>
            </a:extLst>
          </p:cNvPr>
          <p:cNvSpPr>
            <a:spLocks noGrp="1"/>
          </p:cNvSpPr>
          <p:nvPr>
            <p:ph type="body" sz="quarter" idx="16"/>
          </p:nvPr>
        </p:nvSpPr>
        <p:spPr>
          <a:xfrm>
            <a:off x="584200" y="1594155"/>
            <a:ext cx="3174143" cy="307777"/>
          </a:xfrm>
        </p:spPr>
        <p:txBody>
          <a:bodyPr/>
          <a:lstStyle/>
          <a:p>
            <a:r>
              <a:rPr lang="en-US" sz="2000" dirty="0"/>
              <a:t>Example:</a:t>
            </a:r>
          </a:p>
        </p:txBody>
      </p:sp>
      <p:sp>
        <p:nvSpPr>
          <p:cNvPr id="14343" name="Text Placeholder 2">
            <a:extLst>
              <a:ext uri="{FF2B5EF4-FFF2-40B4-BE49-F238E27FC236}">
                <a16:creationId xmlns:a16="http://schemas.microsoft.com/office/drawing/2014/main" id="{EA485A6A-EE0C-8A7C-0F97-B4EED76599E4}"/>
              </a:ext>
            </a:extLst>
          </p:cNvPr>
          <p:cNvSpPr>
            <a:spLocks noGrp="1"/>
          </p:cNvSpPr>
          <p:nvPr>
            <p:ph type="body" sz="quarter" idx="15"/>
          </p:nvPr>
        </p:nvSpPr>
        <p:spPr>
          <a:xfrm>
            <a:off x="586389" y="2085764"/>
            <a:ext cx="3172811" cy="726353"/>
          </a:xfrm>
        </p:spPr>
        <p:txBody>
          <a:bodyPr wrap="square">
            <a:noAutofit/>
          </a:bodyPr>
          <a:lstStyle/>
          <a:p>
            <a:r>
              <a:rPr lang="en-US" sz="1800" dirty="0"/>
              <a:t>Let's say we have a Gender column that contains ‘Male’ and ‘Female’, and we want to transform it to integer.</a:t>
            </a:r>
          </a:p>
        </p:txBody>
      </p:sp>
      <p:pic>
        <p:nvPicPr>
          <p:cNvPr id="9" name="Picture Placeholder 8" descr="Screenshot showing how to perform data transformation with Copilot.">
            <a:extLst>
              <a:ext uri="{FF2B5EF4-FFF2-40B4-BE49-F238E27FC236}">
                <a16:creationId xmlns:a16="http://schemas.microsoft.com/office/drawing/2014/main" id="{CFFEBA03-9CF6-5540-FCE2-08DA7C27124A}"/>
              </a:ext>
            </a:extLst>
          </p:cNvPr>
          <p:cNvPicPr>
            <a:picLocks noGrp="1" noChangeAspect="1"/>
          </p:cNvPicPr>
          <p:nvPr>
            <p:ph type="pic" sz="quarter" idx="20"/>
          </p:nvPr>
        </p:nvPicPr>
        <p:blipFill rotWithShape="1">
          <a:blip r:embed="rId3">
            <a:extLst>
              <a:ext uri="{28A0092B-C50C-407E-A947-70E740481C1C}">
                <a14:useLocalDpi xmlns:a14="http://schemas.microsoft.com/office/drawing/2010/main" val="0"/>
              </a:ext>
            </a:extLst>
          </a:blip>
          <a:srcRect/>
          <a:stretch/>
        </p:blipFill>
        <p:spPr>
          <a:xfrm>
            <a:off x="4064000" y="1581150"/>
            <a:ext cx="7535862" cy="4430720"/>
          </a:xfrm>
          <a:noFill/>
          <a:ln>
            <a:solidFill>
              <a:schemeClr val="tx1"/>
            </a:solidFill>
          </a:ln>
        </p:spPr>
      </p:pic>
      <p:sp>
        <p:nvSpPr>
          <p:cNvPr id="14348" name="Footer Placeholder 1">
            <a:extLst>
              <a:ext uri="{FF2B5EF4-FFF2-40B4-BE49-F238E27FC236}">
                <a16:creationId xmlns:a16="http://schemas.microsoft.com/office/drawing/2014/main" id="{388BC994-7937-CF9E-A723-DD661238D29B}"/>
              </a:ext>
            </a:extLst>
          </p:cNvPr>
          <p:cNvSpPr>
            <a:spLocks noGrp="1"/>
          </p:cNvSpPr>
          <p:nvPr>
            <p:ph type="ftr" sz="quarter" idx="3"/>
          </p:nvPr>
        </p:nvSpPr>
        <p:spPr>
          <a:xfrm>
            <a:off x="4064000" y="6421083"/>
            <a:ext cx="4151312" cy="197976"/>
          </a:xfrm>
        </p:spPr>
        <p:txBody>
          <a:bodyPr/>
          <a:lstStyle/>
          <a:p>
            <a:pPr defTabSz="914367">
              <a:spcAft>
                <a:spcPts val="600"/>
              </a:spcAft>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935992931"/>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75FC18-B471-2244-A0BD-3D0FF2D40506}"/>
              </a:ext>
            </a:extLst>
          </p:cNvPr>
          <p:cNvSpPr>
            <a:spLocks noGrp="1"/>
          </p:cNvSpPr>
          <p:nvPr>
            <p:ph type="title"/>
          </p:nvPr>
        </p:nvSpPr>
        <p:spPr/>
        <p:txBody>
          <a:bodyPr/>
          <a:lstStyle/>
          <a:p>
            <a:r>
              <a:rPr lang="en-US" sz="3200" dirty="0"/>
              <a:t>Data warehouse fundamentals</a:t>
            </a:r>
          </a:p>
        </p:txBody>
      </p:sp>
      <p:grpSp>
        <p:nvGrpSpPr>
          <p:cNvPr id="8" name="Group 7" descr="Diagram shows the SQL Migration Road, which consists of five stages:&#10;1. Initiate and discover&#10;2. Assess&#10;3. Plan&#10;4. Transform and optimize&#10;5. Migrate, validate, and remediate">
            <a:extLst>
              <a:ext uri="{FF2B5EF4-FFF2-40B4-BE49-F238E27FC236}">
                <a16:creationId xmlns:a16="http://schemas.microsoft.com/office/drawing/2014/main" id="{AC1FF17F-A965-ED3B-5234-51BDBAB27B21}"/>
              </a:ext>
            </a:extLst>
          </p:cNvPr>
          <p:cNvGrpSpPr/>
          <p:nvPr/>
        </p:nvGrpSpPr>
        <p:grpSpPr>
          <a:xfrm>
            <a:off x="2094314" y="1679127"/>
            <a:ext cx="7594750" cy="576000"/>
            <a:chOff x="929531" y="1504879"/>
            <a:chExt cx="7594750" cy="576000"/>
          </a:xfrm>
        </p:grpSpPr>
        <p:sp>
          <p:nvSpPr>
            <p:cNvPr id="3" name="Rectangle 2">
              <a:extLst>
                <a:ext uri="{FF2B5EF4-FFF2-40B4-BE49-F238E27FC236}">
                  <a16:creationId xmlns:a16="http://schemas.microsoft.com/office/drawing/2014/main" id="{5A5EF2BA-8199-EB04-0846-B15840CB0213}"/>
                </a:ext>
              </a:extLst>
            </p:cNvPr>
            <p:cNvSpPr/>
            <p:nvPr/>
          </p:nvSpPr>
          <p:spPr bwMode="auto">
            <a:xfrm>
              <a:off x="929531" y="1504879"/>
              <a:ext cx="1728000" cy="576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700" dirty="0">
                  <a:solidFill>
                    <a:srgbClr val="0078D4"/>
                  </a:solidFill>
                  <a:latin typeface="+mj-lt"/>
                  <a:ea typeface="Segoe UI" pitchFamily="34" charset="0"/>
                  <a:cs typeface="Segoe UI" pitchFamily="34" charset="0"/>
                </a:rPr>
                <a:t>Data ingestion</a:t>
              </a:r>
            </a:p>
          </p:txBody>
        </p:sp>
        <p:sp>
          <p:nvSpPr>
            <p:cNvPr id="4" name="Rectangle 3">
              <a:extLst>
                <a:ext uri="{FF2B5EF4-FFF2-40B4-BE49-F238E27FC236}">
                  <a16:creationId xmlns:a16="http://schemas.microsoft.com/office/drawing/2014/main" id="{64F70FA9-6045-A9E2-C8BB-CCACE0E5A4E2}"/>
                </a:ext>
              </a:extLst>
            </p:cNvPr>
            <p:cNvSpPr/>
            <p:nvPr/>
          </p:nvSpPr>
          <p:spPr bwMode="auto">
            <a:xfrm>
              <a:off x="2867624" y="1504879"/>
              <a:ext cx="1728000" cy="576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700" dirty="0">
                  <a:solidFill>
                    <a:srgbClr val="0078D4"/>
                  </a:solidFill>
                  <a:latin typeface="+mj-lt"/>
                  <a:ea typeface="Segoe UI" pitchFamily="34" charset="0"/>
                  <a:cs typeface="Segoe UI" pitchFamily="34" charset="0"/>
                </a:rPr>
                <a:t>Data storage</a:t>
              </a:r>
            </a:p>
          </p:txBody>
        </p:sp>
        <p:sp>
          <p:nvSpPr>
            <p:cNvPr id="5" name="Rectangle 4">
              <a:extLst>
                <a:ext uri="{FF2B5EF4-FFF2-40B4-BE49-F238E27FC236}">
                  <a16:creationId xmlns:a16="http://schemas.microsoft.com/office/drawing/2014/main" id="{21CD60D7-72C3-C7E3-205E-2C4C55569A97}"/>
                </a:ext>
              </a:extLst>
            </p:cNvPr>
            <p:cNvSpPr/>
            <p:nvPr/>
          </p:nvSpPr>
          <p:spPr bwMode="auto">
            <a:xfrm>
              <a:off x="4831952" y="1504879"/>
              <a:ext cx="1728000" cy="576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700" dirty="0">
                  <a:solidFill>
                    <a:srgbClr val="0078D4"/>
                  </a:solidFill>
                  <a:latin typeface="+mj-lt"/>
                  <a:ea typeface="Segoe UI" pitchFamily="34" charset="0"/>
                  <a:cs typeface="Segoe UI" pitchFamily="34" charset="0"/>
                </a:rPr>
                <a:t>Data processing</a:t>
              </a:r>
            </a:p>
          </p:txBody>
        </p:sp>
        <p:sp>
          <p:nvSpPr>
            <p:cNvPr id="6" name="Rectangle 5">
              <a:extLst>
                <a:ext uri="{FF2B5EF4-FFF2-40B4-BE49-F238E27FC236}">
                  <a16:creationId xmlns:a16="http://schemas.microsoft.com/office/drawing/2014/main" id="{C2633029-200A-C043-03EC-54D07F0BE07B}"/>
                </a:ext>
              </a:extLst>
            </p:cNvPr>
            <p:cNvSpPr/>
            <p:nvPr/>
          </p:nvSpPr>
          <p:spPr bwMode="auto">
            <a:xfrm>
              <a:off x="6796281" y="1504879"/>
              <a:ext cx="1728000" cy="576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700" dirty="0">
                  <a:solidFill>
                    <a:srgbClr val="0078D4"/>
                  </a:solidFill>
                  <a:latin typeface="+mj-lt"/>
                  <a:ea typeface="Segoe UI" pitchFamily="34" charset="0"/>
                  <a:cs typeface="Segoe UI" pitchFamily="34" charset="0"/>
                </a:rPr>
                <a:t>Data analysis and delivery</a:t>
              </a:r>
            </a:p>
          </p:txBody>
        </p:sp>
      </p:grpSp>
      <p:sp>
        <p:nvSpPr>
          <p:cNvPr id="17" name="Rectangle 16">
            <a:extLst>
              <a:ext uri="{FF2B5EF4-FFF2-40B4-BE49-F238E27FC236}">
                <a16:creationId xmlns:a16="http://schemas.microsoft.com/office/drawing/2014/main" id="{5604A897-9698-5FD5-93D6-8251326B72F5}"/>
              </a:ext>
              <a:ext uri="{C183D7F6-B498-43B3-948B-1728B52AA6E4}">
                <adec:decorative xmlns:adec="http://schemas.microsoft.com/office/drawing/2017/decorative" val="1"/>
              </a:ext>
            </a:extLst>
          </p:cNvPr>
          <p:cNvSpPr/>
          <p:nvPr/>
        </p:nvSpPr>
        <p:spPr bwMode="auto">
          <a:xfrm>
            <a:off x="1889101" y="3303674"/>
            <a:ext cx="8005176" cy="1853640"/>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FFFFFF"/>
              </a:solidFill>
              <a:ea typeface="Segoe UI" pitchFamily="34" charset="0"/>
              <a:cs typeface="Segoe UI" pitchFamily="34" charset="0"/>
            </a:endParaRPr>
          </a:p>
        </p:txBody>
      </p:sp>
      <p:pic>
        <p:nvPicPr>
          <p:cNvPr id="10" name="Graphic 9" descr="Refresh outline">
            <a:extLst>
              <a:ext uri="{FF2B5EF4-FFF2-40B4-BE49-F238E27FC236}">
                <a16:creationId xmlns:a16="http://schemas.microsoft.com/office/drawing/2014/main" id="{BD108EDE-0AE2-E48A-C023-258CC98C4E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01114" y="2309108"/>
            <a:ext cx="914400" cy="914400"/>
          </a:xfrm>
          <a:prstGeom prst="rect">
            <a:avLst/>
          </a:prstGeom>
        </p:spPr>
      </p:pic>
      <p:sp>
        <p:nvSpPr>
          <p:cNvPr id="12" name="TextBox 11">
            <a:extLst>
              <a:ext uri="{FF2B5EF4-FFF2-40B4-BE49-F238E27FC236}">
                <a16:creationId xmlns:a16="http://schemas.microsoft.com/office/drawing/2014/main" id="{1D796C0F-C3D7-4F37-6803-653ACD1E9462}"/>
              </a:ext>
            </a:extLst>
          </p:cNvPr>
          <p:cNvSpPr txBox="1"/>
          <p:nvPr/>
        </p:nvSpPr>
        <p:spPr>
          <a:xfrm>
            <a:off x="2213529" y="3416270"/>
            <a:ext cx="1651379" cy="692497"/>
          </a:xfrm>
          <a:prstGeom prst="rect">
            <a:avLst/>
          </a:prstGeom>
          <a:noFill/>
        </p:spPr>
        <p:txBody>
          <a:bodyPr wrap="square" lIns="0" tIns="0" rIns="0" bIns="0" rtlCol="0">
            <a:spAutoFit/>
          </a:bodyPr>
          <a:lstStyle/>
          <a:p>
            <a:r>
              <a:rPr lang="en-US" sz="1500" dirty="0"/>
              <a:t>Move data from source systems into a data warehouse.</a:t>
            </a:r>
          </a:p>
        </p:txBody>
      </p:sp>
      <p:pic>
        <p:nvPicPr>
          <p:cNvPr id="19" name="Graphic 18" descr="Box outline">
            <a:extLst>
              <a:ext uri="{FF2B5EF4-FFF2-40B4-BE49-F238E27FC236}">
                <a16:creationId xmlns:a16="http://schemas.microsoft.com/office/drawing/2014/main" id="{C5A8597D-2661-5425-E46B-2E48C7093E6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439207" y="2309108"/>
            <a:ext cx="914400" cy="914400"/>
          </a:xfrm>
          <a:prstGeom prst="rect">
            <a:avLst/>
          </a:prstGeom>
        </p:spPr>
      </p:pic>
      <p:sp>
        <p:nvSpPr>
          <p:cNvPr id="13" name="TextBox 12">
            <a:extLst>
              <a:ext uri="{FF2B5EF4-FFF2-40B4-BE49-F238E27FC236}">
                <a16:creationId xmlns:a16="http://schemas.microsoft.com/office/drawing/2014/main" id="{AB807C20-6984-1BA9-C4A0-AEC7D68797EF}"/>
              </a:ext>
            </a:extLst>
          </p:cNvPr>
          <p:cNvSpPr txBox="1"/>
          <p:nvPr/>
        </p:nvSpPr>
        <p:spPr>
          <a:xfrm>
            <a:off x="4118882" y="3416270"/>
            <a:ext cx="1651379" cy="923330"/>
          </a:xfrm>
          <a:prstGeom prst="rect">
            <a:avLst/>
          </a:prstGeom>
          <a:noFill/>
        </p:spPr>
        <p:txBody>
          <a:bodyPr wrap="square" lIns="0" tIns="0" rIns="0" bIns="0" rtlCol="0">
            <a:spAutoFit/>
          </a:bodyPr>
          <a:lstStyle/>
          <a:p>
            <a:r>
              <a:rPr lang="en-US" sz="1500" dirty="0"/>
              <a:t>Store the data in a format that is optimized for analytics.</a:t>
            </a:r>
          </a:p>
        </p:txBody>
      </p:sp>
      <p:pic>
        <p:nvPicPr>
          <p:cNvPr id="23" name="Graphic 22" descr="Binary outline">
            <a:extLst>
              <a:ext uri="{FF2B5EF4-FFF2-40B4-BE49-F238E27FC236}">
                <a16:creationId xmlns:a16="http://schemas.microsoft.com/office/drawing/2014/main" id="{61EB5E6F-3A01-EFAB-67C0-413BD933162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504388" y="2322201"/>
            <a:ext cx="914400" cy="914400"/>
          </a:xfrm>
          <a:prstGeom prst="rect">
            <a:avLst/>
          </a:prstGeom>
        </p:spPr>
      </p:pic>
      <p:sp>
        <p:nvSpPr>
          <p:cNvPr id="14" name="TextBox 13">
            <a:extLst>
              <a:ext uri="{FF2B5EF4-FFF2-40B4-BE49-F238E27FC236}">
                <a16:creationId xmlns:a16="http://schemas.microsoft.com/office/drawing/2014/main" id="{EA76C175-98FE-1BA6-52A8-585885D6CAA4}"/>
              </a:ext>
            </a:extLst>
          </p:cNvPr>
          <p:cNvSpPr txBox="1"/>
          <p:nvPr/>
        </p:nvSpPr>
        <p:spPr>
          <a:xfrm>
            <a:off x="5993083" y="3416270"/>
            <a:ext cx="1651379" cy="1154162"/>
          </a:xfrm>
          <a:prstGeom prst="rect">
            <a:avLst/>
          </a:prstGeom>
          <a:noFill/>
        </p:spPr>
        <p:txBody>
          <a:bodyPr wrap="square" lIns="0" tIns="0" rIns="0" bIns="0" rtlCol="0">
            <a:spAutoFit/>
          </a:bodyPr>
          <a:lstStyle/>
          <a:p>
            <a:r>
              <a:rPr lang="en-US" sz="1500" dirty="0"/>
              <a:t>Transform the data into a format that is ready for consumption by analytical tools.</a:t>
            </a:r>
          </a:p>
        </p:txBody>
      </p:sp>
      <p:pic>
        <p:nvPicPr>
          <p:cNvPr id="21" name="Graphic 20" descr="Document outline">
            <a:extLst>
              <a:ext uri="{FF2B5EF4-FFF2-40B4-BE49-F238E27FC236}">
                <a16:creationId xmlns:a16="http://schemas.microsoft.com/office/drawing/2014/main" id="{3BB9AE94-5D74-B096-A1FD-AEA3BD8F4DE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367864" y="2309108"/>
            <a:ext cx="914400" cy="914400"/>
          </a:xfrm>
          <a:prstGeom prst="rect">
            <a:avLst/>
          </a:prstGeom>
        </p:spPr>
      </p:pic>
      <p:sp>
        <p:nvSpPr>
          <p:cNvPr id="15" name="TextBox 14">
            <a:extLst>
              <a:ext uri="{FF2B5EF4-FFF2-40B4-BE49-F238E27FC236}">
                <a16:creationId xmlns:a16="http://schemas.microsoft.com/office/drawing/2014/main" id="{D6754D5D-4696-DA92-37C0-367743B0AC5C}"/>
              </a:ext>
            </a:extLst>
          </p:cNvPr>
          <p:cNvSpPr txBox="1"/>
          <p:nvPr/>
        </p:nvSpPr>
        <p:spPr>
          <a:xfrm>
            <a:off x="8090105" y="3416270"/>
            <a:ext cx="1651379" cy="1154162"/>
          </a:xfrm>
          <a:prstGeom prst="rect">
            <a:avLst/>
          </a:prstGeom>
          <a:noFill/>
        </p:spPr>
        <p:txBody>
          <a:bodyPr wrap="square" lIns="0" tIns="0" rIns="0" bIns="0" rtlCol="0">
            <a:spAutoFit/>
          </a:bodyPr>
          <a:lstStyle/>
          <a:p>
            <a:r>
              <a:rPr lang="en-US" sz="1500" dirty="0"/>
              <a:t>Analyze the data to gain insights and delivering those insights to the business.</a:t>
            </a:r>
          </a:p>
        </p:txBody>
      </p:sp>
    </p:spTree>
    <p:extLst>
      <p:ext uri="{BB962C8B-B14F-4D97-AF65-F5344CB8AC3E}">
        <p14:creationId xmlns:p14="http://schemas.microsoft.com/office/powerpoint/2010/main" val="3328289524"/>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68923-B45B-E445-8979-796EE1E5035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D38A726-2F12-8DB3-3279-63650E8FF0A5}"/>
              </a:ext>
            </a:extLst>
          </p:cNvPr>
          <p:cNvSpPr>
            <a:spLocks noGrp="1"/>
          </p:cNvSpPr>
          <p:nvPr>
            <p:ph type="title"/>
          </p:nvPr>
        </p:nvSpPr>
        <p:spPr/>
        <p:txBody>
          <a:bodyPr/>
          <a:lstStyle/>
          <a:p>
            <a:r>
              <a:rPr lang="en-US" dirty="0"/>
              <a:t>Exercise</a:t>
            </a:r>
          </a:p>
        </p:txBody>
      </p:sp>
      <p:sp>
        <p:nvSpPr>
          <p:cNvPr id="13" name="Text Placeholder 12">
            <a:extLst>
              <a:ext uri="{FF2B5EF4-FFF2-40B4-BE49-F238E27FC236}">
                <a16:creationId xmlns:a16="http://schemas.microsoft.com/office/drawing/2014/main" id="{59E14715-C6BB-41F0-DEE3-2276568176FA}"/>
              </a:ext>
            </a:extLst>
          </p:cNvPr>
          <p:cNvSpPr>
            <a:spLocks noGrp="1"/>
          </p:cNvSpPr>
          <p:nvPr>
            <p:ph type="body" sz="quarter" idx="17"/>
          </p:nvPr>
        </p:nvSpPr>
        <p:spPr>
          <a:xfrm>
            <a:off x="4356100" y="1927225"/>
            <a:ext cx="7243763" cy="861774"/>
          </a:xfrm>
        </p:spPr>
        <p:txBody>
          <a:bodyPr/>
          <a:lstStyle/>
          <a:p>
            <a:r>
              <a:rPr lang="en-US" sz="2800" dirty="0"/>
              <a:t>Load data into a data warehouse in Microsoft Fabric</a:t>
            </a:r>
          </a:p>
        </p:txBody>
      </p:sp>
      <p:sp>
        <p:nvSpPr>
          <p:cNvPr id="5" name="Text Placeholder 4">
            <a:extLst>
              <a:ext uri="{FF2B5EF4-FFF2-40B4-BE49-F238E27FC236}">
                <a16:creationId xmlns:a16="http://schemas.microsoft.com/office/drawing/2014/main" id="{582E2DB5-3767-425F-E07E-D6326E2CC298}"/>
              </a:ext>
            </a:extLst>
          </p:cNvPr>
          <p:cNvSpPr>
            <a:spLocks noGrp="1"/>
          </p:cNvSpPr>
          <p:nvPr>
            <p:ph type="body" sz="quarter" idx="34"/>
          </p:nvPr>
        </p:nvSpPr>
        <p:spPr/>
        <p:txBody>
          <a:bodyPr/>
          <a:lstStyle/>
          <a:p>
            <a:r>
              <a:rPr lang="en-US" dirty="0"/>
              <a:t>30 minutes</a:t>
            </a:r>
          </a:p>
        </p:txBody>
      </p:sp>
    </p:spTree>
    <p:extLst>
      <p:ext uri="{BB962C8B-B14F-4D97-AF65-F5344CB8AC3E}">
        <p14:creationId xmlns:p14="http://schemas.microsoft.com/office/powerpoint/2010/main" val="508543680"/>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48F05E-82B2-EEC6-1400-B2CC64B0FDCB}"/>
              </a:ext>
            </a:extLst>
          </p:cNvPr>
          <p:cNvSpPr>
            <a:spLocks noGrp="1"/>
          </p:cNvSpPr>
          <p:nvPr>
            <p:ph type="title"/>
          </p:nvPr>
        </p:nvSpPr>
        <p:spPr>
          <a:xfrm>
            <a:off x="588262" y="585216"/>
            <a:ext cx="8193024" cy="492443"/>
          </a:xfrm>
        </p:spPr>
        <p:txBody>
          <a:bodyPr/>
          <a:lstStyle/>
          <a:p>
            <a:r>
              <a:rPr lang="en-US" sz="3200" dirty="0"/>
              <a:t>Knowledge check </a:t>
            </a:r>
          </a:p>
        </p:txBody>
      </p:sp>
      <p:sp>
        <p:nvSpPr>
          <p:cNvPr id="10" name="Oval 9">
            <a:extLst>
              <a:ext uri="{FF2B5EF4-FFF2-40B4-BE49-F238E27FC236}">
                <a16:creationId xmlns:a16="http://schemas.microsoft.com/office/drawing/2014/main" id="{E57A60FB-6976-994F-2D43-574A4098173F}"/>
              </a:ext>
              <a:ext uri="{C183D7F6-B498-43B3-948B-1728B52AA6E4}">
                <adec:decorative xmlns:adec="http://schemas.microsoft.com/office/drawing/2017/decorative" val="0"/>
              </a:ext>
            </a:extLst>
          </p:cNvPr>
          <p:cNvSpPr/>
          <p:nvPr/>
        </p:nvSpPr>
        <p:spPr bwMode="auto">
          <a:xfrm>
            <a:off x="749723" y="1515806"/>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1</a:t>
            </a:r>
            <a:endParaRPr lang="en-IN" sz="1800" b="1" dirty="0">
              <a:solidFill>
                <a:schemeClr val="tx1"/>
              </a:solidFill>
            </a:endParaRPr>
          </a:p>
        </p:txBody>
      </p:sp>
      <p:sp>
        <p:nvSpPr>
          <p:cNvPr id="37" name="Text Placeholder 36">
            <a:extLst>
              <a:ext uri="{FF2B5EF4-FFF2-40B4-BE49-F238E27FC236}">
                <a16:creationId xmlns:a16="http://schemas.microsoft.com/office/drawing/2014/main" id="{89CAD37C-E4CB-637E-F852-68EBED2CA619}"/>
              </a:ext>
            </a:extLst>
          </p:cNvPr>
          <p:cNvSpPr>
            <a:spLocks noGrp="1"/>
          </p:cNvSpPr>
          <p:nvPr>
            <p:ph type="body" sz="quarter" idx="17"/>
          </p:nvPr>
        </p:nvSpPr>
        <p:spPr>
          <a:xfrm>
            <a:off x="1235074" y="1453475"/>
            <a:ext cx="8914765" cy="492443"/>
          </a:xfrm>
        </p:spPr>
        <p:txBody>
          <a:bodyPr/>
          <a:lstStyle/>
          <a:p>
            <a:r>
              <a:rPr lang="en-US" sz="1600" dirty="0"/>
              <a:t>What are the four data ingestion options available in Microsoft Fabric for loading data into a data warehouse?</a:t>
            </a:r>
          </a:p>
        </p:txBody>
      </p:sp>
      <p:sp>
        <p:nvSpPr>
          <p:cNvPr id="36" name="Text Placeholder 35">
            <a:extLst>
              <a:ext uri="{FF2B5EF4-FFF2-40B4-BE49-F238E27FC236}">
                <a16:creationId xmlns:a16="http://schemas.microsoft.com/office/drawing/2014/main" id="{9FBFA612-1A63-EE78-F030-432614752AB0}"/>
              </a:ext>
            </a:extLst>
          </p:cNvPr>
          <p:cNvSpPr>
            <a:spLocks noGrp="1"/>
          </p:cNvSpPr>
          <p:nvPr>
            <p:ph type="body" sz="quarter" idx="15"/>
          </p:nvPr>
        </p:nvSpPr>
        <p:spPr>
          <a:xfrm>
            <a:off x="1237265" y="1933164"/>
            <a:ext cx="8775098" cy="877163"/>
          </a:xfrm>
        </p:spPr>
        <p:txBody>
          <a:bodyPr vert="horz" wrap="square" lIns="0" tIns="0" rIns="0" bIns="0" rtlCol="0">
            <a:spAutoFit/>
          </a:bodyPr>
          <a:lstStyle/>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COPY (Transact-SQL) statement, data pipelines, dataflows, and cross-warehouse.</a:t>
            </a:r>
          </a:p>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COPY (Transact-SQL) statement, data pipelines, dataflows, and Data Wrangler.</a:t>
            </a:r>
          </a:p>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COPY (Transact-SQL) statement, data pipelines, dataflows, and cross-platform ingestion.</a:t>
            </a:r>
          </a:p>
        </p:txBody>
      </p:sp>
      <p:sp>
        <p:nvSpPr>
          <p:cNvPr id="42" name="Graphic 26" descr="Chekmark">
            <a:extLst>
              <a:ext uri="{FF2B5EF4-FFF2-40B4-BE49-F238E27FC236}">
                <a16:creationId xmlns:a16="http://schemas.microsoft.com/office/drawing/2014/main" id="{11FC2997-954E-130A-E6AD-06C01C9F4689}"/>
              </a:ext>
              <a:ext uri="{C183D7F6-B498-43B3-948B-1728B52AA6E4}">
                <adec:decorative xmlns:adec="http://schemas.microsoft.com/office/drawing/2017/decorative" val="0"/>
              </a:ext>
            </a:extLst>
          </p:cNvPr>
          <p:cNvSpPr/>
          <p:nvPr/>
        </p:nvSpPr>
        <p:spPr>
          <a:xfrm>
            <a:off x="1237265" y="1933164"/>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
        <p:nvSpPr>
          <p:cNvPr id="11" name="Oval 10">
            <a:extLst>
              <a:ext uri="{FF2B5EF4-FFF2-40B4-BE49-F238E27FC236}">
                <a16:creationId xmlns:a16="http://schemas.microsoft.com/office/drawing/2014/main" id="{09364852-0CC5-D91A-D704-084D6549F42C}"/>
              </a:ext>
              <a:ext uri="{C183D7F6-B498-43B3-948B-1728B52AA6E4}">
                <adec:decorative xmlns:adec="http://schemas.microsoft.com/office/drawing/2017/decorative" val="0"/>
              </a:ext>
            </a:extLst>
          </p:cNvPr>
          <p:cNvSpPr/>
          <p:nvPr/>
        </p:nvSpPr>
        <p:spPr bwMode="auto">
          <a:xfrm>
            <a:off x="749723" y="2981346"/>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2</a:t>
            </a:r>
            <a:endParaRPr lang="en-IN" sz="1800" b="1" dirty="0">
              <a:solidFill>
                <a:schemeClr val="tx1"/>
              </a:solidFill>
            </a:endParaRPr>
          </a:p>
        </p:txBody>
      </p:sp>
      <p:sp>
        <p:nvSpPr>
          <p:cNvPr id="40" name="Text Placeholder 39">
            <a:extLst>
              <a:ext uri="{FF2B5EF4-FFF2-40B4-BE49-F238E27FC236}">
                <a16:creationId xmlns:a16="http://schemas.microsoft.com/office/drawing/2014/main" id="{DC4B5CED-9F54-60E1-8C01-F0F83AF24072}"/>
              </a:ext>
            </a:extLst>
          </p:cNvPr>
          <p:cNvSpPr>
            <a:spLocks noGrp="1"/>
          </p:cNvSpPr>
          <p:nvPr>
            <p:ph type="body" sz="quarter" idx="22"/>
          </p:nvPr>
        </p:nvSpPr>
        <p:spPr>
          <a:xfrm>
            <a:off x="1235075" y="2937741"/>
            <a:ext cx="8778782" cy="492443"/>
          </a:xfrm>
        </p:spPr>
        <p:txBody>
          <a:bodyPr/>
          <a:lstStyle/>
          <a:p>
            <a:r>
              <a:rPr lang="en-US" sz="1600" dirty="0"/>
              <a:t>What are the supported data sources and file formats for the COPY (Transact-SQL) statement in Warehouse?</a:t>
            </a:r>
          </a:p>
        </p:txBody>
      </p:sp>
      <p:sp>
        <p:nvSpPr>
          <p:cNvPr id="41" name="Text Placeholder 40">
            <a:extLst>
              <a:ext uri="{FF2B5EF4-FFF2-40B4-BE49-F238E27FC236}">
                <a16:creationId xmlns:a16="http://schemas.microsoft.com/office/drawing/2014/main" id="{173D1D85-48D2-DF43-FB25-641D7EE0327A}"/>
              </a:ext>
            </a:extLst>
          </p:cNvPr>
          <p:cNvSpPr>
            <a:spLocks noGrp="1"/>
          </p:cNvSpPr>
          <p:nvPr>
            <p:ph type="body" sz="quarter" idx="23"/>
          </p:nvPr>
        </p:nvSpPr>
        <p:spPr>
          <a:xfrm>
            <a:off x="1237265" y="3465019"/>
            <a:ext cx="8775098" cy="877163"/>
          </a:xfrm>
        </p:spPr>
        <p:txBody>
          <a:bodyPr vert="horz" wrap="square" lIns="0" tIns="0" rIns="0" bIns="0" rtlCol="0">
            <a:spAutoFit/>
          </a:bodyPr>
          <a:lstStyle/>
          <a:p>
            <a:pPr marL="288925" indent="-288925" defTabSz="932742">
              <a:spcBef>
                <a:spcPts val="300"/>
              </a:spcBef>
              <a:spcAft>
                <a:spcPts val="600"/>
              </a:spcAft>
              <a:buSzTx/>
              <a:buFont typeface="Wingdings" panose="05000000000000000000" pitchFamily="2" charset="2"/>
              <a:buChar char="q"/>
              <a:defRPr/>
            </a:pPr>
            <a:r>
              <a:rPr lang="en-IN" sz="1400" dirty="0">
                <a:solidFill>
                  <a:srgbClr val="171717"/>
                </a:solidFill>
              </a:rPr>
              <a:t>Azure Data Lake Storage (ADLS) Gen2 and Azure Blob Storage, with PARQUET and CSV file formats.</a:t>
            </a:r>
          </a:p>
          <a:p>
            <a:pPr marL="288925" indent="-288925" defTabSz="932742">
              <a:spcBef>
                <a:spcPts val="300"/>
              </a:spcBef>
              <a:spcAft>
                <a:spcPts val="600"/>
              </a:spcAft>
              <a:buSzTx/>
              <a:buFont typeface="Wingdings" panose="05000000000000000000" pitchFamily="2" charset="2"/>
              <a:buChar char="q"/>
              <a:defRPr/>
            </a:pPr>
            <a:r>
              <a:rPr lang="en-IN" sz="1400" dirty="0">
                <a:solidFill>
                  <a:srgbClr val="171717"/>
                </a:solidFill>
              </a:rPr>
              <a:t>Azure Data Lake Storage (ADLS) Gen1 and Azure Blob Storage, with PARQUET and CSV file formats.</a:t>
            </a:r>
          </a:p>
          <a:p>
            <a:pPr marL="288925" indent="-288925" defTabSz="932742">
              <a:spcBef>
                <a:spcPts val="300"/>
              </a:spcBef>
              <a:spcAft>
                <a:spcPts val="600"/>
              </a:spcAft>
              <a:buSzTx/>
              <a:buFont typeface="Wingdings" panose="05000000000000000000" pitchFamily="2" charset="2"/>
              <a:buChar char="q"/>
              <a:defRPr/>
            </a:pPr>
            <a:r>
              <a:rPr lang="en-IN" sz="1400" dirty="0">
                <a:solidFill>
                  <a:srgbClr val="171717"/>
                </a:solidFill>
              </a:rPr>
              <a:t>Azure Data Lake Storage (ADLS) Gen2 and Azure Blob Storage, with ORC and CSV file formats.</a:t>
            </a:r>
          </a:p>
        </p:txBody>
      </p:sp>
      <p:sp>
        <p:nvSpPr>
          <p:cNvPr id="43" name="Graphic 26" descr="Chekmark">
            <a:extLst>
              <a:ext uri="{FF2B5EF4-FFF2-40B4-BE49-F238E27FC236}">
                <a16:creationId xmlns:a16="http://schemas.microsoft.com/office/drawing/2014/main" id="{641631E9-66C2-2BF6-F8C0-4ACF8C478588}"/>
              </a:ext>
              <a:ext uri="{C183D7F6-B498-43B3-948B-1728B52AA6E4}">
                <adec:decorative xmlns:adec="http://schemas.microsoft.com/office/drawing/2017/decorative" val="0"/>
              </a:ext>
            </a:extLst>
          </p:cNvPr>
          <p:cNvSpPr/>
          <p:nvPr/>
        </p:nvSpPr>
        <p:spPr>
          <a:xfrm>
            <a:off x="1276358" y="3475793"/>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
        <p:nvSpPr>
          <p:cNvPr id="12" name="Oval 11">
            <a:extLst>
              <a:ext uri="{FF2B5EF4-FFF2-40B4-BE49-F238E27FC236}">
                <a16:creationId xmlns:a16="http://schemas.microsoft.com/office/drawing/2014/main" id="{74251948-802C-66C9-43FB-F91B14683F35}"/>
              </a:ext>
              <a:ext uri="{C183D7F6-B498-43B3-948B-1728B52AA6E4}">
                <adec:decorative xmlns:adec="http://schemas.microsoft.com/office/drawing/2017/decorative" val="0"/>
              </a:ext>
            </a:extLst>
          </p:cNvPr>
          <p:cNvSpPr/>
          <p:nvPr/>
        </p:nvSpPr>
        <p:spPr bwMode="auto">
          <a:xfrm>
            <a:off x="749723" y="4492494"/>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3</a:t>
            </a:r>
            <a:endParaRPr lang="en-IN" sz="1800" b="1" dirty="0">
              <a:solidFill>
                <a:schemeClr val="tx1"/>
              </a:solidFill>
            </a:endParaRPr>
          </a:p>
        </p:txBody>
      </p:sp>
      <p:sp>
        <p:nvSpPr>
          <p:cNvPr id="38" name="Text Placeholder 37">
            <a:extLst>
              <a:ext uri="{FF2B5EF4-FFF2-40B4-BE49-F238E27FC236}">
                <a16:creationId xmlns:a16="http://schemas.microsoft.com/office/drawing/2014/main" id="{F446477F-BB01-B868-66A6-6CE805CD5FF4}"/>
              </a:ext>
            </a:extLst>
          </p:cNvPr>
          <p:cNvSpPr>
            <a:spLocks noGrp="1"/>
          </p:cNvSpPr>
          <p:nvPr>
            <p:ph type="body" sz="quarter" idx="20"/>
          </p:nvPr>
        </p:nvSpPr>
        <p:spPr>
          <a:xfrm>
            <a:off x="1235075" y="4448889"/>
            <a:ext cx="8778782" cy="492443"/>
          </a:xfrm>
        </p:spPr>
        <p:txBody>
          <a:bodyPr/>
          <a:lstStyle/>
          <a:p>
            <a:r>
              <a:rPr lang="en-US" sz="1600" dirty="0"/>
              <a:t>What is the recommended minimum file size when working with external data on files in Microsoft Fabric? </a:t>
            </a:r>
          </a:p>
        </p:txBody>
      </p:sp>
      <p:sp>
        <p:nvSpPr>
          <p:cNvPr id="39" name="Text Placeholder 38">
            <a:extLst>
              <a:ext uri="{FF2B5EF4-FFF2-40B4-BE49-F238E27FC236}">
                <a16:creationId xmlns:a16="http://schemas.microsoft.com/office/drawing/2014/main" id="{B1122478-EB68-1642-348D-CD07621E6D0B}"/>
              </a:ext>
            </a:extLst>
          </p:cNvPr>
          <p:cNvSpPr>
            <a:spLocks noGrp="1"/>
          </p:cNvSpPr>
          <p:nvPr>
            <p:ph type="body" sz="quarter" idx="21"/>
          </p:nvPr>
        </p:nvSpPr>
        <p:spPr>
          <a:xfrm>
            <a:off x="1237265" y="5000355"/>
            <a:ext cx="8775098" cy="877163"/>
          </a:xfrm>
        </p:spPr>
        <p:txBody>
          <a:bodyPr vert="horz" wrap="square" lIns="0" tIns="0" rIns="0" bIns="0" rtlCol="0">
            <a:spAutoFit/>
          </a:bodyPr>
          <a:lstStyle/>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At least 4 MB.</a:t>
            </a:r>
          </a:p>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At least 1 MB.</a:t>
            </a:r>
          </a:p>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At least 10 MB.</a:t>
            </a:r>
          </a:p>
        </p:txBody>
      </p:sp>
      <p:sp>
        <p:nvSpPr>
          <p:cNvPr id="44" name="Graphic 26" descr="Chekmark">
            <a:extLst>
              <a:ext uri="{FF2B5EF4-FFF2-40B4-BE49-F238E27FC236}">
                <a16:creationId xmlns:a16="http://schemas.microsoft.com/office/drawing/2014/main" id="{83A3CF5F-BEB2-E0B1-6F10-7A80CBDAFA64}"/>
              </a:ext>
              <a:ext uri="{C183D7F6-B498-43B3-948B-1728B52AA6E4}">
                <adec:decorative xmlns:adec="http://schemas.microsoft.com/office/drawing/2017/decorative" val="0"/>
              </a:ext>
            </a:extLst>
          </p:cNvPr>
          <p:cNvSpPr/>
          <p:nvPr/>
        </p:nvSpPr>
        <p:spPr>
          <a:xfrm>
            <a:off x="1237265" y="5012260"/>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Tree>
    <p:extLst>
      <p:ext uri="{BB962C8B-B14F-4D97-AF65-F5344CB8AC3E}">
        <p14:creationId xmlns:p14="http://schemas.microsoft.com/office/powerpoint/2010/main" val="5517362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5FF4EC-645C-1ED1-D5A8-43C81F9FE47C}"/>
              </a:ext>
            </a:extLst>
          </p:cNvPr>
          <p:cNvSpPr>
            <a:spLocks noGrp="1"/>
          </p:cNvSpPr>
          <p:nvPr>
            <p:ph type="title"/>
          </p:nvPr>
        </p:nvSpPr>
        <p:spPr/>
        <p:txBody>
          <a:bodyPr>
            <a:noAutofit/>
          </a:bodyPr>
          <a:lstStyle/>
          <a:p>
            <a:r>
              <a:rPr lang="en-IN" sz="3200" dirty="0"/>
              <a:t>Recap</a:t>
            </a:r>
          </a:p>
        </p:txBody>
      </p:sp>
      <p:sp>
        <p:nvSpPr>
          <p:cNvPr id="12" name="TextBox 11">
            <a:extLst>
              <a:ext uri="{FF2B5EF4-FFF2-40B4-BE49-F238E27FC236}">
                <a16:creationId xmlns:a16="http://schemas.microsoft.com/office/drawing/2014/main" id="{57905DC2-1CA2-23F6-1A18-6FB6930F2857}"/>
              </a:ext>
            </a:extLst>
          </p:cNvPr>
          <p:cNvSpPr txBox="1"/>
          <p:nvPr/>
        </p:nvSpPr>
        <p:spPr>
          <a:xfrm>
            <a:off x="588262" y="1247804"/>
            <a:ext cx="11031840" cy="430887"/>
          </a:xfrm>
          <a:prstGeom prst="rect">
            <a:avLst/>
          </a:prstGeom>
          <a:noFill/>
        </p:spPr>
        <p:txBody>
          <a:bodyPr wrap="square" lIns="0" tIns="45720" rIns="91440" bIns="45720" anchor="t">
            <a:spAutoFit/>
          </a:bodyPr>
          <a:lstStyle/>
          <a:p>
            <a:r>
              <a:rPr lang="en-US" sz="2200" dirty="0">
                <a:solidFill>
                  <a:schemeClr val="accent2"/>
                </a:solidFill>
                <a:latin typeface="+mj-lt"/>
                <a:cs typeface="Segoe UI Semibold" panose="020B0502040204020203" pitchFamily="34" charset="0"/>
              </a:rPr>
              <a:t>In this section, we covered:</a:t>
            </a:r>
          </a:p>
        </p:txBody>
      </p:sp>
      <p:sp>
        <p:nvSpPr>
          <p:cNvPr id="13" name="Rounded Rectangle 3_1">
            <a:extLst>
              <a:ext uri="{FF2B5EF4-FFF2-40B4-BE49-F238E27FC236}">
                <a16:creationId xmlns:a16="http://schemas.microsoft.com/office/drawing/2014/main" id="{60C0B429-9530-2BF9-1342-005317DEA8AA}"/>
              </a:ext>
              <a:ext uri="{C183D7F6-B498-43B3-948B-1728B52AA6E4}">
                <adec:decorative xmlns:adec="http://schemas.microsoft.com/office/drawing/2017/decorative" val="1"/>
              </a:ext>
            </a:extLst>
          </p:cNvPr>
          <p:cNvSpPr/>
          <p:nvPr/>
        </p:nvSpPr>
        <p:spPr>
          <a:xfrm>
            <a:off x="855320" y="1970161"/>
            <a:ext cx="10083190" cy="319619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lang="en-US" sz="1800" dirty="0">
              <a:solidFill>
                <a:schemeClr val="tx1"/>
              </a:solidFill>
              <a:cs typeface="Segoe UI" panose="020B0502040204020203" pitchFamily="34" charset="0"/>
            </a:endParaRPr>
          </a:p>
        </p:txBody>
      </p:sp>
      <p:sp>
        <p:nvSpPr>
          <p:cNvPr id="2" name="TextBox 1">
            <a:extLst>
              <a:ext uri="{FF2B5EF4-FFF2-40B4-BE49-F238E27FC236}">
                <a16:creationId xmlns:a16="http://schemas.microsoft.com/office/drawing/2014/main" id="{758BBE53-F640-74B8-96AE-73A89044F1F0}"/>
              </a:ext>
            </a:extLst>
          </p:cNvPr>
          <p:cNvSpPr txBox="1"/>
          <p:nvPr/>
        </p:nvSpPr>
        <p:spPr>
          <a:xfrm>
            <a:off x="1110718" y="1940667"/>
            <a:ext cx="9679202" cy="2839688"/>
          </a:xfrm>
          <a:prstGeom prst="rect">
            <a:avLst/>
          </a:prstGeom>
          <a:noFill/>
        </p:spPr>
        <p:txBody>
          <a:bodyPr wrap="square" lIns="0" tIns="0" rIns="0" bIns="0" rtlCol="0">
            <a:spAutoFit/>
          </a:bodyPr>
          <a:lstStyle/>
          <a:p>
            <a:pPr marL="285750" indent="-285750" algn="l">
              <a:lnSpc>
                <a:spcPct val="200000"/>
              </a:lnSpc>
              <a:buFont typeface="Arial" panose="020B0604020202020204" pitchFamily="34" charset="0"/>
              <a:buChar char="•"/>
            </a:pPr>
            <a:r>
              <a:rPr lang="en-US" sz="2400" dirty="0"/>
              <a:t>Different strategies to load data into a data warehouse </a:t>
            </a:r>
          </a:p>
          <a:p>
            <a:pPr marL="285750" indent="-285750" algn="l">
              <a:lnSpc>
                <a:spcPct val="200000"/>
              </a:lnSpc>
              <a:buFont typeface="Arial" panose="020B0604020202020204" pitchFamily="34" charset="0"/>
              <a:buChar char="•"/>
            </a:pPr>
            <a:r>
              <a:rPr lang="en-US" sz="2400" dirty="0"/>
              <a:t>How to build a data pipeline to load a warehouse </a:t>
            </a:r>
          </a:p>
          <a:p>
            <a:pPr marL="285750" indent="-285750" algn="l">
              <a:lnSpc>
                <a:spcPct val="200000"/>
              </a:lnSpc>
              <a:buFont typeface="Arial" panose="020B0604020202020204" pitchFamily="34" charset="0"/>
              <a:buChar char="•"/>
            </a:pPr>
            <a:r>
              <a:rPr lang="en-US" sz="2400" dirty="0"/>
              <a:t>How to load data in a warehouse using T-SQL.</a:t>
            </a:r>
          </a:p>
          <a:p>
            <a:pPr marL="285750" indent="-285750" algn="l">
              <a:lnSpc>
                <a:spcPct val="200000"/>
              </a:lnSpc>
              <a:buFont typeface="Arial" panose="020B0604020202020204" pitchFamily="34" charset="0"/>
              <a:buChar char="•"/>
            </a:pPr>
            <a:r>
              <a:rPr lang="en-US" sz="2400" dirty="0"/>
              <a:t>How to load and transform data with dataflows Gen2.</a:t>
            </a:r>
          </a:p>
        </p:txBody>
      </p:sp>
    </p:spTree>
    <p:extLst>
      <p:ext uri="{BB962C8B-B14F-4D97-AF65-F5344CB8AC3E}">
        <p14:creationId xmlns:p14="http://schemas.microsoft.com/office/powerpoint/2010/main" val="2340953773"/>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89490F-4151-59B8-3CF0-65F755FB94C0}"/>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4412C4C9-972A-6914-B25A-0620BA204EEA}"/>
              </a:ext>
            </a:extLst>
          </p:cNvPr>
          <p:cNvSpPr>
            <a:spLocks noGrp="1"/>
          </p:cNvSpPr>
          <p:nvPr>
            <p:ph type="title"/>
          </p:nvPr>
        </p:nvSpPr>
        <p:spPr>
          <a:xfrm>
            <a:off x="588262" y="585216"/>
            <a:ext cx="8193024" cy="492443"/>
          </a:xfrm>
        </p:spPr>
        <p:txBody>
          <a:bodyPr/>
          <a:lstStyle/>
          <a:p>
            <a:r>
              <a:rPr lang="en-US" sz="3200" dirty="0"/>
              <a:t>Further reading</a:t>
            </a:r>
          </a:p>
        </p:txBody>
      </p:sp>
      <p:sp>
        <p:nvSpPr>
          <p:cNvPr id="15" name="Text Placeholder 14">
            <a:extLst>
              <a:ext uri="{FF2B5EF4-FFF2-40B4-BE49-F238E27FC236}">
                <a16:creationId xmlns:a16="http://schemas.microsoft.com/office/drawing/2014/main" id="{12263F69-8132-FE1F-A192-A865077AFAB3}"/>
              </a:ext>
            </a:extLst>
          </p:cNvPr>
          <p:cNvSpPr>
            <a:spLocks noGrp="1"/>
          </p:cNvSpPr>
          <p:nvPr>
            <p:ph type="body" sz="quarter" idx="15"/>
          </p:nvPr>
        </p:nvSpPr>
        <p:spPr>
          <a:xfrm>
            <a:off x="586389" y="1591056"/>
            <a:ext cx="8193024" cy="338554"/>
          </a:xfrm>
        </p:spPr>
        <p:txBody>
          <a:bodyPr/>
          <a:lstStyle/>
          <a:p>
            <a:r>
              <a:rPr lang="en-US" sz="2200" dirty="0"/>
              <a:t>Load data into a Microsoft Fabric data warehouse</a:t>
            </a:r>
          </a:p>
        </p:txBody>
      </p:sp>
      <p:sp>
        <p:nvSpPr>
          <p:cNvPr id="16" name="Text Placeholder 15">
            <a:extLst>
              <a:ext uri="{FF2B5EF4-FFF2-40B4-BE49-F238E27FC236}">
                <a16:creationId xmlns:a16="http://schemas.microsoft.com/office/drawing/2014/main" id="{8B5D7E3E-4FF3-7A94-861A-F4ECD666EE3C}"/>
              </a:ext>
            </a:extLst>
          </p:cNvPr>
          <p:cNvSpPr>
            <a:spLocks noGrp="1"/>
          </p:cNvSpPr>
          <p:nvPr>
            <p:ph type="body" sz="quarter" idx="19"/>
          </p:nvPr>
        </p:nvSpPr>
        <p:spPr>
          <a:xfrm>
            <a:off x="586389" y="2081710"/>
            <a:ext cx="8193024" cy="276999"/>
          </a:xfrm>
        </p:spPr>
        <p:txBody>
          <a:bodyPr/>
          <a:lstStyle/>
          <a:p>
            <a:pPr marL="0" indent="0">
              <a:buNone/>
            </a:pPr>
            <a:r>
              <a:rPr lang="en-US" sz="1800" dirty="0">
                <a:solidFill>
                  <a:srgbClr val="0078D4"/>
                </a:solidFill>
                <a:hlinkClick r:id="rId3"/>
              </a:rPr>
              <a:t>https://aka.ms/fabric-loaddw</a:t>
            </a:r>
            <a:r>
              <a:rPr lang="en-US" sz="1800" dirty="0">
                <a:solidFill>
                  <a:srgbClr val="0078D4"/>
                </a:solidFill>
              </a:rPr>
              <a:t> </a:t>
            </a:r>
          </a:p>
        </p:txBody>
      </p:sp>
      <p:grpSp>
        <p:nvGrpSpPr>
          <p:cNvPr id="2" name="Group 1">
            <a:extLst>
              <a:ext uri="{FF2B5EF4-FFF2-40B4-BE49-F238E27FC236}">
                <a16:creationId xmlns:a16="http://schemas.microsoft.com/office/drawing/2014/main" id="{53B29843-AF91-763F-BC81-2FB22F020314}"/>
              </a:ext>
              <a:ext uri="{C183D7F6-B498-43B3-948B-1728B52AA6E4}">
                <adec:decorative xmlns:adec="http://schemas.microsoft.com/office/drawing/2017/decorative" val="1"/>
              </a:ext>
            </a:extLst>
          </p:cNvPr>
          <p:cNvGrpSpPr/>
          <p:nvPr/>
        </p:nvGrpSpPr>
        <p:grpSpPr>
          <a:xfrm>
            <a:off x="7449714" y="1812498"/>
            <a:ext cx="3624686" cy="3624684"/>
            <a:chOff x="7449714" y="1812498"/>
            <a:chExt cx="3624686" cy="3624684"/>
          </a:xfrm>
        </p:grpSpPr>
        <p:sp>
          <p:nvSpPr>
            <p:cNvPr id="3" name="Oval 2">
              <a:extLst>
                <a:ext uri="{FF2B5EF4-FFF2-40B4-BE49-F238E27FC236}">
                  <a16:creationId xmlns:a16="http://schemas.microsoft.com/office/drawing/2014/main" id="{0AB28381-A357-591E-C04C-2E2AA82C1FF4}"/>
                </a:ext>
              </a:extLst>
            </p:cNvPr>
            <p:cNvSpPr/>
            <p:nvPr/>
          </p:nvSpPr>
          <p:spPr bwMode="auto">
            <a:xfrm>
              <a:off x="7449714" y="1812498"/>
              <a:ext cx="3624686" cy="3624684"/>
            </a:xfrm>
            <a:prstGeom prst="ellipse">
              <a:avLst/>
            </a:prstGeom>
            <a:solidFill>
              <a:schemeClr val="bg1"/>
            </a:solidFill>
            <a:ln>
              <a:noFill/>
              <a:headEnd type="none" w="med" len="med"/>
              <a:tailEnd type="none" w="med" len="med"/>
            </a:ln>
            <a:effectLst>
              <a:outerShdw blurRad="63500" sx="102000" sy="102000" algn="ctr" rotWithShape="0">
                <a:prstClr val="black">
                  <a:alpha val="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Graphic 3">
              <a:extLst>
                <a:ext uri="{FF2B5EF4-FFF2-40B4-BE49-F238E27FC236}">
                  <a16:creationId xmlns:a16="http://schemas.microsoft.com/office/drawing/2014/main" id="{99601DE6-9ACA-F318-72BB-1CC623E66EC4}"/>
                </a:ext>
                <a:ext uri="{C183D7F6-B498-43B3-948B-1728B52AA6E4}">
                  <adec:decorative xmlns:adec="http://schemas.microsoft.com/office/drawing/2017/decorative" val="1"/>
                </a:ext>
              </a:extLst>
            </p:cNvPr>
            <p:cNvPicPr>
              <a:picLocks/>
            </p:cNvPicPr>
            <p:nvPr/>
          </p:nvPicPr>
          <p:blipFill rotWithShape="1">
            <a:blip r:embed="rId4">
              <a:extLst>
                <a:ext uri="{96DAC541-7B7A-43D3-8B79-37D633B846F1}">
                  <asvg:svgBlip xmlns:asvg="http://schemas.microsoft.com/office/drawing/2016/SVG/main" r:embed="rId5"/>
                </a:ext>
              </a:extLst>
            </a:blip>
            <a:srcRect l="3924" t="3924" r="3924" b="3924"/>
            <a:stretch/>
          </p:blipFill>
          <p:spPr>
            <a:xfrm>
              <a:off x="7961317" y="2324100"/>
              <a:ext cx="2601480" cy="2601480"/>
            </a:xfrm>
            <a:prstGeom prst="ellipse">
              <a:avLst/>
            </a:prstGeom>
          </p:spPr>
        </p:pic>
      </p:grpSp>
    </p:spTree>
    <p:extLst>
      <p:ext uri="{BB962C8B-B14F-4D97-AF65-F5344CB8AC3E}">
        <p14:creationId xmlns:p14="http://schemas.microsoft.com/office/powerpoint/2010/main" val="3362757655"/>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2ACF8-3C30-1A0D-ADC6-526FCB21C47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F1DA79F-C3FE-9D89-7445-95A3A6885859}"/>
              </a:ext>
            </a:extLst>
          </p:cNvPr>
          <p:cNvSpPr>
            <a:spLocks noGrp="1"/>
          </p:cNvSpPr>
          <p:nvPr>
            <p:ph type="title"/>
          </p:nvPr>
        </p:nvSpPr>
        <p:spPr>
          <a:xfrm>
            <a:off x="569911" y="2769057"/>
            <a:ext cx="6345239" cy="1231106"/>
          </a:xfrm>
        </p:spPr>
        <p:txBody>
          <a:bodyPr/>
          <a:lstStyle/>
          <a:p>
            <a:r>
              <a:rPr lang="en-US" dirty="0"/>
              <a:t>Monitor a Microsoft Fabric data warehouse</a:t>
            </a:r>
          </a:p>
        </p:txBody>
      </p:sp>
      <p:sp>
        <p:nvSpPr>
          <p:cNvPr id="11" name="Footer Placeholder 10">
            <a:extLst>
              <a:ext uri="{FF2B5EF4-FFF2-40B4-BE49-F238E27FC236}">
                <a16:creationId xmlns:a16="http://schemas.microsoft.com/office/drawing/2014/main" id="{80BAC8D7-5DD9-C1E1-9F07-B201EE635E2B}"/>
              </a:ext>
            </a:extLst>
          </p:cNvPr>
          <p:cNvSpPr>
            <a:spLocks noGrp="1"/>
          </p:cNvSpPr>
          <p:nvPr>
            <p:ph type="ftr" sz="quarter" idx="3"/>
          </p:nvPr>
        </p:nvSpPr>
        <p:spPr/>
        <p:txBody>
          <a:body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621319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588263" y="2873415"/>
            <a:ext cx="3182027" cy="1107996"/>
          </a:xfrm>
        </p:spPr>
        <p:txBody>
          <a:bodyPr anchor="ctr"/>
          <a:lstStyle>
            <a:lvl1pPr>
              <a:defRPr>
                <a:solidFill>
                  <a:srgbClr val="2A446F"/>
                </a:solidFill>
              </a:defRPr>
            </a:lvl1pPr>
          </a:lstStyle>
          <a:p>
            <a:r>
              <a:rPr lang="en-US" sz="3600" dirty="0">
                <a:solidFill>
                  <a:schemeClr val="tx1"/>
                </a:solidFill>
              </a:rPr>
              <a:t>Learning objectives</a:t>
            </a:r>
          </a:p>
        </p:txBody>
      </p:sp>
      <p:sp>
        <p:nvSpPr>
          <p:cNvPr id="3" name="Subtitle"/>
          <p:cNvSpPr>
            <a:spLocks noGrp="1"/>
          </p:cNvSpPr>
          <p:nvPr>
            <p:ph type="body" sz="quarter" idx="11" hasCustomPrompt="1"/>
          </p:nvPr>
        </p:nvSpPr>
        <p:spPr>
          <a:xfrm>
            <a:off x="4941888" y="1611533"/>
            <a:ext cx="6667500" cy="3631763"/>
          </a:xfrm>
        </p:spPr>
        <p:txBody>
          <a:bodyPr anchor="ctr"/>
          <a:lstStyle>
            <a:lvl1pPr marL="231775" indent="-231775">
              <a:spcAft>
                <a:spcPts val="600"/>
              </a:spcAft>
              <a:buFont typeface="Wingdings" panose="05000000000000000000" pitchFamily="2" charset="2"/>
              <a:buChar char=""/>
              <a:defRPr sz="1800"/>
            </a:lvl1pPr>
          </a:lstStyle>
          <a:p>
            <a:pPr algn="l">
              <a:spcBef>
                <a:spcPts val="600"/>
              </a:spcBef>
              <a:spcAft>
                <a:spcPts val="1800"/>
              </a:spcAft>
              <a:buFont typeface="Arial" panose="020B0604020202020204" pitchFamily="34" charset="0"/>
              <a:buChar char="•"/>
            </a:pPr>
            <a:r>
              <a:rPr lang="en-US" sz="2800" b="0" i="0" dirty="0">
                <a:solidFill>
                  <a:srgbClr val="161616"/>
                </a:solidFill>
                <a:effectLst/>
                <a:latin typeface="Segoe UI" panose="020B0502040204020203" pitchFamily="34" charset="0"/>
              </a:rPr>
              <a:t>Monitor capacity unit usage with the Microsoft Fabric Capacity Metrics app.</a:t>
            </a:r>
          </a:p>
          <a:p>
            <a:pPr algn="l">
              <a:spcBef>
                <a:spcPts val="600"/>
              </a:spcBef>
              <a:spcAft>
                <a:spcPts val="1800"/>
              </a:spcAft>
              <a:buFont typeface="Arial" panose="020B0604020202020204" pitchFamily="34" charset="0"/>
              <a:buChar char="•"/>
            </a:pPr>
            <a:r>
              <a:rPr lang="en-US" sz="2800" b="0" i="0" dirty="0">
                <a:solidFill>
                  <a:srgbClr val="161616"/>
                </a:solidFill>
                <a:effectLst/>
                <a:latin typeface="Segoe UI" panose="020B0502040204020203" pitchFamily="34" charset="0"/>
              </a:rPr>
              <a:t>Monitor current activity in the data warehouse with dynamic management views.</a:t>
            </a:r>
          </a:p>
          <a:p>
            <a:pPr algn="l">
              <a:spcBef>
                <a:spcPts val="600"/>
              </a:spcBef>
              <a:spcAft>
                <a:spcPts val="1800"/>
              </a:spcAft>
              <a:buFont typeface="Arial" panose="020B0604020202020204" pitchFamily="34" charset="0"/>
              <a:buChar char="•"/>
            </a:pPr>
            <a:r>
              <a:rPr lang="en-US" sz="2800" b="0" i="0" dirty="0">
                <a:solidFill>
                  <a:srgbClr val="161616"/>
                </a:solidFill>
                <a:effectLst/>
                <a:latin typeface="Segoe UI" panose="020B0502040204020203" pitchFamily="34" charset="0"/>
              </a:rPr>
              <a:t>Monitor querying trends with query insights views.</a:t>
            </a:r>
          </a:p>
        </p:txBody>
      </p:sp>
    </p:spTree>
    <p:extLst>
      <p:ext uri="{BB962C8B-B14F-4D97-AF65-F5344CB8AC3E}">
        <p14:creationId xmlns:p14="http://schemas.microsoft.com/office/powerpoint/2010/main" val="1725842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332B9-5B3A-31EC-6C18-90B438C00918}"/>
              </a:ext>
            </a:extLst>
          </p:cNvPr>
          <p:cNvSpPr>
            <a:spLocks noGrp="1"/>
          </p:cNvSpPr>
          <p:nvPr>
            <p:ph type="title"/>
          </p:nvPr>
        </p:nvSpPr>
        <p:spPr>
          <a:xfrm>
            <a:off x="588262" y="585216"/>
            <a:ext cx="11044938" cy="492443"/>
          </a:xfrm>
        </p:spPr>
        <p:txBody>
          <a:bodyPr wrap="square" anchor="t">
            <a:normAutofit/>
          </a:bodyPr>
          <a:lstStyle/>
          <a:p>
            <a:r>
              <a:rPr lang="en-US" sz="3200" dirty="0"/>
              <a:t>Monitor capacity metrics</a:t>
            </a:r>
          </a:p>
        </p:txBody>
      </p:sp>
      <p:sp>
        <p:nvSpPr>
          <p:cNvPr id="9" name="Text Placeholder 3">
            <a:extLst>
              <a:ext uri="{FF2B5EF4-FFF2-40B4-BE49-F238E27FC236}">
                <a16:creationId xmlns:a16="http://schemas.microsoft.com/office/drawing/2014/main" id="{E2469C55-FB51-FD72-4EAD-4C4FFB08218E}"/>
              </a:ext>
            </a:extLst>
          </p:cNvPr>
          <p:cNvSpPr>
            <a:spLocks noGrp="1"/>
          </p:cNvSpPr>
          <p:nvPr>
            <p:ph type="body" sz="quarter" idx="16"/>
          </p:nvPr>
        </p:nvSpPr>
        <p:spPr>
          <a:xfrm>
            <a:off x="584200" y="1594155"/>
            <a:ext cx="3174143" cy="307777"/>
          </a:xfrm>
        </p:spPr>
        <p:txBody>
          <a:bodyPr/>
          <a:lstStyle/>
          <a:p>
            <a:r>
              <a:rPr lang="en-US" sz="2000" dirty="0"/>
              <a:t>Fabric Capacity Metrics app</a:t>
            </a:r>
          </a:p>
        </p:txBody>
      </p:sp>
      <p:sp>
        <p:nvSpPr>
          <p:cNvPr id="11" name="Text Placeholder 4">
            <a:extLst>
              <a:ext uri="{FF2B5EF4-FFF2-40B4-BE49-F238E27FC236}">
                <a16:creationId xmlns:a16="http://schemas.microsoft.com/office/drawing/2014/main" id="{C289F6B8-9BD1-5DD8-47D1-47B296C6FA01}"/>
              </a:ext>
            </a:extLst>
          </p:cNvPr>
          <p:cNvSpPr>
            <a:spLocks noGrp="1"/>
          </p:cNvSpPr>
          <p:nvPr>
            <p:ph type="body" sz="quarter" idx="15"/>
          </p:nvPr>
        </p:nvSpPr>
        <p:spPr>
          <a:xfrm>
            <a:off x="584200" y="2418428"/>
            <a:ext cx="3172811" cy="2912272"/>
          </a:xfrm>
        </p:spPr>
        <p:txBody>
          <a:bodyPr/>
          <a:lstStyle/>
          <a:p>
            <a:pPr>
              <a:lnSpc>
                <a:spcPct val="150000"/>
              </a:lnSpc>
            </a:pPr>
            <a:r>
              <a:rPr lang="en-US" sz="2000" dirty="0"/>
              <a:t>Monitor and manage workload costs</a:t>
            </a:r>
          </a:p>
          <a:p>
            <a:pPr>
              <a:lnSpc>
                <a:spcPct val="150000"/>
              </a:lnSpc>
            </a:pPr>
            <a:r>
              <a:rPr lang="en-US" sz="2000" dirty="0"/>
              <a:t>Requires admin install</a:t>
            </a:r>
          </a:p>
          <a:p>
            <a:pPr>
              <a:lnSpc>
                <a:spcPct val="150000"/>
              </a:lnSpc>
            </a:pPr>
            <a:r>
              <a:rPr lang="en-US" sz="2000" dirty="0"/>
              <a:t>Filter by activity type</a:t>
            </a:r>
          </a:p>
          <a:p>
            <a:pPr>
              <a:lnSpc>
                <a:spcPct val="150000"/>
              </a:lnSpc>
            </a:pPr>
            <a:r>
              <a:rPr lang="en-US" sz="2000" dirty="0"/>
              <a:t>Tracks Capacity Units (CUs)</a:t>
            </a:r>
            <a:endParaRPr lang="en-US" sz="1800" dirty="0"/>
          </a:p>
          <a:p>
            <a:pPr lvl="1">
              <a:lnSpc>
                <a:spcPct val="150000"/>
              </a:lnSpc>
            </a:pPr>
            <a:r>
              <a:rPr lang="en-US" sz="1800" dirty="0"/>
              <a:t>Primarily Read/writes</a:t>
            </a:r>
          </a:p>
        </p:txBody>
      </p:sp>
      <p:pic>
        <p:nvPicPr>
          <p:cNvPr id="4" name="Picture 3" descr="Screenshot showing the Fabric Capacity Metrics reports.">
            <a:extLst>
              <a:ext uri="{FF2B5EF4-FFF2-40B4-BE49-F238E27FC236}">
                <a16:creationId xmlns:a16="http://schemas.microsoft.com/office/drawing/2014/main" id="{9D9EC8CE-F141-6C63-F550-EB5258B4F5E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064000" y="1486001"/>
            <a:ext cx="7697694" cy="4525869"/>
          </a:xfrm>
          <a:prstGeom prst="rect">
            <a:avLst/>
          </a:prstGeom>
          <a:noFill/>
          <a:ln>
            <a:solidFill>
              <a:schemeClr val="tx1"/>
            </a:solidFill>
          </a:ln>
        </p:spPr>
      </p:pic>
    </p:spTree>
    <p:extLst>
      <p:ext uri="{BB962C8B-B14F-4D97-AF65-F5344CB8AC3E}">
        <p14:creationId xmlns:p14="http://schemas.microsoft.com/office/powerpoint/2010/main" val="1722552858"/>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332B9-5B3A-31EC-6C18-90B438C00918}"/>
              </a:ext>
            </a:extLst>
          </p:cNvPr>
          <p:cNvSpPr>
            <a:spLocks noGrp="1"/>
          </p:cNvSpPr>
          <p:nvPr>
            <p:ph type="title"/>
          </p:nvPr>
        </p:nvSpPr>
        <p:spPr>
          <a:xfrm>
            <a:off x="588262" y="585216"/>
            <a:ext cx="11044938" cy="492443"/>
          </a:xfrm>
        </p:spPr>
        <p:txBody>
          <a:bodyPr wrap="square" anchor="t">
            <a:normAutofit/>
          </a:bodyPr>
          <a:lstStyle/>
          <a:p>
            <a:r>
              <a:rPr lang="en-US" sz="3200" dirty="0"/>
              <a:t>Warehouse operation categories</a:t>
            </a:r>
          </a:p>
        </p:txBody>
      </p:sp>
      <p:sp>
        <p:nvSpPr>
          <p:cNvPr id="11" name="Text Placeholder 4">
            <a:extLst>
              <a:ext uri="{FF2B5EF4-FFF2-40B4-BE49-F238E27FC236}">
                <a16:creationId xmlns:a16="http://schemas.microsoft.com/office/drawing/2014/main" id="{C289F6B8-9BD1-5DD8-47D1-47B296C6FA01}"/>
              </a:ext>
            </a:extLst>
          </p:cNvPr>
          <p:cNvSpPr>
            <a:spLocks noGrp="1"/>
          </p:cNvSpPr>
          <p:nvPr>
            <p:ph type="body" sz="quarter" idx="15"/>
          </p:nvPr>
        </p:nvSpPr>
        <p:spPr>
          <a:xfrm>
            <a:off x="588262" y="1516553"/>
            <a:ext cx="3636108" cy="1912447"/>
          </a:xfrm>
        </p:spPr>
        <p:txBody>
          <a:bodyPr/>
          <a:lstStyle/>
          <a:p>
            <a:pPr>
              <a:lnSpc>
                <a:spcPct val="150000"/>
              </a:lnSpc>
            </a:pPr>
            <a:r>
              <a:rPr lang="en-US" sz="2000" dirty="0"/>
              <a:t>Warehouse Query</a:t>
            </a:r>
          </a:p>
          <a:p>
            <a:pPr>
              <a:lnSpc>
                <a:spcPct val="150000"/>
              </a:lnSpc>
            </a:pPr>
            <a:r>
              <a:rPr lang="en-US" sz="2000" dirty="0"/>
              <a:t>SQL analytics endpoint Query</a:t>
            </a:r>
          </a:p>
          <a:p>
            <a:pPr>
              <a:lnSpc>
                <a:spcPct val="150000"/>
              </a:lnSpc>
            </a:pPr>
            <a:r>
              <a:rPr lang="en-US" sz="2000" dirty="0" err="1"/>
              <a:t>OneLake</a:t>
            </a:r>
            <a:r>
              <a:rPr lang="en-US" sz="2000" dirty="0"/>
              <a:t> Compute</a:t>
            </a:r>
            <a:endParaRPr lang="en-US" sz="1800" dirty="0"/>
          </a:p>
        </p:txBody>
      </p:sp>
      <p:pic>
        <p:nvPicPr>
          <p:cNvPr id="1026" name="Picture 2" descr="A screenshot of the Data warehouse operation categories in the Microsoft Fabric Capacity Metrics app.">
            <a:extLst>
              <a:ext uri="{FF2B5EF4-FFF2-40B4-BE49-F238E27FC236}">
                <a16:creationId xmlns:a16="http://schemas.microsoft.com/office/drawing/2014/main" id="{8BB0B8E6-5AA7-2172-1F8A-15EF1EE522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9013" y="1516553"/>
            <a:ext cx="6962775" cy="2686050"/>
          </a:xfrm>
          <a:prstGeom prst="rect">
            <a:avLst/>
          </a:prstGeom>
          <a:noFill/>
          <a:ln>
            <a:solidFill>
              <a:schemeClr val="bg1">
                <a:lumMod val="6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1510249"/>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332B9-5B3A-31EC-6C18-90B438C00918}"/>
              </a:ext>
            </a:extLst>
          </p:cNvPr>
          <p:cNvSpPr>
            <a:spLocks noGrp="1"/>
          </p:cNvSpPr>
          <p:nvPr>
            <p:ph type="title"/>
          </p:nvPr>
        </p:nvSpPr>
        <p:spPr>
          <a:xfrm>
            <a:off x="588262" y="585216"/>
            <a:ext cx="11044938" cy="492443"/>
          </a:xfrm>
        </p:spPr>
        <p:txBody>
          <a:bodyPr wrap="square" anchor="t">
            <a:normAutofit/>
          </a:bodyPr>
          <a:lstStyle/>
          <a:p>
            <a:r>
              <a:rPr lang="en-US" sz="3200" dirty="0"/>
              <a:t>Timepoint explore graph</a:t>
            </a:r>
          </a:p>
        </p:txBody>
      </p:sp>
      <p:pic>
        <p:nvPicPr>
          <p:cNvPr id="2050" name="Picture 2" descr="A screenshot of the explore button in the Microsoft Fabric Capacity Metrics app.">
            <a:extLst>
              <a:ext uri="{FF2B5EF4-FFF2-40B4-BE49-F238E27FC236}">
                <a16:creationId xmlns:a16="http://schemas.microsoft.com/office/drawing/2014/main" id="{0FF65C65-7E7D-74A7-2F62-E1B3E20763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7199" y="1440747"/>
            <a:ext cx="7717601" cy="397650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9621819"/>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332B9-5B3A-31EC-6C18-90B438C00918}"/>
              </a:ext>
            </a:extLst>
          </p:cNvPr>
          <p:cNvSpPr>
            <a:spLocks noGrp="1"/>
          </p:cNvSpPr>
          <p:nvPr>
            <p:ph type="title"/>
          </p:nvPr>
        </p:nvSpPr>
        <p:spPr/>
        <p:txBody>
          <a:bodyPr wrap="square" anchor="t">
            <a:normAutofit/>
          </a:bodyPr>
          <a:lstStyle/>
          <a:p>
            <a:r>
              <a:rPr lang="en-US" sz="3200" dirty="0"/>
              <a:t>Usage considerations</a:t>
            </a:r>
          </a:p>
        </p:txBody>
      </p:sp>
      <p:sp>
        <p:nvSpPr>
          <p:cNvPr id="3" name="Text Placeholder 2">
            <a:extLst>
              <a:ext uri="{FF2B5EF4-FFF2-40B4-BE49-F238E27FC236}">
                <a16:creationId xmlns:a16="http://schemas.microsoft.com/office/drawing/2014/main" id="{703DC5DB-D169-447C-7971-BB4BA1996736}"/>
              </a:ext>
            </a:extLst>
          </p:cNvPr>
          <p:cNvSpPr>
            <a:spLocks noGrp="1"/>
          </p:cNvSpPr>
          <p:nvPr>
            <p:ph type="body" sz="quarter" idx="15"/>
          </p:nvPr>
        </p:nvSpPr>
        <p:spPr>
          <a:xfrm>
            <a:off x="586389" y="1591056"/>
            <a:ext cx="11013474" cy="1785104"/>
          </a:xfrm>
        </p:spPr>
        <p:txBody>
          <a:bodyPr/>
          <a:lstStyle/>
          <a:p>
            <a:r>
              <a:rPr lang="en-US" sz="2000" dirty="0"/>
              <a:t>Cross-database reporting</a:t>
            </a:r>
          </a:p>
          <a:p>
            <a:endParaRPr lang="en-US" sz="2000" dirty="0"/>
          </a:p>
          <a:p>
            <a:r>
              <a:rPr lang="en-US" sz="2000" dirty="0"/>
              <a:t>System catalog and dynamic management view queries</a:t>
            </a:r>
          </a:p>
          <a:p>
            <a:endParaRPr lang="en-US" sz="2000" dirty="0"/>
          </a:p>
          <a:p>
            <a:r>
              <a:rPr lang="en-US" sz="2000" dirty="0"/>
              <a:t> The ‘Duration(s)’ field in the Fabric Capacity Metrics App</a:t>
            </a:r>
          </a:p>
        </p:txBody>
      </p:sp>
    </p:spTree>
    <p:extLst>
      <p:ext uri="{BB962C8B-B14F-4D97-AF65-F5344CB8AC3E}">
        <p14:creationId xmlns:p14="http://schemas.microsoft.com/office/powerpoint/2010/main" val="88598878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 name="Title 1">
            <a:extLst>
              <a:ext uri="{FF2B5EF4-FFF2-40B4-BE49-F238E27FC236}">
                <a16:creationId xmlns:a16="http://schemas.microsoft.com/office/drawing/2014/main" id="{3EF8E0EF-089B-4E21-42A7-64D6F7D7D25C}"/>
              </a:ext>
            </a:extLst>
          </p:cNvPr>
          <p:cNvSpPr>
            <a:spLocks noGrp="1"/>
          </p:cNvSpPr>
          <p:nvPr>
            <p:ph type="title"/>
          </p:nvPr>
        </p:nvSpPr>
        <p:spPr>
          <a:xfrm>
            <a:off x="588262" y="585216"/>
            <a:ext cx="11044938" cy="492443"/>
          </a:xfrm>
        </p:spPr>
        <p:txBody>
          <a:bodyPr wrap="square" anchor="t">
            <a:normAutofit/>
          </a:bodyPr>
          <a:lstStyle/>
          <a:p>
            <a:r>
              <a:rPr lang="en-US" dirty="0"/>
              <a:t>Understand Fabric warehouses</a:t>
            </a:r>
          </a:p>
        </p:txBody>
      </p:sp>
      <p:sp>
        <p:nvSpPr>
          <p:cNvPr id="1035" name="Text Placeholder 4">
            <a:extLst>
              <a:ext uri="{FF2B5EF4-FFF2-40B4-BE49-F238E27FC236}">
                <a16:creationId xmlns:a16="http://schemas.microsoft.com/office/drawing/2014/main" id="{004A11DB-C599-7157-2D0D-7254EF275CA1}"/>
              </a:ext>
            </a:extLst>
          </p:cNvPr>
          <p:cNvSpPr>
            <a:spLocks noGrp="1"/>
          </p:cNvSpPr>
          <p:nvPr>
            <p:ph type="body" sz="quarter" idx="15"/>
          </p:nvPr>
        </p:nvSpPr>
        <p:spPr>
          <a:xfrm>
            <a:off x="586389" y="2085764"/>
            <a:ext cx="3172811" cy="726353"/>
          </a:xfrm>
        </p:spPr>
        <p:txBody>
          <a:bodyPr wrap="square">
            <a:noAutofit/>
          </a:bodyPr>
          <a:lstStyle/>
          <a:p>
            <a:pPr>
              <a:lnSpc>
                <a:spcPct val="90000"/>
              </a:lnSpc>
            </a:pPr>
            <a:r>
              <a:rPr lang="en-US" sz="1800" dirty="0"/>
              <a:t>Centered on single data lake</a:t>
            </a:r>
          </a:p>
          <a:p>
            <a:pPr>
              <a:lnSpc>
                <a:spcPct val="90000"/>
              </a:lnSpc>
            </a:pPr>
            <a:r>
              <a:rPr lang="en-US" sz="1800" dirty="0"/>
              <a:t>Powered by Synapse Analytics</a:t>
            </a:r>
          </a:p>
          <a:p>
            <a:pPr>
              <a:lnSpc>
                <a:spcPct val="90000"/>
              </a:lnSpc>
            </a:pPr>
            <a:r>
              <a:rPr lang="en-US" sz="1800" dirty="0"/>
              <a:t>Fully supports T-SQL</a:t>
            </a:r>
          </a:p>
          <a:p>
            <a:pPr>
              <a:lnSpc>
                <a:spcPct val="90000"/>
              </a:lnSpc>
            </a:pPr>
            <a:r>
              <a:rPr lang="en-US" sz="1800" dirty="0"/>
              <a:t>Parquet file format</a:t>
            </a:r>
          </a:p>
        </p:txBody>
      </p:sp>
      <p:pic>
        <p:nvPicPr>
          <p:cNvPr id="1026" name="Picture 2" descr="Diagram showing the function and structure of OneLake.">
            <a:extLst>
              <a:ext uri="{FF2B5EF4-FFF2-40B4-BE49-F238E27FC236}">
                <a16:creationId xmlns:a16="http://schemas.microsoft.com/office/drawing/2014/main" id="{DBDA1ECC-A937-29B9-9D21-FE5890706598}"/>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tretch>
            <a:fillRect/>
          </a:stretch>
        </p:blipFill>
        <p:spPr bwMode="auto">
          <a:xfrm>
            <a:off x="4064000" y="1658209"/>
            <a:ext cx="7535862" cy="4276601"/>
          </a:xfrm>
          <a:prstGeom prst="rect">
            <a:avLst/>
          </a:prstGeom>
          <a:noFill/>
          <a:ln>
            <a:noFill/>
          </a:ln>
        </p:spPr>
      </p:pic>
    </p:spTree>
    <p:extLst>
      <p:ext uri="{BB962C8B-B14F-4D97-AF65-F5344CB8AC3E}">
        <p14:creationId xmlns:p14="http://schemas.microsoft.com/office/powerpoint/2010/main" val="2958228015"/>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492B24B-8D12-728B-FA48-9E62F98EDC5D}"/>
              </a:ext>
            </a:extLst>
          </p:cNvPr>
          <p:cNvSpPr>
            <a:spLocks noGrp="1"/>
          </p:cNvSpPr>
          <p:nvPr>
            <p:ph type="title"/>
          </p:nvPr>
        </p:nvSpPr>
        <p:spPr>
          <a:xfrm>
            <a:off x="588262" y="585217"/>
            <a:ext cx="4494278" cy="492443"/>
          </a:xfrm>
        </p:spPr>
        <p:txBody>
          <a:bodyPr/>
          <a:lstStyle/>
          <a:p>
            <a:r>
              <a:rPr lang="en-US" sz="3200" dirty="0"/>
              <a:t>Monitor current activity</a:t>
            </a:r>
          </a:p>
        </p:txBody>
      </p:sp>
      <p:sp>
        <p:nvSpPr>
          <p:cNvPr id="9" name="Text Placeholder 8">
            <a:extLst>
              <a:ext uri="{FF2B5EF4-FFF2-40B4-BE49-F238E27FC236}">
                <a16:creationId xmlns:a16="http://schemas.microsoft.com/office/drawing/2014/main" id="{A2A32903-EC41-FFA5-250E-F11682209408}"/>
              </a:ext>
            </a:extLst>
          </p:cNvPr>
          <p:cNvSpPr>
            <a:spLocks noGrp="1"/>
          </p:cNvSpPr>
          <p:nvPr>
            <p:ph type="body" sz="quarter" idx="15"/>
          </p:nvPr>
        </p:nvSpPr>
        <p:spPr>
          <a:xfrm>
            <a:off x="586389" y="1323703"/>
            <a:ext cx="4042761" cy="4302716"/>
          </a:xfrm>
        </p:spPr>
        <p:txBody>
          <a:bodyPr/>
          <a:lstStyle/>
          <a:p>
            <a:r>
              <a:rPr lang="en-US" sz="2200" dirty="0"/>
              <a:t>Dynamic Management Views (DMVs) with T-SQL:</a:t>
            </a:r>
          </a:p>
          <a:p>
            <a:endParaRPr lang="en-US" sz="2200" dirty="0"/>
          </a:p>
          <a:p>
            <a:pPr marL="285750" indent="-285750">
              <a:spcAft>
                <a:spcPts val="1200"/>
              </a:spcAft>
              <a:buFont typeface="Arial" panose="020B0604020202020204" pitchFamily="34" charset="0"/>
              <a:buChar char="•"/>
            </a:pPr>
            <a:r>
              <a:rPr lang="en-US" sz="2200" b="1" dirty="0" err="1"/>
              <a:t>sys.dm_exec_connections</a:t>
            </a:r>
            <a:r>
              <a:rPr lang="en-US" sz="2200" b="1" dirty="0"/>
              <a:t>: </a:t>
            </a:r>
            <a:br>
              <a:rPr lang="en-US" sz="2200" dirty="0"/>
            </a:br>
            <a:r>
              <a:rPr lang="en-US" sz="2200" dirty="0"/>
              <a:t>Connections between warehouse and engine</a:t>
            </a:r>
          </a:p>
          <a:p>
            <a:pPr marL="285750" indent="-285750">
              <a:spcAft>
                <a:spcPts val="1200"/>
              </a:spcAft>
              <a:buFont typeface="Arial" panose="020B0604020202020204" pitchFamily="34" charset="0"/>
              <a:buChar char="•"/>
            </a:pPr>
            <a:r>
              <a:rPr lang="en-US" sz="2200" b="1" dirty="0" err="1"/>
              <a:t>sys.dm_exec_sessions</a:t>
            </a:r>
            <a:r>
              <a:rPr lang="en-US" sz="2200" b="1" dirty="0"/>
              <a:t>: </a:t>
            </a:r>
            <a:br>
              <a:rPr lang="en-US" sz="2200" dirty="0"/>
            </a:br>
            <a:r>
              <a:rPr lang="en-US" sz="2200" dirty="0"/>
              <a:t>Sessions between item and engine</a:t>
            </a:r>
          </a:p>
          <a:p>
            <a:pPr marL="285750" indent="-285750">
              <a:spcAft>
                <a:spcPts val="1200"/>
              </a:spcAft>
              <a:buFont typeface="Arial" panose="020B0604020202020204" pitchFamily="34" charset="0"/>
              <a:buChar char="•"/>
            </a:pPr>
            <a:r>
              <a:rPr lang="en-US" sz="2200" b="1" dirty="0" err="1"/>
              <a:t>sys.dm_exec_requests</a:t>
            </a:r>
            <a:r>
              <a:rPr lang="en-US" sz="2200" b="1" dirty="0"/>
              <a:t>: </a:t>
            </a:r>
            <a:br>
              <a:rPr lang="en-US" sz="2200" dirty="0"/>
            </a:br>
            <a:r>
              <a:rPr lang="en-US" sz="2200" dirty="0"/>
              <a:t>Active requests in a session</a:t>
            </a:r>
          </a:p>
        </p:txBody>
      </p:sp>
      <p:sp>
        <p:nvSpPr>
          <p:cNvPr id="8" name="Text Placeholder 7">
            <a:extLst>
              <a:ext uri="{FF2B5EF4-FFF2-40B4-BE49-F238E27FC236}">
                <a16:creationId xmlns:a16="http://schemas.microsoft.com/office/drawing/2014/main" id="{5670DE0B-2500-F1A0-4E67-9060CE037416}"/>
              </a:ext>
            </a:extLst>
          </p:cNvPr>
          <p:cNvSpPr>
            <a:spLocks noGrp="1"/>
          </p:cNvSpPr>
          <p:nvPr>
            <p:ph type="body" sz="quarter" idx="11"/>
          </p:nvPr>
        </p:nvSpPr>
        <p:spPr>
          <a:xfrm>
            <a:off x="5804600" y="1019109"/>
            <a:ext cx="5799138" cy="4819781"/>
          </a:xfrm>
        </p:spPr>
        <p:txBody>
          <a:bodyPr/>
          <a:lstStyle/>
          <a:p>
            <a:r>
              <a:rPr lang="en-US" sz="1800" dirty="0">
                <a:solidFill>
                  <a:srgbClr val="008000"/>
                </a:solidFill>
                <a:latin typeface="Consolas" panose="020B0609020204030204" pitchFamily="49" charset="0"/>
              </a:rPr>
              <a:t>-- Identify long-running queries</a:t>
            </a:r>
            <a:endParaRPr lang="en-US" sz="1800" dirty="0">
              <a:solidFill>
                <a:srgbClr val="000000"/>
              </a:solidFill>
              <a:latin typeface="Consolas" panose="020B0609020204030204" pitchFamily="49" charset="0"/>
            </a:endParaRPr>
          </a:p>
          <a:p>
            <a:r>
              <a:rPr lang="en-US" sz="1800" dirty="0">
                <a:solidFill>
                  <a:srgbClr val="0000FF"/>
                </a:solidFill>
                <a:latin typeface="Consolas" panose="020B0609020204030204" pitchFamily="49" charset="0"/>
              </a:rPr>
              <a:t>SELECT</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request_id</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session_id</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start_time</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total_elapsed_time</a:t>
            </a:r>
            <a:endParaRPr lang="en-US" sz="1800" dirty="0">
              <a:solidFill>
                <a:srgbClr val="000000"/>
              </a:solidFill>
              <a:latin typeface="Consolas" panose="020B0609020204030204" pitchFamily="49" charset="0"/>
            </a:endParaRPr>
          </a:p>
          <a:p>
            <a:r>
              <a:rPr lang="en-US" sz="1800" dirty="0">
                <a:solidFill>
                  <a:srgbClr val="0000FF"/>
                </a:solidFill>
                <a:latin typeface="Consolas" panose="020B0609020204030204" pitchFamily="49" charset="0"/>
              </a:rPr>
              <a:t>FROM</a:t>
            </a:r>
            <a:r>
              <a:rPr lang="en-US" sz="1800" dirty="0">
                <a:solidFill>
                  <a:srgbClr val="000000"/>
                </a:solidFill>
                <a:latin typeface="Consolas" panose="020B0609020204030204" pitchFamily="49" charset="0"/>
              </a:rPr>
              <a:t> </a:t>
            </a:r>
            <a:r>
              <a:rPr lang="en-US" sz="1800" dirty="0" err="1">
                <a:solidFill>
                  <a:srgbClr val="008000"/>
                </a:solidFill>
              </a:rPr>
              <a:t>sys.dm_exec_requests</a:t>
            </a:r>
            <a:endParaRPr lang="en-US" sz="1800" dirty="0">
              <a:solidFill>
                <a:srgbClr val="008000"/>
              </a:solidFill>
            </a:endParaRPr>
          </a:p>
          <a:p>
            <a:r>
              <a:rPr lang="en-US" sz="1800" dirty="0">
                <a:solidFill>
                  <a:srgbClr val="0000FF"/>
                </a:solidFill>
                <a:latin typeface="Consolas" panose="020B0609020204030204" pitchFamily="49" charset="0"/>
              </a:rPr>
              <a:t>WHERE</a:t>
            </a:r>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status</a:t>
            </a:r>
            <a:r>
              <a:rPr lang="en-US" sz="1800" dirty="0">
                <a:solidFill>
                  <a:srgbClr val="000000"/>
                </a:solidFill>
                <a:latin typeface="Consolas" panose="020B0609020204030204" pitchFamily="49" charset="0"/>
              </a:rPr>
              <a:t> </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 </a:t>
            </a:r>
            <a:r>
              <a:rPr lang="en-US" sz="1800" dirty="0">
                <a:solidFill>
                  <a:srgbClr val="FF0000"/>
                </a:solidFill>
                <a:latin typeface="Consolas" panose="020B0609020204030204" pitchFamily="49" charset="0"/>
              </a:rPr>
              <a:t>'running'</a:t>
            </a:r>
            <a:endParaRPr lang="en-US" sz="1800" dirty="0">
              <a:solidFill>
                <a:srgbClr val="000000"/>
              </a:solidFill>
              <a:latin typeface="Consolas" panose="020B0609020204030204" pitchFamily="49" charset="0"/>
            </a:endParaRPr>
          </a:p>
          <a:p>
            <a:r>
              <a:rPr lang="en-US" sz="1800" dirty="0">
                <a:solidFill>
                  <a:srgbClr val="0000FF"/>
                </a:solidFill>
                <a:latin typeface="Consolas" panose="020B0609020204030204" pitchFamily="49" charset="0"/>
              </a:rPr>
              <a:t>ORDER</a:t>
            </a:r>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BY</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total_elapsed_time</a:t>
            </a:r>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DESC</a:t>
            </a:r>
            <a:r>
              <a:rPr lang="en-US" sz="1800" dirty="0">
                <a:solidFill>
                  <a:srgbClr val="808080"/>
                </a:solidFill>
                <a:latin typeface="Consolas" panose="020B0609020204030204" pitchFamily="49" charset="0"/>
              </a:rPr>
              <a:t>;</a:t>
            </a:r>
            <a:endParaRPr lang="en-US" sz="1800" dirty="0">
              <a:solidFill>
                <a:srgbClr val="000000"/>
              </a:solidFill>
              <a:latin typeface="Consolas" panose="020B0609020204030204" pitchFamily="49" charset="0"/>
            </a:endParaRPr>
          </a:p>
          <a:p>
            <a:endParaRPr lang="en-US" sz="1800" dirty="0">
              <a:solidFill>
                <a:srgbClr val="000000"/>
              </a:solidFill>
              <a:latin typeface="Consolas" panose="020B0609020204030204" pitchFamily="49" charset="0"/>
            </a:endParaRPr>
          </a:p>
          <a:p>
            <a:r>
              <a:rPr lang="en-US" sz="1800" dirty="0">
                <a:solidFill>
                  <a:srgbClr val="008000"/>
                </a:solidFill>
                <a:latin typeface="Consolas" panose="020B0609020204030204" pitchFamily="49" charset="0"/>
              </a:rPr>
              <a:t>-- Find </a:t>
            </a:r>
            <a:r>
              <a:rPr lang="en-US" sz="1800" dirty="0" err="1">
                <a:solidFill>
                  <a:srgbClr val="008000"/>
                </a:solidFill>
                <a:latin typeface="Consolas" panose="020B0609020204030204" pitchFamily="49" charset="0"/>
              </a:rPr>
              <a:t>session_id</a:t>
            </a:r>
            <a:r>
              <a:rPr lang="en-US" sz="1800" dirty="0">
                <a:solidFill>
                  <a:srgbClr val="008000"/>
                </a:solidFill>
                <a:latin typeface="Consolas" panose="020B0609020204030204" pitchFamily="49" charset="0"/>
              </a:rPr>
              <a:t> (user)</a:t>
            </a:r>
            <a:endParaRPr lang="en-US" sz="1800" dirty="0">
              <a:solidFill>
                <a:srgbClr val="000000"/>
              </a:solidFill>
              <a:latin typeface="Consolas" panose="020B0609020204030204" pitchFamily="49" charset="0"/>
            </a:endParaRPr>
          </a:p>
          <a:p>
            <a:r>
              <a:rPr lang="en-US" sz="1800" dirty="0">
                <a:solidFill>
                  <a:srgbClr val="0000FF"/>
                </a:solidFill>
                <a:latin typeface="Consolas" panose="020B0609020204030204" pitchFamily="49" charset="0"/>
              </a:rPr>
              <a:t>SELECT</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login_name</a:t>
            </a:r>
            <a:endParaRPr lang="en-US" sz="1800" dirty="0">
              <a:solidFill>
                <a:srgbClr val="000000"/>
              </a:solidFill>
              <a:latin typeface="Consolas" panose="020B0609020204030204" pitchFamily="49" charset="0"/>
            </a:endParaRPr>
          </a:p>
          <a:p>
            <a:r>
              <a:rPr lang="en-US" sz="1800" dirty="0">
                <a:solidFill>
                  <a:srgbClr val="0000FF"/>
                </a:solidFill>
                <a:latin typeface="Consolas" panose="020B0609020204030204" pitchFamily="49" charset="0"/>
              </a:rPr>
              <a:t>FROM</a:t>
            </a:r>
            <a:r>
              <a:rPr lang="en-US" sz="1800" dirty="0">
                <a:solidFill>
                  <a:srgbClr val="000000"/>
                </a:solidFill>
                <a:latin typeface="Consolas" panose="020B0609020204030204" pitchFamily="49" charset="0"/>
              </a:rPr>
              <a:t> </a:t>
            </a:r>
            <a:r>
              <a:rPr lang="en-US" sz="1800" dirty="0" err="1">
                <a:solidFill>
                  <a:srgbClr val="008000"/>
                </a:solidFill>
              </a:rPr>
              <a:t>sys.dm_exec_sessions</a:t>
            </a:r>
            <a:endParaRPr lang="en-US" sz="1800" dirty="0">
              <a:solidFill>
                <a:srgbClr val="008000"/>
              </a:solidFill>
            </a:endParaRPr>
          </a:p>
          <a:p>
            <a:r>
              <a:rPr lang="en-US" sz="1800" dirty="0">
                <a:solidFill>
                  <a:srgbClr val="0000FF"/>
                </a:solidFill>
                <a:latin typeface="Consolas" panose="020B0609020204030204" pitchFamily="49" charset="0"/>
              </a:rPr>
              <a:t>WHERE</a:t>
            </a:r>
            <a:r>
              <a:rPr lang="en-US" sz="1800" dirty="0">
                <a:solidFill>
                  <a:srgbClr val="000000"/>
                </a:solidFill>
                <a:latin typeface="Consolas" panose="020B0609020204030204" pitchFamily="49" charset="0"/>
              </a:rPr>
              <a:t> </a:t>
            </a:r>
            <a:r>
              <a:rPr lang="en-US" sz="1800" dirty="0">
                <a:solidFill>
                  <a:srgbClr val="FF0000"/>
                </a:solidFill>
                <a:latin typeface="Consolas" panose="020B0609020204030204" pitchFamily="49" charset="0"/>
              </a:rPr>
              <a:t>'</a:t>
            </a:r>
            <a:r>
              <a:rPr lang="en-US" sz="1800" dirty="0" err="1">
                <a:solidFill>
                  <a:srgbClr val="FF0000"/>
                </a:solidFill>
                <a:latin typeface="Consolas" panose="020B0609020204030204" pitchFamily="49" charset="0"/>
              </a:rPr>
              <a:t>session_id</a:t>
            </a:r>
            <a:r>
              <a:rPr lang="en-US" sz="1800" dirty="0">
                <a:solidFill>
                  <a:srgbClr val="FF0000"/>
                </a:solidFill>
                <a:latin typeface="Consolas" panose="020B0609020204030204" pitchFamily="49" charset="0"/>
              </a:rPr>
              <a:t>'</a:t>
            </a:r>
            <a:r>
              <a:rPr lang="en-US" sz="1800" dirty="0">
                <a:solidFill>
                  <a:srgbClr val="000000"/>
                </a:solidFill>
                <a:latin typeface="Consolas" panose="020B0609020204030204" pitchFamily="49" charset="0"/>
              </a:rPr>
              <a:t> </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 </a:t>
            </a:r>
            <a:r>
              <a:rPr lang="en-US" sz="1800" dirty="0">
                <a:solidFill>
                  <a:srgbClr val="FF0000"/>
                </a:solidFill>
                <a:latin typeface="Consolas" panose="020B0609020204030204" pitchFamily="49" charset="0"/>
              </a:rPr>
              <a:t>'SESSION_ID WITH LONG-RUNNING QUERY'</a:t>
            </a:r>
            <a:r>
              <a:rPr lang="en-US" sz="1800" dirty="0">
                <a:solidFill>
                  <a:srgbClr val="808080"/>
                </a:solidFill>
                <a:latin typeface="Consolas" panose="020B0609020204030204" pitchFamily="49" charset="0"/>
              </a:rPr>
              <a:t>;</a:t>
            </a:r>
            <a:endParaRPr lang="en-US" sz="1800" dirty="0">
              <a:solidFill>
                <a:srgbClr val="000000"/>
              </a:solidFill>
              <a:latin typeface="Consolas" panose="020B0609020204030204" pitchFamily="49" charset="0"/>
            </a:endParaRPr>
          </a:p>
          <a:p>
            <a:endParaRPr lang="en-US" sz="1800" dirty="0">
              <a:solidFill>
                <a:srgbClr val="000000"/>
              </a:solidFill>
              <a:latin typeface="Consolas" panose="020B0609020204030204" pitchFamily="49" charset="0"/>
            </a:endParaRPr>
          </a:p>
          <a:p>
            <a:r>
              <a:rPr lang="en-US" sz="1800" dirty="0">
                <a:solidFill>
                  <a:srgbClr val="008000"/>
                </a:solidFill>
                <a:latin typeface="Consolas" panose="020B0609020204030204" pitchFamily="49" charset="0"/>
              </a:rPr>
              <a:t>-- Terminate session (ADMIN only)</a:t>
            </a:r>
            <a:endParaRPr lang="en-US" sz="1800" dirty="0">
              <a:solidFill>
                <a:srgbClr val="000000"/>
              </a:solidFill>
              <a:latin typeface="Consolas" panose="020B0609020204030204" pitchFamily="49" charset="0"/>
            </a:endParaRPr>
          </a:p>
          <a:p>
            <a:r>
              <a:rPr lang="en-US" sz="1800" dirty="0">
                <a:solidFill>
                  <a:srgbClr val="0000FF"/>
                </a:solidFill>
                <a:latin typeface="Consolas" panose="020B0609020204030204" pitchFamily="49" charset="0"/>
              </a:rPr>
              <a:t>KILL</a:t>
            </a:r>
            <a:r>
              <a:rPr lang="en-US" sz="1800" dirty="0">
                <a:solidFill>
                  <a:srgbClr val="000000"/>
                </a:solidFill>
                <a:latin typeface="Consolas" panose="020B0609020204030204" pitchFamily="49" charset="0"/>
              </a:rPr>
              <a:t> </a:t>
            </a:r>
            <a:r>
              <a:rPr lang="en-US" sz="1800" dirty="0">
                <a:solidFill>
                  <a:srgbClr val="FF0000"/>
                </a:solidFill>
                <a:latin typeface="Consolas" panose="020B0609020204030204" pitchFamily="49" charset="0"/>
              </a:rPr>
              <a:t>'SESSION_ID WITH LONG-RUNNING QUERY'</a:t>
            </a:r>
            <a:r>
              <a:rPr lang="en-US" sz="1800" dirty="0">
                <a:solidFill>
                  <a:srgbClr val="808080"/>
                </a:solidFill>
                <a:latin typeface="Consolas" panose="020B0609020204030204" pitchFamily="49" charset="0"/>
              </a:rPr>
              <a:t>;</a:t>
            </a:r>
            <a:endParaRPr lang="en-US" sz="1800" dirty="0">
              <a:solidFill>
                <a:srgbClr val="000000"/>
              </a:solidFill>
              <a:latin typeface="Consolas" panose="020B0609020204030204" pitchFamily="49" charset="0"/>
            </a:endParaRPr>
          </a:p>
        </p:txBody>
      </p:sp>
    </p:spTree>
    <p:extLst>
      <p:ext uri="{BB962C8B-B14F-4D97-AF65-F5344CB8AC3E}">
        <p14:creationId xmlns:p14="http://schemas.microsoft.com/office/powerpoint/2010/main" val="1975873272"/>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492B24B-8D12-728B-FA48-9E62F98EDC5D}"/>
              </a:ext>
            </a:extLst>
          </p:cNvPr>
          <p:cNvSpPr>
            <a:spLocks noGrp="1"/>
          </p:cNvSpPr>
          <p:nvPr>
            <p:ph type="title"/>
          </p:nvPr>
        </p:nvSpPr>
        <p:spPr>
          <a:xfrm>
            <a:off x="588262" y="585217"/>
            <a:ext cx="4494278" cy="492443"/>
          </a:xfrm>
        </p:spPr>
        <p:txBody>
          <a:bodyPr/>
          <a:lstStyle/>
          <a:p>
            <a:r>
              <a:rPr lang="en-US" sz="3200" dirty="0"/>
              <a:t>Query insights views</a:t>
            </a:r>
          </a:p>
        </p:txBody>
      </p:sp>
      <p:sp>
        <p:nvSpPr>
          <p:cNvPr id="9" name="Text Placeholder 8">
            <a:extLst>
              <a:ext uri="{FF2B5EF4-FFF2-40B4-BE49-F238E27FC236}">
                <a16:creationId xmlns:a16="http://schemas.microsoft.com/office/drawing/2014/main" id="{A2A32903-EC41-FFA5-250E-F11682209408}"/>
              </a:ext>
            </a:extLst>
          </p:cNvPr>
          <p:cNvSpPr>
            <a:spLocks noGrp="1"/>
          </p:cNvSpPr>
          <p:nvPr>
            <p:ph type="body" sz="quarter" idx="15"/>
          </p:nvPr>
        </p:nvSpPr>
        <p:spPr>
          <a:xfrm>
            <a:off x="588262" y="1407522"/>
            <a:ext cx="4770120" cy="2859950"/>
          </a:xfrm>
        </p:spPr>
        <p:txBody>
          <a:bodyPr/>
          <a:lstStyle/>
          <a:p>
            <a:pPr marL="422910" lvl="1" indent="-285750">
              <a:lnSpc>
                <a:spcPct val="150000"/>
              </a:lnSpc>
              <a:spcAft>
                <a:spcPts val="1200"/>
              </a:spcAft>
              <a:buFont typeface="Arial" panose="020B0604020202020204" pitchFamily="34" charset="0"/>
              <a:buChar char="•"/>
            </a:pPr>
            <a:r>
              <a:rPr lang="en-US" sz="1800" b="1" i="0" dirty="0" err="1">
                <a:solidFill>
                  <a:srgbClr val="161616"/>
                </a:solidFill>
                <a:effectLst/>
                <a:latin typeface="Segoe UI" panose="020B0502040204020203" pitchFamily="34" charset="0"/>
              </a:rPr>
              <a:t>queryinsights.exec_requests_history</a:t>
            </a:r>
            <a:r>
              <a:rPr lang="en-US" sz="1800" b="0" i="0" dirty="0">
                <a:solidFill>
                  <a:srgbClr val="161616"/>
                </a:solidFill>
                <a:effectLst/>
                <a:latin typeface="Segoe UI" panose="020B0502040204020203" pitchFamily="34" charset="0"/>
              </a:rPr>
              <a:t>: Completed SQL queries</a:t>
            </a:r>
          </a:p>
          <a:p>
            <a:pPr marL="422910" lvl="1" indent="-285750">
              <a:lnSpc>
                <a:spcPct val="150000"/>
              </a:lnSpc>
              <a:spcAft>
                <a:spcPts val="1200"/>
              </a:spcAft>
              <a:buFont typeface="Arial" panose="020B0604020202020204" pitchFamily="34" charset="0"/>
              <a:buChar char="•"/>
            </a:pPr>
            <a:r>
              <a:rPr lang="en-US" sz="1800" b="1" i="0" dirty="0" err="1">
                <a:solidFill>
                  <a:srgbClr val="161616"/>
                </a:solidFill>
                <a:effectLst/>
                <a:latin typeface="Segoe UI" panose="020B0502040204020203" pitchFamily="34" charset="0"/>
              </a:rPr>
              <a:t>queryinsights.long_running_queries</a:t>
            </a:r>
            <a:r>
              <a:rPr lang="en-US" sz="1800" b="0" i="0" dirty="0">
                <a:solidFill>
                  <a:srgbClr val="161616"/>
                </a:solidFill>
                <a:effectLst/>
                <a:latin typeface="Segoe UI" panose="020B0502040204020203" pitchFamily="34" charset="0"/>
              </a:rPr>
              <a:t>: Query execution times</a:t>
            </a:r>
          </a:p>
          <a:p>
            <a:pPr marL="422910" lvl="1" indent="-285750">
              <a:lnSpc>
                <a:spcPct val="150000"/>
              </a:lnSpc>
              <a:spcAft>
                <a:spcPts val="1200"/>
              </a:spcAft>
              <a:buFont typeface="Arial" panose="020B0604020202020204" pitchFamily="34" charset="0"/>
              <a:buChar char="•"/>
            </a:pPr>
            <a:r>
              <a:rPr lang="en-US" sz="1800" b="1" i="0" dirty="0" err="1">
                <a:solidFill>
                  <a:srgbClr val="161616"/>
                </a:solidFill>
                <a:effectLst/>
                <a:latin typeface="Segoe UI" panose="020B0502040204020203" pitchFamily="34" charset="0"/>
              </a:rPr>
              <a:t>queryinsights.frequently_run_queries</a:t>
            </a:r>
            <a:r>
              <a:rPr lang="en-US" sz="1800" b="0" i="0" dirty="0">
                <a:solidFill>
                  <a:srgbClr val="161616"/>
                </a:solidFill>
                <a:effectLst/>
                <a:latin typeface="Segoe UI" panose="020B0502040204020203" pitchFamily="34" charset="0"/>
              </a:rPr>
              <a:t>: Frequently run queries</a:t>
            </a:r>
          </a:p>
        </p:txBody>
      </p:sp>
      <p:sp>
        <p:nvSpPr>
          <p:cNvPr id="8" name="Text Placeholder 7">
            <a:extLst>
              <a:ext uri="{FF2B5EF4-FFF2-40B4-BE49-F238E27FC236}">
                <a16:creationId xmlns:a16="http://schemas.microsoft.com/office/drawing/2014/main" id="{5670DE0B-2500-F1A0-4E67-9060CE037416}"/>
              </a:ext>
            </a:extLst>
          </p:cNvPr>
          <p:cNvSpPr>
            <a:spLocks noGrp="1"/>
          </p:cNvSpPr>
          <p:nvPr>
            <p:ph type="body" sz="quarter" idx="11"/>
          </p:nvPr>
        </p:nvSpPr>
        <p:spPr>
          <a:xfrm>
            <a:off x="5743640" y="271212"/>
            <a:ext cx="5799138" cy="6315575"/>
          </a:xfrm>
        </p:spPr>
        <p:txBody>
          <a:bodyPr/>
          <a:lstStyle/>
          <a:p>
            <a:r>
              <a:rPr lang="en-US" sz="1800" dirty="0">
                <a:solidFill>
                  <a:srgbClr val="008000"/>
                </a:solidFill>
                <a:latin typeface="Consolas" panose="020B0609020204030204" pitchFamily="49" charset="0"/>
              </a:rPr>
              <a:t>--- Queries from previous hour</a:t>
            </a:r>
            <a:endParaRPr lang="en-US" sz="1800" dirty="0">
              <a:solidFill>
                <a:srgbClr val="000000"/>
              </a:solidFill>
              <a:latin typeface="Consolas" panose="020B0609020204030204" pitchFamily="49" charset="0"/>
            </a:endParaRPr>
          </a:p>
          <a:p>
            <a:r>
              <a:rPr lang="en-US" sz="1800" dirty="0">
                <a:solidFill>
                  <a:srgbClr val="0000FF"/>
                </a:solidFill>
                <a:latin typeface="Consolas" panose="020B0609020204030204" pitchFamily="49" charset="0"/>
              </a:rPr>
              <a:t>SELECT</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start_time</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login_name</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 command</a:t>
            </a:r>
          </a:p>
          <a:p>
            <a:r>
              <a:rPr lang="en-US" sz="1800" dirty="0">
                <a:solidFill>
                  <a:srgbClr val="0000FF"/>
                </a:solidFill>
                <a:latin typeface="Consolas" panose="020B0609020204030204" pitchFamily="49" charset="0"/>
              </a:rPr>
              <a:t>FROM</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queryinsights</a:t>
            </a:r>
            <a:r>
              <a:rPr lang="en-US" sz="1800" dirty="0" err="1">
                <a:solidFill>
                  <a:srgbClr val="808080"/>
                </a:solidFill>
                <a:latin typeface="Consolas" panose="020B0609020204030204" pitchFamily="49" charset="0"/>
              </a:rPr>
              <a:t>.</a:t>
            </a:r>
            <a:r>
              <a:rPr lang="en-US" sz="1800" dirty="0" err="1">
                <a:solidFill>
                  <a:srgbClr val="000000"/>
                </a:solidFill>
                <a:latin typeface="Consolas" panose="020B0609020204030204" pitchFamily="49" charset="0"/>
              </a:rPr>
              <a:t>exec_requests_history</a:t>
            </a:r>
            <a:r>
              <a:rPr lang="en-US" sz="1800" dirty="0">
                <a:solidFill>
                  <a:srgbClr val="000000"/>
                </a:solidFill>
                <a:latin typeface="Consolas" panose="020B0609020204030204" pitchFamily="49" charset="0"/>
              </a:rPr>
              <a:t> </a:t>
            </a:r>
          </a:p>
          <a:p>
            <a:r>
              <a:rPr lang="en-US" sz="1800" dirty="0">
                <a:solidFill>
                  <a:srgbClr val="0000FF"/>
                </a:solidFill>
                <a:latin typeface="Consolas" panose="020B0609020204030204" pitchFamily="49" charset="0"/>
              </a:rPr>
              <a:t>WHERE</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start_time</a:t>
            </a:r>
            <a:r>
              <a:rPr lang="en-US" sz="1800" dirty="0">
                <a:solidFill>
                  <a:srgbClr val="000000"/>
                </a:solidFill>
                <a:latin typeface="Consolas" panose="020B0609020204030204" pitchFamily="49" charset="0"/>
              </a:rPr>
              <a:t> </a:t>
            </a:r>
            <a:r>
              <a:rPr lang="en-US" sz="1800" dirty="0">
                <a:solidFill>
                  <a:srgbClr val="808080"/>
                </a:solidFill>
                <a:latin typeface="Consolas" panose="020B0609020204030204" pitchFamily="49" charset="0"/>
              </a:rPr>
              <a:t>&gt;=</a:t>
            </a:r>
            <a:r>
              <a:rPr lang="en-US" sz="1800" dirty="0">
                <a:solidFill>
                  <a:srgbClr val="000000"/>
                </a:solidFill>
                <a:latin typeface="Consolas" panose="020B0609020204030204" pitchFamily="49" charset="0"/>
              </a:rPr>
              <a:t> </a:t>
            </a:r>
            <a:r>
              <a:rPr lang="en-US" sz="1800" dirty="0">
                <a:solidFill>
                  <a:srgbClr val="FF00FF"/>
                </a:solidFill>
                <a:latin typeface="Consolas" panose="020B0609020204030204" pitchFamily="49" charset="0"/>
              </a:rPr>
              <a:t>DATEADD</a:t>
            </a:r>
            <a:r>
              <a:rPr lang="en-US" sz="1800" dirty="0">
                <a:solidFill>
                  <a:srgbClr val="808080"/>
                </a:solidFill>
                <a:latin typeface="Consolas" panose="020B0609020204030204" pitchFamily="49" charset="0"/>
              </a:rPr>
              <a:t>(</a:t>
            </a:r>
            <a:r>
              <a:rPr lang="en-US" sz="1800" dirty="0">
                <a:solidFill>
                  <a:srgbClr val="FF00FF"/>
                </a:solidFill>
                <a:latin typeface="Consolas" panose="020B0609020204030204" pitchFamily="49" charset="0"/>
              </a:rPr>
              <a:t>MINUTE</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 </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60</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 </a:t>
            </a:r>
            <a:r>
              <a:rPr lang="en-US" sz="1800" dirty="0">
                <a:solidFill>
                  <a:srgbClr val="FF00FF"/>
                </a:solidFill>
                <a:latin typeface="Consolas" panose="020B0609020204030204" pitchFamily="49" charset="0"/>
              </a:rPr>
              <a:t>GETUTCDATE</a:t>
            </a:r>
            <a:r>
              <a:rPr lang="en-US" sz="1800" dirty="0">
                <a:solidFill>
                  <a:srgbClr val="808080"/>
                </a:solidFill>
                <a:latin typeface="Consolas" panose="020B0609020204030204" pitchFamily="49" charset="0"/>
              </a:rPr>
              <a:t>())</a:t>
            </a:r>
            <a:endParaRPr lang="en-US" sz="1800" dirty="0">
              <a:solidFill>
                <a:srgbClr val="000000"/>
              </a:solidFill>
              <a:latin typeface="Consolas" panose="020B0609020204030204" pitchFamily="49" charset="0"/>
            </a:endParaRPr>
          </a:p>
          <a:p>
            <a:endParaRPr lang="en-US" sz="1800" dirty="0">
              <a:solidFill>
                <a:srgbClr val="000000"/>
              </a:solidFill>
              <a:latin typeface="Consolas" panose="020B0609020204030204" pitchFamily="49" charset="0"/>
            </a:endParaRPr>
          </a:p>
          <a:p>
            <a:r>
              <a:rPr lang="en-US" sz="1800" dirty="0">
                <a:solidFill>
                  <a:srgbClr val="008000"/>
                </a:solidFill>
                <a:latin typeface="Consolas" panose="020B0609020204030204" pitchFamily="49" charset="0"/>
              </a:rPr>
              <a:t>--- Long-running queries, multiple runs</a:t>
            </a:r>
            <a:endParaRPr lang="en-US" sz="1800" dirty="0">
              <a:solidFill>
                <a:srgbClr val="000000"/>
              </a:solidFill>
              <a:latin typeface="Consolas" panose="020B0609020204030204" pitchFamily="49" charset="0"/>
            </a:endParaRPr>
          </a:p>
          <a:p>
            <a:r>
              <a:rPr lang="en-US" sz="1800" dirty="0">
                <a:solidFill>
                  <a:srgbClr val="0000FF"/>
                </a:solidFill>
                <a:latin typeface="Consolas" panose="020B0609020204030204" pitchFamily="49" charset="0"/>
              </a:rPr>
              <a:t>SELECT</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last_run_command</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number_of_runs</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median_total_elapsed_time_ms</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last_run_start_time</a:t>
            </a:r>
            <a:endParaRPr lang="en-US" sz="1800" dirty="0">
              <a:solidFill>
                <a:srgbClr val="000000"/>
              </a:solidFill>
              <a:latin typeface="Consolas" panose="020B0609020204030204" pitchFamily="49" charset="0"/>
            </a:endParaRPr>
          </a:p>
          <a:p>
            <a:r>
              <a:rPr lang="en-US" sz="1800" dirty="0">
                <a:solidFill>
                  <a:srgbClr val="0000FF"/>
                </a:solidFill>
                <a:latin typeface="Consolas" panose="020B0609020204030204" pitchFamily="49" charset="0"/>
              </a:rPr>
              <a:t>FROM</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queryinsights</a:t>
            </a:r>
            <a:r>
              <a:rPr lang="en-US" sz="1800" dirty="0" err="1">
                <a:solidFill>
                  <a:srgbClr val="808080"/>
                </a:solidFill>
                <a:latin typeface="Consolas" panose="020B0609020204030204" pitchFamily="49" charset="0"/>
              </a:rPr>
              <a:t>.</a:t>
            </a:r>
            <a:r>
              <a:rPr lang="en-US" sz="1800" dirty="0" err="1">
                <a:solidFill>
                  <a:srgbClr val="000000"/>
                </a:solidFill>
                <a:latin typeface="Consolas" panose="020B0609020204030204" pitchFamily="49" charset="0"/>
              </a:rPr>
              <a:t>long_running_queries</a:t>
            </a:r>
            <a:endParaRPr lang="en-US" sz="1800" dirty="0">
              <a:solidFill>
                <a:srgbClr val="000000"/>
              </a:solidFill>
              <a:latin typeface="Consolas" panose="020B0609020204030204" pitchFamily="49" charset="0"/>
            </a:endParaRPr>
          </a:p>
          <a:p>
            <a:r>
              <a:rPr lang="en-US" sz="1800" dirty="0">
                <a:solidFill>
                  <a:srgbClr val="0000FF"/>
                </a:solidFill>
                <a:latin typeface="Consolas" panose="020B0609020204030204" pitchFamily="49" charset="0"/>
              </a:rPr>
              <a:t>WHERE</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number_of_runs</a:t>
            </a:r>
            <a:r>
              <a:rPr lang="en-US" sz="1800" dirty="0">
                <a:solidFill>
                  <a:srgbClr val="000000"/>
                </a:solidFill>
                <a:latin typeface="Consolas" panose="020B0609020204030204" pitchFamily="49" charset="0"/>
              </a:rPr>
              <a:t> </a:t>
            </a:r>
            <a:r>
              <a:rPr lang="en-US" sz="1800" dirty="0">
                <a:solidFill>
                  <a:srgbClr val="808080"/>
                </a:solidFill>
                <a:latin typeface="Consolas" panose="020B0609020204030204" pitchFamily="49" charset="0"/>
              </a:rPr>
              <a:t>&gt;</a:t>
            </a:r>
            <a:r>
              <a:rPr lang="en-US" sz="1800" dirty="0">
                <a:solidFill>
                  <a:srgbClr val="000000"/>
                </a:solidFill>
                <a:latin typeface="Consolas" panose="020B0609020204030204" pitchFamily="49" charset="0"/>
              </a:rPr>
              <a:t> 1</a:t>
            </a:r>
          </a:p>
          <a:p>
            <a:r>
              <a:rPr lang="en-US" sz="1800" dirty="0">
                <a:solidFill>
                  <a:srgbClr val="0000FF"/>
                </a:solidFill>
                <a:latin typeface="Consolas" panose="020B0609020204030204" pitchFamily="49" charset="0"/>
              </a:rPr>
              <a:t>ORDER</a:t>
            </a:r>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BY</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median_total_elapsed_time_ms</a:t>
            </a:r>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DESC</a:t>
            </a:r>
            <a:r>
              <a:rPr lang="en-US" sz="1800" dirty="0">
                <a:solidFill>
                  <a:srgbClr val="808080"/>
                </a:solidFill>
                <a:latin typeface="Consolas" panose="020B0609020204030204" pitchFamily="49" charset="0"/>
              </a:rPr>
              <a:t>;</a:t>
            </a:r>
            <a:endParaRPr lang="en-US" sz="1800" dirty="0">
              <a:solidFill>
                <a:srgbClr val="000000"/>
              </a:solidFill>
              <a:latin typeface="Consolas" panose="020B0609020204030204" pitchFamily="49" charset="0"/>
            </a:endParaRPr>
          </a:p>
          <a:p>
            <a:endParaRPr lang="en-US" sz="1800" dirty="0">
              <a:solidFill>
                <a:srgbClr val="000000"/>
              </a:solidFill>
              <a:latin typeface="Consolas" panose="020B0609020204030204" pitchFamily="49" charset="0"/>
            </a:endParaRPr>
          </a:p>
          <a:p>
            <a:r>
              <a:rPr lang="en-US" sz="1800" dirty="0">
                <a:solidFill>
                  <a:srgbClr val="008000"/>
                </a:solidFill>
                <a:latin typeface="Consolas" panose="020B0609020204030204" pitchFamily="49" charset="0"/>
              </a:rPr>
              <a:t>-- Frequently run queries</a:t>
            </a:r>
            <a:endParaRPr lang="en-US" sz="1800" dirty="0">
              <a:solidFill>
                <a:srgbClr val="000000"/>
              </a:solidFill>
              <a:latin typeface="Consolas" panose="020B0609020204030204" pitchFamily="49" charset="0"/>
            </a:endParaRPr>
          </a:p>
          <a:p>
            <a:r>
              <a:rPr lang="en-US" sz="1800" dirty="0">
                <a:solidFill>
                  <a:srgbClr val="0000FF"/>
                </a:solidFill>
                <a:latin typeface="Consolas" panose="020B0609020204030204" pitchFamily="49" charset="0"/>
              </a:rPr>
              <a:t>SELECT</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last_run_command</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number_of_runs</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number_of_successful_runs</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number_of_failed_runs</a:t>
            </a:r>
            <a:endParaRPr lang="en-US" sz="1800" dirty="0">
              <a:solidFill>
                <a:srgbClr val="000000"/>
              </a:solidFill>
              <a:latin typeface="Consolas" panose="020B0609020204030204" pitchFamily="49" charset="0"/>
            </a:endParaRPr>
          </a:p>
          <a:p>
            <a:r>
              <a:rPr lang="en-US" sz="1800" dirty="0">
                <a:solidFill>
                  <a:srgbClr val="0000FF"/>
                </a:solidFill>
                <a:latin typeface="Consolas" panose="020B0609020204030204" pitchFamily="49" charset="0"/>
              </a:rPr>
              <a:t>FROM</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queryinsights</a:t>
            </a:r>
            <a:r>
              <a:rPr lang="en-US" sz="1800" dirty="0" err="1">
                <a:solidFill>
                  <a:srgbClr val="808080"/>
                </a:solidFill>
                <a:latin typeface="Consolas" panose="020B0609020204030204" pitchFamily="49" charset="0"/>
              </a:rPr>
              <a:t>.</a:t>
            </a:r>
            <a:r>
              <a:rPr lang="en-US" sz="1800" dirty="0" err="1">
                <a:solidFill>
                  <a:srgbClr val="000000"/>
                </a:solidFill>
                <a:latin typeface="Consolas" panose="020B0609020204030204" pitchFamily="49" charset="0"/>
              </a:rPr>
              <a:t>frequently_run_queries</a:t>
            </a:r>
            <a:endParaRPr lang="en-US" sz="1800" dirty="0">
              <a:solidFill>
                <a:srgbClr val="000000"/>
              </a:solidFill>
              <a:latin typeface="Consolas" panose="020B0609020204030204" pitchFamily="49" charset="0"/>
            </a:endParaRPr>
          </a:p>
          <a:p>
            <a:r>
              <a:rPr lang="en-US" sz="1800" dirty="0">
                <a:solidFill>
                  <a:srgbClr val="0000FF"/>
                </a:solidFill>
                <a:latin typeface="Consolas" panose="020B0609020204030204" pitchFamily="49" charset="0"/>
              </a:rPr>
              <a:t>ORDER</a:t>
            </a:r>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BY</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number_of_runs</a:t>
            </a:r>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DESC</a:t>
            </a:r>
            <a:r>
              <a:rPr lang="en-US" sz="1800" dirty="0">
                <a:solidFill>
                  <a:srgbClr val="808080"/>
                </a:solidFill>
                <a:latin typeface="Consolas" panose="020B0609020204030204" pitchFamily="49" charset="0"/>
              </a:rPr>
              <a:t>;</a:t>
            </a:r>
            <a:endParaRPr lang="en-US" sz="1800" dirty="0">
              <a:solidFill>
                <a:srgbClr val="000000"/>
              </a:solidFill>
              <a:latin typeface="Consolas" panose="020B0609020204030204" pitchFamily="49" charset="0"/>
            </a:endParaRPr>
          </a:p>
        </p:txBody>
      </p:sp>
    </p:spTree>
    <p:extLst>
      <p:ext uri="{BB962C8B-B14F-4D97-AF65-F5344CB8AC3E}">
        <p14:creationId xmlns:p14="http://schemas.microsoft.com/office/powerpoint/2010/main" val="2615237340"/>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DC8D2E-4F12-21CD-6270-E0E372C09B2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EEFC178-E0BC-DFAF-D662-4F702B242200}"/>
              </a:ext>
            </a:extLst>
          </p:cNvPr>
          <p:cNvSpPr>
            <a:spLocks noGrp="1"/>
          </p:cNvSpPr>
          <p:nvPr>
            <p:ph type="title"/>
          </p:nvPr>
        </p:nvSpPr>
        <p:spPr/>
        <p:txBody>
          <a:bodyPr/>
          <a:lstStyle/>
          <a:p>
            <a:r>
              <a:rPr lang="en-US" dirty="0"/>
              <a:t>Exercise</a:t>
            </a:r>
          </a:p>
        </p:txBody>
      </p:sp>
      <p:sp>
        <p:nvSpPr>
          <p:cNvPr id="13" name="Text Placeholder 12">
            <a:extLst>
              <a:ext uri="{FF2B5EF4-FFF2-40B4-BE49-F238E27FC236}">
                <a16:creationId xmlns:a16="http://schemas.microsoft.com/office/drawing/2014/main" id="{A58C198D-318E-BD3C-928B-C76F43226434}"/>
              </a:ext>
            </a:extLst>
          </p:cNvPr>
          <p:cNvSpPr>
            <a:spLocks noGrp="1"/>
          </p:cNvSpPr>
          <p:nvPr>
            <p:ph type="body" sz="quarter" idx="17"/>
          </p:nvPr>
        </p:nvSpPr>
        <p:spPr>
          <a:xfrm>
            <a:off x="4356100" y="1927225"/>
            <a:ext cx="7243763" cy="861774"/>
          </a:xfrm>
        </p:spPr>
        <p:txBody>
          <a:bodyPr/>
          <a:lstStyle/>
          <a:p>
            <a:r>
              <a:rPr lang="en-US" sz="2800" dirty="0"/>
              <a:t>Monitor a data warehouse in Microsoft Fabric</a:t>
            </a:r>
          </a:p>
        </p:txBody>
      </p:sp>
      <p:sp>
        <p:nvSpPr>
          <p:cNvPr id="5" name="Text Placeholder 4">
            <a:extLst>
              <a:ext uri="{FF2B5EF4-FFF2-40B4-BE49-F238E27FC236}">
                <a16:creationId xmlns:a16="http://schemas.microsoft.com/office/drawing/2014/main" id="{E31FDBA3-1A81-B5ED-B9DF-417EC411FC09}"/>
              </a:ext>
            </a:extLst>
          </p:cNvPr>
          <p:cNvSpPr>
            <a:spLocks noGrp="1"/>
          </p:cNvSpPr>
          <p:nvPr>
            <p:ph type="body" sz="quarter" idx="34"/>
          </p:nvPr>
        </p:nvSpPr>
        <p:spPr/>
        <p:txBody>
          <a:bodyPr/>
          <a:lstStyle/>
          <a:p>
            <a:r>
              <a:rPr lang="en-US" dirty="0"/>
              <a:t>30 minutes</a:t>
            </a:r>
          </a:p>
        </p:txBody>
      </p:sp>
    </p:spTree>
    <p:extLst>
      <p:ext uri="{BB962C8B-B14F-4D97-AF65-F5344CB8AC3E}">
        <p14:creationId xmlns:p14="http://schemas.microsoft.com/office/powerpoint/2010/main" val="1729954334"/>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48F05E-82B2-EEC6-1400-B2CC64B0FDCB}"/>
              </a:ext>
            </a:extLst>
          </p:cNvPr>
          <p:cNvSpPr>
            <a:spLocks noGrp="1"/>
          </p:cNvSpPr>
          <p:nvPr>
            <p:ph type="title"/>
          </p:nvPr>
        </p:nvSpPr>
        <p:spPr>
          <a:xfrm>
            <a:off x="588262" y="585216"/>
            <a:ext cx="8193024" cy="492443"/>
          </a:xfrm>
        </p:spPr>
        <p:txBody>
          <a:bodyPr/>
          <a:lstStyle/>
          <a:p>
            <a:r>
              <a:rPr lang="en-US" sz="3200" dirty="0"/>
              <a:t>Knowledge check </a:t>
            </a:r>
          </a:p>
        </p:txBody>
      </p:sp>
      <p:sp>
        <p:nvSpPr>
          <p:cNvPr id="10" name="Oval 9">
            <a:extLst>
              <a:ext uri="{FF2B5EF4-FFF2-40B4-BE49-F238E27FC236}">
                <a16:creationId xmlns:a16="http://schemas.microsoft.com/office/drawing/2014/main" id="{E57A60FB-6976-994F-2D43-574A4098173F}"/>
              </a:ext>
              <a:ext uri="{C183D7F6-B498-43B3-948B-1728B52AA6E4}">
                <adec:decorative xmlns:adec="http://schemas.microsoft.com/office/drawing/2017/decorative" val="0"/>
              </a:ext>
            </a:extLst>
          </p:cNvPr>
          <p:cNvSpPr/>
          <p:nvPr/>
        </p:nvSpPr>
        <p:spPr bwMode="auto">
          <a:xfrm>
            <a:off x="749723" y="1515806"/>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1</a:t>
            </a:r>
            <a:endParaRPr lang="en-IN" sz="1800" b="1" dirty="0">
              <a:solidFill>
                <a:schemeClr val="tx1"/>
              </a:solidFill>
            </a:endParaRPr>
          </a:p>
        </p:txBody>
      </p:sp>
      <p:sp>
        <p:nvSpPr>
          <p:cNvPr id="37" name="Text Placeholder 36">
            <a:extLst>
              <a:ext uri="{FF2B5EF4-FFF2-40B4-BE49-F238E27FC236}">
                <a16:creationId xmlns:a16="http://schemas.microsoft.com/office/drawing/2014/main" id="{89CAD37C-E4CB-637E-F852-68EBED2CA619}"/>
              </a:ext>
            </a:extLst>
          </p:cNvPr>
          <p:cNvSpPr>
            <a:spLocks noGrp="1"/>
          </p:cNvSpPr>
          <p:nvPr>
            <p:ph type="body" sz="quarter" idx="17"/>
          </p:nvPr>
        </p:nvSpPr>
        <p:spPr>
          <a:xfrm>
            <a:off x="1235075" y="1594151"/>
            <a:ext cx="8778782" cy="215444"/>
          </a:xfrm>
        </p:spPr>
        <p:txBody>
          <a:bodyPr/>
          <a:lstStyle/>
          <a:p>
            <a:r>
              <a:rPr lang="en-US" dirty="0"/>
              <a:t> You want to monitor capacity unit consumption in your Fabric data warehouse. What tools should you use?</a:t>
            </a:r>
          </a:p>
        </p:txBody>
      </p:sp>
      <p:sp>
        <p:nvSpPr>
          <p:cNvPr id="36" name="Text Placeholder 35">
            <a:extLst>
              <a:ext uri="{FF2B5EF4-FFF2-40B4-BE49-F238E27FC236}">
                <a16:creationId xmlns:a16="http://schemas.microsoft.com/office/drawing/2014/main" id="{9FBFA612-1A63-EE78-F030-432614752AB0}"/>
              </a:ext>
            </a:extLst>
          </p:cNvPr>
          <p:cNvSpPr>
            <a:spLocks noGrp="1"/>
          </p:cNvSpPr>
          <p:nvPr>
            <p:ph type="body" sz="quarter" idx="15"/>
          </p:nvPr>
        </p:nvSpPr>
        <p:spPr>
          <a:xfrm>
            <a:off x="1237265" y="1933164"/>
            <a:ext cx="8775098" cy="877163"/>
          </a:xfrm>
        </p:spPr>
        <p:txBody>
          <a:bodyPr vert="horz" wrap="square" lIns="0" tIns="0" rIns="0" bIns="0" rtlCol="0">
            <a:spAutoFit/>
          </a:bodyPr>
          <a:lstStyle/>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Microsoft Azure Monitor</a:t>
            </a:r>
          </a:p>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Microsoft Fabric Capacity Metrics app</a:t>
            </a:r>
          </a:p>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Microsoft Azure Data Studio.</a:t>
            </a:r>
          </a:p>
        </p:txBody>
      </p:sp>
      <p:sp>
        <p:nvSpPr>
          <p:cNvPr id="42" name="Graphic 26" descr="Chekmark">
            <a:extLst>
              <a:ext uri="{FF2B5EF4-FFF2-40B4-BE49-F238E27FC236}">
                <a16:creationId xmlns:a16="http://schemas.microsoft.com/office/drawing/2014/main" id="{11FC2997-954E-130A-E6AD-06C01C9F4689}"/>
              </a:ext>
              <a:ext uri="{C183D7F6-B498-43B3-948B-1728B52AA6E4}">
                <adec:decorative xmlns:adec="http://schemas.microsoft.com/office/drawing/2017/decorative" val="0"/>
              </a:ext>
            </a:extLst>
          </p:cNvPr>
          <p:cNvSpPr/>
          <p:nvPr/>
        </p:nvSpPr>
        <p:spPr>
          <a:xfrm>
            <a:off x="1237265" y="2268112"/>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
        <p:nvSpPr>
          <p:cNvPr id="11" name="Oval 10">
            <a:extLst>
              <a:ext uri="{FF2B5EF4-FFF2-40B4-BE49-F238E27FC236}">
                <a16:creationId xmlns:a16="http://schemas.microsoft.com/office/drawing/2014/main" id="{09364852-0CC5-D91A-D704-084D6549F42C}"/>
              </a:ext>
              <a:ext uri="{C183D7F6-B498-43B3-948B-1728B52AA6E4}">
                <adec:decorative xmlns:adec="http://schemas.microsoft.com/office/drawing/2017/decorative" val="0"/>
              </a:ext>
            </a:extLst>
          </p:cNvPr>
          <p:cNvSpPr/>
          <p:nvPr/>
        </p:nvSpPr>
        <p:spPr bwMode="auto">
          <a:xfrm>
            <a:off x="749723" y="3028238"/>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2</a:t>
            </a:r>
            <a:endParaRPr lang="en-IN" sz="1800" b="1" dirty="0">
              <a:solidFill>
                <a:schemeClr val="tx1"/>
              </a:solidFill>
            </a:endParaRPr>
          </a:p>
        </p:txBody>
      </p:sp>
      <p:sp>
        <p:nvSpPr>
          <p:cNvPr id="40" name="Text Placeholder 39">
            <a:extLst>
              <a:ext uri="{FF2B5EF4-FFF2-40B4-BE49-F238E27FC236}">
                <a16:creationId xmlns:a16="http://schemas.microsoft.com/office/drawing/2014/main" id="{DC4B5CED-9F54-60E1-8C01-F0F83AF24072}"/>
              </a:ext>
            </a:extLst>
          </p:cNvPr>
          <p:cNvSpPr>
            <a:spLocks noGrp="1"/>
          </p:cNvSpPr>
          <p:nvPr>
            <p:ph type="body" sz="quarter" idx="22"/>
          </p:nvPr>
        </p:nvSpPr>
        <p:spPr>
          <a:xfrm>
            <a:off x="1235075" y="2984633"/>
            <a:ext cx="8778782" cy="215444"/>
          </a:xfrm>
        </p:spPr>
        <p:txBody>
          <a:bodyPr/>
          <a:lstStyle/>
          <a:p>
            <a:r>
              <a:rPr lang="en-US" dirty="0"/>
              <a:t> Which dynamic management view provides details about SQL commands running in the data warehouse? </a:t>
            </a:r>
          </a:p>
        </p:txBody>
      </p:sp>
      <p:sp>
        <p:nvSpPr>
          <p:cNvPr id="41" name="Text Placeholder 40">
            <a:extLst>
              <a:ext uri="{FF2B5EF4-FFF2-40B4-BE49-F238E27FC236}">
                <a16:creationId xmlns:a16="http://schemas.microsoft.com/office/drawing/2014/main" id="{173D1D85-48D2-DF43-FB25-641D7EE0327A}"/>
              </a:ext>
            </a:extLst>
          </p:cNvPr>
          <p:cNvSpPr>
            <a:spLocks noGrp="1"/>
          </p:cNvSpPr>
          <p:nvPr>
            <p:ph type="body" sz="quarter" idx="23"/>
          </p:nvPr>
        </p:nvSpPr>
        <p:spPr>
          <a:xfrm>
            <a:off x="1237265" y="3449013"/>
            <a:ext cx="8775098" cy="877163"/>
          </a:xfrm>
        </p:spPr>
        <p:txBody>
          <a:bodyPr vert="horz" wrap="square" lIns="0" tIns="0" rIns="0" bIns="0" rtlCol="0">
            <a:spAutoFit/>
          </a:bodyPr>
          <a:lstStyle/>
          <a:p>
            <a:pPr marL="288925" indent="-288925" defTabSz="932742">
              <a:spcBef>
                <a:spcPts val="300"/>
              </a:spcBef>
              <a:spcAft>
                <a:spcPts val="600"/>
              </a:spcAft>
              <a:buSzTx/>
              <a:buFont typeface="Wingdings" panose="05000000000000000000" pitchFamily="2" charset="2"/>
              <a:buChar char="q"/>
              <a:defRPr/>
            </a:pPr>
            <a:r>
              <a:rPr lang="en-US" sz="1400" dirty="0" err="1">
                <a:solidFill>
                  <a:srgbClr val="171717"/>
                </a:solidFill>
              </a:rPr>
              <a:t>sys.dm_exec_requests</a:t>
            </a:r>
            <a:endParaRPr lang="en-US" sz="1400" dirty="0">
              <a:solidFill>
                <a:srgbClr val="171717"/>
              </a:solidFill>
            </a:endParaRPr>
          </a:p>
          <a:p>
            <a:pPr marL="288925" indent="-288925" defTabSz="932742">
              <a:spcBef>
                <a:spcPts val="300"/>
              </a:spcBef>
              <a:spcAft>
                <a:spcPts val="600"/>
              </a:spcAft>
              <a:buSzTx/>
              <a:buFont typeface="Wingdings" panose="05000000000000000000" pitchFamily="2" charset="2"/>
              <a:buChar char="q"/>
              <a:defRPr/>
            </a:pPr>
            <a:r>
              <a:rPr lang="en-US" sz="1400" dirty="0" err="1">
                <a:solidFill>
                  <a:srgbClr val="171717"/>
                </a:solidFill>
              </a:rPr>
              <a:t>sys.dm_exec_connections</a:t>
            </a:r>
            <a:endParaRPr lang="en-US" sz="1400" dirty="0">
              <a:solidFill>
                <a:srgbClr val="171717"/>
              </a:solidFill>
            </a:endParaRPr>
          </a:p>
          <a:p>
            <a:pPr marL="288925" indent="-288925" defTabSz="932742">
              <a:spcBef>
                <a:spcPts val="300"/>
              </a:spcBef>
              <a:spcAft>
                <a:spcPts val="600"/>
              </a:spcAft>
              <a:buSzTx/>
              <a:buFont typeface="Wingdings" panose="05000000000000000000" pitchFamily="2" charset="2"/>
              <a:buChar char="q"/>
              <a:defRPr/>
            </a:pPr>
            <a:r>
              <a:rPr lang="en-US" sz="1400" dirty="0" err="1">
                <a:solidFill>
                  <a:srgbClr val="171717"/>
                </a:solidFill>
              </a:rPr>
              <a:t>sys.dm_exec_sessions</a:t>
            </a:r>
            <a:endParaRPr lang="en-IN" sz="1400" dirty="0">
              <a:solidFill>
                <a:srgbClr val="171717"/>
              </a:solidFill>
            </a:endParaRPr>
          </a:p>
        </p:txBody>
      </p:sp>
      <p:sp>
        <p:nvSpPr>
          <p:cNvPr id="43" name="Graphic 26" descr="Chekmark">
            <a:extLst>
              <a:ext uri="{FF2B5EF4-FFF2-40B4-BE49-F238E27FC236}">
                <a16:creationId xmlns:a16="http://schemas.microsoft.com/office/drawing/2014/main" id="{641631E9-66C2-2BF6-F8C0-4ACF8C478588}"/>
              </a:ext>
              <a:ext uri="{C183D7F6-B498-43B3-948B-1728B52AA6E4}">
                <adec:decorative xmlns:adec="http://schemas.microsoft.com/office/drawing/2017/decorative" val="0"/>
              </a:ext>
            </a:extLst>
          </p:cNvPr>
          <p:cNvSpPr/>
          <p:nvPr/>
        </p:nvSpPr>
        <p:spPr>
          <a:xfrm>
            <a:off x="1237265" y="3459948"/>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
        <p:nvSpPr>
          <p:cNvPr id="12" name="Oval 11">
            <a:extLst>
              <a:ext uri="{FF2B5EF4-FFF2-40B4-BE49-F238E27FC236}">
                <a16:creationId xmlns:a16="http://schemas.microsoft.com/office/drawing/2014/main" id="{74251948-802C-66C9-43FB-F91B14683F35}"/>
              </a:ext>
              <a:ext uri="{C183D7F6-B498-43B3-948B-1728B52AA6E4}">
                <adec:decorative xmlns:adec="http://schemas.microsoft.com/office/drawing/2017/decorative" val="0"/>
              </a:ext>
            </a:extLst>
          </p:cNvPr>
          <p:cNvSpPr/>
          <p:nvPr/>
        </p:nvSpPr>
        <p:spPr bwMode="auto">
          <a:xfrm>
            <a:off x="749723" y="4492494"/>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3</a:t>
            </a:r>
            <a:endParaRPr lang="en-IN" sz="1800" b="1" dirty="0">
              <a:solidFill>
                <a:schemeClr val="tx1"/>
              </a:solidFill>
            </a:endParaRPr>
          </a:p>
        </p:txBody>
      </p:sp>
      <p:sp>
        <p:nvSpPr>
          <p:cNvPr id="38" name="Text Placeholder 37">
            <a:extLst>
              <a:ext uri="{FF2B5EF4-FFF2-40B4-BE49-F238E27FC236}">
                <a16:creationId xmlns:a16="http://schemas.microsoft.com/office/drawing/2014/main" id="{F446477F-BB01-B868-66A6-6CE805CD5FF4}"/>
              </a:ext>
            </a:extLst>
          </p:cNvPr>
          <p:cNvSpPr>
            <a:spLocks noGrp="1"/>
          </p:cNvSpPr>
          <p:nvPr>
            <p:ph type="body" sz="quarter" idx="20"/>
          </p:nvPr>
        </p:nvSpPr>
        <p:spPr>
          <a:xfrm>
            <a:off x="1235075" y="4566119"/>
            <a:ext cx="8778782" cy="246221"/>
          </a:xfrm>
        </p:spPr>
        <p:txBody>
          <a:bodyPr/>
          <a:lstStyle/>
          <a:p>
            <a:r>
              <a:rPr lang="en-US" sz="1600" dirty="0"/>
              <a:t>Which view should you use to identify commonly run commands in your data warehouse?</a:t>
            </a:r>
          </a:p>
        </p:txBody>
      </p:sp>
      <p:sp>
        <p:nvSpPr>
          <p:cNvPr id="39" name="Text Placeholder 38">
            <a:extLst>
              <a:ext uri="{FF2B5EF4-FFF2-40B4-BE49-F238E27FC236}">
                <a16:creationId xmlns:a16="http://schemas.microsoft.com/office/drawing/2014/main" id="{B1122478-EB68-1642-348D-CD07621E6D0B}"/>
              </a:ext>
            </a:extLst>
          </p:cNvPr>
          <p:cNvSpPr>
            <a:spLocks noGrp="1"/>
          </p:cNvSpPr>
          <p:nvPr>
            <p:ph type="body" sz="quarter" idx="21"/>
          </p:nvPr>
        </p:nvSpPr>
        <p:spPr>
          <a:xfrm>
            <a:off x="1237265" y="5000355"/>
            <a:ext cx="8775098" cy="877163"/>
          </a:xfrm>
        </p:spPr>
        <p:txBody>
          <a:bodyPr vert="horz" wrap="square" lIns="0" tIns="0" rIns="0" bIns="0" rtlCol="0">
            <a:spAutoFit/>
          </a:bodyPr>
          <a:lstStyle/>
          <a:p>
            <a:pPr marL="288925" indent="-288925" defTabSz="932742">
              <a:spcBef>
                <a:spcPts val="300"/>
              </a:spcBef>
              <a:spcAft>
                <a:spcPts val="600"/>
              </a:spcAft>
              <a:buSzTx/>
              <a:buFont typeface="Wingdings" panose="05000000000000000000" pitchFamily="2" charset="2"/>
              <a:buChar char="q"/>
              <a:defRPr/>
            </a:pPr>
            <a:r>
              <a:rPr lang="en-US" sz="1400" dirty="0" err="1">
                <a:solidFill>
                  <a:srgbClr val="171717"/>
                </a:solidFill>
              </a:rPr>
              <a:t>queryinsights.exec_requests_history</a:t>
            </a:r>
            <a:endParaRPr lang="en-US" sz="1400" dirty="0">
              <a:solidFill>
                <a:srgbClr val="171717"/>
              </a:solidFill>
            </a:endParaRPr>
          </a:p>
          <a:p>
            <a:pPr marL="288925" indent="-288925" defTabSz="932742">
              <a:spcBef>
                <a:spcPts val="300"/>
              </a:spcBef>
              <a:spcAft>
                <a:spcPts val="600"/>
              </a:spcAft>
              <a:buSzTx/>
              <a:buFont typeface="Wingdings" panose="05000000000000000000" pitchFamily="2" charset="2"/>
              <a:buChar char="q"/>
              <a:defRPr/>
            </a:pPr>
            <a:r>
              <a:rPr lang="en-US" sz="1400" dirty="0" err="1">
                <a:solidFill>
                  <a:srgbClr val="171717"/>
                </a:solidFill>
              </a:rPr>
              <a:t>queryinsights.long_running_queries</a:t>
            </a:r>
            <a:endParaRPr lang="en-US" sz="1400" dirty="0">
              <a:solidFill>
                <a:srgbClr val="171717"/>
              </a:solidFill>
            </a:endParaRPr>
          </a:p>
          <a:p>
            <a:pPr marL="288925" indent="-288925" defTabSz="932742">
              <a:spcBef>
                <a:spcPts val="300"/>
              </a:spcBef>
              <a:spcAft>
                <a:spcPts val="600"/>
              </a:spcAft>
              <a:buSzTx/>
              <a:buFont typeface="Wingdings" panose="05000000000000000000" pitchFamily="2" charset="2"/>
              <a:buChar char="q"/>
              <a:defRPr/>
            </a:pPr>
            <a:r>
              <a:rPr lang="en-US" sz="1400" dirty="0" err="1">
                <a:solidFill>
                  <a:srgbClr val="171717"/>
                </a:solidFill>
              </a:rPr>
              <a:t>queryinsights.frequently_run_queries</a:t>
            </a:r>
            <a:endParaRPr lang="en-US" sz="1400" dirty="0">
              <a:solidFill>
                <a:srgbClr val="171717"/>
              </a:solidFill>
            </a:endParaRPr>
          </a:p>
        </p:txBody>
      </p:sp>
      <p:sp>
        <p:nvSpPr>
          <p:cNvPr id="44" name="Graphic 26" descr="Chekmark">
            <a:extLst>
              <a:ext uri="{FF2B5EF4-FFF2-40B4-BE49-F238E27FC236}">
                <a16:creationId xmlns:a16="http://schemas.microsoft.com/office/drawing/2014/main" id="{83A3CF5F-BEB2-E0B1-6F10-7A80CBDAFA64}"/>
              </a:ext>
              <a:ext uri="{C183D7F6-B498-43B3-948B-1728B52AA6E4}">
                <adec:decorative xmlns:adec="http://schemas.microsoft.com/office/drawing/2017/decorative" val="0"/>
              </a:ext>
            </a:extLst>
          </p:cNvPr>
          <p:cNvSpPr/>
          <p:nvPr/>
        </p:nvSpPr>
        <p:spPr>
          <a:xfrm>
            <a:off x="1245878" y="5675200"/>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Tree>
    <p:extLst>
      <p:ext uri="{BB962C8B-B14F-4D97-AF65-F5344CB8AC3E}">
        <p14:creationId xmlns:p14="http://schemas.microsoft.com/office/powerpoint/2010/main" val="39550956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5FF4EC-645C-1ED1-D5A8-43C81F9FE47C}"/>
              </a:ext>
            </a:extLst>
          </p:cNvPr>
          <p:cNvSpPr>
            <a:spLocks noGrp="1"/>
          </p:cNvSpPr>
          <p:nvPr>
            <p:ph type="title"/>
          </p:nvPr>
        </p:nvSpPr>
        <p:spPr/>
        <p:txBody>
          <a:bodyPr>
            <a:noAutofit/>
          </a:bodyPr>
          <a:lstStyle/>
          <a:p>
            <a:r>
              <a:rPr lang="en-IN" sz="3200" dirty="0"/>
              <a:t>Recap </a:t>
            </a:r>
          </a:p>
        </p:txBody>
      </p:sp>
      <p:sp>
        <p:nvSpPr>
          <p:cNvPr id="12" name="TextBox 11">
            <a:extLst>
              <a:ext uri="{FF2B5EF4-FFF2-40B4-BE49-F238E27FC236}">
                <a16:creationId xmlns:a16="http://schemas.microsoft.com/office/drawing/2014/main" id="{57905DC2-1CA2-23F6-1A18-6FB6930F2857}"/>
              </a:ext>
            </a:extLst>
          </p:cNvPr>
          <p:cNvSpPr txBox="1"/>
          <p:nvPr/>
        </p:nvSpPr>
        <p:spPr>
          <a:xfrm>
            <a:off x="588262" y="1247804"/>
            <a:ext cx="11031840" cy="430887"/>
          </a:xfrm>
          <a:prstGeom prst="rect">
            <a:avLst/>
          </a:prstGeom>
          <a:noFill/>
        </p:spPr>
        <p:txBody>
          <a:bodyPr wrap="square" lIns="0" tIns="45720" rIns="91440" bIns="45720" anchor="t">
            <a:spAutoFit/>
          </a:bodyPr>
          <a:lstStyle/>
          <a:p>
            <a:r>
              <a:rPr lang="en-US" sz="2200" dirty="0">
                <a:solidFill>
                  <a:schemeClr val="accent2"/>
                </a:solidFill>
                <a:latin typeface="+mj-lt"/>
                <a:cs typeface="Segoe UI Semibold" panose="020B0502040204020203" pitchFamily="34" charset="0"/>
              </a:rPr>
              <a:t>In this section, we covered:</a:t>
            </a:r>
          </a:p>
        </p:txBody>
      </p:sp>
      <p:sp>
        <p:nvSpPr>
          <p:cNvPr id="13" name="Rounded Rectangle 3_1">
            <a:extLst>
              <a:ext uri="{FF2B5EF4-FFF2-40B4-BE49-F238E27FC236}">
                <a16:creationId xmlns:a16="http://schemas.microsoft.com/office/drawing/2014/main" id="{60C0B429-9530-2BF9-1342-005317DEA8AA}"/>
              </a:ext>
              <a:ext uri="{C183D7F6-B498-43B3-948B-1728B52AA6E4}">
                <adec:decorative xmlns:adec="http://schemas.microsoft.com/office/drawing/2017/decorative" val="1"/>
              </a:ext>
            </a:extLst>
          </p:cNvPr>
          <p:cNvSpPr/>
          <p:nvPr/>
        </p:nvSpPr>
        <p:spPr>
          <a:xfrm>
            <a:off x="855320" y="1970161"/>
            <a:ext cx="10083190" cy="319619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lang="en-US" sz="1800" dirty="0">
              <a:solidFill>
                <a:schemeClr val="tx1"/>
              </a:solidFill>
              <a:cs typeface="Segoe UI" panose="020B0502040204020203" pitchFamily="34" charset="0"/>
            </a:endParaRPr>
          </a:p>
        </p:txBody>
      </p:sp>
      <p:sp>
        <p:nvSpPr>
          <p:cNvPr id="2" name="TextBox 1">
            <a:extLst>
              <a:ext uri="{FF2B5EF4-FFF2-40B4-BE49-F238E27FC236}">
                <a16:creationId xmlns:a16="http://schemas.microsoft.com/office/drawing/2014/main" id="{758BBE53-F640-74B8-96AE-73A89044F1F0}"/>
              </a:ext>
            </a:extLst>
          </p:cNvPr>
          <p:cNvSpPr txBox="1"/>
          <p:nvPr/>
        </p:nvSpPr>
        <p:spPr>
          <a:xfrm>
            <a:off x="1166598" y="1970161"/>
            <a:ext cx="9034441" cy="2585323"/>
          </a:xfrm>
          <a:prstGeom prst="rect">
            <a:avLst/>
          </a:prstGeom>
          <a:noFill/>
        </p:spPr>
        <p:txBody>
          <a:bodyPr wrap="square" lIns="0" tIns="0" rIns="0" bIns="0" rtlCol="0">
            <a:spAutoFit/>
          </a:bodyPr>
          <a:lstStyle/>
          <a:p>
            <a:pPr marL="342900" indent="-342900" algn="l">
              <a:lnSpc>
                <a:spcPct val="200000"/>
              </a:lnSpc>
              <a:buFont typeface="Arial" panose="020B0604020202020204" pitchFamily="34" charset="0"/>
              <a:buChar char="•"/>
            </a:pPr>
            <a:r>
              <a:rPr lang="en-US" sz="2400" b="0" i="0" dirty="0">
                <a:solidFill>
                  <a:srgbClr val="161616"/>
                </a:solidFill>
                <a:effectLst/>
                <a:latin typeface="Segoe UI" panose="020B0502040204020203" pitchFamily="34" charset="0"/>
              </a:rPr>
              <a:t>The Microsoft Fabric Capacity Metrics app.</a:t>
            </a:r>
          </a:p>
          <a:p>
            <a:pPr marL="342900" indent="-342900" algn="l">
              <a:lnSpc>
                <a:spcPct val="200000"/>
              </a:lnSpc>
              <a:buFont typeface="Arial" panose="020B0604020202020204" pitchFamily="34" charset="0"/>
              <a:buChar char="•"/>
            </a:pPr>
            <a:r>
              <a:rPr lang="en-US" sz="2400" b="0" i="0" dirty="0">
                <a:solidFill>
                  <a:srgbClr val="161616"/>
                </a:solidFill>
                <a:effectLst/>
                <a:latin typeface="Segoe UI" panose="020B0502040204020203" pitchFamily="34" charset="0"/>
              </a:rPr>
              <a:t>Dynamic Management Views.</a:t>
            </a:r>
          </a:p>
          <a:p>
            <a:pPr marL="342900" indent="-342900" algn="l">
              <a:lnSpc>
                <a:spcPct val="200000"/>
              </a:lnSpc>
              <a:buFont typeface="Arial" panose="020B0604020202020204" pitchFamily="34" charset="0"/>
              <a:buChar char="•"/>
            </a:pPr>
            <a:r>
              <a:rPr lang="en-US" sz="2400" b="0" i="0" dirty="0">
                <a:solidFill>
                  <a:srgbClr val="161616"/>
                </a:solidFill>
                <a:effectLst/>
                <a:latin typeface="Segoe UI" panose="020B0502040204020203" pitchFamily="34" charset="0"/>
              </a:rPr>
              <a:t>Query Insights views.</a:t>
            </a:r>
          </a:p>
          <a:p>
            <a:pPr algn="l"/>
            <a:endParaRPr lang="en-US" sz="2400" dirty="0"/>
          </a:p>
        </p:txBody>
      </p:sp>
    </p:spTree>
    <p:extLst>
      <p:ext uri="{BB962C8B-B14F-4D97-AF65-F5344CB8AC3E}">
        <p14:creationId xmlns:p14="http://schemas.microsoft.com/office/powerpoint/2010/main" val="1116148611"/>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00F13B9-D3B4-22FE-AA8E-C2BFA5A5CCCA}"/>
              </a:ext>
            </a:extLst>
          </p:cNvPr>
          <p:cNvSpPr>
            <a:spLocks noGrp="1"/>
          </p:cNvSpPr>
          <p:nvPr>
            <p:ph type="title"/>
          </p:nvPr>
        </p:nvSpPr>
        <p:spPr>
          <a:xfrm>
            <a:off x="588262" y="585216"/>
            <a:ext cx="8193024" cy="492443"/>
          </a:xfrm>
        </p:spPr>
        <p:txBody>
          <a:bodyPr/>
          <a:lstStyle/>
          <a:p>
            <a:r>
              <a:rPr lang="en-US" sz="3200" dirty="0"/>
              <a:t>Further Reading </a:t>
            </a:r>
          </a:p>
        </p:txBody>
      </p:sp>
      <p:sp>
        <p:nvSpPr>
          <p:cNvPr id="2" name="Text Placeholder 1">
            <a:extLst>
              <a:ext uri="{FF2B5EF4-FFF2-40B4-BE49-F238E27FC236}">
                <a16:creationId xmlns:a16="http://schemas.microsoft.com/office/drawing/2014/main" id="{E817D8A3-06A8-8684-F433-B799BAC33657}"/>
              </a:ext>
            </a:extLst>
          </p:cNvPr>
          <p:cNvSpPr>
            <a:spLocks noGrp="1"/>
          </p:cNvSpPr>
          <p:nvPr>
            <p:ph type="body" sz="quarter" idx="15"/>
          </p:nvPr>
        </p:nvSpPr>
        <p:spPr>
          <a:xfrm>
            <a:off x="586389" y="1591056"/>
            <a:ext cx="8193024" cy="338554"/>
          </a:xfrm>
        </p:spPr>
        <p:txBody>
          <a:bodyPr/>
          <a:lstStyle/>
          <a:p>
            <a:r>
              <a:rPr lang="en-US" sz="2200" dirty="0"/>
              <a:t>Monitor a Microsoft Fabric data warehouse</a:t>
            </a:r>
          </a:p>
        </p:txBody>
      </p:sp>
      <p:sp>
        <p:nvSpPr>
          <p:cNvPr id="3" name="Text Placeholder 2">
            <a:extLst>
              <a:ext uri="{FF2B5EF4-FFF2-40B4-BE49-F238E27FC236}">
                <a16:creationId xmlns:a16="http://schemas.microsoft.com/office/drawing/2014/main" id="{F502D81D-66D7-31B5-ED94-E320D41C75F0}"/>
              </a:ext>
            </a:extLst>
          </p:cNvPr>
          <p:cNvSpPr>
            <a:spLocks noGrp="1"/>
          </p:cNvSpPr>
          <p:nvPr>
            <p:ph type="body" sz="quarter" idx="19"/>
          </p:nvPr>
        </p:nvSpPr>
        <p:spPr>
          <a:xfrm>
            <a:off x="586389" y="2081710"/>
            <a:ext cx="8193024" cy="276999"/>
          </a:xfrm>
        </p:spPr>
        <p:txBody>
          <a:bodyPr/>
          <a:lstStyle/>
          <a:p>
            <a:pPr marL="0" indent="0">
              <a:buNone/>
            </a:pPr>
            <a:r>
              <a:rPr lang="en-US" sz="1800" dirty="0">
                <a:solidFill>
                  <a:srgbClr val="0078D4"/>
                </a:solidFill>
                <a:hlinkClick r:id="rId3"/>
              </a:rPr>
              <a:t>https://aka.ms/fabric-monitordw</a:t>
            </a:r>
            <a:endParaRPr lang="en-US" sz="1800" dirty="0">
              <a:solidFill>
                <a:srgbClr val="0078D4"/>
              </a:solidFill>
            </a:endParaRPr>
          </a:p>
        </p:txBody>
      </p:sp>
      <p:grpSp>
        <p:nvGrpSpPr>
          <p:cNvPr id="4" name="Group 3">
            <a:extLst>
              <a:ext uri="{FF2B5EF4-FFF2-40B4-BE49-F238E27FC236}">
                <a16:creationId xmlns:a16="http://schemas.microsoft.com/office/drawing/2014/main" id="{E07DA6EB-0563-5C17-48E6-1C877ACFB28E}"/>
              </a:ext>
              <a:ext uri="{C183D7F6-B498-43B3-948B-1728B52AA6E4}">
                <adec:decorative xmlns:adec="http://schemas.microsoft.com/office/drawing/2017/decorative" val="1"/>
              </a:ext>
            </a:extLst>
          </p:cNvPr>
          <p:cNvGrpSpPr/>
          <p:nvPr/>
        </p:nvGrpSpPr>
        <p:grpSpPr>
          <a:xfrm>
            <a:off x="7327477" y="1744236"/>
            <a:ext cx="3624686" cy="3624684"/>
            <a:chOff x="7449714" y="1812498"/>
            <a:chExt cx="3624686" cy="3624684"/>
          </a:xfrm>
        </p:grpSpPr>
        <p:sp>
          <p:nvSpPr>
            <p:cNvPr id="7" name="Oval 6">
              <a:extLst>
                <a:ext uri="{FF2B5EF4-FFF2-40B4-BE49-F238E27FC236}">
                  <a16:creationId xmlns:a16="http://schemas.microsoft.com/office/drawing/2014/main" id="{3FBC7FE6-F405-6990-4E6B-5AC2C68FAFE9}"/>
                </a:ext>
              </a:extLst>
            </p:cNvPr>
            <p:cNvSpPr/>
            <p:nvPr/>
          </p:nvSpPr>
          <p:spPr bwMode="auto">
            <a:xfrm>
              <a:off x="7449714" y="1812498"/>
              <a:ext cx="3624686" cy="3624684"/>
            </a:xfrm>
            <a:prstGeom prst="ellipse">
              <a:avLst/>
            </a:prstGeom>
            <a:solidFill>
              <a:schemeClr val="bg1"/>
            </a:solidFill>
            <a:ln>
              <a:noFill/>
              <a:headEnd type="none" w="med" len="med"/>
              <a:tailEnd type="none" w="med" len="med"/>
            </a:ln>
            <a:effectLst>
              <a:outerShdw blurRad="63500" sx="102000" sy="102000" algn="ctr" rotWithShape="0">
                <a:prstClr val="black">
                  <a:alpha val="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9" name="Graphic 8">
              <a:extLst>
                <a:ext uri="{FF2B5EF4-FFF2-40B4-BE49-F238E27FC236}">
                  <a16:creationId xmlns:a16="http://schemas.microsoft.com/office/drawing/2014/main" id="{00351DE0-6082-607F-979E-BD242A151E68}"/>
                </a:ext>
                <a:ext uri="{C183D7F6-B498-43B3-948B-1728B52AA6E4}">
                  <adec:decorative xmlns:adec="http://schemas.microsoft.com/office/drawing/2017/decorative" val="1"/>
                </a:ext>
              </a:extLst>
            </p:cNvPr>
            <p:cNvPicPr>
              <a:picLocks/>
            </p:cNvPicPr>
            <p:nvPr/>
          </p:nvPicPr>
          <p:blipFill rotWithShape="1">
            <a:blip r:embed="rId4">
              <a:extLst>
                <a:ext uri="{96DAC541-7B7A-43D3-8B79-37D633B846F1}">
                  <asvg:svgBlip xmlns:asvg="http://schemas.microsoft.com/office/drawing/2016/SVG/main" r:embed="rId5"/>
                </a:ext>
              </a:extLst>
            </a:blip>
            <a:srcRect l="3515" t="3515" r="3515" b="3515"/>
            <a:stretch/>
          </p:blipFill>
          <p:spPr>
            <a:xfrm>
              <a:off x="7949777" y="2312560"/>
              <a:ext cx="2624560" cy="2624560"/>
            </a:xfrm>
            <a:prstGeom prst="ellipse">
              <a:avLst/>
            </a:prstGeom>
          </p:spPr>
        </p:pic>
      </p:grpSp>
    </p:spTree>
    <p:extLst>
      <p:ext uri="{BB962C8B-B14F-4D97-AF65-F5344CB8AC3E}">
        <p14:creationId xmlns:p14="http://schemas.microsoft.com/office/powerpoint/2010/main" val="53886043"/>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2ACF8-3C30-1A0D-ADC6-526FCB21C47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F1DA79F-C3FE-9D89-7445-95A3A6885859}"/>
              </a:ext>
            </a:extLst>
          </p:cNvPr>
          <p:cNvSpPr>
            <a:spLocks noGrp="1"/>
          </p:cNvSpPr>
          <p:nvPr>
            <p:ph type="title"/>
          </p:nvPr>
        </p:nvSpPr>
        <p:spPr>
          <a:xfrm>
            <a:off x="569911" y="2769057"/>
            <a:ext cx="6345239" cy="1231106"/>
          </a:xfrm>
        </p:spPr>
        <p:txBody>
          <a:bodyPr/>
          <a:lstStyle/>
          <a:p>
            <a:r>
              <a:rPr lang="en-US" dirty="0"/>
              <a:t>Secure a Microsoft Fabric data warehouse</a:t>
            </a:r>
          </a:p>
        </p:txBody>
      </p:sp>
      <p:sp>
        <p:nvSpPr>
          <p:cNvPr id="11" name="Footer Placeholder 10">
            <a:extLst>
              <a:ext uri="{FF2B5EF4-FFF2-40B4-BE49-F238E27FC236}">
                <a16:creationId xmlns:a16="http://schemas.microsoft.com/office/drawing/2014/main" id="{80BAC8D7-5DD9-C1E1-9F07-B201EE635E2B}"/>
              </a:ext>
            </a:extLst>
          </p:cNvPr>
          <p:cNvSpPr>
            <a:spLocks noGrp="1"/>
          </p:cNvSpPr>
          <p:nvPr>
            <p:ph type="ftr" sz="quarter" idx="3"/>
          </p:nvPr>
        </p:nvSpPr>
        <p:spPr/>
        <p:txBody>
          <a:body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039551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588263" y="2873415"/>
            <a:ext cx="3182027" cy="1107996"/>
          </a:xfrm>
        </p:spPr>
        <p:txBody>
          <a:bodyPr anchor="ctr"/>
          <a:lstStyle>
            <a:lvl1pPr>
              <a:defRPr>
                <a:solidFill>
                  <a:srgbClr val="2A446F"/>
                </a:solidFill>
              </a:defRPr>
            </a:lvl1pPr>
          </a:lstStyle>
          <a:p>
            <a:r>
              <a:rPr lang="en-US" sz="3600" dirty="0">
                <a:solidFill>
                  <a:schemeClr val="tx1"/>
                </a:solidFill>
              </a:rPr>
              <a:t>Learning objectives</a:t>
            </a:r>
          </a:p>
        </p:txBody>
      </p:sp>
      <p:sp>
        <p:nvSpPr>
          <p:cNvPr id="3" name="Subtitle"/>
          <p:cNvSpPr>
            <a:spLocks noGrp="1"/>
          </p:cNvSpPr>
          <p:nvPr>
            <p:ph type="body" sz="quarter" idx="11" hasCustomPrompt="1"/>
          </p:nvPr>
        </p:nvSpPr>
        <p:spPr>
          <a:xfrm>
            <a:off x="4941888" y="1611531"/>
            <a:ext cx="6378242" cy="3631763"/>
          </a:xfrm>
        </p:spPr>
        <p:txBody>
          <a:bodyPr anchor="ctr"/>
          <a:lstStyle>
            <a:lvl1pPr marL="231775" indent="-231775">
              <a:spcAft>
                <a:spcPts val="600"/>
              </a:spcAft>
              <a:buFont typeface="Wingdings" panose="05000000000000000000" pitchFamily="2" charset="2"/>
              <a:buChar char=""/>
              <a:defRPr sz="1800"/>
            </a:lvl1pPr>
          </a:lstStyle>
          <a:p>
            <a:pPr algn="l">
              <a:spcBef>
                <a:spcPts val="600"/>
              </a:spcBef>
              <a:spcAft>
                <a:spcPts val="1800"/>
              </a:spcAft>
              <a:buFont typeface="Arial" panose="020B0604020202020204" pitchFamily="34" charset="0"/>
              <a:buChar char="•"/>
            </a:pPr>
            <a:r>
              <a:rPr lang="en-US" sz="2800" b="0" i="0" dirty="0">
                <a:solidFill>
                  <a:srgbClr val="161616"/>
                </a:solidFill>
                <a:effectLst/>
                <a:latin typeface="Segoe UI" panose="020B0502040204020203" pitchFamily="34" charset="0"/>
              </a:rPr>
              <a:t>Learn the concepts of securing a data warehouse in Microsoft Fabric.</a:t>
            </a:r>
          </a:p>
          <a:p>
            <a:pPr algn="l">
              <a:spcBef>
                <a:spcPts val="600"/>
              </a:spcBef>
              <a:spcAft>
                <a:spcPts val="1800"/>
              </a:spcAft>
              <a:buFont typeface="Arial" panose="020B0604020202020204" pitchFamily="34" charset="0"/>
              <a:buChar char="•"/>
            </a:pPr>
            <a:r>
              <a:rPr lang="en-US" sz="2800" b="0" i="0" dirty="0">
                <a:solidFill>
                  <a:srgbClr val="161616"/>
                </a:solidFill>
                <a:effectLst/>
                <a:latin typeface="Segoe UI" panose="020B0502040204020203" pitchFamily="34" charset="0"/>
              </a:rPr>
              <a:t>Implement dynamic data masking, row-level security, and column-level security.</a:t>
            </a:r>
          </a:p>
          <a:p>
            <a:pPr algn="l">
              <a:spcBef>
                <a:spcPts val="600"/>
              </a:spcBef>
              <a:spcAft>
                <a:spcPts val="1800"/>
              </a:spcAft>
              <a:buFont typeface="Arial" panose="020B0604020202020204" pitchFamily="34" charset="0"/>
              <a:buChar char="•"/>
            </a:pPr>
            <a:r>
              <a:rPr lang="en-US" sz="2800" b="0" i="0" dirty="0">
                <a:solidFill>
                  <a:srgbClr val="161616"/>
                </a:solidFill>
                <a:effectLst/>
                <a:latin typeface="Segoe UI" panose="020B0502040204020203" pitchFamily="34" charset="0"/>
              </a:rPr>
              <a:t>Configure granular permissions using T-SQL.</a:t>
            </a:r>
          </a:p>
        </p:txBody>
      </p:sp>
    </p:spTree>
    <p:extLst>
      <p:ext uri="{BB962C8B-B14F-4D97-AF65-F5344CB8AC3E}">
        <p14:creationId xmlns:p14="http://schemas.microsoft.com/office/powerpoint/2010/main" val="1917091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4DE109-6EAE-DEFD-3918-F7ACA585EF7F}"/>
              </a:ext>
            </a:extLst>
          </p:cNvPr>
          <p:cNvSpPr>
            <a:spLocks noGrp="1"/>
          </p:cNvSpPr>
          <p:nvPr>
            <p:ph type="title"/>
          </p:nvPr>
        </p:nvSpPr>
        <p:spPr/>
        <p:txBody>
          <a:bodyPr/>
          <a:lstStyle/>
          <a:p>
            <a:r>
              <a:rPr lang="en-US" dirty="0"/>
              <a:t>Dynamic Data Masking</a:t>
            </a:r>
          </a:p>
        </p:txBody>
      </p:sp>
      <p:sp>
        <p:nvSpPr>
          <p:cNvPr id="3" name="Text Placeholder 2">
            <a:extLst>
              <a:ext uri="{FF2B5EF4-FFF2-40B4-BE49-F238E27FC236}">
                <a16:creationId xmlns:a16="http://schemas.microsoft.com/office/drawing/2014/main" id="{9401ECA8-9C66-78EA-389E-2F269424CF42}"/>
              </a:ext>
            </a:extLst>
          </p:cNvPr>
          <p:cNvSpPr>
            <a:spLocks noGrp="1"/>
          </p:cNvSpPr>
          <p:nvPr>
            <p:ph type="body" sz="quarter" idx="15"/>
          </p:nvPr>
        </p:nvSpPr>
        <p:spPr>
          <a:xfrm>
            <a:off x="586389" y="1591056"/>
            <a:ext cx="4710825" cy="4758226"/>
          </a:xfrm>
        </p:spPr>
        <p:txBody>
          <a:bodyPr/>
          <a:lstStyle/>
          <a:p>
            <a:pPr defTabSz="634092" fontAlgn="base">
              <a:spcBef>
                <a:spcPts val="2000"/>
              </a:spcBef>
            </a:pPr>
            <a:r>
              <a:rPr lang="en-US" sz="2400" dirty="0">
                <a:solidFill>
                  <a:srgbClr val="000000"/>
                </a:solidFill>
                <a:cs typeface="Segoe UI"/>
              </a:rPr>
              <a:t>Masks data to prevent non-privileged users from seeing sensitive data</a:t>
            </a:r>
          </a:p>
          <a:p>
            <a:pPr defTabSz="634092" fontAlgn="base">
              <a:spcBef>
                <a:spcPts val="2000"/>
              </a:spcBef>
            </a:pPr>
            <a:r>
              <a:rPr lang="en-US" sz="2400" dirty="0">
                <a:solidFill>
                  <a:srgbClr val="000000"/>
                </a:solidFill>
                <a:cs typeface="Segoe UI"/>
              </a:rPr>
              <a:t>Administrators specify how much data to reveal</a:t>
            </a:r>
          </a:p>
          <a:p>
            <a:pPr defTabSz="634092" fontAlgn="base">
              <a:spcBef>
                <a:spcPts val="2000"/>
              </a:spcBef>
            </a:pPr>
            <a:r>
              <a:rPr lang="en-US" sz="2400" dirty="0">
                <a:solidFill>
                  <a:srgbClr val="000000"/>
                </a:solidFill>
                <a:cs typeface="Segoe UI"/>
              </a:rPr>
              <a:t>Applied when query results are returned: no data changes</a:t>
            </a:r>
          </a:p>
          <a:p>
            <a:pPr defTabSz="634092" fontAlgn="base">
              <a:spcBef>
                <a:spcPts val="2000"/>
              </a:spcBef>
            </a:pPr>
            <a:r>
              <a:rPr lang="en-US" sz="2400" dirty="0">
                <a:solidFill>
                  <a:srgbClr val="000000"/>
                </a:solidFill>
                <a:cs typeface="Segoe UI"/>
              </a:rPr>
              <a:t>Multiple masking functions are available for different sensitive data categories</a:t>
            </a:r>
          </a:p>
          <a:p>
            <a:pPr marL="0" indent="0">
              <a:buNone/>
            </a:pPr>
            <a:endParaRPr lang="en-US" dirty="0"/>
          </a:p>
        </p:txBody>
      </p:sp>
      <p:graphicFrame>
        <p:nvGraphicFramePr>
          <p:cNvPr id="5" name="Table 4">
            <a:extLst>
              <a:ext uri="{FF2B5EF4-FFF2-40B4-BE49-F238E27FC236}">
                <a16:creationId xmlns:a16="http://schemas.microsoft.com/office/drawing/2014/main" id="{1F57715E-FC1F-235E-A5CF-3459EC1DB10C}"/>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182193394"/>
              </p:ext>
            </p:extLst>
          </p:nvPr>
        </p:nvGraphicFramePr>
        <p:xfrm>
          <a:off x="6884714" y="637063"/>
          <a:ext cx="3119920" cy="1907986"/>
        </p:xfrm>
        <a:graphic>
          <a:graphicData uri="http://schemas.openxmlformats.org/drawingml/2006/table">
            <a:tbl>
              <a:tblPr firstRow="1" bandRow="1">
                <a:tableStyleId>{D113A9D2-9D6B-4929-AA2D-F23B5EE8CBE7}</a:tableStyleId>
              </a:tblPr>
              <a:tblGrid>
                <a:gridCol w="3119920">
                  <a:extLst>
                    <a:ext uri="{9D8B030D-6E8A-4147-A177-3AD203B41FA5}">
                      <a16:colId xmlns:a16="http://schemas.microsoft.com/office/drawing/2014/main" val="20000"/>
                    </a:ext>
                  </a:extLst>
                </a:gridCol>
              </a:tblGrid>
              <a:tr h="515632">
                <a:tc>
                  <a:txBody>
                    <a:bodyPr/>
                    <a:lstStyle/>
                    <a:p>
                      <a:r>
                        <a:rPr lang="en-US" sz="1900" dirty="0"/>
                        <a:t>Table.CreditCardNo</a:t>
                      </a:r>
                    </a:p>
                  </a:txBody>
                  <a:tcPr marL="204910" marR="204910" marT="0" marB="46147" anchor="ctr"/>
                </a:tc>
                <a:extLst>
                  <a:ext uri="{0D108BD9-81ED-4DB2-BD59-A6C34878D82A}">
                    <a16:rowId xmlns:a16="http://schemas.microsoft.com/office/drawing/2014/main" val="10000"/>
                  </a:ext>
                </a:extLst>
              </a:tr>
              <a:tr h="464118">
                <a:tc>
                  <a:txBody>
                    <a:bodyPr/>
                    <a:lstStyle/>
                    <a:p>
                      <a:r>
                        <a:rPr lang="en-US" sz="1900" dirty="0"/>
                        <a:t>4465-6571-7868-5796</a:t>
                      </a:r>
                      <a:endParaRPr lang="en-US" sz="1900" dirty="0">
                        <a:solidFill>
                          <a:schemeClr val="bg2">
                            <a:lumMod val="50000"/>
                          </a:schemeClr>
                        </a:solidFill>
                        <a:latin typeface="+mj-lt"/>
                      </a:endParaRPr>
                    </a:p>
                  </a:txBody>
                  <a:tcPr marL="204910" marR="204910" marT="0" marB="46147" anchor="ctr"/>
                </a:tc>
                <a:extLst>
                  <a:ext uri="{0D108BD9-81ED-4DB2-BD59-A6C34878D82A}">
                    <a16:rowId xmlns:a16="http://schemas.microsoft.com/office/drawing/2014/main" val="10001"/>
                  </a:ext>
                </a:extLst>
              </a:tr>
              <a:tr h="464118">
                <a:tc>
                  <a:txBody>
                    <a:bodyPr/>
                    <a:lstStyle/>
                    <a:p>
                      <a:r>
                        <a:rPr lang="en-US" sz="1900" dirty="0"/>
                        <a:t>4468-7746-3848-1978</a:t>
                      </a:r>
                      <a:endParaRPr lang="en-US" sz="1900" dirty="0">
                        <a:solidFill>
                          <a:schemeClr val="bg2">
                            <a:lumMod val="50000"/>
                          </a:schemeClr>
                        </a:solidFill>
                        <a:latin typeface="+mj-lt"/>
                      </a:endParaRPr>
                    </a:p>
                  </a:txBody>
                  <a:tcPr marL="204910" marR="204910" marT="0" marB="46147" anchor="ctr"/>
                </a:tc>
                <a:extLst>
                  <a:ext uri="{0D108BD9-81ED-4DB2-BD59-A6C34878D82A}">
                    <a16:rowId xmlns:a16="http://schemas.microsoft.com/office/drawing/2014/main" val="10002"/>
                  </a:ext>
                </a:extLst>
              </a:tr>
              <a:tr h="464118">
                <a:tc>
                  <a:txBody>
                    <a:bodyPr/>
                    <a:lstStyle/>
                    <a:p>
                      <a:r>
                        <a:rPr lang="en-US" sz="1900" dirty="0"/>
                        <a:t>4484-5434-6858-6550</a:t>
                      </a:r>
                      <a:endParaRPr lang="en-US" sz="1900" dirty="0">
                        <a:solidFill>
                          <a:schemeClr val="bg2">
                            <a:lumMod val="50000"/>
                          </a:schemeClr>
                        </a:solidFill>
                        <a:latin typeface="+mj-lt"/>
                      </a:endParaRPr>
                    </a:p>
                  </a:txBody>
                  <a:tcPr marL="204910" marR="204910" marT="0" marB="46147" anchor="ctr"/>
                </a:tc>
                <a:extLst>
                  <a:ext uri="{0D108BD9-81ED-4DB2-BD59-A6C34878D82A}">
                    <a16:rowId xmlns:a16="http://schemas.microsoft.com/office/drawing/2014/main" val="10003"/>
                  </a:ext>
                </a:extLst>
              </a:tr>
            </a:tbl>
          </a:graphicData>
        </a:graphic>
      </p:graphicFrame>
      <p:sp>
        <p:nvSpPr>
          <p:cNvPr id="6" name="TextBox 5">
            <a:extLst>
              <a:ext uri="{FF2B5EF4-FFF2-40B4-BE49-F238E27FC236}">
                <a16:creationId xmlns:a16="http://schemas.microsoft.com/office/drawing/2014/main" id="{10FE650E-BB6B-6640-0407-036EB599D391}"/>
              </a:ext>
              <a:ext uri="{C183D7F6-B498-43B3-948B-1728B52AA6E4}">
                <adec:decorative xmlns:adec="http://schemas.microsoft.com/office/drawing/2017/decorative" val="1"/>
              </a:ext>
            </a:extLst>
          </p:cNvPr>
          <p:cNvSpPr txBox="1"/>
          <p:nvPr/>
        </p:nvSpPr>
        <p:spPr>
          <a:xfrm>
            <a:off x="6932303" y="3204099"/>
            <a:ext cx="3072331" cy="400110"/>
          </a:xfrm>
          <a:prstGeom prst="rect">
            <a:avLst/>
          </a:prstGeom>
          <a:noFill/>
          <a:ln>
            <a:noFill/>
          </a:ln>
        </p:spPr>
        <p:txBody>
          <a:bodyPr wrap="square" rtlCol="0">
            <a:spAutoFit/>
          </a:bodyPr>
          <a:lstStyle/>
          <a:p>
            <a:pPr defTabSz="951304">
              <a:defRPr/>
            </a:pPr>
            <a:r>
              <a:rPr lang="en-US" sz="2000" i="1" kern="0" dirty="0">
                <a:solidFill>
                  <a:schemeClr val="accent4">
                    <a:lumMod val="75000"/>
                  </a:schemeClr>
                </a:solidFill>
                <a:latin typeface="Segoe UI" panose="020B0502040204020203" pitchFamily="34" charset="0"/>
                <a:cs typeface="Segoe UI" panose="020B0502040204020203" pitchFamily="34" charset="0"/>
              </a:rPr>
              <a:t>Real-time data masking</a:t>
            </a:r>
          </a:p>
        </p:txBody>
      </p:sp>
      <p:grpSp>
        <p:nvGrpSpPr>
          <p:cNvPr id="7" name="Group 6" descr="An image of a table with credit card column showing exposed credit card number before data masking is applied and masked credit card numbers after data masking is applied.">
            <a:extLst>
              <a:ext uri="{FF2B5EF4-FFF2-40B4-BE49-F238E27FC236}">
                <a16:creationId xmlns:a16="http://schemas.microsoft.com/office/drawing/2014/main" id="{61EFE4B7-65AD-93C1-0BED-6A41115D797B}"/>
              </a:ext>
              <a:ext uri="{C183D7F6-B498-43B3-948B-1728B52AA6E4}">
                <adec:decorative xmlns:adec="http://schemas.microsoft.com/office/drawing/2017/decorative" val="0"/>
              </a:ext>
            </a:extLst>
          </p:cNvPr>
          <p:cNvGrpSpPr/>
          <p:nvPr/>
        </p:nvGrpSpPr>
        <p:grpSpPr>
          <a:xfrm>
            <a:off x="6984006" y="4571035"/>
            <a:ext cx="2609083" cy="1649902"/>
            <a:chOff x="9348329" y="4001983"/>
            <a:chExt cx="1540724" cy="828216"/>
          </a:xfrm>
        </p:grpSpPr>
        <p:grpSp>
          <p:nvGrpSpPr>
            <p:cNvPr id="8" name="Group 7">
              <a:extLst>
                <a:ext uri="{FF2B5EF4-FFF2-40B4-BE49-F238E27FC236}">
                  <a16:creationId xmlns:a16="http://schemas.microsoft.com/office/drawing/2014/main" id="{2BC1993E-1305-C81B-4D45-A645BEE56BA2}"/>
                </a:ext>
              </a:extLst>
            </p:cNvPr>
            <p:cNvGrpSpPr/>
            <p:nvPr/>
          </p:nvGrpSpPr>
          <p:grpSpPr>
            <a:xfrm>
              <a:off x="9348329" y="4001983"/>
              <a:ext cx="1540724" cy="828216"/>
              <a:chOff x="9790145" y="3919039"/>
              <a:chExt cx="1263005" cy="678928"/>
            </a:xfrm>
          </p:grpSpPr>
          <p:sp>
            <p:nvSpPr>
              <p:cNvPr id="10" name="Freeform 6">
                <a:extLst>
                  <a:ext uri="{FF2B5EF4-FFF2-40B4-BE49-F238E27FC236}">
                    <a16:creationId xmlns:a16="http://schemas.microsoft.com/office/drawing/2014/main" id="{DB42BD64-B649-DC52-999A-CF0DECC852F6}"/>
                  </a:ext>
                </a:extLst>
              </p:cNvPr>
              <p:cNvSpPr>
                <a:spLocks/>
              </p:cNvSpPr>
              <p:nvPr/>
            </p:nvSpPr>
            <p:spPr bwMode="auto">
              <a:xfrm>
                <a:off x="9790145" y="4546798"/>
                <a:ext cx="1263005" cy="51169"/>
              </a:xfrm>
              <a:custGeom>
                <a:avLst/>
                <a:gdLst>
                  <a:gd name="T0" fmla="*/ 0 w 1282"/>
                  <a:gd name="T1" fmla="*/ 0 h 52"/>
                  <a:gd name="T2" fmla="*/ 0 w 1282"/>
                  <a:gd name="T3" fmla="*/ 25 h 52"/>
                  <a:gd name="T4" fmla="*/ 0 w 1282"/>
                  <a:gd name="T5" fmla="*/ 26 h 52"/>
                  <a:gd name="T6" fmla="*/ 0 w 1282"/>
                  <a:gd name="T7" fmla="*/ 27 h 52"/>
                  <a:gd name="T8" fmla="*/ 0 w 1282"/>
                  <a:gd name="T9" fmla="*/ 29 h 52"/>
                  <a:gd name="T10" fmla="*/ 1 w 1282"/>
                  <a:gd name="T11" fmla="*/ 30 h 52"/>
                  <a:gd name="T12" fmla="*/ 26 w 1282"/>
                  <a:gd name="T13" fmla="*/ 52 h 52"/>
                  <a:gd name="T14" fmla="*/ 1256 w 1282"/>
                  <a:gd name="T15" fmla="*/ 52 h 52"/>
                  <a:gd name="T16" fmla="*/ 1281 w 1282"/>
                  <a:gd name="T17" fmla="*/ 33 h 52"/>
                  <a:gd name="T18" fmla="*/ 1282 w 1282"/>
                  <a:gd name="T19" fmla="*/ 32 h 52"/>
                  <a:gd name="T20" fmla="*/ 1282 w 1282"/>
                  <a:gd name="T21" fmla="*/ 0 h 52"/>
                  <a:gd name="T22" fmla="*/ 0 w 128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2" h="52">
                    <a:moveTo>
                      <a:pt x="0" y="0"/>
                    </a:moveTo>
                    <a:cubicBezTo>
                      <a:pt x="0" y="25"/>
                      <a:pt x="0" y="25"/>
                      <a:pt x="0" y="25"/>
                    </a:cubicBezTo>
                    <a:cubicBezTo>
                      <a:pt x="0" y="25"/>
                      <a:pt x="0" y="26"/>
                      <a:pt x="0" y="26"/>
                    </a:cubicBezTo>
                    <a:cubicBezTo>
                      <a:pt x="0" y="26"/>
                      <a:pt x="0" y="26"/>
                      <a:pt x="0" y="27"/>
                    </a:cubicBezTo>
                    <a:cubicBezTo>
                      <a:pt x="0" y="29"/>
                      <a:pt x="0" y="29"/>
                      <a:pt x="0" y="29"/>
                    </a:cubicBezTo>
                    <a:cubicBezTo>
                      <a:pt x="1" y="30"/>
                      <a:pt x="1" y="30"/>
                      <a:pt x="1" y="30"/>
                    </a:cubicBezTo>
                    <a:cubicBezTo>
                      <a:pt x="2" y="42"/>
                      <a:pt x="13" y="52"/>
                      <a:pt x="26" y="52"/>
                    </a:cubicBezTo>
                    <a:cubicBezTo>
                      <a:pt x="1256" y="52"/>
                      <a:pt x="1256" y="52"/>
                      <a:pt x="1256" y="52"/>
                    </a:cubicBezTo>
                    <a:cubicBezTo>
                      <a:pt x="1268" y="52"/>
                      <a:pt x="1277" y="44"/>
                      <a:pt x="1281" y="33"/>
                    </a:cubicBezTo>
                    <a:cubicBezTo>
                      <a:pt x="1281" y="33"/>
                      <a:pt x="1282" y="32"/>
                      <a:pt x="1282" y="32"/>
                    </a:cubicBezTo>
                    <a:cubicBezTo>
                      <a:pt x="1282" y="0"/>
                      <a:pt x="1282" y="0"/>
                      <a:pt x="1282" y="0"/>
                    </a:cubicBezTo>
                    <a:lnTo>
                      <a:pt x="0" y="0"/>
                    </a:lnTo>
                    <a:close/>
                  </a:path>
                </a:pathLst>
              </a:custGeom>
              <a:solidFill>
                <a:schemeClr val="tx2"/>
              </a:solidFill>
              <a:ln>
                <a:solidFill>
                  <a:schemeClr val="accent1"/>
                </a:solidFill>
              </a:ln>
            </p:spPr>
            <p:txBody>
              <a:bodyPr vert="horz" wrap="square" lIns="93260" tIns="46630" rIns="93260" bIns="46630" numCol="1" anchor="t" anchorCtr="0" compatLnSpc="1">
                <a:prstTxWarp prst="textNoShape">
                  <a:avLst/>
                </a:prstTxWarp>
              </a:bodyPr>
              <a:lstStyle/>
              <a:p>
                <a:pPr defTabSz="951248">
                  <a:defRPr/>
                </a:pPr>
                <a:endParaRPr lang="en-US" sz="1873" kern="0" dirty="0">
                  <a:solidFill>
                    <a:srgbClr val="000000"/>
                  </a:solidFill>
                </a:endParaRPr>
              </a:p>
            </p:txBody>
          </p:sp>
          <p:sp>
            <p:nvSpPr>
              <p:cNvPr id="11" name="Rectangle 7">
                <a:extLst>
                  <a:ext uri="{FF2B5EF4-FFF2-40B4-BE49-F238E27FC236}">
                    <a16:creationId xmlns:a16="http://schemas.microsoft.com/office/drawing/2014/main" id="{18227229-56DA-83EA-D418-8C541360CD88}"/>
                  </a:ext>
                </a:extLst>
              </p:cNvPr>
              <p:cNvSpPr>
                <a:spLocks noChangeArrowheads="1"/>
              </p:cNvSpPr>
              <p:nvPr/>
            </p:nvSpPr>
            <p:spPr bwMode="auto">
              <a:xfrm>
                <a:off x="9790145" y="4524749"/>
                <a:ext cx="1263005" cy="22049"/>
              </a:xfrm>
              <a:prstGeom prst="rect">
                <a:avLst/>
              </a:prstGeom>
              <a:solidFill>
                <a:schemeClr val="tx2">
                  <a:lumMod val="60000"/>
                  <a:lumOff val="40000"/>
                </a:schemeClr>
              </a:solidFill>
              <a:ln>
                <a:solidFill>
                  <a:schemeClr val="accent1"/>
                </a:solidFill>
              </a:ln>
            </p:spPr>
            <p:txBody>
              <a:bodyPr vert="horz" wrap="square" lIns="93260" tIns="46630" rIns="93260" bIns="46630" numCol="1" anchor="t" anchorCtr="0" compatLnSpc="1">
                <a:prstTxWarp prst="textNoShape">
                  <a:avLst/>
                </a:prstTxWarp>
              </a:bodyPr>
              <a:lstStyle/>
              <a:p>
                <a:pPr defTabSz="951248">
                  <a:defRPr/>
                </a:pPr>
                <a:endParaRPr lang="en-US" sz="1873" kern="0" dirty="0">
                  <a:solidFill>
                    <a:srgbClr val="000000"/>
                  </a:solidFill>
                </a:endParaRPr>
              </a:p>
            </p:txBody>
          </p:sp>
          <p:sp>
            <p:nvSpPr>
              <p:cNvPr id="12" name="Rectangle 11">
                <a:extLst>
                  <a:ext uri="{FF2B5EF4-FFF2-40B4-BE49-F238E27FC236}">
                    <a16:creationId xmlns:a16="http://schemas.microsoft.com/office/drawing/2014/main" id="{C5105DE2-A87C-FD4E-570F-72D50798020C}"/>
                  </a:ext>
                </a:extLst>
              </p:cNvPr>
              <p:cNvSpPr/>
              <p:nvPr/>
            </p:nvSpPr>
            <p:spPr>
              <a:xfrm>
                <a:off x="9991361" y="3949032"/>
                <a:ext cx="866045" cy="541184"/>
              </a:xfrm>
              <a:prstGeom prst="rect">
                <a:avLst/>
              </a:prstGeom>
              <a:solidFill>
                <a:srgbClr val="FFFFFF"/>
              </a:solidFill>
              <a:ln w="25400" cap="flat" cmpd="sng" algn="ctr">
                <a:solidFill>
                  <a:schemeClr val="accent1"/>
                </a:solidFill>
                <a:prstDash val="solid"/>
              </a:ln>
              <a:effectLst/>
            </p:spPr>
            <p:txBody>
              <a:bodyPr rot="0" spcFirstLastPara="0" vertOverflow="overflow" horzOverflow="overflow" vert="horz" wrap="square" lIns="93260" tIns="46630" rIns="93260" bIns="46630" numCol="1" spcCol="0" rtlCol="0" fromWordArt="0" anchor="t" anchorCtr="0" forceAA="0" compatLnSpc="1">
                <a:prstTxWarp prst="textNoShape">
                  <a:avLst/>
                </a:prstTxWarp>
                <a:noAutofit/>
              </a:bodyPr>
              <a:lstStyle/>
              <a:p>
                <a:pPr algn="ctr" defTabSz="951248">
                  <a:defRPr/>
                </a:pPr>
                <a:endParaRPr lang="en-US" sz="1632" kern="0" dirty="0">
                  <a:solidFill>
                    <a:srgbClr val="68217A"/>
                  </a:solidFill>
                </a:endParaRPr>
              </a:p>
            </p:txBody>
          </p:sp>
          <p:sp>
            <p:nvSpPr>
              <p:cNvPr id="13" name="Freeform 5">
                <a:extLst>
                  <a:ext uri="{FF2B5EF4-FFF2-40B4-BE49-F238E27FC236}">
                    <a16:creationId xmlns:a16="http://schemas.microsoft.com/office/drawing/2014/main" id="{B32EAACF-B43A-DAC7-F785-E1A2EFCF6C37}"/>
                  </a:ext>
                </a:extLst>
              </p:cNvPr>
              <p:cNvSpPr>
                <a:spLocks noEditPoints="1"/>
              </p:cNvSpPr>
              <p:nvPr/>
            </p:nvSpPr>
            <p:spPr bwMode="auto">
              <a:xfrm>
                <a:off x="9951557" y="3919039"/>
                <a:ext cx="943093" cy="605710"/>
              </a:xfrm>
              <a:custGeom>
                <a:avLst/>
                <a:gdLst>
                  <a:gd name="T0" fmla="*/ 32 w 957"/>
                  <a:gd name="T1" fmla="*/ 614 h 614"/>
                  <a:gd name="T2" fmla="*/ 926 w 957"/>
                  <a:gd name="T3" fmla="*/ 614 h 614"/>
                  <a:gd name="T4" fmla="*/ 957 w 957"/>
                  <a:gd name="T5" fmla="*/ 582 h 614"/>
                  <a:gd name="T6" fmla="*/ 957 w 957"/>
                  <a:gd name="T7" fmla="*/ 33 h 614"/>
                  <a:gd name="T8" fmla="*/ 926 w 957"/>
                  <a:gd name="T9" fmla="*/ 0 h 614"/>
                  <a:gd name="T10" fmla="*/ 32 w 957"/>
                  <a:gd name="T11" fmla="*/ 0 h 614"/>
                  <a:gd name="T12" fmla="*/ 0 w 957"/>
                  <a:gd name="T13" fmla="*/ 33 h 614"/>
                  <a:gd name="T14" fmla="*/ 0 w 957"/>
                  <a:gd name="T15" fmla="*/ 582 h 614"/>
                  <a:gd name="T16" fmla="*/ 32 w 957"/>
                  <a:gd name="T17" fmla="*/ 614 h 614"/>
                  <a:gd name="T18" fmla="*/ 41 w 957"/>
                  <a:gd name="T19" fmla="*/ 36 h 614"/>
                  <a:gd name="T20" fmla="*/ 916 w 957"/>
                  <a:gd name="T21" fmla="*/ 36 h 614"/>
                  <a:gd name="T22" fmla="*/ 916 w 957"/>
                  <a:gd name="T23" fmla="*/ 575 h 614"/>
                  <a:gd name="T24" fmla="*/ 41 w 957"/>
                  <a:gd name="T25" fmla="*/ 575 h 614"/>
                  <a:gd name="T26" fmla="*/ 41 w 957"/>
                  <a:gd name="T27" fmla="*/ 36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7" h="614">
                    <a:moveTo>
                      <a:pt x="32" y="614"/>
                    </a:moveTo>
                    <a:cubicBezTo>
                      <a:pt x="926" y="614"/>
                      <a:pt x="926" y="614"/>
                      <a:pt x="926" y="614"/>
                    </a:cubicBezTo>
                    <a:cubicBezTo>
                      <a:pt x="945" y="614"/>
                      <a:pt x="957" y="601"/>
                      <a:pt x="957" y="582"/>
                    </a:cubicBezTo>
                    <a:cubicBezTo>
                      <a:pt x="957" y="33"/>
                      <a:pt x="957" y="33"/>
                      <a:pt x="957" y="33"/>
                    </a:cubicBezTo>
                    <a:cubicBezTo>
                      <a:pt x="957" y="13"/>
                      <a:pt x="945" y="0"/>
                      <a:pt x="926" y="0"/>
                    </a:cubicBezTo>
                    <a:cubicBezTo>
                      <a:pt x="32" y="0"/>
                      <a:pt x="32" y="0"/>
                      <a:pt x="32" y="0"/>
                    </a:cubicBezTo>
                    <a:cubicBezTo>
                      <a:pt x="16" y="0"/>
                      <a:pt x="0" y="13"/>
                      <a:pt x="0" y="33"/>
                    </a:cubicBezTo>
                    <a:cubicBezTo>
                      <a:pt x="0" y="582"/>
                      <a:pt x="0" y="582"/>
                      <a:pt x="0" y="582"/>
                    </a:cubicBezTo>
                    <a:cubicBezTo>
                      <a:pt x="0" y="601"/>
                      <a:pt x="16" y="614"/>
                      <a:pt x="32" y="614"/>
                    </a:cubicBezTo>
                    <a:close/>
                    <a:moveTo>
                      <a:pt x="41" y="36"/>
                    </a:moveTo>
                    <a:cubicBezTo>
                      <a:pt x="916" y="36"/>
                      <a:pt x="916" y="36"/>
                      <a:pt x="916" y="36"/>
                    </a:cubicBezTo>
                    <a:cubicBezTo>
                      <a:pt x="916" y="575"/>
                      <a:pt x="916" y="575"/>
                      <a:pt x="916" y="575"/>
                    </a:cubicBezTo>
                    <a:cubicBezTo>
                      <a:pt x="41" y="575"/>
                      <a:pt x="41" y="575"/>
                      <a:pt x="41" y="575"/>
                    </a:cubicBezTo>
                    <a:cubicBezTo>
                      <a:pt x="41" y="36"/>
                      <a:pt x="41" y="36"/>
                      <a:pt x="41" y="36"/>
                    </a:cubicBezTo>
                    <a:close/>
                  </a:path>
                </a:pathLst>
              </a:custGeom>
              <a:solidFill>
                <a:schemeClr val="tx2"/>
              </a:solidFill>
              <a:ln>
                <a:solidFill>
                  <a:schemeClr val="accent1"/>
                </a:solidFill>
              </a:ln>
            </p:spPr>
            <p:txBody>
              <a:bodyPr vert="horz" wrap="square" lIns="93260" tIns="46630" rIns="93260" bIns="46630" numCol="1" anchor="t" anchorCtr="0" compatLnSpc="1">
                <a:prstTxWarp prst="textNoShape">
                  <a:avLst/>
                </a:prstTxWarp>
              </a:bodyPr>
              <a:lstStyle/>
              <a:p>
                <a:pPr defTabSz="951248">
                  <a:defRPr/>
                </a:pPr>
                <a:endParaRPr lang="en-US" sz="1873" kern="0" dirty="0">
                  <a:solidFill>
                    <a:srgbClr val="000000"/>
                  </a:solidFill>
                </a:endParaRPr>
              </a:p>
            </p:txBody>
          </p:sp>
        </p:grpSp>
        <p:pic>
          <p:nvPicPr>
            <p:cNvPr id="9" name="Content Placeholder 28">
              <a:extLst>
                <a:ext uri="{FF2B5EF4-FFF2-40B4-BE49-F238E27FC236}">
                  <a16:creationId xmlns:a16="http://schemas.microsoft.com/office/drawing/2014/main" id="{5FFAB3E0-5B06-A20D-71C6-A8C881B85FF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607786" y="4048207"/>
              <a:ext cx="1012835" cy="642700"/>
            </a:xfrm>
            <a:prstGeom prst="rect">
              <a:avLst/>
            </a:prstGeom>
            <a:solidFill>
              <a:schemeClr val="tx2"/>
            </a:solidFill>
            <a:ln>
              <a:solidFill>
                <a:schemeClr val="accent1"/>
              </a:solidFill>
            </a:ln>
          </p:spPr>
        </p:pic>
      </p:grpSp>
      <p:cxnSp>
        <p:nvCxnSpPr>
          <p:cNvPr id="14" name="Straight Connector 13">
            <a:extLst>
              <a:ext uri="{FF2B5EF4-FFF2-40B4-BE49-F238E27FC236}">
                <a16:creationId xmlns:a16="http://schemas.microsoft.com/office/drawing/2014/main" id="{779215D9-0331-BF07-DB3E-5F8DA5FA6AB4}"/>
              </a:ext>
              <a:ext uri="{C183D7F6-B498-43B3-948B-1728B52AA6E4}">
                <adec:decorative xmlns:adec="http://schemas.microsoft.com/office/drawing/2017/decorative" val="1"/>
              </a:ext>
            </a:extLst>
          </p:cNvPr>
          <p:cNvCxnSpPr>
            <a:cxnSpLocks/>
          </p:cNvCxnSpPr>
          <p:nvPr/>
        </p:nvCxnSpPr>
        <p:spPr>
          <a:xfrm flipV="1">
            <a:off x="8288548" y="2545049"/>
            <a:ext cx="0" cy="686456"/>
          </a:xfrm>
          <a:prstGeom prst="line">
            <a:avLst/>
          </a:prstGeom>
          <a:ln w="28575">
            <a:solidFill>
              <a:schemeClr val="accent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8B01187-53CC-2B75-4639-F46BB15913DE}"/>
              </a:ext>
              <a:ext uri="{C183D7F6-B498-43B3-948B-1728B52AA6E4}">
                <adec:decorative xmlns:adec="http://schemas.microsoft.com/office/drawing/2017/decorative" val="1"/>
              </a:ext>
            </a:extLst>
          </p:cNvPr>
          <p:cNvCxnSpPr>
            <a:cxnSpLocks/>
          </p:cNvCxnSpPr>
          <p:nvPr/>
        </p:nvCxnSpPr>
        <p:spPr>
          <a:xfrm flipV="1">
            <a:off x="8271253" y="3604209"/>
            <a:ext cx="0" cy="966826"/>
          </a:xfrm>
          <a:prstGeom prst="line">
            <a:avLst/>
          </a:prstGeom>
          <a:ln w="28575">
            <a:solidFill>
              <a:schemeClr val="accent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8B5A60E3-046D-5C5C-234A-B31C80DA9E0D}"/>
              </a:ext>
            </a:extLst>
          </p:cNvPr>
          <p:cNvSpPr>
            <a:spLocks noGrp="1"/>
          </p:cNvSpPr>
          <p:nvPr>
            <p:ph type="ftr" sz="quarter" idx="3"/>
          </p:nvPr>
        </p:nvSpPr>
        <p:spPr>
          <a:xfrm>
            <a:off x="557266" y="6520638"/>
            <a:ext cx="4151312" cy="197976"/>
          </a:xfrm>
        </p:spPr>
        <p:txBody>
          <a:body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2298822835"/>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39F70F-7D5D-44E5-C5B3-85A396C5A1F4}"/>
              </a:ext>
            </a:extLst>
          </p:cNvPr>
          <p:cNvSpPr>
            <a:spLocks noGrp="1"/>
          </p:cNvSpPr>
          <p:nvPr>
            <p:ph type="title"/>
          </p:nvPr>
        </p:nvSpPr>
        <p:spPr>
          <a:xfrm>
            <a:off x="579438" y="198714"/>
            <a:ext cx="8193024" cy="492443"/>
          </a:xfrm>
        </p:spPr>
        <p:txBody>
          <a:bodyPr/>
          <a:lstStyle/>
          <a:p>
            <a:r>
              <a:rPr lang="en-US" dirty="0"/>
              <a:t>Masking Rules</a:t>
            </a:r>
          </a:p>
        </p:txBody>
      </p:sp>
      <p:sp>
        <p:nvSpPr>
          <p:cNvPr id="3" name="Footer Placeholder 2">
            <a:extLst>
              <a:ext uri="{FF2B5EF4-FFF2-40B4-BE49-F238E27FC236}">
                <a16:creationId xmlns:a16="http://schemas.microsoft.com/office/drawing/2014/main" id="{EB97740F-0353-3364-8A98-9E990474025D}"/>
              </a:ext>
            </a:extLst>
          </p:cNvPr>
          <p:cNvSpPr>
            <a:spLocks noGrp="1"/>
          </p:cNvSpPr>
          <p:nvPr>
            <p:ph type="ftr" sz="quarter" idx="3"/>
          </p:nvPr>
        </p:nvSpPr>
        <p:spPr>
          <a:xfrm>
            <a:off x="524638" y="6659286"/>
            <a:ext cx="4151312" cy="197976"/>
          </a:xfrm>
        </p:spPr>
        <p:txBody>
          <a:bodyPr/>
          <a:lstStyle/>
          <a:p>
            <a:pPr defTabSz="914367">
              <a:defRPr/>
            </a:pPr>
            <a:r>
              <a:rPr lang="en-US" dirty="0">
                <a:solidFill>
                  <a:srgbClr val="000000"/>
                </a:solidFill>
              </a:rPr>
              <a:t>© Copyright Microsoft Corporation. All rights reserved.</a:t>
            </a:r>
          </a:p>
        </p:txBody>
      </p:sp>
      <p:graphicFrame>
        <p:nvGraphicFramePr>
          <p:cNvPr id="7" name="Table 6">
            <a:extLst>
              <a:ext uri="{FF2B5EF4-FFF2-40B4-BE49-F238E27FC236}">
                <a16:creationId xmlns:a16="http://schemas.microsoft.com/office/drawing/2014/main" id="{72CA0DD3-3E01-98BE-8965-7C73187AD970}"/>
              </a:ext>
            </a:extLst>
          </p:cNvPr>
          <p:cNvGraphicFramePr>
            <a:graphicFrameLocks noGrp="1"/>
          </p:cNvGraphicFramePr>
          <p:nvPr>
            <p:extLst>
              <p:ext uri="{D42A27DB-BD31-4B8C-83A1-F6EECF244321}">
                <p14:modId xmlns:p14="http://schemas.microsoft.com/office/powerpoint/2010/main" val="2089499715"/>
              </p:ext>
            </p:extLst>
          </p:nvPr>
        </p:nvGraphicFramePr>
        <p:xfrm>
          <a:off x="524637" y="891371"/>
          <a:ext cx="11142725" cy="5767915"/>
        </p:xfrm>
        <a:graphic>
          <a:graphicData uri="http://schemas.openxmlformats.org/drawingml/2006/table">
            <a:tbl>
              <a:tblPr firstRow="1" bandRow="1">
                <a:tableStyleId>{5C22544A-7EE6-4342-B048-85BDC9FD1C3A}</a:tableStyleId>
              </a:tblPr>
              <a:tblGrid>
                <a:gridCol w="1797648">
                  <a:extLst>
                    <a:ext uri="{9D8B030D-6E8A-4147-A177-3AD203B41FA5}">
                      <a16:colId xmlns:a16="http://schemas.microsoft.com/office/drawing/2014/main" val="4202233979"/>
                    </a:ext>
                  </a:extLst>
                </a:gridCol>
                <a:gridCol w="2659442">
                  <a:extLst>
                    <a:ext uri="{9D8B030D-6E8A-4147-A177-3AD203B41FA5}">
                      <a16:colId xmlns:a16="http://schemas.microsoft.com/office/drawing/2014/main" val="2388859082"/>
                    </a:ext>
                  </a:extLst>
                </a:gridCol>
                <a:gridCol w="2228545">
                  <a:extLst>
                    <a:ext uri="{9D8B030D-6E8A-4147-A177-3AD203B41FA5}">
                      <a16:colId xmlns:a16="http://schemas.microsoft.com/office/drawing/2014/main" val="2573570339"/>
                    </a:ext>
                  </a:extLst>
                </a:gridCol>
                <a:gridCol w="2228545">
                  <a:extLst>
                    <a:ext uri="{9D8B030D-6E8A-4147-A177-3AD203B41FA5}">
                      <a16:colId xmlns:a16="http://schemas.microsoft.com/office/drawing/2014/main" val="210536816"/>
                    </a:ext>
                  </a:extLst>
                </a:gridCol>
                <a:gridCol w="2228545">
                  <a:extLst>
                    <a:ext uri="{9D8B030D-6E8A-4147-A177-3AD203B41FA5}">
                      <a16:colId xmlns:a16="http://schemas.microsoft.com/office/drawing/2014/main" val="640306646"/>
                    </a:ext>
                  </a:extLst>
                </a:gridCol>
              </a:tblGrid>
              <a:tr h="283597">
                <a:tc>
                  <a:txBody>
                    <a:bodyPr/>
                    <a:lstStyle/>
                    <a:p>
                      <a:r>
                        <a:rPr lang="en-US" dirty="0"/>
                        <a:t>Masking Type</a:t>
                      </a:r>
                    </a:p>
                  </a:txBody>
                  <a:tcPr/>
                </a:tc>
                <a:tc>
                  <a:txBody>
                    <a:bodyPr/>
                    <a:lstStyle/>
                    <a:p>
                      <a:r>
                        <a:rPr lang="en-US" dirty="0"/>
                        <a:t>Description</a:t>
                      </a:r>
                    </a:p>
                  </a:txBody>
                  <a:tcPr/>
                </a:tc>
                <a:tc>
                  <a:txBody>
                    <a:bodyPr/>
                    <a:lstStyle/>
                    <a:p>
                      <a:r>
                        <a:rPr lang="en-US" dirty="0"/>
                        <a:t>Use Case</a:t>
                      </a:r>
                    </a:p>
                  </a:txBody>
                  <a:tcPr/>
                </a:tc>
                <a:tc>
                  <a:txBody>
                    <a:bodyPr/>
                    <a:lstStyle/>
                    <a:p>
                      <a:r>
                        <a:rPr lang="en-US" dirty="0"/>
                        <a:t>Limitations</a:t>
                      </a:r>
                    </a:p>
                  </a:txBody>
                  <a:tcPr/>
                </a:tc>
                <a:tc>
                  <a:txBody>
                    <a:bodyPr/>
                    <a:lstStyle/>
                    <a:p>
                      <a:r>
                        <a:rPr lang="en-US" dirty="0"/>
                        <a:t>Masking Rule</a:t>
                      </a:r>
                    </a:p>
                  </a:txBody>
                  <a:tcPr/>
                </a:tc>
                <a:extLst>
                  <a:ext uri="{0D108BD9-81ED-4DB2-BD59-A6C34878D82A}">
                    <a16:rowId xmlns:a16="http://schemas.microsoft.com/office/drawing/2014/main" val="136442519"/>
                  </a:ext>
                </a:extLst>
              </a:tr>
              <a:tr h="1240403">
                <a:tc>
                  <a:txBody>
                    <a:bodyPr/>
                    <a:lstStyle/>
                    <a:p>
                      <a:r>
                        <a:rPr lang="en-US" dirty="0"/>
                        <a:t>Default</a:t>
                      </a:r>
                    </a:p>
                  </a:txBody>
                  <a:tcPr/>
                </a:tc>
                <a:tc>
                  <a:txBody>
                    <a:bodyPr/>
                    <a:lstStyle/>
                    <a:p>
                      <a:r>
                        <a:rPr lang="en-US" dirty="0"/>
                        <a:t>Full mask according to the data types of the designated fields.</a:t>
                      </a:r>
                    </a:p>
                  </a:txBody>
                  <a:tcPr/>
                </a:tc>
                <a:tc>
                  <a:txBody>
                    <a:bodyPr/>
                    <a:lstStyle/>
                    <a:p>
                      <a:r>
                        <a:rPr lang="en-US" dirty="0"/>
                        <a:t>Useful when you want to completely hide actual data.</a:t>
                      </a:r>
                    </a:p>
                  </a:txBody>
                  <a:tcPr/>
                </a:tc>
                <a:tc>
                  <a:txBody>
                    <a:bodyPr/>
                    <a:lstStyle/>
                    <a:p>
                      <a:r>
                        <a:rPr lang="en-US" dirty="0"/>
                        <a:t>Completely masks the data. No information is visible.</a:t>
                      </a:r>
                    </a:p>
                  </a:txBody>
                  <a:tcPr/>
                </a:tc>
                <a:tc>
                  <a:txBody>
                    <a:bodyPr/>
                    <a:lstStyle/>
                    <a:p>
                      <a:r>
                        <a:rPr lang="en-US" dirty="0"/>
                        <a:t>Default()</a:t>
                      </a:r>
                    </a:p>
                  </a:txBody>
                  <a:tcPr/>
                </a:tc>
                <a:extLst>
                  <a:ext uri="{0D108BD9-81ED-4DB2-BD59-A6C34878D82A}">
                    <a16:rowId xmlns:a16="http://schemas.microsoft.com/office/drawing/2014/main" val="3801780019"/>
                  </a:ext>
                </a:extLst>
              </a:tr>
              <a:tr h="1784312">
                <a:tc>
                  <a:txBody>
                    <a:bodyPr/>
                    <a:lstStyle/>
                    <a:p>
                      <a:r>
                        <a:rPr lang="en-US" dirty="0"/>
                        <a:t>Email</a:t>
                      </a:r>
                    </a:p>
                  </a:txBody>
                  <a:tcPr/>
                </a:tc>
                <a:tc>
                  <a:txBody>
                    <a:bodyPr/>
                    <a:lstStyle/>
                    <a:p>
                      <a:r>
                        <a:rPr lang="en-US" dirty="0"/>
                        <a:t>Exposes first letter of an email address and the constant suffix “.com”</a:t>
                      </a:r>
                    </a:p>
                  </a:txBody>
                  <a:tcPr/>
                </a:tc>
                <a:tc>
                  <a:txBody>
                    <a:bodyPr/>
                    <a:lstStyle/>
                    <a:p>
                      <a:r>
                        <a:rPr lang="en-US" dirty="0"/>
                        <a:t>Useful when you want to show the data field contains an email without revealing the actual email.</a:t>
                      </a:r>
                    </a:p>
                  </a:txBody>
                  <a:tcPr/>
                </a:tc>
                <a:tc>
                  <a:txBody>
                    <a:bodyPr/>
                    <a:lstStyle/>
                    <a:p>
                      <a:r>
                        <a:rPr lang="en-US" dirty="0"/>
                        <a:t>Only applicable to email fields</a:t>
                      </a:r>
                    </a:p>
                  </a:txBody>
                  <a:tcPr/>
                </a:tc>
                <a:tc>
                  <a:txBody>
                    <a:bodyPr/>
                    <a:lstStyle/>
                    <a:p>
                      <a:r>
                        <a:rPr lang="en-US" dirty="0"/>
                        <a:t>Email()</a:t>
                      </a:r>
                    </a:p>
                  </a:txBody>
                  <a:tcPr/>
                </a:tc>
                <a:extLst>
                  <a:ext uri="{0D108BD9-81ED-4DB2-BD59-A6C34878D82A}">
                    <a16:rowId xmlns:a16="http://schemas.microsoft.com/office/drawing/2014/main" val="1400986953"/>
                  </a:ext>
                </a:extLst>
              </a:tr>
              <a:tr h="514041">
                <a:tc>
                  <a:txBody>
                    <a:bodyPr/>
                    <a:lstStyle/>
                    <a:p>
                      <a:r>
                        <a:rPr lang="en-US" dirty="0"/>
                        <a:t>Custom text</a:t>
                      </a:r>
                    </a:p>
                  </a:txBody>
                  <a:tcPr/>
                </a:tc>
                <a:tc>
                  <a:txBody>
                    <a:bodyPr/>
                    <a:lstStyle/>
                    <a:p>
                      <a:r>
                        <a:rPr lang="en-US" dirty="0"/>
                        <a:t>Exposes the first and last ‘n’ characters and adds a custom padding string in the middle.</a:t>
                      </a:r>
                    </a:p>
                  </a:txBody>
                  <a:tcPr/>
                </a:tc>
                <a:tc>
                  <a:txBody>
                    <a:bodyPr/>
                    <a:lstStyle/>
                    <a:p>
                      <a:r>
                        <a:rPr lang="en-US" dirty="0"/>
                        <a:t>Useful when you want to partially hide the actual data.</a:t>
                      </a:r>
                    </a:p>
                  </a:txBody>
                  <a:tcPr/>
                </a:tc>
                <a:tc>
                  <a:txBody>
                    <a:bodyPr/>
                    <a:lstStyle/>
                    <a:p>
                      <a:r>
                        <a:rPr lang="en-US" dirty="0"/>
                        <a:t>Not suitable for numeric, date, and time data types.</a:t>
                      </a:r>
                    </a:p>
                  </a:txBody>
                  <a:tcPr/>
                </a:tc>
                <a:tc>
                  <a:txBody>
                    <a:bodyPr/>
                    <a:lstStyle/>
                    <a:p>
                      <a:r>
                        <a:rPr lang="en-US" dirty="0"/>
                        <a:t>Partial(prefix_padding,padding_string, suffix_padding)</a:t>
                      </a:r>
                    </a:p>
                  </a:txBody>
                  <a:tcPr/>
                </a:tc>
                <a:extLst>
                  <a:ext uri="{0D108BD9-81ED-4DB2-BD59-A6C34878D82A}">
                    <a16:rowId xmlns:a16="http://schemas.microsoft.com/office/drawing/2014/main" val="261754291"/>
                  </a:ext>
                </a:extLst>
              </a:tr>
              <a:tr h="514041">
                <a:tc>
                  <a:txBody>
                    <a:bodyPr/>
                    <a:lstStyle/>
                    <a:p>
                      <a:r>
                        <a:rPr lang="en-US" dirty="0"/>
                        <a:t>Random</a:t>
                      </a:r>
                    </a:p>
                  </a:txBody>
                  <a:tcPr/>
                </a:tc>
                <a:tc>
                  <a:txBody>
                    <a:bodyPr/>
                    <a:lstStyle/>
                    <a:p>
                      <a:r>
                        <a:rPr lang="en-US" dirty="0"/>
                        <a:t>Replaces any numeric or binary value with a random number within a specified range.</a:t>
                      </a:r>
                    </a:p>
                  </a:txBody>
                  <a:tcPr/>
                </a:tc>
                <a:tc>
                  <a:txBody>
                    <a:bodyPr/>
                    <a:lstStyle/>
                    <a:p>
                      <a:r>
                        <a:rPr lang="en-US" dirty="0"/>
                        <a:t>Useful when you want to hide the actual numeric or binary data.</a:t>
                      </a:r>
                    </a:p>
                  </a:txBody>
                  <a:tcPr/>
                </a:tc>
                <a:tc>
                  <a:txBody>
                    <a:bodyPr/>
                    <a:lstStyle/>
                    <a:p>
                      <a:r>
                        <a:rPr lang="en-US" dirty="0"/>
                        <a:t>Only applicable to numeric and binary data types.</a:t>
                      </a:r>
                    </a:p>
                  </a:txBody>
                  <a:tcPr/>
                </a:tc>
                <a:tc>
                  <a:txBody>
                    <a:bodyPr/>
                    <a:lstStyle/>
                    <a:p>
                      <a:r>
                        <a:rPr lang="en-US" dirty="0"/>
                        <a:t>Random(low, high)</a:t>
                      </a:r>
                    </a:p>
                  </a:txBody>
                  <a:tcPr/>
                </a:tc>
                <a:extLst>
                  <a:ext uri="{0D108BD9-81ED-4DB2-BD59-A6C34878D82A}">
                    <a16:rowId xmlns:a16="http://schemas.microsoft.com/office/drawing/2014/main" val="3732589381"/>
                  </a:ext>
                </a:extLst>
              </a:tr>
            </a:tbl>
          </a:graphicData>
        </a:graphic>
      </p:graphicFrame>
    </p:spTree>
    <p:extLst>
      <p:ext uri="{BB962C8B-B14F-4D97-AF65-F5344CB8AC3E}">
        <p14:creationId xmlns:p14="http://schemas.microsoft.com/office/powerpoint/2010/main" val="2088533902"/>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38716-56F4-A518-E37D-9185623E7997}"/>
              </a:ext>
            </a:extLst>
          </p:cNvPr>
          <p:cNvSpPr>
            <a:spLocks noGrp="1"/>
          </p:cNvSpPr>
          <p:nvPr>
            <p:ph type="title"/>
          </p:nvPr>
        </p:nvSpPr>
        <p:spPr/>
        <p:txBody>
          <a:bodyPr/>
          <a:lstStyle/>
          <a:p>
            <a:r>
              <a:rPr lang="en-US" dirty="0"/>
              <a:t>Create a data warehouse in Fabric </a:t>
            </a:r>
          </a:p>
        </p:txBody>
      </p:sp>
      <p:sp>
        <p:nvSpPr>
          <p:cNvPr id="4" name="Text Placeholder 3">
            <a:extLst>
              <a:ext uri="{FF2B5EF4-FFF2-40B4-BE49-F238E27FC236}">
                <a16:creationId xmlns:a16="http://schemas.microsoft.com/office/drawing/2014/main" id="{B984EEAA-CD8F-490F-D4DD-1EAC7DBC7D2C}"/>
              </a:ext>
            </a:extLst>
          </p:cNvPr>
          <p:cNvSpPr>
            <a:spLocks noGrp="1"/>
          </p:cNvSpPr>
          <p:nvPr>
            <p:ph type="body" sz="quarter" idx="16"/>
          </p:nvPr>
        </p:nvSpPr>
        <p:spPr>
          <a:xfrm>
            <a:off x="584200" y="1594155"/>
            <a:ext cx="3174143" cy="738664"/>
          </a:xfrm>
        </p:spPr>
        <p:txBody>
          <a:bodyPr/>
          <a:lstStyle/>
          <a:p>
            <a:r>
              <a:rPr lang="en-US" sz="2400" dirty="0"/>
              <a:t>Within Fabric service portal</a:t>
            </a:r>
          </a:p>
        </p:txBody>
      </p:sp>
      <p:sp>
        <p:nvSpPr>
          <p:cNvPr id="5" name="Text Placeholder 4">
            <a:extLst>
              <a:ext uri="{FF2B5EF4-FFF2-40B4-BE49-F238E27FC236}">
                <a16:creationId xmlns:a16="http://schemas.microsoft.com/office/drawing/2014/main" id="{D625EDF9-5625-06AA-79AC-FE6D436CE328}"/>
              </a:ext>
            </a:extLst>
          </p:cNvPr>
          <p:cNvSpPr>
            <a:spLocks noGrp="1"/>
          </p:cNvSpPr>
          <p:nvPr>
            <p:ph type="body" sz="quarter" idx="15"/>
          </p:nvPr>
        </p:nvSpPr>
        <p:spPr>
          <a:xfrm>
            <a:off x="592138" y="2849315"/>
            <a:ext cx="3172811" cy="2848921"/>
          </a:xfrm>
        </p:spPr>
        <p:txBody>
          <a:bodyPr/>
          <a:lstStyle/>
          <a:p>
            <a:pPr>
              <a:lnSpc>
                <a:spcPct val="150000"/>
              </a:lnSpc>
            </a:pPr>
            <a:r>
              <a:rPr lang="en-US" sz="2400" dirty="0"/>
              <a:t>Navigate to Fabric workspace</a:t>
            </a:r>
          </a:p>
          <a:p>
            <a:pPr>
              <a:lnSpc>
                <a:spcPct val="150000"/>
              </a:lnSpc>
            </a:pPr>
            <a:r>
              <a:rPr lang="en-US" sz="2400" dirty="0"/>
              <a:t>Select new item &gt; Warehouse</a:t>
            </a:r>
          </a:p>
          <a:p>
            <a:pPr>
              <a:lnSpc>
                <a:spcPct val="150000"/>
              </a:lnSpc>
            </a:pPr>
            <a:r>
              <a:rPr lang="en-US" sz="2400" dirty="0"/>
              <a:t>Name warehouse</a:t>
            </a:r>
          </a:p>
        </p:txBody>
      </p:sp>
      <p:pic>
        <p:nvPicPr>
          <p:cNvPr id="9218" name="Picture 2" descr="Screenshot of the Fabric UI with an arrow pointing to the create hub.">
            <a:extLst>
              <a:ext uri="{FF2B5EF4-FFF2-40B4-BE49-F238E27FC236}">
                <a16:creationId xmlns:a16="http://schemas.microsoft.com/office/drawing/2014/main" id="{3705764D-DEAD-676B-897B-B1678DDEE17C}"/>
              </a:ext>
            </a:extLst>
          </p:cNvPr>
          <p:cNvPicPr>
            <a:picLocks noGrp="1" noChangeAspect="1" noChangeArrowheads="1"/>
          </p:cNvPicPr>
          <p:nvPr>
            <p:ph type="pic" sz="quarter" idx="20"/>
          </p:nvPr>
        </p:nvPicPr>
        <p:blipFill>
          <a:blip r:embed="rId3" cstate="screen">
            <a:extLst>
              <a:ext uri="{28A0092B-C50C-407E-A947-70E740481C1C}">
                <a14:useLocalDpi xmlns:a14="http://schemas.microsoft.com/office/drawing/2010/main" val="0"/>
              </a:ext>
            </a:extLst>
          </a:blip>
          <a:srcRect/>
          <a:stretch>
            <a:fillRect/>
          </a:stretch>
        </p:blipFill>
        <p:spPr bwMode="auto">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1593628"/>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4346B-F0D8-6683-DC47-C4BAC80E7BAA}"/>
              </a:ext>
            </a:extLst>
          </p:cNvPr>
          <p:cNvSpPr>
            <a:spLocks noGrp="1"/>
          </p:cNvSpPr>
          <p:nvPr>
            <p:ph type="title"/>
          </p:nvPr>
        </p:nvSpPr>
        <p:spPr>
          <a:xfrm>
            <a:off x="596200" y="278769"/>
            <a:ext cx="11011601" cy="492443"/>
          </a:xfrm>
        </p:spPr>
        <p:txBody>
          <a:bodyPr/>
          <a:lstStyle/>
          <a:p>
            <a:r>
              <a:rPr lang="en-US" sz="3200" dirty="0"/>
              <a:t>How to configure Dynamic Data Masking </a:t>
            </a:r>
          </a:p>
        </p:txBody>
      </p:sp>
      <p:sp>
        <p:nvSpPr>
          <p:cNvPr id="4" name="Text Placeholder 3">
            <a:extLst>
              <a:ext uri="{FF2B5EF4-FFF2-40B4-BE49-F238E27FC236}">
                <a16:creationId xmlns:a16="http://schemas.microsoft.com/office/drawing/2014/main" id="{5C754080-1E50-61AC-21EB-82F20B53CBAD}"/>
              </a:ext>
            </a:extLst>
          </p:cNvPr>
          <p:cNvSpPr>
            <a:spLocks noGrp="1"/>
          </p:cNvSpPr>
          <p:nvPr>
            <p:ph type="body" sz="quarter" idx="17"/>
          </p:nvPr>
        </p:nvSpPr>
        <p:spPr>
          <a:xfrm>
            <a:off x="579438" y="1017433"/>
            <a:ext cx="11011601" cy="1723549"/>
          </a:xfrm>
        </p:spPr>
        <p:txBody>
          <a:bodyPr/>
          <a:lstStyle/>
          <a:p>
            <a:pPr marL="342900" indent="-342900">
              <a:buAutoNum type="arabicPeriod"/>
            </a:pPr>
            <a:r>
              <a:rPr lang="en-US" sz="2400" dirty="0">
                <a:solidFill>
                  <a:srgbClr val="000000"/>
                </a:solidFill>
                <a:latin typeface="+mn-lt"/>
                <a:cs typeface="Segoe UI"/>
              </a:rPr>
              <a:t>CREATE or ALTER TABLE with ADD MASK</a:t>
            </a:r>
          </a:p>
          <a:p>
            <a:pPr marL="342900" indent="-342900">
              <a:buAutoNum type="arabicPeriod"/>
            </a:pPr>
            <a:r>
              <a:rPr lang="en-US" sz="2400" dirty="0">
                <a:solidFill>
                  <a:srgbClr val="000000"/>
                </a:solidFill>
                <a:latin typeface="+mn-lt"/>
                <a:cs typeface="Segoe UI"/>
              </a:rPr>
              <a:t>GRANT UNMASK to privileged users</a:t>
            </a:r>
          </a:p>
          <a:p>
            <a:pPr marL="342900" indent="-342900">
              <a:buAutoNum type="arabicPeriod"/>
            </a:pPr>
            <a:r>
              <a:rPr lang="en-US" sz="2400" dirty="0">
                <a:solidFill>
                  <a:srgbClr val="000000"/>
                </a:solidFill>
                <a:latin typeface="+mn-lt"/>
                <a:cs typeface="Segoe UI"/>
              </a:rPr>
              <a:t>Non-privileged users see masked data</a:t>
            </a:r>
          </a:p>
          <a:p>
            <a:pPr marL="342900" indent="-342900">
              <a:buAutoNum type="arabicPeriod"/>
            </a:pPr>
            <a:r>
              <a:rPr lang="en-US" sz="2400" dirty="0">
                <a:solidFill>
                  <a:srgbClr val="000000"/>
                </a:solidFill>
                <a:latin typeface="+mn-lt"/>
                <a:cs typeface="Segoe UI"/>
              </a:rPr>
              <a:t>Privileged and administrative users or roles see unmasked data</a:t>
            </a:r>
          </a:p>
          <a:p>
            <a:pPr marL="342900" indent="-342900">
              <a:buAutoNum type="arabicPeriod"/>
            </a:pPr>
            <a:endParaRPr lang="en-US" dirty="0"/>
          </a:p>
        </p:txBody>
      </p:sp>
      <p:sp>
        <p:nvSpPr>
          <p:cNvPr id="21" name="TextBox 20">
            <a:extLst>
              <a:ext uri="{FF2B5EF4-FFF2-40B4-BE49-F238E27FC236}">
                <a16:creationId xmlns:a16="http://schemas.microsoft.com/office/drawing/2014/main" id="{E53F7380-9D97-89D7-B15E-07DA821029B1}"/>
              </a:ext>
            </a:extLst>
          </p:cNvPr>
          <p:cNvSpPr txBox="1"/>
          <p:nvPr/>
        </p:nvSpPr>
        <p:spPr>
          <a:xfrm>
            <a:off x="733694" y="3373946"/>
            <a:ext cx="2360815" cy="246221"/>
          </a:xfrm>
          <a:prstGeom prst="rect">
            <a:avLst/>
          </a:prstGeom>
          <a:noFill/>
        </p:spPr>
        <p:txBody>
          <a:bodyPr wrap="square" lIns="0" tIns="0" rIns="0" bIns="0" rtlCol="0">
            <a:spAutoFit/>
          </a:bodyPr>
          <a:lstStyle/>
          <a:p>
            <a:pPr algn="l"/>
            <a:r>
              <a:rPr lang="en-US" sz="1600" dirty="0"/>
              <a:t>Add masks using T-SQL</a:t>
            </a:r>
          </a:p>
        </p:txBody>
      </p:sp>
      <p:sp>
        <p:nvSpPr>
          <p:cNvPr id="10" name="TextBox 9">
            <a:extLst>
              <a:ext uri="{FF2B5EF4-FFF2-40B4-BE49-F238E27FC236}">
                <a16:creationId xmlns:a16="http://schemas.microsoft.com/office/drawing/2014/main" id="{E9946CF5-1225-6CCC-94EC-BDA167B62968}"/>
              </a:ext>
            </a:extLst>
          </p:cNvPr>
          <p:cNvSpPr txBox="1"/>
          <p:nvPr/>
        </p:nvSpPr>
        <p:spPr>
          <a:xfrm>
            <a:off x="733694" y="3644337"/>
            <a:ext cx="4856949" cy="2031325"/>
          </a:xfrm>
          <a:prstGeom prst="rect">
            <a:avLst/>
          </a:prstGeom>
          <a:noFill/>
          <a:ln>
            <a:solidFill>
              <a:schemeClr val="tx1"/>
            </a:solidFill>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FF"/>
                </a:solidFill>
                <a:effectLst/>
                <a:latin typeface="Consolas" panose="020B0609020204030204" pitchFamily="49" charset="0"/>
              </a:rPr>
              <a:t>ALTER</a:t>
            </a:r>
            <a:r>
              <a:rPr kumimoji="0" lang="en-US" altLang="en-US" sz="1400" b="0" i="0" u="none" strike="noStrike" cap="none" normalizeH="0" baseline="0" dirty="0">
                <a:ln>
                  <a:noFill/>
                </a:ln>
                <a:solidFill>
                  <a:srgbClr val="000000"/>
                </a:solidFill>
                <a:effectLst/>
                <a:latin typeface="Consolas" panose="020B0609020204030204" pitchFamily="49" charset="0"/>
              </a:rPr>
              <a:t> </a:t>
            </a:r>
            <a:r>
              <a:rPr kumimoji="0" lang="en-US" altLang="en-US" sz="1400" b="0" i="0" u="none" strike="noStrike" cap="none" normalizeH="0" baseline="0" dirty="0">
                <a:ln>
                  <a:noFill/>
                </a:ln>
                <a:solidFill>
                  <a:srgbClr val="0000FF"/>
                </a:solidFill>
                <a:effectLst/>
                <a:latin typeface="Consolas" panose="020B0609020204030204" pitchFamily="49" charset="0"/>
              </a:rPr>
              <a:t>TABLE</a:t>
            </a:r>
            <a:r>
              <a:rPr kumimoji="0" lang="en-US" altLang="en-US" sz="1400" b="0" i="0" u="none" strike="noStrike" cap="none" normalizeH="0" baseline="0" dirty="0">
                <a:ln>
                  <a:noFill/>
                </a:ln>
                <a:solidFill>
                  <a:srgbClr val="000000"/>
                </a:solidFill>
                <a:effectLst/>
                <a:latin typeface="Consolas" panose="020B0609020204030204" pitchFamily="49" charset="0"/>
              </a:rPr>
              <a:t> Employee </a:t>
            </a:r>
            <a:r>
              <a:rPr kumimoji="0" lang="en-US" altLang="en-US" sz="1400" b="0" i="0" u="none" strike="noStrike" cap="none" normalizeH="0" baseline="0" dirty="0">
                <a:ln>
                  <a:noFill/>
                </a:ln>
                <a:solidFill>
                  <a:srgbClr val="0000FF"/>
                </a:solidFill>
                <a:effectLst/>
                <a:latin typeface="Consolas" panose="020B0609020204030204" pitchFamily="49" charset="0"/>
              </a:rPr>
              <a:t>ALTER</a:t>
            </a:r>
            <a:r>
              <a:rPr kumimoji="0" lang="en-US" altLang="en-US" sz="1400" b="0" i="0" u="none" strike="noStrike" cap="none" normalizeH="0" baseline="0" dirty="0">
                <a:ln>
                  <a:noFill/>
                </a:ln>
                <a:solidFill>
                  <a:srgbClr val="000000"/>
                </a:solidFill>
                <a:effectLst/>
                <a:latin typeface="Consolas" panose="020B0609020204030204" pitchFamily="49" charset="0"/>
              </a:rPr>
              <a:t> </a:t>
            </a:r>
            <a:r>
              <a:rPr kumimoji="0" lang="en-US" altLang="en-US" sz="1400" b="0" i="0" u="none" strike="noStrike" cap="none" normalizeH="0" baseline="0" dirty="0">
                <a:ln>
                  <a:noFill/>
                </a:ln>
                <a:solidFill>
                  <a:srgbClr val="0000FF"/>
                </a:solidFill>
                <a:effectLst/>
                <a:latin typeface="Consolas" panose="020B0609020204030204" pitchFamily="49" charset="0"/>
              </a:rPr>
              <a:t>COLUMN</a:t>
            </a:r>
            <a:r>
              <a:rPr kumimoji="0" lang="en-US" altLang="en-US" sz="1400" b="0" i="0" u="none" strike="noStrike" cap="none" normalizeH="0" baseline="0" dirty="0">
                <a:ln>
                  <a:noFill/>
                </a:ln>
                <a:solidFill>
                  <a:srgbClr val="000000"/>
                </a:solidFill>
                <a:effectLst/>
                <a:latin typeface="Consolas" panose="020B0609020204030204" pitchFamily="49" charset="0"/>
              </a:rPr>
              <a:t> Email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FF"/>
                </a:solidFill>
                <a:effectLst/>
                <a:latin typeface="Consolas" panose="020B0609020204030204" pitchFamily="49" charset="0"/>
              </a:rPr>
              <a:t>ADD</a:t>
            </a:r>
            <a:r>
              <a:rPr kumimoji="0" lang="en-US" altLang="en-US" sz="1400" b="0" i="0" u="none" strike="noStrike" cap="none" normalizeH="0" baseline="0" dirty="0">
                <a:ln>
                  <a:noFill/>
                </a:ln>
                <a:solidFill>
                  <a:srgbClr val="000000"/>
                </a:solidFill>
                <a:effectLst/>
                <a:latin typeface="Consolas" panose="020B0609020204030204" pitchFamily="49" charset="0"/>
              </a:rPr>
              <a:t> MASKED </a:t>
            </a:r>
            <a:r>
              <a:rPr kumimoji="0" lang="en-US" altLang="en-US" sz="1400" b="0" i="0" u="none" strike="noStrike" cap="none" normalizeH="0" baseline="0" dirty="0">
                <a:ln>
                  <a:noFill/>
                </a:ln>
                <a:solidFill>
                  <a:srgbClr val="0000FF"/>
                </a:solidFill>
                <a:effectLst/>
                <a:latin typeface="Consolas" panose="020B0609020204030204" pitchFamily="49" charset="0"/>
              </a:rPr>
              <a:t>WITH</a:t>
            </a:r>
            <a:r>
              <a:rPr kumimoji="0" lang="en-US" altLang="en-US" sz="1400" b="0" i="0" u="none" strike="noStrike" cap="none" normalizeH="0" baseline="0" dirty="0">
                <a:ln>
                  <a:noFill/>
                </a:ln>
                <a:solidFill>
                  <a:srgbClr val="000000"/>
                </a:solidFill>
                <a:effectLst/>
                <a:latin typeface="Consolas" panose="020B0609020204030204" pitchFamily="49" charset="0"/>
              </a:rPr>
              <a:t> (</a:t>
            </a:r>
            <a:r>
              <a:rPr kumimoji="0" lang="en-US" altLang="en-US" sz="1400" b="0" i="0" u="none" strike="noStrike" cap="none" normalizeH="0" baseline="0" dirty="0">
                <a:ln>
                  <a:noFill/>
                </a:ln>
                <a:solidFill>
                  <a:srgbClr val="0000FF"/>
                </a:solidFill>
                <a:effectLst/>
                <a:latin typeface="Consolas" panose="020B0609020204030204" pitchFamily="49" charset="0"/>
              </a:rPr>
              <a:t>FUNCTION</a:t>
            </a:r>
            <a:r>
              <a:rPr kumimoji="0" lang="en-US" altLang="en-US" sz="1400" b="0" i="0" u="none" strike="noStrike" cap="none" normalizeH="0" baseline="0" dirty="0">
                <a:ln>
                  <a:noFill/>
                </a:ln>
                <a:solidFill>
                  <a:srgbClr val="000000"/>
                </a:solidFill>
                <a:effectLst/>
                <a:latin typeface="Consolas" panose="020B0609020204030204" pitchFamily="49" charset="0"/>
              </a:rPr>
              <a:t> = </a:t>
            </a:r>
            <a:r>
              <a:rPr kumimoji="0" lang="en-US" altLang="en-US" sz="1400" b="0" i="0" u="none" strike="noStrike" cap="none" normalizeH="0" baseline="0" dirty="0">
                <a:ln>
                  <a:noFill/>
                </a:ln>
                <a:solidFill>
                  <a:srgbClr val="A31515"/>
                </a:solidFill>
                <a:effectLst/>
                <a:latin typeface="Consolas" panose="020B0609020204030204" pitchFamily="49" charset="0"/>
              </a:rPr>
              <a:t>'email()'</a:t>
            </a:r>
            <a:r>
              <a:rPr kumimoji="0" lang="en-US" altLang="en-US" sz="1400" b="0" i="0" u="none" strike="noStrike" cap="none" normalizeH="0" baseline="0" dirty="0">
                <a:ln>
                  <a:noFill/>
                </a:ln>
                <a:solidFill>
                  <a:srgbClr val="000000"/>
                </a:solidFill>
                <a:effectLst/>
                <a:latin typeface="Consolas" panose="020B0609020204030204" pitchFamily="49"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a:ln>
                <a:noFill/>
              </a:ln>
              <a:solidFill>
                <a:srgbClr val="000000"/>
              </a:solidFill>
              <a:effectLst/>
              <a:latin typeface="Consolas" panose="020B0609020204030204" pitchFamily="49"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FF"/>
                </a:solidFill>
                <a:effectLst/>
                <a:latin typeface="Consolas" panose="020B0609020204030204" pitchFamily="49" charset="0"/>
              </a:rPr>
              <a:t>ALTER</a:t>
            </a:r>
            <a:r>
              <a:rPr kumimoji="0" lang="en-US" altLang="en-US" sz="1400" b="0" i="0" u="none" strike="noStrike" cap="none" normalizeH="0" baseline="0" dirty="0">
                <a:ln>
                  <a:noFill/>
                </a:ln>
                <a:solidFill>
                  <a:srgbClr val="000000"/>
                </a:solidFill>
                <a:effectLst/>
                <a:latin typeface="Consolas" panose="020B0609020204030204" pitchFamily="49" charset="0"/>
              </a:rPr>
              <a:t> </a:t>
            </a:r>
            <a:r>
              <a:rPr kumimoji="0" lang="en-US" altLang="en-US" sz="1400" b="0" i="0" u="none" strike="noStrike" cap="none" normalizeH="0" baseline="0" dirty="0">
                <a:ln>
                  <a:noFill/>
                </a:ln>
                <a:solidFill>
                  <a:srgbClr val="0000FF"/>
                </a:solidFill>
                <a:effectLst/>
                <a:latin typeface="Consolas" panose="020B0609020204030204" pitchFamily="49" charset="0"/>
              </a:rPr>
              <a:t>TABLE</a:t>
            </a:r>
            <a:r>
              <a:rPr kumimoji="0" lang="en-US" altLang="en-US" sz="1400" b="0" i="0" u="none" strike="noStrike" cap="none" normalizeH="0" baseline="0" dirty="0">
                <a:ln>
                  <a:noFill/>
                </a:ln>
                <a:solidFill>
                  <a:srgbClr val="000000"/>
                </a:solidFill>
                <a:effectLst/>
                <a:latin typeface="Consolas" panose="020B0609020204030204" pitchFamily="49" charset="0"/>
              </a:rPr>
              <a:t> Employee </a:t>
            </a:r>
            <a:r>
              <a:rPr kumimoji="0" lang="en-US" altLang="en-US" sz="1400" b="0" i="0" u="none" strike="noStrike" cap="none" normalizeH="0" baseline="0" dirty="0">
                <a:ln>
                  <a:noFill/>
                </a:ln>
                <a:solidFill>
                  <a:srgbClr val="0000FF"/>
                </a:solidFill>
                <a:effectLst/>
                <a:latin typeface="Consolas" panose="020B0609020204030204" pitchFamily="49" charset="0"/>
              </a:rPr>
              <a:t>ALTER</a:t>
            </a:r>
            <a:r>
              <a:rPr kumimoji="0" lang="en-US" altLang="en-US" sz="1400" b="0" i="0" u="none" strike="noStrike" cap="none" normalizeH="0" baseline="0" dirty="0">
                <a:ln>
                  <a:noFill/>
                </a:ln>
                <a:solidFill>
                  <a:srgbClr val="000000"/>
                </a:solidFill>
                <a:effectLst/>
                <a:latin typeface="Consolas" panose="020B0609020204030204" pitchFamily="49" charset="0"/>
              </a:rPr>
              <a:t> </a:t>
            </a:r>
            <a:r>
              <a:rPr kumimoji="0" lang="en-US" altLang="en-US" sz="1400" b="0" i="0" u="none" strike="noStrike" cap="none" normalizeH="0" baseline="0" dirty="0">
                <a:ln>
                  <a:noFill/>
                </a:ln>
                <a:solidFill>
                  <a:srgbClr val="0000FF"/>
                </a:solidFill>
                <a:effectLst/>
                <a:latin typeface="Consolas" panose="020B0609020204030204" pitchFamily="49" charset="0"/>
              </a:rPr>
              <a:t>COLUMN</a:t>
            </a:r>
            <a:r>
              <a:rPr kumimoji="0" lang="en-US" altLang="en-US" sz="1400" b="0" i="0" u="none" strike="noStrike" cap="none" normalizeH="0" baseline="0" dirty="0">
                <a:ln>
                  <a:noFill/>
                </a:ln>
                <a:solidFill>
                  <a:srgbClr val="000000"/>
                </a:solidFill>
                <a:effectLst/>
                <a:latin typeface="Consolas" panose="020B0609020204030204" pitchFamily="49" charset="0"/>
              </a:rPr>
              <a:t> Salary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FF"/>
                </a:solidFill>
                <a:effectLst/>
                <a:latin typeface="Consolas" panose="020B0609020204030204" pitchFamily="49" charset="0"/>
              </a:rPr>
              <a:t>ADD</a:t>
            </a:r>
            <a:r>
              <a:rPr kumimoji="0" lang="en-US" altLang="en-US" sz="1400" b="0" i="0" u="none" strike="noStrike" cap="none" normalizeH="0" baseline="0" dirty="0">
                <a:ln>
                  <a:noFill/>
                </a:ln>
                <a:solidFill>
                  <a:srgbClr val="000000"/>
                </a:solidFill>
                <a:effectLst/>
                <a:latin typeface="Consolas" panose="020B0609020204030204" pitchFamily="49" charset="0"/>
              </a:rPr>
              <a:t> MASKED </a:t>
            </a:r>
            <a:r>
              <a:rPr kumimoji="0" lang="en-US" altLang="en-US" sz="1400" b="0" i="0" u="none" strike="noStrike" cap="none" normalizeH="0" baseline="0" dirty="0">
                <a:ln>
                  <a:noFill/>
                </a:ln>
                <a:solidFill>
                  <a:srgbClr val="0000FF"/>
                </a:solidFill>
                <a:effectLst/>
                <a:latin typeface="Consolas" panose="020B0609020204030204" pitchFamily="49" charset="0"/>
              </a:rPr>
              <a:t>WITH</a:t>
            </a:r>
            <a:r>
              <a:rPr kumimoji="0" lang="en-US" altLang="en-US" sz="1400" b="0" i="0" u="none" strike="noStrike" cap="none" normalizeH="0" baseline="0" dirty="0">
                <a:ln>
                  <a:noFill/>
                </a:ln>
                <a:solidFill>
                  <a:srgbClr val="000000"/>
                </a:solidFill>
                <a:effectLst/>
                <a:latin typeface="Consolas" panose="020B0609020204030204" pitchFamily="49" charset="0"/>
              </a:rPr>
              <a:t> (</a:t>
            </a:r>
            <a:r>
              <a:rPr kumimoji="0" lang="en-US" altLang="en-US" sz="1400" b="0" i="0" u="none" strike="noStrike" cap="none" normalizeH="0" baseline="0" dirty="0">
                <a:ln>
                  <a:noFill/>
                </a:ln>
                <a:solidFill>
                  <a:srgbClr val="0000FF"/>
                </a:solidFill>
                <a:effectLst/>
                <a:latin typeface="Consolas" panose="020B0609020204030204" pitchFamily="49" charset="0"/>
              </a:rPr>
              <a:t>FUNCTION</a:t>
            </a:r>
            <a:r>
              <a:rPr kumimoji="0" lang="en-US" altLang="en-US" sz="1400" b="0" i="0" u="none" strike="noStrike" cap="none" normalizeH="0" baseline="0" dirty="0">
                <a:ln>
                  <a:noFill/>
                </a:ln>
                <a:solidFill>
                  <a:srgbClr val="000000"/>
                </a:solidFill>
                <a:effectLst/>
                <a:latin typeface="Consolas" panose="020B0609020204030204" pitchFamily="49" charset="0"/>
              </a:rPr>
              <a:t> = </a:t>
            </a:r>
            <a:r>
              <a:rPr kumimoji="0" lang="en-US" altLang="en-US" sz="1400" b="0" i="0" u="none" strike="noStrike" cap="none" normalizeH="0" baseline="0" dirty="0">
                <a:ln>
                  <a:noFill/>
                </a:ln>
                <a:solidFill>
                  <a:srgbClr val="A31515"/>
                </a:solidFill>
                <a:effectLst/>
                <a:latin typeface="Consolas" panose="020B0609020204030204" pitchFamily="49" charset="0"/>
              </a:rPr>
              <a:t>'random(1,200000)’</a:t>
            </a:r>
            <a:r>
              <a:rPr kumimoji="0" lang="en-US" altLang="en-US" sz="1400" b="0" i="0" u="none" strike="noStrike" cap="none" normalizeH="0" baseline="0" dirty="0">
                <a:ln>
                  <a:noFill/>
                </a:ln>
                <a:solidFill>
                  <a:srgbClr val="000000"/>
                </a:solidFill>
                <a:effectLst/>
                <a:latin typeface="Consolas" panose="020B0609020204030204" pitchFamily="49"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400" dirty="0">
              <a:solidFill>
                <a:srgbClr val="000000"/>
              </a:solidFill>
              <a:latin typeface="Consolas" panose="020B0609020204030204" pitchFamily="49" charset="0"/>
            </a:endParaRPr>
          </a:p>
          <a:p>
            <a:pPr defTabSz="914400" eaLnBrk="0" fontAlgn="base" hangingPunct="0">
              <a:spcBef>
                <a:spcPct val="0"/>
              </a:spcBef>
              <a:spcAft>
                <a:spcPct val="0"/>
              </a:spcAft>
            </a:pPr>
            <a:r>
              <a:rPr kumimoji="0" lang="en-US" altLang="en-US" sz="1400" b="0" i="0" u="none" strike="noStrike" cap="none" normalizeH="0" baseline="0" dirty="0">
                <a:ln>
                  <a:noFill/>
                </a:ln>
                <a:solidFill>
                  <a:srgbClr val="0000FF"/>
                </a:solidFill>
                <a:effectLst/>
                <a:latin typeface="Consolas" panose="020B0609020204030204" pitchFamily="49" charset="0"/>
              </a:rPr>
              <a:t>GRANT</a:t>
            </a:r>
            <a:r>
              <a:rPr kumimoji="0" lang="en-US" altLang="en-US" sz="1400" b="0" i="0" u="none" strike="noStrike" cap="none" normalizeH="0" baseline="0" dirty="0">
                <a:ln>
                  <a:noFill/>
                </a:ln>
                <a:solidFill>
                  <a:srgbClr val="000000"/>
                </a:solidFill>
                <a:effectLst/>
                <a:latin typeface="Consolas" panose="020B0609020204030204" pitchFamily="49" charset="0"/>
              </a:rPr>
              <a:t> UNMASK </a:t>
            </a:r>
            <a:r>
              <a:rPr kumimoji="0" lang="en-US" altLang="en-US" sz="1400" b="0" i="0" u="none" strike="noStrike" cap="none" normalizeH="0" baseline="0" dirty="0">
                <a:ln>
                  <a:noFill/>
                </a:ln>
                <a:solidFill>
                  <a:srgbClr val="0000FF"/>
                </a:solidFill>
                <a:effectLst/>
                <a:latin typeface="Consolas" panose="020B0609020204030204" pitchFamily="49" charset="0"/>
              </a:rPr>
              <a:t>ON</a:t>
            </a:r>
            <a:r>
              <a:rPr kumimoji="0" lang="en-US" altLang="en-US" sz="1400" b="0" i="0" u="none" strike="noStrike" cap="none" normalizeH="0" baseline="0" dirty="0">
                <a:ln>
                  <a:noFill/>
                </a:ln>
                <a:solidFill>
                  <a:srgbClr val="000000"/>
                </a:solidFill>
                <a:effectLst/>
                <a:latin typeface="Consolas" panose="020B0609020204030204" pitchFamily="49" charset="0"/>
              </a:rPr>
              <a:t> Employee </a:t>
            </a:r>
          </a:p>
          <a:p>
            <a:pPr defTabSz="914400" eaLnBrk="0" fontAlgn="base" hangingPunct="0">
              <a:spcBef>
                <a:spcPct val="0"/>
              </a:spcBef>
              <a:spcAft>
                <a:spcPct val="0"/>
              </a:spcAft>
            </a:pPr>
            <a:r>
              <a:rPr kumimoji="0" lang="en-US" altLang="en-US" sz="1400" b="0" i="0" u="none" strike="noStrike" cap="none" normalizeH="0" baseline="0" dirty="0">
                <a:ln>
                  <a:noFill/>
                </a:ln>
                <a:solidFill>
                  <a:srgbClr val="0000FF"/>
                </a:solidFill>
                <a:effectLst/>
                <a:latin typeface="Consolas" panose="020B0609020204030204" pitchFamily="49" charset="0"/>
              </a:rPr>
              <a:t>TO</a:t>
            </a:r>
            <a:r>
              <a:rPr kumimoji="0" lang="en-US" altLang="en-US" sz="1400" b="0" i="0" u="none" strike="noStrike" cap="none" normalizeH="0" baseline="0" dirty="0">
                <a:ln>
                  <a:noFill/>
                </a:ln>
                <a:solidFill>
                  <a:srgbClr val="000000"/>
                </a:solidFill>
                <a:effectLst/>
                <a:latin typeface="Consolas" panose="020B0609020204030204" pitchFamily="49" charset="0"/>
              </a:rPr>
              <a:t> [kim2@adventure-works.com]</a:t>
            </a:r>
            <a:endParaRPr kumimoji="0" lang="en-US" altLang="en-US" sz="1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grpSp>
        <p:nvGrpSpPr>
          <p:cNvPr id="5" name="Group 4" descr="An image of a query that selects an email and salary column from an employee table.  The image shows the query results if a privileged user runs the query and a non-privileged user runs the query.  The non-privileged user sees masked data and the privileged user sees unmasked data.">
            <a:extLst>
              <a:ext uri="{FF2B5EF4-FFF2-40B4-BE49-F238E27FC236}">
                <a16:creationId xmlns:a16="http://schemas.microsoft.com/office/drawing/2014/main" id="{D83AFC5B-1607-4E9B-8B19-60C792A1CD38}"/>
              </a:ext>
            </a:extLst>
          </p:cNvPr>
          <p:cNvGrpSpPr/>
          <p:nvPr/>
        </p:nvGrpSpPr>
        <p:grpSpPr>
          <a:xfrm>
            <a:off x="6980340" y="2802346"/>
            <a:ext cx="3958019" cy="2873316"/>
            <a:chOff x="6980340" y="2802346"/>
            <a:chExt cx="3958019" cy="2873316"/>
          </a:xfrm>
        </p:grpSpPr>
        <p:sp>
          <p:nvSpPr>
            <p:cNvPr id="13" name="TextBox 12">
              <a:extLst>
                <a:ext uri="{FF2B5EF4-FFF2-40B4-BE49-F238E27FC236}">
                  <a16:creationId xmlns:a16="http://schemas.microsoft.com/office/drawing/2014/main" id="{BD34A05A-9EB0-84B4-C9F8-0C567D749CB0}"/>
                </a:ext>
              </a:extLst>
            </p:cNvPr>
            <p:cNvSpPr txBox="1"/>
            <p:nvPr/>
          </p:nvSpPr>
          <p:spPr>
            <a:xfrm>
              <a:off x="6980340" y="2802346"/>
              <a:ext cx="2739497" cy="52322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FF"/>
                  </a:solidFill>
                  <a:effectLst/>
                  <a:latin typeface="Consolas" panose="020B0609020204030204" pitchFamily="49" charset="0"/>
                </a:rPr>
                <a:t>SELECT</a:t>
              </a:r>
              <a:r>
                <a:rPr kumimoji="0" lang="en-US" altLang="en-US" sz="1400" b="0" i="0" u="none" strike="noStrike" cap="none" normalizeH="0" baseline="0" dirty="0">
                  <a:ln>
                    <a:noFill/>
                  </a:ln>
                  <a:solidFill>
                    <a:srgbClr val="000000"/>
                  </a:solidFill>
                  <a:effectLst/>
                  <a:latin typeface="Consolas" panose="020B0609020204030204" pitchFamily="49" charset="0"/>
                </a:rPr>
                <a:t> Email, Salary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FF"/>
                  </a:solidFill>
                  <a:effectLst/>
                  <a:latin typeface="Consolas" panose="020B0609020204030204" pitchFamily="49" charset="0"/>
                </a:rPr>
                <a:t>FROM</a:t>
              </a:r>
              <a:r>
                <a:rPr kumimoji="0" lang="en-US" altLang="en-US" sz="1400" b="0" i="0" u="none" strike="noStrike" cap="none" normalizeH="0" baseline="0" dirty="0">
                  <a:ln>
                    <a:noFill/>
                  </a:ln>
                  <a:solidFill>
                    <a:srgbClr val="000000"/>
                  </a:solidFill>
                  <a:effectLst/>
                  <a:latin typeface="Consolas" panose="020B0609020204030204" pitchFamily="49" charset="0"/>
                </a:rPr>
                <a:t> Employee</a:t>
              </a: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pic>
          <p:nvPicPr>
            <p:cNvPr id="16" name="Picture 15" descr="A screenshot of the query output an administrative user sees when querying a table with dynamic data masking applied.">
              <a:extLst>
                <a:ext uri="{FF2B5EF4-FFF2-40B4-BE49-F238E27FC236}">
                  <a16:creationId xmlns:a16="http://schemas.microsoft.com/office/drawing/2014/main" id="{496FC61D-50F1-D713-7D98-7964383418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7214" y="3619977"/>
              <a:ext cx="3756091" cy="774282"/>
            </a:xfrm>
            <a:prstGeom prst="rect">
              <a:avLst/>
            </a:prstGeom>
            <a:ln>
              <a:solidFill>
                <a:schemeClr val="tx1"/>
              </a:solidFill>
            </a:ln>
          </p:spPr>
        </p:pic>
        <p:pic>
          <p:nvPicPr>
            <p:cNvPr id="20" name="Picture 19" descr="A screenshot of the query output a user who hasn't been granted unmask permissions sees when querying a table with dynamic data masking applied.">
              <a:extLst>
                <a:ext uri="{FF2B5EF4-FFF2-40B4-BE49-F238E27FC236}">
                  <a16:creationId xmlns:a16="http://schemas.microsoft.com/office/drawing/2014/main" id="{AB2A1B5C-D006-C3E2-178A-94923E48B1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07214" y="4838478"/>
              <a:ext cx="3408535" cy="837184"/>
            </a:xfrm>
            <a:prstGeom prst="rect">
              <a:avLst/>
            </a:prstGeom>
            <a:ln>
              <a:solidFill>
                <a:schemeClr val="tx1"/>
              </a:solidFill>
            </a:ln>
          </p:spPr>
        </p:pic>
        <p:sp>
          <p:nvSpPr>
            <p:cNvPr id="22" name="TextBox 21">
              <a:extLst>
                <a:ext uri="{FF2B5EF4-FFF2-40B4-BE49-F238E27FC236}">
                  <a16:creationId xmlns:a16="http://schemas.microsoft.com/office/drawing/2014/main" id="{ABEC0613-6824-D4A2-C8A0-D0A9F1464B73}"/>
                </a:ext>
              </a:extLst>
            </p:cNvPr>
            <p:cNvSpPr txBox="1"/>
            <p:nvPr/>
          </p:nvSpPr>
          <p:spPr>
            <a:xfrm>
              <a:off x="7107214" y="3363008"/>
              <a:ext cx="3831145" cy="246221"/>
            </a:xfrm>
            <a:prstGeom prst="rect">
              <a:avLst/>
            </a:prstGeom>
            <a:noFill/>
          </p:spPr>
          <p:txBody>
            <a:bodyPr wrap="square" lIns="0" tIns="0" rIns="0" bIns="0" rtlCol="0">
              <a:spAutoFit/>
            </a:bodyPr>
            <a:lstStyle/>
            <a:p>
              <a:pPr algn="l"/>
              <a:r>
                <a:rPr lang="en-US" sz="1600" dirty="0"/>
                <a:t>kim2@adventure-works.com login sees:</a:t>
              </a:r>
            </a:p>
          </p:txBody>
        </p:sp>
        <p:sp>
          <p:nvSpPr>
            <p:cNvPr id="27" name="TextBox 26">
              <a:extLst>
                <a:ext uri="{FF2B5EF4-FFF2-40B4-BE49-F238E27FC236}">
                  <a16:creationId xmlns:a16="http://schemas.microsoft.com/office/drawing/2014/main" id="{819E57E3-8768-4965-730E-C0B521E73067}"/>
                </a:ext>
              </a:extLst>
            </p:cNvPr>
            <p:cNvSpPr txBox="1"/>
            <p:nvPr/>
          </p:nvSpPr>
          <p:spPr>
            <a:xfrm>
              <a:off x="7107214" y="4592257"/>
              <a:ext cx="3831145" cy="246221"/>
            </a:xfrm>
            <a:prstGeom prst="rect">
              <a:avLst/>
            </a:prstGeom>
            <a:noFill/>
          </p:spPr>
          <p:txBody>
            <a:bodyPr wrap="square" lIns="0" tIns="0" rIns="0" bIns="0" rtlCol="0">
              <a:spAutoFit/>
            </a:bodyPr>
            <a:lstStyle/>
            <a:p>
              <a:pPr algn="l"/>
              <a:r>
                <a:rPr lang="en-US" sz="1600" dirty="0"/>
                <a:t>Other logins see:</a:t>
              </a:r>
            </a:p>
          </p:txBody>
        </p:sp>
      </p:grpSp>
      <p:sp>
        <p:nvSpPr>
          <p:cNvPr id="3" name="Footer Placeholder 2">
            <a:extLst>
              <a:ext uri="{FF2B5EF4-FFF2-40B4-BE49-F238E27FC236}">
                <a16:creationId xmlns:a16="http://schemas.microsoft.com/office/drawing/2014/main" id="{853B1E06-0333-CE3E-47BC-D81AB2162B5D}"/>
              </a:ext>
            </a:extLst>
          </p:cNvPr>
          <p:cNvSpPr>
            <a:spLocks noGrp="1"/>
          </p:cNvSpPr>
          <p:nvPr>
            <p:ph type="ftr" sz="quarter" idx="3"/>
          </p:nvPr>
        </p:nvSpPr>
        <p:spPr/>
        <p:txBody>
          <a:body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4869813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0"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4DE109-6EAE-DEFD-3918-F7ACA585EF7F}"/>
              </a:ext>
            </a:extLst>
          </p:cNvPr>
          <p:cNvSpPr>
            <a:spLocks noGrp="1"/>
          </p:cNvSpPr>
          <p:nvPr>
            <p:ph type="title"/>
          </p:nvPr>
        </p:nvSpPr>
        <p:spPr/>
        <p:txBody>
          <a:bodyPr/>
          <a:lstStyle/>
          <a:p>
            <a:r>
              <a:rPr lang="en-US" dirty="0"/>
              <a:t>Row-level security</a:t>
            </a:r>
          </a:p>
        </p:txBody>
      </p:sp>
      <p:sp>
        <p:nvSpPr>
          <p:cNvPr id="3" name="Text Placeholder 2">
            <a:extLst>
              <a:ext uri="{FF2B5EF4-FFF2-40B4-BE49-F238E27FC236}">
                <a16:creationId xmlns:a16="http://schemas.microsoft.com/office/drawing/2014/main" id="{9401ECA8-9C66-78EA-389E-2F269424CF42}"/>
              </a:ext>
            </a:extLst>
          </p:cNvPr>
          <p:cNvSpPr>
            <a:spLocks noGrp="1"/>
          </p:cNvSpPr>
          <p:nvPr>
            <p:ph type="body" sz="quarter" idx="15"/>
          </p:nvPr>
        </p:nvSpPr>
        <p:spPr>
          <a:xfrm>
            <a:off x="586389" y="1591057"/>
            <a:ext cx="6016722" cy="4875181"/>
          </a:xfrm>
        </p:spPr>
        <p:txBody>
          <a:bodyPr/>
          <a:lstStyle/>
          <a:p>
            <a:r>
              <a:rPr lang="en-US" sz="2400" dirty="0"/>
              <a:t>Allows you to control which users can access specific rows of data</a:t>
            </a:r>
          </a:p>
          <a:p>
            <a:r>
              <a:rPr lang="en-US" sz="2400" dirty="0"/>
              <a:t>Data access is restricted based on user identity</a:t>
            </a:r>
          </a:p>
          <a:p>
            <a:r>
              <a:rPr lang="en-US" sz="2400" dirty="0"/>
              <a:t>Rows are not returned to users restricted from seeing them</a:t>
            </a:r>
          </a:p>
          <a:p>
            <a:r>
              <a:rPr lang="en-US" sz="2400" dirty="0"/>
              <a:t>Doesn’t change data in the warehouse</a:t>
            </a:r>
          </a:p>
          <a:p>
            <a:r>
              <a:rPr lang="en-US" sz="2400" dirty="0"/>
              <a:t>Example use case: salespeople should only see their orders, not orders for all salespeople</a:t>
            </a:r>
          </a:p>
          <a:p>
            <a:endParaRPr lang="en-US" dirty="0"/>
          </a:p>
          <a:p>
            <a:pPr marL="0" indent="0">
              <a:buNone/>
            </a:pPr>
            <a:endParaRPr lang="en-US" dirty="0"/>
          </a:p>
          <a:p>
            <a:endParaRPr lang="en-US" dirty="0"/>
          </a:p>
        </p:txBody>
      </p:sp>
      <p:grpSp>
        <p:nvGrpSpPr>
          <p:cNvPr id="139" name="Group 138" descr="An image of a Fabric Warehouse in the cloud.  Three sales people are shown querying the warehouse.  Two people can access data in the warehouse because they have been assigned permission to view data but one person who was not assigned permission to view data is shown not having data access.">
            <a:extLst>
              <a:ext uri="{FF2B5EF4-FFF2-40B4-BE49-F238E27FC236}">
                <a16:creationId xmlns:a16="http://schemas.microsoft.com/office/drawing/2014/main" id="{1F1E3C5C-275E-80D2-D942-A70639A6101D}"/>
              </a:ext>
            </a:extLst>
          </p:cNvPr>
          <p:cNvGrpSpPr/>
          <p:nvPr/>
        </p:nvGrpSpPr>
        <p:grpSpPr>
          <a:xfrm>
            <a:off x="6758420" y="1591057"/>
            <a:ext cx="5211323" cy="4872431"/>
            <a:chOff x="6758420" y="1591057"/>
            <a:chExt cx="5211323" cy="4872431"/>
          </a:xfrm>
        </p:grpSpPr>
        <p:sp>
          <p:nvSpPr>
            <p:cNvPr id="128" name="Rectangle 75">
              <a:extLst>
                <a:ext uri="{FF2B5EF4-FFF2-40B4-BE49-F238E27FC236}">
                  <a16:creationId xmlns:a16="http://schemas.microsoft.com/office/drawing/2014/main" id="{8B8FAE7B-86C2-465D-71B8-C674FE8EB17C}"/>
                </a:ext>
              </a:extLst>
            </p:cNvPr>
            <p:cNvSpPr>
              <a:spLocks noChangeArrowheads="1"/>
            </p:cNvSpPr>
            <p:nvPr/>
          </p:nvSpPr>
          <p:spPr bwMode="auto">
            <a:xfrm flipH="1">
              <a:off x="11582573" y="5197110"/>
              <a:ext cx="67530" cy="35115"/>
            </a:xfrm>
            <a:prstGeom prst="rect">
              <a:avLst/>
            </a:prstGeom>
            <a:solidFill>
              <a:srgbClr val="8484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9" name="Rectangle 76">
              <a:extLst>
                <a:ext uri="{FF2B5EF4-FFF2-40B4-BE49-F238E27FC236}">
                  <a16:creationId xmlns:a16="http://schemas.microsoft.com/office/drawing/2014/main" id="{3F9F30E5-31E6-DA42-D391-F8A385450227}"/>
                </a:ext>
              </a:extLst>
            </p:cNvPr>
            <p:cNvSpPr>
              <a:spLocks noChangeArrowheads="1"/>
            </p:cNvSpPr>
            <p:nvPr/>
          </p:nvSpPr>
          <p:spPr bwMode="auto">
            <a:xfrm flipH="1">
              <a:off x="11650103" y="5197110"/>
              <a:ext cx="238605" cy="35115"/>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0" name="Freeform 77">
              <a:extLst>
                <a:ext uri="{FF2B5EF4-FFF2-40B4-BE49-F238E27FC236}">
                  <a16:creationId xmlns:a16="http://schemas.microsoft.com/office/drawing/2014/main" id="{DBFC6B25-E20A-4C78-E882-232EBA736217}"/>
                </a:ext>
              </a:extLst>
            </p:cNvPr>
            <p:cNvSpPr>
              <a:spLocks/>
            </p:cNvSpPr>
            <p:nvPr/>
          </p:nvSpPr>
          <p:spPr bwMode="auto">
            <a:xfrm flipH="1">
              <a:off x="11650103" y="5044045"/>
              <a:ext cx="319640" cy="153067"/>
            </a:xfrm>
            <a:custGeom>
              <a:avLst/>
              <a:gdLst>
                <a:gd name="T0" fmla="*/ 90 w 355"/>
                <a:gd name="T1" fmla="*/ 170 h 170"/>
                <a:gd name="T2" fmla="*/ 355 w 355"/>
                <a:gd name="T3" fmla="*/ 170 h 170"/>
                <a:gd name="T4" fmla="*/ 264 w 355"/>
                <a:gd name="T5" fmla="*/ 0 h 170"/>
                <a:gd name="T6" fmla="*/ 0 w 355"/>
                <a:gd name="T7" fmla="*/ 0 h 170"/>
                <a:gd name="T8" fmla="*/ 90 w 355"/>
                <a:gd name="T9" fmla="*/ 170 h 170"/>
              </a:gdLst>
              <a:ahLst/>
              <a:cxnLst>
                <a:cxn ang="0">
                  <a:pos x="T0" y="T1"/>
                </a:cxn>
                <a:cxn ang="0">
                  <a:pos x="T2" y="T3"/>
                </a:cxn>
                <a:cxn ang="0">
                  <a:pos x="T4" y="T5"/>
                </a:cxn>
                <a:cxn ang="0">
                  <a:pos x="T6" y="T7"/>
                </a:cxn>
                <a:cxn ang="0">
                  <a:pos x="T8" y="T9"/>
                </a:cxn>
              </a:cxnLst>
              <a:rect l="0" t="0" r="r" b="b"/>
              <a:pathLst>
                <a:path w="355" h="170">
                  <a:moveTo>
                    <a:pt x="90" y="170"/>
                  </a:moveTo>
                  <a:lnTo>
                    <a:pt x="355" y="170"/>
                  </a:lnTo>
                  <a:lnTo>
                    <a:pt x="264" y="0"/>
                  </a:lnTo>
                  <a:lnTo>
                    <a:pt x="0" y="0"/>
                  </a:lnTo>
                  <a:lnTo>
                    <a:pt x="90" y="170"/>
                  </a:ln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 name="Freeform 100">
              <a:extLst>
                <a:ext uri="{FF2B5EF4-FFF2-40B4-BE49-F238E27FC236}">
                  <a16:creationId xmlns:a16="http://schemas.microsoft.com/office/drawing/2014/main" id="{848979CE-4813-69B6-A794-0B266DD2FB35}"/>
                </a:ext>
              </a:extLst>
            </p:cNvPr>
            <p:cNvSpPr>
              <a:spLocks/>
            </p:cNvSpPr>
            <p:nvPr/>
          </p:nvSpPr>
          <p:spPr bwMode="auto">
            <a:xfrm>
              <a:off x="11566188" y="5230337"/>
              <a:ext cx="71722" cy="70766"/>
            </a:xfrm>
            <a:custGeom>
              <a:avLst/>
              <a:gdLst>
                <a:gd name="T0" fmla="*/ 41 w 41"/>
                <a:gd name="T1" fmla="*/ 40 h 40"/>
                <a:gd name="T2" fmla="*/ 0 w 41"/>
                <a:gd name="T3" fmla="*/ 0 h 40"/>
                <a:gd name="T4" fmla="*/ 41 w 41"/>
                <a:gd name="T5" fmla="*/ 0 h 40"/>
                <a:gd name="T6" fmla="*/ 41 w 41"/>
                <a:gd name="T7" fmla="*/ 40 h 40"/>
              </a:gdLst>
              <a:ahLst/>
              <a:cxnLst>
                <a:cxn ang="0">
                  <a:pos x="T0" y="T1"/>
                </a:cxn>
                <a:cxn ang="0">
                  <a:pos x="T2" y="T3"/>
                </a:cxn>
                <a:cxn ang="0">
                  <a:pos x="T4" y="T5"/>
                </a:cxn>
                <a:cxn ang="0">
                  <a:pos x="T6" y="T7"/>
                </a:cxn>
              </a:cxnLst>
              <a:rect l="0" t="0" r="r" b="b"/>
              <a:pathLst>
                <a:path w="41" h="40">
                  <a:moveTo>
                    <a:pt x="41" y="40"/>
                  </a:moveTo>
                  <a:cubicBezTo>
                    <a:pt x="18" y="40"/>
                    <a:pt x="0" y="22"/>
                    <a:pt x="0" y="0"/>
                  </a:cubicBezTo>
                  <a:cubicBezTo>
                    <a:pt x="41" y="0"/>
                    <a:pt x="41" y="0"/>
                    <a:pt x="41" y="0"/>
                  </a:cubicBezTo>
                  <a:lnTo>
                    <a:pt x="41" y="40"/>
                  </a:lnTo>
                  <a:close/>
                </a:path>
              </a:pathLst>
            </a:custGeom>
            <a:solidFill>
              <a:srgbClr val="E2BE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descr="An image of three sales people querying data in a Fabric warehouse.  Two are locked out of viewing data.  One is able to view data.">
              <a:extLst>
                <a:ext uri="{FF2B5EF4-FFF2-40B4-BE49-F238E27FC236}">
                  <a16:creationId xmlns:a16="http://schemas.microsoft.com/office/drawing/2014/main" id="{BA6A8ABB-5F29-B223-F11B-6B78A45E4951}"/>
                </a:ext>
              </a:extLst>
            </p:cNvPr>
            <p:cNvSpPr>
              <a:spLocks/>
            </p:cNvSpPr>
            <p:nvPr/>
          </p:nvSpPr>
          <p:spPr bwMode="auto">
            <a:xfrm flipH="1">
              <a:off x="6758420" y="1591057"/>
              <a:ext cx="3552873" cy="2412878"/>
            </a:xfrm>
            <a:custGeom>
              <a:avLst/>
              <a:gdLst>
                <a:gd name="T0" fmla="*/ 168 w 1054"/>
                <a:gd name="T1" fmla="*/ 303 h 690"/>
                <a:gd name="T2" fmla="*/ 168 w 1054"/>
                <a:gd name="T3" fmla="*/ 289 h 690"/>
                <a:gd name="T4" fmla="*/ 459 w 1054"/>
                <a:gd name="T5" fmla="*/ 0 h 690"/>
                <a:gd name="T6" fmla="*/ 701 w 1054"/>
                <a:gd name="T7" fmla="*/ 129 h 690"/>
                <a:gd name="T8" fmla="*/ 781 w 1054"/>
                <a:gd name="T9" fmla="*/ 108 h 690"/>
                <a:gd name="T10" fmla="*/ 875 w 1054"/>
                <a:gd name="T11" fmla="*/ 136 h 690"/>
                <a:gd name="T12" fmla="*/ 950 w 1054"/>
                <a:gd name="T13" fmla="*/ 272 h 690"/>
                <a:gd name="T14" fmla="*/ 1054 w 1054"/>
                <a:gd name="T15" fmla="*/ 462 h 690"/>
                <a:gd name="T16" fmla="*/ 851 w 1054"/>
                <a:gd name="T17" fmla="*/ 690 h 690"/>
                <a:gd name="T18" fmla="*/ 826 w 1054"/>
                <a:gd name="T19" fmla="*/ 690 h 690"/>
                <a:gd name="T20" fmla="*/ 802 w 1054"/>
                <a:gd name="T21" fmla="*/ 690 h 690"/>
                <a:gd name="T22" fmla="*/ 327 w 1054"/>
                <a:gd name="T23" fmla="*/ 690 h 690"/>
                <a:gd name="T24" fmla="*/ 318 w 1054"/>
                <a:gd name="T25" fmla="*/ 690 h 690"/>
                <a:gd name="T26" fmla="*/ 306 w 1054"/>
                <a:gd name="T27" fmla="*/ 690 h 690"/>
                <a:gd name="T28" fmla="*/ 271 w 1054"/>
                <a:gd name="T29" fmla="*/ 690 h 690"/>
                <a:gd name="T30" fmla="*/ 196 w 1054"/>
                <a:gd name="T31" fmla="*/ 690 h 690"/>
                <a:gd name="T32" fmla="*/ 0 w 1054"/>
                <a:gd name="T33" fmla="*/ 495 h 690"/>
                <a:gd name="T34" fmla="*/ 168 w 1054"/>
                <a:gd name="T35" fmla="*/ 303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54" h="690">
                  <a:moveTo>
                    <a:pt x="168" y="303"/>
                  </a:moveTo>
                  <a:cubicBezTo>
                    <a:pt x="168" y="299"/>
                    <a:pt x="168" y="293"/>
                    <a:pt x="168" y="289"/>
                  </a:cubicBezTo>
                  <a:cubicBezTo>
                    <a:pt x="168" y="129"/>
                    <a:pt x="298" y="0"/>
                    <a:pt x="459" y="0"/>
                  </a:cubicBezTo>
                  <a:cubicBezTo>
                    <a:pt x="560" y="0"/>
                    <a:pt x="649" y="52"/>
                    <a:pt x="701" y="129"/>
                  </a:cubicBezTo>
                  <a:cubicBezTo>
                    <a:pt x="725" y="116"/>
                    <a:pt x="752" y="108"/>
                    <a:pt x="781" y="108"/>
                  </a:cubicBezTo>
                  <a:cubicBezTo>
                    <a:pt x="816" y="108"/>
                    <a:pt x="848" y="118"/>
                    <a:pt x="875" y="136"/>
                  </a:cubicBezTo>
                  <a:cubicBezTo>
                    <a:pt x="919" y="165"/>
                    <a:pt x="948" y="215"/>
                    <a:pt x="950" y="272"/>
                  </a:cubicBezTo>
                  <a:cubicBezTo>
                    <a:pt x="1012" y="312"/>
                    <a:pt x="1054" y="383"/>
                    <a:pt x="1054" y="462"/>
                  </a:cubicBezTo>
                  <a:cubicBezTo>
                    <a:pt x="1054" y="580"/>
                    <a:pt x="965" y="676"/>
                    <a:pt x="851" y="690"/>
                  </a:cubicBezTo>
                  <a:cubicBezTo>
                    <a:pt x="843" y="690"/>
                    <a:pt x="833" y="690"/>
                    <a:pt x="826" y="690"/>
                  </a:cubicBezTo>
                  <a:cubicBezTo>
                    <a:pt x="818" y="690"/>
                    <a:pt x="810" y="690"/>
                    <a:pt x="802" y="690"/>
                  </a:cubicBezTo>
                  <a:cubicBezTo>
                    <a:pt x="696" y="690"/>
                    <a:pt x="446" y="690"/>
                    <a:pt x="327" y="690"/>
                  </a:cubicBezTo>
                  <a:cubicBezTo>
                    <a:pt x="324" y="690"/>
                    <a:pt x="321" y="690"/>
                    <a:pt x="318" y="690"/>
                  </a:cubicBezTo>
                  <a:cubicBezTo>
                    <a:pt x="306" y="690"/>
                    <a:pt x="306" y="690"/>
                    <a:pt x="306" y="690"/>
                  </a:cubicBezTo>
                  <a:cubicBezTo>
                    <a:pt x="300" y="690"/>
                    <a:pt x="283" y="690"/>
                    <a:pt x="271" y="690"/>
                  </a:cubicBezTo>
                  <a:cubicBezTo>
                    <a:pt x="196" y="690"/>
                    <a:pt x="196" y="690"/>
                    <a:pt x="196" y="690"/>
                  </a:cubicBezTo>
                  <a:cubicBezTo>
                    <a:pt x="87" y="688"/>
                    <a:pt x="0" y="601"/>
                    <a:pt x="0" y="495"/>
                  </a:cubicBezTo>
                  <a:cubicBezTo>
                    <a:pt x="0" y="397"/>
                    <a:pt x="73" y="316"/>
                    <a:pt x="168" y="303"/>
                  </a:cubicBezTo>
                  <a:close/>
                </a:path>
              </a:pathLst>
            </a:custGeom>
            <a:solidFill>
              <a:srgbClr val="C9F1FF"/>
            </a:solidFill>
            <a:ln>
              <a:noFill/>
            </a:ln>
          </p:spPr>
          <p:txBody>
            <a:bodyPr vert="horz" wrap="square" lIns="93260" tIns="46630" rIns="93260" bIns="46630" numCol="1" anchor="t" anchorCtr="0" compatLnSpc="1">
              <a:prstTxWarp prst="textNoShape">
                <a:avLst/>
              </a:prstTxWarp>
            </a:bodyPr>
            <a:lstStyle/>
            <a:p>
              <a:endParaRPr lang="en-US" sz="2448" dirty="0">
                <a:solidFill>
                  <a:srgbClr val="000000"/>
                </a:solidFill>
                <a:latin typeface="Calibri" panose="020F0502020204030204"/>
              </a:endParaRPr>
            </a:p>
          </p:txBody>
        </p:sp>
        <p:sp>
          <p:nvSpPr>
            <p:cNvPr id="7" name="Oval 6">
              <a:extLst>
                <a:ext uri="{FF2B5EF4-FFF2-40B4-BE49-F238E27FC236}">
                  <a16:creationId xmlns:a16="http://schemas.microsoft.com/office/drawing/2014/main" id="{B95B78BF-632A-B5F0-A7EE-1F8C41CEDC36}"/>
                </a:ext>
              </a:extLst>
            </p:cNvPr>
            <p:cNvSpPr/>
            <p:nvPr/>
          </p:nvSpPr>
          <p:spPr bwMode="auto">
            <a:xfrm>
              <a:off x="7829070" y="2052747"/>
              <a:ext cx="1277877" cy="333909"/>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20">
              <a:extLst>
                <a:ext uri="{FF2B5EF4-FFF2-40B4-BE49-F238E27FC236}">
                  <a16:creationId xmlns:a16="http://schemas.microsoft.com/office/drawing/2014/main" id="{DD268176-F0DF-0B39-6E3E-67C922796BB3}"/>
                </a:ext>
              </a:extLst>
            </p:cNvPr>
            <p:cNvSpPr>
              <a:spLocks noChangeArrowheads="1"/>
            </p:cNvSpPr>
            <p:nvPr/>
          </p:nvSpPr>
          <p:spPr bwMode="auto">
            <a:xfrm flipH="1">
              <a:off x="9372057" y="5662760"/>
              <a:ext cx="1291052" cy="205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2448" dirty="0">
                <a:solidFill>
                  <a:srgbClr val="000000"/>
                </a:solidFill>
              </a:endParaRPr>
            </a:p>
          </p:txBody>
        </p:sp>
        <p:cxnSp>
          <p:nvCxnSpPr>
            <p:cNvPr id="9" name="Straight Connector 8">
              <a:extLst>
                <a:ext uri="{FF2B5EF4-FFF2-40B4-BE49-F238E27FC236}">
                  <a16:creationId xmlns:a16="http://schemas.microsoft.com/office/drawing/2014/main" id="{ABD76E47-B59A-561A-8264-BAB71898BEFA}"/>
                </a:ext>
              </a:extLst>
            </p:cNvPr>
            <p:cNvCxnSpPr/>
            <p:nvPr/>
          </p:nvCxnSpPr>
          <p:spPr>
            <a:xfrm flipH="1">
              <a:off x="9106158" y="3125281"/>
              <a:ext cx="533192" cy="9568"/>
            </a:xfrm>
            <a:prstGeom prst="line">
              <a:avLst/>
            </a:prstGeom>
            <a:noFill/>
            <a:ln w="28575" cap="flat" cmpd="sng" algn="ctr">
              <a:solidFill>
                <a:srgbClr val="00B0F0"/>
              </a:solidFill>
              <a:prstDash val="sysDash"/>
              <a:miter lim="800000"/>
              <a:headEnd type="none"/>
              <a:tailEnd type="none"/>
            </a:ln>
            <a:effectLst/>
          </p:spPr>
        </p:cxnSp>
        <p:cxnSp>
          <p:nvCxnSpPr>
            <p:cNvPr id="10" name="Straight Connector 9">
              <a:extLst>
                <a:ext uri="{FF2B5EF4-FFF2-40B4-BE49-F238E27FC236}">
                  <a16:creationId xmlns:a16="http://schemas.microsoft.com/office/drawing/2014/main" id="{EAEA40C1-D6CE-D851-9E6B-4000DFBEE6DD}"/>
                </a:ext>
              </a:extLst>
            </p:cNvPr>
            <p:cNvCxnSpPr/>
            <p:nvPr/>
          </p:nvCxnSpPr>
          <p:spPr>
            <a:xfrm flipV="1">
              <a:off x="9664312" y="3138129"/>
              <a:ext cx="1163" cy="575499"/>
            </a:xfrm>
            <a:prstGeom prst="line">
              <a:avLst/>
            </a:prstGeom>
            <a:noFill/>
            <a:ln w="28575" cap="flat" cmpd="sng" algn="ctr">
              <a:solidFill>
                <a:srgbClr val="00B0F0"/>
              </a:solidFill>
              <a:prstDash val="sysDash"/>
              <a:miter lim="800000"/>
              <a:headEnd type="none"/>
              <a:tailEnd type="none"/>
            </a:ln>
            <a:effectLst/>
          </p:spPr>
        </p:cxnSp>
        <p:cxnSp>
          <p:nvCxnSpPr>
            <p:cNvPr id="11" name="Straight Connector 10">
              <a:extLst>
                <a:ext uri="{FF2B5EF4-FFF2-40B4-BE49-F238E27FC236}">
                  <a16:creationId xmlns:a16="http://schemas.microsoft.com/office/drawing/2014/main" id="{03F89CFF-A1D6-DAE0-4A85-4A4F2F456B18}"/>
                </a:ext>
              </a:extLst>
            </p:cNvPr>
            <p:cNvCxnSpPr/>
            <p:nvPr/>
          </p:nvCxnSpPr>
          <p:spPr>
            <a:xfrm flipH="1">
              <a:off x="8949865" y="2848372"/>
              <a:ext cx="1587496" cy="168"/>
            </a:xfrm>
            <a:prstGeom prst="line">
              <a:avLst/>
            </a:prstGeom>
            <a:noFill/>
            <a:ln w="28575" cap="flat" cmpd="sng" algn="ctr">
              <a:solidFill>
                <a:srgbClr val="00B0F0"/>
              </a:solidFill>
              <a:prstDash val="sysDash"/>
              <a:miter lim="800000"/>
              <a:headEnd type="none"/>
              <a:tailEnd type="none"/>
            </a:ln>
            <a:effectLst/>
          </p:spPr>
        </p:cxnSp>
        <p:cxnSp>
          <p:nvCxnSpPr>
            <p:cNvPr id="12" name="Straight Connector 11">
              <a:extLst>
                <a:ext uri="{FF2B5EF4-FFF2-40B4-BE49-F238E27FC236}">
                  <a16:creationId xmlns:a16="http://schemas.microsoft.com/office/drawing/2014/main" id="{F4FE312E-54A3-C131-A694-9554E5A4C03F}"/>
                </a:ext>
              </a:extLst>
            </p:cNvPr>
            <p:cNvCxnSpPr/>
            <p:nvPr/>
          </p:nvCxnSpPr>
          <p:spPr>
            <a:xfrm flipV="1">
              <a:off x="10530598" y="2886531"/>
              <a:ext cx="1163" cy="884070"/>
            </a:xfrm>
            <a:prstGeom prst="line">
              <a:avLst/>
            </a:prstGeom>
            <a:noFill/>
            <a:ln w="28575" cap="flat" cmpd="sng" algn="ctr">
              <a:solidFill>
                <a:srgbClr val="00B0F0"/>
              </a:solidFill>
              <a:prstDash val="sysDash"/>
              <a:miter lim="800000"/>
              <a:headEnd type="none"/>
              <a:tailEnd type="none"/>
            </a:ln>
            <a:effectLst/>
          </p:spPr>
        </p:cxnSp>
        <p:cxnSp>
          <p:nvCxnSpPr>
            <p:cNvPr id="13" name="Straight Connector 12">
              <a:extLst>
                <a:ext uri="{FF2B5EF4-FFF2-40B4-BE49-F238E27FC236}">
                  <a16:creationId xmlns:a16="http://schemas.microsoft.com/office/drawing/2014/main" id="{73AF3EAE-0EE0-8A89-90E3-826726DF2414}"/>
                </a:ext>
              </a:extLst>
            </p:cNvPr>
            <p:cNvCxnSpPr/>
            <p:nvPr/>
          </p:nvCxnSpPr>
          <p:spPr>
            <a:xfrm flipH="1" flipV="1">
              <a:off x="8873274" y="2555120"/>
              <a:ext cx="2540638" cy="16512"/>
            </a:xfrm>
            <a:prstGeom prst="line">
              <a:avLst/>
            </a:prstGeom>
            <a:noFill/>
            <a:ln w="28575" cap="flat" cmpd="sng" algn="ctr">
              <a:solidFill>
                <a:schemeClr val="accent1"/>
              </a:solidFill>
              <a:prstDash val="sysDash"/>
              <a:miter lim="800000"/>
              <a:headEnd type="none"/>
              <a:tailEnd type="none"/>
            </a:ln>
            <a:effectLst/>
          </p:spPr>
        </p:cxnSp>
        <p:cxnSp>
          <p:nvCxnSpPr>
            <p:cNvPr id="14" name="Straight Connector 13">
              <a:extLst>
                <a:ext uri="{FF2B5EF4-FFF2-40B4-BE49-F238E27FC236}">
                  <a16:creationId xmlns:a16="http://schemas.microsoft.com/office/drawing/2014/main" id="{55C5BD7B-7CFA-D2BD-B101-A26A56083D68}"/>
                </a:ext>
              </a:extLst>
            </p:cNvPr>
            <p:cNvCxnSpPr/>
            <p:nvPr/>
          </p:nvCxnSpPr>
          <p:spPr>
            <a:xfrm flipV="1">
              <a:off x="11393138" y="2571632"/>
              <a:ext cx="3237" cy="1689485"/>
            </a:xfrm>
            <a:prstGeom prst="line">
              <a:avLst/>
            </a:prstGeom>
            <a:noFill/>
            <a:ln w="28575" cap="flat" cmpd="sng" algn="ctr">
              <a:solidFill>
                <a:schemeClr val="accent1"/>
              </a:solidFill>
              <a:prstDash val="sysDash"/>
              <a:miter lim="800000"/>
              <a:headEnd type="none"/>
              <a:tailEnd type="none"/>
            </a:ln>
            <a:effectLst/>
          </p:spPr>
        </p:cxnSp>
        <p:grpSp>
          <p:nvGrpSpPr>
            <p:cNvPr id="15" name="Group 14">
              <a:extLst>
                <a:ext uri="{FF2B5EF4-FFF2-40B4-BE49-F238E27FC236}">
                  <a16:creationId xmlns:a16="http://schemas.microsoft.com/office/drawing/2014/main" id="{9E2428E6-E9E5-A438-6EB1-2C42E444AF1A}"/>
                </a:ext>
              </a:extLst>
            </p:cNvPr>
            <p:cNvGrpSpPr/>
            <p:nvPr/>
          </p:nvGrpSpPr>
          <p:grpSpPr>
            <a:xfrm>
              <a:off x="10242004" y="3761052"/>
              <a:ext cx="576680" cy="680374"/>
              <a:chOff x="10520956" y="3949481"/>
              <a:chExt cx="576680" cy="680374"/>
            </a:xfrm>
          </p:grpSpPr>
          <p:sp>
            <p:nvSpPr>
              <p:cNvPr id="16" name="U-Turn Arrow 261">
                <a:extLst>
                  <a:ext uri="{FF2B5EF4-FFF2-40B4-BE49-F238E27FC236}">
                    <a16:creationId xmlns:a16="http://schemas.microsoft.com/office/drawing/2014/main" id="{AE5C282D-4610-22D3-3FEC-ECE33D30C07D}"/>
                  </a:ext>
                </a:extLst>
              </p:cNvPr>
              <p:cNvSpPr/>
              <p:nvPr/>
            </p:nvSpPr>
            <p:spPr bwMode="auto">
              <a:xfrm>
                <a:off x="10643222" y="3949481"/>
                <a:ext cx="375472" cy="665045"/>
              </a:xfrm>
              <a:prstGeom prst="uturnArrow">
                <a:avLst/>
              </a:prstGeom>
              <a:solidFill>
                <a:srgbClr val="00BCF2"/>
              </a:solidFill>
              <a:ln w="6350" cap="flat" cmpd="sng" algn="ctr">
                <a:noFill/>
                <a:prstDash val="solid"/>
                <a:miter lim="800000"/>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defRPr/>
                </a:pPr>
                <a:endParaRPr lang="en-US" sz="2448" kern="0" dirty="0">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grpSp>
            <p:nvGrpSpPr>
              <p:cNvPr id="17" name="Group 16">
                <a:extLst>
                  <a:ext uri="{FF2B5EF4-FFF2-40B4-BE49-F238E27FC236}">
                    <a16:creationId xmlns:a16="http://schemas.microsoft.com/office/drawing/2014/main" id="{E9F099F0-03E3-FF58-5E2A-010B850FBC87}"/>
                  </a:ext>
                </a:extLst>
              </p:cNvPr>
              <p:cNvGrpSpPr/>
              <p:nvPr/>
            </p:nvGrpSpPr>
            <p:grpSpPr>
              <a:xfrm>
                <a:off x="10520956" y="4221638"/>
                <a:ext cx="576680" cy="408217"/>
                <a:chOff x="10520956" y="4221638"/>
                <a:chExt cx="576680" cy="408217"/>
              </a:xfrm>
            </p:grpSpPr>
            <p:sp>
              <p:nvSpPr>
                <p:cNvPr id="18" name="Rounded Rectangle 260">
                  <a:extLst>
                    <a:ext uri="{FF2B5EF4-FFF2-40B4-BE49-F238E27FC236}">
                      <a16:creationId xmlns:a16="http://schemas.microsoft.com/office/drawing/2014/main" id="{976BAE95-826D-1460-BBC2-211D648E86B7}"/>
                    </a:ext>
                  </a:extLst>
                </p:cNvPr>
                <p:cNvSpPr/>
                <p:nvPr/>
              </p:nvSpPr>
              <p:spPr bwMode="auto">
                <a:xfrm>
                  <a:off x="10520956" y="4221638"/>
                  <a:ext cx="576680" cy="408217"/>
                </a:xfrm>
                <a:prstGeom prst="roundRect">
                  <a:avLst/>
                </a:prstGeom>
                <a:solidFill>
                  <a:srgbClr val="00BCF2"/>
                </a:solidFill>
                <a:ln w="6350" cap="flat" cmpd="sng" algn="ctr">
                  <a:noFill/>
                  <a:prstDash val="solid"/>
                  <a:miter lim="800000"/>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defRPr/>
                  </a:pPr>
                  <a:endParaRPr lang="en-US" sz="2448" kern="0" dirty="0">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grpSp>
              <p:nvGrpSpPr>
                <p:cNvPr id="19" name="Group 18">
                  <a:extLst>
                    <a:ext uri="{FF2B5EF4-FFF2-40B4-BE49-F238E27FC236}">
                      <a16:creationId xmlns:a16="http://schemas.microsoft.com/office/drawing/2014/main" id="{B1981E64-6F35-17FB-00AE-BC55719E2273}"/>
                    </a:ext>
                  </a:extLst>
                </p:cNvPr>
                <p:cNvGrpSpPr/>
                <p:nvPr/>
              </p:nvGrpSpPr>
              <p:grpSpPr>
                <a:xfrm>
                  <a:off x="10763502" y="4341013"/>
                  <a:ext cx="90641" cy="193346"/>
                  <a:chOff x="10763502" y="4341013"/>
                  <a:chExt cx="90641" cy="193346"/>
                </a:xfrm>
              </p:grpSpPr>
              <p:sp>
                <p:nvSpPr>
                  <p:cNvPr id="20" name="Oval 19">
                    <a:extLst>
                      <a:ext uri="{FF2B5EF4-FFF2-40B4-BE49-F238E27FC236}">
                        <a16:creationId xmlns:a16="http://schemas.microsoft.com/office/drawing/2014/main" id="{5D26369F-C163-CCD9-B2CC-3BF899E14DD5}"/>
                      </a:ext>
                    </a:extLst>
                  </p:cNvPr>
                  <p:cNvSpPr/>
                  <p:nvPr/>
                </p:nvSpPr>
                <p:spPr bwMode="auto">
                  <a:xfrm rot="10800000">
                    <a:off x="10763502" y="4448147"/>
                    <a:ext cx="90641" cy="86212"/>
                  </a:xfrm>
                  <a:prstGeom prst="ellipse">
                    <a:avLst/>
                  </a:prstGeom>
                  <a:solidFill>
                    <a:schemeClr val="bg1"/>
                  </a:solidFill>
                  <a:ln w="6350" cap="flat" cmpd="sng" algn="ctr">
                    <a:noFill/>
                    <a:prstDash val="solid"/>
                    <a:miter lim="800000"/>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defRPr/>
                    </a:pPr>
                    <a:endParaRPr lang="en-US" sz="2448" kern="0" dirty="0">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sp>
                <p:nvSpPr>
                  <p:cNvPr id="21" name="Rectangle 20">
                    <a:extLst>
                      <a:ext uri="{FF2B5EF4-FFF2-40B4-BE49-F238E27FC236}">
                        <a16:creationId xmlns:a16="http://schemas.microsoft.com/office/drawing/2014/main" id="{42357F1E-F717-1F95-D3E6-9C9A7970A003}"/>
                      </a:ext>
                    </a:extLst>
                  </p:cNvPr>
                  <p:cNvSpPr/>
                  <p:nvPr/>
                </p:nvSpPr>
                <p:spPr bwMode="auto">
                  <a:xfrm rot="10800000">
                    <a:off x="10786980" y="4341013"/>
                    <a:ext cx="45719" cy="134921"/>
                  </a:xfrm>
                  <a:prstGeom prst="rect">
                    <a:avLst/>
                  </a:prstGeom>
                  <a:solidFill>
                    <a:schemeClr val="bg1"/>
                  </a:solidFill>
                  <a:ln w="6350" cap="flat" cmpd="sng" algn="ctr">
                    <a:noFill/>
                    <a:prstDash val="solid"/>
                    <a:miter lim="800000"/>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defRPr/>
                    </a:pPr>
                    <a:endParaRPr lang="en-US" sz="2448" kern="0" dirty="0">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grpSp>
          </p:grpSp>
        </p:grpSp>
        <p:grpSp>
          <p:nvGrpSpPr>
            <p:cNvPr id="22" name="Group 37">
              <a:extLst>
                <a:ext uri="{FF2B5EF4-FFF2-40B4-BE49-F238E27FC236}">
                  <a16:creationId xmlns:a16="http://schemas.microsoft.com/office/drawing/2014/main" id="{F1CF08D9-D88C-51CB-7211-E2F8531CBAAC}"/>
                </a:ext>
              </a:extLst>
            </p:cNvPr>
            <p:cNvGrpSpPr/>
            <p:nvPr/>
          </p:nvGrpSpPr>
          <p:grpSpPr>
            <a:xfrm>
              <a:off x="10210497" y="4406217"/>
              <a:ext cx="718879" cy="2057271"/>
              <a:chOff x="5893176" y="3792885"/>
              <a:chExt cx="585200" cy="1674708"/>
            </a:xfrm>
          </p:grpSpPr>
          <p:sp>
            <p:nvSpPr>
              <p:cNvPr id="23" name="Rectangle 630">
                <a:extLst>
                  <a:ext uri="{FF2B5EF4-FFF2-40B4-BE49-F238E27FC236}">
                    <a16:creationId xmlns:a16="http://schemas.microsoft.com/office/drawing/2014/main" id="{AAA24741-8853-2CE6-7517-57E1BE55E1C2}"/>
                  </a:ext>
                </a:extLst>
              </p:cNvPr>
              <p:cNvSpPr>
                <a:spLocks noChangeArrowheads="1"/>
              </p:cNvSpPr>
              <p:nvPr/>
            </p:nvSpPr>
            <p:spPr bwMode="auto">
              <a:xfrm>
                <a:off x="6132059" y="4189759"/>
                <a:ext cx="101114" cy="298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24" name="Freeform 631">
                <a:extLst>
                  <a:ext uri="{FF2B5EF4-FFF2-40B4-BE49-F238E27FC236}">
                    <a16:creationId xmlns:a16="http://schemas.microsoft.com/office/drawing/2014/main" id="{1F0304E4-0BE0-439D-CD36-0A6E989461A6}"/>
                  </a:ext>
                </a:extLst>
              </p:cNvPr>
              <p:cNvSpPr>
                <a:spLocks/>
              </p:cNvSpPr>
              <p:nvPr/>
            </p:nvSpPr>
            <p:spPr bwMode="auto">
              <a:xfrm>
                <a:off x="6048639" y="5401869"/>
                <a:ext cx="125129" cy="65724"/>
              </a:xfrm>
              <a:custGeom>
                <a:avLst/>
                <a:gdLst>
                  <a:gd name="T0" fmla="*/ 21 w 42"/>
                  <a:gd name="T1" fmla="*/ 0 h 22"/>
                  <a:gd name="T2" fmla="*/ 0 w 42"/>
                  <a:gd name="T3" fmla="*/ 22 h 22"/>
                  <a:gd name="T4" fmla="*/ 42 w 42"/>
                  <a:gd name="T5" fmla="*/ 22 h 22"/>
                  <a:gd name="T6" fmla="*/ 21 w 42"/>
                  <a:gd name="T7" fmla="*/ 0 h 22"/>
                </a:gdLst>
                <a:ahLst/>
                <a:cxnLst>
                  <a:cxn ang="0">
                    <a:pos x="T0" y="T1"/>
                  </a:cxn>
                  <a:cxn ang="0">
                    <a:pos x="T2" y="T3"/>
                  </a:cxn>
                  <a:cxn ang="0">
                    <a:pos x="T4" y="T5"/>
                  </a:cxn>
                  <a:cxn ang="0">
                    <a:pos x="T6" y="T7"/>
                  </a:cxn>
                </a:cxnLst>
                <a:rect l="0" t="0" r="r" b="b"/>
                <a:pathLst>
                  <a:path w="42" h="22">
                    <a:moveTo>
                      <a:pt x="21" y="0"/>
                    </a:moveTo>
                    <a:cubicBezTo>
                      <a:pt x="9" y="0"/>
                      <a:pt x="0" y="10"/>
                      <a:pt x="0" y="22"/>
                    </a:cubicBezTo>
                    <a:cubicBezTo>
                      <a:pt x="42" y="22"/>
                      <a:pt x="42" y="22"/>
                      <a:pt x="42" y="22"/>
                    </a:cubicBezTo>
                    <a:cubicBezTo>
                      <a:pt x="42" y="10"/>
                      <a:pt x="33" y="0"/>
                      <a:pt x="2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25" name="Freeform 632">
                <a:extLst>
                  <a:ext uri="{FF2B5EF4-FFF2-40B4-BE49-F238E27FC236}">
                    <a16:creationId xmlns:a16="http://schemas.microsoft.com/office/drawing/2014/main" id="{F9EC06DD-AF6B-C578-DD12-35A0FCBFD6D2}"/>
                  </a:ext>
                </a:extLst>
              </p:cNvPr>
              <p:cNvSpPr>
                <a:spLocks/>
              </p:cNvSpPr>
              <p:nvPr/>
            </p:nvSpPr>
            <p:spPr bwMode="auto">
              <a:xfrm>
                <a:off x="6188936" y="5401869"/>
                <a:ext cx="125129" cy="65724"/>
              </a:xfrm>
              <a:custGeom>
                <a:avLst/>
                <a:gdLst>
                  <a:gd name="T0" fmla="*/ 21 w 42"/>
                  <a:gd name="T1" fmla="*/ 0 h 22"/>
                  <a:gd name="T2" fmla="*/ 0 w 42"/>
                  <a:gd name="T3" fmla="*/ 22 h 22"/>
                  <a:gd name="T4" fmla="*/ 42 w 42"/>
                  <a:gd name="T5" fmla="*/ 22 h 22"/>
                  <a:gd name="T6" fmla="*/ 21 w 42"/>
                  <a:gd name="T7" fmla="*/ 0 h 22"/>
                </a:gdLst>
                <a:ahLst/>
                <a:cxnLst>
                  <a:cxn ang="0">
                    <a:pos x="T0" y="T1"/>
                  </a:cxn>
                  <a:cxn ang="0">
                    <a:pos x="T2" y="T3"/>
                  </a:cxn>
                  <a:cxn ang="0">
                    <a:pos x="T4" y="T5"/>
                  </a:cxn>
                  <a:cxn ang="0">
                    <a:pos x="T6" y="T7"/>
                  </a:cxn>
                </a:cxnLst>
                <a:rect l="0" t="0" r="r" b="b"/>
                <a:pathLst>
                  <a:path w="42" h="22">
                    <a:moveTo>
                      <a:pt x="21" y="0"/>
                    </a:moveTo>
                    <a:cubicBezTo>
                      <a:pt x="9" y="0"/>
                      <a:pt x="0" y="10"/>
                      <a:pt x="0" y="22"/>
                    </a:cubicBezTo>
                    <a:cubicBezTo>
                      <a:pt x="42" y="22"/>
                      <a:pt x="42" y="22"/>
                      <a:pt x="42" y="22"/>
                    </a:cubicBezTo>
                    <a:cubicBezTo>
                      <a:pt x="42" y="10"/>
                      <a:pt x="33" y="0"/>
                      <a:pt x="2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26" name="Freeform 633">
                <a:extLst>
                  <a:ext uri="{FF2B5EF4-FFF2-40B4-BE49-F238E27FC236}">
                    <a16:creationId xmlns:a16="http://schemas.microsoft.com/office/drawing/2014/main" id="{0D26C1DC-21F2-CB8F-6241-B6BBE43C00EF}"/>
                  </a:ext>
                </a:extLst>
              </p:cNvPr>
              <p:cNvSpPr>
                <a:spLocks/>
              </p:cNvSpPr>
              <p:nvPr/>
            </p:nvSpPr>
            <p:spPr bwMode="auto">
              <a:xfrm>
                <a:off x="6092877" y="3929390"/>
                <a:ext cx="197173" cy="236355"/>
              </a:xfrm>
              <a:custGeom>
                <a:avLst/>
                <a:gdLst>
                  <a:gd name="T0" fmla="*/ 59 w 66"/>
                  <a:gd name="T1" fmla="*/ 45 h 79"/>
                  <a:gd name="T2" fmla="*/ 23 w 66"/>
                  <a:gd name="T3" fmla="*/ 74 h 79"/>
                  <a:gd name="T4" fmla="*/ 6 w 66"/>
                  <a:gd name="T5" fmla="*/ 30 h 79"/>
                  <a:gd name="T6" fmla="*/ 46 w 66"/>
                  <a:gd name="T7" fmla="*/ 5 h 79"/>
                  <a:gd name="T8" fmla="*/ 59 w 66"/>
                  <a:gd name="T9" fmla="*/ 45 h 79"/>
                </a:gdLst>
                <a:ahLst/>
                <a:cxnLst>
                  <a:cxn ang="0">
                    <a:pos x="T0" y="T1"/>
                  </a:cxn>
                  <a:cxn ang="0">
                    <a:pos x="T2" y="T3"/>
                  </a:cxn>
                  <a:cxn ang="0">
                    <a:pos x="T4" y="T5"/>
                  </a:cxn>
                  <a:cxn ang="0">
                    <a:pos x="T6" y="T7"/>
                  </a:cxn>
                  <a:cxn ang="0">
                    <a:pos x="T8" y="T9"/>
                  </a:cxn>
                </a:cxnLst>
                <a:rect l="0" t="0" r="r" b="b"/>
                <a:pathLst>
                  <a:path w="66" h="79">
                    <a:moveTo>
                      <a:pt x="59" y="45"/>
                    </a:moveTo>
                    <a:cubicBezTo>
                      <a:pt x="53" y="64"/>
                      <a:pt x="39" y="79"/>
                      <a:pt x="23" y="74"/>
                    </a:cubicBezTo>
                    <a:cubicBezTo>
                      <a:pt x="8" y="69"/>
                      <a:pt x="0" y="49"/>
                      <a:pt x="6" y="30"/>
                    </a:cubicBezTo>
                    <a:cubicBezTo>
                      <a:pt x="13" y="11"/>
                      <a:pt x="30" y="0"/>
                      <a:pt x="46" y="5"/>
                    </a:cubicBezTo>
                    <a:cubicBezTo>
                      <a:pt x="62" y="10"/>
                      <a:pt x="66" y="26"/>
                      <a:pt x="59" y="4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27" name="Freeform 634">
                <a:extLst>
                  <a:ext uri="{FF2B5EF4-FFF2-40B4-BE49-F238E27FC236}">
                    <a16:creationId xmlns:a16="http://schemas.microsoft.com/office/drawing/2014/main" id="{1B8A8F17-DE86-A8A0-5916-1363A8CBEB8F}"/>
                  </a:ext>
                </a:extLst>
              </p:cNvPr>
              <p:cNvSpPr>
                <a:spLocks/>
              </p:cNvSpPr>
              <p:nvPr/>
            </p:nvSpPr>
            <p:spPr bwMode="auto">
              <a:xfrm>
                <a:off x="6066334" y="3902847"/>
                <a:ext cx="194645" cy="221188"/>
              </a:xfrm>
              <a:custGeom>
                <a:avLst/>
                <a:gdLst>
                  <a:gd name="T0" fmla="*/ 56 w 65"/>
                  <a:gd name="T1" fmla="*/ 24 h 74"/>
                  <a:gd name="T2" fmla="*/ 50 w 65"/>
                  <a:gd name="T3" fmla="*/ 67 h 74"/>
                  <a:gd name="T4" fmla="*/ 10 w 65"/>
                  <a:gd name="T5" fmla="*/ 51 h 74"/>
                  <a:gd name="T6" fmla="*/ 15 w 65"/>
                  <a:gd name="T7" fmla="*/ 8 h 74"/>
                  <a:gd name="T8" fmla="*/ 56 w 65"/>
                  <a:gd name="T9" fmla="*/ 24 h 74"/>
                </a:gdLst>
                <a:ahLst/>
                <a:cxnLst>
                  <a:cxn ang="0">
                    <a:pos x="T0" y="T1"/>
                  </a:cxn>
                  <a:cxn ang="0">
                    <a:pos x="T2" y="T3"/>
                  </a:cxn>
                  <a:cxn ang="0">
                    <a:pos x="T4" y="T5"/>
                  </a:cxn>
                  <a:cxn ang="0">
                    <a:pos x="T6" y="T7"/>
                  </a:cxn>
                  <a:cxn ang="0">
                    <a:pos x="T8" y="T9"/>
                  </a:cxn>
                </a:cxnLst>
                <a:rect l="0" t="0" r="r" b="b"/>
                <a:pathLst>
                  <a:path w="65" h="74">
                    <a:moveTo>
                      <a:pt x="56" y="24"/>
                    </a:moveTo>
                    <a:cubicBezTo>
                      <a:pt x="65" y="40"/>
                      <a:pt x="63" y="59"/>
                      <a:pt x="50" y="67"/>
                    </a:cubicBezTo>
                    <a:cubicBezTo>
                      <a:pt x="37" y="74"/>
                      <a:pt x="19" y="67"/>
                      <a:pt x="10" y="51"/>
                    </a:cubicBezTo>
                    <a:cubicBezTo>
                      <a:pt x="0" y="34"/>
                      <a:pt x="3" y="15"/>
                      <a:pt x="15" y="8"/>
                    </a:cubicBezTo>
                    <a:cubicBezTo>
                      <a:pt x="28" y="0"/>
                      <a:pt x="46" y="7"/>
                      <a:pt x="56" y="2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28" name="Freeform 635">
                <a:extLst>
                  <a:ext uri="{FF2B5EF4-FFF2-40B4-BE49-F238E27FC236}">
                    <a16:creationId xmlns:a16="http://schemas.microsoft.com/office/drawing/2014/main" id="{3A81B86B-55F0-8CB4-17C5-FCFBD7BE6953}"/>
                  </a:ext>
                </a:extLst>
              </p:cNvPr>
              <p:cNvSpPr>
                <a:spLocks/>
              </p:cNvSpPr>
              <p:nvPr/>
            </p:nvSpPr>
            <p:spPr bwMode="auto">
              <a:xfrm>
                <a:off x="6132059" y="4108868"/>
                <a:ext cx="101114" cy="104906"/>
              </a:xfrm>
              <a:custGeom>
                <a:avLst/>
                <a:gdLst>
                  <a:gd name="T0" fmla="*/ 80 w 80"/>
                  <a:gd name="T1" fmla="*/ 64 h 83"/>
                  <a:gd name="T2" fmla="*/ 40 w 80"/>
                  <a:gd name="T3" fmla="*/ 83 h 83"/>
                  <a:gd name="T4" fmla="*/ 0 w 80"/>
                  <a:gd name="T5" fmla="*/ 64 h 83"/>
                  <a:gd name="T6" fmla="*/ 0 w 80"/>
                  <a:gd name="T7" fmla="*/ 0 h 83"/>
                  <a:gd name="T8" fmla="*/ 80 w 80"/>
                  <a:gd name="T9" fmla="*/ 0 h 83"/>
                  <a:gd name="T10" fmla="*/ 80 w 80"/>
                  <a:gd name="T11" fmla="*/ 64 h 83"/>
                </a:gdLst>
                <a:ahLst/>
                <a:cxnLst>
                  <a:cxn ang="0">
                    <a:pos x="T0" y="T1"/>
                  </a:cxn>
                  <a:cxn ang="0">
                    <a:pos x="T2" y="T3"/>
                  </a:cxn>
                  <a:cxn ang="0">
                    <a:pos x="T4" y="T5"/>
                  </a:cxn>
                  <a:cxn ang="0">
                    <a:pos x="T6" y="T7"/>
                  </a:cxn>
                  <a:cxn ang="0">
                    <a:pos x="T8" y="T9"/>
                  </a:cxn>
                  <a:cxn ang="0">
                    <a:pos x="T10" y="T11"/>
                  </a:cxn>
                </a:cxnLst>
                <a:rect l="0" t="0" r="r" b="b"/>
                <a:pathLst>
                  <a:path w="80" h="83">
                    <a:moveTo>
                      <a:pt x="80" y="64"/>
                    </a:moveTo>
                    <a:lnTo>
                      <a:pt x="40" y="83"/>
                    </a:lnTo>
                    <a:lnTo>
                      <a:pt x="0" y="64"/>
                    </a:lnTo>
                    <a:lnTo>
                      <a:pt x="0" y="0"/>
                    </a:lnTo>
                    <a:lnTo>
                      <a:pt x="80" y="0"/>
                    </a:lnTo>
                    <a:lnTo>
                      <a:pt x="80" y="64"/>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29" name="Freeform 636">
                <a:extLst>
                  <a:ext uri="{FF2B5EF4-FFF2-40B4-BE49-F238E27FC236}">
                    <a16:creationId xmlns:a16="http://schemas.microsoft.com/office/drawing/2014/main" id="{49899F83-FC87-899C-9AD1-DF5E55C6A5CB}"/>
                  </a:ext>
                </a:extLst>
              </p:cNvPr>
              <p:cNvSpPr>
                <a:spLocks/>
              </p:cNvSpPr>
              <p:nvPr/>
            </p:nvSpPr>
            <p:spPr bwMode="auto">
              <a:xfrm>
                <a:off x="6153546" y="4213774"/>
                <a:ext cx="56877" cy="399402"/>
              </a:xfrm>
              <a:custGeom>
                <a:avLst/>
                <a:gdLst>
                  <a:gd name="T0" fmla="*/ 35 w 45"/>
                  <a:gd name="T1" fmla="*/ 23 h 316"/>
                  <a:gd name="T2" fmla="*/ 45 w 45"/>
                  <a:gd name="T3" fmla="*/ 19 h 316"/>
                  <a:gd name="T4" fmla="*/ 23 w 45"/>
                  <a:gd name="T5" fmla="*/ 0 h 316"/>
                  <a:gd name="T6" fmla="*/ 0 w 45"/>
                  <a:gd name="T7" fmla="*/ 19 h 316"/>
                  <a:gd name="T8" fmla="*/ 11 w 45"/>
                  <a:gd name="T9" fmla="*/ 23 h 316"/>
                  <a:gd name="T10" fmla="*/ 9 w 45"/>
                  <a:gd name="T11" fmla="*/ 290 h 316"/>
                  <a:gd name="T12" fmla="*/ 23 w 45"/>
                  <a:gd name="T13" fmla="*/ 316 h 316"/>
                  <a:gd name="T14" fmla="*/ 35 w 45"/>
                  <a:gd name="T15" fmla="*/ 290 h 316"/>
                  <a:gd name="T16" fmla="*/ 35 w 45"/>
                  <a:gd name="T17" fmla="*/ 2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316">
                    <a:moveTo>
                      <a:pt x="35" y="23"/>
                    </a:moveTo>
                    <a:lnTo>
                      <a:pt x="45" y="19"/>
                    </a:lnTo>
                    <a:lnTo>
                      <a:pt x="23" y="0"/>
                    </a:lnTo>
                    <a:lnTo>
                      <a:pt x="0" y="19"/>
                    </a:lnTo>
                    <a:lnTo>
                      <a:pt x="11" y="23"/>
                    </a:lnTo>
                    <a:lnTo>
                      <a:pt x="9" y="290"/>
                    </a:lnTo>
                    <a:lnTo>
                      <a:pt x="23" y="316"/>
                    </a:lnTo>
                    <a:lnTo>
                      <a:pt x="35" y="290"/>
                    </a:lnTo>
                    <a:lnTo>
                      <a:pt x="35" y="23"/>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30" name="Freeform 637">
                <a:extLst>
                  <a:ext uri="{FF2B5EF4-FFF2-40B4-BE49-F238E27FC236}">
                    <a16:creationId xmlns:a16="http://schemas.microsoft.com/office/drawing/2014/main" id="{7960EECF-453A-F2CA-4FDD-70CE96776E42}"/>
                  </a:ext>
                </a:extLst>
              </p:cNvPr>
              <p:cNvSpPr>
                <a:spLocks/>
              </p:cNvSpPr>
              <p:nvPr/>
            </p:nvSpPr>
            <p:spPr bwMode="auto">
              <a:xfrm>
                <a:off x="5893176" y="4218830"/>
                <a:ext cx="214868" cy="558658"/>
              </a:xfrm>
              <a:custGeom>
                <a:avLst/>
                <a:gdLst>
                  <a:gd name="T0" fmla="*/ 72 w 72"/>
                  <a:gd name="T1" fmla="*/ 8 h 187"/>
                  <a:gd name="T2" fmla="*/ 43 w 72"/>
                  <a:gd name="T3" fmla="*/ 0 h 187"/>
                  <a:gd name="T4" fmla="*/ 0 w 72"/>
                  <a:gd name="T5" fmla="*/ 187 h 187"/>
                  <a:gd name="T6" fmla="*/ 29 w 72"/>
                  <a:gd name="T7" fmla="*/ 187 h 187"/>
                  <a:gd name="T8" fmla="*/ 72 w 72"/>
                  <a:gd name="T9" fmla="*/ 8 h 187"/>
                </a:gdLst>
                <a:ahLst/>
                <a:cxnLst>
                  <a:cxn ang="0">
                    <a:pos x="T0" y="T1"/>
                  </a:cxn>
                  <a:cxn ang="0">
                    <a:pos x="T2" y="T3"/>
                  </a:cxn>
                  <a:cxn ang="0">
                    <a:pos x="T4" y="T5"/>
                  </a:cxn>
                  <a:cxn ang="0">
                    <a:pos x="T6" y="T7"/>
                  </a:cxn>
                  <a:cxn ang="0">
                    <a:pos x="T8" y="T9"/>
                  </a:cxn>
                </a:cxnLst>
                <a:rect l="0" t="0" r="r" b="b"/>
                <a:pathLst>
                  <a:path w="72" h="187">
                    <a:moveTo>
                      <a:pt x="72" y="8"/>
                    </a:moveTo>
                    <a:cubicBezTo>
                      <a:pt x="62" y="5"/>
                      <a:pt x="53" y="3"/>
                      <a:pt x="43" y="0"/>
                    </a:cubicBezTo>
                    <a:cubicBezTo>
                      <a:pt x="15" y="60"/>
                      <a:pt x="6" y="121"/>
                      <a:pt x="0" y="187"/>
                    </a:cubicBezTo>
                    <a:cubicBezTo>
                      <a:pt x="29" y="187"/>
                      <a:pt x="29" y="187"/>
                      <a:pt x="29" y="187"/>
                    </a:cubicBezTo>
                    <a:cubicBezTo>
                      <a:pt x="36" y="123"/>
                      <a:pt x="45" y="66"/>
                      <a:pt x="72" y="8"/>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31" name="Freeform 638">
                <a:extLst>
                  <a:ext uri="{FF2B5EF4-FFF2-40B4-BE49-F238E27FC236}">
                    <a16:creationId xmlns:a16="http://schemas.microsoft.com/office/drawing/2014/main" id="{8BA84854-1DDC-AC02-4CFB-9B458EA878AF}"/>
                  </a:ext>
                </a:extLst>
              </p:cNvPr>
              <p:cNvSpPr>
                <a:spLocks/>
              </p:cNvSpPr>
              <p:nvPr/>
            </p:nvSpPr>
            <p:spPr bwMode="auto">
              <a:xfrm>
                <a:off x="6260980" y="4218830"/>
                <a:ext cx="214868" cy="558658"/>
              </a:xfrm>
              <a:custGeom>
                <a:avLst/>
                <a:gdLst>
                  <a:gd name="T0" fmla="*/ 0 w 72"/>
                  <a:gd name="T1" fmla="*/ 8 h 187"/>
                  <a:gd name="T2" fmla="*/ 28 w 72"/>
                  <a:gd name="T3" fmla="*/ 0 h 187"/>
                  <a:gd name="T4" fmla="*/ 72 w 72"/>
                  <a:gd name="T5" fmla="*/ 187 h 187"/>
                  <a:gd name="T6" fmla="*/ 43 w 72"/>
                  <a:gd name="T7" fmla="*/ 187 h 187"/>
                  <a:gd name="T8" fmla="*/ 0 w 72"/>
                  <a:gd name="T9" fmla="*/ 8 h 187"/>
                </a:gdLst>
                <a:ahLst/>
                <a:cxnLst>
                  <a:cxn ang="0">
                    <a:pos x="T0" y="T1"/>
                  </a:cxn>
                  <a:cxn ang="0">
                    <a:pos x="T2" y="T3"/>
                  </a:cxn>
                  <a:cxn ang="0">
                    <a:pos x="T4" y="T5"/>
                  </a:cxn>
                  <a:cxn ang="0">
                    <a:pos x="T6" y="T7"/>
                  </a:cxn>
                  <a:cxn ang="0">
                    <a:pos x="T8" y="T9"/>
                  </a:cxn>
                </a:cxnLst>
                <a:rect l="0" t="0" r="r" b="b"/>
                <a:pathLst>
                  <a:path w="72" h="187">
                    <a:moveTo>
                      <a:pt x="0" y="8"/>
                    </a:moveTo>
                    <a:cubicBezTo>
                      <a:pt x="9" y="5"/>
                      <a:pt x="19" y="3"/>
                      <a:pt x="28" y="0"/>
                    </a:cubicBezTo>
                    <a:cubicBezTo>
                      <a:pt x="56" y="60"/>
                      <a:pt x="66" y="121"/>
                      <a:pt x="72" y="187"/>
                    </a:cubicBezTo>
                    <a:cubicBezTo>
                      <a:pt x="43" y="187"/>
                      <a:pt x="43" y="187"/>
                      <a:pt x="43" y="187"/>
                    </a:cubicBezTo>
                    <a:cubicBezTo>
                      <a:pt x="36" y="123"/>
                      <a:pt x="27" y="66"/>
                      <a:pt x="0" y="8"/>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32" name="Freeform 639">
                <a:extLst>
                  <a:ext uri="{FF2B5EF4-FFF2-40B4-BE49-F238E27FC236}">
                    <a16:creationId xmlns:a16="http://schemas.microsoft.com/office/drawing/2014/main" id="{A3A7AD9F-17CE-8325-4D8A-A4C171B9A797}"/>
                  </a:ext>
                </a:extLst>
              </p:cNvPr>
              <p:cNvSpPr>
                <a:spLocks/>
              </p:cNvSpPr>
              <p:nvPr/>
            </p:nvSpPr>
            <p:spPr bwMode="auto">
              <a:xfrm>
                <a:off x="6048639" y="4828045"/>
                <a:ext cx="131449" cy="585200"/>
              </a:xfrm>
              <a:custGeom>
                <a:avLst/>
                <a:gdLst>
                  <a:gd name="T0" fmla="*/ 85 w 104"/>
                  <a:gd name="T1" fmla="*/ 463 h 463"/>
                  <a:gd name="T2" fmla="*/ 14 w 104"/>
                  <a:gd name="T3" fmla="*/ 463 h 463"/>
                  <a:gd name="T4" fmla="*/ 0 w 104"/>
                  <a:gd name="T5" fmla="*/ 0 h 463"/>
                  <a:gd name="T6" fmla="*/ 104 w 104"/>
                  <a:gd name="T7" fmla="*/ 0 h 463"/>
                  <a:gd name="T8" fmla="*/ 85 w 104"/>
                  <a:gd name="T9" fmla="*/ 463 h 463"/>
                </a:gdLst>
                <a:ahLst/>
                <a:cxnLst>
                  <a:cxn ang="0">
                    <a:pos x="T0" y="T1"/>
                  </a:cxn>
                  <a:cxn ang="0">
                    <a:pos x="T2" y="T3"/>
                  </a:cxn>
                  <a:cxn ang="0">
                    <a:pos x="T4" y="T5"/>
                  </a:cxn>
                  <a:cxn ang="0">
                    <a:pos x="T6" y="T7"/>
                  </a:cxn>
                  <a:cxn ang="0">
                    <a:pos x="T8" y="T9"/>
                  </a:cxn>
                </a:cxnLst>
                <a:rect l="0" t="0" r="r" b="b"/>
                <a:pathLst>
                  <a:path w="104" h="463">
                    <a:moveTo>
                      <a:pt x="85" y="463"/>
                    </a:moveTo>
                    <a:lnTo>
                      <a:pt x="14" y="463"/>
                    </a:lnTo>
                    <a:lnTo>
                      <a:pt x="0" y="0"/>
                    </a:lnTo>
                    <a:lnTo>
                      <a:pt x="104" y="0"/>
                    </a:lnTo>
                    <a:lnTo>
                      <a:pt x="85" y="463"/>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33" name="Freeform 640">
                <a:extLst>
                  <a:ext uri="{FF2B5EF4-FFF2-40B4-BE49-F238E27FC236}">
                    <a16:creationId xmlns:a16="http://schemas.microsoft.com/office/drawing/2014/main" id="{5565427F-F8AA-7ED0-F01F-80DD55B606AA}"/>
                  </a:ext>
                </a:extLst>
              </p:cNvPr>
              <p:cNvSpPr>
                <a:spLocks/>
              </p:cNvSpPr>
              <p:nvPr/>
            </p:nvSpPr>
            <p:spPr bwMode="auto">
              <a:xfrm>
                <a:off x="6182616" y="4828045"/>
                <a:ext cx="131449" cy="585200"/>
              </a:xfrm>
              <a:custGeom>
                <a:avLst/>
                <a:gdLst>
                  <a:gd name="T0" fmla="*/ 90 w 104"/>
                  <a:gd name="T1" fmla="*/ 463 h 463"/>
                  <a:gd name="T2" fmla="*/ 19 w 104"/>
                  <a:gd name="T3" fmla="*/ 463 h 463"/>
                  <a:gd name="T4" fmla="*/ 0 w 104"/>
                  <a:gd name="T5" fmla="*/ 0 h 463"/>
                  <a:gd name="T6" fmla="*/ 104 w 104"/>
                  <a:gd name="T7" fmla="*/ 0 h 463"/>
                  <a:gd name="T8" fmla="*/ 90 w 104"/>
                  <a:gd name="T9" fmla="*/ 463 h 463"/>
                </a:gdLst>
                <a:ahLst/>
                <a:cxnLst>
                  <a:cxn ang="0">
                    <a:pos x="T0" y="T1"/>
                  </a:cxn>
                  <a:cxn ang="0">
                    <a:pos x="T2" y="T3"/>
                  </a:cxn>
                  <a:cxn ang="0">
                    <a:pos x="T4" y="T5"/>
                  </a:cxn>
                  <a:cxn ang="0">
                    <a:pos x="T6" y="T7"/>
                  </a:cxn>
                  <a:cxn ang="0">
                    <a:pos x="T8" y="T9"/>
                  </a:cxn>
                </a:cxnLst>
                <a:rect l="0" t="0" r="r" b="b"/>
                <a:pathLst>
                  <a:path w="104" h="463">
                    <a:moveTo>
                      <a:pt x="90" y="463"/>
                    </a:moveTo>
                    <a:lnTo>
                      <a:pt x="19" y="463"/>
                    </a:lnTo>
                    <a:lnTo>
                      <a:pt x="0" y="0"/>
                    </a:lnTo>
                    <a:lnTo>
                      <a:pt x="104" y="0"/>
                    </a:lnTo>
                    <a:lnTo>
                      <a:pt x="90" y="463"/>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34" name="Freeform 641">
                <a:extLst>
                  <a:ext uri="{FF2B5EF4-FFF2-40B4-BE49-F238E27FC236}">
                    <a16:creationId xmlns:a16="http://schemas.microsoft.com/office/drawing/2014/main" id="{B24A157C-D747-E881-758C-8CD67B4E9F73}"/>
                  </a:ext>
                </a:extLst>
              </p:cNvPr>
              <p:cNvSpPr>
                <a:spLocks/>
              </p:cNvSpPr>
              <p:nvPr/>
            </p:nvSpPr>
            <p:spPr bwMode="auto">
              <a:xfrm>
                <a:off x="5905815" y="4777487"/>
                <a:ext cx="61933" cy="72044"/>
              </a:xfrm>
              <a:custGeom>
                <a:avLst/>
                <a:gdLst>
                  <a:gd name="T0" fmla="*/ 0 w 21"/>
                  <a:gd name="T1" fmla="*/ 0 h 24"/>
                  <a:gd name="T2" fmla="*/ 0 w 21"/>
                  <a:gd name="T3" fmla="*/ 13 h 24"/>
                  <a:gd name="T4" fmla="*/ 10 w 21"/>
                  <a:gd name="T5" fmla="*/ 24 h 24"/>
                  <a:gd name="T6" fmla="*/ 21 w 21"/>
                  <a:gd name="T7" fmla="*/ 13 h 24"/>
                  <a:gd name="T8" fmla="*/ 21 w 21"/>
                  <a:gd name="T9" fmla="*/ 0 h 24"/>
                  <a:gd name="T10" fmla="*/ 0 w 21"/>
                  <a:gd name="T11" fmla="*/ 0 h 24"/>
                </a:gdLst>
                <a:ahLst/>
                <a:cxnLst>
                  <a:cxn ang="0">
                    <a:pos x="T0" y="T1"/>
                  </a:cxn>
                  <a:cxn ang="0">
                    <a:pos x="T2" y="T3"/>
                  </a:cxn>
                  <a:cxn ang="0">
                    <a:pos x="T4" y="T5"/>
                  </a:cxn>
                  <a:cxn ang="0">
                    <a:pos x="T6" y="T7"/>
                  </a:cxn>
                  <a:cxn ang="0">
                    <a:pos x="T8" y="T9"/>
                  </a:cxn>
                  <a:cxn ang="0">
                    <a:pos x="T10" y="T11"/>
                  </a:cxn>
                </a:cxnLst>
                <a:rect l="0" t="0" r="r" b="b"/>
                <a:pathLst>
                  <a:path w="21" h="24">
                    <a:moveTo>
                      <a:pt x="0" y="0"/>
                    </a:moveTo>
                    <a:cubicBezTo>
                      <a:pt x="0" y="13"/>
                      <a:pt x="0" y="13"/>
                      <a:pt x="0" y="13"/>
                    </a:cubicBezTo>
                    <a:cubicBezTo>
                      <a:pt x="0" y="19"/>
                      <a:pt x="4" y="24"/>
                      <a:pt x="10" y="24"/>
                    </a:cubicBezTo>
                    <a:cubicBezTo>
                      <a:pt x="16" y="24"/>
                      <a:pt x="21" y="19"/>
                      <a:pt x="21" y="13"/>
                    </a:cubicBezTo>
                    <a:cubicBezTo>
                      <a:pt x="21" y="0"/>
                      <a:pt x="21" y="0"/>
                      <a:pt x="21" y="0"/>
                    </a:cubicBezTo>
                    <a:lnTo>
                      <a:pt x="0"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35" name="Freeform 642">
                <a:extLst>
                  <a:ext uri="{FF2B5EF4-FFF2-40B4-BE49-F238E27FC236}">
                    <a16:creationId xmlns:a16="http://schemas.microsoft.com/office/drawing/2014/main" id="{0F2BBE8E-4082-FF25-0BDB-529F0D78B6DF}"/>
                  </a:ext>
                </a:extLst>
              </p:cNvPr>
              <p:cNvSpPr>
                <a:spLocks/>
              </p:cNvSpPr>
              <p:nvPr/>
            </p:nvSpPr>
            <p:spPr bwMode="auto">
              <a:xfrm>
                <a:off x="6397484" y="4777487"/>
                <a:ext cx="65724" cy="72044"/>
              </a:xfrm>
              <a:custGeom>
                <a:avLst/>
                <a:gdLst>
                  <a:gd name="T0" fmla="*/ 0 w 22"/>
                  <a:gd name="T1" fmla="*/ 0 h 24"/>
                  <a:gd name="T2" fmla="*/ 0 w 22"/>
                  <a:gd name="T3" fmla="*/ 13 h 24"/>
                  <a:gd name="T4" fmla="*/ 11 w 22"/>
                  <a:gd name="T5" fmla="*/ 24 h 24"/>
                  <a:gd name="T6" fmla="*/ 22 w 22"/>
                  <a:gd name="T7" fmla="*/ 13 h 24"/>
                  <a:gd name="T8" fmla="*/ 22 w 22"/>
                  <a:gd name="T9" fmla="*/ 0 h 24"/>
                  <a:gd name="T10" fmla="*/ 0 w 22"/>
                  <a:gd name="T11" fmla="*/ 0 h 24"/>
                </a:gdLst>
                <a:ahLst/>
                <a:cxnLst>
                  <a:cxn ang="0">
                    <a:pos x="T0" y="T1"/>
                  </a:cxn>
                  <a:cxn ang="0">
                    <a:pos x="T2" y="T3"/>
                  </a:cxn>
                  <a:cxn ang="0">
                    <a:pos x="T4" y="T5"/>
                  </a:cxn>
                  <a:cxn ang="0">
                    <a:pos x="T6" y="T7"/>
                  </a:cxn>
                  <a:cxn ang="0">
                    <a:pos x="T8" y="T9"/>
                  </a:cxn>
                  <a:cxn ang="0">
                    <a:pos x="T10" y="T11"/>
                  </a:cxn>
                </a:cxnLst>
                <a:rect l="0" t="0" r="r" b="b"/>
                <a:pathLst>
                  <a:path w="22" h="24">
                    <a:moveTo>
                      <a:pt x="0" y="0"/>
                    </a:moveTo>
                    <a:cubicBezTo>
                      <a:pt x="0" y="13"/>
                      <a:pt x="0" y="13"/>
                      <a:pt x="0" y="13"/>
                    </a:cubicBezTo>
                    <a:cubicBezTo>
                      <a:pt x="0" y="19"/>
                      <a:pt x="5" y="24"/>
                      <a:pt x="11" y="24"/>
                    </a:cubicBezTo>
                    <a:cubicBezTo>
                      <a:pt x="17" y="24"/>
                      <a:pt x="22" y="19"/>
                      <a:pt x="22" y="13"/>
                    </a:cubicBezTo>
                    <a:cubicBezTo>
                      <a:pt x="22" y="0"/>
                      <a:pt x="22" y="0"/>
                      <a:pt x="22" y="0"/>
                    </a:cubicBezTo>
                    <a:lnTo>
                      <a:pt x="0"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36" name="Freeform 643">
                <a:extLst>
                  <a:ext uri="{FF2B5EF4-FFF2-40B4-BE49-F238E27FC236}">
                    <a16:creationId xmlns:a16="http://schemas.microsoft.com/office/drawing/2014/main" id="{C096EB96-DFB0-C927-C5C2-DFC9EF2F7006}"/>
                  </a:ext>
                </a:extLst>
              </p:cNvPr>
              <p:cNvSpPr>
                <a:spLocks/>
              </p:cNvSpPr>
              <p:nvPr/>
            </p:nvSpPr>
            <p:spPr bwMode="auto">
              <a:xfrm>
                <a:off x="6022097" y="4189759"/>
                <a:ext cx="322302" cy="638285"/>
              </a:xfrm>
              <a:custGeom>
                <a:avLst/>
                <a:gdLst>
                  <a:gd name="T0" fmla="*/ 167 w 255"/>
                  <a:gd name="T1" fmla="*/ 0 h 505"/>
                  <a:gd name="T2" fmla="*/ 127 w 255"/>
                  <a:gd name="T3" fmla="*/ 314 h 505"/>
                  <a:gd name="T4" fmla="*/ 87 w 255"/>
                  <a:gd name="T5" fmla="*/ 0 h 505"/>
                  <a:gd name="T6" fmla="*/ 0 w 255"/>
                  <a:gd name="T7" fmla="*/ 23 h 505"/>
                  <a:gd name="T8" fmla="*/ 4 w 255"/>
                  <a:gd name="T9" fmla="*/ 505 h 505"/>
                  <a:gd name="T10" fmla="*/ 250 w 255"/>
                  <a:gd name="T11" fmla="*/ 505 h 505"/>
                  <a:gd name="T12" fmla="*/ 255 w 255"/>
                  <a:gd name="T13" fmla="*/ 23 h 505"/>
                  <a:gd name="T14" fmla="*/ 167 w 255"/>
                  <a:gd name="T15" fmla="*/ 0 h 5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505">
                    <a:moveTo>
                      <a:pt x="167" y="0"/>
                    </a:moveTo>
                    <a:lnTo>
                      <a:pt x="127" y="314"/>
                    </a:lnTo>
                    <a:lnTo>
                      <a:pt x="87" y="0"/>
                    </a:lnTo>
                    <a:lnTo>
                      <a:pt x="0" y="23"/>
                    </a:lnTo>
                    <a:lnTo>
                      <a:pt x="4" y="505"/>
                    </a:lnTo>
                    <a:lnTo>
                      <a:pt x="250" y="505"/>
                    </a:lnTo>
                    <a:lnTo>
                      <a:pt x="255" y="23"/>
                    </a:lnTo>
                    <a:lnTo>
                      <a:pt x="167"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37" name="Freeform 644">
                <a:extLst>
                  <a:ext uri="{FF2B5EF4-FFF2-40B4-BE49-F238E27FC236}">
                    <a16:creationId xmlns:a16="http://schemas.microsoft.com/office/drawing/2014/main" id="{103FF635-E3B5-8AB5-2033-9AE2E179D011}"/>
                  </a:ext>
                </a:extLst>
              </p:cNvPr>
              <p:cNvSpPr>
                <a:spLocks/>
              </p:cNvSpPr>
              <p:nvPr/>
            </p:nvSpPr>
            <p:spPr bwMode="auto">
              <a:xfrm>
                <a:off x="6263508" y="400775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38" name="Freeform 645">
                <a:extLst>
                  <a:ext uri="{FF2B5EF4-FFF2-40B4-BE49-F238E27FC236}">
                    <a16:creationId xmlns:a16="http://schemas.microsoft.com/office/drawing/2014/main" id="{102DD1F2-F25F-8286-97EE-17416160CBDA}"/>
                  </a:ext>
                </a:extLst>
              </p:cNvPr>
              <p:cNvSpPr>
                <a:spLocks/>
              </p:cNvSpPr>
              <p:nvPr/>
            </p:nvSpPr>
            <p:spPr bwMode="auto">
              <a:xfrm>
                <a:off x="6263508" y="400396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39" name="Freeform 646">
                <a:extLst>
                  <a:ext uri="{FF2B5EF4-FFF2-40B4-BE49-F238E27FC236}">
                    <a16:creationId xmlns:a16="http://schemas.microsoft.com/office/drawing/2014/main" id="{A21E41BC-A927-7887-3547-2F9EB0FCBE7F}"/>
                  </a:ext>
                </a:extLst>
              </p:cNvPr>
              <p:cNvSpPr>
                <a:spLocks/>
              </p:cNvSpPr>
              <p:nvPr/>
            </p:nvSpPr>
            <p:spPr bwMode="auto">
              <a:xfrm>
                <a:off x="6260980" y="39951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40" name="Freeform 647">
                <a:extLst>
                  <a:ext uri="{FF2B5EF4-FFF2-40B4-BE49-F238E27FC236}">
                    <a16:creationId xmlns:a16="http://schemas.microsoft.com/office/drawing/2014/main" id="{546E3313-C9EB-3942-B31B-7D750C4728B3}"/>
                  </a:ext>
                </a:extLst>
              </p:cNvPr>
              <p:cNvSpPr>
                <a:spLocks/>
              </p:cNvSpPr>
              <p:nvPr/>
            </p:nvSpPr>
            <p:spPr bwMode="auto">
              <a:xfrm>
                <a:off x="6260980" y="399890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41" name="Freeform 648">
                <a:extLst>
                  <a:ext uri="{FF2B5EF4-FFF2-40B4-BE49-F238E27FC236}">
                    <a16:creationId xmlns:a16="http://schemas.microsoft.com/office/drawing/2014/main" id="{B72D2254-5602-6492-8DE8-483C64036504}"/>
                  </a:ext>
                </a:extLst>
              </p:cNvPr>
              <p:cNvSpPr>
                <a:spLocks/>
              </p:cNvSpPr>
              <p:nvPr/>
            </p:nvSpPr>
            <p:spPr bwMode="auto">
              <a:xfrm>
                <a:off x="6102988" y="399890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42" name="Freeform 649">
                <a:extLst>
                  <a:ext uri="{FF2B5EF4-FFF2-40B4-BE49-F238E27FC236}">
                    <a16:creationId xmlns:a16="http://schemas.microsoft.com/office/drawing/2014/main" id="{8122FD7E-FD71-4D01-2B32-4000EF9BF704}"/>
                  </a:ext>
                </a:extLst>
              </p:cNvPr>
              <p:cNvSpPr>
                <a:spLocks/>
              </p:cNvSpPr>
              <p:nvPr/>
            </p:nvSpPr>
            <p:spPr bwMode="auto">
              <a:xfrm>
                <a:off x="6266035" y="4010281"/>
                <a:ext cx="0" cy="252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43" name="Freeform 650">
                <a:extLst>
                  <a:ext uri="{FF2B5EF4-FFF2-40B4-BE49-F238E27FC236}">
                    <a16:creationId xmlns:a16="http://schemas.microsoft.com/office/drawing/2014/main" id="{B46A1D56-E241-8805-6585-F0DC37B6B14A}"/>
                  </a:ext>
                </a:extLst>
              </p:cNvPr>
              <p:cNvSpPr>
                <a:spLocks/>
              </p:cNvSpPr>
              <p:nvPr/>
            </p:nvSpPr>
            <p:spPr bwMode="auto">
              <a:xfrm>
                <a:off x="6266035" y="4012809"/>
                <a:ext cx="0" cy="379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44" name="Freeform 651">
                <a:extLst>
                  <a:ext uri="{FF2B5EF4-FFF2-40B4-BE49-F238E27FC236}">
                    <a16:creationId xmlns:a16="http://schemas.microsoft.com/office/drawing/2014/main" id="{DDC9A427-1475-B803-EEE0-CD538485D69E}"/>
                  </a:ext>
                </a:extLst>
              </p:cNvPr>
              <p:cNvSpPr>
                <a:spLocks/>
              </p:cNvSpPr>
              <p:nvPr/>
            </p:nvSpPr>
            <p:spPr bwMode="auto">
              <a:xfrm>
                <a:off x="6257188" y="399258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45" name="Freeform 652">
                <a:extLst>
                  <a:ext uri="{FF2B5EF4-FFF2-40B4-BE49-F238E27FC236}">
                    <a16:creationId xmlns:a16="http://schemas.microsoft.com/office/drawing/2014/main" id="{09805FD6-6FBB-34B6-D457-3DB1155B178C}"/>
                  </a:ext>
                </a:extLst>
              </p:cNvPr>
              <p:cNvSpPr>
                <a:spLocks/>
              </p:cNvSpPr>
              <p:nvPr/>
            </p:nvSpPr>
            <p:spPr bwMode="auto">
              <a:xfrm>
                <a:off x="6096669" y="40128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46" name="Freeform 653">
                <a:extLst>
                  <a:ext uri="{FF2B5EF4-FFF2-40B4-BE49-F238E27FC236}">
                    <a16:creationId xmlns:a16="http://schemas.microsoft.com/office/drawing/2014/main" id="{736185A0-F5D7-80D0-D23D-6248FB8A3A5F}"/>
                  </a:ext>
                </a:extLst>
              </p:cNvPr>
              <p:cNvSpPr>
                <a:spLocks/>
              </p:cNvSpPr>
              <p:nvPr/>
            </p:nvSpPr>
            <p:spPr bwMode="auto">
              <a:xfrm>
                <a:off x="6099197" y="400396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47" name="Freeform 654">
                <a:extLst>
                  <a:ext uri="{FF2B5EF4-FFF2-40B4-BE49-F238E27FC236}">
                    <a16:creationId xmlns:a16="http://schemas.microsoft.com/office/drawing/2014/main" id="{C6B7594B-249D-D12B-7B81-2889983D8D80}"/>
                  </a:ext>
                </a:extLst>
              </p:cNvPr>
              <p:cNvSpPr>
                <a:spLocks/>
              </p:cNvSpPr>
              <p:nvPr/>
            </p:nvSpPr>
            <p:spPr bwMode="auto">
              <a:xfrm>
                <a:off x="6099197" y="400143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48" name="Freeform 655">
                <a:extLst>
                  <a:ext uri="{FF2B5EF4-FFF2-40B4-BE49-F238E27FC236}">
                    <a16:creationId xmlns:a16="http://schemas.microsoft.com/office/drawing/2014/main" id="{AC39A97D-F353-1BBB-0A61-17265D10C991}"/>
                  </a:ext>
                </a:extLst>
              </p:cNvPr>
              <p:cNvSpPr>
                <a:spLocks/>
              </p:cNvSpPr>
              <p:nvPr/>
            </p:nvSpPr>
            <p:spPr bwMode="auto">
              <a:xfrm>
                <a:off x="6096669" y="400775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49" name="Freeform 656">
                <a:extLst>
                  <a:ext uri="{FF2B5EF4-FFF2-40B4-BE49-F238E27FC236}">
                    <a16:creationId xmlns:a16="http://schemas.microsoft.com/office/drawing/2014/main" id="{DE4CEB4C-2E0E-9D0C-10CD-313DF3AAA78E}"/>
                  </a:ext>
                </a:extLst>
              </p:cNvPr>
              <p:cNvSpPr>
                <a:spLocks/>
              </p:cNvSpPr>
              <p:nvPr/>
            </p:nvSpPr>
            <p:spPr bwMode="auto">
              <a:xfrm>
                <a:off x="6081501" y="3986267"/>
                <a:ext cx="199701" cy="179478"/>
              </a:xfrm>
              <a:custGeom>
                <a:avLst/>
                <a:gdLst>
                  <a:gd name="T0" fmla="*/ 64 w 67"/>
                  <a:gd name="T1" fmla="*/ 15 h 60"/>
                  <a:gd name="T2" fmla="*/ 62 w 67"/>
                  <a:gd name="T3" fmla="*/ 14 h 60"/>
                  <a:gd name="T4" fmla="*/ 62 w 67"/>
                  <a:gd name="T5" fmla="*/ 10 h 60"/>
                  <a:gd name="T6" fmla="*/ 62 w 67"/>
                  <a:gd name="T7" fmla="*/ 9 h 60"/>
                  <a:gd name="T8" fmla="*/ 62 w 67"/>
                  <a:gd name="T9" fmla="*/ 9 h 60"/>
                  <a:gd name="T10" fmla="*/ 62 w 67"/>
                  <a:gd name="T11" fmla="*/ 8 h 60"/>
                  <a:gd name="T12" fmla="*/ 61 w 67"/>
                  <a:gd name="T13" fmla="*/ 7 h 60"/>
                  <a:gd name="T14" fmla="*/ 61 w 67"/>
                  <a:gd name="T15" fmla="*/ 7 h 60"/>
                  <a:gd name="T16" fmla="*/ 61 w 67"/>
                  <a:gd name="T17" fmla="*/ 6 h 60"/>
                  <a:gd name="T18" fmla="*/ 61 w 67"/>
                  <a:gd name="T19" fmla="*/ 6 h 60"/>
                  <a:gd name="T20" fmla="*/ 60 w 67"/>
                  <a:gd name="T21" fmla="*/ 4 h 60"/>
                  <a:gd name="T22" fmla="*/ 60 w 67"/>
                  <a:gd name="T23" fmla="*/ 4 h 60"/>
                  <a:gd name="T24" fmla="*/ 60 w 67"/>
                  <a:gd name="T25" fmla="*/ 3 h 60"/>
                  <a:gd name="T26" fmla="*/ 60 w 67"/>
                  <a:gd name="T27" fmla="*/ 3 h 60"/>
                  <a:gd name="T28" fmla="*/ 59 w 67"/>
                  <a:gd name="T29" fmla="*/ 2 h 60"/>
                  <a:gd name="T30" fmla="*/ 59 w 67"/>
                  <a:gd name="T31" fmla="*/ 2 h 60"/>
                  <a:gd name="T32" fmla="*/ 54 w 67"/>
                  <a:gd name="T33" fmla="*/ 3 h 60"/>
                  <a:gd name="T34" fmla="*/ 45 w 67"/>
                  <a:gd name="T35" fmla="*/ 1 h 60"/>
                  <a:gd name="T36" fmla="*/ 27 w 67"/>
                  <a:gd name="T37" fmla="*/ 3 h 60"/>
                  <a:gd name="T38" fmla="*/ 9 w 67"/>
                  <a:gd name="T39" fmla="*/ 0 h 60"/>
                  <a:gd name="T40" fmla="*/ 7 w 67"/>
                  <a:gd name="T41" fmla="*/ 4 h 60"/>
                  <a:gd name="T42" fmla="*/ 7 w 67"/>
                  <a:gd name="T43" fmla="*/ 4 h 60"/>
                  <a:gd name="T44" fmla="*/ 6 w 67"/>
                  <a:gd name="T45" fmla="*/ 5 h 60"/>
                  <a:gd name="T46" fmla="*/ 6 w 67"/>
                  <a:gd name="T47" fmla="*/ 5 h 60"/>
                  <a:gd name="T48" fmla="*/ 6 w 67"/>
                  <a:gd name="T49" fmla="*/ 6 h 60"/>
                  <a:gd name="T50" fmla="*/ 6 w 67"/>
                  <a:gd name="T51" fmla="*/ 6 h 60"/>
                  <a:gd name="T52" fmla="*/ 5 w 67"/>
                  <a:gd name="T53" fmla="*/ 7 h 60"/>
                  <a:gd name="T54" fmla="*/ 5 w 67"/>
                  <a:gd name="T55" fmla="*/ 7 h 60"/>
                  <a:gd name="T56" fmla="*/ 5 w 67"/>
                  <a:gd name="T57" fmla="*/ 9 h 60"/>
                  <a:gd name="T58" fmla="*/ 5 w 67"/>
                  <a:gd name="T59" fmla="*/ 9 h 60"/>
                  <a:gd name="T60" fmla="*/ 5 w 67"/>
                  <a:gd name="T61" fmla="*/ 10 h 60"/>
                  <a:gd name="T62" fmla="*/ 5 w 67"/>
                  <a:gd name="T63" fmla="*/ 14 h 60"/>
                  <a:gd name="T64" fmla="*/ 4 w 67"/>
                  <a:gd name="T65" fmla="*/ 14 h 60"/>
                  <a:gd name="T66" fmla="*/ 0 w 67"/>
                  <a:gd name="T67" fmla="*/ 19 h 60"/>
                  <a:gd name="T68" fmla="*/ 0 w 67"/>
                  <a:gd name="T69" fmla="*/ 30 h 60"/>
                  <a:gd name="T70" fmla="*/ 5 w 67"/>
                  <a:gd name="T71" fmla="*/ 35 h 60"/>
                  <a:gd name="T72" fmla="*/ 21 w 67"/>
                  <a:gd name="T73" fmla="*/ 60 h 60"/>
                  <a:gd name="T74" fmla="*/ 46 w 67"/>
                  <a:gd name="T75" fmla="*/ 60 h 60"/>
                  <a:gd name="T76" fmla="*/ 62 w 67"/>
                  <a:gd name="T77" fmla="*/ 35 h 60"/>
                  <a:gd name="T78" fmla="*/ 67 w 67"/>
                  <a:gd name="T79" fmla="*/ 30 h 60"/>
                  <a:gd name="T80" fmla="*/ 67 w 67"/>
                  <a:gd name="T81" fmla="*/ 19 h 60"/>
                  <a:gd name="T82" fmla="*/ 64 w 67"/>
                  <a:gd name="T83" fmla="*/ 1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7" h="60">
                    <a:moveTo>
                      <a:pt x="64" y="15"/>
                    </a:moveTo>
                    <a:cubicBezTo>
                      <a:pt x="63" y="15"/>
                      <a:pt x="62" y="14"/>
                      <a:pt x="62" y="14"/>
                    </a:cubicBezTo>
                    <a:cubicBezTo>
                      <a:pt x="62" y="10"/>
                      <a:pt x="62" y="10"/>
                      <a:pt x="62" y="10"/>
                    </a:cubicBezTo>
                    <a:cubicBezTo>
                      <a:pt x="62" y="10"/>
                      <a:pt x="62" y="9"/>
                      <a:pt x="62" y="9"/>
                    </a:cubicBezTo>
                    <a:cubicBezTo>
                      <a:pt x="62" y="9"/>
                      <a:pt x="62" y="9"/>
                      <a:pt x="62" y="9"/>
                    </a:cubicBezTo>
                    <a:cubicBezTo>
                      <a:pt x="62" y="8"/>
                      <a:pt x="62" y="8"/>
                      <a:pt x="62" y="8"/>
                    </a:cubicBezTo>
                    <a:cubicBezTo>
                      <a:pt x="62" y="8"/>
                      <a:pt x="62" y="7"/>
                      <a:pt x="61" y="7"/>
                    </a:cubicBezTo>
                    <a:cubicBezTo>
                      <a:pt x="61" y="7"/>
                      <a:pt x="61" y="7"/>
                      <a:pt x="61" y="7"/>
                    </a:cubicBezTo>
                    <a:cubicBezTo>
                      <a:pt x="61" y="6"/>
                      <a:pt x="61" y="6"/>
                      <a:pt x="61" y="6"/>
                    </a:cubicBezTo>
                    <a:cubicBezTo>
                      <a:pt x="61" y="6"/>
                      <a:pt x="61" y="6"/>
                      <a:pt x="61" y="6"/>
                    </a:cubicBezTo>
                    <a:cubicBezTo>
                      <a:pt x="61" y="5"/>
                      <a:pt x="61" y="5"/>
                      <a:pt x="60" y="4"/>
                    </a:cubicBezTo>
                    <a:cubicBezTo>
                      <a:pt x="60" y="4"/>
                      <a:pt x="60" y="4"/>
                      <a:pt x="60" y="4"/>
                    </a:cubicBezTo>
                    <a:cubicBezTo>
                      <a:pt x="60" y="4"/>
                      <a:pt x="60" y="4"/>
                      <a:pt x="60" y="3"/>
                    </a:cubicBezTo>
                    <a:cubicBezTo>
                      <a:pt x="60" y="3"/>
                      <a:pt x="60" y="3"/>
                      <a:pt x="60" y="3"/>
                    </a:cubicBezTo>
                    <a:cubicBezTo>
                      <a:pt x="60" y="3"/>
                      <a:pt x="59" y="3"/>
                      <a:pt x="59" y="2"/>
                    </a:cubicBezTo>
                    <a:cubicBezTo>
                      <a:pt x="59" y="2"/>
                      <a:pt x="59" y="2"/>
                      <a:pt x="59" y="2"/>
                    </a:cubicBezTo>
                    <a:cubicBezTo>
                      <a:pt x="58" y="3"/>
                      <a:pt x="56" y="3"/>
                      <a:pt x="54" y="3"/>
                    </a:cubicBezTo>
                    <a:cubicBezTo>
                      <a:pt x="50" y="3"/>
                      <a:pt x="47" y="2"/>
                      <a:pt x="45" y="1"/>
                    </a:cubicBezTo>
                    <a:cubicBezTo>
                      <a:pt x="40" y="2"/>
                      <a:pt x="34" y="3"/>
                      <a:pt x="27" y="3"/>
                    </a:cubicBezTo>
                    <a:cubicBezTo>
                      <a:pt x="20" y="3"/>
                      <a:pt x="14" y="2"/>
                      <a:pt x="9" y="0"/>
                    </a:cubicBezTo>
                    <a:cubicBezTo>
                      <a:pt x="8" y="1"/>
                      <a:pt x="7" y="2"/>
                      <a:pt x="7" y="4"/>
                    </a:cubicBezTo>
                    <a:cubicBezTo>
                      <a:pt x="7" y="4"/>
                      <a:pt x="7" y="4"/>
                      <a:pt x="7" y="4"/>
                    </a:cubicBezTo>
                    <a:cubicBezTo>
                      <a:pt x="6" y="4"/>
                      <a:pt x="6" y="4"/>
                      <a:pt x="6" y="5"/>
                    </a:cubicBezTo>
                    <a:cubicBezTo>
                      <a:pt x="6" y="5"/>
                      <a:pt x="6" y="5"/>
                      <a:pt x="6" y="5"/>
                    </a:cubicBezTo>
                    <a:cubicBezTo>
                      <a:pt x="6" y="5"/>
                      <a:pt x="6" y="6"/>
                      <a:pt x="6" y="6"/>
                    </a:cubicBezTo>
                    <a:cubicBezTo>
                      <a:pt x="6" y="6"/>
                      <a:pt x="6" y="6"/>
                      <a:pt x="6" y="6"/>
                    </a:cubicBezTo>
                    <a:cubicBezTo>
                      <a:pt x="5" y="6"/>
                      <a:pt x="5" y="7"/>
                      <a:pt x="5" y="7"/>
                    </a:cubicBezTo>
                    <a:cubicBezTo>
                      <a:pt x="5" y="7"/>
                      <a:pt x="5" y="7"/>
                      <a:pt x="5" y="7"/>
                    </a:cubicBezTo>
                    <a:cubicBezTo>
                      <a:pt x="5" y="8"/>
                      <a:pt x="5" y="8"/>
                      <a:pt x="5" y="9"/>
                    </a:cubicBezTo>
                    <a:cubicBezTo>
                      <a:pt x="5" y="9"/>
                      <a:pt x="5" y="9"/>
                      <a:pt x="5" y="9"/>
                    </a:cubicBezTo>
                    <a:cubicBezTo>
                      <a:pt x="5" y="9"/>
                      <a:pt x="5" y="10"/>
                      <a:pt x="5" y="10"/>
                    </a:cubicBezTo>
                    <a:cubicBezTo>
                      <a:pt x="5" y="14"/>
                      <a:pt x="5" y="14"/>
                      <a:pt x="5" y="14"/>
                    </a:cubicBezTo>
                    <a:cubicBezTo>
                      <a:pt x="5" y="14"/>
                      <a:pt x="4" y="14"/>
                      <a:pt x="4" y="14"/>
                    </a:cubicBezTo>
                    <a:cubicBezTo>
                      <a:pt x="2" y="15"/>
                      <a:pt x="0" y="17"/>
                      <a:pt x="0" y="19"/>
                    </a:cubicBezTo>
                    <a:cubicBezTo>
                      <a:pt x="0" y="30"/>
                      <a:pt x="0" y="30"/>
                      <a:pt x="0" y="30"/>
                    </a:cubicBezTo>
                    <a:cubicBezTo>
                      <a:pt x="0" y="32"/>
                      <a:pt x="2" y="35"/>
                      <a:pt x="5" y="35"/>
                    </a:cubicBezTo>
                    <a:cubicBezTo>
                      <a:pt x="5" y="35"/>
                      <a:pt x="13" y="60"/>
                      <a:pt x="21" y="60"/>
                    </a:cubicBezTo>
                    <a:cubicBezTo>
                      <a:pt x="46" y="60"/>
                      <a:pt x="46" y="60"/>
                      <a:pt x="46" y="60"/>
                    </a:cubicBezTo>
                    <a:cubicBezTo>
                      <a:pt x="54" y="60"/>
                      <a:pt x="62" y="35"/>
                      <a:pt x="62" y="35"/>
                    </a:cubicBezTo>
                    <a:cubicBezTo>
                      <a:pt x="65" y="35"/>
                      <a:pt x="67" y="32"/>
                      <a:pt x="67" y="30"/>
                    </a:cubicBezTo>
                    <a:cubicBezTo>
                      <a:pt x="67" y="19"/>
                      <a:pt x="67" y="19"/>
                      <a:pt x="67" y="19"/>
                    </a:cubicBezTo>
                    <a:cubicBezTo>
                      <a:pt x="67" y="17"/>
                      <a:pt x="65" y="15"/>
                      <a:pt x="64" y="15"/>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50" name="Freeform 657">
                <a:extLst>
                  <a:ext uri="{FF2B5EF4-FFF2-40B4-BE49-F238E27FC236}">
                    <a16:creationId xmlns:a16="http://schemas.microsoft.com/office/drawing/2014/main" id="{A317BA06-9A12-3449-F3B1-89196254D545}"/>
                  </a:ext>
                </a:extLst>
              </p:cNvPr>
              <p:cNvSpPr>
                <a:spLocks noEditPoints="1"/>
              </p:cNvSpPr>
              <p:nvPr/>
            </p:nvSpPr>
            <p:spPr bwMode="auto">
              <a:xfrm>
                <a:off x="6099197" y="4022921"/>
                <a:ext cx="170631" cy="55613"/>
              </a:xfrm>
              <a:custGeom>
                <a:avLst/>
                <a:gdLst>
                  <a:gd name="T0" fmla="*/ 56 w 57"/>
                  <a:gd name="T1" fmla="*/ 2 h 19"/>
                  <a:gd name="T2" fmla="*/ 42 w 57"/>
                  <a:gd name="T3" fmla="*/ 1 h 19"/>
                  <a:gd name="T4" fmla="*/ 28 w 57"/>
                  <a:gd name="T5" fmla="*/ 4 h 19"/>
                  <a:gd name="T6" fmla="*/ 15 w 57"/>
                  <a:gd name="T7" fmla="*/ 1 h 19"/>
                  <a:gd name="T8" fmla="*/ 0 w 57"/>
                  <a:gd name="T9" fmla="*/ 2 h 19"/>
                  <a:gd name="T10" fmla="*/ 0 w 57"/>
                  <a:gd name="T11" fmla="*/ 4 h 19"/>
                  <a:gd name="T12" fmla="*/ 2 w 57"/>
                  <a:gd name="T13" fmla="*/ 6 h 19"/>
                  <a:gd name="T14" fmla="*/ 3 w 57"/>
                  <a:gd name="T15" fmla="*/ 10 h 19"/>
                  <a:gd name="T16" fmla="*/ 17 w 57"/>
                  <a:gd name="T17" fmla="*/ 18 h 19"/>
                  <a:gd name="T18" fmla="*/ 26 w 57"/>
                  <a:gd name="T19" fmla="*/ 8 h 19"/>
                  <a:gd name="T20" fmla="*/ 28 w 57"/>
                  <a:gd name="T21" fmla="*/ 7 h 19"/>
                  <a:gd name="T22" fmla="*/ 30 w 57"/>
                  <a:gd name="T23" fmla="*/ 8 h 19"/>
                  <a:gd name="T24" fmla="*/ 40 w 57"/>
                  <a:gd name="T25" fmla="*/ 18 h 19"/>
                  <a:gd name="T26" fmla="*/ 53 w 57"/>
                  <a:gd name="T27" fmla="*/ 10 h 19"/>
                  <a:gd name="T28" fmla="*/ 55 w 57"/>
                  <a:gd name="T29" fmla="*/ 6 h 19"/>
                  <a:gd name="T30" fmla="*/ 56 w 57"/>
                  <a:gd name="T31" fmla="*/ 4 h 19"/>
                  <a:gd name="T32" fmla="*/ 56 w 57"/>
                  <a:gd name="T33" fmla="*/ 2 h 19"/>
                  <a:gd name="T34" fmla="*/ 21 w 57"/>
                  <a:gd name="T35" fmla="*/ 14 h 19"/>
                  <a:gd name="T36" fmla="*/ 11 w 57"/>
                  <a:gd name="T37" fmla="*/ 16 h 19"/>
                  <a:gd name="T38" fmla="*/ 5 w 57"/>
                  <a:gd name="T39" fmla="*/ 7 h 19"/>
                  <a:gd name="T40" fmla="*/ 15 w 57"/>
                  <a:gd name="T41" fmla="*/ 2 h 19"/>
                  <a:gd name="T42" fmla="*/ 22 w 57"/>
                  <a:gd name="T43" fmla="*/ 4 h 19"/>
                  <a:gd name="T44" fmla="*/ 21 w 57"/>
                  <a:gd name="T45" fmla="*/ 14 h 19"/>
                  <a:gd name="T46" fmla="*/ 45 w 57"/>
                  <a:gd name="T47" fmla="*/ 16 h 19"/>
                  <a:gd name="T48" fmla="*/ 35 w 57"/>
                  <a:gd name="T49" fmla="*/ 14 h 19"/>
                  <a:gd name="T50" fmla="*/ 35 w 57"/>
                  <a:gd name="T51" fmla="*/ 4 h 19"/>
                  <a:gd name="T52" fmla="*/ 42 w 57"/>
                  <a:gd name="T53" fmla="*/ 2 h 19"/>
                  <a:gd name="T54" fmla="*/ 52 w 57"/>
                  <a:gd name="T55" fmla="*/ 7 h 19"/>
                  <a:gd name="T56" fmla="*/ 45 w 57"/>
                  <a:gd name="T5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19">
                    <a:moveTo>
                      <a:pt x="56" y="2"/>
                    </a:moveTo>
                    <a:cubicBezTo>
                      <a:pt x="56" y="2"/>
                      <a:pt x="48" y="0"/>
                      <a:pt x="42" y="1"/>
                    </a:cubicBezTo>
                    <a:cubicBezTo>
                      <a:pt x="36" y="2"/>
                      <a:pt x="31" y="4"/>
                      <a:pt x="28" y="4"/>
                    </a:cubicBezTo>
                    <a:cubicBezTo>
                      <a:pt x="26" y="4"/>
                      <a:pt x="21" y="2"/>
                      <a:pt x="15" y="1"/>
                    </a:cubicBezTo>
                    <a:cubicBezTo>
                      <a:pt x="8" y="0"/>
                      <a:pt x="0" y="2"/>
                      <a:pt x="0" y="2"/>
                    </a:cubicBezTo>
                    <a:cubicBezTo>
                      <a:pt x="0" y="2"/>
                      <a:pt x="0" y="3"/>
                      <a:pt x="0" y="4"/>
                    </a:cubicBezTo>
                    <a:cubicBezTo>
                      <a:pt x="0" y="5"/>
                      <a:pt x="0" y="5"/>
                      <a:pt x="2" y="6"/>
                    </a:cubicBezTo>
                    <a:cubicBezTo>
                      <a:pt x="3" y="6"/>
                      <a:pt x="3" y="10"/>
                      <a:pt x="3" y="10"/>
                    </a:cubicBezTo>
                    <a:cubicBezTo>
                      <a:pt x="5" y="17"/>
                      <a:pt x="10" y="19"/>
                      <a:pt x="17" y="18"/>
                    </a:cubicBezTo>
                    <a:cubicBezTo>
                      <a:pt x="24" y="17"/>
                      <a:pt x="25" y="9"/>
                      <a:pt x="26" y="8"/>
                    </a:cubicBezTo>
                    <a:cubicBezTo>
                      <a:pt x="27" y="7"/>
                      <a:pt x="28" y="7"/>
                      <a:pt x="28" y="7"/>
                    </a:cubicBezTo>
                    <a:cubicBezTo>
                      <a:pt x="28" y="7"/>
                      <a:pt x="30" y="7"/>
                      <a:pt x="30" y="8"/>
                    </a:cubicBezTo>
                    <a:cubicBezTo>
                      <a:pt x="31" y="9"/>
                      <a:pt x="33" y="17"/>
                      <a:pt x="40" y="18"/>
                    </a:cubicBezTo>
                    <a:cubicBezTo>
                      <a:pt x="47" y="19"/>
                      <a:pt x="52" y="17"/>
                      <a:pt x="53" y="10"/>
                    </a:cubicBezTo>
                    <a:cubicBezTo>
                      <a:pt x="53" y="10"/>
                      <a:pt x="53" y="6"/>
                      <a:pt x="55" y="6"/>
                    </a:cubicBezTo>
                    <a:cubicBezTo>
                      <a:pt x="56" y="5"/>
                      <a:pt x="56" y="5"/>
                      <a:pt x="56" y="4"/>
                    </a:cubicBezTo>
                    <a:cubicBezTo>
                      <a:pt x="56" y="3"/>
                      <a:pt x="57" y="2"/>
                      <a:pt x="56" y="2"/>
                    </a:cubicBezTo>
                    <a:close/>
                    <a:moveTo>
                      <a:pt x="21" y="14"/>
                    </a:moveTo>
                    <a:cubicBezTo>
                      <a:pt x="19" y="16"/>
                      <a:pt x="16" y="17"/>
                      <a:pt x="11" y="16"/>
                    </a:cubicBezTo>
                    <a:cubicBezTo>
                      <a:pt x="6" y="16"/>
                      <a:pt x="5" y="12"/>
                      <a:pt x="5" y="7"/>
                    </a:cubicBezTo>
                    <a:cubicBezTo>
                      <a:pt x="5" y="1"/>
                      <a:pt x="15" y="2"/>
                      <a:pt x="15" y="2"/>
                    </a:cubicBezTo>
                    <a:cubicBezTo>
                      <a:pt x="19" y="3"/>
                      <a:pt x="19" y="3"/>
                      <a:pt x="22" y="4"/>
                    </a:cubicBezTo>
                    <a:cubicBezTo>
                      <a:pt x="25" y="5"/>
                      <a:pt x="23" y="11"/>
                      <a:pt x="21" y="14"/>
                    </a:cubicBezTo>
                    <a:close/>
                    <a:moveTo>
                      <a:pt x="45" y="16"/>
                    </a:moveTo>
                    <a:cubicBezTo>
                      <a:pt x="41" y="17"/>
                      <a:pt x="37" y="16"/>
                      <a:pt x="35" y="14"/>
                    </a:cubicBezTo>
                    <a:cubicBezTo>
                      <a:pt x="33" y="11"/>
                      <a:pt x="31" y="5"/>
                      <a:pt x="35" y="4"/>
                    </a:cubicBezTo>
                    <a:cubicBezTo>
                      <a:pt x="38" y="3"/>
                      <a:pt x="38" y="3"/>
                      <a:pt x="42" y="2"/>
                    </a:cubicBezTo>
                    <a:cubicBezTo>
                      <a:pt x="42" y="2"/>
                      <a:pt x="52" y="1"/>
                      <a:pt x="52" y="7"/>
                    </a:cubicBezTo>
                    <a:cubicBezTo>
                      <a:pt x="52" y="12"/>
                      <a:pt x="50" y="16"/>
                      <a:pt x="4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51" name="Oval 658">
                <a:extLst>
                  <a:ext uri="{FF2B5EF4-FFF2-40B4-BE49-F238E27FC236}">
                    <a16:creationId xmlns:a16="http://schemas.microsoft.com/office/drawing/2014/main" id="{F2862511-EB49-6FD0-6CE9-45548DDB36CC}"/>
                  </a:ext>
                </a:extLst>
              </p:cNvPr>
              <p:cNvSpPr>
                <a:spLocks noChangeArrowheads="1"/>
              </p:cNvSpPr>
              <p:nvPr/>
            </p:nvSpPr>
            <p:spPr bwMode="auto">
              <a:xfrm>
                <a:off x="6102988" y="4027976"/>
                <a:ext cx="5056" cy="632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52" name="Oval 659">
                <a:extLst>
                  <a:ext uri="{FF2B5EF4-FFF2-40B4-BE49-F238E27FC236}">
                    <a16:creationId xmlns:a16="http://schemas.microsoft.com/office/drawing/2014/main" id="{32D0CCF0-F617-5323-7842-58B3BB15E42E}"/>
                  </a:ext>
                </a:extLst>
              </p:cNvPr>
              <p:cNvSpPr>
                <a:spLocks noChangeArrowheads="1"/>
              </p:cNvSpPr>
              <p:nvPr/>
            </p:nvSpPr>
            <p:spPr bwMode="auto">
              <a:xfrm>
                <a:off x="6260980" y="4027976"/>
                <a:ext cx="2528" cy="632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53" name="Freeform 682">
                <a:extLst>
                  <a:ext uri="{FF2B5EF4-FFF2-40B4-BE49-F238E27FC236}">
                    <a16:creationId xmlns:a16="http://schemas.microsoft.com/office/drawing/2014/main" id="{9AA07112-1417-2A02-8861-40FCA4769780}"/>
                  </a:ext>
                </a:extLst>
              </p:cNvPr>
              <p:cNvSpPr>
                <a:spLocks/>
              </p:cNvSpPr>
              <p:nvPr/>
            </p:nvSpPr>
            <p:spPr bwMode="auto">
              <a:xfrm>
                <a:off x="6478376" y="379794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sp>
            <p:nvSpPr>
              <p:cNvPr id="54" name="Freeform 685">
                <a:extLst>
                  <a:ext uri="{FF2B5EF4-FFF2-40B4-BE49-F238E27FC236}">
                    <a16:creationId xmlns:a16="http://schemas.microsoft.com/office/drawing/2014/main" id="{85A22F40-B027-895A-55DF-E982F9128876}"/>
                  </a:ext>
                </a:extLst>
              </p:cNvPr>
              <p:cNvSpPr>
                <a:spLocks/>
              </p:cNvSpPr>
              <p:nvPr/>
            </p:nvSpPr>
            <p:spPr bwMode="auto">
              <a:xfrm>
                <a:off x="6478376" y="3792885"/>
                <a:ext cx="0" cy="252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endParaRPr lang="en-US" sz="2448" dirty="0">
                  <a:solidFill>
                    <a:srgbClr val="000000"/>
                  </a:solidFill>
                  <a:latin typeface="Calibri" panose="020F0502020204030204"/>
                </a:endParaRPr>
              </a:p>
            </p:txBody>
          </p:sp>
        </p:grpSp>
        <p:sp>
          <p:nvSpPr>
            <p:cNvPr id="55" name="Rectangle 54">
              <a:extLst>
                <a:ext uri="{FF2B5EF4-FFF2-40B4-BE49-F238E27FC236}">
                  <a16:creationId xmlns:a16="http://schemas.microsoft.com/office/drawing/2014/main" id="{EB6E8F67-8945-BFBA-9000-913531948A23}"/>
                </a:ext>
              </a:extLst>
            </p:cNvPr>
            <p:cNvSpPr/>
            <p:nvPr/>
          </p:nvSpPr>
          <p:spPr bwMode="auto">
            <a:xfrm>
              <a:off x="11151090" y="3863468"/>
              <a:ext cx="490572" cy="5087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pPr>
              <a:endParaRPr lang="en-US" sz="2448" b="1"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56" name="Freeform 6">
              <a:extLst>
                <a:ext uri="{FF2B5EF4-FFF2-40B4-BE49-F238E27FC236}">
                  <a16:creationId xmlns:a16="http://schemas.microsoft.com/office/drawing/2014/main" id="{A53C1F2B-FEC9-8F5D-E145-B5C3EB67F8AC}"/>
                </a:ext>
              </a:extLst>
            </p:cNvPr>
            <p:cNvSpPr>
              <a:spLocks/>
            </p:cNvSpPr>
            <p:nvPr/>
          </p:nvSpPr>
          <p:spPr bwMode="auto">
            <a:xfrm>
              <a:off x="11240894" y="3969287"/>
              <a:ext cx="341679" cy="295830"/>
            </a:xfrm>
            <a:custGeom>
              <a:avLst/>
              <a:gdLst>
                <a:gd name="T0" fmla="*/ 983 w 1123"/>
                <a:gd name="T1" fmla="*/ 48 h 972"/>
                <a:gd name="T2" fmla="*/ 884 w 1123"/>
                <a:gd name="T3" fmla="*/ 36 h 972"/>
                <a:gd name="T4" fmla="*/ 409 w 1123"/>
                <a:gd name="T5" fmla="*/ 515 h 972"/>
                <a:gd name="T6" fmla="*/ 251 w 1123"/>
                <a:gd name="T7" fmla="*/ 357 h 972"/>
                <a:gd name="T8" fmla="*/ 107 w 1123"/>
                <a:gd name="T9" fmla="*/ 369 h 972"/>
                <a:gd name="T10" fmla="*/ 42 w 1123"/>
                <a:gd name="T11" fmla="*/ 446 h 972"/>
                <a:gd name="T12" fmla="*/ 41 w 1123"/>
                <a:gd name="T13" fmla="*/ 534 h 972"/>
                <a:gd name="T14" fmla="*/ 356 w 1123"/>
                <a:gd name="T15" fmla="*/ 871 h 972"/>
                <a:gd name="T16" fmla="*/ 500 w 1123"/>
                <a:gd name="T17" fmla="*/ 872 h 972"/>
                <a:gd name="T18" fmla="*/ 1058 w 1123"/>
                <a:gd name="T19" fmla="*/ 267 h 972"/>
                <a:gd name="T20" fmla="*/ 1065 w 1123"/>
                <a:gd name="T21" fmla="*/ 154 h 972"/>
                <a:gd name="T22" fmla="*/ 983 w 1123"/>
                <a:gd name="T23" fmla="*/ 48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3" h="972">
                  <a:moveTo>
                    <a:pt x="983" y="48"/>
                  </a:moveTo>
                  <a:cubicBezTo>
                    <a:pt x="983" y="48"/>
                    <a:pt x="952" y="0"/>
                    <a:pt x="884" y="36"/>
                  </a:cubicBezTo>
                  <a:cubicBezTo>
                    <a:pt x="774" y="95"/>
                    <a:pt x="533" y="321"/>
                    <a:pt x="409" y="515"/>
                  </a:cubicBezTo>
                  <a:cubicBezTo>
                    <a:pt x="409" y="515"/>
                    <a:pt x="320" y="412"/>
                    <a:pt x="251" y="357"/>
                  </a:cubicBezTo>
                  <a:cubicBezTo>
                    <a:pt x="183" y="302"/>
                    <a:pt x="170" y="309"/>
                    <a:pt x="107" y="369"/>
                  </a:cubicBezTo>
                  <a:cubicBezTo>
                    <a:pt x="66" y="408"/>
                    <a:pt x="42" y="446"/>
                    <a:pt x="42" y="446"/>
                  </a:cubicBezTo>
                  <a:cubicBezTo>
                    <a:pt x="42" y="446"/>
                    <a:pt x="0" y="490"/>
                    <a:pt x="41" y="534"/>
                  </a:cubicBezTo>
                  <a:cubicBezTo>
                    <a:pt x="93" y="589"/>
                    <a:pt x="283" y="776"/>
                    <a:pt x="356" y="871"/>
                  </a:cubicBezTo>
                  <a:cubicBezTo>
                    <a:pt x="432" y="972"/>
                    <a:pt x="500" y="872"/>
                    <a:pt x="500" y="872"/>
                  </a:cubicBezTo>
                  <a:cubicBezTo>
                    <a:pt x="500" y="872"/>
                    <a:pt x="734" y="489"/>
                    <a:pt x="1058" y="267"/>
                  </a:cubicBezTo>
                  <a:cubicBezTo>
                    <a:pt x="1058" y="267"/>
                    <a:pt x="1123" y="229"/>
                    <a:pt x="1065" y="154"/>
                  </a:cubicBezTo>
                  <a:cubicBezTo>
                    <a:pt x="1007" y="79"/>
                    <a:pt x="983" y="48"/>
                    <a:pt x="983" y="48"/>
                  </a:cubicBezTo>
                  <a:close/>
                </a:path>
              </a:pathLst>
            </a:custGeom>
            <a:solidFill>
              <a:sysClr val="window" lastClr="FFFFFF"/>
            </a:solidFill>
            <a:ln>
              <a:noFill/>
            </a:ln>
          </p:spPr>
          <p:txBody>
            <a:bodyPr vert="horz" wrap="square" lIns="93260" tIns="46630" rIns="93260" bIns="46630" numCol="1" anchor="t" anchorCtr="0" compatLnSpc="1">
              <a:prstTxWarp prst="textNoShape">
                <a:avLst/>
              </a:prstTxWarp>
            </a:bodyPr>
            <a:lstStyle/>
            <a:p>
              <a:pPr defTabSz="932597" fontAlgn="auto">
                <a:spcBef>
                  <a:spcPts val="0"/>
                </a:spcBef>
                <a:spcAft>
                  <a:spcPts val="0"/>
                </a:spcAft>
                <a:defRPr/>
              </a:pPr>
              <a:endParaRPr lang="en-US" sz="1836" kern="0" dirty="0">
                <a:solidFill>
                  <a:sysClr val="windowText" lastClr="000000"/>
                </a:solidFill>
              </a:endParaRPr>
            </a:p>
          </p:txBody>
        </p:sp>
        <p:sp>
          <p:nvSpPr>
            <p:cNvPr id="57" name="TextBox 56">
              <a:extLst>
                <a:ext uri="{FF2B5EF4-FFF2-40B4-BE49-F238E27FC236}">
                  <a16:creationId xmlns:a16="http://schemas.microsoft.com/office/drawing/2014/main" id="{CFD39EF3-3685-0DF0-A51F-3592B371AE96}"/>
                </a:ext>
              </a:extLst>
            </p:cNvPr>
            <p:cNvSpPr txBox="1"/>
            <p:nvPr/>
          </p:nvSpPr>
          <p:spPr>
            <a:xfrm>
              <a:off x="7860005" y="3447030"/>
              <a:ext cx="1329124" cy="531812"/>
            </a:xfrm>
            <a:prstGeom prst="rect">
              <a:avLst/>
            </a:prstGeom>
            <a:noFill/>
          </p:spPr>
          <p:txBody>
            <a:bodyPr wrap="square" rtlCol="0">
              <a:spAutoFit/>
            </a:bodyPr>
            <a:lstStyle/>
            <a:p>
              <a:pPr algn="ctr" defTabSz="951304">
                <a:defRPr/>
              </a:pPr>
              <a:r>
                <a:rPr lang="en-US" sz="1428" kern="0" dirty="0">
                  <a:solidFill>
                    <a:srgbClr val="0072C6">
                      <a:lumMod val="50000"/>
                    </a:srgbClr>
                  </a:solidFill>
                  <a:latin typeface="Segoe UI Light"/>
                </a:rPr>
                <a:t>Fabric Warehouse</a:t>
              </a:r>
            </a:p>
          </p:txBody>
        </p:sp>
        <p:sp>
          <p:nvSpPr>
            <p:cNvPr id="58" name="Freeform 248">
              <a:extLst>
                <a:ext uri="{FF2B5EF4-FFF2-40B4-BE49-F238E27FC236}">
                  <a16:creationId xmlns:a16="http://schemas.microsoft.com/office/drawing/2014/main" id="{B4FAF255-ABCB-D433-40BB-DA738E652ED9}"/>
                </a:ext>
              </a:extLst>
            </p:cNvPr>
            <p:cNvSpPr>
              <a:spLocks noEditPoints="1"/>
            </p:cNvSpPr>
            <p:nvPr/>
          </p:nvSpPr>
          <p:spPr bwMode="auto">
            <a:xfrm flipH="1">
              <a:off x="7779016" y="2002648"/>
              <a:ext cx="1400557" cy="1417115"/>
            </a:xfrm>
            <a:custGeom>
              <a:avLst/>
              <a:gdLst>
                <a:gd name="T0" fmla="*/ 100 w 202"/>
                <a:gd name="T1" fmla="*/ 12 h 239"/>
                <a:gd name="T2" fmla="*/ 184 w 202"/>
                <a:gd name="T3" fmla="*/ 36 h 239"/>
                <a:gd name="T4" fmla="*/ 100 w 202"/>
                <a:gd name="T5" fmla="*/ 60 h 239"/>
                <a:gd name="T6" fmla="*/ 16 w 202"/>
                <a:gd name="T7" fmla="*/ 36 h 239"/>
                <a:gd name="T8" fmla="*/ 100 w 202"/>
                <a:gd name="T9" fmla="*/ 12 h 239"/>
                <a:gd name="T10" fmla="*/ 101 w 202"/>
                <a:gd name="T11" fmla="*/ 0 h 239"/>
                <a:gd name="T12" fmla="*/ 61 w 202"/>
                <a:gd name="T13" fmla="*/ 3 h 239"/>
                <a:gd name="T14" fmla="*/ 29 w 202"/>
                <a:gd name="T15" fmla="*/ 12 h 239"/>
                <a:gd name="T16" fmla="*/ 8 w 202"/>
                <a:gd name="T17" fmla="*/ 24 h 239"/>
                <a:gd name="T18" fmla="*/ 2 w 202"/>
                <a:gd name="T19" fmla="*/ 32 h 239"/>
                <a:gd name="T20" fmla="*/ 0 w 202"/>
                <a:gd name="T21" fmla="*/ 40 h 239"/>
                <a:gd name="T22" fmla="*/ 0 w 202"/>
                <a:gd name="T23" fmla="*/ 199 h 239"/>
                <a:gd name="T24" fmla="*/ 2 w 202"/>
                <a:gd name="T25" fmla="*/ 207 h 239"/>
                <a:gd name="T26" fmla="*/ 8 w 202"/>
                <a:gd name="T27" fmla="*/ 215 h 239"/>
                <a:gd name="T28" fmla="*/ 29 w 202"/>
                <a:gd name="T29" fmla="*/ 227 h 239"/>
                <a:gd name="T30" fmla="*/ 61 w 202"/>
                <a:gd name="T31" fmla="*/ 236 h 239"/>
                <a:gd name="T32" fmla="*/ 101 w 202"/>
                <a:gd name="T33" fmla="*/ 239 h 239"/>
                <a:gd name="T34" fmla="*/ 172 w 202"/>
                <a:gd name="T35" fmla="*/ 227 h 239"/>
                <a:gd name="T36" fmla="*/ 194 w 202"/>
                <a:gd name="T37" fmla="*/ 215 h 239"/>
                <a:gd name="T38" fmla="*/ 200 w 202"/>
                <a:gd name="T39" fmla="*/ 207 h 239"/>
                <a:gd name="T40" fmla="*/ 202 w 202"/>
                <a:gd name="T41" fmla="*/ 199 h 239"/>
                <a:gd name="T42" fmla="*/ 202 w 202"/>
                <a:gd name="T43" fmla="*/ 40 h 239"/>
                <a:gd name="T44" fmla="*/ 194 w 202"/>
                <a:gd name="T45" fmla="*/ 24 h 239"/>
                <a:gd name="T46" fmla="*/ 172 w 202"/>
                <a:gd name="T47" fmla="*/ 12 h 239"/>
                <a:gd name="T48" fmla="*/ 140 w 202"/>
                <a:gd name="T49" fmla="*/ 3 h 239"/>
                <a:gd name="T50" fmla="*/ 101 w 202"/>
                <a:gd name="T5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2" h="239">
                  <a:moveTo>
                    <a:pt x="100" y="12"/>
                  </a:moveTo>
                  <a:cubicBezTo>
                    <a:pt x="146" y="12"/>
                    <a:pt x="184" y="23"/>
                    <a:pt x="184" y="36"/>
                  </a:cubicBezTo>
                  <a:cubicBezTo>
                    <a:pt x="184" y="49"/>
                    <a:pt x="146" y="60"/>
                    <a:pt x="100" y="60"/>
                  </a:cubicBezTo>
                  <a:cubicBezTo>
                    <a:pt x="54" y="60"/>
                    <a:pt x="16" y="49"/>
                    <a:pt x="16" y="36"/>
                  </a:cubicBezTo>
                  <a:cubicBezTo>
                    <a:pt x="16" y="23"/>
                    <a:pt x="54" y="12"/>
                    <a:pt x="100" y="12"/>
                  </a:cubicBezTo>
                  <a:close/>
                  <a:moveTo>
                    <a:pt x="101" y="0"/>
                  </a:moveTo>
                  <a:cubicBezTo>
                    <a:pt x="61" y="3"/>
                    <a:pt x="61" y="3"/>
                    <a:pt x="61" y="3"/>
                  </a:cubicBezTo>
                  <a:cubicBezTo>
                    <a:pt x="29" y="12"/>
                    <a:pt x="29" y="12"/>
                    <a:pt x="29" y="12"/>
                  </a:cubicBezTo>
                  <a:cubicBezTo>
                    <a:pt x="8" y="24"/>
                    <a:pt x="8" y="24"/>
                    <a:pt x="8" y="24"/>
                  </a:cubicBezTo>
                  <a:cubicBezTo>
                    <a:pt x="2" y="32"/>
                    <a:pt x="2" y="32"/>
                    <a:pt x="2" y="32"/>
                  </a:cubicBezTo>
                  <a:cubicBezTo>
                    <a:pt x="0" y="40"/>
                    <a:pt x="0" y="40"/>
                    <a:pt x="0" y="40"/>
                  </a:cubicBezTo>
                  <a:cubicBezTo>
                    <a:pt x="0" y="199"/>
                    <a:pt x="0" y="199"/>
                    <a:pt x="0" y="199"/>
                  </a:cubicBezTo>
                  <a:cubicBezTo>
                    <a:pt x="2" y="207"/>
                    <a:pt x="2" y="207"/>
                    <a:pt x="2" y="207"/>
                  </a:cubicBezTo>
                  <a:cubicBezTo>
                    <a:pt x="8" y="215"/>
                    <a:pt x="8" y="215"/>
                    <a:pt x="8" y="215"/>
                  </a:cubicBezTo>
                  <a:cubicBezTo>
                    <a:pt x="29" y="227"/>
                    <a:pt x="29" y="227"/>
                    <a:pt x="29" y="227"/>
                  </a:cubicBezTo>
                  <a:cubicBezTo>
                    <a:pt x="61" y="236"/>
                    <a:pt x="61" y="236"/>
                    <a:pt x="61" y="236"/>
                  </a:cubicBezTo>
                  <a:cubicBezTo>
                    <a:pt x="73" y="238"/>
                    <a:pt x="87" y="239"/>
                    <a:pt x="101" y="239"/>
                  </a:cubicBezTo>
                  <a:cubicBezTo>
                    <a:pt x="129" y="239"/>
                    <a:pt x="154" y="234"/>
                    <a:pt x="172" y="227"/>
                  </a:cubicBezTo>
                  <a:cubicBezTo>
                    <a:pt x="181" y="224"/>
                    <a:pt x="189" y="219"/>
                    <a:pt x="194" y="215"/>
                  </a:cubicBezTo>
                  <a:cubicBezTo>
                    <a:pt x="196" y="212"/>
                    <a:pt x="198" y="210"/>
                    <a:pt x="200" y="207"/>
                  </a:cubicBezTo>
                  <a:cubicBezTo>
                    <a:pt x="201" y="205"/>
                    <a:pt x="202" y="202"/>
                    <a:pt x="202" y="199"/>
                  </a:cubicBezTo>
                  <a:cubicBezTo>
                    <a:pt x="202" y="40"/>
                    <a:pt x="202" y="40"/>
                    <a:pt x="202" y="40"/>
                  </a:cubicBezTo>
                  <a:cubicBezTo>
                    <a:pt x="202" y="34"/>
                    <a:pt x="199" y="29"/>
                    <a:pt x="194" y="24"/>
                  </a:cubicBezTo>
                  <a:cubicBezTo>
                    <a:pt x="189" y="20"/>
                    <a:pt x="181" y="15"/>
                    <a:pt x="172" y="12"/>
                  </a:cubicBezTo>
                  <a:cubicBezTo>
                    <a:pt x="163" y="8"/>
                    <a:pt x="152" y="5"/>
                    <a:pt x="140" y="3"/>
                  </a:cubicBezTo>
                  <a:cubicBezTo>
                    <a:pt x="128" y="1"/>
                    <a:pt x="115" y="0"/>
                    <a:pt x="101" y="0"/>
                  </a:cubicBezTo>
                  <a:close/>
                </a:path>
              </a:pathLst>
            </a:custGeom>
            <a:solidFill>
              <a:srgbClr val="0072C6"/>
            </a:solidFill>
            <a:ln>
              <a:noFill/>
            </a:ln>
          </p:spPr>
          <p:txBody>
            <a:bodyPr vert="horz" wrap="square" lIns="93260" tIns="373041" rIns="93260" bIns="46630" numCol="1" anchor="ctr" anchorCtr="0" compatLnSpc="1">
              <a:prstTxWarp prst="textNoShape">
                <a:avLst/>
              </a:prstTxWarp>
            </a:bodyPr>
            <a:lstStyle/>
            <a:p>
              <a:pPr algn="ctr" defTabSz="951304">
                <a:spcBef>
                  <a:spcPts val="612"/>
                </a:spcBef>
                <a:defRPr/>
              </a:pPr>
              <a:r>
                <a:rPr lang="en-US" sz="1428" kern="0" dirty="0">
                  <a:solidFill>
                    <a:schemeClr val="bg1"/>
                  </a:solidFill>
                  <a:latin typeface="Segoe UI Semibold" panose="020B0702040204020203" pitchFamily="34" charset="0"/>
                  <a:cs typeface="Segoe UI Semibold" panose="020B0702040204020203" pitchFamily="34" charset="0"/>
                </a:rPr>
                <a:t>Salesperson 1</a:t>
              </a:r>
            </a:p>
            <a:p>
              <a:pPr algn="ctr" defTabSz="951304">
                <a:spcBef>
                  <a:spcPts val="612"/>
                </a:spcBef>
                <a:defRPr/>
              </a:pPr>
              <a:r>
                <a:rPr lang="en-US" sz="1428" kern="0" dirty="0">
                  <a:solidFill>
                    <a:schemeClr val="bg1"/>
                  </a:solidFill>
                  <a:latin typeface="Segoe UI Semibold" panose="020B0702040204020203" pitchFamily="34" charset="0"/>
                  <a:cs typeface="Segoe UI Semibold" panose="020B0702040204020203" pitchFamily="34" charset="0"/>
                </a:rPr>
                <a:t>Salesperson 2</a:t>
              </a:r>
            </a:p>
            <a:p>
              <a:pPr algn="ctr" defTabSz="951304">
                <a:spcBef>
                  <a:spcPts val="612"/>
                </a:spcBef>
                <a:defRPr/>
              </a:pPr>
              <a:r>
                <a:rPr lang="en-US" sz="1428" kern="0" dirty="0">
                  <a:solidFill>
                    <a:schemeClr val="bg1"/>
                  </a:solidFill>
                  <a:latin typeface="Segoe UI Semibold" panose="020B0702040204020203" pitchFamily="34" charset="0"/>
                  <a:cs typeface="Segoe UI Semibold" panose="020B0702040204020203" pitchFamily="34" charset="0"/>
                </a:rPr>
                <a:t>Salesperson 3</a:t>
              </a:r>
            </a:p>
          </p:txBody>
        </p:sp>
        <p:grpSp>
          <p:nvGrpSpPr>
            <p:cNvPr id="59" name="Group 58">
              <a:extLst>
                <a:ext uri="{FF2B5EF4-FFF2-40B4-BE49-F238E27FC236}">
                  <a16:creationId xmlns:a16="http://schemas.microsoft.com/office/drawing/2014/main" id="{40835D8D-F35E-B380-5618-EF2FCCAC5D7D}"/>
                </a:ext>
              </a:extLst>
            </p:cNvPr>
            <p:cNvGrpSpPr/>
            <p:nvPr/>
          </p:nvGrpSpPr>
          <p:grpSpPr>
            <a:xfrm>
              <a:off x="9476208" y="4380966"/>
              <a:ext cx="415950" cy="1389343"/>
              <a:chOff x="6770688" y="909638"/>
              <a:chExt cx="541338" cy="1808162"/>
            </a:xfrm>
          </p:grpSpPr>
          <p:sp>
            <p:nvSpPr>
              <p:cNvPr id="60" name="Freeform 155">
                <a:extLst>
                  <a:ext uri="{FF2B5EF4-FFF2-40B4-BE49-F238E27FC236}">
                    <a16:creationId xmlns:a16="http://schemas.microsoft.com/office/drawing/2014/main" id="{0AB0F9B0-E594-9B64-6A07-5369291453F7}"/>
                  </a:ext>
                </a:extLst>
              </p:cNvPr>
              <p:cNvSpPr>
                <a:spLocks/>
              </p:cNvSpPr>
              <p:nvPr/>
            </p:nvSpPr>
            <p:spPr bwMode="auto">
              <a:xfrm>
                <a:off x="6884988" y="1887538"/>
                <a:ext cx="312738" cy="746125"/>
              </a:xfrm>
              <a:custGeom>
                <a:avLst/>
                <a:gdLst>
                  <a:gd name="T0" fmla="*/ 146 w 197"/>
                  <a:gd name="T1" fmla="*/ 0 h 470"/>
                  <a:gd name="T2" fmla="*/ 50 w 197"/>
                  <a:gd name="T3" fmla="*/ 0 h 470"/>
                  <a:gd name="T4" fmla="*/ 2 w 197"/>
                  <a:gd name="T5" fmla="*/ 0 h 470"/>
                  <a:gd name="T6" fmla="*/ 0 w 197"/>
                  <a:gd name="T7" fmla="*/ 0 h 470"/>
                  <a:gd name="T8" fmla="*/ 2 w 197"/>
                  <a:gd name="T9" fmla="*/ 470 h 470"/>
                  <a:gd name="T10" fmla="*/ 50 w 197"/>
                  <a:gd name="T11" fmla="*/ 470 h 470"/>
                  <a:gd name="T12" fmla="*/ 50 w 197"/>
                  <a:gd name="T13" fmla="*/ 62 h 470"/>
                  <a:gd name="T14" fmla="*/ 146 w 197"/>
                  <a:gd name="T15" fmla="*/ 62 h 470"/>
                  <a:gd name="T16" fmla="*/ 146 w 197"/>
                  <a:gd name="T17" fmla="*/ 470 h 470"/>
                  <a:gd name="T18" fmla="*/ 197 w 197"/>
                  <a:gd name="T19" fmla="*/ 470 h 470"/>
                  <a:gd name="T20" fmla="*/ 197 w 197"/>
                  <a:gd name="T21" fmla="*/ 0 h 470"/>
                  <a:gd name="T22" fmla="*/ 146 w 197"/>
                  <a:gd name="T23" fmla="*/ 0 h 470"/>
                  <a:gd name="T24" fmla="*/ 146 w 197"/>
                  <a:gd name="T25" fmla="*/ 0 h 470"/>
                  <a:gd name="T26" fmla="*/ 146 w 197"/>
                  <a:gd name="T27"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470">
                    <a:moveTo>
                      <a:pt x="146" y="0"/>
                    </a:moveTo>
                    <a:lnTo>
                      <a:pt x="50" y="0"/>
                    </a:lnTo>
                    <a:lnTo>
                      <a:pt x="2" y="0"/>
                    </a:lnTo>
                    <a:lnTo>
                      <a:pt x="0" y="0"/>
                    </a:lnTo>
                    <a:lnTo>
                      <a:pt x="2" y="470"/>
                    </a:lnTo>
                    <a:lnTo>
                      <a:pt x="50" y="470"/>
                    </a:lnTo>
                    <a:lnTo>
                      <a:pt x="50" y="62"/>
                    </a:lnTo>
                    <a:lnTo>
                      <a:pt x="146" y="62"/>
                    </a:lnTo>
                    <a:lnTo>
                      <a:pt x="146" y="470"/>
                    </a:lnTo>
                    <a:lnTo>
                      <a:pt x="197" y="470"/>
                    </a:lnTo>
                    <a:lnTo>
                      <a:pt x="197" y="0"/>
                    </a:lnTo>
                    <a:lnTo>
                      <a:pt x="146" y="0"/>
                    </a:lnTo>
                    <a:lnTo>
                      <a:pt x="146" y="0"/>
                    </a:lnTo>
                    <a:lnTo>
                      <a:pt x="146" y="0"/>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156">
                <a:extLst>
                  <a:ext uri="{FF2B5EF4-FFF2-40B4-BE49-F238E27FC236}">
                    <a16:creationId xmlns:a16="http://schemas.microsoft.com/office/drawing/2014/main" id="{896A2075-6FC7-8597-925B-CF5E9AFE9383}"/>
                  </a:ext>
                </a:extLst>
              </p:cNvPr>
              <p:cNvSpPr>
                <a:spLocks/>
              </p:cNvSpPr>
              <p:nvPr/>
            </p:nvSpPr>
            <p:spPr bwMode="auto">
              <a:xfrm>
                <a:off x="6884988" y="2622550"/>
                <a:ext cx="185738" cy="95250"/>
              </a:xfrm>
              <a:custGeom>
                <a:avLst/>
                <a:gdLst>
                  <a:gd name="T0" fmla="*/ 21 w 49"/>
                  <a:gd name="T1" fmla="*/ 0 h 25"/>
                  <a:gd name="T2" fmla="*/ 49 w 49"/>
                  <a:gd name="T3" fmla="*/ 25 h 25"/>
                  <a:gd name="T4" fmla="*/ 21 w 49"/>
                  <a:gd name="T5" fmla="*/ 25 h 25"/>
                  <a:gd name="T6" fmla="*/ 0 w 49"/>
                  <a:gd name="T7" fmla="*/ 25 h 25"/>
                  <a:gd name="T8" fmla="*/ 0 w 49"/>
                  <a:gd name="T9" fmla="*/ 0 h 25"/>
                  <a:gd name="T10" fmla="*/ 21 w 49"/>
                  <a:gd name="T11" fmla="*/ 0 h 25"/>
                  <a:gd name="T12" fmla="*/ 21 w 49"/>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49" h="25">
                    <a:moveTo>
                      <a:pt x="21" y="0"/>
                    </a:moveTo>
                    <a:cubicBezTo>
                      <a:pt x="36" y="0"/>
                      <a:pt x="48" y="11"/>
                      <a:pt x="49" y="25"/>
                    </a:cubicBezTo>
                    <a:cubicBezTo>
                      <a:pt x="21" y="25"/>
                      <a:pt x="21" y="25"/>
                      <a:pt x="21" y="25"/>
                    </a:cubicBezTo>
                    <a:cubicBezTo>
                      <a:pt x="0" y="25"/>
                      <a:pt x="0" y="25"/>
                      <a:pt x="0" y="25"/>
                    </a:cubicBezTo>
                    <a:cubicBezTo>
                      <a:pt x="0" y="0"/>
                      <a:pt x="0" y="0"/>
                      <a:pt x="0" y="0"/>
                    </a:cubicBezTo>
                    <a:cubicBezTo>
                      <a:pt x="21" y="0"/>
                      <a:pt x="21" y="0"/>
                      <a:pt x="21" y="0"/>
                    </a:cubicBezTo>
                    <a:cubicBezTo>
                      <a:pt x="21" y="0"/>
                      <a:pt x="21" y="0"/>
                      <a:pt x="21" y="0"/>
                    </a:cubicBezTo>
                    <a:close/>
                  </a:path>
                </a:pathLst>
              </a:custGeom>
              <a:solidFill>
                <a:srgbClr val="7358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57">
                <a:extLst>
                  <a:ext uri="{FF2B5EF4-FFF2-40B4-BE49-F238E27FC236}">
                    <a16:creationId xmlns:a16="http://schemas.microsoft.com/office/drawing/2014/main" id="{9524BD2F-C562-E8E2-DB5D-FEF2345312C7}"/>
                  </a:ext>
                </a:extLst>
              </p:cNvPr>
              <p:cNvSpPr>
                <a:spLocks/>
              </p:cNvSpPr>
              <p:nvPr/>
            </p:nvSpPr>
            <p:spPr bwMode="auto">
              <a:xfrm>
                <a:off x="6770688" y="1336675"/>
                <a:ext cx="541338" cy="595313"/>
              </a:xfrm>
              <a:custGeom>
                <a:avLst/>
                <a:gdLst>
                  <a:gd name="T0" fmla="*/ 112 w 142"/>
                  <a:gd name="T1" fmla="*/ 0 h 158"/>
                  <a:gd name="T2" fmla="*/ 84 w 142"/>
                  <a:gd name="T3" fmla="*/ 0 h 158"/>
                  <a:gd name="T4" fmla="*/ 71 w 142"/>
                  <a:gd name="T5" fmla="*/ 7 h 158"/>
                  <a:gd name="T6" fmla="*/ 58 w 142"/>
                  <a:gd name="T7" fmla="*/ 0 h 158"/>
                  <a:gd name="T8" fmla="*/ 30 w 142"/>
                  <a:gd name="T9" fmla="*/ 0 h 158"/>
                  <a:gd name="T10" fmla="*/ 0 w 142"/>
                  <a:gd name="T11" fmla="*/ 30 h 158"/>
                  <a:gd name="T12" fmla="*/ 0 w 142"/>
                  <a:gd name="T13" fmla="*/ 55 h 158"/>
                  <a:gd name="T14" fmla="*/ 26 w 142"/>
                  <a:gd name="T15" fmla="*/ 55 h 158"/>
                  <a:gd name="T16" fmla="*/ 26 w 142"/>
                  <a:gd name="T17" fmla="*/ 158 h 158"/>
                  <a:gd name="T18" fmla="*/ 116 w 142"/>
                  <a:gd name="T19" fmla="*/ 158 h 158"/>
                  <a:gd name="T20" fmla="*/ 116 w 142"/>
                  <a:gd name="T21" fmla="*/ 55 h 158"/>
                  <a:gd name="T22" fmla="*/ 142 w 142"/>
                  <a:gd name="T23" fmla="*/ 55 h 158"/>
                  <a:gd name="T24" fmla="*/ 142 w 142"/>
                  <a:gd name="T25" fmla="*/ 30 h 158"/>
                  <a:gd name="T26" fmla="*/ 112 w 142"/>
                  <a:gd name="T2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58">
                    <a:moveTo>
                      <a:pt x="112" y="0"/>
                    </a:moveTo>
                    <a:cubicBezTo>
                      <a:pt x="84" y="0"/>
                      <a:pt x="84" y="0"/>
                      <a:pt x="84" y="0"/>
                    </a:cubicBezTo>
                    <a:cubicBezTo>
                      <a:pt x="71" y="7"/>
                      <a:pt x="71" y="7"/>
                      <a:pt x="71" y="7"/>
                    </a:cubicBezTo>
                    <a:cubicBezTo>
                      <a:pt x="58" y="0"/>
                      <a:pt x="58" y="0"/>
                      <a:pt x="58" y="0"/>
                    </a:cubicBezTo>
                    <a:cubicBezTo>
                      <a:pt x="30" y="0"/>
                      <a:pt x="30" y="0"/>
                      <a:pt x="30" y="0"/>
                    </a:cubicBezTo>
                    <a:cubicBezTo>
                      <a:pt x="13" y="0"/>
                      <a:pt x="0" y="13"/>
                      <a:pt x="0" y="30"/>
                    </a:cubicBezTo>
                    <a:cubicBezTo>
                      <a:pt x="0" y="55"/>
                      <a:pt x="0" y="55"/>
                      <a:pt x="0" y="55"/>
                    </a:cubicBezTo>
                    <a:cubicBezTo>
                      <a:pt x="26" y="55"/>
                      <a:pt x="26" y="55"/>
                      <a:pt x="26" y="55"/>
                    </a:cubicBezTo>
                    <a:cubicBezTo>
                      <a:pt x="26" y="158"/>
                      <a:pt x="26" y="158"/>
                      <a:pt x="26" y="158"/>
                    </a:cubicBezTo>
                    <a:cubicBezTo>
                      <a:pt x="116" y="158"/>
                      <a:pt x="116" y="158"/>
                      <a:pt x="116" y="158"/>
                    </a:cubicBezTo>
                    <a:cubicBezTo>
                      <a:pt x="116" y="55"/>
                      <a:pt x="116" y="55"/>
                      <a:pt x="116" y="55"/>
                    </a:cubicBezTo>
                    <a:cubicBezTo>
                      <a:pt x="142" y="55"/>
                      <a:pt x="142" y="55"/>
                      <a:pt x="142" y="55"/>
                    </a:cubicBezTo>
                    <a:cubicBezTo>
                      <a:pt x="142" y="30"/>
                      <a:pt x="142" y="30"/>
                      <a:pt x="142" y="30"/>
                    </a:cubicBezTo>
                    <a:cubicBezTo>
                      <a:pt x="142" y="13"/>
                      <a:pt x="128" y="0"/>
                      <a:pt x="112"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8">
                <a:extLst>
                  <a:ext uri="{FF2B5EF4-FFF2-40B4-BE49-F238E27FC236}">
                    <a16:creationId xmlns:a16="http://schemas.microsoft.com/office/drawing/2014/main" id="{C10CB6B3-5108-9EEE-E128-58A55A3214D0}"/>
                  </a:ext>
                </a:extLst>
              </p:cNvPr>
              <p:cNvSpPr>
                <a:spLocks/>
              </p:cNvSpPr>
              <p:nvPr/>
            </p:nvSpPr>
            <p:spPr bwMode="auto">
              <a:xfrm>
                <a:off x="6888163" y="909638"/>
                <a:ext cx="301625" cy="196850"/>
              </a:xfrm>
              <a:custGeom>
                <a:avLst/>
                <a:gdLst>
                  <a:gd name="T0" fmla="*/ 79 w 79"/>
                  <a:gd name="T1" fmla="*/ 52 h 52"/>
                  <a:gd name="T2" fmla="*/ 79 w 79"/>
                  <a:gd name="T3" fmla="*/ 36 h 52"/>
                  <a:gd name="T4" fmla="*/ 43 w 79"/>
                  <a:gd name="T5" fmla="*/ 0 h 52"/>
                  <a:gd name="T6" fmla="*/ 37 w 79"/>
                  <a:gd name="T7" fmla="*/ 0 h 52"/>
                  <a:gd name="T8" fmla="*/ 0 w 79"/>
                  <a:gd name="T9" fmla="*/ 36 h 52"/>
                  <a:gd name="T10" fmla="*/ 0 w 79"/>
                  <a:gd name="T11" fmla="*/ 52 h 52"/>
                  <a:gd name="T12" fmla="*/ 79 w 79"/>
                  <a:gd name="T13" fmla="*/ 52 h 52"/>
                  <a:gd name="T14" fmla="*/ 79 w 79"/>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52">
                    <a:moveTo>
                      <a:pt x="79" y="52"/>
                    </a:moveTo>
                    <a:cubicBezTo>
                      <a:pt x="79" y="36"/>
                      <a:pt x="79" y="36"/>
                      <a:pt x="79" y="36"/>
                    </a:cubicBezTo>
                    <a:cubicBezTo>
                      <a:pt x="79" y="16"/>
                      <a:pt x="63" y="0"/>
                      <a:pt x="43" y="0"/>
                    </a:cubicBezTo>
                    <a:cubicBezTo>
                      <a:pt x="37" y="0"/>
                      <a:pt x="37" y="0"/>
                      <a:pt x="37" y="0"/>
                    </a:cubicBezTo>
                    <a:cubicBezTo>
                      <a:pt x="17" y="0"/>
                      <a:pt x="0" y="16"/>
                      <a:pt x="0" y="36"/>
                    </a:cubicBezTo>
                    <a:cubicBezTo>
                      <a:pt x="0" y="52"/>
                      <a:pt x="0" y="52"/>
                      <a:pt x="0" y="52"/>
                    </a:cubicBezTo>
                    <a:cubicBezTo>
                      <a:pt x="79" y="52"/>
                      <a:pt x="79" y="52"/>
                      <a:pt x="79" y="52"/>
                    </a:cubicBezTo>
                    <a:cubicBezTo>
                      <a:pt x="79" y="52"/>
                      <a:pt x="79" y="52"/>
                      <a:pt x="79" y="52"/>
                    </a:cubicBezTo>
                    <a:close/>
                  </a:path>
                </a:pathLst>
              </a:custGeom>
              <a:solidFill>
                <a:srgbClr val="FB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59">
                <a:extLst>
                  <a:ext uri="{FF2B5EF4-FFF2-40B4-BE49-F238E27FC236}">
                    <a16:creationId xmlns:a16="http://schemas.microsoft.com/office/drawing/2014/main" id="{8DAE3432-80E9-060F-269D-76DD80298E67}"/>
                  </a:ext>
                </a:extLst>
              </p:cNvPr>
              <p:cNvSpPr>
                <a:spLocks/>
              </p:cNvSpPr>
              <p:nvPr/>
            </p:nvSpPr>
            <p:spPr bwMode="auto">
              <a:xfrm>
                <a:off x="6899275" y="1117600"/>
                <a:ext cx="282575" cy="60325"/>
              </a:xfrm>
              <a:custGeom>
                <a:avLst/>
                <a:gdLst>
                  <a:gd name="T0" fmla="*/ 0 w 74"/>
                  <a:gd name="T1" fmla="*/ 12 h 16"/>
                  <a:gd name="T2" fmla="*/ 4 w 74"/>
                  <a:gd name="T3" fmla="*/ 16 h 16"/>
                  <a:gd name="T4" fmla="*/ 70 w 74"/>
                  <a:gd name="T5" fmla="*/ 16 h 16"/>
                  <a:gd name="T6" fmla="*/ 74 w 74"/>
                  <a:gd name="T7" fmla="*/ 12 h 16"/>
                  <a:gd name="T8" fmla="*/ 74 w 74"/>
                  <a:gd name="T9" fmla="*/ 4 h 16"/>
                  <a:gd name="T10" fmla="*/ 70 w 74"/>
                  <a:gd name="T11" fmla="*/ 0 h 16"/>
                  <a:gd name="T12" fmla="*/ 4 w 74"/>
                  <a:gd name="T13" fmla="*/ 0 h 16"/>
                  <a:gd name="T14" fmla="*/ 0 w 74"/>
                  <a:gd name="T15" fmla="*/ 4 h 16"/>
                  <a:gd name="T16" fmla="*/ 0 w 74"/>
                  <a:gd name="T17" fmla="*/ 12 h 16"/>
                  <a:gd name="T18" fmla="*/ 0 w 74"/>
                  <a:gd name="T19"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6">
                    <a:moveTo>
                      <a:pt x="0" y="12"/>
                    </a:moveTo>
                    <a:cubicBezTo>
                      <a:pt x="0" y="14"/>
                      <a:pt x="1" y="16"/>
                      <a:pt x="4" y="16"/>
                    </a:cubicBezTo>
                    <a:cubicBezTo>
                      <a:pt x="70" y="16"/>
                      <a:pt x="70" y="16"/>
                      <a:pt x="70" y="16"/>
                    </a:cubicBezTo>
                    <a:cubicBezTo>
                      <a:pt x="72" y="16"/>
                      <a:pt x="74" y="14"/>
                      <a:pt x="74" y="12"/>
                    </a:cubicBezTo>
                    <a:cubicBezTo>
                      <a:pt x="74" y="4"/>
                      <a:pt x="74" y="4"/>
                      <a:pt x="74" y="4"/>
                    </a:cubicBezTo>
                    <a:cubicBezTo>
                      <a:pt x="74" y="2"/>
                      <a:pt x="72" y="0"/>
                      <a:pt x="70" y="0"/>
                    </a:cubicBezTo>
                    <a:cubicBezTo>
                      <a:pt x="4" y="0"/>
                      <a:pt x="4" y="0"/>
                      <a:pt x="4" y="0"/>
                    </a:cubicBezTo>
                    <a:cubicBezTo>
                      <a:pt x="1" y="0"/>
                      <a:pt x="0" y="2"/>
                      <a:pt x="0" y="4"/>
                    </a:cubicBezTo>
                    <a:cubicBezTo>
                      <a:pt x="0" y="12"/>
                      <a:pt x="0" y="12"/>
                      <a:pt x="0" y="12"/>
                    </a:cubicBezTo>
                    <a:cubicBezTo>
                      <a:pt x="0" y="12"/>
                      <a:pt x="0" y="12"/>
                      <a:pt x="0" y="12"/>
                    </a:cubicBezTo>
                    <a:close/>
                  </a:path>
                </a:pathLst>
              </a:custGeom>
              <a:solidFill>
                <a:srgbClr val="C297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160">
                <a:extLst>
                  <a:ext uri="{FF2B5EF4-FFF2-40B4-BE49-F238E27FC236}">
                    <a16:creationId xmlns:a16="http://schemas.microsoft.com/office/drawing/2014/main" id="{3C73B6D5-BBE4-7BD4-7AE0-C6A962079157}"/>
                  </a:ext>
                </a:extLst>
              </p:cNvPr>
              <p:cNvSpPr>
                <a:spLocks/>
              </p:cNvSpPr>
              <p:nvPr/>
            </p:nvSpPr>
            <p:spPr bwMode="auto">
              <a:xfrm>
                <a:off x="7116763" y="2622550"/>
                <a:ext cx="182563" cy="95250"/>
              </a:xfrm>
              <a:custGeom>
                <a:avLst/>
                <a:gdLst>
                  <a:gd name="T0" fmla="*/ 21 w 48"/>
                  <a:gd name="T1" fmla="*/ 0 h 25"/>
                  <a:gd name="T2" fmla="*/ 48 w 48"/>
                  <a:gd name="T3" fmla="*/ 25 h 25"/>
                  <a:gd name="T4" fmla="*/ 21 w 48"/>
                  <a:gd name="T5" fmla="*/ 25 h 25"/>
                  <a:gd name="T6" fmla="*/ 0 w 48"/>
                  <a:gd name="T7" fmla="*/ 25 h 25"/>
                  <a:gd name="T8" fmla="*/ 0 w 48"/>
                  <a:gd name="T9" fmla="*/ 0 h 25"/>
                  <a:gd name="T10" fmla="*/ 21 w 48"/>
                  <a:gd name="T11" fmla="*/ 0 h 25"/>
                  <a:gd name="T12" fmla="*/ 21 w 48"/>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48" h="25">
                    <a:moveTo>
                      <a:pt x="21" y="0"/>
                    </a:moveTo>
                    <a:cubicBezTo>
                      <a:pt x="35" y="0"/>
                      <a:pt x="47" y="11"/>
                      <a:pt x="48" y="25"/>
                    </a:cubicBezTo>
                    <a:cubicBezTo>
                      <a:pt x="21" y="25"/>
                      <a:pt x="21" y="25"/>
                      <a:pt x="21" y="25"/>
                    </a:cubicBezTo>
                    <a:cubicBezTo>
                      <a:pt x="0" y="25"/>
                      <a:pt x="0" y="25"/>
                      <a:pt x="0" y="25"/>
                    </a:cubicBezTo>
                    <a:cubicBezTo>
                      <a:pt x="0" y="0"/>
                      <a:pt x="0" y="0"/>
                      <a:pt x="0" y="0"/>
                    </a:cubicBezTo>
                    <a:cubicBezTo>
                      <a:pt x="21" y="0"/>
                      <a:pt x="21" y="0"/>
                      <a:pt x="21" y="0"/>
                    </a:cubicBezTo>
                    <a:cubicBezTo>
                      <a:pt x="21" y="0"/>
                      <a:pt x="21" y="0"/>
                      <a:pt x="21" y="0"/>
                    </a:cubicBezTo>
                    <a:close/>
                  </a:path>
                </a:pathLst>
              </a:custGeom>
              <a:solidFill>
                <a:srgbClr val="7358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161">
                <a:extLst>
                  <a:ext uri="{FF2B5EF4-FFF2-40B4-BE49-F238E27FC236}">
                    <a16:creationId xmlns:a16="http://schemas.microsoft.com/office/drawing/2014/main" id="{21FC9CB7-B465-847A-A49A-2DE32E20D8FD}"/>
                  </a:ext>
                </a:extLst>
              </p:cNvPr>
              <p:cNvSpPr>
                <a:spLocks/>
              </p:cNvSpPr>
              <p:nvPr/>
            </p:nvSpPr>
            <p:spPr bwMode="auto">
              <a:xfrm>
                <a:off x="7056438" y="1630363"/>
                <a:ext cx="141288" cy="71438"/>
              </a:xfrm>
              <a:custGeom>
                <a:avLst/>
                <a:gdLst>
                  <a:gd name="T0" fmla="*/ 37 w 37"/>
                  <a:gd name="T1" fmla="*/ 19 h 19"/>
                  <a:gd name="T2" fmla="*/ 0 w 37"/>
                  <a:gd name="T3" fmla="*/ 19 h 19"/>
                  <a:gd name="T4" fmla="*/ 18 w 37"/>
                  <a:gd name="T5" fmla="*/ 0 h 19"/>
                  <a:gd name="T6" fmla="*/ 37 w 37"/>
                  <a:gd name="T7" fmla="*/ 19 h 19"/>
                </a:gdLst>
                <a:ahLst/>
                <a:cxnLst>
                  <a:cxn ang="0">
                    <a:pos x="T0" y="T1"/>
                  </a:cxn>
                  <a:cxn ang="0">
                    <a:pos x="T2" y="T3"/>
                  </a:cxn>
                  <a:cxn ang="0">
                    <a:pos x="T4" y="T5"/>
                  </a:cxn>
                  <a:cxn ang="0">
                    <a:pos x="T6" y="T7"/>
                  </a:cxn>
                </a:cxnLst>
                <a:rect l="0" t="0" r="r" b="b"/>
                <a:pathLst>
                  <a:path w="37" h="19">
                    <a:moveTo>
                      <a:pt x="37" y="19"/>
                    </a:moveTo>
                    <a:cubicBezTo>
                      <a:pt x="0" y="19"/>
                      <a:pt x="0" y="19"/>
                      <a:pt x="0" y="19"/>
                    </a:cubicBezTo>
                    <a:cubicBezTo>
                      <a:pt x="0" y="8"/>
                      <a:pt x="9" y="0"/>
                      <a:pt x="18" y="0"/>
                    </a:cubicBezTo>
                    <a:cubicBezTo>
                      <a:pt x="29" y="0"/>
                      <a:pt x="37" y="8"/>
                      <a:pt x="37" y="19"/>
                    </a:cubicBezTo>
                    <a:close/>
                  </a:path>
                </a:pathLst>
              </a:custGeom>
              <a:solidFill>
                <a:srgbClr val="C297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162">
                <a:extLst>
                  <a:ext uri="{FF2B5EF4-FFF2-40B4-BE49-F238E27FC236}">
                    <a16:creationId xmlns:a16="http://schemas.microsoft.com/office/drawing/2014/main" id="{8AEC3E60-576A-976E-82F5-F568C7DB7444}"/>
                  </a:ext>
                </a:extLst>
              </p:cNvPr>
              <p:cNvSpPr>
                <a:spLocks/>
              </p:cNvSpPr>
              <p:nvPr/>
            </p:nvSpPr>
            <p:spPr bwMode="auto">
              <a:xfrm>
                <a:off x="6945313" y="1544638"/>
                <a:ext cx="350838" cy="241300"/>
              </a:xfrm>
              <a:custGeom>
                <a:avLst/>
                <a:gdLst>
                  <a:gd name="T0" fmla="*/ 73 w 92"/>
                  <a:gd name="T1" fmla="*/ 64 h 64"/>
                  <a:gd name="T2" fmla="*/ 0 w 92"/>
                  <a:gd name="T3" fmla="*/ 41 h 64"/>
                  <a:gd name="T4" fmla="*/ 4 w 92"/>
                  <a:gd name="T5" fmla="*/ 29 h 64"/>
                  <a:gd name="T6" fmla="*/ 70 w 92"/>
                  <a:gd name="T7" fmla="*/ 36 h 64"/>
                  <a:gd name="T8" fmla="*/ 70 w 92"/>
                  <a:gd name="T9" fmla="*/ 0 h 64"/>
                  <a:gd name="T10" fmla="*/ 92 w 92"/>
                  <a:gd name="T11" fmla="*/ 0 h 64"/>
                  <a:gd name="T12" fmla="*/ 92 w 92"/>
                  <a:gd name="T13" fmla="*/ 46 h 64"/>
                  <a:gd name="T14" fmla="*/ 73 w 92"/>
                  <a:gd name="T15" fmla="*/ 64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64">
                    <a:moveTo>
                      <a:pt x="73" y="64"/>
                    </a:moveTo>
                    <a:cubicBezTo>
                      <a:pt x="0" y="41"/>
                      <a:pt x="0" y="41"/>
                      <a:pt x="0" y="41"/>
                    </a:cubicBezTo>
                    <a:cubicBezTo>
                      <a:pt x="4" y="29"/>
                      <a:pt x="4" y="29"/>
                      <a:pt x="4" y="29"/>
                    </a:cubicBezTo>
                    <a:cubicBezTo>
                      <a:pt x="70" y="36"/>
                      <a:pt x="70" y="36"/>
                      <a:pt x="70" y="36"/>
                    </a:cubicBezTo>
                    <a:cubicBezTo>
                      <a:pt x="70" y="0"/>
                      <a:pt x="70" y="0"/>
                      <a:pt x="70" y="0"/>
                    </a:cubicBezTo>
                    <a:cubicBezTo>
                      <a:pt x="92" y="0"/>
                      <a:pt x="92" y="0"/>
                      <a:pt x="92" y="0"/>
                    </a:cubicBezTo>
                    <a:cubicBezTo>
                      <a:pt x="92" y="46"/>
                      <a:pt x="92" y="46"/>
                      <a:pt x="92" y="46"/>
                    </a:cubicBezTo>
                    <a:cubicBezTo>
                      <a:pt x="92" y="56"/>
                      <a:pt x="83" y="64"/>
                      <a:pt x="73" y="64"/>
                    </a:cubicBezTo>
                    <a:close/>
                  </a:path>
                </a:pathLst>
              </a:custGeom>
              <a:solidFill>
                <a:srgbClr val="DFBB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163">
                <a:extLst>
                  <a:ext uri="{FF2B5EF4-FFF2-40B4-BE49-F238E27FC236}">
                    <a16:creationId xmlns:a16="http://schemas.microsoft.com/office/drawing/2014/main" id="{AA835752-10E6-ABA6-EF1D-ED8670B82048}"/>
                  </a:ext>
                </a:extLst>
              </p:cNvPr>
              <p:cNvSpPr>
                <a:spLocks/>
              </p:cNvSpPr>
              <p:nvPr/>
            </p:nvSpPr>
            <p:spPr bwMode="auto">
              <a:xfrm>
                <a:off x="6784975" y="1544638"/>
                <a:ext cx="427038" cy="241300"/>
              </a:xfrm>
              <a:custGeom>
                <a:avLst/>
                <a:gdLst>
                  <a:gd name="T0" fmla="*/ 19 w 112"/>
                  <a:gd name="T1" fmla="*/ 64 h 64"/>
                  <a:gd name="T2" fmla="*/ 112 w 112"/>
                  <a:gd name="T3" fmla="*/ 41 h 64"/>
                  <a:gd name="T4" fmla="*/ 69 w 112"/>
                  <a:gd name="T5" fmla="*/ 33 h 64"/>
                  <a:gd name="T6" fmla="*/ 22 w 112"/>
                  <a:gd name="T7" fmla="*/ 36 h 64"/>
                  <a:gd name="T8" fmla="*/ 22 w 112"/>
                  <a:gd name="T9" fmla="*/ 0 h 64"/>
                  <a:gd name="T10" fmla="*/ 0 w 112"/>
                  <a:gd name="T11" fmla="*/ 0 h 64"/>
                  <a:gd name="T12" fmla="*/ 0 w 112"/>
                  <a:gd name="T13" fmla="*/ 46 h 64"/>
                  <a:gd name="T14" fmla="*/ 19 w 112"/>
                  <a:gd name="T15" fmla="*/ 64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64">
                    <a:moveTo>
                      <a:pt x="19" y="64"/>
                    </a:moveTo>
                    <a:cubicBezTo>
                      <a:pt x="112" y="41"/>
                      <a:pt x="112" y="41"/>
                      <a:pt x="112" y="41"/>
                    </a:cubicBezTo>
                    <a:cubicBezTo>
                      <a:pt x="69" y="33"/>
                      <a:pt x="69" y="33"/>
                      <a:pt x="69" y="33"/>
                    </a:cubicBezTo>
                    <a:cubicBezTo>
                      <a:pt x="22" y="36"/>
                      <a:pt x="22" y="36"/>
                      <a:pt x="22" y="36"/>
                    </a:cubicBezTo>
                    <a:cubicBezTo>
                      <a:pt x="22" y="0"/>
                      <a:pt x="22" y="0"/>
                      <a:pt x="22" y="0"/>
                    </a:cubicBezTo>
                    <a:cubicBezTo>
                      <a:pt x="0" y="0"/>
                      <a:pt x="0" y="0"/>
                      <a:pt x="0" y="0"/>
                    </a:cubicBezTo>
                    <a:cubicBezTo>
                      <a:pt x="0" y="46"/>
                      <a:pt x="0" y="46"/>
                      <a:pt x="0" y="46"/>
                    </a:cubicBezTo>
                    <a:cubicBezTo>
                      <a:pt x="0" y="56"/>
                      <a:pt x="9" y="64"/>
                      <a:pt x="19" y="64"/>
                    </a:cubicBezTo>
                    <a:close/>
                  </a:path>
                </a:pathLst>
              </a:custGeom>
              <a:solidFill>
                <a:srgbClr val="DFBB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164">
                <a:extLst>
                  <a:ext uri="{FF2B5EF4-FFF2-40B4-BE49-F238E27FC236}">
                    <a16:creationId xmlns:a16="http://schemas.microsoft.com/office/drawing/2014/main" id="{ADB5494F-6E15-2E57-6753-865140B91278}"/>
                  </a:ext>
                </a:extLst>
              </p:cNvPr>
              <p:cNvSpPr>
                <a:spLocks/>
              </p:cNvSpPr>
              <p:nvPr/>
            </p:nvSpPr>
            <p:spPr bwMode="auto">
              <a:xfrm>
                <a:off x="6899275" y="1290638"/>
                <a:ext cx="282575" cy="260350"/>
              </a:xfrm>
              <a:custGeom>
                <a:avLst/>
                <a:gdLst>
                  <a:gd name="T0" fmla="*/ 147 w 178"/>
                  <a:gd name="T1" fmla="*/ 57 h 164"/>
                  <a:gd name="T2" fmla="*/ 178 w 178"/>
                  <a:gd name="T3" fmla="*/ 57 h 164"/>
                  <a:gd name="T4" fmla="*/ 135 w 178"/>
                  <a:gd name="T5" fmla="*/ 0 h 164"/>
                  <a:gd name="T6" fmla="*/ 44 w 178"/>
                  <a:gd name="T7" fmla="*/ 0 h 164"/>
                  <a:gd name="T8" fmla="*/ 0 w 178"/>
                  <a:gd name="T9" fmla="*/ 57 h 164"/>
                  <a:gd name="T10" fmla="*/ 32 w 178"/>
                  <a:gd name="T11" fmla="*/ 57 h 164"/>
                  <a:gd name="T12" fmla="*/ 89 w 178"/>
                  <a:gd name="T13" fmla="*/ 164 h 164"/>
                  <a:gd name="T14" fmla="*/ 147 w 178"/>
                  <a:gd name="T15" fmla="*/ 57 h 164"/>
                  <a:gd name="T16" fmla="*/ 147 w 178"/>
                  <a:gd name="T17" fmla="*/ 57 h 164"/>
                  <a:gd name="T18" fmla="*/ 147 w 178"/>
                  <a:gd name="T19" fmla="*/ 5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64">
                    <a:moveTo>
                      <a:pt x="147" y="57"/>
                    </a:moveTo>
                    <a:lnTo>
                      <a:pt x="178" y="57"/>
                    </a:lnTo>
                    <a:lnTo>
                      <a:pt x="135" y="0"/>
                    </a:lnTo>
                    <a:lnTo>
                      <a:pt x="44" y="0"/>
                    </a:lnTo>
                    <a:lnTo>
                      <a:pt x="0" y="57"/>
                    </a:lnTo>
                    <a:lnTo>
                      <a:pt x="32" y="57"/>
                    </a:lnTo>
                    <a:lnTo>
                      <a:pt x="89" y="164"/>
                    </a:lnTo>
                    <a:lnTo>
                      <a:pt x="147" y="57"/>
                    </a:lnTo>
                    <a:lnTo>
                      <a:pt x="147" y="57"/>
                    </a:lnTo>
                    <a:lnTo>
                      <a:pt x="147" y="5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165">
                <a:extLst>
                  <a:ext uri="{FF2B5EF4-FFF2-40B4-BE49-F238E27FC236}">
                    <a16:creationId xmlns:a16="http://schemas.microsoft.com/office/drawing/2014/main" id="{7E0613F8-8644-BFB6-5DB8-ED1B3EA1521E}"/>
                  </a:ext>
                </a:extLst>
              </p:cNvPr>
              <p:cNvSpPr>
                <a:spLocks/>
              </p:cNvSpPr>
              <p:nvPr/>
            </p:nvSpPr>
            <p:spPr bwMode="auto">
              <a:xfrm>
                <a:off x="6969125" y="1344613"/>
                <a:ext cx="144463" cy="206375"/>
              </a:xfrm>
              <a:custGeom>
                <a:avLst/>
                <a:gdLst>
                  <a:gd name="T0" fmla="*/ 45 w 91"/>
                  <a:gd name="T1" fmla="*/ 130 h 130"/>
                  <a:gd name="T2" fmla="*/ 0 w 91"/>
                  <a:gd name="T3" fmla="*/ 0 h 130"/>
                  <a:gd name="T4" fmla="*/ 91 w 91"/>
                  <a:gd name="T5" fmla="*/ 0 h 130"/>
                  <a:gd name="T6" fmla="*/ 45 w 91"/>
                  <a:gd name="T7" fmla="*/ 130 h 130"/>
                  <a:gd name="T8" fmla="*/ 45 w 91"/>
                  <a:gd name="T9" fmla="*/ 130 h 130"/>
                  <a:gd name="T10" fmla="*/ 45 w 91"/>
                  <a:gd name="T11" fmla="*/ 130 h 130"/>
                </a:gdLst>
                <a:ahLst/>
                <a:cxnLst>
                  <a:cxn ang="0">
                    <a:pos x="T0" y="T1"/>
                  </a:cxn>
                  <a:cxn ang="0">
                    <a:pos x="T2" y="T3"/>
                  </a:cxn>
                  <a:cxn ang="0">
                    <a:pos x="T4" y="T5"/>
                  </a:cxn>
                  <a:cxn ang="0">
                    <a:pos x="T6" y="T7"/>
                  </a:cxn>
                  <a:cxn ang="0">
                    <a:pos x="T8" y="T9"/>
                  </a:cxn>
                  <a:cxn ang="0">
                    <a:pos x="T10" y="T11"/>
                  </a:cxn>
                </a:cxnLst>
                <a:rect l="0" t="0" r="r" b="b"/>
                <a:pathLst>
                  <a:path w="91" h="130">
                    <a:moveTo>
                      <a:pt x="45" y="130"/>
                    </a:moveTo>
                    <a:lnTo>
                      <a:pt x="0" y="0"/>
                    </a:lnTo>
                    <a:lnTo>
                      <a:pt x="91" y="0"/>
                    </a:lnTo>
                    <a:lnTo>
                      <a:pt x="45" y="130"/>
                    </a:lnTo>
                    <a:lnTo>
                      <a:pt x="45" y="130"/>
                    </a:lnTo>
                    <a:lnTo>
                      <a:pt x="45" y="1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166">
                <a:extLst>
                  <a:ext uri="{FF2B5EF4-FFF2-40B4-BE49-F238E27FC236}">
                    <a16:creationId xmlns:a16="http://schemas.microsoft.com/office/drawing/2014/main" id="{5E64DA14-BE25-A6D7-6590-CDA9314B12FC}"/>
                  </a:ext>
                </a:extLst>
              </p:cNvPr>
              <p:cNvSpPr>
                <a:spLocks/>
              </p:cNvSpPr>
              <p:nvPr/>
            </p:nvSpPr>
            <p:spPr bwMode="auto">
              <a:xfrm>
                <a:off x="6969125" y="1238250"/>
                <a:ext cx="144463" cy="147638"/>
              </a:xfrm>
              <a:custGeom>
                <a:avLst/>
                <a:gdLst>
                  <a:gd name="T0" fmla="*/ 38 w 38"/>
                  <a:gd name="T1" fmla="*/ 6 h 39"/>
                  <a:gd name="T2" fmla="*/ 32 w 38"/>
                  <a:gd name="T3" fmla="*/ 0 h 39"/>
                  <a:gd name="T4" fmla="*/ 6 w 38"/>
                  <a:gd name="T5" fmla="*/ 0 h 39"/>
                  <a:gd name="T6" fmla="*/ 0 w 38"/>
                  <a:gd name="T7" fmla="*/ 6 h 39"/>
                  <a:gd name="T8" fmla="*/ 0 w 38"/>
                  <a:gd name="T9" fmla="*/ 28 h 39"/>
                  <a:gd name="T10" fmla="*/ 19 w 38"/>
                  <a:gd name="T11" fmla="*/ 39 h 39"/>
                  <a:gd name="T12" fmla="*/ 38 w 38"/>
                  <a:gd name="T13" fmla="*/ 28 h 39"/>
                  <a:gd name="T14" fmla="*/ 38 w 38"/>
                  <a:gd name="T15" fmla="*/ 6 h 39"/>
                  <a:gd name="T16" fmla="*/ 38 w 38"/>
                  <a:gd name="T17"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9">
                    <a:moveTo>
                      <a:pt x="38" y="6"/>
                    </a:moveTo>
                    <a:cubicBezTo>
                      <a:pt x="37" y="4"/>
                      <a:pt x="35" y="2"/>
                      <a:pt x="32" y="0"/>
                    </a:cubicBezTo>
                    <a:cubicBezTo>
                      <a:pt x="6" y="0"/>
                      <a:pt x="6" y="0"/>
                      <a:pt x="6" y="0"/>
                    </a:cubicBezTo>
                    <a:cubicBezTo>
                      <a:pt x="3" y="2"/>
                      <a:pt x="2" y="4"/>
                      <a:pt x="0" y="6"/>
                    </a:cubicBezTo>
                    <a:cubicBezTo>
                      <a:pt x="0" y="28"/>
                      <a:pt x="0" y="28"/>
                      <a:pt x="0" y="28"/>
                    </a:cubicBezTo>
                    <a:cubicBezTo>
                      <a:pt x="4" y="35"/>
                      <a:pt x="11" y="39"/>
                      <a:pt x="19" y="39"/>
                    </a:cubicBezTo>
                    <a:cubicBezTo>
                      <a:pt x="27" y="39"/>
                      <a:pt x="34" y="35"/>
                      <a:pt x="38" y="28"/>
                    </a:cubicBezTo>
                    <a:cubicBezTo>
                      <a:pt x="38" y="6"/>
                      <a:pt x="38" y="6"/>
                      <a:pt x="38" y="6"/>
                    </a:cubicBezTo>
                    <a:cubicBezTo>
                      <a:pt x="38" y="6"/>
                      <a:pt x="38" y="6"/>
                      <a:pt x="38" y="6"/>
                    </a:cubicBezTo>
                    <a:close/>
                  </a:path>
                </a:pathLst>
              </a:custGeom>
              <a:solidFill>
                <a:srgbClr val="DFBB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167">
                <a:extLst>
                  <a:ext uri="{FF2B5EF4-FFF2-40B4-BE49-F238E27FC236}">
                    <a16:creationId xmlns:a16="http://schemas.microsoft.com/office/drawing/2014/main" id="{32C6A37E-AEAA-788A-D1C0-247E92C87F44}"/>
                  </a:ext>
                </a:extLst>
              </p:cNvPr>
              <p:cNvSpPr>
                <a:spLocks/>
              </p:cNvSpPr>
              <p:nvPr/>
            </p:nvSpPr>
            <p:spPr bwMode="auto">
              <a:xfrm>
                <a:off x="6969125" y="1204913"/>
                <a:ext cx="144463" cy="120650"/>
              </a:xfrm>
              <a:custGeom>
                <a:avLst/>
                <a:gdLst>
                  <a:gd name="T0" fmla="*/ 38 w 38"/>
                  <a:gd name="T1" fmla="*/ 30 h 32"/>
                  <a:gd name="T2" fmla="*/ 19 w 38"/>
                  <a:gd name="T3" fmla="*/ 32 h 32"/>
                  <a:gd name="T4" fmla="*/ 0 w 38"/>
                  <a:gd name="T5" fmla="*/ 30 h 32"/>
                  <a:gd name="T6" fmla="*/ 0 w 38"/>
                  <a:gd name="T7" fmla="*/ 0 h 32"/>
                  <a:gd name="T8" fmla="*/ 38 w 38"/>
                  <a:gd name="T9" fmla="*/ 0 h 32"/>
                  <a:gd name="T10" fmla="*/ 38 w 38"/>
                  <a:gd name="T11" fmla="*/ 30 h 32"/>
                  <a:gd name="T12" fmla="*/ 38 w 38"/>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38" h="32">
                    <a:moveTo>
                      <a:pt x="38" y="30"/>
                    </a:moveTo>
                    <a:cubicBezTo>
                      <a:pt x="32" y="31"/>
                      <a:pt x="26" y="32"/>
                      <a:pt x="19" y="32"/>
                    </a:cubicBezTo>
                    <a:cubicBezTo>
                      <a:pt x="13" y="32"/>
                      <a:pt x="6" y="31"/>
                      <a:pt x="0" y="30"/>
                    </a:cubicBezTo>
                    <a:cubicBezTo>
                      <a:pt x="0" y="0"/>
                      <a:pt x="0" y="0"/>
                      <a:pt x="0" y="0"/>
                    </a:cubicBezTo>
                    <a:cubicBezTo>
                      <a:pt x="38" y="0"/>
                      <a:pt x="38" y="0"/>
                      <a:pt x="38" y="0"/>
                    </a:cubicBezTo>
                    <a:cubicBezTo>
                      <a:pt x="38" y="30"/>
                      <a:pt x="38" y="30"/>
                      <a:pt x="38" y="30"/>
                    </a:cubicBezTo>
                    <a:cubicBezTo>
                      <a:pt x="38" y="30"/>
                      <a:pt x="38" y="30"/>
                      <a:pt x="38" y="30"/>
                    </a:cubicBezTo>
                    <a:close/>
                  </a:path>
                </a:pathLst>
              </a:custGeom>
              <a:solidFill>
                <a:srgbClr val="C297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168">
                <a:extLst>
                  <a:ext uri="{FF2B5EF4-FFF2-40B4-BE49-F238E27FC236}">
                    <a16:creationId xmlns:a16="http://schemas.microsoft.com/office/drawing/2014/main" id="{4CEC29D8-3649-5E74-EC28-1355D4099D29}"/>
                  </a:ext>
                </a:extLst>
              </p:cNvPr>
              <p:cNvSpPr>
                <a:spLocks/>
              </p:cNvSpPr>
              <p:nvPr/>
            </p:nvSpPr>
            <p:spPr bwMode="auto">
              <a:xfrm>
                <a:off x="6923088" y="1046163"/>
                <a:ext cx="231775" cy="244475"/>
              </a:xfrm>
              <a:custGeom>
                <a:avLst/>
                <a:gdLst>
                  <a:gd name="T0" fmla="*/ 61 w 61"/>
                  <a:gd name="T1" fmla="*/ 7 h 65"/>
                  <a:gd name="T2" fmla="*/ 61 w 61"/>
                  <a:gd name="T3" fmla="*/ 55 h 65"/>
                  <a:gd name="T4" fmla="*/ 61 w 61"/>
                  <a:gd name="T5" fmla="*/ 55 h 65"/>
                  <a:gd name="T6" fmla="*/ 31 w 61"/>
                  <a:gd name="T7" fmla="*/ 65 h 65"/>
                  <a:gd name="T8" fmla="*/ 0 w 61"/>
                  <a:gd name="T9" fmla="*/ 55 h 65"/>
                  <a:gd name="T10" fmla="*/ 0 w 61"/>
                  <a:gd name="T11" fmla="*/ 7 h 65"/>
                  <a:gd name="T12" fmla="*/ 31 w 61"/>
                  <a:gd name="T13" fmla="*/ 0 h 65"/>
                  <a:gd name="T14" fmla="*/ 61 w 61"/>
                  <a:gd name="T15" fmla="*/ 7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5">
                    <a:moveTo>
                      <a:pt x="61" y="7"/>
                    </a:moveTo>
                    <a:cubicBezTo>
                      <a:pt x="61" y="55"/>
                      <a:pt x="61" y="55"/>
                      <a:pt x="61" y="55"/>
                    </a:cubicBezTo>
                    <a:cubicBezTo>
                      <a:pt x="61" y="55"/>
                      <a:pt x="61" y="55"/>
                      <a:pt x="61" y="55"/>
                    </a:cubicBezTo>
                    <a:cubicBezTo>
                      <a:pt x="53" y="61"/>
                      <a:pt x="42" y="65"/>
                      <a:pt x="31" y="65"/>
                    </a:cubicBezTo>
                    <a:cubicBezTo>
                      <a:pt x="20" y="65"/>
                      <a:pt x="9" y="61"/>
                      <a:pt x="0" y="55"/>
                    </a:cubicBezTo>
                    <a:cubicBezTo>
                      <a:pt x="0" y="7"/>
                      <a:pt x="0" y="7"/>
                      <a:pt x="0" y="7"/>
                    </a:cubicBezTo>
                    <a:cubicBezTo>
                      <a:pt x="0" y="7"/>
                      <a:pt x="15" y="0"/>
                      <a:pt x="31" y="0"/>
                    </a:cubicBezTo>
                    <a:cubicBezTo>
                      <a:pt x="46" y="0"/>
                      <a:pt x="61" y="7"/>
                      <a:pt x="61" y="7"/>
                    </a:cubicBezTo>
                    <a:close/>
                  </a:path>
                </a:pathLst>
              </a:custGeom>
              <a:solidFill>
                <a:srgbClr val="DFBB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169">
                <a:extLst>
                  <a:ext uri="{FF2B5EF4-FFF2-40B4-BE49-F238E27FC236}">
                    <a16:creationId xmlns:a16="http://schemas.microsoft.com/office/drawing/2014/main" id="{10EF9B36-B9E6-F595-C43E-E3F9E652A715}"/>
                  </a:ext>
                </a:extLst>
              </p:cNvPr>
              <p:cNvSpPr>
                <a:spLocks/>
              </p:cNvSpPr>
              <p:nvPr/>
            </p:nvSpPr>
            <p:spPr bwMode="auto">
              <a:xfrm>
                <a:off x="6784975" y="1544638"/>
                <a:ext cx="84138" cy="22225"/>
              </a:xfrm>
              <a:custGeom>
                <a:avLst/>
                <a:gdLst>
                  <a:gd name="T0" fmla="*/ 0 w 53"/>
                  <a:gd name="T1" fmla="*/ 0 h 14"/>
                  <a:gd name="T2" fmla="*/ 53 w 53"/>
                  <a:gd name="T3" fmla="*/ 0 h 14"/>
                  <a:gd name="T4" fmla="*/ 53 w 53"/>
                  <a:gd name="T5" fmla="*/ 14 h 14"/>
                  <a:gd name="T6" fmla="*/ 0 w 53"/>
                  <a:gd name="T7" fmla="*/ 14 h 14"/>
                  <a:gd name="T8" fmla="*/ 0 w 53"/>
                  <a:gd name="T9" fmla="*/ 0 h 14"/>
                  <a:gd name="T10" fmla="*/ 0 w 53"/>
                  <a:gd name="T11" fmla="*/ 0 h 14"/>
                </a:gdLst>
                <a:ahLst/>
                <a:cxnLst>
                  <a:cxn ang="0">
                    <a:pos x="T0" y="T1"/>
                  </a:cxn>
                  <a:cxn ang="0">
                    <a:pos x="T2" y="T3"/>
                  </a:cxn>
                  <a:cxn ang="0">
                    <a:pos x="T4" y="T5"/>
                  </a:cxn>
                  <a:cxn ang="0">
                    <a:pos x="T6" y="T7"/>
                  </a:cxn>
                  <a:cxn ang="0">
                    <a:pos x="T8" y="T9"/>
                  </a:cxn>
                  <a:cxn ang="0">
                    <a:pos x="T10" y="T11"/>
                  </a:cxn>
                </a:cxnLst>
                <a:rect l="0" t="0" r="r" b="b"/>
                <a:pathLst>
                  <a:path w="53" h="14">
                    <a:moveTo>
                      <a:pt x="0" y="0"/>
                    </a:moveTo>
                    <a:lnTo>
                      <a:pt x="53" y="0"/>
                    </a:lnTo>
                    <a:lnTo>
                      <a:pt x="53" y="14"/>
                    </a:lnTo>
                    <a:lnTo>
                      <a:pt x="0" y="14"/>
                    </a:lnTo>
                    <a:lnTo>
                      <a:pt x="0" y="0"/>
                    </a:lnTo>
                    <a:lnTo>
                      <a:pt x="0" y="0"/>
                    </a:lnTo>
                    <a:close/>
                  </a:path>
                </a:pathLst>
              </a:custGeom>
              <a:solidFill>
                <a:srgbClr val="C297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170">
                <a:extLst>
                  <a:ext uri="{FF2B5EF4-FFF2-40B4-BE49-F238E27FC236}">
                    <a16:creationId xmlns:a16="http://schemas.microsoft.com/office/drawing/2014/main" id="{C3E4FC9F-1A4C-4C70-1053-B9FA79EC63ED}"/>
                  </a:ext>
                </a:extLst>
              </p:cNvPr>
              <p:cNvSpPr>
                <a:spLocks/>
              </p:cNvSpPr>
              <p:nvPr/>
            </p:nvSpPr>
            <p:spPr bwMode="auto">
              <a:xfrm>
                <a:off x="7140575" y="1060450"/>
                <a:ext cx="14288" cy="117475"/>
              </a:xfrm>
              <a:custGeom>
                <a:avLst/>
                <a:gdLst>
                  <a:gd name="T0" fmla="*/ 0 w 9"/>
                  <a:gd name="T1" fmla="*/ 0 h 74"/>
                  <a:gd name="T2" fmla="*/ 9 w 9"/>
                  <a:gd name="T3" fmla="*/ 0 h 74"/>
                  <a:gd name="T4" fmla="*/ 9 w 9"/>
                  <a:gd name="T5" fmla="*/ 74 h 74"/>
                  <a:gd name="T6" fmla="*/ 0 w 9"/>
                  <a:gd name="T7" fmla="*/ 74 h 74"/>
                  <a:gd name="T8" fmla="*/ 0 w 9"/>
                  <a:gd name="T9" fmla="*/ 0 h 74"/>
                  <a:gd name="T10" fmla="*/ 0 w 9"/>
                  <a:gd name="T11" fmla="*/ 0 h 74"/>
                </a:gdLst>
                <a:ahLst/>
                <a:cxnLst>
                  <a:cxn ang="0">
                    <a:pos x="T0" y="T1"/>
                  </a:cxn>
                  <a:cxn ang="0">
                    <a:pos x="T2" y="T3"/>
                  </a:cxn>
                  <a:cxn ang="0">
                    <a:pos x="T4" y="T5"/>
                  </a:cxn>
                  <a:cxn ang="0">
                    <a:pos x="T6" y="T7"/>
                  </a:cxn>
                  <a:cxn ang="0">
                    <a:pos x="T8" y="T9"/>
                  </a:cxn>
                  <a:cxn ang="0">
                    <a:pos x="T10" y="T11"/>
                  </a:cxn>
                </a:cxnLst>
                <a:rect l="0" t="0" r="r" b="b"/>
                <a:pathLst>
                  <a:path w="9" h="74">
                    <a:moveTo>
                      <a:pt x="0" y="0"/>
                    </a:moveTo>
                    <a:lnTo>
                      <a:pt x="9" y="0"/>
                    </a:lnTo>
                    <a:lnTo>
                      <a:pt x="9" y="74"/>
                    </a:lnTo>
                    <a:lnTo>
                      <a:pt x="0" y="74"/>
                    </a:lnTo>
                    <a:lnTo>
                      <a:pt x="0" y="0"/>
                    </a:lnTo>
                    <a:lnTo>
                      <a:pt x="0" y="0"/>
                    </a:lnTo>
                    <a:close/>
                  </a:path>
                </a:pathLst>
              </a:custGeom>
              <a:solidFill>
                <a:srgbClr val="FB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171">
                <a:extLst>
                  <a:ext uri="{FF2B5EF4-FFF2-40B4-BE49-F238E27FC236}">
                    <a16:creationId xmlns:a16="http://schemas.microsoft.com/office/drawing/2014/main" id="{8023F0EF-3276-C05F-949F-C5A840CA5967}"/>
                  </a:ext>
                </a:extLst>
              </p:cNvPr>
              <p:cNvSpPr>
                <a:spLocks/>
              </p:cNvSpPr>
              <p:nvPr/>
            </p:nvSpPr>
            <p:spPr bwMode="auto">
              <a:xfrm>
                <a:off x="6923088" y="1060450"/>
                <a:ext cx="19050" cy="117475"/>
              </a:xfrm>
              <a:custGeom>
                <a:avLst/>
                <a:gdLst>
                  <a:gd name="T0" fmla="*/ 0 w 12"/>
                  <a:gd name="T1" fmla="*/ 0 h 74"/>
                  <a:gd name="T2" fmla="*/ 12 w 12"/>
                  <a:gd name="T3" fmla="*/ 0 h 74"/>
                  <a:gd name="T4" fmla="*/ 12 w 12"/>
                  <a:gd name="T5" fmla="*/ 74 h 74"/>
                  <a:gd name="T6" fmla="*/ 0 w 12"/>
                  <a:gd name="T7" fmla="*/ 74 h 74"/>
                  <a:gd name="T8" fmla="*/ 0 w 12"/>
                  <a:gd name="T9" fmla="*/ 0 h 74"/>
                  <a:gd name="T10" fmla="*/ 0 w 12"/>
                  <a:gd name="T11" fmla="*/ 0 h 74"/>
                </a:gdLst>
                <a:ahLst/>
                <a:cxnLst>
                  <a:cxn ang="0">
                    <a:pos x="T0" y="T1"/>
                  </a:cxn>
                  <a:cxn ang="0">
                    <a:pos x="T2" y="T3"/>
                  </a:cxn>
                  <a:cxn ang="0">
                    <a:pos x="T4" y="T5"/>
                  </a:cxn>
                  <a:cxn ang="0">
                    <a:pos x="T6" y="T7"/>
                  </a:cxn>
                  <a:cxn ang="0">
                    <a:pos x="T8" y="T9"/>
                  </a:cxn>
                  <a:cxn ang="0">
                    <a:pos x="T10" y="T11"/>
                  </a:cxn>
                </a:cxnLst>
                <a:rect l="0" t="0" r="r" b="b"/>
                <a:pathLst>
                  <a:path w="12" h="74">
                    <a:moveTo>
                      <a:pt x="0" y="0"/>
                    </a:moveTo>
                    <a:lnTo>
                      <a:pt x="12" y="0"/>
                    </a:lnTo>
                    <a:lnTo>
                      <a:pt x="12" y="74"/>
                    </a:lnTo>
                    <a:lnTo>
                      <a:pt x="0" y="74"/>
                    </a:lnTo>
                    <a:lnTo>
                      <a:pt x="0" y="0"/>
                    </a:lnTo>
                    <a:lnTo>
                      <a:pt x="0" y="0"/>
                    </a:lnTo>
                    <a:close/>
                  </a:path>
                </a:pathLst>
              </a:custGeom>
              <a:solidFill>
                <a:srgbClr val="FB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Oval 172">
                <a:extLst>
                  <a:ext uri="{FF2B5EF4-FFF2-40B4-BE49-F238E27FC236}">
                    <a16:creationId xmlns:a16="http://schemas.microsoft.com/office/drawing/2014/main" id="{53D74075-D44A-A14E-537D-4819DA5342F2}"/>
                  </a:ext>
                </a:extLst>
              </p:cNvPr>
              <p:cNvSpPr>
                <a:spLocks noChangeArrowheads="1"/>
              </p:cNvSpPr>
              <p:nvPr/>
            </p:nvSpPr>
            <p:spPr bwMode="auto">
              <a:xfrm>
                <a:off x="6969125" y="1139825"/>
                <a:ext cx="19050" cy="15875"/>
              </a:xfrm>
              <a:prstGeom prst="ellipse">
                <a:avLst/>
              </a:pr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Oval 173">
                <a:extLst>
                  <a:ext uri="{FF2B5EF4-FFF2-40B4-BE49-F238E27FC236}">
                    <a16:creationId xmlns:a16="http://schemas.microsoft.com/office/drawing/2014/main" id="{FCD97469-7CCC-DA91-67A1-F88A8917F1AE}"/>
                  </a:ext>
                </a:extLst>
              </p:cNvPr>
              <p:cNvSpPr>
                <a:spLocks noChangeArrowheads="1"/>
              </p:cNvSpPr>
              <p:nvPr/>
            </p:nvSpPr>
            <p:spPr bwMode="auto">
              <a:xfrm>
                <a:off x="7094538" y="1139825"/>
                <a:ext cx="19050" cy="15875"/>
              </a:xfrm>
              <a:prstGeom prst="ellipse">
                <a:avLst/>
              </a:pr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174">
                <a:extLst>
                  <a:ext uri="{FF2B5EF4-FFF2-40B4-BE49-F238E27FC236}">
                    <a16:creationId xmlns:a16="http://schemas.microsoft.com/office/drawing/2014/main" id="{8E62356A-BC9B-46C0-6FA5-9BE80CB79111}"/>
                  </a:ext>
                </a:extLst>
              </p:cNvPr>
              <p:cNvSpPr>
                <a:spLocks/>
              </p:cNvSpPr>
              <p:nvPr/>
            </p:nvSpPr>
            <p:spPr bwMode="auto">
              <a:xfrm>
                <a:off x="7026275" y="1193800"/>
                <a:ext cx="30163" cy="11113"/>
              </a:xfrm>
              <a:custGeom>
                <a:avLst/>
                <a:gdLst>
                  <a:gd name="T0" fmla="*/ 4 w 8"/>
                  <a:gd name="T1" fmla="*/ 3 h 3"/>
                  <a:gd name="T2" fmla="*/ 8 w 8"/>
                  <a:gd name="T3" fmla="*/ 0 h 3"/>
                  <a:gd name="T4" fmla="*/ 0 w 8"/>
                  <a:gd name="T5" fmla="*/ 0 h 3"/>
                  <a:gd name="T6" fmla="*/ 4 w 8"/>
                  <a:gd name="T7" fmla="*/ 3 h 3"/>
                </a:gdLst>
                <a:ahLst/>
                <a:cxnLst>
                  <a:cxn ang="0">
                    <a:pos x="T0" y="T1"/>
                  </a:cxn>
                  <a:cxn ang="0">
                    <a:pos x="T2" y="T3"/>
                  </a:cxn>
                  <a:cxn ang="0">
                    <a:pos x="T4" y="T5"/>
                  </a:cxn>
                  <a:cxn ang="0">
                    <a:pos x="T6" y="T7"/>
                  </a:cxn>
                </a:cxnLst>
                <a:rect l="0" t="0" r="r" b="b"/>
                <a:pathLst>
                  <a:path w="8" h="3">
                    <a:moveTo>
                      <a:pt x="4" y="3"/>
                    </a:moveTo>
                    <a:cubicBezTo>
                      <a:pt x="6" y="3"/>
                      <a:pt x="8" y="2"/>
                      <a:pt x="8" y="0"/>
                    </a:cubicBezTo>
                    <a:cubicBezTo>
                      <a:pt x="0" y="0"/>
                      <a:pt x="0" y="0"/>
                      <a:pt x="0" y="0"/>
                    </a:cubicBezTo>
                    <a:cubicBezTo>
                      <a:pt x="0" y="2"/>
                      <a:pt x="2" y="3"/>
                      <a:pt x="4" y="3"/>
                    </a:cubicBezTo>
                    <a:close/>
                  </a:path>
                </a:pathLst>
              </a:custGeom>
              <a:solidFill>
                <a:srgbClr val="C297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175">
                <a:extLst>
                  <a:ext uri="{FF2B5EF4-FFF2-40B4-BE49-F238E27FC236}">
                    <a16:creationId xmlns:a16="http://schemas.microsoft.com/office/drawing/2014/main" id="{58C64463-2E8E-8C78-6A68-384F905EBC14}"/>
                  </a:ext>
                </a:extLst>
              </p:cNvPr>
              <p:cNvSpPr>
                <a:spLocks/>
              </p:cNvSpPr>
              <p:nvPr/>
            </p:nvSpPr>
            <p:spPr bwMode="auto">
              <a:xfrm>
                <a:off x="6888163" y="1652588"/>
                <a:ext cx="141288" cy="68263"/>
              </a:xfrm>
              <a:custGeom>
                <a:avLst/>
                <a:gdLst>
                  <a:gd name="T0" fmla="*/ 37 w 37"/>
                  <a:gd name="T1" fmla="*/ 18 h 18"/>
                  <a:gd name="T2" fmla="*/ 0 w 37"/>
                  <a:gd name="T3" fmla="*/ 18 h 18"/>
                  <a:gd name="T4" fmla="*/ 19 w 37"/>
                  <a:gd name="T5" fmla="*/ 0 h 18"/>
                  <a:gd name="T6" fmla="*/ 37 w 37"/>
                  <a:gd name="T7" fmla="*/ 18 h 18"/>
                </a:gdLst>
                <a:ahLst/>
                <a:cxnLst>
                  <a:cxn ang="0">
                    <a:pos x="T0" y="T1"/>
                  </a:cxn>
                  <a:cxn ang="0">
                    <a:pos x="T2" y="T3"/>
                  </a:cxn>
                  <a:cxn ang="0">
                    <a:pos x="T4" y="T5"/>
                  </a:cxn>
                  <a:cxn ang="0">
                    <a:pos x="T6" y="T7"/>
                  </a:cxn>
                </a:cxnLst>
                <a:rect l="0" t="0" r="r" b="b"/>
                <a:pathLst>
                  <a:path w="37" h="18">
                    <a:moveTo>
                      <a:pt x="37" y="18"/>
                    </a:moveTo>
                    <a:cubicBezTo>
                      <a:pt x="0" y="18"/>
                      <a:pt x="0" y="18"/>
                      <a:pt x="0" y="18"/>
                    </a:cubicBezTo>
                    <a:cubicBezTo>
                      <a:pt x="0" y="8"/>
                      <a:pt x="9" y="0"/>
                      <a:pt x="19" y="0"/>
                    </a:cubicBezTo>
                    <a:cubicBezTo>
                      <a:pt x="29" y="0"/>
                      <a:pt x="37" y="8"/>
                      <a:pt x="37" y="18"/>
                    </a:cubicBezTo>
                    <a:close/>
                  </a:path>
                </a:pathLst>
              </a:custGeom>
              <a:solidFill>
                <a:srgbClr val="DFBB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176">
                <a:extLst>
                  <a:ext uri="{FF2B5EF4-FFF2-40B4-BE49-F238E27FC236}">
                    <a16:creationId xmlns:a16="http://schemas.microsoft.com/office/drawing/2014/main" id="{65A3BD67-AC88-7A79-74A6-53A339473B50}"/>
                  </a:ext>
                </a:extLst>
              </p:cNvPr>
              <p:cNvSpPr>
                <a:spLocks/>
              </p:cNvSpPr>
              <p:nvPr/>
            </p:nvSpPr>
            <p:spPr bwMode="auto">
              <a:xfrm>
                <a:off x="6907213" y="1676400"/>
                <a:ext cx="160338" cy="82550"/>
              </a:xfrm>
              <a:custGeom>
                <a:avLst/>
                <a:gdLst>
                  <a:gd name="T0" fmla="*/ 43 w 101"/>
                  <a:gd name="T1" fmla="*/ 52 h 52"/>
                  <a:gd name="T2" fmla="*/ 0 w 101"/>
                  <a:gd name="T3" fmla="*/ 0 h 52"/>
                  <a:gd name="T4" fmla="*/ 101 w 101"/>
                  <a:gd name="T5" fmla="*/ 40 h 52"/>
                  <a:gd name="T6" fmla="*/ 43 w 101"/>
                  <a:gd name="T7" fmla="*/ 52 h 52"/>
                  <a:gd name="T8" fmla="*/ 43 w 101"/>
                  <a:gd name="T9" fmla="*/ 52 h 52"/>
                  <a:gd name="T10" fmla="*/ 43 w 101"/>
                  <a:gd name="T11" fmla="*/ 52 h 52"/>
                </a:gdLst>
                <a:ahLst/>
                <a:cxnLst>
                  <a:cxn ang="0">
                    <a:pos x="T0" y="T1"/>
                  </a:cxn>
                  <a:cxn ang="0">
                    <a:pos x="T2" y="T3"/>
                  </a:cxn>
                  <a:cxn ang="0">
                    <a:pos x="T4" y="T5"/>
                  </a:cxn>
                  <a:cxn ang="0">
                    <a:pos x="T6" y="T7"/>
                  </a:cxn>
                  <a:cxn ang="0">
                    <a:pos x="T8" y="T9"/>
                  </a:cxn>
                  <a:cxn ang="0">
                    <a:pos x="T10" y="T11"/>
                  </a:cxn>
                </a:cxnLst>
                <a:rect l="0" t="0" r="r" b="b"/>
                <a:pathLst>
                  <a:path w="101" h="52">
                    <a:moveTo>
                      <a:pt x="43" y="52"/>
                    </a:moveTo>
                    <a:lnTo>
                      <a:pt x="0" y="0"/>
                    </a:lnTo>
                    <a:lnTo>
                      <a:pt x="101" y="40"/>
                    </a:lnTo>
                    <a:lnTo>
                      <a:pt x="43" y="52"/>
                    </a:lnTo>
                    <a:lnTo>
                      <a:pt x="43" y="52"/>
                    </a:lnTo>
                    <a:lnTo>
                      <a:pt x="43" y="52"/>
                    </a:lnTo>
                    <a:close/>
                  </a:path>
                </a:pathLst>
              </a:custGeom>
              <a:solidFill>
                <a:srgbClr val="C297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177">
                <a:extLst>
                  <a:ext uri="{FF2B5EF4-FFF2-40B4-BE49-F238E27FC236}">
                    <a16:creationId xmlns:a16="http://schemas.microsoft.com/office/drawing/2014/main" id="{EC42ADBB-0DD2-1507-0E43-C01740AE1BE1}"/>
                  </a:ext>
                </a:extLst>
              </p:cNvPr>
              <p:cNvSpPr>
                <a:spLocks/>
              </p:cNvSpPr>
              <p:nvPr/>
            </p:nvSpPr>
            <p:spPr bwMode="auto">
              <a:xfrm>
                <a:off x="6770688" y="1517650"/>
                <a:ext cx="117475" cy="93663"/>
              </a:xfrm>
              <a:custGeom>
                <a:avLst/>
                <a:gdLst>
                  <a:gd name="T0" fmla="*/ 0 w 74"/>
                  <a:gd name="T1" fmla="*/ 0 h 59"/>
                  <a:gd name="T2" fmla="*/ 74 w 74"/>
                  <a:gd name="T3" fmla="*/ 0 h 59"/>
                  <a:gd name="T4" fmla="*/ 74 w 74"/>
                  <a:gd name="T5" fmla="*/ 59 h 59"/>
                  <a:gd name="T6" fmla="*/ 0 w 74"/>
                  <a:gd name="T7" fmla="*/ 59 h 59"/>
                  <a:gd name="T8" fmla="*/ 0 w 74"/>
                  <a:gd name="T9" fmla="*/ 0 h 59"/>
                  <a:gd name="T10" fmla="*/ 0 w 74"/>
                  <a:gd name="T11" fmla="*/ 0 h 59"/>
                </a:gdLst>
                <a:ahLst/>
                <a:cxnLst>
                  <a:cxn ang="0">
                    <a:pos x="T0" y="T1"/>
                  </a:cxn>
                  <a:cxn ang="0">
                    <a:pos x="T2" y="T3"/>
                  </a:cxn>
                  <a:cxn ang="0">
                    <a:pos x="T4" y="T5"/>
                  </a:cxn>
                  <a:cxn ang="0">
                    <a:pos x="T6" y="T7"/>
                  </a:cxn>
                  <a:cxn ang="0">
                    <a:pos x="T8" y="T9"/>
                  </a:cxn>
                  <a:cxn ang="0">
                    <a:pos x="T10" y="T11"/>
                  </a:cxn>
                </a:cxnLst>
                <a:rect l="0" t="0" r="r" b="b"/>
                <a:pathLst>
                  <a:path w="74" h="59">
                    <a:moveTo>
                      <a:pt x="0" y="0"/>
                    </a:moveTo>
                    <a:lnTo>
                      <a:pt x="74" y="0"/>
                    </a:lnTo>
                    <a:lnTo>
                      <a:pt x="74" y="59"/>
                    </a:lnTo>
                    <a:lnTo>
                      <a:pt x="0" y="59"/>
                    </a:lnTo>
                    <a:lnTo>
                      <a:pt x="0" y="0"/>
                    </a:ln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178">
                <a:extLst>
                  <a:ext uri="{FF2B5EF4-FFF2-40B4-BE49-F238E27FC236}">
                    <a16:creationId xmlns:a16="http://schemas.microsoft.com/office/drawing/2014/main" id="{F9496873-0C01-B191-6E43-F781C0281141}"/>
                  </a:ext>
                </a:extLst>
              </p:cNvPr>
              <p:cNvSpPr>
                <a:spLocks/>
              </p:cNvSpPr>
              <p:nvPr/>
            </p:nvSpPr>
            <p:spPr bwMode="auto">
              <a:xfrm>
                <a:off x="7197725" y="1528763"/>
                <a:ext cx="114300" cy="82550"/>
              </a:xfrm>
              <a:custGeom>
                <a:avLst/>
                <a:gdLst>
                  <a:gd name="T0" fmla="*/ 0 w 72"/>
                  <a:gd name="T1" fmla="*/ 0 h 52"/>
                  <a:gd name="T2" fmla="*/ 72 w 72"/>
                  <a:gd name="T3" fmla="*/ 0 h 52"/>
                  <a:gd name="T4" fmla="*/ 72 w 72"/>
                  <a:gd name="T5" fmla="*/ 52 h 52"/>
                  <a:gd name="T6" fmla="*/ 0 w 72"/>
                  <a:gd name="T7" fmla="*/ 52 h 52"/>
                  <a:gd name="T8" fmla="*/ 0 w 72"/>
                  <a:gd name="T9" fmla="*/ 0 h 52"/>
                  <a:gd name="T10" fmla="*/ 0 w 72"/>
                  <a:gd name="T11" fmla="*/ 0 h 52"/>
                </a:gdLst>
                <a:ahLst/>
                <a:cxnLst>
                  <a:cxn ang="0">
                    <a:pos x="T0" y="T1"/>
                  </a:cxn>
                  <a:cxn ang="0">
                    <a:pos x="T2" y="T3"/>
                  </a:cxn>
                  <a:cxn ang="0">
                    <a:pos x="T4" y="T5"/>
                  </a:cxn>
                  <a:cxn ang="0">
                    <a:pos x="T6" y="T7"/>
                  </a:cxn>
                  <a:cxn ang="0">
                    <a:pos x="T8" y="T9"/>
                  </a:cxn>
                  <a:cxn ang="0">
                    <a:pos x="T10" y="T11"/>
                  </a:cxn>
                </a:cxnLst>
                <a:rect l="0" t="0" r="r" b="b"/>
                <a:pathLst>
                  <a:path w="72" h="52">
                    <a:moveTo>
                      <a:pt x="0" y="0"/>
                    </a:moveTo>
                    <a:lnTo>
                      <a:pt x="72" y="0"/>
                    </a:lnTo>
                    <a:lnTo>
                      <a:pt x="72" y="52"/>
                    </a:lnTo>
                    <a:lnTo>
                      <a:pt x="0" y="52"/>
                    </a:lnTo>
                    <a:lnTo>
                      <a:pt x="0" y="0"/>
                    </a:ln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179">
                <a:extLst>
                  <a:ext uri="{FF2B5EF4-FFF2-40B4-BE49-F238E27FC236}">
                    <a16:creationId xmlns:a16="http://schemas.microsoft.com/office/drawing/2014/main" id="{93EF6FA8-6FCB-16E4-45E4-2FB3573DEB8F}"/>
                  </a:ext>
                </a:extLst>
              </p:cNvPr>
              <p:cNvSpPr>
                <a:spLocks/>
              </p:cNvSpPr>
              <p:nvPr/>
            </p:nvSpPr>
            <p:spPr bwMode="auto">
              <a:xfrm>
                <a:off x="7010400" y="1235075"/>
                <a:ext cx="60325" cy="6350"/>
              </a:xfrm>
              <a:custGeom>
                <a:avLst/>
                <a:gdLst>
                  <a:gd name="T0" fmla="*/ 0 w 16"/>
                  <a:gd name="T1" fmla="*/ 0 h 2"/>
                  <a:gd name="T2" fmla="*/ 5 w 16"/>
                  <a:gd name="T3" fmla="*/ 2 h 2"/>
                  <a:gd name="T4" fmla="*/ 11 w 16"/>
                  <a:gd name="T5" fmla="*/ 2 h 2"/>
                  <a:gd name="T6" fmla="*/ 16 w 16"/>
                  <a:gd name="T7" fmla="*/ 0 h 2"/>
                </a:gdLst>
                <a:ahLst/>
                <a:cxnLst>
                  <a:cxn ang="0">
                    <a:pos x="T0" y="T1"/>
                  </a:cxn>
                  <a:cxn ang="0">
                    <a:pos x="T2" y="T3"/>
                  </a:cxn>
                  <a:cxn ang="0">
                    <a:pos x="T4" y="T5"/>
                  </a:cxn>
                  <a:cxn ang="0">
                    <a:pos x="T6" y="T7"/>
                  </a:cxn>
                </a:cxnLst>
                <a:rect l="0" t="0" r="r" b="b"/>
                <a:pathLst>
                  <a:path w="16" h="2">
                    <a:moveTo>
                      <a:pt x="0" y="0"/>
                    </a:moveTo>
                    <a:cubicBezTo>
                      <a:pt x="1" y="1"/>
                      <a:pt x="3" y="2"/>
                      <a:pt x="5" y="2"/>
                    </a:cubicBezTo>
                    <a:cubicBezTo>
                      <a:pt x="11" y="2"/>
                      <a:pt x="11" y="2"/>
                      <a:pt x="11" y="2"/>
                    </a:cubicBezTo>
                    <a:cubicBezTo>
                      <a:pt x="13" y="2"/>
                      <a:pt x="14" y="1"/>
                      <a:pt x="16" y="0"/>
                    </a:cubicBezTo>
                  </a:path>
                </a:pathLst>
              </a:custGeom>
              <a:noFill/>
              <a:ln w="6350" cap="flat">
                <a:solidFill>
                  <a:srgbClr val="C2976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180">
                <a:extLst>
                  <a:ext uri="{FF2B5EF4-FFF2-40B4-BE49-F238E27FC236}">
                    <a16:creationId xmlns:a16="http://schemas.microsoft.com/office/drawing/2014/main" id="{50934017-F35C-65AF-84EC-DE06989A0016}"/>
                  </a:ext>
                </a:extLst>
              </p:cNvPr>
              <p:cNvSpPr>
                <a:spLocks/>
              </p:cNvSpPr>
              <p:nvPr/>
            </p:nvSpPr>
            <p:spPr bwMode="auto">
              <a:xfrm>
                <a:off x="7029450" y="1254125"/>
                <a:ext cx="22225" cy="25400"/>
              </a:xfrm>
              <a:custGeom>
                <a:avLst/>
                <a:gdLst>
                  <a:gd name="T0" fmla="*/ 0 w 14"/>
                  <a:gd name="T1" fmla="*/ 0 h 16"/>
                  <a:gd name="T2" fmla="*/ 14 w 14"/>
                  <a:gd name="T3" fmla="*/ 0 h 16"/>
                  <a:gd name="T4" fmla="*/ 14 w 14"/>
                  <a:gd name="T5" fmla="*/ 16 h 16"/>
                  <a:gd name="T6" fmla="*/ 0 w 14"/>
                  <a:gd name="T7" fmla="*/ 16 h 16"/>
                  <a:gd name="T8" fmla="*/ 0 w 14"/>
                  <a:gd name="T9" fmla="*/ 0 h 16"/>
                  <a:gd name="T10" fmla="*/ 0 w 14"/>
                  <a:gd name="T11" fmla="*/ 0 h 16"/>
                </a:gdLst>
                <a:ahLst/>
                <a:cxnLst>
                  <a:cxn ang="0">
                    <a:pos x="T0" y="T1"/>
                  </a:cxn>
                  <a:cxn ang="0">
                    <a:pos x="T2" y="T3"/>
                  </a:cxn>
                  <a:cxn ang="0">
                    <a:pos x="T4" y="T5"/>
                  </a:cxn>
                  <a:cxn ang="0">
                    <a:pos x="T6" y="T7"/>
                  </a:cxn>
                  <a:cxn ang="0">
                    <a:pos x="T8" y="T9"/>
                  </a:cxn>
                  <a:cxn ang="0">
                    <a:pos x="T10" y="T11"/>
                  </a:cxn>
                </a:cxnLst>
                <a:rect l="0" t="0" r="r" b="b"/>
                <a:pathLst>
                  <a:path w="14" h="16">
                    <a:moveTo>
                      <a:pt x="0" y="0"/>
                    </a:moveTo>
                    <a:lnTo>
                      <a:pt x="14" y="0"/>
                    </a:lnTo>
                    <a:lnTo>
                      <a:pt x="14" y="16"/>
                    </a:lnTo>
                    <a:lnTo>
                      <a:pt x="0" y="16"/>
                    </a:lnTo>
                    <a:lnTo>
                      <a:pt x="0" y="0"/>
                    </a:lnTo>
                    <a:lnTo>
                      <a:pt x="0" y="0"/>
                    </a:lnTo>
                    <a:close/>
                  </a:path>
                </a:pathLst>
              </a:custGeom>
              <a:solidFill>
                <a:srgbClr val="FB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6" name="Freeform 189">
              <a:extLst>
                <a:ext uri="{FF2B5EF4-FFF2-40B4-BE49-F238E27FC236}">
                  <a16:creationId xmlns:a16="http://schemas.microsoft.com/office/drawing/2014/main" id="{CA5BAD83-F850-741F-6410-31AE1F0E7600}"/>
                </a:ext>
              </a:extLst>
            </p:cNvPr>
            <p:cNvSpPr>
              <a:spLocks/>
            </p:cNvSpPr>
            <p:nvPr/>
          </p:nvSpPr>
          <p:spPr bwMode="auto">
            <a:xfrm>
              <a:off x="11321598" y="4735653"/>
              <a:ext cx="199499" cy="116264"/>
            </a:xfrm>
            <a:custGeom>
              <a:avLst/>
              <a:gdLst>
                <a:gd name="T0" fmla="*/ 0 w 151"/>
                <a:gd name="T1" fmla="*/ 0 h 88"/>
                <a:gd name="T2" fmla="*/ 151 w 151"/>
                <a:gd name="T3" fmla="*/ 0 h 88"/>
                <a:gd name="T4" fmla="*/ 151 w 151"/>
                <a:gd name="T5" fmla="*/ 88 h 88"/>
                <a:gd name="T6" fmla="*/ 0 w 151"/>
                <a:gd name="T7" fmla="*/ 88 h 88"/>
                <a:gd name="T8" fmla="*/ 0 w 151"/>
                <a:gd name="T9" fmla="*/ 0 h 88"/>
                <a:gd name="T10" fmla="*/ 0 w 151"/>
                <a:gd name="T11" fmla="*/ 0 h 88"/>
              </a:gdLst>
              <a:ahLst/>
              <a:cxnLst>
                <a:cxn ang="0">
                  <a:pos x="T0" y="T1"/>
                </a:cxn>
                <a:cxn ang="0">
                  <a:pos x="T2" y="T3"/>
                </a:cxn>
                <a:cxn ang="0">
                  <a:pos x="T4" y="T5"/>
                </a:cxn>
                <a:cxn ang="0">
                  <a:pos x="T6" y="T7"/>
                </a:cxn>
                <a:cxn ang="0">
                  <a:pos x="T8" y="T9"/>
                </a:cxn>
                <a:cxn ang="0">
                  <a:pos x="T10" y="T11"/>
                </a:cxn>
              </a:cxnLst>
              <a:rect l="0" t="0" r="r" b="b"/>
              <a:pathLst>
                <a:path w="151" h="88">
                  <a:moveTo>
                    <a:pt x="0" y="0"/>
                  </a:moveTo>
                  <a:lnTo>
                    <a:pt x="151" y="0"/>
                  </a:lnTo>
                  <a:lnTo>
                    <a:pt x="151" y="88"/>
                  </a:lnTo>
                  <a:lnTo>
                    <a:pt x="0" y="88"/>
                  </a:lnTo>
                  <a:lnTo>
                    <a:pt x="0" y="0"/>
                  </a:lnTo>
                  <a:lnTo>
                    <a:pt x="0" y="0"/>
                  </a:lnTo>
                  <a:close/>
                </a:path>
              </a:pathLst>
            </a:custGeom>
            <a:solidFill>
              <a:srgbClr val="BA2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190">
              <a:extLst>
                <a:ext uri="{FF2B5EF4-FFF2-40B4-BE49-F238E27FC236}">
                  <a16:creationId xmlns:a16="http://schemas.microsoft.com/office/drawing/2014/main" id="{00C951BB-C9EE-4757-015E-22F9FC7F939A}"/>
                </a:ext>
              </a:extLst>
            </p:cNvPr>
            <p:cNvSpPr>
              <a:spLocks/>
            </p:cNvSpPr>
            <p:nvPr/>
          </p:nvSpPr>
          <p:spPr bwMode="auto">
            <a:xfrm>
              <a:off x="11341417" y="4779251"/>
              <a:ext cx="161184" cy="52847"/>
            </a:xfrm>
            <a:custGeom>
              <a:avLst/>
              <a:gdLst>
                <a:gd name="T0" fmla="*/ 0 w 122"/>
                <a:gd name="T1" fmla="*/ 0 h 40"/>
                <a:gd name="T2" fmla="*/ 122 w 122"/>
                <a:gd name="T3" fmla="*/ 0 h 40"/>
                <a:gd name="T4" fmla="*/ 122 w 122"/>
                <a:gd name="T5" fmla="*/ 40 h 40"/>
                <a:gd name="T6" fmla="*/ 0 w 122"/>
                <a:gd name="T7" fmla="*/ 40 h 40"/>
                <a:gd name="T8" fmla="*/ 0 w 122"/>
                <a:gd name="T9" fmla="*/ 0 h 40"/>
                <a:gd name="T10" fmla="*/ 0 w 122"/>
                <a:gd name="T11" fmla="*/ 0 h 40"/>
              </a:gdLst>
              <a:ahLst/>
              <a:cxnLst>
                <a:cxn ang="0">
                  <a:pos x="T0" y="T1"/>
                </a:cxn>
                <a:cxn ang="0">
                  <a:pos x="T2" y="T3"/>
                </a:cxn>
                <a:cxn ang="0">
                  <a:pos x="T4" y="T5"/>
                </a:cxn>
                <a:cxn ang="0">
                  <a:pos x="T6" y="T7"/>
                </a:cxn>
                <a:cxn ang="0">
                  <a:pos x="T8" y="T9"/>
                </a:cxn>
                <a:cxn ang="0">
                  <a:pos x="T10" y="T11"/>
                </a:cxn>
              </a:cxnLst>
              <a:rect l="0" t="0" r="r" b="b"/>
              <a:pathLst>
                <a:path w="122" h="40">
                  <a:moveTo>
                    <a:pt x="0" y="0"/>
                  </a:moveTo>
                  <a:lnTo>
                    <a:pt x="122" y="0"/>
                  </a:lnTo>
                  <a:lnTo>
                    <a:pt x="122" y="40"/>
                  </a:lnTo>
                  <a:lnTo>
                    <a:pt x="0" y="40"/>
                  </a:lnTo>
                  <a:lnTo>
                    <a:pt x="0" y="0"/>
                  </a:lnTo>
                  <a:lnTo>
                    <a:pt x="0" y="0"/>
                  </a:lnTo>
                  <a:close/>
                </a:path>
              </a:pathLst>
            </a:custGeom>
            <a:solidFill>
              <a:srgbClr val="D2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191">
              <a:extLst>
                <a:ext uri="{FF2B5EF4-FFF2-40B4-BE49-F238E27FC236}">
                  <a16:creationId xmlns:a16="http://schemas.microsoft.com/office/drawing/2014/main" id="{7D07985B-2483-3BE4-84EA-D1F449C9A516}"/>
                </a:ext>
              </a:extLst>
            </p:cNvPr>
            <p:cNvSpPr>
              <a:spLocks/>
            </p:cNvSpPr>
            <p:nvPr/>
          </p:nvSpPr>
          <p:spPr bwMode="auto">
            <a:xfrm>
              <a:off x="11300459" y="4619388"/>
              <a:ext cx="243098" cy="50205"/>
            </a:xfrm>
            <a:custGeom>
              <a:avLst/>
              <a:gdLst>
                <a:gd name="T0" fmla="*/ 77 w 77"/>
                <a:gd name="T1" fmla="*/ 12 h 16"/>
                <a:gd name="T2" fmla="*/ 73 w 77"/>
                <a:gd name="T3" fmla="*/ 16 h 16"/>
                <a:gd name="T4" fmla="*/ 4 w 77"/>
                <a:gd name="T5" fmla="*/ 16 h 16"/>
                <a:gd name="T6" fmla="*/ 0 w 77"/>
                <a:gd name="T7" fmla="*/ 12 h 16"/>
                <a:gd name="T8" fmla="*/ 0 w 77"/>
                <a:gd name="T9" fmla="*/ 4 h 16"/>
                <a:gd name="T10" fmla="*/ 4 w 77"/>
                <a:gd name="T11" fmla="*/ 0 h 16"/>
                <a:gd name="T12" fmla="*/ 73 w 77"/>
                <a:gd name="T13" fmla="*/ 0 h 16"/>
                <a:gd name="T14" fmla="*/ 77 w 77"/>
                <a:gd name="T15" fmla="*/ 4 h 16"/>
                <a:gd name="T16" fmla="*/ 77 w 77"/>
                <a:gd name="T17" fmla="*/ 12 h 16"/>
                <a:gd name="T18" fmla="*/ 77 w 77"/>
                <a:gd name="T19"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6">
                  <a:moveTo>
                    <a:pt x="77" y="12"/>
                  </a:moveTo>
                  <a:cubicBezTo>
                    <a:pt x="77" y="15"/>
                    <a:pt x="75" y="16"/>
                    <a:pt x="73" y="16"/>
                  </a:cubicBezTo>
                  <a:cubicBezTo>
                    <a:pt x="4" y="16"/>
                    <a:pt x="4" y="16"/>
                    <a:pt x="4" y="16"/>
                  </a:cubicBezTo>
                  <a:cubicBezTo>
                    <a:pt x="2" y="16"/>
                    <a:pt x="0" y="15"/>
                    <a:pt x="0" y="12"/>
                  </a:cubicBezTo>
                  <a:cubicBezTo>
                    <a:pt x="0" y="4"/>
                    <a:pt x="0" y="4"/>
                    <a:pt x="0" y="4"/>
                  </a:cubicBezTo>
                  <a:cubicBezTo>
                    <a:pt x="0" y="2"/>
                    <a:pt x="2" y="0"/>
                    <a:pt x="4" y="0"/>
                  </a:cubicBezTo>
                  <a:cubicBezTo>
                    <a:pt x="73" y="0"/>
                    <a:pt x="73" y="0"/>
                    <a:pt x="73" y="0"/>
                  </a:cubicBezTo>
                  <a:cubicBezTo>
                    <a:pt x="75" y="0"/>
                    <a:pt x="77" y="2"/>
                    <a:pt x="77" y="4"/>
                  </a:cubicBezTo>
                  <a:cubicBezTo>
                    <a:pt x="77" y="12"/>
                    <a:pt x="77" y="12"/>
                    <a:pt x="77" y="12"/>
                  </a:cubicBezTo>
                  <a:cubicBezTo>
                    <a:pt x="77" y="12"/>
                    <a:pt x="77" y="12"/>
                    <a:pt x="77" y="12"/>
                  </a:cubicBezTo>
                  <a:close/>
                </a:path>
              </a:pathLst>
            </a:custGeom>
            <a:solidFill>
              <a:srgbClr val="C59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192">
              <a:extLst>
                <a:ext uri="{FF2B5EF4-FFF2-40B4-BE49-F238E27FC236}">
                  <a16:creationId xmlns:a16="http://schemas.microsoft.com/office/drawing/2014/main" id="{4AC79636-C984-C3BB-3933-6CC05C4E0F6A}"/>
                </a:ext>
              </a:extLst>
            </p:cNvPr>
            <p:cNvSpPr>
              <a:spLocks/>
            </p:cNvSpPr>
            <p:nvPr/>
          </p:nvSpPr>
          <p:spPr bwMode="auto">
            <a:xfrm>
              <a:off x="11296496" y="4806997"/>
              <a:ext cx="247062" cy="195535"/>
            </a:xfrm>
            <a:custGeom>
              <a:avLst/>
              <a:gdLst>
                <a:gd name="T0" fmla="*/ 0 w 187"/>
                <a:gd name="T1" fmla="*/ 0 h 148"/>
                <a:gd name="T2" fmla="*/ 187 w 187"/>
                <a:gd name="T3" fmla="*/ 0 h 148"/>
                <a:gd name="T4" fmla="*/ 187 w 187"/>
                <a:gd name="T5" fmla="*/ 148 h 148"/>
                <a:gd name="T6" fmla="*/ 0 w 187"/>
                <a:gd name="T7" fmla="*/ 148 h 148"/>
                <a:gd name="T8" fmla="*/ 0 w 187"/>
                <a:gd name="T9" fmla="*/ 0 h 148"/>
                <a:gd name="T10" fmla="*/ 0 w 187"/>
                <a:gd name="T11" fmla="*/ 0 h 148"/>
              </a:gdLst>
              <a:ahLst/>
              <a:cxnLst>
                <a:cxn ang="0">
                  <a:pos x="T0" y="T1"/>
                </a:cxn>
                <a:cxn ang="0">
                  <a:pos x="T2" y="T3"/>
                </a:cxn>
                <a:cxn ang="0">
                  <a:pos x="T4" y="T5"/>
                </a:cxn>
                <a:cxn ang="0">
                  <a:pos x="T6" y="T7"/>
                </a:cxn>
                <a:cxn ang="0">
                  <a:pos x="T8" y="T9"/>
                </a:cxn>
                <a:cxn ang="0">
                  <a:pos x="T10" y="T11"/>
                </a:cxn>
              </a:cxnLst>
              <a:rect l="0" t="0" r="r" b="b"/>
              <a:pathLst>
                <a:path w="187" h="148">
                  <a:moveTo>
                    <a:pt x="0" y="0"/>
                  </a:moveTo>
                  <a:lnTo>
                    <a:pt x="187" y="0"/>
                  </a:lnTo>
                  <a:lnTo>
                    <a:pt x="187" y="148"/>
                  </a:lnTo>
                  <a:lnTo>
                    <a:pt x="0" y="148"/>
                  </a:lnTo>
                  <a:lnTo>
                    <a:pt x="0" y="0"/>
                  </a:lnTo>
                  <a:lnTo>
                    <a:pt x="0" y="0"/>
                  </a:lnTo>
                  <a:close/>
                </a:path>
              </a:pathLst>
            </a:custGeom>
            <a:solidFill>
              <a:srgbClr val="E2BE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193">
              <a:extLst>
                <a:ext uri="{FF2B5EF4-FFF2-40B4-BE49-F238E27FC236}">
                  <a16:creationId xmlns:a16="http://schemas.microsoft.com/office/drawing/2014/main" id="{FC8699FD-4A5A-61BC-5961-8A7F186ED137}"/>
                </a:ext>
              </a:extLst>
            </p:cNvPr>
            <p:cNvSpPr>
              <a:spLocks/>
            </p:cNvSpPr>
            <p:nvPr/>
          </p:nvSpPr>
          <p:spPr bwMode="auto">
            <a:xfrm>
              <a:off x="11207977" y="5278659"/>
              <a:ext cx="145330" cy="565467"/>
            </a:xfrm>
            <a:custGeom>
              <a:avLst/>
              <a:gdLst>
                <a:gd name="T0" fmla="*/ 110 w 110"/>
                <a:gd name="T1" fmla="*/ 428 h 428"/>
                <a:gd name="T2" fmla="*/ 0 w 110"/>
                <a:gd name="T3" fmla="*/ 428 h 428"/>
                <a:gd name="T4" fmla="*/ 60 w 110"/>
                <a:gd name="T5" fmla="*/ 0 h 428"/>
                <a:gd name="T6" fmla="*/ 110 w 110"/>
                <a:gd name="T7" fmla="*/ 0 h 428"/>
                <a:gd name="T8" fmla="*/ 110 w 110"/>
                <a:gd name="T9" fmla="*/ 428 h 428"/>
                <a:gd name="T10" fmla="*/ 110 w 110"/>
                <a:gd name="T11" fmla="*/ 428 h 428"/>
                <a:gd name="T12" fmla="*/ 110 w 110"/>
                <a:gd name="T13" fmla="*/ 428 h 428"/>
              </a:gdLst>
              <a:ahLst/>
              <a:cxnLst>
                <a:cxn ang="0">
                  <a:pos x="T0" y="T1"/>
                </a:cxn>
                <a:cxn ang="0">
                  <a:pos x="T2" y="T3"/>
                </a:cxn>
                <a:cxn ang="0">
                  <a:pos x="T4" y="T5"/>
                </a:cxn>
                <a:cxn ang="0">
                  <a:pos x="T6" y="T7"/>
                </a:cxn>
                <a:cxn ang="0">
                  <a:pos x="T8" y="T9"/>
                </a:cxn>
                <a:cxn ang="0">
                  <a:pos x="T10" y="T11"/>
                </a:cxn>
                <a:cxn ang="0">
                  <a:pos x="T12" y="T13"/>
                </a:cxn>
              </a:cxnLst>
              <a:rect l="0" t="0" r="r" b="b"/>
              <a:pathLst>
                <a:path w="110" h="428">
                  <a:moveTo>
                    <a:pt x="110" y="428"/>
                  </a:moveTo>
                  <a:lnTo>
                    <a:pt x="0" y="428"/>
                  </a:lnTo>
                  <a:lnTo>
                    <a:pt x="60" y="0"/>
                  </a:lnTo>
                  <a:lnTo>
                    <a:pt x="110" y="0"/>
                  </a:lnTo>
                  <a:lnTo>
                    <a:pt x="110" y="428"/>
                  </a:lnTo>
                  <a:lnTo>
                    <a:pt x="110" y="428"/>
                  </a:lnTo>
                  <a:lnTo>
                    <a:pt x="110" y="428"/>
                  </a:ln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94">
              <a:extLst>
                <a:ext uri="{FF2B5EF4-FFF2-40B4-BE49-F238E27FC236}">
                  <a16:creationId xmlns:a16="http://schemas.microsoft.com/office/drawing/2014/main" id="{05B10528-E4FB-A138-68C5-C818C3E1ADA5}"/>
                </a:ext>
              </a:extLst>
            </p:cNvPr>
            <p:cNvSpPr>
              <a:spLocks/>
            </p:cNvSpPr>
            <p:nvPr/>
          </p:nvSpPr>
          <p:spPr bwMode="auto">
            <a:xfrm>
              <a:off x="11407476" y="5278659"/>
              <a:ext cx="145330" cy="565467"/>
            </a:xfrm>
            <a:custGeom>
              <a:avLst/>
              <a:gdLst>
                <a:gd name="T0" fmla="*/ 110 w 110"/>
                <a:gd name="T1" fmla="*/ 428 h 428"/>
                <a:gd name="T2" fmla="*/ 0 w 110"/>
                <a:gd name="T3" fmla="*/ 428 h 428"/>
                <a:gd name="T4" fmla="*/ 58 w 110"/>
                <a:gd name="T5" fmla="*/ 0 h 428"/>
                <a:gd name="T6" fmla="*/ 110 w 110"/>
                <a:gd name="T7" fmla="*/ 0 h 428"/>
                <a:gd name="T8" fmla="*/ 110 w 110"/>
                <a:gd name="T9" fmla="*/ 428 h 428"/>
                <a:gd name="T10" fmla="*/ 110 w 110"/>
                <a:gd name="T11" fmla="*/ 428 h 428"/>
                <a:gd name="T12" fmla="*/ 110 w 110"/>
                <a:gd name="T13" fmla="*/ 428 h 428"/>
              </a:gdLst>
              <a:ahLst/>
              <a:cxnLst>
                <a:cxn ang="0">
                  <a:pos x="T0" y="T1"/>
                </a:cxn>
                <a:cxn ang="0">
                  <a:pos x="T2" y="T3"/>
                </a:cxn>
                <a:cxn ang="0">
                  <a:pos x="T4" y="T5"/>
                </a:cxn>
                <a:cxn ang="0">
                  <a:pos x="T6" y="T7"/>
                </a:cxn>
                <a:cxn ang="0">
                  <a:pos x="T8" y="T9"/>
                </a:cxn>
                <a:cxn ang="0">
                  <a:pos x="T10" y="T11"/>
                </a:cxn>
                <a:cxn ang="0">
                  <a:pos x="T12" y="T13"/>
                </a:cxn>
              </a:cxnLst>
              <a:rect l="0" t="0" r="r" b="b"/>
              <a:pathLst>
                <a:path w="110" h="428">
                  <a:moveTo>
                    <a:pt x="110" y="428"/>
                  </a:moveTo>
                  <a:lnTo>
                    <a:pt x="0" y="428"/>
                  </a:lnTo>
                  <a:lnTo>
                    <a:pt x="58" y="0"/>
                  </a:lnTo>
                  <a:lnTo>
                    <a:pt x="110" y="0"/>
                  </a:lnTo>
                  <a:lnTo>
                    <a:pt x="110" y="428"/>
                  </a:lnTo>
                  <a:lnTo>
                    <a:pt x="110" y="428"/>
                  </a:lnTo>
                  <a:lnTo>
                    <a:pt x="110" y="428"/>
                  </a:ln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95">
              <a:extLst>
                <a:ext uri="{FF2B5EF4-FFF2-40B4-BE49-F238E27FC236}">
                  <a16:creationId xmlns:a16="http://schemas.microsoft.com/office/drawing/2014/main" id="{5C69505C-729A-AC7C-9C91-B8E39AD8D571}"/>
                </a:ext>
              </a:extLst>
            </p:cNvPr>
            <p:cNvSpPr>
              <a:spLocks/>
            </p:cNvSpPr>
            <p:nvPr/>
          </p:nvSpPr>
          <p:spPr bwMode="auto">
            <a:xfrm>
              <a:off x="11196086" y="5844127"/>
              <a:ext cx="157221" cy="81913"/>
            </a:xfrm>
            <a:custGeom>
              <a:avLst/>
              <a:gdLst>
                <a:gd name="T0" fmla="*/ 29 w 50"/>
                <a:gd name="T1" fmla="*/ 0 h 26"/>
                <a:gd name="T2" fmla="*/ 0 w 50"/>
                <a:gd name="T3" fmla="*/ 26 h 26"/>
                <a:gd name="T4" fmla="*/ 29 w 50"/>
                <a:gd name="T5" fmla="*/ 26 h 26"/>
                <a:gd name="T6" fmla="*/ 50 w 50"/>
                <a:gd name="T7" fmla="*/ 26 h 26"/>
                <a:gd name="T8" fmla="*/ 50 w 50"/>
                <a:gd name="T9" fmla="*/ 0 h 26"/>
                <a:gd name="T10" fmla="*/ 29 w 50"/>
                <a:gd name="T11" fmla="*/ 0 h 26"/>
                <a:gd name="T12" fmla="*/ 29 w 50"/>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50" h="26">
                  <a:moveTo>
                    <a:pt x="29" y="0"/>
                  </a:moveTo>
                  <a:cubicBezTo>
                    <a:pt x="14" y="0"/>
                    <a:pt x="2" y="12"/>
                    <a:pt x="0" y="26"/>
                  </a:cubicBezTo>
                  <a:cubicBezTo>
                    <a:pt x="29" y="26"/>
                    <a:pt x="29" y="26"/>
                    <a:pt x="29" y="26"/>
                  </a:cubicBezTo>
                  <a:cubicBezTo>
                    <a:pt x="50" y="26"/>
                    <a:pt x="50" y="26"/>
                    <a:pt x="50" y="26"/>
                  </a:cubicBezTo>
                  <a:cubicBezTo>
                    <a:pt x="50" y="0"/>
                    <a:pt x="50" y="0"/>
                    <a:pt x="50" y="0"/>
                  </a:cubicBezTo>
                  <a:cubicBezTo>
                    <a:pt x="29" y="0"/>
                    <a:pt x="29" y="0"/>
                    <a:pt x="29" y="0"/>
                  </a:cubicBezTo>
                  <a:cubicBezTo>
                    <a:pt x="29" y="0"/>
                    <a:pt x="29" y="0"/>
                    <a:pt x="29" y="0"/>
                  </a:cubicBezTo>
                  <a:close/>
                </a:path>
              </a:pathLst>
            </a:custGeom>
            <a:solidFill>
              <a:srgbClr val="524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Freeform 198">
              <a:extLst>
                <a:ext uri="{FF2B5EF4-FFF2-40B4-BE49-F238E27FC236}">
                  <a16:creationId xmlns:a16="http://schemas.microsoft.com/office/drawing/2014/main" id="{61B54564-7205-0133-8D09-BA16D4B146F4}"/>
                </a:ext>
              </a:extLst>
            </p:cNvPr>
            <p:cNvSpPr>
              <a:spLocks/>
            </p:cNvSpPr>
            <p:nvPr/>
          </p:nvSpPr>
          <p:spPr bwMode="auto">
            <a:xfrm>
              <a:off x="11201371" y="4984036"/>
              <a:ext cx="72666" cy="424101"/>
            </a:xfrm>
            <a:custGeom>
              <a:avLst/>
              <a:gdLst>
                <a:gd name="T0" fmla="*/ 0 w 55"/>
                <a:gd name="T1" fmla="*/ 0 h 321"/>
                <a:gd name="T2" fmla="*/ 55 w 55"/>
                <a:gd name="T3" fmla="*/ 0 h 321"/>
                <a:gd name="T4" fmla="*/ 55 w 55"/>
                <a:gd name="T5" fmla="*/ 321 h 321"/>
                <a:gd name="T6" fmla="*/ 0 w 55"/>
                <a:gd name="T7" fmla="*/ 321 h 321"/>
                <a:gd name="T8" fmla="*/ 0 w 55"/>
                <a:gd name="T9" fmla="*/ 0 h 321"/>
                <a:gd name="T10" fmla="*/ 0 w 55"/>
                <a:gd name="T11" fmla="*/ 0 h 321"/>
              </a:gdLst>
              <a:ahLst/>
              <a:cxnLst>
                <a:cxn ang="0">
                  <a:pos x="T0" y="T1"/>
                </a:cxn>
                <a:cxn ang="0">
                  <a:pos x="T2" y="T3"/>
                </a:cxn>
                <a:cxn ang="0">
                  <a:pos x="T4" y="T5"/>
                </a:cxn>
                <a:cxn ang="0">
                  <a:pos x="T6" y="T7"/>
                </a:cxn>
                <a:cxn ang="0">
                  <a:pos x="T8" y="T9"/>
                </a:cxn>
                <a:cxn ang="0">
                  <a:pos x="T10" y="T11"/>
                </a:cxn>
              </a:cxnLst>
              <a:rect l="0" t="0" r="r" b="b"/>
              <a:pathLst>
                <a:path w="55" h="321">
                  <a:moveTo>
                    <a:pt x="0" y="0"/>
                  </a:moveTo>
                  <a:lnTo>
                    <a:pt x="55" y="0"/>
                  </a:lnTo>
                  <a:lnTo>
                    <a:pt x="55" y="321"/>
                  </a:lnTo>
                  <a:lnTo>
                    <a:pt x="0" y="321"/>
                  </a:lnTo>
                  <a:lnTo>
                    <a:pt x="0" y="0"/>
                  </a:lnTo>
                  <a:lnTo>
                    <a:pt x="0" y="0"/>
                  </a:lnTo>
                  <a:close/>
                </a:path>
              </a:pathLst>
            </a:custGeom>
            <a:solidFill>
              <a:srgbClr val="E2BE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199">
              <a:extLst>
                <a:ext uri="{FF2B5EF4-FFF2-40B4-BE49-F238E27FC236}">
                  <a16:creationId xmlns:a16="http://schemas.microsoft.com/office/drawing/2014/main" id="{B84A656C-D566-9592-3521-4678609D1A68}"/>
                </a:ext>
              </a:extLst>
            </p:cNvPr>
            <p:cNvSpPr>
              <a:spLocks/>
            </p:cNvSpPr>
            <p:nvPr/>
          </p:nvSpPr>
          <p:spPr bwMode="auto">
            <a:xfrm>
              <a:off x="11198729" y="5335471"/>
              <a:ext cx="75308" cy="144010"/>
            </a:xfrm>
            <a:custGeom>
              <a:avLst/>
              <a:gdLst>
                <a:gd name="T0" fmla="*/ 24 w 24"/>
                <a:gd name="T1" fmla="*/ 0 h 46"/>
                <a:gd name="T2" fmla="*/ 24 w 24"/>
                <a:gd name="T3" fmla="*/ 46 h 46"/>
                <a:gd name="T4" fmla="*/ 0 w 24"/>
                <a:gd name="T5" fmla="*/ 23 h 46"/>
                <a:gd name="T6" fmla="*/ 24 w 24"/>
                <a:gd name="T7" fmla="*/ 0 h 46"/>
              </a:gdLst>
              <a:ahLst/>
              <a:cxnLst>
                <a:cxn ang="0">
                  <a:pos x="T0" y="T1"/>
                </a:cxn>
                <a:cxn ang="0">
                  <a:pos x="T2" y="T3"/>
                </a:cxn>
                <a:cxn ang="0">
                  <a:pos x="T4" y="T5"/>
                </a:cxn>
                <a:cxn ang="0">
                  <a:pos x="T6" y="T7"/>
                </a:cxn>
              </a:cxnLst>
              <a:rect l="0" t="0" r="r" b="b"/>
              <a:pathLst>
                <a:path w="24" h="46">
                  <a:moveTo>
                    <a:pt x="24" y="0"/>
                  </a:moveTo>
                  <a:cubicBezTo>
                    <a:pt x="24" y="46"/>
                    <a:pt x="24" y="46"/>
                    <a:pt x="24" y="46"/>
                  </a:cubicBezTo>
                  <a:cubicBezTo>
                    <a:pt x="11" y="46"/>
                    <a:pt x="0" y="36"/>
                    <a:pt x="0" y="23"/>
                  </a:cubicBezTo>
                  <a:cubicBezTo>
                    <a:pt x="0" y="11"/>
                    <a:pt x="11" y="0"/>
                    <a:pt x="24" y="0"/>
                  </a:cubicBezTo>
                  <a:close/>
                </a:path>
              </a:pathLst>
            </a:custGeom>
            <a:solidFill>
              <a:srgbClr val="E2BE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200">
              <a:extLst>
                <a:ext uri="{FF2B5EF4-FFF2-40B4-BE49-F238E27FC236}">
                  <a16:creationId xmlns:a16="http://schemas.microsoft.com/office/drawing/2014/main" id="{28057E0B-032C-5EFA-1B96-D59038039DE2}"/>
                </a:ext>
              </a:extLst>
            </p:cNvPr>
            <p:cNvSpPr>
              <a:spLocks/>
            </p:cNvSpPr>
            <p:nvPr/>
          </p:nvSpPr>
          <p:spPr bwMode="auto">
            <a:xfrm>
              <a:off x="11378410" y="4710550"/>
              <a:ext cx="83235" cy="137403"/>
            </a:xfrm>
            <a:custGeom>
              <a:avLst/>
              <a:gdLst>
                <a:gd name="T0" fmla="*/ 32 w 63"/>
                <a:gd name="T1" fmla="*/ 104 h 104"/>
                <a:gd name="T2" fmla="*/ 0 w 63"/>
                <a:gd name="T3" fmla="*/ 102 h 104"/>
                <a:gd name="T4" fmla="*/ 0 w 63"/>
                <a:gd name="T5" fmla="*/ 0 h 104"/>
                <a:gd name="T6" fmla="*/ 63 w 63"/>
                <a:gd name="T7" fmla="*/ 0 h 104"/>
                <a:gd name="T8" fmla="*/ 63 w 63"/>
                <a:gd name="T9" fmla="*/ 104 h 104"/>
                <a:gd name="T10" fmla="*/ 32 w 63"/>
                <a:gd name="T11" fmla="*/ 104 h 104"/>
                <a:gd name="T12" fmla="*/ 32 w 63"/>
                <a:gd name="T13" fmla="*/ 104 h 104"/>
                <a:gd name="T14" fmla="*/ 32 w 63"/>
                <a:gd name="T15" fmla="*/ 104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04">
                  <a:moveTo>
                    <a:pt x="32" y="104"/>
                  </a:moveTo>
                  <a:lnTo>
                    <a:pt x="0" y="102"/>
                  </a:lnTo>
                  <a:lnTo>
                    <a:pt x="0" y="0"/>
                  </a:lnTo>
                  <a:lnTo>
                    <a:pt x="63" y="0"/>
                  </a:lnTo>
                  <a:lnTo>
                    <a:pt x="63" y="104"/>
                  </a:lnTo>
                  <a:lnTo>
                    <a:pt x="32" y="104"/>
                  </a:lnTo>
                  <a:lnTo>
                    <a:pt x="32" y="104"/>
                  </a:lnTo>
                  <a:lnTo>
                    <a:pt x="32" y="104"/>
                  </a:lnTo>
                  <a:close/>
                </a:path>
              </a:pathLst>
            </a:custGeom>
            <a:solidFill>
              <a:srgbClr val="E2BE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201">
              <a:extLst>
                <a:ext uri="{FF2B5EF4-FFF2-40B4-BE49-F238E27FC236}">
                  <a16:creationId xmlns:a16="http://schemas.microsoft.com/office/drawing/2014/main" id="{573775E8-B801-8E1F-7AA8-79DFBFE58FE7}"/>
                </a:ext>
              </a:extLst>
            </p:cNvPr>
            <p:cNvSpPr>
              <a:spLocks/>
            </p:cNvSpPr>
            <p:nvPr/>
          </p:nvSpPr>
          <p:spPr bwMode="auto">
            <a:xfrm>
              <a:off x="11378410" y="4710550"/>
              <a:ext cx="83235" cy="71344"/>
            </a:xfrm>
            <a:custGeom>
              <a:avLst/>
              <a:gdLst>
                <a:gd name="T0" fmla="*/ 0 w 26"/>
                <a:gd name="T1" fmla="*/ 21 h 23"/>
                <a:gd name="T2" fmla="*/ 13 w 26"/>
                <a:gd name="T3" fmla="*/ 23 h 23"/>
                <a:gd name="T4" fmla="*/ 26 w 26"/>
                <a:gd name="T5" fmla="*/ 21 h 23"/>
                <a:gd name="T6" fmla="*/ 26 w 26"/>
                <a:gd name="T7" fmla="*/ 0 h 23"/>
                <a:gd name="T8" fmla="*/ 0 w 26"/>
                <a:gd name="T9" fmla="*/ 0 h 23"/>
                <a:gd name="T10" fmla="*/ 0 w 26"/>
                <a:gd name="T11" fmla="*/ 21 h 23"/>
                <a:gd name="T12" fmla="*/ 0 w 26"/>
                <a:gd name="T13" fmla="*/ 21 h 23"/>
              </a:gdLst>
              <a:ahLst/>
              <a:cxnLst>
                <a:cxn ang="0">
                  <a:pos x="T0" y="T1"/>
                </a:cxn>
                <a:cxn ang="0">
                  <a:pos x="T2" y="T3"/>
                </a:cxn>
                <a:cxn ang="0">
                  <a:pos x="T4" y="T5"/>
                </a:cxn>
                <a:cxn ang="0">
                  <a:pos x="T6" y="T7"/>
                </a:cxn>
                <a:cxn ang="0">
                  <a:pos x="T8" y="T9"/>
                </a:cxn>
                <a:cxn ang="0">
                  <a:pos x="T10" y="T11"/>
                </a:cxn>
                <a:cxn ang="0">
                  <a:pos x="T12" y="T13"/>
                </a:cxn>
              </a:cxnLst>
              <a:rect l="0" t="0" r="r" b="b"/>
              <a:pathLst>
                <a:path w="26" h="23">
                  <a:moveTo>
                    <a:pt x="0" y="21"/>
                  </a:moveTo>
                  <a:cubicBezTo>
                    <a:pt x="4" y="22"/>
                    <a:pt x="8" y="23"/>
                    <a:pt x="13" y="23"/>
                  </a:cubicBezTo>
                  <a:cubicBezTo>
                    <a:pt x="18" y="23"/>
                    <a:pt x="22" y="22"/>
                    <a:pt x="26" y="21"/>
                  </a:cubicBezTo>
                  <a:cubicBezTo>
                    <a:pt x="26" y="0"/>
                    <a:pt x="26" y="0"/>
                    <a:pt x="26" y="0"/>
                  </a:cubicBezTo>
                  <a:cubicBezTo>
                    <a:pt x="0" y="0"/>
                    <a:pt x="0" y="0"/>
                    <a:pt x="0" y="0"/>
                  </a:cubicBezTo>
                  <a:cubicBezTo>
                    <a:pt x="0" y="21"/>
                    <a:pt x="0" y="21"/>
                    <a:pt x="0" y="21"/>
                  </a:cubicBezTo>
                  <a:cubicBezTo>
                    <a:pt x="0" y="21"/>
                    <a:pt x="0" y="21"/>
                    <a:pt x="0" y="21"/>
                  </a:cubicBezTo>
                  <a:close/>
                </a:path>
              </a:pathLst>
            </a:custGeom>
            <a:solidFill>
              <a:srgbClr val="C59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Freeform 202">
              <a:extLst>
                <a:ext uri="{FF2B5EF4-FFF2-40B4-BE49-F238E27FC236}">
                  <a16:creationId xmlns:a16="http://schemas.microsoft.com/office/drawing/2014/main" id="{0F761CA5-36AA-0335-EC18-A367FBE7B640}"/>
                </a:ext>
              </a:extLst>
            </p:cNvPr>
            <p:cNvSpPr>
              <a:spLocks/>
            </p:cNvSpPr>
            <p:nvPr/>
          </p:nvSpPr>
          <p:spPr bwMode="auto">
            <a:xfrm>
              <a:off x="11321598" y="4581074"/>
              <a:ext cx="199499" cy="184966"/>
            </a:xfrm>
            <a:custGeom>
              <a:avLst/>
              <a:gdLst>
                <a:gd name="T0" fmla="*/ 0 w 63"/>
                <a:gd name="T1" fmla="*/ 0 h 59"/>
                <a:gd name="T2" fmla="*/ 0 w 63"/>
                <a:gd name="T3" fmla="*/ 49 h 59"/>
                <a:gd name="T4" fmla="*/ 0 w 63"/>
                <a:gd name="T5" fmla="*/ 49 h 59"/>
                <a:gd name="T6" fmla="*/ 31 w 63"/>
                <a:gd name="T7" fmla="*/ 59 h 59"/>
                <a:gd name="T8" fmla="*/ 63 w 63"/>
                <a:gd name="T9" fmla="*/ 49 h 59"/>
                <a:gd name="T10" fmla="*/ 63 w 63"/>
                <a:gd name="T11" fmla="*/ 0 h 59"/>
                <a:gd name="T12" fmla="*/ 0 w 63"/>
                <a:gd name="T13" fmla="*/ 0 h 59"/>
                <a:gd name="T14" fmla="*/ 0 w 63"/>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59">
                  <a:moveTo>
                    <a:pt x="0" y="0"/>
                  </a:moveTo>
                  <a:cubicBezTo>
                    <a:pt x="0" y="49"/>
                    <a:pt x="0" y="49"/>
                    <a:pt x="0" y="49"/>
                  </a:cubicBezTo>
                  <a:cubicBezTo>
                    <a:pt x="0" y="49"/>
                    <a:pt x="0" y="49"/>
                    <a:pt x="0" y="49"/>
                  </a:cubicBezTo>
                  <a:cubicBezTo>
                    <a:pt x="8" y="55"/>
                    <a:pt x="19" y="59"/>
                    <a:pt x="31" y="59"/>
                  </a:cubicBezTo>
                  <a:cubicBezTo>
                    <a:pt x="43" y="59"/>
                    <a:pt x="54" y="55"/>
                    <a:pt x="63" y="49"/>
                  </a:cubicBezTo>
                  <a:cubicBezTo>
                    <a:pt x="63" y="0"/>
                    <a:pt x="63" y="0"/>
                    <a:pt x="63" y="0"/>
                  </a:cubicBezTo>
                  <a:cubicBezTo>
                    <a:pt x="0" y="0"/>
                    <a:pt x="0" y="0"/>
                    <a:pt x="0" y="0"/>
                  </a:cubicBezTo>
                  <a:cubicBezTo>
                    <a:pt x="0" y="0"/>
                    <a:pt x="0" y="0"/>
                    <a:pt x="0" y="0"/>
                  </a:cubicBezTo>
                  <a:close/>
                </a:path>
              </a:pathLst>
            </a:custGeom>
            <a:solidFill>
              <a:srgbClr val="E2BE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8" name="Freeform 203">
              <a:extLst>
                <a:ext uri="{FF2B5EF4-FFF2-40B4-BE49-F238E27FC236}">
                  <a16:creationId xmlns:a16="http://schemas.microsoft.com/office/drawing/2014/main" id="{152460A6-DEB7-7C82-F421-745DF9FAB00F}"/>
                </a:ext>
              </a:extLst>
            </p:cNvPr>
            <p:cNvSpPr>
              <a:spLocks/>
            </p:cNvSpPr>
            <p:nvPr/>
          </p:nvSpPr>
          <p:spPr bwMode="auto">
            <a:xfrm>
              <a:off x="11321598" y="4483306"/>
              <a:ext cx="140046" cy="151937"/>
            </a:xfrm>
            <a:custGeom>
              <a:avLst/>
              <a:gdLst>
                <a:gd name="T0" fmla="*/ 44 w 44"/>
                <a:gd name="T1" fmla="*/ 3 h 48"/>
                <a:gd name="T2" fmla="*/ 31 w 44"/>
                <a:gd name="T3" fmla="*/ 0 h 48"/>
                <a:gd name="T4" fmla="*/ 0 w 44"/>
                <a:gd name="T5" fmla="*/ 32 h 48"/>
                <a:gd name="T6" fmla="*/ 0 w 44"/>
                <a:gd name="T7" fmla="*/ 48 h 48"/>
                <a:gd name="T8" fmla="*/ 44 w 44"/>
                <a:gd name="T9" fmla="*/ 3 h 48"/>
              </a:gdLst>
              <a:ahLst/>
              <a:cxnLst>
                <a:cxn ang="0">
                  <a:pos x="T0" y="T1"/>
                </a:cxn>
                <a:cxn ang="0">
                  <a:pos x="T2" y="T3"/>
                </a:cxn>
                <a:cxn ang="0">
                  <a:pos x="T4" y="T5"/>
                </a:cxn>
                <a:cxn ang="0">
                  <a:pos x="T6" y="T7"/>
                </a:cxn>
                <a:cxn ang="0">
                  <a:pos x="T8" y="T9"/>
                </a:cxn>
              </a:cxnLst>
              <a:rect l="0" t="0" r="r" b="b"/>
              <a:pathLst>
                <a:path w="44" h="48">
                  <a:moveTo>
                    <a:pt x="44" y="3"/>
                  </a:moveTo>
                  <a:cubicBezTo>
                    <a:pt x="41" y="2"/>
                    <a:pt x="36" y="0"/>
                    <a:pt x="31" y="0"/>
                  </a:cubicBezTo>
                  <a:cubicBezTo>
                    <a:pt x="14" y="0"/>
                    <a:pt x="0" y="15"/>
                    <a:pt x="0" y="32"/>
                  </a:cubicBezTo>
                  <a:cubicBezTo>
                    <a:pt x="0" y="48"/>
                    <a:pt x="0" y="48"/>
                    <a:pt x="0" y="48"/>
                  </a:cubicBezTo>
                  <a:cubicBezTo>
                    <a:pt x="23" y="45"/>
                    <a:pt x="42" y="27"/>
                    <a:pt x="44" y="3"/>
                  </a:cubicBezTo>
                  <a:close/>
                </a:path>
              </a:pathLst>
            </a:custGeom>
            <a:solidFill>
              <a:srgbClr val="BA2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 name="Freeform 204">
              <a:extLst>
                <a:ext uri="{FF2B5EF4-FFF2-40B4-BE49-F238E27FC236}">
                  <a16:creationId xmlns:a16="http://schemas.microsoft.com/office/drawing/2014/main" id="{A0E4D7D2-A8BF-0551-8876-B84F31C2A151}"/>
                </a:ext>
              </a:extLst>
            </p:cNvPr>
            <p:cNvSpPr>
              <a:spLocks/>
            </p:cNvSpPr>
            <p:nvPr/>
          </p:nvSpPr>
          <p:spPr bwMode="auto">
            <a:xfrm>
              <a:off x="11378410" y="4483306"/>
              <a:ext cx="142688" cy="151937"/>
            </a:xfrm>
            <a:custGeom>
              <a:avLst/>
              <a:gdLst>
                <a:gd name="T0" fmla="*/ 0 w 45"/>
                <a:gd name="T1" fmla="*/ 3 h 48"/>
                <a:gd name="T2" fmla="*/ 13 w 45"/>
                <a:gd name="T3" fmla="*/ 0 h 48"/>
                <a:gd name="T4" fmla="*/ 45 w 45"/>
                <a:gd name="T5" fmla="*/ 32 h 48"/>
                <a:gd name="T6" fmla="*/ 45 w 45"/>
                <a:gd name="T7" fmla="*/ 48 h 48"/>
                <a:gd name="T8" fmla="*/ 0 w 45"/>
                <a:gd name="T9" fmla="*/ 3 h 48"/>
              </a:gdLst>
              <a:ahLst/>
              <a:cxnLst>
                <a:cxn ang="0">
                  <a:pos x="T0" y="T1"/>
                </a:cxn>
                <a:cxn ang="0">
                  <a:pos x="T2" y="T3"/>
                </a:cxn>
                <a:cxn ang="0">
                  <a:pos x="T4" y="T5"/>
                </a:cxn>
                <a:cxn ang="0">
                  <a:pos x="T6" y="T7"/>
                </a:cxn>
                <a:cxn ang="0">
                  <a:pos x="T8" y="T9"/>
                </a:cxn>
              </a:cxnLst>
              <a:rect l="0" t="0" r="r" b="b"/>
              <a:pathLst>
                <a:path w="45" h="48">
                  <a:moveTo>
                    <a:pt x="0" y="3"/>
                  </a:moveTo>
                  <a:cubicBezTo>
                    <a:pt x="4" y="2"/>
                    <a:pt x="8" y="0"/>
                    <a:pt x="13" y="0"/>
                  </a:cubicBezTo>
                  <a:cubicBezTo>
                    <a:pt x="31" y="0"/>
                    <a:pt x="45" y="15"/>
                    <a:pt x="45" y="32"/>
                  </a:cubicBezTo>
                  <a:cubicBezTo>
                    <a:pt x="45" y="48"/>
                    <a:pt x="45" y="48"/>
                    <a:pt x="45" y="48"/>
                  </a:cubicBezTo>
                  <a:cubicBezTo>
                    <a:pt x="21" y="45"/>
                    <a:pt x="3" y="27"/>
                    <a:pt x="0" y="3"/>
                  </a:cubicBezTo>
                  <a:close/>
                </a:path>
              </a:pathLst>
            </a:custGeom>
            <a:solidFill>
              <a:srgbClr val="BA2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Freeform 205">
              <a:extLst>
                <a:ext uri="{FF2B5EF4-FFF2-40B4-BE49-F238E27FC236}">
                  <a16:creationId xmlns:a16="http://schemas.microsoft.com/office/drawing/2014/main" id="{DAF5EFA9-093D-C1AB-68AB-26A2D4B663E0}"/>
                </a:ext>
              </a:extLst>
            </p:cNvPr>
            <p:cNvSpPr>
              <a:spLocks/>
            </p:cNvSpPr>
            <p:nvPr/>
          </p:nvSpPr>
          <p:spPr bwMode="auto">
            <a:xfrm>
              <a:off x="11185517" y="4806997"/>
              <a:ext cx="466378" cy="569431"/>
            </a:xfrm>
            <a:custGeom>
              <a:avLst/>
              <a:gdLst>
                <a:gd name="T0" fmla="*/ 116 w 147"/>
                <a:gd name="T1" fmla="*/ 0 h 181"/>
                <a:gd name="T2" fmla="*/ 98 w 147"/>
                <a:gd name="T3" fmla="*/ 0 h 181"/>
                <a:gd name="T4" fmla="*/ 74 w 147"/>
                <a:gd name="T5" fmla="*/ 55 h 181"/>
                <a:gd name="T6" fmla="*/ 50 w 147"/>
                <a:gd name="T7" fmla="*/ 0 h 181"/>
                <a:gd name="T8" fmla="*/ 31 w 147"/>
                <a:gd name="T9" fmla="*/ 0 h 181"/>
                <a:gd name="T10" fmla="*/ 0 w 147"/>
                <a:gd name="T11" fmla="*/ 31 h 181"/>
                <a:gd name="T12" fmla="*/ 0 w 147"/>
                <a:gd name="T13" fmla="*/ 115 h 181"/>
                <a:gd name="T14" fmla="*/ 27 w 147"/>
                <a:gd name="T15" fmla="*/ 115 h 181"/>
                <a:gd name="T16" fmla="*/ 27 w 147"/>
                <a:gd name="T17" fmla="*/ 57 h 181"/>
                <a:gd name="T18" fmla="*/ 31 w 147"/>
                <a:gd name="T19" fmla="*/ 57 h 181"/>
                <a:gd name="T20" fmla="*/ 32 w 147"/>
                <a:gd name="T21" fmla="*/ 181 h 181"/>
                <a:gd name="T22" fmla="*/ 116 w 147"/>
                <a:gd name="T23" fmla="*/ 181 h 181"/>
                <a:gd name="T24" fmla="*/ 116 w 147"/>
                <a:gd name="T25" fmla="*/ 57 h 181"/>
                <a:gd name="T26" fmla="*/ 120 w 147"/>
                <a:gd name="T27" fmla="*/ 57 h 181"/>
                <a:gd name="T28" fmla="*/ 120 w 147"/>
                <a:gd name="T29" fmla="*/ 112 h 181"/>
                <a:gd name="T30" fmla="*/ 147 w 147"/>
                <a:gd name="T31" fmla="*/ 112 h 181"/>
                <a:gd name="T32" fmla="*/ 147 w 147"/>
                <a:gd name="T33" fmla="*/ 31 h 181"/>
                <a:gd name="T34" fmla="*/ 116 w 147"/>
                <a:gd name="T35"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81">
                  <a:moveTo>
                    <a:pt x="116" y="0"/>
                  </a:moveTo>
                  <a:cubicBezTo>
                    <a:pt x="98" y="0"/>
                    <a:pt x="98" y="0"/>
                    <a:pt x="98" y="0"/>
                  </a:cubicBezTo>
                  <a:cubicBezTo>
                    <a:pt x="74" y="55"/>
                    <a:pt x="74" y="55"/>
                    <a:pt x="74" y="55"/>
                  </a:cubicBezTo>
                  <a:cubicBezTo>
                    <a:pt x="74" y="55"/>
                    <a:pt x="56" y="15"/>
                    <a:pt x="50" y="0"/>
                  </a:cubicBezTo>
                  <a:cubicBezTo>
                    <a:pt x="31" y="0"/>
                    <a:pt x="31" y="0"/>
                    <a:pt x="31" y="0"/>
                  </a:cubicBezTo>
                  <a:cubicBezTo>
                    <a:pt x="14" y="0"/>
                    <a:pt x="0" y="14"/>
                    <a:pt x="0" y="31"/>
                  </a:cubicBezTo>
                  <a:cubicBezTo>
                    <a:pt x="0" y="115"/>
                    <a:pt x="0" y="115"/>
                    <a:pt x="0" y="115"/>
                  </a:cubicBezTo>
                  <a:cubicBezTo>
                    <a:pt x="27" y="115"/>
                    <a:pt x="27" y="115"/>
                    <a:pt x="27" y="115"/>
                  </a:cubicBezTo>
                  <a:cubicBezTo>
                    <a:pt x="27" y="57"/>
                    <a:pt x="27" y="57"/>
                    <a:pt x="27" y="57"/>
                  </a:cubicBezTo>
                  <a:cubicBezTo>
                    <a:pt x="31" y="57"/>
                    <a:pt x="31" y="57"/>
                    <a:pt x="31" y="57"/>
                  </a:cubicBezTo>
                  <a:cubicBezTo>
                    <a:pt x="32" y="181"/>
                    <a:pt x="32" y="181"/>
                    <a:pt x="32" y="181"/>
                  </a:cubicBezTo>
                  <a:cubicBezTo>
                    <a:pt x="116" y="181"/>
                    <a:pt x="116" y="181"/>
                    <a:pt x="116" y="181"/>
                  </a:cubicBezTo>
                  <a:cubicBezTo>
                    <a:pt x="116" y="57"/>
                    <a:pt x="116" y="57"/>
                    <a:pt x="116" y="57"/>
                  </a:cubicBezTo>
                  <a:cubicBezTo>
                    <a:pt x="120" y="57"/>
                    <a:pt x="120" y="57"/>
                    <a:pt x="120" y="57"/>
                  </a:cubicBezTo>
                  <a:cubicBezTo>
                    <a:pt x="120" y="112"/>
                    <a:pt x="120" y="112"/>
                    <a:pt x="120" y="112"/>
                  </a:cubicBezTo>
                  <a:cubicBezTo>
                    <a:pt x="147" y="112"/>
                    <a:pt x="147" y="112"/>
                    <a:pt x="147" y="112"/>
                  </a:cubicBezTo>
                  <a:cubicBezTo>
                    <a:pt x="147" y="31"/>
                    <a:pt x="147" y="31"/>
                    <a:pt x="147" y="31"/>
                  </a:cubicBezTo>
                  <a:cubicBezTo>
                    <a:pt x="147" y="14"/>
                    <a:pt x="133" y="0"/>
                    <a:pt x="116" y="0"/>
                  </a:cubicBezTo>
                  <a:close/>
                </a:path>
              </a:pathLst>
            </a:custGeom>
            <a:solidFill>
              <a:srgbClr val="1724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Freeform 206">
              <a:extLst>
                <a:ext uri="{FF2B5EF4-FFF2-40B4-BE49-F238E27FC236}">
                  <a16:creationId xmlns:a16="http://schemas.microsoft.com/office/drawing/2014/main" id="{83AED03E-063F-B3B4-A8D7-283CEBD204FE}"/>
                </a:ext>
              </a:extLst>
            </p:cNvPr>
            <p:cNvSpPr>
              <a:spLocks/>
            </p:cNvSpPr>
            <p:nvPr/>
          </p:nvSpPr>
          <p:spPr bwMode="auto">
            <a:xfrm>
              <a:off x="11211940" y="5844127"/>
              <a:ext cx="141367" cy="40957"/>
            </a:xfrm>
            <a:custGeom>
              <a:avLst/>
              <a:gdLst>
                <a:gd name="T0" fmla="*/ 24 w 45"/>
                <a:gd name="T1" fmla="*/ 0 h 13"/>
                <a:gd name="T2" fmla="*/ 0 w 45"/>
                <a:gd name="T3" fmla="*/ 13 h 13"/>
                <a:gd name="T4" fmla="*/ 31 w 45"/>
                <a:gd name="T5" fmla="*/ 13 h 13"/>
                <a:gd name="T6" fmla="*/ 45 w 45"/>
                <a:gd name="T7" fmla="*/ 0 h 13"/>
                <a:gd name="T8" fmla="*/ 24 w 45"/>
                <a:gd name="T9" fmla="*/ 0 h 13"/>
                <a:gd name="T10" fmla="*/ 24 w 45"/>
                <a:gd name="T11" fmla="*/ 0 h 13"/>
              </a:gdLst>
              <a:ahLst/>
              <a:cxnLst>
                <a:cxn ang="0">
                  <a:pos x="T0" y="T1"/>
                </a:cxn>
                <a:cxn ang="0">
                  <a:pos x="T2" y="T3"/>
                </a:cxn>
                <a:cxn ang="0">
                  <a:pos x="T4" y="T5"/>
                </a:cxn>
                <a:cxn ang="0">
                  <a:pos x="T6" y="T7"/>
                </a:cxn>
                <a:cxn ang="0">
                  <a:pos x="T8" y="T9"/>
                </a:cxn>
                <a:cxn ang="0">
                  <a:pos x="T10" y="T11"/>
                </a:cxn>
              </a:cxnLst>
              <a:rect l="0" t="0" r="r" b="b"/>
              <a:pathLst>
                <a:path w="45" h="13">
                  <a:moveTo>
                    <a:pt x="24" y="0"/>
                  </a:moveTo>
                  <a:cubicBezTo>
                    <a:pt x="14" y="0"/>
                    <a:pt x="5" y="5"/>
                    <a:pt x="0" y="13"/>
                  </a:cubicBezTo>
                  <a:cubicBezTo>
                    <a:pt x="31" y="13"/>
                    <a:pt x="31" y="13"/>
                    <a:pt x="31" y="13"/>
                  </a:cubicBezTo>
                  <a:cubicBezTo>
                    <a:pt x="38" y="13"/>
                    <a:pt x="44" y="7"/>
                    <a:pt x="45" y="0"/>
                  </a:cubicBezTo>
                  <a:cubicBezTo>
                    <a:pt x="24" y="0"/>
                    <a:pt x="24" y="0"/>
                    <a:pt x="24" y="0"/>
                  </a:cubicBezTo>
                  <a:cubicBezTo>
                    <a:pt x="24" y="0"/>
                    <a:pt x="24" y="0"/>
                    <a:pt x="24" y="0"/>
                  </a:cubicBezTo>
                  <a:close/>
                </a:path>
              </a:pathLst>
            </a:custGeom>
            <a:solidFill>
              <a:srgbClr val="E2BE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Freeform 207">
              <a:extLst>
                <a:ext uri="{FF2B5EF4-FFF2-40B4-BE49-F238E27FC236}">
                  <a16:creationId xmlns:a16="http://schemas.microsoft.com/office/drawing/2014/main" id="{C806F79A-F10C-9286-B8C1-732E40D90D2A}"/>
                </a:ext>
              </a:extLst>
            </p:cNvPr>
            <p:cNvSpPr>
              <a:spLocks/>
            </p:cNvSpPr>
            <p:nvPr/>
          </p:nvSpPr>
          <p:spPr bwMode="auto">
            <a:xfrm>
              <a:off x="11394264" y="5844127"/>
              <a:ext cx="162506" cy="81913"/>
            </a:xfrm>
            <a:custGeom>
              <a:avLst/>
              <a:gdLst>
                <a:gd name="T0" fmla="*/ 29 w 51"/>
                <a:gd name="T1" fmla="*/ 0 h 26"/>
                <a:gd name="T2" fmla="*/ 0 w 51"/>
                <a:gd name="T3" fmla="*/ 26 h 26"/>
                <a:gd name="T4" fmla="*/ 29 w 51"/>
                <a:gd name="T5" fmla="*/ 26 h 26"/>
                <a:gd name="T6" fmla="*/ 51 w 51"/>
                <a:gd name="T7" fmla="*/ 26 h 26"/>
                <a:gd name="T8" fmla="*/ 51 w 51"/>
                <a:gd name="T9" fmla="*/ 0 h 26"/>
                <a:gd name="T10" fmla="*/ 29 w 51"/>
                <a:gd name="T11" fmla="*/ 0 h 26"/>
                <a:gd name="T12" fmla="*/ 29 w 51"/>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51" h="26">
                  <a:moveTo>
                    <a:pt x="29" y="0"/>
                  </a:moveTo>
                  <a:cubicBezTo>
                    <a:pt x="14" y="0"/>
                    <a:pt x="1" y="12"/>
                    <a:pt x="0" y="26"/>
                  </a:cubicBezTo>
                  <a:cubicBezTo>
                    <a:pt x="29" y="26"/>
                    <a:pt x="29" y="26"/>
                    <a:pt x="29" y="26"/>
                  </a:cubicBezTo>
                  <a:cubicBezTo>
                    <a:pt x="51" y="26"/>
                    <a:pt x="51" y="26"/>
                    <a:pt x="51" y="26"/>
                  </a:cubicBezTo>
                  <a:cubicBezTo>
                    <a:pt x="51" y="0"/>
                    <a:pt x="51" y="0"/>
                    <a:pt x="51" y="0"/>
                  </a:cubicBezTo>
                  <a:cubicBezTo>
                    <a:pt x="29" y="0"/>
                    <a:pt x="29" y="0"/>
                    <a:pt x="29" y="0"/>
                  </a:cubicBezTo>
                  <a:cubicBezTo>
                    <a:pt x="29" y="0"/>
                    <a:pt x="29" y="0"/>
                    <a:pt x="29" y="0"/>
                  </a:cubicBezTo>
                  <a:close/>
                </a:path>
              </a:pathLst>
            </a:custGeom>
            <a:solidFill>
              <a:srgbClr val="524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3" name="Freeform 208">
              <a:extLst>
                <a:ext uri="{FF2B5EF4-FFF2-40B4-BE49-F238E27FC236}">
                  <a16:creationId xmlns:a16="http://schemas.microsoft.com/office/drawing/2014/main" id="{0D24785D-2D5C-1E25-4E1E-45C29A526FE5}"/>
                </a:ext>
              </a:extLst>
            </p:cNvPr>
            <p:cNvSpPr>
              <a:spLocks/>
            </p:cNvSpPr>
            <p:nvPr/>
          </p:nvSpPr>
          <p:spPr bwMode="auto">
            <a:xfrm>
              <a:off x="11407476" y="5844127"/>
              <a:ext cx="149294" cy="40957"/>
            </a:xfrm>
            <a:custGeom>
              <a:avLst/>
              <a:gdLst>
                <a:gd name="T0" fmla="*/ 25 w 47"/>
                <a:gd name="T1" fmla="*/ 0 h 13"/>
                <a:gd name="T2" fmla="*/ 0 w 47"/>
                <a:gd name="T3" fmla="*/ 13 h 13"/>
                <a:gd name="T4" fmla="*/ 32 w 47"/>
                <a:gd name="T5" fmla="*/ 13 h 13"/>
                <a:gd name="T6" fmla="*/ 47 w 47"/>
                <a:gd name="T7" fmla="*/ 0 h 13"/>
                <a:gd name="T8" fmla="*/ 25 w 47"/>
                <a:gd name="T9" fmla="*/ 0 h 13"/>
                <a:gd name="T10" fmla="*/ 25 w 47"/>
                <a:gd name="T11" fmla="*/ 0 h 13"/>
              </a:gdLst>
              <a:ahLst/>
              <a:cxnLst>
                <a:cxn ang="0">
                  <a:pos x="T0" y="T1"/>
                </a:cxn>
                <a:cxn ang="0">
                  <a:pos x="T2" y="T3"/>
                </a:cxn>
                <a:cxn ang="0">
                  <a:pos x="T4" y="T5"/>
                </a:cxn>
                <a:cxn ang="0">
                  <a:pos x="T6" y="T7"/>
                </a:cxn>
                <a:cxn ang="0">
                  <a:pos x="T8" y="T9"/>
                </a:cxn>
                <a:cxn ang="0">
                  <a:pos x="T10" y="T11"/>
                </a:cxn>
              </a:cxnLst>
              <a:rect l="0" t="0" r="r" b="b"/>
              <a:pathLst>
                <a:path w="47" h="13">
                  <a:moveTo>
                    <a:pt x="25" y="0"/>
                  </a:moveTo>
                  <a:cubicBezTo>
                    <a:pt x="15" y="0"/>
                    <a:pt x="6" y="5"/>
                    <a:pt x="0" y="13"/>
                  </a:cubicBezTo>
                  <a:cubicBezTo>
                    <a:pt x="32" y="13"/>
                    <a:pt x="32" y="13"/>
                    <a:pt x="32" y="13"/>
                  </a:cubicBezTo>
                  <a:cubicBezTo>
                    <a:pt x="39" y="13"/>
                    <a:pt x="46" y="7"/>
                    <a:pt x="47" y="0"/>
                  </a:cubicBezTo>
                  <a:cubicBezTo>
                    <a:pt x="25" y="0"/>
                    <a:pt x="25" y="0"/>
                    <a:pt x="25" y="0"/>
                  </a:cubicBezTo>
                  <a:cubicBezTo>
                    <a:pt x="25" y="0"/>
                    <a:pt x="25" y="0"/>
                    <a:pt x="25" y="0"/>
                  </a:cubicBezTo>
                  <a:close/>
                </a:path>
              </a:pathLst>
            </a:custGeom>
            <a:solidFill>
              <a:srgbClr val="E2BE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4" name="Freeform 212">
              <a:extLst>
                <a:ext uri="{FF2B5EF4-FFF2-40B4-BE49-F238E27FC236}">
                  <a16:creationId xmlns:a16="http://schemas.microsoft.com/office/drawing/2014/main" id="{C119815C-6E82-FBC2-0F8E-B143C34BBF85}"/>
                </a:ext>
              </a:extLst>
            </p:cNvPr>
            <p:cNvSpPr>
              <a:spLocks/>
            </p:cNvSpPr>
            <p:nvPr/>
          </p:nvSpPr>
          <p:spPr bwMode="auto">
            <a:xfrm>
              <a:off x="11264788" y="4779251"/>
              <a:ext cx="155900" cy="200820"/>
            </a:xfrm>
            <a:custGeom>
              <a:avLst/>
              <a:gdLst>
                <a:gd name="T0" fmla="*/ 67 w 118"/>
                <a:gd name="T1" fmla="*/ 55 h 152"/>
                <a:gd name="T2" fmla="*/ 46 w 118"/>
                <a:gd name="T3" fmla="*/ 71 h 152"/>
                <a:gd name="T4" fmla="*/ 118 w 118"/>
                <a:gd name="T5" fmla="*/ 152 h 152"/>
                <a:gd name="T6" fmla="*/ 58 w 118"/>
                <a:gd name="T7" fmla="*/ 0 h 152"/>
                <a:gd name="T8" fmla="*/ 0 w 118"/>
                <a:gd name="T9" fmla="*/ 21 h 152"/>
                <a:gd name="T10" fmla="*/ 31 w 118"/>
                <a:gd name="T11" fmla="*/ 55 h 152"/>
                <a:gd name="T12" fmla="*/ 67 w 118"/>
                <a:gd name="T13" fmla="*/ 55 h 152"/>
                <a:gd name="T14" fmla="*/ 67 w 118"/>
                <a:gd name="T15" fmla="*/ 55 h 152"/>
                <a:gd name="T16" fmla="*/ 67 w 118"/>
                <a:gd name="T17" fmla="*/ 5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52">
                  <a:moveTo>
                    <a:pt x="67" y="55"/>
                  </a:moveTo>
                  <a:lnTo>
                    <a:pt x="46" y="71"/>
                  </a:lnTo>
                  <a:lnTo>
                    <a:pt x="118" y="152"/>
                  </a:lnTo>
                  <a:lnTo>
                    <a:pt x="58" y="0"/>
                  </a:lnTo>
                  <a:lnTo>
                    <a:pt x="0" y="21"/>
                  </a:lnTo>
                  <a:lnTo>
                    <a:pt x="31" y="55"/>
                  </a:lnTo>
                  <a:lnTo>
                    <a:pt x="67" y="55"/>
                  </a:lnTo>
                  <a:lnTo>
                    <a:pt x="67" y="55"/>
                  </a:lnTo>
                  <a:lnTo>
                    <a:pt x="67"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5" name="Freeform 213">
              <a:extLst>
                <a:ext uri="{FF2B5EF4-FFF2-40B4-BE49-F238E27FC236}">
                  <a16:creationId xmlns:a16="http://schemas.microsoft.com/office/drawing/2014/main" id="{F03FA453-E964-9C5C-37F0-D910E3CAC01F}"/>
                </a:ext>
              </a:extLst>
            </p:cNvPr>
            <p:cNvSpPr>
              <a:spLocks/>
            </p:cNvSpPr>
            <p:nvPr/>
          </p:nvSpPr>
          <p:spPr bwMode="auto">
            <a:xfrm>
              <a:off x="11420688" y="4779251"/>
              <a:ext cx="154579" cy="200820"/>
            </a:xfrm>
            <a:custGeom>
              <a:avLst/>
              <a:gdLst>
                <a:gd name="T0" fmla="*/ 52 w 117"/>
                <a:gd name="T1" fmla="*/ 55 h 152"/>
                <a:gd name="T2" fmla="*/ 74 w 117"/>
                <a:gd name="T3" fmla="*/ 71 h 152"/>
                <a:gd name="T4" fmla="*/ 0 w 117"/>
                <a:gd name="T5" fmla="*/ 152 h 152"/>
                <a:gd name="T6" fmla="*/ 62 w 117"/>
                <a:gd name="T7" fmla="*/ 0 h 152"/>
                <a:gd name="T8" fmla="*/ 117 w 117"/>
                <a:gd name="T9" fmla="*/ 21 h 152"/>
                <a:gd name="T10" fmla="*/ 86 w 117"/>
                <a:gd name="T11" fmla="*/ 55 h 152"/>
                <a:gd name="T12" fmla="*/ 52 w 117"/>
                <a:gd name="T13" fmla="*/ 55 h 152"/>
                <a:gd name="T14" fmla="*/ 52 w 117"/>
                <a:gd name="T15" fmla="*/ 55 h 152"/>
                <a:gd name="T16" fmla="*/ 52 w 117"/>
                <a:gd name="T17" fmla="*/ 5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52">
                  <a:moveTo>
                    <a:pt x="52" y="55"/>
                  </a:moveTo>
                  <a:lnTo>
                    <a:pt x="74" y="71"/>
                  </a:lnTo>
                  <a:lnTo>
                    <a:pt x="0" y="152"/>
                  </a:lnTo>
                  <a:lnTo>
                    <a:pt x="62" y="0"/>
                  </a:lnTo>
                  <a:lnTo>
                    <a:pt x="117" y="21"/>
                  </a:lnTo>
                  <a:lnTo>
                    <a:pt x="86" y="55"/>
                  </a:lnTo>
                  <a:lnTo>
                    <a:pt x="52" y="55"/>
                  </a:lnTo>
                  <a:lnTo>
                    <a:pt x="52" y="55"/>
                  </a:lnTo>
                  <a:lnTo>
                    <a:pt x="52"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Oval 214">
              <a:extLst>
                <a:ext uri="{FF2B5EF4-FFF2-40B4-BE49-F238E27FC236}">
                  <a16:creationId xmlns:a16="http://schemas.microsoft.com/office/drawing/2014/main" id="{668B05E8-EF05-A557-FBD5-146B1F63F4CC}"/>
                </a:ext>
              </a:extLst>
            </p:cNvPr>
            <p:cNvSpPr>
              <a:spLocks noChangeArrowheads="1"/>
            </p:cNvSpPr>
            <p:nvPr/>
          </p:nvSpPr>
          <p:spPr bwMode="auto">
            <a:xfrm>
              <a:off x="11303102" y="4662987"/>
              <a:ext cx="13212" cy="11891"/>
            </a:xfrm>
            <a:prstGeom prst="ellipse">
              <a:avLst/>
            </a:pr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7" name="Oval 215">
              <a:extLst>
                <a:ext uri="{FF2B5EF4-FFF2-40B4-BE49-F238E27FC236}">
                  <a16:creationId xmlns:a16="http://schemas.microsoft.com/office/drawing/2014/main" id="{6C9D2301-B5A5-DBBB-7DD7-FEA403BD4362}"/>
                </a:ext>
              </a:extLst>
            </p:cNvPr>
            <p:cNvSpPr>
              <a:spLocks noChangeArrowheads="1"/>
            </p:cNvSpPr>
            <p:nvPr/>
          </p:nvSpPr>
          <p:spPr bwMode="auto">
            <a:xfrm>
              <a:off x="11525061" y="4662987"/>
              <a:ext cx="11891" cy="11891"/>
            </a:xfrm>
            <a:prstGeom prst="ellipse">
              <a:avLst/>
            </a:pr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8" name="Freeform 216">
              <a:extLst>
                <a:ext uri="{FF2B5EF4-FFF2-40B4-BE49-F238E27FC236}">
                  <a16:creationId xmlns:a16="http://schemas.microsoft.com/office/drawing/2014/main" id="{CDEB2FB9-6584-E16F-5904-ADD02C742FD3}"/>
                </a:ext>
              </a:extLst>
            </p:cNvPr>
            <p:cNvSpPr>
              <a:spLocks/>
            </p:cNvSpPr>
            <p:nvPr/>
          </p:nvSpPr>
          <p:spPr bwMode="auto">
            <a:xfrm>
              <a:off x="11151166" y="5128044"/>
              <a:ext cx="122871" cy="59454"/>
            </a:xfrm>
            <a:custGeom>
              <a:avLst/>
              <a:gdLst>
                <a:gd name="T0" fmla="*/ 0 w 93"/>
                <a:gd name="T1" fmla="*/ 45 h 45"/>
                <a:gd name="T2" fmla="*/ 93 w 93"/>
                <a:gd name="T3" fmla="*/ 45 h 45"/>
                <a:gd name="T4" fmla="*/ 93 w 93"/>
                <a:gd name="T5" fmla="*/ 0 h 45"/>
                <a:gd name="T6" fmla="*/ 43 w 93"/>
                <a:gd name="T7" fmla="*/ 0 h 45"/>
                <a:gd name="T8" fmla="*/ 26 w 93"/>
                <a:gd name="T9" fmla="*/ 19 h 45"/>
                <a:gd name="T10" fmla="*/ 26 w 93"/>
                <a:gd name="T11" fmla="*/ 0 h 45"/>
                <a:gd name="T12" fmla="*/ 0 w 93"/>
                <a:gd name="T13" fmla="*/ 0 h 45"/>
                <a:gd name="T14" fmla="*/ 0 w 93"/>
                <a:gd name="T15" fmla="*/ 45 h 45"/>
                <a:gd name="T16" fmla="*/ 0 w 93"/>
                <a:gd name="T17" fmla="*/ 45 h 45"/>
                <a:gd name="T18" fmla="*/ 0 w 93"/>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45">
                  <a:moveTo>
                    <a:pt x="0" y="45"/>
                  </a:moveTo>
                  <a:lnTo>
                    <a:pt x="93" y="45"/>
                  </a:lnTo>
                  <a:lnTo>
                    <a:pt x="93" y="0"/>
                  </a:lnTo>
                  <a:lnTo>
                    <a:pt x="43" y="0"/>
                  </a:lnTo>
                  <a:lnTo>
                    <a:pt x="26" y="19"/>
                  </a:lnTo>
                  <a:lnTo>
                    <a:pt x="26" y="0"/>
                  </a:lnTo>
                  <a:lnTo>
                    <a:pt x="0" y="0"/>
                  </a:lnTo>
                  <a:lnTo>
                    <a:pt x="0" y="45"/>
                  </a:lnTo>
                  <a:lnTo>
                    <a:pt x="0" y="45"/>
                  </a:lnTo>
                  <a:lnTo>
                    <a:pt x="0"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9" name="Freeform 217">
              <a:extLst>
                <a:ext uri="{FF2B5EF4-FFF2-40B4-BE49-F238E27FC236}">
                  <a16:creationId xmlns:a16="http://schemas.microsoft.com/office/drawing/2014/main" id="{FE00A5F9-9E35-8F28-D7FF-3C77CD321C96}"/>
                </a:ext>
              </a:extLst>
            </p:cNvPr>
            <p:cNvSpPr>
              <a:spLocks/>
            </p:cNvSpPr>
            <p:nvPr/>
          </p:nvSpPr>
          <p:spPr bwMode="auto">
            <a:xfrm>
              <a:off x="11566018" y="5128044"/>
              <a:ext cx="120228" cy="59454"/>
            </a:xfrm>
            <a:custGeom>
              <a:avLst/>
              <a:gdLst>
                <a:gd name="T0" fmla="*/ 91 w 91"/>
                <a:gd name="T1" fmla="*/ 45 h 45"/>
                <a:gd name="T2" fmla="*/ 0 w 91"/>
                <a:gd name="T3" fmla="*/ 45 h 45"/>
                <a:gd name="T4" fmla="*/ 0 w 91"/>
                <a:gd name="T5" fmla="*/ 0 h 45"/>
                <a:gd name="T6" fmla="*/ 48 w 91"/>
                <a:gd name="T7" fmla="*/ 0 h 45"/>
                <a:gd name="T8" fmla="*/ 65 w 91"/>
                <a:gd name="T9" fmla="*/ 19 h 45"/>
                <a:gd name="T10" fmla="*/ 65 w 91"/>
                <a:gd name="T11" fmla="*/ 0 h 45"/>
                <a:gd name="T12" fmla="*/ 91 w 91"/>
                <a:gd name="T13" fmla="*/ 0 h 45"/>
                <a:gd name="T14" fmla="*/ 91 w 91"/>
                <a:gd name="T15" fmla="*/ 45 h 45"/>
                <a:gd name="T16" fmla="*/ 91 w 91"/>
                <a:gd name="T17" fmla="*/ 45 h 45"/>
                <a:gd name="T18" fmla="*/ 91 w 91"/>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45">
                  <a:moveTo>
                    <a:pt x="91" y="45"/>
                  </a:moveTo>
                  <a:lnTo>
                    <a:pt x="0" y="45"/>
                  </a:lnTo>
                  <a:lnTo>
                    <a:pt x="0" y="0"/>
                  </a:lnTo>
                  <a:lnTo>
                    <a:pt x="48" y="0"/>
                  </a:lnTo>
                  <a:lnTo>
                    <a:pt x="65" y="19"/>
                  </a:lnTo>
                  <a:lnTo>
                    <a:pt x="65" y="0"/>
                  </a:lnTo>
                  <a:lnTo>
                    <a:pt x="91" y="0"/>
                  </a:lnTo>
                  <a:lnTo>
                    <a:pt x="91" y="45"/>
                  </a:lnTo>
                  <a:lnTo>
                    <a:pt x="91" y="45"/>
                  </a:lnTo>
                  <a:lnTo>
                    <a:pt x="91"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0" name="Oval 218">
              <a:extLst>
                <a:ext uri="{FF2B5EF4-FFF2-40B4-BE49-F238E27FC236}">
                  <a16:creationId xmlns:a16="http://schemas.microsoft.com/office/drawing/2014/main" id="{26C1A38F-EFB0-3620-85D3-3FF22B9B3223}"/>
                </a:ext>
              </a:extLst>
            </p:cNvPr>
            <p:cNvSpPr>
              <a:spLocks noChangeArrowheads="1"/>
            </p:cNvSpPr>
            <p:nvPr/>
          </p:nvSpPr>
          <p:spPr bwMode="auto">
            <a:xfrm>
              <a:off x="11461644" y="4669593"/>
              <a:ext cx="9249" cy="9249"/>
            </a:xfrm>
            <a:prstGeom prst="ellipse">
              <a:avLst/>
            </a:prstGeom>
            <a:solidFill>
              <a:srgbClr val="F0D6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1" name="Oval 219">
              <a:extLst>
                <a:ext uri="{FF2B5EF4-FFF2-40B4-BE49-F238E27FC236}">
                  <a16:creationId xmlns:a16="http://schemas.microsoft.com/office/drawing/2014/main" id="{71E2D5B8-6B99-4CA6-6817-684ABEB389A1}"/>
                </a:ext>
              </a:extLst>
            </p:cNvPr>
            <p:cNvSpPr>
              <a:spLocks noChangeArrowheads="1"/>
            </p:cNvSpPr>
            <p:nvPr/>
          </p:nvSpPr>
          <p:spPr bwMode="auto">
            <a:xfrm>
              <a:off x="11484104" y="4669593"/>
              <a:ext cx="9249" cy="9249"/>
            </a:xfrm>
            <a:prstGeom prst="ellipse">
              <a:avLst/>
            </a:prstGeom>
            <a:solidFill>
              <a:srgbClr val="F0D6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2" name="Oval 220">
              <a:extLst>
                <a:ext uri="{FF2B5EF4-FFF2-40B4-BE49-F238E27FC236}">
                  <a16:creationId xmlns:a16="http://schemas.microsoft.com/office/drawing/2014/main" id="{A83A2E59-2484-9C45-203B-7DB1F7D29547}"/>
                </a:ext>
              </a:extLst>
            </p:cNvPr>
            <p:cNvSpPr>
              <a:spLocks noChangeArrowheads="1"/>
            </p:cNvSpPr>
            <p:nvPr/>
          </p:nvSpPr>
          <p:spPr bwMode="auto">
            <a:xfrm>
              <a:off x="11473535" y="4690732"/>
              <a:ext cx="6606" cy="6606"/>
            </a:xfrm>
            <a:prstGeom prst="ellipse">
              <a:avLst/>
            </a:prstGeom>
            <a:solidFill>
              <a:srgbClr val="F0D6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3" name="Oval 221">
              <a:extLst>
                <a:ext uri="{FF2B5EF4-FFF2-40B4-BE49-F238E27FC236}">
                  <a16:creationId xmlns:a16="http://schemas.microsoft.com/office/drawing/2014/main" id="{EE0BF094-5EAE-6C4C-9340-E989714AE131}"/>
                </a:ext>
              </a:extLst>
            </p:cNvPr>
            <p:cNvSpPr>
              <a:spLocks noChangeArrowheads="1"/>
            </p:cNvSpPr>
            <p:nvPr/>
          </p:nvSpPr>
          <p:spPr bwMode="auto">
            <a:xfrm>
              <a:off x="11344059" y="4669593"/>
              <a:ext cx="9249" cy="9249"/>
            </a:xfrm>
            <a:prstGeom prst="ellipse">
              <a:avLst/>
            </a:prstGeom>
            <a:solidFill>
              <a:srgbClr val="F0D6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4" name="Oval 222">
              <a:extLst>
                <a:ext uri="{FF2B5EF4-FFF2-40B4-BE49-F238E27FC236}">
                  <a16:creationId xmlns:a16="http://schemas.microsoft.com/office/drawing/2014/main" id="{7D592E9E-B3EB-1A46-A2AD-5C8A1436A5ED}"/>
                </a:ext>
              </a:extLst>
            </p:cNvPr>
            <p:cNvSpPr>
              <a:spLocks noChangeArrowheads="1"/>
            </p:cNvSpPr>
            <p:nvPr/>
          </p:nvSpPr>
          <p:spPr bwMode="auto">
            <a:xfrm>
              <a:off x="11366519" y="4669593"/>
              <a:ext cx="9249" cy="9249"/>
            </a:xfrm>
            <a:prstGeom prst="ellipse">
              <a:avLst/>
            </a:prstGeom>
            <a:solidFill>
              <a:srgbClr val="F0D6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5" name="Oval 223">
              <a:extLst>
                <a:ext uri="{FF2B5EF4-FFF2-40B4-BE49-F238E27FC236}">
                  <a16:creationId xmlns:a16="http://schemas.microsoft.com/office/drawing/2014/main" id="{002DE4E2-EE2E-C990-327D-8FD406FB4CCD}"/>
                </a:ext>
              </a:extLst>
            </p:cNvPr>
            <p:cNvSpPr>
              <a:spLocks noChangeArrowheads="1"/>
            </p:cNvSpPr>
            <p:nvPr/>
          </p:nvSpPr>
          <p:spPr bwMode="auto">
            <a:xfrm>
              <a:off x="11357271" y="4690732"/>
              <a:ext cx="9249" cy="6606"/>
            </a:xfrm>
            <a:prstGeom prst="ellipse">
              <a:avLst/>
            </a:prstGeom>
            <a:solidFill>
              <a:srgbClr val="F0D6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6" name="Oval 224">
              <a:extLst>
                <a:ext uri="{FF2B5EF4-FFF2-40B4-BE49-F238E27FC236}">
                  <a16:creationId xmlns:a16="http://schemas.microsoft.com/office/drawing/2014/main" id="{9C7770CB-8750-8AEF-E05C-42BE243A7A7A}"/>
                </a:ext>
              </a:extLst>
            </p:cNvPr>
            <p:cNvSpPr>
              <a:spLocks noChangeArrowheads="1"/>
            </p:cNvSpPr>
            <p:nvPr/>
          </p:nvSpPr>
          <p:spPr bwMode="auto">
            <a:xfrm>
              <a:off x="11353307" y="4647133"/>
              <a:ext cx="15854" cy="13212"/>
            </a:xfrm>
            <a:prstGeom prst="ellipse">
              <a:avLst/>
            </a:pr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7" name="Oval 225">
              <a:extLst>
                <a:ext uri="{FF2B5EF4-FFF2-40B4-BE49-F238E27FC236}">
                  <a16:creationId xmlns:a16="http://schemas.microsoft.com/office/drawing/2014/main" id="{A2A4CA44-DC6C-8F49-BE1C-764507B99A10}"/>
                </a:ext>
              </a:extLst>
            </p:cNvPr>
            <p:cNvSpPr>
              <a:spLocks noChangeArrowheads="1"/>
            </p:cNvSpPr>
            <p:nvPr/>
          </p:nvSpPr>
          <p:spPr bwMode="auto">
            <a:xfrm>
              <a:off x="11470893" y="4647133"/>
              <a:ext cx="13212" cy="13212"/>
            </a:xfrm>
            <a:prstGeom prst="ellipse">
              <a:avLst/>
            </a:pr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8" name="Freeform 226">
              <a:extLst>
                <a:ext uri="{FF2B5EF4-FFF2-40B4-BE49-F238E27FC236}">
                  <a16:creationId xmlns:a16="http://schemas.microsoft.com/office/drawing/2014/main" id="{7568A74B-CD8F-4B1A-D22D-FFFF714E97AA}"/>
                </a:ext>
              </a:extLst>
            </p:cNvPr>
            <p:cNvSpPr>
              <a:spLocks/>
            </p:cNvSpPr>
            <p:nvPr/>
          </p:nvSpPr>
          <p:spPr bwMode="auto">
            <a:xfrm>
              <a:off x="11400869" y="4685448"/>
              <a:ext cx="35672" cy="11891"/>
            </a:xfrm>
            <a:custGeom>
              <a:avLst/>
              <a:gdLst>
                <a:gd name="T0" fmla="*/ 0 w 11"/>
                <a:gd name="T1" fmla="*/ 0 h 4"/>
                <a:gd name="T2" fmla="*/ 6 w 11"/>
                <a:gd name="T3" fmla="*/ 4 h 4"/>
                <a:gd name="T4" fmla="*/ 11 w 11"/>
                <a:gd name="T5" fmla="*/ 0 h 4"/>
                <a:gd name="T6" fmla="*/ 0 w 11"/>
                <a:gd name="T7" fmla="*/ 0 h 4"/>
                <a:gd name="T8" fmla="*/ 0 w 11"/>
                <a:gd name="T9" fmla="*/ 0 h 4"/>
              </a:gdLst>
              <a:ahLst/>
              <a:cxnLst>
                <a:cxn ang="0">
                  <a:pos x="T0" y="T1"/>
                </a:cxn>
                <a:cxn ang="0">
                  <a:pos x="T2" y="T3"/>
                </a:cxn>
                <a:cxn ang="0">
                  <a:pos x="T4" y="T5"/>
                </a:cxn>
                <a:cxn ang="0">
                  <a:pos x="T6" y="T7"/>
                </a:cxn>
                <a:cxn ang="0">
                  <a:pos x="T8" y="T9"/>
                </a:cxn>
              </a:cxnLst>
              <a:rect l="0" t="0" r="r" b="b"/>
              <a:pathLst>
                <a:path w="11" h="4">
                  <a:moveTo>
                    <a:pt x="0" y="0"/>
                  </a:moveTo>
                  <a:cubicBezTo>
                    <a:pt x="0" y="3"/>
                    <a:pt x="3" y="4"/>
                    <a:pt x="6" y="4"/>
                  </a:cubicBezTo>
                  <a:cubicBezTo>
                    <a:pt x="8" y="4"/>
                    <a:pt x="11" y="3"/>
                    <a:pt x="11" y="0"/>
                  </a:cubicBezTo>
                  <a:cubicBezTo>
                    <a:pt x="0" y="0"/>
                    <a:pt x="0" y="0"/>
                    <a:pt x="0" y="0"/>
                  </a:cubicBezTo>
                  <a:cubicBezTo>
                    <a:pt x="0" y="0"/>
                    <a:pt x="0" y="0"/>
                    <a:pt x="0" y="0"/>
                  </a:cubicBezTo>
                  <a:close/>
                </a:path>
              </a:pathLst>
            </a:custGeom>
            <a:solidFill>
              <a:srgbClr val="C59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9" name="Freeform 227">
              <a:extLst>
                <a:ext uri="{FF2B5EF4-FFF2-40B4-BE49-F238E27FC236}">
                  <a16:creationId xmlns:a16="http://schemas.microsoft.com/office/drawing/2014/main" id="{008C8C82-43E7-F077-4568-DC1495F34C1C}"/>
                </a:ext>
              </a:extLst>
            </p:cNvPr>
            <p:cNvSpPr>
              <a:spLocks/>
            </p:cNvSpPr>
            <p:nvPr/>
          </p:nvSpPr>
          <p:spPr bwMode="auto">
            <a:xfrm>
              <a:off x="11398227" y="4722441"/>
              <a:ext cx="47563" cy="6606"/>
            </a:xfrm>
            <a:custGeom>
              <a:avLst/>
              <a:gdLst>
                <a:gd name="T0" fmla="*/ 0 w 15"/>
                <a:gd name="T1" fmla="*/ 0 h 2"/>
                <a:gd name="T2" fmla="*/ 15 w 15"/>
                <a:gd name="T3" fmla="*/ 0 h 2"/>
              </a:gdLst>
              <a:ahLst/>
              <a:cxnLst>
                <a:cxn ang="0">
                  <a:pos x="T0" y="T1"/>
                </a:cxn>
                <a:cxn ang="0">
                  <a:pos x="T2" y="T3"/>
                </a:cxn>
              </a:cxnLst>
              <a:rect l="0" t="0" r="r" b="b"/>
              <a:pathLst>
                <a:path w="15" h="2">
                  <a:moveTo>
                    <a:pt x="0" y="0"/>
                  </a:moveTo>
                  <a:cubicBezTo>
                    <a:pt x="5" y="2"/>
                    <a:pt x="10" y="2"/>
                    <a:pt x="15" y="0"/>
                  </a:cubicBezTo>
                </a:path>
              </a:pathLst>
            </a:custGeom>
            <a:noFill/>
            <a:ln w="11113" cap="rnd">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0" name="Rectangle 98">
              <a:extLst>
                <a:ext uri="{FF2B5EF4-FFF2-40B4-BE49-F238E27FC236}">
                  <a16:creationId xmlns:a16="http://schemas.microsoft.com/office/drawing/2014/main" id="{1D18AFDD-695A-3563-07E5-F56A331FF3D9}"/>
                </a:ext>
              </a:extLst>
            </p:cNvPr>
            <p:cNvSpPr>
              <a:spLocks noChangeArrowheads="1"/>
            </p:cNvSpPr>
            <p:nvPr/>
          </p:nvSpPr>
          <p:spPr bwMode="auto">
            <a:xfrm>
              <a:off x="11637910" y="5230337"/>
              <a:ext cx="67897" cy="70766"/>
            </a:xfrm>
            <a:prstGeom prst="rect">
              <a:avLst/>
            </a:prstGeom>
            <a:solidFill>
              <a:srgbClr val="E2BE9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1" name="Rectangle 99">
              <a:extLst>
                <a:ext uri="{FF2B5EF4-FFF2-40B4-BE49-F238E27FC236}">
                  <a16:creationId xmlns:a16="http://schemas.microsoft.com/office/drawing/2014/main" id="{390E17D0-74E1-2410-6FFB-DABCF1BC54AF}"/>
                </a:ext>
              </a:extLst>
            </p:cNvPr>
            <p:cNvSpPr>
              <a:spLocks noChangeArrowheads="1"/>
            </p:cNvSpPr>
            <p:nvPr/>
          </p:nvSpPr>
          <p:spPr bwMode="auto">
            <a:xfrm>
              <a:off x="11566188" y="5185839"/>
              <a:ext cx="71722" cy="45719"/>
            </a:xfrm>
            <a:prstGeom prst="rect">
              <a:avLst/>
            </a:prstGeom>
            <a:solidFill>
              <a:srgbClr val="E2BE9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2" name="Freeform 74">
              <a:extLst>
                <a:ext uri="{FF2B5EF4-FFF2-40B4-BE49-F238E27FC236}">
                  <a16:creationId xmlns:a16="http://schemas.microsoft.com/office/drawing/2014/main" id="{E2B72217-D693-196B-8B4E-015C20775FCB}"/>
                </a:ext>
              </a:extLst>
            </p:cNvPr>
            <p:cNvSpPr>
              <a:spLocks/>
            </p:cNvSpPr>
            <p:nvPr/>
          </p:nvSpPr>
          <p:spPr bwMode="auto">
            <a:xfrm rot="16200000">
              <a:off x="11690618" y="5228480"/>
              <a:ext cx="72624" cy="72624"/>
            </a:xfrm>
            <a:custGeom>
              <a:avLst/>
              <a:gdLst>
                <a:gd name="T0" fmla="*/ 41 w 41"/>
                <a:gd name="T1" fmla="*/ 41 h 41"/>
                <a:gd name="T2" fmla="*/ 0 w 41"/>
                <a:gd name="T3" fmla="*/ 0 h 41"/>
                <a:gd name="T4" fmla="*/ 41 w 41"/>
                <a:gd name="T5" fmla="*/ 0 h 41"/>
                <a:gd name="T6" fmla="*/ 41 w 41"/>
                <a:gd name="T7" fmla="*/ 41 h 41"/>
              </a:gdLst>
              <a:ahLst/>
              <a:cxnLst>
                <a:cxn ang="0">
                  <a:pos x="T0" y="T1"/>
                </a:cxn>
                <a:cxn ang="0">
                  <a:pos x="T2" y="T3"/>
                </a:cxn>
                <a:cxn ang="0">
                  <a:pos x="T4" y="T5"/>
                </a:cxn>
                <a:cxn ang="0">
                  <a:pos x="T6" y="T7"/>
                </a:cxn>
              </a:cxnLst>
              <a:rect l="0" t="0" r="r" b="b"/>
              <a:pathLst>
                <a:path w="41" h="41">
                  <a:moveTo>
                    <a:pt x="41" y="41"/>
                  </a:moveTo>
                  <a:cubicBezTo>
                    <a:pt x="19" y="41"/>
                    <a:pt x="0" y="23"/>
                    <a:pt x="0" y="0"/>
                  </a:cubicBezTo>
                  <a:cubicBezTo>
                    <a:pt x="41" y="0"/>
                    <a:pt x="41" y="0"/>
                    <a:pt x="41" y="0"/>
                  </a:cubicBezTo>
                  <a:lnTo>
                    <a:pt x="41" y="41"/>
                  </a:lnTo>
                  <a:close/>
                </a:path>
              </a:pathLst>
            </a:custGeom>
            <a:solidFill>
              <a:srgbClr val="E2BE91"/>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23" name="Group 122">
              <a:extLst>
                <a:ext uri="{FF2B5EF4-FFF2-40B4-BE49-F238E27FC236}">
                  <a16:creationId xmlns:a16="http://schemas.microsoft.com/office/drawing/2014/main" id="{0F74BCE4-2225-2FFA-6547-61E068DD1579}"/>
                </a:ext>
              </a:extLst>
            </p:cNvPr>
            <p:cNvGrpSpPr/>
            <p:nvPr/>
          </p:nvGrpSpPr>
          <p:grpSpPr>
            <a:xfrm>
              <a:off x="11195869" y="5314429"/>
              <a:ext cx="88520" cy="29066"/>
              <a:chOff x="11824398" y="5539019"/>
              <a:chExt cx="88520" cy="29066"/>
            </a:xfrm>
          </p:grpSpPr>
          <p:sp>
            <p:nvSpPr>
              <p:cNvPr id="124" name="Oval 209">
                <a:extLst>
                  <a:ext uri="{FF2B5EF4-FFF2-40B4-BE49-F238E27FC236}">
                    <a16:creationId xmlns:a16="http://schemas.microsoft.com/office/drawing/2014/main" id="{2C029E80-4028-A169-CE03-384105D3478E}"/>
                  </a:ext>
                </a:extLst>
              </p:cNvPr>
              <p:cNvSpPr>
                <a:spLocks noChangeArrowheads="1"/>
              </p:cNvSpPr>
              <p:nvPr/>
            </p:nvSpPr>
            <p:spPr bwMode="auto">
              <a:xfrm>
                <a:off x="11824398" y="5539019"/>
                <a:ext cx="25103" cy="29066"/>
              </a:xfrm>
              <a:prstGeom prst="ellipse">
                <a:avLst/>
              </a:prstGeom>
              <a:solidFill>
                <a:srgbClr val="BA2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5" name="Oval 210">
                <a:extLst>
                  <a:ext uri="{FF2B5EF4-FFF2-40B4-BE49-F238E27FC236}">
                    <a16:creationId xmlns:a16="http://schemas.microsoft.com/office/drawing/2014/main" id="{7DB89DD4-8DBD-F1CD-938F-B022036BDD86}"/>
                  </a:ext>
                </a:extLst>
              </p:cNvPr>
              <p:cNvSpPr>
                <a:spLocks noChangeArrowheads="1"/>
              </p:cNvSpPr>
              <p:nvPr/>
            </p:nvSpPr>
            <p:spPr bwMode="auto">
              <a:xfrm>
                <a:off x="11856107" y="5539019"/>
                <a:ext cx="25103" cy="29066"/>
              </a:xfrm>
              <a:prstGeom prst="ellipse">
                <a:avLst/>
              </a:prstGeom>
              <a:solidFill>
                <a:srgbClr val="BA2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6" name="Oval 211">
                <a:extLst>
                  <a:ext uri="{FF2B5EF4-FFF2-40B4-BE49-F238E27FC236}">
                    <a16:creationId xmlns:a16="http://schemas.microsoft.com/office/drawing/2014/main" id="{F9E85D79-D63A-BDF1-7651-92E85C2CC722}"/>
                  </a:ext>
                </a:extLst>
              </p:cNvPr>
              <p:cNvSpPr>
                <a:spLocks noChangeArrowheads="1"/>
              </p:cNvSpPr>
              <p:nvPr/>
            </p:nvSpPr>
            <p:spPr bwMode="auto">
              <a:xfrm>
                <a:off x="11887815" y="5539019"/>
                <a:ext cx="25103" cy="29066"/>
              </a:xfrm>
              <a:prstGeom prst="ellipse">
                <a:avLst/>
              </a:prstGeom>
              <a:solidFill>
                <a:srgbClr val="BA2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1" name="Group 130">
              <a:extLst>
                <a:ext uri="{FF2B5EF4-FFF2-40B4-BE49-F238E27FC236}">
                  <a16:creationId xmlns:a16="http://schemas.microsoft.com/office/drawing/2014/main" id="{94941754-FE28-3F88-E748-51BD903184AD}"/>
                </a:ext>
              </a:extLst>
            </p:cNvPr>
            <p:cNvGrpSpPr/>
            <p:nvPr/>
          </p:nvGrpSpPr>
          <p:grpSpPr>
            <a:xfrm>
              <a:off x="9446697" y="3763742"/>
              <a:ext cx="430050" cy="507378"/>
              <a:chOff x="10520956" y="3949481"/>
              <a:chExt cx="576680" cy="680374"/>
            </a:xfrm>
          </p:grpSpPr>
          <p:sp>
            <p:nvSpPr>
              <p:cNvPr id="132" name="U-Turn Arrow 835">
                <a:extLst>
                  <a:ext uri="{FF2B5EF4-FFF2-40B4-BE49-F238E27FC236}">
                    <a16:creationId xmlns:a16="http://schemas.microsoft.com/office/drawing/2014/main" id="{60F74803-1A8B-FCE2-BA2B-52CF424F510F}"/>
                  </a:ext>
                </a:extLst>
              </p:cNvPr>
              <p:cNvSpPr/>
              <p:nvPr/>
            </p:nvSpPr>
            <p:spPr bwMode="auto">
              <a:xfrm>
                <a:off x="10643222" y="3949481"/>
                <a:ext cx="375472" cy="665045"/>
              </a:xfrm>
              <a:prstGeom prst="uturnArrow">
                <a:avLst/>
              </a:prstGeom>
              <a:solidFill>
                <a:srgbClr val="00BCF2"/>
              </a:solidFill>
              <a:ln w="6350" cap="flat" cmpd="sng" algn="ctr">
                <a:noFill/>
                <a:prstDash val="solid"/>
                <a:miter lim="800000"/>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defRPr/>
                </a:pPr>
                <a:endParaRPr lang="en-US" sz="2448" kern="0" dirty="0">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grpSp>
            <p:nvGrpSpPr>
              <p:cNvPr id="133" name="Group 132">
                <a:extLst>
                  <a:ext uri="{FF2B5EF4-FFF2-40B4-BE49-F238E27FC236}">
                    <a16:creationId xmlns:a16="http://schemas.microsoft.com/office/drawing/2014/main" id="{F154DDEF-8737-36CB-3878-895CB7D54BE9}"/>
                  </a:ext>
                </a:extLst>
              </p:cNvPr>
              <p:cNvGrpSpPr/>
              <p:nvPr/>
            </p:nvGrpSpPr>
            <p:grpSpPr>
              <a:xfrm>
                <a:off x="10520956" y="4221638"/>
                <a:ext cx="576680" cy="408217"/>
                <a:chOff x="10520956" y="4221638"/>
                <a:chExt cx="576680" cy="408217"/>
              </a:xfrm>
            </p:grpSpPr>
            <p:sp>
              <p:nvSpPr>
                <p:cNvPr id="134" name="Rounded Rectangle 837">
                  <a:extLst>
                    <a:ext uri="{FF2B5EF4-FFF2-40B4-BE49-F238E27FC236}">
                      <a16:creationId xmlns:a16="http://schemas.microsoft.com/office/drawing/2014/main" id="{2E2301D9-4C22-7ACA-F54C-D6C70AF870B2}"/>
                    </a:ext>
                  </a:extLst>
                </p:cNvPr>
                <p:cNvSpPr/>
                <p:nvPr/>
              </p:nvSpPr>
              <p:spPr bwMode="auto">
                <a:xfrm>
                  <a:off x="10520956" y="4221638"/>
                  <a:ext cx="576680" cy="408217"/>
                </a:xfrm>
                <a:prstGeom prst="roundRect">
                  <a:avLst/>
                </a:prstGeom>
                <a:solidFill>
                  <a:srgbClr val="00BCF2"/>
                </a:solidFill>
                <a:ln w="6350" cap="flat" cmpd="sng" algn="ctr">
                  <a:noFill/>
                  <a:prstDash val="solid"/>
                  <a:miter lim="800000"/>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defRPr/>
                  </a:pPr>
                  <a:endParaRPr lang="en-US" sz="2448" kern="0" dirty="0">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grpSp>
              <p:nvGrpSpPr>
                <p:cNvPr id="135" name="Group 134">
                  <a:extLst>
                    <a:ext uri="{FF2B5EF4-FFF2-40B4-BE49-F238E27FC236}">
                      <a16:creationId xmlns:a16="http://schemas.microsoft.com/office/drawing/2014/main" id="{31E143D8-DCF8-7138-1CDD-F0A7960E3A7B}"/>
                    </a:ext>
                  </a:extLst>
                </p:cNvPr>
                <p:cNvGrpSpPr/>
                <p:nvPr/>
              </p:nvGrpSpPr>
              <p:grpSpPr>
                <a:xfrm>
                  <a:off x="10763502" y="4341013"/>
                  <a:ext cx="90641" cy="193346"/>
                  <a:chOff x="10763502" y="4341013"/>
                  <a:chExt cx="90641" cy="193346"/>
                </a:xfrm>
              </p:grpSpPr>
              <p:sp>
                <p:nvSpPr>
                  <p:cNvPr id="136" name="Oval 135">
                    <a:extLst>
                      <a:ext uri="{FF2B5EF4-FFF2-40B4-BE49-F238E27FC236}">
                        <a16:creationId xmlns:a16="http://schemas.microsoft.com/office/drawing/2014/main" id="{A2A4162A-8E0D-81D3-81AA-6725BAF4276F}"/>
                      </a:ext>
                    </a:extLst>
                  </p:cNvPr>
                  <p:cNvSpPr/>
                  <p:nvPr/>
                </p:nvSpPr>
                <p:spPr bwMode="auto">
                  <a:xfrm rot="10800000">
                    <a:off x="10763502" y="4448147"/>
                    <a:ext cx="90641" cy="86212"/>
                  </a:xfrm>
                  <a:prstGeom prst="ellipse">
                    <a:avLst/>
                  </a:prstGeom>
                  <a:solidFill>
                    <a:schemeClr val="bg1"/>
                  </a:solidFill>
                  <a:ln w="6350" cap="flat" cmpd="sng" algn="ctr">
                    <a:noFill/>
                    <a:prstDash val="solid"/>
                    <a:miter lim="800000"/>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defRPr/>
                    </a:pPr>
                    <a:endParaRPr lang="en-US" sz="2448" kern="0" dirty="0">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sp>
                <p:nvSpPr>
                  <p:cNvPr id="137" name="Rectangle 136">
                    <a:extLst>
                      <a:ext uri="{FF2B5EF4-FFF2-40B4-BE49-F238E27FC236}">
                        <a16:creationId xmlns:a16="http://schemas.microsoft.com/office/drawing/2014/main" id="{5E00D1E5-D7C1-C612-DF04-C429334B98DB}"/>
                      </a:ext>
                    </a:extLst>
                  </p:cNvPr>
                  <p:cNvSpPr/>
                  <p:nvPr/>
                </p:nvSpPr>
                <p:spPr bwMode="auto">
                  <a:xfrm rot="10800000">
                    <a:off x="10786980" y="4341013"/>
                    <a:ext cx="45719" cy="134921"/>
                  </a:xfrm>
                  <a:prstGeom prst="rect">
                    <a:avLst/>
                  </a:prstGeom>
                  <a:solidFill>
                    <a:schemeClr val="bg1"/>
                  </a:solidFill>
                  <a:ln w="6350" cap="flat" cmpd="sng" algn="ctr">
                    <a:noFill/>
                    <a:prstDash val="solid"/>
                    <a:miter lim="800000"/>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a:lnSpc>
                        <a:spcPct val="90000"/>
                      </a:lnSpc>
                      <a:defRPr/>
                    </a:pPr>
                    <a:endParaRPr lang="en-US" sz="2448" kern="0" dirty="0">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grpSp>
          </p:grpSp>
        </p:grpSp>
      </p:grpSp>
      <p:sp>
        <p:nvSpPr>
          <p:cNvPr id="4" name="Footer Placeholder 3">
            <a:extLst>
              <a:ext uri="{FF2B5EF4-FFF2-40B4-BE49-F238E27FC236}">
                <a16:creationId xmlns:a16="http://schemas.microsoft.com/office/drawing/2014/main" id="{8B5A60E3-046D-5C5C-234A-B31C80DA9E0D}"/>
              </a:ext>
            </a:extLst>
          </p:cNvPr>
          <p:cNvSpPr>
            <a:spLocks noGrp="1"/>
          </p:cNvSpPr>
          <p:nvPr>
            <p:ph type="ftr" sz="quarter" idx="3"/>
          </p:nvPr>
        </p:nvSpPr>
        <p:spPr/>
        <p:txBody>
          <a:body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731100075"/>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535" y="367956"/>
            <a:ext cx="10430257" cy="492443"/>
          </a:xfrm>
        </p:spPr>
        <p:txBody>
          <a:bodyPr/>
          <a:lstStyle/>
          <a:p>
            <a:r>
              <a:rPr lang="en-US" sz="3200" dirty="0"/>
              <a:t>How to implement row-level security</a:t>
            </a:r>
          </a:p>
        </p:txBody>
      </p:sp>
      <p:sp>
        <p:nvSpPr>
          <p:cNvPr id="4" name="Content Placeholder 3"/>
          <p:cNvSpPr>
            <a:spLocks noGrp="1"/>
          </p:cNvSpPr>
          <p:nvPr>
            <p:ph idx="4294967295"/>
          </p:nvPr>
        </p:nvSpPr>
        <p:spPr>
          <a:xfrm>
            <a:off x="1" y="1127933"/>
            <a:ext cx="10643667" cy="5145451"/>
          </a:xfrm>
          <a:prstGeom prst="rect">
            <a:avLst/>
          </a:prstGeom>
        </p:spPr>
        <p:txBody>
          <a:bodyPr vert="horz" wrap="square" lIns="448212" tIns="0" rIns="0" bIns="0" rtlCol="0">
            <a:normAutofit/>
          </a:bodyPr>
          <a:lstStyle/>
          <a:p>
            <a:pPr marL="342900" indent="-342900">
              <a:buAutoNum type="arabicPeriod"/>
            </a:pPr>
            <a:r>
              <a:rPr lang="en-US" sz="2800" dirty="0">
                <a:solidFill>
                  <a:srgbClr val="000000"/>
                </a:solidFill>
                <a:cs typeface="Segoe UI"/>
              </a:rPr>
              <a:t>Determine roles and criteria for data access</a:t>
            </a:r>
          </a:p>
          <a:p>
            <a:pPr marL="342900" indent="-342900">
              <a:buAutoNum type="arabicPeriod"/>
            </a:pPr>
            <a:endParaRPr lang="en-US" sz="2800" dirty="0">
              <a:solidFill>
                <a:srgbClr val="000000"/>
              </a:solidFill>
              <a:cs typeface="Segoe UI"/>
            </a:endParaRPr>
          </a:p>
          <a:p>
            <a:pPr marL="342900" indent="-342900">
              <a:buAutoNum type="arabicPeriod"/>
            </a:pPr>
            <a:r>
              <a:rPr lang="en-US" sz="2800" dirty="0">
                <a:solidFill>
                  <a:srgbClr val="000000"/>
                </a:solidFill>
                <a:cs typeface="Segoe UI"/>
              </a:rPr>
              <a:t>Create </a:t>
            </a:r>
            <a:r>
              <a:rPr lang="en-US" sz="2800" b="1" dirty="0">
                <a:solidFill>
                  <a:srgbClr val="000000"/>
                </a:solidFill>
                <a:cs typeface="Segoe UI"/>
              </a:rPr>
              <a:t>Predicate Function</a:t>
            </a:r>
          </a:p>
          <a:p>
            <a:pPr marL="705803" lvl="3" indent="0">
              <a:buNone/>
            </a:pPr>
            <a:r>
              <a:rPr lang="en-US" sz="2400" dirty="0">
                <a:solidFill>
                  <a:srgbClr val="000000"/>
                </a:solidFill>
                <a:cs typeface="Segoe UI"/>
              </a:rPr>
              <a:t>Determines criteria for user row access</a:t>
            </a:r>
          </a:p>
          <a:p>
            <a:pPr marL="705803" lvl="3" indent="0">
              <a:buNone/>
            </a:pPr>
            <a:r>
              <a:rPr lang="en-US" sz="2400" dirty="0">
                <a:solidFill>
                  <a:srgbClr val="000000"/>
                </a:solidFill>
                <a:cs typeface="Segoe UI"/>
              </a:rPr>
              <a:t>Contains security logic and </a:t>
            </a:r>
            <a:r>
              <a:rPr lang="en-US" sz="2400" b="1" dirty="0">
                <a:solidFill>
                  <a:srgbClr val="000000"/>
                </a:solidFill>
                <a:cs typeface="Segoe UI"/>
              </a:rPr>
              <a:t>security predicate </a:t>
            </a:r>
          </a:p>
          <a:p>
            <a:pPr marL="705803" lvl="3" indent="0">
              <a:buNone/>
            </a:pPr>
            <a:endParaRPr lang="en-US" sz="2400" dirty="0">
              <a:solidFill>
                <a:srgbClr val="000000"/>
              </a:solidFill>
              <a:cs typeface="Segoe UI"/>
            </a:endParaRPr>
          </a:p>
          <a:p>
            <a:pPr marL="342900" indent="-342900">
              <a:buAutoNum type="arabicPeriod"/>
            </a:pPr>
            <a:r>
              <a:rPr lang="en-US" sz="2800" dirty="0">
                <a:solidFill>
                  <a:srgbClr val="000000"/>
                </a:solidFill>
                <a:cs typeface="Segoe UI"/>
              </a:rPr>
              <a:t>Create </a:t>
            </a:r>
            <a:r>
              <a:rPr lang="en-US" sz="2800" b="1" dirty="0">
                <a:solidFill>
                  <a:srgbClr val="000000"/>
                </a:solidFill>
                <a:cs typeface="Segoe UI"/>
              </a:rPr>
              <a:t>Security Policy</a:t>
            </a:r>
          </a:p>
          <a:p>
            <a:pPr marL="705803" lvl="3" indent="0">
              <a:buNone/>
            </a:pPr>
            <a:r>
              <a:rPr lang="en-US" sz="2400" dirty="0">
                <a:solidFill>
                  <a:srgbClr val="000000"/>
                </a:solidFill>
                <a:cs typeface="Segoe UI"/>
              </a:rPr>
              <a:t>Invokes the Predicate Function</a:t>
            </a:r>
          </a:p>
          <a:p>
            <a:pPr marL="705803" lvl="3" indent="0">
              <a:buNone/>
            </a:pPr>
            <a:r>
              <a:rPr lang="en-US" sz="2400" dirty="0">
                <a:solidFill>
                  <a:srgbClr val="000000"/>
                </a:solidFill>
                <a:cs typeface="Segoe UI"/>
              </a:rPr>
              <a:t>Binds the Predicate Function to a table</a:t>
            </a:r>
          </a:p>
          <a:p>
            <a:pPr marL="0" lvl="1" indent="0">
              <a:lnSpc>
                <a:spcPct val="120000"/>
              </a:lnSpc>
              <a:spcBef>
                <a:spcPts val="0"/>
              </a:spcBef>
              <a:buNone/>
            </a:pPr>
            <a:endParaRPr lang="en-US" sz="3700" u="sng" dirty="0">
              <a:solidFill>
                <a:srgbClr val="000000"/>
              </a:solidFill>
              <a:cs typeface="Segoe UI"/>
            </a:endParaRPr>
          </a:p>
        </p:txBody>
      </p:sp>
    </p:spTree>
    <p:extLst>
      <p:ext uri="{BB962C8B-B14F-4D97-AF65-F5344CB8AC3E}">
        <p14:creationId xmlns:p14="http://schemas.microsoft.com/office/powerpoint/2010/main" val="36213366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892DF50-41CB-4527-C18B-C3E5A43C2A89}"/>
              </a:ext>
              <a:ext uri="{C183D7F6-B498-43B3-948B-1728B52AA6E4}">
                <adec:decorative xmlns:adec="http://schemas.microsoft.com/office/drawing/2017/decorative" val="1"/>
              </a:ext>
            </a:extLst>
          </p:cNvPr>
          <p:cNvSpPr/>
          <p:nvPr/>
        </p:nvSpPr>
        <p:spPr bwMode="auto">
          <a:xfrm>
            <a:off x="1017182" y="5334001"/>
            <a:ext cx="8690344" cy="122523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a:extLst>
              <a:ext uri="{FF2B5EF4-FFF2-40B4-BE49-F238E27FC236}">
                <a16:creationId xmlns:a16="http://schemas.microsoft.com/office/drawing/2014/main" id="{ADDB6681-4040-557F-44CF-EBA27CCFCB27}"/>
              </a:ext>
              <a:ext uri="{C183D7F6-B498-43B3-948B-1728B52AA6E4}">
                <adec:decorative xmlns:adec="http://schemas.microsoft.com/office/drawing/2017/decorative" val="1"/>
              </a:ext>
            </a:extLst>
          </p:cNvPr>
          <p:cNvSpPr/>
          <p:nvPr/>
        </p:nvSpPr>
        <p:spPr bwMode="auto">
          <a:xfrm>
            <a:off x="964019" y="2729023"/>
            <a:ext cx="8690344" cy="158070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15174FF-C92C-1744-AA81-517A0E1DF10B}"/>
              </a:ext>
            </a:extLst>
          </p:cNvPr>
          <p:cNvSpPr>
            <a:spLocks noGrp="1"/>
          </p:cNvSpPr>
          <p:nvPr>
            <p:ph type="title"/>
          </p:nvPr>
        </p:nvSpPr>
        <p:spPr>
          <a:xfrm>
            <a:off x="588262" y="254635"/>
            <a:ext cx="11044938" cy="492443"/>
          </a:xfrm>
        </p:spPr>
        <p:txBody>
          <a:bodyPr/>
          <a:lstStyle/>
          <a:p>
            <a:r>
              <a:rPr lang="en-US" dirty="0"/>
              <a:t>Row-level security example</a:t>
            </a:r>
          </a:p>
        </p:txBody>
      </p:sp>
      <p:sp>
        <p:nvSpPr>
          <p:cNvPr id="3" name="Footer Placeholder 2">
            <a:extLst>
              <a:ext uri="{FF2B5EF4-FFF2-40B4-BE49-F238E27FC236}">
                <a16:creationId xmlns:a16="http://schemas.microsoft.com/office/drawing/2014/main" id="{1EAAB7E9-8A4C-DB63-1FD5-377310AB78C0}"/>
              </a:ext>
            </a:extLst>
          </p:cNvPr>
          <p:cNvSpPr>
            <a:spLocks noGrp="1"/>
          </p:cNvSpPr>
          <p:nvPr>
            <p:ph type="ftr" sz="quarter" idx="3"/>
          </p:nvPr>
        </p:nvSpPr>
        <p:spPr/>
        <p:txBody>
          <a:bodyPr/>
          <a:lstStyle/>
          <a:p>
            <a:pPr defTabSz="914367">
              <a:defRPr/>
            </a:pPr>
            <a:r>
              <a:rPr lang="en-US" dirty="0">
                <a:solidFill>
                  <a:srgbClr val="000000"/>
                </a:solidFill>
              </a:rPr>
              <a:t>© Copyright Microsoft Corporation. All rights reserved.</a:t>
            </a:r>
          </a:p>
        </p:txBody>
      </p:sp>
      <p:sp>
        <p:nvSpPr>
          <p:cNvPr id="4" name="TextBox 3">
            <a:extLst>
              <a:ext uri="{FF2B5EF4-FFF2-40B4-BE49-F238E27FC236}">
                <a16:creationId xmlns:a16="http://schemas.microsoft.com/office/drawing/2014/main" id="{F17C79FF-7819-2F39-6BCA-28900B55C2CC}"/>
              </a:ext>
            </a:extLst>
          </p:cNvPr>
          <p:cNvSpPr txBox="1"/>
          <p:nvPr/>
        </p:nvSpPr>
        <p:spPr>
          <a:xfrm>
            <a:off x="588262" y="821306"/>
            <a:ext cx="11216322" cy="5693866"/>
          </a:xfrm>
          <a:prstGeom prst="rect">
            <a:avLst/>
          </a:prstGeom>
          <a:noFill/>
        </p:spPr>
        <p:txBody>
          <a:bodyPr wrap="square" lIns="0" tIns="0" rIns="0" bIns="0" rtlCol="0">
            <a:spAutoFit/>
          </a:bodyPr>
          <a:lstStyle/>
          <a:p>
            <a:r>
              <a:rPr lang="en-US" sz="2400" b="1" dirty="0">
                <a:cs typeface="Segoe UI" panose="020B0502040204020203" pitchFamily="34" charset="0"/>
              </a:rPr>
              <a:t>Scenario: </a:t>
            </a:r>
            <a:r>
              <a:rPr lang="en-US" sz="1600" dirty="0">
                <a:cs typeface="Segoe UI" panose="020B0502040204020203" pitchFamily="34" charset="0"/>
              </a:rPr>
              <a:t>Sales reps can only see rows associated with their orders in a Sales table.  They cannot see rows placed by other sales reps. </a:t>
            </a:r>
          </a:p>
          <a:p>
            <a:endParaRPr lang="en-US" sz="1600" b="1" dirty="0">
              <a:cs typeface="Segoe UI" panose="020B0502040204020203" pitchFamily="34" charset="0"/>
            </a:endParaRPr>
          </a:p>
          <a:p>
            <a:r>
              <a:rPr lang="en-US" sz="2400" b="1" dirty="0">
                <a:cs typeface="Segoe UI" panose="020B0502040204020203" pitchFamily="34" charset="0"/>
              </a:rPr>
              <a:t>Function</a:t>
            </a:r>
          </a:p>
          <a:p>
            <a:pPr algn="l"/>
            <a:r>
              <a:rPr lang="en-US" sz="1600" dirty="0">
                <a:cs typeface="Segoe UI" panose="020B0502040204020203" pitchFamily="34" charset="0"/>
              </a:rPr>
              <a:t>Evaluates who is querying the table. Return 1 (true) when a value in the SalesRep column in a row is the same as the user executing a query.</a:t>
            </a:r>
          </a:p>
          <a:p>
            <a:pPr algn="l"/>
            <a:endParaRPr lang="en-US" sz="1600" b="0" i="0" dirty="0">
              <a:solidFill>
                <a:srgbClr val="212529"/>
              </a:solidFill>
              <a:effectLst/>
              <a:latin typeface="SFMono-Regular"/>
            </a:endParaRPr>
          </a:p>
          <a:p>
            <a:pPr lvl="1"/>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CREATE</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FUNCTION</a:t>
            </a:r>
            <a:r>
              <a:rPr lang="en-US" sz="1600" b="0" dirty="0">
                <a:solidFill>
                  <a:srgbClr val="000000"/>
                </a:solidFill>
                <a:effectLst/>
                <a:latin typeface="Consolas" panose="020B0609020204030204" pitchFamily="49" charset="0"/>
              </a:rPr>
              <a:t> rls.fn_securitypredicate(@SalesRep </a:t>
            </a:r>
            <a:r>
              <a:rPr lang="en-US" sz="1600" b="0" dirty="0">
                <a:solidFill>
                  <a:srgbClr val="0000FF"/>
                </a:solidFill>
                <a:effectLst/>
                <a:latin typeface="Consolas" panose="020B0609020204030204" pitchFamily="49" charset="0"/>
              </a:rPr>
              <a:t>AS</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VARCHAR</a:t>
            </a:r>
            <a:r>
              <a:rPr lang="en-US" sz="1600" b="0" dirty="0">
                <a:solidFill>
                  <a:srgbClr val="000000"/>
                </a:solidFill>
                <a:effectLst/>
                <a:latin typeface="Consolas" panose="020B0609020204030204" pitchFamily="49" charset="0"/>
              </a:rPr>
              <a:t>(</a:t>
            </a:r>
            <a:r>
              <a:rPr lang="en-US" sz="1600" b="0" dirty="0">
                <a:solidFill>
                  <a:srgbClr val="098658"/>
                </a:solidFill>
                <a:effectLst/>
                <a:latin typeface="Consolas" panose="020B0609020204030204" pitchFamily="49" charset="0"/>
              </a:rPr>
              <a:t>60</a:t>
            </a:r>
            <a:r>
              <a:rPr lang="en-US" sz="1600" b="0" dirty="0">
                <a:solidFill>
                  <a:srgbClr val="000000"/>
                </a:solidFill>
                <a:effectLst/>
                <a:latin typeface="Consolas" panose="020B0609020204030204" pitchFamily="49" charset="0"/>
              </a:rPr>
              <a:t>)) </a:t>
            </a:r>
          </a:p>
          <a:p>
            <a:pPr lvl="1"/>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RETURNS</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TABLE</a:t>
            </a:r>
            <a:r>
              <a:rPr lang="en-US" sz="1600" b="0" dirty="0">
                <a:solidFill>
                  <a:srgbClr val="000000"/>
                </a:solidFill>
                <a:effectLst/>
                <a:latin typeface="Consolas" panose="020B0609020204030204" pitchFamily="49" charset="0"/>
              </a:rPr>
              <a:t>  </a:t>
            </a:r>
          </a:p>
          <a:p>
            <a:pPr lvl="1"/>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WITH</a:t>
            </a:r>
            <a:r>
              <a:rPr lang="en-US" sz="1600" b="0" dirty="0">
                <a:solidFill>
                  <a:srgbClr val="000000"/>
                </a:solidFill>
                <a:effectLst/>
                <a:latin typeface="Consolas" panose="020B0609020204030204" pitchFamily="49" charset="0"/>
              </a:rPr>
              <a:t> SCHEMABINDING  </a:t>
            </a:r>
          </a:p>
          <a:p>
            <a:pPr lvl="1"/>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AS</a:t>
            </a:r>
            <a:r>
              <a:rPr lang="en-US" sz="1600" b="0" dirty="0">
                <a:solidFill>
                  <a:srgbClr val="000000"/>
                </a:solidFill>
                <a:effectLst/>
                <a:latin typeface="Consolas" panose="020B0609020204030204" pitchFamily="49" charset="0"/>
              </a:rPr>
              <a:t>  </a:t>
            </a:r>
          </a:p>
          <a:p>
            <a:pPr lvl="1"/>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RETURN</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SELECT</a:t>
            </a:r>
            <a:r>
              <a:rPr lang="en-US" sz="1600" b="0" dirty="0">
                <a:solidFill>
                  <a:srgbClr val="000000"/>
                </a:solidFill>
                <a:effectLst/>
                <a:latin typeface="Consolas" panose="020B0609020204030204" pitchFamily="49" charset="0"/>
              </a:rPr>
              <a:t> </a:t>
            </a:r>
            <a:r>
              <a:rPr lang="en-US" sz="1600" b="0" dirty="0">
                <a:solidFill>
                  <a:srgbClr val="098658"/>
                </a:solidFill>
                <a:effectLst/>
                <a:latin typeface="Consolas" panose="020B0609020204030204" pitchFamily="49" charset="0"/>
              </a:rPr>
              <a:t>1</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AS</a:t>
            </a:r>
            <a:r>
              <a:rPr lang="en-US" sz="1600" b="0" dirty="0">
                <a:solidFill>
                  <a:srgbClr val="000000"/>
                </a:solidFill>
                <a:effectLst/>
                <a:latin typeface="Consolas" panose="020B0609020204030204" pitchFamily="49" charset="0"/>
              </a:rPr>
              <a:t> fn_securitypredicate_result   </a:t>
            </a:r>
          </a:p>
          <a:p>
            <a:pPr lvl="1"/>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WHERE</a:t>
            </a:r>
            <a:r>
              <a:rPr lang="en-US" sz="1600" b="0" dirty="0">
                <a:solidFill>
                  <a:srgbClr val="000000"/>
                </a:solidFill>
                <a:effectLst/>
                <a:latin typeface="Consolas" panose="020B0609020204030204" pitchFamily="49" charset="0"/>
              </a:rPr>
              <a:t> @SalesRep = </a:t>
            </a:r>
            <a:r>
              <a:rPr lang="en-US" sz="1600" b="0" dirty="0">
                <a:solidFill>
                  <a:srgbClr val="863B00"/>
                </a:solidFill>
                <a:effectLst/>
                <a:latin typeface="Consolas" panose="020B0609020204030204" pitchFamily="49" charset="0"/>
              </a:rPr>
              <a:t>USER_NAME</a:t>
            </a:r>
            <a:r>
              <a:rPr lang="en-US" sz="1600" b="0" dirty="0">
                <a:solidFill>
                  <a:srgbClr val="000000"/>
                </a:solidFill>
                <a:effectLst/>
                <a:latin typeface="Consolas" panose="020B0609020204030204" pitchFamily="49" charset="0"/>
              </a:rPr>
              <a:t>();</a:t>
            </a:r>
          </a:p>
          <a:p>
            <a:pPr algn="l"/>
            <a:endParaRPr lang="en-US" sz="1000" b="0" i="0" dirty="0">
              <a:solidFill>
                <a:srgbClr val="212529"/>
              </a:solidFill>
              <a:effectLst/>
              <a:latin typeface="SFMono-Regular"/>
            </a:endParaRPr>
          </a:p>
          <a:p>
            <a:r>
              <a:rPr lang="en-US" sz="2400" b="1" dirty="0">
                <a:cs typeface="Segoe UI" panose="020B0502040204020203" pitchFamily="34" charset="0"/>
              </a:rPr>
              <a:t>Security Policy</a:t>
            </a:r>
          </a:p>
          <a:p>
            <a:pPr algn="l"/>
            <a:r>
              <a:rPr lang="en-US" sz="1600" dirty="0">
                <a:cs typeface="Segoe UI" panose="020B0502040204020203" pitchFamily="34" charset="0"/>
              </a:rPr>
              <a:t>Associates the function with the Sales table and invokes the function when the Sales table is queried. Silently filters rows available to read operations (SELECT, UPDATE, and DELETE). </a:t>
            </a:r>
          </a:p>
          <a:p>
            <a:pPr algn="l"/>
            <a:endParaRPr lang="en-US" sz="1600" b="0" i="0" dirty="0">
              <a:solidFill>
                <a:srgbClr val="212529"/>
              </a:solidFill>
              <a:effectLst/>
              <a:latin typeface="SFMono-Regular"/>
            </a:endParaRPr>
          </a:p>
          <a:p>
            <a:pPr lvl="1"/>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CREATE</a:t>
            </a:r>
            <a:r>
              <a:rPr lang="en-US" sz="1600" b="0" dirty="0">
                <a:solidFill>
                  <a:srgbClr val="000000"/>
                </a:solidFill>
                <a:effectLst/>
                <a:latin typeface="Consolas" panose="020B0609020204030204" pitchFamily="49" charset="0"/>
              </a:rPr>
              <a:t> SECURITY POLICY SalesFilter  </a:t>
            </a:r>
          </a:p>
          <a:p>
            <a:pPr lvl="1"/>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ADD</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FILTER</a:t>
            </a:r>
            <a:r>
              <a:rPr lang="en-US" sz="1600" b="0" dirty="0">
                <a:solidFill>
                  <a:srgbClr val="000000"/>
                </a:solidFill>
                <a:effectLst/>
                <a:latin typeface="Consolas" panose="020B0609020204030204" pitchFamily="49" charset="0"/>
              </a:rPr>
              <a:t> PREDICATE rls.fn_securitypredicate(SalesRep)   </a:t>
            </a:r>
          </a:p>
          <a:p>
            <a:pPr lvl="1"/>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ON</a:t>
            </a:r>
            <a:r>
              <a:rPr lang="en-US" sz="1600" b="0" dirty="0">
                <a:solidFill>
                  <a:srgbClr val="000000"/>
                </a:solidFill>
                <a:effectLst/>
                <a:latin typeface="Consolas" panose="020B0609020204030204" pitchFamily="49" charset="0"/>
              </a:rPr>
              <a:t> dbo.Sales  </a:t>
            </a:r>
          </a:p>
          <a:p>
            <a:pPr lvl="1"/>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WITH</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STATE</a:t>
            </a:r>
            <a:r>
              <a:rPr lang="en-US" sz="1600" b="0" dirty="0">
                <a:solidFill>
                  <a:srgbClr val="000000"/>
                </a:solidFill>
                <a:effectLst/>
                <a:latin typeface="Consolas" panose="020B0609020204030204" pitchFamily="49" charset="0"/>
              </a:rPr>
              <a:t> = </a:t>
            </a:r>
            <a:r>
              <a:rPr lang="en-US" sz="1600" b="0" dirty="0">
                <a:solidFill>
                  <a:srgbClr val="0000FF"/>
                </a:solidFill>
                <a:effectLst/>
                <a:latin typeface="Consolas" panose="020B0609020204030204" pitchFamily="49" charset="0"/>
              </a:rPr>
              <a:t>ON</a:t>
            </a:r>
            <a:r>
              <a:rPr lang="en-US" sz="1600" b="0" dirty="0">
                <a:solidFill>
                  <a:srgbClr val="000000"/>
                </a:solidFill>
                <a:effectLst/>
                <a:latin typeface="Consolas" panose="020B0609020204030204" pitchFamily="49" charset="0"/>
              </a:rPr>
              <a:t>);</a:t>
            </a:r>
            <a:r>
              <a:rPr lang="en-US" sz="1600" b="0" i="0" dirty="0">
                <a:solidFill>
                  <a:srgbClr val="212529"/>
                </a:solidFill>
                <a:effectLst/>
                <a:latin typeface="SFMono-Regular"/>
              </a:rPr>
              <a:t> </a:t>
            </a:r>
            <a:endParaRPr lang="en-US" sz="1600" dirty="0"/>
          </a:p>
        </p:txBody>
      </p:sp>
    </p:spTree>
    <p:extLst>
      <p:ext uri="{BB962C8B-B14F-4D97-AF65-F5344CB8AC3E}">
        <p14:creationId xmlns:p14="http://schemas.microsoft.com/office/powerpoint/2010/main" val="21739558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10" end="1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2" end="1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
                                            <p:txEl>
                                              <p:pRg st="13" end="1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
                                            <p:txEl>
                                              <p:pRg st="15" end="1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
                                            <p:txEl>
                                              <p:pRg st="16" end="16"/>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
                                            <p:txEl>
                                              <p:pRg st="17" end="17"/>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
                                            <p:txEl>
                                              <p:pRg st="18" end="18"/>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7171B5A-401D-180F-1800-53C10729178C}"/>
              </a:ext>
              <a:ext uri="{C183D7F6-B498-43B3-948B-1728B52AA6E4}">
                <adec:decorative xmlns:adec="http://schemas.microsoft.com/office/drawing/2017/decorative" val="1"/>
              </a:ext>
            </a:extLst>
          </p:cNvPr>
          <p:cNvSpPr/>
          <p:nvPr/>
        </p:nvSpPr>
        <p:spPr bwMode="auto">
          <a:xfrm>
            <a:off x="610509" y="3461460"/>
            <a:ext cx="9840666" cy="105845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A94DE109-6EAE-DEFD-3918-F7ACA585EF7F}"/>
              </a:ext>
            </a:extLst>
          </p:cNvPr>
          <p:cNvSpPr>
            <a:spLocks noGrp="1"/>
          </p:cNvSpPr>
          <p:nvPr>
            <p:ph type="title"/>
          </p:nvPr>
        </p:nvSpPr>
        <p:spPr>
          <a:xfrm>
            <a:off x="599088" y="201182"/>
            <a:ext cx="11013474" cy="492443"/>
          </a:xfrm>
        </p:spPr>
        <p:txBody>
          <a:bodyPr/>
          <a:lstStyle/>
          <a:p>
            <a:r>
              <a:rPr lang="en-US" dirty="0"/>
              <a:t>Column-level security</a:t>
            </a:r>
          </a:p>
        </p:txBody>
      </p:sp>
      <p:sp>
        <p:nvSpPr>
          <p:cNvPr id="3" name="Text Placeholder 2">
            <a:extLst>
              <a:ext uri="{FF2B5EF4-FFF2-40B4-BE49-F238E27FC236}">
                <a16:creationId xmlns:a16="http://schemas.microsoft.com/office/drawing/2014/main" id="{9401ECA8-9C66-78EA-389E-2F269424CF42}"/>
              </a:ext>
            </a:extLst>
          </p:cNvPr>
          <p:cNvSpPr>
            <a:spLocks noGrp="1"/>
          </p:cNvSpPr>
          <p:nvPr>
            <p:ph type="body" sz="quarter" idx="15"/>
          </p:nvPr>
        </p:nvSpPr>
        <p:spPr>
          <a:xfrm>
            <a:off x="599088" y="727841"/>
            <a:ext cx="11013475" cy="4358116"/>
          </a:xfrm>
        </p:spPr>
        <p:txBody>
          <a:bodyPr/>
          <a:lstStyle/>
          <a:p>
            <a:r>
              <a:rPr lang="en-US" sz="2400" dirty="0">
                <a:solidFill>
                  <a:srgbClr val="000000"/>
                </a:solidFill>
                <a:cs typeface="Segoe UI"/>
              </a:rPr>
              <a:t>Restricts column access in a table</a:t>
            </a:r>
          </a:p>
          <a:p>
            <a:r>
              <a:rPr lang="en-US" sz="2400" dirty="0">
                <a:solidFill>
                  <a:srgbClr val="000000"/>
                </a:solidFill>
                <a:cs typeface="Segoe UI"/>
              </a:rPr>
              <a:t>Implemented using GRANT SELECT and DENY SELECT permissions</a:t>
            </a:r>
          </a:p>
          <a:p>
            <a:endParaRPr lang="en-US" sz="2000" dirty="0"/>
          </a:p>
          <a:p>
            <a:pPr marL="0" indent="0">
              <a:buNone/>
            </a:pPr>
            <a:r>
              <a:rPr lang="en-US" sz="2400" dirty="0">
                <a:solidFill>
                  <a:srgbClr val="000000"/>
                </a:solidFill>
                <a:cs typeface="Segoe UI"/>
              </a:rPr>
              <a:t>Example</a:t>
            </a:r>
          </a:p>
          <a:p>
            <a:pPr marL="0" indent="0">
              <a:buNone/>
            </a:pPr>
            <a:r>
              <a:rPr lang="en-US" sz="2400" dirty="0">
                <a:solidFill>
                  <a:srgbClr val="000000"/>
                </a:solidFill>
                <a:cs typeface="Segoe UI"/>
              </a:rPr>
              <a:t>Allow [mary@contoso.com] to see all columns in an Orders table except the CreditCard column </a:t>
            </a:r>
          </a:p>
          <a:p>
            <a:pPr marL="128016" lvl="1" indent="0">
              <a:buNone/>
            </a:pPr>
            <a:endParaRPr lang="en-US" sz="2000" dirty="0"/>
          </a:p>
          <a:p>
            <a:pPr marL="0" indent="0">
              <a:buNone/>
            </a:pPr>
            <a:r>
              <a:rPr lang="en-US" sz="2400" b="0" i="0" dirty="0">
                <a:solidFill>
                  <a:srgbClr val="0101FD"/>
                </a:solidFill>
                <a:effectLst/>
                <a:latin typeface="Consolas" panose="020B0609020204030204" pitchFamily="49" charset="0"/>
              </a:rPr>
              <a:t>GRANT</a:t>
            </a:r>
            <a:r>
              <a:rPr lang="en-US" sz="2400" b="0" i="0" dirty="0">
                <a:solidFill>
                  <a:srgbClr val="161616"/>
                </a:solidFill>
                <a:effectLst/>
                <a:latin typeface="Consolas" panose="020B0609020204030204" pitchFamily="49" charset="0"/>
              </a:rPr>
              <a:t> </a:t>
            </a:r>
            <a:r>
              <a:rPr lang="en-US" sz="2400" b="0" i="0" dirty="0">
                <a:solidFill>
                  <a:srgbClr val="0101FD"/>
                </a:solidFill>
                <a:effectLst/>
                <a:latin typeface="Consolas" panose="020B0609020204030204" pitchFamily="49" charset="0"/>
              </a:rPr>
              <a:t>SELECT</a:t>
            </a:r>
            <a:r>
              <a:rPr lang="en-US" sz="2400" b="0" i="0" dirty="0">
                <a:solidFill>
                  <a:srgbClr val="161616"/>
                </a:solidFill>
                <a:effectLst/>
                <a:latin typeface="Consolas" panose="020B0609020204030204" pitchFamily="49" charset="0"/>
              </a:rPr>
              <a:t> </a:t>
            </a:r>
            <a:r>
              <a:rPr lang="en-US" sz="2400" b="0" i="0" dirty="0">
                <a:solidFill>
                  <a:srgbClr val="0101FD"/>
                </a:solidFill>
                <a:effectLst/>
                <a:latin typeface="Consolas" panose="020B0609020204030204" pitchFamily="49" charset="0"/>
              </a:rPr>
              <a:t>ON</a:t>
            </a:r>
            <a:r>
              <a:rPr lang="en-US" sz="2400" b="0" i="0" dirty="0">
                <a:solidFill>
                  <a:srgbClr val="161616"/>
                </a:solidFill>
                <a:effectLst/>
                <a:latin typeface="Consolas" panose="020B0609020204030204" pitchFamily="49" charset="0"/>
              </a:rPr>
              <a:t> Orders </a:t>
            </a:r>
            <a:r>
              <a:rPr lang="en-US" sz="2400" b="0" i="0" dirty="0">
                <a:solidFill>
                  <a:srgbClr val="0101FD"/>
                </a:solidFill>
                <a:effectLst/>
                <a:latin typeface="Consolas" panose="020B0609020204030204" pitchFamily="49" charset="0"/>
              </a:rPr>
              <a:t>TO</a:t>
            </a:r>
            <a:r>
              <a:rPr lang="en-US" sz="2400" b="0" i="0" dirty="0">
                <a:solidFill>
                  <a:srgbClr val="161616"/>
                </a:solidFill>
                <a:effectLst/>
                <a:latin typeface="Consolas" panose="020B0609020204030204" pitchFamily="49" charset="0"/>
              </a:rPr>
              <a:t> [mary@contoso.com];</a:t>
            </a:r>
          </a:p>
          <a:p>
            <a:pPr marL="0" indent="0">
              <a:buNone/>
            </a:pPr>
            <a:r>
              <a:rPr lang="en-US" sz="2400" b="0" i="0" dirty="0">
                <a:solidFill>
                  <a:srgbClr val="161616"/>
                </a:solidFill>
                <a:effectLst/>
                <a:latin typeface="Consolas" panose="020B0609020204030204" pitchFamily="49" charset="0"/>
              </a:rPr>
              <a:t>DENY </a:t>
            </a:r>
            <a:r>
              <a:rPr lang="en-US" sz="2400" b="0" i="0" dirty="0">
                <a:solidFill>
                  <a:srgbClr val="0101FD"/>
                </a:solidFill>
                <a:effectLst/>
                <a:latin typeface="Consolas" panose="020B0609020204030204" pitchFamily="49" charset="0"/>
              </a:rPr>
              <a:t>SELECT</a:t>
            </a:r>
            <a:r>
              <a:rPr lang="en-US" sz="2400" b="0" i="0" dirty="0">
                <a:solidFill>
                  <a:srgbClr val="161616"/>
                </a:solidFill>
                <a:effectLst/>
                <a:latin typeface="Consolas" panose="020B0609020204030204" pitchFamily="49" charset="0"/>
              </a:rPr>
              <a:t> </a:t>
            </a:r>
            <a:r>
              <a:rPr lang="en-US" sz="2400" b="0" i="0" dirty="0">
                <a:solidFill>
                  <a:srgbClr val="0101FD"/>
                </a:solidFill>
                <a:effectLst/>
                <a:latin typeface="Consolas" panose="020B0609020204030204" pitchFamily="49" charset="0"/>
              </a:rPr>
              <a:t>ON</a:t>
            </a:r>
            <a:r>
              <a:rPr lang="en-US" sz="2400" b="0" i="0" dirty="0">
                <a:solidFill>
                  <a:srgbClr val="161616"/>
                </a:solidFill>
                <a:effectLst/>
                <a:latin typeface="Consolas" panose="020B0609020204030204" pitchFamily="49" charset="0"/>
              </a:rPr>
              <a:t> Orders (CreditCard) </a:t>
            </a:r>
            <a:r>
              <a:rPr lang="en-US" sz="2400" b="0" i="0" dirty="0">
                <a:solidFill>
                  <a:srgbClr val="0101FD"/>
                </a:solidFill>
                <a:effectLst/>
                <a:latin typeface="Consolas" panose="020B0609020204030204" pitchFamily="49" charset="0"/>
              </a:rPr>
              <a:t>TO</a:t>
            </a:r>
            <a:r>
              <a:rPr lang="en-US" sz="2400" b="0" i="0" dirty="0">
                <a:solidFill>
                  <a:srgbClr val="161616"/>
                </a:solidFill>
                <a:effectLst/>
                <a:latin typeface="Consolas" panose="020B0609020204030204" pitchFamily="49" charset="0"/>
              </a:rPr>
              <a:t> [mary@contoso.com</a:t>
            </a:r>
            <a:r>
              <a:rPr lang="en-US" sz="2400" dirty="0">
                <a:solidFill>
                  <a:srgbClr val="161616"/>
                </a:solidFill>
                <a:latin typeface="Consolas" panose="020B0609020204030204" pitchFamily="49" charset="0"/>
              </a:rPr>
              <a:t>]</a:t>
            </a:r>
            <a:r>
              <a:rPr lang="en-US" sz="2400" b="0" i="0" dirty="0">
                <a:solidFill>
                  <a:srgbClr val="161616"/>
                </a:solidFill>
                <a:effectLst/>
                <a:latin typeface="Consolas" panose="020B0609020204030204" pitchFamily="49" charset="0"/>
              </a:rPr>
              <a:t>;</a:t>
            </a:r>
          </a:p>
          <a:p>
            <a:pPr marL="0" indent="0">
              <a:buNone/>
            </a:pPr>
            <a:endParaRPr lang="en-US" dirty="0">
              <a:solidFill>
                <a:srgbClr val="161616"/>
              </a:solidFill>
              <a:latin typeface="SFMono-Regular"/>
            </a:endParaRPr>
          </a:p>
          <a:p>
            <a:endParaRPr lang="en-US" dirty="0"/>
          </a:p>
        </p:txBody>
      </p:sp>
      <p:sp>
        <p:nvSpPr>
          <p:cNvPr id="4" name="Footer Placeholder 3">
            <a:extLst>
              <a:ext uri="{FF2B5EF4-FFF2-40B4-BE49-F238E27FC236}">
                <a16:creationId xmlns:a16="http://schemas.microsoft.com/office/drawing/2014/main" id="{8B5A60E3-046D-5C5C-234A-B31C80DA9E0D}"/>
              </a:ext>
            </a:extLst>
          </p:cNvPr>
          <p:cNvSpPr>
            <a:spLocks noGrp="1"/>
          </p:cNvSpPr>
          <p:nvPr>
            <p:ph type="ftr" sz="quarter" idx="3"/>
          </p:nvPr>
        </p:nvSpPr>
        <p:spPr/>
        <p:txBody>
          <a:bodyPr/>
          <a:lstStyle/>
          <a:p>
            <a:pPr defTabSz="914367">
              <a:defRPr/>
            </a:pPr>
            <a:r>
              <a:rPr lang="en-US" dirty="0">
                <a:solidFill>
                  <a:srgbClr val="000000"/>
                </a:solidFill>
              </a:rPr>
              <a:t>© Copyright Microsoft Corporation. All rights reserved.</a:t>
            </a:r>
          </a:p>
        </p:txBody>
      </p:sp>
      <p:sp>
        <p:nvSpPr>
          <p:cNvPr id="7" name="TextBox 6">
            <a:extLst>
              <a:ext uri="{FF2B5EF4-FFF2-40B4-BE49-F238E27FC236}">
                <a16:creationId xmlns:a16="http://schemas.microsoft.com/office/drawing/2014/main" id="{9341F609-E3EF-15EF-1397-80B742E80939}"/>
              </a:ext>
            </a:extLst>
          </p:cNvPr>
          <p:cNvSpPr txBox="1"/>
          <p:nvPr/>
        </p:nvSpPr>
        <p:spPr>
          <a:xfrm>
            <a:off x="610509" y="4814227"/>
            <a:ext cx="2469894" cy="1477328"/>
          </a:xfrm>
          <a:prstGeom prst="rect">
            <a:avLst/>
          </a:prstGeom>
          <a:solidFill>
            <a:schemeClr val="bg1">
              <a:lumMod val="95000"/>
            </a:schemeClr>
          </a:solidFill>
          <a:ln>
            <a:solidFill>
              <a:schemeClr val="accent1"/>
            </a:solidFill>
          </a:ln>
        </p:spPr>
        <p:txBody>
          <a:bodyPr wrap="square" lIns="0" tIns="0" rIns="0" bIns="0" rtlCol="0" anchor="ctr">
            <a:noAutofit/>
          </a:bodyPr>
          <a:lstStyle/>
          <a:p>
            <a:pPr lvl="1" defTabSz="914400" eaLnBrk="0" fontAlgn="base" hangingPunct="0">
              <a:spcBef>
                <a:spcPct val="0"/>
              </a:spcBef>
              <a:spcAft>
                <a:spcPct val="0"/>
              </a:spcAft>
            </a:pPr>
            <a:r>
              <a:rPr kumimoji="0" lang="en-US" altLang="en-US" sz="1600" b="0" i="0" u="none" strike="noStrike" cap="none" normalizeH="0" baseline="0" dirty="0">
                <a:ln>
                  <a:noFill/>
                </a:ln>
                <a:solidFill>
                  <a:srgbClr val="0000FF"/>
                </a:solidFill>
                <a:effectLst/>
                <a:latin typeface="Consolas" panose="020B0609020204030204" pitchFamily="49" charset="0"/>
              </a:rPr>
              <a:t>SELECT</a:t>
            </a:r>
            <a:r>
              <a:rPr kumimoji="0" lang="en-US" altLang="en-US" sz="1600" b="0" i="0" u="none" strike="noStrike" cap="none" normalizeH="0" baseline="0" dirty="0">
                <a:ln>
                  <a:noFill/>
                </a:ln>
                <a:solidFill>
                  <a:srgbClr val="000000"/>
                </a:solidFill>
                <a:effectLst/>
                <a:latin typeface="Consolas" panose="020B0609020204030204" pitchFamily="49" charset="0"/>
              </a:rPr>
              <a:t> * </a:t>
            </a:r>
          </a:p>
          <a:p>
            <a:pPr lvl="1" defTabSz="914400" eaLnBrk="0" fontAlgn="base" hangingPunct="0">
              <a:spcBef>
                <a:spcPct val="0"/>
              </a:spcBef>
              <a:spcAft>
                <a:spcPct val="0"/>
              </a:spcAft>
            </a:pPr>
            <a:r>
              <a:rPr kumimoji="0" lang="en-US" altLang="en-US" sz="1600" b="0" i="0" u="none" strike="noStrike" cap="none" normalizeH="0" baseline="0" dirty="0">
                <a:ln>
                  <a:noFill/>
                </a:ln>
                <a:solidFill>
                  <a:srgbClr val="0000FF"/>
                </a:solidFill>
                <a:effectLst/>
                <a:latin typeface="Consolas" panose="020B0609020204030204" pitchFamily="49" charset="0"/>
              </a:rPr>
              <a:t>FROM Orders;</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Consolas" panose="020B0609020204030204" pitchFamily="49" charset="0"/>
              </a:rPr>
              <a:t> </a:t>
            </a: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
        <p:nvSpPr>
          <p:cNvPr id="8" name="TextBox 7">
            <a:extLst>
              <a:ext uri="{FF2B5EF4-FFF2-40B4-BE49-F238E27FC236}">
                <a16:creationId xmlns:a16="http://schemas.microsoft.com/office/drawing/2014/main" id="{2868274F-5D58-E156-0536-FD760D2C8755}"/>
              </a:ext>
            </a:extLst>
          </p:cNvPr>
          <p:cNvSpPr txBox="1"/>
          <p:nvPr/>
        </p:nvSpPr>
        <p:spPr>
          <a:xfrm>
            <a:off x="3417331" y="4814227"/>
            <a:ext cx="3807332" cy="1477328"/>
          </a:xfrm>
          <a:prstGeom prst="rect">
            <a:avLst/>
          </a:prstGeom>
          <a:noFill/>
          <a:ln>
            <a:solidFill>
              <a:schemeClr val="accent1"/>
            </a:solidFill>
          </a:ln>
        </p:spPr>
        <p:txBody>
          <a:bodyPr wrap="square" lIns="0" tIns="0" rIns="0" bIns="0" rtlCol="0">
            <a:spAutoFit/>
          </a:bodyPr>
          <a:lstStyle/>
          <a:p>
            <a:pPr algn="ctr"/>
            <a:r>
              <a:rPr lang="en-US" sz="1600" b="0" dirty="0"/>
              <a:t>mary@contoso.com sees:</a:t>
            </a:r>
          </a:p>
          <a:p>
            <a:pPr algn="ctr"/>
            <a:endParaRPr lang="en-US" sz="1600" dirty="0"/>
          </a:p>
          <a:p>
            <a:pPr algn="ctr"/>
            <a:r>
              <a:rPr lang="en-US" sz="1600" b="0" dirty="0">
                <a:ln>
                  <a:noFill/>
                </a:ln>
                <a:solidFill>
                  <a:srgbClr val="161616"/>
                </a:solidFill>
                <a:effectLst/>
              </a:rPr>
              <a:t>Error: The SELECT permission was denied on the column 'CreditCard' of the object ‘Orders', database 'Sales', schema 'dbo'</a:t>
            </a:r>
            <a:endParaRPr lang="en-US" sz="1600" b="0" kern="1200" dirty="0">
              <a:ln>
                <a:noFill/>
              </a:ln>
              <a:solidFill>
                <a:schemeClr val="tx1"/>
              </a:solidFill>
            </a:endParaRPr>
          </a:p>
          <a:p>
            <a:endParaRPr lang="en-US" sz="1600" b="0" dirty="0"/>
          </a:p>
        </p:txBody>
      </p:sp>
      <p:sp>
        <p:nvSpPr>
          <p:cNvPr id="10" name="TextBox 9">
            <a:extLst>
              <a:ext uri="{FF2B5EF4-FFF2-40B4-BE49-F238E27FC236}">
                <a16:creationId xmlns:a16="http://schemas.microsoft.com/office/drawing/2014/main" id="{820F97CB-A61E-9C52-8106-38D2504346EF}"/>
              </a:ext>
            </a:extLst>
          </p:cNvPr>
          <p:cNvSpPr txBox="1"/>
          <p:nvPr/>
        </p:nvSpPr>
        <p:spPr>
          <a:xfrm>
            <a:off x="7561591" y="4814227"/>
            <a:ext cx="4249037" cy="1477328"/>
          </a:xfrm>
          <a:prstGeom prst="rect">
            <a:avLst/>
          </a:prstGeom>
          <a:noFill/>
          <a:ln>
            <a:solidFill>
              <a:schemeClr val="accent1"/>
            </a:solidFill>
          </a:ln>
        </p:spPr>
        <p:txBody>
          <a:bodyPr wrap="square" lIns="0" tIns="0" rIns="0" bIns="0" rtlCol="0">
            <a:spAutoFit/>
          </a:bodyPr>
          <a:lstStyle/>
          <a:p>
            <a:pPr algn="ctr"/>
            <a:r>
              <a:rPr lang="en-US" sz="1600" b="0" dirty="0">
                <a:solidFill>
                  <a:schemeClr val="tx1"/>
                </a:solidFill>
              </a:rPr>
              <a:t>Non-restricted users see: </a:t>
            </a:r>
          </a:p>
          <a:p>
            <a:pPr algn="ctr"/>
            <a:endParaRPr lang="en-US" sz="1600" dirty="0"/>
          </a:p>
          <a:p>
            <a:pPr algn="ctr"/>
            <a:endParaRPr lang="en-US" sz="1600" dirty="0"/>
          </a:p>
          <a:p>
            <a:pPr algn="ctr"/>
            <a:endParaRPr lang="en-US" sz="1600" dirty="0"/>
          </a:p>
          <a:p>
            <a:pPr algn="ctr"/>
            <a:endParaRPr lang="en-US" sz="1600" dirty="0"/>
          </a:p>
          <a:p>
            <a:pPr algn="ctr"/>
            <a:endParaRPr lang="en-US" sz="1600" dirty="0"/>
          </a:p>
        </p:txBody>
      </p:sp>
      <p:pic>
        <p:nvPicPr>
          <p:cNvPr id="11" name="Picture 10" descr="A screenshot what non-restricted users see when querying the orders table.  It shows the results set and all of the rows in the table are returned.  There is not an error like the restricted user sees.  ">
            <a:extLst>
              <a:ext uri="{FF2B5EF4-FFF2-40B4-BE49-F238E27FC236}">
                <a16:creationId xmlns:a16="http://schemas.microsoft.com/office/drawing/2014/main" id="{104EF379-B7E6-38E4-2F6E-538DFF80F1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54175" y="5046692"/>
            <a:ext cx="3819525" cy="1066800"/>
          </a:xfrm>
          <a:prstGeom prst="rect">
            <a:avLst/>
          </a:prstGeom>
        </p:spPr>
      </p:pic>
    </p:spTree>
    <p:extLst>
      <p:ext uri="{BB962C8B-B14F-4D97-AF65-F5344CB8AC3E}">
        <p14:creationId xmlns:p14="http://schemas.microsoft.com/office/powerpoint/2010/main" val="13164368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0"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7206ED9-BFFB-4D7D-540E-4BD17179746A}"/>
              </a:ext>
              <a:ext uri="{C183D7F6-B498-43B3-948B-1728B52AA6E4}">
                <adec:decorative xmlns:adec="http://schemas.microsoft.com/office/drawing/2017/decorative" val="1"/>
              </a:ext>
            </a:extLst>
          </p:cNvPr>
          <p:cNvSpPr/>
          <p:nvPr/>
        </p:nvSpPr>
        <p:spPr bwMode="auto">
          <a:xfrm>
            <a:off x="588262" y="5195853"/>
            <a:ext cx="10079738" cy="122523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A94DE109-6EAE-DEFD-3918-F7ACA585EF7F}"/>
              </a:ext>
            </a:extLst>
          </p:cNvPr>
          <p:cNvSpPr>
            <a:spLocks noGrp="1"/>
          </p:cNvSpPr>
          <p:nvPr>
            <p:ph type="title"/>
          </p:nvPr>
        </p:nvSpPr>
        <p:spPr/>
        <p:txBody>
          <a:bodyPr/>
          <a:lstStyle/>
          <a:p>
            <a:r>
              <a:rPr lang="en-US" dirty="0"/>
              <a:t>Granular permissions using T-SQL</a:t>
            </a:r>
          </a:p>
        </p:txBody>
      </p:sp>
      <p:sp>
        <p:nvSpPr>
          <p:cNvPr id="3" name="Text Placeholder 2">
            <a:extLst>
              <a:ext uri="{FF2B5EF4-FFF2-40B4-BE49-F238E27FC236}">
                <a16:creationId xmlns:a16="http://schemas.microsoft.com/office/drawing/2014/main" id="{9401ECA8-9C66-78EA-389E-2F269424CF42}"/>
              </a:ext>
            </a:extLst>
          </p:cNvPr>
          <p:cNvSpPr>
            <a:spLocks noGrp="1"/>
          </p:cNvSpPr>
          <p:nvPr>
            <p:ph type="body" sz="quarter" idx="15"/>
          </p:nvPr>
        </p:nvSpPr>
        <p:spPr>
          <a:xfrm>
            <a:off x="660730" y="1311426"/>
            <a:ext cx="11013474" cy="4961358"/>
          </a:xfrm>
        </p:spPr>
        <p:txBody>
          <a:bodyPr/>
          <a:lstStyle/>
          <a:p>
            <a:r>
              <a:rPr lang="en-US" sz="2800" dirty="0">
                <a:solidFill>
                  <a:srgbClr val="000000"/>
                </a:solidFill>
                <a:cs typeface="Segoe UI"/>
              </a:rPr>
              <a:t>Fine-grained access control on warehouse securables</a:t>
            </a:r>
            <a:endParaRPr lang="en-US" sz="2800" b="1" dirty="0">
              <a:solidFill>
                <a:srgbClr val="000000"/>
              </a:solidFill>
              <a:cs typeface="Segoe UI"/>
            </a:endParaRPr>
          </a:p>
          <a:p>
            <a:pPr marL="705803" lvl="3" indent="0">
              <a:buNone/>
            </a:pPr>
            <a:r>
              <a:rPr lang="en-US" sz="2400" dirty="0">
                <a:solidFill>
                  <a:srgbClr val="000000"/>
                </a:solidFill>
                <a:cs typeface="Segoe UI"/>
              </a:rPr>
              <a:t>Tables, views, procedures</a:t>
            </a:r>
          </a:p>
          <a:p>
            <a:pPr marL="705803" lvl="3" indent="0">
              <a:buNone/>
            </a:pPr>
            <a:endParaRPr lang="en-US" sz="2400" dirty="0">
              <a:solidFill>
                <a:srgbClr val="000000"/>
              </a:solidFill>
              <a:cs typeface="Segoe UI"/>
            </a:endParaRPr>
          </a:p>
          <a:p>
            <a:r>
              <a:rPr lang="en-US" sz="2800" dirty="0">
                <a:solidFill>
                  <a:srgbClr val="000000"/>
                </a:solidFill>
                <a:cs typeface="Segoe UI"/>
              </a:rPr>
              <a:t>Uses SQL data control language commands</a:t>
            </a:r>
            <a:endParaRPr lang="en-US" sz="2800" b="1" dirty="0">
              <a:solidFill>
                <a:srgbClr val="000000"/>
              </a:solidFill>
              <a:cs typeface="Segoe UI"/>
            </a:endParaRPr>
          </a:p>
          <a:p>
            <a:pPr marL="705803" lvl="3" indent="0">
              <a:buNone/>
            </a:pPr>
            <a:r>
              <a:rPr lang="en-US" sz="2400" dirty="0">
                <a:solidFill>
                  <a:srgbClr val="000000"/>
                </a:solidFill>
                <a:cs typeface="Segoe UI"/>
              </a:rPr>
              <a:t>GRANT, DENY, REVOKE</a:t>
            </a:r>
          </a:p>
          <a:p>
            <a:pPr marL="137160" lvl="1" indent="0">
              <a:buNone/>
            </a:pPr>
            <a:endParaRPr lang="en-US" sz="2400" dirty="0"/>
          </a:p>
          <a:p>
            <a:r>
              <a:rPr lang="en-US" sz="2800" dirty="0">
                <a:solidFill>
                  <a:srgbClr val="000000"/>
                </a:solidFill>
                <a:cs typeface="Segoe UI"/>
              </a:rPr>
              <a:t>Use when Fabric workspace roles and item permissions aren’t specific enough</a:t>
            </a:r>
          </a:p>
          <a:p>
            <a:pPr marL="137160" lvl="1" indent="0">
              <a:buNone/>
            </a:pPr>
            <a:endParaRPr lang="en-US" dirty="0"/>
          </a:p>
          <a:p>
            <a:pPr marL="0" indent="0">
              <a:buNone/>
            </a:pPr>
            <a:r>
              <a:rPr lang="en-US" sz="2800" b="0" dirty="0">
                <a:solidFill>
                  <a:srgbClr val="0000FF"/>
                </a:solidFill>
                <a:effectLst/>
                <a:latin typeface="Consolas" panose="020B0609020204030204" pitchFamily="49" charset="0"/>
              </a:rPr>
              <a:t>DENY</a:t>
            </a:r>
            <a:r>
              <a:rPr lang="en-US" sz="2800" b="0" dirty="0">
                <a:solidFill>
                  <a:srgbClr val="000000"/>
                </a:solidFill>
                <a:effectLst/>
                <a:latin typeface="Consolas" panose="020B0609020204030204" pitchFamily="49" charset="0"/>
              </a:rPr>
              <a:t> </a:t>
            </a:r>
            <a:r>
              <a:rPr lang="en-US" sz="2800" b="0" dirty="0">
                <a:solidFill>
                  <a:srgbClr val="0000FF"/>
                </a:solidFill>
                <a:effectLst/>
                <a:latin typeface="Consolas" panose="020B0609020204030204" pitchFamily="49" charset="0"/>
              </a:rPr>
              <a:t>SELECT</a:t>
            </a:r>
            <a:r>
              <a:rPr lang="en-US" sz="2800" b="0" dirty="0">
                <a:solidFill>
                  <a:srgbClr val="000000"/>
                </a:solidFill>
                <a:effectLst/>
                <a:latin typeface="Consolas" panose="020B0609020204030204" pitchFamily="49" charset="0"/>
              </a:rPr>
              <a:t> </a:t>
            </a:r>
            <a:r>
              <a:rPr lang="en-US" sz="2800" b="0" dirty="0">
                <a:solidFill>
                  <a:srgbClr val="0000FF"/>
                </a:solidFill>
                <a:effectLst/>
                <a:latin typeface="Consolas" panose="020B0609020204030204" pitchFamily="49" charset="0"/>
              </a:rPr>
              <a:t>on</a:t>
            </a:r>
            <a:r>
              <a:rPr lang="en-US" sz="2800" b="0" dirty="0">
                <a:solidFill>
                  <a:srgbClr val="000000"/>
                </a:solidFill>
                <a:effectLst/>
                <a:latin typeface="Consolas" panose="020B0609020204030204" pitchFamily="49" charset="0"/>
              </a:rPr>
              <a:t> dbo.Parts </a:t>
            </a:r>
            <a:r>
              <a:rPr lang="en-US" sz="2800" b="0" dirty="0">
                <a:solidFill>
                  <a:srgbClr val="0000FF"/>
                </a:solidFill>
                <a:effectLst/>
                <a:latin typeface="Consolas" panose="020B0609020204030204" pitchFamily="49" charset="0"/>
              </a:rPr>
              <a:t>to </a:t>
            </a:r>
            <a:r>
              <a:rPr lang="en-US" sz="2800" b="0" dirty="0">
                <a:solidFill>
                  <a:srgbClr val="000000"/>
                </a:solidFill>
                <a:effectLst/>
                <a:latin typeface="Consolas" panose="020B0609020204030204" pitchFamily="49" charset="0"/>
              </a:rPr>
              <a:t>[RoleName]; </a:t>
            </a:r>
          </a:p>
          <a:p>
            <a:pPr marL="0" indent="0">
              <a:buNone/>
            </a:pPr>
            <a:r>
              <a:rPr lang="en-US" sz="2800" b="0" dirty="0">
                <a:solidFill>
                  <a:srgbClr val="0000FF"/>
                </a:solidFill>
                <a:effectLst/>
                <a:latin typeface="Consolas" panose="020B0609020204030204" pitchFamily="49" charset="0"/>
              </a:rPr>
              <a:t>GRANT</a:t>
            </a:r>
            <a:r>
              <a:rPr lang="en-US" sz="2800" b="0" dirty="0">
                <a:solidFill>
                  <a:srgbClr val="000000"/>
                </a:solidFill>
                <a:effectLst/>
                <a:latin typeface="Consolas" panose="020B0609020204030204" pitchFamily="49" charset="0"/>
              </a:rPr>
              <a:t> </a:t>
            </a:r>
            <a:r>
              <a:rPr lang="en-US" sz="2800" b="0" dirty="0">
                <a:solidFill>
                  <a:srgbClr val="0000FF"/>
                </a:solidFill>
                <a:effectLst/>
                <a:latin typeface="Consolas" panose="020B0609020204030204" pitchFamily="49" charset="0"/>
              </a:rPr>
              <a:t>EXECUTE</a:t>
            </a:r>
            <a:r>
              <a:rPr lang="en-US" sz="2800" b="0" dirty="0">
                <a:solidFill>
                  <a:srgbClr val="000000"/>
                </a:solidFill>
                <a:effectLst/>
                <a:latin typeface="Consolas" panose="020B0609020204030204" pitchFamily="49" charset="0"/>
              </a:rPr>
              <a:t> </a:t>
            </a:r>
            <a:r>
              <a:rPr lang="en-US" sz="2800" b="0" dirty="0">
                <a:solidFill>
                  <a:srgbClr val="0000FF"/>
                </a:solidFill>
                <a:effectLst/>
                <a:latin typeface="Consolas" panose="020B0609020204030204" pitchFamily="49" charset="0"/>
              </a:rPr>
              <a:t>on</a:t>
            </a:r>
            <a:r>
              <a:rPr lang="en-US" sz="2800" b="0" dirty="0">
                <a:solidFill>
                  <a:srgbClr val="000000"/>
                </a:solidFill>
                <a:effectLst/>
                <a:latin typeface="Consolas" panose="020B0609020204030204" pitchFamily="49" charset="0"/>
              </a:rPr>
              <a:t> dbo.sp_UpdateParts </a:t>
            </a:r>
            <a:r>
              <a:rPr lang="en-US" sz="2800" b="0" dirty="0">
                <a:solidFill>
                  <a:srgbClr val="0000FF"/>
                </a:solidFill>
                <a:effectLst/>
                <a:latin typeface="Consolas" panose="020B0609020204030204" pitchFamily="49" charset="0"/>
              </a:rPr>
              <a:t>to</a:t>
            </a:r>
            <a:r>
              <a:rPr lang="en-US" sz="2800" b="0" dirty="0">
                <a:solidFill>
                  <a:srgbClr val="000000"/>
                </a:solidFill>
                <a:effectLst/>
                <a:latin typeface="Consolas" panose="020B0609020204030204" pitchFamily="49" charset="0"/>
              </a:rPr>
              <a:t> [RoleName];</a:t>
            </a:r>
          </a:p>
        </p:txBody>
      </p:sp>
      <p:sp>
        <p:nvSpPr>
          <p:cNvPr id="4" name="Footer Placeholder 3">
            <a:extLst>
              <a:ext uri="{FF2B5EF4-FFF2-40B4-BE49-F238E27FC236}">
                <a16:creationId xmlns:a16="http://schemas.microsoft.com/office/drawing/2014/main" id="{8B5A60E3-046D-5C5C-234A-B31C80DA9E0D}"/>
              </a:ext>
            </a:extLst>
          </p:cNvPr>
          <p:cNvSpPr>
            <a:spLocks noGrp="1"/>
          </p:cNvSpPr>
          <p:nvPr>
            <p:ph type="ftr" sz="quarter" idx="3"/>
          </p:nvPr>
        </p:nvSpPr>
        <p:spPr/>
        <p:txBody>
          <a:body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1294716244"/>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FDABEA-610E-BBD3-9FBD-D055FD501B4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03A7B0E-AAC8-79E4-BE81-F19FC6D92FC1}"/>
              </a:ext>
            </a:extLst>
          </p:cNvPr>
          <p:cNvSpPr>
            <a:spLocks noGrp="1"/>
          </p:cNvSpPr>
          <p:nvPr>
            <p:ph type="title"/>
          </p:nvPr>
        </p:nvSpPr>
        <p:spPr/>
        <p:txBody>
          <a:bodyPr/>
          <a:lstStyle/>
          <a:p>
            <a:r>
              <a:rPr lang="en-US" dirty="0"/>
              <a:t>Exercise</a:t>
            </a:r>
          </a:p>
        </p:txBody>
      </p:sp>
      <p:sp>
        <p:nvSpPr>
          <p:cNvPr id="13" name="Text Placeholder 12">
            <a:extLst>
              <a:ext uri="{FF2B5EF4-FFF2-40B4-BE49-F238E27FC236}">
                <a16:creationId xmlns:a16="http://schemas.microsoft.com/office/drawing/2014/main" id="{9560CD9F-2277-A3B8-5B70-906CE3877EB6}"/>
              </a:ext>
            </a:extLst>
          </p:cNvPr>
          <p:cNvSpPr>
            <a:spLocks noGrp="1"/>
          </p:cNvSpPr>
          <p:nvPr>
            <p:ph type="body" sz="quarter" idx="17"/>
          </p:nvPr>
        </p:nvSpPr>
        <p:spPr>
          <a:xfrm>
            <a:off x="4356100" y="1927225"/>
            <a:ext cx="7243763" cy="430887"/>
          </a:xfrm>
        </p:spPr>
        <p:txBody>
          <a:bodyPr/>
          <a:lstStyle/>
          <a:p>
            <a:r>
              <a:rPr lang="en-US" sz="2800" dirty="0"/>
              <a:t>Secure a warehouse in Microsoft Fabric</a:t>
            </a:r>
          </a:p>
        </p:txBody>
      </p:sp>
      <p:sp>
        <p:nvSpPr>
          <p:cNvPr id="5" name="Text Placeholder 4">
            <a:extLst>
              <a:ext uri="{FF2B5EF4-FFF2-40B4-BE49-F238E27FC236}">
                <a16:creationId xmlns:a16="http://schemas.microsoft.com/office/drawing/2014/main" id="{D23A151E-056F-4CD9-5C86-6674EF42D96A}"/>
              </a:ext>
            </a:extLst>
          </p:cNvPr>
          <p:cNvSpPr>
            <a:spLocks noGrp="1"/>
          </p:cNvSpPr>
          <p:nvPr>
            <p:ph type="body" sz="quarter" idx="34"/>
          </p:nvPr>
        </p:nvSpPr>
        <p:spPr/>
        <p:txBody>
          <a:bodyPr/>
          <a:lstStyle/>
          <a:p>
            <a:r>
              <a:rPr lang="en-US" dirty="0"/>
              <a:t>30 minutes</a:t>
            </a:r>
          </a:p>
        </p:txBody>
      </p:sp>
    </p:spTree>
    <p:extLst>
      <p:ext uri="{BB962C8B-B14F-4D97-AF65-F5344CB8AC3E}">
        <p14:creationId xmlns:p14="http://schemas.microsoft.com/office/powerpoint/2010/main" val="2872478812"/>
      </p:ext>
    </p:extLst>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48F05E-82B2-EEC6-1400-B2CC64B0FDCB}"/>
              </a:ext>
            </a:extLst>
          </p:cNvPr>
          <p:cNvSpPr>
            <a:spLocks noGrp="1"/>
          </p:cNvSpPr>
          <p:nvPr>
            <p:ph type="title"/>
          </p:nvPr>
        </p:nvSpPr>
        <p:spPr>
          <a:xfrm>
            <a:off x="588262" y="585216"/>
            <a:ext cx="8193024" cy="492443"/>
          </a:xfrm>
        </p:spPr>
        <p:txBody>
          <a:bodyPr/>
          <a:lstStyle/>
          <a:p>
            <a:r>
              <a:rPr lang="en-US" sz="3200" dirty="0"/>
              <a:t>Knowledge check </a:t>
            </a:r>
          </a:p>
        </p:txBody>
      </p:sp>
      <p:sp>
        <p:nvSpPr>
          <p:cNvPr id="10" name="Oval 9">
            <a:extLst>
              <a:ext uri="{FF2B5EF4-FFF2-40B4-BE49-F238E27FC236}">
                <a16:creationId xmlns:a16="http://schemas.microsoft.com/office/drawing/2014/main" id="{E57A60FB-6976-994F-2D43-574A4098173F}"/>
              </a:ext>
              <a:ext uri="{C183D7F6-B498-43B3-948B-1728B52AA6E4}">
                <adec:decorative xmlns:adec="http://schemas.microsoft.com/office/drawing/2017/decorative" val="0"/>
              </a:ext>
            </a:extLst>
          </p:cNvPr>
          <p:cNvSpPr/>
          <p:nvPr/>
        </p:nvSpPr>
        <p:spPr bwMode="auto">
          <a:xfrm>
            <a:off x="749723" y="1515806"/>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1</a:t>
            </a:r>
            <a:endParaRPr lang="en-IN" sz="1800" b="1" dirty="0">
              <a:solidFill>
                <a:schemeClr val="tx1"/>
              </a:solidFill>
            </a:endParaRPr>
          </a:p>
        </p:txBody>
      </p:sp>
      <p:sp>
        <p:nvSpPr>
          <p:cNvPr id="37" name="Text Placeholder 36">
            <a:extLst>
              <a:ext uri="{FF2B5EF4-FFF2-40B4-BE49-F238E27FC236}">
                <a16:creationId xmlns:a16="http://schemas.microsoft.com/office/drawing/2014/main" id="{89CAD37C-E4CB-637E-F852-68EBED2CA619}"/>
              </a:ext>
            </a:extLst>
          </p:cNvPr>
          <p:cNvSpPr>
            <a:spLocks noGrp="1"/>
          </p:cNvSpPr>
          <p:nvPr>
            <p:ph type="body" sz="quarter" idx="17"/>
          </p:nvPr>
        </p:nvSpPr>
        <p:spPr>
          <a:xfrm>
            <a:off x="1235075" y="1594151"/>
            <a:ext cx="8778782" cy="215444"/>
          </a:xfrm>
        </p:spPr>
        <p:txBody>
          <a:bodyPr/>
          <a:lstStyle/>
          <a:p>
            <a:r>
              <a:rPr lang="en-US" dirty="0"/>
              <a:t> What is the primary advantage of Dynamic Data Masking (DDM)?</a:t>
            </a:r>
          </a:p>
        </p:txBody>
      </p:sp>
      <p:sp>
        <p:nvSpPr>
          <p:cNvPr id="36" name="Text Placeholder 35">
            <a:extLst>
              <a:ext uri="{FF2B5EF4-FFF2-40B4-BE49-F238E27FC236}">
                <a16:creationId xmlns:a16="http://schemas.microsoft.com/office/drawing/2014/main" id="{9FBFA612-1A63-EE78-F030-432614752AB0}"/>
              </a:ext>
            </a:extLst>
          </p:cNvPr>
          <p:cNvSpPr>
            <a:spLocks noGrp="1"/>
          </p:cNvSpPr>
          <p:nvPr>
            <p:ph type="body" sz="quarter" idx="15"/>
          </p:nvPr>
        </p:nvSpPr>
        <p:spPr>
          <a:xfrm>
            <a:off x="1237265" y="1933164"/>
            <a:ext cx="8775098" cy="877163"/>
          </a:xfrm>
        </p:spPr>
        <p:txBody>
          <a:bodyPr vert="horz" wrap="square" lIns="0" tIns="0" rIns="0" bIns="0" rtlCol="0">
            <a:spAutoFit/>
          </a:bodyPr>
          <a:lstStyle/>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It limits data exposure by obscuring sensitive information in real time.</a:t>
            </a:r>
          </a:p>
          <a:p>
            <a:pPr marL="288925" indent="-288925" defTabSz="932742">
              <a:spcBef>
                <a:spcPts val="300"/>
              </a:spcBef>
              <a:spcAft>
                <a:spcPts val="600"/>
              </a:spcAft>
              <a:buSzTx/>
              <a:buFont typeface="Wingdings" panose="05000000000000000000" pitchFamily="2" charset="2"/>
              <a:buChar char="q"/>
              <a:defRPr/>
            </a:pPr>
            <a:r>
              <a:rPr lang="en-US" dirty="0">
                <a:solidFill>
                  <a:srgbClr val="171717"/>
                </a:solidFill>
              </a:rPr>
              <a:t>It changes the actual data in the database</a:t>
            </a:r>
            <a:endParaRPr lang="en-US" sz="1400" dirty="0">
              <a:solidFill>
                <a:srgbClr val="171717"/>
              </a:solidFill>
            </a:endParaRPr>
          </a:p>
          <a:p>
            <a:pPr marL="288925" indent="-288925" defTabSz="932742">
              <a:spcBef>
                <a:spcPts val="300"/>
              </a:spcBef>
              <a:spcAft>
                <a:spcPts val="600"/>
              </a:spcAft>
              <a:buSzTx/>
              <a:buFont typeface="Wingdings" panose="05000000000000000000" pitchFamily="2" charset="2"/>
              <a:buChar char="q"/>
              <a:defRPr/>
            </a:pPr>
            <a:r>
              <a:rPr lang="en-US" dirty="0">
                <a:solidFill>
                  <a:srgbClr val="171717"/>
                </a:solidFill>
              </a:rPr>
              <a:t>It requires complex coding to implement</a:t>
            </a:r>
            <a:r>
              <a:rPr lang="en-US" sz="1400" dirty="0">
                <a:solidFill>
                  <a:srgbClr val="171717"/>
                </a:solidFill>
              </a:rPr>
              <a:t>.</a:t>
            </a:r>
          </a:p>
        </p:txBody>
      </p:sp>
      <p:sp>
        <p:nvSpPr>
          <p:cNvPr id="42" name="Graphic 26" descr="Chekmark">
            <a:extLst>
              <a:ext uri="{FF2B5EF4-FFF2-40B4-BE49-F238E27FC236}">
                <a16:creationId xmlns:a16="http://schemas.microsoft.com/office/drawing/2014/main" id="{11FC2997-954E-130A-E6AD-06C01C9F4689}"/>
              </a:ext>
              <a:ext uri="{C183D7F6-B498-43B3-948B-1728B52AA6E4}">
                <adec:decorative xmlns:adec="http://schemas.microsoft.com/office/drawing/2017/decorative" val="0"/>
              </a:ext>
            </a:extLst>
          </p:cNvPr>
          <p:cNvSpPr/>
          <p:nvPr/>
        </p:nvSpPr>
        <p:spPr>
          <a:xfrm>
            <a:off x="1237265" y="1953486"/>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dirty="0">
              <a:solidFill>
                <a:srgbClr val="000000"/>
              </a:solidFill>
              <a:latin typeface="Segoe UI"/>
            </a:endParaRPr>
          </a:p>
        </p:txBody>
      </p:sp>
      <p:sp>
        <p:nvSpPr>
          <p:cNvPr id="11" name="Oval 10">
            <a:extLst>
              <a:ext uri="{FF2B5EF4-FFF2-40B4-BE49-F238E27FC236}">
                <a16:creationId xmlns:a16="http://schemas.microsoft.com/office/drawing/2014/main" id="{09364852-0CC5-D91A-D704-084D6549F42C}"/>
              </a:ext>
              <a:ext uri="{C183D7F6-B498-43B3-948B-1728B52AA6E4}">
                <adec:decorative xmlns:adec="http://schemas.microsoft.com/office/drawing/2017/decorative" val="0"/>
              </a:ext>
            </a:extLst>
          </p:cNvPr>
          <p:cNvSpPr/>
          <p:nvPr/>
        </p:nvSpPr>
        <p:spPr bwMode="auto">
          <a:xfrm>
            <a:off x="749723" y="3028238"/>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2</a:t>
            </a:r>
            <a:endParaRPr lang="en-IN" sz="1800" b="1" dirty="0">
              <a:solidFill>
                <a:schemeClr val="tx1"/>
              </a:solidFill>
            </a:endParaRPr>
          </a:p>
        </p:txBody>
      </p:sp>
      <p:sp>
        <p:nvSpPr>
          <p:cNvPr id="40" name="Text Placeholder 39">
            <a:extLst>
              <a:ext uri="{FF2B5EF4-FFF2-40B4-BE49-F238E27FC236}">
                <a16:creationId xmlns:a16="http://schemas.microsoft.com/office/drawing/2014/main" id="{DC4B5CED-9F54-60E1-8C01-F0F83AF24072}"/>
              </a:ext>
            </a:extLst>
          </p:cNvPr>
          <p:cNvSpPr>
            <a:spLocks noGrp="1"/>
          </p:cNvSpPr>
          <p:nvPr>
            <p:ph type="body" sz="quarter" idx="22"/>
          </p:nvPr>
        </p:nvSpPr>
        <p:spPr>
          <a:xfrm>
            <a:off x="1235075" y="2984633"/>
            <a:ext cx="8778782" cy="215444"/>
          </a:xfrm>
        </p:spPr>
        <p:txBody>
          <a:bodyPr/>
          <a:lstStyle/>
          <a:p>
            <a:r>
              <a:rPr lang="en-US" dirty="0"/>
              <a:t>What is the purpose of a security predicate function in Row-Level Security (RLS)?</a:t>
            </a:r>
          </a:p>
        </p:txBody>
      </p:sp>
      <p:sp>
        <p:nvSpPr>
          <p:cNvPr id="41" name="Text Placeholder 40">
            <a:extLst>
              <a:ext uri="{FF2B5EF4-FFF2-40B4-BE49-F238E27FC236}">
                <a16:creationId xmlns:a16="http://schemas.microsoft.com/office/drawing/2014/main" id="{173D1D85-48D2-DF43-FB25-641D7EE0327A}"/>
              </a:ext>
            </a:extLst>
          </p:cNvPr>
          <p:cNvSpPr>
            <a:spLocks noGrp="1"/>
          </p:cNvSpPr>
          <p:nvPr>
            <p:ph type="body" sz="quarter" idx="23"/>
          </p:nvPr>
        </p:nvSpPr>
        <p:spPr>
          <a:xfrm>
            <a:off x="1237265" y="3449013"/>
            <a:ext cx="8775098" cy="877163"/>
          </a:xfrm>
        </p:spPr>
        <p:txBody>
          <a:bodyPr vert="horz" wrap="square" lIns="0" tIns="0" rIns="0" bIns="0" rtlCol="0">
            <a:spAutoFit/>
          </a:bodyPr>
          <a:lstStyle/>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It determine whether a row is accessible to a user based on certain criteria.</a:t>
            </a:r>
          </a:p>
          <a:p>
            <a:pPr marL="288925" indent="-288925" defTabSz="932742">
              <a:spcBef>
                <a:spcPts val="300"/>
              </a:spcBef>
              <a:spcAft>
                <a:spcPts val="600"/>
              </a:spcAft>
              <a:buSzTx/>
              <a:buFont typeface="Wingdings" panose="05000000000000000000" pitchFamily="2" charset="2"/>
              <a:buChar char="q"/>
              <a:defRPr/>
            </a:pPr>
            <a:r>
              <a:rPr lang="en-US" dirty="0">
                <a:solidFill>
                  <a:srgbClr val="171717"/>
                </a:solidFill>
              </a:rPr>
              <a:t>It enables type conversions in predicate functions.</a:t>
            </a:r>
            <a:endParaRPr lang="en-US" sz="1400" dirty="0">
              <a:solidFill>
                <a:srgbClr val="171717"/>
              </a:solidFill>
            </a:endParaRPr>
          </a:p>
          <a:p>
            <a:pPr marL="288925" indent="-288925" defTabSz="932742">
              <a:spcBef>
                <a:spcPts val="300"/>
              </a:spcBef>
              <a:spcAft>
                <a:spcPts val="600"/>
              </a:spcAft>
              <a:buSzTx/>
              <a:buFont typeface="Wingdings" panose="05000000000000000000" pitchFamily="2" charset="2"/>
              <a:buChar char="q"/>
              <a:defRPr/>
            </a:pPr>
            <a:r>
              <a:rPr lang="en-US" dirty="0">
                <a:solidFill>
                  <a:srgbClr val="171717"/>
                </a:solidFill>
              </a:rPr>
              <a:t>It allows users to run ad hoc queries</a:t>
            </a:r>
            <a:endParaRPr lang="en-IN" sz="1400" dirty="0">
              <a:solidFill>
                <a:srgbClr val="171717"/>
              </a:solidFill>
            </a:endParaRPr>
          </a:p>
        </p:txBody>
      </p:sp>
      <p:sp>
        <p:nvSpPr>
          <p:cNvPr id="43" name="Graphic 26" descr="Chekmark">
            <a:extLst>
              <a:ext uri="{FF2B5EF4-FFF2-40B4-BE49-F238E27FC236}">
                <a16:creationId xmlns:a16="http://schemas.microsoft.com/office/drawing/2014/main" id="{641631E9-66C2-2BF6-F8C0-4ACF8C478588}"/>
              </a:ext>
              <a:ext uri="{C183D7F6-B498-43B3-948B-1728B52AA6E4}">
                <adec:decorative xmlns:adec="http://schemas.microsoft.com/office/drawing/2017/decorative" val="0"/>
              </a:ext>
            </a:extLst>
          </p:cNvPr>
          <p:cNvSpPr/>
          <p:nvPr/>
        </p:nvSpPr>
        <p:spPr>
          <a:xfrm>
            <a:off x="1237265" y="3459948"/>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dirty="0">
              <a:solidFill>
                <a:srgbClr val="000000"/>
              </a:solidFill>
              <a:latin typeface="Segoe UI"/>
            </a:endParaRPr>
          </a:p>
        </p:txBody>
      </p:sp>
      <p:sp>
        <p:nvSpPr>
          <p:cNvPr id="12" name="Oval 11">
            <a:extLst>
              <a:ext uri="{FF2B5EF4-FFF2-40B4-BE49-F238E27FC236}">
                <a16:creationId xmlns:a16="http://schemas.microsoft.com/office/drawing/2014/main" id="{74251948-802C-66C9-43FB-F91B14683F35}"/>
              </a:ext>
              <a:ext uri="{C183D7F6-B498-43B3-948B-1728B52AA6E4}">
                <adec:decorative xmlns:adec="http://schemas.microsoft.com/office/drawing/2017/decorative" val="0"/>
              </a:ext>
            </a:extLst>
          </p:cNvPr>
          <p:cNvSpPr/>
          <p:nvPr/>
        </p:nvSpPr>
        <p:spPr bwMode="auto">
          <a:xfrm>
            <a:off x="749723" y="4492494"/>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3</a:t>
            </a:r>
            <a:endParaRPr lang="en-IN" sz="1800" b="1" dirty="0">
              <a:solidFill>
                <a:schemeClr val="tx1"/>
              </a:solidFill>
            </a:endParaRPr>
          </a:p>
        </p:txBody>
      </p:sp>
      <p:sp>
        <p:nvSpPr>
          <p:cNvPr id="38" name="Text Placeholder 37">
            <a:extLst>
              <a:ext uri="{FF2B5EF4-FFF2-40B4-BE49-F238E27FC236}">
                <a16:creationId xmlns:a16="http://schemas.microsoft.com/office/drawing/2014/main" id="{F446477F-BB01-B868-66A6-6CE805CD5FF4}"/>
              </a:ext>
            </a:extLst>
          </p:cNvPr>
          <p:cNvSpPr>
            <a:spLocks noGrp="1"/>
          </p:cNvSpPr>
          <p:nvPr>
            <p:ph type="body" sz="quarter" idx="20"/>
          </p:nvPr>
        </p:nvSpPr>
        <p:spPr>
          <a:xfrm>
            <a:off x="1235074" y="4566119"/>
            <a:ext cx="9411905" cy="492443"/>
          </a:xfrm>
        </p:spPr>
        <p:txBody>
          <a:bodyPr/>
          <a:lstStyle/>
          <a:p>
            <a:r>
              <a:rPr lang="en-US" sz="1600" dirty="0"/>
              <a:t>What happens when a user is granted a permission then denied the same permission in a warehouse?</a:t>
            </a:r>
          </a:p>
        </p:txBody>
      </p:sp>
      <p:sp>
        <p:nvSpPr>
          <p:cNvPr id="39" name="Text Placeholder 38">
            <a:extLst>
              <a:ext uri="{FF2B5EF4-FFF2-40B4-BE49-F238E27FC236}">
                <a16:creationId xmlns:a16="http://schemas.microsoft.com/office/drawing/2014/main" id="{B1122478-EB68-1642-348D-CD07621E6D0B}"/>
              </a:ext>
            </a:extLst>
          </p:cNvPr>
          <p:cNvSpPr>
            <a:spLocks noGrp="1"/>
          </p:cNvSpPr>
          <p:nvPr>
            <p:ph type="body" sz="quarter" idx="21"/>
          </p:nvPr>
        </p:nvSpPr>
        <p:spPr>
          <a:xfrm>
            <a:off x="1235074" y="4915128"/>
            <a:ext cx="8775098" cy="877163"/>
          </a:xfrm>
        </p:spPr>
        <p:txBody>
          <a:bodyPr vert="horz" wrap="square" lIns="0" tIns="0" rIns="0" bIns="0" rtlCol="0">
            <a:spAutoFit/>
          </a:bodyPr>
          <a:lstStyle/>
          <a:p>
            <a:pPr marL="288925" indent="-288925">
              <a:spcBef>
                <a:spcPts val="300"/>
              </a:spcBef>
              <a:spcAft>
                <a:spcPts val="600"/>
              </a:spcAft>
              <a:buSzTx/>
              <a:buFont typeface="Wingdings" panose="05000000000000000000" pitchFamily="2" charset="2"/>
              <a:buChar char="q"/>
              <a:defRPr/>
            </a:pPr>
            <a:r>
              <a:rPr lang="en-US" dirty="0"/>
              <a:t>The GRANT statement supersedes the DENY, and the user will have access to the specific object.</a:t>
            </a:r>
          </a:p>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The DENY always supersedes the GRANT, and th</a:t>
            </a:r>
            <a:r>
              <a:rPr lang="en-US" dirty="0">
                <a:solidFill>
                  <a:srgbClr val="171717"/>
                </a:solidFill>
              </a:rPr>
              <a:t>e user is denied access to the specific object.</a:t>
            </a:r>
            <a:endParaRPr lang="en-US" sz="1400" dirty="0">
              <a:solidFill>
                <a:srgbClr val="171717"/>
              </a:solidFill>
            </a:endParaRPr>
          </a:p>
          <a:p>
            <a:pPr marL="288925" indent="-288925">
              <a:spcBef>
                <a:spcPts val="300"/>
              </a:spcBef>
              <a:spcAft>
                <a:spcPts val="600"/>
              </a:spcAft>
              <a:buSzTx/>
              <a:buFont typeface="Wingdings" panose="05000000000000000000" pitchFamily="2" charset="2"/>
              <a:buChar char="q"/>
              <a:defRPr/>
            </a:pPr>
            <a:r>
              <a:rPr lang="en-US" dirty="0"/>
              <a:t>The user has both permissions, and it causes a conflict.</a:t>
            </a:r>
          </a:p>
        </p:txBody>
      </p:sp>
      <p:sp>
        <p:nvSpPr>
          <p:cNvPr id="44" name="Graphic 26" descr="Chekmark">
            <a:extLst>
              <a:ext uri="{FF2B5EF4-FFF2-40B4-BE49-F238E27FC236}">
                <a16:creationId xmlns:a16="http://schemas.microsoft.com/office/drawing/2014/main" id="{83A3CF5F-BEB2-E0B1-6F10-7A80CBDAFA64}"/>
              </a:ext>
              <a:ext uri="{C183D7F6-B498-43B3-948B-1728B52AA6E4}">
                <adec:decorative xmlns:adec="http://schemas.microsoft.com/office/drawing/2017/decorative" val="0"/>
              </a:ext>
            </a:extLst>
          </p:cNvPr>
          <p:cNvSpPr/>
          <p:nvPr/>
        </p:nvSpPr>
        <p:spPr>
          <a:xfrm>
            <a:off x="1248041" y="5291211"/>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dirty="0">
              <a:solidFill>
                <a:srgbClr val="000000"/>
              </a:solidFill>
              <a:latin typeface="Segoe UI"/>
            </a:endParaRPr>
          </a:p>
        </p:txBody>
      </p:sp>
    </p:spTree>
    <p:extLst>
      <p:ext uri="{BB962C8B-B14F-4D97-AF65-F5344CB8AC3E}">
        <p14:creationId xmlns:p14="http://schemas.microsoft.com/office/powerpoint/2010/main" val="3275905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5FF4EC-645C-1ED1-D5A8-43C81F9FE47C}"/>
              </a:ext>
            </a:extLst>
          </p:cNvPr>
          <p:cNvSpPr>
            <a:spLocks noGrp="1"/>
          </p:cNvSpPr>
          <p:nvPr>
            <p:ph type="title"/>
          </p:nvPr>
        </p:nvSpPr>
        <p:spPr/>
        <p:txBody>
          <a:bodyPr>
            <a:noAutofit/>
          </a:bodyPr>
          <a:lstStyle/>
          <a:p>
            <a:r>
              <a:rPr lang="en-IN" sz="3200" dirty="0"/>
              <a:t>Recap </a:t>
            </a:r>
          </a:p>
        </p:txBody>
      </p:sp>
      <p:sp>
        <p:nvSpPr>
          <p:cNvPr id="12" name="TextBox 11">
            <a:extLst>
              <a:ext uri="{FF2B5EF4-FFF2-40B4-BE49-F238E27FC236}">
                <a16:creationId xmlns:a16="http://schemas.microsoft.com/office/drawing/2014/main" id="{57905DC2-1CA2-23F6-1A18-6FB6930F2857}"/>
              </a:ext>
            </a:extLst>
          </p:cNvPr>
          <p:cNvSpPr txBox="1"/>
          <p:nvPr/>
        </p:nvSpPr>
        <p:spPr>
          <a:xfrm>
            <a:off x="588262" y="1247804"/>
            <a:ext cx="11031840" cy="430887"/>
          </a:xfrm>
          <a:prstGeom prst="rect">
            <a:avLst/>
          </a:prstGeom>
          <a:noFill/>
        </p:spPr>
        <p:txBody>
          <a:bodyPr wrap="square" lIns="0" tIns="45720" rIns="91440" bIns="45720" anchor="t">
            <a:spAutoFit/>
          </a:bodyPr>
          <a:lstStyle/>
          <a:p>
            <a:r>
              <a:rPr lang="en-US" sz="2200" dirty="0">
                <a:solidFill>
                  <a:schemeClr val="accent2"/>
                </a:solidFill>
                <a:latin typeface="+mj-lt"/>
                <a:cs typeface="Segoe UI Semibold" panose="020B0502040204020203" pitchFamily="34" charset="0"/>
              </a:rPr>
              <a:t>In this section, we covered:</a:t>
            </a:r>
          </a:p>
        </p:txBody>
      </p:sp>
      <p:sp>
        <p:nvSpPr>
          <p:cNvPr id="13" name="Rounded Rectangle 3_1">
            <a:extLst>
              <a:ext uri="{FF2B5EF4-FFF2-40B4-BE49-F238E27FC236}">
                <a16:creationId xmlns:a16="http://schemas.microsoft.com/office/drawing/2014/main" id="{60C0B429-9530-2BF9-1342-005317DEA8AA}"/>
              </a:ext>
              <a:ext uri="{C183D7F6-B498-43B3-948B-1728B52AA6E4}">
                <adec:decorative xmlns:adec="http://schemas.microsoft.com/office/drawing/2017/decorative" val="1"/>
              </a:ext>
            </a:extLst>
          </p:cNvPr>
          <p:cNvSpPr/>
          <p:nvPr/>
        </p:nvSpPr>
        <p:spPr>
          <a:xfrm>
            <a:off x="855320" y="1970161"/>
            <a:ext cx="10083190" cy="319619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lang="en-US" sz="1800" dirty="0">
              <a:solidFill>
                <a:schemeClr val="tx1"/>
              </a:solidFill>
              <a:cs typeface="Segoe UI" panose="020B0502040204020203" pitchFamily="34" charset="0"/>
            </a:endParaRPr>
          </a:p>
        </p:txBody>
      </p:sp>
      <p:sp>
        <p:nvSpPr>
          <p:cNvPr id="2" name="TextBox 1">
            <a:extLst>
              <a:ext uri="{FF2B5EF4-FFF2-40B4-BE49-F238E27FC236}">
                <a16:creationId xmlns:a16="http://schemas.microsoft.com/office/drawing/2014/main" id="{758BBE53-F640-74B8-96AE-73A89044F1F0}"/>
              </a:ext>
            </a:extLst>
          </p:cNvPr>
          <p:cNvSpPr txBox="1"/>
          <p:nvPr/>
        </p:nvSpPr>
        <p:spPr>
          <a:xfrm>
            <a:off x="1166598" y="1970161"/>
            <a:ext cx="9034441" cy="3323987"/>
          </a:xfrm>
          <a:prstGeom prst="rect">
            <a:avLst/>
          </a:prstGeom>
          <a:noFill/>
        </p:spPr>
        <p:txBody>
          <a:bodyPr wrap="square" lIns="0" tIns="0" rIns="0" bIns="0" rtlCol="0">
            <a:spAutoFit/>
          </a:bodyPr>
          <a:lstStyle/>
          <a:p>
            <a:pPr marL="342900" indent="-342900" algn="l">
              <a:lnSpc>
                <a:spcPct val="200000"/>
              </a:lnSpc>
              <a:buFont typeface="Arial" panose="020B0604020202020204" pitchFamily="34" charset="0"/>
              <a:buChar char="•"/>
            </a:pPr>
            <a:r>
              <a:rPr lang="en-US" sz="2400" b="0" i="0" dirty="0">
                <a:solidFill>
                  <a:srgbClr val="161616"/>
                </a:solidFill>
                <a:effectLst/>
                <a:latin typeface="Segoe UI" panose="020B0502040204020203" pitchFamily="34" charset="0"/>
              </a:rPr>
              <a:t>Dynamic Data Masking (DDM).</a:t>
            </a:r>
          </a:p>
          <a:p>
            <a:pPr marL="342900" indent="-342900" algn="l">
              <a:lnSpc>
                <a:spcPct val="200000"/>
              </a:lnSpc>
              <a:buFont typeface="Arial" panose="020B0604020202020204" pitchFamily="34" charset="0"/>
              <a:buChar char="•"/>
            </a:pPr>
            <a:r>
              <a:rPr lang="en-US" sz="2400" dirty="0">
                <a:solidFill>
                  <a:srgbClr val="161616"/>
                </a:solidFill>
                <a:latin typeface="Segoe UI" panose="020B0502040204020203" pitchFamily="34" charset="0"/>
              </a:rPr>
              <a:t>Row-Level Security (RLS).</a:t>
            </a:r>
            <a:endParaRPr lang="en-US" sz="2400" b="0" i="0" dirty="0">
              <a:solidFill>
                <a:srgbClr val="161616"/>
              </a:solidFill>
              <a:effectLst/>
              <a:latin typeface="Segoe UI" panose="020B0502040204020203" pitchFamily="34" charset="0"/>
            </a:endParaRPr>
          </a:p>
          <a:p>
            <a:pPr marL="342900" indent="-342900" algn="l">
              <a:lnSpc>
                <a:spcPct val="200000"/>
              </a:lnSpc>
              <a:buFont typeface="Arial" panose="020B0604020202020204" pitchFamily="34" charset="0"/>
              <a:buChar char="•"/>
            </a:pPr>
            <a:r>
              <a:rPr lang="en-US" sz="2400" dirty="0">
                <a:solidFill>
                  <a:srgbClr val="161616"/>
                </a:solidFill>
                <a:latin typeface="Segoe UI" panose="020B0502040204020203" pitchFamily="34" charset="0"/>
              </a:rPr>
              <a:t>Column-level security (CLS).</a:t>
            </a:r>
          </a:p>
          <a:p>
            <a:pPr marL="342900" indent="-342900" algn="l">
              <a:lnSpc>
                <a:spcPct val="200000"/>
              </a:lnSpc>
              <a:buFont typeface="Arial" panose="020B0604020202020204" pitchFamily="34" charset="0"/>
              <a:buChar char="•"/>
            </a:pPr>
            <a:r>
              <a:rPr lang="en-US" sz="2400" b="0" i="0" dirty="0">
                <a:solidFill>
                  <a:srgbClr val="161616"/>
                </a:solidFill>
                <a:effectLst/>
                <a:latin typeface="Segoe UI" panose="020B0502040204020203" pitchFamily="34" charset="0"/>
              </a:rPr>
              <a:t>Granular SQL permissions.</a:t>
            </a:r>
          </a:p>
          <a:p>
            <a:pPr algn="l"/>
            <a:endParaRPr lang="en-US" sz="2400" dirty="0"/>
          </a:p>
        </p:txBody>
      </p:sp>
    </p:spTree>
    <p:extLst>
      <p:ext uri="{BB962C8B-B14F-4D97-AF65-F5344CB8AC3E}">
        <p14:creationId xmlns:p14="http://schemas.microsoft.com/office/powerpoint/2010/main" val="879341557"/>
      </p:ext>
    </p:extLst>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B68442-6654-0007-0712-BCDDE18A0FE2}"/>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9A095398-8B5A-48E0-DF50-B3C0B2E92693}"/>
              </a:ext>
            </a:extLst>
          </p:cNvPr>
          <p:cNvSpPr>
            <a:spLocks noGrp="1"/>
          </p:cNvSpPr>
          <p:nvPr>
            <p:ph type="title"/>
          </p:nvPr>
        </p:nvSpPr>
        <p:spPr>
          <a:xfrm>
            <a:off x="588262" y="585216"/>
            <a:ext cx="8193024" cy="492443"/>
          </a:xfrm>
        </p:spPr>
        <p:txBody>
          <a:bodyPr/>
          <a:lstStyle/>
          <a:p>
            <a:r>
              <a:rPr lang="en-US" sz="3200" dirty="0"/>
              <a:t>Further Reading </a:t>
            </a:r>
          </a:p>
        </p:txBody>
      </p:sp>
      <p:sp>
        <p:nvSpPr>
          <p:cNvPr id="2" name="Text Placeholder 1">
            <a:extLst>
              <a:ext uri="{FF2B5EF4-FFF2-40B4-BE49-F238E27FC236}">
                <a16:creationId xmlns:a16="http://schemas.microsoft.com/office/drawing/2014/main" id="{455CD0B6-4737-0C96-97A1-C61FBA6942AE}"/>
              </a:ext>
            </a:extLst>
          </p:cNvPr>
          <p:cNvSpPr>
            <a:spLocks noGrp="1"/>
          </p:cNvSpPr>
          <p:nvPr>
            <p:ph type="body" sz="quarter" idx="15"/>
          </p:nvPr>
        </p:nvSpPr>
        <p:spPr>
          <a:xfrm>
            <a:off x="586389" y="1591056"/>
            <a:ext cx="8193024" cy="338554"/>
          </a:xfrm>
        </p:spPr>
        <p:txBody>
          <a:bodyPr/>
          <a:lstStyle/>
          <a:p>
            <a:r>
              <a:rPr lang="en-US" sz="2200" dirty="0"/>
              <a:t>Secure a Microsoft Fabric data warehouse</a:t>
            </a:r>
          </a:p>
        </p:txBody>
      </p:sp>
      <p:sp>
        <p:nvSpPr>
          <p:cNvPr id="3" name="Text Placeholder 2">
            <a:extLst>
              <a:ext uri="{FF2B5EF4-FFF2-40B4-BE49-F238E27FC236}">
                <a16:creationId xmlns:a16="http://schemas.microsoft.com/office/drawing/2014/main" id="{BBE0A486-2734-52E9-EE44-1D3CBD98BC43}"/>
              </a:ext>
            </a:extLst>
          </p:cNvPr>
          <p:cNvSpPr>
            <a:spLocks noGrp="1"/>
          </p:cNvSpPr>
          <p:nvPr>
            <p:ph type="body" sz="quarter" idx="19"/>
          </p:nvPr>
        </p:nvSpPr>
        <p:spPr>
          <a:xfrm>
            <a:off x="586389" y="2081710"/>
            <a:ext cx="8193024" cy="276999"/>
          </a:xfrm>
        </p:spPr>
        <p:txBody>
          <a:bodyPr/>
          <a:lstStyle/>
          <a:p>
            <a:pPr marL="0" indent="0">
              <a:buNone/>
            </a:pPr>
            <a:r>
              <a:rPr lang="en-US" sz="1800" dirty="0">
                <a:solidFill>
                  <a:srgbClr val="0078D4"/>
                </a:solidFill>
                <a:hlinkClick r:id="rId3"/>
              </a:rPr>
              <a:t>https://aka.ms/fabric-securedw</a:t>
            </a:r>
            <a:r>
              <a:rPr lang="en-US" sz="1800" dirty="0">
                <a:solidFill>
                  <a:srgbClr val="0078D4"/>
                </a:solidFill>
              </a:rPr>
              <a:t> </a:t>
            </a:r>
          </a:p>
        </p:txBody>
      </p:sp>
      <p:grpSp>
        <p:nvGrpSpPr>
          <p:cNvPr id="4" name="Group 3">
            <a:extLst>
              <a:ext uri="{FF2B5EF4-FFF2-40B4-BE49-F238E27FC236}">
                <a16:creationId xmlns:a16="http://schemas.microsoft.com/office/drawing/2014/main" id="{3BBCB226-0536-89CE-9870-CC0E256DB31F}"/>
              </a:ext>
              <a:ext uri="{C183D7F6-B498-43B3-948B-1728B52AA6E4}">
                <adec:decorative xmlns:adec="http://schemas.microsoft.com/office/drawing/2017/decorative" val="1"/>
              </a:ext>
            </a:extLst>
          </p:cNvPr>
          <p:cNvGrpSpPr/>
          <p:nvPr/>
        </p:nvGrpSpPr>
        <p:grpSpPr>
          <a:xfrm>
            <a:off x="7327477" y="1744236"/>
            <a:ext cx="3624686" cy="3624684"/>
            <a:chOff x="7449714" y="1812498"/>
            <a:chExt cx="3624686" cy="3624684"/>
          </a:xfrm>
        </p:grpSpPr>
        <p:sp>
          <p:nvSpPr>
            <p:cNvPr id="7" name="Oval 6">
              <a:extLst>
                <a:ext uri="{FF2B5EF4-FFF2-40B4-BE49-F238E27FC236}">
                  <a16:creationId xmlns:a16="http://schemas.microsoft.com/office/drawing/2014/main" id="{66926A22-AFA5-BACC-EDCB-1655498D02BF}"/>
                </a:ext>
              </a:extLst>
            </p:cNvPr>
            <p:cNvSpPr/>
            <p:nvPr/>
          </p:nvSpPr>
          <p:spPr bwMode="auto">
            <a:xfrm>
              <a:off x="7449714" y="1812498"/>
              <a:ext cx="3624686" cy="3624684"/>
            </a:xfrm>
            <a:prstGeom prst="ellipse">
              <a:avLst/>
            </a:prstGeom>
            <a:solidFill>
              <a:schemeClr val="bg1"/>
            </a:solidFill>
            <a:ln>
              <a:noFill/>
              <a:headEnd type="none" w="med" len="med"/>
              <a:tailEnd type="none" w="med" len="med"/>
            </a:ln>
            <a:effectLst>
              <a:outerShdw blurRad="63500" sx="102000" sy="102000" algn="ctr" rotWithShape="0">
                <a:prstClr val="black">
                  <a:alpha val="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9" name="Graphic 8">
              <a:extLst>
                <a:ext uri="{FF2B5EF4-FFF2-40B4-BE49-F238E27FC236}">
                  <a16:creationId xmlns:a16="http://schemas.microsoft.com/office/drawing/2014/main" id="{B3E4A746-571E-3263-2458-D9A199F88EA4}"/>
                </a:ext>
                <a:ext uri="{C183D7F6-B498-43B3-948B-1728B52AA6E4}">
                  <adec:decorative xmlns:adec="http://schemas.microsoft.com/office/drawing/2017/decorative" val="1"/>
                </a:ext>
              </a:extLst>
            </p:cNvPr>
            <p:cNvPicPr>
              <a:picLocks/>
            </p:cNvPicPr>
            <p:nvPr/>
          </p:nvPicPr>
          <p:blipFill rotWithShape="1">
            <a:blip r:embed="rId4">
              <a:extLst>
                <a:ext uri="{96DAC541-7B7A-43D3-8B79-37D633B846F1}">
                  <asvg:svgBlip xmlns:asvg="http://schemas.microsoft.com/office/drawing/2016/SVG/main" r:embed="rId5"/>
                </a:ext>
              </a:extLst>
            </a:blip>
            <a:srcRect l="3515" t="3515" r="3515" b="3515"/>
            <a:stretch/>
          </p:blipFill>
          <p:spPr>
            <a:xfrm>
              <a:off x="7949777" y="2312560"/>
              <a:ext cx="2624560" cy="2624560"/>
            </a:xfrm>
            <a:prstGeom prst="ellipse">
              <a:avLst/>
            </a:prstGeom>
          </p:spPr>
        </p:pic>
      </p:grpSp>
    </p:spTree>
    <p:extLst>
      <p:ext uri="{BB962C8B-B14F-4D97-AF65-F5344CB8AC3E}">
        <p14:creationId xmlns:p14="http://schemas.microsoft.com/office/powerpoint/2010/main" val="421852293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75FC18-B471-2244-A0BD-3D0FF2D40506}"/>
              </a:ext>
            </a:extLst>
          </p:cNvPr>
          <p:cNvSpPr>
            <a:spLocks noGrp="1"/>
          </p:cNvSpPr>
          <p:nvPr>
            <p:ph type="title"/>
          </p:nvPr>
        </p:nvSpPr>
        <p:spPr/>
        <p:txBody>
          <a:bodyPr/>
          <a:lstStyle/>
          <a:p>
            <a:r>
              <a:rPr lang="en-US" sz="3200" dirty="0"/>
              <a:t>Design a data warehouse</a:t>
            </a:r>
          </a:p>
        </p:txBody>
      </p:sp>
      <p:sp>
        <p:nvSpPr>
          <p:cNvPr id="3" name="Text Placeholder 2">
            <a:extLst>
              <a:ext uri="{FF2B5EF4-FFF2-40B4-BE49-F238E27FC236}">
                <a16:creationId xmlns:a16="http://schemas.microsoft.com/office/drawing/2014/main" id="{691A551F-4AA0-C263-C1B9-8C74688306F0}"/>
              </a:ext>
            </a:extLst>
          </p:cNvPr>
          <p:cNvSpPr>
            <a:spLocks noGrp="1"/>
          </p:cNvSpPr>
          <p:nvPr>
            <p:ph type="body" sz="quarter" idx="15"/>
          </p:nvPr>
        </p:nvSpPr>
        <p:spPr>
          <a:xfrm>
            <a:off x="579437" y="1307061"/>
            <a:ext cx="11234875" cy="307777"/>
          </a:xfrm>
        </p:spPr>
        <p:txBody>
          <a:bodyPr/>
          <a:lstStyle/>
          <a:p>
            <a:pPr marL="0" indent="0">
              <a:buNone/>
            </a:pPr>
            <a:r>
              <a:rPr lang="en-US" sz="2000" dirty="0">
                <a:solidFill>
                  <a:srgbClr val="161616"/>
                </a:solidFill>
                <a:latin typeface="Segoe UI" panose="020B0502040204020203" pitchFamily="34" charset="0"/>
              </a:rPr>
              <a:t>Like all relational databases, Fabric's data warehouse contains tables to store your data for analytics.</a:t>
            </a:r>
            <a:endParaRPr lang="en-GB" sz="2000" dirty="0"/>
          </a:p>
        </p:txBody>
      </p:sp>
      <p:graphicFrame>
        <p:nvGraphicFramePr>
          <p:cNvPr id="9" name="Diagram 8">
            <a:extLst>
              <a:ext uri="{FF2B5EF4-FFF2-40B4-BE49-F238E27FC236}">
                <a16:creationId xmlns:a16="http://schemas.microsoft.com/office/drawing/2014/main" id="{0D135A52-FC02-4711-D869-AE798CDE9929}"/>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453419385"/>
              </p:ext>
            </p:extLst>
          </p:nvPr>
        </p:nvGraphicFramePr>
        <p:xfrm>
          <a:off x="586389" y="1905796"/>
          <a:ext cx="10562258" cy="41315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2" name="Footer Placeholder 2">
            <a:extLst>
              <a:ext uri="{FF2B5EF4-FFF2-40B4-BE49-F238E27FC236}">
                <a16:creationId xmlns:a16="http://schemas.microsoft.com/office/drawing/2014/main" id="{4FE7AB79-5991-431C-426A-3E05B2348AA9}"/>
              </a:ext>
            </a:extLst>
          </p:cNvPr>
          <p:cNvSpPr txBox="1">
            <a:spLocks/>
          </p:cNvSpPr>
          <p:nvPr/>
        </p:nvSpPr>
        <p:spPr>
          <a:xfrm>
            <a:off x="579438" y="6421083"/>
            <a:ext cx="4151312" cy="197976"/>
          </a:xfrm>
          <a:prstGeom prst="rect">
            <a:avLst/>
          </a:prstGeom>
        </p:spPr>
        <p:txBody>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a:defRPr/>
            </a:pPr>
            <a:r>
              <a:rPr lang="en-US" sz="1000" dirty="0">
                <a:solidFill>
                  <a:srgbClr val="000000"/>
                </a:solidFill>
              </a:rPr>
              <a:t>© Copyright Microsoft Corporation. All rights reserved.</a:t>
            </a:r>
          </a:p>
        </p:txBody>
      </p:sp>
    </p:spTree>
    <p:extLst>
      <p:ext uri="{BB962C8B-B14F-4D97-AF65-F5344CB8AC3E}">
        <p14:creationId xmlns:p14="http://schemas.microsoft.com/office/powerpoint/2010/main" val="141260411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29789-6C9F-1CE7-13B5-F7167D9A2655}"/>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D47D9AE5-F1C7-3B3C-A860-24B8D5D5550D}"/>
              </a:ext>
            </a:extLst>
          </p:cNvPr>
          <p:cNvSpPr>
            <a:spLocks noGrp="1"/>
          </p:cNvSpPr>
          <p:nvPr>
            <p:ph type="title"/>
          </p:nvPr>
        </p:nvSpPr>
        <p:spPr/>
        <p:txBody>
          <a:bodyPr anchor="t">
            <a:noAutofit/>
          </a:bodyPr>
          <a:lstStyle/>
          <a:p>
            <a:r>
              <a:rPr lang="en-US" sz="3200" dirty="0"/>
              <a:t>Special types of dimension tables</a:t>
            </a:r>
            <a:br>
              <a:rPr lang="en-US" sz="3200" dirty="0"/>
            </a:br>
            <a:endParaRPr lang="en-GB" sz="3200" dirty="0"/>
          </a:p>
        </p:txBody>
      </p:sp>
      <p:sp>
        <p:nvSpPr>
          <p:cNvPr id="6" name="Footer Placeholder 5">
            <a:extLst>
              <a:ext uri="{FF2B5EF4-FFF2-40B4-BE49-F238E27FC236}">
                <a16:creationId xmlns:a16="http://schemas.microsoft.com/office/drawing/2014/main" id="{991B2264-B90B-1911-9F8F-4CFDC114FE29}"/>
              </a:ext>
            </a:extLst>
          </p:cNvPr>
          <p:cNvSpPr>
            <a:spLocks noGrp="1"/>
          </p:cNvSpPr>
          <p:nvPr>
            <p:ph type="ftr" sz="quarter" idx="3"/>
          </p:nvPr>
        </p:nvSpPr>
        <p:spPr/>
        <p:txBody>
          <a:bodyPr anchor="ctr">
            <a:normAutofit/>
          </a:bodyPr>
          <a:lstStyle/>
          <a:p>
            <a:pPr defTabSz="914367">
              <a:spcAft>
                <a:spcPts val="600"/>
              </a:spcAft>
              <a:defRPr/>
            </a:pPr>
            <a:r>
              <a:rPr lang="en-US">
                <a:solidFill>
                  <a:srgbClr val="000000"/>
                </a:solidFill>
              </a:rPr>
              <a:t>© Copyright Microsoft Corporation. All rights reserved.</a:t>
            </a:r>
          </a:p>
        </p:txBody>
      </p:sp>
      <p:sp>
        <p:nvSpPr>
          <p:cNvPr id="2" name="TextBox 1">
            <a:extLst>
              <a:ext uri="{FF2B5EF4-FFF2-40B4-BE49-F238E27FC236}">
                <a16:creationId xmlns:a16="http://schemas.microsoft.com/office/drawing/2014/main" id="{62C2BCAC-2AF6-54A7-1D04-EF02215AB279}"/>
              </a:ext>
            </a:extLst>
          </p:cNvPr>
          <p:cNvSpPr txBox="1"/>
          <p:nvPr/>
        </p:nvSpPr>
        <p:spPr>
          <a:xfrm>
            <a:off x="478691" y="1435100"/>
            <a:ext cx="9567985" cy="1938992"/>
          </a:xfrm>
          <a:prstGeom prst="rect">
            <a:avLst/>
          </a:prstGeom>
          <a:noFill/>
        </p:spPr>
        <p:txBody>
          <a:bodyPr wrap="square">
            <a:spAutoFit/>
          </a:bodyPr>
          <a:lstStyle/>
          <a:p>
            <a:pPr marL="0" indent="0" algn="l">
              <a:buNone/>
            </a:pPr>
            <a:r>
              <a:rPr lang="en-GB" sz="2000" b="1" i="1" dirty="0">
                <a:solidFill>
                  <a:srgbClr val="161616"/>
                </a:solidFill>
                <a:effectLst/>
                <a:latin typeface="Segoe UI" panose="020B0502040204020203" pitchFamily="34" charset="0"/>
              </a:rPr>
              <a:t>Time dimensions</a:t>
            </a:r>
            <a:r>
              <a:rPr lang="en-GB" sz="2000" b="1" i="0" dirty="0">
                <a:solidFill>
                  <a:srgbClr val="161616"/>
                </a:solidFill>
                <a:effectLst/>
                <a:latin typeface="Segoe UI" panose="020B0502040204020203" pitchFamily="34" charset="0"/>
              </a:rPr>
              <a:t> </a:t>
            </a:r>
            <a:r>
              <a:rPr lang="en-US" sz="2000" b="0" i="0" dirty="0">
                <a:solidFill>
                  <a:srgbClr val="161616"/>
                </a:solidFill>
                <a:effectLst/>
                <a:latin typeface="Segoe UI" panose="020B0502040204020203" pitchFamily="34" charset="0"/>
              </a:rPr>
              <a:t>provides information about the time period in which an event occurred.</a:t>
            </a:r>
          </a:p>
          <a:p>
            <a:pPr marL="0" indent="0" algn="l">
              <a:buNone/>
            </a:pPr>
            <a:endParaRPr lang="en-US" sz="2000" dirty="0">
              <a:solidFill>
                <a:srgbClr val="161616"/>
              </a:solidFill>
              <a:latin typeface="Segoe UI" panose="020B0502040204020203" pitchFamily="34" charset="0"/>
            </a:endParaRPr>
          </a:p>
          <a:p>
            <a:pPr marL="0" indent="0" algn="l">
              <a:buNone/>
            </a:pPr>
            <a:r>
              <a:rPr lang="en-US" sz="2000" b="1" i="1" dirty="0">
                <a:solidFill>
                  <a:srgbClr val="161616"/>
                </a:solidFill>
                <a:effectLst/>
                <a:latin typeface="Segoe UI" panose="020B0502040204020203" pitchFamily="34" charset="0"/>
              </a:rPr>
              <a:t>Slowly changing dimensions</a:t>
            </a:r>
            <a:r>
              <a:rPr lang="en-US" sz="2000" b="1" i="0" dirty="0">
                <a:solidFill>
                  <a:srgbClr val="161616"/>
                </a:solidFill>
                <a:effectLst/>
                <a:latin typeface="Segoe UI" panose="020B0502040204020203" pitchFamily="34" charset="0"/>
              </a:rPr>
              <a:t> </a:t>
            </a:r>
            <a:r>
              <a:rPr lang="en-US" sz="2000" b="0" i="0" dirty="0">
                <a:solidFill>
                  <a:srgbClr val="161616"/>
                </a:solidFill>
                <a:effectLst/>
                <a:latin typeface="Segoe UI" panose="020B0502040204020203" pitchFamily="34" charset="0"/>
              </a:rPr>
              <a:t>are dimension tables that track changes to dimension attributes over time, like changes to a customer's address or a product's price.</a:t>
            </a:r>
            <a:endParaRPr lang="en-GB" sz="2000" b="0" i="0" dirty="0">
              <a:solidFill>
                <a:srgbClr val="161616"/>
              </a:solidFill>
              <a:effectLst/>
              <a:latin typeface="Segoe UI" panose="020B0502040204020203" pitchFamily="34" charset="0"/>
            </a:endParaRPr>
          </a:p>
        </p:txBody>
      </p:sp>
    </p:spTree>
    <p:extLst>
      <p:ext uri="{BB962C8B-B14F-4D97-AF65-F5344CB8AC3E}">
        <p14:creationId xmlns:p14="http://schemas.microsoft.com/office/powerpoint/2010/main" val="257629562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7F96F9-9A34-27C6-345A-1026C3957152}"/>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B6E1E8A1-BCF7-5C40-1356-914F20480E5D}"/>
              </a:ext>
            </a:extLst>
          </p:cNvPr>
          <p:cNvSpPr>
            <a:spLocks noGrp="1"/>
          </p:cNvSpPr>
          <p:nvPr>
            <p:ph type="title"/>
          </p:nvPr>
        </p:nvSpPr>
        <p:spPr/>
        <p:txBody>
          <a:bodyPr anchor="t">
            <a:noAutofit/>
          </a:bodyPr>
          <a:lstStyle/>
          <a:p>
            <a:r>
              <a:rPr lang="en-GB" sz="3200" dirty="0"/>
              <a:t>Data warehouse schema design (1/2)</a:t>
            </a:r>
          </a:p>
        </p:txBody>
      </p:sp>
      <p:sp>
        <p:nvSpPr>
          <p:cNvPr id="6" name="Footer Placeholder 5">
            <a:extLst>
              <a:ext uri="{FF2B5EF4-FFF2-40B4-BE49-F238E27FC236}">
                <a16:creationId xmlns:a16="http://schemas.microsoft.com/office/drawing/2014/main" id="{C3C2C9FB-39FC-2784-9F2D-84C3FD3A049A}"/>
              </a:ext>
            </a:extLst>
          </p:cNvPr>
          <p:cNvSpPr>
            <a:spLocks noGrp="1"/>
          </p:cNvSpPr>
          <p:nvPr>
            <p:ph type="ftr" sz="quarter" idx="3"/>
          </p:nvPr>
        </p:nvSpPr>
        <p:spPr/>
        <p:txBody>
          <a:bodyPr anchor="ctr">
            <a:normAutofit/>
          </a:bodyPr>
          <a:lstStyle/>
          <a:p>
            <a:pPr defTabSz="914367">
              <a:spcAft>
                <a:spcPts val="600"/>
              </a:spcAft>
              <a:defRPr/>
            </a:pPr>
            <a:r>
              <a:rPr lang="en-US">
                <a:solidFill>
                  <a:srgbClr val="000000"/>
                </a:solidFill>
              </a:rPr>
              <a:t>© Copyright Microsoft Corporation. All rights reserved.</a:t>
            </a:r>
          </a:p>
        </p:txBody>
      </p:sp>
      <p:sp>
        <p:nvSpPr>
          <p:cNvPr id="30" name="Text Placeholder 6">
            <a:extLst>
              <a:ext uri="{FF2B5EF4-FFF2-40B4-BE49-F238E27FC236}">
                <a16:creationId xmlns:a16="http://schemas.microsoft.com/office/drawing/2014/main" id="{CBDE044C-CE3C-AF34-41E1-8CA645CC8398}"/>
              </a:ext>
            </a:extLst>
          </p:cNvPr>
          <p:cNvSpPr>
            <a:spLocks noGrp="1"/>
          </p:cNvSpPr>
          <p:nvPr>
            <p:ph type="body" sz="quarter" idx="17"/>
          </p:nvPr>
        </p:nvSpPr>
        <p:spPr>
          <a:xfrm>
            <a:off x="584199" y="1386766"/>
            <a:ext cx="5781431" cy="1380185"/>
          </a:xfrm>
        </p:spPr>
        <p:txBody>
          <a:bodyPr wrap="square">
            <a:normAutofit/>
          </a:bodyPr>
          <a:lstStyle/>
          <a:p>
            <a:pPr marL="285750" indent="-285750">
              <a:buFont typeface="Arial" panose="020B0604020202020204" pitchFamily="34" charset="0"/>
              <a:buChar char="•"/>
            </a:pPr>
            <a:r>
              <a:rPr lang="en-US" sz="1800" b="0" i="0" dirty="0">
                <a:effectLst/>
              </a:rPr>
              <a:t>A data warehouse is organized as a star schema, in which a fact table is directly related to the dimension tables.</a:t>
            </a:r>
            <a:endParaRPr lang="en-US" sz="1800" dirty="0"/>
          </a:p>
        </p:txBody>
      </p:sp>
      <p:pic>
        <p:nvPicPr>
          <p:cNvPr id="1026" name="Picture 2" descr="Diagram of a star schema design displaying a FactSales table with five dimensions that form the shape of a star.">
            <a:extLst>
              <a:ext uri="{FF2B5EF4-FFF2-40B4-BE49-F238E27FC236}">
                <a16:creationId xmlns:a16="http://schemas.microsoft.com/office/drawing/2014/main" id="{51F5A884-EBBB-5555-C77D-6E6678364CB4}"/>
              </a:ext>
            </a:extLst>
          </p:cNvPr>
          <p:cNvPicPr>
            <a:picLocks noGrp="1" noChangeAspect="1" noChangeArrowheads="1"/>
          </p:cNvPicPr>
          <p:nvPr>
            <p:ph type="pic" sz="quarter" idx="4294967295"/>
          </p:nvPr>
        </p:nvPicPr>
        <p:blipFill rotWithShape="1">
          <a:blip r:embed="rId3" cstate="print">
            <a:extLst>
              <a:ext uri="{28A0092B-C50C-407E-A947-70E740481C1C}">
                <a14:useLocalDpi xmlns:a14="http://schemas.microsoft.com/office/drawing/2010/main" val="0"/>
              </a:ext>
            </a:extLst>
          </a:blip>
          <a:srcRect b="-3"/>
          <a:stretch/>
        </p:blipFill>
        <p:spPr bwMode="auto">
          <a:xfrm>
            <a:off x="6932612" y="1386766"/>
            <a:ext cx="4667250" cy="4167188"/>
          </a:xfrm>
          <a:prstGeom prst="rect">
            <a:avLst/>
          </a:prstGeom>
          <a:solidFill>
            <a:srgbClr val="FFFFFF"/>
          </a:solidFill>
          <a:ln>
            <a:solidFill>
              <a:schemeClr val="tx1"/>
            </a:solidFill>
          </a:ln>
        </p:spPr>
      </p:pic>
    </p:spTree>
    <p:extLst>
      <p:ext uri="{BB962C8B-B14F-4D97-AF65-F5344CB8AC3E}">
        <p14:creationId xmlns:p14="http://schemas.microsoft.com/office/powerpoint/2010/main" val="502978753"/>
      </p:ext>
    </p:extLst>
  </p:cSld>
  <p:clrMapOvr>
    <a:masterClrMapping/>
  </p:clrMapOvr>
  <p:transition>
    <p:fade/>
  </p:transition>
</p:sld>
</file>

<file path=ppt/theme/theme1.xml><?xml version="1.0" encoding="utf-8"?>
<a:theme xmlns:a="http://schemas.openxmlformats.org/drawingml/2006/main" name="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Course-Content-Template.pptx" id="{946121D2-4F10-4679-B51B-38D01F6B8DF6}" vid="{730D8D8B-5E6B-40D2-8E57-951A245B60D9}"/>
    </a:ext>
  </a:extLst>
</a:theme>
</file>

<file path=ppt/theme/theme2.xml><?xml version="1.0" encoding="utf-8"?>
<a:theme xmlns:a="http://schemas.openxmlformats.org/drawingml/2006/main" name="1_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Course-Content-Template.pptx" id="{946121D2-4F10-4679-B51B-38D01F6B8DF6}" vid="{41C4B6F8-3FAC-4A5E-A8C0-1C4924A3824B}"/>
    </a:ext>
  </a:extLst>
</a:theme>
</file>

<file path=ppt/theme/theme3.xml><?xml version="1.0" encoding="utf-8"?>
<a:theme xmlns:a="http://schemas.openxmlformats.org/drawingml/2006/main" name="ILT">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 id="{7C7A8ADC-1953-4E1E-A016-887750DFA1D6}" vid="{65ACAD5E-6741-4431-AA92-44F67668BD5C}"/>
    </a:ext>
  </a:extLst>
</a:theme>
</file>

<file path=ppt/theme/theme4.xml><?xml version="1.0" encoding="utf-8"?>
<a:theme xmlns:a="http://schemas.openxmlformats.org/drawingml/2006/main" name="ILT">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 id="{7C7A8ADC-1953-4E1E-A016-887750DFA1D6}" vid="{65ACAD5E-6741-4431-AA92-44F67668BD5C}"/>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ILT-Course-Content</Template>
  <TotalTime>0</TotalTime>
  <Words>10354</Words>
  <Application>Microsoft Office PowerPoint</Application>
  <PresentationFormat>Widescreen</PresentationFormat>
  <Paragraphs>1023</Paragraphs>
  <Slides>69</Slides>
  <Notes>65</Notes>
  <HiddenSlides>0</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69</vt:i4>
      </vt:variant>
    </vt:vector>
  </HeadingPairs>
  <TitlesOfParts>
    <vt:vector size="84" baseType="lpstr">
      <vt:lpstr>-apple-system</vt:lpstr>
      <vt:lpstr>Arial</vt:lpstr>
      <vt:lpstr>Calibri</vt:lpstr>
      <vt:lpstr>Consolas</vt:lpstr>
      <vt:lpstr>docons</vt:lpstr>
      <vt:lpstr>Segoe UI</vt:lpstr>
      <vt:lpstr>Segoe UI Black</vt:lpstr>
      <vt:lpstr>Segoe UI Light</vt:lpstr>
      <vt:lpstr>Segoe UI Semibold</vt:lpstr>
      <vt:lpstr>SFMono-Regular</vt:lpstr>
      <vt:lpstr>Wingdings</vt:lpstr>
      <vt:lpstr>LIGHT MODE</vt:lpstr>
      <vt:lpstr>1_LIGHT MODE</vt:lpstr>
      <vt:lpstr>ILT</vt:lpstr>
      <vt:lpstr>ILT</vt:lpstr>
      <vt:lpstr>DP-700: Microsoft Fabric Data Engineer</vt:lpstr>
      <vt:lpstr>Get started with data warehouses in Microsoft Fabric</vt:lpstr>
      <vt:lpstr>Learning objectives</vt:lpstr>
      <vt:lpstr>Data warehouse fundamentals</vt:lpstr>
      <vt:lpstr>Understand Fabric warehouses</vt:lpstr>
      <vt:lpstr>Create a data warehouse in Fabric </vt:lpstr>
      <vt:lpstr>Design a data warehouse</vt:lpstr>
      <vt:lpstr>Special types of dimension tables </vt:lpstr>
      <vt:lpstr>Data warehouse schema design (1/2)</vt:lpstr>
      <vt:lpstr>Data warehouse schema design (2/2)</vt:lpstr>
      <vt:lpstr>Ingest data into a data warehouse</vt:lpstr>
      <vt:lpstr>Clone tables</vt:lpstr>
      <vt:lpstr>Query data</vt:lpstr>
      <vt:lpstr>Visualize queries</vt:lpstr>
      <vt:lpstr>Build relationships</vt:lpstr>
      <vt:lpstr>Understand the default semantic model </vt:lpstr>
      <vt:lpstr>Visualize data</vt:lpstr>
      <vt:lpstr>Security overview</vt:lpstr>
      <vt:lpstr>Workspace and item permissions</vt:lpstr>
      <vt:lpstr>Exercise</vt:lpstr>
      <vt:lpstr>Knowledge check</vt:lpstr>
      <vt:lpstr>Recap</vt:lpstr>
      <vt:lpstr>Further reading</vt:lpstr>
      <vt:lpstr>Load data into a Microsoft Fabric data warehouse</vt:lpstr>
      <vt:lpstr>Learning objectives</vt:lpstr>
      <vt:lpstr>Understand ETL (Extract, Transform and Load)</vt:lpstr>
      <vt:lpstr>Stage the data</vt:lpstr>
      <vt:lpstr>Different data load types</vt:lpstr>
      <vt:lpstr>Dimension keys</vt:lpstr>
      <vt:lpstr>Create tables with T-SQL</vt:lpstr>
      <vt:lpstr>Load dimension tables</vt:lpstr>
      <vt:lpstr>Example</vt:lpstr>
      <vt:lpstr>Load fact tables</vt:lpstr>
      <vt:lpstr>Load data with Fabric pipelines</vt:lpstr>
      <vt:lpstr>Configure the copy data assistant</vt:lpstr>
      <vt:lpstr>Load data with T-SQL</vt:lpstr>
      <vt:lpstr>Load from other assets</vt:lpstr>
      <vt:lpstr>Load data with Dataflows Gen2</vt:lpstr>
      <vt:lpstr>Transform data with Copilot</vt:lpstr>
      <vt:lpstr>Exercise</vt:lpstr>
      <vt:lpstr>Knowledge check </vt:lpstr>
      <vt:lpstr>Recap</vt:lpstr>
      <vt:lpstr>Further reading</vt:lpstr>
      <vt:lpstr>Monitor a Microsoft Fabric data warehouse</vt:lpstr>
      <vt:lpstr>Learning objectives</vt:lpstr>
      <vt:lpstr>Monitor capacity metrics</vt:lpstr>
      <vt:lpstr>Warehouse operation categories</vt:lpstr>
      <vt:lpstr>Timepoint explore graph</vt:lpstr>
      <vt:lpstr>Usage considerations</vt:lpstr>
      <vt:lpstr>Monitor current activity</vt:lpstr>
      <vt:lpstr>Query insights views</vt:lpstr>
      <vt:lpstr>Exercise</vt:lpstr>
      <vt:lpstr>Knowledge check </vt:lpstr>
      <vt:lpstr>Recap </vt:lpstr>
      <vt:lpstr>Further Reading </vt:lpstr>
      <vt:lpstr>Secure a Microsoft Fabric data warehouse</vt:lpstr>
      <vt:lpstr>Learning objectives</vt:lpstr>
      <vt:lpstr>Dynamic Data Masking</vt:lpstr>
      <vt:lpstr>Masking Rules</vt:lpstr>
      <vt:lpstr>How to configure Dynamic Data Masking </vt:lpstr>
      <vt:lpstr>Row-level security</vt:lpstr>
      <vt:lpstr>How to implement row-level security</vt:lpstr>
      <vt:lpstr>Row-level security example</vt:lpstr>
      <vt:lpstr>Column-level security</vt:lpstr>
      <vt:lpstr>Granular permissions using T-SQL</vt:lpstr>
      <vt:lpstr>Exercise</vt:lpstr>
      <vt:lpstr>Knowledge check </vt:lpstr>
      <vt:lpstr>Recap </vt:lpstr>
      <vt:lpstr>Further Reading </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2024-01-16T19:51:12Z</dcterms:created>
  <dcterms:modified xsi:type="dcterms:W3CDTF">2025-01-10T17:39:29Z</dcterms:modified>
</cp:coreProperties>
</file>