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4" r:id="rId1"/>
  </p:sldMasterIdLst>
  <p:notesMasterIdLst>
    <p:notesMasterId r:id="rId6"/>
  </p:notesMasterIdLst>
  <p:sldIdLst>
    <p:sldId id="2147479811" r:id="rId2"/>
    <p:sldId id="2147479654" r:id="rId3"/>
    <p:sldId id="2147479686" r:id="rId4"/>
    <p:sldId id="2147479812" r:id="rId5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P-700 Conclusion Deck" id="{5A52813B-19BA-426D-98F8-C9F67747D738}">
          <p14:sldIdLst>
            <p14:sldId id="2147479811"/>
            <p14:sldId id="2147479654"/>
            <p14:sldId id="2147479686"/>
            <p14:sldId id="21474798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3" autoAdjust="0"/>
    <p:restoredTop sz="75913" autoAdjust="0"/>
  </p:normalViewPr>
  <p:slideViewPr>
    <p:cSldViewPr snapToGrid="0">
      <p:cViewPr varScale="1">
        <p:scale>
          <a:sx n="90" d="100"/>
          <a:sy n="90" d="100"/>
        </p:scale>
        <p:origin x="260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0104F-1892-406A-9FAB-39973CDE48CD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4BCC1-C7CD-4820-8F7F-578F5AE7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08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84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204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-in">
    <p:bg bwMode="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 descr="Microsoft logo white text version">
            <a:extLst>
              <a:ext uri="{FF2B5EF4-FFF2-40B4-BE49-F238E27FC236}">
                <a16:creationId xmlns:a16="http://schemas.microsoft.com/office/drawing/2014/main" id="{7E11D7A2-B01C-A8A3-A191-67F185635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4" name="Picture 3" descr="Microsoft Learn&#10;Spark possibility">
            <a:extLst>
              <a:ext uri="{FF2B5EF4-FFF2-40B4-BE49-F238E27FC236}">
                <a16:creationId xmlns:a16="http://schemas.microsoft.com/office/drawing/2014/main" id="{92DBCEC2-8AE9-3782-893D-A626AAC4C1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228" y="2573202"/>
            <a:ext cx="5344642" cy="1681958"/>
          </a:xfrm>
          <a:prstGeom prst="rect">
            <a:avLst/>
          </a:prstGeom>
        </p:spPr>
      </p:pic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271FB7A-72FC-2B10-878C-854A9CF5A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9279DA2E-7896-4042-793D-A5F96B78C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3" name="Picture 2" descr="Microsoft Learn&#10;Spark possibility">
            <a:extLst>
              <a:ext uri="{FF2B5EF4-FFF2-40B4-BE49-F238E27FC236}">
                <a16:creationId xmlns:a16="http://schemas.microsoft.com/office/drawing/2014/main" id="{642994C2-F39B-FB93-4D38-9506D2692EF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228" y="2573202"/>
            <a:ext cx="5344642" cy="168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66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  <p15:guide id="8" orient="horz" pos="162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57980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8189027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4340E81D-820D-EB95-DECF-8E23BA57E5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62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12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0B703353-C9ED-0F6F-D7CB-28042BD053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274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6EDDB5AC-BBCB-7CEB-9BCA-27715FCAD1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75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column_Text_with Subhead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698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3-column_Text_with Subheads-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905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BC534918-4E28-3067-DE75-AAF487EA4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213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714A3419-0299-D6E2-EAEC-B759C421A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776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A87FC08B-CC69-ED5E-1E89-0FB4958D4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0718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4253EDB-56F0-1036-A65B-02ABC067A9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45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0ADD2377-43F1-3C9F-D5EF-EBBBA2C54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0966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E84377F5-22E1-9D2A-A0FF-44C6FE95FA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663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492443"/>
          </a:xfrm>
        </p:spPr>
        <p:txBody>
          <a:bodyPr/>
          <a:lstStyle>
            <a:lvl1pPr>
              <a:defRPr sz="32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73866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59737277-FC4D-0B1F-1FD5-5CD35AF445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6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110799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67050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5E5F3DC3-1739-4680-A88C-C7B8F0E6D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40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110799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8649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rn Clickdow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website screenshot here or click or tap 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481D8892-E962-43F0-5F5F-08F524F7E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605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7990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with Head_Off-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814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_with Head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0554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36933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954730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745D21-254F-D547-6B0E-425AD4674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84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20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76999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76999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20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51836"/>
            <a:ext cx="8775098" cy="276999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17190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2680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rningPath3_OffWhite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2721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full pag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4541520" cy="630942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0" bIns="45720" rtlCol="0">
            <a:spAutoFit/>
          </a:bodyPr>
          <a:lstStyle>
            <a:lvl1pPr marL="0" indent="0">
              <a:buNone/>
              <a:defRPr kumimoji="0" lang="en-US" sz="3200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</a:defRPr>
            </a:lvl1pPr>
          </a:lstStyle>
          <a:p>
            <a:pPr marL="228600" lvl="0" indent="-228600"/>
            <a:r>
              <a:rPr lang="en-US" dirty="0"/>
              <a:t>Click to enter title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EC3CADB3-1E72-D613-A509-B863360A3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48551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855148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right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or paste code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A86EA6-5431-D90D-B826-0ABF04E4E9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7554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ources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0281408E-274B-89C6-8571-F986E6EE6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422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Final slide with logo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B2054C5-1258-8F24-CB3E-C0C7AA294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pic>
        <p:nvPicPr>
          <p:cNvPr id="4" name="MS logo gray - EMF">
            <a:extLst>
              <a:ext uri="{FF2B5EF4-FFF2-40B4-BE49-F238E27FC236}">
                <a16:creationId xmlns:a16="http://schemas.microsoft.com/office/drawing/2014/main" id="{E4EDDB7B-532E-2D4D-DE0E-9DF071E27F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065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430887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D724FF2-BFB6-0799-B9AE-F83BA917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249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59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earn Clickdow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B5AC9CC-CBA7-2165-37C5-00D2CAABAC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863338" cy="37151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A94A1388-BD3C-450C-8D99-7C21AEFDA7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9B777F-1F65-69C4-F4D1-F3695FD7D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6209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-column_Callou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581150"/>
            <a:ext cx="7535862" cy="443072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A3E60F0-F025-04E8-0E46-71699A62E4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D105096-7BC3-1383-8EE1-744002B70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71299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_1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AB8950-CE1F-05A6-2114-49B53E68C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B14116FB-E904-DC73-7B06-3E2245263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374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0811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  <p15:guide id="40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4CCBFB5E-1851-2876-A431-5DF81265739D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20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76999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76999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20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76999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13571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_Learn-with Head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A14D4A-3D84-63D4-621C-F0146E953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9BD062-242B-7C76-C2DD-D8D8F7B4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6596763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0">
            <a:extLst>
              <a:ext uri="{FF2B5EF4-FFF2-40B4-BE49-F238E27FC236}">
                <a16:creationId xmlns:a16="http://schemas.microsoft.com/office/drawing/2014/main" id="{2C218158-577B-6E13-36F7-D124388AA1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A801B7-C967-31BF-2BFF-62D7F8EA77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178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6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0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arningPath2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DE894E4-791C-907F-1385-BF33ADCFF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50E438B-8AE6-59FC-EF44-3BE3EA04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340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7064">
          <p15:clr>
            <a:srgbClr val="FBAE40"/>
          </p15:clr>
        </p15:guide>
        <p15:guide id="41" orient="horz" pos="3638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</p:spTree>
    <p:extLst>
      <p:ext uri="{BB962C8B-B14F-4D97-AF65-F5344CB8AC3E}">
        <p14:creationId xmlns:p14="http://schemas.microsoft.com/office/powerpoint/2010/main" val="3607519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_Learn-with Head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A14D4A-3D84-63D4-621C-F0146E953C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9BD062-242B-7C76-C2DD-D8D8F7B4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6596763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0">
            <a:extLst>
              <a:ext uri="{FF2B5EF4-FFF2-40B4-BE49-F238E27FC236}">
                <a16:creationId xmlns:a16="http://schemas.microsoft.com/office/drawing/2014/main" id="{2C218158-577B-6E13-36F7-D124388AA1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0579230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6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0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earningPath2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DE894E4-791C-907F-1385-BF33ADCFF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619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7064">
          <p15:clr>
            <a:srgbClr val="FBAE40"/>
          </p15:clr>
        </p15:guide>
        <p15:guide id="41" orient="horz" pos="3638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losing slide_with Log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2055863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Agenda_2-colum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00A7934-B6A5-1A91-FBCA-710DD07CE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2937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er-BIo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</a:t>
            </a:r>
            <a:br>
              <a:rPr lang="en-US" dirty="0"/>
            </a:br>
            <a:r>
              <a:rPr lang="en-US" dirty="0"/>
              <a:t>add your picture here</a:t>
            </a: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D3ECBC57-006B-CB8F-1EDC-04C18F0D0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64DD4E-DE49-D46B-3212-31FEBA8738D2}"/>
              </a:ext>
            </a:extLst>
          </p:cNvPr>
          <p:cNvSpPr/>
          <p:nvPr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8306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ttendee-Intro">
    <p:bg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E84377F5-22E1-9D2A-A0FF-44C6FE95FA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  <p:pic>
        <p:nvPicPr>
          <p:cNvPr id="5" name="Picture Placeholder 8" descr="Remote attendees participating in a Microsoft Teams Room (MTR) meeting while people in the conference room are viewing attendees in Gallery View on the front of room monitors​. ">
            <a:extLst>
              <a:ext uri="{FF2B5EF4-FFF2-40B4-BE49-F238E27FC236}">
                <a16:creationId xmlns:a16="http://schemas.microsoft.com/office/drawing/2014/main" id="{52246ABC-CD2B-AD84-9C67-DFE64BEAE9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3" name="Picture Placeholder 8" descr="Remote attendees participating in a Microsoft Teams Room (MTR) meeting while people in the conference room are viewing attendees in Gallery View on the front of room monitors​. ">
            <a:extLst>
              <a:ext uri="{FF2B5EF4-FFF2-40B4-BE49-F238E27FC236}">
                <a16:creationId xmlns:a16="http://schemas.microsoft.com/office/drawing/2014/main" id="{DDAD9957-1485-1C27-A844-FA87B0D494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4323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 page_Big headline_Learn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 dirty="0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A750801D-F318-C32F-F1A8-2EB08A5D12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F16CAC6C-E57B-D312-6754-C68FA11C5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639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585216"/>
            <a:ext cx="10430257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591056"/>
            <a:ext cx="10426700" cy="10710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5646CF9B-C3C6-BF79-10C9-634FDE6DD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57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  <p:sldLayoutId id="2147483685" r:id="rId21"/>
    <p:sldLayoutId id="2147483686" r:id="rId22"/>
    <p:sldLayoutId id="2147483687" r:id="rId23"/>
    <p:sldLayoutId id="2147483688" r:id="rId24"/>
    <p:sldLayoutId id="2147483689" r:id="rId25"/>
    <p:sldLayoutId id="2147483690" r:id="rId26"/>
    <p:sldLayoutId id="2147483691" r:id="rId27"/>
    <p:sldLayoutId id="2147483692" r:id="rId28"/>
    <p:sldLayoutId id="2147483693" r:id="rId29"/>
    <p:sldLayoutId id="2147483694" r:id="rId30"/>
    <p:sldLayoutId id="2147483695" r:id="rId31"/>
    <p:sldLayoutId id="2147483696" r:id="rId32"/>
    <p:sldLayoutId id="2147483697" r:id="rId33"/>
    <p:sldLayoutId id="2147483698" r:id="rId34"/>
    <p:sldLayoutId id="2147483699" r:id="rId35"/>
    <p:sldLayoutId id="2147483700" r:id="rId36"/>
    <p:sldLayoutId id="2147483701" r:id="rId37"/>
    <p:sldLayoutId id="2147483702" r:id="rId38"/>
    <p:sldLayoutId id="2147483703" r:id="rId39"/>
    <p:sldLayoutId id="2147483704" r:id="rId40"/>
    <p:sldLayoutId id="2147483705" r:id="rId41"/>
    <p:sldLayoutId id="2147483706" r:id="rId42"/>
    <p:sldLayoutId id="2147483660" r:id="rId43"/>
    <p:sldLayoutId id="2147483661" r:id="rId44"/>
    <p:sldLayoutId id="2147483662" r:id="rId45"/>
    <p:sldLayoutId id="2147483663" r:id="rId46"/>
  </p:sldLayoutIdLst>
  <p:transition>
    <p:fade/>
  </p:transition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2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24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8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training/paths/implement-data-science-machine-learning-fabric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4" Type="http://schemas.openxmlformats.org/officeDocument/2006/relationships/hyperlink" Target="https://learn.microsoft.com/training/paths/develop-dynamic-reports-microsoft-power-b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628632-0ECC-A45F-82C4-78ED7E7FE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067" y="1949430"/>
            <a:ext cx="6345239" cy="2462213"/>
          </a:xfrm>
        </p:spPr>
        <p:txBody>
          <a:bodyPr/>
          <a:lstStyle/>
          <a:p>
            <a:r>
              <a:rPr lang="en-US" dirty="0"/>
              <a:t>DP-700: Microsoft Fabric Data Engineer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34238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758F5-C35D-A291-068D-13C0D6581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216"/>
            <a:ext cx="10430257" cy="430887"/>
          </a:xfrm>
        </p:spPr>
        <p:txBody>
          <a:bodyPr>
            <a:normAutofit/>
          </a:bodyPr>
          <a:lstStyle/>
          <a:p>
            <a:r>
              <a:rPr lang="en-US" sz="2800"/>
              <a:t>Thank you for attending this course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774742-B51A-7AB0-5C2C-8C2CFAC7FA4A}"/>
              </a:ext>
            </a:extLst>
          </p:cNvPr>
          <p:cNvSpPr txBox="1"/>
          <p:nvPr/>
        </p:nvSpPr>
        <p:spPr>
          <a:xfrm>
            <a:off x="585217" y="1073388"/>
            <a:ext cx="11031840" cy="400110"/>
          </a:xfrm>
          <a:prstGeom prst="rect">
            <a:avLst/>
          </a:prstGeom>
          <a:noFill/>
        </p:spPr>
        <p:txBody>
          <a:bodyPr wrap="square" lIns="0" tIns="45720" rIns="91440" bIns="45720" anchor="t">
            <a:spAutoFit/>
          </a:bodyPr>
          <a:lstStyle/>
          <a:p>
            <a:r>
              <a:rPr lang="en-US" sz="2000">
                <a:solidFill>
                  <a:schemeClr val="accent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Here are some reminders</a:t>
            </a:r>
          </a:p>
        </p:txBody>
      </p:sp>
      <p:sp>
        <p:nvSpPr>
          <p:cNvPr id="6" name="Rounded Rectangle 3_1">
            <a:extLst>
              <a:ext uri="{FF2B5EF4-FFF2-40B4-BE49-F238E27FC236}">
                <a16:creationId xmlns:a16="http://schemas.microsoft.com/office/drawing/2014/main" id="{BB8CD774-E161-61A8-A522-D15355733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5217" y="2641600"/>
            <a:ext cx="3369852" cy="2912532"/>
          </a:xfrm>
          <a:prstGeom prst="roundRect">
            <a:avLst>
              <a:gd name="adj" fmla="val 75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defTabSz="932742">
              <a:spcBef>
                <a:spcPct val="20000"/>
              </a:spcBef>
              <a:buSzPct val="90000"/>
            </a:pPr>
            <a:endParaRPr lang="en-IN" sz="1400">
              <a:solidFill>
                <a:srgbClr val="000000"/>
              </a:solidFill>
              <a:latin typeface="Segoe UI Semibold"/>
              <a:cs typeface="Segoe UI" panose="020B0502040204020203" pitchFamily="34" charset="0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D9A420F-4813-DE87-923E-2BAD0B3265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714843" y="2090899"/>
            <a:ext cx="1110600" cy="1110600"/>
            <a:chOff x="1742946" y="2116300"/>
            <a:chExt cx="1110600" cy="11106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5204F6C-AFC4-B17E-9CBF-22DC543234BF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DB37397-7AB9-34FE-DA9D-61EDF50E6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  <p:sp>
        <p:nvSpPr>
          <p:cNvPr id="10" name="Title 3">
            <a:extLst>
              <a:ext uri="{FF2B5EF4-FFF2-40B4-BE49-F238E27FC236}">
                <a16:creationId xmlns:a16="http://schemas.microsoft.com/office/drawing/2014/main" id="{4A316BF9-C4B9-DD49-36CE-1D11F0D1172A}"/>
              </a:ext>
            </a:extLst>
          </p:cNvPr>
          <p:cNvSpPr txBox="1">
            <a:spLocks/>
          </p:cNvSpPr>
          <p:nvPr/>
        </p:nvSpPr>
        <p:spPr bwMode="auto">
          <a:xfrm>
            <a:off x="592138" y="3527093"/>
            <a:ext cx="3350360" cy="61555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>
                <a:ln w="3175">
                  <a:noFill/>
                </a:ln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  <a:effectLst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Celebrate your </a:t>
            </a:r>
            <a:b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</a:br>
            <a: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new skills</a:t>
            </a:r>
            <a:endParaRPr kumimoji="0" lang="en-US" sz="2000" b="0" i="0" u="none" strike="noStrike" kern="1200" cap="none" spc="0" normalizeH="0" baseline="0" noProof="0">
              <a:ln w="3175">
                <a:noFill/>
              </a:ln>
              <a:solidFill>
                <a:schemeClr val="accent2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DB18E57-06A5-07C5-77E6-7A3931D0724C}"/>
              </a:ext>
            </a:extLst>
          </p:cNvPr>
          <p:cNvSpPr txBox="1">
            <a:spLocks/>
          </p:cNvSpPr>
          <p:nvPr/>
        </p:nvSpPr>
        <p:spPr>
          <a:xfrm>
            <a:off x="1083155" y="4473121"/>
            <a:ext cx="2415900" cy="1105248"/>
          </a:xfrm>
          <a:prstGeom prst="rect">
            <a:avLst/>
          </a:prstGeom>
        </p:spPr>
        <p:txBody>
          <a:bodyPr lIns="0" tIns="0" rIns="0" bIns="0"/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Redeem your achievement</a:t>
            </a:r>
          </a:p>
          <a:p>
            <a:r>
              <a:rPr lang="en-US" sz="1400"/>
              <a:t>Share with us and your network</a:t>
            </a:r>
          </a:p>
        </p:txBody>
      </p:sp>
      <p:sp>
        <p:nvSpPr>
          <p:cNvPr id="7" name="Rounded Rectangle 3_1">
            <a:extLst>
              <a:ext uri="{FF2B5EF4-FFF2-40B4-BE49-F238E27FC236}">
                <a16:creationId xmlns:a16="http://schemas.microsoft.com/office/drawing/2014/main" id="{6EF7A416-217B-B74D-2A37-73B81E903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4692" y="2641600"/>
            <a:ext cx="3349242" cy="2912532"/>
          </a:xfrm>
          <a:prstGeom prst="roundRect">
            <a:avLst>
              <a:gd name="adj" fmla="val 75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defTabSz="932742">
              <a:spcBef>
                <a:spcPct val="20000"/>
              </a:spcBef>
              <a:buSzPct val="90000"/>
            </a:pPr>
            <a:endParaRPr lang="en-IN" sz="1400">
              <a:solidFill>
                <a:srgbClr val="000000"/>
              </a:solidFill>
              <a:latin typeface="Segoe UI Semibold"/>
              <a:cs typeface="Segoe UI" panose="020B0502040204020203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EA0CB41-0E46-734C-4922-03B79C434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534013" y="2090899"/>
            <a:ext cx="1110600" cy="1110600"/>
            <a:chOff x="5540700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9FEEDCE-1714-0823-ABDF-9A463BF4414A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2612A22-D03D-EB09-D2F9-46DCD2A71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1" name="Title 3">
            <a:extLst>
              <a:ext uri="{FF2B5EF4-FFF2-40B4-BE49-F238E27FC236}">
                <a16:creationId xmlns:a16="http://schemas.microsoft.com/office/drawing/2014/main" id="{BCA26C15-2479-3215-DA45-30CA95A86BF1}"/>
              </a:ext>
            </a:extLst>
          </p:cNvPr>
          <p:cNvSpPr txBox="1">
            <a:spLocks/>
          </p:cNvSpPr>
          <p:nvPr/>
        </p:nvSpPr>
        <p:spPr bwMode="auto">
          <a:xfrm>
            <a:off x="4404664" y="3527093"/>
            <a:ext cx="3350360" cy="61555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>
                <a:ln w="3175">
                  <a:noFill/>
                </a:ln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  <a:effectLst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Let us know </a:t>
            </a:r>
            <a:b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</a:br>
            <a: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how we did</a:t>
            </a:r>
            <a:endParaRPr kumimoji="0" lang="en-US" sz="2000" b="0" i="0" u="none" strike="noStrike" kern="1200" cap="none" spc="0" normalizeH="0" baseline="0" noProof="0">
              <a:ln w="3175">
                <a:noFill/>
              </a:ln>
              <a:solidFill>
                <a:schemeClr val="accent2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787BEECF-9AA7-29D4-B995-C86E4E84DA4F}"/>
              </a:ext>
            </a:extLst>
          </p:cNvPr>
          <p:cNvSpPr txBox="1">
            <a:spLocks/>
          </p:cNvSpPr>
          <p:nvPr/>
        </p:nvSpPr>
        <p:spPr>
          <a:xfrm>
            <a:off x="4888050" y="4473121"/>
            <a:ext cx="2415900" cy="1105248"/>
          </a:xfrm>
          <a:prstGeom prst="rect">
            <a:avLst/>
          </a:prstGeom>
        </p:spPr>
        <p:txBody>
          <a:bodyPr lIns="0" tIns="0" rIns="0" bIns="0"/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Give us your feedback</a:t>
            </a:r>
          </a:p>
          <a:p>
            <a:r>
              <a:rPr lang="en-US" sz="1400"/>
              <a:t>Survey will be sent via email</a:t>
            </a:r>
          </a:p>
        </p:txBody>
      </p:sp>
      <p:sp>
        <p:nvSpPr>
          <p:cNvPr id="8" name="Rounded Rectangle 3_1">
            <a:extLst>
              <a:ext uri="{FF2B5EF4-FFF2-40B4-BE49-F238E27FC236}">
                <a16:creationId xmlns:a16="http://schemas.microsoft.com/office/drawing/2014/main" id="{AB37A0EA-578B-84A5-AE07-644384EA1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68435" y="2641600"/>
            <a:ext cx="3331428" cy="2912532"/>
          </a:xfrm>
          <a:prstGeom prst="roundRect">
            <a:avLst>
              <a:gd name="adj" fmla="val 75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defTabSz="932742">
              <a:spcBef>
                <a:spcPct val="20000"/>
              </a:spcBef>
              <a:buSzPct val="90000"/>
            </a:pPr>
            <a:endParaRPr lang="en-IN" sz="1400">
              <a:solidFill>
                <a:srgbClr val="000000"/>
              </a:solidFill>
              <a:latin typeface="Segoe UI Semibold"/>
              <a:cs typeface="Segoe UI" panose="020B0502040204020203" pitchFamily="34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C3E7F02-D409-47E7-2524-7C278F7178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378849" y="2090899"/>
            <a:ext cx="1110600" cy="1110600"/>
            <a:chOff x="9378893" y="2116300"/>
            <a:chExt cx="1110600" cy="11106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EF2EB2C-F39B-78A2-5F62-B5420D61E6B0}"/>
                </a:ext>
              </a:extLst>
            </p:cNvPr>
            <p:cNvSpPr/>
            <p:nvPr/>
          </p:nvSpPr>
          <p:spPr>
            <a:xfrm>
              <a:off x="9378893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22" name="Picture 21" descr="Icon&#10;&#10;Description automatically generated">
              <a:extLst>
                <a:ext uri="{FF2B5EF4-FFF2-40B4-BE49-F238E27FC236}">
                  <a16:creationId xmlns:a16="http://schemas.microsoft.com/office/drawing/2014/main" id="{EEABFC34-76B9-583D-E57A-80FBE6468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7795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9" name="Title 3">
            <a:extLst>
              <a:ext uri="{FF2B5EF4-FFF2-40B4-BE49-F238E27FC236}">
                <a16:creationId xmlns:a16="http://schemas.microsoft.com/office/drawing/2014/main" id="{1115584E-5D15-89B4-1E8A-3A2B2C2A948E}"/>
              </a:ext>
            </a:extLst>
          </p:cNvPr>
          <p:cNvSpPr txBox="1">
            <a:spLocks/>
          </p:cNvSpPr>
          <p:nvPr/>
        </p:nvSpPr>
        <p:spPr bwMode="auto">
          <a:xfrm>
            <a:off x="8289746" y="3527094"/>
            <a:ext cx="3310116" cy="61555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>
                <a:ln w="3175">
                  <a:noFill/>
                </a:ln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  <a:effectLst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Become </a:t>
            </a:r>
            <a:b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</a:br>
            <a:r>
              <a:rPr kumimoji="0" lang="en-US" sz="2000" b="0" i="0" u="none" strike="noStrike" kern="1200" cap="none" spc="0" normalizeH="0" baseline="0" noProof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Microsoft Certified</a:t>
            </a:r>
            <a:endParaRPr kumimoji="0" lang="en-US" sz="2000" b="0" i="0" u="none" strike="noStrike" kern="1200" cap="none" spc="0" normalizeH="0" baseline="0" noProof="0">
              <a:ln w="3175">
                <a:noFill/>
              </a:ln>
              <a:solidFill>
                <a:schemeClr val="accent2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66F9F362-4F2E-D227-CD26-237B46E62F6F}"/>
              </a:ext>
            </a:extLst>
          </p:cNvPr>
          <p:cNvSpPr txBox="1">
            <a:spLocks/>
          </p:cNvSpPr>
          <p:nvPr/>
        </p:nvSpPr>
        <p:spPr>
          <a:xfrm>
            <a:off x="8753090" y="4473121"/>
            <a:ext cx="2415900" cy="1105248"/>
          </a:xfrm>
          <a:prstGeom prst="rect">
            <a:avLst/>
          </a:prstGeom>
        </p:spPr>
        <p:txBody>
          <a:bodyPr lIns="0" tIns="0" rIns="0" bIns="0"/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Explore additional resources to help prepare</a:t>
            </a:r>
          </a:p>
          <a:p>
            <a:r>
              <a:rPr lang="en-US" sz="1400"/>
              <a:t>Schedule your exam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97FC6E-23C6-9140-6152-48A2508BD218}"/>
              </a:ext>
            </a:extLst>
          </p:cNvPr>
          <p:cNvSpPr txBox="1"/>
          <p:nvPr/>
        </p:nvSpPr>
        <p:spPr>
          <a:xfrm>
            <a:off x="672653" y="6070090"/>
            <a:ext cx="258084" cy="2840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>
              <a:defRPr/>
            </a:pPr>
            <a:r>
              <a:rPr lang="en-US" sz="1846">
                <a:solidFill>
                  <a:srgbClr val="2A446F"/>
                </a:solidFill>
                <a:latin typeface="Segoe UI Symbol"/>
                <a:ea typeface="Segoe UI Symbol"/>
                <a:sym typeface="Segoe UI Symbol"/>
                <a:rtl val="0"/>
              </a:rPr>
              <a:t>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D91B82-FBFF-2306-8695-498B4BE67872}"/>
              </a:ext>
            </a:extLst>
          </p:cNvPr>
          <p:cNvSpPr txBox="1"/>
          <p:nvPr/>
        </p:nvSpPr>
        <p:spPr>
          <a:xfrm>
            <a:off x="1078164" y="5956661"/>
            <a:ext cx="5816349" cy="510909"/>
          </a:xfrm>
          <a:prstGeom prst="rect">
            <a:avLst/>
          </a:prstGeom>
          <a:noFill/>
        </p:spPr>
        <p:txBody>
          <a:bodyPr wrap="square" lIns="0" tIns="146304" rIns="182880" bIns="146304" rtlCol="0">
            <a:spAutoFit/>
          </a:bodyPr>
          <a:lstStyle/>
          <a:p>
            <a:pPr defTabSz="914400">
              <a:spcAft>
                <a:spcPts val="800"/>
              </a:spcAft>
              <a:defRPr/>
            </a:pPr>
            <a:r>
              <a:rPr lang="en-US" sz="1400">
                <a:solidFill>
                  <a:srgbClr val="1A1A1A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Tag us social: </a:t>
            </a:r>
            <a:r>
              <a:rPr lang="en-US" sz="1400" b="1">
                <a:solidFill>
                  <a:schemeClr val="accent1"/>
                </a:solidFill>
                <a:latin typeface="Segoe UI Semibold"/>
                <a:ea typeface="Calibri" panose="020F0502020204030204" pitchFamily="34" charset="0"/>
                <a:cs typeface="Arial" panose="020B0604020202020204" pitchFamily="34" charset="0"/>
              </a:rPr>
              <a:t>#AlwaysLearning</a:t>
            </a:r>
            <a:endParaRPr lang="en-US" sz="1400">
              <a:solidFill>
                <a:schemeClr val="accent1"/>
              </a:solidFill>
              <a:latin typeface="Segoe UI Semibold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9FDBAF6B-4023-F57C-248B-3E2DF1B741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48551" y="6421083"/>
            <a:ext cx="4151312" cy="197976"/>
          </a:xfrm>
        </p:spPr>
        <p:txBody>
          <a:bodyPr/>
          <a:lstStyle/>
          <a:p>
            <a:pPr algn="r"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9432071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758F5-C35D-A291-068D-13C0D6581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0148868" cy="984885"/>
          </a:xfrm>
        </p:spPr>
        <p:txBody>
          <a:bodyPr/>
          <a:lstStyle/>
          <a:p>
            <a:r>
              <a:rPr lang="en-US" sz="3200"/>
              <a:t>What could be next in your learning journey?</a:t>
            </a:r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F144E780-B30C-3FDB-2E59-CE7B85C3D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Copyright Microsoft Corporation. All rights reserved.</a:t>
            </a:r>
          </a:p>
        </p:txBody>
      </p:sp>
      <p:sp>
        <p:nvSpPr>
          <p:cNvPr id="4" name="Rounded Rectangle 3_1">
            <a:extLst>
              <a:ext uri="{FF2B5EF4-FFF2-40B4-BE49-F238E27FC236}">
                <a16:creationId xmlns:a16="http://schemas.microsoft.com/office/drawing/2014/main" id="{989D3437-A959-4420-C0BC-C8F81E30E95B}"/>
              </a:ext>
            </a:extLst>
          </p:cNvPr>
          <p:cNvSpPr/>
          <p:nvPr/>
        </p:nvSpPr>
        <p:spPr>
          <a:xfrm>
            <a:off x="1047650" y="1330967"/>
            <a:ext cx="4312283" cy="4478867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lvl="0" algn="ctr" defTabSz="932742">
              <a:spcBef>
                <a:spcPts val="600"/>
              </a:spcBef>
              <a:spcAft>
                <a:spcPts val="1200"/>
              </a:spcAft>
              <a:buSzPct val="90000"/>
              <a:defRPr/>
            </a:pPr>
            <a:r>
              <a:rPr lang="en-US" sz="1800" dirty="0">
                <a:solidFill>
                  <a:schemeClr val="tx1"/>
                </a:solidFill>
                <a:latin typeface="+mj-lt"/>
                <a:cs typeface="Segoe UI" panose="020B0502040204020203" pitchFamily="34" charset="0"/>
                <a:hlinkClick r:id="rId3"/>
              </a:rPr>
              <a:t>Implement a data science and machine learning solution with Microsoft Fabric</a:t>
            </a:r>
            <a:endParaRPr lang="en-US" sz="1800" dirty="0">
              <a:solidFill>
                <a:schemeClr val="tx1"/>
              </a:solidFill>
              <a:cs typeface="Segoe UI" panose="020B0502040204020203" pitchFamily="34" charset="0"/>
            </a:endParaRP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Explore data for data science with notebooks</a:t>
            </a: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Preprocess data with Data Wrangler</a:t>
            </a: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Train and track machine learning models with </a:t>
            </a:r>
            <a:r>
              <a:rPr lang="en-US" sz="1800" dirty="0" err="1">
                <a:solidFill>
                  <a:schemeClr val="tx1"/>
                </a:solidFill>
                <a:cs typeface="Segoe UI" panose="020B0502040204020203" pitchFamily="34" charset="0"/>
              </a:rPr>
              <a:t>MLflow</a:t>
            </a:r>
            <a:endParaRPr lang="en-US" sz="1800" dirty="0">
              <a:solidFill>
                <a:schemeClr val="tx1"/>
              </a:solidFill>
              <a:cs typeface="Segoe UI" panose="020B0502040204020203" pitchFamily="34" charset="0"/>
            </a:endParaRP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Generate batch predictions using a deployed model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D27F68B9-3295-FCF3-5246-E01448357E77}"/>
              </a:ext>
            </a:extLst>
          </p:cNvPr>
          <p:cNvSpPr/>
          <p:nvPr/>
        </p:nvSpPr>
        <p:spPr>
          <a:xfrm>
            <a:off x="6240162" y="1330967"/>
            <a:ext cx="4312283" cy="4478867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R="0" algn="ctr" defTabSz="932742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 sz="1800" dirty="0">
                <a:solidFill>
                  <a:srgbClr val="0077D3"/>
                </a:solidFill>
                <a:latin typeface="+mj-lt"/>
                <a:cs typeface="Segoe UI" panose="020B0502040204020203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 dynamic reports with Microsoft Power BI</a:t>
            </a:r>
            <a:endParaRPr lang="en-US" sz="1800" dirty="0">
              <a:solidFill>
                <a:srgbClr val="0077D3"/>
              </a:solidFill>
              <a:latin typeface="+mj-lt"/>
              <a:cs typeface="Segoe UI" panose="020B0502040204020203" pitchFamily="34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en-US" sz="1800" dirty="0">
              <a:solidFill>
                <a:srgbClr val="0078D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Connect to and prepare data for analysis</a:t>
            </a: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Design and develop a semantic model</a:t>
            </a: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Use DAX to extend calculations</a:t>
            </a:r>
          </a:p>
          <a:p>
            <a:pPr marL="285750" lvl="0" indent="-285750" defTabSz="932742">
              <a:spcBef>
                <a:spcPts val="600"/>
              </a:spcBef>
              <a:spcAft>
                <a:spcPts val="1200"/>
              </a:spcAft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cs typeface="Segoe UI" panose="020B0502040204020203" pitchFamily="34" charset="0"/>
              </a:rPr>
              <a:t>Design Power BI visuals and reports</a:t>
            </a:r>
          </a:p>
        </p:txBody>
      </p:sp>
    </p:spTree>
    <p:extLst>
      <p:ext uri="{BB962C8B-B14F-4D97-AF65-F5344CB8AC3E}">
        <p14:creationId xmlns:p14="http://schemas.microsoft.com/office/powerpoint/2010/main" val="94005577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73F48-7D3A-4667-2351-54527DA80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30767746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ccess-ILT-Course-Content-Templat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Access-ILT-Course-Content-Template" id="{48B9DD6F-CFBE-416C-9C1A-DEE8A210A114}" vid="{2BED3EB0-211B-4675-B267-85689B74A70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Access-ILT-Course-Content-Template</Template>
  <TotalTime>0</TotalTime>
  <Words>178</Words>
  <Application>Microsoft Office PowerPoint</Application>
  <PresentationFormat>Widescreen</PresentationFormat>
  <Paragraphs>33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Aptos</vt:lpstr>
      <vt:lpstr>Arial</vt:lpstr>
      <vt:lpstr>Consolas</vt:lpstr>
      <vt:lpstr>Segoe UI</vt:lpstr>
      <vt:lpstr>Segoe UI Semibold</vt:lpstr>
      <vt:lpstr>Segoe UI Symbol</vt:lpstr>
      <vt:lpstr>Wingdings</vt:lpstr>
      <vt:lpstr>Access-ILT-Course-Content-Template</vt:lpstr>
      <vt:lpstr>DP-700: Microsoft Fabric Data Engineer  Conclusion</vt:lpstr>
      <vt:lpstr>Thank you for attending this course</vt:lpstr>
      <vt:lpstr>What could be next in your learning journey?</vt:lpstr>
      <vt:lpstr>Final slide with logo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2024-03-07T19:46:19Z</dcterms:created>
  <dcterms:modified xsi:type="dcterms:W3CDTF">2025-01-13T15:27:51Z</dcterms:modified>
</cp:coreProperties>
</file>