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4715" r:id="rId4"/>
  </p:sldMasterIdLst>
  <p:notesMasterIdLst>
    <p:notesMasterId r:id="rId70"/>
  </p:notesMasterIdLst>
  <p:handoutMasterIdLst>
    <p:handoutMasterId r:id="rId71"/>
  </p:handoutMasterIdLst>
  <p:sldIdLst>
    <p:sldId id="1721" r:id="rId5"/>
    <p:sldId id="1670" r:id="rId6"/>
    <p:sldId id="1760" r:id="rId7"/>
    <p:sldId id="1761" r:id="rId8"/>
    <p:sldId id="1762" r:id="rId9"/>
    <p:sldId id="1767" r:id="rId10"/>
    <p:sldId id="1768" r:id="rId11"/>
    <p:sldId id="1763" r:id="rId12"/>
    <p:sldId id="1764" r:id="rId13"/>
    <p:sldId id="1765" r:id="rId14"/>
    <p:sldId id="1815" r:id="rId15"/>
    <p:sldId id="1773" r:id="rId16"/>
    <p:sldId id="1778" r:id="rId17"/>
    <p:sldId id="1722" r:id="rId18"/>
    <p:sldId id="1720" r:id="rId19"/>
    <p:sldId id="1731" r:id="rId20"/>
    <p:sldId id="1774" r:id="rId21"/>
    <p:sldId id="1726" r:id="rId22"/>
    <p:sldId id="1828" r:id="rId23"/>
    <p:sldId id="1725" r:id="rId24"/>
    <p:sldId id="1735" r:id="rId25"/>
    <p:sldId id="1739" r:id="rId26"/>
    <p:sldId id="1816" r:id="rId27"/>
    <p:sldId id="1780" r:id="rId28"/>
    <p:sldId id="1723" r:id="rId29"/>
    <p:sldId id="1724" r:id="rId30"/>
    <p:sldId id="1822" r:id="rId31"/>
    <p:sldId id="1737" r:id="rId32"/>
    <p:sldId id="1738" r:id="rId33"/>
    <p:sldId id="1826" r:id="rId34"/>
    <p:sldId id="1824" r:id="rId35"/>
    <p:sldId id="1825" r:id="rId36"/>
    <p:sldId id="1740" r:id="rId37"/>
    <p:sldId id="1741" r:id="rId38"/>
    <p:sldId id="1744" r:id="rId39"/>
    <p:sldId id="1817" r:id="rId40"/>
    <p:sldId id="1782" r:id="rId41"/>
    <p:sldId id="1745" r:id="rId42"/>
    <p:sldId id="1728" r:id="rId43"/>
    <p:sldId id="1729" r:id="rId44"/>
    <p:sldId id="1730" r:id="rId45"/>
    <p:sldId id="1746" r:id="rId46"/>
    <p:sldId id="1818" r:id="rId47"/>
    <p:sldId id="1791" r:id="rId48"/>
    <p:sldId id="1748" r:id="rId49"/>
    <p:sldId id="1827" r:id="rId50"/>
    <p:sldId id="1732" r:id="rId51"/>
    <p:sldId id="1750" r:id="rId52"/>
    <p:sldId id="1751" r:id="rId53"/>
    <p:sldId id="1819" r:id="rId54"/>
    <p:sldId id="1792" r:id="rId55"/>
    <p:sldId id="1752" r:id="rId56"/>
    <p:sldId id="1734" r:id="rId57"/>
    <p:sldId id="1753" r:id="rId58"/>
    <p:sldId id="1754" r:id="rId59"/>
    <p:sldId id="1755" r:id="rId60"/>
    <p:sldId id="1756" r:id="rId61"/>
    <p:sldId id="1757" r:id="rId62"/>
    <p:sldId id="1820" r:id="rId63"/>
    <p:sldId id="1785" r:id="rId64"/>
    <p:sldId id="1821" r:id="rId65"/>
    <p:sldId id="1783" r:id="rId66"/>
    <p:sldId id="1771" r:id="rId67"/>
    <p:sldId id="1772" r:id="rId68"/>
    <p:sldId id="1532" r:id="rId69"/>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cmAuthor id="3" name="Mary Feil-Jacobs" initials="MF" lastIdx="22" clrIdx="3"/>
  <p:cmAuthor id="4" name="Angela Powell" initials="AP" lastIdx="9" clrIdx="4"/>
  <p:cmAuthor id="5" name="Wanlambok Nongbet [Chillibreeze]" initials="WN[" lastIdx="3" clrIdx="5">
    <p:extLst>
      <p:ext uri="{19B8F6BF-5375-455C-9EA6-DF929625EA0E}">
        <p15:presenceInfo xmlns:p15="http://schemas.microsoft.com/office/powerpoint/2012/main" userId="S::wanlambok.nongbet@chillibreeze.com::6bf028ea-505a-4797-9fbe-498829f78d7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6E6"/>
    <a:srgbClr val="243A5E"/>
    <a:srgbClr val="D5EDFF"/>
    <a:srgbClr val="C1C1C1"/>
    <a:srgbClr val="EBEBEB"/>
    <a:srgbClr val="FF8C00"/>
    <a:srgbClr val="FFB900"/>
    <a:srgbClr val="A80000"/>
    <a:srgbClr val="737373"/>
    <a:srgbClr val="AFAFAF"/>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020" autoAdjust="0"/>
  </p:normalViewPr>
  <p:slideViewPr>
    <p:cSldViewPr snapToGrid="0">
      <p:cViewPr varScale="1">
        <p:scale>
          <a:sx n="105" d="100"/>
          <a:sy n="105" d="100"/>
        </p:scale>
        <p:origin x="516" y="84"/>
      </p:cViewPr>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viewProps" Target="view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commentAuthors" Target="commen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notesMaster" Target="notesMasters/notesMaster1.xml"/><Relationship Id="rId75"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tableStyles" Target="tableStyles.xml"/><Relationship Id="rId7" Type="http://schemas.openxmlformats.org/officeDocument/2006/relationships/slide" Target="slides/slide3.xml"/><Relationship Id="rId71" Type="http://schemas.openxmlformats.org/officeDocument/2006/relationships/handoutMaster" Target="handoutMasters/handoutMaster1.xml"/><Relationship Id="rId2" Type="http://schemas.openxmlformats.org/officeDocument/2006/relationships/customXml" Target="../customXml/item2.xml"/><Relationship Id="rId29" Type="http://schemas.openxmlformats.org/officeDocument/2006/relationships/slide" Target="slides/slide2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ny Frink" userId="f3ada52a-06d5-4454-9a8d-cefb10747f9e" providerId="ADAL" clId="{C813F937-99FC-4477-B7A2-1737744A6A28}"/>
    <pc:docChg chg="custSel modSld">
      <pc:chgData name="Tony Frink" userId="f3ada52a-06d5-4454-9a8d-cefb10747f9e" providerId="ADAL" clId="{C813F937-99FC-4477-B7A2-1737744A6A28}" dt="2023-01-13T21:48:07.195" v="314" actId="20577"/>
      <pc:docMkLst>
        <pc:docMk/>
      </pc:docMkLst>
      <pc:sldChg chg="modSp mod">
        <pc:chgData name="Tony Frink" userId="f3ada52a-06d5-4454-9a8d-cefb10747f9e" providerId="ADAL" clId="{C813F937-99FC-4477-B7A2-1737744A6A28}" dt="2023-01-13T21:27:18.160" v="46" actId="20577"/>
        <pc:sldMkLst>
          <pc:docMk/>
          <pc:sldMk cId="1630657394" sldId="1737"/>
        </pc:sldMkLst>
        <pc:spChg chg="mod">
          <ac:chgData name="Tony Frink" userId="f3ada52a-06d5-4454-9a8d-cefb10747f9e" providerId="ADAL" clId="{C813F937-99FC-4477-B7A2-1737744A6A28}" dt="2023-01-13T21:27:18.160" v="46" actId="20577"/>
          <ac:spMkLst>
            <pc:docMk/>
            <pc:sldMk cId="1630657394" sldId="1737"/>
            <ac:spMk id="14" creationId="{E21C1B46-C6E1-4A7C-98C7-94EA254B7970}"/>
          </ac:spMkLst>
        </pc:spChg>
      </pc:sldChg>
      <pc:sldChg chg="modSp mod">
        <pc:chgData name="Tony Frink" userId="f3ada52a-06d5-4454-9a8d-cefb10747f9e" providerId="ADAL" clId="{C813F937-99FC-4477-B7A2-1737744A6A28}" dt="2023-01-13T21:48:07.195" v="314" actId="20577"/>
        <pc:sldMkLst>
          <pc:docMk/>
          <pc:sldMk cId="396756944" sldId="1738"/>
        </pc:sldMkLst>
        <pc:spChg chg="mod">
          <ac:chgData name="Tony Frink" userId="f3ada52a-06d5-4454-9a8d-cefb10747f9e" providerId="ADAL" clId="{C813F937-99FC-4477-B7A2-1737744A6A28}" dt="2023-01-13T21:48:07.195" v="314" actId="20577"/>
          <ac:spMkLst>
            <pc:docMk/>
            <pc:sldMk cId="396756944" sldId="1738"/>
            <ac:spMk id="37" creationId="{AA2D8F24-7994-47F2-805C-CBBE625C577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A5FDB7B-8DB8-4A3A-95C8-7102BBC9A9E1}" type="datetime8">
              <a:rPr lang="en-US" smtClean="0">
                <a:latin typeface="Segoe UI" pitchFamily="34" charset="0"/>
              </a:rPr>
              <a:t>1/13/2023 3:27 PM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CE60099-03E7-4FA1-8A7F-E6E6CFB0F855}" type="datetime8">
              <a:rPr lang="en-US" smtClean="0"/>
              <a:t>1/13/2023 3:26 PM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dt="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21082115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a:p>
        </p:txBody>
      </p:sp>
    </p:spTree>
    <p:extLst>
      <p:ext uri="{BB962C8B-B14F-4D97-AF65-F5344CB8AC3E}">
        <p14:creationId xmlns:p14="http://schemas.microsoft.com/office/powerpoint/2010/main" val="1695981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a:p>
        </p:txBody>
      </p:sp>
    </p:spTree>
    <p:extLst>
      <p:ext uri="{BB962C8B-B14F-4D97-AF65-F5344CB8AC3E}">
        <p14:creationId xmlns:p14="http://schemas.microsoft.com/office/powerpoint/2010/main" val="13997992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Possible solution:</a:t>
            </a:r>
          </a:p>
          <a:p>
            <a:endParaRPr lang="en-US"/>
          </a:p>
          <a:p>
            <a:pPr marL="0" marR="0" lvl="0" indent="0" algn="l" defTabSz="914367" rtl="0" eaLnBrk="1" fontAlgn="auto" latinLnBrk="0" hangingPunct="1">
              <a:lnSpc>
                <a:spcPct val="90000"/>
              </a:lnSpc>
              <a:spcBef>
                <a:spcPts val="0"/>
              </a:spcBef>
              <a:spcAft>
                <a:spcPts val="333"/>
              </a:spcAft>
              <a:buClrTx/>
              <a:buSzTx/>
              <a:buFontTx/>
              <a:buNone/>
              <a:tabLst/>
              <a:defRPr/>
            </a:pPr>
            <a:r>
              <a:rPr lang="en-US" sz="1800">
                <a:solidFill>
                  <a:srgbClr val="2F5496"/>
                </a:solidFill>
                <a:effectLst/>
                <a:latin typeface="Calibri" panose="020F0502020204030204" pitchFamily="34" charset="0"/>
                <a:ea typeface="Calibri" panose="020F0502020204030204" pitchFamily="34" charset="0"/>
                <a:cs typeface="Calibri" panose="020F0502020204030204" pitchFamily="34" charset="0"/>
              </a:rPr>
              <a:t>Set the company up with Microsoft 365 Business Basic. It offers email, Teams’ collaboration, and storage. It also supports up to 250 users in one video conference, which would be more than sufficient for ABC Construction.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a:p>
        </p:txBody>
      </p:sp>
    </p:spTree>
    <p:extLst>
      <p:ext uri="{BB962C8B-B14F-4D97-AF65-F5344CB8AC3E}">
        <p14:creationId xmlns:p14="http://schemas.microsoft.com/office/powerpoint/2010/main" val="39160070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a:p>
        </p:txBody>
      </p:sp>
    </p:spTree>
    <p:extLst>
      <p:ext uri="{BB962C8B-B14F-4D97-AF65-F5344CB8AC3E}">
        <p14:creationId xmlns:p14="http://schemas.microsoft.com/office/powerpoint/2010/main" val="1695981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a:p>
        </p:txBody>
      </p:sp>
    </p:spTree>
    <p:extLst>
      <p:ext uri="{BB962C8B-B14F-4D97-AF65-F5344CB8AC3E}">
        <p14:creationId xmlns:p14="http://schemas.microsoft.com/office/powerpoint/2010/main" val="42165845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a:p>
        </p:txBody>
      </p:sp>
    </p:spTree>
    <p:extLst>
      <p:ext uri="{BB962C8B-B14F-4D97-AF65-F5344CB8AC3E}">
        <p14:creationId xmlns:p14="http://schemas.microsoft.com/office/powerpoint/2010/main" val="39468575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a:p>
        </p:txBody>
      </p:sp>
    </p:spTree>
    <p:extLst>
      <p:ext uri="{BB962C8B-B14F-4D97-AF65-F5344CB8AC3E}">
        <p14:creationId xmlns:p14="http://schemas.microsoft.com/office/powerpoint/2010/main" val="40900626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a:p>
        </p:txBody>
      </p:sp>
    </p:spTree>
    <p:extLst>
      <p:ext uri="{BB962C8B-B14F-4D97-AF65-F5344CB8AC3E}">
        <p14:creationId xmlns:p14="http://schemas.microsoft.com/office/powerpoint/2010/main" val="40900626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a:p>
        </p:txBody>
      </p:sp>
    </p:spTree>
    <p:extLst>
      <p:ext uri="{BB962C8B-B14F-4D97-AF65-F5344CB8AC3E}">
        <p14:creationId xmlns:p14="http://schemas.microsoft.com/office/powerpoint/2010/main" val="40284730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a:p>
        </p:txBody>
      </p:sp>
    </p:spTree>
    <p:extLst>
      <p:ext uri="{BB962C8B-B14F-4D97-AF65-F5344CB8AC3E}">
        <p14:creationId xmlns:p14="http://schemas.microsoft.com/office/powerpoint/2010/main" val="11979932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a:p>
        </p:txBody>
      </p:sp>
    </p:spTree>
    <p:extLst>
      <p:ext uri="{BB962C8B-B14F-4D97-AF65-F5344CB8AC3E}">
        <p14:creationId xmlns:p14="http://schemas.microsoft.com/office/powerpoint/2010/main" val="19585196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a:p>
        </p:txBody>
      </p:sp>
    </p:spTree>
    <p:extLst>
      <p:ext uri="{BB962C8B-B14F-4D97-AF65-F5344CB8AC3E}">
        <p14:creationId xmlns:p14="http://schemas.microsoft.com/office/powerpoint/2010/main" val="33342074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a:p>
        </p:txBody>
      </p:sp>
    </p:spTree>
    <p:extLst>
      <p:ext uri="{BB962C8B-B14F-4D97-AF65-F5344CB8AC3E}">
        <p14:creationId xmlns:p14="http://schemas.microsoft.com/office/powerpoint/2010/main" val="35606346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a:p>
        </p:txBody>
      </p:sp>
    </p:spTree>
    <p:extLst>
      <p:ext uri="{BB962C8B-B14F-4D97-AF65-F5344CB8AC3E}">
        <p14:creationId xmlns:p14="http://schemas.microsoft.com/office/powerpoint/2010/main" val="14277870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23</a:t>
            </a:fld>
            <a:endParaRPr lang="en-US"/>
          </a:p>
        </p:txBody>
      </p:sp>
    </p:spTree>
    <p:extLst>
      <p:ext uri="{BB962C8B-B14F-4D97-AF65-F5344CB8AC3E}">
        <p14:creationId xmlns:p14="http://schemas.microsoft.com/office/powerpoint/2010/main" val="13997992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24</a:t>
            </a:fld>
            <a:endParaRPr lang="en-US"/>
          </a:p>
        </p:txBody>
      </p:sp>
    </p:spTree>
    <p:extLst>
      <p:ext uri="{BB962C8B-B14F-4D97-AF65-F5344CB8AC3E}">
        <p14:creationId xmlns:p14="http://schemas.microsoft.com/office/powerpoint/2010/main" val="1695981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25</a:t>
            </a:fld>
            <a:endParaRPr lang="en-US"/>
          </a:p>
        </p:txBody>
      </p:sp>
    </p:spTree>
    <p:extLst>
      <p:ext uri="{BB962C8B-B14F-4D97-AF65-F5344CB8AC3E}">
        <p14:creationId xmlns:p14="http://schemas.microsoft.com/office/powerpoint/2010/main" val="19313658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26</a:t>
            </a:fld>
            <a:endParaRPr lang="en-US"/>
          </a:p>
        </p:txBody>
      </p:sp>
    </p:spTree>
    <p:extLst>
      <p:ext uri="{BB962C8B-B14F-4D97-AF65-F5344CB8AC3E}">
        <p14:creationId xmlns:p14="http://schemas.microsoft.com/office/powerpoint/2010/main" val="18867822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27</a:t>
            </a:fld>
            <a:endParaRPr lang="en-US"/>
          </a:p>
        </p:txBody>
      </p:sp>
    </p:spTree>
    <p:extLst>
      <p:ext uri="{BB962C8B-B14F-4D97-AF65-F5344CB8AC3E}">
        <p14:creationId xmlns:p14="http://schemas.microsoft.com/office/powerpoint/2010/main" val="27468144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28</a:t>
            </a:fld>
            <a:endParaRPr lang="en-US"/>
          </a:p>
        </p:txBody>
      </p:sp>
    </p:spTree>
    <p:extLst>
      <p:ext uri="{BB962C8B-B14F-4D97-AF65-F5344CB8AC3E}">
        <p14:creationId xmlns:p14="http://schemas.microsoft.com/office/powerpoint/2010/main" val="1106216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29</a:t>
            </a:fld>
            <a:endParaRPr lang="en-US"/>
          </a:p>
        </p:txBody>
      </p:sp>
    </p:spTree>
    <p:extLst>
      <p:ext uri="{BB962C8B-B14F-4D97-AF65-F5344CB8AC3E}">
        <p14:creationId xmlns:p14="http://schemas.microsoft.com/office/powerpoint/2010/main" val="2242789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a:p>
        </p:txBody>
      </p:sp>
    </p:spTree>
    <p:extLst>
      <p:ext uri="{BB962C8B-B14F-4D97-AF65-F5344CB8AC3E}">
        <p14:creationId xmlns:p14="http://schemas.microsoft.com/office/powerpoint/2010/main" val="42165845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30</a:t>
            </a:fld>
            <a:endParaRPr lang="en-US"/>
          </a:p>
        </p:txBody>
      </p:sp>
    </p:spTree>
    <p:extLst>
      <p:ext uri="{BB962C8B-B14F-4D97-AF65-F5344CB8AC3E}">
        <p14:creationId xmlns:p14="http://schemas.microsoft.com/office/powerpoint/2010/main" val="12751377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31</a:t>
            </a:fld>
            <a:endParaRPr lang="en-US"/>
          </a:p>
        </p:txBody>
      </p:sp>
    </p:spTree>
    <p:extLst>
      <p:ext uri="{BB962C8B-B14F-4D97-AF65-F5344CB8AC3E}">
        <p14:creationId xmlns:p14="http://schemas.microsoft.com/office/powerpoint/2010/main" val="14277870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dirty="0"/>
              <a:t>High availability and disaster recovery</a:t>
            </a:r>
          </a:p>
          <a:p>
            <a:pPr lvl="1"/>
            <a:r>
              <a:rPr lang="en-US" sz="1800" dirty="0"/>
              <a:t>Organizations can avoid outages by using password hash synchronization because the Microsoft Azure AD cloud authentication service scales globally and is always available.</a:t>
            </a:r>
            <a:br>
              <a:rPr lang="en-US" sz="1800" dirty="0"/>
            </a:br>
            <a:endParaRPr lang="en-US" sz="900" dirty="0"/>
          </a:p>
          <a:p>
            <a:r>
              <a:rPr lang="en-US" sz="2000" dirty="0"/>
              <a:t>On-premises outage survival</a:t>
            </a:r>
          </a:p>
          <a:p>
            <a:pPr lvl="1"/>
            <a:r>
              <a:rPr lang="en-US" sz="1800" dirty="0"/>
              <a:t>Organizations dealing with on-premises outages are typically back online within a matter of hours when using password hash synchronization as their authentication method. By using access to email through Microsoft 365, they can work to resolve issues and access other cloud-based workloads.</a:t>
            </a:r>
            <a:br>
              <a:rPr lang="en-US" sz="1600" dirty="0"/>
            </a:br>
            <a:endParaRPr lang="en-US" sz="900" dirty="0"/>
          </a:p>
          <a:p>
            <a:r>
              <a:rPr lang="en-US" sz="2000" dirty="0"/>
              <a:t>Identity protection</a:t>
            </a:r>
          </a:p>
          <a:p>
            <a:pPr lvl="1"/>
            <a:r>
              <a:rPr lang="en-US" sz="1800" dirty="0"/>
              <a:t>Azure AD Identity Protection provides one of the best ways for organizations to protect users in the cloud. It can identify whether any usernames or passwords have been compromised, and affected users can be blocked or forced to change their passwords when they try to sign in with leaked passwords.</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32</a:t>
            </a:fld>
            <a:endParaRPr lang="en-US"/>
          </a:p>
        </p:txBody>
      </p:sp>
    </p:spTree>
    <p:extLst>
      <p:ext uri="{BB962C8B-B14F-4D97-AF65-F5344CB8AC3E}">
        <p14:creationId xmlns:p14="http://schemas.microsoft.com/office/powerpoint/2010/main" val="106634954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33</a:t>
            </a:fld>
            <a:endParaRPr lang="en-US"/>
          </a:p>
        </p:txBody>
      </p:sp>
    </p:spTree>
    <p:extLst>
      <p:ext uri="{BB962C8B-B14F-4D97-AF65-F5344CB8AC3E}">
        <p14:creationId xmlns:p14="http://schemas.microsoft.com/office/powerpoint/2010/main" val="361645968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34</a:t>
            </a:fld>
            <a:endParaRPr lang="en-US"/>
          </a:p>
        </p:txBody>
      </p:sp>
    </p:spTree>
    <p:extLst>
      <p:ext uri="{BB962C8B-B14F-4D97-AF65-F5344CB8AC3E}">
        <p14:creationId xmlns:p14="http://schemas.microsoft.com/office/powerpoint/2010/main" val="15918621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35</a:t>
            </a:fld>
            <a:endParaRPr lang="en-US"/>
          </a:p>
        </p:txBody>
      </p:sp>
    </p:spTree>
    <p:extLst>
      <p:ext uri="{BB962C8B-B14F-4D97-AF65-F5344CB8AC3E}">
        <p14:creationId xmlns:p14="http://schemas.microsoft.com/office/powerpoint/2010/main" val="356156111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36</a:t>
            </a:fld>
            <a:endParaRPr lang="en-US"/>
          </a:p>
        </p:txBody>
      </p:sp>
    </p:spTree>
    <p:extLst>
      <p:ext uri="{BB962C8B-B14F-4D97-AF65-F5344CB8AC3E}">
        <p14:creationId xmlns:p14="http://schemas.microsoft.com/office/powerpoint/2010/main" val="139979924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37</a:t>
            </a:fld>
            <a:endParaRPr lang="en-US"/>
          </a:p>
        </p:txBody>
      </p:sp>
    </p:spTree>
    <p:extLst>
      <p:ext uri="{BB962C8B-B14F-4D97-AF65-F5344CB8AC3E}">
        <p14:creationId xmlns:p14="http://schemas.microsoft.com/office/powerpoint/2010/main" val="16959817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38</a:t>
            </a:fld>
            <a:endParaRPr lang="en-US"/>
          </a:p>
        </p:txBody>
      </p:sp>
    </p:spTree>
    <p:extLst>
      <p:ext uri="{BB962C8B-B14F-4D97-AF65-F5344CB8AC3E}">
        <p14:creationId xmlns:p14="http://schemas.microsoft.com/office/powerpoint/2010/main" val="38504655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39</a:t>
            </a:fld>
            <a:endParaRPr lang="en-US"/>
          </a:p>
        </p:txBody>
      </p:sp>
    </p:spTree>
    <p:extLst>
      <p:ext uri="{BB962C8B-B14F-4D97-AF65-F5344CB8AC3E}">
        <p14:creationId xmlns:p14="http://schemas.microsoft.com/office/powerpoint/2010/main" val="19965564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a:p>
        </p:txBody>
      </p:sp>
    </p:spTree>
    <p:extLst>
      <p:ext uri="{BB962C8B-B14F-4D97-AF65-F5344CB8AC3E}">
        <p14:creationId xmlns:p14="http://schemas.microsoft.com/office/powerpoint/2010/main" val="39468575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40</a:t>
            </a:fld>
            <a:endParaRPr lang="en-US"/>
          </a:p>
        </p:txBody>
      </p:sp>
    </p:spTree>
    <p:extLst>
      <p:ext uri="{BB962C8B-B14F-4D97-AF65-F5344CB8AC3E}">
        <p14:creationId xmlns:p14="http://schemas.microsoft.com/office/powerpoint/2010/main" val="236061167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41</a:t>
            </a:fld>
            <a:endParaRPr lang="en-US"/>
          </a:p>
        </p:txBody>
      </p:sp>
    </p:spTree>
    <p:extLst>
      <p:ext uri="{BB962C8B-B14F-4D97-AF65-F5344CB8AC3E}">
        <p14:creationId xmlns:p14="http://schemas.microsoft.com/office/powerpoint/2010/main" val="157350728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42</a:t>
            </a:fld>
            <a:endParaRPr lang="en-US"/>
          </a:p>
        </p:txBody>
      </p:sp>
    </p:spTree>
    <p:extLst>
      <p:ext uri="{BB962C8B-B14F-4D97-AF65-F5344CB8AC3E}">
        <p14:creationId xmlns:p14="http://schemas.microsoft.com/office/powerpoint/2010/main" val="290468606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43</a:t>
            </a:fld>
            <a:endParaRPr lang="en-US"/>
          </a:p>
        </p:txBody>
      </p:sp>
    </p:spTree>
    <p:extLst>
      <p:ext uri="{BB962C8B-B14F-4D97-AF65-F5344CB8AC3E}">
        <p14:creationId xmlns:p14="http://schemas.microsoft.com/office/powerpoint/2010/main" val="139979924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44</a:t>
            </a:fld>
            <a:endParaRPr lang="en-US"/>
          </a:p>
        </p:txBody>
      </p:sp>
    </p:spTree>
    <p:extLst>
      <p:ext uri="{BB962C8B-B14F-4D97-AF65-F5344CB8AC3E}">
        <p14:creationId xmlns:p14="http://schemas.microsoft.com/office/powerpoint/2010/main" val="16959817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45</a:t>
            </a:fld>
            <a:endParaRPr lang="en-US"/>
          </a:p>
        </p:txBody>
      </p:sp>
    </p:spTree>
    <p:extLst>
      <p:ext uri="{BB962C8B-B14F-4D97-AF65-F5344CB8AC3E}">
        <p14:creationId xmlns:p14="http://schemas.microsoft.com/office/powerpoint/2010/main" val="359292218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46</a:t>
            </a:fld>
            <a:endParaRPr lang="en-US"/>
          </a:p>
        </p:txBody>
      </p:sp>
    </p:spTree>
    <p:extLst>
      <p:ext uri="{BB962C8B-B14F-4D97-AF65-F5344CB8AC3E}">
        <p14:creationId xmlns:p14="http://schemas.microsoft.com/office/powerpoint/2010/main" val="111996223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47</a:t>
            </a:fld>
            <a:endParaRPr lang="en-US"/>
          </a:p>
        </p:txBody>
      </p:sp>
    </p:spTree>
    <p:extLst>
      <p:ext uri="{BB962C8B-B14F-4D97-AF65-F5344CB8AC3E}">
        <p14:creationId xmlns:p14="http://schemas.microsoft.com/office/powerpoint/2010/main" val="364738541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48</a:t>
            </a:fld>
            <a:endParaRPr lang="en-US"/>
          </a:p>
        </p:txBody>
      </p:sp>
    </p:spTree>
    <p:extLst>
      <p:ext uri="{BB962C8B-B14F-4D97-AF65-F5344CB8AC3E}">
        <p14:creationId xmlns:p14="http://schemas.microsoft.com/office/powerpoint/2010/main" val="378811484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49</a:t>
            </a:fld>
            <a:endParaRPr lang="en-US"/>
          </a:p>
        </p:txBody>
      </p:sp>
    </p:spTree>
    <p:extLst>
      <p:ext uri="{BB962C8B-B14F-4D97-AF65-F5344CB8AC3E}">
        <p14:creationId xmlns:p14="http://schemas.microsoft.com/office/powerpoint/2010/main" val="35962662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See the topic which contains description of the similarities and differences between E1, E3, and E5. Discuss these with the class/</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a:p>
        </p:txBody>
      </p:sp>
    </p:spTree>
    <p:extLst>
      <p:ext uri="{BB962C8B-B14F-4D97-AF65-F5344CB8AC3E}">
        <p14:creationId xmlns:p14="http://schemas.microsoft.com/office/powerpoint/2010/main" val="360773710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50</a:t>
            </a:fld>
            <a:endParaRPr lang="en-US"/>
          </a:p>
        </p:txBody>
      </p:sp>
    </p:spTree>
    <p:extLst>
      <p:ext uri="{BB962C8B-B14F-4D97-AF65-F5344CB8AC3E}">
        <p14:creationId xmlns:p14="http://schemas.microsoft.com/office/powerpoint/2010/main" val="139979924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51</a:t>
            </a:fld>
            <a:endParaRPr lang="en-US"/>
          </a:p>
        </p:txBody>
      </p:sp>
    </p:spTree>
    <p:extLst>
      <p:ext uri="{BB962C8B-B14F-4D97-AF65-F5344CB8AC3E}">
        <p14:creationId xmlns:p14="http://schemas.microsoft.com/office/powerpoint/2010/main" val="16959817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52</a:t>
            </a:fld>
            <a:endParaRPr lang="en-US"/>
          </a:p>
        </p:txBody>
      </p:sp>
    </p:spTree>
    <p:extLst>
      <p:ext uri="{BB962C8B-B14F-4D97-AF65-F5344CB8AC3E}">
        <p14:creationId xmlns:p14="http://schemas.microsoft.com/office/powerpoint/2010/main" val="6096948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53</a:t>
            </a:fld>
            <a:endParaRPr lang="en-US"/>
          </a:p>
        </p:txBody>
      </p:sp>
    </p:spTree>
    <p:extLst>
      <p:ext uri="{BB962C8B-B14F-4D97-AF65-F5344CB8AC3E}">
        <p14:creationId xmlns:p14="http://schemas.microsoft.com/office/powerpoint/2010/main" val="12411980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54</a:t>
            </a:fld>
            <a:endParaRPr lang="en-US"/>
          </a:p>
        </p:txBody>
      </p:sp>
    </p:spTree>
    <p:extLst>
      <p:ext uri="{BB962C8B-B14F-4D97-AF65-F5344CB8AC3E}">
        <p14:creationId xmlns:p14="http://schemas.microsoft.com/office/powerpoint/2010/main" val="311230081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55</a:t>
            </a:fld>
            <a:endParaRPr lang="en-US"/>
          </a:p>
        </p:txBody>
      </p:sp>
    </p:spTree>
    <p:extLst>
      <p:ext uri="{BB962C8B-B14F-4D97-AF65-F5344CB8AC3E}">
        <p14:creationId xmlns:p14="http://schemas.microsoft.com/office/powerpoint/2010/main" val="195851969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56</a:t>
            </a:fld>
            <a:endParaRPr lang="en-US"/>
          </a:p>
        </p:txBody>
      </p:sp>
    </p:spTree>
    <p:extLst>
      <p:ext uri="{BB962C8B-B14F-4D97-AF65-F5344CB8AC3E}">
        <p14:creationId xmlns:p14="http://schemas.microsoft.com/office/powerpoint/2010/main" val="260780584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57</a:t>
            </a:fld>
            <a:endParaRPr lang="en-US"/>
          </a:p>
        </p:txBody>
      </p:sp>
    </p:spTree>
    <p:extLst>
      <p:ext uri="{BB962C8B-B14F-4D97-AF65-F5344CB8AC3E}">
        <p14:creationId xmlns:p14="http://schemas.microsoft.com/office/powerpoint/2010/main" val="334819052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58</a:t>
            </a:fld>
            <a:endParaRPr lang="en-US"/>
          </a:p>
        </p:txBody>
      </p:sp>
    </p:spTree>
    <p:extLst>
      <p:ext uri="{BB962C8B-B14F-4D97-AF65-F5344CB8AC3E}">
        <p14:creationId xmlns:p14="http://schemas.microsoft.com/office/powerpoint/2010/main" val="380433602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59</a:t>
            </a:fld>
            <a:endParaRPr lang="en-US"/>
          </a:p>
        </p:txBody>
      </p:sp>
    </p:spTree>
    <p:extLst>
      <p:ext uri="{BB962C8B-B14F-4D97-AF65-F5344CB8AC3E}">
        <p14:creationId xmlns:p14="http://schemas.microsoft.com/office/powerpoint/2010/main" val="13997992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See the topic which contains description of the similarities and differences between E1, E3, and E5. Discuss these with the class/</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a:p>
        </p:txBody>
      </p:sp>
    </p:spTree>
    <p:extLst>
      <p:ext uri="{BB962C8B-B14F-4D97-AF65-F5344CB8AC3E}">
        <p14:creationId xmlns:p14="http://schemas.microsoft.com/office/powerpoint/2010/main" val="401082548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60</a:t>
            </a:fld>
            <a:endParaRPr lang="en-US"/>
          </a:p>
        </p:txBody>
      </p:sp>
    </p:spTree>
    <p:extLst>
      <p:ext uri="{BB962C8B-B14F-4D97-AF65-F5344CB8AC3E}">
        <p14:creationId xmlns:p14="http://schemas.microsoft.com/office/powerpoint/2010/main" val="16959817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61</a:t>
            </a:fld>
            <a:endParaRPr lang="en-US"/>
          </a:p>
        </p:txBody>
      </p:sp>
    </p:spTree>
    <p:extLst>
      <p:ext uri="{BB962C8B-B14F-4D97-AF65-F5344CB8AC3E}">
        <p14:creationId xmlns:p14="http://schemas.microsoft.com/office/powerpoint/2010/main" val="6096948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copy of the planning document is available in the MCT DLC for this course. The document has suggested solutions for each question. Use these suggested answers to help drive the discussion. You should allot approximately 1 hour for this exercise.</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62</a:t>
            </a:fld>
            <a:endParaRPr lang="en-US"/>
          </a:p>
        </p:txBody>
      </p:sp>
    </p:spTree>
    <p:extLst>
      <p:ext uri="{BB962C8B-B14F-4D97-AF65-F5344CB8AC3E}">
        <p14:creationId xmlns:p14="http://schemas.microsoft.com/office/powerpoint/2010/main" val="392577423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63</a:t>
            </a:fld>
            <a:endParaRPr lang="en-US"/>
          </a:p>
        </p:txBody>
      </p:sp>
    </p:spTree>
    <p:extLst>
      <p:ext uri="{BB962C8B-B14F-4D97-AF65-F5344CB8AC3E}">
        <p14:creationId xmlns:p14="http://schemas.microsoft.com/office/powerpoint/2010/main" val="94080885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64</a:t>
            </a:fld>
            <a:endParaRPr lang="en-US"/>
          </a:p>
        </p:txBody>
      </p:sp>
    </p:spTree>
    <p:extLst>
      <p:ext uri="{BB962C8B-B14F-4D97-AF65-F5344CB8AC3E}">
        <p14:creationId xmlns:p14="http://schemas.microsoft.com/office/powerpoint/2010/main" val="391600700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a:solidFill>
                <a:prstClr val="black"/>
              </a:solidFill>
            </a:endParaRPr>
          </a:p>
        </p:txBody>
      </p:sp>
      <p:sp>
        <p:nvSpPr>
          <p:cNvPr id="5" name="Date Placeholder 4"/>
          <p:cNvSpPr>
            <a:spLocks noGrp="1"/>
          </p:cNvSpPr>
          <p:nvPr>
            <p:ph type="dt" idx="11"/>
          </p:nvPr>
        </p:nvSpPr>
        <p:spPr/>
        <p:txBody>
          <a:bodyPr/>
          <a:lstStyle/>
          <a:p>
            <a:fld id="{0ECFDC7D-F4BE-4668-920D-08874925A5D7}" type="datetime8">
              <a:rPr lang="en-US" smtClean="0">
                <a:solidFill>
                  <a:prstClr val="black"/>
                </a:solidFill>
              </a:rPr>
              <a:t>1/13/2023 3:26 PM</a:t>
            </a:fld>
            <a:endParaRPr lang="en-US">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65</a:t>
            </a:fld>
            <a:endParaRPr lang="en-US">
              <a:solidFill>
                <a:prstClr val="black"/>
              </a:solidFill>
            </a:endParaRPr>
          </a:p>
        </p:txBody>
      </p:sp>
      <p:sp>
        <p:nvSpPr>
          <p:cNvPr id="6" name="Footer Placeholder 5"/>
          <p:cNvSpPr>
            <a:spLocks noGrp="1"/>
          </p:cNvSpPr>
          <p:nvPr>
            <p:ph type="ftr" sz="quarter" idx="1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Tree>
    <p:extLst>
      <p:ext uri="{BB962C8B-B14F-4D97-AF65-F5344CB8AC3E}">
        <p14:creationId xmlns:p14="http://schemas.microsoft.com/office/powerpoint/2010/main" val="21855107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See the topic which contains description of the similarities and differences between E1, E3, and E5. Discuss these with the class/</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a:p>
        </p:txBody>
      </p:sp>
    </p:spTree>
    <p:extLst>
      <p:ext uri="{BB962C8B-B14F-4D97-AF65-F5344CB8AC3E}">
        <p14:creationId xmlns:p14="http://schemas.microsoft.com/office/powerpoint/2010/main" val="24452298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a:p>
        </p:txBody>
      </p:sp>
    </p:spTree>
    <p:extLst>
      <p:ext uri="{BB962C8B-B14F-4D97-AF65-F5344CB8AC3E}">
        <p14:creationId xmlns:p14="http://schemas.microsoft.com/office/powerpoint/2010/main" val="34471272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1/13/2023 3:26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a:p>
        </p:txBody>
      </p:sp>
    </p:spTree>
    <p:extLst>
      <p:ext uri="{BB962C8B-B14F-4D97-AF65-F5344CB8AC3E}">
        <p14:creationId xmlns:p14="http://schemas.microsoft.com/office/powerpoint/2010/main" val="290236303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quare photo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p:nvPr>
        </p:nvSpPr>
        <p:spPr>
          <a:xfrm>
            <a:off x="600059" y="2059284"/>
            <a:ext cx="4251462" cy="1544598"/>
          </a:xfrm>
        </p:spPr>
        <p:txBody>
          <a:bodyPr anchor="t" anchorCtr="0">
            <a:noAutofit/>
          </a:bodyPr>
          <a:lstStyle>
            <a:lvl1pPr>
              <a:defRPr sz="3600">
                <a:solidFill>
                  <a:schemeClr val="tx1"/>
                </a:solidFill>
              </a:defRPr>
            </a:lvl1pPr>
          </a:lstStyle>
          <a:p>
            <a:endParaRPr lang="en-US"/>
          </a:p>
        </p:txBody>
      </p:sp>
      <p:pic>
        <p:nvPicPr>
          <p:cNvPr id="6" name="MS logo gray - EMF" descr="Microsoft 365 logo">
            <a:extLst>
              <a:ext uri="{FF2B5EF4-FFF2-40B4-BE49-F238E27FC236}">
                <a16:creationId xmlns:a16="http://schemas.microsoft.com/office/drawing/2014/main" id="{DBA914E4-44EB-1640-BCC3-F4246F350969}"/>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288978" y="287317"/>
            <a:ext cx="2489078" cy="920829"/>
          </a:xfrm>
          <a:prstGeom prst="rect">
            <a:avLst/>
          </a:prstGeom>
        </p:spPr>
      </p:pic>
    </p:spTree>
    <p:extLst>
      <p:ext uri="{BB962C8B-B14F-4D97-AF65-F5344CB8AC3E}">
        <p14:creationId xmlns:p14="http://schemas.microsoft.com/office/powerpoint/2010/main" val="3039092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a:xfrm>
            <a:off x="600059" y="507446"/>
            <a:ext cx="11239464" cy="439465"/>
          </a:xfrm>
        </p:spPr>
        <p:txBody>
          <a:bodyPr/>
          <a:lstStyle>
            <a:lvl1pPr>
              <a:defRPr sz="2800">
                <a:solidFill>
                  <a:schemeClr val="tx1"/>
                </a:solidFill>
              </a:defRPr>
            </a:lvl1pPr>
          </a:lstStyle>
          <a:p>
            <a:r>
              <a:rPr lang="en-US"/>
              <a:t>Click to edit Master title style</a:t>
            </a:r>
          </a:p>
        </p:txBody>
      </p:sp>
      <p:sp>
        <p:nvSpPr>
          <p:cNvPr id="3" name="Footer Placeholder 10">
            <a:extLst>
              <a:ext uri="{FF2B5EF4-FFF2-40B4-BE49-F238E27FC236}">
                <a16:creationId xmlns:a16="http://schemas.microsoft.com/office/drawing/2014/main" id="{9438946C-117E-D444-B499-2F521D38BF54}"/>
              </a:ext>
            </a:extLst>
          </p:cNvPr>
          <p:cNvSpPr>
            <a:spLocks noGrp="1"/>
          </p:cNvSpPr>
          <p:nvPr>
            <p:ph type="ftr" sz="quarter" idx="3"/>
          </p:nvPr>
        </p:nvSpPr>
        <p:spPr>
          <a:xfrm>
            <a:off x="595915" y="6584990"/>
            <a:ext cx="11246266" cy="110001"/>
          </a:xfrm>
          <a:prstGeom prst="rect">
            <a:avLst/>
          </a:prstGeom>
        </p:spPr>
        <p:txBody>
          <a:bodyPr/>
          <a:lstStyle>
            <a:lvl1pPr>
              <a:defRPr sz="800">
                <a:solidFill>
                  <a:schemeClr val="tx1"/>
                </a:solidFill>
              </a:defRPr>
            </a:lvl1pPr>
          </a:lstStyle>
          <a:p>
            <a:r>
              <a:rPr lang="en-US"/>
              <a:t>© Microsoft Corporation 					 	 	 Microsoft 365 </a:t>
            </a:r>
          </a:p>
        </p:txBody>
      </p:sp>
    </p:spTree>
    <p:extLst>
      <p:ext uri="{BB962C8B-B14F-4D97-AF65-F5344CB8AC3E}">
        <p14:creationId xmlns:p14="http://schemas.microsoft.com/office/powerpoint/2010/main" val="478010369"/>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a:xfrm>
            <a:off x="579437" y="2850932"/>
            <a:ext cx="2253723" cy="1292662"/>
          </a:xfrm>
        </p:spPr>
        <p:txBody>
          <a:bodyPr anchor="ct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110962770"/>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ED3B5B8C-7294-44EF-AF9F-0A3D34A90417}"/>
              </a:ext>
            </a:extLst>
          </p:cNvPr>
          <p:cNvSpPr>
            <a:spLocks noGrp="1"/>
          </p:cNvSpPr>
          <p:nvPr>
            <p:ph type="title"/>
          </p:nvPr>
        </p:nvSpPr>
        <p:spPr>
          <a:xfrm>
            <a:off x="600059" y="507446"/>
            <a:ext cx="6257941" cy="439465"/>
          </a:xfrm>
        </p:spPr>
        <p:txBody>
          <a:bodyPr/>
          <a:lstStyle>
            <a:lvl1pPr>
              <a:defRPr sz="2800">
                <a:solidFill>
                  <a:schemeClr val="tx1"/>
                </a:solidFill>
              </a:defRPr>
            </a:lvl1pPr>
          </a:lstStyle>
          <a:p>
            <a:r>
              <a:rPr lang="en-US"/>
              <a:t>Click to edit Master title style</a:t>
            </a:r>
          </a:p>
        </p:txBody>
      </p:sp>
    </p:spTree>
    <p:extLst>
      <p:ext uri="{BB962C8B-B14F-4D97-AF65-F5344CB8AC3E}">
        <p14:creationId xmlns:p14="http://schemas.microsoft.com/office/powerpoint/2010/main" val="3027335546"/>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with grid">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a:xfrm>
            <a:off x="600059" y="507446"/>
            <a:ext cx="11239464" cy="439465"/>
          </a:xfrm>
        </p:spPr>
        <p:txBody>
          <a:bodyPr/>
          <a:lstStyle>
            <a:lvl1pPr>
              <a:defRPr sz="2800">
                <a:solidFill>
                  <a:srgbClr val="000000"/>
                </a:solidFill>
              </a:defRPr>
            </a:lvl1pPr>
          </a:lstStyle>
          <a:p>
            <a:r>
              <a:rPr lang="en-US"/>
              <a:t>Click to edit Master title style</a:t>
            </a:r>
          </a:p>
        </p:txBody>
      </p:sp>
    </p:spTree>
    <p:extLst>
      <p:ext uri="{BB962C8B-B14F-4D97-AF65-F5344CB8AC3E}">
        <p14:creationId xmlns:p14="http://schemas.microsoft.com/office/powerpoint/2010/main" val="326531810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mall title - half page">
    <p:bg>
      <p:bgPr>
        <a:solidFill>
          <a:schemeClr val="bg1">
            <a:lumMod val="95000"/>
          </a:schemeClr>
        </a:solidFill>
        <a:effectLst/>
      </p:bgPr>
    </p:bg>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95915" y="493731"/>
            <a:ext cx="5618874" cy="379824"/>
          </a:xfrm>
        </p:spPr>
        <p:txBody>
          <a:bodyPr tIns="64008"/>
          <a:lstStyle>
            <a:lvl1pPr>
              <a:defRPr sz="2040" spc="0">
                <a:solidFill>
                  <a:srgbClr val="000000"/>
                </a:solidFill>
                <a:latin typeface="+mj-lt"/>
                <a:cs typeface="Segoe UI" panose="020B0502040204020203" pitchFamily="34" charset="0"/>
              </a:defRPr>
            </a:lvl1pPr>
          </a:lstStyle>
          <a:p>
            <a:r>
              <a:rPr lang="en-US"/>
              <a:t>Click to edit Master title style</a:t>
            </a:r>
          </a:p>
        </p:txBody>
      </p:sp>
      <p:sp>
        <p:nvSpPr>
          <p:cNvPr id="3" name="Footer Placeholder 10">
            <a:extLst>
              <a:ext uri="{FF2B5EF4-FFF2-40B4-BE49-F238E27FC236}">
                <a16:creationId xmlns:a16="http://schemas.microsoft.com/office/drawing/2014/main" id="{04552FE7-359D-6544-B2BC-512289B79DFF}"/>
              </a:ext>
            </a:extLst>
          </p:cNvPr>
          <p:cNvSpPr>
            <a:spLocks noGrp="1"/>
          </p:cNvSpPr>
          <p:nvPr>
            <p:ph type="ftr" sz="quarter" idx="3"/>
          </p:nvPr>
        </p:nvSpPr>
        <p:spPr>
          <a:xfrm>
            <a:off x="595915" y="6584990"/>
            <a:ext cx="11246266" cy="110001"/>
          </a:xfrm>
          <a:prstGeom prst="rect">
            <a:avLst/>
          </a:prstGeom>
        </p:spPr>
        <p:txBody>
          <a:bodyPr/>
          <a:lstStyle>
            <a:lvl1pPr>
              <a:defRPr sz="816">
                <a:solidFill>
                  <a:srgbClr val="000000"/>
                </a:solidFill>
              </a:defRPr>
            </a:lvl1pPr>
          </a:lstStyle>
          <a:p>
            <a:r>
              <a:rPr lang="en-US"/>
              <a:t>© Microsoft Corporation 					 	 	 Microsoft 365 </a:t>
            </a:r>
          </a:p>
        </p:txBody>
      </p:sp>
    </p:spTree>
    <p:extLst>
      <p:ext uri="{BB962C8B-B14F-4D97-AF65-F5344CB8AC3E}">
        <p14:creationId xmlns:p14="http://schemas.microsoft.com/office/powerpoint/2010/main" val="391812700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3607"/>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96951" y="4056498"/>
            <a:ext cx="9327356" cy="313904"/>
          </a:xfrm>
          <a:noFill/>
        </p:spPr>
        <p:txBody>
          <a:bodyPr lIns="0" tIns="0" rIns="0" bIns="0">
            <a:spAutoFit/>
          </a:bodyPr>
          <a:lstStyle>
            <a:lvl1pPr marL="0" indent="0">
              <a:spcBef>
                <a:spcPts val="0"/>
              </a:spcBef>
              <a:spcAft>
                <a:spcPts val="0"/>
              </a:spcAft>
              <a:buFont typeface="Arial" panose="020B0604020202020204" pitchFamily="34" charset="0"/>
              <a:buNone/>
              <a:defRPr sz="2040"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256800953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emo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3607"/>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96951" y="4056497"/>
            <a:ext cx="9327356" cy="251123"/>
          </a:xfrm>
          <a:noFill/>
        </p:spPr>
        <p:txBody>
          <a:bodyPr lIns="0" tIns="0" rIns="0" bIns="0">
            <a:spAutoFit/>
          </a:bodyPr>
          <a:lstStyle>
            <a:lvl1pPr marL="0" indent="0">
              <a:spcBef>
                <a:spcPts val="0"/>
              </a:spcBef>
              <a:spcAft>
                <a:spcPts val="0"/>
              </a:spcAft>
              <a:buFont typeface="Arial" panose="020B0604020202020204" pitchFamily="34" charset="0"/>
              <a:buNone/>
              <a:defRPr sz="1632"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2904862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6243"/>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Video</a:t>
            </a:r>
          </a:p>
        </p:txBody>
      </p:sp>
    </p:spTree>
    <p:extLst>
      <p:ext uri="{BB962C8B-B14F-4D97-AF65-F5344CB8AC3E}">
        <p14:creationId xmlns:p14="http://schemas.microsoft.com/office/powerpoint/2010/main" val="305495883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1">
          <p15:clr>
            <a:srgbClr val="5ACBF0"/>
          </p15:clr>
        </p15:guide>
        <p15:guide id="3" orient="horz" pos="1914">
          <p15:clr>
            <a:srgbClr val="5ACBF0"/>
          </p15:clr>
        </p15:guide>
        <p15:guide id="4" orient="horz" pos="2505">
          <p15:clr>
            <a:srgbClr val="5ACBF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Video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6243"/>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Video</a:t>
            </a:r>
          </a:p>
        </p:txBody>
      </p:sp>
    </p:spTree>
    <p:extLst>
      <p:ext uri="{BB962C8B-B14F-4D97-AF65-F5344CB8AC3E}">
        <p14:creationId xmlns:p14="http://schemas.microsoft.com/office/powerpoint/2010/main" val="3470344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1">
          <p15:clr>
            <a:srgbClr val="5ACBF0"/>
          </p15:clr>
        </p15:guide>
        <p15:guide id="3" orient="horz" pos="1914">
          <p15:clr>
            <a:srgbClr val="5ACBF0"/>
          </p15:clr>
        </p15:guide>
        <p15:guide id="4" orient="horz" pos="2505">
          <p15:clr>
            <a:srgbClr val="5ACBF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0" y="3096243"/>
            <a:ext cx="11260087" cy="508524"/>
          </a:xfrm>
          <a:noFill/>
        </p:spPr>
        <p:txBody>
          <a:bodyPr wrap="square" lIns="0" tIns="0" rIns="0" bIns="0" anchor="b" anchorCtr="0">
            <a:spAutoFit/>
          </a:bodyPr>
          <a:lstStyle>
            <a:lvl1pPr algn="l" defTabSz="951304" rtl="0" eaLnBrk="1" latinLnBrk="0" hangingPunct="1">
              <a:lnSpc>
                <a:spcPct val="90000"/>
              </a:lnSpc>
              <a:spcBef>
                <a:spcPct val="0"/>
              </a:spcBef>
              <a:buNone/>
              <a:defRPr lang="en-US" sz="3600" b="0" kern="1200" cap="none" spc="-51" baseline="0" dirty="0">
                <a:ln w="3175">
                  <a:noFill/>
                </a:ln>
                <a:solidFill>
                  <a:schemeClr val="tx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4424794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guide id="4" orient="horz" pos="2505">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2"/>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95915" y="3039097"/>
            <a:ext cx="9327356" cy="565027"/>
          </a:xfrm>
          <a:noFill/>
        </p:spPr>
        <p:txBody>
          <a:bodyPr lIns="0" tIns="0" rIns="0" bIns="0" anchor="b" anchorCtr="0">
            <a:spAutoFit/>
          </a:bodyPr>
          <a:lstStyle>
            <a:lvl1pPr>
              <a:defRPr sz="3672" spc="-51"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95915" y="4041281"/>
            <a:ext cx="9327356" cy="251123"/>
          </a:xfrm>
          <a:noFill/>
        </p:spPr>
        <p:txBody>
          <a:bodyPr wrap="square" lIns="0" tIns="0" rIns="0" bIns="0">
            <a:spAutoFit/>
          </a:bodyPr>
          <a:lstStyle>
            <a:lvl1pPr marL="0" indent="0">
              <a:spcBef>
                <a:spcPts val="0"/>
              </a:spcBef>
              <a:buNone/>
              <a:defRPr sz="1632" spc="0" baseline="0">
                <a:solidFill>
                  <a:schemeClr val="accent3"/>
                </a:solidFill>
                <a:latin typeface="+mn-lt"/>
                <a:cs typeface="Segoe UI" panose="020B0502040204020203" pitchFamily="34" charset="0"/>
              </a:defRPr>
            </a:lvl1pPr>
          </a:lstStyle>
          <a:p>
            <a:pPr lvl="0"/>
            <a:r>
              <a:rPr lang="en-US"/>
              <a:t>Speaker name or subtitle text</a:t>
            </a:r>
          </a:p>
        </p:txBody>
      </p:sp>
      <p:pic>
        <p:nvPicPr>
          <p:cNvPr id="6" name="MS logo gray - EMF">
            <a:extLst>
              <a:ext uri="{FF2B5EF4-FFF2-40B4-BE49-F238E27FC236}">
                <a16:creationId xmlns:a16="http://schemas.microsoft.com/office/drawing/2014/main" id="{D41543F4-CE18-594C-A501-0968DD537C55}"/>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288978" y="287317"/>
            <a:ext cx="2489078" cy="920827"/>
          </a:xfrm>
          <a:prstGeom prst="rect">
            <a:avLst/>
          </a:prstGeom>
        </p:spPr>
      </p:pic>
    </p:spTree>
    <p:extLst>
      <p:ext uri="{BB962C8B-B14F-4D97-AF65-F5344CB8AC3E}">
        <p14:creationId xmlns:p14="http://schemas.microsoft.com/office/powerpoint/2010/main" val="63872795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Titl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6243"/>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00" b="0" kern="1200" cap="none" spc="-51" baseline="0" dirty="0">
                <a:ln w="3175">
                  <a:noFill/>
                </a:ln>
                <a:solidFill>
                  <a:schemeClr val="tx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3437180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1FDE817-4581-481C-9C54-D23C2F82ACA3}"/>
              </a:ext>
            </a:extLst>
          </p:cNvPr>
          <p:cNvSpPr>
            <a:spLocks noGrp="1"/>
          </p:cNvSpPr>
          <p:nvPr>
            <p:ph type="title" hasCustomPrompt="1"/>
          </p:nvPr>
        </p:nvSpPr>
        <p:spPr>
          <a:xfrm>
            <a:off x="596952" y="3331062"/>
            <a:ext cx="9029648" cy="332399"/>
          </a:xfrm>
          <a:noFill/>
        </p:spPr>
        <p:txBody>
          <a:bodyPr wrap="square" lIns="0" tIns="0" rIns="0" bIns="0" anchor="ctr" anchorCtr="0">
            <a:spAutoFit/>
          </a:bodyPr>
          <a:lstStyle>
            <a:lvl1pPr algn="l" defTabSz="951304" rtl="0" eaLnBrk="1" latinLnBrk="0" hangingPunct="1">
              <a:lnSpc>
                <a:spcPct val="90000"/>
              </a:lnSpc>
              <a:spcBef>
                <a:spcPct val="0"/>
              </a:spcBef>
              <a:buNone/>
              <a:defRPr lang="en-US" sz="2400" b="0" kern="1200" cap="none" spc="-51" baseline="0" dirty="0">
                <a:ln w="3175">
                  <a:noFill/>
                </a:ln>
                <a:solidFill>
                  <a:schemeClr val="bg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216928601"/>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732944"/>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4">
          <p15:clr>
            <a:srgbClr val="5ACBF0"/>
          </p15:clr>
        </p15:guide>
        <p15:guide id="3" orient="horz" pos="288">
          <p15:clr>
            <a:srgbClr val="5ACBF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ank 2">
    <p:bg>
      <p:bgPr>
        <a:solidFill>
          <a:srgbClr val="1A1A1A"/>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4241854"/>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1272">
          <p15:clr>
            <a:srgbClr val="5ACBF0"/>
          </p15:clr>
        </p15:guide>
        <p15:guide id="3" orient="horz" pos="288">
          <p15:clr>
            <a:srgbClr val="5ACBF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0DF2A6-26A8-4810-95DF-F65F123C6660}"/>
              </a:ext>
            </a:extLst>
          </p:cNvPr>
          <p:cNvSpPr>
            <a:spLocks noGrp="1"/>
          </p:cNvSpPr>
          <p:nvPr>
            <p:ph type="title" hasCustomPrompt="1"/>
          </p:nvPr>
        </p:nvSpPr>
        <p:spPr>
          <a:xfrm>
            <a:off x="600059" y="507446"/>
            <a:ext cx="11239464" cy="439465"/>
          </a:xfrm>
        </p:spPr>
        <p:txBody>
          <a:bodyPr/>
          <a:lstStyle>
            <a:lvl1pPr>
              <a:defRPr sz="2856"/>
            </a:lvl1pPr>
          </a:lstStyle>
          <a:p>
            <a:r>
              <a:rPr lang="en-US"/>
              <a:t>Software code slide</a:t>
            </a:r>
          </a:p>
        </p:txBody>
      </p:sp>
      <p:sp>
        <p:nvSpPr>
          <p:cNvPr id="5" name="Text Placeholder 4">
            <a:extLst>
              <a:ext uri="{FF2B5EF4-FFF2-40B4-BE49-F238E27FC236}">
                <a16:creationId xmlns:a16="http://schemas.microsoft.com/office/drawing/2014/main" id="{BA9F61CF-FF79-485A-A6C8-A1952EFD58AE}"/>
              </a:ext>
            </a:extLst>
          </p:cNvPr>
          <p:cNvSpPr>
            <a:spLocks noGrp="1"/>
          </p:cNvSpPr>
          <p:nvPr>
            <p:ph type="body" sz="quarter" idx="10"/>
          </p:nvPr>
        </p:nvSpPr>
        <p:spPr>
          <a:xfrm>
            <a:off x="600059" y="1465289"/>
            <a:ext cx="11239464" cy="1946203"/>
          </a:xfrm>
        </p:spPr>
        <p:txBody>
          <a:bodyPr/>
          <a:lstStyle>
            <a:lvl1pPr marL="0" indent="0">
              <a:buNone/>
              <a:defRPr sz="285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1pPr>
            <a:lvl2pPr marL="353449" indent="0">
              <a:buNone/>
              <a:defRPr sz="2448">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96241" indent="0">
              <a:buNone/>
              <a:defRPr sz="204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30773" indent="0">
              <a:buNone/>
              <a:defRPr sz="183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71912" indent="0">
              <a:buNone/>
              <a:defRPr sz="183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10">
            <a:extLst>
              <a:ext uri="{FF2B5EF4-FFF2-40B4-BE49-F238E27FC236}">
                <a16:creationId xmlns:a16="http://schemas.microsoft.com/office/drawing/2014/main" id="{CD7C51EB-D279-154E-8F43-40608F83D105}"/>
              </a:ext>
            </a:extLst>
          </p:cNvPr>
          <p:cNvSpPr>
            <a:spLocks noGrp="1"/>
          </p:cNvSpPr>
          <p:nvPr>
            <p:ph type="ftr" sz="quarter" idx="3"/>
          </p:nvPr>
        </p:nvSpPr>
        <p:spPr>
          <a:xfrm>
            <a:off x="595915" y="6584990"/>
            <a:ext cx="11246266" cy="110001"/>
          </a:xfrm>
          <a:prstGeom prst="rect">
            <a:avLst/>
          </a:prstGeom>
        </p:spPr>
        <p:txBody>
          <a:bodyPr/>
          <a:lstStyle>
            <a:lvl1pPr>
              <a:defRPr sz="816">
                <a:solidFill>
                  <a:schemeClr val="bg2">
                    <a:lumMod val="50000"/>
                  </a:schemeClr>
                </a:solidFill>
              </a:defRPr>
            </a:lvl1pPr>
          </a:lstStyle>
          <a:p>
            <a:r>
              <a:rPr lang="en-US"/>
              <a:t>© Microsoft Corporation 					 	 	 Microsoft 365 </a:t>
            </a:r>
          </a:p>
        </p:txBody>
      </p:sp>
    </p:spTree>
    <p:extLst>
      <p:ext uri="{BB962C8B-B14F-4D97-AF65-F5344CB8AC3E}">
        <p14:creationId xmlns:p14="http://schemas.microsoft.com/office/powerpoint/2010/main" val="1940299385"/>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5">
          <p15:clr>
            <a:srgbClr val="5ACBF0"/>
          </p15:clr>
        </p15:guide>
        <p15:guide id="3" orient="horz" pos="288">
          <p15:clr>
            <a:srgbClr val="5ACBF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784C1-0B47-463C-946E-83D417F67FBE}"/>
              </a:ext>
            </a:extLst>
          </p:cNvPr>
          <p:cNvSpPr>
            <a:spLocks noGrp="1"/>
          </p:cNvSpPr>
          <p:nvPr>
            <p:ph type="title"/>
          </p:nvPr>
        </p:nvSpPr>
        <p:spPr>
          <a:xfrm>
            <a:off x="586342" y="-601583"/>
            <a:ext cx="11239464" cy="439465"/>
          </a:xfrm>
        </p:spPr>
        <p:txBody>
          <a:bodyPr/>
          <a:lstStyle>
            <a:lvl1pPr>
              <a:defRPr sz="2800">
                <a:solidFill>
                  <a:schemeClr val="tx1"/>
                </a:solidFill>
              </a:defRPr>
            </a:lvl1pPr>
          </a:lstStyle>
          <a:p>
            <a:r>
              <a:rPr lang="en-US"/>
              <a:t>Click to edit Master title style</a:t>
            </a:r>
            <a:endParaRPr lang="en-IN"/>
          </a:p>
        </p:txBody>
      </p:sp>
      <p:pic>
        <p:nvPicPr>
          <p:cNvPr id="4" name="MS logo gray - EMF" descr="Microsoft 365 logo">
            <a:extLst>
              <a:ext uri="{FF2B5EF4-FFF2-40B4-BE49-F238E27FC236}">
                <a16:creationId xmlns:a16="http://schemas.microsoft.com/office/drawing/2014/main" id="{2EEC6248-87BC-4D4D-98C3-91E1890DDA1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288978" y="287317"/>
            <a:ext cx="2489078" cy="920827"/>
          </a:xfrm>
          <a:prstGeom prst="rect">
            <a:avLst/>
          </a:prstGeom>
        </p:spPr>
      </p:pic>
      <p:sp>
        <p:nvSpPr>
          <p:cNvPr id="2" name="Text Box 3"/>
          <p:cNvSpPr txBox="1">
            <a:spLocks noChangeArrowheads="1"/>
          </p:cNvSpPr>
          <p:nvPr userDrawn="1"/>
        </p:nvSpPr>
        <p:spPr bwMode="blackWhite">
          <a:xfrm>
            <a:off x="595914" y="6286116"/>
            <a:ext cx="4572000"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50843" eaLnBrk="0" hangingPunct="0"/>
            <a:r>
              <a:rPr lang="en-US" sz="700">
                <a:solidFill>
                  <a:schemeClr val="tx1"/>
                </a:solidFill>
                <a:cs typeface="Segoe UI" pitchFamily="34" charset="0"/>
              </a:rPr>
              <a:t>© Copyright Microsoft Corporation. All rights reserved. </a:t>
            </a:r>
          </a:p>
        </p:txBody>
      </p:sp>
    </p:spTree>
    <p:extLst>
      <p:ext uri="{BB962C8B-B14F-4D97-AF65-F5344CB8AC3E}">
        <p14:creationId xmlns:p14="http://schemas.microsoft.com/office/powerpoint/2010/main" val="363125564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Closing logo slide">
    <p:bg>
      <p:bgRef idx="1001">
        <a:schemeClr val="bg2"/>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595914" y="6281748"/>
            <a:ext cx="4572000" cy="112090"/>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50843" eaLnBrk="0" hangingPunct="0"/>
            <a:r>
              <a:rPr lang="en-US" sz="714">
                <a:gradFill>
                  <a:gsLst>
                    <a:gs pos="0">
                      <a:schemeClr val="tx1"/>
                    </a:gs>
                    <a:gs pos="100000">
                      <a:schemeClr val="tx1"/>
                    </a:gs>
                  </a:gsLst>
                  <a:lin ang="5400000" scaled="0"/>
                </a:gradFill>
                <a:cs typeface="Segoe UI" pitchFamily="34" charset="0"/>
              </a:rPr>
              <a:t>© Copyright Microsoft Corporation. All rights reserved. </a:t>
            </a:r>
          </a:p>
        </p:txBody>
      </p:sp>
      <p:pic>
        <p:nvPicPr>
          <p:cNvPr id="4" name="MS logo gray - EMF" descr="Microsoft logo, gray text version">
            <a:extLst>
              <a:ext uri="{FF2B5EF4-FFF2-40B4-BE49-F238E27FC236}">
                <a16:creationId xmlns:a16="http://schemas.microsoft.com/office/drawing/2014/main" id="{59104CAE-91B8-4A7E-9F8E-214C5F880932}"/>
              </a:ext>
            </a:extLst>
          </p:cNvPr>
          <p:cNvPicPr>
            <a:picLocks noChangeAspect="1"/>
          </p:cNvPicPr>
          <p:nvPr userDrawn="1"/>
        </p:nvPicPr>
        <p:blipFill>
          <a:blip r:embed="rId2"/>
          <a:stretch>
            <a:fillRect/>
          </a:stretch>
        </p:blipFill>
        <p:spPr bwMode="black">
          <a:xfrm>
            <a:off x="595914" y="597450"/>
            <a:ext cx="1393840" cy="298433"/>
          </a:xfrm>
          <a:prstGeom prst="rect">
            <a:avLst/>
          </a:prstGeom>
        </p:spPr>
      </p:pic>
    </p:spTree>
    <p:extLst>
      <p:ext uri="{BB962C8B-B14F-4D97-AF65-F5344CB8AC3E}">
        <p14:creationId xmlns:p14="http://schemas.microsoft.com/office/powerpoint/2010/main" val="400080288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2">
    <p:bg>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p:nvPr>
        </p:nvSpPr>
        <p:spPr>
          <a:xfrm>
            <a:off x="595915" y="2988571"/>
            <a:ext cx="9327356" cy="615553"/>
          </a:xfrm>
          <a:noFill/>
        </p:spPr>
        <p:txBody>
          <a:bodyPr lIns="0" tIns="0" rIns="0" bIns="0" anchor="b" anchorCtr="0">
            <a:spAutoFit/>
          </a:bodyPr>
          <a:lstStyle>
            <a:lvl1pPr>
              <a:defRPr sz="4000" spc="-51" baseline="0">
                <a:solidFill>
                  <a:srgbClr val="000000"/>
                </a:solidFill>
                <a:latin typeface="+mj-lt"/>
                <a:cs typeface="Segoe UI" panose="020B0502040204020203" pitchFamily="34" charset="0"/>
              </a:defRPr>
            </a:lvl1pPr>
          </a:lstStyle>
          <a:p>
            <a:endParaRPr lang="en-US"/>
          </a:p>
        </p:txBody>
      </p:sp>
      <p:pic>
        <p:nvPicPr>
          <p:cNvPr id="6" name="MS logo gray - EMF" descr="Microsoft 365 logo">
            <a:extLst>
              <a:ext uri="{FF2B5EF4-FFF2-40B4-BE49-F238E27FC236}">
                <a16:creationId xmlns:a16="http://schemas.microsoft.com/office/drawing/2014/main" id="{D3453B0B-33DE-4ED0-A610-D76D0E610F6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288978" y="287317"/>
            <a:ext cx="2489078" cy="920829"/>
          </a:xfrm>
          <a:prstGeom prst="rect">
            <a:avLst/>
          </a:prstGeom>
        </p:spPr>
      </p:pic>
    </p:spTree>
    <p:extLst>
      <p:ext uri="{BB962C8B-B14F-4D97-AF65-F5344CB8AC3E}">
        <p14:creationId xmlns:p14="http://schemas.microsoft.com/office/powerpoint/2010/main" val="26201053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chemeClr val="bg1">
            <a:lumMod val="95000"/>
          </a:schemeClr>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a:xfrm>
            <a:off x="600059" y="508694"/>
            <a:ext cx="11239464" cy="439465"/>
          </a:xfrm>
        </p:spPr>
        <p:txBody>
          <a:bodyPr/>
          <a:lstStyle>
            <a:lvl1pPr>
              <a:defRPr sz="2856">
                <a:solidFill>
                  <a:srgbClr val="000000"/>
                </a:solidFill>
              </a:defRPr>
            </a:lvl1pPr>
          </a:lstStyle>
          <a:p>
            <a:r>
              <a:rPr lang="en-US"/>
              <a:t>Click to edit Master title style</a:t>
            </a:r>
          </a:p>
        </p:txBody>
      </p:sp>
      <p:sp>
        <p:nvSpPr>
          <p:cNvPr id="4" name="Text Placeholder 3"/>
          <p:cNvSpPr>
            <a:spLocks noGrp="1"/>
          </p:cNvSpPr>
          <p:nvPr>
            <p:ph type="body" sz="quarter" idx="10"/>
          </p:nvPr>
        </p:nvSpPr>
        <p:spPr>
          <a:xfrm>
            <a:off x="598148" y="1462925"/>
            <a:ext cx="11239464" cy="1104941"/>
          </a:xfrm>
        </p:spPr>
        <p:txBody>
          <a:bodyPr wrap="square">
            <a:spAutoFit/>
          </a:bodyPr>
          <a:lstStyle>
            <a:lvl1pPr marL="0" indent="0">
              <a:buNone/>
              <a:defRPr sz="2040" b="0" i="0">
                <a:solidFill>
                  <a:srgbClr val="000000"/>
                </a:solidFill>
                <a:latin typeface="+mn-lt"/>
                <a:cs typeface="Segoe UI" panose="020B0502040204020203" pitchFamily="34" charset="0"/>
              </a:defRPr>
            </a:lvl1pPr>
            <a:lvl2pPr marL="233149" indent="0">
              <a:buNone/>
              <a:defRPr sz="1632">
                <a:solidFill>
                  <a:srgbClr val="000000"/>
                </a:solidFill>
              </a:defRPr>
            </a:lvl2pPr>
            <a:lvl3pPr marL="466298" indent="0">
              <a:buNone/>
              <a:defRPr sz="1428">
                <a:solidFill>
                  <a:srgbClr val="000000"/>
                </a:solidFill>
              </a:defRPr>
            </a:lvl3pPr>
            <a:lvl4pPr marL="699447" indent="0">
              <a:buNone/>
              <a:defRPr sz="1224">
                <a:solidFill>
                  <a:srgbClr val="000000"/>
                </a:solidFill>
              </a:defRPr>
            </a:lvl4pPr>
            <a:lvl5pPr marL="932597"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10">
            <a:extLst>
              <a:ext uri="{FF2B5EF4-FFF2-40B4-BE49-F238E27FC236}">
                <a16:creationId xmlns:a16="http://schemas.microsoft.com/office/drawing/2014/main" id="{37A1A54A-CF38-9947-A8FB-BBD41DE025C0}"/>
              </a:ext>
            </a:extLst>
          </p:cNvPr>
          <p:cNvSpPr>
            <a:spLocks noGrp="1"/>
          </p:cNvSpPr>
          <p:nvPr>
            <p:ph type="ftr" sz="quarter" idx="3"/>
          </p:nvPr>
        </p:nvSpPr>
        <p:spPr>
          <a:xfrm>
            <a:off x="595915" y="6584990"/>
            <a:ext cx="11246266" cy="110001"/>
          </a:xfrm>
          <a:prstGeom prst="rect">
            <a:avLst/>
          </a:prstGeom>
        </p:spPr>
        <p:txBody>
          <a:bodyPr/>
          <a:lstStyle>
            <a:lvl1pPr>
              <a:defRPr sz="816">
                <a:solidFill>
                  <a:srgbClr val="000000"/>
                </a:solidFill>
              </a:defRPr>
            </a:lvl1pPr>
          </a:lstStyle>
          <a:p>
            <a:r>
              <a:rPr lang="en-US"/>
              <a:t>© Microsoft Corporation 					 	 	 Microsoft 365 </a:t>
            </a:r>
          </a:p>
        </p:txBody>
      </p:sp>
    </p:spTree>
    <p:extLst>
      <p:ext uri="{BB962C8B-B14F-4D97-AF65-F5344CB8AC3E}">
        <p14:creationId xmlns:p14="http://schemas.microsoft.com/office/powerpoint/2010/main" val="3452964567"/>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600059" y="519291"/>
            <a:ext cx="11239464" cy="439465"/>
          </a:xfrm>
        </p:spPr>
        <p:txBody>
          <a:bodyPr/>
          <a:lstStyle>
            <a:lvl1pPr>
              <a:defRPr sz="2856">
                <a:solidFill>
                  <a:srgbClr val="000000"/>
                </a:solidFill>
              </a:defRPr>
            </a:lvl1pPr>
          </a:lstStyle>
          <a:p>
            <a:r>
              <a:rPr lang="en-US"/>
              <a:t>Click to edit Master title style</a:t>
            </a:r>
          </a:p>
        </p:txBody>
      </p:sp>
      <p:sp>
        <p:nvSpPr>
          <p:cNvPr id="3" name="Text Placeholder 2"/>
          <p:cNvSpPr>
            <a:spLocks noGrp="1"/>
          </p:cNvSpPr>
          <p:nvPr>
            <p:ph type="body" sz="quarter" idx="10"/>
          </p:nvPr>
        </p:nvSpPr>
        <p:spPr>
          <a:xfrm>
            <a:off x="595915" y="1464075"/>
            <a:ext cx="11239464" cy="1293282"/>
          </a:xfrm>
        </p:spPr>
        <p:txBody>
          <a:bodyPr/>
          <a:lstStyle>
            <a:lvl1pPr>
              <a:defRPr sz="2040">
                <a:solidFill>
                  <a:srgbClr val="000000"/>
                </a:solidFill>
                <a:latin typeface="+mn-lt"/>
              </a:defRPr>
            </a:lvl1pPr>
            <a:lvl2pPr>
              <a:defRPr sz="1632">
                <a:solidFill>
                  <a:srgbClr val="000000"/>
                </a:solidFill>
              </a:defRPr>
            </a:lvl2pPr>
            <a:lvl3pPr>
              <a:defRPr sz="1428">
                <a:solidFill>
                  <a:srgbClr val="000000"/>
                </a:solidFill>
              </a:defRPr>
            </a:lvl3pPr>
            <a:lvl4pPr>
              <a:defRPr sz="1224">
                <a:solidFill>
                  <a:srgbClr val="000000"/>
                </a:solidFill>
              </a:defRPr>
            </a:lvl4pPr>
            <a:lvl5pPr>
              <a:defRPr sz="1020">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10">
            <a:extLst>
              <a:ext uri="{FF2B5EF4-FFF2-40B4-BE49-F238E27FC236}">
                <a16:creationId xmlns:a16="http://schemas.microsoft.com/office/drawing/2014/main" id="{DD1BEEC7-5874-1E48-8B60-B1E5D9779C29}"/>
              </a:ext>
            </a:extLst>
          </p:cNvPr>
          <p:cNvSpPr>
            <a:spLocks noGrp="1"/>
          </p:cNvSpPr>
          <p:nvPr>
            <p:ph type="ftr" sz="quarter" idx="3"/>
          </p:nvPr>
        </p:nvSpPr>
        <p:spPr>
          <a:xfrm>
            <a:off x="595915" y="6584990"/>
            <a:ext cx="11246266" cy="110001"/>
          </a:xfrm>
          <a:prstGeom prst="rect">
            <a:avLst/>
          </a:prstGeom>
        </p:spPr>
        <p:txBody>
          <a:bodyPr/>
          <a:lstStyle>
            <a:lvl1pPr>
              <a:defRPr sz="816">
                <a:solidFill>
                  <a:srgbClr val="000000"/>
                </a:solidFill>
              </a:defRPr>
            </a:lvl1pPr>
          </a:lstStyle>
          <a:p>
            <a:r>
              <a:rPr lang="en-US"/>
              <a:t>© Microsoft Corporation 					 	 	 Microsoft 365 </a:t>
            </a:r>
          </a:p>
        </p:txBody>
      </p:sp>
    </p:spTree>
    <p:extLst>
      <p:ext uri="{BB962C8B-B14F-4D97-AF65-F5344CB8AC3E}">
        <p14:creationId xmlns:p14="http://schemas.microsoft.com/office/powerpoint/2010/main" val="3972695596"/>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600059" y="508694"/>
            <a:ext cx="11239464" cy="439465"/>
          </a:xfrm>
        </p:spPr>
        <p:txBody>
          <a:bodyPr/>
          <a:lstStyle>
            <a:lvl1pPr>
              <a:defRPr sz="2856">
                <a:solidFill>
                  <a:srgbClr val="000000"/>
                </a:solidFill>
              </a:defRPr>
            </a:lvl1pPr>
          </a:lstStyle>
          <a:p>
            <a:r>
              <a:rPr lang="en-US"/>
              <a:t>Click to edit Master title style</a:t>
            </a:r>
          </a:p>
        </p:txBody>
      </p:sp>
      <p:sp>
        <p:nvSpPr>
          <p:cNvPr id="4" name="Text Placeholder 3"/>
          <p:cNvSpPr>
            <a:spLocks noGrp="1"/>
          </p:cNvSpPr>
          <p:nvPr>
            <p:ph type="body" sz="quarter" idx="10"/>
          </p:nvPr>
        </p:nvSpPr>
        <p:spPr>
          <a:xfrm>
            <a:off x="595914" y="1463670"/>
            <a:ext cx="5316593" cy="1293282"/>
          </a:xfrm>
        </p:spPr>
        <p:txBody>
          <a:bodyPr wrap="square">
            <a:spAutoFit/>
          </a:bodyPr>
          <a:lstStyle>
            <a:lvl1pPr marL="0" indent="0">
              <a:spcBef>
                <a:spcPts val="1248"/>
              </a:spcBef>
              <a:buClr>
                <a:schemeClr val="tx1"/>
              </a:buClr>
              <a:buFont typeface="Wingdings" panose="05000000000000000000" pitchFamily="2" charset="2"/>
              <a:buNone/>
              <a:defRPr sz="2040" b="0">
                <a:solidFill>
                  <a:srgbClr val="000000"/>
                </a:solidFill>
                <a:latin typeface="+mn-lt"/>
                <a:cs typeface="Segoe UI Semilight" panose="020B0402040204020203" pitchFamily="34" charset="0"/>
              </a:defRPr>
            </a:lvl1pPr>
            <a:lvl2pPr marL="260674" indent="0">
              <a:buFont typeface="Wingdings" panose="05000000000000000000" pitchFamily="2" charset="2"/>
              <a:buNone/>
              <a:defRPr sz="1632" b="0">
                <a:solidFill>
                  <a:srgbClr val="000000"/>
                </a:solidFill>
              </a:defRPr>
            </a:lvl2pPr>
            <a:lvl3pPr marL="459822" indent="0">
              <a:buFont typeface="Wingdings" panose="05000000000000000000" pitchFamily="2" charset="2"/>
              <a:buNone/>
              <a:tabLst/>
              <a:defRPr sz="1428" b="0">
                <a:solidFill>
                  <a:srgbClr val="000000"/>
                </a:solidFill>
              </a:defRPr>
            </a:lvl3pPr>
            <a:lvl4pPr marL="665446" indent="0">
              <a:buFont typeface="Wingdings" panose="05000000000000000000" pitchFamily="2" charset="2"/>
              <a:buNone/>
              <a:defRPr sz="1224" b="0">
                <a:solidFill>
                  <a:srgbClr val="000000"/>
                </a:solidFill>
              </a:defRPr>
            </a:lvl4pPr>
            <a:lvl5pPr marL="871071" indent="0">
              <a:buFont typeface="Wingdings" panose="05000000000000000000" pitchFamily="2" charset="2"/>
              <a:buNone/>
              <a:tabLst/>
              <a:defRPr sz="1020" b="0">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525448" y="1463670"/>
            <a:ext cx="5316593" cy="1293282"/>
          </a:xfrm>
        </p:spPr>
        <p:txBody>
          <a:bodyPr wrap="square">
            <a:spAutoFit/>
          </a:bodyPr>
          <a:lstStyle>
            <a:lvl1pPr marL="0" indent="0">
              <a:spcBef>
                <a:spcPts val="1248"/>
              </a:spcBef>
              <a:buClr>
                <a:schemeClr val="tx1"/>
              </a:buClr>
              <a:buFont typeface="Wingdings" panose="05000000000000000000" pitchFamily="2" charset="2"/>
              <a:buNone/>
              <a:defRPr sz="2040" b="0">
                <a:solidFill>
                  <a:srgbClr val="000000"/>
                </a:solidFill>
                <a:latin typeface="+mn-lt"/>
                <a:cs typeface="Segoe UI Semilight" panose="020B0402040204020203" pitchFamily="34" charset="0"/>
              </a:defRPr>
            </a:lvl1pPr>
            <a:lvl2pPr marL="260674" indent="0">
              <a:buFont typeface="Wingdings" panose="05000000000000000000" pitchFamily="2" charset="2"/>
              <a:buNone/>
              <a:defRPr sz="1632" b="0">
                <a:solidFill>
                  <a:srgbClr val="000000"/>
                </a:solidFill>
              </a:defRPr>
            </a:lvl2pPr>
            <a:lvl3pPr marL="459822" indent="0">
              <a:buFont typeface="Wingdings" panose="05000000000000000000" pitchFamily="2" charset="2"/>
              <a:buNone/>
              <a:tabLst/>
              <a:defRPr sz="1428" b="0">
                <a:solidFill>
                  <a:srgbClr val="000000"/>
                </a:solidFill>
              </a:defRPr>
            </a:lvl3pPr>
            <a:lvl4pPr marL="665446" indent="0">
              <a:buFont typeface="Wingdings" panose="05000000000000000000" pitchFamily="2" charset="2"/>
              <a:buNone/>
              <a:defRPr sz="1224" b="0">
                <a:solidFill>
                  <a:srgbClr val="000000"/>
                </a:solidFill>
              </a:defRPr>
            </a:lvl4pPr>
            <a:lvl5pPr marL="871071" indent="0">
              <a:buFont typeface="Wingdings" panose="05000000000000000000" pitchFamily="2" charset="2"/>
              <a:buNone/>
              <a:tabLst/>
              <a:defRPr sz="1020" b="0">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10">
            <a:extLst>
              <a:ext uri="{FF2B5EF4-FFF2-40B4-BE49-F238E27FC236}">
                <a16:creationId xmlns:a16="http://schemas.microsoft.com/office/drawing/2014/main" id="{22BDE9B7-BF0F-DF45-BCD0-D6165D547D13}"/>
              </a:ext>
            </a:extLst>
          </p:cNvPr>
          <p:cNvSpPr>
            <a:spLocks noGrp="1"/>
          </p:cNvSpPr>
          <p:nvPr>
            <p:ph type="ftr" sz="quarter" idx="3"/>
          </p:nvPr>
        </p:nvSpPr>
        <p:spPr>
          <a:xfrm>
            <a:off x="595915" y="6584990"/>
            <a:ext cx="11246266" cy="110001"/>
          </a:xfrm>
          <a:prstGeom prst="rect">
            <a:avLst/>
          </a:prstGeom>
        </p:spPr>
        <p:txBody>
          <a:bodyPr/>
          <a:lstStyle>
            <a:lvl1pPr>
              <a:defRPr sz="816">
                <a:solidFill>
                  <a:srgbClr val="000000"/>
                </a:solidFill>
              </a:defRPr>
            </a:lvl1pPr>
          </a:lstStyle>
          <a:p>
            <a:r>
              <a:rPr lang="en-US"/>
              <a:t>© Microsoft Corporation 					 	 	 Microsoft 365 </a:t>
            </a:r>
          </a:p>
        </p:txBody>
      </p:sp>
    </p:spTree>
    <p:extLst>
      <p:ext uri="{BB962C8B-B14F-4D97-AF65-F5344CB8AC3E}">
        <p14:creationId xmlns:p14="http://schemas.microsoft.com/office/powerpoint/2010/main" val="1230984501"/>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a:xfrm>
            <a:off x="600059" y="507446"/>
            <a:ext cx="11239464" cy="439465"/>
          </a:xfrm>
        </p:spPr>
        <p:txBody>
          <a:bodyPr/>
          <a:lstStyle>
            <a:lvl1pPr>
              <a:defRPr sz="2856">
                <a:solidFill>
                  <a:srgbClr val="000000"/>
                </a:solidFill>
              </a:defRPr>
            </a:lvl1pPr>
          </a:lstStyle>
          <a:p>
            <a:r>
              <a:rPr lang="en-US"/>
              <a:t>Click to edit Master title style</a:t>
            </a:r>
          </a:p>
        </p:txBody>
      </p:sp>
      <p:sp>
        <p:nvSpPr>
          <p:cNvPr id="4" name="Text Placeholder 3"/>
          <p:cNvSpPr>
            <a:spLocks noGrp="1"/>
          </p:cNvSpPr>
          <p:nvPr>
            <p:ph type="body" sz="quarter" idx="10"/>
          </p:nvPr>
        </p:nvSpPr>
        <p:spPr>
          <a:xfrm>
            <a:off x="595914" y="1466098"/>
            <a:ext cx="5316593" cy="1293282"/>
          </a:xfrm>
        </p:spPr>
        <p:txBody>
          <a:bodyPr wrap="square">
            <a:spAutoFit/>
          </a:bodyPr>
          <a:lstStyle>
            <a:lvl1pPr marL="236387" indent="-236387">
              <a:spcBef>
                <a:spcPts val="1248"/>
              </a:spcBef>
              <a:buClr>
                <a:schemeClr val="tx1"/>
              </a:buClr>
              <a:buFont typeface="Wingdings" panose="05000000000000000000" pitchFamily="2" charset="2"/>
              <a:buChar char=""/>
              <a:defRPr sz="2040" b="0">
                <a:solidFill>
                  <a:srgbClr val="000000"/>
                </a:solidFill>
                <a:latin typeface="+mn-lt"/>
                <a:cs typeface="Segoe UI Semilight" panose="020B0402040204020203" pitchFamily="34" charset="0"/>
              </a:defRPr>
            </a:lvl1pPr>
            <a:lvl2pPr marL="435536" indent="-174862">
              <a:buFont typeface="Wingdings" panose="05000000000000000000" pitchFamily="2" charset="2"/>
              <a:buChar char=""/>
              <a:defRPr sz="1632" b="0">
                <a:solidFill>
                  <a:srgbClr val="000000"/>
                </a:solidFill>
              </a:defRPr>
            </a:lvl2pPr>
            <a:lvl3pPr marL="652494" indent="-192672">
              <a:buFont typeface="Wingdings" panose="05000000000000000000" pitchFamily="2" charset="2"/>
              <a:buChar char=""/>
              <a:tabLst/>
              <a:defRPr sz="1428" b="0">
                <a:solidFill>
                  <a:srgbClr val="000000"/>
                </a:solidFill>
              </a:defRPr>
            </a:lvl3pPr>
            <a:lvl4pPr marL="845166" indent="-179720">
              <a:buFont typeface="Wingdings" panose="05000000000000000000" pitchFamily="2" charset="2"/>
              <a:buChar char=""/>
              <a:defRPr sz="1224" b="0">
                <a:solidFill>
                  <a:srgbClr val="000000"/>
                </a:solidFill>
              </a:defRPr>
            </a:lvl4pPr>
            <a:lvl5pPr marL="1044314" indent="-173243">
              <a:buFont typeface="Wingdings" panose="05000000000000000000" pitchFamily="2" charset="2"/>
              <a:buChar char=""/>
              <a:tabLst/>
              <a:defRPr sz="1020" b="0">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a:extLst>
              <a:ext uri="{FF2B5EF4-FFF2-40B4-BE49-F238E27FC236}">
                <a16:creationId xmlns:a16="http://schemas.microsoft.com/office/drawing/2014/main" id="{1EF8841F-D2F8-0646-B645-839893A70343}"/>
              </a:ext>
            </a:extLst>
          </p:cNvPr>
          <p:cNvSpPr>
            <a:spLocks noGrp="1"/>
          </p:cNvSpPr>
          <p:nvPr>
            <p:ph type="body" sz="quarter" idx="12"/>
          </p:nvPr>
        </p:nvSpPr>
        <p:spPr>
          <a:xfrm>
            <a:off x="6521039" y="1466098"/>
            <a:ext cx="5316593" cy="1293282"/>
          </a:xfrm>
        </p:spPr>
        <p:txBody>
          <a:bodyPr wrap="square">
            <a:spAutoFit/>
          </a:bodyPr>
          <a:lstStyle>
            <a:lvl1pPr marL="236387" indent="-236387">
              <a:spcBef>
                <a:spcPts val="1248"/>
              </a:spcBef>
              <a:buClr>
                <a:schemeClr val="tx1"/>
              </a:buClr>
              <a:buFont typeface="Wingdings" panose="05000000000000000000" pitchFamily="2" charset="2"/>
              <a:buChar char=""/>
              <a:defRPr sz="2040" b="0">
                <a:solidFill>
                  <a:srgbClr val="000000"/>
                </a:solidFill>
                <a:latin typeface="+mn-lt"/>
                <a:cs typeface="Segoe UI Semilight" panose="020B0402040204020203" pitchFamily="34" charset="0"/>
              </a:defRPr>
            </a:lvl1pPr>
            <a:lvl2pPr marL="435536" indent="-174862">
              <a:buFont typeface="Wingdings" panose="05000000000000000000" pitchFamily="2" charset="2"/>
              <a:buChar char=""/>
              <a:defRPr sz="1632" b="0">
                <a:solidFill>
                  <a:srgbClr val="000000"/>
                </a:solidFill>
              </a:defRPr>
            </a:lvl2pPr>
            <a:lvl3pPr marL="652494" indent="-192672">
              <a:buFont typeface="Wingdings" panose="05000000000000000000" pitchFamily="2" charset="2"/>
              <a:buChar char=""/>
              <a:tabLst/>
              <a:defRPr sz="1428" b="0">
                <a:solidFill>
                  <a:srgbClr val="000000"/>
                </a:solidFill>
              </a:defRPr>
            </a:lvl3pPr>
            <a:lvl4pPr marL="845166" indent="-179720">
              <a:buFont typeface="Wingdings" panose="05000000000000000000" pitchFamily="2" charset="2"/>
              <a:buChar char=""/>
              <a:defRPr sz="1224" b="0">
                <a:solidFill>
                  <a:srgbClr val="000000"/>
                </a:solidFill>
              </a:defRPr>
            </a:lvl4pPr>
            <a:lvl5pPr marL="1044314" indent="-173243">
              <a:buFont typeface="Wingdings" panose="05000000000000000000" pitchFamily="2" charset="2"/>
              <a:buChar char=""/>
              <a:tabLst/>
              <a:defRPr sz="1020" b="0">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10">
            <a:extLst>
              <a:ext uri="{FF2B5EF4-FFF2-40B4-BE49-F238E27FC236}">
                <a16:creationId xmlns:a16="http://schemas.microsoft.com/office/drawing/2014/main" id="{9EF2168D-ABC8-AA43-9EDB-A155583EFD61}"/>
              </a:ext>
            </a:extLst>
          </p:cNvPr>
          <p:cNvSpPr>
            <a:spLocks noGrp="1"/>
          </p:cNvSpPr>
          <p:nvPr>
            <p:ph type="ftr" sz="quarter" idx="3"/>
          </p:nvPr>
        </p:nvSpPr>
        <p:spPr>
          <a:xfrm>
            <a:off x="595915" y="6584990"/>
            <a:ext cx="11246266" cy="110001"/>
          </a:xfrm>
          <a:prstGeom prst="rect">
            <a:avLst/>
          </a:prstGeom>
        </p:spPr>
        <p:txBody>
          <a:bodyPr/>
          <a:lstStyle>
            <a:lvl1pPr>
              <a:defRPr sz="816">
                <a:solidFill>
                  <a:srgbClr val="000000"/>
                </a:solidFill>
              </a:defRPr>
            </a:lvl1pPr>
          </a:lstStyle>
          <a:p>
            <a:r>
              <a:rPr lang="en-US"/>
              <a:t>© Microsoft Corporation 					 	 	 Microsoft 365 </a:t>
            </a:r>
          </a:p>
        </p:txBody>
      </p:sp>
    </p:spTree>
    <p:extLst>
      <p:ext uri="{BB962C8B-B14F-4D97-AF65-F5344CB8AC3E}">
        <p14:creationId xmlns:p14="http://schemas.microsoft.com/office/powerpoint/2010/main" val="3300561798"/>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a:xfrm>
            <a:off x="600059" y="507446"/>
            <a:ext cx="11239464" cy="439465"/>
          </a:xfrm>
        </p:spPr>
        <p:txBody>
          <a:bodyPr/>
          <a:lstStyle>
            <a:lvl1pPr>
              <a:defRPr sz="2800">
                <a:solidFill>
                  <a:schemeClr val="tx1"/>
                </a:solidFill>
              </a:defRPr>
            </a:lvl1pPr>
          </a:lstStyle>
          <a:p>
            <a:r>
              <a:rPr lang="en-US"/>
              <a:t>Click to edit Master title style</a:t>
            </a:r>
          </a:p>
        </p:txBody>
      </p:sp>
      <p:sp>
        <p:nvSpPr>
          <p:cNvPr id="3" name="Footer Placeholder 10">
            <a:extLst>
              <a:ext uri="{FF2B5EF4-FFF2-40B4-BE49-F238E27FC236}">
                <a16:creationId xmlns:a16="http://schemas.microsoft.com/office/drawing/2014/main" id="{9438946C-117E-D444-B499-2F521D38BF54}"/>
              </a:ext>
            </a:extLst>
          </p:cNvPr>
          <p:cNvSpPr>
            <a:spLocks noGrp="1"/>
          </p:cNvSpPr>
          <p:nvPr>
            <p:ph type="ftr" sz="quarter" idx="3"/>
          </p:nvPr>
        </p:nvSpPr>
        <p:spPr>
          <a:xfrm>
            <a:off x="595915" y="6584990"/>
            <a:ext cx="11246266" cy="110001"/>
          </a:xfrm>
          <a:prstGeom prst="rect">
            <a:avLst/>
          </a:prstGeom>
        </p:spPr>
        <p:txBody>
          <a:bodyPr/>
          <a:lstStyle>
            <a:lvl1pPr>
              <a:defRPr sz="800">
                <a:solidFill>
                  <a:schemeClr val="tx1"/>
                </a:solidFill>
              </a:defRPr>
            </a:lvl1pPr>
          </a:lstStyle>
          <a:p>
            <a:r>
              <a:rPr lang="en-US"/>
              <a:t>© Microsoft Corporation 					 	 	 Microsoft 365 </a:t>
            </a:r>
          </a:p>
        </p:txBody>
      </p:sp>
    </p:spTree>
    <p:extLst>
      <p:ext uri="{BB962C8B-B14F-4D97-AF65-F5344CB8AC3E}">
        <p14:creationId xmlns:p14="http://schemas.microsoft.com/office/powerpoint/2010/main" val="2921863918"/>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a:xfrm>
            <a:off x="5950856" y="507446"/>
            <a:ext cx="5888665" cy="439465"/>
          </a:xfrm>
        </p:spPr>
        <p:txBody>
          <a:bodyPr/>
          <a:lstStyle>
            <a:lvl1pPr>
              <a:defRPr sz="2800">
                <a:solidFill>
                  <a:schemeClr val="tx1"/>
                </a:solidFill>
              </a:defRPr>
            </a:lvl1pPr>
          </a:lstStyle>
          <a:p>
            <a:r>
              <a:rPr lang="en-US"/>
              <a:t>Click to edit Master title style</a:t>
            </a:r>
          </a:p>
        </p:txBody>
      </p:sp>
    </p:spTree>
    <p:extLst>
      <p:ext uri="{BB962C8B-B14F-4D97-AF65-F5344CB8AC3E}">
        <p14:creationId xmlns:p14="http://schemas.microsoft.com/office/powerpoint/2010/main" val="1004837167"/>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emf"/><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6342" y="521161"/>
            <a:ext cx="11239464" cy="439465"/>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95915" y="1464081"/>
            <a:ext cx="11239464" cy="1293282"/>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49" name="NEW Brand Colors 2018">
            <a:extLst>
              <a:ext uri="{FF2B5EF4-FFF2-40B4-BE49-F238E27FC236}">
                <a16:creationId xmlns:a16="http://schemas.microsoft.com/office/drawing/2014/main" id="{9D5783B5-1069-4509-929A-C02C0B0887F7}"/>
              </a:ext>
            </a:extLst>
          </p:cNvPr>
          <p:cNvPicPr>
            <a:picLocks noChangeAspect="1"/>
          </p:cNvPicPr>
          <p:nvPr userDrawn="1"/>
        </p:nvPicPr>
        <p:blipFill>
          <a:blip r:embed="rId28" cstate="print">
            <a:extLst>
              <a:ext uri="{28A0092B-C50C-407E-A947-70E740481C1C}">
                <a14:useLocalDpi xmlns:a14="http://schemas.microsoft.com/office/drawing/2010/main"/>
              </a:ext>
            </a:extLst>
          </a:blip>
          <a:stretch>
            <a:fillRect/>
          </a:stretch>
        </p:blipFill>
        <p:spPr>
          <a:xfrm rot="5400000">
            <a:off x="9475748" y="3001154"/>
            <a:ext cx="6994525" cy="992217"/>
          </a:xfrm>
          <a:prstGeom prst="rect">
            <a:avLst/>
          </a:prstGeom>
        </p:spPr>
      </p:pic>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436475" cy="6994525"/>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96951" cy="59686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8475" cy="298433"/>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263374804"/>
      </p:ext>
    </p:extLst>
  </p:cSld>
  <p:clrMap bg1="lt1" tx1="dk1" bg2="lt2" tx2="dk2" accent1="accent1" accent2="accent2" accent3="accent3" accent4="accent4" accent5="accent5" accent6="accent6" hlink="hlink" folHlink="folHlink"/>
  <p:sldLayoutIdLst>
    <p:sldLayoutId id="2147484716" r:id="rId1"/>
    <p:sldLayoutId id="2147484717" r:id="rId2"/>
    <p:sldLayoutId id="2147484718" r:id="rId3"/>
    <p:sldLayoutId id="2147484719" r:id="rId4"/>
    <p:sldLayoutId id="2147484720" r:id="rId5"/>
    <p:sldLayoutId id="2147484721" r:id="rId6"/>
    <p:sldLayoutId id="2147484722" r:id="rId7"/>
    <p:sldLayoutId id="2147484723" r:id="rId8"/>
    <p:sldLayoutId id="2147484724" r:id="rId9"/>
    <p:sldLayoutId id="2147484725" r:id="rId10"/>
    <p:sldLayoutId id="2147484726" r:id="rId11"/>
    <p:sldLayoutId id="2147484727" r:id="rId12"/>
    <p:sldLayoutId id="2147484728" r:id="rId13"/>
    <p:sldLayoutId id="2147484729" r:id="rId14"/>
    <p:sldLayoutId id="2147484733" r:id="rId15"/>
    <p:sldLayoutId id="2147484734" r:id="rId16"/>
    <p:sldLayoutId id="2147484735" r:id="rId17"/>
    <p:sldLayoutId id="2147484736" r:id="rId18"/>
    <p:sldLayoutId id="2147484737" r:id="rId19"/>
    <p:sldLayoutId id="2147484738" r:id="rId20"/>
    <p:sldLayoutId id="2147484744" r:id="rId21"/>
    <p:sldLayoutId id="2147484739" r:id="rId22"/>
    <p:sldLayoutId id="2147484740" r:id="rId23"/>
    <p:sldLayoutId id="2147484741" r:id="rId24"/>
    <p:sldLayoutId id="2147484742" r:id="rId25"/>
    <p:sldLayoutId id="2147484745" r:id="rId26"/>
  </p:sldLayoutIdLst>
  <p:transition>
    <p:fade/>
  </p:transition>
  <p:hf sldNum="0" hdr="0" ftr="0" dt="0"/>
  <p:txStyles>
    <p:titleStyle>
      <a:lvl1pPr algn="l" defTabSz="951304" rtl="0" eaLnBrk="1" latinLnBrk="0" hangingPunct="1">
        <a:lnSpc>
          <a:spcPct val="100000"/>
        </a:lnSpc>
        <a:spcBef>
          <a:spcPct val="0"/>
        </a:spcBef>
        <a:buNone/>
        <a:defRPr lang="en-US" sz="2856" b="0" kern="1200" cap="none" spc="-51" baseline="0" dirty="0" smtClean="0">
          <a:ln w="3175">
            <a:noFill/>
          </a:ln>
          <a:solidFill>
            <a:srgbClr val="000000"/>
          </a:solidFill>
          <a:effectLst/>
          <a:latin typeface="+mj-lt"/>
          <a:ea typeface="+mn-ea"/>
          <a:cs typeface="Segoe UI" pitchFamily="34" charset="0"/>
        </a:defRPr>
      </a:lvl1pPr>
    </p:titleStyle>
    <p:body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51304" rtl="0" eaLnBrk="1" latinLnBrk="0" hangingPunct="1">
        <a:defRPr sz="1836" kern="1200">
          <a:solidFill>
            <a:schemeClr val="tx1"/>
          </a:solidFill>
          <a:latin typeface="+mn-lt"/>
          <a:ea typeface="+mn-ea"/>
          <a:cs typeface="+mn-cs"/>
        </a:defRPr>
      </a:lvl1pPr>
      <a:lvl2pPr marL="475652" algn="l" defTabSz="951304" rtl="0" eaLnBrk="1" latinLnBrk="0" hangingPunct="1">
        <a:defRPr sz="1836" kern="1200">
          <a:solidFill>
            <a:schemeClr val="tx1"/>
          </a:solidFill>
          <a:latin typeface="+mn-lt"/>
          <a:ea typeface="+mn-ea"/>
          <a:cs typeface="+mn-cs"/>
        </a:defRPr>
      </a:lvl2pPr>
      <a:lvl3pPr marL="951304" algn="l" defTabSz="951304" rtl="0" eaLnBrk="1" latinLnBrk="0" hangingPunct="1">
        <a:defRPr sz="1836" kern="1200">
          <a:solidFill>
            <a:schemeClr val="tx1"/>
          </a:solidFill>
          <a:latin typeface="+mn-lt"/>
          <a:ea typeface="+mn-ea"/>
          <a:cs typeface="+mn-cs"/>
        </a:defRPr>
      </a:lvl3pPr>
      <a:lvl4pPr marL="1426955" algn="l" defTabSz="951304" rtl="0" eaLnBrk="1" latinLnBrk="0" hangingPunct="1">
        <a:defRPr sz="1836" kern="1200">
          <a:solidFill>
            <a:schemeClr val="tx1"/>
          </a:solidFill>
          <a:latin typeface="+mn-lt"/>
          <a:ea typeface="+mn-ea"/>
          <a:cs typeface="+mn-cs"/>
        </a:defRPr>
      </a:lvl4pPr>
      <a:lvl5pPr marL="1902607" algn="l" defTabSz="951304" rtl="0" eaLnBrk="1" latinLnBrk="0" hangingPunct="1">
        <a:defRPr sz="1836" kern="1200">
          <a:solidFill>
            <a:schemeClr val="tx1"/>
          </a:solidFill>
          <a:latin typeface="+mn-lt"/>
          <a:ea typeface="+mn-ea"/>
          <a:cs typeface="+mn-cs"/>
        </a:defRPr>
      </a:lvl5pPr>
      <a:lvl6pPr marL="2378260" algn="l" defTabSz="951304" rtl="0" eaLnBrk="1" latinLnBrk="0" hangingPunct="1">
        <a:defRPr sz="1836" kern="1200">
          <a:solidFill>
            <a:schemeClr val="tx1"/>
          </a:solidFill>
          <a:latin typeface="+mn-lt"/>
          <a:ea typeface="+mn-ea"/>
          <a:cs typeface="+mn-cs"/>
        </a:defRPr>
      </a:lvl6pPr>
      <a:lvl7pPr marL="2853911" algn="l" defTabSz="951304" rtl="0" eaLnBrk="1" latinLnBrk="0" hangingPunct="1">
        <a:defRPr sz="1836" kern="1200">
          <a:solidFill>
            <a:schemeClr val="tx1"/>
          </a:solidFill>
          <a:latin typeface="+mn-lt"/>
          <a:ea typeface="+mn-ea"/>
          <a:cs typeface="+mn-cs"/>
        </a:defRPr>
      </a:lvl7pPr>
      <a:lvl8pPr marL="3329562" algn="l" defTabSz="951304" rtl="0" eaLnBrk="1" latinLnBrk="0" hangingPunct="1">
        <a:defRPr sz="1836" kern="1200">
          <a:solidFill>
            <a:schemeClr val="tx1"/>
          </a:solidFill>
          <a:latin typeface="+mn-lt"/>
          <a:ea typeface="+mn-ea"/>
          <a:cs typeface="+mn-cs"/>
        </a:defRPr>
      </a:lvl8pPr>
      <a:lvl9pPr marL="3805215" algn="l" defTabSz="951304" rtl="0" eaLnBrk="1" latinLnBrk="0" hangingPunct="1">
        <a:defRPr sz="1836"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5">
          <p15:clr>
            <a:srgbClr val="C35EA4"/>
          </p15:clr>
        </p15:guide>
        <p15:guide id="17" pos="7469">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hyperlink" Target="https://blog.ucem.ac.uk/onlineeducation/posts/tag/moodle-quiz"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2.xml"/><Relationship Id="rId1" Type="http://schemas.openxmlformats.org/officeDocument/2006/relationships/slideLayout" Target="../slideLayouts/slideLayout13.xml"/><Relationship Id="rId5" Type="http://schemas.openxmlformats.org/officeDocument/2006/relationships/image" Target="../media/image38.emf"/><Relationship Id="rId4" Type="http://schemas.openxmlformats.org/officeDocument/2006/relationships/hyperlink" Target="http://www.weightymatters.ca/2010/05/how-many-minutes-day-should-you.html"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notesSlide" Target="../notesSlides/notesSlide13.xml"/><Relationship Id="rId1" Type="http://schemas.openxmlformats.org/officeDocument/2006/relationships/slideLayout" Target="../slideLayouts/slideLayout13.xml"/><Relationship Id="rId5" Type="http://schemas.openxmlformats.org/officeDocument/2006/relationships/image" Target="../media/image21.wmf"/><Relationship Id="rId4" Type="http://schemas.openxmlformats.org/officeDocument/2006/relationships/image" Target="../media/image20.wmf"/></Relationships>
</file>

<file path=ppt/slides/_rels/slide14.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14.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3" Type="http://schemas.openxmlformats.org/officeDocument/2006/relationships/image" Target="../media/image40.wmf"/><Relationship Id="rId7" Type="http://schemas.openxmlformats.org/officeDocument/2006/relationships/image" Target="../media/image17.wmf"/><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43.wmf"/><Relationship Id="rId5" Type="http://schemas.openxmlformats.org/officeDocument/2006/relationships/image" Target="../media/image42.wmf"/><Relationship Id="rId4" Type="http://schemas.openxmlformats.org/officeDocument/2006/relationships/image" Target="../media/image41.wmf"/></Relationships>
</file>

<file path=ppt/slides/_rels/slide16.xml.rels><?xml version="1.0" encoding="UTF-8" standalone="yes"?>
<Relationships xmlns="http://schemas.openxmlformats.org/package/2006/relationships"><Relationship Id="rId3" Type="http://schemas.openxmlformats.org/officeDocument/2006/relationships/image" Target="../media/image44.wmf"/><Relationship Id="rId2" Type="http://schemas.openxmlformats.org/officeDocument/2006/relationships/notesSlide" Target="../notesSlides/notesSlide16.xml"/><Relationship Id="rId1" Type="http://schemas.openxmlformats.org/officeDocument/2006/relationships/slideLayout" Target="../slideLayouts/slideLayout13.xml"/><Relationship Id="rId5" Type="http://schemas.openxmlformats.org/officeDocument/2006/relationships/image" Target="../media/image46.wmf"/><Relationship Id="rId4" Type="http://schemas.openxmlformats.org/officeDocument/2006/relationships/image" Target="../media/image45.wmf"/></Relationships>
</file>

<file path=ppt/slides/_rels/slide17.xml.rels><?xml version="1.0" encoding="UTF-8" standalone="yes"?>
<Relationships xmlns="http://schemas.openxmlformats.org/package/2006/relationships"><Relationship Id="rId3" Type="http://schemas.openxmlformats.org/officeDocument/2006/relationships/image" Target="../media/image47.wmf"/><Relationship Id="rId2" Type="http://schemas.openxmlformats.org/officeDocument/2006/relationships/notesSlide" Target="../notesSlides/notesSlide17.xml"/><Relationship Id="rId1" Type="http://schemas.openxmlformats.org/officeDocument/2006/relationships/slideLayout" Target="../slideLayouts/slideLayout13.xml"/><Relationship Id="rId5" Type="http://schemas.openxmlformats.org/officeDocument/2006/relationships/image" Target="../media/image49.wmf"/><Relationship Id="rId4" Type="http://schemas.openxmlformats.org/officeDocument/2006/relationships/image" Target="../media/image48.wmf"/></Relationships>
</file>

<file path=ppt/slides/_rels/slide18.xml.rels><?xml version="1.0" encoding="UTF-8" standalone="yes"?>
<Relationships xmlns="http://schemas.openxmlformats.org/package/2006/relationships"><Relationship Id="rId3" Type="http://schemas.openxmlformats.org/officeDocument/2006/relationships/image" Target="../media/image50.wmf"/><Relationship Id="rId2" Type="http://schemas.openxmlformats.org/officeDocument/2006/relationships/notesSlide" Target="../notesSlides/notesSlide18.xml"/><Relationship Id="rId1" Type="http://schemas.openxmlformats.org/officeDocument/2006/relationships/slideLayout" Target="../slideLayouts/slideLayout13.xml"/><Relationship Id="rId5" Type="http://schemas.openxmlformats.org/officeDocument/2006/relationships/image" Target="../media/image52.wmf"/><Relationship Id="rId4" Type="http://schemas.openxmlformats.org/officeDocument/2006/relationships/image" Target="../media/image51.wmf"/></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8" Type="http://schemas.openxmlformats.org/officeDocument/2006/relationships/image" Target="../media/image15.wmf"/><Relationship Id="rId3" Type="http://schemas.openxmlformats.org/officeDocument/2006/relationships/image" Target="../media/image10.wmf"/><Relationship Id="rId7" Type="http://schemas.openxmlformats.org/officeDocument/2006/relationships/image" Target="../media/image14.wmf"/><Relationship Id="rId2" Type="http://schemas.openxmlformats.org/officeDocument/2006/relationships/notesSlide" Target="../notesSlides/notesSlide2.xml"/><Relationship Id="rId1" Type="http://schemas.openxmlformats.org/officeDocument/2006/relationships/slideLayout" Target="../slideLayouts/slideLayout11.xml"/><Relationship Id="rId6" Type="http://schemas.openxmlformats.org/officeDocument/2006/relationships/image" Target="../media/image13.wmf"/><Relationship Id="rId5" Type="http://schemas.openxmlformats.org/officeDocument/2006/relationships/image" Target="../media/image12.wmf"/><Relationship Id="rId10" Type="http://schemas.openxmlformats.org/officeDocument/2006/relationships/image" Target="../media/image17.wmf"/><Relationship Id="rId4" Type="http://schemas.openxmlformats.org/officeDocument/2006/relationships/image" Target="../media/image11.wmf"/><Relationship Id="rId9" Type="http://schemas.openxmlformats.org/officeDocument/2006/relationships/image" Target="../media/image16.wmf"/></Relationships>
</file>

<file path=ppt/slides/_rels/slide20.xml.rels><?xml version="1.0" encoding="UTF-8" standalone="yes"?>
<Relationships xmlns="http://schemas.openxmlformats.org/package/2006/relationships"><Relationship Id="rId3" Type="http://schemas.openxmlformats.org/officeDocument/2006/relationships/image" Target="../media/image53.wmf"/><Relationship Id="rId2" Type="http://schemas.openxmlformats.org/officeDocument/2006/relationships/notesSlide" Target="../notesSlides/notesSlide20.xml"/><Relationship Id="rId1" Type="http://schemas.openxmlformats.org/officeDocument/2006/relationships/slideLayout" Target="../slideLayouts/slideLayout13.xml"/><Relationship Id="rId5" Type="http://schemas.openxmlformats.org/officeDocument/2006/relationships/image" Target="../media/image55.wmf"/><Relationship Id="rId4" Type="http://schemas.openxmlformats.org/officeDocument/2006/relationships/image" Target="../media/image54.wmf"/></Relationships>
</file>

<file path=ppt/slides/_rels/slide21.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3.xml"/><Relationship Id="rId1" Type="http://schemas.openxmlformats.org/officeDocument/2006/relationships/slideLayout" Target="../slideLayouts/slideLayout13.xml"/><Relationship Id="rId4" Type="http://schemas.openxmlformats.org/officeDocument/2006/relationships/hyperlink" Target="https://blog.ucem.ac.uk/onlineeducation/posts/tag/moodle-quiz"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40.wmf"/><Relationship Id="rId7" Type="http://schemas.openxmlformats.org/officeDocument/2006/relationships/image" Target="../media/image17.wmf"/><Relationship Id="rId2" Type="http://schemas.openxmlformats.org/officeDocument/2006/relationships/notesSlide" Target="../notesSlides/notesSlide24.xml"/><Relationship Id="rId1" Type="http://schemas.openxmlformats.org/officeDocument/2006/relationships/slideLayout" Target="../slideLayouts/slideLayout13.xml"/><Relationship Id="rId6" Type="http://schemas.openxmlformats.org/officeDocument/2006/relationships/image" Target="../media/image43.wmf"/><Relationship Id="rId5" Type="http://schemas.openxmlformats.org/officeDocument/2006/relationships/image" Target="../media/image42.wmf"/><Relationship Id="rId4" Type="http://schemas.openxmlformats.org/officeDocument/2006/relationships/image" Target="../media/image41.wmf"/></Relationships>
</file>

<file path=ppt/slides/_rels/slide25.xml.rels><?xml version="1.0" encoding="UTF-8" standalone="yes"?>
<Relationships xmlns="http://schemas.openxmlformats.org/package/2006/relationships"><Relationship Id="rId3" Type="http://schemas.openxmlformats.org/officeDocument/2006/relationships/image" Target="../media/image58.emf"/><Relationship Id="rId2" Type="http://schemas.openxmlformats.org/officeDocument/2006/relationships/notesSlide" Target="../notesSlides/notesSlide25.xml"/><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3" Type="http://schemas.openxmlformats.org/officeDocument/2006/relationships/image" Target="../media/image59.wmf"/><Relationship Id="rId7" Type="http://schemas.openxmlformats.org/officeDocument/2006/relationships/image" Target="../media/image63.wmf"/><Relationship Id="rId2" Type="http://schemas.openxmlformats.org/officeDocument/2006/relationships/notesSlide" Target="../notesSlides/notesSlide26.xml"/><Relationship Id="rId1" Type="http://schemas.openxmlformats.org/officeDocument/2006/relationships/slideLayout" Target="../slideLayouts/slideLayout12.xml"/><Relationship Id="rId6" Type="http://schemas.openxmlformats.org/officeDocument/2006/relationships/image" Target="../media/image62.wmf"/><Relationship Id="rId5" Type="http://schemas.openxmlformats.org/officeDocument/2006/relationships/image" Target="../media/image61.wmf"/><Relationship Id="rId4" Type="http://schemas.openxmlformats.org/officeDocument/2006/relationships/image" Target="../media/image60.wmf"/></Relationships>
</file>

<file path=ppt/slides/_rels/slide27.xml.rels><?xml version="1.0" encoding="UTF-8" standalone="yes"?>
<Relationships xmlns="http://schemas.openxmlformats.org/package/2006/relationships"><Relationship Id="rId3" Type="http://schemas.openxmlformats.org/officeDocument/2006/relationships/image" Target="../media/image64.wmf"/><Relationship Id="rId2" Type="http://schemas.openxmlformats.org/officeDocument/2006/relationships/notesSlide" Target="../notesSlides/notesSlide27.xml"/><Relationship Id="rId1" Type="http://schemas.openxmlformats.org/officeDocument/2006/relationships/slideLayout" Target="../slideLayouts/slideLayout13.xml"/><Relationship Id="rId4" Type="http://schemas.openxmlformats.org/officeDocument/2006/relationships/image" Target="../media/image65.wmf"/></Relationships>
</file>

<file path=ppt/slides/_rels/slide28.xml.rels><?xml version="1.0" encoding="UTF-8" standalone="yes"?>
<Relationships xmlns="http://schemas.openxmlformats.org/package/2006/relationships"><Relationship Id="rId3" Type="http://schemas.openxmlformats.org/officeDocument/2006/relationships/image" Target="../media/image66.wmf"/><Relationship Id="rId2" Type="http://schemas.openxmlformats.org/officeDocument/2006/relationships/notesSlide" Target="../notesSlides/notesSlide28.xml"/><Relationship Id="rId1" Type="http://schemas.openxmlformats.org/officeDocument/2006/relationships/slideLayout" Target="../slideLayouts/slideLayout13.xml"/><Relationship Id="rId6" Type="http://schemas.openxmlformats.org/officeDocument/2006/relationships/image" Target="../media/image69.wmf"/><Relationship Id="rId5" Type="http://schemas.openxmlformats.org/officeDocument/2006/relationships/image" Target="../media/image68.wmf"/><Relationship Id="rId4" Type="http://schemas.openxmlformats.org/officeDocument/2006/relationships/image" Target="../media/image67.wmf"/></Relationships>
</file>

<file path=ppt/slides/_rels/slide29.xml.rels><?xml version="1.0" encoding="UTF-8" standalone="yes"?>
<Relationships xmlns="http://schemas.openxmlformats.org/package/2006/relationships"><Relationship Id="rId3" Type="http://schemas.openxmlformats.org/officeDocument/2006/relationships/image" Target="../media/image70.wmf"/><Relationship Id="rId2" Type="http://schemas.openxmlformats.org/officeDocument/2006/relationships/notesSlide" Target="../notesSlides/notesSlide29.xml"/><Relationship Id="rId1" Type="http://schemas.openxmlformats.org/officeDocument/2006/relationships/slideLayout" Target="../slideLayouts/slideLayout13.xml"/><Relationship Id="rId5" Type="http://schemas.openxmlformats.org/officeDocument/2006/relationships/image" Target="../media/image72.wmf"/><Relationship Id="rId4" Type="http://schemas.openxmlformats.org/officeDocument/2006/relationships/image" Target="../media/image71.wmf"/></Relationships>
</file>

<file path=ppt/slides/_rels/slide3.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3.xml"/><Relationship Id="rId1" Type="http://schemas.openxmlformats.org/officeDocument/2006/relationships/slideLayout" Target="../slideLayouts/slideLayout21.xml"/></Relationships>
</file>

<file path=ppt/slides/_rels/slide30.xml.rels><?xml version="1.0" encoding="UTF-8" standalone="yes"?>
<Relationships xmlns="http://schemas.openxmlformats.org/package/2006/relationships"><Relationship Id="rId3" Type="http://schemas.openxmlformats.org/officeDocument/2006/relationships/image" Target="../media/image66.wmf"/><Relationship Id="rId2" Type="http://schemas.openxmlformats.org/officeDocument/2006/relationships/notesSlide" Target="../notesSlides/notesSlide30.xml"/><Relationship Id="rId1" Type="http://schemas.openxmlformats.org/officeDocument/2006/relationships/slideLayout" Target="../slideLayouts/slideLayout13.xml"/><Relationship Id="rId5" Type="http://schemas.openxmlformats.org/officeDocument/2006/relationships/image" Target="../media/image69.wmf"/><Relationship Id="rId4" Type="http://schemas.openxmlformats.org/officeDocument/2006/relationships/image" Target="../media/image68.wmf"/></Relationships>
</file>

<file path=ppt/slides/_rels/slide3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75.wmf"/><Relationship Id="rId2" Type="http://schemas.openxmlformats.org/officeDocument/2006/relationships/notesSlide" Target="../notesSlides/notesSlide33.xml"/><Relationship Id="rId1" Type="http://schemas.openxmlformats.org/officeDocument/2006/relationships/slideLayout" Target="../slideLayouts/slideLayout13.xml"/><Relationship Id="rId5" Type="http://schemas.openxmlformats.org/officeDocument/2006/relationships/image" Target="../media/image77.wmf"/><Relationship Id="rId4" Type="http://schemas.openxmlformats.org/officeDocument/2006/relationships/image" Target="../media/image76.wmf"/></Relationships>
</file>

<file path=ppt/slides/_rels/slide34.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6.xml"/><Relationship Id="rId1" Type="http://schemas.openxmlformats.org/officeDocument/2006/relationships/slideLayout" Target="../slideLayouts/slideLayout13.xml"/><Relationship Id="rId4" Type="http://schemas.openxmlformats.org/officeDocument/2006/relationships/hyperlink" Target="https://blog.ucem.ac.uk/onlineeducation/posts/tag/moodle-quiz"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59.wmf"/><Relationship Id="rId7" Type="http://schemas.openxmlformats.org/officeDocument/2006/relationships/image" Target="../media/image63.wmf"/><Relationship Id="rId2" Type="http://schemas.openxmlformats.org/officeDocument/2006/relationships/notesSlide" Target="../notesSlides/notesSlide37.xml"/><Relationship Id="rId1" Type="http://schemas.openxmlformats.org/officeDocument/2006/relationships/slideLayout" Target="../slideLayouts/slideLayout13.xml"/><Relationship Id="rId6" Type="http://schemas.openxmlformats.org/officeDocument/2006/relationships/image" Target="../media/image62.wmf"/><Relationship Id="rId5" Type="http://schemas.openxmlformats.org/officeDocument/2006/relationships/image" Target="../media/image61.wmf"/><Relationship Id="rId4" Type="http://schemas.openxmlformats.org/officeDocument/2006/relationships/image" Target="../media/image60.wmf"/></Relationships>
</file>

<file path=ppt/slides/_rels/slide38.xml.rels><?xml version="1.0" encoding="UTF-8" standalone="yes"?>
<Relationships xmlns="http://schemas.openxmlformats.org/package/2006/relationships"><Relationship Id="rId3" Type="http://schemas.openxmlformats.org/officeDocument/2006/relationships/image" Target="../media/image80.emf"/><Relationship Id="rId2" Type="http://schemas.openxmlformats.org/officeDocument/2006/relationships/notesSlide" Target="../notesSlides/notesSlide38.xml"/><Relationship Id="rId1" Type="http://schemas.openxmlformats.org/officeDocument/2006/relationships/slideLayout" Target="../slideLayouts/slideLayout21.xml"/></Relationships>
</file>

<file path=ppt/slides/_rels/slide39.xml.rels><?xml version="1.0" encoding="UTF-8" standalone="yes"?>
<Relationships xmlns="http://schemas.openxmlformats.org/package/2006/relationships"><Relationship Id="rId3" Type="http://schemas.openxmlformats.org/officeDocument/2006/relationships/image" Target="../media/image81.wmf"/><Relationship Id="rId2" Type="http://schemas.openxmlformats.org/officeDocument/2006/relationships/notesSlide" Target="../notesSlides/notesSlide39.xml"/><Relationship Id="rId1" Type="http://schemas.openxmlformats.org/officeDocument/2006/relationships/slideLayout" Target="../slideLayouts/slideLayout12.xml"/><Relationship Id="rId5" Type="http://schemas.openxmlformats.org/officeDocument/2006/relationships/image" Target="../media/image83.wmf"/><Relationship Id="rId4" Type="http://schemas.openxmlformats.org/officeDocument/2006/relationships/image" Target="../media/image82.wmf"/></Relationships>
</file>

<file path=ppt/slides/_rels/slide4.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1.wmf"/><Relationship Id="rId4" Type="http://schemas.openxmlformats.org/officeDocument/2006/relationships/image" Target="../media/image20.wmf"/></Relationships>
</file>

<file path=ppt/slides/_rels/slide40.xml.rels><?xml version="1.0" encoding="UTF-8" standalone="yes"?>
<Relationships xmlns="http://schemas.openxmlformats.org/package/2006/relationships"><Relationship Id="rId3" Type="http://schemas.openxmlformats.org/officeDocument/2006/relationships/image" Target="../media/image84.wmf"/><Relationship Id="rId2" Type="http://schemas.openxmlformats.org/officeDocument/2006/relationships/notesSlide" Target="../notesSlides/notesSlide40.xml"/><Relationship Id="rId1" Type="http://schemas.openxmlformats.org/officeDocument/2006/relationships/slideLayout" Target="../slideLayouts/slideLayout13.xml"/><Relationship Id="rId6" Type="http://schemas.openxmlformats.org/officeDocument/2006/relationships/image" Target="../media/image87.wmf"/><Relationship Id="rId5" Type="http://schemas.openxmlformats.org/officeDocument/2006/relationships/image" Target="../media/image86.wmf"/><Relationship Id="rId4" Type="http://schemas.openxmlformats.org/officeDocument/2006/relationships/image" Target="../media/image85.wmf"/></Relationships>
</file>

<file path=ppt/slides/_rels/slide41.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43.xml"/><Relationship Id="rId1" Type="http://schemas.openxmlformats.org/officeDocument/2006/relationships/slideLayout" Target="../slideLayouts/slideLayout13.xml"/><Relationship Id="rId4" Type="http://schemas.openxmlformats.org/officeDocument/2006/relationships/hyperlink" Target="https://blog.ucem.ac.uk/onlineeducation/posts/tag/moodle-quiz"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81.wmf"/><Relationship Id="rId2" Type="http://schemas.openxmlformats.org/officeDocument/2006/relationships/notesSlide" Target="../notesSlides/notesSlide44.xml"/><Relationship Id="rId1" Type="http://schemas.openxmlformats.org/officeDocument/2006/relationships/slideLayout" Target="../slideLayouts/slideLayout13.xml"/><Relationship Id="rId5" Type="http://schemas.openxmlformats.org/officeDocument/2006/relationships/image" Target="../media/image83.wmf"/><Relationship Id="rId4" Type="http://schemas.openxmlformats.org/officeDocument/2006/relationships/image" Target="../media/image82.wmf"/></Relationships>
</file>

<file path=ppt/slides/_rels/slide45.xml.rels><?xml version="1.0" encoding="UTF-8" standalone="yes"?>
<Relationships xmlns="http://schemas.openxmlformats.org/package/2006/relationships"><Relationship Id="rId3" Type="http://schemas.openxmlformats.org/officeDocument/2006/relationships/image" Target="../media/image90.emf"/><Relationship Id="rId2" Type="http://schemas.openxmlformats.org/officeDocument/2006/relationships/notesSlide" Target="../notesSlides/notesSlide45.xml"/><Relationship Id="rId1" Type="http://schemas.openxmlformats.org/officeDocument/2006/relationships/slideLayout" Target="../slideLayouts/slideLayout21.xml"/></Relationships>
</file>

<file path=ppt/slides/_rels/slide46.xml.rels><?xml version="1.0" encoding="UTF-8" standalone="yes"?>
<Relationships xmlns="http://schemas.openxmlformats.org/package/2006/relationships"><Relationship Id="rId3" Type="http://schemas.openxmlformats.org/officeDocument/2006/relationships/image" Target="../media/image81.wmf"/><Relationship Id="rId2" Type="http://schemas.openxmlformats.org/officeDocument/2006/relationships/notesSlide" Target="../notesSlides/notesSlide46.xml"/><Relationship Id="rId1" Type="http://schemas.openxmlformats.org/officeDocument/2006/relationships/slideLayout" Target="../slideLayouts/slideLayout12.xml"/><Relationship Id="rId5" Type="http://schemas.openxmlformats.org/officeDocument/2006/relationships/image" Target="../media/image83.wmf"/><Relationship Id="rId4" Type="http://schemas.openxmlformats.org/officeDocument/2006/relationships/image" Target="../media/image82.wmf"/></Relationships>
</file>

<file path=ppt/slides/_rels/slide47.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8" Type="http://schemas.openxmlformats.org/officeDocument/2006/relationships/image" Target="../media/image97.wmf"/><Relationship Id="rId3" Type="http://schemas.openxmlformats.org/officeDocument/2006/relationships/image" Target="../media/image92.wmf"/><Relationship Id="rId7" Type="http://schemas.openxmlformats.org/officeDocument/2006/relationships/image" Target="../media/image96.wmf"/><Relationship Id="rId2" Type="http://schemas.openxmlformats.org/officeDocument/2006/relationships/notesSlide" Target="../notesSlides/notesSlide48.xml"/><Relationship Id="rId1" Type="http://schemas.openxmlformats.org/officeDocument/2006/relationships/slideLayout" Target="../slideLayouts/slideLayout13.xml"/><Relationship Id="rId6" Type="http://schemas.openxmlformats.org/officeDocument/2006/relationships/image" Target="../media/image95.wmf"/><Relationship Id="rId11" Type="http://schemas.openxmlformats.org/officeDocument/2006/relationships/image" Target="../media/image100.wmf"/><Relationship Id="rId5" Type="http://schemas.openxmlformats.org/officeDocument/2006/relationships/image" Target="../media/image94.wmf"/><Relationship Id="rId10" Type="http://schemas.openxmlformats.org/officeDocument/2006/relationships/image" Target="../media/image99.wmf"/><Relationship Id="rId4" Type="http://schemas.openxmlformats.org/officeDocument/2006/relationships/image" Target="../media/image93.wmf"/><Relationship Id="rId9" Type="http://schemas.openxmlformats.org/officeDocument/2006/relationships/image" Target="../media/image98.wmf"/></Relationships>
</file>

<file path=ppt/slides/_rels/slide49.xml.rels><?xml version="1.0" encoding="UTF-8" standalone="yes"?>
<Relationships xmlns="http://schemas.openxmlformats.org/package/2006/relationships"><Relationship Id="rId3" Type="http://schemas.openxmlformats.org/officeDocument/2006/relationships/image" Target="../media/image101.wmf"/><Relationship Id="rId2" Type="http://schemas.openxmlformats.org/officeDocument/2006/relationships/notesSlide" Target="../notesSlides/notesSlide49.xml"/><Relationship Id="rId1" Type="http://schemas.openxmlformats.org/officeDocument/2006/relationships/slideLayout" Target="../slideLayouts/slideLayout13.xml"/><Relationship Id="rId4" Type="http://schemas.openxmlformats.org/officeDocument/2006/relationships/image" Target="../media/image102.wmf"/></Relationships>
</file>

<file path=ppt/slides/_rels/slide5.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25.wmf"/><Relationship Id="rId5" Type="http://schemas.openxmlformats.org/officeDocument/2006/relationships/image" Target="../media/image24.wmf"/><Relationship Id="rId4" Type="http://schemas.openxmlformats.org/officeDocument/2006/relationships/image" Target="../media/image23.wmf"/></Relationships>
</file>

<file path=ppt/slides/_rels/slide50.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50.xml"/><Relationship Id="rId1" Type="http://schemas.openxmlformats.org/officeDocument/2006/relationships/slideLayout" Target="../slideLayouts/slideLayout13.xml"/><Relationship Id="rId4" Type="http://schemas.openxmlformats.org/officeDocument/2006/relationships/hyperlink" Target="https://blog.ucem.ac.uk/onlineeducation/posts/tag/moodle-quiz" TargetMode="External"/></Relationships>
</file>

<file path=ppt/slides/_rels/slide51.xml.rels><?xml version="1.0" encoding="UTF-8" standalone="yes"?>
<Relationships xmlns="http://schemas.openxmlformats.org/package/2006/relationships"><Relationship Id="rId3" Type="http://schemas.openxmlformats.org/officeDocument/2006/relationships/image" Target="../media/image103.wmf"/><Relationship Id="rId2" Type="http://schemas.openxmlformats.org/officeDocument/2006/relationships/notesSlide" Target="../notesSlides/notesSlide51.xml"/><Relationship Id="rId1" Type="http://schemas.openxmlformats.org/officeDocument/2006/relationships/slideLayout" Target="../slideLayouts/slideLayout13.xml"/><Relationship Id="rId5" Type="http://schemas.openxmlformats.org/officeDocument/2006/relationships/image" Target="../media/image105.wmf"/><Relationship Id="rId4" Type="http://schemas.openxmlformats.org/officeDocument/2006/relationships/image" Target="../media/image104.wmf"/></Relationships>
</file>

<file path=ppt/slides/_rels/slide52.xml.rels><?xml version="1.0" encoding="UTF-8" standalone="yes"?>
<Relationships xmlns="http://schemas.openxmlformats.org/package/2006/relationships"><Relationship Id="rId3" Type="http://schemas.openxmlformats.org/officeDocument/2006/relationships/image" Target="../media/image106.emf"/><Relationship Id="rId2" Type="http://schemas.openxmlformats.org/officeDocument/2006/relationships/notesSlide" Target="../notesSlides/notesSlide52.xml"/><Relationship Id="rId1" Type="http://schemas.openxmlformats.org/officeDocument/2006/relationships/slideLayout" Target="../slideLayouts/slideLayout21.xml"/></Relationships>
</file>

<file path=ppt/slides/_rels/slide53.xml.rels><?xml version="1.0" encoding="UTF-8" standalone="yes"?>
<Relationships xmlns="http://schemas.openxmlformats.org/package/2006/relationships"><Relationship Id="rId3" Type="http://schemas.openxmlformats.org/officeDocument/2006/relationships/image" Target="../media/image107.wmf"/><Relationship Id="rId7" Type="http://schemas.openxmlformats.org/officeDocument/2006/relationships/image" Target="../media/image111.wmf"/><Relationship Id="rId2" Type="http://schemas.openxmlformats.org/officeDocument/2006/relationships/notesSlide" Target="../notesSlides/notesSlide53.xml"/><Relationship Id="rId1" Type="http://schemas.openxmlformats.org/officeDocument/2006/relationships/slideLayout" Target="../slideLayouts/slideLayout12.xml"/><Relationship Id="rId6" Type="http://schemas.openxmlformats.org/officeDocument/2006/relationships/image" Target="../media/image110.wmf"/><Relationship Id="rId5" Type="http://schemas.openxmlformats.org/officeDocument/2006/relationships/image" Target="../media/image109.wmf"/><Relationship Id="rId4" Type="http://schemas.openxmlformats.org/officeDocument/2006/relationships/image" Target="../media/image108.wmf"/></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3" Type="http://schemas.openxmlformats.org/officeDocument/2006/relationships/image" Target="../media/image112.wmf"/><Relationship Id="rId2" Type="http://schemas.openxmlformats.org/officeDocument/2006/relationships/notesSlide" Target="../notesSlides/notesSlide55.xml"/><Relationship Id="rId1" Type="http://schemas.openxmlformats.org/officeDocument/2006/relationships/slideLayout" Target="../slideLayouts/slideLayout13.xml"/><Relationship Id="rId5" Type="http://schemas.openxmlformats.org/officeDocument/2006/relationships/image" Target="../media/image114.wmf"/><Relationship Id="rId4" Type="http://schemas.openxmlformats.org/officeDocument/2006/relationships/image" Target="../media/image113.wmf"/></Relationships>
</file>

<file path=ppt/slides/_rels/slide56.xml.rels><?xml version="1.0" encoding="UTF-8" standalone="yes"?>
<Relationships xmlns="http://schemas.openxmlformats.org/package/2006/relationships"><Relationship Id="rId3" Type="http://schemas.openxmlformats.org/officeDocument/2006/relationships/image" Target="../media/image115.wmf"/><Relationship Id="rId7" Type="http://schemas.openxmlformats.org/officeDocument/2006/relationships/image" Target="../media/image119.wmf"/><Relationship Id="rId2" Type="http://schemas.openxmlformats.org/officeDocument/2006/relationships/notesSlide" Target="../notesSlides/notesSlide56.xml"/><Relationship Id="rId1" Type="http://schemas.openxmlformats.org/officeDocument/2006/relationships/slideLayout" Target="../slideLayouts/slideLayout13.xml"/><Relationship Id="rId6" Type="http://schemas.openxmlformats.org/officeDocument/2006/relationships/image" Target="../media/image118.wmf"/><Relationship Id="rId5" Type="http://schemas.openxmlformats.org/officeDocument/2006/relationships/image" Target="../media/image117.wmf"/><Relationship Id="rId4" Type="http://schemas.openxmlformats.org/officeDocument/2006/relationships/image" Target="../media/image116.wmf"/></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120.wmf"/><Relationship Id="rId2" Type="http://schemas.openxmlformats.org/officeDocument/2006/relationships/notesSlide" Target="../notesSlides/notesSlide58.xml"/><Relationship Id="rId1" Type="http://schemas.openxmlformats.org/officeDocument/2006/relationships/slideLayout" Target="../slideLayouts/slideLayout13.xml"/><Relationship Id="rId5" Type="http://schemas.openxmlformats.org/officeDocument/2006/relationships/image" Target="../media/image122.wmf"/><Relationship Id="rId4" Type="http://schemas.openxmlformats.org/officeDocument/2006/relationships/image" Target="../media/image121.wmf"/></Relationships>
</file>

<file path=ppt/slides/_rels/slide59.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59.xml"/><Relationship Id="rId1" Type="http://schemas.openxmlformats.org/officeDocument/2006/relationships/slideLayout" Target="../slideLayouts/slideLayout13.xml"/><Relationship Id="rId4" Type="http://schemas.openxmlformats.org/officeDocument/2006/relationships/hyperlink" Target="https://blog.ucem.ac.uk/onlineeducation/posts/tag/moodle-quiz"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29.wmf"/><Relationship Id="rId5" Type="http://schemas.openxmlformats.org/officeDocument/2006/relationships/image" Target="../media/image28.wmf"/><Relationship Id="rId4" Type="http://schemas.openxmlformats.org/officeDocument/2006/relationships/image" Target="../media/image27.wmf"/></Relationships>
</file>

<file path=ppt/slides/_rels/slide60.xml.rels><?xml version="1.0" encoding="UTF-8" standalone="yes"?>
<Relationships xmlns="http://schemas.openxmlformats.org/package/2006/relationships"><Relationship Id="rId3" Type="http://schemas.openxmlformats.org/officeDocument/2006/relationships/image" Target="../media/image107.wmf"/><Relationship Id="rId2" Type="http://schemas.openxmlformats.org/officeDocument/2006/relationships/notesSlide" Target="../notesSlides/notesSlide60.xml"/><Relationship Id="rId1" Type="http://schemas.openxmlformats.org/officeDocument/2006/relationships/slideLayout" Target="../slideLayouts/slideLayout13.xml"/><Relationship Id="rId6" Type="http://schemas.openxmlformats.org/officeDocument/2006/relationships/image" Target="../media/image111.wmf"/><Relationship Id="rId5" Type="http://schemas.openxmlformats.org/officeDocument/2006/relationships/image" Target="../media/image109.wmf"/><Relationship Id="rId4" Type="http://schemas.openxmlformats.org/officeDocument/2006/relationships/image" Target="../media/image108.wmf"/></Relationships>
</file>

<file path=ppt/slides/_rels/slide61.xml.rels><?xml version="1.0" encoding="UTF-8" standalone="yes"?>
<Relationships xmlns="http://schemas.openxmlformats.org/package/2006/relationships"><Relationship Id="rId3" Type="http://schemas.openxmlformats.org/officeDocument/2006/relationships/image" Target="../media/image106.emf"/><Relationship Id="rId2" Type="http://schemas.openxmlformats.org/officeDocument/2006/relationships/notesSlide" Target="../notesSlides/notesSlide61.xml"/><Relationship Id="rId1" Type="http://schemas.openxmlformats.org/officeDocument/2006/relationships/slideLayout" Target="../slideLayouts/slideLayout21.xml"/></Relationships>
</file>

<file path=ppt/slides/_rels/slide62.xml.rels><?xml version="1.0" encoding="UTF-8" standalone="yes"?>
<Relationships xmlns="http://schemas.openxmlformats.org/package/2006/relationships"><Relationship Id="rId3" Type="http://schemas.openxmlformats.org/officeDocument/2006/relationships/image" Target="../media/image123.wmf"/><Relationship Id="rId2" Type="http://schemas.openxmlformats.org/officeDocument/2006/relationships/notesSlide" Target="../notesSlides/notesSlide62.xml"/><Relationship Id="rId1" Type="http://schemas.openxmlformats.org/officeDocument/2006/relationships/slideLayout" Target="../slideLayouts/slideLayout13.xml"/><Relationship Id="rId5" Type="http://schemas.openxmlformats.org/officeDocument/2006/relationships/image" Target="../media/image38.emf"/><Relationship Id="rId4" Type="http://schemas.openxmlformats.org/officeDocument/2006/relationships/image" Target="../media/image124.wmf"/></Relationships>
</file>

<file path=ppt/slides/_rels/slide63.xml.rels><?xml version="1.0" encoding="UTF-8" standalone="yes"?>
<Relationships xmlns="http://schemas.openxmlformats.org/package/2006/relationships"><Relationship Id="rId3" Type="http://schemas.openxmlformats.org/officeDocument/2006/relationships/image" Target="../media/image125.emf"/><Relationship Id="rId2" Type="http://schemas.openxmlformats.org/officeDocument/2006/relationships/notesSlide" Target="../notesSlides/notesSlide63.xml"/><Relationship Id="rId1" Type="http://schemas.openxmlformats.org/officeDocument/2006/relationships/slideLayout" Target="../slideLayouts/slideLayout21.xml"/></Relationships>
</file>

<file path=ppt/slides/_rels/slide64.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64.xml"/><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hyperlink" Target="http://jshinn.wordpress.com/2009/07/26/digital-security-report-social-networking-sites-expand-risks-for-employers/"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image" Target="../media/image34.wmf"/><Relationship Id="rId5" Type="http://schemas.openxmlformats.org/officeDocument/2006/relationships/image" Target="../media/image33.wmf"/><Relationship Id="rId4" Type="http://schemas.openxmlformats.org/officeDocument/2006/relationships/image" Target="../media/image32.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0059" y="2059284"/>
            <a:ext cx="4251462" cy="2437302"/>
          </a:xfrm>
        </p:spPr>
        <p:txBody>
          <a:bodyPr/>
          <a:lstStyle/>
          <a:p>
            <a:r>
              <a:rPr lang="en-US" sz="3600" dirty="0">
                <a:solidFill>
                  <a:schemeClr val="tx1"/>
                </a:solidFill>
              </a:rPr>
              <a:t>Learning Path</a:t>
            </a:r>
            <a:r>
              <a:rPr lang="en-US" dirty="0"/>
              <a:t> 1:</a:t>
            </a:r>
            <a:br>
              <a:rPr lang="en-US" dirty="0"/>
            </a:br>
            <a:r>
              <a:rPr lang="en-US" dirty="0"/>
              <a:t>Design your Microsoft 365 tenant</a:t>
            </a:r>
          </a:p>
        </p:txBody>
      </p:sp>
    </p:spTree>
    <p:extLst>
      <p:ext uri="{BB962C8B-B14F-4D97-AF65-F5344CB8AC3E}">
        <p14:creationId xmlns:p14="http://schemas.microsoft.com/office/powerpoint/2010/main" val="2754656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Plan a migration to Microsoft 365 </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579438" y="1436688"/>
            <a:ext cx="5659437" cy="4832350"/>
          </a:xfrm>
          <a:prstGeom prst="rect">
            <a:avLst/>
          </a:prstGeom>
          <a:solidFill>
            <a:schemeClr val="bg1">
              <a:lumMod val="95000"/>
            </a:schemeClr>
          </a:solidFill>
          <a:ln>
            <a:noFill/>
          </a:ln>
        </p:spPr>
        <p:txBody>
          <a:bodyPr wrap="square" lIns="137160" tIns="91440" rIns="91440" bIns="91440" rtlCol="0" anchor="t">
            <a:noAutofit/>
          </a:bodyPr>
          <a:lstStyle/>
          <a:p>
            <a:pPr>
              <a:spcAft>
                <a:spcPts val="600"/>
              </a:spcAft>
            </a:pPr>
            <a:r>
              <a:rPr lang="en-US" dirty="0">
                <a:latin typeface="+mj-lt"/>
              </a:rPr>
              <a:t>Organizations that migrate to Microsoft 365 should plan on performing the following tasks:</a:t>
            </a:r>
          </a:p>
          <a:p>
            <a:pPr>
              <a:spcBef>
                <a:spcPts val="300"/>
              </a:spcBef>
              <a:spcAft>
                <a:spcPts val="600"/>
              </a:spcAft>
            </a:pPr>
            <a:r>
              <a:rPr lang="en-US" dirty="0"/>
              <a:t>Decide which Microsoft 365 plan(s) meets the organization’s requirements</a:t>
            </a:r>
          </a:p>
          <a:p>
            <a:pPr>
              <a:spcBef>
                <a:spcPts val="300"/>
              </a:spcBef>
              <a:spcAft>
                <a:spcPts val="600"/>
              </a:spcAft>
            </a:pPr>
            <a:r>
              <a:rPr lang="en-US" dirty="0"/>
              <a:t>Inventory the current environment in the organization</a:t>
            </a:r>
          </a:p>
          <a:p>
            <a:pPr>
              <a:spcBef>
                <a:spcPts val="300"/>
              </a:spcBef>
              <a:spcAft>
                <a:spcPts val="600"/>
              </a:spcAft>
            </a:pPr>
            <a:r>
              <a:rPr lang="en-US" dirty="0"/>
              <a:t>Make key deployment decisions</a:t>
            </a:r>
          </a:p>
          <a:p>
            <a:pPr>
              <a:spcBef>
                <a:spcPts val="300"/>
              </a:spcBef>
              <a:spcAft>
                <a:spcPts val="600"/>
              </a:spcAft>
            </a:pPr>
            <a:r>
              <a:rPr lang="en-US" dirty="0"/>
              <a:t>Fix potential deployment blockers and clean up the organization</a:t>
            </a:r>
          </a:p>
          <a:p>
            <a:pPr>
              <a:spcBef>
                <a:spcPts val="300"/>
              </a:spcBef>
              <a:spcAft>
                <a:spcPts val="600"/>
              </a:spcAft>
            </a:pPr>
            <a:r>
              <a:rPr lang="en-US" dirty="0"/>
              <a:t>Configure the Microsoft 365 subscription</a:t>
            </a:r>
          </a:p>
          <a:p>
            <a:pPr>
              <a:spcBef>
                <a:spcPts val="300"/>
              </a:spcBef>
              <a:spcAft>
                <a:spcPts val="600"/>
              </a:spcAft>
            </a:pPr>
            <a:r>
              <a:rPr lang="en-US" dirty="0"/>
              <a:t>Set up accounts and mailboxes</a:t>
            </a:r>
          </a:p>
          <a:p>
            <a:pPr>
              <a:spcBef>
                <a:spcPts val="300"/>
              </a:spcBef>
              <a:spcAft>
                <a:spcPts val="600"/>
              </a:spcAft>
            </a:pPr>
            <a:r>
              <a:rPr lang="en-US" dirty="0"/>
              <a:t>Migrate existing data to Microsoft 365</a:t>
            </a:r>
          </a:p>
          <a:p>
            <a:pPr>
              <a:spcBef>
                <a:spcPts val="300"/>
              </a:spcBef>
              <a:spcAft>
                <a:spcPts val="600"/>
              </a:spcAft>
            </a:pPr>
            <a:r>
              <a:rPr lang="en-US" dirty="0"/>
              <a:t>Validate functionality</a:t>
            </a:r>
          </a:p>
          <a:p>
            <a:pPr>
              <a:spcBef>
                <a:spcPts val="300"/>
              </a:spcBef>
              <a:spcAft>
                <a:spcPts val="600"/>
              </a:spcAft>
            </a:pPr>
            <a:r>
              <a:rPr lang="en-US" dirty="0"/>
              <a:t>Migrate users to Microsoft 365</a:t>
            </a:r>
            <a:endParaRPr lang="en-US" sz="2000" dirty="0"/>
          </a:p>
        </p:txBody>
      </p:sp>
      <p:sp>
        <p:nvSpPr>
          <p:cNvPr id="9" name="TextBox 8">
            <a:extLst>
              <a:ext uri="{FF2B5EF4-FFF2-40B4-BE49-F238E27FC236}">
                <a16:creationId xmlns:a16="http://schemas.microsoft.com/office/drawing/2014/main" id="{B1CEEBCD-16C9-4D44-AC19-CFC9318CFDEF}"/>
              </a:ext>
              <a:ext uri="{C183D7F6-B498-43B3-948B-1728B52AA6E4}">
                <adec:decorative xmlns:adec="http://schemas.microsoft.com/office/drawing/2017/decorative" val="1"/>
              </a:ext>
            </a:extLst>
          </p:cNvPr>
          <p:cNvSpPr txBox="1"/>
          <p:nvPr/>
        </p:nvSpPr>
        <p:spPr>
          <a:xfrm>
            <a:off x="6375400" y="1436688"/>
            <a:ext cx="5481638" cy="4832350"/>
          </a:xfrm>
          <a:prstGeom prst="rect">
            <a:avLst/>
          </a:prstGeom>
          <a:noFill/>
          <a:ln w="19050">
            <a:solidFill>
              <a:schemeClr val="accent1"/>
            </a:solidFill>
          </a:ln>
        </p:spPr>
        <p:txBody>
          <a:bodyPr wrap="square" lIns="182880" tIns="45720" rIns="182880" bIns="45720" rtlCol="0" anchor="t">
            <a:noAutofit/>
          </a:bodyPr>
          <a:lstStyle>
            <a:defPPr>
              <a:defRPr lang="en-US"/>
            </a:defPPr>
            <a:lvl1pPr lvl="0">
              <a:spcBef>
                <a:spcPts val="200"/>
              </a:spcBef>
              <a:defRPr sz="2000">
                <a:gradFill>
                  <a:gsLst>
                    <a:gs pos="2917">
                      <a:srgbClr val="1A1A1A"/>
                    </a:gs>
                    <a:gs pos="30000">
                      <a:srgbClr val="1A1A1A"/>
                    </a:gs>
                  </a:gsLst>
                  <a:lin ang="5400000" scaled="0"/>
                </a:gradFill>
              </a:defRPr>
            </a:lvl1pPr>
          </a:lstStyle>
          <a:p>
            <a:endParaRPr lang="en-US">
              <a:ln w="19050">
                <a:solidFill>
                  <a:schemeClr val="tx1"/>
                </a:solidFill>
              </a:ln>
            </a:endParaRPr>
          </a:p>
        </p:txBody>
      </p:sp>
      <p:pic>
        <p:nvPicPr>
          <p:cNvPr id="10" name="Picture 9" descr="Circular diagram of Strategic Planning Cycle revolving around a mission which starts with Goals, Desired Outcomes, Strategies, Measures &amp; Targets then ends with results which starts over Goals ">
            <a:extLst>
              <a:ext uri="{FF2B5EF4-FFF2-40B4-BE49-F238E27FC236}">
                <a16:creationId xmlns:a16="http://schemas.microsoft.com/office/drawing/2014/main" id="{D05AF4D8-1C94-428D-BA90-49780C91665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570919" y="1560569"/>
            <a:ext cx="5090601" cy="4584589"/>
          </a:xfrm>
          <a:prstGeom prst="rect">
            <a:avLst/>
          </a:prstGeom>
        </p:spPr>
      </p:pic>
    </p:spTree>
    <p:extLst>
      <p:ext uri="{BB962C8B-B14F-4D97-AF65-F5344CB8AC3E}">
        <p14:creationId xmlns:p14="http://schemas.microsoft.com/office/powerpoint/2010/main" val="1703537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Knowledge Check</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600059" y="1928192"/>
            <a:ext cx="6142385" cy="3303241"/>
          </a:xfrm>
          <a:prstGeom prst="rect">
            <a:avLst/>
          </a:prstGeom>
          <a:solidFill>
            <a:schemeClr val="bg1">
              <a:lumMod val="95000"/>
            </a:schemeClr>
          </a:solidFill>
          <a:ln>
            <a:noFill/>
          </a:ln>
        </p:spPr>
        <p:txBody>
          <a:bodyPr wrap="square" lIns="137160" tIns="91440" rIns="91440" bIns="91440" rtlCol="0" anchor="ctr">
            <a:noAutofit/>
          </a:bodyPr>
          <a:lstStyle/>
          <a:p>
            <a:pPr algn="ctr">
              <a:spcAft>
                <a:spcPts val="600"/>
              </a:spcAft>
            </a:pPr>
            <a:r>
              <a:rPr lang="en-US" sz="2400" dirty="0">
                <a:solidFill>
                  <a:schemeClr val="accent1"/>
                </a:solidFill>
                <a:latin typeface="+mj-lt"/>
              </a:rPr>
              <a:t>Test your knowledge of this module by reviewing the Knowledge Check questions in your student manual</a:t>
            </a:r>
            <a:endParaRPr lang="en-US" sz="2800" dirty="0">
              <a:solidFill>
                <a:schemeClr val="accent1"/>
              </a:solidFill>
            </a:endParaRPr>
          </a:p>
        </p:txBody>
      </p:sp>
      <p:pic>
        <p:nvPicPr>
          <p:cNvPr id="3" name="Picture 2" descr="A picture containing text, keyboard, computer, electronics&#10;&#10;Description automatically generated">
            <a:extLst>
              <a:ext uri="{FF2B5EF4-FFF2-40B4-BE49-F238E27FC236}">
                <a16:creationId xmlns:a16="http://schemas.microsoft.com/office/drawing/2014/main" id="{F038770E-6868-4835-B83C-A8558C3063A2}"/>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160544" y="1928192"/>
            <a:ext cx="3801144" cy="3323121"/>
          </a:xfrm>
          <a:prstGeom prst="rect">
            <a:avLst/>
          </a:prstGeom>
        </p:spPr>
      </p:pic>
    </p:spTree>
    <p:extLst>
      <p:ext uri="{BB962C8B-B14F-4D97-AF65-F5344CB8AC3E}">
        <p14:creationId xmlns:p14="http://schemas.microsoft.com/office/powerpoint/2010/main" val="294393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1838848" y="507446"/>
            <a:ext cx="10000674" cy="439465"/>
          </a:xfrm>
        </p:spPr>
        <p:txBody>
          <a:bodyPr/>
          <a:lstStyle/>
          <a:p>
            <a:r>
              <a:rPr lang="en-US" dirty="0"/>
              <a:t>Discussion – Choosing a Microsoft 365 subscription</a:t>
            </a:r>
          </a:p>
        </p:txBody>
      </p:sp>
      <p:sp>
        <p:nvSpPr>
          <p:cNvPr id="3" name="Rectangle 2">
            <a:extLst>
              <a:ext uri="{FF2B5EF4-FFF2-40B4-BE49-F238E27FC236}">
                <a16:creationId xmlns:a16="http://schemas.microsoft.com/office/drawing/2014/main" id="{0A94B758-58F9-472E-9A5E-F74FDA9F0D15}"/>
              </a:ext>
            </a:extLst>
          </p:cNvPr>
          <p:cNvSpPr/>
          <p:nvPr/>
        </p:nvSpPr>
        <p:spPr>
          <a:xfrm>
            <a:off x="592138" y="1449388"/>
            <a:ext cx="11264900" cy="3983142"/>
          </a:xfrm>
          <a:prstGeom prst="rect">
            <a:avLst/>
          </a:prstGeom>
          <a:solidFill>
            <a:schemeClr val="bg1">
              <a:lumMod val="95000"/>
            </a:schemeClr>
          </a:solidFill>
          <a:ln>
            <a:noFill/>
          </a:ln>
        </p:spPr>
        <p:txBody>
          <a:bodyPr wrap="square" lIns="137160" tIns="91440" rIns="137160" bIns="91440">
            <a:spAutoFit/>
          </a:bodyPr>
          <a:lstStyle/>
          <a:p>
            <a:pPr marR="0" indent="0">
              <a:buNone/>
            </a:pPr>
            <a:r>
              <a:rPr lang="en-US" dirty="0">
                <a:latin typeface="+mj-lt"/>
              </a:rPr>
              <a:t>You run an IT consulting firm who supports a variety of medium-sized businesses, each of which has an average of 1000 employees. One of the businesses you’re working with is ABC Construction, who does a lot of sub-contract framing work for various construction firms.</a:t>
            </a:r>
            <a:br>
              <a:rPr lang="en-US" dirty="0">
                <a:latin typeface="+mj-lt"/>
              </a:rPr>
            </a:br>
            <a:br>
              <a:rPr lang="en-US" dirty="0">
                <a:latin typeface="+mj-lt"/>
              </a:rPr>
            </a:br>
            <a:r>
              <a:rPr lang="en-US" dirty="0">
                <a:latin typeface="+mj-lt"/>
              </a:rPr>
              <a:t>As such, ABC Construction has employees working at multiple job sites simultaneously. </a:t>
            </a:r>
          </a:p>
          <a:p>
            <a:pPr>
              <a:spcBef>
                <a:spcPts val="1600"/>
              </a:spcBef>
            </a:pPr>
            <a:r>
              <a:rPr lang="en-US" dirty="0">
                <a:latin typeface="+mj-lt"/>
              </a:rPr>
              <a:t>ABC’s owner has stated that a full Microsoft 365 subscription is the best option for most of</a:t>
            </a:r>
            <a:br>
              <a:rPr lang="en-US" dirty="0">
                <a:latin typeface="+mj-lt"/>
              </a:rPr>
            </a:br>
            <a:r>
              <a:rPr lang="en-US" dirty="0">
                <a:latin typeface="+mj-lt"/>
              </a:rPr>
              <a:t>his staff:</a:t>
            </a:r>
          </a:p>
          <a:p>
            <a:pPr marL="342900" indent="-222250">
              <a:spcBef>
                <a:spcPts val="300"/>
              </a:spcBef>
              <a:spcAft>
                <a:spcPts val="600"/>
              </a:spcAft>
              <a:buFont typeface="Arial" panose="020B0604020202020204" pitchFamily="34" charset="0"/>
              <a:buChar char="•"/>
            </a:pPr>
            <a:r>
              <a:rPr lang="en-US" dirty="0"/>
              <a:t>He wants to make his IT environment more remotely managed by each site foreman </a:t>
            </a:r>
          </a:p>
          <a:p>
            <a:pPr marL="342900" indent="-222250">
              <a:spcBef>
                <a:spcPts val="300"/>
              </a:spcBef>
              <a:spcAft>
                <a:spcPts val="600"/>
              </a:spcAft>
              <a:buFont typeface="Arial" panose="020B0604020202020204" pitchFamily="34" charset="0"/>
              <a:buChar char="•"/>
            </a:pPr>
            <a:r>
              <a:rPr lang="en-US" dirty="0"/>
              <a:t>One of the owner’s big requests is to begin using video conferencing. Rather than having conference calls with all the site foremen, the owner wants to start using video conferencing between ABC management and all the foremen</a:t>
            </a:r>
          </a:p>
          <a:p>
            <a:pPr marL="342900" indent="-222250">
              <a:spcBef>
                <a:spcPts val="300"/>
              </a:spcBef>
              <a:spcAft>
                <a:spcPts val="600"/>
              </a:spcAft>
              <a:buFont typeface="Arial" panose="020B0604020202020204" pitchFamily="34" charset="0"/>
              <a:buChar char="•"/>
            </a:pPr>
            <a:r>
              <a:rPr lang="en-US" dirty="0">
                <a:ea typeface="Calibri" panose="020F0502020204030204" pitchFamily="34" charset="0"/>
              </a:rPr>
              <a:t>ABC Construction is looking to reduce its IT cost and improve its productivity</a:t>
            </a:r>
            <a:endParaRPr lang="en-US" sz="2000" dirty="0"/>
          </a:p>
        </p:txBody>
      </p:sp>
      <p:sp>
        <p:nvSpPr>
          <p:cNvPr id="10" name="Rectangle 9">
            <a:extLst>
              <a:ext uri="{FF2B5EF4-FFF2-40B4-BE49-F238E27FC236}">
                <a16:creationId xmlns:a16="http://schemas.microsoft.com/office/drawing/2014/main" id="{1785CD82-6F8F-40C4-AA07-CE1245703FA9}"/>
              </a:ext>
            </a:extLst>
          </p:cNvPr>
          <p:cNvSpPr/>
          <p:nvPr/>
        </p:nvSpPr>
        <p:spPr>
          <a:xfrm>
            <a:off x="615171" y="5237673"/>
            <a:ext cx="10608824" cy="823139"/>
          </a:xfrm>
          <a:prstGeom prst="rect">
            <a:avLst/>
          </a:prstGeom>
          <a:noFill/>
        </p:spPr>
        <p:txBody>
          <a:bodyPr wrap="square" lIns="0" tIns="0" rIns="0" bIns="0" anchor="ctr">
            <a:noAutofit/>
          </a:bodyPr>
          <a:lstStyle/>
          <a:p>
            <a:r>
              <a:rPr lang="en-US" sz="2000" dirty="0">
                <a:solidFill>
                  <a:schemeClr val="accent1"/>
                </a:solidFill>
                <a:latin typeface="+mj-lt"/>
                <a:ea typeface="Calibri" panose="020F0502020204030204" pitchFamily="34" charset="0"/>
              </a:rPr>
              <a:t>Discuss which type of Microsoft 365 subscription would you suggest for ABC Construction?</a:t>
            </a:r>
            <a:endParaRPr lang="en-US" sz="2000" dirty="0">
              <a:solidFill>
                <a:schemeClr val="accent1"/>
              </a:solidFill>
              <a:latin typeface="+mj-lt"/>
            </a:endParaRPr>
          </a:p>
        </p:txBody>
      </p:sp>
      <p:pic>
        <p:nvPicPr>
          <p:cNvPr id="4" name="Picture 3" descr="photograph of a hand holding a stopwatch">
            <a:extLst>
              <a:ext uri="{FF2B5EF4-FFF2-40B4-BE49-F238E27FC236}">
                <a16:creationId xmlns:a16="http://schemas.microsoft.com/office/drawing/2014/main" id="{E2CCEBE6-69F4-4450-A316-33954FE5B831}"/>
              </a:ext>
            </a:extLst>
          </p:cNvPr>
          <p:cNvPicPr>
            <a:picLocks noChangeAspect="1"/>
          </p:cNvPicPr>
          <p:nvPr/>
        </p:nvPicPr>
        <p:blipFill>
          <a:blip r:embed="rId3" cstate="print">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9125463" y="5795543"/>
            <a:ext cx="1061937" cy="1159641"/>
          </a:xfrm>
          <a:prstGeom prst="rect">
            <a:avLst/>
          </a:prstGeom>
        </p:spPr>
      </p:pic>
      <p:sp>
        <p:nvSpPr>
          <p:cNvPr id="6" name="TextBox 5">
            <a:extLst>
              <a:ext uri="{FF2B5EF4-FFF2-40B4-BE49-F238E27FC236}">
                <a16:creationId xmlns:a16="http://schemas.microsoft.com/office/drawing/2014/main" id="{1D087453-BB96-4121-90A7-1ACD8DA7D784}"/>
              </a:ext>
            </a:extLst>
          </p:cNvPr>
          <p:cNvSpPr txBox="1"/>
          <p:nvPr/>
        </p:nvSpPr>
        <p:spPr>
          <a:xfrm>
            <a:off x="10392818" y="6159114"/>
            <a:ext cx="1857375" cy="307777"/>
          </a:xfrm>
          <a:prstGeom prst="rect">
            <a:avLst/>
          </a:prstGeom>
          <a:noFill/>
        </p:spPr>
        <p:txBody>
          <a:bodyPr wrap="square" lIns="0" tIns="0" rIns="0" bIns="0" rtlCol="0">
            <a:spAutoFit/>
          </a:bodyPr>
          <a:lstStyle/>
          <a:p>
            <a:pPr algn="l"/>
            <a:r>
              <a:rPr lang="en-US" sz="2000" dirty="0">
                <a:solidFill>
                  <a:schemeClr val="accent1"/>
                </a:solidFill>
                <a:latin typeface="+mj-lt"/>
              </a:rPr>
              <a:t>15 minutes…Go!</a:t>
            </a:r>
          </a:p>
        </p:txBody>
      </p:sp>
      <p:pic>
        <p:nvPicPr>
          <p:cNvPr id="8" name="Picture 7" descr="Icon of a message chat box ">
            <a:extLst>
              <a:ext uri="{FF2B5EF4-FFF2-40B4-BE49-F238E27FC236}">
                <a16:creationId xmlns:a16="http://schemas.microsoft.com/office/drawing/2014/main" id="{03A6AB2A-9D5B-45E0-B44A-379523FD2EA6}"/>
              </a:ext>
            </a:extLst>
          </p:cNvPr>
          <p:cNvPicPr>
            <a:picLocks noChangeAspect="1"/>
          </p:cNvPicPr>
          <p:nvPr/>
        </p:nvPicPr>
        <p:blipFill>
          <a:blip r:embed="rId5"/>
          <a:stretch>
            <a:fillRect/>
          </a:stretch>
        </p:blipFill>
        <p:spPr>
          <a:xfrm>
            <a:off x="615170" y="266624"/>
            <a:ext cx="915924" cy="915924"/>
          </a:xfrm>
          <a:prstGeom prst="rect">
            <a:avLst/>
          </a:prstGeom>
        </p:spPr>
      </p:pic>
    </p:spTree>
    <p:extLst>
      <p:ext uri="{BB962C8B-B14F-4D97-AF65-F5344CB8AC3E}">
        <p14:creationId xmlns:p14="http://schemas.microsoft.com/office/powerpoint/2010/main" val="3866810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Summary</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466316" y="1329088"/>
            <a:ext cx="11260085" cy="651680"/>
          </a:xfrm>
          <a:prstGeom prst="rect">
            <a:avLst/>
          </a:prstGeom>
          <a:noFill/>
          <a:ln>
            <a:noFill/>
          </a:ln>
        </p:spPr>
        <p:txBody>
          <a:bodyPr wrap="square" lIns="137160" tIns="91440" rIns="91440" bIns="91440" rtlCol="0" anchor="ctr">
            <a:noAutofit/>
          </a:bodyPr>
          <a:lstStyle/>
          <a:p>
            <a:pPr>
              <a:spcAft>
                <a:spcPts val="600"/>
              </a:spcAft>
            </a:pPr>
            <a:r>
              <a:rPr lang="en-US" sz="2400" dirty="0">
                <a:latin typeface="+mj-lt"/>
              </a:rPr>
              <a:t>This module examined the following items that must be included when planning a Microsoft 365 tenant:</a:t>
            </a:r>
            <a:endParaRPr lang="en-US" sz="2800" dirty="0"/>
          </a:p>
        </p:txBody>
      </p:sp>
      <p:pic>
        <p:nvPicPr>
          <p:cNvPr id="2" name="Picture 1" descr="Icon of three square connected with a line">
            <a:extLst>
              <a:ext uri="{FF2B5EF4-FFF2-40B4-BE49-F238E27FC236}">
                <a16:creationId xmlns:a16="http://schemas.microsoft.com/office/drawing/2014/main" id="{5F4483C6-62B9-4F51-B6C7-441CEEBB3CD5}"/>
              </a:ext>
            </a:extLst>
          </p:cNvPr>
          <p:cNvPicPr>
            <a:picLocks noChangeAspect="1"/>
          </p:cNvPicPr>
          <p:nvPr/>
        </p:nvPicPr>
        <p:blipFill>
          <a:blip r:embed="rId3"/>
          <a:stretch>
            <a:fillRect/>
          </a:stretch>
        </p:blipFill>
        <p:spPr>
          <a:xfrm>
            <a:off x="591261" y="2209954"/>
            <a:ext cx="752164" cy="752164"/>
          </a:xfrm>
          <a:prstGeom prst="rect">
            <a:avLst/>
          </a:prstGeom>
        </p:spPr>
      </p:pic>
      <p:sp>
        <p:nvSpPr>
          <p:cNvPr id="3" name="Rectangle 2">
            <a:extLst>
              <a:ext uri="{FF2B5EF4-FFF2-40B4-BE49-F238E27FC236}">
                <a16:creationId xmlns:a16="http://schemas.microsoft.com/office/drawing/2014/main" id="{01D7C47D-C4AB-42A4-994E-7A5BD222243A}"/>
              </a:ext>
            </a:extLst>
          </p:cNvPr>
          <p:cNvSpPr/>
          <p:nvPr/>
        </p:nvSpPr>
        <p:spPr>
          <a:xfrm>
            <a:off x="1560153" y="2392852"/>
            <a:ext cx="5101904" cy="307777"/>
          </a:xfrm>
          <a:prstGeom prst="rect">
            <a:avLst/>
          </a:prstGeom>
        </p:spPr>
        <p:txBody>
          <a:bodyPr wrap="square" lIns="0" tIns="0" rIns="0" bIns="0" anchor="ctr">
            <a:spAutoFit/>
          </a:bodyPr>
          <a:lstStyle/>
          <a:p>
            <a:r>
              <a:rPr lang="en-US" sz="2000" dirty="0"/>
              <a:t>Microsoft 365 components </a:t>
            </a:r>
          </a:p>
        </p:txBody>
      </p:sp>
      <p:pic>
        <p:nvPicPr>
          <p:cNvPr id="5" name="Picture 4" descr="Icon of gear">
            <a:extLst>
              <a:ext uri="{FF2B5EF4-FFF2-40B4-BE49-F238E27FC236}">
                <a16:creationId xmlns:a16="http://schemas.microsoft.com/office/drawing/2014/main" id="{367B1DB7-5034-4F6F-B2EC-0FAC719A9CC8}"/>
              </a:ext>
            </a:extLst>
          </p:cNvPr>
          <p:cNvPicPr>
            <a:picLocks noChangeAspect="1"/>
          </p:cNvPicPr>
          <p:nvPr/>
        </p:nvPicPr>
        <p:blipFill>
          <a:blip r:embed="rId4"/>
          <a:stretch>
            <a:fillRect/>
          </a:stretch>
        </p:blipFill>
        <p:spPr>
          <a:xfrm>
            <a:off x="590499" y="3180636"/>
            <a:ext cx="752164" cy="752164"/>
          </a:xfrm>
          <a:prstGeom prst="rect">
            <a:avLst/>
          </a:prstGeom>
        </p:spPr>
      </p:pic>
      <p:sp>
        <p:nvSpPr>
          <p:cNvPr id="9" name="Rectangle 8">
            <a:extLst>
              <a:ext uri="{FF2B5EF4-FFF2-40B4-BE49-F238E27FC236}">
                <a16:creationId xmlns:a16="http://schemas.microsoft.com/office/drawing/2014/main" id="{D7038C2A-5B23-45BE-A5F8-73D5F8F242DF}"/>
              </a:ext>
            </a:extLst>
          </p:cNvPr>
          <p:cNvSpPr/>
          <p:nvPr/>
        </p:nvSpPr>
        <p:spPr>
          <a:xfrm>
            <a:off x="1560153" y="3402830"/>
            <a:ext cx="5101904" cy="307777"/>
          </a:xfrm>
          <a:prstGeom prst="rect">
            <a:avLst/>
          </a:prstGeom>
        </p:spPr>
        <p:txBody>
          <a:bodyPr wrap="square" lIns="0" tIns="0" rIns="0" bIns="0" anchor="ctr">
            <a:spAutoFit/>
          </a:bodyPr>
          <a:lstStyle/>
          <a:p>
            <a:r>
              <a:rPr lang="en-US" sz="2000"/>
              <a:t>Microsoft 365 subscription options</a:t>
            </a:r>
          </a:p>
        </p:txBody>
      </p:sp>
      <p:pic>
        <p:nvPicPr>
          <p:cNvPr id="11" name="Picture 10" descr="Icon of three lines and three tick mark">
            <a:extLst>
              <a:ext uri="{FF2B5EF4-FFF2-40B4-BE49-F238E27FC236}">
                <a16:creationId xmlns:a16="http://schemas.microsoft.com/office/drawing/2014/main" id="{CB25D6E7-29DF-454E-9C50-9C74728079E0}"/>
              </a:ext>
            </a:extLst>
          </p:cNvPr>
          <p:cNvPicPr>
            <a:picLocks noChangeAspect="1"/>
          </p:cNvPicPr>
          <p:nvPr/>
        </p:nvPicPr>
        <p:blipFill>
          <a:blip r:embed="rId5"/>
          <a:stretch>
            <a:fillRect/>
          </a:stretch>
        </p:blipFill>
        <p:spPr>
          <a:xfrm>
            <a:off x="590499" y="4161986"/>
            <a:ext cx="752164" cy="752164"/>
          </a:xfrm>
          <a:prstGeom prst="rect">
            <a:avLst/>
          </a:prstGeom>
        </p:spPr>
      </p:pic>
      <p:sp>
        <p:nvSpPr>
          <p:cNvPr id="13" name="Rectangle 12">
            <a:extLst>
              <a:ext uri="{FF2B5EF4-FFF2-40B4-BE49-F238E27FC236}">
                <a16:creationId xmlns:a16="http://schemas.microsoft.com/office/drawing/2014/main" id="{C6029612-53BC-4213-8704-AB589CB9564A}"/>
              </a:ext>
            </a:extLst>
          </p:cNvPr>
          <p:cNvSpPr/>
          <p:nvPr/>
        </p:nvSpPr>
        <p:spPr>
          <a:xfrm>
            <a:off x="1560153" y="4384180"/>
            <a:ext cx="5101904" cy="307777"/>
          </a:xfrm>
          <a:prstGeom prst="rect">
            <a:avLst/>
          </a:prstGeom>
        </p:spPr>
        <p:txBody>
          <a:bodyPr wrap="square" lIns="0" tIns="0" rIns="0" bIns="0" anchor="ctr">
            <a:spAutoFit/>
          </a:bodyPr>
          <a:lstStyle/>
          <a:p>
            <a:r>
              <a:rPr lang="en-US" sz="2000" dirty="0"/>
              <a:t>Migrating to Microsoft 365 </a:t>
            </a:r>
          </a:p>
        </p:txBody>
      </p:sp>
    </p:spTree>
    <p:extLst>
      <p:ext uri="{BB962C8B-B14F-4D97-AF65-F5344CB8AC3E}">
        <p14:creationId xmlns:p14="http://schemas.microsoft.com/office/powerpoint/2010/main" val="1626249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6952" y="3331063"/>
            <a:ext cx="9105848" cy="332399"/>
          </a:xfrm>
        </p:spPr>
        <p:txBody>
          <a:bodyPr/>
          <a:lstStyle/>
          <a:p>
            <a:r>
              <a:rPr lang="en-US" sz="2400" dirty="0"/>
              <a:t>Module 2: Plan your on-premises infrastructure for Microsoft 365</a:t>
            </a:r>
          </a:p>
        </p:txBody>
      </p:sp>
      <p:pic>
        <p:nvPicPr>
          <p:cNvPr id="3" name="Picture 2" descr="Icon of a monitor with a fragmented circular chat on it">
            <a:extLst>
              <a:ext uri="{FF2B5EF4-FFF2-40B4-BE49-F238E27FC236}">
                <a16:creationId xmlns:a16="http://schemas.microsoft.com/office/drawing/2014/main" id="{693AA740-67F7-4C07-9957-A2C49D2BF856}"/>
              </a:ext>
            </a:extLst>
          </p:cNvPr>
          <p:cNvPicPr>
            <a:picLocks noChangeAspect="1"/>
          </p:cNvPicPr>
          <p:nvPr/>
        </p:nvPicPr>
        <p:blipFill>
          <a:blip r:embed="rId3"/>
          <a:stretch>
            <a:fillRect/>
          </a:stretch>
        </p:blipFill>
        <p:spPr>
          <a:xfrm>
            <a:off x="10287000" y="2929563"/>
            <a:ext cx="1135398" cy="1135398"/>
          </a:xfrm>
          <a:prstGeom prst="rect">
            <a:avLst/>
          </a:prstGeom>
        </p:spPr>
      </p:pic>
    </p:spTree>
    <p:extLst>
      <p:ext uri="{BB962C8B-B14F-4D97-AF65-F5344CB8AC3E}">
        <p14:creationId xmlns:p14="http://schemas.microsoft.com/office/powerpoint/2010/main" val="2164016885"/>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altLang="zh-CN" dirty="0"/>
              <a:t>I</a:t>
            </a:r>
            <a:r>
              <a:rPr lang="en-US" dirty="0"/>
              <a:t>ntroduction </a:t>
            </a:r>
          </a:p>
        </p:txBody>
      </p:sp>
      <p:sp>
        <p:nvSpPr>
          <p:cNvPr id="2" name="Rectangle 1">
            <a:extLst>
              <a:ext uri="{FF2B5EF4-FFF2-40B4-BE49-F238E27FC236}">
                <a16:creationId xmlns:a16="http://schemas.microsoft.com/office/drawing/2014/main" id="{94554E99-B66A-4F2D-8C2E-6551B6D526D8}"/>
              </a:ext>
            </a:extLst>
          </p:cNvPr>
          <p:cNvSpPr/>
          <p:nvPr/>
        </p:nvSpPr>
        <p:spPr>
          <a:xfrm>
            <a:off x="579438" y="1095041"/>
            <a:ext cx="6216650" cy="1046440"/>
          </a:xfrm>
          <a:prstGeom prst="rect">
            <a:avLst/>
          </a:prstGeom>
        </p:spPr>
        <p:txBody>
          <a:bodyPr wrap="square" lIns="0" tIns="0" rIns="0" bIns="0">
            <a:spAutoFit/>
          </a:bodyPr>
          <a:lstStyle/>
          <a:p>
            <a:pPr>
              <a:spcAft>
                <a:spcPts val="600"/>
              </a:spcAft>
            </a:pPr>
            <a:r>
              <a:rPr lang="en-US" dirty="0">
                <a:solidFill>
                  <a:schemeClr val="accent1"/>
                </a:solidFill>
                <a:latin typeface="+mj-lt"/>
              </a:rPr>
              <a:t>When an organization moves to Microsoft 365, it must plan its infrastructure to support the Microsoft 365 services</a:t>
            </a:r>
            <a:br>
              <a:rPr lang="en-US" dirty="0">
                <a:solidFill>
                  <a:schemeClr val="accent1"/>
                </a:solidFill>
                <a:latin typeface="+mj-lt"/>
              </a:rPr>
            </a:br>
            <a:endParaRPr lang="en-US" sz="900" dirty="0">
              <a:latin typeface="+mj-lt"/>
            </a:endParaRPr>
          </a:p>
          <a:p>
            <a:pPr>
              <a:spcAft>
                <a:spcPts val="600"/>
              </a:spcAft>
            </a:pPr>
            <a:r>
              <a:rPr lang="en-US" dirty="0">
                <a:latin typeface="+mj-lt"/>
              </a:rPr>
              <a:t>This module examines the following key steps:</a:t>
            </a:r>
          </a:p>
        </p:txBody>
      </p:sp>
      <p:pic>
        <p:nvPicPr>
          <p:cNvPr id="75" name="Picture 74" descr="Icon of a document">
            <a:extLst>
              <a:ext uri="{FF2B5EF4-FFF2-40B4-BE49-F238E27FC236}">
                <a16:creationId xmlns:a16="http://schemas.microsoft.com/office/drawing/2014/main" id="{7AB4CDC8-3CCD-4C36-813D-2B1B335F51EC}"/>
              </a:ext>
            </a:extLst>
          </p:cNvPr>
          <p:cNvPicPr>
            <a:picLocks noChangeAspect="1"/>
          </p:cNvPicPr>
          <p:nvPr/>
        </p:nvPicPr>
        <p:blipFill>
          <a:blip r:embed="rId3"/>
          <a:stretch>
            <a:fillRect/>
          </a:stretch>
        </p:blipFill>
        <p:spPr>
          <a:xfrm>
            <a:off x="579438" y="2442950"/>
            <a:ext cx="641604" cy="641604"/>
          </a:xfrm>
          <a:prstGeom prst="rect">
            <a:avLst/>
          </a:prstGeom>
        </p:spPr>
      </p:pic>
      <p:sp>
        <p:nvSpPr>
          <p:cNvPr id="89" name="Rectangle 88">
            <a:extLst>
              <a:ext uri="{FF2B5EF4-FFF2-40B4-BE49-F238E27FC236}">
                <a16:creationId xmlns:a16="http://schemas.microsoft.com/office/drawing/2014/main" id="{DDB6792C-B37C-47C2-BCC8-308722921767}"/>
              </a:ext>
            </a:extLst>
          </p:cNvPr>
          <p:cNvSpPr/>
          <p:nvPr/>
        </p:nvSpPr>
        <p:spPr>
          <a:xfrm>
            <a:off x="1409406" y="2640642"/>
            <a:ext cx="5386682" cy="246221"/>
          </a:xfrm>
          <a:prstGeom prst="rect">
            <a:avLst/>
          </a:prstGeom>
        </p:spPr>
        <p:txBody>
          <a:bodyPr wrap="none" lIns="0" tIns="0" rIns="0" bIns="0">
            <a:spAutoFit/>
          </a:bodyPr>
          <a:lstStyle/>
          <a:p>
            <a:pPr marL="0" lvl="1"/>
            <a:r>
              <a:rPr lang="en-US" sz="1600" dirty="0"/>
              <a:t>Prepare your organization for Microsoft 365</a:t>
            </a:r>
          </a:p>
        </p:txBody>
      </p:sp>
      <p:cxnSp>
        <p:nvCxnSpPr>
          <p:cNvPr id="102" name="Straight Connector 101">
            <a:extLst>
              <a:ext uri="{FF2B5EF4-FFF2-40B4-BE49-F238E27FC236}">
                <a16:creationId xmlns:a16="http://schemas.microsoft.com/office/drawing/2014/main" id="{43E9033D-ABE9-40EB-8998-312974168DC3}"/>
              </a:ext>
              <a:ext uri="{C183D7F6-B498-43B3-948B-1728B52AA6E4}">
                <adec:decorative xmlns:adec="http://schemas.microsoft.com/office/drawing/2017/decorative" val="1"/>
              </a:ext>
            </a:extLst>
          </p:cNvPr>
          <p:cNvCxnSpPr>
            <a:cxnSpLocks/>
          </p:cNvCxnSpPr>
          <p:nvPr/>
        </p:nvCxnSpPr>
        <p:spPr>
          <a:xfrm>
            <a:off x="1409406" y="3161813"/>
            <a:ext cx="5386682"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14" name="Picture 113" descr="Icon of satellite">
            <a:extLst>
              <a:ext uri="{FF2B5EF4-FFF2-40B4-BE49-F238E27FC236}">
                <a16:creationId xmlns:a16="http://schemas.microsoft.com/office/drawing/2014/main" id="{BA8F1925-AE24-44B2-949F-4A71F09FEB95}"/>
              </a:ext>
            </a:extLst>
          </p:cNvPr>
          <p:cNvPicPr>
            <a:picLocks noChangeAspect="1"/>
          </p:cNvPicPr>
          <p:nvPr/>
        </p:nvPicPr>
        <p:blipFill>
          <a:blip r:embed="rId4"/>
          <a:stretch>
            <a:fillRect/>
          </a:stretch>
        </p:blipFill>
        <p:spPr>
          <a:xfrm>
            <a:off x="579438" y="3239070"/>
            <a:ext cx="641604" cy="641604"/>
          </a:xfrm>
          <a:prstGeom prst="rect">
            <a:avLst/>
          </a:prstGeom>
        </p:spPr>
      </p:pic>
      <p:sp>
        <p:nvSpPr>
          <p:cNvPr id="128" name="Rectangle 127">
            <a:extLst>
              <a:ext uri="{FF2B5EF4-FFF2-40B4-BE49-F238E27FC236}">
                <a16:creationId xmlns:a16="http://schemas.microsoft.com/office/drawing/2014/main" id="{59E616BD-D38A-454E-826A-04163C283B49}"/>
              </a:ext>
            </a:extLst>
          </p:cNvPr>
          <p:cNvSpPr/>
          <p:nvPr/>
        </p:nvSpPr>
        <p:spPr>
          <a:xfrm>
            <a:off x="1409406" y="4232881"/>
            <a:ext cx="5386682" cy="246221"/>
          </a:xfrm>
          <a:prstGeom prst="rect">
            <a:avLst/>
          </a:prstGeom>
        </p:spPr>
        <p:txBody>
          <a:bodyPr wrap="none" lIns="0" tIns="0" rIns="0" bIns="0">
            <a:spAutoFit/>
          </a:bodyPr>
          <a:lstStyle/>
          <a:p>
            <a:pPr marL="0" lvl="1"/>
            <a:r>
              <a:rPr lang="en-US" sz="1600" dirty="0"/>
              <a:t>Estimate network bandwidth requirements</a:t>
            </a:r>
          </a:p>
        </p:txBody>
      </p:sp>
      <p:cxnSp>
        <p:nvCxnSpPr>
          <p:cNvPr id="138" name="Straight Connector 137">
            <a:extLst>
              <a:ext uri="{FF2B5EF4-FFF2-40B4-BE49-F238E27FC236}">
                <a16:creationId xmlns:a16="http://schemas.microsoft.com/office/drawing/2014/main" id="{3F0295EA-4588-4C0D-89B4-72DFD2FBC719}"/>
              </a:ext>
              <a:ext uri="{C183D7F6-B498-43B3-948B-1728B52AA6E4}">
                <adec:decorative xmlns:adec="http://schemas.microsoft.com/office/drawing/2017/decorative" val="1"/>
              </a:ext>
            </a:extLst>
          </p:cNvPr>
          <p:cNvCxnSpPr>
            <a:cxnSpLocks/>
          </p:cNvCxnSpPr>
          <p:nvPr/>
        </p:nvCxnSpPr>
        <p:spPr>
          <a:xfrm>
            <a:off x="1409406" y="3957934"/>
            <a:ext cx="5386682"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44" name="Picture 143" descr="Icon of a document with upward arrow in the left and tick mark at the bottom">
            <a:extLst>
              <a:ext uri="{FF2B5EF4-FFF2-40B4-BE49-F238E27FC236}">
                <a16:creationId xmlns:a16="http://schemas.microsoft.com/office/drawing/2014/main" id="{2522E34C-4C9E-4403-BBB9-69468A1060D4}"/>
              </a:ext>
            </a:extLst>
          </p:cNvPr>
          <p:cNvPicPr>
            <a:picLocks noChangeAspect="1"/>
          </p:cNvPicPr>
          <p:nvPr/>
        </p:nvPicPr>
        <p:blipFill>
          <a:blip r:embed="rId5"/>
          <a:stretch>
            <a:fillRect/>
          </a:stretch>
        </p:blipFill>
        <p:spPr>
          <a:xfrm>
            <a:off x="579438" y="4035190"/>
            <a:ext cx="641604" cy="641604"/>
          </a:xfrm>
          <a:prstGeom prst="rect">
            <a:avLst/>
          </a:prstGeom>
        </p:spPr>
      </p:pic>
      <p:sp>
        <p:nvSpPr>
          <p:cNvPr id="154" name="Rectangle 153">
            <a:extLst>
              <a:ext uri="{FF2B5EF4-FFF2-40B4-BE49-F238E27FC236}">
                <a16:creationId xmlns:a16="http://schemas.microsoft.com/office/drawing/2014/main" id="{A46C347C-0A8B-458E-B2F1-84C2DA68E877}"/>
              </a:ext>
            </a:extLst>
          </p:cNvPr>
          <p:cNvSpPr/>
          <p:nvPr/>
        </p:nvSpPr>
        <p:spPr>
          <a:xfrm>
            <a:off x="1409406" y="3435963"/>
            <a:ext cx="3651128" cy="246221"/>
          </a:xfrm>
          <a:prstGeom prst="rect">
            <a:avLst/>
          </a:prstGeom>
        </p:spPr>
        <p:txBody>
          <a:bodyPr wrap="none" lIns="0" tIns="0" rIns="0" bIns="0">
            <a:spAutoFit/>
          </a:bodyPr>
          <a:lstStyle/>
          <a:p>
            <a:pPr marL="0" lvl="1"/>
            <a:r>
              <a:rPr lang="en-US" sz="1600" dirty="0"/>
              <a:t>Manage your transition to Microsoft 365</a:t>
            </a:r>
          </a:p>
        </p:txBody>
      </p:sp>
      <p:cxnSp>
        <p:nvCxnSpPr>
          <p:cNvPr id="161" name="Straight Connector 160">
            <a:extLst>
              <a:ext uri="{FF2B5EF4-FFF2-40B4-BE49-F238E27FC236}">
                <a16:creationId xmlns:a16="http://schemas.microsoft.com/office/drawing/2014/main" id="{40674261-E2FD-48D8-AA05-3260940E157E}"/>
              </a:ext>
              <a:ext uri="{C183D7F6-B498-43B3-948B-1728B52AA6E4}">
                <adec:decorative xmlns:adec="http://schemas.microsoft.com/office/drawing/2017/decorative" val="1"/>
              </a:ext>
            </a:extLst>
          </p:cNvPr>
          <p:cNvCxnSpPr>
            <a:cxnSpLocks/>
          </p:cNvCxnSpPr>
          <p:nvPr/>
        </p:nvCxnSpPr>
        <p:spPr>
          <a:xfrm>
            <a:off x="1409406" y="4754055"/>
            <a:ext cx="5386682"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65" name="Picture 164" descr="Icon of a bulb and a document">
            <a:extLst>
              <a:ext uri="{FF2B5EF4-FFF2-40B4-BE49-F238E27FC236}">
                <a16:creationId xmlns:a16="http://schemas.microsoft.com/office/drawing/2014/main" id="{5927C9CE-0C11-4A50-8418-09222746D6C2}"/>
              </a:ext>
            </a:extLst>
          </p:cNvPr>
          <p:cNvPicPr>
            <a:picLocks noChangeAspect="1"/>
          </p:cNvPicPr>
          <p:nvPr/>
        </p:nvPicPr>
        <p:blipFill>
          <a:blip r:embed="rId6"/>
          <a:stretch>
            <a:fillRect/>
          </a:stretch>
        </p:blipFill>
        <p:spPr>
          <a:xfrm>
            <a:off x="598488" y="4831310"/>
            <a:ext cx="641604" cy="641604"/>
          </a:xfrm>
          <a:prstGeom prst="rect">
            <a:avLst/>
          </a:prstGeom>
        </p:spPr>
      </p:pic>
      <p:sp>
        <p:nvSpPr>
          <p:cNvPr id="171" name="Rectangle 170">
            <a:extLst>
              <a:ext uri="{FF2B5EF4-FFF2-40B4-BE49-F238E27FC236}">
                <a16:creationId xmlns:a16="http://schemas.microsoft.com/office/drawing/2014/main" id="{3E502C80-D9F8-4992-A5BC-F7D65B198B5E}"/>
              </a:ext>
            </a:extLst>
          </p:cNvPr>
          <p:cNvSpPr/>
          <p:nvPr/>
        </p:nvSpPr>
        <p:spPr>
          <a:xfrm>
            <a:off x="1409406" y="5029005"/>
            <a:ext cx="5386682" cy="246221"/>
          </a:xfrm>
          <a:prstGeom prst="rect">
            <a:avLst/>
          </a:prstGeom>
        </p:spPr>
        <p:txBody>
          <a:bodyPr wrap="none" lIns="0" tIns="0" rIns="0" bIns="0">
            <a:spAutoFit/>
          </a:bodyPr>
          <a:lstStyle/>
          <a:p>
            <a:pPr marL="0" lvl="1"/>
            <a:r>
              <a:rPr lang="en-US" sz="1600"/>
              <a:t>Understand best practices for integration with Microsoft 365</a:t>
            </a:r>
          </a:p>
        </p:txBody>
      </p:sp>
      <p:cxnSp>
        <p:nvCxnSpPr>
          <p:cNvPr id="175" name="Straight Connector 174">
            <a:extLst>
              <a:ext uri="{FF2B5EF4-FFF2-40B4-BE49-F238E27FC236}">
                <a16:creationId xmlns:a16="http://schemas.microsoft.com/office/drawing/2014/main" id="{E2CC0AEA-7FCE-4050-A2EB-A3E57A85B2CB}"/>
              </a:ext>
              <a:ext uri="{C183D7F6-B498-43B3-948B-1728B52AA6E4}">
                <adec:decorative xmlns:adec="http://schemas.microsoft.com/office/drawing/2017/decorative" val="1"/>
              </a:ext>
            </a:extLst>
          </p:cNvPr>
          <p:cNvCxnSpPr>
            <a:cxnSpLocks/>
          </p:cNvCxnSpPr>
          <p:nvPr/>
        </p:nvCxnSpPr>
        <p:spPr>
          <a:xfrm>
            <a:off x="1409406" y="5550176"/>
            <a:ext cx="5386682"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77" name="Picture 176" descr="Icon of documents and magnifying glass">
            <a:extLst>
              <a:ext uri="{FF2B5EF4-FFF2-40B4-BE49-F238E27FC236}">
                <a16:creationId xmlns:a16="http://schemas.microsoft.com/office/drawing/2014/main" id="{F14A0FAB-DA47-4ABB-8971-1EB47D3E20B5}"/>
              </a:ext>
            </a:extLst>
          </p:cNvPr>
          <p:cNvPicPr>
            <a:picLocks noChangeAspect="1"/>
          </p:cNvPicPr>
          <p:nvPr/>
        </p:nvPicPr>
        <p:blipFill>
          <a:blip r:embed="rId7"/>
          <a:stretch>
            <a:fillRect/>
          </a:stretch>
        </p:blipFill>
        <p:spPr>
          <a:xfrm>
            <a:off x="579438" y="5627434"/>
            <a:ext cx="641604" cy="641604"/>
          </a:xfrm>
          <a:prstGeom prst="rect">
            <a:avLst/>
          </a:prstGeom>
        </p:spPr>
      </p:pic>
      <p:sp>
        <p:nvSpPr>
          <p:cNvPr id="179" name="Rectangle 178">
            <a:extLst>
              <a:ext uri="{FF2B5EF4-FFF2-40B4-BE49-F238E27FC236}">
                <a16:creationId xmlns:a16="http://schemas.microsoft.com/office/drawing/2014/main" id="{FED25A89-ED87-44AD-B157-9090E5B4CB14}"/>
              </a:ext>
            </a:extLst>
          </p:cNvPr>
          <p:cNvSpPr/>
          <p:nvPr/>
        </p:nvSpPr>
        <p:spPr>
          <a:xfrm>
            <a:off x="1409406" y="5825126"/>
            <a:ext cx="5386682" cy="246221"/>
          </a:xfrm>
          <a:prstGeom prst="rect">
            <a:avLst/>
          </a:prstGeom>
        </p:spPr>
        <p:txBody>
          <a:bodyPr wrap="none" lIns="0" tIns="0" rIns="0" bIns="0">
            <a:spAutoFit/>
          </a:bodyPr>
          <a:lstStyle/>
          <a:p>
            <a:pPr marL="0" lvl="1"/>
            <a:r>
              <a:rPr lang="en-US" sz="1600"/>
              <a:t>Identify deployment advisory strategy</a:t>
            </a:r>
          </a:p>
        </p:txBody>
      </p:sp>
    </p:spTree>
    <p:extLst>
      <p:ext uri="{BB962C8B-B14F-4D97-AF65-F5344CB8AC3E}">
        <p14:creationId xmlns:p14="http://schemas.microsoft.com/office/powerpoint/2010/main" val="224013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Prepare your organization's infrastructure for Microsoft 365 Enterprise</a:t>
            </a:r>
          </a:p>
        </p:txBody>
      </p:sp>
      <p:pic>
        <p:nvPicPr>
          <p:cNvPr id="14" name="Picture 13" descr="Icon of cloud and two arrows heading diverse">
            <a:extLst>
              <a:ext uri="{FF2B5EF4-FFF2-40B4-BE49-F238E27FC236}">
                <a16:creationId xmlns:a16="http://schemas.microsoft.com/office/drawing/2014/main" id="{8D72F6AB-4B2D-47DF-BBA1-2415A9434674}"/>
              </a:ext>
            </a:extLst>
          </p:cNvPr>
          <p:cNvPicPr>
            <a:picLocks noChangeAspect="1"/>
          </p:cNvPicPr>
          <p:nvPr/>
        </p:nvPicPr>
        <p:blipFill>
          <a:blip r:embed="rId3"/>
          <a:stretch>
            <a:fillRect/>
          </a:stretch>
        </p:blipFill>
        <p:spPr>
          <a:xfrm>
            <a:off x="590201" y="1423988"/>
            <a:ext cx="915924" cy="915924"/>
          </a:xfrm>
          <a:prstGeom prst="rect">
            <a:avLst/>
          </a:prstGeom>
        </p:spPr>
      </p:pic>
      <p:sp>
        <p:nvSpPr>
          <p:cNvPr id="2" name="Rectangle 1">
            <a:extLst>
              <a:ext uri="{FF2B5EF4-FFF2-40B4-BE49-F238E27FC236}">
                <a16:creationId xmlns:a16="http://schemas.microsoft.com/office/drawing/2014/main" id="{3E6868B0-22E7-48DE-95DC-B85ED4304544}"/>
              </a:ext>
            </a:extLst>
          </p:cNvPr>
          <p:cNvSpPr/>
          <p:nvPr/>
        </p:nvSpPr>
        <p:spPr>
          <a:xfrm>
            <a:off x="1765300" y="1558023"/>
            <a:ext cx="10086891" cy="640080"/>
          </a:xfrm>
          <a:prstGeom prst="rect">
            <a:avLst/>
          </a:prstGeom>
        </p:spPr>
        <p:txBody>
          <a:bodyPr wrap="square" lIns="0" tIns="0" rIns="0" bIns="0">
            <a:noAutofit/>
          </a:bodyPr>
          <a:lstStyle/>
          <a:p>
            <a:r>
              <a:rPr lang="en-US" dirty="0"/>
              <a:t>If a company needs assistance on where to begin its transition process, it’s recommended that it implement FastTrack Center Benefit for Microsoft 365</a:t>
            </a:r>
          </a:p>
        </p:txBody>
      </p:sp>
      <p:cxnSp>
        <p:nvCxnSpPr>
          <p:cNvPr id="16" name="Straight Connector 15">
            <a:extLst>
              <a:ext uri="{FF2B5EF4-FFF2-40B4-BE49-F238E27FC236}">
                <a16:creationId xmlns:a16="http://schemas.microsoft.com/office/drawing/2014/main" id="{1F7847DF-679A-46EE-88B7-B923B88DD81F}"/>
              </a:ext>
              <a:ext uri="{C183D7F6-B498-43B3-948B-1728B52AA6E4}">
                <adec:decorative xmlns:adec="http://schemas.microsoft.com/office/drawing/2017/decorative" val="1"/>
              </a:ext>
            </a:extLst>
          </p:cNvPr>
          <p:cNvCxnSpPr>
            <a:cxnSpLocks/>
          </p:cNvCxnSpPr>
          <p:nvPr/>
        </p:nvCxnSpPr>
        <p:spPr>
          <a:xfrm>
            <a:off x="1765654" y="2540756"/>
            <a:ext cx="10019832"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40" name="Picture 39" descr="Icon of three lines and three check mark">
            <a:extLst>
              <a:ext uri="{FF2B5EF4-FFF2-40B4-BE49-F238E27FC236}">
                <a16:creationId xmlns:a16="http://schemas.microsoft.com/office/drawing/2014/main" id="{C4882847-3A4B-4C17-9A8A-6A257EB1F366}"/>
              </a:ext>
            </a:extLst>
          </p:cNvPr>
          <p:cNvPicPr>
            <a:picLocks noChangeAspect="1"/>
          </p:cNvPicPr>
          <p:nvPr/>
        </p:nvPicPr>
        <p:blipFill>
          <a:blip r:embed="rId4"/>
          <a:stretch>
            <a:fillRect/>
          </a:stretch>
        </p:blipFill>
        <p:spPr>
          <a:xfrm>
            <a:off x="590201" y="2747812"/>
            <a:ext cx="915924" cy="915924"/>
          </a:xfrm>
          <a:prstGeom prst="rect">
            <a:avLst/>
          </a:prstGeom>
        </p:spPr>
      </p:pic>
      <p:sp>
        <p:nvSpPr>
          <p:cNvPr id="3" name="Rectangle 2">
            <a:extLst>
              <a:ext uri="{FF2B5EF4-FFF2-40B4-BE49-F238E27FC236}">
                <a16:creationId xmlns:a16="http://schemas.microsoft.com/office/drawing/2014/main" id="{A499032D-6604-4D56-BF9C-E93B8C400C51}"/>
              </a:ext>
            </a:extLst>
          </p:cNvPr>
          <p:cNvSpPr/>
          <p:nvPr/>
        </p:nvSpPr>
        <p:spPr>
          <a:xfrm>
            <a:off x="1765300" y="2883409"/>
            <a:ext cx="10086891" cy="640080"/>
          </a:xfrm>
          <a:prstGeom prst="rect">
            <a:avLst/>
          </a:prstGeom>
        </p:spPr>
        <p:txBody>
          <a:bodyPr wrap="none" lIns="0" tIns="0" rIns="0" bIns="0" anchor="ctr">
            <a:noAutofit/>
          </a:bodyPr>
          <a:lstStyle/>
          <a:p>
            <a:r>
              <a:rPr lang="en-US"/>
              <a:t>Consider bandwidth requirements</a:t>
            </a:r>
          </a:p>
        </p:txBody>
      </p:sp>
      <p:cxnSp>
        <p:nvCxnSpPr>
          <p:cNvPr id="18" name="Straight Connector 17">
            <a:extLst>
              <a:ext uri="{FF2B5EF4-FFF2-40B4-BE49-F238E27FC236}">
                <a16:creationId xmlns:a16="http://schemas.microsoft.com/office/drawing/2014/main" id="{02AF697A-B459-4A4C-AEAC-071672A10224}"/>
              </a:ext>
              <a:ext uri="{C183D7F6-B498-43B3-948B-1728B52AA6E4}">
                <adec:decorative xmlns:adec="http://schemas.microsoft.com/office/drawing/2017/decorative" val="1"/>
              </a:ext>
            </a:extLst>
          </p:cNvPr>
          <p:cNvCxnSpPr>
            <a:cxnSpLocks/>
          </p:cNvCxnSpPr>
          <p:nvPr/>
        </p:nvCxnSpPr>
        <p:spPr>
          <a:xfrm>
            <a:off x="1765654" y="3866142"/>
            <a:ext cx="10019832"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34" name="Picture 33" descr="Icon of check mark in a circle">
            <a:extLst>
              <a:ext uri="{FF2B5EF4-FFF2-40B4-BE49-F238E27FC236}">
                <a16:creationId xmlns:a16="http://schemas.microsoft.com/office/drawing/2014/main" id="{7D21C1FB-5BA4-4D74-9918-34238E9C0076}"/>
              </a:ext>
            </a:extLst>
          </p:cNvPr>
          <p:cNvPicPr>
            <a:picLocks noChangeAspect="1"/>
          </p:cNvPicPr>
          <p:nvPr/>
        </p:nvPicPr>
        <p:blipFill>
          <a:blip r:embed="rId5"/>
          <a:stretch>
            <a:fillRect/>
          </a:stretch>
        </p:blipFill>
        <p:spPr>
          <a:xfrm>
            <a:off x="590201" y="4070112"/>
            <a:ext cx="915924" cy="915924"/>
          </a:xfrm>
          <a:prstGeom prst="rect">
            <a:avLst/>
          </a:prstGeom>
        </p:spPr>
      </p:pic>
      <p:sp>
        <p:nvSpPr>
          <p:cNvPr id="15" name="Rectangle 14">
            <a:extLst>
              <a:ext uri="{FF2B5EF4-FFF2-40B4-BE49-F238E27FC236}">
                <a16:creationId xmlns:a16="http://schemas.microsoft.com/office/drawing/2014/main" id="{5B7C8AAE-FEB4-4846-BEBA-432AFDAA101F}"/>
              </a:ext>
            </a:extLst>
          </p:cNvPr>
          <p:cNvSpPr/>
          <p:nvPr/>
        </p:nvSpPr>
        <p:spPr>
          <a:xfrm>
            <a:off x="1765300" y="4208796"/>
            <a:ext cx="10086891" cy="640080"/>
          </a:xfrm>
          <a:prstGeom prst="rect">
            <a:avLst/>
          </a:prstGeom>
        </p:spPr>
        <p:txBody>
          <a:bodyPr wrap="square" lIns="0" tIns="0" rIns="0" bIns="0">
            <a:noAutofit/>
          </a:bodyPr>
          <a:lstStyle/>
          <a:p>
            <a:r>
              <a:rPr lang="en-US"/>
              <a:t>It’s recommended that companies with a legacy environment perform a system review and</a:t>
            </a:r>
            <a:br>
              <a:rPr lang="en-US"/>
            </a:br>
            <a:r>
              <a:rPr lang="en-US"/>
              <a:t>clean-up depending on the longevity of their Active Directory environment</a:t>
            </a:r>
          </a:p>
        </p:txBody>
      </p:sp>
    </p:spTree>
    <p:extLst>
      <p:ext uri="{BB962C8B-B14F-4D97-AF65-F5344CB8AC3E}">
        <p14:creationId xmlns:p14="http://schemas.microsoft.com/office/powerpoint/2010/main" val="476096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600059" y="507446"/>
            <a:ext cx="11239464" cy="430887"/>
          </a:xfrm>
        </p:spPr>
        <p:txBody>
          <a:bodyPr/>
          <a:lstStyle/>
          <a:p>
            <a:r>
              <a:rPr lang="en-US" dirty="0"/>
              <a:t>Plan your transition to Microsoft 365 </a:t>
            </a:r>
          </a:p>
        </p:txBody>
      </p:sp>
      <p:pic>
        <p:nvPicPr>
          <p:cNvPr id="3" name="Picture 2" descr="Icon of document">
            <a:extLst>
              <a:ext uri="{FF2B5EF4-FFF2-40B4-BE49-F238E27FC236}">
                <a16:creationId xmlns:a16="http://schemas.microsoft.com/office/drawing/2014/main" id="{2C726233-DA46-4B34-905C-9B63599DA1FC}"/>
              </a:ext>
            </a:extLst>
          </p:cNvPr>
          <p:cNvPicPr>
            <a:picLocks noChangeAspect="1"/>
          </p:cNvPicPr>
          <p:nvPr/>
        </p:nvPicPr>
        <p:blipFill>
          <a:blip r:embed="rId3"/>
          <a:stretch>
            <a:fillRect/>
          </a:stretch>
        </p:blipFill>
        <p:spPr>
          <a:xfrm>
            <a:off x="590201" y="1669090"/>
            <a:ext cx="915924" cy="915924"/>
          </a:xfrm>
          <a:prstGeom prst="rect">
            <a:avLst/>
          </a:prstGeom>
        </p:spPr>
      </p:pic>
      <p:sp>
        <p:nvSpPr>
          <p:cNvPr id="14" name="Rectangle 13">
            <a:extLst>
              <a:ext uri="{FF2B5EF4-FFF2-40B4-BE49-F238E27FC236}">
                <a16:creationId xmlns:a16="http://schemas.microsoft.com/office/drawing/2014/main" id="{FB6EA648-7542-4ECE-9C33-983CAF16BB13}"/>
              </a:ext>
            </a:extLst>
          </p:cNvPr>
          <p:cNvSpPr/>
          <p:nvPr/>
        </p:nvSpPr>
        <p:spPr>
          <a:xfrm>
            <a:off x="1765645" y="1807012"/>
            <a:ext cx="10086546" cy="640080"/>
          </a:xfrm>
          <a:prstGeom prst="rect">
            <a:avLst/>
          </a:prstGeom>
        </p:spPr>
        <p:txBody>
          <a:bodyPr wrap="square" lIns="0" tIns="0" rIns="0" bIns="0" anchor="ctr">
            <a:noAutofit/>
          </a:bodyPr>
          <a:lstStyle/>
          <a:p>
            <a:r>
              <a:rPr lang="en-US" sz="2000" dirty="0"/>
              <a:t>Using a pre-deployment checklist allows a company to create timelines and set goals and subtasks that will help keep its Microsoft 365 deployment on schedule</a:t>
            </a:r>
          </a:p>
        </p:txBody>
      </p:sp>
      <p:cxnSp>
        <p:nvCxnSpPr>
          <p:cNvPr id="13" name="Straight Connector 12">
            <a:extLst>
              <a:ext uri="{FF2B5EF4-FFF2-40B4-BE49-F238E27FC236}">
                <a16:creationId xmlns:a16="http://schemas.microsoft.com/office/drawing/2014/main" id="{7E06FD9C-6413-4DB1-A3D8-0A8D2A10ECC1}"/>
              </a:ext>
              <a:ext uri="{C183D7F6-B498-43B3-948B-1728B52AA6E4}">
                <adec:decorative xmlns:adec="http://schemas.microsoft.com/office/drawing/2017/decorative" val="1"/>
              </a:ext>
            </a:extLst>
          </p:cNvPr>
          <p:cNvCxnSpPr>
            <a:cxnSpLocks/>
          </p:cNvCxnSpPr>
          <p:nvPr/>
        </p:nvCxnSpPr>
        <p:spPr>
          <a:xfrm>
            <a:off x="1765300" y="2785858"/>
            <a:ext cx="10019489"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23" name="Picture 22" descr="Icon of graph represented on a document">
            <a:extLst>
              <a:ext uri="{FF2B5EF4-FFF2-40B4-BE49-F238E27FC236}">
                <a16:creationId xmlns:a16="http://schemas.microsoft.com/office/drawing/2014/main" id="{24C97664-DB2A-44F4-A775-E0A1DA83C14B}"/>
              </a:ext>
            </a:extLst>
          </p:cNvPr>
          <p:cNvPicPr>
            <a:picLocks noChangeAspect="1"/>
          </p:cNvPicPr>
          <p:nvPr/>
        </p:nvPicPr>
        <p:blipFill>
          <a:blip r:embed="rId4"/>
          <a:stretch>
            <a:fillRect/>
          </a:stretch>
        </p:blipFill>
        <p:spPr>
          <a:xfrm>
            <a:off x="590201" y="2917498"/>
            <a:ext cx="915924" cy="915924"/>
          </a:xfrm>
          <a:prstGeom prst="rect">
            <a:avLst/>
          </a:prstGeom>
        </p:spPr>
      </p:pic>
      <p:sp>
        <p:nvSpPr>
          <p:cNvPr id="29" name="Rectangle 28">
            <a:extLst>
              <a:ext uri="{FF2B5EF4-FFF2-40B4-BE49-F238E27FC236}">
                <a16:creationId xmlns:a16="http://schemas.microsoft.com/office/drawing/2014/main" id="{50BE9A5E-B829-43DF-9CA9-FA00B6F25F88}"/>
              </a:ext>
            </a:extLst>
          </p:cNvPr>
          <p:cNvSpPr/>
          <p:nvPr/>
        </p:nvSpPr>
        <p:spPr>
          <a:xfrm>
            <a:off x="1787542" y="3073069"/>
            <a:ext cx="10019144" cy="640080"/>
          </a:xfrm>
          <a:prstGeom prst="rect">
            <a:avLst/>
          </a:prstGeom>
        </p:spPr>
        <p:txBody>
          <a:bodyPr wrap="none" lIns="0" tIns="0" rIns="0" bIns="0" anchor="ctr">
            <a:noAutofit/>
          </a:bodyPr>
          <a:lstStyle/>
          <a:p>
            <a:r>
              <a:rPr lang="en-US" sz="2000" dirty="0"/>
              <a:t>See the sample deployment checklist in the training content</a:t>
            </a:r>
          </a:p>
        </p:txBody>
      </p:sp>
      <p:cxnSp>
        <p:nvCxnSpPr>
          <p:cNvPr id="34" name="Straight Connector 33">
            <a:extLst>
              <a:ext uri="{FF2B5EF4-FFF2-40B4-BE49-F238E27FC236}">
                <a16:creationId xmlns:a16="http://schemas.microsoft.com/office/drawing/2014/main" id="{134624FE-81FE-4293-8D7A-50A19CECCB4B}"/>
              </a:ext>
              <a:ext uri="{C183D7F6-B498-43B3-948B-1728B52AA6E4}">
                <adec:decorative xmlns:adec="http://schemas.microsoft.com/office/drawing/2017/decorative" val="1"/>
              </a:ext>
            </a:extLst>
          </p:cNvPr>
          <p:cNvCxnSpPr>
            <a:cxnSpLocks/>
          </p:cNvCxnSpPr>
          <p:nvPr/>
        </p:nvCxnSpPr>
        <p:spPr>
          <a:xfrm>
            <a:off x="1765300" y="3969839"/>
            <a:ext cx="10019489"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36" name="Picture 35" descr="Icon of three lines and numbers&#10;">
            <a:extLst>
              <a:ext uri="{FF2B5EF4-FFF2-40B4-BE49-F238E27FC236}">
                <a16:creationId xmlns:a16="http://schemas.microsoft.com/office/drawing/2014/main" id="{32C7483A-06DB-4CC5-8D70-1212D6CEA870}"/>
              </a:ext>
            </a:extLst>
          </p:cNvPr>
          <p:cNvPicPr>
            <a:picLocks noChangeAspect="1"/>
          </p:cNvPicPr>
          <p:nvPr/>
        </p:nvPicPr>
        <p:blipFill>
          <a:blip r:embed="rId5"/>
          <a:stretch>
            <a:fillRect/>
          </a:stretch>
        </p:blipFill>
        <p:spPr>
          <a:xfrm>
            <a:off x="590201" y="4070112"/>
            <a:ext cx="915924" cy="915924"/>
          </a:xfrm>
          <a:prstGeom prst="rect">
            <a:avLst/>
          </a:prstGeom>
        </p:spPr>
      </p:pic>
      <p:sp>
        <p:nvSpPr>
          <p:cNvPr id="38" name="Rectangle 37">
            <a:extLst>
              <a:ext uri="{FF2B5EF4-FFF2-40B4-BE49-F238E27FC236}">
                <a16:creationId xmlns:a16="http://schemas.microsoft.com/office/drawing/2014/main" id="{9AECEFED-C111-44CF-A570-A3E1043D0DDC}"/>
              </a:ext>
            </a:extLst>
          </p:cNvPr>
          <p:cNvSpPr/>
          <p:nvPr/>
        </p:nvSpPr>
        <p:spPr>
          <a:xfrm>
            <a:off x="1765645" y="4208795"/>
            <a:ext cx="10086546" cy="2213776"/>
          </a:xfrm>
          <a:prstGeom prst="rect">
            <a:avLst/>
          </a:prstGeom>
        </p:spPr>
        <p:txBody>
          <a:bodyPr wrap="square" lIns="0" tIns="0" rIns="0" bIns="0">
            <a:noAutofit/>
          </a:bodyPr>
          <a:lstStyle/>
          <a:p>
            <a:pPr>
              <a:spcAft>
                <a:spcPts val="600"/>
              </a:spcAft>
            </a:pPr>
            <a:r>
              <a:rPr lang="en-US" sz="2000" dirty="0">
                <a:latin typeface="+mj-lt"/>
              </a:rPr>
              <a:t>Key areas within the checklist include:</a:t>
            </a:r>
          </a:p>
          <a:p>
            <a:pPr marL="342900" indent="-288925">
              <a:spcAft>
                <a:spcPts val="600"/>
              </a:spcAft>
              <a:buFont typeface="+mj-lt"/>
              <a:buAutoNum type="arabicPeriod"/>
            </a:pPr>
            <a:r>
              <a:rPr lang="en-US" dirty="0"/>
              <a:t>Determine your deployment goals</a:t>
            </a:r>
          </a:p>
          <a:p>
            <a:pPr marL="342900" indent="-288925">
              <a:spcAft>
                <a:spcPts val="600"/>
              </a:spcAft>
              <a:buFont typeface="+mj-lt"/>
              <a:buAutoNum type="arabicPeriod"/>
            </a:pPr>
            <a:r>
              <a:rPr lang="en-US" dirty="0"/>
              <a:t>Inventory your current environment and make key deployment decisions</a:t>
            </a:r>
          </a:p>
          <a:p>
            <a:pPr marL="342900" indent="-288925">
              <a:spcAft>
                <a:spcPts val="600"/>
              </a:spcAft>
              <a:buFont typeface="+mj-lt"/>
              <a:buAutoNum type="arabicPeriod"/>
            </a:pPr>
            <a:r>
              <a:rPr lang="en-US" dirty="0"/>
              <a:t>Fix potential deployment blockers</a:t>
            </a:r>
          </a:p>
          <a:p>
            <a:pPr marL="342900" indent="-288925">
              <a:spcAft>
                <a:spcPts val="600"/>
              </a:spcAft>
              <a:buFont typeface="+mj-lt"/>
              <a:buAutoNum type="arabicPeriod"/>
            </a:pPr>
            <a:r>
              <a:rPr lang="en-US" dirty="0"/>
              <a:t>Set up Microsoft 365 services to work for your organization</a:t>
            </a:r>
          </a:p>
          <a:p>
            <a:pPr marL="342900" indent="-288925">
              <a:spcAft>
                <a:spcPts val="600"/>
              </a:spcAft>
              <a:buFont typeface="+mj-lt"/>
              <a:buAutoNum type="arabicPeriod"/>
            </a:pPr>
            <a:r>
              <a:rPr lang="en-US" dirty="0"/>
              <a:t>Roll out to users</a:t>
            </a:r>
          </a:p>
        </p:txBody>
      </p:sp>
    </p:spTree>
    <p:extLst>
      <p:ext uri="{BB962C8B-B14F-4D97-AF65-F5344CB8AC3E}">
        <p14:creationId xmlns:p14="http://schemas.microsoft.com/office/powerpoint/2010/main" val="3875071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600059" y="507446"/>
            <a:ext cx="11239464" cy="861774"/>
          </a:xfrm>
        </p:spPr>
        <p:txBody>
          <a:bodyPr/>
          <a:lstStyle/>
          <a:p>
            <a:r>
              <a:rPr lang="en-US" dirty="0"/>
              <a:t>Estimate your network bandwidth requirements to support Microsoft 365</a:t>
            </a:r>
          </a:p>
        </p:txBody>
      </p:sp>
      <p:pic>
        <p:nvPicPr>
          <p:cNvPr id="3" name="Picture 2" descr="Icon of two boxes">
            <a:extLst>
              <a:ext uri="{FF2B5EF4-FFF2-40B4-BE49-F238E27FC236}">
                <a16:creationId xmlns:a16="http://schemas.microsoft.com/office/drawing/2014/main" id="{FBD6AAA7-25FD-4F35-B74B-4F2859FC00D4}"/>
              </a:ext>
            </a:extLst>
          </p:cNvPr>
          <p:cNvPicPr>
            <a:picLocks noChangeAspect="1"/>
          </p:cNvPicPr>
          <p:nvPr/>
        </p:nvPicPr>
        <p:blipFill>
          <a:blip r:embed="rId3"/>
          <a:stretch>
            <a:fillRect/>
          </a:stretch>
        </p:blipFill>
        <p:spPr>
          <a:xfrm>
            <a:off x="590201" y="1763355"/>
            <a:ext cx="915924" cy="915924"/>
          </a:xfrm>
          <a:prstGeom prst="rect">
            <a:avLst/>
          </a:prstGeom>
        </p:spPr>
      </p:pic>
      <p:sp>
        <p:nvSpPr>
          <p:cNvPr id="14" name="Rectangle 13">
            <a:extLst>
              <a:ext uri="{FF2B5EF4-FFF2-40B4-BE49-F238E27FC236}">
                <a16:creationId xmlns:a16="http://schemas.microsoft.com/office/drawing/2014/main" id="{D669A689-084E-4D82-888D-B3D7B54FCCCE}"/>
              </a:ext>
            </a:extLst>
          </p:cNvPr>
          <p:cNvSpPr/>
          <p:nvPr/>
        </p:nvSpPr>
        <p:spPr>
          <a:xfrm>
            <a:off x="1765645" y="1897390"/>
            <a:ext cx="10086546" cy="640080"/>
          </a:xfrm>
          <a:prstGeom prst="rect">
            <a:avLst/>
          </a:prstGeom>
        </p:spPr>
        <p:txBody>
          <a:bodyPr wrap="square" lIns="0" tIns="0" rIns="0" bIns="0">
            <a:noAutofit/>
          </a:bodyPr>
          <a:lstStyle/>
          <a:p>
            <a:r>
              <a:rPr lang="en-US"/>
              <a:t>Microsoft 365 is a managed service which is designed to work in any environment that has a valid internet connection</a:t>
            </a:r>
          </a:p>
        </p:txBody>
      </p:sp>
      <p:cxnSp>
        <p:nvCxnSpPr>
          <p:cNvPr id="13" name="Straight Connector 12">
            <a:extLst>
              <a:ext uri="{FF2B5EF4-FFF2-40B4-BE49-F238E27FC236}">
                <a16:creationId xmlns:a16="http://schemas.microsoft.com/office/drawing/2014/main" id="{A3E4F9CF-B75E-4C29-826C-475406735D93}"/>
              </a:ext>
              <a:ext uri="{C183D7F6-B498-43B3-948B-1728B52AA6E4}">
                <adec:decorative xmlns:adec="http://schemas.microsoft.com/office/drawing/2017/decorative" val="1"/>
              </a:ext>
            </a:extLst>
          </p:cNvPr>
          <p:cNvCxnSpPr>
            <a:cxnSpLocks/>
          </p:cNvCxnSpPr>
          <p:nvPr/>
        </p:nvCxnSpPr>
        <p:spPr>
          <a:xfrm>
            <a:off x="1765300" y="2823561"/>
            <a:ext cx="10019489"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33" name="Picture 32" descr="Icon of satellite">
            <a:extLst>
              <a:ext uri="{FF2B5EF4-FFF2-40B4-BE49-F238E27FC236}">
                <a16:creationId xmlns:a16="http://schemas.microsoft.com/office/drawing/2014/main" id="{8B561362-8610-48DE-A0B0-FE9254758AFC}"/>
              </a:ext>
            </a:extLst>
          </p:cNvPr>
          <p:cNvPicPr>
            <a:picLocks noChangeAspect="1"/>
          </p:cNvPicPr>
          <p:nvPr/>
        </p:nvPicPr>
        <p:blipFill>
          <a:blip r:embed="rId4"/>
          <a:stretch>
            <a:fillRect/>
          </a:stretch>
        </p:blipFill>
        <p:spPr>
          <a:xfrm>
            <a:off x="590201" y="2983482"/>
            <a:ext cx="915924" cy="915924"/>
          </a:xfrm>
          <a:prstGeom prst="rect">
            <a:avLst/>
          </a:prstGeom>
        </p:spPr>
      </p:pic>
      <p:sp>
        <p:nvSpPr>
          <p:cNvPr id="39" name="Rectangle 38">
            <a:extLst>
              <a:ext uri="{FF2B5EF4-FFF2-40B4-BE49-F238E27FC236}">
                <a16:creationId xmlns:a16="http://schemas.microsoft.com/office/drawing/2014/main" id="{E9E53A42-C3A8-42E8-A452-B3AC7BE9177A}"/>
              </a:ext>
            </a:extLst>
          </p:cNvPr>
          <p:cNvSpPr/>
          <p:nvPr/>
        </p:nvSpPr>
        <p:spPr>
          <a:xfrm>
            <a:off x="1765645" y="3119079"/>
            <a:ext cx="10086546" cy="640080"/>
          </a:xfrm>
          <a:prstGeom prst="rect">
            <a:avLst/>
          </a:prstGeom>
        </p:spPr>
        <p:txBody>
          <a:bodyPr wrap="none" lIns="0" tIns="0" rIns="0" bIns="0" anchor="ctr">
            <a:noAutofit/>
          </a:bodyPr>
          <a:lstStyle/>
          <a:p>
            <a:r>
              <a:rPr lang="en-US" dirty="0"/>
              <a:t>Using Microsoft 365 may increase the utilization of your organization’s internet circuit</a:t>
            </a:r>
          </a:p>
        </p:txBody>
      </p:sp>
      <p:cxnSp>
        <p:nvCxnSpPr>
          <p:cNvPr id="44" name="Straight Connector 43">
            <a:extLst>
              <a:ext uri="{FF2B5EF4-FFF2-40B4-BE49-F238E27FC236}">
                <a16:creationId xmlns:a16="http://schemas.microsoft.com/office/drawing/2014/main" id="{283CCC1F-6889-442A-9856-0D80E0FF7124}"/>
              </a:ext>
              <a:ext uri="{C183D7F6-B498-43B3-948B-1728B52AA6E4}">
                <adec:decorative xmlns:adec="http://schemas.microsoft.com/office/drawing/2017/decorative" val="1"/>
              </a:ext>
            </a:extLst>
          </p:cNvPr>
          <p:cNvCxnSpPr>
            <a:cxnSpLocks/>
          </p:cNvCxnSpPr>
          <p:nvPr/>
        </p:nvCxnSpPr>
        <p:spPr>
          <a:xfrm>
            <a:off x="1765300" y="4035823"/>
            <a:ext cx="10019489"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46" name="Picture 45" descr="Icon of two square and four lines">
            <a:extLst>
              <a:ext uri="{FF2B5EF4-FFF2-40B4-BE49-F238E27FC236}">
                <a16:creationId xmlns:a16="http://schemas.microsoft.com/office/drawing/2014/main" id="{33BD1CD4-C840-4601-876A-3F1A67561B66}"/>
              </a:ext>
            </a:extLst>
          </p:cNvPr>
          <p:cNvPicPr>
            <a:picLocks noChangeAspect="1"/>
          </p:cNvPicPr>
          <p:nvPr/>
        </p:nvPicPr>
        <p:blipFill>
          <a:blip r:embed="rId5"/>
          <a:stretch>
            <a:fillRect/>
          </a:stretch>
        </p:blipFill>
        <p:spPr>
          <a:xfrm>
            <a:off x="590201" y="4070112"/>
            <a:ext cx="915924" cy="915924"/>
          </a:xfrm>
          <a:prstGeom prst="rect">
            <a:avLst/>
          </a:prstGeom>
        </p:spPr>
      </p:pic>
      <p:sp>
        <p:nvSpPr>
          <p:cNvPr id="48" name="Rectangle 47">
            <a:extLst>
              <a:ext uri="{FF2B5EF4-FFF2-40B4-BE49-F238E27FC236}">
                <a16:creationId xmlns:a16="http://schemas.microsoft.com/office/drawing/2014/main" id="{2EC03122-BC38-4B25-9BD5-E1142D2E6ABB}"/>
              </a:ext>
            </a:extLst>
          </p:cNvPr>
          <p:cNvSpPr/>
          <p:nvPr/>
        </p:nvSpPr>
        <p:spPr>
          <a:xfrm>
            <a:off x="1765645" y="4289819"/>
            <a:ext cx="10086546" cy="2060242"/>
          </a:xfrm>
          <a:prstGeom prst="rect">
            <a:avLst/>
          </a:prstGeom>
        </p:spPr>
        <p:txBody>
          <a:bodyPr wrap="square" lIns="0" tIns="0" rIns="0" bIns="0">
            <a:noAutofit/>
          </a:bodyPr>
          <a:lstStyle/>
          <a:p>
            <a:pPr>
              <a:spcAft>
                <a:spcPts val="600"/>
              </a:spcAft>
            </a:pPr>
            <a:r>
              <a:rPr lang="en-US" dirty="0">
                <a:latin typeface="+mj-lt"/>
              </a:rPr>
              <a:t>Perform the following steps to estimate your network’s bandwidth:</a:t>
            </a:r>
          </a:p>
          <a:p>
            <a:pPr>
              <a:spcAft>
                <a:spcPts val="600"/>
              </a:spcAft>
            </a:pPr>
            <a:r>
              <a:rPr lang="en-US" sz="1600" dirty="0"/>
              <a:t>Assess the number of clients</a:t>
            </a:r>
          </a:p>
          <a:p>
            <a:pPr>
              <a:spcAft>
                <a:spcPts val="600"/>
              </a:spcAft>
            </a:pPr>
            <a:r>
              <a:rPr lang="en-US" sz="1600" dirty="0"/>
              <a:t>Determine which Microsoft 365 services and features are available for clients to use </a:t>
            </a:r>
          </a:p>
          <a:p>
            <a:pPr>
              <a:spcAft>
                <a:spcPts val="600"/>
              </a:spcAft>
            </a:pPr>
            <a:r>
              <a:rPr lang="en-US" sz="1600" dirty="0"/>
              <a:t>Measure the network use for a pilot group of clients </a:t>
            </a:r>
          </a:p>
          <a:p>
            <a:pPr>
              <a:spcAft>
                <a:spcPts val="600"/>
              </a:spcAft>
            </a:pPr>
            <a:r>
              <a:rPr lang="en-US" sz="1600" dirty="0"/>
              <a:t>Use the measurements from the pilot group to extrapolate the entire organization's needs</a:t>
            </a:r>
          </a:p>
        </p:txBody>
      </p:sp>
    </p:spTree>
    <p:extLst>
      <p:ext uri="{BB962C8B-B14F-4D97-AF65-F5344CB8AC3E}">
        <p14:creationId xmlns:p14="http://schemas.microsoft.com/office/powerpoint/2010/main" val="2609497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Plan your network integration to Microsoft 365</a:t>
            </a:r>
          </a:p>
        </p:txBody>
      </p:sp>
      <p:sp>
        <p:nvSpPr>
          <p:cNvPr id="4" name="TextBox 3">
            <a:extLst>
              <a:ext uri="{FF2B5EF4-FFF2-40B4-BE49-F238E27FC236}">
                <a16:creationId xmlns:a16="http://schemas.microsoft.com/office/drawing/2014/main" id="{D0C298F3-D6EC-D508-E133-BA414B93EC40}"/>
              </a:ext>
              <a:ext uri="{C183D7F6-B498-43B3-948B-1728B52AA6E4}">
                <adec:decorative xmlns:adec="http://schemas.microsoft.com/office/drawing/2017/decorative" val="0"/>
              </a:ext>
            </a:extLst>
          </p:cNvPr>
          <p:cNvSpPr txBox="1"/>
          <p:nvPr/>
        </p:nvSpPr>
        <p:spPr>
          <a:xfrm>
            <a:off x="311084" y="1436688"/>
            <a:ext cx="5606105" cy="5471008"/>
          </a:xfrm>
          <a:prstGeom prst="rect">
            <a:avLst/>
          </a:prstGeom>
          <a:solidFill>
            <a:schemeClr val="bg1">
              <a:lumMod val="95000"/>
            </a:schemeClr>
          </a:solidFill>
          <a:ln>
            <a:noFill/>
          </a:ln>
        </p:spPr>
        <p:txBody>
          <a:bodyPr wrap="square" lIns="137160" tIns="91440" rIns="137160" bIns="91440" rtlCol="0" anchor="t">
            <a:noAutofit/>
          </a:bodyPr>
          <a:lstStyle/>
          <a:p>
            <a:pPr>
              <a:spcAft>
                <a:spcPts val="900"/>
              </a:spcAft>
            </a:pPr>
            <a:r>
              <a:rPr lang="en-US" sz="2000" dirty="0">
                <a:solidFill>
                  <a:schemeClr val="accent1"/>
                </a:solidFill>
                <a:latin typeface="+mj-lt"/>
              </a:rPr>
              <a:t>Microsoft provides the following network tools to help organizations test and validate their upload, download, and latency constraints:</a:t>
            </a:r>
            <a:br>
              <a:rPr lang="en-US" sz="2000" dirty="0">
                <a:solidFill>
                  <a:schemeClr val="accent1"/>
                </a:solidFill>
                <a:latin typeface="+mj-lt"/>
              </a:rPr>
            </a:br>
            <a:endParaRPr lang="en-US" sz="900" dirty="0">
              <a:solidFill>
                <a:schemeClr val="accent1"/>
              </a:solidFill>
              <a:latin typeface="+mj-lt"/>
            </a:endParaRPr>
          </a:p>
          <a:p>
            <a:pPr>
              <a:spcAft>
                <a:spcPts val="900"/>
              </a:spcAft>
            </a:pPr>
            <a:r>
              <a:rPr lang="en-US" dirty="0">
                <a:latin typeface="+mj-lt"/>
              </a:rPr>
              <a:t>Microsoft Remote Connectivity Analyzer</a:t>
            </a:r>
            <a:endParaRPr lang="en-US" dirty="0"/>
          </a:p>
          <a:p>
            <a:pPr lvl="1">
              <a:spcAft>
                <a:spcPts val="900"/>
              </a:spcAft>
            </a:pPr>
            <a:r>
              <a:rPr lang="en-US" b="0" i="0" dirty="0">
                <a:solidFill>
                  <a:srgbClr val="000000"/>
                </a:solidFill>
                <a:effectLst/>
              </a:rPr>
              <a:t>Tests connectivity in an organization’s Exchange Online environment</a:t>
            </a:r>
          </a:p>
          <a:p>
            <a:pPr>
              <a:spcAft>
                <a:spcPts val="900"/>
              </a:spcAft>
            </a:pPr>
            <a:endParaRPr lang="en-US" sz="1000" b="0" i="0" dirty="0">
              <a:solidFill>
                <a:srgbClr val="000000"/>
              </a:solidFill>
              <a:effectLst/>
            </a:endParaRPr>
          </a:p>
          <a:p>
            <a:pPr>
              <a:spcAft>
                <a:spcPts val="900"/>
              </a:spcAft>
            </a:pPr>
            <a:r>
              <a:rPr lang="en-US" dirty="0">
                <a:latin typeface="+mj-lt"/>
              </a:rPr>
              <a:t>Microsoft 365 Support and Recovery Assistant</a:t>
            </a:r>
          </a:p>
          <a:p>
            <a:pPr lvl="1">
              <a:spcAft>
                <a:spcPts val="900"/>
              </a:spcAft>
            </a:pPr>
            <a:r>
              <a:rPr lang="en-US" b="0" i="0" dirty="0">
                <a:solidFill>
                  <a:srgbClr val="000000"/>
                </a:solidFill>
                <a:effectLst/>
              </a:rPr>
              <a:t>Helps to automatically diagnose and fix a range of Outlook problems</a:t>
            </a:r>
            <a:endParaRPr lang="en-US" dirty="0"/>
          </a:p>
          <a:p>
            <a:pPr>
              <a:spcAft>
                <a:spcPts val="900"/>
              </a:spcAft>
            </a:pPr>
            <a:endParaRPr lang="en-US" sz="2000" dirty="0"/>
          </a:p>
          <a:p>
            <a:pPr>
              <a:spcAft>
                <a:spcPts val="900"/>
              </a:spcAft>
            </a:pPr>
            <a:endParaRPr lang="en-US" sz="2400" dirty="0">
              <a:solidFill>
                <a:schemeClr val="accent1"/>
              </a:solidFill>
            </a:endParaRPr>
          </a:p>
        </p:txBody>
      </p:sp>
      <p:sp>
        <p:nvSpPr>
          <p:cNvPr id="9" name="TextBox 8">
            <a:extLst>
              <a:ext uri="{FF2B5EF4-FFF2-40B4-BE49-F238E27FC236}">
                <a16:creationId xmlns:a16="http://schemas.microsoft.com/office/drawing/2014/main" id="{5EB17F1E-1D43-2DB8-1620-24A269C24237}"/>
              </a:ext>
              <a:ext uri="{C183D7F6-B498-43B3-948B-1728B52AA6E4}">
                <adec:decorative xmlns:adec="http://schemas.microsoft.com/office/drawing/2017/decorative" val="0"/>
              </a:ext>
            </a:extLst>
          </p:cNvPr>
          <p:cNvSpPr txBox="1"/>
          <p:nvPr/>
        </p:nvSpPr>
        <p:spPr>
          <a:xfrm>
            <a:off x="6059198" y="1436688"/>
            <a:ext cx="5957211" cy="5471008"/>
          </a:xfrm>
          <a:prstGeom prst="rect">
            <a:avLst/>
          </a:prstGeom>
          <a:solidFill>
            <a:schemeClr val="bg1">
              <a:lumMod val="95000"/>
            </a:schemeClr>
          </a:solidFill>
          <a:ln>
            <a:noFill/>
          </a:ln>
        </p:spPr>
        <p:txBody>
          <a:bodyPr wrap="square" lIns="137160" tIns="91440" rIns="137160" bIns="91440" rtlCol="0" anchor="t">
            <a:noAutofit/>
          </a:bodyPr>
          <a:lstStyle/>
          <a:p>
            <a:pPr>
              <a:spcAft>
                <a:spcPts val="900"/>
              </a:spcAft>
            </a:pPr>
            <a:r>
              <a:rPr lang="en-US" sz="2000" dirty="0">
                <a:solidFill>
                  <a:schemeClr val="accent1"/>
                </a:solidFill>
                <a:latin typeface="+mj-lt"/>
              </a:rPr>
              <a:t>To improve network performance when integrating with Microsoft 365, organizations should:</a:t>
            </a:r>
          </a:p>
          <a:p>
            <a:pPr>
              <a:spcAft>
                <a:spcPts val="900"/>
              </a:spcAft>
            </a:pPr>
            <a:endParaRPr lang="en-US" sz="1000" dirty="0">
              <a:solidFill>
                <a:schemeClr val="accent1"/>
              </a:solidFill>
              <a:latin typeface="+mj-lt"/>
            </a:endParaRPr>
          </a:p>
          <a:p>
            <a:pPr>
              <a:spcAft>
                <a:spcPts val="900"/>
              </a:spcAft>
            </a:pPr>
            <a:r>
              <a:rPr lang="en-US" dirty="0"/>
              <a:t>Treat Microsoft 365 network traffic as a trusted Internet service</a:t>
            </a:r>
          </a:p>
          <a:p>
            <a:pPr>
              <a:spcAft>
                <a:spcPts val="900"/>
              </a:spcAft>
            </a:pPr>
            <a:r>
              <a:rPr lang="en-US" dirty="0"/>
              <a:t>Bypass traditional filtering and scanning placed on network traffic to non-trusted Internet services</a:t>
            </a:r>
          </a:p>
          <a:p>
            <a:pPr>
              <a:spcAft>
                <a:spcPts val="900"/>
              </a:spcAft>
            </a:pPr>
            <a:r>
              <a:rPr lang="en-US" dirty="0"/>
              <a:t>Ensure proxy and firewall devices are configured and sized to handle extra Microsoft 365 traffic</a:t>
            </a:r>
          </a:p>
          <a:p>
            <a:pPr>
              <a:spcAft>
                <a:spcPts val="900"/>
              </a:spcAft>
            </a:pPr>
            <a:r>
              <a:rPr lang="en-US" dirty="0"/>
              <a:t>Load balance across multiple IP addresses</a:t>
            </a:r>
          </a:p>
          <a:p>
            <a:pPr>
              <a:spcAft>
                <a:spcPts val="900"/>
              </a:spcAft>
            </a:pPr>
            <a:r>
              <a:rPr lang="en-US" dirty="0"/>
              <a:t>Bypass filtering to Microsoft 365 domains</a:t>
            </a:r>
          </a:p>
          <a:p>
            <a:pPr>
              <a:spcAft>
                <a:spcPts val="900"/>
              </a:spcAft>
            </a:pPr>
            <a:r>
              <a:rPr lang="en-US" dirty="0"/>
              <a:t>Open the shortest path from any location to Microsoft 365</a:t>
            </a:r>
          </a:p>
          <a:p>
            <a:pPr>
              <a:spcAft>
                <a:spcPts val="900"/>
              </a:spcAft>
            </a:pPr>
            <a:r>
              <a:rPr lang="en-US" dirty="0"/>
              <a:t>Avoid VPN tunneling through other company locations</a:t>
            </a:r>
          </a:p>
          <a:p>
            <a:pPr>
              <a:spcAft>
                <a:spcPts val="900"/>
              </a:spcAft>
            </a:pPr>
            <a:endParaRPr lang="en-US" sz="2000" dirty="0"/>
          </a:p>
          <a:p>
            <a:pPr>
              <a:spcAft>
                <a:spcPts val="900"/>
              </a:spcAft>
            </a:pPr>
            <a:endParaRPr lang="en-US" sz="2400" dirty="0">
              <a:solidFill>
                <a:schemeClr val="accent1"/>
              </a:solidFill>
            </a:endParaRPr>
          </a:p>
        </p:txBody>
      </p:sp>
    </p:spTree>
    <p:extLst>
      <p:ext uri="{BB962C8B-B14F-4D97-AF65-F5344CB8AC3E}">
        <p14:creationId xmlns:p14="http://schemas.microsoft.com/office/powerpoint/2010/main" val="241295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579437" y="3066376"/>
            <a:ext cx="2253723" cy="861774"/>
          </a:xfrm>
        </p:spPr>
        <p:txBody>
          <a:bodyPr/>
          <a:lstStyle/>
          <a:p>
            <a:r>
              <a:rPr lang="en-US" sz="2800" dirty="0"/>
              <a:t>Learning Path </a:t>
            </a:r>
            <a:r>
              <a:rPr lang="en-US" dirty="0"/>
              <a:t>agenda</a:t>
            </a:r>
          </a:p>
        </p:txBody>
      </p:sp>
      <p:pic>
        <p:nvPicPr>
          <p:cNvPr id="7" name="Picture 6" descr="Icon of paper and pen">
            <a:extLst>
              <a:ext uri="{FF2B5EF4-FFF2-40B4-BE49-F238E27FC236}">
                <a16:creationId xmlns:a16="http://schemas.microsoft.com/office/drawing/2014/main" id="{953B1137-6CD7-44A3-ABA5-6464D49B783A}"/>
              </a:ext>
            </a:extLst>
          </p:cNvPr>
          <p:cNvPicPr>
            <a:picLocks noChangeAspect="1"/>
          </p:cNvPicPr>
          <p:nvPr/>
        </p:nvPicPr>
        <p:blipFill>
          <a:blip r:embed="rId3"/>
          <a:stretch>
            <a:fillRect/>
          </a:stretch>
        </p:blipFill>
        <p:spPr>
          <a:xfrm>
            <a:off x="3787585" y="585226"/>
            <a:ext cx="640080" cy="640080"/>
          </a:xfrm>
          <a:prstGeom prst="rect">
            <a:avLst/>
          </a:prstGeom>
        </p:spPr>
      </p:pic>
      <p:sp>
        <p:nvSpPr>
          <p:cNvPr id="4" name="Rectangle 3">
            <a:extLst>
              <a:ext uri="{FF2B5EF4-FFF2-40B4-BE49-F238E27FC236}">
                <a16:creationId xmlns:a16="http://schemas.microsoft.com/office/drawing/2014/main" id="{5CAF03CA-FD8F-464F-BF16-162381C34859}"/>
              </a:ext>
            </a:extLst>
          </p:cNvPr>
          <p:cNvSpPr/>
          <p:nvPr/>
        </p:nvSpPr>
        <p:spPr bwMode="auto">
          <a:xfrm>
            <a:off x="4676172" y="671863"/>
            <a:ext cx="7180866" cy="46299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dirty="0">
                <a:solidFill>
                  <a:schemeClr val="tx1"/>
                </a:solidFill>
              </a:rPr>
              <a:t>Plan your tenant in Microsoft 365</a:t>
            </a:r>
          </a:p>
        </p:txBody>
      </p:sp>
      <p:pic>
        <p:nvPicPr>
          <p:cNvPr id="9" name="Picture 8" descr="Icon of a monitor with a fragmented circular chat on it">
            <a:extLst>
              <a:ext uri="{FF2B5EF4-FFF2-40B4-BE49-F238E27FC236}">
                <a16:creationId xmlns:a16="http://schemas.microsoft.com/office/drawing/2014/main" id="{8E7BDB36-0D5E-43D1-B81D-3668C336D242}"/>
              </a:ext>
            </a:extLst>
          </p:cNvPr>
          <p:cNvPicPr>
            <a:picLocks noChangeAspect="1"/>
          </p:cNvPicPr>
          <p:nvPr/>
        </p:nvPicPr>
        <p:blipFill>
          <a:blip r:embed="rId4"/>
          <a:stretch>
            <a:fillRect/>
          </a:stretch>
        </p:blipFill>
        <p:spPr>
          <a:xfrm>
            <a:off x="3787585" y="1433985"/>
            <a:ext cx="640080" cy="640080"/>
          </a:xfrm>
          <a:prstGeom prst="rect">
            <a:avLst/>
          </a:prstGeom>
        </p:spPr>
      </p:pic>
      <p:sp>
        <p:nvSpPr>
          <p:cNvPr id="51" name="Rectangle 50">
            <a:extLst>
              <a:ext uri="{FF2B5EF4-FFF2-40B4-BE49-F238E27FC236}">
                <a16:creationId xmlns:a16="http://schemas.microsoft.com/office/drawing/2014/main" id="{BC911E02-7A41-43D0-8AEF-F53E8278D933}"/>
              </a:ext>
            </a:extLst>
          </p:cNvPr>
          <p:cNvSpPr/>
          <p:nvPr/>
        </p:nvSpPr>
        <p:spPr bwMode="auto">
          <a:xfrm>
            <a:off x="4676172" y="1520622"/>
            <a:ext cx="7180866" cy="46299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r>
              <a:rPr lang="en-US" sz="2000" dirty="0">
                <a:solidFill>
                  <a:schemeClr val="tx1"/>
                </a:solidFill>
              </a:rPr>
              <a:t>Plan your on-premises infrastructure for Microsoft 365</a:t>
            </a:r>
          </a:p>
        </p:txBody>
      </p:sp>
      <p:pic>
        <p:nvPicPr>
          <p:cNvPr id="11" name="Picture 10" descr="Icon of document">
            <a:extLst>
              <a:ext uri="{FF2B5EF4-FFF2-40B4-BE49-F238E27FC236}">
                <a16:creationId xmlns:a16="http://schemas.microsoft.com/office/drawing/2014/main" id="{D1DF6DAA-F61B-4813-A131-F20E0F664F0C}"/>
              </a:ext>
            </a:extLst>
          </p:cNvPr>
          <p:cNvPicPr>
            <a:picLocks noChangeAspect="1"/>
          </p:cNvPicPr>
          <p:nvPr/>
        </p:nvPicPr>
        <p:blipFill>
          <a:blip r:embed="rId5"/>
          <a:stretch>
            <a:fillRect/>
          </a:stretch>
        </p:blipFill>
        <p:spPr>
          <a:xfrm>
            <a:off x="3787585" y="2282744"/>
            <a:ext cx="640080" cy="640080"/>
          </a:xfrm>
          <a:prstGeom prst="rect">
            <a:avLst/>
          </a:prstGeom>
        </p:spPr>
      </p:pic>
      <p:sp>
        <p:nvSpPr>
          <p:cNvPr id="52" name="Rectangle 51">
            <a:extLst>
              <a:ext uri="{FF2B5EF4-FFF2-40B4-BE49-F238E27FC236}">
                <a16:creationId xmlns:a16="http://schemas.microsoft.com/office/drawing/2014/main" id="{22637368-3AAA-41E5-A57C-A040919CAFA6}"/>
              </a:ext>
            </a:extLst>
          </p:cNvPr>
          <p:cNvSpPr/>
          <p:nvPr/>
        </p:nvSpPr>
        <p:spPr bwMode="auto">
          <a:xfrm>
            <a:off x="4676172" y="2369381"/>
            <a:ext cx="7180866" cy="46299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dirty="0">
                <a:solidFill>
                  <a:schemeClr val="tx1"/>
                </a:solidFill>
              </a:rPr>
              <a:t>Plan your identity and authentication solution for Microsoft 365</a:t>
            </a:r>
          </a:p>
        </p:txBody>
      </p:sp>
      <p:pic>
        <p:nvPicPr>
          <p:cNvPr id="13" name="Picture 12" descr="Icon of laptop">
            <a:extLst>
              <a:ext uri="{FF2B5EF4-FFF2-40B4-BE49-F238E27FC236}">
                <a16:creationId xmlns:a16="http://schemas.microsoft.com/office/drawing/2014/main" id="{08655F7E-53F2-4A29-895F-584F7D920F2B}"/>
              </a:ext>
            </a:extLst>
          </p:cNvPr>
          <p:cNvPicPr>
            <a:picLocks noChangeAspect="1"/>
          </p:cNvPicPr>
          <p:nvPr/>
        </p:nvPicPr>
        <p:blipFill>
          <a:blip r:embed="rId6"/>
          <a:stretch>
            <a:fillRect/>
          </a:stretch>
        </p:blipFill>
        <p:spPr>
          <a:xfrm>
            <a:off x="3787585" y="3130740"/>
            <a:ext cx="640080" cy="640080"/>
          </a:xfrm>
          <a:prstGeom prst="rect">
            <a:avLst/>
          </a:prstGeom>
        </p:spPr>
      </p:pic>
      <p:sp>
        <p:nvSpPr>
          <p:cNvPr id="53" name="Rectangle 52">
            <a:extLst>
              <a:ext uri="{FF2B5EF4-FFF2-40B4-BE49-F238E27FC236}">
                <a16:creationId xmlns:a16="http://schemas.microsoft.com/office/drawing/2014/main" id="{E28C964A-4F18-4DB6-BB82-7FBAAA543873}"/>
              </a:ext>
            </a:extLst>
          </p:cNvPr>
          <p:cNvSpPr/>
          <p:nvPr/>
        </p:nvSpPr>
        <p:spPr bwMode="auto">
          <a:xfrm>
            <a:off x="4676172" y="3218140"/>
            <a:ext cx="7180866" cy="46299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lvl="0"/>
            <a:r>
              <a:rPr lang="en-US" sz="2000" dirty="0">
                <a:solidFill>
                  <a:schemeClr val="tx1"/>
                </a:solidFill>
                <a:cs typeface="Segoe UI" panose="020B0502040204020203" pitchFamily="34" charset="0"/>
              </a:rPr>
              <a:t>Plan your supporting infrastructure for Microsoft 365</a:t>
            </a:r>
          </a:p>
        </p:txBody>
      </p:sp>
      <p:pic>
        <p:nvPicPr>
          <p:cNvPr id="15" name="Picture 14" descr="Icon of graph in a paper">
            <a:extLst>
              <a:ext uri="{FF2B5EF4-FFF2-40B4-BE49-F238E27FC236}">
                <a16:creationId xmlns:a16="http://schemas.microsoft.com/office/drawing/2014/main" id="{BC3C21CE-6571-42F9-A1DD-1845D883C2C1}"/>
              </a:ext>
            </a:extLst>
          </p:cNvPr>
          <p:cNvPicPr>
            <a:picLocks noChangeAspect="1"/>
          </p:cNvPicPr>
          <p:nvPr/>
        </p:nvPicPr>
        <p:blipFill>
          <a:blip r:embed="rId7"/>
          <a:stretch>
            <a:fillRect/>
          </a:stretch>
        </p:blipFill>
        <p:spPr>
          <a:xfrm>
            <a:off x="3787585" y="3978738"/>
            <a:ext cx="640080" cy="640080"/>
          </a:xfrm>
          <a:prstGeom prst="rect">
            <a:avLst/>
          </a:prstGeom>
        </p:spPr>
      </p:pic>
      <p:sp>
        <p:nvSpPr>
          <p:cNvPr id="54" name="Rectangle 53">
            <a:extLst>
              <a:ext uri="{FF2B5EF4-FFF2-40B4-BE49-F238E27FC236}">
                <a16:creationId xmlns:a16="http://schemas.microsoft.com/office/drawing/2014/main" id="{4182FF45-C794-4741-AE32-EEAC6A8478D3}"/>
              </a:ext>
            </a:extLst>
          </p:cNvPr>
          <p:cNvSpPr/>
          <p:nvPr/>
        </p:nvSpPr>
        <p:spPr bwMode="auto">
          <a:xfrm>
            <a:off x="4676171" y="4066899"/>
            <a:ext cx="7672941" cy="46299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lvl="0"/>
            <a:r>
              <a:rPr lang="en-US" sz="2000" dirty="0">
                <a:solidFill>
                  <a:schemeClr val="tx1"/>
                </a:solidFill>
                <a:cs typeface="Segoe UI" panose="020B0502040204020203" pitchFamily="34" charset="0"/>
              </a:rPr>
              <a:t>Plan hybrid requirements for your Microsoft 365 deployment</a:t>
            </a:r>
          </a:p>
        </p:txBody>
      </p:sp>
      <p:pic>
        <p:nvPicPr>
          <p:cNvPr id="18" name="Picture 17" descr="Icon of tablet and laptop">
            <a:extLst>
              <a:ext uri="{FF2B5EF4-FFF2-40B4-BE49-F238E27FC236}">
                <a16:creationId xmlns:a16="http://schemas.microsoft.com/office/drawing/2014/main" id="{E9E10DC9-7183-4072-B265-3172ECEFAABE}"/>
              </a:ext>
            </a:extLst>
          </p:cNvPr>
          <p:cNvPicPr>
            <a:picLocks noChangeAspect="1"/>
          </p:cNvPicPr>
          <p:nvPr/>
        </p:nvPicPr>
        <p:blipFill>
          <a:blip r:embed="rId8"/>
          <a:stretch>
            <a:fillRect/>
          </a:stretch>
        </p:blipFill>
        <p:spPr>
          <a:xfrm>
            <a:off x="3787585" y="4827497"/>
            <a:ext cx="640080" cy="640080"/>
          </a:xfrm>
          <a:prstGeom prst="rect">
            <a:avLst/>
          </a:prstGeom>
        </p:spPr>
      </p:pic>
      <p:sp>
        <p:nvSpPr>
          <p:cNvPr id="55" name="Rectangle 54">
            <a:extLst>
              <a:ext uri="{FF2B5EF4-FFF2-40B4-BE49-F238E27FC236}">
                <a16:creationId xmlns:a16="http://schemas.microsoft.com/office/drawing/2014/main" id="{43C7CA12-338E-4A77-843A-C5CE8C41CCF2}"/>
              </a:ext>
            </a:extLst>
          </p:cNvPr>
          <p:cNvSpPr/>
          <p:nvPr/>
        </p:nvSpPr>
        <p:spPr bwMode="auto">
          <a:xfrm>
            <a:off x="4676172" y="4915658"/>
            <a:ext cx="7180866" cy="46299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lvl="0"/>
            <a:r>
              <a:rPr lang="en-US" sz="2000" dirty="0">
                <a:solidFill>
                  <a:schemeClr val="tx1"/>
                </a:solidFill>
                <a:cs typeface="Segoe UI" panose="020B0502040204020203" pitchFamily="34" charset="0"/>
              </a:rPr>
              <a:t>Plan your migration to Microsoft 365</a:t>
            </a:r>
            <a:endParaRPr lang="en-US" sz="2000" dirty="0">
              <a:solidFill>
                <a:schemeClr val="tx1"/>
              </a:solidFill>
            </a:endParaRPr>
          </a:p>
        </p:txBody>
      </p:sp>
      <p:pic>
        <p:nvPicPr>
          <p:cNvPr id="20" name="Picture 19" descr="Icon of paper and a curve arrow at the bottom of it">
            <a:extLst>
              <a:ext uri="{FF2B5EF4-FFF2-40B4-BE49-F238E27FC236}">
                <a16:creationId xmlns:a16="http://schemas.microsoft.com/office/drawing/2014/main" id="{BAC2099F-927D-46CF-83A4-49D4E238B9CE}"/>
              </a:ext>
            </a:extLst>
          </p:cNvPr>
          <p:cNvPicPr>
            <a:picLocks noChangeAspect="1"/>
          </p:cNvPicPr>
          <p:nvPr/>
        </p:nvPicPr>
        <p:blipFill>
          <a:blip r:embed="rId9"/>
          <a:stretch>
            <a:fillRect/>
          </a:stretch>
        </p:blipFill>
        <p:spPr>
          <a:xfrm>
            <a:off x="3787585" y="5676255"/>
            <a:ext cx="640080" cy="640080"/>
          </a:xfrm>
          <a:prstGeom prst="rect">
            <a:avLst/>
          </a:prstGeom>
        </p:spPr>
      </p:pic>
      <p:sp>
        <p:nvSpPr>
          <p:cNvPr id="56" name="Rectangle 55">
            <a:extLst>
              <a:ext uri="{FF2B5EF4-FFF2-40B4-BE49-F238E27FC236}">
                <a16:creationId xmlns:a16="http://schemas.microsoft.com/office/drawing/2014/main" id="{34CD2979-CD07-4E87-A47F-8F2CFC3C21E6}"/>
              </a:ext>
            </a:extLst>
          </p:cNvPr>
          <p:cNvSpPr/>
          <p:nvPr/>
        </p:nvSpPr>
        <p:spPr bwMode="auto">
          <a:xfrm>
            <a:off x="4676172" y="5764416"/>
            <a:ext cx="7180866" cy="46299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dirty="0">
                <a:solidFill>
                  <a:schemeClr val="tx1"/>
                </a:solidFill>
              </a:rPr>
              <a:t>Exercise – Plan Adatum’s transition to Microsoft 365</a:t>
            </a:r>
          </a:p>
        </p:txBody>
      </p:sp>
      <p:sp>
        <p:nvSpPr>
          <p:cNvPr id="2" name="Rectangle 1">
            <a:extLst>
              <a:ext uri="{FF2B5EF4-FFF2-40B4-BE49-F238E27FC236}">
                <a16:creationId xmlns:a16="http://schemas.microsoft.com/office/drawing/2014/main" id="{0FDBB238-98CD-4B5F-B033-ACC70FCFD21D}"/>
              </a:ext>
            </a:extLst>
          </p:cNvPr>
          <p:cNvSpPr/>
          <p:nvPr/>
        </p:nvSpPr>
        <p:spPr bwMode="auto">
          <a:xfrm>
            <a:off x="4677741" y="6443834"/>
            <a:ext cx="7180866" cy="46299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dirty="0">
                <a:solidFill>
                  <a:schemeClr val="tx1"/>
                </a:solidFill>
              </a:rPr>
              <a:t>Learning Path Review</a:t>
            </a:r>
          </a:p>
        </p:txBody>
      </p:sp>
      <p:pic>
        <p:nvPicPr>
          <p:cNvPr id="3" name="Picture 2" descr="Icon of documents and magnifying glass">
            <a:extLst>
              <a:ext uri="{FF2B5EF4-FFF2-40B4-BE49-F238E27FC236}">
                <a16:creationId xmlns:a16="http://schemas.microsoft.com/office/drawing/2014/main" id="{CA174A31-A4DB-4991-9413-19A9ED5A4C06}"/>
              </a:ext>
            </a:extLst>
          </p:cNvPr>
          <p:cNvPicPr>
            <a:picLocks noChangeAspect="1"/>
          </p:cNvPicPr>
          <p:nvPr/>
        </p:nvPicPr>
        <p:blipFill>
          <a:blip r:embed="rId10"/>
          <a:stretch>
            <a:fillRect/>
          </a:stretch>
        </p:blipFill>
        <p:spPr>
          <a:xfrm>
            <a:off x="3784062" y="6333955"/>
            <a:ext cx="641604" cy="641604"/>
          </a:xfrm>
          <a:prstGeom prst="rect">
            <a:avLst/>
          </a:prstGeom>
        </p:spPr>
      </p:pic>
    </p:spTree>
    <p:extLst>
      <p:ext uri="{BB962C8B-B14F-4D97-AF65-F5344CB8AC3E}">
        <p14:creationId xmlns:p14="http://schemas.microsoft.com/office/powerpoint/2010/main" val="1793706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Identify the endpoints required for Microsoft 365 to function properly</a:t>
            </a:r>
          </a:p>
        </p:txBody>
      </p:sp>
      <p:pic>
        <p:nvPicPr>
          <p:cNvPr id="3" name="Picture 2" descr="Icon of two clouds">
            <a:extLst>
              <a:ext uri="{FF2B5EF4-FFF2-40B4-BE49-F238E27FC236}">
                <a16:creationId xmlns:a16="http://schemas.microsoft.com/office/drawing/2014/main" id="{FB186F95-CA6F-4535-B921-07F9C1FF995B}"/>
              </a:ext>
            </a:extLst>
          </p:cNvPr>
          <p:cNvPicPr>
            <a:picLocks noChangeAspect="1"/>
          </p:cNvPicPr>
          <p:nvPr/>
        </p:nvPicPr>
        <p:blipFill>
          <a:blip r:embed="rId3"/>
          <a:stretch>
            <a:fillRect/>
          </a:stretch>
        </p:blipFill>
        <p:spPr>
          <a:xfrm>
            <a:off x="590201" y="1423988"/>
            <a:ext cx="915924" cy="915924"/>
          </a:xfrm>
          <a:prstGeom prst="rect">
            <a:avLst/>
          </a:prstGeom>
        </p:spPr>
      </p:pic>
      <p:sp>
        <p:nvSpPr>
          <p:cNvPr id="14" name="Rectangle 13">
            <a:extLst>
              <a:ext uri="{FF2B5EF4-FFF2-40B4-BE49-F238E27FC236}">
                <a16:creationId xmlns:a16="http://schemas.microsoft.com/office/drawing/2014/main" id="{9A1D2269-A03F-4544-854D-5A51187DC813}"/>
              </a:ext>
            </a:extLst>
          </p:cNvPr>
          <p:cNvSpPr/>
          <p:nvPr/>
        </p:nvSpPr>
        <p:spPr>
          <a:xfrm>
            <a:off x="1765645" y="1558023"/>
            <a:ext cx="10086546" cy="640080"/>
          </a:xfrm>
          <a:prstGeom prst="rect">
            <a:avLst/>
          </a:prstGeom>
        </p:spPr>
        <p:txBody>
          <a:bodyPr wrap="square" lIns="0" tIns="0" rIns="0" bIns="0">
            <a:noAutofit/>
          </a:bodyPr>
          <a:lstStyle/>
          <a:p>
            <a:r>
              <a:rPr lang="en-US"/>
              <a:t>As a Software as a Service (SaaS) application, Microsoft 365 has a large number URL’s and IP addresses representing Microsoft 365 service front-end servers</a:t>
            </a:r>
          </a:p>
        </p:txBody>
      </p:sp>
      <p:cxnSp>
        <p:nvCxnSpPr>
          <p:cNvPr id="13" name="Straight Connector 12">
            <a:extLst>
              <a:ext uri="{FF2B5EF4-FFF2-40B4-BE49-F238E27FC236}">
                <a16:creationId xmlns:a16="http://schemas.microsoft.com/office/drawing/2014/main" id="{B384BD82-3E5F-44AC-BB40-F4FADF1C4AC7}"/>
              </a:ext>
              <a:ext uri="{C183D7F6-B498-43B3-948B-1728B52AA6E4}">
                <adec:decorative xmlns:adec="http://schemas.microsoft.com/office/drawing/2017/decorative" val="1"/>
              </a:ext>
            </a:extLst>
          </p:cNvPr>
          <p:cNvCxnSpPr>
            <a:cxnSpLocks/>
          </p:cNvCxnSpPr>
          <p:nvPr/>
        </p:nvCxnSpPr>
        <p:spPr>
          <a:xfrm>
            <a:off x="1765300" y="2540756"/>
            <a:ext cx="10019489"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23" name="Picture 22" descr="Icon of documents with a tickmark">
            <a:extLst>
              <a:ext uri="{FF2B5EF4-FFF2-40B4-BE49-F238E27FC236}">
                <a16:creationId xmlns:a16="http://schemas.microsoft.com/office/drawing/2014/main" id="{91EA5897-EC7F-4638-AFFB-80C23B1A1E0B}"/>
              </a:ext>
            </a:extLst>
          </p:cNvPr>
          <p:cNvPicPr>
            <a:picLocks noChangeAspect="1"/>
          </p:cNvPicPr>
          <p:nvPr/>
        </p:nvPicPr>
        <p:blipFill>
          <a:blip r:embed="rId4"/>
          <a:stretch>
            <a:fillRect/>
          </a:stretch>
        </p:blipFill>
        <p:spPr>
          <a:xfrm>
            <a:off x="590201" y="2747812"/>
            <a:ext cx="915924" cy="915924"/>
          </a:xfrm>
          <a:prstGeom prst="rect">
            <a:avLst/>
          </a:prstGeom>
        </p:spPr>
      </p:pic>
      <p:sp>
        <p:nvSpPr>
          <p:cNvPr id="29" name="Rectangle 28">
            <a:extLst>
              <a:ext uri="{FF2B5EF4-FFF2-40B4-BE49-F238E27FC236}">
                <a16:creationId xmlns:a16="http://schemas.microsoft.com/office/drawing/2014/main" id="{7A50369C-A5FD-4E7A-8CCB-928A56171A7B}"/>
              </a:ext>
            </a:extLst>
          </p:cNvPr>
          <p:cNvSpPr/>
          <p:nvPr/>
        </p:nvSpPr>
        <p:spPr>
          <a:xfrm>
            <a:off x="1765645" y="2883409"/>
            <a:ext cx="10086546" cy="640080"/>
          </a:xfrm>
          <a:prstGeom prst="rect">
            <a:avLst/>
          </a:prstGeom>
        </p:spPr>
        <p:txBody>
          <a:bodyPr wrap="none" lIns="0" tIns="0" rIns="0" bIns="0" anchor="ctr">
            <a:noAutofit/>
          </a:bodyPr>
          <a:lstStyle/>
          <a:p>
            <a:r>
              <a:rPr lang="en-US"/>
              <a:t>These URL’s and IP addresses are referred to as endpoints</a:t>
            </a:r>
          </a:p>
        </p:txBody>
      </p:sp>
      <p:cxnSp>
        <p:nvCxnSpPr>
          <p:cNvPr id="34" name="Straight Connector 33">
            <a:extLst>
              <a:ext uri="{FF2B5EF4-FFF2-40B4-BE49-F238E27FC236}">
                <a16:creationId xmlns:a16="http://schemas.microsoft.com/office/drawing/2014/main" id="{07F6C93D-E7FE-468A-A809-EC9E1B837BC2}"/>
              </a:ext>
              <a:ext uri="{C183D7F6-B498-43B3-948B-1728B52AA6E4}">
                <adec:decorative xmlns:adec="http://schemas.microsoft.com/office/drawing/2017/decorative" val="1"/>
              </a:ext>
            </a:extLst>
          </p:cNvPr>
          <p:cNvCxnSpPr>
            <a:cxnSpLocks/>
          </p:cNvCxnSpPr>
          <p:nvPr/>
        </p:nvCxnSpPr>
        <p:spPr>
          <a:xfrm>
            <a:off x="1765300" y="3866142"/>
            <a:ext cx="10019489"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36" name="Picture 35" descr="Icon of documents with magnifying glass">
            <a:extLst>
              <a:ext uri="{FF2B5EF4-FFF2-40B4-BE49-F238E27FC236}">
                <a16:creationId xmlns:a16="http://schemas.microsoft.com/office/drawing/2014/main" id="{3E0283B8-5B04-4A99-A4D5-1062397E6422}"/>
              </a:ext>
            </a:extLst>
          </p:cNvPr>
          <p:cNvPicPr>
            <a:picLocks noChangeAspect="1"/>
          </p:cNvPicPr>
          <p:nvPr/>
        </p:nvPicPr>
        <p:blipFill>
          <a:blip r:embed="rId5"/>
          <a:stretch>
            <a:fillRect/>
          </a:stretch>
        </p:blipFill>
        <p:spPr>
          <a:xfrm>
            <a:off x="590201" y="4070112"/>
            <a:ext cx="915924" cy="915924"/>
          </a:xfrm>
          <a:prstGeom prst="rect">
            <a:avLst/>
          </a:prstGeom>
        </p:spPr>
      </p:pic>
      <p:sp>
        <p:nvSpPr>
          <p:cNvPr id="38" name="Rectangle 37">
            <a:extLst>
              <a:ext uri="{FF2B5EF4-FFF2-40B4-BE49-F238E27FC236}">
                <a16:creationId xmlns:a16="http://schemas.microsoft.com/office/drawing/2014/main" id="{CADB02B2-F9ED-4AF5-8C4D-E4A187E9E3C6}"/>
              </a:ext>
            </a:extLst>
          </p:cNvPr>
          <p:cNvSpPr/>
          <p:nvPr/>
        </p:nvSpPr>
        <p:spPr>
          <a:xfrm>
            <a:off x="1765645" y="4208796"/>
            <a:ext cx="10086546" cy="640080"/>
          </a:xfrm>
          <a:prstGeom prst="rect">
            <a:avLst/>
          </a:prstGeom>
        </p:spPr>
        <p:txBody>
          <a:bodyPr wrap="square" lIns="0" tIns="0" rIns="0" bIns="0">
            <a:noAutofit/>
          </a:bodyPr>
          <a:lstStyle/>
          <a:p>
            <a:r>
              <a:rPr lang="en-US" dirty="0"/>
              <a:t>Review all IP addresses and URL’s that are required for Microsoft 365 to function correctly within your organization</a:t>
            </a:r>
          </a:p>
        </p:txBody>
      </p:sp>
    </p:spTree>
    <p:extLst>
      <p:ext uri="{BB962C8B-B14F-4D97-AF65-F5344CB8AC3E}">
        <p14:creationId xmlns:p14="http://schemas.microsoft.com/office/powerpoint/2010/main" val="3111323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solidFill>
                  <a:schemeClr val="tx1"/>
                </a:solidFill>
              </a:rPr>
              <a:t>Create a deployment strategy to implement Microsoft 365 services</a:t>
            </a:r>
          </a:p>
        </p:txBody>
      </p:sp>
      <p:sp>
        <p:nvSpPr>
          <p:cNvPr id="8" name="TextBox 7">
            <a:extLst>
              <a:ext uri="{FF2B5EF4-FFF2-40B4-BE49-F238E27FC236}">
                <a16:creationId xmlns:a16="http://schemas.microsoft.com/office/drawing/2014/main" id="{C409B3E4-0369-4F66-BB8B-22E3E326DC8A}"/>
              </a:ext>
              <a:ext uri="{C183D7F6-B498-43B3-948B-1728B52AA6E4}">
                <adec:decorative xmlns:adec="http://schemas.microsoft.com/office/drawing/2017/decorative" val="0"/>
              </a:ext>
            </a:extLst>
          </p:cNvPr>
          <p:cNvSpPr txBox="1"/>
          <p:nvPr/>
        </p:nvSpPr>
        <p:spPr>
          <a:xfrm>
            <a:off x="579438" y="1436688"/>
            <a:ext cx="5606105" cy="4832350"/>
          </a:xfrm>
          <a:prstGeom prst="rect">
            <a:avLst/>
          </a:prstGeom>
          <a:solidFill>
            <a:schemeClr val="bg1">
              <a:lumMod val="95000"/>
            </a:schemeClr>
          </a:solidFill>
          <a:ln>
            <a:noFill/>
          </a:ln>
        </p:spPr>
        <p:txBody>
          <a:bodyPr wrap="square" lIns="137160" tIns="91440" rIns="137160" bIns="91440" rtlCol="0" anchor="t">
            <a:noAutofit/>
          </a:bodyPr>
          <a:lstStyle/>
          <a:p>
            <a:pPr>
              <a:spcAft>
                <a:spcPts val="600"/>
              </a:spcAft>
            </a:pPr>
            <a:r>
              <a:rPr lang="en-US">
                <a:latin typeface="+mj-lt"/>
              </a:rPr>
              <a:t>Microsoft 365, in conjunction with Azure Active Directory (Azure AD), provides different avenues for companies to authenticate into its services</a:t>
            </a:r>
          </a:p>
          <a:p>
            <a:pPr>
              <a:spcBef>
                <a:spcPts val="1200"/>
              </a:spcBef>
              <a:spcAft>
                <a:spcPts val="600"/>
              </a:spcAft>
            </a:pPr>
            <a:r>
              <a:rPr lang="en-US">
                <a:latin typeface="+mj-lt"/>
              </a:rPr>
              <a:t>Different authentication strategies that can be implemented in an organization’s tenant include:</a:t>
            </a:r>
          </a:p>
          <a:p>
            <a:pPr marL="0" lvl="1">
              <a:spcBef>
                <a:spcPts val="300"/>
              </a:spcBef>
              <a:spcAft>
                <a:spcPts val="800"/>
              </a:spcAft>
            </a:pPr>
            <a:r>
              <a:rPr lang="en-US"/>
              <a:t>Cloud only</a:t>
            </a:r>
          </a:p>
          <a:p>
            <a:pPr marL="0" lvl="1">
              <a:spcBef>
                <a:spcPts val="300"/>
              </a:spcBef>
              <a:spcAft>
                <a:spcPts val="800"/>
              </a:spcAft>
            </a:pPr>
            <a:r>
              <a:rPr lang="en-US"/>
              <a:t>Password Hash Synchronization</a:t>
            </a:r>
          </a:p>
          <a:p>
            <a:pPr marL="0" lvl="1">
              <a:spcBef>
                <a:spcPts val="300"/>
              </a:spcBef>
              <a:spcAft>
                <a:spcPts val="800"/>
              </a:spcAft>
            </a:pPr>
            <a:r>
              <a:rPr lang="en-US"/>
              <a:t>Azure AD Pass-Through Authentication</a:t>
            </a:r>
          </a:p>
          <a:p>
            <a:pPr marL="0" lvl="1">
              <a:spcBef>
                <a:spcPts val="300"/>
              </a:spcBef>
              <a:spcAft>
                <a:spcPts val="800"/>
              </a:spcAft>
            </a:pPr>
            <a:r>
              <a:rPr lang="en-US"/>
              <a:t>Azure AD pass-through Authentication with Seamless Single Sign On (SSO) </a:t>
            </a:r>
          </a:p>
          <a:p>
            <a:pPr marL="0" lvl="1">
              <a:spcBef>
                <a:spcPts val="300"/>
              </a:spcBef>
              <a:spcAft>
                <a:spcPts val="800"/>
              </a:spcAft>
            </a:pPr>
            <a:r>
              <a:rPr lang="en-US"/>
              <a:t>Federated SSO (with Active Directory Federation Services (AD FS)</a:t>
            </a:r>
          </a:p>
        </p:txBody>
      </p:sp>
      <p:sp>
        <p:nvSpPr>
          <p:cNvPr id="9" name="TextBox 8">
            <a:extLst>
              <a:ext uri="{FF2B5EF4-FFF2-40B4-BE49-F238E27FC236}">
                <a16:creationId xmlns:a16="http://schemas.microsoft.com/office/drawing/2014/main" id="{4BE5BF40-BCED-4E64-A600-1FC82B46B3A5}"/>
              </a:ext>
              <a:ext uri="{C183D7F6-B498-43B3-948B-1728B52AA6E4}">
                <adec:decorative xmlns:adec="http://schemas.microsoft.com/office/drawing/2017/decorative" val="0"/>
              </a:ext>
            </a:extLst>
          </p:cNvPr>
          <p:cNvSpPr txBox="1"/>
          <p:nvPr/>
        </p:nvSpPr>
        <p:spPr>
          <a:xfrm>
            <a:off x="6340308" y="1436688"/>
            <a:ext cx="5516730" cy="4832350"/>
          </a:xfrm>
          <a:prstGeom prst="rect">
            <a:avLst/>
          </a:prstGeom>
          <a:noFill/>
          <a:ln w="19050">
            <a:solidFill>
              <a:schemeClr val="accent1"/>
            </a:solidFill>
          </a:ln>
        </p:spPr>
        <p:txBody>
          <a:bodyPr wrap="square" lIns="182880" tIns="45720" rIns="182880" bIns="91440" rtlCol="0" anchor="b">
            <a:noAutofit/>
          </a:bodyPr>
          <a:lstStyle>
            <a:defPPr>
              <a:defRPr lang="en-US"/>
            </a:defPPr>
            <a:lvl1pPr lvl="0">
              <a:spcBef>
                <a:spcPts val="200"/>
              </a:spcBef>
              <a:defRPr sz="2000">
                <a:gradFill>
                  <a:gsLst>
                    <a:gs pos="2917">
                      <a:srgbClr val="1A1A1A"/>
                    </a:gs>
                    <a:gs pos="30000">
                      <a:srgbClr val="1A1A1A"/>
                    </a:gs>
                  </a:gsLst>
                  <a:lin ang="5400000" scaled="0"/>
                </a:gradFill>
              </a:defRPr>
            </a:lvl1p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1A1A1A"/>
                </a:solidFill>
                <a:effectLst/>
                <a:uLnTx/>
                <a:uFillTx/>
                <a:latin typeface="Segoe UI"/>
                <a:ea typeface="+mn-ea"/>
                <a:cs typeface="Segoe UI Semilight" panose="020B0402040204020203" pitchFamily="34" charset="0"/>
              </a:rPr>
              <a:t>Regardless of the deployment strategy used to implement Microsoft 365 services, all resources are bound to the Azure AD user, </a:t>
            </a:r>
            <a:r>
              <a:rPr lang="en-US" sz="1600" dirty="0">
                <a:solidFill>
                  <a:srgbClr val="1A1A1A"/>
                </a:solidFill>
                <a:latin typeface="Segoe UI"/>
                <a:cs typeface="Segoe UI Semilight" panose="020B0402040204020203" pitchFamily="34" charset="0"/>
              </a:rPr>
              <a:t>who’s</a:t>
            </a:r>
            <a:r>
              <a:rPr kumimoji="0" lang="en-US" sz="1600" b="0" i="0" u="none" strike="noStrike" kern="1200" cap="none" spc="0" normalizeH="0" baseline="0" noProof="0" dirty="0">
                <a:ln>
                  <a:noFill/>
                </a:ln>
                <a:solidFill>
                  <a:srgbClr val="1A1A1A"/>
                </a:solidFill>
                <a:effectLst/>
                <a:uLnTx/>
                <a:uFillTx/>
                <a:latin typeface="Segoe UI"/>
                <a:ea typeface="+mn-ea"/>
                <a:cs typeface="Segoe UI Semilight" panose="020B0402040204020203" pitchFamily="34" charset="0"/>
              </a:rPr>
              <a:t> the “source” for all other resources</a:t>
            </a:r>
          </a:p>
        </p:txBody>
      </p:sp>
      <p:pic>
        <p:nvPicPr>
          <p:cNvPr id="10" name="Picture 9" descr="Diagram of Azure Active Directory user with access to Exchange Online, Teams, OneDrive for Business and SharePoint Online">
            <a:extLst>
              <a:ext uri="{FF2B5EF4-FFF2-40B4-BE49-F238E27FC236}">
                <a16:creationId xmlns:a16="http://schemas.microsoft.com/office/drawing/2014/main" id="{A08414C9-C78E-4311-B3C2-B53728E218BE}"/>
              </a:ext>
            </a:extLst>
          </p:cNvPr>
          <p:cNvPicPr>
            <a:picLocks noChangeAspect="1"/>
          </p:cNvPicPr>
          <p:nvPr/>
        </p:nvPicPr>
        <p:blipFill>
          <a:blip r:embed="rId3"/>
          <a:stretch>
            <a:fillRect/>
          </a:stretch>
        </p:blipFill>
        <p:spPr>
          <a:xfrm>
            <a:off x="6483310" y="1590268"/>
            <a:ext cx="5230727" cy="3244567"/>
          </a:xfrm>
          <a:prstGeom prst="rect">
            <a:avLst/>
          </a:prstGeom>
        </p:spPr>
      </p:pic>
    </p:spTree>
    <p:extLst>
      <p:ext uri="{BB962C8B-B14F-4D97-AF65-F5344CB8AC3E}">
        <p14:creationId xmlns:p14="http://schemas.microsoft.com/office/powerpoint/2010/main" val="224239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Prepare your Active Directory forest for directory synchronization</a:t>
            </a:r>
          </a:p>
        </p:txBody>
      </p:sp>
      <p:sp>
        <p:nvSpPr>
          <p:cNvPr id="5" name="TextBox 4">
            <a:extLst>
              <a:ext uri="{FF2B5EF4-FFF2-40B4-BE49-F238E27FC236}">
                <a16:creationId xmlns:a16="http://schemas.microsoft.com/office/drawing/2014/main" id="{DE3A861B-760F-4A6A-9D3F-B502A4238B96}"/>
              </a:ext>
              <a:ext uri="{C183D7F6-B498-43B3-948B-1728B52AA6E4}">
                <adec:decorative xmlns:adec="http://schemas.microsoft.com/office/drawing/2017/decorative" val="0"/>
              </a:ext>
            </a:extLst>
          </p:cNvPr>
          <p:cNvSpPr txBox="1"/>
          <p:nvPr/>
        </p:nvSpPr>
        <p:spPr>
          <a:xfrm>
            <a:off x="579438" y="1436688"/>
            <a:ext cx="5606105" cy="4832350"/>
          </a:xfrm>
          <a:prstGeom prst="rect">
            <a:avLst/>
          </a:prstGeom>
          <a:solidFill>
            <a:schemeClr val="bg1">
              <a:lumMod val="95000"/>
            </a:schemeClr>
          </a:solidFill>
          <a:ln>
            <a:noFill/>
          </a:ln>
        </p:spPr>
        <p:txBody>
          <a:bodyPr wrap="square" lIns="137160" tIns="91440" rIns="137160" bIns="91440" rtlCol="0" anchor="t">
            <a:noAutofit/>
          </a:bodyPr>
          <a:lstStyle/>
          <a:p>
            <a:pPr>
              <a:spcBef>
                <a:spcPts val="1200"/>
              </a:spcBef>
              <a:spcAft>
                <a:spcPts val="600"/>
              </a:spcAft>
            </a:pPr>
            <a:r>
              <a:rPr lang="en-US"/>
              <a:t>Directory synchronization is the most common provisioning choice for enterprise customers</a:t>
            </a:r>
            <a:br>
              <a:rPr lang="en-US"/>
            </a:br>
            <a:r>
              <a:rPr lang="en-US"/>
              <a:t>who are moving to Microsoft 365</a:t>
            </a:r>
          </a:p>
          <a:p>
            <a:pPr>
              <a:spcBef>
                <a:spcPts val="1200"/>
              </a:spcBef>
              <a:spcAft>
                <a:spcPts val="600"/>
              </a:spcAft>
            </a:pPr>
            <a:r>
              <a:rPr lang="en-US"/>
              <a:t>Directory synchronization allows identities to be managed in the on-premises AD DS and all updates to that identity are synchronized to Microsoft 365</a:t>
            </a:r>
          </a:p>
          <a:p>
            <a:pPr>
              <a:spcBef>
                <a:spcPts val="1200"/>
              </a:spcBef>
              <a:spcAft>
                <a:spcPts val="600"/>
              </a:spcAft>
            </a:pPr>
            <a:r>
              <a:rPr lang="en-US"/>
              <a:t>When you set up directory synchronization in Microsoft 365, you should run the </a:t>
            </a:r>
            <a:r>
              <a:rPr lang="en-US" err="1"/>
              <a:t>IdFix</a:t>
            </a:r>
            <a:r>
              <a:rPr lang="en-US"/>
              <a:t> tool</a:t>
            </a:r>
          </a:p>
          <a:p>
            <a:pPr>
              <a:spcBef>
                <a:spcPts val="1200"/>
              </a:spcBef>
            </a:pPr>
            <a:r>
              <a:rPr lang="en-US">
                <a:latin typeface="+mj-lt"/>
              </a:rPr>
              <a:t>When planning for directory synchronization,</a:t>
            </a:r>
            <a:br>
              <a:rPr lang="en-US">
                <a:latin typeface="+mj-lt"/>
              </a:rPr>
            </a:br>
            <a:r>
              <a:rPr lang="en-US">
                <a:latin typeface="+mj-lt"/>
              </a:rPr>
              <a:t>you should consider the following:</a:t>
            </a:r>
          </a:p>
          <a:p>
            <a:pPr marL="0" lvl="1">
              <a:spcBef>
                <a:spcPts val="400"/>
              </a:spcBef>
              <a:spcAft>
                <a:spcPts val="600"/>
              </a:spcAft>
            </a:pPr>
            <a:r>
              <a:rPr lang="en-US" sz="1600"/>
              <a:t>Multi-forest deployment requirements</a:t>
            </a:r>
          </a:p>
          <a:p>
            <a:pPr marL="0" lvl="1">
              <a:spcBef>
                <a:spcPts val="400"/>
              </a:spcBef>
              <a:spcAft>
                <a:spcPts val="600"/>
              </a:spcAft>
            </a:pPr>
            <a:r>
              <a:rPr lang="en-US" sz="1600"/>
              <a:t>Multi-forest deployment scenario</a:t>
            </a:r>
          </a:p>
          <a:p>
            <a:pPr marL="0" lvl="1">
              <a:spcBef>
                <a:spcPts val="400"/>
              </a:spcBef>
              <a:spcAft>
                <a:spcPts val="600"/>
              </a:spcAft>
            </a:pPr>
            <a:r>
              <a:rPr lang="en-US" sz="1600"/>
              <a:t>Azure AD Connect synchronization features</a:t>
            </a:r>
          </a:p>
        </p:txBody>
      </p:sp>
      <p:sp>
        <p:nvSpPr>
          <p:cNvPr id="7" name="TextBox 6">
            <a:extLst>
              <a:ext uri="{FF2B5EF4-FFF2-40B4-BE49-F238E27FC236}">
                <a16:creationId xmlns:a16="http://schemas.microsoft.com/office/drawing/2014/main" id="{25FCF508-C944-4E2D-BD14-ED7D6C597F2D}"/>
              </a:ext>
              <a:ext uri="{C183D7F6-B498-43B3-948B-1728B52AA6E4}">
                <adec:decorative xmlns:adec="http://schemas.microsoft.com/office/drawing/2017/decorative" val="1"/>
              </a:ext>
            </a:extLst>
          </p:cNvPr>
          <p:cNvSpPr txBox="1"/>
          <p:nvPr/>
        </p:nvSpPr>
        <p:spPr>
          <a:xfrm>
            <a:off x="6340308" y="1436688"/>
            <a:ext cx="5516730" cy="4832350"/>
          </a:xfrm>
          <a:prstGeom prst="rect">
            <a:avLst/>
          </a:prstGeom>
          <a:noFill/>
          <a:ln w="19050">
            <a:solidFill>
              <a:schemeClr val="accent1"/>
            </a:solidFill>
          </a:ln>
        </p:spPr>
        <p:txBody>
          <a:bodyPr wrap="square" lIns="182880" tIns="45720" rIns="182880" bIns="45720" rtlCol="0" anchor="t">
            <a:noAutofit/>
          </a:bodyPr>
          <a:lstStyle>
            <a:defPPr>
              <a:defRPr lang="en-US"/>
            </a:defPPr>
            <a:lvl1pPr lvl="0">
              <a:spcBef>
                <a:spcPts val="200"/>
              </a:spcBef>
              <a:defRPr sz="2000">
                <a:gradFill>
                  <a:gsLst>
                    <a:gs pos="2917">
                      <a:srgbClr val="1A1A1A"/>
                    </a:gs>
                    <a:gs pos="30000">
                      <a:srgbClr val="1A1A1A"/>
                    </a:gs>
                  </a:gsLst>
                  <a:lin ang="5400000" scaled="0"/>
                </a:gradFill>
              </a:defRPr>
            </a:lvl1pPr>
          </a:lstStyle>
          <a:p>
            <a:endParaRPr lang="en-US">
              <a:ln w="19050">
                <a:solidFill>
                  <a:schemeClr val="tx1"/>
                </a:solidFill>
              </a:ln>
            </a:endParaRPr>
          </a:p>
        </p:txBody>
      </p:sp>
      <p:pic>
        <p:nvPicPr>
          <p:cNvPr id="8" name="Picture 7" descr="Diagram showing directory synchronization using SMTP and UPN credentials to connect through Azure Active Directory">
            <a:extLst>
              <a:ext uri="{FF2B5EF4-FFF2-40B4-BE49-F238E27FC236}">
                <a16:creationId xmlns:a16="http://schemas.microsoft.com/office/drawing/2014/main" id="{5B6BB84E-CA9F-42D0-B026-FEC54B047C22}"/>
              </a:ext>
            </a:extLst>
          </p:cNvPr>
          <p:cNvPicPr>
            <a:picLocks noChangeAspect="1"/>
          </p:cNvPicPr>
          <p:nvPr/>
        </p:nvPicPr>
        <p:blipFill rotWithShape="1">
          <a:blip r:embed="rId3"/>
          <a:srcRect l="19483" t="1745" r="19478" b="1728"/>
          <a:stretch/>
        </p:blipFill>
        <p:spPr>
          <a:xfrm>
            <a:off x="6484682" y="1529698"/>
            <a:ext cx="5227983" cy="4646330"/>
          </a:xfrm>
          <a:prstGeom prst="rect">
            <a:avLst/>
          </a:prstGeom>
        </p:spPr>
      </p:pic>
    </p:spTree>
    <p:extLst>
      <p:ext uri="{BB962C8B-B14F-4D97-AF65-F5344CB8AC3E}">
        <p14:creationId xmlns:p14="http://schemas.microsoft.com/office/powerpoint/2010/main" val="3034690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Knowledge Check</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600059" y="1928192"/>
            <a:ext cx="6142385" cy="3303241"/>
          </a:xfrm>
          <a:prstGeom prst="rect">
            <a:avLst/>
          </a:prstGeom>
          <a:solidFill>
            <a:schemeClr val="bg1">
              <a:lumMod val="95000"/>
            </a:schemeClr>
          </a:solidFill>
          <a:ln>
            <a:noFill/>
          </a:ln>
        </p:spPr>
        <p:txBody>
          <a:bodyPr wrap="square" lIns="137160" tIns="91440" rIns="91440" bIns="91440" rtlCol="0" anchor="ctr">
            <a:noAutofit/>
          </a:bodyPr>
          <a:lstStyle/>
          <a:p>
            <a:pPr algn="ctr">
              <a:spcAft>
                <a:spcPts val="600"/>
              </a:spcAft>
            </a:pPr>
            <a:r>
              <a:rPr lang="en-US" sz="2400" dirty="0">
                <a:solidFill>
                  <a:schemeClr val="accent1"/>
                </a:solidFill>
                <a:latin typeface="+mj-lt"/>
              </a:rPr>
              <a:t>Test your knowledge of this module by reviewing the Knowledge Check questions in your student manual</a:t>
            </a:r>
            <a:endParaRPr lang="en-US" sz="2800" dirty="0">
              <a:solidFill>
                <a:schemeClr val="accent1"/>
              </a:solidFill>
            </a:endParaRPr>
          </a:p>
        </p:txBody>
      </p:sp>
      <p:pic>
        <p:nvPicPr>
          <p:cNvPr id="3" name="Picture 2" descr="A picture containing text, keyboard, computer, electronics&#10;&#10;Description automatically generated">
            <a:extLst>
              <a:ext uri="{FF2B5EF4-FFF2-40B4-BE49-F238E27FC236}">
                <a16:creationId xmlns:a16="http://schemas.microsoft.com/office/drawing/2014/main" id="{F038770E-6868-4835-B83C-A8558C3063A2}"/>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160544" y="1928192"/>
            <a:ext cx="3801144" cy="3323121"/>
          </a:xfrm>
          <a:prstGeom prst="rect">
            <a:avLst/>
          </a:prstGeom>
        </p:spPr>
      </p:pic>
    </p:spTree>
    <p:extLst>
      <p:ext uri="{BB962C8B-B14F-4D97-AF65-F5344CB8AC3E}">
        <p14:creationId xmlns:p14="http://schemas.microsoft.com/office/powerpoint/2010/main" val="811995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Summary</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466316" y="1329088"/>
            <a:ext cx="11260085" cy="544080"/>
          </a:xfrm>
          <a:prstGeom prst="rect">
            <a:avLst/>
          </a:prstGeom>
          <a:noFill/>
          <a:ln>
            <a:noFill/>
          </a:ln>
        </p:spPr>
        <p:txBody>
          <a:bodyPr wrap="square" lIns="137160" tIns="91440" rIns="91440" bIns="91440" rtlCol="0" anchor="ctr">
            <a:noAutofit/>
          </a:bodyPr>
          <a:lstStyle/>
          <a:p>
            <a:pPr>
              <a:spcAft>
                <a:spcPts val="600"/>
              </a:spcAft>
            </a:pPr>
            <a:r>
              <a:rPr lang="en-US" sz="2400" dirty="0">
                <a:latin typeface="+mj-lt"/>
              </a:rPr>
              <a:t>This module examined the following items that must be considered when creating an on-premises infrastructure plan for Microsoft 365:</a:t>
            </a:r>
            <a:endParaRPr lang="en-US" sz="2800" dirty="0"/>
          </a:p>
        </p:txBody>
      </p:sp>
      <p:pic>
        <p:nvPicPr>
          <p:cNvPr id="4" name="Picture 3" descr="Icon of a document">
            <a:extLst>
              <a:ext uri="{FF2B5EF4-FFF2-40B4-BE49-F238E27FC236}">
                <a16:creationId xmlns:a16="http://schemas.microsoft.com/office/drawing/2014/main" id="{AE3F715D-AF37-478D-973B-F4CC5B1F742D}"/>
              </a:ext>
            </a:extLst>
          </p:cNvPr>
          <p:cNvPicPr>
            <a:picLocks noChangeAspect="1"/>
          </p:cNvPicPr>
          <p:nvPr/>
        </p:nvPicPr>
        <p:blipFill>
          <a:blip r:embed="rId3"/>
          <a:stretch>
            <a:fillRect/>
          </a:stretch>
        </p:blipFill>
        <p:spPr>
          <a:xfrm>
            <a:off x="551157" y="2057653"/>
            <a:ext cx="641604" cy="641604"/>
          </a:xfrm>
          <a:prstGeom prst="rect">
            <a:avLst/>
          </a:prstGeom>
        </p:spPr>
      </p:pic>
      <p:sp>
        <p:nvSpPr>
          <p:cNvPr id="6" name="Rectangle 5">
            <a:extLst>
              <a:ext uri="{FF2B5EF4-FFF2-40B4-BE49-F238E27FC236}">
                <a16:creationId xmlns:a16="http://schemas.microsoft.com/office/drawing/2014/main" id="{51B16EE8-5C0B-4257-AC8A-BDB2EC4A92F9}"/>
              </a:ext>
            </a:extLst>
          </p:cNvPr>
          <p:cNvSpPr/>
          <p:nvPr/>
        </p:nvSpPr>
        <p:spPr>
          <a:xfrm>
            <a:off x="1381125" y="2255345"/>
            <a:ext cx="4951035" cy="307777"/>
          </a:xfrm>
          <a:prstGeom prst="rect">
            <a:avLst/>
          </a:prstGeom>
        </p:spPr>
        <p:txBody>
          <a:bodyPr wrap="none" lIns="0" tIns="0" rIns="0" bIns="0">
            <a:spAutoFit/>
          </a:bodyPr>
          <a:lstStyle/>
          <a:p>
            <a:pPr marL="0" lvl="1"/>
            <a:r>
              <a:rPr lang="en-US" sz="2000" dirty="0"/>
              <a:t>Prepare your organization for Microsoft 365</a:t>
            </a:r>
          </a:p>
        </p:txBody>
      </p:sp>
      <p:pic>
        <p:nvPicPr>
          <p:cNvPr id="8" name="Picture 7" descr="Icon of satellite">
            <a:extLst>
              <a:ext uri="{FF2B5EF4-FFF2-40B4-BE49-F238E27FC236}">
                <a16:creationId xmlns:a16="http://schemas.microsoft.com/office/drawing/2014/main" id="{436C554E-908E-4233-8AE6-1C8168DB9B57}"/>
              </a:ext>
            </a:extLst>
          </p:cNvPr>
          <p:cNvPicPr>
            <a:picLocks noChangeAspect="1"/>
          </p:cNvPicPr>
          <p:nvPr/>
        </p:nvPicPr>
        <p:blipFill>
          <a:blip r:embed="rId4"/>
          <a:stretch>
            <a:fillRect/>
          </a:stretch>
        </p:blipFill>
        <p:spPr>
          <a:xfrm>
            <a:off x="551157" y="2853773"/>
            <a:ext cx="641604" cy="641604"/>
          </a:xfrm>
          <a:prstGeom prst="rect">
            <a:avLst/>
          </a:prstGeom>
        </p:spPr>
      </p:pic>
      <p:sp>
        <p:nvSpPr>
          <p:cNvPr id="15" name="Rectangle 14">
            <a:extLst>
              <a:ext uri="{FF2B5EF4-FFF2-40B4-BE49-F238E27FC236}">
                <a16:creationId xmlns:a16="http://schemas.microsoft.com/office/drawing/2014/main" id="{B390E97D-6D85-4890-BB63-ED7C32C0C03D}"/>
              </a:ext>
            </a:extLst>
          </p:cNvPr>
          <p:cNvSpPr/>
          <p:nvPr/>
        </p:nvSpPr>
        <p:spPr>
          <a:xfrm>
            <a:off x="1367511" y="3847587"/>
            <a:ext cx="4794454" cy="307777"/>
          </a:xfrm>
          <a:prstGeom prst="rect">
            <a:avLst/>
          </a:prstGeom>
        </p:spPr>
        <p:txBody>
          <a:bodyPr wrap="none" lIns="0" tIns="0" rIns="0" bIns="0">
            <a:spAutoFit/>
          </a:bodyPr>
          <a:lstStyle/>
          <a:p>
            <a:pPr marL="0" lvl="1"/>
            <a:r>
              <a:rPr lang="en-US" sz="2000" dirty="0"/>
              <a:t>Estimate network bandwidth requirements</a:t>
            </a:r>
          </a:p>
        </p:txBody>
      </p:sp>
      <p:pic>
        <p:nvPicPr>
          <p:cNvPr id="19" name="Picture 18" descr="Icon of a document with upward arrow in the left and tick mark at the bottom">
            <a:extLst>
              <a:ext uri="{FF2B5EF4-FFF2-40B4-BE49-F238E27FC236}">
                <a16:creationId xmlns:a16="http://schemas.microsoft.com/office/drawing/2014/main" id="{70848C9C-EB9E-42DE-9211-ACACE94D76F1}"/>
              </a:ext>
            </a:extLst>
          </p:cNvPr>
          <p:cNvPicPr>
            <a:picLocks noChangeAspect="1"/>
          </p:cNvPicPr>
          <p:nvPr/>
        </p:nvPicPr>
        <p:blipFill>
          <a:blip r:embed="rId5"/>
          <a:stretch>
            <a:fillRect/>
          </a:stretch>
        </p:blipFill>
        <p:spPr>
          <a:xfrm>
            <a:off x="551157" y="3649893"/>
            <a:ext cx="641604" cy="641604"/>
          </a:xfrm>
          <a:prstGeom prst="rect">
            <a:avLst/>
          </a:prstGeom>
        </p:spPr>
      </p:pic>
      <p:sp>
        <p:nvSpPr>
          <p:cNvPr id="21" name="Rectangle 20">
            <a:extLst>
              <a:ext uri="{FF2B5EF4-FFF2-40B4-BE49-F238E27FC236}">
                <a16:creationId xmlns:a16="http://schemas.microsoft.com/office/drawing/2014/main" id="{A7BDA303-1659-4AC6-B937-95D20BC1CED1}"/>
              </a:ext>
            </a:extLst>
          </p:cNvPr>
          <p:cNvSpPr/>
          <p:nvPr/>
        </p:nvSpPr>
        <p:spPr>
          <a:xfrm>
            <a:off x="1381125" y="3051466"/>
            <a:ext cx="4576317" cy="307777"/>
          </a:xfrm>
          <a:prstGeom prst="rect">
            <a:avLst/>
          </a:prstGeom>
        </p:spPr>
        <p:txBody>
          <a:bodyPr wrap="none" lIns="0" tIns="0" rIns="0" bIns="0">
            <a:spAutoFit/>
          </a:bodyPr>
          <a:lstStyle/>
          <a:p>
            <a:pPr marL="0" lvl="1"/>
            <a:r>
              <a:rPr lang="en-US" sz="2000" dirty="0"/>
              <a:t>Manage your transition to Microsoft 365</a:t>
            </a:r>
          </a:p>
        </p:txBody>
      </p:sp>
      <p:pic>
        <p:nvPicPr>
          <p:cNvPr id="23" name="Picture 22" descr="Icon of a bulb and a document">
            <a:extLst>
              <a:ext uri="{FF2B5EF4-FFF2-40B4-BE49-F238E27FC236}">
                <a16:creationId xmlns:a16="http://schemas.microsoft.com/office/drawing/2014/main" id="{E097562C-88B8-465E-9E43-7AD7C7BB92D0}"/>
              </a:ext>
            </a:extLst>
          </p:cNvPr>
          <p:cNvPicPr>
            <a:picLocks noChangeAspect="1"/>
          </p:cNvPicPr>
          <p:nvPr/>
        </p:nvPicPr>
        <p:blipFill>
          <a:blip r:embed="rId6"/>
          <a:stretch>
            <a:fillRect/>
          </a:stretch>
        </p:blipFill>
        <p:spPr>
          <a:xfrm>
            <a:off x="570207" y="4446013"/>
            <a:ext cx="641604" cy="641604"/>
          </a:xfrm>
          <a:prstGeom prst="rect">
            <a:avLst/>
          </a:prstGeom>
        </p:spPr>
      </p:pic>
      <p:sp>
        <p:nvSpPr>
          <p:cNvPr id="25" name="Rectangle 24">
            <a:extLst>
              <a:ext uri="{FF2B5EF4-FFF2-40B4-BE49-F238E27FC236}">
                <a16:creationId xmlns:a16="http://schemas.microsoft.com/office/drawing/2014/main" id="{78FA88C4-AD6D-42C9-8A68-289AB84F7CC6}"/>
              </a:ext>
            </a:extLst>
          </p:cNvPr>
          <p:cNvSpPr/>
          <p:nvPr/>
        </p:nvSpPr>
        <p:spPr>
          <a:xfrm>
            <a:off x="1381125" y="4643708"/>
            <a:ext cx="6829947" cy="307777"/>
          </a:xfrm>
          <a:prstGeom prst="rect">
            <a:avLst/>
          </a:prstGeom>
        </p:spPr>
        <p:txBody>
          <a:bodyPr wrap="none" lIns="0" tIns="0" rIns="0" bIns="0">
            <a:spAutoFit/>
          </a:bodyPr>
          <a:lstStyle/>
          <a:p>
            <a:pPr marL="0" lvl="1"/>
            <a:r>
              <a:rPr lang="en-US" sz="2000" dirty="0"/>
              <a:t>Understand best practices for integration with Microsoft 365</a:t>
            </a:r>
          </a:p>
        </p:txBody>
      </p:sp>
      <p:pic>
        <p:nvPicPr>
          <p:cNvPr id="27" name="Picture 26" descr="Icon of documents and magnifying glass">
            <a:extLst>
              <a:ext uri="{FF2B5EF4-FFF2-40B4-BE49-F238E27FC236}">
                <a16:creationId xmlns:a16="http://schemas.microsoft.com/office/drawing/2014/main" id="{459B75C0-5A25-4890-985E-F887B4B920B7}"/>
              </a:ext>
            </a:extLst>
          </p:cNvPr>
          <p:cNvPicPr>
            <a:picLocks noChangeAspect="1"/>
          </p:cNvPicPr>
          <p:nvPr/>
        </p:nvPicPr>
        <p:blipFill>
          <a:blip r:embed="rId7"/>
          <a:stretch>
            <a:fillRect/>
          </a:stretch>
        </p:blipFill>
        <p:spPr>
          <a:xfrm>
            <a:off x="551157" y="5242137"/>
            <a:ext cx="641604" cy="641604"/>
          </a:xfrm>
          <a:prstGeom prst="rect">
            <a:avLst/>
          </a:prstGeom>
        </p:spPr>
      </p:pic>
      <p:sp>
        <p:nvSpPr>
          <p:cNvPr id="29" name="Rectangle 28">
            <a:extLst>
              <a:ext uri="{FF2B5EF4-FFF2-40B4-BE49-F238E27FC236}">
                <a16:creationId xmlns:a16="http://schemas.microsoft.com/office/drawing/2014/main" id="{43BFFCF1-3E8E-4364-9A64-87F51A4DD5EA}"/>
              </a:ext>
            </a:extLst>
          </p:cNvPr>
          <p:cNvSpPr/>
          <p:nvPr/>
        </p:nvSpPr>
        <p:spPr>
          <a:xfrm>
            <a:off x="1381125" y="5439829"/>
            <a:ext cx="4287584" cy="307777"/>
          </a:xfrm>
          <a:prstGeom prst="rect">
            <a:avLst/>
          </a:prstGeom>
        </p:spPr>
        <p:txBody>
          <a:bodyPr wrap="none" lIns="0" tIns="0" rIns="0" bIns="0">
            <a:spAutoFit/>
          </a:bodyPr>
          <a:lstStyle/>
          <a:p>
            <a:pPr marL="0" lvl="1"/>
            <a:r>
              <a:rPr lang="en-US" sz="2000" dirty="0"/>
              <a:t>Identify deployment advisory strategy</a:t>
            </a:r>
          </a:p>
        </p:txBody>
      </p:sp>
    </p:spTree>
    <p:extLst>
      <p:ext uri="{BB962C8B-B14F-4D97-AF65-F5344CB8AC3E}">
        <p14:creationId xmlns:p14="http://schemas.microsoft.com/office/powerpoint/2010/main" val="2409304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6952" y="3164863"/>
            <a:ext cx="9029648" cy="664797"/>
          </a:xfrm>
        </p:spPr>
        <p:txBody>
          <a:bodyPr/>
          <a:lstStyle/>
          <a:p>
            <a:r>
              <a:rPr lang="en-US" sz="2400" dirty="0"/>
              <a:t>Module 3: Plan your identity and authentication solution for Microsoft 365</a:t>
            </a:r>
            <a:endParaRPr lang="en-US" dirty="0"/>
          </a:p>
        </p:txBody>
      </p:sp>
      <p:pic>
        <p:nvPicPr>
          <p:cNvPr id="3" name="Picture 2" descr="Icon of a numerical chart">
            <a:extLst>
              <a:ext uri="{FF2B5EF4-FFF2-40B4-BE49-F238E27FC236}">
                <a16:creationId xmlns:a16="http://schemas.microsoft.com/office/drawing/2014/main" id="{51AF9E99-FEAE-4213-97E5-8FAF6383BADA}"/>
              </a:ext>
            </a:extLst>
          </p:cNvPr>
          <p:cNvPicPr>
            <a:picLocks noChangeAspect="1"/>
          </p:cNvPicPr>
          <p:nvPr/>
        </p:nvPicPr>
        <p:blipFill>
          <a:blip r:embed="rId3"/>
          <a:stretch>
            <a:fillRect/>
          </a:stretch>
        </p:blipFill>
        <p:spPr>
          <a:xfrm>
            <a:off x="10366713" y="2963806"/>
            <a:ext cx="1066913" cy="1066913"/>
          </a:xfrm>
          <a:prstGeom prst="rect">
            <a:avLst/>
          </a:prstGeom>
        </p:spPr>
      </p:pic>
    </p:spTree>
    <p:extLst>
      <p:ext uri="{BB962C8B-B14F-4D97-AF65-F5344CB8AC3E}">
        <p14:creationId xmlns:p14="http://schemas.microsoft.com/office/powerpoint/2010/main" val="973494851"/>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altLang="zh-CN" dirty="0"/>
              <a:t>I</a:t>
            </a:r>
            <a:r>
              <a:rPr lang="en-US" dirty="0"/>
              <a:t>ntroduction  </a:t>
            </a:r>
          </a:p>
        </p:txBody>
      </p:sp>
      <p:sp>
        <p:nvSpPr>
          <p:cNvPr id="3" name="Rectangle 2">
            <a:extLst>
              <a:ext uri="{FF2B5EF4-FFF2-40B4-BE49-F238E27FC236}">
                <a16:creationId xmlns:a16="http://schemas.microsoft.com/office/drawing/2014/main" id="{68A591F0-5AFE-4C0B-8AF0-6177E30CE60B}"/>
              </a:ext>
            </a:extLst>
          </p:cNvPr>
          <p:cNvSpPr/>
          <p:nvPr/>
        </p:nvSpPr>
        <p:spPr>
          <a:xfrm>
            <a:off x="579438" y="1022079"/>
            <a:ext cx="6140646" cy="830997"/>
          </a:xfrm>
          <a:prstGeom prst="rect">
            <a:avLst/>
          </a:prstGeom>
        </p:spPr>
        <p:txBody>
          <a:bodyPr wrap="square" lIns="0" tIns="0" rIns="0" bIns="0">
            <a:spAutoFit/>
          </a:bodyPr>
          <a:lstStyle/>
          <a:p>
            <a:pPr>
              <a:spcAft>
                <a:spcPts val="600"/>
              </a:spcAft>
            </a:pPr>
            <a:r>
              <a:rPr lang="en-US" dirty="0">
                <a:solidFill>
                  <a:schemeClr val="accent1"/>
                </a:solidFill>
                <a:latin typeface="+mj-lt"/>
              </a:rPr>
              <a:t>This module examines the following items that an organization should consider when planning its identity and authentication solution:</a:t>
            </a:r>
          </a:p>
        </p:txBody>
      </p:sp>
      <p:pic>
        <p:nvPicPr>
          <p:cNvPr id="36" name="Picture 35" descr="Icon of a document and  a curve arrow">
            <a:extLst>
              <a:ext uri="{FF2B5EF4-FFF2-40B4-BE49-F238E27FC236}">
                <a16:creationId xmlns:a16="http://schemas.microsoft.com/office/drawing/2014/main" id="{6AA246FF-30A2-483C-8031-C68803847E5E}"/>
              </a:ext>
            </a:extLst>
          </p:cNvPr>
          <p:cNvPicPr>
            <a:picLocks noChangeAspect="1"/>
          </p:cNvPicPr>
          <p:nvPr/>
        </p:nvPicPr>
        <p:blipFill>
          <a:blip r:embed="rId3"/>
          <a:stretch>
            <a:fillRect/>
          </a:stretch>
        </p:blipFill>
        <p:spPr>
          <a:xfrm>
            <a:off x="579438" y="1879868"/>
            <a:ext cx="641604" cy="641604"/>
          </a:xfrm>
          <a:prstGeom prst="rect">
            <a:avLst/>
          </a:prstGeom>
        </p:spPr>
      </p:pic>
      <p:sp>
        <p:nvSpPr>
          <p:cNvPr id="16" name="Rectangle 15">
            <a:extLst>
              <a:ext uri="{FF2B5EF4-FFF2-40B4-BE49-F238E27FC236}">
                <a16:creationId xmlns:a16="http://schemas.microsoft.com/office/drawing/2014/main" id="{1FC60C7E-0FE3-40E6-8699-F5E3B185901F}"/>
              </a:ext>
            </a:extLst>
          </p:cNvPr>
          <p:cNvSpPr/>
          <p:nvPr/>
        </p:nvSpPr>
        <p:spPr>
          <a:xfrm>
            <a:off x="1371600" y="1971308"/>
            <a:ext cx="5226050" cy="457200"/>
          </a:xfrm>
          <a:prstGeom prst="rect">
            <a:avLst/>
          </a:prstGeom>
        </p:spPr>
        <p:txBody>
          <a:bodyPr wrap="none" lIns="0" tIns="0" rIns="0" bIns="0" anchor="ctr">
            <a:noAutofit/>
          </a:bodyPr>
          <a:lstStyle/>
          <a:p>
            <a:pPr marL="0" lvl="1"/>
            <a:r>
              <a:rPr lang="en-US" sz="1600"/>
              <a:t>Directory synchronization </a:t>
            </a:r>
          </a:p>
        </p:txBody>
      </p:sp>
      <p:cxnSp>
        <p:nvCxnSpPr>
          <p:cNvPr id="21" name="Straight Connector 20">
            <a:extLst>
              <a:ext uri="{FF2B5EF4-FFF2-40B4-BE49-F238E27FC236}">
                <a16:creationId xmlns:a16="http://schemas.microsoft.com/office/drawing/2014/main" id="{FFF066CC-3603-4E2C-99A2-B8E6B32ADC38}"/>
              </a:ext>
              <a:ext uri="{C183D7F6-B498-43B3-948B-1728B52AA6E4}">
                <adec:decorative xmlns:adec="http://schemas.microsoft.com/office/drawing/2017/decorative" val="1"/>
              </a:ext>
            </a:extLst>
          </p:cNvPr>
          <p:cNvCxnSpPr>
            <a:cxnSpLocks/>
          </p:cNvCxnSpPr>
          <p:nvPr/>
        </p:nvCxnSpPr>
        <p:spPr>
          <a:xfrm>
            <a:off x="1371600" y="2573593"/>
            <a:ext cx="5226050"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48" name="Picture 47" descr="Icon of chain">
            <a:extLst>
              <a:ext uri="{FF2B5EF4-FFF2-40B4-BE49-F238E27FC236}">
                <a16:creationId xmlns:a16="http://schemas.microsoft.com/office/drawing/2014/main" id="{4765F437-5541-44BF-8892-37D2A2CFF330}"/>
              </a:ext>
            </a:extLst>
          </p:cNvPr>
          <p:cNvPicPr>
            <a:picLocks noChangeAspect="1"/>
          </p:cNvPicPr>
          <p:nvPr/>
        </p:nvPicPr>
        <p:blipFill>
          <a:blip r:embed="rId4"/>
          <a:stretch>
            <a:fillRect/>
          </a:stretch>
        </p:blipFill>
        <p:spPr>
          <a:xfrm>
            <a:off x="579438" y="2627238"/>
            <a:ext cx="641604" cy="641604"/>
          </a:xfrm>
          <a:prstGeom prst="rect">
            <a:avLst/>
          </a:prstGeom>
        </p:spPr>
      </p:pic>
      <p:sp>
        <p:nvSpPr>
          <p:cNvPr id="18" name="Rectangle 17">
            <a:extLst>
              <a:ext uri="{FF2B5EF4-FFF2-40B4-BE49-F238E27FC236}">
                <a16:creationId xmlns:a16="http://schemas.microsoft.com/office/drawing/2014/main" id="{6AB804C5-D594-42E0-BD15-E9AF3840EA0B}"/>
              </a:ext>
            </a:extLst>
          </p:cNvPr>
          <p:cNvSpPr/>
          <p:nvPr/>
        </p:nvSpPr>
        <p:spPr>
          <a:xfrm>
            <a:off x="1371600" y="2718678"/>
            <a:ext cx="5226050" cy="457200"/>
          </a:xfrm>
          <a:prstGeom prst="rect">
            <a:avLst/>
          </a:prstGeom>
        </p:spPr>
        <p:txBody>
          <a:bodyPr wrap="none" lIns="0" tIns="0" rIns="0" bIns="0" anchor="ctr">
            <a:noAutofit/>
          </a:bodyPr>
          <a:lstStyle/>
          <a:p>
            <a:pPr marL="0" lvl="1"/>
            <a:r>
              <a:rPr lang="en-US" sz="1600"/>
              <a:t>Azure AD Connect</a:t>
            </a:r>
          </a:p>
        </p:txBody>
      </p:sp>
      <p:cxnSp>
        <p:nvCxnSpPr>
          <p:cNvPr id="22" name="Straight Connector 21">
            <a:extLst>
              <a:ext uri="{FF2B5EF4-FFF2-40B4-BE49-F238E27FC236}">
                <a16:creationId xmlns:a16="http://schemas.microsoft.com/office/drawing/2014/main" id="{17B2C8A8-0960-4938-A734-6FDB714D6F38}"/>
              </a:ext>
              <a:ext uri="{C183D7F6-B498-43B3-948B-1728B52AA6E4}">
                <adec:decorative xmlns:adec="http://schemas.microsoft.com/office/drawing/2017/decorative" val="1"/>
              </a:ext>
            </a:extLst>
          </p:cNvPr>
          <p:cNvCxnSpPr>
            <a:cxnSpLocks/>
          </p:cNvCxnSpPr>
          <p:nvPr/>
        </p:nvCxnSpPr>
        <p:spPr>
          <a:xfrm>
            <a:off x="1371600" y="3320963"/>
            <a:ext cx="5226050"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56" name="Picture 55" descr="icon of three dots connected with two lines">
            <a:extLst>
              <a:ext uri="{FF2B5EF4-FFF2-40B4-BE49-F238E27FC236}">
                <a16:creationId xmlns:a16="http://schemas.microsoft.com/office/drawing/2014/main" id="{7AE4C97A-D5E4-452C-AB2F-165FCDFDFA96}"/>
              </a:ext>
            </a:extLst>
          </p:cNvPr>
          <p:cNvPicPr>
            <a:picLocks noChangeAspect="1"/>
          </p:cNvPicPr>
          <p:nvPr/>
        </p:nvPicPr>
        <p:blipFill>
          <a:blip r:embed="rId5"/>
          <a:stretch>
            <a:fillRect/>
          </a:stretch>
        </p:blipFill>
        <p:spPr>
          <a:xfrm>
            <a:off x="579438" y="3373084"/>
            <a:ext cx="641604" cy="641604"/>
          </a:xfrm>
          <a:prstGeom prst="rect">
            <a:avLst/>
          </a:prstGeom>
        </p:spPr>
      </p:pic>
      <p:sp>
        <p:nvSpPr>
          <p:cNvPr id="27" name="Rectangle 26">
            <a:extLst>
              <a:ext uri="{FF2B5EF4-FFF2-40B4-BE49-F238E27FC236}">
                <a16:creationId xmlns:a16="http://schemas.microsoft.com/office/drawing/2014/main" id="{8F57881D-4371-41EE-89A5-764704CA1780}"/>
              </a:ext>
            </a:extLst>
          </p:cNvPr>
          <p:cNvSpPr/>
          <p:nvPr/>
        </p:nvSpPr>
        <p:spPr>
          <a:xfrm>
            <a:off x="1371600" y="3466048"/>
            <a:ext cx="5226050" cy="457200"/>
          </a:xfrm>
          <a:prstGeom prst="rect">
            <a:avLst/>
          </a:prstGeom>
        </p:spPr>
        <p:txBody>
          <a:bodyPr wrap="none" lIns="0" tIns="0" rIns="0" bIns="0" anchor="ctr">
            <a:noAutofit/>
          </a:bodyPr>
          <a:lstStyle/>
          <a:p>
            <a:pPr marL="0" lvl="1"/>
            <a:r>
              <a:rPr lang="en-US" sz="1600"/>
              <a:t>Azure AD Connect pass through</a:t>
            </a:r>
          </a:p>
        </p:txBody>
      </p:sp>
      <p:cxnSp>
        <p:nvCxnSpPr>
          <p:cNvPr id="28" name="Straight Connector 27">
            <a:extLst>
              <a:ext uri="{FF2B5EF4-FFF2-40B4-BE49-F238E27FC236}">
                <a16:creationId xmlns:a16="http://schemas.microsoft.com/office/drawing/2014/main" id="{E3B261B5-9368-4784-A370-221AB8A9CF4B}"/>
              </a:ext>
              <a:ext uri="{C183D7F6-B498-43B3-948B-1728B52AA6E4}">
                <adec:decorative xmlns:adec="http://schemas.microsoft.com/office/drawing/2017/decorative" val="1"/>
              </a:ext>
            </a:extLst>
          </p:cNvPr>
          <p:cNvCxnSpPr>
            <a:cxnSpLocks/>
          </p:cNvCxnSpPr>
          <p:nvPr/>
        </p:nvCxnSpPr>
        <p:spPr>
          <a:xfrm>
            <a:off x="1371600" y="4068333"/>
            <a:ext cx="5226050"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66" name="Picture 65" descr="Icon of gear">
            <a:extLst>
              <a:ext uri="{FF2B5EF4-FFF2-40B4-BE49-F238E27FC236}">
                <a16:creationId xmlns:a16="http://schemas.microsoft.com/office/drawing/2014/main" id="{42177F5F-B2BC-40C3-9F79-16A4A2009C3B}"/>
              </a:ext>
            </a:extLst>
          </p:cNvPr>
          <p:cNvPicPr>
            <a:picLocks noChangeAspect="1"/>
          </p:cNvPicPr>
          <p:nvPr/>
        </p:nvPicPr>
        <p:blipFill>
          <a:blip r:embed="rId6"/>
          <a:stretch>
            <a:fillRect/>
          </a:stretch>
        </p:blipFill>
        <p:spPr>
          <a:xfrm>
            <a:off x="579438" y="4120454"/>
            <a:ext cx="641604" cy="641604"/>
          </a:xfrm>
          <a:prstGeom prst="rect">
            <a:avLst/>
          </a:prstGeom>
        </p:spPr>
      </p:pic>
      <p:sp>
        <p:nvSpPr>
          <p:cNvPr id="19" name="Rectangle 18">
            <a:extLst>
              <a:ext uri="{FF2B5EF4-FFF2-40B4-BE49-F238E27FC236}">
                <a16:creationId xmlns:a16="http://schemas.microsoft.com/office/drawing/2014/main" id="{A9B5D3DB-7210-4279-BDCA-F75A2ECE3915}"/>
              </a:ext>
            </a:extLst>
          </p:cNvPr>
          <p:cNvSpPr/>
          <p:nvPr/>
        </p:nvSpPr>
        <p:spPr>
          <a:xfrm>
            <a:off x="1371600" y="4213418"/>
            <a:ext cx="5226050" cy="457200"/>
          </a:xfrm>
          <a:prstGeom prst="rect">
            <a:avLst/>
          </a:prstGeom>
        </p:spPr>
        <p:txBody>
          <a:bodyPr wrap="none" lIns="0" tIns="0" rIns="0" bIns="0">
            <a:noAutofit/>
          </a:bodyPr>
          <a:lstStyle/>
          <a:p>
            <a:pPr marL="0" lvl="1"/>
            <a:r>
              <a:rPr lang="en-US" sz="1600"/>
              <a:t>Active Directory Federation Services (for ADFS</a:t>
            </a:r>
            <a:br>
              <a:rPr lang="en-US" sz="1600"/>
            </a:br>
            <a:r>
              <a:rPr lang="en-US" sz="1600"/>
              <a:t>on-premises deployments)</a:t>
            </a:r>
          </a:p>
        </p:txBody>
      </p:sp>
      <p:cxnSp>
        <p:nvCxnSpPr>
          <p:cNvPr id="23" name="Straight Connector 22">
            <a:extLst>
              <a:ext uri="{FF2B5EF4-FFF2-40B4-BE49-F238E27FC236}">
                <a16:creationId xmlns:a16="http://schemas.microsoft.com/office/drawing/2014/main" id="{8330F8D0-F39F-4976-A5F2-C352ED1A06A8}"/>
              </a:ext>
              <a:ext uri="{C183D7F6-B498-43B3-948B-1728B52AA6E4}">
                <adec:decorative xmlns:adec="http://schemas.microsoft.com/office/drawing/2017/decorative" val="1"/>
              </a:ext>
            </a:extLst>
          </p:cNvPr>
          <p:cNvCxnSpPr>
            <a:cxnSpLocks/>
          </p:cNvCxnSpPr>
          <p:nvPr/>
        </p:nvCxnSpPr>
        <p:spPr>
          <a:xfrm>
            <a:off x="1371600" y="4815703"/>
            <a:ext cx="5226050"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74" name="Picture 73" descr="Icon of check mark in a circle">
            <a:extLst>
              <a:ext uri="{FF2B5EF4-FFF2-40B4-BE49-F238E27FC236}">
                <a16:creationId xmlns:a16="http://schemas.microsoft.com/office/drawing/2014/main" id="{14BD52D6-1C2B-4538-A10C-59D6142D1F9F}"/>
              </a:ext>
            </a:extLst>
          </p:cNvPr>
          <p:cNvPicPr>
            <a:picLocks noChangeAspect="1"/>
          </p:cNvPicPr>
          <p:nvPr/>
        </p:nvPicPr>
        <p:blipFill>
          <a:blip r:embed="rId7"/>
          <a:stretch>
            <a:fillRect/>
          </a:stretch>
        </p:blipFill>
        <p:spPr>
          <a:xfrm>
            <a:off x="579438" y="4867823"/>
            <a:ext cx="641604" cy="641604"/>
          </a:xfrm>
          <a:prstGeom prst="rect">
            <a:avLst/>
          </a:prstGeom>
        </p:spPr>
      </p:pic>
      <p:sp>
        <p:nvSpPr>
          <p:cNvPr id="20" name="Rectangle 19">
            <a:extLst>
              <a:ext uri="{FF2B5EF4-FFF2-40B4-BE49-F238E27FC236}">
                <a16:creationId xmlns:a16="http://schemas.microsoft.com/office/drawing/2014/main" id="{6C2D9A63-C553-4142-845D-F7F5FF9703C1}"/>
              </a:ext>
            </a:extLst>
          </p:cNvPr>
          <p:cNvSpPr/>
          <p:nvPr/>
        </p:nvSpPr>
        <p:spPr>
          <a:xfrm>
            <a:off x="1371600" y="5020421"/>
            <a:ext cx="5226050" cy="326826"/>
          </a:xfrm>
          <a:prstGeom prst="rect">
            <a:avLst/>
          </a:prstGeom>
        </p:spPr>
        <p:txBody>
          <a:bodyPr wrap="none" lIns="0" tIns="0" rIns="0" bIns="0">
            <a:noAutofit/>
          </a:bodyPr>
          <a:lstStyle/>
          <a:p>
            <a:pPr marL="0" lvl="1"/>
            <a:r>
              <a:rPr lang="en-US" sz="1600" dirty="0"/>
              <a:t>Azure AD Single Sign-On (SSO)</a:t>
            </a:r>
          </a:p>
        </p:txBody>
      </p:sp>
    </p:spTree>
    <p:extLst>
      <p:ext uri="{BB962C8B-B14F-4D97-AF65-F5344CB8AC3E}">
        <p14:creationId xmlns:p14="http://schemas.microsoft.com/office/powerpoint/2010/main" val="17489858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Determine your cloud identity model</a:t>
            </a:r>
          </a:p>
        </p:txBody>
      </p:sp>
      <p:pic>
        <p:nvPicPr>
          <p:cNvPr id="3" name="Picture 2" descr="Icon of upward arrow and cloud at the top of it">
            <a:extLst>
              <a:ext uri="{FF2B5EF4-FFF2-40B4-BE49-F238E27FC236}">
                <a16:creationId xmlns:a16="http://schemas.microsoft.com/office/drawing/2014/main" id="{ACD5C246-5A5D-4BB2-B271-E687066B6A34}"/>
              </a:ext>
            </a:extLst>
          </p:cNvPr>
          <p:cNvPicPr>
            <a:picLocks noChangeAspect="1"/>
          </p:cNvPicPr>
          <p:nvPr/>
        </p:nvPicPr>
        <p:blipFill>
          <a:blip r:embed="rId3"/>
          <a:stretch>
            <a:fillRect/>
          </a:stretch>
        </p:blipFill>
        <p:spPr>
          <a:xfrm>
            <a:off x="590201" y="1423988"/>
            <a:ext cx="915924" cy="915924"/>
          </a:xfrm>
          <a:prstGeom prst="rect">
            <a:avLst/>
          </a:prstGeom>
        </p:spPr>
      </p:pic>
      <p:sp>
        <p:nvSpPr>
          <p:cNvPr id="11" name="Rectangle 10">
            <a:extLst>
              <a:ext uri="{FF2B5EF4-FFF2-40B4-BE49-F238E27FC236}">
                <a16:creationId xmlns:a16="http://schemas.microsoft.com/office/drawing/2014/main" id="{AA943D82-48C6-452F-8166-1CA955B832A9}"/>
              </a:ext>
            </a:extLst>
          </p:cNvPr>
          <p:cNvSpPr/>
          <p:nvPr/>
        </p:nvSpPr>
        <p:spPr>
          <a:xfrm>
            <a:off x="1869896" y="1558022"/>
            <a:ext cx="9982295" cy="915923"/>
          </a:xfrm>
          <a:prstGeom prst="rect">
            <a:avLst/>
          </a:prstGeom>
        </p:spPr>
        <p:txBody>
          <a:bodyPr wrap="square" lIns="0" tIns="0" rIns="0" bIns="0">
            <a:noAutofit/>
          </a:bodyPr>
          <a:lstStyle/>
          <a:p>
            <a:r>
              <a:rPr lang="en-US" b="1" dirty="0"/>
              <a:t>Cloud-only identity </a:t>
            </a:r>
            <a:r>
              <a:rPr lang="en-US" dirty="0"/>
              <a:t>- An organization maintains its identities in the Azure AD tenant for your Microsoft 365 subscription. No identities are maintained on-premises.</a:t>
            </a:r>
          </a:p>
        </p:txBody>
      </p:sp>
      <p:cxnSp>
        <p:nvCxnSpPr>
          <p:cNvPr id="13" name="Straight Connector 12">
            <a:extLst>
              <a:ext uri="{FF2B5EF4-FFF2-40B4-BE49-F238E27FC236}">
                <a16:creationId xmlns:a16="http://schemas.microsoft.com/office/drawing/2014/main" id="{CE7794BC-5E6E-4115-885E-540C611FA5FF}"/>
              </a:ext>
              <a:ext uri="{C183D7F6-B498-43B3-948B-1728B52AA6E4}">
                <adec:decorative xmlns:adec="http://schemas.microsoft.com/office/drawing/2017/decorative" val="1"/>
              </a:ext>
            </a:extLst>
          </p:cNvPr>
          <p:cNvCxnSpPr>
            <a:cxnSpLocks/>
          </p:cNvCxnSpPr>
          <p:nvPr/>
        </p:nvCxnSpPr>
        <p:spPr>
          <a:xfrm>
            <a:off x="1869555" y="2539633"/>
            <a:ext cx="9915931"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27" name="Picture 26" descr="Icon of two square and four lines">
            <a:extLst>
              <a:ext uri="{FF2B5EF4-FFF2-40B4-BE49-F238E27FC236}">
                <a16:creationId xmlns:a16="http://schemas.microsoft.com/office/drawing/2014/main" id="{63909531-EE72-4F51-AD29-8233D31CAE87}"/>
              </a:ext>
            </a:extLst>
          </p:cNvPr>
          <p:cNvPicPr>
            <a:picLocks noChangeAspect="1"/>
          </p:cNvPicPr>
          <p:nvPr/>
        </p:nvPicPr>
        <p:blipFill>
          <a:blip r:embed="rId4"/>
          <a:stretch>
            <a:fillRect/>
          </a:stretch>
        </p:blipFill>
        <p:spPr>
          <a:xfrm>
            <a:off x="590201" y="2747812"/>
            <a:ext cx="915924" cy="915924"/>
          </a:xfrm>
          <a:prstGeom prst="rect">
            <a:avLst/>
          </a:prstGeom>
        </p:spPr>
      </p:pic>
      <p:sp>
        <p:nvSpPr>
          <p:cNvPr id="12" name="Rectangle 11">
            <a:extLst>
              <a:ext uri="{FF2B5EF4-FFF2-40B4-BE49-F238E27FC236}">
                <a16:creationId xmlns:a16="http://schemas.microsoft.com/office/drawing/2014/main" id="{A4D070F4-A569-487E-A1C8-E27C48EAC1FB}"/>
              </a:ext>
              <a:ext uri="{C183D7F6-B498-43B3-948B-1728B52AA6E4}">
                <adec:decorative xmlns:adec="http://schemas.microsoft.com/office/drawing/2017/decorative" val="1"/>
              </a:ext>
            </a:extLst>
          </p:cNvPr>
          <p:cNvSpPr/>
          <p:nvPr/>
        </p:nvSpPr>
        <p:spPr>
          <a:xfrm>
            <a:off x="1869896" y="2881162"/>
            <a:ext cx="9982295" cy="940854"/>
          </a:xfrm>
          <a:prstGeom prst="rect">
            <a:avLst/>
          </a:prstGeom>
        </p:spPr>
        <p:txBody>
          <a:bodyPr wrap="none" lIns="0" tIns="0" rIns="0" bIns="0" anchor="ctr">
            <a:noAutofit/>
          </a:bodyPr>
          <a:lstStyle/>
          <a:p>
            <a:pPr>
              <a:spcBef>
                <a:spcPts val="600"/>
              </a:spcBef>
            </a:pPr>
            <a:br>
              <a:rPr lang="en-US" sz="1600" dirty="0"/>
            </a:br>
            <a:endParaRPr lang="en-US" sz="1600" dirty="0"/>
          </a:p>
        </p:txBody>
      </p:sp>
      <p:sp>
        <p:nvSpPr>
          <p:cNvPr id="15" name="TextBox 14">
            <a:extLst>
              <a:ext uri="{FF2B5EF4-FFF2-40B4-BE49-F238E27FC236}">
                <a16:creationId xmlns:a16="http://schemas.microsoft.com/office/drawing/2014/main" id="{725D091C-68F9-D05D-683E-DCFFA996A98B}"/>
              </a:ext>
            </a:extLst>
          </p:cNvPr>
          <p:cNvSpPr txBox="1"/>
          <p:nvPr/>
        </p:nvSpPr>
        <p:spPr>
          <a:xfrm>
            <a:off x="1803190" y="2898686"/>
            <a:ext cx="9982295" cy="923330"/>
          </a:xfrm>
          <a:prstGeom prst="rect">
            <a:avLst/>
          </a:prstGeom>
          <a:noFill/>
        </p:spPr>
        <p:txBody>
          <a:bodyPr wrap="square">
            <a:spAutoFit/>
          </a:bodyPr>
          <a:lstStyle/>
          <a:p>
            <a:r>
              <a:rPr lang="en-US" b="1" dirty="0"/>
              <a:t>Hybrid identity </a:t>
            </a:r>
            <a:r>
              <a:rPr lang="en-US" dirty="0"/>
              <a:t>-  An organization maintains its identities in its on-premises Active Directory Domain Services (AD DS) and uses them for authentication when users access Microsoft 365 cloud services.</a:t>
            </a:r>
          </a:p>
        </p:txBody>
      </p:sp>
    </p:spTree>
    <p:extLst>
      <p:ext uri="{BB962C8B-B14F-4D97-AF65-F5344CB8AC3E}">
        <p14:creationId xmlns:p14="http://schemas.microsoft.com/office/powerpoint/2010/main" val="1258413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Examine modern authentication  for Office apps</a:t>
            </a:r>
          </a:p>
        </p:txBody>
      </p:sp>
      <p:pic>
        <p:nvPicPr>
          <p:cNvPr id="3" name="Picture 2" descr="Icon of key">
            <a:extLst>
              <a:ext uri="{FF2B5EF4-FFF2-40B4-BE49-F238E27FC236}">
                <a16:creationId xmlns:a16="http://schemas.microsoft.com/office/drawing/2014/main" id="{B8BAD67B-C642-4EF9-ACC7-9C2B90C41DEE}"/>
              </a:ext>
            </a:extLst>
          </p:cNvPr>
          <p:cNvPicPr>
            <a:picLocks noChangeAspect="1"/>
          </p:cNvPicPr>
          <p:nvPr/>
        </p:nvPicPr>
        <p:blipFill>
          <a:blip r:embed="rId3"/>
          <a:stretch>
            <a:fillRect/>
          </a:stretch>
        </p:blipFill>
        <p:spPr>
          <a:xfrm>
            <a:off x="590201" y="1372376"/>
            <a:ext cx="824484" cy="824484"/>
          </a:xfrm>
          <a:prstGeom prst="rect">
            <a:avLst/>
          </a:prstGeom>
        </p:spPr>
      </p:pic>
      <p:sp>
        <p:nvSpPr>
          <p:cNvPr id="14" name="Rectangle 13">
            <a:extLst>
              <a:ext uri="{FF2B5EF4-FFF2-40B4-BE49-F238E27FC236}">
                <a16:creationId xmlns:a16="http://schemas.microsoft.com/office/drawing/2014/main" id="{E21C1B46-C6E1-4A7C-98C7-94EA254B7970}"/>
              </a:ext>
            </a:extLst>
          </p:cNvPr>
          <p:cNvSpPr/>
          <p:nvPr/>
        </p:nvSpPr>
        <p:spPr>
          <a:xfrm>
            <a:off x="1676400" y="1464578"/>
            <a:ext cx="10175791" cy="640080"/>
          </a:xfrm>
          <a:prstGeom prst="rect">
            <a:avLst/>
          </a:prstGeom>
        </p:spPr>
        <p:txBody>
          <a:bodyPr wrap="square" lIns="0" tIns="0" rIns="0" bIns="0">
            <a:noAutofit/>
          </a:bodyPr>
          <a:lstStyle/>
          <a:p>
            <a:r>
              <a:rPr lang="en-US" sz="2000" dirty="0"/>
              <a:t>Modern authentication is a Microsoft solution based on the Microsoft Authentication Library (MSAL)</a:t>
            </a:r>
          </a:p>
        </p:txBody>
      </p:sp>
      <p:cxnSp>
        <p:nvCxnSpPr>
          <p:cNvPr id="18" name="Straight Connector 17">
            <a:extLst>
              <a:ext uri="{FF2B5EF4-FFF2-40B4-BE49-F238E27FC236}">
                <a16:creationId xmlns:a16="http://schemas.microsoft.com/office/drawing/2014/main" id="{0173DFC5-03C0-4F99-8E30-D0765E92529C}"/>
              </a:ext>
              <a:ext uri="{C183D7F6-B498-43B3-948B-1728B52AA6E4}">
                <adec:decorative xmlns:adec="http://schemas.microsoft.com/office/drawing/2017/decorative" val="1"/>
              </a:ext>
            </a:extLst>
          </p:cNvPr>
          <p:cNvCxnSpPr>
            <a:cxnSpLocks/>
          </p:cNvCxnSpPr>
          <p:nvPr/>
        </p:nvCxnSpPr>
        <p:spPr>
          <a:xfrm>
            <a:off x="1677345" y="2392473"/>
            <a:ext cx="10108141"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20" name="Picture 19" descr="Icon of a badge">
            <a:extLst>
              <a:ext uri="{FF2B5EF4-FFF2-40B4-BE49-F238E27FC236}">
                <a16:creationId xmlns:a16="http://schemas.microsoft.com/office/drawing/2014/main" id="{F5048912-C14C-499A-B61B-E77C99AD153A}"/>
              </a:ext>
            </a:extLst>
          </p:cNvPr>
          <p:cNvPicPr>
            <a:picLocks noChangeAspect="1"/>
          </p:cNvPicPr>
          <p:nvPr/>
        </p:nvPicPr>
        <p:blipFill>
          <a:blip r:embed="rId4"/>
          <a:stretch>
            <a:fillRect/>
          </a:stretch>
        </p:blipFill>
        <p:spPr>
          <a:xfrm>
            <a:off x="590201" y="2588086"/>
            <a:ext cx="824484" cy="824484"/>
          </a:xfrm>
          <a:prstGeom prst="rect">
            <a:avLst/>
          </a:prstGeom>
        </p:spPr>
      </p:pic>
      <p:sp>
        <p:nvSpPr>
          <p:cNvPr id="15" name="Rectangle 14">
            <a:extLst>
              <a:ext uri="{FF2B5EF4-FFF2-40B4-BE49-F238E27FC236}">
                <a16:creationId xmlns:a16="http://schemas.microsoft.com/office/drawing/2014/main" id="{2FDDDD41-115A-40AB-B2E3-16A961AB3EEC}"/>
              </a:ext>
            </a:extLst>
          </p:cNvPr>
          <p:cNvSpPr/>
          <p:nvPr/>
        </p:nvSpPr>
        <p:spPr>
          <a:xfrm>
            <a:off x="1676400" y="2680288"/>
            <a:ext cx="10175791" cy="640080"/>
          </a:xfrm>
          <a:prstGeom prst="rect">
            <a:avLst/>
          </a:prstGeom>
        </p:spPr>
        <p:txBody>
          <a:bodyPr wrap="square" lIns="0" tIns="0" rIns="0" bIns="0" anchor="ctr">
            <a:noAutofit/>
          </a:bodyPr>
          <a:lstStyle/>
          <a:p>
            <a:r>
              <a:rPr lang="en-US" sz="2000"/>
              <a:t>Modern authentication leverages the Open Authorization (OAuth) standard for an application or client software to obtain access tokens from an authentication provider in order to access resources</a:t>
            </a:r>
          </a:p>
        </p:txBody>
      </p:sp>
      <p:cxnSp>
        <p:nvCxnSpPr>
          <p:cNvPr id="19" name="Straight Connector 18">
            <a:extLst>
              <a:ext uri="{FF2B5EF4-FFF2-40B4-BE49-F238E27FC236}">
                <a16:creationId xmlns:a16="http://schemas.microsoft.com/office/drawing/2014/main" id="{D3CF8D6D-2240-49BA-8D35-250EC0BC8905}"/>
              </a:ext>
              <a:ext uri="{C183D7F6-B498-43B3-948B-1728B52AA6E4}">
                <adec:decorative xmlns:adec="http://schemas.microsoft.com/office/drawing/2017/decorative" val="1"/>
              </a:ext>
            </a:extLst>
          </p:cNvPr>
          <p:cNvCxnSpPr>
            <a:cxnSpLocks/>
          </p:cNvCxnSpPr>
          <p:nvPr/>
        </p:nvCxnSpPr>
        <p:spPr>
          <a:xfrm>
            <a:off x="1677345" y="3608183"/>
            <a:ext cx="10108141"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23" name="Picture 22" descr="Icon of two square and four lines">
            <a:extLst>
              <a:ext uri="{FF2B5EF4-FFF2-40B4-BE49-F238E27FC236}">
                <a16:creationId xmlns:a16="http://schemas.microsoft.com/office/drawing/2014/main" id="{8FCB7839-C0AD-4FF2-9CFD-66E3B70848A0}"/>
              </a:ext>
            </a:extLst>
          </p:cNvPr>
          <p:cNvPicPr>
            <a:picLocks noChangeAspect="1"/>
          </p:cNvPicPr>
          <p:nvPr/>
        </p:nvPicPr>
        <p:blipFill>
          <a:blip r:embed="rId5"/>
          <a:stretch>
            <a:fillRect/>
          </a:stretch>
        </p:blipFill>
        <p:spPr>
          <a:xfrm>
            <a:off x="590201" y="3803796"/>
            <a:ext cx="824484" cy="824484"/>
          </a:xfrm>
          <a:prstGeom prst="rect">
            <a:avLst/>
          </a:prstGeom>
        </p:spPr>
      </p:pic>
      <p:sp>
        <p:nvSpPr>
          <p:cNvPr id="16" name="Rectangle 15">
            <a:extLst>
              <a:ext uri="{FF2B5EF4-FFF2-40B4-BE49-F238E27FC236}">
                <a16:creationId xmlns:a16="http://schemas.microsoft.com/office/drawing/2014/main" id="{DFD065BB-A652-4202-86CF-68484DB103EA}"/>
              </a:ext>
            </a:extLst>
          </p:cNvPr>
          <p:cNvSpPr/>
          <p:nvPr/>
        </p:nvSpPr>
        <p:spPr>
          <a:xfrm>
            <a:off x="1676400" y="3803796"/>
            <a:ext cx="10175791" cy="1462372"/>
          </a:xfrm>
          <a:prstGeom prst="rect">
            <a:avLst/>
          </a:prstGeom>
        </p:spPr>
        <p:txBody>
          <a:bodyPr wrap="square" lIns="0" tIns="0" rIns="0" bIns="0">
            <a:noAutofit/>
          </a:bodyPr>
          <a:lstStyle/>
          <a:p>
            <a:pPr>
              <a:spcAft>
                <a:spcPts val="600"/>
              </a:spcAft>
            </a:pPr>
            <a:r>
              <a:rPr lang="en-US" sz="2000">
                <a:latin typeface="+mj-lt"/>
              </a:rPr>
              <a:t>For the Microsoft 365 services, the default state of modern authentication is:</a:t>
            </a:r>
          </a:p>
          <a:p>
            <a:pPr>
              <a:spcAft>
                <a:spcPts val="600"/>
              </a:spcAft>
            </a:pPr>
            <a:r>
              <a:rPr lang="en-US"/>
              <a:t>Exchange Online is On by default</a:t>
            </a:r>
          </a:p>
          <a:p>
            <a:pPr>
              <a:spcAft>
                <a:spcPts val="600"/>
              </a:spcAft>
            </a:pPr>
            <a:r>
              <a:rPr lang="en-US"/>
              <a:t>SharePoint Online is On by default</a:t>
            </a:r>
          </a:p>
          <a:p>
            <a:pPr>
              <a:spcAft>
                <a:spcPts val="600"/>
              </a:spcAft>
            </a:pPr>
            <a:r>
              <a:rPr lang="en-US"/>
              <a:t>Skype for Business Online is On by default</a:t>
            </a:r>
          </a:p>
        </p:txBody>
      </p:sp>
      <p:cxnSp>
        <p:nvCxnSpPr>
          <p:cNvPr id="29" name="Straight Connector 28">
            <a:extLst>
              <a:ext uri="{FF2B5EF4-FFF2-40B4-BE49-F238E27FC236}">
                <a16:creationId xmlns:a16="http://schemas.microsoft.com/office/drawing/2014/main" id="{7E244F4B-CF29-4125-A56F-E0FE75AE5116}"/>
              </a:ext>
              <a:ext uri="{C183D7F6-B498-43B3-948B-1728B52AA6E4}">
                <adec:decorative xmlns:adec="http://schemas.microsoft.com/office/drawing/2017/decorative" val="1"/>
              </a:ext>
            </a:extLst>
          </p:cNvPr>
          <p:cNvCxnSpPr>
            <a:cxnSpLocks/>
          </p:cNvCxnSpPr>
          <p:nvPr/>
        </p:nvCxnSpPr>
        <p:spPr>
          <a:xfrm>
            <a:off x="1677345" y="5461781"/>
            <a:ext cx="10108141"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53" name="Picture 52" descr="Icon of monitor and a gear">
            <a:extLst>
              <a:ext uri="{FF2B5EF4-FFF2-40B4-BE49-F238E27FC236}">
                <a16:creationId xmlns:a16="http://schemas.microsoft.com/office/drawing/2014/main" id="{1BF4C9EB-5FB1-43EB-93CC-2DBF36FA17E7}"/>
              </a:ext>
            </a:extLst>
          </p:cNvPr>
          <p:cNvPicPr>
            <a:picLocks noChangeAspect="1"/>
          </p:cNvPicPr>
          <p:nvPr/>
        </p:nvPicPr>
        <p:blipFill>
          <a:blip r:embed="rId6"/>
          <a:stretch>
            <a:fillRect/>
          </a:stretch>
        </p:blipFill>
        <p:spPr>
          <a:xfrm>
            <a:off x="590201" y="5657394"/>
            <a:ext cx="824484" cy="824484"/>
          </a:xfrm>
          <a:prstGeom prst="rect">
            <a:avLst/>
          </a:prstGeom>
        </p:spPr>
      </p:pic>
      <p:sp>
        <p:nvSpPr>
          <p:cNvPr id="28" name="Rectangle 27">
            <a:extLst>
              <a:ext uri="{FF2B5EF4-FFF2-40B4-BE49-F238E27FC236}">
                <a16:creationId xmlns:a16="http://schemas.microsoft.com/office/drawing/2014/main" id="{CD659FEC-DA3C-45A1-A0A6-F44330A30E36}"/>
              </a:ext>
            </a:extLst>
          </p:cNvPr>
          <p:cNvSpPr/>
          <p:nvPr/>
        </p:nvSpPr>
        <p:spPr>
          <a:xfrm>
            <a:off x="1676400" y="5749596"/>
            <a:ext cx="10175791" cy="640080"/>
          </a:xfrm>
          <a:prstGeom prst="rect">
            <a:avLst/>
          </a:prstGeom>
        </p:spPr>
        <p:txBody>
          <a:bodyPr wrap="none" lIns="0" tIns="0" rIns="0" bIns="0" anchor="ctr">
            <a:noAutofit/>
          </a:bodyPr>
          <a:lstStyle/>
          <a:p>
            <a:r>
              <a:rPr lang="en-US" sz="2000"/>
              <a:t>Modern authentication is automatically turned On for Office 2016 client apps</a:t>
            </a:r>
          </a:p>
        </p:txBody>
      </p:sp>
    </p:spTree>
    <p:extLst>
      <p:ext uri="{BB962C8B-B14F-4D97-AF65-F5344CB8AC3E}">
        <p14:creationId xmlns:p14="http://schemas.microsoft.com/office/powerpoint/2010/main" val="1630657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Evaluate multi-factor authentication for your Microsoft 365 deployment</a:t>
            </a:r>
          </a:p>
        </p:txBody>
      </p:sp>
      <p:pic>
        <p:nvPicPr>
          <p:cNvPr id="3" name="Picture 2" descr="Icon of curve arrow and a line">
            <a:extLst>
              <a:ext uri="{FF2B5EF4-FFF2-40B4-BE49-F238E27FC236}">
                <a16:creationId xmlns:a16="http://schemas.microsoft.com/office/drawing/2014/main" id="{625E3ECA-9B23-460A-973F-0328F31CB211}"/>
              </a:ext>
            </a:extLst>
          </p:cNvPr>
          <p:cNvPicPr>
            <a:picLocks noChangeAspect="1"/>
          </p:cNvPicPr>
          <p:nvPr/>
        </p:nvPicPr>
        <p:blipFill>
          <a:blip r:embed="rId3"/>
          <a:stretch>
            <a:fillRect/>
          </a:stretch>
        </p:blipFill>
        <p:spPr>
          <a:xfrm>
            <a:off x="590201" y="1372376"/>
            <a:ext cx="822960" cy="822960"/>
          </a:xfrm>
          <a:prstGeom prst="rect">
            <a:avLst/>
          </a:prstGeom>
        </p:spPr>
      </p:pic>
      <p:sp>
        <p:nvSpPr>
          <p:cNvPr id="22" name="Rectangle 21">
            <a:extLst>
              <a:ext uri="{FF2B5EF4-FFF2-40B4-BE49-F238E27FC236}">
                <a16:creationId xmlns:a16="http://schemas.microsoft.com/office/drawing/2014/main" id="{A4B04A60-6076-4348-AFF1-EA2F7BDE402C}"/>
              </a:ext>
            </a:extLst>
          </p:cNvPr>
          <p:cNvSpPr/>
          <p:nvPr/>
        </p:nvSpPr>
        <p:spPr>
          <a:xfrm>
            <a:off x="1676400" y="1463816"/>
            <a:ext cx="10175791" cy="640080"/>
          </a:xfrm>
          <a:prstGeom prst="rect">
            <a:avLst/>
          </a:prstGeom>
        </p:spPr>
        <p:txBody>
          <a:bodyPr wrap="square" lIns="0" tIns="0" rIns="0" bIns="0">
            <a:noAutofit/>
          </a:bodyPr>
          <a:lstStyle/>
          <a:p>
            <a:r>
              <a:rPr lang="en-US" sz="2000" dirty="0"/>
              <a:t>Multi-factor authentication (MFA) is a method of authentication that requires the use of more than one verification method</a:t>
            </a:r>
          </a:p>
        </p:txBody>
      </p:sp>
      <p:cxnSp>
        <p:nvCxnSpPr>
          <p:cNvPr id="20" name="Straight Connector 19">
            <a:extLst>
              <a:ext uri="{FF2B5EF4-FFF2-40B4-BE49-F238E27FC236}">
                <a16:creationId xmlns:a16="http://schemas.microsoft.com/office/drawing/2014/main" id="{45BA6678-AE9D-4566-B585-D9E28A83C676}"/>
              </a:ext>
              <a:ext uri="{C183D7F6-B498-43B3-948B-1728B52AA6E4}">
                <adec:decorative xmlns:adec="http://schemas.microsoft.com/office/drawing/2017/decorative" val="1"/>
              </a:ext>
            </a:extLst>
          </p:cNvPr>
          <p:cNvCxnSpPr>
            <a:cxnSpLocks/>
          </p:cNvCxnSpPr>
          <p:nvPr/>
        </p:nvCxnSpPr>
        <p:spPr>
          <a:xfrm>
            <a:off x="1677345" y="2411052"/>
            <a:ext cx="10108141"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21" name="Picture 20" descr="Icon of two square and four lines">
            <a:extLst>
              <a:ext uri="{FF2B5EF4-FFF2-40B4-BE49-F238E27FC236}">
                <a16:creationId xmlns:a16="http://schemas.microsoft.com/office/drawing/2014/main" id="{724AB89E-33D8-44E2-9409-15258633E4FA}"/>
              </a:ext>
            </a:extLst>
          </p:cNvPr>
          <p:cNvPicPr>
            <a:picLocks noChangeAspect="1"/>
          </p:cNvPicPr>
          <p:nvPr/>
        </p:nvPicPr>
        <p:blipFill>
          <a:blip r:embed="rId4"/>
          <a:stretch>
            <a:fillRect/>
          </a:stretch>
        </p:blipFill>
        <p:spPr>
          <a:xfrm>
            <a:off x="590201" y="2626768"/>
            <a:ext cx="822960" cy="822960"/>
          </a:xfrm>
          <a:prstGeom prst="rect">
            <a:avLst/>
          </a:prstGeom>
        </p:spPr>
      </p:pic>
      <p:sp>
        <p:nvSpPr>
          <p:cNvPr id="29" name="Rectangle 28">
            <a:extLst>
              <a:ext uri="{FF2B5EF4-FFF2-40B4-BE49-F238E27FC236}">
                <a16:creationId xmlns:a16="http://schemas.microsoft.com/office/drawing/2014/main" id="{319AED02-1793-4005-B87B-08AF4E392AF9}"/>
              </a:ext>
            </a:extLst>
          </p:cNvPr>
          <p:cNvSpPr/>
          <p:nvPr/>
        </p:nvSpPr>
        <p:spPr>
          <a:xfrm>
            <a:off x="1676400" y="2626768"/>
            <a:ext cx="10163311" cy="2183193"/>
          </a:xfrm>
          <a:prstGeom prst="rect">
            <a:avLst/>
          </a:prstGeom>
        </p:spPr>
        <p:txBody>
          <a:bodyPr wrap="none" lIns="0" tIns="0" rIns="0" bIns="0" anchor="ctr">
            <a:noAutofit/>
          </a:bodyPr>
          <a:lstStyle/>
          <a:p>
            <a:pPr>
              <a:spcAft>
                <a:spcPts val="600"/>
              </a:spcAft>
            </a:pPr>
            <a:r>
              <a:rPr lang="en-US" sz="2000" dirty="0">
                <a:latin typeface="+mj-lt"/>
              </a:rPr>
              <a:t>MFA works by implementing two or more of the following verification methods:</a:t>
            </a:r>
          </a:p>
          <a:p>
            <a:pPr>
              <a:spcAft>
                <a:spcPts val="600"/>
              </a:spcAft>
            </a:pPr>
            <a:r>
              <a:rPr lang="en-US" dirty="0"/>
              <a:t>A randomly generated pass code</a:t>
            </a:r>
          </a:p>
          <a:p>
            <a:pPr>
              <a:spcAft>
                <a:spcPts val="600"/>
              </a:spcAft>
            </a:pPr>
            <a:r>
              <a:rPr lang="en-US" dirty="0"/>
              <a:t>A phone call</a:t>
            </a:r>
          </a:p>
          <a:p>
            <a:pPr>
              <a:spcAft>
                <a:spcPts val="600"/>
              </a:spcAft>
            </a:pPr>
            <a:r>
              <a:rPr lang="en-US" dirty="0"/>
              <a:t>A phone SMS</a:t>
            </a:r>
          </a:p>
          <a:p>
            <a:pPr>
              <a:spcAft>
                <a:spcPts val="600"/>
              </a:spcAft>
            </a:pPr>
            <a:r>
              <a:rPr lang="en-US" dirty="0"/>
              <a:t>A smart card (virtual or physical) </a:t>
            </a:r>
          </a:p>
          <a:p>
            <a:pPr>
              <a:spcAft>
                <a:spcPts val="600"/>
              </a:spcAft>
            </a:pPr>
            <a:r>
              <a:rPr lang="en-US" dirty="0"/>
              <a:t>A biometric device</a:t>
            </a:r>
          </a:p>
        </p:txBody>
      </p:sp>
      <p:cxnSp>
        <p:nvCxnSpPr>
          <p:cNvPr id="33" name="Straight Connector 32">
            <a:extLst>
              <a:ext uri="{FF2B5EF4-FFF2-40B4-BE49-F238E27FC236}">
                <a16:creationId xmlns:a16="http://schemas.microsoft.com/office/drawing/2014/main" id="{EADCA997-34BC-44CF-9588-CE884B199438}"/>
              </a:ext>
              <a:ext uri="{C183D7F6-B498-43B3-948B-1728B52AA6E4}">
                <adec:decorative xmlns:adec="http://schemas.microsoft.com/office/drawing/2017/decorative" val="1"/>
              </a:ext>
            </a:extLst>
          </p:cNvPr>
          <p:cNvCxnSpPr>
            <a:cxnSpLocks/>
          </p:cNvCxnSpPr>
          <p:nvPr/>
        </p:nvCxnSpPr>
        <p:spPr>
          <a:xfrm>
            <a:off x="1688533" y="5025677"/>
            <a:ext cx="10095743"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35" name="Picture 34" descr="Icon of computer ">
            <a:extLst>
              <a:ext uri="{FF2B5EF4-FFF2-40B4-BE49-F238E27FC236}">
                <a16:creationId xmlns:a16="http://schemas.microsoft.com/office/drawing/2014/main" id="{72DE7B56-8FE1-4CD0-93F9-10495223F175}"/>
              </a:ext>
            </a:extLst>
          </p:cNvPr>
          <p:cNvPicPr>
            <a:picLocks noChangeAspect="1"/>
          </p:cNvPicPr>
          <p:nvPr/>
        </p:nvPicPr>
        <p:blipFill>
          <a:blip r:embed="rId5"/>
          <a:stretch>
            <a:fillRect/>
          </a:stretch>
        </p:blipFill>
        <p:spPr>
          <a:xfrm>
            <a:off x="590201" y="5241394"/>
            <a:ext cx="822960" cy="822960"/>
          </a:xfrm>
          <a:prstGeom prst="rect">
            <a:avLst/>
          </a:prstGeom>
        </p:spPr>
      </p:pic>
      <p:sp>
        <p:nvSpPr>
          <p:cNvPr id="37" name="Rectangle 36">
            <a:extLst>
              <a:ext uri="{FF2B5EF4-FFF2-40B4-BE49-F238E27FC236}">
                <a16:creationId xmlns:a16="http://schemas.microsoft.com/office/drawing/2014/main" id="{AA2D8F24-7994-47F2-805C-CBBE625C577C}"/>
              </a:ext>
            </a:extLst>
          </p:cNvPr>
          <p:cNvSpPr/>
          <p:nvPr/>
        </p:nvSpPr>
        <p:spPr>
          <a:xfrm>
            <a:off x="1688880" y="5332833"/>
            <a:ext cx="10417776" cy="1661691"/>
          </a:xfrm>
          <a:prstGeom prst="rect">
            <a:avLst/>
          </a:prstGeom>
        </p:spPr>
        <p:txBody>
          <a:bodyPr wrap="square" lIns="0" tIns="0" rIns="0" bIns="0">
            <a:noAutofit/>
          </a:bodyPr>
          <a:lstStyle/>
          <a:p>
            <a:r>
              <a:rPr lang="en-US" sz="2000" dirty="0"/>
              <a:t>Office device apps support MFA through the </a:t>
            </a:r>
            <a:r>
              <a:rPr lang="en-US" sz="2000"/>
              <a:t>Microsoft Authentication Library </a:t>
            </a:r>
            <a:r>
              <a:rPr lang="en-US" sz="2000" dirty="0"/>
              <a:t>(MSAL)</a:t>
            </a:r>
            <a:br>
              <a:rPr lang="en-US" sz="2000" dirty="0"/>
            </a:br>
            <a:endParaRPr lang="en-US" sz="800" dirty="0"/>
          </a:p>
          <a:p>
            <a:r>
              <a:rPr lang="en-US" sz="2000" b="1" dirty="0">
                <a:solidFill>
                  <a:srgbClr val="0070C0"/>
                </a:solidFill>
              </a:rPr>
              <a:t>WARNING: </a:t>
            </a:r>
            <a:r>
              <a:rPr lang="en-US" sz="2000" dirty="0"/>
              <a:t>All apps using the old Azure Active Directory Authentication Library (ADAL) should be migrated to MSAL. Microsoft support and development for ADAL, including security fixes, ends in June 2023.</a:t>
            </a:r>
            <a:br>
              <a:rPr lang="en-US" sz="2000" dirty="0"/>
            </a:br>
            <a:endParaRPr lang="en-US" sz="2000" dirty="0"/>
          </a:p>
          <a:p>
            <a:endParaRPr lang="en-US" sz="2000" dirty="0"/>
          </a:p>
        </p:txBody>
      </p:sp>
    </p:spTree>
    <p:extLst>
      <p:ext uri="{BB962C8B-B14F-4D97-AF65-F5344CB8AC3E}">
        <p14:creationId xmlns:p14="http://schemas.microsoft.com/office/powerpoint/2010/main" val="396756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1: Plan your tenant in Microsoft 365</a:t>
            </a:r>
          </a:p>
        </p:txBody>
      </p:sp>
      <p:pic>
        <p:nvPicPr>
          <p:cNvPr id="3" name="Picture 2" descr="Icon of a document">
            <a:extLst>
              <a:ext uri="{FF2B5EF4-FFF2-40B4-BE49-F238E27FC236}">
                <a16:creationId xmlns:a16="http://schemas.microsoft.com/office/drawing/2014/main" id="{7951C790-FC6B-4467-8F9E-2B05C0F17F6E}"/>
              </a:ext>
            </a:extLst>
          </p:cNvPr>
          <p:cNvPicPr>
            <a:picLocks noChangeAspect="1"/>
          </p:cNvPicPr>
          <p:nvPr/>
        </p:nvPicPr>
        <p:blipFill>
          <a:blip r:embed="rId3"/>
          <a:stretch>
            <a:fillRect/>
          </a:stretch>
        </p:blipFill>
        <p:spPr>
          <a:xfrm>
            <a:off x="10350500" y="2938344"/>
            <a:ext cx="1117836" cy="1117836"/>
          </a:xfrm>
          <a:prstGeom prst="rect">
            <a:avLst/>
          </a:prstGeom>
        </p:spPr>
      </p:pic>
    </p:spTree>
    <p:extLst>
      <p:ext uri="{BB962C8B-B14F-4D97-AF65-F5344CB8AC3E}">
        <p14:creationId xmlns:p14="http://schemas.microsoft.com/office/powerpoint/2010/main" val="1308769678"/>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Plan for authentication within multiple forest deployments</a:t>
            </a:r>
          </a:p>
        </p:txBody>
      </p:sp>
      <p:pic>
        <p:nvPicPr>
          <p:cNvPr id="3" name="Picture 2" descr="Icon of key">
            <a:extLst>
              <a:ext uri="{FF2B5EF4-FFF2-40B4-BE49-F238E27FC236}">
                <a16:creationId xmlns:a16="http://schemas.microsoft.com/office/drawing/2014/main" id="{B8BAD67B-C642-4EF9-ACC7-9C2B90C41DEE}"/>
              </a:ext>
            </a:extLst>
          </p:cNvPr>
          <p:cNvPicPr>
            <a:picLocks noChangeAspect="1"/>
          </p:cNvPicPr>
          <p:nvPr/>
        </p:nvPicPr>
        <p:blipFill>
          <a:blip r:embed="rId3"/>
          <a:stretch>
            <a:fillRect/>
          </a:stretch>
        </p:blipFill>
        <p:spPr>
          <a:xfrm>
            <a:off x="590201" y="1372376"/>
            <a:ext cx="824484" cy="824484"/>
          </a:xfrm>
          <a:prstGeom prst="rect">
            <a:avLst/>
          </a:prstGeom>
        </p:spPr>
      </p:pic>
      <p:sp>
        <p:nvSpPr>
          <p:cNvPr id="14" name="Rectangle 13">
            <a:extLst>
              <a:ext uri="{FF2B5EF4-FFF2-40B4-BE49-F238E27FC236}">
                <a16:creationId xmlns:a16="http://schemas.microsoft.com/office/drawing/2014/main" id="{E21C1B46-C6E1-4A7C-98C7-94EA254B7970}"/>
              </a:ext>
            </a:extLst>
          </p:cNvPr>
          <p:cNvSpPr/>
          <p:nvPr/>
        </p:nvSpPr>
        <p:spPr>
          <a:xfrm>
            <a:off x="1676400" y="1315492"/>
            <a:ext cx="10499035" cy="1069899"/>
          </a:xfrm>
          <a:prstGeom prst="rect">
            <a:avLst/>
          </a:prstGeom>
        </p:spPr>
        <p:txBody>
          <a:bodyPr wrap="square" lIns="0" tIns="0" rIns="0" bIns="0">
            <a:noAutofit/>
          </a:bodyPr>
          <a:lstStyle/>
          <a:p>
            <a:pPr>
              <a:spcAft>
                <a:spcPts val="600"/>
              </a:spcAft>
            </a:pPr>
            <a:r>
              <a:rPr lang="en-US" sz="2000" dirty="0">
                <a:latin typeface="+mj-lt"/>
              </a:rPr>
              <a:t>When planning for authentication, organizations with multiple forests should consider:</a:t>
            </a:r>
            <a:br>
              <a:rPr lang="en-US" sz="2000" dirty="0">
                <a:latin typeface="+mj-lt"/>
              </a:rPr>
            </a:br>
            <a:r>
              <a:rPr lang="en-US" dirty="0"/>
              <a:t>Combining forests to simplify its on-premises environment</a:t>
            </a:r>
          </a:p>
          <a:p>
            <a:pPr>
              <a:spcAft>
                <a:spcPts val="600"/>
              </a:spcAft>
            </a:pPr>
            <a:r>
              <a:rPr lang="en-US" dirty="0"/>
              <a:t>Deploying Microsoft 365 in the primary sign-in forest for the initial rollout</a:t>
            </a:r>
          </a:p>
          <a:p>
            <a:endParaRPr lang="en-US" dirty="0"/>
          </a:p>
        </p:txBody>
      </p:sp>
      <p:cxnSp>
        <p:nvCxnSpPr>
          <p:cNvPr id="18" name="Straight Connector 17">
            <a:extLst>
              <a:ext uri="{FF2B5EF4-FFF2-40B4-BE49-F238E27FC236}">
                <a16:creationId xmlns:a16="http://schemas.microsoft.com/office/drawing/2014/main" id="{0173DFC5-03C0-4F99-8E30-D0765E92529C}"/>
              </a:ext>
              <a:ext uri="{C183D7F6-B498-43B3-948B-1728B52AA6E4}">
                <adec:decorative xmlns:adec="http://schemas.microsoft.com/office/drawing/2017/decorative" val="1"/>
              </a:ext>
            </a:extLst>
          </p:cNvPr>
          <p:cNvCxnSpPr>
            <a:cxnSpLocks/>
          </p:cNvCxnSpPr>
          <p:nvPr/>
        </p:nvCxnSpPr>
        <p:spPr>
          <a:xfrm>
            <a:off x="1677345" y="2501803"/>
            <a:ext cx="10108141"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23" name="Picture 22" descr="Icon of two square and four lines">
            <a:extLst>
              <a:ext uri="{FF2B5EF4-FFF2-40B4-BE49-F238E27FC236}">
                <a16:creationId xmlns:a16="http://schemas.microsoft.com/office/drawing/2014/main" id="{8FCB7839-C0AD-4FF2-9CFD-66E3B70848A0}"/>
              </a:ext>
            </a:extLst>
          </p:cNvPr>
          <p:cNvPicPr>
            <a:picLocks noChangeAspect="1"/>
          </p:cNvPicPr>
          <p:nvPr/>
        </p:nvPicPr>
        <p:blipFill>
          <a:blip r:embed="rId4"/>
          <a:stretch>
            <a:fillRect/>
          </a:stretch>
        </p:blipFill>
        <p:spPr>
          <a:xfrm>
            <a:off x="590201" y="3018601"/>
            <a:ext cx="824484" cy="824484"/>
          </a:xfrm>
          <a:prstGeom prst="rect">
            <a:avLst/>
          </a:prstGeom>
        </p:spPr>
      </p:pic>
      <p:sp>
        <p:nvSpPr>
          <p:cNvPr id="16" name="Rectangle 15">
            <a:extLst>
              <a:ext uri="{FF2B5EF4-FFF2-40B4-BE49-F238E27FC236}">
                <a16:creationId xmlns:a16="http://schemas.microsoft.com/office/drawing/2014/main" id="{DFD065BB-A652-4202-86CF-68484DB103EA}"/>
              </a:ext>
            </a:extLst>
          </p:cNvPr>
          <p:cNvSpPr/>
          <p:nvPr/>
        </p:nvSpPr>
        <p:spPr>
          <a:xfrm>
            <a:off x="1676400" y="2720428"/>
            <a:ext cx="10578548" cy="1772294"/>
          </a:xfrm>
          <a:prstGeom prst="rect">
            <a:avLst/>
          </a:prstGeom>
        </p:spPr>
        <p:txBody>
          <a:bodyPr wrap="square" lIns="0" tIns="0" rIns="0" bIns="0">
            <a:noAutofit/>
          </a:bodyPr>
          <a:lstStyle/>
          <a:p>
            <a:pPr>
              <a:spcAft>
                <a:spcPts val="600"/>
              </a:spcAft>
            </a:pPr>
            <a:r>
              <a:rPr lang="en-US" sz="2000" dirty="0">
                <a:latin typeface="+mj-lt"/>
              </a:rPr>
              <a:t>Multi-forest hybrid deployment prerequisites include:</a:t>
            </a:r>
          </a:p>
          <a:p>
            <a:pPr>
              <a:spcAft>
                <a:spcPts val="600"/>
              </a:spcAft>
            </a:pPr>
            <a:r>
              <a:rPr lang="en-US" b="0" i="0" dirty="0">
                <a:solidFill>
                  <a:srgbClr val="000000"/>
                </a:solidFill>
                <a:effectLst/>
              </a:rPr>
              <a:t>The Microsoft 365 service must be able to query the Autodiscover service in each Exchange forest</a:t>
            </a:r>
          </a:p>
          <a:p>
            <a:pPr>
              <a:spcAft>
                <a:spcPts val="600"/>
              </a:spcAft>
            </a:pPr>
            <a:r>
              <a:rPr lang="en-US" b="0" i="0" dirty="0">
                <a:solidFill>
                  <a:srgbClr val="000000"/>
                </a:solidFill>
                <a:effectLst/>
              </a:rPr>
              <a:t>If there are shared domains across multiple Exchange forests, both mail routing and Autodiscover endpoints must be configured and working properly between the Exchange forests before configuring the multi-forest hybrid deployment</a:t>
            </a:r>
          </a:p>
          <a:p>
            <a:pPr>
              <a:spcAft>
                <a:spcPts val="600"/>
              </a:spcAft>
            </a:pPr>
            <a:r>
              <a:rPr lang="en-US" b="0" i="0" dirty="0">
                <a:solidFill>
                  <a:srgbClr val="000000"/>
                </a:solidFill>
                <a:effectLst/>
              </a:rPr>
              <a:t>All hybrid deployments require a digital certificate issued by trusted third-party certificate authority (CA)</a:t>
            </a:r>
          </a:p>
          <a:p>
            <a:pPr>
              <a:spcAft>
                <a:spcPts val="600"/>
              </a:spcAft>
            </a:pPr>
            <a:r>
              <a:rPr lang="en-US" b="0" i="0" dirty="0">
                <a:solidFill>
                  <a:srgbClr val="000000"/>
                </a:solidFill>
                <a:effectLst/>
              </a:rPr>
              <a:t>Each forest must use a globally trusted, dedicated CA-issued certificate for secure mail transport to function correctly</a:t>
            </a:r>
            <a:endParaRPr lang="en-US" dirty="0"/>
          </a:p>
        </p:txBody>
      </p:sp>
      <p:cxnSp>
        <p:nvCxnSpPr>
          <p:cNvPr id="29" name="Straight Connector 28">
            <a:extLst>
              <a:ext uri="{FF2B5EF4-FFF2-40B4-BE49-F238E27FC236}">
                <a16:creationId xmlns:a16="http://schemas.microsoft.com/office/drawing/2014/main" id="{7E244F4B-CF29-4125-A56F-E0FE75AE5116}"/>
              </a:ext>
              <a:ext uri="{C183D7F6-B498-43B3-948B-1728B52AA6E4}">
                <adec:decorative xmlns:adec="http://schemas.microsoft.com/office/drawing/2017/decorative" val="1"/>
              </a:ext>
            </a:extLst>
          </p:cNvPr>
          <p:cNvCxnSpPr>
            <a:cxnSpLocks/>
          </p:cNvCxnSpPr>
          <p:nvPr/>
        </p:nvCxnSpPr>
        <p:spPr>
          <a:xfrm>
            <a:off x="1677345" y="5471719"/>
            <a:ext cx="10108141"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53" name="Picture 52" descr="Icon of monitor and a gear">
            <a:extLst>
              <a:ext uri="{FF2B5EF4-FFF2-40B4-BE49-F238E27FC236}">
                <a16:creationId xmlns:a16="http://schemas.microsoft.com/office/drawing/2014/main" id="{1BF4C9EB-5FB1-43EB-93CC-2DBF36FA17E7}"/>
              </a:ext>
            </a:extLst>
          </p:cNvPr>
          <p:cNvPicPr>
            <a:picLocks noChangeAspect="1"/>
          </p:cNvPicPr>
          <p:nvPr/>
        </p:nvPicPr>
        <p:blipFill>
          <a:blip r:embed="rId5"/>
          <a:stretch>
            <a:fillRect/>
          </a:stretch>
        </p:blipFill>
        <p:spPr>
          <a:xfrm>
            <a:off x="590201" y="5458612"/>
            <a:ext cx="824484" cy="824484"/>
          </a:xfrm>
          <a:prstGeom prst="rect">
            <a:avLst/>
          </a:prstGeom>
        </p:spPr>
      </p:pic>
      <p:sp>
        <p:nvSpPr>
          <p:cNvPr id="28" name="Rectangle 27">
            <a:extLst>
              <a:ext uri="{FF2B5EF4-FFF2-40B4-BE49-F238E27FC236}">
                <a16:creationId xmlns:a16="http://schemas.microsoft.com/office/drawing/2014/main" id="{CD659FEC-DA3C-45A1-A0A6-F44330A30E36}"/>
              </a:ext>
            </a:extLst>
          </p:cNvPr>
          <p:cNvSpPr/>
          <p:nvPr/>
        </p:nvSpPr>
        <p:spPr>
          <a:xfrm>
            <a:off x="1676400" y="5511058"/>
            <a:ext cx="10175791" cy="640080"/>
          </a:xfrm>
          <a:prstGeom prst="rect">
            <a:avLst/>
          </a:prstGeom>
        </p:spPr>
        <p:txBody>
          <a:bodyPr wrap="none" lIns="0" tIns="0" rIns="0" bIns="0" anchor="ctr">
            <a:noAutofit/>
          </a:bodyPr>
          <a:lstStyle/>
          <a:p>
            <a:r>
              <a:rPr lang="en-US" sz="2000" dirty="0">
                <a:solidFill>
                  <a:srgbClr val="000000"/>
                </a:solidFill>
              </a:rPr>
              <a:t>T</a:t>
            </a:r>
            <a:r>
              <a:rPr lang="en-US" sz="2000" b="0" i="0" dirty="0">
                <a:solidFill>
                  <a:srgbClr val="000000"/>
                </a:solidFill>
                <a:effectLst/>
              </a:rPr>
              <a:t>he Hybrid Configuration wizard is used to select options for the hybrid deployment</a:t>
            </a:r>
            <a:endParaRPr lang="en-US" sz="2000" dirty="0"/>
          </a:p>
        </p:txBody>
      </p:sp>
    </p:spTree>
    <p:extLst>
      <p:ext uri="{BB962C8B-B14F-4D97-AF65-F5344CB8AC3E}">
        <p14:creationId xmlns:p14="http://schemas.microsoft.com/office/powerpoint/2010/main" val="2266885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600059" y="507446"/>
            <a:ext cx="11239464" cy="861774"/>
          </a:xfrm>
        </p:spPr>
        <p:txBody>
          <a:bodyPr/>
          <a:lstStyle/>
          <a:p>
            <a:r>
              <a:rPr lang="en-US" dirty="0"/>
              <a:t>Choose the authentication method for your Azure AD hybrid identity solution</a:t>
            </a:r>
          </a:p>
        </p:txBody>
      </p:sp>
      <p:sp>
        <p:nvSpPr>
          <p:cNvPr id="5" name="TextBox 4">
            <a:extLst>
              <a:ext uri="{FF2B5EF4-FFF2-40B4-BE49-F238E27FC236}">
                <a16:creationId xmlns:a16="http://schemas.microsoft.com/office/drawing/2014/main" id="{DE3A861B-760F-4A6A-9D3F-B502A4238B96}"/>
              </a:ext>
              <a:ext uri="{C183D7F6-B498-43B3-948B-1728B52AA6E4}">
                <adec:decorative xmlns:adec="http://schemas.microsoft.com/office/drawing/2017/decorative" val="0"/>
              </a:ext>
            </a:extLst>
          </p:cNvPr>
          <p:cNvSpPr txBox="1"/>
          <p:nvPr/>
        </p:nvSpPr>
        <p:spPr>
          <a:xfrm>
            <a:off x="201068" y="1657451"/>
            <a:ext cx="3456532" cy="5190609"/>
          </a:xfrm>
          <a:prstGeom prst="rect">
            <a:avLst/>
          </a:prstGeom>
          <a:solidFill>
            <a:schemeClr val="bg1">
              <a:lumMod val="95000"/>
            </a:schemeClr>
          </a:solidFill>
          <a:ln>
            <a:noFill/>
          </a:ln>
        </p:spPr>
        <p:txBody>
          <a:bodyPr wrap="square" lIns="137160" tIns="91440" rIns="137160" bIns="91440" rtlCol="0" anchor="t">
            <a:noAutofit/>
          </a:bodyPr>
          <a:lstStyle/>
          <a:p>
            <a:pPr>
              <a:spcBef>
                <a:spcPts val="1200"/>
              </a:spcBef>
              <a:spcAft>
                <a:spcPts val="600"/>
              </a:spcAft>
            </a:pPr>
            <a:r>
              <a:rPr lang="en-US" sz="2000" dirty="0"/>
              <a:t>Azure AD supports two authentication methods for hybrid identity solutions:</a:t>
            </a:r>
          </a:p>
          <a:p>
            <a:pPr marL="285750" indent="-285750">
              <a:spcBef>
                <a:spcPts val="1200"/>
              </a:spcBef>
              <a:spcAft>
                <a:spcPts val="600"/>
              </a:spcAft>
              <a:buFont typeface="Arial" panose="020B0604020202020204" pitchFamily="34" charset="0"/>
              <a:buChar char="•"/>
            </a:pPr>
            <a:r>
              <a:rPr lang="en-US" sz="1900" dirty="0">
                <a:latin typeface="+mj-lt"/>
              </a:rPr>
              <a:t>Cloud authentication</a:t>
            </a:r>
          </a:p>
          <a:p>
            <a:pPr marL="752121" lvl="1" indent="-285750">
              <a:spcBef>
                <a:spcPts val="1200"/>
              </a:spcBef>
              <a:spcAft>
                <a:spcPts val="600"/>
              </a:spcAft>
              <a:buFont typeface="Courier New" panose="02070309020205020404" pitchFamily="49" charset="0"/>
              <a:buChar char="o"/>
            </a:pPr>
            <a:r>
              <a:rPr lang="en-US" dirty="0"/>
              <a:t>Azure AD password hash synchronization</a:t>
            </a:r>
          </a:p>
          <a:p>
            <a:pPr marL="752121" lvl="1" indent="-285750">
              <a:spcBef>
                <a:spcPts val="1200"/>
              </a:spcBef>
              <a:spcAft>
                <a:spcPts val="600"/>
              </a:spcAft>
              <a:buFont typeface="Courier New" panose="02070309020205020404" pitchFamily="49" charset="0"/>
              <a:buChar char="o"/>
            </a:pPr>
            <a:r>
              <a:rPr lang="en-US" dirty="0"/>
              <a:t>Azure AD Pass-through Authentication</a:t>
            </a:r>
          </a:p>
          <a:p>
            <a:pPr marL="285750" indent="-285750">
              <a:spcBef>
                <a:spcPts val="1200"/>
              </a:spcBef>
              <a:spcAft>
                <a:spcPts val="600"/>
              </a:spcAft>
              <a:buFont typeface="Arial" panose="020B0604020202020204" pitchFamily="34" charset="0"/>
              <a:buChar char="•"/>
            </a:pPr>
            <a:r>
              <a:rPr lang="en-US" sz="1900" dirty="0">
                <a:latin typeface="+mj-lt"/>
              </a:rPr>
              <a:t>Federated authentication</a:t>
            </a:r>
          </a:p>
          <a:p>
            <a:pPr marL="285750" indent="-285750">
              <a:spcBef>
                <a:spcPts val="1200"/>
              </a:spcBef>
              <a:spcAft>
                <a:spcPts val="600"/>
              </a:spcAft>
              <a:buFont typeface="Arial" panose="020B0604020202020204" pitchFamily="34" charset="0"/>
              <a:buChar char="•"/>
            </a:pPr>
            <a:endParaRPr lang="en-US" dirty="0"/>
          </a:p>
        </p:txBody>
      </p:sp>
      <p:sp>
        <p:nvSpPr>
          <p:cNvPr id="7" name="TextBox 6">
            <a:extLst>
              <a:ext uri="{FF2B5EF4-FFF2-40B4-BE49-F238E27FC236}">
                <a16:creationId xmlns:a16="http://schemas.microsoft.com/office/drawing/2014/main" id="{25FCF508-C944-4E2D-BD14-ED7D6C597F2D}"/>
              </a:ext>
              <a:ext uri="{C183D7F6-B498-43B3-948B-1728B52AA6E4}">
                <adec:decorative xmlns:adec="http://schemas.microsoft.com/office/drawing/2017/decorative" val="1"/>
              </a:ext>
            </a:extLst>
          </p:cNvPr>
          <p:cNvSpPr txBox="1"/>
          <p:nvPr/>
        </p:nvSpPr>
        <p:spPr>
          <a:xfrm>
            <a:off x="3804745" y="1654729"/>
            <a:ext cx="8430662" cy="5193332"/>
          </a:xfrm>
          <a:prstGeom prst="rect">
            <a:avLst/>
          </a:prstGeom>
          <a:noFill/>
          <a:ln w="19050">
            <a:solidFill>
              <a:schemeClr val="accent1"/>
            </a:solidFill>
          </a:ln>
        </p:spPr>
        <p:txBody>
          <a:bodyPr wrap="square" lIns="182880" tIns="45720" rIns="182880" bIns="45720" rtlCol="0" anchor="t">
            <a:noAutofit/>
          </a:bodyPr>
          <a:lstStyle>
            <a:defPPr>
              <a:defRPr lang="en-US"/>
            </a:defPPr>
            <a:lvl1pPr lvl="0">
              <a:spcBef>
                <a:spcPts val="200"/>
              </a:spcBef>
              <a:defRPr sz="2000">
                <a:gradFill>
                  <a:gsLst>
                    <a:gs pos="2917">
                      <a:srgbClr val="1A1A1A"/>
                    </a:gs>
                    <a:gs pos="30000">
                      <a:srgbClr val="1A1A1A"/>
                    </a:gs>
                  </a:gsLst>
                  <a:lin ang="5400000" scaled="0"/>
                </a:gradFill>
              </a:defRPr>
            </a:lvl1pPr>
          </a:lstStyle>
          <a:p>
            <a:endParaRPr lang="en-US">
              <a:ln w="19050">
                <a:solidFill>
                  <a:schemeClr val="tx1"/>
                </a:solidFill>
              </a:ln>
            </a:endParaRPr>
          </a:p>
        </p:txBody>
      </p:sp>
      <p:pic>
        <p:nvPicPr>
          <p:cNvPr id="1026" name="Picture 2" descr="diagram displays a decision tree flowchart to help organizations determine which authentication method is right for them">
            <a:extLst>
              <a:ext uri="{FF2B5EF4-FFF2-40B4-BE49-F238E27FC236}">
                <a16:creationId xmlns:a16="http://schemas.microsoft.com/office/drawing/2014/main" id="{D89F3400-D220-82C5-A26E-32BC6F23E85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46483" y="1703388"/>
            <a:ext cx="7987862" cy="50452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8001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Explore cloud authentication using password hash synchronization</a:t>
            </a:r>
          </a:p>
        </p:txBody>
      </p:sp>
      <p:sp>
        <p:nvSpPr>
          <p:cNvPr id="7" name="TextBox 6">
            <a:extLst>
              <a:ext uri="{FF2B5EF4-FFF2-40B4-BE49-F238E27FC236}">
                <a16:creationId xmlns:a16="http://schemas.microsoft.com/office/drawing/2014/main" id="{0B6AFF5D-08D3-4B2F-BD4A-C55D38D1975A}"/>
              </a:ext>
              <a:ext uri="{C183D7F6-B498-43B3-948B-1728B52AA6E4}">
                <adec:decorative xmlns:adec="http://schemas.microsoft.com/office/drawing/2017/decorative" val="1"/>
              </a:ext>
            </a:extLst>
          </p:cNvPr>
          <p:cNvSpPr txBox="1"/>
          <p:nvPr/>
        </p:nvSpPr>
        <p:spPr>
          <a:xfrm>
            <a:off x="6340308" y="1436688"/>
            <a:ext cx="5516730" cy="4832350"/>
          </a:xfrm>
          <a:prstGeom prst="rect">
            <a:avLst/>
          </a:prstGeom>
          <a:noFill/>
          <a:ln w="19050">
            <a:solidFill>
              <a:schemeClr val="accent1"/>
            </a:solidFill>
          </a:ln>
        </p:spPr>
        <p:txBody>
          <a:bodyPr wrap="square" lIns="182880" tIns="45720" rIns="182880" bIns="45720" rtlCol="0" anchor="t">
            <a:noAutofit/>
          </a:bodyPr>
          <a:lstStyle>
            <a:defPPr>
              <a:defRPr lang="en-US"/>
            </a:defPPr>
            <a:lvl1pPr lvl="0">
              <a:spcBef>
                <a:spcPts val="200"/>
              </a:spcBef>
              <a:defRPr sz="2000">
                <a:gradFill>
                  <a:gsLst>
                    <a:gs pos="2917">
                      <a:srgbClr val="1A1A1A"/>
                    </a:gs>
                    <a:gs pos="30000">
                      <a:srgbClr val="1A1A1A"/>
                    </a:gs>
                  </a:gsLst>
                  <a:lin ang="5400000" scaled="0"/>
                </a:gradFill>
              </a:defRPr>
            </a:lvl1pPr>
          </a:lstStyle>
          <a:p>
            <a:endParaRPr lang="en-US">
              <a:ln w="19050">
                <a:solidFill>
                  <a:schemeClr val="tx1"/>
                </a:solidFill>
              </a:ln>
            </a:endParaRPr>
          </a:p>
        </p:txBody>
      </p:sp>
      <p:pic>
        <p:nvPicPr>
          <p:cNvPr id="8" name="Picture 7" descr="Diagram showing a password hashing on Azure for a user through enabling password hash synchronization">
            <a:extLst>
              <a:ext uri="{FF2B5EF4-FFF2-40B4-BE49-F238E27FC236}">
                <a16:creationId xmlns:a16="http://schemas.microsoft.com/office/drawing/2014/main" id="{AC66B4C3-6C68-40B9-86DE-3276AF88D20C}"/>
              </a:ext>
            </a:extLst>
          </p:cNvPr>
          <p:cNvPicPr>
            <a:picLocks noChangeAspect="1"/>
          </p:cNvPicPr>
          <p:nvPr/>
        </p:nvPicPr>
        <p:blipFill>
          <a:blip r:embed="rId3"/>
          <a:stretch>
            <a:fillRect/>
          </a:stretch>
        </p:blipFill>
        <p:spPr>
          <a:xfrm>
            <a:off x="6422430" y="1926291"/>
            <a:ext cx="5352486" cy="3853145"/>
          </a:xfrm>
          <a:prstGeom prst="rect">
            <a:avLst/>
          </a:prstGeom>
        </p:spPr>
      </p:pic>
      <p:sp>
        <p:nvSpPr>
          <p:cNvPr id="6" name="TextBox 5">
            <a:extLst>
              <a:ext uri="{FF2B5EF4-FFF2-40B4-BE49-F238E27FC236}">
                <a16:creationId xmlns:a16="http://schemas.microsoft.com/office/drawing/2014/main" id="{EEF29950-2F78-F87D-526F-B06C279FEBB6}"/>
              </a:ext>
              <a:ext uri="{C183D7F6-B498-43B3-948B-1728B52AA6E4}">
                <adec:decorative xmlns:adec="http://schemas.microsoft.com/office/drawing/2017/decorative" val="0"/>
              </a:ext>
            </a:extLst>
          </p:cNvPr>
          <p:cNvSpPr txBox="1"/>
          <p:nvPr/>
        </p:nvSpPr>
        <p:spPr>
          <a:xfrm>
            <a:off x="579438" y="1436688"/>
            <a:ext cx="5606105" cy="4832350"/>
          </a:xfrm>
          <a:prstGeom prst="rect">
            <a:avLst/>
          </a:prstGeom>
          <a:solidFill>
            <a:schemeClr val="bg1">
              <a:lumMod val="95000"/>
            </a:schemeClr>
          </a:solidFill>
          <a:ln>
            <a:noFill/>
          </a:ln>
        </p:spPr>
        <p:txBody>
          <a:bodyPr wrap="square" lIns="137160" tIns="91440" rIns="137160" bIns="91440" rtlCol="0" anchor="t">
            <a:noAutofit/>
          </a:bodyPr>
          <a:lstStyle/>
          <a:p>
            <a:pPr>
              <a:spcBef>
                <a:spcPts val="600"/>
              </a:spcBef>
              <a:spcAft>
                <a:spcPts val="600"/>
              </a:spcAft>
            </a:pPr>
            <a:r>
              <a:rPr lang="en-US" sz="2400" dirty="0">
                <a:solidFill>
                  <a:schemeClr val="accent1"/>
                </a:solidFill>
                <a:latin typeface="+mj-lt"/>
              </a:rPr>
              <a:t>For organizations employing Microsoft 365, it's critical they enable password hash synchronization</a:t>
            </a:r>
          </a:p>
          <a:p>
            <a:pPr>
              <a:spcBef>
                <a:spcPts val="600"/>
              </a:spcBef>
              <a:spcAft>
                <a:spcPts val="600"/>
              </a:spcAft>
            </a:pPr>
            <a:r>
              <a:rPr lang="en-US" sz="2000" dirty="0">
                <a:latin typeface="+mj-lt"/>
              </a:rPr>
              <a:t>Password hash synchronization is essential regardless of the authentication method an organization uses in its on-premises infrastructure</a:t>
            </a:r>
          </a:p>
          <a:p>
            <a:pPr>
              <a:spcBef>
                <a:spcPts val="600"/>
              </a:spcBef>
              <a:spcAft>
                <a:spcPts val="600"/>
              </a:spcAft>
            </a:pPr>
            <a:r>
              <a:rPr lang="en-US" sz="2000" dirty="0">
                <a:latin typeface="+mj-lt"/>
              </a:rPr>
              <a:t>Password has synchronization provides the following benefits:</a:t>
            </a:r>
          </a:p>
          <a:p>
            <a:pPr marL="0" lvl="1">
              <a:spcBef>
                <a:spcPts val="300"/>
              </a:spcBef>
              <a:spcAft>
                <a:spcPts val="600"/>
              </a:spcAft>
            </a:pPr>
            <a:r>
              <a:rPr lang="en-US" sz="2000" dirty="0"/>
              <a:t>High availability and disaster recovery</a:t>
            </a:r>
          </a:p>
          <a:p>
            <a:pPr marL="0" lvl="1">
              <a:spcBef>
                <a:spcPts val="300"/>
              </a:spcBef>
              <a:spcAft>
                <a:spcPts val="600"/>
              </a:spcAft>
            </a:pPr>
            <a:r>
              <a:rPr lang="en-US" sz="2000" dirty="0"/>
              <a:t>On-premises outage survival</a:t>
            </a:r>
          </a:p>
          <a:p>
            <a:pPr marL="0" lvl="1">
              <a:spcBef>
                <a:spcPts val="300"/>
              </a:spcBef>
              <a:spcAft>
                <a:spcPts val="600"/>
              </a:spcAft>
            </a:pPr>
            <a:r>
              <a:rPr lang="en-US" sz="2000" dirty="0"/>
              <a:t>Identity protection</a:t>
            </a:r>
          </a:p>
        </p:txBody>
      </p:sp>
    </p:spTree>
    <p:extLst>
      <p:ext uri="{BB962C8B-B14F-4D97-AF65-F5344CB8AC3E}">
        <p14:creationId xmlns:p14="http://schemas.microsoft.com/office/powerpoint/2010/main" val="15495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600059" y="507446"/>
            <a:ext cx="11239464" cy="861774"/>
          </a:xfrm>
        </p:spPr>
        <p:txBody>
          <a:bodyPr/>
          <a:lstStyle/>
          <a:p>
            <a:r>
              <a:rPr lang="en-US" dirty="0"/>
              <a:t>Explore cloud authentication using Azure AD pass-through authentication</a:t>
            </a:r>
          </a:p>
        </p:txBody>
      </p:sp>
      <p:pic>
        <p:nvPicPr>
          <p:cNvPr id="3" name="Picture 2" descr="Icon of finger clicking button">
            <a:extLst>
              <a:ext uri="{FF2B5EF4-FFF2-40B4-BE49-F238E27FC236}">
                <a16:creationId xmlns:a16="http://schemas.microsoft.com/office/drawing/2014/main" id="{CAB6A4B3-DEA1-4F00-AEE2-CBCF37FEF037}"/>
              </a:ext>
            </a:extLst>
          </p:cNvPr>
          <p:cNvPicPr>
            <a:picLocks noChangeAspect="1"/>
          </p:cNvPicPr>
          <p:nvPr/>
        </p:nvPicPr>
        <p:blipFill>
          <a:blip r:embed="rId3"/>
          <a:stretch>
            <a:fillRect/>
          </a:stretch>
        </p:blipFill>
        <p:spPr>
          <a:xfrm>
            <a:off x="590201" y="1583012"/>
            <a:ext cx="915924" cy="915924"/>
          </a:xfrm>
          <a:prstGeom prst="rect">
            <a:avLst/>
          </a:prstGeom>
        </p:spPr>
      </p:pic>
      <p:sp>
        <p:nvSpPr>
          <p:cNvPr id="14" name="Rectangle 13">
            <a:extLst>
              <a:ext uri="{FF2B5EF4-FFF2-40B4-BE49-F238E27FC236}">
                <a16:creationId xmlns:a16="http://schemas.microsoft.com/office/drawing/2014/main" id="{A0BB4E49-71FF-4B8A-9627-15465F690D89}"/>
              </a:ext>
            </a:extLst>
          </p:cNvPr>
          <p:cNvSpPr/>
          <p:nvPr/>
        </p:nvSpPr>
        <p:spPr>
          <a:xfrm>
            <a:off x="1869896" y="1707108"/>
            <a:ext cx="9982295" cy="640080"/>
          </a:xfrm>
          <a:prstGeom prst="rect">
            <a:avLst/>
          </a:prstGeom>
        </p:spPr>
        <p:txBody>
          <a:bodyPr wrap="square" lIns="0" tIns="0" rIns="0" bIns="0">
            <a:noAutofit/>
          </a:bodyPr>
          <a:lstStyle/>
          <a:p>
            <a:r>
              <a:rPr lang="en-US" sz="2000" dirty="0"/>
              <a:t>Pass-through authentication (PTA) provides a password validation for Azure AD authentication services</a:t>
            </a:r>
          </a:p>
        </p:txBody>
      </p:sp>
      <p:cxnSp>
        <p:nvCxnSpPr>
          <p:cNvPr id="18" name="Straight Connector 17">
            <a:extLst>
              <a:ext uri="{FF2B5EF4-FFF2-40B4-BE49-F238E27FC236}">
                <a16:creationId xmlns:a16="http://schemas.microsoft.com/office/drawing/2014/main" id="{A97AB5CD-435B-4DB5-AC8C-5ED1DC8C3209}"/>
              </a:ext>
              <a:ext uri="{C183D7F6-B498-43B3-948B-1728B52AA6E4}">
                <adec:decorative xmlns:adec="http://schemas.microsoft.com/office/drawing/2017/decorative" val="1"/>
              </a:ext>
            </a:extLst>
          </p:cNvPr>
          <p:cNvCxnSpPr>
            <a:cxnSpLocks/>
          </p:cNvCxnSpPr>
          <p:nvPr/>
        </p:nvCxnSpPr>
        <p:spPr>
          <a:xfrm>
            <a:off x="1869555" y="2540756"/>
            <a:ext cx="9915931"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32" name="Picture 31" descr="Icon of monitor and a gear">
            <a:extLst>
              <a:ext uri="{FF2B5EF4-FFF2-40B4-BE49-F238E27FC236}">
                <a16:creationId xmlns:a16="http://schemas.microsoft.com/office/drawing/2014/main" id="{BED8E491-1B6F-4D89-A4A8-C3C2C10E0C37}"/>
              </a:ext>
            </a:extLst>
          </p:cNvPr>
          <p:cNvPicPr>
            <a:picLocks noChangeAspect="1"/>
          </p:cNvPicPr>
          <p:nvPr/>
        </p:nvPicPr>
        <p:blipFill>
          <a:blip r:embed="rId4"/>
          <a:stretch>
            <a:fillRect/>
          </a:stretch>
        </p:blipFill>
        <p:spPr>
          <a:xfrm>
            <a:off x="590201" y="2807446"/>
            <a:ext cx="915924" cy="915924"/>
          </a:xfrm>
          <a:prstGeom prst="rect">
            <a:avLst/>
          </a:prstGeom>
        </p:spPr>
      </p:pic>
      <p:sp>
        <p:nvSpPr>
          <p:cNvPr id="15" name="Rectangle 14">
            <a:extLst>
              <a:ext uri="{FF2B5EF4-FFF2-40B4-BE49-F238E27FC236}">
                <a16:creationId xmlns:a16="http://schemas.microsoft.com/office/drawing/2014/main" id="{A3091B41-8CA1-4C69-A381-402B446E763D}"/>
              </a:ext>
            </a:extLst>
          </p:cNvPr>
          <p:cNvSpPr/>
          <p:nvPr/>
        </p:nvSpPr>
        <p:spPr>
          <a:xfrm>
            <a:off x="1869896" y="2883409"/>
            <a:ext cx="9982295" cy="640080"/>
          </a:xfrm>
          <a:prstGeom prst="rect">
            <a:avLst/>
          </a:prstGeom>
        </p:spPr>
        <p:txBody>
          <a:bodyPr wrap="none" lIns="0" tIns="0" rIns="0" bIns="0" anchor="ctr">
            <a:noAutofit/>
          </a:bodyPr>
          <a:lstStyle/>
          <a:p>
            <a:r>
              <a:rPr lang="en-US" sz="2000" dirty="0"/>
              <a:t>PTA uses a software agent running on one or more on-premises servers to validate the users</a:t>
            </a:r>
            <a:br>
              <a:rPr lang="en-US" sz="2000" dirty="0"/>
            </a:br>
            <a:r>
              <a:rPr lang="en-US" sz="2000" dirty="0"/>
              <a:t>directly with your on-premises Active Directory</a:t>
            </a:r>
          </a:p>
        </p:txBody>
      </p:sp>
      <p:cxnSp>
        <p:nvCxnSpPr>
          <p:cNvPr id="19" name="Straight Connector 18">
            <a:extLst>
              <a:ext uri="{FF2B5EF4-FFF2-40B4-BE49-F238E27FC236}">
                <a16:creationId xmlns:a16="http://schemas.microsoft.com/office/drawing/2014/main" id="{4ABF747B-F6DF-43DD-B735-C43DF32F32E4}"/>
              </a:ext>
              <a:ext uri="{C183D7F6-B498-43B3-948B-1728B52AA6E4}">
                <adec:decorative xmlns:adec="http://schemas.microsoft.com/office/drawing/2017/decorative" val="1"/>
              </a:ext>
            </a:extLst>
          </p:cNvPr>
          <p:cNvCxnSpPr>
            <a:cxnSpLocks/>
          </p:cNvCxnSpPr>
          <p:nvPr/>
        </p:nvCxnSpPr>
        <p:spPr>
          <a:xfrm>
            <a:off x="1869555" y="3866142"/>
            <a:ext cx="9915931"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40" name="Picture 39" descr="Icon of two square and four lines">
            <a:extLst>
              <a:ext uri="{FF2B5EF4-FFF2-40B4-BE49-F238E27FC236}">
                <a16:creationId xmlns:a16="http://schemas.microsoft.com/office/drawing/2014/main" id="{7FD2D9B9-B383-4DCB-96D7-8DBD5B6BFB9F}"/>
              </a:ext>
            </a:extLst>
          </p:cNvPr>
          <p:cNvPicPr>
            <a:picLocks noChangeAspect="1"/>
          </p:cNvPicPr>
          <p:nvPr/>
        </p:nvPicPr>
        <p:blipFill>
          <a:blip r:embed="rId5"/>
          <a:stretch>
            <a:fillRect/>
          </a:stretch>
        </p:blipFill>
        <p:spPr>
          <a:xfrm>
            <a:off x="590201" y="4193937"/>
            <a:ext cx="915924" cy="915924"/>
          </a:xfrm>
          <a:prstGeom prst="rect">
            <a:avLst/>
          </a:prstGeom>
        </p:spPr>
      </p:pic>
      <p:sp>
        <p:nvSpPr>
          <p:cNvPr id="16" name="Rectangle 15">
            <a:extLst>
              <a:ext uri="{FF2B5EF4-FFF2-40B4-BE49-F238E27FC236}">
                <a16:creationId xmlns:a16="http://schemas.microsoft.com/office/drawing/2014/main" id="{8E1CDE25-854B-4A2F-A543-2D99F838948D}"/>
              </a:ext>
            </a:extLst>
          </p:cNvPr>
          <p:cNvSpPr/>
          <p:nvPr/>
        </p:nvSpPr>
        <p:spPr>
          <a:xfrm>
            <a:off x="1869896" y="4195461"/>
            <a:ext cx="9982295" cy="2060242"/>
          </a:xfrm>
          <a:prstGeom prst="rect">
            <a:avLst/>
          </a:prstGeom>
        </p:spPr>
        <p:txBody>
          <a:bodyPr wrap="square" lIns="0" tIns="0" rIns="0" bIns="0">
            <a:noAutofit/>
          </a:bodyPr>
          <a:lstStyle/>
          <a:p>
            <a:pPr>
              <a:spcAft>
                <a:spcPts val="600"/>
              </a:spcAft>
            </a:pPr>
            <a:r>
              <a:rPr lang="en-US" sz="2000" dirty="0">
                <a:latin typeface="+mj-lt"/>
              </a:rPr>
              <a:t>When planning for Azure AD Connect Pass-through Authentication, organizations should consider the following:</a:t>
            </a:r>
          </a:p>
          <a:p>
            <a:pPr>
              <a:spcAft>
                <a:spcPts val="600"/>
              </a:spcAft>
            </a:pPr>
            <a:r>
              <a:rPr lang="en-US" dirty="0"/>
              <a:t>Key benefits </a:t>
            </a:r>
          </a:p>
          <a:p>
            <a:pPr>
              <a:spcAft>
                <a:spcPts val="600"/>
              </a:spcAft>
            </a:pPr>
            <a:r>
              <a:rPr lang="en-US" dirty="0"/>
              <a:t>Feature highlights</a:t>
            </a:r>
          </a:p>
          <a:p>
            <a:pPr>
              <a:spcAft>
                <a:spcPts val="600"/>
              </a:spcAft>
            </a:pPr>
            <a:r>
              <a:rPr lang="en-US" dirty="0"/>
              <a:t>Supported scenarios</a:t>
            </a:r>
          </a:p>
          <a:p>
            <a:pPr>
              <a:spcAft>
                <a:spcPts val="600"/>
              </a:spcAft>
            </a:pPr>
            <a:r>
              <a:rPr lang="en-US" dirty="0"/>
              <a:t>Unsupported scenarios</a:t>
            </a:r>
            <a:endParaRPr lang="en-US" sz="1600" dirty="0"/>
          </a:p>
        </p:txBody>
      </p:sp>
    </p:spTree>
    <p:extLst>
      <p:ext uri="{BB962C8B-B14F-4D97-AF65-F5344CB8AC3E}">
        <p14:creationId xmlns:p14="http://schemas.microsoft.com/office/powerpoint/2010/main" val="883621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raphical user interface&#10;&#10;Description automatically generated">
            <a:extLst>
              <a:ext uri="{FF2B5EF4-FFF2-40B4-BE49-F238E27FC236}">
                <a16:creationId xmlns:a16="http://schemas.microsoft.com/office/drawing/2014/main" id="{604FBC51-1D47-4C84-96A7-A6CD35F8E3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9931" y="1647932"/>
            <a:ext cx="8594376" cy="5060981"/>
          </a:xfrm>
          <a:prstGeom prst="rect">
            <a:avLst/>
          </a:prstGeom>
        </p:spPr>
      </p:pic>
      <p:sp>
        <p:nvSpPr>
          <p:cNvPr id="17" name="Title 16"/>
          <p:cNvSpPr>
            <a:spLocks noGrp="1"/>
          </p:cNvSpPr>
          <p:nvPr>
            <p:ph type="title"/>
          </p:nvPr>
        </p:nvSpPr>
        <p:spPr/>
        <p:txBody>
          <a:bodyPr/>
          <a:lstStyle/>
          <a:p>
            <a:r>
              <a:rPr lang="en-US" dirty="0"/>
              <a:t>Explore federated authentication using ADFS</a:t>
            </a:r>
          </a:p>
        </p:txBody>
      </p:sp>
      <p:sp>
        <p:nvSpPr>
          <p:cNvPr id="5" name="TextBox 4">
            <a:extLst>
              <a:ext uri="{FF2B5EF4-FFF2-40B4-BE49-F238E27FC236}">
                <a16:creationId xmlns:a16="http://schemas.microsoft.com/office/drawing/2014/main" id="{623C624D-BAE7-4D29-9CEA-63210DB4AD55}"/>
              </a:ext>
              <a:ext uri="{C183D7F6-B498-43B3-948B-1728B52AA6E4}">
                <adec:decorative xmlns:adec="http://schemas.microsoft.com/office/drawing/2017/decorative" val="0"/>
              </a:ext>
            </a:extLst>
          </p:cNvPr>
          <p:cNvSpPr txBox="1"/>
          <p:nvPr/>
        </p:nvSpPr>
        <p:spPr>
          <a:xfrm>
            <a:off x="228601" y="1436688"/>
            <a:ext cx="3683000" cy="5162894"/>
          </a:xfrm>
          <a:prstGeom prst="rect">
            <a:avLst/>
          </a:prstGeom>
          <a:solidFill>
            <a:schemeClr val="bg1">
              <a:lumMod val="95000"/>
            </a:schemeClr>
          </a:solidFill>
          <a:ln>
            <a:noFill/>
          </a:ln>
        </p:spPr>
        <p:txBody>
          <a:bodyPr wrap="square" lIns="182880" tIns="137160" rIns="182880" bIns="137160" rtlCol="0" anchor="t">
            <a:noAutofit/>
          </a:bodyPr>
          <a:lstStyle/>
          <a:p>
            <a:r>
              <a:rPr lang="en-US" sz="2000" dirty="0"/>
              <a:t>With federated authentication, Azure AD validates each user’s password </a:t>
            </a:r>
          </a:p>
          <a:p>
            <a:endParaRPr lang="en-US" sz="2000" dirty="0"/>
          </a:p>
          <a:p>
            <a:r>
              <a:rPr lang="en-US" sz="2000" dirty="0"/>
              <a:t>It does so by handing off the authentication process to a separate, trusted authentication system, such as on-premises ADFS</a:t>
            </a:r>
          </a:p>
        </p:txBody>
      </p:sp>
      <p:sp>
        <p:nvSpPr>
          <p:cNvPr id="7" name="TextBox 6">
            <a:extLst>
              <a:ext uri="{FF2B5EF4-FFF2-40B4-BE49-F238E27FC236}">
                <a16:creationId xmlns:a16="http://schemas.microsoft.com/office/drawing/2014/main" id="{E164E4D4-BEEB-4ED6-9184-84FB0A1A3EEE}"/>
              </a:ext>
              <a:ext uri="{C183D7F6-B498-43B3-948B-1728B52AA6E4}">
                <adec:decorative xmlns:adec="http://schemas.microsoft.com/office/drawing/2017/decorative" val="1"/>
              </a:ext>
            </a:extLst>
          </p:cNvPr>
          <p:cNvSpPr txBox="1"/>
          <p:nvPr/>
        </p:nvSpPr>
        <p:spPr>
          <a:xfrm>
            <a:off x="4065588" y="1436687"/>
            <a:ext cx="8268873" cy="5162895"/>
          </a:xfrm>
          <a:prstGeom prst="rect">
            <a:avLst/>
          </a:prstGeom>
          <a:noFill/>
          <a:ln w="19050">
            <a:solidFill>
              <a:schemeClr val="accent1"/>
            </a:solidFill>
          </a:ln>
        </p:spPr>
        <p:txBody>
          <a:bodyPr wrap="square" lIns="182880" tIns="45720" rIns="182880" bIns="45720" rtlCol="0" anchor="t">
            <a:noAutofit/>
          </a:bodyPr>
          <a:lstStyle>
            <a:defPPr>
              <a:defRPr lang="en-US"/>
            </a:defPPr>
            <a:lvl1pPr lvl="0">
              <a:spcBef>
                <a:spcPts val="200"/>
              </a:spcBef>
              <a:defRPr sz="2000">
                <a:gradFill>
                  <a:gsLst>
                    <a:gs pos="2917">
                      <a:srgbClr val="1A1A1A"/>
                    </a:gs>
                    <a:gs pos="30000">
                      <a:srgbClr val="1A1A1A"/>
                    </a:gs>
                  </a:gsLst>
                  <a:lin ang="5400000" scaled="0"/>
                </a:gradFill>
              </a:defRPr>
            </a:lvl1pPr>
          </a:lstStyle>
          <a:p>
            <a:endParaRPr lang="en-US">
              <a:ln w="19050">
                <a:solidFill>
                  <a:schemeClr val="tx1"/>
                </a:solidFill>
              </a:ln>
            </a:endParaRPr>
          </a:p>
        </p:txBody>
      </p:sp>
    </p:spTree>
    <p:extLst>
      <p:ext uri="{BB962C8B-B14F-4D97-AF65-F5344CB8AC3E}">
        <p14:creationId xmlns:p14="http://schemas.microsoft.com/office/powerpoint/2010/main" val="2103519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Examine how Azure AD Single Sign-On simplifies user access</a:t>
            </a:r>
          </a:p>
        </p:txBody>
      </p:sp>
      <p:sp>
        <p:nvSpPr>
          <p:cNvPr id="26" name="Text Placeholder 5">
            <a:extLst>
              <a:ext uri="{FF2B5EF4-FFF2-40B4-BE49-F238E27FC236}">
                <a16:creationId xmlns:a16="http://schemas.microsoft.com/office/drawing/2014/main" id="{C3EE83C6-8857-4529-B0CA-28DE8C33226F}"/>
              </a:ext>
            </a:extLst>
          </p:cNvPr>
          <p:cNvSpPr txBox="1">
            <a:spLocks/>
          </p:cNvSpPr>
          <p:nvPr/>
        </p:nvSpPr>
        <p:spPr>
          <a:xfrm>
            <a:off x="579438" y="1436688"/>
            <a:ext cx="2913062" cy="4832350"/>
          </a:xfrm>
          <a:prstGeom prst="rect">
            <a:avLst/>
          </a:prstGeom>
          <a:solidFill>
            <a:schemeClr val="bg1">
              <a:lumMod val="95000"/>
            </a:schemeClr>
          </a:solidFill>
          <a:ln w="19050">
            <a:solidFill>
              <a:schemeClr val="bg1">
                <a:lumMod val="95000"/>
              </a:schemeClr>
            </a:solidFill>
          </a:ln>
        </p:spPr>
        <p:txBody>
          <a:bodyPr lIns="137160" tIns="91440" rIns="137160" bIns="91440"/>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spcBef>
                <a:spcPts val="600"/>
              </a:spcBef>
              <a:spcAft>
                <a:spcPts val="1200"/>
              </a:spcAft>
              <a:buNone/>
            </a:pPr>
            <a:r>
              <a:rPr lang="en-US" sz="1800" dirty="0"/>
              <a:t>Azure Active Directory Seamless Single Sign-On automatically signs users in when they’re on their corporate devices connected to their corporate network</a:t>
            </a:r>
          </a:p>
          <a:p>
            <a:pPr marL="0" indent="0">
              <a:spcBef>
                <a:spcPts val="600"/>
              </a:spcBef>
              <a:spcAft>
                <a:spcPts val="1200"/>
              </a:spcAft>
              <a:buNone/>
            </a:pPr>
            <a:r>
              <a:rPr lang="en-US" sz="1800" dirty="0"/>
              <a:t>This feature provides users with easy access to their organization’s cloud-based applications without needing any additional on-premises components</a:t>
            </a:r>
          </a:p>
        </p:txBody>
      </p:sp>
      <p:pic>
        <p:nvPicPr>
          <p:cNvPr id="10" name="picture" descr="Azure Active Directory Seamless Single Sign-On automatically signs users in on their corporate devices connected to corporate network">
            <a:extLst>
              <a:ext uri="{FF2B5EF4-FFF2-40B4-BE49-F238E27FC236}">
                <a16:creationId xmlns:a16="http://schemas.microsoft.com/office/drawing/2014/main" id="{AF77ED9F-C4EF-4257-AFE9-E1FCAE490F5E}"/>
              </a:ext>
            </a:extLst>
          </p:cNvPr>
          <p:cNvPicPr/>
          <p:nvPr/>
        </p:nvPicPr>
        <p:blipFill rotWithShape="1">
          <a:blip r:embed="rId3" cstate="print">
            <a:extLst>
              <a:ext uri="{28A0092B-C50C-407E-A947-70E740481C1C}">
                <a14:useLocalDpi xmlns:a14="http://schemas.microsoft.com/office/drawing/2010/main" val="0"/>
              </a:ext>
            </a:extLst>
          </a:blip>
          <a:srcRect l="-1008" t="-23301" r="-1008" b="-23301"/>
          <a:stretch/>
        </p:blipFill>
        <p:spPr>
          <a:xfrm>
            <a:off x="3640086" y="1436689"/>
            <a:ext cx="8199438" cy="4832350"/>
          </a:xfrm>
          <a:prstGeom prst="rect">
            <a:avLst/>
          </a:prstGeom>
          <a:noFill/>
          <a:ln w="19050">
            <a:solidFill>
              <a:schemeClr val="accent1"/>
            </a:solidFill>
          </a:ln>
        </p:spPr>
      </p:pic>
    </p:spTree>
    <p:extLst>
      <p:ext uri="{BB962C8B-B14F-4D97-AF65-F5344CB8AC3E}">
        <p14:creationId xmlns:p14="http://schemas.microsoft.com/office/powerpoint/2010/main" val="3378584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Knowledge Check</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600059" y="1928192"/>
            <a:ext cx="6142385" cy="3303241"/>
          </a:xfrm>
          <a:prstGeom prst="rect">
            <a:avLst/>
          </a:prstGeom>
          <a:solidFill>
            <a:schemeClr val="bg1">
              <a:lumMod val="95000"/>
            </a:schemeClr>
          </a:solidFill>
          <a:ln>
            <a:noFill/>
          </a:ln>
        </p:spPr>
        <p:txBody>
          <a:bodyPr wrap="square" lIns="137160" tIns="91440" rIns="91440" bIns="91440" rtlCol="0" anchor="ctr">
            <a:noAutofit/>
          </a:bodyPr>
          <a:lstStyle/>
          <a:p>
            <a:pPr algn="ctr">
              <a:spcAft>
                <a:spcPts val="600"/>
              </a:spcAft>
            </a:pPr>
            <a:r>
              <a:rPr lang="en-US" sz="2400" dirty="0">
                <a:solidFill>
                  <a:schemeClr val="accent1"/>
                </a:solidFill>
                <a:latin typeface="+mj-lt"/>
              </a:rPr>
              <a:t>Test your knowledge of this module by reviewing the Knowledge Check questions in your student manual</a:t>
            </a:r>
            <a:endParaRPr lang="en-US" sz="2800" dirty="0">
              <a:solidFill>
                <a:schemeClr val="accent1"/>
              </a:solidFill>
            </a:endParaRPr>
          </a:p>
        </p:txBody>
      </p:sp>
      <p:pic>
        <p:nvPicPr>
          <p:cNvPr id="3" name="Picture 2" descr="A picture containing text, keyboard, computer, electronics&#10;&#10;Description automatically generated">
            <a:extLst>
              <a:ext uri="{FF2B5EF4-FFF2-40B4-BE49-F238E27FC236}">
                <a16:creationId xmlns:a16="http://schemas.microsoft.com/office/drawing/2014/main" id="{F038770E-6868-4835-B83C-A8558C3063A2}"/>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160544" y="1928192"/>
            <a:ext cx="3801144" cy="3323121"/>
          </a:xfrm>
          <a:prstGeom prst="rect">
            <a:avLst/>
          </a:prstGeom>
        </p:spPr>
      </p:pic>
    </p:spTree>
    <p:extLst>
      <p:ext uri="{BB962C8B-B14F-4D97-AF65-F5344CB8AC3E}">
        <p14:creationId xmlns:p14="http://schemas.microsoft.com/office/powerpoint/2010/main" val="2085936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Summary</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466316" y="1329088"/>
            <a:ext cx="11260085" cy="544080"/>
          </a:xfrm>
          <a:prstGeom prst="rect">
            <a:avLst/>
          </a:prstGeom>
          <a:noFill/>
          <a:ln>
            <a:noFill/>
          </a:ln>
        </p:spPr>
        <p:txBody>
          <a:bodyPr wrap="square" lIns="137160" tIns="91440" rIns="91440" bIns="91440" rtlCol="0" anchor="ctr">
            <a:noAutofit/>
          </a:bodyPr>
          <a:lstStyle/>
          <a:p>
            <a:pPr>
              <a:spcAft>
                <a:spcPts val="600"/>
              </a:spcAft>
            </a:pPr>
            <a:r>
              <a:rPr lang="en-US" sz="2400" dirty="0">
                <a:latin typeface="+mj-lt"/>
              </a:rPr>
              <a:t>This module examined the following items that must be considered when planning an identity and authentication solution for Microsoft 365:</a:t>
            </a:r>
            <a:endParaRPr lang="en-US" sz="2800" dirty="0"/>
          </a:p>
        </p:txBody>
      </p:sp>
      <p:pic>
        <p:nvPicPr>
          <p:cNvPr id="2" name="Picture 1" descr="Icon of a document and  a curve arrow">
            <a:extLst>
              <a:ext uri="{FF2B5EF4-FFF2-40B4-BE49-F238E27FC236}">
                <a16:creationId xmlns:a16="http://schemas.microsoft.com/office/drawing/2014/main" id="{D14549FD-7914-4AB2-A0B8-C5A159E20919}"/>
              </a:ext>
            </a:extLst>
          </p:cNvPr>
          <p:cNvPicPr>
            <a:picLocks noChangeAspect="1"/>
          </p:cNvPicPr>
          <p:nvPr/>
        </p:nvPicPr>
        <p:blipFill>
          <a:blip r:embed="rId3"/>
          <a:stretch>
            <a:fillRect/>
          </a:stretch>
        </p:blipFill>
        <p:spPr>
          <a:xfrm>
            <a:off x="579438" y="2040127"/>
            <a:ext cx="641604" cy="641604"/>
          </a:xfrm>
          <a:prstGeom prst="rect">
            <a:avLst/>
          </a:prstGeom>
        </p:spPr>
      </p:pic>
      <p:sp>
        <p:nvSpPr>
          <p:cNvPr id="3" name="Rectangle 2">
            <a:extLst>
              <a:ext uri="{FF2B5EF4-FFF2-40B4-BE49-F238E27FC236}">
                <a16:creationId xmlns:a16="http://schemas.microsoft.com/office/drawing/2014/main" id="{FC72E196-EFF2-4052-A058-82A691F4B2DA}"/>
              </a:ext>
            </a:extLst>
          </p:cNvPr>
          <p:cNvSpPr/>
          <p:nvPr/>
        </p:nvSpPr>
        <p:spPr>
          <a:xfrm>
            <a:off x="1371600" y="2131567"/>
            <a:ext cx="5226050" cy="457200"/>
          </a:xfrm>
          <a:prstGeom prst="rect">
            <a:avLst/>
          </a:prstGeom>
        </p:spPr>
        <p:txBody>
          <a:bodyPr wrap="none" lIns="0" tIns="0" rIns="0" bIns="0" anchor="ctr">
            <a:noAutofit/>
          </a:bodyPr>
          <a:lstStyle/>
          <a:p>
            <a:pPr marL="0" lvl="1"/>
            <a:r>
              <a:rPr lang="en-US" sz="2000" dirty="0"/>
              <a:t>Directory synchronization </a:t>
            </a:r>
          </a:p>
        </p:txBody>
      </p:sp>
      <p:pic>
        <p:nvPicPr>
          <p:cNvPr id="5" name="Picture 4" descr="Icon of chain">
            <a:extLst>
              <a:ext uri="{FF2B5EF4-FFF2-40B4-BE49-F238E27FC236}">
                <a16:creationId xmlns:a16="http://schemas.microsoft.com/office/drawing/2014/main" id="{5836FAD2-93C3-4974-85E9-04DF4A655240}"/>
              </a:ext>
            </a:extLst>
          </p:cNvPr>
          <p:cNvPicPr>
            <a:picLocks noChangeAspect="1"/>
          </p:cNvPicPr>
          <p:nvPr/>
        </p:nvPicPr>
        <p:blipFill>
          <a:blip r:embed="rId4"/>
          <a:stretch>
            <a:fillRect/>
          </a:stretch>
        </p:blipFill>
        <p:spPr>
          <a:xfrm>
            <a:off x="579438" y="2787497"/>
            <a:ext cx="641604" cy="641604"/>
          </a:xfrm>
          <a:prstGeom prst="rect">
            <a:avLst/>
          </a:prstGeom>
        </p:spPr>
      </p:pic>
      <p:sp>
        <p:nvSpPr>
          <p:cNvPr id="9" name="Rectangle 8">
            <a:extLst>
              <a:ext uri="{FF2B5EF4-FFF2-40B4-BE49-F238E27FC236}">
                <a16:creationId xmlns:a16="http://schemas.microsoft.com/office/drawing/2014/main" id="{63413C64-E3D7-4E53-9A0C-8B538A5D0B27}"/>
              </a:ext>
            </a:extLst>
          </p:cNvPr>
          <p:cNvSpPr/>
          <p:nvPr/>
        </p:nvSpPr>
        <p:spPr>
          <a:xfrm>
            <a:off x="1371600" y="2878937"/>
            <a:ext cx="5226050" cy="457200"/>
          </a:xfrm>
          <a:prstGeom prst="rect">
            <a:avLst/>
          </a:prstGeom>
        </p:spPr>
        <p:txBody>
          <a:bodyPr wrap="none" lIns="0" tIns="0" rIns="0" bIns="0" anchor="ctr">
            <a:noAutofit/>
          </a:bodyPr>
          <a:lstStyle/>
          <a:p>
            <a:pPr marL="0" lvl="1"/>
            <a:r>
              <a:rPr lang="en-US" sz="2000" dirty="0"/>
              <a:t>Azure AD Connect</a:t>
            </a:r>
          </a:p>
        </p:txBody>
      </p:sp>
      <p:pic>
        <p:nvPicPr>
          <p:cNvPr id="10" name="Picture 9" descr="icon of three dots connected with two lines">
            <a:extLst>
              <a:ext uri="{FF2B5EF4-FFF2-40B4-BE49-F238E27FC236}">
                <a16:creationId xmlns:a16="http://schemas.microsoft.com/office/drawing/2014/main" id="{50B132BA-7CAF-4FD9-9F91-0A57201301F5}"/>
              </a:ext>
            </a:extLst>
          </p:cNvPr>
          <p:cNvPicPr>
            <a:picLocks noChangeAspect="1"/>
          </p:cNvPicPr>
          <p:nvPr/>
        </p:nvPicPr>
        <p:blipFill>
          <a:blip r:embed="rId5"/>
          <a:stretch>
            <a:fillRect/>
          </a:stretch>
        </p:blipFill>
        <p:spPr>
          <a:xfrm>
            <a:off x="579438" y="3533343"/>
            <a:ext cx="641604" cy="641604"/>
          </a:xfrm>
          <a:prstGeom prst="rect">
            <a:avLst/>
          </a:prstGeom>
        </p:spPr>
      </p:pic>
      <p:sp>
        <p:nvSpPr>
          <p:cNvPr id="11" name="Rectangle 10">
            <a:extLst>
              <a:ext uri="{FF2B5EF4-FFF2-40B4-BE49-F238E27FC236}">
                <a16:creationId xmlns:a16="http://schemas.microsoft.com/office/drawing/2014/main" id="{69F76E1B-D18B-45A8-B684-4BC414D9B3D2}"/>
              </a:ext>
            </a:extLst>
          </p:cNvPr>
          <p:cNvSpPr/>
          <p:nvPr/>
        </p:nvSpPr>
        <p:spPr>
          <a:xfrm>
            <a:off x="1371600" y="3626307"/>
            <a:ext cx="5226050" cy="457200"/>
          </a:xfrm>
          <a:prstGeom prst="rect">
            <a:avLst/>
          </a:prstGeom>
        </p:spPr>
        <p:txBody>
          <a:bodyPr wrap="none" lIns="0" tIns="0" rIns="0" bIns="0" anchor="ctr">
            <a:noAutofit/>
          </a:bodyPr>
          <a:lstStyle/>
          <a:p>
            <a:pPr marL="0" lvl="1"/>
            <a:r>
              <a:rPr lang="en-US" sz="2000" dirty="0"/>
              <a:t>Azure AD Connect pass through</a:t>
            </a:r>
          </a:p>
        </p:txBody>
      </p:sp>
      <p:pic>
        <p:nvPicPr>
          <p:cNvPr id="12" name="Picture 11" descr="Icon of gear">
            <a:extLst>
              <a:ext uri="{FF2B5EF4-FFF2-40B4-BE49-F238E27FC236}">
                <a16:creationId xmlns:a16="http://schemas.microsoft.com/office/drawing/2014/main" id="{BED48574-7A98-41A1-BCA1-8A0AF7740757}"/>
              </a:ext>
            </a:extLst>
          </p:cNvPr>
          <p:cNvPicPr>
            <a:picLocks noChangeAspect="1"/>
          </p:cNvPicPr>
          <p:nvPr/>
        </p:nvPicPr>
        <p:blipFill>
          <a:blip r:embed="rId6"/>
          <a:stretch>
            <a:fillRect/>
          </a:stretch>
        </p:blipFill>
        <p:spPr>
          <a:xfrm>
            <a:off x="579438" y="4346702"/>
            <a:ext cx="641604" cy="641604"/>
          </a:xfrm>
          <a:prstGeom prst="rect">
            <a:avLst/>
          </a:prstGeom>
        </p:spPr>
      </p:pic>
      <p:sp>
        <p:nvSpPr>
          <p:cNvPr id="13" name="Rectangle 12">
            <a:extLst>
              <a:ext uri="{FF2B5EF4-FFF2-40B4-BE49-F238E27FC236}">
                <a16:creationId xmlns:a16="http://schemas.microsoft.com/office/drawing/2014/main" id="{FCCC7E9F-13E8-4B2B-9051-10F03C54FF92}"/>
              </a:ext>
            </a:extLst>
          </p:cNvPr>
          <p:cNvSpPr/>
          <p:nvPr/>
        </p:nvSpPr>
        <p:spPr>
          <a:xfrm>
            <a:off x="1371599" y="4439666"/>
            <a:ext cx="6631757" cy="457200"/>
          </a:xfrm>
          <a:prstGeom prst="rect">
            <a:avLst/>
          </a:prstGeom>
        </p:spPr>
        <p:txBody>
          <a:bodyPr wrap="none" lIns="0" tIns="0" rIns="0" bIns="0" anchor="ctr">
            <a:noAutofit/>
          </a:bodyPr>
          <a:lstStyle/>
          <a:p>
            <a:pPr marL="0" lvl="1"/>
            <a:r>
              <a:rPr lang="en-US" sz="2000" dirty="0"/>
              <a:t>Active Directory Federation Services (for ADFS on-premises deployments</a:t>
            </a:r>
            <a:r>
              <a:rPr lang="en-US" sz="1600" dirty="0"/>
              <a:t>)</a:t>
            </a:r>
          </a:p>
        </p:txBody>
      </p:sp>
      <p:pic>
        <p:nvPicPr>
          <p:cNvPr id="31" name="Picture 30" descr="Icon of check mark in a circle">
            <a:extLst>
              <a:ext uri="{FF2B5EF4-FFF2-40B4-BE49-F238E27FC236}">
                <a16:creationId xmlns:a16="http://schemas.microsoft.com/office/drawing/2014/main" id="{06E2B8DE-1DC8-4187-9BB3-15F14E2E584C}"/>
              </a:ext>
            </a:extLst>
          </p:cNvPr>
          <p:cNvPicPr>
            <a:picLocks noChangeAspect="1"/>
          </p:cNvPicPr>
          <p:nvPr/>
        </p:nvPicPr>
        <p:blipFill>
          <a:blip r:embed="rId7"/>
          <a:stretch>
            <a:fillRect/>
          </a:stretch>
        </p:blipFill>
        <p:spPr>
          <a:xfrm>
            <a:off x="579438" y="5169485"/>
            <a:ext cx="641604" cy="641604"/>
          </a:xfrm>
          <a:prstGeom prst="rect">
            <a:avLst/>
          </a:prstGeom>
        </p:spPr>
      </p:pic>
      <p:sp>
        <p:nvSpPr>
          <p:cNvPr id="33" name="Rectangle 32">
            <a:extLst>
              <a:ext uri="{FF2B5EF4-FFF2-40B4-BE49-F238E27FC236}">
                <a16:creationId xmlns:a16="http://schemas.microsoft.com/office/drawing/2014/main" id="{EFB230CC-F9B9-48B8-85BA-688C7B5F3AE3}"/>
              </a:ext>
            </a:extLst>
          </p:cNvPr>
          <p:cNvSpPr/>
          <p:nvPr/>
        </p:nvSpPr>
        <p:spPr>
          <a:xfrm>
            <a:off x="1371599" y="5262449"/>
            <a:ext cx="8913043" cy="457200"/>
          </a:xfrm>
          <a:prstGeom prst="rect">
            <a:avLst/>
          </a:prstGeom>
        </p:spPr>
        <p:txBody>
          <a:bodyPr wrap="none" lIns="0" tIns="0" rIns="0" bIns="0" anchor="ctr">
            <a:noAutofit/>
          </a:bodyPr>
          <a:lstStyle/>
          <a:p>
            <a:pPr marL="0" lvl="1"/>
            <a:r>
              <a:rPr lang="en-US" sz="2000" dirty="0"/>
              <a:t>Azure AD Single Sign-On</a:t>
            </a:r>
          </a:p>
        </p:txBody>
      </p:sp>
    </p:spTree>
    <p:extLst>
      <p:ext uri="{BB962C8B-B14F-4D97-AF65-F5344CB8AC3E}">
        <p14:creationId xmlns:p14="http://schemas.microsoft.com/office/powerpoint/2010/main" val="3450954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4: Plan your supporting infrastructure for Microsoft 365</a:t>
            </a:r>
          </a:p>
        </p:txBody>
      </p:sp>
      <p:pic>
        <p:nvPicPr>
          <p:cNvPr id="4" name="Picture 3" descr="Icon of laptop and cell phone">
            <a:extLst>
              <a:ext uri="{FF2B5EF4-FFF2-40B4-BE49-F238E27FC236}">
                <a16:creationId xmlns:a16="http://schemas.microsoft.com/office/drawing/2014/main" id="{3516A85D-3004-4DB5-BBF7-71EC846EC56A}"/>
              </a:ext>
            </a:extLst>
          </p:cNvPr>
          <p:cNvPicPr>
            <a:picLocks noChangeAspect="1"/>
          </p:cNvPicPr>
          <p:nvPr/>
        </p:nvPicPr>
        <p:blipFill>
          <a:blip r:embed="rId3"/>
          <a:stretch>
            <a:fillRect/>
          </a:stretch>
        </p:blipFill>
        <p:spPr>
          <a:xfrm>
            <a:off x="10351682" y="2953206"/>
            <a:ext cx="1088113" cy="1088113"/>
          </a:xfrm>
          <a:prstGeom prst="rect">
            <a:avLst/>
          </a:prstGeom>
        </p:spPr>
      </p:pic>
    </p:spTree>
    <p:extLst>
      <p:ext uri="{BB962C8B-B14F-4D97-AF65-F5344CB8AC3E}">
        <p14:creationId xmlns:p14="http://schemas.microsoft.com/office/powerpoint/2010/main" val="1711597888"/>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579438" y="470306"/>
            <a:ext cx="6257941" cy="439465"/>
          </a:xfrm>
        </p:spPr>
        <p:txBody>
          <a:bodyPr/>
          <a:lstStyle/>
          <a:p>
            <a:r>
              <a:rPr lang="en-US" altLang="zh-CN" dirty="0"/>
              <a:t>I</a:t>
            </a:r>
            <a:r>
              <a:rPr lang="en-US" dirty="0"/>
              <a:t>ntroduction   </a:t>
            </a:r>
          </a:p>
        </p:txBody>
      </p:sp>
      <p:sp>
        <p:nvSpPr>
          <p:cNvPr id="4" name="Rectangle 3">
            <a:extLst>
              <a:ext uri="{FF2B5EF4-FFF2-40B4-BE49-F238E27FC236}">
                <a16:creationId xmlns:a16="http://schemas.microsoft.com/office/drawing/2014/main" id="{486781BC-22CD-4D18-B824-01BD635FA9D8}"/>
              </a:ext>
            </a:extLst>
          </p:cNvPr>
          <p:cNvSpPr/>
          <p:nvPr/>
        </p:nvSpPr>
        <p:spPr>
          <a:xfrm>
            <a:off x="579438" y="1051576"/>
            <a:ext cx="6216650" cy="830997"/>
          </a:xfrm>
          <a:prstGeom prst="rect">
            <a:avLst/>
          </a:prstGeom>
        </p:spPr>
        <p:txBody>
          <a:bodyPr lIns="0" tIns="0" rIns="0" bIns="0">
            <a:spAutoFit/>
          </a:bodyPr>
          <a:lstStyle/>
          <a:p>
            <a:pPr>
              <a:spcAft>
                <a:spcPts val="600"/>
              </a:spcAft>
            </a:pPr>
            <a:r>
              <a:rPr lang="en-US" dirty="0">
                <a:solidFill>
                  <a:schemeClr val="accent1"/>
                </a:solidFill>
                <a:latin typeface="+mj-lt"/>
              </a:rPr>
              <a:t>This module examines the following items that an organization should consider when planning its supporting infrastructure for Microsoft 365:</a:t>
            </a:r>
          </a:p>
        </p:txBody>
      </p:sp>
      <p:pic>
        <p:nvPicPr>
          <p:cNvPr id="6" name="Picture 5" descr="Icon of envelope">
            <a:extLst>
              <a:ext uri="{FF2B5EF4-FFF2-40B4-BE49-F238E27FC236}">
                <a16:creationId xmlns:a16="http://schemas.microsoft.com/office/drawing/2014/main" id="{9F70411A-9497-4EA1-A170-9BA40EF0865F}"/>
              </a:ext>
            </a:extLst>
          </p:cNvPr>
          <p:cNvPicPr>
            <a:picLocks noChangeAspect="1"/>
          </p:cNvPicPr>
          <p:nvPr/>
        </p:nvPicPr>
        <p:blipFill>
          <a:blip r:embed="rId3"/>
          <a:stretch>
            <a:fillRect/>
          </a:stretch>
        </p:blipFill>
        <p:spPr>
          <a:xfrm>
            <a:off x="579438" y="2025650"/>
            <a:ext cx="813180" cy="813180"/>
          </a:xfrm>
          <a:prstGeom prst="rect">
            <a:avLst/>
          </a:prstGeom>
        </p:spPr>
      </p:pic>
      <p:sp>
        <p:nvSpPr>
          <p:cNvPr id="19" name="Rectangle 18">
            <a:extLst>
              <a:ext uri="{FF2B5EF4-FFF2-40B4-BE49-F238E27FC236}">
                <a16:creationId xmlns:a16="http://schemas.microsoft.com/office/drawing/2014/main" id="{FBF4FC03-290F-4AFC-9393-B1D460A21A00}"/>
              </a:ext>
            </a:extLst>
          </p:cNvPr>
          <p:cNvSpPr/>
          <p:nvPr/>
        </p:nvSpPr>
        <p:spPr>
          <a:xfrm>
            <a:off x="1625600" y="2293741"/>
            <a:ext cx="5170487" cy="276999"/>
          </a:xfrm>
          <a:prstGeom prst="rect">
            <a:avLst/>
          </a:prstGeom>
        </p:spPr>
        <p:txBody>
          <a:bodyPr wrap="square" lIns="0" tIns="0" rIns="0" bIns="0">
            <a:spAutoFit/>
          </a:bodyPr>
          <a:lstStyle/>
          <a:p>
            <a:pPr marL="0" lvl="1"/>
            <a:r>
              <a:rPr lang="en-US" dirty="0"/>
              <a:t>Email strategy</a:t>
            </a:r>
          </a:p>
        </p:txBody>
      </p:sp>
      <p:cxnSp>
        <p:nvCxnSpPr>
          <p:cNvPr id="30" name="Straight Connector 29">
            <a:extLst>
              <a:ext uri="{FF2B5EF4-FFF2-40B4-BE49-F238E27FC236}">
                <a16:creationId xmlns:a16="http://schemas.microsoft.com/office/drawing/2014/main" id="{21025682-454D-4051-8B44-B3B8AAC57641}"/>
              </a:ext>
              <a:ext uri="{C183D7F6-B498-43B3-948B-1728B52AA6E4}">
                <adec:decorative xmlns:adec="http://schemas.microsoft.com/office/drawing/2017/decorative" val="1"/>
              </a:ext>
            </a:extLst>
          </p:cNvPr>
          <p:cNvCxnSpPr>
            <a:cxnSpLocks/>
          </p:cNvCxnSpPr>
          <p:nvPr/>
        </p:nvCxnSpPr>
        <p:spPr>
          <a:xfrm>
            <a:off x="1625600" y="2966923"/>
            <a:ext cx="5170487"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36" name="Picture 35" descr="Icon of storage box">
            <a:extLst>
              <a:ext uri="{FF2B5EF4-FFF2-40B4-BE49-F238E27FC236}">
                <a16:creationId xmlns:a16="http://schemas.microsoft.com/office/drawing/2014/main" id="{8BF53658-E73C-4CDF-934F-AE16A663F331}"/>
              </a:ext>
            </a:extLst>
          </p:cNvPr>
          <p:cNvPicPr>
            <a:picLocks noChangeAspect="1"/>
          </p:cNvPicPr>
          <p:nvPr/>
        </p:nvPicPr>
        <p:blipFill>
          <a:blip r:embed="rId4"/>
          <a:stretch>
            <a:fillRect/>
          </a:stretch>
        </p:blipFill>
        <p:spPr>
          <a:xfrm>
            <a:off x="579438" y="3095016"/>
            <a:ext cx="813180" cy="813180"/>
          </a:xfrm>
          <a:prstGeom prst="rect">
            <a:avLst/>
          </a:prstGeom>
        </p:spPr>
      </p:pic>
      <p:sp>
        <p:nvSpPr>
          <p:cNvPr id="46" name="Rectangle 45">
            <a:extLst>
              <a:ext uri="{FF2B5EF4-FFF2-40B4-BE49-F238E27FC236}">
                <a16:creationId xmlns:a16="http://schemas.microsoft.com/office/drawing/2014/main" id="{0A957D9D-3F0E-460D-9669-5AFB7FF66654}"/>
              </a:ext>
            </a:extLst>
          </p:cNvPr>
          <p:cNvSpPr/>
          <p:nvPr/>
        </p:nvSpPr>
        <p:spPr>
          <a:xfrm>
            <a:off x="1625600" y="3363106"/>
            <a:ext cx="5170487" cy="276999"/>
          </a:xfrm>
          <a:prstGeom prst="rect">
            <a:avLst/>
          </a:prstGeom>
        </p:spPr>
        <p:txBody>
          <a:bodyPr wrap="square" lIns="0" tIns="0" rIns="0" bIns="0">
            <a:spAutoFit/>
          </a:bodyPr>
          <a:lstStyle/>
          <a:p>
            <a:pPr marL="0" lvl="1"/>
            <a:r>
              <a:rPr lang="en-US" dirty="0"/>
              <a:t>File storage and migration</a:t>
            </a:r>
          </a:p>
        </p:txBody>
      </p:sp>
      <p:cxnSp>
        <p:nvCxnSpPr>
          <p:cNvPr id="54" name="Straight Connector 53">
            <a:extLst>
              <a:ext uri="{FF2B5EF4-FFF2-40B4-BE49-F238E27FC236}">
                <a16:creationId xmlns:a16="http://schemas.microsoft.com/office/drawing/2014/main" id="{DD5A3288-5A60-4F16-823C-5F2755023A14}"/>
              </a:ext>
              <a:ext uri="{C183D7F6-B498-43B3-948B-1728B52AA6E4}">
                <adec:decorative xmlns:adec="http://schemas.microsoft.com/office/drawing/2017/decorative" val="1"/>
              </a:ext>
            </a:extLst>
          </p:cNvPr>
          <p:cNvCxnSpPr>
            <a:cxnSpLocks/>
          </p:cNvCxnSpPr>
          <p:nvPr/>
        </p:nvCxnSpPr>
        <p:spPr>
          <a:xfrm>
            <a:off x="1625601" y="4036288"/>
            <a:ext cx="5170487"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58" name="Picture 57" descr="Icon of three people and oval shape">
            <a:extLst>
              <a:ext uri="{FF2B5EF4-FFF2-40B4-BE49-F238E27FC236}">
                <a16:creationId xmlns:a16="http://schemas.microsoft.com/office/drawing/2014/main" id="{4FA2C86E-6DDA-4F8C-873E-07D68169492C}"/>
              </a:ext>
            </a:extLst>
          </p:cNvPr>
          <p:cNvPicPr>
            <a:picLocks noChangeAspect="1"/>
          </p:cNvPicPr>
          <p:nvPr/>
        </p:nvPicPr>
        <p:blipFill>
          <a:blip r:embed="rId5"/>
          <a:stretch>
            <a:fillRect/>
          </a:stretch>
        </p:blipFill>
        <p:spPr>
          <a:xfrm>
            <a:off x="579438" y="4164382"/>
            <a:ext cx="813180" cy="813180"/>
          </a:xfrm>
          <a:prstGeom prst="rect">
            <a:avLst/>
          </a:prstGeom>
        </p:spPr>
      </p:pic>
      <p:sp>
        <p:nvSpPr>
          <p:cNvPr id="65" name="Rectangle 64">
            <a:extLst>
              <a:ext uri="{FF2B5EF4-FFF2-40B4-BE49-F238E27FC236}">
                <a16:creationId xmlns:a16="http://schemas.microsoft.com/office/drawing/2014/main" id="{F3BB6E22-9F54-49AC-939D-73352B1554E5}"/>
              </a:ext>
            </a:extLst>
          </p:cNvPr>
          <p:cNvSpPr/>
          <p:nvPr/>
        </p:nvSpPr>
        <p:spPr>
          <a:xfrm>
            <a:off x="1625600" y="4432471"/>
            <a:ext cx="5170487" cy="276999"/>
          </a:xfrm>
          <a:prstGeom prst="rect">
            <a:avLst/>
          </a:prstGeom>
        </p:spPr>
        <p:txBody>
          <a:bodyPr wrap="square" lIns="0" tIns="0" rIns="0" bIns="0">
            <a:spAutoFit/>
          </a:bodyPr>
          <a:lstStyle/>
          <a:p>
            <a:pPr marL="0" lvl="1"/>
            <a:r>
              <a:rPr lang="en-US" dirty="0"/>
              <a:t>Microsoft Teams environment</a:t>
            </a:r>
          </a:p>
        </p:txBody>
      </p:sp>
    </p:spTree>
    <p:extLst>
      <p:ext uri="{BB962C8B-B14F-4D97-AF65-F5344CB8AC3E}">
        <p14:creationId xmlns:p14="http://schemas.microsoft.com/office/powerpoint/2010/main" val="2753844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altLang="zh-CN" dirty="0"/>
              <a:t>I</a:t>
            </a:r>
            <a:r>
              <a:rPr lang="en-US" dirty="0"/>
              <a:t>ntroduction</a:t>
            </a:r>
          </a:p>
        </p:txBody>
      </p:sp>
      <p:sp>
        <p:nvSpPr>
          <p:cNvPr id="2" name="Rectangle 1">
            <a:extLst>
              <a:ext uri="{FF2B5EF4-FFF2-40B4-BE49-F238E27FC236}">
                <a16:creationId xmlns:a16="http://schemas.microsoft.com/office/drawing/2014/main" id="{D872898C-8CBA-462E-A31D-501B76B26CB8}"/>
              </a:ext>
            </a:extLst>
          </p:cNvPr>
          <p:cNvSpPr/>
          <p:nvPr/>
        </p:nvSpPr>
        <p:spPr>
          <a:xfrm>
            <a:off x="588963" y="1359223"/>
            <a:ext cx="6216650" cy="923330"/>
          </a:xfrm>
          <a:prstGeom prst="rect">
            <a:avLst/>
          </a:prstGeom>
        </p:spPr>
        <p:txBody>
          <a:bodyPr lIns="0" tIns="0" rIns="0" bIns="0">
            <a:spAutoFit/>
          </a:bodyPr>
          <a:lstStyle/>
          <a:p>
            <a:r>
              <a:rPr lang="en-US" sz="2000" dirty="0">
                <a:solidFill>
                  <a:schemeClr val="accent1"/>
                </a:solidFill>
                <a:latin typeface="+mj-lt"/>
              </a:rPr>
              <a:t>This module examines the key items that an organization should consider when planning its Microsoft 365 tenant, including:</a:t>
            </a:r>
          </a:p>
        </p:txBody>
      </p:sp>
      <p:pic>
        <p:nvPicPr>
          <p:cNvPr id="47" name="Picture 46" descr="Icon of three square connected with a line">
            <a:extLst>
              <a:ext uri="{FF2B5EF4-FFF2-40B4-BE49-F238E27FC236}">
                <a16:creationId xmlns:a16="http://schemas.microsoft.com/office/drawing/2014/main" id="{A392BEC9-4CCB-4BED-9E34-CDEAA4F61DCD}"/>
              </a:ext>
            </a:extLst>
          </p:cNvPr>
          <p:cNvPicPr>
            <a:picLocks noChangeAspect="1"/>
          </p:cNvPicPr>
          <p:nvPr/>
        </p:nvPicPr>
        <p:blipFill>
          <a:blip r:embed="rId3"/>
          <a:stretch>
            <a:fillRect/>
          </a:stretch>
        </p:blipFill>
        <p:spPr>
          <a:xfrm>
            <a:off x="591261" y="2531499"/>
            <a:ext cx="752164" cy="752164"/>
          </a:xfrm>
          <a:prstGeom prst="rect">
            <a:avLst/>
          </a:prstGeom>
        </p:spPr>
      </p:pic>
      <p:sp>
        <p:nvSpPr>
          <p:cNvPr id="3" name="Rectangle 2">
            <a:extLst>
              <a:ext uri="{FF2B5EF4-FFF2-40B4-BE49-F238E27FC236}">
                <a16:creationId xmlns:a16="http://schemas.microsoft.com/office/drawing/2014/main" id="{29CDB41D-AE04-45EC-8F51-A7743C71C9DA}"/>
              </a:ext>
            </a:extLst>
          </p:cNvPr>
          <p:cNvSpPr/>
          <p:nvPr/>
        </p:nvSpPr>
        <p:spPr>
          <a:xfrm>
            <a:off x="1560153" y="2753693"/>
            <a:ext cx="5101904" cy="307777"/>
          </a:xfrm>
          <a:prstGeom prst="rect">
            <a:avLst/>
          </a:prstGeom>
        </p:spPr>
        <p:txBody>
          <a:bodyPr wrap="square" lIns="0" tIns="0" rIns="0" bIns="0" anchor="ctr">
            <a:spAutoFit/>
          </a:bodyPr>
          <a:lstStyle/>
          <a:p>
            <a:r>
              <a:rPr lang="en-US" sz="2000" dirty="0"/>
              <a:t>Microsoft 365 components </a:t>
            </a:r>
          </a:p>
        </p:txBody>
      </p:sp>
      <p:cxnSp>
        <p:nvCxnSpPr>
          <p:cNvPr id="19" name="Straight Connector 18">
            <a:extLst>
              <a:ext uri="{FF2B5EF4-FFF2-40B4-BE49-F238E27FC236}">
                <a16:creationId xmlns:a16="http://schemas.microsoft.com/office/drawing/2014/main" id="{9A276884-D82A-4317-AD38-171FE6D15220}"/>
              </a:ext>
              <a:ext uri="{C183D7F6-B498-43B3-948B-1728B52AA6E4}">
                <adec:decorative xmlns:adec="http://schemas.microsoft.com/office/drawing/2017/decorative" val="1"/>
              </a:ext>
            </a:extLst>
          </p:cNvPr>
          <p:cNvCxnSpPr>
            <a:cxnSpLocks/>
          </p:cNvCxnSpPr>
          <p:nvPr/>
        </p:nvCxnSpPr>
        <p:spPr>
          <a:xfrm>
            <a:off x="1560153" y="3379720"/>
            <a:ext cx="5101904"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41" name="Picture 40" descr="Icon of gear">
            <a:extLst>
              <a:ext uri="{FF2B5EF4-FFF2-40B4-BE49-F238E27FC236}">
                <a16:creationId xmlns:a16="http://schemas.microsoft.com/office/drawing/2014/main" id="{F96583DD-3E91-4271-A4BB-6EB078B408BE}"/>
              </a:ext>
            </a:extLst>
          </p:cNvPr>
          <p:cNvPicPr>
            <a:picLocks noChangeAspect="1"/>
          </p:cNvPicPr>
          <p:nvPr/>
        </p:nvPicPr>
        <p:blipFill>
          <a:blip r:embed="rId4"/>
          <a:stretch>
            <a:fillRect/>
          </a:stretch>
        </p:blipFill>
        <p:spPr>
          <a:xfrm>
            <a:off x="590499" y="3482084"/>
            <a:ext cx="752164" cy="752164"/>
          </a:xfrm>
          <a:prstGeom prst="rect">
            <a:avLst/>
          </a:prstGeom>
        </p:spPr>
      </p:pic>
      <p:sp>
        <p:nvSpPr>
          <p:cNvPr id="4" name="Rectangle 3">
            <a:extLst>
              <a:ext uri="{FF2B5EF4-FFF2-40B4-BE49-F238E27FC236}">
                <a16:creationId xmlns:a16="http://schemas.microsoft.com/office/drawing/2014/main" id="{46C5A050-33AD-43D1-AE65-B08F9E0FEFFD}"/>
              </a:ext>
            </a:extLst>
          </p:cNvPr>
          <p:cNvSpPr/>
          <p:nvPr/>
        </p:nvSpPr>
        <p:spPr>
          <a:xfrm>
            <a:off x="1560153" y="3694230"/>
            <a:ext cx="5101904" cy="307777"/>
          </a:xfrm>
          <a:prstGeom prst="rect">
            <a:avLst/>
          </a:prstGeom>
        </p:spPr>
        <p:txBody>
          <a:bodyPr wrap="square" lIns="0" tIns="0" rIns="0" bIns="0" anchor="ctr">
            <a:spAutoFit/>
          </a:bodyPr>
          <a:lstStyle/>
          <a:p>
            <a:r>
              <a:rPr lang="en-US" sz="2000" dirty="0"/>
              <a:t>Microsoft 365 subscription options</a:t>
            </a:r>
          </a:p>
        </p:txBody>
      </p:sp>
      <p:cxnSp>
        <p:nvCxnSpPr>
          <p:cNvPr id="20" name="Straight Connector 19">
            <a:extLst>
              <a:ext uri="{FF2B5EF4-FFF2-40B4-BE49-F238E27FC236}">
                <a16:creationId xmlns:a16="http://schemas.microsoft.com/office/drawing/2014/main" id="{2413F099-6DE7-4FEE-B6B3-D92DF2816279}"/>
              </a:ext>
              <a:ext uri="{C183D7F6-B498-43B3-948B-1728B52AA6E4}">
                <adec:decorative xmlns:adec="http://schemas.microsoft.com/office/drawing/2017/decorative" val="1"/>
              </a:ext>
            </a:extLst>
          </p:cNvPr>
          <p:cNvCxnSpPr>
            <a:cxnSpLocks/>
          </p:cNvCxnSpPr>
          <p:nvPr/>
        </p:nvCxnSpPr>
        <p:spPr>
          <a:xfrm>
            <a:off x="1560153" y="4307993"/>
            <a:ext cx="5101904"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7" name="Picture 6" descr="Icon of three lines and three tick mark">
            <a:extLst>
              <a:ext uri="{FF2B5EF4-FFF2-40B4-BE49-F238E27FC236}">
                <a16:creationId xmlns:a16="http://schemas.microsoft.com/office/drawing/2014/main" id="{8288EFEA-8D35-4D65-8EA7-4A2D2842A818}"/>
              </a:ext>
            </a:extLst>
          </p:cNvPr>
          <p:cNvPicPr>
            <a:picLocks noChangeAspect="1"/>
          </p:cNvPicPr>
          <p:nvPr/>
        </p:nvPicPr>
        <p:blipFill>
          <a:blip r:embed="rId5"/>
          <a:stretch>
            <a:fillRect/>
          </a:stretch>
        </p:blipFill>
        <p:spPr>
          <a:xfrm>
            <a:off x="590499" y="4393097"/>
            <a:ext cx="752164" cy="752164"/>
          </a:xfrm>
          <a:prstGeom prst="rect">
            <a:avLst/>
          </a:prstGeom>
        </p:spPr>
      </p:pic>
      <p:sp>
        <p:nvSpPr>
          <p:cNvPr id="5" name="Rectangle 4">
            <a:extLst>
              <a:ext uri="{FF2B5EF4-FFF2-40B4-BE49-F238E27FC236}">
                <a16:creationId xmlns:a16="http://schemas.microsoft.com/office/drawing/2014/main" id="{19F974F1-C9C3-4B87-8B0F-8CAC6C6C2D27}"/>
              </a:ext>
            </a:extLst>
          </p:cNvPr>
          <p:cNvSpPr/>
          <p:nvPr/>
        </p:nvSpPr>
        <p:spPr>
          <a:xfrm>
            <a:off x="1560153" y="4615284"/>
            <a:ext cx="5101904" cy="307777"/>
          </a:xfrm>
          <a:prstGeom prst="rect">
            <a:avLst/>
          </a:prstGeom>
        </p:spPr>
        <p:txBody>
          <a:bodyPr wrap="square" lIns="0" tIns="0" rIns="0" bIns="0" anchor="ctr">
            <a:spAutoFit/>
          </a:bodyPr>
          <a:lstStyle/>
          <a:p>
            <a:r>
              <a:rPr lang="en-US" sz="2000" dirty="0"/>
              <a:t>Planning a migration to Microsoft 365 </a:t>
            </a:r>
          </a:p>
        </p:txBody>
      </p:sp>
    </p:spTree>
    <p:extLst>
      <p:ext uri="{BB962C8B-B14F-4D97-AF65-F5344CB8AC3E}">
        <p14:creationId xmlns:p14="http://schemas.microsoft.com/office/powerpoint/2010/main" val="4105507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Plan your email strategy for migration or coexistence</a:t>
            </a:r>
          </a:p>
        </p:txBody>
      </p:sp>
      <p:pic>
        <p:nvPicPr>
          <p:cNvPr id="3" name="Picture 2" descr="Icon of envelope">
            <a:extLst>
              <a:ext uri="{FF2B5EF4-FFF2-40B4-BE49-F238E27FC236}">
                <a16:creationId xmlns:a16="http://schemas.microsoft.com/office/drawing/2014/main" id="{05A8CDD3-178F-4A93-BCAC-4D628DA58AD0}"/>
              </a:ext>
            </a:extLst>
          </p:cNvPr>
          <p:cNvPicPr>
            <a:picLocks noChangeAspect="1"/>
          </p:cNvPicPr>
          <p:nvPr/>
        </p:nvPicPr>
        <p:blipFill>
          <a:blip r:embed="rId3"/>
          <a:stretch>
            <a:fillRect/>
          </a:stretch>
        </p:blipFill>
        <p:spPr>
          <a:xfrm>
            <a:off x="612775" y="1420813"/>
            <a:ext cx="733044" cy="733044"/>
          </a:xfrm>
          <a:prstGeom prst="rect">
            <a:avLst/>
          </a:prstGeom>
        </p:spPr>
      </p:pic>
      <p:sp>
        <p:nvSpPr>
          <p:cNvPr id="4" name="Rectangle 3">
            <a:extLst>
              <a:ext uri="{FF2B5EF4-FFF2-40B4-BE49-F238E27FC236}">
                <a16:creationId xmlns:a16="http://schemas.microsoft.com/office/drawing/2014/main" id="{2F90CB49-F875-44B8-94FC-39547E1D524E}"/>
              </a:ext>
            </a:extLst>
          </p:cNvPr>
          <p:cNvSpPr/>
          <p:nvPr/>
        </p:nvSpPr>
        <p:spPr>
          <a:xfrm>
            <a:off x="1574801" y="1512253"/>
            <a:ext cx="10235062" cy="548640"/>
          </a:xfrm>
          <a:prstGeom prst="rect">
            <a:avLst/>
          </a:prstGeom>
        </p:spPr>
        <p:txBody>
          <a:bodyPr wrap="square" lIns="0" tIns="0" rIns="0" bIns="0" anchor="ctr">
            <a:noAutofit/>
          </a:bodyPr>
          <a:lstStyle/>
          <a:p>
            <a:pPr marL="0" lvl="1"/>
            <a:r>
              <a:rPr lang="en-US" dirty="0"/>
              <a:t>Planning its email strategy is critical for a company to maintain longevity</a:t>
            </a:r>
          </a:p>
        </p:txBody>
      </p:sp>
      <p:cxnSp>
        <p:nvCxnSpPr>
          <p:cNvPr id="18" name="Straight Connector 17">
            <a:extLst>
              <a:ext uri="{FF2B5EF4-FFF2-40B4-BE49-F238E27FC236}">
                <a16:creationId xmlns:a16="http://schemas.microsoft.com/office/drawing/2014/main" id="{163800CB-68BE-4FAB-9EDB-75966576548C}"/>
              </a:ext>
              <a:ext uri="{C183D7F6-B498-43B3-948B-1728B52AA6E4}">
                <adec:decorative xmlns:adec="http://schemas.microsoft.com/office/drawing/2017/decorative" val="1"/>
              </a:ext>
            </a:extLst>
          </p:cNvPr>
          <p:cNvCxnSpPr>
            <a:cxnSpLocks/>
          </p:cNvCxnSpPr>
          <p:nvPr/>
        </p:nvCxnSpPr>
        <p:spPr>
          <a:xfrm>
            <a:off x="1574426" y="2200366"/>
            <a:ext cx="10267689"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20" name="Picture 19" descr="Icon of up and down arrow inside a cloud">
            <a:extLst>
              <a:ext uri="{FF2B5EF4-FFF2-40B4-BE49-F238E27FC236}">
                <a16:creationId xmlns:a16="http://schemas.microsoft.com/office/drawing/2014/main" id="{7541A77C-7838-4A35-B10E-65D87B3358AF}"/>
              </a:ext>
            </a:extLst>
          </p:cNvPr>
          <p:cNvPicPr>
            <a:picLocks noChangeAspect="1"/>
          </p:cNvPicPr>
          <p:nvPr/>
        </p:nvPicPr>
        <p:blipFill>
          <a:blip r:embed="rId4"/>
          <a:stretch>
            <a:fillRect/>
          </a:stretch>
        </p:blipFill>
        <p:spPr>
          <a:xfrm>
            <a:off x="612775" y="2249351"/>
            <a:ext cx="733044" cy="733044"/>
          </a:xfrm>
          <a:prstGeom prst="rect">
            <a:avLst/>
          </a:prstGeom>
        </p:spPr>
      </p:pic>
      <p:sp>
        <p:nvSpPr>
          <p:cNvPr id="5" name="Rectangle 4">
            <a:extLst>
              <a:ext uri="{FF2B5EF4-FFF2-40B4-BE49-F238E27FC236}">
                <a16:creationId xmlns:a16="http://schemas.microsoft.com/office/drawing/2014/main" id="{77C88986-9FE0-4F2B-B0FB-DD05C6317F72}"/>
              </a:ext>
            </a:extLst>
          </p:cNvPr>
          <p:cNvSpPr/>
          <p:nvPr/>
        </p:nvSpPr>
        <p:spPr>
          <a:xfrm>
            <a:off x="1574801" y="2339839"/>
            <a:ext cx="10235062" cy="548640"/>
          </a:xfrm>
          <a:prstGeom prst="rect">
            <a:avLst/>
          </a:prstGeom>
        </p:spPr>
        <p:txBody>
          <a:bodyPr wrap="square" lIns="0" tIns="0" rIns="0" bIns="0" anchor="ctr">
            <a:noAutofit/>
          </a:bodyPr>
          <a:lstStyle/>
          <a:p>
            <a:pPr marL="0" lvl="1"/>
            <a:r>
              <a:rPr lang="en-US" dirty="0"/>
              <a:t>The first step in the planning effort is determining the service you’re migrating from</a:t>
            </a:r>
          </a:p>
        </p:txBody>
      </p:sp>
      <p:cxnSp>
        <p:nvCxnSpPr>
          <p:cNvPr id="19" name="Straight Connector 18">
            <a:extLst>
              <a:ext uri="{FF2B5EF4-FFF2-40B4-BE49-F238E27FC236}">
                <a16:creationId xmlns:a16="http://schemas.microsoft.com/office/drawing/2014/main" id="{45416C9F-7D85-4456-AD70-CD2FBAEEDA18}"/>
              </a:ext>
              <a:ext uri="{C183D7F6-B498-43B3-948B-1728B52AA6E4}">
                <adec:decorative xmlns:adec="http://schemas.microsoft.com/office/drawing/2017/decorative" val="1"/>
              </a:ext>
            </a:extLst>
          </p:cNvPr>
          <p:cNvCxnSpPr>
            <a:cxnSpLocks/>
          </p:cNvCxnSpPr>
          <p:nvPr/>
        </p:nvCxnSpPr>
        <p:spPr>
          <a:xfrm>
            <a:off x="1574426" y="3027952"/>
            <a:ext cx="10267689"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23" name="Picture 22" descr="Icon of two square and four lines">
            <a:extLst>
              <a:ext uri="{FF2B5EF4-FFF2-40B4-BE49-F238E27FC236}">
                <a16:creationId xmlns:a16="http://schemas.microsoft.com/office/drawing/2014/main" id="{A53287F1-5A63-4441-A0DA-E36517D4C393}"/>
              </a:ext>
            </a:extLst>
          </p:cNvPr>
          <p:cNvPicPr>
            <a:picLocks noChangeAspect="1"/>
          </p:cNvPicPr>
          <p:nvPr/>
        </p:nvPicPr>
        <p:blipFill>
          <a:blip r:embed="rId5"/>
          <a:stretch>
            <a:fillRect/>
          </a:stretch>
        </p:blipFill>
        <p:spPr>
          <a:xfrm>
            <a:off x="612775" y="3165901"/>
            <a:ext cx="733044" cy="733044"/>
          </a:xfrm>
          <a:prstGeom prst="rect">
            <a:avLst/>
          </a:prstGeom>
        </p:spPr>
      </p:pic>
      <p:sp>
        <p:nvSpPr>
          <p:cNvPr id="7" name="Rectangle 6">
            <a:extLst>
              <a:ext uri="{FF2B5EF4-FFF2-40B4-BE49-F238E27FC236}">
                <a16:creationId xmlns:a16="http://schemas.microsoft.com/office/drawing/2014/main" id="{A250C44A-58B1-4F49-B76C-D0B67D1320BD}"/>
              </a:ext>
            </a:extLst>
          </p:cNvPr>
          <p:cNvSpPr/>
          <p:nvPr/>
        </p:nvSpPr>
        <p:spPr>
          <a:xfrm>
            <a:off x="1574801" y="3167425"/>
            <a:ext cx="10235062" cy="2215991"/>
          </a:xfrm>
          <a:prstGeom prst="rect">
            <a:avLst/>
          </a:prstGeom>
        </p:spPr>
        <p:txBody>
          <a:bodyPr wrap="square" lIns="0" tIns="0" rIns="0" bIns="0">
            <a:spAutoFit/>
          </a:bodyPr>
          <a:lstStyle/>
          <a:p>
            <a:pPr marL="0" lvl="1">
              <a:spcAft>
                <a:spcPts val="300"/>
              </a:spcAft>
            </a:pPr>
            <a:r>
              <a:rPr lang="en-US" dirty="0">
                <a:latin typeface="+mj-lt"/>
              </a:rPr>
              <a:t>Also keep in mind the following considerations:</a:t>
            </a:r>
          </a:p>
          <a:p>
            <a:pPr marL="0" lvl="1">
              <a:spcAft>
                <a:spcPts val="600"/>
              </a:spcAft>
            </a:pPr>
            <a:r>
              <a:rPr lang="en-US" sz="1600" dirty="0"/>
              <a:t>Current email system</a:t>
            </a:r>
          </a:p>
          <a:p>
            <a:pPr marL="0" lvl="1">
              <a:spcAft>
                <a:spcPts val="600"/>
              </a:spcAft>
            </a:pPr>
            <a:r>
              <a:rPr lang="en-US" sz="1600" dirty="0"/>
              <a:t>Exchange Server version</a:t>
            </a:r>
          </a:p>
          <a:p>
            <a:pPr marL="0" lvl="1">
              <a:spcAft>
                <a:spcPts val="600"/>
              </a:spcAft>
            </a:pPr>
            <a:r>
              <a:rPr lang="en-US" sz="1600" dirty="0"/>
              <a:t>Long-term coexistence with Exchange</a:t>
            </a:r>
          </a:p>
          <a:p>
            <a:pPr marL="0" lvl="1">
              <a:spcAft>
                <a:spcPts val="600"/>
              </a:spcAft>
            </a:pPr>
            <a:r>
              <a:rPr lang="en-US" sz="1600" dirty="0"/>
              <a:t>User numbers</a:t>
            </a:r>
          </a:p>
          <a:p>
            <a:pPr marL="0" lvl="1">
              <a:spcAft>
                <a:spcPts val="600"/>
              </a:spcAft>
            </a:pPr>
            <a:r>
              <a:rPr lang="en-US" sz="1600" dirty="0"/>
              <a:t>IMAP connections</a:t>
            </a:r>
          </a:p>
          <a:p>
            <a:pPr marL="0" lvl="1">
              <a:spcAft>
                <a:spcPts val="600"/>
              </a:spcAft>
            </a:pPr>
            <a:r>
              <a:rPr lang="en-US" sz="1600" dirty="0"/>
              <a:t>POP3 connections</a:t>
            </a:r>
            <a:endParaRPr lang="en-US" dirty="0"/>
          </a:p>
        </p:txBody>
      </p:sp>
      <p:cxnSp>
        <p:nvCxnSpPr>
          <p:cNvPr id="29" name="Straight Connector 28">
            <a:extLst>
              <a:ext uri="{FF2B5EF4-FFF2-40B4-BE49-F238E27FC236}">
                <a16:creationId xmlns:a16="http://schemas.microsoft.com/office/drawing/2014/main" id="{BCAB8811-4791-4BD1-9196-B8CA3BCB7848}"/>
              </a:ext>
              <a:ext uri="{C183D7F6-B498-43B3-948B-1728B52AA6E4}">
                <adec:decorative xmlns:adec="http://schemas.microsoft.com/office/drawing/2017/decorative" val="1"/>
              </a:ext>
            </a:extLst>
          </p:cNvPr>
          <p:cNvCxnSpPr>
            <a:cxnSpLocks/>
          </p:cNvCxnSpPr>
          <p:nvPr/>
        </p:nvCxnSpPr>
        <p:spPr>
          <a:xfrm>
            <a:off x="1574426" y="5522889"/>
            <a:ext cx="10267689"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53" name="Picture 52" descr="Icon of two square and four lines">
            <a:extLst>
              <a:ext uri="{FF2B5EF4-FFF2-40B4-BE49-F238E27FC236}">
                <a16:creationId xmlns:a16="http://schemas.microsoft.com/office/drawing/2014/main" id="{BA54A299-C16C-4DD8-AF07-7B157F579B9B}"/>
              </a:ext>
            </a:extLst>
          </p:cNvPr>
          <p:cNvPicPr>
            <a:picLocks noChangeAspect="1"/>
          </p:cNvPicPr>
          <p:nvPr/>
        </p:nvPicPr>
        <p:blipFill>
          <a:blip r:embed="rId6"/>
          <a:stretch>
            <a:fillRect/>
          </a:stretch>
        </p:blipFill>
        <p:spPr>
          <a:xfrm>
            <a:off x="612775" y="5540826"/>
            <a:ext cx="733044" cy="733044"/>
          </a:xfrm>
          <a:prstGeom prst="rect">
            <a:avLst/>
          </a:prstGeom>
        </p:spPr>
      </p:pic>
      <p:sp>
        <p:nvSpPr>
          <p:cNvPr id="25" name="Rectangle 24">
            <a:extLst>
              <a:ext uri="{FF2B5EF4-FFF2-40B4-BE49-F238E27FC236}">
                <a16:creationId xmlns:a16="http://schemas.microsoft.com/office/drawing/2014/main" id="{284E4AB1-589B-4A4C-A1DF-436D8B19BCF8}"/>
              </a:ext>
            </a:extLst>
          </p:cNvPr>
          <p:cNvSpPr/>
          <p:nvPr/>
        </p:nvSpPr>
        <p:spPr>
          <a:xfrm>
            <a:off x="1574253" y="5662365"/>
            <a:ext cx="10282786" cy="548640"/>
          </a:xfrm>
          <a:prstGeom prst="rect">
            <a:avLst/>
          </a:prstGeom>
        </p:spPr>
        <p:txBody>
          <a:bodyPr wrap="square" lIns="0" tIns="0" rIns="0" bIns="0">
            <a:noAutofit/>
          </a:bodyPr>
          <a:lstStyle/>
          <a:p>
            <a:pPr marL="0" lvl="1"/>
            <a:r>
              <a:rPr lang="en-US" dirty="0"/>
              <a:t>Carefully decide when to change the DNS MX record for a domain in a Microsoft 365 migration to point to Exchange Online</a:t>
            </a:r>
          </a:p>
        </p:txBody>
      </p:sp>
    </p:spTree>
    <p:extLst>
      <p:ext uri="{BB962C8B-B14F-4D97-AF65-F5344CB8AC3E}">
        <p14:creationId xmlns:p14="http://schemas.microsoft.com/office/powerpoint/2010/main" val="4064441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Determine your collaboration requirements for file storage</a:t>
            </a:r>
          </a:p>
        </p:txBody>
      </p:sp>
      <p:sp>
        <p:nvSpPr>
          <p:cNvPr id="7" name="TextBox 6">
            <a:extLst>
              <a:ext uri="{FF2B5EF4-FFF2-40B4-BE49-F238E27FC236}">
                <a16:creationId xmlns:a16="http://schemas.microsoft.com/office/drawing/2014/main" id="{635FF7AB-0501-4733-8FB6-AE279853FAE1}"/>
              </a:ext>
              <a:ext uri="{C183D7F6-B498-43B3-948B-1728B52AA6E4}">
                <adec:decorative xmlns:adec="http://schemas.microsoft.com/office/drawing/2017/decorative" val="0"/>
              </a:ext>
            </a:extLst>
          </p:cNvPr>
          <p:cNvSpPr txBox="1"/>
          <p:nvPr/>
        </p:nvSpPr>
        <p:spPr>
          <a:xfrm>
            <a:off x="579439" y="1436688"/>
            <a:ext cx="4462461" cy="4832350"/>
          </a:xfrm>
          <a:prstGeom prst="rect">
            <a:avLst/>
          </a:prstGeom>
          <a:solidFill>
            <a:schemeClr val="bg1">
              <a:lumMod val="95000"/>
            </a:schemeClr>
          </a:solidFill>
          <a:ln>
            <a:noFill/>
          </a:ln>
        </p:spPr>
        <p:txBody>
          <a:bodyPr wrap="square" lIns="137160" tIns="91440" rIns="137160" bIns="91440" rtlCol="0" anchor="t">
            <a:noAutofit/>
          </a:bodyPr>
          <a:lstStyle/>
          <a:p>
            <a:pPr lvl="0" defTabSz="951304">
              <a:spcBef>
                <a:spcPts val="600"/>
              </a:spcBef>
              <a:buSzPct val="90000"/>
            </a:pPr>
            <a:r>
              <a:rPr lang="en-US" sz="2000" dirty="0">
                <a:latin typeface="+mj-lt"/>
                <a:cs typeface="Segoe UI Semilight" panose="020B0402040204020203" pitchFamily="34" charset="0"/>
              </a:rPr>
              <a:t>Collaboration and file storage is facilitated in Microsoft 365 through two key services: </a:t>
            </a:r>
            <a:endParaRPr lang="en-US" dirty="0">
              <a:cs typeface="Segoe UI Semilight" panose="020B0402040204020203" pitchFamily="34" charset="0"/>
            </a:endParaRPr>
          </a:p>
          <a:p>
            <a:pPr lvl="0" defTabSz="951304">
              <a:spcBef>
                <a:spcPts val="600"/>
              </a:spcBef>
              <a:spcAft>
                <a:spcPts val="600"/>
              </a:spcAft>
              <a:buSzPct val="90000"/>
            </a:pPr>
            <a:r>
              <a:rPr lang="en-US" dirty="0">
                <a:cs typeface="Segoe UI Semilight" panose="020B0402040204020203" pitchFamily="34" charset="0"/>
              </a:rPr>
              <a:t>One Drive for Business</a:t>
            </a:r>
          </a:p>
          <a:p>
            <a:pPr lvl="0" defTabSz="951304">
              <a:spcBef>
                <a:spcPts val="600"/>
              </a:spcBef>
              <a:spcAft>
                <a:spcPts val="600"/>
              </a:spcAft>
              <a:buSzPct val="90000"/>
            </a:pPr>
            <a:r>
              <a:rPr lang="en-US" dirty="0">
                <a:cs typeface="Segoe UI Semilight" panose="020B0402040204020203" pitchFamily="34" charset="0"/>
              </a:rPr>
              <a:t>SharePoint Online</a:t>
            </a:r>
          </a:p>
          <a:p>
            <a:pPr lvl="0">
              <a:spcBef>
                <a:spcPts val="900"/>
              </a:spcBef>
              <a:buSzPct val="90000"/>
            </a:pPr>
            <a:r>
              <a:rPr lang="en-US" sz="2000" dirty="0">
                <a:latin typeface="+mj-lt"/>
                <a:cs typeface="Segoe UI Semilight" panose="020B0402040204020203" pitchFamily="34" charset="0"/>
              </a:rPr>
              <a:t>Also consider the following storage locations when planning your file storage strategy:</a:t>
            </a:r>
          </a:p>
          <a:p>
            <a:pPr marL="0" lvl="1">
              <a:spcBef>
                <a:spcPts val="600"/>
              </a:spcBef>
              <a:spcAft>
                <a:spcPts val="600"/>
              </a:spcAft>
              <a:buSzPct val="90000"/>
            </a:pPr>
            <a:r>
              <a:rPr lang="en-US" dirty="0">
                <a:cs typeface="Segoe UI Semilight" panose="020B0402040204020203" pitchFamily="34" charset="0"/>
              </a:rPr>
              <a:t>OneDrive for Business </a:t>
            </a:r>
          </a:p>
          <a:p>
            <a:pPr marL="0" lvl="1">
              <a:spcBef>
                <a:spcPts val="600"/>
              </a:spcBef>
              <a:spcAft>
                <a:spcPts val="600"/>
              </a:spcAft>
              <a:buSzPct val="90000"/>
            </a:pPr>
            <a:r>
              <a:rPr lang="en-US" dirty="0">
                <a:cs typeface="Segoe UI Semilight" panose="020B0402040204020203" pitchFamily="34" charset="0"/>
              </a:rPr>
              <a:t>Microsoft 365 Team site </a:t>
            </a:r>
          </a:p>
          <a:p>
            <a:pPr marL="0" lvl="1">
              <a:spcBef>
                <a:spcPts val="600"/>
              </a:spcBef>
              <a:spcAft>
                <a:spcPts val="600"/>
              </a:spcAft>
              <a:buSzPct val="90000"/>
            </a:pPr>
            <a:r>
              <a:rPr lang="en-US" dirty="0">
                <a:cs typeface="Segoe UI Semilight" panose="020B0402040204020203" pitchFamily="34" charset="0"/>
              </a:rPr>
              <a:t>Microsoft 365 Team subsite </a:t>
            </a:r>
          </a:p>
          <a:p>
            <a:pPr marL="0" lvl="1">
              <a:spcBef>
                <a:spcPts val="600"/>
              </a:spcBef>
              <a:spcAft>
                <a:spcPts val="600"/>
              </a:spcAft>
              <a:buSzPct val="90000"/>
            </a:pPr>
            <a:r>
              <a:rPr lang="en-US" dirty="0">
                <a:cs typeface="Segoe UI Semilight" panose="020B0402040204020203" pitchFamily="34" charset="0"/>
              </a:rPr>
              <a:t>Microsoft 365 Site Collections</a:t>
            </a:r>
            <a:endParaRPr lang="en-US" sz="1400" dirty="0"/>
          </a:p>
        </p:txBody>
      </p:sp>
      <p:sp>
        <p:nvSpPr>
          <p:cNvPr id="8" name="TextBox 7">
            <a:extLst>
              <a:ext uri="{FF2B5EF4-FFF2-40B4-BE49-F238E27FC236}">
                <a16:creationId xmlns:a16="http://schemas.microsoft.com/office/drawing/2014/main" id="{3000380A-A582-45E3-AB3A-5B5E691AACF4}"/>
              </a:ext>
              <a:ext uri="{C183D7F6-B498-43B3-948B-1728B52AA6E4}">
                <adec:decorative xmlns:adec="http://schemas.microsoft.com/office/drawing/2017/decorative" val="0"/>
              </a:ext>
            </a:extLst>
          </p:cNvPr>
          <p:cNvSpPr txBox="1"/>
          <p:nvPr/>
        </p:nvSpPr>
        <p:spPr>
          <a:xfrm>
            <a:off x="5194300" y="1436688"/>
            <a:ext cx="6662738" cy="4832350"/>
          </a:xfrm>
          <a:prstGeom prst="rect">
            <a:avLst/>
          </a:prstGeom>
          <a:noFill/>
          <a:ln w="19050">
            <a:solidFill>
              <a:schemeClr val="accent1"/>
            </a:solidFill>
          </a:ln>
        </p:spPr>
        <p:txBody>
          <a:bodyPr wrap="square" lIns="182880" tIns="45720" rIns="182880" bIns="91440" rtlCol="0" anchor="b">
            <a:noAutofit/>
          </a:bodyPr>
          <a:lstStyle>
            <a:defPPr>
              <a:defRPr lang="en-US"/>
            </a:defPPr>
            <a:lvl1pPr lvl="0">
              <a:spcBef>
                <a:spcPts val="200"/>
              </a:spcBef>
              <a:defRPr sz="2000">
                <a:gradFill>
                  <a:gsLst>
                    <a:gs pos="2917">
                      <a:srgbClr val="1A1A1A"/>
                    </a:gs>
                    <a:gs pos="30000">
                      <a:srgbClr val="1A1A1A"/>
                    </a:gs>
                  </a:gsLst>
                  <a:lin ang="5400000" scaled="0"/>
                </a:gradFill>
              </a:defRPr>
            </a:lvl1p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Segoe UI"/>
                <a:ea typeface="+mn-ea"/>
                <a:cs typeface="Segoe UI Semilight" panose="020B0402040204020203" pitchFamily="34" charset="0"/>
              </a:rPr>
              <a:t>Accessing a file server from a company notebook isn’t that different from accessing SharePoint and OneDrive resources with an Azure AD user. These legacy file servers and home drives can be migrated to SharePoint Online and OneDrive for Business.</a:t>
            </a:r>
          </a:p>
        </p:txBody>
      </p:sp>
      <p:pic>
        <p:nvPicPr>
          <p:cNvPr id="9" name="Picture 8" descr="Diagram showing file access from a company network device linked with SharePoint and OneDrive resources by Azure Active Directory user">
            <a:extLst>
              <a:ext uri="{FF2B5EF4-FFF2-40B4-BE49-F238E27FC236}">
                <a16:creationId xmlns:a16="http://schemas.microsoft.com/office/drawing/2014/main" id="{48A31275-7BF1-48BA-9571-6329BC0F7ED6}"/>
              </a:ext>
            </a:extLst>
          </p:cNvPr>
          <p:cNvPicPr>
            <a:picLocks noChangeAspect="1"/>
          </p:cNvPicPr>
          <p:nvPr/>
        </p:nvPicPr>
        <p:blipFill rotWithShape="1">
          <a:blip r:embed="rId3"/>
          <a:srcRect l="26427" t="7692" r="26197" b="8009"/>
          <a:stretch/>
        </p:blipFill>
        <p:spPr>
          <a:xfrm>
            <a:off x="6752829" y="1588294"/>
            <a:ext cx="3545681" cy="3545682"/>
          </a:xfrm>
          <a:prstGeom prst="rect">
            <a:avLst/>
          </a:prstGeom>
        </p:spPr>
      </p:pic>
    </p:spTree>
    <p:extLst>
      <p:ext uri="{BB962C8B-B14F-4D97-AF65-F5344CB8AC3E}">
        <p14:creationId xmlns:p14="http://schemas.microsoft.com/office/powerpoint/2010/main" val="61710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Analyze your organization's network for Microsoft Teams</a:t>
            </a:r>
          </a:p>
        </p:txBody>
      </p:sp>
      <p:sp>
        <p:nvSpPr>
          <p:cNvPr id="5" name="TextBox 4">
            <a:extLst>
              <a:ext uri="{FF2B5EF4-FFF2-40B4-BE49-F238E27FC236}">
                <a16:creationId xmlns:a16="http://schemas.microsoft.com/office/drawing/2014/main" id="{368F8068-BC38-4A7F-BB70-5406FAAC3E1D}"/>
              </a:ext>
              <a:ext uri="{C183D7F6-B498-43B3-948B-1728B52AA6E4}">
                <adec:decorative xmlns:adec="http://schemas.microsoft.com/office/drawing/2017/decorative" val="0"/>
              </a:ext>
            </a:extLst>
          </p:cNvPr>
          <p:cNvSpPr txBox="1"/>
          <p:nvPr/>
        </p:nvSpPr>
        <p:spPr>
          <a:xfrm>
            <a:off x="579438" y="1436688"/>
            <a:ext cx="5417325" cy="4832350"/>
          </a:xfrm>
          <a:prstGeom prst="rect">
            <a:avLst/>
          </a:prstGeom>
          <a:solidFill>
            <a:schemeClr val="bg1">
              <a:lumMod val="95000"/>
            </a:schemeClr>
          </a:solidFill>
          <a:ln>
            <a:noFill/>
          </a:ln>
        </p:spPr>
        <p:txBody>
          <a:bodyPr wrap="square" lIns="137160" tIns="91440" rIns="137160" bIns="91440" rtlCol="0" anchor="t">
            <a:noAutofit/>
          </a:bodyPr>
          <a:lstStyle/>
          <a:p>
            <a:pPr lvl="0" defTabSz="951304">
              <a:buSzPct val="90000"/>
            </a:pPr>
            <a:r>
              <a:rPr lang="en-US" dirty="0">
                <a:latin typeface="+mj-lt"/>
                <a:cs typeface="Segoe UI Semilight" panose="020B0402040204020203" pitchFamily="34" charset="0"/>
              </a:rPr>
              <a:t>Microsoft Teams, which provides the backbone for enterprise voice and video in Microsoft 365, is built on four core principles:</a:t>
            </a:r>
            <a:br>
              <a:rPr lang="en-US" dirty="0">
                <a:latin typeface="+mj-lt"/>
                <a:cs typeface="Segoe UI Semilight" panose="020B0402040204020203" pitchFamily="34" charset="0"/>
              </a:rPr>
            </a:br>
            <a:endParaRPr lang="en-US" sz="800" dirty="0">
              <a:latin typeface="+mj-lt"/>
              <a:cs typeface="Segoe UI Semilight" panose="020B0402040204020203" pitchFamily="34" charset="0"/>
            </a:endParaRPr>
          </a:p>
          <a:p>
            <a:pPr marL="285750" lvl="1" indent="-171450">
              <a:spcAft>
                <a:spcPts val="600"/>
              </a:spcAft>
              <a:buFont typeface="Arial" panose="020B0604020202020204" pitchFamily="34" charset="0"/>
              <a:buChar char="•"/>
            </a:pPr>
            <a:r>
              <a:rPr lang="en-US" sz="1600" dirty="0">
                <a:cs typeface="Segoe UI Semilight" panose="020B0402040204020203" pitchFamily="34" charset="0"/>
              </a:rPr>
              <a:t>Chat for today’s teams</a:t>
            </a:r>
          </a:p>
          <a:p>
            <a:pPr marL="285750" lvl="1" indent="-171450">
              <a:spcAft>
                <a:spcPts val="600"/>
              </a:spcAft>
              <a:buFont typeface="Arial" panose="020B0604020202020204" pitchFamily="34" charset="0"/>
              <a:buChar char="•"/>
            </a:pPr>
            <a:r>
              <a:rPr lang="en-US" sz="1600" dirty="0">
                <a:cs typeface="Segoe UI Semilight" panose="020B0402040204020203" pitchFamily="34" charset="0"/>
              </a:rPr>
              <a:t>A hub for teamwork</a:t>
            </a:r>
          </a:p>
          <a:p>
            <a:pPr marL="285750" lvl="1" indent="-171450">
              <a:spcAft>
                <a:spcPts val="600"/>
              </a:spcAft>
              <a:buFont typeface="Arial" panose="020B0604020202020204" pitchFamily="34" charset="0"/>
              <a:buChar char="•"/>
            </a:pPr>
            <a:r>
              <a:rPr lang="en-US" sz="1600" dirty="0">
                <a:cs typeface="Segoe UI Semilight" panose="020B0402040204020203" pitchFamily="34" charset="0"/>
              </a:rPr>
              <a:t>Customization options</a:t>
            </a:r>
          </a:p>
          <a:p>
            <a:pPr marL="285750" lvl="1" indent="-171450">
              <a:spcAft>
                <a:spcPts val="600"/>
              </a:spcAft>
              <a:buFont typeface="Arial" panose="020B0604020202020204" pitchFamily="34" charset="0"/>
              <a:buChar char="•"/>
            </a:pPr>
            <a:r>
              <a:rPr lang="en-US" sz="1600" dirty="0">
                <a:cs typeface="Segoe UI Semilight" panose="020B0402040204020203" pitchFamily="34" charset="0"/>
              </a:rPr>
              <a:t>Trusted security</a:t>
            </a:r>
          </a:p>
          <a:p>
            <a:pPr defTabSz="951304">
              <a:spcAft>
                <a:spcPts val="900"/>
              </a:spcAft>
              <a:buSzPct val="90000"/>
            </a:pPr>
            <a:br>
              <a:rPr lang="en-US" dirty="0">
                <a:latin typeface="+mj-lt"/>
                <a:cs typeface="Segoe UI Semilight" panose="020B0402040204020203" pitchFamily="34" charset="0"/>
              </a:rPr>
            </a:br>
            <a:r>
              <a:rPr lang="en-US" dirty="0">
                <a:latin typeface="+mj-lt"/>
                <a:cs typeface="Segoe UI Semilight" panose="020B0402040204020203" pitchFamily="34" charset="0"/>
              </a:rPr>
              <a:t>To ensure optimal traffic flow when using Teams, traffic must be allowed to flow:</a:t>
            </a:r>
          </a:p>
          <a:p>
            <a:pPr marL="285750" indent="-285750" defTabSz="951304">
              <a:spcAft>
                <a:spcPts val="900"/>
              </a:spcAft>
              <a:buSzPct val="90000"/>
              <a:buFont typeface="Arial" panose="020B0604020202020204" pitchFamily="34" charset="0"/>
              <a:buChar char="•"/>
            </a:pPr>
            <a:r>
              <a:rPr lang="en-US" sz="1600" dirty="0">
                <a:cs typeface="Segoe UI Semilight" panose="020B0402040204020203" pitchFamily="34" charset="0"/>
              </a:rPr>
              <a:t>between the internal network segments (for example, between sites over the WAN) </a:t>
            </a:r>
          </a:p>
          <a:p>
            <a:pPr marL="285750" indent="-285750" defTabSz="951304">
              <a:spcAft>
                <a:spcPts val="900"/>
              </a:spcAft>
              <a:buSzPct val="90000"/>
              <a:buFont typeface="Arial" panose="020B0604020202020204" pitchFamily="34" charset="0"/>
              <a:buChar char="•"/>
            </a:pPr>
            <a:r>
              <a:rPr lang="en-US" sz="1600" dirty="0">
                <a:cs typeface="Segoe UI Semilight" panose="020B0402040204020203" pitchFamily="34" charset="0"/>
              </a:rPr>
              <a:t>between the network sites and Microsoft 365</a:t>
            </a:r>
          </a:p>
          <a:p>
            <a:pPr defTabSz="951304">
              <a:spcAft>
                <a:spcPts val="900"/>
              </a:spcAft>
              <a:buSzPct val="90000"/>
            </a:pPr>
            <a:r>
              <a:rPr lang="en-US" sz="1600" dirty="0">
                <a:cs typeface="Segoe UI Semilight" panose="020B0402040204020203" pitchFamily="34" charset="0"/>
              </a:rPr>
              <a:t>Performance will be degraded if the correct ports aren’t open or if specific ports are actively blocked </a:t>
            </a:r>
          </a:p>
        </p:txBody>
      </p:sp>
      <p:pic>
        <p:nvPicPr>
          <p:cNvPr id="6" name="Picture 5" descr="Diagram showing devices using Teams connected to Microsoft 365 apps">
            <a:extLst>
              <a:ext uri="{FF2B5EF4-FFF2-40B4-BE49-F238E27FC236}">
                <a16:creationId xmlns:a16="http://schemas.microsoft.com/office/drawing/2014/main" id="{D7FA7BF0-9CA0-416A-9458-5287639C34AF}"/>
              </a:ext>
            </a:extLst>
          </p:cNvPr>
          <p:cNvPicPr>
            <a:picLocks noChangeAspect="1"/>
          </p:cNvPicPr>
          <p:nvPr/>
        </p:nvPicPr>
        <p:blipFill rotWithShape="1">
          <a:blip r:embed="rId3"/>
          <a:srcRect l="-5010" t="-29445" r="-5010" b="-29445"/>
          <a:stretch/>
        </p:blipFill>
        <p:spPr>
          <a:xfrm>
            <a:off x="6121399" y="1436688"/>
            <a:ext cx="5735637" cy="4832350"/>
          </a:xfrm>
          <a:prstGeom prst="rect">
            <a:avLst/>
          </a:prstGeom>
          <a:noFill/>
          <a:ln w="19050">
            <a:solidFill>
              <a:schemeClr val="accent1"/>
            </a:solidFill>
          </a:ln>
        </p:spPr>
      </p:pic>
      <p:sp>
        <p:nvSpPr>
          <p:cNvPr id="2" name="TextBox 1">
            <a:extLst>
              <a:ext uri="{FF2B5EF4-FFF2-40B4-BE49-F238E27FC236}">
                <a16:creationId xmlns:a16="http://schemas.microsoft.com/office/drawing/2014/main" id="{C59AC882-09E5-4FE0-BB76-BF4BD6A756D3}"/>
              </a:ext>
            </a:extLst>
          </p:cNvPr>
          <p:cNvSpPr txBox="1"/>
          <p:nvPr/>
        </p:nvSpPr>
        <p:spPr>
          <a:xfrm>
            <a:off x="6380703" y="5637127"/>
            <a:ext cx="5305530" cy="800219"/>
          </a:xfrm>
          <a:prstGeom prst="rect">
            <a:avLst/>
          </a:prstGeom>
          <a:noFill/>
        </p:spPr>
        <p:txBody>
          <a:bodyPr wrap="square" lIns="0" tIns="0" rIns="0" bIns="0" rtlCol="0">
            <a:spAutoFit/>
          </a:bodyPr>
          <a:lstStyle/>
          <a:p>
            <a:pPr algn="ctr"/>
            <a:r>
              <a:rPr lang="en-US" sz="1600" b="1" dirty="0">
                <a:solidFill>
                  <a:schemeClr val="accent1"/>
                </a:solidFill>
                <a:cs typeface="Segoe UI Semilight" panose="020B0402040204020203" pitchFamily="34" charset="0"/>
              </a:rPr>
              <a:t>Tip: </a:t>
            </a:r>
            <a:r>
              <a:rPr lang="en-US" sz="1600" dirty="0">
                <a:cs typeface="Segoe UI Semilight" panose="020B0402040204020203" pitchFamily="34" charset="0"/>
              </a:rPr>
              <a:t>Review Microsoft Teams’ network and bandwidth requirements to optimize performance</a:t>
            </a:r>
          </a:p>
          <a:p>
            <a:pPr algn="l"/>
            <a:endParaRPr lang="en-US" sz="2000" dirty="0" err="1">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1982562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Knowledge Check</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600059" y="1928192"/>
            <a:ext cx="6142385" cy="3303241"/>
          </a:xfrm>
          <a:prstGeom prst="rect">
            <a:avLst/>
          </a:prstGeom>
          <a:solidFill>
            <a:schemeClr val="bg1">
              <a:lumMod val="95000"/>
            </a:schemeClr>
          </a:solidFill>
          <a:ln>
            <a:noFill/>
          </a:ln>
        </p:spPr>
        <p:txBody>
          <a:bodyPr wrap="square" lIns="137160" tIns="91440" rIns="91440" bIns="91440" rtlCol="0" anchor="ctr">
            <a:noAutofit/>
          </a:bodyPr>
          <a:lstStyle/>
          <a:p>
            <a:pPr algn="ctr">
              <a:spcAft>
                <a:spcPts val="600"/>
              </a:spcAft>
            </a:pPr>
            <a:r>
              <a:rPr lang="en-US" sz="2400" dirty="0">
                <a:solidFill>
                  <a:schemeClr val="accent1"/>
                </a:solidFill>
                <a:latin typeface="+mj-lt"/>
              </a:rPr>
              <a:t>Test your knowledge of this module by reviewing the Knowledge Check questions in your student manual</a:t>
            </a:r>
            <a:endParaRPr lang="en-US" sz="2800" dirty="0">
              <a:solidFill>
                <a:schemeClr val="accent1"/>
              </a:solidFill>
            </a:endParaRPr>
          </a:p>
        </p:txBody>
      </p:sp>
      <p:pic>
        <p:nvPicPr>
          <p:cNvPr id="3" name="Picture 2" descr="A picture containing text, keyboard, computer, electronics&#10;&#10;Description automatically generated">
            <a:extLst>
              <a:ext uri="{FF2B5EF4-FFF2-40B4-BE49-F238E27FC236}">
                <a16:creationId xmlns:a16="http://schemas.microsoft.com/office/drawing/2014/main" id="{F038770E-6868-4835-B83C-A8558C3063A2}"/>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160544" y="1928192"/>
            <a:ext cx="3801144" cy="3323121"/>
          </a:xfrm>
          <a:prstGeom prst="rect">
            <a:avLst/>
          </a:prstGeom>
        </p:spPr>
      </p:pic>
    </p:spTree>
    <p:extLst>
      <p:ext uri="{BB962C8B-B14F-4D97-AF65-F5344CB8AC3E}">
        <p14:creationId xmlns:p14="http://schemas.microsoft.com/office/powerpoint/2010/main" val="157211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Summary</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466316" y="1329088"/>
            <a:ext cx="11260085" cy="544080"/>
          </a:xfrm>
          <a:prstGeom prst="rect">
            <a:avLst/>
          </a:prstGeom>
          <a:noFill/>
          <a:ln>
            <a:noFill/>
          </a:ln>
        </p:spPr>
        <p:txBody>
          <a:bodyPr wrap="square" lIns="137160" tIns="91440" rIns="91440" bIns="91440" rtlCol="0" anchor="ctr">
            <a:noAutofit/>
          </a:bodyPr>
          <a:lstStyle/>
          <a:p>
            <a:pPr>
              <a:spcAft>
                <a:spcPts val="600"/>
              </a:spcAft>
            </a:pPr>
            <a:r>
              <a:rPr lang="en-US" sz="2400" dirty="0">
                <a:latin typeface="+mj-lt"/>
              </a:rPr>
              <a:t>This module examined the following items that must be considered when planning the supporting infrastructure for Microsoft 365:</a:t>
            </a:r>
            <a:endParaRPr lang="en-US" sz="2800" dirty="0"/>
          </a:p>
        </p:txBody>
      </p:sp>
      <p:sp>
        <p:nvSpPr>
          <p:cNvPr id="3" name="Rectangle 2">
            <a:extLst>
              <a:ext uri="{FF2B5EF4-FFF2-40B4-BE49-F238E27FC236}">
                <a16:creationId xmlns:a16="http://schemas.microsoft.com/office/drawing/2014/main" id="{FC72E196-EFF2-4052-A058-82A691F4B2DA}"/>
              </a:ext>
            </a:extLst>
          </p:cNvPr>
          <p:cNvSpPr/>
          <p:nvPr/>
        </p:nvSpPr>
        <p:spPr>
          <a:xfrm>
            <a:off x="1662992" y="2221991"/>
            <a:ext cx="5226050" cy="457200"/>
          </a:xfrm>
          <a:prstGeom prst="rect">
            <a:avLst/>
          </a:prstGeom>
        </p:spPr>
        <p:txBody>
          <a:bodyPr wrap="none" lIns="0" tIns="0" rIns="0" bIns="0" anchor="ctr">
            <a:noAutofit/>
          </a:bodyPr>
          <a:lstStyle/>
          <a:p>
            <a:pPr marL="0" lvl="1"/>
            <a:r>
              <a:rPr lang="en-US" sz="2000" dirty="0"/>
              <a:t>Email strategy for migration and coexistence</a:t>
            </a:r>
          </a:p>
        </p:txBody>
      </p:sp>
      <p:sp>
        <p:nvSpPr>
          <p:cNvPr id="9" name="Rectangle 8">
            <a:extLst>
              <a:ext uri="{FF2B5EF4-FFF2-40B4-BE49-F238E27FC236}">
                <a16:creationId xmlns:a16="http://schemas.microsoft.com/office/drawing/2014/main" id="{63413C64-E3D7-4E53-9A0C-8B538A5D0B27}"/>
              </a:ext>
            </a:extLst>
          </p:cNvPr>
          <p:cNvSpPr/>
          <p:nvPr/>
        </p:nvSpPr>
        <p:spPr>
          <a:xfrm>
            <a:off x="1642904" y="3260770"/>
            <a:ext cx="5853165" cy="457200"/>
          </a:xfrm>
          <a:prstGeom prst="rect">
            <a:avLst/>
          </a:prstGeom>
        </p:spPr>
        <p:txBody>
          <a:bodyPr wrap="none" lIns="0" tIns="0" rIns="0" bIns="0" anchor="ctr">
            <a:noAutofit/>
          </a:bodyPr>
          <a:lstStyle/>
          <a:p>
            <a:pPr marL="0" lvl="1"/>
            <a:r>
              <a:rPr lang="en-US" sz="2000" dirty="0"/>
              <a:t>Collaboration requirements for file storage</a:t>
            </a:r>
          </a:p>
        </p:txBody>
      </p:sp>
      <p:sp>
        <p:nvSpPr>
          <p:cNvPr id="11" name="Rectangle 10">
            <a:extLst>
              <a:ext uri="{FF2B5EF4-FFF2-40B4-BE49-F238E27FC236}">
                <a16:creationId xmlns:a16="http://schemas.microsoft.com/office/drawing/2014/main" id="{69F76E1B-D18B-45A8-B684-4BC414D9B3D2}"/>
              </a:ext>
            </a:extLst>
          </p:cNvPr>
          <p:cNvSpPr/>
          <p:nvPr/>
        </p:nvSpPr>
        <p:spPr>
          <a:xfrm>
            <a:off x="1643824" y="4339738"/>
            <a:ext cx="6525482" cy="457200"/>
          </a:xfrm>
          <a:prstGeom prst="rect">
            <a:avLst/>
          </a:prstGeom>
        </p:spPr>
        <p:txBody>
          <a:bodyPr wrap="none" lIns="0" tIns="0" rIns="0" bIns="0" anchor="ctr">
            <a:noAutofit/>
          </a:bodyPr>
          <a:lstStyle/>
          <a:p>
            <a:pPr marL="0" lvl="1"/>
            <a:r>
              <a:rPr lang="en-US" sz="2000" dirty="0"/>
              <a:t>Network requirements to support Microsoft Teams</a:t>
            </a:r>
          </a:p>
        </p:txBody>
      </p:sp>
      <p:pic>
        <p:nvPicPr>
          <p:cNvPr id="4" name="Picture 3" descr="Icon of envelope">
            <a:extLst>
              <a:ext uri="{FF2B5EF4-FFF2-40B4-BE49-F238E27FC236}">
                <a16:creationId xmlns:a16="http://schemas.microsoft.com/office/drawing/2014/main" id="{76C2D928-5A7E-4111-91F3-BF40F9FEB7E2}"/>
              </a:ext>
            </a:extLst>
          </p:cNvPr>
          <p:cNvPicPr>
            <a:picLocks noChangeAspect="1"/>
          </p:cNvPicPr>
          <p:nvPr/>
        </p:nvPicPr>
        <p:blipFill>
          <a:blip r:embed="rId3"/>
          <a:stretch>
            <a:fillRect/>
          </a:stretch>
        </p:blipFill>
        <p:spPr>
          <a:xfrm>
            <a:off x="579438" y="2025650"/>
            <a:ext cx="813180" cy="813180"/>
          </a:xfrm>
          <a:prstGeom prst="rect">
            <a:avLst/>
          </a:prstGeom>
        </p:spPr>
      </p:pic>
      <p:pic>
        <p:nvPicPr>
          <p:cNvPr id="6" name="Picture 5" descr="Icon of storage box">
            <a:extLst>
              <a:ext uri="{FF2B5EF4-FFF2-40B4-BE49-F238E27FC236}">
                <a16:creationId xmlns:a16="http://schemas.microsoft.com/office/drawing/2014/main" id="{809C2A1C-DD5F-4F70-A22A-62A86F654B13}"/>
              </a:ext>
            </a:extLst>
          </p:cNvPr>
          <p:cNvPicPr>
            <a:picLocks noChangeAspect="1"/>
          </p:cNvPicPr>
          <p:nvPr/>
        </p:nvPicPr>
        <p:blipFill>
          <a:blip r:embed="rId4"/>
          <a:stretch>
            <a:fillRect/>
          </a:stretch>
        </p:blipFill>
        <p:spPr>
          <a:xfrm>
            <a:off x="579438" y="3095016"/>
            <a:ext cx="813180" cy="813180"/>
          </a:xfrm>
          <a:prstGeom prst="rect">
            <a:avLst/>
          </a:prstGeom>
        </p:spPr>
      </p:pic>
      <p:pic>
        <p:nvPicPr>
          <p:cNvPr id="8" name="Picture 7" descr="Icon of three people and oval shape">
            <a:extLst>
              <a:ext uri="{FF2B5EF4-FFF2-40B4-BE49-F238E27FC236}">
                <a16:creationId xmlns:a16="http://schemas.microsoft.com/office/drawing/2014/main" id="{3D26EE8F-E043-4F1A-8335-778B1D64FB03}"/>
              </a:ext>
            </a:extLst>
          </p:cNvPr>
          <p:cNvPicPr>
            <a:picLocks noChangeAspect="1"/>
          </p:cNvPicPr>
          <p:nvPr/>
        </p:nvPicPr>
        <p:blipFill>
          <a:blip r:embed="rId5"/>
          <a:stretch>
            <a:fillRect/>
          </a:stretch>
        </p:blipFill>
        <p:spPr>
          <a:xfrm>
            <a:off x="579438" y="4164382"/>
            <a:ext cx="813180" cy="813180"/>
          </a:xfrm>
          <a:prstGeom prst="rect">
            <a:avLst/>
          </a:prstGeom>
        </p:spPr>
      </p:pic>
    </p:spTree>
    <p:extLst>
      <p:ext uri="{BB962C8B-B14F-4D97-AF65-F5344CB8AC3E}">
        <p14:creationId xmlns:p14="http://schemas.microsoft.com/office/powerpoint/2010/main" val="2540215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6952" y="3164863"/>
            <a:ext cx="8782718" cy="664797"/>
          </a:xfrm>
        </p:spPr>
        <p:txBody>
          <a:bodyPr/>
          <a:lstStyle/>
          <a:p>
            <a:r>
              <a:rPr lang="en-US" dirty="0"/>
              <a:t>Module 5: Plan hybrid requirements for your Microsoft 365 deployment</a:t>
            </a:r>
          </a:p>
        </p:txBody>
      </p:sp>
      <p:pic>
        <p:nvPicPr>
          <p:cNvPr id="3" name="Picture 2" descr="Icon of document with filled chart on it">
            <a:extLst>
              <a:ext uri="{FF2B5EF4-FFF2-40B4-BE49-F238E27FC236}">
                <a16:creationId xmlns:a16="http://schemas.microsoft.com/office/drawing/2014/main" id="{34E8E99A-C0CC-4AE7-A6B2-93172DE088F1}"/>
              </a:ext>
            </a:extLst>
          </p:cNvPr>
          <p:cNvPicPr>
            <a:picLocks noChangeAspect="1"/>
          </p:cNvPicPr>
          <p:nvPr/>
        </p:nvPicPr>
        <p:blipFill>
          <a:blip r:embed="rId3"/>
          <a:stretch>
            <a:fillRect/>
          </a:stretch>
        </p:blipFill>
        <p:spPr>
          <a:xfrm>
            <a:off x="10348283" y="2969078"/>
            <a:ext cx="1056369" cy="1056369"/>
          </a:xfrm>
          <a:prstGeom prst="rect">
            <a:avLst/>
          </a:prstGeom>
        </p:spPr>
      </p:pic>
    </p:spTree>
    <p:extLst>
      <p:ext uri="{BB962C8B-B14F-4D97-AF65-F5344CB8AC3E}">
        <p14:creationId xmlns:p14="http://schemas.microsoft.com/office/powerpoint/2010/main" val="3742052386"/>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579438" y="470306"/>
            <a:ext cx="6257941" cy="439465"/>
          </a:xfrm>
        </p:spPr>
        <p:txBody>
          <a:bodyPr/>
          <a:lstStyle/>
          <a:p>
            <a:r>
              <a:rPr lang="en-US" altLang="zh-CN" dirty="0"/>
              <a:t>I</a:t>
            </a:r>
            <a:r>
              <a:rPr lang="en-US" dirty="0"/>
              <a:t>ntroduction   </a:t>
            </a:r>
          </a:p>
        </p:txBody>
      </p:sp>
      <p:pic>
        <p:nvPicPr>
          <p:cNvPr id="6" name="Picture 5" descr="Icon of envelope">
            <a:extLst>
              <a:ext uri="{FF2B5EF4-FFF2-40B4-BE49-F238E27FC236}">
                <a16:creationId xmlns:a16="http://schemas.microsoft.com/office/drawing/2014/main" id="{9F70411A-9497-4EA1-A170-9BA40EF0865F}"/>
              </a:ext>
            </a:extLst>
          </p:cNvPr>
          <p:cNvPicPr>
            <a:picLocks noChangeAspect="1"/>
          </p:cNvPicPr>
          <p:nvPr/>
        </p:nvPicPr>
        <p:blipFill>
          <a:blip r:embed="rId3"/>
          <a:stretch>
            <a:fillRect/>
          </a:stretch>
        </p:blipFill>
        <p:spPr>
          <a:xfrm>
            <a:off x="529743" y="3824632"/>
            <a:ext cx="813180" cy="813180"/>
          </a:xfrm>
          <a:prstGeom prst="rect">
            <a:avLst/>
          </a:prstGeom>
        </p:spPr>
      </p:pic>
      <p:cxnSp>
        <p:nvCxnSpPr>
          <p:cNvPr id="30" name="Straight Connector 29">
            <a:extLst>
              <a:ext uri="{FF2B5EF4-FFF2-40B4-BE49-F238E27FC236}">
                <a16:creationId xmlns:a16="http://schemas.microsoft.com/office/drawing/2014/main" id="{21025682-454D-4051-8B44-B3B8AAC57641}"/>
              </a:ext>
              <a:ext uri="{C183D7F6-B498-43B3-948B-1728B52AA6E4}">
                <adec:decorative xmlns:adec="http://schemas.microsoft.com/office/drawing/2017/decorative" val="1"/>
              </a:ext>
            </a:extLst>
          </p:cNvPr>
          <p:cNvCxnSpPr>
            <a:cxnSpLocks/>
          </p:cNvCxnSpPr>
          <p:nvPr/>
        </p:nvCxnSpPr>
        <p:spPr>
          <a:xfrm>
            <a:off x="1367184" y="4626760"/>
            <a:ext cx="5170487"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36" name="Picture 35" descr="Icon of storage box">
            <a:extLst>
              <a:ext uri="{FF2B5EF4-FFF2-40B4-BE49-F238E27FC236}">
                <a16:creationId xmlns:a16="http://schemas.microsoft.com/office/drawing/2014/main" id="{8BF53658-E73C-4CDF-934F-AE16A663F331}"/>
              </a:ext>
            </a:extLst>
          </p:cNvPr>
          <p:cNvPicPr>
            <a:picLocks noChangeAspect="1"/>
          </p:cNvPicPr>
          <p:nvPr/>
        </p:nvPicPr>
        <p:blipFill>
          <a:blip r:embed="rId4"/>
          <a:stretch>
            <a:fillRect/>
          </a:stretch>
        </p:blipFill>
        <p:spPr>
          <a:xfrm>
            <a:off x="529743" y="4754851"/>
            <a:ext cx="813180" cy="813180"/>
          </a:xfrm>
          <a:prstGeom prst="rect">
            <a:avLst/>
          </a:prstGeom>
        </p:spPr>
      </p:pic>
      <p:cxnSp>
        <p:nvCxnSpPr>
          <p:cNvPr id="54" name="Straight Connector 53">
            <a:extLst>
              <a:ext uri="{FF2B5EF4-FFF2-40B4-BE49-F238E27FC236}">
                <a16:creationId xmlns:a16="http://schemas.microsoft.com/office/drawing/2014/main" id="{DD5A3288-5A60-4F16-823C-5F2755023A14}"/>
              </a:ext>
              <a:ext uri="{C183D7F6-B498-43B3-948B-1728B52AA6E4}">
                <adec:decorative xmlns:adec="http://schemas.microsoft.com/office/drawing/2017/decorative" val="1"/>
              </a:ext>
            </a:extLst>
          </p:cNvPr>
          <p:cNvCxnSpPr>
            <a:cxnSpLocks/>
          </p:cNvCxnSpPr>
          <p:nvPr/>
        </p:nvCxnSpPr>
        <p:spPr>
          <a:xfrm>
            <a:off x="1377125" y="5656370"/>
            <a:ext cx="5170487"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58" name="Picture 57" descr="Icon of three people and oval shape">
            <a:extLst>
              <a:ext uri="{FF2B5EF4-FFF2-40B4-BE49-F238E27FC236}">
                <a16:creationId xmlns:a16="http://schemas.microsoft.com/office/drawing/2014/main" id="{4FA2C86E-6DDA-4F8C-873E-07D68169492C}"/>
              </a:ext>
            </a:extLst>
          </p:cNvPr>
          <p:cNvPicPr>
            <a:picLocks noChangeAspect="1"/>
          </p:cNvPicPr>
          <p:nvPr/>
        </p:nvPicPr>
        <p:blipFill>
          <a:blip r:embed="rId5"/>
          <a:stretch>
            <a:fillRect/>
          </a:stretch>
        </p:blipFill>
        <p:spPr>
          <a:xfrm>
            <a:off x="529743" y="5665190"/>
            <a:ext cx="813180" cy="813180"/>
          </a:xfrm>
          <a:prstGeom prst="rect">
            <a:avLst/>
          </a:prstGeom>
        </p:spPr>
      </p:pic>
      <p:sp>
        <p:nvSpPr>
          <p:cNvPr id="3" name="TextBox 2">
            <a:extLst>
              <a:ext uri="{FF2B5EF4-FFF2-40B4-BE49-F238E27FC236}">
                <a16:creationId xmlns:a16="http://schemas.microsoft.com/office/drawing/2014/main" id="{BAAB05AC-2FC6-ECE5-4415-BA55049F1FC5}"/>
              </a:ext>
              <a:ext uri="{C183D7F6-B498-43B3-948B-1728B52AA6E4}">
                <adec:decorative xmlns:adec="http://schemas.microsoft.com/office/drawing/2017/decorative" val="0"/>
              </a:ext>
            </a:extLst>
          </p:cNvPr>
          <p:cNvSpPr txBox="1"/>
          <p:nvPr/>
        </p:nvSpPr>
        <p:spPr>
          <a:xfrm>
            <a:off x="569498" y="1094892"/>
            <a:ext cx="5606105" cy="2701855"/>
          </a:xfrm>
          <a:prstGeom prst="rect">
            <a:avLst/>
          </a:prstGeom>
          <a:noFill/>
          <a:ln>
            <a:noFill/>
          </a:ln>
        </p:spPr>
        <p:txBody>
          <a:bodyPr wrap="square" lIns="0" tIns="0" rIns="0" bIns="0" rtlCol="0" anchor="t">
            <a:noAutofit/>
          </a:bodyPr>
          <a:lstStyle/>
          <a:p>
            <a:pPr lvl="0" defTabSz="951304">
              <a:spcBef>
                <a:spcPts val="600"/>
              </a:spcBef>
              <a:spcAft>
                <a:spcPts val="1200"/>
              </a:spcAft>
              <a:buSzPct val="90000"/>
            </a:pPr>
            <a:r>
              <a:rPr lang="en-US" sz="2000" dirty="0">
                <a:solidFill>
                  <a:schemeClr val="accent1"/>
                </a:solidFill>
                <a:latin typeface="+mj-lt"/>
                <a:cs typeface="Segoe UI Semilight" panose="020B0402040204020203" pitchFamily="34" charset="0"/>
              </a:rPr>
              <a:t>A hybrid environment results when an organization connects its existing on-premises services (such as Exchange Server and Active Directory) with corresponding services that are stored in the Cloud</a:t>
            </a:r>
          </a:p>
          <a:p>
            <a:pPr defTabSz="951304">
              <a:spcBef>
                <a:spcPts val="600"/>
              </a:spcBef>
              <a:spcAft>
                <a:spcPts val="1200"/>
              </a:spcAft>
              <a:buSzPct val="90000"/>
            </a:pPr>
            <a:r>
              <a:rPr lang="en-US" sz="2000" dirty="0">
                <a:latin typeface="+mj-lt"/>
              </a:rPr>
              <a:t>This module examines the following items that an organization should consider when </a:t>
            </a:r>
            <a:r>
              <a:rPr lang="en-US" sz="2000" dirty="0">
                <a:latin typeface="+mj-lt"/>
                <a:cs typeface="Segoe UI Semilight" panose="020B0402040204020203" pitchFamily="34" charset="0"/>
              </a:rPr>
              <a:t>planning its hybrid environment:</a:t>
            </a:r>
          </a:p>
          <a:p>
            <a:pPr lvl="0" defTabSz="951304">
              <a:spcBef>
                <a:spcPts val="600"/>
              </a:spcBef>
              <a:spcAft>
                <a:spcPts val="1200"/>
              </a:spcAft>
              <a:buSzPct val="90000"/>
            </a:pPr>
            <a:endParaRPr lang="en-US" sz="2000" dirty="0">
              <a:solidFill>
                <a:schemeClr val="accent1"/>
              </a:solidFill>
              <a:latin typeface="+mj-lt"/>
              <a:cs typeface="Segoe UI Semilight" panose="020B0402040204020203" pitchFamily="34" charset="0"/>
            </a:endParaRPr>
          </a:p>
        </p:txBody>
      </p:sp>
      <p:sp>
        <p:nvSpPr>
          <p:cNvPr id="7" name="Rectangle 6">
            <a:extLst>
              <a:ext uri="{FF2B5EF4-FFF2-40B4-BE49-F238E27FC236}">
                <a16:creationId xmlns:a16="http://schemas.microsoft.com/office/drawing/2014/main" id="{B075785F-3669-2E48-A06F-6EB978228A23}"/>
              </a:ext>
              <a:ext uri="{C183D7F6-B498-43B3-948B-1728B52AA6E4}">
                <adec:decorative xmlns:adec="http://schemas.microsoft.com/office/drawing/2017/decorative" val="0"/>
              </a:ext>
            </a:extLst>
          </p:cNvPr>
          <p:cNvSpPr/>
          <p:nvPr/>
        </p:nvSpPr>
        <p:spPr>
          <a:xfrm>
            <a:off x="1447800" y="3932764"/>
            <a:ext cx="4572000" cy="588320"/>
          </a:xfrm>
          <a:prstGeom prst="rect">
            <a:avLst/>
          </a:prstGeom>
          <a:noFill/>
          <a:ln>
            <a:noFill/>
          </a:ln>
        </p:spPr>
        <p:txBody>
          <a:bodyPr wrap="square" lIns="0" tIns="0" rIns="0" bIns="0" rtlCol="0" anchor="ctr">
            <a:noAutofit/>
          </a:bodyPr>
          <a:lstStyle/>
          <a:p>
            <a:r>
              <a:rPr lang="en-US" dirty="0">
                <a:solidFill>
                  <a:schemeClr val="tx1"/>
                </a:solidFill>
              </a:rPr>
              <a:t>Its Hybrid Exchange environment</a:t>
            </a:r>
            <a:endParaRPr lang="en-IN" dirty="0">
              <a:solidFill>
                <a:schemeClr val="tx1"/>
              </a:solidFill>
            </a:endParaRPr>
          </a:p>
        </p:txBody>
      </p:sp>
      <p:sp>
        <p:nvSpPr>
          <p:cNvPr id="9" name="Rectangle 8">
            <a:extLst>
              <a:ext uri="{FF2B5EF4-FFF2-40B4-BE49-F238E27FC236}">
                <a16:creationId xmlns:a16="http://schemas.microsoft.com/office/drawing/2014/main" id="{4F3C7523-5E48-A079-0AA3-0309DAFF6E03}"/>
              </a:ext>
              <a:ext uri="{C183D7F6-B498-43B3-948B-1728B52AA6E4}">
                <adec:decorative xmlns:adec="http://schemas.microsoft.com/office/drawing/2017/decorative" val="0"/>
              </a:ext>
            </a:extLst>
          </p:cNvPr>
          <p:cNvSpPr/>
          <p:nvPr/>
        </p:nvSpPr>
        <p:spPr>
          <a:xfrm>
            <a:off x="1447800" y="4887488"/>
            <a:ext cx="4572000" cy="540540"/>
          </a:xfrm>
          <a:prstGeom prst="rect">
            <a:avLst/>
          </a:prstGeom>
          <a:noFill/>
          <a:ln>
            <a:noFill/>
          </a:ln>
        </p:spPr>
        <p:txBody>
          <a:bodyPr wrap="square" lIns="0" tIns="0" rIns="0" bIns="0" rtlCol="0" anchor="ctr">
            <a:noAutofit/>
          </a:bodyPr>
          <a:lstStyle/>
          <a:p>
            <a:r>
              <a:rPr lang="en-US" dirty="0">
                <a:solidFill>
                  <a:schemeClr val="tx1"/>
                </a:solidFill>
              </a:rPr>
              <a:t>Its Hybrid SharePoint environment</a:t>
            </a:r>
            <a:endParaRPr lang="en-IN" dirty="0">
              <a:solidFill>
                <a:schemeClr val="tx1"/>
              </a:solidFill>
            </a:endParaRPr>
          </a:p>
        </p:txBody>
      </p:sp>
      <p:sp>
        <p:nvSpPr>
          <p:cNvPr id="11" name="Rectangle 10">
            <a:extLst>
              <a:ext uri="{FF2B5EF4-FFF2-40B4-BE49-F238E27FC236}">
                <a16:creationId xmlns:a16="http://schemas.microsoft.com/office/drawing/2014/main" id="{E0522A88-49C9-D1CD-69E7-EDC16B1864EE}"/>
              </a:ext>
              <a:ext uri="{C183D7F6-B498-43B3-948B-1728B52AA6E4}">
                <adec:decorative xmlns:adec="http://schemas.microsoft.com/office/drawing/2017/decorative" val="0"/>
              </a:ext>
            </a:extLst>
          </p:cNvPr>
          <p:cNvSpPr/>
          <p:nvPr/>
        </p:nvSpPr>
        <p:spPr>
          <a:xfrm>
            <a:off x="1447800" y="5812308"/>
            <a:ext cx="4572000" cy="598883"/>
          </a:xfrm>
          <a:prstGeom prst="rect">
            <a:avLst/>
          </a:prstGeom>
          <a:noFill/>
          <a:ln>
            <a:noFill/>
          </a:ln>
        </p:spPr>
        <p:txBody>
          <a:bodyPr wrap="square" lIns="0" tIns="0" rIns="0" bIns="0" rtlCol="0" anchor="ctr">
            <a:noAutofit/>
          </a:bodyPr>
          <a:lstStyle/>
          <a:p>
            <a:r>
              <a:rPr lang="en-US" dirty="0">
                <a:solidFill>
                  <a:schemeClr val="tx1"/>
                </a:solidFill>
              </a:rPr>
              <a:t>Its hybrid Microsoft Teams and Skype For Business environment</a:t>
            </a:r>
            <a:endParaRPr lang="en-IN" dirty="0">
              <a:solidFill>
                <a:schemeClr val="tx1"/>
              </a:solidFill>
            </a:endParaRPr>
          </a:p>
        </p:txBody>
      </p:sp>
    </p:spTree>
    <p:extLst>
      <p:ext uri="{BB962C8B-B14F-4D97-AF65-F5344CB8AC3E}">
        <p14:creationId xmlns:p14="http://schemas.microsoft.com/office/powerpoint/2010/main" val="167554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600059" y="507446"/>
            <a:ext cx="11239464" cy="439465"/>
          </a:xfrm>
        </p:spPr>
        <p:txBody>
          <a:bodyPr/>
          <a:lstStyle/>
          <a:p>
            <a:r>
              <a:rPr lang="en-US" dirty="0"/>
              <a:t>Plan a hybrid Exchange environment </a:t>
            </a:r>
          </a:p>
        </p:txBody>
      </p:sp>
      <p:sp>
        <p:nvSpPr>
          <p:cNvPr id="7" name="TextBox 6">
            <a:extLst>
              <a:ext uri="{FF2B5EF4-FFF2-40B4-BE49-F238E27FC236}">
                <a16:creationId xmlns:a16="http://schemas.microsoft.com/office/drawing/2014/main" id="{2C66D235-853F-46AE-AE89-4829AE4F009E}"/>
              </a:ext>
              <a:ext uri="{C183D7F6-B498-43B3-948B-1728B52AA6E4}">
                <adec:decorative xmlns:adec="http://schemas.microsoft.com/office/drawing/2017/decorative" val="0"/>
              </a:ext>
            </a:extLst>
          </p:cNvPr>
          <p:cNvSpPr txBox="1"/>
          <p:nvPr/>
        </p:nvSpPr>
        <p:spPr>
          <a:xfrm>
            <a:off x="579439" y="1436688"/>
            <a:ext cx="5313362" cy="4832350"/>
          </a:xfrm>
          <a:prstGeom prst="rect">
            <a:avLst/>
          </a:prstGeom>
          <a:solidFill>
            <a:schemeClr val="bg1">
              <a:lumMod val="95000"/>
            </a:schemeClr>
          </a:solidFill>
          <a:ln>
            <a:noFill/>
          </a:ln>
        </p:spPr>
        <p:txBody>
          <a:bodyPr wrap="square" lIns="182880" tIns="137160" rIns="182880" bIns="137160" rtlCol="0" anchor="t">
            <a:noAutofit/>
          </a:bodyPr>
          <a:lstStyle/>
          <a:p>
            <a:pPr lvl="0" defTabSz="951304">
              <a:spcBef>
                <a:spcPts val="800"/>
              </a:spcBef>
              <a:buSzPct val="90000"/>
            </a:pPr>
            <a:r>
              <a:rPr lang="en-US" sz="2000" dirty="0">
                <a:latin typeface="+mj-lt"/>
                <a:cs typeface="Segoe UI Semilight" panose="020B0402040204020203" pitchFamily="34" charset="0"/>
              </a:rPr>
              <a:t>When an organization plans its hybrid Exchange environment, it must consider the following:</a:t>
            </a:r>
          </a:p>
          <a:p>
            <a:pPr lvl="0" defTabSz="951304">
              <a:spcBef>
                <a:spcPts val="800"/>
              </a:spcBef>
              <a:buSzPct val="90000"/>
            </a:pPr>
            <a:r>
              <a:rPr lang="en-US" dirty="0">
                <a:cs typeface="Segoe UI Semilight" panose="020B0402040204020203" pitchFamily="34" charset="0"/>
              </a:rPr>
              <a:t>Hybrid deployment requirements</a:t>
            </a:r>
          </a:p>
          <a:p>
            <a:pPr lvl="0" defTabSz="951304">
              <a:spcBef>
                <a:spcPts val="800"/>
              </a:spcBef>
              <a:buSzPct val="90000"/>
            </a:pPr>
            <a:r>
              <a:rPr lang="en-US" dirty="0">
                <a:cs typeface="Segoe UI Semilight" panose="020B0402040204020203" pitchFamily="34" charset="0"/>
              </a:rPr>
              <a:t>Exchange ActiveSync clients</a:t>
            </a:r>
          </a:p>
          <a:p>
            <a:pPr lvl="0" defTabSz="951304">
              <a:spcBef>
                <a:spcPts val="800"/>
              </a:spcBef>
              <a:buSzPct val="90000"/>
            </a:pPr>
            <a:r>
              <a:rPr lang="en-US" dirty="0">
                <a:cs typeface="Segoe UI Semilight" panose="020B0402040204020203" pitchFamily="34" charset="0"/>
              </a:rPr>
              <a:t>Mailbox permissions migration</a:t>
            </a:r>
          </a:p>
          <a:p>
            <a:pPr lvl="0" defTabSz="951304">
              <a:spcBef>
                <a:spcPts val="800"/>
              </a:spcBef>
              <a:buSzPct val="90000"/>
            </a:pPr>
            <a:r>
              <a:rPr lang="en-US" dirty="0">
                <a:cs typeface="Segoe UI Semilight" panose="020B0402040204020203" pitchFamily="34" charset="0"/>
              </a:rPr>
              <a:t>Support for cross-premises mailbox permissions</a:t>
            </a:r>
          </a:p>
          <a:p>
            <a:pPr lvl="0" defTabSz="951304">
              <a:spcBef>
                <a:spcPts val="800"/>
              </a:spcBef>
              <a:buSzPct val="90000"/>
            </a:pPr>
            <a:r>
              <a:rPr lang="en-US" dirty="0">
                <a:cs typeface="Segoe UI Semilight" panose="020B0402040204020203" pitchFamily="34" charset="0"/>
              </a:rPr>
              <a:t>Offboarding</a:t>
            </a:r>
          </a:p>
          <a:p>
            <a:pPr lvl="0" defTabSz="951304">
              <a:spcBef>
                <a:spcPts val="800"/>
              </a:spcBef>
              <a:spcAft>
                <a:spcPts val="600"/>
              </a:spcAft>
              <a:buSzPct val="90000"/>
            </a:pPr>
            <a:r>
              <a:rPr lang="en-US" dirty="0">
                <a:cs typeface="Segoe UI Semilight" panose="020B0402040204020203" pitchFamily="34" charset="0"/>
              </a:rPr>
              <a:t>Mailbox forwarding settings</a:t>
            </a:r>
          </a:p>
          <a:p>
            <a:pPr lvl="0" defTabSz="951304">
              <a:spcBef>
                <a:spcPts val="1800"/>
              </a:spcBef>
              <a:buSzPct val="90000"/>
            </a:pPr>
            <a:r>
              <a:rPr lang="en-US" sz="2000" dirty="0">
                <a:latin typeface="+mj-lt"/>
                <a:cs typeface="Segoe UI Semilight" panose="020B0402040204020203" pitchFamily="34" charset="0"/>
              </a:rPr>
              <a:t>You should also consider changes to an Exchange hybrid environment</a:t>
            </a:r>
          </a:p>
        </p:txBody>
      </p:sp>
      <p:sp>
        <p:nvSpPr>
          <p:cNvPr id="8" name="TextBox 7">
            <a:extLst>
              <a:ext uri="{FF2B5EF4-FFF2-40B4-BE49-F238E27FC236}">
                <a16:creationId xmlns:a16="http://schemas.microsoft.com/office/drawing/2014/main" id="{F6DC1341-9486-4360-B5F8-83B64D94B9B3}"/>
              </a:ext>
              <a:ext uri="{C183D7F6-B498-43B3-948B-1728B52AA6E4}">
                <adec:decorative xmlns:adec="http://schemas.microsoft.com/office/drawing/2017/decorative" val="0"/>
              </a:ext>
            </a:extLst>
          </p:cNvPr>
          <p:cNvSpPr txBox="1"/>
          <p:nvPr/>
        </p:nvSpPr>
        <p:spPr>
          <a:xfrm>
            <a:off x="6008914" y="1436688"/>
            <a:ext cx="5848124" cy="4832350"/>
          </a:xfrm>
          <a:prstGeom prst="rect">
            <a:avLst/>
          </a:prstGeom>
          <a:noFill/>
          <a:ln w="19050">
            <a:solidFill>
              <a:schemeClr val="accent1"/>
            </a:solidFill>
          </a:ln>
        </p:spPr>
        <p:txBody>
          <a:bodyPr wrap="square" lIns="0" tIns="45720" rIns="0" bIns="91440" rtlCol="0" anchor="b">
            <a:noAutofit/>
          </a:bodyPr>
          <a:lstStyle>
            <a:defPPr>
              <a:defRPr lang="en-US"/>
            </a:defPPr>
            <a:lvl1pPr lvl="0">
              <a:spcBef>
                <a:spcPts val="200"/>
              </a:spcBef>
              <a:defRPr sz="2000">
                <a:gradFill>
                  <a:gsLst>
                    <a:gs pos="2917">
                      <a:srgbClr val="1A1A1A"/>
                    </a:gs>
                    <a:gs pos="30000">
                      <a:srgbClr val="1A1A1A"/>
                    </a:gs>
                  </a:gsLst>
                  <a:lin ang="5400000" scaled="0"/>
                </a:gradFill>
              </a:defRPr>
            </a:lvl1pPr>
          </a:lstStyle>
          <a:p>
            <a:pPr marL="0" marR="0" lvl="0" indent="0" algn="ctr" defTabSz="932742"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0" normalizeH="0" baseline="0" noProof="0">
                <a:ln>
                  <a:noFill/>
                </a:ln>
                <a:solidFill>
                  <a:schemeClr val="tx1"/>
                </a:solidFill>
                <a:effectLst/>
                <a:uLnTx/>
                <a:uFillTx/>
                <a:latin typeface="Segoe UI"/>
                <a:ea typeface="+mn-ea"/>
                <a:cs typeface="Segoe UI Semilight" panose="020B0402040204020203" pitchFamily="34" charset="0"/>
              </a:rPr>
              <a:t>In a hybrid deployment, the on-premises Exchange</a:t>
            </a:r>
            <a:br>
              <a:rPr kumimoji="0" lang="en-US" sz="1400" b="0" i="0" u="none" strike="noStrike" kern="1200" cap="none" spc="0" normalizeH="0" baseline="0" noProof="0">
                <a:ln>
                  <a:noFill/>
                </a:ln>
                <a:solidFill>
                  <a:schemeClr val="tx1"/>
                </a:solidFill>
                <a:effectLst/>
                <a:uLnTx/>
                <a:uFillTx/>
                <a:latin typeface="Segoe UI"/>
                <a:ea typeface="+mn-ea"/>
                <a:cs typeface="Segoe UI Semilight" panose="020B0402040204020203" pitchFamily="34" charset="0"/>
              </a:rPr>
            </a:br>
            <a:r>
              <a:rPr kumimoji="0" lang="en-US" sz="1400" b="0" i="0" u="none" strike="noStrike" kern="1200" cap="none" spc="0" normalizeH="0" baseline="0" noProof="0">
                <a:ln>
                  <a:noFill/>
                </a:ln>
                <a:solidFill>
                  <a:schemeClr val="tx1"/>
                </a:solidFill>
                <a:effectLst/>
                <a:uLnTx/>
                <a:uFillTx/>
                <a:latin typeface="Segoe UI"/>
                <a:ea typeface="+mn-ea"/>
                <a:cs typeface="Segoe UI Semilight" panose="020B0402040204020203" pitchFamily="34" charset="0"/>
              </a:rPr>
              <a:t>organization and Exchange Online in the cloud are connected</a:t>
            </a:r>
            <a:br>
              <a:rPr kumimoji="0" lang="en-US" sz="1400" b="0" i="0" u="none" strike="noStrike" kern="1200" cap="none" spc="0" normalizeH="0" baseline="0" noProof="0">
                <a:ln>
                  <a:noFill/>
                </a:ln>
                <a:solidFill>
                  <a:schemeClr val="tx1"/>
                </a:solidFill>
                <a:effectLst/>
                <a:uLnTx/>
                <a:uFillTx/>
                <a:latin typeface="Segoe UI"/>
                <a:ea typeface="+mn-ea"/>
                <a:cs typeface="Segoe UI Semilight" panose="020B0402040204020203" pitchFamily="34" charset="0"/>
              </a:rPr>
            </a:br>
            <a:r>
              <a:rPr kumimoji="0" lang="en-US" sz="1400" b="0" i="0" u="none" strike="noStrike" kern="1200" cap="none" spc="0" normalizeH="0" baseline="0" noProof="0">
                <a:ln>
                  <a:noFill/>
                </a:ln>
                <a:solidFill>
                  <a:schemeClr val="tx1"/>
                </a:solidFill>
                <a:effectLst/>
                <a:uLnTx/>
                <a:uFillTx/>
                <a:latin typeface="Segoe UI"/>
                <a:ea typeface="+mn-ea"/>
                <a:cs typeface="Segoe UI Semilight" panose="020B0402040204020203" pitchFamily="34" charset="0"/>
              </a:rPr>
              <a:t>as separate, independent organizations.</a:t>
            </a:r>
          </a:p>
          <a:p>
            <a:pPr marL="0" marR="0" lvl="0" indent="0" algn="ctr" defTabSz="932742"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0" normalizeH="0" baseline="0" noProof="0">
                <a:ln>
                  <a:noFill/>
                </a:ln>
                <a:solidFill>
                  <a:schemeClr val="tx1"/>
                </a:solidFill>
                <a:effectLst/>
                <a:uLnTx/>
                <a:uFillTx/>
                <a:latin typeface="Segoe UI"/>
                <a:ea typeface="+mn-ea"/>
                <a:cs typeface="Segoe UI Semilight" panose="020B0402040204020203" pitchFamily="34" charset="0"/>
              </a:rPr>
              <a:t>Azure AD is the counterpart of a local Active Directory, and Exchange Online is the counterpart for on-premises Exchange servers.</a:t>
            </a:r>
          </a:p>
        </p:txBody>
      </p:sp>
      <p:pic>
        <p:nvPicPr>
          <p:cNvPr id="6" name="Picture 5" descr="Diagram showing a link between on-premises Azure Active Directory to Azure Active Directory through Azure Active Directory Connect. Exchange Organization and Exchange Online links through Hybrid development">
            <a:extLst>
              <a:ext uri="{FF2B5EF4-FFF2-40B4-BE49-F238E27FC236}">
                <a16:creationId xmlns:a16="http://schemas.microsoft.com/office/drawing/2014/main" id="{C9796CC4-DA77-47AC-9429-16795D9A3347}"/>
              </a:ext>
            </a:extLst>
          </p:cNvPr>
          <p:cNvPicPr>
            <a:picLocks noChangeAspect="1"/>
          </p:cNvPicPr>
          <p:nvPr/>
        </p:nvPicPr>
        <p:blipFill rotWithShape="1">
          <a:blip r:embed="rId3"/>
          <a:srcRect l="22579" t="4571" r="21544" b="4236"/>
          <a:stretch/>
        </p:blipFill>
        <p:spPr>
          <a:xfrm>
            <a:off x="7062179" y="1547819"/>
            <a:ext cx="3741594" cy="3431829"/>
          </a:xfrm>
          <a:prstGeom prst="rect">
            <a:avLst/>
          </a:prstGeom>
        </p:spPr>
      </p:pic>
    </p:spTree>
    <p:extLst>
      <p:ext uri="{BB962C8B-B14F-4D97-AF65-F5344CB8AC3E}">
        <p14:creationId xmlns:p14="http://schemas.microsoft.com/office/powerpoint/2010/main" val="1248012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600059" y="507446"/>
            <a:ext cx="11239464" cy="439465"/>
          </a:xfrm>
        </p:spPr>
        <p:txBody>
          <a:bodyPr/>
          <a:lstStyle/>
          <a:p>
            <a:r>
              <a:rPr lang="en-US" dirty="0"/>
              <a:t>Plan a hybrid SharePoint environment </a:t>
            </a:r>
          </a:p>
        </p:txBody>
      </p:sp>
      <p:sp>
        <p:nvSpPr>
          <p:cNvPr id="2" name="Rectangle 1">
            <a:extLst>
              <a:ext uri="{FF2B5EF4-FFF2-40B4-BE49-F238E27FC236}">
                <a16:creationId xmlns:a16="http://schemas.microsoft.com/office/drawing/2014/main" id="{154A338A-A5D2-43A2-902B-8FADCAD3533A}"/>
              </a:ext>
            </a:extLst>
          </p:cNvPr>
          <p:cNvSpPr/>
          <p:nvPr/>
        </p:nvSpPr>
        <p:spPr>
          <a:xfrm>
            <a:off x="600058" y="1317411"/>
            <a:ext cx="11598641" cy="307777"/>
          </a:xfrm>
          <a:prstGeom prst="rect">
            <a:avLst/>
          </a:prstGeom>
        </p:spPr>
        <p:txBody>
          <a:bodyPr wrap="square" lIns="0" tIns="0" rIns="0" bIns="0">
            <a:spAutoFit/>
          </a:bodyPr>
          <a:lstStyle/>
          <a:p>
            <a:r>
              <a:rPr lang="en-US" sz="2000" dirty="0">
                <a:solidFill>
                  <a:schemeClr val="accent1"/>
                </a:solidFill>
              </a:rPr>
              <a:t>When planning a hybrid SharePoint environment, organizations should consider the following features:</a:t>
            </a:r>
          </a:p>
        </p:txBody>
      </p:sp>
      <p:pic>
        <p:nvPicPr>
          <p:cNvPr id="5" name="Picture 4" descr="Icon of three dots connected with two lines">
            <a:extLst>
              <a:ext uri="{FF2B5EF4-FFF2-40B4-BE49-F238E27FC236}">
                <a16:creationId xmlns:a16="http://schemas.microsoft.com/office/drawing/2014/main" id="{46D8735F-AF32-4926-8D4B-B5AA0C7CDE05}"/>
              </a:ext>
            </a:extLst>
          </p:cNvPr>
          <p:cNvPicPr>
            <a:picLocks noChangeAspect="1"/>
          </p:cNvPicPr>
          <p:nvPr/>
        </p:nvPicPr>
        <p:blipFill>
          <a:blip r:embed="rId3"/>
          <a:stretch>
            <a:fillRect/>
          </a:stretch>
        </p:blipFill>
        <p:spPr>
          <a:xfrm>
            <a:off x="579438" y="1938270"/>
            <a:ext cx="733044" cy="733044"/>
          </a:xfrm>
          <a:prstGeom prst="rect">
            <a:avLst/>
          </a:prstGeom>
        </p:spPr>
      </p:pic>
      <p:sp>
        <p:nvSpPr>
          <p:cNvPr id="3" name="Rectangle 2">
            <a:extLst>
              <a:ext uri="{FF2B5EF4-FFF2-40B4-BE49-F238E27FC236}">
                <a16:creationId xmlns:a16="http://schemas.microsoft.com/office/drawing/2014/main" id="{382C8AD6-5F46-4EE5-BC8B-FDCC2BF28B11}"/>
              </a:ext>
            </a:extLst>
          </p:cNvPr>
          <p:cNvSpPr/>
          <p:nvPr/>
        </p:nvSpPr>
        <p:spPr>
          <a:xfrm>
            <a:off x="1527176" y="2057809"/>
            <a:ext cx="3771900" cy="553998"/>
          </a:xfrm>
          <a:prstGeom prst="rect">
            <a:avLst/>
          </a:prstGeom>
        </p:spPr>
        <p:txBody>
          <a:bodyPr wrap="square" lIns="0" tIns="0" rIns="0" bIns="0">
            <a:spAutoFit/>
          </a:bodyPr>
          <a:lstStyle/>
          <a:p>
            <a:pPr marL="0" lvl="1"/>
            <a:r>
              <a:rPr lang="en-US" dirty="0"/>
              <a:t>Hybrid SharePoint taxonomy and hybrid content types </a:t>
            </a:r>
          </a:p>
        </p:txBody>
      </p:sp>
      <p:pic>
        <p:nvPicPr>
          <p:cNvPr id="23" name="Picture 22" descr="Icon of cloud">
            <a:extLst>
              <a:ext uri="{FF2B5EF4-FFF2-40B4-BE49-F238E27FC236}">
                <a16:creationId xmlns:a16="http://schemas.microsoft.com/office/drawing/2014/main" id="{87872893-C680-432C-BA6B-FD7FA03AD614}"/>
              </a:ext>
            </a:extLst>
          </p:cNvPr>
          <p:cNvPicPr>
            <a:picLocks noChangeAspect="1"/>
          </p:cNvPicPr>
          <p:nvPr/>
        </p:nvPicPr>
        <p:blipFill>
          <a:blip r:embed="rId4"/>
          <a:stretch>
            <a:fillRect/>
          </a:stretch>
        </p:blipFill>
        <p:spPr>
          <a:xfrm>
            <a:off x="579438" y="2840324"/>
            <a:ext cx="733044" cy="733044"/>
          </a:xfrm>
          <a:prstGeom prst="rect">
            <a:avLst/>
          </a:prstGeom>
        </p:spPr>
      </p:pic>
      <p:sp>
        <p:nvSpPr>
          <p:cNvPr id="35" name="Rectangle 34">
            <a:extLst>
              <a:ext uri="{FF2B5EF4-FFF2-40B4-BE49-F238E27FC236}">
                <a16:creationId xmlns:a16="http://schemas.microsoft.com/office/drawing/2014/main" id="{62A257C7-628E-435F-8DC4-FC1807FF343B}"/>
              </a:ext>
            </a:extLst>
          </p:cNvPr>
          <p:cNvSpPr/>
          <p:nvPr/>
        </p:nvSpPr>
        <p:spPr>
          <a:xfrm>
            <a:off x="1527176" y="3082974"/>
            <a:ext cx="3771900" cy="276999"/>
          </a:xfrm>
          <a:prstGeom prst="rect">
            <a:avLst/>
          </a:prstGeom>
        </p:spPr>
        <p:txBody>
          <a:bodyPr wrap="square" lIns="0" tIns="0" rIns="0" bIns="0">
            <a:spAutoFit/>
          </a:bodyPr>
          <a:lstStyle/>
          <a:p>
            <a:pPr marL="0" lvl="1"/>
            <a:r>
              <a:rPr lang="en-US" dirty="0"/>
              <a:t>Hybrid OneDrive for Business </a:t>
            </a:r>
          </a:p>
        </p:txBody>
      </p:sp>
      <p:pic>
        <p:nvPicPr>
          <p:cNvPr id="25" name="Picture 24" descr="Icon of cloud">
            <a:extLst>
              <a:ext uri="{FF2B5EF4-FFF2-40B4-BE49-F238E27FC236}">
                <a16:creationId xmlns:a16="http://schemas.microsoft.com/office/drawing/2014/main" id="{3A5B4CCA-B05A-4004-9EEC-8A2FE2204D02}"/>
              </a:ext>
            </a:extLst>
          </p:cNvPr>
          <p:cNvPicPr>
            <a:picLocks noChangeAspect="1"/>
          </p:cNvPicPr>
          <p:nvPr/>
        </p:nvPicPr>
        <p:blipFill>
          <a:blip r:embed="rId5"/>
          <a:stretch>
            <a:fillRect/>
          </a:stretch>
        </p:blipFill>
        <p:spPr>
          <a:xfrm>
            <a:off x="579438" y="3740854"/>
            <a:ext cx="733044" cy="733044"/>
          </a:xfrm>
          <a:prstGeom prst="rect">
            <a:avLst/>
          </a:prstGeom>
        </p:spPr>
      </p:pic>
      <p:pic>
        <p:nvPicPr>
          <p:cNvPr id="117" name="Picture 116" descr="Icon of a person">
            <a:extLst>
              <a:ext uri="{FF2B5EF4-FFF2-40B4-BE49-F238E27FC236}">
                <a16:creationId xmlns:a16="http://schemas.microsoft.com/office/drawing/2014/main" id="{A95E3F46-59A9-43E9-A1F6-67B620B7B22B}"/>
              </a:ext>
            </a:extLst>
          </p:cNvPr>
          <p:cNvPicPr>
            <a:picLocks noChangeAspect="1"/>
          </p:cNvPicPr>
          <p:nvPr/>
        </p:nvPicPr>
        <p:blipFill>
          <a:blip r:embed="rId6"/>
          <a:stretch>
            <a:fillRect/>
          </a:stretch>
        </p:blipFill>
        <p:spPr>
          <a:xfrm>
            <a:off x="579438" y="4642908"/>
            <a:ext cx="733044" cy="733044"/>
          </a:xfrm>
          <a:prstGeom prst="rect">
            <a:avLst/>
          </a:prstGeom>
        </p:spPr>
      </p:pic>
      <p:sp>
        <p:nvSpPr>
          <p:cNvPr id="36" name="Rectangle 35">
            <a:extLst>
              <a:ext uri="{FF2B5EF4-FFF2-40B4-BE49-F238E27FC236}">
                <a16:creationId xmlns:a16="http://schemas.microsoft.com/office/drawing/2014/main" id="{90FAD9D5-9C3F-4C67-86DE-23EBF96B0586}"/>
              </a:ext>
            </a:extLst>
          </p:cNvPr>
          <p:cNvSpPr/>
          <p:nvPr/>
        </p:nvSpPr>
        <p:spPr>
          <a:xfrm>
            <a:off x="1527176" y="3985028"/>
            <a:ext cx="3771900" cy="276999"/>
          </a:xfrm>
          <a:prstGeom prst="rect">
            <a:avLst/>
          </a:prstGeom>
        </p:spPr>
        <p:txBody>
          <a:bodyPr wrap="square" lIns="0" tIns="0" rIns="0" bIns="0">
            <a:spAutoFit/>
          </a:bodyPr>
          <a:lstStyle/>
          <a:p>
            <a:pPr marL="0" lvl="1"/>
            <a:r>
              <a:rPr lang="en-US" dirty="0"/>
              <a:t>Cloud hybrid search for SharePoint </a:t>
            </a:r>
          </a:p>
        </p:txBody>
      </p:sp>
      <p:sp>
        <p:nvSpPr>
          <p:cNvPr id="38" name="Rectangle 37">
            <a:extLst>
              <a:ext uri="{FF2B5EF4-FFF2-40B4-BE49-F238E27FC236}">
                <a16:creationId xmlns:a16="http://schemas.microsoft.com/office/drawing/2014/main" id="{7BC3FAF4-FE9C-41A9-AB1B-054EE51D2AF9}"/>
              </a:ext>
            </a:extLst>
          </p:cNvPr>
          <p:cNvSpPr/>
          <p:nvPr/>
        </p:nvSpPr>
        <p:spPr>
          <a:xfrm>
            <a:off x="1527176" y="4887082"/>
            <a:ext cx="3771900" cy="276999"/>
          </a:xfrm>
          <a:prstGeom prst="rect">
            <a:avLst/>
          </a:prstGeom>
        </p:spPr>
        <p:txBody>
          <a:bodyPr wrap="square" lIns="0" tIns="0" rIns="0" bIns="0">
            <a:spAutoFit/>
          </a:bodyPr>
          <a:lstStyle/>
          <a:p>
            <a:pPr marL="0" lvl="1"/>
            <a:r>
              <a:rPr lang="en-US" dirty="0"/>
              <a:t>Hybrid profiles </a:t>
            </a:r>
          </a:p>
        </p:txBody>
      </p:sp>
      <p:pic>
        <p:nvPicPr>
          <p:cNvPr id="29" name="Picture 28" descr="Icon of four arrows heading different direction">
            <a:extLst>
              <a:ext uri="{FF2B5EF4-FFF2-40B4-BE49-F238E27FC236}">
                <a16:creationId xmlns:a16="http://schemas.microsoft.com/office/drawing/2014/main" id="{4F617724-B5F8-4851-A7BB-347B16C5EF12}"/>
              </a:ext>
            </a:extLst>
          </p:cNvPr>
          <p:cNvPicPr>
            <a:picLocks noChangeAspect="1"/>
          </p:cNvPicPr>
          <p:nvPr/>
        </p:nvPicPr>
        <p:blipFill>
          <a:blip r:embed="rId7"/>
          <a:stretch>
            <a:fillRect/>
          </a:stretch>
        </p:blipFill>
        <p:spPr>
          <a:xfrm>
            <a:off x="579438" y="5544963"/>
            <a:ext cx="733044" cy="733044"/>
          </a:xfrm>
          <a:prstGeom prst="rect">
            <a:avLst/>
          </a:prstGeom>
        </p:spPr>
      </p:pic>
      <p:sp>
        <p:nvSpPr>
          <p:cNvPr id="39" name="Rectangle 38">
            <a:extLst>
              <a:ext uri="{FF2B5EF4-FFF2-40B4-BE49-F238E27FC236}">
                <a16:creationId xmlns:a16="http://schemas.microsoft.com/office/drawing/2014/main" id="{933ADF04-C4D2-4F62-B7FB-0D37F1446810}"/>
              </a:ext>
            </a:extLst>
          </p:cNvPr>
          <p:cNvSpPr/>
          <p:nvPr/>
        </p:nvSpPr>
        <p:spPr>
          <a:xfrm>
            <a:off x="1527176" y="5789137"/>
            <a:ext cx="3771900" cy="276999"/>
          </a:xfrm>
          <a:prstGeom prst="rect">
            <a:avLst/>
          </a:prstGeom>
        </p:spPr>
        <p:txBody>
          <a:bodyPr wrap="square" lIns="0" tIns="0" rIns="0" bIns="0">
            <a:spAutoFit/>
          </a:bodyPr>
          <a:lstStyle/>
          <a:p>
            <a:pPr marL="0" lvl="1"/>
            <a:r>
              <a:rPr lang="en-US" dirty="0"/>
              <a:t>The extensible hybrid app launcher </a:t>
            </a:r>
          </a:p>
        </p:txBody>
      </p:sp>
      <p:pic>
        <p:nvPicPr>
          <p:cNvPr id="31" name="Picture 30" descr="Icon of four arrows heading different direction">
            <a:extLst>
              <a:ext uri="{FF2B5EF4-FFF2-40B4-BE49-F238E27FC236}">
                <a16:creationId xmlns:a16="http://schemas.microsoft.com/office/drawing/2014/main" id="{CFC61717-D9D7-4201-96ED-19480EC6E2F4}"/>
              </a:ext>
            </a:extLst>
          </p:cNvPr>
          <p:cNvPicPr>
            <a:picLocks noChangeAspect="1"/>
          </p:cNvPicPr>
          <p:nvPr/>
        </p:nvPicPr>
        <p:blipFill>
          <a:blip r:embed="rId8"/>
          <a:stretch>
            <a:fillRect/>
          </a:stretch>
        </p:blipFill>
        <p:spPr>
          <a:xfrm>
            <a:off x="5942076" y="1938270"/>
            <a:ext cx="733044" cy="733044"/>
          </a:xfrm>
          <a:prstGeom prst="rect">
            <a:avLst/>
          </a:prstGeom>
        </p:spPr>
      </p:pic>
      <p:sp>
        <p:nvSpPr>
          <p:cNvPr id="52" name="Rectangle 51">
            <a:extLst>
              <a:ext uri="{FF2B5EF4-FFF2-40B4-BE49-F238E27FC236}">
                <a16:creationId xmlns:a16="http://schemas.microsoft.com/office/drawing/2014/main" id="{918434CD-C23C-4668-AE62-C60EBF9F63FB}"/>
              </a:ext>
            </a:extLst>
          </p:cNvPr>
          <p:cNvSpPr/>
          <p:nvPr/>
        </p:nvSpPr>
        <p:spPr>
          <a:xfrm>
            <a:off x="6891338" y="2180920"/>
            <a:ext cx="3771900" cy="276999"/>
          </a:xfrm>
          <a:prstGeom prst="rect">
            <a:avLst/>
          </a:prstGeom>
        </p:spPr>
        <p:txBody>
          <a:bodyPr wrap="square" lIns="0" tIns="0" rIns="0" bIns="0">
            <a:spAutoFit/>
          </a:bodyPr>
          <a:lstStyle/>
          <a:p>
            <a:pPr marL="0" lvl="1"/>
            <a:r>
              <a:rPr lang="en-US" dirty="0"/>
              <a:t>Hybrid site following </a:t>
            </a:r>
          </a:p>
        </p:txBody>
      </p:sp>
      <p:pic>
        <p:nvPicPr>
          <p:cNvPr id="33" name="Picture 32" descr="Icon of key">
            <a:extLst>
              <a:ext uri="{FF2B5EF4-FFF2-40B4-BE49-F238E27FC236}">
                <a16:creationId xmlns:a16="http://schemas.microsoft.com/office/drawing/2014/main" id="{774EE3FB-94F1-4522-866C-B2E53E1220DC}"/>
              </a:ext>
            </a:extLst>
          </p:cNvPr>
          <p:cNvPicPr>
            <a:picLocks noChangeAspect="1"/>
          </p:cNvPicPr>
          <p:nvPr/>
        </p:nvPicPr>
        <p:blipFill>
          <a:blip r:embed="rId9"/>
          <a:stretch>
            <a:fillRect/>
          </a:stretch>
        </p:blipFill>
        <p:spPr>
          <a:xfrm>
            <a:off x="5942076" y="2840324"/>
            <a:ext cx="733044" cy="733044"/>
          </a:xfrm>
          <a:prstGeom prst="rect">
            <a:avLst/>
          </a:prstGeom>
        </p:spPr>
      </p:pic>
      <p:sp>
        <p:nvSpPr>
          <p:cNvPr id="53" name="Rectangle 52">
            <a:extLst>
              <a:ext uri="{FF2B5EF4-FFF2-40B4-BE49-F238E27FC236}">
                <a16:creationId xmlns:a16="http://schemas.microsoft.com/office/drawing/2014/main" id="{0C1ACE16-A6AF-4F31-A923-84EBA157EA23}"/>
              </a:ext>
            </a:extLst>
          </p:cNvPr>
          <p:cNvSpPr/>
          <p:nvPr/>
        </p:nvSpPr>
        <p:spPr>
          <a:xfrm>
            <a:off x="6891338" y="3082974"/>
            <a:ext cx="3771900" cy="276999"/>
          </a:xfrm>
          <a:prstGeom prst="rect">
            <a:avLst/>
          </a:prstGeom>
        </p:spPr>
        <p:txBody>
          <a:bodyPr wrap="square" lIns="0" tIns="0" rIns="0" bIns="0">
            <a:spAutoFit/>
          </a:bodyPr>
          <a:lstStyle/>
          <a:p>
            <a:pPr marL="0" lvl="1"/>
            <a:r>
              <a:rPr lang="en-US" dirty="0"/>
              <a:t>Server-to-server authentication </a:t>
            </a:r>
          </a:p>
        </p:txBody>
      </p:sp>
      <p:pic>
        <p:nvPicPr>
          <p:cNvPr id="37" name="Picture 36" descr="Icon of magnifying glass">
            <a:extLst>
              <a:ext uri="{FF2B5EF4-FFF2-40B4-BE49-F238E27FC236}">
                <a16:creationId xmlns:a16="http://schemas.microsoft.com/office/drawing/2014/main" id="{6B8E63F8-EFE9-4D4C-A962-8CBEA79A7072}"/>
              </a:ext>
            </a:extLst>
          </p:cNvPr>
          <p:cNvPicPr>
            <a:picLocks noChangeAspect="1"/>
          </p:cNvPicPr>
          <p:nvPr/>
        </p:nvPicPr>
        <p:blipFill>
          <a:blip r:embed="rId10"/>
          <a:stretch>
            <a:fillRect/>
          </a:stretch>
        </p:blipFill>
        <p:spPr>
          <a:xfrm>
            <a:off x="5942076" y="3740854"/>
            <a:ext cx="733044" cy="733044"/>
          </a:xfrm>
          <a:prstGeom prst="rect">
            <a:avLst/>
          </a:prstGeom>
        </p:spPr>
      </p:pic>
      <p:sp>
        <p:nvSpPr>
          <p:cNvPr id="54" name="Rectangle 53">
            <a:extLst>
              <a:ext uri="{FF2B5EF4-FFF2-40B4-BE49-F238E27FC236}">
                <a16:creationId xmlns:a16="http://schemas.microsoft.com/office/drawing/2014/main" id="{02AEEF6E-2BEC-4EB7-A694-F4DC8FDAC256}"/>
              </a:ext>
            </a:extLst>
          </p:cNvPr>
          <p:cNvSpPr/>
          <p:nvPr/>
        </p:nvSpPr>
        <p:spPr>
          <a:xfrm>
            <a:off x="6891337" y="3904643"/>
            <a:ext cx="4300123" cy="553998"/>
          </a:xfrm>
          <a:prstGeom prst="rect">
            <a:avLst/>
          </a:prstGeom>
        </p:spPr>
        <p:txBody>
          <a:bodyPr wrap="square" lIns="0" tIns="0" rIns="0" bIns="0">
            <a:spAutoFit/>
          </a:bodyPr>
          <a:lstStyle/>
          <a:p>
            <a:pPr marL="0" lvl="1"/>
            <a:r>
              <a:rPr lang="en-US" dirty="0"/>
              <a:t>Hybrid federated search for SharePoint Server </a:t>
            </a:r>
          </a:p>
        </p:txBody>
      </p:sp>
      <p:pic>
        <p:nvPicPr>
          <p:cNvPr id="111" name="Picture 110" descr="Icon of globe and chain">
            <a:extLst>
              <a:ext uri="{FF2B5EF4-FFF2-40B4-BE49-F238E27FC236}">
                <a16:creationId xmlns:a16="http://schemas.microsoft.com/office/drawing/2014/main" id="{0D9881A5-D607-4C44-A166-AEDEEBE62880}"/>
              </a:ext>
            </a:extLst>
          </p:cNvPr>
          <p:cNvPicPr>
            <a:picLocks noChangeAspect="1"/>
          </p:cNvPicPr>
          <p:nvPr/>
        </p:nvPicPr>
        <p:blipFill>
          <a:blip r:embed="rId11"/>
          <a:stretch>
            <a:fillRect/>
          </a:stretch>
        </p:blipFill>
        <p:spPr>
          <a:xfrm>
            <a:off x="5942076" y="4642908"/>
            <a:ext cx="733044" cy="733044"/>
          </a:xfrm>
          <a:prstGeom prst="rect">
            <a:avLst/>
          </a:prstGeom>
        </p:spPr>
      </p:pic>
      <p:sp>
        <p:nvSpPr>
          <p:cNvPr id="55" name="Rectangle 54">
            <a:extLst>
              <a:ext uri="{FF2B5EF4-FFF2-40B4-BE49-F238E27FC236}">
                <a16:creationId xmlns:a16="http://schemas.microsoft.com/office/drawing/2014/main" id="{C340AA21-918C-4060-B3AD-87B0A8EFB192}"/>
              </a:ext>
            </a:extLst>
          </p:cNvPr>
          <p:cNvSpPr/>
          <p:nvPr/>
        </p:nvSpPr>
        <p:spPr>
          <a:xfrm>
            <a:off x="6891337" y="4776554"/>
            <a:ext cx="4948183" cy="553998"/>
          </a:xfrm>
          <a:prstGeom prst="rect">
            <a:avLst/>
          </a:prstGeom>
        </p:spPr>
        <p:txBody>
          <a:bodyPr wrap="square" lIns="0" tIns="0" rIns="0" bIns="0">
            <a:spAutoFit/>
          </a:bodyPr>
          <a:lstStyle/>
          <a:p>
            <a:pPr marL="0" lvl="1"/>
            <a:r>
              <a:rPr lang="en-US" dirty="0"/>
              <a:t>Connectivity from Microsoft 365 to SharePoint Server</a:t>
            </a:r>
          </a:p>
        </p:txBody>
      </p:sp>
    </p:spTree>
    <p:extLst>
      <p:ext uri="{BB962C8B-B14F-4D97-AF65-F5344CB8AC3E}">
        <p14:creationId xmlns:p14="http://schemas.microsoft.com/office/powerpoint/2010/main" val="12491657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Plan a hybrid Microsoft Teams and Skype For Business environment </a:t>
            </a:r>
          </a:p>
        </p:txBody>
      </p:sp>
      <p:pic>
        <p:nvPicPr>
          <p:cNvPr id="3" name="Picture 2" descr="Icon of three dots connected with two lines">
            <a:extLst>
              <a:ext uri="{FF2B5EF4-FFF2-40B4-BE49-F238E27FC236}">
                <a16:creationId xmlns:a16="http://schemas.microsoft.com/office/drawing/2014/main" id="{C01BFFBE-8232-4C45-9ACE-4E45DC3C9A8F}"/>
              </a:ext>
            </a:extLst>
          </p:cNvPr>
          <p:cNvPicPr>
            <a:picLocks noChangeAspect="1"/>
          </p:cNvPicPr>
          <p:nvPr/>
        </p:nvPicPr>
        <p:blipFill>
          <a:blip r:embed="rId3"/>
          <a:stretch>
            <a:fillRect/>
          </a:stretch>
        </p:blipFill>
        <p:spPr>
          <a:xfrm>
            <a:off x="612775" y="1500568"/>
            <a:ext cx="824484" cy="824484"/>
          </a:xfrm>
          <a:prstGeom prst="rect">
            <a:avLst/>
          </a:prstGeom>
        </p:spPr>
      </p:pic>
      <p:sp>
        <p:nvSpPr>
          <p:cNvPr id="4" name="Rectangle 3">
            <a:extLst>
              <a:ext uri="{FF2B5EF4-FFF2-40B4-BE49-F238E27FC236}">
                <a16:creationId xmlns:a16="http://schemas.microsoft.com/office/drawing/2014/main" id="{49ED8BC0-CA63-4E77-BE78-7B6FB5B1A03E}"/>
              </a:ext>
            </a:extLst>
          </p:cNvPr>
          <p:cNvSpPr/>
          <p:nvPr/>
        </p:nvSpPr>
        <p:spPr>
          <a:xfrm>
            <a:off x="1692275" y="1420813"/>
            <a:ext cx="10164763" cy="982470"/>
          </a:xfrm>
          <a:prstGeom prst="rect">
            <a:avLst/>
          </a:prstGeom>
        </p:spPr>
        <p:txBody>
          <a:bodyPr wrap="square" lIns="0" tIns="0" rIns="0" bIns="0" anchor="ctr">
            <a:noAutofit/>
          </a:bodyPr>
          <a:lstStyle/>
          <a:p>
            <a:r>
              <a:rPr lang="en-US" dirty="0"/>
              <a:t>When planning a hybrid Skype for Business environment, you must focus on hybrid connectivity between an on-premises deployment of Skype for Business Server and Microsoft Teams, since Skype for Business Online is no longer available</a:t>
            </a:r>
          </a:p>
        </p:txBody>
      </p:sp>
      <p:cxnSp>
        <p:nvCxnSpPr>
          <p:cNvPr id="13" name="Straight Connector 12">
            <a:extLst>
              <a:ext uri="{FF2B5EF4-FFF2-40B4-BE49-F238E27FC236}">
                <a16:creationId xmlns:a16="http://schemas.microsoft.com/office/drawing/2014/main" id="{87391027-450B-4033-89B3-0D6251052CA6}"/>
              </a:ext>
              <a:ext uri="{C183D7F6-B498-43B3-948B-1728B52AA6E4}">
                <adec:decorative xmlns:adec="http://schemas.microsoft.com/office/drawing/2017/decorative" val="1"/>
              </a:ext>
            </a:extLst>
          </p:cNvPr>
          <p:cNvCxnSpPr>
            <a:cxnSpLocks/>
          </p:cNvCxnSpPr>
          <p:nvPr/>
        </p:nvCxnSpPr>
        <p:spPr>
          <a:xfrm>
            <a:off x="1692275" y="2758771"/>
            <a:ext cx="10149840"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28" name="Picture 27" descr="Icon of two square and four lines">
            <a:extLst>
              <a:ext uri="{FF2B5EF4-FFF2-40B4-BE49-F238E27FC236}">
                <a16:creationId xmlns:a16="http://schemas.microsoft.com/office/drawing/2014/main" id="{8D3654B5-FDD2-4C0C-9847-1ED7FB552B60}"/>
              </a:ext>
            </a:extLst>
          </p:cNvPr>
          <p:cNvPicPr>
            <a:picLocks noChangeAspect="1"/>
          </p:cNvPicPr>
          <p:nvPr/>
        </p:nvPicPr>
        <p:blipFill>
          <a:blip r:embed="rId4"/>
          <a:stretch>
            <a:fillRect/>
          </a:stretch>
        </p:blipFill>
        <p:spPr>
          <a:xfrm>
            <a:off x="612775" y="3064363"/>
            <a:ext cx="824484" cy="824484"/>
          </a:xfrm>
          <a:prstGeom prst="rect">
            <a:avLst/>
          </a:prstGeom>
        </p:spPr>
      </p:pic>
      <p:sp>
        <p:nvSpPr>
          <p:cNvPr id="5" name="Rectangle 4">
            <a:extLst>
              <a:ext uri="{FF2B5EF4-FFF2-40B4-BE49-F238E27FC236}">
                <a16:creationId xmlns:a16="http://schemas.microsoft.com/office/drawing/2014/main" id="{95E98C18-BA38-4909-9A86-52BA9A4111D2}"/>
              </a:ext>
            </a:extLst>
          </p:cNvPr>
          <p:cNvSpPr/>
          <p:nvPr/>
        </p:nvSpPr>
        <p:spPr>
          <a:xfrm>
            <a:off x="1692275" y="3114260"/>
            <a:ext cx="10164763" cy="2486440"/>
          </a:xfrm>
          <a:prstGeom prst="rect">
            <a:avLst/>
          </a:prstGeom>
        </p:spPr>
        <p:txBody>
          <a:bodyPr wrap="square" lIns="0" tIns="0" rIns="0" bIns="0" anchor="ctr">
            <a:noAutofit/>
          </a:bodyPr>
          <a:lstStyle/>
          <a:p>
            <a:pPr marL="0" lvl="1">
              <a:spcBef>
                <a:spcPts val="600"/>
              </a:spcBef>
            </a:pPr>
            <a:r>
              <a:rPr lang="en-US">
                <a:latin typeface="+mj-lt"/>
              </a:rPr>
              <a:t>Split domain configuration has the following effect on users:</a:t>
            </a:r>
          </a:p>
          <a:p>
            <a:pPr marL="0" lvl="1">
              <a:spcBef>
                <a:spcPts val="600"/>
              </a:spcBef>
              <a:spcAft>
                <a:spcPts val="600"/>
              </a:spcAft>
            </a:pPr>
            <a:r>
              <a:rPr lang="en-US"/>
              <a:t>Users who are homed on-premises can interact with on-premises Skype for Business servers</a:t>
            </a:r>
          </a:p>
          <a:p>
            <a:pPr marL="0" lvl="1">
              <a:spcBef>
                <a:spcPts val="600"/>
              </a:spcBef>
              <a:spcAft>
                <a:spcPts val="600"/>
              </a:spcAft>
            </a:pPr>
            <a:r>
              <a:rPr lang="en-US"/>
              <a:t>Users who are homed online can interact with Skype for Business online services</a:t>
            </a:r>
          </a:p>
          <a:p>
            <a:pPr marL="0" lvl="1">
              <a:spcBef>
                <a:spcPts val="600"/>
              </a:spcBef>
              <a:spcAft>
                <a:spcPts val="600"/>
              </a:spcAft>
            </a:pPr>
            <a:r>
              <a:rPr lang="en-US"/>
              <a:t>Users from both environments can collaborate with each other by using Instant Messaging, participating in conference calls, VoIP calls, and so on</a:t>
            </a:r>
          </a:p>
          <a:p>
            <a:pPr marL="0" lvl="1">
              <a:spcBef>
                <a:spcPts val="600"/>
              </a:spcBef>
              <a:spcAft>
                <a:spcPts val="600"/>
              </a:spcAft>
            </a:pPr>
            <a:r>
              <a:rPr lang="en-US"/>
              <a:t>Azure Active Directory Connect is used to synchronize the organization’s on-premises directory with Microsoft 365</a:t>
            </a:r>
          </a:p>
        </p:txBody>
      </p:sp>
    </p:spTree>
    <p:extLst>
      <p:ext uri="{BB962C8B-B14F-4D97-AF65-F5344CB8AC3E}">
        <p14:creationId xmlns:p14="http://schemas.microsoft.com/office/powerpoint/2010/main" val="1010744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600059" y="507446"/>
            <a:ext cx="11239464" cy="439465"/>
          </a:xfrm>
        </p:spPr>
        <p:txBody>
          <a:bodyPr/>
          <a:lstStyle/>
          <a:p>
            <a:r>
              <a:rPr lang="en-US" dirty="0"/>
              <a:t>Review the subscription options in Microsoft 365</a:t>
            </a:r>
          </a:p>
        </p:txBody>
      </p:sp>
      <p:sp>
        <p:nvSpPr>
          <p:cNvPr id="2" name="Rectangle 1">
            <a:extLst>
              <a:ext uri="{FF2B5EF4-FFF2-40B4-BE49-F238E27FC236}">
                <a16:creationId xmlns:a16="http://schemas.microsoft.com/office/drawing/2014/main" id="{3258F266-F005-4294-9236-ECB5591C00D6}"/>
              </a:ext>
            </a:extLst>
          </p:cNvPr>
          <p:cNvSpPr/>
          <p:nvPr/>
        </p:nvSpPr>
        <p:spPr>
          <a:xfrm>
            <a:off x="600058" y="1179838"/>
            <a:ext cx="11256979" cy="984885"/>
          </a:xfrm>
          <a:prstGeom prst="rect">
            <a:avLst/>
          </a:prstGeom>
        </p:spPr>
        <p:txBody>
          <a:bodyPr wrap="square" lIns="0" tIns="0" rIns="0" bIns="0">
            <a:spAutoFit/>
          </a:bodyPr>
          <a:lstStyle/>
          <a:p>
            <a:r>
              <a:rPr lang="en-US" sz="2400" dirty="0">
                <a:solidFill>
                  <a:schemeClr val="accent1"/>
                </a:solidFill>
                <a:latin typeface="+mj-lt"/>
              </a:rPr>
              <a:t>Microsoft 365 Business</a:t>
            </a:r>
          </a:p>
          <a:p>
            <a:r>
              <a:rPr lang="en-US" sz="2000" dirty="0">
                <a:latin typeface="+mj-lt"/>
              </a:rPr>
              <a:t>Targets small to medium-sized organizations that require cloud collaboration and have up to</a:t>
            </a:r>
            <a:br>
              <a:rPr lang="en-US" sz="2000" dirty="0">
                <a:latin typeface="+mj-lt"/>
              </a:rPr>
            </a:br>
            <a:r>
              <a:rPr lang="en-US" sz="2000" dirty="0">
                <a:latin typeface="+mj-lt"/>
              </a:rPr>
              <a:t>300 users. Includes the following subscriptions:</a:t>
            </a:r>
          </a:p>
        </p:txBody>
      </p:sp>
      <p:pic>
        <p:nvPicPr>
          <p:cNvPr id="48" name="Picture 47" descr="Icon of four square shape">
            <a:extLst>
              <a:ext uri="{FF2B5EF4-FFF2-40B4-BE49-F238E27FC236}">
                <a16:creationId xmlns:a16="http://schemas.microsoft.com/office/drawing/2014/main" id="{4CA6A8E3-D04B-4986-89A8-C0D6A6FD4AD2}"/>
              </a:ext>
            </a:extLst>
          </p:cNvPr>
          <p:cNvPicPr>
            <a:picLocks noChangeAspect="1"/>
          </p:cNvPicPr>
          <p:nvPr/>
        </p:nvPicPr>
        <p:blipFill>
          <a:blip r:embed="rId3"/>
          <a:stretch>
            <a:fillRect/>
          </a:stretch>
        </p:blipFill>
        <p:spPr>
          <a:xfrm>
            <a:off x="600056" y="2291976"/>
            <a:ext cx="768096" cy="768096"/>
          </a:xfrm>
          <a:prstGeom prst="rect">
            <a:avLst/>
          </a:prstGeom>
        </p:spPr>
      </p:pic>
      <p:sp>
        <p:nvSpPr>
          <p:cNvPr id="16" name="Rectangle 15">
            <a:extLst>
              <a:ext uri="{FF2B5EF4-FFF2-40B4-BE49-F238E27FC236}">
                <a16:creationId xmlns:a16="http://schemas.microsoft.com/office/drawing/2014/main" id="{F17A4131-5331-4602-A1B9-6169CF262158}"/>
              </a:ext>
            </a:extLst>
          </p:cNvPr>
          <p:cNvSpPr/>
          <p:nvPr/>
        </p:nvSpPr>
        <p:spPr>
          <a:xfrm>
            <a:off x="1602769" y="2208207"/>
            <a:ext cx="10254269" cy="935635"/>
          </a:xfrm>
          <a:prstGeom prst="rect">
            <a:avLst/>
          </a:prstGeom>
        </p:spPr>
        <p:txBody>
          <a:bodyPr wrap="square" lIns="0" tIns="0" rIns="0" bIns="0" anchor="ctr">
            <a:noAutofit/>
          </a:bodyPr>
          <a:lstStyle/>
          <a:p>
            <a:pPr marL="0" lvl="2"/>
            <a:r>
              <a:rPr lang="en-US" dirty="0">
                <a:latin typeface="+mj-lt"/>
              </a:rPr>
              <a:t>Microsoft 365 Apps for Business </a:t>
            </a:r>
            <a:r>
              <a:rPr lang="en-US" dirty="0"/>
              <a:t>– Includes fully installed Office apps, but it doesn’t include email, instant messaging, and HD video conferencing</a:t>
            </a:r>
          </a:p>
        </p:txBody>
      </p:sp>
      <p:cxnSp>
        <p:nvCxnSpPr>
          <p:cNvPr id="29" name="Straight Connector 28">
            <a:extLst>
              <a:ext uri="{FF2B5EF4-FFF2-40B4-BE49-F238E27FC236}">
                <a16:creationId xmlns:a16="http://schemas.microsoft.com/office/drawing/2014/main" id="{7BCD6A75-AC4E-4A67-8AB4-C1E51DF87951}"/>
              </a:ext>
              <a:ext uri="{C183D7F6-B498-43B3-948B-1728B52AA6E4}">
                <adec:decorative xmlns:adec="http://schemas.microsoft.com/office/drawing/2017/decorative" val="1"/>
              </a:ext>
            </a:extLst>
          </p:cNvPr>
          <p:cNvCxnSpPr>
            <a:cxnSpLocks/>
          </p:cNvCxnSpPr>
          <p:nvPr/>
        </p:nvCxnSpPr>
        <p:spPr>
          <a:xfrm>
            <a:off x="1602641" y="3246773"/>
            <a:ext cx="10236882"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43" name="Picture 42" descr="Icon of a chart represent in a paper">
            <a:extLst>
              <a:ext uri="{FF2B5EF4-FFF2-40B4-BE49-F238E27FC236}">
                <a16:creationId xmlns:a16="http://schemas.microsoft.com/office/drawing/2014/main" id="{87A6B1BA-61DC-4DF6-9F89-229079A2469F}"/>
              </a:ext>
            </a:extLst>
          </p:cNvPr>
          <p:cNvPicPr>
            <a:picLocks noChangeAspect="1"/>
          </p:cNvPicPr>
          <p:nvPr/>
        </p:nvPicPr>
        <p:blipFill>
          <a:blip r:embed="rId4"/>
          <a:stretch>
            <a:fillRect/>
          </a:stretch>
        </p:blipFill>
        <p:spPr>
          <a:xfrm>
            <a:off x="600056" y="3433473"/>
            <a:ext cx="768096" cy="768096"/>
          </a:xfrm>
          <a:prstGeom prst="rect">
            <a:avLst/>
          </a:prstGeom>
        </p:spPr>
      </p:pic>
      <p:sp>
        <p:nvSpPr>
          <p:cNvPr id="47" name="Rectangle 46">
            <a:extLst>
              <a:ext uri="{FF2B5EF4-FFF2-40B4-BE49-F238E27FC236}">
                <a16:creationId xmlns:a16="http://schemas.microsoft.com/office/drawing/2014/main" id="{F062F0E5-8F44-4D5C-A8E2-9D89A5E72678}"/>
              </a:ext>
            </a:extLst>
          </p:cNvPr>
          <p:cNvSpPr/>
          <p:nvPr/>
        </p:nvSpPr>
        <p:spPr>
          <a:xfrm>
            <a:off x="1602769" y="3349704"/>
            <a:ext cx="10254269" cy="935635"/>
          </a:xfrm>
          <a:prstGeom prst="rect">
            <a:avLst/>
          </a:prstGeom>
        </p:spPr>
        <p:txBody>
          <a:bodyPr wrap="square" lIns="0" tIns="0" rIns="0" bIns="0" anchor="ctr">
            <a:noAutofit/>
          </a:bodyPr>
          <a:lstStyle/>
          <a:p>
            <a:pPr marL="0" lvl="2"/>
            <a:r>
              <a:rPr lang="en-US" dirty="0">
                <a:latin typeface="+mj-lt"/>
              </a:rPr>
              <a:t>Microsoft 365 Business Basic </a:t>
            </a:r>
            <a:r>
              <a:rPr lang="en-US" dirty="0"/>
              <a:t>– Doesn’t include full versions of the Office apps, but it does </a:t>
            </a:r>
            <a:br>
              <a:rPr lang="en-US" dirty="0"/>
            </a:br>
            <a:r>
              <a:rPr lang="en-US" dirty="0"/>
              <a:t>include email with a 50-GB mailbox per user, instant messaging, and HD video conferencing for up to 250 users</a:t>
            </a:r>
          </a:p>
        </p:txBody>
      </p:sp>
      <p:cxnSp>
        <p:nvCxnSpPr>
          <p:cNvPr id="62" name="Straight Connector 61">
            <a:extLst>
              <a:ext uri="{FF2B5EF4-FFF2-40B4-BE49-F238E27FC236}">
                <a16:creationId xmlns:a16="http://schemas.microsoft.com/office/drawing/2014/main" id="{9B08A5D6-0DB4-4875-95C7-F17FB2157FAB}"/>
              </a:ext>
              <a:ext uri="{C183D7F6-B498-43B3-948B-1728B52AA6E4}">
                <adec:decorative xmlns:adec="http://schemas.microsoft.com/office/drawing/2017/decorative" val="1"/>
              </a:ext>
            </a:extLst>
          </p:cNvPr>
          <p:cNvCxnSpPr>
            <a:cxnSpLocks/>
          </p:cNvCxnSpPr>
          <p:nvPr/>
        </p:nvCxnSpPr>
        <p:spPr>
          <a:xfrm>
            <a:off x="1602641" y="4388270"/>
            <a:ext cx="10236882"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70" name="Picture 69" descr="Icon of document">
            <a:extLst>
              <a:ext uri="{FF2B5EF4-FFF2-40B4-BE49-F238E27FC236}">
                <a16:creationId xmlns:a16="http://schemas.microsoft.com/office/drawing/2014/main" id="{69F7FEAB-94B3-489D-9396-FCF20D32B00E}"/>
              </a:ext>
            </a:extLst>
          </p:cNvPr>
          <p:cNvPicPr>
            <a:picLocks noChangeAspect="1"/>
          </p:cNvPicPr>
          <p:nvPr/>
        </p:nvPicPr>
        <p:blipFill>
          <a:blip r:embed="rId5"/>
          <a:stretch>
            <a:fillRect/>
          </a:stretch>
        </p:blipFill>
        <p:spPr>
          <a:xfrm>
            <a:off x="600056" y="4574970"/>
            <a:ext cx="768096" cy="768096"/>
          </a:xfrm>
          <a:prstGeom prst="rect">
            <a:avLst/>
          </a:prstGeom>
        </p:spPr>
      </p:pic>
      <p:sp>
        <p:nvSpPr>
          <p:cNvPr id="73" name="Rectangle 72">
            <a:extLst>
              <a:ext uri="{FF2B5EF4-FFF2-40B4-BE49-F238E27FC236}">
                <a16:creationId xmlns:a16="http://schemas.microsoft.com/office/drawing/2014/main" id="{FA54BA12-10C4-4EAB-B72C-8CD4CD2B110A}"/>
              </a:ext>
            </a:extLst>
          </p:cNvPr>
          <p:cNvSpPr/>
          <p:nvPr/>
        </p:nvSpPr>
        <p:spPr>
          <a:xfrm>
            <a:off x="1602769" y="4491201"/>
            <a:ext cx="10254269" cy="935635"/>
          </a:xfrm>
          <a:prstGeom prst="rect">
            <a:avLst/>
          </a:prstGeom>
        </p:spPr>
        <p:txBody>
          <a:bodyPr wrap="square" lIns="0" tIns="0" rIns="0" bIns="0" anchor="ctr">
            <a:noAutofit/>
          </a:bodyPr>
          <a:lstStyle/>
          <a:p>
            <a:pPr marL="0" lvl="2"/>
            <a:r>
              <a:rPr lang="en-US">
                <a:latin typeface="+mj-lt"/>
              </a:rPr>
              <a:t>Microsoft 365 Business Standard </a:t>
            </a:r>
            <a:r>
              <a:rPr lang="en-US"/>
              <a:t>– Includes fully installed Office applications, email, Azure AD, Azure information protection, Exchange Online advanced threat protection, Intune, MDM, and Windows 10</a:t>
            </a:r>
          </a:p>
        </p:txBody>
      </p:sp>
      <p:cxnSp>
        <p:nvCxnSpPr>
          <p:cNvPr id="77" name="Straight Connector 76">
            <a:extLst>
              <a:ext uri="{FF2B5EF4-FFF2-40B4-BE49-F238E27FC236}">
                <a16:creationId xmlns:a16="http://schemas.microsoft.com/office/drawing/2014/main" id="{E5ED8A1A-B180-4560-9173-287DB2FA71FB}"/>
              </a:ext>
              <a:ext uri="{C183D7F6-B498-43B3-948B-1728B52AA6E4}">
                <adec:decorative xmlns:adec="http://schemas.microsoft.com/office/drawing/2017/decorative" val="1"/>
              </a:ext>
            </a:extLst>
          </p:cNvPr>
          <p:cNvCxnSpPr>
            <a:cxnSpLocks/>
          </p:cNvCxnSpPr>
          <p:nvPr/>
        </p:nvCxnSpPr>
        <p:spPr>
          <a:xfrm>
            <a:off x="1602641" y="5529767"/>
            <a:ext cx="10236882"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80" name="Picture 79" descr="Icon of a badge">
            <a:extLst>
              <a:ext uri="{FF2B5EF4-FFF2-40B4-BE49-F238E27FC236}">
                <a16:creationId xmlns:a16="http://schemas.microsoft.com/office/drawing/2014/main" id="{BAD0B4F1-D445-4B49-8912-D1EA3612DC31}"/>
              </a:ext>
            </a:extLst>
          </p:cNvPr>
          <p:cNvPicPr>
            <a:picLocks noChangeAspect="1"/>
          </p:cNvPicPr>
          <p:nvPr/>
        </p:nvPicPr>
        <p:blipFill>
          <a:blip r:embed="rId6"/>
          <a:stretch>
            <a:fillRect/>
          </a:stretch>
        </p:blipFill>
        <p:spPr>
          <a:xfrm>
            <a:off x="600056" y="5716466"/>
            <a:ext cx="768096" cy="768096"/>
          </a:xfrm>
          <a:prstGeom prst="rect">
            <a:avLst/>
          </a:prstGeom>
        </p:spPr>
      </p:pic>
      <p:sp>
        <p:nvSpPr>
          <p:cNvPr id="82" name="Rectangle 81">
            <a:extLst>
              <a:ext uri="{FF2B5EF4-FFF2-40B4-BE49-F238E27FC236}">
                <a16:creationId xmlns:a16="http://schemas.microsoft.com/office/drawing/2014/main" id="{7E59EF37-C1CB-447A-BD9B-7140C35893ED}"/>
              </a:ext>
            </a:extLst>
          </p:cNvPr>
          <p:cNvSpPr/>
          <p:nvPr/>
        </p:nvSpPr>
        <p:spPr>
          <a:xfrm>
            <a:off x="1602769" y="5632697"/>
            <a:ext cx="10254269" cy="935635"/>
          </a:xfrm>
          <a:prstGeom prst="rect">
            <a:avLst/>
          </a:prstGeom>
        </p:spPr>
        <p:txBody>
          <a:bodyPr wrap="square" lIns="0" tIns="0" rIns="0" bIns="0" anchor="ctr">
            <a:noAutofit/>
          </a:bodyPr>
          <a:lstStyle/>
          <a:p>
            <a:pPr marL="0" lvl="2"/>
            <a:r>
              <a:rPr lang="en-US">
                <a:latin typeface="+mj-lt"/>
              </a:rPr>
              <a:t>Microsoft 365 Business Premium </a:t>
            </a:r>
            <a:r>
              <a:rPr lang="en-US"/>
              <a:t>–</a:t>
            </a:r>
            <a:r>
              <a:rPr lang="en-US">
                <a:latin typeface="+mj-lt"/>
              </a:rPr>
              <a:t> </a:t>
            </a:r>
            <a:r>
              <a:rPr lang="en-US"/>
              <a:t>Includes both fully installed Office applications and email with a 50-GB mailbox per user, instant messaging, and HD video conferencing</a:t>
            </a:r>
            <a:endParaRPr lang="en-US" sz="1400"/>
          </a:p>
        </p:txBody>
      </p:sp>
    </p:spTree>
    <p:extLst>
      <p:ext uri="{BB962C8B-B14F-4D97-AF65-F5344CB8AC3E}">
        <p14:creationId xmlns:p14="http://schemas.microsoft.com/office/powerpoint/2010/main" val="2809390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Knowledge Check</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600059" y="1928192"/>
            <a:ext cx="6142385" cy="3303241"/>
          </a:xfrm>
          <a:prstGeom prst="rect">
            <a:avLst/>
          </a:prstGeom>
          <a:solidFill>
            <a:schemeClr val="bg1">
              <a:lumMod val="95000"/>
            </a:schemeClr>
          </a:solidFill>
          <a:ln>
            <a:noFill/>
          </a:ln>
        </p:spPr>
        <p:txBody>
          <a:bodyPr wrap="square" lIns="137160" tIns="91440" rIns="91440" bIns="91440" rtlCol="0" anchor="ctr">
            <a:noAutofit/>
          </a:bodyPr>
          <a:lstStyle/>
          <a:p>
            <a:pPr algn="ctr">
              <a:spcAft>
                <a:spcPts val="600"/>
              </a:spcAft>
            </a:pPr>
            <a:r>
              <a:rPr lang="en-US" sz="2400" dirty="0">
                <a:solidFill>
                  <a:schemeClr val="accent1"/>
                </a:solidFill>
                <a:latin typeface="+mj-lt"/>
              </a:rPr>
              <a:t>Test your knowledge of this module by reviewing the Knowledge Check questions in your student manual</a:t>
            </a:r>
            <a:endParaRPr lang="en-US" sz="2800" dirty="0">
              <a:solidFill>
                <a:schemeClr val="accent1"/>
              </a:solidFill>
            </a:endParaRPr>
          </a:p>
        </p:txBody>
      </p:sp>
      <p:pic>
        <p:nvPicPr>
          <p:cNvPr id="3" name="Picture 2" descr="A picture containing text, keyboard, computer, electronics&#10;&#10;Description automatically generated">
            <a:extLst>
              <a:ext uri="{FF2B5EF4-FFF2-40B4-BE49-F238E27FC236}">
                <a16:creationId xmlns:a16="http://schemas.microsoft.com/office/drawing/2014/main" id="{F038770E-6868-4835-B83C-A8558C3063A2}"/>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160544" y="1928192"/>
            <a:ext cx="3801144" cy="3323121"/>
          </a:xfrm>
          <a:prstGeom prst="rect">
            <a:avLst/>
          </a:prstGeom>
        </p:spPr>
      </p:pic>
    </p:spTree>
    <p:extLst>
      <p:ext uri="{BB962C8B-B14F-4D97-AF65-F5344CB8AC3E}">
        <p14:creationId xmlns:p14="http://schemas.microsoft.com/office/powerpoint/2010/main" val="2514147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Summary</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466316" y="1329088"/>
            <a:ext cx="11260085" cy="544080"/>
          </a:xfrm>
          <a:prstGeom prst="rect">
            <a:avLst/>
          </a:prstGeom>
          <a:noFill/>
          <a:ln>
            <a:noFill/>
          </a:ln>
        </p:spPr>
        <p:txBody>
          <a:bodyPr wrap="square" lIns="137160" tIns="91440" rIns="91440" bIns="91440" rtlCol="0" anchor="ctr">
            <a:noAutofit/>
          </a:bodyPr>
          <a:lstStyle/>
          <a:p>
            <a:pPr>
              <a:spcAft>
                <a:spcPts val="600"/>
              </a:spcAft>
            </a:pPr>
            <a:r>
              <a:rPr lang="en-US" sz="2400" dirty="0">
                <a:latin typeface="+mj-lt"/>
              </a:rPr>
              <a:t>This module examined the following items that must be considered when planning hybrid requirements for a Microsoft 365 deployment:</a:t>
            </a:r>
            <a:endParaRPr lang="en-US" sz="2800" dirty="0"/>
          </a:p>
        </p:txBody>
      </p:sp>
      <p:sp>
        <p:nvSpPr>
          <p:cNvPr id="3" name="Rectangle 2">
            <a:extLst>
              <a:ext uri="{FF2B5EF4-FFF2-40B4-BE49-F238E27FC236}">
                <a16:creationId xmlns:a16="http://schemas.microsoft.com/office/drawing/2014/main" id="{FC72E196-EFF2-4052-A058-82A691F4B2DA}"/>
              </a:ext>
            </a:extLst>
          </p:cNvPr>
          <p:cNvSpPr/>
          <p:nvPr/>
        </p:nvSpPr>
        <p:spPr>
          <a:xfrm>
            <a:off x="1662992" y="2221991"/>
            <a:ext cx="5226050" cy="457200"/>
          </a:xfrm>
          <a:prstGeom prst="rect">
            <a:avLst/>
          </a:prstGeom>
        </p:spPr>
        <p:txBody>
          <a:bodyPr wrap="none" lIns="0" tIns="0" rIns="0" bIns="0" anchor="ctr">
            <a:noAutofit/>
          </a:bodyPr>
          <a:lstStyle/>
          <a:p>
            <a:pPr marL="0" lvl="1"/>
            <a:r>
              <a:rPr lang="en-US" sz="2000" dirty="0">
                <a:solidFill>
                  <a:schemeClr val="tx1"/>
                </a:solidFill>
              </a:rPr>
              <a:t>Hybrid Exchange environment</a:t>
            </a:r>
            <a:endParaRPr lang="en-US" sz="2000" dirty="0"/>
          </a:p>
        </p:txBody>
      </p:sp>
      <p:sp>
        <p:nvSpPr>
          <p:cNvPr id="9" name="Rectangle 8">
            <a:extLst>
              <a:ext uri="{FF2B5EF4-FFF2-40B4-BE49-F238E27FC236}">
                <a16:creationId xmlns:a16="http://schemas.microsoft.com/office/drawing/2014/main" id="{63413C64-E3D7-4E53-9A0C-8B538A5D0B27}"/>
              </a:ext>
            </a:extLst>
          </p:cNvPr>
          <p:cNvSpPr/>
          <p:nvPr/>
        </p:nvSpPr>
        <p:spPr>
          <a:xfrm>
            <a:off x="1642904" y="3260770"/>
            <a:ext cx="5853165" cy="457200"/>
          </a:xfrm>
          <a:prstGeom prst="rect">
            <a:avLst/>
          </a:prstGeom>
        </p:spPr>
        <p:txBody>
          <a:bodyPr wrap="none" lIns="0" tIns="0" rIns="0" bIns="0" anchor="ctr">
            <a:noAutofit/>
          </a:bodyPr>
          <a:lstStyle/>
          <a:p>
            <a:pPr marL="0" lvl="1"/>
            <a:r>
              <a:rPr lang="en-US" sz="2000" dirty="0">
                <a:solidFill>
                  <a:schemeClr val="tx1"/>
                </a:solidFill>
              </a:rPr>
              <a:t>Hybrid SharePoint environment</a:t>
            </a:r>
            <a:endParaRPr lang="en-US" sz="2000" dirty="0"/>
          </a:p>
        </p:txBody>
      </p:sp>
      <p:sp>
        <p:nvSpPr>
          <p:cNvPr id="11" name="Rectangle 10">
            <a:extLst>
              <a:ext uri="{FF2B5EF4-FFF2-40B4-BE49-F238E27FC236}">
                <a16:creationId xmlns:a16="http://schemas.microsoft.com/office/drawing/2014/main" id="{69F76E1B-D18B-45A8-B684-4BC414D9B3D2}"/>
              </a:ext>
            </a:extLst>
          </p:cNvPr>
          <p:cNvSpPr/>
          <p:nvPr/>
        </p:nvSpPr>
        <p:spPr>
          <a:xfrm>
            <a:off x="1643824" y="4339738"/>
            <a:ext cx="6525482" cy="457200"/>
          </a:xfrm>
          <a:prstGeom prst="rect">
            <a:avLst/>
          </a:prstGeom>
        </p:spPr>
        <p:txBody>
          <a:bodyPr wrap="none" lIns="0" tIns="0" rIns="0" bIns="0" anchor="ctr">
            <a:noAutofit/>
          </a:bodyPr>
          <a:lstStyle/>
          <a:p>
            <a:pPr marL="0" lvl="1"/>
            <a:r>
              <a:rPr lang="en-US" sz="2000" dirty="0">
                <a:solidFill>
                  <a:schemeClr val="tx1"/>
                </a:solidFill>
              </a:rPr>
              <a:t>Hybrid Microsoft Teams and Skype For Business environment</a:t>
            </a:r>
            <a:endParaRPr lang="en-US" sz="2000" dirty="0"/>
          </a:p>
        </p:txBody>
      </p:sp>
      <p:pic>
        <p:nvPicPr>
          <p:cNvPr id="2" name="Picture 1" descr="Icon of folder with upward pointing arrow on the bottom">
            <a:extLst>
              <a:ext uri="{FF2B5EF4-FFF2-40B4-BE49-F238E27FC236}">
                <a16:creationId xmlns:a16="http://schemas.microsoft.com/office/drawing/2014/main" id="{B54B1BF7-DCA5-49AD-B43E-92DB62894525}"/>
              </a:ext>
            </a:extLst>
          </p:cNvPr>
          <p:cNvPicPr>
            <a:picLocks noChangeAspect="1"/>
          </p:cNvPicPr>
          <p:nvPr/>
        </p:nvPicPr>
        <p:blipFill>
          <a:blip r:embed="rId3"/>
          <a:stretch>
            <a:fillRect/>
          </a:stretch>
        </p:blipFill>
        <p:spPr>
          <a:xfrm>
            <a:off x="579438" y="2075567"/>
            <a:ext cx="815713" cy="813816"/>
          </a:xfrm>
          <a:prstGeom prst="rect">
            <a:avLst/>
          </a:prstGeom>
        </p:spPr>
      </p:pic>
      <p:pic>
        <p:nvPicPr>
          <p:cNvPr id="5" name="Picture 4" descr="Icon of two clouds">
            <a:extLst>
              <a:ext uri="{FF2B5EF4-FFF2-40B4-BE49-F238E27FC236}">
                <a16:creationId xmlns:a16="http://schemas.microsoft.com/office/drawing/2014/main" id="{9E6D05BD-73EE-4EF3-BC8D-D2A115672BEB}"/>
              </a:ext>
            </a:extLst>
          </p:cNvPr>
          <p:cNvPicPr>
            <a:picLocks noChangeAspect="1"/>
          </p:cNvPicPr>
          <p:nvPr/>
        </p:nvPicPr>
        <p:blipFill>
          <a:blip r:embed="rId4"/>
          <a:stretch>
            <a:fillRect/>
          </a:stretch>
        </p:blipFill>
        <p:spPr>
          <a:xfrm>
            <a:off x="579437" y="3098725"/>
            <a:ext cx="811923" cy="813816"/>
          </a:xfrm>
          <a:prstGeom prst="rect">
            <a:avLst/>
          </a:prstGeom>
        </p:spPr>
      </p:pic>
      <p:pic>
        <p:nvPicPr>
          <p:cNvPr id="10" name="Picture 9" descr="Icon of two arrows converging to a single point">
            <a:extLst>
              <a:ext uri="{FF2B5EF4-FFF2-40B4-BE49-F238E27FC236}">
                <a16:creationId xmlns:a16="http://schemas.microsoft.com/office/drawing/2014/main" id="{C9FB4859-C973-4ADC-87CD-3B39BC60AE06}"/>
              </a:ext>
            </a:extLst>
          </p:cNvPr>
          <p:cNvPicPr>
            <a:picLocks noChangeAspect="1"/>
          </p:cNvPicPr>
          <p:nvPr/>
        </p:nvPicPr>
        <p:blipFill>
          <a:blip r:embed="rId5"/>
          <a:stretch>
            <a:fillRect/>
          </a:stretch>
        </p:blipFill>
        <p:spPr>
          <a:xfrm>
            <a:off x="584200" y="4199248"/>
            <a:ext cx="811923" cy="813816"/>
          </a:xfrm>
          <a:prstGeom prst="rect">
            <a:avLst/>
          </a:prstGeom>
        </p:spPr>
      </p:pic>
    </p:spTree>
    <p:extLst>
      <p:ext uri="{BB962C8B-B14F-4D97-AF65-F5344CB8AC3E}">
        <p14:creationId xmlns:p14="http://schemas.microsoft.com/office/powerpoint/2010/main" val="39630971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6: Plan your migration to Microsoft 365</a:t>
            </a:r>
          </a:p>
        </p:txBody>
      </p:sp>
      <p:pic>
        <p:nvPicPr>
          <p:cNvPr id="4" name="Picture 3" descr="Icon of a screen and a laptop with charts on it">
            <a:extLst>
              <a:ext uri="{FF2B5EF4-FFF2-40B4-BE49-F238E27FC236}">
                <a16:creationId xmlns:a16="http://schemas.microsoft.com/office/drawing/2014/main" id="{82014418-D9D4-433F-881B-1E1E02A4E61B}"/>
              </a:ext>
            </a:extLst>
          </p:cNvPr>
          <p:cNvPicPr>
            <a:picLocks noChangeAspect="1"/>
          </p:cNvPicPr>
          <p:nvPr/>
        </p:nvPicPr>
        <p:blipFill>
          <a:blip r:embed="rId3"/>
          <a:stretch>
            <a:fillRect/>
          </a:stretch>
        </p:blipFill>
        <p:spPr>
          <a:xfrm>
            <a:off x="10337227" y="2981069"/>
            <a:ext cx="1032386" cy="1032386"/>
          </a:xfrm>
          <a:prstGeom prst="rect">
            <a:avLst/>
          </a:prstGeom>
        </p:spPr>
      </p:pic>
    </p:spTree>
    <p:extLst>
      <p:ext uri="{BB962C8B-B14F-4D97-AF65-F5344CB8AC3E}">
        <p14:creationId xmlns:p14="http://schemas.microsoft.com/office/powerpoint/2010/main" val="2590579138"/>
      </p:ext>
    </p:extLst>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altLang="zh-CN" dirty="0"/>
              <a:t>I</a:t>
            </a:r>
            <a:r>
              <a:rPr lang="en-US" dirty="0"/>
              <a:t>ntroduction     </a:t>
            </a:r>
          </a:p>
        </p:txBody>
      </p:sp>
      <p:sp>
        <p:nvSpPr>
          <p:cNvPr id="4" name="Rectangle 3">
            <a:extLst>
              <a:ext uri="{FF2B5EF4-FFF2-40B4-BE49-F238E27FC236}">
                <a16:creationId xmlns:a16="http://schemas.microsoft.com/office/drawing/2014/main" id="{E58F27BC-F96C-4EC5-8D59-DCF693D4675D}"/>
              </a:ext>
            </a:extLst>
          </p:cNvPr>
          <p:cNvSpPr/>
          <p:nvPr/>
        </p:nvSpPr>
        <p:spPr>
          <a:xfrm>
            <a:off x="579438" y="1200296"/>
            <a:ext cx="6216650" cy="1246495"/>
          </a:xfrm>
          <a:prstGeom prst="rect">
            <a:avLst/>
          </a:prstGeom>
        </p:spPr>
        <p:txBody>
          <a:bodyPr wrap="square" lIns="0" tIns="0" rIns="0" bIns="0">
            <a:spAutoFit/>
          </a:bodyPr>
          <a:lstStyle/>
          <a:p>
            <a:pPr>
              <a:spcAft>
                <a:spcPts val="600"/>
              </a:spcAft>
            </a:pPr>
            <a:r>
              <a:rPr lang="en-US" sz="1700" dirty="0">
                <a:solidFill>
                  <a:schemeClr val="accent1"/>
                </a:solidFill>
                <a:latin typeface="+mj-lt"/>
              </a:rPr>
              <a:t>When an organization moves to Microsoft 365, it must plan exactly what steps need to be taken, when to perform them, and who will perform them</a:t>
            </a:r>
            <a:br>
              <a:rPr lang="en-US" sz="1700" dirty="0">
                <a:solidFill>
                  <a:schemeClr val="accent1"/>
                </a:solidFill>
                <a:latin typeface="+mj-lt"/>
              </a:rPr>
            </a:br>
            <a:endParaRPr lang="en-US" sz="800" dirty="0">
              <a:latin typeface="+mj-lt"/>
            </a:endParaRPr>
          </a:p>
          <a:p>
            <a:pPr>
              <a:spcAft>
                <a:spcPts val="600"/>
              </a:spcAft>
            </a:pPr>
            <a:r>
              <a:rPr lang="en-US" sz="1700" dirty="0">
                <a:latin typeface="+mj-lt"/>
              </a:rPr>
              <a:t>This module examines the following key steps:</a:t>
            </a:r>
          </a:p>
        </p:txBody>
      </p:sp>
      <p:pic>
        <p:nvPicPr>
          <p:cNvPr id="3" name="Picture 2" descr="Icon of three line and three check mark">
            <a:extLst>
              <a:ext uri="{FF2B5EF4-FFF2-40B4-BE49-F238E27FC236}">
                <a16:creationId xmlns:a16="http://schemas.microsoft.com/office/drawing/2014/main" id="{F647ADEA-0B2B-4452-83F2-185B10938337}"/>
              </a:ext>
            </a:extLst>
          </p:cNvPr>
          <p:cNvPicPr>
            <a:picLocks noChangeAspect="1"/>
          </p:cNvPicPr>
          <p:nvPr/>
        </p:nvPicPr>
        <p:blipFill>
          <a:blip r:embed="rId3"/>
          <a:stretch>
            <a:fillRect/>
          </a:stretch>
        </p:blipFill>
        <p:spPr>
          <a:xfrm>
            <a:off x="579438" y="2539714"/>
            <a:ext cx="641604" cy="641604"/>
          </a:xfrm>
          <a:prstGeom prst="rect">
            <a:avLst/>
          </a:prstGeom>
        </p:spPr>
      </p:pic>
      <p:sp>
        <p:nvSpPr>
          <p:cNvPr id="19" name="Rectangle 18">
            <a:extLst>
              <a:ext uri="{FF2B5EF4-FFF2-40B4-BE49-F238E27FC236}">
                <a16:creationId xmlns:a16="http://schemas.microsoft.com/office/drawing/2014/main" id="{477F955F-44B6-4530-86CA-93C1978B4243}"/>
              </a:ext>
            </a:extLst>
          </p:cNvPr>
          <p:cNvSpPr/>
          <p:nvPr/>
        </p:nvSpPr>
        <p:spPr>
          <a:xfrm>
            <a:off x="1409407" y="2736644"/>
            <a:ext cx="3555973" cy="246221"/>
          </a:xfrm>
          <a:prstGeom prst="rect">
            <a:avLst/>
          </a:prstGeom>
        </p:spPr>
        <p:txBody>
          <a:bodyPr wrap="none" lIns="0" tIns="0" rIns="0" bIns="0">
            <a:spAutoFit/>
          </a:bodyPr>
          <a:lstStyle/>
          <a:p>
            <a:pPr marL="0" lvl="1"/>
            <a:r>
              <a:rPr lang="en-US" sz="1600" dirty="0"/>
              <a:t>Create a deployment planning checklist</a:t>
            </a:r>
          </a:p>
        </p:txBody>
      </p:sp>
      <p:cxnSp>
        <p:nvCxnSpPr>
          <p:cNvPr id="27" name="Straight Connector 26">
            <a:extLst>
              <a:ext uri="{FF2B5EF4-FFF2-40B4-BE49-F238E27FC236}">
                <a16:creationId xmlns:a16="http://schemas.microsoft.com/office/drawing/2014/main" id="{A0A9DD4B-38FE-4ADA-BA51-24CA3FAC3329}"/>
              </a:ext>
              <a:ext uri="{C183D7F6-B498-43B3-948B-1728B52AA6E4}">
                <adec:decorative xmlns:adec="http://schemas.microsoft.com/office/drawing/2017/decorative" val="1"/>
              </a:ext>
            </a:extLst>
          </p:cNvPr>
          <p:cNvCxnSpPr/>
          <p:nvPr/>
        </p:nvCxnSpPr>
        <p:spPr>
          <a:xfrm>
            <a:off x="1409406" y="3245910"/>
            <a:ext cx="5303520"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43" name="Picture 42" descr="Icon of two documents">
            <a:extLst>
              <a:ext uri="{FF2B5EF4-FFF2-40B4-BE49-F238E27FC236}">
                <a16:creationId xmlns:a16="http://schemas.microsoft.com/office/drawing/2014/main" id="{A22B214F-F669-4647-B21A-239AB801551A}"/>
              </a:ext>
            </a:extLst>
          </p:cNvPr>
          <p:cNvPicPr>
            <a:picLocks noChangeAspect="1"/>
          </p:cNvPicPr>
          <p:nvPr/>
        </p:nvPicPr>
        <p:blipFill>
          <a:blip r:embed="rId4"/>
          <a:stretch>
            <a:fillRect/>
          </a:stretch>
        </p:blipFill>
        <p:spPr>
          <a:xfrm>
            <a:off x="579438" y="3310501"/>
            <a:ext cx="641604" cy="641604"/>
          </a:xfrm>
          <a:prstGeom prst="rect">
            <a:avLst/>
          </a:prstGeom>
        </p:spPr>
      </p:pic>
      <p:sp>
        <p:nvSpPr>
          <p:cNvPr id="23" name="Rectangle 22">
            <a:extLst>
              <a:ext uri="{FF2B5EF4-FFF2-40B4-BE49-F238E27FC236}">
                <a16:creationId xmlns:a16="http://schemas.microsoft.com/office/drawing/2014/main" id="{8236A3CB-8BFF-4C1C-B19D-42404BDE7827}"/>
              </a:ext>
            </a:extLst>
          </p:cNvPr>
          <p:cNvSpPr/>
          <p:nvPr/>
        </p:nvSpPr>
        <p:spPr>
          <a:xfrm>
            <a:off x="1409407" y="3508955"/>
            <a:ext cx="2530821" cy="246221"/>
          </a:xfrm>
          <a:prstGeom prst="rect">
            <a:avLst/>
          </a:prstGeom>
        </p:spPr>
        <p:txBody>
          <a:bodyPr wrap="none" lIns="0" tIns="0" rIns="0" bIns="0">
            <a:spAutoFit/>
          </a:bodyPr>
          <a:lstStyle/>
          <a:p>
            <a:pPr marL="0" lvl="1"/>
            <a:r>
              <a:rPr lang="en-US" sz="1600" dirty="0"/>
              <a:t>Plan your directory clean up</a:t>
            </a:r>
          </a:p>
        </p:txBody>
      </p:sp>
      <p:cxnSp>
        <p:nvCxnSpPr>
          <p:cNvPr id="28" name="Straight Connector 27">
            <a:extLst>
              <a:ext uri="{FF2B5EF4-FFF2-40B4-BE49-F238E27FC236}">
                <a16:creationId xmlns:a16="http://schemas.microsoft.com/office/drawing/2014/main" id="{8F85BCE5-53E7-4DAE-87F9-C2A5AA35A3CD}"/>
              </a:ext>
              <a:ext uri="{C183D7F6-B498-43B3-948B-1728B52AA6E4}">
                <adec:decorative xmlns:adec="http://schemas.microsoft.com/office/drawing/2017/decorative" val="1"/>
              </a:ext>
            </a:extLst>
          </p:cNvPr>
          <p:cNvCxnSpPr/>
          <p:nvPr/>
        </p:nvCxnSpPr>
        <p:spPr>
          <a:xfrm>
            <a:off x="1409407" y="4018221"/>
            <a:ext cx="5303520"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51" name="Picture 50" descr="Icon of envelope and down arrow">
            <a:extLst>
              <a:ext uri="{FF2B5EF4-FFF2-40B4-BE49-F238E27FC236}">
                <a16:creationId xmlns:a16="http://schemas.microsoft.com/office/drawing/2014/main" id="{0411976E-85AA-49D5-8D34-858A175441CB}"/>
              </a:ext>
            </a:extLst>
          </p:cNvPr>
          <p:cNvPicPr>
            <a:picLocks noChangeAspect="1"/>
          </p:cNvPicPr>
          <p:nvPr/>
        </p:nvPicPr>
        <p:blipFill>
          <a:blip r:embed="rId5"/>
          <a:stretch>
            <a:fillRect/>
          </a:stretch>
        </p:blipFill>
        <p:spPr>
          <a:xfrm>
            <a:off x="579438" y="4082812"/>
            <a:ext cx="641604" cy="641604"/>
          </a:xfrm>
          <a:prstGeom prst="rect">
            <a:avLst/>
          </a:prstGeom>
        </p:spPr>
      </p:pic>
      <p:sp>
        <p:nvSpPr>
          <p:cNvPr id="24" name="Rectangle 23">
            <a:extLst>
              <a:ext uri="{FF2B5EF4-FFF2-40B4-BE49-F238E27FC236}">
                <a16:creationId xmlns:a16="http://schemas.microsoft.com/office/drawing/2014/main" id="{04EA6487-F810-4284-A5D8-035737BA074B}"/>
              </a:ext>
            </a:extLst>
          </p:cNvPr>
          <p:cNvSpPr/>
          <p:nvPr/>
        </p:nvSpPr>
        <p:spPr>
          <a:xfrm>
            <a:off x="1409407" y="4281266"/>
            <a:ext cx="2215928" cy="246221"/>
          </a:xfrm>
          <a:prstGeom prst="rect">
            <a:avLst/>
          </a:prstGeom>
        </p:spPr>
        <p:txBody>
          <a:bodyPr wrap="none" lIns="0" tIns="0" rIns="0" bIns="0">
            <a:spAutoFit/>
          </a:bodyPr>
          <a:lstStyle/>
          <a:p>
            <a:pPr marL="0" lvl="1"/>
            <a:r>
              <a:rPr lang="en-US" sz="1600"/>
              <a:t>Plan your mail migration</a:t>
            </a:r>
          </a:p>
        </p:txBody>
      </p:sp>
      <p:cxnSp>
        <p:nvCxnSpPr>
          <p:cNvPr id="29" name="Straight Connector 28">
            <a:extLst>
              <a:ext uri="{FF2B5EF4-FFF2-40B4-BE49-F238E27FC236}">
                <a16:creationId xmlns:a16="http://schemas.microsoft.com/office/drawing/2014/main" id="{1976CAF1-B710-4F14-AA7D-B22748735918}"/>
              </a:ext>
              <a:ext uri="{C183D7F6-B498-43B3-948B-1728B52AA6E4}">
                <adec:decorative xmlns:adec="http://schemas.microsoft.com/office/drawing/2017/decorative" val="1"/>
              </a:ext>
            </a:extLst>
          </p:cNvPr>
          <p:cNvCxnSpPr/>
          <p:nvPr/>
        </p:nvCxnSpPr>
        <p:spPr>
          <a:xfrm>
            <a:off x="1409407" y="4790532"/>
            <a:ext cx="5303520"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59" name="Picture 58" descr="Icon of gear">
            <a:extLst>
              <a:ext uri="{FF2B5EF4-FFF2-40B4-BE49-F238E27FC236}">
                <a16:creationId xmlns:a16="http://schemas.microsoft.com/office/drawing/2014/main" id="{7F121AF3-0364-4C01-B293-49FD826C479B}"/>
              </a:ext>
            </a:extLst>
          </p:cNvPr>
          <p:cNvPicPr>
            <a:picLocks noChangeAspect="1"/>
          </p:cNvPicPr>
          <p:nvPr/>
        </p:nvPicPr>
        <p:blipFill>
          <a:blip r:embed="rId6"/>
          <a:stretch>
            <a:fillRect/>
          </a:stretch>
        </p:blipFill>
        <p:spPr>
          <a:xfrm>
            <a:off x="579438" y="4855123"/>
            <a:ext cx="641604" cy="641604"/>
          </a:xfrm>
          <a:prstGeom prst="rect">
            <a:avLst/>
          </a:prstGeom>
        </p:spPr>
      </p:pic>
      <p:sp>
        <p:nvSpPr>
          <p:cNvPr id="25" name="Rectangle 24">
            <a:extLst>
              <a:ext uri="{FF2B5EF4-FFF2-40B4-BE49-F238E27FC236}">
                <a16:creationId xmlns:a16="http://schemas.microsoft.com/office/drawing/2014/main" id="{C298E4D5-1DE2-4DD7-9DFA-7F47DB433E39}"/>
              </a:ext>
            </a:extLst>
          </p:cNvPr>
          <p:cNvSpPr/>
          <p:nvPr/>
        </p:nvSpPr>
        <p:spPr>
          <a:xfrm>
            <a:off x="1409407" y="5053577"/>
            <a:ext cx="4591834" cy="246221"/>
          </a:xfrm>
          <a:prstGeom prst="rect">
            <a:avLst/>
          </a:prstGeom>
        </p:spPr>
        <p:txBody>
          <a:bodyPr wrap="none" lIns="0" tIns="0" rIns="0" bIns="0">
            <a:spAutoFit/>
          </a:bodyPr>
          <a:lstStyle/>
          <a:p>
            <a:pPr marL="0" lvl="1"/>
            <a:r>
              <a:rPr lang="en-US" sz="1600" dirty="0"/>
              <a:t>Consider performance impact when migrating mail</a:t>
            </a:r>
          </a:p>
        </p:txBody>
      </p:sp>
      <p:cxnSp>
        <p:nvCxnSpPr>
          <p:cNvPr id="30" name="Straight Connector 29">
            <a:extLst>
              <a:ext uri="{FF2B5EF4-FFF2-40B4-BE49-F238E27FC236}">
                <a16:creationId xmlns:a16="http://schemas.microsoft.com/office/drawing/2014/main" id="{4D5F1AE1-069F-408E-9E01-490E6B398D61}"/>
              </a:ext>
              <a:ext uri="{C183D7F6-B498-43B3-948B-1728B52AA6E4}">
                <adec:decorative xmlns:adec="http://schemas.microsoft.com/office/drawing/2017/decorative" val="1"/>
              </a:ext>
            </a:extLst>
          </p:cNvPr>
          <p:cNvCxnSpPr/>
          <p:nvPr/>
        </p:nvCxnSpPr>
        <p:spPr>
          <a:xfrm>
            <a:off x="1409407" y="5562843"/>
            <a:ext cx="5303520"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67" name="Picture 66" descr="Icon of bulb and upward arrow">
            <a:extLst>
              <a:ext uri="{FF2B5EF4-FFF2-40B4-BE49-F238E27FC236}">
                <a16:creationId xmlns:a16="http://schemas.microsoft.com/office/drawing/2014/main" id="{CC11FC64-798E-44E2-B514-B9B212141FD5}"/>
              </a:ext>
            </a:extLst>
          </p:cNvPr>
          <p:cNvPicPr>
            <a:picLocks noChangeAspect="1"/>
          </p:cNvPicPr>
          <p:nvPr/>
        </p:nvPicPr>
        <p:blipFill>
          <a:blip r:embed="rId7"/>
          <a:stretch>
            <a:fillRect/>
          </a:stretch>
        </p:blipFill>
        <p:spPr>
          <a:xfrm>
            <a:off x="579438" y="5627434"/>
            <a:ext cx="641604" cy="641604"/>
          </a:xfrm>
          <a:prstGeom prst="rect">
            <a:avLst/>
          </a:prstGeom>
        </p:spPr>
      </p:pic>
      <p:sp>
        <p:nvSpPr>
          <p:cNvPr id="26" name="Rectangle 25">
            <a:extLst>
              <a:ext uri="{FF2B5EF4-FFF2-40B4-BE49-F238E27FC236}">
                <a16:creationId xmlns:a16="http://schemas.microsoft.com/office/drawing/2014/main" id="{DF70EA72-CDA2-45E6-9E13-940723F19068}"/>
              </a:ext>
            </a:extLst>
          </p:cNvPr>
          <p:cNvSpPr/>
          <p:nvPr/>
        </p:nvSpPr>
        <p:spPr>
          <a:xfrm>
            <a:off x="1409407" y="5825888"/>
            <a:ext cx="4169347" cy="246221"/>
          </a:xfrm>
          <a:prstGeom prst="rect">
            <a:avLst/>
          </a:prstGeom>
        </p:spPr>
        <p:txBody>
          <a:bodyPr wrap="none" lIns="0" tIns="0" rIns="0" bIns="0">
            <a:spAutoFit/>
          </a:bodyPr>
          <a:lstStyle/>
          <a:p>
            <a:pPr marL="0" lvl="1"/>
            <a:r>
              <a:rPr lang="en-US" sz="1600"/>
              <a:t>Consider network impact when migrating mail</a:t>
            </a:r>
          </a:p>
        </p:txBody>
      </p:sp>
    </p:spTree>
    <p:extLst>
      <p:ext uri="{BB962C8B-B14F-4D97-AF65-F5344CB8AC3E}">
        <p14:creationId xmlns:p14="http://schemas.microsoft.com/office/powerpoint/2010/main" val="1043299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Create a deployment planning checklist for migrating to Microsoft 365</a:t>
            </a:r>
          </a:p>
        </p:txBody>
      </p:sp>
      <p:grpSp>
        <p:nvGrpSpPr>
          <p:cNvPr id="40" name="Group 39" descr="Circular diagram showing deployment planning checklist for Microsoft 365">
            <a:extLst>
              <a:ext uri="{FF2B5EF4-FFF2-40B4-BE49-F238E27FC236}">
                <a16:creationId xmlns:a16="http://schemas.microsoft.com/office/drawing/2014/main" id="{4D31606D-30E6-4297-9575-8817DE2B7BBF}"/>
              </a:ext>
            </a:extLst>
          </p:cNvPr>
          <p:cNvGrpSpPr/>
          <p:nvPr/>
        </p:nvGrpSpPr>
        <p:grpSpPr>
          <a:xfrm>
            <a:off x="2611437" y="1358900"/>
            <a:ext cx="7150100" cy="4672492"/>
            <a:chOff x="2611437" y="1358900"/>
            <a:chExt cx="7150100" cy="4672492"/>
          </a:xfrm>
        </p:grpSpPr>
        <p:sp>
          <p:nvSpPr>
            <p:cNvPr id="39" name="Arc 38" descr="Circular arrow">
              <a:extLst>
                <a:ext uri="{FF2B5EF4-FFF2-40B4-BE49-F238E27FC236}">
                  <a16:creationId xmlns:a16="http://schemas.microsoft.com/office/drawing/2014/main" id="{314DE7D0-0B7B-4FDD-9034-531BEABF865E}"/>
                </a:ext>
              </a:extLst>
            </p:cNvPr>
            <p:cNvSpPr/>
            <p:nvPr/>
          </p:nvSpPr>
          <p:spPr>
            <a:xfrm>
              <a:off x="4121736" y="1590261"/>
              <a:ext cx="4193003" cy="4193003"/>
            </a:xfrm>
            <a:prstGeom prst="arc">
              <a:avLst>
                <a:gd name="adj1" fmla="val 15877175"/>
                <a:gd name="adj2" fmla="val 13762891"/>
              </a:avLst>
            </a:prstGeom>
            <a:ln w="98425">
              <a:solidFill>
                <a:schemeClr val="accent1">
                  <a:lumMod val="60000"/>
                  <a:lumOff val="40000"/>
                </a:schemeClr>
              </a:solidFill>
              <a:headEnd type="none" w="lg" len="med"/>
              <a:tailEnd type="triangle" w="lg"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solidFill>
              </a:endParaRPr>
            </a:p>
          </p:txBody>
        </p:sp>
        <p:sp>
          <p:nvSpPr>
            <p:cNvPr id="30" name="Rectangle 29">
              <a:extLst>
                <a:ext uri="{FF2B5EF4-FFF2-40B4-BE49-F238E27FC236}">
                  <a16:creationId xmlns:a16="http://schemas.microsoft.com/office/drawing/2014/main" id="{BFD11EF3-993A-4D40-8041-D832890FC2CF}"/>
                </a:ext>
              </a:extLst>
            </p:cNvPr>
            <p:cNvSpPr/>
            <p:nvPr/>
          </p:nvSpPr>
          <p:spPr bwMode="auto">
            <a:xfrm>
              <a:off x="5030787" y="1358900"/>
              <a:ext cx="2374900" cy="12192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600">
                  <a:solidFill>
                    <a:schemeClr val="bg1"/>
                  </a:solidFill>
                  <a:latin typeface="+mj-lt"/>
                  <a:ea typeface="Segoe UI" pitchFamily="34" charset="0"/>
                  <a:cs typeface="Segoe UI" pitchFamily="34" charset="0"/>
                </a:rPr>
                <a:t>Determine your deployment goals</a:t>
              </a:r>
            </a:p>
          </p:txBody>
        </p:sp>
        <p:sp>
          <p:nvSpPr>
            <p:cNvPr id="31" name="Rectangle 30">
              <a:extLst>
                <a:ext uri="{FF2B5EF4-FFF2-40B4-BE49-F238E27FC236}">
                  <a16:creationId xmlns:a16="http://schemas.microsoft.com/office/drawing/2014/main" id="{DF561245-43E6-47F0-B06C-5C499F270203}"/>
                </a:ext>
              </a:extLst>
            </p:cNvPr>
            <p:cNvSpPr/>
            <p:nvPr/>
          </p:nvSpPr>
          <p:spPr bwMode="auto">
            <a:xfrm>
              <a:off x="7386637" y="2832100"/>
              <a:ext cx="2374900" cy="12192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600">
                  <a:solidFill>
                    <a:schemeClr val="bg1"/>
                  </a:solidFill>
                  <a:latin typeface="+mj-lt"/>
                  <a:ea typeface="Segoe UI" pitchFamily="34" charset="0"/>
                  <a:cs typeface="Segoe UI" pitchFamily="34" charset="0"/>
                </a:rPr>
                <a:t>Inventory your current environment and make key deployment decisions</a:t>
              </a:r>
            </a:p>
          </p:txBody>
        </p:sp>
        <p:sp>
          <p:nvSpPr>
            <p:cNvPr id="34" name="Rectangle 33">
              <a:extLst>
                <a:ext uri="{FF2B5EF4-FFF2-40B4-BE49-F238E27FC236}">
                  <a16:creationId xmlns:a16="http://schemas.microsoft.com/office/drawing/2014/main" id="{11DA2B84-6075-4168-BBFF-64A61C643A85}"/>
                </a:ext>
              </a:extLst>
            </p:cNvPr>
            <p:cNvSpPr/>
            <p:nvPr/>
          </p:nvSpPr>
          <p:spPr bwMode="auto">
            <a:xfrm>
              <a:off x="6637337" y="4812192"/>
              <a:ext cx="2374900" cy="12192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600">
                  <a:solidFill>
                    <a:schemeClr val="bg1"/>
                  </a:solidFill>
                  <a:latin typeface="+mj-lt"/>
                  <a:ea typeface="Segoe UI" pitchFamily="34" charset="0"/>
                  <a:cs typeface="Segoe UI" pitchFamily="34" charset="0"/>
                </a:rPr>
                <a:t>Fix potential deployment blockers</a:t>
              </a:r>
            </a:p>
          </p:txBody>
        </p:sp>
        <p:sp>
          <p:nvSpPr>
            <p:cNvPr id="35" name="Rectangle 34">
              <a:extLst>
                <a:ext uri="{FF2B5EF4-FFF2-40B4-BE49-F238E27FC236}">
                  <a16:creationId xmlns:a16="http://schemas.microsoft.com/office/drawing/2014/main" id="{E160C17A-485D-490B-9A06-D76D79DCE367}"/>
                </a:ext>
              </a:extLst>
            </p:cNvPr>
            <p:cNvSpPr/>
            <p:nvPr/>
          </p:nvSpPr>
          <p:spPr bwMode="auto">
            <a:xfrm>
              <a:off x="3416300" y="4812192"/>
              <a:ext cx="2374900" cy="12192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600" dirty="0">
                  <a:solidFill>
                    <a:schemeClr val="bg1"/>
                  </a:solidFill>
                  <a:latin typeface="+mj-lt"/>
                  <a:ea typeface="Segoe UI" pitchFamily="34" charset="0"/>
                  <a:cs typeface="Segoe UI" pitchFamily="34" charset="0"/>
                </a:rPr>
                <a:t>Set up Microsoft 365 services to work for your organization</a:t>
              </a:r>
            </a:p>
          </p:txBody>
        </p:sp>
        <p:sp>
          <p:nvSpPr>
            <p:cNvPr id="32" name="Rectangle 31">
              <a:extLst>
                <a:ext uri="{FF2B5EF4-FFF2-40B4-BE49-F238E27FC236}">
                  <a16:creationId xmlns:a16="http://schemas.microsoft.com/office/drawing/2014/main" id="{3DF1A3B7-C21A-4ED3-9C50-ADA2E9466AE2}"/>
                </a:ext>
              </a:extLst>
            </p:cNvPr>
            <p:cNvSpPr/>
            <p:nvPr/>
          </p:nvSpPr>
          <p:spPr bwMode="auto">
            <a:xfrm>
              <a:off x="2611437" y="2832100"/>
              <a:ext cx="2374900" cy="12192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600">
                  <a:solidFill>
                    <a:schemeClr val="bg1"/>
                  </a:solidFill>
                  <a:latin typeface="+mj-lt"/>
                  <a:ea typeface="Segoe UI" pitchFamily="34" charset="0"/>
                  <a:cs typeface="Segoe UI" pitchFamily="34" charset="0"/>
                </a:rPr>
                <a:t>Roll out to users</a:t>
              </a:r>
            </a:p>
          </p:txBody>
        </p:sp>
      </p:grpSp>
    </p:spTree>
    <p:extLst>
      <p:ext uri="{BB962C8B-B14F-4D97-AF65-F5344CB8AC3E}">
        <p14:creationId xmlns:p14="http://schemas.microsoft.com/office/powerpoint/2010/main" val="1138465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600059" y="507446"/>
            <a:ext cx="11239464" cy="861774"/>
          </a:xfrm>
        </p:spPr>
        <p:txBody>
          <a:bodyPr/>
          <a:lstStyle/>
          <a:p>
            <a:r>
              <a:rPr lang="en-US" dirty="0"/>
              <a:t>Plan your Active Directory cleanup before synchronizing it to Microsoft 365</a:t>
            </a:r>
          </a:p>
        </p:txBody>
      </p:sp>
      <p:sp>
        <p:nvSpPr>
          <p:cNvPr id="14" name="Rectangle 13">
            <a:extLst>
              <a:ext uri="{FF2B5EF4-FFF2-40B4-BE49-F238E27FC236}">
                <a16:creationId xmlns:a16="http://schemas.microsoft.com/office/drawing/2014/main" id="{9B094B19-7616-444A-9393-A1B9466B27B7}"/>
              </a:ext>
            </a:extLst>
          </p:cNvPr>
          <p:cNvSpPr/>
          <p:nvPr/>
        </p:nvSpPr>
        <p:spPr>
          <a:xfrm>
            <a:off x="579438" y="1451121"/>
            <a:ext cx="11277600" cy="615553"/>
          </a:xfrm>
          <a:prstGeom prst="rect">
            <a:avLst/>
          </a:prstGeom>
        </p:spPr>
        <p:txBody>
          <a:bodyPr wrap="square" lIns="0" tIns="0" rIns="0" bIns="0">
            <a:spAutoFit/>
          </a:bodyPr>
          <a:lstStyle/>
          <a:p>
            <a:pPr>
              <a:spcAft>
                <a:spcPts val="600"/>
              </a:spcAft>
            </a:pPr>
            <a:r>
              <a:rPr lang="en-US" sz="2000" dirty="0">
                <a:solidFill>
                  <a:schemeClr val="accent1"/>
                </a:solidFill>
              </a:rPr>
              <a:t>Before synchronizing your Active Directory, you should first clean it up by performing the following steps:</a:t>
            </a:r>
          </a:p>
        </p:txBody>
      </p:sp>
      <p:pic>
        <p:nvPicPr>
          <p:cNvPr id="3" name="Picture 2" descr="Icon of a  person">
            <a:extLst>
              <a:ext uri="{FF2B5EF4-FFF2-40B4-BE49-F238E27FC236}">
                <a16:creationId xmlns:a16="http://schemas.microsoft.com/office/drawing/2014/main" id="{496EFB95-C5FF-4572-9F20-F66ED9DCE3F1}"/>
              </a:ext>
            </a:extLst>
          </p:cNvPr>
          <p:cNvPicPr>
            <a:picLocks noChangeAspect="1"/>
          </p:cNvPicPr>
          <p:nvPr/>
        </p:nvPicPr>
        <p:blipFill>
          <a:blip r:embed="rId3"/>
          <a:stretch>
            <a:fillRect/>
          </a:stretch>
        </p:blipFill>
        <p:spPr>
          <a:xfrm>
            <a:off x="579438" y="2394772"/>
            <a:ext cx="824484" cy="824484"/>
          </a:xfrm>
          <a:prstGeom prst="rect">
            <a:avLst/>
          </a:prstGeom>
        </p:spPr>
      </p:pic>
      <p:sp>
        <p:nvSpPr>
          <p:cNvPr id="28" name="Rectangle 27">
            <a:extLst>
              <a:ext uri="{FF2B5EF4-FFF2-40B4-BE49-F238E27FC236}">
                <a16:creationId xmlns:a16="http://schemas.microsoft.com/office/drawing/2014/main" id="{CEE7C772-20BB-46E5-89AF-AF03D406A7E1}"/>
              </a:ext>
            </a:extLst>
          </p:cNvPr>
          <p:cNvSpPr/>
          <p:nvPr/>
        </p:nvSpPr>
        <p:spPr>
          <a:xfrm>
            <a:off x="1612900" y="2529254"/>
            <a:ext cx="10244137" cy="553998"/>
          </a:xfrm>
          <a:prstGeom prst="rect">
            <a:avLst/>
          </a:prstGeom>
        </p:spPr>
        <p:txBody>
          <a:bodyPr wrap="square" lIns="0" tIns="0" rIns="0" bIns="0" anchor="ctr">
            <a:spAutoFit/>
          </a:bodyPr>
          <a:lstStyle/>
          <a:p>
            <a:pPr marL="0" lvl="1"/>
            <a:r>
              <a:rPr lang="en-US"/>
              <a:t>Ensure that each user who will be assigned Microsoft 365 service offerings has a valid and unique email address in the </a:t>
            </a:r>
            <a:r>
              <a:rPr lang="en-US">
                <a:latin typeface="+mj-lt"/>
              </a:rPr>
              <a:t>proxyAddresses</a:t>
            </a:r>
            <a:r>
              <a:rPr lang="en-US"/>
              <a:t> attribute</a:t>
            </a:r>
          </a:p>
        </p:txBody>
      </p:sp>
      <p:cxnSp>
        <p:nvCxnSpPr>
          <p:cNvPr id="36" name="Straight Connector 35">
            <a:extLst>
              <a:ext uri="{FF2B5EF4-FFF2-40B4-BE49-F238E27FC236}">
                <a16:creationId xmlns:a16="http://schemas.microsoft.com/office/drawing/2014/main" id="{18A5B058-8276-496E-B2A8-071F80954BE4}"/>
              </a:ext>
              <a:ext uri="{C183D7F6-B498-43B3-948B-1728B52AA6E4}">
                <adec:decorative xmlns:adec="http://schemas.microsoft.com/office/drawing/2017/decorative" val="1"/>
              </a:ext>
            </a:extLst>
          </p:cNvPr>
          <p:cNvCxnSpPr>
            <a:cxnSpLocks/>
          </p:cNvCxnSpPr>
          <p:nvPr/>
        </p:nvCxnSpPr>
        <p:spPr>
          <a:xfrm>
            <a:off x="1612923" y="3449226"/>
            <a:ext cx="10229442"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5" name="Picture 4" descr="Icon of two file and a check mark">
            <a:extLst>
              <a:ext uri="{FF2B5EF4-FFF2-40B4-BE49-F238E27FC236}">
                <a16:creationId xmlns:a16="http://schemas.microsoft.com/office/drawing/2014/main" id="{B9FCB592-11F3-4A0D-9680-F493BD2849BD}"/>
              </a:ext>
            </a:extLst>
          </p:cNvPr>
          <p:cNvPicPr>
            <a:picLocks noChangeAspect="1"/>
          </p:cNvPicPr>
          <p:nvPr/>
        </p:nvPicPr>
        <p:blipFill>
          <a:blip r:embed="rId4"/>
          <a:stretch>
            <a:fillRect/>
          </a:stretch>
        </p:blipFill>
        <p:spPr>
          <a:xfrm>
            <a:off x="579438" y="3556084"/>
            <a:ext cx="824484" cy="824484"/>
          </a:xfrm>
          <a:prstGeom prst="rect">
            <a:avLst/>
          </a:prstGeom>
        </p:spPr>
      </p:pic>
      <p:sp>
        <p:nvSpPr>
          <p:cNvPr id="32" name="Rectangle 31">
            <a:extLst>
              <a:ext uri="{FF2B5EF4-FFF2-40B4-BE49-F238E27FC236}">
                <a16:creationId xmlns:a16="http://schemas.microsoft.com/office/drawing/2014/main" id="{D054A0B6-43B7-4204-9177-003CD5D9954A}"/>
              </a:ext>
            </a:extLst>
          </p:cNvPr>
          <p:cNvSpPr/>
          <p:nvPr/>
        </p:nvSpPr>
        <p:spPr>
          <a:xfrm>
            <a:off x="1614465" y="3830589"/>
            <a:ext cx="9215460" cy="276999"/>
          </a:xfrm>
          <a:prstGeom prst="rect">
            <a:avLst/>
          </a:prstGeom>
        </p:spPr>
        <p:txBody>
          <a:bodyPr wrap="square" lIns="0" tIns="0" rIns="0" bIns="0" anchor="ctr">
            <a:spAutoFit/>
          </a:bodyPr>
          <a:lstStyle/>
          <a:p>
            <a:pPr marL="0" lvl="1"/>
            <a:r>
              <a:rPr lang="en-US"/>
              <a:t>Remove any duplicate values in the </a:t>
            </a:r>
            <a:r>
              <a:rPr lang="en-US">
                <a:latin typeface="+mj-lt"/>
              </a:rPr>
              <a:t>proxyAddresses</a:t>
            </a:r>
            <a:r>
              <a:rPr lang="en-US"/>
              <a:t> attribute</a:t>
            </a:r>
          </a:p>
        </p:txBody>
      </p:sp>
      <p:cxnSp>
        <p:nvCxnSpPr>
          <p:cNvPr id="37" name="Straight Connector 36">
            <a:extLst>
              <a:ext uri="{FF2B5EF4-FFF2-40B4-BE49-F238E27FC236}">
                <a16:creationId xmlns:a16="http://schemas.microsoft.com/office/drawing/2014/main" id="{2035F8BC-74D0-4888-A2FF-FBB56CFB5893}"/>
              </a:ext>
              <a:ext uri="{C183D7F6-B498-43B3-948B-1728B52AA6E4}">
                <adec:decorative xmlns:adec="http://schemas.microsoft.com/office/drawing/2017/decorative" val="1"/>
              </a:ext>
            </a:extLst>
          </p:cNvPr>
          <p:cNvCxnSpPr>
            <a:cxnSpLocks/>
          </p:cNvCxnSpPr>
          <p:nvPr/>
        </p:nvCxnSpPr>
        <p:spPr>
          <a:xfrm>
            <a:off x="1612924" y="4488951"/>
            <a:ext cx="10229442"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7" name="Picture 6" descr="Icon of circle, triangle and square">
            <a:extLst>
              <a:ext uri="{FF2B5EF4-FFF2-40B4-BE49-F238E27FC236}">
                <a16:creationId xmlns:a16="http://schemas.microsoft.com/office/drawing/2014/main" id="{34D0D856-14D9-459A-AF24-7ABD54E5E819}"/>
              </a:ext>
            </a:extLst>
          </p:cNvPr>
          <p:cNvPicPr>
            <a:picLocks noChangeAspect="1"/>
          </p:cNvPicPr>
          <p:nvPr/>
        </p:nvPicPr>
        <p:blipFill>
          <a:blip r:embed="rId5"/>
          <a:stretch>
            <a:fillRect/>
          </a:stretch>
        </p:blipFill>
        <p:spPr>
          <a:xfrm>
            <a:off x="579438" y="4718920"/>
            <a:ext cx="824484" cy="824484"/>
          </a:xfrm>
          <a:prstGeom prst="rect">
            <a:avLst/>
          </a:prstGeom>
        </p:spPr>
      </p:pic>
      <p:sp>
        <p:nvSpPr>
          <p:cNvPr id="33" name="Rectangle 32">
            <a:extLst>
              <a:ext uri="{FF2B5EF4-FFF2-40B4-BE49-F238E27FC236}">
                <a16:creationId xmlns:a16="http://schemas.microsoft.com/office/drawing/2014/main" id="{22BC91D5-5226-4460-ADD2-FA8A6B702278}"/>
              </a:ext>
            </a:extLst>
          </p:cNvPr>
          <p:cNvSpPr/>
          <p:nvPr/>
        </p:nvSpPr>
        <p:spPr>
          <a:xfrm>
            <a:off x="1612900" y="4854926"/>
            <a:ext cx="10244137" cy="553998"/>
          </a:xfrm>
          <a:prstGeom prst="rect">
            <a:avLst/>
          </a:prstGeom>
        </p:spPr>
        <p:txBody>
          <a:bodyPr wrap="square" lIns="0" tIns="0" rIns="0" bIns="0" anchor="ctr">
            <a:spAutoFit/>
          </a:bodyPr>
          <a:lstStyle/>
          <a:p>
            <a:pPr marL="0" lvl="1"/>
            <a:r>
              <a:rPr lang="en-US"/>
              <a:t>If possible, ensure that each user who will be assigned Microsoft 365 service offerings has a valid and unique value for the </a:t>
            </a:r>
            <a:r>
              <a:rPr lang="en-US">
                <a:latin typeface="+mj-lt"/>
              </a:rPr>
              <a:t>userPrincipalName (UPN) </a:t>
            </a:r>
            <a:r>
              <a:rPr lang="en-US"/>
              <a:t>attribute in the user’s user object</a:t>
            </a:r>
          </a:p>
        </p:txBody>
      </p:sp>
    </p:spTree>
    <p:extLst>
      <p:ext uri="{BB962C8B-B14F-4D97-AF65-F5344CB8AC3E}">
        <p14:creationId xmlns:p14="http://schemas.microsoft.com/office/powerpoint/2010/main" val="1196138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600058" y="507446"/>
            <a:ext cx="11475677" cy="861774"/>
          </a:xfrm>
        </p:spPr>
        <p:txBody>
          <a:bodyPr/>
          <a:lstStyle/>
          <a:p>
            <a:r>
              <a:rPr lang="en-US" dirty="0"/>
              <a:t>Select the mail migration strategy for moving your mail data to the cloud</a:t>
            </a:r>
          </a:p>
        </p:txBody>
      </p:sp>
      <p:sp>
        <p:nvSpPr>
          <p:cNvPr id="4" name="Rectangle 3">
            <a:extLst>
              <a:ext uri="{FF2B5EF4-FFF2-40B4-BE49-F238E27FC236}">
                <a16:creationId xmlns:a16="http://schemas.microsoft.com/office/drawing/2014/main" id="{4CB71675-4ED0-486C-8A42-E90F05A2BDC5}"/>
              </a:ext>
            </a:extLst>
          </p:cNvPr>
          <p:cNvSpPr/>
          <p:nvPr/>
        </p:nvSpPr>
        <p:spPr>
          <a:xfrm>
            <a:off x="600058" y="1448038"/>
            <a:ext cx="11239463" cy="307777"/>
          </a:xfrm>
          <a:prstGeom prst="rect">
            <a:avLst/>
          </a:prstGeom>
        </p:spPr>
        <p:txBody>
          <a:bodyPr wrap="square" lIns="0" tIns="0" rIns="0" bIns="0">
            <a:spAutoFit/>
          </a:bodyPr>
          <a:lstStyle/>
          <a:p>
            <a:r>
              <a:rPr lang="en-US" sz="2000" dirty="0">
                <a:solidFill>
                  <a:schemeClr val="accent1"/>
                </a:solidFill>
              </a:rPr>
              <a:t>There are five different migration strategies you can choose from to move your organization’s data:</a:t>
            </a:r>
          </a:p>
        </p:txBody>
      </p:sp>
      <p:pic>
        <p:nvPicPr>
          <p:cNvPr id="3" name="Picture 2" descr="Icon of chatbox">
            <a:extLst>
              <a:ext uri="{FF2B5EF4-FFF2-40B4-BE49-F238E27FC236}">
                <a16:creationId xmlns:a16="http://schemas.microsoft.com/office/drawing/2014/main" id="{C971F5C4-C79E-455A-A33D-4991F2671633}"/>
              </a:ext>
            </a:extLst>
          </p:cNvPr>
          <p:cNvPicPr>
            <a:picLocks noChangeAspect="1"/>
          </p:cNvPicPr>
          <p:nvPr/>
        </p:nvPicPr>
        <p:blipFill>
          <a:blip r:embed="rId3"/>
          <a:stretch>
            <a:fillRect/>
          </a:stretch>
        </p:blipFill>
        <p:spPr>
          <a:xfrm>
            <a:off x="579438" y="1938270"/>
            <a:ext cx="733044" cy="733044"/>
          </a:xfrm>
          <a:prstGeom prst="rect">
            <a:avLst/>
          </a:prstGeom>
        </p:spPr>
      </p:pic>
      <p:sp>
        <p:nvSpPr>
          <p:cNvPr id="22" name="Rectangle 21">
            <a:extLst>
              <a:ext uri="{FF2B5EF4-FFF2-40B4-BE49-F238E27FC236}">
                <a16:creationId xmlns:a16="http://schemas.microsoft.com/office/drawing/2014/main" id="{1B4F6338-958F-4D9D-BC8A-D838BFD72C0D}"/>
              </a:ext>
            </a:extLst>
          </p:cNvPr>
          <p:cNvSpPr/>
          <p:nvPr/>
        </p:nvSpPr>
        <p:spPr>
          <a:xfrm>
            <a:off x="1527176" y="2180920"/>
            <a:ext cx="10332720" cy="276999"/>
          </a:xfrm>
          <a:prstGeom prst="rect">
            <a:avLst/>
          </a:prstGeom>
        </p:spPr>
        <p:txBody>
          <a:bodyPr wrap="square" lIns="0" tIns="0" rIns="0" bIns="0">
            <a:spAutoFit/>
          </a:bodyPr>
          <a:lstStyle/>
          <a:p>
            <a:pPr marL="0" lvl="1"/>
            <a:r>
              <a:rPr lang="en-US"/>
              <a:t>Internet Message Access Protocol (IMAP) Migration</a:t>
            </a:r>
          </a:p>
        </p:txBody>
      </p:sp>
      <p:cxnSp>
        <p:nvCxnSpPr>
          <p:cNvPr id="27" name="Straight Connector 26">
            <a:extLst>
              <a:ext uri="{FF2B5EF4-FFF2-40B4-BE49-F238E27FC236}">
                <a16:creationId xmlns:a16="http://schemas.microsoft.com/office/drawing/2014/main" id="{09D697F8-A203-4B71-9E1C-33A6A789103C}"/>
              </a:ext>
              <a:ext uri="{C183D7F6-B498-43B3-948B-1728B52AA6E4}">
                <adec:decorative xmlns:adec="http://schemas.microsoft.com/office/drawing/2017/decorative" val="1"/>
              </a:ext>
            </a:extLst>
          </p:cNvPr>
          <p:cNvCxnSpPr/>
          <p:nvPr/>
        </p:nvCxnSpPr>
        <p:spPr>
          <a:xfrm>
            <a:off x="1527175" y="2714625"/>
            <a:ext cx="10329863"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43" name="Picture 42" descr="Icon of document and two curve arrow">
            <a:extLst>
              <a:ext uri="{FF2B5EF4-FFF2-40B4-BE49-F238E27FC236}">
                <a16:creationId xmlns:a16="http://schemas.microsoft.com/office/drawing/2014/main" id="{39459EAF-396B-41C5-A584-4307B48D21B5}"/>
              </a:ext>
            </a:extLst>
          </p:cNvPr>
          <p:cNvPicPr>
            <a:picLocks noChangeAspect="1"/>
          </p:cNvPicPr>
          <p:nvPr/>
        </p:nvPicPr>
        <p:blipFill>
          <a:blip r:embed="rId4"/>
          <a:stretch>
            <a:fillRect/>
          </a:stretch>
        </p:blipFill>
        <p:spPr>
          <a:xfrm>
            <a:off x="579438" y="2840324"/>
            <a:ext cx="733044" cy="733044"/>
          </a:xfrm>
          <a:prstGeom prst="rect">
            <a:avLst/>
          </a:prstGeom>
        </p:spPr>
      </p:pic>
      <p:sp>
        <p:nvSpPr>
          <p:cNvPr id="23" name="Rectangle 22">
            <a:extLst>
              <a:ext uri="{FF2B5EF4-FFF2-40B4-BE49-F238E27FC236}">
                <a16:creationId xmlns:a16="http://schemas.microsoft.com/office/drawing/2014/main" id="{A618805F-6482-46EB-BF8A-31B85E74572C}"/>
              </a:ext>
            </a:extLst>
          </p:cNvPr>
          <p:cNvSpPr/>
          <p:nvPr/>
        </p:nvSpPr>
        <p:spPr>
          <a:xfrm>
            <a:off x="1527176" y="3082974"/>
            <a:ext cx="10332720" cy="276999"/>
          </a:xfrm>
          <a:prstGeom prst="rect">
            <a:avLst/>
          </a:prstGeom>
        </p:spPr>
        <p:txBody>
          <a:bodyPr wrap="square" lIns="0" tIns="0" rIns="0" bIns="0">
            <a:spAutoFit/>
          </a:bodyPr>
          <a:lstStyle/>
          <a:p>
            <a:pPr marL="0" lvl="1"/>
            <a:r>
              <a:rPr lang="en-US"/>
              <a:t>Cutover migration</a:t>
            </a:r>
          </a:p>
        </p:txBody>
      </p:sp>
      <p:cxnSp>
        <p:nvCxnSpPr>
          <p:cNvPr id="28" name="Straight Connector 27">
            <a:extLst>
              <a:ext uri="{FF2B5EF4-FFF2-40B4-BE49-F238E27FC236}">
                <a16:creationId xmlns:a16="http://schemas.microsoft.com/office/drawing/2014/main" id="{01EEC2F7-1CCD-4501-90AF-16BC7DFD7F67}"/>
              </a:ext>
              <a:ext uri="{C183D7F6-B498-43B3-948B-1728B52AA6E4}">
                <adec:decorative xmlns:adec="http://schemas.microsoft.com/office/drawing/2017/decorative" val="1"/>
              </a:ext>
            </a:extLst>
          </p:cNvPr>
          <p:cNvCxnSpPr/>
          <p:nvPr/>
        </p:nvCxnSpPr>
        <p:spPr>
          <a:xfrm>
            <a:off x="1527175" y="3667125"/>
            <a:ext cx="10329863"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51" name="Picture 50" descr="Icon of three square">
            <a:extLst>
              <a:ext uri="{FF2B5EF4-FFF2-40B4-BE49-F238E27FC236}">
                <a16:creationId xmlns:a16="http://schemas.microsoft.com/office/drawing/2014/main" id="{87A249A5-E09C-4601-A137-ECD6438220BC}"/>
              </a:ext>
            </a:extLst>
          </p:cNvPr>
          <p:cNvPicPr>
            <a:picLocks noChangeAspect="1"/>
          </p:cNvPicPr>
          <p:nvPr/>
        </p:nvPicPr>
        <p:blipFill>
          <a:blip r:embed="rId5"/>
          <a:stretch>
            <a:fillRect/>
          </a:stretch>
        </p:blipFill>
        <p:spPr>
          <a:xfrm>
            <a:off x="579438" y="3740854"/>
            <a:ext cx="733044" cy="733044"/>
          </a:xfrm>
          <a:prstGeom prst="rect">
            <a:avLst/>
          </a:prstGeom>
        </p:spPr>
      </p:pic>
      <p:sp>
        <p:nvSpPr>
          <p:cNvPr id="24" name="Rectangle 23">
            <a:extLst>
              <a:ext uri="{FF2B5EF4-FFF2-40B4-BE49-F238E27FC236}">
                <a16:creationId xmlns:a16="http://schemas.microsoft.com/office/drawing/2014/main" id="{A02EF86D-93A0-4AB3-AC0E-1F3C25B2A81C}"/>
              </a:ext>
            </a:extLst>
          </p:cNvPr>
          <p:cNvSpPr/>
          <p:nvPr/>
        </p:nvSpPr>
        <p:spPr>
          <a:xfrm>
            <a:off x="1527176" y="3985028"/>
            <a:ext cx="10332720" cy="276999"/>
          </a:xfrm>
          <a:prstGeom prst="rect">
            <a:avLst/>
          </a:prstGeom>
        </p:spPr>
        <p:txBody>
          <a:bodyPr wrap="square" lIns="0" tIns="0" rIns="0" bIns="0">
            <a:spAutoFit/>
          </a:bodyPr>
          <a:lstStyle/>
          <a:p>
            <a:pPr marL="0" lvl="1"/>
            <a:r>
              <a:rPr lang="en-US"/>
              <a:t>Staged migration</a:t>
            </a:r>
          </a:p>
        </p:txBody>
      </p:sp>
      <p:cxnSp>
        <p:nvCxnSpPr>
          <p:cNvPr id="29" name="Straight Connector 28">
            <a:extLst>
              <a:ext uri="{FF2B5EF4-FFF2-40B4-BE49-F238E27FC236}">
                <a16:creationId xmlns:a16="http://schemas.microsoft.com/office/drawing/2014/main" id="{8F3DCD78-3D73-40E8-B656-AF059B2016A9}"/>
              </a:ext>
              <a:ext uri="{C183D7F6-B498-43B3-948B-1728B52AA6E4}">
                <adec:decorative xmlns:adec="http://schemas.microsoft.com/office/drawing/2017/decorative" val="1"/>
              </a:ext>
            </a:extLst>
          </p:cNvPr>
          <p:cNvCxnSpPr/>
          <p:nvPr/>
        </p:nvCxnSpPr>
        <p:spPr>
          <a:xfrm>
            <a:off x="1527175" y="4572000"/>
            <a:ext cx="10329863"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59" name="Picture 58" descr="Icon of cloud with upward arrow">
            <a:extLst>
              <a:ext uri="{FF2B5EF4-FFF2-40B4-BE49-F238E27FC236}">
                <a16:creationId xmlns:a16="http://schemas.microsoft.com/office/drawing/2014/main" id="{0F89EA11-514A-457C-83E3-1DF93972FC11}"/>
              </a:ext>
            </a:extLst>
          </p:cNvPr>
          <p:cNvPicPr>
            <a:picLocks noChangeAspect="1"/>
          </p:cNvPicPr>
          <p:nvPr/>
        </p:nvPicPr>
        <p:blipFill>
          <a:blip r:embed="rId6"/>
          <a:stretch>
            <a:fillRect/>
          </a:stretch>
        </p:blipFill>
        <p:spPr>
          <a:xfrm>
            <a:off x="579438" y="4642908"/>
            <a:ext cx="733044" cy="733044"/>
          </a:xfrm>
          <a:prstGeom prst="rect">
            <a:avLst/>
          </a:prstGeom>
        </p:spPr>
      </p:pic>
      <p:sp>
        <p:nvSpPr>
          <p:cNvPr id="25" name="Rectangle 24">
            <a:extLst>
              <a:ext uri="{FF2B5EF4-FFF2-40B4-BE49-F238E27FC236}">
                <a16:creationId xmlns:a16="http://schemas.microsoft.com/office/drawing/2014/main" id="{1B4DDBEB-4B35-4A2F-8FB6-97C518C2C894}"/>
              </a:ext>
            </a:extLst>
          </p:cNvPr>
          <p:cNvSpPr/>
          <p:nvPr/>
        </p:nvSpPr>
        <p:spPr>
          <a:xfrm>
            <a:off x="1527176" y="4887082"/>
            <a:ext cx="10332720" cy="276999"/>
          </a:xfrm>
          <a:prstGeom prst="rect">
            <a:avLst/>
          </a:prstGeom>
        </p:spPr>
        <p:txBody>
          <a:bodyPr wrap="square" lIns="0" tIns="0" rIns="0" bIns="0">
            <a:spAutoFit/>
          </a:bodyPr>
          <a:lstStyle/>
          <a:p>
            <a:pPr marL="0" lvl="1"/>
            <a:r>
              <a:rPr lang="en-US"/>
              <a:t>Hybrid deployment</a:t>
            </a:r>
          </a:p>
        </p:txBody>
      </p:sp>
      <p:cxnSp>
        <p:nvCxnSpPr>
          <p:cNvPr id="30" name="Straight Connector 29">
            <a:extLst>
              <a:ext uri="{FF2B5EF4-FFF2-40B4-BE49-F238E27FC236}">
                <a16:creationId xmlns:a16="http://schemas.microsoft.com/office/drawing/2014/main" id="{3CF13E99-B4A9-4D02-9B84-6E496B0C96DE}"/>
              </a:ext>
              <a:ext uri="{C183D7F6-B498-43B3-948B-1728B52AA6E4}">
                <adec:decorative xmlns:adec="http://schemas.microsoft.com/office/drawing/2017/decorative" val="1"/>
              </a:ext>
            </a:extLst>
          </p:cNvPr>
          <p:cNvCxnSpPr/>
          <p:nvPr/>
        </p:nvCxnSpPr>
        <p:spPr>
          <a:xfrm>
            <a:off x="1527175" y="5419725"/>
            <a:ext cx="10329863"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67" name="Picture 66" descr="Icon of cloud and plus sign">
            <a:extLst>
              <a:ext uri="{FF2B5EF4-FFF2-40B4-BE49-F238E27FC236}">
                <a16:creationId xmlns:a16="http://schemas.microsoft.com/office/drawing/2014/main" id="{BE02A478-D405-492B-BC92-1FD366533B15}"/>
              </a:ext>
            </a:extLst>
          </p:cNvPr>
          <p:cNvPicPr>
            <a:picLocks noChangeAspect="1"/>
          </p:cNvPicPr>
          <p:nvPr/>
        </p:nvPicPr>
        <p:blipFill>
          <a:blip r:embed="rId7"/>
          <a:stretch>
            <a:fillRect/>
          </a:stretch>
        </p:blipFill>
        <p:spPr>
          <a:xfrm>
            <a:off x="579438" y="5544963"/>
            <a:ext cx="733044" cy="733044"/>
          </a:xfrm>
          <a:prstGeom prst="rect">
            <a:avLst/>
          </a:prstGeom>
        </p:spPr>
      </p:pic>
      <p:sp>
        <p:nvSpPr>
          <p:cNvPr id="26" name="Rectangle 25">
            <a:extLst>
              <a:ext uri="{FF2B5EF4-FFF2-40B4-BE49-F238E27FC236}">
                <a16:creationId xmlns:a16="http://schemas.microsoft.com/office/drawing/2014/main" id="{6C62A524-F40F-4D28-90A0-2281C87E134C}"/>
              </a:ext>
            </a:extLst>
          </p:cNvPr>
          <p:cNvSpPr/>
          <p:nvPr/>
        </p:nvSpPr>
        <p:spPr>
          <a:xfrm>
            <a:off x="1527176" y="5789137"/>
            <a:ext cx="10332720" cy="276999"/>
          </a:xfrm>
          <a:prstGeom prst="rect">
            <a:avLst/>
          </a:prstGeom>
        </p:spPr>
        <p:txBody>
          <a:bodyPr wrap="square" lIns="0" tIns="0" rIns="0" bIns="0">
            <a:spAutoFit/>
          </a:bodyPr>
          <a:lstStyle/>
          <a:p>
            <a:pPr marL="0" lvl="1"/>
            <a:r>
              <a:rPr lang="en-US"/>
              <a:t>Third-party migration</a:t>
            </a:r>
          </a:p>
        </p:txBody>
      </p:sp>
    </p:spTree>
    <p:extLst>
      <p:ext uri="{BB962C8B-B14F-4D97-AF65-F5344CB8AC3E}">
        <p14:creationId xmlns:p14="http://schemas.microsoft.com/office/powerpoint/2010/main" val="791222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Analyze performance considerations for mail migration</a:t>
            </a:r>
          </a:p>
        </p:txBody>
      </p:sp>
      <p:graphicFrame>
        <p:nvGraphicFramePr>
          <p:cNvPr id="8" name="Table 4">
            <a:extLst>
              <a:ext uri="{FF2B5EF4-FFF2-40B4-BE49-F238E27FC236}">
                <a16:creationId xmlns:a16="http://schemas.microsoft.com/office/drawing/2014/main" id="{F2DD1EC7-E620-4A2A-8224-8C8B5904DE7C}"/>
              </a:ext>
            </a:extLst>
          </p:cNvPr>
          <p:cNvGraphicFramePr>
            <a:graphicFrameLocks noGrp="1"/>
          </p:cNvGraphicFramePr>
          <p:nvPr>
            <p:extLst>
              <p:ext uri="{D42A27DB-BD31-4B8C-83A1-F6EECF244321}">
                <p14:modId xmlns:p14="http://schemas.microsoft.com/office/powerpoint/2010/main" val="760512623"/>
              </p:ext>
            </p:extLst>
          </p:nvPr>
        </p:nvGraphicFramePr>
        <p:xfrm>
          <a:off x="579439" y="1431547"/>
          <a:ext cx="11277600" cy="4525600"/>
        </p:xfrm>
        <a:graphic>
          <a:graphicData uri="http://schemas.openxmlformats.org/drawingml/2006/table">
            <a:tbl>
              <a:tblPr firstRow="1" bandRow="1">
                <a:tableStyleId>{5C22544A-7EE6-4342-B048-85BDC9FD1C3A}</a:tableStyleId>
              </a:tblPr>
              <a:tblGrid>
                <a:gridCol w="2479551">
                  <a:extLst>
                    <a:ext uri="{9D8B030D-6E8A-4147-A177-3AD203B41FA5}">
                      <a16:colId xmlns:a16="http://schemas.microsoft.com/office/drawing/2014/main" val="1457303901"/>
                    </a:ext>
                  </a:extLst>
                </a:gridCol>
                <a:gridCol w="1627310">
                  <a:extLst>
                    <a:ext uri="{9D8B030D-6E8A-4147-A177-3AD203B41FA5}">
                      <a16:colId xmlns:a16="http://schemas.microsoft.com/office/drawing/2014/main" val="3085884597"/>
                    </a:ext>
                  </a:extLst>
                </a:gridCol>
                <a:gridCol w="1878726">
                  <a:extLst>
                    <a:ext uri="{9D8B030D-6E8A-4147-A177-3AD203B41FA5}">
                      <a16:colId xmlns:a16="http://schemas.microsoft.com/office/drawing/2014/main" val="874660736"/>
                    </a:ext>
                  </a:extLst>
                </a:gridCol>
                <a:gridCol w="1753019">
                  <a:extLst>
                    <a:ext uri="{9D8B030D-6E8A-4147-A177-3AD203B41FA5}">
                      <a16:colId xmlns:a16="http://schemas.microsoft.com/office/drawing/2014/main" val="1171528681"/>
                    </a:ext>
                  </a:extLst>
                </a:gridCol>
                <a:gridCol w="3538994">
                  <a:extLst>
                    <a:ext uri="{9D8B030D-6E8A-4147-A177-3AD203B41FA5}">
                      <a16:colId xmlns:a16="http://schemas.microsoft.com/office/drawing/2014/main" val="1337344719"/>
                    </a:ext>
                  </a:extLst>
                </a:gridCol>
              </a:tblGrid>
              <a:tr h="491703">
                <a:tc>
                  <a:txBody>
                    <a:bodyPr/>
                    <a:lstStyle/>
                    <a:p>
                      <a:pPr algn="l"/>
                      <a:r>
                        <a:rPr lang="en-US" sz="1600" b="0">
                          <a:solidFill>
                            <a:schemeClr val="bg1"/>
                          </a:solidFill>
                          <a:latin typeface="+mj-lt"/>
                        </a:rPr>
                        <a:t>Migration method</a:t>
                      </a:r>
                    </a:p>
                  </a:txBody>
                  <a:tcPr marL="93260" marR="93260" marT="46630" marB="46630" anchor="ctr">
                    <a:lnL w="6350" cap="flat" cmpd="sng" algn="ctr">
                      <a:solidFill>
                        <a:srgbClr val="243A5E"/>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solidFill>
                        <a:srgbClr val="243A5E"/>
                      </a:solidFill>
                      <a:prstDash val="solid"/>
                      <a:round/>
                      <a:headEnd type="none" w="med" len="med"/>
                      <a:tailEnd type="none" w="med" len="med"/>
                    </a:lnB>
                    <a:solidFill>
                      <a:srgbClr val="243A5E"/>
                    </a:solidFill>
                  </a:tcPr>
                </a:tc>
                <a:tc>
                  <a:txBody>
                    <a:bodyPr/>
                    <a:lstStyle/>
                    <a:p>
                      <a:pPr algn="l"/>
                      <a:r>
                        <a:rPr lang="en-US" sz="1600" b="0" dirty="0">
                          <a:solidFill>
                            <a:schemeClr val="bg1"/>
                          </a:solidFill>
                          <a:latin typeface="+mj-lt"/>
                        </a:rPr>
                        <a:t>Microsoft 365 user throttling</a:t>
                      </a:r>
                    </a:p>
                  </a:txBody>
                  <a:tcPr marL="93260" marR="93260" marT="46630" marB="4663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solidFill>
                        <a:srgbClr val="243A5E"/>
                      </a:solidFill>
                      <a:prstDash val="solid"/>
                      <a:round/>
                      <a:headEnd type="none" w="med" len="med"/>
                      <a:tailEnd type="none" w="med" len="med"/>
                    </a:lnB>
                    <a:solidFill>
                      <a:srgbClr val="243A5E"/>
                    </a:solidFill>
                  </a:tcPr>
                </a:tc>
                <a:tc>
                  <a:txBody>
                    <a:bodyPr/>
                    <a:lstStyle/>
                    <a:p>
                      <a:pPr algn="l"/>
                      <a:r>
                        <a:rPr lang="en-US" sz="1600" b="0" dirty="0">
                          <a:solidFill>
                            <a:schemeClr val="bg1"/>
                          </a:solidFill>
                          <a:latin typeface="+mj-lt"/>
                        </a:rPr>
                        <a:t>Microsoft 365 migration-service throttling</a:t>
                      </a:r>
                    </a:p>
                  </a:txBody>
                  <a:tcPr marL="93260" marR="93260" marT="46630" marB="4663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solidFill>
                        <a:srgbClr val="243A5E"/>
                      </a:solidFill>
                      <a:prstDash val="solid"/>
                      <a:round/>
                      <a:headEnd type="none" w="med" len="med"/>
                      <a:tailEnd type="none" w="med" len="med"/>
                    </a:lnB>
                    <a:solidFill>
                      <a:srgbClr val="243A5E"/>
                    </a:solidFill>
                  </a:tcPr>
                </a:tc>
                <a:tc>
                  <a:txBody>
                    <a:bodyPr/>
                    <a:lstStyle/>
                    <a:p>
                      <a:pPr marL="0" marR="0" lvl="0" indent="0" algn="l" defTabSz="951304" rtl="0" eaLnBrk="1" fontAlgn="auto" latinLnBrk="0" hangingPunct="1">
                        <a:lnSpc>
                          <a:spcPct val="100000"/>
                        </a:lnSpc>
                        <a:spcBef>
                          <a:spcPts val="0"/>
                        </a:spcBef>
                        <a:spcAft>
                          <a:spcPts val="0"/>
                        </a:spcAft>
                        <a:buClrTx/>
                        <a:buSzTx/>
                        <a:buFontTx/>
                        <a:buNone/>
                        <a:tabLst/>
                        <a:defRPr/>
                      </a:pPr>
                      <a:r>
                        <a:rPr lang="en-US" sz="1600" b="0" kern="1200" dirty="0">
                          <a:solidFill>
                            <a:schemeClr val="bg1"/>
                          </a:solidFill>
                          <a:latin typeface="+mj-lt"/>
                          <a:ea typeface="+mn-ea"/>
                          <a:cs typeface="+mn-cs"/>
                        </a:rPr>
                        <a:t>Microsoft 365 Resource health-based throttling</a:t>
                      </a:r>
                    </a:p>
                  </a:txBody>
                  <a:tcPr marL="93260" marR="93260" marT="46630" marB="4663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solidFill>
                        <a:srgbClr val="243A5E"/>
                      </a:solidFill>
                      <a:prstDash val="solid"/>
                      <a:round/>
                      <a:headEnd type="none" w="med" len="med"/>
                      <a:tailEnd type="none" w="med" len="med"/>
                    </a:lnB>
                    <a:solidFill>
                      <a:srgbClr val="243A5E"/>
                    </a:solidFill>
                  </a:tcPr>
                </a:tc>
                <a:tc>
                  <a:txBody>
                    <a:bodyPr/>
                    <a:lstStyle/>
                    <a:p>
                      <a:pPr algn="l"/>
                      <a:r>
                        <a:rPr lang="en-US" sz="1600" b="0">
                          <a:solidFill>
                            <a:schemeClr val="bg1"/>
                          </a:solidFill>
                          <a:latin typeface="+mj-lt"/>
                        </a:rPr>
                        <a:t>Observed average throughput per hour and per client (if applicable)</a:t>
                      </a:r>
                    </a:p>
                  </a:txBody>
                  <a:tcPr marL="93260" marR="93260" marT="46630" marB="46630" anchor="ctr">
                    <a:lnL w="6350" cap="flat" cmpd="sng" algn="ctr">
                      <a:solidFill>
                        <a:schemeClr val="bg1"/>
                      </a:solidFill>
                      <a:prstDash val="solid"/>
                      <a:round/>
                      <a:headEnd type="none" w="med" len="med"/>
                      <a:tailEnd type="none" w="med" len="med"/>
                    </a:lnL>
                    <a:lnR w="6350" cap="flat" cmpd="sng" algn="ctr">
                      <a:solidFill>
                        <a:srgbClr val="243A5E"/>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solidFill>
                        <a:srgbClr val="243A5E"/>
                      </a:solidFill>
                      <a:prstDash val="solid"/>
                      <a:round/>
                      <a:headEnd type="none" w="med" len="med"/>
                      <a:tailEnd type="none" w="med" len="med"/>
                    </a:lnB>
                    <a:solidFill>
                      <a:srgbClr val="243A5E"/>
                    </a:solidFill>
                  </a:tcPr>
                </a:tc>
                <a:extLst>
                  <a:ext uri="{0D108BD9-81ED-4DB2-BD59-A6C34878D82A}">
                    <a16:rowId xmlns:a16="http://schemas.microsoft.com/office/drawing/2014/main" val="80659594"/>
                  </a:ext>
                </a:extLst>
              </a:tr>
              <a:tr h="0">
                <a:tc>
                  <a:txBody>
                    <a:bodyPr/>
                    <a:lstStyle/>
                    <a:p>
                      <a:r>
                        <a:rPr lang="en-US" sz="1600">
                          <a:solidFill>
                            <a:schemeClr val="tx1"/>
                          </a:solidFill>
                          <a:latin typeface="+mj-lt"/>
                        </a:rPr>
                        <a:t>IMAP migration</a:t>
                      </a:r>
                    </a:p>
                  </a:txBody>
                  <a:tcPr marL="93260" marR="93260" marT="46630" marB="46630"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r>
                        <a:rPr lang="en-US" sz="1400">
                          <a:solidFill>
                            <a:schemeClr val="tx1"/>
                          </a:solidFill>
                          <a:latin typeface="+mn-lt"/>
                        </a:rPr>
                        <a:t>No</a:t>
                      </a:r>
                    </a:p>
                  </a:txBody>
                  <a:tcPr marL="93260" marR="93260" marT="46630" marB="46630"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marL="0" marR="0" lvl="0" indent="0" algn="l" defTabSz="951304"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1A1A1A"/>
                          </a:solidFill>
                          <a:effectLst/>
                          <a:uLnTx/>
                          <a:uFillTx/>
                          <a:latin typeface="+mn-lt"/>
                          <a:ea typeface="+mn-ea"/>
                          <a:cs typeface="+mn-cs"/>
                        </a:rPr>
                        <a:t>Yes</a:t>
                      </a:r>
                    </a:p>
                  </a:txBody>
                  <a:tcPr marL="93260" marR="93260" marT="46630" marB="4663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marL="0" marR="0" lvl="0" indent="0" algn="l" defTabSz="951304"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1A1A1A"/>
                          </a:solidFill>
                          <a:effectLst/>
                          <a:uLnTx/>
                          <a:uFillTx/>
                          <a:latin typeface="+mn-lt"/>
                          <a:ea typeface="+mn-ea"/>
                          <a:cs typeface="+mn-cs"/>
                        </a:rPr>
                        <a:t>Yes</a:t>
                      </a:r>
                    </a:p>
                  </a:txBody>
                  <a:tcPr marL="93260" marR="93260" marT="46630" marB="4663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r>
                        <a:rPr lang="en-US" sz="1400">
                          <a:solidFill>
                            <a:schemeClr val="tx1"/>
                          </a:solidFill>
                          <a:latin typeface="+mn-lt"/>
                        </a:rPr>
                        <a:t>10-14 gigabyte (GB) (20 concurrency)</a:t>
                      </a:r>
                    </a:p>
                  </a:txBody>
                  <a:tcPr marL="93260" marR="93260" marT="46630" marB="4663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3594137970"/>
                  </a:ext>
                </a:extLst>
              </a:tr>
              <a:tr h="0">
                <a:tc>
                  <a:txBody>
                    <a:bodyPr/>
                    <a:lstStyle/>
                    <a:p>
                      <a:r>
                        <a:rPr lang="en-US" sz="1600">
                          <a:solidFill>
                            <a:schemeClr val="tx1"/>
                          </a:solidFill>
                          <a:latin typeface="+mj-lt"/>
                        </a:rPr>
                        <a:t>Cutover migration</a:t>
                      </a:r>
                    </a:p>
                  </a:txBody>
                  <a:tcPr marL="93260" marR="93260" marT="46630" marB="46630"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marL="0" marR="0" lvl="0" indent="0" algn="l" defTabSz="951304"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1A1A1A"/>
                          </a:solidFill>
                          <a:effectLst/>
                          <a:uLnTx/>
                          <a:uFillTx/>
                          <a:latin typeface="+mn-lt"/>
                          <a:ea typeface="+mn-ea"/>
                          <a:cs typeface="+mn-cs"/>
                        </a:rPr>
                        <a:t>No</a:t>
                      </a:r>
                    </a:p>
                  </a:txBody>
                  <a:tcPr marL="93260" marR="93260" marT="46630" marB="46630"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marL="0" marR="0" lvl="0" indent="0" algn="l" defTabSz="951304"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1A1A1A"/>
                          </a:solidFill>
                          <a:effectLst/>
                          <a:uLnTx/>
                          <a:uFillTx/>
                          <a:latin typeface="+mn-lt"/>
                          <a:ea typeface="+mn-ea"/>
                          <a:cs typeface="+mn-cs"/>
                        </a:rPr>
                        <a:t>Yes</a:t>
                      </a:r>
                    </a:p>
                  </a:txBody>
                  <a:tcPr marL="93260" marR="93260" marT="46630" marB="4663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marL="0" marR="0" lvl="0" indent="0" algn="l" defTabSz="951304"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1A1A1A"/>
                          </a:solidFill>
                          <a:effectLst/>
                          <a:uLnTx/>
                          <a:uFillTx/>
                          <a:latin typeface="+mn-lt"/>
                          <a:ea typeface="+mn-ea"/>
                          <a:cs typeface="+mn-cs"/>
                        </a:rPr>
                        <a:t>Yes</a:t>
                      </a:r>
                    </a:p>
                  </a:txBody>
                  <a:tcPr marL="93260" marR="93260" marT="46630" marB="4663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r>
                        <a:rPr lang="en-US" sz="1400">
                          <a:solidFill>
                            <a:schemeClr val="tx1"/>
                          </a:solidFill>
                          <a:latin typeface="+mn-lt"/>
                        </a:rPr>
                        <a:t>10-14 GB (20 concurrency)</a:t>
                      </a:r>
                    </a:p>
                  </a:txBody>
                  <a:tcPr marL="93260" marR="93260" marT="46630" marB="4663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557877978"/>
                  </a:ext>
                </a:extLst>
              </a:tr>
              <a:tr h="0">
                <a:tc>
                  <a:txBody>
                    <a:bodyPr/>
                    <a:lstStyle/>
                    <a:p>
                      <a:r>
                        <a:rPr lang="en-US" sz="1600">
                          <a:solidFill>
                            <a:schemeClr val="tx1"/>
                          </a:solidFill>
                          <a:latin typeface="+mj-lt"/>
                        </a:rPr>
                        <a:t>Staged migration</a:t>
                      </a:r>
                    </a:p>
                  </a:txBody>
                  <a:tcPr marL="93260" marR="93260" marT="46630" marB="46630"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marL="0" marR="0" lvl="0" indent="0" algn="l" defTabSz="951304"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1A1A1A"/>
                          </a:solidFill>
                          <a:effectLst/>
                          <a:uLnTx/>
                          <a:uFillTx/>
                          <a:latin typeface="+mn-lt"/>
                          <a:ea typeface="+mn-ea"/>
                          <a:cs typeface="+mn-cs"/>
                        </a:rPr>
                        <a:t>No</a:t>
                      </a:r>
                    </a:p>
                  </a:txBody>
                  <a:tcPr marL="93260" marR="93260" marT="46630" marB="46630"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marL="0" marR="0" lvl="0" indent="0" algn="l" defTabSz="951304"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1A1A1A"/>
                          </a:solidFill>
                          <a:effectLst/>
                          <a:uLnTx/>
                          <a:uFillTx/>
                          <a:latin typeface="+mn-lt"/>
                          <a:ea typeface="+mn-ea"/>
                          <a:cs typeface="+mn-cs"/>
                        </a:rPr>
                        <a:t>Yes</a:t>
                      </a:r>
                    </a:p>
                  </a:txBody>
                  <a:tcPr marL="93260" marR="93260" marT="46630" marB="4663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marL="0" marR="0" lvl="0" indent="0" algn="l" defTabSz="951304"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1A1A1A"/>
                          </a:solidFill>
                          <a:effectLst/>
                          <a:uLnTx/>
                          <a:uFillTx/>
                          <a:latin typeface="+mn-lt"/>
                          <a:ea typeface="+mn-ea"/>
                          <a:cs typeface="+mn-cs"/>
                        </a:rPr>
                        <a:t>Yes</a:t>
                      </a:r>
                    </a:p>
                  </a:txBody>
                  <a:tcPr marL="93260" marR="93260" marT="46630" marB="4663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marL="0" marR="0" lvl="0" indent="0" algn="l" defTabSz="951304"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1A1A1A"/>
                          </a:solidFill>
                          <a:effectLst/>
                          <a:uLnTx/>
                          <a:uFillTx/>
                          <a:latin typeface="+mn-lt"/>
                          <a:ea typeface="+mn-ea"/>
                          <a:cs typeface="+mn-cs"/>
                        </a:rPr>
                        <a:t>10-14 GB (20 concurrency)</a:t>
                      </a:r>
                    </a:p>
                  </a:txBody>
                  <a:tcPr marL="93260" marR="93260" marT="46630" marB="4663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303977203"/>
                  </a:ext>
                </a:extLst>
              </a:tr>
              <a:tr h="0">
                <a:tc>
                  <a:txBody>
                    <a:bodyPr/>
                    <a:lstStyle/>
                    <a:p>
                      <a:r>
                        <a:rPr lang="en-US" sz="1600">
                          <a:solidFill>
                            <a:schemeClr val="tx1"/>
                          </a:solidFill>
                          <a:latin typeface="+mj-lt"/>
                        </a:rPr>
                        <a:t>Hybrid migration</a:t>
                      </a:r>
                    </a:p>
                  </a:txBody>
                  <a:tcPr marL="93260" marR="93260" marT="46630" marB="46630"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marL="0" marR="0" lvl="0" indent="0" algn="l" defTabSz="951304"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1A1A1A"/>
                          </a:solidFill>
                          <a:effectLst/>
                          <a:uLnTx/>
                          <a:uFillTx/>
                          <a:latin typeface="+mn-lt"/>
                          <a:ea typeface="+mn-ea"/>
                          <a:cs typeface="+mn-cs"/>
                        </a:rPr>
                        <a:t>No</a:t>
                      </a:r>
                    </a:p>
                  </a:txBody>
                  <a:tcPr marL="93260" marR="93260" marT="46630" marB="46630"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marL="0" marR="0" lvl="0" indent="0" algn="l" defTabSz="951304"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1A1A1A"/>
                          </a:solidFill>
                          <a:effectLst/>
                          <a:uLnTx/>
                          <a:uFillTx/>
                          <a:latin typeface="+mn-lt"/>
                          <a:ea typeface="+mn-ea"/>
                          <a:cs typeface="+mn-cs"/>
                        </a:rPr>
                        <a:t>Yes</a:t>
                      </a:r>
                    </a:p>
                  </a:txBody>
                  <a:tcPr marL="93260" marR="93260" marT="46630" marB="4663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marL="0" marR="0" lvl="0" indent="0" algn="l" defTabSz="951304"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1A1A1A"/>
                          </a:solidFill>
                          <a:effectLst/>
                          <a:uLnTx/>
                          <a:uFillTx/>
                          <a:latin typeface="+mn-lt"/>
                          <a:ea typeface="+mn-ea"/>
                          <a:cs typeface="+mn-cs"/>
                        </a:rPr>
                        <a:t>Yes</a:t>
                      </a:r>
                    </a:p>
                  </a:txBody>
                  <a:tcPr marL="93260" marR="93260" marT="46630" marB="4663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marL="0" marR="0" lvl="0" indent="0" algn="l" defTabSz="951304"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1A1A1A"/>
                          </a:solidFill>
                          <a:effectLst/>
                          <a:uLnTx/>
                          <a:uFillTx/>
                          <a:latin typeface="+mn-lt"/>
                          <a:ea typeface="+mn-ea"/>
                          <a:cs typeface="+mn-cs"/>
                        </a:rPr>
                        <a:t>10-14 GB per on-premises Exchange 2013 or 2010 CAS (Microsoft Exchange Mailbox Replication service (MRSProxy service)) with 20 concurrent moves; </a:t>
                      </a:r>
                      <a:r>
                        <a:rPr kumimoji="0" lang="en-US" sz="1400" b="0" i="0" u="none" strike="noStrike" kern="1200" cap="none" spc="0" normalizeH="0" baseline="0" noProof="0">
                          <a:ln>
                            <a:noFill/>
                          </a:ln>
                          <a:solidFill>
                            <a:srgbClr val="1A1A1A"/>
                          </a:solidFill>
                          <a:effectLst/>
                          <a:uLnTx/>
                          <a:uFillTx/>
                          <a:latin typeface="+mj-lt"/>
                          <a:ea typeface="+mn-ea"/>
                          <a:cs typeface="+mn-cs"/>
                        </a:rPr>
                        <a:t>see footnote 1</a:t>
                      </a:r>
                    </a:p>
                  </a:txBody>
                  <a:tcPr marL="93260" marR="93260" marT="46630" marB="4663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934857281"/>
                  </a:ext>
                </a:extLst>
              </a:tr>
              <a:tr h="0">
                <a:tc>
                  <a:txBody>
                    <a:bodyPr/>
                    <a:lstStyle/>
                    <a:p>
                      <a:r>
                        <a:rPr lang="en-US" sz="1600">
                          <a:solidFill>
                            <a:schemeClr val="tx1"/>
                          </a:solidFill>
                          <a:latin typeface="+mj-lt"/>
                        </a:rPr>
                        <a:t>Third-party MAPI migration</a:t>
                      </a:r>
                    </a:p>
                  </a:txBody>
                  <a:tcPr marL="93260" marR="93260" marT="46630" marB="46630"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r>
                        <a:rPr lang="en-US" sz="1400">
                          <a:solidFill>
                            <a:schemeClr val="tx1"/>
                          </a:solidFill>
                          <a:latin typeface="+mn-lt"/>
                        </a:rPr>
                        <a:t>Yes</a:t>
                      </a:r>
                    </a:p>
                  </a:txBody>
                  <a:tcPr marL="93260" marR="93260" marT="46630" marB="46630"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r>
                        <a:rPr lang="en-US" sz="1400">
                          <a:solidFill>
                            <a:schemeClr val="tx1"/>
                          </a:solidFill>
                          <a:latin typeface="+mn-lt"/>
                        </a:rPr>
                        <a:t>No</a:t>
                      </a:r>
                    </a:p>
                  </a:txBody>
                  <a:tcPr marL="93260" marR="93260" marT="46630" marB="4663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marL="0" marR="0" lvl="0" indent="0" algn="l" defTabSz="951304"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1A1A1A"/>
                          </a:solidFill>
                          <a:effectLst/>
                          <a:uLnTx/>
                          <a:uFillTx/>
                          <a:latin typeface="+mn-lt"/>
                          <a:ea typeface="+mn-ea"/>
                          <a:cs typeface="+mn-cs"/>
                        </a:rPr>
                        <a:t>Yes</a:t>
                      </a:r>
                    </a:p>
                  </a:txBody>
                  <a:tcPr marL="93260" marR="93260" marT="46630" marB="4663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r>
                        <a:rPr lang="en-US" sz="1400">
                          <a:solidFill>
                            <a:schemeClr val="tx1"/>
                          </a:solidFill>
                          <a:latin typeface="+mn-lt"/>
                        </a:rPr>
                        <a:t>4-12 GB (20 concurrency); </a:t>
                      </a:r>
                      <a:r>
                        <a:rPr lang="en-US" sz="1400">
                          <a:solidFill>
                            <a:schemeClr val="tx1"/>
                          </a:solidFill>
                          <a:latin typeface="+mj-lt"/>
                        </a:rPr>
                        <a:t>see footnote 2</a:t>
                      </a:r>
                    </a:p>
                  </a:txBody>
                  <a:tcPr marL="93260" marR="93260" marT="46630" marB="4663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491733347"/>
                  </a:ext>
                </a:extLst>
              </a:tr>
              <a:tr h="0">
                <a:tc>
                  <a:txBody>
                    <a:bodyPr/>
                    <a:lstStyle/>
                    <a:p>
                      <a:pPr marL="0" marR="0" lvl="0" indent="0" algn="l" defTabSz="951304" rtl="0" eaLnBrk="1" fontAlgn="auto" latinLnBrk="0" hangingPunct="1">
                        <a:lnSpc>
                          <a:spcPct val="100000"/>
                        </a:lnSpc>
                        <a:spcBef>
                          <a:spcPts val="0"/>
                        </a:spcBef>
                        <a:spcAft>
                          <a:spcPts val="0"/>
                        </a:spcAft>
                        <a:buClrTx/>
                        <a:buSzTx/>
                        <a:buFontTx/>
                        <a:buNone/>
                        <a:tabLst/>
                        <a:defRPr/>
                      </a:pPr>
                      <a:r>
                        <a:rPr lang="en-US" sz="1600" kern="1200">
                          <a:solidFill>
                            <a:schemeClr val="tx1"/>
                          </a:solidFill>
                          <a:latin typeface="+mj-lt"/>
                          <a:ea typeface="+mn-ea"/>
                          <a:cs typeface="+mn-cs"/>
                        </a:rPr>
                        <a:t>Third-party Exchange Web Services migration</a:t>
                      </a:r>
                    </a:p>
                  </a:txBody>
                  <a:tcPr marL="93260" marR="93260" marT="46630" marB="46630"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marL="0" marR="0" lvl="0" indent="0" algn="l" defTabSz="951304" rtl="0" eaLnBrk="1" fontAlgn="auto" latinLnBrk="0" hangingPunct="1">
                        <a:lnSpc>
                          <a:spcPct val="100000"/>
                        </a:lnSpc>
                        <a:spcBef>
                          <a:spcPts val="0"/>
                        </a:spcBef>
                        <a:spcAft>
                          <a:spcPts val="0"/>
                        </a:spcAft>
                        <a:buClrTx/>
                        <a:buSzTx/>
                        <a:buFontTx/>
                        <a:buNone/>
                        <a:tabLst/>
                        <a:defRPr/>
                      </a:pPr>
                      <a:r>
                        <a:rPr lang="en-US" sz="1400">
                          <a:solidFill>
                            <a:schemeClr val="tx1"/>
                          </a:solidFill>
                          <a:latin typeface="+mn-lt"/>
                        </a:rPr>
                        <a:t>No</a:t>
                      </a:r>
                    </a:p>
                  </a:txBody>
                  <a:tcPr marL="93260" marR="93260" marT="46630" marB="46630"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marL="0" marR="0" lvl="0" indent="0" algn="l" defTabSz="951304" rtl="0" eaLnBrk="1" fontAlgn="auto" latinLnBrk="0" hangingPunct="1">
                        <a:lnSpc>
                          <a:spcPct val="100000"/>
                        </a:lnSpc>
                        <a:spcBef>
                          <a:spcPts val="0"/>
                        </a:spcBef>
                        <a:spcAft>
                          <a:spcPts val="0"/>
                        </a:spcAft>
                        <a:buClrTx/>
                        <a:buSzTx/>
                        <a:buFontTx/>
                        <a:buNone/>
                        <a:tabLst/>
                        <a:defRPr/>
                      </a:pPr>
                      <a:r>
                        <a:rPr lang="en-US" sz="1400">
                          <a:solidFill>
                            <a:schemeClr val="tx1"/>
                          </a:solidFill>
                          <a:latin typeface="+mn-lt"/>
                        </a:rPr>
                        <a:t>Yes</a:t>
                      </a:r>
                    </a:p>
                  </a:txBody>
                  <a:tcPr marL="93260" marR="93260" marT="46630" marB="4663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marL="0" marR="0" lvl="0" indent="0" algn="l" defTabSz="951304"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1A1A1A"/>
                          </a:solidFill>
                          <a:effectLst/>
                          <a:uLnTx/>
                          <a:uFillTx/>
                          <a:latin typeface="+mn-lt"/>
                          <a:ea typeface="+mn-ea"/>
                          <a:cs typeface="+mn-cs"/>
                        </a:rPr>
                        <a:t>Yes</a:t>
                      </a:r>
                    </a:p>
                  </a:txBody>
                  <a:tcPr marL="93260" marR="93260" marT="46630" marB="4663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marL="0" marR="0" lvl="0" indent="0" algn="l" defTabSz="951304"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1A1A1A"/>
                          </a:solidFill>
                          <a:effectLst/>
                          <a:uLnTx/>
                          <a:uFillTx/>
                          <a:latin typeface="+mn-lt"/>
                          <a:ea typeface="+mn-ea"/>
                          <a:cs typeface="+mn-cs"/>
                        </a:rPr>
                        <a:t>5-10 GB (20 concurrency); </a:t>
                      </a:r>
                      <a:r>
                        <a:rPr kumimoji="0" lang="en-US" sz="1400" b="0" i="0" u="none" strike="noStrike" kern="1200" cap="none" spc="0" normalizeH="0" baseline="0" noProof="0">
                          <a:ln>
                            <a:noFill/>
                          </a:ln>
                          <a:solidFill>
                            <a:srgbClr val="1A1A1A"/>
                          </a:solidFill>
                          <a:effectLst/>
                          <a:uLnTx/>
                          <a:uFillTx/>
                          <a:latin typeface="+mj-lt"/>
                          <a:ea typeface="+mn-ea"/>
                          <a:cs typeface="+mn-cs"/>
                        </a:rPr>
                        <a:t>see footnote 3</a:t>
                      </a:r>
                    </a:p>
                  </a:txBody>
                  <a:tcPr marL="93260" marR="93260" marT="46630" marB="4663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3700294547"/>
                  </a:ext>
                </a:extLst>
              </a:tr>
              <a:tr h="0">
                <a:tc>
                  <a:txBody>
                    <a:bodyPr/>
                    <a:lstStyle/>
                    <a:p>
                      <a:pPr marL="0" marR="0" lvl="0" indent="0" algn="l" defTabSz="951304" rtl="0" eaLnBrk="1" fontAlgn="auto" latinLnBrk="0" hangingPunct="1">
                        <a:lnSpc>
                          <a:spcPct val="100000"/>
                        </a:lnSpc>
                        <a:spcBef>
                          <a:spcPts val="0"/>
                        </a:spcBef>
                        <a:spcAft>
                          <a:spcPts val="0"/>
                        </a:spcAft>
                        <a:buClrTx/>
                        <a:buSzTx/>
                        <a:buFontTx/>
                        <a:buNone/>
                        <a:tabLst/>
                        <a:defRPr/>
                      </a:pPr>
                      <a:r>
                        <a:rPr lang="en-US" sz="1600" kern="1200">
                          <a:solidFill>
                            <a:schemeClr val="tx1"/>
                          </a:solidFill>
                          <a:latin typeface="+mj-lt"/>
                          <a:ea typeface="+mn-ea"/>
                          <a:cs typeface="+mn-cs"/>
                        </a:rPr>
                        <a:t>Client uploading (from Outlook .pst files)</a:t>
                      </a:r>
                    </a:p>
                  </a:txBody>
                  <a:tcPr marL="93260" marR="93260" marT="46630" marB="46630"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r>
                        <a:rPr lang="en-US" sz="1400">
                          <a:solidFill>
                            <a:schemeClr val="tx1"/>
                          </a:solidFill>
                          <a:latin typeface="+mn-lt"/>
                        </a:rPr>
                        <a:t>Yes</a:t>
                      </a:r>
                    </a:p>
                  </a:txBody>
                  <a:tcPr marL="93260" marR="93260" marT="46630" marB="46630"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r>
                        <a:rPr lang="en-US" sz="1400">
                          <a:solidFill>
                            <a:schemeClr val="tx1"/>
                          </a:solidFill>
                          <a:latin typeface="+mn-lt"/>
                        </a:rPr>
                        <a:t>No</a:t>
                      </a:r>
                    </a:p>
                  </a:txBody>
                  <a:tcPr marL="93260" marR="93260" marT="46630" marB="4663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marL="0" marR="0" lvl="0" indent="0" algn="l" defTabSz="951304"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1A1A1A"/>
                          </a:solidFill>
                          <a:effectLst/>
                          <a:uLnTx/>
                          <a:uFillTx/>
                          <a:latin typeface="+mn-lt"/>
                          <a:ea typeface="+mn-ea"/>
                          <a:cs typeface="+mn-cs"/>
                        </a:rPr>
                        <a:t>Yes</a:t>
                      </a:r>
                    </a:p>
                  </a:txBody>
                  <a:tcPr marL="93260" marR="93260" marT="46630" marB="4663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r>
                        <a:rPr lang="en-US" sz="1400" dirty="0">
                          <a:solidFill>
                            <a:schemeClr val="tx1"/>
                          </a:solidFill>
                          <a:latin typeface="+mn-lt"/>
                        </a:rPr>
                        <a:t>0.5 GB</a:t>
                      </a:r>
                    </a:p>
                  </a:txBody>
                  <a:tcPr marL="93260" marR="93260" marT="46630" marB="4663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008908694"/>
                  </a:ext>
                </a:extLst>
              </a:tr>
            </a:tbl>
          </a:graphicData>
        </a:graphic>
      </p:graphicFrame>
    </p:spTree>
    <p:extLst>
      <p:ext uri="{BB962C8B-B14F-4D97-AF65-F5344CB8AC3E}">
        <p14:creationId xmlns:p14="http://schemas.microsoft.com/office/powerpoint/2010/main" val="3670289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Analyze network considerations for mail migration</a:t>
            </a:r>
          </a:p>
        </p:txBody>
      </p:sp>
      <p:sp>
        <p:nvSpPr>
          <p:cNvPr id="4" name="Rectangle 3">
            <a:extLst>
              <a:ext uri="{FF2B5EF4-FFF2-40B4-BE49-F238E27FC236}">
                <a16:creationId xmlns:a16="http://schemas.microsoft.com/office/drawing/2014/main" id="{8CCA2BD1-B674-4B65-AEFA-79BD3D9D49BC}"/>
              </a:ext>
            </a:extLst>
          </p:cNvPr>
          <p:cNvSpPr/>
          <p:nvPr/>
        </p:nvSpPr>
        <p:spPr>
          <a:xfrm>
            <a:off x="600058" y="1371838"/>
            <a:ext cx="11239463" cy="338554"/>
          </a:xfrm>
          <a:prstGeom prst="rect">
            <a:avLst/>
          </a:prstGeom>
        </p:spPr>
        <p:txBody>
          <a:bodyPr wrap="square" lIns="0" tIns="0" rIns="0" bIns="0">
            <a:spAutoFit/>
          </a:bodyPr>
          <a:lstStyle/>
          <a:p>
            <a:r>
              <a:rPr lang="en-US" sz="2200" dirty="0">
                <a:solidFill>
                  <a:schemeClr val="accent1"/>
                </a:solidFill>
              </a:rPr>
              <a:t>When planning for network impact, organizations should consider the following items:</a:t>
            </a:r>
          </a:p>
        </p:txBody>
      </p:sp>
      <p:pic>
        <p:nvPicPr>
          <p:cNvPr id="3" name="Picture 2" descr="Icon of three semi circle and one line">
            <a:extLst>
              <a:ext uri="{FF2B5EF4-FFF2-40B4-BE49-F238E27FC236}">
                <a16:creationId xmlns:a16="http://schemas.microsoft.com/office/drawing/2014/main" id="{782A69F4-D67E-400E-BECB-327604F7301D}"/>
              </a:ext>
            </a:extLst>
          </p:cNvPr>
          <p:cNvPicPr>
            <a:picLocks noChangeAspect="1"/>
          </p:cNvPicPr>
          <p:nvPr/>
        </p:nvPicPr>
        <p:blipFill>
          <a:blip r:embed="rId3"/>
          <a:stretch>
            <a:fillRect/>
          </a:stretch>
        </p:blipFill>
        <p:spPr>
          <a:xfrm>
            <a:off x="579438" y="1849793"/>
            <a:ext cx="733044" cy="733044"/>
          </a:xfrm>
          <a:prstGeom prst="rect">
            <a:avLst/>
          </a:prstGeom>
        </p:spPr>
      </p:pic>
      <p:sp>
        <p:nvSpPr>
          <p:cNvPr id="22" name="Rectangle 21">
            <a:extLst>
              <a:ext uri="{FF2B5EF4-FFF2-40B4-BE49-F238E27FC236}">
                <a16:creationId xmlns:a16="http://schemas.microsoft.com/office/drawing/2014/main" id="{EE759ED5-9DCE-4114-8F1B-A3464BD9BE3E}"/>
              </a:ext>
            </a:extLst>
          </p:cNvPr>
          <p:cNvSpPr/>
          <p:nvPr/>
        </p:nvSpPr>
        <p:spPr>
          <a:xfrm>
            <a:off x="1527176" y="1961845"/>
            <a:ext cx="10332720" cy="846386"/>
          </a:xfrm>
          <a:prstGeom prst="rect">
            <a:avLst/>
          </a:prstGeom>
        </p:spPr>
        <p:txBody>
          <a:bodyPr wrap="square" lIns="0" tIns="0" rIns="0" bIns="0">
            <a:spAutoFit/>
          </a:bodyPr>
          <a:lstStyle/>
          <a:p>
            <a:pPr marL="0" lvl="1">
              <a:spcBef>
                <a:spcPts val="600"/>
              </a:spcBef>
            </a:pPr>
            <a:r>
              <a:rPr lang="en-US">
                <a:latin typeface="+mj-lt"/>
              </a:rPr>
              <a:t>Network capacity:</a:t>
            </a:r>
          </a:p>
          <a:p>
            <a:pPr marL="0" lvl="1">
              <a:spcBef>
                <a:spcPts val="600"/>
              </a:spcBef>
              <a:spcAft>
                <a:spcPts val="600"/>
              </a:spcAft>
            </a:pPr>
            <a:r>
              <a:rPr lang="en-US" sz="1600"/>
              <a:t>The amount of time it takes to migrate mailboxes to Microsoft 365 is determined by the available and maximum capacity of your network</a:t>
            </a:r>
          </a:p>
        </p:txBody>
      </p:sp>
      <p:cxnSp>
        <p:nvCxnSpPr>
          <p:cNvPr id="27" name="Straight Connector 26">
            <a:extLst>
              <a:ext uri="{FF2B5EF4-FFF2-40B4-BE49-F238E27FC236}">
                <a16:creationId xmlns:a16="http://schemas.microsoft.com/office/drawing/2014/main" id="{193F0B6E-81EE-4378-9DDE-7AAA959E6740}"/>
              </a:ext>
              <a:ext uri="{C183D7F6-B498-43B3-948B-1728B52AA6E4}">
                <adec:decorative xmlns:adec="http://schemas.microsoft.com/office/drawing/2017/decorative" val="1"/>
              </a:ext>
            </a:extLst>
          </p:cNvPr>
          <p:cNvCxnSpPr/>
          <p:nvPr/>
        </p:nvCxnSpPr>
        <p:spPr>
          <a:xfrm>
            <a:off x="1527175" y="2981502"/>
            <a:ext cx="10329863"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5" name="Picture 14" descr="Icon of satellite">
            <a:extLst>
              <a:ext uri="{FF2B5EF4-FFF2-40B4-BE49-F238E27FC236}">
                <a16:creationId xmlns:a16="http://schemas.microsoft.com/office/drawing/2014/main" id="{27B44345-AA15-4BB4-9519-C0C8494A02F3}"/>
              </a:ext>
            </a:extLst>
          </p:cNvPr>
          <p:cNvPicPr>
            <a:picLocks noChangeAspect="1"/>
          </p:cNvPicPr>
          <p:nvPr/>
        </p:nvPicPr>
        <p:blipFill>
          <a:blip r:embed="rId4"/>
          <a:stretch>
            <a:fillRect/>
          </a:stretch>
        </p:blipFill>
        <p:spPr>
          <a:xfrm>
            <a:off x="579438" y="2937290"/>
            <a:ext cx="733044" cy="733044"/>
          </a:xfrm>
          <a:prstGeom prst="rect">
            <a:avLst/>
          </a:prstGeom>
        </p:spPr>
      </p:pic>
      <p:sp>
        <p:nvSpPr>
          <p:cNvPr id="31" name="Rectangle 30">
            <a:extLst>
              <a:ext uri="{FF2B5EF4-FFF2-40B4-BE49-F238E27FC236}">
                <a16:creationId xmlns:a16="http://schemas.microsoft.com/office/drawing/2014/main" id="{64737864-1C4F-430B-9FE6-73A1F01627A2}"/>
              </a:ext>
            </a:extLst>
          </p:cNvPr>
          <p:cNvSpPr/>
          <p:nvPr/>
        </p:nvSpPr>
        <p:spPr>
          <a:xfrm>
            <a:off x="1527176" y="3154773"/>
            <a:ext cx="10332720" cy="1092607"/>
          </a:xfrm>
          <a:prstGeom prst="rect">
            <a:avLst/>
          </a:prstGeom>
        </p:spPr>
        <p:txBody>
          <a:bodyPr wrap="square" lIns="0" tIns="0" rIns="0" bIns="0">
            <a:spAutoFit/>
          </a:bodyPr>
          <a:lstStyle/>
          <a:p>
            <a:pPr marL="0" lvl="1">
              <a:spcBef>
                <a:spcPts val="600"/>
              </a:spcBef>
            </a:pPr>
            <a:r>
              <a:rPr lang="en-US">
                <a:latin typeface="+mj-lt"/>
              </a:rPr>
              <a:t>Network stability:</a:t>
            </a:r>
          </a:p>
          <a:p>
            <a:pPr marL="0" lvl="1">
              <a:spcBef>
                <a:spcPts val="600"/>
              </a:spcBef>
            </a:pPr>
            <a:r>
              <a:rPr lang="en-US" sz="1600"/>
              <a:t>A fast network doesn’t always result in fast migrations. If the network isn’t stable, data transfer takes longer</a:t>
            </a:r>
            <a:br>
              <a:rPr lang="en-US" sz="1600"/>
            </a:br>
            <a:r>
              <a:rPr lang="en-US" sz="1600"/>
              <a:t>because of error correction. Depending on the migration type, error correction can significantly affect migration performance</a:t>
            </a:r>
            <a:endParaRPr lang="en-US" sz="1400"/>
          </a:p>
        </p:txBody>
      </p:sp>
      <p:cxnSp>
        <p:nvCxnSpPr>
          <p:cNvPr id="28" name="Straight Connector 27">
            <a:extLst>
              <a:ext uri="{FF2B5EF4-FFF2-40B4-BE49-F238E27FC236}">
                <a16:creationId xmlns:a16="http://schemas.microsoft.com/office/drawing/2014/main" id="{02FD229B-2AB7-43FA-96E7-64E09503C39C}"/>
              </a:ext>
              <a:ext uri="{C183D7F6-B498-43B3-948B-1728B52AA6E4}">
                <adec:decorative xmlns:adec="http://schemas.microsoft.com/office/drawing/2017/decorative" val="1"/>
              </a:ext>
            </a:extLst>
          </p:cNvPr>
          <p:cNvCxnSpPr/>
          <p:nvPr/>
        </p:nvCxnSpPr>
        <p:spPr>
          <a:xfrm>
            <a:off x="1527175" y="4420651"/>
            <a:ext cx="10329863"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8" name="Picture 17" descr="Icon of clock">
            <a:extLst>
              <a:ext uri="{FF2B5EF4-FFF2-40B4-BE49-F238E27FC236}">
                <a16:creationId xmlns:a16="http://schemas.microsoft.com/office/drawing/2014/main" id="{DB066BF1-64FA-4CD5-B294-C2D000A61452}"/>
              </a:ext>
            </a:extLst>
          </p:cNvPr>
          <p:cNvPicPr>
            <a:picLocks noChangeAspect="1"/>
          </p:cNvPicPr>
          <p:nvPr/>
        </p:nvPicPr>
        <p:blipFill>
          <a:blip r:embed="rId5"/>
          <a:stretch>
            <a:fillRect/>
          </a:stretch>
        </p:blipFill>
        <p:spPr>
          <a:xfrm>
            <a:off x="579438" y="4465396"/>
            <a:ext cx="733044" cy="733044"/>
          </a:xfrm>
          <a:prstGeom prst="rect">
            <a:avLst/>
          </a:prstGeom>
        </p:spPr>
      </p:pic>
      <p:sp>
        <p:nvSpPr>
          <p:cNvPr id="33" name="Rectangle 32">
            <a:extLst>
              <a:ext uri="{FF2B5EF4-FFF2-40B4-BE49-F238E27FC236}">
                <a16:creationId xmlns:a16="http://schemas.microsoft.com/office/drawing/2014/main" id="{F5C3C1BC-A960-41F3-93A4-B99D3286766A}"/>
              </a:ext>
            </a:extLst>
          </p:cNvPr>
          <p:cNvSpPr/>
          <p:nvPr/>
        </p:nvSpPr>
        <p:spPr>
          <a:xfrm>
            <a:off x="1527176" y="4593920"/>
            <a:ext cx="10332720" cy="1492716"/>
          </a:xfrm>
          <a:prstGeom prst="rect">
            <a:avLst/>
          </a:prstGeom>
        </p:spPr>
        <p:txBody>
          <a:bodyPr wrap="square" lIns="0" tIns="0" rIns="0" bIns="0">
            <a:spAutoFit/>
          </a:bodyPr>
          <a:lstStyle/>
          <a:p>
            <a:pPr marL="0" lvl="1">
              <a:spcBef>
                <a:spcPts val="600"/>
              </a:spcBef>
            </a:pPr>
            <a:r>
              <a:rPr lang="en-US" dirty="0">
                <a:latin typeface="+mj-lt"/>
              </a:rPr>
              <a:t>Network delays:</a:t>
            </a:r>
          </a:p>
          <a:p>
            <a:pPr marL="0" lvl="1">
              <a:spcBef>
                <a:spcPts val="600"/>
              </a:spcBef>
            </a:pPr>
            <a:r>
              <a:rPr lang="en-US" sz="1600" dirty="0"/>
              <a:t>Intrusion detection functionality configured on a network firewall often causes significant network delays and affects migration performance</a:t>
            </a:r>
          </a:p>
          <a:p>
            <a:pPr marL="0" lvl="1">
              <a:spcBef>
                <a:spcPts val="600"/>
              </a:spcBef>
            </a:pPr>
            <a:r>
              <a:rPr lang="en-US" sz="1600" dirty="0"/>
              <a:t>Internet delays affect overall migration performance</a:t>
            </a:r>
          </a:p>
          <a:p>
            <a:pPr marL="0" lvl="1">
              <a:spcBef>
                <a:spcPts val="600"/>
              </a:spcBef>
            </a:pPr>
            <a:r>
              <a:rPr lang="en-US" sz="1600" dirty="0"/>
              <a:t>Users in the same company may have cloud mailboxes that reside in datacenters in different geographical locations</a:t>
            </a:r>
          </a:p>
        </p:txBody>
      </p:sp>
    </p:spTree>
    <p:extLst>
      <p:ext uri="{BB962C8B-B14F-4D97-AF65-F5344CB8AC3E}">
        <p14:creationId xmlns:p14="http://schemas.microsoft.com/office/powerpoint/2010/main" val="2288840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Knowledge Check</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600059" y="1928192"/>
            <a:ext cx="6142385" cy="3303241"/>
          </a:xfrm>
          <a:prstGeom prst="rect">
            <a:avLst/>
          </a:prstGeom>
          <a:solidFill>
            <a:schemeClr val="bg1">
              <a:lumMod val="95000"/>
            </a:schemeClr>
          </a:solidFill>
          <a:ln>
            <a:noFill/>
          </a:ln>
        </p:spPr>
        <p:txBody>
          <a:bodyPr wrap="square" lIns="137160" tIns="91440" rIns="91440" bIns="91440" rtlCol="0" anchor="ctr">
            <a:noAutofit/>
          </a:bodyPr>
          <a:lstStyle/>
          <a:p>
            <a:pPr algn="ctr">
              <a:spcAft>
                <a:spcPts val="600"/>
              </a:spcAft>
            </a:pPr>
            <a:r>
              <a:rPr lang="en-US" sz="2400" dirty="0">
                <a:solidFill>
                  <a:schemeClr val="accent1"/>
                </a:solidFill>
                <a:latin typeface="+mj-lt"/>
              </a:rPr>
              <a:t>Test your knowledge of this module by reviewing the Knowledge Check questions in your student manual</a:t>
            </a:r>
            <a:endParaRPr lang="en-US" sz="2800" dirty="0">
              <a:solidFill>
                <a:schemeClr val="accent1"/>
              </a:solidFill>
            </a:endParaRPr>
          </a:p>
        </p:txBody>
      </p:sp>
      <p:pic>
        <p:nvPicPr>
          <p:cNvPr id="3" name="Picture 2" descr="A picture containing text, keyboard, computer, electronics&#10;&#10;Description automatically generated">
            <a:extLst>
              <a:ext uri="{FF2B5EF4-FFF2-40B4-BE49-F238E27FC236}">
                <a16:creationId xmlns:a16="http://schemas.microsoft.com/office/drawing/2014/main" id="{F038770E-6868-4835-B83C-A8558C3063A2}"/>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160544" y="1928192"/>
            <a:ext cx="3801144" cy="3323121"/>
          </a:xfrm>
          <a:prstGeom prst="rect">
            <a:avLst/>
          </a:prstGeom>
        </p:spPr>
      </p:pic>
    </p:spTree>
    <p:extLst>
      <p:ext uri="{BB962C8B-B14F-4D97-AF65-F5344CB8AC3E}">
        <p14:creationId xmlns:p14="http://schemas.microsoft.com/office/powerpoint/2010/main" val="1798998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altLang="zh-CN" dirty="0"/>
              <a:t>Review the subscription options in Microsoft 365 </a:t>
            </a:r>
            <a:r>
              <a:rPr lang="en-US" dirty="0"/>
              <a:t>(continued)</a:t>
            </a:r>
          </a:p>
        </p:txBody>
      </p:sp>
      <p:sp>
        <p:nvSpPr>
          <p:cNvPr id="4" name="Rectangle 3">
            <a:extLst>
              <a:ext uri="{FF2B5EF4-FFF2-40B4-BE49-F238E27FC236}">
                <a16:creationId xmlns:a16="http://schemas.microsoft.com/office/drawing/2014/main" id="{CF6B3A26-6C91-4B5A-85E5-6CC75DFC51CA}"/>
              </a:ext>
            </a:extLst>
          </p:cNvPr>
          <p:cNvSpPr/>
          <p:nvPr/>
        </p:nvSpPr>
        <p:spPr>
          <a:xfrm>
            <a:off x="600058" y="1179838"/>
            <a:ext cx="11256979" cy="1081835"/>
          </a:xfrm>
          <a:prstGeom prst="rect">
            <a:avLst/>
          </a:prstGeom>
        </p:spPr>
        <p:txBody>
          <a:bodyPr wrap="square" lIns="0" tIns="0" rIns="0" bIns="0">
            <a:spAutoFit/>
          </a:bodyPr>
          <a:lstStyle/>
          <a:p>
            <a:pPr>
              <a:lnSpc>
                <a:spcPct val="95000"/>
              </a:lnSpc>
            </a:pPr>
            <a:r>
              <a:rPr lang="en-US" sz="2000">
                <a:solidFill>
                  <a:schemeClr val="accent1"/>
                </a:solidFill>
                <a:latin typeface="+mj-lt"/>
              </a:rPr>
              <a:t>Microsoft 365 Enterprise</a:t>
            </a:r>
          </a:p>
          <a:p>
            <a:pPr>
              <a:lnSpc>
                <a:spcPct val="95000"/>
              </a:lnSpc>
            </a:pPr>
            <a:r>
              <a:rPr lang="en-US">
                <a:latin typeface="+mj-lt"/>
              </a:rPr>
              <a:t>Targets medium-sized and enterprise organizations that need a cloud collaboration solution, compliance tools, a corporate social network, an intranet site and web conferencing, and the ability to include an unlimited number of users. Includes the following subscriptions:</a:t>
            </a:r>
          </a:p>
        </p:txBody>
      </p:sp>
      <p:pic>
        <p:nvPicPr>
          <p:cNvPr id="20" name="Picture 19" descr="Icon of a chatbox">
            <a:extLst>
              <a:ext uri="{FF2B5EF4-FFF2-40B4-BE49-F238E27FC236}">
                <a16:creationId xmlns:a16="http://schemas.microsoft.com/office/drawing/2014/main" id="{733A5638-2EF0-4BB3-81BF-5CB9DBE3F31B}"/>
              </a:ext>
            </a:extLst>
          </p:cNvPr>
          <p:cNvPicPr>
            <a:picLocks noChangeAspect="1"/>
          </p:cNvPicPr>
          <p:nvPr/>
        </p:nvPicPr>
        <p:blipFill>
          <a:blip r:embed="rId3"/>
          <a:stretch>
            <a:fillRect/>
          </a:stretch>
        </p:blipFill>
        <p:spPr>
          <a:xfrm>
            <a:off x="600058" y="2404152"/>
            <a:ext cx="768096" cy="768096"/>
          </a:xfrm>
          <a:prstGeom prst="rect">
            <a:avLst/>
          </a:prstGeom>
        </p:spPr>
      </p:pic>
      <p:sp>
        <p:nvSpPr>
          <p:cNvPr id="30" name="Rectangle 29">
            <a:extLst>
              <a:ext uri="{FF2B5EF4-FFF2-40B4-BE49-F238E27FC236}">
                <a16:creationId xmlns:a16="http://schemas.microsoft.com/office/drawing/2014/main" id="{F0792D53-1B2F-44F1-888F-675D646333F8}"/>
              </a:ext>
            </a:extLst>
          </p:cNvPr>
          <p:cNvSpPr/>
          <p:nvPr/>
        </p:nvSpPr>
        <p:spPr>
          <a:xfrm>
            <a:off x="1602769" y="2404152"/>
            <a:ext cx="10254269" cy="768096"/>
          </a:xfrm>
          <a:prstGeom prst="rect">
            <a:avLst/>
          </a:prstGeom>
        </p:spPr>
        <p:txBody>
          <a:bodyPr wrap="square" lIns="0" tIns="0" rIns="0" bIns="0">
            <a:noAutofit/>
          </a:bodyPr>
          <a:lstStyle/>
          <a:p>
            <a:pPr marL="0" lvl="2"/>
            <a:r>
              <a:rPr lang="en-US" sz="1600" dirty="0">
                <a:latin typeface="+mj-lt"/>
              </a:rPr>
              <a:t>Office 365 </a:t>
            </a:r>
            <a:r>
              <a:rPr lang="en-US" sz="1600" dirty="0">
                <a:latin typeface="+mj-lt"/>
                <a:cs typeface="Segoe UI" panose="020B0502040204020203" pitchFamily="34" charset="0"/>
              </a:rPr>
              <a:t>E3 </a:t>
            </a:r>
            <a:r>
              <a:rPr lang="en-US" sz="1600" dirty="0">
                <a:cs typeface="Segoe UI" panose="020B0502040204020203" pitchFamily="34" charset="0"/>
              </a:rPr>
              <a:t>– Includes business services </a:t>
            </a:r>
            <a:r>
              <a:rPr lang="en-US" sz="1600" dirty="0"/>
              <a:t>such as email, file storage and sharing, Office for the web, and</a:t>
            </a:r>
            <a:br>
              <a:rPr lang="en-US" sz="1600" dirty="0"/>
            </a:br>
            <a:r>
              <a:rPr lang="en-US" sz="1600" dirty="0"/>
              <a:t>meetings and IM, </a:t>
            </a:r>
            <a:r>
              <a:rPr lang="en-US" sz="1600" dirty="0">
                <a:cs typeface="Segoe UI" panose="020B0502040204020203" pitchFamily="34" charset="0"/>
              </a:rPr>
              <a:t>plus the ability to install Office applications locally, as well as application enterprise management, self-service business intelligence, and compliance tools</a:t>
            </a:r>
            <a:endParaRPr lang="en-US" sz="1600" dirty="0"/>
          </a:p>
        </p:txBody>
      </p:sp>
      <p:cxnSp>
        <p:nvCxnSpPr>
          <p:cNvPr id="45" name="Straight Connector 44">
            <a:extLst>
              <a:ext uri="{FF2B5EF4-FFF2-40B4-BE49-F238E27FC236}">
                <a16:creationId xmlns:a16="http://schemas.microsoft.com/office/drawing/2014/main" id="{2F886A8C-AB64-4D94-AB7A-66EB8785D50F}"/>
              </a:ext>
              <a:ext uri="{C183D7F6-B498-43B3-948B-1728B52AA6E4}">
                <adec:decorative xmlns:adec="http://schemas.microsoft.com/office/drawing/2017/decorative" val="1"/>
              </a:ext>
            </a:extLst>
          </p:cNvPr>
          <p:cNvCxnSpPr>
            <a:cxnSpLocks/>
          </p:cNvCxnSpPr>
          <p:nvPr/>
        </p:nvCxnSpPr>
        <p:spPr>
          <a:xfrm>
            <a:off x="1602641" y="3306094"/>
            <a:ext cx="10236882"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56" name="Picture 55" descr="Icon of document with a shield">
            <a:extLst>
              <a:ext uri="{FF2B5EF4-FFF2-40B4-BE49-F238E27FC236}">
                <a16:creationId xmlns:a16="http://schemas.microsoft.com/office/drawing/2014/main" id="{CCF3D3A3-6CBF-4F7B-845E-7E8AB3F192B9}"/>
              </a:ext>
            </a:extLst>
          </p:cNvPr>
          <p:cNvPicPr>
            <a:picLocks noChangeAspect="1"/>
          </p:cNvPicPr>
          <p:nvPr/>
        </p:nvPicPr>
        <p:blipFill>
          <a:blip r:embed="rId4"/>
          <a:stretch>
            <a:fillRect/>
          </a:stretch>
        </p:blipFill>
        <p:spPr>
          <a:xfrm>
            <a:off x="600058" y="3439939"/>
            <a:ext cx="768096" cy="768096"/>
          </a:xfrm>
          <a:prstGeom prst="rect">
            <a:avLst/>
          </a:prstGeom>
        </p:spPr>
      </p:pic>
      <p:sp>
        <p:nvSpPr>
          <p:cNvPr id="61" name="Rectangle 60">
            <a:extLst>
              <a:ext uri="{FF2B5EF4-FFF2-40B4-BE49-F238E27FC236}">
                <a16:creationId xmlns:a16="http://schemas.microsoft.com/office/drawing/2014/main" id="{D779AC30-4089-4EA3-B201-0BC77C86154C}"/>
              </a:ext>
            </a:extLst>
          </p:cNvPr>
          <p:cNvSpPr/>
          <p:nvPr/>
        </p:nvSpPr>
        <p:spPr>
          <a:xfrm>
            <a:off x="1602769" y="3439940"/>
            <a:ext cx="10254269" cy="768096"/>
          </a:xfrm>
          <a:prstGeom prst="rect">
            <a:avLst/>
          </a:prstGeom>
        </p:spPr>
        <p:txBody>
          <a:bodyPr wrap="square" lIns="0" tIns="0" rIns="0" bIns="0" anchor="ctr">
            <a:noAutofit/>
          </a:bodyPr>
          <a:lstStyle/>
          <a:p>
            <a:pPr marL="0" lvl="2"/>
            <a:r>
              <a:rPr lang="en-US" sz="1600" dirty="0">
                <a:latin typeface="+mj-lt"/>
              </a:rPr>
              <a:t>Office 365 </a:t>
            </a:r>
            <a:r>
              <a:rPr lang="en-US" sz="1600" dirty="0">
                <a:latin typeface="+mj-lt"/>
                <a:cs typeface="Segoe UI" panose="020B0502040204020203" pitchFamily="34" charset="0"/>
              </a:rPr>
              <a:t>E5 </a:t>
            </a:r>
            <a:r>
              <a:rPr lang="en-US" sz="1600" dirty="0">
                <a:cs typeface="Segoe UI" panose="020B0502040204020203" pitchFamily="34" charset="0"/>
              </a:rPr>
              <a:t>– Includes all E3 features, plus advanced security, analytic tools, public switched telephone network (PSTN) conferencing and cloud PBX (private branch exchange) for cloud-based call management</a:t>
            </a:r>
            <a:endParaRPr lang="en-US" sz="1600" dirty="0"/>
          </a:p>
        </p:txBody>
      </p:sp>
      <p:cxnSp>
        <p:nvCxnSpPr>
          <p:cNvPr id="76" name="Straight Connector 75">
            <a:extLst>
              <a:ext uri="{FF2B5EF4-FFF2-40B4-BE49-F238E27FC236}">
                <a16:creationId xmlns:a16="http://schemas.microsoft.com/office/drawing/2014/main" id="{C52CCA80-47D3-408B-B56B-FA667A78F303}"/>
              </a:ext>
              <a:ext uri="{C183D7F6-B498-43B3-948B-1728B52AA6E4}">
                <adec:decorative xmlns:adec="http://schemas.microsoft.com/office/drawing/2017/decorative" val="1"/>
              </a:ext>
            </a:extLst>
          </p:cNvPr>
          <p:cNvCxnSpPr>
            <a:cxnSpLocks/>
          </p:cNvCxnSpPr>
          <p:nvPr/>
        </p:nvCxnSpPr>
        <p:spPr>
          <a:xfrm>
            <a:off x="1602641" y="4341882"/>
            <a:ext cx="10236882"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82" name="Picture 81" descr="Icon of two person with plus sign">
            <a:extLst>
              <a:ext uri="{FF2B5EF4-FFF2-40B4-BE49-F238E27FC236}">
                <a16:creationId xmlns:a16="http://schemas.microsoft.com/office/drawing/2014/main" id="{9F93E817-A622-4654-B9A1-A55F51ABC379}"/>
              </a:ext>
            </a:extLst>
          </p:cNvPr>
          <p:cNvPicPr>
            <a:picLocks noChangeAspect="1"/>
          </p:cNvPicPr>
          <p:nvPr/>
        </p:nvPicPr>
        <p:blipFill>
          <a:blip r:embed="rId5"/>
          <a:stretch>
            <a:fillRect/>
          </a:stretch>
        </p:blipFill>
        <p:spPr>
          <a:xfrm>
            <a:off x="600058" y="4475726"/>
            <a:ext cx="768096" cy="768096"/>
          </a:xfrm>
          <a:prstGeom prst="rect">
            <a:avLst/>
          </a:prstGeom>
        </p:spPr>
      </p:pic>
      <p:sp>
        <p:nvSpPr>
          <p:cNvPr id="85" name="Rectangle 84">
            <a:extLst>
              <a:ext uri="{FF2B5EF4-FFF2-40B4-BE49-F238E27FC236}">
                <a16:creationId xmlns:a16="http://schemas.microsoft.com/office/drawing/2014/main" id="{DB5500CA-4012-4D18-9973-745BCA66A6B2}"/>
              </a:ext>
            </a:extLst>
          </p:cNvPr>
          <p:cNvSpPr/>
          <p:nvPr/>
        </p:nvSpPr>
        <p:spPr>
          <a:xfrm>
            <a:off x="1602769" y="4475728"/>
            <a:ext cx="10254269" cy="768096"/>
          </a:xfrm>
          <a:prstGeom prst="rect">
            <a:avLst/>
          </a:prstGeom>
        </p:spPr>
        <p:txBody>
          <a:bodyPr wrap="square" lIns="0" tIns="0" rIns="0" bIns="0" anchor="ctr">
            <a:noAutofit/>
          </a:bodyPr>
          <a:lstStyle/>
          <a:p>
            <a:pPr marL="0" lvl="2"/>
            <a:r>
              <a:rPr lang="en-US" sz="1600" dirty="0">
                <a:latin typeface="+mj-lt"/>
              </a:rPr>
              <a:t>Office 365 </a:t>
            </a:r>
            <a:r>
              <a:rPr lang="en-US" sz="1600" dirty="0">
                <a:latin typeface="+mj-lt"/>
                <a:cs typeface="Segoe UI" panose="020B0502040204020203" pitchFamily="34" charset="0"/>
              </a:rPr>
              <a:t>F3 </a:t>
            </a:r>
            <a:r>
              <a:rPr lang="en-US" sz="1600" dirty="0">
                <a:cs typeface="Segoe UI" panose="020B0502040204020203" pitchFamily="34" charset="0"/>
              </a:rPr>
              <a:t>– D</a:t>
            </a:r>
            <a:r>
              <a:rPr lang="en-US" sz="1600" dirty="0"/>
              <a:t>esigned for Firstline Workers. It doesn’t include a license to install Office applications locally; this is a cloud-based subscription that only provides access to online versions of Office</a:t>
            </a:r>
          </a:p>
        </p:txBody>
      </p:sp>
      <p:cxnSp>
        <p:nvCxnSpPr>
          <p:cNvPr id="90" name="Straight Connector 89">
            <a:extLst>
              <a:ext uri="{FF2B5EF4-FFF2-40B4-BE49-F238E27FC236}">
                <a16:creationId xmlns:a16="http://schemas.microsoft.com/office/drawing/2014/main" id="{AC8BD71B-E310-4768-93AD-12D6F41134E2}"/>
              </a:ext>
              <a:ext uri="{C183D7F6-B498-43B3-948B-1728B52AA6E4}">
                <adec:decorative xmlns:adec="http://schemas.microsoft.com/office/drawing/2017/decorative" val="1"/>
              </a:ext>
            </a:extLst>
          </p:cNvPr>
          <p:cNvCxnSpPr>
            <a:cxnSpLocks/>
          </p:cNvCxnSpPr>
          <p:nvPr/>
        </p:nvCxnSpPr>
        <p:spPr>
          <a:xfrm>
            <a:off x="1602641" y="5377670"/>
            <a:ext cx="10236882"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93" name="Picture 92" descr="Icon of cloud and up and downward arrow">
            <a:extLst>
              <a:ext uri="{FF2B5EF4-FFF2-40B4-BE49-F238E27FC236}">
                <a16:creationId xmlns:a16="http://schemas.microsoft.com/office/drawing/2014/main" id="{E33EF2B6-1F1B-4CF0-A07A-0F00934B8DC4}"/>
              </a:ext>
              <a:ext uri="{C183D7F6-B498-43B3-948B-1728B52AA6E4}">
                <adec:decorative xmlns:adec="http://schemas.microsoft.com/office/drawing/2017/decorative" val="0"/>
              </a:ext>
            </a:extLst>
          </p:cNvPr>
          <p:cNvPicPr>
            <a:picLocks noChangeAspect="1"/>
          </p:cNvPicPr>
          <p:nvPr/>
        </p:nvPicPr>
        <p:blipFill>
          <a:blip r:embed="rId6"/>
          <a:stretch>
            <a:fillRect/>
          </a:stretch>
        </p:blipFill>
        <p:spPr>
          <a:xfrm>
            <a:off x="600058" y="5511513"/>
            <a:ext cx="768096" cy="768096"/>
          </a:xfrm>
          <a:prstGeom prst="rect">
            <a:avLst/>
          </a:prstGeom>
        </p:spPr>
      </p:pic>
      <p:sp>
        <p:nvSpPr>
          <p:cNvPr id="94" name="Rectangle 93">
            <a:extLst>
              <a:ext uri="{FF2B5EF4-FFF2-40B4-BE49-F238E27FC236}">
                <a16:creationId xmlns:a16="http://schemas.microsoft.com/office/drawing/2014/main" id="{27462532-6F40-43C7-8C57-4957D45A8236}"/>
              </a:ext>
            </a:extLst>
          </p:cNvPr>
          <p:cNvSpPr/>
          <p:nvPr/>
        </p:nvSpPr>
        <p:spPr>
          <a:xfrm>
            <a:off x="1602769" y="5511513"/>
            <a:ext cx="10254269" cy="768096"/>
          </a:xfrm>
          <a:prstGeom prst="rect">
            <a:avLst/>
          </a:prstGeom>
        </p:spPr>
        <p:txBody>
          <a:bodyPr wrap="square" lIns="0" tIns="0" rIns="0" bIns="0">
            <a:noAutofit/>
          </a:bodyPr>
          <a:lstStyle/>
          <a:p>
            <a:pPr marL="0" lvl="2"/>
            <a:r>
              <a:rPr lang="en-US" sz="1600">
                <a:latin typeface="+mj-lt"/>
              </a:rPr>
              <a:t>Microsoft</a:t>
            </a:r>
            <a:r>
              <a:rPr lang="en-US" sz="1600">
                <a:latin typeface="+mj-lt"/>
                <a:cs typeface="Segoe UI" panose="020B0502040204020203" pitchFamily="34" charset="0"/>
              </a:rPr>
              <a:t> 365 Apps for enterprise </a:t>
            </a:r>
            <a:r>
              <a:rPr lang="en-US" sz="1600">
                <a:cs typeface="Segoe UI" panose="020B0502040204020203" pitchFamily="34" charset="0"/>
              </a:rPr>
              <a:t>– (formerly Office 365 ProPlus) Includes online versions of Office, cloud file storage, and sharing capabilities with 1 TB storage per user. Also includes the option to fully install Office applications locally</a:t>
            </a:r>
            <a:endParaRPr lang="en-US" sz="1200"/>
          </a:p>
        </p:txBody>
      </p:sp>
    </p:spTree>
    <p:extLst>
      <p:ext uri="{BB962C8B-B14F-4D97-AF65-F5344CB8AC3E}">
        <p14:creationId xmlns:p14="http://schemas.microsoft.com/office/powerpoint/2010/main" val="2735695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Summary</a:t>
            </a:r>
          </a:p>
        </p:txBody>
      </p:sp>
      <p:sp>
        <p:nvSpPr>
          <p:cNvPr id="7" name="TextBox 6">
            <a:extLst>
              <a:ext uri="{FF2B5EF4-FFF2-40B4-BE49-F238E27FC236}">
                <a16:creationId xmlns:a16="http://schemas.microsoft.com/office/drawing/2014/main" id="{8677AB01-5F2A-4C8E-93DF-3B7646C863F3}"/>
              </a:ext>
              <a:ext uri="{C183D7F6-B498-43B3-948B-1728B52AA6E4}">
                <adec:decorative xmlns:adec="http://schemas.microsoft.com/office/drawing/2017/decorative" val="0"/>
              </a:ext>
            </a:extLst>
          </p:cNvPr>
          <p:cNvSpPr txBox="1"/>
          <p:nvPr/>
        </p:nvSpPr>
        <p:spPr>
          <a:xfrm>
            <a:off x="466316" y="1329088"/>
            <a:ext cx="11260085" cy="544080"/>
          </a:xfrm>
          <a:prstGeom prst="rect">
            <a:avLst/>
          </a:prstGeom>
          <a:noFill/>
          <a:ln>
            <a:noFill/>
          </a:ln>
        </p:spPr>
        <p:txBody>
          <a:bodyPr wrap="square" lIns="137160" tIns="91440" rIns="91440" bIns="91440" rtlCol="0" anchor="ctr">
            <a:noAutofit/>
          </a:bodyPr>
          <a:lstStyle/>
          <a:p>
            <a:pPr>
              <a:spcAft>
                <a:spcPts val="600"/>
              </a:spcAft>
            </a:pPr>
            <a:r>
              <a:rPr lang="en-US" sz="2400" dirty="0">
                <a:latin typeface="+mj-lt"/>
              </a:rPr>
              <a:t>This module examined the following items that must be considered when planning a migration to Microsoft 365:</a:t>
            </a:r>
            <a:endParaRPr lang="en-US" sz="2800" dirty="0"/>
          </a:p>
        </p:txBody>
      </p:sp>
      <p:sp>
        <p:nvSpPr>
          <p:cNvPr id="6" name="Rectangle 5">
            <a:extLst>
              <a:ext uri="{FF2B5EF4-FFF2-40B4-BE49-F238E27FC236}">
                <a16:creationId xmlns:a16="http://schemas.microsoft.com/office/drawing/2014/main" id="{F7D67F1B-0050-474C-97CD-97C2884BC55D}"/>
              </a:ext>
            </a:extLst>
          </p:cNvPr>
          <p:cNvSpPr/>
          <p:nvPr/>
        </p:nvSpPr>
        <p:spPr>
          <a:xfrm>
            <a:off x="1625600" y="2293741"/>
            <a:ext cx="7404100" cy="307777"/>
          </a:xfrm>
          <a:prstGeom prst="rect">
            <a:avLst/>
          </a:prstGeom>
        </p:spPr>
        <p:txBody>
          <a:bodyPr wrap="square" lIns="0" tIns="0" rIns="0" bIns="0">
            <a:spAutoFit/>
          </a:bodyPr>
          <a:lstStyle/>
          <a:p>
            <a:pPr marL="0" lvl="1"/>
            <a:r>
              <a:rPr lang="en-US" sz="2000" dirty="0"/>
              <a:t>Deployment planning checklist for migrating to Microsoft 365</a:t>
            </a:r>
          </a:p>
        </p:txBody>
      </p:sp>
      <p:sp>
        <p:nvSpPr>
          <p:cNvPr id="15" name="Rectangle 14">
            <a:extLst>
              <a:ext uri="{FF2B5EF4-FFF2-40B4-BE49-F238E27FC236}">
                <a16:creationId xmlns:a16="http://schemas.microsoft.com/office/drawing/2014/main" id="{CB6B4858-4F23-409D-8788-2327451F0FAD}"/>
              </a:ext>
            </a:extLst>
          </p:cNvPr>
          <p:cNvSpPr/>
          <p:nvPr/>
        </p:nvSpPr>
        <p:spPr>
          <a:xfrm>
            <a:off x="1625600" y="3363106"/>
            <a:ext cx="7404100" cy="307777"/>
          </a:xfrm>
          <a:prstGeom prst="rect">
            <a:avLst/>
          </a:prstGeom>
        </p:spPr>
        <p:txBody>
          <a:bodyPr wrap="square" lIns="0" tIns="0" rIns="0" bIns="0">
            <a:spAutoFit/>
          </a:bodyPr>
          <a:lstStyle/>
          <a:p>
            <a:pPr marL="0" lvl="1"/>
            <a:r>
              <a:rPr lang="en-US" sz="2000" dirty="0"/>
              <a:t>Active Directory clean-up before synchronizing it to Microsoft 365</a:t>
            </a:r>
          </a:p>
        </p:txBody>
      </p:sp>
      <p:sp>
        <p:nvSpPr>
          <p:cNvPr id="21" name="Rectangle 20">
            <a:extLst>
              <a:ext uri="{FF2B5EF4-FFF2-40B4-BE49-F238E27FC236}">
                <a16:creationId xmlns:a16="http://schemas.microsoft.com/office/drawing/2014/main" id="{90E33D6A-0644-4C13-8693-AA46EB5D3EAB}"/>
              </a:ext>
            </a:extLst>
          </p:cNvPr>
          <p:cNvSpPr/>
          <p:nvPr/>
        </p:nvSpPr>
        <p:spPr>
          <a:xfrm>
            <a:off x="1625600" y="4432471"/>
            <a:ext cx="7954818" cy="307777"/>
          </a:xfrm>
          <a:prstGeom prst="rect">
            <a:avLst/>
          </a:prstGeom>
        </p:spPr>
        <p:txBody>
          <a:bodyPr wrap="square" lIns="0" tIns="0" rIns="0" bIns="0">
            <a:spAutoFit/>
          </a:bodyPr>
          <a:lstStyle/>
          <a:p>
            <a:pPr marL="0" lvl="1"/>
            <a:r>
              <a:rPr lang="en-US" sz="2000" dirty="0"/>
              <a:t>Mail migration strategy to move your mail data to the cloud</a:t>
            </a:r>
          </a:p>
        </p:txBody>
      </p:sp>
      <p:sp>
        <p:nvSpPr>
          <p:cNvPr id="25" name="Rectangle 24">
            <a:extLst>
              <a:ext uri="{FF2B5EF4-FFF2-40B4-BE49-F238E27FC236}">
                <a16:creationId xmlns:a16="http://schemas.microsoft.com/office/drawing/2014/main" id="{420E0C65-70A3-4431-BC60-7162792FAACB}"/>
              </a:ext>
            </a:extLst>
          </p:cNvPr>
          <p:cNvSpPr/>
          <p:nvPr/>
        </p:nvSpPr>
        <p:spPr>
          <a:xfrm>
            <a:off x="1625600" y="5501838"/>
            <a:ext cx="6874164" cy="307777"/>
          </a:xfrm>
          <a:prstGeom prst="rect">
            <a:avLst/>
          </a:prstGeom>
        </p:spPr>
        <p:txBody>
          <a:bodyPr wrap="square" lIns="0" tIns="0" rIns="0" bIns="0">
            <a:spAutoFit/>
          </a:bodyPr>
          <a:lstStyle/>
          <a:p>
            <a:pPr marL="0" lvl="1"/>
            <a:r>
              <a:rPr lang="en-US" sz="2000" dirty="0"/>
              <a:t>Performance and network impact when migrating mail</a:t>
            </a:r>
          </a:p>
        </p:txBody>
      </p:sp>
      <p:pic>
        <p:nvPicPr>
          <p:cNvPr id="2" name="Picture 1" descr="Icon of three line and three check mark">
            <a:extLst>
              <a:ext uri="{FF2B5EF4-FFF2-40B4-BE49-F238E27FC236}">
                <a16:creationId xmlns:a16="http://schemas.microsoft.com/office/drawing/2014/main" id="{14DD59ED-0ED1-4611-AA64-6ED982F526E4}"/>
              </a:ext>
            </a:extLst>
          </p:cNvPr>
          <p:cNvPicPr>
            <a:picLocks noChangeAspect="1"/>
          </p:cNvPicPr>
          <p:nvPr/>
        </p:nvPicPr>
        <p:blipFill>
          <a:blip r:embed="rId3"/>
          <a:stretch>
            <a:fillRect/>
          </a:stretch>
        </p:blipFill>
        <p:spPr>
          <a:xfrm>
            <a:off x="579438" y="2059664"/>
            <a:ext cx="813816" cy="813816"/>
          </a:xfrm>
          <a:prstGeom prst="rect">
            <a:avLst/>
          </a:prstGeom>
        </p:spPr>
      </p:pic>
      <p:pic>
        <p:nvPicPr>
          <p:cNvPr id="3" name="Picture 2" descr="Icon of two documents">
            <a:extLst>
              <a:ext uri="{FF2B5EF4-FFF2-40B4-BE49-F238E27FC236}">
                <a16:creationId xmlns:a16="http://schemas.microsoft.com/office/drawing/2014/main" id="{26B2F474-7CCA-45B3-B2D6-BECD932FEF1B}"/>
              </a:ext>
            </a:extLst>
          </p:cNvPr>
          <p:cNvPicPr>
            <a:picLocks noChangeAspect="1"/>
          </p:cNvPicPr>
          <p:nvPr/>
        </p:nvPicPr>
        <p:blipFill>
          <a:blip r:embed="rId4"/>
          <a:stretch>
            <a:fillRect/>
          </a:stretch>
        </p:blipFill>
        <p:spPr>
          <a:xfrm>
            <a:off x="579438" y="3102681"/>
            <a:ext cx="813816" cy="813816"/>
          </a:xfrm>
          <a:prstGeom prst="rect">
            <a:avLst/>
          </a:prstGeom>
        </p:spPr>
      </p:pic>
      <p:pic>
        <p:nvPicPr>
          <p:cNvPr id="5" name="Picture 4" descr="Icon of envelope and down arrow">
            <a:extLst>
              <a:ext uri="{FF2B5EF4-FFF2-40B4-BE49-F238E27FC236}">
                <a16:creationId xmlns:a16="http://schemas.microsoft.com/office/drawing/2014/main" id="{A628BE47-464E-447F-AAC0-824250EE40F8}"/>
              </a:ext>
            </a:extLst>
          </p:cNvPr>
          <p:cNvPicPr>
            <a:picLocks noChangeAspect="1"/>
          </p:cNvPicPr>
          <p:nvPr/>
        </p:nvPicPr>
        <p:blipFill>
          <a:blip r:embed="rId5"/>
          <a:stretch>
            <a:fillRect/>
          </a:stretch>
        </p:blipFill>
        <p:spPr>
          <a:xfrm>
            <a:off x="579438" y="4155549"/>
            <a:ext cx="813816" cy="813816"/>
          </a:xfrm>
          <a:prstGeom prst="rect">
            <a:avLst/>
          </a:prstGeom>
        </p:spPr>
      </p:pic>
      <p:pic>
        <p:nvPicPr>
          <p:cNvPr id="9" name="Picture 8" descr="Icon of bulb and upward arrow">
            <a:extLst>
              <a:ext uri="{FF2B5EF4-FFF2-40B4-BE49-F238E27FC236}">
                <a16:creationId xmlns:a16="http://schemas.microsoft.com/office/drawing/2014/main" id="{D011558E-BBCC-40D8-B310-EA0E4DC2B854}"/>
              </a:ext>
            </a:extLst>
          </p:cNvPr>
          <p:cNvPicPr>
            <a:picLocks noChangeAspect="1"/>
          </p:cNvPicPr>
          <p:nvPr/>
        </p:nvPicPr>
        <p:blipFill>
          <a:blip r:embed="rId6"/>
          <a:stretch>
            <a:fillRect/>
          </a:stretch>
        </p:blipFill>
        <p:spPr>
          <a:xfrm>
            <a:off x="579438" y="5242967"/>
            <a:ext cx="813816" cy="813816"/>
          </a:xfrm>
          <a:prstGeom prst="rect">
            <a:avLst/>
          </a:prstGeom>
        </p:spPr>
      </p:pic>
    </p:spTree>
    <p:extLst>
      <p:ext uri="{BB962C8B-B14F-4D97-AF65-F5344CB8AC3E}">
        <p14:creationId xmlns:p14="http://schemas.microsoft.com/office/powerpoint/2010/main" val="85853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7: Exercise – Plan Adatum’s transition to Microsoft 365</a:t>
            </a:r>
          </a:p>
        </p:txBody>
      </p:sp>
      <p:pic>
        <p:nvPicPr>
          <p:cNvPr id="4" name="Picture 3" descr="Icon of a screen and a laptop with charts on it">
            <a:extLst>
              <a:ext uri="{FF2B5EF4-FFF2-40B4-BE49-F238E27FC236}">
                <a16:creationId xmlns:a16="http://schemas.microsoft.com/office/drawing/2014/main" id="{82014418-D9D4-433F-881B-1E1E02A4E61B}"/>
              </a:ext>
            </a:extLst>
          </p:cNvPr>
          <p:cNvPicPr>
            <a:picLocks noChangeAspect="1"/>
          </p:cNvPicPr>
          <p:nvPr/>
        </p:nvPicPr>
        <p:blipFill>
          <a:blip r:embed="rId3"/>
          <a:stretch>
            <a:fillRect/>
          </a:stretch>
        </p:blipFill>
        <p:spPr>
          <a:xfrm>
            <a:off x="10337227" y="2981069"/>
            <a:ext cx="1032386" cy="1032386"/>
          </a:xfrm>
          <a:prstGeom prst="rect">
            <a:avLst/>
          </a:prstGeom>
        </p:spPr>
      </p:pic>
    </p:spTree>
    <p:extLst>
      <p:ext uri="{BB962C8B-B14F-4D97-AF65-F5344CB8AC3E}">
        <p14:creationId xmlns:p14="http://schemas.microsoft.com/office/powerpoint/2010/main" val="2147269241"/>
      </p:ext>
    </p:extLst>
  </p:cSld>
  <p:clrMapOvr>
    <a:masterClrMapping/>
  </p:clrMapOvr>
  <p:transition>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Paper-based lab exercise - Plan Adatum's transition to Microsoft 365</a:t>
            </a:r>
          </a:p>
        </p:txBody>
      </p:sp>
      <p:sp>
        <p:nvSpPr>
          <p:cNvPr id="3" name="Rectangle 2">
            <a:extLst>
              <a:ext uri="{FF2B5EF4-FFF2-40B4-BE49-F238E27FC236}">
                <a16:creationId xmlns:a16="http://schemas.microsoft.com/office/drawing/2014/main" id="{05BAF62B-EF5B-449E-BCC1-0615CD0BF8E9}"/>
              </a:ext>
            </a:extLst>
          </p:cNvPr>
          <p:cNvSpPr/>
          <p:nvPr/>
        </p:nvSpPr>
        <p:spPr>
          <a:xfrm>
            <a:off x="579438" y="1436688"/>
            <a:ext cx="11277599" cy="1685077"/>
          </a:xfrm>
          <a:prstGeom prst="rect">
            <a:avLst/>
          </a:prstGeom>
        </p:spPr>
        <p:txBody>
          <a:bodyPr wrap="square" lIns="0" tIns="0" rIns="0" bIns="0">
            <a:spAutoFit/>
          </a:bodyPr>
          <a:lstStyle/>
          <a:p>
            <a:pPr lvl="0" fontAlgn="base"/>
            <a:r>
              <a:rPr lang="en-US" sz="2200" dirty="0">
                <a:latin typeface="+mj-lt"/>
              </a:rPr>
              <a:t>Exercise 1: Planning the transition to Microsoft 365</a:t>
            </a:r>
          </a:p>
          <a:p>
            <a:pPr fontAlgn="base"/>
            <a:r>
              <a:rPr lang="en-US" sz="2000" dirty="0"/>
              <a:t>You have been tasked with moving Adatum to Microsoft 365 as its cloud solution. The CEO has requested that you create a transition timeline that includes suggestions on how the new infrastructure will be utilized</a:t>
            </a:r>
          </a:p>
          <a:p>
            <a:pPr fontAlgn="base">
              <a:spcBef>
                <a:spcPts val="900"/>
              </a:spcBef>
            </a:pPr>
            <a:r>
              <a:rPr lang="en-US" sz="2000" dirty="0">
                <a:solidFill>
                  <a:schemeClr val="accent1"/>
                </a:solidFill>
                <a:latin typeface="+mj-lt"/>
              </a:rPr>
              <a:t>Download the planning document from the site listed in your student manual.</a:t>
            </a:r>
          </a:p>
        </p:txBody>
      </p:sp>
      <p:pic>
        <p:nvPicPr>
          <p:cNvPr id="7" name="Picture 6" descr="Icon of folder with interchanging circles">
            <a:extLst>
              <a:ext uri="{FF2B5EF4-FFF2-40B4-BE49-F238E27FC236}">
                <a16:creationId xmlns:a16="http://schemas.microsoft.com/office/drawing/2014/main" id="{3800CB94-3979-481B-AD24-B4C8CE3B884C}"/>
              </a:ext>
            </a:extLst>
          </p:cNvPr>
          <p:cNvPicPr>
            <a:picLocks noChangeAspect="1"/>
          </p:cNvPicPr>
          <p:nvPr/>
        </p:nvPicPr>
        <p:blipFill>
          <a:blip r:embed="rId3"/>
          <a:stretch>
            <a:fillRect/>
          </a:stretch>
        </p:blipFill>
        <p:spPr>
          <a:xfrm>
            <a:off x="579438" y="3248945"/>
            <a:ext cx="826008" cy="826008"/>
          </a:xfrm>
          <a:prstGeom prst="rect">
            <a:avLst/>
          </a:prstGeom>
        </p:spPr>
      </p:pic>
      <p:sp>
        <p:nvSpPr>
          <p:cNvPr id="50" name="Rectangle 49">
            <a:extLst>
              <a:ext uri="{FF2B5EF4-FFF2-40B4-BE49-F238E27FC236}">
                <a16:creationId xmlns:a16="http://schemas.microsoft.com/office/drawing/2014/main" id="{84116C36-EB0A-48ED-BC92-A6FE018FE748}"/>
              </a:ext>
            </a:extLst>
          </p:cNvPr>
          <p:cNvSpPr/>
          <p:nvPr/>
        </p:nvSpPr>
        <p:spPr bwMode="auto">
          <a:xfrm>
            <a:off x="1650999" y="3216754"/>
            <a:ext cx="10261601" cy="8903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r>
              <a:rPr lang="en-US" sz="2000">
                <a:solidFill>
                  <a:schemeClr val="tx1"/>
                </a:solidFill>
                <a:latin typeface="+mj-lt"/>
              </a:rPr>
              <a:t>Step 1</a:t>
            </a:r>
            <a:r>
              <a:rPr lang="en-US" sz="2000">
                <a:solidFill>
                  <a:schemeClr val="tx1"/>
                </a:solidFill>
              </a:rPr>
              <a:t> – Each student should review the information provided and answer the questions in the document</a:t>
            </a:r>
          </a:p>
        </p:txBody>
      </p:sp>
      <p:cxnSp>
        <p:nvCxnSpPr>
          <p:cNvPr id="10" name="Straight Connector 9">
            <a:extLst>
              <a:ext uri="{FF2B5EF4-FFF2-40B4-BE49-F238E27FC236}">
                <a16:creationId xmlns:a16="http://schemas.microsoft.com/office/drawing/2014/main" id="{AD26DCB6-8057-44E2-9309-94A3D003DB5D}"/>
              </a:ext>
              <a:ext uri="{C183D7F6-B498-43B3-948B-1728B52AA6E4}">
                <adec:decorative xmlns:adec="http://schemas.microsoft.com/office/drawing/2017/decorative" val="1"/>
              </a:ext>
            </a:extLst>
          </p:cNvPr>
          <p:cNvCxnSpPr>
            <a:cxnSpLocks/>
          </p:cNvCxnSpPr>
          <p:nvPr/>
        </p:nvCxnSpPr>
        <p:spPr>
          <a:xfrm>
            <a:off x="1650999" y="4202423"/>
            <a:ext cx="10261601"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3" name="Picture 12" descr="Icon of three people with arrow pointing right">
            <a:extLst>
              <a:ext uri="{FF2B5EF4-FFF2-40B4-BE49-F238E27FC236}">
                <a16:creationId xmlns:a16="http://schemas.microsoft.com/office/drawing/2014/main" id="{DC294A5B-B7F2-41A1-8958-000A421C0017}"/>
              </a:ext>
            </a:extLst>
          </p:cNvPr>
          <p:cNvPicPr>
            <a:picLocks noChangeAspect="1"/>
          </p:cNvPicPr>
          <p:nvPr/>
        </p:nvPicPr>
        <p:blipFill>
          <a:blip r:embed="rId4"/>
          <a:stretch>
            <a:fillRect/>
          </a:stretch>
        </p:blipFill>
        <p:spPr>
          <a:xfrm>
            <a:off x="579438" y="4329892"/>
            <a:ext cx="826008" cy="826008"/>
          </a:xfrm>
          <a:prstGeom prst="rect">
            <a:avLst/>
          </a:prstGeom>
        </p:spPr>
      </p:pic>
      <p:sp>
        <p:nvSpPr>
          <p:cNvPr id="59" name="Rectangle 58">
            <a:extLst>
              <a:ext uri="{FF2B5EF4-FFF2-40B4-BE49-F238E27FC236}">
                <a16:creationId xmlns:a16="http://schemas.microsoft.com/office/drawing/2014/main" id="{A9ECD6CD-BF08-4221-9F1C-C5E6C1F12FFA}"/>
              </a:ext>
            </a:extLst>
          </p:cNvPr>
          <p:cNvSpPr/>
          <p:nvPr/>
        </p:nvSpPr>
        <p:spPr bwMode="auto">
          <a:xfrm>
            <a:off x="1650999" y="4297701"/>
            <a:ext cx="10261601" cy="8903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defTabSz="932472" fontAlgn="base"/>
            <a:r>
              <a:rPr lang="en-US" sz="2000">
                <a:solidFill>
                  <a:schemeClr val="tx1"/>
                </a:solidFill>
                <a:latin typeface="+mj-lt"/>
              </a:rPr>
              <a:t>Step 2</a:t>
            </a:r>
            <a:r>
              <a:rPr lang="en-US" sz="2000">
                <a:solidFill>
                  <a:schemeClr val="tx1"/>
                </a:solidFill>
              </a:rPr>
              <a:t> – After completing the assessment, exchange it with one of your fellow students and review each other’s assessment. Identify the key differences between your two proposals</a:t>
            </a:r>
          </a:p>
        </p:txBody>
      </p:sp>
      <p:cxnSp>
        <p:nvCxnSpPr>
          <p:cNvPr id="16" name="Straight Connector 15">
            <a:extLst>
              <a:ext uri="{FF2B5EF4-FFF2-40B4-BE49-F238E27FC236}">
                <a16:creationId xmlns:a16="http://schemas.microsoft.com/office/drawing/2014/main" id="{FAD54A01-3632-4175-9025-EAF1D9BFC436}"/>
              </a:ext>
              <a:ext uri="{C183D7F6-B498-43B3-948B-1728B52AA6E4}">
                <adec:decorative xmlns:adec="http://schemas.microsoft.com/office/drawing/2017/decorative" val="1"/>
              </a:ext>
            </a:extLst>
          </p:cNvPr>
          <p:cNvCxnSpPr>
            <a:cxnSpLocks/>
          </p:cNvCxnSpPr>
          <p:nvPr/>
        </p:nvCxnSpPr>
        <p:spPr>
          <a:xfrm>
            <a:off x="1650999" y="5283370"/>
            <a:ext cx="10261601"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4" name="Rectangle 63">
            <a:extLst>
              <a:ext uri="{FF2B5EF4-FFF2-40B4-BE49-F238E27FC236}">
                <a16:creationId xmlns:a16="http://schemas.microsoft.com/office/drawing/2014/main" id="{7EF645FF-5BDA-4AD9-86C1-A0B2415AD24A}"/>
              </a:ext>
            </a:extLst>
          </p:cNvPr>
          <p:cNvSpPr/>
          <p:nvPr/>
        </p:nvSpPr>
        <p:spPr bwMode="auto">
          <a:xfrm>
            <a:off x="1650999" y="5378648"/>
            <a:ext cx="10261601" cy="8903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lvl="0" defTabSz="914367"/>
            <a:r>
              <a:rPr lang="en-US" sz="2000" dirty="0">
                <a:solidFill>
                  <a:schemeClr val="tx1"/>
                </a:solidFill>
                <a:latin typeface="+mj-lt"/>
              </a:rPr>
              <a:t>Step 3</a:t>
            </a:r>
            <a:r>
              <a:rPr lang="en-US" sz="2000" dirty="0">
                <a:solidFill>
                  <a:schemeClr val="tx1"/>
                </a:solidFill>
              </a:rPr>
              <a:t> – Discuss your assessments with the class and come to a final solution for Adatum</a:t>
            </a:r>
          </a:p>
        </p:txBody>
      </p:sp>
      <p:pic>
        <p:nvPicPr>
          <p:cNvPr id="2" name="Picture 1" descr="Icon of a message chat box ">
            <a:extLst>
              <a:ext uri="{FF2B5EF4-FFF2-40B4-BE49-F238E27FC236}">
                <a16:creationId xmlns:a16="http://schemas.microsoft.com/office/drawing/2014/main" id="{88BFB962-35A2-4FCD-9D1E-A39EEDA0596D}"/>
              </a:ext>
            </a:extLst>
          </p:cNvPr>
          <p:cNvPicPr>
            <a:picLocks noChangeAspect="1"/>
          </p:cNvPicPr>
          <p:nvPr/>
        </p:nvPicPr>
        <p:blipFill>
          <a:blip r:embed="rId5"/>
          <a:stretch>
            <a:fillRect/>
          </a:stretch>
        </p:blipFill>
        <p:spPr>
          <a:xfrm>
            <a:off x="585020" y="5431482"/>
            <a:ext cx="822960" cy="822960"/>
          </a:xfrm>
          <a:prstGeom prst="rect">
            <a:avLst/>
          </a:prstGeom>
        </p:spPr>
      </p:pic>
    </p:spTree>
    <p:extLst>
      <p:ext uri="{BB962C8B-B14F-4D97-AF65-F5344CB8AC3E}">
        <p14:creationId xmlns:p14="http://schemas.microsoft.com/office/powerpoint/2010/main" val="3004658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8: Learning Path </a:t>
            </a:r>
            <a:r>
              <a:rPr lang="en-US" altLang="zh-CN" dirty="0"/>
              <a:t>R</a:t>
            </a:r>
            <a:r>
              <a:rPr lang="en-US" dirty="0"/>
              <a:t>eview</a:t>
            </a:r>
          </a:p>
        </p:txBody>
      </p:sp>
      <p:pic>
        <p:nvPicPr>
          <p:cNvPr id="5" name="Picture 4" descr="Icon of a message chat box ">
            <a:extLst>
              <a:ext uri="{FF2B5EF4-FFF2-40B4-BE49-F238E27FC236}">
                <a16:creationId xmlns:a16="http://schemas.microsoft.com/office/drawing/2014/main" id="{2C3A4BC7-6A57-45E8-B05B-403A5CA00943}"/>
              </a:ext>
            </a:extLst>
          </p:cNvPr>
          <p:cNvPicPr>
            <a:picLocks noChangeAspect="1"/>
          </p:cNvPicPr>
          <p:nvPr/>
        </p:nvPicPr>
        <p:blipFill>
          <a:blip r:embed="rId3"/>
          <a:stretch>
            <a:fillRect/>
          </a:stretch>
        </p:blipFill>
        <p:spPr>
          <a:xfrm>
            <a:off x="10238712" y="2939717"/>
            <a:ext cx="1318288" cy="1318288"/>
          </a:xfrm>
          <a:prstGeom prst="rect">
            <a:avLst/>
          </a:prstGeom>
        </p:spPr>
      </p:pic>
    </p:spTree>
    <p:extLst>
      <p:ext uri="{BB962C8B-B14F-4D97-AF65-F5344CB8AC3E}">
        <p14:creationId xmlns:p14="http://schemas.microsoft.com/office/powerpoint/2010/main" val="3088007092"/>
      </p:ext>
    </p:extLst>
  </p:cSld>
  <p:clrMapOvr>
    <a:masterClrMapping/>
  </p:clrMapOvr>
  <p:transition>
    <p:fad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5950856" y="507446"/>
            <a:ext cx="5757235" cy="430887"/>
          </a:xfrm>
        </p:spPr>
        <p:txBody>
          <a:bodyPr/>
          <a:lstStyle/>
          <a:p>
            <a:r>
              <a:rPr lang="en-US" dirty="0"/>
              <a:t>Discussion – Learning Path review</a:t>
            </a:r>
          </a:p>
        </p:txBody>
      </p:sp>
      <p:pic>
        <p:nvPicPr>
          <p:cNvPr id="6" name="Picture 5" descr="Icon of a message chat box ">
            <a:extLst>
              <a:ext uri="{FF2B5EF4-FFF2-40B4-BE49-F238E27FC236}">
                <a16:creationId xmlns:a16="http://schemas.microsoft.com/office/drawing/2014/main" id="{10317610-B1AC-42B5-AC59-65F5824C79BA}"/>
              </a:ext>
            </a:extLst>
          </p:cNvPr>
          <p:cNvPicPr>
            <a:picLocks noChangeAspect="1"/>
          </p:cNvPicPr>
          <p:nvPr/>
        </p:nvPicPr>
        <p:blipFill>
          <a:blip r:embed="rId3"/>
          <a:stretch>
            <a:fillRect/>
          </a:stretch>
        </p:blipFill>
        <p:spPr>
          <a:xfrm>
            <a:off x="5950856" y="1954747"/>
            <a:ext cx="915924" cy="915924"/>
          </a:xfrm>
          <a:prstGeom prst="rect">
            <a:avLst/>
          </a:prstGeom>
        </p:spPr>
      </p:pic>
      <p:sp>
        <p:nvSpPr>
          <p:cNvPr id="5" name="Rectangle 4">
            <a:extLst>
              <a:ext uri="{FF2B5EF4-FFF2-40B4-BE49-F238E27FC236}">
                <a16:creationId xmlns:a16="http://schemas.microsoft.com/office/drawing/2014/main" id="{3A44CBB9-69D2-41DE-92D6-1E5DC80F3E38}"/>
              </a:ext>
            </a:extLst>
          </p:cNvPr>
          <p:cNvSpPr/>
          <p:nvPr/>
        </p:nvSpPr>
        <p:spPr bwMode="auto">
          <a:xfrm>
            <a:off x="5950856" y="3244322"/>
            <a:ext cx="5906182" cy="20515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p>
            <a:pPr fontAlgn="base">
              <a:spcBef>
                <a:spcPts val="1800"/>
              </a:spcBef>
              <a:spcAft>
                <a:spcPct val="0"/>
              </a:spcAft>
            </a:pPr>
            <a:r>
              <a:rPr lang="en-US" sz="2400" dirty="0">
                <a:solidFill>
                  <a:schemeClr val="tx1"/>
                </a:solidFill>
              </a:rPr>
              <a:t>What are your key takeaways from this learning path, and why?</a:t>
            </a:r>
          </a:p>
          <a:p>
            <a:pPr fontAlgn="base">
              <a:spcBef>
                <a:spcPts val="1800"/>
              </a:spcBef>
              <a:spcAft>
                <a:spcPct val="0"/>
              </a:spcAft>
            </a:pPr>
            <a:r>
              <a:rPr lang="en-US" sz="2400" dirty="0">
                <a:solidFill>
                  <a:schemeClr val="tx1"/>
                </a:solidFill>
              </a:rPr>
              <a:t>What are the key features discussed in </a:t>
            </a:r>
            <a:r>
              <a:rPr lang="en-US" sz="2400">
                <a:solidFill>
                  <a:schemeClr val="tx1"/>
                </a:solidFill>
              </a:rPr>
              <a:t>this learning path </a:t>
            </a:r>
            <a:r>
              <a:rPr lang="en-US" sz="2400" dirty="0">
                <a:solidFill>
                  <a:schemeClr val="tx1"/>
                </a:solidFill>
              </a:rPr>
              <a:t>that you foresee implementing at your organization?</a:t>
            </a:r>
          </a:p>
        </p:txBody>
      </p:sp>
    </p:spTree>
    <p:extLst>
      <p:ext uri="{BB962C8B-B14F-4D97-AF65-F5344CB8AC3E}">
        <p14:creationId xmlns:p14="http://schemas.microsoft.com/office/powerpoint/2010/main" val="965140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BF432-05D6-4283-AF9B-2379EE344112}"/>
              </a:ext>
            </a:extLst>
          </p:cNvPr>
          <p:cNvSpPr>
            <a:spLocks noGrp="1"/>
          </p:cNvSpPr>
          <p:nvPr>
            <p:ph type="title"/>
          </p:nvPr>
        </p:nvSpPr>
        <p:spPr/>
        <p:txBody>
          <a:bodyPr/>
          <a:lstStyle/>
          <a:p>
            <a:r>
              <a:rPr lang="en-US"/>
              <a:t>Closing slide</a:t>
            </a:r>
          </a:p>
        </p:txBody>
      </p:sp>
    </p:spTree>
    <p:extLst>
      <p:ext uri="{BB962C8B-B14F-4D97-AF65-F5344CB8AC3E}">
        <p14:creationId xmlns:p14="http://schemas.microsoft.com/office/powerpoint/2010/main" val="2402828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599920" y="507446"/>
            <a:ext cx="11239464" cy="439465"/>
          </a:xfrm>
        </p:spPr>
        <p:txBody>
          <a:bodyPr/>
          <a:lstStyle/>
          <a:p>
            <a:r>
              <a:rPr lang="en-US" altLang="zh-CN" dirty="0"/>
              <a:t>Review the subscription options in Microsoft 365 </a:t>
            </a:r>
            <a:r>
              <a:rPr lang="en-US" dirty="0"/>
              <a:t>(continued) </a:t>
            </a:r>
          </a:p>
        </p:txBody>
      </p:sp>
      <p:sp>
        <p:nvSpPr>
          <p:cNvPr id="8" name="Rectangle 7">
            <a:extLst>
              <a:ext uri="{FF2B5EF4-FFF2-40B4-BE49-F238E27FC236}">
                <a16:creationId xmlns:a16="http://schemas.microsoft.com/office/drawing/2014/main" id="{D86AC14E-8988-4677-8853-7090A72B3663}"/>
              </a:ext>
            </a:extLst>
          </p:cNvPr>
          <p:cNvSpPr/>
          <p:nvPr/>
        </p:nvSpPr>
        <p:spPr>
          <a:xfrm>
            <a:off x="600058" y="1179838"/>
            <a:ext cx="11256979" cy="1890261"/>
          </a:xfrm>
          <a:prstGeom prst="rect">
            <a:avLst/>
          </a:prstGeom>
        </p:spPr>
        <p:txBody>
          <a:bodyPr wrap="square" lIns="0" tIns="0" rIns="0" bIns="0">
            <a:spAutoFit/>
          </a:bodyPr>
          <a:lstStyle/>
          <a:p>
            <a:pPr>
              <a:lnSpc>
                <a:spcPct val="95000"/>
              </a:lnSpc>
            </a:pPr>
            <a:r>
              <a:rPr lang="en-US" sz="2000" dirty="0">
                <a:solidFill>
                  <a:schemeClr val="accent1"/>
                </a:solidFill>
                <a:latin typeface="+mj-lt"/>
              </a:rPr>
              <a:t>Microsoft 365 Education:</a:t>
            </a:r>
          </a:p>
          <a:p>
            <a:pPr>
              <a:lnSpc>
                <a:spcPct val="95000"/>
              </a:lnSpc>
              <a:spcBef>
                <a:spcPts val="200"/>
              </a:spcBef>
              <a:spcAft>
                <a:spcPts val="800"/>
              </a:spcAft>
            </a:pPr>
            <a:r>
              <a:rPr lang="en-US" dirty="0"/>
              <a:t>Provides cloud productivity and collaboration solutions for students and teachers</a:t>
            </a:r>
          </a:p>
          <a:p>
            <a:pPr>
              <a:lnSpc>
                <a:spcPct val="95000"/>
              </a:lnSpc>
              <a:spcBef>
                <a:spcPts val="200"/>
              </a:spcBef>
              <a:spcAft>
                <a:spcPts val="800"/>
              </a:spcAft>
            </a:pPr>
            <a:r>
              <a:rPr lang="en-US" dirty="0"/>
              <a:t>Includes online versions of Office, cloud file storage, and sharing capabilities with 1 TB storage per user</a:t>
            </a:r>
          </a:p>
          <a:p>
            <a:pPr>
              <a:lnSpc>
                <a:spcPct val="95000"/>
              </a:lnSpc>
              <a:spcBef>
                <a:spcPts val="200"/>
              </a:spcBef>
              <a:spcAft>
                <a:spcPts val="800"/>
              </a:spcAft>
            </a:pPr>
            <a:r>
              <a:rPr lang="en-US" dirty="0"/>
              <a:t>Includes email with a 50-GB mailbox per user, instant messaging and Skype connectivity, team sites, school video portals, online classes with audio and HD video conferencing, Yammer for school social network, and</a:t>
            </a:r>
            <a:br>
              <a:rPr lang="en-US" dirty="0"/>
            </a:br>
            <a:r>
              <a:rPr lang="en-US" dirty="0"/>
              <a:t>compliance tools</a:t>
            </a:r>
          </a:p>
        </p:txBody>
      </p:sp>
      <p:cxnSp>
        <p:nvCxnSpPr>
          <p:cNvPr id="10" name="Straight Connector 9">
            <a:extLst>
              <a:ext uri="{FF2B5EF4-FFF2-40B4-BE49-F238E27FC236}">
                <a16:creationId xmlns:a16="http://schemas.microsoft.com/office/drawing/2014/main" id="{DEF452D1-3B25-4BE7-AF5F-4C492028AC68}"/>
              </a:ext>
              <a:ext uri="{C183D7F6-B498-43B3-948B-1728B52AA6E4}">
                <adec:decorative xmlns:adec="http://schemas.microsoft.com/office/drawing/2017/decorative" val="1"/>
              </a:ext>
            </a:extLst>
          </p:cNvPr>
          <p:cNvCxnSpPr>
            <a:cxnSpLocks/>
          </p:cNvCxnSpPr>
          <p:nvPr/>
        </p:nvCxnSpPr>
        <p:spPr>
          <a:xfrm>
            <a:off x="599920" y="3412239"/>
            <a:ext cx="11257118"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0C741B94-DFE1-4F75-BC7D-F61879CD6997}"/>
              </a:ext>
            </a:extLst>
          </p:cNvPr>
          <p:cNvSpPr/>
          <p:nvPr/>
        </p:nvSpPr>
        <p:spPr>
          <a:xfrm>
            <a:off x="600058" y="3754379"/>
            <a:ext cx="11256979" cy="1890261"/>
          </a:xfrm>
          <a:prstGeom prst="rect">
            <a:avLst/>
          </a:prstGeom>
        </p:spPr>
        <p:txBody>
          <a:bodyPr wrap="square" lIns="0" tIns="0" rIns="0" bIns="0">
            <a:spAutoFit/>
          </a:bodyPr>
          <a:lstStyle/>
          <a:p>
            <a:pPr>
              <a:lnSpc>
                <a:spcPct val="95000"/>
              </a:lnSpc>
              <a:spcBef>
                <a:spcPts val="600"/>
              </a:spcBef>
            </a:pPr>
            <a:r>
              <a:rPr lang="en-US" sz="2000">
                <a:solidFill>
                  <a:schemeClr val="accent1"/>
                </a:solidFill>
                <a:latin typeface="+mj-lt"/>
              </a:rPr>
              <a:t>Enterprise Mobility + Security:</a:t>
            </a:r>
          </a:p>
          <a:p>
            <a:pPr marL="0" lvl="1">
              <a:lnSpc>
                <a:spcPct val="95000"/>
              </a:lnSpc>
              <a:spcBef>
                <a:spcPts val="200"/>
              </a:spcBef>
              <a:spcAft>
                <a:spcPts val="800"/>
              </a:spcAft>
            </a:pPr>
            <a:r>
              <a:rPr lang="en-US"/>
              <a:t>Add-on service that can be added to the Office 365 E3 and E5 subscriptions</a:t>
            </a:r>
          </a:p>
          <a:p>
            <a:pPr marL="0" lvl="1">
              <a:lnSpc>
                <a:spcPct val="95000"/>
              </a:lnSpc>
              <a:spcBef>
                <a:spcPts val="200"/>
              </a:spcBef>
              <a:spcAft>
                <a:spcPts val="800"/>
              </a:spcAft>
            </a:pPr>
            <a:r>
              <a:rPr lang="en-US"/>
              <a:t>Provides options to protect against unknown device intrusions, malware threats, and additional identity protection</a:t>
            </a:r>
          </a:p>
          <a:p>
            <a:pPr marL="0" lvl="1">
              <a:lnSpc>
                <a:spcPct val="95000"/>
              </a:lnSpc>
              <a:spcBef>
                <a:spcPts val="200"/>
              </a:spcBef>
              <a:spcAft>
                <a:spcPts val="800"/>
              </a:spcAft>
            </a:pPr>
            <a:r>
              <a:rPr lang="en-US"/>
              <a:t>When added to a Office 365 E5 subscription, Cloud App Security and Azure Advanced Threat Protection (ATP) are also included</a:t>
            </a:r>
          </a:p>
        </p:txBody>
      </p:sp>
    </p:spTree>
    <p:extLst>
      <p:ext uri="{BB962C8B-B14F-4D97-AF65-F5344CB8AC3E}">
        <p14:creationId xmlns:p14="http://schemas.microsoft.com/office/powerpoint/2010/main" val="1656891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600059" y="507446"/>
            <a:ext cx="11532238" cy="861774"/>
          </a:xfrm>
        </p:spPr>
        <p:txBody>
          <a:bodyPr/>
          <a:lstStyle/>
          <a:p>
            <a:r>
              <a:rPr lang="en-US" dirty="0"/>
              <a:t>Examine the components in Microsoft 365 Enterprise Mobility and Security</a:t>
            </a:r>
          </a:p>
        </p:txBody>
      </p:sp>
      <p:sp>
        <p:nvSpPr>
          <p:cNvPr id="20" name="Text Placeholder 5">
            <a:extLst>
              <a:ext uri="{FF2B5EF4-FFF2-40B4-BE49-F238E27FC236}">
                <a16:creationId xmlns:a16="http://schemas.microsoft.com/office/drawing/2014/main" id="{561D6346-3D42-44A3-ADF4-782544EB77D4}"/>
              </a:ext>
            </a:extLst>
          </p:cNvPr>
          <p:cNvSpPr txBox="1">
            <a:spLocks/>
          </p:cNvSpPr>
          <p:nvPr/>
        </p:nvSpPr>
        <p:spPr>
          <a:xfrm>
            <a:off x="579438" y="1436689"/>
            <a:ext cx="5372100" cy="4832350"/>
          </a:xfrm>
          <a:prstGeom prst="rect">
            <a:avLst/>
          </a:prstGeom>
          <a:solidFill>
            <a:schemeClr val="bg1">
              <a:lumMod val="95000"/>
            </a:schemeClr>
          </a:solidFill>
          <a:ln w="19050">
            <a:solidFill>
              <a:schemeClr val="bg1">
                <a:lumMod val="95000"/>
              </a:schemeClr>
            </a:solidFill>
          </a:ln>
        </p:spPr>
        <p:txBody>
          <a:bodyPr lIns="137160" tIns="91440" rIns="137160" bIns="91440"/>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solidFill>
                  <a:srgbClr val="000000"/>
                </a:solidFill>
                <a:latin typeface="+mn-lt"/>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solidFill>
                  <a:srgbClr val="000000"/>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solidFill>
                  <a:srgbClr val="000000"/>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4" kern="1200" spc="0" baseline="0">
                <a:solidFill>
                  <a:srgbClr val="000000"/>
                </a:soli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rgbClr val="000000"/>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spcBef>
                <a:spcPts val="300"/>
              </a:spcBef>
              <a:spcAft>
                <a:spcPts val="300"/>
              </a:spcAft>
              <a:buNone/>
            </a:pPr>
            <a:r>
              <a:rPr lang="en-US" sz="2000" dirty="0">
                <a:latin typeface="+mj-lt"/>
              </a:rPr>
              <a:t>EMS </a:t>
            </a:r>
            <a:r>
              <a:rPr lang="bs-Latn-BA" sz="2000" dirty="0">
                <a:latin typeface="+mj-lt"/>
              </a:rPr>
              <a:t>contains </a:t>
            </a:r>
            <a:r>
              <a:rPr lang="en-US" sz="2000" dirty="0">
                <a:latin typeface="+mj-lt"/>
              </a:rPr>
              <a:t>the following </a:t>
            </a:r>
            <a:r>
              <a:rPr lang="bs-Latn-BA" sz="2000" dirty="0">
                <a:latin typeface="+mj-lt"/>
              </a:rPr>
              <a:t>services </a:t>
            </a:r>
            <a:r>
              <a:rPr lang="en-US" sz="2000" dirty="0">
                <a:latin typeface="+mj-lt"/>
              </a:rPr>
              <a:t>that </a:t>
            </a:r>
            <a:r>
              <a:rPr lang="bs-Latn-BA" sz="2000" dirty="0">
                <a:latin typeface="+mj-lt"/>
              </a:rPr>
              <a:t>focus on data and identity protection</a:t>
            </a:r>
            <a:r>
              <a:rPr lang="en-US" sz="2000" dirty="0">
                <a:latin typeface="+mj-lt"/>
              </a:rPr>
              <a:t>, and protection again unknown device intrusion and malware threats:</a:t>
            </a:r>
            <a:endParaRPr lang="bs-Latn-BA" sz="2000" dirty="0">
              <a:latin typeface="+mj-lt"/>
            </a:endParaRPr>
          </a:p>
          <a:p>
            <a:pPr marL="381000" indent="-288925">
              <a:spcBef>
                <a:spcPts val="300"/>
              </a:spcBef>
              <a:spcAft>
                <a:spcPts val="300"/>
              </a:spcAft>
              <a:buSzPct val="100000"/>
              <a:buFont typeface="Arial" panose="020B0604020202020204" pitchFamily="34" charset="0"/>
              <a:buChar char="•"/>
            </a:pPr>
            <a:r>
              <a:rPr lang="en-US" sz="2000" dirty="0"/>
              <a:t>Microsoft Azure Active Directory</a:t>
            </a:r>
          </a:p>
          <a:p>
            <a:pPr marL="927100" lvl="1" indent="-300038">
              <a:spcBef>
                <a:spcPts val="300"/>
              </a:spcBef>
              <a:spcAft>
                <a:spcPts val="300"/>
              </a:spcAft>
              <a:buSzPct val="100000"/>
              <a:buFont typeface="Segoe UI" panose="020B0502040204020203" pitchFamily="34" charset="0"/>
              <a:buChar char="–"/>
            </a:pPr>
            <a:r>
              <a:rPr lang="en-US" sz="2000" dirty="0">
                <a:cs typeface="Segoe UI Semilight" panose="020B0402040204020203" pitchFamily="34" charset="0"/>
              </a:rPr>
              <a:t>Azure AD Premium P1 edition</a:t>
            </a:r>
          </a:p>
          <a:p>
            <a:pPr marL="927100" lvl="1" indent="-300038">
              <a:spcBef>
                <a:spcPts val="600"/>
              </a:spcBef>
              <a:spcAft>
                <a:spcPts val="300"/>
              </a:spcAft>
              <a:buSzPct val="100000"/>
              <a:buFont typeface="Segoe UI" panose="020B0502040204020203" pitchFamily="34" charset="0"/>
              <a:buChar char="–"/>
            </a:pPr>
            <a:r>
              <a:rPr lang="en-US" sz="2000" dirty="0">
                <a:cs typeface="Segoe UI Semilight" panose="020B0402040204020203" pitchFamily="34" charset="0"/>
              </a:rPr>
              <a:t>Azure AD Premium P2 edition</a:t>
            </a:r>
          </a:p>
          <a:p>
            <a:pPr marL="381000" indent="-288925">
              <a:spcBef>
                <a:spcPts val="1200"/>
              </a:spcBef>
              <a:spcAft>
                <a:spcPts val="300"/>
              </a:spcAft>
              <a:buSzPct val="100000"/>
              <a:buFont typeface="Arial" panose="020B0604020202020204" pitchFamily="34" charset="0"/>
              <a:buChar char="•"/>
            </a:pPr>
            <a:r>
              <a:rPr lang="en-US" sz="2000" dirty="0"/>
              <a:t>Azure AD Identity Protection</a:t>
            </a:r>
          </a:p>
          <a:p>
            <a:pPr marL="381000" indent="-288925">
              <a:spcBef>
                <a:spcPts val="1200"/>
              </a:spcBef>
              <a:spcAft>
                <a:spcPts val="300"/>
              </a:spcAft>
              <a:buSzPct val="100000"/>
              <a:buFont typeface="Arial" panose="020B0604020202020204" pitchFamily="34" charset="0"/>
              <a:buChar char="•"/>
            </a:pPr>
            <a:r>
              <a:rPr lang="en-US" sz="2000" dirty="0"/>
              <a:t>Azure AD Privileged Identity Management</a:t>
            </a:r>
          </a:p>
          <a:p>
            <a:pPr marL="381000" indent="-288925">
              <a:spcBef>
                <a:spcPts val="1200"/>
              </a:spcBef>
              <a:spcAft>
                <a:spcPts val="300"/>
              </a:spcAft>
              <a:buSzPct val="100000"/>
              <a:buFont typeface="Arial" panose="020B0604020202020204" pitchFamily="34" charset="0"/>
              <a:buChar char="•"/>
            </a:pPr>
            <a:r>
              <a:rPr lang="en-US" sz="2000" dirty="0"/>
              <a:t>Azure Information Protection</a:t>
            </a:r>
          </a:p>
          <a:p>
            <a:pPr marL="381000" indent="-288925">
              <a:spcBef>
                <a:spcPts val="1200"/>
              </a:spcBef>
              <a:spcAft>
                <a:spcPts val="300"/>
              </a:spcAft>
              <a:buSzPct val="100000"/>
              <a:buFont typeface="Arial" panose="020B0604020202020204" pitchFamily="34" charset="0"/>
              <a:buChar char="•"/>
            </a:pPr>
            <a:r>
              <a:rPr lang="en-US" sz="2000" dirty="0"/>
              <a:t>Microsoft Intune</a:t>
            </a:r>
          </a:p>
        </p:txBody>
      </p:sp>
      <p:pic>
        <p:nvPicPr>
          <p:cNvPr id="21" name="Picture 20" descr="Picture of a lock pad with blue hue effects and lines">
            <a:extLst>
              <a:ext uri="{FF2B5EF4-FFF2-40B4-BE49-F238E27FC236}">
                <a16:creationId xmlns:a16="http://schemas.microsoft.com/office/drawing/2014/main" id="{1A572CA4-FE08-4109-9C81-97846D0DF177}"/>
              </a:ext>
            </a:extLst>
          </p:cNvPr>
          <p:cNvPicPr>
            <a:picLocks noChangeAspect="1"/>
          </p:cNvPicPr>
          <p:nvPr/>
        </p:nvPicPr>
        <p:blipFill rotWithShape="1">
          <a:blip r:embed="rId3" cstate="print">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a:stretch/>
        </p:blipFill>
        <p:spPr>
          <a:xfrm>
            <a:off x="6114549" y="1436689"/>
            <a:ext cx="5742490" cy="4832349"/>
          </a:xfrm>
          <a:prstGeom prst="rect">
            <a:avLst/>
          </a:prstGeom>
        </p:spPr>
      </p:pic>
    </p:spTree>
    <p:extLst>
      <p:ext uri="{BB962C8B-B14F-4D97-AF65-F5344CB8AC3E}">
        <p14:creationId xmlns:p14="http://schemas.microsoft.com/office/powerpoint/2010/main" val="2879959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Determine the best subscription for your organization in Microsoft 365</a:t>
            </a:r>
          </a:p>
        </p:txBody>
      </p:sp>
      <p:sp>
        <p:nvSpPr>
          <p:cNvPr id="4" name="Rectangle 3">
            <a:extLst>
              <a:ext uri="{FF2B5EF4-FFF2-40B4-BE49-F238E27FC236}">
                <a16:creationId xmlns:a16="http://schemas.microsoft.com/office/drawing/2014/main" id="{6F39E838-07C6-43B9-9534-B0C808A8E150}"/>
              </a:ext>
            </a:extLst>
          </p:cNvPr>
          <p:cNvSpPr/>
          <p:nvPr/>
        </p:nvSpPr>
        <p:spPr>
          <a:xfrm>
            <a:off x="579438" y="1419756"/>
            <a:ext cx="11277600" cy="677108"/>
          </a:xfrm>
          <a:prstGeom prst="rect">
            <a:avLst/>
          </a:prstGeom>
        </p:spPr>
        <p:txBody>
          <a:bodyPr wrap="square" lIns="0" tIns="0" rIns="0" bIns="0">
            <a:spAutoFit/>
          </a:bodyPr>
          <a:lstStyle/>
          <a:p>
            <a:r>
              <a:rPr lang="en-US" sz="2200" dirty="0">
                <a:solidFill>
                  <a:schemeClr val="accent1"/>
                </a:solidFill>
              </a:rPr>
              <a:t>An organization should consider the following questions when it plans to purchase a Microsoft 365 subscription:</a:t>
            </a:r>
          </a:p>
        </p:txBody>
      </p:sp>
      <p:pic>
        <p:nvPicPr>
          <p:cNvPr id="39" name="Picture 38" descr="Icon of three dots and a circle shape">
            <a:extLst>
              <a:ext uri="{FF2B5EF4-FFF2-40B4-BE49-F238E27FC236}">
                <a16:creationId xmlns:a16="http://schemas.microsoft.com/office/drawing/2014/main" id="{03967CFC-9D1A-4D0D-BE0C-EDB259B75B18}"/>
              </a:ext>
            </a:extLst>
          </p:cNvPr>
          <p:cNvPicPr>
            <a:picLocks noChangeAspect="1"/>
          </p:cNvPicPr>
          <p:nvPr/>
        </p:nvPicPr>
        <p:blipFill>
          <a:blip r:embed="rId3"/>
          <a:stretch>
            <a:fillRect/>
          </a:stretch>
        </p:blipFill>
        <p:spPr>
          <a:xfrm>
            <a:off x="579438" y="2301610"/>
            <a:ext cx="768096" cy="768096"/>
          </a:xfrm>
          <a:prstGeom prst="rect">
            <a:avLst/>
          </a:prstGeom>
        </p:spPr>
      </p:pic>
      <p:sp>
        <p:nvSpPr>
          <p:cNvPr id="19" name="Rectangle 18">
            <a:extLst>
              <a:ext uri="{FF2B5EF4-FFF2-40B4-BE49-F238E27FC236}">
                <a16:creationId xmlns:a16="http://schemas.microsoft.com/office/drawing/2014/main" id="{105EA798-E758-4255-9FDA-354669D4EF04}"/>
              </a:ext>
            </a:extLst>
          </p:cNvPr>
          <p:cNvSpPr/>
          <p:nvPr/>
        </p:nvSpPr>
        <p:spPr>
          <a:xfrm>
            <a:off x="1527175" y="2287445"/>
            <a:ext cx="10329862" cy="796426"/>
          </a:xfrm>
          <a:prstGeom prst="rect">
            <a:avLst/>
          </a:prstGeom>
        </p:spPr>
        <p:txBody>
          <a:bodyPr wrap="square" lIns="0" tIns="0" rIns="0" bIns="0" anchor="ctr">
            <a:noAutofit/>
          </a:bodyPr>
          <a:lstStyle/>
          <a:p>
            <a:r>
              <a:rPr lang="en-US" sz="2000"/>
              <a:t>Which business needs will drive the organization to move to Microsoft 365? </a:t>
            </a:r>
          </a:p>
        </p:txBody>
      </p:sp>
      <p:cxnSp>
        <p:nvCxnSpPr>
          <p:cNvPr id="46" name="Straight Connector 45">
            <a:extLst>
              <a:ext uri="{FF2B5EF4-FFF2-40B4-BE49-F238E27FC236}">
                <a16:creationId xmlns:a16="http://schemas.microsoft.com/office/drawing/2014/main" id="{89A27009-B355-4E1E-9024-FFA1DC3A7E7B}"/>
              </a:ext>
              <a:ext uri="{C183D7F6-B498-43B3-948B-1728B52AA6E4}">
                <adec:decorative xmlns:adec="http://schemas.microsoft.com/office/drawing/2017/decorative" val="1"/>
              </a:ext>
            </a:extLst>
          </p:cNvPr>
          <p:cNvCxnSpPr>
            <a:cxnSpLocks/>
          </p:cNvCxnSpPr>
          <p:nvPr/>
        </p:nvCxnSpPr>
        <p:spPr>
          <a:xfrm>
            <a:off x="1527176" y="3216396"/>
            <a:ext cx="10312347"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53" name="Picture 52" descr="Icon of location marker">
            <a:extLst>
              <a:ext uri="{FF2B5EF4-FFF2-40B4-BE49-F238E27FC236}">
                <a16:creationId xmlns:a16="http://schemas.microsoft.com/office/drawing/2014/main" id="{26F2DB12-EFB1-42BD-A61C-3D6B46873CF6}"/>
              </a:ext>
            </a:extLst>
          </p:cNvPr>
          <p:cNvPicPr>
            <a:picLocks noChangeAspect="1"/>
          </p:cNvPicPr>
          <p:nvPr/>
        </p:nvPicPr>
        <p:blipFill>
          <a:blip r:embed="rId4"/>
          <a:stretch>
            <a:fillRect/>
          </a:stretch>
        </p:blipFill>
        <p:spPr>
          <a:xfrm>
            <a:off x="579438" y="3363332"/>
            <a:ext cx="768096" cy="768096"/>
          </a:xfrm>
          <a:prstGeom prst="rect">
            <a:avLst/>
          </a:prstGeom>
        </p:spPr>
      </p:pic>
      <p:sp>
        <p:nvSpPr>
          <p:cNvPr id="61" name="Rectangle 60">
            <a:extLst>
              <a:ext uri="{FF2B5EF4-FFF2-40B4-BE49-F238E27FC236}">
                <a16:creationId xmlns:a16="http://schemas.microsoft.com/office/drawing/2014/main" id="{E4B39F03-71C9-47EF-A554-D7E9A317B818}"/>
              </a:ext>
            </a:extLst>
          </p:cNvPr>
          <p:cNvSpPr/>
          <p:nvPr/>
        </p:nvSpPr>
        <p:spPr>
          <a:xfrm>
            <a:off x="1527175" y="3349069"/>
            <a:ext cx="10329862" cy="796426"/>
          </a:xfrm>
          <a:prstGeom prst="rect">
            <a:avLst/>
          </a:prstGeom>
        </p:spPr>
        <p:txBody>
          <a:bodyPr wrap="square" lIns="0" tIns="0" rIns="0" bIns="0" anchor="ctr">
            <a:noAutofit/>
          </a:bodyPr>
          <a:lstStyle/>
          <a:p>
            <a:r>
              <a:rPr lang="en-US" sz="2000" dirty="0"/>
              <a:t>What is the organization’s current IT infrastructure?</a:t>
            </a:r>
          </a:p>
        </p:txBody>
      </p:sp>
      <p:cxnSp>
        <p:nvCxnSpPr>
          <p:cNvPr id="70" name="Straight Connector 69">
            <a:extLst>
              <a:ext uri="{FF2B5EF4-FFF2-40B4-BE49-F238E27FC236}">
                <a16:creationId xmlns:a16="http://schemas.microsoft.com/office/drawing/2014/main" id="{1D287DD5-1F58-43ED-B4E3-819587705ACD}"/>
              </a:ext>
              <a:ext uri="{C183D7F6-B498-43B3-948B-1728B52AA6E4}">
                <adec:decorative xmlns:adec="http://schemas.microsoft.com/office/drawing/2017/decorative" val="1"/>
              </a:ext>
            </a:extLst>
          </p:cNvPr>
          <p:cNvCxnSpPr>
            <a:cxnSpLocks/>
          </p:cNvCxnSpPr>
          <p:nvPr/>
        </p:nvCxnSpPr>
        <p:spPr>
          <a:xfrm>
            <a:off x="1527176" y="4278168"/>
            <a:ext cx="10312347"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74" name="Picture 73" descr="Icon of up and downward arrow">
            <a:extLst>
              <a:ext uri="{FF2B5EF4-FFF2-40B4-BE49-F238E27FC236}">
                <a16:creationId xmlns:a16="http://schemas.microsoft.com/office/drawing/2014/main" id="{D0F94E2F-B010-4866-90C9-2A3A2C7AF576}"/>
              </a:ext>
            </a:extLst>
          </p:cNvPr>
          <p:cNvPicPr>
            <a:picLocks noChangeAspect="1"/>
          </p:cNvPicPr>
          <p:nvPr/>
        </p:nvPicPr>
        <p:blipFill>
          <a:blip r:embed="rId5"/>
          <a:stretch>
            <a:fillRect/>
          </a:stretch>
        </p:blipFill>
        <p:spPr>
          <a:xfrm>
            <a:off x="579438" y="4425054"/>
            <a:ext cx="768096" cy="768096"/>
          </a:xfrm>
          <a:prstGeom prst="rect">
            <a:avLst/>
          </a:prstGeom>
        </p:spPr>
      </p:pic>
      <p:sp>
        <p:nvSpPr>
          <p:cNvPr id="80" name="Rectangle 79">
            <a:extLst>
              <a:ext uri="{FF2B5EF4-FFF2-40B4-BE49-F238E27FC236}">
                <a16:creationId xmlns:a16="http://schemas.microsoft.com/office/drawing/2014/main" id="{0E693194-6D12-49FB-BCAE-004CAD6FFE8F}"/>
              </a:ext>
            </a:extLst>
          </p:cNvPr>
          <p:cNvSpPr/>
          <p:nvPr/>
        </p:nvSpPr>
        <p:spPr>
          <a:xfrm>
            <a:off x="1527175" y="4410841"/>
            <a:ext cx="10329862" cy="796426"/>
          </a:xfrm>
          <a:prstGeom prst="rect">
            <a:avLst/>
          </a:prstGeom>
        </p:spPr>
        <p:txBody>
          <a:bodyPr wrap="square" lIns="0" tIns="0" rIns="0" bIns="0" anchor="ctr">
            <a:noAutofit/>
          </a:bodyPr>
          <a:lstStyle/>
          <a:p>
            <a:r>
              <a:rPr lang="en-US" sz="2000"/>
              <a:t>What is the organization’s change-management process?</a:t>
            </a:r>
          </a:p>
        </p:txBody>
      </p:sp>
      <p:cxnSp>
        <p:nvCxnSpPr>
          <p:cNvPr id="84" name="Straight Connector 83">
            <a:extLst>
              <a:ext uri="{FF2B5EF4-FFF2-40B4-BE49-F238E27FC236}">
                <a16:creationId xmlns:a16="http://schemas.microsoft.com/office/drawing/2014/main" id="{20C2CE7E-1638-42DC-AE12-4C0D5FD85398}"/>
              </a:ext>
              <a:ext uri="{C183D7F6-B498-43B3-948B-1728B52AA6E4}">
                <adec:decorative xmlns:adec="http://schemas.microsoft.com/office/drawing/2017/decorative" val="1"/>
              </a:ext>
            </a:extLst>
          </p:cNvPr>
          <p:cNvCxnSpPr>
            <a:cxnSpLocks/>
          </p:cNvCxnSpPr>
          <p:nvPr/>
        </p:nvCxnSpPr>
        <p:spPr>
          <a:xfrm>
            <a:off x="1527176" y="5339940"/>
            <a:ext cx="10312347"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86" name="Picture 85" descr="Icon of two person and a plus sign">
            <a:extLst>
              <a:ext uri="{FF2B5EF4-FFF2-40B4-BE49-F238E27FC236}">
                <a16:creationId xmlns:a16="http://schemas.microsoft.com/office/drawing/2014/main" id="{CDF0228E-B76E-4073-A989-AE4755A7519A}"/>
              </a:ext>
            </a:extLst>
          </p:cNvPr>
          <p:cNvPicPr>
            <a:picLocks noChangeAspect="1"/>
          </p:cNvPicPr>
          <p:nvPr/>
        </p:nvPicPr>
        <p:blipFill>
          <a:blip r:embed="rId6"/>
          <a:stretch>
            <a:fillRect/>
          </a:stretch>
        </p:blipFill>
        <p:spPr>
          <a:xfrm>
            <a:off x="579438" y="5486777"/>
            <a:ext cx="768096" cy="768096"/>
          </a:xfrm>
          <a:prstGeom prst="rect">
            <a:avLst/>
          </a:prstGeom>
        </p:spPr>
      </p:pic>
      <p:sp>
        <p:nvSpPr>
          <p:cNvPr id="88" name="Rectangle 87">
            <a:extLst>
              <a:ext uri="{FF2B5EF4-FFF2-40B4-BE49-F238E27FC236}">
                <a16:creationId xmlns:a16="http://schemas.microsoft.com/office/drawing/2014/main" id="{681810D4-2164-40C6-92B1-1C1FB13D1846}"/>
              </a:ext>
            </a:extLst>
          </p:cNvPr>
          <p:cNvSpPr/>
          <p:nvPr/>
        </p:nvSpPr>
        <p:spPr>
          <a:xfrm>
            <a:off x="1527175" y="5472612"/>
            <a:ext cx="10329862" cy="796426"/>
          </a:xfrm>
          <a:prstGeom prst="rect">
            <a:avLst/>
          </a:prstGeom>
        </p:spPr>
        <p:txBody>
          <a:bodyPr wrap="square" lIns="0" tIns="0" rIns="0" bIns="0" anchor="ctr">
            <a:noAutofit/>
          </a:bodyPr>
          <a:lstStyle/>
          <a:p>
            <a:r>
              <a:rPr lang="en-US" sz="2000"/>
              <a:t>How many employees will use Microsoft 365 and what are the organization’s plans for growth?</a:t>
            </a:r>
          </a:p>
        </p:txBody>
      </p:sp>
    </p:spTree>
    <p:extLst>
      <p:ext uri="{BB962C8B-B14F-4D97-AF65-F5344CB8AC3E}">
        <p14:creationId xmlns:p14="http://schemas.microsoft.com/office/powerpoint/2010/main" val="3686518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1_LIGHT GRAY TEMPLATE">
  <a:themeElements>
    <a:clrScheme name="Custom 3">
      <a:dk1>
        <a:srgbClr val="1A1A1A"/>
      </a:dk1>
      <a:lt1>
        <a:srgbClr val="FFFFFF"/>
      </a:lt1>
      <a:dk2>
        <a:srgbClr val="0D0D0D"/>
      </a:dk2>
      <a:lt2>
        <a:srgbClr val="E6E6E6"/>
      </a:lt2>
      <a:accent1>
        <a:srgbClr val="0078D4"/>
      </a:accent1>
      <a:accent2>
        <a:srgbClr val="243A5E"/>
      </a:accent2>
      <a:accent3>
        <a:srgbClr val="50E6FF"/>
      </a:accent3>
      <a:accent4>
        <a:srgbClr val="515251"/>
      </a:accent4>
      <a:accent5>
        <a:srgbClr val="737373"/>
      </a:accent5>
      <a:accent6>
        <a:srgbClr val="D2D2D2"/>
      </a:accent6>
      <a:hlink>
        <a:srgbClr val="0076D3"/>
      </a:hlink>
      <a:folHlink>
        <a:srgbClr val="0078D4"/>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rosft365_PowerPoint_template_Feb2020_BC" id="{8B530116-1539-874A-951A-1C404D843E07}" vid="{E4596DA4-6C73-3D44-BAD3-1699CE9C902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20305D32150D746ACEC7EE1F47590FB" ma:contentTypeVersion="6" ma:contentTypeDescription="Create a new document." ma:contentTypeScope="" ma:versionID="bd314a4cb5a5f0e3d803d6fe54ceca07">
  <xsd:schema xmlns:xsd="http://www.w3.org/2001/XMLSchema" xmlns:xs="http://www.w3.org/2001/XMLSchema" xmlns:p="http://schemas.microsoft.com/office/2006/metadata/properties" xmlns:ns1="http://schemas.microsoft.com/sharepoint/v3" xmlns:ns2="0aa551a1-3cd1-453b-b985-d0d43f91ae14" targetNamespace="http://schemas.microsoft.com/office/2006/metadata/properties" ma:root="true" ma:fieldsID="bfbb6cf21f6f1a0d29f3532108c2446d" ns1:_="" ns2:_="">
    <xsd:import namespace="http://schemas.microsoft.com/sharepoint/v3"/>
    <xsd:import namespace="0aa551a1-3cd1-453b-b985-d0d43f91ae1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2" nillable="true" ma:displayName="Unified Compliance Policy Properties" ma:hidden="true" ma:internalName="_ip_UnifiedCompliancePolicyProperties">
      <xsd:simpleType>
        <xsd:restriction base="dms:Note"/>
      </xsd:simpleType>
    </xsd:element>
    <xsd:element name="_ip_UnifiedCompliancePolicyUIAction" ma:index="13"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aa551a1-3cd1-453b-b985-d0d43f91ae1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10db0749-eddb-4627-97e5-bcd86b41c8cd"/>
    <ds:schemaRef ds:uri="a4bc753f-e3bb-4cba-8373-da173ea1515c"/>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http://schemas.microsoft.com/sharepoint/v3"/>
  </ds:schemaRefs>
</ds:datastoreItem>
</file>

<file path=customXml/itemProps3.xml><?xml version="1.0" encoding="utf-8"?>
<ds:datastoreItem xmlns:ds="http://schemas.openxmlformats.org/officeDocument/2006/customXml" ds:itemID="{A6F2AB9E-4A1A-4F48-AC0E-679D11AFE11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0aa551a1-3cd1-453b-b985-d0d43f91ae1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f42aa342-8706-4288-bd11-ebb85995028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otalTime>3405</TotalTime>
  <Words>6364</Words>
  <Application>Microsoft Office PowerPoint</Application>
  <PresentationFormat>Custom</PresentationFormat>
  <Paragraphs>627</Paragraphs>
  <Slides>65</Slides>
  <Notes>65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65</vt:i4>
      </vt:variant>
    </vt:vector>
  </HeadingPairs>
  <TitlesOfParts>
    <vt:vector size="74" baseType="lpstr">
      <vt:lpstr>Arial</vt:lpstr>
      <vt:lpstr>Calibri</vt:lpstr>
      <vt:lpstr>Consolas</vt:lpstr>
      <vt:lpstr>Courier New</vt:lpstr>
      <vt:lpstr>Segoe UI</vt:lpstr>
      <vt:lpstr>Segoe UI Light</vt:lpstr>
      <vt:lpstr>Segoe UI Semibold</vt:lpstr>
      <vt:lpstr>Wingdings</vt:lpstr>
      <vt:lpstr>1_LIGHT GRAY TEMPLATE</vt:lpstr>
      <vt:lpstr>Learning Path 1: Design your Microsoft 365 tenant</vt:lpstr>
      <vt:lpstr>Learning Path agenda</vt:lpstr>
      <vt:lpstr>Module 1: Plan your tenant in Microsoft 365</vt:lpstr>
      <vt:lpstr>Introduction</vt:lpstr>
      <vt:lpstr>Review the subscription options in Microsoft 365</vt:lpstr>
      <vt:lpstr>Review the subscription options in Microsoft 365 (continued)</vt:lpstr>
      <vt:lpstr>Review the subscription options in Microsoft 365 (continued) </vt:lpstr>
      <vt:lpstr>Examine the components in Microsoft 365 Enterprise Mobility and Security</vt:lpstr>
      <vt:lpstr>Determine the best subscription for your organization in Microsoft 365</vt:lpstr>
      <vt:lpstr>Plan a migration to Microsoft 365 </vt:lpstr>
      <vt:lpstr>Knowledge Check</vt:lpstr>
      <vt:lpstr>Discussion – Choosing a Microsoft 365 subscription</vt:lpstr>
      <vt:lpstr>Summary</vt:lpstr>
      <vt:lpstr>Module 2: Plan your on-premises infrastructure for Microsoft 365</vt:lpstr>
      <vt:lpstr>Introduction </vt:lpstr>
      <vt:lpstr>Prepare your organization's infrastructure for Microsoft 365 Enterprise</vt:lpstr>
      <vt:lpstr>Plan your transition to Microsoft 365 </vt:lpstr>
      <vt:lpstr>Estimate your network bandwidth requirements to support Microsoft 365</vt:lpstr>
      <vt:lpstr>Plan your network integration to Microsoft 365</vt:lpstr>
      <vt:lpstr>Identify the endpoints required for Microsoft 365 to function properly</vt:lpstr>
      <vt:lpstr>Create a deployment strategy to implement Microsoft 365 services</vt:lpstr>
      <vt:lpstr>Prepare your Active Directory forest for directory synchronization</vt:lpstr>
      <vt:lpstr>Knowledge Check</vt:lpstr>
      <vt:lpstr>Summary</vt:lpstr>
      <vt:lpstr>Module 3: Plan your identity and authentication solution for Microsoft 365</vt:lpstr>
      <vt:lpstr>Introduction  </vt:lpstr>
      <vt:lpstr>Determine your cloud identity model</vt:lpstr>
      <vt:lpstr>Examine modern authentication  for Office apps</vt:lpstr>
      <vt:lpstr>Evaluate multi-factor authentication for your Microsoft 365 deployment</vt:lpstr>
      <vt:lpstr>Plan for authentication within multiple forest deployments</vt:lpstr>
      <vt:lpstr>Choose the authentication method for your Azure AD hybrid identity solution</vt:lpstr>
      <vt:lpstr>Explore cloud authentication using password hash synchronization</vt:lpstr>
      <vt:lpstr>Explore cloud authentication using Azure AD pass-through authentication</vt:lpstr>
      <vt:lpstr>Explore federated authentication using ADFS</vt:lpstr>
      <vt:lpstr>Examine how Azure AD Single Sign-On simplifies user access</vt:lpstr>
      <vt:lpstr>Knowledge Check</vt:lpstr>
      <vt:lpstr>Summary</vt:lpstr>
      <vt:lpstr>Module 4: Plan your supporting infrastructure for Microsoft 365</vt:lpstr>
      <vt:lpstr>Introduction   </vt:lpstr>
      <vt:lpstr>Plan your email strategy for migration or coexistence</vt:lpstr>
      <vt:lpstr>Determine your collaboration requirements for file storage</vt:lpstr>
      <vt:lpstr>Analyze your organization's network for Microsoft Teams</vt:lpstr>
      <vt:lpstr>Knowledge Check</vt:lpstr>
      <vt:lpstr>Summary</vt:lpstr>
      <vt:lpstr>Module 5: Plan hybrid requirements for your Microsoft 365 deployment</vt:lpstr>
      <vt:lpstr>Introduction   </vt:lpstr>
      <vt:lpstr>Plan a hybrid Exchange environment </vt:lpstr>
      <vt:lpstr>Plan a hybrid SharePoint environment </vt:lpstr>
      <vt:lpstr>Plan a hybrid Microsoft Teams and Skype For Business environment </vt:lpstr>
      <vt:lpstr>Knowledge Check</vt:lpstr>
      <vt:lpstr>Summary</vt:lpstr>
      <vt:lpstr>Module 6: Plan your migration to Microsoft 365</vt:lpstr>
      <vt:lpstr>Introduction     </vt:lpstr>
      <vt:lpstr>Create a deployment planning checklist for migrating to Microsoft 365</vt:lpstr>
      <vt:lpstr>Plan your Active Directory cleanup before synchronizing it to Microsoft 365</vt:lpstr>
      <vt:lpstr>Select the mail migration strategy for moving your mail data to the cloud</vt:lpstr>
      <vt:lpstr>Analyze performance considerations for mail migration</vt:lpstr>
      <vt:lpstr>Analyze network considerations for mail migration</vt:lpstr>
      <vt:lpstr>Knowledge Check</vt:lpstr>
      <vt:lpstr>Summary</vt:lpstr>
      <vt:lpstr>Module 7: Exercise – Plan Adatum’s transition to Microsoft 365</vt:lpstr>
      <vt:lpstr>Paper-based lab exercise - Plan Adatum's transition to Microsoft 365</vt:lpstr>
      <vt:lpstr>Module 8: Learning Path Review</vt:lpstr>
      <vt:lpstr>Discussion – Learning Path review</vt:lpstr>
      <vt:lpstr>Closing slide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1: Designing your Microsoft 365 tenant</dc:title>
  <dc:creator>Evelyn Sheahan</dc:creator>
  <cp:lastModifiedBy>Tony Frink</cp:lastModifiedBy>
  <cp:revision>50</cp:revision>
  <dcterms:created xsi:type="dcterms:W3CDTF">2020-04-30T00:33:59Z</dcterms:created>
  <dcterms:modified xsi:type="dcterms:W3CDTF">2023-01-13T21:48:13Z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SetDate">
    <vt:lpwstr>2020-04-30T16:58:44.8526099Z</vt:lpwstr>
  </property>
  <property fmtid="{D5CDD505-2E9C-101B-9397-08002B2CF9AE}" pid="5" name="MSIP_Label_f42aa342-8706-4288-bd11-ebb85995028c_Name">
    <vt:lpwstr>General</vt:lpwstr>
  </property>
  <property fmtid="{D5CDD505-2E9C-101B-9397-08002B2CF9AE}" pid="6" name="MSIP_Label_f42aa342-8706-4288-bd11-ebb85995028c_ActionId">
    <vt:lpwstr>a6dbb04b-5cb4-4cb5-bb6f-3d6af857b37d</vt:lpwstr>
  </property>
  <property fmtid="{D5CDD505-2E9C-101B-9397-08002B2CF9AE}" pid="7" name="MSIP_Label_f42aa342-8706-4288-bd11-ebb85995028c_Extended_MSFT_Method">
    <vt:lpwstr>Automatic</vt:lpwstr>
  </property>
  <property fmtid="{D5CDD505-2E9C-101B-9397-08002B2CF9AE}" pid="8" name="Sensitivity">
    <vt:lpwstr>General</vt:lpwstr>
  </property>
  <property fmtid="{D5CDD505-2E9C-101B-9397-08002B2CF9AE}" pid="9" name="ContentTypeId">
    <vt:lpwstr>0x010100020305D32150D746ACEC7EE1F47590FB</vt:lpwstr>
  </property>
</Properties>
</file>