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740" r:id="rId5"/>
  </p:sldMasterIdLst>
  <p:notesMasterIdLst>
    <p:notesMasterId r:id="rId53"/>
  </p:notesMasterIdLst>
  <p:handoutMasterIdLst>
    <p:handoutMasterId r:id="rId54"/>
  </p:handoutMasterIdLst>
  <p:sldIdLst>
    <p:sldId id="1981" r:id="rId6"/>
    <p:sldId id="1959" r:id="rId7"/>
    <p:sldId id="1990" r:id="rId8"/>
    <p:sldId id="1998" r:id="rId9"/>
    <p:sldId id="2068" r:id="rId10"/>
    <p:sldId id="2045" r:id="rId11"/>
    <p:sldId id="2069" r:id="rId12"/>
    <p:sldId id="2047" r:id="rId13"/>
    <p:sldId id="2073" r:id="rId14"/>
    <p:sldId id="2023" r:id="rId15"/>
    <p:sldId id="2048" r:id="rId16"/>
    <p:sldId id="2049" r:id="rId17"/>
    <p:sldId id="2008" r:id="rId18"/>
    <p:sldId id="2074" r:id="rId19"/>
    <p:sldId id="2050" r:id="rId20"/>
    <p:sldId id="2056" r:id="rId21"/>
    <p:sldId id="2057" r:id="rId22"/>
    <p:sldId id="2053" r:id="rId23"/>
    <p:sldId id="2076" r:id="rId24"/>
    <p:sldId id="2077" r:id="rId25"/>
    <p:sldId id="2021" r:id="rId26"/>
    <p:sldId id="2058" r:id="rId27"/>
    <p:sldId id="2037" r:id="rId28"/>
    <p:sldId id="1723" r:id="rId29"/>
    <p:sldId id="2081" r:id="rId30"/>
    <p:sldId id="1724" r:id="rId31"/>
    <p:sldId id="2080" r:id="rId32"/>
    <p:sldId id="2060" r:id="rId33"/>
    <p:sldId id="2036" r:id="rId34"/>
    <p:sldId id="2061" r:id="rId35"/>
    <p:sldId id="1848" r:id="rId36"/>
    <p:sldId id="2009" r:id="rId37"/>
    <p:sldId id="2091" r:id="rId38"/>
    <p:sldId id="2015" r:id="rId39"/>
    <p:sldId id="2064" r:id="rId40"/>
    <p:sldId id="2086" r:id="rId41"/>
    <p:sldId id="2031" r:id="rId42"/>
    <p:sldId id="2017" r:id="rId43"/>
    <p:sldId id="2033" r:id="rId44"/>
    <p:sldId id="2087" r:id="rId45"/>
    <p:sldId id="2089" r:id="rId46"/>
    <p:sldId id="2090" r:id="rId47"/>
    <p:sldId id="2092" r:id="rId48"/>
    <p:sldId id="1777" r:id="rId49"/>
    <p:sldId id="1800" r:id="rId50"/>
    <p:sldId id="1769" r:id="rId51"/>
    <p:sldId id="1808" r:id="rId52"/>
  </p:sldIdLst>
  <p:sldSz cx="12192000" cy="6858000"/>
  <p:notesSz cx="6858000" cy="9144000"/>
  <p:custDataLst>
    <p:tags r:id="rId55"/>
  </p:custDataLst>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4EAD325-CEF5-44C7-B76D-EDAE2817B87A}">
          <p14:sldIdLst>
            <p14:sldId id="1981"/>
            <p14:sldId id="1959"/>
            <p14:sldId id="1990"/>
          </p14:sldIdLst>
        </p14:section>
        <p14:section name="01 - Prepare Microsoft Purview Communication Compliance" id="{0669750E-89C9-454D-8DAD-B2F5D93B67D8}">
          <p14:sldIdLst>
            <p14:sldId id="1998"/>
            <p14:sldId id="2068"/>
            <p14:sldId id="2045"/>
            <p14:sldId id="2069"/>
            <p14:sldId id="2047"/>
            <p14:sldId id="2073"/>
            <p14:sldId id="2023"/>
            <p14:sldId id="2048"/>
            <p14:sldId id="2049"/>
          </p14:sldIdLst>
        </p14:section>
        <p14:section name="02 - Manage Insider Risk in Microsoft Purview" id="{3D583B78-D727-4CCC-AF71-99D0E0554DD4}">
          <p14:sldIdLst>
            <p14:sldId id="2008"/>
            <p14:sldId id="2074"/>
            <p14:sldId id="2050"/>
            <p14:sldId id="2056"/>
            <p14:sldId id="2057"/>
            <p14:sldId id="2053"/>
            <p14:sldId id="2076"/>
            <p14:sldId id="2077"/>
            <p14:sldId id="2021"/>
            <p14:sldId id="2058"/>
            <p14:sldId id="2037"/>
          </p14:sldIdLst>
        </p14:section>
        <p14:section name="03 - Plan Information Barriers" id="{DB345C29-D64A-4D9F-BFEB-B6AD285CE6BE}">
          <p14:sldIdLst>
            <p14:sldId id="1723"/>
            <p14:sldId id="2081"/>
            <p14:sldId id="1724"/>
            <p14:sldId id="2080"/>
            <p14:sldId id="2060"/>
            <p14:sldId id="2036"/>
            <p14:sldId id="2061"/>
            <p14:sldId id="1848"/>
          </p14:sldIdLst>
        </p14:section>
        <p14:section name="04 - Manage Regulatory and Privacy Requirements with Microsoft Priva" id="{2277DA26-6AE8-4C24-A1E3-B0428B10F39C}">
          <p14:sldIdLst>
            <p14:sldId id="2009"/>
            <p14:sldId id="2091"/>
            <p14:sldId id="2015"/>
            <p14:sldId id="2064"/>
            <p14:sldId id="2086"/>
            <p14:sldId id="2031"/>
            <p14:sldId id="2017"/>
            <p14:sldId id="2033"/>
            <p14:sldId id="2087"/>
            <p14:sldId id="2089"/>
            <p14:sldId id="2090"/>
            <p14:sldId id="2092"/>
            <p14:sldId id="1777"/>
          </p14:sldIdLst>
        </p14:section>
        <p14:section name="Labs" id="{3D550898-BA11-4938-928D-873C30273ECD}">
          <p14:sldIdLst>
            <p14:sldId id="1800"/>
            <p14:sldId id="1769"/>
            <p14:sldId id="180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C73ECC"/>
    <a:srgbClr val="2A446F"/>
    <a:srgbClr val="F4364C"/>
    <a:srgbClr val="8DC8E8"/>
    <a:srgbClr val="CD9BCF"/>
    <a:srgbClr val="FFA38B"/>
    <a:srgbClr val="F2F2F2"/>
    <a:srgbClr val="243A5E"/>
    <a:srgbClr val="AABEE6"/>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49" autoAdjust="0"/>
    <p:restoredTop sz="91024" autoAdjust="0"/>
  </p:normalViewPr>
  <p:slideViewPr>
    <p:cSldViewPr snapToGrid="0">
      <p:cViewPr varScale="1">
        <p:scale>
          <a:sx n="93" d="100"/>
          <a:sy n="93" d="100"/>
        </p:scale>
        <p:origin x="312" y="72"/>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gs" Target="tags/tag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Master" Target="slideMasters/slideMaster1.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9" Type="http://schemas.openxmlformats.org/officeDocument/2006/relationships/slide" Target="slides/slide4.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10/20/2023 11:32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10/20/2023 11:32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oLVzxcaef3w&amp;ab_channel=MicrosoftSecurit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mslearn.cloudguides.com/guides/Detect%20potential%20communication%20risks%20with%20Microsoft%20Purview%20Communication%20Complianc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mslearn.cloudguides.com/guides/Take%20action%20on%20Microsoft%20Purview%20Communication%20Compliance%20alert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latin typeface="Segoe UI Light" panose="020B0502040204020203" pitchFamily="34" charset="0"/>
                <a:cs typeface="Segoe UI Light" panose="020B0502040204020203" pitchFamily="34" charset="0"/>
              </a:rPr>
              <a:t>Examine Basics: Assess source/subject for remediation or review.</a:t>
            </a:r>
          </a:p>
          <a:p>
            <a:pPr marL="228600" indent="-228600">
              <a:buFont typeface="+mj-lt"/>
              <a:buAutoNum type="arabicPeriod"/>
            </a:pPr>
            <a:r>
              <a:rPr lang="en-US" dirty="0">
                <a:latin typeface="Segoe UI Light" panose="020B0502040204020203" pitchFamily="34" charset="0"/>
                <a:cs typeface="Segoe UI Light" panose="020B0502040204020203" pitchFamily="34" charset="0"/>
              </a:rPr>
              <a:t>Examine Details: Review content, sentiment, attachments, and context.</a:t>
            </a:r>
          </a:p>
          <a:p>
            <a:pPr marL="228600" indent="-228600">
              <a:buFont typeface="+mj-lt"/>
              <a:buAutoNum type="arabicPeriod"/>
            </a:pPr>
            <a:r>
              <a:rPr lang="en-US" dirty="0">
                <a:latin typeface="Segoe UI Light" panose="020B0502040204020203" pitchFamily="34" charset="0"/>
                <a:cs typeface="Segoe UI Light" panose="020B0502040204020203" pitchFamily="34" charset="0"/>
              </a:rPr>
              <a:t>Remediation Action: Choose from resolve, report, tag, notify, escalate, or remove.</a:t>
            </a:r>
          </a:p>
          <a:p>
            <a:pPr marL="228600" indent="-228600">
              <a:buFont typeface="+mj-lt"/>
              <a:buAutoNum type="arabicPeriod"/>
            </a:pPr>
            <a:r>
              <a:rPr lang="en-US" dirty="0">
                <a:latin typeface="Segoe UI Light" panose="020B0502040204020203" pitchFamily="34" charset="0"/>
                <a:cs typeface="Segoe UI Light" panose="020B0502040204020203" pitchFamily="34" charset="0"/>
              </a:rPr>
              <a:t>Archive: Export messages to a .ZIP file for external storage.</a:t>
            </a:r>
          </a:p>
          <a:p>
            <a:pPr marL="228600" indent="-228600">
              <a:buFont typeface="+mj-lt"/>
              <a:buAutoNum type="arabicPeriod"/>
            </a:pPr>
            <a:r>
              <a:rPr lang="en-US" dirty="0">
                <a:latin typeface="Segoe UI Light" panose="020B0502040204020203" pitchFamily="34" charset="0"/>
                <a:cs typeface="Segoe UI Light" panose="020B0502040204020203" pitchFamily="34" charset="0"/>
              </a:rPr>
              <a:t>Power Automate: Automate tasks and alerts with templates.</a:t>
            </a:r>
          </a:p>
          <a:p>
            <a:pPr marL="228600" indent="-228600">
              <a:buFont typeface="+mj-lt"/>
              <a:buAutoNum type="arabicPeriod"/>
            </a:pPr>
            <a:r>
              <a:rPr lang="en-US" dirty="0">
                <a:latin typeface="Segoe UI Light" panose="020B0502040204020203" pitchFamily="34" charset="0"/>
                <a:cs typeface="Segoe UI Light" panose="020B0502040204020203" pitchFamily="34" charset="0"/>
              </a:rPr>
              <a:t>Notice Templates: Create custom email reminders for policy matches.</a:t>
            </a:r>
          </a:p>
          <a:p>
            <a:r>
              <a:rPr lang="en-US" dirty="0">
                <a:latin typeface="Segoe UI Light" panose="020B0502040204020203" pitchFamily="34" charset="0"/>
                <a:cs typeface="Segoe UI Light" panose="020B0502040204020203" pitchFamily="34" charset="0"/>
              </a:rPr>
              <a:t>Unresolve Messages: Move mistakenly resolved messages back to the Pending view for further investigation or additional actions in Communication Compliance.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81570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36897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827676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783302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F1F1F1"/>
                </a:solidFill>
                <a:effectLst/>
                <a:latin typeface="YouTube Sans"/>
              </a:rPr>
              <a:t>Microsoft Purview Insider Risk Management | Admin Set-up Tutorial</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https://www.youtube.com/watch?v=og90Rs8tVUA&amp;ab_channel=MicrosoftMechanics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(14 minutes)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038289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92"/>
              </a:spcBef>
            </a:pPr>
            <a:r>
              <a:rPr lang="en-US" sz="880" dirty="0">
                <a:latin typeface="Segoe UI Light" panose="020B0502040204020203" pitchFamily="34" charset="0"/>
                <a:cs typeface="Segoe UI Light" panose="020B0502040204020203" pitchFamily="34" charset="0"/>
              </a:rPr>
              <a:t>Insider Risk Management Policy Configuration - https://youtu.be/kudK5ajZTUo – 7 minutes</a:t>
            </a:r>
          </a:p>
          <a:p>
            <a:pPr>
              <a:spcBef>
                <a:spcPts val="392"/>
              </a:spcBef>
            </a:pPr>
            <a:endParaRPr lang="en-US" sz="880" dirty="0">
              <a:latin typeface="Segoe UI Light" panose="020B0502040204020203" pitchFamily="34" charset="0"/>
              <a:cs typeface="Segoe UI Light" panose="020B0502040204020203" pitchFamily="34" charset="0"/>
            </a:endParaRPr>
          </a:p>
          <a:p>
            <a:pPr>
              <a:spcBef>
                <a:spcPts val="392"/>
              </a:spcBef>
            </a:pPr>
            <a:r>
              <a:rPr lang="en-US" sz="880" dirty="0">
                <a:latin typeface="Segoe UI Light" panose="020B0502040204020203" pitchFamily="34" charset="0"/>
                <a:cs typeface="Segoe UI Light" panose="020B0502040204020203" pitchFamily="34" charset="0"/>
              </a:rPr>
              <a:t>Insider risk management policies determine:</a:t>
            </a:r>
          </a:p>
          <a:p>
            <a:pPr marL="171450" indent="-171450">
              <a:spcBef>
                <a:spcPts val="392"/>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The users that are in-scope</a:t>
            </a:r>
          </a:p>
          <a:p>
            <a:pPr marL="171450" indent="-171450">
              <a:spcBef>
                <a:spcPts val="392"/>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The types of risk indicators that are configured for alerts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marR="0" lvl="0" indent="0" algn="l" defTabSz="914367" rtl="0" eaLnBrk="1" fontAlgn="auto" latinLnBrk="0" hangingPunct="1">
              <a:lnSpc>
                <a:spcPct val="90000"/>
              </a:lnSpc>
              <a:spcBef>
                <a:spcPts val="392"/>
              </a:spcBef>
              <a:spcAft>
                <a:spcPts val="333"/>
              </a:spcAft>
              <a:buClrTx/>
              <a:buSzTx/>
              <a:buFont typeface="Arial" panose="020B0604020202020204" pitchFamily="34" charset="0"/>
              <a:buNone/>
              <a:tabLst/>
              <a:defRPr/>
            </a:pPr>
            <a:r>
              <a:rPr lang="en-US" sz="880" dirty="0">
                <a:latin typeface="Segoe UI Light" panose="020B0502040204020203" pitchFamily="34" charset="0"/>
                <a:cs typeface="Segoe UI Light" panose="020B0502040204020203" pitchFamily="34" charset="0"/>
              </a:rPr>
              <a:t>Policies also support content priorities. By doing so, an organization can focus policy conditions on multiple or specific Microsoft Teams, SharePoint sites, data sensitivity types, and data labels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a:spcBef>
                <a:spcPts val="588"/>
              </a:spcBef>
            </a:pPr>
            <a:r>
              <a:rPr lang="en-US" sz="880" dirty="0">
                <a:solidFill>
                  <a:srgbClr val="000000"/>
                </a:solidFill>
                <a:latin typeface="Segoe UI Light" panose="020B0502040204020203" pitchFamily="34" charset="0"/>
                <a:cs typeface="Segoe UI Light" panose="020B0502040204020203" pitchFamily="34" charset="0"/>
              </a:rPr>
              <a:t>Insider risk management templates are pre-defined policy conditions that define the types of risk indicators and risk scoring model used by the associated policy</a:t>
            </a:r>
          </a:p>
          <a:p>
            <a:pPr>
              <a:spcBef>
                <a:spcPts val="588"/>
              </a:spcBef>
            </a:pPr>
            <a:endParaRPr lang="en-US" sz="880" dirty="0">
              <a:solidFill>
                <a:srgbClr val="000000"/>
              </a:solidFill>
              <a:latin typeface="Segoe UI Light" panose="020B0502040204020203" pitchFamily="34" charset="0"/>
              <a:cs typeface="Segoe UI Light" panose="020B0502040204020203" pitchFamily="34" charset="0"/>
            </a:endParaRPr>
          </a:p>
          <a:p>
            <a:pPr marL="171450" indent="-171450">
              <a:spcBef>
                <a:spcPts val="588"/>
              </a:spcBef>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Each policy must have a template assigned in the policy creation wizard</a:t>
            </a:r>
          </a:p>
          <a:p>
            <a:pPr marL="171450" indent="-171450">
              <a:spcBef>
                <a:spcPts val="588"/>
              </a:spcBef>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Insider risk management supports up to five policies for each policy template</a:t>
            </a:r>
            <a:endParaRPr lang="en-US" sz="880" dirty="0">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a:spcBef>
                <a:spcPts val="588"/>
              </a:spcBef>
            </a:pPr>
            <a:r>
              <a:rPr lang="en-US" sz="880" dirty="0">
                <a:latin typeface="Segoe UI Light" panose="020B0502040204020203" pitchFamily="34" charset="0"/>
                <a:cs typeface="Segoe UI Light" panose="020B0502040204020203" pitchFamily="34" charset="0"/>
              </a:rPr>
              <a:t>The Policy tab on the Insider risk management dashboard enables an organization to quickly:</a:t>
            </a:r>
          </a:p>
          <a:p>
            <a:pPr marL="171450" indent="-171450">
              <a:spcBef>
                <a:spcPts val="588"/>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Review its policies</a:t>
            </a:r>
          </a:p>
          <a:p>
            <a:pPr marL="171450" indent="-171450">
              <a:spcBef>
                <a:spcPts val="588"/>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Review the health of policies</a:t>
            </a:r>
          </a:p>
          <a:p>
            <a:pPr marL="171450" indent="-171450">
              <a:spcBef>
                <a:spcPts val="588"/>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Manually add users to policies</a:t>
            </a:r>
          </a:p>
          <a:p>
            <a:pPr marL="171450" indent="-171450">
              <a:spcBef>
                <a:spcPts val="588"/>
              </a:spcBef>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View the status of alerts associated with each policy</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080362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Prerequisites &amp; permissions:</a:t>
            </a:r>
          </a:p>
          <a:p>
            <a:pPr marL="171450" indent="-171450">
              <a:buFont typeface="Arial" panose="020B0604020202020204" pitchFamily="34" charset="0"/>
              <a:buChar char="•"/>
            </a:pPr>
            <a:r>
              <a:rPr lang="en-US" dirty="0"/>
              <a:t>Turn on audit logging for user insights and policy activities.</a:t>
            </a:r>
          </a:p>
          <a:p>
            <a:pPr marL="171450" indent="-171450">
              <a:buFont typeface="Arial" panose="020B0604020202020204" pitchFamily="34" charset="0"/>
              <a:buChar char="•"/>
            </a:pPr>
            <a:r>
              <a:rPr lang="en-US" dirty="0"/>
              <a:t>Assign compliance officers to Insider Risk Management or Insider Risk Management Admin role group.</a:t>
            </a:r>
          </a:p>
          <a:p>
            <a:pPr marL="171450" indent="-171450">
              <a:buFont typeface="Arial" panose="020B0604020202020204" pitchFamily="34" charset="0"/>
              <a:buChar char="•"/>
            </a:pPr>
            <a:r>
              <a:rPr lang="en-US" dirty="0"/>
              <a:t>Choose role groups (Insider Risk Management, Insider Risk Management Admin, Analysts, Investigators) for managing different aspects of insider risk management.</a:t>
            </a:r>
          </a:p>
          <a:p>
            <a:endParaRPr lang="en-US" dirty="0"/>
          </a:p>
          <a:p>
            <a:r>
              <a:rPr lang="en-US" dirty="0"/>
              <a:t>Potential dependencies:</a:t>
            </a:r>
          </a:p>
          <a:p>
            <a:pPr marL="171450" indent="-171450">
              <a:buFont typeface="Arial" panose="020B0604020202020204" pitchFamily="34" charset="0"/>
              <a:buChar char="•"/>
            </a:pPr>
            <a:r>
              <a:rPr lang="en-US" dirty="0"/>
              <a:t>Departing employee data theft template may require configuring Microsoft 365 HR data connector.</a:t>
            </a:r>
          </a:p>
          <a:p>
            <a:pPr marL="171450" indent="-171450">
              <a:buFont typeface="Arial" panose="020B0604020202020204" pitchFamily="34" charset="0"/>
              <a:buChar char="•"/>
            </a:pPr>
            <a:r>
              <a:rPr lang="en-US" dirty="0"/>
              <a:t>HR connector setup includes obtaining consent, assigning Mailbox Import Export role, and uploading HR data from CSV file.</a:t>
            </a:r>
          </a:p>
          <a:p>
            <a:pPr marL="171450" indent="-171450">
              <a:buFont typeface="Arial" panose="020B0604020202020204" pitchFamily="34" charset="0"/>
              <a:buChar char="•"/>
            </a:pPr>
            <a:r>
              <a:rPr lang="en-US" dirty="0"/>
              <a:t>Data leaks template may require assigning a specific DLP policy to drive sensitive information alerts.</a:t>
            </a:r>
          </a:p>
          <a:p>
            <a:endParaRPr lang="en-US" dirty="0"/>
          </a:p>
          <a:p>
            <a:r>
              <a:rPr lang="en-US" dirty="0"/>
              <a:t>Creating a new insider risk policy:</a:t>
            </a:r>
          </a:p>
          <a:p>
            <a:pPr marL="171450" indent="-171450">
              <a:buFont typeface="Arial" panose="020B0604020202020204" pitchFamily="34" charset="0"/>
              <a:buChar char="•"/>
            </a:pPr>
            <a:r>
              <a:rPr lang="en-US" dirty="0"/>
              <a:t>Use the policy wizard in the Microsoft Purview compliance portal.</a:t>
            </a:r>
          </a:p>
          <a:p>
            <a:pPr marL="171450" indent="-171450">
              <a:buFont typeface="Arial" panose="020B0604020202020204" pitchFamily="34" charset="0"/>
              <a:buChar char="•"/>
            </a:pPr>
            <a:r>
              <a:rPr lang="en-US" dirty="0"/>
              <a:t>Configure policy template, apply to users/groups, select alert indicators, and set duration for monitoring.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596161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Insider Risk Management Alerts Triage Experience - https://youtu.be/KgmpxBLJLPI - 5 minutes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Investigating risky user activities is an important first step in minimizing insider risks for an organization.</a:t>
            </a:r>
          </a:p>
          <a:p>
            <a:pPr marL="171450" indent="-171450">
              <a:buFont typeface="Arial" panose="020B0604020202020204" pitchFamily="34" charset="0"/>
              <a:buChar char="•"/>
            </a:pPr>
            <a:r>
              <a:rPr lang="en-US" dirty="0"/>
              <a:t>Risks can include activities that generate alerts from insider risk management policies and activities detected by policies that pose risks but don't immediately generate alerts for users.</a:t>
            </a:r>
          </a:p>
          <a:p>
            <a:pPr marL="171450" indent="-171450">
              <a:buFont typeface="Arial" panose="020B0604020202020204" pitchFamily="34" charset="0"/>
              <a:buChar char="•"/>
            </a:pPr>
            <a:r>
              <a:rPr lang="en-US" dirty="0"/>
              <a:t>Organizations can investigate these types of activities by using the User Activity Reports and the Alert Dashboard.</a:t>
            </a:r>
          </a:p>
          <a:p>
            <a:pPr marL="171450" indent="-171450">
              <a:buFont typeface="Arial" panose="020B0604020202020204" pitchFamily="34" charset="0"/>
              <a:buChar char="•"/>
            </a:pPr>
            <a:r>
              <a:rPr lang="en-US" dirty="0"/>
              <a:t>User Activity Reports allow examining specific users' activities for a defined time period without assigning them to an insider risk management policy.</a:t>
            </a:r>
          </a:p>
          <a:p>
            <a:pPr marL="171450" indent="-171450">
              <a:buFont typeface="Arial" panose="020B0604020202020204" pitchFamily="34" charset="0"/>
              <a:buChar char="•"/>
            </a:pPr>
            <a:r>
              <a:rPr lang="en-US" dirty="0"/>
              <a:t>Insider risk management alerts are automatically generated by risk indicators defined in policies.</a:t>
            </a:r>
          </a:p>
          <a:p>
            <a:pPr marL="171450" indent="-171450">
              <a:buFont typeface="Arial" panose="020B0604020202020204" pitchFamily="34" charset="0"/>
              <a:buChar char="•"/>
            </a:pPr>
            <a:r>
              <a:rPr lang="en-US" dirty="0"/>
              <a:t>Alerts provide compliance analysts and investigators with a current risk status view.</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51888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Take action on insider risk alerts through cases: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Assign alerts to cases for detailed investigation.</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Review signals, content, and timeline.</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Send notices or escalate for further investigation.</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Close cases with specific actions.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Case dashboard:</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Displays active and closed cases.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Shows case attributes and statistics.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Filter and search cases.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Case overview and Alerts: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Summarizes alert activity and risk level history.</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Displays policy matches, alert status, severity, and detection time.</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Provides an overview of content at risk.</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User activity:</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Offers a timeline of alerts and risk activities.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Shows risk score, categories, and associated events.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Enables actions to contain risks.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Content explorer:</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Provides access to items and their locations.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Allows viewing contents of files and emails.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Supports basic and advanced search.</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Case notes and Contributors: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Enables commenting and feedback.</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Adds insight and maintains case history.</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Manages access and contributors.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616359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Case actions: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Analysts and investigators take action.</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Consider severity and risk history.</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Integrate with Microsoft Purview.</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Send notice:</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Remind employees via email.</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Document actions and policies.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Use notice templates.</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Escalate for investigation:</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Additional legal review.</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Open eDiscovery (Premium) case.</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Manage content preservation.</a:t>
            </a:r>
          </a:p>
          <a:p>
            <a:pPr marL="0" indent="0">
              <a:spcBef>
                <a:spcPts val="392"/>
              </a:spcBef>
              <a:buFont typeface="Arial" panose="020B0604020202020204" pitchFamily="34" charset="0"/>
              <a:buNone/>
            </a:pPr>
            <a:endParaRPr lang="en-US" sz="880" dirty="0">
              <a:solidFill>
                <a:schemeClr val="accent1"/>
              </a:solidFill>
              <a:latin typeface="Segoe UI Light" panose="020B0502040204020203" pitchFamily="34" charset="0"/>
              <a:cs typeface="Segoe UI Light" panose="020B0502040204020203" pitchFamily="34" charset="0"/>
            </a:endParaRPr>
          </a:p>
          <a:p>
            <a:pPr marL="0" indent="0">
              <a:spcBef>
                <a:spcPts val="392"/>
              </a:spcBef>
              <a:buFont typeface="Arial" panose="020B0604020202020204" pitchFamily="34" charset="0"/>
              <a:buNone/>
            </a:pPr>
            <a:r>
              <a:rPr lang="en-US" sz="880" dirty="0">
                <a:solidFill>
                  <a:schemeClr val="accent1"/>
                </a:solidFill>
                <a:latin typeface="Segoe UI Light" panose="020B0502040204020203" pitchFamily="34" charset="0"/>
                <a:cs typeface="Segoe UI Light" panose="020B0502040204020203" pitchFamily="34" charset="0"/>
              </a:rPr>
              <a:t>Resolve the case:</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Complete review and investigation.</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Take action on alerts.</a:t>
            </a:r>
          </a:p>
          <a:p>
            <a:pPr marL="171450" indent="-171450">
              <a:spcBef>
                <a:spcPts val="392"/>
              </a:spcBef>
              <a:buFont typeface="Arial" panose="020B0604020202020204" pitchFamily="34" charset="0"/>
              <a:buChar char="•"/>
            </a:pPr>
            <a:r>
              <a:rPr lang="en-US" sz="880" dirty="0">
                <a:solidFill>
                  <a:schemeClr val="accent1"/>
                </a:solidFill>
                <a:latin typeface="Segoe UI Light" panose="020B0502040204020203" pitchFamily="34" charset="0"/>
                <a:cs typeface="Segoe UI Light" panose="020B0502040204020203" pitchFamily="34" charset="0"/>
              </a:rPr>
              <a:t>Close case with resolution classification.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881593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174297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68454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3398058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Notices serve as gentle reminders for users to exercise caution and provide links to training resources or corporate policies</a:t>
            </a:r>
          </a:p>
          <a:p>
            <a:pPr marL="171450" indent="-171450">
              <a:buFont typeface="Arial" panose="020B0604020202020204" pitchFamily="34" charset="0"/>
              <a:buChar char="•"/>
            </a:pPr>
            <a:r>
              <a:rPr lang="en-US" dirty="0"/>
              <a:t>Notices help create a documented audit trail for users with recurring risk activities</a:t>
            </a:r>
          </a:p>
          <a:p>
            <a:pPr marL="171450" indent="-171450">
              <a:buFont typeface="Arial" panose="020B0604020202020204" pitchFamily="34" charset="0"/>
              <a:buChar char="•"/>
            </a:pPr>
            <a:r>
              <a:rPr lang="en-US" dirty="0"/>
              <a:t>The Notices templates dashboard displays a list of configured notice templates and allows you to create new ones</a:t>
            </a:r>
          </a:p>
          <a:p>
            <a:pPr marL="171450" indent="-171450">
              <a:buFont typeface="Arial" panose="020B0604020202020204" pitchFamily="34" charset="0"/>
              <a:buChar char="•"/>
            </a:pPr>
            <a:r>
              <a:rPr lang="en-US" dirty="0"/>
              <a:t>You can use HTML in the message body field of a notice template to create more detailed messages</a:t>
            </a:r>
          </a:p>
          <a:p>
            <a:pPr marL="171450" indent="-171450">
              <a:buFont typeface="Arial" panose="020B0604020202020204" pitchFamily="34" charset="0"/>
              <a:buChar char="•"/>
            </a:pPr>
            <a:r>
              <a:rPr lang="en-US" dirty="0"/>
              <a:t>To create a new notice template, use the notice creation tool in the Microsoft Purview compliance portal</a:t>
            </a:r>
          </a:p>
          <a:p>
            <a:pPr marL="171450" indent="-171450">
              <a:buFont typeface="Arial" panose="020B0604020202020204" pitchFamily="34" charset="0"/>
              <a:buChar char="•"/>
            </a:pPr>
            <a:r>
              <a:rPr lang="en-US" dirty="0"/>
              <a:t>You can update or delete existing notice templates through the Microsoft Purview compliance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455112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4142813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Information barriers apply to SharePoint Online, Microsoft Teams, and OneDrive services</a:t>
            </a:r>
          </a:p>
          <a:p>
            <a:pPr marL="171450"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Supports two-way restrictions for communication and collaboration</a:t>
            </a:r>
          </a:p>
          <a:p>
            <a:pPr marL="171450"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Possible scenarios for using information barrier policies:</a:t>
            </a:r>
          </a:p>
          <a:p>
            <a:pPr marL="384432" lvl="1"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Prohibit two-way communication or file sharing between users on different teams</a:t>
            </a:r>
          </a:p>
          <a:p>
            <a:pPr marL="384432" lvl="1"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Prevent two-way calling or online chat between users in specific groups within the organization</a:t>
            </a:r>
          </a:p>
          <a:p>
            <a:pPr marL="384432" lvl="1"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Restrict a user to only call or chat online with a designated team, with two-way limitations</a:t>
            </a:r>
          </a:p>
          <a:p>
            <a:pPr marL="384432" lvl="1" indent="-171450">
              <a:buFont typeface="Arial" panose="020B0604020202020204" pitchFamily="34" charset="0"/>
              <a:buChar char="•"/>
            </a:pPr>
            <a:r>
              <a:rPr lang="en-US" altLang="zh-CN" sz="880" b="0" i="0" kern="1200" dirty="0">
                <a:solidFill>
                  <a:schemeClr val="tx1"/>
                </a:solidFill>
                <a:effectLst/>
                <a:latin typeface="Segoe UI Light" pitchFamily="34" charset="0"/>
                <a:ea typeface="+mn-ea"/>
                <a:cs typeface="+mn-cs"/>
              </a:rPr>
              <a:t>Limit file sharing or access to a site exclusively to members of a specific team, blocking two-way access for others</a:t>
            </a:r>
            <a:endParaRPr lang="en-US" sz="880" b="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altLang="zh-CN" sz="880" dirty="0">
                <a:solidFill>
                  <a:schemeClr val="tx1"/>
                </a:solidFill>
                <a:ea typeface="Segoe UI" pitchFamily="34" charset="0"/>
                <a:cs typeface="Segoe UI" pitchFamily="34" charset="0"/>
              </a:rPr>
              <a:t>Planning IB Policies: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altLang="zh-CN" sz="880" dirty="0">
                <a:solidFill>
                  <a:schemeClr val="tx1"/>
                </a:solidFill>
                <a:ea typeface="Segoe UI" pitchFamily="34" charset="0"/>
                <a:cs typeface="Segoe UI" pitchFamily="34" charset="0"/>
              </a:rPr>
              <a:t>Consider legal and industry regulations to determine the compliance requirements.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altLang="zh-CN" sz="880" dirty="0">
                <a:solidFill>
                  <a:schemeClr val="tx1"/>
                </a:solidFill>
                <a:ea typeface="Segoe UI" pitchFamily="34" charset="0"/>
                <a:cs typeface="Segoe UI" pitchFamily="34" charset="0"/>
              </a:rPr>
              <a:t>Identify communication restrictions between groups to define the scope of IB policies.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altLang="zh-CN" sz="880" dirty="0">
                <a:solidFill>
                  <a:schemeClr val="tx1"/>
                </a:solidFill>
                <a:ea typeface="Segoe UI" pitchFamily="34" charset="0"/>
                <a:cs typeface="Segoe UI" pitchFamily="34" charset="0"/>
              </a:rPr>
              <a:t>Categorize policies into Block and Allow to establish communication boundaries.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altLang="zh-CN" sz="880" dirty="0">
              <a:solidFill>
                <a:schemeClr val="tx1"/>
              </a:solidFill>
              <a:ea typeface="Segoe UI" pitchFamily="34" charset="0"/>
              <a:cs typeface="Segoe UI"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altLang="zh-CN" sz="880" dirty="0">
                <a:solidFill>
                  <a:schemeClr val="tx1"/>
                </a:solidFill>
                <a:ea typeface="Segoe UI" pitchFamily="34" charset="0"/>
                <a:cs typeface="Segoe UI" pitchFamily="34" charset="0"/>
              </a:rPr>
              <a:t>Configuration Steps:</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Ensure prerequisites are met, such as licenses, permissions, and necessary data in the directory.</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Segment users based on attributes to create distinct groups for policy application.</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Define IB policies specifying communication limits as either Block or Allow.</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Apply IB policies by activating them to enforce communication restrictions.</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Optionally configure IB for SharePoint and OneDrive to extend restrictions.</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altLang="zh-CN" sz="880" dirty="0">
                <a:solidFill>
                  <a:schemeClr val="tx1"/>
                </a:solidFill>
                <a:ea typeface="Segoe UI" pitchFamily="34" charset="0"/>
                <a:cs typeface="Segoe UI" pitchFamily="34" charset="0"/>
              </a:rPr>
              <a:t>Optionally adjust Information Barrier modes to align with specific organizational needs.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662874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102" fontAlgn="base">
              <a:spcBef>
                <a:spcPct val="0"/>
              </a:spcBef>
              <a:spcAft>
                <a:spcPct val="0"/>
              </a:spcAft>
            </a:pPr>
            <a:endParaRPr lang="en-US" altLang="zh-CN" sz="880" dirty="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284101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Information barriers in OneDrive can prevent unauthorized collaborations by controlling user access to OneDrive or stored content, and by limiting sharing of OneDrive or stored content with other users.</a:t>
            </a:r>
          </a:p>
          <a:p>
            <a:pPr marL="171450" indent="-171450">
              <a:buFont typeface="Arial" panose="020B0604020202020204" pitchFamily="34" charset="0"/>
              <a:buChar char="•"/>
            </a:pPr>
            <a:r>
              <a:rPr lang="en-US" dirty="0"/>
              <a:t>OneDrive supports different information barrier modes when used with an organization, including Open, Owner Moderated, Explicit, and Inferred.</a:t>
            </a:r>
          </a:p>
          <a:p>
            <a:pPr marL="171450" indent="-171450">
              <a:buFont typeface="Arial" panose="020B0604020202020204" pitchFamily="34" charset="0"/>
              <a:buChar char="•"/>
            </a:pPr>
            <a:r>
              <a:rPr lang="en-US" dirty="0"/>
              <a:t>The Open mode allows unrestricted sharing of OneDrive content, while Owner Moderated mode requires approval from the content owner before sharing can occur.</a:t>
            </a:r>
          </a:p>
          <a:p>
            <a:pPr marL="171450" indent="-171450">
              <a:buFont typeface="Arial" panose="020B0604020202020204" pitchFamily="34" charset="0"/>
              <a:buChar char="•"/>
            </a:pPr>
            <a:r>
              <a:rPr lang="en-US" dirty="0"/>
              <a:t>The Explicit mode restricts sharing based on pre-defined policies, and the Inferred mode automatically blocks sharing based on factors such as job title or department.</a:t>
            </a:r>
          </a:p>
          <a:p>
            <a:pPr marL="171450" indent="-171450">
              <a:buFont typeface="Arial" panose="020B0604020202020204" pitchFamily="34" charset="0"/>
              <a:buChar char="•"/>
            </a:pPr>
            <a:r>
              <a:rPr lang="en-US" dirty="0"/>
              <a:t>By using information barriers in OneDrive, organizations can maintain greater control over the flow of information and reduce the risk of unauthorized sharing or exposure of sensitive data.</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92641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Definition: Information barriers in SharePoint can prevent unauthorized collaborations by controlling user access and sharing of site content.</a:t>
            </a:r>
          </a:p>
          <a:p>
            <a:pPr marL="171450" indent="-171450">
              <a:buFont typeface="Arial" panose="020B0604020202020204" pitchFamily="34" charset="0"/>
              <a:buChar char="•"/>
            </a:pPr>
            <a:r>
              <a:rPr lang="en-US" dirty="0"/>
              <a:t>Types of Unauthorized Collaborations: Adding a user to a site, user access to a site or site content, sharing a site or site content with other users.</a:t>
            </a:r>
          </a:p>
          <a:p>
            <a:pPr marL="171450" indent="-171450">
              <a:buFont typeface="Arial" panose="020B0604020202020204" pitchFamily="34" charset="0"/>
              <a:buChar char="•"/>
            </a:pPr>
            <a:r>
              <a:rPr lang="en-US" dirty="0"/>
              <a:t>Supported Information Barrier Modes: Open, Owner Moderated (preview), Explicit, Inferred.</a:t>
            </a:r>
          </a:p>
          <a:p>
            <a:pPr marL="171450" indent="-171450">
              <a:buFont typeface="Arial" panose="020B0604020202020204" pitchFamily="34" charset="0"/>
              <a:buChar char="•"/>
            </a:pPr>
            <a:r>
              <a:rPr lang="en-US" dirty="0"/>
              <a:t>Administration: SharePoint Administrators or Global Administrators can view and manage segments on a SharePoint site.</a:t>
            </a:r>
          </a:p>
          <a:p>
            <a:pPr marL="171450" indent="-171450">
              <a:buFont typeface="Arial" panose="020B0604020202020204" pitchFamily="34" charset="0"/>
              <a:buChar char="•"/>
            </a:pPr>
            <a:r>
              <a:rPr lang="en-US" dirty="0"/>
              <a:t>Limits: Up to 5,000 segments per organization, and users can be assigned to multiple segments (except for organizations in Legacy mode).</a:t>
            </a:r>
          </a:p>
          <a:p>
            <a:pPr marL="171450" indent="-171450">
              <a:buFont typeface="Arial" panose="020B0604020202020204" pitchFamily="34" charset="0"/>
              <a:buChar char="•"/>
            </a:pPr>
            <a:r>
              <a:rPr lang="en-US" dirty="0"/>
              <a:t>Tools for Managing Information Barriers: SharePoint Admin Center, SharePoint PowerShell, SharePoint REST API.</a:t>
            </a:r>
          </a:p>
          <a:p>
            <a:pPr marL="171450" indent="-171450">
              <a:buFont typeface="Arial" panose="020B0604020202020204" pitchFamily="34" charset="0"/>
              <a:buChar char="•"/>
            </a:pPr>
            <a:r>
              <a:rPr lang="en-US" dirty="0"/>
              <a:t>Auditing: Audit events are available in the Microsoft Purview compliance portal.</a:t>
            </a:r>
          </a:p>
          <a:p>
            <a:pPr marL="171450" indent="-171450">
              <a:buFont typeface="Arial" panose="020B0604020202020204" pitchFamily="34" charset="0"/>
              <a:buChar char="•"/>
            </a:pPr>
            <a:r>
              <a:rPr lang="en-US" dirty="0"/>
              <a:t>Microsoft Teams Integration: Microsoft Teams sites are automatically created for the team's files, and information barriers can be enabled for them.</a:t>
            </a:r>
          </a:p>
          <a:p>
            <a:pPr marL="171450" indent="-171450">
              <a:buFont typeface="Arial" panose="020B0604020202020204" pitchFamily="34" charset="0"/>
              <a:buChar char="•"/>
            </a:pPr>
            <a:r>
              <a:rPr lang="en-US" dirty="0"/>
              <a:t>Effects of Changes: Users' access to site or content is determined by the site's IB mode.</a:t>
            </a:r>
          </a:p>
          <a:p>
            <a:pPr marL="171450" indent="-171450">
              <a:buFont typeface="Arial" panose="020B0604020202020204" pitchFamily="34" charset="0"/>
              <a:buChar char="•"/>
            </a:pPr>
            <a:r>
              <a:rPr lang="en-US" dirty="0"/>
              <a:t>Suspend Information Barriers: Can be done temporarily using SharePoint Online Management Shell and Set-</a:t>
            </a:r>
            <a:r>
              <a:rPr lang="en-US" dirty="0" err="1"/>
              <a:t>SPOTenant</a:t>
            </a:r>
            <a:r>
              <a:rPr lang="en-US" dirty="0"/>
              <a:t> cmdlet.</a:t>
            </a:r>
          </a:p>
          <a:p>
            <a:pPr marL="171450" indent="-171450">
              <a:buFont typeface="Arial" panose="020B0604020202020204" pitchFamily="34" charset="0"/>
              <a:buChar char="•"/>
            </a:pPr>
            <a:r>
              <a:rPr lang="en-US" dirty="0"/>
              <a:t>Additional Capability: Mail-enabled security group support for Open mode sites (with prerequisites).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1200747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619419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3055181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491292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9597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1630964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Admins can review alerts about content that matches policy conditions in </a:t>
            </a:r>
            <a:r>
              <a:rPr lang="en-US" dirty="0" err="1"/>
              <a:t>Priva</a:t>
            </a:r>
            <a:endParaRPr lang="en-US" dirty="0"/>
          </a:p>
          <a:p>
            <a:pPr marL="171450" indent="-171450">
              <a:buFont typeface="Arial" panose="020B0604020202020204" pitchFamily="34" charset="0"/>
              <a:buChar char="•"/>
            </a:pPr>
            <a:r>
              <a:rPr lang="en-US" dirty="0"/>
              <a:t>Identify cases that need follow-up by creating issues</a:t>
            </a:r>
          </a:p>
          <a:p>
            <a:pPr marL="171450" indent="-171450">
              <a:buFont typeface="Arial" panose="020B0604020202020204" pitchFamily="34" charset="0"/>
              <a:buChar char="•"/>
            </a:pPr>
            <a:r>
              <a:rPr lang="en-US" dirty="0"/>
              <a:t>Collaboratively work towards remediating issues with structured reviews</a:t>
            </a:r>
          </a:p>
          <a:p>
            <a:pPr marL="171450" indent="-171450">
              <a:buFont typeface="Arial" panose="020B0604020202020204" pitchFamily="34" charset="0"/>
              <a:buChar char="•"/>
            </a:pPr>
            <a:r>
              <a:rPr lang="en-US" dirty="0"/>
              <a:t>Content owners can take corrective actions directly from notifications or Teams messages</a:t>
            </a:r>
          </a:p>
          <a:p>
            <a:pPr marL="171450" indent="-171450">
              <a:buFont typeface="Arial" panose="020B0604020202020204" pitchFamily="34" charset="0"/>
              <a:buChar char="•"/>
            </a:pPr>
            <a:r>
              <a:rPr lang="en-US" dirty="0"/>
              <a:t>Overview page provides a view into recent findings and key areas of concern</a:t>
            </a:r>
          </a:p>
          <a:p>
            <a:pPr marL="171450" indent="-171450">
              <a:buFont typeface="Arial" panose="020B0604020202020204" pitchFamily="34" charset="0"/>
              <a:buChar char="•"/>
            </a:pPr>
            <a:r>
              <a:rPr lang="en-US" dirty="0"/>
              <a:t>Access visualizations and details about alerts and issues via the Policies page</a:t>
            </a:r>
          </a:p>
          <a:p>
            <a:pPr marL="171450" indent="-171450">
              <a:buFont typeface="Arial" panose="020B0604020202020204" pitchFamily="34" charset="0"/>
              <a:buChar char="•"/>
            </a:pPr>
            <a:r>
              <a:rPr lang="en-US" dirty="0"/>
              <a:t>Evaluate active alerts and specify which ones require follow-up with the Alerts page</a:t>
            </a:r>
          </a:p>
          <a:p>
            <a:pPr marL="171450" indent="-171450">
              <a:buFont typeface="Arial" panose="020B0604020202020204" pitchFamily="34" charset="0"/>
              <a:buChar char="•"/>
            </a:pPr>
            <a:r>
              <a:rPr lang="en-US" dirty="0"/>
              <a:t>Filterable list of alerts generated by policies available on the Alerts page</a:t>
            </a:r>
          </a:p>
          <a:p>
            <a:pPr marL="171450" indent="-171450">
              <a:buFont typeface="Arial" panose="020B0604020202020204" pitchFamily="34" charset="0"/>
              <a:buChar char="•"/>
            </a:pPr>
            <a:r>
              <a:rPr lang="en-US" dirty="0"/>
              <a:t>Manage open issues with the Issues page</a:t>
            </a:r>
          </a:p>
          <a:p>
            <a:pPr marL="171450" indent="-171450">
              <a:buFont typeface="Arial" panose="020B0604020202020204" pitchFamily="34" charset="0"/>
              <a:buChar char="•"/>
            </a:pPr>
            <a:r>
              <a:rPr lang="en-US" dirty="0"/>
              <a:t>Prioritize cases based on severity level</a:t>
            </a:r>
          </a:p>
          <a:p>
            <a:pPr marL="171450" indent="-171450">
              <a:buFont typeface="Arial" panose="020B0604020202020204" pitchFamily="34" charset="0"/>
              <a:buChar char="•"/>
            </a:pPr>
            <a:r>
              <a:rPr lang="en-US" dirty="0"/>
              <a:t>Review content and remediate issues by taking actions like notifying owners or applying retention or sensitivity labels</a:t>
            </a:r>
          </a:p>
          <a:p>
            <a:pPr marL="171450" indent="-171450">
              <a:buFont typeface="Arial" panose="020B0604020202020204" pitchFamily="34" charset="0"/>
              <a:buChar char="•"/>
            </a:pPr>
            <a:r>
              <a:rPr lang="en-US" dirty="0"/>
              <a:t>Share issues with additional members of your enterprise via Microsoft Teams, email, or a direct link</a:t>
            </a:r>
          </a:p>
          <a:p>
            <a:pPr marL="171450" indent="-171450">
              <a:buFont typeface="Arial" panose="020B0604020202020204" pitchFamily="34" charset="0"/>
              <a:buChar char="•"/>
            </a:pPr>
            <a:r>
              <a:rPr lang="en-US" dirty="0"/>
              <a:t>Efficiently manage privacy risks with </a:t>
            </a:r>
            <a:r>
              <a:rPr lang="en-US" dirty="0" err="1"/>
              <a:t>Priva</a:t>
            </a:r>
            <a:r>
              <a:rPr lang="en-US" dirty="0"/>
              <a:t> by collaborating on structured reviews and taking corrective actions quickly.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25488521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61048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Users need to hold all roles in the Subject Rights Request Administrators role group to create a request</a:t>
            </a:r>
          </a:p>
          <a:p>
            <a:pPr marL="171450" indent="-171450">
              <a:buFont typeface="Arial" panose="020B0604020202020204" pitchFamily="34" charset="0"/>
              <a:buChar char="•"/>
            </a:pPr>
            <a:r>
              <a:rPr lang="en-US" dirty="0"/>
              <a:t>Two ways to create a request: from a template or through a guided custom process</a:t>
            </a:r>
          </a:p>
          <a:p>
            <a:pPr marL="171450" indent="-171450">
              <a:buFont typeface="Arial" panose="020B0604020202020204" pitchFamily="34" charset="0"/>
              <a:buChar char="•"/>
            </a:pPr>
            <a:r>
              <a:rPr lang="en-US" dirty="0"/>
              <a:t>Four types of requests supported: Access, Export, Tagged list for follow-up, and Delete (preview)</a:t>
            </a:r>
          </a:p>
          <a:p>
            <a:pPr marL="171450" indent="-171450">
              <a:buFont typeface="Arial" panose="020B0604020202020204" pitchFamily="34" charset="0"/>
              <a:buChar char="•"/>
            </a:pPr>
            <a:r>
              <a:rPr lang="en-US" dirty="0"/>
              <a:t>Simple, out-of-box setup available to explore functionality of subject rights request workflow</a:t>
            </a:r>
          </a:p>
          <a:p>
            <a:pPr marL="171450" indent="-171450">
              <a:buFont typeface="Arial" panose="020B0604020202020204" pitchFamily="34" charset="0"/>
              <a:buChar char="•"/>
            </a:pPr>
            <a:r>
              <a:rPr lang="en-US" dirty="0"/>
              <a:t>Template option available for quick setup with default settings</a:t>
            </a:r>
          </a:p>
          <a:p>
            <a:pPr marL="171450" indent="-171450">
              <a:buFont typeface="Arial" panose="020B0604020202020204" pitchFamily="34" charset="0"/>
              <a:buChar char="•"/>
            </a:pPr>
            <a:r>
              <a:rPr lang="en-US" dirty="0"/>
              <a:t>Custom option provides guided process to walk through all settings</a:t>
            </a:r>
          </a:p>
          <a:p>
            <a:pPr marL="171450" indent="-171450">
              <a:buFont typeface="Arial" panose="020B0604020202020204" pitchFamily="34" charset="0"/>
              <a:buChar char="•"/>
            </a:pPr>
            <a:r>
              <a:rPr lang="en-US" dirty="0"/>
              <a:t>Ability to refine search settings for data retrieval</a:t>
            </a:r>
          </a:p>
          <a:p>
            <a:pPr marL="171450" indent="-171450">
              <a:buFont typeface="Arial" panose="020B0604020202020204" pitchFamily="34" charset="0"/>
              <a:buChar char="•"/>
            </a:pPr>
            <a:r>
              <a:rPr lang="en-US" dirty="0"/>
              <a:t>Advanced search options available to refine search criteria</a:t>
            </a:r>
          </a:p>
          <a:p>
            <a:pPr marL="171450" indent="-171450">
              <a:buFont typeface="Arial" panose="020B0604020202020204" pitchFamily="34" charset="0"/>
              <a:buChar char="•"/>
            </a:pPr>
            <a:r>
              <a:rPr lang="en-US" dirty="0"/>
              <a:t>Data estimate provides estimate of data to be retrieved before automatic retrieval</a:t>
            </a:r>
          </a:p>
          <a:p>
            <a:pPr marL="171450" indent="-171450">
              <a:buFont typeface="Arial" panose="020B0604020202020204" pitchFamily="34" charset="0"/>
              <a:buChar char="•"/>
            </a:pPr>
            <a:r>
              <a:rPr lang="en-US" dirty="0"/>
              <a:t>Ability to preview and redact data before final report</a:t>
            </a:r>
          </a:p>
          <a:p>
            <a:pPr marL="171450" indent="-171450">
              <a:buFont typeface="Arial" panose="020B0604020202020204" pitchFamily="34" charset="0"/>
              <a:buChar char="•"/>
            </a:pPr>
            <a:r>
              <a:rPr lang="en-US" dirty="0"/>
              <a:t>Automatic progression of request from Data estimate to Data retrieval, unless paused at the estimate stage</a:t>
            </a:r>
          </a:p>
          <a:p>
            <a:pPr marL="171450" indent="-171450">
              <a:buFont typeface="Arial" panose="020B0604020202020204" pitchFamily="34" charset="0"/>
              <a:buChar char="•"/>
            </a:pPr>
            <a:r>
              <a:rPr lang="en-US" dirty="0"/>
              <a:t>Ability to upload additional material to enable </a:t>
            </a:r>
            <a:r>
              <a:rPr lang="en-US" dirty="0" err="1"/>
              <a:t>Priva</a:t>
            </a:r>
            <a:r>
              <a:rPr lang="en-US" dirty="0"/>
              <a:t> to identify data subjects based on exact data values.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1154794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6388982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Data for Subject Rights Requests</a:t>
            </a:r>
          </a:p>
          <a:p>
            <a:pPr marL="228600" indent="-228600">
              <a:buFont typeface="+mj-lt"/>
              <a:buAutoNum type="arabicPeriod"/>
            </a:pPr>
            <a:r>
              <a:rPr lang="en-US" dirty="0"/>
              <a:t>Review content items on the Data collected tab.</a:t>
            </a:r>
          </a:p>
          <a:p>
            <a:pPr marL="228600" indent="-228600">
              <a:buFont typeface="+mj-lt"/>
              <a:buAutoNum type="arabicPeriod"/>
            </a:pPr>
            <a:r>
              <a:rPr lang="en-US" dirty="0"/>
              <a:t>Collaborate with stakeholders using a Teams channel.</a:t>
            </a:r>
          </a:p>
          <a:p>
            <a:pPr marL="228600" indent="-228600">
              <a:buFont typeface="+mj-lt"/>
              <a:buAutoNum type="arabicPeriod"/>
            </a:pPr>
            <a:r>
              <a:rPr lang="en-US" dirty="0"/>
              <a:t>Import additional files (max 4 MB per file) into the Data collected tab.</a:t>
            </a:r>
          </a:p>
          <a:p>
            <a:pPr marL="228600" indent="-228600">
              <a:buFont typeface="+mj-lt"/>
              <a:buAutoNum type="arabicPeriod"/>
            </a:pPr>
            <a:r>
              <a:rPr lang="en-US" dirty="0"/>
              <a:t>Mark items as Include or Exclude and add notes.</a:t>
            </a:r>
          </a:p>
          <a:p>
            <a:pPr marL="228600" indent="-228600">
              <a:buFont typeface="+mj-lt"/>
              <a:buAutoNum type="arabicPeriod"/>
            </a:pPr>
            <a:r>
              <a:rPr lang="en-US" dirty="0"/>
              <a:t>Apply tags (Follow-up, Delete, Update, and custom tags) to identify items needing further attention.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7517909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completing a data review for a subject rights request, you need to generate reports to fulfill the request. </a:t>
            </a:r>
            <a:r>
              <a:rPr lang="en-US" dirty="0" err="1"/>
              <a:t>Priva</a:t>
            </a:r>
            <a:r>
              <a:rPr lang="en-US" dirty="0"/>
              <a:t> creates reports and collects files marked as "Include" during the data review process. These files can be submitted to the data subject to complete their request.</a:t>
            </a:r>
          </a:p>
          <a:p>
            <a:endParaRPr lang="en-US" dirty="0"/>
          </a:p>
          <a:p>
            <a:endParaRPr lang="en-US" dirty="0"/>
          </a:p>
          <a:p>
            <a:r>
              <a:rPr lang="en-US" dirty="0"/>
              <a:t>Understanding reports:</a:t>
            </a:r>
          </a:p>
          <a:p>
            <a:pPr marL="228600" indent="-228600">
              <a:buFont typeface="+mj-lt"/>
              <a:buAutoNum type="arabicPeriod"/>
            </a:pPr>
            <a:r>
              <a:rPr lang="en-US" dirty="0"/>
              <a:t>Reports are generated automatically after completing the data review.</a:t>
            </a:r>
          </a:p>
          <a:p>
            <a:pPr marL="228600" indent="-228600">
              <a:buFont typeface="+mj-lt"/>
              <a:buAutoNum type="arabicPeriod"/>
            </a:pPr>
            <a:r>
              <a:rPr lang="en-US" dirty="0"/>
              <a:t>Reports are divided into two sections:</a:t>
            </a:r>
          </a:p>
          <a:p>
            <a:pPr marL="384432" lvl="1" indent="-171450">
              <a:buFont typeface="Arial" panose="020B0604020202020204" pitchFamily="34" charset="0"/>
              <a:buChar char="•"/>
            </a:pPr>
            <a:r>
              <a:rPr lang="en-US" dirty="0"/>
              <a:t>Reports for the data subject: Contain information to be returned to the data subject.</a:t>
            </a:r>
          </a:p>
          <a:p>
            <a:pPr marL="384432" lvl="1" indent="-171450">
              <a:buFont typeface="Arial" panose="020B0604020202020204" pitchFamily="34" charset="0"/>
              <a:buChar char="•"/>
            </a:pPr>
            <a:r>
              <a:rPr lang="en-US" dirty="0"/>
              <a:t>Reports for internal use: For your organization's internal records related to the subject rights request.</a:t>
            </a:r>
          </a:p>
          <a:p>
            <a:endParaRPr lang="en-US" dirty="0"/>
          </a:p>
          <a:p>
            <a:r>
              <a:rPr lang="en-US" dirty="0"/>
              <a:t>Data package:</a:t>
            </a:r>
          </a:p>
          <a:p>
            <a:pPr marL="228600" indent="-228600">
              <a:buFont typeface="+mj-lt"/>
              <a:buAutoNum type="arabicPeriod"/>
            </a:pPr>
            <a:r>
              <a:rPr lang="en-US" dirty="0"/>
              <a:t>The data package contains items marked as "Include" during the data review stage.</a:t>
            </a:r>
          </a:p>
          <a:p>
            <a:pPr marL="228600" indent="-228600">
              <a:buFont typeface="+mj-lt"/>
              <a:buAutoNum type="arabicPeriod"/>
            </a:pPr>
            <a:r>
              <a:rPr lang="en-US" dirty="0"/>
              <a:t>The data package is generated as a zip file.</a:t>
            </a:r>
          </a:p>
          <a:p>
            <a:pPr marL="228600" indent="-228600">
              <a:buFont typeface="+mj-lt"/>
              <a:buAutoNum type="arabicPeriod"/>
            </a:pPr>
            <a:r>
              <a:rPr lang="en-US" dirty="0"/>
              <a:t>The zip file contains:</a:t>
            </a:r>
          </a:p>
          <a:p>
            <a:pPr marL="384432" lvl="1" indent="-171450">
              <a:buFont typeface="Arial" panose="020B0604020202020204" pitchFamily="34" charset="0"/>
              <a:buChar char="•"/>
            </a:pPr>
            <a:r>
              <a:rPr lang="en-US" dirty="0"/>
              <a:t>A folder named "Azure": Contains key materials for the data subject.</a:t>
            </a:r>
          </a:p>
          <a:p>
            <a:pPr marL="384432" lvl="1" indent="-171450">
              <a:buFont typeface="Arial" panose="020B0604020202020204" pitchFamily="34" charset="0"/>
              <a:buChar char="•"/>
            </a:pPr>
            <a:r>
              <a:rPr lang="en-US" dirty="0"/>
              <a:t>Files outside the "Azure" folder: Spreadsheets named "Results" and "Summary" for reference and internal use.</a:t>
            </a:r>
          </a:p>
          <a:p>
            <a:endParaRPr lang="en-US" dirty="0"/>
          </a:p>
          <a:p>
            <a:r>
              <a:rPr lang="en-US" dirty="0"/>
              <a:t>Azure folder contents:</a:t>
            </a:r>
          </a:p>
          <a:p>
            <a:pPr marL="228600" indent="-228600">
              <a:buFont typeface="+mj-lt"/>
              <a:buAutoNum type="arabicPeriod"/>
            </a:pPr>
            <a:r>
              <a:rPr lang="en-US" dirty="0" err="1"/>
              <a:t>Extracted_text_files</a:t>
            </a:r>
            <a:r>
              <a:rPr lang="en-US" dirty="0"/>
              <a:t> folder: Contains text extracted from native files.</a:t>
            </a:r>
          </a:p>
          <a:p>
            <a:pPr marL="228600" indent="-228600">
              <a:buFont typeface="+mj-lt"/>
              <a:buAutoNum type="arabicPeriod"/>
            </a:pPr>
            <a:r>
              <a:rPr lang="en-US" dirty="0" err="1"/>
              <a:t>NativeFiles</a:t>
            </a:r>
            <a:r>
              <a:rPr lang="en-US" dirty="0"/>
              <a:t> folder: Contains items marked as "Included" in their native file format.</a:t>
            </a:r>
          </a:p>
          <a:p>
            <a:pPr marL="228600" indent="-228600">
              <a:buFont typeface="+mj-lt"/>
              <a:buAutoNum type="arabicPeriod"/>
            </a:pPr>
            <a:r>
              <a:rPr lang="en-US" dirty="0"/>
              <a:t>Export_load_file.csv file: Contains original file names for cross-referencing with unique file names in the </a:t>
            </a:r>
            <a:r>
              <a:rPr lang="en-US" dirty="0" err="1"/>
              <a:t>NativeFiles</a:t>
            </a:r>
            <a:r>
              <a:rPr lang="en-US" dirty="0"/>
              <a:t> folder.</a:t>
            </a:r>
          </a:p>
          <a:p>
            <a:pPr marL="228600" indent="-228600">
              <a:buFont typeface="+mj-lt"/>
              <a:buAutoNum type="arabicPeriod"/>
            </a:pPr>
            <a:r>
              <a:rPr lang="en-US" dirty="0"/>
              <a:t>Summary text file: Provides a summary of file types, number of files, and their size.</a:t>
            </a:r>
          </a:p>
          <a:p>
            <a:endParaRPr lang="en-US" dirty="0"/>
          </a:p>
          <a:p>
            <a:endParaRPr lang="en-US" dirty="0"/>
          </a:p>
          <a:p>
            <a:r>
              <a:rPr lang="en-US" dirty="0"/>
              <a:t>What to do with the folder contents:</a:t>
            </a:r>
          </a:p>
          <a:p>
            <a:pPr marL="228600" indent="-228600">
              <a:buFont typeface="+mj-lt"/>
              <a:buAutoNum type="arabicPeriod"/>
            </a:pPr>
            <a:r>
              <a:rPr lang="en-US" dirty="0"/>
              <a:t>Review the items and determine what to send to the data subject.</a:t>
            </a:r>
          </a:p>
          <a:p>
            <a:pPr marL="228600" indent="-228600">
              <a:buFont typeface="+mj-lt"/>
              <a:buAutoNum type="arabicPeriod"/>
            </a:pPr>
            <a:r>
              <a:rPr lang="en-US" dirty="0"/>
              <a:t>Modify the zip file to remove any content you don't want to include in the final package.</a:t>
            </a:r>
          </a:p>
          <a:p>
            <a:pPr marL="228600" indent="-228600">
              <a:buFont typeface="+mj-lt"/>
              <a:buAutoNum type="arabicPeriod"/>
            </a:pPr>
            <a:r>
              <a:rPr lang="en-US" dirty="0"/>
              <a:t>Send the zip file securely to the data subject who made the request.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28264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9118822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3826062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644644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0ECFDC7D-F4BE-4668-920D-08874925A5D7}"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10/20/2023 11:32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240610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486691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Foster a culture of safety and inclusion with Communication Compliance​ - YouTube</a:t>
            </a:r>
            <a:r>
              <a:rPr lang="en-US" dirty="0"/>
              <a:t> – 7 minutes</a:t>
            </a:r>
          </a:p>
          <a:p>
            <a:endParaRPr lang="en-US" dirty="0"/>
          </a:p>
          <a:p>
            <a:pPr marL="171450" indent="-171450">
              <a:buFont typeface="Arial" panose="020B0604020202020204" pitchFamily="34" charset="0"/>
              <a:buChar char="•"/>
            </a:pPr>
            <a:r>
              <a:rPr lang="en-US" dirty="0"/>
              <a:t>Define compliance requirements by identifying communication data to monitor and legal/regulatory requirements.</a:t>
            </a:r>
          </a:p>
          <a:p>
            <a:pPr marL="171450" indent="-171450">
              <a:buFont typeface="Arial" panose="020B0604020202020204" pitchFamily="34" charset="0"/>
              <a:buChar char="•"/>
            </a:pPr>
            <a:r>
              <a:rPr lang="en-US" dirty="0"/>
              <a:t>Involve stakeholders such as IT staff, compliance officers, privacy experts, security professionals, HR personnel, and legal advisors.</a:t>
            </a:r>
          </a:p>
          <a:p>
            <a:pPr marL="171450" indent="-171450">
              <a:buFont typeface="Arial" panose="020B0604020202020204" pitchFamily="34" charset="0"/>
              <a:buChar char="•"/>
            </a:pPr>
            <a:r>
              <a:rPr lang="en-US" dirty="0"/>
              <a:t>Develop a compliance policy that outlines program scope, purpose, and stakeholder roles/responsibilities.</a:t>
            </a:r>
          </a:p>
          <a:p>
            <a:pPr marL="171450" indent="-171450">
              <a:buFont typeface="Arial" panose="020B0604020202020204" pitchFamily="34" charset="0"/>
              <a:buChar char="•"/>
            </a:pPr>
            <a:r>
              <a:rPr lang="en-US" dirty="0"/>
              <a:t>Assign users to role groups to enforce policy and train them on compliance best practices.</a:t>
            </a:r>
          </a:p>
          <a:p>
            <a:pPr marL="171450" indent="-171450">
              <a:buFont typeface="Arial" panose="020B0604020202020204" pitchFamily="34" charset="0"/>
              <a:buChar char="•"/>
            </a:pPr>
            <a:r>
              <a:rPr lang="en-US" dirty="0"/>
              <a:t>Use the Communication Compliance dashboard in Microsoft 365 to monitor and analyze communication data, and to enforce policy.</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85661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Configure:</a:t>
            </a:r>
          </a:p>
          <a:p>
            <a:pPr marL="384432" lvl="1" indent="-171450">
              <a:buFont typeface="Arial" panose="020B0604020202020204" pitchFamily="34" charset="0"/>
              <a:buChar char="•"/>
            </a:pPr>
            <a:r>
              <a:rPr lang="en-US" dirty="0"/>
              <a:t>Identify compliance requirements and configure communication compliance policies.</a:t>
            </a:r>
          </a:p>
          <a:p>
            <a:pPr marL="384432" lvl="1" indent="-171450">
              <a:buFont typeface="Arial" panose="020B0604020202020204" pitchFamily="34" charset="0"/>
              <a:buChar char="•"/>
            </a:pPr>
            <a:r>
              <a:rPr lang="en-US" dirty="0"/>
              <a:t>Utilize built-in policy templates for quick policy creation.</a:t>
            </a:r>
          </a:p>
          <a:p>
            <a:pPr marL="171450" indent="-171450">
              <a:buFont typeface="Arial" panose="020B0604020202020204" pitchFamily="34" charset="0"/>
              <a:buChar char="•"/>
            </a:pPr>
            <a:r>
              <a:rPr lang="en-US" dirty="0"/>
              <a:t>Investigate:</a:t>
            </a:r>
          </a:p>
          <a:p>
            <a:pPr marL="384432" lvl="1" indent="-171450">
              <a:buFont typeface="Arial" panose="020B0604020202020204" pitchFamily="34" charset="0"/>
              <a:buChar char="•"/>
            </a:pPr>
            <a:r>
              <a:rPr lang="en-US" dirty="0"/>
              <a:t>Use the Microsoft Purview compliance portal for in-depth investigation.</a:t>
            </a:r>
          </a:p>
          <a:p>
            <a:pPr marL="384432" lvl="1" indent="-171450">
              <a:buFont typeface="Arial" panose="020B0604020202020204" pitchFamily="34" charset="0"/>
              <a:buChar char="•"/>
            </a:pPr>
            <a:r>
              <a:rPr lang="en-US" dirty="0"/>
              <a:t>Review alerts generated when messages match policies.</a:t>
            </a:r>
          </a:p>
          <a:p>
            <a:pPr marL="171450" indent="-171450">
              <a:buFont typeface="Arial" panose="020B0604020202020204" pitchFamily="34" charset="0"/>
              <a:buChar char="•"/>
            </a:pPr>
            <a:r>
              <a:rPr lang="en-US" dirty="0"/>
              <a:t>Remediate:</a:t>
            </a:r>
          </a:p>
          <a:p>
            <a:pPr marL="384432" lvl="1" indent="-171450">
              <a:buFont typeface="Arial" panose="020B0604020202020204" pitchFamily="34" charset="0"/>
              <a:buChar char="•"/>
            </a:pPr>
            <a:r>
              <a:rPr lang="en-US" dirty="0"/>
              <a:t>Resolve alerts to address identified issues.</a:t>
            </a:r>
          </a:p>
          <a:p>
            <a:pPr marL="384432" lvl="1" indent="-171450">
              <a:buFont typeface="Arial" panose="020B0604020202020204" pitchFamily="34" charset="0"/>
              <a:buChar char="•"/>
            </a:pPr>
            <a:r>
              <a:rPr lang="en-US" dirty="0"/>
              <a:t>Tag messages as compliant, non-compliant, or questionable.</a:t>
            </a:r>
          </a:p>
          <a:p>
            <a:pPr marL="171450" indent="-171450">
              <a:buFont typeface="Arial" panose="020B0604020202020204" pitchFamily="34" charset="0"/>
              <a:buChar char="•"/>
            </a:pPr>
            <a:r>
              <a:rPr lang="en-US" dirty="0"/>
              <a:t>Monitor:</a:t>
            </a:r>
          </a:p>
          <a:p>
            <a:pPr marL="384432" lvl="1" indent="-171450">
              <a:buFont typeface="Arial" panose="020B0604020202020204" pitchFamily="34" charset="0"/>
              <a:buChar char="•"/>
            </a:pPr>
            <a:r>
              <a:rPr lang="en-US" dirty="0"/>
              <a:t>Continuously evaluate and improve compliance posture.</a:t>
            </a:r>
          </a:p>
          <a:p>
            <a:pPr marL="384432" lvl="1" indent="-171450">
              <a:buFont typeface="Arial" panose="020B0604020202020204" pitchFamily="34" charset="0"/>
              <a:buChar char="•"/>
            </a:pPr>
            <a:r>
              <a:rPr lang="en-US" dirty="0"/>
              <a:t>Review and customize existing policies as needed.</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009365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Detect potential communication risks with Microsoft Purview Communication Compliance (cloudguides.com)</a:t>
            </a:r>
            <a:r>
              <a:rPr lang="en-US" dirty="0"/>
              <a:t> – Interactive guide (10 minutes)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529973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Take action on Microsoft Purview Communication Compliance alerts (cloudguides.com)</a:t>
            </a:r>
            <a:r>
              <a:rPr lang="en-US" dirty="0"/>
              <a:t> – Interactive Guide - 10 minutes)</a:t>
            </a:r>
            <a:endParaRPr lang="en-US" b="0" dirty="0"/>
          </a:p>
          <a:p>
            <a:endParaRPr lang="en-US" b="1" dirty="0"/>
          </a:p>
          <a:p>
            <a:r>
              <a:rPr lang="en-US" b="1" dirty="0"/>
              <a:t>Review alerts:</a:t>
            </a:r>
          </a:p>
          <a:p>
            <a:pPr marL="171450" indent="-171450">
              <a:buFont typeface="Arial" panose="020B0604020202020204" pitchFamily="34" charset="0"/>
              <a:buChar char="•"/>
            </a:pPr>
            <a:r>
              <a:rPr lang="en-US" dirty="0"/>
              <a:t>Importance of accessing the Purview compliance portal for alert management</a:t>
            </a:r>
          </a:p>
          <a:p>
            <a:pPr marL="171450" indent="-171450">
              <a:buFont typeface="Arial" panose="020B0604020202020204" pitchFamily="34" charset="0"/>
              <a:buChar char="•"/>
            </a:pPr>
            <a:r>
              <a:rPr lang="en-US" dirty="0"/>
              <a:t>How alert grouping helps in efficient investigation</a:t>
            </a:r>
          </a:p>
          <a:p>
            <a:pPr marL="171450" indent="-171450">
              <a:buFont typeface="Arial" panose="020B0604020202020204" pitchFamily="34" charset="0"/>
              <a:buChar char="•"/>
            </a:pPr>
            <a:r>
              <a:rPr lang="en-US" dirty="0"/>
              <a:t>Overview of policy page, alerts, and reports for better understanding of compliance issues</a:t>
            </a:r>
          </a:p>
          <a:p>
            <a:endParaRPr lang="en-US" dirty="0"/>
          </a:p>
          <a:p>
            <a:r>
              <a:rPr lang="en-US" b="1" dirty="0"/>
              <a:t>Sort messages:</a:t>
            </a:r>
          </a:p>
          <a:p>
            <a:pPr marL="171450" indent="-171450">
              <a:buFont typeface="Arial" panose="020B0604020202020204" pitchFamily="34" charset="0"/>
              <a:buChar char="•"/>
            </a:pPr>
            <a:r>
              <a:rPr lang="en-US" dirty="0"/>
              <a:t>Benefits of using multi-level filtering to narrow down messages</a:t>
            </a:r>
          </a:p>
          <a:p>
            <a:pPr marL="171450" indent="-171450">
              <a:buFont typeface="Arial" panose="020B0604020202020204" pitchFamily="34" charset="0"/>
              <a:buChar char="•"/>
            </a:pPr>
            <a:r>
              <a:rPr lang="en-US" dirty="0"/>
              <a:t>Efficiently reviewing policy matches to identify potential issues</a:t>
            </a:r>
          </a:p>
          <a:p>
            <a:pPr marL="171450" indent="-171450">
              <a:buFont typeface="Arial" panose="020B0604020202020204" pitchFamily="34" charset="0"/>
              <a:buChar char="•"/>
            </a:pPr>
            <a:r>
              <a:rPr lang="en-US" dirty="0"/>
              <a:t>How filtering streamlines the investigation process and saves time</a:t>
            </a:r>
          </a:p>
          <a:p>
            <a:endParaRPr lang="en-US" dirty="0"/>
          </a:p>
          <a:p>
            <a:r>
              <a:rPr lang="en-US" b="1" dirty="0"/>
              <a:t>Filter details:</a:t>
            </a:r>
          </a:p>
          <a:p>
            <a:pPr marL="171450" indent="-171450">
              <a:buFont typeface="Arial" panose="020B0604020202020204" pitchFamily="34" charset="0"/>
              <a:buChar char="•"/>
            </a:pPr>
            <a:r>
              <a:rPr lang="en-US" dirty="0"/>
              <a:t>How filters help refine investigations by focusing on specific criteria</a:t>
            </a:r>
          </a:p>
          <a:p>
            <a:pPr marL="171450" indent="-171450">
              <a:buFont typeface="Arial" panose="020B0604020202020204" pitchFamily="34" charset="0"/>
              <a:buChar char="•"/>
            </a:pPr>
            <a:r>
              <a:rPr lang="en-US" dirty="0"/>
              <a:t>Understanding each filter type and its role in the investigation process:</a:t>
            </a:r>
          </a:p>
          <a:p>
            <a:pPr marL="171450" indent="-171450">
              <a:buFont typeface="Arial" panose="020B0604020202020204" pitchFamily="34" charset="0"/>
              <a:buChar char="•"/>
            </a:pPr>
            <a:r>
              <a:rPr lang="en-US" dirty="0"/>
              <a:t>Date: Filter by time range</a:t>
            </a:r>
          </a:p>
          <a:p>
            <a:pPr marL="171450" indent="-171450">
              <a:buFont typeface="Arial" panose="020B0604020202020204" pitchFamily="34" charset="0"/>
              <a:buChar char="•"/>
            </a:pPr>
            <a:r>
              <a:rPr lang="en-US" dirty="0"/>
              <a:t>File class: Filter by file type or category</a:t>
            </a:r>
          </a:p>
          <a:p>
            <a:pPr marL="171450" indent="-171450">
              <a:buFont typeface="Arial" panose="020B0604020202020204" pitchFamily="34" charset="0"/>
              <a:buChar char="•"/>
            </a:pPr>
            <a:r>
              <a:rPr lang="en-US" dirty="0"/>
              <a:t>Has attachment: Filter messages with or without attachments</a:t>
            </a:r>
          </a:p>
          <a:p>
            <a:pPr marL="171450" indent="-171450">
              <a:buFont typeface="Arial" panose="020B0604020202020204" pitchFamily="34" charset="0"/>
              <a:buChar char="•"/>
            </a:pPr>
            <a:r>
              <a:rPr lang="en-US" dirty="0"/>
              <a:t>Item class: Filter by message type (e.g., email, calendar invite)</a:t>
            </a:r>
          </a:p>
          <a:p>
            <a:pPr marL="171450" indent="-171450">
              <a:buFont typeface="Arial" panose="020B0604020202020204" pitchFamily="34" charset="0"/>
              <a:buChar char="•"/>
            </a:pPr>
            <a:r>
              <a:rPr lang="en-US" dirty="0"/>
              <a:t>Recipient domains: Filter by recipient's domain</a:t>
            </a:r>
          </a:p>
          <a:p>
            <a:pPr marL="171450" indent="-171450">
              <a:buFont typeface="Arial" panose="020B0604020202020204" pitchFamily="34" charset="0"/>
              <a:buChar char="•"/>
            </a:pPr>
            <a:r>
              <a:rPr lang="en-US" dirty="0"/>
              <a:t>Recipient: Filter by specific recipient(s)</a:t>
            </a:r>
          </a:p>
          <a:p>
            <a:pPr marL="171450" indent="-171450">
              <a:buFont typeface="Arial" panose="020B0604020202020204" pitchFamily="34" charset="0"/>
              <a:buChar char="•"/>
            </a:pPr>
            <a:r>
              <a:rPr lang="en-US" dirty="0"/>
              <a:t>Sender: Filter by specific sender(s)</a:t>
            </a:r>
          </a:p>
          <a:p>
            <a:pPr marL="171450" indent="-171450">
              <a:buFont typeface="Arial" panose="020B0604020202020204" pitchFamily="34" charset="0"/>
              <a:buChar char="•"/>
            </a:pPr>
            <a:r>
              <a:rPr lang="en-US" dirty="0"/>
              <a:t>Examples of applying filters in various scenarios to improve investigation efficiency</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710066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454554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707638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940664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5052075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848867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699265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83949362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4-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6" y="2042154"/>
            <a:ext cx="12188952"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3"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7547"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0893"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Oval 7">
            <a:extLst>
              <a:ext uri="{FF2B5EF4-FFF2-40B4-BE49-F238E27FC236}">
                <a16:creationId xmlns:a16="http://schemas.microsoft.com/office/drawing/2014/main" id="{6E673AD2-B8AF-CC3C-D898-30292FC1719F}"/>
              </a:ext>
              <a:ext uri="{C183D7F6-B498-43B3-948B-1728B52AA6E4}">
                <adec:decorative xmlns:adec="http://schemas.microsoft.com/office/drawing/2017/decorative" val="1"/>
              </a:ext>
            </a:extLst>
          </p:cNvPr>
          <p:cNvSpPr/>
          <p:nvPr userDrawn="1"/>
        </p:nvSpPr>
        <p:spPr bwMode="auto">
          <a:xfrm>
            <a:off x="1843209"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9" name="Oval 8">
            <a:extLst>
              <a:ext uri="{FF2B5EF4-FFF2-40B4-BE49-F238E27FC236}">
                <a16:creationId xmlns:a16="http://schemas.microsoft.com/office/drawing/2014/main" id="{56859B90-45D2-D990-09AA-8F85B79F1077}"/>
              </a:ext>
              <a:ext uri="{C183D7F6-B498-43B3-948B-1728B52AA6E4}">
                <adec:decorative xmlns:adec="http://schemas.microsoft.com/office/drawing/2017/decorative" val="1"/>
              </a:ext>
            </a:extLst>
          </p:cNvPr>
          <p:cNvSpPr/>
          <p:nvPr userDrawn="1"/>
        </p:nvSpPr>
        <p:spPr bwMode="auto">
          <a:xfrm>
            <a:off x="5604535"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2" name="Oval 11">
            <a:extLst>
              <a:ext uri="{FF2B5EF4-FFF2-40B4-BE49-F238E27FC236}">
                <a16:creationId xmlns:a16="http://schemas.microsoft.com/office/drawing/2014/main" id="{287FE1B2-0C16-29CA-99C4-4C44A8047A50}"/>
              </a:ext>
              <a:ext uri="{C183D7F6-B498-43B3-948B-1728B52AA6E4}">
                <adec:decorative xmlns:adec="http://schemas.microsoft.com/office/drawing/2017/decorative" val="1"/>
              </a:ext>
            </a:extLst>
          </p:cNvPr>
          <p:cNvSpPr/>
          <p:nvPr userDrawn="1"/>
        </p:nvSpPr>
        <p:spPr bwMode="auto">
          <a:xfrm>
            <a:off x="9365862"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Tree>
    <p:extLst>
      <p:ext uri="{BB962C8B-B14F-4D97-AF65-F5344CB8AC3E}">
        <p14:creationId xmlns:p14="http://schemas.microsoft.com/office/powerpoint/2010/main" val="20337228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32">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584385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92274316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175046129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a:srcRect r="19824"/>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Tree>
    <p:extLst>
      <p:ext uri="{BB962C8B-B14F-4D97-AF65-F5344CB8AC3E}">
        <p14:creationId xmlns:p14="http://schemas.microsoft.com/office/powerpoint/2010/main" val="15896437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250818748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117469025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29635960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492443"/>
          </a:xfrm>
        </p:spPr>
        <p:txBody>
          <a:bodyPr/>
          <a:lstStyle>
            <a:lvl1pPr>
              <a:defRPr sz="32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4902109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3799118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Tree>
    <p:extLst>
      <p:ext uri="{BB962C8B-B14F-4D97-AF65-F5344CB8AC3E}">
        <p14:creationId xmlns:p14="http://schemas.microsoft.com/office/powerpoint/2010/main" val="22976901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Tree>
    <p:extLst>
      <p:ext uri="{BB962C8B-B14F-4D97-AF65-F5344CB8AC3E}">
        <p14:creationId xmlns:p14="http://schemas.microsoft.com/office/powerpoint/2010/main" val="169267242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80D2B25-7521-D486-405F-9309E22E85E1}"/>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01434F67-B3AA-41BB-E81D-4AD05F409F6D}"/>
                </a:ext>
              </a:extLst>
            </p:cNvPr>
            <p:cNvSpPr/>
            <p:nvPr/>
          </p:nvSpPr>
          <p:spPr>
            <a:xfrm>
              <a:off x="5540700"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a:extLst>
                <a:ext uri="{FF2B5EF4-FFF2-40B4-BE49-F238E27FC236}">
                  <a16:creationId xmlns:a16="http://schemas.microsoft.com/office/drawing/2014/main" id="{6D011E5C-69E1-0316-E865-3BCC8E8B2EBB}"/>
                </a:ext>
              </a:extLst>
            </p:cNvPr>
            <p:cNvPicPr/>
            <p:nvPr/>
          </p:nvPicPr>
          <p:blipFill>
            <a:blip r:embed="rId2"/>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412224635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nowled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BA3DF09A-F855-F868-80F5-0BE1A95EAC15}"/>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2" name="Oval 11">
              <a:extLst>
                <a:ext uri="{FF2B5EF4-FFF2-40B4-BE49-F238E27FC236}">
                  <a16:creationId xmlns:a16="http://schemas.microsoft.com/office/drawing/2014/main" id="{E02F3D99-76D3-5383-A61D-215BC38D43E1}"/>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136F99C5-D16E-7540-C83D-3442D1FCD55D}"/>
                </a:ext>
              </a:extLst>
            </p:cNvPr>
            <p:cNvPicPr/>
            <p:nvPr/>
          </p:nvPicPr>
          <p:blipFill>
            <a:blip r:embed="rId2"/>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12801875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4100074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343171"/>
          </a:xfrm>
          <a:prstGeom prst="rect">
            <a:avLst/>
          </a:prstGeom>
        </p:spPr>
        <p:txBody>
          <a:bodyPr wrap="square">
            <a:spAutoFit/>
          </a:bodyPr>
          <a:lstStyle>
            <a:lvl1pPr marL="215900" indent="-215900">
              <a:lnSpc>
                <a:spcPct val="100000"/>
              </a:lnSpc>
              <a:spcBef>
                <a:spcPts val="0"/>
              </a:spcBef>
              <a:spcAft>
                <a:spcPts val="1200"/>
              </a:spcAft>
              <a:buFont typeface="Arial" panose="020B0604020202020204" pitchFamily="34" charset="0"/>
              <a:buChar char="•"/>
              <a:defRPr sz="22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cxnSp>
        <p:nvCxnSpPr>
          <p:cNvPr id="4" name="Straight Connector 3">
            <a:extLst>
              <a:ext uri="{FF2B5EF4-FFF2-40B4-BE49-F238E27FC236}">
                <a16:creationId xmlns:a16="http://schemas.microsoft.com/office/drawing/2014/main" id="{0318223E-E48A-7647-E920-26AFD24FE51D}"/>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3008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epare for lab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260BCEF-BA8C-42B9-D1E6-EED60C93E5F0}"/>
              </a:ext>
            </a:extLst>
          </p:cNvPr>
          <p:cNvGrpSpPr/>
          <p:nvPr userDrawn="1"/>
        </p:nvGrpSpPr>
        <p:grpSpPr>
          <a:xfrm>
            <a:off x="2563579" y="1585913"/>
            <a:ext cx="1110600" cy="1110600"/>
            <a:chOff x="2563579" y="1272115"/>
            <a:chExt cx="1110600" cy="1110600"/>
          </a:xfrm>
        </p:grpSpPr>
        <p:sp>
          <p:nvSpPr>
            <p:cNvPr id="10" name="Oval 9">
              <a:extLst>
                <a:ext uri="{FF2B5EF4-FFF2-40B4-BE49-F238E27FC236}">
                  <a16:creationId xmlns:a16="http://schemas.microsoft.com/office/drawing/2014/main" id="{34F743EF-1C3F-2BB6-EC5C-14389E448E71}"/>
                </a:ext>
              </a:extLst>
            </p:cNvPr>
            <p:cNvSpPr/>
            <p:nvPr/>
          </p:nvSpPr>
          <p:spPr>
            <a:xfrm>
              <a:off x="2563579" y="1272115"/>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22B6CEF7-CC05-CD93-EBB0-70FB66F30432}"/>
                </a:ext>
              </a:extLst>
            </p:cNvPr>
            <p:cNvPicPr/>
            <p:nvPr/>
          </p:nvPicPr>
          <p:blipFill>
            <a:blip r:embed="rId2"/>
            <a:stretch>
              <a:fillRect/>
            </a:stretch>
          </p:blipFill>
          <p:spPr>
            <a:xfrm>
              <a:off x="2766997" y="1476753"/>
              <a:ext cx="694944" cy="694944"/>
            </a:xfrm>
            <a:prstGeom prst="rect">
              <a:avLst/>
            </a:prstGeom>
          </p:spPr>
        </p:pic>
      </p:grpSp>
    </p:spTree>
    <p:extLst>
      <p:ext uri="{BB962C8B-B14F-4D97-AF65-F5344CB8AC3E}">
        <p14:creationId xmlns:p14="http://schemas.microsoft.com/office/powerpoint/2010/main" val="17230410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ic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F5C0986E-B689-6782-2E7B-724249108539}"/>
              </a:ext>
              <a:ext uri="{C183D7F6-B498-43B3-948B-1728B52AA6E4}">
                <adec:decorative xmlns:adec="http://schemas.microsoft.com/office/drawing/2017/decorative" val="1"/>
              </a:ext>
            </a:extLst>
          </p:cNvPr>
          <p:cNvGrpSpPr>
            <a:grpSpLocks/>
          </p:cNvGrpSpPr>
          <p:nvPr userDrawn="1"/>
        </p:nvGrpSpPr>
        <p:grpSpPr>
          <a:xfrm>
            <a:off x="2563579" y="1585913"/>
            <a:ext cx="1110600" cy="1110600"/>
            <a:chOff x="1742946" y="2116300"/>
            <a:chExt cx="1110600" cy="1110600"/>
          </a:xfrm>
        </p:grpSpPr>
        <p:sp>
          <p:nvSpPr>
            <p:cNvPr id="12" name="Oval 11">
              <a:extLst>
                <a:ext uri="{FF2B5EF4-FFF2-40B4-BE49-F238E27FC236}">
                  <a16:creationId xmlns:a16="http://schemas.microsoft.com/office/drawing/2014/main" id="{6CAA49E0-DE74-4741-67A0-EFF39DD2D638}"/>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B35AFCD5-9997-32A3-C847-E02AC6233D3B}"/>
                </a:ext>
              </a:extLst>
            </p:cNvPr>
            <p:cNvPicPr/>
            <p:nvPr/>
          </p:nvPicPr>
          <p:blipFill>
            <a:blip r:embed="rId2">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15463047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I La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grpSp>
        <p:nvGrpSpPr>
          <p:cNvPr id="5" name="Group 4">
            <a:extLst>
              <a:ext uri="{FF2B5EF4-FFF2-40B4-BE49-F238E27FC236}">
                <a16:creationId xmlns:a16="http://schemas.microsoft.com/office/drawing/2014/main" id="{6E20E92D-9C4E-2BF7-F5C3-1126C809696B}"/>
              </a:ext>
            </a:extLst>
          </p:cNvPr>
          <p:cNvGrpSpPr/>
          <p:nvPr userDrawn="1"/>
        </p:nvGrpSpPr>
        <p:grpSpPr>
          <a:xfrm>
            <a:off x="10112348" y="893763"/>
            <a:ext cx="1110600" cy="1110600"/>
            <a:chOff x="10112348" y="738519"/>
            <a:chExt cx="1110600" cy="1110600"/>
          </a:xfrm>
        </p:grpSpPr>
        <p:sp>
          <p:nvSpPr>
            <p:cNvPr id="10" name="Oval 9">
              <a:extLst>
                <a:ext uri="{FF2B5EF4-FFF2-40B4-BE49-F238E27FC236}">
                  <a16:creationId xmlns:a16="http://schemas.microsoft.com/office/drawing/2014/main" id="{7567CE8E-AD7A-BEDE-7D43-4F2561774537}"/>
                </a:ext>
              </a:extLst>
            </p:cNvPr>
            <p:cNvSpPr/>
            <p:nvPr/>
          </p:nvSpPr>
          <p:spPr>
            <a:xfrm>
              <a:off x="10112348" y="738519"/>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081CBB52-335F-8D52-200D-2D007D689042}"/>
                </a:ext>
              </a:extLst>
            </p:cNvPr>
            <p:cNvPicPr/>
            <p:nvPr/>
          </p:nvPicPr>
          <p:blipFill>
            <a:blip r:embed="rId2"/>
            <a:stretch>
              <a:fillRect/>
            </a:stretch>
          </p:blipFill>
          <p:spPr>
            <a:xfrm>
              <a:off x="10315766" y="945273"/>
              <a:ext cx="694944" cy="694944"/>
            </a:xfrm>
            <a:prstGeom prst="rect">
              <a:avLst/>
            </a:prstGeom>
          </p:spPr>
        </p:pic>
      </p:grpSp>
    </p:spTree>
    <p:extLst>
      <p:ext uri="{BB962C8B-B14F-4D97-AF65-F5344CB8AC3E}">
        <p14:creationId xmlns:p14="http://schemas.microsoft.com/office/powerpoint/2010/main" val="288756062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icing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grpSp>
        <p:nvGrpSpPr>
          <p:cNvPr id="4" name="Group 3">
            <a:extLst>
              <a:ext uri="{FF2B5EF4-FFF2-40B4-BE49-F238E27FC236}">
                <a16:creationId xmlns:a16="http://schemas.microsoft.com/office/drawing/2014/main" id="{EB724FB4-110F-14DB-C9A2-8DC893034C9B}"/>
              </a:ext>
              <a:ext uri="{C183D7F6-B498-43B3-948B-1728B52AA6E4}">
                <adec:decorative xmlns:adec="http://schemas.microsoft.com/office/drawing/2017/decorative" val="1"/>
              </a:ext>
            </a:extLst>
          </p:cNvPr>
          <p:cNvGrpSpPr/>
          <p:nvPr userDrawn="1"/>
        </p:nvGrpSpPr>
        <p:grpSpPr>
          <a:xfrm>
            <a:off x="10107938" y="893763"/>
            <a:ext cx="1110600" cy="1110600"/>
            <a:chOff x="1742946" y="2116300"/>
            <a:chExt cx="1110600" cy="1110600"/>
          </a:xfrm>
        </p:grpSpPr>
        <p:sp>
          <p:nvSpPr>
            <p:cNvPr id="6" name="Oval 5">
              <a:extLst>
                <a:ext uri="{FF2B5EF4-FFF2-40B4-BE49-F238E27FC236}">
                  <a16:creationId xmlns:a16="http://schemas.microsoft.com/office/drawing/2014/main" id="{CEC0BCC3-7EC5-6F81-B1AA-80A4894ABF0C}"/>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7" name="Picture 6">
              <a:extLst>
                <a:ext uri="{FF2B5EF4-FFF2-40B4-BE49-F238E27FC236}">
                  <a16:creationId xmlns:a16="http://schemas.microsoft.com/office/drawing/2014/main" id="{9D467AA4-32D7-985C-93B4-6A2CF9D380C2}"/>
                </a:ext>
              </a:extLst>
            </p:cNvPr>
            <p:cNvPicPr/>
            <p:nvPr/>
          </p:nvPicPr>
          <p:blipFill>
            <a:blip r:embed="rId2">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342137638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A0C1B43-5B0F-7090-B43D-4D154AC01AF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Footer Placeholder 2">
            <a:extLst>
              <a:ext uri="{FF2B5EF4-FFF2-40B4-BE49-F238E27FC236}">
                <a16:creationId xmlns:a16="http://schemas.microsoft.com/office/drawing/2014/main" id="{2E22E512-824E-5687-C33B-5B41FE43E981}"/>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6526381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2">
            <a:extLst>
              <a:ext uri="{FF2B5EF4-FFF2-40B4-BE49-F238E27FC236}">
                <a16:creationId xmlns:a16="http://schemas.microsoft.com/office/drawing/2014/main" id="{6F36D75B-95FF-2F0D-75F2-EF58B69B29D9}"/>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4884538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257963468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156454440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186732258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7595760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Tree>
    <p:extLst>
      <p:ext uri="{BB962C8B-B14F-4D97-AF65-F5344CB8AC3E}">
        <p14:creationId xmlns:p14="http://schemas.microsoft.com/office/powerpoint/2010/main" val="21255974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60704926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0386969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11918947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96734266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178444382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
        <p:nvSpPr>
          <p:cNvPr id="3" name="Rounded Rectangle 3_1">
            <a:extLst>
              <a:ext uri="{FF2B5EF4-FFF2-40B4-BE49-F238E27FC236}">
                <a16:creationId xmlns:a16="http://schemas.microsoft.com/office/drawing/2014/main" id="{3C1E8CAF-6128-384E-E21D-0DE6DC548F23}"/>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82970552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4491999" cy="630942"/>
          </a:xfrm>
          <a:gradFill flip="none" rotWithShape="1">
            <a:gsLst>
              <a:gs pos="0">
                <a:srgbClr val="000000"/>
              </a:gs>
              <a:gs pos="92000">
                <a:srgbClr val="000000"/>
              </a:gs>
              <a:gs pos="92000">
                <a:schemeClr val="accent3"/>
              </a:gs>
            </a:gsLst>
            <a:lin ang="16200000" scaled="1"/>
            <a:tileRect/>
          </a:gradFill>
        </p:spPr>
        <p:txBody>
          <a:bodyPr vert="horz" wrap="square" lIns="585216" tIns="91440" rIns="585216" bIns="45720" rtlCol="0">
            <a:spAutoFit/>
          </a:bodyPr>
          <a:lstStyle>
            <a:lvl1pPr marL="0" indent="0">
              <a:buNone/>
              <a:defRPr kumimoji="0" lang="en-US" sz="3200" b="0" i="0" u="none" strike="noStrike" cap="none" normalizeH="0" dirty="0">
                <a:ln>
                  <a:noFill/>
                </a:ln>
                <a:solidFill>
                  <a:srgbClr val="FFFFFF"/>
                </a:solidFill>
                <a:effectLst/>
                <a:uLnTx/>
                <a:uFillTx/>
                <a:latin typeface="+mj-lt"/>
              </a:defRPr>
            </a:lvl1pPr>
          </a:lstStyle>
          <a:p>
            <a:pPr marL="228600" lvl="0" indent="-228600"/>
            <a:r>
              <a:rPr lang="en-US"/>
              <a:t>Click to enter title</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5223834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8314824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66016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dirty="0"/>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01759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7" name="Footer Placeholder 2">
            <a:extLst>
              <a:ext uri="{FF2B5EF4-FFF2-40B4-BE49-F238E27FC236}">
                <a16:creationId xmlns:a16="http://schemas.microsoft.com/office/drawing/2014/main" id="{FEE9CA35-7E2C-1B90-FD18-D2DBFD0DA24A}"/>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8225784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11011602"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59393979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11011602"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144943586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4704645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291671211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Footer Placeholder 2">
            <a:extLst>
              <a:ext uri="{FF2B5EF4-FFF2-40B4-BE49-F238E27FC236}">
                <a16:creationId xmlns:a16="http://schemas.microsoft.com/office/drawing/2014/main" id="{89CAA6EA-34FD-6A61-2DD4-EAAB33642A7B}"/>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7391411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6607350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94819670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750479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userDrawn="1"/>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userDrawn="1"/>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21" name="Group 120">
              <a:extLst>
                <a:ext uri="{FF2B5EF4-FFF2-40B4-BE49-F238E27FC236}">
                  <a16:creationId xmlns:a16="http://schemas.microsoft.com/office/drawing/2014/main" id="{88C14EA5-9927-8FE5-49F3-BE053411837B}"/>
                </a:ext>
              </a:extLst>
            </p:cNvPr>
            <p:cNvGrpSpPr/>
            <p:nvPr userDrawn="1"/>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8" name="Group 137">
              <a:extLst>
                <a:ext uri="{FF2B5EF4-FFF2-40B4-BE49-F238E27FC236}">
                  <a16:creationId xmlns:a16="http://schemas.microsoft.com/office/drawing/2014/main" id="{62AC6996-0BBA-C1F2-BEEF-A233569FAD65}"/>
                </a:ext>
              </a:extLst>
            </p:cNvPr>
            <p:cNvGrpSpPr/>
            <p:nvPr userDrawn="1"/>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73262F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userDrawn="1"/>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userDrawn="1"/>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FF5C39</a:t>
                </a:r>
                <a:endParaRPr kumimoji="0" lang="en-US" altLang="en-US" sz="1800" b="0" i="0" u="none" strike="noStrike" cap="none" normalizeH="0" baseline="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userDrawn="1"/>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73391D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userDrawn="1"/>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userDrawn="1"/>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userDrawn="1"/>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0078D4</a:t>
                </a:r>
                <a:endParaRPr kumimoji="0" lang="en-US" altLang="en-US" sz="1800" b="0" i="0" u="none" strike="noStrike" cap="none" normalizeH="0" baseline="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userDrawn="1"/>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2A446F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userDrawn="1"/>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8DC8E8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userDrawn="1"/>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6" name="Group 145">
              <a:extLst>
                <a:ext uri="{FF2B5EF4-FFF2-40B4-BE49-F238E27FC236}">
                  <a16:creationId xmlns:a16="http://schemas.microsoft.com/office/drawing/2014/main" id="{03A39392-6759-F08C-7000-160D5DC0E292}"/>
                </a:ext>
              </a:extLst>
            </p:cNvPr>
            <p:cNvGrpSpPr/>
            <p:nvPr userDrawn="1"/>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091F2C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userDrawn="1"/>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702573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userDrawn="1"/>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userDrawn="1"/>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userDrawn="1"/>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144">
              <a:extLst>
                <a:ext uri="{FF2B5EF4-FFF2-40B4-BE49-F238E27FC236}">
                  <a16:creationId xmlns:a16="http://schemas.microsoft.com/office/drawing/2014/main" id="{18F04B8B-7F04-6D66-32DA-88D780BD0093}"/>
                </a:ext>
              </a:extLst>
            </p:cNvPr>
            <p:cNvGrpSpPr/>
            <p:nvPr userDrawn="1"/>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E8E6DF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userDrawn="1"/>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F4364C</a:t>
                </a:r>
                <a:endParaRPr kumimoji="0" lang="en-US" altLang="en-US" sz="1800" b="0" i="0" u="none" strike="noStrike" cap="none" normalizeH="0" baseline="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userDrawn="1"/>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C73ECC</a:t>
                </a:r>
                <a:endParaRPr kumimoji="0" lang="en-US" altLang="en-US" sz="1800" b="0" i="0" u="none" strike="noStrike" cap="none" normalizeH="0" baseline="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4270085992"/>
      </p:ext>
    </p:extLst>
  </p:cSld>
  <p:clrMap bg1="lt1" tx1="dk1" bg2="lt2" tx2="dk2" accent1="accent1" accent2="accent2" accent3="accent3" accent4="accent4" accent5="accent5" accent6="accent6" hlink="hlink" folHlink="folHlink"/>
  <p:sldLayoutIdLst>
    <p:sldLayoutId id="2147484741" r:id="rId1"/>
    <p:sldLayoutId id="2147484742" r:id="rId2"/>
    <p:sldLayoutId id="2147484743" r:id="rId3"/>
    <p:sldLayoutId id="2147484744" r:id="rId4"/>
    <p:sldLayoutId id="2147484745" r:id="rId5"/>
    <p:sldLayoutId id="2147484747" r:id="rId6"/>
    <p:sldLayoutId id="2147484748" r:id="rId7"/>
    <p:sldLayoutId id="2147484749" r:id="rId8"/>
    <p:sldLayoutId id="2147484750" r:id="rId9"/>
    <p:sldLayoutId id="2147484751" r:id="rId10"/>
    <p:sldLayoutId id="2147484752" r:id="rId11"/>
    <p:sldLayoutId id="2147484753" r:id="rId12"/>
    <p:sldLayoutId id="2147484754" r:id="rId13"/>
    <p:sldLayoutId id="2147484755" r:id="rId14"/>
    <p:sldLayoutId id="2147484756" r:id="rId15"/>
    <p:sldLayoutId id="2147484757" r:id="rId16"/>
    <p:sldLayoutId id="2147484758" r:id="rId17"/>
    <p:sldLayoutId id="2147484759" r:id="rId18"/>
    <p:sldLayoutId id="2147484760" r:id="rId19"/>
    <p:sldLayoutId id="2147484761" r:id="rId20"/>
    <p:sldLayoutId id="2147484762" r:id="rId21"/>
    <p:sldLayoutId id="2147484763" r:id="rId22"/>
    <p:sldLayoutId id="2147484764" r:id="rId23"/>
    <p:sldLayoutId id="2147484765" r:id="rId24"/>
    <p:sldLayoutId id="2147484766" r:id="rId25"/>
    <p:sldLayoutId id="2147484767" r:id="rId26"/>
    <p:sldLayoutId id="2147484768" r:id="rId27"/>
    <p:sldLayoutId id="2147484769" r:id="rId28"/>
    <p:sldLayoutId id="2147484770" r:id="rId29"/>
    <p:sldLayoutId id="2147484771" r:id="rId30"/>
    <p:sldLayoutId id="2147484772" r:id="rId31"/>
    <p:sldLayoutId id="2147484773" r:id="rId32"/>
    <p:sldLayoutId id="2147484774" r:id="rId33"/>
    <p:sldLayoutId id="2147484775" r:id="rId34"/>
    <p:sldLayoutId id="2147484776" r:id="rId35"/>
    <p:sldLayoutId id="2147484777" r:id="rId36"/>
    <p:sldLayoutId id="2147484778" r:id="rId37"/>
    <p:sldLayoutId id="2147484779" r:id="rId38"/>
    <p:sldLayoutId id="2147484780" r:id="rId39"/>
    <p:sldLayoutId id="2147484781" r:id="rId40"/>
    <p:sldLayoutId id="2147484782" r:id="rId41"/>
    <p:sldLayoutId id="2147484783" r:id="rId42"/>
    <p:sldLayoutId id="2147484784" r:id="rId43"/>
    <p:sldLayoutId id="2147484785" r:id="rId44"/>
    <p:sldLayoutId id="2147484786" r:id="rId45"/>
    <p:sldLayoutId id="2147484787" r:id="rId46"/>
    <p:sldLayoutId id="2147484788" r:id="rId47"/>
    <p:sldLayoutId id="2147484789" r:id="rId48"/>
    <p:sldLayoutId id="2147484790" r:id="rId49"/>
    <p:sldLayoutId id="2147484791" r:id="rId50"/>
    <p:sldLayoutId id="2147484792" r:id="rId51"/>
    <p:sldLayoutId id="2147484793" r:id="rId52"/>
    <p:sldLayoutId id="2147484794" r:id="rId53"/>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emf"/><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569912" y="2228672"/>
            <a:ext cx="5957888" cy="2400657"/>
          </a:xfrm>
        </p:spPr>
        <p:txBody>
          <a:bodyPr/>
          <a:lstStyle/>
          <a:p>
            <a:r>
              <a:rPr lang="en-US" sz="3600" dirty="0"/>
              <a:t>SC-400T00A</a:t>
            </a:r>
            <a:br>
              <a:rPr lang="en-US" sz="3600" dirty="0"/>
            </a:br>
            <a:r>
              <a:rPr lang="en-US" dirty="0"/>
              <a:t>Microsoft Information Protection and Compliance Administrator</a:t>
            </a:r>
          </a:p>
        </p:txBody>
      </p:sp>
      <p:sp>
        <p:nvSpPr>
          <p:cNvPr id="5" name="TextBox 4">
            <a:extLst>
              <a:ext uri="{FF2B5EF4-FFF2-40B4-BE49-F238E27FC236}">
                <a16:creationId xmlns:a16="http://schemas.microsoft.com/office/drawing/2014/main" id="{75B90FE2-235E-D260-A042-061BD34924AA}"/>
              </a:ext>
            </a:extLst>
          </p:cNvPr>
          <p:cNvSpPr txBox="1"/>
          <p:nvPr/>
        </p:nvSpPr>
        <p:spPr>
          <a:xfrm>
            <a:off x="569912" y="4756739"/>
            <a:ext cx="4186238" cy="307777"/>
          </a:xfrm>
          <a:prstGeom prst="rect">
            <a:avLst/>
          </a:prstGeom>
          <a:noFill/>
        </p:spPr>
        <p:txBody>
          <a:bodyPr wrap="square" lIns="0" tIns="0" rIns="0" bIns="0">
            <a:spAutoFit/>
          </a:bodyPr>
          <a:lstStyle/>
          <a:p>
            <a:r>
              <a:rPr lang="en-US" sz="2000" dirty="0">
                <a:solidFill>
                  <a:schemeClr val="tx1"/>
                </a:solidFill>
              </a:rPr>
              <a:t>Author name</a:t>
            </a:r>
            <a:endParaRPr lang="en-US" sz="2000" dirty="0"/>
          </a:p>
        </p:txBody>
      </p:sp>
      <p:sp>
        <p:nvSpPr>
          <p:cNvPr id="2" name="Text Placeholder 1">
            <a:extLst>
              <a:ext uri="{FF2B5EF4-FFF2-40B4-BE49-F238E27FC236}">
                <a16:creationId xmlns:a16="http://schemas.microsoft.com/office/drawing/2014/main" id="{29F436C3-B16A-B2FF-14C1-1E18E8803EE9}"/>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93796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963" y="585788"/>
            <a:ext cx="7246937" cy="1477328"/>
          </a:xfrm>
        </p:spPr>
        <p:txBody>
          <a:bodyPr/>
          <a:lstStyle/>
          <a:p>
            <a:r>
              <a:rPr lang="en-US" dirty="0"/>
              <a:t>Investigate and remediate communication compliance alerts Communication Compliance Alerts</a:t>
            </a:r>
          </a:p>
        </p:txBody>
      </p:sp>
      <p:sp>
        <p:nvSpPr>
          <p:cNvPr id="1025" name="Text Placeholder 1024">
            <a:extLst>
              <a:ext uri="{FF2B5EF4-FFF2-40B4-BE49-F238E27FC236}">
                <a16:creationId xmlns:a16="http://schemas.microsoft.com/office/drawing/2014/main" id="{D3B59459-E444-2F7A-20CC-7EB44D148ED9}"/>
              </a:ext>
            </a:extLst>
          </p:cNvPr>
          <p:cNvSpPr>
            <a:spLocks noGrp="1"/>
          </p:cNvSpPr>
          <p:nvPr>
            <p:ph type="body" sz="quarter" idx="16"/>
          </p:nvPr>
        </p:nvSpPr>
        <p:spPr>
          <a:xfrm>
            <a:off x="588963" y="2394255"/>
            <a:ext cx="7246937" cy="338554"/>
          </a:xfrm>
        </p:spPr>
        <p:txBody>
          <a:bodyPr/>
          <a:lstStyle/>
          <a:p>
            <a:r>
              <a:rPr lang="en-US" sz="2200" dirty="0"/>
              <a:t>Review alerts:</a:t>
            </a:r>
          </a:p>
        </p:txBody>
      </p:sp>
      <p:sp>
        <p:nvSpPr>
          <p:cNvPr id="1040" name="矩形 1">
            <a:extLst>
              <a:ext uri="{FF2B5EF4-FFF2-40B4-BE49-F238E27FC236}">
                <a16:creationId xmlns:a16="http://schemas.microsoft.com/office/drawing/2014/main" id="{AAA4E098-CA04-0777-1B0D-65FDD73E9005}"/>
              </a:ext>
            </a:extLst>
          </p:cNvPr>
          <p:cNvSpPr/>
          <p:nvPr/>
        </p:nvSpPr>
        <p:spPr bwMode="auto">
          <a:xfrm>
            <a:off x="588963" y="2828925"/>
            <a:ext cx="2342444" cy="47709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Policy page</a:t>
            </a:r>
            <a:endParaRPr lang="zh-CN" altLang="en-US" sz="1800" err="1">
              <a:solidFill>
                <a:schemeClr val="tx1"/>
              </a:solidFill>
              <a:ea typeface="Segoe UI" pitchFamily="34" charset="0"/>
              <a:cs typeface="Segoe UI" pitchFamily="34" charset="0"/>
            </a:endParaRPr>
          </a:p>
        </p:txBody>
      </p:sp>
      <p:sp>
        <p:nvSpPr>
          <p:cNvPr id="1041" name="矩形 7">
            <a:extLst>
              <a:ext uri="{FF2B5EF4-FFF2-40B4-BE49-F238E27FC236}">
                <a16:creationId xmlns:a16="http://schemas.microsoft.com/office/drawing/2014/main" id="{0E808E2A-DF69-6033-2371-5AF19701DD8F}"/>
              </a:ext>
            </a:extLst>
          </p:cNvPr>
          <p:cNvSpPr/>
          <p:nvPr/>
        </p:nvSpPr>
        <p:spPr bwMode="auto">
          <a:xfrm>
            <a:off x="3041209" y="2828925"/>
            <a:ext cx="2342444" cy="47709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Alerts</a:t>
            </a:r>
            <a:endParaRPr lang="zh-CN" altLang="en-US" sz="1800" err="1">
              <a:solidFill>
                <a:schemeClr val="tx1"/>
              </a:solidFill>
              <a:ea typeface="Segoe UI" pitchFamily="34" charset="0"/>
              <a:cs typeface="Segoe UI" pitchFamily="34" charset="0"/>
            </a:endParaRPr>
          </a:p>
        </p:txBody>
      </p:sp>
      <p:sp>
        <p:nvSpPr>
          <p:cNvPr id="1042" name="矩形 8">
            <a:extLst>
              <a:ext uri="{FF2B5EF4-FFF2-40B4-BE49-F238E27FC236}">
                <a16:creationId xmlns:a16="http://schemas.microsoft.com/office/drawing/2014/main" id="{764C9F1D-5AEF-CB42-6CE1-34169CCF925A}"/>
              </a:ext>
            </a:extLst>
          </p:cNvPr>
          <p:cNvSpPr/>
          <p:nvPr/>
        </p:nvSpPr>
        <p:spPr bwMode="auto">
          <a:xfrm>
            <a:off x="5493456" y="2828925"/>
            <a:ext cx="2342444" cy="47709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Reports</a:t>
            </a:r>
            <a:endParaRPr lang="zh-CN" altLang="en-US" sz="1800" err="1">
              <a:solidFill>
                <a:schemeClr val="tx1"/>
              </a:solidFill>
              <a:ea typeface="Segoe UI" pitchFamily="34" charset="0"/>
              <a:cs typeface="Segoe UI" pitchFamily="34" charset="0"/>
            </a:endParaRPr>
          </a:p>
        </p:txBody>
      </p:sp>
      <p:sp>
        <p:nvSpPr>
          <p:cNvPr id="1035" name="Rectangle 5">
            <a:extLst>
              <a:ext uri="{FF2B5EF4-FFF2-40B4-BE49-F238E27FC236}">
                <a16:creationId xmlns:a16="http://schemas.microsoft.com/office/drawing/2014/main" id="{B4E07837-B797-6D36-CB88-25F60CB47FED}"/>
              </a:ext>
              <a:ext uri="{C183D7F6-B498-43B3-948B-1728B52AA6E4}">
                <adec:decorative xmlns:adec="http://schemas.microsoft.com/office/drawing/2017/decorative" val="0"/>
              </a:ext>
            </a:extLst>
          </p:cNvPr>
          <p:cNvSpPr>
            <a:spLocks/>
          </p:cNvSpPr>
          <p:nvPr/>
        </p:nvSpPr>
        <p:spPr bwMode="auto">
          <a:xfrm>
            <a:off x="588963" y="3636228"/>
            <a:ext cx="7246937" cy="2323713"/>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742">
              <a:spcAft>
                <a:spcPts val="600"/>
              </a:spcAft>
              <a:buSzPct val="90000"/>
            </a:pPr>
            <a:r>
              <a:rPr lang="en-US" sz="2200" dirty="0">
                <a:solidFill>
                  <a:schemeClr val="tx1"/>
                </a:solidFill>
                <a:latin typeface="+mj-lt"/>
                <a:cs typeface="Segoe UI" panose="020B0502040204020203" pitchFamily="34" charset="0"/>
              </a:rPr>
              <a:t>Sort messages: Use multi-level filtering</a:t>
            </a:r>
          </a:p>
          <a:p>
            <a:pPr marL="342900" indent="-228600" defTabSz="566466">
              <a:spcAft>
                <a:spcPts val="600"/>
              </a:spcAft>
              <a:buFont typeface="Arial" panose="020B0604020202020204" pitchFamily="34" charset="0"/>
              <a:buChar char="•"/>
            </a:pPr>
            <a:r>
              <a:rPr lang="en-US" sz="1800">
                <a:solidFill>
                  <a:schemeClr val="tx1"/>
                </a:solidFill>
              </a:rPr>
              <a:t>Quickly </a:t>
            </a:r>
            <a:r>
              <a:rPr lang="en-US" sz="1800" dirty="0">
                <a:solidFill>
                  <a:schemeClr val="tx1"/>
                </a:solidFill>
              </a:rPr>
              <a:t>review policy matches</a:t>
            </a:r>
          </a:p>
          <a:p>
            <a:pPr defTabSz="932742">
              <a:spcBef>
                <a:spcPts val="1200"/>
              </a:spcBef>
              <a:spcAft>
                <a:spcPts val="600"/>
              </a:spcAft>
              <a:buSzPct val="90000"/>
            </a:pPr>
            <a:r>
              <a:rPr lang="en-US" sz="2200">
                <a:solidFill>
                  <a:schemeClr val="tx1"/>
                </a:solidFill>
                <a:latin typeface="+mj-lt"/>
                <a:cs typeface="Segoe UI" panose="020B0502040204020203" pitchFamily="34" charset="0"/>
              </a:rPr>
              <a:t>Filter </a:t>
            </a:r>
            <a:r>
              <a:rPr lang="en-US" sz="2200" dirty="0">
                <a:solidFill>
                  <a:schemeClr val="tx1"/>
                </a:solidFill>
                <a:latin typeface="+mj-lt"/>
                <a:cs typeface="Segoe UI" panose="020B0502040204020203" pitchFamily="34" charset="0"/>
              </a:rPr>
              <a:t>details: Refine investigation</a:t>
            </a:r>
          </a:p>
          <a:p>
            <a:pPr marL="342900" indent="-228600" defTabSz="566466">
              <a:spcAft>
                <a:spcPts val="600"/>
              </a:spcAft>
              <a:buFont typeface="Arial" panose="020B0604020202020204" pitchFamily="34" charset="0"/>
              <a:buChar char="•"/>
            </a:pPr>
            <a:r>
              <a:rPr lang="en-US" sz="1800">
                <a:solidFill>
                  <a:schemeClr val="tx1"/>
                </a:solidFill>
              </a:rPr>
              <a:t>Date</a:t>
            </a:r>
            <a:r>
              <a:rPr lang="en-US" sz="1800" dirty="0">
                <a:solidFill>
                  <a:schemeClr val="tx1"/>
                </a:solidFill>
              </a:rPr>
              <a:t>, File class, Attachments</a:t>
            </a:r>
          </a:p>
          <a:p>
            <a:pPr marL="342900" indent="-228600" defTabSz="566466">
              <a:spcAft>
                <a:spcPts val="600"/>
              </a:spcAft>
              <a:buFont typeface="Arial" panose="020B0604020202020204" pitchFamily="34" charset="0"/>
              <a:buChar char="•"/>
            </a:pPr>
            <a:r>
              <a:rPr lang="en-US" sz="1800" dirty="0">
                <a:solidFill>
                  <a:schemeClr val="tx1"/>
                </a:solidFill>
              </a:rPr>
              <a:t>Item class, Recipient domains</a:t>
            </a:r>
          </a:p>
          <a:p>
            <a:pPr marL="342900" indent="-228600" defTabSz="566466">
              <a:spcAft>
                <a:spcPts val="600"/>
              </a:spcAft>
              <a:buFont typeface="Arial" panose="020B0604020202020204" pitchFamily="34" charset="0"/>
              <a:buChar char="•"/>
            </a:pPr>
            <a:r>
              <a:rPr lang="en-US" sz="1800" dirty="0">
                <a:solidFill>
                  <a:schemeClr val="tx1"/>
                </a:solidFill>
              </a:rPr>
              <a:t>Recipient, Sender</a:t>
            </a:r>
          </a:p>
        </p:txBody>
      </p:sp>
      <p:pic>
        <p:nvPicPr>
          <p:cNvPr id="37" name="Picture 2" descr="Communication compliance filter detail controls">
            <a:extLst>
              <a:ext uri="{FF2B5EF4-FFF2-40B4-BE49-F238E27FC236}">
                <a16:creationId xmlns:a16="http://schemas.microsoft.com/office/drawing/2014/main" id="{D362A1B4-07EA-4CF8-2455-05D35E3654C1}"/>
              </a:ext>
            </a:extLst>
          </p:cNvPr>
          <p:cNvPicPr>
            <a:picLocks noGrp="1" noChangeAspect="1" noChangeArrowheads="1"/>
          </p:cNvPicPr>
          <p:nvPr>
            <p:ph type="pic" sz="quarter" idx="19"/>
          </p:nvPr>
        </p:nvPicPr>
        <p:blipFill rotWithShape="1">
          <a:blip r:embed="rId3">
            <a:extLst>
              <a:ext uri="{28A0092B-C50C-407E-A947-70E740481C1C}">
                <a14:useLocalDpi xmlns:a14="http://schemas.microsoft.com/office/drawing/2010/main" val="0"/>
              </a:ext>
            </a:extLst>
          </a:blip>
          <a:srcRect l="-1510" t="-16269" r="-1510" b="-16269"/>
          <a:stretch/>
        </p:blipFill>
        <p:spPr bwMode="auto">
          <a:xfrm>
            <a:off x="8128000" y="0"/>
            <a:ext cx="4064000" cy="6858000"/>
          </a:xfr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39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984885"/>
          </a:xfrm>
        </p:spPr>
        <p:txBody>
          <a:bodyPr/>
          <a:lstStyle/>
          <a:p>
            <a:r>
              <a:rPr lang="en-US" dirty="0"/>
              <a:t>Investigate and remediate communication compliance alerts (cont.)</a:t>
            </a:r>
          </a:p>
        </p:txBody>
      </p:sp>
      <p:pic>
        <p:nvPicPr>
          <p:cNvPr id="9" name="Picture 8" descr="Screenshot of the Offensive messages window.">
            <a:extLst>
              <a:ext uri="{FF2B5EF4-FFF2-40B4-BE49-F238E27FC236}">
                <a16:creationId xmlns:a16="http://schemas.microsoft.com/office/drawing/2014/main" id="{8678B2A1-D3E3-DA24-F693-B5245DE1AF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06439" y="1752111"/>
            <a:ext cx="10975948" cy="1679320"/>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pic>
      <p:sp>
        <p:nvSpPr>
          <p:cNvPr id="35" name="矩形: 圆角 34">
            <a:extLst>
              <a:ext uri="{FF2B5EF4-FFF2-40B4-BE49-F238E27FC236}">
                <a16:creationId xmlns:a16="http://schemas.microsoft.com/office/drawing/2014/main" id="{E24E7BBC-1BA9-4AD3-ABD2-4A76A846E441}"/>
              </a:ext>
            </a:extLst>
          </p:cNvPr>
          <p:cNvSpPr>
            <a:spLocks/>
          </p:cNvSpPr>
          <p:nvPr/>
        </p:nvSpPr>
        <p:spPr bwMode="auto">
          <a:xfrm>
            <a:off x="1196989" y="3952309"/>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dirty="0">
                <a:solidFill>
                  <a:schemeClr val="tx1"/>
                </a:solidFill>
                <a:ea typeface="Segoe UI" pitchFamily="34" charset="0"/>
                <a:cs typeface="Segoe UI" pitchFamily="34" charset="0"/>
              </a:rPr>
              <a:t>Examine Basics</a:t>
            </a:r>
            <a:endParaRPr lang="zh-CN" altLang="en-US" sz="1800" dirty="0">
              <a:solidFill>
                <a:schemeClr val="tx1"/>
              </a:solidFill>
              <a:ea typeface="Segoe UI" pitchFamily="34" charset="0"/>
              <a:cs typeface="Segoe UI" pitchFamily="34" charset="0"/>
            </a:endParaRPr>
          </a:p>
        </p:txBody>
      </p:sp>
      <p:sp>
        <p:nvSpPr>
          <p:cNvPr id="39" name="矩形: 圆角 38">
            <a:extLst>
              <a:ext uri="{FF2B5EF4-FFF2-40B4-BE49-F238E27FC236}">
                <a16:creationId xmlns:a16="http://schemas.microsoft.com/office/drawing/2014/main" id="{0B5C4F1B-8701-4070-9EC1-5C994440CD37}"/>
              </a:ext>
            </a:extLst>
          </p:cNvPr>
          <p:cNvSpPr>
            <a:spLocks/>
          </p:cNvSpPr>
          <p:nvPr/>
        </p:nvSpPr>
        <p:spPr bwMode="auto">
          <a:xfrm>
            <a:off x="1196989" y="4687711"/>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dirty="0">
                <a:solidFill>
                  <a:schemeClr val="tx1"/>
                </a:solidFill>
                <a:ea typeface="Segoe UI" pitchFamily="34" charset="0"/>
                <a:cs typeface="Segoe UI" pitchFamily="34" charset="0"/>
              </a:rPr>
              <a:t>Examine Details</a:t>
            </a:r>
            <a:endParaRPr lang="zh-CN" altLang="en-US" sz="1800" dirty="0">
              <a:solidFill>
                <a:schemeClr val="tx1"/>
              </a:solidFill>
              <a:ea typeface="Segoe UI" pitchFamily="34" charset="0"/>
              <a:cs typeface="Segoe UI" pitchFamily="34" charset="0"/>
            </a:endParaRPr>
          </a:p>
        </p:txBody>
      </p:sp>
      <p:sp>
        <p:nvSpPr>
          <p:cNvPr id="43" name="矩形: 圆角 42">
            <a:extLst>
              <a:ext uri="{FF2B5EF4-FFF2-40B4-BE49-F238E27FC236}">
                <a16:creationId xmlns:a16="http://schemas.microsoft.com/office/drawing/2014/main" id="{47C89680-7FDD-45ED-9226-CA9466D81162}"/>
              </a:ext>
            </a:extLst>
          </p:cNvPr>
          <p:cNvSpPr>
            <a:spLocks/>
          </p:cNvSpPr>
          <p:nvPr/>
        </p:nvSpPr>
        <p:spPr bwMode="auto">
          <a:xfrm>
            <a:off x="1196989" y="5423112"/>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a:solidFill>
                  <a:schemeClr val="tx1"/>
                </a:solidFill>
                <a:ea typeface="Segoe UI" pitchFamily="34" charset="0"/>
                <a:cs typeface="Segoe UI" pitchFamily="34" charset="0"/>
              </a:rPr>
              <a:t>Remediation </a:t>
            </a:r>
            <a:r>
              <a:rPr lang="en-US" altLang="zh-CN" sz="1800" dirty="0">
                <a:solidFill>
                  <a:schemeClr val="tx1"/>
                </a:solidFill>
                <a:ea typeface="Segoe UI" pitchFamily="34" charset="0"/>
                <a:cs typeface="Segoe UI" pitchFamily="34" charset="0"/>
              </a:rPr>
              <a:t>Action</a:t>
            </a:r>
            <a:endParaRPr lang="zh-CN" altLang="en-US" sz="1800" dirty="0">
              <a:solidFill>
                <a:schemeClr val="tx1"/>
              </a:solidFill>
              <a:ea typeface="Segoe UI" pitchFamily="34" charset="0"/>
              <a:cs typeface="Segoe UI" pitchFamily="34" charset="0"/>
            </a:endParaRPr>
          </a:p>
        </p:txBody>
      </p:sp>
      <p:sp>
        <p:nvSpPr>
          <p:cNvPr id="53" name="矩形: 圆角 52">
            <a:extLst>
              <a:ext uri="{FF2B5EF4-FFF2-40B4-BE49-F238E27FC236}">
                <a16:creationId xmlns:a16="http://schemas.microsoft.com/office/drawing/2014/main" id="{AA931C0A-9BE7-4774-97DA-D84F913B1112}"/>
              </a:ext>
            </a:extLst>
          </p:cNvPr>
          <p:cNvSpPr/>
          <p:nvPr/>
        </p:nvSpPr>
        <p:spPr bwMode="auto">
          <a:xfrm>
            <a:off x="4599032" y="3963430"/>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dirty="0">
                <a:solidFill>
                  <a:schemeClr val="tx1"/>
                </a:solidFill>
                <a:ea typeface="Segoe UI" pitchFamily="34" charset="0"/>
                <a:cs typeface="Segoe UI" pitchFamily="34" charset="0"/>
              </a:rPr>
              <a:t>Archive</a:t>
            </a:r>
            <a:endParaRPr lang="zh-CN" altLang="en-US" sz="1800" dirty="0">
              <a:solidFill>
                <a:schemeClr val="tx1"/>
              </a:solidFill>
              <a:ea typeface="Segoe UI" pitchFamily="34" charset="0"/>
              <a:cs typeface="Segoe UI" pitchFamily="34" charset="0"/>
            </a:endParaRPr>
          </a:p>
        </p:txBody>
      </p:sp>
      <p:sp>
        <p:nvSpPr>
          <p:cNvPr id="59" name="矩形: 圆角 58">
            <a:extLst>
              <a:ext uri="{FF2B5EF4-FFF2-40B4-BE49-F238E27FC236}">
                <a16:creationId xmlns:a16="http://schemas.microsoft.com/office/drawing/2014/main" id="{76D8D676-6046-458A-ABC2-F1C6757A06EE}"/>
              </a:ext>
            </a:extLst>
          </p:cNvPr>
          <p:cNvSpPr>
            <a:spLocks/>
          </p:cNvSpPr>
          <p:nvPr/>
        </p:nvSpPr>
        <p:spPr bwMode="auto">
          <a:xfrm>
            <a:off x="4599032" y="4698831"/>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a:solidFill>
                  <a:schemeClr val="tx1"/>
                </a:solidFill>
                <a:ea typeface="Segoe UI" pitchFamily="34" charset="0"/>
                <a:cs typeface="Segoe UI" pitchFamily="34" charset="0"/>
              </a:rPr>
              <a:t>Power </a:t>
            </a:r>
            <a:r>
              <a:rPr lang="en-US" altLang="zh-CN" sz="1800" dirty="0">
                <a:solidFill>
                  <a:schemeClr val="tx1"/>
                </a:solidFill>
                <a:ea typeface="Segoe UI" pitchFamily="34" charset="0"/>
                <a:cs typeface="Segoe UI" pitchFamily="34" charset="0"/>
              </a:rPr>
              <a:t>Automate</a:t>
            </a:r>
            <a:endParaRPr lang="zh-CN" altLang="en-US" sz="1800" dirty="0">
              <a:solidFill>
                <a:schemeClr val="tx1"/>
              </a:solidFill>
              <a:ea typeface="Segoe UI" pitchFamily="34" charset="0"/>
              <a:cs typeface="Segoe UI" pitchFamily="34" charset="0"/>
            </a:endParaRPr>
          </a:p>
        </p:txBody>
      </p:sp>
      <p:sp>
        <p:nvSpPr>
          <p:cNvPr id="63" name="矩形: 圆角 62">
            <a:extLst>
              <a:ext uri="{FF2B5EF4-FFF2-40B4-BE49-F238E27FC236}">
                <a16:creationId xmlns:a16="http://schemas.microsoft.com/office/drawing/2014/main" id="{7C3081F3-D417-4293-AD25-09E3D1240012}"/>
              </a:ext>
            </a:extLst>
          </p:cNvPr>
          <p:cNvSpPr>
            <a:spLocks/>
          </p:cNvSpPr>
          <p:nvPr/>
        </p:nvSpPr>
        <p:spPr bwMode="auto">
          <a:xfrm>
            <a:off x="4599032" y="5434233"/>
            <a:ext cx="2314204" cy="276999"/>
          </a:xfrm>
          <a:prstGeom prst="rect">
            <a:avLst/>
          </a:prstGeom>
          <a:noFill/>
          <a:ln w="1270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285750" indent="-285750" defTabSz="932472" fontAlgn="base">
              <a:spcBef>
                <a:spcPct val="0"/>
              </a:spcBef>
              <a:spcAft>
                <a:spcPct val="0"/>
              </a:spcAft>
              <a:buFont typeface="Arial" panose="020B0604020202020204" pitchFamily="34" charset="0"/>
              <a:buChar char="•"/>
            </a:pPr>
            <a:r>
              <a:rPr lang="en-US" altLang="zh-CN" sz="1800">
                <a:solidFill>
                  <a:schemeClr val="tx1"/>
                </a:solidFill>
                <a:ea typeface="Segoe UI" pitchFamily="34" charset="0"/>
                <a:cs typeface="Segoe UI" pitchFamily="34" charset="0"/>
              </a:rPr>
              <a:t>Notice </a:t>
            </a:r>
            <a:r>
              <a:rPr lang="en-US" altLang="zh-CN" sz="1800" dirty="0">
                <a:solidFill>
                  <a:schemeClr val="tx1"/>
                </a:solidFill>
                <a:ea typeface="Segoe UI" pitchFamily="34" charset="0"/>
                <a:cs typeface="Segoe UI" pitchFamily="34" charset="0"/>
              </a:rPr>
              <a:t>Templates</a:t>
            </a:r>
            <a:endParaRPr lang="zh-CN" altLang="en-US" sz="1800" dirty="0">
              <a:solidFill>
                <a:schemeClr val="tx1"/>
              </a:solidFill>
              <a:ea typeface="Segoe UI" pitchFamily="34" charset="0"/>
              <a:cs typeface="Segoe UI" pitchFamily="34" charset="0"/>
            </a:endParaRPr>
          </a:p>
        </p:txBody>
      </p:sp>
      <p:pic>
        <p:nvPicPr>
          <p:cNvPr id="84" name="Picture 155">
            <a:extLst>
              <a:ext uri="{FF2B5EF4-FFF2-40B4-BE49-F238E27FC236}">
                <a16:creationId xmlns:a16="http://schemas.microsoft.com/office/drawing/2014/main" id="{75FE99FF-B425-41B6-B7F0-7C35171BCF4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108410" y="4171208"/>
            <a:ext cx="746726" cy="746726"/>
          </a:xfrm>
          <a:prstGeom prst="rect">
            <a:avLst/>
          </a:prstGeom>
        </p:spPr>
      </p:pic>
      <p:sp>
        <p:nvSpPr>
          <p:cNvPr id="4" name="TextBox 3">
            <a:extLst>
              <a:ext uri="{FF2B5EF4-FFF2-40B4-BE49-F238E27FC236}">
                <a16:creationId xmlns:a16="http://schemas.microsoft.com/office/drawing/2014/main" id="{2C956F02-EE96-FE4F-B738-7027B8AC3321}"/>
              </a:ext>
            </a:extLst>
          </p:cNvPr>
          <p:cNvSpPr txBox="1"/>
          <p:nvPr/>
        </p:nvSpPr>
        <p:spPr>
          <a:xfrm>
            <a:off x="8420905" y="5025918"/>
            <a:ext cx="2121735" cy="276999"/>
          </a:xfrm>
          <a:prstGeom prst="rect">
            <a:avLst/>
          </a:prstGeom>
          <a:noFill/>
        </p:spPr>
        <p:txBody>
          <a:bodyPr wrap="square" lIns="0" tIns="0" rIns="0" bIns="0">
            <a:spAutoFit/>
          </a:bodyPr>
          <a:lstStyle/>
          <a:p>
            <a:pPr algn="ctr"/>
            <a:r>
              <a:rPr lang="en-US" sz="1800">
                <a:latin typeface="+mj-lt"/>
              </a:rPr>
              <a:t>Unresolve Messages</a:t>
            </a:r>
            <a:endParaRPr lang="en-US" sz="1800"/>
          </a:p>
        </p:txBody>
      </p:sp>
    </p:spTree>
    <p:extLst>
      <p:ext uri="{BB962C8B-B14F-4D97-AF65-F5344CB8AC3E}">
        <p14:creationId xmlns:p14="http://schemas.microsoft.com/office/powerpoint/2010/main" val="365241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3474" cy="492443"/>
          </a:xfrm>
        </p:spPr>
        <p:txBody>
          <a:bodyPr/>
          <a:lstStyle/>
          <a:p>
            <a:r>
              <a:rPr lang="en-US" dirty="0"/>
              <a:t>Manage alert volume in Communication Compliance</a:t>
            </a:r>
          </a:p>
        </p:txBody>
      </p:sp>
      <p:sp>
        <p:nvSpPr>
          <p:cNvPr id="13" name="Text Placeholder 12">
            <a:extLst>
              <a:ext uri="{FF2B5EF4-FFF2-40B4-BE49-F238E27FC236}">
                <a16:creationId xmlns:a16="http://schemas.microsoft.com/office/drawing/2014/main" id="{4547D893-080E-17FD-98DE-82E1D8089FA5}"/>
              </a:ext>
            </a:extLst>
          </p:cNvPr>
          <p:cNvSpPr>
            <a:spLocks noGrp="1"/>
          </p:cNvSpPr>
          <p:nvPr>
            <p:ph type="body" sz="quarter" idx="15"/>
          </p:nvPr>
        </p:nvSpPr>
        <p:spPr>
          <a:xfrm>
            <a:off x="585788" y="1590675"/>
            <a:ext cx="11014075" cy="2923877"/>
          </a:xfrm>
        </p:spPr>
        <p:txBody>
          <a:bodyPr/>
          <a:lstStyle/>
          <a:p>
            <a:pPr marL="292100" indent="-292100">
              <a:spcBef>
                <a:spcPts val="0"/>
              </a:spcBef>
              <a:spcAft>
                <a:spcPts val="2400"/>
              </a:spcAft>
            </a:pPr>
            <a:r>
              <a:rPr lang="en-US" sz="2200"/>
              <a:t>Analyze keyword lists for policy fine-tuning</a:t>
            </a:r>
          </a:p>
          <a:p>
            <a:pPr marL="292100" indent="-292100">
              <a:spcBef>
                <a:spcPts val="0"/>
              </a:spcBef>
              <a:spcAft>
                <a:spcPts val="2400"/>
              </a:spcAft>
            </a:pPr>
            <a:r>
              <a:rPr lang="en-US" altLang="zh-CN" sz="2200"/>
              <a:t>Utilize data classification dashboard for item volumes</a:t>
            </a:r>
          </a:p>
          <a:p>
            <a:pPr marL="292100" indent="-292100">
              <a:spcBef>
                <a:spcPts val="0"/>
              </a:spcBef>
              <a:spcAft>
                <a:spcPts val="2400"/>
              </a:spcAft>
            </a:pPr>
            <a:r>
              <a:rPr lang="en-US" altLang="zh-CN" sz="2200"/>
              <a:t>Filter email blasts and false-positive senders</a:t>
            </a:r>
          </a:p>
          <a:p>
            <a:pPr marL="292100" indent="-292100">
              <a:spcBef>
                <a:spcPts val="0"/>
              </a:spcBef>
              <a:spcAft>
                <a:spcPts val="2400"/>
              </a:spcAft>
            </a:pPr>
            <a:r>
              <a:rPr lang="en-US" altLang="zh-CN" sz="2200"/>
              <a:t>Prioritize messages by sentiment evaluation</a:t>
            </a:r>
          </a:p>
          <a:p>
            <a:pPr marL="292100" indent="-292100">
              <a:spcBef>
                <a:spcPts val="0"/>
              </a:spcBef>
              <a:spcAft>
                <a:spcPts val="2400"/>
              </a:spcAft>
            </a:pPr>
            <a:r>
              <a:rPr lang="en-US" altLang="zh-CN" sz="2200"/>
              <a:t>Combine trainable classifiers to raise capture threshold</a:t>
            </a:r>
          </a:p>
        </p:txBody>
      </p:sp>
    </p:spTree>
    <p:extLst>
      <p:ext uri="{BB962C8B-B14F-4D97-AF65-F5344CB8AC3E}">
        <p14:creationId xmlns:p14="http://schemas.microsoft.com/office/powerpoint/2010/main" val="34620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911" y="2875002"/>
            <a:ext cx="6345239" cy="1107996"/>
          </a:xfrm>
        </p:spPr>
        <p:txBody>
          <a:bodyPr/>
          <a:lstStyle/>
          <a:p>
            <a:pPr>
              <a:lnSpc>
                <a:spcPct val="100000"/>
              </a:lnSpc>
            </a:pPr>
            <a:r>
              <a:rPr lang="en-US" sz="3600" spc="0" dirty="0"/>
              <a:t>Manage Insider Risk in Microsoft Purview</a:t>
            </a:r>
          </a:p>
        </p:txBody>
      </p:sp>
    </p:spTree>
    <p:extLst>
      <p:ext uri="{BB962C8B-B14F-4D97-AF65-F5344CB8AC3E}">
        <p14:creationId xmlns:p14="http://schemas.microsoft.com/office/powerpoint/2010/main" val="371188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280413"/>
            <a:ext cx="8193024" cy="984885"/>
          </a:xfrm>
        </p:spPr>
        <p:txBody>
          <a:bodyPr/>
          <a:lstStyle/>
          <a:p>
            <a:r>
              <a:rPr lang="en-US" dirty="0"/>
              <a:t>Agenda: </a:t>
            </a:r>
            <a:r>
              <a:rPr lang="en-US" sz="3200" spc="0" dirty="0"/>
              <a:t>Manage Insider Risk in Microsoft Purview</a:t>
            </a:r>
            <a:endParaRPr lang="en-US" dirty="0"/>
          </a:p>
        </p:txBody>
      </p:sp>
      <p:sp>
        <p:nvSpPr>
          <p:cNvPr id="18" name="Text Placeholder 17">
            <a:extLst>
              <a:ext uri="{FF2B5EF4-FFF2-40B4-BE49-F238E27FC236}">
                <a16:creationId xmlns:a16="http://schemas.microsoft.com/office/drawing/2014/main" id="{89381EEB-4771-01EB-1D26-76974104F58C}"/>
              </a:ext>
            </a:extLst>
          </p:cNvPr>
          <p:cNvSpPr>
            <a:spLocks noGrp="1"/>
          </p:cNvSpPr>
          <p:nvPr>
            <p:ph type="body" sz="quarter" idx="15"/>
          </p:nvPr>
        </p:nvSpPr>
        <p:spPr>
          <a:xfrm>
            <a:off x="585787" y="1817688"/>
            <a:ext cx="11014075" cy="2046714"/>
          </a:xfrm>
        </p:spPr>
        <p:txBody>
          <a:bodyPr/>
          <a:lstStyle/>
          <a:p>
            <a:pPr marL="285750" indent="-285750">
              <a:spcAft>
                <a:spcPts val="1800"/>
              </a:spcAft>
            </a:pPr>
            <a:r>
              <a:rPr lang="en-US" dirty="0"/>
              <a:t>Insider risk management planning</a:t>
            </a:r>
          </a:p>
          <a:p>
            <a:pPr marL="285750" indent="-285750">
              <a:spcAft>
                <a:spcPts val="1800"/>
              </a:spcAft>
            </a:pPr>
            <a:r>
              <a:rPr lang="en-US" dirty="0"/>
              <a:t>Insider risk management policies</a:t>
            </a:r>
          </a:p>
          <a:p>
            <a:pPr marL="285750" indent="-285750">
              <a:spcAft>
                <a:spcPts val="1800"/>
              </a:spcAft>
            </a:pPr>
            <a:r>
              <a:rPr lang="en-US" dirty="0"/>
              <a:t>Insider risk management activities and alerts</a:t>
            </a:r>
          </a:p>
          <a:p>
            <a:pPr marL="285750" indent="-285750">
              <a:spcAft>
                <a:spcPts val="1800"/>
              </a:spcAft>
            </a:pPr>
            <a:r>
              <a:rPr lang="en-US" dirty="0"/>
              <a:t>Insider risk management cases</a:t>
            </a:r>
          </a:p>
        </p:txBody>
      </p:sp>
    </p:spTree>
    <p:extLst>
      <p:ext uri="{BB962C8B-B14F-4D97-AF65-F5344CB8AC3E}">
        <p14:creationId xmlns:p14="http://schemas.microsoft.com/office/powerpoint/2010/main" val="36051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44938" cy="492443"/>
          </a:xfrm>
        </p:spPr>
        <p:txBody>
          <a:bodyPr/>
          <a:lstStyle/>
          <a:p>
            <a:r>
              <a:rPr lang="en-US" dirty="0"/>
              <a:t>Insider risk management overview</a:t>
            </a:r>
          </a:p>
        </p:txBody>
      </p:sp>
      <p:sp>
        <p:nvSpPr>
          <p:cNvPr id="47" name="Text Placeholder 46">
            <a:extLst>
              <a:ext uri="{FF2B5EF4-FFF2-40B4-BE49-F238E27FC236}">
                <a16:creationId xmlns:a16="http://schemas.microsoft.com/office/drawing/2014/main" id="{73703573-B7B2-F9BA-E785-621AC694D850}"/>
              </a:ext>
            </a:extLst>
          </p:cNvPr>
          <p:cNvSpPr>
            <a:spLocks noGrp="1"/>
          </p:cNvSpPr>
          <p:nvPr>
            <p:ph type="body" sz="quarter" idx="16"/>
          </p:nvPr>
        </p:nvSpPr>
        <p:spPr>
          <a:xfrm>
            <a:off x="584200" y="1594155"/>
            <a:ext cx="4884073" cy="4632037"/>
          </a:xfrm>
        </p:spPr>
        <p:txBody>
          <a:bodyPr/>
          <a:lstStyle/>
          <a:p>
            <a:pPr>
              <a:spcAft>
                <a:spcPts val="600"/>
              </a:spcAft>
            </a:pPr>
            <a:r>
              <a:rPr lang="en-US" sz="2000" dirty="0"/>
              <a:t>Insider Risk Management in Microsoft 365</a:t>
            </a:r>
          </a:p>
          <a:p>
            <a:pPr marL="347663" indent="-231775">
              <a:spcAft>
                <a:spcPts val="600"/>
              </a:spcAft>
              <a:buFont typeface="Arial" panose="020B0604020202020204" pitchFamily="34" charset="0"/>
              <a:buChar char="•"/>
            </a:pPr>
            <a:r>
              <a:rPr lang="en-US" sz="1800" dirty="0">
                <a:latin typeface="+mn-lt"/>
              </a:rPr>
              <a:t>Trusting employees comes with risks such as threats and illegal behavior</a:t>
            </a:r>
          </a:p>
          <a:p>
            <a:pPr marL="347663" indent="-231775">
              <a:spcAft>
                <a:spcPts val="600"/>
              </a:spcAft>
              <a:buFont typeface="Arial" panose="020B0604020202020204" pitchFamily="34" charset="0"/>
              <a:buChar char="•"/>
            </a:pPr>
            <a:r>
              <a:rPr lang="en-US" sz="1800" dirty="0">
                <a:latin typeface="+mn-lt"/>
              </a:rPr>
              <a:t>Use Microsoft Purview for insider risk management with real-time signals, machine learning, and integrated workflows</a:t>
            </a:r>
          </a:p>
          <a:p>
            <a:pPr>
              <a:spcBef>
                <a:spcPts val="600"/>
              </a:spcBef>
              <a:spcAft>
                <a:spcPts val="600"/>
              </a:spcAft>
            </a:pPr>
            <a:r>
              <a:rPr lang="en-US" sz="2000" dirty="0"/>
              <a:t>Insider risk management workflow:</a:t>
            </a:r>
          </a:p>
          <a:p>
            <a:pPr marL="347663" indent="-231775">
              <a:spcAft>
                <a:spcPts val="600"/>
              </a:spcAft>
              <a:buFont typeface="Arial" panose="020B0604020202020204" pitchFamily="34" charset="0"/>
              <a:buChar char="•"/>
            </a:pPr>
            <a:r>
              <a:rPr lang="en-US" sz="1800" b="1" dirty="0">
                <a:latin typeface="+mn-lt"/>
              </a:rPr>
              <a:t>Policies: </a:t>
            </a:r>
            <a:r>
              <a:rPr lang="en-US" sz="1800" dirty="0">
                <a:latin typeface="+mn-lt"/>
              </a:rPr>
              <a:t>Define scope and risk indicators.</a:t>
            </a:r>
          </a:p>
          <a:p>
            <a:pPr marL="347663" indent="-231775">
              <a:spcAft>
                <a:spcPts val="600"/>
              </a:spcAft>
              <a:buFont typeface="Arial" panose="020B0604020202020204" pitchFamily="34" charset="0"/>
              <a:buChar char="•"/>
            </a:pPr>
            <a:r>
              <a:rPr lang="en-US" sz="1800" b="1" dirty="0">
                <a:latin typeface="+mn-lt"/>
              </a:rPr>
              <a:t>Alerts: </a:t>
            </a:r>
            <a:r>
              <a:rPr lang="en-US" sz="1800" dirty="0">
                <a:latin typeface="+mn-lt"/>
              </a:rPr>
              <a:t>Generated based on defined indicators.</a:t>
            </a:r>
          </a:p>
          <a:p>
            <a:pPr marL="347663" indent="-231775">
              <a:spcAft>
                <a:spcPts val="600"/>
              </a:spcAft>
              <a:buFont typeface="Arial" panose="020B0604020202020204" pitchFamily="34" charset="0"/>
              <a:buChar char="•"/>
            </a:pPr>
            <a:r>
              <a:rPr lang="en-US" sz="1800" b="1" dirty="0">
                <a:latin typeface="+mn-lt"/>
              </a:rPr>
              <a:t>Triage: </a:t>
            </a:r>
            <a:r>
              <a:rPr lang="en-US" sz="1800" dirty="0">
                <a:latin typeface="+mn-lt"/>
              </a:rPr>
              <a:t>Evaluate and resolve alerts.</a:t>
            </a:r>
          </a:p>
          <a:p>
            <a:pPr marL="347663" indent="-231775">
              <a:spcAft>
                <a:spcPts val="600"/>
              </a:spcAft>
              <a:buFont typeface="Arial" panose="020B0604020202020204" pitchFamily="34" charset="0"/>
              <a:buChar char="•"/>
            </a:pPr>
            <a:r>
              <a:rPr lang="en-US" sz="1800" b="1" dirty="0">
                <a:latin typeface="+mn-lt"/>
              </a:rPr>
              <a:t>Investigate: </a:t>
            </a:r>
            <a:r>
              <a:rPr lang="en-US" sz="1800" dirty="0">
                <a:latin typeface="+mn-lt"/>
              </a:rPr>
              <a:t>Create cases for further action.</a:t>
            </a:r>
          </a:p>
          <a:p>
            <a:pPr marL="347663" indent="-231775">
              <a:spcAft>
                <a:spcPts val="600"/>
              </a:spcAft>
              <a:buFont typeface="Arial" panose="020B0604020202020204" pitchFamily="34" charset="0"/>
              <a:buChar char="•"/>
            </a:pPr>
            <a:r>
              <a:rPr lang="en-US" sz="1800" b="1" dirty="0">
                <a:latin typeface="+mn-lt"/>
              </a:rPr>
              <a:t>Action: </a:t>
            </a:r>
            <a:r>
              <a:rPr lang="en-US" sz="1800" dirty="0">
                <a:latin typeface="+mn-lt"/>
              </a:rPr>
              <a:t>Take appropriate steps based on investigation.</a:t>
            </a:r>
          </a:p>
        </p:txBody>
      </p:sp>
      <p:grpSp>
        <p:nvGrpSpPr>
          <p:cNvPr id="21" name="组合 20" descr="Diagram of Overview of insider risk management">
            <a:extLst>
              <a:ext uri="{FF2B5EF4-FFF2-40B4-BE49-F238E27FC236}">
                <a16:creationId xmlns:a16="http://schemas.microsoft.com/office/drawing/2014/main" id="{BC45EDA5-C33E-40F8-9C03-F1F867E7884D}"/>
              </a:ext>
            </a:extLst>
          </p:cNvPr>
          <p:cNvGrpSpPr/>
          <p:nvPr/>
        </p:nvGrpSpPr>
        <p:grpSpPr>
          <a:xfrm>
            <a:off x="5975211" y="1853336"/>
            <a:ext cx="5251955" cy="3712179"/>
            <a:chOff x="6444974" y="1558593"/>
            <a:chExt cx="5251955" cy="3712179"/>
          </a:xfrm>
        </p:grpSpPr>
        <p:sp>
          <p:nvSpPr>
            <p:cNvPr id="6" name="Rectangle 5">
              <a:extLst>
                <a:ext uri="{FF2B5EF4-FFF2-40B4-BE49-F238E27FC236}">
                  <a16:creationId xmlns:a16="http://schemas.microsoft.com/office/drawing/2014/main" id="{59B7FA92-A6B5-4879-AE3C-3FEE4D822D01}"/>
                </a:ext>
              </a:extLst>
            </p:cNvPr>
            <p:cNvSpPr/>
            <p:nvPr/>
          </p:nvSpPr>
          <p:spPr bwMode="auto">
            <a:xfrm>
              <a:off x="6444974" y="2713120"/>
              <a:ext cx="983007" cy="17188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179285"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029">
                  <a:solidFill>
                    <a:schemeClr val="tx1"/>
                  </a:solidFill>
                  <a:latin typeface="+mj-lt"/>
                  <a:ea typeface="Segoe UI" pitchFamily="34" charset="0"/>
                  <a:cs typeface="Segoe UI" pitchFamily="34" charset="0"/>
                </a:rPr>
                <a:t>Policy</a:t>
              </a:r>
            </a:p>
          </p:txBody>
        </p:sp>
        <p:sp>
          <p:nvSpPr>
            <p:cNvPr id="15" name="Rectangle 14">
              <a:extLst>
                <a:ext uri="{FF2B5EF4-FFF2-40B4-BE49-F238E27FC236}">
                  <a16:creationId xmlns:a16="http://schemas.microsoft.com/office/drawing/2014/main" id="{A133A39C-4CC8-4A73-8D2F-EFA0BE014CD0}"/>
                </a:ext>
                <a:ext uri="{C183D7F6-B498-43B3-948B-1728B52AA6E4}">
                  <adec:decorative xmlns:adec="http://schemas.microsoft.com/office/drawing/2017/decorative" val="1"/>
                </a:ext>
              </a:extLst>
            </p:cNvPr>
            <p:cNvSpPr/>
            <p:nvPr/>
          </p:nvSpPr>
          <p:spPr bwMode="auto">
            <a:xfrm>
              <a:off x="6557430" y="3292105"/>
              <a:ext cx="773815" cy="10671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1961">
                <a:gradFill>
                  <a:gsLst>
                    <a:gs pos="0">
                      <a:srgbClr val="FFFFFF"/>
                    </a:gs>
                    <a:gs pos="100000">
                      <a:srgbClr val="FFFFFF"/>
                    </a:gs>
                  </a:gsLst>
                  <a:lin ang="5400000" scaled="0"/>
                </a:gradFill>
                <a:ea typeface="Segoe UI" pitchFamily="34" charset="0"/>
                <a:cs typeface="Segoe UI" pitchFamily="34" charset="0"/>
              </a:endParaRPr>
            </a:p>
          </p:txBody>
        </p:sp>
        <p:pic>
          <p:nvPicPr>
            <p:cNvPr id="30" name="Picture 29" descr="Icon of three gears">
              <a:extLst>
                <a:ext uri="{FF2B5EF4-FFF2-40B4-BE49-F238E27FC236}">
                  <a16:creationId xmlns:a16="http://schemas.microsoft.com/office/drawing/2014/main" id="{8270E8E9-215B-4753-876A-C47292B00D7C}"/>
                </a:ext>
              </a:extLst>
            </p:cNvPr>
            <p:cNvPicPr>
              <a:picLocks noChangeAspect="1"/>
            </p:cNvPicPr>
            <p:nvPr/>
          </p:nvPicPr>
          <p:blipFill>
            <a:blip r:embed="rId3"/>
            <a:stretch>
              <a:fillRect/>
            </a:stretch>
          </p:blipFill>
          <p:spPr>
            <a:xfrm>
              <a:off x="6676854" y="3566127"/>
              <a:ext cx="547545" cy="553105"/>
            </a:xfrm>
            <a:prstGeom prst="rect">
              <a:avLst/>
            </a:prstGeom>
          </p:spPr>
        </p:pic>
        <p:sp>
          <p:nvSpPr>
            <p:cNvPr id="10" name="Rectangle 9">
              <a:extLst>
                <a:ext uri="{FF2B5EF4-FFF2-40B4-BE49-F238E27FC236}">
                  <a16:creationId xmlns:a16="http://schemas.microsoft.com/office/drawing/2014/main" id="{EB5AFB28-237E-4771-BF04-6135D8574227}"/>
                </a:ext>
              </a:extLst>
            </p:cNvPr>
            <p:cNvSpPr/>
            <p:nvPr/>
          </p:nvSpPr>
          <p:spPr bwMode="auto">
            <a:xfrm>
              <a:off x="7512211" y="2713120"/>
              <a:ext cx="983007" cy="17188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179285"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029">
                  <a:solidFill>
                    <a:schemeClr val="tx1"/>
                  </a:solidFill>
                  <a:latin typeface="+mj-lt"/>
                  <a:ea typeface="Segoe UI" pitchFamily="34" charset="0"/>
                  <a:cs typeface="Segoe UI" pitchFamily="34" charset="0"/>
                </a:rPr>
                <a:t>Alerts</a:t>
              </a:r>
            </a:p>
          </p:txBody>
        </p:sp>
        <p:sp>
          <p:nvSpPr>
            <p:cNvPr id="16" name="Rectangle 15">
              <a:extLst>
                <a:ext uri="{FF2B5EF4-FFF2-40B4-BE49-F238E27FC236}">
                  <a16:creationId xmlns:a16="http://schemas.microsoft.com/office/drawing/2014/main" id="{F4ADE287-4C71-4F9C-B4AB-1F57A7478C3B}"/>
                </a:ext>
                <a:ext uri="{C183D7F6-B498-43B3-948B-1728B52AA6E4}">
                  <adec:decorative xmlns:adec="http://schemas.microsoft.com/office/drawing/2017/decorative" val="1"/>
                </a:ext>
              </a:extLst>
            </p:cNvPr>
            <p:cNvSpPr/>
            <p:nvPr/>
          </p:nvSpPr>
          <p:spPr bwMode="auto">
            <a:xfrm>
              <a:off x="7616807" y="3292105"/>
              <a:ext cx="773815" cy="10671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1961">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descr="Icon of a series of concentric arcs with a line extending from the center to the circumference">
              <a:extLst>
                <a:ext uri="{FF2B5EF4-FFF2-40B4-BE49-F238E27FC236}">
                  <a16:creationId xmlns:a16="http://schemas.microsoft.com/office/drawing/2014/main" id="{A3BC2CC6-156C-44F7-8D4C-2F29721EC1D6}"/>
                </a:ext>
              </a:extLst>
            </p:cNvPr>
            <p:cNvPicPr>
              <a:picLocks noChangeAspect="1"/>
            </p:cNvPicPr>
            <p:nvPr/>
          </p:nvPicPr>
          <p:blipFill>
            <a:blip r:embed="rId4"/>
            <a:stretch>
              <a:fillRect/>
            </a:stretch>
          </p:blipFill>
          <p:spPr>
            <a:xfrm>
              <a:off x="7779770" y="3618523"/>
              <a:ext cx="447890" cy="448312"/>
            </a:xfrm>
            <a:prstGeom prst="rect">
              <a:avLst/>
            </a:prstGeom>
          </p:spPr>
        </p:pic>
        <p:sp>
          <p:nvSpPr>
            <p:cNvPr id="13" name="Rectangle 12">
              <a:extLst>
                <a:ext uri="{FF2B5EF4-FFF2-40B4-BE49-F238E27FC236}">
                  <a16:creationId xmlns:a16="http://schemas.microsoft.com/office/drawing/2014/main" id="{55042AC6-4823-42AB-9EE7-209EAD535392}"/>
                </a:ext>
              </a:extLst>
            </p:cNvPr>
            <p:cNvSpPr/>
            <p:nvPr/>
          </p:nvSpPr>
          <p:spPr bwMode="auto">
            <a:xfrm>
              <a:off x="9577889" y="1558593"/>
              <a:ext cx="1120599" cy="603768"/>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44821"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372">
                  <a:solidFill>
                    <a:schemeClr val="bg1"/>
                  </a:solidFill>
                  <a:ea typeface="Segoe UI" pitchFamily="34" charset="0"/>
                  <a:cs typeface="Segoe UI" pitchFamily="34" charset="0"/>
                </a:rPr>
                <a:t>Insider risk case</a:t>
              </a:r>
            </a:p>
          </p:txBody>
        </p:sp>
        <p:cxnSp>
          <p:nvCxnSpPr>
            <p:cNvPr id="11" name="Connector: Elbow 10" descr="Connector line between Insider risk case and Triage">
              <a:extLst>
                <a:ext uri="{FF2B5EF4-FFF2-40B4-BE49-F238E27FC236}">
                  <a16:creationId xmlns:a16="http://schemas.microsoft.com/office/drawing/2014/main" id="{052601E3-8E53-4A9C-A393-516734A0D6A4}"/>
                </a:ext>
                <a:ext uri="{C183D7F6-B498-43B3-948B-1728B52AA6E4}">
                  <adec:decorative xmlns:adec="http://schemas.microsoft.com/office/drawing/2017/decorative" val="0"/>
                </a:ext>
              </a:extLst>
            </p:cNvPr>
            <p:cNvCxnSpPr>
              <a:cxnSpLocks/>
              <a:stCxn id="9" idx="0"/>
              <a:endCxn id="13" idx="2"/>
            </p:cNvCxnSpPr>
            <p:nvPr/>
          </p:nvCxnSpPr>
          <p:spPr>
            <a:xfrm rot="5400000" flipH="1" flipV="1">
              <a:off x="9329190" y="1904123"/>
              <a:ext cx="550759" cy="1067237"/>
            </a:xfrm>
            <a:prstGeom prst="bentConnector3">
              <a:avLst>
                <a:gd name="adj1" fmla="val 50000"/>
              </a:avLst>
            </a:prstGeom>
            <a:ln w="6350">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Connector: Elbow 31" descr="Connector line between insider risk case and action">
              <a:extLst>
                <a:ext uri="{FF2B5EF4-FFF2-40B4-BE49-F238E27FC236}">
                  <a16:creationId xmlns:a16="http://schemas.microsoft.com/office/drawing/2014/main" id="{CB9C298B-675F-479B-831F-B3ECF74CEC81}"/>
                </a:ext>
                <a:ext uri="{C183D7F6-B498-43B3-948B-1728B52AA6E4}">
                  <adec:decorative xmlns:adec="http://schemas.microsoft.com/office/drawing/2017/decorative" val="0"/>
                </a:ext>
              </a:extLst>
            </p:cNvPr>
            <p:cNvCxnSpPr>
              <a:cxnSpLocks/>
              <a:stCxn id="7" idx="0"/>
              <a:endCxn id="13" idx="2"/>
            </p:cNvCxnSpPr>
            <p:nvPr/>
          </p:nvCxnSpPr>
          <p:spPr>
            <a:xfrm rot="16200000" flipV="1">
              <a:off x="10396428" y="1904122"/>
              <a:ext cx="550759" cy="1067237"/>
            </a:xfrm>
            <a:prstGeom prst="bentConnector3">
              <a:avLst>
                <a:gd name="adj1" fmla="val 50000"/>
              </a:avLst>
            </a:prstGeom>
            <a:ln w="6350">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04430A2-6442-44ED-BA8D-EF27DB3213C1}"/>
                </a:ext>
              </a:extLst>
            </p:cNvPr>
            <p:cNvSpPr/>
            <p:nvPr/>
          </p:nvSpPr>
          <p:spPr bwMode="auto">
            <a:xfrm>
              <a:off x="8579448" y="2713120"/>
              <a:ext cx="983007" cy="17188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179285"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029">
                  <a:solidFill>
                    <a:schemeClr val="tx1"/>
                  </a:solidFill>
                  <a:latin typeface="+mj-lt"/>
                  <a:ea typeface="Segoe UI" pitchFamily="34" charset="0"/>
                  <a:cs typeface="Segoe UI" pitchFamily="34" charset="0"/>
                </a:rPr>
                <a:t>Triage</a:t>
              </a:r>
            </a:p>
          </p:txBody>
        </p:sp>
        <p:sp>
          <p:nvSpPr>
            <p:cNvPr id="18" name="Rectangle 17">
              <a:extLst>
                <a:ext uri="{FF2B5EF4-FFF2-40B4-BE49-F238E27FC236}">
                  <a16:creationId xmlns:a16="http://schemas.microsoft.com/office/drawing/2014/main" id="{0BFF223D-7951-49FF-98A7-C87DCBE345D8}"/>
                </a:ext>
                <a:ext uri="{C183D7F6-B498-43B3-948B-1728B52AA6E4}">
                  <adec:decorative xmlns:adec="http://schemas.microsoft.com/office/drawing/2017/decorative" val="1"/>
                </a:ext>
              </a:extLst>
            </p:cNvPr>
            <p:cNvSpPr/>
            <p:nvPr/>
          </p:nvSpPr>
          <p:spPr bwMode="auto">
            <a:xfrm>
              <a:off x="8684044" y="3292105"/>
              <a:ext cx="773815" cy="10671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1961">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descr="Icon three numbers with a line extending from left to">
              <a:extLst>
                <a:ext uri="{FF2B5EF4-FFF2-40B4-BE49-F238E27FC236}">
                  <a16:creationId xmlns:a16="http://schemas.microsoft.com/office/drawing/2014/main" id="{32341087-C452-4FE6-9380-CE239993BBF5}"/>
                </a:ext>
              </a:extLst>
            </p:cNvPr>
            <p:cNvPicPr>
              <a:picLocks noChangeAspect="1"/>
            </p:cNvPicPr>
            <p:nvPr/>
          </p:nvPicPr>
          <p:blipFill>
            <a:blip r:embed="rId5"/>
            <a:stretch>
              <a:fillRect/>
            </a:stretch>
          </p:blipFill>
          <p:spPr>
            <a:xfrm>
              <a:off x="8847007" y="3618523"/>
              <a:ext cx="447890" cy="448312"/>
            </a:xfrm>
            <a:prstGeom prst="rect">
              <a:avLst/>
            </a:prstGeom>
          </p:spPr>
        </p:pic>
        <p:sp>
          <p:nvSpPr>
            <p:cNvPr id="8" name="Rectangle 7">
              <a:extLst>
                <a:ext uri="{FF2B5EF4-FFF2-40B4-BE49-F238E27FC236}">
                  <a16:creationId xmlns:a16="http://schemas.microsoft.com/office/drawing/2014/main" id="{F194D35D-3E68-4639-A843-381D3648345C}"/>
                </a:ext>
              </a:extLst>
            </p:cNvPr>
            <p:cNvSpPr/>
            <p:nvPr/>
          </p:nvSpPr>
          <p:spPr bwMode="auto">
            <a:xfrm>
              <a:off x="9646685" y="2713120"/>
              <a:ext cx="983007" cy="17188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179285"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029">
                  <a:solidFill>
                    <a:schemeClr val="tx1"/>
                  </a:solidFill>
                  <a:latin typeface="+mj-lt"/>
                  <a:ea typeface="Segoe UI" pitchFamily="34" charset="0"/>
                  <a:cs typeface="Segoe UI" pitchFamily="34" charset="0"/>
                </a:rPr>
                <a:t>Investigate</a:t>
              </a:r>
            </a:p>
          </p:txBody>
        </p:sp>
        <p:sp>
          <p:nvSpPr>
            <p:cNvPr id="19" name="Rectangle 18">
              <a:extLst>
                <a:ext uri="{FF2B5EF4-FFF2-40B4-BE49-F238E27FC236}">
                  <a16:creationId xmlns:a16="http://schemas.microsoft.com/office/drawing/2014/main" id="{47DF4561-4240-46F4-A611-E0751BF69225}"/>
                </a:ext>
                <a:ext uri="{C183D7F6-B498-43B3-948B-1728B52AA6E4}">
                  <adec:decorative xmlns:adec="http://schemas.microsoft.com/office/drawing/2017/decorative" val="1"/>
                </a:ext>
              </a:extLst>
            </p:cNvPr>
            <p:cNvSpPr/>
            <p:nvPr/>
          </p:nvSpPr>
          <p:spPr bwMode="auto">
            <a:xfrm>
              <a:off x="9751281" y="3292105"/>
              <a:ext cx="773815" cy="10671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1961">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descr="Icon of two files">
              <a:extLst>
                <a:ext uri="{FF2B5EF4-FFF2-40B4-BE49-F238E27FC236}">
                  <a16:creationId xmlns:a16="http://schemas.microsoft.com/office/drawing/2014/main" id="{2C9547ED-CEFB-4244-AE71-EEC138D1D9CD}"/>
                </a:ext>
              </a:extLst>
            </p:cNvPr>
            <p:cNvPicPr>
              <a:picLocks noChangeAspect="1"/>
            </p:cNvPicPr>
            <p:nvPr/>
          </p:nvPicPr>
          <p:blipFill>
            <a:blip r:embed="rId6"/>
            <a:stretch>
              <a:fillRect/>
            </a:stretch>
          </p:blipFill>
          <p:spPr>
            <a:xfrm>
              <a:off x="9875004" y="3579246"/>
              <a:ext cx="526369" cy="526866"/>
            </a:xfrm>
            <a:prstGeom prst="rect">
              <a:avLst/>
            </a:prstGeom>
          </p:spPr>
        </p:pic>
        <p:sp>
          <p:nvSpPr>
            <p:cNvPr id="7" name="Rectangle 6">
              <a:extLst>
                <a:ext uri="{FF2B5EF4-FFF2-40B4-BE49-F238E27FC236}">
                  <a16:creationId xmlns:a16="http://schemas.microsoft.com/office/drawing/2014/main" id="{8B6A5ADF-019D-42AD-A8DF-1B13F96CCFC6}"/>
                </a:ext>
              </a:extLst>
            </p:cNvPr>
            <p:cNvSpPr/>
            <p:nvPr/>
          </p:nvSpPr>
          <p:spPr bwMode="auto">
            <a:xfrm>
              <a:off x="10713922" y="2713120"/>
              <a:ext cx="983007" cy="17188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89642" tIns="179285" rIns="89642" bIns="44821" numCol="1" spcCol="0" rtlCol="0" fromWordArt="0" anchor="t" anchorCtr="0" forceAA="0" compatLnSpc="1">
              <a:prstTxWarp prst="textNoShape">
                <a:avLst/>
              </a:prstTxWarp>
              <a:noAutofit/>
            </a:bodyPr>
            <a:lstStyle/>
            <a:p>
              <a:pPr algn="ctr" defTabSz="914102" fontAlgn="base">
                <a:spcBef>
                  <a:spcPct val="0"/>
                </a:spcBef>
                <a:spcAft>
                  <a:spcPct val="0"/>
                </a:spcAft>
              </a:pPr>
              <a:r>
                <a:rPr lang="en-US" sz="1029">
                  <a:solidFill>
                    <a:schemeClr val="tx1"/>
                  </a:solidFill>
                  <a:latin typeface="+mj-lt"/>
                  <a:ea typeface="Segoe UI" pitchFamily="34" charset="0"/>
                  <a:cs typeface="Segoe UI" pitchFamily="34" charset="0"/>
                </a:rPr>
                <a:t>Action</a:t>
              </a:r>
            </a:p>
          </p:txBody>
        </p:sp>
        <p:sp>
          <p:nvSpPr>
            <p:cNvPr id="20" name="Rectangle 19">
              <a:extLst>
                <a:ext uri="{FF2B5EF4-FFF2-40B4-BE49-F238E27FC236}">
                  <a16:creationId xmlns:a16="http://schemas.microsoft.com/office/drawing/2014/main" id="{EB5AABB5-83B1-4DD4-837C-5BF44EDB74BE}"/>
                </a:ext>
                <a:ext uri="{C183D7F6-B498-43B3-948B-1728B52AA6E4}">
                  <adec:decorative xmlns:adec="http://schemas.microsoft.com/office/drawing/2017/decorative" val="1"/>
                </a:ext>
              </a:extLst>
            </p:cNvPr>
            <p:cNvSpPr/>
            <p:nvPr/>
          </p:nvSpPr>
          <p:spPr bwMode="auto">
            <a:xfrm>
              <a:off x="10818518" y="3292105"/>
              <a:ext cx="773815" cy="10671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1961">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descr="Icon of three rectangles with a check mark at each end">
              <a:extLst>
                <a:ext uri="{FF2B5EF4-FFF2-40B4-BE49-F238E27FC236}">
                  <a16:creationId xmlns:a16="http://schemas.microsoft.com/office/drawing/2014/main" id="{1C4E963B-E18C-433B-A227-8A3E3E3026E1}"/>
                </a:ext>
              </a:extLst>
            </p:cNvPr>
            <p:cNvPicPr>
              <a:picLocks noChangeAspect="1"/>
            </p:cNvPicPr>
            <p:nvPr/>
          </p:nvPicPr>
          <p:blipFill>
            <a:blip r:embed="rId7"/>
            <a:stretch>
              <a:fillRect/>
            </a:stretch>
          </p:blipFill>
          <p:spPr>
            <a:xfrm>
              <a:off x="10956987" y="3594006"/>
              <a:ext cx="496878" cy="497347"/>
            </a:xfrm>
            <a:prstGeom prst="rect">
              <a:avLst/>
            </a:prstGeom>
          </p:spPr>
        </p:pic>
        <p:sp>
          <p:nvSpPr>
            <p:cNvPr id="14" name="Freeform: Shape 13">
              <a:extLst>
                <a:ext uri="{FF2B5EF4-FFF2-40B4-BE49-F238E27FC236}">
                  <a16:creationId xmlns:a16="http://schemas.microsoft.com/office/drawing/2014/main" id="{6BEF2A94-CD6D-469F-98CC-8B509E9DB471}"/>
                </a:ext>
              </a:extLst>
            </p:cNvPr>
            <p:cNvSpPr/>
            <p:nvPr/>
          </p:nvSpPr>
          <p:spPr bwMode="auto">
            <a:xfrm>
              <a:off x="8579448" y="4550150"/>
              <a:ext cx="3117481" cy="720622"/>
            </a:xfrm>
            <a:custGeom>
              <a:avLst/>
              <a:gdLst>
                <a:gd name="connsiteX0" fmla="*/ 0 w 2662238"/>
                <a:gd name="connsiteY0" fmla="*/ 0 h 653252"/>
                <a:gd name="connsiteX1" fmla="*/ 2662238 w 2662238"/>
                <a:gd name="connsiteY1" fmla="*/ 0 h 653252"/>
                <a:gd name="connsiteX2" fmla="*/ 2662238 w 2662238"/>
                <a:gd name="connsiteY2" fmla="*/ 653252 h 653252"/>
                <a:gd name="connsiteX3" fmla="*/ 0 w 2662238"/>
                <a:gd name="connsiteY3" fmla="*/ 653252 h 653252"/>
              </a:gdLst>
              <a:ahLst/>
              <a:cxnLst>
                <a:cxn ang="0">
                  <a:pos x="connsiteX0" y="connsiteY0"/>
                </a:cxn>
                <a:cxn ang="0">
                  <a:pos x="connsiteX1" y="connsiteY1"/>
                </a:cxn>
                <a:cxn ang="0">
                  <a:pos x="connsiteX2" y="connsiteY2"/>
                </a:cxn>
                <a:cxn ang="0">
                  <a:pos x="connsiteX3" y="connsiteY3"/>
                </a:cxn>
              </a:cxnLst>
              <a:rect l="l" t="t" r="r" b="b"/>
              <a:pathLst>
                <a:path w="2662238" h="653252">
                  <a:moveTo>
                    <a:pt x="0" y="0"/>
                  </a:moveTo>
                  <a:lnTo>
                    <a:pt x="2662238" y="0"/>
                  </a:lnTo>
                  <a:lnTo>
                    <a:pt x="2662238" y="653252"/>
                  </a:lnTo>
                  <a:lnTo>
                    <a:pt x="0" y="653252"/>
                  </a:lnTo>
                  <a:close/>
                </a:path>
              </a:pathLst>
            </a:cu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44821" rIns="0" bIns="44821"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176">
                  <a:solidFill>
                    <a:schemeClr val="bg1"/>
                  </a:solidFill>
                  <a:latin typeface="+mj-lt"/>
                  <a:cs typeface="Segoe UI" pitchFamily="34" charset="0"/>
                </a:rPr>
                <a:t>Collaboration</a:t>
              </a:r>
            </a:p>
            <a:p>
              <a:pPr algn="ctr" defTabSz="914102" fontAlgn="base">
                <a:spcBef>
                  <a:spcPct val="0"/>
                </a:spcBef>
                <a:spcAft>
                  <a:spcPct val="0"/>
                </a:spcAft>
              </a:pPr>
              <a:r>
                <a:rPr lang="en-US" sz="1029">
                  <a:solidFill>
                    <a:schemeClr val="bg1"/>
                  </a:solidFill>
                  <a:cs typeface="Segoe UI" pitchFamily="34" charset="0"/>
                </a:rPr>
                <a:t>Compliance, Human Resources, Legal, Security</a:t>
              </a:r>
            </a:p>
          </p:txBody>
        </p:sp>
        <p:cxnSp>
          <p:nvCxnSpPr>
            <p:cNvPr id="12" name="Straight Arrow Connector 11">
              <a:extLst>
                <a:ext uri="{FF2B5EF4-FFF2-40B4-BE49-F238E27FC236}">
                  <a16:creationId xmlns:a16="http://schemas.microsoft.com/office/drawing/2014/main" id="{774A3648-72D7-98EC-6D56-5EC2EC190ADC}"/>
                </a:ext>
              </a:extLst>
            </p:cNvPr>
            <p:cNvCxnSpPr/>
            <p:nvPr/>
          </p:nvCxnSpPr>
          <p:spPr>
            <a:xfrm>
              <a:off x="7330114" y="3828513"/>
              <a:ext cx="2855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8EEDA77-5682-DF81-F08E-C277E0EF6C9A}"/>
                </a:ext>
              </a:extLst>
            </p:cNvPr>
            <p:cNvCxnSpPr>
              <a:cxnSpLocks/>
            </p:cNvCxnSpPr>
            <p:nvPr/>
          </p:nvCxnSpPr>
          <p:spPr>
            <a:xfrm>
              <a:off x="8385687" y="3841506"/>
              <a:ext cx="2855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8AE7BB5-AB82-53AE-BE89-167994852A92}"/>
                </a:ext>
              </a:extLst>
            </p:cNvPr>
            <p:cNvCxnSpPr>
              <a:cxnSpLocks/>
            </p:cNvCxnSpPr>
            <p:nvPr/>
          </p:nvCxnSpPr>
          <p:spPr>
            <a:xfrm>
              <a:off x="9467242" y="3841506"/>
              <a:ext cx="2855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D0D8A22-D31C-E6A9-0A66-831DE69B874B}"/>
                </a:ext>
              </a:extLst>
            </p:cNvPr>
            <p:cNvCxnSpPr>
              <a:cxnSpLocks/>
            </p:cNvCxnSpPr>
            <p:nvPr/>
          </p:nvCxnSpPr>
          <p:spPr>
            <a:xfrm>
              <a:off x="10539050" y="3831763"/>
              <a:ext cx="2855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DFF4335F-0686-9FE2-061C-C967189B020F}"/>
              </a:ext>
            </a:extLst>
          </p:cNvPr>
          <p:cNvSpPr txBox="1"/>
          <p:nvPr/>
        </p:nvSpPr>
        <p:spPr>
          <a:xfrm>
            <a:off x="7030881" y="5669489"/>
            <a:ext cx="3213187" cy="246221"/>
          </a:xfrm>
          <a:prstGeom prst="rect">
            <a:avLst/>
          </a:prstGeom>
          <a:noFill/>
        </p:spPr>
        <p:txBody>
          <a:bodyPr wrap="square" lIns="0" tIns="0" rIns="0" bIns="0" rtlCol="0">
            <a:spAutoFit/>
          </a:bodyPr>
          <a:lstStyle/>
          <a:p>
            <a:pPr algn="ctr"/>
            <a:r>
              <a:rPr lang="en-US" sz="1600"/>
              <a:t>Insider risk management workflow</a:t>
            </a:r>
          </a:p>
        </p:txBody>
      </p:sp>
      <p:sp>
        <p:nvSpPr>
          <p:cNvPr id="74" name="Rectangle 73">
            <a:extLst>
              <a:ext uri="{FF2B5EF4-FFF2-40B4-BE49-F238E27FC236}">
                <a16:creationId xmlns:a16="http://schemas.microsoft.com/office/drawing/2014/main" id="{313D77CE-D986-4229-9833-02D2A90548A5}"/>
              </a:ext>
              <a:ext uri="{C183D7F6-B498-43B3-948B-1728B52AA6E4}">
                <adec:decorative xmlns:adec="http://schemas.microsoft.com/office/drawing/2017/decorative" val="1"/>
              </a:ext>
            </a:extLst>
          </p:cNvPr>
          <p:cNvSpPr>
            <a:spLocks/>
          </p:cNvSpPr>
          <p:nvPr/>
        </p:nvSpPr>
        <p:spPr bwMode="auto">
          <a:xfrm>
            <a:off x="5675086" y="1581150"/>
            <a:ext cx="5924776" cy="4430720"/>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08210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Introduction to managing insider risk policies</a:t>
            </a:r>
          </a:p>
        </p:txBody>
      </p:sp>
      <p:cxnSp>
        <p:nvCxnSpPr>
          <p:cNvPr id="22" name="Straight Connector 21" descr="Microsoft Certification renewal process flow">
            <a:extLst>
              <a:ext uri="{FF2B5EF4-FFF2-40B4-BE49-F238E27FC236}">
                <a16:creationId xmlns:a16="http://schemas.microsoft.com/office/drawing/2014/main" id="{2B3A330A-99AB-5F18-C0B8-676E5A3B5297}"/>
              </a:ext>
              <a:ext uri="{C183D7F6-B498-43B3-948B-1728B52AA6E4}">
                <adec:decorative xmlns:adec="http://schemas.microsoft.com/office/drawing/2017/decorative" val="0"/>
              </a:ext>
            </a:extLst>
          </p:cNvPr>
          <p:cNvCxnSpPr>
            <a:cxnSpLocks/>
          </p:cNvCxnSpPr>
          <p:nvPr/>
        </p:nvCxnSpPr>
        <p:spPr>
          <a:xfrm>
            <a:off x="1766" y="2042154"/>
            <a:ext cx="12188952"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7" name="Oval 26">
            <a:extLst>
              <a:ext uri="{FF2B5EF4-FFF2-40B4-BE49-F238E27FC236}">
                <a16:creationId xmlns:a16="http://schemas.microsoft.com/office/drawing/2014/main" id="{B249D7B4-5BEA-1964-A091-BCB6B5191A3D}"/>
              </a:ext>
              <a:ext uri="{C183D7F6-B498-43B3-948B-1728B52AA6E4}">
                <adec:decorative xmlns:adec="http://schemas.microsoft.com/office/drawing/2017/decorative" val="1"/>
              </a:ext>
            </a:extLst>
          </p:cNvPr>
          <p:cNvSpPr/>
          <p:nvPr/>
        </p:nvSpPr>
        <p:spPr bwMode="auto">
          <a:xfrm>
            <a:off x="1084578"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0" name="target_2" title="Icon of a target with an arrow hitting the bullseye">
            <a:extLst>
              <a:ext uri="{FF2B5EF4-FFF2-40B4-BE49-F238E27FC236}">
                <a16:creationId xmlns:a16="http://schemas.microsoft.com/office/drawing/2014/main" id="{7EADF051-7719-BB6F-3997-707D0F5C68F6}"/>
              </a:ext>
            </a:extLst>
          </p:cNvPr>
          <p:cNvSpPr>
            <a:spLocks noChangeAspect="1" noEditPoints="1"/>
          </p:cNvSpPr>
          <p:nvPr/>
        </p:nvSpPr>
        <p:spPr bwMode="auto">
          <a:xfrm>
            <a:off x="1332809" y="1792179"/>
            <a:ext cx="486466" cy="484526"/>
          </a:xfrm>
          <a:custGeom>
            <a:avLst/>
            <a:gdLst>
              <a:gd name="T0" fmla="*/ 314 w 346"/>
              <a:gd name="T1" fmla="*/ 73 h 346"/>
              <a:gd name="T2" fmla="*/ 346 w 346"/>
              <a:gd name="T3" fmla="*/ 173 h 346"/>
              <a:gd name="T4" fmla="*/ 173 w 346"/>
              <a:gd name="T5" fmla="*/ 346 h 346"/>
              <a:gd name="T6" fmla="*/ 0 w 346"/>
              <a:gd name="T7" fmla="*/ 173 h 346"/>
              <a:gd name="T8" fmla="*/ 173 w 346"/>
              <a:gd name="T9" fmla="*/ 0 h 346"/>
              <a:gd name="T10" fmla="*/ 269 w 346"/>
              <a:gd name="T11" fmla="*/ 30 h 346"/>
              <a:gd name="T12" fmla="*/ 173 w 346"/>
              <a:gd name="T13" fmla="*/ 274 h 346"/>
              <a:gd name="T14" fmla="*/ 274 w 346"/>
              <a:gd name="T15" fmla="*/ 173 h 346"/>
              <a:gd name="T16" fmla="*/ 173 w 346"/>
              <a:gd name="T17" fmla="*/ 72 h 346"/>
              <a:gd name="T18" fmla="*/ 72 w 346"/>
              <a:gd name="T19" fmla="*/ 173 h 346"/>
              <a:gd name="T20" fmla="*/ 173 w 346"/>
              <a:gd name="T21" fmla="*/ 274 h 346"/>
              <a:gd name="T22" fmla="*/ 173 w 346"/>
              <a:gd name="T23" fmla="*/ 203 h 346"/>
              <a:gd name="T24" fmla="*/ 203 w 346"/>
              <a:gd name="T25" fmla="*/ 173 h 346"/>
              <a:gd name="T26" fmla="*/ 173 w 346"/>
              <a:gd name="T27" fmla="*/ 143 h 346"/>
              <a:gd name="T28" fmla="*/ 143 w 346"/>
              <a:gd name="T29" fmla="*/ 173 h 346"/>
              <a:gd name="T30" fmla="*/ 173 w 346"/>
              <a:gd name="T31" fmla="*/ 203 h 346"/>
              <a:gd name="T32" fmla="*/ 173 w 346"/>
              <a:gd name="T33" fmla="*/ 173 h 346"/>
              <a:gd name="T34" fmla="*/ 241 w 346"/>
              <a:gd name="T35" fmla="*/ 99 h 346"/>
              <a:gd name="T36" fmla="*/ 334 w 346"/>
              <a:gd name="T37" fmla="*/ 54 h 346"/>
              <a:gd name="T38" fmla="*/ 291 w 346"/>
              <a:gd name="T39" fmla="*/ 54 h 346"/>
              <a:gd name="T40" fmla="*/ 291 w 346"/>
              <a:gd name="T41" fmla="*/ 10 h 346"/>
              <a:gd name="T42" fmla="*/ 241 w 346"/>
              <a:gd name="T43" fmla="*/ 56 h 346"/>
              <a:gd name="T44" fmla="*/ 241 w 346"/>
              <a:gd name="T45" fmla="*/ 99 h 346"/>
              <a:gd name="T46" fmla="*/ 285 w 346"/>
              <a:gd name="T47" fmla="*/ 99 h 346"/>
              <a:gd name="T48" fmla="*/ 334 w 346"/>
              <a:gd name="T49" fmla="*/ 5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346">
                <a:moveTo>
                  <a:pt x="314" y="73"/>
                </a:moveTo>
                <a:cubicBezTo>
                  <a:pt x="334" y="101"/>
                  <a:pt x="346" y="136"/>
                  <a:pt x="346" y="173"/>
                </a:cubicBezTo>
                <a:cubicBezTo>
                  <a:pt x="346" y="268"/>
                  <a:pt x="268" y="346"/>
                  <a:pt x="173" y="346"/>
                </a:cubicBezTo>
                <a:cubicBezTo>
                  <a:pt x="78" y="346"/>
                  <a:pt x="0" y="268"/>
                  <a:pt x="0" y="173"/>
                </a:cubicBezTo>
                <a:cubicBezTo>
                  <a:pt x="0" y="78"/>
                  <a:pt x="78" y="0"/>
                  <a:pt x="173" y="0"/>
                </a:cubicBezTo>
                <a:cubicBezTo>
                  <a:pt x="209" y="0"/>
                  <a:pt x="242" y="11"/>
                  <a:pt x="269" y="30"/>
                </a:cubicBezTo>
                <a:moveTo>
                  <a:pt x="173" y="274"/>
                </a:moveTo>
                <a:cubicBezTo>
                  <a:pt x="229" y="274"/>
                  <a:pt x="274" y="229"/>
                  <a:pt x="274" y="173"/>
                </a:cubicBezTo>
                <a:cubicBezTo>
                  <a:pt x="274" y="117"/>
                  <a:pt x="229" y="72"/>
                  <a:pt x="173" y="72"/>
                </a:cubicBezTo>
                <a:cubicBezTo>
                  <a:pt x="117" y="72"/>
                  <a:pt x="72" y="117"/>
                  <a:pt x="72" y="173"/>
                </a:cubicBezTo>
                <a:cubicBezTo>
                  <a:pt x="72" y="229"/>
                  <a:pt x="117" y="274"/>
                  <a:pt x="173" y="274"/>
                </a:cubicBezTo>
                <a:close/>
                <a:moveTo>
                  <a:pt x="173" y="203"/>
                </a:moveTo>
                <a:cubicBezTo>
                  <a:pt x="190" y="203"/>
                  <a:pt x="203" y="190"/>
                  <a:pt x="203" y="173"/>
                </a:cubicBezTo>
                <a:cubicBezTo>
                  <a:pt x="203" y="156"/>
                  <a:pt x="190" y="143"/>
                  <a:pt x="173" y="143"/>
                </a:cubicBezTo>
                <a:cubicBezTo>
                  <a:pt x="156" y="143"/>
                  <a:pt x="143" y="156"/>
                  <a:pt x="143" y="173"/>
                </a:cubicBezTo>
                <a:cubicBezTo>
                  <a:pt x="143" y="190"/>
                  <a:pt x="156" y="203"/>
                  <a:pt x="173" y="203"/>
                </a:cubicBezTo>
                <a:close/>
                <a:moveTo>
                  <a:pt x="173" y="173"/>
                </a:moveTo>
                <a:cubicBezTo>
                  <a:pt x="241" y="99"/>
                  <a:pt x="241" y="99"/>
                  <a:pt x="241" y="99"/>
                </a:cubicBezTo>
                <a:moveTo>
                  <a:pt x="334" y="54"/>
                </a:moveTo>
                <a:cubicBezTo>
                  <a:pt x="291" y="54"/>
                  <a:pt x="291" y="54"/>
                  <a:pt x="291" y="54"/>
                </a:cubicBezTo>
                <a:cubicBezTo>
                  <a:pt x="291" y="10"/>
                  <a:pt x="291" y="10"/>
                  <a:pt x="291" y="10"/>
                </a:cubicBezTo>
                <a:cubicBezTo>
                  <a:pt x="241" y="56"/>
                  <a:pt x="241" y="56"/>
                  <a:pt x="241" y="56"/>
                </a:cubicBezTo>
                <a:cubicBezTo>
                  <a:pt x="241" y="99"/>
                  <a:pt x="241" y="99"/>
                  <a:pt x="241" y="99"/>
                </a:cubicBezTo>
                <a:cubicBezTo>
                  <a:pt x="285" y="99"/>
                  <a:pt x="285" y="99"/>
                  <a:pt x="285" y="99"/>
                </a:cubicBezTo>
                <a:lnTo>
                  <a:pt x="334" y="54"/>
                </a:lnTo>
                <a:close/>
              </a:path>
            </a:pathLst>
          </a:custGeom>
          <a:noFill/>
          <a:ln w="15875" cap="flat">
            <a:solidFill>
              <a:schemeClr val="tx1"/>
            </a:solidFill>
            <a:prstDash val="soli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gradFill>
                <a:gsLst>
                  <a:gs pos="0">
                    <a:srgbClr val="505050"/>
                  </a:gs>
                  <a:gs pos="100000">
                    <a:srgbClr val="505050"/>
                  </a:gs>
                </a:gsLst>
              </a:gradFill>
            </a:endParaRPr>
          </a:p>
        </p:txBody>
      </p:sp>
      <p:sp>
        <p:nvSpPr>
          <p:cNvPr id="3" name="TextBox 2">
            <a:extLst>
              <a:ext uri="{FF2B5EF4-FFF2-40B4-BE49-F238E27FC236}">
                <a16:creationId xmlns:a16="http://schemas.microsoft.com/office/drawing/2014/main" id="{FF6A39E5-B326-514B-FAAC-94D2C6C4268F}"/>
              </a:ext>
            </a:extLst>
          </p:cNvPr>
          <p:cNvSpPr txBox="1">
            <a:spLocks/>
          </p:cNvSpPr>
          <p:nvPr/>
        </p:nvSpPr>
        <p:spPr>
          <a:xfrm>
            <a:off x="588963" y="2847426"/>
            <a:ext cx="1974159" cy="1277273"/>
          </a:xfrm>
          <a:prstGeom prst="rect">
            <a:avLst/>
          </a:prstGeom>
          <a:noFill/>
        </p:spPr>
        <p:txBody>
          <a:bodyPr wrap="square" lIns="0" tIns="0" rIns="0" bIns="0">
            <a:spAutoFit/>
          </a:bodyPr>
          <a:lstStyle/>
          <a:p>
            <a:pPr algn="ctr"/>
            <a:r>
              <a:rPr lang="en-US" sz="2200">
                <a:latin typeface="+mj-lt"/>
              </a:rPr>
              <a:t>Purpose</a:t>
            </a:r>
          </a:p>
          <a:p>
            <a:pPr algn="ctr">
              <a:spcBef>
                <a:spcPts val="600"/>
              </a:spcBef>
            </a:pPr>
            <a:r>
              <a:rPr lang="en-US" sz="1800"/>
              <a:t>Detect and mitigate potential insider threats</a:t>
            </a:r>
          </a:p>
        </p:txBody>
      </p:sp>
      <p:sp>
        <p:nvSpPr>
          <p:cNvPr id="34" name="Oval 33">
            <a:extLst>
              <a:ext uri="{FF2B5EF4-FFF2-40B4-BE49-F238E27FC236}">
                <a16:creationId xmlns:a16="http://schemas.microsoft.com/office/drawing/2014/main" id="{2AC1E1E0-6E1C-EEAA-173F-D0A12688CF88}"/>
              </a:ext>
              <a:ext uri="{C183D7F6-B498-43B3-948B-1728B52AA6E4}">
                <adec:decorative xmlns:adec="http://schemas.microsoft.com/office/drawing/2017/decorative" val="1"/>
              </a:ext>
            </a:extLst>
          </p:cNvPr>
          <p:cNvSpPr/>
          <p:nvPr/>
        </p:nvSpPr>
        <p:spPr bwMode="auto">
          <a:xfrm>
            <a:off x="3343763"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2" name="PageEdit_EFB8" title="Icon of a document with a pencil on top of it">
            <a:extLst>
              <a:ext uri="{FF2B5EF4-FFF2-40B4-BE49-F238E27FC236}">
                <a16:creationId xmlns:a16="http://schemas.microsoft.com/office/drawing/2014/main" id="{25192727-A5F9-F407-B1ED-E006212C4002}"/>
              </a:ext>
            </a:extLst>
          </p:cNvPr>
          <p:cNvSpPr>
            <a:spLocks noChangeAspect="1" noEditPoints="1"/>
          </p:cNvSpPr>
          <p:nvPr/>
        </p:nvSpPr>
        <p:spPr bwMode="auto">
          <a:xfrm>
            <a:off x="3638373" y="1824553"/>
            <a:ext cx="393708" cy="419778"/>
          </a:xfrm>
          <a:custGeom>
            <a:avLst/>
            <a:gdLst>
              <a:gd name="T0" fmla="*/ 3009 w 3537"/>
              <a:gd name="T1" fmla="*/ 1005 h 3770"/>
              <a:gd name="T2" fmla="*/ 2006 w 3537"/>
              <a:gd name="T3" fmla="*/ 1005 h 3770"/>
              <a:gd name="T4" fmla="*/ 2006 w 3537"/>
              <a:gd name="T5" fmla="*/ 0 h 3770"/>
              <a:gd name="T6" fmla="*/ 3009 w 3537"/>
              <a:gd name="T7" fmla="*/ 1360 h 3770"/>
              <a:gd name="T8" fmla="*/ 3009 w 3537"/>
              <a:gd name="T9" fmla="*/ 1005 h 3770"/>
              <a:gd name="T10" fmla="*/ 2006 w 3537"/>
              <a:gd name="T11" fmla="*/ 0 h 3770"/>
              <a:gd name="T12" fmla="*/ 0 w 3537"/>
              <a:gd name="T13" fmla="*/ 0 h 3770"/>
              <a:gd name="T14" fmla="*/ 0 w 3537"/>
              <a:gd name="T15" fmla="*/ 3770 h 3770"/>
              <a:gd name="T16" fmla="*/ 1078 w 3537"/>
              <a:gd name="T17" fmla="*/ 3770 h 3770"/>
              <a:gd name="T18" fmla="*/ 1551 w 3537"/>
              <a:gd name="T19" fmla="*/ 3723 h 3770"/>
              <a:gd name="T20" fmla="*/ 2053 w 3537"/>
              <a:gd name="T21" fmla="*/ 3597 h 3770"/>
              <a:gd name="T22" fmla="*/ 3433 w 3537"/>
              <a:gd name="T23" fmla="*/ 2211 h 3770"/>
              <a:gd name="T24" fmla="*/ 3433 w 3537"/>
              <a:gd name="T25" fmla="*/ 1834 h 3770"/>
              <a:gd name="T26" fmla="*/ 3245 w 3537"/>
              <a:gd name="T27" fmla="*/ 1759 h 3770"/>
              <a:gd name="T28" fmla="*/ 3057 w 3537"/>
              <a:gd name="T29" fmla="*/ 1834 h 3770"/>
              <a:gd name="T30" fmla="*/ 1677 w 3537"/>
              <a:gd name="T31" fmla="*/ 3220 h 3770"/>
              <a:gd name="T32" fmla="*/ 1551 w 3537"/>
              <a:gd name="T33" fmla="*/ 3723 h 3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37" h="3770">
                <a:moveTo>
                  <a:pt x="3009" y="1005"/>
                </a:moveTo>
                <a:cubicBezTo>
                  <a:pt x="2006" y="1005"/>
                  <a:pt x="2006" y="1005"/>
                  <a:pt x="2006" y="1005"/>
                </a:cubicBezTo>
                <a:cubicBezTo>
                  <a:pt x="2006" y="0"/>
                  <a:pt x="2006" y="0"/>
                  <a:pt x="2006" y="0"/>
                </a:cubicBezTo>
                <a:moveTo>
                  <a:pt x="3009" y="1360"/>
                </a:moveTo>
                <a:cubicBezTo>
                  <a:pt x="3009" y="1005"/>
                  <a:pt x="3009" y="1005"/>
                  <a:pt x="3009" y="1005"/>
                </a:cubicBezTo>
                <a:cubicBezTo>
                  <a:pt x="2006" y="0"/>
                  <a:pt x="2006" y="0"/>
                  <a:pt x="2006" y="0"/>
                </a:cubicBezTo>
                <a:cubicBezTo>
                  <a:pt x="0" y="0"/>
                  <a:pt x="0" y="0"/>
                  <a:pt x="0" y="0"/>
                </a:cubicBezTo>
                <a:cubicBezTo>
                  <a:pt x="0" y="3770"/>
                  <a:pt x="0" y="3770"/>
                  <a:pt x="0" y="3770"/>
                </a:cubicBezTo>
                <a:cubicBezTo>
                  <a:pt x="1078" y="3770"/>
                  <a:pt x="1078" y="3770"/>
                  <a:pt x="1078" y="3770"/>
                </a:cubicBezTo>
                <a:moveTo>
                  <a:pt x="1551" y="3723"/>
                </a:moveTo>
                <a:cubicBezTo>
                  <a:pt x="2053" y="3597"/>
                  <a:pt x="2053" y="3597"/>
                  <a:pt x="2053" y="3597"/>
                </a:cubicBezTo>
                <a:cubicBezTo>
                  <a:pt x="3433" y="2211"/>
                  <a:pt x="3433" y="2211"/>
                  <a:pt x="3433" y="2211"/>
                </a:cubicBezTo>
                <a:cubicBezTo>
                  <a:pt x="3537" y="2107"/>
                  <a:pt x="3537" y="1938"/>
                  <a:pt x="3433" y="1834"/>
                </a:cubicBezTo>
                <a:cubicBezTo>
                  <a:pt x="3386" y="1786"/>
                  <a:pt x="3317" y="1759"/>
                  <a:pt x="3245" y="1759"/>
                </a:cubicBezTo>
                <a:cubicBezTo>
                  <a:pt x="3172" y="1759"/>
                  <a:pt x="3104" y="1786"/>
                  <a:pt x="3057" y="1834"/>
                </a:cubicBezTo>
                <a:cubicBezTo>
                  <a:pt x="1677" y="3220"/>
                  <a:pt x="1677" y="3220"/>
                  <a:pt x="1677" y="3220"/>
                </a:cubicBezTo>
                <a:lnTo>
                  <a:pt x="1551" y="3723"/>
                </a:lnTo>
                <a:close/>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2">
            <a:extLst>
              <a:ext uri="{FF2B5EF4-FFF2-40B4-BE49-F238E27FC236}">
                <a16:creationId xmlns:a16="http://schemas.microsoft.com/office/drawing/2014/main" id="{2494E59F-3204-476D-A85E-46CF21D5D1C0}"/>
              </a:ext>
            </a:extLst>
          </p:cNvPr>
          <p:cNvSpPr txBox="1">
            <a:spLocks/>
          </p:cNvSpPr>
          <p:nvPr/>
        </p:nvSpPr>
        <p:spPr>
          <a:xfrm>
            <a:off x="2848148" y="2847426"/>
            <a:ext cx="1974159" cy="1308050"/>
          </a:xfrm>
          <a:prstGeom prst="rect">
            <a:avLst/>
          </a:prstGeom>
          <a:noFill/>
        </p:spPr>
        <p:txBody>
          <a:bodyPr wrap="square" lIns="0" tIns="0" rIns="0" bIns="0">
            <a:spAutoFit/>
          </a:bodyPr>
          <a:lstStyle/>
          <a:p>
            <a:pPr algn="ctr"/>
            <a:r>
              <a:rPr lang="en-US" sz="2200">
                <a:latin typeface="+mj-lt"/>
              </a:rPr>
              <a:t>Policy Categories</a:t>
            </a:r>
          </a:p>
          <a:p>
            <a:pPr algn="ctr">
              <a:spcBef>
                <a:spcPts val="600"/>
              </a:spcBef>
            </a:pPr>
            <a:r>
              <a:rPr lang="en-US" sz="1800"/>
              <a:t>Data leaks, data theft, sabotage</a:t>
            </a:r>
          </a:p>
        </p:txBody>
      </p:sp>
      <p:sp>
        <p:nvSpPr>
          <p:cNvPr id="36" name="Oval 35">
            <a:extLst>
              <a:ext uri="{FF2B5EF4-FFF2-40B4-BE49-F238E27FC236}">
                <a16:creationId xmlns:a16="http://schemas.microsoft.com/office/drawing/2014/main" id="{F219532C-2B68-BB1B-9548-629D22664423}"/>
              </a:ext>
              <a:ext uri="{C183D7F6-B498-43B3-948B-1728B52AA6E4}">
                <adec:decorative xmlns:adec="http://schemas.microsoft.com/office/drawing/2017/decorative" val="1"/>
              </a:ext>
            </a:extLst>
          </p:cNvPr>
          <p:cNvSpPr/>
          <p:nvPr/>
        </p:nvSpPr>
        <p:spPr bwMode="auto">
          <a:xfrm>
            <a:off x="5602948"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1" name="Browser_3" title="Icon of a browser window with an arrow pointing from the outside to the center">
            <a:extLst>
              <a:ext uri="{FF2B5EF4-FFF2-40B4-BE49-F238E27FC236}">
                <a16:creationId xmlns:a16="http://schemas.microsoft.com/office/drawing/2014/main" id="{EFFFE506-0703-7C17-CC14-FEBF2A3A52DD}"/>
              </a:ext>
            </a:extLst>
          </p:cNvPr>
          <p:cNvSpPr>
            <a:spLocks noChangeAspect="1" noEditPoints="1"/>
          </p:cNvSpPr>
          <p:nvPr/>
        </p:nvSpPr>
        <p:spPr bwMode="auto">
          <a:xfrm>
            <a:off x="5873750" y="1824552"/>
            <a:ext cx="441326" cy="419780"/>
          </a:xfrm>
          <a:custGeom>
            <a:avLst/>
            <a:gdLst>
              <a:gd name="T0" fmla="*/ 130 w 335"/>
              <a:gd name="T1" fmla="*/ 33 h 318"/>
              <a:gd name="T2" fmla="*/ 335 w 335"/>
              <a:gd name="T3" fmla="*/ 33 h 318"/>
              <a:gd name="T4" fmla="*/ 335 w 335"/>
              <a:gd name="T5" fmla="*/ 318 h 318"/>
              <a:gd name="T6" fmla="*/ 0 w 335"/>
              <a:gd name="T7" fmla="*/ 318 h 318"/>
              <a:gd name="T8" fmla="*/ 0 w 335"/>
              <a:gd name="T9" fmla="*/ 33 h 318"/>
              <a:gd name="T10" fmla="*/ 0 w 335"/>
              <a:gd name="T11" fmla="*/ 33 h 318"/>
              <a:gd name="T12" fmla="*/ 71 w 335"/>
              <a:gd name="T13" fmla="*/ 33 h 318"/>
              <a:gd name="T14" fmla="*/ 130 w 335"/>
              <a:gd name="T15" fmla="*/ 97 h 318"/>
              <a:gd name="T16" fmla="*/ 335 w 335"/>
              <a:gd name="T17" fmla="*/ 97 h 318"/>
              <a:gd name="T18" fmla="*/ 0 w 335"/>
              <a:gd name="T19" fmla="*/ 97 h 318"/>
              <a:gd name="T20" fmla="*/ 67 w 335"/>
              <a:gd name="T21" fmla="*/ 97 h 318"/>
              <a:gd name="T22" fmla="*/ 293 w 335"/>
              <a:gd name="T23" fmla="*/ 69 h 318"/>
              <a:gd name="T24" fmla="*/ 298 w 335"/>
              <a:gd name="T25" fmla="*/ 64 h 318"/>
              <a:gd name="T26" fmla="*/ 293 w 335"/>
              <a:gd name="T27" fmla="*/ 60 h 318"/>
              <a:gd name="T28" fmla="*/ 289 w 335"/>
              <a:gd name="T29" fmla="*/ 64 h 318"/>
              <a:gd name="T30" fmla="*/ 293 w 335"/>
              <a:gd name="T31" fmla="*/ 69 h 318"/>
              <a:gd name="T32" fmla="*/ 240 w 335"/>
              <a:gd name="T33" fmla="*/ 69 h 318"/>
              <a:gd name="T34" fmla="*/ 245 w 335"/>
              <a:gd name="T35" fmla="*/ 64 h 318"/>
              <a:gd name="T36" fmla="*/ 240 w 335"/>
              <a:gd name="T37" fmla="*/ 60 h 318"/>
              <a:gd name="T38" fmla="*/ 235 w 335"/>
              <a:gd name="T39" fmla="*/ 64 h 318"/>
              <a:gd name="T40" fmla="*/ 240 w 335"/>
              <a:gd name="T41" fmla="*/ 69 h 318"/>
              <a:gd name="T42" fmla="*/ 187 w 335"/>
              <a:gd name="T43" fmla="*/ 69 h 318"/>
              <a:gd name="T44" fmla="*/ 192 w 335"/>
              <a:gd name="T45" fmla="*/ 64 h 318"/>
              <a:gd name="T46" fmla="*/ 187 w 335"/>
              <a:gd name="T47" fmla="*/ 60 h 318"/>
              <a:gd name="T48" fmla="*/ 182 w 335"/>
              <a:gd name="T49" fmla="*/ 64 h 318"/>
              <a:gd name="T50" fmla="*/ 187 w 335"/>
              <a:gd name="T51" fmla="*/ 69 h 318"/>
              <a:gd name="T52" fmla="*/ 49 w 335"/>
              <a:gd name="T53" fmla="*/ 190 h 318"/>
              <a:gd name="T54" fmla="*/ 100 w 335"/>
              <a:gd name="T55" fmla="*/ 240 h 318"/>
              <a:gd name="T56" fmla="*/ 151 w 335"/>
              <a:gd name="T57" fmla="*/ 190 h 318"/>
              <a:gd name="T58" fmla="*/ 100 w 335"/>
              <a:gd name="T59" fmla="*/ 0 h 318"/>
              <a:gd name="T60" fmla="*/ 100 w 335"/>
              <a:gd name="T61"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5" h="318">
                <a:moveTo>
                  <a:pt x="130" y="33"/>
                </a:moveTo>
                <a:cubicBezTo>
                  <a:pt x="335" y="33"/>
                  <a:pt x="335" y="33"/>
                  <a:pt x="335" y="33"/>
                </a:cubicBezTo>
                <a:cubicBezTo>
                  <a:pt x="335" y="318"/>
                  <a:pt x="335" y="318"/>
                  <a:pt x="335" y="318"/>
                </a:cubicBezTo>
                <a:cubicBezTo>
                  <a:pt x="0" y="318"/>
                  <a:pt x="0" y="318"/>
                  <a:pt x="0" y="318"/>
                </a:cubicBezTo>
                <a:cubicBezTo>
                  <a:pt x="0" y="33"/>
                  <a:pt x="0" y="33"/>
                  <a:pt x="0" y="33"/>
                </a:cubicBezTo>
                <a:cubicBezTo>
                  <a:pt x="0" y="33"/>
                  <a:pt x="0" y="33"/>
                  <a:pt x="0" y="33"/>
                </a:cubicBezTo>
                <a:cubicBezTo>
                  <a:pt x="71" y="33"/>
                  <a:pt x="71" y="33"/>
                  <a:pt x="71" y="33"/>
                </a:cubicBezTo>
                <a:moveTo>
                  <a:pt x="130" y="97"/>
                </a:moveTo>
                <a:cubicBezTo>
                  <a:pt x="335" y="97"/>
                  <a:pt x="335" y="97"/>
                  <a:pt x="335" y="97"/>
                </a:cubicBezTo>
                <a:moveTo>
                  <a:pt x="0" y="97"/>
                </a:moveTo>
                <a:cubicBezTo>
                  <a:pt x="67" y="97"/>
                  <a:pt x="67" y="97"/>
                  <a:pt x="67" y="97"/>
                </a:cubicBezTo>
                <a:moveTo>
                  <a:pt x="293" y="69"/>
                </a:moveTo>
                <a:cubicBezTo>
                  <a:pt x="296" y="69"/>
                  <a:pt x="298" y="67"/>
                  <a:pt x="298" y="64"/>
                </a:cubicBezTo>
                <a:cubicBezTo>
                  <a:pt x="298" y="62"/>
                  <a:pt x="296" y="60"/>
                  <a:pt x="293" y="60"/>
                </a:cubicBezTo>
                <a:cubicBezTo>
                  <a:pt x="291" y="60"/>
                  <a:pt x="289" y="62"/>
                  <a:pt x="289" y="64"/>
                </a:cubicBezTo>
                <a:cubicBezTo>
                  <a:pt x="289" y="67"/>
                  <a:pt x="291" y="69"/>
                  <a:pt x="293" y="69"/>
                </a:cubicBezTo>
                <a:close/>
                <a:moveTo>
                  <a:pt x="240" y="69"/>
                </a:moveTo>
                <a:cubicBezTo>
                  <a:pt x="243" y="69"/>
                  <a:pt x="245" y="67"/>
                  <a:pt x="245" y="64"/>
                </a:cubicBezTo>
                <a:cubicBezTo>
                  <a:pt x="245" y="62"/>
                  <a:pt x="243" y="60"/>
                  <a:pt x="240" y="60"/>
                </a:cubicBezTo>
                <a:cubicBezTo>
                  <a:pt x="238" y="60"/>
                  <a:pt x="235" y="62"/>
                  <a:pt x="235" y="64"/>
                </a:cubicBezTo>
                <a:cubicBezTo>
                  <a:pt x="235" y="67"/>
                  <a:pt x="238" y="69"/>
                  <a:pt x="240" y="69"/>
                </a:cubicBezTo>
                <a:close/>
                <a:moveTo>
                  <a:pt x="187" y="69"/>
                </a:moveTo>
                <a:cubicBezTo>
                  <a:pt x="189" y="69"/>
                  <a:pt x="192" y="67"/>
                  <a:pt x="192" y="64"/>
                </a:cubicBezTo>
                <a:cubicBezTo>
                  <a:pt x="192" y="62"/>
                  <a:pt x="189" y="60"/>
                  <a:pt x="187" y="60"/>
                </a:cubicBezTo>
                <a:cubicBezTo>
                  <a:pt x="184" y="60"/>
                  <a:pt x="182" y="62"/>
                  <a:pt x="182" y="64"/>
                </a:cubicBezTo>
                <a:cubicBezTo>
                  <a:pt x="182" y="67"/>
                  <a:pt x="184" y="69"/>
                  <a:pt x="187" y="69"/>
                </a:cubicBezTo>
                <a:close/>
                <a:moveTo>
                  <a:pt x="49" y="190"/>
                </a:moveTo>
                <a:cubicBezTo>
                  <a:pt x="100" y="240"/>
                  <a:pt x="100" y="240"/>
                  <a:pt x="100" y="240"/>
                </a:cubicBezTo>
                <a:cubicBezTo>
                  <a:pt x="151" y="190"/>
                  <a:pt x="151" y="190"/>
                  <a:pt x="151" y="190"/>
                </a:cubicBezTo>
                <a:moveTo>
                  <a:pt x="100" y="0"/>
                </a:moveTo>
                <a:cubicBezTo>
                  <a:pt x="100" y="240"/>
                  <a:pt x="100" y="240"/>
                  <a:pt x="100" y="240"/>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2">
            <a:extLst>
              <a:ext uri="{FF2B5EF4-FFF2-40B4-BE49-F238E27FC236}">
                <a16:creationId xmlns:a16="http://schemas.microsoft.com/office/drawing/2014/main" id="{3D4864D2-9499-440B-BA27-1EC156A2C324}"/>
              </a:ext>
            </a:extLst>
          </p:cNvPr>
          <p:cNvSpPr txBox="1">
            <a:spLocks/>
          </p:cNvSpPr>
          <p:nvPr/>
        </p:nvSpPr>
        <p:spPr>
          <a:xfrm>
            <a:off x="5107333" y="2847426"/>
            <a:ext cx="1974159" cy="1646605"/>
          </a:xfrm>
          <a:prstGeom prst="rect">
            <a:avLst/>
          </a:prstGeom>
          <a:noFill/>
        </p:spPr>
        <p:txBody>
          <a:bodyPr wrap="square" lIns="0" tIns="0" rIns="0" bIns="0">
            <a:spAutoFit/>
          </a:bodyPr>
          <a:lstStyle/>
          <a:p>
            <a:pPr algn="ctr"/>
            <a:r>
              <a:rPr lang="en-US" sz="2200" dirty="0">
                <a:latin typeface="+mj-lt"/>
              </a:rPr>
              <a:t>Policy Templates</a:t>
            </a:r>
          </a:p>
          <a:p>
            <a:pPr algn="ctr">
              <a:spcBef>
                <a:spcPts val="600"/>
              </a:spcBef>
            </a:pPr>
            <a:r>
              <a:rPr lang="en-US" sz="1800" dirty="0"/>
              <a:t>Pre-configured with conditions and indicators</a:t>
            </a:r>
          </a:p>
        </p:txBody>
      </p:sp>
      <p:sp>
        <p:nvSpPr>
          <p:cNvPr id="40" name="Oval 39">
            <a:extLst>
              <a:ext uri="{FF2B5EF4-FFF2-40B4-BE49-F238E27FC236}">
                <a16:creationId xmlns:a16="http://schemas.microsoft.com/office/drawing/2014/main" id="{F6D9E684-7C1D-507B-78F7-0E689906C5A5}"/>
              </a:ext>
              <a:ext uri="{C183D7F6-B498-43B3-948B-1728B52AA6E4}">
                <adec:decorative xmlns:adec="http://schemas.microsoft.com/office/drawing/2017/decorative" val="1"/>
              </a:ext>
            </a:extLst>
          </p:cNvPr>
          <p:cNvSpPr/>
          <p:nvPr/>
        </p:nvSpPr>
        <p:spPr bwMode="auto">
          <a:xfrm>
            <a:off x="7862133"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4" name="Processing_E9F5" title="Icon of two interlocked gears">
            <a:extLst>
              <a:ext uri="{FF2B5EF4-FFF2-40B4-BE49-F238E27FC236}">
                <a16:creationId xmlns:a16="http://schemas.microsoft.com/office/drawing/2014/main" id="{A2880287-7019-91B3-66B2-634C366D5A8C}"/>
              </a:ext>
            </a:extLst>
          </p:cNvPr>
          <p:cNvSpPr>
            <a:spLocks noChangeAspect="1" noEditPoints="1"/>
          </p:cNvSpPr>
          <p:nvPr/>
        </p:nvSpPr>
        <p:spPr bwMode="auto">
          <a:xfrm>
            <a:off x="8112604" y="1824553"/>
            <a:ext cx="481986" cy="41977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TextBox 2">
            <a:extLst>
              <a:ext uri="{FF2B5EF4-FFF2-40B4-BE49-F238E27FC236}">
                <a16:creationId xmlns:a16="http://schemas.microsoft.com/office/drawing/2014/main" id="{867C374B-D815-4E4F-A94E-91EAB264B388}"/>
              </a:ext>
            </a:extLst>
          </p:cNvPr>
          <p:cNvSpPr txBox="1">
            <a:spLocks/>
          </p:cNvSpPr>
          <p:nvPr/>
        </p:nvSpPr>
        <p:spPr>
          <a:xfrm>
            <a:off x="7366518" y="2847426"/>
            <a:ext cx="1974159" cy="1277273"/>
          </a:xfrm>
          <a:prstGeom prst="rect">
            <a:avLst/>
          </a:prstGeom>
          <a:noFill/>
        </p:spPr>
        <p:txBody>
          <a:bodyPr wrap="square" lIns="0" tIns="0" rIns="0" bIns="0">
            <a:spAutoFit/>
          </a:bodyPr>
          <a:lstStyle/>
          <a:p>
            <a:pPr algn="ctr"/>
            <a:r>
              <a:rPr lang="en-US" sz="2200">
                <a:latin typeface="+mj-lt"/>
              </a:rPr>
              <a:t>Configuration</a:t>
            </a:r>
          </a:p>
          <a:p>
            <a:pPr algn="ctr">
              <a:spcBef>
                <a:spcPts val="600"/>
              </a:spcBef>
            </a:pPr>
            <a:r>
              <a:rPr lang="en-US" sz="1800"/>
              <a:t>Select risk indicators and set thresholds</a:t>
            </a:r>
          </a:p>
        </p:txBody>
      </p:sp>
      <p:sp>
        <p:nvSpPr>
          <p:cNvPr id="48" name="Oval 47">
            <a:extLst>
              <a:ext uri="{FF2B5EF4-FFF2-40B4-BE49-F238E27FC236}">
                <a16:creationId xmlns:a16="http://schemas.microsoft.com/office/drawing/2014/main" id="{4C5A595A-07BC-4F49-818C-7424E5294A6C}"/>
              </a:ext>
              <a:ext uri="{C183D7F6-B498-43B3-948B-1728B52AA6E4}">
                <adec:decorative xmlns:adec="http://schemas.microsoft.com/office/drawing/2017/decorative" val="1"/>
              </a:ext>
            </a:extLst>
          </p:cNvPr>
          <p:cNvSpPr/>
          <p:nvPr/>
        </p:nvSpPr>
        <p:spPr bwMode="auto">
          <a:xfrm>
            <a:off x="10121319"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2" name="people_2" title="Icon of three people with an arrow above them pointing down">
            <a:extLst>
              <a:ext uri="{FF2B5EF4-FFF2-40B4-BE49-F238E27FC236}">
                <a16:creationId xmlns:a16="http://schemas.microsoft.com/office/drawing/2014/main" id="{D21FAD1A-13E3-423C-204C-AD7D3CEADA21}"/>
              </a:ext>
            </a:extLst>
          </p:cNvPr>
          <p:cNvSpPr>
            <a:spLocks noChangeAspect="1" noEditPoints="1"/>
          </p:cNvSpPr>
          <p:nvPr/>
        </p:nvSpPr>
        <p:spPr bwMode="auto">
          <a:xfrm>
            <a:off x="10421647" y="1824553"/>
            <a:ext cx="382272" cy="419778"/>
          </a:xfrm>
          <a:custGeom>
            <a:avLst/>
            <a:gdLst>
              <a:gd name="T0" fmla="*/ 95 w 298"/>
              <a:gd name="T1" fmla="*/ 198 h 328"/>
              <a:gd name="T2" fmla="*/ 149 w 298"/>
              <a:gd name="T3" fmla="*/ 143 h 328"/>
              <a:gd name="T4" fmla="*/ 203 w 298"/>
              <a:gd name="T5" fmla="*/ 198 h 328"/>
              <a:gd name="T6" fmla="*/ 149 w 298"/>
              <a:gd name="T7" fmla="*/ 252 h 328"/>
              <a:gd name="T8" fmla="*/ 95 w 298"/>
              <a:gd name="T9" fmla="*/ 198 h 328"/>
              <a:gd name="T10" fmla="*/ 225 w 298"/>
              <a:gd name="T11" fmla="*/ 328 h 328"/>
              <a:gd name="T12" fmla="*/ 149 w 298"/>
              <a:gd name="T13" fmla="*/ 252 h 328"/>
              <a:gd name="T14" fmla="*/ 73 w 298"/>
              <a:gd name="T15" fmla="*/ 328 h 328"/>
              <a:gd name="T16" fmla="*/ 47 w 298"/>
              <a:gd name="T17" fmla="*/ 146 h 328"/>
              <a:gd name="T18" fmla="*/ 81 w 298"/>
              <a:gd name="T19" fmla="*/ 112 h 328"/>
              <a:gd name="T20" fmla="*/ 47 w 298"/>
              <a:gd name="T21" fmla="*/ 78 h 328"/>
              <a:gd name="T22" fmla="*/ 13 w 298"/>
              <a:gd name="T23" fmla="*/ 112 h 328"/>
              <a:gd name="T24" fmla="*/ 47 w 298"/>
              <a:gd name="T25" fmla="*/ 146 h 328"/>
              <a:gd name="T26" fmla="*/ 95 w 298"/>
              <a:gd name="T27" fmla="*/ 193 h 328"/>
              <a:gd name="T28" fmla="*/ 47 w 298"/>
              <a:gd name="T29" fmla="*/ 146 h 328"/>
              <a:gd name="T30" fmla="*/ 0 w 298"/>
              <a:gd name="T31" fmla="*/ 193 h 328"/>
              <a:gd name="T32" fmla="*/ 251 w 298"/>
              <a:gd name="T33" fmla="*/ 146 h 328"/>
              <a:gd name="T34" fmla="*/ 285 w 298"/>
              <a:gd name="T35" fmla="*/ 112 h 328"/>
              <a:gd name="T36" fmla="*/ 251 w 298"/>
              <a:gd name="T37" fmla="*/ 78 h 328"/>
              <a:gd name="T38" fmla="*/ 217 w 298"/>
              <a:gd name="T39" fmla="*/ 112 h 328"/>
              <a:gd name="T40" fmla="*/ 251 w 298"/>
              <a:gd name="T41" fmla="*/ 146 h 328"/>
              <a:gd name="T42" fmla="*/ 298 w 298"/>
              <a:gd name="T43" fmla="*/ 193 h 328"/>
              <a:gd name="T44" fmla="*/ 251 w 298"/>
              <a:gd name="T45" fmla="*/ 146 h 328"/>
              <a:gd name="T46" fmla="*/ 203 w 298"/>
              <a:gd name="T47" fmla="*/ 193 h 328"/>
              <a:gd name="T48" fmla="*/ 149 w 298"/>
              <a:gd name="T49" fmla="*/ 0 h 328"/>
              <a:gd name="T50" fmla="*/ 149 w 298"/>
              <a:gd name="T51" fmla="*/ 80 h 328"/>
              <a:gd name="T52" fmla="*/ 104 w 298"/>
              <a:gd name="T53" fmla="*/ 35 h 328"/>
              <a:gd name="T54" fmla="*/ 149 w 298"/>
              <a:gd name="T55" fmla="*/ 80 h 328"/>
              <a:gd name="T56" fmla="*/ 194 w 298"/>
              <a:gd name="T57" fmla="*/ 3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8" h="328">
                <a:moveTo>
                  <a:pt x="95" y="198"/>
                </a:moveTo>
                <a:cubicBezTo>
                  <a:pt x="95" y="168"/>
                  <a:pt x="119" y="143"/>
                  <a:pt x="149" y="143"/>
                </a:cubicBezTo>
                <a:cubicBezTo>
                  <a:pt x="179" y="143"/>
                  <a:pt x="203" y="168"/>
                  <a:pt x="203" y="198"/>
                </a:cubicBezTo>
                <a:cubicBezTo>
                  <a:pt x="203" y="228"/>
                  <a:pt x="179" y="252"/>
                  <a:pt x="149" y="252"/>
                </a:cubicBezTo>
                <a:cubicBezTo>
                  <a:pt x="119" y="252"/>
                  <a:pt x="95" y="228"/>
                  <a:pt x="95" y="198"/>
                </a:cubicBezTo>
                <a:close/>
                <a:moveTo>
                  <a:pt x="225" y="328"/>
                </a:moveTo>
                <a:cubicBezTo>
                  <a:pt x="225" y="286"/>
                  <a:pt x="191" y="252"/>
                  <a:pt x="149" y="252"/>
                </a:cubicBezTo>
                <a:cubicBezTo>
                  <a:pt x="107" y="252"/>
                  <a:pt x="73" y="286"/>
                  <a:pt x="73" y="328"/>
                </a:cubicBezTo>
                <a:moveTo>
                  <a:pt x="47" y="146"/>
                </a:moveTo>
                <a:cubicBezTo>
                  <a:pt x="66" y="146"/>
                  <a:pt x="81" y="131"/>
                  <a:pt x="81" y="112"/>
                </a:cubicBezTo>
                <a:cubicBezTo>
                  <a:pt x="81" y="93"/>
                  <a:pt x="66" y="78"/>
                  <a:pt x="47" y="78"/>
                </a:cubicBezTo>
                <a:cubicBezTo>
                  <a:pt x="28" y="78"/>
                  <a:pt x="13" y="93"/>
                  <a:pt x="13" y="112"/>
                </a:cubicBezTo>
                <a:cubicBezTo>
                  <a:pt x="13" y="131"/>
                  <a:pt x="28" y="146"/>
                  <a:pt x="47" y="146"/>
                </a:cubicBezTo>
                <a:close/>
                <a:moveTo>
                  <a:pt x="95" y="193"/>
                </a:moveTo>
                <a:cubicBezTo>
                  <a:pt x="95" y="167"/>
                  <a:pt x="73" y="146"/>
                  <a:pt x="47" y="146"/>
                </a:cubicBezTo>
                <a:cubicBezTo>
                  <a:pt x="21" y="146"/>
                  <a:pt x="0" y="167"/>
                  <a:pt x="0" y="193"/>
                </a:cubicBezTo>
                <a:moveTo>
                  <a:pt x="251" y="146"/>
                </a:moveTo>
                <a:cubicBezTo>
                  <a:pt x="270" y="146"/>
                  <a:pt x="285" y="131"/>
                  <a:pt x="285" y="112"/>
                </a:cubicBezTo>
                <a:cubicBezTo>
                  <a:pt x="285" y="93"/>
                  <a:pt x="270" y="78"/>
                  <a:pt x="251" y="78"/>
                </a:cubicBezTo>
                <a:cubicBezTo>
                  <a:pt x="232" y="78"/>
                  <a:pt x="217" y="93"/>
                  <a:pt x="217" y="112"/>
                </a:cubicBezTo>
                <a:cubicBezTo>
                  <a:pt x="217" y="131"/>
                  <a:pt x="232" y="146"/>
                  <a:pt x="251" y="146"/>
                </a:cubicBezTo>
                <a:close/>
                <a:moveTo>
                  <a:pt x="298" y="193"/>
                </a:moveTo>
                <a:cubicBezTo>
                  <a:pt x="298" y="167"/>
                  <a:pt x="277" y="146"/>
                  <a:pt x="251" y="146"/>
                </a:cubicBezTo>
                <a:cubicBezTo>
                  <a:pt x="225" y="146"/>
                  <a:pt x="203" y="167"/>
                  <a:pt x="203" y="193"/>
                </a:cubicBezTo>
                <a:moveTo>
                  <a:pt x="149" y="0"/>
                </a:moveTo>
                <a:cubicBezTo>
                  <a:pt x="149" y="80"/>
                  <a:pt x="149" y="80"/>
                  <a:pt x="149" y="80"/>
                </a:cubicBezTo>
                <a:moveTo>
                  <a:pt x="104" y="35"/>
                </a:moveTo>
                <a:cubicBezTo>
                  <a:pt x="149" y="80"/>
                  <a:pt x="149" y="80"/>
                  <a:pt x="149" y="80"/>
                </a:cubicBezTo>
                <a:cubicBezTo>
                  <a:pt x="194" y="35"/>
                  <a:pt x="194" y="35"/>
                  <a:pt x="194" y="35"/>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2">
            <a:extLst>
              <a:ext uri="{FF2B5EF4-FFF2-40B4-BE49-F238E27FC236}">
                <a16:creationId xmlns:a16="http://schemas.microsoft.com/office/drawing/2014/main" id="{ECAB1EE8-E2AA-4E8D-9566-42C1ED9872AB}"/>
              </a:ext>
            </a:extLst>
          </p:cNvPr>
          <p:cNvSpPr txBox="1"/>
          <p:nvPr/>
        </p:nvSpPr>
        <p:spPr>
          <a:xfrm>
            <a:off x="9625704" y="2847426"/>
            <a:ext cx="1974159" cy="1646605"/>
          </a:xfrm>
          <a:prstGeom prst="rect">
            <a:avLst/>
          </a:prstGeom>
          <a:noFill/>
        </p:spPr>
        <p:txBody>
          <a:bodyPr wrap="square" lIns="0" tIns="0" rIns="0" bIns="0">
            <a:spAutoFit/>
          </a:bodyPr>
          <a:lstStyle/>
          <a:p>
            <a:pPr algn="ctr"/>
            <a:r>
              <a:rPr lang="en-US" sz="2200">
                <a:latin typeface="+mj-lt"/>
              </a:rPr>
              <a:t>Assign Users/Groups</a:t>
            </a:r>
          </a:p>
          <a:p>
            <a:pPr algn="ctr">
              <a:spcBef>
                <a:spcPts val="600"/>
              </a:spcBef>
            </a:pPr>
            <a:r>
              <a:rPr lang="en-US" sz="1800"/>
              <a:t>Apply to specific or all users and groups</a:t>
            </a:r>
          </a:p>
        </p:txBody>
      </p:sp>
    </p:spTree>
    <p:extLst>
      <p:ext uri="{BB962C8B-B14F-4D97-AF65-F5344CB8AC3E}">
        <p14:creationId xmlns:p14="http://schemas.microsoft.com/office/powerpoint/2010/main" val="184849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Create and manage insider risk policies</a:t>
            </a:r>
          </a:p>
        </p:txBody>
      </p:sp>
      <p:sp>
        <p:nvSpPr>
          <p:cNvPr id="2" name="TextBox 1">
            <a:extLst>
              <a:ext uri="{FF2B5EF4-FFF2-40B4-BE49-F238E27FC236}">
                <a16:creationId xmlns:a16="http://schemas.microsoft.com/office/drawing/2014/main" id="{73717570-0F81-42BB-9B85-8229DCA34AC7}"/>
              </a:ext>
            </a:extLst>
          </p:cNvPr>
          <p:cNvSpPr txBox="1"/>
          <p:nvPr/>
        </p:nvSpPr>
        <p:spPr>
          <a:xfrm>
            <a:off x="588963" y="1472190"/>
            <a:ext cx="5315079" cy="1382823"/>
          </a:xfrm>
          <a:prstGeom prst="rect">
            <a:avLst/>
          </a:prstGeom>
          <a:noFill/>
          <a:ln w="38100">
            <a:solidFill>
              <a:srgbClr val="0078D4"/>
            </a:solidFill>
          </a:ln>
        </p:spPr>
        <p:txBody>
          <a:bodyPr wrap="square" lIns="137160" tIns="91440" rIns="137160" bIns="91440" rtlCol="0" anchor="t" anchorCtr="0">
            <a:noAutofit/>
          </a:bodyPr>
          <a:lstStyle/>
          <a:p>
            <a:pPr>
              <a:spcBef>
                <a:spcPts val="392"/>
              </a:spcBef>
            </a:pPr>
            <a:r>
              <a:rPr lang="en-US" sz="2200" dirty="0">
                <a:latin typeface="+mj-lt"/>
              </a:rPr>
              <a:t>Prerequisites: </a:t>
            </a:r>
          </a:p>
          <a:p>
            <a:pPr>
              <a:spcBef>
                <a:spcPts val="392"/>
              </a:spcBef>
            </a:pPr>
            <a:r>
              <a:rPr lang="en-US" sz="1800" dirty="0"/>
              <a:t>Enable audit logging and assign permissions</a:t>
            </a:r>
          </a:p>
        </p:txBody>
      </p:sp>
      <p:sp>
        <p:nvSpPr>
          <p:cNvPr id="23" name="TextBox 22">
            <a:extLst>
              <a:ext uri="{FF2B5EF4-FFF2-40B4-BE49-F238E27FC236}">
                <a16:creationId xmlns:a16="http://schemas.microsoft.com/office/drawing/2014/main" id="{70113EAE-0F07-40B5-80A5-F5749371F608}"/>
              </a:ext>
            </a:extLst>
          </p:cNvPr>
          <p:cNvSpPr txBox="1"/>
          <p:nvPr/>
        </p:nvSpPr>
        <p:spPr>
          <a:xfrm>
            <a:off x="602191" y="3137533"/>
            <a:ext cx="5315079" cy="1409068"/>
          </a:xfrm>
          <a:prstGeom prst="rect">
            <a:avLst/>
          </a:prstGeom>
          <a:noFill/>
          <a:ln w="38100">
            <a:solidFill>
              <a:srgbClr val="0078D4"/>
            </a:solidFill>
          </a:ln>
        </p:spPr>
        <p:txBody>
          <a:bodyPr wrap="square" lIns="137160" tIns="91440" rIns="137160" bIns="91440" rtlCol="0" anchor="t" anchorCtr="0">
            <a:noAutofit/>
          </a:bodyPr>
          <a:lstStyle/>
          <a:p>
            <a:pPr>
              <a:spcBef>
                <a:spcPts val="392"/>
              </a:spcBef>
            </a:pPr>
            <a:r>
              <a:rPr lang="en-US" sz="2200" dirty="0">
                <a:latin typeface="+mj-lt"/>
              </a:rPr>
              <a:t>Potential Dependencies: </a:t>
            </a:r>
          </a:p>
          <a:p>
            <a:pPr>
              <a:spcBef>
                <a:spcPts val="392"/>
              </a:spcBef>
            </a:pPr>
            <a:r>
              <a:rPr lang="en-US" sz="1800"/>
              <a:t>Configure </a:t>
            </a:r>
            <a:r>
              <a:rPr lang="en-US" sz="1800" dirty="0"/>
              <a:t>HR data and DLP policies</a:t>
            </a:r>
          </a:p>
        </p:txBody>
      </p:sp>
      <p:sp>
        <p:nvSpPr>
          <p:cNvPr id="24" name="TextBox 23">
            <a:extLst>
              <a:ext uri="{FF2B5EF4-FFF2-40B4-BE49-F238E27FC236}">
                <a16:creationId xmlns:a16="http://schemas.microsoft.com/office/drawing/2014/main" id="{EF3D52F4-B0CE-4437-885E-76187976484F}"/>
              </a:ext>
            </a:extLst>
          </p:cNvPr>
          <p:cNvSpPr txBox="1"/>
          <p:nvPr/>
        </p:nvSpPr>
        <p:spPr>
          <a:xfrm>
            <a:off x="6212909" y="1472190"/>
            <a:ext cx="5386954" cy="3074411"/>
          </a:xfrm>
          <a:prstGeom prst="rect">
            <a:avLst/>
          </a:prstGeom>
          <a:noFill/>
          <a:ln w="38100">
            <a:solidFill>
              <a:srgbClr val="0078D4"/>
            </a:solidFill>
          </a:ln>
        </p:spPr>
        <p:txBody>
          <a:bodyPr wrap="square" lIns="137160" tIns="91440" rIns="137160" bIns="91440" rtlCol="0" anchor="t" anchorCtr="0">
            <a:noAutofit/>
          </a:bodyPr>
          <a:lstStyle/>
          <a:p>
            <a:pPr>
              <a:spcBef>
                <a:spcPts val="392"/>
              </a:spcBef>
              <a:spcAft>
                <a:spcPts val="588"/>
              </a:spcAft>
            </a:pPr>
            <a:r>
              <a:rPr lang="en-US" sz="2200" dirty="0">
                <a:latin typeface="+mj-lt"/>
              </a:rPr>
              <a:t>New Policy Creation:</a:t>
            </a:r>
          </a:p>
          <a:p>
            <a:pPr marL="342900" indent="-228600">
              <a:spcAft>
                <a:spcPts val="588"/>
              </a:spcAft>
              <a:buFont typeface="Arial" panose="020B0604020202020204" pitchFamily="34" charset="0"/>
              <a:buChar char="•"/>
            </a:pPr>
            <a:r>
              <a:rPr lang="en-US" sz="1800"/>
              <a:t>Use </a:t>
            </a:r>
            <a:r>
              <a:rPr lang="en-US" sz="1800" dirty="0"/>
              <a:t>policy wizard</a:t>
            </a:r>
          </a:p>
          <a:p>
            <a:pPr marL="342900" indent="-228600">
              <a:spcAft>
                <a:spcPts val="588"/>
              </a:spcAft>
              <a:buFont typeface="Arial" panose="020B0604020202020204" pitchFamily="34" charset="0"/>
              <a:buChar char="•"/>
            </a:pPr>
            <a:r>
              <a:rPr lang="en-US" sz="1800" dirty="0"/>
              <a:t>Select templates</a:t>
            </a:r>
          </a:p>
          <a:p>
            <a:pPr marL="342900" indent="-228600">
              <a:spcAft>
                <a:spcPts val="588"/>
              </a:spcAft>
              <a:buFont typeface="Arial" panose="020B0604020202020204" pitchFamily="34" charset="0"/>
              <a:buChar char="•"/>
            </a:pPr>
            <a:r>
              <a:rPr lang="en-US" sz="1800" dirty="0"/>
              <a:t>Assign users/groups</a:t>
            </a:r>
          </a:p>
          <a:p>
            <a:pPr marL="342900" indent="-228600">
              <a:spcAft>
                <a:spcPts val="588"/>
              </a:spcAft>
              <a:buFont typeface="Arial" panose="020B0604020202020204" pitchFamily="34" charset="0"/>
              <a:buChar char="•"/>
            </a:pPr>
            <a:r>
              <a:rPr lang="en-US" sz="1800" dirty="0"/>
              <a:t>Configure alert indicators</a:t>
            </a:r>
          </a:p>
        </p:txBody>
      </p:sp>
      <p:sp>
        <p:nvSpPr>
          <p:cNvPr id="25" name="TextBox 24">
            <a:extLst>
              <a:ext uri="{FF2B5EF4-FFF2-40B4-BE49-F238E27FC236}">
                <a16:creationId xmlns:a16="http://schemas.microsoft.com/office/drawing/2014/main" id="{8456F70E-8554-41F1-9435-7AD803FA9CB2}"/>
              </a:ext>
            </a:extLst>
          </p:cNvPr>
          <p:cNvSpPr txBox="1"/>
          <p:nvPr/>
        </p:nvSpPr>
        <p:spPr>
          <a:xfrm>
            <a:off x="588963" y="4824856"/>
            <a:ext cx="11010900" cy="742507"/>
          </a:xfrm>
          <a:prstGeom prst="rect">
            <a:avLst/>
          </a:prstGeom>
          <a:noFill/>
          <a:ln w="38100">
            <a:solidFill>
              <a:srgbClr val="0078D4"/>
            </a:solidFill>
          </a:ln>
        </p:spPr>
        <p:txBody>
          <a:bodyPr wrap="square" lIns="137160" tIns="91440" rIns="137160" bIns="91440" rtlCol="0" anchor="ctr">
            <a:noAutofit/>
          </a:bodyPr>
          <a:lstStyle/>
          <a:p>
            <a:pPr>
              <a:spcBef>
                <a:spcPts val="392"/>
              </a:spcBef>
            </a:pPr>
            <a:r>
              <a:rPr lang="en-US" sz="1800" dirty="0"/>
              <a:t>Prepare, configure, and create insider risk management policies.</a:t>
            </a:r>
          </a:p>
        </p:txBody>
      </p:sp>
    </p:spTree>
    <p:extLst>
      <p:ext uri="{BB962C8B-B14F-4D97-AF65-F5344CB8AC3E}">
        <p14:creationId xmlns:p14="http://schemas.microsoft.com/office/powerpoint/2010/main" val="326457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3474" cy="492443"/>
          </a:xfrm>
        </p:spPr>
        <p:txBody>
          <a:bodyPr/>
          <a:lstStyle/>
          <a:p>
            <a:r>
              <a:rPr lang="en-US" dirty="0"/>
              <a:t>Investigate insider risk alerts</a:t>
            </a:r>
          </a:p>
        </p:txBody>
      </p:sp>
      <p:sp>
        <p:nvSpPr>
          <p:cNvPr id="35" name="Text Placeholder 34">
            <a:extLst>
              <a:ext uri="{FF2B5EF4-FFF2-40B4-BE49-F238E27FC236}">
                <a16:creationId xmlns:a16="http://schemas.microsoft.com/office/drawing/2014/main" id="{DF59E1A1-B958-C22D-4FB9-D145DE7082BA}"/>
              </a:ext>
            </a:extLst>
          </p:cNvPr>
          <p:cNvSpPr>
            <a:spLocks noGrp="1"/>
          </p:cNvSpPr>
          <p:nvPr>
            <p:ph type="body" sz="quarter" idx="15"/>
          </p:nvPr>
        </p:nvSpPr>
        <p:spPr>
          <a:xfrm>
            <a:off x="585789" y="1590675"/>
            <a:ext cx="10145712" cy="3262432"/>
          </a:xfrm>
        </p:spPr>
        <p:txBody>
          <a:bodyPr/>
          <a:lstStyle/>
          <a:p>
            <a:pPr marL="292100" indent="-292100">
              <a:spcBef>
                <a:spcPts val="0"/>
              </a:spcBef>
              <a:spcAft>
                <a:spcPts val="2400"/>
              </a:spcAft>
            </a:pPr>
            <a:r>
              <a:rPr lang="en-US" altLang="zh-CN" sz="2200">
                <a:latin typeface="+mj-lt"/>
              </a:rPr>
              <a:t>Risks: </a:t>
            </a:r>
            <a:r>
              <a:rPr lang="en-US" altLang="zh-CN" sz="2200"/>
              <a:t>Activities generating alerts or posing risks without immediate alerts</a:t>
            </a:r>
          </a:p>
          <a:p>
            <a:pPr marL="292100" indent="-292100">
              <a:spcBef>
                <a:spcPts val="0"/>
              </a:spcBef>
              <a:spcAft>
                <a:spcPts val="2400"/>
              </a:spcAft>
            </a:pPr>
            <a:r>
              <a:rPr lang="en-US" altLang="zh-CN" sz="2200">
                <a:latin typeface="+mj-lt"/>
              </a:rPr>
              <a:t>Tools: </a:t>
            </a:r>
            <a:r>
              <a:rPr lang="en-US" altLang="zh-CN" sz="2200"/>
              <a:t>User Activity Reports and Alert Dashboard</a:t>
            </a:r>
          </a:p>
          <a:p>
            <a:pPr marL="292100" indent="-292100">
              <a:spcBef>
                <a:spcPts val="0"/>
              </a:spcBef>
              <a:spcAft>
                <a:spcPts val="2400"/>
              </a:spcAft>
            </a:pPr>
            <a:r>
              <a:rPr lang="en-US" altLang="zh-CN" sz="2200">
                <a:latin typeface="+mj-lt"/>
              </a:rPr>
              <a:t>User Activity Reports: </a:t>
            </a:r>
            <a:r>
              <a:rPr lang="en-US" altLang="zh-CN" sz="2200"/>
              <a:t>Examine specific users’ activities without assigning them to a policy</a:t>
            </a:r>
          </a:p>
          <a:p>
            <a:pPr marL="292100" indent="-292100">
              <a:spcBef>
                <a:spcPts val="0"/>
              </a:spcBef>
              <a:spcAft>
                <a:spcPts val="2400"/>
              </a:spcAft>
            </a:pPr>
            <a:r>
              <a:rPr lang="en-US" altLang="zh-CN" sz="2200">
                <a:latin typeface="+mj-lt"/>
              </a:rPr>
              <a:t>Alerts: </a:t>
            </a:r>
            <a:r>
              <a:rPr lang="en-US" altLang="zh-CN" sz="2200"/>
              <a:t>Automatically generated by risk indicators defined in policies</a:t>
            </a:r>
          </a:p>
          <a:p>
            <a:pPr marL="292100" indent="-292100">
              <a:spcBef>
                <a:spcPts val="0"/>
              </a:spcBef>
              <a:spcAft>
                <a:spcPts val="2400"/>
              </a:spcAft>
            </a:pPr>
            <a:r>
              <a:rPr lang="en-US" altLang="zh-CN" sz="2200">
                <a:latin typeface="+mj-lt"/>
              </a:rPr>
              <a:t>Role of Analysts and Investigators: </a:t>
            </a:r>
            <a:r>
              <a:rPr lang="en-US" altLang="zh-CN" sz="2200"/>
              <a:t>Review current risk status and act on alerts</a:t>
            </a:r>
          </a:p>
        </p:txBody>
      </p:sp>
    </p:spTree>
    <p:extLst>
      <p:ext uri="{BB962C8B-B14F-4D97-AF65-F5344CB8AC3E}">
        <p14:creationId xmlns:p14="http://schemas.microsoft.com/office/powerpoint/2010/main" val="406647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Take action on insider risk alerts through cases</a:t>
            </a:r>
          </a:p>
        </p:txBody>
      </p:sp>
      <p:cxnSp>
        <p:nvCxnSpPr>
          <p:cNvPr id="37" name="Straight Connector 36" descr="Microsoft Certification renewal process flow">
            <a:extLst>
              <a:ext uri="{FF2B5EF4-FFF2-40B4-BE49-F238E27FC236}">
                <a16:creationId xmlns:a16="http://schemas.microsoft.com/office/drawing/2014/main" id="{A88B1030-D7E7-446E-6C57-B572EC345FE6}"/>
              </a:ext>
              <a:ext uri="{C183D7F6-B498-43B3-948B-1728B52AA6E4}">
                <adec:decorative xmlns:adec="http://schemas.microsoft.com/office/drawing/2017/decorative" val="0"/>
              </a:ext>
            </a:extLst>
          </p:cNvPr>
          <p:cNvCxnSpPr>
            <a:cxnSpLocks/>
          </p:cNvCxnSpPr>
          <p:nvPr/>
        </p:nvCxnSpPr>
        <p:spPr>
          <a:xfrm>
            <a:off x="1766" y="2042154"/>
            <a:ext cx="12188952"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46" name="Oval 45">
            <a:extLst>
              <a:ext uri="{FF2B5EF4-FFF2-40B4-BE49-F238E27FC236}">
                <a16:creationId xmlns:a16="http://schemas.microsoft.com/office/drawing/2014/main" id="{FE8B481A-1A2D-E4DD-6623-4FF4573BF7AC}"/>
              </a:ext>
              <a:ext uri="{C183D7F6-B498-43B3-948B-1728B52AA6E4}">
                <adec:decorative xmlns:adec="http://schemas.microsoft.com/office/drawing/2017/decorative" val="1"/>
              </a:ext>
            </a:extLst>
          </p:cNvPr>
          <p:cNvSpPr/>
          <p:nvPr/>
        </p:nvSpPr>
        <p:spPr bwMode="auto">
          <a:xfrm>
            <a:off x="1084578"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2" name="speedometer_2" title="Icon of a spedometer showing fast speed">
            <a:extLst>
              <a:ext uri="{FF2B5EF4-FFF2-40B4-BE49-F238E27FC236}">
                <a16:creationId xmlns:a16="http://schemas.microsoft.com/office/drawing/2014/main" id="{B770A133-38DA-EFE1-6068-104B81140101}"/>
              </a:ext>
            </a:extLst>
          </p:cNvPr>
          <p:cNvSpPr>
            <a:spLocks noChangeAspect="1" noEditPoints="1"/>
          </p:cNvSpPr>
          <p:nvPr/>
        </p:nvSpPr>
        <p:spPr bwMode="auto">
          <a:xfrm>
            <a:off x="1360550" y="1818950"/>
            <a:ext cx="430984" cy="43098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FF6A39E5-B326-514B-FAAC-94D2C6C4268F}"/>
              </a:ext>
            </a:extLst>
          </p:cNvPr>
          <p:cNvSpPr txBox="1">
            <a:spLocks/>
          </p:cNvSpPr>
          <p:nvPr/>
        </p:nvSpPr>
        <p:spPr>
          <a:xfrm>
            <a:off x="588963" y="2847426"/>
            <a:ext cx="1974159" cy="1246495"/>
          </a:xfrm>
          <a:prstGeom prst="rect">
            <a:avLst/>
          </a:prstGeom>
          <a:noFill/>
        </p:spPr>
        <p:txBody>
          <a:bodyPr wrap="square" lIns="0" tIns="0" rIns="0" bIns="0">
            <a:spAutoFit/>
          </a:bodyPr>
          <a:lstStyle/>
          <a:p>
            <a:pPr algn="ctr"/>
            <a:r>
              <a:rPr lang="en-US" sz="2000" spc="-20" dirty="0">
                <a:latin typeface="+mj-lt"/>
              </a:rPr>
              <a:t>Insider risk case management</a:t>
            </a:r>
          </a:p>
          <a:p>
            <a:pPr algn="ctr">
              <a:spcBef>
                <a:spcPts val="600"/>
              </a:spcBef>
            </a:pPr>
            <a:r>
              <a:rPr lang="en-US" sz="1800" dirty="0"/>
              <a:t>Assign, investigate, resolve cases</a:t>
            </a:r>
          </a:p>
        </p:txBody>
      </p:sp>
      <p:sp>
        <p:nvSpPr>
          <p:cNvPr id="47" name="Oval 46">
            <a:extLst>
              <a:ext uri="{FF2B5EF4-FFF2-40B4-BE49-F238E27FC236}">
                <a16:creationId xmlns:a16="http://schemas.microsoft.com/office/drawing/2014/main" id="{C3E0D974-0B43-3810-7083-1CD854115697}"/>
              </a:ext>
              <a:ext uri="{C183D7F6-B498-43B3-948B-1728B52AA6E4}">
                <adec:decorative xmlns:adec="http://schemas.microsoft.com/office/drawing/2017/decorative" val="1"/>
              </a:ext>
            </a:extLst>
          </p:cNvPr>
          <p:cNvSpPr/>
          <p:nvPr/>
        </p:nvSpPr>
        <p:spPr bwMode="auto">
          <a:xfrm>
            <a:off x="3343763"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4" name="Browser_4" title="Icon of a website or an app window">
            <a:extLst>
              <a:ext uri="{FF2B5EF4-FFF2-40B4-BE49-F238E27FC236}">
                <a16:creationId xmlns:a16="http://schemas.microsoft.com/office/drawing/2014/main" id="{E9A67539-1D06-BBBB-CBA6-D79AFFD89131}"/>
              </a:ext>
            </a:extLst>
          </p:cNvPr>
          <p:cNvSpPr>
            <a:spLocks noChangeAspect="1" noEditPoints="1"/>
          </p:cNvSpPr>
          <p:nvPr/>
        </p:nvSpPr>
        <p:spPr bwMode="auto">
          <a:xfrm>
            <a:off x="3544048" y="1818950"/>
            <a:ext cx="582358" cy="430984"/>
          </a:xfrm>
          <a:custGeom>
            <a:avLst/>
            <a:gdLst>
              <a:gd name="T0" fmla="*/ 80 w 604"/>
              <a:gd name="T1" fmla="*/ 244 h 447"/>
              <a:gd name="T2" fmla="*/ 320 w 604"/>
              <a:gd name="T3" fmla="*/ 244 h 447"/>
              <a:gd name="T4" fmla="*/ 80 w 604"/>
              <a:gd name="T5" fmla="*/ 367 h 447"/>
              <a:gd name="T6" fmla="*/ 320 w 604"/>
              <a:gd name="T7" fmla="*/ 367 h 447"/>
              <a:gd name="T8" fmla="*/ 525 w 604"/>
              <a:gd name="T9" fmla="*/ 305 h 447"/>
              <a:gd name="T10" fmla="*/ 525 w 604"/>
              <a:gd name="T11" fmla="*/ 244 h 447"/>
              <a:gd name="T12" fmla="*/ 403 w 604"/>
              <a:gd name="T13" fmla="*/ 244 h 447"/>
              <a:gd name="T14" fmla="*/ 403 w 604"/>
              <a:gd name="T15" fmla="*/ 367 h 447"/>
              <a:gd name="T16" fmla="*/ 525 w 604"/>
              <a:gd name="T17" fmla="*/ 367 h 447"/>
              <a:gd name="T18" fmla="*/ 525 w 604"/>
              <a:gd name="T19" fmla="*/ 305 h 447"/>
              <a:gd name="T20" fmla="*/ 525 w 604"/>
              <a:gd name="T21" fmla="*/ 123 h 447"/>
              <a:gd name="T22" fmla="*/ 525 w 604"/>
              <a:gd name="T23" fmla="*/ 80 h 447"/>
              <a:gd name="T24" fmla="*/ 82 w 604"/>
              <a:gd name="T25" fmla="*/ 80 h 447"/>
              <a:gd name="T26" fmla="*/ 82 w 604"/>
              <a:gd name="T27" fmla="*/ 166 h 447"/>
              <a:gd name="T28" fmla="*/ 525 w 604"/>
              <a:gd name="T29" fmla="*/ 166 h 447"/>
              <a:gd name="T30" fmla="*/ 525 w 604"/>
              <a:gd name="T31" fmla="*/ 123 h 447"/>
              <a:gd name="T32" fmla="*/ 604 w 604"/>
              <a:gd name="T33" fmla="*/ 225 h 447"/>
              <a:gd name="T34" fmla="*/ 604 w 604"/>
              <a:gd name="T35" fmla="*/ 0 h 447"/>
              <a:gd name="T36" fmla="*/ 0 w 604"/>
              <a:gd name="T37" fmla="*/ 0 h 447"/>
              <a:gd name="T38" fmla="*/ 0 w 604"/>
              <a:gd name="T39" fmla="*/ 447 h 447"/>
              <a:gd name="T40" fmla="*/ 604 w 604"/>
              <a:gd name="T41" fmla="*/ 447 h 447"/>
              <a:gd name="T42" fmla="*/ 604 w 604"/>
              <a:gd name="T43" fmla="*/ 22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4" h="447">
                <a:moveTo>
                  <a:pt x="80" y="244"/>
                </a:moveTo>
                <a:lnTo>
                  <a:pt x="320" y="244"/>
                </a:lnTo>
                <a:moveTo>
                  <a:pt x="80" y="367"/>
                </a:moveTo>
                <a:lnTo>
                  <a:pt x="320" y="367"/>
                </a:lnTo>
                <a:moveTo>
                  <a:pt x="525" y="305"/>
                </a:moveTo>
                <a:lnTo>
                  <a:pt x="525" y="244"/>
                </a:lnTo>
                <a:lnTo>
                  <a:pt x="403" y="244"/>
                </a:lnTo>
                <a:lnTo>
                  <a:pt x="403" y="367"/>
                </a:lnTo>
                <a:lnTo>
                  <a:pt x="525" y="367"/>
                </a:lnTo>
                <a:lnTo>
                  <a:pt x="525" y="305"/>
                </a:lnTo>
                <a:moveTo>
                  <a:pt x="525" y="123"/>
                </a:moveTo>
                <a:lnTo>
                  <a:pt x="525" y="80"/>
                </a:lnTo>
                <a:lnTo>
                  <a:pt x="82" y="80"/>
                </a:lnTo>
                <a:lnTo>
                  <a:pt x="82" y="166"/>
                </a:lnTo>
                <a:lnTo>
                  <a:pt x="525" y="166"/>
                </a:lnTo>
                <a:lnTo>
                  <a:pt x="525" y="123"/>
                </a:lnTo>
                <a:moveTo>
                  <a:pt x="604" y="225"/>
                </a:moveTo>
                <a:lnTo>
                  <a:pt x="604" y="0"/>
                </a:lnTo>
                <a:lnTo>
                  <a:pt x="0" y="0"/>
                </a:lnTo>
                <a:lnTo>
                  <a:pt x="0" y="447"/>
                </a:lnTo>
                <a:lnTo>
                  <a:pt x="604" y="447"/>
                </a:lnTo>
                <a:lnTo>
                  <a:pt x="604" y="225"/>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2">
            <a:extLst>
              <a:ext uri="{FF2B5EF4-FFF2-40B4-BE49-F238E27FC236}">
                <a16:creationId xmlns:a16="http://schemas.microsoft.com/office/drawing/2014/main" id="{2494E59F-3204-476D-A85E-46CF21D5D1C0}"/>
              </a:ext>
            </a:extLst>
          </p:cNvPr>
          <p:cNvSpPr txBox="1">
            <a:spLocks/>
          </p:cNvSpPr>
          <p:nvPr/>
        </p:nvSpPr>
        <p:spPr>
          <a:xfrm>
            <a:off x="2848148" y="2847426"/>
            <a:ext cx="1974159" cy="1246495"/>
          </a:xfrm>
          <a:prstGeom prst="rect">
            <a:avLst/>
          </a:prstGeom>
          <a:noFill/>
        </p:spPr>
        <p:txBody>
          <a:bodyPr wrap="square" lIns="0" tIns="0" rIns="0" bIns="0">
            <a:spAutoFit/>
          </a:bodyPr>
          <a:lstStyle/>
          <a:p>
            <a:pPr algn="ctr"/>
            <a:r>
              <a:rPr lang="en-US" sz="2000" spc="-20" dirty="0">
                <a:latin typeface="+mj-lt"/>
              </a:rPr>
              <a:t>Case dashboard and overview</a:t>
            </a:r>
          </a:p>
          <a:p>
            <a:pPr algn="ctr">
              <a:spcBef>
                <a:spcPts val="600"/>
              </a:spcBef>
            </a:pPr>
            <a:r>
              <a:rPr lang="en-US" sz="1800" dirty="0"/>
              <a:t>Summary, activity, content, details</a:t>
            </a:r>
          </a:p>
        </p:txBody>
      </p:sp>
      <p:sp>
        <p:nvSpPr>
          <p:cNvPr id="61" name="Oval 60">
            <a:extLst>
              <a:ext uri="{FF2B5EF4-FFF2-40B4-BE49-F238E27FC236}">
                <a16:creationId xmlns:a16="http://schemas.microsoft.com/office/drawing/2014/main" id="{0DBEB0D5-8271-E6BF-ACE9-B47FC5B5A376}"/>
              </a:ext>
              <a:ext uri="{C183D7F6-B498-43B3-948B-1728B52AA6E4}">
                <adec:decorative xmlns:adec="http://schemas.microsoft.com/office/drawing/2017/decorative" val="1"/>
              </a:ext>
            </a:extLst>
          </p:cNvPr>
          <p:cNvSpPr/>
          <p:nvPr/>
        </p:nvSpPr>
        <p:spPr bwMode="auto">
          <a:xfrm>
            <a:off x="5602948"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9" name="Alarm" title="Icon of a bell">
            <a:extLst>
              <a:ext uri="{FF2B5EF4-FFF2-40B4-BE49-F238E27FC236}">
                <a16:creationId xmlns:a16="http://schemas.microsoft.com/office/drawing/2014/main" id="{EB09A227-FC07-3DCF-6034-B21E623D45CB}"/>
              </a:ext>
            </a:extLst>
          </p:cNvPr>
          <p:cNvSpPr>
            <a:spLocks noChangeAspect="1" noEditPoints="1"/>
          </p:cNvSpPr>
          <p:nvPr/>
        </p:nvSpPr>
        <p:spPr bwMode="auto">
          <a:xfrm>
            <a:off x="5897561" y="1818950"/>
            <a:ext cx="393702" cy="430984"/>
          </a:xfrm>
          <a:custGeom>
            <a:avLst/>
            <a:gdLst>
              <a:gd name="T0" fmla="*/ 200 w 298"/>
              <a:gd name="T1" fmla="*/ 275 h 325"/>
              <a:gd name="T2" fmla="*/ 151 w 298"/>
              <a:gd name="T3" fmla="*/ 325 h 325"/>
              <a:gd name="T4" fmla="*/ 101 w 298"/>
              <a:gd name="T5" fmla="*/ 275 h 325"/>
              <a:gd name="T6" fmla="*/ 262 w 298"/>
              <a:gd name="T7" fmla="*/ 275 h 325"/>
              <a:gd name="T8" fmla="*/ 262 w 298"/>
              <a:gd name="T9" fmla="*/ 111 h 325"/>
              <a:gd name="T10" fmla="*/ 151 w 298"/>
              <a:gd name="T11" fmla="*/ 0 h 325"/>
              <a:gd name="T12" fmla="*/ 39 w 298"/>
              <a:gd name="T13" fmla="*/ 111 h 325"/>
              <a:gd name="T14" fmla="*/ 39 w 298"/>
              <a:gd name="T15" fmla="*/ 274 h 325"/>
              <a:gd name="T16" fmla="*/ 0 w 298"/>
              <a:gd name="T17" fmla="*/ 275 h 325"/>
              <a:gd name="T18" fmla="*/ 298 w 298"/>
              <a:gd name="T19" fmla="*/ 27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8" h="325">
                <a:moveTo>
                  <a:pt x="200" y="275"/>
                </a:moveTo>
                <a:cubicBezTo>
                  <a:pt x="200" y="303"/>
                  <a:pt x="178" y="325"/>
                  <a:pt x="151" y="325"/>
                </a:cubicBezTo>
                <a:cubicBezTo>
                  <a:pt x="123" y="325"/>
                  <a:pt x="101" y="303"/>
                  <a:pt x="101" y="275"/>
                </a:cubicBezTo>
                <a:moveTo>
                  <a:pt x="262" y="275"/>
                </a:moveTo>
                <a:cubicBezTo>
                  <a:pt x="262" y="111"/>
                  <a:pt x="262" y="111"/>
                  <a:pt x="262" y="111"/>
                </a:cubicBezTo>
                <a:cubicBezTo>
                  <a:pt x="262" y="50"/>
                  <a:pt x="212" y="0"/>
                  <a:pt x="151" y="0"/>
                </a:cubicBezTo>
                <a:cubicBezTo>
                  <a:pt x="89" y="0"/>
                  <a:pt x="39" y="50"/>
                  <a:pt x="39" y="111"/>
                </a:cubicBezTo>
                <a:cubicBezTo>
                  <a:pt x="39" y="274"/>
                  <a:pt x="39" y="274"/>
                  <a:pt x="39" y="274"/>
                </a:cubicBezTo>
                <a:moveTo>
                  <a:pt x="0" y="275"/>
                </a:moveTo>
                <a:cubicBezTo>
                  <a:pt x="298" y="275"/>
                  <a:pt x="298" y="275"/>
                  <a:pt x="298" y="275"/>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6" name="TextBox 2">
            <a:extLst>
              <a:ext uri="{FF2B5EF4-FFF2-40B4-BE49-F238E27FC236}">
                <a16:creationId xmlns:a16="http://schemas.microsoft.com/office/drawing/2014/main" id="{3D4864D2-9499-440B-BA27-1EC156A2C324}"/>
              </a:ext>
            </a:extLst>
          </p:cNvPr>
          <p:cNvSpPr txBox="1">
            <a:spLocks/>
          </p:cNvSpPr>
          <p:nvPr/>
        </p:nvSpPr>
        <p:spPr>
          <a:xfrm>
            <a:off x="5107333" y="2847426"/>
            <a:ext cx="1974159" cy="1246495"/>
          </a:xfrm>
          <a:prstGeom prst="rect">
            <a:avLst/>
          </a:prstGeom>
          <a:noFill/>
        </p:spPr>
        <p:txBody>
          <a:bodyPr wrap="square" lIns="0" tIns="0" rIns="0" bIns="0">
            <a:spAutoFit/>
          </a:bodyPr>
          <a:lstStyle/>
          <a:p>
            <a:pPr algn="ctr"/>
            <a:r>
              <a:rPr lang="en-US" sz="2000" spc="-20" dirty="0">
                <a:latin typeface="+mj-lt"/>
              </a:rPr>
              <a:t>User activity and alerts</a:t>
            </a:r>
          </a:p>
          <a:p>
            <a:pPr algn="ctr">
              <a:spcBef>
                <a:spcPts val="600"/>
              </a:spcBef>
            </a:pPr>
            <a:r>
              <a:rPr lang="en-US" sz="1800" dirty="0"/>
              <a:t>Timeline, risks, actions</a:t>
            </a:r>
          </a:p>
        </p:txBody>
      </p:sp>
      <p:sp>
        <p:nvSpPr>
          <p:cNvPr id="62" name="Oval 61">
            <a:extLst>
              <a:ext uri="{FF2B5EF4-FFF2-40B4-BE49-F238E27FC236}">
                <a16:creationId xmlns:a16="http://schemas.microsoft.com/office/drawing/2014/main" id="{49843017-7D85-5C6D-6FE8-A1F135E998E4}"/>
              </a:ext>
              <a:ext uri="{C183D7F6-B498-43B3-948B-1728B52AA6E4}">
                <adec:decorative xmlns:adec="http://schemas.microsoft.com/office/drawing/2017/decorative" val="1"/>
              </a:ext>
            </a:extLst>
          </p:cNvPr>
          <p:cNvSpPr/>
          <p:nvPr/>
        </p:nvSpPr>
        <p:spPr bwMode="auto">
          <a:xfrm>
            <a:off x="7862133"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1" name="Touchscreen" title="Icon of a closed hand with one finger touching a screen">
            <a:extLst>
              <a:ext uri="{FF2B5EF4-FFF2-40B4-BE49-F238E27FC236}">
                <a16:creationId xmlns:a16="http://schemas.microsoft.com/office/drawing/2014/main" id="{8D752D08-0DEE-505C-DB06-BB4035543D2D}"/>
              </a:ext>
            </a:extLst>
          </p:cNvPr>
          <p:cNvSpPr>
            <a:spLocks noChangeAspect="1" noEditPoints="1"/>
          </p:cNvSpPr>
          <p:nvPr/>
        </p:nvSpPr>
        <p:spPr bwMode="auto">
          <a:xfrm>
            <a:off x="8123762" y="1818950"/>
            <a:ext cx="459670" cy="430984"/>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7" name="TextBox 2">
            <a:extLst>
              <a:ext uri="{FF2B5EF4-FFF2-40B4-BE49-F238E27FC236}">
                <a16:creationId xmlns:a16="http://schemas.microsoft.com/office/drawing/2014/main" id="{867C374B-D815-4E4F-A94E-91EAB264B388}"/>
              </a:ext>
            </a:extLst>
          </p:cNvPr>
          <p:cNvSpPr txBox="1">
            <a:spLocks/>
          </p:cNvSpPr>
          <p:nvPr/>
        </p:nvSpPr>
        <p:spPr>
          <a:xfrm>
            <a:off x="7366518" y="2847426"/>
            <a:ext cx="1974159" cy="938719"/>
          </a:xfrm>
          <a:prstGeom prst="rect">
            <a:avLst/>
          </a:prstGeom>
          <a:noFill/>
        </p:spPr>
        <p:txBody>
          <a:bodyPr wrap="square" lIns="0" tIns="0" rIns="0" bIns="0">
            <a:spAutoFit/>
          </a:bodyPr>
          <a:lstStyle/>
          <a:p>
            <a:pPr algn="ctr"/>
            <a:r>
              <a:rPr lang="en-US" sz="2000" spc="-20" dirty="0">
                <a:latin typeface="+mj-lt"/>
              </a:rPr>
              <a:t>Content explorer</a:t>
            </a:r>
          </a:p>
          <a:p>
            <a:pPr algn="ctr">
              <a:spcBef>
                <a:spcPts val="600"/>
              </a:spcBef>
            </a:pPr>
            <a:r>
              <a:rPr lang="en-US" sz="1800" dirty="0"/>
              <a:t>Access, search, explore data</a:t>
            </a:r>
          </a:p>
        </p:txBody>
      </p:sp>
      <p:sp>
        <p:nvSpPr>
          <p:cNvPr id="63" name="Oval 62">
            <a:extLst>
              <a:ext uri="{FF2B5EF4-FFF2-40B4-BE49-F238E27FC236}">
                <a16:creationId xmlns:a16="http://schemas.microsoft.com/office/drawing/2014/main" id="{837B8A6C-1EF5-0EC3-2E8A-151B81B800ED}"/>
              </a:ext>
              <a:ext uri="{C183D7F6-B498-43B3-948B-1728B52AA6E4}">
                <adec:decorative xmlns:adec="http://schemas.microsoft.com/office/drawing/2017/decorative" val="1"/>
              </a:ext>
            </a:extLst>
          </p:cNvPr>
          <p:cNvSpPr/>
          <p:nvPr/>
        </p:nvSpPr>
        <p:spPr bwMode="auto">
          <a:xfrm>
            <a:off x="10121319"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0" name="BulletedList_E8FD" title="Icon of a bulleted list">
            <a:extLst>
              <a:ext uri="{FF2B5EF4-FFF2-40B4-BE49-F238E27FC236}">
                <a16:creationId xmlns:a16="http://schemas.microsoft.com/office/drawing/2014/main" id="{2BA3D6DC-E16D-60F4-6E6A-B8D1EE8E30F9}"/>
              </a:ext>
            </a:extLst>
          </p:cNvPr>
          <p:cNvSpPr>
            <a:spLocks noChangeAspect="1" noEditPoints="1"/>
          </p:cNvSpPr>
          <p:nvPr/>
        </p:nvSpPr>
        <p:spPr bwMode="auto">
          <a:xfrm>
            <a:off x="10343417" y="1882809"/>
            <a:ext cx="538730" cy="303266"/>
          </a:xfrm>
          <a:custGeom>
            <a:avLst/>
            <a:gdLst>
              <a:gd name="T0" fmla="*/ 1321 w 7040"/>
              <a:gd name="T1" fmla="*/ 0 h 3963"/>
              <a:gd name="T2" fmla="*/ 7040 w 7040"/>
              <a:gd name="T3" fmla="*/ 0 h 3963"/>
              <a:gd name="T4" fmla="*/ 0 w 7040"/>
              <a:gd name="T5" fmla="*/ 0 h 3963"/>
              <a:gd name="T6" fmla="*/ 442 w 7040"/>
              <a:gd name="T7" fmla="*/ 0 h 3963"/>
              <a:gd name="T8" fmla="*/ 1321 w 7040"/>
              <a:gd name="T9" fmla="*/ 1321 h 3963"/>
              <a:gd name="T10" fmla="*/ 7040 w 7040"/>
              <a:gd name="T11" fmla="*/ 1321 h 3963"/>
              <a:gd name="T12" fmla="*/ 0 w 7040"/>
              <a:gd name="T13" fmla="*/ 1321 h 3963"/>
              <a:gd name="T14" fmla="*/ 442 w 7040"/>
              <a:gd name="T15" fmla="*/ 1321 h 3963"/>
              <a:gd name="T16" fmla="*/ 1321 w 7040"/>
              <a:gd name="T17" fmla="*/ 2643 h 3963"/>
              <a:gd name="T18" fmla="*/ 7040 w 7040"/>
              <a:gd name="T19" fmla="*/ 2643 h 3963"/>
              <a:gd name="T20" fmla="*/ 0 w 7040"/>
              <a:gd name="T21" fmla="*/ 2643 h 3963"/>
              <a:gd name="T22" fmla="*/ 442 w 7040"/>
              <a:gd name="T23" fmla="*/ 2643 h 3963"/>
              <a:gd name="T24" fmla="*/ 1321 w 7040"/>
              <a:gd name="T25" fmla="*/ 3963 h 3963"/>
              <a:gd name="T26" fmla="*/ 7040 w 7040"/>
              <a:gd name="T27" fmla="*/ 3963 h 3963"/>
              <a:gd name="T28" fmla="*/ 0 w 7040"/>
              <a:gd name="T29" fmla="*/ 3963 h 3963"/>
              <a:gd name="T30" fmla="*/ 442 w 7040"/>
              <a:gd name="T31" fmla="*/ 3963 h 3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40" h="3963">
                <a:moveTo>
                  <a:pt x="1321" y="0"/>
                </a:moveTo>
                <a:lnTo>
                  <a:pt x="7040" y="0"/>
                </a:lnTo>
                <a:moveTo>
                  <a:pt x="0" y="0"/>
                </a:moveTo>
                <a:lnTo>
                  <a:pt x="442" y="0"/>
                </a:lnTo>
                <a:moveTo>
                  <a:pt x="1321" y="1321"/>
                </a:moveTo>
                <a:lnTo>
                  <a:pt x="7040" y="1321"/>
                </a:lnTo>
                <a:moveTo>
                  <a:pt x="0" y="1321"/>
                </a:moveTo>
                <a:lnTo>
                  <a:pt x="442" y="1321"/>
                </a:lnTo>
                <a:moveTo>
                  <a:pt x="1321" y="2643"/>
                </a:moveTo>
                <a:lnTo>
                  <a:pt x="7040" y="2643"/>
                </a:lnTo>
                <a:moveTo>
                  <a:pt x="0" y="2643"/>
                </a:moveTo>
                <a:lnTo>
                  <a:pt x="442" y="2643"/>
                </a:lnTo>
                <a:moveTo>
                  <a:pt x="1321" y="3963"/>
                </a:moveTo>
                <a:lnTo>
                  <a:pt x="7040" y="3963"/>
                </a:lnTo>
                <a:moveTo>
                  <a:pt x="0" y="3963"/>
                </a:moveTo>
                <a:lnTo>
                  <a:pt x="442" y="3963"/>
                </a:ln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2">
            <a:extLst>
              <a:ext uri="{FF2B5EF4-FFF2-40B4-BE49-F238E27FC236}">
                <a16:creationId xmlns:a16="http://schemas.microsoft.com/office/drawing/2014/main" id="{ECAB1EE8-E2AA-4E8D-9566-42C1ED9872AB}"/>
              </a:ext>
            </a:extLst>
          </p:cNvPr>
          <p:cNvSpPr txBox="1">
            <a:spLocks/>
          </p:cNvSpPr>
          <p:nvPr/>
        </p:nvSpPr>
        <p:spPr>
          <a:xfrm>
            <a:off x="9625704" y="2847426"/>
            <a:ext cx="1974159" cy="1246495"/>
          </a:xfrm>
          <a:prstGeom prst="rect">
            <a:avLst/>
          </a:prstGeom>
          <a:noFill/>
        </p:spPr>
        <p:txBody>
          <a:bodyPr wrap="square" lIns="0" tIns="0" rIns="0" bIns="0">
            <a:spAutoFit/>
          </a:bodyPr>
          <a:lstStyle/>
          <a:p>
            <a:pPr algn="ctr"/>
            <a:r>
              <a:rPr lang="en-US" sz="2000" spc="-20" dirty="0">
                <a:latin typeface="+mj-lt"/>
              </a:rPr>
              <a:t>Assign Users/Groups</a:t>
            </a:r>
          </a:p>
          <a:p>
            <a:pPr algn="ctr">
              <a:spcBef>
                <a:spcPts val="600"/>
              </a:spcBef>
            </a:pPr>
            <a:r>
              <a:rPr lang="en-US" sz="1800" dirty="0"/>
              <a:t>Case notes and contributors</a:t>
            </a:r>
          </a:p>
        </p:txBody>
      </p:sp>
    </p:spTree>
    <p:extLst>
      <p:ext uri="{BB962C8B-B14F-4D97-AF65-F5344CB8AC3E}">
        <p14:creationId xmlns:p14="http://schemas.microsoft.com/office/powerpoint/2010/main" val="77958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569911" y="2875002"/>
            <a:ext cx="6427789" cy="1107996"/>
          </a:xfrm>
        </p:spPr>
        <p:txBody>
          <a:bodyPr/>
          <a:lstStyle/>
          <a:p>
            <a:r>
              <a:rPr lang="en-US" sz="3600" dirty="0">
                <a:solidFill>
                  <a:schemeClr val="tx1"/>
                </a:solidFill>
              </a:rPr>
              <a:t>Manage Insider and Privacy Risk in Microsoft 365</a:t>
            </a:r>
          </a:p>
        </p:txBody>
      </p:sp>
    </p:spTree>
    <p:extLst>
      <p:ext uri="{BB962C8B-B14F-4D97-AF65-F5344CB8AC3E}">
        <p14:creationId xmlns:p14="http://schemas.microsoft.com/office/powerpoint/2010/main" val="2182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44938" cy="492443"/>
          </a:xfrm>
        </p:spPr>
        <p:txBody>
          <a:bodyPr/>
          <a:lstStyle/>
          <a:p>
            <a:r>
              <a:rPr lang="en-US" dirty="0"/>
              <a:t>Take action on insider risk alerts through cases (cont.)</a:t>
            </a:r>
          </a:p>
        </p:txBody>
      </p:sp>
      <p:sp>
        <p:nvSpPr>
          <p:cNvPr id="19" name="Text Placeholder 18">
            <a:extLst>
              <a:ext uri="{FF2B5EF4-FFF2-40B4-BE49-F238E27FC236}">
                <a16:creationId xmlns:a16="http://schemas.microsoft.com/office/drawing/2014/main" id="{1CFB3EA9-C113-E188-661B-7A0B7CF3EE85}"/>
              </a:ext>
            </a:extLst>
          </p:cNvPr>
          <p:cNvSpPr>
            <a:spLocks noGrp="1"/>
          </p:cNvSpPr>
          <p:nvPr>
            <p:ph type="body" sz="quarter" idx="16"/>
          </p:nvPr>
        </p:nvSpPr>
        <p:spPr>
          <a:xfrm>
            <a:off x="584200" y="1593850"/>
            <a:ext cx="3173413" cy="1631216"/>
          </a:xfrm>
        </p:spPr>
        <p:txBody>
          <a:bodyPr/>
          <a:lstStyle/>
          <a:p>
            <a:pPr>
              <a:spcAft>
                <a:spcPts val="1200"/>
              </a:spcAft>
            </a:pPr>
            <a:r>
              <a:rPr lang="en-US" sz="2200"/>
              <a:t>Case actions:</a:t>
            </a:r>
          </a:p>
          <a:p>
            <a:pPr marL="347663" indent="-231775">
              <a:spcAft>
                <a:spcPts val="1200"/>
              </a:spcAft>
              <a:buFont typeface="Arial" panose="020B0604020202020204" pitchFamily="34" charset="0"/>
              <a:buChar char="•"/>
            </a:pPr>
            <a:r>
              <a:rPr lang="en-US" sz="1800">
                <a:latin typeface="+mn-lt"/>
              </a:rPr>
              <a:t>Send notice</a:t>
            </a:r>
          </a:p>
          <a:p>
            <a:pPr marL="347663" indent="-231775">
              <a:spcAft>
                <a:spcPts val="1200"/>
              </a:spcAft>
              <a:buFont typeface="Arial" panose="020B0604020202020204" pitchFamily="34" charset="0"/>
              <a:buChar char="•"/>
            </a:pPr>
            <a:r>
              <a:rPr lang="en-US" sz="1800">
                <a:latin typeface="+mn-lt"/>
              </a:rPr>
              <a:t>Escalate for investigation</a:t>
            </a:r>
          </a:p>
          <a:p>
            <a:pPr marL="347663" indent="-231775">
              <a:spcAft>
                <a:spcPts val="1200"/>
              </a:spcAft>
              <a:buFont typeface="Arial" panose="020B0604020202020204" pitchFamily="34" charset="0"/>
              <a:buChar char="•"/>
            </a:pPr>
            <a:r>
              <a:rPr lang="en-US" sz="1800">
                <a:latin typeface="+mn-lt"/>
              </a:rPr>
              <a:t>Resolve the case</a:t>
            </a:r>
          </a:p>
        </p:txBody>
      </p:sp>
      <p:pic>
        <p:nvPicPr>
          <p:cNvPr id="37" name="Picture Placeholder 36" descr="Screenshot of Insider risk management in Microsoft Purview">
            <a:extLst>
              <a:ext uri="{FF2B5EF4-FFF2-40B4-BE49-F238E27FC236}">
                <a16:creationId xmlns:a16="http://schemas.microsoft.com/office/drawing/2014/main" id="{2C02F9AC-8E42-7873-6D9C-12C4C08369C6}"/>
              </a:ext>
            </a:extLst>
          </p:cNvPr>
          <p:cNvPicPr>
            <a:picLocks noGrp="1" noChangeAspect="1"/>
          </p:cNvPicPr>
          <p:nvPr>
            <p:ph type="pic" sz="quarter" idx="20"/>
          </p:nvPr>
        </p:nvPicPr>
        <p:blipFill rotWithShape="1">
          <a:blip r:embed="rId3"/>
          <a:srcRect l="-2466" t="-10137" r="-2466" b="-10137"/>
          <a:stretch/>
        </p:blipFill>
        <p:spPr>
          <a:xfrm>
            <a:off x="4064000" y="1581150"/>
            <a:ext cx="7535863" cy="4430713"/>
          </a:xfrm>
          <a:prstGeom prst="rect">
            <a:avLst/>
          </a:prstGeom>
          <a:noFill/>
          <a:ln w="38100">
            <a:solidFill>
              <a:srgbClr val="0078D4"/>
            </a:solidFill>
            <a:headEnd type="none" w="med" len="med"/>
            <a:tailEnd type="none" w="med" len="med"/>
          </a:ln>
          <a:effectLst/>
        </p:spPr>
      </p:pic>
    </p:spTree>
    <p:extLst>
      <p:ext uri="{BB962C8B-B14F-4D97-AF65-F5344CB8AC3E}">
        <p14:creationId xmlns:p14="http://schemas.microsoft.com/office/powerpoint/2010/main" val="57769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a:t>Manage forensic evidence </a:t>
            </a:r>
            <a:endParaRPr lang="en-US" dirty="0"/>
          </a:p>
        </p:txBody>
      </p:sp>
      <p:sp>
        <p:nvSpPr>
          <p:cNvPr id="31" name="Text Placeholder 30">
            <a:extLst>
              <a:ext uri="{FF2B5EF4-FFF2-40B4-BE49-F238E27FC236}">
                <a16:creationId xmlns:a16="http://schemas.microsoft.com/office/drawing/2014/main" id="{C0D82E33-33D2-A258-DD20-C118E4A832A3}"/>
              </a:ext>
            </a:extLst>
          </p:cNvPr>
          <p:cNvSpPr>
            <a:spLocks noGrp="1"/>
          </p:cNvSpPr>
          <p:nvPr>
            <p:ph type="body" sz="quarter" idx="16"/>
          </p:nvPr>
        </p:nvSpPr>
        <p:spPr>
          <a:xfrm>
            <a:off x="584200" y="1594155"/>
            <a:ext cx="5219700" cy="338554"/>
          </a:xfrm>
        </p:spPr>
        <p:txBody>
          <a:bodyPr/>
          <a:lstStyle/>
          <a:p>
            <a:r>
              <a:rPr lang="en-US"/>
              <a:t>Key Points:</a:t>
            </a:r>
          </a:p>
        </p:txBody>
      </p:sp>
      <p:sp>
        <p:nvSpPr>
          <p:cNvPr id="52" name="Text Placeholder 51">
            <a:extLst>
              <a:ext uri="{FF2B5EF4-FFF2-40B4-BE49-F238E27FC236}">
                <a16:creationId xmlns:a16="http://schemas.microsoft.com/office/drawing/2014/main" id="{962873BF-5877-A544-86B6-6D7C33875A50}"/>
              </a:ext>
            </a:extLst>
          </p:cNvPr>
          <p:cNvSpPr>
            <a:spLocks noGrp="1"/>
          </p:cNvSpPr>
          <p:nvPr>
            <p:ph type="body" sz="quarter" idx="15"/>
          </p:nvPr>
        </p:nvSpPr>
        <p:spPr>
          <a:xfrm>
            <a:off x="585788" y="2085975"/>
            <a:ext cx="5218112" cy="2431435"/>
          </a:xfrm>
        </p:spPr>
        <p:txBody>
          <a:bodyPr/>
          <a:lstStyle/>
          <a:p>
            <a:pPr marL="347663" indent="-231775">
              <a:spcBef>
                <a:spcPts val="0"/>
              </a:spcBef>
              <a:spcAft>
                <a:spcPts val="1200"/>
              </a:spcAft>
            </a:pPr>
            <a:r>
              <a:rPr lang="en-US" sz="1800" dirty="0"/>
              <a:t>Visual context</a:t>
            </a:r>
          </a:p>
          <a:p>
            <a:pPr marL="347663" indent="-231775">
              <a:spcBef>
                <a:spcPts val="0"/>
              </a:spcBef>
              <a:spcAft>
                <a:spcPts val="1200"/>
              </a:spcAft>
            </a:pPr>
            <a:r>
              <a:rPr lang="en-US" sz="1800" dirty="0"/>
              <a:t>Customizable triggers</a:t>
            </a:r>
          </a:p>
          <a:p>
            <a:pPr marL="347663" indent="-231775">
              <a:spcBef>
                <a:spcPts val="0"/>
              </a:spcBef>
              <a:spcAft>
                <a:spcPts val="1200"/>
              </a:spcAft>
            </a:pPr>
            <a:r>
              <a:rPr lang="en-US" sz="1800" dirty="0"/>
              <a:t>User privacy</a:t>
            </a:r>
          </a:p>
          <a:p>
            <a:pPr marL="347663" indent="-231775">
              <a:spcBef>
                <a:spcPts val="0"/>
              </a:spcBef>
              <a:spcAft>
                <a:spcPts val="1200"/>
              </a:spcAft>
            </a:pPr>
            <a:r>
              <a:rPr lang="en-US" sz="1800" dirty="0"/>
              <a:t>Role-based access controls</a:t>
            </a:r>
          </a:p>
          <a:p>
            <a:pPr marL="347663" indent="-231775">
              <a:spcBef>
                <a:spcPts val="0"/>
              </a:spcBef>
              <a:spcAft>
                <a:spcPts val="1200"/>
              </a:spcAft>
            </a:pPr>
            <a:r>
              <a:rPr lang="en-US" sz="1800" dirty="0"/>
              <a:t>Integrated features</a:t>
            </a:r>
          </a:p>
          <a:p>
            <a:pPr marL="347663" indent="-231775">
              <a:spcBef>
                <a:spcPts val="0"/>
              </a:spcBef>
              <a:spcAft>
                <a:spcPts val="1200"/>
              </a:spcAft>
            </a:pPr>
            <a:r>
              <a:rPr lang="en-US" sz="1800" dirty="0"/>
              <a:t>Trial capacity</a:t>
            </a:r>
          </a:p>
        </p:txBody>
      </p:sp>
      <p:sp>
        <p:nvSpPr>
          <p:cNvPr id="32" name="Text Placeholder 31">
            <a:extLst>
              <a:ext uri="{FF2B5EF4-FFF2-40B4-BE49-F238E27FC236}">
                <a16:creationId xmlns:a16="http://schemas.microsoft.com/office/drawing/2014/main" id="{06D87FF8-515A-EDBB-9CF1-CFEEB887AEC4}"/>
              </a:ext>
            </a:extLst>
          </p:cNvPr>
          <p:cNvSpPr>
            <a:spLocks noGrp="1"/>
          </p:cNvSpPr>
          <p:nvPr>
            <p:ph type="body" sz="quarter" idx="19"/>
          </p:nvPr>
        </p:nvSpPr>
        <p:spPr>
          <a:xfrm>
            <a:off x="6244220" y="1594155"/>
            <a:ext cx="5219700" cy="338554"/>
          </a:xfrm>
        </p:spPr>
        <p:txBody>
          <a:bodyPr/>
          <a:lstStyle/>
          <a:p>
            <a:r>
              <a:rPr lang="en-US" dirty="0"/>
              <a:t>Requirements</a:t>
            </a:r>
          </a:p>
        </p:txBody>
      </p:sp>
      <p:sp>
        <p:nvSpPr>
          <p:cNvPr id="53" name="Text Placeholder 52">
            <a:extLst>
              <a:ext uri="{FF2B5EF4-FFF2-40B4-BE49-F238E27FC236}">
                <a16:creationId xmlns:a16="http://schemas.microsoft.com/office/drawing/2014/main" id="{1E02ACAB-94A5-A233-76D8-8F06F5C65E58}"/>
              </a:ext>
            </a:extLst>
          </p:cNvPr>
          <p:cNvSpPr>
            <a:spLocks noGrp="1"/>
          </p:cNvSpPr>
          <p:nvPr>
            <p:ph type="body" sz="quarter" idx="20"/>
          </p:nvPr>
        </p:nvSpPr>
        <p:spPr>
          <a:xfrm>
            <a:off x="6253163" y="2085975"/>
            <a:ext cx="5187950" cy="2215991"/>
          </a:xfrm>
        </p:spPr>
        <p:txBody>
          <a:bodyPr/>
          <a:lstStyle/>
          <a:p>
            <a:pPr marL="347663" indent="-231775">
              <a:spcBef>
                <a:spcPts val="0"/>
              </a:spcBef>
              <a:spcAft>
                <a:spcPts val="1200"/>
              </a:spcAft>
            </a:pPr>
            <a:r>
              <a:rPr lang="en-US" sz="1800" dirty="0"/>
              <a:t>Windows 10/11 Enterprise</a:t>
            </a:r>
          </a:p>
          <a:p>
            <a:pPr marL="347663" indent="-231775">
              <a:spcBef>
                <a:spcPts val="0"/>
              </a:spcBef>
              <a:spcAft>
                <a:spcPts val="1200"/>
              </a:spcAft>
            </a:pPr>
            <a:r>
              <a:rPr lang="en-US" sz="1800" dirty="0"/>
              <a:t>Physical devices or Hyper-V</a:t>
            </a:r>
          </a:p>
          <a:p>
            <a:pPr marL="0" indent="0">
              <a:spcBef>
                <a:spcPts val="1200"/>
              </a:spcBef>
              <a:spcAft>
                <a:spcPts val="1200"/>
              </a:spcAft>
              <a:buNone/>
            </a:pPr>
            <a:r>
              <a:rPr lang="en-US" sz="2200" dirty="0">
                <a:latin typeface="+mj-lt"/>
              </a:rPr>
              <a:t>Capturing options</a:t>
            </a:r>
          </a:p>
          <a:p>
            <a:pPr marL="347663" indent="-231775">
              <a:spcBef>
                <a:spcPts val="0"/>
              </a:spcBef>
              <a:spcAft>
                <a:spcPts val="1200"/>
              </a:spcAft>
            </a:pPr>
            <a:r>
              <a:rPr lang="en-US" sz="1800" dirty="0"/>
              <a:t>Specific activities</a:t>
            </a:r>
          </a:p>
          <a:p>
            <a:pPr marL="347663" indent="-231775">
              <a:spcBef>
                <a:spcPts val="0"/>
              </a:spcBef>
              <a:spcAft>
                <a:spcPts val="1200"/>
              </a:spcAft>
            </a:pPr>
            <a:r>
              <a:rPr lang="en-US" sz="1800" dirty="0"/>
              <a:t>All activities</a:t>
            </a:r>
          </a:p>
        </p:txBody>
      </p:sp>
    </p:spTree>
    <p:extLst>
      <p:ext uri="{BB962C8B-B14F-4D97-AF65-F5344CB8AC3E}">
        <p14:creationId xmlns:p14="http://schemas.microsoft.com/office/powerpoint/2010/main" val="3642875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forensic evidence (cont.)</a:t>
            </a:r>
          </a:p>
        </p:txBody>
      </p:sp>
      <p:sp>
        <p:nvSpPr>
          <p:cNvPr id="15" name="Text Placeholder 14">
            <a:extLst>
              <a:ext uri="{FF2B5EF4-FFF2-40B4-BE49-F238E27FC236}">
                <a16:creationId xmlns:a16="http://schemas.microsoft.com/office/drawing/2014/main" id="{6E1E3679-1C11-5701-FF12-5EEEAEE17A23}"/>
              </a:ext>
            </a:extLst>
          </p:cNvPr>
          <p:cNvSpPr>
            <a:spLocks noGrp="1"/>
          </p:cNvSpPr>
          <p:nvPr>
            <p:ph type="body" sz="quarter" idx="16"/>
          </p:nvPr>
        </p:nvSpPr>
        <p:spPr>
          <a:xfrm>
            <a:off x="584200" y="1594155"/>
            <a:ext cx="3174143" cy="1631216"/>
          </a:xfrm>
        </p:spPr>
        <p:txBody>
          <a:bodyPr/>
          <a:lstStyle/>
          <a:p>
            <a:pPr>
              <a:spcAft>
                <a:spcPts val="1200"/>
              </a:spcAft>
            </a:pPr>
            <a:r>
              <a:rPr lang="en-US" sz="2200" dirty="0"/>
              <a:t>Dashboard Functions:</a:t>
            </a:r>
          </a:p>
          <a:p>
            <a:pPr marL="347663" indent="-231775">
              <a:spcAft>
                <a:spcPts val="1200"/>
              </a:spcAft>
              <a:buFont typeface="Arial" panose="020B0604020202020204" pitchFamily="34" charset="0"/>
              <a:buChar char="•"/>
            </a:pPr>
            <a:r>
              <a:rPr lang="en-US" sz="1800" dirty="0">
                <a:latin typeface="+mn-lt"/>
              </a:rPr>
              <a:t>Alerts dashboard</a:t>
            </a:r>
          </a:p>
          <a:p>
            <a:pPr marL="347663" indent="-231775">
              <a:spcAft>
                <a:spcPts val="1200"/>
              </a:spcAft>
              <a:buFont typeface="Arial" panose="020B0604020202020204" pitchFamily="34" charset="0"/>
              <a:buChar char="•"/>
            </a:pPr>
            <a:r>
              <a:rPr lang="en-US" sz="1800" dirty="0">
                <a:latin typeface="+mn-lt"/>
              </a:rPr>
              <a:t>Cases dashboard</a:t>
            </a:r>
          </a:p>
          <a:p>
            <a:pPr marL="347663" indent="-231775">
              <a:spcAft>
                <a:spcPts val="1200"/>
              </a:spcAft>
              <a:buFont typeface="Arial" panose="020B0604020202020204" pitchFamily="34" charset="0"/>
              <a:buChar char="•"/>
            </a:pPr>
            <a:r>
              <a:rPr lang="en-US" sz="1800" dirty="0">
                <a:latin typeface="+mn-lt"/>
              </a:rPr>
              <a:t>User activity reports</a:t>
            </a:r>
          </a:p>
        </p:txBody>
      </p:sp>
      <p:sp>
        <p:nvSpPr>
          <p:cNvPr id="22" name="Rectangle 21">
            <a:extLst>
              <a:ext uri="{FF2B5EF4-FFF2-40B4-BE49-F238E27FC236}">
                <a16:creationId xmlns:a16="http://schemas.microsoft.com/office/drawing/2014/main" id="{E8A74C1C-3F9A-1D98-E8B4-41C744F5F087}"/>
              </a:ext>
              <a:ext uri="{C183D7F6-B498-43B3-948B-1728B52AA6E4}">
                <adec:decorative xmlns:adec="http://schemas.microsoft.com/office/drawing/2017/decorative" val="1"/>
              </a:ext>
            </a:extLst>
          </p:cNvPr>
          <p:cNvSpPr>
            <a:spLocks/>
          </p:cNvSpPr>
          <p:nvPr/>
        </p:nvSpPr>
        <p:spPr bwMode="auto">
          <a:xfrm>
            <a:off x="4064000" y="1581150"/>
            <a:ext cx="7535862" cy="4430720"/>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ea typeface="Segoe UI" pitchFamily="34" charset="0"/>
              <a:cs typeface="Segoe UI" pitchFamily="34" charset="0"/>
            </a:endParaRPr>
          </a:p>
        </p:txBody>
      </p:sp>
      <p:grpSp>
        <p:nvGrpSpPr>
          <p:cNvPr id="21" name="Group 20">
            <a:extLst>
              <a:ext uri="{FF2B5EF4-FFF2-40B4-BE49-F238E27FC236}">
                <a16:creationId xmlns:a16="http://schemas.microsoft.com/office/drawing/2014/main" id="{544083D5-E81A-B1F3-CA17-F6781D44B9E5}"/>
              </a:ext>
              <a:ext uri="{C183D7F6-B498-43B3-948B-1728B52AA6E4}">
                <adec:decorative xmlns:adec="http://schemas.microsoft.com/office/drawing/2017/decorative" val="1"/>
              </a:ext>
            </a:extLst>
          </p:cNvPr>
          <p:cNvGrpSpPr/>
          <p:nvPr/>
        </p:nvGrpSpPr>
        <p:grpSpPr>
          <a:xfrm>
            <a:off x="4448522" y="1774151"/>
            <a:ext cx="6766818" cy="4102775"/>
            <a:chOff x="7235580" y="-3195610"/>
            <a:chExt cx="6766818" cy="4102775"/>
          </a:xfrm>
        </p:grpSpPr>
        <p:sp>
          <p:nvSpPr>
            <p:cNvPr id="2" name="文本框 1">
              <a:extLst>
                <a:ext uri="{FF2B5EF4-FFF2-40B4-BE49-F238E27FC236}">
                  <a16:creationId xmlns:a16="http://schemas.microsoft.com/office/drawing/2014/main" id="{F80589CC-BB54-412F-9C6F-BC1464BCA895}"/>
                </a:ext>
              </a:extLst>
            </p:cNvPr>
            <p:cNvSpPr txBox="1"/>
            <p:nvPr/>
          </p:nvSpPr>
          <p:spPr>
            <a:xfrm>
              <a:off x="9344915" y="-3195610"/>
              <a:ext cx="2221506" cy="304699"/>
            </a:xfrm>
            <a:prstGeom prst="rect">
              <a:avLst/>
            </a:prstGeom>
            <a:noFill/>
          </p:spPr>
          <p:txBody>
            <a:bodyPr wrap="square" lIns="0" tIns="0" rIns="0" bIns="0" rtlCol="0">
              <a:spAutoFit/>
            </a:bodyPr>
            <a:lstStyle/>
            <a:p>
              <a:pPr>
                <a:lnSpc>
                  <a:spcPct val="90000"/>
                </a:lnSpc>
                <a:spcAft>
                  <a:spcPts val="600"/>
                </a:spcAft>
              </a:pPr>
              <a:r>
                <a:rPr lang="en-US" altLang="zh-CN" sz="2200">
                  <a:latin typeface="+mj-lt"/>
                </a:rPr>
                <a:t>Steps to Manage:</a:t>
              </a:r>
            </a:p>
          </p:txBody>
        </p:sp>
        <p:grpSp>
          <p:nvGrpSpPr>
            <p:cNvPr id="3" name="组合 2" descr="Graphic of the Steps to Manage:&#10;&#10;1. Confirm subscription &amp; configure data storage access&#10;2. Configure supported devices&#10;3. Configure settings&#10;4. Create a policy&#10;5. Define &amp; approve users&#10;6. View &amp; manage captured">
              <a:extLst>
                <a:ext uri="{FF2B5EF4-FFF2-40B4-BE49-F238E27FC236}">
                  <a16:creationId xmlns:a16="http://schemas.microsoft.com/office/drawing/2014/main" id="{56EBE67D-0170-4D0F-B620-7007412A12B6}"/>
                </a:ext>
              </a:extLst>
            </p:cNvPr>
            <p:cNvGrpSpPr/>
            <p:nvPr/>
          </p:nvGrpSpPr>
          <p:grpSpPr>
            <a:xfrm>
              <a:off x="7235580" y="-2697476"/>
              <a:ext cx="6766818" cy="3604641"/>
              <a:chOff x="787645" y="1932581"/>
              <a:chExt cx="6766818" cy="3604641"/>
            </a:xfrm>
          </p:grpSpPr>
          <p:sp>
            <p:nvSpPr>
              <p:cNvPr id="8" name="Rectangle: Rounded Corners 4">
                <a:extLst>
                  <a:ext uri="{FF2B5EF4-FFF2-40B4-BE49-F238E27FC236}">
                    <a16:creationId xmlns:a16="http://schemas.microsoft.com/office/drawing/2014/main" id="{2F78E0FB-B79F-45F1-A311-7B41D7982252}"/>
                  </a:ext>
                </a:extLst>
              </p:cNvPr>
              <p:cNvSpPr/>
              <p:nvPr/>
            </p:nvSpPr>
            <p:spPr bwMode="auto">
              <a:xfrm>
                <a:off x="787645" y="2004581"/>
                <a:ext cx="5613155" cy="360000"/>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err="1">
                  <a:solidFill>
                    <a:schemeClr val="tx1"/>
                  </a:solidFill>
                  <a:ea typeface="Segoe UI" pitchFamily="34" charset="0"/>
                  <a:cs typeface="Segoe UI" pitchFamily="34" charset="0"/>
                </a:endParaRPr>
              </a:p>
            </p:txBody>
          </p:sp>
          <p:sp>
            <p:nvSpPr>
              <p:cNvPr id="9" name="椭圆 8">
                <a:extLst>
                  <a:ext uri="{FF2B5EF4-FFF2-40B4-BE49-F238E27FC236}">
                    <a16:creationId xmlns:a16="http://schemas.microsoft.com/office/drawing/2014/main" id="{362C453A-D59A-493C-9F4D-79B5561FA427}"/>
                  </a:ext>
                </a:extLst>
              </p:cNvPr>
              <p:cNvSpPr>
                <a:spLocks noChangeAspect="1"/>
              </p:cNvSpPr>
              <p:nvPr/>
            </p:nvSpPr>
            <p:spPr bwMode="auto">
              <a:xfrm>
                <a:off x="1885069" y="1932581"/>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1</a:t>
                </a:r>
                <a:endParaRPr lang="zh-CN" altLang="en-US" sz="2000" err="1">
                  <a:solidFill>
                    <a:schemeClr val="tx1"/>
                  </a:solidFill>
                  <a:latin typeface="+mj-lt"/>
                  <a:ea typeface="Segoe UI" pitchFamily="34" charset="0"/>
                  <a:cs typeface="Segoe UI" pitchFamily="34" charset="0"/>
                </a:endParaRPr>
              </a:p>
            </p:txBody>
          </p:sp>
          <p:sp>
            <p:nvSpPr>
              <p:cNvPr id="10" name="文本框 9">
                <a:extLst>
                  <a:ext uri="{FF2B5EF4-FFF2-40B4-BE49-F238E27FC236}">
                    <a16:creationId xmlns:a16="http://schemas.microsoft.com/office/drawing/2014/main" id="{6CCC11DF-326A-430D-AD9F-E56CA0873181}"/>
                  </a:ext>
                </a:extLst>
              </p:cNvPr>
              <p:cNvSpPr txBox="1"/>
              <p:nvPr/>
            </p:nvSpPr>
            <p:spPr>
              <a:xfrm>
                <a:off x="1003989" y="2410626"/>
                <a:ext cx="2266159" cy="893303"/>
              </a:xfrm>
              <a:prstGeom prst="rect">
                <a:avLst/>
              </a:prstGeom>
              <a:noFill/>
            </p:spPr>
            <p:txBody>
              <a:bodyPr wrap="square" lIns="0" tIns="72000" rIns="0" bIns="72000" rtlCol="0">
                <a:spAutoFit/>
              </a:bodyPr>
              <a:lstStyle/>
              <a:p>
                <a:pPr algn="ctr">
                  <a:lnSpc>
                    <a:spcPct val="90000"/>
                  </a:lnSpc>
                  <a:spcAft>
                    <a:spcPts val="600"/>
                  </a:spcAft>
                </a:pPr>
                <a:r>
                  <a:rPr lang="en-US" altLang="zh-CN" sz="1800"/>
                  <a:t>Confirm subscription &amp; configure data storage access</a:t>
                </a:r>
              </a:p>
            </p:txBody>
          </p:sp>
          <p:sp>
            <p:nvSpPr>
              <p:cNvPr id="11" name="Arrow: Chevron 15">
                <a:extLst>
                  <a:ext uri="{FF2B5EF4-FFF2-40B4-BE49-F238E27FC236}">
                    <a16:creationId xmlns:a16="http://schemas.microsoft.com/office/drawing/2014/main" id="{80496C41-CB6B-41ED-A72C-D2C2F3E3A5E2}"/>
                  </a:ext>
                </a:extLst>
              </p:cNvPr>
              <p:cNvSpPr>
                <a:spLocks noChangeAspect="1"/>
              </p:cNvSpPr>
              <p:nvPr/>
            </p:nvSpPr>
            <p:spPr bwMode="auto">
              <a:xfrm>
                <a:off x="3461910" y="2058034"/>
                <a:ext cx="167055" cy="252000"/>
              </a:xfrm>
              <a:prstGeom prst="chevron">
                <a:avLst>
                  <a:gd name="adj" fmla="val 6223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sp>
            <p:nvSpPr>
              <p:cNvPr id="12" name="椭圆 11">
                <a:extLst>
                  <a:ext uri="{FF2B5EF4-FFF2-40B4-BE49-F238E27FC236}">
                    <a16:creationId xmlns:a16="http://schemas.microsoft.com/office/drawing/2014/main" id="{6F8A012A-F701-4D96-B96C-05AA00FC678D}"/>
                  </a:ext>
                </a:extLst>
              </p:cNvPr>
              <p:cNvSpPr>
                <a:spLocks noChangeAspect="1"/>
              </p:cNvSpPr>
              <p:nvPr/>
            </p:nvSpPr>
            <p:spPr bwMode="auto">
              <a:xfrm>
                <a:off x="4535296" y="1932581"/>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2</a:t>
                </a:r>
                <a:endParaRPr lang="zh-CN" altLang="en-US" sz="2000" err="1">
                  <a:solidFill>
                    <a:schemeClr val="tx1"/>
                  </a:solidFill>
                  <a:latin typeface="+mj-lt"/>
                  <a:ea typeface="Segoe UI" pitchFamily="34" charset="0"/>
                  <a:cs typeface="Segoe UI" pitchFamily="34" charset="0"/>
                </a:endParaRPr>
              </a:p>
            </p:txBody>
          </p:sp>
          <p:sp>
            <p:nvSpPr>
              <p:cNvPr id="13" name="文本框 12">
                <a:extLst>
                  <a:ext uri="{FF2B5EF4-FFF2-40B4-BE49-F238E27FC236}">
                    <a16:creationId xmlns:a16="http://schemas.microsoft.com/office/drawing/2014/main" id="{FCDD6AD4-6609-419C-A364-7D2585F34614}"/>
                  </a:ext>
                </a:extLst>
              </p:cNvPr>
              <p:cNvSpPr txBox="1"/>
              <p:nvPr/>
            </p:nvSpPr>
            <p:spPr>
              <a:xfrm>
                <a:off x="3845487" y="2410107"/>
                <a:ext cx="1883617" cy="644004"/>
              </a:xfrm>
              <a:prstGeom prst="rect">
                <a:avLst/>
              </a:prstGeom>
              <a:noFill/>
            </p:spPr>
            <p:txBody>
              <a:bodyPr wrap="square" lIns="0" tIns="72000" rIns="0" bIns="72000" rtlCol="0">
                <a:spAutoFit/>
              </a:bodyPr>
              <a:lstStyle/>
              <a:p>
                <a:pPr algn="ctr">
                  <a:lnSpc>
                    <a:spcPct val="90000"/>
                  </a:lnSpc>
                  <a:spcAft>
                    <a:spcPts val="600"/>
                  </a:spcAft>
                </a:pPr>
                <a:r>
                  <a:rPr lang="en-US" altLang="zh-CN" sz="1800"/>
                  <a:t>Configure supported devices</a:t>
                </a:r>
              </a:p>
            </p:txBody>
          </p:sp>
          <p:sp>
            <p:nvSpPr>
              <p:cNvPr id="18" name="Block Arc 6">
                <a:extLst>
                  <a:ext uri="{FF2B5EF4-FFF2-40B4-BE49-F238E27FC236}">
                    <a16:creationId xmlns:a16="http://schemas.microsoft.com/office/drawing/2014/main" id="{1CA54267-0FCC-4BE4-AC3D-001EFFBBE835}"/>
                  </a:ext>
                </a:extLst>
              </p:cNvPr>
              <p:cNvSpPr/>
              <p:nvPr/>
            </p:nvSpPr>
            <p:spPr bwMode="auto">
              <a:xfrm rot="5400000">
                <a:off x="5496563" y="2004582"/>
                <a:ext cx="1710000" cy="1710000"/>
              </a:xfrm>
              <a:prstGeom prst="blockArc">
                <a:avLst>
                  <a:gd name="adj1" fmla="val 10800000"/>
                  <a:gd name="adj2" fmla="val 306065"/>
                  <a:gd name="adj3" fmla="val 21053"/>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err="1">
                  <a:solidFill>
                    <a:schemeClr val="tx1"/>
                  </a:solidFill>
                  <a:ea typeface="Segoe UI" pitchFamily="34" charset="0"/>
                  <a:cs typeface="Segoe UI" pitchFamily="34" charset="0"/>
                </a:endParaRPr>
              </a:p>
            </p:txBody>
          </p:sp>
          <p:sp>
            <p:nvSpPr>
              <p:cNvPr id="19" name="Rectangle: Rounded Corners 4">
                <a:extLst>
                  <a:ext uri="{FF2B5EF4-FFF2-40B4-BE49-F238E27FC236}">
                    <a16:creationId xmlns:a16="http://schemas.microsoft.com/office/drawing/2014/main" id="{E6C25059-AFB5-4122-9B35-6B0CFE4EC176}"/>
                  </a:ext>
                </a:extLst>
              </p:cNvPr>
              <p:cNvSpPr/>
              <p:nvPr/>
            </p:nvSpPr>
            <p:spPr bwMode="auto">
              <a:xfrm>
                <a:off x="1714231" y="3353134"/>
                <a:ext cx="4686569" cy="360000"/>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err="1">
                  <a:solidFill>
                    <a:schemeClr val="tx1"/>
                  </a:solidFill>
                  <a:ea typeface="Segoe UI" pitchFamily="34" charset="0"/>
                  <a:cs typeface="Segoe UI" pitchFamily="34" charset="0"/>
                </a:endParaRPr>
              </a:p>
            </p:txBody>
          </p:sp>
          <p:sp>
            <p:nvSpPr>
              <p:cNvPr id="26" name="椭圆 25">
                <a:extLst>
                  <a:ext uri="{FF2B5EF4-FFF2-40B4-BE49-F238E27FC236}">
                    <a16:creationId xmlns:a16="http://schemas.microsoft.com/office/drawing/2014/main" id="{89CAD516-E45B-4C38-9D9D-C8B41A449C09}"/>
                  </a:ext>
                </a:extLst>
              </p:cNvPr>
              <p:cNvSpPr>
                <a:spLocks noChangeAspect="1"/>
              </p:cNvSpPr>
              <p:nvPr/>
            </p:nvSpPr>
            <p:spPr bwMode="auto">
              <a:xfrm>
                <a:off x="2893521" y="3281134"/>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4</a:t>
                </a:r>
              </a:p>
            </p:txBody>
          </p:sp>
          <p:sp>
            <p:nvSpPr>
              <p:cNvPr id="27" name="文本框 26">
                <a:extLst>
                  <a:ext uri="{FF2B5EF4-FFF2-40B4-BE49-F238E27FC236}">
                    <a16:creationId xmlns:a16="http://schemas.microsoft.com/office/drawing/2014/main" id="{CA6F9450-1DC2-4CBD-B7A6-3CE058A687EC}"/>
                  </a:ext>
                </a:extLst>
              </p:cNvPr>
              <p:cNvSpPr txBox="1"/>
              <p:nvPr/>
            </p:nvSpPr>
            <p:spPr>
              <a:xfrm>
                <a:off x="2357560" y="3752154"/>
                <a:ext cx="1575922" cy="394705"/>
              </a:xfrm>
              <a:prstGeom prst="rect">
                <a:avLst/>
              </a:prstGeom>
              <a:noFill/>
            </p:spPr>
            <p:txBody>
              <a:bodyPr wrap="square" lIns="0" tIns="72000" rIns="0" bIns="72000" rtlCol="0">
                <a:spAutoFit/>
              </a:bodyPr>
              <a:lstStyle/>
              <a:p>
                <a:pPr algn="ctr">
                  <a:lnSpc>
                    <a:spcPct val="90000"/>
                  </a:lnSpc>
                  <a:spcAft>
                    <a:spcPts val="600"/>
                  </a:spcAft>
                </a:pPr>
                <a:r>
                  <a:rPr lang="en-US" altLang="zh-CN" sz="1800"/>
                  <a:t>Create a policy</a:t>
                </a:r>
              </a:p>
            </p:txBody>
          </p:sp>
          <p:sp>
            <p:nvSpPr>
              <p:cNvPr id="32" name="Block Arc 6">
                <a:extLst>
                  <a:ext uri="{FF2B5EF4-FFF2-40B4-BE49-F238E27FC236}">
                    <a16:creationId xmlns:a16="http://schemas.microsoft.com/office/drawing/2014/main" id="{CBC60B23-712C-406D-B40E-DA5C139E831A}"/>
                  </a:ext>
                </a:extLst>
              </p:cNvPr>
              <p:cNvSpPr/>
              <p:nvPr/>
            </p:nvSpPr>
            <p:spPr bwMode="auto">
              <a:xfrm rot="5400000" flipV="1">
                <a:off x="1045090" y="3364014"/>
                <a:ext cx="1497756" cy="1476000"/>
              </a:xfrm>
              <a:prstGeom prst="blockArc">
                <a:avLst>
                  <a:gd name="adj1" fmla="val 10800000"/>
                  <a:gd name="adj2" fmla="val 120349"/>
                  <a:gd name="adj3" fmla="val 24464"/>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err="1">
                  <a:solidFill>
                    <a:schemeClr val="tx1"/>
                  </a:solidFill>
                  <a:ea typeface="Segoe UI" pitchFamily="34" charset="0"/>
                  <a:cs typeface="Segoe UI" pitchFamily="34" charset="0"/>
                </a:endParaRPr>
              </a:p>
            </p:txBody>
          </p:sp>
          <p:sp>
            <p:nvSpPr>
              <p:cNvPr id="33" name="Rectangle: Rounded Corners 4">
                <a:extLst>
                  <a:ext uri="{FF2B5EF4-FFF2-40B4-BE49-F238E27FC236}">
                    <a16:creationId xmlns:a16="http://schemas.microsoft.com/office/drawing/2014/main" id="{3F2514A4-ED55-4AE3-9960-06A68F2A09C8}"/>
                  </a:ext>
                </a:extLst>
              </p:cNvPr>
              <p:cNvSpPr/>
              <p:nvPr/>
            </p:nvSpPr>
            <p:spPr bwMode="auto">
              <a:xfrm>
                <a:off x="1714230" y="4490892"/>
                <a:ext cx="5492333" cy="360000"/>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err="1">
                  <a:solidFill>
                    <a:schemeClr val="tx1"/>
                  </a:solidFill>
                  <a:ea typeface="Segoe UI" pitchFamily="34" charset="0"/>
                  <a:cs typeface="Segoe UI" pitchFamily="34" charset="0"/>
                </a:endParaRPr>
              </a:p>
            </p:txBody>
          </p:sp>
          <p:sp>
            <p:nvSpPr>
              <p:cNvPr id="34" name="Arrow: Chevron 45">
                <a:extLst>
                  <a:ext uri="{FF2B5EF4-FFF2-40B4-BE49-F238E27FC236}">
                    <a16:creationId xmlns:a16="http://schemas.microsoft.com/office/drawing/2014/main" id="{84DEA985-25E6-483A-A05F-B17998C034C7}"/>
                  </a:ext>
                </a:extLst>
              </p:cNvPr>
              <p:cNvSpPr>
                <a:spLocks/>
              </p:cNvSpPr>
              <p:nvPr/>
            </p:nvSpPr>
            <p:spPr bwMode="auto">
              <a:xfrm>
                <a:off x="7172863" y="4415716"/>
                <a:ext cx="381600" cy="504000"/>
              </a:xfrm>
              <a:prstGeom prst="chevron">
                <a:avLst>
                  <a:gd name="adj" fmla="val 57829"/>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sp>
            <p:nvSpPr>
              <p:cNvPr id="35" name="椭圆 34">
                <a:extLst>
                  <a:ext uri="{FF2B5EF4-FFF2-40B4-BE49-F238E27FC236}">
                    <a16:creationId xmlns:a16="http://schemas.microsoft.com/office/drawing/2014/main" id="{34134028-1523-474E-B61F-B31F18F97CA2}"/>
                  </a:ext>
                </a:extLst>
              </p:cNvPr>
              <p:cNvSpPr>
                <a:spLocks noChangeAspect="1"/>
              </p:cNvSpPr>
              <p:nvPr/>
            </p:nvSpPr>
            <p:spPr bwMode="auto">
              <a:xfrm>
                <a:off x="2513283" y="4415716"/>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5</a:t>
                </a:r>
                <a:endParaRPr lang="zh-CN" altLang="en-US" sz="2000" err="1">
                  <a:solidFill>
                    <a:schemeClr val="tx1"/>
                  </a:solidFill>
                  <a:latin typeface="+mj-lt"/>
                  <a:ea typeface="Segoe UI" pitchFamily="34" charset="0"/>
                  <a:cs typeface="Segoe UI" pitchFamily="34" charset="0"/>
                </a:endParaRPr>
              </a:p>
            </p:txBody>
          </p:sp>
          <p:sp>
            <p:nvSpPr>
              <p:cNvPr id="36" name="文本框 35">
                <a:extLst>
                  <a:ext uri="{FF2B5EF4-FFF2-40B4-BE49-F238E27FC236}">
                    <a16:creationId xmlns:a16="http://schemas.microsoft.com/office/drawing/2014/main" id="{75385031-116E-4E25-B21F-9AC5A8C9E41C}"/>
                  </a:ext>
                </a:extLst>
              </p:cNvPr>
              <p:cNvSpPr txBox="1"/>
              <p:nvPr/>
            </p:nvSpPr>
            <p:spPr>
              <a:xfrm>
                <a:off x="1884703" y="4892488"/>
                <a:ext cx="1761161" cy="644004"/>
              </a:xfrm>
              <a:prstGeom prst="rect">
                <a:avLst/>
              </a:prstGeom>
              <a:noFill/>
            </p:spPr>
            <p:txBody>
              <a:bodyPr wrap="square" lIns="0" tIns="72000" rIns="0" bIns="72000" rtlCol="0">
                <a:spAutoFit/>
              </a:bodyPr>
              <a:lstStyle/>
              <a:p>
                <a:pPr algn="ctr">
                  <a:lnSpc>
                    <a:spcPct val="90000"/>
                  </a:lnSpc>
                  <a:spcAft>
                    <a:spcPts val="600"/>
                  </a:spcAft>
                </a:pPr>
                <a:r>
                  <a:rPr lang="en-US" altLang="zh-CN" sz="1800"/>
                  <a:t>Define &amp; approve users</a:t>
                </a:r>
              </a:p>
            </p:txBody>
          </p:sp>
          <p:sp>
            <p:nvSpPr>
              <p:cNvPr id="37" name="Arrow: Chevron 15">
                <a:extLst>
                  <a:ext uri="{FF2B5EF4-FFF2-40B4-BE49-F238E27FC236}">
                    <a16:creationId xmlns:a16="http://schemas.microsoft.com/office/drawing/2014/main" id="{5A520424-09FF-424D-AB62-2BFB6D20F2C1}"/>
                  </a:ext>
                </a:extLst>
              </p:cNvPr>
              <p:cNvSpPr>
                <a:spLocks noChangeAspect="1"/>
              </p:cNvSpPr>
              <p:nvPr/>
            </p:nvSpPr>
            <p:spPr bwMode="auto">
              <a:xfrm>
                <a:off x="3914396" y="4541169"/>
                <a:ext cx="167055" cy="252000"/>
              </a:xfrm>
              <a:prstGeom prst="chevron">
                <a:avLst>
                  <a:gd name="adj" fmla="val 6223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sp>
            <p:nvSpPr>
              <p:cNvPr id="38" name="椭圆 37">
                <a:extLst>
                  <a:ext uri="{FF2B5EF4-FFF2-40B4-BE49-F238E27FC236}">
                    <a16:creationId xmlns:a16="http://schemas.microsoft.com/office/drawing/2014/main" id="{210CD668-839B-4635-82FC-528D7B1A7AA4}"/>
                  </a:ext>
                </a:extLst>
              </p:cNvPr>
              <p:cNvSpPr>
                <a:spLocks noChangeAspect="1"/>
              </p:cNvSpPr>
              <p:nvPr/>
            </p:nvSpPr>
            <p:spPr bwMode="auto">
              <a:xfrm>
                <a:off x="4897625" y="4415716"/>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6</a:t>
                </a:r>
                <a:endParaRPr lang="zh-CN" altLang="en-US" sz="2000" err="1">
                  <a:solidFill>
                    <a:schemeClr val="tx1"/>
                  </a:solidFill>
                  <a:latin typeface="+mj-lt"/>
                  <a:ea typeface="Segoe UI" pitchFamily="34" charset="0"/>
                  <a:cs typeface="Segoe UI" pitchFamily="34" charset="0"/>
                </a:endParaRPr>
              </a:p>
            </p:txBody>
          </p:sp>
          <p:sp>
            <p:nvSpPr>
              <p:cNvPr id="39" name="文本框 38">
                <a:extLst>
                  <a:ext uri="{FF2B5EF4-FFF2-40B4-BE49-F238E27FC236}">
                    <a16:creationId xmlns:a16="http://schemas.microsoft.com/office/drawing/2014/main" id="{177AF081-3B0C-4D31-8294-76CA716532E1}"/>
                  </a:ext>
                </a:extLst>
              </p:cNvPr>
              <p:cNvSpPr txBox="1"/>
              <p:nvPr/>
            </p:nvSpPr>
            <p:spPr>
              <a:xfrm>
                <a:off x="4305740" y="4893218"/>
                <a:ext cx="1687770" cy="644004"/>
              </a:xfrm>
              <a:prstGeom prst="rect">
                <a:avLst/>
              </a:prstGeom>
              <a:noFill/>
            </p:spPr>
            <p:txBody>
              <a:bodyPr wrap="square" lIns="0" tIns="72000" rIns="0" bIns="72000" rtlCol="0">
                <a:spAutoFit/>
              </a:bodyPr>
              <a:lstStyle/>
              <a:p>
                <a:pPr algn="ctr">
                  <a:lnSpc>
                    <a:spcPct val="90000"/>
                  </a:lnSpc>
                  <a:spcAft>
                    <a:spcPts val="600"/>
                  </a:spcAft>
                </a:pPr>
                <a:r>
                  <a:rPr lang="en-US" altLang="zh-CN" sz="1800"/>
                  <a:t>View &amp; manage captured</a:t>
                </a:r>
              </a:p>
            </p:txBody>
          </p:sp>
          <p:sp>
            <p:nvSpPr>
              <p:cNvPr id="40" name="Arrow: Chevron 15">
                <a:extLst>
                  <a:ext uri="{FF2B5EF4-FFF2-40B4-BE49-F238E27FC236}">
                    <a16:creationId xmlns:a16="http://schemas.microsoft.com/office/drawing/2014/main" id="{B978A0AC-0F29-4A93-8364-5554A3528249}"/>
                  </a:ext>
                </a:extLst>
              </p:cNvPr>
              <p:cNvSpPr>
                <a:spLocks/>
              </p:cNvSpPr>
              <p:nvPr/>
            </p:nvSpPr>
            <p:spPr bwMode="auto">
              <a:xfrm flipH="1">
                <a:off x="4298729" y="3406587"/>
                <a:ext cx="165600" cy="252000"/>
              </a:xfrm>
              <a:prstGeom prst="chevron">
                <a:avLst>
                  <a:gd name="adj" fmla="val 6223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sp>
            <p:nvSpPr>
              <p:cNvPr id="41" name="椭圆 40">
                <a:extLst>
                  <a:ext uri="{FF2B5EF4-FFF2-40B4-BE49-F238E27FC236}">
                    <a16:creationId xmlns:a16="http://schemas.microsoft.com/office/drawing/2014/main" id="{0B10DED3-AF45-4EC8-87D4-B76AE61049E1}"/>
                  </a:ext>
                </a:extLst>
              </p:cNvPr>
              <p:cNvSpPr>
                <a:spLocks noChangeAspect="1"/>
              </p:cNvSpPr>
              <p:nvPr/>
            </p:nvSpPr>
            <p:spPr bwMode="auto">
              <a:xfrm>
                <a:off x="5277863" y="3281134"/>
                <a:ext cx="504000" cy="504000"/>
              </a:xfrm>
              <a:prstGeom prst="ellipse">
                <a:avLst/>
              </a:prstGeom>
              <a:solidFill>
                <a:srgbClr val="FFA38B"/>
              </a:solidFill>
              <a:ln w="508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000">
                    <a:solidFill>
                      <a:schemeClr val="tx1"/>
                    </a:solidFill>
                    <a:latin typeface="+mj-lt"/>
                    <a:ea typeface="Segoe UI" pitchFamily="34" charset="0"/>
                    <a:cs typeface="Segoe UI" pitchFamily="34" charset="0"/>
                  </a:rPr>
                  <a:t>3</a:t>
                </a:r>
              </a:p>
            </p:txBody>
          </p:sp>
          <p:sp>
            <p:nvSpPr>
              <p:cNvPr id="42" name="文本框 41">
                <a:extLst>
                  <a:ext uri="{FF2B5EF4-FFF2-40B4-BE49-F238E27FC236}">
                    <a16:creationId xmlns:a16="http://schemas.microsoft.com/office/drawing/2014/main" id="{300C2408-657A-4A16-A9CE-46E1606607B5}"/>
                  </a:ext>
                </a:extLst>
              </p:cNvPr>
              <p:cNvSpPr txBox="1"/>
              <p:nvPr/>
            </p:nvSpPr>
            <p:spPr>
              <a:xfrm>
                <a:off x="4462643" y="3753524"/>
                <a:ext cx="2134440" cy="394705"/>
              </a:xfrm>
              <a:prstGeom prst="rect">
                <a:avLst/>
              </a:prstGeom>
              <a:noFill/>
            </p:spPr>
            <p:txBody>
              <a:bodyPr wrap="square" lIns="0" tIns="72000" rIns="0" bIns="72000" rtlCol="0">
                <a:spAutoFit/>
              </a:bodyPr>
              <a:lstStyle/>
              <a:p>
                <a:pPr algn="ctr">
                  <a:lnSpc>
                    <a:spcPct val="90000"/>
                  </a:lnSpc>
                  <a:spcAft>
                    <a:spcPts val="600"/>
                  </a:spcAft>
                </a:pPr>
                <a:r>
                  <a:rPr lang="en-US" altLang="zh-CN" sz="1800"/>
                  <a:t>Configure settings</a:t>
                </a:r>
              </a:p>
            </p:txBody>
          </p:sp>
          <p:sp>
            <p:nvSpPr>
              <p:cNvPr id="43" name="Arrow: Chevron 15">
                <a:extLst>
                  <a:ext uri="{FF2B5EF4-FFF2-40B4-BE49-F238E27FC236}">
                    <a16:creationId xmlns:a16="http://schemas.microsoft.com/office/drawing/2014/main" id="{D5A69F57-E3C4-40EB-BC62-15B7E336D401}"/>
                  </a:ext>
                </a:extLst>
              </p:cNvPr>
              <p:cNvSpPr>
                <a:spLocks noChangeAspect="1"/>
              </p:cNvSpPr>
              <p:nvPr/>
            </p:nvSpPr>
            <p:spPr bwMode="auto">
              <a:xfrm rot="5400000">
                <a:off x="1161813" y="4002958"/>
                <a:ext cx="167055" cy="252000"/>
              </a:xfrm>
              <a:prstGeom prst="chevron">
                <a:avLst>
                  <a:gd name="adj" fmla="val 6223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sp>
            <p:nvSpPr>
              <p:cNvPr id="44" name="Arrow: Chevron 15">
                <a:extLst>
                  <a:ext uri="{FF2B5EF4-FFF2-40B4-BE49-F238E27FC236}">
                    <a16:creationId xmlns:a16="http://schemas.microsoft.com/office/drawing/2014/main" id="{C2CD6351-191D-4196-8453-5013368E1160}"/>
                  </a:ext>
                </a:extLst>
              </p:cNvPr>
              <p:cNvSpPr>
                <a:spLocks noChangeAspect="1"/>
              </p:cNvSpPr>
              <p:nvPr/>
            </p:nvSpPr>
            <p:spPr bwMode="auto">
              <a:xfrm rot="5400000">
                <a:off x="6934503" y="2742635"/>
                <a:ext cx="167055" cy="252000"/>
              </a:xfrm>
              <a:prstGeom prst="chevron">
                <a:avLst>
                  <a:gd name="adj" fmla="val 6223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grpSp>
      </p:grpSp>
    </p:spTree>
    <p:extLst>
      <p:ext uri="{BB962C8B-B14F-4D97-AF65-F5344CB8AC3E}">
        <p14:creationId xmlns:p14="http://schemas.microsoft.com/office/powerpoint/2010/main" val="19171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6D6AD-4FEA-ECE1-AD13-112027AE172A}"/>
              </a:ext>
            </a:extLst>
          </p:cNvPr>
          <p:cNvSpPr>
            <a:spLocks noGrp="1"/>
          </p:cNvSpPr>
          <p:nvPr>
            <p:ph type="title"/>
          </p:nvPr>
        </p:nvSpPr>
        <p:spPr/>
        <p:txBody>
          <a:bodyPr/>
          <a:lstStyle/>
          <a:p>
            <a:r>
              <a:rPr lang="en-US" dirty="0"/>
              <a:t>Create insider risk notice templates</a:t>
            </a:r>
          </a:p>
        </p:txBody>
      </p:sp>
      <p:sp>
        <p:nvSpPr>
          <p:cNvPr id="21" name="Text Placeholder 5">
            <a:extLst>
              <a:ext uri="{FF2B5EF4-FFF2-40B4-BE49-F238E27FC236}">
                <a16:creationId xmlns:a16="http://schemas.microsoft.com/office/drawing/2014/main" id="{FF40DBB1-31F6-D001-ADCC-0FF66E8BA7E9}"/>
              </a:ext>
            </a:extLst>
          </p:cNvPr>
          <p:cNvSpPr txBox="1">
            <a:spLocks/>
          </p:cNvSpPr>
          <p:nvPr/>
        </p:nvSpPr>
        <p:spPr>
          <a:xfrm>
            <a:off x="588262" y="2125743"/>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Send email reminders for risk alerts</a:t>
            </a:r>
            <a:endParaRPr lang="en-US" sz="2200" dirty="0"/>
          </a:p>
        </p:txBody>
      </p:sp>
      <p:sp>
        <p:nvSpPr>
          <p:cNvPr id="23" name="Text Placeholder 6">
            <a:extLst>
              <a:ext uri="{FF2B5EF4-FFF2-40B4-BE49-F238E27FC236}">
                <a16:creationId xmlns:a16="http://schemas.microsoft.com/office/drawing/2014/main" id="{6BC09876-1435-AC27-53EC-7F82B42C2912}"/>
              </a:ext>
            </a:extLst>
          </p:cNvPr>
          <p:cNvSpPr txBox="1">
            <a:spLocks/>
          </p:cNvSpPr>
          <p:nvPr/>
        </p:nvSpPr>
        <p:spPr>
          <a:xfrm>
            <a:off x="4330066" y="2124654"/>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Remind users to exercise caution</a:t>
            </a:r>
            <a:endParaRPr lang="en-US" sz="2200" dirty="0"/>
          </a:p>
        </p:txBody>
      </p:sp>
      <p:sp>
        <p:nvSpPr>
          <p:cNvPr id="24" name="Text Placeholder 8">
            <a:extLst>
              <a:ext uri="{FF2B5EF4-FFF2-40B4-BE49-F238E27FC236}">
                <a16:creationId xmlns:a16="http://schemas.microsoft.com/office/drawing/2014/main" id="{BCF4F61C-7EAA-7CA1-7271-8C9B58A3FC09}"/>
              </a:ext>
            </a:extLst>
          </p:cNvPr>
          <p:cNvSpPr txBox="1">
            <a:spLocks/>
          </p:cNvSpPr>
          <p:nvPr/>
        </p:nvSpPr>
        <p:spPr>
          <a:xfrm>
            <a:off x="8071870" y="2124654"/>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Provide links to training resources</a:t>
            </a:r>
            <a:endParaRPr lang="en-US" sz="2200" dirty="0"/>
          </a:p>
        </p:txBody>
      </p:sp>
      <p:sp>
        <p:nvSpPr>
          <p:cNvPr id="22" name="Text Placeholder 9">
            <a:extLst>
              <a:ext uri="{FF2B5EF4-FFF2-40B4-BE49-F238E27FC236}">
                <a16:creationId xmlns:a16="http://schemas.microsoft.com/office/drawing/2014/main" id="{E7070718-E79A-CDC6-8DE2-3168755F5124}"/>
              </a:ext>
            </a:extLst>
          </p:cNvPr>
          <p:cNvSpPr txBox="1">
            <a:spLocks/>
          </p:cNvSpPr>
          <p:nvPr/>
        </p:nvSpPr>
        <p:spPr>
          <a:xfrm>
            <a:off x="588262" y="3865955"/>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Create a documented audit trail</a:t>
            </a:r>
            <a:endParaRPr lang="en-US" sz="2200" dirty="0"/>
          </a:p>
        </p:txBody>
      </p:sp>
      <p:sp>
        <p:nvSpPr>
          <p:cNvPr id="25" name="Text Placeholder 10">
            <a:extLst>
              <a:ext uri="{FF2B5EF4-FFF2-40B4-BE49-F238E27FC236}">
                <a16:creationId xmlns:a16="http://schemas.microsoft.com/office/drawing/2014/main" id="{F45303E2-C573-5F96-CEB1-6E9C872DD103}"/>
              </a:ext>
            </a:extLst>
          </p:cNvPr>
          <p:cNvSpPr txBox="1">
            <a:spLocks/>
          </p:cNvSpPr>
          <p:nvPr/>
        </p:nvSpPr>
        <p:spPr>
          <a:xfrm>
            <a:off x="4330066" y="3864866"/>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Update or delete existing templates</a:t>
            </a:r>
            <a:endParaRPr lang="en-US" sz="2200" dirty="0"/>
          </a:p>
        </p:txBody>
      </p:sp>
      <p:sp>
        <p:nvSpPr>
          <p:cNvPr id="26" name="Text Placeholder 11">
            <a:extLst>
              <a:ext uri="{FF2B5EF4-FFF2-40B4-BE49-F238E27FC236}">
                <a16:creationId xmlns:a16="http://schemas.microsoft.com/office/drawing/2014/main" id="{491404F6-4976-BAB1-59F8-129DF24DD929}"/>
              </a:ext>
            </a:extLst>
          </p:cNvPr>
          <p:cNvSpPr txBox="1">
            <a:spLocks/>
          </p:cNvSpPr>
          <p:nvPr/>
        </p:nvSpPr>
        <p:spPr>
          <a:xfrm>
            <a:off x="8071870" y="3864866"/>
            <a:ext cx="3527992" cy="1547875"/>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a:t>Use HTML for detailed messages</a:t>
            </a:r>
            <a:endParaRPr lang="en-US" sz="2200" dirty="0"/>
          </a:p>
        </p:txBody>
      </p:sp>
    </p:spTree>
    <p:extLst>
      <p:ext uri="{BB962C8B-B14F-4D97-AF65-F5344CB8AC3E}">
        <p14:creationId xmlns:p14="http://schemas.microsoft.com/office/powerpoint/2010/main" val="245596841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911" y="2875002"/>
            <a:ext cx="6345239" cy="1107996"/>
          </a:xfrm>
        </p:spPr>
        <p:txBody>
          <a:bodyPr/>
          <a:lstStyle/>
          <a:p>
            <a:pPr>
              <a:lnSpc>
                <a:spcPct val="100000"/>
              </a:lnSpc>
            </a:pPr>
            <a:r>
              <a:rPr lang="en-US" sz="3600" spc="0" dirty="0"/>
              <a:t>Implement Microsoft Purview Information Barriers</a:t>
            </a:r>
          </a:p>
        </p:txBody>
      </p:sp>
    </p:spTree>
    <p:extLst>
      <p:ext uri="{BB962C8B-B14F-4D97-AF65-F5344CB8AC3E}">
        <p14:creationId xmlns:p14="http://schemas.microsoft.com/office/powerpoint/2010/main" val="97349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8193024" cy="492443"/>
          </a:xfrm>
        </p:spPr>
        <p:txBody>
          <a:bodyPr/>
          <a:lstStyle/>
          <a:p>
            <a:r>
              <a:rPr lang="en-US" dirty="0"/>
              <a:t>Agenda</a:t>
            </a:r>
          </a:p>
        </p:txBody>
      </p:sp>
      <p:sp>
        <p:nvSpPr>
          <p:cNvPr id="23" name="Text Placeholder 22">
            <a:extLst>
              <a:ext uri="{FF2B5EF4-FFF2-40B4-BE49-F238E27FC236}">
                <a16:creationId xmlns:a16="http://schemas.microsoft.com/office/drawing/2014/main" id="{0736E843-3DBF-08A4-5271-BDACC4F90505}"/>
              </a:ext>
            </a:extLst>
          </p:cNvPr>
          <p:cNvSpPr>
            <a:spLocks noGrp="1"/>
          </p:cNvSpPr>
          <p:nvPr>
            <p:ph type="body" sz="quarter" idx="15"/>
          </p:nvPr>
        </p:nvSpPr>
        <p:spPr>
          <a:xfrm>
            <a:off x="585788" y="1817688"/>
            <a:ext cx="8193087" cy="2046714"/>
          </a:xfrm>
        </p:spPr>
        <p:txBody>
          <a:bodyPr/>
          <a:lstStyle/>
          <a:p>
            <a:pPr marL="292100" indent="-292100">
              <a:spcAft>
                <a:spcPts val="1800"/>
              </a:spcAft>
            </a:pPr>
            <a:r>
              <a:rPr lang="en-US" dirty="0"/>
              <a:t>How to configure information barriers</a:t>
            </a:r>
          </a:p>
          <a:p>
            <a:pPr marL="292100" indent="-292100">
              <a:spcAft>
                <a:spcPts val="1800"/>
              </a:spcAft>
            </a:pPr>
            <a:r>
              <a:rPr lang="en-US" dirty="0"/>
              <a:t>Information barriers in Microsoft Teams</a:t>
            </a:r>
          </a:p>
          <a:p>
            <a:pPr marL="292100" indent="-292100">
              <a:spcAft>
                <a:spcPts val="1800"/>
              </a:spcAft>
            </a:pPr>
            <a:r>
              <a:rPr lang="en-US" dirty="0"/>
              <a:t>Information barriers in OneDrive</a:t>
            </a:r>
          </a:p>
          <a:p>
            <a:pPr marL="292100" indent="-292100">
              <a:spcAft>
                <a:spcPts val="1800"/>
              </a:spcAft>
            </a:pPr>
            <a:r>
              <a:rPr lang="en-US" dirty="0"/>
              <a:t>Information barriers in SharePoint Online</a:t>
            </a:r>
          </a:p>
        </p:txBody>
      </p:sp>
    </p:spTree>
    <p:extLst>
      <p:ext uri="{BB962C8B-B14F-4D97-AF65-F5344CB8AC3E}">
        <p14:creationId xmlns:p14="http://schemas.microsoft.com/office/powerpoint/2010/main" val="134966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44938" cy="492443"/>
          </a:xfrm>
        </p:spPr>
        <p:txBody>
          <a:bodyPr/>
          <a:lstStyle/>
          <a:p>
            <a:r>
              <a:rPr lang="en-US" dirty="0"/>
              <a:t>Explore information barriers in Microsoft 365</a:t>
            </a:r>
          </a:p>
        </p:txBody>
      </p:sp>
      <p:sp>
        <p:nvSpPr>
          <p:cNvPr id="3" name="Text Placeholder 2">
            <a:extLst>
              <a:ext uri="{FF2B5EF4-FFF2-40B4-BE49-F238E27FC236}">
                <a16:creationId xmlns:a16="http://schemas.microsoft.com/office/drawing/2014/main" id="{456AEAFF-1E34-3562-EEE9-876C0EFB1FCC}"/>
              </a:ext>
            </a:extLst>
          </p:cNvPr>
          <p:cNvSpPr>
            <a:spLocks noGrp="1"/>
          </p:cNvSpPr>
          <p:nvPr>
            <p:ph type="body" sz="quarter" idx="16"/>
          </p:nvPr>
        </p:nvSpPr>
        <p:spPr>
          <a:xfrm>
            <a:off x="584200" y="1593850"/>
            <a:ext cx="4178300" cy="1692771"/>
          </a:xfrm>
        </p:spPr>
        <p:txBody>
          <a:bodyPr/>
          <a:lstStyle/>
          <a:p>
            <a:r>
              <a:rPr lang="en-US" sz="2200" dirty="0"/>
              <a:t>Information barriers are policies that restrict communication between certain groups within an organization</a:t>
            </a:r>
          </a:p>
        </p:txBody>
      </p:sp>
      <p:sp>
        <p:nvSpPr>
          <p:cNvPr id="2" name="Text Placeholder 1">
            <a:extLst>
              <a:ext uri="{FF2B5EF4-FFF2-40B4-BE49-F238E27FC236}">
                <a16:creationId xmlns:a16="http://schemas.microsoft.com/office/drawing/2014/main" id="{33C20521-A457-924F-4328-09FDE32C56BB}"/>
              </a:ext>
            </a:extLst>
          </p:cNvPr>
          <p:cNvSpPr>
            <a:spLocks noGrp="1"/>
          </p:cNvSpPr>
          <p:nvPr>
            <p:ph type="body" sz="quarter" idx="15"/>
          </p:nvPr>
        </p:nvSpPr>
        <p:spPr>
          <a:xfrm>
            <a:off x="585787" y="3114675"/>
            <a:ext cx="4178299" cy="2800767"/>
          </a:xfrm>
        </p:spPr>
        <p:txBody>
          <a:bodyPr/>
          <a:lstStyle/>
          <a:p>
            <a:pPr marL="342900" indent="-228600">
              <a:spcBef>
                <a:spcPts val="0"/>
              </a:spcBef>
              <a:spcAft>
                <a:spcPts val="1200"/>
              </a:spcAft>
            </a:pPr>
            <a:r>
              <a:rPr lang="en-US" sz="1800" dirty="0"/>
              <a:t>Compliance solution to restrict two-way communication between groups and users in Teams, SharePoint, and OneDrive</a:t>
            </a:r>
          </a:p>
          <a:p>
            <a:pPr marL="342900" indent="-228600">
              <a:spcBef>
                <a:spcPts val="0"/>
              </a:spcBef>
              <a:spcAft>
                <a:spcPts val="1200"/>
              </a:spcAft>
            </a:pPr>
            <a:r>
              <a:rPr lang="en-US" sz="1800" dirty="0"/>
              <a:t>Helps prevent conflicts of interest and safeguard internal information</a:t>
            </a:r>
          </a:p>
          <a:p>
            <a:pPr marL="342900" indent="-228600">
              <a:spcBef>
                <a:spcPts val="0"/>
              </a:spcBef>
              <a:spcAft>
                <a:spcPts val="1200"/>
              </a:spcAft>
            </a:pPr>
            <a:r>
              <a:rPr lang="en-US" sz="1800" dirty="0"/>
              <a:t>Apply to various scenarios: Separate departments, schools, or teams handling confidential data</a:t>
            </a:r>
          </a:p>
        </p:txBody>
      </p:sp>
      <p:sp>
        <p:nvSpPr>
          <p:cNvPr id="30" name="Rectangle 29">
            <a:extLst>
              <a:ext uri="{FF2B5EF4-FFF2-40B4-BE49-F238E27FC236}">
                <a16:creationId xmlns:a16="http://schemas.microsoft.com/office/drawing/2014/main" id="{4C967E8B-2FDF-AD03-4CC5-97F25F49EDBF}"/>
              </a:ext>
              <a:ext uri="{C183D7F6-B498-43B3-948B-1728B52AA6E4}">
                <adec:decorative xmlns:adec="http://schemas.microsoft.com/office/drawing/2017/decorative" val="1"/>
              </a:ext>
            </a:extLst>
          </p:cNvPr>
          <p:cNvSpPr>
            <a:spLocks/>
          </p:cNvSpPr>
          <p:nvPr/>
        </p:nvSpPr>
        <p:spPr bwMode="auto">
          <a:xfrm>
            <a:off x="5005388" y="1581150"/>
            <a:ext cx="6594474" cy="4430720"/>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ea typeface="Segoe UI" pitchFamily="34" charset="0"/>
              <a:cs typeface="Segoe UI" pitchFamily="34" charset="0"/>
            </a:endParaRPr>
          </a:p>
        </p:txBody>
      </p:sp>
      <p:pic>
        <p:nvPicPr>
          <p:cNvPr id="26" name="图片 3">
            <a:extLst>
              <a:ext uri="{FF2B5EF4-FFF2-40B4-BE49-F238E27FC236}">
                <a16:creationId xmlns:a16="http://schemas.microsoft.com/office/drawing/2014/main" id="{115ED60E-536A-96FC-59C0-877467A43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744" y="1859291"/>
            <a:ext cx="5941763" cy="3227373"/>
          </a:xfrm>
          <a:prstGeom prst="rect">
            <a:avLst/>
          </a:prstGeom>
        </p:spPr>
      </p:pic>
      <p:sp>
        <p:nvSpPr>
          <p:cNvPr id="25" name="TextBox 7">
            <a:extLst>
              <a:ext uri="{FF2B5EF4-FFF2-40B4-BE49-F238E27FC236}">
                <a16:creationId xmlns:a16="http://schemas.microsoft.com/office/drawing/2014/main" id="{4522A8FC-0F8B-10CC-D240-166926FE52F2}"/>
              </a:ext>
            </a:extLst>
          </p:cNvPr>
          <p:cNvSpPr txBox="1"/>
          <p:nvPr/>
        </p:nvSpPr>
        <p:spPr>
          <a:xfrm>
            <a:off x="5784850" y="5227785"/>
            <a:ext cx="5035550" cy="553998"/>
          </a:xfrm>
          <a:prstGeom prst="rect">
            <a:avLst/>
          </a:prstGeom>
          <a:noFill/>
        </p:spPr>
        <p:txBody>
          <a:bodyPr wrap="square" lIns="0" tIns="0" rIns="0" bIns="0" rtlCol="0" anchor="ctr">
            <a:spAutoFit/>
          </a:bodyPr>
          <a:lstStyle/>
          <a:p>
            <a:pPr algn="ctr"/>
            <a:r>
              <a:rPr lang="en-US" altLang="zh-CN" sz="1800" i="1" dirty="0"/>
              <a:t>A visual representation of how an information barrier policy works.</a:t>
            </a:r>
          </a:p>
        </p:txBody>
      </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A34E5-71B1-312E-F42C-2110DF6EDC3F}"/>
              </a:ext>
            </a:extLst>
          </p:cNvPr>
          <p:cNvSpPr>
            <a:spLocks noGrp="1"/>
          </p:cNvSpPr>
          <p:nvPr>
            <p:ph type="title"/>
          </p:nvPr>
        </p:nvSpPr>
        <p:spPr>
          <a:xfrm>
            <a:off x="588262" y="585216"/>
            <a:ext cx="11011600" cy="492443"/>
          </a:xfrm>
        </p:spPr>
        <p:txBody>
          <a:bodyPr/>
          <a:lstStyle/>
          <a:p>
            <a:r>
              <a:rPr lang="en-US" dirty="0"/>
              <a:t>Configure information barriers in Microsoft Purview</a:t>
            </a:r>
          </a:p>
        </p:txBody>
      </p:sp>
      <p:sp>
        <p:nvSpPr>
          <p:cNvPr id="10" name="文本占位符 1">
            <a:extLst>
              <a:ext uri="{FF2B5EF4-FFF2-40B4-BE49-F238E27FC236}">
                <a16:creationId xmlns:a16="http://schemas.microsoft.com/office/drawing/2014/main" id="{EB37A697-0E30-B07A-B8AD-F92760E466D9}"/>
              </a:ext>
            </a:extLst>
          </p:cNvPr>
          <p:cNvSpPr txBox="1">
            <a:spLocks/>
          </p:cNvSpPr>
          <p:nvPr/>
        </p:nvSpPr>
        <p:spPr>
          <a:xfrm>
            <a:off x="588963" y="1406129"/>
            <a:ext cx="11010900" cy="1400383"/>
          </a:xfrm>
          <a:prstGeom prst="rect">
            <a:avLst/>
          </a:prstGeom>
        </p:spPr>
        <p:txBody>
          <a:bodyPr lIns="0" tIns="0" rIns="0" bIns="0" anchor="t" anchorCtr="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600"/>
              </a:spcAft>
            </a:pPr>
            <a:r>
              <a:rPr lang="en-US" altLang="zh-CN" sz="2200" spc="0" dirty="0">
                <a:solidFill>
                  <a:schemeClr val="tx1"/>
                </a:solidFill>
              </a:rPr>
              <a:t>Planning IB Policies:</a:t>
            </a:r>
          </a:p>
          <a:p>
            <a:pPr marL="342900" indent="-228600">
              <a:spcBef>
                <a:spcPts val="0"/>
              </a:spcBef>
              <a:spcAft>
                <a:spcPts val="600"/>
              </a:spcAft>
              <a:buFont typeface="Arial" panose="020B0604020202020204" pitchFamily="34" charset="0"/>
              <a:buChar char="•"/>
            </a:pPr>
            <a:r>
              <a:rPr lang="en-US" altLang="zh-CN" sz="1800" spc="0" dirty="0">
                <a:solidFill>
                  <a:schemeClr val="tx1"/>
                </a:solidFill>
                <a:latin typeface="+mn-lt"/>
              </a:rPr>
              <a:t>Consider legal and industry regulations</a:t>
            </a:r>
          </a:p>
          <a:p>
            <a:pPr marL="342900" indent="-228600">
              <a:spcBef>
                <a:spcPts val="0"/>
              </a:spcBef>
              <a:spcAft>
                <a:spcPts val="600"/>
              </a:spcAft>
              <a:buFont typeface="Arial" panose="020B0604020202020204" pitchFamily="34" charset="0"/>
              <a:buChar char="•"/>
            </a:pPr>
            <a:r>
              <a:rPr lang="en-US" altLang="zh-CN" sz="1800" spc="0" dirty="0">
                <a:solidFill>
                  <a:schemeClr val="tx1"/>
                </a:solidFill>
                <a:latin typeface="+mn-lt"/>
              </a:rPr>
              <a:t>Determine communication restrictions</a:t>
            </a:r>
          </a:p>
          <a:p>
            <a:pPr marL="342900" indent="-228600">
              <a:spcBef>
                <a:spcPts val="0"/>
              </a:spcBef>
              <a:spcAft>
                <a:spcPts val="600"/>
              </a:spcAft>
              <a:buFont typeface="Arial" panose="020B0604020202020204" pitchFamily="34" charset="0"/>
              <a:buChar char="•"/>
            </a:pPr>
            <a:r>
              <a:rPr lang="en-US" altLang="zh-CN" sz="1800" spc="0" dirty="0">
                <a:solidFill>
                  <a:schemeClr val="tx1"/>
                </a:solidFill>
                <a:latin typeface="+mn-lt"/>
              </a:rPr>
              <a:t>Separate policies into Block and Allow</a:t>
            </a:r>
          </a:p>
        </p:txBody>
      </p:sp>
      <p:sp>
        <p:nvSpPr>
          <p:cNvPr id="11" name="文本占位符 2">
            <a:extLst>
              <a:ext uri="{FF2B5EF4-FFF2-40B4-BE49-F238E27FC236}">
                <a16:creationId xmlns:a16="http://schemas.microsoft.com/office/drawing/2014/main" id="{C46F7C33-223E-A137-CA84-683A2EAF6575}"/>
              </a:ext>
            </a:extLst>
          </p:cNvPr>
          <p:cNvSpPr txBox="1">
            <a:spLocks/>
          </p:cNvSpPr>
          <p:nvPr/>
        </p:nvSpPr>
        <p:spPr>
          <a:xfrm>
            <a:off x="588963" y="3137835"/>
            <a:ext cx="11010900" cy="2462213"/>
          </a:xfrm>
          <a:prstGeom prst="rect">
            <a:avLst/>
          </a:prstGeom>
        </p:spPr>
        <p:txBody>
          <a:bodyPr lIns="0" tIns="0" rIns="0" bIns="0" anchor="t" anchorCtr="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600"/>
              </a:spcAft>
            </a:pPr>
            <a:r>
              <a:rPr lang="en-US" altLang="zh-CN" sz="2200" spc="0" dirty="0">
                <a:solidFill>
                  <a:schemeClr val="tx1"/>
                </a:solidFill>
              </a:rPr>
              <a:t>Configuration Steps</a:t>
            </a:r>
          </a:p>
          <a:p>
            <a:pPr marL="406400" indent="-292100">
              <a:spcBef>
                <a:spcPts val="0"/>
              </a:spcBef>
              <a:spcAft>
                <a:spcPts val="600"/>
              </a:spcAft>
              <a:buFont typeface="+mj-lt"/>
              <a:buAutoNum type="arabicPeriod"/>
            </a:pPr>
            <a:r>
              <a:rPr lang="en-US" altLang="zh-CN" sz="1800" spc="0" dirty="0">
                <a:solidFill>
                  <a:schemeClr val="tx1"/>
                </a:solidFill>
                <a:latin typeface="+mn-lt"/>
              </a:rPr>
              <a:t>Prerequisites: Licenses, permissions, etc.</a:t>
            </a:r>
          </a:p>
          <a:p>
            <a:pPr marL="406400" indent="-292100">
              <a:spcBef>
                <a:spcPts val="0"/>
              </a:spcBef>
              <a:spcAft>
                <a:spcPts val="600"/>
              </a:spcAft>
              <a:buFont typeface="+mj-lt"/>
              <a:buAutoNum type="arabicPeriod"/>
            </a:pPr>
            <a:r>
              <a:rPr lang="en-US" altLang="zh-CN" sz="1800" spc="0" dirty="0">
                <a:solidFill>
                  <a:schemeClr val="tx1"/>
                </a:solidFill>
                <a:latin typeface="+mn-lt"/>
              </a:rPr>
              <a:t>Segment users in the organization</a:t>
            </a:r>
          </a:p>
          <a:p>
            <a:pPr marL="406400" indent="-292100">
              <a:spcBef>
                <a:spcPts val="0"/>
              </a:spcBef>
              <a:spcAft>
                <a:spcPts val="600"/>
              </a:spcAft>
              <a:buFont typeface="+mj-lt"/>
              <a:buAutoNum type="arabicPeriod"/>
            </a:pPr>
            <a:r>
              <a:rPr lang="en-US" altLang="zh-CN" sz="1800" spc="0" dirty="0">
                <a:solidFill>
                  <a:schemeClr val="tx1"/>
                </a:solidFill>
                <a:latin typeface="+mn-lt"/>
              </a:rPr>
              <a:t>Define information barrier policies</a:t>
            </a:r>
          </a:p>
          <a:p>
            <a:pPr marL="406400" indent="-292100">
              <a:spcBef>
                <a:spcPts val="0"/>
              </a:spcBef>
              <a:spcAft>
                <a:spcPts val="600"/>
              </a:spcAft>
              <a:buFont typeface="+mj-lt"/>
              <a:buAutoNum type="arabicPeriod"/>
            </a:pPr>
            <a:r>
              <a:rPr lang="en-US" altLang="zh-CN" sz="1800" spc="0" dirty="0">
                <a:solidFill>
                  <a:schemeClr val="tx1"/>
                </a:solidFill>
                <a:latin typeface="+mn-lt"/>
              </a:rPr>
              <a:t>Apply information barrier policies</a:t>
            </a:r>
          </a:p>
          <a:p>
            <a:pPr marL="406400" indent="-292100">
              <a:spcBef>
                <a:spcPts val="0"/>
              </a:spcBef>
              <a:spcAft>
                <a:spcPts val="600"/>
              </a:spcAft>
              <a:buFont typeface="+mj-lt"/>
              <a:buAutoNum type="arabicPeriod"/>
            </a:pPr>
            <a:r>
              <a:rPr lang="en-US" altLang="zh-CN" sz="1800" spc="0" dirty="0">
                <a:solidFill>
                  <a:schemeClr val="tx1"/>
                </a:solidFill>
                <a:latin typeface="+mn-lt"/>
              </a:rPr>
              <a:t>Configuration for SharePoint and OneDrive (optional)</a:t>
            </a:r>
          </a:p>
          <a:p>
            <a:pPr marL="406400" indent="-292100">
              <a:spcBef>
                <a:spcPts val="0"/>
              </a:spcBef>
              <a:spcAft>
                <a:spcPts val="600"/>
              </a:spcAft>
              <a:buFont typeface="+mj-lt"/>
              <a:buAutoNum type="arabicPeriod"/>
            </a:pPr>
            <a:r>
              <a:rPr lang="en-US" altLang="zh-CN" sz="1800" spc="0" dirty="0">
                <a:solidFill>
                  <a:schemeClr val="tx1"/>
                </a:solidFill>
                <a:latin typeface="+mn-lt"/>
              </a:rPr>
              <a:t>Information barrier modes (optional)</a:t>
            </a:r>
          </a:p>
        </p:txBody>
      </p:sp>
    </p:spTree>
    <p:extLst>
      <p:ext uri="{BB962C8B-B14F-4D97-AF65-F5344CB8AC3E}">
        <p14:creationId xmlns:p14="http://schemas.microsoft.com/office/powerpoint/2010/main" val="62070649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Examine information barriers in Microsoft Teams</a:t>
            </a:r>
            <a:endParaRPr lang="en-US" dirty="0"/>
          </a:p>
        </p:txBody>
      </p:sp>
      <p:sp>
        <p:nvSpPr>
          <p:cNvPr id="4" name="Text Placeholder 3">
            <a:extLst>
              <a:ext uri="{FF2B5EF4-FFF2-40B4-BE49-F238E27FC236}">
                <a16:creationId xmlns:a16="http://schemas.microsoft.com/office/drawing/2014/main" id="{49EF0952-F7A9-5CF0-12CD-ACCBD6C46AE5}"/>
              </a:ext>
            </a:extLst>
          </p:cNvPr>
          <p:cNvSpPr>
            <a:spLocks noGrp="1"/>
          </p:cNvSpPr>
          <p:nvPr>
            <p:ph type="body" sz="quarter" idx="16"/>
          </p:nvPr>
        </p:nvSpPr>
        <p:spPr>
          <a:xfrm>
            <a:off x="584200" y="1594155"/>
            <a:ext cx="4165600" cy="1107996"/>
          </a:xfrm>
        </p:spPr>
        <p:txBody>
          <a:bodyPr/>
          <a:lstStyle/>
          <a:p>
            <a:r>
              <a:rPr lang="en-US" sz="1800" dirty="0"/>
              <a:t>Information Barriers (IBs) are policies that prevent certain individuals or groups from communicating with each other in Microsoft Teams</a:t>
            </a:r>
          </a:p>
        </p:txBody>
      </p:sp>
      <p:sp>
        <p:nvSpPr>
          <p:cNvPr id="2" name="Text Placeholder 1">
            <a:extLst>
              <a:ext uri="{FF2B5EF4-FFF2-40B4-BE49-F238E27FC236}">
                <a16:creationId xmlns:a16="http://schemas.microsoft.com/office/drawing/2014/main" id="{145D8129-41F2-9BBB-8572-D98172EBAFD3}"/>
              </a:ext>
            </a:extLst>
          </p:cNvPr>
          <p:cNvSpPr>
            <a:spLocks noGrp="1"/>
          </p:cNvSpPr>
          <p:nvPr>
            <p:ph type="body" sz="quarter" idx="15"/>
          </p:nvPr>
        </p:nvSpPr>
        <p:spPr>
          <a:xfrm>
            <a:off x="586389" y="2885864"/>
            <a:ext cx="4163852" cy="2677656"/>
          </a:xfrm>
        </p:spPr>
        <p:txBody>
          <a:bodyPr/>
          <a:lstStyle/>
          <a:p>
            <a:pPr marL="0" indent="0">
              <a:spcBef>
                <a:spcPts val="0"/>
              </a:spcBef>
              <a:spcAft>
                <a:spcPts val="1200"/>
              </a:spcAft>
              <a:buNone/>
            </a:pPr>
            <a:r>
              <a:rPr lang="en-US" sz="1800" dirty="0">
                <a:latin typeface="+mj-lt"/>
              </a:rPr>
              <a:t>Managing Secure and Compliant Communication</a:t>
            </a:r>
          </a:p>
          <a:p>
            <a:pPr marL="342900" indent="-228600">
              <a:spcBef>
                <a:spcPts val="0"/>
              </a:spcBef>
              <a:spcAft>
                <a:spcPts val="1200"/>
              </a:spcAft>
            </a:pPr>
            <a:r>
              <a:rPr lang="en-US" sz="1800" dirty="0"/>
              <a:t>IBs prevent communication between individuals or groups in Teams.</a:t>
            </a:r>
          </a:p>
          <a:p>
            <a:pPr marL="342900" indent="-228600">
              <a:spcBef>
                <a:spcPts val="0"/>
              </a:spcBef>
              <a:spcAft>
                <a:spcPts val="1200"/>
              </a:spcAft>
            </a:pPr>
            <a:r>
              <a:rPr lang="en-US" sz="1800" dirty="0"/>
              <a:t>Useful for restricting information sharing and isolating groups.</a:t>
            </a:r>
          </a:p>
          <a:p>
            <a:pPr marL="342900" indent="-228600">
              <a:spcBef>
                <a:spcPts val="0"/>
              </a:spcBef>
              <a:spcAft>
                <a:spcPts val="1200"/>
              </a:spcAft>
            </a:pPr>
            <a:r>
              <a:rPr lang="en-US" sz="1800" dirty="0"/>
              <a:t>Shared channels support IBs with restrictions based on policies.</a:t>
            </a:r>
          </a:p>
        </p:txBody>
      </p:sp>
      <p:sp>
        <p:nvSpPr>
          <p:cNvPr id="10" name="Rectangle 9">
            <a:extLst>
              <a:ext uri="{FF2B5EF4-FFF2-40B4-BE49-F238E27FC236}">
                <a16:creationId xmlns:a16="http://schemas.microsoft.com/office/drawing/2014/main" id="{DEFB93C1-A781-27E5-3D99-9D3A3538EAA0}"/>
              </a:ext>
              <a:ext uri="{C183D7F6-B498-43B3-948B-1728B52AA6E4}">
                <adec:decorative xmlns:adec="http://schemas.microsoft.com/office/drawing/2017/decorative" val="1"/>
              </a:ext>
            </a:extLst>
          </p:cNvPr>
          <p:cNvSpPr>
            <a:spLocks/>
          </p:cNvSpPr>
          <p:nvPr/>
        </p:nvSpPr>
        <p:spPr bwMode="auto">
          <a:xfrm>
            <a:off x="5005388" y="1581150"/>
            <a:ext cx="6594474" cy="4430720"/>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ea typeface="Segoe UI" pitchFamily="34" charset="0"/>
              <a:cs typeface="Segoe UI" pitchFamily="34" charset="0"/>
            </a:endParaRPr>
          </a:p>
        </p:txBody>
      </p:sp>
      <p:pic>
        <p:nvPicPr>
          <p:cNvPr id="9" name="图片 3">
            <a:extLst>
              <a:ext uri="{FF2B5EF4-FFF2-40B4-BE49-F238E27FC236}">
                <a16:creationId xmlns:a16="http://schemas.microsoft.com/office/drawing/2014/main" id="{F44D17C2-FDA5-AAA7-EB1A-29192636E5D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744" y="2182823"/>
            <a:ext cx="5941763" cy="3227373"/>
          </a:xfrm>
          <a:prstGeom prst="rect">
            <a:avLst/>
          </a:prstGeom>
        </p:spPr>
      </p:pic>
    </p:spTree>
    <p:extLst>
      <p:ext uri="{BB962C8B-B14F-4D97-AF65-F5344CB8AC3E}">
        <p14:creationId xmlns:p14="http://schemas.microsoft.com/office/powerpoint/2010/main" val="148981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E9892-151F-8A60-A84C-B27CF6531F36}"/>
              </a:ext>
            </a:extLst>
          </p:cNvPr>
          <p:cNvSpPr>
            <a:spLocks noGrp="1"/>
          </p:cNvSpPr>
          <p:nvPr>
            <p:ph type="title"/>
          </p:nvPr>
        </p:nvSpPr>
        <p:spPr>
          <a:xfrm>
            <a:off x="588261" y="585216"/>
            <a:ext cx="11011601" cy="492443"/>
          </a:xfrm>
        </p:spPr>
        <p:txBody>
          <a:bodyPr/>
          <a:lstStyle/>
          <a:p>
            <a:r>
              <a:rPr lang="en-US" dirty="0"/>
              <a:t>Information Barriers in Shared Channels</a:t>
            </a:r>
          </a:p>
        </p:txBody>
      </p:sp>
      <p:sp>
        <p:nvSpPr>
          <p:cNvPr id="3" name="内容占位符 2">
            <a:extLst>
              <a:ext uri="{FF2B5EF4-FFF2-40B4-BE49-F238E27FC236}">
                <a16:creationId xmlns:a16="http://schemas.microsoft.com/office/drawing/2014/main" id="{71FA0323-2957-4457-A5D3-790DFE5C8A03}"/>
              </a:ext>
            </a:extLst>
          </p:cNvPr>
          <p:cNvSpPr>
            <a:spLocks noGrp="1"/>
          </p:cNvSpPr>
          <p:nvPr>
            <p:ph type="body" sz="quarter" idx="17"/>
          </p:nvPr>
        </p:nvSpPr>
        <p:spPr>
          <a:xfrm>
            <a:off x="584200" y="1387475"/>
            <a:ext cx="11010900" cy="338138"/>
          </a:xfrm>
        </p:spPr>
        <p:txBody>
          <a:bodyPr tIns="0"/>
          <a:lstStyle/>
          <a:p>
            <a:r>
              <a:rPr lang="en-US" altLang="zh-CN" dirty="0"/>
              <a:t>Shared Channels:</a:t>
            </a:r>
            <a:endParaRPr lang="zh-CN" altLang="en-US" dirty="0"/>
          </a:p>
        </p:txBody>
      </p:sp>
      <p:sp>
        <p:nvSpPr>
          <p:cNvPr id="16" name="Oval 15">
            <a:extLst>
              <a:ext uri="{FF2B5EF4-FFF2-40B4-BE49-F238E27FC236}">
                <a16:creationId xmlns:a16="http://schemas.microsoft.com/office/drawing/2014/main" id="{196BB71D-555E-DA2E-BEEE-4D5F805C1C8B}"/>
              </a:ext>
              <a:ext uri="{C183D7F6-B498-43B3-948B-1728B52AA6E4}">
                <adec:decorative xmlns:adec="http://schemas.microsoft.com/office/drawing/2017/decorative" val="1"/>
              </a:ext>
            </a:extLst>
          </p:cNvPr>
          <p:cNvSpPr/>
          <p:nvPr/>
        </p:nvSpPr>
        <p:spPr bwMode="auto">
          <a:xfrm>
            <a:off x="584200" y="2126186"/>
            <a:ext cx="594360" cy="594360"/>
          </a:xfrm>
          <a:prstGeom prst="ellipse">
            <a:avLst/>
          </a:prstGeom>
          <a:solidFill>
            <a:schemeClr val="accent3"/>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4" name="people_2" title="Icon of three people with an arrow above them pointing down">
            <a:extLst>
              <a:ext uri="{FF2B5EF4-FFF2-40B4-BE49-F238E27FC236}">
                <a16:creationId xmlns:a16="http://schemas.microsoft.com/office/drawing/2014/main" id="{BCF203AC-C6AB-CB16-F5D3-0AA26DDE05F5}"/>
              </a:ext>
            </a:extLst>
          </p:cNvPr>
          <p:cNvSpPr>
            <a:spLocks noChangeAspect="1" noEditPoints="1"/>
          </p:cNvSpPr>
          <p:nvPr/>
        </p:nvSpPr>
        <p:spPr bwMode="auto">
          <a:xfrm>
            <a:off x="757588" y="2287428"/>
            <a:ext cx="247584" cy="271876"/>
          </a:xfrm>
          <a:custGeom>
            <a:avLst/>
            <a:gdLst>
              <a:gd name="T0" fmla="*/ 95 w 298"/>
              <a:gd name="T1" fmla="*/ 198 h 328"/>
              <a:gd name="T2" fmla="*/ 149 w 298"/>
              <a:gd name="T3" fmla="*/ 143 h 328"/>
              <a:gd name="T4" fmla="*/ 203 w 298"/>
              <a:gd name="T5" fmla="*/ 198 h 328"/>
              <a:gd name="T6" fmla="*/ 149 w 298"/>
              <a:gd name="T7" fmla="*/ 252 h 328"/>
              <a:gd name="T8" fmla="*/ 95 w 298"/>
              <a:gd name="T9" fmla="*/ 198 h 328"/>
              <a:gd name="T10" fmla="*/ 225 w 298"/>
              <a:gd name="T11" fmla="*/ 328 h 328"/>
              <a:gd name="T12" fmla="*/ 149 w 298"/>
              <a:gd name="T13" fmla="*/ 252 h 328"/>
              <a:gd name="T14" fmla="*/ 73 w 298"/>
              <a:gd name="T15" fmla="*/ 328 h 328"/>
              <a:gd name="T16" fmla="*/ 47 w 298"/>
              <a:gd name="T17" fmla="*/ 146 h 328"/>
              <a:gd name="T18" fmla="*/ 81 w 298"/>
              <a:gd name="T19" fmla="*/ 112 h 328"/>
              <a:gd name="T20" fmla="*/ 47 w 298"/>
              <a:gd name="T21" fmla="*/ 78 h 328"/>
              <a:gd name="T22" fmla="*/ 13 w 298"/>
              <a:gd name="T23" fmla="*/ 112 h 328"/>
              <a:gd name="T24" fmla="*/ 47 w 298"/>
              <a:gd name="T25" fmla="*/ 146 h 328"/>
              <a:gd name="T26" fmla="*/ 95 w 298"/>
              <a:gd name="T27" fmla="*/ 193 h 328"/>
              <a:gd name="T28" fmla="*/ 47 w 298"/>
              <a:gd name="T29" fmla="*/ 146 h 328"/>
              <a:gd name="T30" fmla="*/ 0 w 298"/>
              <a:gd name="T31" fmla="*/ 193 h 328"/>
              <a:gd name="T32" fmla="*/ 251 w 298"/>
              <a:gd name="T33" fmla="*/ 146 h 328"/>
              <a:gd name="T34" fmla="*/ 285 w 298"/>
              <a:gd name="T35" fmla="*/ 112 h 328"/>
              <a:gd name="T36" fmla="*/ 251 w 298"/>
              <a:gd name="T37" fmla="*/ 78 h 328"/>
              <a:gd name="T38" fmla="*/ 217 w 298"/>
              <a:gd name="T39" fmla="*/ 112 h 328"/>
              <a:gd name="T40" fmla="*/ 251 w 298"/>
              <a:gd name="T41" fmla="*/ 146 h 328"/>
              <a:gd name="T42" fmla="*/ 298 w 298"/>
              <a:gd name="T43" fmla="*/ 193 h 328"/>
              <a:gd name="T44" fmla="*/ 251 w 298"/>
              <a:gd name="T45" fmla="*/ 146 h 328"/>
              <a:gd name="T46" fmla="*/ 203 w 298"/>
              <a:gd name="T47" fmla="*/ 193 h 328"/>
              <a:gd name="T48" fmla="*/ 149 w 298"/>
              <a:gd name="T49" fmla="*/ 0 h 328"/>
              <a:gd name="T50" fmla="*/ 149 w 298"/>
              <a:gd name="T51" fmla="*/ 80 h 328"/>
              <a:gd name="T52" fmla="*/ 104 w 298"/>
              <a:gd name="T53" fmla="*/ 35 h 328"/>
              <a:gd name="T54" fmla="*/ 149 w 298"/>
              <a:gd name="T55" fmla="*/ 80 h 328"/>
              <a:gd name="T56" fmla="*/ 194 w 298"/>
              <a:gd name="T57" fmla="*/ 3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8" h="328">
                <a:moveTo>
                  <a:pt x="95" y="198"/>
                </a:moveTo>
                <a:cubicBezTo>
                  <a:pt x="95" y="168"/>
                  <a:pt x="119" y="143"/>
                  <a:pt x="149" y="143"/>
                </a:cubicBezTo>
                <a:cubicBezTo>
                  <a:pt x="179" y="143"/>
                  <a:pt x="203" y="168"/>
                  <a:pt x="203" y="198"/>
                </a:cubicBezTo>
                <a:cubicBezTo>
                  <a:pt x="203" y="228"/>
                  <a:pt x="179" y="252"/>
                  <a:pt x="149" y="252"/>
                </a:cubicBezTo>
                <a:cubicBezTo>
                  <a:pt x="119" y="252"/>
                  <a:pt x="95" y="228"/>
                  <a:pt x="95" y="198"/>
                </a:cubicBezTo>
                <a:close/>
                <a:moveTo>
                  <a:pt x="225" y="328"/>
                </a:moveTo>
                <a:cubicBezTo>
                  <a:pt x="225" y="286"/>
                  <a:pt x="191" y="252"/>
                  <a:pt x="149" y="252"/>
                </a:cubicBezTo>
                <a:cubicBezTo>
                  <a:pt x="107" y="252"/>
                  <a:pt x="73" y="286"/>
                  <a:pt x="73" y="328"/>
                </a:cubicBezTo>
                <a:moveTo>
                  <a:pt x="47" y="146"/>
                </a:moveTo>
                <a:cubicBezTo>
                  <a:pt x="66" y="146"/>
                  <a:pt x="81" y="131"/>
                  <a:pt x="81" y="112"/>
                </a:cubicBezTo>
                <a:cubicBezTo>
                  <a:pt x="81" y="93"/>
                  <a:pt x="66" y="78"/>
                  <a:pt x="47" y="78"/>
                </a:cubicBezTo>
                <a:cubicBezTo>
                  <a:pt x="28" y="78"/>
                  <a:pt x="13" y="93"/>
                  <a:pt x="13" y="112"/>
                </a:cubicBezTo>
                <a:cubicBezTo>
                  <a:pt x="13" y="131"/>
                  <a:pt x="28" y="146"/>
                  <a:pt x="47" y="146"/>
                </a:cubicBezTo>
                <a:close/>
                <a:moveTo>
                  <a:pt x="95" y="193"/>
                </a:moveTo>
                <a:cubicBezTo>
                  <a:pt x="95" y="167"/>
                  <a:pt x="73" y="146"/>
                  <a:pt x="47" y="146"/>
                </a:cubicBezTo>
                <a:cubicBezTo>
                  <a:pt x="21" y="146"/>
                  <a:pt x="0" y="167"/>
                  <a:pt x="0" y="193"/>
                </a:cubicBezTo>
                <a:moveTo>
                  <a:pt x="251" y="146"/>
                </a:moveTo>
                <a:cubicBezTo>
                  <a:pt x="270" y="146"/>
                  <a:pt x="285" y="131"/>
                  <a:pt x="285" y="112"/>
                </a:cubicBezTo>
                <a:cubicBezTo>
                  <a:pt x="285" y="93"/>
                  <a:pt x="270" y="78"/>
                  <a:pt x="251" y="78"/>
                </a:cubicBezTo>
                <a:cubicBezTo>
                  <a:pt x="232" y="78"/>
                  <a:pt x="217" y="93"/>
                  <a:pt x="217" y="112"/>
                </a:cubicBezTo>
                <a:cubicBezTo>
                  <a:pt x="217" y="131"/>
                  <a:pt x="232" y="146"/>
                  <a:pt x="251" y="146"/>
                </a:cubicBezTo>
                <a:close/>
                <a:moveTo>
                  <a:pt x="298" y="193"/>
                </a:moveTo>
                <a:cubicBezTo>
                  <a:pt x="298" y="167"/>
                  <a:pt x="277" y="146"/>
                  <a:pt x="251" y="146"/>
                </a:cubicBezTo>
                <a:cubicBezTo>
                  <a:pt x="225" y="146"/>
                  <a:pt x="203" y="167"/>
                  <a:pt x="203" y="193"/>
                </a:cubicBezTo>
                <a:moveTo>
                  <a:pt x="149" y="0"/>
                </a:moveTo>
                <a:cubicBezTo>
                  <a:pt x="149" y="80"/>
                  <a:pt x="149" y="80"/>
                  <a:pt x="149" y="80"/>
                </a:cubicBezTo>
                <a:moveTo>
                  <a:pt x="104" y="35"/>
                </a:moveTo>
                <a:cubicBezTo>
                  <a:pt x="149" y="80"/>
                  <a:pt x="149" y="80"/>
                  <a:pt x="149" y="80"/>
                </a:cubicBezTo>
                <a:cubicBezTo>
                  <a:pt x="194" y="35"/>
                  <a:pt x="194" y="35"/>
                  <a:pt x="194" y="35"/>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 Placeholder 4">
            <a:extLst>
              <a:ext uri="{FF2B5EF4-FFF2-40B4-BE49-F238E27FC236}">
                <a16:creationId xmlns:a16="http://schemas.microsoft.com/office/drawing/2014/main" id="{EF261DC5-8740-FCE3-EA12-E2A7959F2342}"/>
              </a:ext>
            </a:extLst>
          </p:cNvPr>
          <p:cNvSpPr txBox="1">
            <a:spLocks/>
          </p:cNvSpPr>
          <p:nvPr/>
        </p:nvSpPr>
        <p:spPr>
          <a:xfrm>
            <a:off x="1346200" y="2269477"/>
            <a:ext cx="10253662" cy="307777"/>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000" dirty="0"/>
              <a:t>Invite non-team members for collaboration</a:t>
            </a:r>
          </a:p>
        </p:txBody>
      </p:sp>
      <p:sp>
        <p:nvSpPr>
          <p:cNvPr id="18" name="Oval 17">
            <a:extLst>
              <a:ext uri="{FF2B5EF4-FFF2-40B4-BE49-F238E27FC236}">
                <a16:creationId xmlns:a16="http://schemas.microsoft.com/office/drawing/2014/main" id="{6712A34A-F146-82C7-420D-9DE526E2547D}"/>
              </a:ext>
              <a:ext uri="{C183D7F6-B498-43B3-948B-1728B52AA6E4}">
                <adec:decorative xmlns:adec="http://schemas.microsoft.com/office/drawing/2017/decorative" val="1"/>
              </a:ext>
            </a:extLst>
          </p:cNvPr>
          <p:cNvSpPr/>
          <p:nvPr/>
        </p:nvSpPr>
        <p:spPr bwMode="auto">
          <a:xfrm>
            <a:off x="584200" y="2977828"/>
            <a:ext cx="594360" cy="594360"/>
          </a:xfrm>
          <a:prstGeom prst="ellipse">
            <a:avLst/>
          </a:prstGeom>
          <a:solidFill>
            <a:schemeClr val="accent2"/>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5" name="Relationship_F003" title="Icon of three boxes connected by lines">
            <a:extLst>
              <a:ext uri="{FF2B5EF4-FFF2-40B4-BE49-F238E27FC236}">
                <a16:creationId xmlns:a16="http://schemas.microsoft.com/office/drawing/2014/main" id="{D9C7C129-1B4B-F652-D0B8-A1617E65C532}"/>
              </a:ext>
            </a:extLst>
          </p:cNvPr>
          <p:cNvSpPr>
            <a:spLocks noChangeAspect="1" noEditPoints="1"/>
          </p:cNvSpPr>
          <p:nvPr/>
        </p:nvSpPr>
        <p:spPr bwMode="auto">
          <a:xfrm>
            <a:off x="736041" y="3139070"/>
            <a:ext cx="290680" cy="271876"/>
          </a:xfrm>
          <a:custGeom>
            <a:avLst/>
            <a:gdLst>
              <a:gd name="T0" fmla="*/ 3230 w 4406"/>
              <a:gd name="T1" fmla="*/ 0 h 4121"/>
              <a:gd name="T2" fmla="*/ 4406 w 4406"/>
              <a:gd name="T3" fmla="*/ 0 h 4121"/>
              <a:gd name="T4" fmla="*/ 4406 w 4406"/>
              <a:gd name="T5" fmla="*/ 1176 h 4121"/>
              <a:gd name="T6" fmla="*/ 3230 w 4406"/>
              <a:gd name="T7" fmla="*/ 1176 h 4121"/>
              <a:gd name="T8" fmla="*/ 3230 w 4406"/>
              <a:gd name="T9" fmla="*/ 0 h 4121"/>
              <a:gd name="T10" fmla="*/ 3230 w 4406"/>
              <a:gd name="T11" fmla="*/ 4121 h 4121"/>
              <a:gd name="T12" fmla="*/ 4406 w 4406"/>
              <a:gd name="T13" fmla="*/ 4121 h 4121"/>
              <a:gd name="T14" fmla="*/ 4406 w 4406"/>
              <a:gd name="T15" fmla="*/ 2945 h 4121"/>
              <a:gd name="T16" fmla="*/ 3230 w 4406"/>
              <a:gd name="T17" fmla="*/ 2945 h 4121"/>
              <a:gd name="T18" fmla="*/ 3230 w 4406"/>
              <a:gd name="T19" fmla="*/ 4121 h 4121"/>
              <a:gd name="T20" fmla="*/ 0 w 4406"/>
              <a:gd name="T21" fmla="*/ 2653 h 4121"/>
              <a:gd name="T22" fmla="*/ 1175 w 4406"/>
              <a:gd name="T23" fmla="*/ 2653 h 4121"/>
              <a:gd name="T24" fmla="*/ 1175 w 4406"/>
              <a:gd name="T25" fmla="*/ 1477 h 4121"/>
              <a:gd name="T26" fmla="*/ 0 w 4406"/>
              <a:gd name="T27" fmla="*/ 1477 h 4121"/>
              <a:gd name="T28" fmla="*/ 0 w 4406"/>
              <a:gd name="T29" fmla="*/ 2653 h 4121"/>
              <a:gd name="T30" fmla="*/ 1176 w 4406"/>
              <a:gd name="T31" fmla="*/ 2062 h 4121"/>
              <a:gd name="T32" fmla="*/ 3230 w 4406"/>
              <a:gd name="T33" fmla="*/ 690 h 4121"/>
              <a:gd name="T34" fmla="*/ 3230 w 4406"/>
              <a:gd name="T35" fmla="*/ 3434 h 4121"/>
              <a:gd name="T36" fmla="*/ 1181 w 4406"/>
              <a:gd name="T37" fmla="*/ 2064 h 4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6" h="4121">
                <a:moveTo>
                  <a:pt x="3230" y="0"/>
                </a:moveTo>
                <a:lnTo>
                  <a:pt x="4406" y="0"/>
                </a:lnTo>
                <a:lnTo>
                  <a:pt x="4406" y="1176"/>
                </a:lnTo>
                <a:lnTo>
                  <a:pt x="3230" y="1176"/>
                </a:lnTo>
                <a:lnTo>
                  <a:pt x="3230" y="0"/>
                </a:lnTo>
                <a:moveTo>
                  <a:pt x="3230" y="4121"/>
                </a:moveTo>
                <a:lnTo>
                  <a:pt x="4406" y="4121"/>
                </a:lnTo>
                <a:lnTo>
                  <a:pt x="4406" y="2945"/>
                </a:lnTo>
                <a:lnTo>
                  <a:pt x="3230" y="2945"/>
                </a:lnTo>
                <a:lnTo>
                  <a:pt x="3230" y="4121"/>
                </a:lnTo>
                <a:moveTo>
                  <a:pt x="0" y="2653"/>
                </a:moveTo>
                <a:lnTo>
                  <a:pt x="1175" y="2653"/>
                </a:lnTo>
                <a:lnTo>
                  <a:pt x="1175" y="1477"/>
                </a:lnTo>
                <a:lnTo>
                  <a:pt x="0" y="1477"/>
                </a:lnTo>
                <a:lnTo>
                  <a:pt x="0" y="2653"/>
                </a:lnTo>
                <a:moveTo>
                  <a:pt x="1176" y="2062"/>
                </a:moveTo>
                <a:lnTo>
                  <a:pt x="3230" y="690"/>
                </a:lnTo>
                <a:moveTo>
                  <a:pt x="3230" y="3434"/>
                </a:moveTo>
                <a:lnTo>
                  <a:pt x="1181" y="2064"/>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3" name="Text Placeholder 4">
            <a:extLst>
              <a:ext uri="{FF2B5EF4-FFF2-40B4-BE49-F238E27FC236}">
                <a16:creationId xmlns:a16="http://schemas.microsoft.com/office/drawing/2014/main" id="{D87EB7D4-4FCB-CA9B-018A-99E42AA7127E}"/>
              </a:ext>
            </a:extLst>
          </p:cNvPr>
          <p:cNvSpPr txBox="1">
            <a:spLocks/>
          </p:cNvSpPr>
          <p:nvPr/>
        </p:nvSpPr>
        <p:spPr>
          <a:xfrm>
            <a:off x="1346200" y="3121118"/>
            <a:ext cx="10253662" cy="307777"/>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sz="2000" dirty="0"/>
              <a:t>Information barrier policies affect shared channel configurations</a:t>
            </a:r>
          </a:p>
        </p:txBody>
      </p:sp>
      <p:sp>
        <p:nvSpPr>
          <p:cNvPr id="19" name="Oval 18">
            <a:extLst>
              <a:ext uri="{FF2B5EF4-FFF2-40B4-BE49-F238E27FC236}">
                <a16:creationId xmlns:a16="http://schemas.microsoft.com/office/drawing/2014/main" id="{9378453B-06FE-C969-733B-D8B5FCDA61AB}"/>
              </a:ext>
              <a:ext uri="{C183D7F6-B498-43B3-948B-1728B52AA6E4}">
                <adec:decorative xmlns:adec="http://schemas.microsoft.com/office/drawing/2017/decorative" val="1"/>
              </a:ext>
            </a:extLst>
          </p:cNvPr>
          <p:cNvSpPr/>
          <p:nvPr/>
        </p:nvSpPr>
        <p:spPr bwMode="auto">
          <a:xfrm>
            <a:off x="584200" y="3829470"/>
            <a:ext cx="594360" cy="594360"/>
          </a:xfrm>
          <a:prstGeom prst="ellipse">
            <a:avLst/>
          </a:prstGeom>
          <a:solidFill>
            <a:srgbClr val="0078D4"/>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6" name="Trackers_EADF_bidi" title="Icon of a clipboard with a checklist on it">
            <a:extLst>
              <a:ext uri="{FF2B5EF4-FFF2-40B4-BE49-F238E27FC236}">
                <a16:creationId xmlns:a16="http://schemas.microsoft.com/office/drawing/2014/main" id="{4EB21E0A-EEC5-3A06-4E85-D5712163A2B5}"/>
              </a:ext>
            </a:extLst>
          </p:cNvPr>
          <p:cNvSpPr>
            <a:spLocks noChangeAspect="1" noEditPoints="1"/>
          </p:cNvSpPr>
          <p:nvPr/>
        </p:nvSpPr>
        <p:spPr bwMode="auto">
          <a:xfrm>
            <a:off x="781685" y="3999044"/>
            <a:ext cx="199390" cy="271876"/>
          </a:xfrm>
          <a:custGeom>
            <a:avLst/>
            <a:gdLst>
              <a:gd name="T0" fmla="*/ 1000 w 2750"/>
              <a:gd name="T1" fmla="*/ 375 h 3750"/>
              <a:gd name="T2" fmla="*/ 1375 w 2750"/>
              <a:gd name="T3" fmla="*/ 0 h 3750"/>
              <a:gd name="T4" fmla="*/ 1750 w 2750"/>
              <a:gd name="T5" fmla="*/ 375 h 3750"/>
              <a:gd name="T6" fmla="*/ 1750 w 2750"/>
              <a:gd name="T7" fmla="*/ 500 h 3750"/>
              <a:gd name="T8" fmla="*/ 2250 w 2750"/>
              <a:gd name="T9" fmla="*/ 500 h 3750"/>
              <a:gd name="T10" fmla="*/ 2250 w 2750"/>
              <a:gd name="T11" fmla="*/ 1000 h 3750"/>
              <a:gd name="T12" fmla="*/ 500 w 2750"/>
              <a:gd name="T13" fmla="*/ 1000 h 3750"/>
              <a:gd name="T14" fmla="*/ 500 w 2750"/>
              <a:gd name="T15" fmla="*/ 500 h 3750"/>
              <a:gd name="T16" fmla="*/ 1000 w 2750"/>
              <a:gd name="T17" fmla="*/ 500 h 3750"/>
              <a:gd name="T18" fmla="*/ 1000 w 2750"/>
              <a:gd name="T19" fmla="*/ 375 h 3750"/>
              <a:gd name="T20" fmla="*/ 500 w 2750"/>
              <a:gd name="T21" fmla="*/ 500 h 3750"/>
              <a:gd name="T22" fmla="*/ 0 w 2750"/>
              <a:gd name="T23" fmla="*/ 500 h 3750"/>
              <a:gd name="T24" fmla="*/ 0 w 2750"/>
              <a:gd name="T25" fmla="*/ 3750 h 3750"/>
              <a:gd name="T26" fmla="*/ 2750 w 2750"/>
              <a:gd name="T27" fmla="*/ 3750 h 3750"/>
              <a:gd name="T28" fmla="*/ 2750 w 2750"/>
              <a:gd name="T29" fmla="*/ 500 h 3750"/>
              <a:gd name="T30" fmla="*/ 2250 w 2750"/>
              <a:gd name="T31" fmla="*/ 500 h 3750"/>
              <a:gd name="T32" fmla="*/ 500 w 2750"/>
              <a:gd name="T33" fmla="*/ 1750 h 3750"/>
              <a:gd name="T34" fmla="*/ 1500 w 2750"/>
              <a:gd name="T35" fmla="*/ 1750 h 3750"/>
              <a:gd name="T36" fmla="*/ 1500 w 2750"/>
              <a:gd name="T37" fmla="*/ 2500 h 3750"/>
              <a:gd name="T38" fmla="*/ 500 w 2750"/>
              <a:gd name="T39" fmla="*/ 2500 h 3750"/>
              <a:gd name="T40" fmla="*/ 1500 w 2750"/>
              <a:gd name="T41" fmla="*/ 3250 h 3750"/>
              <a:gd name="T42" fmla="*/ 500 w 2750"/>
              <a:gd name="T43" fmla="*/ 3250 h 3750"/>
              <a:gd name="T44" fmla="*/ 1750 w 2750"/>
              <a:gd name="T45" fmla="*/ 1500 h 3750"/>
              <a:gd name="T46" fmla="*/ 2000 w 2750"/>
              <a:gd name="T47" fmla="*/ 1750 h 3750"/>
              <a:gd name="T48" fmla="*/ 2375 w 2750"/>
              <a:gd name="T49" fmla="*/ 1375 h 3750"/>
              <a:gd name="T50" fmla="*/ 1750 w 2750"/>
              <a:gd name="T51" fmla="*/ 2250 h 3750"/>
              <a:gd name="T52" fmla="*/ 2000 w 2750"/>
              <a:gd name="T53" fmla="*/ 2500 h 3750"/>
              <a:gd name="T54" fmla="*/ 2375 w 2750"/>
              <a:gd name="T55" fmla="*/ 2125 h 3750"/>
              <a:gd name="T56" fmla="*/ 1750 w 2750"/>
              <a:gd name="T57" fmla="*/ 3000 h 3750"/>
              <a:gd name="T58" fmla="*/ 2000 w 2750"/>
              <a:gd name="T59" fmla="*/ 3250 h 3750"/>
              <a:gd name="T60" fmla="*/ 2375 w 2750"/>
              <a:gd name="T61" fmla="*/ 2875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50" h="3750">
                <a:moveTo>
                  <a:pt x="1000" y="375"/>
                </a:moveTo>
                <a:cubicBezTo>
                  <a:pt x="1000" y="168"/>
                  <a:pt x="1168" y="0"/>
                  <a:pt x="1375" y="0"/>
                </a:cubicBezTo>
                <a:cubicBezTo>
                  <a:pt x="1582" y="0"/>
                  <a:pt x="1750" y="168"/>
                  <a:pt x="1750" y="375"/>
                </a:cubicBezTo>
                <a:cubicBezTo>
                  <a:pt x="1750" y="500"/>
                  <a:pt x="1750" y="500"/>
                  <a:pt x="1750" y="500"/>
                </a:cubicBezTo>
                <a:cubicBezTo>
                  <a:pt x="2250" y="500"/>
                  <a:pt x="2250" y="500"/>
                  <a:pt x="2250" y="500"/>
                </a:cubicBezTo>
                <a:cubicBezTo>
                  <a:pt x="2250" y="1000"/>
                  <a:pt x="2250" y="1000"/>
                  <a:pt x="2250" y="1000"/>
                </a:cubicBezTo>
                <a:cubicBezTo>
                  <a:pt x="500" y="1000"/>
                  <a:pt x="500" y="1000"/>
                  <a:pt x="500" y="1000"/>
                </a:cubicBezTo>
                <a:cubicBezTo>
                  <a:pt x="500" y="500"/>
                  <a:pt x="500" y="500"/>
                  <a:pt x="500" y="500"/>
                </a:cubicBezTo>
                <a:cubicBezTo>
                  <a:pt x="1000" y="500"/>
                  <a:pt x="1000" y="500"/>
                  <a:pt x="1000" y="500"/>
                </a:cubicBezTo>
                <a:lnTo>
                  <a:pt x="1000" y="375"/>
                </a:lnTo>
                <a:close/>
                <a:moveTo>
                  <a:pt x="500" y="500"/>
                </a:moveTo>
                <a:cubicBezTo>
                  <a:pt x="0" y="500"/>
                  <a:pt x="0" y="500"/>
                  <a:pt x="0" y="500"/>
                </a:cubicBezTo>
                <a:cubicBezTo>
                  <a:pt x="0" y="3750"/>
                  <a:pt x="0" y="3750"/>
                  <a:pt x="0" y="3750"/>
                </a:cubicBezTo>
                <a:cubicBezTo>
                  <a:pt x="2750" y="3750"/>
                  <a:pt x="2750" y="3750"/>
                  <a:pt x="2750" y="3750"/>
                </a:cubicBezTo>
                <a:cubicBezTo>
                  <a:pt x="2750" y="500"/>
                  <a:pt x="2750" y="500"/>
                  <a:pt x="2750" y="500"/>
                </a:cubicBezTo>
                <a:cubicBezTo>
                  <a:pt x="2250" y="500"/>
                  <a:pt x="2250" y="500"/>
                  <a:pt x="2250" y="500"/>
                </a:cubicBezTo>
                <a:moveTo>
                  <a:pt x="500" y="1750"/>
                </a:moveTo>
                <a:cubicBezTo>
                  <a:pt x="1500" y="1750"/>
                  <a:pt x="1500" y="1750"/>
                  <a:pt x="1500" y="1750"/>
                </a:cubicBezTo>
                <a:moveTo>
                  <a:pt x="1500" y="2500"/>
                </a:moveTo>
                <a:cubicBezTo>
                  <a:pt x="500" y="2500"/>
                  <a:pt x="500" y="2500"/>
                  <a:pt x="500" y="2500"/>
                </a:cubicBezTo>
                <a:moveTo>
                  <a:pt x="1500" y="3250"/>
                </a:moveTo>
                <a:cubicBezTo>
                  <a:pt x="500" y="3250"/>
                  <a:pt x="500" y="3250"/>
                  <a:pt x="500" y="3250"/>
                </a:cubicBezTo>
                <a:moveTo>
                  <a:pt x="1750" y="1500"/>
                </a:moveTo>
                <a:cubicBezTo>
                  <a:pt x="2000" y="1750"/>
                  <a:pt x="2000" y="1750"/>
                  <a:pt x="2000" y="1750"/>
                </a:cubicBezTo>
                <a:cubicBezTo>
                  <a:pt x="2375" y="1375"/>
                  <a:pt x="2375" y="1375"/>
                  <a:pt x="2375" y="1375"/>
                </a:cubicBezTo>
                <a:moveTo>
                  <a:pt x="1750" y="2250"/>
                </a:moveTo>
                <a:cubicBezTo>
                  <a:pt x="2000" y="2500"/>
                  <a:pt x="2000" y="2500"/>
                  <a:pt x="2000" y="2500"/>
                </a:cubicBezTo>
                <a:cubicBezTo>
                  <a:pt x="2375" y="2125"/>
                  <a:pt x="2375" y="2125"/>
                  <a:pt x="2375" y="2125"/>
                </a:cubicBezTo>
                <a:moveTo>
                  <a:pt x="1750" y="3000"/>
                </a:moveTo>
                <a:cubicBezTo>
                  <a:pt x="2000" y="3250"/>
                  <a:pt x="2000" y="3250"/>
                  <a:pt x="2000" y="3250"/>
                </a:cubicBezTo>
                <a:cubicBezTo>
                  <a:pt x="2375" y="2875"/>
                  <a:pt x="2375" y="2875"/>
                  <a:pt x="2375" y="2875"/>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 Placeholder 4">
            <a:extLst>
              <a:ext uri="{FF2B5EF4-FFF2-40B4-BE49-F238E27FC236}">
                <a16:creationId xmlns:a16="http://schemas.microsoft.com/office/drawing/2014/main" id="{A4EB3EAF-9599-4B1A-213C-6BCE59D96617}"/>
              </a:ext>
            </a:extLst>
          </p:cNvPr>
          <p:cNvSpPr txBox="1">
            <a:spLocks/>
          </p:cNvSpPr>
          <p:nvPr/>
        </p:nvSpPr>
        <p:spPr>
          <a:xfrm>
            <a:off x="1346200" y="3972759"/>
            <a:ext cx="10253662" cy="307777"/>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sz="2000" dirty="0"/>
              <a:t>Policies checked to ensure compliance when configuring or adding users</a:t>
            </a:r>
          </a:p>
        </p:txBody>
      </p:sp>
      <p:sp>
        <p:nvSpPr>
          <p:cNvPr id="20" name="Oval 19">
            <a:extLst>
              <a:ext uri="{FF2B5EF4-FFF2-40B4-BE49-F238E27FC236}">
                <a16:creationId xmlns:a16="http://schemas.microsoft.com/office/drawing/2014/main" id="{F094E4A5-C3D7-07B3-1882-323939DD8525}"/>
              </a:ext>
              <a:ext uri="{C183D7F6-B498-43B3-948B-1728B52AA6E4}">
                <adec:decorative xmlns:adec="http://schemas.microsoft.com/office/drawing/2017/decorative" val="1"/>
              </a:ext>
            </a:extLst>
          </p:cNvPr>
          <p:cNvSpPr/>
          <p:nvPr/>
        </p:nvSpPr>
        <p:spPr bwMode="auto">
          <a:xfrm>
            <a:off x="584200" y="4681109"/>
            <a:ext cx="594360" cy="594360"/>
          </a:xfrm>
          <a:prstGeom prst="ellipse">
            <a:avLst/>
          </a:prstGeom>
          <a:solidFill>
            <a:schemeClr val="accent1"/>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8" name="people_11" title="Icon of two people with a chat bubble">
            <a:extLst>
              <a:ext uri="{FF2B5EF4-FFF2-40B4-BE49-F238E27FC236}">
                <a16:creationId xmlns:a16="http://schemas.microsoft.com/office/drawing/2014/main" id="{EC60E800-146A-EA94-7A77-5E2EA53238B7}"/>
              </a:ext>
            </a:extLst>
          </p:cNvPr>
          <p:cNvSpPr>
            <a:spLocks noChangeAspect="1" noEditPoints="1"/>
          </p:cNvSpPr>
          <p:nvPr/>
        </p:nvSpPr>
        <p:spPr bwMode="auto">
          <a:xfrm>
            <a:off x="739824" y="4842351"/>
            <a:ext cx="283112" cy="271876"/>
          </a:xfrm>
          <a:custGeom>
            <a:avLst/>
            <a:gdLst>
              <a:gd name="T0" fmla="*/ 72 w 348"/>
              <a:gd name="T1" fmla="*/ 196 h 334"/>
              <a:gd name="T2" fmla="*/ 128 w 348"/>
              <a:gd name="T3" fmla="*/ 140 h 334"/>
              <a:gd name="T4" fmla="*/ 184 w 348"/>
              <a:gd name="T5" fmla="*/ 196 h 334"/>
              <a:gd name="T6" fmla="*/ 128 w 348"/>
              <a:gd name="T7" fmla="*/ 252 h 334"/>
              <a:gd name="T8" fmla="*/ 72 w 348"/>
              <a:gd name="T9" fmla="*/ 196 h 334"/>
              <a:gd name="T10" fmla="*/ 210 w 348"/>
              <a:gd name="T11" fmla="*/ 334 h 334"/>
              <a:gd name="T12" fmla="*/ 128 w 348"/>
              <a:gd name="T13" fmla="*/ 252 h 334"/>
              <a:gd name="T14" fmla="*/ 47 w 348"/>
              <a:gd name="T15" fmla="*/ 334 h 334"/>
              <a:gd name="T16" fmla="*/ 265 w 348"/>
              <a:gd name="T17" fmla="*/ 118 h 334"/>
              <a:gd name="T18" fmla="*/ 321 w 348"/>
              <a:gd name="T19" fmla="*/ 62 h 334"/>
              <a:gd name="T20" fmla="*/ 265 w 348"/>
              <a:gd name="T21" fmla="*/ 6 h 334"/>
              <a:gd name="T22" fmla="*/ 209 w 348"/>
              <a:gd name="T23" fmla="*/ 62 h 334"/>
              <a:gd name="T24" fmla="*/ 265 w 348"/>
              <a:gd name="T25" fmla="*/ 118 h 334"/>
              <a:gd name="T26" fmla="*/ 348 w 348"/>
              <a:gd name="T27" fmla="*/ 200 h 334"/>
              <a:gd name="T28" fmla="*/ 266 w 348"/>
              <a:gd name="T29" fmla="*/ 118 h 334"/>
              <a:gd name="T30" fmla="*/ 184 w 348"/>
              <a:gd name="T31" fmla="*/ 200 h 334"/>
              <a:gd name="T32" fmla="*/ 141 w 348"/>
              <a:gd name="T33" fmla="*/ 71 h 334"/>
              <a:gd name="T34" fmla="*/ 141 w 348"/>
              <a:gd name="T35" fmla="*/ 31 h 334"/>
              <a:gd name="T36" fmla="*/ 110 w 348"/>
              <a:gd name="T37" fmla="*/ 0 h 334"/>
              <a:gd name="T38" fmla="*/ 29 w 348"/>
              <a:gd name="T39" fmla="*/ 0 h 334"/>
              <a:gd name="T40" fmla="*/ 29 w 348"/>
              <a:gd name="T41" fmla="*/ 0 h 334"/>
              <a:gd name="T42" fmla="*/ 0 w 348"/>
              <a:gd name="T43" fmla="*/ 31 h 334"/>
              <a:gd name="T44" fmla="*/ 0 w 348"/>
              <a:gd name="T45" fmla="*/ 71 h 334"/>
              <a:gd name="T46" fmla="*/ 0 w 348"/>
              <a:gd name="T47" fmla="*/ 71 h 334"/>
              <a:gd name="T48" fmla="*/ 29 w 348"/>
              <a:gd name="T49" fmla="*/ 102 h 334"/>
              <a:gd name="T50" fmla="*/ 29 w 348"/>
              <a:gd name="T51" fmla="*/ 102 h 334"/>
              <a:gd name="T52" fmla="*/ 110 w 348"/>
              <a:gd name="T53" fmla="*/ 102 h 334"/>
              <a:gd name="T54" fmla="*/ 179 w 348"/>
              <a:gd name="T55" fmla="*/ 102 h 334"/>
              <a:gd name="T56" fmla="*/ 141 w 348"/>
              <a:gd name="T57" fmla="*/ 71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8" h="334">
                <a:moveTo>
                  <a:pt x="72" y="196"/>
                </a:moveTo>
                <a:cubicBezTo>
                  <a:pt x="72" y="165"/>
                  <a:pt x="97" y="140"/>
                  <a:pt x="128" y="140"/>
                </a:cubicBezTo>
                <a:cubicBezTo>
                  <a:pt x="159" y="140"/>
                  <a:pt x="184" y="165"/>
                  <a:pt x="184" y="196"/>
                </a:cubicBezTo>
                <a:cubicBezTo>
                  <a:pt x="184" y="227"/>
                  <a:pt x="159" y="252"/>
                  <a:pt x="128" y="252"/>
                </a:cubicBezTo>
                <a:cubicBezTo>
                  <a:pt x="97" y="252"/>
                  <a:pt x="72" y="227"/>
                  <a:pt x="72" y="196"/>
                </a:cubicBezTo>
                <a:close/>
                <a:moveTo>
                  <a:pt x="210" y="334"/>
                </a:moveTo>
                <a:cubicBezTo>
                  <a:pt x="210" y="289"/>
                  <a:pt x="173" y="252"/>
                  <a:pt x="128" y="252"/>
                </a:cubicBezTo>
                <a:cubicBezTo>
                  <a:pt x="83" y="252"/>
                  <a:pt x="47" y="289"/>
                  <a:pt x="47" y="334"/>
                </a:cubicBezTo>
                <a:moveTo>
                  <a:pt x="265" y="118"/>
                </a:moveTo>
                <a:cubicBezTo>
                  <a:pt x="296" y="118"/>
                  <a:pt x="321" y="93"/>
                  <a:pt x="321" y="62"/>
                </a:cubicBezTo>
                <a:cubicBezTo>
                  <a:pt x="321" y="31"/>
                  <a:pt x="296" y="6"/>
                  <a:pt x="265" y="6"/>
                </a:cubicBezTo>
                <a:cubicBezTo>
                  <a:pt x="234" y="6"/>
                  <a:pt x="209" y="31"/>
                  <a:pt x="209" y="62"/>
                </a:cubicBezTo>
                <a:cubicBezTo>
                  <a:pt x="209" y="93"/>
                  <a:pt x="234" y="118"/>
                  <a:pt x="265" y="118"/>
                </a:cubicBezTo>
                <a:close/>
                <a:moveTo>
                  <a:pt x="348" y="200"/>
                </a:moveTo>
                <a:cubicBezTo>
                  <a:pt x="348" y="155"/>
                  <a:pt x="311" y="118"/>
                  <a:pt x="266" y="118"/>
                </a:cubicBezTo>
                <a:cubicBezTo>
                  <a:pt x="221" y="118"/>
                  <a:pt x="184" y="155"/>
                  <a:pt x="184" y="200"/>
                </a:cubicBezTo>
                <a:moveTo>
                  <a:pt x="141" y="71"/>
                </a:moveTo>
                <a:cubicBezTo>
                  <a:pt x="141" y="31"/>
                  <a:pt x="141" y="31"/>
                  <a:pt x="141" y="31"/>
                </a:cubicBezTo>
                <a:cubicBezTo>
                  <a:pt x="141" y="14"/>
                  <a:pt x="127" y="0"/>
                  <a:pt x="110" y="0"/>
                </a:cubicBezTo>
                <a:cubicBezTo>
                  <a:pt x="29" y="0"/>
                  <a:pt x="29" y="0"/>
                  <a:pt x="29" y="0"/>
                </a:cubicBezTo>
                <a:cubicBezTo>
                  <a:pt x="29" y="0"/>
                  <a:pt x="29" y="0"/>
                  <a:pt x="29" y="0"/>
                </a:cubicBezTo>
                <a:cubicBezTo>
                  <a:pt x="13" y="1"/>
                  <a:pt x="0" y="15"/>
                  <a:pt x="0" y="31"/>
                </a:cubicBezTo>
                <a:cubicBezTo>
                  <a:pt x="0" y="71"/>
                  <a:pt x="0" y="71"/>
                  <a:pt x="0" y="71"/>
                </a:cubicBezTo>
                <a:cubicBezTo>
                  <a:pt x="0" y="71"/>
                  <a:pt x="0" y="71"/>
                  <a:pt x="0" y="71"/>
                </a:cubicBezTo>
                <a:cubicBezTo>
                  <a:pt x="0" y="88"/>
                  <a:pt x="13" y="101"/>
                  <a:pt x="29" y="102"/>
                </a:cubicBezTo>
                <a:cubicBezTo>
                  <a:pt x="29" y="102"/>
                  <a:pt x="29" y="102"/>
                  <a:pt x="29" y="102"/>
                </a:cubicBezTo>
                <a:cubicBezTo>
                  <a:pt x="110" y="102"/>
                  <a:pt x="110" y="102"/>
                  <a:pt x="110" y="102"/>
                </a:cubicBezTo>
                <a:cubicBezTo>
                  <a:pt x="179" y="102"/>
                  <a:pt x="179" y="102"/>
                  <a:pt x="179" y="102"/>
                </a:cubicBezTo>
                <a:lnTo>
                  <a:pt x="141" y="71"/>
                </a:lnTo>
                <a:close/>
              </a:path>
            </a:pathLst>
          </a:custGeom>
          <a:noFill/>
          <a:ln w="15875" cap="sq">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r>
              <a:rPr lang="en-US">
                <a:gradFill>
                  <a:gsLst>
                    <a:gs pos="0">
                      <a:srgbClr val="505050"/>
                    </a:gs>
                    <a:gs pos="100000">
                      <a:srgbClr val="505050"/>
                    </a:gs>
                  </a:gsLst>
                </a:gradFill>
              </a:rPr>
              <a:t> </a:t>
            </a:r>
            <a:endParaRPr lang="en-US" dirty="0">
              <a:gradFill>
                <a:gsLst>
                  <a:gs pos="0">
                    <a:srgbClr val="505050"/>
                  </a:gs>
                  <a:gs pos="100000">
                    <a:srgbClr val="505050"/>
                  </a:gs>
                </a:gsLst>
              </a:gradFill>
            </a:endParaRPr>
          </a:p>
        </p:txBody>
      </p:sp>
      <p:sp>
        <p:nvSpPr>
          <p:cNvPr id="15" name="Text Placeholder 4">
            <a:extLst>
              <a:ext uri="{FF2B5EF4-FFF2-40B4-BE49-F238E27FC236}">
                <a16:creationId xmlns:a16="http://schemas.microsoft.com/office/drawing/2014/main" id="{BA585B50-A67F-3B28-EDC2-EB1BFDB6AE2A}"/>
              </a:ext>
            </a:extLst>
          </p:cNvPr>
          <p:cNvSpPr txBox="1">
            <a:spLocks/>
          </p:cNvSpPr>
          <p:nvPr/>
        </p:nvSpPr>
        <p:spPr>
          <a:xfrm>
            <a:off x="1346200" y="4824401"/>
            <a:ext cx="10253662" cy="307777"/>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sz="2000" dirty="0"/>
              <a:t>No restrictions on communications between users from different organizations</a:t>
            </a:r>
          </a:p>
        </p:txBody>
      </p:sp>
      <p:cxnSp>
        <p:nvCxnSpPr>
          <p:cNvPr id="17" name="Straight Connector 16">
            <a:extLst>
              <a:ext uri="{FF2B5EF4-FFF2-40B4-BE49-F238E27FC236}">
                <a16:creationId xmlns:a16="http://schemas.microsoft.com/office/drawing/2014/main" id="{57C0A36D-582D-83EE-EC1B-02689C40EE7E}"/>
              </a:ext>
              <a:ext uri="{C183D7F6-B498-43B3-948B-1728B52AA6E4}">
                <adec:decorative xmlns:adec="http://schemas.microsoft.com/office/drawing/2017/decorative" val="1"/>
              </a:ext>
            </a:extLst>
          </p:cNvPr>
          <p:cNvCxnSpPr>
            <a:cxnSpLocks/>
          </p:cNvCxnSpPr>
          <p:nvPr/>
        </p:nvCxnSpPr>
        <p:spPr>
          <a:xfrm>
            <a:off x="1389695" y="28491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3C63524-05B2-66C3-C865-B968A3E5173D}"/>
              </a:ext>
              <a:ext uri="{C183D7F6-B498-43B3-948B-1728B52AA6E4}">
                <adec:decorative xmlns:adec="http://schemas.microsoft.com/office/drawing/2017/decorative" val="1"/>
              </a:ext>
            </a:extLst>
          </p:cNvPr>
          <p:cNvCxnSpPr>
            <a:cxnSpLocks/>
          </p:cNvCxnSpPr>
          <p:nvPr/>
        </p:nvCxnSpPr>
        <p:spPr>
          <a:xfrm>
            <a:off x="1389695" y="370082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9F694B2-8E89-7E31-A7DC-42EDAAA5288E}"/>
              </a:ext>
              <a:ext uri="{C183D7F6-B498-43B3-948B-1728B52AA6E4}">
                <adec:decorative xmlns:adec="http://schemas.microsoft.com/office/drawing/2017/decorative" val="1"/>
              </a:ext>
            </a:extLst>
          </p:cNvPr>
          <p:cNvCxnSpPr>
            <a:cxnSpLocks/>
          </p:cNvCxnSpPr>
          <p:nvPr/>
        </p:nvCxnSpPr>
        <p:spPr>
          <a:xfrm>
            <a:off x="1389695" y="455247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072707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8193024" cy="492443"/>
          </a:xfrm>
        </p:spPr>
        <p:txBody>
          <a:bodyPr/>
          <a:lstStyle/>
          <a:p>
            <a:r>
              <a:rPr lang="en-US" dirty="0"/>
              <a:t>Outline</a:t>
            </a:r>
          </a:p>
        </p:txBody>
      </p:sp>
      <p:sp>
        <p:nvSpPr>
          <p:cNvPr id="25" name="Text Placeholder 24">
            <a:extLst>
              <a:ext uri="{FF2B5EF4-FFF2-40B4-BE49-F238E27FC236}">
                <a16:creationId xmlns:a16="http://schemas.microsoft.com/office/drawing/2014/main" id="{04AD0CAA-1EEA-2104-9D74-CD68073BC1B4}"/>
              </a:ext>
            </a:extLst>
          </p:cNvPr>
          <p:cNvSpPr>
            <a:spLocks noGrp="1"/>
          </p:cNvSpPr>
          <p:nvPr>
            <p:ph type="body" sz="quarter" idx="15"/>
          </p:nvPr>
        </p:nvSpPr>
        <p:spPr>
          <a:xfrm>
            <a:off x="585788" y="1817688"/>
            <a:ext cx="11014075" cy="2046714"/>
          </a:xfrm>
        </p:spPr>
        <p:txBody>
          <a:bodyPr/>
          <a:lstStyle/>
          <a:p>
            <a:pPr marL="290513" indent="-290513">
              <a:spcAft>
                <a:spcPts val="1800"/>
              </a:spcAft>
            </a:pPr>
            <a:r>
              <a:rPr lang="en-US" dirty="0"/>
              <a:t>Prepare Microsoft Purview Communication Compliance</a:t>
            </a:r>
          </a:p>
          <a:p>
            <a:pPr marL="290513" indent="-290513">
              <a:spcAft>
                <a:spcPts val="1800"/>
              </a:spcAft>
            </a:pPr>
            <a:r>
              <a:rPr lang="en-US" dirty="0"/>
              <a:t>Manage Insider Risk in Microsoft Purview</a:t>
            </a:r>
          </a:p>
          <a:p>
            <a:pPr marL="290513" indent="-290513">
              <a:spcAft>
                <a:spcPts val="1800"/>
              </a:spcAft>
            </a:pPr>
            <a:r>
              <a:rPr lang="en-US" dirty="0"/>
              <a:t>Implement Microsoft Purview Information Barriers</a:t>
            </a:r>
          </a:p>
          <a:p>
            <a:pPr marL="290513" indent="-290513">
              <a:spcAft>
                <a:spcPts val="1800"/>
              </a:spcAft>
            </a:pPr>
            <a:r>
              <a:rPr lang="en-US" dirty="0"/>
              <a:t>Manage Regulatory and Privacy Requirements with Microsoft Priva</a:t>
            </a:r>
          </a:p>
        </p:txBody>
      </p:sp>
    </p:spTree>
    <p:extLst>
      <p:ext uri="{BB962C8B-B14F-4D97-AF65-F5344CB8AC3E}">
        <p14:creationId xmlns:p14="http://schemas.microsoft.com/office/powerpoint/2010/main" val="359473058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44938" cy="492443"/>
          </a:xfrm>
        </p:spPr>
        <p:txBody>
          <a:bodyPr/>
          <a:lstStyle/>
          <a:p>
            <a:r>
              <a:rPr lang="en-US" dirty="0"/>
              <a:t>Examine information barriers in OneDrive</a:t>
            </a:r>
          </a:p>
        </p:txBody>
      </p:sp>
      <p:sp>
        <p:nvSpPr>
          <p:cNvPr id="27" name="Text Placeholder 26">
            <a:extLst>
              <a:ext uri="{FF2B5EF4-FFF2-40B4-BE49-F238E27FC236}">
                <a16:creationId xmlns:a16="http://schemas.microsoft.com/office/drawing/2014/main" id="{937803D9-4F13-3765-79CF-F8DE1B08DF7B}"/>
              </a:ext>
            </a:extLst>
          </p:cNvPr>
          <p:cNvSpPr>
            <a:spLocks noGrp="1"/>
          </p:cNvSpPr>
          <p:nvPr>
            <p:ph type="body" sz="quarter" idx="16"/>
          </p:nvPr>
        </p:nvSpPr>
        <p:spPr>
          <a:xfrm>
            <a:off x="584200" y="1594155"/>
            <a:ext cx="5143500" cy="2816156"/>
          </a:xfrm>
        </p:spPr>
        <p:txBody>
          <a:bodyPr/>
          <a:lstStyle/>
          <a:p>
            <a:pPr>
              <a:spcAft>
                <a:spcPts val="600"/>
              </a:spcAft>
            </a:pPr>
            <a:r>
              <a:rPr lang="en-US" sz="2200" dirty="0"/>
              <a:t>Purpose: </a:t>
            </a:r>
          </a:p>
          <a:p>
            <a:pPr>
              <a:spcAft>
                <a:spcPts val="600"/>
              </a:spcAft>
            </a:pPr>
            <a:r>
              <a:rPr lang="en-US" sz="1800" dirty="0">
                <a:latin typeface="+mn-lt"/>
              </a:rPr>
              <a:t>Determine and prevent unauthorized collaborations in OneDrive</a:t>
            </a:r>
          </a:p>
          <a:p>
            <a:pPr>
              <a:spcBef>
                <a:spcPts val="1200"/>
              </a:spcBef>
              <a:spcAft>
                <a:spcPts val="600"/>
              </a:spcAft>
            </a:pPr>
            <a:r>
              <a:rPr lang="en-US" sz="2200" dirty="0"/>
              <a:t>Unauthorized Collaborations: </a:t>
            </a:r>
          </a:p>
          <a:p>
            <a:pPr>
              <a:spcAft>
                <a:spcPts val="600"/>
              </a:spcAft>
            </a:pPr>
            <a:r>
              <a:rPr lang="en-US" sz="1800" dirty="0">
                <a:latin typeface="+mn-lt"/>
              </a:rPr>
              <a:t>User access, Sharing of OneDrive or stored content</a:t>
            </a:r>
          </a:p>
          <a:p>
            <a:pPr>
              <a:spcBef>
                <a:spcPts val="1200"/>
              </a:spcBef>
              <a:spcAft>
                <a:spcPts val="600"/>
              </a:spcAft>
            </a:pPr>
            <a:r>
              <a:rPr lang="en-US" sz="2200" dirty="0"/>
              <a:t>Information Barrier Modes: </a:t>
            </a:r>
          </a:p>
          <a:p>
            <a:pPr>
              <a:spcAft>
                <a:spcPts val="600"/>
              </a:spcAft>
            </a:pPr>
            <a:r>
              <a:rPr lang="en-US" sz="1800" dirty="0">
                <a:latin typeface="+mn-lt"/>
              </a:rPr>
              <a:t>Open, Owner Moderated, Explicit, Inferred</a:t>
            </a:r>
          </a:p>
        </p:txBody>
      </p:sp>
      <p:pic>
        <p:nvPicPr>
          <p:cNvPr id="4" name="Picture Placeholder 9" descr="Diagram for Examine information barriers in OneDrive">
            <a:extLst>
              <a:ext uri="{FF2B5EF4-FFF2-40B4-BE49-F238E27FC236}">
                <a16:creationId xmlns:a16="http://schemas.microsoft.com/office/drawing/2014/main" id="{A30EB9EF-AF1B-FE7F-B715-8E3475923EAD}"/>
              </a:ext>
            </a:extLst>
          </p:cNvPr>
          <p:cNvPicPr>
            <a:picLocks noChangeAspect="1"/>
          </p:cNvPicPr>
          <p:nvPr/>
        </p:nvPicPr>
        <p:blipFill rotWithShape="1">
          <a:blip r:embed="rId3"/>
          <a:srcRect l="-3520" t="-3814" r="-2550" b="-3814"/>
          <a:stretch/>
        </p:blipFill>
        <p:spPr bwMode="ltGray">
          <a:xfrm>
            <a:off x="6045200" y="1581150"/>
            <a:ext cx="5554663" cy="4430713"/>
          </a:xfrm>
          <a:prstGeom prst="rect">
            <a:avLst/>
          </a:prstGeom>
          <a:noFill/>
          <a:ln w="38100">
            <a:solidFill>
              <a:srgbClr val="0078D4"/>
            </a:solidFill>
            <a:headEnd type="none" w="med" len="med"/>
            <a:tailEnd type="none" w="med" len="med"/>
          </a:ln>
          <a:effectLst/>
        </p:spPr>
      </p:pic>
    </p:spTree>
    <p:extLst>
      <p:ext uri="{BB962C8B-B14F-4D97-AF65-F5344CB8AC3E}">
        <p14:creationId xmlns:p14="http://schemas.microsoft.com/office/powerpoint/2010/main" val="734241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Examine information barriers in SharePoint</a:t>
            </a:r>
          </a:p>
        </p:txBody>
      </p:sp>
      <p:sp>
        <p:nvSpPr>
          <p:cNvPr id="6" name="Text Placeholder 5">
            <a:extLst>
              <a:ext uri="{FF2B5EF4-FFF2-40B4-BE49-F238E27FC236}">
                <a16:creationId xmlns:a16="http://schemas.microsoft.com/office/drawing/2014/main" id="{E22E1B6F-77EC-C1CA-FFB8-562E52C63F1A}"/>
              </a:ext>
            </a:extLst>
          </p:cNvPr>
          <p:cNvSpPr>
            <a:spLocks noGrp="1"/>
          </p:cNvSpPr>
          <p:nvPr>
            <p:ph type="body" sz="quarter" idx="16"/>
          </p:nvPr>
        </p:nvSpPr>
        <p:spPr>
          <a:xfrm>
            <a:off x="584200" y="1594155"/>
            <a:ext cx="5192486" cy="3847207"/>
          </a:xfrm>
        </p:spPr>
        <p:txBody>
          <a:bodyPr/>
          <a:lstStyle/>
          <a:p>
            <a:pPr marL="290513" indent="-290513">
              <a:spcAft>
                <a:spcPts val="1200"/>
              </a:spcAft>
              <a:buFont typeface="Arial" panose="020B0604020202020204" pitchFamily="34" charset="0"/>
              <a:buChar char="•"/>
            </a:pPr>
            <a:r>
              <a:rPr lang="en-US" sz="2200" dirty="0">
                <a:latin typeface="+mn-lt"/>
              </a:rPr>
              <a:t>Information barriers prevent unauthorized collaboration in SharePoint</a:t>
            </a:r>
          </a:p>
          <a:p>
            <a:pPr marL="290513" indent="-290513">
              <a:spcAft>
                <a:spcPts val="1200"/>
              </a:spcAft>
              <a:buFont typeface="Arial" panose="020B0604020202020204" pitchFamily="34" charset="0"/>
              <a:buChar char="•"/>
            </a:pPr>
            <a:r>
              <a:rPr lang="en-US" sz="2200" dirty="0">
                <a:latin typeface="+mn-lt"/>
              </a:rPr>
              <a:t>They control adding users, accessing content, and sharing</a:t>
            </a:r>
          </a:p>
          <a:p>
            <a:pPr marL="290513" indent="-290513">
              <a:spcAft>
                <a:spcPts val="1200"/>
              </a:spcAft>
              <a:buFont typeface="Arial" panose="020B0604020202020204" pitchFamily="34" charset="0"/>
              <a:buChar char="•"/>
            </a:pPr>
            <a:r>
              <a:rPr lang="en-US" sz="2200" dirty="0">
                <a:latin typeface="+mn-lt"/>
              </a:rPr>
              <a:t>Four modes are supported: Open, Owner Moderated, Explicit, and Inferred</a:t>
            </a:r>
          </a:p>
          <a:p>
            <a:pPr marL="290513" indent="-290513">
              <a:spcAft>
                <a:spcPts val="1200"/>
              </a:spcAft>
              <a:buFont typeface="Arial" panose="020B0604020202020204" pitchFamily="34" charset="0"/>
              <a:buChar char="•"/>
            </a:pPr>
            <a:r>
              <a:rPr lang="en-US" sz="2200" dirty="0">
                <a:latin typeface="+mn-lt"/>
              </a:rPr>
              <a:t>Open mode allows sharing with</a:t>
            </a:r>
            <a:br>
              <a:rPr lang="en-US" sz="2200" dirty="0">
                <a:latin typeface="+mn-lt"/>
              </a:rPr>
            </a:br>
            <a:r>
              <a:rPr lang="en-US" sz="2200" dirty="0">
                <a:latin typeface="+mn-lt"/>
              </a:rPr>
              <a:t>mail-enabled security groups (opt-in)</a:t>
            </a:r>
          </a:p>
        </p:txBody>
      </p:sp>
      <p:pic>
        <p:nvPicPr>
          <p:cNvPr id="10" name="Picture Placeholder 9" descr="Diagram for Examine information barriers in OneDrive">
            <a:extLst>
              <a:ext uri="{FF2B5EF4-FFF2-40B4-BE49-F238E27FC236}">
                <a16:creationId xmlns:a16="http://schemas.microsoft.com/office/drawing/2014/main" id="{5AA2F1F1-063B-E8C0-7F8C-8D8546C0468D}"/>
              </a:ext>
            </a:extLst>
          </p:cNvPr>
          <p:cNvPicPr>
            <a:picLocks noGrp="1" noChangeAspect="1"/>
          </p:cNvPicPr>
          <p:nvPr>
            <p:ph type="pic" sz="quarter" idx="20"/>
          </p:nvPr>
        </p:nvPicPr>
        <p:blipFill rotWithShape="1">
          <a:blip r:embed="rId3"/>
          <a:srcRect l="-3520" t="-3814" r="-2550" b="-3814"/>
          <a:stretch/>
        </p:blipFill>
        <p:spPr>
          <a:xfrm>
            <a:off x="6045200" y="1581150"/>
            <a:ext cx="5554663" cy="4430713"/>
          </a:xfrm>
          <a:prstGeom prst="rect">
            <a:avLst/>
          </a:prstGeom>
          <a:noFill/>
          <a:ln w="38100">
            <a:solidFill>
              <a:srgbClr val="0078D4"/>
            </a:solidFill>
            <a:headEnd type="none" w="med" len="med"/>
            <a:tailEnd type="none" w="med" len="med"/>
          </a:ln>
          <a:effectLst/>
        </p:spPr>
      </p:pic>
    </p:spTree>
    <p:extLst>
      <p:ext uri="{BB962C8B-B14F-4D97-AF65-F5344CB8AC3E}">
        <p14:creationId xmlns:p14="http://schemas.microsoft.com/office/powerpoint/2010/main" val="400970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911" y="2598004"/>
            <a:ext cx="6345239" cy="1661993"/>
          </a:xfrm>
        </p:spPr>
        <p:txBody>
          <a:bodyPr/>
          <a:lstStyle/>
          <a:p>
            <a:pPr>
              <a:lnSpc>
                <a:spcPct val="100000"/>
              </a:lnSpc>
            </a:pPr>
            <a:r>
              <a:rPr lang="en-US" sz="3600" spc="0" dirty="0"/>
              <a:t>Manage Regulatory and Privacy Requirements with Microsoft Priva</a:t>
            </a:r>
          </a:p>
        </p:txBody>
      </p:sp>
    </p:spTree>
    <p:extLst>
      <p:ext uri="{BB962C8B-B14F-4D97-AF65-F5344CB8AC3E}">
        <p14:creationId xmlns:p14="http://schemas.microsoft.com/office/powerpoint/2010/main" val="2284368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271451"/>
            <a:ext cx="8193024" cy="984885"/>
          </a:xfrm>
        </p:spPr>
        <p:txBody>
          <a:bodyPr/>
          <a:lstStyle/>
          <a:p>
            <a:r>
              <a:rPr lang="en-US" dirty="0"/>
              <a:t>Agenda: </a:t>
            </a:r>
            <a:r>
              <a:rPr lang="en-US" sz="3200" spc="0" dirty="0"/>
              <a:t>Manage Regulatory and Privacy Requirements with Microsoft </a:t>
            </a:r>
            <a:r>
              <a:rPr lang="en-US" sz="3200" spc="0" dirty="0" err="1"/>
              <a:t>Priva</a:t>
            </a:r>
            <a:endParaRPr lang="en-US" dirty="0"/>
          </a:p>
        </p:txBody>
      </p:sp>
      <p:sp>
        <p:nvSpPr>
          <p:cNvPr id="33" name="Text Placeholder 32">
            <a:extLst>
              <a:ext uri="{FF2B5EF4-FFF2-40B4-BE49-F238E27FC236}">
                <a16:creationId xmlns:a16="http://schemas.microsoft.com/office/drawing/2014/main" id="{FF8FCDAD-8F36-3B06-D9C4-CACDBA1E8A88}"/>
              </a:ext>
            </a:extLst>
          </p:cNvPr>
          <p:cNvSpPr>
            <a:spLocks noGrp="1"/>
          </p:cNvSpPr>
          <p:nvPr>
            <p:ph type="body" sz="quarter" idx="15"/>
          </p:nvPr>
        </p:nvSpPr>
        <p:spPr>
          <a:xfrm>
            <a:off x="585788" y="1817688"/>
            <a:ext cx="8193087" cy="2046714"/>
          </a:xfrm>
        </p:spPr>
        <p:txBody>
          <a:bodyPr/>
          <a:lstStyle/>
          <a:p>
            <a:pPr marL="290513" indent="-290513">
              <a:spcAft>
                <a:spcPts val="1800"/>
              </a:spcAft>
            </a:pPr>
            <a:r>
              <a:rPr lang="en-US" dirty="0"/>
              <a:t>Manage privacy risks using </a:t>
            </a:r>
            <a:r>
              <a:rPr lang="en-US" dirty="0" err="1"/>
              <a:t>Priva</a:t>
            </a:r>
            <a:endParaRPr lang="en-US" dirty="0"/>
          </a:p>
          <a:p>
            <a:pPr marL="290513" indent="-290513">
              <a:spcAft>
                <a:spcPts val="1800"/>
              </a:spcAft>
            </a:pPr>
            <a:r>
              <a:rPr lang="en-US" dirty="0"/>
              <a:t>Develop and optimize policies</a:t>
            </a:r>
          </a:p>
          <a:p>
            <a:pPr marL="290513" indent="-290513">
              <a:spcAft>
                <a:spcPts val="1800"/>
              </a:spcAft>
            </a:pPr>
            <a:r>
              <a:rPr lang="en-US" dirty="0"/>
              <a:t>Address personal data risks</a:t>
            </a:r>
          </a:p>
          <a:p>
            <a:pPr marL="290513" indent="-290513">
              <a:spcAft>
                <a:spcPts val="1800"/>
              </a:spcAft>
            </a:pPr>
            <a:r>
              <a:rPr lang="en-US" dirty="0"/>
              <a:t>Handle subject rights requests</a:t>
            </a:r>
          </a:p>
        </p:txBody>
      </p:sp>
    </p:spTree>
    <p:extLst>
      <p:ext uri="{BB962C8B-B14F-4D97-AF65-F5344CB8AC3E}">
        <p14:creationId xmlns:p14="http://schemas.microsoft.com/office/powerpoint/2010/main" val="335702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1" y="585216"/>
            <a:ext cx="11011601" cy="492443"/>
          </a:xfrm>
        </p:spPr>
        <p:txBody>
          <a:bodyPr/>
          <a:lstStyle/>
          <a:p>
            <a:r>
              <a:rPr lang="en-US" dirty="0"/>
              <a:t>Create and manage risk management policies</a:t>
            </a:r>
          </a:p>
        </p:txBody>
      </p:sp>
      <p:sp>
        <p:nvSpPr>
          <p:cNvPr id="40" name="文本占位符 39">
            <a:extLst>
              <a:ext uri="{FF2B5EF4-FFF2-40B4-BE49-F238E27FC236}">
                <a16:creationId xmlns:a16="http://schemas.microsoft.com/office/drawing/2014/main" id="{38675C19-F6CC-4466-A406-A31758C66EB5}"/>
              </a:ext>
            </a:extLst>
          </p:cNvPr>
          <p:cNvSpPr>
            <a:spLocks noGrp="1"/>
          </p:cNvSpPr>
          <p:nvPr>
            <p:ph type="body" sz="quarter" idx="17"/>
          </p:nvPr>
        </p:nvSpPr>
        <p:spPr>
          <a:xfrm>
            <a:off x="584199" y="1386766"/>
            <a:ext cx="11011601" cy="338554"/>
          </a:xfrm>
        </p:spPr>
        <p:txBody>
          <a:bodyPr/>
          <a:lstStyle/>
          <a:p>
            <a:r>
              <a:rPr lang="en-US" altLang="zh-CN" dirty="0"/>
              <a:t>Empowering Users to Protect Personal Data</a:t>
            </a:r>
            <a:endParaRPr lang="zh-CN" altLang="en-US" dirty="0"/>
          </a:p>
        </p:txBody>
      </p:sp>
      <p:sp>
        <p:nvSpPr>
          <p:cNvPr id="2" name="Oval 1">
            <a:extLst>
              <a:ext uri="{FF2B5EF4-FFF2-40B4-BE49-F238E27FC236}">
                <a16:creationId xmlns:a16="http://schemas.microsoft.com/office/drawing/2014/main" id="{4B566A09-4AE2-D65C-0D22-AB4CA039708B}"/>
              </a:ext>
              <a:ext uri="{C183D7F6-B498-43B3-948B-1728B52AA6E4}">
                <adec:decorative xmlns:adec="http://schemas.microsoft.com/office/drawing/2017/decorative" val="1"/>
              </a:ext>
            </a:extLst>
          </p:cNvPr>
          <p:cNvSpPr/>
          <p:nvPr/>
        </p:nvSpPr>
        <p:spPr bwMode="auto">
          <a:xfrm>
            <a:off x="584200" y="2175828"/>
            <a:ext cx="594360" cy="594360"/>
          </a:xfrm>
          <a:prstGeom prst="ellipse">
            <a:avLst/>
          </a:prstGeom>
          <a:solidFill>
            <a:schemeClr val="accent3"/>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13" name="location_3" title="Icon of a map with a pin in it">
            <a:extLst>
              <a:ext uri="{FF2B5EF4-FFF2-40B4-BE49-F238E27FC236}">
                <a16:creationId xmlns:a16="http://schemas.microsoft.com/office/drawing/2014/main" id="{636F9E8E-F8A4-B3BD-F908-1E9D3FB65AF8}"/>
              </a:ext>
            </a:extLst>
          </p:cNvPr>
          <p:cNvSpPr>
            <a:spLocks noChangeAspect="1" noEditPoints="1"/>
          </p:cNvSpPr>
          <p:nvPr/>
        </p:nvSpPr>
        <p:spPr bwMode="auto">
          <a:xfrm>
            <a:off x="719764" y="2337230"/>
            <a:ext cx="323232" cy="271556"/>
          </a:xfrm>
          <a:custGeom>
            <a:avLst/>
            <a:gdLst>
              <a:gd name="T0" fmla="*/ 84 w 360"/>
              <a:gd name="T1" fmla="*/ 109 h 302"/>
              <a:gd name="T2" fmla="*/ 276 w 360"/>
              <a:gd name="T3" fmla="*/ 109 h 302"/>
              <a:gd name="T4" fmla="*/ 360 w 360"/>
              <a:gd name="T5" fmla="*/ 302 h 302"/>
              <a:gd name="T6" fmla="*/ 0 w 360"/>
              <a:gd name="T7" fmla="*/ 302 h 302"/>
              <a:gd name="T8" fmla="*/ 84 w 360"/>
              <a:gd name="T9" fmla="*/ 109 h 302"/>
              <a:gd name="T10" fmla="*/ 180 w 360"/>
              <a:gd name="T11" fmla="*/ 72 h 302"/>
              <a:gd name="T12" fmla="*/ 216 w 360"/>
              <a:gd name="T13" fmla="*/ 36 h 302"/>
              <a:gd name="T14" fmla="*/ 180 w 360"/>
              <a:gd name="T15" fmla="*/ 0 h 302"/>
              <a:gd name="T16" fmla="*/ 144 w 360"/>
              <a:gd name="T17" fmla="*/ 36 h 302"/>
              <a:gd name="T18" fmla="*/ 180 w 360"/>
              <a:gd name="T19" fmla="*/ 72 h 302"/>
              <a:gd name="T20" fmla="*/ 180 w 360"/>
              <a:gd name="T21" fmla="*/ 72 h 302"/>
              <a:gd name="T22" fmla="*/ 180 w 360"/>
              <a:gd name="T23" fmla="*/ 216 h 302"/>
              <a:gd name="T24" fmla="*/ 36 w 360"/>
              <a:gd name="T25" fmla="*/ 218 h 302"/>
              <a:gd name="T26" fmla="*/ 323 w 360"/>
              <a:gd name="T27" fmla="*/ 218 h 302"/>
              <a:gd name="T28" fmla="*/ 111 w 360"/>
              <a:gd name="T29" fmla="*/ 218 h 302"/>
              <a:gd name="T30" fmla="*/ 94 w 360"/>
              <a:gd name="T31" fmla="*/ 302 h 302"/>
              <a:gd name="T32" fmla="*/ 267 w 360"/>
              <a:gd name="T33" fmla="*/ 302 h 302"/>
              <a:gd name="T34" fmla="*/ 222 w 360"/>
              <a:gd name="T35" fmla="*/ 109 h 302"/>
              <a:gd name="T36" fmla="*/ 236 w 360"/>
              <a:gd name="T37" fmla="*/ 169 h 302"/>
              <a:gd name="T38" fmla="*/ 302 w 360"/>
              <a:gd name="T39" fmla="*/ 169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02">
                <a:moveTo>
                  <a:pt x="84" y="109"/>
                </a:moveTo>
                <a:cubicBezTo>
                  <a:pt x="276" y="109"/>
                  <a:pt x="276" y="109"/>
                  <a:pt x="276" y="109"/>
                </a:cubicBezTo>
                <a:cubicBezTo>
                  <a:pt x="360" y="302"/>
                  <a:pt x="360" y="302"/>
                  <a:pt x="360" y="302"/>
                </a:cubicBezTo>
                <a:cubicBezTo>
                  <a:pt x="0" y="302"/>
                  <a:pt x="0" y="302"/>
                  <a:pt x="0" y="302"/>
                </a:cubicBezTo>
                <a:lnTo>
                  <a:pt x="84" y="109"/>
                </a:lnTo>
                <a:close/>
                <a:moveTo>
                  <a:pt x="180" y="72"/>
                </a:moveTo>
                <a:cubicBezTo>
                  <a:pt x="200" y="72"/>
                  <a:pt x="216" y="56"/>
                  <a:pt x="216" y="36"/>
                </a:cubicBezTo>
                <a:cubicBezTo>
                  <a:pt x="216" y="16"/>
                  <a:pt x="200" y="0"/>
                  <a:pt x="180" y="0"/>
                </a:cubicBezTo>
                <a:cubicBezTo>
                  <a:pt x="160" y="0"/>
                  <a:pt x="144" y="16"/>
                  <a:pt x="144" y="36"/>
                </a:cubicBezTo>
                <a:cubicBezTo>
                  <a:pt x="144" y="56"/>
                  <a:pt x="160" y="72"/>
                  <a:pt x="180" y="72"/>
                </a:cubicBezTo>
                <a:close/>
                <a:moveTo>
                  <a:pt x="180" y="72"/>
                </a:moveTo>
                <a:cubicBezTo>
                  <a:pt x="180" y="216"/>
                  <a:pt x="180" y="216"/>
                  <a:pt x="180" y="216"/>
                </a:cubicBezTo>
                <a:moveTo>
                  <a:pt x="36" y="218"/>
                </a:moveTo>
                <a:cubicBezTo>
                  <a:pt x="323" y="218"/>
                  <a:pt x="323" y="218"/>
                  <a:pt x="323" y="218"/>
                </a:cubicBezTo>
                <a:moveTo>
                  <a:pt x="111" y="218"/>
                </a:moveTo>
                <a:cubicBezTo>
                  <a:pt x="94" y="302"/>
                  <a:pt x="94" y="302"/>
                  <a:pt x="94" y="302"/>
                </a:cubicBezTo>
                <a:moveTo>
                  <a:pt x="267" y="302"/>
                </a:moveTo>
                <a:cubicBezTo>
                  <a:pt x="222" y="109"/>
                  <a:pt x="222" y="109"/>
                  <a:pt x="222" y="109"/>
                </a:cubicBezTo>
                <a:moveTo>
                  <a:pt x="236" y="169"/>
                </a:moveTo>
                <a:cubicBezTo>
                  <a:pt x="302" y="169"/>
                  <a:pt x="302" y="169"/>
                  <a:pt x="302" y="169"/>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33" name="文本占位符 35">
            <a:extLst>
              <a:ext uri="{FF2B5EF4-FFF2-40B4-BE49-F238E27FC236}">
                <a16:creationId xmlns:a16="http://schemas.microsoft.com/office/drawing/2014/main" id="{C41DD6D3-67A9-3087-BF9E-36550EB877D8}"/>
              </a:ext>
            </a:extLst>
          </p:cNvPr>
          <p:cNvSpPr txBox="1">
            <a:spLocks/>
          </p:cNvSpPr>
          <p:nvPr/>
        </p:nvSpPr>
        <p:spPr>
          <a:xfrm>
            <a:off x="1346200" y="2334508"/>
            <a:ext cx="10253662" cy="276999"/>
          </a:xfrm>
          <a:prstGeom prst="rect">
            <a:avLst/>
          </a:prstGeom>
        </p:spPr>
        <p:txBody>
          <a:bodyPr vert="horz" wrap="square" lIns="0" tIns="0" rIns="0" bIns="0" anchor="ctr">
            <a:no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tLang="zh-CN" sz="1800"/>
              <a:t>Discover and classify sensitive information with data handling policies</a:t>
            </a:r>
            <a:endParaRPr lang="en-US" altLang="zh-CN" sz="1800" dirty="0"/>
          </a:p>
        </p:txBody>
      </p:sp>
      <p:cxnSp>
        <p:nvCxnSpPr>
          <p:cNvPr id="3" name="Straight Connector 2">
            <a:extLst>
              <a:ext uri="{FF2B5EF4-FFF2-40B4-BE49-F238E27FC236}">
                <a16:creationId xmlns:a16="http://schemas.microsoft.com/office/drawing/2014/main" id="{099CBDE6-5336-532F-C421-557A17FE37A6}"/>
              </a:ext>
              <a:ext uri="{C183D7F6-B498-43B3-948B-1728B52AA6E4}">
                <adec:decorative xmlns:adec="http://schemas.microsoft.com/office/drawing/2017/decorative" val="1"/>
              </a:ext>
            </a:extLst>
          </p:cNvPr>
          <p:cNvCxnSpPr>
            <a:cxnSpLocks/>
          </p:cNvCxnSpPr>
          <p:nvPr/>
        </p:nvCxnSpPr>
        <p:spPr>
          <a:xfrm>
            <a:off x="1346200" y="2915955"/>
            <a:ext cx="10253662"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FFA417A-EF3C-4B8E-C4CC-8E3D9224657B}"/>
              </a:ext>
              <a:ext uri="{C183D7F6-B498-43B3-948B-1728B52AA6E4}">
                <adec:decorative xmlns:adec="http://schemas.microsoft.com/office/drawing/2017/decorative" val="1"/>
              </a:ext>
            </a:extLst>
          </p:cNvPr>
          <p:cNvSpPr/>
          <p:nvPr/>
        </p:nvSpPr>
        <p:spPr bwMode="auto">
          <a:xfrm>
            <a:off x="584200" y="3061723"/>
            <a:ext cx="594360" cy="594360"/>
          </a:xfrm>
          <a:prstGeom prst="ellipse">
            <a:avLst/>
          </a:prstGeom>
          <a:solidFill>
            <a:schemeClr val="accent2"/>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11" name="LightningBolt_E945" title="Icon of a lightning bolt">
            <a:extLst>
              <a:ext uri="{FF2B5EF4-FFF2-40B4-BE49-F238E27FC236}">
                <a16:creationId xmlns:a16="http://schemas.microsoft.com/office/drawing/2014/main" id="{98B22FEB-2A5C-3A50-F167-7FE0CEBCEFFE}"/>
              </a:ext>
            </a:extLst>
          </p:cNvPr>
          <p:cNvSpPr>
            <a:spLocks noChangeAspect="1"/>
          </p:cNvSpPr>
          <p:nvPr/>
        </p:nvSpPr>
        <p:spPr bwMode="auto">
          <a:xfrm>
            <a:off x="784082" y="3223126"/>
            <a:ext cx="194598" cy="271554"/>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42" name="文本占位符 36">
            <a:extLst>
              <a:ext uri="{FF2B5EF4-FFF2-40B4-BE49-F238E27FC236}">
                <a16:creationId xmlns:a16="http://schemas.microsoft.com/office/drawing/2014/main" id="{B316CB66-EA3E-97FB-8E36-93E5140A5FA2}"/>
              </a:ext>
            </a:extLst>
          </p:cNvPr>
          <p:cNvSpPr txBox="1">
            <a:spLocks/>
          </p:cNvSpPr>
          <p:nvPr/>
        </p:nvSpPr>
        <p:spPr>
          <a:xfrm>
            <a:off x="1346200" y="3220403"/>
            <a:ext cx="10253662" cy="276999"/>
          </a:xfrm>
          <a:prstGeom prst="rect">
            <a:avLst/>
          </a:prstGeom>
        </p:spPr>
        <p:txBody>
          <a:bodyPr vert="horz" wrap="square" lIns="0" tIns="0" rIns="0" bIns="0" anchor="ctr">
            <a:no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tLang="zh-CN" sz="1800"/>
              <a:t>Monitor and manage privacy risks in real-time</a:t>
            </a:r>
            <a:endParaRPr lang="en-US" altLang="zh-CN" sz="1800" dirty="0"/>
          </a:p>
        </p:txBody>
      </p:sp>
      <p:cxnSp>
        <p:nvCxnSpPr>
          <p:cNvPr id="5" name="Straight Connector 4">
            <a:extLst>
              <a:ext uri="{FF2B5EF4-FFF2-40B4-BE49-F238E27FC236}">
                <a16:creationId xmlns:a16="http://schemas.microsoft.com/office/drawing/2014/main" id="{CB62460B-F523-46C1-4660-9464A6BC5D09}"/>
              </a:ext>
              <a:ext uri="{C183D7F6-B498-43B3-948B-1728B52AA6E4}">
                <adec:decorative xmlns:adec="http://schemas.microsoft.com/office/drawing/2017/decorative" val="1"/>
              </a:ext>
            </a:extLst>
          </p:cNvPr>
          <p:cNvCxnSpPr>
            <a:cxnSpLocks/>
          </p:cNvCxnSpPr>
          <p:nvPr/>
        </p:nvCxnSpPr>
        <p:spPr>
          <a:xfrm>
            <a:off x="1346200" y="3801850"/>
            <a:ext cx="10253662"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AA47B55E-250E-473F-F3A3-955093F59D85}"/>
              </a:ext>
              <a:ext uri="{C183D7F6-B498-43B3-948B-1728B52AA6E4}">
                <adec:decorative xmlns:adec="http://schemas.microsoft.com/office/drawing/2017/decorative" val="1"/>
              </a:ext>
            </a:extLst>
          </p:cNvPr>
          <p:cNvSpPr/>
          <p:nvPr/>
        </p:nvSpPr>
        <p:spPr bwMode="auto">
          <a:xfrm>
            <a:off x="584200" y="3947618"/>
            <a:ext cx="594360" cy="594360"/>
          </a:xfrm>
          <a:prstGeom prst="ellipse">
            <a:avLst/>
          </a:prstGeom>
          <a:solidFill>
            <a:srgbClr val="0078D4"/>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10" name="arrow_25" title="Icon of a curved arrow">
            <a:extLst>
              <a:ext uri="{FF2B5EF4-FFF2-40B4-BE49-F238E27FC236}">
                <a16:creationId xmlns:a16="http://schemas.microsoft.com/office/drawing/2014/main" id="{AC6F8163-F4FA-552B-E198-A66EA8731D09}"/>
              </a:ext>
            </a:extLst>
          </p:cNvPr>
          <p:cNvSpPr>
            <a:spLocks noChangeAspect="1" noEditPoints="1"/>
          </p:cNvSpPr>
          <p:nvPr/>
        </p:nvSpPr>
        <p:spPr bwMode="auto">
          <a:xfrm>
            <a:off x="757871" y="4109020"/>
            <a:ext cx="247018" cy="271556"/>
          </a:xfrm>
          <a:custGeom>
            <a:avLst/>
            <a:gdLst>
              <a:gd name="T0" fmla="*/ 58 w 219"/>
              <a:gd name="T1" fmla="*/ 0 h 242"/>
              <a:gd name="T2" fmla="*/ 219 w 219"/>
              <a:gd name="T3" fmla="*/ 0 h 242"/>
              <a:gd name="T4" fmla="*/ 219 w 219"/>
              <a:gd name="T5" fmla="*/ 157 h 242"/>
              <a:gd name="T6" fmla="*/ 219 w 219"/>
              <a:gd name="T7" fmla="*/ 0 h 242"/>
              <a:gd name="T8" fmla="*/ 4 w 219"/>
              <a:gd name="T9" fmla="*/ 233 h 242"/>
              <a:gd name="T10" fmla="*/ 0 w 219"/>
              <a:gd name="T11" fmla="*/ 242 h 242"/>
              <a:gd name="T12" fmla="*/ 0 w 219"/>
              <a:gd name="T13" fmla="*/ 242 h 242"/>
              <a:gd name="T14" fmla="*/ 0 w 219"/>
              <a:gd name="T15" fmla="*/ 242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242">
                <a:moveTo>
                  <a:pt x="58" y="0"/>
                </a:moveTo>
                <a:cubicBezTo>
                  <a:pt x="219" y="0"/>
                  <a:pt x="219" y="0"/>
                  <a:pt x="219" y="0"/>
                </a:cubicBezTo>
                <a:cubicBezTo>
                  <a:pt x="219" y="157"/>
                  <a:pt x="219" y="157"/>
                  <a:pt x="219" y="157"/>
                </a:cubicBezTo>
                <a:moveTo>
                  <a:pt x="219" y="0"/>
                </a:moveTo>
                <a:cubicBezTo>
                  <a:pt x="133" y="61"/>
                  <a:pt x="54" y="143"/>
                  <a:pt x="4" y="233"/>
                </a:cubicBezTo>
                <a:cubicBezTo>
                  <a:pt x="0" y="242"/>
                  <a:pt x="0" y="242"/>
                  <a:pt x="0" y="242"/>
                </a:cubicBezTo>
                <a:cubicBezTo>
                  <a:pt x="0" y="242"/>
                  <a:pt x="0" y="242"/>
                  <a:pt x="0" y="242"/>
                </a:cubicBezTo>
                <a:cubicBezTo>
                  <a:pt x="0" y="242"/>
                  <a:pt x="0" y="242"/>
                  <a:pt x="0" y="242"/>
                </a:cubicBezTo>
              </a:path>
            </a:pathLst>
          </a:custGeom>
          <a:noFill/>
          <a:ln w="15875" cap="sq">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文本占位符 37">
            <a:extLst>
              <a:ext uri="{FF2B5EF4-FFF2-40B4-BE49-F238E27FC236}">
                <a16:creationId xmlns:a16="http://schemas.microsoft.com/office/drawing/2014/main" id="{05D69B69-3C07-CCC7-450C-CCD36A061902}"/>
              </a:ext>
            </a:extLst>
          </p:cNvPr>
          <p:cNvSpPr txBox="1">
            <a:spLocks/>
          </p:cNvSpPr>
          <p:nvPr/>
        </p:nvSpPr>
        <p:spPr>
          <a:xfrm>
            <a:off x="1346200" y="4106298"/>
            <a:ext cx="10253662" cy="276999"/>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1800">
                <a:latin typeface="+mn-lt"/>
              </a:rPr>
              <a:t>Enable users to take immediate action to minimize privacy risks</a:t>
            </a:r>
            <a:endParaRPr lang="en-US" altLang="zh-CN" sz="1800" dirty="0">
              <a:latin typeface="+mn-lt"/>
            </a:endParaRPr>
          </a:p>
        </p:txBody>
      </p:sp>
      <p:cxnSp>
        <p:nvCxnSpPr>
          <p:cNvPr id="6" name="Straight Connector 5">
            <a:extLst>
              <a:ext uri="{FF2B5EF4-FFF2-40B4-BE49-F238E27FC236}">
                <a16:creationId xmlns:a16="http://schemas.microsoft.com/office/drawing/2014/main" id="{B07075F4-AE3B-C0F6-3825-28ED74B4DE60}"/>
              </a:ext>
              <a:ext uri="{C183D7F6-B498-43B3-948B-1728B52AA6E4}">
                <adec:decorative xmlns:adec="http://schemas.microsoft.com/office/drawing/2017/decorative" val="1"/>
              </a:ext>
            </a:extLst>
          </p:cNvPr>
          <p:cNvCxnSpPr>
            <a:cxnSpLocks/>
          </p:cNvCxnSpPr>
          <p:nvPr/>
        </p:nvCxnSpPr>
        <p:spPr>
          <a:xfrm>
            <a:off x="1346200" y="4687745"/>
            <a:ext cx="10253662"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C2031473-3A8E-55F9-C919-C1C977C180CB}"/>
              </a:ext>
              <a:ext uri="{C183D7F6-B498-43B3-948B-1728B52AA6E4}">
                <adec:decorative xmlns:adec="http://schemas.microsoft.com/office/drawing/2017/decorative" val="1"/>
              </a:ext>
            </a:extLst>
          </p:cNvPr>
          <p:cNvSpPr/>
          <p:nvPr/>
        </p:nvSpPr>
        <p:spPr bwMode="auto">
          <a:xfrm>
            <a:off x="584200" y="4833509"/>
            <a:ext cx="594360" cy="594360"/>
          </a:xfrm>
          <a:prstGeom prst="ellipse">
            <a:avLst/>
          </a:prstGeom>
          <a:solidFill>
            <a:schemeClr val="accent1"/>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4" name="transform_2" title="Icon of a circle and a square with a curved arrow between them">
            <a:extLst>
              <a:ext uri="{FF2B5EF4-FFF2-40B4-BE49-F238E27FC236}">
                <a16:creationId xmlns:a16="http://schemas.microsoft.com/office/drawing/2014/main" id="{13972C14-9EC4-4827-6953-1B829A9ECAB1}"/>
              </a:ext>
            </a:extLst>
          </p:cNvPr>
          <p:cNvSpPr>
            <a:spLocks noChangeAspect="1" noEditPoints="1"/>
          </p:cNvSpPr>
          <p:nvPr/>
        </p:nvSpPr>
        <p:spPr bwMode="auto">
          <a:xfrm>
            <a:off x="734789" y="4994911"/>
            <a:ext cx="293184" cy="271556"/>
          </a:xfrm>
          <a:custGeom>
            <a:avLst/>
            <a:gdLst>
              <a:gd name="T0" fmla="*/ 31 w 337"/>
              <a:gd name="T1" fmla="*/ 210 h 311"/>
              <a:gd name="T2" fmla="*/ 185 w 337"/>
              <a:gd name="T3" fmla="*/ 56 h 311"/>
              <a:gd name="T4" fmla="*/ 142 w 337"/>
              <a:gd name="T5" fmla="*/ 108 h 311"/>
              <a:gd name="T6" fmla="*/ 185 w 337"/>
              <a:gd name="T7" fmla="*/ 56 h 311"/>
              <a:gd name="T8" fmla="*/ 133 w 337"/>
              <a:gd name="T9" fmla="*/ 13 h 311"/>
              <a:gd name="T10" fmla="*/ 37 w 337"/>
              <a:gd name="T11" fmla="*/ 311 h 311"/>
              <a:gd name="T12" fmla="*/ 73 w 337"/>
              <a:gd name="T13" fmla="*/ 274 h 311"/>
              <a:gd name="T14" fmla="*/ 37 w 337"/>
              <a:gd name="T15" fmla="*/ 238 h 311"/>
              <a:gd name="T16" fmla="*/ 0 w 337"/>
              <a:gd name="T17" fmla="*/ 274 h 311"/>
              <a:gd name="T18" fmla="*/ 37 w 337"/>
              <a:gd name="T19" fmla="*/ 311 h 311"/>
              <a:gd name="T20" fmla="*/ 337 w 337"/>
              <a:gd name="T21" fmla="*/ 0 h 311"/>
              <a:gd name="T22" fmla="*/ 219 w 337"/>
              <a:gd name="T23" fmla="*/ 0 h 311"/>
              <a:gd name="T24" fmla="*/ 219 w 337"/>
              <a:gd name="T25" fmla="*/ 118 h 311"/>
              <a:gd name="T26" fmla="*/ 337 w 337"/>
              <a:gd name="T27" fmla="*/ 118 h 311"/>
              <a:gd name="T28" fmla="*/ 337 w 337"/>
              <a:gd name="T2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7" h="311">
                <a:moveTo>
                  <a:pt x="31" y="210"/>
                </a:moveTo>
                <a:cubicBezTo>
                  <a:pt x="31" y="125"/>
                  <a:pt x="100" y="56"/>
                  <a:pt x="185" y="56"/>
                </a:cubicBezTo>
                <a:moveTo>
                  <a:pt x="142" y="108"/>
                </a:moveTo>
                <a:cubicBezTo>
                  <a:pt x="185" y="56"/>
                  <a:pt x="185" y="56"/>
                  <a:pt x="185" y="56"/>
                </a:cubicBezTo>
                <a:cubicBezTo>
                  <a:pt x="133" y="13"/>
                  <a:pt x="133" y="13"/>
                  <a:pt x="133" y="13"/>
                </a:cubicBezTo>
                <a:moveTo>
                  <a:pt x="37" y="311"/>
                </a:moveTo>
                <a:cubicBezTo>
                  <a:pt x="56" y="311"/>
                  <a:pt x="73" y="294"/>
                  <a:pt x="73" y="274"/>
                </a:cubicBezTo>
                <a:cubicBezTo>
                  <a:pt x="73" y="254"/>
                  <a:pt x="56" y="238"/>
                  <a:pt x="37" y="238"/>
                </a:cubicBezTo>
                <a:cubicBezTo>
                  <a:pt x="17" y="238"/>
                  <a:pt x="0" y="254"/>
                  <a:pt x="0" y="274"/>
                </a:cubicBezTo>
                <a:cubicBezTo>
                  <a:pt x="0" y="294"/>
                  <a:pt x="17" y="311"/>
                  <a:pt x="37" y="311"/>
                </a:cubicBezTo>
                <a:close/>
                <a:moveTo>
                  <a:pt x="337" y="0"/>
                </a:moveTo>
                <a:cubicBezTo>
                  <a:pt x="219" y="0"/>
                  <a:pt x="219" y="0"/>
                  <a:pt x="219" y="0"/>
                </a:cubicBezTo>
                <a:cubicBezTo>
                  <a:pt x="219" y="118"/>
                  <a:pt x="219" y="118"/>
                  <a:pt x="219" y="118"/>
                </a:cubicBezTo>
                <a:cubicBezTo>
                  <a:pt x="337" y="118"/>
                  <a:pt x="337" y="118"/>
                  <a:pt x="337" y="118"/>
                </a:cubicBezTo>
                <a:lnTo>
                  <a:pt x="337" y="0"/>
                </a:lnTo>
                <a:close/>
              </a:path>
            </a:pathLst>
          </a:custGeom>
          <a:noFill/>
          <a:ln w="158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gradFill>
                <a:gsLst>
                  <a:gs pos="0">
                    <a:srgbClr val="505050"/>
                  </a:gs>
                  <a:gs pos="100000">
                    <a:srgbClr val="505050"/>
                  </a:gs>
                </a:gsLst>
                <a:lin ang="5400000" scaled="1"/>
              </a:gradFill>
            </a:endParaRPr>
          </a:p>
        </p:txBody>
      </p:sp>
      <p:sp>
        <p:nvSpPr>
          <p:cNvPr id="51" name="文本占位符 38">
            <a:extLst>
              <a:ext uri="{FF2B5EF4-FFF2-40B4-BE49-F238E27FC236}">
                <a16:creationId xmlns:a16="http://schemas.microsoft.com/office/drawing/2014/main" id="{016B9AD2-8053-6AE0-D1F6-BA8B3A7A8698}"/>
              </a:ext>
            </a:extLst>
          </p:cNvPr>
          <p:cNvSpPr txBox="1">
            <a:spLocks/>
          </p:cNvSpPr>
          <p:nvPr/>
        </p:nvSpPr>
        <p:spPr>
          <a:xfrm>
            <a:off x="1346200" y="4992190"/>
            <a:ext cx="10253662" cy="276999"/>
          </a:xfrm>
          <a:prstGeom prst="rect">
            <a:avLst/>
          </a:prstGeom>
        </p:spPr>
        <p:txBody>
          <a:bodyPr vert="horz" wrap="square" lIns="0" tIns="0" rIns="0" bIns="0" anchor="ctr">
            <a:no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tLang="zh-CN" sz="1800"/>
              <a:t>Cultivate better habits for preventing future privacy issues</a:t>
            </a:r>
            <a:endParaRPr lang="en-US" altLang="zh-CN" sz="1800" dirty="0"/>
          </a:p>
        </p:txBody>
      </p:sp>
    </p:spTree>
    <p:extLst>
      <p:ext uri="{BB962C8B-B14F-4D97-AF65-F5344CB8AC3E}">
        <p14:creationId xmlns:p14="http://schemas.microsoft.com/office/powerpoint/2010/main" val="296135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1" y="585216"/>
            <a:ext cx="11011601" cy="492443"/>
          </a:xfrm>
        </p:spPr>
        <p:txBody>
          <a:bodyPr/>
          <a:lstStyle/>
          <a:p>
            <a:r>
              <a:rPr lang="en-US" dirty="0"/>
              <a:t>Create and manage risk management policies (continued)</a:t>
            </a:r>
          </a:p>
        </p:txBody>
      </p:sp>
      <p:sp>
        <p:nvSpPr>
          <p:cNvPr id="2" name="Text Placeholder 1">
            <a:extLst>
              <a:ext uri="{FF2B5EF4-FFF2-40B4-BE49-F238E27FC236}">
                <a16:creationId xmlns:a16="http://schemas.microsoft.com/office/drawing/2014/main" id="{7902D472-61B6-F547-4CCA-4616E121859C}"/>
              </a:ext>
            </a:extLst>
          </p:cNvPr>
          <p:cNvSpPr>
            <a:spLocks noGrp="1"/>
          </p:cNvSpPr>
          <p:nvPr>
            <p:ph type="body" sz="quarter" idx="17"/>
          </p:nvPr>
        </p:nvSpPr>
        <p:spPr>
          <a:xfrm>
            <a:off x="584199" y="1386766"/>
            <a:ext cx="11011601" cy="338554"/>
          </a:xfrm>
        </p:spPr>
        <p:txBody>
          <a:bodyPr/>
          <a:lstStyle/>
          <a:p>
            <a:r>
              <a:rPr lang="en-US" altLang="zh-CN"/>
              <a:t>Policy Templates</a:t>
            </a:r>
            <a:endParaRPr lang="zh-CN" altLang="en-US"/>
          </a:p>
        </p:txBody>
      </p:sp>
      <p:sp>
        <p:nvSpPr>
          <p:cNvPr id="3" name="矩形: 圆角 2">
            <a:extLst>
              <a:ext uri="{FF2B5EF4-FFF2-40B4-BE49-F238E27FC236}">
                <a16:creationId xmlns:a16="http://schemas.microsoft.com/office/drawing/2014/main" id="{C204E59B-F69F-4CFF-9E72-5E10DCD00425}"/>
              </a:ext>
            </a:extLst>
          </p:cNvPr>
          <p:cNvSpPr>
            <a:spLocks/>
          </p:cNvSpPr>
          <p:nvPr/>
        </p:nvSpPr>
        <p:spPr bwMode="auto">
          <a:xfrm>
            <a:off x="588963" y="2072782"/>
            <a:ext cx="3525903" cy="1872000"/>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ts val="600"/>
              </a:spcBef>
              <a:spcAft>
                <a:spcPct val="0"/>
              </a:spcAft>
            </a:pPr>
            <a:r>
              <a:rPr lang="en-US" altLang="zh-CN" sz="2000" dirty="0">
                <a:solidFill>
                  <a:schemeClr val="tx1"/>
                </a:solidFill>
                <a:latin typeface="+mj-lt"/>
                <a:ea typeface="Segoe UI" pitchFamily="34" charset="0"/>
                <a:cs typeface="Segoe UI" pitchFamily="34" charset="0"/>
              </a:rPr>
              <a:t>Data overexposure policy:</a:t>
            </a:r>
          </a:p>
          <a:p>
            <a:pPr defTabSz="932472" fontAlgn="base">
              <a:spcBef>
                <a:spcPts val="600"/>
              </a:spcBef>
              <a:spcAft>
                <a:spcPct val="0"/>
              </a:spcAft>
            </a:pPr>
            <a:r>
              <a:rPr lang="en-US" altLang="zh-CN" sz="1800" dirty="0">
                <a:solidFill>
                  <a:schemeClr val="tx1"/>
                </a:solidFill>
                <a:ea typeface="Segoe UI" pitchFamily="34" charset="0"/>
                <a:cs typeface="Segoe UI" pitchFamily="34" charset="0"/>
              </a:rPr>
              <a:t>Identify content items containing personal data that may be too broadly accessible</a:t>
            </a:r>
            <a:endParaRPr lang="zh-CN" altLang="en-US" sz="1800" dirty="0">
              <a:solidFill>
                <a:schemeClr val="tx1"/>
              </a:solidFill>
              <a:ea typeface="Segoe UI" pitchFamily="34" charset="0"/>
              <a:cs typeface="Segoe UI" pitchFamily="34" charset="0"/>
            </a:endParaRPr>
          </a:p>
        </p:txBody>
      </p:sp>
      <p:sp>
        <p:nvSpPr>
          <p:cNvPr id="36" name="矩形: 圆角 35">
            <a:extLst>
              <a:ext uri="{FF2B5EF4-FFF2-40B4-BE49-F238E27FC236}">
                <a16:creationId xmlns:a16="http://schemas.microsoft.com/office/drawing/2014/main" id="{F293616C-58A6-44AF-B131-A77013921E31}"/>
              </a:ext>
            </a:extLst>
          </p:cNvPr>
          <p:cNvSpPr>
            <a:spLocks/>
          </p:cNvSpPr>
          <p:nvPr/>
        </p:nvSpPr>
        <p:spPr bwMode="auto">
          <a:xfrm>
            <a:off x="4331461" y="2072782"/>
            <a:ext cx="3525903" cy="1872000"/>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ts val="600"/>
              </a:spcBef>
              <a:spcAft>
                <a:spcPct val="0"/>
              </a:spcAft>
            </a:pPr>
            <a:r>
              <a:rPr lang="en-US" altLang="zh-CN" sz="2000" dirty="0">
                <a:solidFill>
                  <a:schemeClr val="tx1"/>
                </a:solidFill>
                <a:latin typeface="+mj-lt"/>
                <a:ea typeface="Segoe UI" pitchFamily="34" charset="0"/>
                <a:cs typeface="Segoe UI" pitchFamily="34" charset="0"/>
              </a:rPr>
              <a:t>Data transfers policy:</a:t>
            </a:r>
          </a:p>
          <a:p>
            <a:pPr defTabSz="932472" fontAlgn="base">
              <a:spcBef>
                <a:spcPts val="600"/>
              </a:spcBef>
              <a:spcAft>
                <a:spcPct val="0"/>
              </a:spcAft>
            </a:pPr>
            <a:r>
              <a:rPr lang="en-US" altLang="zh-CN" sz="1800" dirty="0">
                <a:solidFill>
                  <a:schemeClr val="tx1"/>
                </a:solidFill>
                <a:ea typeface="Segoe UI" pitchFamily="34" charset="0"/>
                <a:cs typeface="Segoe UI" pitchFamily="34" charset="0"/>
              </a:rPr>
              <a:t>Monitor and manage the transfer of sensitive information</a:t>
            </a:r>
            <a:endParaRPr lang="zh-CN" altLang="en-US" sz="1800" dirty="0">
              <a:solidFill>
                <a:schemeClr val="tx1"/>
              </a:solidFill>
              <a:ea typeface="Segoe UI" pitchFamily="34" charset="0"/>
              <a:cs typeface="Segoe UI" pitchFamily="34" charset="0"/>
            </a:endParaRPr>
          </a:p>
        </p:txBody>
      </p:sp>
      <p:sp>
        <p:nvSpPr>
          <p:cNvPr id="30" name="矩形: 圆角 29">
            <a:extLst>
              <a:ext uri="{FF2B5EF4-FFF2-40B4-BE49-F238E27FC236}">
                <a16:creationId xmlns:a16="http://schemas.microsoft.com/office/drawing/2014/main" id="{D0AB6854-E926-4FE7-824B-4759C97408E3}"/>
              </a:ext>
            </a:extLst>
          </p:cNvPr>
          <p:cNvSpPr/>
          <p:nvPr/>
        </p:nvSpPr>
        <p:spPr bwMode="auto">
          <a:xfrm>
            <a:off x="8073960" y="2072782"/>
            <a:ext cx="3525903" cy="1872000"/>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ts val="600"/>
              </a:spcBef>
              <a:spcAft>
                <a:spcPct val="0"/>
              </a:spcAft>
            </a:pPr>
            <a:r>
              <a:rPr lang="en-US" altLang="zh-CN" sz="2000" dirty="0">
                <a:solidFill>
                  <a:schemeClr val="tx1"/>
                </a:solidFill>
                <a:latin typeface="+mj-lt"/>
                <a:ea typeface="Segoe UI" pitchFamily="34" charset="0"/>
                <a:cs typeface="Segoe UI" pitchFamily="34" charset="0"/>
              </a:rPr>
              <a:t>Data minimization policy:</a:t>
            </a:r>
          </a:p>
          <a:p>
            <a:pPr defTabSz="932472" fontAlgn="base">
              <a:spcBef>
                <a:spcPts val="600"/>
              </a:spcBef>
              <a:spcAft>
                <a:spcPct val="0"/>
              </a:spcAft>
            </a:pPr>
            <a:r>
              <a:rPr lang="en-US" altLang="zh-CN" sz="1800" dirty="0">
                <a:solidFill>
                  <a:schemeClr val="tx1"/>
                </a:solidFill>
                <a:ea typeface="Segoe UI" pitchFamily="34" charset="0"/>
                <a:cs typeface="Segoe UI" pitchFamily="34" charset="0"/>
              </a:rPr>
              <a:t>Ensure that personal data is only stored for as long as necessary</a:t>
            </a:r>
            <a:endParaRPr lang="zh-CN" altLang="en-US" sz="1800" dirty="0">
              <a:solidFill>
                <a:schemeClr val="tx1"/>
              </a:solidFill>
              <a:ea typeface="Segoe UI" pitchFamily="34" charset="0"/>
              <a:cs typeface="Segoe UI" pitchFamily="34" charset="0"/>
            </a:endParaRPr>
          </a:p>
        </p:txBody>
      </p:sp>
      <p:sp>
        <p:nvSpPr>
          <p:cNvPr id="24" name="矩形: 圆角 23">
            <a:extLst>
              <a:ext uri="{FF2B5EF4-FFF2-40B4-BE49-F238E27FC236}">
                <a16:creationId xmlns:a16="http://schemas.microsoft.com/office/drawing/2014/main" id="{8B22903E-EB34-4936-8D88-35AABD3230BA}"/>
              </a:ext>
            </a:extLst>
          </p:cNvPr>
          <p:cNvSpPr>
            <a:spLocks/>
          </p:cNvSpPr>
          <p:nvPr/>
        </p:nvSpPr>
        <p:spPr bwMode="auto">
          <a:xfrm>
            <a:off x="588963" y="4166506"/>
            <a:ext cx="5411038" cy="1043669"/>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defTabSz="932472" fontAlgn="base">
              <a:spcBef>
                <a:spcPts val="600"/>
              </a:spcBef>
              <a:spcAft>
                <a:spcPct val="0"/>
              </a:spcAft>
            </a:pPr>
            <a:r>
              <a:rPr lang="en-US" altLang="zh-CN" sz="1800" dirty="0">
                <a:solidFill>
                  <a:schemeClr val="tx1"/>
                </a:solidFill>
                <a:cs typeface="Segoe UI" pitchFamily="34" charset="0"/>
              </a:rPr>
              <a:t>Email notifications with built-in</a:t>
            </a:r>
            <a:br>
              <a:rPr lang="en-US" altLang="zh-CN" sz="1800" dirty="0">
                <a:solidFill>
                  <a:schemeClr val="tx1"/>
                </a:solidFill>
                <a:cs typeface="Segoe UI" pitchFamily="34" charset="0"/>
              </a:rPr>
            </a:br>
            <a:r>
              <a:rPr lang="en-US" altLang="zh-CN" sz="1800" dirty="0">
                <a:solidFill>
                  <a:schemeClr val="tx1"/>
                </a:solidFill>
                <a:cs typeface="Segoe UI" pitchFamily="34" charset="0"/>
              </a:rPr>
              <a:t>remediation actions</a:t>
            </a:r>
          </a:p>
        </p:txBody>
      </p:sp>
      <p:sp>
        <p:nvSpPr>
          <p:cNvPr id="48" name="矩形: 圆角 47">
            <a:extLst>
              <a:ext uri="{FF2B5EF4-FFF2-40B4-BE49-F238E27FC236}">
                <a16:creationId xmlns:a16="http://schemas.microsoft.com/office/drawing/2014/main" id="{289F54D1-03FD-4EFD-A711-B0CD6F043453}"/>
              </a:ext>
            </a:extLst>
          </p:cNvPr>
          <p:cNvSpPr/>
          <p:nvPr/>
        </p:nvSpPr>
        <p:spPr bwMode="auto">
          <a:xfrm>
            <a:off x="6188825" y="4166506"/>
            <a:ext cx="5411038" cy="1043669"/>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defTabSz="932472" fontAlgn="base">
              <a:spcBef>
                <a:spcPts val="600"/>
              </a:spcBef>
              <a:spcAft>
                <a:spcPct val="0"/>
              </a:spcAft>
            </a:pPr>
            <a:r>
              <a:rPr lang="en-US" altLang="zh-CN" sz="1800" dirty="0">
                <a:solidFill>
                  <a:schemeClr val="tx1"/>
                </a:solidFill>
                <a:cs typeface="Segoe UI" pitchFamily="34" charset="0"/>
              </a:rPr>
              <a:t>Customizable policy creation for specific users, groups, and sensitive information types</a:t>
            </a:r>
          </a:p>
        </p:txBody>
      </p:sp>
    </p:spTree>
    <p:extLst>
      <p:ext uri="{BB962C8B-B14F-4D97-AF65-F5344CB8AC3E}">
        <p14:creationId xmlns:p14="http://schemas.microsoft.com/office/powerpoint/2010/main" val="88581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16">
            <a:extLst>
              <a:ext uri="{FF2B5EF4-FFF2-40B4-BE49-F238E27FC236}">
                <a16:creationId xmlns:a16="http://schemas.microsoft.com/office/drawing/2014/main" id="{6DE37CA3-B1BC-102F-F6F0-F970B68952F5}"/>
              </a:ext>
            </a:extLst>
          </p:cNvPr>
          <p:cNvSpPr>
            <a:spLocks noGrp="1"/>
          </p:cNvSpPr>
          <p:nvPr>
            <p:ph type="title"/>
          </p:nvPr>
        </p:nvSpPr>
        <p:spPr>
          <a:xfrm>
            <a:off x="588963" y="585788"/>
            <a:ext cx="11010900" cy="492125"/>
          </a:xfrm>
        </p:spPr>
        <p:txBody>
          <a:bodyPr/>
          <a:lstStyle/>
          <a:p>
            <a:r>
              <a:rPr lang="en-US" dirty="0"/>
              <a:t>Create and manage risk management policies (continued)</a:t>
            </a:r>
          </a:p>
        </p:txBody>
      </p:sp>
      <p:sp>
        <p:nvSpPr>
          <p:cNvPr id="66" name="Oval 65">
            <a:extLst>
              <a:ext uri="{FF2B5EF4-FFF2-40B4-BE49-F238E27FC236}">
                <a16:creationId xmlns:a16="http://schemas.microsoft.com/office/drawing/2014/main" id="{07A0DD27-6060-E5C3-80E9-2839117019E1}"/>
              </a:ext>
            </a:extLst>
          </p:cNvPr>
          <p:cNvSpPr>
            <a:spLocks/>
          </p:cNvSpPr>
          <p:nvPr/>
        </p:nvSpPr>
        <p:spPr bwMode="auto">
          <a:xfrm>
            <a:off x="588963" y="1625800"/>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dirty="0">
                <a:solidFill>
                  <a:schemeClr val="tx1"/>
                </a:solidFill>
              </a:rPr>
              <a:t>1</a:t>
            </a:r>
          </a:p>
        </p:txBody>
      </p:sp>
      <p:sp>
        <p:nvSpPr>
          <p:cNvPr id="45" name="Rectangle 44">
            <a:extLst>
              <a:ext uri="{FF2B5EF4-FFF2-40B4-BE49-F238E27FC236}">
                <a16:creationId xmlns:a16="http://schemas.microsoft.com/office/drawing/2014/main" id="{05735B81-D271-C66E-D982-2BD24AF4F845}"/>
              </a:ext>
            </a:extLst>
          </p:cNvPr>
          <p:cNvSpPr>
            <a:spLocks/>
          </p:cNvSpPr>
          <p:nvPr/>
        </p:nvSpPr>
        <p:spPr>
          <a:xfrm>
            <a:off x="1244600" y="1438901"/>
            <a:ext cx="4639496" cy="830997"/>
          </a:xfrm>
          <a:prstGeom prst="rect">
            <a:avLst/>
          </a:prstGeom>
        </p:spPr>
        <p:txBody>
          <a:bodyPr wrap="square" lIns="0" tIns="0" rIns="0" bIns="0" anchor="ctr">
            <a:spAutoFit/>
          </a:bodyPr>
          <a:lstStyle/>
          <a:p>
            <a:pPr marL="0" lvl="1"/>
            <a:r>
              <a:rPr lang="en-US" sz="1800" dirty="0">
                <a:latin typeface="+mj-lt"/>
              </a:rPr>
              <a:t>Choose data to monitor</a:t>
            </a:r>
          </a:p>
          <a:p>
            <a:pPr marL="0" lvl="1"/>
            <a:r>
              <a:rPr lang="en-US" sz="1800" dirty="0"/>
              <a:t>Select data types or groups for policy monitoring. </a:t>
            </a:r>
          </a:p>
        </p:txBody>
      </p:sp>
      <p:cxnSp>
        <p:nvCxnSpPr>
          <p:cNvPr id="60" name="Straight Connector 59">
            <a:extLst>
              <a:ext uri="{FF2B5EF4-FFF2-40B4-BE49-F238E27FC236}">
                <a16:creationId xmlns:a16="http://schemas.microsoft.com/office/drawing/2014/main" id="{8FA6F5B6-C37D-C55C-523A-B8DAB5D9C48D}"/>
              </a:ext>
              <a:ext uri="{C183D7F6-B498-43B3-948B-1728B52AA6E4}">
                <adec:decorative xmlns:adec="http://schemas.microsoft.com/office/drawing/2017/decorative" val="1"/>
              </a:ext>
            </a:extLst>
          </p:cNvPr>
          <p:cNvCxnSpPr>
            <a:cxnSpLocks/>
          </p:cNvCxnSpPr>
          <p:nvPr/>
        </p:nvCxnSpPr>
        <p:spPr>
          <a:xfrm>
            <a:off x="1244600" y="2456525"/>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67" name="Oval 66">
            <a:extLst>
              <a:ext uri="{FF2B5EF4-FFF2-40B4-BE49-F238E27FC236}">
                <a16:creationId xmlns:a16="http://schemas.microsoft.com/office/drawing/2014/main" id="{980F8AFD-4957-443C-1D0D-ABDD71813FF7}"/>
              </a:ext>
            </a:extLst>
          </p:cNvPr>
          <p:cNvSpPr>
            <a:spLocks/>
          </p:cNvSpPr>
          <p:nvPr/>
        </p:nvSpPr>
        <p:spPr bwMode="auto">
          <a:xfrm>
            <a:off x="588963" y="2830049"/>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a:solidFill>
                  <a:schemeClr val="tx1"/>
                </a:solidFill>
              </a:rPr>
              <a:t>2</a:t>
            </a:r>
          </a:p>
        </p:txBody>
      </p:sp>
      <p:sp>
        <p:nvSpPr>
          <p:cNvPr id="46" name="Rectangle 45">
            <a:extLst>
              <a:ext uri="{FF2B5EF4-FFF2-40B4-BE49-F238E27FC236}">
                <a16:creationId xmlns:a16="http://schemas.microsoft.com/office/drawing/2014/main" id="{66B13BB1-CCDE-2477-E7BB-5896E9E72736}"/>
              </a:ext>
            </a:extLst>
          </p:cNvPr>
          <p:cNvSpPr>
            <a:spLocks/>
          </p:cNvSpPr>
          <p:nvPr/>
        </p:nvSpPr>
        <p:spPr>
          <a:xfrm>
            <a:off x="1244600" y="2627762"/>
            <a:ext cx="4639496" cy="861774"/>
          </a:xfrm>
          <a:prstGeom prst="rect">
            <a:avLst/>
          </a:prstGeom>
        </p:spPr>
        <p:txBody>
          <a:bodyPr wrap="square" lIns="0" tIns="0" rIns="0" bIns="0" anchor="ctr">
            <a:spAutoFit/>
          </a:bodyPr>
          <a:lstStyle/>
          <a:p>
            <a:pPr marL="0" lvl="1"/>
            <a:r>
              <a:rPr lang="en-US" sz="1800" dirty="0">
                <a:latin typeface="+mj-lt"/>
              </a:rPr>
              <a:t>Choose users and groups</a:t>
            </a:r>
          </a:p>
          <a:p>
            <a:pPr marL="0" lvl="1"/>
            <a:r>
              <a:rPr lang="en-US" sz="1800" dirty="0"/>
              <a:t>Apply policy to all or specific users/groups. Choose users/groups as needed.</a:t>
            </a:r>
          </a:p>
        </p:txBody>
      </p:sp>
      <p:cxnSp>
        <p:nvCxnSpPr>
          <p:cNvPr id="61" name="Straight Connector 60">
            <a:extLst>
              <a:ext uri="{FF2B5EF4-FFF2-40B4-BE49-F238E27FC236}">
                <a16:creationId xmlns:a16="http://schemas.microsoft.com/office/drawing/2014/main" id="{94A4A4E8-6637-B790-C427-5080C67A3933}"/>
              </a:ext>
              <a:ext uri="{C183D7F6-B498-43B3-948B-1728B52AA6E4}">
                <adec:decorative xmlns:adec="http://schemas.microsoft.com/office/drawing/2017/decorative" val="1"/>
              </a:ext>
            </a:extLst>
          </p:cNvPr>
          <p:cNvCxnSpPr>
            <a:cxnSpLocks/>
          </p:cNvCxnSpPr>
          <p:nvPr/>
        </p:nvCxnSpPr>
        <p:spPr>
          <a:xfrm>
            <a:off x="1244600" y="3660776"/>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68" name="Oval 67">
            <a:extLst>
              <a:ext uri="{FF2B5EF4-FFF2-40B4-BE49-F238E27FC236}">
                <a16:creationId xmlns:a16="http://schemas.microsoft.com/office/drawing/2014/main" id="{03ECEE33-06BB-8944-3B2F-8B1A62C9FFC5}"/>
              </a:ext>
            </a:extLst>
          </p:cNvPr>
          <p:cNvSpPr>
            <a:spLocks/>
          </p:cNvSpPr>
          <p:nvPr/>
        </p:nvSpPr>
        <p:spPr bwMode="auto">
          <a:xfrm>
            <a:off x="588963" y="4034301"/>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dirty="0">
                <a:solidFill>
                  <a:schemeClr val="tx1"/>
                </a:solidFill>
              </a:rPr>
              <a:t>3</a:t>
            </a:r>
          </a:p>
        </p:txBody>
      </p:sp>
      <p:sp>
        <p:nvSpPr>
          <p:cNvPr id="47" name="Rectangle 46">
            <a:extLst>
              <a:ext uri="{FF2B5EF4-FFF2-40B4-BE49-F238E27FC236}">
                <a16:creationId xmlns:a16="http://schemas.microsoft.com/office/drawing/2014/main" id="{438B40DA-7BC9-A02A-D890-1445F7ECC826}"/>
              </a:ext>
            </a:extLst>
          </p:cNvPr>
          <p:cNvSpPr>
            <a:spLocks/>
          </p:cNvSpPr>
          <p:nvPr/>
        </p:nvSpPr>
        <p:spPr>
          <a:xfrm>
            <a:off x="1244600" y="3847402"/>
            <a:ext cx="4639496" cy="830997"/>
          </a:xfrm>
          <a:prstGeom prst="rect">
            <a:avLst/>
          </a:prstGeom>
        </p:spPr>
        <p:txBody>
          <a:bodyPr wrap="square" lIns="0" tIns="0" rIns="0" bIns="0" anchor="ctr">
            <a:spAutoFit/>
          </a:bodyPr>
          <a:lstStyle/>
          <a:p>
            <a:pPr marL="0" lvl="1"/>
            <a:r>
              <a:rPr lang="en-US" sz="1800">
                <a:latin typeface="+mj-lt"/>
              </a:rPr>
              <a:t>Choose locations</a:t>
            </a:r>
          </a:p>
          <a:p>
            <a:pPr marL="0" lvl="1"/>
            <a:r>
              <a:rPr lang="en-US" sz="1800"/>
              <a:t>Select </a:t>
            </a:r>
            <a:r>
              <a:rPr lang="en-US" sz="1800" dirty="0"/>
              <a:t>locations for policy: Exchange, OneDrive, Teams, SharePoint.</a:t>
            </a:r>
          </a:p>
        </p:txBody>
      </p:sp>
      <p:cxnSp>
        <p:nvCxnSpPr>
          <p:cNvPr id="62" name="Straight Connector 61">
            <a:extLst>
              <a:ext uri="{FF2B5EF4-FFF2-40B4-BE49-F238E27FC236}">
                <a16:creationId xmlns:a16="http://schemas.microsoft.com/office/drawing/2014/main" id="{2C48303D-E60D-1ECB-ABAD-DAFDD4814957}"/>
              </a:ext>
              <a:ext uri="{C183D7F6-B498-43B3-948B-1728B52AA6E4}">
                <adec:decorative xmlns:adec="http://schemas.microsoft.com/office/drawing/2017/decorative" val="1"/>
              </a:ext>
            </a:extLst>
          </p:cNvPr>
          <p:cNvCxnSpPr>
            <a:cxnSpLocks/>
          </p:cNvCxnSpPr>
          <p:nvPr/>
        </p:nvCxnSpPr>
        <p:spPr>
          <a:xfrm>
            <a:off x="1244600" y="4865027"/>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24196E9B-0283-1F11-6766-DD8A4D7B86C1}"/>
              </a:ext>
            </a:extLst>
          </p:cNvPr>
          <p:cNvSpPr>
            <a:spLocks/>
          </p:cNvSpPr>
          <p:nvPr/>
        </p:nvSpPr>
        <p:spPr bwMode="auto">
          <a:xfrm>
            <a:off x="588963" y="5238553"/>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dirty="0">
                <a:solidFill>
                  <a:schemeClr val="tx1"/>
                </a:solidFill>
              </a:rPr>
              <a:t>4</a:t>
            </a:r>
          </a:p>
        </p:txBody>
      </p:sp>
      <p:sp>
        <p:nvSpPr>
          <p:cNvPr id="48" name="Rectangle 47">
            <a:extLst>
              <a:ext uri="{FF2B5EF4-FFF2-40B4-BE49-F238E27FC236}">
                <a16:creationId xmlns:a16="http://schemas.microsoft.com/office/drawing/2014/main" id="{DE3A1B7D-1FE8-8310-5489-C228DB2D6E43}"/>
              </a:ext>
            </a:extLst>
          </p:cNvPr>
          <p:cNvSpPr>
            <a:spLocks/>
          </p:cNvSpPr>
          <p:nvPr/>
        </p:nvSpPr>
        <p:spPr>
          <a:xfrm>
            <a:off x="1244600" y="5051654"/>
            <a:ext cx="4639496" cy="830997"/>
          </a:xfrm>
          <a:prstGeom prst="rect">
            <a:avLst/>
          </a:prstGeom>
        </p:spPr>
        <p:txBody>
          <a:bodyPr wrap="square" lIns="0" tIns="0" rIns="0" bIns="0" anchor="ctr">
            <a:spAutoFit/>
          </a:bodyPr>
          <a:lstStyle/>
          <a:p>
            <a:pPr marL="0" lvl="1"/>
            <a:r>
              <a:rPr lang="en-US" sz="1800" dirty="0">
                <a:latin typeface="+mj-lt"/>
              </a:rPr>
              <a:t>Set conditions</a:t>
            </a:r>
          </a:p>
          <a:p>
            <a:pPr marL="0" lvl="1"/>
            <a:r>
              <a:rPr lang="en-US" sz="1800" dirty="0"/>
              <a:t>Different policy templates have unique conditions</a:t>
            </a:r>
          </a:p>
        </p:txBody>
      </p:sp>
      <p:sp>
        <p:nvSpPr>
          <p:cNvPr id="70" name="Oval 69">
            <a:extLst>
              <a:ext uri="{FF2B5EF4-FFF2-40B4-BE49-F238E27FC236}">
                <a16:creationId xmlns:a16="http://schemas.microsoft.com/office/drawing/2014/main" id="{CEB07CCD-BCED-8BAA-4E4E-A3836DA48881}"/>
              </a:ext>
            </a:extLst>
          </p:cNvPr>
          <p:cNvSpPr>
            <a:spLocks/>
          </p:cNvSpPr>
          <p:nvPr/>
        </p:nvSpPr>
        <p:spPr bwMode="auto">
          <a:xfrm>
            <a:off x="6188869" y="1625800"/>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dirty="0">
                <a:solidFill>
                  <a:schemeClr val="tx1"/>
                </a:solidFill>
              </a:rPr>
              <a:t>5</a:t>
            </a:r>
          </a:p>
        </p:txBody>
      </p:sp>
      <p:sp>
        <p:nvSpPr>
          <p:cNvPr id="49" name="Rectangle 48">
            <a:extLst>
              <a:ext uri="{FF2B5EF4-FFF2-40B4-BE49-F238E27FC236}">
                <a16:creationId xmlns:a16="http://schemas.microsoft.com/office/drawing/2014/main" id="{A5F4C52A-B1A1-F6B3-F262-F8FC59967B3B}"/>
              </a:ext>
            </a:extLst>
          </p:cNvPr>
          <p:cNvSpPr/>
          <p:nvPr/>
        </p:nvSpPr>
        <p:spPr>
          <a:xfrm>
            <a:off x="6942904" y="1438901"/>
            <a:ext cx="4639496" cy="830997"/>
          </a:xfrm>
          <a:prstGeom prst="rect">
            <a:avLst/>
          </a:prstGeom>
        </p:spPr>
        <p:txBody>
          <a:bodyPr wrap="square" lIns="0" tIns="0" rIns="0" bIns="0" anchor="ctr">
            <a:spAutoFit/>
          </a:bodyPr>
          <a:lstStyle/>
          <a:p>
            <a:pPr marL="0" lvl="1"/>
            <a:r>
              <a:rPr lang="en-US" sz="1800" dirty="0">
                <a:latin typeface="+mj-lt"/>
              </a:rPr>
              <a:t>Define outcomes</a:t>
            </a:r>
          </a:p>
          <a:p>
            <a:pPr marL="0" lvl="1"/>
            <a:r>
              <a:rPr lang="en-US" sz="1800" dirty="0"/>
              <a:t>Configure outcomes, notifications, and Teams tips.</a:t>
            </a:r>
          </a:p>
        </p:txBody>
      </p:sp>
      <p:cxnSp>
        <p:nvCxnSpPr>
          <p:cNvPr id="63" name="Straight Connector 62">
            <a:extLst>
              <a:ext uri="{FF2B5EF4-FFF2-40B4-BE49-F238E27FC236}">
                <a16:creationId xmlns:a16="http://schemas.microsoft.com/office/drawing/2014/main" id="{9CE989C4-6867-CE67-C84B-B222B6EAED39}"/>
              </a:ext>
              <a:ext uri="{C183D7F6-B498-43B3-948B-1728B52AA6E4}">
                <adec:decorative xmlns:adec="http://schemas.microsoft.com/office/drawing/2017/decorative" val="1"/>
              </a:ext>
            </a:extLst>
          </p:cNvPr>
          <p:cNvCxnSpPr>
            <a:cxnSpLocks/>
          </p:cNvCxnSpPr>
          <p:nvPr/>
        </p:nvCxnSpPr>
        <p:spPr>
          <a:xfrm>
            <a:off x="6942904" y="2456525"/>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62E9A5BB-2E6C-AD61-E497-4DDB579798E9}"/>
              </a:ext>
            </a:extLst>
          </p:cNvPr>
          <p:cNvSpPr>
            <a:spLocks/>
          </p:cNvSpPr>
          <p:nvPr/>
        </p:nvSpPr>
        <p:spPr bwMode="auto">
          <a:xfrm>
            <a:off x="6188869" y="2830049"/>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a:solidFill>
                  <a:schemeClr val="tx1"/>
                </a:solidFill>
              </a:rPr>
              <a:t>6</a:t>
            </a:r>
          </a:p>
        </p:txBody>
      </p:sp>
      <p:sp>
        <p:nvSpPr>
          <p:cNvPr id="50" name="Rectangle 49">
            <a:extLst>
              <a:ext uri="{FF2B5EF4-FFF2-40B4-BE49-F238E27FC236}">
                <a16:creationId xmlns:a16="http://schemas.microsoft.com/office/drawing/2014/main" id="{4E24EE51-BE1D-118D-3251-1ACB37BBF068}"/>
              </a:ext>
            </a:extLst>
          </p:cNvPr>
          <p:cNvSpPr>
            <a:spLocks/>
          </p:cNvSpPr>
          <p:nvPr/>
        </p:nvSpPr>
        <p:spPr>
          <a:xfrm>
            <a:off x="6942904" y="2643151"/>
            <a:ext cx="4639496" cy="830997"/>
          </a:xfrm>
          <a:prstGeom prst="rect">
            <a:avLst/>
          </a:prstGeom>
        </p:spPr>
        <p:txBody>
          <a:bodyPr wrap="square" lIns="0" tIns="0" rIns="0" bIns="0" anchor="ctr">
            <a:spAutoFit/>
          </a:bodyPr>
          <a:lstStyle/>
          <a:p>
            <a:pPr marL="0" lvl="1"/>
            <a:r>
              <a:rPr lang="en-US" sz="1800" dirty="0">
                <a:latin typeface="+mj-lt"/>
              </a:rPr>
              <a:t>Set alerts</a:t>
            </a:r>
          </a:p>
          <a:p>
            <a:pPr marL="0" lvl="1"/>
            <a:r>
              <a:rPr lang="en-US" sz="1800" dirty="0"/>
              <a:t>Set alerts, frequency, thresholds, and severity for policies.</a:t>
            </a:r>
          </a:p>
        </p:txBody>
      </p:sp>
      <p:cxnSp>
        <p:nvCxnSpPr>
          <p:cNvPr id="64" name="Straight Connector 63">
            <a:extLst>
              <a:ext uri="{FF2B5EF4-FFF2-40B4-BE49-F238E27FC236}">
                <a16:creationId xmlns:a16="http://schemas.microsoft.com/office/drawing/2014/main" id="{7BAE1271-1EA0-7F3C-7A00-639B6E81D98A}"/>
              </a:ext>
              <a:ext uri="{C183D7F6-B498-43B3-948B-1728B52AA6E4}">
                <adec:decorative xmlns:adec="http://schemas.microsoft.com/office/drawing/2017/decorative" val="1"/>
              </a:ext>
            </a:extLst>
          </p:cNvPr>
          <p:cNvCxnSpPr>
            <a:cxnSpLocks/>
          </p:cNvCxnSpPr>
          <p:nvPr/>
        </p:nvCxnSpPr>
        <p:spPr>
          <a:xfrm>
            <a:off x="6942904" y="3660776"/>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6403FCD0-C57B-FEEC-94A4-18C9B2202020}"/>
              </a:ext>
            </a:extLst>
          </p:cNvPr>
          <p:cNvSpPr>
            <a:spLocks/>
          </p:cNvSpPr>
          <p:nvPr/>
        </p:nvSpPr>
        <p:spPr bwMode="auto">
          <a:xfrm>
            <a:off x="6188869" y="4034301"/>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a:solidFill>
                  <a:schemeClr val="tx1"/>
                </a:solidFill>
              </a:rPr>
              <a:t>7</a:t>
            </a:r>
          </a:p>
        </p:txBody>
      </p:sp>
      <p:sp>
        <p:nvSpPr>
          <p:cNvPr id="51" name="Rectangle 50">
            <a:extLst>
              <a:ext uri="{FF2B5EF4-FFF2-40B4-BE49-F238E27FC236}">
                <a16:creationId xmlns:a16="http://schemas.microsoft.com/office/drawing/2014/main" id="{75353C64-1BF3-2BB3-91C6-364FEF3BDA07}"/>
              </a:ext>
            </a:extLst>
          </p:cNvPr>
          <p:cNvSpPr>
            <a:spLocks/>
          </p:cNvSpPr>
          <p:nvPr/>
        </p:nvSpPr>
        <p:spPr>
          <a:xfrm>
            <a:off x="6942904" y="3847402"/>
            <a:ext cx="4639496" cy="830997"/>
          </a:xfrm>
          <a:prstGeom prst="rect">
            <a:avLst/>
          </a:prstGeom>
        </p:spPr>
        <p:txBody>
          <a:bodyPr wrap="square" lIns="0" tIns="0" rIns="0" bIns="0" anchor="ctr">
            <a:spAutoFit/>
          </a:bodyPr>
          <a:lstStyle/>
          <a:p>
            <a:pPr marL="0" lvl="1"/>
            <a:r>
              <a:rPr lang="en-US" sz="1800" dirty="0">
                <a:latin typeface="+mj-lt"/>
              </a:rPr>
              <a:t>Test </a:t>
            </a:r>
            <a:r>
              <a:rPr lang="en-US" sz="1800">
                <a:latin typeface="+mj-lt"/>
              </a:rPr>
              <a:t>your policy</a:t>
            </a:r>
          </a:p>
          <a:p>
            <a:pPr marL="0" lvl="1"/>
            <a:r>
              <a:rPr lang="en-US" sz="1800"/>
              <a:t>Test </a:t>
            </a:r>
            <a:r>
              <a:rPr lang="en-US" sz="1800" dirty="0"/>
              <a:t>mode: no alerts, no notifications, review insights.</a:t>
            </a:r>
          </a:p>
        </p:txBody>
      </p:sp>
      <p:cxnSp>
        <p:nvCxnSpPr>
          <p:cNvPr id="65" name="Straight Connector 64">
            <a:extLst>
              <a:ext uri="{FF2B5EF4-FFF2-40B4-BE49-F238E27FC236}">
                <a16:creationId xmlns:a16="http://schemas.microsoft.com/office/drawing/2014/main" id="{D59F7277-AE6F-D0DE-BC36-10489C4D95F3}"/>
              </a:ext>
              <a:ext uri="{C183D7F6-B498-43B3-948B-1728B52AA6E4}">
                <adec:decorative xmlns:adec="http://schemas.microsoft.com/office/drawing/2017/decorative" val="1"/>
              </a:ext>
            </a:extLst>
          </p:cNvPr>
          <p:cNvCxnSpPr>
            <a:cxnSpLocks/>
          </p:cNvCxnSpPr>
          <p:nvPr/>
        </p:nvCxnSpPr>
        <p:spPr>
          <a:xfrm>
            <a:off x="6942904" y="4865027"/>
            <a:ext cx="4639496"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76" name="Oval 75">
            <a:extLst>
              <a:ext uri="{FF2B5EF4-FFF2-40B4-BE49-F238E27FC236}">
                <a16:creationId xmlns:a16="http://schemas.microsoft.com/office/drawing/2014/main" id="{0F55DA78-8DB0-B538-D381-3F25FD34DBFB}"/>
              </a:ext>
            </a:extLst>
          </p:cNvPr>
          <p:cNvSpPr>
            <a:spLocks/>
          </p:cNvSpPr>
          <p:nvPr/>
        </p:nvSpPr>
        <p:spPr bwMode="auto">
          <a:xfrm>
            <a:off x="6188869" y="5238553"/>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000" b="1">
                <a:solidFill>
                  <a:schemeClr val="tx1"/>
                </a:solidFill>
              </a:rPr>
              <a:t>8</a:t>
            </a:r>
          </a:p>
        </p:txBody>
      </p:sp>
      <p:sp>
        <p:nvSpPr>
          <p:cNvPr id="52" name="Rectangle 51">
            <a:extLst>
              <a:ext uri="{FF2B5EF4-FFF2-40B4-BE49-F238E27FC236}">
                <a16:creationId xmlns:a16="http://schemas.microsoft.com/office/drawing/2014/main" id="{F1CFBA8F-B5D9-4EFE-1A5A-BEFC21B4A291}"/>
              </a:ext>
            </a:extLst>
          </p:cNvPr>
          <p:cNvSpPr>
            <a:spLocks/>
          </p:cNvSpPr>
          <p:nvPr/>
        </p:nvSpPr>
        <p:spPr>
          <a:xfrm>
            <a:off x="6942904" y="5190153"/>
            <a:ext cx="4639496" cy="553998"/>
          </a:xfrm>
          <a:prstGeom prst="rect">
            <a:avLst/>
          </a:prstGeom>
        </p:spPr>
        <p:txBody>
          <a:bodyPr wrap="square" lIns="0" tIns="0" rIns="0" bIns="0" anchor="ctr">
            <a:spAutoFit/>
          </a:bodyPr>
          <a:lstStyle/>
          <a:p>
            <a:pPr marL="0" lvl="1"/>
            <a:r>
              <a:rPr lang="en-US" sz="1800" dirty="0">
                <a:latin typeface="+mj-lt"/>
              </a:rPr>
              <a:t>Turn on/off </a:t>
            </a:r>
            <a:r>
              <a:rPr lang="en-US" sz="1800">
                <a:latin typeface="+mj-lt"/>
              </a:rPr>
              <a:t>a policy</a:t>
            </a:r>
          </a:p>
          <a:p>
            <a:pPr marL="0" lvl="1"/>
            <a:r>
              <a:rPr lang="en-US" sz="1800"/>
              <a:t>Toggle </a:t>
            </a:r>
            <a:r>
              <a:rPr lang="en-US" sz="1800" dirty="0"/>
              <a:t>policy: test mode, turn on, or turn off.</a:t>
            </a:r>
          </a:p>
        </p:txBody>
      </p:sp>
    </p:spTree>
    <p:extLst>
      <p:ext uri="{BB962C8B-B14F-4D97-AF65-F5344CB8AC3E}">
        <p14:creationId xmlns:p14="http://schemas.microsoft.com/office/powerpoint/2010/main" val="28728922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29C2A-0D57-B376-6B8F-965E2689FCC1}"/>
              </a:ext>
            </a:extLst>
          </p:cNvPr>
          <p:cNvSpPr>
            <a:spLocks noGrp="1"/>
          </p:cNvSpPr>
          <p:nvPr>
            <p:ph type="title"/>
          </p:nvPr>
        </p:nvSpPr>
        <p:spPr/>
        <p:txBody>
          <a:bodyPr/>
          <a:lstStyle/>
          <a:p>
            <a:r>
              <a:rPr lang="en-US" dirty="0"/>
              <a:t>Investigate and remediate risk management alerts</a:t>
            </a:r>
          </a:p>
        </p:txBody>
      </p:sp>
      <p:sp>
        <p:nvSpPr>
          <p:cNvPr id="89" name="Oval 88">
            <a:extLst>
              <a:ext uri="{FF2B5EF4-FFF2-40B4-BE49-F238E27FC236}">
                <a16:creationId xmlns:a16="http://schemas.microsoft.com/office/drawing/2014/main" id="{328C781A-3BFC-8809-3221-9059394376CF}"/>
              </a:ext>
              <a:ext uri="{C183D7F6-B498-43B3-948B-1728B52AA6E4}">
                <adec:decorative xmlns:adec="http://schemas.microsoft.com/office/drawing/2017/decorative" val="1"/>
              </a:ext>
            </a:extLst>
          </p:cNvPr>
          <p:cNvSpPr/>
          <p:nvPr/>
        </p:nvSpPr>
        <p:spPr bwMode="auto">
          <a:xfrm>
            <a:off x="584200" y="1595989"/>
            <a:ext cx="594360" cy="594360"/>
          </a:xfrm>
          <a:prstGeom prst="ellipse">
            <a:avLst/>
          </a:prstGeom>
          <a:solidFill>
            <a:schemeClr val="accent3"/>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3" name="Alarm" title="Icon of a bell">
            <a:extLst>
              <a:ext uri="{FF2B5EF4-FFF2-40B4-BE49-F238E27FC236}">
                <a16:creationId xmlns:a16="http://schemas.microsoft.com/office/drawing/2014/main" id="{D346FC3A-8B8B-070C-D172-7B559C6A2DAC}"/>
              </a:ext>
            </a:extLst>
          </p:cNvPr>
          <p:cNvSpPr>
            <a:spLocks noChangeAspect="1" noEditPoints="1"/>
          </p:cNvSpPr>
          <p:nvPr/>
        </p:nvSpPr>
        <p:spPr bwMode="auto">
          <a:xfrm>
            <a:off x="754022" y="1753751"/>
            <a:ext cx="254716" cy="278836"/>
          </a:xfrm>
          <a:custGeom>
            <a:avLst/>
            <a:gdLst>
              <a:gd name="T0" fmla="*/ 200 w 298"/>
              <a:gd name="T1" fmla="*/ 275 h 325"/>
              <a:gd name="T2" fmla="*/ 151 w 298"/>
              <a:gd name="T3" fmla="*/ 325 h 325"/>
              <a:gd name="T4" fmla="*/ 101 w 298"/>
              <a:gd name="T5" fmla="*/ 275 h 325"/>
              <a:gd name="T6" fmla="*/ 262 w 298"/>
              <a:gd name="T7" fmla="*/ 275 h 325"/>
              <a:gd name="T8" fmla="*/ 262 w 298"/>
              <a:gd name="T9" fmla="*/ 111 h 325"/>
              <a:gd name="T10" fmla="*/ 151 w 298"/>
              <a:gd name="T11" fmla="*/ 0 h 325"/>
              <a:gd name="T12" fmla="*/ 39 w 298"/>
              <a:gd name="T13" fmla="*/ 111 h 325"/>
              <a:gd name="T14" fmla="*/ 39 w 298"/>
              <a:gd name="T15" fmla="*/ 274 h 325"/>
              <a:gd name="T16" fmla="*/ 0 w 298"/>
              <a:gd name="T17" fmla="*/ 275 h 325"/>
              <a:gd name="T18" fmla="*/ 298 w 298"/>
              <a:gd name="T19" fmla="*/ 27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8" h="325">
                <a:moveTo>
                  <a:pt x="200" y="275"/>
                </a:moveTo>
                <a:cubicBezTo>
                  <a:pt x="200" y="303"/>
                  <a:pt x="178" y="325"/>
                  <a:pt x="151" y="325"/>
                </a:cubicBezTo>
                <a:cubicBezTo>
                  <a:pt x="123" y="325"/>
                  <a:pt x="101" y="303"/>
                  <a:pt x="101" y="275"/>
                </a:cubicBezTo>
                <a:moveTo>
                  <a:pt x="262" y="275"/>
                </a:moveTo>
                <a:cubicBezTo>
                  <a:pt x="262" y="111"/>
                  <a:pt x="262" y="111"/>
                  <a:pt x="262" y="111"/>
                </a:cubicBezTo>
                <a:cubicBezTo>
                  <a:pt x="262" y="50"/>
                  <a:pt x="212" y="0"/>
                  <a:pt x="151" y="0"/>
                </a:cubicBezTo>
                <a:cubicBezTo>
                  <a:pt x="89" y="0"/>
                  <a:pt x="39" y="50"/>
                  <a:pt x="39" y="111"/>
                </a:cubicBezTo>
                <a:cubicBezTo>
                  <a:pt x="39" y="274"/>
                  <a:pt x="39" y="274"/>
                  <a:pt x="39" y="274"/>
                </a:cubicBezTo>
                <a:moveTo>
                  <a:pt x="0" y="275"/>
                </a:moveTo>
                <a:cubicBezTo>
                  <a:pt x="298" y="275"/>
                  <a:pt x="298" y="275"/>
                  <a:pt x="298" y="275"/>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85" name="Text Placeholder 4">
            <a:extLst>
              <a:ext uri="{FF2B5EF4-FFF2-40B4-BE49-F238E27FC236}">
                <a16:creationId xmlns:a16="http://schemas.microsoft.com/office/drawing/2014/main" id="{41F2C711-27B2-F7FA-DA24-0849EB4DEEAE}"/>
              </a:ext>
            </a:extLst>
          </p:cNvPr>
          <p:cNvSpPr txBox="1">
            <a:spLocks/>
          </p:cNvSpPr>
          <p:nvPr/>
        </p:nvSpPr>
        <p:spPr>
          <a:xfrm>
            <a:off x="1389695" y="1754669"/>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Admins can review alerts and take action on data policies</a:t>
            </a:r>
          </a:p>
        </p:txBody>
      </p:sp>
      <p:cxnSp>
        <p:nvCxnSpPr>
          <p:cNvPr id="90" name="Straight Connector 89">
            <a:extLst>
              <a:ext uri="{FF2B5EF4-FFF2-40B4-BE49-F238E27FC236}">
                <a16:creationId xmlns:a16="http://schemas.microsoft.com/office/drawing/2014/main" id="{DC9DB4C8-D9E2-167B-7B74-71F62ED57BD8}"/>
              </a:ext>
              <a:ext uri="{C183D7F6-B498-43B3-948B-1728B52AA6E4}">
                <adec:decorative xmlns:adec="http://schemas.microsoft.com/office/drawing/2017/decorative" val="1"/>
              </a:ext>
            </a:extLst>
          </p:cNvPr>
          <p:cNvCxnSpPr>
            <a:cxnSpLocks/>
          </p:cNvCxnSpPr>
          <p:nvPr/>
        </p:nvCxnSpPr>
        <p:spPr>
          <a:xfrm>
            <a:off x="1389695" y="23731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1" name="Oval 90">
            <a:extLst>
              <a:ext uri="{FF2B5EF4-FFF2-40B4-BE49-F238E27FC236}">
                <a16:creationId xmlns:a16="http://schemas.microsoft.com/office/drawing/2014/main" id="{497B933C-4B4E-223C-5CBF-56F593FFA2EB}"/>
              </a:ext>
              <a:ext uri="{C183D7F6-B498-43B3-948B-1728B52AA6E4}">
                <adec:decorative xmlns:adec="http://schemas.microsoft.com/office/drawing/2017/decorative" val="1"/>
              </a:ext>
            </a:extLst>
          </p:cNvPr>
          <p:cNvSpPr/>
          <p:nvPr/>
        </p:nvSpPr>
        <p:spPr bwMode="auto">
          <a:xfrm>
            <a:off x="584200" y="2556025"/>
            <a:ext cx="594360" cy="594360"/>
          </a:xfrm>
          <a:prstGeom prst="ellipse">
            <a:avLst/>
          </a:prstGeom>
          <a:solidFill>
            <a:schemeClr val="accent2"/>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4" name="Touchscreen" title="Icon of a closed hand with one finger touching a screen">
            <a:extLst>
              <a:ext uri="{FF2B5EF4-FFF2-40B4-BE49-F238E27FC236}">
                <a16:creationId xmlns:a16="http://schemas.microsoft.com/office/drawing/2014/main" id="{84A4C294-A0BD-467C-358E-7B8983D3C834}"/>
              </a:ext>
            </a:extLst>
          </p:cNvPr>
          <p:cNvSpPr>
            <a:spLocks noChangeAspect="1" noEditPoints="1"/>
          </p:cNvSpPr>
          <p:nvPr/>
        </p:nvSpPr>
        <p:spPr bwMode="auto">
          <a:xfrm>
            <a:off x="732684" y="2713787"/>
            <a:ext cx="297394" cy="278836"/>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86" name="Text Placeholder 4">
            <a:extLst>
              <a:ext uri="{FF2B5EF4-FFF2-40B4-BE49-F238E27FC236}">
                <a16:creationId xmlns:a16="http://schemas.microsoft.com/office/drawing/2014/main" id="{7BAE6BE0-9491-AAF3-B215-5C5743DB2F83}"/>
              </a:ext>
            </a:extLst>
          </p:cNvPr>
          <p:cNvSpPr txBox="1">
            <a:spLocks/>
          </p:cNvSpPr>
          <p:nvPr/>
        </p:nvSpPr>
        <p:spPr>
          <a:xfrm>
            <a:off x="1389695" y="2714705"/>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Alerts can be reviewed and issues can be created for further investigation</a:t>
            </a:r>
          </a:p>
        </p:txBody>
      </p:sp>
      <p:cxnSp>
        <p:nvCxnSpPr>
          <p:cNvPr id="94" name="Straight Connector 93">
            <a:extLst>
              <a:ext uri="{FF2B5EF4-FFF2-40B4-BE49-F238E27FC236}">
                <a16:creationId xmlns:a16="http://schemas.microsoft.com/office/drawing/2014/main" id="{CCC16870-5F45-AC32-1CB4-B9E19C4396CC}"/>
              </a:ext>
              <a:ext uri="{C183D7F6-B498-43B3-948B-1728B52AA6E4}">
                <adec:decorative xmlns:adec="http://schemas.microsoft.com/office/drawing/2017/decorative" val="1"/>
              </a:ext>
            </a:extLst>
          </p:cNvPr>
          <p:cNvCxnSpPr>
            <a:cxnSpLocks/>
          </p:cNvCxnSpPr>
          <p:nvPr/>
        </p:nvCxnSpPr>
        <p:spPr>
          <a:xfrm>
            <a:off x="1389695" y="333322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2" name="Oval 91">
            <a:extLst>
              <a:ext uri="{FF2B5EF4-FFF2-40B4-BE49-F238E27FC236}">
                <a16:creationId xmlns:a16="http://schemas.microsoft.com/office/drawing/2014/main" id="{13EE2BA9-B452-5DEC-9A61-3B67D4CD3792}"/>
              </a:ext>
              <a:ext uri="{C183D7F6-B498-43B3-948B-1728B52AA6E4}">
                <adec:decorative xmlns:adec="http://schemas.microsoft.com/office/drawing/2017/decorative" val="1"/>
              </a:ext>
            </a:extLst>
          </p:cNvPr>
          <p:cNvSpPr/>
          <p:nvPr/>
        </p:nvSpPr>
        <p:spPr bwMode="auto">
          <a:xfrm>
            <a:off x="584200" y="3516061"/>
            <a:ext cx="594360" cy="594360"/>
          </a:xfrm>
          <a:prstGeom prst="ellipse">
            <a:avLst/>
          </a:prstGeom>
          <a:solidFill>
            <a:srgbClr val="0078D4"/>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5" name="Devices3_EA6C" title="Icon of a cellphone in front of a monitor">
            <a:extLst>
              <a:ext uri="{FF2B5EF4-FFF2-40B4-BE49-F238E27FC236}">
                <a16:creationId xmlns:a16="http://schemas.microsoft.com/office/drawing/2014/main" id="{D26C7C0A-E954-6C92-F40D-E3F3CFE1F05E}"/>
              </a:ext>
            </a:extLst>
          </p:cNvPr>
          <p:cNvSpPr>
            <a:spLocks noChangeAspect="1" noEditPoints="1"/>
          </p:cNvSpPr>
          <p:nvPr/>
        </p:nvSpPr>
        <p:spPr bwMode="auto">
          <a:xfrm>
            <a:off x="724535" y="3704583"/>
            <a:ext cx="313690" cy="217318"/>
          </a:xfrm>
          <a:custGeom>
            <a:avLst/>
            <a:gdLst>
              <a:gd name="T0" fmla="*/ 1320 w 5719"/>
              <a:gd name="T1" fmla="*/ 3962 h 3962"/>
              <a:gd name="T2" fmla="*/ 0 w 5719"/>
              <a:gd name="T3" fmla="*/ 3962 h 3962"/>
              <a:gd name="T4" fmla="*/ 0 w 5719"/>
              <a:gd name="T5" fmla="*/ 1761 h 3962"/>
              <a:gd name="T6" fmla="*/ 1320 w 5719"/>
              <a:gd name="T7" fmla="*/ 1761 h 3962"/>
              <a:gd name="T8" fmla="*/ 1320 w 5719"/>
              <a:gd name="T9" fmla="*/ 3962 h 3962"/>
              <a:gd name="T10" fmla="*/ 1320 w 5719"/>
              <a:gd name="T11" fmla="*/ 3081 h 3962"/>
              <a:gd name="T12" fmla="*/ 5719 w 5719"/>
              <a:gd name="T13" fmla="*/ 3081 h 3962"/>
              <a:gd name="T14" fmla="*/ 5719 w 5719"/>
              <a:gd name="T15" fmla="*/ 0 h 3962"/>
              <a:gd name="T16" fmla="*/ 440 w 5719"/>
              <a:gd name="T17" fmla="*/ 0 h 3962"/>
              <a:gd name="T18" fmla="*/ 440 w 5719"/>
              <a:gd name="T19" fmla="*/ 1761 h 3962"/>
              <a:gd name="T20" fmla="*/ 3080 w 5719"/>
              <a:gd name="T21" fmla="*/ 3962 h 3962"/>
              <a:gd name="T22" fmla="*/ 3080 w 5719"/>
              <a:gd name="T23" fmla="*/ 3081 h 3962"/>
              <a:gd name="T24" fmla="*/ 4180 w 5719"/>
              <a:gd name="T25" fmla="*/ 3962 h 3962"/>
              <a:gd name="T26" fmla="*/ 1980 w 5719"/>
              <a:gd name="T27" fmla="*/ 3962 h 3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19" h="3962">
                <a:moveTo>
                  <a:pt x="1320" y="3962"/>
                </a:moveTo>
                <a:lnTo>
                  <a:pt x="0" y="3962"/>
                </a:lnTo>
                <a:lnTo>
                  <a:pt x="0" y="1761"/>
                </a:lnTo>
                <a:lnTo>
                  <a:pt x="1320" y="1761"/>
                </a:lnTo>
                <a:lnTo>
                  <a:pt x="1320" y="3962"/>
                </a:lnTo>
                <a:moveTo>
                  <a:pt x="1320" y="3081"/>
                </a:moveTo>
                <a:lnTo>
                  <a:pt x="5719" y="3081"/>
                </a:lnTo>
                <a:lnTo>
                  <a:pt x="5719" y="0"/>
                </a:lnTo>
                <a:lnTo>
                  <a:pt x="440" y="0"/>
                </a:lnTo>
                <a:lnTo>
                  <a:pt x="440" y="1761"/>
                </a:lnTo>
                <a:moveTo>
                  <a:pt x="3080" y="3962"/>
                </a:moveTo>
                <a:lnTo>
                  <a:pt x="3080" y="3081"/>
                </a:lnTo>
                <a:moveTo>
                  <a:pt x="4180" y="3962"/>
                </a:moveTo>
                <a:lnTo>
                  <a:pt x="1980" y="3962"/>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87" name="Text Placeholder 4">
            <a:extLst>
              <a:ext uri="{FF2B5EF4-FFF2-40B4-BE49-F238E27FC236}">
                <a16:creationId xmlns:a16="http://schemas.microsoft.com/office/drawing/2014/main" id="{3305F2D1-F18A-EAFA-D62E-035464A3ADEC}"/>
              </a:ext>
            </a:extLst>
          </p:cNvPr>
          <p:cNvSpPr txBox="1">
            <a:spLocks/>
          </p:cNvSpPr>
          <p:nvPr/>
        </p:nvSpPr>
        <p:spPr>
          <a:xfrm>
            <a:off x="1389695" y="3674742"/>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Issues can be managed on a dedicated page, allowing users to review and close cases</a:t>
            </a:r>
          </a:p>
        </p:txBody>
      </p:sp>
      <p:cxnSp>
        <p:nvCxnSpPr>
          <p:cNvPr id="95" name="Straight Connector 94">
            <a:extLst>
              <a:ext uri="{FF2B5EF4-FFF2-40B4-BE49-F238E27FC236}">
                <a16:creationId xmlns:a16="http://schemas.microsoft.com/office/drawing/2014/main" id="{B974BA2B-1754-96DD-0B17-A652D88A1AAB}"/>
              </a:ext>
              <a:ext uri="{C183D7F6-B498-43B3-948B-1728B52AA6E4}">
                <adec:decorative xmlns:adec="http://schemas.microsoft.com/office/drawing/2017/decorative" val="1"/>
              </a:ext>
            </a:extLst>
          </p:cNvPr>
          <p:cNvCxnSpPr>
            <a:cxnSpLocks/>
          </p:cNvCxnSpPr>
          <p:nvPr/>
        </p:nvCxnSpPr>
        <p:spPr>
          <a:xfrm>
            <a:off x="1389695" y="429325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4087DE9D-9E8E-B6F9-68D5-B5DF3DB9DD5E}"/>
              </a:ext>
              <a:ext uri="{C183D7F6-B498-43B3-948B-1728B52AA6E4}">
                <adec:decorative xmlns:adec="http://schemas.microsoft.com/office/drawing/2017/decorative" val="1"/>
              </a:ext>
            </a:extLst>
          </p:cNvPr>
          <p:cNvSpPr/>
          <p:nvPr/>
        </p:nvSpPr>
        <p:spPr bwMode="auto">
          <a:xfrm>
            <a:off x="584200" y="4476095"/>
            <a:ext cx="594360" cy="594360"/>
          </a:xfrm>
          <a:prstGeom prst="ellipse">
            <a:avLst/>
          </a:prstGeom>
          <a:solidFill>
            <a:schemeClr val="accent1"/>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6" name="Org_ECA6" title="Icon of three boxes in a bracket chart">
            <a:extLst>
              <a:ext uri="{FF2B5EF4-FFF2-40B4-BE49-F238E27FC236}">
                <a16:creationId xmlns:a16="http://schemas.microsoft.com/office/drawing/2014/main" id="{23AEF158-33FA-4312-50DD-D431C5FFDFAA}"/>
              </a:ext>
            </a:extLst>
          </p:cNvPr>
          <p:cNvSpPr>
            <a:spLocks noChangeAspect="1" noEditPoints="1"/>
          </p:cNvSpPr>
          <p:nvPr/>
        </p:nvSpPr>
        <p:spPr bwMode="auto">
          <a:xfrm>
            <a:off x="742030" y="4633857"/>
            <a:ext cx="278700" cy="278836"/>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88" name="Text Placeholder 4">
            <a:extLst>
              <a:ext uri="{FF2B5EF4-FFF2-40B4-BE49-F238E27FC236}">
                <a16:creationId xmlns:a16="http://schemas.microsoft.com/office/drawing/2014/main" id="{BDC2C5BD-54D2-B2E9-C958-1C74145DAA9C}"/>
              </a:ext>
            </a:extLst>
          </p:cNvPr>
          <p:cNvSpPr txBox="1">
            <a:spLocks/>
          </p:cNvSpPr>
          <p:nvPr/>
        </p:nvSpPr>
        <p:spPr>
          <a:xfrm>
            <a:off x="1389695" y="4634776"/>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Users can collaborate and share issues with team members via secure channels</a:t>
            </a:r>
          </a:p>
        </p:txBody>
      </p:sp>
    </p:spTree>
    <p:extLst>
      <p:ext uri="{BB962C8B-B14F-4D97-AF65-F5344CB8AC3E}">
        <p14:creationId xmlns:p14="http://schemas.microsoft.com/office/powerpoint/2010/main" val="250873041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1" y="585216"/>
            <a:ext cx="11011601" cy="492443"/>
          </a:xfrm>
        </p:spPr>
        <p:txBody>
          <a:bodyPr/>
          <a:lstStyle/>
          <a:p>
            <a:r>
              <a:rPr lang="en-US" dirty="0"/>
              <a:t>Create rights requests</a:t>
            </a:r>
          </a:p>
        </p:txBody>
      </p:sp>
      <p:sp>
        <p:nvSpPr>
          <p:cNvPr id="2" name="文本占位符 1">
            <a:extLst>
              <a:ext uri="{FF2B5EF4-FFF2-40B4-BE49-F238E27FC236}">
                <a16:creationId xmlns:a16="http://schemas.microsoft.com/office/drawing/2014/main" id="{AEF3FC59-FF4D-45B5-ADA8-BE63A95A1A52}"/>
              </a:ext>
            </a:extLst>
          </p:cNvPr>
          <p:cNvSpPr>
            <a:spLocks noGrp="1"/>
          </p:cNvSpPr>
          <p:nvPr>
            <p:ph type="body" sz="quarter" idx="17"/>
          </p:nvPr>
        </p:nvSpPr>
        <p:spPr>
          <a:xfrm>
            <a:off x="584199" y="1386766"/>
            <a:ext cx="11011601" cy="338554"/>
          </a:xfrm>
        </p:spPr>
        <p:txBody>
          <a:bodyPr/>
          <a:lstStyle/>
          <a:p>
            <a:r>
              <a:rPr lang="en-US" altLang="zh-CN"/>
              <a:t>Streamlining the Management of Personal Data Requests</a:t>
            </a:r>
            <a:endParaRPr lang="en-US" altLang="zh-CN" dirty="0"/>
          </a:p>
        </p:txBody>
      </p:sp>
      <p:sp>
        <p:nvSpPr>
          <p:cNvPr id="95" name="Oval 94">
            <a:extLst>
              <a:ext uri="{FF2B5EF4-FFF2-40B4-BE49-F238E27FC236}">
                <a16:creationId xmlns:a16="http://schemas.microsoft.com/office/drawing/2014/main" id="{2FF8439F-03DC-EE61-9404-0B34D1B1265F}"/>
              </a:ext>
              <a:ext uri="{C183D7F6-B498-43B3-948B-1728B52AA6E4}">
                <adec:decorative xmlns:adec="http://schemas.microsoft.com/office/drawing/2017/decorative" val="1"/>
              </a:ext>
            </a:extLst>
          </p:cNvPr>
          <p:cNvSpPr/>
          <p:nvPr/>
        </p:nvSpPr>
        <p:spPr bwMode="auto">
          <a:xfrm>
            <a:off x="584200" y="2091289"/>
            <a:ext cx="594360" cy="594360"/>
          </a:xfrm>
          <a:prstGeom prst="ellipse">
            <a:avLst/>
          </a:prstGeom>
          <a:solidFill>
            <a:schemeClr val="accent3"/>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3" name="arrow" title="Icon of an arrow">
            <a:extLst>
              <a:ext uri="{FF2B5EF4-FFF2-40B4-BE49-F238E27FC236}">
                <a16:creationId xmlns:a16="http://schemas.microsoft.com/office/drawing/2014/main" id="{BF69BBB9-4BB8-6DD6-D565-389341BB8570}"/>
              </a:ext>
            </a:extLst>
          </p:cNvPr>
          <p:cNvSpPr>
            <a:spLocks noChangeAspect="1" noEditPoints="1"/>
          </p:cNvSpPr>
          <p:nvPr/>
        </p:nvSpPr>
        <p:spPr bwMode="auto">
          <a:xfrm>
            <a:off x="724536" y="2243739"/>
            <a:ext cx="313690" cy="289460"/>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gradFill>
                <a:gsLst>
                  <a:gs pos="0">
                    <a:srgbClr val="505050"/>
                  </a:gs>
                  <a:gs pos="100000">
                    <a:srgbClr val="505050"/>
                  </a:gs>
                </a:gsLst>
              </a:gradFill>
            </a:endParaRPr>
          </a:p>
        </p:txBody>
      </p:sp>
      <p:sp>
        <p:nvSpPr>
          <p:cNvPr id="91" name="Text Placeholder 4">
            <a:extLst>
              <a:ext uri="{FF2B5EF4-FFF2-40B4-BE49-F238E27FC236}">
                <a16:creationId xmlns:a16="http://schemas.microsoft.com/office/drawing/2014/main" id="{B2933595-8AE8-E550-F36B-C5F6917D58C2}"/>
              </a:ext>
            </a:extLst>
          </p:cNvPr>
          <p:cNvSpPr txBox="1">
            <a:spLocks/>
          </p:cNvSpPr>
          <p:nvPr/>
        </p:nvSpPr>
        <p:spPr>
          <a:xfrm>
            <a:off x="1389695" y="2249969"/>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Automate the processing of subject rights requests</a:t>
            </a:r>
            <a:endParaRPr lang="en-US" dirty="0"/>
          </a:p>
        </p:txBody>
      </p:sp>
      <p:cxnSp>
        <p:nvCxnSpPr>
          <p:cNvPr id="96" name="Straight Connector 95">
            <a:extLst>
              <a:ext uri="{FF2B5EF4-FFF2-40B4-BE49-F238E27FC236}">
                <a16:creationId xmlns:a16="http://schemas.microsoft.com/office/drawing/2014/main" id="{5B2AE45E-7E67-3FA0-482F-807B9D82A440}"/>
              </a:ext>
              <a:ext uri="{C183D7F6-B498-43B3-948B-1728B52AA6E4}">
                <adec:decorative xmlns:adec="http://schemas.microsoft.com/office/drawing/2017/decorative" val="1"/>
              </a:ext>
            </a:extLst>
          </p:cNvPr>
          <p:cNvCxnSpPr>
            <a:cxnSpLocks/>
          </p:cNvCxnSpPr>
          <p:nvPr/>
        </p:nvCxnSpPr>
        <p:spPr>
          <a:xfrm>
            <a:off x="1389695" y="28684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7" name="Oval 96">
            <a:extLst>
              <a:ext uri="{FF2B5EF4-FFF2-40B4-BE49-F238E27FC236}">
                <a16:creationId xmlns:a16="http://schemas.microsoft.com/office/drawing/2014/main" id="{47204FBF-8B4A-7C60-EC44-2C49724ECF16}"/>
              </a:ext>
              <a:ext uri="{C183D7F6-B498-43B3-948B-1728B52AA6E4}">
                <adec:decorative xmlns:adec="http://schemas.microsoft.com/office/drawing/2017/decorative" val="1"/>
              </a:ext>
            </a:extLst>
          </p:cNvPr>
          <p:cNvSpPr/>
          <p:nvPr/>
        </p:nvSpPr>
        <p:spPr bwMode="auto">
          <a:xfrm>
            <a:off x="584200" y="3051325"/>
            <a:ext cx="594360" cy="594360"/>
          </a:xfrm>
          <a:prstGeom prst="ellipse">
            <a:avLst/>
          </a:prstGeom>
          <a:solidFill>
            <a:schemeClr val="accent2"/>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5" name="clock_10" title="Icon of an hourglass">
            <a:extLst>
              <a:ext uri="{FF2B5EF4-FFF2-40B4-BE49-F238E27FC236}">
                <a16:creationId xmlns:a16="http://schemas.microsoft.com/office/drawing/2014/main" id="{1DAC7F65-B6FD-2917-8CC9-66D2AA4BED6F}"/>
              </a:ext>
            </a:extLst>
          </p:cNvPr>
          <p:cNvSpPr>
            <a:spLocks noChangeAspect="1" noEditPoints="1"/>
          </p:cNvSpPr>
          <p:nvPr/>
        </p:nvSpPr>
        <p:spPr bwMode="auto">
          <a:xfrm>
            <a:off x="748347" y="3215007"/>
            <a:ext cx="266066" cy="266996"/>
          </a:xfrm>
          <a:custGeom>
            <a:avLst/>
            <a:gdLst>
              <a:gd name="T0" fmla="*/ 286 w 323"/>
              <a:gd name="T1" fmla="*/ 324 h 324"/>
              <a:gd name="T2" fmla="*/ 287 w 323"/>
              <a:gd name="T3" fmla="*/ 311 h 324"/>
              <a:gd name="T4" fmla="*/ 217 w 323"/>
              <a:gd name="T5" fmla="*/ 199 h 324"/>
              <a:gd name="T6" fmla="*/ 204 w 323"/>
              <a:gd name="T7" fmla="*/ 193 h 324"/>
              <a:gd name="T8" fmla="*/ 185 w 323"/>
              <a:gd name="T9" fmla="*/ 164 h 324"/>
              <a:gd name="T10" fmla="*/ 207 w 323"/>
              <a:gd name="T11" fmla="*/ 131 h 324"/>
              <a:gd name="T12" fmla="*/ 218 w 323"/>
              <a:gd name="T13" fmla="*/ 126 h 324"/>
              <a:gd name="T14" fmla="*/ 287 w 323"/>
              <a:gd name="T15" fmla="*/ 14 h 324"/>
              <a:gd name="T16" fmla="*/ 286 w 323"/>
              <a:gd name="T17" fmla="*/ 0 h 324"/>
              <a:gd name="T18" fmla="*/ 37 w 323"/>
              <a:gd name="T19" fmla="*/ 324 h 324"/>
              <a:gd name="T20" fmla="*/ 37 w 323"/>
              <a:gd name="T21" fmla="*/ 311 h 324"/>
              <a:gd name="T22" fmla="*/ 105 w 323"/>
              <a:gd name="T23" fmla="*/ 200 h 324"/>
              <a:gd name="T24" fmla="*/ 117 w 323"/>
              <a:gd name="T25" fmla="*/ 194 h 324"/>
              <a:gd name="T26" fmla="*/ 137 w 323"/>
              <a:gd name="T27" fmla="*/ 164 h 324"/>
              <a:gd name="T28" fmla="*/ 117 w 323"/>
              <a:gd name="T29" fmla="*/ 133 h 324"/>
              <a:gd name="T30" fmla="*/ 104 w 323"/>
              <a:gd name="T31" fmla="*/ 126 h 324"/>
              <a:gd name="T32" fmla="*/ 37 w 323"/>
              <a:gd name="T33" fmla="*/ 14 h 324"/>
              <a:gd name="T34" fmla="*/ 37 w 323"/>
              <a:gd name="T35" fmla="*/ 0 h 324"/>
              <a:gd name="T36" fmla="*/ 0 w 323"/>
              <a:gd name="T37" fmla="*/ 0 h 324"/>
              <a:gd name="T38" fmla="*/ 323 w 323"/>
              <a:gd name="T39" fmla="*/ 0 h 324"/>
              <a:gd name="T40" fmla="*/ 0 w 323"/>
              <a:gd name="T41" fmla="*/ 324 h 324"/>
              <a:gd name="T42" fmla="*/ 323 w 323"/>
              <a:gd name="T4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3" h="324">
                <a:moveTo>
                  <a:pt x="286" y="324"/>
                </a:moveTo>
                <a:cubicBezTo>
                  <a:pt x="287" y="320"/>
                  <a:pt x="287" y="316"/>
                  <a:pt x="287" y="311"/>
                </a:cubicBezTo>
                <a:cubicBezTo>
                  <a:pt x="287" y="262"/>
                  <a:pt x="258" y="219"/>
                  <a:pt x="217" y="199"/>
                </a:cubicBezTo>
                <a:cubicBezTo>
                  <a:pt x="204" y="193"/>
                  <a:pt x="204" y="193"/>
                  <a:pt x="204" y="193"/>
                </a:cubicBezTo>
                <a:cubicBezTo>
                  <a:pt x="193" y="188"/>
                  <a:pt x="185" y="176"/>
                  <a:pt x="185" y="164"/>
                </a:cubicBezTo>
                <a:cubicBezTo>
                  <a:pt x="185" y="149"/>
                  <a:pt x="195" y="136"/>
                  <a:pt x="207" y="131"/>
                </a:cubicBezTo>
                <a:cubicBezTo>
                  <a:pt x="218" y="126"/>
                  <a:pt x="218" y="126"/>
                  <a:pt x="218" y="126"/>
                </a:cubicBezTo>
                <a:cubicBezTo>
                  <a:pt x="259" y="105"/>
                  <a:pt x="287" y="63"/>
                  <a:pt x="287" y="14"/>
                </a:cubicBezTo>
                <a:cubicBezTo>
                  <a:pt x="287" y="10"/>
                  <a:pt x="286" y="4"/>
                  <a:pt x="286" y="0"/>
                </a:cubicBezTo>
                <a:moveTo>
                  <a:pt x="37" y="324"/>
                </a:moveTo>
                <a:cubicBezTo>
                  <a:pt x="37" y="320"/>
                  <a:pt x="37" y="316"/>
                  <a:pt x="37" y="311"/>
                </a:cubicBezTo>
                <a:cubicBezTo>
                  <a:pt x="37" y="263"/>
                  <a:pt x="64" y="220"/>
                  <a:pt x="105" y="200"/>
                </a:cubicBezTo>
                <a:cubicBezTo>
                  <a:pt x="117" y="194"/>
                  <a:pt x="117" y="194"/>
                  <a:pt x="117" y="194"/>
                </a:cubicBezTo>
                <a:cubicBezTo>
                  <a:pt x="129" y="189"/>
                  <a:pt x="137" y="177"/>
                  <a:pt x="137" y="164"/>
                </a:cubicBezTo>
                <a:cubicBezTo>
                  <a:pt x="137" y="149"/>
                  <a:pt x="129" y="139"/>
                  <a:pt x="117" y="133"/>
                </a:cubicBezTo>
                <a:cubicBezTo>
                  <a:pt x="104" y="126"/>
                  <a:pt x="104" y="126"/>
                  <a:pt x="104" y="126"/>
                </a:cubicBezTo>
                <a:cubicBezTo>
                  <a:pt x="63" y="105"/>
                  <a:pt x="37" y="64"/>
                  <a:pt x="37" y="14"/>
                </a:cubicBezTo>
                <a:cubicBezTo>
                  <a:pt x="37" y="10"/>
                  <a:pt x="37" y="5"/>
                  <a:pt x="37" y="0"/>
                </a:cubicBezTo>
                <a:moveTo>
                  <a:pt x="0" y="0"/>
                </a:moveTo>
                <a:cubicBezTo>
                  <a:pt x="323" y="0"/>
                  <a:pt x="323" y="0"/>
                  <a:pt x="323" y="0"/>
                </a:cubicBezTo>
                <a:moveTo>
                  <a:pt x="0" y="324"/>
                </a:moveTo>
                <a:cubicBezTo>
                  <a:pt x="323" y="324"/>
                  <a:pt x="323" y="324"/>
                  <a:pt x="323" y="324"/>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92" name="Text Placeholder 4">
            <a:extLst>
              <a:ext uri="{FF2B5EF4-FFF2-40B4-BE49-F238E27FC236}">
                <a16:creationId xmlns:a16="http://schemas.microsoft.com/office/drawing/2014/main" id="{52B4072F-5C9A-4A33-B120-909B17C66CF9}"/>
              </a:ext>
            </a:extLst>
          </p:cNvPr>
          <p:cNvSpPr txBox="1">
            <a:spLocks/>
          </p:cNvSpPr>
          <p:nvPr/>
        </p:nvSpPr>
        <p:spPr>
          <a:xfrm>
            <a:off x="1389695" y="3210005"/>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Ensure timely and accurate responses to personal data requests</a:t>
            </a:r>
            <a:endParaRPr lang="en-US" dirty="0"/>
          </a:p>
        </p:txBody>
      </p:sp>
      <p:cxnSp>
        <p:nvCxnSpPr>
          <p:cNvPr id="100" name="Straight Connector 99">
            <a:extLst>
              <a:ext uri="{FF2B5EF4-FFF2-40B4-BE49-F238E27FC236}">
                <a16:creationId xmlns:a16="http://schemas.microsoft.com/office/drawing/2014/main" id="{9C948211-9ABD-6F55-62D6-6A795EF95D66}"/>
              </a:ext>
              <a:ext uri="{C183D7F6-B498-43B3-948B-1728B52AA6E4}">
                <adec:decorative xmlns:adec="http://schemas.microsoft.com/office/drawing/2017/decorative" val="1"/>
              </a:ext>
            </a:extLst>
          </p:cNvPr>
          <p:cNvCxnSpPr>
            <a:cxnSpLocks/>
          </p:cNvCxnSpPr>
          <p:nvPr/>
        </p:nvCxnSpPr>
        <p:spPr>
          <a:xfrm>
            <a:off x="1389695" y="382852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59D17E1B-83F2-DA01-0B03-954CF4BED08B}"/>
              </a:ext>
              <a:ext uri="{C183D7F6-B498-43B3-948B-1728B52AA6E4}">
                <adec:decorative xmlns:adec="http://schemas.microsoft.com/office/drawing/2017/decorative" val="1"/>
              </a:ext>
            </a:extLst>
          </p:cNvPr>
          <p:cNvSpPr/>
          <p:nvPr/>
        </p:nvSpPr>
        <p:spPr bwMode="auto">
          <a:xfrm>
            <a:off x="584200" y="4011361"/>
            <a:ext cx="594360" cy="594360"/>
          </a:xfrm>
          <a:prstGeom prst="ellipse">
            <a:avLst/>
          </a:prstGeom>
          <a:solidFill>
            <a:srgbClr val="0078D4"/>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4" name="Org_ECA6" title="Icon of three boxes in a bracket chart">
            <a:extLst>
              <a:ext uri="{FF2B5EF4-FFF2-40B4-BE49-F238E27FC236}">
                <a16:creationId xmlns:a16="http://schemas.microsoft.com/office/drawing/2014/main" id="{218F06C4-8E80-5C17-D905-813A2F7A8FDA}"/>
              </a:ext>
            </a:extLst>
          </p:cNvPr>
          <p:cNvSpPr>
            <a:spLocks noChangeAspect="1" noEditPoints="1"/>
          </p:cNvSpPr>
          <p:nvPr/>
        </p:nvSpPr>
        <p:spPr bwMode="auto">
          <a:xfrm>
            <a:off x="742030" y="4169123"/>
            <a:ext cx="278700" cy="278836"/>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93" name="Text Placeholder 4">
            <a:extLst>
              <a:ext uri="{FF2B5EF4-FFF2-40B4-BE49-F238E27FC236}">
                <a16:creationId xmlns:a16="http://schemas.microsoft.com/office/drawing/2014/main" id="{F97897F0-53BC-A0FE-8756-B32002741CEF}"/>
              </a:ext>
            </a:extLst>
          </p:cNvPr>
          <p:cNvSpPr txBox="1">
            <a:spLocks/>
          </p:cNvSpPr>
          <p:nvPr/>
        </p:nvSpPr>
        <p:spPr>
          <a:xfrm>
            <a:off x="1389695" y="4170042"/>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Simplify the management of personal data across your organization</a:t>
            </a:r>
            <a:endParaRPr lang="en-US" dirty="0"/>
          </a:p>
        </p:txBody>
      </p:sp>
      <p:cxnSp>
        <p:nvCxnSpPr>
          <p:cNvPr id="101" name="Straight Connector 100">
            <a:extLst>
              <a:ext uri="{FF2B5EF4-FFF2-40B4-BE49-F238E27FC236}">
                <a16:creationId xmlns:a16="http://schemas.microsoft.com/office/drawing/2014/main" id="{C16D299F-7E75-CBDC-5E53-A222855332F6}"/>
              </a:ext>
              <a:ext uri="{C183D7F6-B498-43B3-948B-1728B52AA6E4}">
                <adec:decorative xmlns:adec="http://schemas.microsoft.com/office/drawing/2017/decorative" val="1"/>
              </a:ext>
            </a:extLst>
          </p:cNvPr>
          <p:cNvCxnSpPr>
            <a:cxnSpLocks/>
          </p:cNvCxnSpPr>
          <p:nvPr/>
        </p:nvCxnSpPr>
        <p:spPr>
          <a:xfrm>
            <a:off x="1389695" y="478855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9" name="Oval 98">
            <a:extLst>
              <a:ext uri="{FF2B5EF4-FFF2-40B4-BE49-F238E27FC236}">
                <a16:creationId xmlns:a16="http://schemas.microsoft.com/office/drawing/2014/main" id="{512EBBA4-1108-BB24-2695-EC40121568A8}"/>
              </a:ext>
              <a:ext uri="{C183D7F6-B498-43B3-948B-1728B52AA6E4}">
                <adec:decorative xmlns:adec="http://schemas.microsoft.com/office/drawing/2017/decorative" val="1"/>
              </a:ext>
            </a:extLst>
          </p:cNvPr>
          <p:cNvSpPr/>
          <p:nvPr/>
        </p:nvSpPr>
        <p:spPr bwMode="auto">
          <a:xfrm>
            <a:off x="584200" y="4971395"/>
            <a:ext cx="594360" cy="594360"/>
          </a:xfrm>
          <a:prstGeom prst="ellipse">
            <a:avLst/>
          </a:prstGeom>
          <a:solidFill>
            <a:schemeClr val="accent1"/>
          </a:solidFill>
          <a:ln w="12700" cap="flat">
            <a:noFill/>
            <a:miter lim="400000"/>
          </a:ln>
          <a:effectLst/>
          <a:sp3d/>
        </p:spPr>
        <p:txBody>
          <a:bodyPr rot="0" spcFirstLastPara="1" vertOverflow="overflow" horzOverflow="overflow" vert="horz" wrap="square" lIns="50800" tIns="50800" rIns="50800" bIns="50800" numCol="1" spcCol="38100" rtlCol="0" anchor="ctr">
            <a:noAutofit/>
          </a:bodyPr>
          <a:lstStyle/>
          <a:p>
            <a:pPr marL="4571" defTabSz="412667"/>
            <a:endParaRPr lang="en-IN" sz="1600" kern="0">
              <a:solidFill>
                <a:srgbClr val="2F2F2F"/>
              </a:solidFill>
              <a:cs typeface="Segoe UI" panose="020B0502040204020203" pitchFamily="34" charset="0"/>
            </a:endParaRPr>
          </a:p>
        </p:txBody>
      </p:sp>
      <p:sp>
        <p:nvSpPr>
          <p:cNvPr id="6" name="list_4_bidi" title="Icon of a checklist">
            <a:extLst>
              <a:ext uri="{FF2B5EF4-FFF2-40B4-BE49-F238E27FC236}">
                <a16:creationId xmlns:a16="http://schemas.microsoft.com/office/drawing/2014/main" id="{299E0107-B6DC-23D5-B1EC-A5464321188E}"/>
              </a:ext>
            </a:extLst>
          </p:cNvPr>
          <p:cNvSpPr>
            <a:spLocks noChangeAspect="1" noEditPoints="1"/>
          </p:cNvSpPr>
          <p:nvPr/>
        </p:nvSpPr>
        <p:spPr bwMode="auto">
          <a:xfrm>
            <a:off x="707522" y="5153025"/>
            <a:ext cx="347716" cy="231100"/>
          </a:xfrm>
          <a:custGeom>
            <a:avLst/>
            <a:gdLst>
              <a:gd name="T0" fmla="*/ 0 w 489"/>
              <a:gd name="T1" fmla="*/ 47 h 325"/>
              <a:gd name="T2" fmla="*/ 309 w 489"/>
              <a:gd name="T3" fmla="*/ 47 h 325"/>
              <a:gd name="T4" fmla="*/ 0 w 489"/>
              <a:gd name="T5" fmla="*/ 139 h 325"/>
              <a:gd name="T6" fmla="*/ 309 w 489"/>
              <a:gd name="T7" fmla="*/ 139 h 325"/>
              <a:gd name="T8" fmla="*/ 0 w 489"/>
              <a:gd name="T9" fmla="*/ 231 h 325"/>
              <a:gd name="T10" fmla="*/ 309 w 489"/>
              <a:gd name="T11" fmla="*/ 231 h 325"/>
              <a:gd name="T12" fmla="*/ 0 w 489"/>
              <a:gd name="T13" fmla="*/ 325 h 325"/>
              <a:gd name="T14" fmla="*/ 309 w 489"/>
              <a:gd name="T15" fmla="*/ 325 h 325"/>
              <a:gd name="T16" fmla="*/ 377 w 489"/>
              <a:gd name="T17" fmla="*/ 44 h 325"/>
              <a:gd name="T18" fmla="*/ 412 w 489"/>
              <a:gd name="T19" fmla="*/ 77 h 325"/>
              <a:gd name="T20" fmla="*/ 489 w 489"/>
              <a:gd name="T21" fmla="*/ 0 h 325"/>
              <a:gd name="T22" fmla="*/ 377 w 489"/>
              <a:gd name="T23" fmla="*/ 230 h 325"/>
              <a:gd name="T24" fmla="*/ 412 w 489"/>
              <a:gd name="T25" fmla="*/ 263 h 325"/>
              <a:gd name="T26" fmla="*/ 489 w 489"/>
              <a:gd name="T27" fmla="*/ 18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9" h="325">
                <a:moveTo>
                  <a:pt x="0" y="47"/>
                </a:moveTo>
                <a:lnTo>
                  <a:pt x="309" y="47"/>
                </a:lnTo>
                <a:moveTo>
                  <a:pt x="0" y="139"/>
                </a:moveTo>
                <a:lnTo>
                  <a:pt x="309" y="139"/>
                </a:lnTo>
                <a:moveTo>
                  <a:pt x="0" y="231"/>
                </a:moveTo>
                <a:lnTo>
                  <a:pt x="309" y="231"/>
                </a:lnTo>
                <a:moveTo>
                  <a:pt x="0" y="325"/>
                </a:moveTo>
                <a:lnTo>
                  <a:pt x="309" y="325"/>
                </a:lnTo>
                <a:moveTo>
                  <a:pt x="377" y="44"/>
                </a:moveTo>
                <a:lnTo>
                  <a:pt x="412" y="77"/>
                </a:lnTo>
                <a:lnTo>
                  <a:pt x="489" y="0"/>
                </a:lnTo>
                <a:moveTo>
                  <a:pt x="377" y="230"/>
                </a:moveTo>
                <a:lnTo>
                  <a:pt x="412" y="263"/>
                </a:lnTo>
                <a:lnTo>
                  <a:pt x="489" y="186"/>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94" name="Text Placeholder 4">
            <a:extLst>
              <a:ext uri="{FF2B5EF4-FFF2-40B4-BE49-F238E27FC236}">
                <a16:creationId xmlns:a16="http://schemas.microsoft.com/office/drawing/2014/main" id="{F0FBD259-70D5-5888-EFA9-2BB848F4D5AE}"/>
              </a:ext>
            </a:extLst>
          </p:cNvPr>
          <p:cNvSpPr txBox="1">
            <a:spLocks/>
          </p:cNvSpPr>
          <p:nvPr/>
        </p:nvSpPr>
        <p:spPr>
          <a:xfrm>
            <a:off x="1389695" y="5130076"/>
            <a:ext cx="10196951" cy="276999"/>
          </a:xfrm>
          <a:prstGeom prst="rect">
            <a:avLst/>
          </a:prstGeom>
        </p:spPr>
        <p:txBody>
          <a:bodyPr wrap="square" lIns="0" tIns="0" rIns="0" bIns="0" anchor="ctr">
            <a:sp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0"/>
              </a:spcBef>
            </a:pPr>
            <a:r>
              <a:rPr lang="en-US"/>
              <a:t>Maintain compliance with data protection regulations</a:t>
            </a:r>
            <a:endParaRPr lang="en-US" dirty="0"/>
          </a:p>
        </p:txBody>
      </p:sp>
    </p:spTree>
    <p:extLst>
      <p:ext uri="{BB962C8B-B14F-4D97-AF65-F5344CB8AC3E}">
        <p14:creationId xmlns:p14="http://schemas.microsoft.com/office/powerpoint/2010/main" val="551310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072E2-333C-75DA-2901-CA4D94F7B38C}"/>
              </a:ext>
            </a:extLst>
          </p:cNvPr>
          <p:cNvSpPr>
            <a:spLocks noGrp="1"/>
          </p:cNvSpPr>
          <p:nvPr>
            <p:ph type="title"/>
          </p:nvPr>
        </p:nvSpPr>
        <p:spPr>
          <a:xfrm>
            <a:off x="588262" y="585216"/>
            <a:ext cx="11011600" cy="492443"/>
          </a:xfrm>
        </p:spPr>
        <p:txBody>
          <a:bodyPr/>
          <a:lstStyle/>
          <a:p>
            <a:r>
              <a:rPr lang="en-US" dirty="0"/>
              <a:t>Create rights requests (cont.)</a:t>
            </a:r>
          </a:p>
        </p:txBody>
      </p:sp>
      <p:sp>
        <p:nvSpPr>
          <p:cNvPr id="16" name="Rectangle 15">
            <a:extLst>
              <a:ext uri="{FF2B5EF4-FFF2-40B4-BE49-F238E27FC236}">
                <a16:creationId xmlns:a16="http://schemas.microsoft.com/office/drawing/2014/main" id="{ECA294DA-39BD-A9B0-1201-6F2ED2E1F669}"/>
              </a:ext>
              <a:ext uri="{C183D7F6-B498-43B3-948B-1728B52AA6E4}">
                <adec:decorative xmlns:adec="http://schemas.microsoft.com/office/drawing/2017/decorative" val="1"/>
              </a:ext>
            </a:extLst>
          </p:cNvPr>
          <p:cNvSpPr/>
          <p:nvPr/>
        </p:nvSpPr>
        <p:spPr bwMode="auto">
          <a:xfrm>
            <a:off x="588963" y="1289050"/>
            <a:ext cx="11010900" cy="4983162"/>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0000" rIns="182880" bIns="144000" numCol="1" spcCol="0" rtlCol="0" fromWordArt="0" anchor="t" anchorCtr="0" forceAA="0" compatLnSpc="1">
            <a:prstTxWarp prst="textNoShape">
              <a:avLst/>
            </a:prstTxWarp>
            <a:noAutofit/>
          </a:bodyPr>
          <a:lstStyle/>
          <a:p>
            <a:pPr defTabSz="932472" fontAlgn="base">
              <a:spcBef>
                <a:spcPts val="600"/>
              </a:spcBef>
              <a:spcAft>
                <a:spcPct val="0"/>
              </a:spcAft>
            </a:pPr>
            <a:endParaRPr lang="en-US" sz="2000" dirty="0" err="1">
              <a:solidFill>
                <a:schemeClr val="tx1"/>
              </a:solidFill>
              <a:latin typeface="+mj-lt"/>
              <a:cs typeface="Segoe UI" pitchFamily="34" charset="0"/>
            </a:endParaRPr>
          </a:p>
        </p:txBody>
      </p:sp>
      <p:grpSp>
        <p:nvGrpSpPr>
          <p:cNvPr id="3" name="Group 2" descr="1. Create a request: Use templates or guided custom option">
            <a:extLst>
              <a:ext uri="{FF2B5EF4-FFF2-40B4-BE49-F238E27FC236}">
                <a16:creationId xmlns:a16="http://schemas.microsoft.com/office/drawing/2014/main" id="{2D4EB6B2-2ECB-527D-1FA2-142A781F8FE1}"/>
              </a:ext>
            </a:extLst>
          </p:cNvPr>
          <p:cNvGrpSpPr/>
          <p:nvPr/>
        </p:nvGrpSpPr>
        <p:grpSpPr>
          <a:xfrm>
            <a:off x="871825" y="1752914"/>
            <a:ext cx="7535052" cy="764328"/>
            <a:chOff x="871825" y="1752914"/>
            <a:chExt cx="7535052" cy="764328"/>
          </a:xfrm>
        </p:grpSpPr>
        <p:sp>
          <p:nvSpPr>
            <p:cNvPr id="17" name="矩形: 圆角 16">
              <a:extLst>
                <a:ext uri="{FF2B5EF4-FFF2-40B4-BE49-F238E27FC236}">
                  <a16:creationId xmlns:a16="http://schemas.microsoft.com/office/drawing/2014/main" id="{23F196EA-FC67-4FF4-A041-88E039AEC0A3}"/>
                </a:ext>
              </a:extLst>
            </p:cNvPr>
            <p:cNvSpPr>
              <a:spLocks/>
            </p:cNvSpPr>
            <p:nvPr/>
          </p:nvSpPr>
          <p:spPr bwMode="auto">
            <a:xfrm>
              <a:off x="3743611" y="1752914"/>
              <a:ext cx="4663266" cy="7643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1800" dirty="0">
                  <a:solidFill>
                    <a:schemeClr val="tx1"/>
                  </a:solidFill>
                  <a:ea typeface="Segoe UI" pitchFamily="34" charset="0"/>
                  <a:cs typeface="Segoe UI" pitchFamily="34" charset="0"/>
                </a:rPr>
                <a:t>Use templates or guided custom option</a:t>
              </a:r>
              <a:endParaRPr lang="zh-CN" altLang="en-US" sz="1800" dirty="0">
                <a:solidFill>
                  <a:schemeClr val="tx1"/>
                </a:solidFill>
                <a:ea typeface="Segoe UI" pitchFamily="34" charset="0"/>
                <a:cs typeface="Segoe UI" pitchFamily="34" charset="0"/>
              </a:endParaRPr>
            </a:p>
          </p:txBody>
        </p:sp>
        <p:sp>
          <p:nvSpPr>
            <p:cNvPr id="18" name="矩形: 圆角 17">
              <a:extLst>
                <a:ext uri="{FF2B5EF4-FFF2-40B4-BE49-F238E27FC236}">
                  <a16:creationId xmlns:a16="http://schemas.microsoft.com/office/drawing/2014/main" id="{D3AF3C97-F68D-4F09-A8AB-5C9C5082238D}"/>
                </a:ext>
              </a:extLst>
            </p:cNvPr>
            <p:cNvSpPr>
              <a:spLocks/>
            </p:cNvSpPr>
            <p:nvPr/>
          </p:nvSpPr>
          <p:spPr bwMode="auto">
            <a:xfrm>
              <a:off x="1099303" y="1752914"/>
              <a:ext cx="2644308" cy="764328"/>
            </a:xfrm>
            <a:prstGeom prst="rect">
              <a:avLst/>
            </a:prstGeom>
            <a:solidFill>
              <a:srgbClr val="FFA38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2000" dirty="0">
                  <a:solidFill>
                    <a:schemeClr val="tx1"/>
                  </a:solidFill>
                  <a:latin typeface="+mj-lt"/>
                  <a:ea typeface="Segoe UI" pitchFamily="34" charset="0"/>
                  <a:cs typeface="Segoe UI" pitchFamily="34" charset="0"/>
                </a:rPr>
                <a:t>Create a request</a:t>
              </a:r>
              <a:endParaRPr lang="zh-CN" altLang="en-US" sz="2000" dirty="0">
                <a:solidFill>
                  <a:schemeClr val="tx1"/>
                </a:solidFill>
                <a:latin typeface="+mj-lt"/>
                <a:ea typeface="Segoe UI" pitchFamily="34" charset="0"/>
                <a:cs typeface="Segoe UI" pitchFamily="34" charset="0"/>
              </a:endParaRPr>
            </a:p>
          </p:txBody>
        </p:sp>
        <p:sp>
          <p:nvSpPr>
            <p:cNvPr id="22" name="椭圆 18">
              <a:extLst>
                <a:ext uri="{FF2B5EF4-FFF2-40B4-BE49-F238E27FC236}">
                  <a16:creationId xmlns:a16="http://schemas.microsoft.com/office/drawing/2014/main" id="{B55F952B-9044-1EAB-8B97-FC19095EAE80}"/>
                </a:ext>
              </a:extLst>
            </p:cNvPr>
            <p:cNvSpPr>
              <a:spLocks/>
            </p:cNvSpPr>
            <p:nvPr/>
          </p:nvSpPr>
          <p:spPr bwMode="auto">
            <a:xfrm>
              <a:off x="871825" y="1906478"/>
              <a:ext cx="457200" cy="457200"/>
            </a:xfrm>
            <a:prstGeom prst="ellipse">
              <a:avLst/>
            </a:prstGeom>
            <a:solidFill>
              <a:srgbClr val="8DC8E8"/>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2200">
                  <a:solidFill>
                    <a:schemeClr val="tx1"/>
                  </a:solidFill>
                  <a:latin typeface="+mj-lt"/>
                  <a:ea typeface="Segoe UI" pitchFamily="34" charset="0"/>
                  <a:cs typeface="Segoe UI" pitchFamily="34" charset="0"/>
                </a:rPr>
                <a:t>1</a:t>
              </a:r>
              <a:endParaRPr lang="zh-CN" altLang="en-US" sz="2200" err="1">
                <a:solidFill>
                  <a:schemeClr val="tx1"/>
                </a:solidFill>
                <a:latin typeface="+mj-lt"/>
                <a:ea typeface="Segoe UI" pitchFamily="34" charset="0"/>
                <a:cs typeface="Segoe UI" pitchFamily="34" charset="0"/>
              </a:endParaRPr>
            </a:p>
          </p:txBody>
        </p:sp>
      </p:grpSp>
      <p:sp>
        <p:nvSpPr>
          <p:cNvPr id="28" name="箭头: 直角上 48">
            <a:extLst>
              <a:ext uri="{FF2B5EF4-FFF2-40B4-BE49-F238E27FC236}">
                <a16:creationId xmlns:a16="http://schemas.microsoft.com/office/drawing/2014/main" id="{464E1257-24A2-6A5E-2880-8EEE65AF4B95}"/>
              </a:ext>
              <a:ext uri="{C183D7F6-B498-43B3-948B-1728B52AA6E4}">
                <adec:decorative xmlns:adec="http://schemas.microsoft.com/office/drawing/2017/decorative" val="1"/>
              </a:ext>
            </a:extLst>
          </p:cNvPr>
          <p:cNvSpPr/>
          <p:nvPr/>
        </p:nvSpPr>
        <p:spPr bwMode="auto">
          <a:xfrm rot="5400000">
            <a:off x="1077595" y="2666169"/>
            <a:ext cx="844786" cy="546931"/>
          </a:xfrm>
          <a:prstGeom prst="bentUpArrow">
            <a:avLst>
              <a:gd name="adj1" fmla="val 30984"/>
              <a:gd name="adj2" fmla="val 27992"/>
              <a:gd name="adj3" fmla="val 29488"/>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descr="2. Request types: Access, Export, Tagged list, Delete (preview)">
            <a:extLst>
              <a:ext uri="{FF2B5EF4-FFF2-40B4-BE49-F238E27FC236}">
                <a16:creationId xmlns:a16="http://schemas.microsoft.com/office/drawing/2014/main" id="{DC854F6D-F2C9-E586-D406-3E05607D0497}"/>
              </a:ext>
            </a:extLst>
          </p:cNvPr>
          <p:cNvGrpSpPr/>
          <p:nvPr/>
        </p:nvGrpSpPr>
        <p:grpSpPr>
          <a:xfrm>
            <a:off x="1842267" y="2849949"/>
            <a:ext cx="7535052" cy="776210"/>
            <a:chOff x="1842267" y="2849949"/>
            <a:chExt cx="7535052" cy="776210"/>
          </a:xfrm>
        </p:grpSpPr>
        <p:sp>
          <p:nvSpPr>
            <p:cNvPr id="37" name="矩形: 圆角 36">
              <a:extLst>
                <a:ext uri="{FF2B5EF4-FFF2-40B4-BE49-F238E27FC236}">
                  <a16:creationId xmlns:a16="http://schemas.microsoft.com/office/drawing/2014/main" id="{7A62361A-D159-4455-B610-2C4B403C481B}"/>
                </a:ext>
              </a:extLst>
            </p:cNvPr>
            <p:cNvSpPr>
              <a:spLocks/>
            </p:cNvSpPr>
            <p:nvPr/>
          </p:nvSpPr>
          <p:spPr bwMode="auto">
            <a:xfrm>
              <a:off x="4714053" y="2861831"/>
              <a:ext cx="4663266" cy="7643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1800" dirty="0">
                  <a:solidFill>
                    <a:schemeClr val="tx1"/>
                  </a:solidFill>
                  <a:ea typeface="Segoe UI" pitchFamily="34" charset="0"/>
                  <a:cs typeface="Segoe UI" pitchFamily="34" charset="0"/>
                </a:rPr>
                <a:t>Access, Export, Tagged list, Delete (preview)</a:t>
              </a:r>
              <a:endParaRPr lang="zh-CN" altLang="en-US" sz="1800" dirty="0">
                <a:solidFill>
                  <a:schemeClr val="tx1"/>
                </a:solidFill>
                <a:ea typeface="Segoe UI" pitchFamily="34" charset="0"/>
                <a:cs typeface="Segoe UI" pitchFamily="34" charset="0"/>
              </a:endParaRPr>
            </a:p>
          </p:txBody>
        </p:sp>
        <p:sp>
          <p:nvSpPr>
            <p:cNvPr id="38" name="矩形: 圆角 37">
              <a:extLst>
                <a:ext uri="{FF2B5EF4-FFF2-40B4-BE49-F238E27FC236}">
                  <a16:creationId xmlns:a16="http://schemas.microsoft.com/office/drawing/2014/main" id="{0C8FE841-292C-4F82-8707-017C96C4C086}"/>
                </a:ext>
              </a:extLst>
            </p:cNvPr>
            <p:cNvSpPr>
              <a:spLocks/>
            </p:cNvSpPr>
            <p:nvPr/>
          </p:nvSpPr>
          <p:spPr bwMode="auto">
            <a:xfrm>
              <a:off x="2069745" y="2849949"/>
              <a:ext cx="2644308" cy="764328"/>
            </a:xfrm>
            <a:prstGeom prst="rect">
              <a:avLst/>
            </a:prstGeom>
            <a:solidFill>
              <a:srgbClr val="FFA38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2000" dirty="0">
                  <a:solidFill>
                    <a:schemeClr val="tx1"/>
                  </a:solidFill>
                  <a:latin typeface="+mj-lt"/>
                  <a:ea typeface="Segoe UI" pitchFamily="34" charset="0"/>
                  <a:cs typeface="Segoe UI" pitchFamily="34" charset="0"/>
                </a:rPr>
                <a:t>Request types</a:t>
              </a:r>
              <a:endParaRPr lang="zh-CN" altLang="en-US" sz="2000" dirty="0">
                <a:solidFill>
                  <a:schemeClr val="tx1"/>
                </a:solidFill>
                <a:latin typeface="+mj-lt"/>
                <a:ea typeface="Segoe UI" pitchFamily="34" charset="0"/>
                <a:cs typeface="Segoe UI" pitchFamily="34" charset="0"/>
              </a:endParaRPr>
            </a:p>
          </p:txBody>
        </p:sp>
        <p:sp>
          <p:nvSpPr>
            <p:cNvPr id="23" name="椭圆 38">
              <a:extLst>
                <a:ext uri="{FF2B5EF4-FFF2-40B4-BE49-F238E27FC236}">
                  <a16:creationId xmlns:a16="http://schemas.microsoft.com/office/drawing/2014/main" id="{CD58DE29-FBF9-B409-48A8-6732D9A04625}"/>
                </a:ext>
              </a:extLst>
            </p:cNvPr>
            <p:cNvSpPr>
              <a:spLocks/>
            </p:cNvSpPr>
            <p:nvPr/>
          </p:nvSpPr>
          <p:spPr bwMode="auto">
            <a:xfrm>
              <a:off x="1842267" y="3003513"/>
              <a:ext cx="457200" cy="457200"/>
            </a:xfrm>
            <a:prstGeom prst="ellipse">
              <a:avLst/>
            </a:prstGeom>
            <a:solidFill>
              <a:srgbClr val="8DC8E8"/>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2200">
                  <a:solidFill>
                    <a:schemeClr val="tx1"/>
                  </a:solidFill>
                  <a:latin typeface="+mj-lt"/>
                  <a:ea typeface="Segoe UI" pitchFamily="34" charset="0"/>
                  <a:cs typeface="Segoe UI" pitchFamily="34" charset="0"/>
                </a:rPr>
                <a:t>2</a:t>
              </a:r>
              <a:endParaRPr lang="zh-CN" altLang="en-US" sz="2200" err="1">
                <a:solidFill>
                  <a:schemeClr val="tx1"/>
                </a:solidFill>
                <a:latin typeface="+mj-lt"/>
                <a:ea typeface="Segoe UI" pitchFamily="34" charset="0"/>
                <a:cs typeface="Segoe UI" pitchFamily="34" charset="0"/>
              </a:endParaRPr>
            </a:p>
          </p:txBody>
        </p:sp>
      </p:grpSp>
      <p:sp>
        <p:nvSpPr>
          <p:cNvPr id="27" name="箭头: 直角上 49">
            <a:extLst>
              <a:ext uri="{FF2B5EF4-FFF2-40B4-BE49-F238E27FC236}">
                <a16:creationId xmlns:a16="http://schemas.microsoft.com/office/drawing/2014/main" id="{66A910AF-388F-28DF-8059-753C9F363D14}"/>
              </a:ext>
              <a:ext uri="{C183D7F6-B498-43B3-948B-1728B52AA6E4}">
                <adec:decorative xmlns:adec="http://schemas.microsoft.com/office/drawing/2017/decorative" val="1"/>
              </a:ext>
            </a:extLst>
          </p:cNvPr>
          <p:cNvSpPr/>
          <p:nvPr/>
        </p:nvSpPr>
        <p:spPr bwMode="auto">
          <a:xfrm rot="5400000">
            <a:off x="2048037" y="3763204"/>
            <a:ext cx="844786" cy="546931"/>
          </a:xfrm>
          <a:prstGeom prst="bentUpArrow">
            <a:avLst>
              <a:gd name="adj1" fmla="val 30984"/>
              <a:gd name="adj2" fmla="val 27992"/>
              <a:gd name="adj3" fmla="val 29488"/>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descr="3. Getting started: Use default settings for trial, explore features ">
            <a:extLst>
              <a:ext uri="{FF2B5EF4-FFF2-40B4-BE49-F238E27FC236}">
                <a16:creationId xmlns:a16="http://schemas.microsoft.com/office/drawing/2014/main" id="{941E08D4-5ADE-81AE-FC2B-80C92CE34E16}"/>
              </a:ext>
            </a:extLst>
          </p:cNvPr>
          <p:cNvGrpSpPr/>
          <p:nvPr/>
        </p:nvGrpSpPr>
        <p:grpSpPr>
          <a:xfrm>
            <a:off x="2812708" y="3946984"/>
            <a:ext cx="7535052" cy="776211"/>
            <a:chOff x="2812708" y="3946984"/>
            <a:chExt cx="7535052" cy="776211"/>
          </a:xfrm>
        </p:grpSpPr>
        <p:sp>
          <p:nvSpPr>
            <p:cNvPr id="41" name="矩形: 圆角 40">
              <a:extLst>
                <a:ext uri="{FF2B5EF4-FFF2-40B4-BE49-F238E27FC236}">
                  <a16:creationId xmlns:a16="http://schemas.microsoft.com/office/drawing/2014/main" id="{78CCF2A0-12B7-4023-9488-362BF03305A9}"/>
                </a:ext>
              </a:extLst>
            </p:cNvPr>
            <p:cNvSpPr>
              <a:spLocks/>
            </p:cNvSpPr>
            <p:nvPr/>
          </p:nvSpPr>
          <p:spPr bwMode="auto">
            <a:xfrm>
              <a:off x="5684494" y="3958867"/>
              <a:ext cx="4663266" cy="7643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1800" dirty="0">
                  <a:solidFill>
                    <a:schemeClr val="tx1"/>
                  </a:solidFill>
                  <a:ea typeface="Segoe UI" pitchFamily="34" charset="0"/>
                  <a:cs typeface="Segoe UI" pitchFamily="34" charset="0"/>
                </a:rPr>
                <a:t>Use default settings for trial, explore features</a:t>
              </a:r>
              <a:endParaRPr lang="zh-CN" altLang="en-US" sz="1800" dirty="0">
                <a:solidFill>
                  <a:schemeClr val="tx1"/>
                </a:solidFill>
                <a:ea typeface="Segoe UI" pitchFamily="34" charset="0"/>
                <a:cs typeface="Segoe UI" pitchFamily="34" charset="0"/>
              </a:endParaRPr>
            </a:p>
          </p:txBody>
        </p:sp>
        <p:sp>
          <p:nvSpPr>
            <p:cNvPr id="42" name="矩形: 圆角 41" descr="3. Getting started: Use default settings for trial, explore features">
              <a:extLst>
                <a:ext uri="{FF2B5EF4-FFF2-40B4-BE49-F238E27FC236}">
                  <a16:creationId xmlns:a16="http://schemas.microsoft.com/office/drawing/2014/main" id="{2DB8DF17-E319-4710-97FA-C856799CD07B}"/>
                </a:ext>
              </a:extLst>
            </p:cNvPr>
            <p:cNvSpPr>
              <a:spLocks/>
            </p:cNvSpPr>
            <p:nvPr/>
          </p:nvSpPr>
          <p:spPr bwMode="auto">
            <a:xfrm>
              <a:off x="3040186" y="3946984"/>
              <a:ext cx="2644308" cy="764328"/>
            </a:xfrm>
            <a:prstGeom prst="rect">
              <a:avLst/>
            </a:prstGeom>
            <a:solidFill>
              <a:srgbClr val="FFA38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2000" dirty="0">
                  <a:solidFill>
                    <a:schemeClr val="tx1"/>
                  </a:solidFill>
                  <a:latin typeface="+mj-lt"/>
                  <a:ea typeface="Segoe UI" pitchFamily="34" charset="0"/>
                  <a:cs typeface="Segoe UI" pitchFamily="34" charset="0"/>
                </a:rPr>
                <a:t>Getting started</a:t>
              </a:r>
              <a:endParaRPr lang="zh-CN" altLang="en-US" sz="2000" dirty="0">
                <a:solidFill>
                  <a:schemeClr val="tx1"/>
                </a:solidFill>
                <a:latin typeface="+mj-lt"/>
                <a:ea typeface="Segoe UI" pitchFamily="34" charset="0"/>
                <a:cs typeface="Segoe UI" pitchFamily="34" charset="0"/>
              </a:endParaRPr>
            </a:p>
          </p:txBody>
        </p:sp>
        <p:sp>
          <p:nvSpPr>
            <p:cNvPr id="24" name="椭圆 42">
              <a:extLst>
                <a:ext uri="{FF2B5EF4-FFF2-40B4-BE49-F238E27FC236}">
                  <a16:creationId xmlns:a16="http://schemas.microsoft.com/office/drawing/2014/main" id="{A34BA7D2-208C-FA32-54C7-926620B5D56F}"/>
                </a:ext>
              </a:extLst>
            </p:cNvPr>
            <p:cNvSpPr>
              <a:spLocks/>
            </p:cNvSpPr>
            <p:nvPr/>
          </p:nvSpPr>
          <p:spPr bwMode="auto">
            <a:xfrm>
              <a:off x="2812708" y="4100548"/>
              <a:ext cx="457200" cy="457200"/>
            </a:xfrm>
            <a:prstGeom prst="ellipse">
              <a:avLst/>
            </a:prstGeom>
            <a:solidFill>
              <a:srgbClr val="8DC8E8"/>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2200">
                  <a:solidFill>
                    <a:schemeClr val="tx1"/>
                  </a:solidFill>
                  <a:latin typeface="+mj-lt"/>
                  <a:ea typeface="Segoe UI" pitchFamily="34" charset="0"/>
                  <a:cs typeface="Segoe UI" pitchFamily="34" charset="0"/>
                </a:rPr>
                <a:t>3</a:t>
              </a:r>
              <a:endParaRPr lang="zh-CN" altLang="en-US" sz="2200" err="1">
                <a:solidFill>
                  <a:schemeClr val="tx1"/>
                </a:solidFill>
                <a:latin typeface="+mj-lt"/>
                <a:ea typeface="Segoe UI" pitchFamily="34" charset="0"/>
                <a:cs typeface="Segoe UI" pitchFamily="34" charset="0"/>
              </a:endParaRPr>
            </a:p>
          </p:txBody>
        </p:sp>
      </p:grpSp>
      <p:sp>
        <p:nvSpPr>
          <p:cNvPr id="26" name="箭头: 直角上 50">
            <a:extLst>
              <a:ext uri="{FF2B5EF4-FFF2-40B4-BE49-F238E27FC236}">
                <a16:creationId xmlns:a16="http://schemas.microsoft.com/office/drawing/2014/main" id="{A6973F66-EA90-5360-018C-F50151A2748E}"/>
              </a:ext>
              <a:ext uri="{C183D7F6-B498-43B3-948B-1728B52AA6E4}">
                <adec:decorative xmlns:adec="http://schemas.microsoft.com/office/drawing/2017/decorative" val="1"/>
              </a:ext>
            </a:extLst>
          </p:cNvPr>
          <p:cNvSpPr/>
          <p:nvPr/>
        </p:nvSpPr>
        <p:spPr bwMode="auto">
          <a:xfrm rot="5400000">
            <a:off x="3018478" y="4860239"/>
            <a:ext cx="844786" cy="546931"/>
          </a:xfrm>
          <a:prstGeom prst="bentUpArrow">
            <a:avLst>
              <a:gd name="adj1" fmla="val 30984"/>
              <a:gd name="adj2" fmla="val 27992"/>
              <a:gd name="adj3" fmla="val 29488"/>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descr="4. Define search settings: Refine search, include content, get data estimate">
            <a:extLst>
              <a:ext uri="{FF2B5EF4-FFF2-40B4-BE49-F238E27FC236}">
                <a16:creationId xmlns:a16="http://schemas.microsoft.com/office/drawing/2014/main" id="{17B2AB4B-002F-EDDD-851C-2FE5590A9119}"/>
              </a:ext>
            </a:extLst>
          </p:cNvPr>
          <p:cNvGrpSpPr/>
          <p:nvPr/>
        </p:nvGrpSpPr>
        <p:grpSpPr>
          <a:xfrm>
            <a:off x="3781949" y="5044020"/>
            <a:ext cx="7535052" cy="764328"/>
            <a:chOff x="3781949" y="5044020"/>
            <a:chExt cx="7535052" cy="764328"/>
          </a:xfrm>
        </p:grpSpPr>
        <p:sp>
          <p:nvSpPr>
            <p:cNvPr id="45" name="矩形: 圆角 44">
              <a:extLst>
                <a:ext uri="{FF2B5EF4-FFF2-40B4-BE49-F238E27FC236}">
                  <a16:creationId xmlns:a16="http://schemas.microsoft.com/office/drawing/2014/main" id="{18BB8961-E5F7-4092-8247-C99D36BE002A}"/>
                </a:ext>
              </a:extLst>
            </p:cNvPr>
            <p:cNvSpPr/>
            <p:nvPr/>
          </p:nvSpPr>
          <p:spPr bwMode="auto">
            <a:xfrm>
              <a:off x="6653735" y="5044020"/>
              <a:ext cx="4663266" cy="7643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1800">
                  <a:solidFill>
                    <a:schemeClr val="tx1"/>
                  </a:solidFill>
                  <a:ea typeface="Segoe UI" pitchFamily="34" charset="0"/>
                  <a:cs typeface="Segoe UI" pitchFamily="34" charset="0"/>
                </a:rPr>
                <a:t>Refine search, include content, get data estimate</a:t>
              </a:r>
              <a:endParaRPr lang="zh-CN" altLang="en-US" sz="1800" err="1">
                <a:solidFill>
                  <a:schemeClr val="tx1"/>
                </a:solidFill>
                <a:ea typeface="Segoe UI" pitchFamily="34" charset="0"/>
                <a:cs typeface="Segoe UI" pitchFamily="34" charset="0"/>
              </a:endParaRPr>
            </a:p>
          </p:txBody>
        </p:sp>
        <p:sp>
          <p:nvSpPr>
            <p:cNvPr id="46" name="矩形: 圆角 45">
              <a:extLst>
                <a:ext uri="{FF2B5EF4-FFF2-40B4-BE49-F238E27FC236}">
                  <a16:creationId xmlns:a16="http://schemas.microsoft.com/office/drawing/2014/main" id="{E2031C5C-5526-44D1-BD88-442315EF3F53}"/>
                </a:ext>
              </a:extLst>
            </p:cNvPr>
            <p:cNvSpPr>
              <a:spLocks/>
            </p:cNvSpPr>
            <p:nvPr/>
          </p:nvSpPr>
          <p:spPr bwMode="auto">
            <a:xfrm>
              <a:off x="4009427" y="5044020"/>
              <a:ext cx="2644308" cy="764328"/>
            </a:xfrm>
            <a:prstGeom prst="rect">
              <a:avLst/>
            </a:prstGeom>
            <a:solidFill>
              <a:srgbClr val="FFA38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altLang="zh-CN" sz="2000" dirty="0">
                  <a:solidFill>
                    <a:schemeClr val="tx1"/>
                  </a:solidFill>
                  <a:latin typeface="+mj-lt"/>
                  <a:ea typeface="Segoe UI" pitchFamily="34" charset="0"/>
                  <a:cs typeface="Segoe UI" pitchFamily="34" charset="0"/>
                </a:rPr>
                <a:t>Define search settings</a:t>
              </a:r>
              <a:endParaRPr lang="zh-CN" altLang="en-US" sz="2000" dirty="0">
                <a:solidFill>
                  <a:schemeClr val="tx1"/>
                </a:solidFill>
                <a:latin typeface="+mj-lt"/>
                <a:ea typeface="Segoe UI" pitchFamily="34" charset="0"/>
                <a:cs typeface="Segoe UI" pitchFamily="34" charset="0"/>
              </a:endParaRPr>
            </a:p>
          </p:txBody>
        </p:sp>
        <p:sp>
          <p:nvSpPr>
            <p:cNvPr id="25" name="椭圆 46">
              <a:extLst>
                <a:ext uri="{FF2B5EF4-FFF2-40B4-BE49-F238E27FC236}">
                  <a16:creationId xmlns:a16="http://schemas.microsoft.com/office/drawing/2014/main" id="{E63B3660-3235-60F0-D01E-E8464EC69545}"/>
                </a:ext>
              </a:extLst>
            </p:cNvPr>
            <p:cNvSpPr>
              <a:spLocks/>
            </p:cNvSpPr>
            <p:nvPr/>
          </p:nvSpPr>
          <p:spPr bwMode="auto">
            <a:xfrm>
              <a:off x="3781949" y="5197584"/>
              <a:ext cx="457200" cy="457200"/>
            </a:xfrm>
            <a:prstGeom prst="ellipse">
              <a:avLst/>
            </a:prstGeom>
            <a:solidFill>
              <a:srgbClr val="8DC8E8"/>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altLang="zh-CN" sz="2200">
                  <a:solidFill>
                    <a:schemeClr val="tx1"/>
                  </a:solidFill>
                  <a:latin typeface="+mj-lt"/>
                  <a:ea typeface="Segoe UI" pitchFamily="34" charset="0"/>
                  <a:cs typeface="Segoe UI" pitchFamily="34" charset="0"/>
                </a:rPr>
                <a:t>4</a:t>
              </a:r>
              <a:endParaRPr lang="zh-CN" altLang="en-US" sz="2200" err="1">
                <a:solidFill>
                  <a:schemeClr val="tx1"/>
                </a:solidFill>
                <a:latin typeface="+mj-lt"/>
                <a:ea typeface="Segoe UI" pitchFamily="34" charset="0"/>
                <a:cs typeface="Segoe UI" pitchFamily="34" charset="0"/>
              </a:endParaRPr>
            </a:p>
          </p:txBody>
        </p:sp>
      </p:grpSp>
    </p:spTree>
    <p:extLst>
      <p:ext uri="{BB962C8B-B14F-4D97-AF65-F5344CB8AC3E}">
        <p14:creationId xmlns:p14="http://schemas.microsoft.com/office/powerpoint/2010/main" val="294276187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911" y="2875002"/>
            <a:ext cx="6345239" cy="1107996"/>
          </a:xfrm>
        </p:spPr>
        <p:txBody>
          <a:bodyPr/>
          <a:lstStyle/>
          <a:p>
            <a:r>
              <a:rPr lang="en-US" sz="3600" dirty="0"/>
              <a:t>Prepare Microsoft Purview Communication Compliance</a:t>
            </a:r>
          </a:p>
        </p:txBody>
      </p:sp>
    </p:spTree>
    <p:extLst>
      <p:ext uri="{BB962C8B-B14F-4D97-AF65-F5344CB8AC3E}">
        <p14:creationId xmlns:p14="http://schemas.microsoft.com/office/powerpoint/2010/main" val="54932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70BF-EDAD-7C6A-5170-BE652D3FC5F0}"/>
              </a:ext>
            </a:extLst>
          </p:cNvPr>
          <p:cNvSpPr>
            <a:spLocks noGrp="1"/>
          </p:cNvSpPr>
          <p:nvPr>
            <p:ph type="title"/>
          </p:nvPr>
        </p:nvSpPr>
        <p:spPr>
          <a:xfrm>
            <a:off x="588262" y="585216"/>
            <a:ext cx="11011600" cy="492443"/>
          </a:xfrm>
        </p:spPr>
        <p:txBody>
          <a:bodyPr/>
          <a:lstStyle/>
          <a:p>
            <a:r>
              <a:rPr lang="en-US" dirty="0"/>
              <a:t>Create rights requests (continued)</a:t>
            </a:r>
          </a:p>
        </p:txBody>
      </p:sp>
      <p:sp>
        <p:nvSpPr>
          <p:cNvPr id="25" name="Text Placeholder 24">
            <a:extLst>
              <a:ext uri="{FF2B5EF4-FFF2-40B4-BE49-F238E27FC236}">
                <a16:creationId xmlns:a16="http://schemas.microsoft.com/office/drawing/2014/main" id="{28F0739A-3E80-AC9B-90CE-8240151DA898}"/>
              </a:ext>
            </a:extLst>
          </p:cNvPr>
          <p:cNvSpPr>
            <a:spLocks noGrp="1"/>
          </p:cNvSpPr>
          <p:nvPr>
            <p:ph type="body" sz="quarter" idx="16"/>
          </p:nvPr>
        </p:nvSpPr>
        <p:spPr>
          <a:xfrm>
            <a:off x="584200" y="1594155"/>
            <a:ext cx="5219700" cy="369332"/>
          </a:xfrm>
        </p:spPr>
        <p:txBody>
          <a:bodyPr/>
          <a:lstStyle/>
          <a:p>
            <a:r>
              <a:rPr lang="en-US" sz="2400" dirty="0"/>
              <a:t>Quick Setup</a:t>
            </a:r>
          </a:p>
        </p:txBody>
      </p:sp>
      <p:sp>
        <p:nvSpPr>
          <p:cNvPr id="24" name="Text Placeholder 23">
            <a:extLst>
              <a:ext uri="{FF2B5EF4-FFF2-40B4-BE49-F238E27FC236}">
                <a16:creationId xmlns:a16="http://schemas.microsoft.com/office/drawing/2014/main" id="{EEEF22FC-190B-C4AC-CECF-BCA0C1D56EC7}"/>
              </a:ext>
            </a:extLst>
          </p:cNvPr>
          <p:cNvSpPr>
            <a:spLocks noGrp="1"/>
          </p:cNvSpPr>
          <p:nvPr>
            <p:ph type="body" sz="quarter" idx="15"/>
          </p:nvPr>
        </p:nvSpPr>
        <p:spPr>
          <a:xfrm>
            <a:off x="585788" y="2085975"/>
            <a:ext cx="4799012" cy="2492990"/>
          </a:xfrm>
        </p:spPr>
        <p:txBody>
          <a:bodyPr/>
          <a:lstStyle/>
          <a:p>
            <a:pPr marL="342900" indent="-228600">
              <a:spcBef>
                <a:spcPts val="0"/>
              </a:spcBef>
              <a:spcAft>
                <a:spcPts val="1200"/>
              </a:spcAft>
            </a:pPr>
            <a:r>
              <a:rPr lang="en-US" sz="2200" dirty="0"/>
              <a:t>Use a template with default settings</a:t>
            </a:r>
          </a:p>
          <a:p>
            <a:pPr marL="342900" indent="-228600">
              <a:spcBef>
                <a:spcPts val="0"/>
              </a:spcBef>
              <a:spcAft>
                <a:spcPts val="1200"/>
              </a:spcAft>
            </a:pPr>
            <a:r>
              <a:rPr lang="en-US" sz="2200" dirty="0"/>
              <a:t>Streamlined search results</a:t>
            </a:r>
          </a:p>
          <a:p>
            <a:pPr marL="342900" indent="-228600">
              <a:spcBef>
                <a:spcPts val="0"/>
              </a:spcBef>
              <a:spcAft>
                <a:spcPts val="1200"/>
              </a:spcAft>
            </a:pPr>
            <a:r>
              <a:rPr lang="en-US" sz="2200" dirty="0"/>
              <a:t>Tailored for different relationships (e.g., current employee, former employee, customer)</a:t>
            </a:r>
          </a:p>
          <a:p>
            <a:pPr marL="342900" indent="-228600">
              <a:spcBef>
                <a:spcPts val="0"/>
              </a:spcBef>
              <a:spcAft>
                <a:spcPts val="1200"/>
              </a:spcAft>
            </a:pPr>
            <a:r>
              <a:rPr lang="en-US" sz="2200" dirty="0"/>
              <a:t>Easy request creation process</a:t>
            </a:r>
          </a:p>
        </p:txBody>
      </p:sp>
      <p:sp>
        <p:nvSpPr>
          <p:cNvPr id="26" name="Text Placeholder 25">
            <a:extLst>
              <a:ext uri="{FF2B5EF4-FFF2-40B4-BE49-F238E27FC236}">
                <a16:creationId xmlns:a16="http://schemas.microsoft.com/office/drawing/2014/main" id="{8F7EF653-9A56-3D65-934B-EA3E1CDF8BD0}"/>
              </a:ext>
            </a:extLst>
          </p:cNvPr>
          <p:cNvSpPr>
            <a:spLocks noGrp="1"/>
          </p:cNvSpPr>
          <p:nvPr>
            <p:ph type="body" sz="quarter" idx="19"/>
          </p:nvPr>
        </p:nvSpPr>
        <p:spPr>
          <a:xfrm>
            <a:off x="6244220" y="1594155"/>
            <a:ext cx="5219700" cy="369332"/>
          </a:xfrm>
        </p:spPr>
        <p:txBody>
          <a:bodyPr/>
          <a:lstStyle/>
          <a:p>
            <a:r>
              <a:rPr lang="en-US" sz="2400"/>
              <a:t>Custom Setup</a:t>
            </a:r>
          </a:p>
        </p:txBody>
      </p:sp>
      <p:sp>
        <p:nvSpPr>
          <p:cNvPr id="27" name="Text Placeholder 26">
            <a:extLst>
              <a:ext uri="{FF2B5EF4-FFF2-40B4-BE49-F238E27FC236}">
                <a16:creationId xmlns:a16="http://schemas.microsoft.com/office/drawing/2014/main" id="{17BB45B0-459F-C5FC-9FA4-CDB903B638D2}"/>
              </a:ext>
            </a:extLst>
          </p:cNvPr>
          <p:cNvSpPr>
            <a:spLocks noGrp="1"/>
          </p:cNvSpPr>
          <p:nvPr>
            <p:ph type="body" sz="quarter" idx="20"/>
          </p:nvPr>
        </p:nvSpPr>
        <p:spPr>
          <a:xfrm>
            <a:off x="6253163" y="2085975"/>
            <a:ext cx="5187950" cy="2154436"/>
          </a:xfrm>
        </p:spPr>
        <p:txBody>
          <a:bodyPr/>
          <a:lstStyle/>
          <a:p>
            <a:pPr marL="342900" indent="-228600">
              <a:spcBef>
                <a:spcPts val="0"/>
              </a:spcBef>
              <a:spcAft>
                <a:spcPts val="1200"/>
              </a:spcAft>
            </a:pPr>
            <a:r>
              <a:rPr lang="en-US" sz="2200"/>
              <a:t>Guided process to choose all settings</a:t>
            </a:r>
          </a:p>
          <a:p>
            <a:pPr marL="342900" indent="-228600">
              <a:spcBef>
                <a:spcPts val="0"/>
              </a:spcBef>
              <a:spcAft>
                <a:spcPts val="1200"/>
              </a:spcAft>
            </a:pPr>
            <a:r>
              <a:rPr lang="en-US" sz="2200"/>
              <a:t>Customize policy for specific needs</a:t>
            </a:r>
          </a:p>
          <a:p>
            <a:pPr marL="342900" indent="-228600">
              <a:spcBef>
                <a:spcPts val="0"/>
              </a:spcBef>
              <a:spcAft>
                <a:spcPts val="1200"/>
              </a:spcAft>
            </a:pPr>
            <a:r>
              <a:rPr lang="en-US" sz="2200"/>
              <a:t>Flexible search settings</a:t>
            </a:r>
          </a:p>
          <a:p>
            <a:pPr marL="342900" indent="-228600">
              <a:spcBef>
                <a:spcPts val="0"/>
              </a:spcBef>
              <a:spcAft>
                <a:spcPts val="1200"/>
              </a:spcAft>
            </a:pPr>
            <a:r>
              <a:rPr lang="en-US" sz="2200"/>
              <a:t>Control over data estimate stage and other search settings</a:t>
            </a:r>
          </a:p>
        </p:txBody>
      </p:sp>
    </p:spTree>
    <p:extLst>
      <p:ext uri="{BB962C8B-B14F-4D97-AF65-F5344CB8AC3E}">
        <p14:creationId xmlns:p14="http://schemas.microsoft.com/office/powerpoint/2010/main" val="253879530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Manage data estimate and retrieval for rights requests</a:t>
            </a:r>
          </a:p>
        </p:txBody>
      </p:sp>
      <p:sp>
        <p:nvSpPr>
          <p:cNvPr id="28" name="Oval 27">
            <a:extLst>
              <a:ext uri="{FF2B5EF4-FFF2-40B4-BE49-F238E27FC236}">
                <a16:creationId xmlns:a16="http://schemas.microsoft.com/office/drawing/2014/main" id="{DAFB8007-645D-03AC-81DA-DCBA8B178E24}"/>
              </a:ext>
              <a:ext uri="{C183D7F6-B498-43B3-948B-1728B52AA6E4}">
                <adec:decorative xmlns:adec="http://schemas.microsoft.com/office/drawing/2017/decorative" val="1"/>
              </a:ext>
            </a:extLst>
          </p:cNvPr>
          <p:cNvSpPr/>
          <p:nvPr/>
        </p:nvSpPr>
        <p:spPr bwMode="auto">
          <a:xfrm>
            <a:off x="584200" y="1394652"/>
            <a:ext cx="594360" cy="594360"/>
          </a:xfrm>
          <a:prstGeom prst="ellipse">
            <a:avLst/>
          </a:prstGeom>
          <a:solidFill>
            <a:srgbClr val="FF5C39"/>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kern="0">
              <a:gradFill>
                <a:gsLst>
                  <a:gs pos="0">
                    <a:srgbClr val="FFFFFF"/>
                  </a:gs>
                  <a:gs pos="100000">
                    <a:srgbClr val="FFFFFF"/>
                  </a:gs>
                </a:gsLst>
                <a:lin ang="5400000" scaled="0"/>
              </a:gradFill>
              <a:latin typeface="Segoe UI"/>
              <a:cs typeface="Segoe UI" pitchFamily="34" charset="0"/>
            </a:endParaRPr>
          </a:p>
        </p:txBody>
      </p:sp>
      <p:sp>
        <p:nvSpPr>
          <p:cNvPr id="2" name="magnify" title="Icon of a magnifying glass">
            <a:extLst>
              <a:ext uri="{FF2B5EF4-FFF2-40B4-BE49-F238E27FC236}">
                <a16:creationId xmlns:a16="http://schemas.microsoft.com/office/drawing/2014/main" id="{ADCECDB1-DCBF-F835-AC1B-070C2752BD3F}"/>
              </a:ext>
            </a:extLst>
          </p:cNvPr>
          <p:cNvSpPr>
            <a:spLocks noChangeAspect="1" noEditPoints="1"/>
          </p:cNvSpPr>
          <p:nvPr/>
        </p:nvSpPr>
        <p:spPr bwMode="auto">
          <a:xfrm flipH="1">
            <a:off x="747686" y="1560693"/>
            <a:ext cx="267388" cy="262278"/>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Rectangle 5">
            <a:extLst>
              <a:ext uri="{FF2B5EF4-FFF2-40B4-BE49-F238E27FC236}">
                <a16:creationId xmlns:a16="http://schemas.microsoft.com/office/drawing/2014/main" id="{7285CB71-C516-0E01-EF4D-EFC4C25F4C05}"/>
              </a:ext>
            </a:extLst>
          </p:cNvPr>
          <p:cNvSpPr>
            <a:spLocks/>
          </p:cNvSpPr>
          <p:nvPr/>
        </p:nvSpPr>
        <p:spPr>
          <a:xfrm>
            <a:off x="1389695" y="1537944"/>
            <a:ext cx="10196951" cy="307777"/>
          </a:xfrm>
          <a:prstGeom prst="rect">
            <a:avLst/>
          </a:prstGeom>
        </p:spPr>
        <p:txBody>
          <a:bodyPr wrap="square" lIns="0" tIns="0" rIns="0" bIns="0" anchor="ctr">
            <a:spAutoFit/>
          </a:bodyPr>
          <a:lstStyle/>
          <a:p>
            <a:pPr marL="0" lvl="1"/>
            <a:r>
              <a:rPr lang="en-US" sz="2000" dirty="0" err="1"/>
              <a:t>Priva</a:t>
            </a:r>
            <a:r>
              <a:rPr lang="en-US" sz="2000" dirty="0"/>
              <a:t> searches for matches to the data subject in your Microsoft 365 environment.</a:t>
            </a:r>
          </a:p>
        </p:txBody>
      </p:sp>
      <p:sp>
        <p:nvSpPr>
          <p:cNvPr id="31" name="Oval 30">
            <a:extLst>
              <a:ext uri="{FF2B5EF4-FFF2-40B4-BE49-F238E27FC236}">
                <a16:creationId xmlns:a16="http://schemas.microsoft.com/office/drawing/2014/main" id="{47C0FCC1-62D0-7161-1F86-D318E1B5F50A}"/>
              </a:ext>
              <a:ext uri="{C183D7F6-B498-43B3-948B-1728B52AA6E4}">
                <adec:decorative xmlns:adec="http://schemas.microsoft.com/office/drawing/2017/decorative" val="1"/>
              </a:ext>
            </a:extLst>
          </p:cNvPr>
          <p:cNvSpPr/>
          <p:nvPr/>
        </p:nvSpPr>
        <p:spPr bwMode="auto">
          <a:xfrm>
            <a:off x="584200" y="2195958"/>
            <a:ext cx="594360" cy="594360"/>
          </a:xfrm>
          <a:prstGeom prst="ellipse">
            <a:avLst/>
          </a:prstGeom>
          <a:solidFill>
            <a:srgbClr val="C73ECC"/>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kern="0">
              <a:gradFill>
                <a:gsLst>
                  <a:gs pos="0">
                    <a:srgbClr val="FFFFFF"/>
                  </a:gs>
                  <a:gs pos="100000">
                    <a:srgbClr val="FFFFFF"/>
                  </a:gs>
                </a:gsLst>
                <a:lin ang="5400000" scaled="0"/>
              </a:gradFill>
              <a:latin typeface="Segoe UI"/>
              <a:cs typeface="Segoe UI" pitchFamily="34" charset="0"/>
            </a:endParaRPr>
          </a:p>
        </p:txBody>
      </p:sp>
      <p:sp>
        <p:nvSpPr>
          <p:cNvPr id="11" name="CRMArticles_EFF5" title="Icon of two documents stacked together with writing on them">
            <a:extLst>
              <a:ext uri="{FF2B5EF4-FFF2-40B4-BE49-F238E27FC236}">
                <a16:creationId xmlns:a16="http://schemas.microsoft.com/office/drawing/2014/main" id="{5A795BA8-4DCA-E567-DCBE-0E77F9204282}"/>
              </a:ext>
            </a:extLst>
          </p:cNvPr>
          <p:cNvSpPr>
            <a:spLocks noChangeAspect="1" noEditPoints="1"/>
          </p:cNvSpPr>
          <p:nvPr/>
        </p:nvSpPr>
        <p:spPr bwMode="auto">
          <a:xfrm>
            <a:off x="746337" y="2337252"/>
            <a:ext cx="270086" cy="311772"/>
          </a:xfrm>
          <a:custGeom>
            <a:avLst/>
            <a:gdLst>
              <a:gd name="T0" fmla="*/ 551 w 3583"/>
              <a:gd name="T1" fmla="*/ 3585 h 4136"/>
              <a:gd name="T2" fmla="*/ 0 w 3583"/>
              <a:gd name="T3" fmla="*/ 3585 h 4136"/>
              <a:gd name="T4" fmla="*/ 0 w 3583"/>
              <a:gd name="T5" fmla="*/ 0 h 4136"/>
              <a:gd name="T6" fmla="*/ 3033 w 3583"/>
              <a:gd name="T7" fmla="*/ 0 h 4136"/>
              <a:gd name="T8" fmla="*/ 3033 w 3583"/>
              <a:gd name="T9" fmla="*/ 1103 h 4136"/>
              <a:gd name="T10" fmla="*/ 2480 w 3583"/>
              <a:gd name="T11" fmla="*/ 551 h 4136"/>
              <a:gd name="T12" fmla="*/ 2480 w 3583"/>
              <a:gd name="T13" fmla="*/ 1654 h 4136"/>
              <a:gd name="T14" fmla="*/ 3583 w 3583"/>
              <a:gd name="T15" fmla="*/ 1654 h 4136"/>
              <a:gd name="T16" fmla="*/ 3583 w 3583"/>
              <a:gd name="T17" fmla="*/ 1654 h 4136"/>
              <a:gd name="T18" fmla="*/ 2480 w 3583"/>
              <a:gd name="T19" fmla="*/ 551 h 4136"/>
              <a:gd name="T20" fmla="*/ 551 w 3583"/>
              <a:gd name="T21" fmla="*/ 551 h 4136"/>
              <a:gd name="T22" fmla="*/ 551 w 3583"/>
              <a:gd name="T23" fmla="*/ 4136 h 4136"/>
              <a:gd name="T24" fmla="*/ 3583 w 3583"/>
              <a:gd name="T25" fmla="*/ 4136 h 4136"/>
              <a:gd name="T26" fmla="*/ 3583 w 3583"/>
              <a:gd name="T27" fmla="*/ 1654 h 4136"/>
              <a:gd name="T28" fmla="*/ 965 w 3583"/>
              <a:gd name="T29" fmla="*/ 2757 h 4136"/>
              <a:gd name="T30" fmla="*/ 2894 w 3583"/>
              <a:gd name="T31" fmla="*/ 2757 h 4136"/>
              <a:gd name="T32" fmla="*/ 965 w 3583"/>
              <a:gd name="T33" fmla="*/ 2206 h 4136"/>
              <a:gd name="T34" fmla="*/ 2894 w 3583"/>
              <a:gd name="T35" fmla="*/ 2206 h 4136"/>
              <a:gd name="T36" fmla="*/ 965 w 3583"/>
              <a:gd name="T37" fmla="*/ 1654 h 4136"/>
              <a:gd name="T38" fmla="*/ 2068 w 3583"/>
              <a:gd name="T39" fmla="*/ 1654 h 4136"/>
              <a:gd name="T40" fmla="*/ 965 w 3583"/>
              <a:gd name="T41" fmla="*/ 1103 h 4136"/>
              <a:gd name="T42" fmla="*/ 2068 w 3583"/>
              <a:gd name="T43" fmla="*/ 1103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3" h="4136">
                <a:moveTo>
                  <a:pt x="551" y="3585"/>
                </a:moveTo>
                <a:lnTo>
                  <a:pt x="0" y="3585"/>
                </a:lnTo>
                <a:lnTo>
                  <a:pt x="0" y="0"/>
                </a:lnTo>
                <a:lnTo>
                  <a:pt x="3033" y="0"/>
                </a:lnTo>
                <a:lnTo>
                  <a:pt x="3033" y="1103"/>
                </a:lnTo>
                <a:moveTo>
                  <a:pt x="2480" y="551"/>
                </a:moveTo>
                <a:lnTo>
                  <a:pt x="2480" y="1654"/>
                </a:lnTo>
                <a:lnTo>
                  <a:pt x="3583" y="1654"/>
                </a:lnTo>
                <a:moveTo>
                  <a:pt x="3583" y="1654"/>
                </a:moveTo>
                <a:lnTo>
                  <a:pt x="2480" y="551"/>
                </a:lnTo>
                <a:lnTo>
                  <a:pt x="551" y="551"/>
                </a:lnTo>
                <a:lnTo>
                  <a:pt x="551" y="4136"/>
                </a:lnTo>
                <a:lnTo>
                  <a:pt x="3583" y="4136"/>
                </a:lnTo>
                <a:lnTo>
                  <a:pt x="3583" y="1654"/>
                </a:lnTo>
                <a:moveTo>
                  <a:pt x="965" y="2757"/>
                </a:moveTo>
                <a:lnTo>
                  <a:pt x="2894" y="2757"/>
                </a:lnTo>
                <a:moveTo>
                  <a:pt x="965" y="2206"/>
                </a:moveTo>
                <a:lnTo>
                  <a:pt x="2894" y="2206"/>
                </a:lnTo>
                <a:moveTo>
                  <a:pt x="965" y="1654"/>
                </a:moveTo>
                <a:lnTo>
                  <a:pt x="2068" y="1654"/>
                </a:lnTo>
                <a:moveTo>
                  <a:pt x="965" y="1103"/>
                </a:moveTo>
                <a:lnTo>
                  <a:pt x="2068" y="1103"/>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a16="http://schemas.microsoft.com/office/drawing/2014/main" id="{0C195CD1-C78C-6FE9-3252-8C9CB860BC56}"/>
              </a:ext>
            </a:extLst>
          </p:cNvPr>
          <p:cNvSpPr>
            <a:spLocks/>
          </p:cNvSpPr>
          <p:nvPr/>
        </p:nvSpPr>
        <p:spPr>
          <a:xfrm>
            <a:off x="1389695" y="2339249"/>
            <a:ext cx="10196951" cy="307777"/>
          </a:xfrm>
          <a:prstGeom prst="rect">
            <a:avLst/>
          </a:prstGeom>
        </p:spPr>
        <p:txBody>
          <a:bodyPr wrap="square" lIns="0" tIns="0" rIns="0" bIns="0" anchor="ctr">
            <a:spAutoFit/>
          </a:bodyPr>
          <a:lstStyle/>
          <a:p>
            <a:pPr marL="0" lvl="1"/>
            <a:r>
              <a:rPr lang="en-US" sz="2000" dirty="0"/>
              <a:t>Data estimate summary card shows the estimated number of items.</a:t>
            </a:r>
          </a:p>
        </p:txBody>
      </p:sp>
      <p:sp>
        <p:nvSpPr>
          <p:cNvPr id="30" name="Oval 29">
            <a:extLst>
              <a:ext uri="{FF2B5EF4-FFF2-40B4-BE49-F238E27FC236}">
                <a16:creationId xmlns:a16="http://schemas.microsoft.com/office/drawing/2014/main" id="{90E81DA5-B661-FF63-EF8A-1F138DC7C62D}"/>
              </a:ext>
              <a:ext uri="{C183D7F6-B498-43B3-948B-1728B52AA6E4}">
                <adec:decorative xmlns:adec="http://schemas.microsoft.com/office/drawing/2017/decorative" val="1"/>
              </a:ext>
            </a:extLst>
          </p:cNvPr>
          <p:cNvSpPr/>
          <p:nvPr/>
        </p:nvSpPr>
        <p:spPr bwMode="auto">
          <a:xfrm>
            <a:off x="584200" y="3351206"/>
            <a:ext cx="594360" cy="594360"/>
          </a:xfrm>
          <a:prstGeom prst="ellipse">
            <a:avLst/>
          </a:prstGeom>
          <a:solidFill>
            <a:srgbClr val="0078D4"/>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kern="0">
              <a:gradFill>
                <a:gsLst>
                  <a:gs pos="0">
                    <a:srgbClr val="FFFFFF"/>
                  </a:gs>
                  <a:gs pos="100000">
                    <a:srgbClr val="FFFFFF"/>
                  </a:gs>
                </a:gsLst>
                <a:lin ang="5400000" scaled="0"/>
              </a:gradFill>
              <a:latin typeface="Segoe UI"/>
              <a:cs typeface="Segoe UI" pitchFamily="34" charset="0"/>
            </a:endParaRPr>
          </a:p>
        </p:txBody>
      </p:sp>
      <p:sp>
        <p:nvSpPr>
          <p:cNvPr id="5" name="arrow" title="Icon of an arrow">
            <a:extLst>
              <a:ext uri="{FF2B5EF4-FFF2-40B4-BE49-F238E27FC236}">
                <a16:creationId xmlns:a16="http://schemas.microsoft.com/office/drawing/2014/main" id="{11B7C993-5893-38B7-144A-9DE478C19EA2}"/>
              </a:ext>
            </a:extLst>
          </p:cNvPr>
          <p:cNvSpPr>
            <a:spLocks noChangeAspect="1" noEditPoints="1"/>
          </p:cNvSpPr>
          <p:nvPr/>
        </p:nvSpPr>
        <p:spPr bwMode="auto">
          <a:xfrm>
            <a:off x="712447" y="3492500"/>
            <a:ext cx="337868" cy="311772"/>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
        <p:nvSpPr>
          <p:cNvPr id="12" name="Rectangle 11">
            <a:extLst>
              <a:ext uri="{FF2B5EF4-FFF2-40B4-BE49-F238E27FC236}">
                <a16:creationId xmlns:a16="http://schemas.microsoft.com/office/drawing/2014/main" id="{77466619-5643-016E-BE47-16F91743A9D6}"/>
              </a:ext>
            </a:extLst>
          </p:cNvPr>
          <p:cNvSpPr>
            <a:spLocks/>
          </p:cNvSpPr>
          <p:nvPr/>
        </p:nvSpPr>
        <p:spPr>
          <a:xfrm>
            <a:off x="1389695" y="3140554"/>
            <a:ext cx="10196951" cy="1015663"/>
          </a:xfrm>
          <a:prstGeom prst="rect">
            <a:avLst/>
          </a:prstGeom>
        </p:spPr>
        <p:txBody>
          <a:bodyPr wrap="square" lIns="0" tIns="0" rIns="0" bIns="0" anchor="ctr">
            <a:spAutoFit/>
          </a:bodyPr>
          <a:lstStyle/>
          <a:p>
            <a:pPr marL="0" lvl="1">
              <a:spcAft>
                <a:spcPts val="600"/>
              </a:spcAft>
            </a:pPr>
            <a:r>
              <a:rPr lang="en-US" sz="2000" dirty="0"/>
              <a:t>Request may pause at Data estimate stage for two reasons:</a:t>
            </a:r>
          </a:p>
          <a:p>
            <a:pPr marL="342900" lvl="1" indent="-228600">
              <a:spcAft>
                <a:spcPts val="600"/>
              </a:spcAft>
              <a:buFont typeface="Arial" panose="020B0604020202020204" pitchFamily="34" charset="0"/>
              <a:buChar char="•"/>
            </a:pPr>
            <a:r>
              <a:rPr lang="en-US" sz="1800" dirty="0"/>
              <a:t>User chose to get an estimate first.</a:t>
            </a:r>
          </a:p>
          <a:p>
            <a:pPr marL="342900" lvl="1" indent="-228600">
              <a:spcAft>
                <a:spcPts val="600"/>
              </a:spcAft>
              <a:buFont typeface="Arial" panose="020B0604020202020204" pitchFamily="34" charset="0"/>
              <a:buChar char="•"/>
            </a:pPr>
            <a:r>
              <a:rPr lang="en-US" sz="1800" dirty="0"/>
              <a:t>Estimate returns a large number of items (over 10K).</a:t>
            </a:r>
          </a:p>
        </p:txBody>
      </p:sp>
      <p:sp>
        <p:nvSpPr>
          <p:cNvPr id="33" name="Oval 32">
            <a:extLst>
              <a:ext uri="{FF2B5EF4-FFF2-40B4-BE49-F238E27FC236}">
                <a16:creationId xmlns:a16="http://schemas.microsoft.com/office/drawing/2014/main" id="{11FFC999-1ABA-6F74-C3E4-648D2EC13ADF}"/>
              </a:ext>
              <a:ext uri="{C183D7F6-B498-43B3-948B-1728B52AA6E4}">
                <adec:decorative xmlns:adec="http://schemas.microsoft.com/office/drawing/2017/decorative" val="1"/>
              </a:ext>
            </a:extLst>
          </p:cNvPr>
          <p:cNvSpPr/>
          <p:nvPr/>
        </p:nvSpPr>
        <p:spPr bwMode="auto">
          <a:xfrm>
            <a:off x="584200" y="4506453"/>
            <a:ext cx="594360" cy="594360"/>
          </a:xfrm>
          <a:prstGeom prst="ellipse">
            <a:avLst/>
          </a:prstGeom>
          <a:solidFill>
            <a:schemeClr val="accent1"/>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kern="0">
              <a:gradFill>
                <a:gsLst>
                  <a:gs pos="0">
                    <a:srgbClr val="FFFFFF"/>
                  </a:gs>
                  <a:gs pos="100000">
                    <a:srgbClr val="FFFFFF"/>
                  </a:gs>
                </a:gsLst>
                <a:lin ang="5400000" scaled="0"/>
              </a:gradFill>
              <a:latin typeface="Segoe UI"/>
              <a:cs typeface="Segoe UI" pitchFamily="34" charset="0"/>
            </a:endParaRPr>
          </a:p>
        </p:txBody>
      </p:sp>
      <p:sp>
        <p:nvSpPr>
          <p:cNvPr id="10" name="list_4_bidi" title="Icon of a checklist">
            <a:extLst>
              <a:ext uri="{FF2B5EF4-FFF2-40B4-BE49-F238E27FC236}">
                <a16:creationId xmlns:a16="http://schemas.microsoft.com/office/drawing/2014/main" id="{191B2047-ACEE-1439-2EEE-8CFC45DB7A76}"/>
              </a:ext>
            </a:extLst>
          </p:cNvPr>
          <p:cNvSpPr>
            <a:spLocks noChangeAspect="1" noEditPoints="1"/>
          </p:cNvSpPr>
          <p:nvPr/>
        </p:nvSpPr>
        <p:spPr bwMode="auto">
          <a:xfrm>
            <a:off x="702310" y="4684619"/>
            <a:ext cx="358140" cy="238028"/>
          </a:xfrm>
          <a:custGeom>
            <a:avLst/>
            <a:gdLst>
              <a:gd name="T0" fmla="*/ 0 w 489"/>
              <a:gd name="T1" fmla="*/ 47 h 325"/>
              <a:gd name="T2" fmla="*/ 309 w 489"/>
              <a:gd name="T3" fmla="*/ 47 h 325"/>
              <a:gd name="T4" fmla="*/ 0 w 489"/>
              <a:gd name="T5" fmla="*/ 139 h 325"/>
              <a:gd name="T6" fmla="*/ 309 w 489"/>
              <a:gd name="T7" fmla="*/ 139 h 325"/>
              <a:gd name="T8" fmla="*/ 0 w 489"/>
              <a:gd name="T9" fmla="*/ 231 h 325"/>
              <a:gd name="T10" fmla="*/ 309 w 489"/>
              <a:gd name="T11" fmla="*/ 231 h 325"/>
              <a:gd name="T12" fmla="*/ 0 w 489"/>
              <a:gd name="T13" fmla="*/ 325 h 325"/>
              <a:gd name="T14" fmla="*/ 309 w 489"/>
              <a:gd name="T15" fmla="*/ 325 h 325"/>
              <a:gd name="T16" fmla="*/ 377 w 489"/>
              <a:gd name="T17" fmla="*/ 44 h 325"/>
              <a:gd name="T18" fmla="*/ 412 w 489"/>
              <a:gd name="T19" fmla="*/ 77 h 325"/>
              <a:gd name="T20" fmla="*/ 489 w 489"/>
              <a:gd name="T21" fmla="*/ 0 h 325"/>
              <a:gd name="T22" fmla="*/ 377 w 489"/>
              <a:gd name="T23" fmla="*/ 230 h 325"/>
              <a:gd name="T24" fmla="*/ 412 w 489"/>
              <a:gd name="T25" fmla="*/ 263 h 325"/>
              <a:gd name="T26" fmla="*/ 489 w 489"/>
              <a:gd name="T27" fmla="*/ 18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9" h="325">
                <a:moveTo>
                  <a:pt x="0" y="47"/>
                </a:moveTo>
                <a:lnTo>
                  <a:pt x="309" y="47"/>
                </a:lnTo>
                <a:moveTo>
                  <a:pt x="0" y="139"/>
                </a:moveTo>
                <a:lnTo>
                  <a:pt x="309" y="139"/>
                </a:lnTo>
                <a:moveTo>
                  <a:pt x="0" y="231"/>
                </a:moveTo>
                <a:lnTo>
                  <a:pt x="309" y="231"/>
                </a:lnTo>
                <a:moveTo>
                  <a:pt x="0" y="325"/>
                </a:moveTo>
                <a:lnTo>
                  <a:pt x="309" y="325"/>
                </a:lnTo>
                <a:moveTo>
                  <a:pt x="377" y="44"/>
                </a:moveTo>
                <a:lnTo>
                  <a:pt x="412" y="77"/>
                </a:lnTo>
                <a:lnTo>
                  <a:pt x="489" y="0"/>
                </a:lnTo>
                <a:moveTo>
                  <a:pt x="377" y="230"/>
                </a:moveTo>
                <a:lnTo>
                  <a:pt x="412" y="263"/>
                </a:lnTo>
                <a:lnTo>
                  <a:pt x="489" y="186"/>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7713DE80-E77E-6651-6FA0-5330E361EABF}"/>
              </a:ext>
            </a:extLst>
          </p:cNvPr>
          <p:cNvSpPr>
            <a:spLocks/>
          </p:cNvSpPr>
          <p:nvPr/>
        </p:nvSpPr>
        <p:spPr>
          <a:xfrm>
            <a:off x="1389695" y="4649745"/>
            <a:ext cx="10196951" cy="307777"/>
          </a:xfrm>
          <a:prstGeom prst="rect">
            <a:avLst/>
          </a:prstGeom>
        </p:spPr>
        <p:txBody>
          <a:bodyPr wrap="square" lIns="0" tIns="0" rIns="0" bIns="0" anchor="ctr">
            <a:spAutoFit/>
          </a:bodyPr>
          <a:lstStyle/>
          <a:p>
            <a:pPr marL="0" lvl="1"/>
            <a:r>
              <a:rPr lang="en-US" sz="2000" dirty="0"/>
              <a:t>View and edit search queries to refine the search.</a:t>
            </a:r>
          </a:p>
        </p:txBody>
      </p:sp>
      <p:sp>
        <p:nvSpPr>
          <p:cNvPr id="35" name="Oval 34">
            <a:extLst>
              <a:ext uri="{FF2B5EF4-FFF2-40B4-BE49-F238E27FC236}">
                <a16:creationId xmlns:a16="http://schemas.microsoft.com/office/drawing/2014/main" id="{BC68F7FF-8AE2-1C0D-CC6E-5C7E5C129985}"/>
              </a:ext>
              <a:ext uri="{C183D7F6-B498-43B3-948B-1728B52AA6E4}">
                <adec:decorative xmlns:adec="http://schemas.microsoft.com/office/drawing/2017/decorative" val="1"/>
              </a:ext>
            </a:extLst>
          </p:cNvPr>
          <p:cNvSpPr/>
          <p:nvPr/>
        </p:nvSpPr>
        <p:spPr bwMode="auto">
          <a:xfrm>
            <a:off x="584200" y="5307758"/>
            <a:ext cx="594360" cy="594360"/>
          </a:xfrm>
          <a:prstGeom prst="ellipse">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kern="0">
              <a:gradFill>
                <a:gsLst>
                  <a:gs pos="0">
                    <a:srgbClr val="FFFFFF"/>
                  </a:gs>
                  <a:gs pos="100000">
                    <a:srgbClr val="FFFFFF"/>
                  </a:gs>
                </a:gsLst>
                <a:lin ang="5400000" scaled="0"/>
              </a:gradFill>
              <a:latin typeface="Segoe UI"/>
              <a:cs typeface="Segoe UI" pitchFamily="34" charset="0"/>
            </a:endParaRPr>
          </a:p>
        </p:txBody>
      </p:sp>
      <p:sp>
        <p:nvSpPr>
          <p:cNvPr id="7" name="location_3" title="Icon of a map with a pin in it">
            <a:extLst>
              <a:ext uri="{FF2B5EF4-FFF2-40B4-BE49-F238E27FC236}">
                <a16:creationId xmlns:a16="http://schemas.microsoft.com/office/drawing/2014/main" id="{2143214A-01D8-1745-2A9B-D4B467021DFC}"/>
              </a:ext>
            </a:extLst>
          </p:cNvPr>
          <p:cNvSpPr>
            <a:spLocks noChangeAspect="1" noEditPoints="1"/>
          </p:cNvSpPr>
          <p:nvPr/>
        </p:nvSpPr>
        <p:spPr bwMode="auto">
          <a:xfrm>
            <a:off x="712629" y="5463167"/>
            <a:ext cx="337502" cy="283542"/>
          </a:xfrm>
          <a:custGeom>
            <a:avLst/>
            <a:gdLst>
              <a:gd name="T0" fmla="*/ 84 w 360"/>
              <a:gd name="T1" fmla="*/ 109 h 302"/>
              <a:gd name="T2" fmla="*/ 276 w 360"/>
              <a:gd name="T3" fmla="*/ 109 h 302"/>
              <a:gd name="T4" fmla="*/ 360 w 360"/>
              <a:gd name="T5" fmla="*/ 302 h 302"/>
              <a:gd name="T6" fmla="*/ 0 w 360"/>
              <a:gd name="T7" fmla="*/ 302 h 302"/>
              <a:gd name="T8" fmla="*/ 84 w 360"/>
              <a:gd name="T9" fmla="*/ 109 h 302"/>
              <a:gd name="T10" fmla="*/ 180 w 360"/>
              <a:gd name="T11" fmla="*/ 72 h 302"/>
              <a:gd name="T12" fmla="*/ 216 w 360"/>
              <a:gd name="T13" fmla="*/ 36 h 302"/>
              <a:gd name="T14" fmla="*/ 180 w 360"/>
              <a:gd name="T15" fmla="*/ 0 h 302"/>
              <a:gd name="T16" fmla="*/ 144 w 360"/>
              <a:gd name="T17" fmla="*/ 36 h 302"/>
              <a:gd name="T18" fmla="*/ 180 w 360"/>
              <a:gd name="T19" fmla="*/ 72 h 302"/>
              <a:gd name="T20" fmla="*/ 180 w 360"/>
              <a:gd name="T21" fmla="*/ 72 h 302"/>
              <a:gd name="T22" fmla="*/ 180 w 360"/>
              <a:gd name="T23" fmla="*/ 216 h 302"/>
              <a:gd name="T24" fmla="*/ 36 w 360"/>
              <a:gd name="T25" fmla="*/ 218 h 302"/>
              <a:gd name="T26" fmla="*/ 323 w 360"/>
              <a:gd name="T27" fmla="*/ 218 h 302"/>
              <a:gd name="T28" fmla="*/ 111 w 360"/>
              <a:gd name="T29" fmla="*/ 218 h 302"/>
              <a:gd name="T30" fmla="*/ 94 w 360"/>
              <a:gd name="T31" fmla="*/ 302 h 302"/>
              <a:gd name="T32" fmla="*/ 267 w 360"/>
              <a:gd name="T33" fmla="*/ 302 h 302"/>
              <a:gd name="T34" fmla="*/ 222 w 360"/>
              <a:gd name="T35" fmla="*/ 109 h 302"/>
              <a:gd name="T36" fmla="*/ 236 w 360"/>
              <a:gd name="T37" fmla="*/ 169 h 302"/>
              <a:gd name="T38" fmla="*/ 302 w 360"/>
              <a:gd name="T39" fmla="*/ 169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02">
                <a:moveTo>
                  <a:pt x="84" y="109"/>
                </a:moveTo>
                <a:cubicBezTo>
                  <a:pt x="276" y="109"/>
                  <a:pt x="276" y="109"/>
                  <a:pt x="276" y="109"/>
                </a:cubicBezTo>
                <a:cubicBezTo>
                  <a:pt x="360" y="302"/>
                  <a:pt x="360" y="302"/>
                  <a:pt x="360" y="302"/>
                </a:cubicBezTo>
                <a:cubicBezTo>
                  <a:pt x="0" y="302"/>
                  <a:pt x="0" y="302"/>
                  <a:pt x="0" y="302"/>
                </a:cubicBezTo>
                <a:lnTo>
                  <a:pt x="84" y="109"/>
                </a:lnTo>
                <a:close/>
                <a:moveTo>
                  <a:pt x="180" y="72"/>
                </a:moveTo>
                <a:cubicBezTo>
                  <a:pt x="200" y="72"/>
                  <a:pt x="216" y="56"/>
                  <a:pt x="216" y="36"/>
                </a:cubicBezTo>
                <a:cubicBezTo>
                  <a:pt x="216" y="16"/>
                  <a:pt x="200" y="0"/>
                  <a:pt x="180" y="0"/>
                </a:cubicBezTo>
                <a:cubicBezTo>
                  <a:pt x="160" y="0"/>
                  <a:pt x="144" y="16"/>
                  <a:pt x="144" y="36"/>
                </a:cubicBezTo>
                <a:cubicBezTo>
                  <a:pt x="144" y="56"/>
                  <a:pt x="160" y="72"/>
                  <a:pt x="180" y="72"/>
                </a:cubicBezTo>
                <a:close/>
                <a:moveTo>
                  <a:pt x="180" y="72"/>
                </a:moveTo>
                <a:cubicBezTo>
                  <a:pt x="180" y="216"/>
                  <a:pt x="180" y="216"/>
                  <a:pt x="180" y="216"/>
                </a:cubicBezTo>
                <a:moveTo>
                  <a:pt x="36" y="218"/>
                </a:moveTo>
                <a:cubicBezTo>
                  <a:pt x="323" y="218"/>
                  <a:pt x="323" y="218"/>
                  <a:pt x="323" y="218"/>
                </a:cubicBezTo>
                <a:moveTo>
                  <a:pt x="111" y="218"/>
                </a:moveTo>
                <a:cubicBezTo>
                  <a:pt x="94" y="302"/>
                  <a:pt x="94" y="302"/>
                  <a:pt x="94" y="302"/>
                </a:cubicBezTo>
                <a:moveTo>
                  <a:pt x="267" y="302"/>
                </a:moveTo>
                <a:cubicBezTo>
                  <a:pt x="222" y="109"/>
                  <a:pt x="222" y="109"/>
                  <a:pt x="222" y="109"/>
                </a:cubicBezTo>
                <a:moveTo>
                  <a:pt x="236" y="169"/>
                </a:moveTo>
                <a:cubicBezTo>
                  <a:pt x="302" y="169"/>
                  <a:pt x="302" y="169"/>
                  <a:pt x="302" y="169"/>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5" name="Rectangle 14">
            <a:extLst>
              <a:ext uri="{FF2B5EF4-FFF2-40B4-BE49-F238E27FC236}">
                <a16:creationId xmlns:a16="http://schemas.microsoft.com/office/drawing/2014/main" id="{F7A1B9C3-663B-6692-01F3-B7DCE193666E}"/>
              </a:ext>
            </a:extLst>
          </p:cNvPr>
          <p:cNvSpPr>
            <a:spLocks/>
          </p:cNvSpPr>
          <p:nvPr/>
        </p:nvSpPr>
        <p:spPr>
          <a:xfrm>
            <a:off x="1389695" y="5451050"/>
            <a:ext cx="10196951" cy="307777"/>
          </a:xfrm>
          <a:prstGeom prst="rect">
            <a:avLst/>
          </a:prstGeom>
        </p:spPr>
        <p:txBody>
          <a:bodyPr wrap="square" lIns="0" tIns="0" rIns="0" bIns="0" anchor="ctr">
            <a:spAutoFit/>
          </a:bodyPr>
          <a:lstStyle/>
          <a:p>
            <a:pPr marL="0" lvl="1"/>
            <a:r>
              <a:rPr lang="en-US" sz="2000" dirty="0"/>
              <a:t>Retrieve data stage collects files, emails, chats, images, and other content items.</a:t>
            </a:r>
          </a:p>
        </p:txBody>
      </p:sp>
      <p:cxnSp>
        <p:nvCxnSpPr>
          <p:cNvPr id="21" name="Straight Connector 20">
            <a:extLst>
              <a:ext uri="{FF2B5EF4-FFF2-40B4-BE49-F238E27FC236}">
                <a16:creationId xmlns:a16="http://schemas.microsoft.com/office/drawing/2014/main" id="{0D473869-DC68-C7B6-D43A-3188BD31532F}"/>
              </a:ext>
              <a:ext uri="{C183D7F6-B498-43B3-948B-1728B52AA6E4}">
                <adec:decorative xmlns:adec="http://schemas.microsoft.com/office/drawing/2017/decorative" val="1"/>
              </a:ext>
            </a:extLst>
          </p:cNvPr>
          <p:cNvCxnSpPr>
            <a:cxnSpLocks/>
          </p:cNvCxnSpPr>
          <p:nvPr/>
        </p:nvCxnSpPr>
        <p:spPr>
          <a:xfrm>
            <a:off x="1389695" y="20924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CE632CA-71CE-7998-D92A-BFC499F9E04E}"/>
              </a:ext>
              <a:ext uri="{C183D7F6-B498-43B3-948B-1728B52AA6E4}">
                <adec:decorative xmlns:adec="http://schemas.microsoft.com/office/drawing/2017/decorative" val="1"/>
              </a:ext>
            </a:extLst>
          </p:cNvPr>
          <p:cNvCxnSpPr>
            <a:cxnSpLocks/>
          </p:cNvCxnSpPr>
          <p:nvPr/>
        </p:nvCxnSpPr>
        <p:spPr>
          <a:xfrm>
            <a:off x="1389695" y="2893790"/>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40879-BAE6-0398-CB91-945044146D53}"/>
              </a:ext>
              <a:ext uri="{C183D7F6-B498-43B3-948B-1728B52AA6E4}">
                <adec:decorative xmlns:adec="http://schemas.microsoft.com/office/drawing/2017/decorative" val="1"/>
              </a:ext>
            </a:extLst>
          </p:cNvPr>
          <p:cNvCxnSpPr>
            <a:cxnSpLocks/>
          </p:cNvCxnSpPr>
          <p:nvPr/>
        </p:nvCxnSpPr>
        <p:spPr>
          <a:xfrm>
            <a:off x="1389695" y="440298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2432A79-CC20-13B5-ACA2-40BC279E9847}"/>
              </a:ext>
              <a:ext uri="{C183D7F6-B498-43B3-948B-1728B52AA6E4}">
                <adec:decorative xmlns:adec="http://schemas.microsoft.com/office/drawing/2017/decorative" val="1"/>
              </a:ext>
            </a:extLst>
          </p:cNvPr>
          <p:cNvCxnSpPr>
            <a:cxnSpLocks/>
          </p:cNvCxnSpPr>
          <p:nvPr/>
        </p:nvCxnSpPr>
        <p:spPr>
          <a:xfrm>
            <a:off x="1389695" y="5204286"/>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496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79C3A-DB73-239A-1283-C18883F5EBFD}"/>
              </a:ext>
            </a:extLst>
          </p:cNvPr>
          <p:cNvSpPr>
            <a:spLocks noGrp="1"/>
          </p:cNvSpPr>
          <p:nvPr>
            <p:ph type="title"/>
          </p:nvPr>
        </p:nvSpPr>
        <p:spPr>
          <a:xfrm>
            <a:off x="588262" y="585216"/>
            <a:ext cx="11011600" cy="492443"/>
          </a:xfrm>
        </p:spPr>
        <p:txBody>
          <a:bodyPr/>
          <a:lstStyle/>
          <a:p>
            <a:r>
              <a:rPr lang="en-US" dirty="0"/>
              <a:t>Review data from rights requests</a:t>
            </a:r>
          </a:p>
        </p:txBody>
      </p:sp>
      <p:pic>
        <p:nvPicPr>
          <p:cNvPr id="4" name="Picture 3" descr="Screenshot of reviewing Data collected for subject rights requests in Microsoft Priva">
            <a:extLst>
              <a:ext uri="{FF2B5EF4-FFF2-40B4-BE49-F238E27FC236}">
                <a16:creationId xmlns:a16="http://schemas.microsoft.com/office/drawing/2014/main" id="{D3FB96C2-6D1E-CD88-124E-130DC006E0A6}"/>
              </a:ext>
            </a:extLst>
          </p:cNvPr>
          <p:cNvPicPr>
            <a:picLocks noChangeAspect="1"/>
          </p:cNvPicPr>
          <p:nvPr/>
        </p:nvPicPr>
        <p:blipFill rotWithShape="1">
          <a:blip r:embed="rId3"/>
          <a:srcRect l="-1469" t="-3854" r="-1469" b="-3854"/>
          <a:stretch/>
        </p:blipFill>
        <p:spPr>
          <a:xfrm>
            <a:off x="588963" y="1348514"/>
            <a:ext cx="11010900" cy="4923697"/>
          </a:xfrm>
          <a:prstGeom prst="rect">
            <a:avLst/>
          </a:prstGeom>
          <a:noFill/>
          <a:ln w="38100">
            <a:solidFill>
              <a:srgbClr val="0078D4"/>
            </a:solidFill>
            <a:headEnd type="none" w="med" len="med"/>
            <a:tailEnd type="none" w="med" len="med"/>
          </a:ln>
          <a:effectLst/>
        </p:spPr>
      </p:pic>
    </p:spTree>
    <p:extLst>
      <p:ext uri="{BB962C8B-B14F-4D97-AF65-F5344CB8AC3E}">
        <p14:creationId xmlns:p14="http://schemas.microsoft.com/office/powerpoint/2010/main" val="3466087098"/>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45AAA-E57F-BB22-9B89-A356D839F1FF}"/>
              </a:ext>
            </a:extLst>
          </p:cNvPr>
          <p:cNvSpPr>
            <a:spLocks noGrp="1"/>
          </p:cNvSpPr>
          <p:nvPr>
            <p:ph type="title"/>
          </p:nvPr>
        </p:nvSpPr>
        <p:spPr>
          <a:xfrm>
            <a:off x="588262" y="585216"/>
            <a:ext cx="11011600" cy="492443"/>
          </a:xfrm>
        </p:spPr>
        <p:txBody>
          <a:bodyPr/>
          <a:lstStyle/>
          <a:p>
            <a:r>
              <a:rPr lang="en-US" dirty="0"/>
              <a:t>Get reports from rights requests</a:t>
            </a:r>
          </a:p>
        </p:txBody>
      </p:sp>
      <p:pic>
        <p:nvPicPr>
          <p:cNvPr id="13" name="Picture 6" descr="Screenshot of gathering report requests in Priva">
            <a:extLst>
              <a:ext uri="{FF2B5EF4-FFF2-40B4-BE49-F238E27FC236}">
                <a16:creationId xmlns:a16="http://schemas.microsoft.com/office/drawing/2014/main" id="{D9A1B996-62CA-AB07-77E3-BC6A20FE444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021" t="-2057" r="-10021" b="-2057"/>
          <a:stretch/>
        </p:blipFill>
        <p:spPr bwMode="auto">
          <a:xfrm>
            <a:off x="588963" y="1348514"/>
            <a:ext cx="11010900" cy="4923697"/>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483070"/>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CD1EC0BA-233E-4E36-04F1-1451C8D7F531}"/>
              </a:ext>
            </a:extLst>
          </p:cNvPr>
          <p:cNvSpPr>
            <a:spLocks noGrp="1"/>
          </p:cNvSpPr>
          <p:nvPr>
            <p:ph type="title"/>
          </p:nvPr>
        </p:nvSpPr>
        <p:spPr>
          <a:xfrm>
            <a:off x="588262" y="585216"/>
            <a:ext cx="11011600" cy="492443"/>
          </a:xfrm>
        </p:spPr>
        <p:txBody>
          <a:bodyPr/>
          <a:lstStyle/>
          <a:p>
            <a:r>
              <a:rPr lang="en-US"/>
              <a:t>Knowledge check</a:t>
            </a:r>
            <a:endParaRPr lang="en-US" dirty="0"/>
          </a:p>
        </p:txBody>
      </p:sp>
      <p:sp>
        <p:nvSpPr>
          <p:cNvPr id="36" name="Oval 35">
            <a:extLst>
              <a:ext uri="{FF2B5EF4-FFF2-40B4-BE49-F238E27FC236}">
                <a16:creationId xmlns:a16="http://schemas.microsoft.com/office/drawing/2014/main" id="{155B6DB8-DB95-3B68-C40F-BB49A03D45C7}"/>
              </a:ext>
              <a:ext uri="{C183D7F6-B498-43B3-948B-1728B52AA6E4}">
                <adec:decorative xmlns:adec="http://schemas.microsoft.com/office/drawing/2017/decorative" val="0"/>
              </a:ext>
            </a:extLst>
          </p:cNvPr>
          <p:cNvSpPr/>
          <p:nvPr/>
        </p:nvSpPr>
        <p:spPr bwMode="auto">
          <a:xfrm>
            <a:off x="722582" y="1362976"/>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29" name="Text Placeholder 28">
            <a:extLst>
              <a:ext uri="{FF2B5EF4-FFF2-40B4-BE49-F238E27FC236}">
                <a16:creationId xmlns:a16="http://schemas.microsoft.com/office/drawing/2014/main" id="{1E1101B5-472F-8B7D-83AC-731776E19E08}"/>
              </a:ext>
            </a:extLst>
          </p:cNvPr>
          <p:cNvSpPr>
            <a:spLocks noGrp="1"/>
          </p:cNvSpPr>
          <p:nvPr>
            <p:ph type="body" sz="quarter" idx="17"/>
          </p:nvPr>
        </p:nvSpPr>
        <p:spPr>
          <a:xfrm>
            <a:off x="1235075" y="1439469"/>
            <a:ext cx="8778875" cy="738664"/>
          </a:xfrm>
        </p:spPr>
        <p:txBody>
          <a:bodyPr/>
          <a:lstStyle/>
          <a:p>
            <a:r>
              <a:rPr lang="en-US" sz="1600" dirty="0"/>
              <a:t>If you want to define past and future review periods that are triggered after policy matches based on events and activities for the insider risk management policy templates, which policy setting do you select? </a:t>
            </a:r>
          </a:p>
        </p:txBody>
      </p:sp>
      <p:sp>
        <p:nvSpPr>
          <p:cNvPr id="34" name="Text Placeholder 18">
            <a:extLst>
              <a:ext uri="{FF2B5EF4-FFF2-40B4-BE49-F238E27FC236}">
                <a16:creationId xmlns:a16="http://schemas.microsoft.com/office/drawing/2014/main" id="{01E1CFF3-D374-BD6B-1B68-91E22449E0D7}"/>
              </a:ext>
            </a:extLst>
          </p:cNvPr>
          <p:cNvSpPr>
            <a:spLocks noGrp="1"/>
          </p:cNvSpPr>
          <p:nvPr>
            <p:ph type="body" sz="quarter" idx="15"/>
          </p:nvPr>
        </p:nvSpPr>
        <p:spPr>
          <a:xfrm>
            <a:off x="1149499" y="2231301"/>
            <a:ext cx="8775700" cy="732508"/>
          </a:xfrm>
        </p:spPr>
        <p:txBody>
          <a:bodyPr/>
          <a:lstStyle/>
          <a:p>
            <a:r>
              <a:rPr lang="en-US" dirty="0"/>
              <a:t>Indicators</a:t>
            </a:r>
          </a:p>
          <a:p>
            <a:r>
              <a:rPr lang="en-US" dirty="0"/>
              <a:t>Policy timeframes</a:t>
            </a:r>
          </a:p>
          <a:p>
            <a:r>
              <a:rPr lang="en-US" dirty="0"/>
              <a:t>Intelligent detections</a:t>
            </a:r>
          </a:p>
        </p:txBody>
      </p:sp>
      <p:sp>
        <p:nvSpPr>
          <p:cNvPr id="35" name="Graphic 26">
            <a:extLst>
              <a:ext uri="{FF2B5EF4-FFF2-40B4-BE49-F238E27FC236}">
                <a16:creationId xmlns:a16="http://schemas.microsoft.com/office/drawing/2014/main" id="{E8A41835-2D7F-7CE2-A478-25772F8D0AF1}"/>
              </a:ext>
              <a:ext uri="{C183D7F6-B498-43B3-948B-1728B52AA6E4}">
                <adec:decorative xmlns:adec="http://schemas.microsoft.com/office/drawing/2017/decorative" val="1"/>
              </a:ext>
            </a:extLst>
          </p:cNvPr>
          <p:cNvSpPr/>
          <p:nvPr/>
        </p:nvSpPr>
        <p:spPr>
          <a:xfrm>
            <a:off x="1196732" y="2523226"/>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63" name="Oval 62">
            <a:extLst>
              <a:ext uri="{FF2B5EF4-FFF2-40B4-BE49-F238E27FC236}">
                <a16:creationId xmlns:a16="http://schemas.microsoft.com/office/drawing/2014/main" id="{091FD08D-D556-F092-AF44-50AB49BE6234}"/>
              </a:ext>
              <a:ext uri="{C183D7F6-B498-43B3-948B-1728B52AA6E4}">
                <adec:decorative xmlns:adec="http://schemas.microsoft.com/office/drawing/2017/decorative" val="0"/>
              </a:ext>
            </a:extLst>
          </p:cNvPr>
          <p:cNvSpPr/>
          <p:nvPr/>
        </p:nvSpPr>
        <p:spPr bwMode="auto">
          <a:xfrm>
            <a:off x="722582" y="3030244"/>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14" name="Text Placeholder 13">
            <a:extLst>
              <a:ext uri="{FF2B5EF4-FFF2-40B4-BE49-F238E27FC236}">
                <a16:creationId xmlns:a16="http://schemas.microsoft.com/office/drawing/2014/main" id="{0D6B7240-497F-D9D4-976E-0264BC212038}"/>
              </a:ext>
            </a:extLst>
          </p:cNvPr>
          <p:cNvSpPr>
            <a:spLocks noGrp="1"/>
          </p:cNvSpPr>
          <p:nvPr>
            <p:ph type="body" sz="quarter" idx="22"/>
          </p:nvPr>
        </p:nvSpPr>
        <p:spPr>
          <a:xfrm>
            <a:off x="1235075" y="3106738"/>
            <a:ext cx="8778875" cy="492443"/>
          </a:xfrm>
        </p:spPr>
        <p:txBody>
          <a:bodyPr/>
          <a:lstStyle/>
          <a:p>
            <a:r>
              <a:rPr lang="en-US" sz="1600" dirty="0"/>
              <a:t>Which of the case actions opens a new eDiscovery (Premium) case in your insider risk investigation?</a:t>
            </a:r>
          </a:p>
        </p:txBody>
      </p:sp>
      <p:sp>
        <p:nvSpPr>
          <p:cNvPr id="15" name="Text Placeholder 14">
            <a:extLst>
              <a:ext uri="{FF2B5EF4-FFF2-40B4-BE49-F238E27FC236}">
                <a16:creationId xmlns:a16="http://schemas.microsoft.com/office/drawing/2014/main" id="{7E6B2D98-44E4-37CB-6165-606209725253}"/>
              </a:ext>
            </a:extLst>
          </p:cNvPr>
          <p:cNvSpPr>
            <a:spLocks noGrp="1"/>
          </p:cNvSpPr>
          <p:nvPr>
            <p:ph type="body" sz="quarter" idx="23"/>
          </p:nvPr>
        </p:nvSpPr>
        <p:spPr>
          <a:xfrm>
            <a:off x="1236663" y="3673706"/>
            <a:ext cx="8775700" cy="732508"/>
          </a:xfrm>
        </p:spPr>
        <p:txBody>
          <a:bodyPr/>
          <a:lstStyle/>
          <a:p>
            <a:r>
              <a:rPr lang="en-US" dirty="0"/>
              <a:t>Escalate for investigation</a:t>
            </a:r>
          </a:p>
          <a:p>
            <a:r>
              <a:rPr lang="en-US" dirty="0"/>
              <a:t>Send a notice</a:t>
            </a:r>
          </a:p>
          <a:p>
            <a:r>
              <a:rPr lang="en-US" dirty="0"/>
              <a:t>Resolve the case</a:t>
            </a:r>
          </a:p>
        </p:txBody>
      </p:sp>
      <p:sp>
        <p:nvSpPr>
          <p:cNvPr id="65" name="Graphic 26">
            <a:extLst>
              <a:ext uri="{FF2B5EF4-FFF2-40B4-BE49-F238E27FC236}">
                <a16:creationId xmlns:a16="http://schemas.microsoft.com/office/drawing/2014/main" id="{DC34D16B-F6A4-21DF-3EFF-BF359058650E}"/>
              </a:ext>
              <a:ext uri="{C183D7F6-B498-43B3-948B-1728B52AA6E4}">
                <adec:decorative xmlns:adec="http://schemas.microsoft.com/office/drawing/2017/decorative" val="1"/>
              </a:ext>
            </a:extLst>
          </p:cNvPr>
          <p:cNvSpPr/>
          <p:nvPr/>
        </p:nvSpPr>
        <p:spPr>
          <a:xfrm>
            <a:off x="1278720" y="373408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64" name="Oval 63">
            <a:extLst>
              <a:ext uri="{FF2B5EF4-FFF2-40B4-BE49-F238E27FC236}">
                <a16:creationId xmlns:a16="http://schemas.microsoft.com/office/drawing/2014/main" id="{C4586349-AF52-535D-702A-F437FC7FA0F6}"/>
              </a:ext>
              <a:ext uri="{C183D7F6-B498-43B3-948B-1728B52AA6E4}">
                <adec:decorative xmlns:adec="http://schemas.microsoft.com/office/drawing/2017/decorative" val="0"/>
              </a:ext>
            </a:extLst>
          </p:cNvPr>
          <p:cNvSpPr/>
          <p:nvPr/>
        </p:nvSpPr>
        <p:spPr bwMode="auto">
          <a:xfrm>
            <a:off x="722582" y="4530432"/>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12" name="Text Placeholder 11">
            <a:extLst>
              <a:ext uri="{FF2B5EF4-FFF2-40B4-BE49-F238E27FC236}">
                <a16:creationId xmlns:a16="http://schemas.microsoft.com/office/drawing/2014/main" id="{A4A04BDB-BF57-9168-13B6-57F458015948}"/>
              </a:ext>
            </a:extLst>
          </p:cNvPr>
          <p:cNvSpPr>
            <a:spLocks noGrp="1"/>
          </p:cNvSpPr>
          <p:nvPr>
            <p:ph type="body" sz="quarter" idx="20"/>
          </p:nvPr>
        </p:nvSpPr>
        <p:spPr>
          <a:xfrm>
            <a:off x="1235075" y="4606925"/>
            <a:ext cx="8778875" cy="492443"/>
          </a:xfrm>
        </p:spPr>
        <p:txBody>
          <a:bodyPr/>
          <a:lstStyle/>
          <a:p>
            <a:r>
              <a:rPr lang="en-US" sz="1600" dirty="0"/>
              <a:t>You want to search for insider risk alerts that occurred in the past 30 days and are high severity risks. The easiest way to accomplish this is to do which of the following?</a:t>
            </a:r>
          </a:p>
        </p:txBody>
      </p:sp>
      <p:sp>
        <p:nvSpPr>
          <p:cNvPr id="13" name="Text Placeholder 12">
            <a:extLst>
              <a:ext uri="{FF2B5EF4-FFF2-40B4-BE49-F238E27FC236}">
                <a16:creationId xmlns:a16="http://schemas.microsoft.com/office/drawing/2014/main" id="{D111965D-3A64-4A53-2020-401A3F96819F}"/>
              </a:ext>
            </a:extLst>
          </p:cNvPr>
          <p:cNvSpPr>
            <a:spLocks noGrp="1"/>
          </p:cNvSpPr>
          <p:nvPr>
            <p:ph type="body" sz="quarter" idx="21"/>
          </p:nvPr>
        </p:nvSpPr>
        <p:spPr>
          <a:xfrm>
            <a:off x="1236663" y="5116111"/>
            <a:ext cx="8775700" cy="732508"/>
          </a:xfrm>
        </p:spPr>
        <p:txBody>
          <a:bodyPr/>
          <a:lstStyle/>
          <a:p>
            <a:r>
              <a:rPr lang="en-US" dirty="0"/>
              <a:t>From the Alerts dashboard search for “last 30 days.</a:t>
            </a:r>
          </a:p>
          <a:p>
            <a:r>
              <a:rPr lang="en-US" dirty="0"/>
              <a:t>Click “Export” to download a CSV file with all alerts. Import this into Excel and use the filter function.</a:t>
            </a:r>
          </a:p>
          <a:p>
            <a:r>
              <a:rPr lang="en-US" dirty="0"/>
              <a:t>From the Alerts dashboard, select the Filter control.</a:t>
            </a:r>
          </a:p>
        </p:txBody>
      </p:sp>
      <p:sp>
        <p:nvSpPr>
          <p:cNvPr id="66" name="Graphic 26">
            <a:extLst>
              <a:ext uri="{FF2B5EF4-FFF2-40B4-BE49-F238E27FC236}">
                <a16:creationId xmlns:a16="http://schemas.microsoft.com/office/drawing/2014/main" id="{39372C66-7CA5-F466-DD35-73B0C6388356}"/>
              </a:ext>
              <a:ext uri="{C183D7F6-B498-43B3-948B-1728B52AA6E4}">
                <adec:decorative xmlns:adec="http://schemas.microsoft.com/office/drawing/2017/decorative" val="1"/>
              </a:ext>
            </a:extLst>
          </p:cNvPr>
          <p:cNvSpPr/>
          <p:nvPr/>
        </p:nvSpPr>
        <p:spPr>
          <a:xfrm>
            <a:off x="1278720" y="564678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370427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5" grpId="0" animBg="1"/>
      <p:bldP spid="6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7E3702-4A5F-4319-894F-17E19C905BA6}"/>
              </a:ext>
            </a:extLst>
          </p:cNvPr>
          <p:cNvSpPr>
            <a:spLocks noGrp="1"/>
          </p:cNvSpPr>
          <p:nvPr>
            <p:ph type="title"/>
          </p:nvPr>
        </p:nvSpPr>
        <p:spPr>
          <a:xfrm>
            <a:off x="569913" y="2813447"/>
            <a:ext cx="6345237" cy="1231106"/>
          </a:xfrm>
        </p:spPr>
        <p:txBody>
          <a:bodyPr/>
          <a:lstStyle/>
          <a:p>
            <a:r>
              <a:rPr lang="en-US" dirty="0"/>
              <a:t>Manage insider and privacy risk in Microsoft 365 Labs</a:t>
            </a:r>
          </a:p>
        </p:txBody>
      </p:sp>
    </p:spTree>
    <p:extLst>
      <p:ext uri="{BB962C8B-B14F-4D97-AF65-F5344CB8AC3E}">
        <p14:creationId xmlns:p14="http://schemas.microsoft.com/office/powerpoint/2010/main" val="3097420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Lab Exercises</a:t>
            </a:r>
          </a:p>
        </p:txBody>
      </p:sp>
      <p:sp>
        <p:nvSpPr>
          <p:cNvPr id="50" name="Text Placeholder 49">
            <a:extLst>
              <a:ext uri="{FF2B5EF4-FFF2-40B4-BE49-F238E27FC236}">
                <a16:creationId xmlns:a16="http://schemas.microsoft.com/office/drawing/2014/main" id="{AC6397E5-1952-7A08-3BF8-3A3FC79AB899}"/>
              </a:ext>
            </a:extLst>
          </p:cNvPr>
          <p:cNvSpPr>
            <a:spLocks noGrp="1"/>
          </p:cNvSpPr>
          <p:nvPr>
            <p:ph type="body" sz="quarter" idx="17"/>
          </p:nvPr>
        </p:nvSpPr>
        <p:spPr>
          <a:xfrm>
            <a:off x="4356100" y="1927225"/>
            <a:ext cx="7243763" cy="1477328"/>
          </a:xfrm>
        </p:spPr>
        <p:txBody>
          <a:bodyPr/>
          <a:lstStyle/>
          <a:p>
            <a:pPr>
              <a:spcAft>
                <a:spcPts val="1800"/>
              </a:spcAft>
            </a:pPr>
            <a:r>
              <a:rPr lang="fr-FR" sz="2200" b="1" dirty="0" err="1">
                <a:latin typeface="+mn-lt"/>
              </a:rPr>
              <a:t>Exercise</a:t>
            </a:r>
            <a:r>
              <a:rPr lang="fr-FR" sz="2200" b="1" dirty="0">
                <a:latin typeface="+mn-lt"/>
              </a:rPr>
              <a:t> 1 – </a:t>
            </a:r>
            <a:r>
              <a:rPr lang="fr-FR" sz="2200" dirty="0">
                <a:latin typeface="+mn-lt"/>
              </a:rPr>
              <a:t>Configure Communication Compliance</a:t>
            </a:r>
            <a:endParaRPr lang="en-US" sz="2200" dirty="0">
              <a:latin typeface="+mn-lt"/>
            </a:endParaRPr>
          </a:p>
          <a:p>
            <a:pPr>
              <a:spcAft>
                <a:spcPts val="1800"/>
              </a:spcAft>
            </a:pPr>
            <a:r>
              <a:rPr lang="en-US" sz="2200" b="1" dirty="0">
                <a:latin typeface="+mn-lt"/>
              </a:rPr>
              <a:t>Exercise 2 – </a:t>
            </a:r>
            <a:r>
              <a:rPr lang="en-US" sz="2200" dirty="0">
                <a:latin typeface="+mn-lt"/>
              </a:rPr>
              <a:t>Configure Insider Risk Management</a:t>
            </a:r>
          </a:p>
          <a:p>
            <a:pPr>
              <a:spcAft>
                <a:spcPts val="1800"/>
              </a:spcAft>
            </a:pPr>
            <a:r>
              <a:rPr lang="fr-FR" sz="2200" b="1" dirty="0" err="1">
                <a:latin typeface="+mn-lt"/>
              </a:rPr>
              <a:t>Exercise</a:t>
            </a:r>
            <a:r>
              <a:rPr lang="fr-FR" sz="2200" b="1" dirty="0">
                <a:latin typeface="+mn-lt"/>
              </a:rPr>
              <a:t> 3 – </a:t>
            </a:r>
            <a:r>
              <a:rPr lang="fr-FR" sz="2200" dirty="0">
                <a:latin typeface="+mn-lt"/>
              </a:rPr>
              <a:t>Configure Information </a:t>
            </a:r>
            <a:r>
              <a:rPr lang="fr-FR" sz="2200" dirty="0" err="1">
                <a:latin typeface="+mn-lt"/>
              </a:rPr>
              <a:t>Barriers</a:t>
            </a:r>
            <a:endParaRPr lang="en-US" sz="2200" dirty="0">
              <a:latin typeface="+mn-lt"/>
            </a:endParaRPr>
          </a:p>
        </p:txBody>
      </p:sp>
    </p:spTree>
    <p:extLst>
      <p:ext uri="{BB962C8B-B14F-4D97-AF65-F5344CB8AC3E}">
        <p14:creationId xmlns:p14="http://schemas.microsoft.com/office/powerpoint/2010/main" val="254864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E9018C-8715-4C4C-AD3E-F4A47DB004F9}"/>
              </a:ext>
            </a:extLst>
          </p:cNvPr>
          <p:cNvSpPr>
            <a:spLocks noGrp="1"/>
          </p:cNvSpPr>
          <p:nvPr>
            <p:ph type="title"/>
          </p:nvPr>
        </p:nvSpPr>
        <p:spPr>
          <a:xfrm>
            <a:off x="588262" y="-612577"/>
            <a:ext cx="8193024" cy="307777"/>
          </a:xfrm>
        </p:spPr>
        <p:txBody>
          <a:bodyPr/>
          <a:lstStyle/>
          <a:p>
            <a:r>
              <a:rPr lang="en-US" dirty="0"/>
              <a:t>Closing slide</a:t>
            </a:r>
          </a:p>
        </p:txBody>
      </p:sp>
    </p:spTree>
    <p:extLst>
      <p:ext uri="{BB962C8B-B14F-4D97-AF65-F5344CB8AC3E}">
        <p14:creationId xmlns:p14="http://schemas.microsoft.com/office/powerpoint/2010/main" val="20847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316274"/>
            <a:ext cx="8193024" cy="984885"/>
          </a:xfrm>
        </p:spPr>
        <p:txBody>
          <a:bodyPr/>
          <a:lstStyle/>
          <a:p>
            <a:r>
              <a:rPr lang="en-US" dirty="0"/>
              <a:t>Agenda: </a:t>
            </a:r>
            <a:r>
              <a:rPr lang="en-US" sz="3200" dirty="0"/>
              <a:t>Prepare Microsoft Purview Communication Compliance</a:t>
            </a:r>
            <a:endParaRPr lang="en-US" dirty="0"/>
          </a:p>
        </p:txBody>
      </p:sp>
      <p:sp>
        <p:nvSpPr>
          <p:cNvPr id="33" name="Text Placeholder 32">
            <a:extLst>
              <a:ext uri="{FF2B5EF4-FFF2-40B4-BE49-F238E27FC236}">
                <a16:creationId xmlns:a16="http://schemas.microsoft.com/office/drawing/2014/main" id="{240B008B-B81F-C09D-1AAD-CC111043A667}"/>
              </a:ext>
            </a:extLst>
          </p:cNvPr>
          <p:cNvSpPr>
            <a:spLocks noGrp="1"/>
          </p:cNvSpPr>
          <p:nvPr>
            <p:ph type="body" sz="quarter" idx="15"/>
          </p:nvPr>
        </p:nvSpPr>
        <p:spPr>
          <a:xfrm>
            <a:off x="585788" y="1817688"/>
            <a:ext cx="5033962" cy="2046714"/>
          </a:xfrm>
        </p:spPr>
        <p:txBody>
          <a:bodyPr/>
          <a:lstStyle/>
          <a:p>
            <a:pPr marL="290513" indent="-290513">
              <a:spcAft>
                <a:spcPts val="1800"/>
              </a:spcAft>
            </a:pPr>
            <a:r>
              <a:rPr lang="en-US" dirty="0"/>
              <a:t>Set up communication compliance</a:t>
            </a:r>
          </a:p>
          <a:p>
            <a:pPr marL="290513" indent="-290513">
              <a:spcAft>
                <a:spcPts val="1800"/>
              </a:spcAft>
            </a:pPr>
            <a:r>
              <a:rPr lang="en-US" dirty="0"/>
              <a:t>Investigate and remediate alerts</a:t>
            </a:r>
          </a:p>
          <a:p>
            <a:pPr marL="290513" indent="-290513">
              <a:spcAft>
                <a:spcPts val="1800"/>
              </a:spcAft>
            </a:pPr>
            <a:r>
              <a:rPr lang="en-US" dirty="0"/>
              <a:t>Plan Information Barriers</a:t>
            </a:r>
          </a:p>
          <a:p>
            <a:pPr marL="290513" indent="-290513">
              <a:spcAft>
                <a:spcPts val="1800"/>
              </a:spcAft>
            </a:pPr>
            <a:r>
              <a:rPr lang="en-US" dirty="0"/>
              <a:t>Maintain communication compliance</a:t>
            </a:r>
          </a:p>
        </p:txBody>
      </p:sp>
    </p:spTree>
    <p:extLst>
      <p:ext uri="{BB962C8B-B14F-4D97-AF65-F5344CB8AC3E}">
        <p14:creationId xmlns:p14="http://schemas.microsoft.com/office/powerpoint/2010/main" val="177105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spcBef>
                <a:spcPts val="0"/>
              </a:spcBef>
            </a:pPr>
            <a:r>
              <a:rPr lang="en-US" sz="2750" dirty="0"/>
              <a:t>Plan for Communication Compliance</a:t>
            </a:r>
            <a:endParaRPr lang="en-US" sz="2750" spc="0" dirty="0">
              <a:solidFill>
                <a:schemeClr val="tx1"/>
              </a:solidFill>
            </a:endParaRPr>
          </a:p>
        </p:txBody>
      </p:sp>
      <p:sp>
        <p:nvSpPr>
          <p:cNvPr id="6" name="Rectangle 1">
            <a:extLst>
              <a:ext uri="{FF2B5EF4-FFF2-40B4-BE49-F238E27FC236}">
                <a16:creationId xmlns:a16="http://schemas.microsoft.com/office/drawing/2014/main" id="{820CFDA9-7F94-4CEC-9288-3E3BF2D574DF}"/>
              </a:ext>
              <a:ext uri="{C183D7F6-B498-43B3-948B-1728B52AA6E4}">
                <adec:decorative xmlns:adec="http://schemas.microsoft.com/office/drawing/2017/decorative" val="1"/>
              </a:ext>
            </a:extLst>
          </p:cNvPr>
          <p:cNvSpPr/>
          <p:nvPr/>
        </p:nvSpPr>
        <p:spPr bwMode="auto">
          <a:xfrm>
            <a:off x="580571" y="1289050"/>
            <a:ext cx="11017412" cy="4983734"/>
          </a:xfrm>
          <a:prstGeom prst="rect">
            <a:avLst/>
          </a:prstGeom>
          <a:no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descr="Graphic for Plan for Communication Compliance:&#10;- Identify requirements, collaborate with stakeholders, and create policy&#10;- Assign users to role groups, train on best practices, and use Microsoft 365 dashboard for enforcement">
            <a:extLst>
              <a:ext uri="{FF2B5EF4-FFF2-40B4-BE49-F238E27FC236}">
                <a16:creationId xmlns:a16="http://schemas.microsoft.com/office/drawing/2014/main" id="{CC628268-536A-2DCC-16A5-A9F0872E5D61}"/>
              </a:ext>
            </a:extLst>
          </p:cNvPr>
          <p:cNvGrpSpPr/>
          <p:nvPr/>
        </p:nvGrpSpPr>
        <p:grpSpPr>
          <a:xfrm>
            <a:off x="770325" y="1494971"/>
            <a:ext cx="10637904" cy="4571892"/>
            <a:chOff x="770325" y="1494971"/>
            <a:chExt cx="10637904" cy="4571892"/>
          </a:xfrm>
        </p:grpSpPr>
        <p:sp>
          <p:nvSpPr>
            <p:cNvPr id="7" name="箭头: 下 6">
              <a:extLst>
                <a:ext uri="{FF2B5EF4-FFF2-40B4-BE49-F238E27FC236}">
                  <a16:creationId xmlns:a16="http://schemas.microsoft.com/office/drawing/2014/main" id="{20356F1B-D8DB-4C03-A542-56BDDAFE39D5}"/>
                </a:ext>
              </a:extLst>
            </p:cNvPr>
            <p:cNvSpPr/>
            <p:nvPr/>
          </p:nvSpPr>
          <p:spPr bwMode="auto">
            <a:xfrm>
              <a:off x="5828660" y="3523352"/>
              <a:ext cx="508640" cy="515831"/>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a:extLst>
                <a:ext uri="{FF2B5EF4-FFF2-40B4-BE49-F238E27FC236}">
                  <a16:creationId xmlns:a16="http://schemas.microsoft.com/office/drawing/2014/main" id="{9E9EF9F6-CF4B-ED67-2555-4D0522DCF4A3}"/>
                </a:ext>
              </a:extLst>
            </p:cNvPr>
            <p:cNvGrpSpPr/>
            <p:nvPr/>
          </p:nvGrpSpPr>
          <p:grpSpPr>
            <a:xfrm>
              <a:off x="770325" y="4039183"/>
              <a:ext cx="10637904" cy="2027680"/>
              <a:chOff x="770325" y="4039183"/>
              <a:chExt cx="10637904" cy="2027680"/>
            </a:xfrm>
          </p:grpSpPr>
          <p:sp>
            <p:nvSpPr>
              <p:cNvPr id="30" name="矩形: 圆角 29">
                <a:extLst>
                  <a:ext uri="{FF2B5EF4-FFF2-40B4-BE49-F238E27FC236}">
                    <a16:creationId xmlns:a16="http://schemas.microsoft.com/office/drawing/2014/main" id="{B94C46EB-4371-4FB0-A70B-D91EAD7C12E6}"/>
                  </a:ext>
                </a:extLst>
              </p:cNvPr>
              <p:cNvSpPr/>
              <p:nvPr/>
            </p:nvSpPr>
            <p:spPr bwMode="auto">
              <a:xfrm>
                <a:off x="770325" y="4039183"/>
                <a:ext cx="10637904" cy="2027680"/>
              </a:xfrm>
              <a:prstGeom prst="roundRect">
                <a:avLst>
                  <a:gd name="adj" fmla="val 3318"/>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440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900" err="1">
                  <a:solidFill>
                    <a:schemeClr val="accent1"/>
                  </a:solidFill>
                  <a:ea typeface="Segoe UI" pitchFamily="34" charset="0"/>
                  <a:cs typeface="Segoe UI" pitchFamily="34" charset="0"/>
                </a:endParaRPr>
              </a:p>
            </p:txBody>
          </p:sp>
          <p:sp>
            <p:nvSpPr>
              <p:cNvPr id="48" name="矩形: 圆角 47">
                <a:extLst>
                  <a:ext uri="{FF2B5EF4-FFF2-40B4-BE49-F238E27FC236}">
                    <a16:creationId xmlns:a16="http://schemas.microsoft.com/office/drawing/2014/main" id="{6E55ABB6-E85E-4302-AC2C-33A80809E723}"/>
                  </a:ext>
                </a:extLst>
              </p:cNvPr>
              <p:cNvSpPr>
                <a:spLocks/>
              </p:cNvSpPr>
              <p:nvPr/>
            </p:nvSpPr>
            <p:spPr bwMode="auto">
              <a:xfrm>
                <a:off x="853652" y="4137109"/>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Assign users to role groups</a:t>
                </a:r>
                <a:endParaRPr lang="zh-CN" altLang="en-US" sz="1800" err="1">
                  <a:solidFill>
                    <a:schemeClr val="tx1"/>
                  </a:solidFill>
                  <a:ea typeface="Segoe UI" pitchFamily="34" charset="0"/>
                  <a:cs typeface="Segoe UI" pitchFamily="34" charset="0"/>
                </a:endParaRPr>
              </a:p>
            </p:txBody>
          </p:sp>
          <p:sp>
            <p:nvSpPr>
              <p:cNvPr id="51" name="矩形: 圆角 50">
                <a:extLst>
                  <a:ext uri="{FF2B5EF4-FFF2-40B4-BE49-F238E27FC236}">
                    <a16:creationId xmlns:a16="http://schemas.microsoft.com/office/drawing/2014/main" id="{9C464299-C6E4-42AC-A35F-253DC5216124}"/>
                  </a:ext>
                </a:extLst>
              </p:cNvPr>
              <p:cNvSpPr>
                <a:spLocks/>
              </p:cNvSpPr>
              <p:nvPr/>
            </p:nvSpPr>
            <p:spPr bwMode="auto">
              <a:xfrm>
                <a:off x="4393191" y="4137109"/>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Train on best practices</a:t>
                </a:r>
                <a:endParaRPr lang="zh-CN" altLang="en-US" sz="1800" err="1">
                  <a:solidFill>
                    <a:schemeClr val="tx1"/>
                  </a:solidFill>
                  <a:ea typeface="Segoe UI" pitchFamily="34" charset="0"/>
                  <a:cs typeface="Segoe UI" pitchFamily="34" charset="0"/>
                </a:endParaRPr>
              </a:p>
            </p:txBody>
          </p:sp>
          <p:sp>
            <p:nvSpPr>
              <p:cNvPr id="54" name="矩形: 圆角 53">
                <a:extLst>
                  <a:ext uri="{FF2B5EF4-FFF2-40B4-BE49-F238E27FC236}">
                    <a16:creationId xmlns:a16="http://schemas.microsoft.com/office/drawing/2014/main" id="{5FAEC170-E457-4A8E-BD3E-4AF1F531D2E0}"/>
                  </a:ext>
                </a:extLst>
              </p:cNvPr>
              <p:cNvSpPr>
                <a:spLocks/>
              </p:cNvSpPr>
              <p:nvPr/>
            </p:nvSpPr>
            <p:spPr bwMode="auto">
              <a:xfrm>
                <a:off x="7932730" y="4137109"/>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Use Microsoft 365 dashboard for enforcement</a:t>
                </a:r>
                <a:endParaRPr lang="zh-CN" altLang="en-US" sz="1800" err="1">
                  <a:solidFill>
                    <a:schemeClr val="tx1"/>
                  </a:solidFill>
                  <a:ea typeface="Segoe UI" pitchFamily="34" charset="0"/>
                  <a:cs typeface="Segoe UI" pitchFamily="34" charset="0"/>
                </a:endParaRPr>
              </a:p>
            </p:txBody>
          </p:sp>
          <p:sp>
            <p:nvSpPr>
              <p:cNvPr id="58" name="people_2" title="Icon of three people with an arrow above them pointing down">
                <a:extLst>
                  <a:ext uri="{FF2B5EF4-FFF2-40B4-BE49-F238E27FC236}">
                    <a16:creationId xmlns:a16="http://schemas.microsoft.com/office/drawing/2014/main" id="{6CD7B0B7-2B55-41E8-8470-64E653E64E38}"/>
                  </a:ext>
                </a:extLst>
              </p:cNvPr>
              <p:cNvSpPr>
                <a:spLocks noChangeAspect="1" noEditPoints="1"/>
              </p:cNvSpPr>
              <p:nvPr/>
            </p:nvSpPr>
            <p:spPr bwMode="auto">
              <a:xfrm>
                <a:off x="2330711" y="4512462"/>
                <a:ext cx="360000" cy="395321"/>
              </a:xfrm>
              <a:custGeom>
                <a:avLst/>
                <a:gdLst>
                  <a:gd name="T0" fmla="*/ 95 w 298"/>
                  <a:gd name="T1" fmla="*/ 198 h 328"/>
                  <a:gd name="T2" fmla="*/ 149 w 298"/>
                  <a:gd name="T3" fmla="*/ 143 h 328"/>
                  <a:gd name="T4" fmla="*/ 203 w 298"/>
                  <a:gd name="T5" fmla="*/ 198 h 328"/>
                  <a:gd name="T6" fmla="*/ 149 w 298"/>
                  <a:gd name="T7" fmla="*/ 252 h 328"/>
                  <a:gd name="T8" fmla="*/ 95 w 298"/>
                  <a:gd name="T9" fmla="*/ 198 h 328"/>
                  <a:gd name="T10" fmla="*/ 225 w 298"/>
                  <a:gd name="T11" fmla="*/ 328 h 328"/>
                  <a:gd name="T12" fmla="*/ 149 w 298"/>
                  <a:gd name="T13" fmla="*/ 252 h 328"/>
                  <a:gd name="T14" fmla="*/ 73 w 298"/>
                  <a:gd name="T15" fmla="*/ 328 h 328"/>
                  <a:gd name="T16" fmla="*/ 47 w 298"/>
                  <a:gd name="T17" fmla="*/ 146 h 328"/>
                  <a:gd name="T18" fmla="*/ 81 w 298"/>
                  <a:gd name="T19" fmla="*/ 112 h 328"/>
                  <a:gd name="T20" fmla="*/ 47 w 298"/>
                  <a:gd name="T21" fmla="*/ 78 h 328"/>
                  <a:gd name="T22" fmla="*/ 13 w 298"/>
                  <a:gd name="T23" fmla="*/ 112 h 328"/>
                  <a:gd name="T24" fmla="*/ 47 w 298"/>
                  <a:gd name="T25" fmla="*/ 146 h 328"/>
                  <a:gd name="T26" fmla="*/ 95 w 298"/>
                  <a:gd name="T27" fmla="*/ 193 h 328"/>
                  <a:gd name="T28" fmla="*/ 47 w 298"/>
                  <a:gd name="T29" fmla="*/ 146 h 328"/>
                  <a:gd name="T30" fmla="*/ 0 w 298"/>
                  <a:gd name="T31" fmla="*/ 193 h 328"/>
                  <a:gd name="T32" fmla="*/ 251 w 298"/>
                  <a:gd name="T33" fmla="*/ 146 h 328"/>
                  <a:gd name="T34" fmla="*/ 285 w 298"/>
                  <a:gd name="T35" fmla="*/ 112 h 328"/>
                  <a:gd name="T36" fmla="*/ 251 w 298"/>
                  <a:gd name="T37" fmla="*/ 78 h 328"/>
                  <a:gd name="T38" fmla="*/ 217 w 298"/>
                  <a:gd name="T39" fmla="*/ 112 h 328"/>
                  <a:gd name="T40" fmla="*/ 251 w 298"/>
                  <a:gd name="T41" fmla="*/ 146 h 328"/>
                  <a:gd name="T42" fmla="*/ 298 w 298"/>
                  <a:gd name="T43" fmla="*/ 193 h 328"/>
                  <a:gd name="T44" fmla="*/ 251 w 298"/>
                  <a:gd name="T45" fmla="*/ 146 h 328"/>
                  <a:gd name="T46" fmla="*/ 203 w 298"/>
                  <a:gd name="T47" fmla="*/ 193 h 328"/>
                  <a:gd name="T48" fmla="*/ 149 w 298"/>
                  <a:gd name="T49" fmla="*/ 0 h 328"/>
                  <a:gd name="T50" fmla="*/ 149 w 298"/>
                  <a:gd name="T51" fmla="*/ 80 h 328"/>
                  <a:gd name="T52" fmla="*/ 104 w 298"/>
                  <a:gd name="T53" fmla="*/ 35 h 328"/>
                  <a:gd name="T54" fmla="*/ 149 w 298"/>
                  <a:gd name="T55" fmla="*/ 80 h 328"/>
                  <a:gd name="T56" fmla="*/ 194 w 298"/>
                  <a:gd name="T57" fmla="*/ 3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8" h="328">
                    <a:moveTo>
                      <a:pt x="95" y="198"/>
                    </a:moveTo>
                    <a:cubicBezTo>
                      <a:pt x="95" y="168"/>
                      <a:pt x="119" y="143"/>
                      <a:pt x="149" y="143"/>
                    </a:cubicBezTo>
                    <a:cubicBezTo>
                      <a:pt x="179" y="143"/>
                      <a:pt x="203" y="168"/>
                      <a:pt x="203" y="198"/>
                    </a:cubicBezTo>
                    <a:cubicBezTo>
                      <a:pt x="203" y="228"/>
                      <a:pt x="179" y="252"/>
                      <a:pt x="149" y="252"/>
                    </a:cubicBezTo>
                    <a:cubicBezTo>
                      <a:pt x="119" y="252"/>
                      <a:pt x="95" y="228"/>
                      <a:pt x="95" y="198"/>
                    </a:cubicBezTo>
                    <a:close/>
                    <a:moveTo>
                      <a:pt x="225" y="328"/>
                    </a:moveTo>
                    <a:cubicBezTo>
                      <a:pt x="225" y="286"/>
                      <a:pt x="191" y="252"/>
                      <a:pt x="149" y="252"/>
                    </a:cubicBezTo>
                    <a:cubicBezTo>
                      <a:pt x="107" y="252"/>
                      <a:pt x="73" y="286"/>
                      <a:pt x="73" y="328"/>
                    </a:cubicBezTo>
                    <a:moveTo>
                      <a:pt x="47" y="146"/>
                    </a:moveTo>
                    <a:cubicBezTo>
                      <a:pt x="66" y="146"/>
                      <a:pt x="81" y="131"/>
                      <a:pt x="81" y="112"/>
                    </a:cubicBezTo>
                    <a:cubicBezTo>
                      <a:pt x="81" y="93"/>
                      <a:pt x="66" y="78"/>
                      <a:pt x="47" y="78"/>
                    </a:cubicBezTo>
                    <a:cubicBezTo>
                      <a:pt x="28" y="78"/>
                      <a:pt x="13" y="93"/>
                      <a:pt x="13" y="112"/>
                    </a:cubicBezTo>
                    <a:cubicBezTo>
                      <a:pt x="13" y="131"/>
                      <a:pt x="28" y="146"/>
                      <a:pt x="47" y="146"/>
                    </a:cubicBezTo>
                    <a:close/>
                    <a:moveTo>
                      <a:pt x="95" y="193"/>
                    </a:moveTo>
                    <a:cubicBezTo>
                      <a:pt x="95" y="167"/>
                      <a:pt x="73" y="146"/>
                      <a:pt x="47" y="146"/>
                    </a:cubicBezTo>
                    <a:cubicBezTo>
                      <a:pt x="21" y="146"/>
                      <a:pt x="0" y="167"/>
                      <a:pt x="0" y="193"/>
                    </a:cubicBezTo>
                    <a:moveTo>
                      <a:pt x="251" y="146"/>
                    </a:moveTo>
                    <a:cubicBezTo>
                      <a:pt x="270" y="146"/>
                      <a:pt x="285" y="131"/>
                      <a:pt x="285" y="112"/>
                    </a:cubicBezTo>
                    <a:cubicBezTo>
                      <a:pt x="285" y="93"/>
                      <a:pt x="270" y="78"/>
                      <a:pt x="251" y="78"/>
                    </a:cubicBezTo>
                    <a:cubicBezTo>
                      <a:pt x="232" y="78"/>
                      <a:pt x="217" y="93"/>
                      <a:pt x="217" y="112"/>
                    </a:cubicBezTo>
                    <a:cubicBezTo>
                      <a:pt x="217" y="131"/>
                      <a:pt x="232" y="146"/>
                      <a:pt x="251" y="146"/>
                    </a:cubicBezTo>
                    <a:close/>
                    <a:moveTo>
                      <a:pt x="298" y="193"/>
                    </a:moveTo>
                    <a:cubicBezTo>
                      <a:pt x="298" y="167"/>
                      <a:pt x="277" y="146"/>
                      <a:pt x="251" y="146"/>
                    </a:cubicBezTo>
                    <a:cubicBezTo>
                      <a:pt x="225" y="146"/>
                      <a:pt x="203" y="167"/>
                      <a:pt x="203" y="193"/>
                    </a:cubicBezTo>
                    <a:moveTo>
                      <a:pt x="149" y="0"/>
                    </a:moveTo>
                    <a:cubicBezTo>
                      <a:pt x="149" y="80"/>
                      <a:pt x="149" y="80"/>
                      <a:pt x="149" y="80"/>
                    </a:cubicBezTo>
                    <a:moveTo>
                      <a:pt x="104" y="35"/>
                    </a:moveTo>
                    <a:cubicBezTo>
                      <a:pt x="149" y="80"/>
                      <a:pt x="149" y="80"/>
                      <a:pt x="149" y="80"/>
                    </a:cubicBezTo>
                    <a:cubicBezTo>
                      <a:pt x="194" y="35"/>
                      <a:pt x="194" y="35"/>
                      <a:pt x="194" y="35"/>
                    </a:cubicBezTo>
                  </a:path>
                </a:pathLst>
              </a:custGeom>
              <a:noFill/>
              <a:ln w="15875"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people_15" title="Icon of a person behind a podium">
                <a:extLst>
                  <a:ext uri="{FF2B5EF4-FFF2-40B4-BE49-F238E27FC236}">
                    <a16:creationId xmlns:a16="http://schemas.microsoft.com/office/drawing/2014/main" id="{9DD9964E-36E4-44C8-BFBF-5C708328E248}"/>
                  </a:ext>
                </a:extLst>
              </p:cNvPr>
              <p:cNvSpPr>
                <a:spLocks noChangeAspect="1" noEditPoints="1"/>
              </p:cNvSpPr>
              <p:nvPr/>
            </p:nvSpPr>
            <p:spPr bwMode="auto">
              <a:xfrm>
                <a:off x="5905549" y="4487962"/>
                <a:ext cx="354732" cy="432000"/>
              </a:xfrm>
              <a:custGeom>
                <a:avLst/>
                <a:gdLst>
                  <a:gd name="T0" fmla="*/ 95 w 278"/>
                  <a:gd name="T1" fmla="*/ 44 h 340"/>
                  <a:gd name="T2" fmla="*/ 139 w 278"/>
                  <a:gd name="T3" fmla="*/ 0 h 340"/>
                  <a:gd name="T4" fmla="*/ 184 w 278"/>
                  <a:gd name="T5" fmla="*/ 44 h 340"/>
                  <a:gd name="T6" fmla="*/ 139 w 278"/>
                  <a:gd name="T7" fmla="*/ 89 h 340"/>
                  <a:gd name="T8" fmla="*/ 95 w 278"/>
                  <a:gd name="T9" fmla="*/ 44 h 340"/>
                  <a:gd name="T10" fmla="*/ 211 w 278"/>
                  <a:gd name="T11" fmla="*/ 160 h 340"/>
                  <a:gd name="T12" fmla="*/ 139 w 278"/>
                  <a:gd name="T13" fmla="*/ 89 h 340"/>
                  <a:gd name="T14" fmla="*/ 68 w 278"/>
                  <a:gd name="T15" fmla="*/ 160 h 340"/>
                  <a:gd name="T16" fmla="*/ 45 w 278"/>
                  <a:gd name="T17" fmla="*/ 160 h 340"/>
                  <a:gd name="T18" fmla="*/ 45 w 278"/>
                  <a:gd name="T19" fmla="*/ 340 h 340"/>
                  <a:gd name="T20" fmla="*/ 234 w 278"/>
                  <a:gd name="T21" fmla="*/ 340 h 340"/>
                  <a:gd name="T22" fmla="*/ 234 w 278"/>
                  <a:gd name="T23" fmla="*/ 160 h 340"/>
                  <a:gd name="T24" fmla="*/ 0 w 278"/>
                  <a:gd name="T25" fmla="*/ 160 h 340"/>
                  <a:gd name="T26" fmla="*/ 278 w 278"/>
                  <a:gd name="T27" fmla="*/ 16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340">
                    <a:moveTo>
                      <a:pt x="95" y="44"/>
                    </a:moveTo>
                    <a:cubicBezTo>
                      <a:pt x="95" y="20"/>
                      <a:pt x="115" y="0"/>
                      <a:pt x="139" y="0"/>
                    </a:cubicBezTo>
                    <a:cubicBezTo>
                      <a:pt x="164" y="0"/>
                      <a:pt x="184" y="20"/>
                      <a:pt x="184" y="44"/>
                    </a:cubicBezTo>
                    <a:cubicBezTo>
                      <a:pt x="184" y="69"/>
                      <a:pt x="164" y="89"/>
                      <a:pt x="139" y="89"/>
                    </a:cubicBezTo>
                    <a:cubicBezTo>
                      <a:pt x="115" y="89"/>
                      <a:pt x="95" y="69"/>
                      <a:pt x="95" y="44"/>
                    </a:cubicBezTo>
                    <a:close/>
                    <a:moveTo>
                      <a:pt x="211" y="160"/>
                    </a:moveTo>
                    <a:cubicBezTo>
                      <a:pt x="211" y="121"/>
                      <a:pt x="179" y="89"/>
                      <a:pt x="139" y="89"/>
                    </a:cubicBezTo>
                    <a:cubicBezTo>
                      <a:pt x="100" y="89"/>
                      <a:pt x="68" y="121"/>
                      <a:pt x="68" y="160"/>
                    </a:cubicBezTo>
                    <a:moveTo>
                      <a:pt x="45" y="160"/>
                    </a:moveTo>
                    <a:cubicBezTo>
                      <a:pt x="45" y="340"/>
                      <a:pt x="45" y="340"/>
                      <a:pt x="45" y="340"/>
                    </a:cubicBezTo>
                    <a:cubicBezTo>
                      <a:pt x="234" y="340"/>
                      <a:pt x="234" y="340"/>
                      <a:pt x="234" y="340"/>
                    </a:cubicBezTo>
                    <a:cubicBezTo>
                      <a:pt x="234" y="160"/>
                      <a:pt x="234" y="160"/>
                      <a:pt x="234" y="160"/>
                    </a:cubicBezTo>
                    <a:moveTo>
                      <a:pt x="0" y="160"/>
                    </a:moveTo>
                    <a:cubicBezTo>
                      <a:pt x="278" y="160"/>
                      <a:pt x="278" y="160"/>
                      <a:pt x="278" y="160"/>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arrow_15" title="Icon of a arrow in a circle pointed right">
                <a:extLst>
                  <a:ext uri="{FF2B5EF4-FFF2-40B4-BE49-F238E27FC236}">
                    <a16:creationId xmlns:a16="http://schemas.microsoft.com/office/drawing/2014/main" id="{1CD2FFC6-6F6B-4F38-8894-5781D69726F4}"/>
                  </a:ext>
                </a:extLst>
              </p:cNvPr>
              <p:cNvSpPr>
                <a:spLocks noChangeAspect="1" noEditPoints="1"/>
              </p:cNvSpPr>
              <p:nvPr/>
            </p:nvSpPr>
            <p:spPr bwMode="auto">
              <a:xfrm>
                <a:off x="9477656" y="4527243"/>
                <a:ext cx="367430" cy="36576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5875" cap="sq">
                <a:solidFill>
                  <a:srgbClr val="0078D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grpSp>
        <p:grpSp>
          <p:nvGrpSpPr>
            <p:cNvPr id="8" name="Group 7">
              <a:extLst>
                <a:ext uri="{FF2B5EF4-FFF2-40B4-BE49-F238E27FC236}">
                  <a16:creationId xmlns:a16="http://schemas.microsoft.com/office/drawing/2014/main" id="{BBCCC719-1803-5226-4C99-B4B9C9692E6F}"/>
                </a:ext>
              </a:extLst>
            </p:cNvPr>
            <p:cNvGrpSpPr/>
            <p:nvPr/>
          </p:nvGrpSpPr>
          <p:grpSpPr>
            <a:xfrm>
              <a:off x="770325" y="1494971"/>
              <a:ext cx="10637904" cy="2027680"/>
              <a:chOff x="770325" y="1494971"/>
              <a:chExt cx="10637904" cy="2027680"/>
            </a:xfrm>
          </p:grpSpPr>
          <p:sp>
            <p:nvSpPr>
              <p:cNvPr id="29" name="矩形: 圆角 28">
                <a:extLst>
                  <a:ext uri="{FF2B5EF4-FFF2-40B4-BE49-F238E27FC236}">
                    <a16:creationId xmlns:a16="http://schemas.microsoft.com/office/drawing/2014/main" id="{56D2812C-216C-487F-BBE5-C37B9ED69A1D}"/>
                  </a:ext>
                </a:extLst>
              </p:cNvPr>
              <p:cNvSpPr/>
              <p:nvPr/>
            </p:nvSpPr>
            <p:spPr bwMode="auto">
              <a:xfrm>
                <a:off x="770325" y="1494971"/>
                <a:ext cx="10637904" cy="2027680"/>
              </a:xfrm>
              <a:prstGeom prst="roundRect">
                <a:avLst>
                  <a:gd name="adj" fmla="val 3318"/>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440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900" err="1">
                  <a:solidFill>
                    <a:schemeClr val="accent1"/>
                  </a:solidFill>
                  <a:ea typeface="Segoe UI" pitchFamily="34" charset="0"/>
                  <a:cs typeface="Segoe UI" pitchFamily="34" charset="0"/>
                </a:endParaRPr>
              </a:p>
            </p:txBody>
          </p:sp>
          <p:sp>
            <p:nvSpPr>
              <p:cNvPr id="35" name="矩形: 圆角 34">
                <a:extLst>
                  <a:ext uri="{FF2B5EF4-FFF2-40B4-BE49-F238E27FC236}">
                    <a16:creationId xmlns:a16="http://schemas.microsoft.com/office/drawing/2014/main" id="{3AE8CE73-2B96-40DF-B18F-439A80DDA63B}"/>
                  </a:ext>
                </a:extLst>
              </p:cNvPr>
              <p:cNvSpPr/>
              <p:nvPr/>
            </p:nvSpPr>
            <p:spPr bwMode="auto">
              <a:xfrm>
                <a:off x="853652" y="1592897"/>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dirty="0">
                    <a:solidFill>
                      <a:schemeClr val="tx1"/>
                    </a:solidFill>
                    <a:ea typeface="Segoe UI" pitchFamily="34" charset="0"/>
                    <a:cs typeface="Segoe UI" pitchFamily="34" charset="0"/>
                  </a:rPr>
                  <a:t>Identify requirements</a:t>
                </a:r>
                <a:endParaRPr lang="zh-CN" altLang="en-US" sz="1800" dirty="0">
                  <a:solidFill>
                    <a:schemeClr val="tx1"/>
                  </a:solidFill>
                  <a:ea typeface="Segoe UI" pitchFamily="34" charset="0"/>
                  <a:cs typeface="Segoe UI" pitchFamily="34" charset="0"/>
                </a:endParaRPr>
              </a:p>
            </p:txBody>
          </p:sp>
          <p:sp>
            <p:nvSpPr>
              <p:cNvPr id="41" name="矩形: 圆角 40">
                <a:extLst>
                  <a:ext uri="{FF2B5EF4-FFF2-40B4-BE49-F238E27FC236}">
                    <a16:creationId xmlns:a16="http://schemas.microsoft.com/office/drawing/2014/main" id="{0F998A59-6552-463B-A289-D30EAD27667B}"/>
                  </a:ext>
                </a:extLst>
              </p:cNvPr>
              <p:cNvSpPr>
                <a:spLocks/>
              </p:cNvSpPr>
              <p:nvPr/>
            </p:nvSpPr>
            <p:spPr bwMode="auto">
              <a:xfrm>
                <a:off x="4393191" y="1592897"/>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Collaborate with stakeholders</a:t>
                </a:r>
                <a:endParaRPr lang="zh-CN" altLang="en-US" sz="1800" err="1">
                  <a:solidFill>
                    <a:schemeClr val="tx1"/>
                  </a:solidFill>
                  <a:ea typeface="Segoe UI" pitchFamily="34" charset="0"/>
                  <a:cs typeface="Segoe UI" pitchFamily="34" charset="0"/>
                </a:endParaRPr>
              </a:p>
            </p:txBody>
          </p:sp>
          <p:sp>
            <p:nvSpPr>
              <p:cNvPr id="44" name="矩形: 圆角 43">
                <a:extLst>
                  <a:ext uri="{FF2B5EF4-FFF2-40B4-BE49-F238E27FC236}">
                    <a16:creationId xmlns:a16="http://schemas.microsoft.com/office/drawing/2014/main" id="{F1386DE7-88A4-43FA-94C4-052A948420B8}"/>
                  </a:ext>
                </a:extLst>
              </p:cNvPr>
              <p:cNvSpPr>
                <a:spLocks/>
              </p:cNvSpPr>
              <p:nvPr/>
            </p:nvSpPr>
            <p:spPr bwMode="auto">
              <a:xfrm>
                <a:off x="7932730" y="1592897"/>
                <a:ext cx="3385764" cy="1831828"/>
              </a:xfrm>
              <a:prstGeom prst="roundRect">
                <a:avLst>
                  <a:gd name="adj" fmla="val 331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0" rIns="182880" bIns="13716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altLang="zh-CN" sz="1800">
                    <a:solidFill>
                      <a:schemeClr val="tx1"/>
                    </a:solidFill>
                    <a:ea typeface="Segoe UI" pitchFamily="34" charset="0"/>
                    <a:cs typeface="Segoe UI" pitchFamily="34" charset="0"/>
                  </a:rPr>
                  <a:t>Create policy</a:t>
                </a:r>
                <a:endParaRPr lang="zh-CN" altLang="en-US" sz="1800" err="1">
                  <a:solidFill>
                    <a:schemeClr val="tx1"/>
                  </a:solidFill>
                  <a:ea typeface="Segoe UI" pitchFamily="34" charset="0"/>
                  <a:cs typeface="Segoe UI" pitchFamily="34" charset="0"/>
                </a:endParaRPr>
              </a:p>
            </p:txBody>
          </p:sp>
          <p:sp>
            <p:nvSpPr>
              <p:cNvPr id="39" name="question" title="Icon of a question mark">
                <a:extLst>
                  <a:ext uri="{FF2B5EF4-FFF2-40B4-BE49-F238E27FC236}">
                    <a16:creationId xmlns:a16="http://schemas.microsoft.com/office/drawing/2014/main" id="{D11D8314-1E8B-494E-9F2C-E688E4881E4E}"/>
                  </a:ext>
                </a:extLst>
              </p:cNvPr>
              <p:cNvSpPr>
                <a:spLocks noChangeAspect="1" noEditPoints="1"/>
              </p:cNvSpPr>
              <p:nvPr/>
            </p:nvSpPr>
            <p:spPr bwMode="auto">
              <a:xfrm>
                <a:off x="2413324" y="1983031"/>
                <a:ext cx="194775" cy="365760"/>
              </a:xfrm>
              <a:custGeom>
                <a:avLst/>
                <a:gdLst>
                  <a:gd name="T0" fmla="*/ 0 w 180"/>
                  <a:gd name="T1" fmla="*/ 90 h 340"/>
                  <a:gd name="T2" fmla="*/ 90 w 180"/>
                  <a:gd name="T3" fmla="*/ 0 h 340"/>
                  <a:gd name="T4" fmla="*/ 180 w 180"/>
                  <a:gd name="T5" fmla="*/ 90 h 340"/>
                  <a:gd name="T6" fmla="*/ 148 w 180"/>
                  <a:gd name="T7" fmla="*/ 156 h 340"/>
                  <a:gd name="T8" fmla="*/ 95 w 180"/>
                  <a:gd name="T9" fmla="*/ 217 h 340"/>
                  <a:gd name="T10" fmla="*/ 90 w 180"/>
                  <a:gd name="T11" fmla="*/ 279 h 340"/>
                  <a:gd name="T12" fmla="*/ 86 w 180"/>
                  <a:gd name="T13" fmla="*/ 340 h 340"/>
                  <a:gd name="T14" fmla="*/ 94 w 180"/>
                  <a:gd name="T15" fmla="*/ 340 h 340"/>
                  <a:gd name="T16" fmla="*/ 94 w 180"/>
                  <a:gd name="T17" fmla="*/ 332 h 340"/>
                  <a:gd name="T18" fmla="*/ 86 w 180"/>
                  <a:gd name="T19" fmla="*/ 332 h 340"/>
                  <a:gd name="T20" fmla="*/ 86 w 180"/>
                  <a:gd name="T21"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340">
                    <a:moveTo>
                      <a:pt x="0" y="90"/>
                    </a:moveTo>
                    <a:cubicBezTo>
                      <a:pt x="0" y="40"/>
                      <a:pt x="40" y="0"/>
                      <a:pt x="90" y="0"/>
                    </a:cubicBezTo>
                    <a:cubicBezTo>
                      <a:pt x="139" y="0"/>
                      <a:pt x="180" y="40"/>
                      <a:pt x="180" y="90"/>
                    </a:cubicBezTo>
                    <a:cubicBezTo>
                      <a:pt x="180" y="116"/>
                      <a:pt x="169" y="138"/>
                      <a:pt x="148" y="156"/>
                    </a:cubicBezTo>
                    <a:cubicBezTo>
                      <a:pt x="148" y="156"/>
                      <a:pt x="109" y="186"/>
                      <a:pt x="95" y="217"/>
                    </a:cubicBezTo>
                    <a:cubicBezTo>
                      <a:pt x="86" y="236"/>
                      <a:pt x="90" y="279"/>
                      <a:pt x="90" y="279"/>
                    </a:cubicBezTo>
                    <a:moveTo>
                      <a:pt x="86" y="340"/>
                    </a:moveTo>
                    <a:cubicBezTo>
                      <a:pt x="94" y="340"/>
                      <a:pt x="94" y="340"/>
                      <a:pt x="94" y="340"/>
                    </a:cubicBezTo>
                    <a:cubicBezTo>
                      <a:pt x="94" y="332"/>
                      <a:pt x="94" y="332"/>
                      <a:pt x="94" y="332"/>
                    </a:cubicBezTo>
                    <a:cubicBezTo>
                      <a:pt x="86" y="332"/>
                      <a:pt x="86" y="332"/>
                      <a:pt x="86" y="332"/>
                    </a:cubicBezTo>
                    <a:lnTo>
                      <a:pt x="86" y="340"/>
                    </a:lnTo>
                    <a:close/>
                  </a:path>
                </a:pathLst>
              </a:custGeom>
              <a:noFill/>
              <a:ln w="15875"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sp>
            <p:nvSpPr>
              <p:cNvPr id="57" name="Books" title="Icon of a stack of books">
                <a:extLst>
                  <a:ext uri="{FF2B5EF4-FFF2-40B4-BE49-F238E27FC236}">
                    <a16:creationId xmlns:a16="http://schemas.microsoft.com/office/drawing/2014/main" id="{48C8282B-1C0A-457F-AA39-C511C31C0278}"/>
                  </a:ext>
                </a:extLst>
              </p:cNvPr>
              <p:cNvSpPr>
                <a:spLocks noChangeAspect="1" noEditPoints="1"/>
              </p:cNvSpPr>
              <p:nvPr/>
            </p:nvSpPr>
            <p:spPr bwMode="auto">
              <a:xfrm>
                <a:off x="9456197" y="2003911"/>
                <a:ext cx="410347" cy="324000"/>
              </a:xfrm>
              <a:custGeom>
                <a:avLst/>
                <a:gdLst>
                  <a:gd name="T0" fmla="*/ 3195 w 3452"/>
                  <a:gd name="T1" fmla="*/ 1671 h 2724"/>
                  <a:gd name="T2" fmla="*/ 309 w 3452"/>
                  <a:gd name="T3" fmla="*/ 1671 h 2724"/>
                  <a:gd name="T4" fmla="*/ 0 w 3452"/>
                  <a:gd name="T5" fmla="*/ 1362 h 2724"/>
                  <a:gd name="T6" fmla="*/ 309 w 3452"/>
                  <a:gd name="T7" fmla="*/ 1053 h 2724"/>
                  <a:gd name="T8" fmla="*/ 3195 w 3452"/>
                  <a:gd name="T9" fmla="*/ 1053 h 2724"/>
                  <a:gd name="T10" fmla="*/ 3018 w 3452"/>
                  <a:gd name="T11" fmla="*/ 1053 h 2724"/>
                  <a:gd name="T12" fmla="*/ 2937 w 3452"/>
                  <a:gd name="T13" fmla="*/ 1362 h 2724"/>
                  <a:gd name="T14" fmla="*/ 3018 w 3452"/>
                  <a:gd name="T15" fmla="*/ 1671 h 2724"/>
                  <a:gd name="T16" fmla="*/ 3452 w 3452"/>
                  <a:gd name="T17" fmla="*/ 0 h 2724"/>
                  <a:gd name="T18" fmla="*/ 566 w 3452"/>
                  <a:gd name="T19" fmla="*/ 0 h 2724"/>
                  <a:gd name="T20" fmla="*/ 257 w 3452"/>
                  <a:gd name="T21" fmla="*/ 309 h 2724"/>
                  <a:gd name="T22" fmla="*/ 566 w 3452"/>
                  <a:gd name="T23" fmla="*/ 618 h 2724"/>
                  <a:gd name="T24" fmla="*/ 3452 w 3452"/>
                  <a:gd name="T25" fmla="*/ 618 h 2724"/>
                  <a:gd name="T26" fmla="*/ 3275 w 3452"/>
                  <a:gd name="T27" fmla="*/ 0 h 2724"/>
                  <a:gd name="T28" fmla="*/ 3195 w 3452"/>
                  <a:gd name="T29" fmla="*/ 309 h 2724"/>
                  <a:gd name="T30" fmla="*/ 3275 w 3452"/>
                  <a:gd name="T31" fmla="*/ 618 h 2724"/>
                  <a:gd name="T32" fmla="*/ 192 w 3452"/>
                  <a:gd name="T33" fmla="*/ 2724 h 2724"/>
                  <a:gd name="T34" fmla="*/ 3078 w 3452"/>
                  <a:gd name="T35" fmla="*/ 2724 h 2724"/>
                  <a:gd name="T36" fmla="*/ 3387 w 3452"/>
                  <a:gd name="T37" fmla="*/ 2415 h 2724"/>
                  <a:gd name="T38" fmla="*/ 3078 w 3452"/>
                  <a:gd name="T39" fmla="*/ 2106 h 2724"/>
                  <a:gd name="T40" fmla="*/ 192 w 3452"/>
                  <a:gd name="T41" fmla="*/ 2106 h 2724"/>
                  <a:gd name="T42" fmla="*/ 369 w 3452"/>
                  <a:gd name="T43" fmla="*/ 2724 h 2724"/>
                  <a:gd name="T44" fmla="*/ 450 w 3452"/>
                  <a:gd name="T45" fmla="*/ 2415 h 2724"/>
                  <a:gd name="T46" fmla="*/ 369 w 3452"/>
                  <a:gd name="T47" fmla="*/ 2106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52" h="2724">
                    <a:moveTo>
                      <a:pt x="3195" y="1671"/>
                    </a:moveTo>
                    <a:cubicBezTo>
                      <a:pt x="309" y="1671"/>
                      <a:pt x="309" y="1671"/>
                      <a:pt x="309" y="1671"/>
                    </a:cubicBezTo>
                    <a:cubicBezTo>
                      <a:pt x="138" y="1671"/>
                      <a:pt x="0" y="1533"/>
                      <a:pt x="0" y="1362"/>
                    </a:cubicBezTo>
                    <a:cubicBezTo>
                      <a:pt x="0" y="1191"/>
                      <a:pt x="138" y="1053"/>
                      <a:pt x="309" y="1053"/>
                    </a:cubicBezTo>
                    <a:cubicBezTo>
                      <a:pt x="3195" y="1053"/>
                      <a:pt x="3195" y="1053"/>
                      <a:pt x="3195" y="1053"/>
                    </a:cubicBezTo>
                    <a:moveTo>
                      <a:pt x="3018" y="1053"/>
                    </a:moveTo>
                    <a:cubicBezTo>
                      <a:pt x="2968" y="1126"/>
                      <a:pt x="2937" y="1237"/>
                      <a:pt x="2937" y="1362"/>
                    </a:cubicBezTo>
                    <a:cubicBezTo>
                      <a:pt x="2937" y="1486"/>
                      <a:pt x="2968" y="1598"/>
                      <a:pt x="3018" y="1671"/>
                    </a:cubicBezTo>
                    <a:moveTo>
                      <a:pt x="3452" y="0"/>
                    </a:moveTo>
                    <a:cubicBezTo>
                      <a:pt x="566" y="0"/>
                      <a:pt x="566" y="0"/>
                      <a:pt x="566" y="0"/>
                    </a:cubicBezTo>
                    <a:cubicBezTo>
                      <a:pt x="396" y="0"/>
                      <a:pt x="257" y="139"/>
                      <a:pt x="257" y="309"/>
                    </a:cubicBezTo>
                    <a:cubicBezTo>
                      <a:pt x="257" y="480"/>
                      <a:pt x="396" y="618"/>
                      <a:pt x="566" y="618"/>
                    </a:cubicBezTo>
                    <a:cubicBezTo>
                      <a:pt x="3452" y="618"/>
                      <a:pt x="3452" y="618"/>
                      <a:pt x="3452" y="618"/>
                    </a:cubicBezTo>
                    <a:moveTo>
                      <a:pt x="3275" y="0"/>
                    </a:moveTo>
                    <a:cubicBezTo>
                      <a:pt x="3226" y="74"/>
                      <a:pt x="3195" y="185"/>
                      <a:pt x="3195" y="309"/>
                    </a:cubicBezTo>
                    <a:cubicBezTo>
                      <a:pt x="3195" y="434"/>
                      <a:pt x="3226" y="545"/>
                      <a:pt x="3275" y="618"/>
                    </a:cubicBezTo>
                    <a:moveTo>
                      <a:pt x="192" y="2724"/>
                    </a:moveTo>
                    <a:cubicBezTo>
                      <a:pt x="3078" y="2724"/>
                      <a:pt x="3078" y="2724"/>
                      <a:pt x="3078" y="2724"/>
                    </a:cubicBezTo>
                    <a:cubicBezTo>
                      <a:pt x="3249" y="2724"/>
                      <a:pt x="3387" y="2585"/>
                      <a:pt x="3387" y="2415"/>
                    </a:cubicBezTo>
                    <a:cubicBezTo>
                      <a:pt x="3387" y="2244"/>
                      <a:pt x="3249" y="2106"/>
                      <a:pt x="3078" y="2106"/>
                    </a:cubicBezTo>
                    <a:cubicBezTo>
                      <a:pt x="192" y="2106"/>
                      <a:pt x="192" y="2106"/>
                      <a:pt x="192" y="2106"/>
                    </a:cubicBezTo>
                    <a:moveTo>
                      <a:pt x="369" y="2724"/>
                    </a:moveTo>
                    <a:cubicBezTo>
                      <a:pt x="418" y="2650"/>
                      <a:pt x="450" y="2539"/>
                      <a:pt x="450" y="2415"/>
                    </a:cubicBezTo>
                    <a:cubicBezTo>
                      <a:pt x="450" y="2290"/>
                      <a:pt x="418" y="2179"/>
                      <a:pt x="369" y="2106"/>
                    </a:cubicBezTo>
                  </a:path>
                </a:pathLst>
              </a:custGeom>
              <a:noFill/>
              <a:ln w="15875"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Commitments_EC4D" title="Icon of a handshake">
                <a:extLst>
                  <a:ext uri="{FF2B5EF4-FFF2-40B4-BE49-F238E27FC236}">
                    <a16:creationId xmlns:a16="http://schemas.microsoft.com/office/drawing/2014/main" id="{FD74DCA7-FE4C-4A24-A013-8B4C03C5DF9F}"/>
                  </a:ext>
                </a:extLst>
              </p:cNvPr>
              <p:cNvSpPr>
                <a:spLocks noChangeAspect="1" noEditPoints="1"/>
              </p:cNvSpPr>
              <p:nvPr/>
            </p:nvSpPr>
            <p:spPr bwMode="auto">
              <a:xfrm>
                <a:off x="5871744" y="1961751"/>
                <a:ext cx="422343" cy="396000"/>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43452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11011600" cy="492443"/>
          </a:xfrm>
        </p:spPr>
        <p:txBody>
          <a:bodyPr/>
          <a:lstStyle/>
          <a:p>
            <a:r>
              <a:rPr lang="en-US" dirty="0"/>
              <a:t>Identify and resolve communication compliance workflow</a:t>
            </a:r>
          </a:p>
        </p:txBody>
      </p:sp>
      <p:pic>
        <p:nvPicPr>
          <p:cNvPr id="7" name="Picture 2" descr="Diagram displays Communication compliance workflow.">
            <a:extLst>
              <a:ext uri="{FF2B5EF4-FFF2-40B4-BE49-F238E27FC236}">
                <a16:creationId xmlns:a16="http://schemas.microsoft.com/office/drawing/2014/main" id="{87160BE1-D7F5-F9C9-83B0-1EF8ADFA65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45" t="-1711" r="-14445" b="-1711"/>
          <a:stretch/>
        </p:blipFill>
        <p:spPr bwMode="auto">
          <a:xfrm>
            <a:off x="580571" y="1289050"/>
            <a:ext cx="11017412" cy="4983734"/>
          </a:xfrm>
          <a:prstGeom prst="rect">
            <a:avLst/>
          </a:prstGeom>
          <a:noFill/>
          <a:ln w="38100">
            <a:solidFill>
              <a:srgbClr val="0078D4"/>
            </a:solidFill>
            <a:headEnd type="none" w="med" len="med"/>
            <a:tailEnd type="none" w="med" len="me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8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Introduction to communication compliance policies</a:t>
            </a:r>
          </a:p>
        </p:txBody>
      </p:sp>
      <p:sp>
        <p:nvSpPr>
          <p:cNvPr id="3" name="Text Placeholder 2">
            <a:extLst>
              <a:ext uri="{FF2B5EF4-FFF2-40B4-BE49-F238E27FC236}">
                <a16:creationId xmlns:a16="http://schemas.microsoft.com/office/drawing/2014/main" id="{104A7B63-630A-5DAD-5D9F-472122C22E7D}"/>
              </a:ext>
            </a:extLst>
          </p:cNvPr>
          <p:cNvSpPr>
            <a:spLocks noGrp="1"/>
          </p:cNvSpPr>
          <p:nvPr>
            <p:ph type="body" sz="quarter" idx="16"/>
          </p:nvPr>
        </p:nvSpPr>
        <p:spPr>
          <a:xfrm>
            <a:off x="584199" y="1594155"/>
            <a:ext cx="4832625" cy="4001095"/>
          </a:xfrm>
        </p:spPr>
        <p:txBody>
          <a:bodyPr/>
          <a:lstStyle/>
          <a:p>
            <a:pPr>
              <a:spcAft>
                <a:spcPts val="1800"/>
              </a:spcAft>
            </a:pPr>
            <a:r>
              <a:rPr lang="en-US" sz="2000" b="1" dirty="0">
                <a:latin typeface="+mn-lt"/>
              </a:rPr>
              <a:t>Inappropriate text: </a:t>
            </a:r>
            <a:r>
              <a:rPr lang="en-US" sz="2000" dirty="0">
                <a:latin typeface="+mn-lt"/>
              </a:rPr>
              <a:t>Threat, Discrimination, Harassment classifiers</a:t>
            </a:r>
          </a:p>
          <a:p>
            <a:pPr>
              <a:spcAft>
                <a:spcPts val="1800"/>
              </a:spcAft>
            </a:pPr>
            <a:r>
              <a:rPr lang="en-US" sz="2000" b="1" dirty="0">
                <a:latin typeface="+mn-lt"/>
              </a:rPr>
              <a:t>Inappropriate image: </a:t>
            </a:r>
            <a:r>
              <a:rPr lang="en-US" sz="2000" dirty="0">
                <a:latin typeface="+mn-lt"/>
              </a:rPr>
              <a:t>Adult, Racy classifiers</a:t>
            </a:r>
          </a:p>
          <a:p>
            <a:pPr>
              <a:spcAft>
                <a:spcPts val="1800"/>
              </a:spcAft>
            </a:pPr>
            <a:r>
              <a:rPr lang="en-US" sz="2000" b="1" dirty="0">
                <a:latin typeface="+mn-lt"/>
              </a:rPr>
              <a:t>Sensitive info: </a:t>
            </a:r>
            <a:r>
              <a:rPr lang="en-US" sz="2000" dirty="0">
                <a:latin typeface="+mn-lt"/>
              </a:rPr>
              <a:t>Predefined patterns, custom dictionary, attachments &gt;1 MB</a:t>
            </a:r>
          </a:p>
          <a:p>
            <a:pPr>
              <a:spcAft>
                <a:spcPts val="1800"/>
              </a:spcAft>
            </a:pPr>
            <a:r>
              <a:rPr lang="en-US" sz="2000" b="1" dirty="0">
                <a:latin typeface="+mn-lt"/>
              </a:rPr>
              <a:t>Financial compliance: </a:t>
            </a:r>
            <a:r>
              <a:rPr lang="en-US" sz="2000" dirty="0">
                <a:latin typeface="+mn-lt"/>
              </a:rPr>
              <a:t>Complaints, Gifts, Money laundering, Collusion, Stock manipulation, Unauthorized disclosure</a:t>
            </a:r>
          </a:p>
          <a:p>
            <a:pPr>
              <a:spcAft>
                <a:spcPts val="1800"/>
              </a:spcAft>
            </a:pPr>
            <a:r>
              <a:rPr lang="en-US" sz="2000" b="1" dirty="0">
                <a:latin typeface="+mn-lt"/>
              </a:rPr>
              <a:t>Conflict of interest: </a:t>
            </a:r>
            <a:r>
              <a:rPr lang="en-US" sz="2000" dirty="0">
                <a:latin typeface="+mn-lt"/>
              </a:rPr>
              <a:t>None</a:t>
            </a:r>
          </a:p>
        </p:txBody>
      </p:sp>
      <p:pic>
        <p:nvPicPr>
          <p:cNvPr id="6" name="Picture Placeholder 5" descr="Screenshot of the dropdown box in the Communication Compliance Policies window.">
            <a:extLst>
              <a:ext uri="{FF2B5EF4-FFF2-40B4-BE49-F238E27FC236}">
                <a16:creationId xmlns:a16="http://schemas.microsoft.com/office/drawing/2014/main" id="{8FA5822E-5D19-CAA0-39D0-3B58F64EA808}"/>
              </a:ext>
            </a:extLst>
          </p:cNvPr>
          <p:cNvPicPr>
            <a:picLocks noGrp="1" noChangeAspect="1"/>
          </p:cNvPicPr>
          <p:nvPr>
            <p:ph type="pic" sz="quarter" idx="20"/>
          </p:nvPr>
        </p:nvPicPr>
        <p:blipFill rotWithShape="1">
          <a:blip r:embed="rId3"/>
          <a:srcRect l="-2488" t="-4366" r="-3034" b="-4366"/>
          <a:stretch/>
        </p:blipFill>
        <p:spPr>
          <a:xfrm>
            <a:off x="5816600" y="1581151"/>
            <a:ext cx="5783262" cy="4144238"/>
          </a:xfrm>
          <a:prstGeom prst="rect">
            <a:avLst/>
          </a:prstGeom>
          <a:noFill/>
          <a:ln w="38100">
            <a:solidFill>
              <a:srgbClr val="0078D4"/>
            </a:solidFill>
            <a:headEnd type="none" w="med" len="med"/>
            <a:tailEnd type="none" w="med" len="med"/>
          </a:ln>
          <a:effectLst/>
        </p:spPr>
      </p:pic>
    </p:spTree>
    <p:extLst>
      <p:ext uri="{BB962C8B-B14F-4D97-AF65-F5344CB8AC3E}">
        <p14:creationId xmlns:p14="http://schemas.microsoft.com/office/powerpoint/2010/main" val="3686181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FAA07-639D-96D5-9C3A-64A97DB1DF3F}"/>
              </a:ext>
            </a:extLst>
          </p:cNvPr>
          <p:cNvSpPr>
            <a:spLocks noGrp="1"/>
          </p:cNvSpPr>
          <p:nvPr>
            <p:ph type="title"/>
          </p:nvPr>
        </p:nvSpPr>
        <p:spPr>
          <a:xfrm>
            <a:off x="588261" y="585216"/>
            <a:ext cx="11011601" cy="492443"/>
          </a:xfrm>
        </p:spPr>
        <p:txBody>
          <a:bodyPr/>
          <a:lstStyle/>
          <a:p>
            <a:r>
              <a:rPr lang="en-US" dirty="0"/>
              <a:t>Introduction to communication compliance policies (cont.)</a:t>
            </a:r>
          </a:p>
        </p:txBody>
      </p:sp>
      <p:sp>
        <p:nvSpPr>
          <p:cNvPr id="26" name="Text Placeholder 25">
            <a:extLst>
              <a:ext uri="{FF2B5EF4-FFF2-40B4-BE49-F238E27FC236}">
                <a16:creationId xmlns:a16="http://schemas.microsoft.com/office/drawing/2014/main" id="{D27D6E60-62CD-BF82-EF32-B8F696B4CAB8}"/>
              </a:ext>
            </a:extLst>
          </p:cNvPr>
          <p:cNvSpPr>
            <a:spLocks noGrp="1"/>
          </p:cNvSpPr>
          <p:nvPr>
            <p:ph type="body" sz="quarter" idx="17"/>
          </p:nvPr>
        </p:nvSpPr>
        <p:spPr>
          <a:xfrm>
            <a:off x="584199" y="1386766"/>
            <a:ext cx="11011601" cy="338554"/>
          </a:xfrm>
        </p:spPr>
        <p:txBody>
          <a:bodyPr/>
          <a:lstStyle/>
          <a:p>
            <a:r>
              <a:rPr lang="en-US" dirty="0"/>
              <a:t>Policy Settings</a:t>
            </a:r>
          </a:p>
        </p:txBody>
      </p:sp>
      <p:sp>
        <p:nvSpPr>
          <p:cNvPr id="27" name="Text Placeholder 8">
            <a:extLst>
              <a:ext uri="{FF2B5EF4-FFF2-40B4-BE49-F238E27FC236}">
                <a16:creationId xmlns:a16="http://schemas.microsoft.com/office/drawing/2014/main" id="{7AD83DD9-D00C-7A6E-CB0C-7DD47C3A4A00}"/>
              </a:ext>
            </a:extLst>
          </p:cNvPr>
          <p:cNvSpPr txBox="1">
            <a:spLocks/>
          </p:cNvSpPr>
          <p:nvPr/>
        </p:nvSpPr>
        <p:spPr>
          <a:xfrm>
            <a:off x="584200" y="2000964"/>
            <a:ext cx="11010900" cy="3323987"/>
          </a:xfrm>
          <a:prstGeom prst="rect">
            <a:avLst/>
          </a:prstGeom>
        </p:spPr>
        <p:txBody>
          <a:bodyPr lIns="0" tIns="0" rIns="0" b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Users: </a:t>
            </a:r>
            <a:r>
              <a:rPr lang="en-US" sz="1800" spc="0" dirty="0">
                <a:solidFill>
                  <a:schemeClr val="tx1"/>
                </a:solidFill>
                <a:latin typeface="+mn-lt"/>
              </a:rPr>
              <a:t>Choose between all users or specific users/groups.</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Direction: </a:t>
            </a:r>
            <a:r>
              <a:rPr lang="en-US" sz="1800" spc="0" dirty="0">
                <a:solidFill>
                  <a:schemeClr val="tx1"/>
                </a:solidFill>
                <a:latin typeface="+mn-lt"/>
              </a:rPr>
              <a:t>Review inbound, outbound, or internal communications.</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Sensitive information types: </a:t>
            </a:r>
            <a:r>
              <a:rPr lang="en-US" sz="1800" spc="0" dirty="0">
                <a:solidFill>
                  <a:schemeClr val="tx1"/>
                </a:solidFill>
                <a:latin typeface="+mn-lt"/>
              </a:rPr>
              <a:t>Identify and protect sensitive data.</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Custom keyword dictionaries: </a:t>
            </a:r>
            <a:r>
              <a:rPr lang="en-US" sz="1800" spc="0" dirty="0">
                <a:solidFill>
                  <a:schemeClr val="tx1"/>
                </a:solidFill>
                <a:latin typeface="+mn-lt"/>
              </a:rPr>
              <a:t>Create organization-specific dictionaries.</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Classifiers: </a:t>
            </a:r>
            <a:r>
              <a:rPr lang="en-US" sz="1800" spc="0" dirty="0">
                <a:solidFill>
                  <a:schemeClr val="tx1"/>
                </a:solidFill>
                <a:latin typeface="+mn-lt"/>
              </a:rPr>
              <a:t>Scan messages for harassment, profanity, and threats.</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Conditional settings: </a:t>
            </a:r>
            <a:r>
              <a:rPr lang="en-US" sz="1800" spc="0" dirty="0">
                <a:solidFill>
                  <a:schemeClr val="tx1"/>
                </a:solidFill>
                <a:latin typeface="+mn-lt"/>
              </a:rPr>
              <a:t>Apply conditions to email and third-party sources.</a:t>
            </a:r>
          </a:p>
          <a:p>
            <a:pPr marL="228600" indent="-228600">
              <a:spcBef>
                <a:spcPts val="0"/>
              </a:spcBef>
              <a:spcAft>
                <a:spcPts val="1800"/>
              </a:spcAft>
              <a:buFont typeface="Arial" panose="020B0604020202020204" pitchFamily="34" charset="0"/>
              <a:buChar char="•"/>
            </a:pPr>
            <a:r>
              <a:rPr lang="en-US" sz="1800" b="1" spc="0" dirty="0">
                <a:solidFill>
                  <a:schemeClr val="tx1"/>
                </a:solidFill>
                <a:latin typeface="+mn-lt"/>
              </a:rPr>
              <a:t>Review percentage: </a:t>
            </a:r>
            <a:r>
              <a:rPr lang="en-US" sz="1800" spc="0" dirty="0">
                <a:solidFill>
                  <a:schemeClr val="tx1"/>
                </a:solidFill>
                <a:latin typeface="+mn-lt"/>
              </a:rPr>
              <a:t>Specify the percentage of communications to review.</a:t>
            </a:r>
          </a:p>
        </p:txBody>
      </p:sp>
    </p:spTree>
    <p:extLst>
      <p:ext uri="{BB962C8B-B14F-4D97-AF65-F5344CB8AC3E}">
        <p14:creationId xmlns:p14="http://schemas.microsoft.com/office/powerpoint/2010/main" val="4039961502"/>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84"/>
</p:tagLst>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7EC088F4D2974C9244144D3FA78CFC" ma:contentTypeVersion="8" ma:contentTypeDescription="Create a new document." ma:contentTypeScope="" ma:versionID="e1c38cc7a2baa39586734f3e69393826">
  <xsd:schema xmlns:xsd="http://www.w3.org/2001/XMLSchema" xmlns:xs="http://www.w3.org/2001/XMLSchema" xmlns:p="http://schemas.microsoft.com/office/2006/metadata/properties" xmlns:ns1="http://schemas.microsoft.com/sharepoint/v3" xmlns:ns2="92a942ff-a7ab-46b5-9ede-efd58ff8e61c" xmlns:ns3="a51c428d-9d60-41bd-8e8b-21795199cb1f" targetNamespace="http://schemas.microsoft.com/office/2006/metadata/properties" ma:root="true" ma:fieldsID="0b740379ab64b4056a59037551413ce9" ns1:_="" ns2:_="" ns3:_="">
    <xsd:import namespace="http://schemas.microsoft.com/sharepoint/v3"/>
    <xsd:import namespace="92a942ff-a7ab-46b5-9ede-efd58ff8e61c"/>
    <xsd:import namespace="a51c428d-9d60-41bd-8e8b-21795199cb1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a942ff-a7ab-46b5-9ede-efd58ff8e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1c428d-9d60-41bd-8e8b-21795199cb1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p:Policy xmlns:p="office.server.policy" id="" local="true">
  <p:Name>Document</p:Name>
  <p:Description/>
  <p:Statement/>
  <p:PolicyItems>
    <p:PolicyItem featureId="Microsoft.Office.RecordsManagement.PolicyFeatures.Expiration" staticId="0x01010070AB3889E58DB141A6E1281B02136174|-369733750" UniqueId="f63925ab-b55f-4dc6-aca1-762eb57430d4">
      <p:Name>Retention</p:Name>
      <p:Description>Automatic scheduling of content for processing, and performing a retention action on content that has reached its due date.</p:Description>
      <p:CustomData>
        <Schedules nextStageId="2">
          <Schedule type="Default">
            <stages>
              <data stageId="1" recur="true" offset="7" unit="days">
                <formula id="Microsoft.Office.RecordsManagement.PolicyFeatures.Expiration.Formula.BuiltIn">
                  <number>30</number>
                  <property>Modified</property>
                  <propertyId>28cf69c5-fa48-462a-b5cd-27b6f9d2bd5f</propertyId>
                  <period>days</period>
                </formula>
                <action type="action" id="Microsoft.Office.RecordsManagement.PolicyFeatures.Expiration.Action.DeletePreviousVersions"/>
              </data>
            </stages>
          </Schedule>
        </Schedules>
      </p:CustomData>
    </p:PolicyItem>
  </p:PolicyItems>
</p:Policy>
</file>

<file path=customXml/itemProps1.xml><?xml version="1.0" encoding="utf-8"?>
<ds:datastoreItem xmlns:ds="http://schemas.openxmlformats.org/officeDocument/2006/customXml" ds:itemID="{6EA02ABD-1305-45BE-9830-747031BCFC4B}"/>
</file>

<file path=customXml/itemProps2.xml><?xml version="1.0" encoding="utf-8"?>
<ds:datastoreItem xmlns:ds="http://schemas.openxmlformats.org/officeDocument/2006/customXml" ds:itemID="{DAAB4C59-EA27-40F5-B792-104F52785166}">
  <ds:schemaRefs>
    <ds:schemaRef ds:uri="http://schemas.microsoft.com/office/2006/metadata/properties"/>
    <ds:schemaRef ds:uri="http://schemas.microsoft.com/office/infopath/2007/PartnerControls"/>
    <ds:schemaRef ds:uri="http://www.w3.org/XML/1998/namespace"/>
    <ds:schemaRef ds:uri="92cc7923-7bd6-4c52-a535-c267c30bc123"/>
    <ds:schemaRef ds:uri="http://purl.org/dc/elements/1.1/"/>
    <ds:schemaRef ds:uri="http://purl.org/dc/terms/"/>
    <ds:schemaRef ds:uri="http://purl.org/dc/dcmitype/"/>
    <ds:schemaRef ds:uri="http://schemas.microsoft.com/office/2006/documentManagement/types"/>
    <ds:schemaRef ds:uri="http://schemas.openxmlformats.org/package/2006/metadata/core-properties"/>
    <ds:schemaRef ds:uri="59afee55-fc30-40da-a84e-ff6fc62c4efa"/>
    <ds:schemaRef ds:uri="http://schemas.microsoft.com/sharepoint/v3"/>
  </ds:schemaRefs>
</ds:datastoreItem>
</file>

<file path=customXml/itemProps3.xml><?xml version="1.0" encoding="utf-8"?>
<ds:datastoreItem xmlns:ds="http://schemas.openxmlformats.org/officeDocument/2006/customXml" ds:itemID="{A7703CB2-CDB5-4304-ADE9-F5C2A4D830CE}">
  <ds:schemaRefs>
    <ds:schemaRef ds:uri="http://schemas.microsoft.com/sharepoint/v3/contenttype/forms"/>
  </ds:schemaRefs>
</ds:datastoreItem>
</file>

<file path=customXml/itemProps4.xml><?xml version="1.0" encoding="utf-8"?>
<ds:datastoreItem xmlns:ds="http://schemas.openxmlformats.org/officeDocument/2006/customXml" ds:itemID="{45545355-4EAD-4511-8C53-567CAB72163A}">
  <ds:schemaRefs>
    <ds:schemaRef ds:uri="office.server.policy"/>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5533</Words>
  <Application>Microsoft Office PowerPoint</Application>
  <PresentationFormat>Widescreen</PresentationFormat>
  <Paragraphs>691</Paragraphs>
  <Slides>47</Slides>
  <Notes>42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Consolas</vt:lpstr>
      <vt:lpstr>Segoe UI</vt:lpstr>
      <vt:lpstr>Segoe UI Black</vt:lpstr>
      <vt:lpstr>Segoe UI Light</vt:lpstr>
      <vt:lpstr>Segoe UI Semibold</vt:lpstr>
      <vt:lpstr>Wingdings</vt:lpstr>
      <vt:lpstr>YouTube Sans</vt:lpstr>
      <vt:lpstr>LIGHT MODE</vt:lpstr>
      <vt:lpstr>SC-400T00A Microsoft Information Protection and Compliance Administrator</vt:lpstr>
      <vt:lpstr>Manage Insider and Privacy Risk in Microsoft 365</vt:lpstr>
      <vt:lpstr>Outline</vt:lpstr>
      <vt:lpstr>Prepare Microsoft Purview Communication Compliance</vt:lpstr>
      <vt:lpstr>Agenda: Prepare Microsoft Purview Communication Compliance</vt:lpstr>
      <vt:lpstr>Plan for Communication Compliance</vt:lpstr>
      <vt:lpstr>Identify and resolve communication compliance workflow</vt:lpstr>
      <vt:lpstr>Introduction to communication compliance policies</vt:lpstr>
      <vt:lpstr>Introduction to communication compliance policies (cont.)</vt:lpstr>
      <vt:lpstr>Investigate and remediate communication compliance alerts Communication Compliance Alerts</vt:lpstr>
      <vt:lpstr>Investigate and remediate communication compliance alerts (cont.)</vt:lpstr>
      <vt:lpstr>Manage alert volume in Communication Compliance</vt:lpstr>
      <vt:lpstr>Manage Insider Risk in Microsoft Purview</vt:lpstr>
      <vt:lpstr>Agenda: Manage Insider Risk in Microsoft Purview</vt:lpstr>
      <vt:lpstr>Insider risk management overview</vt:lpstr>
      <vt:lpstr>Introduction to managing insider risk policies</vt:lpstr>
      <vt:lpstr>Create and manage insider risk policies</vt:lpstr>
      <vt:lpstr>Investigate insider risk alerts</vt:lpstr>
      <vt:lpstr>Take action on insider risk alerts through cases</vt:lpstr>
      <vt:lpstr>Take action on insider risk alerts through cases (cont.)</vt:lpstr>
      <vt:lpstr>Manage forensic evidence </vt:lpstr>
      <vt:lpstr>Manage forensic evidence (cont.)</vt:lpstr>
      <vt:lpstr>Create insider risk notice templates</vt:lpstr>
      <vt:lpstr>Implement Microsoft Purview Information Barriers</vt:lpstr>
      <vt:lpstr>Agenda</vt:lpstr>
      <vt:lpstr>Explore information barriers in Microsoft 365</vt:lpstr>
      <vt:lpstr>Configure information barriers in Microsoft Purview</vt:lpstr>
      <vt:lpstr>Examine information barriers in Microsoft Teams</vt:lpstr>
      <vt:lpstr>Information Barriers in Shared Channels</vt:lpstr>
      <vt:lpstr>Examine information barriers in OneDrive</vt:lpstr>
      <vt:lpstr>Examine information barriers in SharePoint</vt:lpstr>
      <vt:lpstr>Manage Regulatory and Privacy Requirements with Microsoft Priva</vt:lpstr>
      <vt:lpstr>Agenda: Manage Regulatory and Privacy Requirements with Microsoft Priva</vt:lpstr>
      <vt:lpstr>Create and manage risk management policies</vt:lpstr>
      <vt:lpstr>Create and manage risk management policies (continued)</vt:lpstr>
      <vt:lpstr>Create and manage risk management policies (continued)</vt:lpstr>
      <vt:lpstr>Investigate and remediate risk management alerts</vt:lpstr>
      <vt:lpstr>Create rights requests</vt:lpstr>
      <vt:lpstr>Create rights requests (cont.)</vt:lpstr>
      <vt:lpstr>Create rights requests (continued)</vt:lpstr>
      <vt:lpstr>Manage data estimate and retrieval for rights requests</vt:lpstr>
      <vt:lpstr>Review data from rights requests</vt:lpstr>
      <vt:lpstr>Get reports from rights requests</vt:lpstr>
      <vt:lpstr>Knowledge check</vt:lpstr>
      <vt:lpstr>Manage insider and privacy risk in Microsoft 365 Labs</vt:lpstr>
      <vt:lpstr>Lab Exercises</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2023-10-03T18:33:47Z</dcterms:created>
  <dcterms:modified xsi:type="dcterms:W3CDTF">2023-10-20T06:02:52Z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policyId">
    <vt:lpwstr>0x01010070AB3889E58DB141A6E1281B02136174|-369733750</vt:lpwstr>
  </property>
  <property fmtid="{D5CDD505-2E9C-101B-9397-08002B2CF9AE}" pid="3" name="ContentTypeId">
    <vt:lpwstr>0x010100EC7EC088F4D2974C9244144D3FA78CFC</vt:lpwstr>
  </property>
  <property fmtid="{D5CDD505-2E9C-101B-9397-08002B2CF9AE}" pid="4"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5" name="MediaServiceImageTags">
    <vt:lpwstr/>
  </property>
</Properties>
</file>