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4762" r:id="rId5"/>
  </p:sldMasterIdLst>
  <p:notesMasterIdLst>
    <p:notesMasterId r:id="rId45"/>
  </p:notesMasterIdLst>
  <p:handoutMasterIdLst>
    <p:handoutMasterId r:id="rId46"/>
  </p:handoutMasterIdLst>
  <p:sldIdLst>
    <p:sldId id="1981" r:id="rId6"/>
    <p:sldId id="1959" r:id="rId7"/>
    <p:sldId id="1780" r:id="rId8"/>
    <p:sldId id="1809" r:id="rId9"/>
    <p:sldId id="1969" r:id="rId10"/>
    <p:sldId id="1846" r:id="rId11"/>
    <p:sldId id="1850" r:id="rId12"/>
    <p:sldId id="1852" r:id="rId13"/>
    <p:sldId id="1990" r:id="rId14"/>
    <p:sldId id="1854" r:id="rId15"/>
    <p:sldId id="1848" r:id="rId16"/>
    <p:sldId id="1840" r:id="rId17"/>
    <p:sldId id="1841" r:id="rId18"/>
    <p:sldId id="1843" r:id="rId19"/>
    <p:sldId id="1989" r:id="rId20"/>
    <p:sldId id="1982" r:id="rId21"/>
    <p:sldId id="1983" r:id="rId22"/>
    <p:sldId id="1987" r:id="rId23"/>
    <p:sldId id="1960" r:id="rId24"/>
    <p:sldId id="1842" r:id="rId25"/>
    <p:sldId id="1939" r:id="rId26"/>
    <p:sldId id="1940" r:id="rId27"/>
    <p:sldId id="1941" r:id="rId28"/>
    <p:sldId id="1986" r:id="rId29"/>
    <p:sldId id="1942" r:id="rId30"/>
    <p:sldId id="1943" r:id="rId31"/>
    <p:sldId id="1944" r:id="rId32"/>
    <p:sldId id="1945" r:id="rId33"/>
    <p:sldId id="1961" r:id="rId34"/>
    <p:sldId id="1968" r:id="rId35"/>
    <p:sldId id="1946" r:id="rId36"/>
    <p:sldId id="1953" r:id="rId37"/>
    <p:sldId id="1948" r:id="rId38"/>
    <p:sldId id="1991" r:id="rId39"/>
    <p:sldId id="1955" r:id="rId40"/>
    <p:sldId id="2147479709" r:id="rId41"/>
    <p:sldId id="1800" r:id="rId42"/>
    <p:sldId id="1770" r:id="rId43"/>
    <p:sldId id="1808" r:id="rId44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0A1D052F-9952-4152-9F54-453D14FB83F9}">
          <p14:sldIdLst>
            <p14:sldId id="1981"/>
            <p14:sldId id="1959"/>
            <p14:sldId id="1780"/>
          </p14:sldIdLst>
        </p14:section>
        <p14:section name="01 - Data Lifecycle Management in Microsoft Purview" id="{97A7C160-62C8-4177-9287-0BAD7FF8AF53}">
          <p14:sldIdLst>
            <p14:sldId id="1809"/>
            <p14:sldId id="1969"/>
            <p14:sldId id="1846"/>
            <p14:sldId id="1850"/>
            <p14:sldId id="1852"/>
            <p14:sldId id="1990"/>
            <p14:sldId id="1854"/>
            <p14:sldId id="1848"/>
            <p14:sldId id="1840"/>
            <p14:sldId id="1841"/>
            <p14:sldId id="1843"/>
            <p14:sldId id="1989"/>
            <p14:sldId id="1982"/>
            <p14:sldId id="1983"/>
            <p14:sldId id="1987"/>
          </p14:sldIdLst>
        </p14:section>
        <p14:section name="02 - Manage data retention in Microsoft 365 workloads" id="{9D393328-D4A5-4368-B075-AFEED3AF33F3}">
          <p14:sldIdLst>
            <p14:sldId id="1960"/>
            <p14:sldId id="1842"/>
            <p14:sldId id="1939"/>
            <p14:sldId id="1940"/>
            <p14:sldId id="1941"/>
            <p14:sldId id="1986"/>
            <p14:sldId id="1942"/>
            <p14:sldId id="1943"/>
            <p14:sldId id="1944"/>
            <p14:sldId id="1945"/>
          </p14:sldIdLst>
        </p14:section>
        <p14:section name="03 - Manage records in Microsoft Purview" id="{B0688803-11F5-4956-96D8-17018B3E43D2}">
          <p14:sldIdLst>
            <p14:sldId id="1961"/>
            <p14:sldId id="1968"/>
            <p14:sldId id="1946"/>
            <p14:sldId id="1953"/>
            <p14:sldId id="1948"/>
            <p14:sldId id="1991"/>
            <p14:sldId id="1955"/>
            <p14:sldId id="2147479709"/>
          </p14:sldIdLst>
        </p14:section>
        <p14:section name="Labs" id="{F2847AD7-E1E5-4E4D-8212-EA7DA0D784EA}">
          <p14:sldIdLst>
            <p14:sldId id="1800"/>
            <p14:sldId id="1770"/>
            <p14:sldId id="180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D4"/>
    <a:srgbClr val="F5C7BB"/>
    <a:srgbClr val="CD9BCF"/>
    <a:srgbClr val="FFA38B"/>
    <a:srgbClr val="BF3AC4"/>
    <a:srgbClr val="FF5C39"/>
    <a:srgbClr val="FFB3BB"/>
    <a:srgbClr val="8DC8E8"/>
    <a:srgbClr val="243A5E"/>
    <a:srgbClr val="3C3C4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89001" autoAdjust="0"/>
  </p:normalViewPr>
  <p:slideViewPr>
    <p:cSldViewPr snapToGrid="0">
      <p:cViewPr varScale="1">
        <p:scale>
          <a:sx n="88" d="100"/>
          <a:sy n="88" d="100"/>
        </p:scale>
        <p:origin x="6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1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8/10/relationships/authors" Target="authors.xml"/><Relationship Id="rId48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8" Type="http://schemas.openxmlformats.org/officeDocument/2006/relationships/slide" Target="slides/slide3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FDB7B-8DB8-4A3A-95C8-7102BBC9A9E1}" type="datetime8">
              <a:rPr lang="en-US" smtClean="0">
                <a:latin typeface="Segoe UI" pitchFamily="34" charset="0"/>
              </a:rPr>
              <a:t>10/20/2023 11:28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CE60099-03E7-4FA1-8A7F-E6E6CFB0F855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201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701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154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961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124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Hidden Recoverable Items Folders</a:t>
            </a:r>
          </a:p>
          <a:p>
            <a:pPr lvl="2"/>
            <a:r>
              <a:rPr lang="en-US" dirty="0"/>
              <a:t>Not visible for users in mailboxes.</a:t>
            </a:r>
          </a:p>
          <a:p>
            <a:pPr lvl="2"/>
            <a:r>
              <a:rPr lang="en-US" dirty="0"/>
              <a:t>Contains deleted mail messages and versions.</a:t>
            </a:r>
          </a:p>
          <a:p>
            <a:pPr lvl="2"/>
            <a:r>
              <a:rPr lang="en-US" dirty="0"/>
              <a:t>Processed by Managed Folder Assistant (MFA).</a:t>
            </a:r>
          </a:p>
          <a:p>
            <a:pPr lvl="2"/>
            <a:r>
              <a:rPr lang="en-US" dirty="0"/>
              <a:t>Access possible via</a:t>
            </a:r>
          </a:p>
          <a:p>
            <a:pPr lvl="3"/>
            <a:r>
              <a:rPr lang="en-US" dirty="0"/>
              <a:t>eDiscovery cases</a:t>
            </a:r>
          </a:p>
          <a:p>
            <a:pPr lvl="3"/>
            <a:r>
              <a:rPr lang="en-US" dirty="0"/>
              <a:t>Compliance Searches</a:t>
            </a:r>
          </a:p>
          <a:p>
            <a:pPr marL="457200" lvl="3" indent="0">
              <a:buNone/>
            </a:pPr>
            <a:endParaRPr lang="en-US" dirty="0"/>
          </a:p>
          <a:p>
            <a:pPr marL="457200" lvl="3" indent="0">
              <a:buNone/>
            </a:pPr>
            <a:r>
              <a:rPr lang="en-US" dirty="0"/>
              <a:t>Administrators must consider legal restrictions when accessing user mailboxes in some instances.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0413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Preservation Hold Library</a:t>
            </a:r>
          </a:p>
          <a:p>
            <a:pPr lvl="2"/>
            <a:r>
              <a:rPr lang="en-US" dirty="0"/>
              <a:t>Site specific document libraries</a:t>
            </a:r>
          </a:p>
          <a:p>
            <a:pPr lvl="2"/>
            <a:r>
              <a:rPr lang="en-US" dirty="0"/>
              <a:t>Used to preserve documents and versions</a:t>
            </a:r>
          </a:p>
          <a:p>
            <a:pPr lvl="2"/>
            <a:r>
              <a:rPr lang="en-US" dirty="0"/>
              <a:t>Can be accessed by administrators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66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Azure Cosmos DB to </a:t>
            </a:r>
            <a:r>
              <a:rPr lang="en-US" dirty="0" err="1"/>
              <a:t>SubstrateHolds</a:t>
            </a:r>
            <a:endParaRPr lang="en-US" dirty="0"/>
          </a:p>
          <a:p>
            <a:pPr lvl="2"/>
            <a:r>
              <a:rPr lang="en-US" dirty="0"/>
              <a:t>Compliance copy of data into mailboxes.</a:t>
            </a:r>
          </a:p>
          <a:p>
            <a:pPr lvl="2"/>
            <a:r>
              <a:rPr lang="en-US" dirty="0"/>
              <a:t>Hidden folder in folder structure.</a:t>
            </a:r>
          </a:p>
          <a:p>
            <a:pPr lvl="2"/>
            <a:r>
              <a:rPr lang="en-US" dirty="0"/>
              <a:t>Administrators must know storage locations to configure correct retention features.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0531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900" spc="0" dirty="0">
                <a:solidFill>
                  <a:schemeClr val="tx1"/>
                </a:solidFill>
                <a:latin typeface="+mn-lt"/>
              </a:rPr>
              <a:t>Yammer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messages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are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stored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in a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hidden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folder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in the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mailbox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of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each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user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whereas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community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messages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are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stored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in a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hidden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folder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in a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group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mailbox</a:t>
            </a:r>
            <a:endParaRPr lang="de-DE" sz="900" spc="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900" spc="0" dirty="0">
                <a:solidFill>
                  <a:schemeClr val="tx1"/>
                </a:solidFill>
                <a:latin typeface="+mn-lt"/>
              </a:rPr>
              <a:t>A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timer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job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from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the Exchange </a:t>
            </a:r>
            <a:r>
              <a:rPr lang="de-DE" sz="900" spc="0" dirty="0" err="1">
                <a:solidFill>
                  <a:schemeClr val="tx1"/>
                </a:solidFill>
                <a:latin typeface="+mn-lt"/>
              </a:rPr>
              <a:t>service</a:t>
            </a:r>
            <a:r>
              <a:rPr lang="de-DE" sz="900" spc="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900" spc="0" dirty="0">
                <a:solidFill>
                  <a:schemeClr val="tx1"/>
                </a:solidFill>
                <a:latin typeface="+mn-lt"/>
              </a:rPr>
              <a:t>regularly evaluates items in this hidden folder, which can take up to seven days to run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900" spc="0" dirty="0">
                <a:solidFill>
                  <a:schemeClr val="tx1"/>
                </a:solidFill>
                <a:latin typeface="+mn-lt"/>
              </a:rPr>
              <a:t>When an item expires it´s retention period it is moved to the </a:t>
            </a:r>
            <a:r>
              <a:rPr lang="en-US" sz="900" spc="0" dirty="0" err="1">
                <a:solidFill>
                  <a:schemeClr val="tx1"/>
                </a:solidFill>
                <a:latin typeface="+mn-lt"/>
              </a:rPr>
              <a:t>SubstrateHolds</a:t>
            </a:r>
            <a:r>
              <a:rPr lang="en-US" sz="900" spc="0" dirty="0">
                <a:solidFill>
                  <a:schemeClr val="tx1"/>
                </a:solidFill>
                <a:latin typeface="+mn-lt"/>
              </a:rPr>
              <a:t> folder before they´re permanently deleted</a:t>
            </a:r>
          </a:p>
          <a:p>
            <a:endParaRPr lang="en-US" sz="900" b="1" u="sng" spc="0" dirty="0">
              <a:solidFill>
                <a:schemeClr val="tx1"/>
              </a:solidFill>
              <a:latin typeface="+mn-lt"/>
            </a:endParaRPr>
          </a:p>
          <a:p>
            <a:r>
              <a:rPr lang="en-US" sz="900" b="1" u="sng" spc="0" dirty="0">
                <a:solidFill>
                  <a:schemeClr val="tx1"/>
                </a:solidFill>
                <a:latin typeface="+mn-lt"/>
              </a:rPr>
              <a:t>Example</a:t>
            </a:r>
            <a:br>
              <a:rPr lang="en-US" sz="900" spc="0" dirty="0">
                <a:solidFill>
                  <a:schemeClr val="tx1"/>
                </a:solidFill>
                <a:latin typeface="+mn-lt"/>
              </a:rPr>
            </a:br>
            <a:r>
              <a:rPr lang="en-US" sz="900" spc="0" dirty="0">
                <a:solidFill>
                  <a:schemeClr val="tx1"/>
                </a:solidFill>
                <a:latin typeface="+mn-lt"/>
              </a:rPr>
              <a:t>When the retention policy is to retain and then delete</a:t>
            </a:r>
          </a:p>
          <a:p>
            <a:pPr marL="342900" indent="-342900">
              <a:buAutoNum type="arabicPeriod"/>
            </a:pPr>
            <a:r>
              <a:rPr lang="en-US" sz="900" spc="0" dirty="0">
                <a:solidFill>
                  <a:schemeClr val="tx1"/>
                </a:solidFill>
                <a:latin typeface="+mn-lt"/>
              </a:rPr>
              <a:t>If a message is edited or deleted during the retention period it is copied (if edited) or moved (if deleted) to the </a:t>
            </a:r>
            <a:r>
              <a:rPr lang="en-US" sz="900" spc="0" dirty="0" err="1">
                <a:solidFill>
                  <a:schemeClr val="tx1"/>
                </a:solidFill>
                <a:latin typeface="+mn-lt"/>
              </a:rPr>
              <a:t>SubstrateHolds</a:t>
            </a:r>
            <a:r>
              <a:rPr lang="en-US" sz="900" spc="0" dirty="0">
                <a:solidFill>
                  <a:schemeClr val="tx1"/>
                </a:solidFill>
                <a:latin typeface="+mn-lt"/>
              </a:rPr>
              <a:t> folder where it is stored until the retention period expires.</a:t>
            </a:r>
          </a:p>
          <a:p>
            <a:pPr marL="342900" indent="-342900">
              <a:buAutoNum type="arabicPeriod"/>
            </a:pPr>
            <a:r>
              <a:rPr lang="en-US" sz="900" spc="0" dirty="0">
                <a:solidFill>
                  <a:schemeClr val="tx1"/>
                </a:solidFill>
                <a:latin typeface="+mn-lt"/>
              </a:rPr>
              <a:t>If a message is not deleted, it is moved to the </a:t>
            </a:r>
            <a:r>
              <a:rPr lang="en-US" sz="900" spc="0" dirty="0" err="1">
                <a:solidFill>
                  <a:schemeClr val="tx1"/>
                </a:solidFill>
                <a:latin typeface="+mn-lt"/>
              </a:rPr>
              <a:t>SubstrateHolds</a:t>
            </a:r>
            <a:r>
              <a:rPr lang="en-US" sz="900" spc="0" dirty="0">
                <a:solidFill>
                  <a:schemeClr val="tx1"/>
                </a:solidFill>
                <a:latin typeface="+mn-lt"/>
              </a:rPr>
              <a:t> folder after the retention period expires. It is then deleted permanently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906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7416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636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97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777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189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1278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3806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Supporting videos for instructor or student use:</a:t>
            </a:r>
          </a:p>
          <a:p>
            <a:endParaRPr lang="en-US" sz="9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Demonstration – Records management</a:t>
            </a:r>
          </a:p>
          <a:p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https://youtu.be/CAUDKL4FyQ8</a:t>
            </a:r>
          </a:p>
          <a:p>
            <a:r>
              <a:rPr lang="en-US" dirty="0"/>
              <a:t>(3 minutes)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8693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/>
              <a:t>Supporting videos for instructor or student use:</a:t>
            </a:r>
          </a:p>
          <a:p>
            <a:endParaRPr lang="en-US" sz="8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Demonstration – Event driven retention</a:t>
            </a:r>
          </a:p>
          <a:p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https://youtu.be/jSV2vKh0xNg</a:t>
            </a:r>
          </a:p>
          <a:p>
            <a:r>
              <a:rPr lang="en-US" dirty="0"/>
              <a:t>(13 minutes)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1675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1068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427A7F7-BB1E-479D-AFAA-B52F4D0C99F2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624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8722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CFDC7D-F4BE-4668-920D-08874925A5D7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10/20/2023 11:27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240610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380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027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471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517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856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slide provided to be used at discretion of the instructor.</a:t>
            </a:r>
          </a:p>
          <a:p>
            <a:endParaRPr lang="en-US" dirty="0"/>
          </a:p>
          <a:p>
            <a:r>
              <a:rPr lang="en-US" dirty="0"/>
              <a:t>These slides allow the instructor to go deeper into the fundamentals of Information Governance if they desire.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877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slide provided to be used at discretion of the instructor.</a:t>
            </a:r>
          </a:p>
          <a:p>
            <a:endParaRPr lang="en-US" dirty="0"/>
          </a:p>
          <a:p>
            <a:r>
              <a:rPr lang="en-US" dirty="0"/>
              <a:t>These slides allow the instructor to go deeper into the fundamentals of Information Governance if they desire.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911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21C31D-925C-53B5-2E40-C54FF245B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3429000"/>
            <a:ext cx="5686955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</a:t>
            </a:r>
            <a:br>
              <a:rPr lang="en-US" dirty="0"/>
            </a:br>
            <a:r>
              <a:rPr lang="en-US" dirty="0"/>
              <a:t>presentation title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DDA2A08-4E66-0E3E-D138-C376487FF5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150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5BED6C2-A7E0-FF4A-9938-5E97C08B8C9F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518075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3CBC165-170D-08C9-3B02-A3330AE9A5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382E19E-C6C9-5DF7-1994-AFE7414751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1591056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76327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99DE518-C598-A940-A59E-AD0A05432B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4E25ABE-71E1-BA48-6C8C-3837559349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7E7F6E-4D9D-5F8C-A5F0-526CA973BE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7DAE155-2008-5357-51E8-E6B1FA7558C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559272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940B0D9-7832-B819-D230-4F210761A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D492BA-29A5-F31A-7F93-39ADE3E5ED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2862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6EDCFC9-DB25-88C3-92DA-E2554C14A2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301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70140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70896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5122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2988">
          <p15:clr>
            <a:srgbClr val="FBAE40"/>
          </p15:clr>
        </p15:guide>
        <p15:guide id="42" pos="5352">
          <p15:clr>
            <a:srgbClr val="FBAE40"/>
          </p15:clr>
        </p15:guide>
        <p15:guide id="43" orient="horz" pos="108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4200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4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3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44C1821-6346-D755-83F0-EC5D04C1A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4200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E8BC1E6-3311-A73F-871A-923C49C012F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7547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88C01D0-23FB-7438-A9BF-8E99080C98B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0893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673AD2-B8AF-CC3C-D898-30292FC17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4320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6859B90-45D2-D990-09AA-8F85B79F1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604535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87FE1B2-0C16-29CA-99C4-4C44A8047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36586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120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Callou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581150"/>
            <a:ext cx="7535862" cy="443072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A3E60F0-F025-04E8-0E46-71699A62E4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D105096-7BC3-1383-8EE1-744002B706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31728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60908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F7E24-0716-000F-A23E-D45713ECDD7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830DA7-1CDF-18F6-E151-AAB776959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19680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6FC6DD5-F717-45AB-C65A-E483E17C4F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974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8119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9824"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Section divider title</a:t>
            </a:r>
          </a:p>
        </p:txBody>
      </p:sp>
    </p:spTree>
    <p:extLst>
      <p:ext uri="{BB962C8B-B14F-4D97-AF65-F5344CB8AC3E}">
        <p14:creationId xmlns:p14="http://schemas.microsoft.com/office/powerpoint/2010/main" val="1396299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, subheads,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F55E03-DF85-0E93-780C-71A8898D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624839F-BBCE-45B6-246E-E8C737903DF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6157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 and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39E0A83-7ED9-6F5C-AEC4-5B98F5388F70}"/>
              </a:ext>
            </a:extLst>
          </p:cNvPr>
          <p:cNvSpPr/>
          <p:nvPr userDrawn="1"/>
        </p:nvSpPr>
        <p:spPr bwMode="auto">
          <a:xfrm>
            <a:off x="0" y="0"/>
            <a:ext cx="12192000" cy="4572000"/>
          </a:xfrm>
          <a:prstGeom prst="rect">
            <a:avLst/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7ADEB9F-DC30-5B40-6D59-13194450FB0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720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9979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47146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47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492443"/>
          </a:xfrm>
        </p:spPr>
        <p:txBody>
          <a:bodyPr/>
          <a:lstStyle>
            <a:lvl1pPr>
              <a:defRPr sz="32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24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5365752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575104"/>
            <a:ext cx="5364429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536217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6242049" y="1591310"/>
            <a:ext cx="5357813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575104"/>
            <a:ext cx="5356490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4976442"/>
            <a:ext cx="535759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2605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347907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347761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35356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74792" y="4575104"/>
            <a:ext cx="3476891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83855" y="4976442"/>
            <a:ext cx="347761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AAE6802-21C6-E5BE-3A2D-31CF010C9EF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8128000" y="1591309"/>
            <a:ext cx="3486092" cy="2684159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F80D639A-857F-73A5-343B-28EC4082B8E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3626" y="4571913"/>
            <a:ext cx="3485371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5712E1C1-EE18-EA11-6D06-673117B00DC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128000" y="4973784"/>
            <a:ext cx="3486092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5119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C58661F-95C1-B4E4-0A23-B8DF22E789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5842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0B31DB7-7E61-84AD-6FD2-E7035923C5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2535699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C05A197-25AD-0D46-72B3-478F9182C5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DC00AC3-107E-A09F-8DF5-09CDA496E0E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 bwMode="ltGray">
          <a:xfrm>
            <a:off x="34290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E8CE4D2-B387-0A2B-B7D1-7F14B892048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13125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6618941-6CC1-7AAC-4FE2-94D7D46F79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422188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A62A022-68CB-A937-A489-4F6F1B7467B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62484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7F06D45-B145-3780-49F6-BE617DDBDE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40462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B0B40D6-1117-8B24-4089-BB3CEF4DAF3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34836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41013BA-5459-4F89-B59D-0ADC194876D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78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9C586E8F-D3A3-C215-76A4-E3A03A5104E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76259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311900E2-1D2D-6D0A-7E29-8FAEA637B2C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082208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0545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80D2B25-7521-D486-405F-9309E22E85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1434F67-B3AA-41BB-E81D-4AD05F409F6D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D011E5C-69E1-0316-E865-3BCC8E8B2EBB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184523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nowled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A3DF09A-F855-F868-80F5-0BE1A95EA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02F3D99-76D3-5383-A61D-215BC38D43E1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36F99C5-D16E-7540-C83D-3442D1FCD55D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637929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6EA3CFB-9697-C0F0-7B4C-7E3873DE53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46C21DA-1493-FA44-3F9C-34E05FF08B74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rgbClr val="8DC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33">
              <a:extLst>
                <a:ext uri="{FF2B5EF4-FFF2-40B4-BE49-F238E27FC236}">
                  <a16:creationId xmlns:a16="http://schemas.microsoft.com/office/drawing/2014/main" id="{645CE35C-3A93-7951-31D3-E08248B1C9C4}"/>
                </a:ext>
              </a:extLst>
            </p:cNvPr>
            <p:cNvPicPr/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3721058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1-colum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C2502E-5D9F-F851-3464-EDB3AAD612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5033361" cy="34317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15900" indent="-215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4AD483-E1AC-927A-0618-7C7E2E26F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220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  <p15:guide id="40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pare for la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260BCEF-BA8C-42B9-D1E6-EED60C93E5F0}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2563579" y="1272115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4F743EF-1C3F-2BB6-EC5C-14389E448E71}"/>
                </a:ext>
              </a:extLst>
            </p:cNvPr>
            <p:cNvSpPr/>
            <p:nvPr/>
          </p:nvSpPr>
          <p:spPr>
            <a:xfrm>
              <a:off x="2563579" y="1272115"/>
              <a:ext cx="1110600" cy="1110600"/>
            </a:xfrm>
            <a:prstGeom prst="ellipse">
              <a:avLst/>
            </a:prstGeom>
            <a:solidFill>
              <a:srgbClr val="C5B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 descr="A wrench and screwdriver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2B6CEF7-CC05-CD93-EBB0-70FB66F30432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766997" y="1476753"/>
              <a:ext cx="694944" cy="694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671486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5C0986E-B689-6782-2E7B-724249108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>
          <a:xfrm>
            <a:off x="2563579" y="1585913"/>
            <a:ext cx="1110600" cy="1110600"/>
            <a:chOff x="1742946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CAA49E0-DE74-4741-67A0-EFF39DD2D638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35AFCD5-9997-32A3-C847-E02AC6233D3B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8246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 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E20E92D-9C4E-2BF7-F5C3-1126C809696B}"/>
              </a:ext>
            </a:extLst>
          </p:cNvPr>
          <p:cNvGrpSpPr/>
          <p:nvPr userDrawn="1"/>
        </p:nvGrpSpPr>
        <p:grpSpPr>
          <a:xfrm>
            <a:off x="10112348" y="893763"/>
            <a:ext cx="1110600" cy="1110600"/>
            <a:chOff x="10112348" y="738519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567CE8E-AD7A-BEDE-7D43-4F2561774537}"/>
                </a:ext>
              </a:extLst>
            </p:cNvPr>
            <p:cNvSpPr/>
            <p:nvPr/>
          </p:nvSpPr>
          <p:spPr>
            <a:xfrm>
              <a:off x="10112348" y="738519"/>
              <a:ext cx="1110600" cy="1110600"/>
            </a:xfrm>
            <a:prstGeom prst="ellipse">
              <a:avLst/>
            </a:prstGeom>
            <a:solidFill>
              <a:srgbClr val="C5B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 descr="A wrench and screwdriver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081CBB52-335F-8D52-200D-2D007D689042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0315766" y="945273"/>
              <a:ext cx="694944" cy="694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51047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B724FB4-110F-14DB-C9A2-8DC893034C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1742946" y="2116300"/>
            <a:chExt cx="1110600" cy="11106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EC0BCC3-7EC5-6F81-B1AA-80A4894ABF0C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467AA4-32D7-985C-93B4-6A2CF9D380C2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67949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Callou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A0C1B43-5B0F-7090-B43D-4D154AC01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2E22E512-824E-5687-C33B-5B41FE43E981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292233"/>
            <a:ext cx="7535862" cy="3279768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4000" y="4830309"/>
            <a:ext cx="7535862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73063" y="5231647"/>
            <a:ext cx="7526800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F30B2090-3FEF-BD7A-3D1A-F15263CE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292232"/>
            <a:ext cx="3121026" cy="5565768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9AA33E8-65E2-5482-066C-B301F74B3F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2" y="2210101"/>
            <a:ext cx="2113253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8630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 Clickdow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website screenshot here or click or tap 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F36D75B-95FF-2F0D-75F2-EF58B69B29D9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38173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956405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_Off-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6840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5628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 contai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771955"/>
            <a:ext cx="8778782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2263564"/>
            <a:ext cx="87750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296495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_2-colum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340DCC4-9FA9-09C4-BB96-6B9979AA2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D82F77F-F413-CFB2-A490-42936771DA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6389" y="1818177"/>
            <a:ext cx="471969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2200"/>
            </a:lvl1pPr>
          </a:lstStyle>
          <a:p>
            <a:pPr marL="215900" lvl="0" indent="-215900">
              <a:spcBef>
                <a:spcPts val="0"/>
              </a:spcBef>
              <a:spcAft>
                <a:spcPts val="12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F9FBD2C-38D6-C1BF-620A-300B1F4C5C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91338" y="1818177"/>
            <a:ext cx="471969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2200"/>
            </a:lvl1pPr>
          </a:lstStyle>
          <a:p>
            <a:pPr marL="215900" lvl="0" indent="-215900">
              <a:spcBef>
                <a:spcPts val="0"/>
              </a:spcBef>
              <a:spcAft>
                <a:spcPts val="12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47877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39103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4CCBFB5E-1851-2876-A431-5DF81265739D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157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Path1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0986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Path3_Off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6313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Path1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A6FD2A8-720D-4961-EE5A-DE1728EBB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0398" y="1787281"/>
            <a:ext cx="10633034" cy="363824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numCol="1" spcCol="45720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5464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Path3_Off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3C1E8CAF-6128-384E-E21D-0DE6DC548F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0398" y="1787281"/>
            <a:ext cx="10633034" cy="363824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numCol="1" spcCol="45720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3847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full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2F35014-FB65-ACD9-730E-E1D616E561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4491999" cy="630942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3"/>
              </a:gs>
            </a:gsLst>
            <a:lin ang="16200000" scaled="1"/>
            <a:tileRect/>
          </a:gradFill>
        </p:spPr>
        <p:txBody>
          <a:bodyPr vert="horz" wrap="square" lIns="585216" tIns="91440" rIns="585216" bIns="45720" rtlCol="0">
            <a:spAutoFit/>
          </a:bodyPr>
          <a:lstStyle>
            <a:lvl1pPr marL="0" indent="0">
              <a:buNone/>
              <a:defRPr kumimoji="0" lang="en-US" sz="3200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en-US"/>
              <a:t>Click to enter title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42E0005-D466-9A2B-2F72-437D2E7450DA}"/>
              </a:ext>
            </a:extLst>
          </p:cNvPr>
          <p:cNvSpPr txBox="1">
            <a:spLocks/>
          </p:cNvSpPr>
          <p:nvPr userDrawn="1"/>
        </p:nvSpPr>
        <p:spPr>
          <a:xfrm>
            <a:off x="295276" y="770467"/>
            <a:ext cx="11604624" cy="5504921"/>
          </a:xfrm>
          <a:prstGeom prst="rect">
            <a:avLst/>
          </a:prstGeom>
          <a:solidFill>
            <a:srgbClr val="FFFFFF"/>
          </a:solidFill>
        </p:spPr>
        <p:txBody>
          <a:bodyPr vert="horz" lIns="274320" tIns="182880" rIns="182880" bIns="182880" rtlCol="0">
            <a:noAutofit/>
          </a:bodyPr>
          <a:lstStyle>
            <a:lvl1pPr marL="0" indent="0" algn="l" defTabSz="914132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Pct val="120000"/>
              <a:buFontTx/>
              <a:buNone/>
              <a:defRPr lang="en-US" sz="1400" b="0" i="0" kern="1200">
                <a:solidFill>
                  <a:schemeClr val="tx1"/>
                </a:solidFill>
                <a:effectLst/>
                <a:latin typeface="Consolas" panose="020B0609020204030204" pitchFamily="49" charset="0"/>
                <a:ea typeface="Segoe UI Semibold" charset="0"/>
                <a:cs typeface="Segoe UI Semibold" charset="0"/>
              </a:defRPr>
            </a:lvl1pPr>
            <a:lvl2pPr marL="0" indent="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10000"/>
              <a:buFont typeface="Arial" charset="0"/>
              <a:buNone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2pPr>
            <a:lvl3pPr marL="288925" indent="-22225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20000"/>
              <a:buFont typeface="Arial" charset="0"/>
              <a:buChar char="•"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3pPr>
            <a:lvl4pPr marL="631825" indent="-18288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Arial" charset="0"/>
              <a:buChar char="•"/>
              <a:tabLst/>
              <a:defRPr lang="en-US" sz="18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4pPr>
            <a:lvl5pPr marL="1162685" indent="-194310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1"/>
              </a:buClr>
              <a:buFont typeface="Arial"/>
              <a:buChar char="•"/>
              <a:defRPr lang="en-US" sz="1600" b="0" i="0" kern="1200" dirty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5pPr>
            <a:lvl6pPr marL="1873781" indent="-228533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26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92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57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E9E9E9"/>
              </a:buClr>
              <a:buSzPct val="120000"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cs typeface="Segoe UI Semibold" charset="0"/>
            </a:endParaRPr>
          </a:p>
        </p:txBody>
      </p:sp>
      <p:sp>
        <p:nvSpPr>
          <p:cNvPr id="9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3EC8DAD9-3274-7DD3-8458-A6CF6E3661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1083733"/>
            <a:ext cx="11020425" cy="4885267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347726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" orient="horz" pos="438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righ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1462536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F055FC1-EF87-C5EC-9545-B346C73ACD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89" y="2081710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EBA1527-2F4C-29A6-6A08-4FBA5CAE4E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6389" y="3587124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81DC28-90DC-14C9-6ED7-101D16E58F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86389" y="4077778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20829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_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B19F3EF-E352-4C65-98EB-C1D64E0A72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7772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93C46D7-E811-4904-971C-BDAE52869A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499114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84EFDE3-C2B4-4663-8852-A0D2423EB1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545276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67A521-F4FD-E8EE-E376-D23CEA345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i="0" kern="1200" cap="none" spc="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4A61D4-2EBC-3C89-B9B9-A7E300634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236662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5C7F07-21BA-232C-099C-2DFC70761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412787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33564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-BI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AA94852-62BE-D975-5820-B3227B110B53}"/>
              </a:ext>
            </a:extLst>
          </p:cNvPr>
          <p:cNvSpPr/>
          <p:nvPr userDrawn="1"/>
        </p:nvSpPr>
        <p:spPr bwMode="auto">
          <a:xfrm>
            <a:off x="1" y="0"/>
            <a:ext cx="7036066" cy="6858000"/>
          </a:xfrm>
          <a:prstGeom prst="rect">
            <a:avLst/>
          </a:prstGeom>
          <a:solidFill>
            <a:srgbClr val="F4F3F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7490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63B5AFD-1A0C-9C6A-B579-7F4B791823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7554590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8B296A1-E2FF-6AD0-056E-6FFA0EA08B6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10568728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8F4ACC-A223-94FA-AF57-8B62501B059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1659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8133D48-744E-F029-079E-2E16C280989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ltGray">
          <a:xfrm>
            <a:off x="7554590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09D3DDE-EAFB-B57D-9147-8827F7743E1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 bwMode="ltGray">
          <a:xfrm>
            <a:off x="10568728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FDB12BE-8B16-4DC3-C014-945C54E8CD7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 bwMode="ltGray">
          <a:xfrm>
            <a:off x="9061659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0375802-7BB3-7A20-1210-E5FEEE1A56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8165231" y="457200"/>
            <a:ext cx="2849035" cy="2874212"/>
          </a:xfrm>
          <a:prstGeom prst="roundRect">
            <a:avLst>
              <a:gd name="adj" fmla="val 21738"/>
            </a:avLst>
          </a:prstGeom>
          <a:blipFill>
            <a:blip r:embed="rId2"/>
            <a:stretch>
              <a:fillRect/>
            </a:stretch>
          </a:blipFill>
          <a:effectLst>
            <a:outerShdw blurRad="314198" dist="111760" dir="8040000" algn="ctr" rotWithShape="0">
              <a:schemeClr val="tx1">
                <a:alpha val="22000"/>
              </a:schemeClr>
            </a:outerShdw>
          </a:effectLst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4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your picture here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EE9CA35-7E2C-1B90-FD18-D2DBFD0DA24A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945905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_4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DF9284C-6F78-4885-87E1-4AAD9E8090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7772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9EA958-BE84-43C9-98F0-0C08E8EDD6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236662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0E35C16-1FD5-43B8-8A48-E2CAEC4A6E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499114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78D634-25BA-4087-A772-1E555254B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412787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F7B3EC7-70FC-4307-BB11-53CB4E14FF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545276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E9993-705A-488D-910E-290FD0A52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4458949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DC5585A5-DAB7-4EFE-A980-497178E03B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89460" y="4591438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B21E8C-92C0-72B7-D04D-01894741A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2" cy="492443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i="0" kern="1200" cap="none" spc="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7735556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_5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64562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A35CC4-D06B-40B4-91B1-CDA133426F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2205973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309426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69B8E47-3705-4496-95DB-2F04B3952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061779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165232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F4189-FC32-45CA-8DDD-889412FB1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91758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389460" y="4021038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5EE9FF8-98D9-46AE-9E3D-2F72E00C7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4773391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1389460" y="4876845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826457-AD96-78F4-E9DC-B4CC7DCCE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i="0" kern="1200" cap="none" spc="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8057965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25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</p:spTree>
    <p:extLst>
      <p:ext uri="{BB962C8B-B14F-4D97-AF65-F5344CB8AC3E}">
        <p14:creationId xmlns:p14="http://schemas.microsoft.com/office/powerpoint/2010/main" val="3012874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6043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D9E8228-6949-BCF9-F825-22D65A43D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2080227"/>
            <a:ext cx="3361943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3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Thank you.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DD9B65-7B9C-E803-654B-692D90202D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5640" y="2276475"/>
            <a:ext cx="7114222" cy="1689099"/>
          </a:xfr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2pPr>
            <a:lvl3pPr marL="265176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4407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59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page_Big headline_Lear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361096-DA6C-ED52-FA05-5031C6CAB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2E59AFC-909D-1098-D672-A384B9746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081" y="2448062"/>
            <a:ext cx="10430257" cy="1015663"/>
          </a:xfrm>
        </p:spPr>
        <p:txBody>
          <a:bodyPr anchor="b" anchorCtr="0"/>
          <a:lstStyle>
            <a:lvl1pPr>
              <a:defRPr sz="6600" spc="-100" baseline="0">
                <a:latin typeface="+mn-lt"/>
              </a:defRPr>
            </a:lvl1pPr>
          </a:lstStyle>
          <a:p>
            <a:r>
              <a:rPr lang="en-US" dirty="0"/>
              <a:t>Big headline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AE3F76B-93DD-2A11-C7C5-3051EECE97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278313"/>
            <a:ext cx="471268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77A8E4-EDF0-DDB3-8098-28D44E2342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6410" y="4278313"/>
            <a:ext cx="376595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9CAA6EA-34FD-6A61-2DD4-EAAB33642A7B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81494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36902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CA4E92E8-A50E-5AB4-8891-983AC58DB6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66164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5364224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44004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585216"/>
            <a:ext cx="10430257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591056"/>
            <a:ext cx="10426700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A066C27D-9E85-728F-F255-3A731EC66D25}"/>
              </a:ext>
            </a:extLst>
          </p:cNvPr>
          <p:cNvGrpSpPr/>
          <p:nvPr userDrawn="1"/>
        </p:nvGrpSpPr>
        <p:grpSpPr>
          <a:xfrm rot="5400000">
            <a:off x="10666449" y="3959962"/>
            <a:ext cx="4597400" cy="1248872"/>
            <a:chOff x="2983209" y="3959962"/>
            <a:chExt cx="4597400" cy="1248872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D46592D0-C1CD-74A0-2C7F-3337241D77DB}"/>
                </a:ext>
              </a:extLst>
            </p:cNvPr>
            <p:cNvGrpSpPr/>
            <p:nvPr userDrawn="1"/>
          </p:nvGrpSpPr>
          <p:grpSpPr>
            <a:xfrm>
              <a:off x="4130985" y="4976997"/>
              <a:ext cx="1122349" cy="231837"/>
              <a:chOff x="4135734" y="4976997"/>
              <a:chExt cx="1120775" cy="231837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F91CEFFA-747B-15D9-6F1F-08C1FB0DC7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5734" y="4976997"/>
                <a:ext cx="1120775" cy="23183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F5FF078E-F971-F049-5B6C-211FC500886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5734" y="4976997"/>
                <a:ext cx="1120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88C14EA5-9927-8FE5-49F3-BE053411837B}"/>
                </a:ext>
              </a:extLst>
            </p:cNvPr>
            <p:cNvGrpSpPr/>
            <p:nvPr userDrawn="1"/>
          </p:nvGrpSpPr>
          <p:grpSpPr>
            <a:xfrm>
              <a:off x="2989559" y="4976997"/>
              <a:ext cx="1122349" cy="231837"/>
              <a:chOff x="2989559" y="4976997"/>
              <a:chExt cx="1120775" cy="231837"/>
            </a:xfrm>
          </p:grpSpPr>
          <p:sp>
            <p:nvSpPr>
              <p:cNvPr id="68" name="Rectangle 62">
                <a:extLst>
                  <a:ext uri="{FF2B5EF4-FFF2-40B4-BE49-F238E27FC236}">
                    <a16:creationId xmlns:a16="http://schemas.microsoft.com/office/drawing/2014/main" id="{49F83C97-7FC0-CE8B-F534-3CC32978B0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559" y="4976997"/>
                <a:ext cx="1120775" cy="231837"/>
              </a:xfrm>
              <a:prstGeom prst="rect">
                <a:avLst/>
              </a:prstGeom>
              <a:solidFill>
                <a:srgbClr val="F4F3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Rectangle 63">
                <a:extLst>
                  <a:ext uri="{FF2B5EF4-FFF2-40B4-BE49-F238E27FC236}">
                    <a16:creationId xmlns:a16="http://schemas.microsoft.com/office/drawing/2014/main" id="{78E83E2F-0F4E-6A6F-EE19-272FC88EA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989559" y="4976997"/>
                <a:ext cx="1120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5" name="Rectangle 69">
              <a:extLst>
                <a:ext uri="{FF2B5EF4-FFF2-40B4-BE49-F238E27FC236}">
                  <a16:creationId xmlns:a16="http://schemas.microsoft.com/office/drawing/2014/main" id="{A174F70B-619A-757B-59BD-43117F92D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724853"/>
              <a:ext cx="1122349" cy="231837"/>
            </a:xfrm>
            <a:prstGeom prst="rect">
              <a:avLst/>
            </a:prstGeom>
            <a:solidFill>
              <a:srgbClr val="2A4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89">
              <a:extLst>
                <a:ext uri="{FF2B5EF4-FFF2-40B4-BE49-F238E27FC236}">
                  <a16:creationId xmlns:a16="http://schemas.microsoft.com/office/drawing/2014/main" id="{21B60493-3B49-BCF6-0390-7956AC41A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724853"/>
              <a:ext cx="1122349" cy="231837"/>
            </a:xfrm>
            <a:prstGeom prst="rect">
              <a:avLst/>
            </a:prstGeom>
            <a:solidFill>
              <a:srgbClr val="702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C0652BC-3B51-F453-BE75-C357C3666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724853"/>
              <a:ext cx="1122349" cy="231837"/>
            </a:xfrm>
            <a:prstGeom prst="rect">
              <a:avLst/>
            </a:prstGeom>
            <a:solidFill>
              <a:srgbClr val="732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4">
              <a:extLst>
                <a:ext uri="{FF2B5EF4-FFF2-40B4-BE49-F238E27FC236}">
                  <a16:creationId xmlns:a16="http://schemas.microsoft.com/office/drawing/2014/main" id="{71861493-157F-15D0-0E4D-F0C5B0547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724853"/>
              <a:ext cx="1122349" cy="231837"/>
            </a:xfrm>
            <a:prstGeom prst="rect">
              <a:avLst/>
            </a:prstGeom>
            <a:solidFill>
              <a:srgbClr val="73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8026A31-A3BD-9111-4B93-2D98FA1FA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479479"/>
              <a:ext cx="1122349" cy="231837"/>
            </a:xfrm>
            <a:prstGeom prst="rect">
              <a:avLst/>
            </a:prstGeom>
            <a:solidFill>
              <a:srgbClr val="F4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50">
              <a:extLst>
                <a:ext uri="{FF2B5EF4-FFF2-40B4-BE49-F238E27FC236}">
                  <a16:creationId xmlns:a16="http://schemas.microsoft.com/office/drawing/2014/main" id="{2482639C-6DA9-6072-B023-A0B323199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479479"/>
              <a:ext cx="1122349" cy="231837"/>
            </a:xfrm>
            <a:prstGeom prst="rect">
              <a:avLst/>
            </a:prstGeom>
            <a:solidFill>
              <a:srgbClr val="FF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65">
              <a:extLst>
                <a:ext uri="{FF2B5EF4-FFF2-40B4-BE49-F238E27FC236}">
                  <a16:creationId xmlns:a16="http://schemas.microsoft.com/office/drawing/2014/main" id="{4E6D1934-44C4-DE10-FEF5-98A7D62D1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479479"/>
              <a:ext cx="1122349" cy="231837"/>
            </a:xfrm>
            <a:prstGeom prst="rect">
              <a:avLst/>
            </a:prstGeom>
            <a:solidFill>
              <a:srgbClr val="007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86">
              <a:extLst>
                <a:ext uri="{FF2B5EF4-FFF2-40B4-BE49-F238E27FC236}">
                  <a16:creationId xmlns:a16="http://schemas.microsoft.com/office/drawing/2014/main" id="{4978831E-F211-2FDD-D3E9-F0DAB7B13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479479"/>
              <a:ext cx="1122349" cy="231837"/>
            </a:xfrm>
            <a:prstGeom prst="rect">
              <a:avLst/>
            </a:prstGeom>
            <a:solidFill>
              <a:srgbClr val="C73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80715EE-428F-E0CF-1D68-C2DE1BD37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235797"/>
              <a:ext cx="1122349" cy="231837"/>
            </a:xfrm>
            <a:prstGeom prst="rect">
              <a:avLst/>
            </a:prstGeom>
            <a:solidFill>
              <a:srgbClr val="FFB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58">
              <a:extLst>
                <a:ext uri="{FF2B5EF4-FFF2-40B4-BE49-F238E27FC236}">
                  <a16:creationId xmlns:a16="http://schemas.microsoft.com/office/drawing/2014/main" id="{C39CC427-FB3C-D2FE-003B-943C483B6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235797"/>
              <a:ext cx="1122349" cy="231837"/>
            </a:xfrm>
            <a:prstGeom prst="rect">
              <a:avLst/>
            </a:prstGeom>
            <a:solidFill>
              <a:srgbClr val="FFA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3">
              <a:extLst>
                <a:ext uri="{FF2B5EF4-FFF2-40B4-BE49-F238E27FC236}">
                  <a16:creationId xmlns:a16="http://schemas.microsoft.com/office/drawing/2014/main" id="{F3144CCC-4AD3-B1CD-BCE7-C1FAA5A50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235797"/>
              <a:ext cx="1122349" cy="231837"/>
            </a:xfrm>
            <a:prstGeom prst="rect">
              <a:avLst/>
            </a:prstGeom>
            <a:solidFill>
              <a:srgbClr val="8DC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93">
              <a:extLst>
                <a:ext uri="{FF2B5EF4-FFF2-40B4-BE49-F238E27FC236}">
                  <a16:creationId xmlns:a16="http://schemas.microsoft.com/office/drawing/2014/main" id="{77ABFAA8-52C9-1BB4-FA13-DDB01E804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235797"/>
              <a:ext cx="1122349" cy="231837"/>
            </a:xfrm>
            <a:prstGeom prst="rect">
              <a:avLst/>
            </a:prstGeom>
            <a:solidFill>
              <a:srgbClr val="CD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137B142-8F3E-888F-77BD-B3E785F3AC9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2983209" y="3959962"/>
              <a:ext cx="4597400" cy="1247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62AC6996-0BBA-C1F2-BEEF-A233569FAD65}"/>
                </a:ext>
              </a:extLst>
            </p:cNvPr>
            <p:cNvGrpSpPr/>
            <p:nvPr userDrawn="1"/>
          </p:nvGrpSpPr>
          <p:grpSpPr>
            <a:xfrm>
              <a:off x="4161941" y="4724853"/>
              <a:ext cx="208390" cy="208938"/>
              <a:chOff x="4150022" y="4707931"/>
              <a:chExt cx="208390" cy="20893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592392A-18BB-F649-4618-76E95541561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B3BB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FFB3BB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365ABF78-0E45-DAD9-5676-2EC9DD3CD29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53209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68310E1A-F13F-7183-49F9-75ECFB43696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839925"/>
                <a:ext cx="20839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73262F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CC9F93BD-8E78-4AF6-CBF6-40F69BE0EC42}"/>
                </a:ext>
              </a:extLst>
            </p:cNvPr>
            <p:cNvGrpSpPr/>
            <p:nvPr userDrawn="1"/>
          </p:nvGrpSpPr>
          <p:grpSpPr>
            <a:xfrm>
              <a:off x="4161941" y="4235797"/>
              <a:ext cx="209994" cy="207246"/>
              <a:chOff x="4150022" y="4220567"/>
              <a:chExt cx="209994" cy="207246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889CC2DF-20EF-2163-86E0-DEC66DA62F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220567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73262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73262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E420085-C71E-ECCF-AF31-48FA8297D0D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53209" y="4220567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7D4161B-14DB-3C6F-49FA-0E641FA97E1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350869"/>
                <a:ext cx="20999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FFB3BB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F982A3D-0487-1A0D-A037-144D9914DC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1941" y="4998428"/>
              <a:ext cx="192360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FFFFFF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94DC77AE-A152-25B2-6C03-68D92DF002A1}"/>
                </a:ext>
              </a:extLst>
            </p:cNvPr>
            <p:cNvGrpSpPr/>
            <p:nvPr userDrawn="1"/>
          </p:nvGrpSpPr>
          <p:grpSpPr>
            <a:xfrm>
              <a:off x="3020515" y="4479479"/>
              <a:ext cx="209994" cy="208939"/>
              <a:chOff x="3003847" y="4465941"/>
              <a:chExt cx="209994" cy="208939"/>
            </a:xfrm>
          </p:grpSpPr>
          <p:sp>
            <p:nvSpPr>
              <p:cNvPr id="57" name="Rectangle 51">
                <a:extLst>
                  <a:ext uri="{FF2B5EF4-FFF2-40B4-BE49-F238E27FC236}">
                    <a16:creationId xmlns:a16="http://schemas.microsoft.com/office/drawing/2014/main" id="{895F5902-BFBD-125B-3FEB-4CBC9AC0F8D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52">
                <a:extLst>
                  <a:ext uri="{FF2B5EF4-FFF2-40B4-BE49-F238E27FC236}">
                    <a16:creationId xmlns:a16="http://schemas.microsoft.com/office/drawing/2014/main" id="{103F56FC-3C85-D11C-15B5-5B86752DF5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108622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53">
                <a:extLst>
                  <a:ext uri="{FF2B5EF4-FFF2-40B4-BE49-F238E27FC236}">
                    <a16:creationId xmlns:a16="http://schemas.microsoft.com/office/drawing/2014/main" id="{1326CD1E-7B9A-8A72-C172-F4E85177A8B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597936"/>
                <a:ext cx="20999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effectLst/>
                    <a:latin typeface="Segoe UI" panose="020B0502040204020203" pitchFamily="34" charset="0"/>
                  </a:rPr>
                  <a:t>FF5C39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4CA32E28-13DC-C098-2609-0F749347B3A0}"/>
                </a:ext>
              </a:extLst>
            </p:cNvPr>
            <p:cNvGrpSpPr/>
            <p:nvPr userDrawn="1"/>
          </p:nvGrpSpPr>
          <p:grpSpPr>
            <a:xfrm>
              <a:off x="3020515" y="4724853"/>
              <a:ext cx="221214" cy="208938"/>
              <a:chOff x="3003847" y="4707931"/>
              <a:chExt cx="221214" cy="208938"/>
            </a:xfrm>
          </p:grpSpPr>
          <p:sp>
            <p:nvSpPr>
              <p:cNvPr id="61" name="Rectangle 55">
                <a:extLst>
                  <a:ext uri="{FF2B5EF4-FFF2-40B4-BE49-F238E27FC236}">
                    <a16:creationId xmlns:a16="http://schemas.microsoft.com/office/drawing/2014/main" id="{A098F3E4-C71B-9115-28EA-8418062C23D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A38B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FFA38B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2" name="Rectangle 56">
                <a:extLst>
                  <a:ext uri="{FF2B5EF4-FFF2-40B4-BE49-F238E27FC236}">
                    <a16:creationId xmlns:a16="http://schemas.microsoft.com/office/drawing/2014/main" id="{A144836B-B6FD-EC56-A2FF-32C97598B07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108622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tangle 57">
                <a:extLst>
                  <a:ext uri="{FF2B5EF4-FFF2-40B4-BE49-F238E27FC236}">
                    <a16:creationId xmlns:a16="http://schemas.microsoft.com/office/drawing/2014/main" id="{B4B4A50A-B0AB-3249-578C-C74260F5223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839925"/>
                <a:ext cx="22121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73391D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16F9D676-15C5-A3E3-4D1C-EFE6430F4CE0}"/>
                </a:ext>
              </a:extLst>
            </p:cNvPr>
            <p:cNvGrpSpPr/>
            <p:nvPr userDrawn="1"/>
          </p:nvGrpSpPr>
          <p:grpSpPr>
            <a:xfrm>
              <a:off x="3020515" y="4235797"/>
              <a:ext cx="213200" cy="207246"/>
              <a:chOff x="3003847" y="4220567"/>
              <a:chExt cx="213200" cy="207246"/>
            </a:xfrm>
          </p:grpSpPr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D674A0B8-6B78-ECA6-EC9D-4CE7A3185FEF}"/>
                  </a:ext>
                </a:extLst>
              </p:cNvPr>
              <p:cNvGrpSpPr/>
              <p:nvPr userDrawn="1"/>
            </p:nvGrpSpPr>
            <p:grpSpPr>
              <a:xfrm>
                <a:off x="3003847" y="4220567"/>
                <a:ext cx="200955" cy="153888"/>
                <a:chOff x="3003847" y="4220567"/>
                <a:chExt cx="200955" cy="153888"/>
              </a:xfrm>
            </p:grpSpPr>
            <p:sp>
              <p:nvSpPr>
                <p:cNvPr id="65" name="Rectangle 59">
                  <a:extLst>
                    <a:ext uri="{FF2B5EF4-FFF2-40B4-BE49-F238E27FC236}">
                      <a16:creationId xmlns:a16="http://schemas.microsoft.com/office/drawing/2014/main" id="{A07F7F4E-CE01-4B75-1EB8-848F1A98AAC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003847" y="4220567"/>
                  <a:ext cx="96180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ctr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73391D"/>
                      </a:solidFill>
                      <a:effectLst/>
                      <a:latin typeface="Segoe UI Black" panose="020B0A02040204020203" pitchFamily="34" charset="0"/>
                    </a:rPr>
                    <a:t>A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rgbClr val="73391D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Rectangle 60">
                  <a:extLst>
                    <a:ext uri="{FF2B5EF4-FFF2-40B4-BE49-F238E27FC236}">
                      <a16:creationId xmlns:a16="http://schemas.microsoft.com/office/drawing/2014/main" id="{E90485C9-55AD-E0C2-34CA-66E40F03B73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108622" y="4220567"/>
                  <a:ext cx="96180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ctr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egoe UI Black" panose="020B0A02040204020203" pitchFamily="34" charset="0"/>
                    </a:rPr>
                    <a:t>A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Rectangle 61">
                <a:extLst>
                  <a:ext uri="{FF2B5EF4-FFF2-40B4-BE49-F238E27FC236}">
                    <a16:creationId xmlns:a16="http://schemas.microsoft.com/office/drawing/2014/main" id="{A37954AB-F66D-09B1-C2BD-5ACDC4C114A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350869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FFA38B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E6BD7DAA-1203-86EB-90AF-4CB405BBBF1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0515" y="4998428"/>
              <a:ext cx="201978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F4F3F5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B78A64DE-6215-4C7D-CB69-916710B74D83}"/>
                </a:ext>
              </a:extLst>
            </p:cNvPr>
            <p:cNvGrpSpPr/>
            <p:nvPr userDrawn="1"/>
          </p:nvGrpSpPr>
          <p:grpSpPr>
            <a:xfrm>
              <a:off x="6455085" y="4479479"/>
              <a:ext cx="221214" cy="208939"/>
              <a:chOff x="6440784" y="4467633"/>
              <a:chExt cx="221214" cy="208939"/>
            </a:xfrm>
          </p:grpSpPr>
          <p:sp>
            <p:nvSpPr>
              <p:cNvPr id="72" name="Rectangle 66">
                <a:extLst>
                  <a:ext uri="{FF2B5EF4-FFF2-40B4-BE49-F238E27FC236}">
                    <a16:creationId xmlns:a16="http://schemas.microsoft.com/office/drawing/2014/main" id="{3C25E052-E70A-9985-665A-7BF72068FAC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467633"/>
                <a:ext cx="86562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9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3" name="Rectangle 67">
                <a:extLst>
                  <a:ext uri="{FF2B5EF4-FFF2-40B4-BE49-F238E27FC236}">
                    <a16:creationId xmlns:a16="http://schemas.microsoft.com/office/drawing/2014/main" id="{26866EA9-D870-8B6F-E09C-4BF7BC3AEE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45559" y="4467633"/>
                <a:ext cx="86562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9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4" name="Rectangle 68">
                <a:extLst>
                  <a:ext uri="{FF2B5EF4-FFF2-40B4-BE49-F238E27FC236}">
                    <a16:creationId xmlns:a16="http://schemas.microsoft.com/office/drawing/2014/main" id="{A1A5AC1F-B80A-3740-4DB5-2A2903E1FB9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599628"/>
                <a:ext cx="22121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Segoe UI" panose="020B0502040204020203" pitchFamily="34" charset="0"/>
                  </a:rPr>
                  <a:t>0078D4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D827A894-B698-2BCA-F167-5B781D78197E}"/>
                </a:ext>
              </a:extLst>
            </p:cNvPr>
            <p:cNvGrpSpPr/>
            <p:nvPr userDrawn="1"/>
          </p:nvGrpSpPr>
          <p:grpSpPr>
            <a:xfrm>
              <a:off x="6455085" y="4724853"/>
              <a:ext cx="214802" cy="208939"/>
              <a:chOff x="6440784" y="4709623"/>
              <a:chExt cx="214802" cy="208939"/>
            </a:xfrm>
          </p:grpSpPr>
          <p:sp>
            <p:nvSpPr>
              <p:cNvPr id="76" name="Rectangle 70">
                <a:extLst>
                  <a:ext uri="{FF2B5EF4-FFF2-40B4-BE49-F238E27FC236}">
                    <a16:creationId xmlns:a16="http://schemas.microsoft.com/office/drawing/2014/main" id="{E00F9C9C-33CE-9310-6C5E-B6843861617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70962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8DC8E8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8DC8E8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7" name="Rectangle 71">
                <a:extLst>
                  <a:ext uri="{FF2B5EF4-FFF2-40B4-BE49-F238E27FC236}">
                    <a16:creationId xmlns:a16="http://schemas.microsoft.com/office/drawing/2014/main" id="{C336D1AC-24F2-3D85-B4EA-6CEF1387CA2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45559" y="470962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8" name="Rectangle 72">
                <a:extLst>
                  <a:ext uri="{FF2B5EF4-FFF2-40B4-BE49-F238E27FC236}">
                    <a16:creationId xmlns:a16="http://schemas.microsoft.com/office/drawing/2014/main" id="{B487530C-87BB-6282-289D-CD211AE8C88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841618"/>
                <a:ext cx="214802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2A446F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C6B358CB-8244-C3C8-2F51-79969683929B}"/>
                </a:ext>
              </a:extLst>
            </p:cNvPr>
            <p:cNvGrpSpPr/>
            <p:nvPr userDrawn="1"/>
          </p:nvGrpSpPr>
          <p:grpSpPr>
            <a:xfrm>
              <a:off x="6455085" y="4235797"/>
              <a:ext cx="222818" cy="207246"/>
              <a:chOff x="6440784" y="4222259"/>
              <a:chExt cx="222818" cy="207246"/>
            </a:xfrm>
          </p:grpSpPr>
          <p:sp>
            <p:nvSpPr>
              <p:cNvPr id="80" name="Rectangle 74">
                <a:extLst>
                  <a:ext uri="{FF2B5EF4-FFF2-40B4-BE49-F238E27FC236}">
                    <a16:creationId xmlns:a16="http://schemas.microsoft.com/office/drawing/2014/main" id="{F8EEFBD4-BCC8-9B51-82E9-5FEE4E034CF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222259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2A446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2A446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1" name="Rectangle 75">
                <a:extLst>
                  <a:ext uri="{FF2B5EF4-FFF2-40B4-BE49-F238E27FC236}">
                    <a16:creationId xmlns:a16="http://schemas.microsoft.com/office/drawing/2014/main" id="{5B380C53-82FA-1B4B-30BF-798A5B2F88F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45559" y="4222259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2" name="Rectangle 76">
                <a:extLst>
                  <a:ext uri="{FF2B5EF4-FFF2-40B4-BE49-F238E27FC236}">
                    <a16:creationId xmlns:a16="http://schemas.microsoft.com/office/drawing/2014/main" id="{5220604C-6208-C2D5-0A1F-68306385E1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352561"/>
                <a:ext cx="222818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8DC8E8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059EE6F8-A27B-1F22-044B-E55CC3E02DA7}"/>
                </a:ext>
              </a:extLst>
            </p:cNvPr>
            <p:cNvGrpSpPr>
              <a:grpSpLocks/>
            </p:cNvGrpSpPr>
            <p:nvPr userDrawn="1"/>
          </p:nvGrpSpPr>
          <p:grpSpPr>
            <a:xfrm>
              <a:off x="5282703" y="3983653"/>
              <a:ext cx="2263775" cy="231837"/>
              <a:chOff x="5282703" y="3983653"/>
              <a:chExt cx="2263775" cy="231837"/>
            </a:xfrm>
          </p:grpSpPr>
          <p:sp>
            <p:nvSpPr>
              <p:cNvPr id="83" name="Rectangle 80">
                <a:extLst>
                  <a:ext uri="{FF2B5EF4-FFF2-40B4-BE49-F238E27FC236}">
                    <a16:creationId xmlns:a16="http://schemas.microsoft.com/office/drawing/2014/main" id="{3D2A98B8-E200-678A-E8D0-7F915BF24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Rectangle 81">
                <a:extLst>
                  <a:ext uri="{FF2B5EF4-FFF2-40B4-BE49-F238E27FC236}">
                    <a16:creationId xmlns:a16="http://schemas.microsoft.com/office/drawing/2014/main" id="{0A33A553-B149-6F5D-639E-0E68F58F1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82">
                <a:extLst>
                  <a:ext uri="{FF2B5EF4-FFF2-40B4-BE49-F238E27FC236}">
                    <a16:creationId xmlns:a16="http://schemas.microsoft.com/office/drawing/2014/main" id="{C8B6E6AD-D8D0-9276-C59C-36AE25B7F9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custGeom>
                <a:avLst/>
                <a:gdLst>
                  <a:gd name="T0" fmla="*/ 0 w 15200"/>
                  <a:gd name="T1" fmla="*/ 4 h 960"/>
                  <a:gd name="T2" fmla="*/ 4 w 15200"/>
                  <a:gd name="T3" fmla="*/ 0 h 960"/>
                  <a:gd name="T4" fmla="*/ 15196 w 15200"/>
                  <a:gd name="T5" fmla="*/ 0 h 960"/>
                  <a:gd name="T6" fmla="*/ 15200 w 15200"/>
                  <a:gd name="T7" fmla="*/ 4 h 960"/>
                  <a:gd name="T8" fmla="*/ 15200 w 15200"/>
                  <a:gd name="T9" fmla="*/ 956 h 960"/>
                  <a:gd name="T10" fmla="*/ 15196 w 15200"/>
                  <a:gd name="T11" fmla="*/ 960 h 960"/>
                  <a:gd name="T12" fmla="*/ 4 w 15200"/>
                  <a:gd name="T13" fmla="*/ 960 h 960"/>
                  <a:gd name="T14" fmla="*/ 0 w 15200"/>
                  <a:gd name="T15" fmla="*/ 956 h 960"/>
                  <a:gd name="T16" fmla="*/ 0 w 15200"/>
                  <a:gd name="T17" fmla="*/ 4 h 960"/>
                  <a:gd name="T18" fmla="*/ 8 w 15200"/>
                  <a:gd name="T19" fmla="*/ 956 h 960"/>
                  <a:gd name="T20" fmla="*/ 4 w 15200"/>
                  <a:gd name="T21" fmla="*/ 952 h 960"/>
                  <a:gd name="T22" fmla="*/ 15196 w 15200"/>
                  <a:gd name="T23" fmla="*/ 952 h 960"/>
                  <a:gd name="T24" fmla="*/ 15192 w 15200"/>
                  <a:gd name="T25" fmla="*/ 956 h 960"/>
                  <a:gd name="T26" fmla="*/ 15192 w 15200"/>
                  <a:gd name="T27" fmla="*/ 4 h 960"/>
                  <a:gd name="T28" fmla="*/ 15196 w 15200"/>
                  <a:gd name="T29" fmla="*/ 8 h 960"/>
                  <a:gd name="T30" fmla="*/ 4 w 15200"/>
                  <a:gd name="T31" fmla="*/ 8 h 960"/>
                  <a:gd name="T32" fmla="*/ 8 w 15200"/>
                  <a:gd name="T33" fmla="*/ 4 h 960"/>
                  <a:gd name="T34" fmla="*/ 8 w 15200"/>
                  <a:gd name="T35" fmla="*/ 956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200" h="960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lnTo>
                      <a:pt x="15196" y="0"/>
                    </a:lnTo>
                    <a:cubicBezTo>
                      <a:pt x="15199" y="0"/>
                      <a:pt x="15200" y="2"/>
                      <a:pt x="15200" y="4"/>
                    </a:cubicBezTo>
                    <a:lnTo>
                      <a:pt x="15200" y="956"/>
                    </a:lnTo>
                    <a:cubicBezTo>
                      <a:pt x="15200" y="959"/>
                      <a:pt x="15199" y="960"/>
                      <a:pt x="15196" y="960"/>
                    </a:cubicBezTo>
                    <a:lnTo>
                      <a:pt x="4" y="960"/>
                    </a:lnTo>
                    <a:cubicBezTo>
                      <a:pt x="2" y="960"/>
                      <a:pt x="0" y="959"/>
                      <a:pt x="0" y="956"/>
                    </a:cubicBezTo>
                    <a:lnTo>
                      <a:pt x="0" y="4"/>
                    </a:lnTo>
                    <a:close/>
                    <a:moveTo>
                      <a:pt x="8" y="956"/>
                    </a:moveTo>
                    <a:lnTo>
                      <a:pt x="4" y="952"/>
                    </a:lnTo>
                    <a:lnTo>
                      <a:pt x="15196" y="952"/>
                    </a:lnTo>
                    <a:lnTo>
                      <a:pt x="15192" y="956"/>
                    </a:lnTo>
                    <a:lnTo>
                      <a:pt x="15192" y="4"/>
                    </a:lnTo>
                    <a:lnTo>
                      <a:pt x="15196" y="8"/>
                    </a:lnTo>
                    <a:lnTo>
                      <a:pt x="4" y="8"/>
                    </a:lnTo>
                    <a:lnTo>
                      <a:pt x="8" y="4"/>
                    </a:lnTo>
                    <a:lnTo>
                      <a:pt x="8" y="956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Rectangle 83">
                <a:extLst>
                  <a:ext uri="{FF2B5EF4-FFF2-40B4-BE49-F238E27FC236}">
                    <a16:creationId xmlns:a16="http://schemas.microsoft.com/office/drawing/2014/main" id="{0926B1ED-665F-EE39-BA4D-70CE150DA6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03A39392-6759-F08C-7000-160D5DC0E292}"/>
                </a:ext>
              </a:extLst>
            </p:cNvPr>
            <p:cNvGrpSpPr/>
            <p:nvPr userDrawn="1"/>
          </p:nvGrpSpPr>
          <p:grpSpPr>
            <a:xfrm>
              <a:off x="5313659" y="4005084"/>
              <a:ext cx="498534" cy="192016"/>
              <a:chOff x="5300959" y="3988730"/>
              <a:chExt cx="498534" cy="192016"/>
            </a:xfrm>
          </p:grpSpPr>
          <p:sp>
            <p:nvSpPr>
              <p:cNvPr id="87" name="Rectangle 84">
                <a:extLst>
                  <a:ext uri="{FF2B5EF4-FFF2-40B4-BE49-F238E27FC236}">
                    <a16:creationId xmlns:a16="http://schemas.microsoft.com/office/drawing/2014/main" id="{E74C6C74-AA24-4BED-2DE9-C3CEEE41E2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00959" y="3988730"/>
                <a:ext cx="498534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Blue Black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8" name="Rectangle 85">
                <a:extLst>
                  <a:ext uri="{FF2B5EF4-FFF2-40B4-BE49-F238E27FC236}">
                    <a16:creationId xmlns:a16="http://schemas.microsoft.com/office/drawing/2014/main" id="{254A3C47-E33D-DC85-0DD1-1F09A870D42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00959" y="4103802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091F2C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E479D2A2-9248-FADA-F6A8-80F2958F0621}"/>
                </a:ext>
              </a:extLst>
            </p:cNvPr>
            <p:cNvGrpSpPr/>
            <p:nvPr userDrawn="1"/>
          </p:nvGrpSpPr>
          <p:grpSpPr>
            <a:xfrm>
              <a:off x="5313659" y="4724853"/>
              <a:ext cx="211596" cy="207246"/>
              <a:chOff x="5294609" y="4714700"/>
              <a:chExt cx="211596" cy="207246"/>
            </a:xfrm>
          </p:grpSpPr>
          <p:sp>
            <p:nvSpPr>
              <p:cNvPr id="93" name="Rectangle 90">
                <a:extLst>
                  <a:ext uri="{FF2B5EF4-FFF2-40B4-BE49-F238E27FC236}">
                    <a16:creationId xmlns:a16="http://schemas.microsoft.com/office/drawing/2014/main" id="{7C14974B-01E7-053F-C185-D7AF06732E9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714700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CD9BC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CD9BC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4" name="Rectangle 91">
                <a:extLst>
                  <a:ext uri="{FF2B5EF4-FFF2-40B4-BE49-F238E27FC236}">
                    <a16:creationId xmlns:a16="http://schemas.microsoft.com/office/drawing/2014/main" id="{549DD738-C45C-386A-8917-EAAC0DA914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99384" y="4714700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5" name="Rectangle 92">
                <a:extLst>
                  <a:ext uri="{FF2B5EF4-FFF2-40B4-BE49-F238E27FC236}">
                    <a16:creationId xmlns:a16="http://schemas.microsoft.com/office/drawing/2014/main" id="{61D59B05-DAD6-BBC5-343C-A42D46F9CD8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845002"/>
                <a:ext cx="211596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702573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0FB38F0E-9447-70F7-2C96-EE118D6178E7}"/>
                </a:ext>
              </a:extLst>
            </p:cNvPr>
            <p:cNvGrpSpPr/>
            <p:nvPr userDrawn="1"/>
          </p:nvGrpSpPr>
          <p:grpSpPr>
            <a:xfrm>
              <a:off x="5313659" y="4235797"/>
              <a:ext cx="229230" cy="208939"/>
              <a:chOff x="5294609" y="4225643"/>
              <a:chExt cx="229230" cy="208939"/>
            </a:xfrm>
          </p:grpSpPr>
          <p:sp>
            <p:nvSpPr>
              <p:cNvPr id="97" name="Rectangle 94">
                <a:extLst>
                  <a:ext uri="{FF2B5EF4-FFF2-40B4-BE49-F238E27FC236}">
                    <a16:creationId xmlns:a16="http://schemas.microsoft.com/office/drawing/2014/main" id="{43BBB099-87DC-5BA5-BC4D-B2C9646D644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22564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702573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702573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8" name="Rectangle 95">
                <a:extLst>
                  <a:ext uri="{FF2B5EF4-FFF2-40B4-BE49-F238E27FC236}">
                    <a16:creationId xmlns:a16="http://schemas.microsoft.com/office/drawing/2014/main" id="{264AF6E2-1295-4160-DA19-2585B363120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99384" y="422564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9" name="Rectangle 96">
                <a:extLst>
                  <a:ext uri="{FF2B5EF4-FFF2-40B4-BE49-F238E27FC236}">
                    <a16:creationId xmlns:a16="http://schemas.microsoft.com/office/drawing/2014/main" id="{C0386FF5-BA0F-B1F4-88CA-8E64D2C66F7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357638"/>
                <a:ext cx="22923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CD9BCF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74DB690E-251B-681D-745F-89FC4E1C51B3}"/>
                </a:ext>
              </a:extLst>
            </p:cNvPr>
            <p:cNvGrpSpPr/>
            <p:nvPr userDrawn="1"/>
          </p:nvGrpSpPr>
          <p:grpSpPr>
            <a:xfrm>
              <a:off x="5280323" y="4976997"/>
              <a:ext cx="2263775" cy="231837"/>
              <a:chOff x="5280323" y="4976997"/>
              <a:chExt cx="2263775" cy="231837"/>
            </a:xfrm>
          </p:grpSpPr>
          <p:sp>
            <p:nvSpPr>
              <p:cNvPr id="100" name="Rectangle 97">
                <a:extLst>
                  <a:ext uri="{FF2B5EF4-FFF2-40B4-BE49-F238E27FC236}">
                    <a16:creationId xmlns:a16="http://schemas.microsoft.com/office/drawing/2014/main" id="{9FC9884F-56BC-C520-8E0E-60C18D1D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0323" y="4976997"/>
                <a:ext cx="2263775" cy="23183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Rectangle 98">
                <a:extLst>
                  <a:ext uri="{FF2B5EF4-FFF2-40B4-BE49-F238E27FC236}">
                    <a16:creationId xmlns:a16="http://schemas.microsoft.com/office/drawing/2014/main" id="{5EBE61B3-D140-8057-1328-6C3FE7AD74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0323" y="4976997"/>
                <a:ext cx="2263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EE5B0239-44FF-64AE-A0A3-E7AEC4F719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11279" y="4998428"/>
              <a:ext cx="211596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Segoe UI" panose="020B0502040204020203" pitchFamily="34" charset="0"/>
                </a:rPr>
                <a:t>000000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87256CD-A0D0-C353-3C91-F51DC6CEAA74}"/>
                </a:ext>
              </a:extLst>
            </p:cNvPr>
            <p:cNvGrpSpPr>
              <a:grpSpLocks/>
            </p:cNvGrpSpPr>
            <p:nvPr userDrawn="1"/>
          </p:nvGrpSpPr>
          <p:grpSpPr>
            <a:xfrm>
              <a:off x="2987973" y="3983653"/>
              <a:ext cx="2263775" cy="231837"/>
              <a:chOff x="2987972" y="3987038"/>
              <a:chExt cx="2268538" cy="230144"/>
            </a:xfrm>
          </p:grpSpPr>
          <p:sp>
            <p:nvSpPr>
              <p:cNvPr id="103" name="Rectangle 100">
                <a:extLst>
                  <a:ext uri="{FF2B5EF4-FFF2-40B4-BE49-F238E27FC236}">
                    <a16:creationId xmlns:a16="http://schemas.microsoft.com/office/drawing/2014/main" id="{9CADF0D7-2065-1313-DBFF-EB0C09C03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7972" y="3987038"/>
                <a:ext cx="2268538" cy="230144"/>
              </a:xfrm>
              <a:prstGeom prst="rect">
                <a:avLst/>
              </a:prstGeom>
              <a:solidFill>
                <a:srgbClr val="E8E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Rectangle 101">
                <a:extLst>
                  <a:ext uri="{FF2B5EF4-FFF2-40B4-BE49-F238E27FC236}">
                    <a16:creationId xmlns:a16="http://schemas.microsoft.com/office/drawing/2014/main" id="{213DC802-E7FC-525B-6021-DF572FA38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7972" y="3987038"/>
                <a:ext cx="2268538" cy="230144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18F04B8B-7F04-6D66-32DA-88D780BD0093}"/>
                </a:ext>
              </a:extLst>
            </p:cNvPr>
            <p:cNvGrpSpPr/>
            <p:nvPr userDrawn="1"/>
          </p:nvGrpSpPr>
          <p:grpSpPr>
            <a:xfrm>
              <a:off x="3018929" y="4005084"/>
              <a:ext cx="615553" cy="190324"/>
              <a:chOff x="3002259" y="3980269"/>
              <a:chExt cx="615553" cy="190324"/>
            </a:xfrm>
          </p:grpSpPr>
          <p:sp>
            <p:nvSpPr>
              <p:cNvPr id="105" name="Rectangle 102">
                <a:extLst>
                  <a:ext uri="{FF2B5EF4-FFF2-40B4-BE49-F238E27FC236}">
                    <a16:creationId xmlns:a16="http://schemas.microsoft.com/office/drawing/2014/main" id="{BB53E1AC-8C2B-8E90-2391-F13AB0E7DBC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2259" y="3980269"/>
                <a:ext cx="615553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dirty="0">
                    <a:ln>
                      <a:noFill/>
                    </a:ln>
                    <a:solidFill>
                      <a:srgbClr val="1A1A1A"/>
                    </a:solidFill>
                    <a:effectLst/>
                    <a:latin typeface="Segoe UI" panose="020B0502040204020203" pitchFamily="34" charset="0"/>
                  </a:rPr>
                  <a:t>Neutral Gray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6" name="Rectangle 103">
                <a:extLst>
                  <a:ext uri="{FF2B5EF4-FFF2-40B4-BE49-F238E27FC236}">
                    <a16:creationId xmlns:a16="http://schemas.microsoft.com/office/drawing/2014/main" id="{A24372CE-4853-1243-3F7B-9DA51361BD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2259" y="4093649"/>
                <a:ext cx="211596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E8E6DF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3C8DABFC-1CEB-07F7-BB5C-77B402457E04}"/>
                </a:ext>
              </a:extLst>
            </p:cNvPr>
            <p:cNvGrpSpPr/>
            <p:nvPr userDrawn="1"/>
          </p:nvGrpSpPr>
          <p:grpSpPr>
            <a:xfrm>
              <a:off x="4161941" y="4479479"/>
              <a:ext cx="213200" cy="208939"/>
              <a:chOff x="4150022" y="4465941"/>
              <a:chExt cx="213200" cy="208939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09D7676-24C9-D284-7745-1E0476D2DEB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E067B62-8905-E5CF-2CE1-AFF4CC56BB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597936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effectLst/>
                    <a:latin typeface="Segoe UI" panose="020B0502040204020203" pitchFamily="34" charset="0"/>
                  </a:rPr>
                  <a:t>F4364C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" name="Rectangle 14">
                <a:extLst>
                  <a:ext uri="{FF2B5EF4-FFF2-40B4-BE49-F238E27FC236}">
                    <a16:creationId xmlns:a16="http://schemas.microsoft.com/office/drawing/2014/main" id="{2ED8ED90-F6E9-2DDA-1208-72514C2421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53209" y="4469325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C6A5BD4A-5654-7FD6-88CD-CC557137A7E1}"/>
                </a:ext>
              </a:extLst>
            </p:cNvPr>
            <p:cNvGrpSpPr/>
            <p:nvPr userDrawn="1"/>
          </p:nvGrpSpPr>
          <p:grpSpPr>
            <a:xfrm>
              <a:off x="5313659" y="4479479"/>
              <a:ext cx="222818" cy="212323"/>
              <a:chOff x="5294609" y="4467633"/>
              <a:chExt cx="222818" cy="212323"/>
            </a:xfrm>
          </p:grpSpPr>
          <p:sp>
            <p:nvSpPr>
              <p:cNvPr id="90" name="Rectangle 87">
                <a:extLst>
                  <a:ext uri="{FF2B5EF4-FFF2-40B4-BE49-F238E27FC236}">
                    <a16:creationId xmlns:a16="http://schemas.microsoft.com/office/drawing/2014/main" id="{FA7F27EC-A77A-8BF3-4B0F-B4D399479DE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46763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1" name="Rectangle 88">
                <a:extLst>
                  <a:ext uri="{FF2B5EF4-FFF2-40B4-BE49-F238E27FC236}">
                    <a16:creationId xmlns:a16="http://schemas.microsoft.com/office/drawing/2014/main" id="{7C28F47B-8AD2-FB82-20F0-2CB83DCA9D1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603012"/>
                <a:ext cx="222818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effectLst/>
                    <a:latin typeface="Segoe UI" panose="020B0502040204020203" pitchFamily="34" charset="0"/>
                  </a:rPr>
                  <a:t>C73ECC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" name="Rectangle 95">
                <a:extLst>
                  <a:ext uri="{FF2B5EF4-FFF2-40B4-BE49-F238E27FC236}">
                    <a16:creationId xmlns:a16="http://schemas.microsoft.com/office/drawing/2014/main" id="{0397442F-6B46-BE99-3B0D-0CDBCE46317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99384" y="446763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49" name="Footer Placeholder 2">
            <a:extLst>
              <a:ext uri="{FF2B5EF4-FFF2-40B4-BE49-F238E27FC236}">
                <a16:creationId xmlns:a16="http://schemas.microsoft.com/office/drawing/2014/main" id="{D484F4D1-D679-5A64-EFBC-0310E92E663F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59684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3" r:id="rId1"/>
    <p:sldLayoutId id="2147484764" r:id="rId2"/>
    <p:sldLayoutId id="2147484765" r:id="rId3"/>
    <p:sldLayoutId id="2147484766" r:id="rId4"/>
    <p:sldLayoutId id="2147484767" r:id="rId5"/>
    <p:sldLayoutId id="2147484769" r:id="rId6"/>
    <p:sldLayoutId id="2147484770" r:id="rId7"/>
    <p:sldLayoutId id="2147484771" r:id="rId8"/>
    <p:sldLayoutId id="2147484772" r:id="rId9"/>
    <p:sldLayoutId id="2147484773" r:id="rId10"/>
    <p:sldLayoutId id="2147484774" r:id="rId11"/>
    <p:sldLayoutId id="2147484775" r:id="rId12"/>
    <p:sldLayoutId id="2147484776" r:id="rId13"/>
    <p:sldLayoutId id="2147484777" r:id="rId14"/>
    <p:sldLayoutId id="2147484778" r:id="rId15"/>
    <p:sldLayoutId id="2147484779" r:id="rId16"/>
    <p:sldLayoutId id="2147484780" r:id="rId17"/>
    <p:sldLayoutId id="2147484781" r:id="rId18"/>
    <p:sldLayoutId id="2147484782" r:id="rId19"/>
    <p:sldLayoutId id="2147484783" r:id="rId20"/>
    <p:sldLayoutId id="2147484784" r:id="rId21"/>
    <p:sldLayoutId id="2147484785" r:id="rId22"/>
    <p:sldLayoutId id="2147484786" r:id="rId23"/>
    <p:sldLayoutId id="2147484787" r:id="rId24"/>
    <p:sldLayoutId id="2147484788" r:id="rId25"/>
    <p:sldLayoutId id="2147484789" r:id="rId26"/>
    <p:sldLayoutId id="2147484790" r:id="rId27"/>
    <p:sldLayoutId id="2147484791" r:id="rId28"/>
    <p:sldLayoutId id="2147484792" r:id="rId29"/>
    <p:sldLayoutId id="2147484793" r:id="rId30"/>
    <p:sldLayoutId id="2147484794" r:id="rId31"/>
    <p:sldLayoutId id="2147484795" r:id="rId32"/>
    <p:sldLayoutId id="2147484796" r:id="rId33"/>
    <p:sldLayoutId id="2147484797" r:id="rId34"/>
    <p:sldLayoutId id="2147484798" r:id="rId35"/>
    <p:sldLayoutId id="2147484799" r:id="rId36"/>
    <p:sldLayoutId id="2147484800" r:id="rId37"/>
    <p:sldLayoutId id="2147484801" r:id="rId38"/>
    <p:sldLayoutId id="2147484802" r:id="rId39"/>
    <p:sldLayoutId id="2147484803" r:id="rId40"/>
    <p:sldLayoutId id="2147484804" r:id="rId41"/>
    <p:sldLayoutId id="2147484805" r:id="rId42"/>
    <p:sldLayoutId id="2147484806" r:id="rId43"/>
    <p:sldLayoutId id="2147484807" r:id="rId44"/>
    <p:sldLayoutId id="2147484808" r:id="rId45"/>
    <p:sldLayoutId id="2147484809" r:id="rId46"/>
    <p:sldLayoutId id="2147484810" r:id="rId47"/>
    <p:sldLayoutId id="2147484811" r:id="rId48"/>
    <p:sldLayoutId id="2147484812" r:id="rId49"/>
    <p:sldLayoutId id="2147484813" r:id="rId50"/>
    <p:sldLayoutId id="2147484814" r:id="rId51"/>
    <p:sldLayoutId id="2147484815" r:id="rId52"/>
    <p:sldLayoutId id="2147484816" r:id="rId53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2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1CB59B-EF9E-4E47-BF33-B8075EB6C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2" y="2197894"/>
            <a:ext cx="5832158" cy="2462213"/>
          </a:xfrm>
        </p:spPr>
        <p:txBody>
          <a:bodyPr/>
          <a:lstStyle/>
          <a:p>
            <a:r>
              <a:rPr lang="en-US" dirty="0"/>
              <a:t>SC-400T00A</a:t>
            </a:r>
            <a:br>
              <a:rPr lang="en-US" dirty="0"/>
            </a:br>
            <a:r>
              <a:rPr lang="en-US" dirty="0"/>
              <a:t>Microsoft Information Protection and  Compliance Administrator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BE2ADEB-5193-4F43-9880-BE56D38DC6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1BD0D623-D0D5-B8C9-3907-98F0BC5C13B4}"/>
              </a:ext>
            </a:extLst>
          </p:cNvPr>
          <p:cNvSpPr txBox="1">
            <a:spLocks/>
          </p:cNvSpPr>
          <p:nvPr/>
        </p:nvSpPr>
        <p:spPr>
          <a:xfrm>
            <a:off x="569913" y="4791998"/>
            <a:ext cx="5686425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0" i="0" kern="1200" cap="none" spc="-50" baseline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 sz="2400" dirty="0"/>
              <a:t>Author name</a:t>
            </a:r>
          </a:p>
        </p:txBody>
      </p:sp>
    </p:spTree>
    <p:extLst>
      <p:ext uri="{BB962C8B-B14F-4D97-AF65-F5344CB8AC3E}">
        <p14:creationId xmlns:p14="http://schemas.microsoft.com/office/powerpoint/2010/main" val="393796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Configure retention policies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85E1C-174B-427E-8173-3D6B227588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387475"/>
            <a:ext cx="11010900" cy="184665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Differences between retention policies and retention labels</a:t>
            </a:r>
          </a:p>
          <a:p>
            <a:pPr marL="2286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Retention Policies are focused on service locations.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Retention Labels are focused on individual items.</a:t>
            </a:r>
          </a:p>
          <a:p>
            <a:pPr marL="5715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Retention labels are created for certain kinds of business data.</a:t>
            </a:r>
          </a:p>
          <a:p>
            <a:pPr marL="571500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Label policies are used to publish retention labels.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7D950A5-047B-4E11-8D06-9D8860A7DF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504610"/>
              </p:ext>
            </p:extLst>
          </p:nvPr>
        </p:nvGraphicFramePr>
        <p:xfrm>
          <a:off x="584200" y="3693458"/>
          <a:ext cx="11010899" cy="20403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2800">
                  <a:extLst>
                    <a:ext uri="{9D8B030D-6E8A-4147-A177-3AD203B41FA5}">
                      <a16:colId xmlns:a16="http://schemas.microsoft.com/office/drawing/2014/main" val="3721208990"/>
                    </a:ext>
                  </a:extLst>
                </a:gridCol>
                <a:gridCol w="2061633">
                  <a:extLst>
                    <a:ext uri="{9D8B030D-6E8A-4147-A177-3AD203B41FA5}">
                      <a16:colId xmlns:a16="http://schemas.microsoft.com/office/drawing/2014/main" val="3366205547"/>
                    </a:ext>
                  </a:extLst>
                </a:gridCol>
                <a:gridCol w="2061633">
                  <a:extLst>
                    <a:ext uri="{9D8B030D-6E8A-4147-A177-3AD203B41FA5}">
                      <a16:colId xmlns:a16="http://schemas.microsoft.com/office/drawing/2014/main" val="4201242363"/>
                    </a:ext>
                  </a:extLst>
                </a:gridCol>
                <a:gridCol w="2061633">
                  <a:extLst>
                    <a:ext uri="{9D8B030D-6E8A-4147-A177-3AD203B41FA5}">
                      <a16:colId xmlns:a16="http://schemas.microsoft.com/office/drawing/2014/main" val="143783420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306527988"/>
                    </a:ext>
                  </a:extLst>
                </a:gridCol>
              </a:tblGrid>
              <a:tr h="487082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38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Based 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9B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Travel with the document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C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Data lifecycle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3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Examples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C7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316278"/>
                  </a:ext>
                </a:extLst>
              </a:tr>
              <a:tr h="730623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Retention Policy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Location, product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Teams Chat, Junk Folder, SharePoint Site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5148187"/>
                  </a:ext>
                </a:extLst>
              </a:tr>
              <a:tr h="730623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Retention Label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Single file or email, library, or list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yes, better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Email, document in a library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7649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7844580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Configure retention labels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85E1C-174B-427E-8173-3D6B227588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387475"/>
            <a:ext cx="11010900" cy="206210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Retention period calculation</a:t>
            </a:r>
          </a:p>
          <a:p>
            <a:pPr marL="2286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Retention label count starts when a label is applied.</a:t>
            </a:r>
          </a:p>
          <a:p>
            <a:pPr marL="2286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Several legal and regulatory requirements start at the end of a year.</a:t>
            </a:r>
          </a:p>
          <a:p>
            <a:pPr marL="2286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Exact requirements must be known to fulfil them with required accuracy.</a:t>
            </a:r>
          </a:p>
          <a:p>
            <a:pPr marL="2286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A combination of retention labels and retention policies is required.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8863819-4061-4039-A660-7BC14D4702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984955"/>
              </p:ext>
            </p:extLst>
          </p:nvPr>
        </p:nvGraphicFramePr>
        <p:xfrm>
          <a:off x="584200" y="3690149"/>
          <a:ext cx="11010900" cy="20469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3236947033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323351619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372082489"/>
                    </a:ext>
                  </a:extLst>
                </a:gridCol>
                <a:gridCol w="2197100">
                  <a:extLst>
                    <a:ext uri="{9D8B030D-6E8A-4147-A177-3AD203B41FA5}">
                      <a16:colId xmlns:a16="http://schemas.microsoft.com/office/drawing/2014/main" val="111323142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val="184685091"/>
                    </a:ext>
                  </a:extLst>
                </a:gridCol>
              </a:tblGrid>
              <a:tr h="332853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Document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38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Label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9B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Method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C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Deletion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3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False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C7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770330"/>
                  </a:ext>
                </a:extLst>
              </a:tr>
              <a:tr h="574928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Invoice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6 years + delete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Last modified on 1. May 2020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Delete after 6 years in May 2026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The file will be deleted 6 months too early.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2710317"/>
                  </a:ext>
                </a:extLst>
              </a:tr>
              <a:tr h="1132584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Invoice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7 years + delete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Last modified on 1. May 2020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540385" algn="ctr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Delete after 7 years in May 2027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The file will be deleted 5 months later. But it´s stored for the full time to fulfill the legal requirement.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73539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86638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49">
            <a:extLst>
              <a:ext uri="{FF2B5EF4-FFF2-40B4-BE49-F238E27FC236}">
                <a16:creationId xmlns:a16="http://schemas.microsoft.com/office/drawing/2014/main" id="{24A8A537-B7AD-2A75-1277-C077CC2D8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manual retention label policies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F207BDFD-6BE2-2996-8D11-E1A04C0E96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391948" cy="1354217"/>
          </a:xfrm>
        </p:spPr>
        <p:txBody>
          <a:bodyPr/>
          <a:lstStyle/>
          <a:p>
            <a:r>
              <a:rPr lang="en-US" sz="2200" dirty="0"/>
              <a:t>Published labels will be available at the published location to be assigned manually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12CF47A7-1294-0F44-53FE-934C691BA0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3066709"/>
            <a:ext cx="3390525" cy="3108543"/>
          </a:xfrm>
        </p:spPr>
        <p:txBody>
          <a:bodyPr/>
          <a:lstStyle/>
          <a:p>
            <a:pPr marL="347663" indent="-231775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These locations include:</a:t>
            </a:r>
          </a:p>
          <a:p>
            <a:pPr marL="682625" indent="-231775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dirty="0"/>
              <a:t>Exchange mail</a:t>
            </a:r>
          </a:p>
          <a:p>
            <a:pPr marL="682625" indent="-231775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dirty="0"/>
              <a:t>SharePoint sites</a:t>
            </a:r>
          </a:p>
          <a:p>
            <a:pPr marL="682625" indent="-231775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dirty="0"/>
              <a:t>OneDrive accounts </a:t>
            </a:r>
          </a:p>
          <a:p>
            <a:pPr marL="682625" indent="-231775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dirty="0"/>
              <a:t>Microsoft 365 Groups</a:t>
            </a:r>
          </a:p>
          <a:p>
            <a:pPr marL="347663" indent="-231775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Exchange public folders, Skype for Business, </a:t>
            </a:r>
            <a:br>
              <a:rPr lang="en-US" sz="1800" dirty="0"/>
            </a:br>
            <a:r>
              <a:rPr lang="en-US" sz="1800" dirty="0"/>
              <a:t>Teams, and Yammer messages </a:t>
            </a:r>
            <a:r>
              <a:rPr lang="en-US" sz="1800" b="1" dirty="0"/>
              <a:t>do not </a:t>
            </a:r>
            <a:r>
              <a:rPr lang="en-US" sz="1800" dirty="0"/>
              <a:t>support </a:t>
            </a:r>
            <a:br>
              <a:rPr lang="en-US" sz="1800" dirty="0"/>
            </a:br>
            <a:r>
              <a:rPr lang="en-US" sz="1800" dirty="0"/>
              <a:t>retention labels.</a:t>
            </a:r>
          </a:p>
        </p:txBody>
      </p:sp>
      <p:pic>
        <p:nvPicPr>
          <p:cNvPr id="54" name="Picture 2" descr="Diagramm, wann manuelle Bezeichnungen wirksam werden">
            <a:extLst>
              <a:ext uri="{FF2B5EF4-FFF2-40B4-BE49-F238E27FC236}">
                <a16:creationId xmlns:a16="http://schemas.microsoft.com/office/drawing/2014/main" id="{44A5AD1F-DACE-6A4B-EA49-AE0294195031}"/>
              </a:ext>
            </a:extLst>
          </p:cNvPr>
          <p:cNvPicPr>
            <a:picLocks noGrp="1" noChangeAspect="1" noChangeArrowheads="1"/>
          </p:cNvPicPr>
          <p:nvPr>
            <p:ph type="pic" sz="quarter" idx="2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12" t="-6454" r="-1906" b="-6454"/>
          <a:stretch/>
        </p:blipFill>
        <p:spPr bwMode="auto">
          <a:xfrm>
            <a:off x="4310743" y="1581150"/>
            <a:ext cx="7289120" cy="4430713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357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7AFF7-940C-4068-A4EE-68E19A949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/>
              <a:t>Configure manual retention label policies (continued)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6403A4-9798-09BB-88DF-347BF41968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6193971" cy="3693319"/>
          </a:xfrm>
        </p:spPr>
        <p:txBody>
          <a:bodyPr/>
          <a:lstStyle/>
          <a:p>
            <a:pPr marL="231775" indent="-2317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Within Outlook a retention label can be assigned to </a:t>
            </a:r>
            <a:br>
              <a:rPr lang="en-US" sz="2000" dirty="0">
                <a:latin typeface="+mn-lt"/>
              </a:rPr>
            </a:br>
            <a:r>
              <a:rPr lang="en-US" sz="2000" dirty="0">
                <a:latin typeface="+mn-lt"/>
              </a:rPr>
              <a:t>an email through the </a:t>
            </a:r>
            <a:r>
              <a:rPr lang="en-US" sz="2000" i="1" dirty="0">
                <a:latin typeface="+mn-lt"/>
              </a:rPr>
              <a:t>assign policy </a:t>
            </a:r>
            <a:r>
              <a:rPr lang="en-US" sz="2000" dirty="0">
                <a:latin typeface="+mn-lt"/>
              </a:rPr>
              <a:t>ribbon</a:t>
            </a:r>
          </a:p>
          <a:p>
            <a:pPr marL="231775" indent="-2317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The retention label is then visible within the email</a:t>
            </a:r>
          </a:p>
          <a:p>
            <a:pPr marL="231775" indent="-2317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You can set the default retention label for an entire </a:t>
            </a:r>
            <a:br>
              <a:rPr lang="en-US" sz="2000" dirty="0">
                <a:latin typeface="+mn-lt"/>
              </a:rPr>
            </a:br>
            <a:r>
              <a:rPr lang="en-US" sz="2000" dirty="0">
                <a:latin typeface="+mn-lt"/>
              </a:rPr>
              <a:t>Outlook folder through the folder‘s properties</a:t>
            </a:r>
          </a:p>
          <a:p>
            <a:pPr marL="231775" indent="-2317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Within SharePoint you can set the retention label to a file through the file/folder/document libraries </a:t>
            </a:r>
            <a:br>
              <a:rPr lang="en-US" sz="2000" dirty="0">
                <a:latin typeface="+mn-lt"/>
              </a:rPr>
            </a:br>
            <a:r>
              <a:rPr lang="en-US" sz="2000" dirty="0">
                <a:latin typeface="+mn-lt"/>
              </a:rPr>
              <a:t>properties</a:t>
            </a:r>
          </a:p>
          <a:p>
            <a:pPr marL="231775" indent="-2317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Retention labels for OneDrive can be set through the </a:t>
            </a:r>
            <a:br>
              <a:rPr lang="en-US" sz="2000" dirty="0">
                <a:latin typeface="+mn-lt"/>
              </a:rPr>
            </a:br>
            <a:r>
              <a:rPr lang="en-US" sz="2000" dirty="0">
                <a:latin typeface="+mn-lt"/>
              </a:rPr>
              <a:t>web version through the file properties</a:t>
            </a:r>
          </a:p>
        </p:txBody>
      </p:sp>
      <p:pic>
        <p:nvPicPr>
          <p:cNvPr id="14" name="Picture 2" descr="Screenshot of example retention policies in Groups in Outlook on the web">
            <a:extLst>
              <a:ext uri="{FF2B5EF4-FFF2-40B4-BE49-F238E27FC236}">
                <a16:creationId xmlns:a16="http://schemas.microsoft.com/office/drawing/2014/main" id="{1FBF508B-7D16-012D-4F95-B38586677C89}"/>
              </a:ext>
            </a:extLst>
          </p:cNvPr>
          <p:cNvPicPr>
            <a:picLocks noGrp="1" noChangeAspect="1" noChangeArrowheads="1"/>
          </p:cNvPicPr>
          <p:nvPr>
            <p:ph type="pic" sz="quarter" idx="2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44" t="-3200" r="-2746" b="-3200"/>
          <a:stretch/>
        </p:blipFill>
        <p:spPr bwMode="auto">
          <a:xfrm>
            <a:off x="7024914" y="1581150"/>
            <a:ext cx="4574949" cy="4430713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4780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7AFF7-940C-4068-A4EE-68E19A949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dirty="0"/>
              <a:t>Configure auto-apply retention label policies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514A4A-C1FD-D325-9358-F3238585505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3173413" cy="1015663"/>
          </a:xfrm>
        </p:spPr>
        <p:txBody>
          <a:bodyPr/>
          <a:lstStyle/>
          <a:p>
            <a:r>
              <a:rPr lang="en-US" sz="2200" dirty="0"/>
              <a:t>Auto-apply labels can apply retention labels automatically to: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43411-C7D3-4E89-9DB0-E714DB5F48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2720975"/>
            <a:ext cx="3173412" cy="3354765"/>
          </a:xfrm>
        </p:spPr>
        <p:txBody>
          <a:bodyPr/>
          <a:lstStyle/>
          <a:p>
            <a:pPr marL="231775" lvl="1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cs typeface="Segoe UI" panose="020B0502040204020203" pitchFamily="34" charset="0"/>
              </a:rPr>
              <a:t>Content that contains sensitive information that match sensitivity templates.</a:t>
            </a:r>
          </a:p>
          <a:p>
            <a:pPr marL="231775" lvl="1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cs typeface="Segoe UI" panose="020B0502040204020203" pitchFamily="34" charset="0"/>
              </a:rPr>
              <a:t>Content that contains specific words or phrases, or properties. This is specified by the Keyword query language.</a:t>
            </a:r>
          </a:p>
          <a:p>
            <a:pPr marL="231775" lvl="1" indent="-231775">
              <a:spcBef>
                <a:spcPts val="0"/>
              </a:spcBef>
              <a:spcAft>
                <a:spcPts val="1200"/>
              </a:spcAft>
            </a:pPr>
            <a:r>
              <a:rPr lang="de-DE" sz="1800" dirty="0">
                <a:cs typeface="Segoe UI" panose="020B0502040204020203" pitchFamily="34" charset="0"/>
              </a:rPr>
              <a:t>Or trainable classifiers such as source code, offensive language or resumes.</a:t>
            </a:r>
          </a:p>
        </p:txBody>
      </p:sp>
      <p:pic>
        <p:nvPicPr>
          <p:cNvPr id="6" name="Picture 2" descr="Diagram of roles and tasks for auto-apply labels">
            <a:extLst>
              <a:ext uri="{FF2B5EF4-FFF2-40B4-BE49-F238E27FC236}">
                <a16:creationId xmlns:a16="http://schemas.microsoft.com/office/drawing/2014/main" id="{BE63555B-6A3C-52A0-612B-9DB3E9F28DDD}"/>
              </a:ext>
            </a:extLst>
          </p:cNvPr>
          <p:cNvPicPr>
            <a:picLocks noGrp="1" noChangeAspect="1" noChangeArrowheads="1"/>
          </p:cNvPicPr>
          <p:nvPr>
            <p:ph type="pic" sz="quarter" idx="2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66" t="-6527" r="-2466" b="-6527"/>
          <a:stretch/>
        </p:blipFill>
        <p:spPr bwMode="auto">
          <a:xfrm>
            <a:off x="4064000" y="1581150"/>
            <a:ext cx="7535862" cy="4430720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5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20ABEA2-FD28-0C91-3567-E8CEF28CF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Configure and manage adaptive scopes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C347BF-DE24-3927-6B52-36878E17E4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387475"/>
            <a:ext cx="11010900" cy="2723823"/>
          </a:xfrm>
        </p:spPr>
        <p:txBody>
          <a:bodyPr/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Compared to static scope, the membership of adaptive scope is dynamic rather than static by querying selected attributes or properties for selected locations daily.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Adaptive scope is divided into three different types:</a:t>
            </a:r>
          </a:p>
          <a:p>
            <a:pPr marL="635000" indent="-228600"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800" dirty="0">
                <a:latin typeface="+mn-lt"/>
              </a:rPr>
              <a:t>Users</a:t>
            </a:r>
          </a:p>
          <a:p>
            <a:pPr marL="635000" indent="-228600"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800" dirty="0">
                <a:latin typeface="+mn-lt"/>
              </a:rPr>
              <a:t>SharePoint sites</a:t>
            </a:r>
          </a:p>
          <a:p>
            <a:pPr marL="635000" indent="-228600"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en-US" sz="1800" dirty="0">
                <a:latin typeface="+mn-lt"/>
              </a:rPr>
              <a:t>Microsoft 365 Groups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Each type of scope uses different attributes or properties.</a:t>
            </a:r>
          </a:p>
        </p:txBody>
      </p:sp>
      <p:graphicFrame>
        <p:nvGraphicFramePr>
          <p:cNvPr id="11" name="Table 7">
            <a:extLst>
              <a:ext uri="{FF2B5EF4-FFF2-40B4-BE49-F238E27FC236}">
                <a16:creationId xmlns:a16="http://schemas.microsoft.com/office/drawing/2014/main" id="{F299EF1C-966E-6E87-D264-8EAEFB185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488911"/>
              </p:ext>
            </p:extLst>
          </p:nvPr>
        </p:nvGraphicFramePr>
        <p:xfrm>
          <a:off x="584200" y="4273904"/>
          <a:ext cx="1101090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9000">
                  <a:extLst>
                    <a:ext uri="{9D8B030D-6E8A-4147-A177-3AD203B41FA5}">
                      <a16:colId xmlns:a16="http://schemas.microsoft.com/office/drawing/2014/main" val="1166294974"/>
                    </a:ext>
                  </a:extLst>
                </a:gridCol>
                <a:gridCol w="8851900">
                  <a:extLst>
                    <a:ext uri="{9D8B030D-6E8A-4147-A177-3AD203B41FA5}">
                      <a16:colId xmlns:a16="http://schemas.microsoft.com/office/drawing/2014/main" val="2918606257"/>
                    </a:ext>
                  </a:extLst>
                </a:gridCol>
              </a:tblGrid>
              <a:tr h="120046">
                <a:tc>
                  <a:txBody>
                    <a:bodyPr/>
                    <a:lstStyle/>
                    <a:p>
                      <a:r>
                        <a:rPr lang="en-US" sz="1600" b="0" noProof="0" dirty="0">
                          <a:solidFill>
                            <a:schemeClr val="tx1"/>
                          </a:solidFill>
                          <a:latin typeface="+mj-lt"/>
                        </a:rPr>
                        <a:t>Adaptive scope type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38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noProof="0" dirty="0">
                          <a:solidFill>
                            <a:schemeClr val="tx1"/>
                          </a:solidFill>
                          <a:latin typeface="+mj-lt"/>
                        </a:rPr>
                        <a:t>Attributes or properties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9B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195351"/>
                  </a:ext>
                </a:extLst>
              </a:tr>
              <a:tr h="288109">
                <a:tc>
                  <a:txBody>
                    <a:bodyPr/>
                    <a:lstStyle/>
                    <a:p>
                      <a:r>
                        <a:rPr lang="en-US" sz="1400" noProof="0" dirty="0">
                          <a:solidFill>
                            <a:schemeClr val="tx1"/>
                          </a:solidFill>
                        </a:rPr>
                        <a:t>Users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 Name, Last name, Display name</a:t>
                      </a:r>
                      <a:r>
                        <a:rPr lang="en-US" sz="1400" noProof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4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Job title</a:t>
                      </a:r>
                      <a:r>
                        <a:rPr lang="en-US" sz="1400" noProof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4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Department, Office, Street address, City, State or province, Postal code, Country or region, Email addresses, Alias, Exchange custom attributes: CustomAttribute1 – CustomAttribute15</a:t>
                      </a:r>
                      <a:endParaRPr lang="en-US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3969089"/>
                  </a:ext>
                </a:extLst>
              </a:tr>
              <a:tr h="120046">
                <a:tc>
                  <a:txBody>
                    <a:bodyPr/>
                    <a:lstStyle/>
                    <a:p>
                      <a:r>
                        <a:rPr lang="en-US" sz="1400" noProof="0" dirty="0">
                          <a:solidFill>
                            <a:schemeClr val="tx1"/>
                          </a:solidFill>
                        </a:rPr>
                        <a:t>SharePoint sites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Site URL, Site name, SharePoint custom properties: RefinableString00 – RefinableString99</a:t>
                      </a:r>
                      <a:endParaRPr lang="en-US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760982"/>
                  </a:ext>
                </a:extLst>
              </a:tr>
              <a:tr h="204077">
                <a:tc>
                  <a:txBody>
                    <a:bodyPr/>
                    <a:lstStyle/>
                    <a:p>
                      <a:r>
                        <a:rPr lang="en-US" sz="1400" noProof="0" dirty="0">
                          <a:solidFill>
                            <a:schemeClr val="tx1"/>
                          </a:solidFill>
                        </a:rPr>
                        <a:t>Microsoft 365 Groups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Name, Display name, Description, Email addresses, Alias, Exchange custom attributes: CustomAttribute1 – CustomAttribute15</a:t>
                      </a:r>
                      <a:endParaRPr lang="en-US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670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1664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9D67D-542C-4232-8618-4F2ED3FD7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984885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Import data for Data Lifecycle Management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58C9300-85E2-DE6B-F7B4-388C60020F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025955"/>
            <a:ext cx="4714663" cy="1600438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2200" dirty="0"/>
              <a:t>There are two ways to import PST files to Office 365:</a:t>
            </a:r>
          </a:p>
          <a:p>
            <a:pPr marL="342900" indent="-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Network upload</a:t>
            </a:r>
          </a:p>
          <a:p>
            <a:pPr marL="342900" indent="-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Drive shipping</a:t>
            </a:r>
          </a:p>
        </p:txBody>
      </p:sp>
      <p:pic>
        <p:nvPicPr>
          <p:cNvPr id="5" name="Content Placeholder 4" descr="Workflow of data import for information governance.">
            <a:extLst>
              <a:ext uri="{FF2B5EF4-FFF2-40B4-BE49-F238E27FC236}">
                <a16:creationId xmlns:a16="http://schemas.microsoft.com/office/drawing/2014/main" id="{4721AAD4-D5D9-4640-9D03-21A70672B006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/>
          <a:srcRect l="-3333" t="-11079" r="-3333" b="-11079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2156419206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9D67D-542C-4232-8618-4F2ED3FD7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Manage and remediate Data Lifecycle Management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2F50DA-0B64-2035-650B-ACAFA2AF95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3173413" cy="1354217"/>
          </a:xfrm>
        </p:spPr>
        <p:txBody>
          <a:bodyPr/>
          <a:lstStyle/>
          <a:p>
            <a:r>
              <a:rPr lang="en-US" sz="2200" dirty="0"/>
              <a:t>Data Lifecycle Management cards on the Data classification page: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A5406E-051E-AD8F-CDF6-266C0ABA4D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3152775"/>
            <a:ext cx="3173412" cy="1846659"/>
          </a:xfrm>
        </p:spPr>
        <p:txBody>
          <a:bodyPr/>
          <a:lstStyle/>
          <a:p>
            <a:pPr marL="2286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Top sensitive info types</a:t>
            </a:r>
          </a:p>
          <a:p>
            <a:pPr marL="2286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Top retention labels applied to content</a:t>
            </a:r>
          </a:p>
          <a:p>
            <a:pPr marL="2286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Locations where retention labels are applied</a:t>
            </a:r>
          </a:p>
        </p:txBody>
      </p:sp>
      <p:pic>
        <p:nvPicPr>
          <p:cNvPr id="6" name="Picture Placeholder 5" descr="screenshot of reports showing information governance information.">
            <a:extLst>
              <a:ext uri="{FF2B5EF4-FFF2-40B4-BE49-F238E27FC236}">
                <a16:creationId xmlns:a16="http://schemas.microsoft.com/office/drawing/2014/main" id="{1ECC31F3-5C82-7C58-E2F5-00DEE358F87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/>
          <a:srcRect l="-1275" t="-9612" r="-1275" b="-9612"/>
          <a:stretch/>
        </p:blipFill>
        <p:spPr>
          <a:xfrm>
            <a:off x="4064000" y="1581150"/>
            <a:ext cx="7535863" cy="4430713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1673065232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00552-EFBD-0018-01F5-8EAB69D34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/>
              <a:t>Configure preservation locks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C91B37C-4236-E8F8-935A-08A2E408A79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38554"/>
          </a:xfrm>
        </p:spPr>
        <p:txBody>
          <a:bodyPr/>
          <a:lstStyle/>
          <a:p>
            <a:r>
              <a:rPr lang="en-US" dirty="0"/>
              <a:t>When a retention policy is locked: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725C67A-B7FA-FB91-50D5-3D496977C9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2085975"/>
            <a:ext cx="5218112" cy="1415772"/>
          </a:xfrm>
        </p:spPr>
        <p:txBody>
          <a:bodyPr/>
          <a:lstStyle/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No one can disable the policy or delete it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Locations can be added but not removed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You can extend the retention period but not decrease it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4B9603F-B22A-B794-0F0A-4F790E4ADB42}"/>
              </a:ext>
            </a:extLst>
          </p:cNvPr>
          <p:cNvSpPr txBox="1">
            <a:spLocks/>
          </p:cNvSpPr>
          <p:nvPr/>
        </p:nvSpPr>
        <p:spPr>
          <a:xfrm>
            <a:off x="585788" y="3779128"/>
            <a:ext cx="521811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dirty="0"/>
              <a:t>To prevent accidentally locking a policy, use PowerShell configure a preservation lock.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E3120A6-419E-508B-5F74-0F4706A37D5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338554"/>
          </a:xfrm>
        </p:spPr>
        <p:txBody>
          <a:bodyPr/>
          <a:lstStyle/>
          <a:p>
            <a:r>
              <a:rPr lang="en-US" dirty="0"/>
              <a:t>When a retention label policy is locked: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8284E27A-5226-380A-6997-C740642F3FB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163" y="2085975"/>
            <a:ext cx="5187950" cy="1138773"/>
          </a:xfrm>
        </p:spPr>
        <p:txBody>
          <a:bodyPr/>
          <a:lstStyle/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No one can disable the policy or delete it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Locations can be added but not removed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Labels can be added but not removed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497B97A-E61D-B24E-7C26-5A892768F77E}"/>
              </a:ext>
            </a:extLst>
          </p:cNvPr>
          <p:cNvSpPr txBox="1">
            <a:spLocks/>
          </p:cNvSpPr>
          <p:nvPr/>
        </p:nvSpPr>
        <p:spPr>
          <a:xfrm>
            <a:off x="588262" y="4848346"/>
            <a:ext cx="110116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b="1" dirty="0"/>
              <a:t>Important</a:t>
            </a:r>
            <a:r>
              <a:rPr lang="en-US" sz="1800" dirty="0">
                <a:latin typeface="+mj-lt"/>
              </a:rPr>
              <a:t>: </a:t>
            </a:r>
            <a:r>
              <a:rPr lang="en-US" sz="1800" dirty="0"/>
              <a:t>A preservation lock cannot be reversed. You will never be able to delete the locked policy again!</a:t>
            </a:r>
          </a:p>
        </p:txBody>
      </p:sp>
    </p:spTree>
    <p:extLst>
      <p:ext uri="{BB962C8B-B14F-4D97-AF65-F5344CB8AC3E}">
        <p14:creationId xmlns:p14="http://schemas.microsoft.com/office/powerpoint/2010/main" val="1068987941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11" y="2813447"/>
            <a:ext cx="6345239" cy="1231106"/>
          </a:xfrm>
        </p:spPr>
        <p:txBody>
          <a:bodyPr/>
          <a:lstStyle/>
          <a:p>
            <a:r>
              <a:rPr lang="en-US" dirty="0"/>
              <a:t>Manage data retention in Microsoft 365 workloads</a:t>
            </a:r>
          </a:p>
        </p:txBody>
      </p:sp>
    </p:spTree>
    <p:extLst>
      <p:ext uri="{BB962C8B-B14F-4D97-AF65-F5344CB8AC3E}">
        <p14:creationId xmlns:p14="http://schemas.microsoft.com/office/powerpoint/2010/main" val="47578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1CB59B-EF9E-4E47-BF33-B8075EB6C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3" y="2813447"/>
            <a:ext cx="6345237" cy="1231106"/>
          </a:xfrm>
        </p:spPr>
        <p:txBody>
          <a:bodyPr/>
          <a:lstStyle/>
          <a:p>
            <a:r>
              <a:rPr lang="en-US" dirty="0"/>
              <a:t>Implement Data Lifecycle and Records Management</a:t>
            </a:r>
          </a:p>
        </p:txBody>
      </p:sp>
    </p:spTree>
    <p:extLst>
      <p:ext uri="{BB962C8B-B14F-4D97-AF65-F5344CB8AC3E}">
        <p14:creationId xmlns:p14="http://schemas.microsoft.com/office/powerpoint/2010/main" val="2182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1" y="585216"/>
            <a:ext cx="11087923" cy="984885"/>
          </a:xfrm>
        </p:spPr>
        <p:txBody>
          <a:bodyPr/>
          <a:lstStyle/>
          <a:p>
            <a:r>
              <a:rPr lang="en-US" dirty="0"/>
              <a:t>Agenda: Manage data retention in Microsoft 365 workloads 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7CB5ADC9-178A-21AF-2419-F36890294C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10564211" cy="3185487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Describe the retention features in Microsoft 365 workloads.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Configure retention settings in Microsoft Teams, Yammer, and SharePoint Online.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Recover content protected by retention settings.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Implement retention for Exchange Mailbox items.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Apply mailbox holds on Exchange Mailboxes.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Regain protected items from Exchange Mailboxes.</a:t>
            </a:r>
          </a:p>
        </p:txBody>
      </p:sp>
    </p:spTree>
    <p:extLst>
      <p:ext uri="{BB962C8B-B14F-4D97-AF65-F5344CB8AC3E}">
        <p14:creationId xmlns:p14="http://schemas.microsoft.com/office/powerpoint/2010/main" val="41305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Explain retention in Exchange Online</a:t>
            </a:r>
          </a:p>
        </p:txBody>
      </p:sp>
      <p:pic>
        <p:nvPicPr>
          <p:cNvPr id="5" name="Picture 4" descr="workflow of retention in Exchange Online.">
            <a:extLst>
              <a:ext uri="{FF2B5EF4-FFF2-40B4-BE49-F238E27FC236}">
                <a16:creationId xmlns:a16="http://schemas.microsoft.com/office/drawing/2014/main" id="{4385F2CE-5FD0-868C-BC86-A60B2E40D770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-20631" t="-2029" r="-20631" b="-2029"/>
          <a:stretch/>
        </p:blipFill>
        <p:spPr bwMode="auto">
          <a:xfrm>
            <a:off x="579438" y="1289050"/>
            <a:ext cx="11010900" cy="4986338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1368116347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Explain retention in SharePoint Online and OneDrive</a:t>
            </a:r>
          </a:p>
        </p:txBody>
      </p:sp>
      <p:pic>
        <p:nvPicPr>
          <p:cNvPr id="2" name="Picture 1" descr="workflow of retention for SharePoint and OneDrive for Business.">
            <a:extLst>
              <a:ext uri="{FF2B5EF4-FFF2-40B4-BE49-F238E27FC236}">
                <a16:creationId xmlns:a16="http://schemas.microsoft.com/office/drawing/2014/main" id="{CB9711F9-1F45-B231-7994-E396E902E24E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-52785" t="-2709" r="-52785" b="-2709"/>
          <a:stretch/>
        </p:blipFill>
        <p:spPr bwMode="auto">
          <a:xfrm>
            <a:off x="579438" y="1289050"/>
            <a:ext cx="11010900" cy="4986338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157024381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Explain retention in Microsoft Teams</a:t>
            </a:r>
          </a:p>
        </p:txBody>
      </p:sp>
      <p:pic>
        <p:nvPicPr>
          <p:cNvPr id="6" name="Picture 5" descr="workflow of retention for Microsoft Teams.">
            <a:extLst>
              <a:ext uri="{FF2B5EF4-FFF2-40B4-BE49-F238E27FC236}">
                <a16:creationId xmlns:a16="http://schemas.microsoft.com/office/drawing/2014/main" id="{F498095D-D72E-48DB-8990-1881FEAF5FB8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-30018" t="-2392" r="-30018" b="-2392"/>
          <a:stretch/>
        </p:blipFill>
        <p:spPr bwMode="auto">
          <a:xfrm>
            <a:off x="579438" y="1289050"/>
            <a:ext cx="11010900" cy="4986338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1465742634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Explain retention in Microsoft Yammer</a:t>
            </a:r>
          </a:p>
        </p:txBody>
      </p:sp>
      <p:pic>
        <p:nvPicPr>
          <p:cNvPr id="13" name="Picture 12" descr="Image that explains retention in Microsoft Yammer">
            <a:extLst>
              <a:ext uri="{FF2B5EF4-FFF2-40B4-BE49-F238E27FC236}">
                <a16:creationId xmlns:a16="http://schemas.microsoft.com/office/drawing/2014/main" id="{0A03F031-2FDC-BF4C-7643-4DA26F8E0B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9724" t="-2406" r="-29724" b="-2406"/>
          <a:stretch/>
        </p:blipFill>
        <p:spPr>
          <a:xfrm>
            <a:off x="579438" y="1289050"/>
            <a:ext cx="11010900" cy="4986338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1636482018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Recover content in Microsoft 365 workloads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2AB45C-9B0C-D532-09C5-FCF527D3A0F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387475"/>
            <a:ext cx="11010900" cy="310854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Recovery options for users and administrators</a:t>
            </a:r>
          </a:p>
          <a:p>
            <a:pPr marL="406400" lvl="1" indent="-2921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Users can recover documents and files in OneDrive via their recycle bin.</a:t>
            </a:r>
          </a:p>
          <a:p>
            <a:pPr marL="406400" lvl="1" indent="-2921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Users can restore items on SharePoint Online document libraries via the recycle bin.</a:t>
            </a:r>
          </a:p>
          <a:p>
            <a:pPr marL="406400" lvl="1" indent="-2921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Users can restore versions in the SharePoint Online and OneDrive portal.</a:t>
            </a:r>
          </a:p>
          <a:p>
            <a:pPr marL="406400" lvl="1" indent="-2921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Users can restore versions via Office Online or via Microsoft 365 apps for enterprise.</a:t>
            </a:r>
          </a:p>
          <a:p>
            <a:pPr marL="406400" lvl="1" indent="-2921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Users can restore their entire OneDrive content.</a:t>
            </a:r>
          </a:p>
          <a:p>
            <a:pPr marL="406400" lvl="1" indent="-2921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Administrators can access the preservation hold libraries and recover data.</a:t>
            </a:r>
          </a:p>
        </p:txBody>
      </p:sp>
    </p:spTree>
    <p:extLst>
      <p:ext uri="{BB962C8B-B14F-4D97-AF65-F5344CB8AC3E}">
        <p14:creationId xmlns:p14="http://schemas.microsoft.com/office/powerpoint/2010/main" val="516819578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Activate archive mailboxes in Microsoft Exchange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5F152E3-5ED4-F93E-BD72-009E4B805D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38554"/>
          </a:xfrm>
        </p:spPr>
        <p:txBody>
          <a:bodyPr/>
          <a:lstStyle/>
          <a:p>
            <a:r>
              <a:rPr lang="en-US" dirty="0"/>
              <a:t>Messaging records management (MRM)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19DF6C25-CF2B-F91A-F53D-877F426FCB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2085975"/>
            <a:ext cx="5353050" cy="3139321"/>
          </a:xfrm>
        </p:spPr>
        <p:txBody>
          <a:bodyPr/>
          <a:lstStyle/>
          <a:p>
            <a:pPr marL="2286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Former feature for retention in Exchange</a:t>
            </a:r>
          </a:p>
          <a:p>
            <a:pPr marL="2286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Used for archiving of mailbox content</a:t>
            </a:r>
          </a:p>
          <a:p>
            <a:pPr marL="228600" indent="-228600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Consists of different features:</a:t>
            </a:r>
          </a:p>
          <a:p>
            <a:pPr marL="571500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b="1" dirty="0"/>
              <a:t>Retention policies </a:t>
            </a:r>
            <a:r>
              <a:rPr lang="en-US" dirty="0"/>
              <a:t>to publish retention tags to use.</a:t>
            </a:r>
          </a:p>
          <a:p>
            <a:pPr marL="571500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b="1" dirty="0"/>
              <a:t>Retention policy tags (RPTs) </a:t>
            </a:r>
            <a:r>
              <a:rPr lang="en-US" dirty="0"/>
              <a:t>for default folders.</a:t>
            </a:r>
          </a:p>
          <a:p>
            <a:pPr marL="571500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b="1" dirty="0"/>
              <a:t>Default policy tags (DPTs) </a:t>
            </a:r>
            <a:r>
              <a:rPr lang="en-US" dirty="0"/>
              <a:t>for all untagged items.</a:t>
            </a:r>
          </a:p>
          <a:p>
            <a:pPr marL="571500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en-US" b="1" dirty="0"/>
              <a:t>Personal tags </a:t>
            </a:r>
            <a:r>
              <a:rPr lang="en-US" dirty="0"/>
              <a:t>for manual assignment.</a:t>
            </a:r>
          </a:p>
          <a:p>
            <a:pPr marL="2286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Mailbox Folder Assistant (MFA) processes retention tag actions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278A5E27-CA7D-829F-EDB1-37B54C049CD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338554"/>
          </a:xfrm>
        </p:spPr>
        <p:txBody>
          <a:bodyPr/>
          <a:lstStyle/>
          <a:p>
            <a:r>
              <a:rPr lang="en-US" dirty="0"/>
              <a:t>Archive Mailboxes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528D0547-E1CF-B73B-8901-E7B30D58273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163" y="2085975"/>
            <a:ext cx="5187950" cy="707886"/>
          </a:xfrm>
        </p:spPr>
        <p:txBody>
          <a:bodyPr/>
          <a:lstStyle/>
          <a:p>
            <a:pPr marL="2286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Additional mailbox for archiving</a:t>
            </a:r>
          </a:p>
          <a:p>
            <a:pPr marL="2286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Retention tags move items to archive</a:t>
            </a:r>
          </a:p>
        </p:txBody>
      </p:sp>
    </p:spTree>
    <p:extLst>
      <p:ext uri="{BB962C8B-B14F-4D97-AF65-F5344CB8AC3E}">
        <p14:creationId xmlns:p14="http://schemas.microsoft.com/office/powerpoint/2010/main" val="1443826715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Apply mailbox holds in Microsoft Exchange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85E1C-174B-427E-8173-3D6B227588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3850"/>
            <a:ext cx="11010900" cy="1923604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Mailbox Holds target Exchange Mailboxes</a:t>
            </a:r>
          </a:p>
          <a:p>
            <a:pPr marL="2286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cs typeface="Segoe UI" panose="020B0502040204020203" pitchFamily="34" charset="0"/>
              </a:rPr>
              <a:t>Protect content of Exchange mailboxes against deletion.</a:t>
            </a:r>
          </a:p>
          <a:p>
            <a:pPr marL="2286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cs typeface="Segoe UI" panose="020B0502040204020203" pitchFamily="34" charset="0"/>
              </a:rPr>
              <a:t>Two types of mailbox holds available:</a:t>
            </a:r>
          </a:p>
          <a:p>
            <a:pPr marL="5715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>
                <a:cs typeface="Segoe UI" panose="020B0502040204020203" pitchFamily="34" charset="0"/>
              </a:rPr>
              <a:t>Litigation Holds set on a mailbox level to protect all content from deletion.</a:t>
            </a:r>
          </a:p>
          <a:p>
            <a:pPr marL="5715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>
                <a:cs typeface="Segoe UI" panose="020B0502040204020203" pitchFamily="34" charset="0"/>
              </a:rPr>
              <a:t>eDiscovery Holds created in cases to prevent mailbox content matching search criteria from deletion.</a:t>
            </a:r>
          </a:p>
        </p:txBody>
      </p:sp>
    </p:spTree>
    <p:extLst>
      <p:ext uri="{BB962C8B-B14F-4D97-AF65-F5344CB8AC3E}">
        <p14:creationId xmlns:p14="http://schemas.microsoft.com/office/powerpoint/2010/main" val="3831147976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Recover content in Microsoft Exchange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85E1C-174B-427E-8173-3D6B227588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3850"/>
            <a:ext cx="11010900" cy="1631216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Exchange Mailbox content recovery with eDiscovery cases</a:t>
            </a:r>
          </a:p>
          <a:p>
            <a:pPr marL="3429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cs typeface="Segoe UI" panose="020B0502040204020203" pitchFamily="34" charset="0"/>
              </a:rPr>
              <a:t>Recovery of content from active and inactive mailboxes.</a:t>
            </a:r>
          </a:p>
          <a:p>
            <a:pPr marL="3429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cs typeface="Segoe UI" panose="020B0502040204020203" pitchFamily="34" charset="0"/>
              </a:rPr>
              <a:t>Results can be previewed and exported in .pst files.</a:t>
            </a:r>
          </a:p>
          <a:p>
            <a:pPr marL="3429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cs typeface="Segoe UI" panose="020B0502040204020203" pitchFamily="34" charset="0"/>
              </a:rPr>
              <a:t>Different eDiscovery permissions required for case creation, preview and export.</a:t>
            </a:r>
          </a:p>
        </p:txBody>
      </p:sp>
    </p:spTree>
    <p:extLst>
      <p:ext uri="{BB962C8B-B14F-4D97-AF65-F5344CB8AC3E}">
        <p14:creationId xmlns:p14="http://schemas.microsoft.com/office/powerpoint/2010/main" val="2168574275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11" y="2813447"/>
            <a:ext cx="4370389" cy="1231106"/>
          </a:xfrm>
        </p:spPr>
        <p:txBody>
          <a:bodyPr/>
          <a:lstStyle/>
          <a:p>
            <a:r>
              <a:rPr lang="en-US" dirty="0"/>
              <a:t>Manage records in Microsoft Purview</a:t>
            </a:r>
          </a:p>
        </p:txBody>
      </p:sp>
    </p:spTree>
    <p:extLst>
      <p:ext uri="{BB962C8B-B14F-4D97-AF65-F5344CB8AC3E}">
        <p14:creationId xmlns:p14="http://schemas.microsoft.com/office/powerpoint/2010/main" val="81976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2D19C9-BE8A-60B5-E96B-CC9535A5C28E}"/>
              </a:ext>
            </a:extLst>
          </p:cNvPr>
          <p:cNvSpPr txBox="1">
            <a:spLocks/>
          </p:cNvSpPr>
          <p:nvPr/>
        </p:nvSpPr>
        <p:spPr>
          <a:xfrm>
            <a:off x="588262" y="1422400"/>
            <a:ext cx="6460166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Data Lifecycle Management in Microsoft Purview</a:t>
            </a:r>
          </a:p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it-IT" sz="2200" dirty="0"/>
              <a:t>Manage data retention in Microsoft 365</a:t>
            </a:r>
          </a:p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Implement records management in Microsoft 365</a:t>
            </a:r>
          </a:p>
        </p:txBody>
      </p:sp>
    </p:spTree>
    <p:extLst>
      <p:ext uri="{BB962C8B-B14F-4D97-AF65-F5344CB8AC3E}">
        <p14:creationId xmlns:p14="http://schemas.microsoft.com/office/powerpoint/2010/main" val="12393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2" y="585216"/>
            <a:ext cx="9399800" cy="984885"/>
          </a:xfrm>
        </p:spPr>
        <p:txBody>
          <a:bodyPr/>
          <a:lstStyle/>
          <a:p>
            <a:r>
              <a:rPr lang="en-US" dirty="0"/>
              <a:t>Agenda: Manage records in Microsoft Purview 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B804942-68B9-7276-443A-8D6AB31776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817688"/>
            <a:ext cx="10939462" cy="2046714"/>
          </a:xfrm>
        </p:spPr>
        <p:txBody>
          <a:bodyPr/>
          <a:lstStyle/>
          <a:p>
            <a:pPr marL="285750" indent="-285750" defTabSz="914367">
              <a:spcAft>
                <a:spcPts val="1800"/>
              </a:spcAft>
            </a:pPr>
            <a:r>
              <a:rPr lang="en-US" dirty="0">
                <a:cs typeface="+mn-cs"/>
              </a:rPr>
              <a:t>Explain the records management solution and its benefits.</a:t>
            </a:r>
          </a:p>
          <a:p>
            <a:pPr marL="285750" indent="-285750" defTabSz="914367">
              <a:spcAft>
                <a:spcPts val="1800"/>
              </a:spcAft>
            </a:pPr>
            <a:r>
              <a:rPr lang="en-US" dirty="0">
                <a:cs typeface="+mn-cs"/>
              </a:rPr>
              <a:t>Describe the records management configuration process.</a:t>
            </a:r>
          </a:p>
          <a:p>
            <a:pPr marL="285750" indent="-285750" defTabSz="914367">
              <a:spcAft>
                <a:spcPts val="1800"/>
              </a:spcAft>
            </a:pPr>
            <a:r>
              <a:rPr lang="en-US" dirty="0">
                <a:cs typeface="+mn-cs"/>
              </a:rPr>
              <a:t>Explain what users will experience when the solution is implemented.</a:t>
            </a:r>
          </a:p>
          <a:p>
            <a:pPr marL="285750" indent="-285750" defTabSz="914367">
              <a:spcAft>
                <a:spcPts val="1800"/>
              </a:spcAft>
            </a:pPr>
            <a:r>
              <a:rPr lang="en-US" dirty="0">
                <a:cs typeface="+mn-cs"/>
              </a:rPr>
              <a:t>Articulate deployment and adoption best practices.</a:t>
            </a:r>
          </a:p>
        </p:txBody>
      </p:sp>
    </p:spTree>
    <p:extLst>
      <p:ext uri="{BB962C8B-B14F-4D97-AF65-F5344CB8AC3E}">
        <p14:creationId xmlns:p14="http://schemas.microsoft.com/office/powerpoint/2010/main" val="399213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3F9A67F-9E05-4A1C-BFF3-5B0F68E04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Records management overview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F9ED612-58D5-46DB-A220-90831426D9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387475"/>
            <a:ext cx="11010900" cy="4616648"/>
          </a:xfrm>
        </p:spPr>
        <p:txBody>
          <a:bodyPr lIns="0"/>
          <a:lstStyle/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/>
              <a:t>A record is a document or other electronic or physical entity in an organization that serves as evidence of an activity or transaction performed by the organization and requires retention for some time period.</a:t>
            </a:r>
          </a:p>
          <a:p>
            <a:pPr marL="342900" lvl="1" indent="-228600">
              <a:spcBef>
                <a:spcPts val="1200"/>
              </a:spcBef>
              <a:spcAft>
                <a:spcPts val="600"/>
              </a:spcAft>
            </a:pPr>
            <a:r>
              <a:rPr lang="en-US" sz="1800" dirty="0"/>
              <a:t>Different actions that possibly needs to be prevented:</a:t>
            </a:r>
          </a:p>
          <a:p>
            <a:pPr marL="6350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Change the assigned Retention Label of an item</a:t>
            </a:r>
          </a:p>
          <a:p>
            <a:pPr marL="6350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Change of the content of an item or it’s metadata</a:t>
            </a:r>
          </a:p>
          <a:p>
            <a:pPr marL="6350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Deletion of a file or remove a retention label from a file</a:t>
            </a:r>
          </a:p>
          <a:p>
            <a:pPr marL="6350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Moving a file between containers (SharePoint libraries for example)</a:t>
            </a:r>
          </a:p>
          <a:p>
            <a:pPr marL="342900" lvl="1" indent="-228600">
              <a:spcBef>
                <a:spcPts val="1200"/>
              </a:spcBef>
              <a:spcAft>
                <a:spcPts val="600"/>
              </a:spcAft>
            </a:pPr>
            <a:r>
              <a:rPr lang="en-US" sz="1800" dirty="0"/>
              <a:t>Four steps to plan and decide: </a:t>
            </a:r>
          </a:p>
          <a:p>
            <a:pPr marL="6350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Decide to add a Record to a label or not </a:t>
            </a:r>
          </a:p>
          <a:p>
            <a:pPr marL="6350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Decide to add a Record or a Regulatory Record to a label</a:t>
            </a:r>
          </a:p>
          <a:p>
            <a:pPr marL="6350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Configure the Record to a label</a:t>
            </a:r>
          </a:p>
          <a:p>
            <a:pPr marL="635000" lvl="2" indent="-228600"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–"/>
            </a:pPr>
            <a:r>
              <a:rPr lang="en-US" sz="1600" dirty="0"/>
              <a:t>Decide to have an auto labeling functionality and configure it</a:t>
            </a:r>
          </a:p>
        </p:txBody>
      </p:sp>
    </p:spTree>
    <p:extLst>
      <p:ext uri="{BB962C8B-B14F-4D97-AF65-F5344CB8AC3E}">
        <p14:creationId xmlns:p14="http://schemas.microsoft.com/office/powerpoint/2010/main" val="2162380807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4F790-124F-487E-BA55-856428FED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Import a file plan</a:t>
            </a:r>
            <a:endParaRPr lang="de-DE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3CDB32B-4811-D5C4-B336-F8CAFA2FEA6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3407229" cy="4062651"/>
          </a:xfrm>
        </p:spPr>
        <p:txBody>
          <a:bodyPr/>
          <a:lstStyle/>
          <a:p>
            <a:pPr marL="292100" indent="-2921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File plans group the creation of labels, auto-apply label policies and additional metadata tags together</a:t>
            </a:r>
          </a:p>
          <a:p>
            <a:pPr marL="292100" indent="-2921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A file plan can help you manage how to dispose of files after the retention period</a:t>
            </a:r>
          </a:p>
          <a:p>
            <a:pPr marL="292100" indent="-2921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Export file plans as CSV-files and import them into other tenants</a:t>
            </a:r>
          </a:p>
          <a:p>
            <a:pPr marL="292100" indent="-2921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Use trainable classifiers to identify content it should match</a:t>
            </a:r>
          </a:p>
        </p:txBody>
      </p:sp>
      <p:pic>
        <p:nvPicPr>
          <p:cNvPr id="42" name="Picture Placeholder 41" descr="Screenshot of the Records management screen showing the File plan tab.">
            <a:extLst>
              <a:ext uri="{FF2B5EF4-FFF2-40B4-BE49-F238E27FC236}">
                <a16:creationId xmlns:a16="http://schemas.microsoft.com/office/drawing/2014/main" id="{D3F01F5B-4244-0FDE-2C26-4DADCDC6349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/>
          <a:srcRect l="-2878" t="-7790" r="-1972" b="-7790"/>
          <a:stretch/>
        </p:blipFill>
        <p:spPr>
          <a:xfrm>
            <a:off x="4254500" y="1581150"/>
            <a:ext cx="7345363" cy="4430713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4172689116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3F9A67F-9E05-4A1C-BFF3-5B0F68E04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Configure retention labels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F9ED612-58D5-46DB-A220-90831426D9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387475"/>
            <a:ext cx="11010900" cy="1200329"/>
          </a:xfrm>
        </p:spPr>
        <p:txBody>
          <a:bodyPr lIns="0"/>
          <a:lstStyle/>
          <a:p>
            <a:pPr>
              <a:spcAft>
                <a:spcPts val="1200"/>
              </a:spcAft>
            </a:pPr>
            <a:r>
              <a:rPr lang="en-US" dirty="0"/>
              <a:t>Retention Labels used for Records Management.</a:t>
            </a:r>
          </a:p>
          <a:p>
            <a:pPr marL="3429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Activation of records management via PowerShell required.</a:t>
            </a:r>
          </a:p>
          <a:p>
            <a:pPr marL="3429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Different options available to configure retention labels after activation.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BA31B26-6D37-44A5-ADB3-7A08002A6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937080"/>
              </p:ext>
            </p:extLst>
          </p:nvPr>
        </p:nvGraphicFramePr>
        <p:xfrm>
          <a:off x="584200" y="3132566"/>
          <a:ext cx="11010900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9400">
                  <a:extLst>
                    <a:ext uri="{9D8B030D-6E8A-4147-A177-3AD203B41FA5}">
                      <a16:colId xmlns:a16="http://schemas.microsoft.com/office/drawing/2014/main" val="3172173622"/>
                    </a:ext>
                  </a:extLst>
                </a:gridCol>
                <a:gridCol w="8191500">
                  <a:extLst>
                    <a:ext uri="{9D8B030D-6E8A-4147-A177-3AD203B41FA5}">
                      <a16:colId xmlns:a16="http://schemas.microsoft.com/office/drawing/2014/main" val="2265310136"/>
                    </a:ext>
                  </a:extLst>
                </a:gridCol>
              </a:tblGrid>
              <a:tr h="309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Option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38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Use to..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9B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88236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Without a Record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Does not add a record to a retention label.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894220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With a Record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 simple record on a retention label restricts options for users to modify labeled items.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976105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With a Regulatory Record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 regulatory record restricts options for users to modify labeled items more strictly. A warning will be displayed when a regulatory record is created and when the retention label will be applied to a file.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389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1158565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42854-46B9-3C46-86ED-051FEA185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dirty="0"/>
              <a:t>Configure event driven retention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5E6120B1-206B-A362-F2ED-4E62931AD3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3828143" cy="418576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2000" dirty="0"/>
              <a:t>Building blocks of event-driven retention</a:t>
            </a:r>
          </a:p>
          <a:p>
            <a:pPr marL="347663" indent="-2317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Event Types </a:t>
            </a:r>
            <a:r>
              <a:rPr lang="en-US" dirty="0">
                <a:latin typeface="+mn-lt"/>
              </a:rPr>
              <a:t>group up labels under one banner (e.g. Product lifetime).</a:t>
            </a:r>
          </a:p>
          <a:p>
            <a:pPr marL="347663" indent="-2317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Labels</a:t>
            </a:r>
            <a:r>
              <a:rPr lang="en-US" dirty="0">
                <a:latin typeface="+mn-lt"/>
              </a:rPr>
              <a:t> are added to content, but the retention period does not start immediately.</a:t>
            </a:r>
          </a:p>
          <a:p>
            <a:pPr marL="347663" indent="-2317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Asset IDs </a:t>
            </a:r>
            <a:r>
              <a:rPr lang="en-US" dirty="0">
                <a:latin typeface="+mn-lt"/>
              </a:rPr>
              <a:t>are unique to each product and have to be assigned by users.</a:t>
            </a:r>
          </a:p>
          <a:p>
            <a:pPr marL="347663" indent="-2317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Events</a:t>
            </a:r>
            <a:r>
              <a:rPr lang="en-US" dirty="0">
                <a:latin typeface="+mn-lt"/>
              </a:rPr>
              <a:t> can be triggered to start the retention period for all content containing the specified Asset IDs and the applied labels of the event type you selected.</a:t>
            </a:r>
          </a:p>
        </p:txBody>
      </p:sp>
      <p:pic>
        <p:nvPicPr>
          <p:cNvPr id="40" name="Picture Placeholder 39" descr="A diagram to show step 3 and step 4 of the event-driven retention process. It shows which documents are marked for retention after step 4.">
            <a:extLst>
              <a:ext uri="{FF2B5EF4-FFF2-40B4-BE49-F238E27FC236}">
                <a16:creationId xmlns:a16="http://schemas.microsoft.com/office/drawing/2014/main" id="{0DC3DA70-3F8E-EAC0-81DA-EEDBA0AEF527}"/>
              </a:ext>
            </a:extLst>
          </p:cNvPr>
          <p:cNvPicPr>
            <a:picLocks noGrp="1"/>
          </p:cNvPicPr>
          <p:nvPr>
            <p:ph type="pic" sz="quarter" idx="20"/>
          </p:nvPr>
        </p:nvPicPr>
        <p:blipFill rotWithShape="1">
          <a:blip r:embed="rId3"/>
          <a:srcRect l="-2872" t="-6769" r="-2471" b="-6769"/>
          <a:stretch/>
        </p:blipFill>
        <p:spPr bwMode="auto">
          <a:xfrm>
            <a:off x="4902200" y="1581150"/>
            <a:ext cx="6697663" cy="4430713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2765943124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Configure event driven retention (continued)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6995553-2CBD-63C1-0B15-D7024B6A04D7}"/>
              </a:ext>
            </a:extLst>
          </p:cNvPr>
          <p:cNvSpPr>
            <a:spLocks/>
          </p:cNvSpPr>
          <p:nvPr/>
        </p:nvSpPr>
        <p:spPr bwMode="auto">
          <a:xfrm>
            <a:off x="588963" y="1577427"/>
            <a:ext cx="457200" cy="457200"/>
          </a:xfrm>
          <a:prstGeom prst="ellipse">
            <a:avLst/>
          </a:prstGeom>
          <a:solidFill>
            <a:srgbClr val="8DC8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400" b="1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F7E66739-3C7B-C209-012B-E63BB3EAF6E0}"/>
              </a:ext>
            </a:extLst>
          </p:cNvPr>
          <p:cNvSpPr txBox="1">
            <a:spLocks/>
          </p:cNvSpPr>
          <p:nvPr/>
        </p:nvSpPr>
        <p:spPr>
          <a:xfrm>
            <a:off x="1219201" y="1652138"/>
            <a:ext cx="10380662" cy="307777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None/>
            </a:pPr>
            <a:r>
              <a:rPr lang="en-US" sz="2000" dirty="0"/>
              <a:t>Create labels and decide if you want your labels to mark records or even regulatory records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8492097-BABB-A44C-9422-1AD688CE3107}"/>
              </a:ext>
            </a:extLst>
          </p:cNvPr>
          <p:cNvSpPr>
            <a:spLocks/>
          </p:cNvSpPr>
          <p:nvPr/>
        </p:nvSpPr>
        <p:spPr bwMode="auto">
          <a:xfrm>
            <a:off x="588963" y="2635394"/>
            <a:ext cx="457200" cy="457200"/>
          </a:xfrm>
          <a:prstGeom prst="ellipse">
            <a:avLst/>
          </a:prstGeom>
          <a:solidFill>
            <a:srgbClr val="8DC8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400" b="1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35B61639-3EEF-D87D-7E27-A3792FB7327E}"/>
              </a:ext>
            </a:extLst>
          </p:cNvPr>
          <p:cNvSpPr txBox="1">
            <a:spLocks/>
          </p:cNvSpPr>
          <p:nvPr/>
        </p:nvSpPr>
        <p:spPr>
          <a:xfrm>
            <a:off x="1219201" y="2710106"/>
            <a:ext cx="10380662" cy="307777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None/>
            </a:pPr>
            <a:r>
              <a:rPr lang="en-US" sz="2000"/>
              <a:t>Use the file plan to publish your labels</a:t>
            </a:r>
            <a:endParaRPr lang="en-US" sz="2000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4020179-4828-FEC6-DF4E-F2684CAB22C6}"/>
              </a:ext>
            </a:extLst>
          </p:cNvPr>
          <p:cNvSpPr>
            <a:spLocks/>
          </p:cNvSpPr>
          <p:nvPr/>
        </p:nvSpPr>
        <p:spPr bwMode="auto">
          <a:xfrm>
            <a:off x="588963" y="3693361"/>
            <a:ext cx="457200" cy="457200"/>
          </a:xfrm>
          <a:prstGeom prst="ellipse">
            <a:avLst/>
          </a:prstGeom>
          <a:solidFill>
            <a:srgbClr val="8DC8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400" b="1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CDB13B9-76A9-862D-49F7-E2C0E4F5E0CC}"/>
              </a:ext>
            </a:extLst>
          </p:cNvPr>
          <p:cNvSpPr txBox="1">
            <a:spLocks/>
          </p:cNvSpPr>
          <p:nvPr/>
        </p:nvSpPr>
        <p:spPr>
          <a:xfrm>
            <a:off x="1219201" y="3768072"/>
            <a:ext cx="10380662" cy="307777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None/>
            </a:pPr>
            <a:r>
              <a:rPr lang="en-US" sz="2000"/>
              <a:t>Create event types specific to your retention strategy</a:t>
            </a:r>
            <a:endParaRPr lang="en-US" sz="2000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33EDA66F-B1EC-E883-CE54-F572D01C955E}"/>
              </a:ext>
            </a:extLst>
          </p:cNvPr>
          <p:cNvSpPr>
            <a:spLocks/>
          </p:cNvSpPr>
          <p:nvPr/>
        </p:nvSpPr>
        <p:spPr bwMode="auto">
          <a:xfrm>
            <a:off x="588963" y="4751329"/>
            <a:ext cx="457200" cy="457200"/>
          </a:xfrm>
          <a:prstGeom prst="ellipse">
            <a:avLst/>
          </a:prstGeom>
          <a:solidFill>
            <a:srgbClr val="8DC8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400" b="1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1266A6C6-C9EB-88D6-7868-302C3A1C4754}"/>
              </a:ext>
            </a:extLst>
          </p:cNvPr>
          <p:cNvSpPr txBox="1">
            <a:spLocks/>
          </p:cNvSpPr>
          <p:nvPr/>
        </p:nvSpPr>
        <p:spPr>
          <a:xfrm>
            <a:off x="1219201" y="4826040"/>
            <a:ext cx="10380662" cy="307777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None/>
            </a:pPr>
            <a:r>
              <a:rPr lang="en-US" sz="2000"/>
              <a:t>Trigger events for your event types when your retention strategy calls for them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6730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CD1EC0BA-233E-4E36-04F1-1451C8D7F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Knowledge check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55B6DB8-DB95-3B68-C40F-BB49A03D45C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722582" y="1406826"/>
            <a:ext cx="399208" cy="399208"/>
          </a:xfrm>
          <a:prstGeom prst="ellipse">
            <a:avLst/>
          </a:prstGeom>
          <a:solidFill>
            <a:srgbClr val="D59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  <a:endParaRPr kumimoji="0" lang="en-IN" sz="1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E1101B5-472F-8B7D-83AC-731776E19E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483319"/>
            <a:ext cx="8778875" cy="492443"/>
          </a:xfrm>
        </p:spPr>
        <p:txBody>
          <a:bodyPr/>
          <a:lstStyle/>
          <a:p>
            <a:r>
              <a:rPr lang="en-US" sz="1600" dirty="0"/>
              <a:t>Which of the following describes the most comprehensive approach to Data Lifecycle Management and its benefits? 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01E1CFF3-D374-BD6B-1B68-91E22449E0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6663" y="1981863"/>
            <a:ext cx="8775700" cy="947952"/>
          </a:xfrm>
        </p:spPr>
        <p:txBody>
          <a:bodyPr>
            <a:spAutoFit/>
          </a:bodyPr>
          <a:lstStyle/>
          <a:p>
            <a:r>
              <a:rPr lang="en-US" dirty="0"/>
              <a:t>Securing sensitive data and access</a:t>
            </a:r>
          </a:p>
          <a:p>
            <a:r>
              <a:rPr lang="en-US" dirty="0"/>
              <a:t>Ensuring your data is defensible and retrained.</a:t>
            </a:r>
          </a:p>
          <a:p>
            <a:r>
              <a:rPr lang="en-US" dirty="0"/>
              <a:t>A comprehensive approach across all content in your digital estate helps protect confidential information and prevent incidents that could disrupt your business.</a:t>
            </a:r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D4C638BB-1EFE-7C32-5DE0-6275BA584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78720" y="2533217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E578CF7-6ACF-7EC1-68CB-BE666AB012C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722582" y="2966744"/>
            <a:ext cx="399208" cy="399208"/>
          </a:xfrm>
          <a:prstGeom prst="ellipse">
            <a:avLst/>
          </a:prstGeom>
          <a:solidFill>
            <a:srgbClr val="D59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</a:t>
            </a:r>
            <a:endParaRPr kumimoji="0" lang="en-IN" sz="1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F15E369-A88D-2DFC-414A-4832191C21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3238"/>
            <a:ext cx="8778875" cy="246221"/>
          </a:xfrm>
        </p:spPr>
        <p:txBody>
          <a:bodyPr/>
          <a:lstStyle/>
          <a:p>
            <a:r>
              <a:rPr lang="en-US" sz="1600" dirty="0"/>
              <a:t>Which of the following statements is accurate regarding retention labels?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E0E6B9-B818-BC69-1553-56AB7B6860D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6663" y="3391059"/>
            <a:ext cx="8775700" cy="732508"/>
          </a:xfrm>
        </p:spPr>
        <p:txBody>
          <a:bodyPr>
            <a:spAutoFit/>
          </a:bodyPr>
          <a:lstStyle/>
          <a:p>
            <a:r>
              <a:rPr lang="en-US" dirty="0"/>
              <a:t>Only one retention label can be assigned to content (such as an email or document) at a time.</a:t>
            </a:r>
          </a:p>
          <a:p>
            <a:r>
              <a:rPr lang="en-US" dirty="0"/>
              <a:t>Content like an email or document can have only a single retention label assigned to it at a time.</a:t>
            </a:r>
          </a:p>
          <a:p>
            <a:r>
              <a:rPr lang="en-US" dirty="0"/>
              <a:t>If content has an auto-apply label assigned, users can remove or change the retention label that is assigned.</a:t>
            </a:r>
          </a:p>
        </p:txBody>
      </p:sp>
      <p:sp>
        <p:nvSpPr>
          <p:cNvPr id="37" name="Graphic 26">
            <a:extLst>
              <a:ext uri="{FF2B5EF4-FFF2-40B4-BE49-F238E27FC236}">
                <a16:creationId xmlns:a16="http://schemas.microsoft.com/office/drawing/2014/main" id="{A645A942-56E5-07F1-774D-3A7113347C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59352" y="3405967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886AA74-0D21-0A21-8961-87A96FA2911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722582" y="4416132"/>
            <a:ext cx="399208" cy="399208"/>
          </a:xfrm>
          <a:prstGeom prst="ellipse">
            <a:avLst/>
          </a:prstGeom>
          <a:solidFill>
            <a:srgbClr val="D59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</a:t>
            </a:r>
            <a:endParaRPr kumimoji="0" lang="en-IN" sz="1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026F71-E371-549E-B67B-C2EEFB165ED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625"/>
            <a:ext cx="8778875" cy="246221"/>
          </a:xfrm>
        </p:spPr>
        <p:txBody>
          <a:bodyPr/>
          <a:lstStyle/>
          <a:p>
            <a:r>
              <a:rPr lang="en-US" sz="1600" dirty="0"/>
              <a:t>Declaring content as a record means which of the following?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550D14-9259-72D2-B0E9-E67D00BE433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6663" y="4840446"/>
            <a:ext cx="8775700" cy="732508"/>
          </a:xfrm>
        </p:spPr>
        <p:txBody>
          <a:bodyPr>
            <a:spAutoFit/>
          </a:bodyPr>
          <a:lstStyle/>
          <a:p>
            <a:r>
              <a:rPr lang="en-US" dirty="0"/>
              <a:t>The item becomes immutable for a minimum amount of time.</a:t>
            </a:r>
          </a:p>
          <a:p>
            <a:r>
              <a:rPr lang="en-US" dirty="0"/>
              <a:t>The item becomes immutable until after the designated time period.</a:t>
            </a:r>
          </a:p>
          <a:p>
            <a:r>
              <a:rPr lang="en-US" dirty="0"/>
              <a:t>The item becomes immutable for a maximum amount of time.</a:t>
            </a:r>
          </a:p>
        </p:txBody>
      </p:sp>
      <p:sp>
        <p:nvSpPr>
          <p:cNvPr id="38" name="Graphic 26">
            <a:extLst>
              <a:ext uri="{FF2B5EF4-FFF2-40B4-BE49-F238E27FC236}">
                <a16:creationId xmlns:a16="http://schemas.microsoft.com/office/drawing/2014/main" id="{449D1D26-62EA-743B-A72F-3E6D082539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72852" y="5149114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1254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3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67E3702-4A5F-4319-894F-17E19C905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2505671"/>
            <a:ext cx="6345239" cy="1846659"/>
          </a:xfrm>
        </p:spPr>
        <p:txBody>
          <a:bodyPr/>
          <a:lstStyle/>
          <a:p>
            <a:r>
              <a:rPr lang="en-US" dirty="0"/>
              <a:t>Lab – Implement Data Lifecycle and </a:t>
            </a:r>
            <a:r>
              <a:rPr lang="en-US"/>
              <a:t>Records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42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Lab Exercises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205AB502-F92F-24F1-1390-5EB463DAE35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7244674" cy="2800767"/>
          </a:xfrm>
        </p:spPr>
        <p:txBody>
          <a:bodyPr/>
          <a:lstStyle/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</a:rPr>
              <a:t>Exercise 1: </a:t>
            </a:r>
            <a:r>
              <a:rPr lang="en-US" sz="2200" dirty="0">
                <a:latin typeface="+mn-lt"/>
              </a:rPr>
              <a:t>Configure Retention Policies</a:t>
            </a:r>
          </a:p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</a:rPr>
              <a:t>Exercise 2: </a:t>
            </a:r>
            <a:r>
              <a:rPr lang="en-US" sz="2200" dirty="0">
                <a:latin typeface="+mn-lt"/>
              </a:rPr>
              <a:t>Implement Retention Labels</a:t>
            </a:r>
          </a:p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</a:rPr>
              <a:t>Exercise 3: </a:t>
            </a:r>
            <a:r>
              <a:rPr lang="en-US" sz="2200" dirty="0">
                <a:latin typeface="+mn-lt"/>
              </a:rPr>
              <a:t>Configure Service-based Retention</a:t>
            </a:r>
          </a:p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</a:rPr>
              <a:t>Exercise 4: </a:t>
            </a:r>
            <a:r>
              <a:rPr lang="en-US" sz="2200" dirty="0">
                <a:latin typeface="+mn-lt"/>
              </a:rPr>
              <a:t>Configure event-based Retention</a:t>
            </a:r>
          </a:p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</a:rPr>
              <a:t>Exercise 5: </a:t>
            </a:r>
            <a:r>
              <a:rPr lang="en-US" sz="2200" dirty="0">
                <a:latin typeface="+mn-lt"/>
              </a:rPr>
              <a:t>Use eDiscovery for Recovery</a:t>
            </a:r>
          </a:p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</a:rPr>
              <a:t>Exercise 6: </a:t>
            </a:r>
            <a:r>
              <a:rPr lang="en-US" sz="2200" dirty="0">
                <a:latin typeface="+mn-lt"/>
              </a:rPr>
              <a:t>Configure Records Management</a:t>
            </a:r>
          </a:p>
        </p:txBody>
      </p:sp>
    </p:spTree>
    <p:extLst>
      <p:ext uri="{BB962C8B-B14F-4D97-AF65-F5344CB8AC3E}">
        <p14:creationId xmlns:p14="http://schemas.microsoft.com/office/powerpoint/2010/main" val="254530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E9018C-8715-4C4C-AD3E-F4A47DB00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-612577"/>
            <a:ext cx="8193024" cy="307777"/>
          </a:xfrm>
        </p:spPr>
        <p:txBody>
          <a:bodyPr/>
          <a:lstStyle/>
          <a:p>
            <a:r>
              <a:rPr lang="en-US" dirty="0"/>
              <a:t>Closing slide</a:t>
            </a:r>
          </a:p>
        </p:txBody>
      </p:sp>
    </p:spTree>
    <p:extLst>
      <p:ext uri="{BB962C8B-B14F-4D97-AF65-F5344CB8AC3E}">
        <p14:creationId xmlns:p14="http://schemas.microsoft.com/office/powerpoint/2010/main" val="129674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11" y="2813447"/>
            <a:ext cx="6345239" cy="1231106"/>
          </a:xfrm>
        </p:spPr>
        <p:txBody>
          <a:bodyPr/>
          <a:lstStyle/>
          <a:p>
            <a:r>
              <a:rPr lang="en-US" dirty="0"/>
              <a:t>Data Lifecycle Management in Microsoft Purview</a:t>
            </a:r>
          </a:p>
        </p:txBody>
      </p:sp>
    </p:spTree>
    <p:extLst>
      <p:ext uri="{BB962C8B-B14F-4D97-AF65-F5344CB8AC3E}">
        <p14:creationId xmlns:p14="http://schemas.microsoft.com/office/powerpoint/2010/main" val="408161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2" y="293817"/>
            <a:ext cx="8193024" cy="984885"/>
          </a:xfrm>
        </p:spPr>
        <p:txBody>
          <a:bodyPr/>
          <a:lstStyle/>
          <a:p>
            <a:r>
              <a:rPr lang="en-US" dirty="0"/>
              <a:t>Agenda: Data Lifecycle Management in Microsoft Purview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7435EA56-7F2D-CD68-29F8-55C4252396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817688"/>
            <a:ext cx="11014075" cy="1477328"/>
          </a:xfrm>
        </p:spPr>
        <p:txBody>
          <a:bodyPr/>
          <a:lstStyle/>
          <a:p>
            <a:pPr marL="285750" indent="-285750" defTabSz="914367">
              <a:spcAft>
                <a:spcPts val="1800"/>
              </a:spcAft>
            </a:pPr>
            <a:r>
              <a:rPr lang="en-US" dirty="0">
                <a:cs typeface="+mn-cs"/>
              </a:rPr>
              <a:t>List the customer scenarios the data lifecycle management solution addresses.</a:t>
            </a:r>
          </a:p>
          <a:p>
            <a:pPr marL="285750" indent="-285750" defTabSz="914367">
              <a:spcAft>
                <a:spcPts val="1800"/>
              </a:spcAft>
            </a:pPr>
            <a:r>
              <a:rPr lang="en-US" dirty="0">
                <a:cs typeface="+mn-cs"/>
              </a:rPr>
              <a:t>Explain what users will experience when the solution is implemented.</a:t>
            </a:r>
          </a:p>
          <a:p>
            <a:pPr marL="285750" indent="-285750" defTabSz="914367">
              <a:spcAft>
                <a:spcPts val="1800"/>
              </a:spcAft>
            </a:pPr>
            <a:r>
              <a:rPr lang="en-US" dirty="0">
                <a:cs typeface="+mn-cs"/>
              </a:rPr>
              <a:t>Articulate deployment and adoption best practices.</a:t>
            </a:r>
          </a:p>
        </p:txBody>
      </p:sp>
    </p:spTree>
    <p:extLst>
      <p:ext uri="{BB962C8B-B14F-4D97-AF65-F5344CB8AC3E}">
        <p14:creationId xmlns:p14="http://schemas.microsoft.com/office/powerpoint/2010/main" val="298205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Data Lifecycle </a:t>
            </a:r>
            <a:r>
              <a:rPr lang="en-US" dirty="0"/>
              <a:t>M</a:t>
            </a:r>
            <a:r>
              <a:rPr lang="en-US" sz="3200" dirty="0"/>
              <a:t>anagement overview</a:t>
            </a:r>
            <a:endParaRPr lang="en-US" dirty="0"/>
          </a:p>
        </p:txBody>
      </p:sp>
      <p:pic>
        <p:nvPicPr>
          <p:cNvPr id="6" name="Picture 5" descr="This is a graphical representation of the principles of retention.">
            <a:extLst>
              <a:ext uri="{FF2B5EF4-FFF2-40B4-BE49-F238E27FC236}">
                <a16:creationId xmlns:a16="http://schemas.microsoft.com/office/drawing/2014/main" id="{190F47A1-2EC9-7C29-DEF8-44ABECF68A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4869" t="-2250" r="-14869" b="-2022"/>
          <a:stretch/>
        </p:blipFill>
        <p:spPr>
          <a:xfrm>
            <a:off x="588262" y="1289051"/>
            <a:ext cx="11011601" cy="4983734"/>
          </a:xfrm>
          <a:prstGeom prst="rect">
            <a:avLst/>
          </a:prstGeom>
          <a:noFill/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298525616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Data Lifecycle Management overview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85E1C-174B-427E-8173-3D6B227588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387475"/>
            <a:ext cx="11010900" cy="229293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/>
              <a:t>Retention Strategy</a:t>
            </a:r>
          </a:p>
          <a:p>
            <a:pPr marL="342900" lvl="1" indent="-228600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The goal of a retention strategy is to fulfill the requirements of laws, internal compliance policies and business regulations.</a:t>
            </a:r>
          </a:p>
          <a:p>
            <a:pPr marL="342900" lvl="1" indent="-228600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Creating a strategy includes several steps:</a:t>
            </a:r>
          </a:p>
          <a:p>
            <a:pPr marL="685800" lvl="2" indent="-2286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600" dirty="0"/>
              <a:t>Know the data for an organization.</a:t>
            </a:r>
          </a:p>
          <a:p>
            <a:pPr marL="685800" lvl="2" indent="-2286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600" dirty="0"/>
              <a:t>Know the requirements an organization must fulfill.</a:t>
            </a:r>
          </a:p>
          <a:p>
            <a:pPr marL="685800" lvl="2" indent="-2286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600" dirty="0"/>
              <a:t>Create a retention plan.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4191A1A-108D-4AE7-8FBB-8BC712B466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707793"/>
              </p:ext>
            </p:extLst>
          </p:nvPr>
        </p:nvGraphicFramePr>
        <p:xfrm>
          <a:off x="584200" y="3900269"/>
          <a:ext cx="11010900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3100">
                  <a:extLst>
                    <a:ext uri="{9D8B030D-6E8A-4147-A177-3AD203B41FA5}">
                      <a16:colId xmlns:a16="http://schemas.microsoft.com/office/drawing/2014/main" val="2995860975"/>
                    </a:ext>
                  </a:extLst>
                </a:gridCol>
                <a:gridCol w="7797800">
                  <a:extLst>
                    <a:ext uri="{9D8B030D-6E8A-4147-A177-3AD203B41FA5}">
                      <a16:colId xmlns:a16="http://schemas.microsoft.com/office/drawing/2014/main" val="214159388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Category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38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Examples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9B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03773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Personal data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Name, e-mail address, telephone number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162251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Sensitive personal data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HR data, Health data, ethical origin, Union membership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603475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Product data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Brand, pictures, tenders, product descriptions, internal IP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23566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Authentication data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System generated data like username, MAC address, IP-address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90428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Log files with system accesses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License data, log files, Telemetry, diagnostic data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2695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285840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Explain Retention Tools in Microsoft 365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A5E97353-A396-F299-7B28-BA26A9E39A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38554"/>
          </a:xfrm>
        </p:spPr>
        <p:txBody>
          <a:bodyPr/>
          <a:lstStyle/>
          <a:p>
            <a:r>
              <a:rPr lang="en-US" dirty="0"/>
              <a:t>Different tools to retain data:</a:t>
            </a:r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50BD630E-A957-07BB-20C7-93DB466D08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2085975"/>
            <a:ext cx="5218112" cy="3293209"/>
          </a:xfrm>
        </p:spPr>
        <p:txBody>
          <a:bodyPr/>
          <a:lstStyle/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Retention Labels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Label Policies / Retention Label Policies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Auto-apply Retention labels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Retention Polices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Record Management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Retention Tags and Retention Policies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In-place eDiscovery &amp; hold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eDiscovery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BAB4132-41F1-FB66-F1C6-332391F86D2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338554"/>
          </a:xfrm>
        </p:spPr>
        <p:txBody>
          <a:bodyPr/>
          <a:lstStyle/>
          <a:p>
            <a:r>
              <a:rPr lang="en-US" dirty="0"/>
              <a:t>To understand the right tools, know: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862F8051-0B93-3E95-AD01-960E041F99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162" y="2085975"/>
            <a:ext cx="5570537" cy="3262432"/>
          </a:xfrm>
        </p:spPr>
        <p:txBody>
          <a:bodyPr/>
          <a:lstStyle/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Where is the data stored today and in the future?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Which tools are used in the Microsoft 365 environment?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Which Retention requirements exist?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Which requirements does the Adoption Team have?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Are there other Systems like a DSM on SharePoint to retain and fulfill all requirements?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Which requirements do you want to fulfill in Microsoft 365</a:t>
            </a:r>
          </a:p>
        </p:txBody>
      </p:sp>
    </p:spTree>
    <p:extLst>
      <p:ext uri="{BB962C8B-B14F-4D97-AF65-F5344CB8AC3E}">
        <p14:creationId xmlns:p14="http://schemas.microsoft.com/office/powerpoint/2010/main" val="256079262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Explain the Legal Hold to fulfill the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85E1C-174B-427E-8173-3D6B227588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387475"/>
            <a:ext cx="11010900" cy="2923877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Legal hold for retention requirements</a:t>
            </a:r>
          </a:p>
          <a:p>
            <a:pPr marL="3429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Combination of location-based Retention with Retention Policies and Retention Labels required</a:t>
            </a:r>
          </a:p>
          <a:p>
            <a:pPr marL="3429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Legal Hold used to preserve stored data for legal cases across the environment.</a:t>
            </a:r>
          </a:p>
          <a:p>
            <a:pPr marL="3429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Requirements like SEC 17a4 (US) or GobD (Germany) need the use of regulatory records or a regular record to prevent a deletion and store files for a certain period.</a:t>
            </a:r>
          </a:p>
          <a:p>
            <a:pPr marL="342900" lvl="1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Important to consider data of leaver and movers.</a:t>
            </a:r>
          </a:p>
          <a:p>
            <a:pPr marL="0" lvl="1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800" dirty="0"/>
              <a:t>Recommendation for adoption: Keep it simple.</a:t>
            </a:r>
          </a:p>
        </p:txBody>
      </p:sp>
    </p:spTree>
    <p:extLst>
      <p:ext uri="{BB962C8B-B14F-4D97-AF65-F5344CB8AC3E}">
        <p14:creationId xmlns:p14="http://schemas.microsoft.com/office/powerpoint/2010/main" val="31939587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LIGHT MODE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ILT_Course_Trainer-Template_063023_Final" id="{53CE3B9D-47D1-490F-99CD-422B5AEB3016}" vid="{B2DBE1BE-CBAC-4342-9A93-0CBD83F7518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icrosoft Security">
    <a:dk1>
      <a:srgbClr val="000000"/>
    </a:dk1>
    <a:lt1>
      <a:srgbClr val="FFFFFF"/>
    </a:lt1>
    <a:dk2>
      <a:srgbClr val="000000"/>
    </a:dk2>
    <a:lt2>
      <a:srgbClr val="E6E6E6"/>
    </a:lt2>
    <a:accent1>
      <a:srgbClr val="0078D4"/>
    </a:accent1>
    <a:accent2>
      <a:srgbClr val="000000"/>
    </a:accent2>
    <a:accent3>
      <a:srgbClr val="2F2F2F"/>
    </a:accent3>
    <a:accent4>
      <a:srgbClr val="505050"/>
    </a:accent4>
    <a:accent5>
      <a:srgbClr val="EBEBEB"/>
    </a:accent5>
    <a:accent6>
      <a:srgbClr val="243A5E"/>
    </a:accent6>
    <a:hlink>
      <a:srgbClr val="0078D4"/>
    </a:hlink>
    <a:folHlink>
      <a:srgbClr val="0078D4"/>
    </a:folHlink>
  </a:clrScheme>
</a:themeOverride>
</file>

<file path=ppt/theme/themeOverride2.xml><?xml version="1.0" encoding="utf-8"?>
<a:themeOverride xmlns:a="http://schemas.openxmlformats.org/drawingml/2006/main">
  <a:clrScheme name="Microsoft Security">
    <a:dk1>
      <a:srgbClr val="000000"/>
    </a:dk1>
    <a:lt1>
      <a:srgbClr val="FFFFFF"/>
    </a:lt1>
    <a:dk2>
      <a:srgbClr val="000000"/>
    </a:dk2>
    <a:lt2>
      <a:srgbClr val="E6E6E6"/>
    </a:lt2>
    <a:accent1>
      <a:srgbClr val="0078D4"/>
    </a:accent1>
    <a:accent2>
      <a:srgbClr val="000000"/>
    </a:accent2>
    <a:accent3>
      <a:srgbClr val="2F2F2F"/>
    </a:accent3>
    <a:accent4>
      <a:srgbClr val="505050"/>
    </a:accent4>
    <a:accent5>
      <a:srgbClr val="EBEBEB"/>
    </a:accent5>
    <a:accent6>
      <a:srgbClr val="243A5E"/>
    </a:accent6>
    <a:hlink>
      <a:srgbClr val="0078D4"/>
    </a:hlink>
    <a:folHlink>
      <a:srgbClr val="0078D4"/>
    </a:folHlink>
  </a:clrScheme>
</a:themeOverride>
</file>

<file path=ppt/theme/themeOverride3.xml><?xml version="1.0" encoding="utf-8"?>
<a:themeOverride xmlns:a="http://schemas.openxmlformats.org/drawingml/2006/main">
  <a:clrScheme name="Microsoft Security">
    <a:dk1>
      <a:srgbClr val="000000"/>
    </a:dk1>
    <a:lt1>
      <a:srgbClr val="FFFFFF"/>
    </a:lt1>
    <a:dk2>
      <a:srgbClr val="000000"/>
    </a:dk2>
    <a:lt2>
      <a:srgbClr val="E6E6E6"/>
    </a:lt2>
    <a:accent1>
      <a:srgbClr val="0078D4"/>
    </a:accent1>
    <a:accent2>
      <a:srgbClr val="000000"/>
    </a:accent2>
    <a:accent3>
      <a:srgbClr val="2F2F2F"/>
    </a:accent3>
    <a:accent4>
      <a:srgbClr val="505050"/>
    </a:accent4>
    <a:accent5>
      <a:srgbClr val="EBEBEB"/>
    </a:accent5>
    <a:accent6>
      <a:srgbClr val="243A5E"/>
    </a:accent6>
    <a:hlink>
      <a:srgbClr val="0078D4"/>
    </a:hlink>
    <a:folHlink>
      <a:srgbClr val="0078D4"/>
    </a:folHlink>
  </a:clrScheme>
</a:themeOverride>
</file>

<file path=ppt/theme/themeOverride4.xml><?xml version="1.0" encoding="utf-8"?>
<a:themeOverride xmlns:a="http://schemas.openxmlformats.org/drawingml/2006/main">
  <a:clrScheme name="Microsoft Security">
    <a:dk1>
      <a:srgbClr val="000000"/>
    </a:dk1>
    <a:lt1>
      <a:srgbClr val="FFFFFF"/>
    </a:lt1>
    <a:dk2>
      <a:srgbClr val="000000"/>
    </a:dk2>
    <a:lt2>
      <a:srgbClr val="E6E6E6"/>
    </a:lt2>
    <a:accent1>
      <a:srgbClr val="0078D4"/>
    </a:accent1>
    <a:accent2>
      <a:srgbClr val="000000"/>
    </a:accent2>
    <a:accent3>
      <a:srgbClr val="2F2F2F"/>
    </a:accent3>
    <a:accent4>
      <a:srgbClr val="505050"/>
    </a:accent4>
    <a:accent5>
      <a:srgbClr val="EBEBEB"/>
    </a:accent5>
    <a:accent6>
      <a:srgbClr val="243A5E"/>
    </a:accent6>
    <a:hlink>
      <a:srgbClr val="0078D4"/>
    </a:hlink>
    <a:folHlink>
      <a:srgbClr val="0078D4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7EC088F4D2974C9244144D3FA78CFC" ma:contentTypeVersion="8" ma:contentTypeDescription="Create a new document." ma:contentTypeScope="" ma:versionID="e1c38cc7a2baa39586734f3e69393826">
  <xsd:schema xmlns:xsd="http://www.w3.org/2001/XMLSchema" xmlns:xs="http://www.w3.org/2001/XMLSchema" xmlns:p="http://schemas.microsoft.com/office/2006/metadata/properties" xmlns:ns1="http://schemas.microsoft.com/sharepoint/v3" xmlns:ns2="92a942ff-a7ab-46b5-9ede-efd58ff8e61c" xmlns:ns3="a51c428d-9d60-41bd-8e8b-21795199cb1f" targetNamespace="http://schemas.microsoft.com/office/2006/metadata/properties" ma:root="true" ma:fieldsID="0b740379ab64b4056a59037551413ce9" ns1:_="" ns2:_="" ns3:_="">
    <xsd:import namespace="http://schemas.microsoft.com/sharepoint/v3"/>
    <xsd:import namespace="92a942ff-a7ab-46b5-9ede-efd58ff8e61c"/>
    <xsd:import namespace="a51c428d-9d60-41bd-8e8b-21795199cb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a942ff-a7ab-46b5-9ede-efd58ff8e6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1c428d-9d60-41bd-8e8b-21795199cb1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4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Expiration" staticId="0x01010070AB3889E58DB141A6E1281B02136174|-369733750" UniqueId="f63925ab-b55f-4dc6-aca1-762eb57430d4">
      <p:Name>Retention</p:Name>
      <p:Description>Automatic scheduling of content for processing, and performing a retention action on content that has reached its due date.</p:Description>
      <p:CustomData>
        <Schedules nextStageId="2">
          <Schedule type="Default">
            <stages>
              <data stageId="1" recur="true" offset="7" unit="days">
                <formula id="Microsoft.Office.RecordsManagement.PolicyFeatures.Expiration.Formula.BuiltIn">
                  <number>30</number>
                  <property>Modified</property>
                  <propertyId>28cf69c5-fa48-462a-b5cd-27b6f9d2bd5f</propertyId>
                  <period>days</period>
                </formula>
                <action type="action" id="Microsoft.Office.RecordsManagement.PolicyFeatures.Expiration.Action.DeletePreviousVersions"/>
              </data>
            </stages>
          </Schedule>
        </Schedules>
      </p:CustomData>
    </p:PolicyItem>
  </p:PolicyItems>
</p:Policy>
</file>

<file path=customXml/itemProps1.xml><?xml version="1.0" encoding="utf-8"?>
<ds:datastoreItem xmlns:ds="http://schemas.openxmlformats.org/officeDocument/2006/customXml" ds:itemID="{7BB1992C-6204-4DA9-8380-30D3BB008E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7FF8A1D-F96F-4325-A05A-E51E9F921180}"/>
</file>

<file path=customXml/itemProps3.xml><?xml version="1.0" encoding="utf-8"?>
<ds:datastoreItem xmlns:ds="http://schemas.openxmlformats.org/officeDocument/2006/customXml" ds:itemID="{AA6293CD-77A6-43E7-A81D-4C7D0439F064}">
  <ds:schemaRefs>
    <ds:schemaRef ds:uri="http://schemas.microsoft.com/sharepoint/v3"/>
    <ds:schemaRef ds:uri="http://www.w3.org/XML/1998/namespace"/>
    <ds:schemaRef ds:uri="http://schemas.microsoft.com/office/2006/documentManagement/types"/>
    <ds:schemaRef ds:uri="59afee55-fc30-40da-a84e-ff6fc62c4efa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92cc7923-7bd6-4c52-a535-c267c30bc123"/>
    <ds:schemaRef ds:uri="http://schemas.microsoft.com/office/2006/metadata/properties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FBEB01DD-CF29-4AA0-AE3D-FE66A131BDFC}">
  <ds:schemaRefs>
    <ds:schemaRef ds:uri="office.server.policy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2919</Words>
  <Application>Microsoft Office PowerPoint</Application>
  <PresentationFormat>Widescreen</PresentationFormat>
  <Paragraphs>380</Paragraphs>
  <Slides>39</Slides>
  <Notes>29</Notes>
  <HiddenSlides>2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Arial</vt:lpstr>
      <vt:lpstr>Calibri</vt:lpstr>
      <vt:lpstr>Consolas</vt:lpstr>
      <vt:lpstr>Segoe UI</vt:lpstr>
      <vt:lpstr>Segoe UI Black</vt:lpstr>
      <vt:lpstr>Segoe UI Light</vt:lpstr>
      <vt:lpstr>Segoe UI Semibold</vt:lpstr>
      <vt:lpstr>Wingdings</vt:lpstr>
      <vt:lpstr>LIGHT MODE</vt:lpstr>
      <vt:lpstr>SC-400T00A Microsoft Information Protection and  Compliance Administrator</vt:lpstr>
      <vt:lpstr>Implement Data Lifecycle and Records Management</vt:lpstr>
      <vt:lpstr>Outline</vt:lpstr>
      <vt:lpstr>Data Lifecycle Management in Microsoft Purview</vt:lpstr>
      <vt:lpstr>Agenda: Data Lifecycle Management in Microsoft Purview</vt:lpstr>
      <vt:lpstr>Data Lifecycle Management overview</vt:lpstr>
      <vt:lpstr>Data Lifecycle Management overview (continued)</vt:lpstr>
      <vt:lpstr>Explain Retention Tools in Microsoft 365</vt:lpstr>
      <vt:lpstr>Explain the Legal Hold to fulfill the requirements</vt:lpstr>
      <vt:lpstr>Configure retention policies</vt:lpstr>
      <vt:lpstr>Configure retention labels </vt:lpstr>
      <vt:lpstr>Configure manual retention label policies</vt:lpstr>
      <vt:lpstr>Configure manual retention label policies (continued)</vt:lpstr>
      <vt:lpstr>Configure auto-apply retention label policies</vt:lpstr>
      <vt:lpstr>Configure and manage adaptive scopes</vt:lpstr>
      <vt:lpstr>Import data for Data Lifecycle Management</vt:lpstr>
      <vt:lpstr>Manage and remediate Data Lifecycle Management</vt:lpstr>
      <vt:lpstr>Configure preservation locks</vt:lpstr>
      <vt:lpstr>Manage data retention in Microsoft 365 workloads</vt:lpstr>
      <vt:lpstr>Agenda: Manage data retention in Microsoft 365 workloads </vt:lpstr>
      <vt:lpstr>Explain retention in Exchange Online</vt:lpstr>
      <vt:lpstr>Explain retention in SharePoint Online and OneDrive</vt:lpstr>
      <vt:lpstr>Explain retention in Microsoft Teams</vt:lpstr>
      <vt:lpstr>Explain retention in Microsoft Yammer</vt:lpstr>
      <vt:lpstr>Recover content in Microsoft 365 workloads</vt:lpstr>
      <vt:lpstr>Activate archive mailboxes in Microsoft Exchange</vt:lpstr>
      <vt:lpstr>Apply mailbox holds in Microsoft Exchange</vt:lpstr>
      <vt:lpstr>Recover content in Microsoft Exchange</vt:lpstr>
      <vt:lpstr>Manage records in Microsoft Purview</vt:lpstr>
      <vt:lpstr>Agenda: Manage records in Microsoft Purview  </vt:lpstr>
      <vt:lpstr>Records management overview</vt:lpstr>
      <vt:lpstr>Import a file plan</vt:lpstr>
      <vt:lpstr>Configure retention labels</vt:lpstr>
      <vt:lpstr>Configure event driven retention</vt:lpstr>
      <vt:lpstr>Configure event driven retention (continued)</vt:lpstr>
      <vt:lpstr>Knowledge check</vt:lpstr>
      <vt:lpstr>Lab – Implement Data Lifecycle and Records Management</vt:lpstr>
      <vt:lpstr>Lab Exercises</vt:lpstr>
      <vt:lpstr>Closing slide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2023-10-03T18:33:08Z</dcterms:created>
  <dcterms:modified xsi:type="dcterms:W3CDTF">2023-10-20T05:58:29Z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policyId">
    <vt:lpwstr>0x01010070AB3889E58DB141A6E1281B02136174|-369733750</vt:lpwstr>
  </property>
  <property fmtid="{D5CDD505-2E9C-101B-9397-08002B2CF9AE}" pid="3" name="ContentTypeId">
    <vt:lpwstr>0x010100EC7EC088F4D2974C9244144D3FA78CFC</vt:lpwstr>
  </property>
  <property fmtid="{D5CDD505-2E9C-101B-9397-08002B2CF9AE}" pid="4" name="ItemRetentionFormula">
    <vt:lpwstr>&lt;formula id="Microsoft.Office.RecordsManagement.PolicyFeatures.Expiration.Formula.BuiltIn"&gt;&lt;number&gt;30&lt;/number&gt;&lt;property&gt;Modified&lt;/property&gt;&lt;propertyId&gt;28cf69c5-fa48-462a-b5cd-27b6f9d2bd5f&lt;/propertyId&gt;&lt;period&gt;days&lt;/period&gt;&lt;/formula&gt;</vt:lpwstr>
  </property>
  <property fmtid="{D5CDD505-2E9C-101B-9397-08002B2CF9AE}" pid="5" name="MediaServiceImageTags">
    <vt:lpwstr/>
  </property>
</Properties>
</file>