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741" r:id="rId5"/>
  </p:sldMasterIdLst>
  <p:notesMasterIdLst>
    <p:notesMasterId r:id="rId60"/>
  </p:notesMasterIdLst>
  <p:handoutMasterIdLst>
    <p:handoutMasterId r:id="rId61"/>
  </p:handoutMasterIdLst>
  <p:sldIdLst>
    <p:sldId id="2648" r:id="rId6"/>
    <p:sldId id="1959" r:id="rId7"/>
    <p:sldId id="1670" r:id="rId8"/>
    <p:sldId id="1997" r:id="rId9"/>
    <p:sldId id="2068" r:id="rId10"/>
    <p:sldId id="2023" r:id="rId11"/>
    <p:sldId id="1988" r:id="rId12"/>
    <p:sldId id="1989" r:id="rId13"/>
    <p:sldId id="1993" r:id="rId14"/>
    <p:sldId id="1990" r:id="rId15"/>
    <p:sldId id="1991" r:id="rId16"/>
    <p:sldId id="2024" r:id="rId17"/>
    <p:sldId id="2004" r:id="rId18"/>
    <p:sldId id="2069" r:id="rId19"/>
    <p:sldId id="1720" r:id="rId20"/>
    <p:sldId id="2006" r:id="rId21"/>
    <p:sldId id="1854" r:id="rId22"/>
    <p:sldId id="1855" r:id="rId23"/>
    <p:sldId id="1999" r:id="rId24"/>
    <p:sldId id="2025" r:id="rId25"/>
    <p:sldId id="2007" r:id="rId26"/>
    <p:sldId id="1834" r:id="rId27"/>
    <p:sldId id="2070" r:id="rId28"/>
    <p:sldId id="1740" r:id="rId29"/>
    <p:sldId id="1744" r:id="rId30"/>
    <p:sldId id="1857" r:id="rId31"/>
    <p:sldId id="1858" r:id="rId32"/>
    <p:sldId id="1859" r:id="rId33"/>
    <p:sldId id="2008" r:id="rId34"/>
    <p:sldId id="1725" r:id="rId35"/>
    <p:sldId id="2071" r:id="rId36"/>
    <p:sldId id="1726" r:id="rId37"/>
    <p:sldId id="1743" r:id="rId38"/>
    <p:sldId id="1863" r:id="rId39"/>
    <p:sldId id="1852" r:id="rId40"/>
    <p:sldId id="1783" r:id="rId41"/>
    <p:sldId id="1723" r:id="rId42"/>
    <p:sldId id="2072" r:id="rId43"/>
    <p:sldId id="2012" r:id="rId44"/>
    <p:sldId id="2013" r:id="rId45"/>
    <p:sldId id="1724" r:id="rId46"/>
    <p:sldId id="2018" r:id="rId47"/>
    <p:sldId id="2014" r:id="rId48"/>
    <p:sldId id="2019" r:id="rId49"/>
    <p:sldId id="2073" r:id="rId50"/>
    <p:sldId id="2022" r:id="rId51"/>
    <p:sldId id="1829" r:id="rId52"/>
    <p:sldId id="1830" r:id="rId53"/>
    <p:sldId id="1831" r:id="rId54"/>
    <p:sldId id="1532" r:id="rId55"/>
    <p:sldId id="1777" r:id="rId56"/>
    <p:sldId id="1800" r:id="rId57"/>
    <p:sldId id="2074" r:id="rId58"/>
    <p:sldId id="1808" r:id="rId59"/>
  </p:sldIdLst>
  <p:sldSz cx="12192000" cy="6858000"/>
  <p:notesSz cx="6858000" cy="9144000"/>
  <p:custDataLst>
    <p:tags r:id="rId62"/>
  </p:custDataLst>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752D24B-82C0-4EBD-8D5E-D85D1FFFDEC0}">
          <p14:sldIdLst>
            <p14:sldId id="2648"/>
            <p14:sldId id="1959"/>
            <p14:sldId id="1670"/>
          </p14:sldIdLst>
        </p14:section>
        <p14:section name="01 - Explore compliance in Microsoft 365" id="{0B0F98A1-2E0D-4B71-8039-5A64705A7586}">
          <p14:sldIdLst>
            <p14:sldId id="1997"/>
            <p14:sldId id="2068"/>
            <p14:sldId id="2023"/>
            <p14:sldId id="1988"/>
            <p14:sldId id="1989"/>
            <p14:sldId id="1993"/>
            <p14:sldId id="1990"/>
            <p14:sldId id="1991"/>
            <p14:sldId id="2024"/>
          </p14:sldIdLst>
        </p14:section>
        <p14:section name="02 - Search for content in the Microsoft Purview compliance portal" id="{B9645395-3375-4C12-B9A7-D6B23DAB6C69}">
          <p14:sldIdLst>
            <p14:sldId id="2004"/>
            <p14:sldId id="2069"/>
            <p14:sldId id="1720"/>
            <p14:sldId id="2006"/>
            <p14:sldId id="1854"/>
            <p14:sldId id="1855"/>
            <p14:sldId id="1999"/>
            <p14:sldId id="2025"/>
            <p14:sldId id="2007"/>
          </p14:sldIdLst>
        </p14:section>
        <p14:section name="03 - Manage Microsoft Purview eDiscovery (Standard)" id="{970092CF-186C-429B-913E-2EADAFB9C55C}">
          <p14:sldIdLst>
            <p14:sldId id="1834"/>
            <p14:sldId id="2070"/>
            <p14:sldId id="1740"/>
            <p14:sldId id="1744"/>
            <p14:sldId id="1857"/>
            <p14:sldId id="1858"/>
            <p14:sldId id="1859"/>
            <p14:sldId id="2008"/>
          </p14:sldIdLst>
        </p14:section>
        <p14:section name="04 - Manage Microsoft Purview eDiscovery (Premium)" id="{704ECEA9-F156-4C75-94F0-E1DAE1DB8102}">
          <p14:sldIdLst>
            <p14:sldId id="1725"/>
            <p14:sldId id="2071"/>
            <p14:sldId id="1726"/>
            <p14:sldId id="1743"/>
            <p14:sldId id="1863"/>
            <p14:sldId id="1852"/>
            <p14:sldId id="1783"/>
          </p14:sldIdLst>
        </p14:section>
        <p14:section name="05 - Manage Microsoft Purview Audit (Standard)" id="{815370E0-E890-4908-ABA3-71E4BF7D755D}">
          <p14:sldIdLst>
            <p14:sldId id="1723"/>
            <p14:sldId id="2072"/>
            <p14:sldId id="2012"/>
            <p14:sldId id="2013"/>
            <p14:sldId id="1724"/>
            <p14:sldId id="2018"/>
            <p14:sldId id="2014"/>
          </p14:sldIdLst>
        </p14:section>
        <p14:section name="06 - Manage Microsoft Purview Audit (Premium)" id="{73A0ECFD-6FEA-47F0-BFA4-13C623A196B5}">
          <p14:sldIdLst>
            <p14:sldId id="2019"/>
            <p14:sldId id="2073"/>
            <p14:sldId id="2022"/>
            <p14:sldId id="1829"/>
            <p14:sldId id="1830"/>
            <p14:sldId id="1831"/>
            <p14:sldId id="1532"/>
            <p14:sldId id="1777"/>
          </p14:sldIdLst>
        </p14:section>
        <p14:section name="Labs" id="{3D550898-BA11-4938-928D-873C30273ECD}">
          <p14:sldIdLst>
            <p14:sldId id="1800"/>
            <p14:sldId id="2074"/>
            <p14:sldId id="180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FFA38B"/>
    <a:srgbClr val="C73ECC"/>
    <a:srgbClr val="FFFFFF"/>
    <a:srgbClr val="2F2F2F"/>
    <a:srgbClr val="EAEAEA"/>
    <a:srgbClr val="243A5E"/>
    <a:srgbClr val="009900"/>
    <a:srgbClr val="3C3C41"/>
    <a:srgbClr val="4BCBEE"/>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68268" autoAdjust="0"/>
  </p:normalViewPr>
  <p:slideViewPr>
    <p:cSldViewPr snapToGrid="0">
      <p:cViewPr varScale="1">
        <p:scale>
          <a:sx n="101" d="100"/>
          <a:sy n="101" d="100"/>
        </p:scale>
        <p:origin x="72"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16"/>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commentAuthors" Target="commentAuthors.xml"/><Relationship Id="rId68"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handoutMaster" Target="handoutMasters/handout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10/20/2023 11:33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10/20/2023 11:33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mslearn.cloudguides.com/guides/Establish%20permissions%20and%20create%20a%20case%20with%20Microsoft%20Purview%20eDiscovery%20(Premiu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mslearn.cloudguides.com/guides/Identify%20and%20preserve%20data%20sources%20with%20Microsoft%20Purview%20eDiscovery%20(Premiu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mslearn.cloudguides.com/guides/Manage%20and%20review%20case%20content%20with%20Microsoft%20Purview%20eDiscovery%20(Premiu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OIVciVRwwZI&amp;ab_channel=MicrosoftMechanic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AZ-801 Configuring Windows Server Hybrid Advanced Services</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dirty="0">
                <a:effectLst/>
                <a:latin typeface="Söhne"/>
              </a:rPr>
              <a:t>Microsoft Purview Compliance Manager dashboard:</a:t>
            </a:r>
          </a:p>
          <a:p>
            <a:pPr marL="742950" lvl="1" indent="-285750" algn="l">
              <a:buFont typeface="Arial" panose="020B0604020202020204" pitchFamily="34" charset="0"/>
              <a:buChar char="•"/>
            </a:pPr>
            <a:r>
              <a:rPr lang="en-US" b="0" i="0" dirty="0">
                <a:effectLst/>
                <a:latin typeface="Söhne"/>
              </a:rPr>
              <a:t>Current compliance score visibility.</a:t>
            </a:r>
          </a:p>
          <a:p>
            <a:pPr marL="742950" lvl="1" indent="-285750" algn="l">
              <a:buFont typeface="Arial" panose="020B0604020202020204" pitchFamily="34" charset="0"/>
              <a:buChar char="•"/>
            </a:pPr>
            <a:r>
              <a:rPr lang="en-US" b="0" i="0" dirty="0">
                <a:effectLst/>
                <a:latin typeface="Söhne"/>
              </a:rPr>
              <a:t>Attention areas identification.</a:t>
            </a:r>
          </a:p>
          <a:p>
            <a:pPr marL="742950" lvl="1" indent="-285750" algn="l">
              <a:buFont typeface="Arial" panose="020B0604020202020204" pitchFamily="34" charset="0"/>
              <a:buChar char="•"/>
            </a:pPr>
            <a:r>
              <a:rPr lang="en-US" b="0" i="0" dirty="0">
                <a:effectLst/>
                <a:latin typeface="Söhne"/>
              </a:rPr>
              <a:t>Guidance to key improvement actions.</a:t>
            </a:r>
          </a:p>
          <a:p>
            <a:pPr algn="l">
              <a:buFont typeface="Arial" panose="020B0604020202020204" pitchFamily="34" charset="0"/>
              <a:buChar char="•"/>
            </a:pPr>
            <a:r>
              <a:rPr lang="en-US" b="0" i="0" dirty="0">
                <a:effectLst/>
                <a:latin typeface="Söhne"/>
              </a:rPr>
              <a:t>Screenshot examples:</a:t>
            </a:r>
          </a:p>
          <a:p>
            <a:pPr marL="742950" lvl="1" indent="-285750" algn="l">
              <a:buFont typeface="Arial" panose="020B0604020202020204" pitchFamily="34" charset="0"/>
              <a:buChar char="•"/>
            </a:pPr>
            <a:r>
              <a:rPr lang="en-US" b="0" i="0" dirty="0">
                <a:effectLst/>
                <a:latin typeface="Söhne"/>
              </a:rPr>
              <a:t>Top portion: overall compliance score and key improvement actions.</a:t>
            </a:r>
          </a:p>
          <a:p>
            <a:pPr marL="742950" lvl="1" indent="-285750" algn="l">
              <a:buFont typeface="Arial" panose="020B0604020202020204" pitchFamily="34" charset="0"/>
              <a:buChar char="•"/>
            </a:pPr>
            <a:r>
              <a:rPr lang="en-US" b="0" i="0" dirty="0">
                <a:effectLst/>
                <a:latin typeface="Söhne"/>
              </a:rPr>
              <a:t>Bottom portion: compliance score breakdown by category.</a:t>
            </a:r>
          </a:p>
          <a:p>
            <a:pPr algn="l">
              <a:buFont typeface="Arial" panose="020B0604020202020204" pitchFamily="34" charset="0"/>
              <a:buChar char="•"/>
            </a:pPr>
            <a:r>
              <a:rPr lang="en-US" b="0" i="0" dirty="0">
                <a:effectLst/>
                <a:latin typeface="Söhne"/>
              </a:rPr>
              <a:t>Filtering the dashboard view for specific criteria.</a:t>
            </a:r>
          </a:p>
          <a:p>
            <a:pPr algn="l">
              <a:buFont typeface="Arial" panose="020B0604020202020204" pitchFamily="34" charset="0"/>
              <a:buChar char="•"/>
            </a:pPr>
            <a:r>
              <a:rPr lang="en-US" b="0" i="0" dirty="0">
                <a:effectLst/>
                <a:latin typeface="Söhne"/>
              </a:rPr>
              <a:t>Improvement actions tab:</a:t>
            </a:r>
          </a:p>
          <a:p>
            <a:pPr marL="742950" lvl="1" indent="-285750" algn="l">
              <a:buFont typeface="Arial" panose="020B0604020202020204" pitchFamily="34" charset="0"/>
              <a:buChar char="•"/>
            </a:pPr>
            <a:r>
              <a:rPr lang="en-US" b="0" i="0" dirty="0">
                <a:effectLst/>
                <a:latin typeface="Söhne"/>
              </a:rPr>
              <a:t>Detailed list of managed improvement actions.</a:t>
            </a:r>
          </a:p>
          <a:p>
            <a:pPr marL="742950" lvl="1" indent="-285750" algn="l">
              <a:buFont typeface="Arial" panose="020B0604020202020204" pitchFamily="34" charset="0"/>
              <a:buChar char="•"/>
            </a:pPr>
            <a:r>
              <a:rPr lang="en-US" b="0" i="0" dirty="0">
                <a:effectLst/>
                <a:latin typeface="Söhne"/>
              </a:rPr>
              <a:t>Implementation guidance and solution links.</a:t>
            </a:r>
          </a:p>
          <a:p>
            <a:pPr algn="l">
              <a:buFont typeface="Arial" panose="020B0604020202020204" pitchFamily="34" charset="0"/>
              <a:buChar char="•"/>
            </a:pPr>
            <a:r>
              <a:rPr lang="en-US" b="0" i="0" dirty="0">
                <a:effectLst/>
                <a:latin typeface="Söhne"/>
              </a:rPr>
              <a:t>Solutions tab:</a:t>
            </a:r>
          </a:p>
          <a:p>
            <a:pPr marL="742950" lvl="1" indent="-285750" algn="l">
              <a:buFont typeface="Arial" panose="020B0604020202020204" pitchFamily="34" charset="0"/>
              <a:buChar char="•"/>
            </a:pPr>
            <a:r>
              <a:rPr lang="en-US" b="0" i="0" dirty="0">
                <a:effectLst/>
                <a:latin typeface="Söhne"/>
              </a:rPr>
              <a:t>Breakdown of earned and potential points by solution.</a:t>
            </a:r>
          </a:p>
          <a:p>
            <a:pPr marL="742950" lvl="1" indent="-285750" algn="l">
              <a:buFont typeface="Arial" panose="020B0604020202020204" pitchFamily="34" charset="0"/>
              <a:buChar char="•"/>
            </a:pPr>
            <a:r>
              <a:rPr lang="en-US" b="0" i="0" dirty="0">
                <a:effectLst/>
                <a:latin typeface="Söhne"/>
              </a:rPr>
              <a:t>Remaining improvement actions for each solution.</a:t>
            </a:r>
          </a:p>
          <a:p>
            <a:pPr algn="l">
              <a:buFont typeface="Arial" panose="020B0604020202020204" pitchFamily="34" charset="0"/>
              <a:buChar char="•"/>
            </a:pPr>
            <a:r>
              <a:rPr lang="en-US" b="0" i="0" dirty="0">
                <a:effectLst/>
                <a:latin typeface="Söhne"/>
              </a:rPr>
              <a:t>Assessments tab:</a:t>
            </a:r>
          </a:p>
          <a:p>
            <a:pPr marL="742950" lvl="1" indent="-285750" algn="l">
              <a:buFont typeface="Arial" panose="020B0604020202020204" pitchFamily="34" charset="0"/>
              <a:buChar char="•"/>
            </a:pPr>
            <a:r>
              <a:rPr lang="en-US" b="0" i="0" dirty="0">
                <a:effectLst/>
                <a:latin typeface="Söhne"/>
              </a:rPr>
              <a:t>Summary of set up assessments.</a:t>
            </a:r>
          </a:p>
          <a:p>
            <a:pPr marL="742950" lvl="1" indent="-285750" algn="l">
              <a:buFont typeface="Arial" panose="020B0604020202020204" pitchFamily="34" charset="0"/>
              <a:buChar char="•"/>
            </a:pPr>
            <a:r>
              <a:rPr lang="en-US" b="0" i="0" dirty="0">
                <a:effectLst/>
                <a:latin typeface="Söhne"/>
              </a:rPr>
              <a:t>Progress and completion status.</a:t>
            </a:r>
          </a:p>
          <a:p>
            <a:pPr algn="l">
              <a:buFont typeface="Arial" panose="020B0604020202020204" pitchFamily="34" charset="0"/>
              <a:buChar char="•"/>
            </a:pPr>
            <a:r>
              <a:rPr lang="en-US" b="0" i="0" dirty="0">
                <a:effectLst/>
                <a:latin typeface="Söhne"/>
              </a:rPr>
              <a:t>Assessment templates tab:</a:t>
            </a:r>
          </a:p>
          <a:p>
            <a:pPr marL="742950" lvl="1" indent="-285750" algn="l">
              <a:buFont typeface="Arial" panose="020B0604020202020204" pitchFamily="34" charset="0"/>
              <a:buChar char="•"/>
            </a:pPr>
            <a:r>
              <a:rPr lang="en-US" b="0" i="0" dirty="0">
                <a:effectLst/>
                <a:latin typeface="Söhne"/>
              </a:rPr>
              <a:t>List and details of available templates.</a:t>
            </a:r>
          </a:p>
          <a:p>
            <a:pPr marL="742950" lvl="1" indent="-285750" algn="l">
              <a:buFont typeface="Arial" panose="020B0604020202020204" pitchFamily="34" charset="0"/>
              <a:buChar char="•"/>
            </a:pPr>
            <a:r>
              <a:rPr lang="en-US" b="0" i="0" dirty="0">
                <a:effectLst/>
                <a:latin typeface="Söhne"/>
              </a:rPr>
              <a:t>Creation, export, and modification options.</a:t>
            </a:r>
          </a:p>
          <a:p>
            <a:pPr algn="l">
              <a:buFont typeface="Arial" panose="020B0604020202020204" pitchFamily="34" charset="0"/>
              <a:buChar char="•"/>
            </a:pPr>
            <a:r>
              <a:rPr lang="en-US" b="0" i="0" dirty="0">
                <a:effectLst/>
                <a:latin typeface="Söhne"/>
              </a:rPr>
              <a:t>Alerts tab:</a:t>
            </a:r>
          </a:p>
          <a:p>
            <a:pPr marL="742950" lvl="1" indent="-285750" algn="l">
              <a:buFont typeface="Arial" panose="020B0604020202020204" pitchFamily="34" charset="0"/>
              <a:buChar char="•"/>
            </a:pPr>
            <a:r>
              <a:rPr lang="en-US" b="0" i="0" dirty="0">
                <a:effectLst/>
                <a:latin typeface="Söhne"/>
              </a:rPr>
              <a:t>View and manage generated alerts.</a:t>
            </a:r>
          </a:p>
          <a:p>
            <a:pPr marL="742950" lvl="1" indent="-285750" algn="l">
              <a:buFont typeface="Arial" panose="020B0604020202020204" pitchFamily="34" charset="0"/>
              <a:buChar char="•"/>
            </a:pPr>
            <a:r>
              <a:rPr lang="en-US" b="0" i="0" dirty="0">
                <a:effectLst/>
                <a:latin typeface="Söhne"/>
              </a:rPr>
              <a:t>Details of triggering events and actions.</a:t>
            </a:r>
          </a:p>
          <a:p>
            <a:pPr algn="l">
              <a:buFont typeface="Arial" panose="020B0604020202020204" pitchFamily="34" charset="0"/>
              <a:buChar char="•"/>
            </a:pPr>
            <a:r>
              <a:rPr lang="en-US" b="0" i="0" dirty="0">
                <a:effectLst/>
                <a:latin typeface="Söhne"/>
              </a:rPr>
              <a:t>Alert policies tab:</a:t>
            </a:r>
          </a:p>
          <a:p>
            <a:pPr marL="742950" lvl="1" indent="-285750" algn="l">
              <a:buFont typeface="Arial" panose="020B0604020202020204" pitchFamily="34" charset="0"/>
              <a:buChar char="•"/>
            </a:pPr>
            <a:r>
              <a:rPr lang="en-US" b="0" i="0" dirty="0">
                <a:effectLst/>
                <a:latin typeface="Söhne"/>
              </a:rPr>
              <a:t>View and manage alert policies.</a:t>
            </a:r>
          </a:p>
          <a:p>
            <a:pPr marL="742950" lvl="1" indent="-285750" algn="l">
              <a:buFont typeface="Arial" panose="020B0604020202020204" pitchFamily="34" charset="0"/>
              <a:buChar char="•"/>
            </a:pPr>
            <a:r>
              <a:rPr lang="en-US" b="0" i="0" dirty="0">
                <a:effectLst/>
                <a:latin typeface="Söhne"/>
              </a:rPr>
              <a:t>Edit, activate, and delete options.</a:t>
            </a:r>
          </a:p>
          <a:p>
            <a:br>
              <a:rPr lang="en-US" b="0" i="0" dirty="0">
                <a:effectLst/>
                <a:latin typeface="Söhne"/>
              </a:rPr>
            </a:b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3777791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Compliance Manager assigns scores based on action types.</a:t>
            </a:r>
          </a:p>
          <a:p>
            <a:pPr marL="171450" indent="-171450">
              <a:buFont typeface="Arial" panose="020B0604020202020204" pitchFamily="34" charset="0"/>
              <a:buChar char="•"/>
            </a:pPr>
            <a:r>
              <a:rPr lang="en-US" dirty="0"/>
              <a:t>Mandatory actions carry higher assigned scores.</a:t>
            </a:r>
          </a:p>
          <a:p>
            <a:pPr marL="171450" indent="-171450">
              <a:buFont typeface="Arial" panose="020B0604020202020204" pitchFamily="34" charset="0"/>
              <a:buChar char="•"/>
            </a:pPr>
            <a:r>
              <a:rPr lang="en-US" dirty="0"/>
              <a:t>Preventative actions have higher scores than detective or corrective actions.</a:t>
            </a:r>
          </a:p>
          <a:p>
            <a:pPr marL="171450" indent="-171450">
              <a:buFont typeface="Arial" panose="020B0604020202020204" pitchFamily="34" charset="0"/>
              <a:buChar char="•"/>
            </a:pPr>
            <a:r>
              <a:rPr lang="en-US" dirty="0"/>
              <a:t>Discretionary actions have lower assigned scores.</a:t>
            </a:r>
          </a:p>
          <a:p>
            <a:pPr marL="171450" indent="-171450">
              <a:buFont typeface="Arial" panose="020B0604020202020204" pitchFamily="34" charset="0"/>
              <a:buChar char="•"/>
            </a:pPr>
            <a:r>
              <a:rPr lang="en-US" dirty="0"/>
              <a:t>Compliance Manager calculates scores accurately for implementation and testing.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7319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Compliance score is calculated based on completion of improvement actions within controls.</a:t>
            </a:r>
          </a:p>
          <a:p>
            <a:pPr marL="171450" indent="-171450">
              <a:buFont typeface="Arial" panose="020B0604020202020204" pitchFamily="34" charset="0"/>
              <a:buChar char="•"/>
            </a:pPr>
            <a:r>
              <a:rPr lang="en-US" dirty="0"/>
              <a:t>Improvement action score affects the overall compliance score, considering the potential risk involved.</a:t>
            </a:r>
          </a:p>
          <a:p>
            <a:pPr marL="171450" indent="-171450">
              <a:buFont typeface="Arial" panose="020B0604020202020204" pitchFamily="34" charset="0"/>
              <a:buChar char="•"/>
            </a:pPr>
            <a:r>
              <a:rPr lang="en-US" dirty="0"/>
              <a:t>Control score is determined by the sum of points earned from completed improvement actions within the control.</a:t>
            </a:r>
          </a:p>
          <a:p>
            <a:pPr marL="171450" indent="-171450">
              <a:buFont typeface="Arial" panose="020B0604020202020204" pitchFamily="34" charset="0"/>
              <a:buChar char="•"/>
            </a:pPr>
            <a:r>
              <a:rPr lang="en-US" dirty="0"/>
              <a:t>Assessment score is the sum of control scores, reflecting the organization's compliance progress.</a:t>
            </a:r>
          </a:p>
          <a:p>
            <a:pPr marL="171450" indent="-171450">
              <a:buFont typeface="Arial" panose="020B0604020202020204" pitchFamily="34" charset="0"/>
              <a:buChar char="•"/>
            </a:pPr>
            <a:r>
              <a:rPr lang="en-US" dirty="0"/>
              <a:t>Compliance Manager assigns points to Microsoft actions and technical actions once, and nontechnical actions per group implementation.</a:t>
            </a:r>
          </a:p>
          <a:p>
            <a:pPr marL="171450" indent="-171450">
              <a:buFont typeface="Arial" panose="020B0604020202020204" pitchFamily="34" charset="0"/>
              <a:buChar char="•"/>
            </a:pPr>
            <a:r>
              <a:rPr lang="en-US" dirty="0"/>
              <a:t>Mandatory and discretionary actions contribute to the compliance score differently based on their assigned values.</a:t>
            </a:r>
          </a:p>
          <a:p>
            <a:pPr marL="171450" indent="-171450">
              <a:buFont typeface="Arial" panose="020B0604020202020204" pitchFamily="34" charset="0"/>
              <a:buChar char="•"/>
            </a:pPr>
            <a:r>
              <a:rPr lang="en-US" dirty="0"/>
              <a:t>Preventative, detective, and corrective actions are assessed with varying scores, depending on their nature and risk level.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463424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664375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534397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D1D5DB"/>
                </a:solidFill>
                <a:effectLst/>
                <a:latin typeface="Söhne"/>
              </a:rPr>
              <a:t>Content Search:</a:t>
            </a:r>
          </a:p>
          <a:p>
            <a:pPr marL="171450" indent="-171450" algn="l">
              <a:buFont typeface="Arial" panose="020B0604020202020204" pitchFamily="34" charset="0"/>
              <a:buChar char="•"/>
            </a:pPr>
            <a:r>
              <a:rPr lang="en-US" b="0" i="0" dirty="0">
                <a:solidFill>
                  <a:srgbClr val="D1D5DB"/>
                </a:solidFill>
                <a:effectLst/>
                <a:latin typeface="Söhne"/>
              </a:rPr>
              <a:t>Search and export content across Microsoft 365 data sources.</a:t>
            </a:r>
          </a:p>
          <a:p>
            <a:pPr marL="171450" indent="-171450" algn="l">
              <a:buFont typeface="Arial" panose="020B0604020202020204" pitchFamily="34" charset="0"/>
              <a:buChar char="•"/>
            </a:pPr>
            <a:r>
              <a:rPr lang="en-US" b="0" i="0" dirty="0">
                <a:solidFill>
                  <a:srgbClr val="D1D5DB"/>
                </a:solidFill>
                <a:effectLst/>
                <a:latin typeface="Söhne"/>
              </a:rPr>
              <a:t>Export search results to a local computer.</a:t>
            </a:r>
          </a:p>
          <a:p>
            <a:pPr algn="l"/>
            <a:endParaRPr lang="en-US" b="0" i="0" dirty="0">
              <a:solidFill>
                <a:srgbClr val="D1D5DB"/>
              </a:solidFill>
              <a:effectLst/>
              <a:latin typeface="Söhne"/>
            </a:endParaRPr>
          </a:p>
          <a:p>
            <a:pPr algn="l"/>
            <a:r>
              <a:rPr lang="en-US" b="0" i="0" dirty="0">
                <a:solidFill>
                  <a:srgbClr val="D1D5DB"/>
                </a:solidFill>
                <a:effectLst/>
                <a:latin typeface="Söhne"/>
              </a:rPr>
              <a:t>eDiscovery (Standard):</a:t>
            </a:r>
          </a:p>
          <a:p>
            <a:pPr marL="171450" indent="-171450" algn="l">
              <a:buFont typeface="Arial" panose="020B0604020202020204" pitchFamily="34" charset="0"/>
              <a:buChar char="•"/>
            </a:pPr>
            <a:r>
              <a:rPr lang="en-US" b="0" i="0" dirty="0">
                <a:solidFill>
                  <a:srgbClr val="D1D5DB"/>
                </a:solidFill>
                <a:effectLst/>
                <a:latin typeface="Söhne"/>
              </a:rPr>
              <a:t>Create cases, assign managers, and associate searches and exports.</a:t>
            </a:r>
          </a:p>
          <a:p>
            <a:pPr marL="171450" indent="-171450" algn="l">
              <a:buFont typeface="Arial" panose="020B0604020202020204" pitchFamily="34" charset="0"/>
              <a:buChar char="•"/>
            </a:pPr>
            <a:r>
              <a:rPr lang="en-US" b="0" i="0" dirty="0">
                <a:solidFill>
                  <a:srgbClr val="D1D5DB"/>
                </a:solidFill>
                <a:effectLst/>
                <a:latin typeface="Söhne"/>
              </a:rPr>
              <a:t>Place legal holds and manage custodians and notifications.</a:t>
            </a:r>
          </a:p>
          <a:p>
            <a:pPr marL="171450" indent="-171450" algn="l">
              <a:buFont typeface="Arial" panose="020B0604020202020204" pitchFamily="34" charset="0"/>
              <a:buChar char="•"/>
            </a:pPr>
            <a:r>
              <a:rPr lang="en-US" b="0" i="0" dirty="0">
                <a:solidFill>
                  <a:srgbClr val="D1D5DB"/>
                </a:solidFill>
                <a:effectLst/>
                <a:latin typeface="Söhne"/>
              </a:rPr>
              <a:t>Access review sets, support for cloud attachments and SharePoint versions, and other advanced features.</a:t>
            </a:r>
          </a:p>
          <a:p>
            <a:pPr marL="171450" indent="-171450" algn="l">
              <a:buFont typeface="Arial" panose="020B0604020202020204" pitchFamily="34" charset="0"/>
              <a:buChar char="•"/>
            </a:pPr>
            <a:r>
              <a:rPr lang="en-US" b="0" i="0" dirty="0">
                <a:solidFill>
                  <a:srgbClr val="D1D5DB"/>
                </a:solidFill>
                <a:effectLst/>
                <a:latin typeface="Söhne"/>
              </a:rPr>
              <a:t>Filter, tag, and analyze content to streamline the review process.</a:t>
            </a:r>
          </a:p>
          <a:p>
            <a:pPr marL="171450" indent="-171450" algn="l">
              <a:buFont typeface="Arial" panose="020B0604020202020204" pitchFamily="34" charset="0"/>
              <a:buChar char="•"/>
            </a:pPr>
            <a:r>
              <a:rPr lang="en-US" b="0" i="0" dirty="0">
                <a:solidFill>
                  <a:srgbClr val="D1D5DB"/>
                </a:solidFill>
                <a:effectLst/>
                <a:latin typeface="Söhne"/>
              </a:rPr>
              <a:t>Use predictive coding models to prioritize relevant items.</a:t>
            </a:r>
          </a:p>
          <a:p>
            <a:pPr algn="l"/>
            <a:endParaRPr lang="en-US" b="0" i="0" dirty="0">
              <a:solidFill>
                <a:srgbClr val="D1D5DB"/>
              </a:solidFill>
              <a:effectLst/>
              <a:latin typeface="Söhne"/>
            </a:endParaRPr>
          </a:p>
          <a:p>
            <a:pPr algn="l"/>
            <a:r>
              <a:rPr lang="en-US" b="0" i="0" dirty="0">
                <a:solidFill>
                  <a:srgbClr val="D1D5DB"/>
                </a:solidFill>
                <a:effectLst/>
                <a:latin typeface="Söhne"/>
              </a:rPr>
              <a:t>eDiscovery (Premium):</a:t>
            </a:r>
          </a:p>
          <a:p>
            <a:pPr marL="171450" indent="-171450" algn="l">
              <a:buFont typeface="Arial" panose="020B0604020202020204" pitchFamily="34" charset="0"/>
              <a:buChar char="•"/>
            </a:pPr>
            <a:r>
              <a:rPr lang="en-US" b="0" i="0" dirty="0">
                <a:solidFill>
                  <a:srgbClr val="D1D5DB"/>
                </a:solidFill>
                <a:effectLst/>
                <a:latin typeface="Söhne"/>
              </a:rPr>
              <a:t>Includes all eDiscovery (Standard) capabilities.</a:t>
            </a:r>
          </a:p>
          <a:p>
            <a:pPr marL="171450" indent="-171450" algn="l">
              <a:buFont typeface="Arial" panose="020B0604020202020204" pitchFamily="34" charset="0"/>
              <a:buChar char="•"/>
            </a:pPr>
            <a:r>
              <a:rPr lang="en-US" b="0" i="0" dirty="0">
                <a:solidFill>
                  <a:srgbClr val="D1D5DB"/>
                </a:solidFill>
                <a:effectLst/>
                <a:latin typeface="Söhne"/>
              </a:rPr>
              <a:t>Manage custodians, notifications, and advanced indexing.</a:t>
            </a:r>
          </a:p>
          <a:p>
            <a:pPr marL="171450" indent="-171450" algn="l">
              <a:buFont typeface="Arial" panose="020B0604020202020204" pitchFamily="34" charset="0"/>
              <a:buChar char="•"/>
            </a:pPr>
            <a:r>
              <a:rPr lang="en-US" b="0" i="0" dirty="0">
                <a:solidFill>
                  <a:srgbClr val="D1D5DB"/>
                </a:solidFill>
                <a:effectLst/>
                <a:latin typeface="Söhne"/>
              </a:rPr>
              <a:t>Utilize review sets, apply tags, and employ analytics.</a:t>
            </a:r>
          </a:p>
          <a:p>
            <a:pPr marL="171450" indent="-171450" algn="l">
              <a:buFont typeface="Arial" panose="020B0604020202020204" pitchFamily="34" charset="0"/>
              <a:buChar char="•"/>
            </a:pPr>
            <a:r>
              <a:rPr lang="en-US" b="0" i="0" dirty="0">
                <a:solidFill>
                  <a:srgbClr val="D1D5DB"/>
                </a:solidFill>
                <a:effectLst/>
                <a:latin typeface="Söhne"/>
              </a:rPr>
              <a:t>Leverage predictive coding models to prioritize relevant content.</a:t>
            </a:r>
          </a:p>
          <a:p>
            <a:pPr marL="171450" indent="-171450" algn="l">
              <a:buFont typeface="Arial" panose="020B0604020202020204" pitchFamily="34" charset="0"/>
              <a:buChar char="•"/>
            </a:pPr>
            <a:r>
              <a:rPr lang="en-US" b="0" i="0" dirty="0">
                <a:solidFill>
                  <a:srgbClr val="D1D5DB"/>
                </a:solidFill>
                <a:effectLst/>
                <a:latin typeface="Söhne"/>
              </a:rPr>
              <a:t>Track long-running jobs and export documents to customer-owned Azure Storage.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 Content search in Microsoft Purview compliance portal to search for email, documents, and instant messaging conversations.</a:t>
            </a:r>
          </a:p>
          <a:p>
            <a:pPr marL="171450" indent="-171450">
              <a:buFont typeface="Arial" panose="020B0604020202020204" pitchFamily="34" charset="0"/>
              <a:buChar char="•"/>
            </a:pPr>
            <a:r>
              <a:rPr lang="en-US" dirty="0"/>
              <a:t>Search content in Exchange Online, SharePoint Online, OneDrive for Business, Teams, Microsoft 365 Groups, and Yammer Groups.</a:t>
            </a:r>
          </a:p>
          <a:p>
            <a:pPr marL="171450" indent="-171450">
              <a:buFont typeface="Arial" panose="020B0604020202020204" pitchFamily="34" charset="0"/>
              <a:buChar char="•"/>
            </a:pPr>
            <a:r>
              <a:rPr lang="en-US" dirty="0"/>
              <a:t>Limit access to the Content search tool to administrators, compliance officers, or eDiscovery managers.</a:t>
            </a:r>
          </a:p>
          <a:p>
            <a:pPr marL="171450" indent="-171450">
              <a:buFont typeface="Arial" panose="020B0604020202020204" pitchFamily="34" charset="0"/>
              <a:buChar char="•"/>
            </a:pPr>
            <a:r>
              <a:rPr lang="en-US" dirty="0"/>
              <a:t>Consider who should create and run the content search, the type of search to create, and the keywords and conditions to use.</a:t>
            </a:r>
          </a:p>
          <a:p>
            <a:pPr marL="171450" indent="-171450">
              <a:buFont typeface="Arial" panose="020B0604020202020204" pitchFamily="34" charset="0"/>
              <a:buChar char="•"/>
            </a:pPr>
            <a:r>
              <a:rPr lang="en-US" dirty="0"/>
              <a:t>Follow the steps to create and run a content search, including naming the search, selecting content locations, defining search conditions, and submitting the search.</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842256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run a content search, you can preview a sample of the search results to determine if the search is returning the expected results</a:t>
            </a:r>
          </a:p>
          <a:p>
            <a:r>
              <a:rPr lang="en-US" dirty="0"/>
              <a:t>A maximum of 1,000 randomly selected items are available to preview</a:t>
            </a:r>
          </a:p>
          <a:p>
            <a:r>
              <a:rPr lang="en-US" dirty="0"/>
              <a:t>A maximum of 100 items from a single content location (a mailbox or site) can be previewed</a:t>
            </a:r>
          </a:p>
          <a:p>
            <a:r>
              <a:rPr lang="en-US" dirty="0"/>
              <a:t>For mailbox items, only email messages are available to preview</a:t>
            </a:r>
          </a:p>
          <a:p>
            <a:r>
              <a:rPr lang="en-US" dirty="0"/>
              <a:t>For site items, only documents are available to preview</a:t>
            </a:r>
          </a:p>
          <a:p>
            <a:endParaRPr lang="en-US" dirty="0"/>
          </a:p>
          <a:p>
            <a:r>
              <a:rPr lang="en-US" dirty="0"/>
              <a:t>After running a content search, an organization can view the following statistics about the estimated search results:</a:t>
            </a:r>
          </a:p>
          <a:p>
            <a:r>
              <a:rPr lang="en-US" dirty="0"/>
              <a:t>A summary of the search results</a:t>
            </a:r>
          </a:p>
          <a:p>
            <a:r>
              <a:rPr lang="en-US" dirty="0"/>
              <a:t>The query statistics</a:t>
            </a:r>
          </a:p>
          <a:p>
            <a:pPr marL="171450" indent="-171450">
              <a:buFont typeface="Arial" panose="020B0604020202020204" pitchFamily="34" charset="0"/>
              <a:buChar char="•"/>
            </a:pPr>
            <a:r>
              <a:rPr lang="en-US" dirty="0"/>
              <a:t>The number of content locations with items that match the search query</a:t>
            </a:r>
          </a:p>
          <a:p>
            <a:pPr marL="171450" indent="-171450">
              <a:buFont typeface="Arial" panose="020B0604020202020204" pitchFamily="34" charset="0"/>
              <a:buChar char="•"/>
            </a:pPr>
            <a:r>
              <a:rPr lang="en-US" dirty="0"/>
              <a:t>The identity of content locations that have the most matching items</a:t>
            </a:r>
          </a:p>
          <a:p>
            <a:endParaRPr lang="en-US" dirty="0"/>
          </a:p>
          <a:p>
            <a:r>
              <a:rPr lang="en-US" dirty="0"/>
              <a:t>If an organization uses a keyword list when it creates or edits a search query, it can get enhanced statistics that show how many items match each keyword or keyword phrase</a:t>
            </a:r>
          </a:p>
          <a:p>
            <a:r>
              <a:rPr lang="en-US" dirty="0"/>
              <a:t>These statistics can help it quickly identify which parts of the query are the most (and least) effective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144259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sz="880" b="0" i="0" dirty="0">
                <a:solidFill>
                  <a:srgbClr val="000000"/>
                </a:solidFill>
                <a:effectLst/>
                <a:latin typeface="Segoe UI Light" panose="020B0502040204020203" pitchFamily="34" charset="0"/>
                <a:cs typeface="Segoe UI Light" panose="020B0502040204020203" pitchFamily="34" charset="0"/>
              </a:rPr>
              <a:t>After an organization successfully runs a Content search, it can export the search results to a local computer</a:t>
            </a:r>
          </a:p>
          <a:p>
            <a:pPr>
              <a:spcBef>
                <a:spcPts val="600"/>
              </a:spcBef>
            </a:pPr>
            <a:r>
              <a:rPr lang="en-US" sz="880" b="0" i="0" dirty="0">
                <a:solidFill>
                  <a:srgbClr val="000000"/>
                </a:solidFill>
                <a:effectLst/>
                <a:latin typeface="Segoe UI Light" panose="020B0502040204020203" pitchFamily="34" charset="0"/>
                <a:cs typeface="Segoe UI Light" panose="020B0502040204020203" pitchFamily="34" charset="0"/>
              </a:rPr>
              <a:t>When you export email results, they're downloaded to your computer as PST files</a:t>
            </a:r>
          </a:p>
          <a:p>
            <a:pPr>
              <a:spcBef>
                <a:spcPts val="600"/>
              </a:spcBef>
            </a:pPr>
            <a:r>
              <a:rPr lang="en-US" sz="880" b="0" i="0" dirty="0">
                <a:solidFill>
                  <a:srgbClr val="000000"/>
                </a:solidFill>
                <a:effectLst/>
                <a:latin typeface="Segoe UI Light" panose="020B0502040204020203" pitchFamily="34" charset="0"/>
                <a:cs typeface="Segoe UI Light" panose="020B0502040204020203" pitchFamily="34" charset="0"/>
              </a:rPr>
              <a:t>When you export content from SharePoint and OneDrive for Business sites, copies of the native Office documents are exported</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Prerequisites to exporting search results include:</a:t>
            </a:r>
          </a:p>
          <a:p>
            <a:pPr>
              <a:spcAft>
                <a:spcPts val="600"/>
              </a:spcAft>
            </a:pPr>
            <a:r>
              <a:rPr lang="en-US" sz="880" dirty="0">
                <a:solidFill>
                  <a:srgbClr val="000000"/>
                </a:solidFill>
                <a:latin typeface="Segoe UI Light" panose="020B0502040204020203" pitchFamily="34" charset="0"/>
                <a:cs typeface="Segoe UI Light" panose="020B0502040204020203" pitchFamily="34" charset="0"/>
              </a:rPr>
              <a:t>The user exporting the search results must be assigned the Export management role</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Microsoft Edge must be used to run the eDiscovery Export Tool (Internet Explorer 11 is no longer supported to export search results)</a:t>
            </a:r>
          </a:p>
          <a:p>
            <a:pPr>
              <a:spcAft>
                <a:spcPts val="600"/>
              </a:spcAft>
            </a:pPr>
            <a:r>
              <a:rPr lang="en-US" sz="880" b="0" i="0" dirty="0">
                <a:solidFill>
                  <a:srgbClr val="323232"/>
                </a:solidFill>
                <a:effectLst/>
                <a:latin typeface="Segoe UI Light" panose="020B0502040204020203" pitchFamily="34" charset="0"/>
                <a:cs typeface="Segoe UI Light" panose="020B0502040204020203" pitchFamily="34" charset="0"/>
              </a:rPr>
              <a:t>Organizations should ensure they can connect to the endpoint in Azure, which temporarily stores the exported data before it’s downloaded to the local computer</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Additional export considerations include:</a:t>
            </a:r>
          </a:p>
          <a:p>
            <a:pPr>
              <a:spcAft>
                <a:spcPts val="600"/>
              </a:spcAft>
            </a:pPr>
            <a:r>
              <a:rPr lang="en-US" sz="880" dirty="0">
                <a:solidFill>
                  <a:srgbClr val="000000"/>
                </a:solidFill>
                <a:latin typeface="Segoe UI Light" panose="020B0502040204020203" pitchFamily="34" charset="0"/>
                <a:cs typeface="Segoe UI Light" panose="020B0502040204020203" pitchFamily="34" charset="0"/>
              </a:rPr>
              <a:t>Automating the export or download processes isn’t supported by Microsoft and should be avoided</a:t>
            </a:r>
          </a:p>
          <a:p>
            <a:pPr>
              <a:spcAft>
                <a:spcPts val="600"/>
              </a:spcAft>
            </a:pPr>
            <a:r>
              <a:rPr lang="en-US" sz="880" b="0" i="0" dirty="0">
                <a:solidFill>
                  <a:srgbClr val="323232"/>
                </a:solidFill>
                <a:effectLst/>
                <a:latin typeface="Segoe UI Light" panose="020B0502040204020203" pitchFamily="34" charset="0"/>
                <a:cs typeface="Segoe UI Light" panose="020B0502040204020203" pitchFamily="34" charset="0"/>
              </a:rPr>
              <a:t>To improve performance when downloading search results, consider dividing searches that return a large set of results into smaller searches</a:t>
            </a:r>
            <a:endParaRPr lang="en-US" sz="880" dirty="0">
              <a:solidFill>
                <a:srgbClr val="000000"/>
              </a:solidFill>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3344060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b="0" i="0" dirty="0">
                <a:solidFill>
                  <a:srgbClr val="000000"/>
                </a:solidFill>
                <a:effectLst/>
              </a:rPr>
              <a:t>Filtered search permissions can be configured to allow an eDiscovery manager to search only a subset of mailboxes and sites in a Microsoft 365 organization</a:t>
            </a:r>
            <a:endParaRPr lang="en-US" sz="880" dirty="0">
              <a:cs typeface="Segoe UI Semilight" panose="020B0402040204020203" pitchFamily="34" charset="0"/>
            </a:endParaRP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solidFill>
                  <a:srgbClr val="000000"/>
                </a:solidFill>
              </a:rPr>
              <a:t>P</a:t>
            </a:r>
            <a:r>
              <a:rPr lang="en-US" sz="880" b="0" i="0" dirty="0">
                <a:solidFill>
                  <a:srgbClr val="000000"/>
                </a:solidFill>
                <a:effectLst/>
              </a:rPr>
              <a:t>ermissions filtering allow the eDiscovery manager to search only for mailbox or site content that meets a specific search criterion</a:t>
            </a:r>
            <a:endParaRPr lang="en-US" sz="880" dirty="0">
              <a:cs typeface="Segoe UI Semilight" panose="020B0402040204020203" pitchFamily="34" charset="0"/>
            </a:endParaRP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b="0" i="0" dirty="0">
                <a:solidFill>
                  <a:srgbClr val="000000"/>
                </a:solidFill>
                <a:effectLst/>
              </a:rPr>
              <a:t>Search permissions filtering is configured by creating a filter that uses a supported recipient filter to limit which mailboxes can be searched</a:t>
            </a:r>
            <a:endParaRPr lang="en-US" sz="880" dirty="0">
              <a:cs typeface="Segoe UI Semilight" panose="020B0402040204020203" pitchFamily="34" charset="0"/>
            </a:endParaRP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b="0" i="0" dirty="0">
                <a:solidFill>
                  <a:srgbClr val="000000"/>
                </a:solidFill>
                <a:effectLst/>
              </a:rPr>
              <a:t>Filters can be created to specify what mailbox or site content can be searched</a:t>
            </a:r>
            <a:endParaRPr lang="en-US" sz="880" dirty="0">
              <a:cs typeface="Segoe UI Semilight" panose="020B04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938537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174297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Search permissions filtering allows eDiscovery managers to search specific mailboxes and sites.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Filters limit searches based on location, department, or specific properties.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Filters apply to Microsoft Purview compliance portal search features.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Users with search permissions can search, preview, export, and purge content.</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Filters create compliance boundaries within an organization.</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PowerShell cmdlets manage search permissions filters.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Requirements: Organization Management role group membership, PowerShell module connection.</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No limit on filters, but a search query has a maximum of 100 conditions.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Example syntax for creating filters is provided.</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cs typeface="Segoe UI Semilight" panose="020B0402040204020203" pitchFamily="34" charset="0"/>
              </a:rPr>
              <a:t>Knowledge check verifies understanding.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4096783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dirty="0">
                <a:latin typeface="Segoe UI Light" panose="020B0502040204020203" pitchFamily="34" charset="0"/>
                <a:cs typeface="Segoe UI Light" panose="020B0502040204020203" pitchFamily="34" charset="0"/>
              </a:rPr>
              <a:t>An organization can use the Content search feature to search for and delete email messages from all mailboxes in its Exchange deployment</a:t>
            </a:r>
          </a:p>
          <a:p>
            <a:r>
              <a:rPr lang="en-US" sz="880" dirty="0">
                <a:latin typeface="Segoe UI Light" panose="020B0502040204020203" pitchFamily="34" charset="0"/>
                <a:cs typeface="Segoe UI Light" panose="020B0502040204020203" pitchFamily="34" charset="0"/>
              </a:rPr>
              <a:t>This process can help you find and remove potentially harmful or high-risk email, such as:</a:t>
            </a:r>
          </a:p>
          <a:p>
            <a:pPr marL="171450" indent="-171450">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Messages that contain dangerous attachments or viruses</a:t>
            </a:r>
          </a:p>
          <a:p>
            <a:pPr marL="171450" indent="-171450">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Phishing messages</a:t>
            </a:r>
          </a:p>
          <a:p>
            <a:pPr marL="171450" indent="-171450">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Messages that contain sensitive data</a:t>
            </a:r>
          </a:p>
          <a:p>
            <a:endParaRPr lang="en-US" sz="880" dirty="0">
              <a:latin typeface="Segoe UI Light" panose="020B0502040204020203" pitchFamily="34" charset="0"/>
              <a:cs typeface="Segoe UI Light" panose="020B0502040204020203" pitchFamily="34" charset="0"/>
            </a:endParaRPr>
          </a:p>
          <a:p>
            <a:pPr marL="0" lvl="1" indent="0">
              <a:spcAft>
                <a:spcPts val="600"/>
              </a:spcAft>
              <a:buNone/>
            </a:pPr>
            <a:r>
              <a:rPr lang="en-US" sz="880" dirty="0">
                <a:latin typeface="Segoe UI Light" panose="020B0502040204020203" pitchFamily="34" charset="0"/>
                <a:cs typeface="Segoe UI Light" panose="020B0502040204020203" pitchFamily="34" charset="0"/>
              </a:rPr>
              <a:t>When deleting email messages:</a:t>
            </a:r>
          </a:p>
          <a:p>
            <a:pPr marL="0" lvl="1" indent="0">
              <a:spcAft>
                <a:spcPts val="600"/>
              </a:spcAft>
              <a:buNone/>
            </a:pPr>
            <a:r>
              <a:rPr lang="en-US" sz="880" dirty="0">
                <a:latin typeface="Segoe UI Light" panose="020B0502040204020203" pitchFamily="34" charset="0"/>
                <a:cs typeface="Segoe UI Light" panose="020B0502040204020203" pitchFamily="34" charset="0"/>
              </a:rPr>
              <a:t>A maximum of 10 items per mailbox can be removed at one time</a:t>
            </a:r>
          </a:p>
          <a:p>
            <a:pPr marL="0" lvl="1" indent="0">
              <a:spcAft>
                <a:spcPts val="600"/>
              </a:spcAft>
              <a:buNone/>
            </a:pPr>
            <a:r>
              <a:rPr lang="en-US" sz="880" b="0" i="0" dirty="0">
                <a:solidFill>
                  <a:srgbClr val="000000"/>
                </a:solidFill>
                <a:effectLst/>
                <a:latin typeface="Segoe UI Light" panose="020B0502040204020203" pitchFamily="34" charset="0"/>
                <a:cs typeface="Segoe UI Light" panose="020B0502040204020203" pitchFamily="34" charset="0"/>
              </a:rPr>
              <a:t>50,000 is the maximum number of mailboxes in a content search that you can use to delete items by doing a search and purge action</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r>
              <a:rPr lang="en-US" sz="880" dirty="0">
                <a:latin typeface="Segoe UI Light" panose="020B0502040204020203" pitchFamily="34" charset="0"/>
                <a:cs typeface="Segoe UI Light" panose="020B0502040204020203" pitchFamily="34" charset="0"/>
              </a:rPr>
              <a:t>Deleting email messages requires the following steps:</a:t>
            </a:r>
          </a:p>
          <a:p>
            <a:pPr marL="228600" indent="-228600">
              <a:buFont typeface="+mj-lt"/>
              <a:buAutoNum type="arabicPeriod"/>
            </a:pPr>
            <a:r>
              <a:rPr lang="en-US" sz="880" dirty="0">
                <a:latin typeface="Segoe UI Light" panose="020B0502040204020203" pitchFamily="34" charset="0"/>
                <a:cs typeface="Segoe UI Light" panose="020B0502040204020203" pitchFamily="34" charset="0"/>
              </a:rPr>
              <a:t>Connect to the Security and Compliance PowerShell module</a:t>
            </a:r>
          </a:p>
          <a:p>
            <a:pPr marL="228600" indent="-228600">
              <a:buFont typeface="+mj-lt"/>
              <a:buAutoNum type="arabicPeriod"/>
            </a:pPr>
            <a:r>
              <a:rPr lang="en-US" sz="880" dirty="0">
                <a:latin typeface="Segoe UI Light" panose="020B0502040204020203" pitchFamily="34" charset="0"/>
                <a:cs typeface="Segoe UI Light" panose="020B0502040204020203" pitchFamily="34" charset="0"/>
              </a:rPr>
              <a:t>Create a Content Search to find the message to delete</a:t>
            </a:r>
          </a:p>
          <a:p>
            <a:pPr marL="228600" indent="-228600">
              <a:buFont typeface="+mj-lt"/>
              <a:buAutoNum type="arabicPeriod"/>
            </a:pPr>
            <a:r>
              <a:rPr lang="en-US" sz="880" dirty="0">
                <a:latin typeface="Segoe UI Light" panose="020B0502040204020203" pitchFamily="34" charset="0"/>
                <a:cs typeface="Segoe UI Light" panose="020B0502040204020203" pitchFamily="34" charset="0"/>
              </a:rPr>
              <a:t>Delete the message</a:t>
            </a: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4003877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7572798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020090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Microsoft Purview eDiscovery (Premium) enables custodian management and content analysis of cases.</a:t>
            </a:r>
            <a:br>
              <a:rPr lang="en-US" sz="880" b="0" i="0" dirty="0">
                <a:solidFill>
                  <a:srgbClr val="000000"/>
                </a:solidFill>
                <a:effectLst/>
                <a:latin typeface="Segoe UI Light" panose="020B0502040204020203" pitchFamily="34" charset="0"/>
                <a:cs typeface="Segoe UI Light" panose="020B0502040204020203" pitchFamily="34" charset="0"/>
              </a:rPr>
            </a:br>
            <a:endParaRPr lang="en-US" sz="880" b="0" i="0" dirty="0">
              <a:solidFill>
                <a:srgbClr val="000000"/>
              </a:solidFill>
              <a:effectLst/>
              <a:latin typeface="Segoe UI Light" panose="020B0502040204020203" pitchFamily="34" charset="0"/>
              <a:cs typeface="Segoe UI Light" panose="020B0502040204020203" pitchFamily="34" charset="0"/>
            </a:endParaRPr>
          </a:p>
          <a:p>
            <a:r>
              <a:rPr lang="en-US" sz="880" dirty="0">
                <a:latin typeface="Segoe UI Light" panose="020B0502040204020203" pitchFamily="34" charset="0"/>
                <a:cs typeface="Segoe UI Light" panose="020B0502040204020203" pitchFamily="34" charset="0"/>
              </a:rPr>
              <a:t>eDiscovery (Standard) builds on Content search functionality by:</a:t>
            </a:r>
          </a:p>
          <a:p>
            <a:r>
              <a:rPr lang="en-US" sz="880" dirty="0">
                <a:latin typeface="Segoe UI Light" panose="020B0502040204020203" pitchFamily="34" charset="0"/>
                <a:cs typeface="Segoe UI Light" panose="020B0502040204020203" pitchFamily="34" charset="0"/>
              </a:rPr>
              <a:t>Enabling organizations to create eDiscovery cases and assign eDiscovery managers to specific case</a:t>
            </a:r>
          </a:p>
          <a:p>
            <a:r>
              <a:rPr lang="en-US" sz="880" dirty="0">
                <a:latin typeface="Segoe UI Light" panose="020B0502040204020203" pitchFamily="34" charset="0"/>
                <a:cs typeface="Segoe UI Light" panose="020B0502040204020203" pitchFamily="34" charset="0"/>
              </a:rPr>
              <a:t>Associating searches and exports with a case</a:t>
            </a:r>
          </a:p>
          <a:p>
            <a:r>
              <a:rPr lang="en-US" sz="880" dirty="0">
                <a:latin typeface="Segoe UI Light" panose="020B0502040204020203" pitchFamily="34" charset="0"/>
                <a:cs typeface="Segoe UI Light" panose="020B0502040204020203" pitchFamily="34" charset="0"/>
              </a:rPr>
              <a:t>Placing an eDiscovery hold on content locations relevant to a case</a:t>
            </a: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172748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4040501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Holds preserve content that may be relevant to a case, such as:</a:t>
            </a:r>
          </a:p>
          <a:p>
            <a:pPr marL="171450" indent="-171450">
              <a:spcAft>
                <a:spcPts val="600"/>
              </a:spcAft>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Exchange mailboxes and OneDrive for Business accounts of people being investigated in a case</a:t>
            </a:r>
          </a:p>
          <a:p>
            <a:pPr marL="171450" indent="-171450">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The mailboxes and sites that are associated with Microsoft Teams, Microsoft 365 Groups, and Yammer Groups</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lgn="l">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When content locations are placed on hold, the content is preserved until the organization either:</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Removes the content location from the hold</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Deletes the hold</a:t>
            </a: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When creating a hold, you must define the scope of the content being placed on hold by selecting one of the following options:</a:t>
            </a:r>
          </a:p>
          <a:p>
            <a:pPr marL="171450" indent="-171450">
              <a:spcAft>
                <a:spcPts val="600"/>
              </a:spcAft>
              <a:buFont typeface="Arial" panose="020B0604020202020204" pitchFamily="34" charset="0"/>
              <a:buChar char="•"/>
            </a:pPr>
            <a:r>
              <a:rPr lang="en-US" sz="880" i="0" dirty="0">
                <a:solidFill>
                  <a:srgbClr val="000000"/>
                </a:solidFill>
                <a:effectLst/>
                <a:latin typeface="Segoe UI Light" panose="020B0502040204020203" pitchFamily="34" charset="0"/>
                <a:cs typeface="Segoe UI Light" panose="020B0502040204020203" pitchFamily="34" charset="0"/>
              </a:rPr>
              <a:t>Create an infinite hold where all content in the specified locations is placed on hold</a:t>
            </a:r>
          </a:p>
          <a:p>
            <a:pPr marL="171450" indent="-171450">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Create a query-based hold where only the content in the specified locations that matches a search query is placed on hold</a:t>
            </a:r>
          </a:p>
          <a:p>
            <a:pPr marL="171450" indent="-171450">
              <a:spcAft>
                <a:spcPts val="600"/>
              </a:spcAft>
              <a:buFont typeface="Arial" panose="020B0604020202020204" pitchFamily="34" charset="0"/>
              <a:buChar char="•"/>
            </a:pPr>
            <a:r>
              <a:rPr lang="en-US" sz="880" i="0" dirty="0">
                <a:solidFill>
                  <a:srgbClr val="000000"/>
                </a:solidFill>
                <a:effectLst/>
                <a:latin typeface="Segoe UI Light" panose="020B0502040204020203" pitchFamily="34" charset="0"/>
                <a:cs typeface="Segoe UI Light" panose="020B0502040204020203" pitchFamily="34" charset="0"/>
              </a:rPr>
              <a:t>Specify a date range to preserve only the content that was sent, received, or created within that date range</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24545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To search for content in a case, you must first:</a:t>
            </a:r>
          </a:p>
          <a:p>
            <a:pPr marL="171450" indent="-171450">
              <a:spcAft>
                <a:spcPts val="600"/>
              </a:spcAft>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Create the case in the Microsoft Purview compliance portal</a:t>
            </a:r>
          </a:p>
          <a:p>
            <a:pPr marL="171450" indent="-171450">
              <a:spcAft>
                <a:spcPts val="600"/>
              </a:spcAft>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Place the people of interest in the case on hold</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dirty="0">
                <a:solidFill>
                  <a:srgbClr val="000000"/>
                </a:solidFill>
                <a:latin typeface="Segoe UI Light" panose="020B0502040204020203" pitchFamily="34" charset="0"/>
                <a:cs typeface="Segoe UI Light" panose="020B0502040204020203" pitchFamily="34" charset="0"/>
              </a:rPr>
              <a:t>You can then create and run one or more searches for content relevant to the case</a:t>
            </a:r>
            <a:endParaRPr lang="en-US" sz="880" b="0" i="0" dirty="0">
              <a:solidFill>
                <a:srgbClr val="000000"/>
              </a:solidFill>
              <a:effectLst/>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Searches associated with an eDiscovery (Standard) case are NOT listed on the </a:t>
            </a:r>
            <a:r>
              <a:rPr lang="en-US" sz="880" b="1" i="0" dirty="0">
                <a:solidFill>
                  <a:srgbClr val="000000"/>
                </a:solidFill>
                <a:effectLst/>
                <a:latin typeface="Segoe UI Light" panose="020B0502040204020203" pitchFamily="34" charset="0"/>
                <a:cs typeface="Segoe UI Light" panose="020B0502040204020203" pitchFamily="34" charset="0"/>
              </a:rPr>
              <a:t>Content search</a:t>
            </a:r>
            <a:r>
              <a:rPr lang="en-US" sz="880" b="0" i="0" dirty="0">
                <a:solidFill>
                  <a:srgbClr val="000000"/>
                </a:solidFill>
                <a:effectLst/>
                <a:latin typeface="Segoe UI Light" panose="020B0502040204020203" pitchFamily="34" charset="0"/>
                <a:cs typeface="Segoe UI Light" panose="020B0502040204020203" pitchFamily="34" charset="0"/>
              </a:rPr>
              <a:t> page in the Microsoft Purview compliance portal</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Instead, they’re listed on the </a:t>
            </a:r>
            <a:r>
              <a:rPr lang="en-US" sz="880" b="1" i="0" dirty="0">
                <a:solidFill>
                  <a:srgbClr val="000000"/>
                </a:solidFill>
                <a:effectLst/>
                <a:latin typeface="Segoe UI Light" panose="020B0502040204020203" pitchFamily="34" charset="0"/>
                <a:cs typeface="Segoe UI Light" panose="020B0502040204020203" pitchFamily="34" charset="0"/>
              </a:rPr>
              <a:t>Searches</a:t>
            </a:r>
            <a:r>
              <a:rPr lang="en-US" sz="880" b="0" i="0" dirty="0">
                <a:solidFill>
                  <a:srgbClr val="000000"/>
                </a:solidFill>
                <a:effectLst/>
                <a:latin typeface="Segoe UI Light" panose="020B0502040204020203" pitchFamily="34" charset="0"/>
                <a:cs typeface="Segoe UI Light" panose="020B0502040204020203" pitchFamily="34" charset="0"/>
              </a:rPr>
              <a:t> page of the eDiscovery (Standard) case the searches are associated with</a:t>
            </a:r>
            <a:endParaRPr lang="en-US" sz="880" dirty="0">
              <a:solidFill>
                <a:srgbClr val="000000"/>
              </a:solidFill>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As a result, searches associated with a case can only be accessed by case members</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When defining the conditions of your search, you can:</a:t>
            </a:r>
          </a:p>
          <a:p>
            <a:pPr marL="171450" indent="-171450">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Specify keywords, message properties such as sent and received dates, or document properties such as file names or the date that a document was last changed</a:t>
            </a:r>
          </a:p>
          <a:p>
            <a:pPr marL="171450" indent="-171450">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Select the </a:t>
            </a:r>
            <a:r>
              <a:rPr lang="en-US" sz="880" b="1" i="0" dirty="0">
                <a:solidFill>
                  <a:srgbClr val="000000"/>
                </a:solidFill>
                <a:effectLst/>
                <a:latin typeface="Segoe UI Light" panose="020B0502040204020203" pitchFamily="34" charset="0"/>
                <a:cs typeface="Segoe UI Light" panose="020B0502040204020203" pitchFamily="34" charset="0"/>
              </a:rPr>
              <a:t>Show keyword list</a:t>
            </a:r>
            <a:r>
              <a:rPr lang="en-US" sz="880" b="0" i="0" dirty="0">
                <a:solidFill>
                  <a:srgbClr val="000000"/>
                </a:solidFill>
                <a:effectLst/>
                <a:latin typeface="Segoe UI Light" panose="020B0502040204020203" pitchFamily="34" charset="0"/>
                <a:cs typeface="Segoe UI Light" panose="020B0502040204020203" pitchFamily="34" charset="0"/>
              </a:rPr>
              <a:t> option and type a keyword in each row in order to display statistics showing how many items match each keyword</a:t>
            </a:r>
          </a:p>
          <a:p>
            <a:pPr marL="171450" indent="-171450">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Add search conditions to narrow a search and return a more refined set of results</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6356688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chemeClr val="accent1"/>
                </a:solidFill>
                <a:effectLst/>
                <a:latin typeface="Segoe UI Light" panose="020B0502040204020203" pitchFamily="34" charset="0"/>
                <a:cs typeface="Segoe UI Light" panose="020B0502040204020203" pitchFamily="34" charset="0"/>
              </a:rPr>
              <a:t>After successfully running a search that’s associated with a Microsoft Purview eDiscovery (Standard) case, you can export the search results</a:t>
            </a:r>
            <a:endParaRPr lang="en-US" sz="880" dirty="0">
              <a:solidFill>
                <a:schemeClr val="accent1"/>
              </a:solidFill>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When search results are exported, mailbox items are downloaded in PST files or as individual messages</a:t>
            </a: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When content from SharePoint and OneDrive for Business sites are exported, copies of native Office documents and other documents are exported</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The following additional files are exported:</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A </a:t>
            </a:r>
            <a:r>
              <a:rPr lang="en-US" sz="880" i="0" dirty="0">
                <a:solidFill>
                  <a:srgbClr val="000000"/>
                </a:solidFill>
                <a:effectLst/>
                <a:latin typeface="Segoe UI Light" panose="020B0502040204020203" pitchFamily="34" charset="0"/>
                <a:cs typeface="Segoe UI Light" panose="020B0502040204020203" pitchFamily="34" charset="0"/>
              </a:rPr>
              <a:t>Results.csv </a:t>
            </a:r>
            <a:r>
              <a:rPr lang="en-US" sz="880" b="0" i="0" dirty="0">
                <a:solidFill>
                  <a:srgbClr val="000000"/>
                </a:solidFill>
                <a:effectLst/>
                <a:latin typeface="Segoe UI Light" panose="020B0502040204020203" pitchFamily="34" charset="0"/>
                <a:cs typeface="Segoe UI Light" panose="020B0502040204020203" pitchFamily="34" charset="0"/>
              </a:rPr>
              <a:t>file that contains information about every item that's exported</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A manifest file (in XML format) that contains information about every search result</a:t>
            </a:r>
          </a:p>
          <a:p>
            <a:pPr marL="0" indent="0">
              <a:spcAft>
                <a:spcPts val="600"/>
              </a:spcAft>
              <a:buFont typeface="Arial" panose="020B0604020202020204" pitchFamily="34" charset="0"/>
              <a:buNone/>
            </a:pPr>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After the export is started, the search results are transferred to a Microsoft-provided Azure storage location in the Microsoft cloud</a:t>
            </a:r>
            <a:endParaRPr lang="en-US" sz="880" b="0" dirty="0">
              <a:solidFill>
                <a:srgbClr val="000000"/>
              </a:solidFill>
              <a:effectLst/>
              <a:latin typeface="Segoe UI Light" panose="020B0502040204020203" pitchFamily="34" charset="0"/>
              <a:cs typeface="Segoe UI Light" panose="020B0502040204020203" pitchFamily="34" charset="0"/>
            </a:endParaRPr>
          </a:p>
          <a:p>
            <a:pPr>
              <a:spcAft>
                <a:spcPts val="600"/>
              </a:spcAft>
            </a:pPr>
            <a:r>
              <a:rPr lang="en-US" sz="880" b="0" dirty="0">
                <a:solidFill>
                  <a:srgbClr val="000000"/>
                </a:solidFill>
                <a:effectLst/>
                <a:latin typeface="Segoe UI Light" panose="020B0502040204020203" pitchFamily="34" charset="0"/>
                <a:cs typeface="Segoe UI Light" panose="020B0502040204020203" pitchFamily="34" charset="0"/>
              </a:rPr>
              <a:t>Exported search results must be downloaded within 14 days after the export job was created</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7071700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When the legal case or investigation supported by an eDiscovery (Standard) case is completed, the case can be closed</a:t>
            </a:r>
          </a:p>
          <a:p>
            <a:endParaRPr lang="en-US" sz="880" dirty="0">
              <a:latin typeface="Segoe UI Light" panose="020B0502040204020203" pitchFamily="34" charset="0"/>
              <a:cs typeface="Segoe UI Light" panose="020B0502040204020203" pitchFamily="34" charset="0"/>
            </a:endParaRPr>
          </a:p>
          <a:p>
            <a:pPr algn="l">
              <a:spcAft>
                <a:spcPts val="600"/>
              </a:spcAft>
            </a:pPr>
            <a:r>
              <a:rPr lang="en-US" sz="880" dirty="0">
                <a:solidFill>
                  <a:srgbClr val="000000"/>
                </a:solidFill>
                <a:latin typeface="Segoe UI Light" panose="020B0502040204020203" pitchFamily="34" charset="0"/>
                <a:cs typeface="Segoe UI Light" panose="020B0502040204020203" pitchFamily="34" charset="0"/>
              </a:rPr>
              <a:t>When a case is closed:</a:t>
            </a:r>
          </a:p>
          <a:p>
            <a:pPr marL="171450" indent="-171450" algn="l">
              <a:spcAft>
                <a:spcPts val="600"/>
              </a:spcAft>
              <a:buFont typeface="Arial" panose="020B0604020202020204" pitchFamily="34" charset="0"/>
              <a:buChar char="•"/>
            </a:pPr>
            <a:r>
              <a:rPr lang="en-US" sz="880" i="0" dirty="0">
                <a:solidFill>
                  <a:srgbClr val="000000"/>
                </a:solidFill>
                <a:effectLst/>
                <a:latin typeface="Segoe UI Light" panose="020B0502040204020203" pitchFamily="34" charset="0"/>
                <a:cs typeface="Segoe UI Light" panose="020B0502040204020203" pitchFamily="34" charset="0"/>
              </a:rPr>
              <a:t>If the case contains any eDiscovery holds, they'll be turned off</a:t>
            </a:r>
          </a:p>
          <a:p>
            <a:pPr marL="171450" indent="-171450" algn="l">
              <a:spcAft>
                <a:spcPts val="600"/>
              </a:spcAft>
              <a:buFont typeface="Arial" panose="020B0604020202020204" pitchFamily="34" charset="0"/>
              <a:buChar char="•"/>
            </a:pPr>
            <a:r>
              <a:rPr lang="en-US" sz="880" i="0" dirty="0">
                <a:solidFill>
                  <a:srgbClr val="000000"/>
                </a:solidFill>
                <a:effectLst/>
                <a:latin typeface="Segoe UI Light" panose="020B0502040204020203" pitchFamily="34" charset="0"/>
                <a:cs typeface="Segoe UI Light" panose="020B0502040204020203" pitchFamily="34" charset="0"/>
              </a:rPr>
              <a:t>Closing a case only turns off the holds that are associated with that case</a:t>
            </a:r>
          </a:p>
          <a:p>
            <a:pPr marL="171450" indent="-171450" algn="l">
              <a:spcAft>
                <a:spcPts val="600"/>
              </a:spcAft>
              <a:buFont typeface="Arial" panose="020B0604020202020204" pitchFamily="34" charset="0"/>
              <a:buChar char="•"/>
            </a:pPr>
            <a:r>
              <a:rPr lang="en-US" sz="880" i="0" dirty="0">
                <a:solidFill>
                  <a:srgbClr val="000000"/>
                </a:solidFill>
                <a:effectLst/>
                <a:latin typeface="Segoe UI Light" panose="020B0502040204020203" pitchFamily="34" charset="0"/>
                <a:cs typeface="Segoe UI Light" panose="020B0502040204020203" pitchFamily="34" charset="0"/>
              </a:rPr>
              <a:t>You can edit a case after it's closed</a:t>
            </a: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When an organization reopens a closed case, any eDiscovery holds that were in place when the case was closed aren't automatically reinstated</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If an organization wants to reinstate any of these holds, it must manually turn them back on after reopening the case</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Before you can delete a case (whether it's active or closed), you must first delete all eDiscovery holds associated with the case</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When an organization deletes a case, all searches and exports in the case are deleted</a:t>
            </a:r>
          </a:p>
          <a:p>
            <a:pPr>
              <a:spcAft>
                <a:spcPts val="600"/>
              </a:spcAft>
            </a:pPr>
            <a:r>
              <a:rPr lang="en-US" sz="880" b="0" dirty="0">
                <a:solidFill>
                  <a:srgbClr val="000000"/>
                </a:solidFill>
                <a:effectLst/>
                <a:latin typeface="Segoe UI Light" panose="020B0502040204020203" pitchFamily="34" charset="0"/>
                <a:cs typeface="Segoe UI Light" panose="020B0502040204020203" pitchFamily="34" charset="0"/>
              </a:rPr>
              <a:t>You can't reopen a deleted case</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687567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358108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988199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t>Microsoft 365's advanced discovery solution, Microsoft Purview eDiscovery (Premium), enables organizations to discover data at the source and stay within their Microsoft 365 security and compliance boundary</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t>eDiscovery (Premium) can help organizations reduce the number of eDiscovery solutions they need to rely on</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t>eDiscovery (Premium) provides an end-to-end workflow to preserve, collect, review, analyze, and export content that’s responsive to your organization’s internal and external investigations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880" dirty="0"/>
              <a:t>eDiscovery (Premium) enables legal teams to manage the entire legal hold notification workflow to communicate with custodians involved in a case</a:t>
            </a:r>
          </a:p>
          <a:p>
            <a:pPr marL="171450" indent="-171450">
              <a:buFont typeface="Arial" panose="020B0604020202020204" pitchFamily="34" charset="0"/>
              <a:buChar char="•"/>
            </a:pPr>
            <a:endParaRPr lang="en-US" sz="88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926417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161253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Establish permissions and create a case interactive guide - </a:t>
            </a:r>
            <a:r>
              <a:rPr lang="en-US" dirty="0">
                <a:hlinkClick r:id="rId3"/>
              </a:rPr>
              <a:t>Establish permissions and create a case with Microsoft Purview eDiscovery (Premium) (cloudguides.com)</a:t>
            </a:r>
            <a:r>
              <a:rPr lang="en-US" dirty="0"/>
              <a:t> – 10 minutes</a:t>
            </a:r>
            <a:endParaRPr lang="en-US" sz="880" b="0" i="0" dirty="0">
              <a:solidFill>
                <a:srgbClr val="000000"/>
              </a:solidFill>
              <a:effectLst/>
              <a:latin typeface="Segoe UI Light" panose="020B0502040204020203" pitchFamily="34" charset="0"/>
              <a:cs typeface="Segoe UI Light" panose="020B0502040204020203" pitchFamily="34" charset="0"/>
            </a:endParaRPr>
          </a:p>
          <a:p>
            <a:pPr>
              <a:spcAft>
                <a:spcPts val="600"/>
              </a:spcAft>
            </a:pPr>
            <a:endParaRPr lang="en-US" sz="880" b="0" i="0" dirty="0">
              <a:solidFill>
                <a:srgbClr val="000000"/>
              </a:solidFill>
              <a:effectLst/>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Microsoft Purview eDiscovery (Premium) is typically used for critical eDiscovery processes</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eDiscovery (Premium) cases are designed to help accommodate significant increases in case size, both for total data volume and the total number of items</a:t>
            </a: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It can manage cases that contain over 40 million items</a:t>
            </a:r>
          </a:p>
          <a:p>
            <a:pPr>
              <a:spcAft>
                <a:spcPts val="600"/>
              </a:spcAft>
            </a:pPr>
            <a:endParaRPr lang="en-US" sz="880" b="0" i="0" dirty="0">
              <a:solidFill>
                <a:srgbClr val="000000"/>
              </a:solidFill>
              <a:effectLst/>
              <a:latin typeface="Segoe UI Light" panose="020B0502040204020203" pitchFamily="34" charset="0"/>
              <a:cs typeface="Segoe UI Light" panose="020B0502040204020203" pitchFamily="34" charset="0"/>
            </a:endParaRPr>
          </a:p>
          <a:p>
            <a:pPr>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The benefits of creating and managing cases in eDiscovery (Premium) include:</a:t>
            </a:r>
          </a:p>
          <a:p>
            <a:pPr marL="171450" indent="-171450">
              <a:spcAft>
                <a:spcPts val="600"/>
              </a:spcAft>
              <a:buFont typeface="Arial" panose="020B0604020202020204" pitchFamily="34" charset="0"/>
              <a:buChar char="•"/>
            </a:pPr>
            <a:r>
              <a:rPr lang="en-US" sz="880" b="1" i="0" dirty="0">
                <a:solidFill>
                  <a:srgbClr val="000000"/>
                </a:solidFill>
                <a:effectLst/>
                <a:latin typeface="Segoe UI Light" panose="020B0502040204020203" pitchFamily="34" charset="0"/>
                <a:cs typeface="Segoe UI Light" panose="020B0502040204020203" pitchFamily="34" charset="0"/>
              </a:rPr>
              <a:t>Collection.</a:t>
            </a:r>
            <a:r>
              <a:rPr lang="en-US" sz="880" b="0" i="0" dirty="0">
                <a:solidFill>
                  <a:srgbClr val="000000"/>
                </a:solidFill>
                <a:effectLst/>
                <a:latin typeface="Segoe UI Light" panose="020B0502040204020203" pitchFamily="34" charset="0"/>
                <a:cs typeface="Segoe UI Light" panose="020B0502040204020203" pitchFamily="34" charset="0"/>
              </a:rPr>
              <a:t> In the eDiscovery (Premium) case format, organizations can collect up to 1 TB of data for a single collection</a:t>
            </a:r>
          </a:p>
          <a:p>
            <a:pPr marL="171450" indent="-171450">
              <a:spcAft>
                <a:spcPts val="600"/>
              </a:spcAft>
              <a:buFont typeface="Arial" panose="020B0604020202020204" pitchFamily="34" charset="0"/>
              <a:buChar char="•"/>
            </a:pPr>
            <a:r>
              <a:rPr lang="en-US" sz="880" b="1" i="0" dirty="0">
                <a:solidFill>
                  <a:srgbClr val="000000"/>
                </a:solidFill>
                <a:effectLst/>
                <a:latin typeface="Segoe UI Light" panose="020B0502040204020203" pitchFamily="34" charset="0"/>
                <a:cs typeface="Segoe UI Light" panose="020B0502040204020203" pitchFamily="34" charset="0"/>
              </a:rPr>
              <a:t>Review.</a:t>
            </a:r>
            <a:r>
              <a:rPr lang="en-US" sz="880" b="0" i="0" dirty="0">
                <a:solidFill>
                  <a:srgbClr val="000000"/>
                </a:solidFill>
                <a:effectLst/>
                <a:latin typeface="Segoe UI Light" panose="020B0502040204020203" pitchFamily="34" charset="0"/>
                <a:cs typeface="Segoe UI Light" panose="020B0502040204020203" pitchFamily="34" charset="0"/>
              </a:rPr>
              <a:t> Each review set will support up to 1 TB of pre-expansion content. Other metadata is available for filters and queries including Team name, channel name, and conversation name for Teams content</a:t>
            </a:r>
          </a:p>
          <a:p>
            <a:pPr marL="171450" indent="-171450">
              <a:spcAft>
                <a:spcPts val="600"/>
              </a:spcAft>
              <a:buFont typeface="Arial" panose="020B0604020202020204" pitchFamily="34" charset="0"/>
              <a:buChar char="•"/>
            </a:pPr>
            <a:r>
              <a:rPr lang="en-US" sz="880" b="1" i="0" dirty="0">
                <a:solidFill>
                  <a:srgbClr val="000000"/>
                </a:solidFill>
                <a:effectLst/>
                <a:latin typeface="Segoe UI Light" panose="020B0502040204020203" pitchFamily="34" charset="0"/>
                <a:cs typeface="Segoe UI Light" panose="020B0502040204020203" pitchFamily="34" charset="0"/>
              </a:rPr>
              <a:t>Export.</a:t>
            </a:r>
            <a:r>
              <a:rPr lang="en-US" sz="880" i="0" dirty="0">
                <a:solidFill>
                  <a:srgbClr val="000000"/>
                </a:solidFill>
                <a:effectLst/>
                <a:latin typeface="Segoe UI Light" panose="020B0502040204020203" pitchFamily="34" charset="0"/>
                <a:cs typeface="Segoe UI Light" panose="020B0502040204020203" pitchFamily="34" charset="0"/>
              </a:rPr>
              <a:t> </a:t>
            </a:r>
            <a:r>
              <a:rPr lang="en-US" sz="880" b="0" i="0" dirty="0">
                <a:solidFill>
                  <a:srgbClr val="000000"/>
                </a:solidFill>
                <a:effectLst/>
                <a:latin typeface="Segoe UI Light" panose="020B0502040204020203" pitchFamily="34" charset="0"/>
                <a:cs typeface="Segoe UI Light" panose="020B0502040204020203" pitchFamily="34" charset="0"/>
              </a:rPr>
              <a:t>An organization can export large sets of content in a single export job. The eDiscovery (Premium) case format can export 5 million documents or 500 GB, whichever is smaller in an export job</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5299683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hlinkClick r:id="rId3"/>
              </a:rPr>
              <a:t>Identify and preserve data sources with Microsoft Purview eDiscovery (Premium) (cloudguides.com)</a:t>
            </a:r>
            <a:r>
              <a:rPr lang="en-US" dirty="0"/>
              <a:t> – Interactive Guide – 15 minutes</a:t>
            </a:r>
            <a:br>
              <a:rPr lang="en-US" sz="880" dirty="0">
                <a:latin typeface="Segoe UI Light" panose="020B0502040204020203" pitchFamily="34" charset="0"/>
                <a:cs typeface="Segoe UI Light" panose="020B0502040204020203" pitchFamily="34" charset="0"/>
              </a:rPr>
            </a:br>
            <a:br>
              <a:rPr lang="en-US" sz="880" dirty="0">
                <a:latin typeface="Segoe UI Light" panose="020B0502040204020203" pitchFamily="34" charset="0"/>
                <a:cs typeface="Segoe UI Light" panose="020B0502040204020203" pitchFamily="34" charset="0"/>
              </a:rPr>
            </a:br>
            <a:r>
              <a:rPr lang="en-US" sz="880" dirty="0">
                <a:latin typeface="Segoe UI Light" panose="020B0502040204020203" pitchFamily="34" charset="0"/>
                <a:cs typeface="Segoe UI Light" panose="020B0502040204020203" pitchFamily="34" charset="0"/>
              </a:rPr>
              <a:t>When an organization responds to a legal investigation, the people who are responsible for </a:t>
            </a:r>
            <a:r>
              <a:rPr lang="en-US" sz="880" b="0" i="0" dirty="0">
                <a:solidFill>
                  <a:srgbClr val="000000"/>
                </a:solidFill>
                <a:effectLst/>
                <a:latin typeface="Segoe UI Light" panose="020B0502040204020203" pitchFamily="34" charset="0"/>
                <a:cs typeface="Segoe UI Light" panose="020B0502040204020203" pitchFamily="34" charset="0"/>
              </a:rPr>
              <a:t>identifying, preserving, and collecting potentially relevant content are known as custodians</a:t>
            </a:r>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dirty="0">
                <a:latin typeface="Segoe UI Light" panose="020B0502040204020203" pitchFamily="34" charset="0"/>
                <a:cs typeface="Segoe UI Light" panose="020B0502040204020203" pitchFamily="34" charset="0"/>
              </a:rPr>
              <a:t>An organization can use the built-in custodian management tool in Microsoft Purview eDiscovery (Premium) to coordinate its workflows around managing custodians and identifying relevant, custodial data sources associated with a case</a:t>
            </a:r>
          </a:p>
          <a:p>
            <a:pPr>
              <a:spcAft>
                <a:spcPts val="600"/>
              </a:spcAft>
            </a:pPr>
            <a:r>
              <a:rPr lang="en-US" sz="880" dirty="0">
                <a:latin typeface="Segoe UI Light" panose="020B0502040204020203" pitchFamily="34" charset="0"/>
                <a:cs typeface="Segoe UI Light" panose="020B0502040204020203" pitchFamily="34" charset="0"/>
              </a:rPr>
              <a:t>Custodians can be added to and managed in eDiscovery (Premium) cases in four steps:</a:t>
            </a:r>
          </a:p>
          <a:p>
            <a:pPr marL="228600" indent="-228600">
              <a:spcAft>
                <a:spcPts val="600"/>
              </a:spcAft>
              <a:buFont typeface="+mj-lt"/>
              <a:buAutoNum type="arabicPeriod"/>
            </a:pPr>
            <a:r>
              <a:rPr lang="en-US" sz="880" dirty="0">
                <a:latin typeface="Segoe UI Light" panose="020B0502040204020203" pitchFamily="34" charset="0"/>
                <a:cs typeface="Segoe UI Light" panose="020B0502040204020203" pitchFamily="34" charset="0"/>
              </a:rPr>
              <a:t>Identify the custodians</a:t>
            </a:r>
          </a:p>
          <a:p>
            <a:pPr marL="228600" indent="-228600">
              <a:spcAft>
                <a:spcPts val="600"/>
              </a:spcAft>
              <a:buFont typeface="+mj-lt"/>
              <a:buAutoNum type="arabicPeriod"/>
            </a:pPr>
            <a:r>
              <a:rPr lang="en-US" sz="880" dirty="0">
                <a:latin typeface="Segoe UI Light" panose="020B0502040204020203" pitchFamily="34" charset="0"/>
                <a:cs typeface="Segoe UI Light" panose="020B0502040204020203" pitchFamily="34" charset="0"/>
              </a:rPr>
              <a:t>Choose custodian data locations</a:t>
            </a:r>
          </a:p>
          <a:p>
            <a:pPr marL="228600" indent="-228600">
              <a:spcAft>
                <a:spcPts val="600"/>
              </a:spcAft>
              <a:buFont typeface="+mj-lt"/>
              <a:buAutoNum type="arabicPeriod"/>
            </a:pPr>
            <a:r>
              <a:rPr lang="en-US" sz="880" dirty="0">
                <a:latin typeface="Segoe UI Light" panose="020B0502040204020203" pitchFamily="34" charset="0"/>
                <a:cs typeface="Segoe UI Light" panose="020B0502040204020203" pitchFamily="34" charset="0"/>
              </a:rPr>
              <a:t>Configure hold settings</a:t>
            </a:r>
          </a:p>
          <a:p>
            <a:pPr marL="228600" indent="-228600">
              <a:spcAft>
                <a:spcPts val="600"/>
              </a:spcAft>
              <a:buFont typeface="+mj-lt"/>
              <a:buAutoNum type="arabicPeriod"/>
            </a:pPr>
            <a:r>
              <a:rPr lang="en-US" sz="880" dirty="0">
                <a:latin typeface="Segoe UI Light" panose="020B0502040204020203" pitchFamily="34" charset="0"/>
                <a:cs typeface="Segoe UI Light" panose="020B0502040204020203" pitchFamily="34" charset="0"/>
              </a:rPr>
              <a:t>Review the custodians and complete the process</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6762000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577850">
              <a:spcBef>
                <a:spcPts val="1800"/>
              </a:spcBef>
            </a:pPr>
            <a:r>
              <a:rPr lang="en-US" sz="880" b="0" dirty="0">
                <a:solidFill>
                  <a:schemeClr val="accent1"/>
                </a:solidFill>
                <a:latin typeface="Segoe UI Light" panose="020B0502040204020203" pitchFamily="34" charset="0"/>
                <a:cs typeface="Segoe UI Light" panose="020B0502040204020203" pitchFamily="34" charset="0"/>
              </a:rPr>
              <a:t>Manage and review case content interactive guide - </a:t>
            </a:r>
            <a:r>
              <a:rPr lang="en-US" dirty="0">
                <a:hlinkClick r:id="rId3"/>
              </a:rPr>
              <a:t>Manage and review case content with Microsoft Purview eDiscovery (Premium) (cloudguides.com)</a:t>
            </a:r>
            <a:r>
              <a:rPr lang="en-US" dirty="0"/>
              <a:t> – 15 minutes</a:t>
            </a:r>
            <a:endParaRPr lang="en-US" sz="880" b="0" dirty="0">
              <a:solidFill>
                <a:schemeClr val="accent1"/>
              </a:solidFill>
              <a:latin typeface="Segoe UI Light" panose="020B0502040204020203" pitchFamily="34" charset="0"/>
              <a:cs typeface="Segoe UI Light" panose="020B0502040204020203" pitchFamily="34" charset="0"/>
            </a:endParaRPr>
          </a:p>
          <a:p>
            <a:pPr lvl="0" defTabSz="577850">
              <a:spcBef>
                <a:spcPts val="1800"/>
              </a:spcBef>
            </a:pPr>
            <a:endParaRPr lang="en-US" sz="880" b="1" dirty="0">
              <a:solidFill>
                <a:schemeClr val="accent1"/>
              </a:solidFill>
              <a:latin typeface="Segoe UI Light" panose="020B0502040204020203" pitchFamily="34" charset="0"/>
              <a:cs typeface="Segoe UI Light" panose="020B0502040204020203" pitchFamily="34" charset="0"/>
            </a:endParaRPr>
          </a:p>
          <a:p>
            <a:pPr lvl="0" defTabSz="577850">
              <a:spcBef>
                <a:spcPts val="1800"/>
              </a:spcBef>
            </a:pPr>
            <a:r>
              <a:rPr lang="en-US" sz="880" b="1" dirty="0">
                <a:solidFill>
                  <a:schemeClr val="accent1"/>
                </a:solidFill>
                <a:latin typeface="Segoe UI Light" panose="020B0502040204020203" pitchFamily="34" charset="0"/>
                <a:cs typeface="Segoe UI Light" panose="020B0502040204020203" pitchFamily="34" charset="0"/>
              </a:rPr>
              <a:t>Near duplicate detection</a:t>
            </a:r>
          </a:p>
          <a:p>
            <a:pPr lvl="0" defTabSz="577850">
              <a:spcBef>
                <a:spcPts val="1200"/>
              </a:spcBef>
            </a:pPr>
            <a:r>
              <a:rPr lang="en-US" sz="880" b="0" i="0" dirty="0">
                <a:solidFill>
                  <a:srgbClr val="000000"/>
                </a:solidFill>
                <a:effectLst/>
                <a:latin typeface="Segoe UI Light" panose="020B0502040204020203" pitchFamily="34" charset="0"/>
                <a:cs typeface="Segoe UI Light" panose="020B0502040204020203" pitchFamily="34" charset="0"/>
              </a:rPr>
              <a:t>Groups textually similar documents together to help an organization make its review process more efficient</a:t>
            </a:r>
          </a:p>
          <a:p>
            <a:pPr lvl="0" defTabSz="577850">
              <a:spcBef>
                <a:spcPts val="1200"/>
              </a:spcBef>
            </a:pPr>
            <a:r>
              <a:rPr lang="en-US" sz="880" b="0" i="0" dirty="0">
                <a:solidFill>
                  <a:srgbClr val="000000"/>
                </a:solidFill>
                <a:effectLst/>
                <a:latin typeface="Segoe UI Light" panose="020B0502040204020203" pitchFamily="34" charset="0"/>
                <a:cs typeface="Segoe UI Light" panose="020B0502040204020203" pitchFamily="34" charset="0"/>
              </a:rPr>
              <a:t>Enables a reviewer to take just a fraction of the time that it would have taken to read all documents cover to cover</a:t>
            </a:r>
            <a:endParaRPr lang="en-US" sz="880" dirty="0">
              <a:solidFill>
                <a:schemeClr val="tx1"/>
              </a:solidFill>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lvl="0" defTabSz="577850">
              <a:spcBef>
                <a:spcPts val="1800"/>
              </a:spcBef>
            </a:pPr>
            <a:r>
              <a:rPr lang="en-US" sz="880" b="1" dirty="0">
                <a:solidFill>
                  <a:schemeClr val="accent1"/>
                </a:solidFill>
                <a:latin typeface="Segoe UI Light" panose="020B0502040204020203" pitchFamily="34" charset="0"/>
                <a:cs typeface="Segoe UI Light" panose="020B0502040204020203" pitchFamily="34" charset="0"/>
              </a:rPr>
              <a:t>Email threading</a:t>
            </a:r>
          </a:p>
          <a:p>
            <a:pPr lvl="0" defTabSz="577850">
              <a:spcBef>
                <a:spcPts val="1200"/>
              </a:spcBef>
            </a:pPr>
            <a:r>
              <a:rPr lang="en-US" sz="880" b="0" i="0" dirty="0">
                <a:solidFill>
                  <a:srgbClr val="000000"/>
                </a:solidFill>
                <a:effectLst/>
                <a:latin typeface="Segoe UI Light" panose="020B0502040204020203" pitchFamily="34" charset="0"/>
                <a:cs typeface="Segoe UI Light" panose="020B0502040204020203" pitchFamily="34" charset="0"/>
              </a:rPr>
              <a:t>The last message in an email thread typically includes the contents of all the preceding messages</a:t>
            </a:r>
          </a:p>
          <a:p>
            <a:pPr lvl="0" defTabSz="577850">
              <a:spcBef>
                <a:spcPts val="1200"/>
              </a:spcBef>
            </a:pPr>
            <a:r>
              <a:rPr lang="en-US" sz="880" b="0" i="0" dirty="0">
                <a:solidFill>
                  <a:srgbClr val="000000"/>
                </a:solidFill>
                <a:effectLst/>
                <a:latin typeface="Segoe UI Light" panose="020B0502040204020203" pitchFamily="34" charset="0"/>
                <a:cs typeface="Segoe UI Light" panose="020B0502040204020203" pitchFamily="34" charset="0"/>
              </a:rPr>
              <a:t>Email threading identifies such messages so that reviewers can review a fraction of collected documents (i.e. the last message) without losing any context</a:t>
            </a:r>
            <a:endParaRPr lang="en-US" sz="880" dirty="0">
              <a:solidFill>
                <a:schemeClr val="tx1"/>
              </a:solidFill>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a:p>
            <a:pPr lvl="0" defTabSz="577850">
              <a:spcBef>
                <a:spcPts val="1800"/>
              </a:spcBef>
            </a:pPr>
            <a:r>
              <a:rPr lang="en-US" sz="880" b="1" dirty="0">
                <a:solidFill>
                  <a:schemeClr val="accent1"/>
                </a:solidFill>
                <a:latin typeface="Segoe UI Light" panose="020B0502040204020203" pitchFamily="34" charset="0"/>
                <a:cs typeface="Segoe UI Light" panose="020B0502040204020203" pitchFamily="34" charset="0"/>
              </a:rPr>
              <a:t>Themes</a:t>
            </a:r>
          </a:p>
          <a:p>
            <a:pPr lvl="0" defTabSz="577850">
              <a:spcBef>
                <a:spcPts val="1200"/>
              </a:spcBef>
            </a:pPr>
            <a:r>
              <a:rPr lang="en-US" sz="880" b="0" i="0" dirty="0">
                <a:solidFill>
                  <a:srgbClr val="000000"/>
                </a:solidFill>
                <a:effectLst/>
                <a:latin typeface="Segoe UI Light" panose="020B0502040204020203" pitchFamily="34" charset="0"/>
                <a:cs typeface="Segoe UI Light" panose="020B0502040204020203" pitchFamily="34" charset="0"/>
              </a:rPr>
              <a:t>Themes functionality analyzes documents with text in a review set to parse out common themes that appear across all the documents. It identifies:</a:t>
            </a:r>
          </a:p>
          <a:p>
            <a:pPr marL="171450" lvl="0" indent="-171450" defTabSz="577850">
              <a:spcBef>
                <a:spcPts val="1200"/>
              </a:spcBef>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Which ideas are present in the sets</a:t>
            </a:r>
          </a:p>
          <a:p>
            <a:pPr marL="171450" lvl="0" indent="-171450" defTabSz="577850">
              <a:spcBef>
                <a:spcPts val="1200"/>
              </a:spcBef>
              <a:buFont typeface="Arial" panose="020B0604020202020204" pitchFamily="34" charset="0"/>
              <a:buChar char="•"/>
            </a:pPr>
            <a:r>
              <a:rPr lang="en-US" sz="880" dirty="0">
                <a:solidFill>
                  <a:srgbClr val="000000"/>
                </a:solidFill>
                <a:latin typeface="Segoe UI Light" panose="020B0502040204020203" pitchFamily="34" charset="0"/>
                <a:cs typeface="Segoe UI Light" panose="020B0502040204020203" pitchFamily="34" charset="0"/>
              </a:rPr>
              <a:t>Which documents talk about those ideas</a:t>
            </a:r>
            <a:endParaRPr lang="en-US" sz="880" dirty="0">
              <a:solidFill>
                <a:schemeClr val="tx1"/>
              </a:solidFill>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4076483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12909255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880" b="1" dirty="0">
                <a:solidFill>
                  <a:schemeClr val="accent1"/>
                </a:solidFill>
                <a:latin typeface="Segoe UI Light" panose="020B0502040204020203" pitchFamily="34" charset="0"/>
                <a:cs typeface="Segoe UI Light" panose="020B0502040204020203" pitchFamily="34" charset="0"/>
              </a:rPr>
              <a:t>Audit (Standard)</a:t>
            </a:r>
          </a:p>
          <a:p>
            <a:pPr marL="0" indent="0">
              <a:buFont typeface="Wingdings" panose="05000000000000000000" pitchFamily="2" charset="2"/>
              <a:buNone/>
            </a:pPr>
            <a:r>
              <a:rPr lang="en-US" sz="880" dirty="0">
                <a:solidFill>
                  <a:schemeClr val="tx1"/>
                </a:solidFill>
                <a:latin typeface="Segoe UI Light" panose="020B0502040204020203" pitchFamily="34" charset="0"/>
                <a:cs typeface="Segoe UI Light" panose="020B0502040204020203" pitchFamily="34" charset="0"/>
              </a:rPr>
              <a:t>Microsoft Purview Audit (Standard) provides organizations with the ability to log and search for audited activities</a:t>
            </a:r>
          </a:p>
          <a:p>
            <a:pPr marL="0" indent="0">
              <a:buFont typeface="Wingdings" panose="05000000000000000000" pitchFamily="2" charset="2"/>
              <a:buNone/>
            </a:pPr>
            <a:r>
              <a:rPr lang="en-US" sz="880" dirty="0">
                <a:solidFill>
                  <a:schemeClr val="tx1"/>
                </a:solidFill>
                <a:latin typeface="Segoe UI Light" panose="020B0502040204020203" pitchFamily="34" charset="0"/>
                <a:cs typeface="Segoe UI Light" panose="020B0502040204020203" pitchFamily="34" charset="0"/>
              </a:rPr>
              <a:t>It enables an organization to power its forensic, IT, compliance, and legal investigations</a:t>
            </a: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b="1" dirty="0">
                <a:solidFill>
                  <a:schemeClr val="accent1"/>
                </a:solidFill>
                <a:latin typeface="Segoe UI Light" panose="020B0502040204020203" pitchFamily="34" charset="0"/>
                <a:cs typeface="Segoe UI Light" panose="020B0502040204020203" pitchFamily="34" charset="0"/>
              </a:rPr>
              <a:t>Audit (Premium)</a:t>
            </a:r>
            <a:br>
              <a:rPr lang="en-US" sz="880" dirty="0">
                <a:solidFill>
                  <a:schemeClr val="accent1"/>
                </a:solidFill>
                <a:latin typeface="Segoe UI Light" panose="020B0502040204020203" pitchFamily="34" charset="0"/>
                <a:cs typeface="Segoe UI Light" panose="020B0502040204020203" pitchFamily="34" charset="0"/>
              </a:rPr>
            </a:br>
            <a:r>
              <a:rPr lang="en-US" sz="880" dirty="0">
                <a:solidFill>
                  <a:schemeClr val="tx1"/>
                </a:solidFill>
                <a:latin typeface="Segoe UI Light" panose="020B0502040204020203" pitchFamily="34" charset="0"/>
                <a:cs typeface="Segoe UI Light" panose="020B0502040204020203" pitchFamily="34" charset="0"/>
              </a:rPr>
              <a:t>Audit (Premium) builds on the capabilities of Microsoft Purview Audit (Standard) by adding advanced auditing functionality</a:t>
            </a: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172748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4092572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Microsoft Purview Audit (Standard) allows searching for audit records in Microsoft 365.</a:t>
            </a:r>
          </a:p>
          <a:p>
            <a:pPr marL="171450" indent="-171450">
              <a:buFont typeface="Arial" panose="020B0604020202020204" pitchFamily="34" charset="0"/>
              <a:buChar char="•"/>
            </a:pPr>
            <a:r>
              <a:rPr lang="en-US" dirty="0"/>
              <a:t>Verify organizational subscriptions and user licensing for Audit (Standard).</a:t>
            </a:r>
          </a:p>
          <a:p>
            <a:pPr marL="171450" indent="-171450">
              <a:buFont typeface="Arial" panose="020B0604020202020204" pitchFamily="34" charset="0"/>
              <a:buChar char="•"/>
            </a:pPr>
            <a:r>
              <a:rPr lang="en-US" dirty="0"/>
              <a:t>Assign permissions to team members for accessing and searching the audit log.</a:t>
            </a:r>
          </a:p>
          <a:p>
            <a:pPr marL="171450" indent="-171450">
              <a:buFont typeface="Arial" panose="020B0604020202020204" pitchFamily="34" charset="0"/>
              <a:buChar char="•"/>
            </a:pPr>
            <a:r>
              <a:rPr lang="en-US" dirty="0"/>
              <a:t>Permissions can be assigned through View-Only Audit Logs or Audit Logs role in Exchange Online.</a:t>
            </a:r>
          </a:p>
          <a:p>
            <a:pPr marL="171450" indent="-171450">
              <a:buFont typeface="Arial" panose="020B0604020202020204" pitchFamily="34" charset="0"/>
              <a:buChar char="•"/>
            </a:pPr>
            <a:r>
              <a:rPr lang="en-US" dirty="0"/>
              <a:t>Create a custom role group and add the desired role to grant search privileges.</a:t>
            </a:r>
          </a:p>
          <a:p>
            <a:pPr marL="171450" indent="-171450">
              <a:buFont typeface="Arial" panose="020B0604020202020204" pitchFamily="34" charset="0"/>
              <a:buChar char="•"/>
            </a:pPr>
            <a:r>
              <a:rPr lang="en-US" dirty="0"/>
              <a:t>Search the audit log in the Microsoft Purview compliance portal.</a:t>
            </a:r>
          </a:p>
          <a:p>
            <a:pPr marL="171450" indent="-171450">
              <a:buFont typeface="Arial" panose="020B0604020202020204" pitchFamily="34" charset="0"/>
              <a:buChar char="•"/>
            </a:pPr>
            <a:r>
              <a:rPr lang="en-US" dirty="0"/>
              <a:t>Configure search conditions, including date and time range, activities, users, and file/folder/site.</a:t>
            </a:r>
          </a:p>
          <a:p>
            <a:pPr marL="171450" indent="-171450">
              <a:buFont typeface="Arial" panose="020B0604020202020204" pitchFamily="34" charset="0"/>
              <a:buChar char="•"/>
            </a:pPr>
            <a:r>
              <a:rPr lang="en-US" dirty="0"/>
              <a:t>Run the search and view audit records on the results page.</a:t>
            </a:r>
          </a:p>
          <a:p>
            <a:pPr marL="171450" indent="-171450">
              <a:buFont typeface="Arial" panose="020B0604020202020204" pitchFamily="34" charset="0"/>
              <a:buChar char="•"/>
            </a:pPr>
            <a:r>
              <a:rPr lang="en-US" dirty="0"/>
              <a:t>Detailed properties of selected records can be viewed in a flyout page.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1744780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365 supports an audit log so that organizations can search it for activities performed in different Microsoft 365 services</a:t>
            </a:r>
          </a:p>
          <a:p>
            <a:r>
              <a:rPr lang="en-US" dirty="0"/>
              <a:t>The following steps are required to search the audit log within the Microsoft Purview compliance portal:</a:t>
            </a:r>
          </a:p>
          <a:p>
            <a:pPr marL="228600" indent="-228600">
              <a:buFont typeface="+mj-lt"/>
              <a:buAutoNum type="arabicPeriod"/>
            </a:pPr>
            <a:r>
              <a:rPr lang="en-US" dirty="0"/>
              <a:t>Run an audit log search. When doing so, configure the following search criteria:</a:t>
            </a:r>
          </a:p>
          <a:p>
            <a:pPr marL="398250" indent="-171450">
              <a:buFont typeface="Arial" panose="020B0604020202020204" pitchFamily="34" charset="0"/>
              <a:buChar char="•"/>
            </a:pPr>
            <a:r>
              <a:rPr lang="en-US" dirty="0"/>
              <a:t>Start date and End date</a:t>
            </a:r>
          </a:p>
          <a:p>
            <a:pPr marL="398250" indent="-171450">
              <a:buFont typeface="Arial" panose="020B0604020202020204" pitchFamily="34" charset="0"/>
              <a:buChar char="•"/>
            </a:pPr>
            <a:r>
              <a:rPr lang="en-US" dirty="0"/>
              <a:t>Type of activities to search for</a:t>
            </a:r>
          </a:p>
          <a:p>
            <a:pPr marL="398250" indent="-171450">
              <a:buFont typeface="Arial" panose="020B0604020202020204" pitchFamily="34" charset="0"/>
              <a:buChar char="•"/>
            </a:pPr>
            <a:r>
              <a:rPr lang="en-US" dirty="0"/>
              <a:t>Users to display search results for</a:t>
            </a:r>
          </a:p>
          <a:p>
            <a:pPr marL="398250" indent="-171450">
              <a:buFont typeface="Arial" panose="020B0604020202020204" pitchFamily="34" charset="0"/>
              <a:buChar char="•"/>
            </a:pPr>
            <a:r>
              <a:rPr lang="en-US" dirty="0"/>
              <a:t>File name or folder name containing activities with the specified keyword</a:t>
            </a:r>
          </a:p>
          <a:p>
            <a:pPr marL="398250" indent="-171450">
              <a:buFont typeface="Arial" panose="020B0604020202020204" pitchFamily="34" charset="0"/>
              <a:buChar char="•"/>
            </a:pPr>
            <a:r>
              <a:rPr lang="en-US" dirty="0"/>
              <a:t>URL of a file or folder</a:t>
            </a:r>
          </a:p>
          <a:p>
            <a:pPr marL="228600" indent="-228600">
              <a:buFont typeface="+mj-lt"/>
              <a:buAutoNum type="arabicPeriod" startAt="2"/>
            </a:pPr>
            <a:r>
              <a:rPr lang="en-US" dirty="0"/>
              <a:t>View the search results. A maximum of 50,000 events will be displayed in increments of 150 events</a:t>
            </a:r>
          </a:p>
          <a:p>
            <a:pPr marL="228600" indent="-228600">
              <a:buFont typeface="+mj-lt"/>
              <a:buAutoNum type="arabicPeriod" startAt="2"/>
            </a:pPr>
            <a:r>
              <a:rPr lang="en-US" dirty="0"/>
              <a:t>Export the search results to a file. The results can be exported to a comma-separated value (CSV) file on a local computer</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880" b="1" dirty="0">
                <a:solidFill>
                  <a:schemeClr val="accent1"/>
                </a:solidFill>
                <a:latin typeface="Segoe UI Light" panose="020B0502040204020203" pitchFamily="34" charset="0"/>
                <a:cs typeface="Segoe UI Light" panose="020B0502040204020203" pitchFamily="34" charset="0"/>
              </a:rPr>
              <a:t>Step 1: Export audit log search results</a:t>
            </a:r>
          </a:p>
          <a:p>
            <a:pPr>
              <a:spcAft>
                <a:spcPts val="600"/>
              </a:spcAft>
            </a:pPr>
            <a:r>
              <a:rPr lang="en-US" sz="880" dirty="0">
                <a:latin typeface="Segoe UI Light" panose="020B0502040204020203" pitchFamily="34" charset="0"/>
                <a:cs typeface="Segoe UI Light" panose="020B0502040204020203" pitchFamily="34" charset="0"/>
              </a:rPr>
              <a:t>The first step is to search the audit log and then export the results in a comma-separated value (CSV) file to your local computer</a:t>
            </a: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1" dirty="0">
                <a:solidFill>
                  <a:schemeClr val="accent1"/>
                </a:solidFill>
                <a:latin typeface="Segoe UI Light" panose="020B0502040204020203" pitchFamily="34" charset="0"/>
                <a:cs typeface="Segoe UI Light" panose="020B0502040204020203" pitchFamily="34" charset="0"/>
              </a:rPr>
              <a:t>Step 2: Format the exported audit log using the Power Query Editor</a:t>
            </a:r>
          </a:p>
          <a:p>
            <a:pPr>
              <a:spcAft>
                <a:spcPts val="600"/>
              </a:spcAft>
            </a:pPr>
            <a:r>
              <a:rPr lang="en-US" sz="880" dirty="0">
                <a:latin typeface="Segoe UI Light" panose="020B0502040204020203" pitchFamily="34" charset="0"/>
                <a:cs typeface="Segoe UI Light" panose="020B0502040204020203" pitchFamily="34" charset="0"/>
              </a:rPr>
              <a:t>The next step is where the JSON transform feature in the Power Query Editor in Excel comes into play</a:t>
            </a:r>
          </a:p>
          <a:p>
            <a:pPr>
              <a:spcAft>
                <a:spcPts val="600"/>
              </a:spcAft>
            </a:pPr>
            <a:r>
              <a:rPr lang="en-US" sz="880" dirty="0">
                <a:latin typeface="Segoe UI Light" panose="020B0502040204020203" pitchFamily="34" charset="0"/>
                <a:cs typeface="Segoe UI Light" panose="020B0502040204020203" pitchFamily="34" charset="0"/>
              </a:rPr>
              <a:t>This feature will split each property in the JSON object in the </a:t>
            </a:r>
            <a:r>
              <a:rPr lang="en-US" sz="880" dirty="0" err="1">
                <a:latin typeface="Segoe UI Light" panose="020B0502040204020203" pitchFamily="34" charset="0"/>
                <a:cs typeface="Segoe UI Light" panose="020B0502040204020203" pitchFamily="34" charset="0"/>
              </a:rPr>
              <a:t>AuditData</a:t>
            </a:r>
            <a:r>
              <a:rPr lang="en-US" sz="880" dirty="0">
                <a:latin typeface="Segoe UI Light" panose="020B0502040204020203" pitchFamily="34" charset="0"/>
                <a:cs typeface="Segoe UI Light" panose="020B0502040204020203" pitchFamily="34" charset="0"/>
              </a:rPr>
              <a:t> column into its own column</a:t>
            </a:r>
          </a:p>
          <a:p>
            <a:endParaRPr lang="en-US" sz="880" dirty="0">
              <a:latin typeface="Segoe UI Light" panose="020B0502040204020203" pitchFamily="34" charset="0"/>
              <a:cs typeface="Segoe UI Light" panose="020B0502040204020203" pitchFamily="34" charset="0"/>
            </a:endParaRPr>
          </a:p>
          <a:p>
            <a:pPr>
              <a:spcAft>
                <a:spcPts val="600"/>
              </a:spcAft>
            </a:pPr>
            <a:r>
              <a:rPr lang="en-US" sz="880" b="1" dirty="0">
                <a:solidFill>
                  <a:schemeClr val="accent1"/>
                </a:solidFill>
                <a:latin typeface="Segoe UI Light" panose="020B0502040204020203" pitchFamily="34" charset="0"/>
                <a:cs typeface="Segoe UI Light" panose="020B0502040204020203" pitchFamily="34" charset="0"/>
              </a:rPr>
              <a:t>Use PowerShell to search and export audit log records</a:t>
            </a:r>
          </a:p>
          <a:p>
            <a:pPr>
              <a:spcAft>
                <a:spcPts val="600"/>
              </a:spcAft>
            </a:pPr>
            <a:r>
              <a:rPr lang="en-US" sz="880" dirty="0">
                <a:latin typeface="Segoe UI Light" panose="020B0502040204020203" pitchFamily="34" charset="0"/>
                <a:cs typeface="Segoe UI Light" panose="020B0502040204020203" pitchFamily="34" charset="0"/>
              </a:rPr>
              <a:t>You can use the </a:t>
            </a:r>
            <a:r>
              <a:rPr lang="en-US" sz="880" b="1" dirty="0">
                <a:latin typeface="Segoe UI Light" panose="020B0502040204020203" pitchFamily="34" charset="0"/>
                <a:cs typeface="Segoe UI Light" panose="020B0502040204020203" pitchFamily="34" charset="0"/>
              </a:rPr>
              <a:t>Search-</a:t>
            </a:r>
            <a:r>
              <a:rPr lang="en-US" sz="880" b="1" dirty="0" err="1">
                <a:latin typeface="Segoe UI Light" panose="020B0502040204020203" pitchFamily="34" charset="0"/>
                <a:cs typeface="Segoe UI Light" panose="020B0502040204020203" pitchFamily="34" charset="0"/>
              </a:rPr>
              <a:t>UnifiedAuditLog</a:t>
            </a:r>
            <a:r>
              <a:rPr lang="en-US" sz="880" dirty="0">
                <a:latin typeface="Segoe UI Light" panose="020B0502040204020203" pitchFamily="34" charset="0"/>
                <a:cs typeface="Segoe UI Light" panose="020B0502040204020203" pitchFamily="34" charset="0"/>
              </a:rPr>
              <a:t> cmdlet in Exchange Online PowerShell to export the results of an audit log search to a CSV file</a:t>
            </a:r>
          </a:p>
          <a:p>
            <a:pPr>
              <a:spcAft>
                <a:spcPts val="600"/>
              </a:spcAft>
            </a:pPr>
            <a:r>
              <a:rPr lang="en-US" sz="880" dirty="0">
                <a:latin typeface="Segoe UI Light" panose="020B0502040204020203" pitchFamily="34" charset="0"/>
                <a:cs typeface="Segoe UI Light" panose="020B0502040204020203" pitchFamily="34" charset="0"/>
              </a:rPr>
              <a:t>Follow the same procedure described in Step 2 in the student training manual to format the audit log using the Power Query editor</a:t>
            </a: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79228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Organizations can use the audit log search tool to help them investigate the following common support issues:</a:t>
            </a:r>
          </a:p>
          <a:p>
            <a:pPr marL="171450" indent="-171450">
              <a:buFont typeface="Arial" panose="020B0604020202020204" pitchFamily="34" charset="0"/>
              <a:buChar char="•"/>
            </a:pPr>
            <a:r>
              <a:rPr lang="en-US" dirty="0"/>
              <a:t>Find the IP address of the computer used to access a compromised account</a:t>
            </a:r>
          </a:p>
          <a:p>
            <a:pPr marL="171450" indent="-171450">
              <a:buFont typeface="Arial" panose="020B0604020202020204" pitchFamily="34" charset="0"/>
              <a:buChar char="•"/>
            </a:pPr>
            <a:r>
              <a:rPr lang="en-US" dirty="0"/>
              <a:t>Determine who set up email forwarding for a mailbox</a:t>
            </a:r>
          </a:p>
          <a:p>
            <a:pPr marL="171450" indent="-171450">
              <a:buFont typeface="Arial" panose="020B0604020202020204" pitchFamily="34" charset="0"/>
              <a:buChar char="•"/>
            </a:pPr>
            <a:r>
              <a:rPr lang="en-US" dirty="0"/>
              <a:t>Determine if a user deleted email items in their mailbox</a:t>
            </a:r>
          </a:p>
          <a:p>
            <a:pPr marL="171450" indent="-171450">
              <a:buFont typeface="Arial" panose="020B0604020202020204" pitchFamily="34" charset="0"/>
              <a:buChar char="•"/>
            </a:pPr>
            <a:r>
              <a:rPr lang="en-US" dirty="0"/>
              <a:t>Determine if a user created an inbox rule</a:t>
            </a:r>
          </a:p>
          <a:p>
            <a:pPr marL="171450" indent="-171450">
              <a:buFont typeface="Arial" panose="020B0604020202020204" pitchFamily="34" charset="0"/>
              <a:buChar char="•"/>
            </a:pPr>
            <a:r>
              <a:rPr lang="en-US" dirty="0"/>
              <a:t>Investigate why there was a successful sign-in by a user outside your organization</a:t>
            </a:r>
          </a:p>
          <a:p>
            <a:pPr marL="171450" indent="-171450">
              <a:buFont typeface="Arial" panose="020B0604020202020204" pitchFamily="34" charset="0"/>
              <a:buChar char="•"/>
            </a:pPr>
            <a:r>
              <a:rPr lang="en-US" dirty="0"/>
              <a:t>Search for mailbox activities performed by users with non-E5 licenses</a:t>
            </a:r>
          </a:p>
          <a:p>
            <a:pPr marL="171450" indent="-171450">
              <a:buFont typeface="Arial" panose="020B0604020202020204" pitchFamily="34" charset="0"/>
              <a:buChar char="•"/>
            </a:pPr>
            <a:r>
              <a:rPr lang="en-US" dirty="0"/>
              <a:t>Search for mailbox activities performed by delegate users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4284405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28677185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31375027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dirty="0"/>
              <a:t>Microsoft Purview Audit (Premium) provides the following advanced features designed specifically for organizations that conduct forensic and compliance investigations:</a:t>
            </a:r>
          </a:p>
          <a:p>
            <a:pPr marL="171450" indent="-171450">
              <a:buFont typeface="Arial" panose="020B0604020202020204" pitchFamily="34" charset="0"/>
              <a:buChar char="•"/>
            </a:pPr>
            <a:r>
              <a:rPr lang="en-US" sz="880" dirty="0"/>
              <a:t>Increased audit log retention (audit records are retained for one year versus 90 days for Audit (Standard)</a:t>
            </a:r>
          </a:p>
          <a:p>
            <a:pPr marL="171450" indent="-171450">
              <a:buFont typeface="Arial" panose="020B0604020202020204" pitchFamily="34" charset="0"/>
              <a:buChar char="•"/>
            </a:pPr>
            <a:r>
              <a:rPr lang="en-US" sz="880" dirty="0"/>
              <a:t>Access to crucial events that help determine scope of compromise</a:t>
            </a:r>
          </a:p>
          <a:p>
            <a:pPr marL="171450" indent="-171450">
              <a:buFont typeface="Arial" panose="020B0604020202020204" pitchFamily="34" charset="0"/>
              <a:buChar char="•"/>
            </a:pPr>
            <a:r>
              <a:rPr lang="en-US" sz="880" dirty="0"/>
              <a:t>Higher bandwidth access, and thus, faster access to Office 365 Management Activity API</a:t>
            </a:r>
          </a:p>
          <a:p>
            <a:endParaRPr lang="en-US" sz="88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dirty="0">
                <a:solidFill>
                  <a:schemeClr val="tx1"/>
                </a:solidFill>
              </a:rPr>
              <a:t>Audit (Premium) is available for organizations with an Office 365 E5/A5/G5 or Microsoft 365 Enterprise E5/A5/G5 subscription</a:t>
            </a:r>
          </a:p>
          <a:p>
            <a:endParaRPr lang="en-US" sz="88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dirty="0">
                <a:solidFill>
                  <a:schemeClr val="tx1"/>
                </a:solidFill>
              </a:rPr>
              <a:t>Audit (Premium) helps organizations conduct forensic and compliance investigations by providing access to important events</a:t>
            </a:r>
          </a:p>
          <a:p>
            <a:endParaRPr lang="en-US" sz="88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dirty="0">
                <a:solidFill>
                  <a:srgbClr val="000000"/>
                </a:solidFill>
                <a:effectLst/>
              </a:rPr>
              <a:t>Users must be assigned an Audit (Premium) license so that audit logs will be generated when users perform these events</a:t>
            </a:r>
            <a:endParaRPr lang="en-US" sz="880" dirty="0">
              <a:solidFill>
                <a:schemeClr val="tx1"/>
              </a:solidFill>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6740834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1. When this step is complete, the logging of audit records for the </a:t>
            </a:r>
            <a:r>
              <a:rPr lang="en-US" dirty="0" err="1"/>
              <a:t>MailItemsAccessed</a:t>
            </a:r>
            <a:r>
              <a:rPr lang="en-US" dirty="0"/>
              <a:t> and Send events will begin within 24 hours</a:t>
            </a:r>
          </a:p>
          <a:p>
            <a:r>
              <a:rPr lang="en-US" dirty="0"/>
              <a:t>Step 2. You must enable the following Audit (Premium) events to be logged so that users can perform searches in Exchange Online and SharePoint Online:</a:t>
            </a:r>
          </a:p>
          <a:p>
            <a:pPr marL="171450" indent="-171450">
              <a:buFont typeface="Arial" panose="020B0604020202020204" pitchFamily="34" charset="0"/>
              <a:buChar char="•"/>
            </a:pPr>
            <a:r>
              <a:rPr lang="en-US" dirty="0" err="1"/>
              <a:t>SearchQueryInitiatedExchange</a:t>
            </a:r>
            <a:endParaRPr lang="en-US" dirty="0"/>
          </a:p>
          <a:p>
            <a:pPr marL="171450" indent="-171450">
              <a:buFont typeface="Arial" panose="020B0604020202020204" pitchFamily="34" charset="0"/>
              <a:buChar char="•"/>
            </a:pPr>
            <a:r>
              <a:rPr lang="en-US" dirty="0" err="1"/>
              <a:t>SearchQueryInitiatedSharePoint</a:t>
            </a:r>
            <a:endParaRPr lang="en-US" dirty="0"/>
          </a:p>
          <a:p>
            <a:endParaRPr lang="en-US" dirty="0"/>
          </a:p>
          <a:p>
            <a:r>
              <a:rPr lang="en-US" dirty="0"/>
              <a:t>Step 3. The default retention policy in Audit (Premium) retains Exchange, SharePoint, and Azure AD audit records for one year. This retention period can be modified by creating customized retention policies</a:t>
            </a:r>
          </a:p>
          <a:p>
            <a:r>
              <a:rPr lang="en-US" dirty="0"/>
              <a:t>Step 4. After completing Steps 1 and 2, you can search the audit log for Audit (Premium) events and other activities during forensic investigations of compromised accounts and other types of security or compliance investigations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11506266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880" dirty="0">
                <a:latin typeface="Segoe UI Light" panose="020B0502040204020203" pitchFamily="34" charset="0"/>
                <a:cs typeface="Segoe UI Light" panose="020B0502040204020203" pitchFamily="34" charset="0"/>
              </a:rPr>
              <a:t>Audit log retention policies enable organizations to specify how long they want to retain audit logs</a:t>
            </a:r>
          </a:p>
          <a:p>
            <a:pPr>
              <a:spcAft>
                <a:spcPts val="600"/>
              </a:spcAft>
            </a:pPr>
            <a:r>
              <a:rPr lang="en-US" sz="880" dirty="0">
                <a:latin typeface="Segoe UI Light" panose="020B0502040204020203" pitchFamily="34" charset="0"/>
                <a:cs typeface="Segoe UI Light" panose="020B0502040204020203" pitchFamily="34" charset="0"/>
              </a:rPr>
              <a:t>Audit logs can be retained for up to 10 years</a:t>
            </a: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dirty="0">
                <a:latin typeface="Segoe UI Light" panose="020B0502040204020203" pitchFamily="34" charset="0"/>
                <a:cs typeface="Segoe UI Light" panose="020B0502040204020203" pitchFamily="34" charset="0"/>
              </a:rPr>
              <a:t>Microsoft Purview Audit (Premium) provides a default audit log retention policy for all organizations</a:t>
            </a:r>
          </a:p>
          <a:p>
            <a:endParaRPr lang="en-US" sz="880" dirty="0">
              <a:latin typeface="Segoe UI Light" panose="020B0502040204020203" pitchFamily="34" charset="0"/>
              <a:cs typeface="Segoe UI Light" panose="020B0502040204020203" pitchFamily="34" charset="0"/>
            </a:endParaRPr>
          </a:p>
          <a:p>
            <a:pPr algn="l">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Retention policies can be created based on the following criteria:</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All activities in one or more Microsoft 365 services</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Specific activities (in a Microsoft 365 service) performed by all users or by specific users</a:t>
            </a:r>
          </a:p>
          <a:p>
            <a:pPr marL="171450" indent="-171450" algn="l">
              <a:spcAft>
                <a:spcPts val="600"/>
              </a:spcAft>
              <a:buFont typeface="Arial" panose="020B0604020202020204" pitchFamily="34" charset="0"/>
              <a:buChar char="•"/>
            </a:pPr>
            <a:r>
              <a:rPr lang="en-US" sz="880" b="0" i="0" dirty="0">
                <a:solidFill>
                  <a:srgbClr val="000000"/>
                </a:solidFill>
                <a:effectLst/>
                <a:latin typeface="Segoe UI Light" panose="020B0502040204020203" pitchFamily="34" charset="0"/>
                <a:cs typeface="Segoe UI Light" panose="020B0502040204020203" pitchFamily="34" charset="0"/>
              </a:rPr>
              <a:t>A priority level that specifies which policy takes precedence when multiple policies exist in an organization</a:t>
            </a:r>
          </a:p>
          <a:p>
            <a:endParaRPr lang="en-US" sz="880" dirty="0">
              <a:latin typeface="Segoe UI Light" panose="020B0502040204020203" pitchFamily="34" charset="0"/>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To create retention policies, a user must be assigned the </a:t>
            </a:r>
            <a:r>
              <a:rPr lang="en-US" sz="880" i="0" dirty="0">
                <a:solidFill>
                  <a:srgbClr val="000000"/>
                </a:solidFill>
                <a:effectLst/>
                <a:latin typeface="Segoe UI Light" panose="020B0502040204020203" pitchFamily="34" charset="0"/>
                <a:cs typeface="Segoe UI Light" panose="020B0502040204020203" pitchFamily="34" charset="0"/>
              </a:rPr>
              <a:t>Organization Configuration</a:t>
            </a:r>
            <a:r>
              <a:rPr lang="en-US" sz="880" b="0" i="0" dirty="0">
                <a:solidFill>
                  <a:srgbClr val="000000"/>
                </a:solidFill>
                <a:effectLst/>
                <a:latin typeface="Segoe UI Light" panose="020B0502040204020203" pitchFamily="34" charset="0"/>
                <a:cs typeface="Segoe UI Light" panose="020B0502040204020203" pitchFamily="34" charset="0"/>
              </a:rPr>
              <a:t> role in the Microsoft Purview compliance portal</a:t>
            </a:r>
            <a:endParaRPr lang="en-US" sz="880" dirty="0">
              <a:latin typeface="Segoe UI Light" panose="020B0502040204020203" pitchFamily="34" charset="0"/>
              <a:cs typeface="Segoe UI Light" panose="020B0502040204020203" pitchFamily="34" charset="0"/>
            </a:endParaRP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1926417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0" b="0" i="0" dirty="0">
                <a:solidFill>
                  <a:srgbClr val="000000"/>
                </a:solidFill>
                <a:effectLst/>
                <a:latin typeface="Segoe UI Light" panose="020B0502040204020203" pitchFamily="34" charset="0"/>
                <a:cs typeface="Segoe UI Light" panose="020B0502040204020203" pitchFamily="34" charset="0"/>
              </a:rPr>
              <a:t>A compromised user account is where an attacker gains access to a user account and operates as the user</a:t>
            </a:r>
            <a:endParaRPr lang="en-US" sz="880" dirty="0">
              <a:latin typeface="Segoe UI Light" panose="020B0502040204020203" pitchFamily="34" charset="0"/>
              <a:cs typeface="Segoe UI Light" panose="020B0502040204020203" pitchFamily="34" charset="0"/>
            </a:endParaRPr>
          </a:p>
          <a:p>
            <a:pPr>
              <a:spcAft>
                <a:spcPts val="600"/>
              </a:spcAft>
            </a:pPr>
            <a:r>
              <a:rPr lang="en-US" sz="880" dirty="0">
                <a:latin typeface="Segoe UI Light" panose="020B0502040204020203" pitchFamily="34" charset="0"/>
                <a:cs typeface="Segoe UI Light" panose="020B0502040204020203" pitchFamily="34" charset="0"/>
              </a:rPr>
              <a:t>To help organizations investigate compromised email accounts, Microsoft 365 audits access to mail data by mail protocols and clients</a:t>
            </a:r>
          </a:p>
          <a:p>
            <a:pPr>
              <a:spcAft>
                <a:spcPts val="600"/>
              </a:spcAft>
            </a:pPr>
            <a:r>
              <a:rPr lang="en-US" sz="880" dirty="0">
                <a:latin typeface="Segoe UI Light" panose="020B0502040204020203" pitchFamily="34" charset="0"/>
                <a:cs typeface="Segoe UI Light" panose="020B0502040204020203" pitchFamily="34" charset="0"/>
              </a:rPr>
              <a:t>It does so by using the </a:t>
            </a:r>
            <a:r>
              <a:rPr lang="en-US" sz="880" dirty="0" err="1">
                <a:latin typeface="Segoe UI Light" panose="020B0502040204020203" pitchFamily="34" charset="0"/>
                <a:cs typeface="Segoe UI Light" panose="020B0502040204020203" pitchFamily="34" charset="0"/>
              </a:rPr>
              <a:t>MailItemsAccessed</a:t>
            </a:r>
            <a:r>
              <a:rPr lang="en-US" sz="880" dirty="0">
                <a:latin typeface="Segoe UI Light" panose="020B0502040204020203" pitchFamily="34" charset="0"/>
                <a:cs typeface="Segoe UI Light" panose="020B0502040204020203" pitchFamily="34" charset="0"/>
              </a:rPr>
              <a:t> mailbox-auditing action, which can help investigators:</a:t>
            </a:r>
          </a:p>
          <a:p>
            <a:pPr marL="171450" indent="-171450">
              <a:spcAft>
                <a:spcPts val="600"/>
              </a:spcAft>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better understand email data breaches</a:t>
            </a:r>
          </a:p>
          <a:p>
            <a:pPr marL="171450" indent="-171450">
              <a:spcAft>
                <a:spcPts val="600"/>
              </a:spcAft>
              <a:buFont typeface="Arial" panose="020B0604020202020204" pitchFamily="34" charset="0"/>
              <a:buChar char="•"/>
            </a:pPr>
            <a:r>
              <a:rPr lang="en-US" sz="880" dirty="0">
                <a:latin typeface="Segoe UI Light" panose="020B0502040204020203" pitchFamily="34" charset="0"/>
                <a:cs typeface="Segoe UI Light" panose="020B0502040204020203" pitchFamily="34" charset="0"/>
              </a:rPr>
              <a:t>identify the scope of compromises to specific mail items that may have been compromised</a:t>
            </a:r>
          </a:p>
          <a:p>
            <a:pPr algn="l">
              <a:spcAft>
                <a:spcPts val="600"/>
              </a:spcAft>
            </a:pPr>
            <a:r>
              <a:rPr lang="en-US" sz="880" b="0" i="0" dirty="0">
                <a:solidFill>
                  <a:srgbClr val="000000"/>
                </a:solidFill>
                <a:effectLst/>
                <a:latin typeface="Segoe UI Light" panose="020B0502040204020203" pitchFamily="34" charset="0"/>
                <a:cs typeface="Segoe UI Light" panose="020B0502040204020203" pitchFamily="34" charset="0"/>
              </a:rPr>
              <a:t>Organizations should complete the following steps when conducting an investigation:</a:t>
            </a:r>
          </a:p>
          <a:p>
            <a:pPr marL="228600" indent="-228600" algn="l">
              <a:spcAft>
                <a:spcPts val="600"/>
              </a:spcAft>
              <a:buFont typeface="+mj-lt"/>
              <a:buAutoNum type="arabicPeriod"/>
            </a:pPr>
            <a:r>
              <a:rPr lang="en-US" sz="880" b="0" i="0" dirty="0">
                <a:solidFill>
                  <a:srgbClr val="000000"/>
                </a:solidFill>
                <a:effectLst/>
                <a:latin typeface="Segoe UI Light" panose="020B0502040204020203" pitchFamily="34" charset="0"/>
                <a:cs typeface="Segoe UI Light" panose="020B0502040204020203" pitchFamily="34" charset="0"/>
              </a:rPr>
              <a:t>Identify the mailboxes that have been compromised</a:t>
            </a:r>
          </a:p>
          <a:p>
            <a:pPr marL="228600" indent="-228600" algn="l">
              <a:spcAft>
                <a:spcPts val="600"/>
              </a:spcAft>
              <a:buFont typeface="+mj-lt"/>
              <a:buAutoNum type="arabicPeriod"/>
            </a:pPr>
            <a:r>
              <a:rPr lang="en-US" sz="880" b="0" i="0" dirty="0">
                <a:solidFill>
                  <a:srgbClr val="000000"/>
                </a:solidFill>
                <a:effectLst/>
                <a:latin typeface="Segoe UI Light" panose="020B0502040204020203" pitchFamily="34" charset="0"/>
                <a:cs typeface="Segoe UI Light" panose="020B0502040204020203" pitchFamily="34" charset="0"/>
              </a:rPr>
              <a:t>Determine the time frame when the attacker had access to those mailboxes</a:t>
            </a:r>
          </a:p>
          <a:p>
            <a:pPr marL="228600" indent="-228600" algn="l">
              <a:spcAft>
                <a:spcPts val="600"/>
              </a:spcAft>
              <a:buFont typeface="+mj-lt"/>
              <a:buAutoNum type="arabicPeriod"/>
            </a:pPr>
            <a:r>
              <a:rPr lang="en-US" sz="880" b="0" i="0" dirty="0">
                <a:solidFill>
                  <a:srgbClr val="000000"/>
                </a:solidFill>
                <a:effectLst/>
                <a:latin typeface="Segoe UI Light" panose="020B0502040204020203" pitchFamily="34" charset="0"/>
                <a:cs typeface="Segoe UI Light" panose="020B0502040204020203" pitchFamily="34" charset="0"/>
              </a:rPr>
              <a:t>Use the </a:t>
            </a:r>
            <a:r>
              <a:rPr lang="en-US" sz="880" i="0" dirty="0">
                <a:solidFill>
                  <a:srgbClr val="000000"/>
                </a:solidFill>
                <a:effectLst/>
                <a:latin typeface="Segoe UI Light" panose="020B0502040204020203" pitchFamily="34" charset="0"/>
                <a:cs typeface="Segoe UI Light" panose="020B0502040204020203" pitchFamily="34" charset="0"/>
              </a:rPr>
              <a:t>Search-</a:t>
            </a:r>
            <a:r>
              <a:rPr lang="en-US" sz="880" i="0" dirty="0" err="1">
                <a:solidFill>
                  <a:srgbClr val="000000"/>
                </a:solidFill>
                <a:effectLst/>
                <a:latin typeface="Segoe UI Light" panose="020B0502040204020203" pitchFamily="34" charset="0"/>
                <a:cs typeface="Segoe UI Light" panose="020B0502040204020203" pitchFamily="34" charset="0"/>
              </a:rPr>
              <a:t>UnifiedAuditLog</a:t>
            </a:r>
            <a:r>
              <a:rPr lang="en-US" sz="880" b="0" i="0" dirty="0">
                <a:solidFill>
                  <a:srgbClr val="000000"/>
                </a:solidFill>
                <a:effectLst/>
                <a:latin typeface="Segoe UI Light" panose="020B0502040204020203" pitchFamily="34" charset="0"/>
                <a:cs typeface="Segoe UI Light" panose="020B0502040204020203" pitchFamily="34" charset="0"/>
              </a:rPr>
              <a:t> or </a:t>
            </a:r>
            <a:r>
              <a:rPr lang="en-US" sz="880" i="0" dirty="0">
                <a:solidFill>
                  <a:srgbClr val="000000"/>
                </a:solidFill>
                <a:effectLst/>
                <a:latin typeface="Segoe UI Light" panose="020B0502040204020203" pitchFamily="34" charset="0"/>
                <a:cs typeface="Segoe UI Light" panose="020B0502040204020203" pitchFamily="34" charset="0"/>
              </a:rPr>
              <a:t>Search-</a:t>
            </a:r>
            <a:r>
              <a:rPr lang="en-US" sz="880" i="0" dirty="0" err="1">
                <a:solidFill>
                  <a:srgbClr val="000000"/>
                </a:solidFill>
                <a:effectLst/>
                <a:latin typeface="Segoe UI Light" panose="020B0502040204020203" pitchFamily="34" charset="0"/>
                <a:cs typeface="Segoe UI Light" panose="020B0502040204020203" pitchFamily="34" charset="0"/>
              </a:rPr>
              <a:t>MailboxAuditLog</a:t>
            </a:r>
            <a:r>
              <a:rPr lang="en-US" sz="880" b="0" i="0" dirty="0">
                <a:solidFill>
                  <a:srgbClr val="000000"/>
                </a:solidFill>
                <a:effectLst/>
                <a:latin typeface="Segoe UI Light" panose="020B0502040204020203" pitchFamily="34" charset="0"/>
                <a:cs typeface="Segoe UI Light" panose="020B0502040204020203" pitchFamily="34" charset="0"/>
              </a:rPr>
              <a:t> cmdlets in Exchange Online PowerShell to search audit records that correspond to the data breach</a:t>
            </a:r>
          </a:p>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161253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10/20/2023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4866914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10/20/2023 11:33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10/20/2023 11:33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38260624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0ECFDC7D-F4BE-4668-920D-08874925A5D7}"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10/20/2023 11:33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240610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a:hlinkClick r:id="rId3"/>
              </a:rPr>
              <a:t>Simplify regulatory compliance with Microsoft Purview Compliance Manager – YouTube</a:t>
            </a:r>
            <a:r>
              <a:rPr lang="en-US" dirty="0"/>
              <a:t> – 15 minutes</a:t>
            </a:r>
          </a:p>
          <a:p>
            <a:pPr marL="0" indent="0">
              <a:buFont typeface="+mj-lt"/>
              <a:buNone/>
            </a:pPr>
            <a:endParaRPr lang="en-US" dirty="0"/>
          </a:p>
          <a:p>
            <a:pPr marL="228600" indent="-228600">
              <a:buFont typeface="+mj-lt"/>
              <a:buAutoNum type="arabicPeriod"/>
            </a:pPr>
            <a:r>
              <a:rPr lang="en-US" dirty="0"/>
              <a:t>Importance of security and compliance: Protecting data and meeting standards.</a:t>
            </a:r>
          </a:p>
          <a:p>
            <a:pPr marL="228600" indent="-228600">
              <a:buFont typeface="+mj-lt"/>
              <a:buAutoNum type="arabicPeriod"/>
            </a:pPr>
            <a:r>
              <a:rPr lang="en-US" dirty="0"/>
              <a:t>Steps for planning security and compliance:</a:t>
            </a:r>
          </a:p>
          <a:p>
            <a:pPr marL="441582" lvl="1" indent="-228600">
              <a:buFont typeface="+mj-lt"/>
              <a:buAutoNum type="arabicPeriod"/>
            </a:pPr>
            <a:r>
              <a:rPr lang="en-US" dirty="0"/>
              <a:t>Review information protection capabilities in Microsoft 365.</a:t>
            </a:r>
          </a:p>
          <a:p>
            <a:pPr marL="441582" lvl="1" indent="-228600">
              <a:buFont typeface="+mj-lt"/>
              <a:buAutoNum type="arabicPeriod"/>
            </a:pPr>
            <a:r>
              <a:rPr lang="en-US" dirty="0"/>
              <a:t>Check Secure Score for initial assessment.</a:t>
            </a:r>
          </a:p>
          <a:p>
            <a:pPr marL="441582" lvl="1" indent="-228600">
              <a:buFont typeface="+mj-lt"/>
              <a:buAutoNum type="arabicPeriod"/>
            </a:pPr>
            <a:r>
              <a:rPr lang="en-US" dirty="0"/>
              <a:t>Plan access protection for identity and devices.</a:t>
            </a:r>
          </a:p>
          <a:p>
            <a:pPr marL="441582" lvl="1" indent="-228600">
              <a:buFont typeface="+mj-lt"/>
              <a:buAutoNum type="arabicPeriod"/>
            </a:pPr>
            <a:r>
              <a:rPr lang="en-US" dirty="0"/>
              <a:t>Plan data protection based on sensitivity.</a:t>
            </a:r>
          </a:p>
          <a:p>
            <a:pPr marL="441582" lvl="1" indent="-228600">
              <a:buFont typeface="+mj-lt"/>
              <a:buAutoNum type="arabicPeriod"/>
            </a:pPr>
            <a:r>
              <a:rPr lang="en-US" dirty="0"/>
              <a:t>Utilize Microsoft Purview compliance portal.</a:t>
            </a:r>
          </a:p>
          <a:p>
            <a:pPr marL="441582" lvl="1" indent="-228600">
              <a:buFont typeface="+mj-lt"/>
              <a:buAutoNum type="arabicPeriod"/>
            </a:pPr>
            <a:r>
              <a:rPr lang="en-US" dirty="0"/>
              <a:t>Use recommended security configurations.</a:t>
            </a:r>
          </a:p>
          <a:p>
            <a:pPr marL="228600" indent="-228600">
              <a:buFont typeface="+mj-lt"/>
              <a:buAutoNum type="arabicPeriod"/>
            </a:pPr>
            <a:r>
              <a:rPr lang="en-US" dirty="0"/>
              <a:t>Microsoft Purview compliance portal: Centralized control for data governance.</a:t>
            </a:r>
          </a:p>
          <a:p>
            <a:pPr marL="228600" indent="-228600">
              <a:buFont typeface="+mj-lt"/>
              <a:buAutoNum type="arabicPeriod"/>
            </a:pPr>
            <a:r>
              <a:rPr lang="en-US" dirty="0"/>
              <a:t>Admin centers and dashboards: Manage security and compliance settings.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151820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None/>
            </a:pPr>
            <a:r>
              <a:rPr lang="en-US" b="0" i="0" dirty="0">
                <a:solidFill>
                  <a:srgbClr val="D1D5DB"/>
                </a:solidFill>
                <a:effectLst/>
                <a:latin typeface="Söhne"/>
              </a:rPr>
              <a:t>Prioritize compliance tasks in Microsoft Purview:</a:t>
            </a:r>
          </a:p>
          <a:p>
            <a:pPr marL="742950" lvl="1" indent="-285750" algn="l">
              <a:buFont typeface="+mj-lt"/>
              <a:buAutoNum type="arabicPeriod"/>
            </a:pPr>
            <a:r>
              <a:rPr lang="en-US" b="0" i="0" dirty="0">
                <a:solidFill>
                  <a:srgbClr val="D1D5DB"/>
                </a:solidFill>
                <a:effectLst/>
                <a:latin typeface="Söhne"/>
              </a:rPr>
              <a:t>Manage and monitor data.</a:t>
            </a:r>
          </a:p>
          <a:p>
            <a:pPr marL="742950" lvl="1" indent="-285750" algn="l">
              <a:buFont typeface="+mj-lt"/>
              <a:buAutoNum type="arabicPeriod"/>
            </a:pPr>
            <a:r>
              <a:rPr lang="en-US" b="0" i="0" dirty="0">
                <a:solidFill>
                  <a:srgbClr val="D1D5DB"/>
                </a:solidFill>
                <a:effectLst/>
                <a:latin typeface="Söhne"/>
              </a:rPr>
              <a:t>Protect information.</a:t>
            </a:r>
          </a:p>
          <a:p>
            <a:pPr marL="742950" lvl="1" indent="-285750" algn="l">
              <a:buFont typeface="+mj-lt"/>
              <a:buAutoNum type="arabicPeriod"/>
            </a:pPr>
            <a:r>
              <a:rPr lang="en-US" b="0" i="0" dirty="0">
                <a:solidFill>
                  <a:srgbClr val="D1D5DB"/>
                </a:solidFill>
                <a:effectLst/>
                <a:latin typeface="Söhne"/>
              </a:rPr>
              <a:t>Minimize insider risks.</a:t>
            </a:r>
          </a:p>
          <a:p>
            <a:pPr algn="l">
              <a:buFont typeface="+mj-lt"/>
              <a:buNone/>
            </a:pPr>
            <a:r>
              <a:rPr lang="en-US" b="0" i="0" dirty="0">
                <a:solidFill>
                  <a:srgbClr val="D1D5DB"/>
                </a:solidFill>
                <a:effectLst/>
                <a:latin typeface="Söhne"/>
              </a:rPr>
              <a:t>Importance of adapting compliance processes:</a:t>
            </a:r>
          </a:p>
          <a:p>
            <a:pPr marL="742950" lvl="1" indent="-285750" algn="l">
              <a:buFont typeface="+mj-lt"/>
              <a:buAutoNum type="arabicPeriod"/>
            </a:pPr>
            <a:r>
              <a:rPr lang="en-US" b="0" i="0" dirty="0">
                <a:solidFill>
                  <a:srgbClr val="D1D5DB"/>
                </a:solidFill>
                <a:effectLst/>
                <a:latin typeface="Söhne"/>
              </a:rPr>
              <a:t>New collaboration and connectivity methods.</a:t>
            </a:r>
          </a:p>
          <a:p>
            <a:pPr marL="742950" lvl="1" indent="-285750" algn="l">
              <a:buFont typeface="+mj-lt"/>
              <a:buAutoNum type="arabicPeriod"/>
            </a:pPr>
            <a:r>
              <a:rPr lang="en-US" b="0" i="0" dirty="0">
                <a:solidFill>
                  <a:srgbClr val="D1D5DB"/>
                </a:solidFill>
                <a:effectLst/>
                <a:latin typeface="Söhne"/>
              </a:rPr>
              <a:t>Identify and manage compliance risks.</a:t>
            </a:r>
          </a:p>
          <a:p>
            <a:pPr algn="l">
              <a:buFont typeface="+mj-lt"/>
              <a:buNone/>
            </a:pPr>
            <a:r>
              <a:rPr lang="en-US" b="0" i="0" dirty="0">
                <a:solidFill>
                  <a:srgbClr val="D1D5DB"/>
                </a:solidFill>
                <a:effectLst/>
                <a:latin typeface="Söhne"/>
              </a:rPr>
              <a:t>Task 1: Configure compliance permissions:</a:t>
            </a:r>
          </a:p>
          <a:p>
            <a:pPr marL="742950" lvl="1" indent="-285750" algn="l">
              <a:buFont typeface="+mj-lt"/>
              <a:buAutoNum type="arabicPeriod"/>
            </a:pPr>
            <a:r>
              <a:rPr lang="en-US" b="0" i="0" dirty="0">
                <a:solidFill>
                  <a:srgbClr val="D1D5DB"/>
                </a:solidFill>
                <a:effectLst/>
                <a:latin typeface="Söhne"/>
              </a:rPr>
              <a:t>Assign roles for access control.</a:t>
            </a:r>
          </a:p>
          <a:p>
            <a:pPr marL="742950" lvl="1" indent="-285750" algn="l">
              <a:buFont typeface="+mj-lt"/>
              <a:buAutoNum type="arabicPeriod"/>
            </a:pPr>
            <a:r>
              <a:rPr lang="en-US" b="0" i="0" dirty="0">
                <a:solidFill>
                  <a:srgbClr val="D1D5DB"/>
                </a:solidFill>
                <a:effectLst/>
                <a:latin typeface="Söhne"/>
              </a:rPr>
              <a:t>Manage access to the compliance portal.</a:t>
            </a:r>
          </a:p>
          <a:p>
            <a:pPr algn="l">
              <a:buFont typeface="+mj-lt"/>
              <a:buNone/>
            </a:pPr>
            <a:r>
              <a:rPr lang="en-US" b="0" i="0" dirty="0">
                <a:solidFill>
                  <a:srgbClr val="D1D5DB"/>
                </a:solidFill>
                <a:effectLst/>
                <a:latin typeface="Söhne"/>
              </a:rPr>
              <a:t>Task 2: Know your state of compliance:</a:t>
            </a:r>
          </a:p>
          <a:p>
            <a:pPr marL="742950" lvl="1" indent="-285750" algn="l">
              <a:buFont typeface="+mj-lt"/>
              <a:buAutoNum type="arabicPeriod"/>
            </a:pPr>
            <a:r>
              <a:rPr lang="en-US" b="0" i="0" dirty="0">
                <a:solidFill>
                  <a:srgbClr val="D1D5DB"/>
                </a:solidFill>
                <a:effectLst/>
                <a:latin typeface="Söhne"/>
              </a:rPr>
              <a:t>Understand current compliance level.</a:t>
            </a:r>
          </a:p>
          <a:p>
            <a:pPr marL="742950" lvl="1" indent="-285750" algn="l">
              <a:buFont typeface="+mj-lt"/>
              <a:buAutoNum type="arabicPeriod"/>
            </a:pPr>
            <a:r>
              <a:rPr lang="en-US" b="0" i="0" dirty="0">
                <a:solidFill>
                  <a:srgbClr val="D1D5DB"/>
                </a:solidFill>
                <a:effectLst/>
                <a:latin typeface="Söhne"/>
              </a:rPr>
              <a:t>Utilize Microsoft Purview Compliance Manager.</a:t>
            </a:r>
          </a:p>
          <a:p>
            <a:pPr algn="l">
              <a:buFont typeface="+mj-lt"/>
              <a:buNone/>
            </a:pPr>
            <a:r>
              <a:rPr lang="en-US" b="0" i="0" dirty="0">
                <a:solidFill>
                  <a:srgbClr val="D1D5DB"/>
                </a:solidFill>
                <a:effectLst/>
                <a:latin typeface="Söhne"/>
              </a:rPr>
              <a:t>Task 3: Enable auditing for your organization:</a:t>
            </a:r>
          </a:p>
          <a:p>
            <a:pPr marL="742950" lvl="1" indent="-285750" algn="l">
              <a:buFont typeface="+mj-lt"/>
              <a:buAutoNum type="arabicPeriod"/>
            </a:pPr>
            <a:r>
              <a:rPr lang="en-US" b="0" i="0" dirty="0">
                <a:solidFill>
                  <a:srgbClr val="D1D5DB"/>
                </a:solidFill>
                <a:effectLst/>
                <a:latin typeface="Söhne"/>
              </a:rPr>
              <a:t>Enable audit logging for compliance investigations.</a:t>
            </a:r>
          </a:p>
          <a:p>
            <a:pPr marL="742950" lvl="1" indent="-285750" algn="l">
              <a:buFont typeface="+mj-lt"/>
              <a:buAutoNum type="arabicPeriod"/>
            </a:pPr>
            <a:r>
              <a:rPr lang="en-US" b="0" i="0" dirty="0">
                <a:solidFill>
                  <a:srgbClr val="D1D5DB"/>
                </a:solidFill>
                <a:effectLst/>
                <a:latin typeface="Söhne"/>
              </a:rPr>
              <a:t>Retain activity logs for analysis.</a:t>
            </a:r>
          </a:p>
          <a:p>
            <a:pPr algn="l">
              <a:buFont typeface="+mj-lt"/>
              <a:buNone/>
            </a:pPr>
            <a:r>
              <a:rPr lang="en-US" b="0" i="0" dirty="0">
                <a:solidFill>
                  <a:srgbClr val="D1D5DB"/>
                </a:solidFill>
                <a:effectLst/>
                <a:latin typeface="Söhne"/>
              </a:rPr>
              <a:t>Task 4: Create policies for compliance alerts:</a:t>
            </a:r>
          </a:p>
          <a:p>
            <a:pPr marL="742950" lvl="1" indent="-285750" algn="l">
              <a:buFont typeface="+mj-lt"/>
              <a:buAutoNum type="arabicPeriod"/>
            </a:pPr>
            <a:r>
              <a:rPr lang="en-US" b="0" i="0" dirty="0">
                <a:solidFill>
                  <a:srgbClr val="D1D5DB"/>
                </a:solidFill>
                <a:effectLst/>
                <a:latin typeface="Söhne"/>
              </a:rPr>
              <a:t>Utilize built-in and custom alert policies.</a:t>
            </a:r>
          </a:p>
          <a:p>
            <a:pPr marL="742950" lvl="1" indent="-285750" algn="l">
              <a:buFont typeface="+mj-lt"/>
              <a:buAutoNum type="arabicPeriod"/>
            </a:pPr>
            <a:r>
              <a:rPr lang="en-US" b="0" i="0" dirty="0">
                <a:solidFill>
                  <a:srgbClr val="D1D5DB"/>
                </a:solidFill>
                <a:effectLst/>
                <a:latin typeface="Söhne"/>
              </a:rPr>
              <a:t>Monitor compliance-related activities.</a:t>
            </a:r>
          </a:p>
          <a:p>
            <a:pPr algn="l">
              <a:buFont typeface="+mj-lt"/>
              <a:buNone/>
            </a:pPr>
            <a:r>
              <a:rPr lang="en-US" b="0" i="0" dirty="0">
                <a:solidFill>
                  <a:srgbClr val="D1D5DB"/>
                </a:solidFill>
                <a:effectLst/>
                <a:latin typeface="Söhne"/>
              </a:rPr>
              <a:t>Task 5: Classify and protect sensitive data:</a:t>
            </a:r>
          </a:p>
          <a:p>
            <a:pPr marL="742950" lvl="1" indent="-285750" algn="l">
              <a:buFont typeface="+mj-lt"/>
              <a:buAutoNum type="arabicPeriod"/>
            </a:pPr>
            <a:r>
              <a:rPr lang="en-US" b="0" i="0" dirty="0">
                <a:solidFill>
                  <a:srgbClr val="D1D5DB"/>
                </a:solidFill>
                <a:effectLst/>
                <a:latin typeface="Söhne"/>
              </a:rPr>
              <a:t>Use sensitivity labels for data protection.</a:t>
            </a:r>
          </a:p>
          <a:p>
            <a:pPr marL="742950" lvl="1" indent="-285750" algn="l">
              <a:buFont typeface="+mj-lt"/>
              <a:buAutoNum type="arabicPeriod"/>
            </a:pPr>
            <a:r>
              <a:rPr lang="en-US" b="0" i="0" dirty="0">
                <a:solidFill>
                  <a:srgbClr val="D1D5DB"/>
                </a:solidFill>
                <a:effectLst/>
                <a:latin typeface="Söhne"/>
              </a:rPr>
              <a:t>Enforce usage restrictions and encryption.</a:t>
            </a:r>
          </a:p>
          <a:p>
            <a:pPr algn="l">
              <a:buFont typeface="+mj-lt"/>
              <a:buNone/>
            </a:pPr>
            <a:r>
              <a:rPr lang="en-US" b="0" i="0" dirty="0">
                <a:solidFill>
                  <a:srgbClr val="D1D5DB"/>
                </a:solidFill>
                <a:effectLst/>
                <a:latin typeface="Söhne"/>
              </a:rPr>
              <a:t>Task 6: Configure retention policies:</a:t>
            </a:r>
          </a:p>
          <a:p>
            <a:pPr marL="742950" lvl="1" indent="-285750" algn="l">
              <a:buFont typeface="+mj-lt"/>
              <a:buAutoNum type="arabicPeriod"/>
            </a:pPr>
            <a:r>
              <a:rPr lang="en-US" b="0" i="0" dirty="0">
                <a:solidFill>
                  <a:srgbClr val="D1D5DB"/>
                </a:solidFill>
                <a:effectLst/>
                <a:latin typeface="Söhne"/>
              </a:rPr>
              <a:t>Decide content retention or deletion.</a:t>
            </a:r>
          </a:p>
          <a:p>
            <a:pPr marL="742950" lvl="1" indent="-285750" algn="l">
              <a:buFont typeface="+mj-lt"/>
              <a:buAutoNum type="arabicPeriod"/>
            </a:pPr>
            <a:r>
              <a:rPr lang="en-US" b="0" i="0" dirty="0">
                <a:solidFill>
                  <a:srgbClr val="D1D5DB"/>
                </a:solidFill>
                <a:effectLst/>
                <a:latin typeface="Söhne"/>
              </a:rPr>
              <a:t>Implement policies for multiple services.</a:t>
            </a:r>
          </a:p>
          <a:p>
            <a:pPr algn="l">
              <a:buFont typeface="+mj-lt"/>
              <a:buNone/>
            </a:pPr>
            <a:r>
              <a:rPr lang="en-US" b="0" i="0" dirty="0">
                <a:solidFill>
                  <a:srgbClr val="D1D5DB"/>
                </a:solidFill>
                <a:effectLst/>
                <a:latin typeface="Söhne"/>
              </a:rPr>
              <a:t>Task 7: Configure sensitive information and offensive language policies:</a:t>
            </a:r>
          </a:p>
          <a:p>
            <a:pPr marL="742950" lvl="1" indent="-285750" algn="l">
              <a:buFont typeface="+mj-lt"/>
              <a:buAutoNum type="arabicPeriod"/>
            </a:pPr>
            <a:r>
              <a:rPr lang="en-US" b="0" i="0" dirty="0">
                <a:solidFill>
                  <a:srgbClr val="D1D5DB"/>
                </a:solidFill>
                <a:effectLst/>
                <a:latin typeface="Söhne"/>
              </a:rPr>
              <a:t>Detect and remediate inappropriate communications.</a:t>
            </a:r>
          </a:p>
          <a:p>
            <a:pPr marL="742950" lvl="1" indent="-285750" algn="l">
              <a:buFont typeface="+mj-lt"/>
              <a:buAutoNum type="arabicPeriod"/>
            </a:pPr>
            <a:r>
              <a:rPr lang="en-US" b="0" i="0" dirty="0">
                <a:solidFill>
                  <a:srgbClr val="D1D5DB"/>
                </a:solidFill>
                <a:effectLst/>
                <a:latin typeface="Söhne"/>
              </a:rPr>
              <a:t>Scan for sensitive information and keywords.</a:t>
            </a:r>
          </a:p>
          <a:p>
            <a:pPr algn="l">
              <a:buFont typeface="+mj-lt"/>
              <a:buNone/>
            </a:pPr>
            <a:r>
              <a:rPr lang="en-US" b="0" i="0" dirty="0">
                <a:solidFill>
                  <a:srgbClr val="D1D5DB"/>
                </a:solidFill>
                <a:effectLst/>
                <a:latin typeface="Söhne"/>
              </a:rPr>
              <a:t>Task 8: Monitor sensitive items and activities:</a:t>
            </a:r>
          </a:p>
          <a:p>
            <a:pPr marL="742950" lvl="1" indent="-285750" algn="l">
              <a:buFont typeface="+mj-lt"/>
              <a:buAutoNum type="arabicPeriod"/>
            </a:pPr>
            <a:r>
              <a:rPr lang="en-US" b="0" i="0" dirty="0">
                <a:solidFill>
                  <a:srgbClr val="D1D5DB"/>
                </a:solidFill>
                <a:effectLst/>
                <a:latin typeface="Söhne"/>
              </a:rPr>
              <a:t>Use content explorer for labeled items.</a:t>
            </a:r>
          </a:p>
          <a:p>
            <a:pPr marL="742950" lvl="1" indent="-285750" algn="l">
              <a:buFont typeface="+mj-lt"/>
              <a:buAutoNum type="arabicPeriod"/>
            </a:pPr>
            <a:r>
              <a:rPr lang="en-US" b="0" i="0" dirty="0">
                <a:solidFill>
                  <a:srgbClr val="D1D5DB"/>
                </a:solidFill>
                <a:effectLst/>
                <a:latin typeface="Söhne"/>
              </a:rPr>
              <a:t>Utilize activity explorer for monitoring.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122507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Compliance Manager in Purview: Simplifies compliance tasks.</a:t>
            </a:r>
          </a:p>
          <a:p>
            <a:pPr marL="228600" indent="-228600">
              <a:buFont typeface="+mj-lt"/>
              <a:buAutoNum type="arabicPeriod"/>
            </a:pPr>
            <a:r>
              <a:rPr lang="en-US" dirty="0"/>
              <a:t>Steps in compliance journey:</a:t>
            </a:r>
          </a:p>
          <a:p>
            <a:pPr marL="441582" lvl="1" indent="-228600">
              <a:buFont typeface="+mj-lt"/>
              <a:buAutoNum type="arabicPeriod"/>
            </a:pPr>
            <a:r>
              <a:rPr lang="en-US" dirty="0"/>
              <a:t>Inventory data protection risks.</a:t>
            </a:r>
          </a:p>
          <a:p>
            <a:pPr marL="441582" lvl="1" indent="-228600">
              <a:buFont typeface="+mj-lt"/>
              <a:buAutoNum type="arabicPeriod"/>
            </a:pPr>
            <a:r>
              <a:rPr lang="en-US" dirty="0"/>
              <a:t>Manage control implementation complexities.</a:t>
            </a:r>
          </a:p>
          <a:p>
            <a:pPr marL="441582" lvl="1" indent="-228600">
              <a:buFont typeface="+mj-lt"/>
              <a:buAutoNum type="arabicPeriod"/>
            </a:pPr>
            <a:r>
              <a:rPr lang="en-US" dirty="0"/>
              <a:t>Stay up-to-date with regulations and certifications.</a:t>
            </a:r>
          </a:p>
          <a:p>
            <a:pPr marL="441582" lvl="1" indent="-228600">
              <a:buFont typeface="+mj-lt"/>
              <a:buAutoNum type="arabicPeriod"/>
            </a:pPr>
            <a:r>
              <a:rPr lang="en-US" dirty="0"/>
              <a:t>Report to auditors.</a:t>
            </a:r>
          </a:p>
          <a:p>
            <a:pPr marL="228600" indent="-228600">
              <a:buFont typeface="+mj-lt"/>
              <a:buAutoNum type="arabicPeriod"/>
            </a:pPr>
            <a:r>
              <a:rPr lang="en-US" dirty="0"/>
              <a:t>Features of Compliance Manager:</a:t>
            </a:r>
          </a:p>
          <a:p>
            <a:pPr marL="441582" lvl="1" indent="-228600">
              <a:buFont typeface="+mj-lt"/>
              <a:buAutoNum type="arabicPeriod"/>
            </a:pPr>
            <a:r>
              <a:rPr lang="en-US" dirty="0"/>
              <a:t>Prebuilt and custom assessments.</a:t>
            </a:r>
          </a:p>
          <a:p>
            <a:pPr marL="441582" lvl="1" indent="-228600">
              <a:buFont typeface="+mj-lt"/>
              <a:buAutoNum type="arabicPeriod"/>
            </a:pPr>
            <a:r>
              <a:rPr lang="en-US" dirty="0"/>
              <a:t>Workflow capabilities for risk assessments.</a:t>
            </a:r>
          </a:p>
          <a:p>
            <a:pPr marL="441582" lvl="1" indent="-228600">
              <a:buFont typeface="+mj-lt"/>
              <a:buAutoNum type="arabicPeriod"/>
            </a:pPr>
            <a:r>
              <a:rPr lang="en-US" dirty="0"/>
              <a:t>Step-by-step guidance and compliance score.</a:t>
            </a:r>
          </a:p>
          <a:p>
            <a:pPr marL="228600" indent="-228600">
              <a:buFont typeface="+mj-lt"/>
              <a:buAutoNum type="arabicPeriod"/>
            </a:pPr>
            <a:r>
              <a:rPr lang="en-US" dirty="0"/>
              <a:t>Manage compliance with ease: Simplify, assess, and track compliance activities.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22590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b="0" i="0" dirty="0">
                <a:solidFill>
                  <a:srgbClr val="D1D5DB"/>
                </a:solidFill>
                <a:effectLst/>
                <a:latin typeface="Söhne"/>
              </a:rPr>
              <a:t>Assessment progress and control status can be monitored on the details page:</a:t>
            </a:r>
          </a:p>
          <a:p>
            <a:pPr marL="384432" lvl="1" indent="-171450" algn="l">
              <a:buFont typeface="Arial" panose="020B0604020202020204" pitchFamily="34" charset="0"/>
              <a:buChar char="•"/>
            </a:pPr>
            <a:r>
              <a:rPr lang="en-US" b="0" i="0" dirty="0">
                <a:solidFill>
                  <a:srgbClr val="D1D5DB"/>
                </a:solidFill>
                <a:effectLst/>
                <a:latin typeface="Söhne"/>
              </a:rPr>
              <a:t>Compliance Manager provides detailed information on the progress of assessments and the status of controls within each assessment.</a:t>
            </a:r>
          </a:p>
          <a:p>
            <a:pPr marL="384432" lvl="1" indent="-171450" algn="l">
              <a:buFont typeface="Arial" panose="020B0604020202020204" pitchFamily="34" charset="0"/>
              <a:buChar char="•"/>
            </a:pPr>
            <a:r>
              <a:rPr lang="en-US" b="0" i="0" dirty="0">
                <a:solidFill>
                  <a:srgbClr val="D1D5DB"/>
                </a:solidFill>
                <a:effectLst/>
                <a:latin typeface="Söhne"/>
              </a:rPr>
              <a:t>Users can easily track the completion of improvement actions and measure their organization's compliance progress.</a:t>
            </a:r>
          </a:p>
          <a:p>
            <a:pPr marL="171450" indent="-171450" algn="l">
              <a:buFont typeface="Arial" panose="020B0604020202020204" pitchFamily="34" charset="0"/>
              <a:buChar char="•"/>
            </a:pPr>
            <a:r>
              <a:rPr lang="en-US" b="0" i="0" dirty="0">
                <a:solidFill>
                  <a:srgbClr val="D1D5DB"/>
                </a:solidFill>
                <a:effectLst/>
                <a:latin typeface="Söhne"/>
              </a:rPr>
              <a:t>Control information available on controls tab:</a:t>
            </a:r>
          </a:p>
          <a:p>
            <a:pPr marL="384432" lvl="1" indent="-171450" algn="l">
              <a:buFont typeface="Arial" panose="020B0604020202020204" pitchFamily="34" charset="0"/>
              <a:buChar char="•"/>
            </a:pPr>
            <a:r>
              <a:rPr lang="en-US" b="0" i="0" dirty="0">
                <a:solidFill>
                  <a:srgbClr val="D1D5DB"/>
                </a:solidFill>
                <a:effectLst/>
                <a:latin typeface="Söhne"/>
              </a:rPr>
              <a:t>The controls tab in Compliance Manager offers comprehensive information about the various types of controls, including Microsoft managed controls, customer managed controls, and shared controls.</a:t>
            </a:r>
          </a:p>
          <a:p>
            <a:pPr marL="384432" lvl="1" indent="-171450" algn="l">
              <a:buFont typeface="Arial" panose="020B0604020202020204" pitchFamily="34" charset="0"/>
              <a:buChar char="•"/>
            </a:pPr>
            <a:r>
              <a:rPr lang="en-US" b="0" i="0" dirty="0">
                <a:solidFill>
                  <a:srgbClr val="D1D5DB"/>
                </a:solidFill>
                <a:effectLst/>
                <a:latin typeface="Söhne"/>
              </a:rPr>
              <a:t>Users can access details about system configuration, organizational processes, and responsible individuals for meeting specific regulatory requirements.</a:t>
            </a:r>
          </a:p>
          <a:p>
            <a:pPr marL="171450" indent="-171450" algn="l">
              <a:buFont typeface="Arial" panose="020B0604020202020204" pitchFamily="34" charset="0"/>
              <a:buChar char="•"/>
            </a:pPr>
            <a:r>
              <a:rPr lang="en-US" b="0" i="0" dirty="0">
                <a:solidFill>
                  <a:srgbClr val="D1D5DB"/>
                </a:solidFill>
                <a:effectLst/>
                <a:latin typeface="Söhne"/>
              </a:rPr>
              <a:t>Improvement actions and Microsoft actions tabs available:</a:t>
            </a:r>
          </a:p>
          <a:p>
            <a:pPr marL="384432" lvl="1" indent="-171450" algn="l">
              <a:buFont typeface="Arial" panose="020B0604020202020204" pitchFamily="34" charset="0"/>
              <a:buChar char="•"/>
            </a:pPr>
            <a:r>
              <a:rPr lang="en-US" b="0" i="0" dirty="0">
                <a:solidFill>
                  <a:srgbClr val="D1D5DB"/>
                </a:solidFill>
                <a:effectLst/>
                <a:latin typeface="Söhne"/>
              </a:rPr>
              <a:t>Compliance Manager offers dedicated tabs for improvement actions and Microsoft actions.</a:t>
            </a:r>
          </a:p>
          <a:p>
            <a:pPr marL="384432" lvl="1" indent="-171450" algn="l">
              <a:buFont typeface="Arial" panose="020B0604020202020204" pitchFamily="34" charset="0"/>
              <a:buChar char="•"/>
            </a:pPr>
            <a:r>
              <a:rPr lang="en-US" b="0" i="0" dirty="0">
                <a:solidFill>
                  <a:srgbClr val="D1D5DB"/>
                </a:solidFill>
                <a:effectLst/>
                <a:latin typeface="Söhne"/>
              </a:rPr>
              <a:t>Users can view and manage improvement actions that need to be implemented to enhance compliance.</a:t>
            </a:r>
          </a:p>
          <a:p>
            <a:pPr marL="384432" lvl="1" indent="-171450" algn="l">
              <a:buFont typeface="Arial" panose="020B0604020202020204" pitchFamily="34" charset="0"/>
              <a:buChar char="•"/>
            </a:pPr>
            <a:r>
              <a:rPr lang="en-US" b="0" i="0" dirty="0">
                <a:solidFill>
                  <a:srgbClr val="D1D5DB"/>
                </a:solidFill>
                <a:effectLst/>
                <a:latin typeface="Söhne"/>
              </a:rPr>
              <a:t>Microsoft actions, which are managed by Microsoft, are also displayed separately, providing organizations with a comprehensive view of their compliance tasks.</a:t>
            </a:r>
          </a:p>
          <a:p>
            <a:pPr marL="171450" indent="-171450" algn="l">
              <a:buFont typeface="Arial" panose="020B0604020202020204" pitchFamily="34" charset="0"/>
              <a:buChar char="•"/>
            </a:pPr>
            <a:r>
              <a:rPr lang="en-US" b="0" i="0" dirty="0">
                <a:solidFill>
                  <a:srgbClr val="D1D5DB"/>
                </a:solidFill>
                <a:effectLst/>
                <a:latin typeface="Söhne"/>
              </a:rPr>
              <a:t>Customizable assessment templates for specific compliance needs:</a:t>
            </a:r>
          </a:p>
          <a:p>
            <a:pPr marL="384432" lvl="1" indent="-171450" algn="l">
              <a:buFont typeface="Arial" panose="020B0604020202020204" pitchFamily="34" charset="0"/>
              <a:buChar char="•"/>
            </a:pPr>
            <a:r>
              <a:rPr lang="en-US" b="0" i="0" dirty="0">
                <a:solidFill>
                  <a:srgbClr val="D1D5DB"/>
                </a:solidFill>
                <a:effectLst/>
                <a:latin typeface="Söhne"/>
              </a:rPr>
              <a:t>Ability to create assessments tailored to unique requirements.</a:t>
            </a:r>
          </a:p>
          <a:p>
            <a:pPr marL="384432" lvl="1" indent="-171450" algn="l">
              <a:buFont typeface="Arial" panose="020B0604020202020204" pitchFamily="34" charset="0"/>
              <a:buChar char="•"/>
            </a:pPr>
            <a:r>
              <a:rPr lang="en-US" b="0" i="0" dirty="0">
                <a:solidFill>
                  <a:srgbClr val="D1D5DB"/>
                </a:solidFill>
                <a:effectLst/>
                <a:latin typeface="Söhne"/>
              </a:rPr>
              <a:t>Flexibility to modify templates or build custom assessments.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7288390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333567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601071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355642"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346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8337335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1608">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3592419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496186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198383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958281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4-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6" y="2042154"/>
            <a:ext cx="12188952"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3"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7547"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0893"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Oval 7">
            <a:extLst>
              <a:ext uri="{FF2B5EF4-FFF2-40B4-BE49-F238E27FC236}">
                <a16:creationId xmlns:a16="http://schemas.microsoft.com/office/drawing/2014/main" id="{6E673AD2-B8AF-CC3C-D898-30292FC1719F}"/>
              </a:ext>
              <a:ext uri="{C183D7F6-B498-43B3-948B-1728B52AA6E4}">
                <adec:decorative xmlns:adec="http://schemas.microsoft.com/office/drawing/2017/decorative" val="1"/>
              </a:ext>
            </a:extLst>
          </p:cNvPr>
          <p:cNvSpPr/>
          <p:nvPr userDrawn="1"/>
        </p:nvSpPr>
        <p:spPr bwMode="auto">
          <a:xfrm>
            <a:off x="1843209"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9" name="Oval 8">
            <a:extLst>
              <a:ext uri="{FF2B5EF4-FFF2-40B4-BE49-F238E27FC236}">
                <a16:creationId xmlns:a16="http://schemas.microsoft.com/office/drawing/2014/main" id="{56859B90-45D2-D990-09AA-8F85B79F1077}"/>
              </a:ext>
              <a:ext uri="{C183D7F6-B498-43B3-948B-1728B52AA6E4}">
                <adec:decorative xmlns:adec="http://schemas.microsoft.com/office/drawing/2017/decorative" val="1"/>
              </a:ext>
            </a:extLst>
          </p:cNvPr>
          <p:cNvSpPr/>
          <p:nvPr userDrawn="1"/>
        </p:nvSpPr>
        <p:spPr bwMode="auto">
          <a:xfrm>
            <a:off x="5604535"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
        <p:nvSpPr>
          <p:cNvPr id="12" name="Oval 11">
            <a:extLst>
              <a:ext uri="{FF2B5EF4-FFF2-40B4-BE49-F238E27FC236}">
                <a16:creationId xmlns:a16="http://schemas.microsoft.com/office/drawing/2014/main" id="{287FE1B2-0C16-29CA-99C4-4C44A8047A50}"/>
              </a:ext>
              <a:ext uri="{C183D7F6-B498-43B3-948B-1728B52AA6E4}">
                <adec:decorative xmlns:adec="http://schemas.microsoft.com/office/drawing/2017/decorative" val="1"/>
              </a:ext>
            </a:extLst>
          </p:cNvPr>
          <p:cNvSpPr/>
          <p:nvPr userDrawn="1"/>
        </p:nvSpPr>
        <p:spPr bwMode="auto">
          <a:xfrm>
            <a:off x="9365862"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a:ln>
                <a:noFill/>
              </a:ln>
              <a:solidFill>
                <a:srgbClr val="2F2F2F"/>
              </a:solidFill>
              <a:effectLst/>
              <a:uLnTx/>
              <a:uFillTx/>
              <a:cs typeface="Segoe UI" panose="020B0502040204020203" pitchFamily="34" charset="0"/>
            </a:endParaRPr>
          </a:p>
        </p:txBody>
      </p:sp>
    </p:spTree>
    <p:extLst>
      <p:ext uri="{BB962C8B-B14F-4D97-AF65-F5344CB8AC3E}">
        <p14:creationId xmlns:p14="http://schemas.microsoft.com/office/powerpoint/2010/main" val="226597852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32">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991170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206948585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1611595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a:srcRect r="19824"/>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Tree>
    <p:extLst>
      <p:ext uri="{BB962C8B-B14F-4D97-AF65-F5344CB8AC3E}">
        <p14:creationId xmlns:p14="http://schemas.microsoft.com/office/powerpoint/2010/main" val="2243006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371699897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Tree>
    <p:extLst>
      <p:ext uri="{BB962C8B-B14F-4D97-AF65-F5344CB8AC3E}">
        <p14:creationId xmlns:p14="http://schemas.microsoft.com/office/powerpoint/2010/main" val="93452299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17437214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492443"/>
          </a:xfrm>
        </p:spPr>
        <p:txBody>
          <a:bodyPr/>
          <a:lstStyle>
            <a:lvl1pPr>
              <a:defRPr sz="32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71298765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59890085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Tree>
    <p:extLst>
      <p:ext uri="{BB962C8B-B14F-4D97-AF65-F5344CB8AC3E}">
        <p14:creationId xmlns:p14="http://schemas.microsoft.com/office/powerpoint/2010/main" val="1297786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Tree>
    <p:extLst>
      <p:ext uri="{BB962C8B-B14F-4D97-AF65-F5344CB8AC3E}">
        <p14:creationId xmlns:p14="http://schemas.microsoft.com/office/powerpoint/2010/main" val="101703106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80D2B25-7521-D486-405F-9309E22E85E1}"/>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01434F67-B3AA-41BB-E81D-4AD05F409F6D}"/>
                </a:ext>
              </a:extLst>
            </p:cNvPr>
            <p:cNvSpPr/>
            <p:nvPr/>
          </p:nvSpPr>
          <p:spPr>
            <a:xfrm>
              <a:off x="5540700"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a:extLst>
                <a:ext uri="{FF2B5EF4-FFF2-40B4-BE49-F238E27FC236}">
                  <a16:creationId xmlns:a16="http://schemas.microsoft.com/office/drawing/2014/main" id="{6D011E5C-69E1-0316-E865-3BCC8E8B2EBB}"/>
                </a:ext>
              </a:extLst>
            </p:cNvPr>
            <p:cNvPicPr/>
            <p:nvPr/>
          </p:nvPicPr>
          <p:blipFill>
            <a:blip r:embed="rId2"/>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177299693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nowled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BA3DF09A-F855-F868-80F5-0BE1A95EAC15}"/>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2" name="Oval 11">
              <a:extLst>
                <a:ext uri="{FF2B5EF4-FFF2-40B4-BE49-F238E27FC236}">
                  <a16:creationId xmlns:a16="http://schemas.microsoft.com/office/drawing/2014/main" id="{E02F3D99-76D3-5383-A61D-215BC38D43E1}"/>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136F99C5-D16E-7540-C83D-3442D1FCD55D}"/>
                </a:ext>
              </a:extLst>
            </p:cNvPr>
            <p:cNvPicPr/>
            <p:nvPr/>
          </p:nvPicPr>
          <p:blipFill>
            <a:blip r:embed="rId2"/>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67356178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14870326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343171"/>
          </a:xfrm>
          <a:prstGeom prst="rect">
            <a:avLst/>
          </a:prstGeom>
        </p:spPr>
        <p:txBody>
          <a:bodyPr wrap="square">
            <a:spAutoFit/>
          </a:bodyPr>
          <a:lstStyle>
            <a:lvl1pPr marL="215900" indent="-215900">
              <a:lnSpc>
                <a:spcPct val="100000"/>
              </a:lnSpc>
              <a:spcBef>
                <a:spcPts val="0"/>
              </a:spcBef>
              <a:spcAft>
                <a:spcPts val="1200"/>
              </a:spcAft>
              <a:buFont typeface="Arial" panose="020B0604020202020204" pitchFamily="34" charset="0"/>
              <a:buChar char="•"/>
              <a:defRPr sz="22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cxnSp>
        <p:nvCxnSpPr>
          <p:cNvPr id="4" name="Straight Connector 3">
            <a:extLst>
              <a:ext uri="{FF2B5EF4-FFF2-40B4-BE49-F238E27FC236}">
                <a16:creationId xmlns:a16="http://schemas.microsoft.com/office/drawing/2014/main" id="{D1800A0F-50E3-F764-7EC4-1076551D2135}"/>
              </a:ext>
              <a:ext uri="{C183D7F6-B498-43B3-948B-1728B52AA6E4}">
                <adec:decorative xmlns:adec="http://schemas.microsoft.com/office/drawing/2017/decorative" val="1"/>
              </a:ext>
            </a:extLst>
          </p:cNvPr>
          <p:cNvCxnSpPr>
            <a:cxnSpLocks/>
          </p:cNvCxnSpPr>
          <p:nvPr userDrawn="1"/>
        </p:nvCxnSpPr>
        <p:spPr>
          <a:xfrm>
            <a:off x="585216" y="1434773"/>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761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epare for lab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260BCEF-BA8C-42B9-D1E6-EED60C93E5F0}"/>
              </a:ext>
            </a:extLst>
          </p:cNvPr>
          <p:cNvGrpSpPr/>
          <p:nvPr userDrawn="1"/>
        </p:nvGrpSpPr>
        <p:grpSpPr>
          <a:xfrm>
            <a:off x="2563579" y="1585913"/>
            <a:ext cx="1110600" cy="1110600"/>
            <a:chOff x="2563579" y="1272115"/>
            <a:chExt cx="1110600" cy="1110600"/>
          </a:xfrm>
        </p:grpSpPr>
        <p:sp>
          <p:nvSpPr>
            <p:cNvPr id="10" name="Oval 9">
              <a:extLst>
                <a:ext uri="{FF2B5EF4-FFF2-40B4-BE49-F238E27FC236}">
                  <a16:creationId xmlns:a16="http://schemas.microsoft.com/office/drawing/2014/main" id="{34F743EF-1C3F-2BB6-EC5C-14389E448E71}"/>
                </a:ext>
              </a:extLst>
            </p:cNvPr>
            <p:cNvSpPr/>
            <p:nvPr/>
          </p:nvSpPr>
          <p:spPr>
            <a:xfrm>
              <a:off x="2563579" y="1272115"/>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22B6CEF7-CC05-CD93-EBB0-70FB66F30432}"/>
                </a:ext>
              </a:extLst>
            </p:cNvPr>
            <p:cNvPicPr/>
            <p:nvPr/>
          </p:nvPicPr>
          <p:blipFill>
            <a:blip r:embed="rId2"/>
            <a:stretch>
              <a:fillRect/>
            </a:stretch>
          </p:blipFill>
          <p:spPr>
            <a:xfrm>
              <a:off x="2766997" y="1476753"/>
              <a:ext cx="694944" cy="694944"/>
            </a:xfrm>
            <a:prstGeom prst="rect">
              <a:avLst/>
            </a:prstGeom>
          </p:spPr>
        </p:pic>
      </p:grpSp>
    </p:spTree>
    <p:extLst>
      <p:ext uri="{BB962C8B-B14F-4D97-AF65-F5344CB8AC3E}">
        <p14:creationId xmlns:p14="http://schemas.microsoft.com/office/powerpoint/2010/main" val="217265530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ic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F5C0986E-B689-6782-2E7B-724249108539}"/>
              </a:ext>
              <a:ext uri="{C183D7F6-B498-43B3-948B-1728B52AA6E4}">
                <adec:decorative xmlns:adec="http://schemas.microsoft.com/office/drawing/2017/decorative" val="1"/>
              </a:ext>
            </a:extLst>
          </p:cNvPr>
          <p:cNvGrpSpPr>
            <a:grpSpLocks/>
          </p:cNvGrpSpPr>
          <p:nvPr userDrawn="1"/>
        </p:nvGrpSpPr>
        <p:grpSpPr>
          <a:xfrm>
            <a:off x="2563579" y="1585913"/>
            <a:ext cx="1110600" cy="1110600"/>
            <a:chOff x="1742946" y="2116300"/>
            <a:chExt cx="1110600" cy="1110600"/>
          </a:xfrm>
        </p:grpSpPr>
        <p:sp>
          <p:nvSpPr>
            <p:cNvPr id="12" name="Oval 11">
              <a:extLst>
                <a:ext uri="{FF2B5EF4-FFF2-40B4-BE49-F238E27FC236}">
                  <a16:creationId xmlns:a16="http://schemas.microsoft.com/office/drawing/2014/main" id="{6CAA49E0-DE74-4741-67A0-EFF39DD2D638}"/>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B35AFCD5-9997-32A3-C847-E02AC6233D3B}"/>
                </a:ext>
              </a:extLst>
            </p:cNvPr>
            <p:cNvPicPr/>
            <p:nvPr/>
          </p:nvPicPr>
          <p:blipFill>
            <a:blip r:embed="rId2">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369017047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I La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grpSp>
        <p:nvGrpSpPr>
          <p:cNvPr id="5" name="Group 4">
            <a:extLst>
              <a:ext uri="{FF2B5EF4-FFF2-40B4-BE49-F238E27FC236}">
                <a16:creationId xmlns:a16="http://schemas.microsoft.com/office/drawing/2014/main" id="{6E20E92D-9C4E-2BF7-F5C3-1126C809696B}"/>
              </a:ext>
            </a:extLst>
          </p:cNvPr>
          <p:cNvGrpSpPr/>
          <p:nvPr userDrawn="1"/>
        </p:nvGrpSpPr>
        <p:grpSpPr>
          <a:xfrm>
            <a:off x="10112348" y="893763"/>
            <a:ext cx="1110600" cy="1110600"/>
            <a:chOff x="10112348" y="738519"/>
            <a:chExt cx="1110600" cy="1110600"/>
          </a:xfrm>
        </p:grpSpPr>
        <p:sp>
          <p:nvSpPr>
            <p:cNvPr id="10" name="Oval 9">
              <a:extLst>
                <a:ext uri="{FF2B5EF4-FFF2-40B4-BE49-F238E27FC236}">
                  <a16:creationId xmlns:a16="http://schemas.microsoft.com/office/drawing/2014/main" id="{7567CE8E-AD7A-BEDE-7D43-4F2561774537}"/>
                </a:ext>
              </a:extLst>
            </p:cNvPr>
            <p:cNvSpPr/>
            <p:nvPr/>
          </p:nvSpPr>
          <p:spPr>
            <a:xfrm>
              <a:off x="10112348" y="738519"/>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081CBB52-335F-8D52-200D-2D007D689042}"/>
                </a:ext>
              </a:extLst>
            </p:cNvPr>
            <p:cNvPicPr/>
            <p:nvPr/>
          </p:nvPicPr>
          <p:blipFill>
            <a:blip r:embed="rId2"/>
            <a:stretch>
              <a:fillRect/>
            </a:stretch>
          </p:blipFill>
          <p:spPr>
            <a:xfrm>
              <a:off x="10315766" y="945273"/>
              <a:ext cx="694944" cy="694944"/>
            </a:xfrm>
            <a:prstGeom prst="rect">
              <a:avLst/>
            </a:prstGeom>
          </p:spPr>
        </p:pic>
      </p:grpSp>
    </p:spTree>
    <p:extLst>
      <p:ext uri="{BB962C8B-B14F-4D97-AF65-F5344CB8AC3E}">
        <p14:creationId xmlns:p14="http://schemas.microsoft.com/office/powerpoint/2010/main" val="94845505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icing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grpSp>
        <p:nvGrpSpPr>
          <p:cNvPr id="4" name="Group 3">
            <a:extLst>
              <a:ext uri="{FF2B5EF4-FFF2-40B4-BE49-F238E27FC236}">
                <a16:creationId xmlns:a16="http://schemas.microsoft.com/office/drawing/2014/main" id="{EB724FB4-110F-14DB-C9A2-8DC893034C9B}"/>
              </a:ext>
              <a:ext uri="{C183D7F6-B498-43B3-948B-1728B52AA6E4}">
                <adec:decorative xmlns:adec="http://schemas.microsoft.com/office/drawing/2017/decorative" val="1"/>
              </a:ext>
            </a:extLst>
          </p:cNvPr>
          <p:cNvGrpSpPr/>
          <p:nvPr userDrawn="1"/>
        </p:nvGrpSpPr>
        <p:grpSpPr>
          <a:xfrm>
            <a:off x="10107938" y="893763"/>
            <a:ext cx="1110600" cy="1110600"/>
            <a:chOff x="1742946" y="2116300"/>
            <a:chExt cx="1110600" cy="1110600"/>
          </a:xfrm>
        </p:grpSpPr>
        <p:sp>
          <p:nvSpPr>
            <p:cNvPr id="6" name="Oval 5">
              <a:extLst>
                <a:ext uri="{FF2B5EF4-FFF2-40B4-BE49-F238E27FC236}">
                  <a16:creationId xmlns:a16="http://schemas.microsoft.com/office/drawing/2014/main" id="{CEC0BCC3-7EC5-6F81-B1AA-80A4894ABF0C}"/>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7" name="Picture 6">
              <a:extLst>
                <a:ext uri="{FF2B5EF4-FFF2-40B4-BE49-F238E27FC236}">
                  <a16:creationId xmlns:a16="http://schemas.microsoft.com/office/drawing/2014/main" id="{9D467AA4-32D7-985C-93B4-6A2CF9D380C2}"/>
                </a:ext>
              </a:extLst>
            </p:cNvPr>
            <p:cNvPicPr/>
            <p:nvPr/>
          </p:nvPicPr>
          <p:blipFill>
            <a:blip r:embed="rId2">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144000292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A0C1B43-5B0F-7090-B43D-4D154AC01AF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Footer Placeholder 2">
            <a:extLst>
              <a:ext uri="{FF2B5EF4-FFF2-40B4-BE49-F238E27FC236}">
                <a16:creationId xmlns:a16="http://schemas.microsoft.com/office/drawing/2014/main" id="{2E22E512-824E-5687-C33B-5B41FE43E981}"/>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37214094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2">
            <a:extLst>
              <a:ext uri="{FF2B5EF4-FFF2-40B4-BE49-F238E27FC236}">
                <a16:creationId xmlns:a16="http://schemas.microsoft.com/office/drawing/2014/main" id="{6F36D75B-95FF-2F0D-75F2-EF58B69B29D9}"/>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7493894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245365391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91256187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408372767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336774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Tree>
    <p:extLst>
      <p:ext uri="{BB962C8B-B14F-4D97-AF65-F5344CB8AC3E}">
        <p14:creationId xmlns:p14="http://schemas.microsoft.com/office/powerpoint/2010/main" val="1227763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5060774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72323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59443303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288405290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8286381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
        <p:nvSpPr>
          <p:cNvPr id="3" name="Rounded Rectangle 3_1">
            <a:extLst>
              <a:ext uri="{FF2B5EF4-FFF2-40B4-BE49-F238E27FC236}">
                <a16:creationId xmlns:a16="http://schemas.microsoft.com/office/drawing/2014/main" id="{3C1E8CAF-6128-384E-E21D-0DE6DC548F23}"/>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29445112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4491999" cy="630942"/>
          </a:xfrm>
          <a:gradFill flip="none" rotWithShape="1">
            <a:gsLst>
              <a:gs pos="0">
                <a:srgbClr val="000000"/>
              </a:gs>
              <a:gs pos="92000">
                <a:srgbClr val="000000"/>
              </a:gs>
              <a:gs pos="92000">
                <a:schemeClr val="accent3"/>
              </a:gs>
            </a:gsLst>
            <a:lin ang="16200000" scaled="1"/>
            <a:tileRect/>
          </a:gradFill>
        </p:spPr>
        <p:txBody>
          <a:bodyPr vert="horz" wrap="square" lIns="585216" tIns="91440" rIns="585216" bIns="45720" rtlCol="0">
            <a:spAutoFit/>
          </a:bodyPr>
          <a:lstStyle>
            <a:lvl1pPr marL="0" indent="0">
              <a:buNone/>
              <a:defRPr kumimoji="0" lang="en-US" sz="3200" b="0" i="0" u="none" strike="noStrike" cap="none" normalizeH="0" dirty="0">
                <a:ln>
                  <a:noFill/>
                </a:ln>
                <a:solidFill>
                  <a:srgbClr val="FFFFFF"/>
                </a:solidFill>
                <a:effectLst/>
                <a:uLnTx/>
                <a:uFillTx/>
                <a:latin typeface="+mj-lt"/>
              </a:defRPr>
            </a:lvl1pPr>
          </a:lstStyle>
          <a:p>
            <a:pPr marL="228600" lvl="0" indent="-228600"/>
            <a:r>
              <a:rPr lang="en-US"/>
              <a:t>Click to enter title</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9847515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2593999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36222656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78002966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7" name="Footer Placeholder 2">
            <a:extLst>
              <a:ext uri="{FF2B5EF4-FFF2-40B4-BE49-F238E27FC236}">
                <a16:creationId xmlns:a16="http://schemas.microsoft.com/office/drawing/2014/main" id="{FEE9CA35-7E2C-1B90-FD18-D2DBFD0DA24A}"/>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24814966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34821818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5A3434B6-4F01-4791-BC14-C82CC0A3FA1C}"/>
              </a:ext>
            </a:extLst>
          </p:cNvPr>
          <p:cNvSpPr>
            <a:spLocks noGrp="1"/>
          </p:cNvSpPr>
          <p:nvPr>
            <p:ph type="title" hasCustomPrompt="1"/>
          </p:nvPr>
        </p:nvSpPr>
        <p:spPr>
          <a:xfrm>
            <a:off x="418643" y="440494"/>
            <a:ext cx="11341268" cy="680196"/>
          </a:xfrm>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36286CFC-B945-4296-98AB-4502112835E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3184216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Footer Placeholder 2">
            <a:extLst>
              <a:ext uri="{FF2B5EF4-FFF2-40B4-BE49-F238E27FC236}">
                <a16:creationId xmlns:a16="http://schemas.microsoft.com/office/drawing/2014/main" id="{89CAA6EA-34FD-6A61-2DD4-EAAB33642A7B}"/>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811291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81824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408477838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317835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userDrawn="1"/>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userDrawn="1"/>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21" name="Group 120">
              <a:extLst>
                <a:ext uri="{FF2B5EF4-FFF2-40B4-BE49-F238E27FC236}">
                  <a16:creationId xmlns:a16="http://schemas.microsoft.com/office/drawing/2014/main" id="{88C14EA5-9927-8FE5-49F3-BE053411837B}"/>
                </a:ext>
              </a:extLst>
            </p:cNvPr>
            <p:cNvGrpSpPr/>
            <p:nvPr userDrawn="1"/>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8" name="Group 137">
              <a:extLst>
                <a:ext uri="{FF2B5EF4-FFF2-40B4-BE49-F238E27FC236}">
                  <a16:creationId xmlns:a16="http://schemas.microsoft.com/office/drawing/2014/main" id="{62AC6996-0BBA-C1F2-BEEF-A233569FAD65}"/>
                </a:ext>
              </a:extLst>
            </p:cNvPr>
            <p:cNvGrpSpPr/>
            <p:nvPr userDrawn="1"/>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73262F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userDrawn="1"/>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userDrawn="1"/>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FF5C39</a:t>
                </a:r>
                <a:endParaRPr kumimoji="0" lang="en-US" altLang="en-US" sz="1800" b="0" i="0" u="none" strike="noStrike" cap="none" normalizeH="0" baseline="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userDrawn="1"/>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73391D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userDrawn="1"/>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userDrawn="1"/>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userDrawn="1"/>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0078D4</a:t>
                </a:r>
                <a:endParaRPr kumimoji="0" lang="en-US" altLang="en-US" sz="1800" b="0" i="0" u="none" strike="noStrike" cap="none" normalizeH="0" baseline="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userDrawn="1"/>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2A446F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userDrawn="1"/>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8DC8E8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userDrawn="1"/>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6" name="Group 145">
              <a:extLst>
                <a:ext uri="{FF2B5EF4-FFF2-40B4-BE49-F238E27FC236}">
                  <a16:creationId xmlns:a16="http://schemas.microsoft.com/office/drawing/2014/main" id="{03A39392-6759-F08C-7000-160D5DC0E292}"/>
                </a:ext>
              </a:extLst>
            </p:cNvPr>
            <p:cNvGrpSpPr/>
            <p:nvPr userDrawn="1"/>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091F2C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userDrawn="1"/>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702573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userDrawn="1"/>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userDrawn="1"/>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userDrawn="1"/>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144">
              <a:extLst>
                <a:ext uri="{FF2B5EF4-FFF2-40B4-BE49-F238E27FC236}">
                  <a16:creationId xmlns:a16="http://schemas.microsoft.com/office/drawing/2014/main" id="{18F04B8B-7F04-6D66-32DA-88D780BD0093}"/>
                </a:ext>
              </a:extLst>
            </p:cNvPr>
            <p:cNvGrpSpPr/>
            <p:nvPr userDrawn="1"/>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E8E6DF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userDrawn="1"/>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F4364C</a:t>
                </a:r>
                <a:endParaRPr kumimoji="0" lang="en-US" altLang="en-US" sz="1800" b="0" i="0" u="none" strike="noStrike" cap="none" normalizeH="0" baseline="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userDrawn="1"/>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C73ECC</a:t>
                </a:r>
                <a:endParaRPr kumimoji="0" lang="en-US" altLang="en-US" sz="1800" b="0" i="0" u="none" strike="noStrike" cap="none" normalizeH="0" baseline="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915859476"/>
      </p:ext>
    </p:extLst>
  </p:cSld>
  <p:clrMap bg1="lt1" tx1="dk1" bg2="lt2" tx2="dk2" accent1="accent1" accent2="accent2" accent3="accent3" accent4="accent4" accent5="accent5" accent6="accent6" hlink="hlink" folHlink="folHlink"/>
  <p:sldLayoutIdLst>
    <p:sldLayoutId id="2147484742" r:id="rId1"/>
    <p:sldLayoutId id="2147484743" r:id="rId2"/>
    <p:sldLayoutId id="2147484744" r:id="rId3"/>
    <p:sldLayoutId id="2147484745" r:id="rId4"/>
    <p:sldLayoutId id="2147484746"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 id="2147484788" r:id="rId46"/>
    <p:sldLayoutId id="2147484789" r:id="rId47"/>
    <p:sldLayoutId id="2147484790" r:id="rId48"/>
    <p:sldLayoutId id="2147484791" r:id="rId49"/>
    <p:sldLayoutId id="2147484792" r:id="rId50"/>
    <p:sldLayoutId id="2147484793" r:id="rId51"/>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46C6F808-7BA1-4D6D-BABA-3C28B2393ACD}"/>
              </a:ext>
            </a:extLst>
          </p:cNvPr>
          <p:cNvSpPr>
            <a:spLocks noGrp="1"/>
          </p:cNvSpPr>
          <p:nvPr>
            <p:ph type="title"/>
          </p:nvPr>
        </p:nvSpPr>
        <p:spPr>
          <a:xfrm>
            <a:off x="569912" y="2197893"/>
            <a:ext cx="6113692" cy="2462213"/>
          </a:xfrm>
        </p:spPr>
        <p:txBody>
          <a:bodyPr/>
          <a:lstStyle/>
          <a:p>
            <a:r>
              <a:rPr lang="en-US" dirty="0"/>
              <a:t>SC-400T00A</a:t>
            </a:r>
            <a:br>
              <a:rPr lang="en-US" dirty="0"/>
            </a:br>
            <a:r>
              <a:rPr lang="en-US" dirty="0"/>
              <a:t>Microsoft Information Protection and </a:t>
            </a:r>
            <a:r>
              <a:rPr lang="en-US"/>
              <a:t>Compliance Administrator</a:t>
            </a:r>
            <a:endParaRPr lang="en-US" dirty="0"/>
          </a:p>
        </p:txBody>
      </p:sp>
      <p:sp>
        <p:nvSpPr>
          <p:cNvPr id="4" name="Text Placeholder 3">
            <a:extLst>
              <a:ext uri="{FF2B5EF4-FFF2-40B4-BE49-F238E27FC236}">
                <a16:creationId xmlns:a16="http://schemas.microsoft.com/office/drawing/2014/main" id="{5C89F3A0-78F6-B814-E90E-B11389D0B445}"/>
              </a:ext>
            </a:extLst>
          </p:cNvPr>
          <p:cNvSpPr>
            <a:spLocks noGrp="1"/>
          </p:cNvSpPr>
          <p:nvPr>
            <p:ph type="body" sz="quarter" idx="13"/>
          </p:nvPr>
        </p:nvSpPr>
        <p:spPr/>
        <p:txBody>
          <a:bodyPr/>
          <a:lstStyle/>
          <a:p>
            <a:endParaRPr lang="en-US"/>
          </a:p>
        </p:txBody>
      </p:sp>
      <p:sp>
        <p:nvSpPr>
          <p:cNvPr id="2" name="Title 3">
            <a:extLst>
              <a:ext uri="{FF2B5EF4-FFF2-40B4-BE49-F238E27FC236}">
                <a16:creationId xmlns:a16="http://schemas.microsoft.com/office/drawing/2014/main" id="{1A7CD210-F977-7D33-74B5-194EA1D365BD}"/>
              </a:ext>
            </a:extLst>
          </p:cNvPr>
          <p:cNvSpPr txBox="1">
            <a:spLocks/>
          </p:cNvSpPr>
          <p:nvPr/>
        </p:nvSpPr>
        <p:spPr>
          <a:xfrm>
            <a:off x="570442" y="4975116"/>
            <a:ext cx="5686425" cy="369332"/>
          </a:xfrm>
          <a:prstGeom prst="rect">
            <a:avLst/>
          </a:prstGeom>
          <a:noFill/>
        </p:spPr>
        <p:txBody>
          <a:bodyPr vert="horz" wrap="square" lIns="0" tIns="0" rIns="0" bIns="0" rtlCol="0" anchor="t" anchorCtr="0">
            <a:spAutoFit/>
          </a:bodyPr>
          <a:lstStyle>
            <a:lvl1pPr algn="l" defTabSz="932742" rtl="0" eaLnBrk="1" latinLnBrk="0" hangingPunct="1">
              <a:lnSpc>
                <a:spcPct val="100000"/>
              </a:lnSpc>
              <a:spcBef>
                <a:spcPct val="0"/>
              </a:spcBef>
              <a:buNone/>
              <a:defRPr lang="en-US" sz="4000" b="0" i="0" kern="1200" cap="none" spc="-50" baseline="0">
                <a:ln w="3175">
                  <a:noFill/>
                </a:ln>
                <a:solidFill>
                  <a:schemeClr val="tx1"/>
                </a:solidFill>
                <a:effectLst/>
                <a:latin typeface="+mn-lt"/>
                <a:ea typeface="+mn-ea"/>
                <a:cs typeface="Segoe UI" panose="020B0502040204020203" pitchFamily="34" charset="0"/>
              </a:defRPr>
            </a:lvl1pPr>
          </a:lstStyle>
          <a:p>
            <a:r>
              <a:rPr lang="en-US" sz="2400" dirty="0"/>
              <a:t>Author name</a:t>
            </a:r>
          </a:p>
        </p:txBody>
      </p:sp>
    </p:spTree>
    <p:extLst>
      <p:ext uri="{BB962C8B-B14F-4D97-AF65-F5344CB8AC3E}">
        <p14:creationId xmlns:p14="http://schemas.microsoft.com/office/powerpoint/2010/main" val="41529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5FC44AA0-5378-BE20-E552-130DF16CE9F4}"/>
              </a:ext>
            </a:extLst>
          </p:cNvPr>
          <p:cNvSpPr>
            <a:spLocks noGrp="1"/>
          </p:cNvSpPr>
          <p:nvPr>
            <p:ph type="title"/>
          </p:nvPr>
        </p:nvSpPr>
        <p:spPr>
          <a:xfrm>
            <a:off x="588262" y="585216"/>
            <a:ext cx="11013474" cy="492443"/>
          </a:xfrm>
        </p:spPr>
        <p:txBody>
          <a:bodyPr/>
          <a:lstStyle/>
          <a:p>
            <a:r>
              <a:rPr lang="en-US" dirty="0"/>
              <a:t>Examine the Compliance Manager dashboard</a:t>
            </a:r>
          </a:p>
        </p:txBody>
      </p:sp>
      <p:sp>
        <p:nvSpPr>
          <p:cNvPr id="2" name="Text Placeholder 1">
            <a:extLst>
              <a:ext uri="{FF2B5EF4-FFF2-40B4-BE49-F238E27FC236}">
                <a16:creationId xmlns:a16="http://schemas.microsoft.com/office/drawing/2014/main" id="{BA6D76F7-4223-29A6-6773-6D8A824A4F4B}"/>
              </a:ext>
            </a:extLst>
          </p:cNvPr>
          <p:cNvSpPr>
            <a:spLocks noGrp="1"/>
          </p:cNvSpPr>
          <p:nvPr>
            <p:ph type="body" sz="quarter" idx="15"/>
          </p:nvPr>
        </p:nvSpPr>
        <p:spPr>
          <a:xfrm>
            <a:off x="585788" y="1590675"/>
            <a:ext cx="11014075" cy="4216539"/>
          </a:xfrm>
        </p:spPr>
        <p:txBody>
          <a:bodyPr/>
          <a:lstStyle/>
          <a:p>
            <a:pPr marL="292100" indent="-292100">
              <a:spcBef>
                <a:spcPts val="0"/>
              </a:spcBef>
              <a:spcAft>
                <a:spcPts val="1200"/>
              </a:spcAft>
            </a:pPr>
            <a:r>
              <a:rPr lang="en-US" sz="2200"/>
              <a:t>Compliance Manager dashboard:</a:t>
            </a:r>
          </a:p>
          <a:p>
            <a:pPr marL="571500" indent="-228600">
              <a:spcBef>
                <a:spcPts val="0"/>
              </a:spcBef>
              <a:spcAft>
                <a:spcPts val="1200"/>
              </a:spcAft>
              <a:buFont typeface="Segoe UI" panose="020B0502040204020203" pitchFamily="34" charset="0"/>
              <a:buChar char="–"/>
            </a:pPr>
            <a:r>
              <a:rPr lang="en-US" sz="1800"/>
              <a:t>Score</a:t>
            </a:r>
          </a:p>
          <a:p>
            <a:pPr marL="571500" indent="-228600">
              <a:spcBef>
                <a:spcPts val="0"/>
              </a:spcBef>
              <a:spcAft>
                <a:spcPts val="1200"/>
              </a:spcAft>
              <a:buFont typeface="Segoe UI" panose="020B0502040204020203" pitchFamily="34" charset="0"/>
              <a:buChar char="–"/>
            </a:pPr>
            <a:r>
              <a:rPr lang="en-US" sz="1800"/>
              <a:t>Actions</a:t>
            </a:r>
          </a:p>
          <a:p>
            <a:pPr marL="571500" indent="-228600">
              <a:spcBef>
                <a:spcPts val="0"/>
              </a:spcBef>
              <a:spcAft>
                <a:spcPts val="2400"/>
              </a:spcAft>
              <a:buFont typeface="Segoe UI" panose="020B0502040204020203" pitchFamily="34" charset="0"/>
              <a:buChar char="–"/>
            </a:pPr>
            <a:r>
              <a:rPr lang="en-US" sz="1800"/>
              <a:t>Visibility</a:t>
            </a:r>
          </a:p>
          <a:p>
            <a:pPr marL="292100" indent="-292100">
              <a:spcBef>
                <a:spcPts val="0"/>
              </a:spcBef>
              <a:spcAft>
                <a:spcPts val="2400"/>
              </a:spcAft>
            </a:pPr>
            <a:r>
              <a:rPr lang="en-US" altLang="zh-CN" sz="2200"/>
              <a:t>Centralize and manage improvement actions for regulatory alignment</a:t>
            </a:r>
          </a:p>
          <a:p>
            <a:pPr marL="292100" indent="-292100">
              <a:spcBef>
                <a:spcPts val="0"/>
              </a:spcBef>
              <a:spcAft>
                <a:spcPts val="2400"/>
              </a:spcAft>
            </a:pPr>
            <a:r>
              <a:rPr lang="en-US" altLang="zh-CN" sz="2200"/>
              <a:t>Solutions tab: Points, remaining actions, and solution overview</a:t>
            </a:r>
            <a:endParaRPr lang="zh-CN" altLang="en-US" sz="2200"/>
          </a:p>
          <a:p>
            <a:pPr marL="292100" indent="-292100">
              <a:spcBef>
                <a:spcPts val="0"/>
              </a:spcBef>
              <a:spcAft>
                <a:spcPts val="2400"/>
              </a:spcAft>
            </a:pPr>
            <a:r>
              <a:rPr lang="en-US" altLang="zh-CN" sz="2200"/>
              <a:t>Assessments and alerts: Progress, templates, and effective management</a:t>
            </a:r>
          </a:p>
          <a:p>
            <a:pPr marL="292100" indent="-292100">
              <a:spcBef>
                <a:spcPts val="0"/>
              </a:spcBef>
              <a:spcAft>
                <a:spcPts val="2400"/>
              </a:spcAft>
            </a:pPr>
            <a:r>
              <a:rPr lang="en-US" altLang="zh-CN" sz="2200"/>
              <a:t>Gain visibility into compliance status with Compliance Manager dashboard</a:t>
            </a:r>
          </a:p>
        </p:txBody>
      </p:sp>
    </p:spTree>
    <p:extLst>
      <p:ext uri="{BB962C8B-B14F-4D97-AF65-F5344CB8AC3E}">
        <p14:creationId xmlns:p14="http://schemas.microsoft.com/office/powerpoint/2010/main" val="389445568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5597269-F95C-B6AA-7251-18ADB9A81310}"/>
              </a:ext>
            </a:extLst>
          </p:cNvPr>
          <p:cNvSpPr>
            <a:spLocks noGrp="1"/>
          </p:cNvSpPr>
          <p:nvPr>
            <p:ph type="title"/>
          </p:nvPr>
        </p:nvSpPr>
        <p:spPr/>
        <p:txBody>
          <a:bodyPr/>
          <a:lstStyle/>
          <a:p>
            <a:r>
              <a:rPr lang="en-US" dirty="0"/>
              <a:t>Analyze the Microsoft Compliance score</a:t>
            </a:r>
          </a:p>
        </p:txBody>
      </p:sp>
      <p:sp>
        <p:nvSpPr>
          <p:cNvPr id="2" name="Text Placeholder 1">
            <a:extLst>
              <a:ext uri="{FF2B5EF4-FFF2-40B4-BE49-F238E27FC236}">
                <a16:creationId xmlns:a16="http://schemas.microsoft.com/office/drawing/2014/main" id="{238D3588-2A77-1BF9-7871-A061B694F769}"/>
              </a:ext>
            </a:extLst>
          </p:cNvPr>
          <p:cNvSpPr>
            <a:spLocks noGrp="1"/>
          </p:cNvSpPr>
          <p:nvPr>
            <p:ph type="body" sz="quarter" idx="15"/>
          </p:nvPr>
        </p:nvSpPr>
        <p:spPr>
          <a:xfrm>
            <a:off x="586389" y="1591056"/>
            <a:ext cx="11013474" cy="2277547"/>
          </a:xfrm>
        </p:spPr>
        <p:txBody>
          <a:bodyPr/>
          <a:lstStyle/>
          <a:p>
            <a:pPr marL="292100" indent="-292100">
              <a:spcBef>
                <a:spcPts val="0"/>
              </a:spcBef>
              <a:spcAft>
                <a:spcPts val="2400"/>
              </a:spcAft>
            </a:pPr>
            <a:r>
              <a:rPr lang="en-US" altLang="zh-CN" sz="2200"/>
              <a:t>Compliance Manager assigns scores based on action types</a:t>
            </a:r>
            <a:endParaRPr lang="zh-CN" altLang="en-US" sz="2200"/>
          </a:p>
          <a:p>
            <a:pPr marL="292100" indent="-292100">
              <a:spcBef>
                <a:spcPts val="0"/>
              </a:spcBef>
              <a:spcAft>
                <a:spcPts val="2400"/>
              </a:spcAft>
            </a:pPr>
            <a:r>
              <a:rPr lang="en-US" altLang="zh-CN" sz="2200"/>
              <a:t>Mandatory actions have higher assigned scores</a:t>
            </a:r>
          </a:p>
          <a:p>
            <a:pPr marL="292100" indent="-292100">
              <a:spcBef>
                <a:spcPts val="0"/>
              </a:spcBef>
              <a:spcAft>
                <a:spcPts val="2400"/>
              </a:spcAft>
            </a:pPr>
            <a:r>
              <a:rPr lang="en-US" altLang="zh-CN" sz="2200"/>
              <a:t>Preventative actions have higher scores than detective or corrective actions</a:t>
            </a:r>
            <a:endParaRPr lang="zh-CN" altLang="en-US" sz="2200"/>
          </a:p>
          <a:p>
            <a:pPr marL="292100" indent="-292100">
              <a:spcBef>
                <a:spcPts val="0"/>
              </a:spcBef>
              <a:spcAft>
                <a:spcPts val="2400"/>
              </a:spcAft>
            </a:pPr>
            <a:r>
              <a:rPr lang="en-US" altLang="zh-CN" sz="2200"/>
              <a:t>Compliance Manager calculates scores accurately for implementation</a:t>
            </a:r>
          </a:p>
        </p:txBody>
      </p:sp>
    </p:spTree>
    <p:extLst>
      <p:ext uri="{BB962C8B-B14F-4D97-AF65-F5344CB8AC3E}">
        <p14:creationId xmlns:p14="http://schemas.microsoft.com/office/powerpoint/2010/main" val="152891477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C4ECE0-64D3-1481-EAF7-C054EF6ED0C1}"/>
              </a:ext>
            </a:extLst>
          </p:cNvPr>
          <p:cNvSpPr>
            <a:spLocks noGrp="1"/>
          </p:cNvSpPr>
          <p:nvPr>
            <p:ph type="title"/>
          </p:nvPr>
        </p:nvSpPr>
        <p:spPr/>
        <p:txBody>
          <a:bodyPr/>
          <a:lstStyle/>
          <a:p>
            <a:r>
              <a:rPr lang="en-US" dirty="0"/>
              <a:t>Analyze the Microsoft Compliance score (cont.)</a:t>
            </a:r>
          </a:p>
        </p:txBody>
      </p:sp>
      <p:pic>
        <p:nvPicPr>
          <p:cNvPr id="8" name="Picture 2" descr="Diagram showing a graphical chart of the Compliance Manager action point values.">
            <a:extLst>
              <a:ext uri="{FF2B5EF4-FFF2-40B4-BE49-F238E27FC236}">
                <a16:creationId xmlns:a16="http://schemas.microsoft.com/office/drawing/2014/main" id="{B643883E-1154-397F-96D6-D6EAD3E2DA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569" t="-973" r="-14569" b="-973"/>
          <a:stretch/>
        </p:blipFill>
        <p:spPr bwMode="auto">
          <a:xfrm>
            <a:off x="588260" y="1581150"/>
            <a:ext cx="11011601" cy="4104072"/>
          </a:xfrm>
          <a:prstGeom prst="rect">
            <a:avLst/>
          </a:prstGeom>
          <a:ln w="38100">
            <a:solidFill>
              <a:srgbClr val="0078D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80972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19D5A9-899D-3EC6-7211-7554A75549D1}"/>
              </a:ext>
            </a:extLst>
          </p:cNvPr>
          <p:cNvSpPr>
            <a:spLocks noGrp="1"/>
          </p:cNvSpPr>
          <p:nvPr>
            <p:ph type="title"/>
          </p:nvPr>
        </p:nvSpPr>
        <p:spPr>
          <a:xfrm>
            <a:off x="569911" y="2153504"/>
            <a:ext cx="6345239" cy="1846659"/>
          </a:xfrm>
        </p:spPr>
        <p:txBody>
          <a:bodyPr/>
          <a:lstStyle/>
          <a:p>
            <a:r>
              <a:rPr lang="en-US" sz="4000" spc="0" dirty="0"/>
              <a:t>Search for content in the Microsoft Purview compliance portal</a:t>
            </a:r>
            <a:endParaRPr lang="en-US" dirty="0"/>
          </a:p>
        </p:txBody>
      </p:sp>
    </p:spTree>
    <p:extLst>
      <p:ext uri="{BB962C8B-B14F-4D97-AF65-F5344CB8AC3E}">
        <p14:creationId xmlns:p14="http://schemas.microsoft.com/office/powerpoint/2010/main" val="213946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9D167C54-944B-8042-80DF-B38F83CEB4CC}"/>
              </a:ext>
            </a:extLst>
          </p:cNvPr>
          <p:cNvSpPr>
            <a:spLocks noGrp="1"/>
          </p:cNvSpPr>
          <p:nvPr>
            <p:ph type="title"/>
          </p:nvPr>
        </p:nvSpPr>
        <p:spPr>
          <a:xfrm>
            <a:off x="588262" y="441779"/>
            <a:ext cx="11013473" cy="984885"/>
          </a:xfrm>
        </p:spPr>
        <p:txBody>
          <a:bodyPr/>
          <a:lstStyle/>
          <a:p>
            <a:r>
              <a:rPr lang="en-US" spc="0" dirty="0"/>
              <a:t>Agenda: </a:t>
            </a:r>
            <a:r>
              <a:rPr lang="en-US" sz="3200" spc="0" dirty="0"/>
              <a:t>Search for content in the Microsoft Purview compliance portal</a:t>
            </a:r>
            <a:endParaRPr lang="en-US" dirty="0"/>
          </a:p>
        </p:txBody>
      </p:sp>
      <p:sp>
        <p:nvSpPr>
          <p:cNvPr id="28" name="Text Placeholder 27">
            <a:extLst>
              <a:ext uri="{FF2B5EF4-FFF2-40B4-BE49-F238E27FC236}">
                <a16:creationId xmlns:a16="http://schemas.microsoft.com/office/drawing/2014/main" id="{4EB203C9-AECD-423A-70B7-8CF4D0840BC6}"/>
              </a:ext>
            </a:extLst>
          </p:cNvPr>
          <p:cNvSpPr>
            <a:spLocks noGrp="1"/>
          </p:cNvSpPr>
          <p:nvPr>
            <p:ph type="body" sz="quarter" idx="15"/>
          </p:nvPr>
        </p:nvSpPr>
        <p:spPr>
          <a:xfrm>
            <a:off x="586388" y="1818177"/>
            <a:ext cx="11015346" cy="2046714"/>
          </a:xfrm>
        </p:spPr>
        <p:txBody>
          <a:bodyPr/>
          <a:lstStyle/>
          <a:p>
            <a:pPr marL="282575" indent="-282575">
              <a:spcAft>
                <a:spcPts val="1800"/>
              </a:spcAft>
            </a:pPr>
            <a:r>
              <a:rPr lang="en-US" dirty="0"/>
              <a:t>Plan for a search</a:t>
            </a:r>
          </a:p>
          <a:p>
            <a:pPr marL="282575" indent="-282575">
              <a:spcAft>
                <a:spcPts val="1800"/>
              </a:spcAft>
            </a:pPr>
            <a:r>
              <a:rPr lang="en-US" dirty="0"/>
              <a:t>View and export search results</a:t>
            </a:r>
          </a:p>
          <a:p>
            <a:pPr marL="282575" indent="-282575">
              <a:spcAft>
                <a:spcPts val="1800"/>
              </a:spcAft>
            </a:pPr>
            <a:r>
              <a:rPr lang="en-US" dirty="0"/>
              <a:t>Configure search permissions filtering</a:t>
            </a:r>
          </a:p>
          <a:p>
            <a:pPr marL="282575" indent="-282575">
              <a:spcAft>
                <a:spcPts val="1800"/>
              </a:spcAft>
            </a:pPr>
            <a:r>
              <a:rPr lang="en-US" dirty="0"/>
              <a:t>Search for items from a third-party data source</a:t>
            </a:r>
          </a:p>
        </p:txBody>
      </p:sp>
    </p:spTree>
    <p:extLst>
      <p:ext uri="{BB962C8B-B14F-4D97-AF65-F5344CB8AC3E}">
        <p14:creationId xmlns:p14="http://schemas.microsoft.com/office/powerpoint/2010/main" val="414226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C4B4DC-65D7-9FB4-A44A-FFE63B8071D9}"/>
              </a:ext>
            </a:extLst>
          </p:cNvPr>
          <p:cNvSpPr>
            <a:spLocks noGrp="1"/>
          </p:cNvSpPr>
          <p:nvPr>
            <p:ph type="title"/>
          </p:nvPr>
        </p:nvSpPr>
        <p:spPr>
          <a:xfrm>
            <a:off x="588261" y="585216"/>
            <a:ext cx="11011601" cy="492443"/>
          </a:xfrm>
        </p:spPr>
        <p:txBody>
          <a:bodyPr/>
          <a:lstStyle/>
          <a:p>
            <a:r>
              <a:rPr lang="en-US" spc="0" dirty="0">
                <a:solidFill>
                  <a:schemeClr val="tx1"/>
                </a:solidFill>
              </a:rPr>
              <a:t>Explore Microsoft Purview eDiscovery solutions</a:t>
            </a:r>
            <a:endParaRPr lang="en-US" dirty="0"/>
          </a:p>
        </p:txBody>
      </p:sp>
      <p:pic>
        <p:nvPicPr>
          <p:cNvPr id="6" name="Picture 2" descr="Diagram showing the three eDiscovery solutions in Microsoft Purview.">
            <a:extLst>
              <a:ext uri="{FF2B5EF4-FFF2-40B4-BE49-F238E27FC236}">
                <a16:creationId xmlns:a16="http://schemas.microsoft.com/office/drawing/2014/main" id="{1D773EEF-8010-1D1E-82BD-530FED02AC5C}"/>
              </a:ext>
            </a:extLst>
          </p:cNvPr>
          <p:cNvPicPr>
            <a:picLocks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88261" y="1910969"/>
            <a:ext cx="11011601" cy="2761778"/>
          </a:xfrm>
          <a:prstGeom prst="rect">
            <a:avLst/>
          </a:prstGeom>
          <a:noFill/>
          <a:ln w="38100">
            <a:solidFill>
              <a:srgbClr val="0078D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FA43909-D686-F9A8-C588-3B7312A81B51}"/>
              </a:ext>
            </a:extLst>
          </p:cNvPr>
          <p:cNvSpPr>
            <a:spLocks noGrp="1"/>
          </p:cNvSpPr>
          <p:nvPr>
            <p:ph type="title"/>
          </p:nvPr>
        </p:nvSpPr>
        <p:spPr>
          <a:xfrm>
            <a:off x="588261" y="585216"/>
            <a:ext cx="11011601" cy="492443"/>
          </a:xfrm>
        </p:spPr>
        <p:txBody>
          <a:bodyPr/>
          <a:lstStyle/>
          <a:p>
            <a:r>
              <a:rPr lang="en-US" spc="0" dirty="0">
                <a:solidFill>
                  <a:schemeClr val="tx1"/>
                </a:solidFill>
              </a:rPr>
              <a:t>Create a content search </a:t>
            </a:r>
            <a:endParaRPr lang="en-US" dirty="0"/>
          </a:p>
        </p:txBody>
      </p:sp>
      <p:sp>
        <p:nvSpPr>
          <p:cNvPr id="21" name="Text Placeholder 20">
            <a:extLst>
              <a:ext uri="{FF2B5EF4-FFF2-40B4-BE49-F238E27FC236}">
                <a16:creationId xmlns:a16="http://schemas.microsoft.com/office/drawing/2014/main" id="{76DCD8CA-90F9-8EAB-FA8A-0A0AC99EF56B}"/>
              </a:ext>
            </a:extLst>
          </p:cNvPr>
          <p:cNvSpPr>
            <a:spLocks noGrp="1"/>
          </p:cNvSpPr>
          <p:nvPr>
            <p:ph type="body" sz="quarter" idx="17"/>
          </p:nvPr>
        </p:nvSpPr>
        <p:spPr>
          <a:xfrm>
            <a:off x="584200" y="1594155"/>
            <a:ext cx="11015662" cy="338554"/>
          </a:xfrm>
        </p:spPr>
        <p:txBody>
          <a:bodyPr/>
          <a:lstStyle/>
          <a:p>
            <a:r>
              <a:rPr lang="en-US" dirty="0"/>
              <a:t>Consider the following questions when designing a content search:</a:t>
            </a:r>
          </a:p>
        </p:txBody>
      </p:sp>
      <p:sp>
        <p:nvSpPr>
          <p:cNvPr id="15" name="Text Placeholder 14">
            <a:extLst>
              <a:ext uri="{FF2B5EF4-FFF2-40B4-BE49-F238E27FC236}">
                <a16:creationId xmlns:a16="http://schemas.microsoft.com/office/drawing/2014/main" id="{920EF0FE-E5AB-58FE-48FB-8EF7FBE2BD30}"/>
              </a:ext>
            </a:extLst>
          </p:cNvPr>
          <p:cNvSpPr>
            <a:spLocks noGrp="1"/>
          </p:cNvSpPr>
          <p:nvPr>
            <p:ph type="body" sz="quarter" idx="15"/>
          </p:nvPr>
        </p:nvSpPr>
        <p:spPr>
          <a:xfrm>
            <a:off x="586389" y="2085764"/>
            <a:ext cx="11013472" cy="2462213"/>
          </a:xfrm>
        </p:spPr>
        <p:txBody>
          <a:bodyPr/>
          <a:lstStyle/>
          <a:p>
            <a:pPr marL="347663" indent="-231775">
              <a:spcBef>
                <a:spcPts val="0"/>
              </a:spcBef>
              <a:spcAft>
                <a:spcPts val="1200"/>
              </a:spcAft>
            </a:pPr>
            <a:r>
              <a:rPr lang="en-US" sz="2000" dirty="0"/>
              <a:t>Who should run the search?</a:t>
            </a:r>
          </a:p>
          <a:p>
            <a:pPr marL="347663" indent="-231775">
              <a:spcBef>
                <a:spcPts val="0"/>
              </a:spcBef>
              <a:spcAft>
                <a:spcPts val="1200"/>
              </a:spcAft>
            </a:pPr>
            <a:r>
              <a:rPr lang="en-US" sz="2000" dirty="0"/>
              <a:t>What type of search should be used? (e.g., New search, Guided search, Search by ID list)</a:t>
            </a:r>
          </a:p>
          <a:p>
            <a:pPr marL="347663" indent="-231775">
              <a:spcBef>
                <a:spcPts val="0"/>
              </a:spcBef>
              <a:spcAft>
                <a:spcPts val="1200"/>
              </a:spcAft>
            </a:pPr>
            <a:r>
              <a:rPr lang="en-US" sz="2000" dirty="0"/>
              <a:t>What keywords should be used to for the search?</a:t>
            </a:r>
          </a:p>
          <a:p>
            <a:pPr marL="347663" indent="-231775">
              <a:spcBef>
                <a:spcPts val="0"/>
              </a:spcBef>
              <a:spcAft>
                <a:spcPts val="1200"/>
              </a:spcAft>
            </a:pPr>
            <a:r>
              <a:rPr lang="en-US" sz="2000" dirty="0"/>
              <a:t>What conditions should be used? (e.g., data type, sender, date, subject)</a:t>
            </a:r>
          </a:p>
          <a:p>
            <a:pPr marL="347663" indent="-231775">
              <a:spcBef>
                <a:spcPts val="0"/>
              </a:spcBef>
              <a:spcAft>
                <a:spcPts val="1200"/>
              </a:spcAft>
            </a:pPr>
            <a:r>
              <a:rPr lang="en-US" sz="2000" dirty="0"/>
              <a:t>Should the search be conducted across all or specific locations? </a:t>
            </a:r>
            <a:br>
              <a:rPr lang="en-US" sz="2000" dirty="0"/>
            </a:br>
            <a:r>
              <a:rPr lang="en-US" sz="2000" dirty="0"/>
              <a:t>(e.g., SharePoint, Microsoft Teams)</a:t>
            </a:r>
          </a:p>
        </p:txBody>
      </p:sp>
    </p:spTree>
    <p:extLst>
      <p:ext uri="{BB962C8B-B14F-4D97-AF65-F5344CB8AC3E}">
        <p14:creationId xmlns:p14="http://schemas.microsoft.com/office/powerpoint/2010/main" val="759845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29F6A7F-BABD-7C86-3B66-B96E4D939C95}"/>
              </a:ext>
            </a:extLst>
          </p:cNvPr>
          <p:cNvSpPr>
            <a:spLocks noGrp="1"/>
          </p:cNvSpPr>
          <p:nvPr>
            <p:ph type="title"/>
          </p:nvPr>
        </p:nvSpPr>
        <p:spPr>
          <a:xfrm>
            <a:off x="588262" y="585216"/>
            <a:ext cx="11013474" cy="492443"/>
          </a:xfrm>
        </p:spPr>
        <p:txBody>
          <a:bodyPr/>
          <a:lstStyle/>
          <a:p>
            <a:r>
              <a:rPr lang="en-US" dirty="0"/>
              <a:t>View the search results and statistics</a:t>
            </a:r>
          </a:p>
        </p:txBody>
      </p:sp>
      <p:sp>
        <p:nvSpPr>
          <p:cNvPr id="2" name="Text Placeholder 1">
            <a:extLst>
              <a:ext uri="{FF2B5EF4-FFF2-40B4-BE49-F238E27FC236}">
                <a16:creationId xmlns:a16="http://schemas.microsoft.com/office/drawing/2014/main" id="{9A87B492-5110-BA65-4A83-E7155EAED9AF}"/>
              </a:ext>
            </a:extLst>
          </p:cNvPr>
          <p:cNvSpPr>
            <a:spLocks noGrp="1"/>
          </p:cNvSpPr>
          <p:nvPr>
            <p:ph type="body" sz="quarter" idx="15"/>
          </p:nvPr>
        </p:nvSpPr>
        <p:spPr>
          <a:xfrm>
            <a:off x="585788" y="1590675"/>
            <a:ext cx="11014075" cy="2831544"/>
          </a:xfrm>
        </p:spPr>
        <p:txBody>
          <a:bodyPr/>
          <a:lstStyle/>
          <a:p>
            <a:pPr marL="292100" lvl="1" indent="-292100">
              <a:spcBef>
                <a:spcPts val="0"/>
              </a:spcBef>
              <a:spcAft>
                <a:spcPts val="600"/>
              </a:spcAft>
            </a:pPr>
            <a:r>
              <a:rPr lang="en-US" sz="2200">
                <a:latin typeface="+mj-lt"/>
              </a:rPr>
              <a:t>Preview search results to verify expected outcomes when running a content search</a:t>
            </a:r>
          </a:p>
          <a:p>
            <a:pPr marL="685800" lvl="1" indent="-292100">
              <a:spcBef>
                <a:spcPts val="0"/>
              </a:spcBef>
              <a:spcAft>
                <a:spcPts val="600"/>
              </a:spcAft>
              <a:buFont typeface="Segoe UI" panose="020B0502040204020203" pitchFamily="34" charset="0"/>
              <a:buChar char="–"/>
            </a:pPr>
            <a:r>
              <a:rPr lang="en-US" sz="1800"/>
              <a:t>Preview up to 1,000 items randomly</a:t>
            </a:r>
          </a:p>
          <a:p>
            <a:pPr marL="685800" lvl="1" indent="-292100">
              <a:spcBef>
                <a:spcPts val="0"/>
              </a:spcBef>
              <a:spcAft>
                <a:spcPts val="600"/>
              </a:spcAft>
              <a:buFont typeface="Segoe UI" panose="020B0502040204020203" pitchFamily="34" charset="0"/>
              <a:buChar char="–"/>
            </a:pPr>
            <a:r>
              <a:rPr lang="en-US" sz="1800"/>
              <a:t>Limit preview to 100 items per location</a:t>
            </a:r>
          </a:p>
          <a:p>
            <a:pPr marL="685800" lvl="1" indent="-292100">
              <a:spcBef>
                <a:spcPts val="0"/>
              </a:spcBef>
              <a:spcAft>
                <a:spcPts val="600"/>
              </a:spcAft>
              <a:buFont typeface="Segoe UI" panose="020B0502040204020203" pitchFamily="34" charset="0"/>
              <a:buChar char="–"/>
            </a:pPr>
            <a:r>
              <a:rPr lang="en-US" sz="1800"/>
              <a:t>Preview only emails for mailboxes and documents for sites</a:t>
            </a:r>
          </a:p>
          <a:p>
            <a:pPr marL="292100" lvl="1" indent="-292100">
              <a:spcBef>
                <a:spcPts val="2400"/>
              </a:spcBef>
              <a:spcAft>
                <a:spcPts val="600"/>
              </a:spcAft>
            </a:pPr>
            <a:r>
              <a:rPr lang="en-US" sz="2200">
                <a:latin typeface="+mj-lt"/>
              </a:rPr>
              <a:t>Content search provides estimated result statistics:</a:t>
            </a:r>
          </a:p>
          <a:p>
            <a:pPr marL="685800" lvl="1" indent="-292100">
              <a:spcBef>
                <a:spcPts val="0"/>
              </a:spcBef>
              <a:spcAft>
                <a:spcPts val="600"/>
              </a:spcAft>
              <a:buFont typeface="Segoe UI" panose="020B0502040204020203" pitchFamily="34" charset="0"/>
              <a:buChar char="–"/>
            </a:pPr>
            <a:r>
              <a:rPr lang="en-US" sz="1800"/>
              <a:t>Summary of the search results</a:t>
            </a:r>
          </a:p>
          <a:p>
            <a:pPr marL="685800" lvl="1" indent="-292100">
              <a:spcBef>
                <a:spcPts val="0"/>
              </a:spcBef>
              <a:spcAft>
                <a:spcPts val="600"/>
              </a:spcAft>
              <a:buFont typeface="Segoe UI" panose="020B0502040204020203" pitchFamily="34" charset="0"/>
              <a:buChar char="–"/>
            </a:pPr>
            <a:r>
              <a:rPr lang="en-US" sz="1800"/>
              <a:t>Query statistics</a:t>
            </a:r>
          </a:p>
        </p:txBody>
      </p:sp>
    </p:spTree>
    <p:extLst>
      <p:ext uri="{BB962C8B-B14F-4D97-AF65-F5344CB8AC3E}">
        <p14:creationId xmlns:p14="http://schemas.microsoft.com/office/powerpoint/2010/main" val="186374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882104-21F5-9526-9C22-F387D02178F4}"/>
              </a:ext>
            </a:extLst>
          </p:cNvPr>
          <p:cNvSpPr>
            <a:spLocks noGrp="1"/>
          </p:cNvSpPr>
          <p:nvPr>
            <p:ph type="title"/>
          </p:nvPr>
        </p:nvSpPr>
        <p:spPr>
          <a:xfrm>
            <a:off x="588262" y="585216"/>
            <a:ext cx="11013474" cy="492443"/>
          </a:xfrm>
        </p:spPr>
        <p:txBody>
          <a:bodyPr/>
          <a:lstStyle/>
          <a:p>
            <a:r>
              <a:rPr lang="en-US" dirty="0"/>
              <a:t>Export the search results and search report</a:t>
            </a:r>
          </a:p>
        </p:txBody>
      </p:sp>
      <p:sp>
        <p:nvSpPr>
          <p:cNvPr id="2" name="Text Placeholder 1">
            <a:extLst>
              <a:ext uri="{FF2B5EF4-FFF2-40B4-BE49-F238E27FC236}">
                <a16:creationId xmlns:a16="http://schemas.microsoft.com/office/drawing/2014/main" id="{ED4DD110-48ED-7D47-FA79-6910792462CC}"/>
              </a:ext>
            </a:extLst>
          </p:cNvPr>
          <p:cNvSpPr>
            <a:spLocks noGrp="1"/>
          </p:cNvSpPr>
          <p:nvPr>
            <p:ph type="body" sz="quarter" idx="15"/>
          </p:nvPr>
        </p:nvSpPr>
        <p:spPr>
          <a:xfrm>
            <a:off x="585788" y="1590675"/>
            <a:ext cx="11014075" cy="2046714"/>
          </a:xfrm>
        </p:spPr>
        <p:txBody>
          <a:bodyPr/>
          <a:lstStyle/>
          <a:p>
            <a:pPr marL="292100" lvl="1" indent="-292100">
              <a:spcBef>
                <a:spcPts val="0"/>
              </a:spcBef>
              <a:spcAft>
                <a:spcPts val="2400"/>
              </a:spcAft>
            </a:pPr>
            <a:r>
              <a:rPr lang="en-US" sz="2200">
                <a:latin typeface="+mj-lt"/>
              </a:rPr>
              <a:t>Export search results locally</a:t>
            </a:r>
          </a:p>
          <a:p>
            <a:pPr marL="292100" lvl="1" indent="-292100">
              <a:spcBef>
                <a:spcPts val="0"/>
              </a:spcBef>
              <a:spcAft>
                <a:spcPts val="600"/>
              </a:spcAft>
            </a:pPr>
            <a:r>
              <a:rPr lang="en-US" sz="2200">
                <a:latin typeface="+mj-lt"/>
              </a:rPr>
              <a:t>Prerequisites to exporting search results include:</a:t>
            </a:r>
          </a:p>
          <a:p>
            <a:pPr marL="685800" lvl="1" indent="-292100">
              <a:spcBef>
                <a:spcPts val="0"/>
              </a:spcBef>
              <a:spcAft>
                <a:spcPts val="600"/>
              </a:spcAft>
              <a:buFont typeface="Segoe UI" panose="020B0502040204020203" pitchFamily="34" charset="0"/>
              <a:buChar char="–"/>
            </a:pPr>
            <a:r>
              <a:rPr lang="en-US" sz="1800"/>
              <a:t>Export management role</a:t>
            </a:r>
          </a:p>
          <a:p>
            <a:pPr marL="685800" lvl="1" indent="-292100">
              <a:spcBef>
                <a:spcPts val="0"/>
              </a:spcBef>
              <a:spcAft>
                <a:spcPts val="600"/>
              </a:spcAft>
              <a:buFont typeface="Segoe UI" panose="020B0502040204020203" pitchFamily="34" charset="0"/>
              <a:buChar char="–"/>
            </a:pPr>
            <a:r>
              <a:rPr lang="en-US" sz="1800"/>
              <a:t>Microsoft Edge to run the eDiscovery Export Tool</a:t>
            </a:r>
          </a:p>
          <a:p>
            <a:pPr marL="685800" lvl="1" indent="-292100">
              <a:spcBef>
                <a:spcPts val="0"/>
              </a:spcBef>
              <a:spcAft>
                <a:spcPts val="600"/>
              </a:spcAft>
              <a:buFont typeface="Segoe UI" panose="020B0502040204020203" pitchFamily="34" charset="0"/>
              <a:buChar char="–"/>
            </a:pPr>
            <a:r>
              <a:rPr lang="en-US" sz="1800"/>
              <a:t>Connect to Azure endpoint before downloading</a:t>
            </a:r>
          </a:p>
        </p:txBody>
      </p:sp>
    </p:spTree>
    <p:extLst>
      <p:ext uri="{BB962C8B-B14F-4D97-AF65-F5344CB8AC3E}">
        <p14:creationId xmlns:p14="http://schemas.microsoft.com/office/powerpoint/2010/main" val="209985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FDF46C-DC09-F2A9-8CB7-225346410DF9}"/>
              </a:ext>
            </a:extLst>
          </p:cNvPr>
          <p:cNvSpPr>
            <a:spLocks noGrp="1"/>
          </p:cNvSpPr>
          <p:nvPr>
            <p:ph type="title"/>
          </p:nvPr>
        </p:nvSpPr>
        <p:spPr>
          <a:xfrm>
            <a:off x="588261" y="585216"/>
            <a:ext cx="11011601" cy="492443"/>
          </a:xfrm>
        </p:spPr>
        <p:txBody>
          <a:bodyPr/>
          <a:lstStyle/>
          <a:p>
            <a:r>
              <a:rPr lang="en-US" dirty="0"/>
              <a:t>Configure search permissions filtering</a:t>
            </a:r>
          </a:p>
        </p:txBody>
      </p:sp>
      <p:sp>
        <p:nvSpPr>
          <p:cNvPr id="9" name="Text Placeholder 8">
            <a:extLst>
              <a:ext uri="{FF2B5EF4-FFF2-40B4-BE49-F238E27FC236}">
                <a16:creationId xmlns:a16="http://schemas.microsoft.com/office/drawing/2014/main" id="{577327D4-CDA7-2EF0-0CEF-6C7A89851ABC}"/>
              </a:ext>
            </a:extLst>
          </p:cNvPr>
          <p:cNvSpPr>
            <a:spLocks noGrp="1"/>
          </p:cNvSpPr>
          <p:nvPr>
            <p:ph type="body" sz="quarter" idx="17"/>
          </p:nvPr>
        </p:nvSpPr>
        <p:spPr>
          <a:xfrm>
            <a:off x="584200" y="1387475"/>
            <a:ext cx="11010900" cy="677108"/>
          </a:xfrm>
        </p:spPr>
        <p:txBody>
          <a:bodyPr/>
          <a:lstStyle/>
          <a:p>
            <a:r>
              <a:rPr lang="en-US" dirty="0"/>
              <a:t>Configure filtered search permissions for eDiscovery managers to search a subset of mailboxes and sites in </a:t>
            </a:r>
            <a:r>
              <a:rPr lang="en-US"/>
              <a:t>Microsoft 365</a:t>
            </a:r>
            <a:endParaRPr lang="en-US" dirty="0"/>
          </a:p>
        </p:txBody>
      </p:sp>
      <p:sp>
        <p:nvSpPr>
          <p:cNvPr id="12" name="Text Placeholder 4">
            <a:extLst>
              <a:ext uri="{FF2B5EF4-FFF2-40B4-BE49-F238E27FC236}">
                <a16:creationId xmlns:a16="http://schemas.microsoft.com/office/drawing/2014/main" id="{91F726B9-4418-8DBF-4025-45AB5798F037}"/>
              </a:ext>
            </a:extLst>
          </p:cNvPr>
          <p:cNvSpPr txBox="1">
            <a:spLocks/>
          </p:cNvSpPr>
          <p:nvPr/>
        </p:nvSpPr>
        <p:spPr>
          <a:xfrm>
            <a:off x="584200" y="2317956"/>
            <a:ext cx="11010900" cy="777240"/>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285750" lvl="1" indent="-285750">
              <a:spcBef>
                <a:spcPts val="0"/>
              </a:spcBef>
              <a:spcAft>
                <a:spcPts val="1800"/>
              </a:spcAft>
              <a:buFont typeface="Arial" panose="020B0604020202020204" pitchFamily="34" charset="0"/>
              <a:buChar char="•"/>
            </a:pPr>
            <a:r>
              <a:rPr lang="en-US" dirty="0"/>
              <a:t>Use recipient filters to limit </a:t>
            </a:r>
            <a:r>
              <a:rPr lang="en-US"/>
              <a:t>search results</a:t>
            </a:r>
          </a:p>
          <a:p>
            <a:pPr marL="285750" lvl="1" indent="-285750">
              <a:spcBef>
                <a:spcPts val="0"/>
              </a:spcBef>
              <a:spcAft>
                <a:spcPts val="1800"/>
              </a:spcAft>
              <a:buFont typeface="Arial" panose="020B0604020202020204" pitchFamily="34" charset="0"/>
              <a:buChar char="•"/>
            </a:pPr>
            <a:r>
              <a:rPr lang="en-US"/>
              <a:t>Create filters to specify searchable mailbox or site content</a:t>
            </a:r>
          </a:p>
        </p:txBody>
      </p:sp>
    </p:spTree>
    <p:extLst>
      <p:ext uri="{BB962C8B-B14F-4D97-AF65-F5344CB8AC3E}">
        <p14:creationId xmlns:p14="http://schemas.microsoft.com/office/powerpoint/2010/main" val="195695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5436ED-6704-9902-3FF7-9D9661B4413F}"/>
              </a:ext>
            </a:extLst>
          </p:cNvPr>
          <p:cNvSpPr>
            <a:spLocks noGrp="1"/>
          </p:cNvSpPr>
          <p:nvPr>
            <p:ph type="title"/>
          </p:nvPr>
        </p:nvSpPr>
        <p:spPr>
          <a:xfrm>
            <a:off x="569912" y="2813447"/>
            <a:ext cx="5686955" cy="1846659"/>
          </a:xfrm>
        </p:spPr>
        <p:txBody>
          <a:bodyPr/>
          <a:lstStyle/>
          <a:p>
            <a:r>
              <a:rPr lang="en-US" sz="4000" dirty="0">
                <a:solidFill>
                  <a:schemeClr val="tx1"/>
                </a:solidFill>
              </a:rPr>
              <a:t>Monitor and Investigate Data and Activities by using Microsoft Purview</a:t>
            </a:r>
            <a:endParaRPr lang="en-US" dirty="0"/>
          </a:p>
        </p:txBody>
      </p:sp>
    </p:spTree>
    <p:extLst>
      <p:ext uri="{BB962C8B-B14F-4D97-AF65-F5344CB8AC3E}">
        <p14:creationId xmlns:p14="http://schemas.microsoft.com/office/powerpoint/2010/main" val="2182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71AAD7-5ABA-1925-BD0A-1906E3A337A9}"/>
              </a:ext>
            </a:extLst>
          </p:cNvPr>
          <p:cNvSpPr>
            <a:spLocks noGrp="1"/>
          </p:cNvSpPr>
          <p:nvPr>
            <p:ph type="title"/>
          </p:nvPr>
        </p:nvSpPr>
        <p:spPr>
          <a:xfrm>
            <a:off x="588261" y="585216"/>
            <a:ext cx="11011601" cy="492443"/>
          </a:xfrm>
        </p:spPr>
        <p:txBody>
          <a:bodyPr/>
          <a:lstStyle/>
          <a:p>
            <a:r>
              <a:rPr lang="en-US" spc="0" dirty="0">
                <a:solidFill>
                  <a:schemeClr val="tx1"/>
                </a:solidFill>
              </a:rPr>
              <a:t>Configure search permissions filtering (continued)</a:t>
            </a:r>
            <a:endParaRPr lang="en-US" dirty="0"/>
          </a:p>
        </p:txBody>
      </p:sp>
      <p:pic>
        <p:nvPicPr>
          <p:cNvPr id="5" name="Picture 2" descr="Diagram showing how compliance security filters are used to create compliance boundaries.">
            <a:extLst>
              <a:ext uri="{FF2B5EF4-FFF2-40B4-BE49-F238E27FC236}">
                <a16:creationId xmlns:a16="http://schemas.microsoft.com/office/drawing/2014/main" id="{01D07DA0-0B62-1F4E-3A03-46898C5281A3}"/>
              </a:ext>
            </a:extLst>
          </p:cNvPr>
          <p:cNvPicPr>
            <a:picLocks noChangeArrowheads="1"/>
          </p:cNvPicPr>
          <p:nvPr/>
        </p:nvPicPr>
        <p:blipFill rotWithShape="1">
          <a:blip r:embed="rId3">
            <a:extLst>
              <a:ext uri="{28A0092B-C50C-407E-A947-70E740481C1C}">
                <a14:useLocalDpi xmlns:a14="http://schemas.microsoft.com/office/drawing/2010/main" val="0"/>
              </a:ext>
            </a:extLst>
          </a:blip>
          <a:srcRect l="-9363" r="-9363"/>
          <a:stretch/>
        </p:blipFill>
        <p:spPr bwMode="auto">
          <a:xfrm>
            <a:off x="588261" y="1289050"/>
            <a:ext cx="11011601" cy="4983734"/>
          </a:xfrm>
          <a:prstGeom prst="rect">
            <a:avLst/>
          </a:prstGeom>
          <a:noFill/>
          <a:ln w="38100">
            <a:solidFill>
              <a:srgbClr val="0078D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36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89762FD4-54A8-1762-A3A3-95BC4508C995}"/>
              </a:ext>
            </a:extLst>
          </p:cNvPr>
          <p:cNvSpPr>
            <a:spLocks noGrp="1"/>
          </p:cNvSpPr>
          <p:nvPr>
            <p:ph type="title"/>
          </p:nvPr>
        </p:nvSpPr>
        <p:spPr/>
        <p:txBody>
          <a:bodyPr/>
          <a:lstStyle/>
          <a:p>
            <a:r>
              <a:rPr lang="en-US" dirty="0"/>
              <a:t>Search for and delete email messages</a:t>
            </a:r>
          </a:p>
        </p:txBody>
      </p:sp>
      <p:sp>
        <p:nvSpPr>
          <p:cNvPr id="31" name="Text Placeholder 30">
            <a:extLst>
              <a:ext uri="{FF2B5EF4-FFF2-40B4-BE49-F238E27FC236}">
                <a16:creationId xmlns:a16="http://schemas.microsoft.com/office/drawing/2014/main" id="{DB4543CC-44A3-9C08-1582-3B236FF967C5}"/>
              </a:ext>
            </a:extLst>
          </p:cNvPr>
          <p:cNvSpPr>
            <a:spLocks noGrp="1"/>
          </p:cNvSpPr>
          <p:nvPr>
            <p:ph type="body" sz="quarter" idx="17"/>
          </p:nvPr>
        </p:nvSpPr>
        <p:spPr>
          <a:xfrm>
            <a:off x="584200" y="1594155"/>
            <a:ext cx="5210810" cy="1015663"/>
          </a:xfrm>
        </p:spPr>
        <p:txBody>
          <a:bodyPr/>
          <a:lstStyle/>
          <a:p>
            <a:r>
              <a:rPr lang="en-US" dirty="0"/>
              <a:t>Use Content search to delete high-risk email messages from all Exchange mailboxes</a:t>
            </a:r>
          </a:p>
        </p:txBody>
      </p:sp>
      <p:sp>
        <p:nvSpPr>
          <p:cNvPr id="30" name="Text Placeholder 29">
            <a:extLst>
              <a:ext uri="{FF2B5EF4-FFF2-40B4-BE49-F238E27FC236}">
                <a16:creationId xmlns:a16="http://schemas.microsoft.com/office/drawing/2014/main" id="{A65E0879-946F-ACFD-4FD1-250B789AD5C3}"/>
              </a:ext>
            </a:extLst>
          </p:cNvPr>
          <p:cNvSpPr>
            <a:spLocks noGrp="1"/>
          </p:cNvSpPr>
          <p:nvPr>
            <p:ph type="body" sz="quarter" idx="15"/>
          </p:nvPr>
        </p:nvSpPr>
        <p:spPr>
          <a:xfrm>
            <a:off x="586390" y="2763137"/>
            <a:ext cx="5208623" cy="615553"/>
          </a:xfrm>
        </p:spPr>
        <p:txBody>
          <a:bodyPr/>
          <a:lstStyle/>
          <a:p>
            <a:pPr marL="342900" indent="-228600">
              <a:tabLst>
                <a:tab pos="228600" algn="l"/>
              </a:tabLst>
            </a:pPr>
            <a:r>
              <a:rPr lang="en-US" sz="2000" dirty="0"/>
              <a:t>Identify dangerous attachments, viruses, phishing messages, or sensitive data</a:t>
            </a:r>
          </a:p>
        </p:txBody>
      </p:sp>
      <p:grpSp>
        <p:nvGrpSpPr>
          <p:cNvPr id="2" name="Group 1">
            <a:extLst>
              <a:ext uri="{FF2B5EF4-FFF2-40B4-BE49-F238E27FC236}">
                <a16:creationId xmlns:a16="http://schemas.microsoft.com/office/drawing/2014/main" id="{4BB36364-05BF-97D1-DA6C-65E8150B4F56}"/>
              </a:ext>
              <a:ext uri="{C183D7F6-B498-43B3-948B-1728B52AA6E4}">
                <adec:decorative xmlns:adec="http://schemas.microsoft.com/office/drawing/2017/decorative" val="1"/>
              </a:ext>
            </a:extLst>
          </p:cNvPr>
          <p:cNvGrpSpPr/>
          <p:nvPr/>
        </p:nvGrpSpPr>
        <p:grpSpPr>
          <a:xfrm>
            <a:off x="6242050" y="2285999"/>
            <a:ext cx="376462" cy="3662227"/>
            <a:chOff x="6242050" y="2285999"/>
            <a:chExt cx="376462" cy="3662227"/>
          </a:xfrm>
        </p:grpSpPr>
        <p:cxnSp>
          <p:nvCxnSpPr>
            <p:cNvPr id="39" name="Straight Connector 38">
              <a:extLst>
                <a:ext uri="{FF2B5EF4-FFF2-40B4-BE49-F238E27FC236}">
                  <a16:creationId xmlns:a16="http://schemas.microsoft.com/office/drawing/2014/main" id="{0105F1FF-867D-CFDA-0F5A-D4818612142C}"/>
                </a:ext>
              </a:extLst>
            </p:cNvPr>
            <p:cNvCxnSpPr/>
            <p:nvPr/>
          </p:nvCxnSpPr>
          <p:spPr>
            <a:xfrm>
              <a:off x="6242050" y="4944564"/>
              <a:ext cx="376462" cy="0"/>
            </a:xfrm>
            <a:prstGeom prst="line">
              <a:avLst/>
            </a:prstGeom>
            <a:ln>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3B45511-11EC-CF96-8E01-94A5B7C58313}"/>
                </a:ext>
              </a:extLst>
            </p:cNvPr>
            <p:cNvCxnSpPr/>
            <p:nvPr/>
          </p:nvCxnSpPr>
          <p:spPr>
            <a:xfrm>
              <a:off x="6242050" y="3940901"/>
              <a:ext cx="376462" cy="0"/>
            </a:xfrm>
            <a:prstGeom prst="line">
              <a:avLst/>
            </a:prstGeom>
            <a:ln>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10BF90D-B195-1F44-DE7E-C18F9FD2B31F}"/>
                </a:ext>
              </a:extLst>
            </p:cNvPr>
            <p:cNvCxnSpPr/>
            <p:nvPr/>
          </p:nvCxnSpPr>
          <p:spPr>
            <a:xfrm>
              <a:off x="6242050" y="2937238"/>
              <a:ext cx="376462" cy="0"/>
            </a:xfrm>
            <a:prstGeom prst="line">
              <a:avLst/>
            </a:prstGeom>
            <a:ln>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2" name="Arrow: Bent 41">
              <a:extLst>
                <a:ext uri="{FF2B5EF4-FFF2-40B4-BE49-F238E27FC236}">
                  <a16:creationId xmlns:a16="http://schemas.microsoft.com/office/drawing/2014/main" id="{0540C775-2CA9-7353-5C27-9F0BD933EEBB}"/>
                </a:ext>
              </a:extLst>
            </p:cNvPr>
            <p:cNvSpPr>
              <a:spLocks/>
            </p:cNvSpPr>
            <p:nvPr/>
          </p:nvSpPr>
          <p:spPr bwMode="auto">
            <a:xfrm flipV="1">
              <a:off x="6242050" y="2285999"/>
              <a:ext cx="376461" cy="3662227"/>
            </a:xfrm>
            <a:prstGeom prst="bentArrow">
              <a:avLst>
                <a:gd name="adj1" fmla="val 25000"/>
                <a:gd name="adj2" fmla="val 0"/>
                <a:gd name="adj3" fmla="val 25000"/>
                <a:gd name="adj4" fmla="val 0"/>
              </a:avLst>
            </a:prstGeom>
            <a:solidFill>
              <a:schemeClr val="accent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2" name="Rectangle 31">
            <a:extLst>
              <a:ext uri="{FF2B5EF4-FFF2-40B4-BE49-F238E27FC236}">
                <a16:creationId xmlns:a16="http://schemas.microsoft.com/office/drawing/2014/main" id="{59B80257-3456-D38C-5391-CC16780577A7}"/>
              </a:ext>
            </a:extLst>
          </p:cNvPr>
          <p:cNvSpPr/>
          <p:nvPr/>
        </p:nvSpPr>
        <p:spPr bwMode="auto">
          <a:xfrm>
            <a:off x="6242050" y="1581150"/>
            <a:ext cx="5357812" cy="704850"/>
          </a:xfrm>
          <a:prstGeom prst="rect">
            <a:avLst/>
          </a:prstGeom>
          <a:solidFill>
            <a:srgbClr val="FFA38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altLang="zh-CN" sz="2000" dirty="0">
                <a:solidFill>
                  <a:schemeClr val="tx1"/>
                </a:solidFill>
                <a:latin typeface="+mj-lt"/>
                <a:ea typeface="Segoe UI" pitchFamily="34" charset="0"/>
                <a:cs typeface="Segoe UI" pitchFamily="34" charset="0"/>
              </a:rPr>
              <a:t>Deletion process:</a:t>
            </a:r>
            <a:endParaRPr lang="zh-CN" altLang="en-US" sz="2000" dirty="0" err="1">
              <a:solidFill>
                <a:schemeClr val="tx1"/>
              </a:solidFill>
              <a:latin typeface="+mj-lt"/>
              <a:ea typeface="Segoe UI" pitchFamily="34" charset="0"/>
              <a:cs typeface="Segoe UI" pitchFamily="34" charset="0"/>
            </a:endParaRPr>
          </a:p>
        </p:txBody>
      </p:sp>
      <p:sp>
        <p:nvSpPr>
          <p:cNvPr id="33" name="Rectangle 32">
            <a:extLst>
              <a:ext uri="{FF2B5EF4-FFF2-40B4-BE49-F238E27FC236}">
                <a16:creationId xmlns:a16="http://schemas.microsoft.com/office/drawing/2014/main" id="{5EFB3752-9C8D-76BC-34D5-5F19AF4C9959}"/>
              </a:ext>
            </a:extLst>
          </p:cNvPr>
          <p:cNvSpPr/>
          <p:nvPr/>
        </p:nvSpPr>
        <p:spPr bwMode="auto">
          <a:xfrm>
            <a:off x="6618514" y="2584813"/>
            <a:ext cx="4981348" cy="704850"/>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altLang="zh-CN" sz="1800" dirty="0">
                <a:solidFill>
                  <a:schemeClr val="tx1"/>
                </a:solidFill>
                <a:ea typeface="Segoe UI" pitchFamily="34" charset="0"/>
                <a:cs typeface="Segoe UI" pitchFamily="34" charset="0"/>
              </a:rPr>
              <a:t>Max 10 items/mailbox can be removed </a:t>
            </a:r>
            <a:br>
              <a:rPr lang="en-US" altLang="zh-CN" sz="1800" dirty="0">
                <a:solidFill>
                  <a:schemeClr val="tx1"/>
                </a:solidFill>
                <a:ea typeface="Segoe UI" pitchFamily="34" charset="0"/>
                <a:cs typeface="Segoe UI" pitchFamily="34" charset="0"/>
              </a:rPr>
            </a:br>
            <a:r>
              <a:rPr lang="en-US" altLang="zh-CN" sz="1800" dirty="0">
                <a:solidFill>
                  <a:schemeClr val="tx1"/>
                </a:solidFill>
                <a:ea typeface="Segoe UI" pitchFamily="34" charset="0"/>
                <a:cs typeface="Segoe UI" pitchFamily="34" charset="0"/>
              </a:rPr>
              <a:t>at once</a:t>
            </a:r>
          </a:p>
        </p:txBody>
      </p:sp>
      <p:sp>
        <p:nvSpPr>
          <p:cNvPr id="34" name="Rectangle 33">
            <a:extLst>
              <a:ext uri="{FF2B5EF4-FFF2-40B4-BE49-F238E27FC236}">
                <a16:creationId xmlns:a16="http://schemas.microsoft.com/office/drawing/2014/main" id="{590D36F2-AA32-0D18-8B49-4CE78CFF701B}"/>
              </a:ext>
            </a:extLst>
          </p:cNvPr>
          <p:cNvSpPr/>
          <p:nvPr/>
        </p:nvSpPr>
        <p:spPr bwMode="auto">
          <a:xfrm>
            <a:off x="6618514" y="3588476"/>
            <a:ext cx="4981348" cy="704850"/>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altLang="zh-CN" sz="1800" dirty="0">
                <a:solidFill>
                  <a:schemeClr val="tx1"/>
                </a:solidFill>
                <a:ea typeface="Segoe UI" pitchFamily="34" charset="0"/>
                <a:cs typeface="Segoe UI" pitchFamily="34" charset="0"/>
              </a:rPr>
              <a:t>Max 50,000 mailboxes in a search for search and purge action</a:t>
            </a:r>
          </a:p>
        </p:txBody>
      </p:sp>
      <p:sp>
        <p:nvSpPr>
          <p:cNvPr id="35" name="Rectangle 34">
            <a:extLst>
              <a:ext uri="{FF2B5EF4-FFF2-40B4-BE49-F238E27FC236}">
                <a16:creationId xmlns:a16="http://schemas.microsoft.com/office/drawing/2014/main" id="{D798DDFA-112A-0D42-F10C-3796D494EFFA}"/>
              </a:ext>
            </a:extLst>
          </p:cNvPr>
          <p:cNvSpPr/>
          <p:nvPr/>
        </p:nvSpPr>
        <p:spPr bwMode="auto">
          <a:xfrm>
            <a:off x="6618514" y="4592139"/>
            <a:ext cx="4981348" cy="704850"/>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altLang="zh-CN" sz="1800" dirty="0">
                <a:solidFill>
                  <a:schemeClr val="tx1"/>
                </a:solidFill>
                <a:ea typeface="Segoe UI" pitchFamily="34" charset="0"/>
                <a:cs typeface="Segoe UI" pitchFamily="34" charset="0"/>
              </a:rPr>
              <a:t>Connect to Security and Compliance PowerShell module</a:t>
            </a:r>
          </a:p>
        </p:txBody>
      </p:sp>
      <p:sp>
        <p:nvSpPr>
          <p:cNvPr id="36" name="Rectangle 35">
            <a:extLst>
              <a:ext uri="{FF2B5EF4-FFF2-40B4-BE49-F238E27FC236}">
                <a16:creationId xmlns:a16="http://schemas.microsoft.com/office/drawing/2014/main" id="{73ADB22E-55A3-9393-7F63-D53F94100968}"/>
              </a:ext>
            </a:extLst>
          </p:cNvPr>
          <p:cNvSpPr/>
          <p:nvPr/>
        </p:nvSpPr>
        <p:spPr bwMode="auto">
          <a:xfrm>
            <a:off x="6618514" y="5595802"/>
            <a:ext cx="4981348" cy="704850"/>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altLang="zh-CN" sz="1800">
                <a:solidFill>
                  <a:schemeClr val="tx1"/>
                </a:solidFill>
                <a:ea typeface="Segoe UI" pitchFamily="34" charset="0"/>
                <a:cs typeface="Segoe UI" pitchFamily="34" charset="0"/>
              </a:rPr>
              <a:t>Create Content Search and delete messages</a:t>
            </a:r>
            <a:endParaRPr lang="en-US" altLang="zh-CN" sz="1800" dirty="0">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428672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0EC3547-747F-EF4A-A535-DEDA8A70C887}"/>
              </a:ext>
            </a:extLst>
          </p:cNvPr>
          <p:cNvSpPr>
            <a:spLocks noGrp="1"/>
          </p:cNvSpPr>
          <p:nvPr>
            <p:ph type="title"/>
          </p:nvPr>
        </p:nvSpPr>
        <p:spPr>
          <a:xfrm>
            <a:off x="569911" y="2769057"/>
            <a:ext cx="6345239" cy="1231106"/>
          </a:xfrm>
        </p:spPr>
        <p:txBody>
          <a:bodyPr/>
          <a:lstStyle/>
          <a:p>
            <a:r>
              <a:rPr lang="en-US" sz="4000" spc="0" dirty="0"/>
              <a:t>Manage Microsoft Purview eDiscovery (Standard)</a:t>
            </a:r>
            <a:endParaRPr lang="en-US" dirty="0"/>
          </a:p>
        </p:txBody>
      </p:sp>
    </p:spTree>
    <p:extLst>
      <p:ext uri="{BB962C8B-B14F-4D97-AF65-F5344CB8AC3E}">
        <p14:creationId xmlns:p14="http://schemas.microsoft.com/office/powerpoint/2010/main" val="309127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45C9ADAD-765C-77C0-FA85-FB01F340E0FF}"/>
              </a:ext>
            </a:extLst>
          </p:cNvPr>
          <p:cNvSpPr>
            <a:spLocks noGrp="1"/>
          </p:cNvSpPr>
          <p:nvPr>
            <p:ph type="title"/>
          </p:nvPr>
        </p:nvSpPr>
        <p:spPr>
          <a:xfrm>
            <a:off x="588262" y="585216"/>
            <a:ext cx="11013472" cy="492443"/>
          </a:xfrm>
        </p:spPr>
        <p:txBody>
          <a:bodyPr/>
          <a:lstStyle/>
          <a:p>
            <a:r>
              <a:rPr lang="en-US" spc="0" dirty="0"/>
              <a:t>Agenda: </a:t>
            </a:r>
            <a:r>
              <a:rPr lang="en-US" sz="3200" spc="0" dirty="0"/>
              <a:t>Manage Microsoft Purview eDiscovery (Standard)</a:t>
            </a:r>
            <a:endParaRPr lang="en-US" dirty="0"/>
          </a:p>
        </p:txBody>
      </p:sp>
      <p:sp>
        <p:nvSpPr>
          <p:cNvPr id="19" name="Text Placeholder 18">
            <a:extLst>
              <a:ext uri="{FF2B5EF4-FFF2-40B4-BE49-F238E27FC236}">
                <a16:creationId xmlns:a16="http://schemas.microsoft.com/office/drawing/2014/main" id="{47DE0AF5-B152-3227-0121-A41F10FAFF59}"/>
              </a:ext>
            </a:extLst>
          </p:cNvPr>
          <p:cNvSpPr>
            <a:spLocks noGrp="1"/>
          </p:cNvSpPr>
          <p:nvPr>
            <p:ph type="body" sz="quarter" idx="15"/>
          </p:nvPr>
        </p:nvSpPr>
        <p:spPr>
          <a:xfrm>
            <a:off x="586389" y="1818177"/>
            <a:ext cx="11015345" cy="1477328"/>
          </a:xfrm>
        </p:spPr>
        <p:txBody>
          <a:bodyPr/>
          <a:lstStyle/>
          <a:p>
            <a:pPr marL="282575" indent="-282575">
              <a:spcAft>
                <a:spcPts val="1800"/>
              </a:spcAft>
            </a:pPr>
            <a:r>
              <a:rPr lang="en-US" dirty="0"/>
              <a:t>The basic workflow of eDiscovery (Standard)</a:t>
            </a:r>
          </a:p>
          <a:p>
            <a:pPr marL="282575" indent="-282575">
              <a:spcAft>
                <a:spcPts val="1800"/>
              </a:spcAft>
            </a:pPr>
            <a:r>
              <a:rPr lang="en-US" dirty="0"/>
              <a:t>How to create and manage an eDiscovery case</a:t>
            </a:r>
          </a:p>
          <a:p>
            <a:pPr marL="282575" indent="-282575">
              <a:spcAft>
                <a:spcPts val="1800"/>
              </a:spcAft>
            </a:pPr>
            <a:r>
              <a:rPr lang="en-US" dirty="0"/>
              <a:t>How to search for content in a case and then export that content</a:t>
            </a:r>
          </a:p>
        </p:txBody>
      </p:sp>
    </p:spTree>
    <p:extLst>
      <p:ext uri="{BB962C8B-B14F-4D97-AF65-F5344CB8AC3E}">
        <p14:creationId xmlns:p14="http://schemas.microsoft.com/office/powerpoint/2010/main" val="2223974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6FCA62-F1E3-F156-C28D-19AD11E54A57}"/>
              </a:ext>
            </a:extLst>
          </p:cNvPr>
          <p:cNvSpPr>
            <a:spLocks noGrp="1"/>
          </p:cNvSpPr>
          <p:nvPr>
            <p:ph type="title"/>
          </p:nvPr>
        </p:nvSpPr>
        <p:spPr/>
        <p:txBody>
          <a:bodyPr/>
          <a:lstStyle/>
          <a:p>
            <a:r>
              <a:rPr lang="en-US" spc="0" dirty="0">
                <a:solidFill>
                  <a:schemeClr val="tx1"/>
                </a:solidFill>
              </a:rPr>
              <a:t>Explore Microsoft Purview eDiscovery solutions</a:t>
            </a:r>
            <a:endParaRPr lang="en-US" dirty="0"/>
          </a:p>
        </p:txBody>
      </p:sp>
      <p:sp>
        <p:nvSpPr>
          <p:cNvPr id="6" name="Text Placeholder 5">
            <a:extLst>
              <a:ext uri="{FF2B5EF4-FFF2-40B4-BE49-F238E27FC236}">
                <a16:creationId xmlns:a16="http://schemas.microsoft.com/office/drawing/2014/main" id="{CE633059-08C9-2BEE-800B-514731977CE4}"/>
              </a:ext>
            </a:extLst>
          </p:cNvPr>
          <p:cNvSpPr>
            <a:spLocks noGrp="1"/>
          </p:cNvSpPr>
          <p:nvPr>
            <p:ph type="body" sz="quarter" idx="16"/>
          </p:nvPr>
        </p:nvSpPr>
        <p:spPr>
          <a:xfrm>
            <a:off x="584200" y="1594156"/>
            <a:ext cx="3261115" cy="1375288"/>
          </a:xfrm>
        </p:spPr>
        <p:txBody>
          <a:bodyPr/>
          <a:lstStyle/>
          <a:p>
            <a:r>
              <a:rPr lang="en-US" sz="1800" b="1" dirty="0">
                <a:latin typeface="+mn-lt"/>
              </a:rPr>
              <a:t>Microsoft Purview eDiscovery (Standard) </a:t>
            </a:r>
            <a:r>
              <a:rPr lang="en-US" sz="1800" dirty="0">
                <a:latin typeface="+mn-lt"/>
              </a:rPr>
              <a:t>helps create cases to identify, hold, and export content from mailboxes </a:t>
            </a:r>
            <a:br>
              <a:rPr lang="en-US" sz="1800" dirty="0">
                <a:latin typeface="+mn-lt"/>
              </a:rPr>
            </a:br>
            <a:r>
              <a:rPr lang="en-US" sz="1800" dirty="0">
                <a:latin typeface="+mn-lt"/>
              </a:rPr>
              <a:t>and sites.</a:t>
            </a:r>
          </a:p>
        </p:txBody>
      </p:sp>
      <p:sp>
        <p:nvSpPr>
          <p:cNvPr id="5" name="Text Placeholder 4">
            <a:extLst>
              <a:ext uri="{FF2B5EF4-FFF2-40B4-BE49-F238E27FC236}">
                <a16:creationId xmlns:a16="http://schemas.microsoft.com/office/drawing/2014/main" id="{67E1C3C4-C54F-E27C-0022-9B1CFEF59DAA}"/>
              </a:ext>
            </a:extLst>
          </p:cNvPr>
          <p:cNvSpPr>
            <a:spLocks noGrp="1"/>
          </p:cNvSpPr>
          <p:nvPr>
            <p:ph type="body" sz="quarter" idx="15"/>
          </p:nvPr>
        </p:nvSpPr>
        <p:spPr>
          <a:xfrm>
            <a:off x="586389" y="3201667"/>
            <a:ext cx="3259747" cy="2215991"/>
          </a:xfrm>
        </p:spPr>
        <p:txBody>
          <a:bodyPr/>
          <a:lstStyle/>
          <a:p>
            <a:pPr marL="0" indent="0">
              <a:buNone/>
            </a:pPr>
            <a:r>
              <a:rPr lang="en-US" sz="1800" dirty="0"/>
              <a:t>eDiscovery (Standard) enhances Content search by enabling organizations to create eDiscovery cases, assign managers, associate searches and exports with a case, and place a hold on relevant content locations.</a:t>
            </a:r>
          </a:p>
        </p:txBody>
      </p:sp>
      <p:pic>
        <p:nvPicPr>
          <p:cNvPr id="10" name="Picture 2" descr="Diagram showing the basic workflow steps when implementing Microsoft Purview eDiscovery Standard.">
            <a:extLst>
              <a:ext uri="{FF2B5EF4-FFF2-40B4-BE49-F238E27FC236}">
                <a16:creationId xmlns:a16="http://schemas.microsoft.com/office/drawing/2014/main" id="{75A9D115-90E9-E651-F9D5-D167BB05C031}"/>
              </a:ext>
            </a:extLst>
          </p:cNvPr>
          <p:cNvPicPr>
            <a:picLocks noGrp="1" noChangeAspect="1" noChangeArrowheads="1"/>
          </p:cNvPicPr>
          <p:nvPr>
            <p:ph type="pic" sz="quarter" idx="20"/>
          </p:nvPr>
        </p:nvPicPr>
        <p:blipFill rotWithShape="1">
          <a:blip r:embed="rId3">
            <a:extLst>
              <a:ext uri="{28A0092B-C50C-407E-A947-70E740481C1C}">
                <a14:useLocalDpi xmlns:a14="http://schemas.microsoft.com/office/drawing/2010/main" val="0"/>
              </a:ext>
            </a:extLst>
          </a:blip>
          <a:srcRect l="-5506" t="-29972" r="-5506" b="-29972"/>
          <a:stretch/>
        </p:blipFill>
        <p:spPr bwMode="auto">
          <a:xfrm>
            <a:off x="4064000" y="1581150"/>
            <a:ext cx="7535863" cy="4430713"/>
          </a:xfrm>
          <a:prstGeom prst="rect">
            <a:avLst/>
          </a:prstGeom>
          <a:noFill/>
          <a:ln w="38100">
            <a:solidFill>
              <a:srgbClr val="0078D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79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646FD421-A569-FBEB-C6AB-4A88B0B72C0B}"/>
              </a:ext>
            </a:extLst>
          </p:cNvPr>
          <p:cNvSpPr>
            <a:spLocks noGrp="1"/>
          </p:cNvSpPr>
          <p:nvPr>
            <p:ph type="title"/>
          </p:nvPr>
        </p:nvSpPr>
        <p:spPr>
          <a:xfrm>
            <a:off x="588261" y="585216"/>
            <a:ext cx="11011601" cy="492443"/>
          </a:xfrm>
        </p:spPr>
        <p:txBody>
          <a:bodyPr/>
          <a:lstStyle/>
          <a:p>
            <a:r>
              <a:rPr lang="en-US" dirty="0"/>
              <a:t>Implement Microsoft Purview eDiscovery (Standard)</a:t>
            </a:r>
          </a:p>
        </p:txBody>
      </p:sp>
      <p:sp>
        <p:nvSpPr>
          <p:cNvPr id="12" name="Text Placeholder 11">
            <a:extLst>
              <a:ext uri="{FF2B5EF4-FFF2-40B4-BE49-F238E27FC236}">
                <a16:creationId xmlns:a16="http://schemas.microsoft.com/office/drawing/2014/main" id="{D5F31767-A495-7268-6414-B00961BBE799}"/>
              </a:ext>
            </a:extLst>
          </p:cNvPr>
          <p:cNvSpPr>
            <a:spLocks noGrp="1"/>
          </p:cNvSpPr>
          <p:nvPr>
            <p:ph type="body" sz="quarter" idx="17"/>
          </p:nvPr>
        </p:nvSpPr>
        <p:spPr>
          <a:xfrm>
            <a:off x="584200" y="1387475"/>
            <a:ext cx="11010900" cy="1015663"/>
          </a:xfrm>
        </p:spPr>
        <p:txBody>
          <a:bodyPr/>
          <a:lstStyle/>
          <a:p>
            <a:r>
              <a:rPr lang="en-US" dirty="0">
                <a:latin typeface="+mn-lt"/>
              </a:rPr>
              <a:t>Deploying eDiscovery (Standard) requires no action. However, before users can use it to search, export, and preserve content, an IT admin or eDiscovery manager must complete the following prerequisite tasks:</a:t>
            </a:r>
          </a:p>
        </p:txBody>
      </p:sp>
      <p:sp>
        <p:nvSpPr>
          <p:cNvPr id="14" name="TextBox 13">
            <a:extLst>
              <a:ext uri="{FF2B5EF4-FFF2-40B4-BE49-F238E27FC236}">
                <a16:creationId xmlns:a16="http://schemas.microsoft.com/office/drawing/2014/main" id="{3F46CCC2-B37C-E377-5EB1-5E7220BFB1A0}"/>
              </a:ext>
            </a:extLst>
          </p:cNvPr>
          <p:cNvSpPr txBox="1">
            <a:spLocks/>
          </p:cNvSpPr>
          <p:nvPr/>
        </p:nvSpPr>
        <p:spPr>
          <a:xfrm>
            <a:off x="584200" y="2713639"/>
            <a:ext cx="11010900" cy="1800493"/>
          </a:xfrm>
          <a:prstGeom prst="rect">
            <a:avLst/>
          </a:prstGeom>
          <a:noFill/>
        </p:spPr>
        <p:txBody>
          <a:bodyPr wrap="square" lIns="0" tIns="0" rIns="0" bIns="0" anchor="t">
            <a:spAutoFit/>
          </a:bodyPr>
          <a:lstStyle/>
          <a:p>
            <a:pPr marL="285750" indent="-285750">
              <a:spcAft>
                <a:spcPts val="1800"/>
              </a:spcAft>
              <a:buFont typeface="Arial" panose="020B0604020202020204" pitchFamily="34" charset="0"/>
              <a:buChar char="•"/>
            </a:pPr>
            <a:r>
              <a:rPr lang="en-US" sz="1800" b="1" dirty="0"/>
              <a:t>Step 1: </a:t>
            </a:r>
            <a:r>
              <a:rPr lang="en-US" sz="1800" dirty="0"/>
              <a:t>Verify and assign </a:t>
            </a:r>
            <a:r>
              <a:rPr lang="en-US" sz="1800"/>
              <a:t>appropriate licenses</a:t>
            </a:r>
          </a:p>
          <a:p>
            <a:pPr marL="285750" indent="-285750">
              <a:spcAft>
                <a:spcPts val="1800"/>
              </a:spcAft>
              <a:buFont typeface="Arial" panose="020B0604020202020204" pitchFamily="34" charset="0"/>
              <a:buChar char="•"/>
            </a:pPr>
            <a:r>
              <a:rPr lang="en-US" sz="1800" b="1"/>
              <a:t>Step 2: </a:t>
            </a:r>
            <a:r>
              <a:rPr lang="en-US" sz="1800"/>
              <a:t>Assign eDiscovery permissions</a:t>
            </a:r>
          </a:p>
          <a:p>
            <a:pPr marL="285750" indent="-285750">
              <a:spcAft>
                <a:spcPts val="1800"/>
              </a:spcAft>
              <a:buFont typeface="Arial" panose="020B0604020202020204" pitchFamily="34" charset="0"/>
              <a:buChar char="•"/>
            </a:pPr>
            <a:r>
              <a:rPr lang="en-US" sz="1800" b="1"/>
              <a:t>Step 3: </a:t>
            </a:r>
            <a:r>
              <a:rPr lang="en-US" sz="1800"/>
              <a:t>Create an eDiscovery (Standard) case</a:t>
            </a:r>
          </a:p>
          <a:p>
            <a:pPr marL="285750" indent="-285750">
              <a:spcAft>
                <a:spcPts val="1800"/>
              </a:spcAft>
              <a:buFont typeface="Arial" panose="020B0604020202020204" pitchFamily="34" charset="0"/>
              <a:buChar char="•"/>
            </a:pPr>
            <a:r>
              <a:rPr lang="en-US" sz="1800" b="1"/>
              <a:t>Step 4 (optional): </a:t>
            </a:r>
            <a:r>
              <a:rPr lang="en-US" sz="1800"/>
              <a:t>Add members to an eDiscovery (Standard) case</a:t>
            </a:r>
          </a:p>
        </p:txBody>
      </p:sp>
    </p:spTree>
    <p:extLst>
      <p:ext uri="{BB962C8B-B14F-4D97-AF65-F5344CB8AC3E}">
        <p14:creationId xmlns:p14="http://schemas.microsoft.com/office/powerpoint/2010/main" val="264629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2DE1939-874E-3AE8-4FD1-2F4B11530201}"/>
              </a:ext>
            </a:extLst>
          </p:cNvPr>
          <p:cNvSpPr>
            <a:spLocks noGrp="1"/>
          </p:cNvSpPr>
          <p:nvPr>
            <p:ph type="title"/>
          </p:nvPr>
        </p:nvSpPr>
        <p:spPr>
          <a:xfrm>
            <a:off x="588261" y="585216"/>
            <a:ext cx="11011601" cy="492443"/>
          </a:xfrm>
        </p:spPr>
        <p:txBody>
          <a:bodyPr/>
          <a:lstStyle/>
          <a:p>
            <a:r>
              <a:rPr lang="en-US" altLang="zh-CN" dirty="0"/>
              <a:t>Create eDiscovery holds</a:t>
            </a:r>
            <a:endParaRPr lang="en-US" dirty="0"/>
          </a:p>
        </p:txBody>
      </p:sp>
      <p:sp>
        <p:nvSpPr>
          <p:cNvPr id="13" name="Text Placeholder 12">
            <a:extLst>
              <a:ext uri="{FF2B5EF4-FFF2-40B4-BE49-F238E27FC236}">
                <a16:creationId xmlns:a16="http://schemas.microsoft.com/office/drawing/2014/main" id="{5B9D9656-9D0A-ECE6-B434-9748D5FE6854}"/>
              </a:ext>
            </a:extLst>
          </p:cNvPr>
          <p:cNvSpPr>
            <a:spLocks noGrp="1"/>
          </p:cNvSpPr>
          <p:nvPr>
            <p:ph type="body" sz="quarter" idx="17"/>
          </p:nvPr>
        </p:nvSpPr>
        <p:spPr>
          <a:xfrm>
            <a:off x="584200" y="1387475"/>
            <a:ext cx="11010900" cy="677108"/>
          </a:xfrm>
        </p:spPr>
        <p:txBody>
          <a:bodyPr/>
          <a:lstStyle/>
          <a:p>
            <a:r>
              <a:rPr lang="en-US" dirty="0"/>
              <a:t>An organization can use a Microsoft Purview eDiscovery (Standard) case to </a:t>
            </a:r>
            <a:br>
              <a:rPr lang="en-US" dirty="0"/>
            </a:br>
            <a:r>
              <a:rPr lang="en-US"/>
              <a:t>create holds</a:t>
            </a:r>
            <a:endParaRPr lang="en-US" dirty="0"/>
          </a:p>
        </p:txBody>
      </p:sp>
      <p:sp>
        <p:nvSpPr>
          <p:cNvPr id="8" name="TextBox 7">
            <a:extLst>
              <a:ext uri="{FF2B5EF4-FFF2-40B4-BE49-F238E27FC236}">
                <a16:creationId xmlns:a16="http://schemas.microsoft.com/office/drawing/2014/main" id="{1E73C16D-A349-E94E-E1A5-513E5359A85E}"/>
              </a:ext>
            </a:extLst>
          </p:cNvPr>
          <p:cNvSpPr txBox="1">
            <a:spLocks/>
          </p:cNvSpPr>
          <p:nvPr/>
        </p:nvSpPr>
        <p:spPr>
          <a:xfrm>
            <a:off x="584200" y="2713639"/>
            <a:ext cx="10236200" cy="1569660"/>
          </a:xfrm>
          <a:prstGeom prst="rect">
            <a:avLst/>
          </a:prstGeom>
          <a:noFill/>
        </p:spPr>
        <p:txBody>
          <a:bodyPr wrap="square" lIns="0" tIns="0" rIns="0" bIns="0" anchor="t">
            <a:spAutoFit/>
          </a:bodyPr>
          <a:lstStyle/>
          <a:p>
            <a:pPr marL="285750" indent="-285750">
              <a:spcAft>
                <a:spcPts val="1800"/>
              </a:spcAft>
              <a:buFont typeface="Arial" panose="020B0604020202020204" pitchFamily="34" charset="0"/>
              <a:buChar char="•"/>
            </a:pPr>
            <a:r>
              <a:rPr lang="en-US" sz="1800"/>
              <a:t>Holds preserve content relevant to a case, such as mailboxes, OneDrive, Teams, and 365 Groups</a:t>
            </a:r>
          </a:p>
          <a:p>
            <a:pPr marL="285750" indent="-285750">
              <a:spcAft>
                <a:spcPts val="1800"/>
              </a:spcAft>
              <a:buFont typeface="Arial" panose="020B0604020202020204" pitchFamily="34" charset="0"/>
              <a:buChar char="•"/>
            </a:pPr>
            <a:r>
              <a:rPr lang="en-US" sz="1800"/>
              <a:t>Holds can be defined by selecting an infinite hold, query-based hold, or date range</a:t>
            </a:r>
          </a:p>
          <a:p>
            <a:pPr marL="285750" indent="-285750">
              <a:spcAft>
                <a:spcPts val="1800"/>
              </a:spcAft>
              <a:buFont typeface="Arial" panose="020B0604020202020204" pitchFamily="34" charset="0"/>
              <a:buChar char="•"/>
            </a:pPr>
            <a:r>
              <a:rPr lang="en-US" sz="1800"/>
              <a:t>Holds remain in place until the organization removes the content location from the hold or deletes the hold</a:t>
            </a:r>
          </a:p>
        </p:txBody>
      </p:sp>
    </p:spTree>
    <p:extLst>
      <p:ext uri="{BB962C8B-B14F-4D97-AF65-F5344CB8AC3E}">
        <p14:creationId xmlns:p14="http://schemas.microsoft.com/office/powerpoint/2010/main" val="200543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9A0CD7-E256-BBF5-607C-DBD2B20D680E}"/>
              </a:ext>
            </a:extLst>
          </p:cNvPr>
          <p:cNvSpPr>
            <a:spLocks noGrp="1"/>
          </p:cNvSpPr>
          <p:nvPr>
            <p:ph type="title"/>
          </p:nvPr>
        </p:nvSpPr>
        <p:spPr>
          <a:xfrm>
            <a:off x="588262" y="585216"/>
            <a:ext cx="11013474" cy="492443"/>
          </a:xfrm>
        </p:spPr>
        <p:txBody>
          <a:bodyPr/>
          <a:lstStyle/>
          <a:p>
            <a:r>
              <a:rPr lang="en-US" altLang="zh-CN" dirty="0"/>
              <a:t>Search for content in a case</a:t>
            </a:r>
            <a:endParaRPr lang="en-US" dirty="0"/>
          </a:p>
        </p:txBody>
      </p:sp>
      <p:sp>
        <p:nvSpPr>
          <p:cNvPr id="2" name="Text Placeholder 1">
            <a:extLst>
              <a:ext uri="{FF2B5EF4-FFF2-40B4-BE49-F238E27FC236}">
                <a16:creationId xmlns:a16="http://schemas.microsoft.com/office/drawing/2014/main" id="{0A495A2E-6BD9-5E95-C50D-87029374B326}"/>
              </a:ext>
            </a:extLst>
          </p:cNvPr>
          <p:cNvSpPr>
            <a:spLocks noGrp="1"/>
          </p:cNvSpPr>
          <p:nvPr>
            <p:ph type="body" sz="quarter" idx="15"/>
          </p:nvPr>
        </p:nvSpPr>
        <p:spPr>
          <a:xfrm>
            <a:off x="585789" y="1590675"/>
            <a:ext cx="10831512" cy="3062377"/>
          </a:xfrm>
        </p:spPr>
        <p:txBody>
          <a:bodyPr/>
          <a:lstStyle/>
          <a:p>
            <a:pPr marL="292100" indent="-292100">
              <a:spcBef>
                <a:spcPts val="0"/>
              </a:spcBef>
              <a:spcAft>
                <a:spcPts val="1800"/>
              </a:spcAft>
            </a:pPr>
            <a:r>
              <a:rPr lang="en-US" sz="2200"/>
              <a:t>To search for content in a case, create the case and place the relevant people on hold.</a:t>
            </a:r>
          </a:p>
          <a:p>
            <a:pPr marL="292100" indent="-292100">
              <a:spcBef>
                <a:spcPts val="0"/>
              </a:spcBef>
              <a:spcAft>
                <a:spcPts val="1800"/>
              </a:spcAft>
            </a:pPr>
            <a:r>
              <a:rPr lang="en-US" sz="2200"/>
              <a:t>Create and run one or more searches for relevant content.</a:t>
            </a:r>
          </a:p>
          <a:p>
            <a:pPr marL="292100" indent="-292100">
              <a:spcBef>
                <a:spcPts val="0"/>
              </a:spcBef>
              <a:spcAft>
                <a:spcPts val="1800"/>
              </a:spcAft>
            </a:pPr>
            <a:r>
              <a:rPr lang="en-US" sz="2200"/>
              <a:t>Searches associated with an eDiscovery (Standard) case are listed on the Searches page and can only be accessed by case members.</a:t>
            </a:r>
          </a:p>
          <a:p>
            <a:pPr marL="292100" indent="-292100">
              <a:spcBef>
                <a:spcPts val="0"/>
              </a:spcBef>
              <a:spcAft>
                <a:spcPts val="1800"/>
              </a:spcAft>
            </a:pPr>
            <a:r>
              <a:rPr lang="en-US" sz="2200"/>
              <a:t>When defining search conditions, specify keywords, message or document properties, use the </a:t>
            </a:r>
            <a:r>
              <a:rPr lang="en-US" sz="2200" b="1"/>
              <a:t>Show keyword list </a:t>
            </a:r>
            <a:r>
              <a:rPr lang="en-US" sz="2200"/>
              <a:t>to view keyword statistics, and add conditions to refine the results.</a:t>
            </a:r>
          </a:p>
        </p:txBody>
      </p:sp>
    </p:spTree>
    <p:extLst>
      <p:ext uri="{BB962C8B-B14F-4D97-AF65-F5344CB8AC3E}">
        <p14:creationId xmlns:p14="http://schemas.microsoft.com/office/powerpoint/2010/main" val="357182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4D81C9E-A5D5-69F9-0DE7-0EC0322C19E2}"/>
              </a:ext>
            </a:extLst>
          </p:cNvPr>
          <p:cNvSpPr>
            <a:spLocks noGrp="1"/>
          </p:cNvSpPr>
          <p:nvPr>
            <p:ph type="title"/>
          </p:nvPr>
        </p:nvSpPr>
        <p:spPr>
          <a:xfrm>
            <a:off x="588261" y="585216"/>
            <a:ext cx="11011601" cy="492443"/>
          </a:xfrm>
        </p:spPr>
        <p:txBody>
          <a:bodyPr/>
          <a:lstStyle/>
          <a:p>
            <a:r>
              <a:rPr lang="en-US" altLang="zh-CN" dirty="0"/>
              <a:t>Export content from a case</a:t>
            </a:r>
            <a:endParaRPr lang="en-US" dirty="0"/>
          </a:p>
        </p:txBody>
      </p:sp>
      <p:sp>
        <p:nvSpPr>
          <p:cNvPr id="11" name="Text Placeholder 10">
            <a:extLst>
              <a:ext uri="{FF2B5EF4-FFF2-40B4-BE49-F238E27FC236}">
                <a16:creationId xmlns:a16="http://schemas.microsoft.com/office/drawing/2014/main" id="{945FEA87-FACC-6F0D-242B-692DEDB99C2A}"/>
              </a:ext>
            </a:extLst>
          </p:cNvPr>
          <p:cNvSpPr>
            <a:spLocks noGrp="1"/>
          </p:cNvSpPr>
          <p:nvPr>
            <p:ph type="body" sz="quarter" idx="17"/>
          </p:nvPr>
        </p:nvSpPr>
        <p:spPr>
          <a:xfrm>
            <a:off x="584199" y="1386766"/>
            <a:ext cx="11011601" cy="338554"/>
          </a:xfrm>
        </p:spPr>
        <p:txBody>
          <a:bodyPr/>
          <a:lstStyle/>
          <a:p>
            <a:r>
              <a:rPr lang="en-US" dirty="0"/>
              <a:t>After successfully running a search that’s associated with a Microsoft Purview eDiscovery (Standard) case, you can export the </a:t>
            </a:r>
            <a:r>
              <a:rPr lang="en-US"/>
              <a:t>search results</a:t>
            </a:r>
            <a:endParaRPr lang="en-US" dirty="0"/>
          </a:p>
        </p:txBody>
      </p:sp>
      <p:sp>
        <p:nvSpPr>
          <p:cNvPr id="4" name="TextBox 3">
            <a:extLst>
              <a:ext uri="{FF2B5EF4-FFF2-40B4-BE49-F238E27FC236}">
                <a16:creationId xmlns:a16="http://schemas.microsoft.com/office/drawing/2014/main" id="{7629031D-E111-1227-BADE-86BC6E251922}"/>
              </a:ext>
            </a:extLst>
          </p:cNvPr>
          <p:cNvSpPr txBox="1">
            <a:spLocks/>
          </p:cNvSpPr>
          <p:nvPr/>
        </p:nvSpPr>
        <p:spPr>
          <a:xfrm>
            <a:off x="584200" y="2408839"/>
            <a:ext cx="11010900" cy="1569660"/>
          </a:xfrm>
          <a:prstGeom prst="rect">
            <a:avLst/>
          </a:prstGeom>
          <a:noFill/>
        </p:spPr>
        <p:txBody>
          <a:bodyPr wrap="square" lIns="0" tIns="0" rIns="0" bIns="0" anchor="t">
            <a:spAutoFit/>
          </a:bodyPr>
          <a:lstStyle/>
          <a:p>
            <a:pPr marL="285750" indent="-285750">
              <a:spcAft>
                <a:spcPts val="1800"/>
              </a:spcAft>
              <a:buFont typeface="Arial" panose="020B0604020202020204" pitchFamily="34" charset="0"/>
              <a:buChar char="•"/>
            </a:pPr>
            <a:r>
              <a:rPr lang="en-US" sz="1800"/>
              <a:t>Export mailbox items as PST files or individual messages, and SharePoint/OneDrive content as native document copies</a:t>
            </a:r>
          </a:p>
          <a:p>
            <a:pPr marL="285750" indent="-285750">
              <a:spcAft>
                <a:spcPts val="1800"/>
              </a:spcAft>
              <a:buFont typeface="Arial" panose="020B0604020202020204" pitchFamily="34" charset="0"/>
              <a:buChar char="•"/>
            </a:pPr>
            <a:r>
              <a:rPr lang="en-US" sz="1800"/>
              <a:t>Additional exported files include Results.csv and a manifest file</a:t>
            </a:r>
          </a:p>
          <a:p>
            <a:pPr marL="285750" indent="-285750">
              <a:spcAft>
                <a:spcPts val="1800"/>
              </a:spcAft>
              <a:buFont typeface="Arial" panose="020B0604020202020204" pitchFamily="34" charset="0"/>
              <a:buChar char="•"/>
            </a:pPr>
            <a:r>
              <a:rPr lang="en-US" sz="1800"/>
              <a:t>Results are stored in Azure cloud, and must be downloaded within 14 days of creating the export job</a:t>
            </a:r>
          </a:p>
        </p:txBody>
      </p:sp>
    </p:spTree>
    <p:extLst>
      <p:ext uri="{BB962C8B-B14F-4D97-AF65-F5344CB8AC3E}">
        <p14:creationId xmlns:p14="http://schemas.microsoft.com/office/powerpoint/2010/main" val="234734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a:extLst>
              <a:ext uri="{FF2B5EF4-FFF2-40B4-BE49-F238E27FC236}">
                <a16:creationId xmlns:a16="http://schemas.microsoft.com/office/drawing/2014/main" id="{050A3870-5325-CE13-11DF-208268A430C7}"/>
              </a:ext>
            </a:extLst>
          </p:cNvPr>
          <p:cNvSpPr>
            <a:spLocks noGrp="1"/>
          </p:cNvSpPr>
          <p:nvPr>
            <p:ph type="title"/>
          </p:nvPr>
        </p:nvSpPr>
        <p:spPr/>
        <p:txBody>
          <a:bodyPr/>
          <a:lstStyle/>
          <a:p>
            <a:r>
              <a:rPr lang="en-US" altLang="zh-CN" spc="0" dirty="0">
                <a:solidFill>
                  <a:schemeClr val="tx1"/>
                </a:solidFill>
              </a:rPr>
              <a:t>Close, reopen, and delete a case</a:t>
            </a:r>
            <a:endParaRPr lang="en-US" dirty="0"/>
          </a:p>
        </p:txBody>
      </p:sp>
      <p:sp>
        <p:nvSpPr>
          <p:cNvPr id="47" name="Text Placeholder 46">
            <a:extLst>
              <a:ext uri="{FF2B5EF4-FFF2-40B4-BE49-F238E27FC236}">
                <a16:creationId xmlns:a16="http://schemas.microsoft.com/office/drawing/2014/main" id="{5613DE0B-1D35-A25B-36BB-43B147DBE76A}"/>
              </a:ext>
            </a:extLst>
          </p:cNvPr>
          <p:cNvSpPr>
            <a:spLocks noGrp="1"/>
          </p:cNvSpPr>
          <p:nvPr>
            <p:ph type="body" sz="quarter" idx="16"/>
          </p:nvPr>
        </p:nvSpPr>
        <p:spPr>
          <a:xfrm>
            <a:off x="584200" y="1594155"/>
            <a:ext cx="3479071" cy="338554"/>
          </a:xfrm>
        </p:spPr>
        <p:txBody>
          <a:bodyPr/>
          <a:lstStyle/>
          <a:p>
            <a:r>
              <a:rPr lang="en-US" sz="2200" dirty="0"/>
              <a:t>Close a case</a:t>
            </a:r>
          </a:p>
        </p:txBody>
      </p:sp>
      <p:sp>
        <p:nvSpPr>
          <p:cNvPr id="46" name="Text Placeholder 45">
            <a:extLst>
              <a:ext uri="{FF2B5EF4-FFF2-40B4-BE49-F238E27FC236}">
                <a16:creationId xmlns:a16="http://schemas.microsoft.com/office/drawing/2014/main" id="{54CEC16E-E992-B8CD-A502-593FF8EF43E6}"/>
              </a:ext>
            </a:extLst>
          </p:cNvPr>
          <p:cNvSpPr>
            <a:spLocks noGrp="1"/>
          </p:cNvSpPr>
          <p:nvPr>
            <p:ph type="body" sz="quarter" idx="15"/>
          </p:nvPr>
        </p:nvSpPr>
        <p:spPr>
          <a:xfrm>
            <a:off x="586390" y="2286000"/>
            <a:ext cx="3477611" cy="2616101"/>
          </a:xfrm>
        </p:spPr>
        <p:txBody>
          <a:bodyPr/>
          <a:lstStyle/>
          <a:p>
            <a:pPr marL="347663" indent="-231775">
              <a:spcBef>
                <a:spcPts val="0"/>
              </a:spcBef>
              <a:spcAft>
                <a:spcPts val="1200"/>
              </a:spcAft>
            </a:pPr>
            <a:r>
              <a:rPr lang="en-US" sz="2000" dirty="0"/>
              <a:t>When a legal case or investigation supported by an eDiscovery (Standard) case is completed, the case can be closed</a:t>
            </a:r>
          </a:p>
          <a:p>
            <a:pPr marL="347663" indent="-231775">
              <a:spcBef>
                <a:spcPts val="0"/>
              </a:spcBef>
              <a:spcAft>
                <a:spcPts val="1200"/>
              </a:spcAft>
            </a:pPr>
            <a:r>
              <a:rPr lang="en-US" sz="2000" dirty="0"/>
              <a:t>Closing a case turns off holds associated with it, but you can still edit the case</a:t>
            </a:r>
          </a:p>
        </p:txBody>
      </p:sp>
      <p:sp>
        <p:nvSpPr>
          <p:cNvPr id="48" name="Text Placeholder 47">
            <a:extLst>
              <a:ext uri="{FF2B5EF4-FFF2-40B4-BE49-F238E27FC236}">
                <a16:creationId xmlns:a16="http://schemas.microsoft.com/office/drawing/2014/main" id="{296472C2-E31C-B50F-742C-D221FA850515}"/>
              </a:ext>
            </a:extLst>
          </p:cNvPr>
          <p:cNvSpPr>
            <a:spLocks noGrp="1"/>
          </p:cNvSpPr>
          <p:nvPr>
            <p:ph type="body" sz="quarter" idx="22"/>
          </p:nvPr>
        </p:nvSpPr>
        <p:spPr>
          <a:xfrm>
            <a:off x="4357547" y="1594155"/>
            <a:ext cx="3479071" cy="338554"/>
          </a:xfrm>
        </p:spPr>
        <p:txBody>
          <a:bodyPr/>
          <a:lstStyle/>
          <a:p>
            <a:r>
              <a:rPr lang="en-US" sz="2200" dirty="0"/>
              <a:t>Reopen a case</a:t>
            </a:r>
          </a:p>
        </p:txBody>
      </p:sp>
      <p:sp>
        <p:nvSpPr>
          <p:cNvPr id="49" name="Text Placeholder 48">
            <a:extLst>
              <a:ext uri="{FF2B5EF4-FFF2-40B4-BE49-F238E27FC236}">
                <a16:creationId xmlns:a16="http://schemas.microsoft.com/office/drawing/2014/main" id="{0D83339A-EB63-7762-A1DC-68486DC06051}"/>
              </a:ext>
            </a:extLst>
          </p:cNvPr>
          <p:cNvSpPr>
            <a:spLocks noGrp="1"/>
          </p:cNvSpPr>
          <p:nvPr>
            <p:ph type="body" sz="quarter" idx="23"/>
          </p:nvPr>
        </p:nvSpPr>
        <p:spPr>
          <a:xfrm>
            <a:off x="4359737" y="2286000"/>
            <a:ext cx="3477611" cy="1538883"/>
          </a:xfrm>
        </p:spPr>
        <p:txBody>
          <a:bodyPr/>
          <a:lstStyle/>
          <a:p>
            <a:pPr marL="347663" indent="-231775">
              <a:spcBef>
                <a:spcPts val="0"/>
              </a:spcBef>
              <a:spcAft>
                <a:spcPts val="1200"/>
              </a:spcAft>
            </a:pPr>
            <a:r>
              <a:rPr lang="en-US" sz="2000" dirty="0"/>
              <a:t>Reopening a closed case doesn’t automatically reinstate holds; they must be manually turned </a:t>
            </a:r>
            <a:br>
              <a:rPr lang="en-US" sz="2000" dirty="0"/>
            </a:br>
            <a:r>
              <a:rPr lang="en-US" sz="2000" dirty="0"/>
              <a:t>back on</a:t>
            </a:r>
          </a:p>
        </p:txBody>
      </p:sp>
      <p:sp>
        <p:nvSpPr>
          <p:cNvPr id="50" name="Text Placeholder 49">
            <a:extLst>
              <a:ext uri="{FF2B5EF4-FFF2-40B4-BE49-F238E27FC236}">
                <a16:creationId xmlns:a16="http://schemas.microsoft.com/office/drawing/2014/main" id="{D0E8AF05-4DD0-CA5E-FA64-ECCC6A8FAB96}"/>
              </a:ext>
            </a:extLst>
          </p:cNvPr>
          <p:cNvSpPr>
            <a:spLocks noGrp="1"/>
          </p:cNvSpPr>
          <p:nvPr>
            <p:ph type="body" sz="quarter" idx="24"/>
          </p:nvPr>
        </p:nvSpPr>
        <p:spPr>
          <a:xfrm>
            <a:off x="8130894" y="1594155"/>
            <a:ext cx="3479071" cy="338554"/>
          </a:xfrm>
        </p:spPr>
        <p:txBody>
          <a:bodyPr/>
          <a:lstStyle/>
          <a:p>
            <a:r>
              <a:rPr lang="en-US" sz="2200" dirty="0"/>
              <a:t>Delete a case</a:t>
            </a:r>
          </a:p>
        </p:txBody>
      </p:sp>
      <p:sp>
        <p:nvSpPr>
          <p:cNvPr id="51" name="Text Placeholder 50">
            <a:extLst>
              <a:ext uri="{FF2B5EF4-FFF2-40B4-BE49-F238E27FC236}">
                <a16:creationId xmlns:a16="http://schemas.microsoft.com/office/drawing/2014/main" id="{EC91CB30-9AB5-772C-A56B-64F4D6DC749D}"/>
              </a:ext>
            </a:extLst>
          </p:cNvPr>
          <p:cNvSpPr>
            <a:spLocks noGrp="1"/>
          </p:cNvSpPr>
          <p:nvPr>
            <p:ph type="body" sz="quarter" idx="25"/>
          </p:nvPr>
        </p:nvSpPr>
        <p:spPr>
          <a:xfrm>
            <a:off x="8133084" y="2286000"/>
            <a:ext cx="3477611" cy="2769989"/>
          </a:xfrm>
        </p:spPr>
        <p:txBody>
          <a:bodyPr/>
          <a:lstStyle/>
          <a:p>
            <a:pPr marL="347663" indent="-231775">
              <a:spcBef>
                <a:spcPts val="0"/>
              </a:spcBef>
              <a:spcAft>
                <a:spcPts val="1200"/>
              </a:spcAft>
            </a:pPr>
            <a:r>
              <a:rPr lang="en-US" sz="2000" dirty="0"/>
              <a:t>To delete a case, all associated eDiscovery holds must be deleted first</a:t>
            </a:r>
          </a:p>
          <a:p>
            <a:pPr marL="347663" indent="-231775">
              <a:spcBef>
                <a:spcPts val="0"/>
              </a:spcBef>
              <a:spcAft>
                <a:spcPts val="1200"/>
              </a:spcAft>
            </a:pPr>
            <a:r>
              <a:rPr lang="en-US" sz="2000" dirty="0"/>
              <a:t>Deleting a case also deletes all associated searches and exports</a:t>
            </a:r>
          </a:p>
          <a:p>
            <a:pPr marL="347663" indent="-231775">
              <a:spcBef>
                <a:spcPts val="0"/>
              </a:spcBef>
              <a:spcAft>
                <a:spcPts val="1200"/>
              </a:spcAft>
            </a:pPr>
            <a:r>
              <a:rPr lang="en-US" sz="2000" dirty="0"/>
              <a:t>Deleted cases can’t be reopened</a:t>
            </a:r>
          </a:p>
        </p:txBody>
      </p:sp>
    </p:spTree>
    <p:extLst>
      <p:ext uri="{BB962C8B-B14F-4D97-AF65-F5344CB8AC3E}">
        <p14:creationId xmlns:p14="http://schemas.microsoft.com/office/powerpoint/2010/main" val="225014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95E113-DBCA-9717-2A6A-15B7540612AF}"/>
              </a:ext>
            </a:extLst>
          </p:cNvPr>
          <p:cNvSpPr>
            <a:spLocks noGrp="1"/>
          </p:cNvSpPr>
          <p:nvPr>
            <p:ph type="title"/>
          </p:nvPr>
        </p:nvSpPr>
        <p:spPr>
          <a:xfrm>
            <a:off x="588262" y="585216"/>
            <a:ext cx="11013474" cy="492443"/>
          </a:xfrm>
        </p:spPr>
        <p:txBody>
          <a:bodyPr/>
          <a:lstStyle/>
          <a:p>
            <a:r>
              <a:rPr lang="en-US" sz="3200" spc="0" dirty="0"/>
              <a:t>Outline: </a:t>
            </a:r>
            <a:r>
              <a:rPr lang="en-US" sz="3200" dirty="0"/>
              <a:t>Explore compliance in Microsoft 365</a:t>
            </a:r>
            <a:endParaRPr lang="en-US" dirty="0"/>
          </a:p>
        </p:txBody>
      </p:sp>
      <p:sp>
        <p:nvSpPr>
          <p:cNvPr id="4" name="Text Placeholder 3">
            <a:extLst>
              <a:ext uri="{FF2B5EF4-FFF2-40B4-BE49-F238E27FC236}">
                <a16:creationId xmlns:a16="http://schemas.microsoft.com/office/drawing/2014/main" id="{2F576D71-4BF6-23F5-7FDE-2D31D9600095}"/>
              </a:ext>
            </a:extLst>
          </p:cNvPr>
          <p:cNvSpPr>
            <a:spLocks noGrp="1"/>
          </p:cNvSpPr>
          <p:nvPr>
            <p:ph type="body" sz="quarter" idx="15"/>
          </p:nvPr>
        </p:nvSpPr>
        <p:spPr>
          <a:xfrm>
            <a:off x="586389" y="1818177"/>
            <a:ext cx="11013474" cy="3185487"/>
          </a:xfrm>
        </p:spPr>
        <p:txBody>
          <a:bodyPr/>
          <a:lstStyle/>
          <a:p>
            <a:pPr marL="282575" indent="-282575">
              <a:spcAft>
                <a:spcPts val="1800"/>
              </a:spcAft>
            </a:pPr>
            <a:r>
              <a:rPr lang="en-US" dirty="0"/>
              <a:t>Explore compliance in Microsoft 365</a:t>
            </a:r>
          </a:p>
          <a:p>
            <a:pPr marL="282575" indent="-282575">
              <a:spcAft>
                <a:spcPts val="1800"/>
              </a:spcAft>
            </a:pPr>
            <a:r>
              <a:rPr lang="en-US" dirty="0"/>
              <a:t>Search for content in the Microsoft Purview compliance portal</a:t>
            </a:r>
          </a:p>
          <a:p>
            <a:pPr marL="282575" indent="-282575">
              <a:spcAft>
                <a:spcPts val="1800"/>
              </a:spcAft>
            </a:pPr>
            <a:r>
              <a:rPr lang="en-US" dirty="0"/>
              <a:t>Manage Microsoft Purview eDiscovery (Standard)</a:t>
            </a:r>
          </a:p>
          <a:p>
            <a:pPr marL="282575" indent="-282575">
              <a:spcAft>
                <a:spcPts val="1800"/>
              </a:spcAft>
            </a:pPr>
            <a:r>
              <a:rPr lang="en-US" dirty="0"/>
              <a:t>Manage Microsoft Purview eDiscovery (Premium)</a:t>
            </a:r>
          </a:p>
          <a:p>
            <a:pPr marL="282575" indent="-282575">
              <a:spcAft>
                <a:spcPts val="1800"/>
              </a:spcAft>
            </a:pPr>
            <a:r>
              <a:rPr lang="en-US" dirty="0"/>
              <a:t>Manage Microsoft Purview Audit (Standard)</a:t>
            </a:r>
          </a:p>
          <a:p>
            <a:pPr marL="282575" indent="-282575">
              <a:spcAft>
                <a:spcPts val="1800"/>
              </a:spcAft>
            </a:pPr>
            <a:r>
              <a:rPr lang="en-US" dirty="0"/>
              <a:t>Manage Microsoft Purview Audit (Premium)</a:t>
            </a:r>
          </a:p>
        </p:txBody>
      </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F8714ED-3F44-6E57-36A1-514CA20E9E14}"/>
              </a:ext>
            </a:extLst>
          </p:cNvPr>
          <p:cNvSpPr>
            <a:spLocks noGrp="1"/>
          </p:cNvSpPr>
          <p:nvPr>
            <p:ph type="title"/>
          </p:nvPr>
        </p:nvSpPr>
        <p:spPr>
          <a:xfrm>
            <a:off x="569911" y="2769057"/>
            <a:ext cx="6345239" cy="1231106"/>
          </a:xfrm>
        </p:spPr>
        <p:txBody>
          <a:bodyPr/>
          <a:lstStyle/>
          <a:p>
            <a:r>
              <a:rPr lang="en-US" sz="4000" spc="0" dirty="0"/>
              <a:t>Manage Microsoft Purview eDiscovery (Premium)</a:t>
            </a:r>
            <a:endParaRPr lang="en-US" dirty="0"/>
          </a:p>
        </p:txBody>
      </p:sp>
    </p:spTree>
    <p:extLst>
      <p:ext uri="{BB962C8B-B14F-4D97-AF65-F5344CB8AC3E}">
        <p14:creationId xmlns:p14="http://schemas.microsoft.com/office/powerpoint/2010/main" val="1633891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8B285432-F5E3-D095-F1AD-B5A03F664D38}"/>
              </a:ext>
            </a:extLst>
          </p:cNvPr>
          <p:cNvSpPr>
            <a:spLocks noGrp="1"/>
          </p:cNvSpPr>
          <p:nvPr>
            <p:ph type="title"/>
          </p:nvPr>
        </p:nvSpPr>
        <p:spPr>
          <a:xfrm>
            <a:off x="588262" y="585216"/>
            <a:ext cx="11013472" cy="492443"/>
          </a:xfrm>
        </p:spPr>
        <p:txBody>
          <a:bodyPr/>
          <a:lstStyle/>
          <a:p>
            <a:r>
              <a:rPr lang="en-US" spc="0" dirty="0"/>
              <a:t>Agenda: </a:t>
            </a:r>
            <a:r>
              <a:rPr lang="en-US" sz="3200" spc="0" dirty="0"/>
              <a:t>Manage Microsoft Purview eDiscovery (Premium)</a:t>
            </a:r>
            <a:endParaRPr lang="en-US" dirty="0"/>
          </a:p>
        </p:txBody>
      </p:sp>
      <p:sp>
        <p:nvSpPr>
          <p:cNvPr id="20" name="Text Placeholder 19">
            <a:extLst>
              <a:ext uri="{FF2B5EF4-FFF2-40B4-BE49-F238E27FC236}">
                <a16:creationId xmlns:a16="http://schemas.microsoft.com/office/drawing/2014/main" id="{E66CEFC8-DECB-5236-252A-DEF69AFB8C55}"/>
              </a:ext>
            </a:extLst>
          </p:cNvPr>
          <p:cNvSpPr>
            <a:spLocks noGrp="1"/>
          </p:cNvSpPr>
          <p:nvPr>
            <p:ph type="body" sz="quarter" idx="15"/>
          </p:nvPr>
        </p:nvSpPr>
        <p:spPr>
          <a:xfrm>
            <a:off x="586389" y="1818177"/>
            <a:ext cx="11015345" cy="2046714"/>
          </a:xfrm>
        </p:spPr>
        <p:txBody>
          <a:bodyPr/>
          <a:lstStyle/>
          <a:p>
            <a:pPr marL="282575" indent="-282575">
              <a:spcAft>
                <a:spcPts val="1800"/>
              </a:spcAft>
            </a:pPr>
            <a:r>
              <a:rPr lang="en-US" dirty="0"/>
              <a:t>Set up Microsoft Purview eDiscovery (Premium)</a:t>
            </a:r>
          </a:p>
          <a:p>
            <a:pPr marL="282575" indent="-282575">
              <a:spcAft>
                <a:spcPts val="1800"/>
              </a:spcAft>
            </a:pPr>
            <a:r>
              <a:rPr lang="en-US" dirty="0"/>
              <a:t>Manage Purview eDiscovery (Premium) Cases</a:t>
            </a:r>
          </a:p>
          <a:p>
            <a:pPr marL="282575" indent="-282575">
              <a:spcAft>
                <a:spcPts val="1800"/>
              </a:spcAft>
            </a:pPr>
            <a:r>
              <a:rPr lang="en-US" dirty="0"/>
              <a:t>Manage custodians and non-custodial data sources</a:t>
            </a:r>
          </a:p>
          <a:p>
            <a:pPr marL="282575" indent="-282575">
              <a:spcAft>
                <a:spcPts val="1800"/>
              </a:spcAft>
            </a:pPr>
            <a:r>
              <a:rPr lang="en-US" dirty="0"/>
              <a:t>Analyze Case Content &amp; Reduce Result Sets</a:t>
            </a:r>
          </a:p>
        </p:txBody>
      </p:sp>
      <p:cxnSp>
        <p:nvCxnSpPr>
          <p:cNvPr id="28" name="Straight Connector 27">
            <a:extLst>
              <a:ext uri="{FF2B5EF4-FFF2-40B4-BE49-F238E27FC236}">
                <a16:creationId xmlns:a16="http://schemas.microsoft.com/office/drawing/2014/main" id="{5438ABC5-6878-5099-AA8A-2B21B1A6C84B}"/>
              </a:ext>
              <a:ext uri="{C183D7F6-B498-43B3-948B-1728B52AA6E4}">
                <adec:decorative xmlns:adec="http://schemas.microsoft.com/office/drawing/2017/decorative" val="1"/>
              </a:ext>
            </a:extLst>
          </p:cNvPr>
          <p:cNvCxnSpPr>
            <a:cxnSpLocks/>
          </p:cNvCxnSpPr>
          <p:nvPr/>
        </p:nvCxnSpPr>
        <p:spPr>
          <a:xfrm>
            <a:off x="585216" y="1434773"/>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69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99AD3AE-450A-DB27-EDB3-967315202B4A}"/>
              </a:ext>
            </a:extLst>
          </p:cNvPr>
          <p:cNvSpPr>
            <a:spLocks noGrp="1"/>
          </p:cNvSpPr>
          <p:nvPr>
            <p:ph type="title"/>
          </p:nvPr>
        </p:nvSpPr>
        <p:spPr/>
        <p:txBody>
          <a:bodyPr/>
          <a:lstStyle/>
          <a:p>
            <a:r>
              <a:rPr lang="en-US" spc="0" dirty="0">
                <a:solidFill>
                  <a:schemeClr val="tx1"/>
                </a:solidFill>
              </a:rPr>
              <a:t>Explore Microsoft Purview eDiscovery (Premium)</a:t>
            </a:r>
            <a:endParaRPr lang="en-US" dirty="0"/>
          </a:p>
        </p:txBody>
      </p:sp>
      <p:sp>
        <p:nvSpPr>
          <p:cNvPr id="9" name="Text Placeholder 8">
            <a:extLst>
              <a:ext uri="{FF2B5EF4-FFF2-40B4-BE49-F238E27FC236}">
                <a16:creationId xmlns:a16="http://schemas.microsoft.com/office/drawing/2014/main" id="{BFE951D1-3A21-41B4-9B81-962BA5316790}"/>
              </a:ext>
            </a:extLst>
          </p:cNvPr>
          <p:cNvSpPr>
            <a:spLocks noGrp="1"/>
          </p:cNvSpPr>
          <p:nvPr>
            <p:ph type="body" sz="quarter" idx="16"/>
          </p:nvPr>
        </p:nvSpPr>
        <p:spPr>
          <a:xfrm>
            <a:off x="584200" y="1594155"/>
            <a:ext cx="3174143" cy="4360168"/>
          </a:xfrm>
        </p:spPr>
        <p:txBody>
          <a:bodyPr/>
          <a:lstStyle/>
          <a:p>
            <a:pPr marL="231775" indent="-231775">
              <a:spcAft>
                <a:spcPts val="800"/>
              </a:spcAft>
              <a:buFont typeface="Arial" panose="020B0604020202020204" pitchFamily="34" charset="0"/>
              <a:buChar char="•"/>
            </a:pPr>
            <a:r>
              <a:rPr lang="en-US" sz="1800" dirty="0">
                <a:latin typeface="+mn-lt"/>
              </a:rPr>
              <a:t>Microsoft Purview eDiscovery (Premium) discovers data within Microsoft 365 and reduces reliance on other solutions.</a:t>
            </a:r>
          </a:p>
          <a:p>
            <a:pPr marL="231775" indent="-231775">
              <a:spcAft>
                <a:spcPts val="800"/>
              </a:spcAft>
              <a:buFont typeface="Arial" panose="020B0604020202020204" pitchFamily="34" charset="0"/>
              <a:buChar char="•"/>
            </a:pPr>
            <a:r>
              <a:rPr lang="en-US" sz="1800" dirty="0">
                <a:latin typeface="+mn-lt"/>
              </a:rPr>
              <a:t>It offers an end-to-end workflow to preserve, collect, review, analyze, and export content for internal and external investigations.</a:t>
            </a:r>
          </a:p>
          <a:p>
            <a:pPr marL="231775" indent="-231775">
              <a:spcAft>
                <a:spcPts val="800"/>
              </a:spcAft>
              <a:buFont typeface="Arial" panose="020B0604020202020204" pitchFamily="34" charset="0"/>
              <a:buChar char="•"/>
            </a:pPr>
            <a:r>
              <a:rPr lang="en-US" sz="1800" dirty="0">
                <a:latin typeface="+mn-lt"/>
              </a:rPr>
              <a:t>Legal teams can manage the legal hold notification workflow and communicate with custodians involved in </a:t>
            </a:r>
            <a:br>
              <a:rPr lang="en-US" sz="1800" dirty="0">
                <a:latin typeface="+mn-lt"/>
              </a:rPr>
            </a:br>
            <a:r>
              <a:rPr lang="en-US" sz="1800" dirty="0">
                <a:latin typeface="+mn-lt"/>
              </a:rPr>
              <a:t>a case.</a:t>
            </a:r>
          </a:p>
        </p:txBody>
      </p:sp>
      <p:pic>
        <p:nvPicPr>
          <p:cNvPr id="11" name="Picture Placeholder 10" descr="Graphic for Microsoft Purview eDiscovery (Premium) capabilities.">
            <a:extLst>
              <a:ext uri="{FF2B5EF4-FFF2-40B4-BE49-F238E27FC236}">
                <a16:creationId xmlns:a16="http://schemas.microsoft.com/office/drawing/2014/main" id="{2EC2B499-A384-B340-BC10-10935C603A4B}"/>
              </a:ext>
            </a:extLst>
          </p:cNvPr>
          <p:cNvPicPr>
            <a:picLocks noGrp="1" noChangeAspect="1"/>
          </p:cNvPicPr>
          <p:nvPr>
            <p:ph type="pic" sz="quarter" idx="20"/>
          </p:nvPr>
        </p:nvPicPr>
        <p:blipFill rotWithShape="1">
          <a:blip r:embed="rId3"/>
          <a:srcRect l="-6094" t="-25058" r="-6094" b="-25058"/>
          <a:stretch/>
        </p:blipFill>
        <p:spPr>
          <a:xfrm>
            <a:off x="4064000" y="1581150"/>
            <a:ext cx="7535863" cy="4430713"/>
          </a:xfrm>
          <a:prstGeom prst="rect">
            <a:avLst/>
          </a:prstGeom>
          <a:solidFill>
            <a:schemeClr val="bg1"/>
          </a:solidFill>
          <a:ln w="38100">
            <a:solidFill>
              <a:srgbClr val="0078D4"/>
            </a:solidFill>
          </a:ln>
        </p:spPr>
      </p:pic>
    </p:spTree>
    <p:extLst>
      <p:ext uri="{BB962C8B-B14F-4D97-AF65-F5344CB8AC3E}">
        <p14:creationId xmlns:p14="http://schemas.microsoft.com/office/powerpoint/2010/main" val="322109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FDB755-125D-4A3B-63D5-89D285958744}"/>
              </a:ext>
            </a:extLst>
          </p:cNvPr>
          <p:cNvSpPr>
            <a:spLocks noGrp="1"/>
          </p:cNvSpPr>
          <p:nvPr>
            <p:ph type="title"/>
          </p:nvPr>
        </p:nvSpPr>
        <p:spPr/>
        <p:txBody>
          <a:bodyPr/>
          <a:lstStyle/>
          <a:p>
            <a:r>
              <a:rPr lang="en-US" spc="0" dirty="0">
                <a:solidFill>
                  <a:schemeClr val="tx1"/>
                </a:solidFill>
              </a:rPr>
              <a:t>Implement Microsoft Purview eDiscovery (Premium)</a:t>
            </a:r>
            <a:endParaRPr lang="en-US" dirty="0"/>
          </a:p>
        </p:txBody>
      </p:sp>
      <p:sp>
        <p:nvSpPr>
          <p:cNvPr id="8" name="Text Placeholder 7">
            <a:extLst>
              <a:ext uri="{FF2B5EF4-FFF2-40B4-BE49-F238E27FC236}">
                <a16:creationId xmlns:a16="http://schemas.microsoft.com/office/drawing/2014/main" id="{B8077FE3-5F5C-FB2F-E9DA-F0E79628C006}"/>
              </a:ext>
            </a:extLst>
          </p:cNvPr>
          <p:cNvSpPr>
            <a:spLocks noGrp="1"/>
          </p:cNvSpPr>
          <p:nvPr>
            <p:ph type="body" sz="quarter" idx="17"/>
          </p:nvPr>
        </p:nvSpPr>
        <p:spPr>
          <a:xfrm>
            <a:off x="584199" y="1386766"/>
            <a:ext cx="11011601" cy="1015663"/>
          </a:xfrm>
        </p:spPr>
        <p:txBody>
          <a:bodyPr/>
          <a:lstStyle/>
          <a:p>
            <a:r>
              <a:rPr lang="en-US" dirty="0"/>
              <a:t>Microsoft Purview eDiscovery (Premium) provides an end-to-end workflow to preserve, collect, review, analyze, and export data that’s responsive to an organization’s internal and external investigations</a:t>
            </a:r>
          </a:p>
        </p:txBody>
      </p:sp>
      <p:pic>
        <p:nvPicPr>
          <p:cNvPr id="9" name="Picture 8" descr="Graphic for steps of Setting up eDiscovery (Premium)">
            <a:extLst>
              <a:ext uri="{FF2B5EF4-FFF2-40B4-BE49-F238E27FC236}">
                <a16:creationId xmlns:a16="http://schemas.microsoft.com/office/drawing/2014/main" id="{D9DA6735-E39C-228F-29B3-3A40D0A33596}"/>
              </a:ext>
            </a:extLst>
          </p:cNvPr>
          <p:cNvPicPr>
            <a:picLocks/>
          </p:cNvPicPr>
          <p:nvPr/>
        </p:nvPicPr>
        <p:blipFill rotWithShape="1">
          <a:blip r:embed="rId3"/>
          <a:srcRect l="-122" t="-1299" r="-122" b="-1299"/>
          <a:stretch/>
        </p:blipFill>
        <p:spPr>
          <a:xfrm>
            <a:off x="584199" y="2727367"/>
            <a:ext cx="11011601" cy="2574446"/>
          </a:xfrm>
          <a:prstGeom prst="rect">
            <a:avLst/>
          </a:prstGeom>
          <a:ln w="38100">
            <a:solidFill>
              <a:srgbClr val="0078D4"/>
            </a:solidFill>
          </a:ln>
        </p:spPr>
      </p:pic>
    </p:spTree>
    <p:extLst>
      <p:ext uri="{BB962C8B-B14F-4D97-AF65-F5344CB8AC3E}">
        <p14:creationId xmlns:p14="http://schemas.microsoft.com/office/powerpoint/2010/main" val="418912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416767D-EB6C-5781-B032-EAB12F900F20}"/>
              </a:ext>
            </a:extLst>
          </p:cNvPr>
          <p:cNvSpPr>
            <a:spLocks noGrp="1"/>
          </p:cNvSpPr>
          <p:nvPr>
            <p:ph type="title"/>
          </p:nvPr>
        </p:nvSpPr>
        <p:spPr>
          <a:xfrm>
            <a:off x="588262" y="585216"/>
            <a:ext cx="11013474" cy="492443"/>
          </a:xfrm>
        </p:spPr>
        <p:txBody>
          <a:bodyPr/>
          <a:lstStyle/>
          <a:p>
            <a:r>
              <a:rPr lang="en-US" altLang="zh-CN" dirty="0"/>
              <a:t>Create and manage an eDiscovery (Premium) case</a:t>
            </a:r>
            <a:endParaRPr lang="en-US" dirty="0"/>
          </a:p>
        </p:txBody>
      </p:sp>
      <p:sp>
        <p:nvSpPr>
          <p:cNvPr id="2" name="Text Placeholder 1">
            <a:extLst>
              <a:ext uri="{FF2B5EF4-FFF2-40B4-BE49-F238E27FC236}">
                <a16:creationId xmlns:a16="http://schemas.microsoft.com/office/drawing/2014/main" id="{3F73F119-5E21-6398-411F-D4703E2EEA1B}"/>
              </a:ext>
            </a:extLst>
          </p:cNvPr>
          <p:cNvSpPr>
            <a:spLocks noGrp="1"/>
          </p:cNvSpPr>
          <p:nvPr>
            <p:ph type="body" sz="quarter" idx="15"/>
          </p:nvPr>
        </p:nvSpPr>
        <p:spPr>
          <a:xfrm>
            <a:off x="585788" y="1590675"/>
            <a:ext cx="11014075" cy="2646878"/>
          </a:xfrm>
        </p:spPr>
        <p:txBody>
          <a:bodyPr/>
          <a:lstStyle/>
          <a:p>
            <a:pPr marL="290513" indent="-290513">
              <a:spcBef>
                <a:spcPts val="0"/>
              </a:spcBef>
              <a:spcAft>
                <a:spcPts val="2400"/>
              </a:spcAft>
            </a:pPr>
            <a:r>
              <a:rPr lang="en-US" sz="2200"/>
              <a:t>Microsoft Purview eDiscovery (Premium) is designed for critical eDiscovery processes and can manage cases with over 40 million items</a:t>
            </a:r>
          </a:p>
          <a:p>
            <a:pPr marL="290513" indent="-290513">
              <a:spcBef>
                <a:spcPts val="0"/>
              </a:spcBef>
              <a:spcAft>
                <a:spcPts val="2400"/>
              </a:spcAft>
            </a:pPr>
            <a:r>
              <a:rPr lang="en-US" sz="2200"/>
              <a:t>eDiscovery (Premium) offers benefits for collection, review, and export</a:t>
            </a:r>
          </a:p>
          <a:p>
            <a:pPr marL="290513" indent="-290513">
              <a:spcBef>
                <a:spcPts val="0"/>
              </a:spcBef>
              <a:spcAft>
                <a:spcPts val="2400"/>
              </a:spcAft>
            </a:pPr>
            <a:r>
              <a:rPr lang="en-US" sz="2200"/>
              <a:t>In the eDiscovery (Premium) case format, organizations can collect up to 1 TB of data, review up to 1 TB of pre-expansion content, and export up to 5 million documents or 500 GB, whichever is smaller</a:t>
            </a:r>
          </a:p>
        </p:txBody>
      </p:sp>
    </p:spTree>
    <p:extLst>
      <p:ext uri="{BB962C8B-B14F-4D97-AF65-F5344CB8AC3E}">
        <p14:creationId xmlns:p14="http://schemas.microsoft.com/office/powerpoint/2010/main" val="210780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0F96939D-D2C9-234F-673C-B798E6580499}"/>
              </a:ext>
            </a:extLst>
          </p:cNvPr>
          <p:cNvSpPr>
            <a:spLocks noGrp="1"/>
          </p:cNvSpPr>
          <p:nvPr>
            <p:ph type="title"/>
          </p:nvPr>
        </p:nvSpPr>
        <p:spPr>
          <a:xfrm>
            <a:off x="588262" y="585216"/>
            <a:ext cx="11013474" cy="492443"/>
          </a:xfrm>
        </p:spPr>
        <p:txBody>
          <a:bodyPr/>
          <a:lstStyle/>
          <a:p>
            <a:r>
              <a:rPr lang="en-US" dirty="0"/>
              <a:t>Manage custodians and non-custodial data sources</a:t>
            </a:r>
          </a:p>
        </p:txBody>
      </p:sp>
      <p:sp>
        <p:nvSpPr>
          <p:cNvPr id="2" name="Text Placeholder 1">
            <a:extLst>
              <a:ext uri="{FF2B5EF4-FFF2-40B4-BE49-F238E27FC236}">
                <a16:creationId xmlns:a16="http://schemas.microsoft.com/office/drawing/2014/main" id="{FD599BE2-FF50-97A9-7ED8-0D9D9F29C697}"/>
              </a:ext>
            </a:extLst>
          </p:cNvPr>
          <p:cNvSpPr>
            <a:spLocks noGrp="1"/>
          </p:cNvSpPr>
          <p:nvPr>
            <p:ph type="body" sz="quarter" idx="15"/>
          </p:nvPr>
        </p:nvSpPr>
        <p:spPr>
          <a:xfrm>
            <a:off x="585788" y="1590675"/>
            <a:ext cx="11014075" cy="2646878"/>
          </a:xfrm>
        </p:spPr>
        <p:txBody>
          <a:bodyPr/>
          <a:lstStyle/>
          <a:p>
            <a:pPr marL="290513" indent="-290513">
              <a:spcBef>
                <a:spcPts val="0"/>
              </a:spcBef>
              <a:spcAft>
                <a:spcPts val="2400"/>
              </a:spcAft>
            </a:pPr>
            <a:r>
              <a:rPr lang="en-US" sz="2200"/>
              <a:t>Custodians are responsible for identifying, preserving, and collecting relevant content during a legal investigation</a:t>
            </a:r>
          </a:p>
          <a:p>
            <a:pPr marL="290513" indent="-290513">
              <a:spcBef>
                <a:spcPts val="0"/>
              </a:spcBef>
              <a:spcAft>
                <a:spcPts val="2400"/>
              </a:spcAft>
            </a:pPr>
            <a:r>
              <a:rPr lang="en-US" sz="2200"/>
              <a:t>Microsoft Purview eDiscovery (Premium) offers a built-in tool for managing custodians and identifying relevant data sources</a:t>
            </a:r>
          </a:p>
          <a:p>
            <a:pPr marL="290513" indent="-290513">
              <a:spcBef>
                <a:spcPts val="0"/>
              </a:spcBef>
              <a:spcAft>
                <a:spcPts val="2400"/>
              </a:spcAft>
            </a:pPr>
            <a:r>
              <a:rPr lang="en-US" sz="2200"/>
              <a:t>Custodians can be added and managed in four steps: Identify them, choose their data locations, configure hold settings, and review and complete the process</a:t>
            </a:r>
          </a:p>
        </p:txBody>
      </p:sp>
    </p:spTree>
    <p:extLst>
      <p:ext uri="{BB962C8B-B14F-4D97-AF65-F5344CB8AC3E}">
        <p14:creationId xmlns:p14="http://schemas.microsoft.com/office/powerpoint/2010/main" val="2140051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61D6930-9CC4-D0FE-3308-3236BFFF973C}"/>
              </a:ext>
            </a:extLst>
          </p:cNvPr>
          <p:cNvSpPr>
            <a:spLocks noGrp="1"/>
          </p:cNvSpPr>
          <p:nvPr>
            <p:ph type="title"/>
          </p:nvPr>
        </p:nvSpPr>
        <p:spPr/>
        <p:txBody>
          <a:bodyPr/>
          <a:lstStyle/>
          <a:p>
            <a:r>
              <a:rPr lang="en-US" spc="0" dirty="0">
                <a:solidFill>
                  <a:schemeClr val="tx1"/>
                </a:solidFill>
              </a:rPr>
              <a:t>Analyze case content</a:t>
            </a:r>
            <a:endParaRPr lang="en-US" dirty="0"/>
          </a:p>
        </p:txBody>
      </p:sp>
      <p:sp>
        <p:nvSpPr>
          <p:cNvPr id="7" name="Text Placeholder 6">
            <a:extLst>
              <a:ext uri="{FF2B5EF4-FFF2-40B4-BE49-F238E27FC236}">
                <a16:creationId xmlns:a16="http://schemas.microsoft.com/office/drawing/2014/main" id="{4D0D5D1F-A8FD-C73A-9B81-202B25D744A4}"/>
              </a:ext>
            </a:extLst>
          </p:cNvPr>
          <p:cNvSpPr>
            <a:spLocks noGrp="1"/>
          </p:cNvSpPr>
          <p:nvPr>
            <p:ph type="body" sz="quarter" idx="17"/>
          </p:nvPr>
        </p:nvSpPr>
        <p:spPr>
          <a:xfrm>
            <a:off x="584199" y="1386766"/>
            <a:ext cx="11011601" cy="338554"/>
          </a:xfrm>
        </p:spPr>
        <p:txBody>
          <a:bodyPr/>
          <a:lstStyle/>
          <a:p>
            <a:r>
              <a:rPr lang="en-US" dirty="0"/>
              <a:t>With a large number of collected documents, reviewing them all can be difficult.</a:t>
            </a:r>
          </a:p>
        </p:txBody>
      </p:sp>
      <p:sp>
        <p:nvSpPr>
          <p:cNvPr id="8" name="Text Placeholder 6">
            <a:extLst>
              <a:ext uri="{FF2B5EF4-FFF2-40B4-BE49-F238E27FC236}">
                <a16:creationId xmlns:a16="http://schemas.microsoft.com/office/drawing/2014/main" id="{8318E176-CBAF-E386-6805-405BEDD25E16}"/>
              </a:ext>
            </a:extLst>
          </p:cNvPr>
          <p:cNvSpPr txBox="1">
            <a:spLocks/>
          </p:cNvSpPr>
          <p:nvPr/>
        </p:nvSpPr>
        <p:spPr>
          <a:xfrm>
            <a:off x="584199" y="2034427"/>
            <a:ext cx="11011601" cy="67710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Microsoft Purview eDiscovery (Premium) provides the following tools to analyze the documents:</a:t>
            </a:r>
          </a:p>
        </p:txBody>
      </p:sp>
      <p:sp>
        <p:nvSpPr>
          <p:cNvPr id="9" name="Rectangle 8">
            <a:extLst>
              <a:ext uri="{FF2B5EF4-FFF2-40B4-BE49-F238E27FC236}">
                <a16:creationId xmlns:a16="http://schemas.microsoft.com/office/drawing/2014/main" id="{17E691C7-46A8-1901-0330-A613D7A6FA07}"/>
              </a:ext>
            </a:extLst>
          </p:cNvPr>
          <p:cNvSpPr>
            <a:spLocks/>
          </p:cNvSpPr>
          <p:nvPr/>
        </p:nvSpPr>
        <p:spPr bwMode="auto">
          <a:xfrm>
            <a:off x="584199" y="3020641"/>
            <a:ext cx="3585867" cy="2727015"/>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566466">
              <a:spcBef>
                <a:spcPts val="800"/>
              </a:spcBef>
            </a:pPr>
            <a:r>
              <a:rPr lang="en-US" sz="2000" dirty="0">
                <a:solidFill>
                  <a:schemeClr val="tx1"/>
                </a:solidFill>
                <a:latin typeface="+mj-lt"/>
              </a:rPr>
              <a:t>Near duplicate detection</a:t>
            </a:r>
          </a:p>
          <a:p>
            <a:pPr defTabSz="566466">
              <a:spcBef>
                <a:spcPts val="800"/>
              </a:spcBef>
            </a:pPr>
            <a:r>
              <a:rPr lang="en-US" sz="1800" dirty="0">
                <a:solidFill>
                  <a:schemeClr val="tx1"/>
                </a:solidFill>
              </a:rPr>
              <a:t>Groups similar documents for efficient review.</a:t>
            </a:r>
          </a:p>
          <a:p>
            <a:pPr defTabSz="566466">
              <a:spcBef>
                <a:spcPts val="800"/>
              </a:spcBef>
            </a:pPr>
            <a:r>
              <a:rPr lang="en-US" sz="1800" dirty="0">
                <a:solidFill>
                  <a:schemeClr val="tx1"/>
                </a:solidFill>
              </a:rPr>
              <a:t>Speeds up the review process by reducing the amount of time spent reading each document.</a:t>
            </a:r>
          </a:p>
        </p:txBody>
      </p:sp>
      <p:sp>
        <p:nvSpPr>
          <p:cNvPr id="10" name="Rectangle 9">
            <a:extLst>
              <a:ext uri="{FF2B5EF4-FFF2-40B4-BE49-F238E27FC236}">
                <a16:creationId xmlns:a16="http://schemas.microsoft.com/office/drawing/2014/main" id="{DCE1CB71-AFD4-2B71-EADC-5E1C80DF9255}"/>
              </a:ext>
            </a:extLst>
          </p:cNvPr>
          <p:cNvSpPr>
            <a:spLocks/>
          </p:cNvSpPr>
          <p:nvPr/>
        </p:nvSpPr>
        <p:spPr bwMode="auto">
          <a:xfrm>
            <a:off x="4297066" y="3020641"/>
            <a:ext cx="3585867" cy="2727015"/>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566466">
              <a:spcBef>
                <a:spcPts val="800"/>
              </a:spcBef>
            </a:pPr>
            <a:r>
              <a:rPr lang="en-US" sz="2000" dirty="0">
                <a:solidFill>
                  <a:schemeClr val="tx1"/>
                </a:solidFill>
                <a:latin typeface="+mj-lt"/>
              </a:rPr>
              <a:t>Email threading</a:t>
            </a:r>
          </a:p>
          <a:p>
            <a:pPr defTabSz="566466">
              <a:spcBef>
                <a:spcPts val="800"/>
              </a:spcBef>
            </a:pPr>
            <a:r>
              <a:rPr lang="en-US" sz="1800" dirty="0">
                <a:solidFill>
                  <a:schemeClr val="tx1"/>
                </a:solidFill>
              </a:rPr>
              <a:t>Captures the last message of an email thread with all previous messages.</a:t>
            </a:r>
          </a:p>
          <a:p>
            <a:pPr defTabSz="566466">
              <a:spcBef>
                <a:spcPts val="800"/>
              </a:spcBef>
            </a:pPr>
            <a:r>
              <a:rPr lang="en-US" sz="1800" dirty="0">
                <a:solidFill>
                  <a:schemeClr val="tx1"/>
                </a:solidFill>
              </a:rPr>
              <a:t>Enables reviewers to focus on the last message and its context, improving efficiency.</a:t>
            </a:r>
          </a:p>
        </p:txBody>
      </p:sp>
      <p:sp>
        <p:nvSpPr>
          <p:cNvPr id="11" name="Rectangle 10">
            <a:extLst>
              <a:ext uri="{FF2B5EF4-FFF2-40B4-BE49-F238E27FC236}">
                <a16:creationId xmlns:a16="http://schemas.microsoft.com/office/drawing/2014/main" id="{D5C4B6DF-B0B5-4EEB-9BC5-F4D7637E9B76}"/>
              </a:ext>
            </a:extLst>
          </p:cNvPr>
          <p:cNvSpPr>
            <a:spLocks/>
          </p:cNvSpPr>
          <p:nvPr/>
        </p:nvSpPr>
        <p:spPr bwMode="auto">
          <a:xfrm>
            <a:off x="8009933" y="3020641"/>
            <a:ext cx="3585867" cy="2727015"/>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566466">
              <a:spcBef>
                <a:spcPts val="800"/>
              </a:spcBef>
            </a:pPr>
            <a:r>
              <a:rPr lang="en-US" sz="2000" dirty="0">
                <a:solidFill>
                  <a:schemeClr val="tx1"/>
                </a:solidFill>
                <a:latin typeface="+mj-lt"/>
              </a:rPr>
              <a:t>Themes</a:t>
            </a:r>
          </a:p>
          <a:p>
            <a:pPr defTabSz="566466">
              <a:spcBef>
                <a:spcPts val="800"/>
              </a:spcBef>
            </a:pPr>
            <a:r>
              <a:rPr lang="en-US" sz="1800" dirty="0">
                <a:solidFill>
                  <a:schemeClr val="tx1"/>
                </a:solidFill>
              </a:rPr>
              <a:t>Themes functionality identifies common themes across documents in a review set.</a:t>
            </a:r>
          </a:p>
          <a:p>
            <a:pPr defTabSz="566466">
              <a:spcBef>
                <a:spcPts val="800"/>
              </a:spcBef>
            </a:pPr>
            <a:r>
              <a:rPr lang="en-US" sz="1800" dirty="0">
                <a:solidFill>
                  <a:schemeClr val="tx1"/>
                </a:solidFill>
              </a:rPr>
              <a:t>This feature helps to understand the presence of ideas and the documents that talk about them.</a:t>
            </a:r>
          </a:p>
        </p:txBody>
      </p:sp>
    </p:spTree>
    <p:extLst>
      <p:ext uri="{BB962C8B-B14F-4D97-AF65-F5344CB8AC3E}">
        <p14:creationId xmlns:p14="http://schemas.microsoft.com/office/powerpoint/2010/main" val="186005030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3AA805D-13AD-FA50-83A8-6559528B585B}"/>
              </a:ext>
            </a:extLst>
          </p:cNvPr>
          <p:cNvSpPr>
            <a:spLocks noGrp="1"/>
          </p:cNvSpPr>
          <p:nvPr>
            <p:ph type="title"/>
          </p:nvPr>
        </p:nvSpPr>
        <p:spPr>
          <a:xfrm>
            <a:off x="569911" y="2769057"/>
            <a:ext cx="6345239" cy="1231106"/>
          </a:xfrm>
        </p:spPr>
        <p:txBody>
          <a:bodyPr/>
          <a:lstStyle/>
          <a:p>
            <a:r>
              <a:rPr lang="en-US" sz="4000" spc="0" dirty="0"/>
              <a:t>Manage Microsoft Purview Audit (Standard)</a:t>
            </a:r>
            <a:endParaRPr lang="en-US" dirty="0"/>
          </a:p>
        </p:txBody>
      </p:sp>
    </p:spTree>
    <p:extLst>
      <p:ext uri="{BB962C8B-B14F-4D97-AF65-F5344CB8AC3E}">
        <p14:creationId xmlns:p14="http://schemas.microsoft.com/office/powerpoint/2010/main" val="97349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4ACA3B58-173C-B5F1-4D7E-621FD84F01DA}"/>
              </a:ext>
            </a:extLst>
          </p:cNvPr>
          <p:cNvSpPr>
            <a:spLocks noGrp="1"/>
          </p:cNvSpPr>
          <p:nvPr>
            <p:ph type="title"/>
          </p:nvPr>
        </p:nvSpPr>
        <p:spPr>
          <a:xfrm>
            <a:off x="588262" y="585216"/>
            <a:ext cx="11011602" cy="492443"/>
          </a:xfrm>
        </p:spPr>
        <p:txBody>
          <a:bodyPr/>
          <a:lstStyle/>
          <a:p>
            <a:r>
              <a:rPr lang="en-US" dirty="0"/>
              <a:t>Agenda: </a:t>
            </a:r>
            <a:r>
              <a:rPr lang="en-US" sz="3200" spc="0" dirty="0"/>
              <a:t>Manage Microsoft Purview Audit (Standard)</a:t>
            </a:r>
            <a:endParaRPr lang="en-US" dirty="0"/>
          </a:p>
        </p:txBody>
      </p:sp>
      <p:sp>
        <p:nvSpPr>
          <p:cNvPr id="24" name="Text Placeholder 23">
            <a:extLst>
              <a:ext uri="{FF2B5EF4-FFF2-40B4-BE49-F238E27FC236}">
                <a16:creationId xmlns:a16="http://schemas.microsoft.com/office/drawing/2014/main" id="{AB0710BC-6105-5056-B5F7-15BFE1C8FB90}"/>
              </a:ext>
            </a:extLst>
          </p:cNvPr>
          <p:cNvSpPr>
            <a:spLocks noGrp="1"/>
          </p:cNvSpPr>
          <p:nvPr>
            <p:ph type="body" sz="quarter" idx="15"/>
          </p:nvPr>
        </p:nvSpPr>
        <p:spPr>
          <a:xfrm>
            <a:off x="586388" y="1818177"/>
            <a:ext cx="11013474" cy="2046714"/>
          </a:xfrm>
        </p:spPr>
        <p:txBody>
          <a:bodyPr/>
          <a:lstStyle/>
          <a:p>
            <a:pPr marL="282575" indent="-282575">
              <a:spcAft>
                <a:spcPts val="1800"/>
              </a:spcAft>
            </a:pPr>
            <a:r>
              <a:rPr lang="en-US" dirty="0"/>
              <a:t>Purview Audit: Standard vs. Premium</a:t>
            </a:r>
          </a:p>
          <a:p>
            <a:pPr marL="282575" indent="-282575">
              <a:spcAft>
                <a:spcPts val="1800"/>
              </a:spcAft>
            </a:pPr>
            <a:r>
              <a:rPr lang="en-US" dirty="0"/>
              <a:t>Search Audited Activities in Purview Audit (Standard)</a:t>
            </a:r>
          </a:p>
          <a:p>
            <a:pPr marL="282575" indent="-282575">
              <a:spcAft>
                <a:spcPts val="1800"/>
              </a:spcAft>
            </a:pPr>
            <a:r>
              <a:rPr lang="en-US" dirty="0"/>
              <a:t>Implement Audit Log Searching in Audit (Standard)</a:t>
            </a:r>
          </a:p>
          <a:p>
            <a:pPr marL="282575" indent="-282575">
              <a:spcAft>
                <a:spcPts val="1800"/>
              </a:spcAft>
            </a:pPr>
            <a:r>
              <a:rPr lang="en-US" dirty="0"/>
              <a:t>Resolve Support Issues via Audit Log Search</a:t>
            </a:r>
          </a:p>
        </p:txBody>
      </p:sp>
      <p:cxnSp>
        <p:nvCxnSpPr>
          <p:cNvPr id="26" name="Straight Connector 25">
            <a:extLst>
              <a:ext uri="{FF2B5EF4-FFF2-40B4-BE49-F238E27FC236}">
                <a16:creationId xmlns:a16="http://schemas.microsoft.com/office/drawing/2014/main" id="{595FB773-BE19-4CB9-BB54-C9341688B1A0}"/>
              </a:ext>
              <a:ext uri="{C183D7F6-B498-43B3-948B-1728B52AA6E4}">
                <adec:decorative xmlns:adec="http://schemas.microsoft.com/office/drawing/2017/decorative" val="1"/>
              </a:ext>
            </a:extLst>
          </p:cNvPr>
          <p:cNvCxnSpPr>
            <a:cxnSpLocks/>
          </p:cNvCxnSpPr>
          <p:nvPr/>
        </p:nvCxnSpPr>
        <p:spPr>
          <a:xfrm>
            <a:off x="585216" y="1434773"/>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701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chor="ctr"/>
          <a:lstStyle/>
          <a:p>
            <a:r>
              <a:rPr lang="en-US" spc="0" dirty="0">
                <a:solidFill>
                  <a:schemeClr val="tx1"/>
                </a:solidFill>
              </a:rPr>
              <a:t>Explore Microsoft Purview Audit solutions</a:t>
            </a:r>
          </a:p>
        </p:txBody>
      </p:sp>
      <p:pic>
        <p:nvPicPr>
          <p:cNvPr id="2050" name="Picture 2" descr="Diagram showing the key capabilities of Audit (Standard) and Audit (Premium).">
            <a:extLst>
              <a:ext uri="{FF2B5EF4-FFF2-40B4-BE49-F238E27FC236}">
                <a16:creationId xmlns:a16="http://schemas.microsoft.com/office/drawing/2014/main" id="{45FAF880-F013-54A0-51F3-3E9D5B6B1637}"/>
              </a:ext>
            </a:extLst>
          </p:cNvPr>
          <p:cNvPicPr>
            <a:picLocks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84199" y="2139418"/>
            <a:ext cx="11011601" cy="2870356"/>
          </a:xfrm>
          <a:prstGeom prst="rect">
            <a:avLst/>
          </a:prstGeom>
          <a:solidFill>
            <a:srgbClr val="C73ECC"/>
          </a:solidFill>
          <a:ln w="38100">
            <a:solidFill>
              <a:srgbClr val="0078D4"/>
            </a:solidFill>
          </a:ln>
        </p:spPr>
      </p:pic>
    </p:spTree>
    <p:extLst>
      <p:ext uri="{BB962C8B-B14F-4D97-AF65-F5344CB8AC3E}">
        <p14:creationId xmlns:p14="http://schemas.microsoft.com/office/powerpoint/2010/main" val="245824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9DC804-641A-9A58-17FE-7D8E72D054A1}"/>
              </a:ext>
            </a:extLst>
          </p:cNvPr>
          <p:cNvSpPr>
            <a:spLocks noGrp="1"/>
          </p:cNvSpPr>
          <p:nvPr>
            <p:ph type="title"/>
          </p:nvPr>
        </p:nvSpPr>
        <p:spPr>
          <a:xfrm>
            <a:off x="569911" y="2769057"/>
            <a:ext cx="6345239" cy="1231106"/>
          </a:xfrm>
        </p:spPr>
        <p:txBody>
          <a:bodyPr/>
          <a:lstStyle/>
          <a:p>
            <a:r>
              <a:rPr lang="en-US" sz="4000" dirty="0"/>
              <a:t>Explore compliance in Microsoft 365</a:t>
            </a:r>
            <a:endParaRPr lang="en-US" dirty="0"/>
          </a:p>
        </p:txBody>
      </p:sp>
    </p:spTree>
    <p:extLst>
      <p:ext uri="{BB962C8B-B14F-4D97-AF65-F5344CB8AC3E}">
        <p14:creationId xmlns:p14="http://schemas.microsoft.com/office/powerpoint/2010/main" val="3400651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3A196C-A1DC-6CE5-FC20-C98E84FF2B2E}"/>
              </a:ext>
            </a:extLst>
          </p:cNvPr>
          <p:cNvSpPr>
            <a:spLocks noGrp="1"/>
          </p:cNvSpPr>
          <p:nvPr>
            <p:ph type="title"/>
          </p:nvPr>
        </p:nvSpPr>
        <p:spPr/>
        <p:txBody>
          <a:bodyPr/>
          <a:lstStyle/>
          <a:p>
            <a:r>
              <a:rPr lang="en-US" spc="0" dirty="0">
                <a:solidFill>
                  <a:schemeClr val="tx1"/>
                </a:solidFill>
              </a:rPr>
              <a:t>Implement Microsoft Purview Audit (Standard)</a:t>
            </a:r>
            <a:endParaRPr lang="en-US" dirty="0"/>
          </a:p>
        </p:txBody>
      </p:sp>
      <p:sp>
        <p:nvSpPr>
          <p:cNvPr id="5" name="Text Placeholder 4">
            <a:extLst>
              <a:ext uri="{FF2B5EF4-FFF2-40B4-BE49-F238E27FC236}">
                <a16:creationId xmlns:a16="http://schemas.microsoft.com/office/drawing/2014/main" id="{8307ED8E-54A7-E844-9E61-A6092C94E180}"/>
              </a:ext>
            </a:extLst>
          </p:cNvPr>
          <p:cNvSpPr>
            <a:spLocks noGrp="1"/>
          </p:cNvSpPr>
          <p:nvPr>
            <p:ph type="body" sz="quarter" idx="15"/>
          </p:nvPr>
        </p:nvSpPr>
        <p:spPr>
          <a:xfrm>
            <a:off x="586389" y="1591056"/>
            <a:ext cx="11013474" cy="338554"/>
          </a:xfrm>
        </p:spPr>
        <p:txBody>
          <a:bodyPr/>
          <a:lstStyle/>
          <a:p>
            <a:pPr marL="0" indent="0">
              <a:buNone/>
            </a:pPr>
            <a:r>
              <a:rPr lang="en-US" sz="2200" dirty="0"/>
              <a:t>With Audit (Standard) typically enabled by default, minimal is needed to search the log.</a:t>
            </a:r>
          </a:p>
        </p:txBody>
      </p:sp>
      <p:pic>
        <p:nvPicPr>
          <p:cNvPr id="8" name="Picture 2" descr="Diagram showing the steps to set up Microsoft Purview Audit (Standard), which include setting up licensing and permissions.">
            <a:extLst>
              <a:ext uri="{FF2B5EF4-FFF2-40B4-BE49-F238E27FC236}">
                <a16:creationId xmlns:a16="http://schemas.microsoft.com/office/drawing/2014/main" id="{AA15AFBD-D5A4-9203-0216-A318FC165B37}"/>
              </a:ext>
            </a:extLst>
          </p:cNvPr>
          <p:cNvPicPr>
            <a:picLocks noChangeArrowheads="1"/>
          </p:cNvPicPr>
          <p:nvPr/>
        </p:nvPicPr>
        <p:blipFill rotWithShape="1">
          <a:blip r:embed="rId3">
            <a:extLst>
              <a:ext uri="{28A0092B-C50C-407E-A947-70E740481C1C}">
                <a14:useLocalDpi xmlns:a14="http://schemas.microsoft.com/office/drawing/2010/main" val="0"/>
              </a:ext>
            </a:extLst>
          </a:blip>
          <a:srcRect l="-355" t="-4829" r="-355" b="-4829"/>
          <a:stretch/>
        </p:blipFill>
        <p:spPr bwMode="auto">
          <a:xfrm>
            <a:off x="584199" y="2177518"/>
            <a:ext cx="11011601" cy="2870355"/>
          </a:xfrm>
          <a:prstGeom prst="rect">
            <a:avLst/>
          </a:prstGeom>
          <a:noFill/>
          <a:ln w="38100">
            <a:solidFill>
              <a:srgbClr val="C73ECC"/>
            </a:solidFill>
          </a:ln>
          <a:extLst>
            <a:ext uri="{909E8E84-426E-40DD-AFC4-6F175D3DCCD1}">
              <a14:hiddenFill xmlns:a14="http://schemas.microsoft.com/office/drawing/2010/main">
                <a:solidFill>
                  <a:srgbClr val="FFFFFF"/>
                </a:solidFill>
              </a14:hiddenFill>
            </a:ext>
          </a:extLst>
        </p:spPr>
      </p:pic>
      <p:sp>
        <p:nvSpPr>
          <p:cNvPr id="10" name="Text Placeholder 4">
            <a:extLst>
              <a:ext uri="{FF2B5EF4-FFF2-40B4-BE49-F238E27FC236}">
                <a16:creationId xmlns:a16="http://schemas.microsoft.com/office/drawing/2014/main" id="{890D9BF6-F32F-23EE-0D03-292EAB42F947}"/>
              </a:ext>
            </a:extLst>
          </p:cNvPr>
          <p:cNvSpPr txBox="1">
            <a:spLocks/>
          </p:cNvSpPr>
          <p:nvPr/>
        </p:nvSpPr>
        <p:spPr>
          <a:xfrm>
            <a:off x="586389" y="5295781"/>
            <a:ext cx="11013474" cy="677108"/>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200" dirty="0"/>
              <a:t>In Audit (Standard), audit records for audited activities are retained and searchable in the log for 90 days.</a:t>
            </a:r>
          </a:p>
        </p:txBody>
      </p:sp>
    </p:spTree>
    <p:extLst>
      <p:ext uri="{BB962C8B-B14F-4D97-AF65-F5344CB8AC3E}">
        <p14:creationId xmlns:p14="http://schemas.microsoft.com/office/powerpoint/2010/main" val="66675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B8873E7-C40C-9721-1ACA-E37AA2530BCF}"/>
              </a:ext>
            </a:extLst>
          </p:cNvPr>
          <p:cNvSpPr>
            <a:spLocks noGrp="1"/>
          </p:cNvSpPr>
          <p:nvPr>
            <p:ph type="title"/>
          </p:nvPr>
        </p:nvSpPr>
        <p:spPr>
          <a:xfrm>
            <a:off x="588262" y="585216"/>
            <a:ext cx="11013474" cy="492443"/>
          </a:xfrm>
        </p:spPr>
        <p:txBody>
          <a:bodyPr/>
          <a:lstStyle/>
          <a:p>
            <a:r>
              <a:rPr lang="en-US" dirty="0"/>
              <a:t>Search the audit log</a:t>
            </a:r>
          </a:p>
        </p:txBody>
      </p:sp>
      <p:sp>
        <p:nvSpPr>
          <p:cNvPr id="2" name="Text Placeholder 1">
            <a:extLst>
              <a:ext uri="{FF2B5EF4-FFF2-40B4-BE49-F238E27FC236}">
                <a16:creationId xmlns:a16="http://schemas.microsoft.com/office/drawing/2014/main" id="{43BD7CB4-C539-B275-E02A-564F32254A33}"/>
              </a:ext>
            </a:extLst>
          </p:cNvPr>
          <p:cNvSpPr>
            <a:spLocks noGrp="1"/>
          </p:cNvSpPr>
          <p:nvPr>
            <p:ph type="body" sz="quarter" idx="15"/>
          </p:nvPr>
        </p:nvSpPr>
        <p:spPr>
          <a:xfrm>
            <a:off x="585788" y="1590675"/>
            <a:ext cx="11014075" cy="2893100"/>
          </a:xfrm>
        </p:spPr>
        <p:txBody>
          <a:bodyPr/>
          <a:lstStyle/>
          <a:p>
            <a:pPr marL="290513" indent="-290513">
              <a:spcBef>
                <a:spcPts val="0"/>
              </a:spcBef>
              <a:spcAft>
                <a:spcPts val="2400"/>
              </a:spcAft>
            </a:pPr>
            <a:r>
              <a:rPr lang="en-US" sz="2200"/>
              <a:t>Microsoft 365 audit log enables searching for activities across services</a:t>
            </a:r>
          </a:p>
          <a:p>
            <a:pPr marL="290513" indent="-290513">
              <a:spcBef>
                <a:spcPts val="0"/>
              </a:spcBef>
              <a:spcAft>
                <a:spcPts val="1200"/>
              </a:spcAft>
            </a:pPr>
            <a:r>
              <a:rPr lang="en-US" sz="2200"/>
              <a:t>The following steps are required to search the audit log within the Microsoft Purview compliance portal:</a:t>
            </a:r>
          </a:p>
          <a:p>
            <a:pPr marL="733425" indent="-271463">
              <a:spcBef>
                <a:spcPts val="0"/>
              </a:spcBef>
              <a:spcAft>
                <a:spcPts val="1200"/>
              </a:spcAft>
              <a:buFont typeface="+mj-lt"/>
              <a:buAutoNum type="arabicPeriod"/>
            </a:pPr>
            <a:r>
              <a:rPr lang="en-US" sz="1800" b="1"/>
              <a:t>Run an audit log search. </a:t>
            </a:r>
            <a:r>
              <a:rPr lang="en-US" sz="1800"/>
              <a:t>Configure search criteria, including start/end dates, activity type, user, file/folder name or URL.</a:t>
            </a:r>
          </a:p>
          <a:p>
            <a:pPr marL="733425" indent="-271463">
              <a:spcBef>
                <a:spcPts val="0"/>
              </a:spcBef>
              <a:spcAft>
                <a:spcPts val="1200"/>
              </a:spcAft>
              <a:buFont typeface="+mj-lt"/>
              <a:buAutoNum type="arabicPeriod"/>
            </a:pPr>
            <a:r>
              <a:rPr lang="en-US" sz="1800" b="1"/>
              <a:t>View the search results. </a:t>
            </a:r>
            <a:r>
              <a:rPr lang="en-US" sz="1800"/>
              <a:t>Displays up to 50k events in 150-event increments.</a:t>
            </a:r>
          </a:p>
          <a:p>
            <a:pPr marL="733425" indent="-271463">
              <a:spcBef>
                <a:spcPts val="0"/>
              </a:spcBef>
              <a:spcAft>
                <a:spcPts val="2400"/>
              </a:spcAft>
              <a:buFont typeface="+mj-lt"/>
              <a:buAutoNum type="arabicPeriod"/>
            </a:pPr>
            <a:r>
              <a:rPr lang="en-US" sz="1800" b="1"/>
              <a:t>Export the search results to a file. </a:t>
            </a:r>
            <a:r>
              <a:rPr lang="en-US" sz="1800"/>
              <a:t>Export results to a CSV file on local computer.</a:t>
            </a:r>
          </a:p>
        </p:txBody>
      </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BE224BE-40D7-1383-5B67-A4C6F4F7939F}"/>
              </a:ext>
            </a:extLst>
          </p:cNvPr>
          <p:cNvSpPr>
            <a:spLocks noGrp="1"/>
          </p:cNvSpPr>
          <p:nvPr>
            <p:ph type="title"/>
          </p:nvPr>
        </p:nvSpPr>
        <p:spPr/>
        <p:txBody>
          <a:bodyPr/>
          <a:lstStyle/>
          <a:p>
            <a:r>
              <a:rPr lang="en-US" spc="0" dirty="0">
                <a:solidFill>
                  <a:schemeClr val="tx1"/>
                </a:solidFill>
              </a:rPr>
              <a:t>Export, configure, and view audit log records</a:t>
            </a:r>
            <a:endParaRPr lang="en-US" dirty="0"/>
          </a:p>
        </p:txBody>
      </p:sp>
      <p:sp>
        <p:nvSpPr>
          <p:cNvPr id="31" name="TextBox 30">
            <a:extLst>
              <a:ext uri="{FF2B5EF4-FFF2-40B4-BE49-F238E27FC236}">
                <a16:creationId xmlns:a16="http://schemas.microsoft.com/office/drawing/2014/main" id="{D4D469FB-E982-51DD-65E6-D9C640D4FE08}"/>
              </a:ext>
            </a:extLst>
          </p:cNvPr>
          <p:cNvSpPr txBox="1">
            <a:spLocks/>
          </p:cNvSpPr>
          <p:nvPr/>
        </p:nvSpPr>
        <p:spPr>
          <a:xfrm>
            <a:off x="1193800" y="1803726"/>
            <a:ext cx="10406062" cy="307777"/>
          </a:xfrm>
          <a:prstGeom prst="rect">
            <a:avLst/>
          </a:prstGeom>
          <a:noFill/>
        </p:spPr>
        <p:txBody>
          <a:bodyPr wrap="square" lIns="0" tIns="0" rIns="0" bIns="0" anchor="ctr">
            <a:spAutoFit/>
          </a:bodyPr>
          <a:lstStyle/>
          <a:p>
            <a:pPr>
              <a:spcAft>
                <a:spcPts val="600"/>
              </a:spcAft>
            </a:pPr>
            <a:r>
              <a:rPr lang="en-US" sz="2000" b="1" dirty="0"/>
              <a:t>Step 1: </a:t>
            </a:r>
            <a:r>
              <a:rPr lang="en-US" sz="2000" dirty="0"/>
              <a:t>Export audit log search results</a:t>
            </a:r>
          </a:p>
        </p:txBody>
      </p:sp>
      <p:sp>
        <p:nvSpPr>
          <p:cNvPr id="34" name="TextBox 33">
            <a:extLst>
              <a:ext uri="{FF2B5EF4-FFF2-40B4-BE49-F238E27FC236}">
                <a16:creationId xmlns:a16="http://schemas.microsoft.com/office/drawing/2014/main" id="{61F4D66B-07F1-C954-5C64-5A4FA209F18D}"/>
              </a:ext>
            </a:extLst>
          </p:cNvPr>
          <p:cNvSpPr txBox="1">
            <a:spLocks/>
          </p:cNvSpPr>
          <p:nvPr/>
        </p:nvSpPr>
        <p:spPr>
          <a:xfrm>
            <a:off x="1193800" y="2775144"/>
            <a:ext cx="10406062" cy="307777"/>
          </a:xfrm>
          <a:prstGeom prst="rect">
            <a:avLst/>
          </a:prstGeom>
          <a:noFill/>
        </p:spPr>
        <p:txBody>
          <a:bodyPr wrap="square" lIns="0" tIns="0" rIns="0" bIns="0" anchor="ctr">
            <a:spAutoFit/>
          </a:bodyPr>
          <a:lstStyle/>
          <a:p>
            <a:pPr>
              <a:spcAft>
                <a:spcPts val="600"/>
              </a:spcAft>
            </a:pPr>
            <a:r>
              <a:rPr lang="en-US" sz="2000" b="1" dirty="0"/>
              <a:t>Step 2: </a:t>
            </a:r>
            <a:r>
              <a:rPr lang="en-US" sz="2000" dirty="0"/>
              <a:t>Format the exported audit log using the Power Query Editor</a:t>
            </a:r>
          </a:p>
        </p:txBody>
      </p:sp>
      <p:sp>
        <p:nvSpPr>
          <p:cNvPr id="35" name="TextBox 34">
            <a:extLst>
              <a:ext uri="{FF2B5EF4-FFF2-40B4-BE49-F238E27FC236}">
                <a16:creationId xmlns:a16="http://schemas.microsoft.com/office/drawing/2014/main" id="{1B79AFDC-2DDD-7D59-F7CC-12CF58F6410B}"/>
              </a:ext>
            </a:extLst>
          </p:cNvPr>
          <p:cNvSpPr txBox="1">
            <a:spLocks/>
          </p:cNvSpPr>
          <p:nvPr/>
        </p:nvSpPr>
        <p:spPr>
          <a:xfrm>
            <a:off x="584200" y="3746561"/>
            <a:ext cx="10406062" cy="307777"/>
          </a:xfrm>
          <a:prstGeom prst="rect">
            <a:avLst/>
          </a:prstGeom>
          <a:noFill/>
        </p:spPr>
        <p:txBody>
          <a:bodyPr wrap="square" lIns="0" tIns="0" rIns="0" bIns="0" anchor="ctr">
            <a:spAutoFit/>
          </a:bodyPr>
          <a:lstStyle/>
          <a:p>
            <a:pPr>
              <a:spcAft>
                <a:spcPts val="600"/>
              </a:spcAft>
            </a:pPr>
            <a:r>
              <a:rPr lang="en-US" sz="2000" dirty="0"/>
              <a:t>Use PowerShell to search and export audit log records</a:t>
            </a:r>
          </a:p>
        </p:txBody>
      </p:sp>
    </p:spTree>
    <p:extLst>
      <p:ext uri="{BB962C8B-B14F-4D97-AF65-F5344CB8AC3E}">
        <p14:creationId xmlns:p14="http://schemas.microsoft.com/office/powerpoint/2010/main" val="223988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36569-206E-F50B-4FF5-C8027154D3CD}"/>
              </a:ext>
            </a:extLst>
          </p:cNvPr>
          <p:cNvSpPr>
            <a:spLocks noGrp="1"/>
          </p:cNvSpPr>
          <p:nvPr>
            <p:ph type="title"/>
          </p:nvPr>
        </p:nvSpPr>
        <p:spPr>
          <a:xfrm>
            <a:off x="588261" y="585216"/>
            <a:ext cx="11011601" cy="492443"/>
          </a:xfrm>
        </p:spPr>
        <p:txBody>
          <a:bodyPr/>
          <a:lstStyle/>
          <a:p>
            <a:r>
              <a:rPr lang="en-US" dirty="0"/>
              <a:t>Use audit log searching to investigate common </a:t>
            </a:r>
            <a:br>
              <a:rPr lang="en-US" dirty="0"/>
            </a:br>
            <a:r>
              <a:rPr lang="en-US" dirty="0"/>
              <a:t>support issues</a:t>
            </a:r>
          </a:p>
        </p:txBody>
      </p:sp>
      <p:sp>
        <p:nvSpPr>
          <p:cNvPr id="5" name="Text Placeholder 4">
            <a:extLst>
              <a:ext uri="{FF2B5EF4-FFF2-40B4-BE49-F238E27FC236}">
                <a16:creationId xmlns:a16="http://schemas.microsoft.com/office/drawing/2014/main" id="{051708BD-76B0-30C4-6233-EE25A8D3EF6C}"/>
              </a:ext>
            </a:extLst>
          </p:cNvPr>
          <p:cNvSpPr>
            <a:spLocks noGrp="1"/>
          </p:cNvSpPr>
          <p:nvPr>
            <p:ph type="body" sz="quarter" idx="17"/>
          </p:nvPr>
        </p:nvSpPr>
        <p:spPr>
          <a:xfrm>
            <a:off x="584200" y="1750332"/>
            <a:ext cx="11010900" cy="338138"/>
          </a:xfrm>
        </p:spPr>
        <p:txBody>
          <a:bodyPr/>
          <a:lstStyle/>
          <a:p>
            <a:r>
              <a:rPr lang="en-US" dirty="0"/>
              <a:t>Audit log search tool helps investigate common support issues:</a:t>
            </a:r>
          </a:p>
        </p:txBody>
      </p:sp>
      <p:sp>
        <p:nvSpPr>
          <p:cNvPr id="7" name="TextBox 6">
            <a:extLst>
              <a:ext uri="{FF2B5EF4-FFF2-40B4-BE49-F238E27FC236}">
                <a16:creationId xmlns:a16="http://schemas.microsoft.com/office/drawing/2014/main" id="{35C614DE-48F9-D3B0-D32B-EE840CB629D5}"/>
              </a:ext>
            </a:extLst>
          </p:cNvPr>
          <p:cNvSpPr txBox="1">
            <a:spLocks/>
          </p:cNvSpPr>
          <p:nvPr/>
        </p:nvSpPr>
        <p:spPr>
          <a:xfrm>
            <a:off x="584200" y="2552822"/>
            <a:ext cx="11010900" cy="2000548"/>
          </a:xfrm>
          <a:prstGeom prst="rect">
            <a:avLst/>
          </a:prstGeom>
          <a:noFill/>
        </p:spPr>
        <p:txBody>
          <a:bodyPr wrap="square" lIns="0" tIns="0" rIns="0" bIns="0" anchor="t">
            <a:spAutoFit/>
          </a:bodyPr>
          <a:lstStyle/>
          <a:p>
            <a:pPr marL="285750" indent="-285750">
              <a:spcAft>
                <a:spcPts val="1200"/>
              </a:spcAft>
              <a:buFont typeface="Arial" panose="020B0604020202020204" pitchFamily="34" charset="0"/>
              <a:buChar char="•"/>
            </a:pPr>
            <a:r>
              <a:rPr lang="en-US" sz="1800" dirty="0"/>
              <a:t>Find IP address for </a:t>
            </a:r>
            <a:r>
              <a:rPr lang="en-US" sz="1800"/>
              <a:t>compromised accounts</a:t>
            </a:r>
          </a:p>
          <a:p>
            <a:pPr marL="285750" indent="-285750">
              <a:spcAft>
                <a:spcPts val="1200"/>
              </a:spcAft>
              <a:buFont typeface="Arial" panose="020B0604020202020204" pitchFamily="34" charset="0"/>
              <a:buChar char="•"/>
            </a:pPr>
            <a:r>
              <a:rPr lang="en-US" sz="1800"/>
              <a:t>Identify email forwarding setup</a:t>
            </a:r>
          </a:p>
          <a:p>
            <a:pPr marL="285750" indent="-285750">
              <a:spcAft>
                <a:spcPts val="1200"/>
              </a:spcAft>
              <a:buFont typeface="Arial" panose="020B0604020202020204" pitchFamily="34" charset="0"/>
              <a:buChar char="•"/>
            </a:pPr>
            <a:r>
              <a:rPr lang="en-US" sz="1800"/>
              <a:t>Track deleted email items and inbox rule creation</a:t>
            </a:r>
          </a:p>
          <a:p>
            <a:pPr marL="285750" indent="-285750">
              <a:spcAft>
                <a:spcPts val="1200"/>
              </a:spcAft>
              <a:buFont typeface="Arial" panose="020B0604020202020204" pitchFamily="34" charset="0"/>
              <a:buChar char="•"/>
            </a:pPr>
            <a:r>
              <a:rPr lang="en-US" sz="1800"/>
              <a:t>Investigate successful sign-in by external users</a:t>
            </a:r>
          </a:p>
          <a:p>
            <a:pPr marL="285750" indent="-285750">
              <a:spcAft>
                <a:spcPts val="1200"/>
              </a:spcAft>
              <a:buFont typeface="Arial" panose="020B0604020202020204" pitchFamily="34" charset="0"/>
              <a:buChar char="•"/>
            </a:pPr>
            <a:r>
              <a:rPr lang="en-US" sz="1800"/>
              <a:t>Search mailbox activities by users or delegates.</a:t>
            </a:r>
          </a:p>
        </p:txBody>
      </p:sp>
    </p:spTree>
    <p:extLst>
      <p:ext uri="{BB962C8B-B14F-4D97-AF65-F5344CB8AC3E}">
        <p14:creationId xmlns:p14="http://schemas.microsoft.com/office/powerpoint/2010/main" val="16102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B2BDA8-C9B4-6AAD-C4F5-DD5ACFACD0D8}"/>
              </a:ext>
            </a:extLst>
          </p:cNvPr>
          <p:cNvSpPr>
            <a:spLocks noGrp="1"/>
          </p:cNvSpPr>
          <p:nvPr>
            <p:ph type="title"/>
          </p:nvPr>
        </p:nvSpPr>
        <p:spPr>
          <a:xfrm>
            <a:off x="569911" y="2769057"/>
            <a:ext cx="6345239" cy="1231106"/>
          </a:xfrm>
        </p:spPr>
        <p:txBody>
          <a:bodyPr/>
          <a:lstStyle/>
          <a:p>
            <a:r>
              <a:rPr lang="en-US" sz="4000" spc="0" dirty="0"/>
              <a:t>Manage Microsoft Purview Audit (Premium)</a:t>
            </a:r>
            <a:endParaRPr lang="en-US" dirty="0"/>
          </a:p>
        </p:txBody>
      </p:sp>
    </p:spTree>
    <p:extLst>
      <p:ext uri="{BB962C8B-B14F-4D97-AF65-F5344CB8AC3E}">
        <p14:creationId xmlns:p14="http://schemas.microsoft.com/office/powerpoint/2010/main" val="449587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3797D39E-C90B-8FE1-0D10-950308EC0F0E}"/>
              </a:ext>
            </a:extLst>
          </p:cNvPr>
          <p:cNvSpPr>
            <a:spLocks noGrp="1"/>
          </p:cNvSpPr>
          <p:nvPr>
            <p:ph type="title"/>
          </p:nvPr>
        </p:nvSpPr>
        <p:spPr>
          <a:xfrm>
            <a:off x="588262" y="585216"/>
            <a:ext cx="11011600" cy="492443"/>
          </a:xfrm>
        </p:spPr>
        <p:txBody>
          <a:bodyPr/>
          <a:lstStyle/>
          <a:p>
            <a:r>
              <a:rPr lang="en-US" dirty="0"/>
              <a:t>Agenda: </a:t>
            </a:r>
            <a:r>
              <a:rPr lang="en-US" sz="3200" spc="0" dirty="0"/>
              <a:t>Manage Microsoft Purview Audit (Premium)</a:t>
            </a:r>
            <a:endParaRPr lang="en-US" dirty="0"/>
          </a:p>
        </p:txBody>
      </p:sp>
      <p:sp>
        <p:nvSpPr>
          <p:cNvPr id="20" name="Text Placeholder 19">
            <a:extLst>
              <a:ext uri="{FF2B5EF4-FFF2-40B4-BE49-F238E27FC236}">
                <a16:creationId xmlns:a16="http://schemas.microsoft.com/office/drawing/2014/main" id="{3EC4623F-5786-A91D-43C8-B3C49E78D759}"/>
              </a:ext>
            </a:extLst>
          </p:cNvPr>
          <p:cNvSpPr>
            <a:spLocks noGrp="1"/>
          </p:cNvSpPr>
          <p:nvPr>
            <p:ph type="body" sz="quarter" idx="15"/>
          </p:nvPr>
        </p:nvSpPr>
        <p:spPr>
          <a:xfrm>
            <a:off x="586389" y="1818177"/>
            <a:ext cx="11013473" cy="1477328"/>
          </a:xfrm>
        </p:spPr>
        <p:txBody>
          <a:bodyPr/>
          <a:lstStyle/>
          <a:p>
            <a:pPr marL="282575" indent="-282575">
              <a:spcAft>
                <a:spcPts val="1800"/>
              </a:spcAft>
            </a:pPr>
            <a:r>
              <a:rPr lang="en-US" dirty="0"/>
              <a:t>Implement Microsoft Purview Audit (Premium)</a:t>
            </a:r>
          </a:p>
          <a:p>
            <a:pPr marL="282575" indent="-282575">
              <a:spcAft>
                <a:spcPts val="1800"/>
              </a:spcAft>
            </a:pPr>
            <a:r>
              <a:rPr lang="en-US" dirty="0"/>
              <a:t>Create audit log retention policies</a:t>
            </a:r>
          </a:p>
          <a:p>
            <a:pPr marL="282575" indent="-282575">
              <a:spcAft>
                <a:spcPts val="1800"/>
              </a:spcAft>
            </a:pPr>
            <a:r>
              <a:rPr lang="en-US" dirty="0"/>
              <a:t>Investigate Compromised User Accounts</a:t>
            </a:r>
          </a:p>
        </p:txBody>
      </p:sp>
      <p:cxnSp>
        <p:nvCxnSpPr>
          <p:cNvPr id="22" name="Straight Connector 21">
            <a:extLst>
              <a:ext uri="{FF2B5EF4-FFF2-40B4-BE49-F238E27FC236}">
                <a16:creationId xmlns:a16="http://schemas.microsoft.com/office/drawing/2014/main" id="{6BF494B6-266D-C0F3-B35D-29BAC713AEA7}"/>
              </a:ext>
              <a:ext uri="{C183D7F6-B498-43B3-948B-1728B52AA6E4}">
                <adec:decorative xmlns:adec="http://schemas.microsoft.com/office/drawing/2017/decorative" val="1"/>
              </a:ext>
            </a:extLst>
          </p:cNvPr>
          <p:cNvCxnSpPr>
            <a:cxnSpLocks/>
          </p:cNvCxnSpPr>
          <p:nvPr/>
        </p:nvCxnSpPr>
        <p:spPr>
          <a:xfrm>
            <a:off x="585216" y="1434773"/>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97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921DA3D-8889-0646-15D6-D79D3E0011E9}"/>
              </a:ext>
            </a:extLst>
          </p:cNvPr>
          <p:cNvSpPr>
            <a:spLocks noGrp="1"/>
          </p:cNvSpPr>
          <p:nvPr>
            <p:ph type="title"/>
          </p:nvPr>
        </p:nvSpPr>
        <p:spPr>
          <a:xfrm>
            <a:off x="588261" y="585216"/>
            <a:ext cx="11011601" cy="492443"/>
          </a:xfrm>
        </p:spPr>
        <p:txBody>
          <a:bodyPr/>
          <a:lstStyle/>
          <a:p>
            <a:r>
              <a:rPr lang="en-US" spc="0" dirty="0">
                <a:solidFill>
                  <a:schemeClr val="tx1"/>
                </a:solidFill>
              </a:rPr>
              <a:t>Explore Microsoft Purview Audit (Premium)</a:t>
            </a:r>
            <a:endParaRPr lang="en-US" dirty="0"/>
          </a:p>
        </p:txBody>
      </p:sp>
      <p:sp>
        <p:nvSpPr>
          <p:cNvPr id="8" name="Text Placeholder 7">
            <a:extLst>
              <a:ext uri="{FF2B5EF4-FFF2-40B4-BE49-F238E27FC236}">
                <a16:creationId xmlns:a16="http://schemas.microsoft.com/office/drawing/2014/main" id="{78B7BD3E-DF1F-290D-2EA6-8517B0682603}"/>
              </a:ext>
            </a:extLst>
          </p:cNvPr>
          <p:cNvSpPr>
            <a:spLocks noGrp="1"/>
          </p:cNvSpPr>
          <p:nvPr>
            <p:ph type="body" sz="quarter" idx="17"/>
          </p:nvPr>
        </p:nvSpPr>
        <p:spPr>
          <a:xfrm>
            <a:off x="584200" y="1594155"/>
            <a:ext cx="5364224" cy="1015663"/>
          </a:xfrm>
        </p:spPr>
        <p:txBody>
          <a:bodyPr/>
          <a:lstStyle/>
          <a:p>
            <a:r>
              <a:rPr lang="en-US" dirty="0"/>
              <a:t>Microsoft Purview Audit (Premium) includes advanced features for forensic and compliance investigations:</a:t>
            </a:r>
          </a:p>
        </p:txBody>
      </p:sp>
      <p:sp>
        <p:nvSpPr>
          <p:cNvPr id="7" name="Text Placeholder 6">
            <a:extLst>
              <a:ext uri="{FF2B5EF4-FFF2-40B4-BE49-F238E27FC236}">
                <a16:creationId xmlns:a16="http://schemas.microsoft.com/office/drawing/2014/main" id="{538EA8E0-14B9-E23B-3E12-DF1BFDE3E379}"/>
              </a:ext>
            </a:extLst>
          </p:cNvPr>
          <p:cNvSpPr>
            <a:spLocks noGrp="1"/>
          </p:cNvSpPr>
          <p:nvPr>
            <p:ph type="body" sz="quarter" idx="15"/>
          </p:nvPr>
        </p:nvSpPr>
        <p:spPr>
          <a:xfrm>
            <a:off x="586390" y="2860464"/>
            <a:ext cx="5361973" cy="2154436"/>
          </a:xfrm>
        </p:spPr>
        <p:txBody>
          <a:bodyPr/>
          <a:lstStyle/>
          <a:p>
            <a:pPr marL="406400" indent="-228600">
              <a:spcBef>
                <a:spcPts val="0"/>
              </a:spcBef>
              <a:spcAft>
                <a:spcPts val="1200"/>
              </a:spcAft>
            </a:pPr>
            <a:r>
              <a:rPr lang="en-US" sz="2000" dirty="0"/>
              <a:t>1-year retention for audit records (vs. 90 days for Audit Standard)</a:t>
            </a:r>
          </a:p>
          <a:p>
            <a:pPr marL="406400" indent="-228600">
              <a:spcBef>
                <a:spcPts val="0"/>
              </a:spcBef>
              <a:spcAft>
                <a:spcPts val="1200"/>
              </a:spcAft>
            </a:pPr>
            <a:r>
              <a:rPr lang="en-US" sz="2000" dirty="0"/>
              <a:t>Access to crucial events for compromise scope determination</a:t>
            </a:r>
          </a:p>
          <a:p>
            <a:pPr marL="406400" indent="-228600">
              <a:spcBef>
                <a:spcPts val="0"/>
              </a:spcBef>
              <a:spcAft>
                <a:spcPts val="1200"/>
              </a:spcAft>
            </a:pPr>
            <a:r>
              <a:rPr lang="en-US" sz="2000" dirty="0"/>
              <a:t>Higher bandwidth access for faster Office 365 Management Activity API access</a:t>
            </a:r>
          </a:p>
        </p:txBody>
      </p:sp>
      <p:sp>
        <p:nvSpPr>
          <p:cNvPr id="11" name="Rectangle 10">
            <a:extLst>
              <a:ext uri="{FF2B5EF4-FFF2-40B4-BE49-F238E27FC236}">
                <a16:creationId xmlns:a16="http://schemas.microsoft.com/office/drawing/2014/main" id="{3A79754C-541D-0B93-C3D0-E6D58B91B5E7}"/>
              </a:ext>
            </a:extLst>
          </p:cNvPr>
          <p:cNvSpPr>
            <a:spLocks/>
          </p:cNvSpPr>
          <p:nvPr/>
        </p:nvSpPr>
        <p:spPr bwMode="auto">
          <a:xfrm>
            <a:off x="6375400" y="1594155"/>
            <a:ext cx="5224462" cy="1537586"/>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spcAft>
                <a:spcPts val="588"/>
              </a:spcAft>
            </a:pPr>
            <a:r>
              <a:rPr lang="en-US" sz="2000" dirty="0">
                <a:solidFill>
                  <a:schemeClr val="tx1"/>
                </a:solidFill>
              </a:rPr>
              <a:t>Available for Office 365 E5/A5/G5 or Microsoft 365 Enterprise E5/A5/G5 subscriptions</a:t>
            </a:r>
          </a:p>
        </p:txBody>
      </p:sp>
      <p:sp>
        <p:nvSpPr>
          <p:cNvPr id="12" name="Rectangle 11">
            <a:extLst>
              <a:ext uri="{FF2B5EF4-FFF2-40B4-BE49-F238E27FC236}">
                <a16:creationId xmlns:a16="http://schemas.microsoft.com/office/drawing/2014/main" id="{0091C81A-7CE4-7DA7-B778-C61C78210412}"/>
              </a:ext>
            </a:extLst>
          </p:cNvPr>
          <p:cNvSpPr>
            <a:spLocks/>
          </p:cNvSpPr>
          <p:nvPr/>
        </p:nvSpPr>
        <p:spPr bwMode="auto">
          <a:xfrm>
            <a:off x="6375400" y="3477314"/>
            <a:ext cx="5224462" cy="1537586"/>
          </a:xfrm>
          <a:prstGeom prst="rect">
            <a:avLst/>
          </a:prstGeom>
          <a:solidFill>
            <a:schemeClr val="bg1"/>
          </a:solidFill>
          <a:ln w="381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spcAft>
                <a:spcPts val="588"/>
              </a:spcAft>
            </a:pPr>
            <a:r>
              <a:rPr lang="en-US" sz="2000" dirty="0">
                <a:solidFill>
                  <a:schemeClr val="tx1"/>
                </a:solidFill>
              </a:rPr>
              <a:t>Users need Audit (Premium) license for audit log generation during event performance</a:t>
            </a:r>
          </a:p>
        </p:txBody>
      </p:sp>
    </p:spTree>
    <p:extLst>
      <p:ext uri="{BB962C8B-B14F-4D97-AF65-F5344CB8AC3E}">
        <p14:creationId xmlns:p14="http://schemas.microsoft.com/office/powerpoint/2010/main" val="3429366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097E8A-CE5D-F257-0FC7-7C0278E76A91}"/>
              </a:ext>
            </a:extLst>
          </p:cNvPr>
          <p:cNvSpPr>
            <a:spLocks noGrp="1"/>
          </p:cNvSpPr>
          <p:nvPr>
            <p:ph type="title"/>
          </p:nvPr>
        </p:nvSpPr>
        <p:spPr>
          <a:xfrm>
            <a:off x="588262" y="585216"/>
            <a:ext cx="11011600" cy="492443"/>
          </a:xfrm>
        </p:spPr>
        <p:txBody>
          <a:bodyPr/>
          <a:lstStyle/>
          <a:p>
            <a:r>
              <a:rPr lang="en-US" spc="0" dirty="0">
                <a:solidFill>
                  <a:schemeClr val="tx1"/>
                </a:solidFill>
              </a:rPr>
              <a:t>Implement Microsoft Purview Audit (Premium)</a:t>
            </a:r>
            <a:endParaRPr lang="en-US" dirty="0"/>
          </a:p>
        </p:txBody>
      </p:sp>
      <p:pic>
        <p:nvPicPr>
          <p:cNvPr id="8" name="Picture 2" descr="Diagram showing the workflow to set up Microsoft Purview Audit Premium.">
            <a:extLst>
              <a:ext uri="{FF2B5EF4-FFF2-40B4-BE49-F238E27FC236}">
                <a16:creationId xmlns:a16="http://schemas.microsoft.com/office/drawing/2014/main" id="{5C8E731D-8639-AAE6-40E6-34A6F6647060}"/>
              </a:ext>
            </a:extLst>
          </p:cNvPr>
          <p:cNvPicPr>
            <a:picLocks noGrp="1" noChangeAspect="1" noChangeArrowheads="1"/>
          </p:cNvPicPr>
          <p:nvPr>
            <p:ph type="pic" sz="quarter" idx="21"/>
          </p:nvPr>
        </p:nvPicPr>
        <p:blipFill rotWithShape="1">
          <a:blip r:embed="rId3">
            <a:extLst>
              <a:ext uri="{28A0092B-C50C-407E-A947-70E740481C1C}">
                <a14:useLocalDpi xmlns:a14="http://schemas.microsoft.com/office/drawing/2010/main" val="0"/>
              </a:ext>
            </a:extLst>
          </a:blip>
          <a:srcRect l="-5814" t="-16491" r="-5814" b="-16491"/>
          <a:stretch/>
        </p:blipFill>
        <p:spPr bwMode="auto">
          <a:xfrm>
            <a:off x="0" y="1152525"/>
            <a:ext cx="12192000" cy="2759075"/>
          </a:xfrm>
          <a:prstGeom prst="rect">
            <a:avLst/>
          </a:prstGeom>
          <a:noFill/>
          <a:ln w="38100">
            <a:solidFill>
              <a:srgbClr val="0078D4"/>
            </a:solid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0789A744-0220-DD82-46D7-29BB5B37FAD5}"/>
              </a:ext>
            </a:extLst>
          </p:cNvPr>
          <p:cNvSpPr>
            <a:spLocks noGrp="1"/>
          </p:cNvSpPr>
          <p:nvPr>
            <p:ph type="body" sz="quarter" idx="15"/>
          </p:nvPr>
        </p:nvSpPr>
        <p:spPr>
          <a:xfrm>
            <a:off x="586390" y="4191481"/>
            <a:ext cx="821315" cy="307777"/>
          </a:xfrm>
        </p:spPr>
        <p:txBody>
          <a:bodyPr wrap="none"/>
          <a:lstStyle/>
          <a:p>
            <a:pPr marL="0" indent="0">
              <a:spcBef>
                <a:spcPts val="0"/>
              </a:spcBef>
              <a:spcAft>
                <a:spcPts val="600"/>
              </a:spcAft>
              <a:buNone/>
            </a:pPr>
            <a:r>
              <a:rPr lang="en-US" sz="2000" b="1" dirty="0"/>
              <a:t>Step 1.</a:t>
            </a:r>
          </a:p>
        </p:txBody>
      </p:sp>
      <p:sp>
        <p:nvSpPr>
          <p:cNvPr id="13" name="Text Placeholder 4">
            <a:extLst>
              <a:ext uri="{FF2B5EF4-FFF2-40B4-BE49-F238E27FC236}">
                <a16:creationId xmlns:a16="http://schemas.microsoft.com/office/drawing/2014/main" id="{F1E54A5D-5443-B1D0-0B0C-9184E327BA53}"/>
              </a:ext>
            </a:extLst>
          </p:cNvPr>
          <p:cNvSpPr txBox="1">
            <a:spLocks/>
          </p:cNvSpPr>
          <p:nvPr/>
        </p:nvSpPr>
        <p:spPr>
          <a:xfrm>
            <a:off x="1581149" y="4191481"/>
            <a:ext cx="10018713" cy="307777"/>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dirty="0"/>
              <a:t>Begin logging </a:t>
            </a:r>
            <a:r>
              <a:rPr lang="en-US" sz="2000" dirty="0" err="1"/>
              <a:t>MailItemsAccessed</a:t>
            </a:r>
            <a:r>
              <a:rPr lang="en-US" sz="2000" dirty="0"/>
              <a:t> and Send events and wait up to 24 hours</a:t>
            </a:r>
          </a:p>
        </p:txBody>
      </p:sp>
      <p:sp>
        <p:nvSpPr>
          <p:cNvPr id="10" name="Text Placeholder 4">
            <a:extLst>
              <a:ext uri="{FF2B5EF4-FFF2-40B4-BE49-F238E27FC236}">
                <a16:creationId xmlns:a16="http://schemas.microsoft.com/office/drawing/2014/main" id="{B7174F82-D91E-B7F5-1FD2-8F9BE6489895}"/>
              </a:ext>
            </a:extLst>
          </p:cNvPr>
          <p:cNvSpPr txBox="1">
            <a:spLocks/>
          </p:cNvSpPr>
          <p:nvPr/>
        </p:nvSpPr>
        <p:spPr>
          <a:xfrm>
            <a:off x="586390" y="4649566"/>
            <a:ext cx="821315" cy="307777"/>
          </a:xfrm>
          <a:prstGeom prst="rect">
            <a:avLst/>
          </a:prstGeom>
        </p:spPr>
        <p:txBody>
          <a:bodyPr vert="horz" wrap="non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b="1" dirty="0"/>
              <a:t>Step 2.</a:t>
            </a:r>
          </a:p>
        </p:txBody>
      </p:sp>
      <p:sp>
        <p:nvSpPr>
          <p:cNvPr id="14" name="Text Placeholder 4">
            <a:extLst>
              <a:ext uri="{FF2B5EF4-FFF2-40B4-BE49-F238E27FC236}">
                <a16:creationId xmlns:a16="http://schemas.microsoft.com/office/drawing/2014/main" id="{E5214F7D-214B-E83B-B021-E237A2C28150}"/>
              </a:ext>
            </a:extLst>
          </p:cNvPr>
          <p:cNvSpPr txBox="1">
            <a:spLocks/>
          </p:cNvSpPr>
          <p:nvPr/>
        </p:nvSpPr>
        <p:spPr>
          <a:xfrm>
            <a:off x="1581149" y="4649566"/>
            <a:ext cx="10018713" cy="615553"/>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dirty="0"/>
              <a:t>Enable </a:t>
            </a:r>
            <a:r>
              <a:rPr lang="en-US" sz="2000" dirty="0" err="1"/>
              <a:t>SearchQueryInitiatedExchange</a:t>
            </a:r>
            <a:r>
              <a:rPr lang="en-US" sz="2000" dirty="0"/>
              <a:t> and </a:t>
            </a:r>
            <a:r>
              <a:rPr lang="en-US" sz="2000" dirty="0" err="1"/>
              <a:t>SearchQueryInitiatedSharePoint</a:t>
            </a:r>
            <a:r>
              <a:rPr lang="en-US" sz="2000" dirty="0"/>
              <a:t> events for Exchange Online and SharePoint Online searches</a:t>
            </a:r>
          </a:p>
        </p:txBody>
      </p:sp>
      <p:sp>
        <p:nvSpPr>
          <p:cNvPr id="11" name="Text Placeholder 4">
            <a:extLst>
              <a:ext uri="{FF2B5EF4-FFF2-40B4-BE49-F238E27FC236}">
                <a16:creationId xmlns:a16="http://schemas.microsoft.com/office/drawing/2014/main" id="{E461E33E-A047-1707-829B-6ECD3B9E44A8}"/>
              </a:ext>
            </a:extLst>
          </p:cNvPr>
          <p:cNvSpPr txBox="1">
            <a:spLocks/>
          </p:cNvSpPr>
          <p:nvPr/>
        </p:nvSpPr>
        <p:spPr>
          <a:xfrm>
            <a:off x="586390" y="5415427"/>
            <a:ext cx="821315" cy="307777"/>
          </a:xfrm>
          <a:prstGeom prst="rect">
            <a:avLst/>
          </a:prstGeom>
        </p:spPr>
        <p:txBody>
          <a:bodyPr vert="horz" wrap="non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b="1" dirty="0"/>
              <a:t>Step 3.</a:t>
            </a:r>
          </a:p>
        </p:txBody>
      </p:sp>
      <p:sp>
        <p:nvSpPr>
          <p:cNvPr id="15" name="Text Placeholder 4">
            <a:extLst>
              <a:ext uri="{FF2B5EF4-FFF2-40B4-BE49-F238E27FC236}">
                <a16:creationId xmlns:a16="http://schemas.microsoft.com/office/drawing/2014/main" id="{1DE42EAD-8834-0793-AF04-022C28D2F7A9}"/>
              </a:ext>
            </a:extLst>
          </p:cNvPr>
          <p:cNvSpPr txBox="1">
            <a:spLocks/>
          </p:cNvSpPr>
          <p:nvPr/>
        </p:nvSpPr>
        <p:spPr>
          <a:xfrm>
            <a:off x="1581149" y="5415427"/>
            <a:ext cx="10018713" cy="307777"/>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dirty="0"/>
              <a:t>Default retention policy retains audit records for 1 year, but can be customized</a:t>
            </a:r>
          </a:p>
        </p:txBody>
      </p:sp>
      <p:sp>
        <p:nvSpPr>
          <p:cNvPr id="12" name="Text Placeholder 4">
            <a:extLst>
              <a:ext uri="{FF2B5EF4-FFF2-40B4-BE49-F238E27FC236}">
                <a16:creationId xmlns:a16="http://schemas.microsoft.com/office/drawing/2014/main" id="{E6FC20FE-B526-C434-D2C1-1055793B2ABC}"/>
              </a:ext>
            </a:extLst>
          </p:cNvPr>
          <p:cNvSpPr txBox="1">
            <a:spLocks/>
          </p:cNvSpPr>
          <p:nvPr/>
        </p:nvSpPr>
        <p:spPr>
          <a:xfrm>
            <a:off x="586390" y="5873513"/>
            <a:ext cx="821315" cy="307777"/>
          </a:xfrm>
          <a:prstGeom prst="rect">
            <a:avLst/>
          </a:prstGeom>
        </p:spPr>
        <p:txBody>
          <a:bodyPr vert="horz" wrap="non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b="1" dirty="0"/>
              <a:t>Step 4.</a:t>
            </a:r>
          </a:p>
        </p:txBody>
      </p:sp>
      <p:sp>
        <p:nvSpPr>
          <p:cNvPr id="16" name="Text Placeholder 4">
            <a:extLst>
              <a:ext uri="{FF2B5EF4-FFF2-40B4-BE49-F238E27FC236}">
                <a16:creationId xmlns:a16="http://schemas.microsoft.com/office/drawing/2014/main" id="{B88ECC05-1476-CBC3-DF31-2FEB630D2B33}"/>
              </a:ext>
            </a:extLst>
          </p:cNvPr>
          <p:cNvSpPr txBox="1">
            <a:spLocks/>
          </p:cNvSpPr>
          <p:nvPr/>
        </p:nvSpPr>
        <p:spPr>
          <a:xfrm>
            <a:off x="1581149" y="5873513"/>
            <a:ext cx="10018713" cy="307777"/>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n-US" sz="2000" dirty="0"/>
              <a:t>Search Audit (Premium) log for forensic, security, and compliance investigations</a:t>
            </a:r>
          </a:p>
        </p:txBody>
      </p:sp>
    </p:spTree>
    <p:extLst>
      <p:ext uri="{BB962C8B-B14F-4D97-AF65-F5344CB8AC3E}">
        <p14:creationId xmlns:p14="http://schemas.microsoft.com/office/powerpoint/2010/main" val="392243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B572E2C-975C-C287-F08E-3D07921CE9E8}"/>
              </a:ext>
            </a:extLst>
          </p:cNvPr>
          <p:cNvSpPr>
            <a:spLocks noGrp="1"/>
          </p:cNvSpPr>
          <p:nvPr>
            <p:ph type="title"/>
          </p:nvPr>
        </p:nvSpPr>
        <p:spPr>
          <a:xfrm>
            <a:off x="588262" y="585216"/>
            <a:ext cx="11013474" cy="492443"/>
          </a:xfrm>
        </p:spPr>
        <p:txBody>
          <a:bodyPr/>
          <a:lstStyle/>
          <a:p>
            <a:r>
              <a:rPr lang="en-US" dirty="0"/>
              <a:t>Manage audit log retention policies</a:t>
            </a:r>
          </a:p>
        </p:txBody>
      </p:sp>
      <p:sp>
        <p:nvSpPr>
          <p:cNvPr id="11" name="Text Placeholder 10">
            <a:extLst>
              <a:ext uri="{FF2B5EF4-FFF2-40B4-BE49-F238E27FC236}">
                <a16:creationId xmlns:a16="http://schemas.microsoft.com/office/drawing/2014/main" id="{22F57C29-419A-537B-5F88-2734FCFC72DC}"/>
              </a:ext>
            </a:extLst>
          </p:cNvPr>
          <p:cNvSpPr txBox="1">
            <a:spLocks noGrp="1"/>
          </p:cNvSpPr>
          <p:nvPr>
            <p:ph type="body" sz="quarter" idx="15"/>
          </p:nvPr>
        </p:nvSpPr>
        <p:spPr>
          <a:xfrm>
            <a:off x="585788" y="1590675"/>
            <a:ext cx="11014075" cy="2923877"/>
          </a:xfrm>
          <a:noFill/>
        </p:spPr>
        <p:txBody>
          <a:bodyPr wrap="square" lIns="0" tIns="0" rIns="0" bIns="0" anchor="t">
            <a:spAutoFit/>
          </a:bodyPr>
          <a:lstStyle/>
          <a:p>
            <a:pPr marL="290513" indent="-290513">
              <a:spcBef>
                <a:spcPts val="0"/>
              </a:spcBef>
              <a:spcAft>
                <a:spcPts val="2400"/>
              </a:spcAft>
            </a:pPr>
            <a:r>
              <a:rPr lang="en-US" sz="2200" dirty="0"/>
              <a:t>Audit log retention policies specify log retention (up to 10 years)</a:t>
            </a:r>
          </a:p>
          <a:p>
            <a:pPr marL="290513" indent="-290513">
              <a:spcBef>
                <a:spcPts val="0"/>
              </a:spcBef>
              <a:spcAft>
                <a:spcPts val="2400"/>
              </a:spcAft>
            </a:pPr>
            <a:r>
              <a:rPr lang="en-US" sz="2200" dirty="0"/>
              <a:t>Microsoft Purview Audit (Premium) has a default retention policy for all orgs</a:t>
            </a:r>
          </a:p>
          <a:p>
            <a:pPr marL="290513" indent="-290513">
              <a:spcBef>
                <a:spcPts val="0"/>
              </a:spcBef>
              <a:spcAft>
                <a:spcPts val="2400"/>
              </a:spcAft>
            </a:pPr>
            <a:r>
              <a:rPr lang="en-US" sz="2200" dirty="0"/>
              <a:t>Create retention policies based on specific activities or service-wide events</a:t>
            </a:r>
          </a:p>
          <a:p>
            <a:pPr marL="290513" indent="-290513">
              <a:spcBef>
                <a:spcPts val="0"/>
              </a:spcBef>
              <a:spcAft>
                <a:spcPts val="2400"/>
              </a:spcAft>
            </a:pPr>
            <a:r>
              <a:rPr lang="en-US" sz="2200" dirty="0"/>
              <a:t>Use priority level to resolve conflicts between multiple retention policies</a:t>
            </a:r>
          </a:p>
          <a:p>
            <a:pPr marL="290513" indent="-290513">
              <a:spcBef>
                <a:spcPts val="0"/>
              </a:spcBef>
              <a:spcAft>
                <a:spcPts val="2400"/>
              </a:spcAft>
            </a:pPr>
            <a:r>
              <a:rPr lang="en-US" sz="2200" dirty="0"/>
              <a:t>Users with Organization Configuration role can create policies in the compliance portal</a:t>
            </a:r>
          </a:p>
        </p:txBody>
      </p:sp>
    </p:spTree>
    <p:extLst>
      <p:ext uri="{BB962C8B-B14F-4D97-AF65-F5344CB8AC3E}">
        <p14:creationId xmlns:p14="http://schemas.microsoft.com/office/powerpoint/2010/main" val="246821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06092C-9A39-D3EE-88FE-93CCF5B276EE}"/>
              </a:ext>
            </a:extLst>
          </p:cNvPr>
          <p:cNvSpPr>
            <a:spLocks noGrp="1"/>
          </p:cNvSpPr>
          <p:nvPr>
            <p:ph type="title"/>
          </p:nvPr>
        </p:nvSpPr>
        <p:spPr>
          <a:xfrm>
            <a:off x="588262" y="585216"/>
            <a:ext cx="11013474" cy="492443"/>
          </a:xfrm>
        </p:spPr>
        <p:txBody>
          <a:bodyPr/>
          <a:lstStyle/>
          <a:p>
            <a:r>
              <a:rPr lang="en-US" dirty="0"/>
              <a:t>Investigate compromised email accounts</a:t>
            </a:r>
          </a:p>
        </p:txBody>
      </p:sp>
      <p:sp>
        <p:nvSpPr>
          <p:cNvPr id="2" name="Text Placeholder 1">
            <a:extLst>
              <a:ext uri="{FF2B5EF4-FFF2-40B4-BE49-F238E27FC236}">
                <a16:creationId xmlns:a16="http://schemas.microsoft.com/office/drawing/2014/main" id="{9A9E927E-525F-3482-CBF9-3C04217CA19A}"/>
              </a:ext>
            </a:extLst>
          </p:cNvPr>
          <p:cNvSpPr>
            <a:spLocks noGrp="1"/>
          </p:cNvSpPr>
          <p:nvPr>
            <p:ph type="body" sz="quarter" idx="15"/>
          </p:nvPr>
        </p:nvSpPr>
        <p:spPr>
          <a:xfrm>
            <a:off x="585789" y="1590675"/>
            <a:ext cx="10387012" cy="3724096"/>
          </a:xfrm>
        </p:spPr>
        <p:txBody>
          <a:bodyPr/>
          <a:lstStyle/>
          <a:p>
            <a:pPr marL="290513" indent="-290513">
              <a:spcBef>
                <a:spcPts val="0"/>
              </a:spcBef>
              <a:spcAft>
                <a:spcPts val="2400"/>
              </a:spcAft>
            </a:pPr>
            <a:r>
              <a:rPr lang="en-US" sz="2200"/>
              <a:t>A compromised user account is when an attacker gains access to and operates as a user</a:t>
            </a:r>
          </a:p>
          <a:p>
            <a:pPr marL="290513" indent="-290513">
              <a:spcBef>
                <a:spcPts val="0"/>
              </a:spcBef>
              <a:spcAft>
                <a:spcPts val="2400"/>
              </a:spcAft>
            </a:pPr>
            <a:r>
              <a:rPr lang="en-US" sz="2200"/>
              <a:t>Microsoft 365 audits access to mail data by mail protocols and clients to help organizations investigate such cases</a:t>
            </a:r>
          </a:p>
          <a:p>
            <a:pPr marL="290513" indent="-290513">
              <a:spcBef>
                <a:spcPts val="0"/>
              </a:spcBef>
              <a:spcAft>
                <a:spcPts val="1200"/>
              </a:spcAft>
            </a:pPr>
            <a:r>
              <a:rPr lang="en-US" sz="2200">
                <a:latin typeface="+mj-lt"/>
              </a:rPr>
              <a:t>To conduct an investigation, organizations should:</a:t>
            </a:r>
          </a:p>
          <a:p>
            <a:pPr marL="682625" indent="-290513">
              <a:spcBef>
                <a:spcPts val="0"/>
              </a:spcBef>
              <a:spcAft>
                <a:spcPts val="1200"/>
              </a:spcAft>
              <a:buFont typeface="Segoe UI" panose="020B0502040204020203" pitchFamily="34" charset="0"/>
              <a:buChar char="–"/>
            </a:pPr>
            <a:r>
              <a:rPr lang="en-US" sz="1800"/>
              <a:t>Identify the compromised mailboxes and the timeframe of the attack</a:t>
            </a:r>
          </a:p>
          <a:p>
            <a:pPr marL="682625" indent="-290513">
              <a:spcBef>
                <a:spcPts val="0"/>
              </a:spcBef>
              <a:spcAft>
                <a:spcPts val="2400"/>
              </a:spcAft>
              <a:buFont typeface="Segoe UI" panose="020B0502040204020203" pitchFamily="34" charset="0"/>
              <a:buChar char="–"/>
            </a:pPr>
            <a:r>
              <a:rPr lang="en-US" sz="1800"/>
              <a:t>Use the MailItemsAccessed mailbox-auditing action to understand the scope of the breach and search audit records using Search-UnifiedAuditLog or Search-MailboxAuditLog cmdlets in Exchange Online PowerShell</a:t>
            </a:r>
          </a:p>
        </p:txBody>
      </p:sp>
    </p:spTree>
    <p:extLst>
      <p:ext uri="{BB962C8B-B14F-4D97-AF65-F5344CB8AC3E}">
        <p14:creationId xmlns:p14="http://schemas.microsoft.com/office/powerpoint/2010/main" val="46688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69F94858-1692-AC73-108F-45D62CADDF74}"/>
              </a:ext>
            </a:extLst>
          </p:cNvPr>
          <p:cNvSpPr>
            <a:spLocks noGrp="1"/>
          </p:cNvSpPr>
          <p:nvPr>
            <p:ph type="title"/>
          </p:nvPr>
        </p:nvSpPr>
        <p:spPr>
          <a:xfrm>
            <a:off x="588261" y="585216"/>
            <a:ext cx="11010957" cy="492443"/>
          </a:xfrm>
        </p:spPr>
        <p:txBody>
          <a:bodyPr/>
          <a:lstStyle/>
          <a:p>
            <a:r>
              <a:rPr lang="en-US" spc="0" dirty="0"/>
              <a:t>Agenda</a:t>
            </a:r>
            <a:endParaRPr lang="en-US" dirty="0"/>
          </a:p>
        </p:txBody>
      </p:sp>
      <p:sp>
        <p:nvSpPr>
          <p:cNvPr id="20" name="Text Placeholder 19">
            <a:extLst>
              <a:ext uri="{FF2B5EF4-FFF2-40B4-BE49-F238E27FC236}">
                <a16:creationId xmlns:a16="http://schemas.microsoft.com/office/drawing/2014/main" id="{16AC82DD-4B34-69CA-0564-F20C8D2A7106}"/>
              </a:ext>
            </a:extLst>
          </p:cNvPr>
          <p:cNvSpPr>
            <a:spLocks noGrp="1"/>
          </p:cNvSpPr>
          <p:nvPr>
            <p:ph type="body" sz="quarter" idx="15"/>
          </p:nvPr>
        </p:nvSpPr>
        <p:spPr>
          <a:xfrm>
            <a:off x="588261" y="1818177"/>
            <a:ext cx="11013474" cy="2046714"/>
          </a:xfrm>
        </p:spPr>
        <p:txBody>
          <a:bodyPr/>
          <a:lstStyle/>
          <a:p>
            <a:pPr marL="282575" indent="-282575">
              <a:spcAft>
                <a:spcPts val="1800"/>
              </a:spcAft>
            </a:pPr>
            <a:r>
              <a:rPr lang="en-US" dirty="0"/>
              <a:t>Plan and Assess Regulatory Compliance</a:t>
            </a:r>
          </a:p>
          <a:p>
            <a:pPr marL="282575" indent="-282575">
              <a:spcAft>
                <a:spcPts val="1800"/>
              </a:spcAft>
            </a:pPr>
            <a:r>
              <a:rPr lang="en-US" dirty="0"/>
              <a:t>Create and Modify Custom Templates</a:t>
            </a:r>
          </a:p>
          <a:p>
            <a:pPr marL="282575" indent="-282575">
              <a:spcAft>
                <a:spcPts val="1800"/>
              </a:spcAft>
            </a:pPr>
            <a:r>
              <a:rPr lang="en-US" dirty="0"/>
              <a:t>Interpret and Manage Improvement Actions</a:t>
            </a:r>
          </a:p>
          <a:p>
            <a:pPr marL="282575" indent="-282575">
              <a:spcAft>
                <a:spcPts val="1800"/>
              </a:spcAft>
            </a:pPr>
            <a:r>
              <a:rPr lang="en-US" dirty="0"/>
              <a:t>Monitor Compliance with Alert Policies</a:t>
            </a:r>
          </a:p>
        </p:txBody>
      </p:sp>
    </p:spTree>
    <p:extLst>
      <p:ext uri="{BB962C8B-B14F-4D97-AF65-F5344CB8AC3E}">
        <p14:creationId xmlns:p14="http://schemas.microsoft.com/office/powerpoint/2010/main" val="177105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72CA0-F072-40F9-96C0-33BE74C9758D}"/>
              </a:ext>
            </a:extLst>
          </p:cNvPr>
          <p:cNvSpPr>
            <a:spLocks noGrp="1"/>
          </p:cNvSpPr>
          <p:nvPr>
            <p:ph type="title"/>
          </p:nvPr>
        </p:nvSpPr>
        <p:spPr/>
        <p:txBody>
          <a:bodyPr/>
          <a:lstStyle/>
          <a:p>
            <a:r>
              <a:rPr lang="en-US"/>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CD1EC0BA-233E-4E36-04F1-1451C8D7F531}"/>
              </a:ext>
            </a:extLst>
          </p:cNvPr>
          <p:cNvSpPr>
            <a:spLocks noGrp="1"/>
          </p:cNvSpPr>
          <p:nvPr>
            <p:ph type="title"/>
          </p:nvPr>
        </p:nvSpPr>
        <p:spPr>
          <a:xfrm>
            <a:off x="588262" y="585216"/>
            <a:ext cx="11011600" cy="492443"/>
          </a:xfrm>
        </p:spPr>
        <p:txBody>
          <a:bodyPr/>
          <a:lstStyle/>
          <a:p>
            <a:r>
              <a:rPr lang="en-US"/>
              <a:t>Knowledge check</a:t>
            </a:r>
            <a:endParaRPr lang="en-US" dirty="0"/>
          </a:p>
        </p:txBody>
      </p:sp>
      <p:sp>
        <p:nvSpPr>
          <p:cNvPr id="36" name="Oval 35">
            <a:extLst>
              <a:ext uri="{FF2B5EF4-FFF2-40B4-BE49-F238E27FC236}">
                <a16:creationId xmlns:a16="http://schemas.microsoft.com/office/drawing/2014/main" id="{155B6DB8-DB95-3B68-C40F-BB49A03D45C7}"/>
              </a:ext>
              <a:ext uri="{C183D7F6-B498-43B3-948B-1728B52AA6E4}">
                <adec:decorative xmlns:adec="http://schemas.microsoft.com/office/drawing/2017/decorative" val="0"/>
              </a:ext>
            </a:extLst>
          </p:cNvPr>
          <p:cNvSpPr/>
          <p:nvPr/>
        </p:nvSpPr>
        <p:spPr bwMode="auto">
          <a:xfrm>
            <a:off x="722582" y="1347028"/>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29" name="Text Placeholder 28">
            <a:extLst>
              <a:ext uri="{FF2B5EF4-FFF2-40B4-BE49-F238E27FC236}">
                <a16:creationId xmlns:a16="http://schemas.microsoft.com/office/drawing/2014/main" id="{1E1101B5-472F-8B7D-83AC-731776E19E08}"/>
              </a:ext>
            </a:extLst>
          </p:cNvPr>
          <p:cNvSpPr>
            <a:spLocks noGrp="1"/>
          </p:cNvSpPr>
          <p:nvPr>
            <p:ph type="body" sz="quarter" idx="17"/>
          </p:nvPr>
        </p:nvSpPr>
        <p:spPr>
          <a:xfrm>
            <a:off x="1235075" y="1423521"/>
            <a:ext cx="8778875" cy="492443"/>
          </a:xfrm>
        </p:spPr>
        <p:txBody>
          <a:bodyPr/>
          <a:lstStyle/>
          <a:p>
            <a:r>
              <a:rPr lang="en-US" sz="1600" dirty="0"/>
              <a:t>After a hold is turned off, a grace period (called a delay hold) is applied to content locations that were on hold. How long is this delay hold? </a:t>
            </a:r>
          </a:p>
        </p:txBody>
      </p:sp>
      <p:sp>
        <p:nvSpPr>
          <p:cNvPr id="34" name="Text Placeholder 18">
            <a:extLst>
              <a:ext uri="{FF2B5EF4-FFF2-40B4-BE49-F238E27FC236}">
                <a16:creationId xmlns:a16="http://schemas.microsoft.com/office/drawing/2014/main" id="{01E1CFF3-D374-BD6B-1B68-91E22449E0D7}"/>
              </a:ext>
            </a:extLst>
          </p:cNvPr>
          <p:cNvSpPr>
            <a:spLocks noGrp="1"/>
          </p:cNvSpPr>
          <p:nvPr>
            <p:ph type="body" sz="quarter" idx="15"/>
          </p:nvPr>
        </p:nvSpPr>
        <p:spPr>
          <a:xfrm>
            <a:off x="1236663" y="1941671"/>
            <a:ext cx="8775700" cy="732508"/>
          </a:xfrm>
        </p:spPr>
        <p:txBody>
          <a:bodyPr/>
          <a:lstStyle/>
          <a:p>
            <a:r>
              <a:rPr lang="en-US" dirty="0"/>
              <a:t>30 days</a:t>
            </a:r>
          </a:p>
          <a:p>
            <a:r>
              <a:rPr lang="en-US" dirty="0"/>
              <a:t>60 days</a:t>
            </a:r>
          </a:p>
          <a:p>
            <a:r>
              <a:rPr lang="en-US" dirty="0"/>
              <a:t>90days</a:t>
            </a:r>
          </a:p>
        </p:txBody>
      </p:sp>
      <p:sp>
        <p:nvSpPr>
          <p:cNvPr id="35" name="Graphic 26">
            <a:extLst>
              <a:ext uri="{FF2B5EF4-FFF2-40B4-BE49-F238E27FC236}">
                <a16:creationId xmlns:a16="http://schemas.microsoft.com/office/drawing/2014/main" id="{E8A41835-2D7F-7CE2-A478-25772F8D0AF1}"/>
              </a:ext>
              <a:ext uri="{C183D7F6-B498-43B3-948B-1728B52AA6E4}">
                <adec:decorative xmlns:adec="http://schemas.microsoft.com/office/drawing/2017/decorative" val="1"/>
              </a:ext>
            </a:extLst>
          </p:cNvPr>
          <p:cNvSpPr/>
          <p:nvPr/>
        </p:nvSpPr>
        <p:spPr>
          <a:xfrm>
            <a:off x="1278720" y="198666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63" name="Oval 62">
            <a:extLst>
              <a:ext uri="{FF2B5EF4-FFF2-40B4-BE49-F238E27FC236}">
                <a16:creationId xmlns:a16="http://schemas.microsoft.com/office/drawing/2014/main" id="{091FD08D-D556-F092-AF44-50AB49BE6234}"/>
              </a:ext>
              <a:ext uri="{C183D7F6-B498-43B3-948B-1728B52AA6E4}">
                <adec:decorative xmlns:adec="http://schemas.microsoft.com/office/drawing/2017/decorative" val="0"/>
              </a:ext>
            </a:extLst>
          </p:cNvPr>
          <p:cNvSpPr/>
          <p:nvPr/>
        </p:nvSpPr>
        <p:spPr bwMode="auto">
          <a:xfrm>
            <a:off x="722582" y="2976454"/>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14" name="Text Placeholder 13">
            <a:extLst>
              <a:ext uri="{FF2B5EF4-FFF2-40B4-BE49-F238E27FC236}">
                <a16:creationId xmlns:a16="http://schemas.microsoft.com/office/drawing/2014/main" id="{0D6B7240-497F-D9D4-976E-0264BC212038}"/>
              </a:ext>
            </a:extLst>
          </p:cNvPr>
          <p:cNvSpPr>
            <a:spLocks noGrp="1"/>
          </p:cNvSpPr>
          <p:nvPr>
            <p:ph type="body" sz="quarter" idx="22"/>
          </p:nvPr>
        </p:nvSpPr>
        <p:spPr>
          <a:xfrm>
            <a:off x="1235075" y="3052948"/>
            <a:ext cx="8778875" cy="492443"/>
          </a:xfrm>
        </p:spPr>
        <p:txBody>
          <a:bodyPr/>
          <a:lstStyle/>
          <a:p>
            <a:r>
              <a:rPr lang="en-US" sz="1600" dirty="0"/>
              <a:t>After an audit log search has finished running, the search results are loaded. After a few moments, the results are displayed. How are the search results displayed? </a:t>
            </a:r>
          </a:p>
        </p:txBody>
      </p:sp>
      <p:sp>
        <p:nvSpPr>
          <p:cNvPr id="15" name="Text Placeholder 14">
            <a:extLst>
              <a:ext uri="{FF2B5EF4-FFF2-40B4-BE49-F238E27FC236}">
                <a16:creationId xmlns:a16="http://schemas.microsoft.com/office/drawing/2014/main" id="{7E6B2D98-44E4-37CB-6165-606209725253}"/>
              </a:ext>
            </a:extLst>
          </p:cNvPr>
          <p:cNvSpPr>
            <a:spLocks noGrp="1"/>
          </p:cNvSpPr>
          <p:nvPr>
            <p:ph type="body" sz="quarter" idx="23"/>
          </p:nvPr>
        </p:nvSpPr>
        <p:spPr>
          <a:xfrm>
            <a:off x="1236663" y="3624889"/>
            <a:ext cx="8775700" cy="732508"/>
          </a:xfrm>
        </p:spPr>
        <p:txBody>
          <a:bodyPr/>
          <a:lstStyle/>
          <a:p>
            <a:r>
              <a:rPr lang="en-US" dirty="0"/>
              <a:t>All the results will be displayed in increments of 150 events</a:t>
            </a:r>
          </a:p>
          <a:p>
            <a:r>
              <a:rPr lang="en-US" dirty="0"/>
              <a:t>A maximum of 1500 events will be displayed in increments of 150 events (10 pages worth of events)</a:t>
            </a:r>
          </a:p>
          <a:p>
            <a:r>
              <a:rPr lang="en-US" dirty="0"/>
              <a:t>A maximum of 50,000 events will be displayed in increments of 150 events</a:t>
            </a:r>
          </a:p>
        </p:txBody>
      </p:sp>
      <p:sp>
        <p:nvSpPr>
          <p:cNvPr id="65" name="Graphic 26">
            <a:extLst>
              <a:ext uri="{FF2B5EF4-FFF2-40B4-BE49-F238E27FC236}">
                <a16:creationId xmlns:a16="http://schemas.microsoft.com/office/drawing/2014/main" id="{DC34D16B-F6A4-21DF-3EFF-BF359058650E}"/>
              </a:ext>
              <a:ext uri="{C183D7F6-B498-43B3-948B-1728B52AA6E4}">
                <adec:decorative xmlns:adec="http://schemas.microsoft.com/office/drawing/2017/decorative" val="1"/>
              </a:ext>
            </a:extLst>
          </p:cNvPr>
          <p:cNvSpPr/>
          <p:nvPr/>
        </p:nvSpPr>
        <p:spPr>
          <a:xfrm>
            <a:off x="1278720" y="4179456"/>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64" name="Oval 63">
            <a:extLst>
              <a:ext uri="{FF2B5EF4-FFF2-40B4-BE49-F238E27FC236}">
                <a16:creationId xmlns:a16="http://schemas.microsoft.com/office/drawing/2014/main" id="{C4586349-AF52-535D-702A-F437FC7FA0F6}"/>
              </a:ext>
              <a:ext uri="{C183D7F6-B498-43B3-948B-1728B52AA6E4}">
                <adec:decorative xmlns:adec="http://schemas.microsoft.com/office/drawing/2017/decorative" val="0"/>
              </a:ext>
            </a:extLst>
          </p:cNvPr>
          <p:cNvSpPr/>
          <p:nvPr/>
        </p:nvSpPr>
        <p:spPr bwMode="auto">
          <a:xfrm>
            <a:off x="722582" y="4530432"/>
            <a:ext cx="399208" cy="399208"/>
          </a:xfrm>
          <a:prstGeom prst="ellipse">
            <a:avLst/>
          </a:prstGeom>
          <a:solidFill>
            <a:srgbClr val="D59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12" name="Text Placeholder 11">
            <a:extLst>
              <a:ext uri="{FF2B5EF4-FFF2-40B4-BE49-F238E27FC236}">
                <a16:creationId xmlns:a16="http://schemas.microsoft.com/office/drawing/2014/main" id="{A4A04BDB-BF57-9168-13B6-57F458015948}"/>
              </a:ext>
            </a:extLst>
          </p:cNvPr>
          <p:cNvSpPr>
            <a:spLocks noGrp="1"/>
          </p:cNvSpPr>
          <p:nvPr>
            <p:ph type="body" sz="quarter" idx="20"/>
          </p:nvPr>
        </p:nvSpPr>
        <p:spPr>
          <a:xfrm>
            <a:off x="1235075" y="4606925"/>
            <a:ext cx="8778875" cy="492443"/>
          </a:xfrm>
        </p:spPr>
        <p:txBody>
          <a:bodyPr/>
          <a:lstStyle/>
          <a:p>
            <a:r>
              <a:rPr lang="en-US" sz="1600" dirty="0"/>
              <a:t>Which Compliance Score component is an evaluation of a template that starts the scoring process for an organization?</a:t>
            </a:r>
          </a:p>
        </p:txBody>
      </p:sp>
      <p:sp>
        <p:nvSpPr>
          <p:cNvPr id="13" name="Text Placeholder 12">
            <a:extLst>
              <a:ext uri="{FF2B5EF4-FFF2-40B4-BE49-F238E27FC236}">
                <a16:creationId xmlns:a16="http://schemas.microsoft.com/office/drawing/2014/main" id="{D111965D-3A64-4A53-2020-401A3F96819F}"/>
              </a:ext>
            </a:extLst>
          </p:cNvPr>
          <p:cNvSpPr>
            <a:spLocks noGrp="1"/>
          </p:cNvSpPr>
          <p:nvPr>
            <p:ph type="body" sz="quarter" idx="21"/>
          </p:nvPr>
        </p:nvSpPr>
        <p:spPr>
          <a:xfrm>
            <a:off x="1236663" y="5116111"/>
            <a:ext cx="8775700" cy="732508"/>
          </a:xfrm>
        </p:spPr>
        <p:txBody>
          <a:bodyPr/>
          <a:lstStyle/>
          <a:p>
            <a:r>
              <a:rPr lang="en-US" dirty="0"/>
              <a:t>A Microsoft-managed control</a:t>
            </a:r>
          </a:p>
          <a:p>
            <a:r>
              <a:rPr lang="en-US" dirty="0"/>
              <a:t>An assessment</a:t>
            </a:r>
          </a:p>
          <a:p>
            <a:r>
              <a:rPr lang="en-US" dirty="0"/>
              <a:t>A Customer-managed control</a:t>
            </a:r>
          </a:p>
        </p:txBody>
      </p:sp>
      <p:sp>
        <p:nvSpPr>
          <p:cNvPr id="66" name="Graphic 26">
            <a:extLst>
              <a:ext uri="{FF2B5EF4-FFF2-40B4-BE49-F238E27FC236}">
                <a16:creationId xmlns:a16="http://schemas.microsoft.com/office/drawing/2014/main" id="{39372C66-7CA5-F466-DD35-73B0C6388356}"/>
              </a:ext>
              <a:ext uri="{C183D7F6-B498-43B3-948B-1728B52AA6E4}">
                <adec:decorative xmlns:adec="http://schemas.microsoft.com/office/drawing/2017/decorative" val="1"/>
              </a:ext>
            </a:extLst>
          </p:cNvPr>
          <p:cNvSpPr/>
          <p:nvPr/>
        </p:nvSpPr>
        <p:spPr>
          <a:xfrm>
            <a:off x="1278720" y="542115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noFill/>
          <a:ln w="31750" cap="flat">
            <a:solidFill>
              <a:schemeClr val="accent2"/>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370427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5" grpId="0" animBg="1"/>
      <p:bldP spid="6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06A8A3-1182-5552-4BB5-D3BB5A80C757}"/>
              </a:ext>
            </a:extLst>
          </p:cNvPr>
          <p:cNvSpPr>
            <a:spLocks noGrp="1"/>
          </p:cNvSpPr>
          <p:nvPr>
            <p:ph type="title"/>
          </p:nvPr>
        </p:nvSpPr>
        <p:spPr>
          <a:xfrm>
            <a:off x="569911" y="2153504"/>
            <a:ext cx="6345239" cy="1846659"/>
          </a:xfrm>
        </p:spPr>
        <p:txBody>
          <a:bodyPr/>
          <a:lstStyle/>
          <a:p>
            <a:r>
              <a:rPr lang="en-US" dirty="0"/>
              <a:t>Monitor and investigate data and activities by using Microsoft Purview Labs</a:t>
            </a:r>
          </a:p>
        </p:txBody>
      </p:sp>
    </p:spTree>
    <p:extLst>
      <p:ext uri="{BB962C8B-B14F-4D97-AF65-F5344CB8AC3E}">
        <p14:creationId xmlns:p14="http://schemas.microsoft.com/office/powerpoint/2010/main" val="3097420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EA9D5BB5-0860-6C70-8C31-E66C4885C547}"/>
              </a:ext>
            </a:extLst>
          </p:cNvPr>
          <p:cNvSpPr>
            <a:spLocks noGrp="1"/>
          </p:cNvSpPr>
          <p:nvPr>
            <p:ph type="title"/>
          </p:nvPr>
        </p:nvSpPr>
        <p:spPr/>
        <p:txBody>
          <a:bodyPr/>
          <a:lstStyle/>
          <a:p>
            <a:r>
              <a:rPr lang="en-US" dirty="0"/>
              <a:t>Lab Exercises</a:t>
            </a:r>
          </a:p>
        </p:txBody>
      </p:sp>
      <p:sp>
        <p:nvSpPr>
          <p:cNvPr id="22" name="Text Placeholder 21">
            <a:extLst>
              <a:ext uri="{FF2B5EF4-FFF2-40B4-BE49-F238E27FC236}">
                <a16:creationId xmlns:a16="http://schemas.microsoft.com/office/drawing/2014/main" id="{7E21ABBE-AF15-74AC-4DDE-4D73DB5664BF}"/>
              </a:ext>
            </a:extLst>
          </p:cNvPr>
          <p:cNvSpPr>
            <a:spLocks noGrp="1"/>
          </p:cNvSpPr>
          <p:nvPr>
            <p:ph type="body" sz="quarter" idx="17"/>
          </p:nvPr>
        </p:nvSpPr>
        <p:spPr>
          <a:xfrm>
            <a:off x="4356039" y="1926472"/>
            <a:ext cx="7243824" cy="1169551"/>
          </a:xfrm>
        </p:spPr>
        <p:txBody>
          <a:bodyPr/>
          <a:lstStyle/>
          <a:p>
            <a:pPr>
              <a:spcAft>
                <a:spcPts val="1200"/>
              </a:spcAft>
            </a:pPr>
            <a:r>
              <a:rPr lang="en-US" sz="2200" b="1" dirty="0">
                <a:latin typeface="+mn-lt"/>
              </a:rPr>
              <a:t>Exercise 1 – </a:t>
            </a:r>
            <a:r>
              <a:rPr lang="en-US" sz="2200" dirty="0">
                <a:latin typeface="+mn-lt"/>
              </a:rPr>
              <a:t>Explore Compliance Manager</a:t>
            </a:r>
          </a:p>
          <a:p>
            <a:pPr>
              <a:spcAft>
                <a:spcPts val="1200"/>
              </a:spcAft>
            </a:pPr>
            <a:r>
              <a:rPr lang="en-US" sz="2200" b="1" dirty="0">
                <a:latin typeface="+mn-lt"/>
              </a:rPr>
              <a:t>Exercise 2 – </a:t>
            </a:r>
            <a:r>
              <a:rPr lang="en-US" sz="2200" dirty="0">
                <a:latin typeface="+mn-lt"/>
              </a:rPr>
              <a:t>Case investigation with eDiscovery (Standard) and content search</a:t>
            </a:r>
          </a:p>
        </p:txBody>
      </p:sp>
    </p:spTree>
    <p:extLst>
      <p:ext uri="{BB962C8B-B14F-4D97-AF65-F5344CB8AC3E}">
        <p14:creationId xmlns:p14="http://schemas.microsoft.com/office/powerpoint/2010/main" val="136104824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E9018C-8715-4C4C-AD3E-F4A47DB004F9}"/>
              </a:ext>
            </a:extLst>
          </p:cNvPr>
          <p:cNvSpPr>
            <a:spLocks noGrp="1"/>
          </p:cNvSpPr>
          <p:nvPr>
            <p:ph type="title"/>
          </p:nvPr>
        </p:nvSpPr>
        <p:spPr/>
        <p:txBody>
          <a:bodyPr/>
          <a:lstStyle/>
          <a:p>
            <a:r>
              <a:rPr lang="en-US" dirty="0"/>
              <a:t>Closing slide</a:t>
            </a:r>
          </a:p>
        </p:txBody>
      </p:sp>
    </p:spTree>
    <p:extLst>
      <p:ext uri="{BB962C8B-B14F-4D97-AF65-F5344CB8AC3E}">
        <p14:creationId xmlns:p14="http://schemas.microsoft.com/office/powerpoint/2010/main" val="1296743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696842-DFBB-B355-B02B-5BDF2475BACA}"/>
              </a:ext>
            </a:extLst>
          </p:cNvPr>
          <p:cNvSpPr>
            <a:spLocks noGrp="1"/>
          </p:cNvSpPr>
          <p:nvPr>
            <p:ph type="title"/>
          </p:nvPr>
        </p:nvSpPr>
        <p:spPr/>
        <p:txBody>
          <a:bodyPr/>
          <a:lstStyle/>
          <a:p>
            <a:r>
              <a:rPr lang="en-US" dirty="0"/>
              <a:t>Plan for security and compliance in Microsoft 365</a:t>
            </a:r>
          </a:p>
        </p:txBody>
      </p:sp>
      <p:pic>
        <p:nvPicPr>
          <p:cNvPr id="6" name="Picture 2" descr="Diagram shows all the security considerations required to protect the data inside Microsoft 365.">
            <a:extLst>
              <a:ext uri="{FF2B5EF4-FFF2-40B4-BE49-F238E27FC236}">
                <a16:creationId xmlns:a16="http://schemas.microsoft.com/office/drawing/2014/main" id="{97F7B1CD-273F-DF9E-2180-3CCB74A105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2949" r="-42949"/>
          <a:stretch/>
        </p:blipFill>
        <p:spPr bwMode="auto">
          <a:xfrm>
            <a:off x="588261" y="1553621"/>
            <a:ext cx="11011602" cy="4737010"/>
          </a:xfrm>
          <a:prstGeom prst="rect">
            <a:avLst/>
          </a:prstGeom>
          <a:noFill/>
          <a:ln w="38100">
            <a:solidFill>
              <a:srgbClr val="0078D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54543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82322-9F96-6E67-347A-23747E96E1B4}"/>
              </a:ext>
            </a:extLst>
          </p:cNvPr>
          <p:cNvSpPr>
            <a:spLocks noGrp="1"/>
          </p:cNvSpPr>
          <p:nvPr>
            <p:ph type="title"/>
          </p:nvPr>
        </p:nvSpPr>
        <p:spPr>
          <a:xfrm>
            <a:off x="588262" y="585216"/>
            <a:ext cx="11013474" cy="492443"/>
          </a:xfrm>
        </p:spPr>
        <p:txBody>
          <a:bodyPr/>
          <a:lstStyle/>
          <a:p>
            <a:r>
              <a:rPr lang="en-US" dirty="0"/>
              <a:t>Plan your beginning compliance tasks in Microsoft Purview</a:t>
            </a:r>
          </a:p>
        </p:txBody>
      </p:sp>
      <p:sp>
        <p:nvSpPr>
          <p:cNvPr id="2" name="Text Placeholder 1">
            <a:extLst>
              <a:ext uri="{FF2B5EF4-FFF2-40B4-BE49-F238E27FC236}">
                <a16:creationId xmlns:a16="http://schemas.microsoft.com/office/drawing/2014/main" id="{E359CE06-5C86-7598-C317-EA8CC59F4329}"/>
              </a:ext>
            </a:extLst>
          </p:cNvPr>
          <p:cNvSpPr>
            <a:spLocks noGrp="1"/>
          </p:cNvSpPr>
          <p:nvPr>
            <p:ph type="body" sz="quarter" idx="15"/>
          </p:nvPr>
        </p:nvSpPr>
        <p:spPr>
          <a:xfrm>
            <a:off x="585788" y="1590675"/>
            <a:ext cx="11014075" cy="4001095"/>
          </a:xfrm>
        </p:spPr>
        <p:txBody>
          <a:bodyPr/>
          <a:lstStyle/>
          <a:p>
            <a:pPr marL="292100" indent="-292100">
              <a:spcBef>
                <a:spcPts val="0"/>
              </a:spcBef>
              <a:spcAft>
                <a:spcPts val="2400"/>
              </a:spcAft>
            </a:pPr>
            <a:r>
              <a:rPr lang="en-US" sz="2200"/>
              <a:t>Prioritize compliance: Manage, protect, and minimize risks.</a:t>
            </a:r>
          </a:p>
          <a:p>
            <a:pPr marL="292100" indent="-292100">
              <a:spcBef>
                <a:spcPts val="0"/>
              </a:spcBef>
              <a:spcAft>
                <a:spcPts val="1200"/>
              </a:spcAft>
            </a:pPr>
            <a:r>
              <a:rPr lang="en-US" sz="2200"/>
              <a:t>Four roles provide access to assessments:</a:t>
            </a:r>
          </a:p>
          <a:p>
            <a:pPr marL="571500" indent="-228600">
              <a:spcBef>
                <a:spcPts val="0"/>
              </a:spcBef>
              <a:spcAft>
                <a:spcPts val="1200"/>
              </a:spcAft>
              <a:buFont typeface="Segoe UI" panose="020B0502040204020203" pitchFamily="34" charset="0"/>
              <a:buChar char="–"/>
            </a:pPr>
            <a:r>
              <a:rPr lang="en-US" altLang="zh-CN" sz="1800"/>
              <a:t>Reader</a:t>
            </a:r>
          </a:p>
          <a:p>
            <a:pPr marL="571500" indent="-228600">
              <a:spcBef>
                <a:spcPts val="0"/>
              </a:spcBef>
              <a:spcAft>
                <a:spcPts val="1200"/>
              </a:spcAft>
              <a:buFont typeface="Segoe UI" panose="020B0502040204020203" pitchFamily="34" charset="0"/>
              <a:buChar char="–"/>
            </a:pPr>
            <a:r>
              <a:rPr lang="en-US" altLang="zh-CN" sz="1800"/>
              <a:t>Contributor</a:t>
            </a:r>
          </a:p>
          <a:p>
            <a:pPr marL="571500" indent="-228600">
              <a:spcBef>
                <a:spcPts val="0"/>
              </a:spcBef>
              <a:spcAft>
                <a:spcPts val="1200"/>
              </a:spcAft>
              <a:buFont typeface="Segoe UI" panose="020B0502040204020203" pitchFamily="34" charset="0"/>
              <a:buChar char="–"/>
            </a:pPr>
            <a:r>
              <a:rPr lang="en-US" altLang="zh-CN" sz="1800"/>
              <a:t>Assessor</a:t>
            </a:r>
          </a:p>
          <a:p>
            <a:pPr marL="571500" indent="-228600">
              <a:spcBef>
                <a:spcPts val="0"/>
              </a:spcBef>
              <a:spcAft>
                <a:spcPts val="2400"/>
              </a:spcAft>
              <a:buFont typeface="Segoe UI" panose="020B0502040204020203" pitchFamily="34" charset="0"/>
              <a:buChar char="–"/>
            </a:pPr>
            <a:r>
              <a:rPr lang="en-US" altLang="zh-CN" sz="1800"/>
              <a:t>Administrator</a:t>
            </a:r>
          </a:p>
          <a:p>
            <a:pPr marL="292100" indent="-292100">
              <a:spcBef>
                <a:spcPts val="0"/>
              </a:spcBef>
              <a:spcAft>
                <a:spcPts val="2400"/>
              </a:spcAft>
            </a:pPr>
            <a:r>
              <a:rPr lang="en-US" sz="2200"/>
              <a:t>Understand compliance state: Utilize Microsoft Purview Compliance Manager</a:t>
            </a:r>
          </a:p>
          <a:p>
            <a:pPr marL="292100" indent="-292100">
              <a:spcBef>
                <a:spcPts val="0"/>
              </a:spcBef>
              <a:spcAft>
                <a:spcPts val="2400"/>
              </a:spcAft>
            </a:pPr>
            <a:r>
              <a:rPr lang="en-US" sz="2200"/>
              <a:t>Monitor and protect sensitive data: Labels, policies, and activity tracking</a:t>
            </a:r>
          </a:p>
        </p:txBody>
      </p:sp>
    </p:spTree>
    <p:extLst>
      <p:ext uri="{BB962C8B-B14F-4D97-AF65-F5344CB8AC3E}">
        <p14:creationId xmlns:p14="http://schemas.microsoft.com/office/powerpoint/2010/main" val="226559499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DB714B1-742C-1D02-248A-B2591DA392BB}"/>
              </a:ext>
            </a:extLst>
          </p:cNvPr>
          <p:cNvSpPr>
            <a:spLocks noGrp="1"/>
          </p:cNvSpPr>
          <p:nvPr>
            <p:ph type="title"/>
          </p:nvPr>
        </p:nvSpPr>
        <p:spPr>
          <a:xfrm>
            <a:off x="588262" y="585216"/>
            <a:ext cx="11013474" cy="492443"/>
          </a:xfrm>
        </p:spPr>
        <p:txBody>
          <a:bodyPr/>
          <a:lstStyle/>
          <a:p>
            <a:r>
              <a:rPr lang="en-US" dirty="0"/>
              <a:t>Manage your compliance with Compliance Manager</a:t>
            </a:r>
          </a:p>
        </p:txBody>
      </p:sp>
      <p:sp>
        <p:nvSpPr>
          <p:cNvPr id="2" name="Text Placeholder 1">
            <a:extLst>
              <a:ext uri="{FF2B5EF4-FFF2-40B4-BE49-F238E27FC236}">
                <a16:creationId xmlns:a16="http://schemas.microsoft.com/office/drawing/2014/main" id="{A30EA64F-8C6C-E0AA-B2BE-9A22B789C765}"/>
              </a:ext>
            </a:extLst>
          </p:cNvPr>
          <p:cNvSpPr>
            <a:spLocks noGrp="1"/>
          </p:cNvSpPr>
          <p:nvPr>
            <p:ph type="body" sz="quarter" idx="15"/>
          </p:nvPr>
        </p:nvSpPr>
        <p:spPr>
          <a:xfrm>
            <a:off x="585788" y="1590675"/>
            <a:ext cx="11014075" cy="2923877"/>
          </a:xfrm>
        </p:spPr>
        <p:txBody>
          <a:bodyPr/>
          <a:lstStyle/>
          <a:p>
            <a:pPr marL="292100" indent="-292100">
              <a:spcBef>
                <a:spcPts val="0"/>
              </a:spcBef>
              <a:spcAft>
                <a:spcPts val="2400"/>
              </a:spcAft>
            </a:pPr>
            <a:r>
              <a:rPr lang="en-US" altLang="zh-CN" sz="2200"/>
              <a:t>Dashboard provides at-a-glance view of organization’s compliance posture</a:t>
            </a:r>
          </a:p>
          <a:p>
            <a:pPr marL="292100" indent="-292100">
              <a:spcBef>
                <a:spcPts val="0"/>
              </a:spcBef>
              <a:spcAft>
                <a:spcPts val="2400"/>
              </a:spcAft>
            </a:pPr>
            <a:r>
              <a:rPr lang="en-US" altLang="zh-CN" sz="2200"/>
              <a:t>Displays overall compliance score, key improvement actions, and affecting solutions</a:t>
            </a:r>
          </a:p>
          <a:p>
            <a:pPr marL="292100" indent="-292100">
              <a:spcBef>
                <a:spcPts val="0"/>
              </a:spcBef>
              <a:spcAft>
                <a:spcPts val="2400"/>
              </a:spcAft>
            </a:pPr>
            <a:r>
              <a:rPr lang="en-US" altLang="zh-CN" sz="2200"/>
              <a:t>Score breakdown provides detailed view in categories and assessments</a:t>
            </a:r>
          </a:p>
          <a:p>
            <a:pPr marL="292100" indent="-292100">
              <a:spcBef>
                <a:spcPts val="0"/>
              </a:spcBef>
              <a:spcAft>
                <a:spcPts val="2400"/>
              </a:spcAft>
            </a:pPr>
            <a:r>
              <a:rPr lang="en-US" altLang="zh-CN" sz="2200"/>
              <a:t>Compliance Manager offers pre-built templates for assessments</a:t>
            </a:r>
          </a:p>
          <a:p>
            <a:pPr marL="292100" indent="-292100">
              <a:spcBef>
                <a:spcPts val="0"/>
              </a:spcBef>
              <a:spcAft>
                <a:spcPts val="2400"/>
              </a:spcAft>
            </a:pPr>
            <a:r>
              <a:rPr lang="en-US" altLang="zh-CN" sz="2200"/>
              <a:t>Templates are frameworks for creating assessments in Compliance Manager</a:t>
            </a:r>
          </a:p>
        </p:txBody>
      </p:sp>
    </p:spTree>
    <p:extLst>
      <p:ext uri="{BB962C8B-B14F-4D97-AF65-F5344CB8AC3E}">
        <p14:creationId xmlns:p14="http://schemas.microsoft.com/office/powerpoint/2010/main" val="8325500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6CB5F06-3A66-B589-4470-A4CE425F324B}"/>
              </a:ext>
            </a:extLst>
          </p:cNvPr>
          <p:cNvSpPr>
            <a:spLocks noGrp="1"/>
          </p:cNvSpPr>
          <p:nvPr>
            <p:ph type="title"/>
          </p:nvPr>
        </p:nvSpPr>
        <p:spPr/>
        <p:txBody>
          <a:bodyPr/>
          <a:lstStyle/>
          <a:p>
            <a:r>
              <a:rPr lang="en-US" dirty="0"/>
              <a:t>Manage your compliance with Compliance Manager (cont.)</a:t>
            </a:r>
          </a:p>
        </p:txBody>
      </p:sp>
      <p:sp>
        <p:nvSpPr>
          <p:cNvPr id="2" name="Text Placeholder 1">
            <a:extLst>
              <a:ext uri="{FF2B5EF4-FFF2-40B4-BE49-F238E27FC236}">
                <a16:creationId xmlns:a16="http://schemas.microsoft.com/office/drawing/2014/main" id="{91835921-7CE3-95C3-067E-F84D5DE3C354}"/>
              </a:ext>
            </a:extLst>
          </p:cNvPr>
          <p:cNvSpPr>
            <a:spLocks noGrp="1"/>
          </p:cNvSpPr>
          <p:nvPr>
            <p:ph type="body" sz="quarter" idx="15"/>
          </p:nvPr>
        </p:nvSpPr>
        <p:spPr>
          <a:xfrm>
            <a:off x="586389" y="1591056"/>
            <a:ext cx="11013474" cy="2277547"/>
          </a:xfrm>
        </p:spPr>
        <p:txBody>
          <a:bodyPr/>
          <a:lstStyle/>
          <a:p>
            <a:pPr marL="292100" indent="-292100">
              <a:spcBef>
                <a:spcPts val="0"/>
              </a:spcBef>
              <a:spcAft>
                <a:spcPts val="2400"/>
              </a:spcAft>
            </a:pPr>
            <a:r>
              <a:rPr lang="en-US" sz="2200"/>
              <a:t>Assessment progress and control status can be monitored on the details page</a:t>
            </a:r>
          </a:p>
          <a:p>
            <a:pPr marL="292100" indent="-292100">
              <a:spcBef>
                <a:spcPts val="0"/>
              </a:spcBef>
              <a:spcAft>
                <a:spcPts val="2400"/>
              </a:spcAft>
            </a:pPr>
            <a:r>
              <a:rPr lang="en-US" sz="2200"/>
              <a:t>Control information available on controls tab</a:t>
            </a:r>
          </a:p>
          <a:p>
            <a:pPr marL="292100" indent="-292100">
              <a:spcBef>
                <a:spcPts val="0"/>
              </a:spcBef>
              <a:spcAft>
                <a:spcPts val="2400"/>
              </a:spcAft>
            </a:pPr>
            <a:r>
              <a:rPr lang="en-US" sz="2200"/>
              <a:t>Improvement actions and Microsoft actions tabs available</a:t>
            </a:r>
          </a:p>
          <a:p>
            <a:pPr marL="292100" indent="-292100">
              <a:spcBef>
                <a:spcPts val="0"/>
              </a:spcBef>
              <a:spcAft>
                <a:spcPts val="2400"/>
              </a:spcAft>
            </a:pPr>
            <a:r>
              <a:rPr lang="en-US" sz="2200"/>
              <a:t>Customizable assessment templates for specific compliance needs</a:t>
            </a:r>
          </a:p>
        </p:txBody>
      </p:sp>
    </p:spTree>
    <p:extLst>
      <p:ext uri="{BB962C8B-B14F-4D97-AF65-F5344CB8AC3E}">
        <p14:creationId xmlns:p14="http://schemas.microsoft.com/office/powerpoint/2010/main" val="1497456284"/>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84"/>
</p:tagLst>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C7EC088F4D2974C9244144D3FA78CFC" ma:contentTypeVersion="8" ma:contentTypeDescription="Create a new document." ma:contentTypeScope="" ma:versionID="e1c38cc7a2baa39586734f3e69393826">
  <xsd:schema xmlns:xsd="http://www.w3.org/2001/XMLSchema" xmlns:xs="http://www.w3.org/2001/XMLSchema" xmlns:p="http://schemas.microsoft.com/office/2006/metadata/properties" xmlns:ns1="http://schemas.microsoft.com/sharepoint/v3" xmlns:ns2="92a942ff-a7ab-46b5-9ede-efd58ff8e61c" xmlns:ns3="a51c428d-9d60-41bd-8e8b-21795199cb1f" targetNamespace="http://schemas.microsoft.com/office/2006/metadata/properties" ma:root="true" ma:fieldsID="0b740379ab64b4056a59037551413ce9" ns1:_="" ns2:_="" ns3:_="">
    <xsd:import namespace="http://schemas.microsoft.com/sharepoint/v3"/>
    <xsd:import namespace="92a942ff-a7ab-46b5-9ede-efd58ff8e61c"/>
    <xsd:import namespace="a51c428d-9d60-41bd-8e8b-21795199cb1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a942ff-a7ab-46b5-9ede-efd58ff8e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1c428d-9d60-41bd-8e8b-21795199cb1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70AB3889E58DB141A6E1281B02136174" ma:contentTypeVersion="43" ma:contentTypeDescription="Create a new document." ma:contentTypeScope="" ma:versionID="0d7a3328effedb0410ef36047c613d77">
  <xsd:schema xmlns:xsd="http://www.w3.org/2001/XMLSchema" xmlns:xs="http://www.w3.org/2001/XMLSchema" xmlns:p="http://schemas.microsoft.com/office/2006/metadata/properties" xmlns:ns1="http://schemas.microsoft.com/sharepoint/v3" xmlns:ns2="92cc7923-7bd6-4c52-a535-c267c30bc123" xmlns:ns3="59afee55-fc30-40da-a84e-ff6fc62c4efa" targetNamespace="http://schemas.microsoft.com/office/2006/metadata/properties" ma:root="true" ma:fieldsID="702a1d5ef26678bfdc31767d3cdc3c1b" ns1:_="" ns2:_="" ns3:_="">
    <xsd:import namespace="http://schemas.microsoft.com/sharepoint/v3"/>
    <xsd:import namespace="92cc7923-7bd6-4c52-a535-c267c30bc123"/>
    <xsd:import namespace="59afee55-fc30-40da-a84e-ff6fc62c4e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1:_ip_UnifiedCompliancePolicyProperties" minOccurs="0"/>
                <xsd:element ref="ns1:_ip_UnifiedCompliancePolicyUIAction" minOccurs="0"/>
                <xsd:element ref="ns3:MediaServiceAutoKeyPoints" minOccurs="0"/>
                <xsd:element ref="ns3:MediaServiceKeyPoints" minOccurs="0"/>
                <xsd:element ref="ns3:Done" minOccurs="0"/>
                <xsd:element ref="ns3:MediaLengthInSeconds" minOccurs="0"/>
                <xsd:element ref="ns3:lcf76f155ced4ddcb4097134ff3c332f" minOccurs="0"/>
                <xsd:element ref="ns2:TaxCatchAll" minOccurs="0"/>
                <xsd:element ref="ns1:_dlc_Exempt" minOccurs="0"/>
                <xsd:element ref="ns1:_dlc_ExpireDateSaved" minOccurs="0"/>
                <xsd:element ref="ns1:_dlc_ExpireDate" minOccurs="0"/>
                <xsd:element ref="ns3:MediaServiceObjectDetectorVersion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element name="_dlc_Exempt" ma:index="27" nillable="true" ma:displayName="Exempt from Policy" ma:hidden="true" ma:internalName="_dlc_Exempt" ma:readOnly="true">
      <xsd:simpleType>
        <xsd:restriction base="dms:Unknown"/>
      </xsd:simpleType>
    </xsd:element>
    <xsd:element name="_dlc_ExpireDateSaved" ma:index="28" nillable="true" ma:displayName="Original Expiration Date" ma:hidden="true" ma:internalName="_dlc_ExpireDateSaved" ma:readOnly="true">
      <xsd:simpleType>
        <xsd:restriction base="dms:DateTime"/>
      </xsd:simpleType>
    </xsd:element>
    <xsd:element name="_dlc_ExpireDate" ma:index="29"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c7923-7bd6-4c52-a535-c267c30bc12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6" nillable="true" ma:displayName="Taxonomy Catch All Column" ma:hidden="true" ma:list="{4b90c701-0043-4a89-a988-32e4a8df2906}" ma:internalName="TaxCatchAll" ma:showField="CatchAllData" ma:web="92cc7923-7bd6-4c52-a535-c267c30bc1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9afee55-fc30-40da-a84e-ff6fc62c4efa"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Done" ma:index="22" nillable="true" ma:displayName="Done" ma:default="1" ma:format="Dropdown" ma:internalName="Done">
      <xsd:simpleType>
        <xsd:restriction base="dms:Boolea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d6d14119-9ae9-4cc6-a406-008d392c1a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_Flow_SignoffStatus" ma:index="3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631B347A-52C7-41FF-95D6-900751A5A361}">
  <ds:schemaRefs>
    <ds:schemaRef ds:uri="http://schemas.microsoft.com/sharepoint/v3/contenttype/forms"/>
  </ds:schemaRefs>
</ds:datastoreItem>
</file>

<file path=customXml/itemProps2.xml><?xml version="1.0" encoding="utf-8"?>
<ds:datastoreItem xmlns:ds="http://schemas.openxmlformats.org/officeDocument/2006/customXml" ds:itemID="{50C1860A-6347-421E-9E94-9C0D7249B445}"/>
</file>

<file path=customXml/itemProps3.xml><?xml version="1.0" encoding="utf-8"?>
<ds:datastoreItem xmlns:ds="http://schemas.openxmlformats.org/officeDocument/2006/customXml" ds:itemID="{5E16E58A-4CD4-4DA5-BFAF-7F645EFE97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2cc7923-7bd6-4c52-a535-c267c30bc123"/>
    <ds:schemaRef ds:uri="59afee55-fc30-40da-a84e-ff6fc62c4e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FEA5A35-62D2-45BA-B84A-D8B7067A7B11}">
  <ds:schemaRefs>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59afee55-fc30-40da-a84e-ff6fc62c4efa"/>
    <ds:schemaRef ds:uri="92cc7923-7bd6-4c52-a535-c267c30bc123"/>
    <ds:schemaRef ds:uri="http://schemas.microsoft.com/sharepoint/v3"/>
    <ds:schemaRef ds:uri="http://purl.org/dc/dcmityp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7792</Words>
  <Application>Microsoft Office PowerPoint</Application>
  <PresentationFormat>Widescreen</PresentationFormat>
  <Paragraphs>745</Paragraphs>
  <Slides>54</Slides>
  <Notes>52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54</vt:i4>
      </vt:variant>
    </vt:vector>
  </HeadingPairs>
  <TitlesOfParts>
    <vt:vector size="63" baseType="lpstr">
      <vt:lpstr>Arial</vt:lpstr>
      <vt:lpstr>Consolas</vt:lpstr>
      <vt:lpstr>Segoe UI</vt:lpstr>
      <vt:lpstr>Segoe UI Black</vt:lpstr>
      <vt:lpstr>Segoe UI Light</vt:lpstr>
      <vt:lpstr>Segoe UI Semibold</vt:lpstr>
      <vt:lpstr>Söhne</vt:lpstr>
      <vt:lpstr>Wingdings</vt:lpstr>
      <vt:lpstr>LIGHT MODE</vt:lpstr>
      <vt:lpstr>SC-400T00A Microsoft Information Protection and Compliance Administrator</vt:lpstr>
      <vt:lpstr>Monitor and Investigate Data and Activities by using Microsoft Purview</vt:lpstr>
      <vt:lpstr>Outline: Explore compliance in Microsoft 365</vt:lpstr>
      <vt:lpstr>Explore compliance in Microsoft 365</vt:lpstr>
      <vt:lpstr>Agenda</vt:lpstr>
      <vt:lpstr>Plan for security and compliance in Microsoft 365</vt:lpstr>
      <vt:lpstr>Plan your beginning compliance tasks in Microsoft Purview</vt:lpstr>
      <vt:lpstr>Manage your compliance with Compliance Manager</vt:lpstr>
      <vt:lpstr>Manage your compliance with Compliance Manager (cont.)</vt:lpstr>
      <vt:lpstr>Examine the Compliance Manager dashboard</vt:lpstr>
      <vt:lpstr>Analyze the Microsoft Compliance score</vt:lpstr>
      <vt:lpstr>Analyze the Microsoft Compliance score (cont.)</vt:lpstr>
      <vt:lpstr>Search for content in the Microsoft Purview compliance portal</vt:lpstr>
      <vt:lpstr>Agenda: Search for content in the Microsoft Purview compliance portal</vt:lpstr>
      <vt:lpstr>Explore Microsoft Purview eDiscovery solutions</vt:lpstr>
      <vt:lpstr>Create a content search </vt:lpstr>
      <vt:lpstr>View the search results and statistics</vt:lpstr>
      <vt:lpstr>Export the search results and search report</vt:lpstr>
      <vt:lpstr>Configure search permissions filtering</vt:lpstr>
      <vt:lpstr>Configure search permissions filtering (continued)</vt:lpstr>
      <vt:lpstr>Search for and delete email messages</vt:lpstr>
      <vt:lpstr>Manage Microsoft Purview eDiscovery (Standard)</vt:lpstr>
      <vt:lpstr>Agenda: Manage Microsoft Purview eDiscovery (Standard)</vt:lpstr>
      <vt:lpstr>Explore Microsoft Purview eDiscovery solutions</vt:lpstr>
      <vt:lpstr>Implement Microsoft Purview eDiscovery (Standard)</vt:lpstr>
      <vt:lpstr>Create eDiscovery holds</vt:lpstr>
      <vt:lpstr>Search for content in a case</vt:lpstr>
      <vt:lpstr>Export content from a case</vt:lpstr>
      <vt:lpstr>Close, reopen, and delete a case</vt:lpstr>
      <vt:lpstr>Manage Microsoft Purview eDiscovery (Premium)</vt:lpstr>
      <vt:lpstr>Agenda: Manage Microsoft Purview eDiscovery (Premium)</vt:lpstr>
      <vt:lpstr>Explore Microsoft Purview eDiscovery (Premium)</vt:lpstr>
      <vt:lpstr>Implement Microsoft Purview eDiscovery (Premium)</vt:lpstr>
      <vt:lpstr>Create and manage an eDiscovery (Premium) case</vt:lpstr>
      <vt:lpstr>Manage custodians and non-custodial data sources</vt:lpstr>
      <vt:lpstr>Analyze case content</vt:lpstr>
      <vt:lpstr>Manage Microsoft Purview Audit (Standard)</vt:lpstr>
      <vt:lpstr>Agenda: Manage Microsoft Purview Audit (Standard)</vt:lpstr>
      <vt:lpstr>Explore Microsoft Purview Audit solutions</vt:lpstr>
      <vt:lpstr>Implement Microsoft Purview Audit (Standard)</vt:lpstr>
      <vt:lpstr>Search the audit log</vt:lpstr>
      <vt:lpstr>Export, configure, and view audit log records</vt:lpstr>
      <vt:lpstr>Use audit log searching to investigate common  support issues</vt:lpstr>
      <vt:lpstr>Manage Microsoft Purview Audit (Premium)</vt:lpstr>
      <vt:lpstr>Agenda: Manage Microsoft Purview Audit (Premium)</vt:lpstr>
      <vt:lpstr>Explore Microsoft Purview Audit (Premium)</vt:lpstr>
      <vt:lpstr>Implement Microsoft Purview Audit (Premium)</vt:lpstr>
      <vt:lpstr>Manage audit log retention policies</vt:lpstr>
      <vt:lpstr>Investigate compromised email accounts</vt:lpstr>
      <vt:lpstr>Closing Slide</vt:lpstr>
      <vt:lpstr>Knowledge check</vt:lpstr>
      <vt:lpstr>Monitor and investigate data and activities by using Microsoft Purview Labs</vt:lpstr>
      <vt:lpstr>Lab Exercises</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2023-10-03T18:33:26Z</dcterms:created>
  <dcterms:modified xsi:type="dcterms:W3CDTF">2023-10-20T06:03:28Z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policyId">
    <vt:lpwstr>0x01010070AB3889E58DB141A6E1281B02136174|-369733750</vt:lpwstr>
  </property>
  <property fmtid="{D5CDD505-2E9C-101B-9397-08002B2CF9AE}" pid="3" name="ContentTypeId">
    <vt:lpwstr>0x010100EC7EC088F4D2974C9244144D3FA78CFC</vt:lpwstr>
  </property>
  <property fmtid="{D5CDD505-2E9C-101B-9397-08002B2CF9AE}" pid="4"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5" name="MediaServiceImageTags">
    <vt:lpwstr/>
  </property>
</Properties>
</file>